
<file path=[Content_Types].xml><?xml version="1.0" encoding="utf-8"?>
<Types xmlns="http://schemas.openxmlformats.org/package/2006/content-types">
  <Default Extension="(null)" ContentType="image/x-emf"/>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02" r:id="rId1"/>
  </p:sldMasterIdLst>
  <p:notesMasterIdLst>
    <p:notesMasterId r:id="rId169"/>
  </p:notesMasterIdLst>
  <p:sldIdLst>
    <p:sldId id="1091" r:id="rId2"/>
    <p:sldId id="263" r:id="rId3"/>
    <p:sldId id="707" r:id="rId4"/>
    <p:sldId id="706" r:id="rId5"/>
    <p:sldId id="705" r:id="rId6"/>
    <p:sldId id="1092" r:id="rId7"/>
    <p:sldId id="711" r:id="rId8"/>
    <p:sldId id="746" r:id="rId9"/>
    <p:sldId id="747" r:id="rId10"/>
    <p:sldId id="748" r:id="rId11"/>
    <p:sldId id="849" r:id="rId12"/>
    <p:sldId id="736" r:id="rId13"/>
    <p:sldId id="733" r:id="rId14"/>
    <p:sldId id="737" r:id="rId15"/>
    <p:sldId id="734" r:id="rId16"/>
    <p:sldId id="1049" r:id="rId17"/>
    <p:sldId id="1050" r:id="rId18"/>
    <p:sldId id="731" r:id="rId19"/>
    <p:sldId id="1093" r:id="rId20"/>
    <p:sldId id="1051" r:id="rId21"/>
    <p:sldId id="964" r:id="rId22"/>
    <p:sldId id="896" r:id="rId23"/>
    <p:sldId id="858" r:id="rId24"/>
    <p:sldId id="1006" r:id="rId25"/>
    <p:sldId id="1039" r:id="rId26"/>
    <p:sldId id="842" r:id="rId27"/>
    <p:sldId id="642" r:id="rId28"/>
    <p:sldId id="745" r:id="rId29"/>
    <p:sldId id="1094" r:id="rId30"/>
    <p:sldId id="1032" r:id="rId31"/>
    <p:sldId id="1033" r:id="rId32"/>
    <p:sldId id="1036" r:id="rId33"/>
    <p:sldId id="1034" r:id="rId34"/>
    <p:sldId id="1037" r:id="rId35"/>
    <p:sldId id="1048" r:id="rId36"/>
    <p:sldId id="1052" r:id="rId37"/>
    <p:sldId id="1005" r:id="rId38"/>
    <p:sldId id="994" r:id="rId39"/>
    <p:sldId id="1095" r:id="rId40"/>
    <p:sldId id="1007" r:id="rId41"/>
    <p:sldId id="859" r:id="rId42"/>
    <p:sldId id="1053" r:id="rId43"/>
    <p:sldId id="1096" r:id="rId44"/>
    <p:sldId id="864" r:id="rId45"/>
    <p:sldId id="1097" r:id="rId46"/>
    <p:sldId id="1001" r:id="rId47"/>
    <p:sldId id="1098" r:id="rId48"/>
    <p:sldId id="1044" r:id="rId49"/>
    <p:sldId id="1045" r:id="rId50"/>
    <p:sldId id="966" r:id="rId51"/>
    <p:sldId id="968" r:id="rId52"/>
    <p:sldId id="835" r:id="rId53"/>
    <p:sldId id="836" r:id="rId54"/>
    <p:sldId id="837" r:id="rId55"/>
    <p:sldId id="838" r:id="rId56"/>
    <p:sldId id="839" r:id="rId57"/>
    <p:sldId id="901" r:id="rId58"/>
    <p:sldId id="1099" r:id="rId59"/>
    <p:sldId id="870" r:id="rId60"/>
    <p:sldId id="1100" r:id="rId61"/>
    <p:sldId id="871" r:id="rId62"/>
    <p:sldId id="872" r:id="rId63"/>
    <p:sldId id="873" r:id="rId64"/>
    <p:sldId id="877" r:id="rId65"/>
    <p:sldId id="878" r:id="rId66"/>
    <p:sldId id="1101" r:id="rId67"/>
    <p:sldId id="971" r:id="rId68"/>
    <p:sldId id="972" r:id="rId69"/>
    <p:sldId id="973" r:id="rId70"/>
    <p:sldId id="974" r:id="rId71"/>
    <p:sldId id="976" r:id="rId72"/>
    <p:sldId id="978" r:id="rId73"/>
    <p:sldId id="979" r:id="rId74"/>
    <p:sldId id="982" r:id="rId75"/>
    <p:sldId id="983" r:id="rId76"/>
    <p:sldId id="977" r:id="rId77"/>
    <p:sldId id="984" r:id="rId78"/>
    <p:sldId id="899" r:id="rId79"/>
    <p:sldId id="1054" r:id="rId80"/>
    <p:sldId id="1055" r:id="rId81"/>
    <p:sldId id="809" r:id="rId82"/>
    <p:sldId id="1056" r:id="rId83"/>
    <p:sldId id="1057" r:id="rId84"/>
    <p:sldId id="879" r:id="rId85"/>
    <p:sldId id="880" r:id="rId86"/>
    <p:sldId id="882" r:id="rId87"/>
    <p:sldId id="883" r:id="rId88"/>
    <p:sldId id="884" r:id="rId89"/>
    <p:sldId id="1013" r:id="rId90"/>
    <p:sldId id="885" r:id="rId91"/>
    <p:sldId id="886" r:id="rId92"/>
    <p:sldId id="887" r:id="rId93"/>
    <p:sldId id="888" r:id="rId94"/>
    <p:sldId id="889" r:id="rId95"/>
    <p:sldId id="1058" r:id="rId96"/>
    <p:sldId id="890" r:id="rId97"/>
    <p:sldId id="1062" r:id="rId98"/>
    <p:sldId id="1040" r:id="rId99"/>
    <p:sldId id="1063" r:id="rId100"/>
    <p:sldId id="1064" r:id="rId101"/>
    <p:sldId id="1066" r:id="rId102"/>
    <p:sldId id="1015" r:id="rId103"/>
    <p:sldId id="1046" r:id="rId104"/>
    <p:sldId id="902" r:id="rId105"/>
    <p:sldId id="903" r:id="rId106"/>
    <p:sldId id="904" r:id="rId107"/>
    <p:sldId id="905" r:id="rId108"/>
    <p:sldId id="906" r:id="rId109"/>
    <p:sldId id="907" r:id="rId110"/>
    <p:sldId id="908" r:id="rId111"/>
    <p:sldId id="1043" r:id="rId112"/>
    <p:sldId id="909" r:id="rId113"/>
    <p:sldId id="910" r:id="rId114"/>
    <p:sldId id="911" r:id="rId115"/>
    <p:sldId id="1102" r:id="rId116"/>
    <p:sldId id="1103" r:id="rId117"/>
    <p:sldId id="1071" r:id="rId118"/>
    <p:sldId id="916" r:id="rId119"/>
    <p:sldId id="1067" r:id="rId120"/>
    <p:sldId id="1068" r:id="rId121"/>
    <p:sldId id="1016" r:id="rId122"/>
    <p:sldId id="1017" r:id="rId123"/>
    <p:sldId id="1072" r:id="rId124"/>
    <p:sldId id="1074" r:id="rId125"/>
    <p:sldId id="1073" r:id="rId126"/>
    <p:sldId id="1022" r:id="rId127"/>
    <p:sldId id="1023" r:id="rId128"/>
    <p:sldId id="1076" r:id="rId129"/>
    <p:sldId id="1077" r:id="rId130"/>
    <p:sldId id="1078" r:id="rId131"/>
    <p:sldId id="918" r:id="rId132"/>
    <p:sldId id="919" r:id="rId133"/>
    <p:sldId id="1035" r:id="rId134"/>
    <p:sldId id="920" r:id="rId135"/>
    <p:sldId id="921" r:id="rId136"/>
    <p:sldId id="922" r:id="rId137"/>
    <p:sldId id="923" r:id="rId138"/>
    <p:sldId id="1080" r:id="rId139"/>
    <p:sldId id="1079" r:id="rId140"/>
    <p:sldId id="924" r:id="rId141"/>
    <p:sldId id="925" r:id="rId142"/>
    <p:sldId id="926" r:id="rId143"/>
    <p:sldId id="927" r:id="rId144"/>
    <p:sldId id="928" r:id="rId145"/>
    <p:sldId id="929" r:id="rId146"/>
    <p:sldId id="930" r:id="rId147"/>
    <p:sldId id="931" r:id="rId148"/>
    <p:sldId id="932" r:id="rId149"/>
    <p:sldId id="933" r:id="rId150"/>
    <p:sldId id="934" r:id="rId151"/>
    <p:sldId id="935" r:id="rId152"/>
    <p:sldId id="936" r:id="rId153"/>
    <p:sldId id="937" r:id="rId154"/>
    <p:sldId id="938" r:id="rId155"/>
    <p:sldId id="939" r:id="rId156"/>
    <p:sldId id="940" r:id="rId157"/>
    <p:sldId id="941" r:id="rId158"/>
    <p:sldId id="942" r:id="rId159"/>
    <p:sldId id="943" r:id="rId160"/>
    <p:sldId id="944" r:id="rId161"/>
    <p:sldId id="1082" r:id="rId162"/>
    <p:sldId id="946" r:id="rId163"/>
    <p:sldId id="1083" r:id="rId164"/>
    <p:sldId id="947" r:id="rId165"/>
    <p:sldId id="948" r:id="rId166"/>
    <p:sldId id="1084" r:id="rId167"/>
    <p:sldId id="1086" r:id="rId16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D579"/>
    <a:srgbClr val="FFFFFF"/>
    <a:srgbClr val="FAFAF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404"/>
    <p:restoredTop sz="94178"/>
  </p:normalViewPr>
  <p:slideViewPr>
    <p:cSldViewPr snapToGrid="0" snapToObjects="1">
      <p:cViewPr varScale="1">
        <p:scale>
          <a:sx n="115" d="100"/>
          <a:sy n="115" d="100"/>
        </p:scale>
        <p:origin x="960"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presProps" Target="presProps.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viewProps" Target="viewProps.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2" Type="http://schemas.openxmlformats.org/officeDocument/2006/relationships/theme" Target="theme/theme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401830-A665-114E-98D6-B728185FEA0B}" type="datetimeFigureOut">
              <a:rPr lang="en-GB" smtClean="0"/>
              <a:t>14/04/2026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5BF81A-3E81-274B-90A2-0A51F25FFEBC}" type="slidenum">
              <a:rPr lang="en-GB" smtClean="0"/>
              <a:t>‹#›</a:t>
            </a:fld>
            <a:endParaRPr lang="en-GB"/>
          </a:p>
        </p:txBody>
      </p:sp>
    </p:spTree>
    <p:extLst>
      <p:ext uri="{BB962C8B-B14F-4D97-AF65-F5344CB8AC3E}">
        <p14:creationId xmlns:p14="http://schemas.microsoft.com/office/powerpoint/2010/main" val="23574489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1-4, 6: Planning book</a:t>
            </a:r>
          </a:p>
          <a:p>
            <a:r>
              <a:rPr lang="en-GB" dirty="0"/>
              <a:t>5, 7: AIMA</a:t>
            </a:r>
          </a:p>
          <a:p>
            <a:r>
              <a:rPr lang="en-GB" dirty="0"/>
              <a:t>8: Rao</a:t>
            </a:r>
          </a:p>
        </p:txBody>
      </p:sp>
      <p:sp>
        <p:nvSpPr>
          <p:cNvPr id="4" name="Slide Number Placeholder 3"/>
          <p:cNvSpPr>
            <a:spLocks noGrp="1"/>
          </p:cNvSpPr>
          <p:nvPr>
            <p:ph type="sldNum" sz="quarter" idx="5"/>
          </p:nvPr>
        </p:nvSpPr>
        <p:spPr/>
        <p:txBody>
          <a:bodyPr/>
          <a:lstStyle/>
          <a:p>
            <a:fld id="{8F5BF81A-3E81-274B-90A2-0A51F25FFEBC}" type="slidenum">
              <a:rPr lang="en-GB" smtClean="0"/>
              <a:t>2</a:t>
            </a:fld>
            <a:endParaRPr lang="en-GB"/>
          </a:p>
        </p:txBody>
      </p:sp>
    </p:spTree>
    <p:extLst>
      <p:ext uri="{BB962C8B-B14F-4D97-AF65-F5344CB8AC3E}">
        <p14:creationId xmlns:p14="http://schemas.microsoft.com/office/powerpoint/2010/main" val="14560734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Head: syntactic way to refer to an action in a unique way</a:t>
            </a:r>
          </a:p>
        </p:txBody>
      </p:sp>
      <p:sp>
        <p:nvSpPr>
          <p:cNvPr id="4" name="Slide Number Placeholder 3"/>
          <p:cNvSpPr>
            <a:spLocks noGrp="1"/>
          </p:cNvSpPr>
          <p:nvPr>
            <p:ph type="sldNum" sz="quarter" idx="5"/>
          </p:nvPr>
        </p:nvSpPr>
        <p:spPr/>
        <p:txBody>
          <a:bodyPr/>
          <a:lstStyle/>
          <a:p>
            <a:fld id="{8F5BF81A-3E81-274B-90A2-0A51F25FFEBC}" type="slidenum">
              <a:rPr lang="en-GB" smtClean="0"/>
              <a:t>17</a:t>
            </a:fld>
            <a:endParaRPr lang="en-GB"/>
          </a:p>
        </p:txBody>
      </p:sp>
    </p:spTree>
    <p:extLst>
      <p:ext uri="{BB962C8B-B14F-4D97-AF65-F5344CB8AC3E}">
        <p14:creationId xmlns:p14="http://schemas.microsoft.com/office/powerpoint/2010/main" val="13460135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|gr(move(</a:t>
            </a:r>
            <a:r>
              <a:rPr lang="en-GB" dirty="0" err="1"/>
              <a:t>r,l,m</a:t>
            </a:r>
            <a:r>
              <a:rPr lang="en-GB" dirty="0"/>
              <a:t>))| = 2 * 3 * 3 = 18</a:t>
            </a:r>
          </a:p>
          <a:p>
            <a:r>
              <a:rPr lang="en-GB" dirty="0"/>
              <a:t>|Robots| = 2</a:t>
            </a:r>
          </a:p>
          <a:p>
            <a:r>
              <a:rPr lang="en-GB" dirty="0"/>
              <a:t>|</a:t>
            </a:r>
            <a:r>
              <a:rPr lang="en-GB" dirty="0" err="1"/>
              <a:t>Locs</a:t>
            </a:r>
            <a:r>
              <a:rPr lang="en-GB" dirty="0"/>
              <a:t>| = 3</a:t>
            </a:r>
          </a:p>
        </p:txBody>
      </p:sp>
      <p:sp>
        <p:nvSpPr>
          <p:cNvPr id="4" name="Slide Number Placeholder 3"/>
          <p:cNvSpPr>
            <a:spLocks noGrp="1"/>
          </p:cNvSpPr>
          <p:nvPr>
            <p:ph type="sldNum" sz="quarter" idx="5"/>
          </p:nvPr>
        </p:nvSpPr>
        <p:spPr/>
        <p:txBody>
          <a:bodyPr/>
          <a:lstStyle/>
          <a:p>
            <a:fld id="{8F5BF81A-3E81-274B-90A2-0A51F25FFEBC}" type="slidenum">
              <a:rPr lang="en-GB" smtClean="0"/>
              <a:t>18</a:t>
            </a:fld>
            <a:endParaRPr lang="en-GB"/>
          </a:p>
        </p:txBody>
      </p:sp>
    </p:spTree>
    <p:extLst>
      <p:ext uri="{BB962C8B-B14F-4D97-AF65-F5344CB8AC3E}">
        <p14:creationId xmlns:p14="http://schemas.microsoft.com/office/powerpoint/2010/main" val="28406396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Head: syntactic way to refer to an action in a unique way</a:t>
            </a:r>
          </a:p>
        </p:txBody>
      </p:sp>
      <p:sp>
        <p:nvSpPr>
          <p:cNvPr id="4" name="Slide Number Placeholder 3"/>
          <p:cNvSpPr>
            <a:spLocks noGrp="1"/>
          </p:cNvSpPr>
          <p:nvPr>
            <p:ph type="sldNum" sz="quarter" idx="5"/>
          </p:nvPr>
        </p:nvSpPr>
        <p:spPr/>
        <p:txBody>
          <a:bodyPr/>
          <a:lstStyle/>
          <a:p>
            <a:fld id="{8F5BF81A-3E81-274B-90A2-0A51F25FFEBC}" type="slidenum">
              <a:rPr lang="en-GB" smtClean="0"/>
              <a:t>19</a:t>
            </a:fld>
            <a:endParaRPr lang="en-GB"/>
          </a:p>
        </p:txBody>
      </p:sp>
    </p:spTree>
    <p:extLst>
      <p:ext uri="{BB962C8B-B14F-4D97-AF65-F5344CB8AC3E}">
        <p14:creationId xmlns:p14="http://schemas.microsoft.com/office/powerpoint/2010/main" val="22948431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Not applicable: r1 not at d2</a:t>
            </a:r>
          </a:p>
          <a:p>
            <a:r>
              <a:rPr lang="en-GB" dirty="0"/>
              <a:t>Applicable move actions: 3 (of 18 possible move actions)</a:t>
            </a:r>
          </a:p>
          <a:p>
            <a:r>
              <a:rPr lang="en-GB" dirty="0"/>
              <a:t>	r1: 2 moves (d1-&gt;d2, d1 -&gt;d3)</a:t>
            </a:r>
          </a:p>
          <a:p>
            <a:r>
              <a:rPr lang="en-GB" dirty="0"/>
              <a:t>	r2: 1 move (d2-&gt;d1)</a:t>
            </a:r>
          </a:p>
        </p:txBody>
      </p:sp>
      <p:sp>
        <p:nvSpPr>
          <p:cNvPr id="4" name="Slide Number Placeholder 3"/>
          <p:cNvSpPr>
            <a:spLocks noGrp="1"/>
          </p:cNvSpPr>
          <p:nvPr>
            <p:ph type="sldNum" sz="quarter" idx="5"/>
          </p:nvPr>
        </p:nvSpPr>
        <p:spPr/>
        <p:txBody>
          <a:bodyPr/>
          <a:lstStyle/>
          <a:p>
            <a:fld id="{8F5BF81A-3E81-274B-90A2-0A51F25FFEBC}" type="slidenum">
              <a:rPr lang="en-GB" smtClean="0"/>
              <a:t>20</a:t>
            </a:fld>
            <a:endParaRPr lang="en-GB"/>
          </a:p>
        </p:txBody>
      </p:sp>
    </p:spTree>
    <p:extLst>
      <p:ext uri="{BB962C8B-B14F-4D97-AF65-F5344CB8AC3E}">
        <p14:creationId xmlns:p14="http://schemas.microsoft.com/office/powerpoint/2010/main" val="19535762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State transition function or prediction function</a:t>
            </a:r>
          </a:p>
        </p:txBody>
      </p:sp>
      <p:sp>
        <p:nvSpPr>
          <p:cNvPr id="4" name="Slide Number Placeholder 3"/>
          <p:cNvSpPr>
            <a:spLocks noGrp="1"/>
          </p:cNvSpPr>
          <p:nvPr>
            <p:ph type="sldNum" sz="quarter" idx="5"/>
          </p:nvPr>
        </p:nvSpPr>
        <p:spPr/>
        <p:txBody>
          <a:bodyPr/>
          <a:lstStyle/>
          <a:p>
            <a:fld id="{8F5BF81A-3E81-274B-90A2-0A51F25FFEBC}" type="slidenum">
              <a:rPr lang="en-GB" smtClean="0"/>
              <a:t>21</a:t>
            </a:fld>
            <a:endParaRPr lang="en-GB"/>
          </a:p>
        </p:txBody>
      </p:sp>
    </p:spTree>
    <p:extLst>
      <p:ext uri="{BB962C8B-B14F-4D97-AF65-F5344CB8AC3E}">
        <p14:creationId xmlns:p14="http://schemas.microsoft.com/office/powerpoint/2010/main" val="3879877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Instead of a state-transition system (classical planning domain)</a:t>
            </a:r>
          </a:p>
        </p:txBody>
      </p:sp>
      <p:sp>
        <p:nvSpPr>
          <p:cNvPr id="4" name="Slide Number Placeholder 3"/>
          <p:cNvSpPr>
            <a:spLocks noGrp="1"/>
          </p:cNvSpPr>
          <p:nvPr>
            <p:ph type="sldNum" sz="quarter" idx="5"/>
          </p:nvPr>
        </p:nvSpPr>
        <p:spPr/>
        <p:txBody>
          <a:bodyPr/>
          <a:lstStyle/>
          <a:p>
            <a:fld id="{8F5BF81A-3E81-274B-90A2-0A51F25FFEBC}" type="slidenum">
              <a:rPr lang="en-GB" smtClean="0"/>
              <a:t>22</a:t>
            </a:fld>
            <a:endParaRPr lang="en-GB"/>
          </a:p>
        </p:txBody>
      </p:sp>
    </p:spTree>
    <p:extLst>
      <p:ext uri="{BB962C8B-B14F-4D97-AF65-F5344CB8AC3E}">
        <p14:creationId xmlns:p14="http://schemas.microsoft.com/office/powerpoint/2010/main" val="24361385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
        <p:nvSpPr>
          <p:cNvPr id="4" name="Slide Number Placeholder 3"/>
          <p:cNvSpPr>
            <a:spLocks noGrp="1"/>
          </p:cNvSpPr>
          <p:nvPr>
            <p:ph type="sldNum" sz="quarter" idx="5"/>
          </p:nvPr>
        </p:nvSpPr>
        <p:spPr/>
        <p:txBody>
          <a:bodyPr/>
          <a:lstStyle/>
          <a:p>
            <a:fld id="{8F5BF81A-3E81-274B-90A2-0A51F25FFEBC}" type="slidenum">
              <a:rPr lang="en-GB" smtClean="0"/>
              <a:t>23</a:t>
            </a:fld>
            <a:endParaRPr lang="en-GB"/>
          </a:p>
        </p:txBody>
      </p:sp>
    </p:spTree>
    <p:extLst>
      <p:ext uri="{BB962C8B-B14F-4D97-AF65-F5344CB8AC3E}">
        <p14:creationId xmlns:p14="http://schemas.microsoft.com/office/powerpoint/2010/main" val="3948864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None</a:t>
            </a:r>
          </a:p>
        </p:txBody>
      </p:sp>
      <p:sp>
        <p:nvSpPr>
          <p:cNvPr id="4" name="Slide Number Placeholder 3"/>
          <p:cNvSpPr>
            <a:spLocks noGrp="1"/>
          </p:cNvSpPr>
          <p:nvPr>
            <p:ph type="sldNum" sz="quarter" idx="5"/>
          </p:nvPr>
        </p:nvSpPr>
        <p:spPr/>
        <p:txBody>
          <a:bodyPr/>
          <a:lstStyle/>
          <a:p>
            <a:fld id="{8F5BF81A-3E81-274B-90A2-0A51F25FFEBC}" type="slidenum">
              <a:rPr lang="en-GB" smtClean="0"/>
              <a:t>25</a:t>
            </a:fld>
            <a:endParaRPr lang="en-GB"/>
          </a:p>
        </p:txBody>
      </p:sp>
    </p:spTree>
    <p:extLst>
      <p:ext uri="{BB962C8B-B14F-4D97-AF65-F5344CB8AC3E}">
        <p14:creationId xmlns:p14="http://schemas.microsoft.com/office/powerpoint/2010/main" val="6598297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nil – false, c – true, which c on which r through </a:t>
            </a:r>
            <a:r>
              <a:rPr lang="en-GB" dirty="0" err="1"/>
              <a:t>loc</a:t>
            </a:r>
            <a:r>
              <a:rPr lang="en-GB" dirty="0"/>
              <a:t> of c </a:t>
            </a:r>
          </a:p>
          <a:p>
            <a:r>
              <a:rPr lang="en-GB" dirty="0"/>
              <a:t>could also do cargo(</a:t>
            </a:r>
            <a:r>
              <a:rPr lang="en-GB" dirty="0" err="1"/>
              <a:t>r,c</a:t>
            </a:r>
            <a:r>
              <a:rPr lang="en-GB" dirty="0"/>
              <a:t>)</a:t>
            </a:r>
          </a:p>
        </p:txBody>
      </p:sp>
      <p:sp>
        <p:nvSpPr>
          <p:cNvPr id="4" name="Slide Number Placeholder 3"/>
          <p:cNvSpPr>
            <a:spLocks noGrp="1"/>
          </p:cNvSpPr>
          <p:nvPr>
            <p:ph type="sldNum" sz="quarter" idx="5"/>
          </p:nvPr>
        </p:nvSpPr>
        <p:spPr/>
        <p:txBody>
          <a:bodyPr/>
          <a:lstStyle/>
          <a:p>
            <a:fld id="{8F5BF81A-3E81-274B-90A2-0A51F25FFEBC}" type="slidenum">
              <a:rPr lang="en-GB" smtClean="0"/>
              <a:t>26</a:t>
            </a:fld>
            <a:endParaRPr lang="en-GB"/>
          </a:p>
        </p:txBody>
      </p:sp>
    </p:spTree>
    <p:extLst>
      <p:ext uri="{BB962C8B-B14F-4D97-AF65-F5344CB8AC3E}">
        <p14:creationId xmlns:p14="http://schemas.microsoft.com/office/powerpoint/2010/main" val="32712715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Add u: says that </a:t>
            </a:r>
            <a:r>
              <a:rPr lang="en-GB" dirty="0" err="1"/>
              <a:t>p_x</a:t>
            </a:r>
            <a:r>
              <a:rPr lang="en-GB" dirty="0"/>
              <a:t> has a value before the action and that value no longer holds after the action as it is now v’</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Why: </a:t>
            </a:r>
            <a:r>
              <a:rPr lang="en-GB" sz="1200" kern="1200" dirty="0">
                <a:solidFill>
                  <a:schemeClr val="tx1"/>
                </a:solidFill>
                <a:effectLst/>
                <a:latin typeface="+mn-lt"/>
                <a:ea typeface="+mn-ea"/>
                <a:cs typeface="+mn-cs"/>
              </a:rPr>
              <a:t>The reason is that each state variable x(t1, . . . , </a:t>
            </a:r>
            <a:r>
              <a:rPr lang="en-GB" sz="1200" kern="1200" dirty="0" err="1">
                <a:solidFill>
                  <a:schemeClr val="tx1"/>
                </a:solidFill>
                <a:effectLst/>
                <a:latin typeface="+mn-lt"/>
                <a:ea typeface="+mn-ea"/>
                <a:cs typeface="+mn-cs"/>
              </a:rPr>
              <a:t>tn</a:t>
            </a:r>
            <a:r>
              <a:rPr lang="en-GB" sz="1200" kern="1200" dirty="0">
                <a:solidFill>
                  <a:schemeClr val="tx1"/>
                </a:solidFill>
                <a:effectLst/>
                <a:latin typeface="+mn-lt"/>
                <a:ea typeface="+mn-ea"/>
                <a:cs typeface="+mn-cs"/>
              </a:rPr>
              <a:t>) has only one value at a time, so the planning operator must ensure that </a:t>
            </a:r>
            <a:r>
              <a:rPr lang="en-GB" sz="1200" kern="1200" dirty="0" err="1">
                <a:solidFill>
                  <a:schemeClr val="tx1"/>
                </a:solidFill>
                <a:effectLst/>
                <a:latin typeface="+mn-lt"/>
                <a:ea typeface="+mn-ea"/>
                <a:cs typeface="+mn-cs"/>
              </a:rPr>
              <a:t>px</a:t>
            </a:r>
            <a:r>
              <a:rPr lang="en-GB" sz="1200" kern="1200" dirty="0">
                <a:solidFill>
                  <a:schemeClr val="tx1"/>
                </a:solidFill>
                <a:effectLst/>
                <a:latin typeface="+mn-lt"/>
                <a:ea typeface="+mn-ea"/>
                <a:cs typeface="+mn-cs"/>
              </a:rPr>
              <a:t>(t1,...,</a:t>
            </a:r>
            <a:r>
              <a:rPr lang="en-GB" sz="1200" kern="1200" dirty="0" err="1">
                <a:solidFill>
                  <a:schemeClr val="tx1"/>
                </a:solidFill>
                <a:effectLst/>
                <a:latin typeface="+mn-lt"/>
                <a:ea typeface="+mn-ea"/>
                <a:cs typeface="+mn-cs"/>
              </a:rPr>
              <a:t>tn,v</a:t>
            </a:r>
            <a:r>
              <a:rPr lang="en-GB" sz="1200" kern="1200" dirty="0">
                <a:solidFill>
                  <a:schemeClr val="tx1"/>
                </a:solidFill>
                <a:effectLst/>
                <a:latin typeface="+mn-lt"/>
                <a:ea typeface="+mn-ea"/>
                <a:cs typeface="+mn-cs"/>
              </a:rPr>
              <a:t>) is true for only one v at a time. In the state-variable representation, this happens automatically; but in the classical representation, asserting a new value requires explicitly deleting the old one. </a:t>
            </a:r>
            <a:endParaRPr lang="en-GB" dirty="0"/>
          </a:p>
        </p:txBody>
      </p:sp>
      <p:sp>
        <p:nvSpPr>
          <p:cNvPr id="4" name="Slide Number Placeholder 3"/>
          <p:cNvSpPr>
            <a:spLocks noGrp="1"/>
          </p:cNvSpPr>
          <p:nvPr>
            <p:ph type="sldNum" sz="quarter" idx="5"/>
          </p:nvPr>
        </p:nvSpPr>
        <p:spPr/>
        <p:txBody>
          <a:bodyPr/>
          <a:lstStyle/>
          <a:p>
            <a:fld id="{8F5BF81A-3E81-274B-90A2-0A51F25FFEBC}" type="slidenum">
              <a:rPr lang="en-GB" smtClean="0"/>
              <a:t>28</a:t>
            </a:fld>
            <a:endParaRPr lang="en-GB"/>
          </a:p>
        </p:txBody>
      </p:sp>
    </p:spTree>
    <p:extLst>
      <p:ext uri="{BB962C8B-B14F-4D97-AF65-F5344CB8AC3E}">
        <p14:creationId xmlns:p14="http://schemas.microsoft.com/office/powerpoint/2010/main" val="10837608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Reach one state of </a:t>
            </a:r>
            <a:r>
              <a:rPr lang="en-GB" dirty="0" err="1"/>
              <a:t>S_g</a:t>
            </a:r>
            <a:endParaRPr lang="en-GB" dirty="0"/>
          </a:p>
          <a:p>
            <a:r>
              <a:rPr lang="en-GB" dirty="0"/>
              <a:t>Can also think of it as an automaton</a:t>
            </a:r>
          </a:p>
          <a:p>
            <a:endParaRPr lang="en-GB" dirty="0"/>
          </a:p>
          <a:p>
            <a:r>
              <a:rPr lang="en-GB" dirty="0"/>
              <a:t>Next: Representing \Sigma</a:t>
            </a:r>
          </a:p>
        </p:txBody>
      </p:sp>
      <p:sp>
        <p:nvSpPr>
          <p:cNvPr id="4" name="Slide Number Placeholder 3"/>
          <p:cNvSpPr>
            <a:spLocks noGrp="1"/>
          </p:cNvSpPr>
          <p:nvPr>
            <p:ph type="sldNum" sz="quarter" idx="5"/>
          </p:nvPr>
        </p:nvSpPr>
        <p:spPr/>
        <p:txBody>
          <a:bodyPr/>
          <a:lstStyle/>
          <a:p>
            <a:fld id="{8F5BF81A-3E81-274B-90A2-0A51F25FFEBC}" type="slidenum">
              <a:rPr lang="en-GB" smtClean="0"/>
              <a:t>5</a:t>
            </a:fld>
            <a:endParaRPr lang="en-GB"/>
          </a:p>
        </p:txBody>
      </p:sp>
    </p:spTree>
    <p:extLst>
      <p:ext uri="{BB962C8B-B14F-4D97-AF65-F5344CB8AC3E}">
        <p14:creationId xmlns:p14="http://schemas.microsoft.com/office/powerpoint/2010/main" val="14208061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Add u: says that </a:t>
            </a:r>
            <a:r>
              <a:rPr lang="en-GB" dirty="0" err="1"/>
              <a:t>p_x</a:t>
            </a:r>
            <a:r>
              <a:rPr lang="en-GB" dirty="0"/>
              <a:t> has a value before the action and that value no longer holds after the action as it is now v’</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Why: </a:t>
            </a:r>
            <a:r>
              <a:rPr lang="en-GB" sz="1200" kern="1200" dirty="0">
                <a:solidFill>
                  <a:schemeClr val="tx1"/>
                </a:solidFill>
                <a:effectLst/>
                <a:latin typeface="+mn-lt"/>
                <a:ea typeface="+mn-ea"/>
                <a:cs typeface="+mn-cs"/>
              </a:rPr>
              <a:t>The reason is that each state variable x(t1, . . . , </a:t>
            </a:r>
            <a:r>
              <a:rPr lang="en-GB" sz="1200" kern="1200" dirty="0" err="1">
                <a:solidFill>
                  <a:schemeClr val="tx1"/>
                </a:solidFill>
                <a:effectLst/>
                <a:latin typeface="+mn-lt"/>
                <a:ea typeface="+mn-ea"/>
                <a:cs typeface="+mn-cs"/>
              </a:rPr>
              <a:t>tn</a:t>
            </a:r>
            <a:r>
              <a:rPr lang="en-GB" sz="1200" kern="1200" dirty="0">
                <a:solidFill>
                  <a:schemeClr val="tx1"/>
                </a:solidFill>
                <a:effectLst/>
                <a:latin typeface="+mn-lt"/>
                <a:ea typeface="+mn-ea"/>
                <a:cs typeface="+mn-cs"/>
              </a:rPr>
              <a:t>) has only one value at a time, so the planning operator must ensure that </a:t>
            </a:r>
            <a:r>
              <a:rPr lang="en-GB" sz="1200" kern="1200" dirty="0" err="1">
                <a:solidFill>
                  <a:schemeClr val="tx1"/>
                </a:solidFill>
                <a:effectLst/>
                <a:latin typeface="+mn-lt"/>
                <a:ea typeface="+mn-ea"/>
                <a:cs typeface="+mn-cs"/>
              </a:rPr>
              <a:t>px</a:t>
            </a:r>
            <a:r>
              <a:rPr lang="en-GB" sz="1200" kern="1200" dirty="0">
                <a:solidFill>
                  <a:schemeClr val="tx1"/>
                </a:solidFill>
                <a:effectLst/>
                <a:latin typeface="+mn-lt"/>
                <a:ea typeface="+mn-ea"/>
                <a:cs typeface="+mn-cs"/>
              </a:rPr>
              <a:t>(t1,...,</a:t>
            </a:r>
            <a:r>
              <a:rPr lang="en-GB" sz="1200" kern="1200" dirty="0" err="1">
                <a:solidFill>
                  <a:schemeClr val="tx1"/>
                </a:solidFill>
                <a:effectLst/>
                <a:latin typeface="+mn-lt"/>
                <a:ea typeface="+mn-ea"/>
                <a:cs typeface="+mn-cs"/>
              </a:rPr>
              <a:t>tn,v</a:t>
            </a:r>
            <a:r>
              <a:rPr lang="en-GB" sz="1200" kern="1200" dirty="0">
                <a:solidFill>
                  <a:schemeClr val="tx1"/>
                </a:solidFill>
                <a:effectLst/>
                <a:latin typeface="+mn-lt"/>
                <a:ea typeface="+mn-ea"/>
                <a:cs typeface="+mn-cs"/>
              </a:rPr>
              <a:t>) is true for only one v at a time. In the state-variable representation, this happens automatically; but in the classical representation, asserting a new value requires explicitly deleting the old one. </a:t>
            </a:r>
            <a:endParaRPr lang="en-GB" dirty="0"/>
          </a:p>
        </p:txBody>
      </p:sp>
      <p:sp>
        <p:nvSpPr>
          <p:cNvPr id="4" name="Slide Number Placeholder 3"/>
          <p:cNvSpPr>
            <a:spLocks noGrp="1"/>
          </p:cNvSpPr>
          <p:nvPr>
            <p:ph type="sldNum" sz="quarter" idx="5"/>
          </p:nvPr>
        </p:nvSpPr>
        <p:spPr/>
        <p:txBody>
          <a:bodyPr/>
          <a:lstStyle/>
          <a:p>
            <a:fld id="{8F5BF81A-3E81-274B-90A2-0A51F25FFEBC}" type="slidenum">
              <a:rPr lang="en-GB" smtClean="0"/>
              <a:t>29</a:t>
            </a:fld>
            <a:endParaRPr lang="en-GB"/>
          </a:p>
        </p:txBody>
      </p:sp>
    </p:spTree>
    <p:extLst>
      <p:ext uri="{BB962C8B-B14F-4D97-AF65-F5344CB8AC3E}">
        <p14:creationId xmlns:p14="http://schemas.microsoft.com/office/powerpoint/2010/main" val="26296530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prefix notation of logical formulas</a:t>
            </a:r>
          </a:p>
        </p:txBody>
      </p:sp>
      <p:sp>
        <p:nvSpPr>
          <p:cNvPr id="4" name="Slide Number Placeholder 3"/>
          <p:cNvSpPr>
            <a:spLocks noGrp="1"/>
          </p:cNvSpPr>
          <p:nvPr>
            <p:ph type="sldNum" sz="quarter" idx="5"/>
          </p:nvPr>
        </p:nvSpPr>
        <p:spPr/>
        <p:txBody>
          <a:bodyPr/>
          <a:lstStyle/>
          <a:p>
            <a:fld id="{8F5BF81A-3E81-274B-90A2-0A51F25FFEBC}" type="slidenum">
              <a:rPr lang="en-GB" smtClean="0"/>
              <a:t>31</a:t>
            </a:fld>
            <a:endParaRPr lang="en-GB"/>
          </a:p>
        </p:txBody>
      </p:sp>
    </p:spTree>
    <p:extLst>
      <p:ext uri="{BB962C8B-B14F-4D97-AF65-F5344CB8AC3E}">
        <p14:creationId xmlns:p14="http://schemas.microsoft.com/office/powerpoint/2010/main" val="5721239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5BF81A-3E81-274B-90A2-0A51F25FFEBC}" type="slidenum">
              <a:rPr lang="en-GB" smtClean="0"/>
              <a:t>32</a:t>
            </a:fld>
            <a:endParaRPr lang="en-GB"/>
          </a:p>
        </p:txBody>
      </p:sp>
    </p:spTree>
    <p:extLst>
      <p:ext uri="{BB962C8B-B14F-4D97-AF65-F5344CB8AC3E}">
        <p14:creationId xmlns:p14="http://schemas.microsoft.com/office/powerpoint/2010/main" val="1503920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Frontier: set of candidate nodes to be visited</a:t>
            </a:r>
          </a:p>
          <a:p>
            <a:r>
              <a:rPr lang="en-GB" dirty="0"/>
              <a:t>Expanded: already visited nodes</a:t>
            </a:r>
          </a:p>
        </p:txBody>
      </p:sp>
      <p:sp>
        <p:nvSpPr>
          <p:cNvPr id="4" name="Slide Number Placeholder 3"/>
          <p:cNvSpPr>
            <a:spLocks noGrp="1"/>
          </p:cNvSpPr>
          <p:nvPr>
            <p:ph type="sldNum" sz="quarter" idx="5"/>
          </p:nvPr>
        </p:nvSpPr>
        <p:spPr/>
        <p:txBody>
          <a:bodyPr/>
          <a:lstStyle/>
          <a:p>
            <a:fld id="{8F5BF81A-3E81-274B-90A2-0A51F25FFEBC}" type="slidenum">
              <a:rPr lang="en-GB" smtClean="0"/>
              <a:t>41</a:t>
            </a:fld>
            <a:endParaRPr lang="en-GB"/>
          </a:p>
        </p:txBody>
      </p:sp>
    </p:spTree>
    <p:extLst>
      <p:ext uri="{BB962C8B-B14F-4D97-AF65-F5344CB8AC3E}">
        <p14:creationId xmlns:p14="http://schemas.microsoft.com/office/powerpoint/2010/main" val="6905312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Implementation: FIFO queue</a:t>
            </a:r>
          </a:p>
        </p:txBody>
      </p:sp>
      <p:sp>
        <p:nvSpPr>
          <p:cNvPr id="4" name="Slide Number Placeholder 3"/>
          <p:cNvSpPr>
            <a:spLocks noGrp="1"/>
          </p:cNvSpPr>
          <p:nvPr>
            <p:ph type="sldNum" sz="quarter" idx="5"/>
          </p:nvPr>
        </p:nvSpPr>
        <p:spPr/>
        <p:txBody>
          <a:bodyPr/>
          <a:lstStyle/>
          <a:p>
            <a:fld id="{8F5BF81A-3E81-274B-90A2-0A51F25FFEBC}" type="slidenum">
              <a:rPr lang="en-GB" smtClean="0"/>
              <a:t>42</a:t>
            </a:fld>
            <a:endParaRPr lang="en-GB"/>
          </a:p>
        </p:txBody>
      </p:sp>
    </p:spTree>
    <p:extLst>
      <p:ext uri="{BB962C8B-B14F-4D97-AF65-F5344CB8AC3E}">
        <p14:creationId xmlns:p14="http://schemas.microsoft.com/office/powerpoint/2010/main" val="4252844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Implementation: FIFO queue</a:t>
            </a:r>
          </a:p>
        </p:txBody>
      </p:sp>
      <p:sp>
        <p:nvSpPr>
          <p:cNvPr id="4" name="Slide Number Placeholder 3"/>
          <p:cNvSpPr>
            <a:spLocks noGrp="1"/>
          </p:cNvSpPr>
          <p:nvPr>
            <p:ph type="sldNum" sz="quarter" idx="5"/>
          </p:nvPr>
        </p:nvSpPr>
        <p:spPr/>
        <p:txBody>
          <a:bodyPr/>
          <a:lstStyle/>
          <a:p>
            <a:fld id="{8F5BF81A-3E81-274B-90A2-0A51F25FFEBC}" type="slidenum">
              <a:rPr lang="en-GB" smtClean="0"/>
              <a:t>43</a:t>
            </a:fld>
            <a:endParaRPr lang="en-GB"/>
          </a:p>
        </p:txBody>
      </p:sp>
    </p:spTree>
    <p:extLst>
      <p:ext uri="{BB962C8B-B14F-4D97-AF65-F5344CB8AC3E}">
        <p14:creationId xmlns:p14="http://schemas.microsoft.com/office/powerpoint/2010/main" val="39270358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(ii) basically garbage collection, keep only nodes along current path (same happens in recursive DFS when a recursive call returns)</a:t>
            </a:r>
          </a:p>
          <a:p>
            <a:endParaRPr lang="en-GB" dirty="0"/>
          </a:p>
          <a:p>
            <a:r>
              <a:rPr lang="en-GB" dirty="0"/>
              <a:t>basically just has current path in memory therefore efficient in terms of memory, namely, only O(</a:t>
            </a:r>
            <a:r>
              <a:rPr lang="en-GB" dirty="0" err="1"/>
              <a:t>bl</a:t>
            </a:r>
            <a:r>
              <a:rPr lang="en-GB" dirty="0"/>
              <a:t>)</a:t>
            </a:r>
          </a:p>
          <a:p>
            <a:r>
              <a:rPr lang="en-GB" dirty="0"/>
              <a:t>runtime possibly worse than BFS if many paths to each state</a:t>
            </a:r>
          </a:p>
        </p:txBody>
      </p:sp>
      <p:sp>
        <p:nvSpPr>
          <p:cNvPr id="4" name="Slide Number Placeholder 3"/>
          <p:cNvSpPr>
            <a:spLocks noGrp="1"/>
          </p:cNvSpPr>
          <p:nvPr>
            <p:ph type="sldNum" sz="quarter" idx="5"/>
          </p:nvPr>
        </p:nvSpPr>
        <p:spPr/>
        <p:txBody>
          <a:bodyPr/>
          <a:lstStyle/>
          <a:p>
            <a:fld id="{8F5BF81A-3E81-274B-90A2-0A51F25FFEBC}" type="slidenum">
              <a:rPr lang="en-GB" smtClean="0"/>
              <a:t>44</a:t>
            </a:fld>
            <a:endParaRPr lang="en-GB"/>
          </a:p>
        </p:txBody>
      </p:sp>
    </p:spTree>
    <p:extLst>
      <p:ext uri="{BB962C8B-B14F-4D97-AF65-F5344CB8AC3E}">
        <p14:creationId xmlns:p14="http://schemas.microsoft.com/office/powerpoint/2010/main" val="42421109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(ii) basically garbage collection, keep only nodes along current path (same happens in recursive DFS when a recursive call returns)</a:t>
            </a:r>
          </a:p>
          <a:p>
            <a:endParaRPr lang="en-GB" dirty="0"/>
          </a:p>
          <a:p>
            <a:r>
              <a:rPr lang="en-GB" dirty="0"/>
              <a:t>basically just has current path in memory therefore efficient in terms of memory, namely, only O(</a:t>
            </a:r>
            <a:r>
              <a:rPr lang="en-GB" dirty="0" err="1"/>
              <a:t>bl</a:t>
            </a:r>
            <a:r>
              <a:rPr lang="en-GB" dirty="0"/>
              <a:t>)</a:t>
            </a:r>
          </a:p>
          <a:p>
            <a:r>
              <a:rPr lang="en-GB" dirty="0"/>
              <a:t>runtime possibly worse than BFS if many paths to each state</a:t>
            </a:r>
          </a:p>
        </p:txBody>
      </p:sp>
      <p:sp>
        <p:nvSpPr>
          <p:cNvPr id="4" name="Slide Number Placeholder 3"/>
          <p:cNvSpPr>
            <a:spLocks noGrp="1"/>
          </p:cNvSpPr>
          <p:nvPr>
            <p:ph type="sldNum" sz="quarter" idx="5"/>
          </p:nvPr>
        </p:nvSpPr>
        <p:spPr/>
        <p:txBody>
          <a:bodyPr/>
          <a:lstStyle/>
          <a:p>
            <a:fld id="{8F5BF81A-3E81-274B-90A2-0A51F25FFEBC}" type="slidenum">
              <a:rPr lang="en-GB" smtClean="0"/>
              <a:t>45</a:t>
            </a:fld>
            <a:endParaRPr lang="en-GB"/>
          </a:p>
        </p:txBody>
      </p:sp>
    </p:spTree>
    <p:extLst>
      <p:ext uri="{BB962C8B-B14F-4D97-AF65-F5344CB8AC3E}">
        <p14:creationId xmlns:p14="http://schemas.microsoft.com/office/powerpoint/2010/main" val="28419287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Similar to BFS</a:t>
            </a:r>
          </a:p>
        </p:txBody>
      </p:sp>
      <p:sp>
        <p:nvSpPr>
          <p:cNvPr id="4" name="Slide Number Placeholder 3"/>
          <p:cNvSpPr>
            <a:spLocks noGrp="1"/>
          </p:cNvSpPr>
          <p:nvPr>
            <p:ph type="sldNum" sz="quarter" idx="5"/>
          </p:nvPr>
        </p:nvSpPr>
        <p:spPr/>
        <p:txBody>
          <a:bodyPr/>
          <a:lstStyle/>
          <a:p>
            <a:fld id="{8F5BF81A-3E81-274B-90A2-0A51F25FFEBC}" type="slidenum">
              <a:rPr lang="en-GB" smtClean="0"/>
              <a:t>46</a:t>
            </a:fld>
            <a:endParaRPr lang="en-GB"/>
          </a:p>
        </p:txBody>
      </p:sp>
    </p:spTree>
    <p:extLst>
      <p:ext uri="{BB962C8B-B14F-4D97-AF65-F5344CB8AC3E}">
        <p14:creationId xmlns:p14="http://schemas.microsoft.com/office/powerpoint/2010/main" val="34916174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Similar to BFS</a:t>
            </a:r>
          </a:p>
        </p:txBody>
      </p:sp>
      <p:sp>
        <p:nvSpPr>
          <p:cNvPr id="4" name="Slide Number Placeholder 3"/>
          <p:cNvSpPr>
            <a:spLocks noGrp="1"/>
          </p:cNvSpPr>
          <p:nvPr>
            <p:ph type="sldNum" sz="quarter" idx="5"/>
          </p:nvPr>
        </p:nvSpPr>
        <p:spPr/>
        <p:txBody>
          <a:bodyPr/>
          <a:lstStyle/>
          <a:p>
            <a:fld id="{8F5BF81A-3E81-274B-90A2-0A51F25FFEBC}" type="slidenum">
              <a:rPr lang="en-GB" smtClean="0"/>
              <a:t>47</a:t>
            </a:fld>
            <a:endParaRPr lang="en-GB"/>
          </a:p>
        </p:txBody>
      </p:sp>
    </p:spTree>
    <p:extLst>
      <p:ext uri="{BB962C8B-B14F-4D97-AF65-F5344CB8AC3E}">
        <p14:creationId xmlns:p14="http://schemas.microsoft.com/office/powerpoint/2010/main" val="4737382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Reach one state of </a:t>
            </a:r>
            <a:r>
              <a:rPr lang="en-GB" dirty="0" err="1"/>
              <a:t>S_g</a:t>
            </a:r>
            <a:endParaRPr lang="en-GB" dirty="0"/>
          </a:p>
          <a:p>
            <a:r>
              <a:rPr lang="en-GB" dirty="0"/>
              <a:t>Can also think of it as an automaton</a:t>
            </a:r>
          </a:p>
          <a:p>
            <a:endParaRPr lang="en-GB" dirty="0"/>
          </a:p>
          <a:p>
            <a:r>
              <a:rPr lang="en-GB" dirty="0"/>
              <a:t>Next: Representing \Sigma</a:t>
            </a:r>
          </a:p>
        </p:txBody>
      </p:sp>
      <p:sp>
        <p:nvSpPr>
          <p:cNvPr id="4" name="Slide Number Placeholder 3"/>
          <p:cNvSpPr>
            <a:spLocks noGrp="1"/>
          </p:cNvSpPr>
          <p:nvPr>
            <p:ph type="sldNum" sz="quarter" idx="5"/>
          </p:nvPr>
        </p:nvSpPr>
        <p:spPr/>
        <p:txBody>
          <a:bodyPr/>
          <a:lstStyle/>
          <a:p>
            <a:fld id="{8F5BF81A-3E81-274B-90A2-0A51F25FFEBC}" type="slidenum">
              <a:rPr lang="en-GB" smtClean="0"/>
              <a:t>6</a:t>
            </a:fld>
            <a:endParaRPr lang="en-GB"/>
          </a:p>
        </p:txBody>
      </p:sp>
    </p:spTree>
    <p:extLst>
      <p:ext uri="{BB962C8B-B14F-4D97-AF65-F5344CB8AC3E}">
        <p14:creationId xmlns:p14="http://schemas.microsoft.com/office/powerpoint/2010/main" val="5697287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h(s): Minimal cost from s to g</a:t>
            </a:r>
            <a:endParaRPr lang="en-DE" dirty="0"/>
          </a:p>
        </p:txBody>
      </p:sp>
      <p:sp>
        <p:nvSpPr>
          <p:cNvPr id="4" name="Slide Number Placeholder 3"/>
          <p:cNvSpPr>
            <a:spLocks noGrp="1"/>
          </p:cNvSpPr>
          <p:nvPr>
            <p:ph type="sldNum" sz="quarter" idx="5"/>
          </p:nvPr>
        </p:nvSpPr>
        <p:spPr/>
        <p:txBody>
          <a:bodyPr/>
          <a:lstStyle/>
          <a:p>
            <a:fld id="{8F5BF81A-3E81-274B-90A2-0A51F25FFEBC}" type="slidenum">
              <a:rPr lang="en-GB" smtClean="0"/>
              <a:t>48</a:t>
            </a:fld>
            <a:endParaRPr lang="en-GB"/>
          </a:p>
        </p:txBody>
      </p:sp>
    </p:spTree>
    <p:extLst>
      <p:ext uri="{BB962C8B-B14F-4D97-AF65-F5344CB8AC3E}">
        <p14:creationId xmlns:p14="http://schemas.microsoft.com/office/powerpoint/2010/main" val="3283151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5BF81A-3E81-274B-90A2-0A51F25FFEBC}" type="slidenum">
              <a:rPr lang="en-GB" smtClean="0"/>
              <a:t>64</a:t>
            </a:fld>
            <a:endParaRPr lang="en-GB"/>
          </a:p>
        </p:txBody>
      </p:sp>
    </p:spTree>
    <p:extLst>
      <p:ext uri="{BB962C8B-B14F-4D97-AF65-F5344CB8AC3E}">
        <p14:creationId xmlns:p14="http://schemas.microsoft.com/office/powerpoint/2010/main" val="20905355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A bit like BFS with each iteration going a step further</a:t>
            </a:r>
          </a:p>
          <a:p>
            <a:r>
              <a:rPr lang="en-GB" dirty="0"/>
              <a:t>Within an iteration: DFS ➝ so DFS does not follow inexplicably long paths </a:t>
            </a:r>
          </a:p>
        </p:txBody>
      </p:sp>
      <p:sp>
        <p:nvSpPr>
          <p:cNvPr id="4" name="Slide Number Placeholder 3"/>
          <p:cNvSpPr>
            <a:spLocks noGrp="1"/>
          </p:cNvSpPr>
          <p:nvPr>
            <p:ph type="sldNum" sz="quarter" idx="5"/>
          </p:nvPr>
        </p:nvSpPr>
        <p:spPr/>
        <p:txBody>
          <a:bodyPr/>
          <a:lstStyle/>
          <a:p>
            <a:fld id="{8F5BF81A-3E81-274B-90A2-0A51F25FFEBC}" type="slidenum">
              <a:rPr lang="en-GB" smtClean="0"/>
              <a:t>78</a:t>
            </a:fld>
            <a:endParaRPr lang="en-GB"/>
          </a:p>
        </p:txBody>
      </p:sp>
    </p:spTree>
    <p:extLst>
      <p:ext uri="{BB962C8B-B14F-4D97-AF65-F5344CB8AC3E}">
        <p14:creationId xmlns:p14="http://schemas.microsoft.com/office/powerpoint/2010/main" val="161154463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
        <p:nvSpPr>
          <p:cNvPr id="4" name="Slide Number Placeholder 3"/>
          <p:cNvSpPr>
            <a:spLocks noGrp="1"/>
          </p:cNvSpPr>
          <p:nvPr>
            <p:ph type="sldNum" sz="quarter" idx="5"/>
          </p:nvPr>
        </p:nvSpPr>
        <p:spPr/>
        <p:txBody>
          <a:bodyPr/>
          <a:lstStyle/>
          <a:p>
            <a:fld id="{8F5BF81A-3E81-274B-90A2-0A51F25FFEBC}" type="slidenum">
              <a:rPr lang="en-GB" smtClean="0"/>
              <a:t>80</a:t>
            </a:fld>
            <a:endParaRPr lang="en-GB"/>
          </a:p>
        </p:txBody>
      </p:sp>
    </p:spTree>
    <p:extLst>
      <p:ext uri="{BB962C8B-B14F-4D97-AF65-F5344CB8AC3E}">
        <p14:creationId xmlns:p14="http://schemas.microsoft.com/office/powerpoint/2010/main" val="37290631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Xi</a:t>
            </a:r>
          </a:p>
        </p:txBody>
      </p:sp>
      <p:sp>
        <p:nvSpPr>
          <p:cNvPr id="4" name="Slide Number Placeholder 3"/>
          <p:cNvSpPr>
            <a:spLocks noGrp="1"/>
          </p:cNvSpPr>
          <p:nvPr>
            <p:ph type="sldNum" sz="quarter" idx="5"/>
          </p:nvPr>
        </p:nvSpPr>
        <p:spPr/>
        <p:txBody>
          <a:bodyPr/>
          <a:lstStyle/>
          <a:p>
            <a:fld id="{8F5BF81A-3E81-274B-90A2-0A51F25FFEBC}" type="slidenum">
              <a:rPr lang="en-GB" smtClean="0"/>
              <a:t>84</a:t>
            </a:fld>
            <a:endParaRPr lang="en-GB"/>
          </a:p>
        </p:txBody>
      </p:sp>
    </p:spTree>
    <p:extLst>
      <p:ext uri="{BB962C8B-B14F-4D97-AF65-F5344CB8AC3E}">
        <p14:creationId xmlns:p14="http://schemas.microsoft.com/office/powerpoint/2010/main" val="213254130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state = exactly one value for each variable</a:t>
            </a:r>
          </a:p>
        </p:txBody>
      </p:sp>
      <p:sp>
        <p:nvSpPr>
          <p:cNvPr id="4" name="Slide Number Placeholder 3"/>
          <p:cNvSpPr>
            <a:spLocks noGrp="1"/>
          </p:cNvSpPr>
          <p:nvPr>
            <p:ph type="sldNum" sz="quarter" idx="5"/>
          </p:nvPr>
        </p:nvSpPr>
        <p:spPr/>
        <p:txBody>
          <a:bodyPr/>
          <a:lstStyle/>
          <a:p>
            <a:fld id="{8F5BF81A-3E81-274B-90A2-0A51F25FFEBC}" type="slidenum">
              <a:rPr lang="en-GB" smtClean="0"/>
              <a:t>88</a:t>
            </a:fld>
            <a:endParaRPr lang="en-GB"/>
          </a:p>
        </p:txBody>
      </p:sp>
    </p:spTree>
    <p:extLst>
      <p:ext uri="{BB962C8B-B14F-4D97-AF65-F5344CB8AC3E}">
        <p14:creationId xmlns:p14="http://schemas.microsoft.com/office/powerpoint/2010/main" val="18666652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Subset: not necessarily strict</a:t>
            </a:r>
          </a:p>
        </p:txBody>
      </p:sp>
      <p:sp>
        <p:nvSpPr>
          <p:cNvPr id="4" name="Slide Number Placeholder 3"/>
          <p:cNvSpPr>
            <a:spLocks noGrp="1"/>
          </p:cNvSpPr>
          <p:nvPr>
            <p:ph type="sldNum" sz="quarter" idx="5"/>
          </p:nvPr>
        </p:nvSpPr>
        <p:spPr/>
        <p:txBody>
          <a:bodyPr/>
          <a:lstStyle/>
          <a:p>
            <a:fld id="{8F5BF81A-3E81-274B-90A2-0A51F25FFEBC}" type="slidenum">
              <a:rPr lang="en-GB" smtClean="0"/>
              <a:t>89</a:t>
            </a:fld>
            <a:endParaRPr lang="en-GB"/>
          </a:p>
        </p:txBody>
      </p:sp>
    </p:spTree>
    <p:extLst>
      <p:ext uri="{BB962C8B-B14F-4D97-AF65-F5344CB8AC3E}">
        <p14:creationId xmlns:p14="http://schemas.microsoft.com/office/powerpoint/2010/main" val="169680761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dirty="0"/>
                  <a:t>Heuristics </a:t>
                </a:r>
                <a14:m>
                  <m:oMath xmlns:m="http://schemas.openxmlformats.org/officeDocument/2006/math">
                    <m:sSup>
                      <m:sSupPr>
                        <m:ctrlPr>
                          <a:rPr lang="en-US" i="1" dirty="0" smtClean="0">
                            <a:latin typeface="Cambria Math" panose="02040503050406030204" pitchFamily="18" charset="0"/>
                          </a:rPr>
                        </m:ctrlPr>
                      </m:sSupPr>
                      <m:e>
                        <m:r>
                          <a:rPr lang="en-US" i="1" dirty="0" smtClean="0">
                            <a:latin typeface="Cambria Math" panose="02040503050406030204" pitchFamily="18" charset="0"/>
                          </a:rPr>
                          <m:t>h</m:t>
                        </m:r>
                      </m:e>
                      <m:sup>
                        <m:r>
                          <a:rPr lang="de-DE" b="0" i="1" dirty="0" smtClean="0">
                            <a:latin typeface="Cambria Math" panose="02040503050406030204" pitchFamily="18" charset="0"/>
                          </a:rPr>
                          <m:t>+</m:t>
                        </m:r>
                      </m:sup>
                    </m:sSup>
                    <m:r>
                      <a:rPr lang="en-GB" b="0" i="0" dirty="0" smtClean="0">
                        <a:latin typeface="Cambria Math" panose="02040503050406030204" pitchFamily="18" charset="0"/>
                        <a:ea typeface="Cambria Math" panose="02040503050406030204" pitchFamily="18" charset="0"/>
                      </a:rPr>
                      <m:t>≤</m:t>
                    </m:r>
                    <m:sSup>
                      <m:sSupPr>
                        <m:ctrlPr>
                          <a:rPr lang="en-US" i="1" dirty="0" smtClean="0">
                            <a:solidFill>
                              <a:schemeClr val="bg1"/>
                            </a:solidFill>
                            <a:latin typeface="Cambria Math" panose="02040503050406030204" pitchFamily="18" charset="0"/>
                          </a:rPr>
                        </m:ctrlPr>
                      </m:sSupPr>
                      <m:e>
                        <m:r>
                          <a:rPr lang="en-US" i="1" dirty="0" smtClean="0">
                            <a:solidFill>
                              <a:schemeClr val="bg1"/>
                            </a:solidFill>
                            <a:latin typeface="Cambria Math" panose="02040503050406030204" pitchFamily="18" charset="0"/>
                          </a:rPr>
                          <m:t>h</m:t>
                        </m:r>
                      </m:e>
                      <m:sup>
                        <m:r>
                          <a:rPr lang="de-DE" b="0" i="1" dirty="0" smtClean="0">
                            <a:solidFill>
                              <a:schemeClr val="bg1"/>
                            </a:solidFill>
                            <a:latin typeface="Cambria Math" panose="02040503050406030204" pitchFamily="18" charset="0"/>
                          </a:rPr>
                          <m:t>∗</m:t>
                        </m:r>
                      </m:sup>
                    </m:sSup>
                  </m:oMath>
                </a14:m>
                <a:r>
                  <a:rPr lang="en-GB" dirty="0"/>
                  <a:t> as each ordinary solution is also</a:t>
                </a:r>
                <a:r>
                  <a:rPr lang="en-GB" baseline="0" dirty="0"/>
                  <a:t> a solution to P, therefore admissible heuristics</a:t>
                </a:r>
              </a:p>
              <a:p>
                <a:r>
                  <a:rPr lang="en-GB" baseline="0" dirty="0"/>
                  <a:t>Expensive to compute</a:t>
                </a:r>
                <a:endParaRPr lang="en-GB" dirty="0"/>
              </a:p>
            </p:txBody>
          </p:sp>
        </mc:Choice>
        <mc:Fallback xmlns="">
          <p:sp>
            <p:nvSpPr>
              <p:cNvPr id="3" name="Notes Placeholder 2"/>
              <p:cNvSpPr>
                <a:spLocks noGrp="1"/>
              </p:cNvSpPr>
              <p:nvPr>
                <p:ph type="body" idx="1"/>
              </p:nvPr>
            </p:nvSpPr>
            <p:spPr/>
            <p:txBody>
              <a:bodyPr/>
              <a:lstStyle/>
              <a:p>
                <a:r>
                  <a:rPr lang="en-US" dirty="0"/>
                  <a:t>Heuristic </a:t>
                </a:r>
                <a:r>
                  <a:rPr lang="en-US" i="0" dirty="0">
                    <a:latin typeface="Cambria Math" panose="02040503050406030204" pitchFamily="18" charset="0"/>
                  </a:rPr>
                  <a:t>ℎ^</a:t>
                </a:r>
                <a:r>
                  <a:rPr lang="de-DE" b="0" i="0" dirty="0">
                    <a:latin typeface="Cambria Math" panose="02040503050406030204" pitchFamily="18" charset="0"/>
                  </a:rPr>
                  <a:t>+</a:t>
                </a:r>
                <a:r>
                  <a:rPr lang="en-GB" b="0" i="0" dirty="0">
                    <a:latin typeface="+mn-lt"/>
                    <a:ea typeface="Cambria Math" panose="02040503050406030204" pitchFamily="18" charset="0"/>
                  </a:rPr>
                  <a:t>≤</a:t>
                </a:r>
                <a:r>
                  <a:rPr lang="en-US" i="0" dirty="0">
                    <a:solidFill>
                      <a:schemeClr val="bg1"/>
                    </a:solidFill>
                    <a:latin typeface="Cambria Math" panose="02040503050406030204" pitchFamily="18" charset="0"/>
                  </a:rPr>
                  <a:t>ℎ^</a:t>
                </a:r>
                <a:r>
                  <a:rPr lang="de-DE" b="0" i="0" dirty="0">
                    <a:solidFill>
                      <a:schemeClr val="bg1"/>
                    </a:solidFill>
                    <a:latin typeface="Cambria Math" panose="02040503050406030204" pitchFamily="18" charset="0"/>
                  </a:rPr>
                  <a:t>∗</a:t>
                </a:r>
                <a:r>
                  <a:rPr lang="en-GB" dirty="0"/>
                  <a:t> as each ordinary solution is also</a:t>
                </a:r>
                <a:r>
                  <a:rPr lang="en-GB" baseline="0" dirty="0"/>
                  <a:t> a solution to P, therefore admissible heuristics</a:t>
                </a:r>
              </a:p>
              <a:p>
                <a:r>
                  <a:rPr lang="en-GB" baseline="0" dirty="0"/>
                  <a:t>Expensive to compute</a:t>
                </a:r>
                <a:endParaRPr lang="en-GB" dirty="0"/>
              </a:p>
            </p:txBody>
          </p:sp>
        </mc:Fallback>
      </mc:AlternateContent>
      <p:sp>
        <p:nvSpPr>
          <p:cNvPr id="4" name="Slide Number Placeholder 3"/>
          <p:cNvSpPr>
            <a:spLocks noGrp="1"/>
          </p:cNvSpPr>
          <p:nvPr>
            <p:ph type="sldNum" sz="quarter" idx="5"/>
          </p:nvPr>
        </p:nvSpPr>
        <p:spPr/>
        <p:txBody>
          <a:bodyPr/>
          <a:lstStyle/>
          <a:p>
            <a:fld id="{8F5BF81A-3E81-274B-90A2-0A51F25FFEBC}" type="slidenum">
              <a:rPr lang="en-GB" smtClean="0"/>
              <a:t>92</a:t>
            </a:fld>
            <a:endParaRPr lang="en-GB"/>
          </a:p>
        </p:txBody>
      </p:sp>
    </p:spTree>
    <p:extLst>
      <p:ext uri="{BB962C8B-B14F-4D97-AF65-F5344CB8AC3E}">
        <p14:creationId xmlns:p14="http://schemas.microsoft.com/office/powerpoint/2010/main" val="114826209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i="0" dirty="0">
                    <a:solidFill>
                      <a:schemeClr val="bg1"/>
                    </a:solidFill>
                    <a:latin typeface="+mn-lt"/>
                  </a:rPr>
                  <a:t>Both relaxed states contain </a:t>
                </a:r>
                <a14:m>
                  <m:oMath xmlns:m="http://schemas.openxmlformats.org/officeDocument/2006/math">
                    <m:r>
                      <a:rPr lang="en-US" i="1" dirty="0" smtClean="0">
                        <a:solidFill>
                          <a:srgbClr val="C00000"/>
                        </a:solidFill>
                        <a:latin typeface="Cambria Math" panose="02040503050406030204" pitchFamily="18" charset="0"/>
                      </a:rPr>
                      <m:t>𝑙𝑜𝑐</m:t>
                    </m:r>
                    <m:d>
                      <m:dPr>
                        <m:ctrlPr>
                          <a:rPr lang="en-US" i="1" dirty="0">
                            <a:solidFill>
                              <a:srgbClr val="C00000"/>
                            </a:solidFill>
                            <a:latin typeface="Cambria Math" panose="02040503050406030204" pitchFamily="18" charset="0"/>
                          </a:rPr>
                        </m:ctrlPr>
                      </m:dPr>
                      <m:e>
                        <m:r>
                          <a:rPr lang="en-US" i="1" dirty="0">
                            <a:solidFill>
                              <a:srgbClr val="C00000"/>
                            </a:solidFill>
                            <a:latin typeface="Cambria Math" panose="02040503050406030204" pitchFamily="18" charset="0"/>
                          </a:rPr>
                          <m:t>𝑟</m:t>
                        </m:r>
                        <m:r>
                          <a:rPr lang="en-US" i="1" dirty="0">
                            <a:solidFill>
                              <a:srgbClr val="C00000"/>
                            </a:solidFill>
                            <a:latin typeface="Cambria Math" panose="02040503050406030204" pitchFamily="18" charset="0"/>
                          </a:rPr>
                          <m:t>1</m:t>
                        </m:r>
                      </m:e>
                    </m:d>
                    <m:r>
                      <a:rPr lang="en-US" i="1" dirty="0">
                        <a:solidFill>
                          <a:srgbClr val="C00000"/>
                        </a:solidFill>
                        <a:latin typeface="Cambria Math" panose="02040503050406030204" pitchFamily="18" charset="0"/>
                      </a:rPr>
                      <m:t>=</m:t>
                    </m:r>
                    <m:r>
                      <a:rPr lang="en-US" i="1" dirty="0">
                        <a:solidFill>
                          <a:srgbClr val="C00000"/>
                        </a:solidFill>
                        <a:latin typeface="Cambria Math" panose="02040503050406030204" pitchFamily="18" charset="0"/>
                      </a:rPr>
                      <m:t>𝑑</m:t>
                    </m:r>
                    <m:r>
                      <a:rPr lang="en-US" i="1" dirty="0">
                        <a:solidFill>
                          <a:srgbClr val="C00000"/>
                        </a:solidFill>
                        <a:latin typeface="Cambria Math" panose="02040503050406030204" pitchFamily="18" charset="0"/>
                      </a:rPr>
                      <m:t>3</m:t>
                    </m:r>
                  </m:oMath>
                </a14:m>
                <a:endParaRPr lang="en-US" i="0" dirty="0">
                  <a:solidFill>
                    <a:schemeClr val="bg1"/>
                  </a:solidFill>
                  <a:latin typeface="+mn-lt"/>
                </a:endParaRPr>
              </a:p>
              <a:p>
                <a14:m>
                  <m:oMath xmlns:m="http://schemas.openxmlformats.org/officeDocument/2006/math">
                    <m:sSub>
                      <m:sSubPr>
                        <m:ctrlPr>
                          <a:rPr lang="de-DE" i="1" dirty="0" smtClean="0">
                            <a:solidFill>
                              <a:schemeClr val="bg1"/>
                            </a:solidFill>
                            <a:latin typeface="Cambria Math" panose="02040503050406030204" pitchFamily="18" charset="0"/>
                          </a:rPr>
                        </m:ctrlPr>
                      </m:sSubPr>
                      <m:e>
                        <m:r>
                          <a:rPr lang="de-DE" i="1" dirty="0">
                            <a:solidFill>
                              <a:schemeClr val="bg1"/>
                            </a:solidFill>
                            <a:latin typeface="Cambria Math" panose="02040503050406030204" pitchFamily="18" charset="0"/>
                          </a:rPr>
                          <m:t>𝑠</m:t>
                        </m:r>
                      </m:e>
                      <m:sub>
                        <m:r>
                          <a:rPr lang="de-DE" i="1" dirty="0">
                            <a:solidFill>
                              <a:schemeClr val="bg1"/>
                            </a:solidFill>
                            <a:latin typeface="Cambria Math" panose="02040503050406030204" pitchFamily="18" charset="0"/>
                          </a:rPr>
                          <m:t>1</m:t>
                        </m:r>
                      </m:sub>
                    </m:sSub>
                  </m:oMath>
                </a14:m>
                <a:r>
                  <a:rPr lang="en-US" i="0" dirty="0">
                    <a:solidFill>
                      <a:schemeClr val="bg1"/>
                    </a:solidFill>
                    <a:latin typeface="+mn-lt"/>
                  </a:rPr>
                  <a:t>:</a:t>
                </a:r>
                <a:r>
                  <a:rPr lang="en-US" i="0" baseline="0" dirty="0">
                    <a:solidFill>
                      <a:schemeClr val="bg1"/>
                    </a:solidFill>
                    <a:latin typeface="+mn-lt"/>
                  </a:rPr>
                  <a:t> </a:t>
                </a:r>
                <a:r>
                  <a:rPr lang="en-US" i="0" dirty="0">
                    <a:solidFill>
                      <a:schemeClr val="bg1"/>
                    </a:solidFill>
                    <a:latin typeface="+mn-lt"/>
                  </a:rPr>
                  <a:t>Action</a:t>
                </a:r>
                <a:r>
                  <a:rPr lang="en-US" i="0" baseline="0" dirty="0">
                    <a:solidFill>
                      <a:schemeClr val="bg1"/>
                    </a:solidFill>
                    <a:latin typeface="+mn-lt"/>
                  </a:rPr>
                  <a:t> take: </a:t>
                </a:r>
                <a14:m>
                  <m:oMath xmlns:m="http://schemas.openxmlformats.org/officeDocument/2006/math">
                    <m:sSup>
                      <m:sSupPr>
                        <m:ctrlPr>
                          <a:rPr lang="en-US" i="1" dirty="0" smtClean="0">
                            <a:solidFill>
                              <a:schemeClr val="bg1"/>
                            </a:solidFill>
                            <a:latin typeface="Cambria Math" panose="02040503050406030204" pitchFamily="18" charset="0"/>
                          </a:rPr>
                        </m:ctrlPr>
                      </m:sSupPr>
                      <m:e>
                        <m:r>
                          <a:rPr lang="en-US" i="1" dirty="0">
                            <a:solidFill>
                              <a:schemeClr val="bg1"/>
                            </a:solidFill>
                            <a:latin typeface="Cambria Math" panose="02040503050406030204" pitchFamily="18" charset="0"/>
                          </a:rPr>
                          <m:t>h</m:t>
                        </m:r>
                      </m:e>
                      <m:sup>
                        <m:r>
                          <a:rPr lang="de-DE" i="1" dirty="0">
                            <a:solidFill>
                              <a:schemeClr val="bg1"/>
                            </a:solidFill>
                            <a:latin typeface="Cambria Math" panose="02040503050406030204" pitchFamily="18" charset="0"/>
                          </a:rPr>
                          <m:t>+</m:t>
                        </m:r>
                      </m:sup>
                    </m:sSup>
                    <m:d>
                      <m:dPr>
                        <m:ctrlPr>
                          <a:rPr lang="de-DE" i="1" dirty="0">
                            <a:solidFill>
                              <a:schemeClr val="bg1"/>
                            </a:solidFill>
                            <a:latin typeface="Cambria Math" panose="02040503050406030204" pitchFamily="18" charset="0"/>
                          </a:rPr>
                        </m:ctrlPr>
                      </m:dPr>
                      <m:e>
                        <m:sSub>
                          <m:sSubPr>
                            <m:ctrlPr>
                              <a:rPr lang="de-DE" i="1" dirty="0">
                                <a:solidFill>
                                  <a:schemeClr val="bg1"/>
                                </a:solidFill>
                                <a:latin typeface="Cambria Math" panose="02040503050406030204" pitchFamily="18" charset="0"/>
                              </a:rPr>
                            </m:ctrlPr>
                          </m:sSubPr>
                          <m:e>
                            <m:r>
                              <a:rPr lang="de-DE" i="1" dirty="0">
                                <a:solidFill>
                                  <a:schemeClr val="bg1"/>
                                </a:solidFill>
                                <a:latin typeface="Cambria Math" panose="02040503050406030204" pitchFamily="18" charset="0"/>
                              </a:rPr>
                              <m:t>𝑠</m:t>
                            </m:r>
                          </m:e>
                          <m:sub>
                            <m:r>
                              <a:rPr lang="de-DE" i="1" dirty="0">
                                <a:solidFill>
                                  <a:schemeClr val="bg1"/>
                                </a:solidFill>
                                <a:latin typeface="Cambria Math" panose="02040503050406030204" pitchFamily="18" charset="0"/>
                              </a:rPr>
                              <m:t>1</m:t>
                            </m:r>
                          </m:sub>
                        </m:sSub>
                      </m:e>
                    </m:d>
                    <m:r>
                      <a:rPr lang="de-DE" b="0" i="1" dirty="0" smtClean="0">
                        <a:solidFill>
                          <a:schemeClr val="bg1"/>
                        </a:solidFill>
                        <a:latin typeface="Cambria Math" panose="02040503050406030204" pitchFamily="18" charset="0"/>
                      </a:rPr>
                      <m:t>=1</m:t>
                    </m:r>
                  </m:oMath>
                </a14:m>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lang="de-DE" i="1" dirty="0" smtClean="0">
                            <a:solidFill>
                              <a:schemeClr val="bg1"/>
                            </a:solidFill>
                            <a:latin typeface="Cambria Math" panose="02040503050406030204" pitchFamily="18" charset="0"/>
                          </a:rPr>
                        </m:ctrlPr>
                      </m:sSubPr>
                      <m:e>
                        <m:r>
                          <a:rPr lang="de-DE" i="1" dirty="0">
                            <a:solidFill>
                              <a:schemeClr val="bg1"/>
                            </a:solidFill>
                            <a:latin typeface="Cambria Math" panose="02040503050406030204" pitchFamily="18" charset="0"/>
                          </a:rPr>
                          <m:t>𝑠</m:t>
                        </m:r>
                      </m:e>
                      <m:sub>
                        <m:r>
                          <a:rPr lang="de-DE" b="0" i="1" dirty="0" smtClean="0">
                            <a:solidFill>
                              <a:schemeClr val="bg1"/>
                            </a:solidFill>
                            <a:latin typeface="Cambria Math" panose="02040503050406030204" pitchFamily="18" charset="0"/>
                          </a:rPr>
                          <m:t>2</m:t>
                        </m:r>
                      </m:sub>
                    </m:sSub>
                  </m:oMath>
                </a14:m>
                <a:r>
                  <a:rPr lang="en-US" i="0" dirty="0">
                    <a:solidFill>
                      <a:schemeClr val="bg1"/>
                    </a:solidFill>
                    <a:latin typeface="+mn-lt"/>
                  </a:rPr>
                  <a:t>: Action</a:t>
                </a:r>
                <a:r>
                  <a:rPr lang="en-US" i="0" baseline="0" dirty="0">
                    <a:solidFill>
                      <a:schemeClr val="bg1"/>
                    </a:solidFill>
                    <a:latin typeface="+mn-lt"/>
                  </a:rPr>
                  <a:t> move d3 (cycle): </a:t>
                </a:r>
                <a14:m>
                  <m:oMath xmlns:m="http://schemas.openxmlformats.org/officeDocument/2006/math">
                    <m:sSup>
                      <m:sSupPr>
                        <m:ctrlPr>
                          <a:rPr lang="en-US" i="1" dirty="0" smtClean="0">
                            <a:solidFill>
                              <a:schemeClr val="bg1"/>
                            </a:solidFill>
                            <a:latin typeface="Cambria Math" panose="02040503050406030204" pitchFamily="18" charset="0"/>
                          </a:rPr>
                        </m:ctrlPr>
                      </m:sSupPr>
                      <m:e>
                        <m:r>
                          <a:rPr lang="en-US" i="1" dirty="0">
                            <a:solidFill>
                              <a:schemeClr val="bg1"/>
                            </a:solidFill>
                            <a:latin typeface="Cambria Math" panose="02040503050406030204" pitchFamily="18" charset="0"/>
                          </a:rPr>
                          <m:t>h</m:t>
                        </m:r>
                      </m:e>
                      <m:sup>
                        <m:r>
                          <a:rPr lang="de-DE" i="1" dirty="0">
                            <a:solidFill>
                              <a:schemeClr val="bg1"/>
                            </a:solidFill>
                            <a:latin typeface="Cambria Math" panose="02040503050406030204" pitchFamily="18" charset="0"/>
                          </a:rPr>
                          <m:t>+</m:t>
                        </m:r>
                      </m:sup>
                    </m:sSup>
                    <m:d>
                      <m:dPr>
                        <m:ctrlPr>
                          <a:rPr lang="de-DE" i="1" dirty="0">
                            <a:solidFill>
                              <a:schemeClr val="bg1"/>
                            </a:solidFill>
                            <a:latin typeface="Cambria Math" panose="02040503050406030204" pitchFamily="18" charset="0"/>
                          </a:rPr>
                        </m:ctrlPr>
                      </m:dPr>
                      <m:e>
                        <m:sSub>
                          <m:sSubPr>
                            <m:ctrlPr>
                              <a:rPr lang="de-DE" i="1" dirty="0">
                                <a:solidFill>
                                  <a:schemeClr val="bg1"/>
                                </a:solidFill>
                                <a:latin typeface="Cambria Math" panose="02040503050406030204" pitchFamily="18" charset="0"/>
                              </a:rPr>
                            </m:ctrlPr>
                          </m:sSubPr>
                          <m:e>
                            <m:r>
                              <a:rPr lang="de-DE" i="1" dirty="0">
                                <a:solidFill>
                                  <a:schemeClr val="bg1"/>
                                </a:solidFill>
                                <a:latin typeface="Cambria Math" panose="02040503050406030204" pitchFamily="18" charset="0"/>
                              </a:rPr>
                              <m:t>𝑠</m:t>
                            </m:r>
                          </m:e>
                          <m:sub>
                            <m:r>
                              <a:rPr lang="de-DE" b="0" i="1" dirty="0" smtClean="0">
                                <a:solidFill>
                                  <a:schemeClr val="bg1"/>
                                </a:solidFill>
                                <a:latin typeface="Cambria Math" panose="02040503050406030204" pitchFamily="18" charset="0"/>
                              </a:rPr>
                              <m:t>2</m:t>
                            </m:r>
                          </m:sub>
                        </m:sSub>
                      </m:e>
                    </m:d>
                    <m:r>
                      <a:rPr lang="de-DE" b="0" i="1" dirty="0" smtClean="0">
                        <a:solidFill>
                          <a:schemeClr val="bg1"/>
                        </a:solidFill>
                        <a:latin typeface="Cambria Math" panose="02040503050406030204" pitchFamily="18" charset="0"/>
                      </a:rPr>
                      <m:t>= ?</m:t>
                    </m:r>
                  </m:oMath>
                </a14:m>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lang="de-DE" i="1" dirty="0" smtClean="0">
                            <a:solidFill>
                              <a:schemeClr val="bg1"/>
                            </a:solidFill>
                            <a:latin typeface="Cambria Math" panose="02040503050406030204" pitchFamily="18" charset="0"/>
                          </a:rPr>
                        </m:ctrlPr>
                      </m:sSubPr>
                      <m:e>
                        <m:r>
                          <a:rPr lang="de-DE" i="1" dirty="0">
                            <a:solidFill>
                              <a:schemeClr val="bg1"/>
                            </a:solidFill>
                            <a:latin typeface="Cambria Math" panose="02040503050406030204" pitchFamily="18" charset="0"/>
                          </a:rPr>
                          <m:t>𝑠</m:t>
                        </m:r>
                      </m:e>
                      <m:sub>
                        <m:r>
                          <a:rPr lang="de-DE" b="0" i="1" dirty="0" smtClean="0">
                            <a:solidFill>
                              <a:schemeClr val="bg1"/>
                            </a:solidFill>
                            <a:latin typeface="Cambria Math" panose="02040503050406030204" pitchFamily="18" charset="0"/>
                          </a:rPr>
                          <m:t>2</m:t>
                        </m:r>
                      </m:sub>
                    </m:sSub>
                  </m:oMath>
                </a14:m>
                <a:r>
                  <a:rPr lang="en-US" i="0" dirty="0">
                    <a:solidFill>
                      <a:schemeClr val="bg1"/>
                    </a:solidFill>
                    <a:latin typeface="+mn-lt"/>
                  </a:rPr>
                  <a:t>: Action</a:t>
                </a:r>
                <a:r>
                  <a:rPr lang="en-US" i="0" baseline="0" dirty="0">
                    <a:solidFill>
                      <a:schemeClr val="bg1"/>
                    </a:solidFill>
                    <a:latin typeface="+mn-lt"/>
                  </a:rPr>
                  <a:t> move d1, take: </a:t>
                </a:r>
                <a14:m>
                  <m:oMath xmlns:m="http://schemas.openxmlformats.org/officeDocument/2006/math">
                    <m:sSup>
                      <m:sSupPr>
                        <m:ctrlPr>
                          <a:rPr lang="en-US" i="1" dirty="0" smtClean="0">
                            <a:solidFill>
                              <a:schemeClr val="bg1"/>
                            </a:solidFill>
                            <a:latin typeface="Cambria Math" panose="02040503050406030204" pitchFamily="18" charset="0"/>
                          </a:rPr>
                        </m:ctrlPr>
                      </m:sSupPr>
                      <m:e>
                        <m:r>
                          <a:rPr lang="en-US" i="1" dirty="0">
                            <a:solidFill>
                              <a:schemeClr val="bg1"/>
                            </a:solidFill>
                            <a:latin typeface="Cambria Math" panose="02040503050406030204" pitchFamily="18" charset="0"/>
                          </a:rPr>
                          <m:t>h</m:t>
                        </m:r>
                      </m:e>
                      <m:sup>
                        <m:r>
                          <a:rPr lang="de-DE" i="1" dirty="0">
                            <a:solidFill>
                              <a:schemeClr val="bg1"/>
                            </a:solidFill>
                            <a:latin typeface="Cambria Math" panose="02040503050406030204" pitchFamily="18" charset="0"/>
                          </a:rPr>
                          <m:t>+</m:t>
                        </m:r>
                      </m:sup>
                    </m:sSup>
                    <m:d>
                      <m:dPr>
                        <m:ctrlPr>
                          <a:rPr lang="de-DE" i="1" dirty="0">
                            <a:solidFill>
                              <a:schemeClr val="bg1"/>
                            </a:solidFill>
                            <a:latin typeface="Cambria Math" panose="02040503050406030204" pitchFamily="18" charset="0"/>
                          </a:rPr>
                        </m:ctrlPr>
                      </m:dPr>
                      <m:e>
                        <m:sSub>
                          <m:sSubPr>
                            <m:ctrlPr>
                              <a:rPr lang="de-DE" i="1" dirty="0">
                                <a:solidFill>
                                  <a:schemeClr val="bg1"/>
                                </a:solidFill>
                                <a:latin typeface="Cambria Math" panose="02040503050406030204" pitchFamily="18" charset="0"/>
                              </a:rPr>
                            </m:ctrlPr>
                          </m:sSubPr>
                          <m:e>
                            <m:r>
                              <a:rPr lang="de-DE" i="1" dirty="0">
                                <a:solidFill>
                                  <a:schemeClr val="bg1"/>
                                </a:solidFill>
                                <a:latin typeface="Cambria Math" panose="02040503050406030204" pitchFamily="18" charset="0"/>
                              </a:rPr>
                              <m:t>𝑠</m:t>
                            </m:r>
                          </m:e>
                          <m:sub>
                            <m:r>
                              <a:rPr lang="de-DE" b="0" i="1" dirty="0" smtClean="0">
                                <a:solidFill>
                                  <a:schemeClr val="bg1"/>
                                </a:solidFill>
                                <a:latin typeface="Cambria Math" panose="02040503050406030204" pitchFamily="18" charset="0"/>
                              </a:rPr>
                              <m:t>2</m:t>
                            </m:r>
                          </m:sub>
                        </m:sSub>
                      </m:e>
                    </m:d>
                    <m:r>
                      <a:rPr lang="de-DE" b="0" i="1" dirty="0" smtClean="0">
                        <a:solidFill>
                          <a:schemeClr val="bg1"/>
                        </a:solidFill>
                        <a:latin typeface="Cambria Math" panose="02040503050406030204" pitchFamily="18" charset="0"/>
                      </a:rPr>
                      <m:t>=2</m:t>
                    </m:r>
                  </m:oMath>
                </a14:m>
                <a:endParaRPr lang="en-GB" dirty="0"/>
              </a:p>
              <a:p>
                <a:endParaRPr lang="en-GB" dirty="0"/>
              </a:p>
            </p:txBody>
          </p:sp>
        </mc:Choice>
        <mc:Fallback xmlns="">
          <p:sp>
            <p:nvSpPr>
              <p:cNvPr id="3" name="Notes Placeholder 2"/>
              <p:cNvSpPr>
                <a:spLocks noGrp="1"/>
              </p:cNvSpPr>
              <p:nvPr>
                <p:ph type="body" idx="1"/>
              </p:nvPr>
            </p:nvSpPr>
            <p:spPr/>
            <p:txBody>
              <a:bodyPr/>
              <a:lstStyle/>
              <a:p>
                <a:r>
                  <a:rPr lang="en-US" i="0" dirty="0">
                    <a:solidFill>
                      <a:schemeClr val="bg1"/>
                    </a:solidFill>
                    <a:latin typeface="+mn-lt"/>
                  </a:rPr>
                  <a:t>Both relaxed states contain </a:t>
                </a:r>
                <a:r>
                  <a:rPr lang="en-US" i="0" dirty="0">
                    <a:solidFill>
                      <a:srgbClr val="C00000"/>
                    </a:solidFill>
                    <a:latin typeface="Cambria Math" panose="02040503050406030204" pitchFamily="18" charset="0"/>
                  </a:rPr>
                  <a:t>𝑙𝑜𝑐(𝑟1)=𝑑3</a:t>
                </a:r>
                <a:endParaRPr lang="en-US" i="0" dirty="0">
                  <a:solidFill>
                    <a:schemeClr val="bg1"/>
                  </a:solidFill>
                  <a:latin typeface="+mn-lt"/>
                </a:endParaRPr>
              </a:p>
              <a:p>
                <a:r>
                  <a:rPr lang="de-DE" i="0" dirty="0">
                    <a:solidFill>
                      <a:schemeClr val="bg1"/>
                    </a:solidFill>
                    <a:latin typeface="Cambria Math" panose="02040503050406030204" pitchFamily="18" charset="0"/>
                  </a:rPr>
                  <a:t>𝑠_1</a:t>
                </a:r>
                <a:r>
                  <a:rPr lang="en-US" i="0" dirty="0">
                    <a:solidFill>
                      <a:schemeClr val="bg1"/>
                    </a:solidFill>
                    <a:latin typeface="+mn-lt"/>
                  </a:rPr>
                  <a:t>:</a:t>
                </a:r>
                <a:r>
                  <a:rPr lang="en-US" i="0" baseline="0" dirty="0">
                    <a:solidFill>
                      <a:schemeClr val="bg1"/>
                    </a:solidFill>
                    <a:latin typeface="+mn-lt"/>
                  </a:rPr>
                  <a:t> </a:t>
                </a:r>
                <a:r>
                  <a:rPr lang="en-US" i="0" dirty="0">
                    <a:solidFill>
                      <a:schemeClr val="bg1"/>
                    </a:solidFill>
                    <a:latin typeface="+mn-lt"/>
                  </a:rPr>
                  <a:t>Action</a:t>
                </a:r>
                <a:r>
                  <a:rPr lang="en-US" i="0" baseline="0" dirty="0">
                    <a:solidFill>
                      <a:schemeClr val="bg1"/>
                    </a:solidFill>
                    <a:latin typeface="+mn-lt"/>
                  </a:rPr>
                  <a:t> take: </a:t>
                </a:r>
                <a:r>
                  <a:rPr lang="en-US" i="0" dirty="0">
                    <a:solidFill>
                      <a:schemeClr val="bg1"/>
                    </a:solidFill>
                    <a:latin typeface="Cambria Math" panose="02040503050406030204" pitchFamily="18" charset="0"/>
                  </a:rPr>
                  <a:t>ℎ^</a:t>
                </a:r>
                <a:r>
                  <a:rPr lang="de-DE" i="0" dirty="0">
                    <a:solidFill>
                      <a:schemeClr val="bg1"/>
                    </a:solidFill>
                    <a:latin typeface="Cambria Math" panose="02040503050406030204" pitchFamily="18" charset="0"/>
                  </a:rPr>
                  <a:t>+ (𝑠_1 )</a:t>
                </a:r>
                <a:r>
                  <a:rPr lang="de-DE" b="0" i="0" dirty="0">
                    <a:solidFill>
                      <a:schemeClr val="bg1"/>
                    </a:solidFill>
                    <a:latin typeface="Cambria Math" panose="02040503050406030204" pitchFamily="18" charset="0"/>
                  </a:rPr>
                  <a:t>=1</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i="0" dirty="0">
                    <a:solidFill>
                      <a:schemeClr val="bg1"/>
                    </a:solidFill>
                    <a:latin typeface="Cambria Math" panose="02040503050406030204" pitchFamily="18" charset="0"/>
                  </a:rPr>
                  <a:t>𝑠_</a:t>
                </a:r>
                <a:r>
                  <a:rPr lang="de-DE" b="0" i="0" dirty="0">
                    <a:solidFill>
                      <a:schemeClr val="bg1"/>
                    </a:solidFill>
                    <a:latin typeface="Cambria Math" panose="02040503050406030204" pitchFamily="18" charset="0"/>
                  </a:rPr>
                  <a:t>2</a:t>
                </a:r>
                <a:r>
                  <a:rPr lang="en-US" i="0" dirty="0">
                    <a:solidFill>
                      <a:schemeClr val="bg1"/>
                    </a:solidFill>
                    <a:latin typeface="+mn-lt"/>
                  </a:rPr>
                  <a:t>: Action</a:t>
                </a:r>
                <a:r>
                  <a:rPr lang="en-US" i="0" baseline="0" dirty="0">
                    <a:solidFill>
                      <a:schemeClr val="bg1"/>
                    </a:solidFill>
                    <a:latin typeface="+mn-lt"/>
                  </a:rPr>
                  <a:t> move d3 (cycle): </a:t>
                </a:r>
                <a:r>
                  <a:rPr lang="en-US" i="0" dirty="0">
                    <a:solidFill>
                      <a:schemeClr val="bg1"/>
                    </a:solidFill>
                    <a:latin typeface="Cambria Math" panose="02040503050406030204" pitchFamily="18" charset="0"/>
                  </a:rPr>
                  <a:t>ℎ^</a:t>
                </a:r>
                <a:r>
                  <a:rPr lang="de-DE" i="0" dirty="0">
                    <a:solidFill>
                      <a:schemeClr val="bg1"/>
                    </a:solidFill>
                    <a:latin typeface="Cambria Math" panose="02040503050406030204" pitchFamily="18" charset="0"/>
                  </a:rPr>
                  <a:t>+ (𝑠_</a:t>
                </a:r>
                <a:r>
                  <a:rPr lang="de-DE" b="0" i="0" dirty="0">
                    <a:solidFill>
                      <a:schemeClr val="bg1"/>
                    </a:solidFill>
                    <a:latin typeface="Cambria Math" panose="02040503050406030204" pitchFamily="18" charset="0"/>
                  </a:rPr>
                  <a:t>2 )= ?</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i="0" dirty="0">
                    <a:solidFill>
                      <a:schemeClr val="bg1"/>
                    </a:solidFill>
                    <a:latin typeface="Cambria Math" panose="02040503050406030204" pitchFamily="18" charset="0"/>
                  </a:rPr>
                  <a:t>𝑠_</a:t>
                </a:r>
                <a:r>
                  <a:rPr lang="de-DE" b="0" i="0" dirty="0">
                    <a:solidFill>
                      <a:schemeClr val="bg1"/>
                    </a:solidFill>
                    <a:latin typeface="Cambria Math" panose="02040503050406030204" pitchFamily="18" charset="0"/>
                  </a:rPr>
                  <a:t>2</a:t>
                </a:r>
                <a:r>
                  <a:rPr lang="en-US" i="0" dirty="0">
                    <a:solidFill>
                      <a:schemeClr val="bg1"/>
                    </a:solidFill>
                    <a:latin typeface="+mn-lt"/>
                  </a:rPr>
                  <a:t>: Action</a:t>
                </a:r>
                <a:r>
                  <a:rPr lang="en-US" i="0" baseline="0" dirty="0">
                    <a:solidFill>
                      <a:schemeClr val="bg1"/>
                    </a:solidFill>
                    <a:latin typeface="+mn-lt"/>
                  </a:rPr>
                  <a:t> move d1, take: </a:t>
                </a:r>
                <a:r>
                  <a:rPr lang="en-US" i="0" dirty="0">
                    <a:solidFill>
                      <a:schemeClr val="bg1"/>
                    </a:solidFill>
                    <a:latin typeface="Cambria Math" panose="02040503050406030204" pitchFamily="18" charset="0"/>
                  </a:rPr>
                  <a:t>ℎ^</a:t>
                </a:r>
                <a:r>
                  <a:rPr lang="de-DE" i="0" dirty="0">
                    <a:solidFill>
                      <a:schemeClr val="bg1"/>
                    </a:solidFill>
                    <a:latin typeface="Cambria Math" panose="02040503050406030204" pitchFamily="18" charset="0"/>
                  </a:rPr>
                  <a:t>+ (𝑠_</a:t>
                </a:r>
                <a:r>
                  <a:rPr lang="de-DE" b="0" i="0" dirty="0">
                    <a:solidFill>
                      <a:schemeClr val="bg1"/>
                    </a:solidFill>
                    <a:latin typeface="Cambria Math" panose="02040503050406030204" pitchFamily="18" charset="0"/>
                  </a:rPr>
                  <a:t>2 )=2</a:t>
                </a:r>
                <a:endParaRPr lang="en-GB" dirty="0"/>
              </a:p>
              <a:p>
                <a:endParaRPr lang="en-GB" dirty="0"/>
              </a:p>
            </p:txBody>
          </p:sp>
        </mc:Fallback>
      </mc:AlternateContent>
      <p:sp>
        <p:nvSpPr>
          <p:cNvPr id="4" name="Slide Number Placeholder 3"/>
          <p:cNvSpPr>
            <a:spLocks noGrp="1"/>
          </p:cNvSpPr>
          <p:nvPr>
            <p:ph type="sldNum" sz="quarter" idx="5"/>
          </p:nvPr>
        </p:nvSpPr>
        <p:spPr/>
        <p:txBody>
          <a:bodyPr/>
          <a:lstStyle/>
          <a:p>
            <a:fld id="{8F5BF81A-3E81-274B-90A2-0A51F25FFEBC}" type="slidenum">
              <a:rPr lang="en-GB" smtClean="0"/>
              <a:t>93</a:t>
            </a:fld>
            <a:endParaRPr lang="en-GB"/>
          </a:p>
        </p:txBody>
      </p:sp>
    </p:spTree>
    <p:extLst>
      <p:ext uri="{BB962C8B-B14F-4D97-AF65-F5344CB8AC3E}">
        <p14:creationId xmlns:p14="http://schemas.microsoft.com/office/powerpoint/2010/main" val="233824752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since r-state is a union of all states</a:t>
            </a:r>
          </a:p>
        </p:txBody>
      </p:sp>
      <p:sp>
        <p:nvSpPr>
          <p:cNvPr id="4" name="Slide Number Placeholder 3"/>
          <p:cNvSpPr>
            <a:spLocks noGrp="1"/>
          </p:cNvSpPr>
          <p:nvPr>
            <p:ph type="sldNum" sz="quarter" idx="5"/>
          </p:nvPr>
        </p:nvSpPr>
        <p:spPr/>
        <p:txBody>
          <a:bodyPr/>
          <a:lstStyle/>
          <a:p>
            <a:fld id="{8F5BF81A-3E81-274B-90A2-0A51F25FFEBC}" type="slidenum">
              <a:rPr lang="en-GB" smtClean="0"/>
              <a:t>95</a:t>
            </a:fld>
            <a:endParaRPr lang="en-GB"/>
          </a:p>
        </p:txBody>
      </p:sp>
    </p:spTree>
    <p:extLst>
      <p:ext uri="{BB962C8B-B14F-4D97-AF65-F5344CB8AC3E}">
        <p14:creationId xmlns:p14="http://schemas.microsoft.com/office/powerpoint/2010/main" val="28937668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err="1"/>
              <a:t>Loc_i</a:t>
            </a:r>
            <a:r>
              <a:rPr lang="en-GB" dirty="0"/>
              <a:t>: possible states of actor in road network</a:t>
            </a:r>
          </a:p>
          <a:p>
            <a:r>
              <a:rPr lang="en-GB" dirty="0"/>
              <a:t>Actions move actor form one state to another</a:t>
            </a:r>
          </a:p>
          <a:p>
            <a:r>
              <a:rPr lang="en-GB" dirty="0"/>
              <a:t>Cost: e.g. distance</a:t>
            </a:r>
          </a:p>
        </p:txBody>
      </p:sp>
      <p:sp>
        <p:nvSpPr>
          <p:cNvPr id="4" name="Slide Number Placeholder 3"/>
          <p:cNvSpPr>
            <a:spLocks noGrp="1"/>
          </p:cNvSpPr>
          <p:nvPr>
            <p:ph type="sldNum" sz="quarter" idx="5"/>
          </p:nvPr>
        </p:nvSpPr>
        <p:spPr/>
        <p:txBody>
          <a:bodyPr/>
          <a:lstStyle/>
          <a:p>
            <a:fld id="{8F5BF81A-3E81-274B-90A2-0A51F25FFEBC}" type="slidenum">
              <a:rPr lang="en-GB" smtClean="0"/>
              <a:t>7</a:t>
            </a:fld>
            <a:endParaRPr lang="en-GB"/>
          </a:p>
        </p:txBody>
      </p:sp>
    </p:spTree>
    <p:extLst>
      <p:ext uri="{BB962C8B-B14F-4D97-AF65-F5344CB8AC3E}">
        <p14:creationId xmlns:p14="http://schemas.microsoft.com/office/powerpoint/2010/main" val="153403977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5BF81A-3E81-274B-90A2-0A51F25FFEBC}" type="slidenum">
              <a:rPr lang="en-GB" smtClean="0"/>
              <a:t>96</a:t>
            </a:fld>
            <a:endParaRPr lang="en-GB"/>
          </a:p>
        </p:txBody>
      </p:sp>
    </p:spTree>
    <p:extLst>
      <p:ext uri="{BB962C8B-B14F-4D97-AF65-F5344CB8AC3E}">
        <p14:creationId xmlns:p14="http://schemas.microsoft.com/office/powerpoint/2010/main" val="154615362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i="0" dirty="0">
                    <a:solidFill>
                      <a:schemeClr val="bg1"/>
                    </a:solidFill>
                    <a:latin typeface="+mn-lt"/>
                  </a:rPr>
                  <a:t>Both relaxed states contain </a:t>
                </a:r>
                <a14:m>
                  <m:oMath xmlns:m="http://schemas.openxmlformats.org/officeDocument/2006/math">
                    <m:r>
                      <a:rPr lang="en-US" i="1" dirty="0" smtClean="0">
                        <a:solidFill>
                          <a:srgbClr val="C00000"/>
                        </a:solidFill>
                        <a:latin typeface="Cambria Math" panose="02040503050406030204" pitchFamily="18" charset="0"/>
                      </a:rPr>
                      <m:t>𝑙𝑜𝑐</m:t>
                    </m:r>
                    <m:d>
                      <m:dPr>
                        <m:ctrlPr>
                          <a:rPr lang="en-US" i="1" dirty="0">
                            <a:solidFill>
                              <a:srgbClr val="C00000"/>
                            </a:solidFill>
                            <a:latin typeface="Cambria Math" panose="02040503050406030204" pitchFamily="18" charset="0"/>
                          </a:rPr>
                        </m:ctrlPr>
                      </m:dPr>
                      <m:e>
                        <m:r>
                          <a:rPr lang="en-US" i="1" dirty="0">
                            <a:solidFill>
                              <a:srgbClr val="C00000"/>
                            </a:solidFill>
                            <a:latin typeface="Cambria Math" panose="02040503050406030204" pitchFamily="18" charset="0"/>
                          </a:rPr>
                          <m:t>𝑟</m:t>
                        </m:r>
                        <m:r>
                          <a:rPr lang="en-US" i="1" dirty="0">
                            <a:solidFill>
                              <a:srgbClr val="C00000"/>
                            </a:solidFill>
                            <a:latin typeface="Cambria Math" panose="02040503050406030204" pitchFamily="18" charset="0"/>
                          </a:rPr>
                          <m:t>1</m:t>
                        </m:r>
                      </m:e>
                    </m:d>
                    <m:r>
                      <a:rPr lang="en-US" i="1" dirty="0">
                        <a:solidFill>
                          <a:srgbClr val="C00000"/>
                        </a:solidFill>
                        <a:latin typeface="Cambria Math" panose="02040503050406030204" pitchFamily="18" charset="0"/>
                      </a:rPr>
                      <m:t>=</m:t>
                    </m:r>
                    <m:r>
                      <a:rPr lang="en-US" i="1" dirty="0">
                        <a:solidFill>
                          <a:srgbClr val="C00000"/>
                        </a:solidFill>
                        <a:latin typeface="Cambria Math" panose="02040503050406030204" pitchFamily="18" charset="0"/>
                      </a:rPr>
                      <m:t>𝑑</m:t>
                    </m:r>
                    <m:r>
                      <a:rPr lang="en-US" i="1" dirty="0">
                        <a:solidFill>
                          <a:srgbClr val="C00000"/>
                        </a:solidFill>
                        <a:latin typeface="Cambria Math" panose="02040503050406030204" pitchFamily="18" charset="0"/>
                      </a:rPr>
                      <m:t>3</m:t>
                    </m:r>
                  </m:oMath>
                </a14:m>
                <a:endParaRPr lang="en-US" i="0" dirty="0">
                  <a:solidFill>
                    <a:schemeClr val="bg1"/>
                  </a:solidFill>
                  <a:latin typeface="+mn-lt"/>
                </a:endParaRPr>
              </a:p>
            </p:txBody>
          </p:sp>
        </mc:Choice>
        <mc:Fallback xmlns="">
          <p:sp>
            <p:nvSpPr>
              <p:cNvPr id="3" name="Notes Placeholder 2"/>
              <p:cNvSpPr>
                <a:spLocks noGrp="1"/>
              </p:cNvSpPr>
              <p:nvPr>
                <p:ph type="body" idx="1"/>
              </p:nvPr>
            </p:nvSpPr>
            <p:spPr/>
            <p:txBody>
              <a:bodyPr/>
              <a:lstStyle/>
              <a:p>
                <a:r>
                  <a:rPr lang="en-US" i="0" dirty="0">
                    <a:solidFill>
                      <a:schemeClr val="bg1"/>
                    </a:solidFill>
                    <a:latin typeface="+mn-lt"/>
                  </a:rPr>
                  <a:t>Both relaxed states contain </a:t>
                </a:r>
                <a:r>
                  <a:rPr lang="en-US" i="0" dirty="0">
                    <a:solidFill>
                      <a:srgbClr val="C00000"/>
                    </a:solidFill>
                    <a:latin typeface="Cambria Math" panose="02040503050406030204" pitchFamily="18" charset="0"/>
                  </a:rPr>
                  <a:t>𝑙𝑜𝑐(𝑟1)=𝑑3</a:t>
                </a:r>
                <a:endParaRPr lang="en-US" i="0" dirty="0">
                  <a:solidFill>
                    <a:schemeClr val="bg1"/>
                  </a:solidFill>
                  <a:latin typeface="+mn-lt"/>
                </a:endParaRPr>
              </a:p>
              <a:p>
                <a:r>
                  <a:rPr lang="de-DE" i="0" dirty="0">
                    <a:solidFill>
                      <a:schemeClr val="bg1"/>
                    </a:solidFill>
                    <a:latin typeface="Cambria Math" panose="02040503050406030204" pitchFamily="18" charset="0"/>
                  </a:rPr>
                  <a:t>𝑠_1</a:t>
                </a:r>
                <a:r>
                  <a:rPr lang="en-US" i="0" dirty="0">
                    <a:solidFill>
                      <a:schemeClr val="bg1"/>
                    </a:solidFill>
                    <a:latin typeface="+mn-lt"/>
                  </a:rPr>
                  <a:t>:</a:t>
                </a:r>
                <a:r>
                  <a:rPr lang="en-US" i="0" baseline="0" dirty="0">
                    <a:solidFill>
                      <a:schemeClr val="bg1"/>
                    </a:solidFill>
                    <a:latin typeface="+mn-lt"/>
                  </a:rPr>
                  <a:t> </a:t>
                </a:r>
                <a:r>
                  <a:rPr lang="en-US" i="0" dirty="0">
                    <a:solidFill>
                      <a:schemeClr val="bg1"/>
                    </a:solidFill>
                    <a:latin typeface="+mn-lt"/>
                  </a:rPr>
                  <a:t>Action</a:t>
                </a:r>
                <a:r>
                  <a:rPr lang="en-US" i="0" baseline="0" dirty="0">
                    <a:solidFill>
                      <a:schemeClr val="bg1"/>
                    </a:solidFill>
                    <a:latin typeface="+mn-lt"/>
                  </a:rPr>
                  <a:t> take: </a:t>
                </a:r>
                <a:r>
                  <a:rPr lang="en-US" i="0" dirty="0">
                    <a:solidFill>
                      <a:schemeClr val="bg1"/>
                    </a:solidFill>
                    <a:latin typeface="Cambria Math" panose="02040503050406030204" pitchFamily="18" charset="0"/>
                  </a:rPr>
                  <a:t>ℎ^</a:t>
                </a:r>
                <a:r>
                  <a:rPr lang="de-DE" i="0" dirty="0">
                    <a:solidFill>
                      <a:schemeClr val="bg1"/>
                    </a:solidFill>
                    <a:latin typeface="Cambria Math" panose="02040503050406030204" pitchFamily="18" charset="0"/>
                  </a:rPr>
                  <a:t>+ (𝑠_1 )</a:t>
                </a:r>
                <a:r>
                  <a:rPr lang="de-DE" b="0" i="0" dirty="0">
                    <a:solidFill>
                      <a:schemeClr val="bg1"/>
                    </a:solidFill>
                    <a:latin typeface="Cambria Math" panose="02040503050406030204" pitchFamily="18" charset="0"/>
                  </a:rPr>
                  <a:t>=1</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i="0" dirty="0">
                    <a:solidFill>
                      <a:schemeClr val="bg1"/>
                    </a:solidFill>
                    <a:latin typeface="Cambria Math" panose="02040503050406030204" pitchFamily="18" charset="0"/>
                  </a:rPr>
                  <a:t>𝑠_</a:t>
                </a:r>
                <a:r>
                  <a:rPr lang="de-DE" b="0" i="0" dirty="0">
                    <a:solidFill>
                      <a:schemeClr val="bg1"/>
                    </a:solidFill>
                    <a:latin typeface="Cambria Math" panose="02040503050406030204" pitchFamily="18" charset="0"/>
                  </a:rPr>
                  <a:t>2</a:t>
                </a:r>
                <a:r>
                  <a:rPr lang="en-US" i="0" dirty="0">
                    <a:solidFill>
                      <a:schemeClr val="bg1"/>
                    </a:solidFill>
                    <a:latin typeface="+mn-lt"/>
                  </a:rPr>
                  <a:t>: Action</a:t>
                </a:r>
                <a:r>
                  <a:rPr lang="en-US" i="0" baseline="0" dirty="0">
                    <a:solidFill>
                      <a:schemeClr val="bg1"/>
                    </a:solidFill>
                    <a:latin typeface="+mn-lt"/>
                  </a:rPr>
                  <a:t> move d3 (cycle): </a:t>
                </a:r>
                <a:r>
                  <a:rPr lang="en-US" i="0" dirty="0">
                    <a:solidFill>
                      <a:schemeClr val="bg1"/>
                    </a:solidFill>
                    <a:latin typeface="Cambria Math" panose="02040503050406030204" pitchFamily="18" charset="0"/>
                  </a:rPr>
                  <a:t>ℎ^</a:t>
                </a:r>
                <a:r>
                  <a:rPr lang="de-DE" i="0" dirty="0">
                    <a:solidFill>
                      <a:schemeClr val="bg1"/>
                    </a:solidFill>
                    <a:latin typeface="Cambria Math" panose="02040503050406030204" pitchFamily="18" charset="0"/>
                  </a:rPr>
                  <a:t>+ (𝑠_</a:t>
                </a:r>
                <a:r>
                  <a:rPr lang="de-DE" b="0" i="0" dirty="0">
                    <a:solidFill>
                      <a:schemeClr val="bg1"/>
                    </a:solidFill>
                    <a:latin typeface="Cambria Math" panose="02040503050406030204" pitchFamily="18" charset="0"/>
                  </a:rPr>
                  <a:t>2 )= ?</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i="0" dirty="0">
                    <a:solidFill>
                      <a:schemeClr val="bg1"/>
                    </a:solidFill>
                    <a:latin typeface="Cambria Math" panose="02040503050406030204" pitchFamily="18" charset="0"/>
                  </a:rPr>
                  <a:t>𝑠_</a:t>
                </a:r>
                <a:r>
                  <a:rPr lang="de-DE" b="0" i="0" dirty="0">
                    <a:solidFill>
                      <a:schemeClr val="bg1"/>
                    </a:solidFill>
                    <a:latin typeface="Cambria Math" panose="02040503050406030204" pitchFamily="18" charset="0"/>
                  </a:rPr>
                  <a:t>2</a:t>
                </a:r>
                <a:r>
                  <a:rPr lang="en-US" i="0" dirty="0">
                    <a:solidFill>
                      <a:schemeClr val="bg1"/>
                    </a:solidFill>
                    <a:latin typeface="+mn-lt"/>
                  </a:rPr>
                  <a:t>: Action</a:t>
                </a:r>
                <a:r>
                  <a:rPr lang="en-US" i="0" baseline="0" dirty="0">
                    <a:solidFill>
                      <a:schemeClr val="bg1"/>
                    </a:solidFill>
                    <a:latin typeface="+mn-lt"/>
                  </a:rPr>
                  <a:t> move d1, take: </a:t>
                </a:r>
                <a:r>
                  <a:rPr lang="en-US" i="0" dirty="0">
                    <a:solidFill>
                      <a:schemeClr val="bg1"/>
                    </a:solidFill>
                    <a:latin typeface="Cambria Math" panose="02040503050406030204" pitchFamily="18" charset="0"/>
                  </a:rPr>
                  <a:t>ℎ^</a:t>
                </a:r>
                <a:r>
                  <a:rPr lang="de-DE" i="0" dirty="0">
                    <a:solidFill>
                      <a:schemeClr val="bg1"/>
                    </a:solidFill>
                    <a:latin typeface="Cambria Math" panose="02040503050406030204" pitchFamily="18" charset="0"/>
                  </a:rPr>
                  <a:t>+ (𝑠_</a:t>
                </a:r>
                <a:r>
                  <a:rPr lang="de-DE" b="0" i="0" dirty="0">
                    <a:solidFill>
                      <a:schemeClr val="bg1"/>
                    </a:solidFill>
                    <a:latin typeface="Cambria Math" panose="02040503050406030204" pitchFamily="18" charset="0"/>
                  </a:rPr>
                  <a:t>2 )=2</a:t>
                </a:r>
                <a:endParaRPr lang="en-GB" dirty="0"/>
              </a:p>
              <a:p>
                <a:endParaRPr lang="en-GB" dirty="0"/>
              </a:p>
            </p:txBody>
          </p:sp>
        </mc:Fallback>
      </mc:AlternateContent>
      <p:sp>
        <p:nvSpPr>
          <p:cNvPr id="4" name="Slide Number Placeholder 3"/>
          <p:cNvSpPr>
            <a:spLocks noGrp="1"/>
          </p:cNvSpPr>
          <p:nvPr>
            <p:ph type="sldNum" sz="quarter" idx="5"/>
          </p:nvPr>
        </p:nvSpPr>
        <p:spPr/>
        <p:txBody>
          <a:bodyPr/>
          <a:lstStyle/>
          <a:p>
            <a:fld id="{8F5BF81A-3E81-274B-90A2-0A51F25FFEBC}" type="slidenum">
              <a:rPr lang="en-GB" smtClean="0"/>
              <a:t>97</a:t>
            </a:fld>
            <a:endParaRPr lang="en-GB"/>
          </a:p>
        </p:txBody>
      </p:sp>
    </p:spTree>
    <p:extLst>
      <p:ext uri="{BB962C8B-B14F-4D97-AF65-F5344CB8AC3E}">
        <p14:creationId xmlns:p14="http://schemas.microsoft.com/office/powerpoint/2010/main" val="423347331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5BF81A-3E81-274B-90A2-0A51F25FFEBC}" type="slidenum">
              <a:rPr lang="en-GB" smtClean="0"/>
              <a:t>100</a:t>
            </a:fld>
            <a:endParaRPr lang="en-GB"/>
          </a:p>
        </p:txBody>
      </p:sp>
    </p:spTree>
    <p:extLst>
      <p:ext uri="{BB962C8B-B14F-4D97-AF65-F5344CB8AC3E}">
        <p14:creationId xmlns:p14="http://schemas.microsoft.com/office/powerpoint/2010/main" val="359320673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5BF81A-3E81-274B-90A2-0A51F25FFEBC}" type="slidenum">
              <a:rPr lang="en-GB" smtClean="0"/>
              <a:t>101</a:t>
            </a:fld>
            <a:endParaRPr lang="en-GB"/>
          </a:p>
        </p:txBody>
      </p:sp>
    </p:spTree>
    <p:extLst>
      <p:ext uri="{BB962C8B-B14F-4D97-AF65-F5344CB8AC3E}">
        <p14:creationId xmlns:p14="http://schemas.microsoft.com/office/powerpoint/2010/main" val="27966498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|A| as each action might occur at one point in the planning graph</a:t>
            </a:r>
          </a:p>
          <a:p>
            <a:r>
              <a:rPr lang="en-GB" dirty="0"/>
              <a:t>sum over all possible values of state variables as each value might occur at one point and the relaxed state accumulates all descriptions at which point the previous and current state would be the same and HFF stops</a:t>
            </a:r>
          </a:p>
          <a:p>
            <a:endParaRPr lang="en-GB" dirty="0"/>
          </a:p>
          <a:p>
            <a:endParaRPr lang="en-GB" dirty="0"/>
          </a:p>
        </p:txBody>
      </p:sp>
      <p:sp>
        <p:nvSpPr>
          <p:cNvPr id="4" name="Slide Number Placeholder 3"/>
          <p:cNvSpPr>
            <a:spLocks noGrp="1"/>
          </p:cNvSpPr>
          <p:nvPr>
            <p:ph type="sldNum" sz="quarter" idx="5"/>
          </p:nvPr>
        </p:nvSpPr>
        <p:spPr/>
        <p:txBody>
          <a:bodyPr/>
          <a:lstStyle/>
          <a:p>
            <a:fld id="{8F5BF81A-3E81-274B-90A2-0A51F25FFEBC}" type="slidenum">
              <a:rPr lang="en-GB" smtClean="0"/>
              <a:t>102</a:t>
            </a:fld>
            <a:endParaRPr lang="en-GB"/>
          </a:p>
        </p:txBody>
      </p:sp>
    </p:spTree>
    <p:extLst>
      <p:ext uri="{BB962C8B-B14F-4D97-AF65-F5344CB8AC3E}">
        <p14:creationId xmlns:p14="http://schemas.microsoft.com/office/powerpoint/2010/main" val="237549701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228600" indent="-228600">
              <a:buFont typeface="+mj-lt"/>
              <a:buAutoNum type="arabicPeriod"/>
            </a:pPr>
            <a:r>
              <a:rPr lang="en-GB" dirty="0"/>
              <a:t>a5, a7 + a1, a2, a4 = 5 (at + c3, c4, c5, c6 have to hold; with a6 or a3 not minimal)</a:t>
            </a:r>
          </a:p>
          <a:p>
            <a:pPr marL="228600" indent="-228600">
              <a:buFont typeface="+mj-lt"/>
              <a:buAutoNum type="arabicPeriod"/>
            </a:pPr>
            <a:r>
              <a:rPr lang="en-GB" dirty="0"/>
              <a:t>a6, a7 + a2, a4 = 4 (at + c5, c6 have to hold)</a:t>
            </a:r>
          </a:p>
          <a:p>
            <a:pPr marL="228600" indent="-228600">
              <a:buFont typeface="+mj-lt"/>
              <a:buAutoNum type="arabicPeriod"/>
            </a:pPr>
            <a:r>
              <a:rPr lang="en-GB" dirty="0"/>
              <a:t>a6, a7 + a3, a4 = 4 (at + c5, c6 have to hold)</a:t>
            </a:r>
          </a:p>
          <a:p>
            <a:pPr marL="0" indent="0">
              <a:buFont typeface="+mj-lt"/>
              <a:buNone/>
            </a:pPr>
            <a:r>
              <a:rPr lang="en-GB" dirty="0"/>
              <a:t>(with a3/a2,a5,a6,a7 not minimal)</a:t>
            </a:r>
          </a:p>
          <a:p>
            <a:pPr marL="0" indent="0">
              <a:buFont typeface="+mj-lt"/>
              <a:buNone/>
            </a:pPr>
            <a:r>
              <a:rPr lang="en-GB" dirty="0"/>
              <a:t>3 minimal solutions</a:t>
            </a:r>
          </a:p>
          <a:p>
            <a:pPr marL="0" indent="0">
              <a:buFont typeface="+mj-lt"/>
              <a:buNone/>
            </a:pPr>
            <a:r>
              <a:rPr lang="en-GB" dirty="0"/>
              <a:t>Shortest solution = minimal cost: 4</a:t>
            </a:r>
          </a:p>
          <a:p>
            <a:pPr marL="0" indent="0">
              <a:buFont typeface="+mj-lt"/>
              <a:buNone/>
            </a:pPr>
            <a:endParaRPr lang="en-GB" dirty="0"/>
          </a:p>
          <a:p>
            <a:r>
              <a:rPr lang="en-GB" dirty="0"/>
              <a:t>Strategy so far: Make state description larger </a:t>
            </a:r>
            <a:r>
              <a:rPr lang="en-GB" dirty="0" err="1"/>
              <a:t>s.t.</a:t>
            </a:r>
            <a:r>
              <a:rPr lang="en-GB" dirty="0"/>
              <a:t> we reach the goal state earlier (start at start and move to goal)</a:t>
            </a:r>
          </a:p>
          <a:p>
            <a:r>
              <a:rPr lang="en-GB" dirty="0"/>
              <a:t>Alternative strategy: break goal down/find intermediate goals necessary to reach final goal (start at goal and move to start)</a:t>
            </a:r>
          </a:p>
        </p:txBody>
      </p:sp>
      <p:sp>
        <p:nvSpPr>
          <p:cNvPr id="4" name="Slide Number Placeholder 3"/>
          <p:cNvSpPr>
            <a:spLocks noGrp="1"/>
          </p:cNvSpPr>
          <p:nvPr>
            <p:ph type="sldNum" sz="quarter" idx="5"/>
          </p:nvPr>
        </p:nvSpPr>
        <p:spPr/>
        <p:txBody>
          <a:bodyPr/>
          <a:lstStyle/>
          <a:p>
            <a:fld id="{8F5BF81A-3E81-274B-90A2-0A51F25FFEBC}" type="slidenum">
              <a:rPr lang="en-GB" smtClean="0"/>
              <a:t>103</a:t>
            </a:fld>
            <a:endParaRPr lang="en-GB"/>
          </a:p>
        </p:txBody>
      </p:sp>
    </p:spTree>
    <p:extLst>
      <p:ext uri="{BB962C8B-B14F-4D97-AF65-F5344CB8AC3E}">
        <p14:creationId xmlns:p14="http://schemas.microsoft.com/office/powerpoint/2010/main" val="172241147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ro-RO" i="1" dirty="0" smtClean="0">
                        <a:latin typeface="Cambria Math" panose="02040503050406030204" pitchFamily="18" charset="0"/>
                      </a:rPr>
                      <m:t>𝑙𝑜𝑐</m:t>
                    </m:r>
                    <m:d>
                      <m:dPr>
                        <m:ctrlPr>
                          <a:rPr lang="ro-RO" i="1" dirty="0" smtClean="0">
                            <a:latin typeface="Cambria Math" panose="02040503050406030204" pitchFamily="18" charset="0"/>
                          </a:rPr>
                        </m:ctrlPr>
                      </m:dPr>
                      <m:e>
                        <m:r>
                          <a:rPr lang="ro-RO" i="1" dirty="0" smtClean="0">
                            <a:latin typeface="Cambria Math" panose="02040503050406030204" pitchFamily="18" charset="0"/>
                          </a:rPr>
                          <m:t>𝑟</m:t>
                        </m:r>
                        <m:r>
                          <a:rPr lang="ro-RO" i="1" dirty="0" smtClean="0">
                            <a:latin typeface="Cambria Math" panose="02040503050406030204" pitchFamily="18" charset="0"/>
                          </a:rPr>
                          <m:t>1</m:t>
                        </m:r>
                      </m:e>
                    </m:d>
                    <m:r>
                      <a:rPr lang="de-DE" b="0" i="1" dirty="0" smtClean="0">
                        <a:latin typeface="Cambria Math" panose="02040503050406030204" pitchFamily="18" charset="0"/>
                      </a:rPr>
                      <m:t>=</m:t>
                    </m:r>
                    <m:r>
                      <a:rPr lang="ro-RO" i="1" dirty="0" smtClean="0">
                        <a:latin typeface="Cambria Math" panose="02040503050406030204" pitchFamily="18" charset="0"/>
                      </a:rPr>
                      <m:t>𝑑</m:t>
                    </m:r>
                    <m:r>
                      <a:rPr lang="ro-RO" i="1" dirty="0" smtClean="0">
                        <a:latin typeface="Cambria Math" panose="02040503050406030204" pitchFamily="18" charset="0"/>
                      </a:rPr>
                      <m:t>1</m:t>
                    </m:r>
                  </m:oMath>
                </a14:m>
                <a:r>
                  <a:rPr lang="en-GB" dirty="0">
                    <a:latin typeface="+mn-lt"/>
                  </a:rPr>
                  <a:t> has to hold at some point for r1 to pick up</a:t>
                </a:r>
                <a:r>
                  <a:rPr lang="en-GB" baseline="0" dirty="0">
                    <a:latin typeface="+mn-lt"/>
                  </a:rPr>
                  <a:t> c1 and thus have c1 at location r1</a:t>
                </a:r>
              </a:p>
              <a:p>
                <a:pPr marL="0" marR="0" lvl="0" indent="0" algn="l" defTabSz="914400" rtl="0" eaLnBrk="1" fontAlgn="auto" latinLnBrk="0" hangingPunct="1">
                  <a:lnSpc>
                    <a:spcPct val="100000"/>
                  </a:lnSpc>
                  <a:spcBef>
                    <a:spcPts val="0"/>
                  </a:spcBef>
                  <a:spcAft>
                    <a:spcPts val="0"/>
                  </a:spcAft>
                  <a:buClrTx/>
                  <a:buSzTx/>
                  <a:buFontTx/>
                  <a:buNone/>
                  <a:tabLst/>
                  <a:defRPr/>
                </a:pPr>
                <a:endParaRPr lang="ro-RO" dirty="0">
                  <a:latin typeface="+mn-lt"/>
                </a:endParaRPr>
              </a:p>
            </p:txBody>
          </p:sp>
        </mc:Choice>
        <mc:Fallback xmlns="">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o-RO" i="0" dirty="0">
                    <a:latin typeface="Cambria Math" panose="02040503050406030204" pitchFamily="18" charset="0"/>
                  </a:rPr>
                  <a:t>𝑙𝑜𝑐(𝑟1)</a:t>
                </a:r>
                <a:r>
                  <a:rPr lang="de-DE" b="0" i="0" dirty="0">
                    <a:latin typeface="Cambria Math" panose="02040503050406030204" pitchFamily="18" charset="0"/>
                  </a:rPr>
                  <a:t>=</a:t>
                </a:r>
                <a:r>
                  <a:rPr lang="ro-RO" i="0" dirty="0">
                    <a:latin typeface="Cambria Math" panose="02040503050406030204" pitchFamily="18" charset="0"/>
                  </a:rPr>
                  <a:t>𝑑1</a:t>
                </a:r>
                <a:r>
                  <a:rPr lang="en-GB" dirty="0">
                    <a:latin typeface="+mn-lt"/>
                  </a:rPr>
                  <a:t> has to hold at some point for r1 to pick up</a:t>
                </a:r>
                <a:r>
                  <a:rPr lang="en-GB" baseline="0" dirty="0">
                    <a:latin typeface="+mn-lt"/>
                  </a:rPr>
                  <a:t> c1 and thus have c1 at location r1</a:t>
                </a:r>
              </a:p>
              <a:p>
                <a:pPr marL="0" marR="0" lvl="0" indent="0" algn="l" defTabSz="914400" rtl="0" eaLnBrk="1" fontAlgn="auto" latinLnBrk="0" hangingPunct="1">
                  <a:lnSpc>
                    <a:spcPct val="100000"/>
                  </a:lnSpc>
                  <a:spcBef>
                    <a:spcPts val="0"/>
                  </a:spcBef>
                  <a:spcAft>
                    <a:spcPts val="0"/>
                  </a:spcAft>
                  <a:buClrTx/>
                  <a:buSzTx/>
                  <a:buFontTx/>
                  <a:buNone/>
                  <a:tabLst/>
                  <a:defRPr/>
                </a:pPr>
                <a:endParaRPr lang="ro-RO" dirty="0">
                  <a:latin typeface="+mn-lt"/>
                </a:endParaRPr>
              </a:p>
            </p:txBody>
          </p:sp>
        </mc:Fallback>
      </mc:AlternateContent>
      <p:sp>
        <p:nvSpPr>
          <p:cNvPr id="4" name="Slide Number Placeholder 3"/>
          <p:cNvSpPr>
            <a:spLocks noGrp="1"/>
          </p:cNvSpPr>
          <p:nvPr>
            <p:ph type="sldNum" sz="quarter" idx="5"/>
          </p:nvPr>
        </p:nvSpPr>
        <p:spPr/>
        <p:txBody>
          <a:bodyPr/>
          <a:lstStyle/>
          <a:p>
            <a:fld id="{8F5BF81A-3E81-274B-90A2-0A51F25FFEBC}" type="slidenum">
              <a:rPr lang="en-GB" smtClean="0"/>
              <a:t>104</a:t>
            </a:fld>
            <a:endParaRPr lang="en-GB"/>
          </a:p>
        </p:txBody>
      </p:sp>
    </p:spTree>
    <p:extLst>
      <p:ext uri="{BB962C8B-B14F-4D97-AF65-F5344CB8AC3E}">
        <p14:creationId xmlns:p14="http://schemas.microsoft.com/office/powerpoint/2010/main" val="255887413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Produce an r-state that contains every atom that can be produced by the “non-relevant” actions (keep going beyond where HFF stops)</a:t>
            </a:r>
          </a:p>
          <a:p>
            <a:r>
              <a:rPr lang="en-GB" dirty="0"/>
              <a:t>Find out which actions of those that reach the goal are reachable from the start</a:t>
            </a:r>
          </a:p>
          <a:p>
            <a:endParaRPr lang="en-GB" dirty="0"/>
          </a:p>
        </p:txBody>
      </p:sp>
      <p:sp>
        <p:nvSpPr>
          <p:cNvPr id="4" name="Slide Number Placeholder 3"/>
          <p:cNvSpPr>
            <a:spLocks noGrp="1"/>
          </p:cNvSpPr>
          <p:nvPr>
            <p:ph type="sldNum" sz="quarter" idx="5"/>
          </p:nvPr>
        </p:nvSpPr>
        <p:spPr/>
        <p:txBody>
          <a:bodyPr/>
          <a:lstStyle/>
          <a:p>
            <a:fld id="{8F5BF81A-3E81-274B-90A2-0A51F25FFEBC}" type="slidenum">
              <a:rPr lang="en-GB" smtClean="0"/>
              <a:t>111</a:t>
            </a:fld>
            <a:endParaRPr lang="en-GB"/>
          </a:p>
        </p:txBody>
      </p:sp>
    </p:spTree>
    <p:extLst>
      <p:ext uri="{BB962C8B-B14F-4D97-AF65-F5344CB8AC3E}">
        <p14:creationId xmlns:p14="http://schemas.microsoft.com/office/powerpoint/2010/main" val="43920673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Consider every possible disjunction of atoms with the given properties</a:t>
            </a:r>
          </a:p>
          <a:p>
            <a:r>
              <a:rPr lang="en-GB" dirty="0"/>
              <a:t>m &lt;= 4 to avoid combinatorial explosion, 4 more or less arbitrary</a:t>
            </a:r>
          </a:p>
          <a:p>
            <a:r>
              <a:rPr lang="en-GB" dirty="0"/>
              <a:t>for each action in N there is a precondition atom in the disjunction</a:t>
            </a:r>
          </a:p>
          <a:p>
            <a:r>
              <a:rPr lang="en-GB" dirty="0" err="1"/>
              <a:t>p_i</a:t>
            </a:r>
            <a:r>
              <a:rPr lang="en-GB" dirty="0"/>
              <a:t> a precondition of at least one action in N</a:t>
            </a:r>
          </a:p>
          <a:p>
            <a:endParaRPr lang="en-GB" dirty="0"/>
          </a:p>
          <a:p>
            <a:r>
              <a:rPr lang="en-GB" dirty="0"/>
              <a:t>means that none of the actions in N will be applicable until the disjunction is true</a:t>
            </a:r>
          </a:p>
        </p:txBody>
      </p:sp>
      <p:sp>
        <p:nvSpPr>
          <p:cNvPr id="4" name="Slide Number Placeholder 3"/>
          <p:cNvSpPr>
            <a:spLocks noGrp="1"/>
          </p:cNvSpPr>
          <p:nvPr>
            <p:ph type="sldNum" sz="quarter" idx="5"/>
          </p:nvPr>
        </p:nvSpPr>
        <p:spPr/>
        <p:txBody>
          <a:bodyPr/>
          <a:lstStyle/>
          <a:p>
            <a:fld id="{8F5BF81A-3E81-274B-90A2-0A51F25FFEBC}" type="slidenum">
              <a:rPr lang="en-GB" smtClean="0"/>
              <a:t>113</a:t>
            </a:fld>
            <a:endParaRPr lang="en-GB"/>
          </a:p>
        </p:txBody>
      </p:sp>
    </p:spTree>
    <p:extLst>
      <p:ext uri="{BB962C8B-B14F-4D97-AF65-F5344CB8AC3E}">
        <p14:creationId xmlns:p14="http://schemas.microsoft.com/office/powerpoint/2010/main" val="311058247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i="1" dirty="0"/>
                  <a:t>Execution failures </a:t>
                </a:r>
                <a:r>
                  <a:rPr lang="en-US" sz="1200" dirty="0"/>
                  <a:t>– “open door” fails</a:t>
                </a:r>
              </a:p>
              <a:p>
                <a:pPr marL="171450" indent="-171450">
                  <a:buFont typeface="Arial" panose="020B0604020202020204" pitchFamily="34" charset="0"/>
                  <a:buChar char="•"/>
                </a:pPr>
                <a:r>
                  <a:rPr lang="en-US" sz="1200" i="1" dirty="0"/>
                  <a:t>Unexpected events </a:t>
                </a:r>
                <a:r>
                  <a:rPr lang="en-US" sz="1200" dirty="0"/>
                  <a:t>– </a:t>
                </a:r>
                <a:br>
                  <a:rPr lang="en-US" sz="1200" dirty="0"/>
                </a:br>
                <a:r>
                  <a:rPr lang="en-US" sz="1200" dirty="0"/>
                  <a:t>someone loads an object onto </a:t>
                </a:r>
                <a:r>
                  <a:rPr lang="en-US" sz="1200" dirty="0">
                    <a:latin typeface="+mn-lt"/>
                  </a:rPr>
                  <a:t>r1</a:t>
                </a:r>
                <a:endParaRPr lang="en-US" sz="1200" dirty="0">
                  <a:cs typeface="Times New Roman"/>
                </a:endParaRPr>
              </a:p>
              <a:p>
                <a:pPr marL="171450" indent="-171450">
                  <a:buFont typeface="Arial" panose="020B0604020202020204" pitchFamily="34" charset="0"/>
                  <a:buChar char="•"/>
                </a:pPr>
                <a:r>
                  <a:rPr lang="en-US" sz="1200" i="1" dirty="0">
                    <a:cs typeface="Times New Roman"/>
                  </a:rPr>
                  <a:t>Incorrect info </a:t>
                </a:r>
                <a:r>
                  <a:rPr lang="en-US" sz="1200" dirty="0">
                    <a:cs typeface="Times New Roman"/>
                  </a:rPr>
                  <a:t>– navigation</a:t>
                </a:r>
                <a:br>
                  <a:rPr lang="en-US" sz="1200" dirty="0">
                    <a:cs typeface="Times New Roman"/>
                  </a:rPr>
                </a:br>
                <a:r>
                  <a:rPr lang="en-US" sz="1200" dirty="0">
                    <a:cs typeface="Times New Roman"/>
                  </a:rPr>
                  <a:t>error, </a:t>
                </a:r>
                <a:r>
                  <a:rPr lang="en-US" sz="1200" i="1" dirty="0">
                    <a:cs typeface="Times New Roman"/>
                  </a:rPr>
                  <a:t>a</a:t>
                </a:r>
                <a:r>
                  <a:rPr lang="en-US" sz="1200" baseline="-25000" dirty="0">
                    <a:cs typeface="Times New Roman"/>
                  </a:rPr>
                  <a:t>2</a:t>
                </a:r>
                <a:r>
                  <a:rPr lang="en-US" sz="1200" dirty="0">
                    <a:cs typeface="Times New Roman"/>
                  </a:rPr>
                  <a:t> goes to wrong place</a:t>
                </a:r>
              </a:p>
              <a:p>
                <a:pPr marL="171450" indent="-171450">
                  <a:buFont typeface="Arial" panose="020B0604020202020204" pitchFamily="34" charset="0"/>
                  <a:buChar char="•"/>
                </a:pPr>
                <a:r>
                  <a:rPr lang="en-US" sz="1200" i="1" dirty="0">
                    <a:cs typeface="Times New Roman"/>
                  </a:rPr>
                  <a:t>Partial information </a:t>
                </a:r>
                <a:r>
                  <a:rPr lang="en-US" sz="1200" dirty="0">
                    <a:cs typeface="Times New Roman"/>
                  </a:rPr>
                  <a:t>– </a:t>
                </a:r>
                <a:br>
                  <a:rPr lang="en-US" sz="1200" dirty="0">
                    <a:cs typeface="Times New Roman"/>
                  </a:rPr>
                </a:br>
                <a:r>
                  <a:rPr lang="en-US" sz="1200" dirty="0">
                    <a:cs typeface="Times New Roman"/>
                  </a:rPr>
                  <a:t>don’t know </a:t>
                </a:r>
                <a:r>
                  <a:rPr lang="en-US" sz="1200" dirty="0" err="1">
                    <a:latin typeface="+mn-lt"/>
                  </a:rPr>
                  <a:t>loc</a:t>
                </a:r>
                <a:r>
                  <a:rPr lang="en-US" sz="1200" dirty="0">
                    <a:latin typeface="+mn-lt"/>
                  </a:rPr>
                  <a:t>(o7)</a:t>
                </a:r>
              </a:p>
              <a:p>
                <a14:m>
                  <m:oMath xmlns:m="http://schemas.openxmlformats.org/officeDocument/2006/math">
                    <m:r>
                      <a:rPr lang="en-GB" sz="1800" i="1" dirty="0" smtClean="0">
                        <a:latin typeface="Cambria Math" panose="02040503050406030204" pitchFamily="18" charset="0"/>
                      </a:rPr>
                      <m:t>𝑔𝑜</m:t>
                    </m:r>
                    <m:d>
                      <m:dPr>
                        <m:ctrlPr>
                          <a:rPr lang="en-GB" sz="1800" i="1" dirty="0" smtClean="0">
                            <a:latin typeface="Cambria Math" panose="02040503050406030204" pitchFamily="18" charset="0"/>
                          </a:rPr>
                        </m:ctrlPr>
                      </m:dPr>
                      <m:e>
                        <m:r>
                          <a:rPr lang="en-GB" sz="1800" i="1" dirty="0" smtClean="0">
                            <a:latin typeface="Cambria Math" panose="02040503050406030204" pitchFamily="18" charset="0"/>
                          </a:rPr>
                          <m:t>𝑟</m:t>
                        </m:r>
                        <m:r>
                          <a:rPr lang="en-GB" sz="1800" i="1" dirty="0" smtClean="0">
                            <a:latin typeface="Cambria Math" panose="02040503050406030204" pitchFamily="18" charset="0"/>
                          </a:rPr>
                          <m:t>, </m:t>
                        </m:r>
                        <m:r>
                          <a:rPr lang="en-GB" sz="1800" i="1" dirty="0" smtClean="0">
                            <a:latin typeface="Cambria Math" panose="02040503050406030204" pitchFamily="18" charset="0"/>
                          </a:rPr>
                          <m:t>𝑙</m:t>
                        </m:r>
                        <m:r>
                          <a:rPr lang="en-GB" sz="1800" i="1" dirty="0" smtClean="0">
                            <a:latin typeface="Cambria Math" panose="02040503050406030204" pitchFamily="18" charset="0"/>
                          </a:rPr>
                          <m:t>, </m:t>
                        </m:r>
                        <m:r>
                          <a:rPr lang="en-GB" sz="1800" i="1" dirty="0" smtClean="0">
                            <a:latin typeface="Cambria Math" panose="02040503050406030204" pitchFamily="18" charset="0"/>
                          </a:rPr>
                          <m:t>𝑚</m:t>
                        </m:r>
                      </m:e>
                    </m:d>
                  </m:oMath>
                </a14:m>
                <a:r>
                  <a:rPr lang="en-GB" sz="1800" dirty="0"/>
                  <a:t> </a:t>
                </a:r>
              </a:p>
              <a:p>
                <a:pPr lvl="1"/>
                <a:r>
                  <a:rPr lang="en-GB" sz="1800" dirty="0"/>
                  <a:t>pre: </a:t>
                </a:r>
                <a14:m>
                  <m:oMath xmlns:m="http://schemas.openxmlformats.org/officeDocument/2006/math">
                    <m:r>
                      <a:rPr lang="en-GB" sz="1800" i="1" dirty="0" smtClean="0">
                        <a:latin typeface="Cambria Math" panose="02040503050406030204" pitchFamily="18" charset="0"/>
                      </a:rPr>
                      <m:t>𝑎𝑑𝑗</m:t>
                    </m:r>
                    <m:d>
                      <m:dPr>
                        <m:ctrlPr>
                          <a:rPr lang="en-GB" sz="1800" i="1" dirty="0" smtClean="0">
                            <a:latin typeface="Cambria Math" panose="02040503050406030204" pitchFamily="18" charset="0"/>
                          </a:rPr>
                        </m:ctrlPr>
                      </m:dPr>
                      <m:e>
                        <m:r>
                          <a:rPr lang="en-GB" sz="1800" i="1" dirty="0" err="1">
                            <a:latin typeface="Cambria Math" panose="02040503050406030204" pitchFamily="18" charset="0"/>
                          </a:rPr>
                          <m:t>𝑙</m:t>
                        </m:r>
                        <m:r>
                          <a:rPr lang="en-GB" sz="1800" i="1" dirty="0" err="1">
                            <a:latin typeface="Cambria Math" panose="02040503050406030204" pitchFamily="18" charset="0"/>
                          </a:rPr>
                          <m:t>,</m:t>
                        </m:r>
                        <m:r>
                          <a:rPr lang="en-GB" sz="1800" i="1" dirty="0" err="1">
                            <a:latin typeface="Cambria Math" panose="02040503050406030204" pitchFamily="18" charset="0"/>
                          </a:rPr>
                          <m:t>𝑚</m:t>
                        </m:r>
                      </m:e>
                    </m:d>
                    <m:r>
                      <a:rPr lang="en-GB" sz="1800" i="1" dirty="0">
                        <a:latin typeface="Cambria Math" panose="02040503050406030204" pitchFamily="18" charset="0"/>
                      </a:rPr>
                      <m:t>, </m:t>
                    </m:r>
                    <m:r>
                      <a:rPr lang="en-GB" sz="1800" i="1" dirty="0" err="1">
                        <a:latin typeface="Cambria Math" panose="02040503050406030204" pitchFamily="18" charset="0"/>
                      </a:rPr>
                      <m:t>𝑙𝑜𝑐</m:t>
                    </m:r>
                    <m:d>
                      <m:dPr>
                        <m:ctrlPr>
                          <a:rPr lang="en-GB" sz="1800" i="1" dirty="0">
                            <a:latin typeface="Cambria Math" panose="02040503050406030204" pitchFamily="18" charset="0"/>
                          </a:rPr>
                        </m:ctrlPr>
                      </m:dPr>
                      <m:e>
                        <m:r>
                          <a:rPr lang="en-GB" sz="1800" i="1" dirty="0">
                            <a:latin typeface="Cambria Math" panose="02040503050406030204" pitchFamily="18" charset="0"/>
                          </a:rPr>
                          <m:t>𝑟</m:t>
                        </m:r>
                      </m:e>
                    </m:d>
                    <m:r>
                      <a:rPr lang="en-GB" sz="1800" i="1" dirty="0">
                        <a:latin typeface="Cambria Math" panose="02040503050406030204" pitchFamily="18" charset="0"/>
                      </a:rPr>
                      <m:t>=</m:t>
                    </m:r>
                    <m:r>
                      <a:rPr lang="en-GB" sz="1800" i="1" dirty="0">
                        <a:latin typeface="Cambria Math" panose="02040503050406030204" pitchFamily="18" charset="0"/>
                      </a:rPr>
                      <m:t>𝑙</m:t>
                    </m:r>
                  </m:oMath>
                </a14:m>
                <a:r>
                  <a:rPr lang="en-GB" sz="1800" dirty="0"/>
                  <a:t> </a:t>
                </a:r>
              </a:p>
              <a:p>
                <a:pPr lvl="1"/>
                <a:r>
                  <a:rPr lang="en-GB" sz="1800" dirty="0"/>
                  <a:t>eff: </a:t>
                </a:r>
                <a14:m>
                  <m:oMath xmlns:m="http://schemas.openxmlformats.org/officeDocument/2006/math">
                    <m:r>
                      <a:rPr lang="en-GB" sz="1800" i="1" dirty="0" smtClean="0">
                        <a:latin typeface="Cambria Math" panose="02040503050406030204" pitchFamily="18" charset="0"/>
                      </a:rPr>
                      <m:t>𝑙𝑜𝑐</m:t>
                    </m:r>
                    <m:d>
                      <m:dPr>
                        <m:ctrlPr>
                          <a:rPr lang="en-GB" sz="1800" i="1" dirty="0" smtClean="0">
                            <a:latin typeface="Cambria Math" panose="02040503050406030204" pitchFamily="18" charset="0"/>
                          </a:rPr>
                        </m:ctrlPr>
                      </m:dPr>
                      <m:e>
                        <m:r>
                          <a:rPr lang="en-GB" sz="1800" i="1" dirty="0">
                            <a:latin typeface="Cambria Math" panose="02040503050406030204" pitchFamily="18" charset="0"/>
                          </a:rPr>
                          <m:t>𝑟</m:t>
                        </m:r>
                      </m:e>
                    </m:d>
                    <m:r>
                      <a:rPr lang="en-GB" sz="1800" i="1" dirty="0">
                        <a:latin typeface="Cambria Math" panose="02040503050406030204" pitchFamily="18" charset="0"/>
                      </a:rPr>
                      <m:t>←</m:t>
                    </m:r>
                    <m:r>
                      <a:rPr lang="en-GB" sz="1800" i="1" dirty="0">
                        <a:latin typeface="Cambria Math" panose="02040503050406030204" pitchFamily="18" charset="0"/>
                      </a:rPr>
                      <m:t>𝑚</m:t>
                    </m:r>
                    <m:r>
                      <a:rPr lang="en-GB" sz="1800" i="1" dirty="0">
                        <a:latin typeface="Cambria Math" panose="02040503050406030204" pitchFamily="18" charset="0"/>
                      </a:rPr>
                      <m:t> </m:t>
                    </m:r>
                  </m:oMath>
                </a14:m>
                <a:endParaRPr lang="en-GB" sz="1800" dirty="0"/>
              </a:p>
              <a:p>
                <a14:m>
                  <m:oMath xmlns:m="http://schemas.openxmlformats.org/officeDocument/2006/math">
                    <m:r>
                      <a:rPr lang="en-GB" sz="1800" i="1" dirty="0" smtClean="0">
                        <a:latin typeface="Cambria Math" panose="02040503050406030204" pitchFamily="18" charset="0"/>
                      </a:rPr>
                      <m:t>𝑛𝑎𝑣𝑖𝑔𝑎𝑡𝑒</m:t>
                    </m:r>
                    <m:r>
                      <a:rPr lang="en-GB" sz="1800" i="1" dirty="0" smtClean="0">
                        <a:latin typeface="Cambria Math" panose="02040503050406030204" pitchFamily="18" charset="0"/>
                      </a:rPr>
                      <m:t>(</m:t>
                    </m:r>
                    <m:r>
                      <a:rPr lang="en-GB" sz="1800" i="1" dirty="0" smtClean="0">
                        <a:latin typeface="Cambria Math" panose="02040503050406030204" pitchFamily="18" charset="0"/>
                      </a:rPr>
                      <m:t>𝑟</m:t>
                    </m:r>
                    <m:r>
                      <a:rPr lang="en-GB" sz="1800" i="1" dirty="0" smtClean="0">
                        <a:latin typeface="Cambria Math" panose="02040503050406030204" pitchFamily="18" charset="0"/>
                      </a:rPr>
                      <m:t>, </m:t>
                    </m:r>
                    <m:r>
                      <a:rPr lang="en-GB" sz="1800" i="1" dirty="0" smtClean="0">
                        <a:latin typeface="Cambria Math" panose="02040503050406030204" pitchFamily="18" charset="0"/>
                      </a:rPr>
                      <m:t>𝑙</m:t>
                    </m:r>
                    <m:r>
                      <a:rPr lang="en-GB" sz="1800" i="1" dirty="0" smtClean="0">
                        <a:latin typeface="Cambria Math" panose="02040503050406030204" pitchFamily="18" charset="0"/>
                      </a:rPr>
                      <m:t>, </m:t>
                    </m:r>
                    <m:r>
                      <a:rPr lang="en-GB" sz="1800" i="1" dirty="0" smtClean="0">
                        <a:latin typeface="Cambria Math" panose="02040503050406030204" pitchFamily="18" charset="0"/>
                      </a:rPr>
                      <m:t>𝑚</m:t>
                    </m:r>
                    <m:r>
                      <a:rPr lang="en-GB" sz="1800" i="1" dirty="0" smtClean="0">
                        <a:latin typeface="Cambria Math" panose="02040503050406030204" pitchFamily="18" charset="0"/>
                      </a:rPr>
                      <m:t>)</m:t>
                    </m:r>
                  </m:oMath>
                </a14:m>
                <a:r>
                  <a:rPr lang="en-GB" sz="1800" dirty="0"/>
                  <a:t> </a:t>
                </a:r>
              </a:p>
              <a:p>
                <a:pPr lvl="1"/>
                <a:r>
                  <a:rPr lang="en-GB" sz="1800" dirty="0"/>
                  <a:t>pre: </a:t>
                </a:r>
                <a14:m>
                  <m:oMath xmlns:m="http://schemas.openxmlformats.org/officeDocument/2006/math">
                    <m:r>
                      <a:rPr lang="en-GB" sz="1800" i="1" dirty="0" smtClean="0">
                        <a:latin typeface="Cambria Math" panose="02040503050406030204" pitchFamily="18" charset="0"/>
                      </a:rPr>
                      <m:t>¬</m:t>
                    </m:r>
                    <m:r>
                      <a:rPr lang="en-GB" sz="1800" i="1" dirty="0" err="1" smtClean="0">
                        <a:latin typeface="Cambria Math" panose="02040503050406030204" pitchFamily="18" charset="0"/>
                      </a:rPr>
                      <m:t>𝑎𝑑𝑗</m:t>
                    </m:r>
                    <m:d>
                      <m:dPr>
                        <m:ctrlPr>
                          <a:rPr lang="en-GB" sz="1800" i="1" dirty="0" smtClean="0">
                            <a:latin typeface="Cambria Math" panose="02040503050406030204" pitchFamily="18" charset="0"/>
                          </a:rPr>
                        </m:ctrlPr>
                      </m:dPr>
                      <m:e>
                        <m:r>
                          <a:rPr lang="en-GB" sz="1800" i="1" dirty="0">
                            <a:latin typeface="Cambria Math" panose="02040503050406030204" pitchFamily="18" charset="0"/>
                          </a:rPr>
                          <m:t>𝑙</m:t>
                        </m:r>
                        <m:r>
                          <a:rPr lang="en-GB" sz="1800" i="1" dirty="0">
                            <a:latin typeface="Cambria Math" panose="02040503050406030204" pitchFamily="18" charset="0"/>
                          </a:rPr>
                          <m:t>, </m:t>
                        </m:r>
                        <m:r>
                          <a:rPr lang="en-GB" sz="1800" i="1" dirty="0">
                            <a:latin typeface="Cambria Math" panose="02040503050406030204" pitchFamily="18" charset="0"/>
                          </a:rPr>
                          <m:t>𝑚</m:t>
                        </m:r>
                      </m:e>
                    </m:d>
                    <m:r>
                      <a:rPr lang="en-GB" sz="1800" i="1" dirty="0">
                        <a:latin typeface="Cambria Math" panose="02040503050406030204" pitchFamily="18" charset="0"/>
                      </a:rPr>
                      <m:t>, </m:t>
                    </m:r>
                    <m:r>
                      <a:rPr lang="en-GB" sz="1800" i="1" dirty="0" err="1">
                        <a:latin typeface="Cambria Math" panose="02040503050406030204" pitchFamily="18" charset="0"/>
                      </a:rPr>
                      <m:t>𝑙𝑜𝑐</m:t>
                    </m:r>
                    <m:d>
                      <m:dPr>
                        <m:ctrlPr>
                          <a:rPr lang="en-GB" sz="1800" i="1" dirty="0">
                            <a:latin typeface="Cambria Math" panose="02040503050406030204" pitchFamily="18" charset="0"/>
                          </a:rPr>
                        </m:ctrlPr>
                      </m:dPr>
                      <m:e>
                        <m:r>
                          <a:rPr lang="en-GB" sz="1800" i="1" dirty="0">
                            <a:latin typeface="Cambria Math" panose="02040503050406030204" pitchFamily="18" charset="0"/>
                          </a:rPr>
                          <m:t>𝑟</m:t>
                        </m:r>
                      </m:e>
                    </m:d>
                    <m:r>
                      <a:rPr lang="en-GB" sz="1800" i="1" dirty="0">
                        <a:latin typeface="Cambria Math" panose="02040503050406030204" pitchFamily="18" charset="0"/>
                      </a:rPr>
                      <m:t>=</m:t>
                    </m:r>
                    <m:r>
                      <a:rPr lang="en-GB" sz="1800" i="1" dirty="0">
                        <a:latin typeface="Cambria Math" panose="02040503050406030204" pitchFamily="18" charset="0"/>
                      </a:rPr>
                      <m:t>𝑙</m:t>
                    </m:r>
                  </m:oMath>
                </a14:m>
                <a:r>
                  <a:rPr lang="en-GB" sz="1800" dirty="0"/>
                  <a:t> </a:t>
                </a:r>
              </a:p>
              <a:p>
                <a:pPr lvl="1"/>
                <a:r>
                  <a:rPr lang="en-GB" sz="1800" dirty="0"/>
                  <a:t>eff: </a:t>
                </a:r>
                <a14:m>
                  <m:oMath xmlns:m="http://schemas.openxmlformats.org/officeDocument/2006/math">
                    <m:r>
                      <a:rPr lang="en-GB" sz="1800" i="1" dirty="0" smtClean="0">
                        <a:latin typeface="Cambria Math" panose="02040503050406030204" pitchFamily="18" charset="0"/>
                      </a:rPr>
                      <m:t>𝑙𝑜𝑐</m:t>
                    </m:r>
                    <m:d>
                      <m:dPr>
                        <m:ctrlPr>
                          <a:rPr lang="en-GB" sz="1800" i="1" dirty="0" smtClean="0">
                            <a:latin typeface="Cambria Math" panose="02040503050406030204" pitchFamily="18" charset="0"/>
                          </a:rPr>
                        </m:ctrlPr>
                      </m:dPr>
                      <m:e>
                        <m:r>
                          <a:rPr lang="en-GB" sz="1800" i="1" dirty="0">
                            <a:latin typeface="Cambria Math" panose="02040503050406030204" pitchFamily="18" charset="0"/>
                          </a:rPr>
                          <m:t>𝑟</m:t>
                        </m:r>
                      </m:e>
                    </m:d>
                    <m:r>
                      <a:rPr lang="en-GB" sz="1800" i="1" dirty="0">
                        <a:latin typeface="Cambria Math" panose="02040503050406030204" pitchFamily="18" charset="0"/>
                      </a:rPr>
                      <m:t>←</m:t>
                    </m:r>
                    <m:r>
                      <a:rPr lang="en-GB" sz="1800" i="1" dirty="0">
                        <a:latin typeface="Cambria Math" panose="02040503050406030204" pitchFamily="18" charset="0"/>
                      </a:rPr>
                      <m:t>𝑚</m:t>
                    </m:r>
                  </m:oMath>
                </a14:m>
                <a:endParaRPr lang="en-GB" sz="1800" dirty="0"/>
              </a:p>
              <a:p>
                <a14:m>
                  <m:oMath xmlns:m="http://schemas.openxmlformats.org/officeDocument/2006/math">
                    <m:r>
                      <a:rPr lang="en-GB" sz="1800" i="1" dirty="0" smtClean="0">
                        <a:latin typeface="Cambria Math" panose="02040503050406030204" pitchFamily="18" charset="0"/>
                      </a:rPr>
                      <m:t>𝑡𝑎𝑘𝑒</m:t>
                    </m:r>
                    <m:d>
                      <m:dPr>
                        <m:ctrlPr>
                          <a:rPr lang="en-GB" sz="1800" i="1" dirty="0" smtClean="0">
                            <a:latin typeface="Cambria Math" panose="02040503050406030204" pitchFamily="18" charset="0"/>
                          </a:rPr>
                        </m:ctrlPr>
                      </m:dPr>
                      <m:e>
                        <m:r>
                          <a:rPr lang="en-GB" sz="1800" i="1" dirty="0">
                            <a:latin typeface="Cambria Math" panose="02040503050406030204" pitchFamily="18" charset="0"/>
                          </a:rPr>
                          <m:t>𝑟</m:t>
                        </m:r>
                        <m:r>
                          <a:rPr lang="en-GB" sz="1800" i="1" dirty="0">
                            <a:latin typeface="Cambria Math" panose="02040503050406030204" pitchFamily="18" charset="0"/>
                          </a:rPr>
                          <m:t>, </m:t>
                        </m:r>
                        <m:r>
                          <a:rPr lang="en-GB" sz="1800" i="1" dirty="0">
                            <a:latin typeface="Cambria Math" panose="02040503050406030204" pitchFamily="18" charset="0"/>
                          </a:rPr>
                          <m:t>𝑙</m:t>
                        </m:r>
                        <m:r>
                          <a:rPr lang="en-GB" sz="1800" i="1" dirty="0">
                            <a:latin typeface="Cambria Math" panose="02040503050406030204" pitchFamily="18" charset="0"/>
                          </a:rPr>
                          <m:t>, </m:t>
                        </m:r>
                        <m:r>
                          <a:rPr lang="en-GB" sz="1800" i="1" dirty="0">
                            <a:latin typeface="Cambria Math" panose="02040503050406030204" pitchFamily="18" charset="0"/>
                          </a:rPr>
                          <m:t>𝑜</m:t>
                        </m:r>
                      </m:e>
                    </m:d>
                  </m:oMath>
                </a14:m>
                <a:r>
                  <a:rPr lang="en-GB" sz="1800" dirty="0"/>
                  <a:t> </a:t>
                </a:r>
              </a:p>
              <a:p>
                <a:pPr lvl="1"/>
                <a:r>
                  <a:rPr lang="en-GB" sz="1800" dirty="0"/>
                  <a:t>pre: </a:t>
                </a:r>
                <a14:m>
                  <m:oMath xmlns:m="http://schemas.openxmlformats.org/officeDocument/2006/math">
                    <m:r>
                      <a:rPr lang="en-GB" sz="1800" i="1" dirty="0" smtClean="0">
                        <a:latin typeface="Cambria Math" panose="02040503050406030204" pitchFamily="18" charset="0"/>
                      </a:rPr>
                      <m:t>𝑙𝑜𝑐</m:t>
                    </m:r>
                    <m:d>
                      <m:dPr>
                        <m:ctrlPr>
                          <a:rPr lang="en-GB" sz="1800" i="1" dirty="0" smtClean="0">
                            <a:latin typeface="Cambria Math" panose="02040503050406030204" pitchFamily="18" charset="0"/>
                          </a:rPr>
                        </m:ctrlPr>
                      </m:dPr>
                      <m:e>
                        <m:r>
                          <a:rPr lang="en-GB" sz="1800" i="1" dirty="0">
                            <a:latin typeface="Cambria Math" panose="02040503050406030204" pitchFamily="18" charset="0"/>
                          </a:rPr>
                          <m:t>𝑟</m:t>
                        </m:r>
                      </m:e>
                    </m:d>
                    <m:r>
                      <a:rPr lang="en-GB" sz="1800" i="1" dirty="0">
                        <a:latin typeface="Cambria Math" panose="02040503050406030204" pitchFamily="18" charset="0"/>
                      </a:rPr>
                      <m:t>=</m:t>
                    </m:r>
                    <m:r>
                      <a:rPr lang="en-GB" sz="1800" i="1" dirty="0">
                        <a:latin typeface="Cambria Math" panose="02040503050406030204" pitchFamily="18" charset="0"/>
                      </a:rPr>
                      <m:t>𝑙</m:t>
                    </m:r>
                    <m:r>
                      <a:rPr lang="en-GB" sz="1800" i="1" dirty="0">
                        <a:latin typeface="Cambria Math" panose="02040503050406030204" pitchFamily="18" charset="0"/>
                      </a:rPr>
                      <m:t>, </m:t>
                    </m:r>
                    <m:r>
                      <a:rPr lang="en-GB" sz="1800" i="1" dirty="0" err="1">
                        <a:latin typeface="Cambria Math" panose="02040503050406030204" pitchFamily="18" charset="0"/>
                      </a:rPr>
                      <m:t>𝑙𝑜𝑐</m:t>
                    </m:r>
                    <m:d>
                      <m:dPr>
                        <m:ctrlPr>
                          <a:rPr lang="en-GB" sz="1800" i="1" dirty="0">
                            <a:latin typeface="Cambria Math" panose="02040503050406030204" pitchFamily="18" charset="0"/>
                          </a:rPr>
                        </m:ctrlPr>
                      </m:dPr>
                      <m:e>
                        <m:r>
                          <a:rPr lang="en-GB" sz="1800" i="1" dirty="0">
                            <a:latin typeface="Cambria Math" panose="02040503050406030204" pitchFamily="18" charset="0"/>
                          </a:rPr>
                          <m:t>𝑜</m:t>
                        </m:r>
                      </m:e>
                    </m:d>
                    <m:r>
                      <a:rPr lang="en-GB" sz="1800" i="1" dirty="0">
                        <a:latin typeface="Cambria Math" panose="02040503050406030204" pitchFamily="18" charset="0"/>
                      </a:rPr>
                      <m:t>=</m:t>
                    </m:r>
                    <m:r>
                      <a:rPr lang="en-GB" sz="1800" i="1" dirty="0">
                        <a:latin typeface="Cambria Math" panose="02040503050406030204" pitchFamily="18" charset="0"/>
                      </a:rPr>
                      <m:t>𝑙</m:t>
                    </m:r>
                    <m:r>
                      <a:rPr lang="en-GB" sz="1800" i="1" dirty="0">
                        <a:latin typeface="Cambria Math" panose="02040503050406030204" pitchFamily="18" charset="0"/>
                      </a:rPr>
                      <m:t>,</m:t>
                    </m:r>
                    <m:r>
                      <a:rPr lang="de-DE" sz="1800" b="0" i="1" dirty="0" smtClean="0">
                        <a:latin typeface="Cambria Math" panose="02040503050406030204" pitchFamily="18" charset="0"/>
                      </a:rPr>
                      <m:t>𝑐</m:t>
                    </m:r>
                    <m:r>
                      <a:rPr lang="en-GB" sz="1800" i="1" dirty="0">
                        <a:latin typeface="Cambria Math" panose="02040503050406030204" pitchFamily="18" charset="0"/>
                      </a:rPr>
                      <m:t>𝑎𝑟𝑔𝑜</m:t>
                    </m:r>
                    <m:d>
                      <m:dPr>
                        <m:ctrlPr>
                          <a:rPr lang="en-GB" sz="1800" i="1" dirty="0">
                            <a:latin typeface="Cambria Math" panose="02040503050406030204" pitchFamily="18" charset="0"/>
                          </a:rPr>
                        </m:ctrlPr>
                      </m:dPr>
                      <m:e>
                        <m:r>
                          <a:rPr lang="en-GB" sz="1800" i="1" dirty="0">
                            <a:latin typeface="Cambria Math" panose="02040503050406030204" pitchFamily="18" charset="0"/>
                          </a:rPr>
                          <m:t>𝑟</m:t>
                        </m:r>
                      </m:e>
                    </m:d>
                    <m:r>
                      <a:rPr lang="en-GB" sz="1800" i="1" dirty="0">
                        <a:latin typeface="Cambria Math" panose="02040503050406030204" pitchFamily="18" charset="0"/>
                      </a:rPr>
                      <m:t>=</m:t>
                    </m:r>
                    <m:r>
                      <a:rPr lang="en-GB" sz="1800" i="1" dirty="0" smtClean="0">
                        <a:latin typeface="Cambria Math" panose="02040503050406030204" pitchFamily="18" charset="0"/>
                      </a:rPr>
                      <m:t>𝑛𝑖𝑙</m:t>
                    </m:r>
                  </m:oMath>
                </a14:m>
                <a:endParaRPr lang="en-GB" sz="1800" dirty="0"/>
              </a:p>
              <a:p>
                <a:pPr lvl="1"/>
                <a:r>
                  <a:rPr lang="en-GB" sz="1800" dirty="0"/>
                  <a:t>eff: </a:t>
                </a:r>
                <a14:m>
                  <m:oMath xmlns:m="http://schemas.openxmlformats.org/officeDocument/2006/math">
                    <m:r>
                      <a:rPr lang="en-GB" sz="1800" i="1" dirty="0" smtClean="0">
                        <a:latin typeface="Cambria Math" panose="02040503050406030204" pitchFamily="18" charset="0"/>
                      </a:rPr>
                      <m:t>𝑙𝑜𝑐</m:t>
                    </m:r>
                    <m:r>
                      <a:rPr lang="en-GB" sz="1800" i="1" dirty="0">
                        <a:latin typeface="Cambria Math" panose="02040503050406030204" pitchFamily="18" charset="0"/>
                      </a:rPr>
                      <m:t>(</m:t>
                    </m:r>
                    <m:r>
                      <a:rPr lang="en-GB" sz="1800" i="1" dirty="0">
                        <a:latin typeface="Cambria Math" panose="02040503050406030204" pitchFamily="18" charset="0"/>
                      </a:rPr>
                      <m:t>𝑜</m:t>
                    </m:r>
                    <m:r>
                      <a:rPr lang="en-GB" sz="1800" i="1" dirty="0">
                        <a:latin typeface="Cambria Math" panose="02040503050406030204" pitchFamily="18" charset="0"/>
                      </a:rPr>
                      <m:t>)←</m:t>
                    </m:r>
                    <m:r>
                      <a:rPr lang="en-GB" sz="1800" i="1" dirty="0">
                        <a:latin typeface="Cambria Math" panose="02040503050406030204" pitchFamily="18" charset="0"/>
                      </a:rPr>
                      <m:t>𝑟</m:t>
                    </m:r>
                    <m:r>
                      <a:rPr lang="en-GB" sz="1800" i="1" dirty="0">
                        <a:latin typeface="Cambria Math" panose="02040503050406030204" pitchFamily="18" charset="0"/>
                      </a:rPr>
                      <m:t>, </m:t>
                    </m:r>
                    <m:r>
                      <a:rPr lang="en-GB" sz="1800" i="1" dirty="0">
                        <a:latin typeface="Cambria Math" panose="02040503050406030204" pitchFamily="18" charset="0"/>
                      </a:rPr>
                      <m:t>𝑐𝑎𝑟𝑔𝑜</m:t>
                    </m:r>
                    <m:d>
                      <m:dPr>
                        <m:ctrlPr>
                          <a:rPr lang="en-GB" sz="1800" i="1" dirty="0">
                            <a:latin typeface="Cambria Math" panose="02040503050406030204" pitchFamily="18" charset="0"/>
                          </a:rPr>
                        </m:ctrlPr>
                      </m:dPr>
                      <m:e>
                        <m:r>
                          <a:rPr lang="en-GB" sz="1800" i="1" dirty="0">
                            <a:latin typeface="Cambria Math" panose="02040503050406030204" pitchFamily="18" charset="0"/>
                          </a:rPr>
                          <m:t>𝑟</m:t>
                        </m:r>
                      </m:e>
                    </m:d>
                    <m:r>
                      <a:rPr lang="en-GB" sz="1800" i="1" dirty="0">
                        <a:latin typeface="Cambria Math" panose="02040503050406030204" pitchFamily="18" charset="0"/>
                      </a:rPr>
                      <m:t>←</m:t>
                    </m:r>
                    <m:r>
                      <a:rPr lang="en-GB" sz="1800" i="1" dirty="0">
                        <a:latin typeface="Cambria Math" panose="02040503050406030204" pitchFamily="18" charset="0"/>
                      </a:rPr>
                      <m:t>𝑜</m:t>
                    </m:r>
                  </m:oMath>
                </a14:m>
                <a:r>
                  <a:rPr lang="en-GB" sz="1800" dirty="0"/>
                  <a:t> </a:t>
                </a:r>
              </a:p>
              <a:p>
                <a:endParaRPr lang="en-GB" sz="1800" dirty="0"/>
              </a:p>
              <a:p>
                <a:endParaRPr lang="en-DE" sz="1800" dirty="0"/>
              </a:p>
              <a:p>
                <a:endParaRPr lang="en-GB" dirty="0"/>
              </a:p>
            </p:txBody>
          </p:sp>
        </mc:Choice>
        <mc:Fallback xmlns="">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i="1" dirty="0"/>
                  <a:t>Execution failures </a:t>
                </a:r>
                <a:r>
                  <a:rPr lang="en-US" sz="1200" dirty="0"/>
                  <a:t>– “open door” fails</a:t>
                </a:r>
              </a:p>
              <a:p>
                <a:pPr marL="171450" indent="-171450">
                  <a:buFont typeface="Arial" panose="020B0604020202020204" pitchFamily="34" charset="0"/>
                  <a:buChar char="•"/>
                </a:pPr>
                <a:r>
                  <a:rPr lang="en-US" sz="1200" i="1" dirty="0"/>
                  <a:t>Unexpected events </a:t>
                </a:r>
                <a:r>
                  <a:rPr lang="en-US" sz="1200" dirty="0"/>
                  <a:t>– </a:t>
                </a:r>
                <a:br>
                  <a:rPr lang="en-US" sz="1200" dirty="0"/>
                </a:br>
                <a:r>
                  <a:rPr lang="en-US" sz="1200" dirty="0"/>
                  <a:t>someone loads an object onto </a:t>
                </a:r>
                <a:r>
                  <a:rPr lang="en-US" sz="1200" dirty="0">
                    <a:latin typeface="+mn-lt"/>
                  </a:rPr>
                  <a:t>r1</a:t>
                </a:r>
                <a:endParaRPr lang="en-US" sz="1200" dirty="0">
                  <a:cs typeface="Times New Roman"/>
                </a:endParaRPr>
              </a:p>
              <a:p>
                <a:pPr marL="171450" indent="-171450">
                  <a:buFont typeface="Arial" panose="020B0604020202020204" pitchFamily="34" charset="0"/>
                  <a:buChar char="•"/>
                </a:pPr>
                <a:r>
                  <a:rPr lang="en-US" sz="1200" i="1" dirty="0">
                    <a:cs typeface="Times New Roman"/>
                  </a:rPr>
                  <a:t>Incorrect info </a:t>
                </a:r>
                <a:r>
                  <a:rPr lang="en-US" sz="1200" dirty="0">
                    <a:cs typeface="Times New Roman"/>
                  </a:rPr>
                  <a:t>– navigation</a:t>
                </a:r>
                <a:br>
                  <a:rPr lang="en-US" sz="1200" dirty="0">
                    <a:cs typeface="Times New Roman"/>
                  </a:rPr>
                </a:br>
                <a:r>
                  <a:rPr lang="en-US" sz="1200" dirty="0">
                    <a:cs typeface="Times New Roman"/>
                  </a:rPr>
                  <a:t>error, </a:t>
                </a:r>
                <a:r>
                  <a:rPr lang="en-US" sz="1200" i="1" dirty="0">
                    <a:cs typeface="Times New Roman"/>
                  </a:rPr>
                  <a:t>a</a:t>
                </a:r>
                <a:r>
                  <a:rPr lang="en-US" sz="1200" baseline="-25000" dirty="0">
                    <a:cs typeface="Times New Roman"/>
                  </a:rPr>
                  <a:t>2</a:t>
                </a:r>
                <a:r>
                  <a:rPr lang="en-US" sz="1200" dirty="0">
                    <a:cs typeface="Times New Roman"/>
                  </a:rPr>
                  <a:t> goes to wrong place</a:t>
                </a:r>
              </a:p>
              <a:p>
                <a:pPr marL="171450" indent="-171450">
                  <a:buFont typeface="Arial" panose="020B0604020202020204" pitchFamily="34" charset="0"/>
                  <a:buChar char="•"/>
                </a:pPr>
                <a:r>
                  <a:rPr lang="en-US" sz="1200" i="1" dirty="0">
                    <a:cs typeface="Times New Roman"/>
                  </a:rPr>
                  <a:t>Partial information </a:t>
                </a:r>
                <a:r>
                  <a:rPr lang="en-US" sz="1200" dirty="0">
                    <a:cs typeface="Times New Roman"/>
                  </a:rPr>
                  <a:t>– </a:t>
                </a:r>
                <a:br>
                  <a:rPr lang="en-US" sz="1200" dirty="0">
                    <a:cs typeface="Times New Roman"/>
                  </a:rPr>
                </a:br>
                <a:r>
                  <a:rPr lang="en-US" sz="1200" dirty="0">
                    <a:cs typeface="Times New Roman"/>
                  </a:rPr>
                  <a:t>don’t know </a:t>
                </a:r>
                <a:r>
                  <a:rPr lang="en-US" sz="1200" dirty="0" err="1">
                    <a:latin typeface="+mn-lt"/>
                  </a:rPr>
                  <a:t>loc</a:t>
                </a:r>
                <a:r>
                  <a:rPr lang="en-US" sz="1200" dirty="0">
                    <a:latin typeface="+mn-lt"/>
                  </a:rPr>
                  <a:t>(o7)</a:t>
                </a:r>
              </a:p>
              <a:p>
                <a:r>
                  <a:rPr lang="en-GB" sz="1800" i="0" dirty="0">
                    <a:latin typeface="Cambria Math" panose="02040503050406030204" pitchFamily="18" charset="0"/>
                  </a:rPr>
                  <a:t>𝑔𝑜(𝑟, 𝑙, 𝑚)</a:t>
                </a:r>
                <a:endParaRPr lang="en-GB" sz="1800" dirty="0"/>
              </a:p>
              <a:p>
                <a:pPr lvl="1"/>
                <a:r>
                  <a:rPr lang="en-GB" sz="1800" dirty="0"/>
                  <a:t>pre: </a:t>
                </a:r>
                <a:r>
                  <a:rPr lang="en-GB" sz="1800" i="0" dirty="0">
                    <a:latin typeface="Cambria Math" panose="02040503050406030204" pitchFamily="18" charset="0"/>
                  </a:rPr>
                  <a:t>𝑎𝑑𝑗(</a:t>
                </a:r>
                <a:r>
                  <a:rPr lang="en-GB" sz="1800" i="0" dirty="0" err="1">
                    <a:latin typeface="Cambria Math" panose="02040503050406030204" pitchFamily="18" charset="0"/>
                  </a:rPr>
                  <a:t>𝑙,𝑚)</a:t>
                </a:r>
                <a:r>
                  <a:rPr lang="en-GB" sz="1800" i="0" dirty="0">
                    <a:latin typeface="Cambria Math" panose="02040503050406030204" pitchFamily="18" charset="0"/>
                  </a:rPr>
                  <a:t>, </a:t>
                </a:r>
                <a:r>
                  <a:rPr lang="en-GB" sz="1800" i="0" dirty="0" err="1">
                    <a:latin typeface="Cambria Math" panose="02040503050406030204" pitchFamily="18" charset="0"/>
                  </a:rPr>
                  <a:t>𝑙𝑜𝑐</a:t>
                </a:r>
                <a:r>
                  <a:rPr lang="en-GB" sz="1800" i="0" dirty="0">
                    <a:latin typeface="Cambria Math" panose="02040503050406030204" pitchFamily="18" charset="0"/>
                  </a:rPr>
                  <a:t>(𝑟)=𝑙</a:t>
                </a:r>
                <a:r>
                  <a:rPr lang="en-GB" sz="1800" dirty="0"/>
                  <a:t> </a:t>
                </a:r>
              </a:p>
              <a:p>
                <a:pPr lvl="1"/>
                <a:r>
                  <a:rPr lang="en-GB" sz="1800" dirty="0"/>
                  <a:t>eff: </a:t>
                </a:r>
                <a:r>
                  <a:rPr lang="en-GB" sz="1800" i="0" dirty="0">
                    <a:latin typeface="Cambria Math" panose="02040503050406030204" pitchFamily="18" charset="0"/>
                  </a:rPr>
                  <a:t>𝑙𝑜𝑐(𝑟)←𝑚 </a:t>
                </a:r>
                <a:endParaRPr lang="en-GB" sz="1800" dirty="0"/>
              </a:p>
              <a:p>
                <a:r>
                  <a:rPr lang="en-GB" sz="1800" i="0" dirty="0">
                    <a:latin typeface="Cambria Math" panose="02040503050406030204" pitchFamily="18" charset="0"/>
                  </a:rPr>
                  <a:t>𝑛𝑎𝑣𝑖𝑔𝑎𝑡𝑒(𝑟, 𝑙, 𝑚)</a:t>
                </a:r>
                <a:r>
                  <a:rPr lang="en-GB" sz="1800" dirty="0"/>
                  <a:t> </a:t>
                </a:r>
              </a:p>
              <a:p>
                <a:pPr lvl="1"/>
                <a:r>
                  <a:rPr lang="en-GB" sz="1800" dirty="0"/>
                  <a:t>pre: </a:t>
                </a:r>
                <a:r>
                  <a:rPr lang="en-GB" sz="1800" i="0" dirty="0">
                    <a:latin typeface="Cambria Math" panose="02040503050406030204" pitchFamily="18" charset="0"/>
                  </a:rPr>
                  <a:t>¬</a:t>
                </a:r>
                <a:r>
                  <a:rPr lang="en-GB" sz="1800" i="0" dirty="0" err="1">
                    <a:latin typeface="Cambria Math" panose="02040503050406030204" pitchFamily="18" charset="0"/>
                  </a:rPr>
                  <a:t>𝑎𝑑𝑗</a:t>
                </a:r>
                <a:r>
                  <a:rPr lang="en-GB" sz="1800" i="0" dirty="0">
                    <a:latin typeface="Cambria Math" panose="02040503050406030204" pitchFamily="18" charset="0"/>
                  </a:rPr>
                  <a:t>(𝑙, 𝑚), </a:t>
                </a:r>
                <a:r>
                  <a:rPr lang="en-GB" sz="1800" i="0" dirty="0" err="1">
                    <a:latin typeface="Cambria Math" panose="02040503050406030204" pitchFamily="18" charset="0"/>
                  </a:rPr>
                  <a:t>𝑙𝑜𝑐</a:t>
                </a:r>
                <a:r>
                  <a:rPr lang="en-GB" sz="1800" i="0" dirty="0">
                    <a:latin typeface="Cambria Math" panose="02040503050406030204" pitchFamily="18" charset="0"/>
                  </a:rPr>
                  <a:t>(𝑟)=𝑙</a:t>
                </a:r>
                <a:r>
                  <a:rPr lang="en-GB" sz="1800" dirty="0"/>
                  <a:t> </a:t>
                </a:r>
              </a:p>
              <a:p>
                <a:pPr lvl="1"/>
                <a:r>
                  <a:rPr lang="en-GB" sz="1800" dirty="0"/>
                  <a:t>eff: </a:t>
                </a:r>
                <a:r>
                  <a:rPr lang="en-GB" sz="1800" i="0" dirty="0">
                    <a:latin typeface="Cambria Math" panose="02040503050406030204" pitchFamily="18" charset="0"/>
                  </a:rPr>
                  <a:t>𝑙𝑜𝑐(𝑟)←𝑚</a:t>
                </a:r>
                <a:endParaRPr lang="en-GB" sz="1800" dirty="0"/>
              </a:p>
              <a:p>
                <a:r>
                  <a:rPr lang="en-GB" sz="1800" i="0" dirty="0">
                    <a:latin typeface="Cambria Math" panose="02040503050406030204" pitchFamily="18" charset="0"/>
                  </a:rPr>
                  <a:t>𝑡𝑎𝑘𝑒(𝑟, 𝑙, 𝑜)</a:t>
                </a:r>
                <a:endParaRPr lang="en-GB" sz="1800" dirty="0"/>
              </a:p>
              <a:p>
                <a:pPr lvl="1"/>
                <a:r>
                  <a:rPr lang="en-GB" sz="1800" dirty="0"/>
                  <a:t>pre: </a:t>
                </a:r>
                <a:r>
                  <a:rPr lang="en-GB" sz="1800" i="0" dirty="0">
                    <a:latin typeface="Cambria Math" panose="02040503050406030204" pitchFamily="18" charset="0"/>
                  </a:rPr>
                  <a:t>𝑙𝑜𝑐(𝑟)=𝑙, </a:t>
                </a:r>
                <a:r>
                  <a:rPr lang="en-GB" sz="1800" i="0" dirty="0" err="1">
                    <a:latin typeface="Cambria Math" panose="02040503050406030204" pitchFamily="18" charset="0"/>
                  </a:rPr>
                  <a:t>𝑙𝑜𝑐</a:t>
                </a:r>
                <a:r>
                  <a:rPr lang="en-GB" sz="1800" i="0" dirty="0">
                    <a:latin typeface="Cambria Math" panose="02040503050406030204" pitchFamily="18" charset="0"/>
                  </a:rPr>
                  <a:t>(𝑜)=𝑙,</a:t>
                </a:r>
                <a:r>
                  <a:rPr lang="de-DE" sz="1800" b="0" i="0" dirty="0">
                    <a:latin typeface="Cambria Math" panose="02040503050406030204" pitchFamily="18" charset="0"/>
                  </a:rPr>
                  <a:t>𝑐</a:t>
                </a:r>
                <a:r>
                  <a:rPr lang="en-GB" sz="1800" i="0" dirty="0">
                    <a:latin typeface="Cambria Math" panose="02040503050406030204" pitchFamily="18" charset="0"/>
                  </a:rPr>
                  <a:t>𝑎𝑟𝑔𝑜(𝑟)=𝑛𝑖𝑙</a:t>
                </a:r>
                <a:endParaRPr lang="en-GB" sz="1800" dirty="0"/>
              </a:p>
              <a:p>
                <a:pPr lvl="1"/>
                <a:r>
                  <a:rPr lang="en-GB" sz="1800" dirty="0"/>
                  <a:t>eff: </a:t>
                </a:r>
                <a:r>
                  <a:rPr lang="en-GB" sz="1800" i="0" dirty="0">
                    <a:latin typeface="Cambria Math" panose="02040503050406030204" pitchFamily="18" charset="0"/>
                  </a:rPr>
                  <a:t>𝑙𝑜𝑐(𝑜)←𝑟, 𝑐𝑎𝑟𝑔𝑜(𝑟)←𝑜</a:t>
                </a:r>
                <a:r>
                  <a:rPr lang="en-GB" sz="1800" dirty="0"/>
                  <a:t> </a:t>
                </a:r>
              </a:p>
              <a:p>
                <a:endParaRPr lang="en-GB" sz="1800" dirty="0"/>
              </a:p>
              <a:p>
                <a:endParaRPr lang="en-DE" sz="1800" dirty="0"/>
              </a:p>
              <a:p>
                <a:endParaRPr lang="en-GB" dirty="0"/>
              </a:p>
            </p:txBody>
          </p:sp>
        </mc:Fallback>
      </mc:AlternateContent>
      <p:sp>
        <p:nvSpPr>
          <p:cNvPr id="4" name="Slide Number Placeholder 3"/>
          <p:cNvSpPr>
            <a:spLocks noGrp="1"/>
          </p:cNvSpPr>
          <p:nvPr>
            <p:ph type="sldNum" sz="quarter" idx="5"/>
          </p:nvPr>
        </p:nvSpPr>
        <p:spPr/>
        <p:txBody>
          <a:bodyPr/>
          <a:lstStyle/>
          <a:p>
            <a:fld id="{8F5BF81A-3E81-274B-90A2-0A51F25FFEBC}" type="slidenum">
              <a:rPr lang="en-GB" smtClean="0"/>
              <a:t>122</a:t>
            </a:fld>
            <a:endParaRPr lang="en-GB"/>
          </a:p>
        </p:txBody>
      </p:sp>
    </p:spTree>
    <p:extLst>
      <p:ext uri="{BB962C8B-B14F-4D97-AF65-F5344CB8AC3E}">
        <p14:creationId xmlns:p14="http://schemas.microsoft.com/office/powerpoint/2010/main" val="13039232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5BF81A-3E81-274B-90A2-0A51F25FFEBC}" type="slidenum">
              <a:rPr lang="en-GB" smtClean="0"/>
              <a:t>12</a:t>
            </a:fld>
            <a:endParaRPr lang="en-GB"/>
          </a:p>
        </p:txBody>
      </p:sp>
    </p:spTree>
    <p:extLst>
      <p:ext uri="{BB962C8B-B14F-4D97-AF65-F5344CB8AC3E}">
        <p14:creationId xmlns:p14="http://schemas.microsoft.com/office/powerpoint/2010/main" val="366651343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Abstraction of observed state (may omit parts that are irrelevant or include hypothesised values of state variables that the actor cannot currently observe)</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Useful, for example, in unpredictable or dynamic environments in which some of the states are likely to be different from what the planner predicted. </a:t>
            </a:r>
            <a:endParaRPr lang="en-GB" dirty="0"/>
          </a:p>
          <a:p>
            <a:endParaRPr lang="en-GB" dirty="0"/>
          </a:p>
        </p:txBody>
      </p:sp>
      <p:sp>
        <p:nvSpPr>
          <p:cNvPr id="4" name="Slide Number Placeholder 3"/>
          <p:cNvSpPr>
            <a:spLocks noGrp="1"/>
          </p:cNvSpPr>
          <p:nvPr>
            <p:ph type="sldNum" sz="quarter" idx="5"/>
          </p:nvPr>
        </p:nvSpPr>
        <p:spPr/>
        <p:txBody>
          <a:bodyPr/>
          <a:lstStyle/>
          <a:p>
            <a:fld id="{8F5BF81A-3E81-274B-90A2-0A51F25FFEBC}" type="slidenum">
              <a:rPr lang="en-GB" smtClean="0"/>
              <a:t>123</a:t>
            </a:fld>
            <a:endParaRPr lang="en-GB"/>
          </a:p>
        </p:txBody>
      </p:sp>
    </p:spTree>
    <p:extLst>
      <p:ext uri="{BB962C8B-B14F-4D97-AF65-F5344CB8AC3E}">
        <p14:creationId xmlns:p14="http://schemas.microsoft.com/office/powerpoint/2010/main" val="20555566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Useful in environments where it is computationally expensive to call Lookahead and the actions in </a:t>
            </a:r>
            <a:r>
              <a:rPr lang="el-GR" sz="1200" kern="1200" dirty="0">
                <a:solidFill>
                  <a:schemeClr val="tx1"/>
                </a:solidFill>
                <a:effectLst/>
                <a:latin typeface="+mn-lt"/>
                <a:ea typeface="+mn-ea"/>
                <a:cs typeface="+mn-cs"/>
              </a:rPr>
              <a:t>π </a:t>
            </a:r>
            <a:r>
              <a:rPr lang="en-GB" sz="1200" kern="1200" dirty="0">
                <a:solidFill>
                  <a:schemeClr val="tx1"/>
                </a:solidFill>
                <a:effectLst/>
                <a:latin typeface="+mn-lt"/>
                <a:ea typeface="+mn-ea"/>
                <a:cs typeface="+mn-cs"/>
              </a:rPr>
              <a:t>are likely to produce the predicted outcomes.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Sometimes it can be difficult to predict that </a:t>
            </a:r>
            <a:r>
              <a:rPr lang="en-GB" sz="1200" kern="1200" dirty="0" err="1">
                <a:solidFill>
                  <a:schemeClr val="tx1"/>
                </a:solidFill>
                <a:effectLst/>
                <a:latin typeface="+mn-lt"/>
                <a:ea typeface="+mn-ea"/>
                <a:cs typeface="+mn-cs"/>
              </a:rPr>
              <a:t>replanning</a:t>
            </a:r>
            <a:r>
              <a:rPr lang="en-GB" sz="1200" kern="1200" dirty="0">
                <a:solidFill>
                  <a:schemeClr val="tx1"/>
                </a:solidFill>
                <a:effectLst/>
                <a:latin typeface="+mn-lt"/>
                <a:ea typeface="+mn-ea"/>
                <a:cs typeface="+mn-cs"/>
              </a:rPr>
              <a:t> is needed without actually doing the </a:t>
            </a:r>
            <a:r>
              <a:rPr lang="en-GB" sz="1200" kern="1200" dirty="0" err="1">
                <a:solidFill>
                  <a:schemeClr val="tx1"/>
                </a:solidFill>
                <a:effectLst/>
                <a:latin typeface="+mn-lt"/>
                <a:ea typeface="+mn-ea"/>
                <a:cs typeface="+mn-cs"/>
              </a:rPr>
              <a:t>replanning</a:t>
            </a:r>
            <a:r>
              <a:rPr lang="en-GB" sz="1200" kern="1200" dirty="0">
                <a:solidFill>
                  <a:schemeClr val="tx1"/>
                </a:solidFill>
                <a:effectLst/>
                <a:latin typeface="+mn-lt"/>
                <a:ea typeface="+mn-ea"/>
                <a:cs typeface="+mn-cs"/>
              </a:rPr>
              <a:t> to find out. </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Slide Number Placeholder 3"/>
          <p:cNvSpPr>
            <a:spLocks noGrp="1"/>
          </p:cNvSpPr>
          <p:nvPr>
            <p:ph type="sldNum" sz="quarter" idx="5"/>
          </p:nvPr>
        </p:nvSpPr>
        <p:spPr/>
        <p:txBody>
          <a:bodyPr/>
          <a:lstStyle/>
          <a:p>
            <a:fld id="{8F5BF81A-3E81-274B-90A2-0A51F25FFEBC}" type="slidenum">
              <a:rPr lang="en-GB" smtClean="0"/>
              <a:t>124</a:t>
            </a:fld>
            <a:endParaRPr lang="en-GB"/>
          </a:p>
        </p:txBody>
      </p:sp>
    </p:spTree>
    <p:extLst>
      <p:ext uri="{BB962C8B-B14F-4D97-AF65-F5344CB8AC3E}">
        <p14:creationId xmlns:p14="http://schemas.microsoft.com/office/powerpoint/2010/main" val="352233485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Costs more resources with two threads</a:t>
            </a:r>
          </a:p>
        </p:txBody>
      </p:sp>
      <p:sp>
        <p:nvSpPr>
          <p:cNvPr id="4" name="Slide Number Placeholder 3"/>
          <p:cNvSpPr>
            <a:spLocks noGrp="1"/>
          </p:cNvSpPr>
          <p:nvPr>
            <p:ph type="sldNum" sz="quarter" idx="5"/>
          </p:nvPr>
        </p:nvSpPr>
        <p:spPr/>
        <p:txBody>
          <a:bodyPr/>
          <a:lstStyle/>
          <a:p>
            <a:fld id="{8F5BF81A-3E81-274B-90A2-0A51F25FFEBC}" type="slidenum">
              <a:rPr lang="en-GB" smtClean="0"/>
              <a:t>125</a:t>
            </a:fld>
            <a:endParaRPr lang="en-GB"/>
          </a:p>
        </p:txBody>
      </p:sp>
    </p:spTree>
    <p:extLst>
      <p:ext uri="{BB962C8B-B14F-4D97-AF65-F5344CB8AC3E}">
        <p14:creationId xmlns:p14="http://schemas.microsoft.com/office/powerpoint/2010/main" val="40587247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err="1"/>
              <a:t>Subgoaling</a:t>
            </a:r>
            <a:r>
              <a:rPr lang="en-GB" dirty="0"/>
              <a:t>: e.g., domain specific or ordered sequence of landmarks</a:t>
            </a:r>
          </a:p>
        </p:txBody>
      </p:sp>
      <p:sp>
        <p:nvSpPr>
          <p:cNvPr id="4" name="Slide Number Placeholder 3"/>
          <p:cNvSpPr>
            <a:spLocks noGrp="1"/>
          </p:cNvSpPr>
          <p:nvPr>
            <p:ph type="sldNum" sz="quarter" idx="5"/>
          </p:nvPr>
        </p:nvSpPr>
        <p:spPr/>
        <p:txBody>
          <a:bodyPr/>
          <a:lstStyle/>
          <a:p>
            <a:fld id="{8F5BF81A-3E81-274B-90A2-0A51F25FFEBC}" type="slidenum">
              <a:rPr lang="en-GB" smtClean="0"/>
              <a:t>126</a:t>
            </a:fld>
            <a:endParaRPr lang="en-GB"/>
          </a:p>
        </p:txBody>
      </p:sp>
    </p:spTree>
    <p:extLst>
      <p:ext uri="{BB962C8B-B14F-4D97-AF65-F5344CB8AC3E}">
        <p14:creationId xmlns:p14="http://schemas.microsoft.com/office/powerpoint/2010/main" val="423267798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h = estimate of the minimum cost of getting from s to goal</a:t>
            </a:r>
          </a:p>
        </p:txBody>
      </p:sp>
      <p:sp>
        <p:nvSpPr>
          <p:cNvPr id="4" name="Slide Number Placeholder 3"/>
          <p:cNvSpPr>
            <a:spLocks noGrp="1"/>
          </p:cNvSpPr>
          <p:nvPr>
            <p:ph type="sldNum" sz="quarter" idx="5"/>
          </p:nvPr>
        </p:nvSpPr>
        <p:spPr/>
        <p:txBody>
          <a:bodyPr/>
          <a:lstStyle/>
          <a:p>
            <a:fld id="{8F5BF81A-3E81-274B-90A2-0A51F25FFEBC}" type="slidenum">
              <a:rPr lang="en-GB" smtClean="0"/>
              <a:t>128</a:t>
            </a:fld>
            <a:endParaRPr lang="en-GB"/>
          </a:p>
        </p:txBody>
      </p:sp>
    </p:spTree>
    <p:extLst>
      <p:ext uri="{BB962C8B-B14F-4D97-AF65-F5344CB8AC3E}">
        <p14:creationId xmlns:p14="http://schemas.microsoft.com/office/powerpoint/2010/main" val="203350191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Relevant (g_1 = (</a:t>
            </a:r>
            <a:r>
              <a:rPr lang="en-GB" dirty="0" err="1"/>
              <a:t>loc</a:t>
            </a:r>
            <a:r>
              <a:rPr lang="en-GB" dirty="0"/>
              <a:t>(c1)=r1), g_2 = (</a:t>
            </a:r>
            <a:r>
              <a:rPr lang="en-GB" dirty="0" err="1"/>
              <a:t>loc</a:t>
            </a:r>
            <a:r>
              <a:rPr lang="en-GB" dirty="0"/>
              <a:t>(r1) = d3))</a:t>
            </a:r>
          </a:p>
          <a:p>
            <a:r>
              <a:rPr lang="en-GB" dirty="0"/>
              <a:t>	take(r1,d1,c1) </a:t>
            </a:r>
            <a:r>
              <a:rPr lang="en-GB" dirty="0">
                <a:sym typeface="Wingdings" pitchFamily="2" charset="2"/>
              </a:rPr>
              <a:t></a:t>
            </a:r>
            <a:r>
              <a:rPr lang="en-GB" dirty="0"/>
              <a:t> g_1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take(r1,d2,c1) </a:t>
            </a:r>
            <a:r>
              <a:rPr lang="en-GB" dirty="0">
                <a:sym typeface="Wingdings" pitchFamily="2" charset="2"/>
              </a:rPr>
              <a:t></a:t>
            </a:r>
            <a:r>
              <a:rPr lang="en-GB" dirty="0"/>
              <a:t> g_1</a:t>
            </a:r>
          </a:p>
          <a:p>
            <a:r>
              <a:rPr lang="en-GB" dirty="0"/>
              <a:t>	move(r1,d1,d3) </a:t>
            </a:r>
            <a:r>
              <a:rPr lang="en-GB" dirty="0">
                <a:sym typeface="Wingdings" pitchFamily="2" charset="2"/>
              </a:rPr>
              <a:t> g_2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move(r1,d2,d3) </a:t>
            </a:r>
            <a:r>
              <a:rPr lang="en-GB" dirty="0">
                <a:sym typeface="Wingdings" pitchFamily="2" charset="2"/>
              </a:rPr>
              <a:t> g_2</a:t>
            </a:r>
            <a:endParaRPr lang="en-GB" dirty="0"/>
          </a:p>
          <a:p>
            <a:endParaRPr lang="en-GB" dirty="0"/>
          </a:p>
          <a:p>
            <a:r>
              <a:rPr lang="en-GB" dirty="0"/>
              <a:t>Not relevant</a:t>
            </a:r>
          </a:p>
          <a:p>
            <a:r>
              <a:rPr lang="en-GB" dirty="0"/>
              <a:t>	put(r2,d3,c1) has no effect on goal</a:t>
            </a:r>
          </a:p>
          <a:p>
            <a:r>
              <a:rPr lang="en-GB" dirty="0"/>
              <a:t>	move(r1,d3,d1) makes g_2 false</a:t>
            </a:r>
          </a:p>
        </p:txBody>
      </p:sp>
      <p:sp>
        <p:nvSpPr>
          <p:cNvPr id="4" name="Slide Number Placeholder 3"/>
          <p:cNvSpPr>
            <a:spLocks noGrp="1"/>
          </p:cNvSpPr>
          <p:nvPr>
            <p:ph type="sldNum" sz="quarter" idx="5"/>
          </p:nvPr>
        </p:nvSpPr>
        <p:spPr/>
        <p:txBody>
          <a:bodyPr/>
          <a:lstStyle/>
          <a:p>
            <a:fld id="{8F5BF81A-3E81-274B-90A2-0A51F25FFEBC}" type="slidenum">
              <a:rPr lang="en-GB" smtClean="0"/>
              <a:t>133</a:t>
            </a:fld>
            <a:endParaRPr lang="en-GB"/>
          </a:p>
        </p:txBody>
      </p:sp>
    </p:spTree>
    <p:extLst>
      <p:ext uri="{BB962C8B-B14F-4D97-AF65-F5344CB8AC3E}">
        <p14:creationId xmlns:p14="http://schemas.microsoft.com/office/powerpoint/2010/main" val="6347764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Relevance the inverse concept to applicability</a:t>
            </a:r>
          </a:p>
          <a:p>
            <a:endParaRPr lang="en-GB" dirty="0"/>
          </a:p>
          <a:p>
            <a:r>
              <a:rPr lang="en-GB" dirty="0"/>
              <a:t>Take(r1,d3,c1)</a:t>
            </a:r>
          </a:p>
          <a:p>
            <a:r>
              <a:rPr lang="en-GB" dirty="0"/>
              <a:t>	pre: cargo(r1)=nil, </a:t>
            </a:r>
            <a:r>
              <a:rPr lang="en-GB" dirty="0" err="1"/>
              <a:t>loc</a:t>
            </a:r>
            <a:r>
              <a:rPr lang="en-GB" dirty="0"/>
              <a:t>(r1)=d3, </a:t>
            </a:r>
            <a:r>
              <a:rPr lang="en-GB" dirty="0" err="1"/>
              <a:t>loc</a:t>
            </a:r>
            <a:r>
              <a:rPr lang="en-GB" dirty="0"/>
              <a:t>(c1)=d3</a:t>
            </a:r>
          </a:p>
          <a:p>
            <a:r>
              <a:rPr lang="en-GB" dirty="0"/>
              <a:t>	eff: cargo(r1) &lt;- c1, </a:t>
            </a:r>
            <a:r>
              <a:rPr lang="en-GB" dirty="0" err="1"/>
              <a:t>loc</a:t>
            </a:r>
            <a:r>
              <a:rPr lang="en-GB" dirty="0"/>
              <a:t>(c1) &lt;- r1 (in g)</a:t>
            </a:r>
          </a:p>
          <a:p>
            <a:r>
              <a:rPr lang="en-GB" dirty="0" err="1"/>
              <a:t>Inv</a:t>
            </a:r>
            <a:r>
              <a:rPr lang="en-GB" dirty="0"/>
              <a:t>: cargo(r1)=nil, </a:t>
            </a:r>
            <a:r>
              <a:rPr lang="en-GB" dirty="0" err="1"/>
              <a:t>loc</a:t>
            </a:r>
            <a:r>
              <a:rPr lang="en-GB" dirty="0"/>
              <a:t>(r1)=d3, </a:t>
            </a:r>
            <a:r>
              <a:rPr lang="en-GB" dirty="0" err="1"/>
              <a:t>loc</a:t>
            </a:r>
            <a:r>
              <a:rPr lang="en-GB" dirty="0"/>
              <a:t>(c1)=d3</a:t>
            </a:r>
          </a:p>
          <a:p>
            <a:endParaRPr lang="en-GB" dirty="0"/>
          </a:p>
          <a:p>
            <a:r>
              <a:rPr lang="en-GB" dirty="0"/>
              <a:t>Take(r2,d1,c1)</a:t>
            </a:r>
          </a:p>
          <a:p>
            <a:r>
              <a:rPr lang="en-GB" dirty="0"/>
              <a:t>	pre: cargo(r2)=nil, </a:t>
            </a:r>
            <a:r>
              <a:rPr lang="en-GB" dirty="0" err="1"/>
              <a:t>loc</a:t>
            </a:r>
            <a:r>
              <a:rPr lang="en-GB" dirty="0"/>
              <a:t>(r2)=d1, </a:t>
            </a:r>
            <a:r>
              <a:rPr lang="en-GB" dirty="0" err="1"/>
              <a:t>loc</a:t>
            </a:r>
            <a:r>
              <a:rPr lang="en-GB" dirty="0"/>
              <a:t>(c1)=c1</a:t>
            </a:r>
          </a:p>
          <a:p>
            <a:r>
              <a:rPr lang="en-GB" dirty="0"/>
              <a:t>	eff: cargo(r2) &lt;- c1, </a:t>
            </a:r>
            <a:r>
              <a:rPr lang="en-GB" dirty="0" err="1"/>
              <a:t>loc</a:t>
            </a:r>
            <a:r>
              <a:rPr lang="en-GB" dirty="0"/>
              <a:t>(c1) &lt;- r2 (makes g false -&gt; not relevant; also, no effect makes an atom of g true)</a:t>
            </a:r>
          </a:p>
          <a:p>
            <a:r>
              <a:rPr lang="en-GB" dirty="0" err="1"/>
              <a:t>Inv</a:t>
            </a:r>
            <a:r>
              <a:rPr lang="en-GB" dirty="0"/>
              <a:t>: undefined</a:t>
            </a:r>
          </a:p>
        </p:txBody>
      </p:sp>
      <p:sp>
        <p:nvSpPr>
          <p:cNvPr id="4" name="Slide Number Placeholder 3"/>
          <p:cNvSpPr>
            <a:spLocks noGrp="1"/>
          </p:cNvSpPr>
          <p:nvPr>
            <p:ph type="sldNum" sz="quarter" idx="5"/>
          </p:nvPr>
        </p:nvSpPr>
        <p:spPr/>
        <p:txBody>
          <a:bodyPr/>
          <a:lstStyle/>
          <a:p>
            <a:fld id="{8F5BF81A-3E81-274B-90A2-0A51F25FFEBC}" type="slidenum">
              <a:rPr lang="en-GB" smtClean="0"/>
              <a:t>134</a:t>
            </a:fld>
            <a:endParaRPr lang="en-GB"/>
          </a:p>
        </p:txBody>
      </p:sp>
    </p:spTree>
    <p:extLst>
      <p:ext uri="{BB962C8B-B14F-4D97-AF65-F5344CB8AC3E}">
        <p14:creationId xmlns:p14="http://schemas.microsoft.com/office/powerpoint/2010/main" val="8554935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Solved represents the set of all states that are “already solved,” that is, states from which </a:t>
            </a:r>
            <a:r>
              <a:rPr lang="el-GR" sz="1200" kern="1200" dirty="0">
                <a:solidFill>
                  <a:schemeClr val="tx1"/>
                </a:solidFill>
                <a:effectLst/>
                <a:latin typeface="+mn-lt"/>
                <a:ea typeface="+mn-ea"/>
                <a:cs typeface="+mn-cs"/>
              </a:rPr>
              <a:t>π </a:t>
            </a:r>
            <a:r>
              <a:rPr lang="en-GB" sz="1200" kern="1200" dirty="0">
                <a:solidFill>
                  <a:schemeClr val="tx1"/>
                </a:solidFill>
                <a:effectLst/>
                <a:latin typeface="+mn-lt"/>
                <a:ea typeface="+mn-ea"/>
                <a:cs typeface="+mn-cs"/>
              </a:rPr>
              <a:t>or one of </a:t>
            </a:r>
            <a:r>
              <a:rPr lang="el-GR" sz="1200" kern="1200" dirty="0">
                <a:solidFill>
                  <a:schemeClr val="tx1"/>
                </a:solidFill>
                <a:effectLst/>
                <a:latin typeface="+mn-lt"/>
                <a:ea typeface="+mn-ea"/>
                <a:cs typeface="+mn-cs"/>
              </a:rPr>
              <a:t>π’</a:t>
            </a:r>
            <a:r>
              <a:rPr lang="en-GB" sz="1200" kern="1200" dirty="0">
                <a:solidFill>
                  <a:schemeClr val="tx1"/>
                </a:solidFill>
                <a:effectLst/>
                <a:latin typeface="+mn-lt"/>
                <a:ea typeface="+mn-ea"/>
                <a:cs typeface="+mn-cs"/>
              </a:rPr>
              <a:t>s suffixes will achieve g0;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and g′ represents the set of all states from which the plan a.</a:t>
            </a:r>
            <a:r>
              <a:rPr lang="el-GR" sz="1200" kern="1200" dirty="0">
                <a:solidFill>
                  <a:schemeClr val="tx1"/>
                </a:solidFill>
                <a:effectLst/>
                <a:latin typeface="+mn-lt"/>
                <a:ea typeface="+mn-ea"/>
                <a:cs typeface="+mn-cs"/>
              </a:rPr>
              <a:t>π </a:t>
            </a:r>
            <a:r>
              <a:rPr lang="en-GB" sz="1200" kern="1200" dirty="0">
                <a:solidFill>
                  <a:schemeClr val="tx1"/>
                </a:solidFill>
                <a:effectLst/>
                <a:latin typeface="+mn-lt"/>
                <a:ea typeface="+mn-ea"/>
                <a:cs typeface="+mn-cs"/>
              </a:rPr>
              <a:t>will achieve g0.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If every state that a.</a:t>
            </a:r>
            <a:r>
              <a:rPr lang="el-GR" sz="1200" kern="1200" dirty="0">
                <a:solidFill>
                  <a:schemeClr val="tx1"/>
                </a:solidFill>
                <a:effectLst/>
                <a:latin typeface="+mn-lt"/>
                <a:ea typeface="+mn-ea"/>
                <a:cs typeface="+mn-cs"/>
              </a:rPr>
              <a:t>π </a:t>
            </a:r>
            <a:r>
              <a:rPr lang="en-GB" sz="1200" kern="1200" dirty="0">
                <a:solidFill>
                  <a:schemeClr val="tx1"/>
                </a:solidFill>
                <a:effectLst/>
                <a:latin typeface="+mn-lt"/>
                <a:ea typeface="+mn-ea"/>
                <a:cs typeface="+mn-cs"/>
              </a:rPr>
              <a:t>can solve is already solved, then it is useless to prepend a to </a:t>
            </a:r>
            <a:r>
              <a:rPr lang="el-GR" sz="1200" kern="1200" dirty="0">
                <a:solidFill>
                  <a:schemeClr val="tx1"/>
                </a:solidFill>
                <a:effectLst/>
                <a:latin typeface="+mn-lt"/>
                <a:ea typeface="+mn-ea"/>
                <a:cs typeface="+mn-cs"/>
              </a:rPr>
              <a:t>π. </a:t>
            </a:r>
            <a:endParaRPr lang="de-D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For any solution that we can find this way, another branch of the search space will contain a shorter solution that omits a. </a:t>
            </a:r>
            <a:endParaRPr lang="en-GB" dirty="0">
              <a:effectLst/>
            </a:endParaRPr>
          </a:p>
          <a:p>
            <a:endParaRPr lang="en-GB" dirty="0"/>
          </a:p>
        </p:txBody>
      </p:sp>
      <p:sp>
        <p:nvSpPr>
          <p:cNvPr id="4" name="Slide Number Placeholder 3"/>
          <p:cNvSpPr>
            <a:spLocks noGrp="1"/>
          </p:cNvSpPr>
          <p:nvPr>
            <p:ph type="sldNum" sz="quarter" idx="5"/>
          </p:nvPr>
        </p:nvSpPr>
        <p:spPr/>
        <p:txBody>
          <a:bodyPr/>
          <a:lstStyle/>
          <a:p>
            <a:fld id="{8F5BF81A-3E81-274B-90A2-0A51F25FFEBC}" type="slidenum">
              <a:rPr lang="en-GB" smtClean="0"/>
              <a:t>135</a:t>
            </a:fld>
            <a:endParaRPr lang="en-GB"/>
          </a:p>
        </p:txBody>
      </p:sp>
    </p:spTree>
    <p:extLst>
      <p:ext uri="{BB962C8B-B14F-4D97-AF65-F5344CB8AC3E}">
        <p14:creationId xmlns:p14="http://schemas.microsoft.com/office/powerpoint/2010/main" val="425872624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err="1"/>
              <a:t>mgu</a:t>
            </a:r>
            <a:r>
              <a:rPr lang="en-GB" dirty="0"/>
              <a:t> = most general unifier</a:t>
            </a:r>
          </a:p>
        </p:txBody>
      </p:sp>
      <p:sp>
        <p:nvSpPr>
          <p:cNvPr id="4" name="Slide Number Placeholder 3"/>
          <p:cNvSpPr>
            <a:spLocks noGrp="1"/>
          </p:cNvSpPr>
          <p:nvPr>
            <p:ph type="sldNum" sz="quarter" idx="5"/>
          </p:nvPr>
        </p:nvSpPr>
        <p:spPr/>
        <p:txBody>
          <a:bodyPr/>
          <a:lstStyle/>
          <a:p>
            <a:fld id="{8F5BF81A-3E81-274B-90A2-0A51F25FFEBC}" type="slidenum">
              <a:rPr lang="en-GB" smtClean="0"/>
              <a:t>137</a:t>
            </a:fld>
            <a:endParaRPr lang="en-GB"/>
          </a:p>
        </p:txBody>
      </p:sp>
    </p:spTree>
    <p:extLst>
      <p:ext uri="{BB962C8B-B14F-4D97-AF65-F5344CB8AC3E}">
        <p14:creationId xmlns:p14="http://schemas.microsoft.com/office/powerpoint/2010/main" val="371916537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2"/>
          <p:cNvSpPr>
            <a:spLocks noGrp="1" noRot="1" noChangeAspect="1" noChangeArrowheads="1" noTextEdit="1"/>
          </p:cNvSpPr>
          <p:nvPr>
            <p:ph type="sldImg"/>
          </p:nvPr>
        </p:nvSpPr>
        <p:spPr>
          <a:xfrm>
            <a:off x="685800" y="1143000"/>
            <a:ext cx="5486400" cy="3086100"/>
          </a:xfrm>
          <a:ln/>
        </p:spPr>
      </p:sp>
      <p:sp>
        <p:nvSpPr>
          <p:cNvPr id="11266" name="Rectangle 3"/>
          <p:cNvSpPr>
            <a:spLocks noGrp="1" noChangeArrowheads="1"/>
          </p:cNvSpPr>
          <p:nvPr>
            <p:ph type="body" idx="1"/>
          </p:nvPr>
        </p:nvSpPr>
        <p:spPr>
          <a:noFill/>
          <a:ln w="9525"/>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t>Partial plan = partially ordered plan but actions may be only partially instantiated + there are constraints (inequality constraints + causal links)</a:t>
            </a:r>
          </a:p>
        </p:txBody>
      </p:sp>
    </p:spTree>
    <p:extLst>
      <p:ext uri="{BB962C8B-B14F-4D97-AF65-F5344CB8AC3E}">
        <p14:creationId xmlns:p14="http://schemas.microsoft.com/office/powerpoint/2010/main" val="29143978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buFont typeface="System Font"/>
              <a:buChar char="*"/>
              <a:tabLst>
                <a:tab pos="681038" algn="l"/>
                <a:tab pos="2514600" algn="l"/>
              </a:tabLst>
            </a:pPr>
            <a:r>
              <a:rPr lang="en-US" dirty="0">
                <a:solidFill>
                  <a:srgbClr val="000000"/>
                </a:solidFill>
                <a:cs typeface="Calibri"/>
              </a:rPr>
              <a:t> </a:t>
            </a:r>
            <a:r>
              <a:rPr lang="en-US" dirty="0" err="1">
                <a:solidFill>
                  <a:srgbClr val="000000"/>
                </a:solidFill>
                <a:cs typeface="Calibri"/>
              </a:rPr>
              <a:t>adj</a:t>
            </a:r>
            <a:r>
              <a:rPr lang="en-US" dirty="0">
                <a:solidFill>
                  <a:srgbClr val="000000"/>
                </a:solidFill>
                <a:cs typeface="Calibri"/>
              </a:rPr>
              <a:t> = adjacent; </a:t>
            </a:r>
            <a:r>
              <a:rPr lang="en-US" dirty="0" err="1">
                <a:solidFill>
                  <a:srgbClr val="000000"/>
                </a:solidFill>
                <a:cs typeface="Calibri"/>
              </a:rPr>
              <a:t>loc</a:t>
            </a:r>
            <a:r>
              <a:rPr lang="en-US" dirty="0">
                <a:solidFill>
                  <a:srgbClr val="000000"/>
                </a:solidFill>
                <a:cs typeface="Calibri"/>
              </a:rPr>
              <a:t> is adjacent if connected by road</a:t>
            </a:r>
          </a:p>
          <a:p>
            <a:pPr>
              <a:buFont typeface="System Font"/>
              <a:buChar char="*"/>
              <a:tabLst>
                <a:tab pos="681038" algn="l"/>
                <a:tab pos="2514600" algn="l"/>
              </a:tabLst>
            </a:pPr>
            <a:r>
              <a:rPr lang="en-US" dirty="0">
                <a:solidFill>
                  <a:srgbClr val="000000"/>
                </a:solidFill>
                <a:cs typeface="Calibri"/>
              </a:rPr>
              <a:t> Terminology from first-order logic:</a:t>
            </a:r>
          </a:p>
          <a:p>
            <a:pPr lvl="1">
              <a:tabLst>
                <a:tab pos="681038" algn="l"/>
                <a:tab pos="2514600" algn="l"/>
              </a:tabLst>
            </a:pPr>
            <a:r>
              <a:rPr lang="en-US" dirty="0">
                <a:solidFill>
                  <a:schemeClr val="accent1"/>
                </a:solidFill>
                <a:cs typeface="Calibri"/>
              </a:rPr>
              <a:t>ground</a:t>
            </a:r>
            <a:r>
              <a:rPr lang="en-US" dirty="0">
                <a:solidFill>
                  <a:srgbClr val="000000"/>
                </a:solidFill>
                <a:cs typeface="Calibri"/>
              </a:rPr>
              <a:t>: fully instantiated, no variable symbols</a:t>
            </a:r>
          </a:p>
          <a:p>
            <a:pPr lvl="1">
              <a:tabLst>
                <a:tab pos="681038" algn="l"/>
                <a:tab pos="2514600" algn="l"/>
              </a:tabLst>
            </a:pPr>
            <a:r>
              <a:rPr lang="en-US" i="1" dirty="0">
                <a:solidFill>
                  <a:srgbClr val="000000"/>
                </a:solidFill>
                <a:cs typeface="Calibri"/>
              </a:rPr>
              <a:t>atom </a:t>
            </a:r>
            <a:r>
              <a:rPr lang="en-US" dirty="0">
                <a:solidFill>
                  <a:srgbClr val="000000"/>
                </a:solidFill>
                <a:cs typeface="Calibri"/>
              </a:rPr>
              <a:t>≡ </a:t>
            </a:r>
            <a:r>
              <a:rPr lang="en-US" i="1" dirty="0">
                <a:solidFill>
                  <a:srgbClr val="000000"/>
                </a:solidFill>
                <a:cs typeface="Calibri"/>
              </a:rPr>
              <a:t>atomic formula</a:t>
            </a:r>
            <a:r>
              <a:rPr lang="en-US" dirty="0">
                <a:solidFill>
                  <a:srgbClr val="000000"/>
                </a:solidFill>
                <a:cs typeface="Calibri"/>
              </a:rPr>
              <a:t> ≡ </a:t>
            </a:r>
            <a:r>
              <a:rPr lang="en-US" i="1" dirty="0">
                <a:solidFill>
                  <a:srgbClr val="000000"/>
                </a:solidFill>
                <a:cs typeface="Calibri"/>
              </a:rPr>
              <a:t>positive literal</a:t>
            </a:r>
            <a:r>
              <a:rPr lang="en-US" dirty="0">
                <a:solidFill>
                  <a:srgbClr val="000000"/>
                </a:solidFill>
                <a:cs typeface="Calibri"/>
              </a:rPr>
              <a:t> </a:t>
            </a:r>
            <a:br>
              <a:rPr lang="en-US" dirty="0">
                <a:solidFill>
                  <a:srgbClr val="000000"/>
                </a:solidFill>
                <a:cs typeface="Calibri"/>
              </a:rPr>
            </a:br>
            <a:r>
              <a:rPr lang="en-US" dirty="0">
                <a:solidFill>
                  <a:srgbClr val="000000"/>
                </a:solidFill>
                <a:cs typeface="Calibri"/>
              </a:rPr>
              <a:t>≡ predicate symbol with list of arguments</a:t>
            </a:r>
          </a:p>
          <a:p>
            <a:pPr lvl="1">
              <a:tabLst>
                <a:tab pos="681038" algn="l"/>
                <a:tab pos="2514600" algn="l"/>
              </a:tabLst>
            </a:pPr>
            <a:r>
              <a:rPr lang="en-US" i="1" dirty="0">
                <a:solidFill>
                  <a:srgbClr val="000000"/>
                </a:solidFill>
                <a:cs typeface="Calibri"/>
              </a:rPr>
              <a:t>negative literal</a:t>
            </a:r>
            <a:r>
              <a:rPr lang="en-US" dirty="0">
                <a:solidFill>
                  <a:srgbClr val="000000"/>
                </a:solidFill>
                <a:cs typeface="Calibri"/>
              </a:rPr>
              <a:t> ≡ </a:t>
            </a:r>
            <a:r>
              <a:rPr lang="en-US" i="1" dirty="0">
                <a:solidFill>
                  <a:srgbClr val="000000"/>
                </a:solidFill>
                <a:cs typeface="Calibri"/>
              </a:rPr>
              <a:t>negated atom </a:t>
            </a:r>
            <a:r>
              <a:rPr lang="en-US" dirty="0">
                <a:solidFill>
                  <a:srgbClr val="000000"/>
                </a:solidFill>
                <a:cs typeface="Calibri"/>
              </a:rPr>
              <a:t>≡ atom with a negation sign in front of it</a:t>
            </a:r>
          </a:p>
        </p:txBody>
      </p:sp>
      <p:sp>
        <p:nvSpPr>
          <p:cNvPr id="4" name="Slide Number Placeholder 3"/>
          <p:cNvSpPr>
            <a:spLocks noGrp="1"/>
          </p:cNvSpPr>
          <p:nvPr>
            <p:ph type="sldNum" sz="quarter" idx="5"/>
          </p:nvPr>
        </p:nvSpPr>
        <p:spPr/>
        <p:txBody>
          <a:bodyPr/>
          <a:lstStyle/>
          <a:p>
            <a:fld id="{8F5BF81A-3E81-274B-90A2-0A51F25FFEBC}" type="slidenum">
              <a:rPr lang="en-GB" smtClean="0"/>
              <a:t>13</a:t>
            </a:fld>
            <a:endParaRPr lang="en-GB"/>
          </a:p>
        </p:txBody>
      </p:sp>
    </p:spTree>
    <p:extLst>
      <p:ext uri="{BB962C8B-B14F-4D97-AF65-F5344CB8AC3E}">
        <p14:creationId xmlns:p14="http://schemas.microsoft.com/office/powerpoint/2010/main" val="161815699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2"/>
          <p:cNvSpPr>
            <a:spLocks noGrp="1" noRot="1" noChangeAspect="1" noChangeArrowheads="1" noTextEdit="1"/>
          </p:cNvSpPr>
          <p:nvPr>
            <p:ph type="sldImg"/>
          </p:nvPr>
        </p:nvSpPr>
        <p:spPr>
          <a:xfrm>
            <a:off x="685800" y="1143000"/>
            <a:ext cx="5486400" cy="3086100"/>
          </a:xfrm>
          <a:ln/>
        </p:spPr>
      </p:sp>
      <p:sp>
        <p:nvSpPr>
          <p:cNvPr id="13314" name="Rectangle 3"/>
          <p:cNvSpPr>
            <a:spLocks noGrp="1" noChangeArrowheads="1"/>
          </p:cNvSpPr>
          <p:nvPr>
            <p:ph type="body" idx="1"/>
          </p:nvPr>
        </p:nvSpPr>
        <p:spPr>
          <a:noFill/>
          <a:ln w="9525"/>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273694007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noRot="1" noChangeAspect="1" noChangeArrowheads="1" noTextEdit="1"/>
          </p:cNvSpPr>
          <p:nvPr>
            <p:ph type="sldImg"/>
          </p:nvPr>
        </p:nvSpPr>
        <p:spPr>
          <a:xfrm>
            <a:off x="685800" y="1143000"/>
            <a:ext cx="5486400" cy="3086100"/>
          </a:xfrm>
          <a:ln/>
        </p:spPr>
      </p:sp>
      <p:sp>
        <p:nvSpPr>
          <p:cNvPr id="15362" name="Rectangle 3"/>
          <p:cNvSpPr>
            <a:spLocks noGrp="1" noChangeArrowheads="1"/>
          </p:cNvSpPr>
          <p:nvPr>
            <p:ph type="body" idx="1"/>
          </p:nvPr>
        </p:nvSpPr>
        <p:spPr>
          <a:noFill/>
          <a:ln w="9525"/>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72268522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noRot="1" noChangeAspect="1" noChangeArrowheads="1" noTextEdit="1"/>
          </p:cNvSpPr>
          <p:nvPr>
            <p:ph type="sldImg"/>
          </p:nvPr>
        </p:nvSpPr>
        <p:spPr>
          <a:xfrm>
            <a:off x="685800" y="1143000"/>
            <a:ext cx="5486400" cy="3086100"/>
          </a:xfrm>
          <a:ln/>
        </p:spPr>
      </p:sp>
      <p:sp>
        <p:nvSpPr>
          <p:cNvPr id="17410" name="Rectangle 3"/>
          <p:cNvSpPr>
            <a:spLocks noGrp="1" noChangeArrowheads="1"/>
          </p:cNvSpPr>
          <p:nvPr>
            <p:ph type="body" idx="1"/>
          </p:nvPr>
        </p:nvSpPr>
        <p:spPr>
          <a:noFill/>
          <a:ln w="9525"/>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305431445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Rot="1" noChangeAspect="1" noChangeArrowheads="1" noTextEdit="1"/>
          </p:cNvSpPr>
          <p:nvPr>
            <p:ph type="sldImg"/>
          </p:nvPr>
        </p:nvSpPr>
        <p:spPr>
          <a:xfrm>
            <a:off x="685800" y="1143000"/>
            <a:ext cx="5486400" cy="3086100"/>
          </a:xfrm>
          <a:ln/>
        </p:spPr>
      </p:sp>
      <p:sp>
        <p:nvSpPr>
          <p:cNvPr id="21506" name="Rectangle 3"/>
          <p:cNvSpPr>
            <a:spLocks noGrp="1" noChangeArrowheads="1"/>
          </p:cNvSpPr>
          <p:nvPr>
            <p:ph type="body" idx="1"/>
          </p:nvPr>
        </p:nvSpPr>
        <p:spPr>
          <a:noFill/>
          <a:ln w="9525"/>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358738598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Rot="1" noChangeAspect="1" noChangeArrowheads="1" noTextEdit="1"/>
          </p:cNvSpPr>
          <p:nvPr>
            <p:ph type="sldImg"/>
          </p:nvPr>
        </p:nvSpPr>
        <p:spPr>
          <a:xfrm>
            <a:off x="685800" y="1143000"/>
            <a:ext cx="5486400" cy="3086100"/>
          </a:xfrm>
          <a:ln/>
        </p:spPr>
      </p:sp>
      <p:sp>
        <p:nvSpPr>
          <p:cNvPr id="23554" name="Rectangle 3"/>
          <p:cNvSpPr>
            <a:spLocks noGrp="1" noChangeArrowheads="1"/>
          </p:cNvSpPr>
          <p:nvPr>
            <p:ph type="body" idx="1"/>
          </p:nvPr>
        </p:nvSpPr>
        <p:spPr>
          <a:noFill/>
          <a:ln w="9525"/>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26949165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Rot="1" noChangeAspect="1" noChangeArrowheads="1" noTextEdit="1"/>
          </p:cNvSpPr>
          <p:nvPr>
            <p:ph type="sldImg"/>
          </p:nvPr>
        </p:nvSpPr>
        <p:spPr>
          <a:xfrm>
            <a:off x="685800" y="1143000"/>
            <a:ext cx="5486400" cy="3086100"/>
          </a:xfrm>
          <a:ln/>
        </p:spPr>
      </p:sp>
      <p:sp>
        <p:nvSpPr>
          <p:cNvPr id="23554" name="Rectangle 3"/>
          <p:cNvSpPr>
            <a:spLocks noGrp="1" noChangeArrowheads="1"/>
          </p:cNvSpPr>
          <p:nvPr>
            <p:ph type="body" idx="1"/>
          </p:nvPr>
        </p:nvSpPr>
        <p:spPr>
          <a:noFill/>
          <a:ln w="9525"/>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315652056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Rot="1" noChangeAspect="1" noChangeArrowheads="1" noTextEdit="1"/>
          </p:cNvSpPr>
          <p:nvPr>
            <p:ph type="sldImg"/>
          </p:nvPr>
        </p:nvSpPr>
        <p:spPr>
          <a:xfrm>
            <a:off x="685800" y="1143000"/>
            <a:ext cx="5486400" cy="3086100"/>
          </a:xfrm>
          <a:ln/>
        </p:spPr>
      </p:sp>
      <p:sp>
        <p:nvSpPr>
          <p:cNvPr id="23554" name="Rectangle 3"/>
          <p:cNvSpPr>
            <a:spLocks noGrp="1" noChangeArrowheads="1"/>
          </p:cNvSpPr>
          <p:nvPr>
            <p:ph type="body" idx="1"/>
          </p:nvPr>
        </p:nvSpPr>
        <p:spPr>
          <a:noFill/>
          <a:ln w="9525"/>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382531354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Rot="1" noChangeAspect="1" noChangeArrowheads="1" noTextEdit="1"/>
          </p:cNvSpPr>
          <p:nvPr>
            <p:ph type="sldImg"/>
          </p:nvPr>
        </p:nvSpPr>
        <p:spPr>
          <a:xfrm>
            <a:off x="685800" y="1143000"/>
            <a:ext cx="5486400" cy="3086100"/>
          </a:xfrm>
          <a:ln/>
        </p:spPr>
      </p:sp>
      <p:sp>
        <p:nvSpPr>
          <p:cNvPr id="23554" name="Rectangle 3"/>
          <p:cNvSpPr>
            <a:spLocks noGrp="1" noChangeArrowheads="1"/>
          </p:cNvSpPr>
          <p:nvPr>
            <p:ph type="body" idx="1"/>
          </p:nvPr>
        </p:nvSpPr>
        <p:spPr>
          <a:noFill/>
          <a:ln w="9525"/>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424526237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Rot="1" noChangeAspect="1" noChangeArrowheads="1" noTextEdit="1"/>
          </p:cNvSpPr>
          <p:nvPr>
            <p:ph type="sldImg"/>
          </p:nvPr>
        </p:nvSpPr>
        <p:spPr>
          <a:xfrm>
            <a:off x="685800" y="1143000"/>
            <a:ext cx="5486400" cy="3086100"/>
          </a:xfrm>
          <a:ln/>
        </p:spPr>
      </p:sp>
      <p:sp>
        <p:nvSpPr>
          <p:cNvPr id="23554" name="Rectangle 3"/>
          <p:cNvSpPr>
            <a:spLocks noGrp="1" noChangeArrowheads="1"/>
          </p:cNvSpPr>
          <p:nvPr>
            <p:ph type="body" idx="1"/>
          </p:nvPr>
        </p:nvSpPr>
        <p:spPr>
          <a:noFill/>
          <a:ln w="9525"/>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16943703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Rot="1" noChangeAspect="1" noChangeArrowheads="1" noTextEdit="1"/>
          </p:cNvSpPr>
          <p:nvPr>
            <p:ph type="sldImg"/>
          </p:nvPr>
        </p:nvSpPr>
        <p:spPr>
          <a:xfrm>
            <a:off x="685800" y="1143000"/>
            <a:ext cx="5486400" cy="3086100"/>
          </a:xfrm>
          <a:ln/>
        </p:spPr>
      </p:sp>
      <p:sp>
        <p:nvSpPr>
          <p:cNvPr id="23554" name="Rectangle 3"/>
          <p:cNvSpPr>
            <a:spLocks noGrp="1" noChangeArrowheads="1"/>
          </p:cNvSpPr>
          <p:nvPr>
            <p:ph type="body" idx="1"/>
          </p:nvPr>
        </p:nvSpPr>
        <p:spPr>
          <a:noFill/>
          <a:ln w="9525"/>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24569060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cargo(r) : robot r carries a cargo</a:t>
            </a:r>
          </a:p>
        </p:txBody>
      </p:sp>
      <p:sp>
        <p:nvSpPr>
          <p:cNvPr id="4" name="Slide Number Placeholder 3"/>
          <p:cNvSpPr>
            <a:spLocks noGrp="1"/>
          </p:cNvSpPr>
          <p:nvPr>
            <p:ph type="sldNum" sz="quarter" idx="5"/>
          </p:nvPr>
        </p:nvSpPr>
        <p:spPr/>
        <p:txBody>
          <a:bodyPr/>
          <a:lstStyle/>
          <a:p>
            <a:fld id="{8F5BF81A-3E81-274B-90A2-0A51F25FFEBC}" type="slidenum">
              <a:rPr lang="en-GB" smtClean="0"/>
              <a:t>14</a:t>
            </a:fld>
            <a:endParaRPr lang="en-GB"/>
          </a:p>
        </p:txBody>
      </p:sp>
    </p:spTree>
    <p:extLst>
      <p:ext uri="{BB962C8B-B14F-4D97-AF65-F5344CB8AC3E}">
        <p14:creationId xmlns:p14="http://schemas.microsoft.com/office/powerpoint/2010/main" val="233306509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Rot="1" noChangeAspect="1" noChangeArrowheads="1" noTextEdit="1"/>
          </p:cNvSpPr>
          <p:nvPr>
            <p:ph type="sldImg"/>
          </p:nvPr>
        </p:nvSpPr>
        <p:spPr>
          <a:xfrm>
            <a:off x="685800" y="1143000"/>
            <a:ext cx="5486400" cy="3086100"/>
          </a:xfrm>
          <a:ln/>
        </p:spPr>
      </p:sp>
      <p:sp>
        <p:nvSpPr>
          <p:cNvPr id="23554" name="Rectangle 3"/>
          <p:cNvSpPr>
            <a:spLocks noGrp="1" noChangeArrowheads="1"/>
          </p:cNvSpPr>
          <p:nvPr>
            <p:ph type="body" idx="1"/>
          </p:nvPr>
        </p:nvSpPr>
        <p:spPr>
          <a:noFill/>
          <a:ln w="9525"/>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324550575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Rot="1" noChangeAspect="1" noChangeArrowheads="1" noTextEdit="1"/>
          </p:cNvSpPr>
          <p:nvPr>
            <p:ph type="sldImg"/>
          </p:nvPr>
        </p:nvSpPr>
        <p:spPr>
          <a:xfrm>
            <a:off x="685800" y="1143000"/>
            <a:ext cx="5486400" cy="3086100"/>
          </a:xfrm>
          <a:ln/>
        </p:spPr>
      </p:sp>
      <p:sp>
        <p:nvSpPr>
          <p:cNvPr id="23554" name="Rectangle 3"/>
          <p:cNvSpPr>
            <a:spLocks noGrp="1" noChangeArrowheads="1"/>
          </p:cNvSpPr>
          <p:nvPr>
            <p:ph type="body" idx="1"/>
          </p:nvPr>
        </p:nvSpPr>
        <p:spPr>
          <a:noFill/>
          <a:ln w="9525"/>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294533635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Rot="1" noChangeAspect="1" noChangeArrowheads="1" noTextEdit="1"/>
          </p:cNvSpPr>
          <p:nvPr>
            <p:ph type="sldImg"/>
          </p:nvPr>
        </p:nvSpPr>
        <p:spPr>
          <a:xfrm>
            <a:off x="685800" y="1143000"/>
            <a:ext cx="5486400" cy="3086100"/>
          </a:xfrm>
          <a:ln/>
        </p:spPr>
      </p:sp>
      <p:sp>
        <p:nvSpPr>
          <p:cNvPr id="23554" name="Rectangle 3"/>
          <p:cNvSpPr>
            <a:spLocks noGrp="1" noChangeArrowheads="1"/>
          </p:cNvSpPr>
          <p:nvPr>
            <p:ph type="body" idx="1"/>
          </p:nvPr>
        </p:nvSpPr>
        <p:spPr>
          <a:noFill/>
          <a:ln w="9525"/>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202727108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Rot="1" noChangeAspect="1" noChangeArrowheads="1" noTextEdit="1"/>
          </p:cNvSpPr>
          <p:nvPr>
            <p:ph type="sldImg"/>
          </p:nvPr>
        </p:nvSpPr>
        <p:spPr>
          <a:xfrm>
            <a:off x="685800" y="1143000"/>
            <a:ext cx="5486400" cy="3086100"/>
          </a:xfrm>
          <a:ln/>
        </p:spPr>
      </p:sp>
      <p:sp>
        <p:nvSpPr>
          <p:cNvPr id="23554" name="Rectangle 3"/>
          <p:cNvSpPr>
            <a:spLocks noGrp="1" noChangeArrowheads="1"/>
          </p:cNvSpPr>
          <p:nvPr>
            <p:ph type="body" idx="1"/>
          </p:nvPr>
        </p:nvSpPr>
        <p:spPr>
          <a:noFill/>
          <a:ln w="9525"/>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202343540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Rot="1" noChangeAspect="1" noChangeArrowheads="1" noTextEdit="1"/>
          </p:cNvSpPr>
          <p:nvPr>
            <p:ph type="sldImg"/>
          </p:nvPr>
        </p:nvSpPr>
        <p:spPr>
          <a:xfrm>
            <a:off x="685800" y="1143000"/>
            <a:ext cx="5486400" cy="3086100"/>
          </a:xfrm>
          <a:ln/>
        </p:spPr>
      </p:sp>
      <p:sp>
        <p:nvSpPr>
          <p:cNvPr id="23554" name="Rectangle 3"/>
          <p:cNvSpPr>
            <a:spLocks noGrp="1" noChangeArrowheads="1"/>
          </p:cNvSpPr>
          <p:nvPr>
            <p:ph type="body" idx="1"/>
          </p:nvPr>
        </p:nvSpPr>
        <p:spPr>
          <a:noFill/>
          <a:ln w="9525"/>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261924230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Rot="1" noChangeAspect="1" noChangeArrowheads="1" noTextEdit="1"/>
          </p:cNvSpPr>
          <p:nvPr>
            <p:ph type="sldImg"/>
          </p:nvPr>
        </p:nvSpPr>
        <p:spPr>
          <a:xfrm>
            <a:off x="685800" y="1143000"/>
            <a:ext cx="5486400" cy="3086100"/>
          </a:xfrm>
          <a:ln/>
        </p:spPr>
      </p:sp>
      <p:sp>
        <p:nvSpPr>
          <p:cNvPr id="23554" name="Rectangle 3"/>
          <p:cNvSpPr>
            <a:spLocks noGrp="1" noChangeArrowheads="1"/>
          </p:cNvSpPr>
          <p:nvPr>
            <p:ph type="body" idx="1"/>
          </p:nvPr>
        </p:nvSpPr>
        <p:spPr>
          <a:noFill/>
          <a:ln w="9525"/>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137455398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Rot="1" noChangeAspect="1" noChangeArrowheads="1" noTextEdit="1"/>
          </p:cNvSpPr>
          <p:nvPr>
            <p:ph type="sldImg"/>
          </p:nvPr>
        </p:nvSpPr>
        <p:spPr>
          <a:xfrm>
            <a:off x="685800" y="1143000"/>
            <a:ext cx="5486400" cy="3086100"/>
          </a:xfrm>
          <a:ln/>
        </p:spPr>
      </p:sp>
      <p:sp>
        <p:nvSpPr>
          <p:cNvPr id="23554" name="Rectangle 3"/>
          <p:cNvSpPr>
            <a:spLocks noGrp="1" noChangeArrowheads="1"/>
          </p:cNvSpPr>
          <p:nvPr>
            <p:ph type="body" idx="1"/>
          </p:nvPr>
        </p:nvSpPr>
        <p:spPr>
          <a:noFill/>
          <a:ln w="9525"/>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198245227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Rot="1" noChangeAspect="1" noChangeArrowheads="1" noTextEdit="1"/>
          </p:cNvSpPr>
          <p:nvPr>
            <p:ph type="sldImg"/>
          </p:nvPr>
        </p:nvSpPr>
        <p:spPr>
          <a:xfrm>
            <a:off x="685800" y="1143000"/>
            <a:ext cx="5486400" cy="3086100"/>
          </a:xfrm>
          <a:ln/>
        </p:spPr>
      </p:sp>
      <p:sp>
        <p:nvSpPr>
          <p:cNvPr id="23554" name="Rectangle 3"/>
          <p:cNvSpPr>
            <a:spLocks noGrp="1" noChangeArrowheads="1"/>
          </p:cNvSpPr>
          <p:nvPr>
            <p:ph type="body" idx="1"/>
          </p:nvPr>
        </p:nvSpPr>
        <p:spPr>
          <a:noFill/>
          <a:ln w="9525"/>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33204267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Rot="1" noChangeAspect="1" noChangeArrowheads="1" noTextEdit="1"/>
          </p:cNvSpPr>
          <p:nvPr>
            <p:ph type="sldImg"/>
          </p:nvPr>
        </p:nvSpPr>
        <p:spPr>
          <a:xfrm>
            <a:off x="685800" y="1143000"/>
            <a:ext cx="5486400" cy="3086100"/>
          </a:xfrm>
          <a:ln/>
        </p:spPr>
      </p:sp>
      <p:sp>
        <p:nvSpPr>
          <p:cNvPr id="23554" name="Rectangle 3"/>
          <p:cNvSpPr>
            <a:spLocks noGrp="1" noChangeArrowheads="1"/>
          </p:cNvSpPr>
          <p:nvPr>
            <p:ph type="body" idx="1"/>
          </p:nvPr>
        </p:nvSpPr>
        <p:spPr>
          <a:noFill/>
          <a:ln w="9525"/>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131871147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Rot="1" noChangeAspect="1" noChangeArrowheads="1" noTextEdit="1"/>
          </p:cNvSpPr>
          <p:nvPr>
            <p:ph type="sldImg"/>
          </p:nvPr>
        </p:nvSpPr>
        <p:spPr>
          <a:xfrm>
            <a:off x="685800" y="1143000"/>
            <a:ext cx="5486400" cy="3086100"/>
          </a:xfrm>
          <a:ln/>
        </p:spPr>
      </p:sp>
      <p:sp>
        <p:nvSpPr>
          <p:cNvPr id="23554" name="Rectangle 3"/>
          <p:cNvSpPr>
            <a:spLocks noGrp="1" noChangeArrowheads="1"/>
          </p:cNvSpPr>
          <p:nvPr>
            <p:ph type="body" idx="1"/>
          </p:nvPr>
        </p:nvSpPr>
        <p:spPr>
          <a:noFill/>
          <a:ln w="9525"/>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20855172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5BF81A-3E81-274B-90A2-0A51F25FFEBC}" type="slidenum">
              <a:rPr lang="en-GB" smtClean="0"/>
              <a:t>15</a:t>
            </a:fld>
            <a:endParaRPr lang="en-GB"/>
          </a:p>
        </p:txBody>
      </p:sp>
    </p:spTree>
    <p:extLst>
      <p:ext uri="{BB962C8B-B14F-4D97-AF65-F5344CB8AC3E}">
        <p14:creationId xmlns:p14="http://schemas.microsoft.com/office/powerpoint/2010/main" val="252624251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p:cNvSpPr>
            <a:spLocks noGrp="1" noRot="1" noChangeAspect="1" noChangeArrowheads="1" noTextEdit="1"/>
          </p:cNvSpPr>
          <p:nvPr>
            <p:ph type="sldImg"/>
          </p:nvPr>
        </p:nvSpPr>
        <p:spPr>
          <a:xfrm>
            <a:off x="685800" y="1143000"/>
            <a:ext cx="5486400" cy="3086100"/>
          </a:xfrm>
          <a:ln/>
        </p:spPr>
      </p:sp>
      <p:sp>
        <p:nvSpPr>
          <p:cNvPr id="41986" name="Rectangle 3"/>
          <p:cNvSpPr>
            <a:spLocks noGrp="1" noChangeArrowheads="1"/>
          </p:cNvSpPr>
          <p:nvPr>
            <p:ph type="body" idx="1"/>
          </p:nvPr>
        </p:nvSpPr>
        <p:spPr>
          <a:noFill/>
          <a:ln w="9525"/>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413975914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p:cNvSpPr>
            <a:spLocks noGrp="1" noRot="1" noChangeAspect="1" noChangeArrowheads="1" noTextEdit="1"/>
          </p:cNvSpPr>
          <p:nvPr>
            <p:ph type="sldImg"/>
          </p:nvPr>
        </p:nvSpPr>
        <p:spPr>
          <a:xfrm>
            <a:off x="685800" y="1143000"/>
            <a:ext cx="5486400" cy="3086100"/>
          </a:xfrm>
          <a:ln/>
        </p:spPr>
      </p:sp>
      <p:sp>
        <p:nvSpPr>
          <p:cNvPr id="46082" name="Rectangle 3"/>
          <p:cNvSpPr>
            <a:spLocks noGrp="1" noChangeArrowheads="1"/>
          </p:cNvSpPr>
          <p:nvPr>
            <p:ph type="body" idx="1"/>
          </p:nvPr>
        </p:nvSpPr>
        <p:spPr>
          <a:noFill/>
          <a:ln w="9525"/>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42277665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Map strings like d1, c1, etc to objects in environment (loading docks)</a:t>
            </a:r>
          </a:p>
        </p:txBody>
      </p:sp>
      <p:sp>
        <p:nvSpPr>
          <p:cNvPr id="4" name="Slide Number Placeholder 3"/>
          <p:cNvSpPr>
            <a:spLocks noGrp="1"/>
          </p:cNvSpPr>
          <p:nvPr>
            <p:ph type="sldNum" sz="quarter" idx="5"/>
          </p:nvPr>
        </p:nvSpPr>
        <p:spPr/>
        <p:txBody>
          <a:bodyPr/>
          <a:lstStyle/>
          <a:p>
            <a:fld id="{8F5BF81A-3E81-274B-90A2-0A51F25FFEBC}" type="slidenum">
              <a:rPr lang="en-GB" smtClean="0"/>
              <a:t>16</a:t>
            </a:fld>
            <a:endParaRPr lang="en-GB"/>
          </a:p>
        </p:txBody>
      </p:sp>
    </p:spTree>
    <p:extLst>
      <p:ext uri="{BB962C8B-B14F-4D97-AF65-F5344CB8AC3E}">
        <p14:creationId xmlns:p14="http://schemas.microsoft.com/office/powerpoint/2010/main" val="144748035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el hell mit Türmchen">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358402" y="1962000"/>
            <a:ext cx="8544000" cy="1276350"/>
          </a:xfrm>
        </p:spPr>
        <p:txBody>
          <a:bodyPr anchor="b" anchorCtr="0"/>
          <a:lstStyle>
            <a:lvl1pPr marL="0" indent="0" algn="l">
              <a:lnSpc>
                <a:spcPct val="90000"/>
              </a:lnSpc>
              <a:buFont typeface="Arial" panose="020B0604020202020204" pitchFamily="34" charset="0"/>
              <a:buNone/>
              <a:defRPr sz="3596" b="1"/>
            </a:lvl1pPr>
          </a:lstStyle>
          <a:p>
            <a:r>
              <a:rPr lang="de-DE" dirty="0"/>
              <a:t>Titel der Präsentation auf zwei Zeilen einfügen</a:t>
            </a:r>
          </a:p>
        </p:txBody>
      </p:sp>
      <p:sp>
        <p:nvSpPr>
          <p:cNvPr id="3" name="Untertitel 2"/>
          <p:cNvSpPr>
            <a:spLocks noGrp="1"/>
          </p:cNvSpPr>
          <p:nvPr>
            <p:ph type="subTitle" idx="1" hasCustomPrompt="1"/>
          </p:nvPr>
        </p:nvSpPr>
        <p:spPr>
          <a:xfrm>
            <a:off x="358402" y="3240000"/>
            <a:ext cx="8544000" cy="900000"/>
          </a:xfrm>
        </p:spPr>
        <p:txBody>
          <a:bodyPr/>
          <a:lstStyle>
            <a:lvl1pPr marL="0" indent="0" algn="l">
              <a:lnSpc>
                <a:spcPct val="100000"/>
              </a:lnSpc>
              <a:spcBef>
                <a:spcPts val="0"/>
              </a:spcBef>
              <a:buFont typeface="Arial" panose="020B0604020202020204" pitchFamily="34" charset="0"/>
              <a:buNone/>
              <a:defRPr sz="1798" b="0">
                <a:solidFill>
                  <a:schemeClr val="bg2"/>
                </a:solidFill>
              </a:defRPr>
            </a:lvl1pPr>
            <a:lvl2pPr marL="0" indent="0" algn="l">
              <a:lnSpc>
                <a:spcPct val="100000"/>
              </a:lnSpc>
              <a:spcBef>
                <a:spcPts val="0"/>
              </a:spcBef>
              <a:buFont typeface="Arial" panose="020B0604020202020204" pitchFamily="34" charset="0"/>
              <a:buNone/>
              <a:defRPr sz="1798" b="0">
                <a:solidFill>
                  <a:schemeClr val="bg2"/>
                </a:solidFill>
              </a:defRPr>
            </a:lvl2pPr>
            <a:lvl3pPr marL="0" indent="0" algn="l">
              <a:lnSpc>
                <a:spcPct val="100000"/>
              </a:lnSpc>
              <a:spcBef>
                <a:spcPts val="0"/>
              </a:spcBef>
              <a:buFont typeface="Arial" panose="020B0604020202020204" pitchFamily="34" charset="0"/>
              <a:buNone/>
              <a:defRPr sz="1798" b="0">
                <a:solidFill>
                  <a:schemeClr val="bg2"/>
                </a:solidFill>
              </a:defRPr>
            </a:lvl3pPr>
            <a:lvl4pPr marL="0" indent="0" algn="l">
              <a:lnSpc>
                <a:spcPct val="100000"/>
              </a:lnSpc>
              <a:spcBef>
                <a:spcPts val="0"/>
              </a:spcBef>
              <a:buFont typeface="Arial" panose="020B0604020202020204" pitchFamily="34" charset="0"/>
              <a:buNone/>
              <a:defRPr sz="1798" b="0">
                <a:solidFill>
                  <a:schemeClr val="bg2"/>
                </a:solidFill>
              </a:defRPr>
            </a:lvl4pPr>
            <a:lvl5pPr marL="0" indent="0" algn="l">
              <a:lnSpc>
                <a:spcPct val="100000"/>
              </a:lnSpc>
              <a:spcBef>
                <a:spcPts val="0"/>
              </a:spcBef>
              <a:buFont typeface="Arial" panose="020B0604020202020204" pitchFamily="34" charset="0"/>
              <a:buNone/>
              <a:defRPr sz="1798" b="0">
                <a:solidFill>
                  <a:schemeClr val="bg2"/>
                </a:solidFill>
              </a:defRPr>
            </a:lvl5pPr>
            <a:lvl6pPr marL="0" indent="0" algn="l">
              <a:lnSpc>
                <a:spcPct val="100000"/>
              </a:lnSpc>
              <a:spcBef>
                <a:spcPts val="0"/>
              </a:spcBef>
              <a:buFont typeface="Arial" panose="020B0604020202020204" pitchFamily="34" charset="0"/>
              <a:buNone/>
              <a:defRPr sz="1798" b="0">
                <a:solidFill>
                  <a:schemeClr val="bg2"/>
                </a:solidFill>
              </a:defRPr>
            </a:lvl6pPr>
            <a:lvl7pPr marL="0" indent="0" algn="l">
              <a:lnSpc>
                <a:spcPct val="100000"/>
              </a:lnSpc>
              <a:spcBef>
                <a:spcPts val="0"/>
              </a:spcBef>
              <a:buFont typeface="Arial" panose="020B0604020202020204" pitchFamily="34" charset="0"/>
              <a:buNone/>
              <a:defRPr sz="1798" b="0">
                <a:solidFill>
                  <a:schemeClr val="bg2"/>
                </a:solidFill>
              </a:defRPr>
            </a:lvl7pPr>
            <a:lvl8pPr marL="0" indent="0" algn="l">
              <a:lnSpc>
                <a:spcPct val="100000"/>
              </a:lnSpc>
              <a:spcBef>
                <a:spcPts val="0"/>
              </a:spcBef>
              <a:buFont typeface="Arial" panose="020B0604020202020204" pitchFamily="34" charset="0"/>
              <a:buNone/>
              <a:defRPr sz="1798" b="0">
                <a:solidFill>
                  <a:schemeClr val="bg2"/>
                </a:solidFill>
              </a:defRPr>
            </a:lvl8pPr>
            <a:lvl9pPr marL="0" indent="0" algn="l">
              <a:lnSpc>
                <a:spcPct val="100000"/>
              </a:lnSpc>
              <a:spcBef>
                <a:spcPts val="0"/>
              </a:spcBef>
              <a:buFont typeface="Arial" panose="020B0604020202020204" pitchFamily="34" charset="0"/>
              <a:buNone/>
              <a:defRPr sz="1798" b="0">
                <a:solidFill>
                  <a:schemeClr val="bg2"/>
                </a:solidFill>
              </a:defRPr>
            </a:lvl9pPr>
          </a:lstStyle>
          <a:p>
            <a:pPr lvl="0"/>
            <a:r>
              <a:rPr lang="de-DE" dirty="0"/>
              <a:t>Untertitel bzw. Kurzbeschreibung der Präsentation</a:t>
            </a:r>
            <a:br>
              <a:rPr lang="de-DE" dirty="0"/>
            </a:br>
            <a:r>
              <a:rPr lang="de-DE" dirty="0"/>
              <a:t>Name: der Referentin / des Referenten</a:t>
            </a:r>
          </a:p>
        </p:txBody>
      </p:sp>
      <p:sp>
        <p:nvSpPr>
          <p:cNvPr id="12" name="Linie"/>
          <p:cNvSpPr/>
          <p:nvPr/>
        </p:nvSpPr>
        <p:spPr>
          <a:xfrm>
            <a:off x="0" y="5642640"/>
            <a:ext cx="12192000" cy="273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8"/>
          </a:p>
        </p:txBody>
      </p:sp>
      <p:sp>
        <p:nvSpPr>
          <p:cNvPr id="19" name="Vertikaler Textplatzhalter 2"/>
          <p:cNvSpPr>
            <a:spLocks noGrp="1"/>
          </p:cNvSpPr>
          <p:nvPr>
            <p:ph type="body" orient="vert" idx="13" hasCustomPrompt="1"/>
          </p:nvPr>
        </p:nvSpPr>
        <p:spPr>
          <a:xfrm>
            <a:off x="4800001" y="6069200"/>
            <a:ext cx="6913632" cy="468000"/>
          </a:xfrm>
        </p:spPr>
        <p:txBody>
          <a:bodyPr vert="horz" anchor="b" anchorCtr="0"/>
          <a:lstStyle>
            <a:lvl1pPr marL="0" indent="0" algn="r">
              <a:lnSpc>
                <a:spcPct val="100000"/>
              </a:lnSpc>
              <a:spcBef>
                <a:spcPts val="0"/>
              </a:spcBef>
              <a:buFont typeface="Arial" panose="020B0604020202020204" pitchFamily="34" charset="0"/>
              <a:buNone/>
              <a:defRPr sz="1399" b="0"/>
            </a:lvl1pPr>
            <a:lvl2pPr marL="0" indent="0" algn="r">
              <a:lnSpc>
                <a:spcPct val="100000"/>
              </a:lnSpc>
              <a:spcBef>
                <a:spcPts val="0"/>
              </a:spcBef>
              <a:buNone/>
              <a:defRPr sz="1399" b="0"/>
            </a:lvl2pPr>
            <a:lvl3pPr marL="0" indent="0" algn="r">
              <a:lnSpc>
                <a:spcPct val="100000"/>
              </a:lnSpc>
              <a:spcBef>
                <a:spcPts val="0"/>
              </a:spcBef>
              <a:buNone/>
              <a:defRPr sz="1399" b="0"/>
            </a:lvl3pPr>
            <a:lvl4pPr marL="0" indent="0" algn="r">
              <a:lnSpc>
                <a:spcPct val="100000"/>
              </a:lnSpc>
              <a:spcBef>
                <a:spcPts val="0"/>
              </a:spcBef>
              <a:buNone/>
              <a:defRPr sz="1399" b="0"/>
            </a:lvl4pPr>
            <a:lvl5pPr marL="0" indent="0" algn="r">
              <a:lnSpc>
                <a:spcPct val="100000"/>
              </a:lnSpc>
              <a:spcBef>
                <a:spcPts val="0"/>
              </a:spcBef>
              <a:buNone/>
              <a:defRPr sz="1399" b="0"/>
            </a:lvl5pPr>
            <a:lvl6pPr marL="0" indent="0" algn="r">
              <a:lnSpc>
                <a:spcPct val="100000"/>
              </a:lnSpc>
              <a:spcBef>
                <a:spcPts val="0"/>
              </a:spcBef>
              <a:buNone/>
              <a:defRPr sz="1399" b="0"/>
            </a:lvl6pPr>
            <a:lvl7pPr marL="0" indent="0" algn="r">
              <a:lnSpc>
                <a:spcPct val="100000"/>
              </a:lnSpc>
              <a:spcBef>
                <a:spcPts val="0"/>
              </a:spcBef>
              <a:buNone/>
              <a:defRPr sz="1399" b="0"/>
            </a:lvl7pPr>
            <a:lvl8pPr marL="0" indent="0" algn="r">
              <a:lnSpc>
                <a:spcPct val="100000"/>
              </a:lnSpc>
              <a:spcBef>
                <a:spcPts val="0"/>
              </a:spcBef>
              <a:buNone/>
              <a:defRPr sz="1399" b="0"/>
            </a:lvl8pPr>
            <a:lvl9pPr marL="0" indent="0" algn="r">
              <a:lnSpc>
                <a:spcPct val="100000"/>
              </a:lnSpc>
              <a:spcBef>
                <a:spcPts val="0"/>
              </a:spcBef>
              <a:buNone/>
              <a:defRPr sz="1399" b="0"/>
            </a:lvl9pPr>
          </a:lstStyle>
          <a:p>
            <a:pPr lvl="0"/>
            <a:r>
              <a:rPr lang="de-DE" dirty="0"/>
              <a:t>Freiraum für Sekundärlogo(s) / Name </a:t>
            </a:r>
            <a:br>
              <a:rPr lang="de-DE" dirty="0"/>
            </a:br>
            <a:r>
              <a:rPr lang="de-DE" dirty="0"/>
              <a:t>des Fachbereichs, Instituts oder SFBs</a:t>
            </a:r>
          </a:p>
        </p:txBody>
      </p:sp>
      <p:sp>
        <p:nvSpPr>
          <p:cNvPr id="33" name="Linie">
            <a:extLst>
              <a:ext uri="{FF2B5EF4-FFF2-40B4-BE49-F238E27FC236}">
                <a16:creationId xmlns:a16="http://schemas.microsoft.com/office/drawing/2014/main" id="{8ACF9709-FDEF-994C-B10A-21B8BF8EFD73}"/>
              </a:ext>
            </a:extLst>
          </p:cNvPr>
          <p:cNvSpPr/>
          <p:nvPr/>
        </p:nvSpPr>
        <p:spPr>
          <a:xfrm>
            <a:off x="0" y="5642640"/>
            <a:ext cx="12191301" cy="273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8"/>
          </a:p>
        </p:txBody>
      </p:sp>
      <p:grpSp>
        <p:nvGrpSpPr>
          <p:cNvPr id="57" name="Türmchen">
            <a:extLst>
              <a:ext uri="{FF2B5EF4-FFF2-40B4-BE49-F238E27FC236}">
                <a16:creationId xmlns:a16="http://schemas.microsoft.com/office/drawing/2014/main" id="{C2786F34-A14B-7149-A1A4-26264A5B3225}"/>
              </a:ext>
            </a:extLst>
          </p:cNvPr>
          <p:cNvGrpSpPr>
            <a:grpSpLocks noChangeAspect="1"/>
          </p:cNvGrpSpPr>
          <p:nvPr/>
        </p:nvGrpSpPr>
        <p:grpSpPr bwMode="auto">
          <a:xfrm>
            <a:off x="8687276" y="1035715"/>
            <a:ext cx="3504724" cy="4606925"/>
            <a:chOff x="3550" y="652"/>
            <a:chExt cx="2210" cy="2902"/>
          </a:xfrm>
        </p:grpSpPr>
        <p:sp>
          <p:nvSpPr>
            <p:cNvPr id="58" name="Glocken">
              <a:extLst>
                <a:ext uri="{FF2B5EF4-FFF2-40B4-BE49-F238E27FC236}">
                  <a16:creationId xmlns:a16="http://schemas.microsoft.com/office/drawing/2014/main" id="{897961CD-E1C4-4F4A-AA14-A9A0813CD34A}"/>
                </a:ext>
              </a:extLst>
            </p:cNvPr>
            <p:cNvSpPr>
              <a:spLocks noEditPoints="1"/>
            </p:cNvSpPr>
            <p:nvPr/>
          </p:nvSpPr>
          <p:spPr bwMode="auto">
            <a:xfrm>
              <a:off x="4760" y="2242"/>
              <a:ext cx="378" cy="599"/>
            </a:xfrm>
            <a:custGeom>
              <a:avLst/>
              <a:gdLst>
                <a:gd name="T0" fmla="*/ 110 w 1666"/>
                <a:gd name="T1" fmla="*/ 1564 h 2641"/>
                <a:gd name="T2" fmla="*/ 391 w 1666"/>
                <a:gd name="T3" fmla="*/ 1092 h 2641"/>
                <a:gd name="T4" fmla="*/ 673 w 1666"/>
                <a:gd name="T5" fmla="*/ 1564 h 2641"/>
                <a:gd name="T6" fmla="*/ 833 w 1666"/>
                <a:gd name="T7" fmla="*/ 2223 h 2641"/>
                <a:gd name="T8" fmla="*/ 754 w 1666"/>
                <a:gd name="T9" fmla="*/ 2641 h 2641"/>
                <a:gd name="T10" fmla="*/ 378 w 1666"/>
                <a:gd name="T11" fmla="*/ 2543 h 2641"/>
                <a:gd name="T12" fmla="*/ 160 w 1666"/>
                <a:gd name="T13" fmla="*/ 2106 h 2641"/>
                <a:gd name="T14" fmla="*/ 595 w 1666"/>
                <a:gd name="T15" fmla="*/ 2106 h 2641"/>
                <a:gd name="T16" fmla="*/ 682 w 1666"/>
                <a:gd name="T17" fmla="*/ 1919 h 2641"/>
                <a:gd name="T18" fmla="*/ 984 w 1666"/>
                <a:gd name="T19" fmla="*/ 1919 h 2641"/>
                <a:gd name="T20" fmla="*/ 1071 w 1666"/>
                <a:gd name="T21" fmla="*/ 2106 h 2641"/>
                <a:gd name="T22" fmla="*/ 1506 w 1666"/>
                <a:gd name="T23" fmla="*/ 2106 h 2641"/>
                <a:gd name="T24" fmla="*/ 1288 w 1666"/>
                <a:gd name="T25" fmla="*/ 2543 h 2641"/>
                <a:gd name="T26" fmla="*/ 912 w 1666"/>
                <a:gd name="T27" fmla="*/ 2641 h 2641"/>
                <a:gd name="T28" fmla="*/ 833 w 1666"/>
                <a:gd name="T29" fmla="*/ 2223 h 2641"/>
                <a:gd name="T30" fmla="*/ 700 w 1666"/>
                <a:gd name="T31" fmla="*/ 1776 h 2641"/>
                <a:gd name="T32" fmla="*/ 833 w 1666"/>
                <a:gd name="T33" fmla="*/ 1553 h 2641"/>
                <a:gd name="T34" fmla="*/ 966 w 1666"/>
                <a:gd name="T35" fmla="*/ 1776 h 2641"/>
                <a:gd name="T36" fmla="*/ 833 w 1666"/>
                <a:gd name="T37" fmla="*/ 360 h 2641"/>
                <a:gd name="T38" fmla="*/ 733 w 1666"/>
                <a:gd name="T39" fmla="*/ 158 h 2641"/>
                <a:gd name="T40" fmla="*/ 934 w 1666"/>
                <a:gd name="T41" fmla="*/ 158 h 2641"/>
                <a:gd name="T42" fmla="*/ 833 w 1666"/>
                <a:gd name="T43" fmla="*/ 360 h 2641"/>
                <a:gd name="T44" fmla="*/ 601 w 1666"/>
                <a:gd name="T45" fmla="*/ 1331 h 2641"/>
                <a:gd name="T46" fmla="*/ 833 w 1666"/>
                <a:gd name="T47" fmla="*/ 942 h 2641"/>
                <a:gd name="T48" fmla="*/ 1065 w 1666"/>
                <a:gd name="T49" fmla="*/ 1331 h 2641"/>
                <a:gd name="T50" fmla="*/ 376 w 1666"/>
                <a:gd name="T51" fmla="*/ 534 h 2641"/>
                <a:gd name="T52" fmla="*/ 159 w 1666"/>
                <a:gd name="T53" fmla="*/ 97 h 2641"/>
                <a:gd name="T54" fmla="*/ 594 w 1666"/>
                <a:gd name="T55" fmla="*/ 97 h 2641"/>
                <a:gd name="T56" fmla="*/ 376 w 1666"/>
                <a:gd name="T57" fmla="*/ 534 h 2641"/>
                <a:gd name="T58" fmla="*/ 913 w 1666"/>
                <a:gd name="T59" fmla="*/ 632 h 2641"/>
                <a:gd name="T60" fmla="*/ 1290 w 1666"/>
                <a:gd name="T61" fmla="*/ 0 h 2641"/>
                <a:gd name="T62" fmla="*/ 1666 w 1666"/>
                <a:gd name="T63" fmla="*/ 632 h 2641"/>
                <a:gd name="T64" fmla="*/ 1275 w 1666"/>
                <a:gd name="T65" fmla="*/ 1491 h 2641"/>
                <a:gd name="T66" fmla="*/ 1112 w 1666"/>
                <a:gd name="T67" fmla="*/ 1164 h 2641"/>
                <a:gd name="T68" fmla="*/ 1437 w 1666"/>
                <a:gd name="T69" fmla="*/ 1164 h 2641"/>
                <a:gd name="T70" fmla="*/ 1275 w 1666"/>
                <a:gd name="T71" fmla="*/ 1491 h 2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66" h="2641">
                  <a:moveTo>
                    <a:pt x="391" y="1491"/>
                  </a:moveTo>
                  <a:cubicBezTo>
                    <a:pt x="341" y="1491"/>
                    <a:pt x="220" y="1492"/>
                    <a:pt x="110" y="1564"/>
                  </a:cubicBezTo>
                  <a:cubicBezTo>
                    <a:pt x="210" y="1483"/>
                    <a:pt x="229" y="1380"/>
                    <a:pt x="229" y="1164"/>
                  </a:cubicBezTo>
                  <a:cubicBezTo>
                    <a:pt x="229" y="1164"/>
                    <a:pt x="257" y="1092"/>
                    <a:pt x="391" y="1092"/>
                  </a:cubicBezTo>
                  <a:cubicBezTo>
                    <a:pt x="526" y="1092"/>
                    <a:pt x="554" y="1164"/>
                    <a:pt x="554" y="1164"/>
                  </a:cubicBezTo>
                  <a:cubicBezTo>
                    <a:pt x="554" y="1380"/>
                    <a:pt x="573" y="1483"/>
                    <a:pt x="673" y="1564"/>
                  </a:cubicBezTo>
                  <a:cubicBezTo>
                    <a:pt x="563" y="1492"/>
                    <a:pt x="442" y="1491"/>
                    <a:pt x="391" y="1491"/>
                  </a:cubicBezTo>
                  <a:close/>
                  <a:moveTo>
                    <a:pt x="833" y="2223"/>
                  </a:moveTo>
                  <a:cubicBezTo>
                    <a:pt x="791" y="2223"/>
                    <a:pt x="693" y="2224"/>
                    <a:pt x="600" y="2275"/>
                  </a:cubicBezTo>
                  <a:cubicBezTo>
                    <a:pt x="611" y="2453"/>
                    <a:pt x="649" y="2556"/>
                    <a:pt x="754" y="2641"/>
                  </a:cubicBezTo>
                  <a:cubicBezTo>
                    <a:pt x="607" y="2545"/>
                    <a:pt x="445" y="2543"/>
                    <a:pt x="378" y="2543"/>
                  </a:cubicBezTo>
                  <a:lnTo>
                    <a:pt x="378" y="2543"/>
                  </a:lnTo>
                  <a:cubicBezTo>
                    <a:pt x="311" y="2543"/>
                    <a:pt x="147" y="2545"/>
                    <a:pt x="1" y="2641"/>
                  </a:cubicBezTo>
                  <a:cubicBezTo>
                    <a:pt x="135" y="2532"/>
                    <a:pt x="160" y="2394"/>
                    <a:pt x="160" y="2106"/>
                  </a:cubicBezTo>
                  <a:cubicBezTo>
                    <a:pt x="160" y="2106"/>
                    <a:pt x="198" y="2009"/>
                    <a:pt x="378" y="2009"/>
                  </a:cubicBezTo>
                  <a:cubicBezTo>
                    <a:pt x="557" y="2009"/>
                    <a:pt x="595" y="2106"/>
                    <a:pt x="595" y="2106"/>
                  </a:cubicBezTo>
                  <a:cubicBezTo>
                    <a:pt x="595" y="2165"/>
                    <a:pt x="596" y="2218"/>
                    <a:pt x="599" y="2266"/>
                  </a:cubicBezTo>
                  <a:cubicBezTo>
                    <a:pt x="668" y="2194"/>
                    <a:pt x="682" y="2098"/>
                    <a:pt x="682" y="1919"/>
                  </a:cubicBezTo>
                  <a:cubicBezTo>
                    <a:pt x="682" y="1919"/>
                    <a:pt x="708" y="1853"/>
                    <a:pt x="833" y="1853"/>
                  </a:cubicBezTo>
                  <a:cubicBezTo>
                    <a:pt x="958" y="1853"/>
                    <a:pt x="984" y="1919"/>
                    <a:pt x="984" y="1919"/>
                  </a:cubicBezTo>
                  <a:cubicBezTo>
                    <a:pt x="984" y="2098"/>
                    <a:pt x="998" y="2194"/>
                    <a:pt x="1067" y="2266"/>
                  </a:cubicBezTo>
                  <a:cubicBezTo>
                    <a:pt x="1070" y="2218"/>
                    <a:pt x="1071" y="2165"/>
                    <a:pt x="1071" y="2106"/>
                  </a:cubicBezTo>
                  <a:cubicBezTo>
                    <a:pt x="1071" y="2106"/>
                    <a:pt x="1108" y="2009"/>
                    <a:pt x="1288" y="2009"/>
                  </a:cubicBezTo>
                  <a:cubicBezTo>
                    <a:pt x="1468" y="2009"/>
                    <a:pt x="1506" y="2106"/>
                    <a:pt x="1506" y="2106"/>
                  </a:cubicBezTo>
                  <a:cubicBezTo>
                    <a:pt x="1506" y="2394"/>
                    <a:pt x="1531" y="2532"/>
                    <a:pt x="1664" y="2641"/>
                  </a:cubicBezTo>
                  <a:cubicBezTo>
                    <a:pt x="1518" y="2545"/>
                    <a:pt x="1355" y="2543"/>
                    <a:pt x="1288" y="2543"/>
                  </a:cubicBezTo>
                  <a:lnTo>
                    <a:pt x="1288" y="2543"/>
                  </a:lnTo>
                  <a:cubicBezTo>
                    <a:pt x="1221" y="2543"/>
                    <a:pt x="1058" y="2545"/>
                    <a:pt x="912" y="2641"/>
                  </a:cubicBezTo>
                  <a:cubicBezTo>
                    <a:pt x="1016" y="2556"/>
                    <a:pt x="1055" y="2453"/>
                    <a:pt x="1066" y="2275"/>
                  </a:cubicBezTo>
                  <a:cubicBezTo>
                    <a:pt x="973" y="2224"/>
                    <a:pt x="875" y="2223"/>
                    <a:pt x="833" y="2223"/>
                  </a:cubicBezTo>
                  <a:close/>
                  <a:moveTo>
                    <a:pt x="833" y="1741"/>
                  </a:moveTo>
                  <a:cubicBezTo>
                    <a:pt x="810" y="1741"/>
                    <a:pt x="752" y="1742"/>
                    <a:pt x="700" y="1776"/>
                  </a:cubicBezTo>
                  <a:cubicBezTo>
                    <a:pt x="748" y="1737"/>
                    <a:pt x="757" y="1689"/>
                    <a:pt x="757" y="1587"/>
                  </a:cubicBezTo>
                  <a:cubicBezTo>
                    <a:pt x="757" y="1587"/>
                    <a:pt x="770" y="1553"/>
                    <a:pt x="833" y="1553"/>
                  </a:cubicBezTo>
                  <a:cubicBezTo>
                    <a:pt x="897" y="1553"/>
                    <a:pt x="910" y="1587"/>
                    <a:pt x="910" y="1587"/>
                  </a:cubicBezTo>
                  <a:cubicBezTo>
                    <a:pt x="910" y="1689"/>
                    <a:pt x="919" y="1737"/>
                    <a:pt x="966" y="1776"/>
                  </a:cubicBezTo>
                  <a:cubicBezTo>
                    <a:pt x="914" y="1742"/>
                    <a:pt x="857" y="1741"/>
                    <a:pt x="833" y="1741"/>
                  </a:cubicBezTo>
                  <a:close/>
                  <a:moveTo>
                    <a:pt x="833" y="360"/>
                  </a:moveTo>
                  <a:cubicBezTo>
                    <a:pt x="802" y="360"/>
                    <a:pt x="727" y="361"/>
                    <a:pt x="659" y="405"/>
                  </a:cubicBezTo>
                  <a:cubicBezTo>
                    <a:pt x="721" y="355"/>
                    <a:pt x="733" y="291"/>
                    <a:pt x="733" y="158"/>
                  </a:cubicBezTo>
                  <a:cubicBezTo>
                    <a:pt x="733" y="158"/>
                    <a:pt x="750" y="113"/>
                    <a:pt x="833" y="113"/>
                  </a:cubicBezTo>
                  <a:cubicBezTo>
                    <a:pt x="916" y="113"/>
                    <a:pt x="934" y="158"/>
                    <a:pt x="934" y="158"/>
                  </a:cubicBezTo>
                  <a:cubicBezTo>
                    <a:pt x="934" y="291"/>
                    <a:pt x="945" y="355"/>
                    <a:pt x="1007" y="405"/>
                  </a:cubicBezTo>
                  <a:cubicBezTo>
                    <a:pt x="939" y="361"/>
                    <a:pt x="864" y="360"/>
                    <a:pt x="833" y="360"/>
                  </a:cubicBezTo>
                  <a:close/>
                  <a:moveTo>
                    <a:pt x="833" y="1271"/>
                  </a:moveTo>
                  <a:cubicBezTo>
                    <a:pt x="792" y="1271"/>
                    <a:pt x="691" y="1272"/>
                    <a:pt x="601" y="1331"/>
                  </a:cubicBezTo>
                  <a:cubicBezTo>
                    <a:pt x="684" y="1264"/>
                    <a:pt x="699" y="1179"/>
                    <a:pt x="699" y="1001"/>
                  </a:cubicBezTo>
                  <a:cubicBezTo>
                    <a:pt x="699" y="1001"/>
                    <a:pt x="722" y="942"/>
                    <a:pt x="833" y="942"/>
                  </a:cubicBezTo>
                  <a:cubicBezTo>
                    <a:pt x="944" y="942"/>
                    <a:pt x="967" y="1001"/>
                    <a:pt x="967" y="1001"/>
                  </a:cubicBezTo>
                  <a:cubicBezTo>
                    <a:pt x="967" y="1179"/>
                    <a:pt x="982" y="1264"/>
                    <a:pt x="1065" y="1331"/>
                  </a:cubicBezTo>
                  <a:cubicBezTo>
                    <a:pt x="975" y="1272"/>
                    <a:pt x="874" y="1271"/>
                    <a:pt x="833" y="1271"/>
                  </a:cubicBezTo>
                  <a:close/>
                  <a:moveTo>
                    <a:pt x="376" y="534"/>
                  </a:moveTo>
                  <a:cubicBezTo>
                    <a:pt x="309" y="534"/>
                    <a:pt x="146" y="536"/>
                    <a:pt x="0" y="632"/>
                  </a:cubicBezTo>
                  <a:cubicBezTo>
                    <a:pt x="134" y="523"/>
                    <a:pt x="159" y="385"/>
                    <a:pt x="159" y="97"/>
                  </a:cubicBezTo>
                  <a:cubicBezTo>
                    <a:pt x="159" y="97"/>
                    <a:pt x="196" y="0"/>
                    <a:pt x="376" y="0"/>
                  </a:cubicBezTo>
                  <a:cubicBezTo>
                    <a:pt x="556" y="0"/>
                    <a:pt x="594" y="97"/>
                    <a:pt x="594" y="97"/>
                  </a:cubicBezTo>
                  <a:cubicBezTo>
                    <a:pt x="594" y="385"/>
                    <a:pt x="619" y="523"/>
                    <a:pt x="752" y="632"/>
                  </a:cubicBezTo>
                  <a:cubicBezTo>
                    <a:pt x="606" y="536"/>
                    <a:pt x="443" y="534"/>
                    <a:pt x="376" y="534"/>
                  </a:cubicBezTo>
                  <a:close/>
                  <a:moveTo>
                    <a:pt x="1290" y="534"/>
                  </a:moveTo>
                  <a:cubicBezTo>
                    <a:pt x="1223" y="534"/>
                    <a:pt x="1060" y="536"/>
                    <a:pt x="913" y="632"/>
                  </a:cubicBezTo>
                  <a:cubicBezTo>
                    <a:pt x="1047" y="523"/>
                    <a:pt x="1072" y="385"/>
                    <a:pt x="1072" y="97"/>
                  </a:cubicBezTo>
                  <a:cubicBezTo>
                    <a:pt x="1072" y="97"/>
                    <a:pt x="1110" y="0"/>
                    <a:pt x="1290" y="0"/>
                  </a:cubicBezTo>
                  <a:cubicBezTo>
                    <a:pt x="1469" y="0"/>
                    <a:pt x="1507" y="97"/>
                    <a:pt x="1507" y="97"/>
                  </a:cubicBezTo>
                  <a:cubicBezTo>
                    <a:pt x="1507" y="385"/>
                    <a:pt x="1532" y="523"/>
                    <a:pt x="1666" y="632"/>
                  </a:cubicBezTo>
                  <a:cubicBezTo>
                    <a:pt x="1520" y="536"/>
                    <a:pt x="1357" y="534"/>
                    <a:pt x="1290" y="534"/>
                  </a:cubicBezTo>
                  <a:close/>
                  <a:moveTo>
                    <a:pt x="1275" y="1491"/>
                  </a:moveTo>
                  <a:cubicBezTo>
                    <a:pt x="1225" y="1491"/>
                    <a:pt x="1103" y="1492"/>
                    <a:pt x="993" y="1564"/>
                  </a:cubicBezTo>
                  <a:cubicBezTo>
                    <a:pt x="1093" y="1483"/>
                    <a:pt x="1112" y="1380"/>
                    <a:pt x="1112" y="1164"/>
                  </a:cubicBezTo>
                  <a:cubicBezTo>
                    <a:pt x="1112" y="1164"/>
                    <a:pt x="1140" y="1092"/>
                    <a:pt x="1275" y="1092"/>
                  </a:cubicBezTo>
                  <a:cubicBezTo>
                    <a:pt x="1409" y="1092"/>
                    <a:pt x="1437" y="1164"/>
                    <a:pt x="1437" y="1164"/>
                  </a:cubicBezTo>
                  <a:cubicBezTo>
                    <a:pt x="1437" y="1380"/>
                    <a:pt x="1456" y="1483"/>
                    <a:pt x="1556" y="1564"/>
                  </a:cubicBezTo>
                  <a:cubicBezTo>
                    <a:pt x="1446" y="1492"/>
                    <a:pt x="1325" y="1491"/>
                    <a:pt x="1275" y="1491"/>
                  </a:cubicBezTo>
                  <a:close/>
                </a:path>
              </a:pathLst>
            </a:custGeom>
            <a:solidFill>
              <a:srgbClr val="4D89AE"/>
            </a:solidFill>
            <a:ln w="9525">
              <a:noFill/>
              <a:round/>
              <a:headEnd/>
              <a:tailEnd/>
            </a:ln>
          </p:spPr>
          <p:txBody>
            <a:bodyPr vert="horz" wrap="square" lIns="91440" tIns="45720" rIns="91440" bIns="45720" numCol="1" anchor="t" anchorCtr="0" compatLnSpc="1">
              <a:prstTxWarp prst="textNoShape">
                <a:avLst/>
              </a:prstTxWarp>
            </a:bodyPr>
            <a:lstStyle/>
            <a:p>
              <a:endParaRPr lang="de-DE" sz="1798"/>
            </a:p>
          </p:txBody>
        </p:sp>
        <p:sp>
          <p:nvSpPr>
            <p:cNvPr id="59" name="Glocken innen">
              <a:extLst>
                <a:ext uri="{FF2B5EF4-FFF2-40B4-BE49-F238E27FC236}">
                  <a16:creationId xmlns:a16="http://schemas.microsoft.com/office/drawing/2014/main" id="{C8B100EB-0FE2-5448-BA66-AA7E5BDD4A1B}"/>
                </a:ext>
              </a:extLst>
            </p:cNvPr>
            <p:cNvSpPr>
              <a:spLocks noEditPoints="1"/>
            </p:cNvSpPr>
            <p:nvPr/>
          </p:nvSpPr>
          <p:spPr bwMode="auto">
            <a:xfrm>
              <a:off x="4752" y="2323"/>
              <a:ext cx="394" cy="568"/>
            </a:xfrm>
            <a:custGeom>
              <a:avLst/>
              <a:gdLst>
                <a:gd name="T0" fmla="*/ 701 w 1735"/>
                <a:gd name="T1" fmla="*/ 449 h 2505"/>
                <a:gd name="T2" fmla="*/ 121 w 1735"/>
                <a:gd name="T3" fmla="*/ 448 h 2505"/>
                <a:gd name="T4" fmla="*/ 121 w 1735"/>
                <a:gd name="T5" fmla="*/ 221 h 2505"/>
                <a:gd name="T6" fmla="*/ 699 w 1735"/>
                <a:gd name="T7" fmla="*/ 221 h 2505"/>
                <a:gd name="T8" fmla="*/ 1153 w 1735"/>
                <a:gd name="T9" fmla="*/ 1977 h 2505"/>
                <a:gd name="T10" fmla="*/ 867 w 1735"/>
                <a:gd name="T11" fmla="*/ 2087 h 2505"/>
                <a:gd name="T12" fmla="*/ 582 w 1735"/>
                <a:gd name="T13" fmla="*/ 1975 h 2505"/>
                <a:gd name="T14" fmla="*/ 867 w 1735"/>
                <a:gd name="T15" fmla="*/ 1863 h 2505"/>
                <a:gd name="T16" fmla="*/ 1153 w 1735"/>
                <a:gd name="T17" fmla="*/ 1977 h 2505"/>
                <a:gd name="T18" fmla="*/ 643 w 1735"/>
                <a:gd name="T19" fmla="*/ 1337 h 2505"/>
                <a:gd name="T20" fmla="*/ 209 w 1735"/>
                <a:gd name="T21" fmla="*/ 1337 h 2505"/>
                <a:gd name="T22" fmla="*/ 209 w 1735"/>
                <a:gd name="T23" fmla="*/ 1166 h 2505"/>
                <a:gd name="T24" fmla="*/ 642 w 1735"/>
                <a:gd name="T25" fmla="*/ 1167 h 2505"/>
                <a:gd name="T26" fmla="*/ 1013 w 1735"/>
                <a:gd name="T27" fmla="*/ 1439 h 2505"/>
                <a:gd name="T28" fmla="*/ 867 w 1735"/>
                <a:gd name="T29" fmla="*/ 1496 h 2505"/>
                <a:gd name="T30" fmla="*/ 722 w 1735"/>
                <a:gd name="T31" fmla="*/ 1438 h 2505"/>
                <a:gd name="T32" fmla="*/ 867 w 1735"/>
                <a:gd name="T33" fmla="*/ 1381 h 2505"/>
                <a:gd name="T34" fmla="*/ 1013 w 1735"/>
                <a:gd name="T35" fmla="*/ 1439 h 2505"/>
                <a:gd name="T36" fmla="*/ 702 w 1735"/>
                <a:gd name="T37" fmla="*/ 2459 h 2505"/>
                <a:gd name="T38" fmla="*/ 122 w 1735"/>
                <a:gd name="T39" fmla="*/ 2458 h 2505"/>
                <a:gd name="T40" fmla="*/ 122 w 1735"/>
                <a:gd name="T41" fmla="*/ 2229 h 2505"/>
                <a:gd name="T42" fmla="*/ 701 w 1735"/>
                <a:gd name="T43" fmla="*/ 2230 h 2505"/>
                <a:gd name="T44" fmla="*/ 1735 w 1735"/>
                <a:gd name="T45" fmla="*/ 2346 h 2505"/>
                <a:gd name="T46" fmla="*/ 1322 w 1735"/>
                <a:gd name="T47" fmla="*/ 2505 h 2505"/>
                <a:gd name="T48" fmla="*/ 911 w 1735"/>
                <a:gd name="T49" fmla="*/ 2343 h 2505"/>
                <a:gd name="T50" fmla="*/ 1322 w 1735"/>
                <a:gd name="T51" fmla="*/ 2182 h 2505"/>
                <a:gd name="T52" fmla="*/ 1735 w 1735"/>
                <a:gd name="T53" fmla="*/ 2346 h 2505"/>
                <a:gd name="T54" fmla="*/ 1526 w 1735"/>
                <a:gd name="T55" fmla="*/ 1337 h 2505"/>
                <a:gd name="T56" fmla="*/ 1092 w 1735"/>
                <a:gd name="T57" fmla="*/ 1337 h 2505"/>
                <a:gd name="T58" fmla="*/ 1092 w 1735"/>
                <a:gd name="T59" fmla="*/ 1166 h 2505"/>
                <a:gd name="T60" fmla="*/ 1525 w 1735"/>
                <a:gd name="T61" fmla="*/ 1167 h 2505"/>
                <a:gd name="T62" fmla="*/ 1121 w 1735"/>
                <a:gd name="T63" fmla="*/ 1011 h 2505"/>
                <a:gd name="T64" fmla="*/ 867 w 1735"/>
                <a:gd name="T65" fmla="*/ 1109 h 2505"/>
                <a:gd name="T66" fmla="*/ 614 w 1735"/>
                <a:gd name="T67" fmla="*/ 1010 h 2505"/>
                <a:gd name="T68" fmla="*/ 867 w 1735"/>
                <a:gd name="T69" fmla="*/ 911 h 2505"/>
                <a:gd name="T70" fmla="*/ 1121 w 1735"/>
                <a:gd name="T71" fmla="*/ 1011 h 2505"/>
                <a:gd name="T72" fmla="*/ 1002 w 1735"/>
                <a:gd name="T73" fmla="*/ 128 h 2505"/>
                <a:gd name="T74" fmla="*/ 733 w 1735"/>
                <a:gd name="T75" fmla="*/ 128 h 2505"/>
                <a:gd name="T76" fmla="*/ 733 w 1735"/>
                <a:gd name="T77" fmla="*/ 21 h 2505"/>
                <a:gd name="T78" fmla="*/ 1001 w 1735"/>
                <a:gd name="T79" fmla="*/ 22 h 2505"/>
                <a:gd name="T80" fmla="*/ 1735 w 1735"/>
                <a:gd name="T81" fmla="*/ 337 h 2505"/>
                <a:gd name="T82" fmla="*/ 1324 w 1735"/>
                <a:gd name="T83" fmla="*/ 495 h 2505"/>
                <a:gd name="T84" fmla="*/ 913 w 1735"/>
                <a:gd name="T85" fmla="*/ 334 h 2505"/>
                <a:gd name="T86" fmla="*/ 1324 w 1735"/>
                <a:gd name="T87" fmla="*/ 174 h 2505"/>
                <a:gd name="T88" fmla="*/ 1735 w 1735"/>
                <a:gd name="T89" fmla="*/ 337 h 2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735" h="2505">
                  <a:moveTo>
                    <a:pt x="821" y="337"/>
                  </a:moveTo>
                  <a:cubicBezTo>
                    <a:pt x="821" y="381"/>
                    <a:pt x="775" y="420"/>
                    <a:pt x="701" y="449"/>
                  </a:cubicBezTo>
                  <a:cubicBezTo>
                    <a:pt x="626" y="478"/>
                    <a:pt x="524" y="495"/>
                    <a:pt x="410" y="495"/>
                  </a:cubicBezTo>
                  <a:cubicBezTo>
                    <a:pt x="297" y="495"/>
                    <a:pt x="195" y="477"/>
                    <a:pt x="121" y="448"/>
                  </a:cubicBezTo>
                  <a:cubicBezTo>
                    <a:pt x="46" y="419"/>
                    <a:pt x="0" y="378"/>
                    <a:pt x="0" y="334"/>
                  </a:cubicBezTo>
                  <a:cubicBezTo>
                    <a:pt x="0" y="290"/>
                    <a:pt x="46" y="250"/>
                    <a:pt x="121" y="221"/>
                  </a:cubicBezTo>
                  <a:cubicBezTo>
                    <a:pt x="195" y="192"/>
                    <a:pt x="297" y="174"/>
                    <a:pt x="410" y="174"/>
                  </a:cubicBezTo>
                  <a:cubicBezTo>
                    <a:pt x="523" y="174"/>
                    <a:pt x="625" y="192"/>
                    <a:pt x="699" y="221"/>
                  </a:cubicBezTo>
                  <a:cubicBezTo>
                    <a:pt x="775" y="251"/>
                    <a:pt x="821" y="292"/>
                    <a:pt x="821" y="337"/>
                  </a:cubicBezTo>
                  <a:close/>
                  <a:moveTo>
                    <a:pt x="1153" y="1977"/>
                  </a:moveTo>
                  <a:cubicBezTo>
                    <a:pt x="1153" y="2007"/>
                    <a:pt x="1121" y="2035"/>
                    <a:pt x="1069" y="2055"/>
                  </a:cubicBezTo>
                  <a:cubicBezTo>
                    <a:pt x="1017" y="2075"/>
                    <a:pt x="946" y="2087"/>
                    <a:pt x="867" y="2087"/>
                  </a:cubicBezTo>
                  <a:cubicBezTo>
                    <a:pt x="788" y="2087"/>
                    <a:pt x="717" y="2075"/>
                    <a:pt x="666" y="2055"/>
                  </a:cubicBezTo>
                  <a:cubicBezTo>
                    <a:pt x="614" y="2034"/>
                    <a:pt x="582" y="2006"/>
                    <a:pt x="582" y="1975"/>
                  </a:cubicBezTo>
                  <a:cubicBezTo>
                    <a:pt x="582" y="1944"/>
                    <a:pt x="614" y="1916"/>
                    <a:pt x="666" y="1896"/>
                  </a:cubicBezTo>
                  <a:cubicBezTo>
                    <a:pt x="717" y="1876"/>
                    <a:pt x="788" y="1863"/>
                    <a:pt x="867" y="1863"/>
                  </a:cubicBezTo>
                  <a:cubicBezTo>
                    <a:pt x="946" y="1863"/>
                    <a:pt x="1017" y="1876"/>
                    <a:pt x="1068" y="1896"/>
                  </a:cubicBezTo>
                  <a:cubicBezTo>
                    <a:pt x="1121" y="1917"/>
                    <a:pt x="1153" y="1946"/>
                    <a:pt x="1153" y="1977"/>
                  </a:cubicBezTo>
                  <a:close/>
                  <a:moveTo>
                    <a:pt x="733" y="1253"/>
                  </a:moveTo>
                  <a:cubicBezTo>
                    <a:pt x="733" y="1286"/>
                    <a:pt x="699" y="1316"/>
                    <a:pt x="643" y="1337"/>
                  </a:cubicBezTo>
                  <a:cubicBezTo>
                    <a:pt x="587" y="1358"/>
                    <a:pt x="510" y="1372"/>
                    <a:pt x="425" y="1372"/>
                  </a:cubicBezTo>
                  <a:cubicBezTo>
                    <a:pt x="341" y="1372"/>
                    <a:pt x="264" y="1358"/>
                    <a:pt x="209" y="1337"/>
                  </a:cubicBezTo>
                  <a:cubicBezTo>
                    <a:pt x="153" y="1315"/>
                    <a:pt x="119" y="1284"/>
                    <a:pt x="119" y="1251"/>
                  </a:cubicBezTo>
                  <a:cubicBezTo>
                    <a:pt x="119" y="1218"/>
                    <a:pt x="153" y="1188"/>
                    <a:pt x="209" y="1166"/>
                  </a:cubicBezTo>
                  <a:cubicBezTo>
                    <a:pt x="264" y="1144"/>
                    <a:pt x="341" y="1131"/>
                    <a:pt x="425" y="1131"/>
                  </a:cubicBezTo>
                  <a:cubicBezTo>
                    <a:pt x="510" y="1131"/>
                    <a:pt x="586" y="1145"/>
                    <a:pt x="642" y="1167"/>
                  </a:cubicBezTo>
                  <a:cubicBezTo>
                    <a:pt x="698" y="1189"/>
                    <a:pt x="733" y="1219"/>
                    <a:pt x="733" y="1253"/>
                  </a:cubicBezTo>
                  <a:close/>
                  <a:moveTo>
                    <a:pt x="1013" y="1439"/>
                  </a:moveTo>
                  <a:cubicBezTo>
                    <a:pt x="1013" y="1455"/>
                    <a:pt x="997" y="1469"/>
                    <a:pt x="970" y="1479"/>
                  </a:cubicBezTo>
                  <a:cubicBezTo>
                    <a:pt x="944" y="1489"/>
                    <a:pt x="907" y="1496"/>
                    <a:pt x="867" y="1496"/>
                  </a:cubicBezTo>
                  <a:cubicBezTo>
                    <a:pt x="827" y="1496"/>
                    <a:pt x="791" y="1489"/>
                    <a:pt x="765" y="1479"/>
                  </a:cubicBezTo>
                  <a:cubicBezTo>
                    <a:pt x="738" y="1469"/>
                    <a:pt x="722" y="1454"/>
                    <a:pt x="722" y="1438"/>
                  </a:cubicBezTo>
                  <a:cubicBezTo>
                    <a:pt x="722" y="1422"/>
                    <a:pt x="738" y="1408"/>
                    <a:pt x="765" y="1398"/>
                  </a:cubicBezTo>
                  <a:cubicBezTo>
                    <a:pt x="791" y="1387"/>
                    <a:pt x="827" y="1381"/>
                    <a:pt x="867" y="1381"/>
                  </a:cubicBezTo>
                  <a:cubicBezTo>
                    <a:pt x="907" y="1381"/>
                    <a:pt x="943" y="1388"/>
                    <a:pt x="969" y="1398"/>
                  </a:cubicBezTo>
                  <a:cubicBezTo>
                    <a:pt x="996" y="1408"/>
                    <a:pt x="1013" y="1423"/>
                    <a:pt x="1013" y="1439"/>
                  </a:cubicBezTo>
                  <a:close/>
                  <a:moveTo>
                    <a:pt x="824" y="2346"/>
                  </a:moveTo>
                  <a:cubicBezTo>
                    <a:pt x="824" y="2390"/>
                    <a:pt x="778" y="2430"/>
                    <a:pt x="702" y="2459"/>
                  </a:cubicBezTo>
                  <a:cubicBezTo>
                    <a:pt x="628" y="2488"/>
                    <a:pt x="525" y="2505"/>
                    <a:pt x="412" y="2505"/>
                  </a:cubicBezTo>
                  <a:cubicBezTo>
                    <a:pt x="298" y="2505"/>
                    <a:pt x="196" y="2487"/>
                    <a:pt x="122" y="2458"/>
                  </a:cubicBezTo>
                  <a:cubicBezTo>
                    <a:pt x="47" y="2429"/>
                    <a:pt x="0" y="2388"/>
                    <a:pt x="0" y="2343"/>
                  </a:cubicBezTo>
                  <a:cubicBezTo>
                    <a:pt x="0" y="2299"/>
                    <a:pt x="47" y="2258"/>
                    <a:pt x="122" y="2229"/>
                  </a:cubicBezTo>
                  <a:cubicBezTo>
                    <a:pt x="196" y="2200"/>
                    <a:pt x="298" y="2182"/>
                    <a:pt x="412" y="2182"/>
                  </a:cubicBezTo>
                  <a:cubicBezTo>
                    <a:pt x="525" y="2182"/>
                    <a:pt x="627" y="2200"/>
                    <a:pt x="701" y="2230"/>
                  </a:cubicBezTo>
                  <a:cubicBezTo>
                    <a:pt x="777" y="2259"/>
                    <a:pt x="824" y="2301"/>
                    <a:pt x="824" y="2346"/>
                  </a:cubicBezTo>
                  <a:close/>
                  <a:moveTo>
                    <a:pt x="1735" y="2346"/>
                  </a:moveTo>
                  <a:cubicBezTo>
                    <a:pt x="1735" y="2390"/>
                    <a:pt x="1688" y="2430"/>
                    <a:pt x="1613" y="2459"/>
                  </a:cubicBezTo>
                  <a:cubicBezTo>
                    <a:pt x="1539" y="2488"/>
                    <a:pt x="1436" y="2505"/>
                    <a:pt x="1322" y="2505"/>
                  </a:cubicBezTo>
                  <a:cubicBezTo>
                    <a:pt x="1209" y="2505"/>
                    <a:pt x="1107" y="2487"/>
                    <a:pt x="1033" y="2458"/>
                  </a:cubicBezTo>
                  <a:cubicBezTo>
                    <a:pt x="957" y="2429"/>
                    <a:pt x="911" y="2388"/>
                    <a:pt x="911" y="2343"/>
                  </a:cubicBezTo>
                  <a:cubicBezTo>
                    <a:pt x="911" y="2299"/>
                    <a:pt x="957" y="2258"/>
                    <a:pt x="1032" y="2229"/>
                  </a:cubicBezTo>
                  <a:cubicBezTo>
                    <a:pt x="1106" y="2200"/>
                    <a:pt x="1209" y="2182"/>
                    <a:pt x="1322" y="2182"/>
                  </a:cubicBezTo>
                  <a:cubicBezTo>
                    <a:pt x="1435" y="2182"/>
                    <a:pt x="1538" y="2200"/>
                    <a:pt x="1612" y="2230"/>
                  </a:cubicBezTo>
                  <a:cubicBezTo>
                    <a:pt x="1688" y="2259"/>
                    <a:pt x="1735" y="2301"/>
                    <a:pt x="1735" y="2346"/>
                  </a:cubicBezTo>
                  <a:close/>
                  <a:moveTo>
                    <a:pt x="1616" y="1253"/>
                  </a:moveTo>
                  <a:cubicBezTo>
                    <a:pt x="1616" y="1286"/>
                    <a:pt x="1582" y="1316"/>
                    <a:pt x="1526" y="1337"/>
                  </a:cubicBezTo>
                  <a:cubicBezTo>
                    <a:pt x="1470" y="1358"/>
                    <a:pt x="1394" y="1372"/>
                    <a:pt x="1309" y="1372"/>
                  </a:cubicBezTo>
                  <a:cubicBezTo>
                    <a:pt x="1224" y="1372"/>
                    <a:pt x="1148" y="1358"/>
                    <a:pt x="1092" y="1337"/>
                  </a:cubicBezTo>
                  <a:cubicBezTo>
                    <a:pt x="1036" y="1315"/>
                    <a:pt x="1002" y="1284"/>
                    <a:pt x="1002" y="1251"/>
                  </a:cubicBezTo>
                  <a:cubicBezTo>
                    <a:pt x="1002" y="1218"/>
                    <a:pt x="1036" y="1188"/>
                    <a:pt x="1092" y="1166"/>
                  </a:cubicBezTo>
                  <a:cubicBezTo>
                    <a:pt x="1147" y="1144"/>
                    <a:pt x="1224" y="1131"/>
                    <a:pt x="1309" y="1131"/>
                  </a:cubicBezTo>
                  <a:cubicBezTo>
                    <a:pt x="1393" y="1131"/>
                    <a:pt x="1469" y="1145"/>
                    <a:pt x="1525" y="1167"/>
                  </a:cubicBezTo>
                  <a:cubicBezTo>
                    <a:pt x="1581" y="1189"/>
                    <a:pt x="1616" y="1219"/>
                    <a:pt x="1616" y="1253"/>
                  </a:cubicBezTo>
                  <a:close/>
                  <a:moveTo>
                    <a:pt x="1121" y="1011"/>
                  </a:moveTo>
                  <a:cubicBezTo>
                    <a:pt x="1121" y="1038"/>
                    <a:pt x="1092" y="1063"/>
                    <a:pt x="1046" y="1081"/>
                  </a:cubicBezTo>
                  <a:cubicBezTo>
                    <a:pt x="1000" y="1098"/>
                    <a:pt x="937" y="1109"/>
                    <a:pt x="867" y="1109"/>
                  </a:cubicBezTo>
                  <a:cubicBezTo>
                    <a:pt x="797" y="1109"/>
                    <a:pt x="734" y="1098"/>
                    <a:pt x="689" y="1080"/>
                  </a:cubicBezTo>
                  <a:cubicBezTo>
                    <a:pt x="643" y="1062"/>
                    <a:pt x="614" y="1037"/>
                    <a:pt x="614" y="1010"/>
                  </a:cubicBezTo>
                  <a:cubicBezTo>
                    <a:pt x="614" y="982"/>
                    <a:pt x="642" y="957"/>
                    <a:pt x="689" y="939"/>
                  </a:cubicBezTo>
                  <a:cubicBezTo>
                    <a:pt x="734" y="922"/>
                    <a:pt x="797" y="911"/>
                    <a:pt x="867" y="911"/>
                  </a:cubicBezTo>
                  <a:cubicBezTo>
                    <a:pt x="937" y="911"/>
                    <a:pt x="1000" y="922"/>
                    <a:pt x="1045" y="940"/>
                  </a:cubicBezTo>
                  <a:cubicBezTo>
                    <a:pt x="1092" y="958"/>
                    <a:pt x="1121" y="984"/>
                    <a:pt x="1121" y="1011"/>
                  </a:cubicBezTo>
                  <a:close/>
                  <a:moveTo>
                    <a:pt x="1058" y="76"/>
                  </a:moveTo>
                  <a:cubicBezTo>
                    <a:pt x="1058" y="96"/>
                    <a:pt x="1036" y="115"/>
                    <a:pt x="1002" y="128"/>
                  </a:cubicBezTo>
                  <a:cubicBezTo>
                    <a:pt x="967" y="141"/>
                    <a:pt x="920" y="150"/>
                    <a:pt x="867" y="150"/>
                  </a:cubicBezTo>
                  <a:cubicBezTo>
                    <a:pt x="815" y="150"/>
                    <a:pt x="767" y="141"/>
                    <a:pt x="733" y="128"/>
                  </a:cubicBezTo>
                  <a:cubicBezTo>
                    <a:pt x="698" y="114"/>
                    <a:pt x="677" y="95"/>
                    <a:pt x="677" y="74"/>
                  </a:cubicBezTo>
                  <a:cubicBezTo>
                    <a:pt x="677" y="54"/>
                    <a:pt x="698" y="35"/>
                    <a:pt x="733" y="21"/>
                  </a:cubicBezTo>
                  <a:cubicBezTo>
                    <a:pt x="767" y="8"/>
                    <a:pt x="815" y="0"/>
                    <a:pt x="867" y="0"/>
                  </a:cubicBezTo>
                  <a:cubicBezTo>
                    <a:pt x="919" y="0"/>
                    <a:pt x="967" y="8"/>
                    <a:pt x="1001" y="22"/>
                  </a:cubicBezTo>
                  <a:cubicBezTo>
                    <a:pt x="1036" y="36"/>
                    <a:pt x="1058" y="55"/>
                    <a:pt x="1058" y="76"/>
                  </a:cubicBezTo>
                  <a:close/>
                  <a:moveTo>
                    <a:pt x="1735" y="337"/>
                  </a:moveTo>
                  <a:cubicBezTo>
                    <a:pt x="1735" y="381"/>
                    <a:pt x="1689" y="420"/>
                    <a:pt x="1614" y="449"/>
                  </a:cubicBezTo>
                  <a:cubicBezTo>
                    <a:pt x="1540" y="478"/>
                    <a:pt x="1437" y="495"/>
                    <a:pt x="1324" y="495"/>
                  </a:cubicBezTo>
                  <a:cubicBezTo>
                    <a:pt x="1210" y="495"/>
                    <a:pt x="1108" y="477"/>
                    <a:pt x="1034" y="448"/>
                  </a:cubicBezTo>
                  <a:cubicBezTo>
                    <a:pt x="960" y="419"/>
                    <a:pt x="913" y="378"/>
                    <a:pt x="913" y="334"/>
                  </a:cubicBezTo>
                  <a:cubicBezTo>
                    <a:pt x="913" y="290"/>
                    <a:pt x="959" y="250"/>
                    <a:pt x="1034" y="221"/>
                  </a:cubicBezTo>
                  <a:cubicBezTo>
                    <a:pt x="1108" y="192"/>
                    <a:pt x="1210" y="174"/>
                    <a:pt x="1324" y="174"/>
                  </a:cubicBezTo>
                  <a:cubicBezTo>
                    <a:pt x="1437" y="174"/>
                    <a:pt x="1539" y="192"/>
                    <a:pt x="1613" y="221"/>
                  </a:cubicBezTo>
                  <a:cubicBezTo>
                    <a:pt x="1688" y="251"/>
                    <a:pt x="1735" y="292"/>
                    <a:pt x="1735" y="337"/>
                  </a:cubicBezTo>
                  <a:close/>
                </a:path>
              </a:pathLst>
            </a:custGeom>
            <a:solidFill>
              <a:srgbClr val="3278A1"/>
            </a:solidFill>
            <a:ln w="9525">
              <a:noFill/>
              <a:round/>
              <a:headEnd/>
              <a:tailEnd/>
            </a:ln>
          </p:spPr>
          <p:txBody>
            <a:bodyPr vert="horz" wrap="square" lIns="91440" tIns="45720" rIns="91440" bIns="45720" numCol="1" anchor="t" anchorCtr="0" compatLnSpc="1">
              <a:prstTxWarp prst="textNoShape">
                <a:avLst/>
              </a:prstTxWarp>
            </a:bodyPr>
            <a:lstStyle/>
            <a:p>
              <a:endParaRPr lang="de-DE" sz="1798"/>
            </a:p>
          </p:txBody>
        </p:sp>
        <p:sp>
          <p:nvSpPr>
            <p:cNvPr id="60" name="Türmchen">
              <a:extLst>
                <a:ext uri="{FF2B5EF4-FFF2-40B4-BE49-F238E27FC236}">
                  <a16:creationId xmlns:a16="http://schemas.microsoft.com/office/drawing/2014/main" id="{EF9E2494-27ED-FD47-AA47-B55DC5A65969}"/>
                </a:ext>
              </a:extLst>
            </p:cNvPr>
            <p:cNvSpPr>
              <a:spLocks noEditPoints="1"/>
            </p:cNvSpPr>
            <p:nvPr/>
          </p:nvSpPr>
          <p:spPr bwMode="auto">
            <a:xfrm>
              <a:off x="3550" y="652"/>
              <a:ext cx="2210" cy="2902"/>
            </a:xfrm>
            <a:custGeom>
              <a:avLst/>
              <a:gdLst>
                <a:gd name="T0" fmla="*/ 5533 w 9745"/>
                <a:gd name="T1" fmla="*/ 9734 h 12800"/>
                <a:gd name="T2" fmla="*/ 6802 w 9745"/>
                <a:gd name="T3" fmla="*/ 9015 h 12800"/>
                <a:gd name="T4" fmla="*/ 5928 w 9745"/>
                <a:gd name="T5" fmla="*/ 7113 h 12800"/>
                <a:gd name="T6" fmla="*/ 6028 w 9745"/>
                <a:gd name="T7" fmla="*/ 8142 h 12800"/>
                <a:gd name="T8" fmla="*/ 6306 w 9745"/>
                <a:gd name="T9" fmla="*/ 8142 h 12800"/>
                <a:gd name="T10" fmla="*/ 6802 w 9745"/>
                <a:gd name="T11" fmla="*/ 7927 h 12800"/>
                <a:gd name="T12" fmla="*/ 6554 w 9745"/>
                <a:gd name="T13" fmla="*/ 6972 h 12800"/>
                <a:gd name="T14" fmla="*/ 6192 w 9745"/>
                <a:gd name="T15" fmla="*/ 802 h 12800"/>
                <a:gd name="T16" fmla="*/ 6134 w 9745"/>
                <a:gd name="T17" fmla="*/ 1080 h 12800"/>
                <a:gd name="T18" fmla="*/ 5850 w 9745"/>
                <a:gd name="T19" fmla="*/ 965 h 12800"/>
                <a:gd name="T20" fmla="*/ 5805 w 9745"/>
                <a:gd name="T21" fmla="*/ 641 h 12800"/>
                <a:gd name="T22" fmla="*/ 5585 w 9745"/>
                <a:gd name="T23" fmla="*/ 806 h 12800"/>
                <a:gd name="T24" fmla="*/ 5658 w 9745"/>
                <a:gd name="T25" fmla="*/ 1077 h 12800"/>
                <a:gd name="T26" fmla="*/ 5861 w 9745"/>
                <a:gd name="T27" fmla="*/ 1309 h 12800"/>
                <a:gd name="T28" fmla="*/ 5987 w 9745"/>
                <a:gd name="T29" fmla="*/ 2976 h 12800"/>
                <a:gd name="T30" fmla="*/ 6067 w 9745"/>
                <a:gd name="T31" fmla="*/ 3592 h 12800"/>
                <a:gd name="T32" fmla="*/ 5923 w 9745"/>
                <a:gd name="T33" fmla="*/ 4034 h 12800"/>
                <a:gd name="T34" fmla="*/ 4917 w 9745"/>
                <a:gd name="T35" fmla="*/ 5382 h 12800"/>
                <a:gd name="T36" fmla="*/ 4012 w 9745"/>
                <a:gd name="T37" fmla="*/ 6687 h 12800"/>
                <a:gd name="T38" fmla="*/ 4589 w 9745"/>
                <a:gd name="T39" fmla="*/ 8242 h 12800"/>
                <a:gd name="T40" fmla="*/ 4504 w 9745"/>
                <a:gd name="T41" fmla="*/ 10745 h 12800"/>
                <a:gd name="T42" fmla="*/ 0 w 9745"/>
                <a:gd name="T43" fmla="*/ 12800 h 12800"/>
                <a:gd name="T44" fmla="*/ 8065 w 9745"/>
                <a:gd name="T45" fmla="*/ 11069 h 12800"/>
                <a:gd name="T46" fmla="*/ 7802 w 9745"/>
                <a:gd name="T47" fmla="*/ 8366 h 12800"/>
                <a:gd name="T48" fmla="*/ 8154 w 9745"/>
                <a:gd name="T49" fmla="*/ 7161 h 12800"/>
                <a:gd name="T50" fmla="*/ 7723 w 9745"/>
                <a:gd name="T51" fmla="*/ 5759 h 12800"/>
                <a:gd name="T52" fmla="*/ 6436 w 9745"/>
                <a:gd name="T53" fmla="*/ 4207 h 12800"/>
                <a:gd name="T54" fmla="*/ 6228 w 9745"/>
                <a:gd name="T55" fmla="*/ 3673 h 12800"/>
                <a:gd name="T56" fmla="*/ 6236 w 9745"/>
                <a:gd name="T57" fmla="*/ 2850 h 12800"/>
                <a:gd name="T58" fmla="*/ 6470 w 9745"/>
                <a:gd name="T59" fmla="*/ 2554 h 12800"/>
                <a:gd name="T60" fmla="*/ 6408 w 9745"/>
                <a:gd name="T61" fmla="*/ 2285 h 12800"/>
                <a:gd name="T62" fmla="*/ 6621 w 9745"/>
                <a:gd name="T63" fmla="*/ 2320 h 12800"/>
                <a:gd name="T64" fmla="*/ 6866 w 9745"/>
                <a:gd name="T65" fmla="*/ 2173 h 12800"/>
                <a:gd name="T66" fmla="*/ 6754 w 9745"/>
                <a:gd name="T67" fmla="*/ 1290 h 12800"/>
                <a:gd name="T68" fmla="*/ 6837 w 9745"/>
                <a:gd name="T69" fmla="*/ 710 h 12800"/>
                <a:gd name="T70" fmla="*/ 6934 w 9745"/>
                <a:gd name="T71" fmla="*/ 315 h 12800"/>
                <a:gd name="T72" fmla="*/ 6768 w 9745"/>
                <a:gd name="T73" fmla="*/ 248 h 12800"/>
                <a:gd name="T74" fmla="*/ 6594 w 9745"/>
                <a:gd name="T75" fmla="*/ 2143 h 12800"/>
                <a:gd name="T76" fmla="*/ 6672 w 9745"/>
                <a:gd name="T77" fmla="*/ 2052 h 12800"/>
                <a:gd name="T78" fmla="*/ 6635 w 9745"/>
                <a:gd name="T79" fmla="*/ 2123 h 12800"/>
                <a:gd name="T80" fmla="*/ 6536 w 9745"/>
                <a:gd name="T81" fmla="*/ 2085 h 12800"/>
                <a:gd name="T82" fmla="*/ 6594 w 9745"/>
                <a:gd name="T83" fmla="*/ 1941 h 12800"/>
                <a:gd name="T84" fmla="*/ 6487 w 9745"/>
                <a:gd name="T85" fmla="*/ 2048 h 12800"/>
                <a:gd name="T86" fmla="*/ 6530 w 9745"/>
                <a:gd name="T87" fmla="*/ 1916 h 12800"/>
                <a:gd name="T88" fmla="*/ 6504 w 9745"/>
                <a:gd name="T89" fmla="*/ 2040 h 12800"/>
                <a:gd name="T90" fmla="*/ 6495 w 9745"/>
                <a:gd name="T91" fmla="*/ 1853 h 12800"/>
                <a:gd name="T92" fmla="*/ 6487 w 9745"/>
                <a:gd name="T93" fmla="*/ 1613 h 12800"/>
                <a:gd name="T94" fmla="*/ 6520 w 9745"/>
                <a:gd name="T95" fmla="*/ 1633 h 12800"/>
                <a:gd name="T96" fmla="*/ 6303 w 9745"/>
                <a:gd name="T97" fmla="*/ 1639 h 12800"/>
                <a:gd name="T98" fmla="*/ 6292 w 9745"/>
                <a:gd name="T99" fmla="*/ 1469 h 12800"/>
                <a:gd name="T100" fmla="*/ 6433 w 9745"/>
                <a:gd name="T101" fmla="*/ 1689 h 12800"/>
                <a:gd name="T102" fmla="*/ 6227 w 9745"/>
                <a:gd name="T103" fmla="*/ 1052 h 12800"/>
                <a:gd name="T104" fmla="*/ 6263 w 9745"/>
                <a:gd name="T105" fmla="*/ 983 h 12800"/>
                <a:gd name="T106" fmla="*/ 6263 w 9745"/>
                <a:gd name="T107" fmla="*/ 1064 h 12800"/>
                <a:gd name="T108" fmla="*/ 6346 w 9745"/>
                <a:gd name="T109" fmla="*/ 8560 h 12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745" h="12800">
                  <a:moveTo>
                    <a:pt x="6802" y="9734"/>
                  </a:moveTo>
                  <a:lnTo>
                    <a:pt x="6802" y="9734"/>
                  </a:lnTo>
                  <a:lnTo>
                    <a:pt x="6802" y="9734"/>
                  </a:lnTo>
                  <a:cubicBezTo>
                    <a:pt x="6595" y="9706"/>
                    <a:pt x="6262" y="9698"/>
                    <a:pt x="6167" y="9698"/>
                  </a:cubicBezTo>
                  <a:lnTo>
                    <a:pt x="6167" y="9698"/>
                  </a:lnTo>
                  <a:cubicBezTo>
                    <a:pt x="6072" y="9698"/>
                    <a:pt x="5739" y="9706"/>
                    <a:pt x="5533" y="9734"/>
                  </a:cubicBezTo>
                  <a:lnTo>
                    <a:pt x="5533" y="9734"/>
                  </a:lnTo>
                  <a:lnTo>
                    <a:pt x="5533" y="9072"/>
                  </a:lnTo>
                  <a:lnTo>
                    <a:pt x="6011" y="9072"/>
                  </a:lnTo>
                  <a:cubicBezTo>
                    <a:pt x="6013" y="9054"/>
                    <a:pt x="6014" y="9035"/>
                    <a:pt x="6015" y="9015"/>
                  </a:cubicBezTo>
                  <a:lnTo>
                    <a:pt x="5533" y="9015"/>
                  </a:lnTo>
                  <a:lnTo>
                    <a:pt x="5533" y="8924"/>
                  </a:lnTo>
                  <a:lnTo>
                    <a:pt x="6802" y="8924"/>
                  </a:lnTo>
                  <a:lnTo>
                    <a:pt x="6802" y="9015"/>
                  </a:lnTo>
                  <a:lnTo>
                    <a:pt x="6319" y="9015"/>
                  </a:lnTo>
                  <a:cubicBezTo>
                    <a:pt x="6320" y="9035"/>
                    <a:pt x="6321" y="9054"/>
                    <a:pt x="6323" y="9072"/>
                  </a:cubicBezTo>
                  <a:lnTo>
                    <a:pt x="6802" y="9072"/>
                  </a:lnTo>
                  <a:lnTo>
                    <a:pt x="6802" y="9734"/>
                  </a:lnTo>
                  <a:close/>
                  <a:moveTo>
                    <a:pt x="6406" y="7151"/>
                  </a:moveTo>
                  <a:lnTo>
                    <a:pt x="5928" y="7151"/>
                  </a:lnTo>
                  <a:cubicBezTo>
                    <a:pt x="5928" y="7139"/>
                    <a:pt x="5928" y="7126"/>
                    <a:pt x="5928" y="7113"/>
                  </a:cubicBezTo>
                  <a:lnTo>
                    <a:pt x="6406" y="7113"/>
                  </a:lnTo>
                  <a:cubicBezTo>
                    <a:pt x="6406" y="7126"/>
                    <a:pt x="6406" y="7139"/>
                    <a:pt x="6406" y="7151"/>
                  </a:cubicBezTo>
                  <a:close/>
                  <a:moveTo>
                    <a:pt x="6802" y="8142"/>
                  </a:moveTo>
                  <a:lnTo>
                    <a:pt x="6802" y="8848"/>
                  </a:lnTo>
                  <a:lnTo>
                    <a:pt x="5533" y="8848"/>
                  </a:lnTo>
                  <a:lnTo>
                    <a:pt x="5533" y="8142"/>
                  </a:lnTo>
                  <a:lnTo>
                    <a:pt x="6028" y="8142"/>
                  </a:lnTo>
                  <a:cubicBezTo>
                    <a:pt x="6030" y="8125"/>
                    <a:pt x="6031" y="8106"/>
                    <a:pt x="6032" y="8085"/>
                  </a:cubicBezTo>
                  <a:lnTo>
                    <a:pt x="5533" y="8085"/>
                  </a:lnTo>
                  <a:lnTo>
                    <a:pt x="5533" y="8003"/>
                  </a:lnTo>
                  <a:lnTo>
                    <a:pt x="6802" y="8003"/>
                  </a:lnTo>
                  <a:lnTo>
                    <a:pt x="6802" y="8085"/>
                  </a:lnTo>
                  <a:lnTo>
                    <a:pt x="6302" y="8085"/>
                  </a:lnTo>
                  <a:cubicBezTo>
                    <a:pt x="6303" y="8106"/>
                    <a:pt x="6304" y="8125"/>
                    <a:pt x="6306" y="8142"/>
                  </a:cubicBezTo>
                  <a:lnTo>
                    <a:pt x="6802" y="8142"/>
                  </a:lnTo>
                  <a:moveTo>
                    <a:pt x="5533" y="7927"/>
                  </a:moveTo>
                  <a:lnTo>
                    <a:pt x="5533" y="7431"/>
                  </a:lnTo>
                  <a:cubicBezTo>
                    <a:pt x="5533" y="7309"/>
                    <a:pt x="5661" y="7184"/>
                    <a:pt x="5741" y="7049"/>
                  </a:cubicBezTo>
                  <a:lnTo>
                    <a:pt x="6593" y="7049"/>
                  </a:lnTo>
                  <a:cubicBezTo>
                    <a:pt x="6674" y="7184"/>
                    <a:pt x="6802" y="7309"/>
                    <a:pt x="6802" y="7431"/>
                  </a:cubicBezTo>
                  <a:lnTo>
                    <a:pt x="6802" y="7927"/>
                  </a:lnTo>
                  <a:lnTo>
                    <a:pt x="5533" y="7927"/>
                  </a:lnTo>
                  <a:close/>
                  <a:moveTo>
                    <a:pt x="5780" y="6972"/>
                  </a:moveTo>
                  <a:cubicBezTo>
                    <a:pt x="5796" y="6934"/>
                    <a:pt x="5806" y="6895"/>
                    <a:pt x="5806" y="6854"/>
                  </a:cubicBezTo>
                  <a:cubicBezTo>
                    <a:pt x="5806" y="6854"/>
                    <a:pt x="6057" y="6834"/>
                    <a:pt x="6167" y="6834"/>
                  </a:cubicBezTo>
                  <a:lnTo>
                    <a:pt x="6167" y="6834"/>
                  </a:lnTo>
                  <a:cubicBezTo>
                    <a:pt x="6278" y="6834"/>
                    <a:pt x="6529" y="6854"/>
                    <a:pt x="6529" y="6854"/>
                  </a:cubicBezTo>
                  <a:cubicBezTo>
                    <a:pt x="6529" y="6895"/>
                    <a:pt x="6538" y="6934"/>
                    <a:pt x="6554" y="6972"/>
                  </a:cubicBezTo>
                  <a:lnTo>
                    <a:pt x="5780" y="6972"/>
                  </a:lnTo>
                  <a:close/>
                  <a:moveTo>
                    <a:pt x="6770" y="0"/>
                  </a:moveTo>
                  <a:lnTo>
                    <a:pt x="6770" y="0"/>
                  </a:lnTo>
                  <a:cubicBezTo>
                    <a:pt x="6740" y="91"/>
                    <a:pt x="6687" y="194"/>
                    <a:pt x="6629" y="310"/>
                  </a:cubicBezTo>
                  <a:cubicBezTo>
                    <a:pt x="6571" y="425"/>
                    <a:pt x="6518" y="487"/>
                    <a:pt x="6484" y="547"/>
                  </a:cubicBezTo>
                  <a:cubicBezTo>
                    <a:pt x="6419" y="609"/>
                    <a:pt x="6342" y="758"/>
                    <a:pt x="6332" y="805"/>
                  </a:cubicBezTo>
                  <a:cubicBezTo>
                    <a:pt x="6309" y="795"/>
                    <a:pt x="6199" y="795"/>
                    <a:pt x="6192" y="802"/>
                  </a:cubicBezTo>
                  <a:cubicBezTo>
                    <a:pt x="6108" y="802"/>
                    <a:pt x="6112" y="888"/>
                    <a:pt x="6112" y="888"/>
                  </a:cubicBezTo>
                  <a:cubicBezTo>
                    <a:pt x="6112" y="888"/>
                    <a:pt x="6105" y="897"/>
                    <a:pt x="6098" y="916"/>
                  </a:cubicBezTo>
                  <a:cubicBezTo>
                    <a:pt x="6091" y="935"/>
                    <a:pt x="6097" y="988"/>
                    <a:pt x="6097" y="1006"/>
                  </a:cubicBezTo>
                  <a:lnTo>
                    <a:pt x="6090" y="1019"/>
                  </a:lnTo>
                  <a:lnTo>
                    <a:pt x="6104" y="1027"/>
                  </a:lnTo>
                  <a:cubicBezTo>
                    <a:pt x="6104" y="1027"/>
                    <a:pt x="6106" y="1061"/>
                    <a:pt x="6114" y="1068"/>
                  </a:cubicBezTo>
                  <a:cubicBezTo>
                    <a:pt x="6122" y="1076"/>
                    <a:pt x="6134" y="1080"/>
                    <a:pt x="6134" y="1080"/>
                  </a:cubicBezTo>
                  <a:lnTo>
                    <a:pt x="6135" y="1098"/>
                  </a:lnTo>
                  <a:cubicBezTo>
                    <a:pt x="6135" y="1098"/>
                    <a:pt x="6121" y="1136"/>
                    <a:pt x="6105" y="1148"/>
                  </a:cubicBezTo>
                  <a:cubicBezTo>
                    <a:pt x="6023" y="1143"/>
                    <a:pt x="5976" y="1181"/>
                    <a:pt x="5954" y="1213"/>
                  </a:cubicBezTo>
                  <a:cubicBezTo>
                    <a:pt x="5954" y="1213"/>
                    <a:pt x="5905" y="1208"/>
                    <a:pt x="5887" y="1209"/>
                  </a:cubicBezTo>
                  <a:cubicBezTo>
                    <a:pt x="5875" y="1191"/>
                    <a:pt x="5830" y="1072"/>
                    <a:pt x="5810" y="1056"/>
                  </a:cubicBezTo>
                  <a:cubicBezTo>
                    <a:pt x="5816" y="1047"/>
                    <a:pt x="5815" y="1021"/>
                    <a:pt x="5808" y="1010"/>
                  </a:cubicBezTo>
                  <a:cubicBezTo>
                    <a:pt x="5838" y="997"/>
                    <a:pt x="5850" y="965"/>
                    <a:pt x="5850" y="965"/>
                  </a:cubicBezTo>
                  <a:lnTo>
                    <a:pt x="5841" y="954"/>
                  </a:lnTo>
                  <a:cubicBezTo>
                    <a:pt x="5841" y="954"/>
                    <a:pt x="5861" y="947"/>
                    <a:pt x="5857" y="926"/>
                  </a:cubicBezTo>
                  <a:cubicBezTo>
                    <a:pt x="5903" y="928"/>
                    <a:pt x="5880" y="854"/>
                    <a:pt x="5881" y="843"/>
                  </a:cubicBezTo>
                  <a:cubicBezTo>
                    <a:pt x="5899" y="829"/>
                    <a:pt x="5896" y="777"/>
                    <a:pt x="5896" y="777"/>
                  </a:cubicBezTo>
                  <a:cubicBezTo>
                    <a:pt x="5896" y="777"/>
                    <a:pt x="5883" y="776"/>
                    <a:pt x="5886" y="741"/>
                  </a:cubicBezTo>
                  <a:cubicBezTo>
                    <a:pt x="5889" y="706"/>
                    <a:pt x="5868" y="687"/>
                    <a:pt x="5856" y="681"/>
                  </a:cubicBezTo>
                  <a:cubicBezTo>
                    <a:pt x="5849" y="664"/>
                    <a:pt x="5815" y="642"/>
                    <a:pt x="5805" y="641"/>
                  </a:cubicBezTo>
                  <a:cubicBezTo>
                    <a:pt x="5785" y="626"/>
                    <a:pt x="5743" y="633"/>
                    <a:pt x="5743" y="646"/>
                  </a:cubicBezTo>
                  <a:cubicBezTo>
                    <a:pt x="5730" y="644"/>
                    <a:pt x="5718" y="658"/>
                    <a:pt x="5718" y="658"/>
                  </a:cubicBezTo>
                  <a:cubicBezTo>
                    <a:pt x="5718" y="658"/>
                    <a:pt x="5693" y="652"/>
                    <a:pt x="5683" y="672"/>
                  </a:cubicBezTo>
                  <a:cubicBezTo>
                    <a:pt x="5662" y="685"/>
                    <a:pt x="5637" y="737"/>
                    <a:pt x="5637" y="737"/>
                  </a:cubicBezTo>
                  <a:cubicBezTo>
                    <a:pt x="5637" y="737"/>
                    <a:pt x="5629" y="727"/>
                    <a:pt x="5620" y="738"/>
                  </a:cubicBezTo>
                  <a:cubicBezTo>
                    <a:pt x="5611" y="750"/>
                    <a:pt x="5613" y="802"/>
                    <a:pt x="5613" y="802"/>
                  </a:cubicBezTo>
                  <a:cubicBezTo>
                    <a:pt x="5613" y="802"/>
                    <a:pt x="5593" y="790"/>
                    <a:pt x="5585" y="806"/>
                  </a:cubicBezTo>
                  <a:cubicBezTo>
                    <a:pt x="5577" y="822"/>
                    <a:pt x="5591" y="881"/>
                    <a:pt x="5591" y="881"/>
                  </a:cubicBezTo>
                  <a:cubicBezTo>
                    <a:pt x="5591" y="881"/>
                    <a:pt x="5572" y="875"/>
                    <a:pt x="5572" y="897"/>
                  </a:cubicBezTo>
                  <a:cubicBezTo>
                    <a:pt x="5572" y="918"/>
                    <a:pt x="5585" y="963"/>
                    <a:pt x="5585" y="963"/>
                  </a:cubicBezTo>
                  <a:cubicBezTo>
                    <a:pt x="5585" y="963"/>
                    <a:pt x="5573" y="954"/>
                    <a:pt x="5573" y="971"/>
                  </a:cubicBezTo>
                  <a:cubicBezTo>
                    <a:pt x="5573" y="988"/>
                    <a:pt x="5613" y="1040"/>
                    <a:pt x="5613" y="1040"/>
                  </a:cubicBezTo>
                  <a:cubicBezTo>
                    <a:pt x="5613" y="1040"/>
                    <a:pt x="5595" y="1055"/>
                    <a:pt x="5596" y="1071"/>
                  </a:cubicBezTo>
                  <a:cubicBezTo>
                    <a:pt x="5613" y="1081"/>
                    <a:pt x="5640" y="1083"/>
                    <a:pt x="5658" y="1077"/>
                  </a:cubicBezTo>
                  <a:cubicBezTo>
                    <a:pt x="5651" y="1084"/>
                    <a:pt x="5652" y="1098"/>
                    <a:pt x="5652" y="1098"/>
                  </a:cubicBezTo>
                  <a:cubicBezTo>
                    <a:pt x="5652" y="1098"/>
                    <a:pt x="5667" y="1112"/>
                    <a:pt x="5691" y="1105"/>
                  </a:cubicBezTo>
                  <a:cubicBezTo>
                    <a:pt x="5714" y="1098"/>
                    <a:pt x="5733" y="1069"/>
                    <a:pt x="5733" y="1069"/>
                  </a:cubicBezTo>
                  <a:cubicBezTo>
                    <a:pt x="5733" y="1069"/>
                    <a:pt x="5753" y="1081"/>
                    <a:pt x="5759" y="1100"/>
                  </a:cubicBezTo>
                  <a:cubicBezTo>
                    <a:pt x="5766" y="1118"/>
                    <a:pt x="5775" y="1159"/>
                    <a:pt x="5784" y="1200"/>
                  </a:cubicBezTo>
                  <a:cubicBezTo>
                    <a:pt x="5793" y="1241"/>
                    <a:pt x="5804" y="1292"/>
                    <a:pt x="5817" y="1304"/>
                  </a:cubicBezTo>
                  <a:cubicBezTo>
                    <a:pt x="5830" y="1316"/>
                    <a:pt x="5847" y="1304"/>
                    <a:pt x="5861" y="1309"/>
                  </a:cubicBezTo>
                  <a:cubicBezTo>
                    <a:pt x="5875" y="1314"/>
                    <a:pt x="5894" y="1331"/>
                    <a:pt x="5955" y="1325"/>
                  </a:cubicBezTo>
                  <a:cubicBezTo>
                    <a:pt x="5955" y="1472"/>
                    <a:pt x="6015" y="1558"/>
                    <a:pt x="6046" y="1604"/>
                  </a:cubicBezTo>
                  <a:cubicBezTo>
                    <a:pt x="6076" y="1651"/>
                    <a:pt x="6109" y="1719"/>
                    <a:pt x="6109" y="1805"/>
                  </a:cubicBezTo>
                  <a:cubicBezTo>
                    <a:pt x="6109" y="1891"/>
                    <a:pt x="6113" y="2052"/>
                    <a:pt x="6107" y="2129"/>
                  </a:cubicBezTo>
                  <a:cubicBezTo>
                    <a:pt x="6101" y="2205"/>
                    <a:pt x="6070" y="2296"/>
                    <a:pt x="6070" y="2359"/>
                  </a:cubicBezTo>
                  <a:cubicBezTo>
                    <a:pt x="6070" y="2423"/>
                    <a:pt x="6098" y="2584"/>
                    <a:pt x="6098" y="2786"/>
                  </a:cubicBezTo>
                  <a:cubicBezTo>
                    <a:pt x="6072" y="2819"/>
                    <a:pt x="5987" y="2969"/>
                    <a:pt x="5987" y="2976"/>
                  </a:cubicBezTo>
                  <a:cubicBezTo>
                    <a:pt x="5987" y="2984"/>
                    <a:pt x="5993" y="2998"/>
                    <a:pt x="6027" y="2998"/>
                  </a:cubicBezTo>
                  <a:cubicBezTo>
                    <a:pt x="6062" y="2998"/>
                    <a:pt x="6091" y="2956"/>
                    <a:pt x="6091" y="2956"/>
                  </a:cubicBezTo>
                  <a:lnTo>
                    <a:pt x="6100" y="2967"/>
                  </a:lnTo>
                  <a:cubicBezTo>
                    <a:pt x="6100" y="2967"/>
                    <a:pt x="6099" y="2978"/>
                    <a:pt x="6099" y="2989"/>
                  </a:cubicBezTo>
                  <a:cubicBezTo>
                    <a:pt x="6073" y="2989"/>
                    <a:pt x="6081" y="3025"/>
                    <a:pt x="6081" y="3036"/>
                  </a:cubicBezTo>
                  <a:cubicBezTo>
                    <a:pt x="6050" y="3046"/>
                    <a:pt x="5868" y="3129"/>
                    <a:pt x="5868" y="3301"/>
                  </a:cubicBezTo>
                  <a:cubicBezTo>
                    <a:pt x="5868" y="3472"/>
                    <a:pt x="5974" y="3546"/>
                    <a:pt x="6067" y="3592"/>
                  </a:cubicBezTo>
                  <a:cubicBezTo>
                    <a:pt x="6067" y="3592"/>
                    <a:pt x="6061" y="3598"/>
                    <a:pt x="6061" y="3620"/>
                  </a:cubicBezTo>
                  <a:cubicBezTo>
                    <a:pt x="6061" y="3643"/>
                    <a:pt x="6115" y="3662"/>
                    <a:pt x="6106" y="3673"/>
                  </a:cubicBezTo>
                  <a:cubicBezTo>
                    <a:pt x="6096" y="3687"/>
                    <a:pt x="6104" y="3719"/>
                    <a:pt x="6089" y="3745"/>
                  </a:cubicBezTo>
                  <a:cubicBezTo>
                    <a:pt x="6075" y="3771"/>
                    <a:pt x="6041" y="3796"/>
                    <a:pt x="6041" y="3817"/>
                  </a:cubicBezTo>
                  <a:cubicBezTo>
                    <a:pt x="6041" y="3837"/>
                    <a:pt x="6070" y="3864"/>
                    <a:pt x="6070" y="3864"/>
                  </a:cubicBezTo>
                  <a:cubicBezTo>
                    <a:pt x="6070" y="3864"/>
                    <a:pt x="6065" y="3902"/>
                    <a:pt x="6065" y="3923"/>
                  </a:cubicBezTo>
                  <a:cubicBezTo>
                    <a:pt x="5970" y="3941"/>
                    <a:pt x="5923" y="3993"/>
                    <a:pt x="5923" y="4034"/>
                  </a:cubicBezTo>
                  <a:cubicBezTo>
                    <a:pt x="5923" y="4075"/>
                    <a:pt x="5966" y="4097"/>
                    <a:pt x="5966" y="4097"/>
                  </a:cubicBezTo>
                  <a:cubicBezTo>
                    <a:pt x="5966" y="4097"/>
                    <a:pt x="5899" y="4141"/>
                    <a:pt x="5899" y="4207"/>
                  </a:cubicBezTo>
                  <a:cubicBezTo>
                    <a:pt x="5899" y="4274"/>
                    <a:pt x="5956" y="4286"/>
                    <a:pt x="5956" y="4318"/>
                  </a:cubicBezTo>
                  <a:cubicBezTo>
                    <a:pt x="5956" y="4350"/>
                    <a:pt x="5892" y="4413"/>
                    <a:pt x="5882" y="4416"/>
                  </a:cubicBezTo>
                  <a:cubicBezTo>
                    <a:pt x="5662" y="4455"/>
                    <a:pt x="5451" y="4589"/>
                    <a:pt x="5346" y="4676"/>
                  </a:cubicBezTo>
                  <a:cubicBezTo>
                    <a:pt x="5241" y="4764"/>
                    <a:pt x="5142" y="4879"/>
                    <a:pt x="5054" y="5033"/>
                  </a:cubicBezTo>
                  <a:cubicBezTo>
                    <a:pt x="4966" y="5187"/>
                    <a:pt x="4930" y="5324"/>
                    <a:pt x="4917" y="5382"/>
                  </a:cubicBezTo>
                  <a:cubicBezTo>
                    <a:pt x="4884" y="5399"/>
                    <a:pt x="4762" y="5467"/>
                    <a:pt x="4704" y="5530"/>
                  </a:cubicBezTo>
                  <a:cubicBezTo>
                    <a:pt x="4646" y="5592"/>
                    <a:pt x="4611" y="5667"/>
                    <a:pt x="4611" y="5759"/>
                  </a:cubicBezTo>
                  <a:cubicBezTo>
                    <a:pt x="4611" y="5850"/>
                    <a:pt x="4667" y="5902"/>
                    <a:pt x="4692" y="5929"/>
                  </a:cubicBezTo>
                  <a:cubicBezTo>
                    <a:pt x="4717" y="5957"/>
                    <a:pt x="4720" y="5995"/>
                    <a:pt x="4743" y="6027"/>
                  </a:cubicBezTo>
                  <a:cubicBezTo>
                    <a:pt x="4767" y="6059"/>
                    <a:pt x="4823" y="6124"/>
                    <a:pt x="4872" y="6151"/>
                  </a:cubicBezTo>
                  <a:cubicBezTo>
                    <a:pt x="4726" y="6185"/>
                    <a:pt x="4572" y="6248"/>
                    <a:pt x="4341" y="6366"/>
                  </a:cubicBezTo>
                  <a:cubicBezTo>
                    <a:pt x="4110" y="6483"/>
                    <a:pt x="4040" y="6621"/>
                    <a:pt x="4012" y="6687"/>
                  </a:cubicBezTo>
                  <a:cubicBezTo>
                    <a:pt x="3983" y="6753"/>
                    <a:pt x="3971" y="6851"/>
                    <a:pt x="4019" y="6963"/>
                  </a:cubicBezTo>
                  <a:cubicBezTo>
                    <a:pt x="4067" y="7075"/>
                    <a:pt x="4156" y="7112"/>
                    <a:pt x="4180" y="7161"/>
                  </a:cubicBezTo>
                  <a:cubicBezTo>
                    <a:pt x="4205" y="7210"/>
                    <a:pt x="4245" y="7272"/>
                    <a:pt x="4290" y="7314"/>
                  </a:cubicBezTo>
                  <a:cubicBezTo>
                    <a:pt x="4334" y="7356"/>
                    <a:pt x="4390" y="7391"/>
                    <a:pt x="4446" y="7433"/>
                  </a:cubicBezTo>
                  <a:cubicBezTo>
                    <a:pt x="4446" y="7469"/>
                    <a:pt x="4488" y="7528"/>
                    <a:pt x="4488" y="7573"/>
                  </a:cubicBezTo>
                  <a:cubicBezTo>
                    <a:pt x="4488" y="7893"/>
                    <a:pt x="4593" y="8033"/>
                    <a:pt x="4591" y="8159"/>
                  </a:cubicBezTo>
                  <a:cubicBezTo>
                    <a:pt x="4591" y="8201"/>
                    <a:pt x="4589" y="8242"/>
                    <a:pt x="4589" y="8242"/>
                  </a:cubicBezTo>
                  <a:lnTo>
                    <a:pt x="4533" y="8249"/>
                  </a:lnTo>
                  <a:lnTo>
                    <a:pt x="4533" y="8366"/>
                  </a:lnTo>
                  <a:lnTo>
                    <a:pt x="4586" y="8448"/>
                  </a:lnTo>
                  <a:cubicBezTo>
                    <a:pt x="4586" y="8448"/>
                    <a:pt x="4586" y="9991"/>
                    <a:pt x="4586" y="10046"/>
                  </a:cubicBezTo>
                  <a:cubicBezTo>
                    <a:pt x="4460" y="10143"/>
                    <a:pt x="4417" y="10254"/>
                    <a:pt x="4417" y="10319"/>
                  </a:cubicBezTo>
                  <a:cubicBezTo>
                    <a:pt x="4417" y="10385"/>
                    <a:pt x="4442" y="10455"/>
                    <a:pt x="4504" y="10505"/>
                  </a:cubicBezTo>
                  <a:cubicBezTo>
                    <a:pt x="4504" y="10505"/>
                    <a:pt x="4504" y="10694"/>
                    <a:pt x="4504" y="10745"/>
                  </a:cubicBezTo>
                  <a:cubicBezTo>
                    <a:pt x="4344" y="10832"/>
                    <a:pt x="4269" y="10966"/>
                    <a:pt x="4269" y="11016"/>
                  </a:cubicBezTo>
                  <a:lnTo>
                    <a:pt x="4269" y="11069"/>
                  </a:lnTo>
                  <a:cubicBezTo>
                    <a:pt x="4200" y="11155"/>
                    <a:pt x="4163" y="11224"/>
                    <a:pt x="4163" y="11352"/>
                  </a:cubicBezTo>
                  <a:cubicBezTo>
                    <a:pt x="4163" y="11480"/>
                    <a:pt x="4245" y="11564"/>
                    <a:pt x="4320" y="11612"/>
                  </a:cubicBezTo>
                  <a:cubicBezTo>
                    <a:pt x="4320" y="11612"/>
                    <a:pt x="4312" y="11751"/>
                    <a:pt x="4309" y="11854"/>
                  </a:cubicBezTo>
                  <a:cubicBezTo>
                    <a:pt x="3097" y="12013"/>
                    <a:pt x="2128" y="12302"/>
                    <a:pt x="0" y="12800"/>
                  </a:cubicBezTo>
                  <a:lnTo>
                    <a:pt x="0" y="12800"/>
                  </a:lnTo>
                  <a:lnTo>
                    <a:pt x="9743" y="12800"/>
                  </a:lnTo>
                  <a:cubicBezTo>
                    <a:pt x="9743" y="12661"/>
                    <a:pt x="9745" y="12518"/>
                    <a:pt x="9745" y="12408"/>
                  </a:cubicBezTo>
                  <a:cubicBezTo>
                    <a:pt x="9745" y="12299"/>
                    <a:pt x="9743" y="12224"/>
                    <a:pt x="9737" y="12223"/>
                  </a:cubicBezTo>
                  <a:cubicBezTo>
                    <a:pt x="9260" y="12124"/>
                    <a:pt x="8801" y="11955"/>
                    <a:pt x="8025" y="11854"/>
                  </a:cubicBezTo>
                  <a:cubicBezTo>
                    <a:pt x="8023" y="11751"/>
                    <a:pt x="8015" y="11612"/>
                    <a:pt x="8015" y="11612"/>
                  </a:cubicBezTo>
                  <a:cubicBezTo>
                    <a:pt x="8090" y="11564"/>
                    <a:pt x="8172" y="11480"/>
                    <a:pt x="8172" y="11352"/>
                  </a:cubicBezTo>
                  <a:cubicBezTo>
                    <a:pt x="8172" y="11224"/>
                    <a:pt x="8134" y="11155"/>
                    <a:pt x="8065" y="11069"/>
                  </a:cubicBezTo>
                  <a:lnTo>
                    <a:pt x="8065" y="11016"/>
                  </a:lnTo>
                  <a:cubicBezTo>
                    <a:pt x="8065" y="10966"/>
                    <a:pt x="7990" y="10832"/>
                    <a:pt x="7830" y="10745"/>
                  </a:cubicBezTo>
                  <a:cubicBezTo>
                    <a:pt x="7830" y="10694"/>
                    <a:pt x="7830" y="10505"/>
                    <a:pt x="7830" y="10505"/>
                  </a:cubicBezTo>
                  <a:cubicBezTo>
                    <a:pt x="7893" y="10455"/>
                    <a:pt x="7918" y="10385"/>
                    <a:pt x="7918" y="10319"/>
                  </a:cubicBezTo>
                  <a:cubicBezTo>
                    <a:pt x="7918" y="10254"/>
                    <a:pt x="7875" y="10143"/>
                    <a:pt x="7749" y="10046"/>
                  </a:cubicBezTo>
                  <a:cubicBezTo>
                    <a:pt x="7749" y="9991"/>
                    <a:pt x="7749" y="8448"/>
                    <a:pt x="7749" y="8448"/>
                  </a:cubicBezTo>
                  <a:lnTo>
                    <a:pt x="7802" y="8366"/>
                  </a:lnTo>
                  <a:lnTo>
                    <a:pt x="7802" y="8249"/>
                  </a:lnTo>
                  <a:lnTo>
                    <a:pt x="7745" y="8242"/>
                  </a:lnTo>
                  <a:cubicBezTo>
                    <a:pt x="7745" y="8242"/>
                    <a:pt x="7744" y="8201"/>
                    <a:pt x="7744" y="8159"/>
                  </a:cubicBezTo>
                  <a:cubicBezTo>
                    <a:pt x="7742" y="8033"/>
                    <a:pt x="7846" y="7893"/>
                    <a:pt x="7846" y="7573"/>
                  </a:cubicBezTo>
                  <a:cubicBezTo>
                    <a:pt x="7846" y="7528"/>
                    <a:pt x="7888" y="7469"/>
                    <a:pt x="7888" y="7433"/>
                  </a:cubicBezTo>
                  <a:cubicBezTo>
                    <a:pt x="7945" y="7391"/>
                    <a:pt x="8000" y="7356"/>
                    <a:pt x="8045" y="7314"/>
                  </a:cubicBezTo>
                  <a:cubicBezTo>
                    <a:pt x="8090" y="7272"/>
                    <a:pt x="8130" y="7210"/>
                    <a:pt x="8154" y="7161"/>
                  </a:cubicBezTo>
                  <a:cubicBezTo>
                    <a:pt x="8179" y="7112"/>
                    <a:pt x="8267" y="7075"/>
                    <a:pt x="8315" y="6963"/>
                  </a:cubicBezTo>
                  <a:cubicBezTo>
                    <a:pt x="8363" y="6851"/>
                    <a:pt x="8351" y="6753"/>
                    <a:pt x="8323" y="6687"/>
                  </a:cubicBezTo>
                  <a:cubicBezTo>
                    <a:pt x="8294" y="6621"/>
                    <a:pt x="8224" y="6483"/>
                    <a:pt x="7994" y="6366"/>
                  </a:cubicBezTo>
                  <a:cubicBezTo>
                    <a:pt x="7763" y="6248"/>
                    <a:pt x="7609" y="6185"/>
                    <a:pt x="7463" y="6151"/>
                  </a:cubicBezTo>
                  <a:cubicBezTo>
                    <a:pt x="7512" y="6124"/>
                    <a:pt x="7568" y="6059"/>
                    <a:pt x="7591" y="6027"/>
                  </a:cubicBezTo>
                  <a:cubicBezTo>
                    <a:pt x="7615" y="5995"/>
                    <a:pt x="7617" y="5957"/>
                    <a:pt x="7643" y="5929"/>
                  </a:cubicBezTo>
                  <a:cubicBezTo>
                    <a:pt x="7668" y="5902"/>
                    <a:pt x="7723" y="5850"/>
                    <a:pt x="7723" y="5759"/>
                  </a:cubicBezTo>
                  <a:cubicBezTo>
                    <a:pt x="7723" y="5667"/>
                    <a:pt x="7689" y="5592"/>
                    <a:pt x="7631" y="5530"/>
                  </a:cubicBezTo>
                  <a:cubicBezTo>
                    <a:pt x="7573" y="5467"/>
                    <a:pt x="7451" y="5399"/>
                    <a:pt x="7418" y="5382"/>
                  </a:cubicBezTo>
                  <a:cubicBezTo>
                    <a:pt x="7404" y="5324"/>
                    <a:pt x="7368" y="5187"/>
                    <a:pt x="7281" y="5033"/>
                  </a:cubicBezTo>
                  <a:cubicBezTo>
                    <a:pt x="7193" y="4879"/>
                    <a:pt x="7094" y="4764"/>
                    <a:pt x="6989" y="4676"/>
                  </a:cubicBezTo>
                  <a:cubicBezTo>
                    <a:pt x="6883" y="4589"/>
                    <a:pt x="6673" y="4455"/>
                    <a:pt x="6452" y="4416"/>
                  </a:cubicBezTo>
                  <a:cubicBezTo>
                    <a:pt x="6442" y="4413"/>
                    <a:pt x="6379" y="4350"/>
                    <a:pt x="6379" y="4318"/>
                  </a:cubicBezTo>
                  <a:cubicBezTo>
                    <a:pt x="6379" y="4286"/>
                    <a:pt x="6436" y="4274"/>
                    <a:pt x="6436" y="4207"/>
                  </a:cubicBezTo>
                  <a:cubicBezTo>
                    <a:pt x="6436" y="4141"/>
                    <a:pt x="6369" y="4097"/>
                    <a:pt x="6369" y="4097"/>
                  </a:cubicBezTo>
                  <a:cubicBezTo>
                    <a:pt x="6369" y="4097"/>
                    <a:pt x="6412" y="4075"/>
                    <a:pt x="6412" y="4034"/>
                  </a:cubicBezTo>
                  <a:cubicBezTo>
                    <a:pt x="6412" y="3993"/>
                    <a:pt x="6365" y="3941"/>
                    <a:pt x="6270" y="3923"/>
                  </a:cubicBezTo>
                  <a:cubicBezTo>
                    <a:pt x="6270" y="3902"/>
                    <a:pt x="6265" y="3864"/>
                    <a:pt x="6265" y="3864"/>
                  </a:cubicBezTo>
                  <a:cubicBezTo>
                    <a:pt x="6265" y="3864"/>
                    <a:pt x="6294" y="3837"/>
                    <a:pt x="6294" y="3817"/>
                  </a:cubicBezTo>
                  <a:cubicBezTo>
                    <a:pt x="6294" y="3796"/>
                    <a:pt x="6260" y="3771"/>
                    <a:pt x="6245" y="3745"/>
                  </a:cubicBezTo>
                  <a:cubicBezTo>
                    <a:pt x="6231" y="3719"/>
                    <a:pt x="6239" y="3687"/>
                    <a:pt x="6228" y="3673"/>
                  </a:cubicBezTo>
                  <a:cubicBezTo>
                    <a:pt x="6220" y="3662"/>
                    <a:pt x="6274" y="3643"/>
                    <a:pt x="6274" y="3620"/>
                  </a:cubicBezTo>
                  <a:cubicBezTo>
                    <a:pt x="6274" y="3598"/>
                    <a:pt x="6268" y="3592"/>
                    <a:pt x="6268" y="3592"/>
                  </a:cubicBezTo>
                  <a:cubicBezTo>
                    <a:pt x="6361" y="3546"/>
                    <a:pt x="6467" y="3472"/>
                    <a:pt x="6467" y="3301"/>
                  </a:cubicBezTo>
                  <a:cubicBezTo>
                    <a:pt x="6467" y="3129"/>
                    <a:pt x="6285" y="3046"/>
                    <a:pt x="6254" y="3036"/>
                  </a:cubicBezTo>
                  <a:cubicBezTo>
                    <a:pt x="6254" y="3025"/>
                    <a:pt x="6262" y="2989"/>
                    <a:pt x="6235" y="2989"/>
                  </a:cubicBezTo>
                  <a:cubicBezTo>
                    <a:pt x="6235" y="2989"/>
                    <a:pt x="6230" y="2939"/>
                    <a:pt x="6230" y="2924"/>
                  </a:cubicBezTo>
                  <a:cubicBezTo>
                    <a:pt x="6246" y="2914"/>
                    <a:pt x="6231" y="2864"/>
                    <a:pt x="6236" y="2850"/>
                  </a:cubicBezTo>
                  <a:cubicBezTo>
                    <a:pt x="6240" y="2835"/>
                    <a:pt x="6230" y="2806"/>
                    <a:pt x="6226" y="2782"/>
                  </a:cubicBezTo>
                  <a:cubicBezTo>
                    <a:pt x="6223" y="2759"/>
                    <a:pt x="6213" y="2689"/>
                    <a:pt x="6228" y="2642"/>
                  </a:cubicBezTo>
                  <a:cubicBezTo>
                    <a:pt x="6244" y="2595"/>
                    <a:pt x="6243" y="2494"/>
                    <a:pt x="6241" y="2460"/>
                  </a:cubicBezTo>
                  <a:cubicBezTo>
                    <a:pt x="6238" y="2427"/>
                    <a:pt x="6217" y="2374"/>
                    <a:pt x="6219" y="2336"/>
                  </a:cubicBezTo>
                  <a:cubicBezTo>
                    <a:pt x="6250" y="2338"/>
                    <a:pt x="6315" y="2382"/>
                    <a:pt x="6347" y="2403"/>
                  </a:cubicBezTo>
                  <a:cubicBezTo>
                    <a:pt x="6380" y="2424"/>
                    <a:pt x="6434" y="2459"/>
                    <a:pt x="6451" y="2483"/>
                  </a:cubicBezTo>
                  <a:cubicBezTo>
                    <a:pt x="6467" y="2506"/>
                    <a:pt x="6458" y="2539"/>
                    <a:pt x="6470" y="2554"/>
                  </a:cubicBezTo>
                  <a:cubicBezTo>
                    <a:pt x="6481" y="2570"/>
                    <a:pt x="6494" y="2584"/>
                    <a:pt x="6499" y="2605"/>
                  </a:cubicBezTo>
                  <a:cubicBezTo>
                    <a:pt x="6503" y="2626"/>
                    <a:pt x="6500" y="2663"/>
                    <a:pt x="6517" y="2663"/>
                  </a:cubicBezTo>
                  <a:cubicBezTo>
                    <a:pt x="6534" y="2663"/>
                    <a:pt x="6547" y="2630"/>
                    <a:pt x="6547" y="2578"/>
                  </a:cubicBezTo>
                  <a:cubicBezTo>
                    <a:pt x="6547" y="2526"/>
                    <a:pt x="6526" y="2504"/>
                    <a:pt x="6526" y="2443"/>
                  </a:cubicBezTo>
                  <a:cubicBezTo>
                    <a:pt x="6526" y="2427"/>
                    <a:pt x="6544" y="2406"/>
                    <a:pt x="6539" y="2383"/>
                  </a:cubicBezTo>
                  <a:cubicBezTo>
                    <a:pt x="6535" y="2359"/>
                    <a:pt x="6492" y="2366"/>
                    <a:pt x="6475" y="2368"/>
                  </a:cubicBezTo>
                  <a:cubicBezTo>
                    <a:pt x="6458" y="2370"/>
                    <a:pt x="6439" y="2345"/>
                    <a:pt x="6408" y="2285"/>
                  </a:cubicBezTo>
                  <a:cubicBezTo>
                    <a:pt x="6376" y="2226"/>
                    <a:pt x="6337" y="2204"/>
                    <a:pt x="6275" y="2204"/>
                  </a:cubicBezTo>
                  <a:cubicBezTo>
                    <a:pt x="6275" y="2204"/>
                    <a:pt x="6280" y="2089"/>
                    <a:pt x="6278" y="2052"/>
                  </a:cubicBezTo>
                  <a:cubicBezTo>
                    <a:pt x="6290" y="2060"/>
                    <a:pt x="6339" y="2063"/>
                    <a:pt x="6366" y="2066"/>
                  </a:cubicBezTo>
                  <a:cubicBezTo>
                    <a:pt x="6393" y="2070"/>
                    <a:pt x="6443" y="2083"/>
                    <a:pt x="6493" y="2112"/>
                  </a:cubicBezTo>
                  <a:cubicBezTo>
                    <a:pt x="6544" y="2141"/>
                    <a:pt x="6601" y="2198"/>
                    <a:pt x="6598" y="2209"/>
                  </a:cubicBezTo>
                  <a:cubicBezTo>
                    <a:pt x="6594" y="2220"/>
                    <a:pt x="6580" y="2235"/>
                    <a:pt x="6580" y="2246"/>
                  </a:cubicBezTo>
                  <a:cubicBezTo>
                    <a:pt x="6580" y="2257"/>
                    <a:pt x="6599" y="2292"/>
                    <a:pt x="6621" y="2320"/>
                  </a:cubicBezTo>
                  <a:cubicBezTo>
                    <a:pt x="6644" y="2348"/>
                    <a:pt x="6679" y="2369"/>
                    <a:pt x="6697" y="2369"/>
                  </a:cubicBezTo>
                  <a:cubicBezTo>
                    <a:pt x="6715" y="2369"/>
                    <a:pt x="6730" y="2382"/>
                    <a:pt x="6761" y="2409"/>
                  </a:cubicBezTo>
                  <a:cubicBezTo>
                    <a:pt x="6793" y="2436"/>
                    <a:pt x="6827" y="2468"/>
                    <a:pt x="6833" y="2478"/>
                  </a:cubicBezTo>
                  <a:cubicBezTo>
                    <a:pt x="6840" y="2488"/>
                    <a:pt x="6862" y="2497"/>
                    <a:pt x="6865" y="2474"/>
                  </a:cubicBezTo>
                  <a:cubicBezTo>
                    <a:pt x="6867" y="2450"/>
                    <a:pt x="6865" y="2364"/>
                    <a:pt x="6866" y="2335"/>
                  </a:cubicBezTo>
                  <a:cubicBezTo>
                    <a:pt x="6945" y="2337"/>
                    <a:pt x="6989" y="2317"/>
                    <a:pt x="6979" y="2301"/>
                  </a:cubicBezTo>
                  <a:cubicBezTo>
                    <a:pt x="6969" y="2285"/>
                    <a:pt x="6884" y="2190"/>
                    <a:pt x="6866" y="2173"/>
                  </a:cubicBezTo>
                  <a:cubicBezTo>
                    <a:pt x="6848" y="2156"/>
                    <a:pt x="6830" y="2162"/>
                    <a:pt x="6811" y="2159"/>
                  </a:cubicBezTo>
                  <a:cubicBezTo>
                    <a:pt x="6792" y="2157"/>
                    <a:pt x="6756" y="2102"/>
                    <a:pt x="6756" y="2102"/>
                  </a:cubicBezTo>
                  <a:cubicBezTo>
                    <a:pt x="6756" y="2102"/>
                    <a:pt x="6780" y="2081"/>
                    <a:pt x="6777" y="2064"/>
                  </a:cubicBezTo>
                  <a:cubicBezTo>
                    <a:pt x="6760" y="1974"/>
                    <a:pt x="6671" y="1883"/>
                    <a:pt x="6571" y="1824"/>
                  </a:cubicBezTo>
                  <a:cubicBezTo>
                    <a:pt x="6672" y="1782"/>
                    <a:pt x="6699" y="1669"/>
                    <a:pt x="6699" y="1634"/>
                  </a:cubicBezTo>
                  <a:cubicBezTo>
                    <a:pt x="6699" y="1599"/>
                    <a:pt x="6710" y="1574"/>
                    <a:pt x="6731" y="1514"/>
                  </a:cubicBezTo>
                  <a:cubicBezTo>
                    <a:pt x="6752" y="1455"/>
                    <a:pt x="6770" y="1361"/>
                    <a:pt x="6754" y="1290"/>
                  </a:cubicBezTo>
                  <a:cubicBezTo>
                    <a:pt x="6737" y="1218"/>
                    <a:pt x="6688" y="1190"/>
                    <a:pt x="6647" y="1174"/>
                  </a:cubicBezTo>
                  <a:cubicBezTo>
                    <a:pt x="6654" y="1164"/>
                    <a:pt x="6654" y="1141"/>
                    <a:pt x="6641" y="1138"/>
                  </a:cubicBezTo>
                  <a:cubicBezTo>
                    <a:pt x="6690" y="1104"/>
                    <a:pt x="6690" y="1064"/>
                    <a:pt x="6666" y="1059"/>
                  </a:cubicBezTo>
                  <a:cubicBezTo>
                    <a:pt x="6731" y="1000"/>
                    <a:pt x="6713" y="971"/>
                    <a:pt x="6703" y="966"/>
                  </a:cubicBezTo>
                  <a:cubicBezTo>
                    <a:pt x="6712" y="962"/>
                    <a:pt x="6736" y="937"/>
                    <a:pt x="6746" y="914"/>
                  </a:cubicBezTo>
                  <a:cubicBezTo>
                    <a:pt x="6756" y="890"/>
                    <a:pt x="6746" y="865"/>
                    <a:pt x="6750" y="848"/>
                  </a:cubicBezTo>
                  <a:cubicBezTo>
                    <a:pt x="6798" y="806"/>
                    <a:pt x="6839" y="717"/>
                    <a:pt x="6837" y="710"/>
                  </a:cubicBezTo>
                  <a:cubicBezTo>
                    <a:pt x="6871" y="680"/>
                    <a:pt x="6871" y="625"/>
                    <a:pt x="6868" y="628"/>
                  </a:cubicBezTo>
                  <a:cubicBezTo>
                    <a:pt x="6865" y="632"/>
                    <a:pt x="6853" y="630"/>
                    <a:pt x="6848" y="630"/>
                  </a:cubicBezTo>
                  <a:cubicBezTo>
                    <a:pt x="6887" y="581"/>
                    <a:pt x="6890" y="534"/>
                    <a:pt x="6903" y="521"/>
                  </a:cubicBezTo>
                  <a:cubicBezTo>
                    <a:pt x="6915" y="507"/>
                    <a:pt x="6916" y="479"/>
                    <a:pt x="6911" y="484"/>
                  </a:cubicBezTo>
                  <a:cubicBezTo>
                    <a:pt x="6905" y="488"/>
                    <a:pt x="6898" y="488"/>
                    <a:pt x="6896" y="468"/>
                  </a:cubicBezTo>
                  <a:cubicBezTo>
                    <a:pt x="6945" y="412"/>
                    <a:pt x="6963" y="330"/>
                    <a:pt x="6957" y="307"/>
                  </a:cubicBezTo>
                  <a:cubicBezTo>
                    <a:pt x="6957" y="307"/>
                    <a:pt x="6935" y="320"/>
                    <a:pt x="6934" y="315"/>
                  </a:cubicBezTo>
                  <a:cubicBezTo>
                    <a:pt x="7000" y="224"/>
                    <a:pt x="6980" y="167"/>
                    <a:pt x="6980" y="167"/>
                  </a:cubicBezTo>
                  <a:cubicBezTo>
                    <a:pt x="6980" y="167"/>
                    <a:pt x="6971" y="174"/>
                    <a:pt x="6966" y="179"/>
                  </a:cubicBezTo>
                  <a:cubicBezTo>
                    <a:pt x="6966" y="179"/>
                    <a:pt x="6985" y="95"/>
                    <a:pt x="6977" y="46"/>
                  </a:cubicBezTo>
                  <a:cubicBezTo>
                    <a:pt x="6944" y="136"/>
                    <a:pt x="6819" y="343"/>
                    <a:pt x="6768" y="406"/>
                  </a:cubicBezTo>
                  <a:cubicBezTo>
                    <a:pt x="6775" y="375"/>
                    <a:pt x="6759" y="349"/>
                    <a:pt x="6759" y="349"/>
                  </a:cubicBezTo>
                  <a:cubicBezTo>
                    <a:pt x="6785" y="321"/>
                    <a:pt x="6793" y="265"/>
                    <a:pt x="6784" y="242"/>
                  </a:cubicBezTo>
                  <a:cubicBezTo>
                    <a:pt x="6778" y="248"/>
                    <a:pt x="6768" y="248"/>
                    <a:pt x="6768" y="248"/>
                  </a:cubicBezTo>
                  <a:cubicBezTo>
                    <a:pt x="6804" y="193"/>
                    <a:pt x="6802" y="123"/>
                    <a:pt x="6793" y="100"/>
                  </a:cubicBezTo>
                  <a:cubicBezTo>
                    <a:pt x="6791" y="109"/>
                    <a:pt x="6779" y="123"/>
                    <a:pt x="6779" y="123"/>
                  </a:cubicBezTo>
                  <a:cubicBezTo>
                    <a:pt x="6779" y="123"/>
                    <a:pt x="6782" y="30"/>
                    <a:pt x="6770" y="0"/>
                  </a:cubicBezTo>
                  <a:close/>
                  <a:moveTo>
                    <a:pt x="6636" y="2176"/>
                  </a:moveTo>
                  <a:lnTo>
                    <a:pt x="6636" y="2176"/>
                  </a:lnTo>
                  <a:cubicBezTo>
                    <a:pt x="6630" y="2176"/>
                    <a:pt x="6625" y="2174"/>
                    <a:pt x="6621" y="2171"/>
                  </a:cubicBezTo>
                  <a:cubicBezTo>
                    <a:pt x="6613" y="2163"/>
                    <a:pt x="6602" y="2152"/>
                    <a:pt x="6594" y="2143"/>
                  </a:cubicBezTo>
                  <a:cubicBezTo>
                    <a:pt x="6589" y="2138"/>
                    <a:pt x="6585" y="2134"/>
                    <a:pt x="6582" y="2131"/>
                  </a:cubicBezTo>
                  <a:cubicBezTo>
                    <a:pt x="6577" y="2126"/>
                    <a:pt x="6569" y="2114"/>
                    <a:pt x="6582" y="2099"/>
                  </a:cubicBezTo>
                  <a:cubicBezTo>
                    <a:pt x="6592" y="2087"/>
                    <a:pt x="6614" y="2085"/>
                    <a:pt x="6631" y="2083"/>
                  </a:cubicBezTo>
                  <a:lnTo>
                    <a:pt x="6636" y="2083"/>
                  </a:lnTo>
                  <a:cubicBezTo>
                    <a:pt x="6649" y="2082"/>
                    <a:pt x="6666" y="2081"/>
                    <a:pt x="6676" y="2072"/>
                  </a:cubicBezTo>
                  <a:cubicBezTo>
                    <a:pt x="6679" y="2069"/>
                    <a:pt x="6682" y="2061"/>
                    <a:pt x="6680" y="2057"/>
                  </a:cubicBezTo>
                  <a:cubicBezTo>
                    <a:pt x="6680" y="2055"/>
                    <a:pt x="6678" y="2052"/>
                    <a:pt x="6672" y="2052"/>
                  </a:cubicBezTo>
                  <a:cubicBezTo>
                    <a:pt x="6654" y="2050"/>
                    <a:pt x="6651" y="2038"/>
                    <a:pt x="6650" y="2035"/>
                  </a:cubicBezTo>
                  <a:cubicBezTo>
                    <a:pt x="6649" y="2026"/>
                    <a:pt x="6654" y="2018"/>
                    <a:pt x="6663" y="2014"/>
                  </a:cubicBezTo>
                  <a:cubicBezTo>
                    <a:pt x="6668" y="2012"/>
                    <a:pt x="6674" y="2011"/>
                    <a:pt x="6681" y="2011"/>
                  </a:cubicBezTo>
                  <a:cubicBezTo>
                    <a:pt x="6694" y="2011"/>
                    <a:pt x="6705" y="2015"/>
                    <a:pt x="6711" y="2023"/>
                  </a:cubicBezTo>
                  <a:cubicBezTo>
                    <a:pt x="6733" y="2050"/>
                    <a:pt x="6722" y="2086"/>
                    <a:pt x="6705" y="2102"/>
                  </a:cubicBezTo>
                  <a:cubicBezTo>
                    <a:pt x="6686" y="2119"/>
                    <a:pt x="6662" y="2121"/>
                    <a:pt x="6644" y="2122"/>
                  </a:cubicBezTo>
                  <a:cubicBezTo>
                    <a:pt x="6641" y="2123"/>
                    <a:pt x="6638" y="2123"/>
                    <a:pt x="6635" y="2123"/>
                  </a:cubicBezTo>
                  <a:cubicBezTo>
                    <a:pt x="6638" y="2126"/>
                    <a:pt x="6640" y="2129"/>
                    <a:pt x="6643" y="2131"/>
                  </a:cubicBezTo>
                  <a:cubicBezTo>
                    <a:pt x="6647" y="2136"/>
                    <a:pt x="6651" y="2140"/>
                    <a:pt x="6652" y="2141"/>
                  </a:cubicBezTo>
                  <a:cubicBezTo>
                    <a:pt x="6658" y="2147"/>
                    <a:pt x="6659" y="2155"/>
                    <a:pt x="6656" y="2162"/>
                  </a:cubicBezTo>
                  <a:cubicBezTo>
                    <a:pt x="6653" y="2171"/>
                    <a:pt x="6644" y="2176"/>
                    <a:pt x="6636" y="2176"/>
                  </a:cubicBezTo>
                  <a:close/>
                  <a:moveTo>
                    <a:pt x="6555" y="2097"/>
                  </a:moveTo>
                  <a:lnTo>
                    <a:pt x="6555" y="2097"/>
                  </a:lnTo>
                  <a:cubicBezTo>
                    <a:pt x="6546" y="2097"/>
                    <a:pt x="6539" y="2092"/>
                    <a:pt x="6536" y="2085"/>
                  </a:cubicBezTo>
                  <a:cubicBezTo>
                    <a:pt x="6534" y="2081"/>
                    <a:pt x="6532" y="2073"/>
                    <a:pt x="6541" y="2062"/>
                  </a:cubicBezTo>
                  <a:cubicBezTo>
                    <a:pt x="6550" y="2052"/>
                    <a:pt x="6570" y="2029"/>
                    <a:pt x="6586" y="2010"/>
                  </a:cubicBezTo>
                  <a:cubicBezTo>
                    <a:pt x="6599" y="1995"/>
                    <a:pt x="6610" y="1982"/>
                    <a:pt x="6613" y="1979"/>
                  </a:cubicBezTo>
                  <a:cubicBezTo>
                    <a:pt x="6615" y="1977"/>
                    <a:pt x="6614" y="1976"/>
                    <a:pt x="6613" y="1975"/>
                  </a:cubicBezTo>
                  <a:cubicBezTo>
                    <a:pt x="6610" y="1972"/>
                    <a:pt x="6608" y="1970"/>
                    <a:pt x="6605" y="1968"/>
                  </a:cubicBezTo>
                  <a:cubicBezTo>
                    <a:pt x="6603" y="1966"/>
                    <a:pt x="6601" y="1965"/>
                    <a:pt x="6599" y="1963"/>
                  </a:cubicBezTo>
                  <a:cubicBezTo>
                    <a:pt x="6593" y="1957"/>
                    <a:pt x="6591" y="1949"/>
                    <a:pt x="6594" y="1941"/>
                  </a:cubicBezTo>
                  <a:cubicBezTo>
                    <a:pt x="6598" y="1933"/>
                    <a:pt x="6605" y="1927"/>
                    <a:pt x="6613" y="1927"/>
                  </a:cubicBezTo>
                  <a:cubicBezTo>
                    <a:pt x="6617" y="1927"/>
                    <a:pt x="6621" y="1928"/>
                    <a:pt x="6624" y="1931"/>
                  </a:cubicBezTo>
                  <a:cubicBezTo>
                    <a:pt x="6634" y="1940"/>
                    <a:pt x="6646" y="1951"/>
                    <a:pt x="6653" y="1958"/>
                  </a:cubicBezTo>
                  <a:cubicBezTo>
                    <a:pt x="6663" y="1968"/>
                    <a:pt x="6662" y="1981"/>
                    <a:pt x="6652" y="1994"/>
                  </a:cubicBezTo>
                  <a:cubicBezTo>
                    <a:pt x="6634" y="2016"/>
                    <a:pt x="6578" y="2081"/>
                    <a:pt x="6571" y="2090"/>
                  </a:cubicBezTo>
                  <a:cubicBezTo>
                    <a:pt x="6567" y="2094"/>
                    <a:pt x="6561" y="2097"/>
                    <a:pt x="6555" y="2097"/>
                  </a:cubicBezTo>
                  <a:close/>
                  <a:moveTo>
                    <a:pt x="6487" y="2048"/>
                  </a:moveTo>
                  <a:lnTo>
                    <a:pt x="6487" y="2048"/>
                  </a:lnTo>
                  <a:cubicBezTo>
                    <a:pt x="6479" y="2048"/>
                    <a:pt x="6472" y="2044"/>
                    <a:pt x="6468" y="2037"/>
                  </a:cubicBezTo>
                  <a:cubicBezTo>
                    <a:pt x="6466" y="2033"/>
                    <a:pt x="6464" y="2025"/>
                    <a:pt x="6473" y="2014"/>
                  </a:cubicBezTo>
                  <a:cubicBezTo>
                    <a:pt x="6481" y="2003"/>
                    <a:pt x="6500" y="1978"/>
                    <a:pt x="6515" y="1957"/>
                  </a:cubicBezTo>
                  <a:cubicBezTo>
                    <a:pt x="6526" y="1942"/>
                    <a:pt x="6535" y="1930"/>
                    <a:pt x="6538" y="1926"/>
                  </a:cubicBezTo>
                  <a:cubicBezTo>
                    <a:pt x="6539" y="1924"/>
                    <a:pt x="6539" y="1923"/>
                    <a:pt x="6538" y="1922"/>
                  </a:cubicBezTo>
                  <a:cubicBezTo>
                    <a:pt x="6535" y="1919"/>
                    <a:pt x="6532" y="1918"/>
                    <a:pt x="6530" y="1916"/>
                  </a:cubicBezTo>
                  <a:cubicBezTo>
                    <a:pt x="6528" y="1914"/>
                    <a:pt x="6526" y="1913"/>
                    <a:pt x="6523" y="1911"/>
                  </a:cubicBezTo>
                  <a:cubicBezTo>
                    <a:pt x="6517" y="1905"/>
                    <a:pt x="6514" y="1897"/>
                    <a:pt x="6517" y="1889"/>
                  </a:cubicBezTo>
                  <a:cubicBezTo>
                    <a:pt x="6520" y="1880"/>
                    <a:pt x="6528" y="1874"/>
                    <a:pt x="6536" y="1874"/>
                  </a:cubicBezTo>
                  <a:cubicBezTo>
                    <a:pt x="6539" y="1874"/>
                    <a:pt x="6543" y="1876"/>
                    <a:pt x="6545" y="1878"/>
                  </a:cubicBezTo>
                  <a:cubicBezTo>
                    <a:pt x="6557" y="1886"/>
                    <a:pt x="6569" y="1896"/>
                    <a:pt x="6576" y="1902"/>
                  </a:cubicBezTo>
                  <a:cubicBezTo>
                    <a:pt x="6587" y="1911"/>
                    <a:pt x="6587" y="1925"/>
                    <a:pt x="6578" y="1938"/>
                  </a:cubicBezTo>
                  <a:cubicBezTo>
                    <a:pt x="6562" y="1961"/>
                    <a:pt x="6511" y="2030"/>
                    <a:pt x="6504" y="2040"/>
                  </a:cubicBezTo>
                  <a:cubicBezTo>
                    <a:pt x="6500" y="2045"/>
                    <a:pt x="6494" y="2048"/>
                    <a:pt x="6487" y="2048"/>
                  </a:cubicBezTo>
                  <a:close/>
                  <a:moveTo>
                    <a:pt x="6416" y="2013"/>
                  </a:moveTo>
                  <a:lnTo>
                    <a:pt x="6416" y="2013"/>
                  </a:lnTo>
                  <a:cubicBezTo>
                    <a:pt x="6410" y="2013"/>
                    <a:pt x="6405" y="2010"/>
                    <a:pt x="6402" y="2004"/>
                  </a:cubicBezTo>
                  <a:cubicBezTo>
                    <a:pt x="6398" y="1998"/>
                    <a:pt x="6399" y="1989"/>
                    <a:pt x="6405" y="1981"/>
                  </a:cubicBezTo>
                  <a:cubicBezTo>
                    <a:pt x="6414" y="1966"/>
                    <a:pt x="6468" y="1880"/>
                    <a:pt x="6476" y="1865"/>
                  </a:cubicBezTo>
                  <a:cubicBezTo>
                    <a:pt x="6480" y="1857"/>
                    <a:pt x="6488" y="1853"/>
                    <a:pt x="6495" y="1853"/>
                  </a:cubicBezTo>
                  <a:cubicBezTo>
                    <a:pt x="6501" y="1853"/>
                    <a:pt x="6507" y="1856"/>
                    <a:pt x="6510" y="1860"/>
                  </a:cubicBezTo>
                  <a:cubicBezTo>
                    <a:pt x="6512" y="1865"/>
                    <a:pt x="6514" y="1874"/>
                    <a:pt x="6506" y="1888"/>
                  </a:cubicBezTo>
                  <a:cubicBezTo>
                    <a:pt x="6496" y="1906"/>
                    <a:pt x="6444" y="1988"/>
                    <a:pt x="6436" y="2001"/>
                  </a:cubicBezTo>
                  <a:cubicBezTo>
                    <a:pt x="6431" y="2008"/>
                    <a:pt x="6424" y="2013"/>
                    <a:pt x="6416" y="2013"/>
                  </a:cubicBezTo>
                  <a:close/>
                  <a:moveTo>
                    <a:pt x="6500" y="1652"/>
                  </a:moveTo>
                  <a:lnTo>
                    <a:pt x="6500" y="1652"/>
                  </a:lnTo>
                  <a:cubicBezTo>
                    <a:pt x="6489" y="1652"/>
                    <a:pt x="6487" y="1639"/>
                    <a:pt x="6487" y="1613"/>
                  </a:cubicBezTo>
                  <a:cubicBezTo>
                    <a:pt x="6487" y="1594"/>
                    <a:pt x="6486" y="1440"/>
                    <a:pt x="6486" y="1440"/>
                  </a:cubicBezTo>
                  <a:lnTo>
                    <a:pt x="6486" y="1433"/>
                  </a:lnTo>
                  <a:lnTo>
                    <a:pt x="6493" y="1432"/>
                  </a:lnTo>
                  <a:cubicBezTo>
                    <a:pt x="6497" y="1432"/>
                    <a:pt x="6502" y="1431"/>
                    <a:pt x="6508" y="1431"/>
                  </a:cubicBezTo>
                  <a:cubicBezTo>
                    <a:pt x="6536" y="1431"/>
                    <a:pt x="6554" y="1444"/>
                    <a:pt x="6559" y="1467"/>
                  </a:cubicBezTo>
                  <a:cubicBezTo>
                    <a:pt x="6563" y="1489"/>
                    <a:pt x="6563" y="1547"/>
                    <a:pt x="6560" y="1570"/>
                  </a:cubicBezTo>
                  <a:cubicBezTo>
                    <a:pt x="6557" y="1588"/>
                    <a:pt x="6539" y="1610"/>
                    <a:pt x="6520" y="1633"/>
                  </a:cubicBezTo>
                  <a:cubicBezTo>
                    <a:pt x="6516" y="1638"/>
                    <a:pt x="6512" y="1643"/>
                    <a:pt x="6510" y="1646"/>
                  </a:cubicBezTo>
                  <a:cubicBezTo>
                    <a:pt x="6509" y="1647"/>
                    <a:pt x="6506" y="1652"/>
                    <a:pt x="6500" y="1652"/>
                  </a:cubicBezTo>
                  <a:close/>
                  <a:moveTo>
                    <a:pt x="6378" y="1711"/>
                  </a:moveTo>
                  <a:lnTo>
                    <a:pt x="6378" y="1711"/>
                  </a:lnTo>
                  <a:cubicBezTo>
                    <a:pt x="6373" y="1711"/>
                    <a:pt x="6368" y="1710"/>
                    <a:pt x="6364" y="1710"/>
                  </a:cubicBezTo>
                  <a:lnTo>
                    <a:pt x="6360" y="1710"/>
                  </a:lnTo>
                  <a:cubicBezTo>
                    <a:pt x="6353" y="1710"/>
                    <a:pt x="6345" y="1703"/>
                    <a:pt x="6303" y="1639"/>
                  </a:cubicBezTo>
                  <a:lnTo>
                    <a:pt x="6297" y="1629"/>
                  </a:lnTo>
                  <a:cubicBezTo>
                    <a:pt x="6294" y="1626"/>
                    <a:pt x="6291" y="1623"/>
                    <a:pt x="6289" y="1620"/>
                  </a:cubicBezTo>
                  <a:cubicBezTo>
                    <a:pt x="6282" y="1612"/>
                    <a:pt x="6276" y="1606"/>
                    <a:pt x="6276" y="1598"/>
                  </a:cubicBezTo>
                  <a:cubicBezTo>
                    <a:pt x="6276" y="1596"/>
                    <a:pt x="6276" y="1588"/>
                    <a:pt x="6278" y="1576"/>
                  </a:cubicBezTo>
                  <a:cubicBezTo>
                    <a:pt x="6281" y="1549"/>
                    <a:pt x="6286" y="1499"/>
                    <a:pt x="6284" y="1478"/>
                  </a:cubicBezTo>
                  <a:lnTo>
                    <a:pt x="6284" y="1469"/>
                  </a:lnTo>
                  <a:lnTo>
                    <a:pt x="6292" y="1469"/>
                  </a:lnTo>
                  <a:cubicBezTo>
                    <a:pt x="6297" y="1469"/>
                    <a:pt x="6303" y="1470"/>
                    <a:pt x="6310" y="1470"/>
                  </a:cubicBezTo>
                  <a:cubicBezTo>
                    <a:pt x="6318" y="1470"/>
                    <a:pt x="6327" y="1471"/>
                    <a:pt x="6335" y="1471"/>
                  </a:cubicBezTo>
                  <a:cubicBezTo>
                    <a:pt x="6362" y="1471"/>
                    <a:pt x="6380" y="1467"/>
                    <a:pt x="6389" y="1460"/>
                  </a:cubicBezTo>
                  <a:lnTo>
                    <a:pt x="6398" y="1453"/>
                  </a:lnTo>
                  <a:lnTo>
                    <a:pt x="6401" y="1464"/>
                  </a:lnTo>
                  <a:cubicBezTo>
                    <a:pt x="6421" y="1527"/>
                    <a:pt x="6439" y="1597"/>
                    <a:pt x="6433" y="1687"/>
                  </a:cubicBezTo>
                  <a:lnTo>
                    <a:pt x="6433" y="1689"/>
                  </a:lnTo>
                  <a:lnTo>
                    <a:pt x="6431" y="1691"/>
                  </a:lnTo>
                  <a:cubicBezTo>
                    <a:pt x="6420" y="1704"/>
                    <a:pt x="6402" y="1711"/>
                    <a:pt x="6378" y="1711"/>
                  </a:cubicBezTo>
                  <a:close/>
                  <a:moveTo>
                    <a:pt x="6259" y="1065"/>
                  </a:moveTo>
                  <a:lnTo>
                    <a:pt x="6259" y="1065"/>
                  </a:lnTo>
                  <a:lnTo>
                    <a:pt x="6256" y="1061"/>
                  </a:lnTo>
                  <a:cubicBezTo>
                    <a:pt x="6256" y="1061"/>
                    <a:pt x="6248" y="1052"/>
                    <a:pt x="6237" y="1052"/>
                  </a:cubicBezTo>
                  <a:lnTo>
                    <a:pt x="6227" y="1052"/>
                  </a:lnTo>
                  <a:lnTo>
                    <a:pt x="6230" y="1042"/>
                  </a:lnTo>
                  <a:cubicBezTo>
                    <a:pt x="6232" y="1036"/>
                    <a:pt x="6229" y="1021"/>
                    <a:pt x="6226" y="1013"/>
                  </a:cubicBezTo>
                  <a:lnTo>
                    <a:pt x="6224" y="1007"/>
                  </a:lnTo>
                  <a:lnTo>
                    <a:pt x="6229" y="1004"/>
                  </a:lnTo>
                  <a:cubicBezTo>
                    <a:pt x="6230" y="1004"/>
                    <a:pt x="6248" y="993"/>
                    <a:pt x="6259" y="984"/>
                  </a:cubicBezTo>
                  <a:lnTo>
                    <a:pt x="6261" y="983"/>
                  </a:lnTo>
                  <a:lnTo>
                    <a:pt x="6263" y="983"/>
                  </a:lnTo>
                  <a:cubicBezTo>
                    <a:pt x="6277" y="983"/>
                    <a:pt x="6296" y="984"/>
                    <a:pt x="6296" y="984"/>
                  </a:cubicBezTo>
                  <a:lnTo>
                    <a:pt x="6306" y="985"/>
                  </a:lnTo>
                  <a:lnTo>
                    <a:pt x="6303" y="994"/>
                  </a:lnTo>
                  <a:cubicBezTo>
                    <a:pt x="6297" y="1012"/>
                    <a:pt x="6293" y="1038"/>
                    <a:pt x="6293" y="1053"/>
                  </a:cubicBezTo>
                  <a:lnTo>
                    <a:pt x="6293" y="1059"/>
                  </a:lnTo>
                  <a:lnTo>
                    <a:pt x="6287" y="1060"/>
                  </a:lnTo>
                  <a:lnTo>
                    <a:pt x="6263" y="1064"/>
                  </a:lnTo>
                  <a:lnTo>
                    <a:pt x="6259" y="1065"/>
                  </a:lnTo>
                  <a:close/>
                  <a:moveTo>
                    <a:pt x="6315" y="8586"/>
                  </a:moveTo>
                  <a:lnTo>
                    <a:pt x="6018" y="8586"/>
                  </a:lnTo>
                  <a:cubicBezTo>
                    <a:pt x="6011" y="8578"/>
                    <a:pt x="6002" y="8570"/>
                    <a:pt x="5992" y="8563"/>
                  </a:cubicBezTo>
                  <a:cubicBezTo>
                    <a:pt x="5986" y="8558"/>
                    <a:pt x="5981" y="8553"/>
                    <a:pt x="5976" y="8548"/>
                  </a:cubicBezTo>
                  <a:lnTo>
                    <a:pt x="6358" y="8548"/>
                  </a:lnTo>
                  <a:cubicBezTo>
                    <a:pt x="6354" y="8552"/>
                    <a:pt x="6350" y="8556"/>
                    <a:pt x="6346" y="8560"/>
                  </a:cubicBezTo>
                  <a:cubicBezTo>
                    <a:pt x="6333" y="8568"/>
                    <a:pt x="6323" y="8577"/>
                    <a:pt x="6315" y="8586"/>
                  </a:cubicBezTo>
                  <a:close/>
                </a:path>
              </a:pathLst>
            </a:custGeom>
            <a:solidFill>
              <a:schemeClr val="bg2"/>
            </a:solidFill>
            <a:ln w="9525">
              <a:noFill/>
              <a:round/>
              <a:headEnd/>
              <a:tailEnd/>
            </a:ln>
          </p:spPr>
          <p:txBody>
            <a:bodyPr vert="horz" wrap="square" lIns="91440" tIns="45720" rIns="91440" bIns="45720" numCol="1" anchor="t" anchorCtr="0" compatLnSpc="1">
              <a:prstTxWarp prst="textNoShape">
                <a:avLst/>
              </a:prstTxWarp>
            </a:bodyPr>
            <a:lstStyle/>
            <a:p>
              <a:endParaRPr lang="de-DE" sz="1798"/>
            </a:p>
          </p:txBody>
        </p:sp>
        <p:sp>
          <p:nvSpPr>
            <p:cNvPr id="61" name="Linien">
              <a:extLst>
                <a:ext uri="{FF2B5EF4-FFF2-40B4-BE49-F238E27FC236}">
                  <a16:creationId xmlns:a16="http://schemas.microsoft.com/office/drawing/2014/main" id="{275F8786-5C13-354C-B4A7-47655C5ED385}"/>
                </a:ext>
              </a:extLst>
            </p:cNvPr>
            <p:cNvSpPr>
              <a:spLocks noEditPoints="1"/>
            </p:cNvSpPr>
            <p:nvPr/>
          </p:nvSpPr>
          <p:spPr bwMode="auto">
            <a:xfrm>
              <a:off x="4472" y="1331"/>
              <a:ext cx="953" cy="2057"/>
            </a:xfrm>
            <a:custGeom>
              <a:avLst/>
              <a:gdLst>
                <a:gd name="T0" fmla="*/ 2201 w 4200"/>
                <a:gd name="T1" fmla="*/ 19 h 9073"/>
                <a:gd name="T2" fmla="*/ 2000 w 4200"/>
                <a:gd name="T3" fmla="*/ 48 h 9073"/>
                <a:gd name="T4" fmla="*/ 104 w 4200"/>
                <a:gd name="T5" fmla="*/ 3877 h 9073"/>
                <a:gd name="T6" fmla="*/ 4068 w 4200"/>
                <a:gd name="T7" fmla="*/ 3933 h 9073"/>
                <a:gd name="T8" fmla="*/ 75 w 4200"/>
                <a:gd name="T9" fmla="*/ 3877 h 9073"/>
                <a:gd name="T10" fmla="*/ 4123 w 4200"/>
                <a:gd name="T11" fmla="*/ 4076 h 9073"/>
                <a:gd name="T12" fmla="*/ 4079 w 4200"/>
                <a:gd name="T13" fmla="*/ 4185 h 9073"/>
                <a:gd name="T14" fmla="*/ 122 w 4200"/>
                <a:gd name="T15" fmla="*/ 4185 h 9073"/>
                <a:gd name="T16" fmla="*/ 1985 w 4200"/>
                <a:gd name="T17" fmla="*/ 629 h 9073"/>
                <a:gd name="T18" fmla="*/ 2220 w 4200"/>
                <a:gd name="T19" fmla="*/ 624 h 9073"/>
                <a:gd name="T20" fmla="*/ 2176 w 4200"/>
                <a:gd name="T21" fmla="*/ 719 h 9073"/>
                <a:gd name="T22" fmla="*/ 2016 w 4200"/>
                <a:gd name="T23" fmla="*/ 691 h 9073"/>
                <a:gd name="T24" fmla="*/ 2206 w 4200"/>
                <a:gd name="T25" fmla="*/ 931 h 9073"/>
                <a:gd name="T26" fmla="*/ 1978 w 4200"/>
                <a:gd name="T27" fmla="*/ 927 h 9073"/>
                <a:gd name="T28" fmla="*/ 2216 w 4200"/>
                <a:gd name="T29" fmla="*/ 928 h 9073"/>
                <a:gd name="T30" fmla="*/ 1885 w 4200"/>
                <a:gd name="T31" fmla="*/ 1108 h 9073"/>
                <a:gd name="T32" fmla="*/ 2330 w 4200"/>
                <a:gd name="T33" fmla="*/ 1106 h 9073"/>
                <a:gd name="T34" fmla="*/ 1854 w 4200"/>
                <a:gd name="T35" fmla="*/ 1327 h 9073"/>
                <a:gd name="T36" fmla="*/ 2309 w 4200"/>
                <a:gd name="T37" fmla="*/ 1341 h 9073"/>
                <a:gd name="T38" fmla="*/ 779 w 4200"/>
                <a:gd name="T39" fmla="*/ 2424 h 9073"/>
                <a:gd name="T40" fmla="*/ 3424 w 4200"/>
                <a:gd name="T41" fmla="*/ 2394 h 9073"/>
                <a:gd name="T42" fmla="*/ 786 w 4200"/>
                <a:gd name="T43" fmla="*/ 2422 h 9073"/>
                <a:gd name="T44" fmla="*/ 3613 w 4200"/>
                <a:gd name="T45" fmla="*/ 3010 h 9073"/>
                <a:gd name="T46" fmla="*/ 588 w 4200"/>
                <a:gd name="T47" fmla="*/ 3010 h 9073"/>
                <a:gd name="T48" fmla="*/ 2100 w 4200"/>
                <a:gd name="T49" fmla="*/ 2398 h 9073"/>
                <a:gd name="T50" fmla="*/ 3462 w 4200"/>
                <a:gd name="T51" fmla="*/ 3174 h 9073"/>
                <a:gd name="T52" fmla="*/ 743 w 4200"/>
                <a:gd name="T53" fmla="*/ 3173 h 9073"/>
                <a:gd name="T54" fmla="*/ 2100 w 4200"/>
                <a:gd name="T55" fmla="*/ 2952 h 9073"/>
                <a:gd name="T56" fmla="*/ 126 w 4200"/>
                <a:gd name="T57" fmla="*/ 8115 h 9073"/>
                <a:gd name="T58" fmla="*/ 1122 w 4200"/>
                <a:gd name="T59" fmla="*/ 7573 h 9073"/>
                <a:gd name="T60" fmla="*/ 1131 w 4200"/>
                <a:gd name="T61" fmla="*/ 7543 h 9073"/>
                <a:gd name="T62" fmla="*/ 2858 w 4200"/>
                <a:gd name="T63" fmla="*/ 7387 h 9073"/>
                <a:gd name="T64" fmla="*/ 3843 w 4200"/>
                <a:gd name="T65" fmla="*/ 7789 h 9073"/>
                <a:gd name="T66" fmla="*/ 4085 w 4200"/>
                <a:gd name="T67" fmla="*/ 8091 h 9073"/>
                <a:gd name="T68" fmla="*/ 3089 w 4200"/>
                <a:gd name="T69" fmla="*/ 7706 h 9073"/>
                <a:gd name="T70" fmla="*/ 2100 w 4200"/>
                <a:gd name="T71" fmla="*/ 7035 h 9073"/>
                <a:gd name="T72" fmla="*/ 1112 w 4200"/>
                <a:gd name="T73" fmla="*/ 7706 h 9073"/>
                <a:gd name="T74" fmla="*/ 2098 w 4200"/>
                <a:gd name="T75" fmla="*/ 7662 h 9073"/>
                <a:gd name="T76" fmla="*/ 2098 w 4200"/>
                <a:gd name="T77" fmla="*/ 7662 h 9073"/>
                <a:gd name="T78" fmla="*/ 1764 w 4200"/>
                <a:gd name="T79" fmla="*/ 7953 h 9073"/>
                <a:gd name="T80" fmla="*/ 4186 w 4200"/>
                <a:gd name="T81" fmla="*/ 8397 h 9073"/>
                <a:gd name="T82" fmla="*/ 3011 w 4200"/>
                <a:gd name="T83" fmla="*/ 7554 h 9073"/>
                <a:gd name="T84" fmla="*/ 1459 w 4200"/>
                <a:gd name="T85" fmla="*/ 7547 h 9073"/>
                <a:gd name="T86" fmla="*/ 1093 w 4200"/>
                <a:gd name="T87" fmla="*/ 7846 h 9073"/>
                <a:gd name="T88" fmla="*/ 1081 w 4200"/>
                <a:gd name="T89" fmla="*/ 7818 h 9073"/>
                <a:gd name="T90" fmla="*/ 2762 w 4200"/>
                <a:gd name="T91" fmla="*/ 7525 h 9073"/>
                <a:gd name="T92" fmla="*/ 4186 w 4200"/>
                <a:gd name="T93" fmla="*/ 8397 h 9073"/>
                <a:gd name="T94" fmla="*/ 2713 w 4200"/>
                <a:gd name="T95" fmla="*/ 7958 h 9073"/>
                <a:gd name="T96" fmla="*/ 2102 w 4200"/>
                <a:gd name="T97" fmla="*/ 8540 h 9073"/>
                <a:gd name="T98" fmla="*/ 2831 w 4200"/>
                <a:gd name="T99" fmla="*/ 7809 h 9073"/>
                <a:gd name="T100" fmla="*/ 1462 w 4200"/>
                <a:gd name="T101" fmla="*/ 7958 h 9073"/>
                <a:gd name="T102" fmla="*/ 913 w 4200"/>
                <a:gd name="T103" fmla="*/ 9067 h 9073"/>
                <a:gd name="T104" fmla="*/ 701 w 4200"/>
                <a:gd name="T105" fmla="*/ 8759 h 9073"/>
                <a:gd name="T106" fmla="*/ 179 w 4200"/>
                <a:gd name="T107" fmla="*/ 8657 h 9073"/>
                <a:gd name="T108" fmla="*/ 1321 w 4200"/>
                <a:gd name="T109" fmla="*/ 7775 h 9073"/>
                <a:gd name="T110" fmla="*/ 2878 w 4200"/>
                <a:gd name="T111" fmla="*/ 7780 h 9073"/>
                <a:gd name="T112" fmla="*/ 4021 w 4200"/>
                <a:gd name="T113" fmla="*/ 8656 h 9073"/>
                <a:gd name="T114" fmla="*/ 3498 w 4200"/>
                <a:gd name="T115" fmla="*/ 8760 h 9073"/>
                <a:gd name="T116" fmla="*/ 3286 w 4200"/>
                <a:gd name="T117" fmla="*/ 9067 h 90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200" h="9073">
                  <a:moveTo>
                    <a:pt x="2000" y="48"/>
                  </a:moveTo>
                  <a:cubicBezTo>
                    <a:pt x="1994" y="48"/>
                    <a:pt x="1988" y="44"/>
                    <a:pt x="1986" y="38"/>
                  </a:cubicBezTo>
                  <a:cubicBezTo>
                    <a:pt x="1984" y="30"/>
                    <a:pt x="1988" y="22"/>
                    <a:pt x="1996" y="19"/>
                  </a:cubicBezTo>
                  <a:cubicBezTo>
                    <a:pt x="2045" y="3"/>
                    <a:pt x="2155" y="0"/>
                    <a:pt x="2201" y="19"/>
                  </a:cubicBezTo>
                  <a:cubicBezTo>
                    <a:pt x="2208" y="22"/>
                    <a:pt x="2211" y="30"/>
                    <a:pt x="2208" y="38"/>
                  </a:cubicBezTo>
                  <a:cubicBezTo>
                    <a:pt x="2205" y="45"/>
                    <a:pt x="2197" y="48"/>
                    <a:pt x="2190" y="45"/>
                  </a:cubicBezTo>
                  <a:cubicBezTo>
                    <a:pt x="2152" y="30"/>
                    <a:pt x="2047" y="33"/>
                    <a:pt x="2004" y="47"/>
                  </a:cubicBezTo>
                  <a:cubicBezTo>
                    <a:pt x="2003" y="47"/>
                    <a:pt x="2001" y="48"/>
                    <a:pt x="2000" y="48"/>
                  </a:cubicBezTo>
                  <a:close/>
                  <a:moveTo>
                    <a:pt x="4096" y="3985"/>
                  </a:moveTo>
                  <a:lnTo>
                    <a:pt x="4096" y="3877"/>
                  </a:lnTo>
                  <a:cubicBezTo>
                    <a:pt x="4096" y="3684"/>
                    <a:pt x="3522" y="3221"/>
                    <a:pt x="2100" y="3221"/>
                  </a:cubicBezTo>
                  <a:cubicBezTo>
                    <a:pt x="679" y="3221"/>
                    <a:pt x="104" y="3684"/>
                    <a:pt x="104" y="3877"/>
                  </a:cubicBezTo>
                  <a:lnTo>
                    <a:pt x="104" y="3985"/>
                  </a:lnTo>
                  <a:cubicBezTo>
                    <a:pt x="112" y="3968"/>
                    <a:pt x="121" y="3951"/>
                    <a:pt x="132" y="3933"/>
                  </a:cubicBezTo>
                  <a:cubicBezTo>
                    <a:pt x="317" y="3639"/>
                    <a:pt x="931" y="3324"/>
                    <a:pt x="2100" y="3324"/>
                  </a:cubicBezTo>
                  <a:cubicBezTo>
                    <a:pt x="3270" y="3324"/>
                    <a:pt x="3884" y="3639"/>
                    <a:pt x="4068" y="3933"/>
                  </a:cubicBezTo>
                  <a:cubicBezTo>
                    <a:pt x="4079" y="3951"/>
                    <a:pt x="4089" y="3968"/>
                    <a:pt x="4096" y="3985"/>
                  </a:cubicBezTo>
                  <a:close/>
                  <a:moveTo>
                    <a:pt x="78" y="4076"/>
                  </a:moveTo>
                  <a:cubicBezTo>
                    <a:pt x="76" y="4074"/>
                    <a:pt x="75" y="4071"/>
                    <a:pt x="75" y="4068"/>
                  </a:cubicBezTo>
                  <a:lnTo>
                    <a:pt x="75" y="3877"/>
                  </a:lnTo>
                  <a:cubicBezTo>
                    <a:pt x="75" y="3646"/>
                    <a:pt x="687" y="3192"/>
                    <a:pt x="2100" y="3192"/>
                  </a:cubicBezTo>
                  <a:cubicBezTo>
                    <a:pt x="3514" y="3192"/>
                    <a:pt x="4125" y="3646"/>
                    <a:pt x="4125" y="3877"/>
                  </a:cubicBezTo>
                  <a:lnTo>
                    <a:pt x="4125" y="4068"/>
                  </a:lnTo>
                  <a:cubicBezTo>
                    <a:pt x="4125" y="4071"/>
                    <a:pt x="4124" y="4074"/>
                    <a:pt x="4123" y="4076"/>
                  </a:cubicBezTo>
                  <a:cubicBezTo>
                    <a:pt x="4128" y="4120"/>
                    <a:pt x="4122" y="4161"/>
                    <a:pt x="4105" y="4198"/>
                  </a:cubicBezTo>
                  <a:cubicBezTo>
                    <a:pt x="4102" y="4203"/>
                    <a:pt x="4097" y="4206"/>
                    <a:pt x="4092" y="4206"/>
                  </a:cubicBezTo>
                  <a:cubicBezTo>
                    <a:pt x="4089" y="4206"/>
                    <a:pt x="4087" y="4205"/>
                    <a:pt x="4085" y="4204"/>
                  </a:cubicBezTo>
                  <a:cubicBezTo>
                    <a:pt x="4078" y="4201"/>
                    <a:pt x="4075" y="4192"/>
                    <a:pt x="4079" y="4185"/>
                  </a:cubicBezTo>
                  <a:cubicBezTo>
                    <a:pt x="4110" y="4119"/>
                    <a:pt x="4098" y="4035"/>
                    <a:pt x="4044" y="3949"/>
                  </a:cubicBezTo>
                  <a:cubicBezTo>
                    <a:pt x="3872" y="3674"/>
                    <a:pt x="3260" y="3353"/>
                    <a:pt x="2100" y="3353"/>
                  </a:cubicBezTo>
                  <a:cubicBezTo>
                    <a:pt x="941" y="3353"/>
                    <a:pt x="329" y="3674"/>
                    <a:pt x="157" y="3949"/>
                  </a:cubicBezTo>
                  <a:cubicBezTo>
                    <a:pt x="103" y="4035"/>
                    <a:pt x="90" y="4119"/>
                    <a:pt x="122" y="4185"/>
                  </a:cubicBezTo>
                  <a:cubicBezTo>
                    <a:pt x="126" y="4192"/>
                    <a:pt x="123" y="4201"/>
                    <a:pt x="115" y="4204"/>
                  </a:cubicBezTo>
                  <a:cubicBezTo>
                    <a:pt x="108" y="4208"/>
                    <a:pt x="100" y="4205"/>
                    <a:pt x="96" y="4198"/>
                  </a:cubicBezTo>
                  <a:cubicBezTo>
                    <a:pt x="78" y="4161"/>
                    <a:pt x="72" y="4120"/>
                    <a:pt x="78" y="4076"/>
                  </a:cubicBezTo>
                  <a:close/>
                  <a:moveTo>
                    <a:pt x="1985" y="629"/>
                  </a:moveTo>
                  <a:cubicBezTo>
                    <a:pt x="1981" y="629"/>
                    <a:pt x="1978" y="627"/>
                    <a:pt x="1975" y="624"/>
                  </a:cubicBezTo>
                  <a:cubicBezTo>
                    <a:pt x="1969" y="619"/>
                    <a:pt x="1969" y="610"/>
                    <a:pt x="1975" y="604"/>
                  </a:cubicBezTo>
                  <a:cubicBezTo>
                    <a:pt x="2022" y="559"/>
                    <a:pt x="2173" y="559"/>
                    <a:pt x="2220" y="604"/>
                  </a:cubicBezTo>
                  <a:cubicBezTo>
                    <a:pt x="2226" y="610"/>
                    <a:pt x="2226" y="619"/>
                    <a:pt x="2220" y="624"/>
                  </a:cubicBezTo>
                  <a:cubicBezTo>
                    <a:pt x="2215" y="630"/>
                    <a:pt x="2206" y="630"/>
                    <a:pt x="2200" y="625"/>
                  </a:cubicBezTo>
                  <a:cubicBezTo>
                    <a:pt x="2164" y="590"/>
                    <a:pt x="2031" y="590"/>
                    <a:pt x="1995" y="625"/>
                  </a:cubicBezTo>
                  <a:cubicBezTo>
                    <a:pt x="1992" y="627"/>
                    <a:pt x="1989" y="629"/>
                    <a:pt x="1985" y="629"/>
                  </a:cubicBezTo>
                  <a:close/>
                  <a:moveTo>
                    <a:pt x="2176" y="719"/>
                  </a:moveTo>
                  <a:cubicBezTo>
                    <a:pt x="2173" y="719"/>
                    <a:pt x="2169" y="717"/>
                    <a:pt x="2166" y="715"/>
                  </a:cubicBezTo>
                  <a:cubicBezTo>
                    <a:pt x="2148" y="697"/>
                    <a:pt x="2057" y="692"/>
                    <a:pt x="2036" y="712"/>
                  </a:cubicBezTo>
                  <a:cubicBezTo>
                    <a:pt x="2030" y="718"/>
                    <a:pt x="2021" y="718"/>
                    <a:pt x="2016" y="712"/>
                  </a:cubicBezTo>
                  <a:cubicBezTo>
                    <a:pt x="2010" y="706"/>
                    <a:pt x="2010" y="697"/>
                    <a:pt x="2016" y="691"/>
                  </a:cubicBezTo>
                  <a:cubicBezTo>
                    <a:pt x="2048" y="661"/>
                    <a:pt x="2158" y="667"/>
                    <a:pt x="2186" y="694"/>
                  </a:cubicBezTo>
                  <a:cubicBezTo>
                    <a:pt x="2192" y="700"/>
                    <a:pt x="2192" y="709"/>
                    <a:pt x="2187" y="714"/>
                  </a:cubicBezTo>
                  <a:cubicBezTo>
                    <a:pt x="2184" y="717"/>
                    <a:pt x="2180" y="719"/>
                    <a:pt x="2176" y="719"/>
                  </a:cubicBezTo>
                  <a:close/>
                  <a:moveTo>
                    <a:pt x="2206" y="931"/>
                  </a:moveTo>
                  <a:cubicBezTo>
                    <a:pt x="2202" y="931"/>
                    <a:pt x="2198" y="930"/>
                    <a:pt x="2196" y="926"/>
                  </a:cubicBezTo>
                  <a:cubicBezTo>
                    <a:pt x="2185" y="914"/>
                    <a:pt x="2153" y="906"/>
                    <a:pt x="2113" y="904"/>
                  </a:cubicBezTo>
                  <a:cubicBezTo>
                    <a:pt x="2063" y="902"/>
                    <a:pt x="2015" y="912"/>
                    <a:pt x="1999" y="927"/>
                  </a:cubicBezTo>
                  <a:cubicBezTo>
                    <a:pt x="1993" y="933"/>
                    <a:pt x="1984" y="933"/>
                    <a:pt x="1978" y="927"/>
                  </a:cubicBezTo>
                  <a:cubicBezTo>
                    <a:pt x="1973" y="921"/>
                    <a:pt x="1973" y="912"/>
                    <a:pt x="1979" y="907"/>
                  </a:cubicBezTo>
                  <a:cubicBezTo>
                    <a:pt x="2006" y="880"/>
                    <a:pt x="2069" y="873"/>
                    <a:pt x="2114" y="875"/>
                  </a:cubicBezTo>
                  <a:cubicBezTo>
                    <a:pt x="2138" y="876"/>
                    <a:pt x="2194" y="881"/>
                    <a:pt x="2217" y="907"/>
                  </a:cubicBezTo>
                  <a:cubicBezTo>
                    <a:pt x="2223" y="913"/>
                    <a:pt x="2222" y="922"/>
                    <a:pt x="2216" y="928"/>
                  </a:cubicBezTo>
                  <a:cubicBezTo>
                    <a:pt x="2213" y="930"/>
                    <a:pt x="2210" y="931"/>
                    <a:pt x="2206" y="931"/>
                  </a:cubicBezTo>
                  <a:close/>
                  <a:moveTo>
                    <a:pt x="2319" y="1111"/>
                  </a:moveTo>
                  <a:cubicBezTo>
                    <a:pt x="2316" y="1111"/>
                    <a:pt x="2313" y="1110"/>
                    <a:pt x="2310" y="1108"/>
                  </a:cubicBezTo>
                  <a:cubicBezTo>
                    <a:pt x="2239" y="1054"/>
                    <a:pt x="1957" y="1054"/>
                    <a:pt x="1885" y="1108"/>
                  </a:cubicBezTo>
                  <a:cubicBezTo>
                    <a:pt x="1879" y="1113"/>
                    <a:pt x="1870" y="1112"/>
                    <a:pt x="1865" y="1106"/>
                  </a:cubicBezTo>
                  <a:cubicBezTo>
                    <a:pt x="1860" y="1099"/>
                    <a:pt x="1861" y="1090"/>
                    <a:pt x="1868" y="1085"/>
                  </a:cubicBezTo>
                  <a:cubicBezTo>
                    <a:pt x="1950" y="1023"/>
                    <a:pt x="2246" y="1023"/>
                    <a:pt x="2328" y="1085"/>
                  </a:cubicBezTo>
                  <a:cubicBezTo>
                    <a:pt x="2334" y="1090"/>
                    <a:pt x="2335" y="1099"/>
                    <a:pt x="2330" y="1106"/>
                  </a:cubicBezTo>
                  <a:cubicBezTo>
                    <a:pt x="2327" y="1109"/>
                    <a:pt x="2323" y="1111"/>
                    <a:pt x="2319" y="1111"/>
                  </a:cubicBezTo>
                  <a:close/>
                  <a:moveTo>
                    <a:pt x="1865" y="1351"/>
                  </a:moveTo>
                  <a:cubicBezTo>
                    <a:pt x="1861" y="1351"/>
                    <a:pt x="1858" y="1350"/>
                    <a:pt x="1855" y="1348"/>
                  </a:cubicBezTo>
                  <a:cubicBezTo>
                    <a:pt x="1849" y="1342"/>
                    <a:pt x="1849" y="1333"/>
                    <a:pt x="1854" y="1327"/>
                  </a:cubicBezTo>
                  <a:cubicBezTo>
                    <a:pt x="1900" y="1277"/>
                    <a:pt x="2020" y="1258"/>
                    <a:pt x="2119" y="1260"/>
                  </a:cubicBezTo>
                  <a:cubicBezTo>
                    <a:pt x="2221" y="1262"/>
                    <a:pt x="2300" y="1285"/>
                    <a:pt x="2332" y="1323"/>
                  </a:cubicBezTo>
                  <a:cubicBezTo>
                    <a:pt x="2337" y="1329"/>
                    <a:pt x="2336" y="1338"/>
                    <a:pt x="2330" y="1343"/>
                  </a:cubicBezTo>
                  <a:cubicBezTo>
                    <a:pt x="2324" y="1348"/>
                    <a:pt x="2314" y="1347"/>
                    <a:pt x="2309" y="1341"/>
                  </a:cubicBezTo>
                  <a:cubicBezTo>
                    <a:pt x="2284" y="1311"/>
                    <a:pt x="2211" y="1290"/>
                    <a:pt x="2119" y="1288"/>
                  </a:cubicBezTo>
                  <a:cubicBezTo>
                    <a:pt x="2009" y="1286"/>
                    <a:pt x="1909" y="1310"/>
                    <a:pt x="1876" y="1347"/>
                  </a:cubicBezTo>
                  <a:cubicBezTo>
                    <a:pt x="1873" y="1350"/>
                    <a:pt x="1869" y="1351"/>
                    <a:pt x="1865" y="1351"/>
                  </a:cubicBezTo>
                  <a:close/>
                  <a:moveTo>
                    <a:pt x="779" y="2424"/>
                  </a:moveTo>
                  <a:cubicBezTo>
                    <a:pt x="774" y="2424"/>
                    <a:pt x="769" y="2422"/>
                    <a:pt x="766" y="2417"/>
                  </a:cubicBezTo>
                  <a:cubicBezTo>
                    <a:pt x="762" y="2410"/>
                    <a:pt x="765" y="2401"/>
                    <a:pt x="772" y="2397"/>
                  </a:cubicBezTo>
                  <a:cubicBezTo>
                    <a:pt x="1053" y="2237"/>
                    <a:pt x="1549" y="2141"/>
                    <a:pt x="2100" y="2141"/>
                  </a:cubicBezTo>
                  <a:cubicBezTo>
                    <a:pt x="2651" y="2141"/>
                    <a:pt x="3145" y="2236"/>
                    <a:pt x="3424" y="2394"/>
                  </a:cubicBezTo>
                  <a:cubicBezTo>
                    <a:pt x="3431" y="2398"/>
                    <a:pt x="3433" y="2407"/>
                    <a:pt x="3429" y="2414"/>
                  </a:cubicBezTo>
                  <a:cubicBezTo>
                    <a:pt x="3425" y="2421"/>
                    <a:pt x="3416" y="2423"/>
                    <a:pt x="3410" y="2420"/>
                  </a:cubicBezTo>
                  <a:cubicBezTo>
                    <a:pt x="3135" y="2263"/>
                    <a:pt x="2646" y="2170"/>
                    <a:pt x="2100" y="2170"/>
                  </a:cubicBezTo>
                  <a:cubicBezTo>
                    <a:pt x="1554" y="2170"/>
                    <a:pt x="1063" y="2264"/>
                    <a:pt x="786" y="2422"/>
                  </a:cubicBezTo>
                  <a:cubicBezTo>
                    <a:pt x="784" y="2424"/>
                    <a:pt x="781" y="2424"/>
                    <a:pt x="779" y="2424"/>
                  </a:cubicBezTo>
                  <a:close/>
                  <a:moveTo>
                    <a:pt x="3626" y="3030"/>
                  </a:moveTo>
                  <a:cubicBezTo>
                    <a:pt x="3624" y="3030"/>
                    <a:pt x="3623" y="3030"/>
                    <a:pt x="3621" y="3029"/>
                  </a:cubicBezTo>
                  <a:cubicBezTo>
                    <a:pt x="3613" y="3026"/>
                    <a:pt x="3610" y="3018"/>
                    <a:pt x="3613" y="3010"/>
                  </a:cubicBezTo>
                  <a:cubicBezTo>
                    <a:pt x="3629" y="2968"/>
                    <a:pt x="3619" y="2921"/>
                    <a:pt x="3583" y="2870"/>
                  </a:cubicBezTo>
                  <a:cubicBezTo>
                    <a:pt x="3432" y="2650"/>
                    <a:pt x="2874" y="2427"/>
                    <a:pt x="2100" y="2427"/>
                  </a:cubicBezTo>
                  <a:cubicBezTo>
                    <a:pt x="1327" y="2427"/>
                    <a:pt x="769" y="2650"/>
                    <a:pt x="617" y="2870"/>
                  </a:cubicBezTo>
                  <a:cubicBezTo>
                    <a:pt x="582" y="2921"/>
                    <a:pt x="572" y="2968"/>
                    <a:pt x="588" y="3010"/>
                  </a:cubicBezTo>
                  <a:cubicBezTo>
                    <a:pt x="591" y="3018"/>
                    <a:pt x="587" y="3026"/>
                    <a:pt x="580" y="3029"/>
                  </a:cubicBezTo>
                  <a:cubicBezTo>
                    <a:pt x="572" y="3032"/>
                    <a:pt x="564" y="3028"/>
                    <a:pt x="561" y="3021"/>
                  </a:cubicBezTo>
                  <a:cubicBezTo>
                    <a:pt x="542" y="2970"/>
                    <a:pt x="553" y="2912"/>
                    <a:pt x="594" y="2853"/>
                  </a:cubicBezTo>
                  <a:cubicBezTo>
                    <a:pt x="750" y="2627"/>
                    <a:pt x="1317" y="2398"/>
                    <a:pt x="2100" y="2398"/>
                  </a:cubicBezTo>
                  <a:cubicBezTo>
                    <a:pt x="2884" y="2398"/>
                    <a:pt x="3451" y="2627"/>
                    <a:pt x="3607" y="2853"/>
                  </a:cubicBezTo>
                  <a:cubicBezTo>
                    <a:pt x="3648" y="2912"/>
                    <a:pt x="3659" y="2970"/>
                    <a:pt x="3639" y="3021"/>
                  </a:cubicBezTo>
                  <a:cubicBezTo>
                    <a:pt x="3637" y="3026"/>
                    <a:pt x="3632" y="3030"/>
                    <a:pt x="3626" y="3030"/>
                  </a:cubicBezTo>
                  <a:close/>
                  <a:moveTo>
                    <a:pt x="3462" y="3174"/>
                  </a:moveTo>
                  <a:cubicBezTo>
                    <a:pt x="3461" y="3174"/>
                    <a:pt x="3459" y="3174"/>
                    <a:pt x="3458" y="3173"/>
                  </a:cubicBezTo>
                  <a:cubicBezTo>
                    <a:pt x="3006" y="3044"/>
                    <a:pt x="2562" y="2981"/>
                    <a:pt x="2100" y="2981"/>
                  </a:cubicBezTo>
                  <a:lnTo>
                    <a:pt x="2094" y="2981"/>
                  </a:lnTo>
                  <a:cubicBezTo>
                    <a:pt x="1637" y="2981"/>
                    <a:pt x="1195" y="3044"/>
                    <a:pt x="743" y="3173"/>
                  </a:cubicBezTo>
                  <a:cubicBezTo>
                    <a:pt x="735" y="3175"/>
                    <a:pt x="727" y="3171"/>
                    <a:pt x="725" y="3163"/>
                  </a:cubicBezTo>
                  <a:cubicBezTo>
                    <a:pt x="723" y="3156"/>
                    <a:pt x="727" y="3148"/>
                    <a:pt x="735" y="3146"/>
                  </a:cubicBezTo>
                  <a:cubicBezTo>
                    <a:pt x="1189" y="3016"/>
                    <a:pt x="1634" y="2952"/>
                    <a:pt x="2094" y="2952"/>
                  </a:cubicBezTo>
                  <a:lnTo>
                    <a:pt x="2100" y="2952"/>
                  </a:lnTo>
                  <a:cubicBezTo>
                    <a:pt x="2565" y="2952"/>
                    <a:pt x="3011" y="3016"/>
                    <a:pt x="3466" y="3146"/>
                  </a:cubicBezTo>
                  <a:cubicBezTo>
                    <a:pt x="3474" y="3148"/>
                    <a:pt x="3478" y="3156"/>
                    <a:pt x="3476" y="3163"/>
                  </a:cubicBezTo>
                  <a:cubicBezTo>
                    <a:pt x="3474" y="3170"/>
                    <a:pt x="3468" y="3174"/>
                    <a:pt x="3462" y="3174"/>
                  </a:cubicBezTo>
                  <a:close/>
                  <a:moveTo>
                    <a:pt x="126" y="8115"/>
                  </a:moveTo>
                  <a:cubicBezTo>
                    <a:pt x="122" y="8115"/>
                    <a:pt x="118" y="8114"/>
                    <a:pt x="116" y="8111"/>
                  </a:cubicBezTo>
                  <a:cubicBezTo>
                    <a:pt x="110" y="8105"/>
                    <a:pt x="110" y="8096"/>
                    <a:pt x="116" y="8091"/>
                  </a:cubicBezTo>
                  <a:cubicBezTo>
                    <a:pt x="322" y="7894"/>
                    <a:pt x="640" y="7760"/>
                    <a:pt x="1090" y="7681"/>
                  </a:cubicBezTo>
                  <a:lnTo>
                    <a:pt x="1122" y="7573"/>
                  </a:lnTo>
                  <a:cubicBezTo>
                    <a:pt x="998" y="7586"/>
                    <a:pt x="652" y="7648"/>
                    <a:pt x="378" y="7788"/>
                  </a:cubicBezTo>
                  <a:cubicBezTo>
                    <a:pt x="371" y="7792"/>
                    <a:pt x="362" y="7789"/>
                    <a:pt x="359" y="7782"/>
                  </a:cubicBezTo>
                  <a:cubicBezTo>
                    <a:pt x="355" y="7775"/>
                    <a:pt x="358" y="7766"/>
                    <a:pt x="365" y="7762"/>
                  </a:cubicBezTo>
                  <a:cubicBezTo>
                    <a:pt x="652" y="7615"/>
                    <a:pt x="1016" y="7554"/>
                    <a:pt x="1131" y="7543"/>
                  </a:cubicBezTo>
                  <a:lnTo>
                    <a:pt x="1177" y="7387"/>
                  </a:lnTo>
                  <a:lnTo>
                    <a:pt x="1343" y="7387"/>
                  </a:lnTo>
                  <a:cubicBezTo>
                    <a:pt x="1380" y="7337"/>
                    <a:pt x="1637" y="7006"/>
                    <a:pt x="2100" y="7006"/>
                  </a:cubicBezTo>
                  <a:cubicBezTo>
                    <a:pt x="2564" y="7006"/>
                    <a:pt x="2821" y="7337"/>
                    <a:pt x="2858" y="7387"/>
                  </a:cubicBezTo>
                  <a:lnTo>
                    <a:pt x="3024" y="7387"/>
                  </a:lnTo>
                  <a:lnTo>
                    <a:pt x="3070" y="7543"/>
                  </a:lnTo>
                  <a:cubicBezTo>
                    <a:pt x="3186" y="7555"/>
                    <a:pt x="3550" y="7618"/>
                    <a:pt x="3837" y="7769"/>
                  </a:cubicBezTo>
                  <a:cubicBezTo>
                    <a:pt x="3844" y="7773"/>
                    <a:pt x="3847" y="7782"/>
                    <a:pt x="3843" y="7789"/>
                  </a:cubicBezTo>
                  <a:cubicBezTo>
                    <a:pt x="3839" y="7796"/>
                    <a:pt x="3831" y="7799"/>
                    <a:pt x="3824" y="7795"/>
                  </a:cubicBezTo>
                  <a:cubicBezTo>
                    <a:pt x="3550" y="7650"/>
                    <a:pt x="3204" y="7587"/>
                    <a:pt x="3079" y="7573"/>
                  </a:cubicBezTo>
                  <a:lnTo>
                    <a:pt x="3111" y="7681"/>
                  </a:lnTo>
                  <a:cubicBezTo>
                    <a:pt x="3560" y="7760"/>
                    <a:pt x="3879" y="7894"/>
                    <a:pt x="4085" y="8091"/>
                  </a:cubicBezTo>
                  <a:cubicBezTo>
                    <a:pt x="4090" y="8096"/>
                    <a:pt x="4091" y="8105"/>
                    <a:pt x="4085" y="8111"/>
                  </a:cubicBezTo>
                  <a:cubicBezTo>
                    <a:pt x="4080" y="8117"/>
                    <a:pt x="4071" y="8117"/>
                    <a:pt x="4065" y="8111"/>
                  </a:cubicBezTo>
                  <a:cubicBezTo>
                    <a:pt x="3865" y="7920"/>
                    <a:pt x="3539" y="7784"/>
                    <a:pt x="3097" y="7708"/>
                  </a:cubicBezTo>
                  <a:lnTo>
                    <a:pt x="3089" y="7706"/>
                  </a:lnTo>
                  <a:lnTo>
                    <a:pt x="3002" y="7416"/>
                  </a:lnTo>
                  <a:lnTo>
                    <a:pt x="2842" y="7416"/>
                  </a:lnTo>
                  <a:lnTo>
                    <a:pt x="2838" y="7410"/>
                  </a:lnTo>
                  <a:cubicBezTo>
                    <a:pt x="2836" y="7406"/>
                    <a:pt x="2584" y="7035"/>
                    <a:pt x="2100" y="7035"/>
                  </a:cubicBezTo>
                  <a:cubicBezTo>
                    <a:pt x="1617" y="7035"/>
                    <a:pt x="1365" y="7406"/>
                    <a:pt x="1363" y="7410"/>
                  </a:cubicBezTo>
                  <a:lnTo>
                    <a:pt x="1358" y="7416"/>
                  </a:lnTo>
                  <a:lnTo>
                    <a:pt x="1198" y="7416"/>
                  </a:lnTo>
                  <a:lnTo>
                    <a:pt x="1112" y="7706"/>
                  </a:lnTo>
                  <a:lnTo>
                    <a:pt x="1103" y="7708"/>
                  </a:lnTo>
                  <a:cubicBezTo>
                    <a:pt x="662" y="7784"/>
                    <a:pt x="336" y="7920"/>
                    <a:pt x="136" y="8111"/>
                  </a:cubicBezTo>
                  <a:cubicBezTo>
                    <a:pt x="133" y="8114"/>
                    <a:pt x="130" y="8115"/>
                    <a:pt x="126" y="8115"/>
                  </a:cubicBezTo>
                  <a:close/>
                  <a:moveTo>
                    <a:pt x="2098" y="7662"/>
                  </a:moveTo>
                  <a:cubicBezTo>
                    <a:pt x="1929" y="7662"/>
                    <a:pt x="1793" y="7793"/>
                    <a:pt x="1793" y="7953"/>
                  </a:cubicBezTo>
                  <a:cubicBezTo>
                    <a:pt x="1793" y="8114"/>
                    <a:pt x="1929" y="8244"/>
                    <a:pt x="2098" y="8244"/>
                  </a:cubicBezTo>
                  <a:cubicBezTo>
                    <a:pt x="2266" y="8244"/>
                    <a:pt x="2402" y="8114"/>
                    <a:pt x="2402" y="7953"/>
                  </a:cubicBezTo>
                  <a:cubicBezTo>
                    <a:pt x="2402" y="7793"/>
                    <a:pt x="2266" y="7662"/>
                    <a:pt x="2098" y="7662"/>
                  </a:cubicBezTo>
                  <a:close/>
                  <a:moveTo>
                    <a:pt x="2098" y="8244"/>
                  </a:moveTo>
                  <a:lnTo>
                    <a:pt x="2098" y="8244"/>
                  </a:lnTo>
                  <a:close/>
                  <a:moveTo>
                    <a:pt x="2098" y="8273"/>
                  </a:moveTo>
                  <a:cubicBezTo>
                    <a:pt x="1914" y="8273"/>
                    <a:pt x="1764" y="8130"/>
                    <a:pt x="1764" y="7953"/>
                  </a:cubicBezTo>
                  <a:cubicBezTo>
                    <a:pt x="1764" y="7777"/>
                    <a:pt x="1914" y="7633"/>
                    <a:pt x="2098" y="7633"/>
                  </a:cubicBezTo>
                  <a:cubicBezTo>
                    <a:pt x="2282" y="7633"/>
                    <a:pt x="2431" y="7777"/>
                    <a:pt x="2431" y="7953"/>
                  </a:cubicBezTo>
                  <a:cubicBezTo>
                    <a:pt x="2431" y="8130"/>
                    <a:pt x="2282" y="8273"/>
                    <a:pt x="2098" y="8273"/>
                  </a:cubicBezTo>
                  <a:close/>
                  <a:moveTo>
                    <a:pt x="4186" y="8397"/>
                  </a:moveTo>
                  <a:cubicBezTo>
                    <a:pt x="4178" y="8397"/>
                    <a:pt x="4171" y="8390"/>
                    <a:pt x="4171" y="8382"/>
                  </a:cubicBezTo>
                  <a:cubicBezTo>
                    <a:pt x="4171" y="8126"/>
                    <a:pt x="3482" y="7889"/>
                    <a:pt x="3107" y="7846"/>
                  </a:cubicBezTo>
                  <a:lnTo>
                    <a:pt x="3098" y="7845"/>
                  </a:lnTo>
                  <a:lnTo>
                    <a:pt x="3011" y="7554"/>
                  </a:lnTo>
                  <a:lnTo>
                    <a:pt x="2746" y="7554"/>
                  </a:lnTo>
                  <a:lnTo>
                    <a:pt x="2742" y="7547"/>
                  </a:lnTo>
                  <a:cubicBezTo>
                    <a:pt x="2740" y="7543"/>
                    <a:pt x="2521" y="7184"/>
                    <a:pt x="2100" y="7184"/>
                  </a:cubicBezTo>
                  <a:cubicBezTo>
                    <a:pt x="1680" y="7184"/>
                    <a:pt x="1461" y="7543"/>
                    <a:pt x="1459" y="7547"/>
                  </a:cubicBezTo>
                  <a:lnTo>
                    <a:pt x="1455" y="7554"/>
                  </a:lnTo>
                  <a:lnTo>
                    <a:pt x="1189" y="7554"/>
                  </a:lnTo>
                  <a:lnTo>
                    <a:pt x="1103" y="7845"/>
                  </a:lnTo>
                  <a:lnTo>
                    <a:pt x="1093" y="7846"/>
                  </a:lnTo>
                  <a:cubicBezTo>
                    <a:pt x="718" y="7889"/>
                    <a:pt x="29" y="8126"/>
                    <a:pt x="29" y="8382"/>
                  </a:cubicBezTo>
                  <a:cubicBezTo>
                    <a:pt x="29" y="8390"/>
                    <a:pt x="23" y="8397"/>
                    <a:pt x="15" y="8397"/>
                  </a:cubicBezTo>
                  <a:cubicBezTo>
                    <a:pt x="7" y="8397"/>
                    <a:pt x="0" y="8390"/>
                    <a:pt x="0" y="8382"/>
                  </a:cubicBezTo>
                  <a:cubicBezTo>
                    <a:pt x="0" y="8101"/>
                    <a:pt x="708" y="7864"/>
                    <a:pt x="1081" y="7818"/>
                  </a:cubicBezTo>
                  <a:lnTo>
                    <a:pt x="1168" y="7525"/>
                  </a:lnTo>
                  <a:lnTo>
                    <a:pt x="1438" y="7525"/>
                  </a:lnTo>
                  <a:cubicBezTo>
                    <a:pt x="1472" y="7473"/>
                    <a:pt x="1697" y="7155"/>
                    <a:pt x="2100" y="7155"/>
                  </a:cubicBezTo>
                  <a:cubicBezTo>
                    <a:pt x="2504" y="7155"/>
                    <a:pt x="2728" y="7473"/>
                    <a:pt x="2762" y="7525"/>
                  </a:cubicBezTo>
                  <a:lnTo>
                    <a:pt x="3033" y="7525"/>
                  </a:lnTo>
                  <a:lnTo>
                    <a:pt x="3120" y="7818"/>
                  </a:lnTo>
                  <a:cubicBezTo>
                    <a:pt x="3493" y="7864"/>
                    <a:pt x="4200" y="8101"/>
                    <a:pt x="4200" y="8382"/>
                  </a:cubicBezTo>
                  <a:cubicBezTo>
                    <a:pt x="4200" y="8390"/>
                    <a:pt x="4194" y="8397"/>
                    <a:pt x="4186" y="8397"/>
                  </a:cubicBezTo>
                  <a:close/>
                  <a:moveTo>
                    <a:pt x="2102" y="7376"/>
                  </a:moveTo>
                  <a:cubicBezTo>
                    <a:pt x="1765" y="7376"/>
                    <a:pt x="1491" y="7637"/>
                    <a:pt x="1491" y="7958"/>
                  </a:cubicBezTo>
                  <a:cubicBezTo>
                    <a:pt x="1491" y="8279"/>
                    <a:pt x="1765" y="8540"/>
                    <a:pt x="2102" y="8540"/>
                  </a:cubicBezTo>
                  <a:cubicBezTo>
                    <a:pt x="2439" y="8540"/>
                    <a:pt x="2713" y="8279"/>
                    <a:pt x="2713" y="7958"/>
                  </a:cubicBezTo>
                  <a:cubicBezTo>
                    <a:pt x="2713" y="7904"/>
                    <a:pt x="2705" y="7852"/>
                    <a:pt x="2691" y="7802"/>
                  </a:cubicBezTo>
                  <a:cubicBezTo>
                    <a:pt x="2689" y="7800"/>
                    <a:pt x="2689" y="7797"/>
                    <a:pt x="2689" y="7794"/>
                  </a:cubicBezTo>
                  <a:cubicBezTo>
                    <a:pt x="2614" y="7553"/>
                    <a:pt x="2379" y="7376"/>
                    <a:pt x="2102" y="7376"/>
                  </a:cubicBezTo>
                  <a:close/>
                  <a:moveTo>
                    <a:pt x="2102" y="8540"/>
                  </a:moveTo>
                  <a:lnTo>
                    <a:pt x="2102" y="8540"/>
                  </a:lnTo>
                  <a:close/>
                  <a:moveTo>
                    <a:pt x="3276" y="9072"/>
                  </a:moveTo>
                  <a:cubicBezTo>
                    <a:pt x="3272" y="9072"/>
                    <a:pt x="3268" y="9070"/>
                    <a:pt x="3265" y="9067"/>
                  </a:cubicBezTo>
                  <a:cubicBezTo>
                    <a:pt x="2916" y="8716"/>
                    <a:pt x="2835" y="8054"/>
                    <a:pt x="2831" y="7809"/>
                  </a:cubicBezTo>
                  <a:lnTo>
                    <a:pt x="2723" y="7809"/>
                  </a:lnTo>
                  <a:cubicBezTo>
                    <a:pt x="2735" y="7856"/>
                    <a:pt x="2742" y="7906"/>
                    <a:pt x="2742" y="7958"/>
                  </a:cubicBezTo>
                  <a:cubicBezTo>
                    <a:pt x="2742" y="8295"/>
                    <a:pt x="2455" y="8569"/>
                    <a:pt x="2102" y="8569"/>
                  </a:cubicBezTo>
                  <a:cubicBezTo>
                    <a:pt x="1749" y="8569"/>
                    <a:pt x="1462" y="8295"/>
                    <a:pt x="1462" y="7958"/>
                  </a:cubicBezTo>
                  <a:cubicBezTo>
                    <a:pt x="1462" y="7904"/>
                    <a:pt x="1469" y="7853"/>
                    <a:pt x="1482" y="7803"/>
                  </a:cubicBezTo>
                  <a:lnTo>
                    <a:pt x="1368" y="7803"/>
                  </a:lnTo>
                  <a:cubicBezTo>
                    <a:pt x="1365" y="8050"/>
                    <a:pt x="1283" y="8714"/>
                    <a:pt x="934" y="9067"/>
                  </a:cubicBezTo>
                  <a:cubicBezTo>
                    <a:pt x="928" y="9073"/>
                    <a:pt x="919" y="9073"/>
                    <a:pt x="913" y="9067"/>
                  </a:cubicBezTo>
                  <a:cubicBezTo>
                    <a:pt x="907" y="9062"/>
                    <a:pt x="907" y="9053"/>
                    <a:pt x="913" y="9047"/>
                  </a:cubicBezTo>
                  <a:cubicBezTo>
                    <a:pt x="1165" y="8793"/>
                    <a:pt x="1275" y="8372"/>
                    <a:pt x="1317" y="8070"/>
                  </a:cubicBezTo>
                  <a:cubicBezTo>
                    <a:pt x="1236" y="8379"/>
                    <a:pt x="1018" y="8577"/>
                    <a:pt x="721" y="8763"/>
                  </a:cubicBezTo>
                  <a:cubicBezTo>
                    <a:pt x="715" y="8768"/>
                    <a:pt x="706" y="8766"/>
                    <a:pt x="701" y="8759"/>
                  </a:cubicBezTo>
                  <a:cubicBezTo>
                    <a:pt x="697" y="8752"/>
                    <a:pt x="699" y="8743"/>
                    <a:pt x="706" y="8739"/>
                  </a:cubicBezTo>
                  <a:cubicBezTo>
                    <a:pt x="1016" y="8544"/>
                    <a:pt x="1239" y="8337"/>
                    <a:pt x="1303" y="7999"/>
                  </a:cubicBezTo>
                  <a:cubicBezTo>
                    <a:pt x="762" y="8106"/>
                    <a:pt x="194" y="8255"/>
                    <a:pt x="194" y="8642"/>
                  </a:cubicBezTo>
                  <a:cubicBezTo>
                    <a:pt x="194" y="8650"/>
                    <a:pt x="187" y="8657"/>
                    <a:pt x="179" y="8657"/>
                  </a:cubicBezTo>
                  <a:cubicBezTo>
                    <a:pt x="171" y="8657"/>
                    <a:pt x="165" y="8650"/>
                    <a:pt x="165" y="8642"/>
                  </a:cubicBezTo>
                  <a:cubicBezTo>
                    <a:pt x="165" y="8231"/>
                    <a:pt x="753" y="8078"/>
                    <a:pt x="1308" y="7969"/>
                  </a:cubicBezTo>
                  <a:cubicBezTo>
                    <a:pt x="1317" y="7912"/>
                    <a:pt x="1321" y="7853"/>
                    <a:pt x="1321" y="7789"/>
                  </a:cubicBezTo>
                  <a:lnTo>
                    <a:pt x="1321" y="7775"/>
                  </a:lnTo>
                  <a:lnTo>
                    <a:pt x="1491" y="7775"/>
                  </a:lnTo>
                  <a:cubicBezTo>
                    <a:pt x="1573" y="7527"/>
                    <a:pt x="1816" y="7347"/>
                    <a:pt x="2102" y="7347"/>
                  </a:cubicBezTo>
                  <a:cubicBezTo>
                    <a:pt x="2390" y="7347"/>
                    <a:pt x="2634" y="7530"/>
                    <a:pt x="2714" y="7780"/>
                  </a:cubicBezTo>
                  <a:lnTo>
                    <a:pt x="2878" y="7780"/>
                  </a:lnTo>
                  <a:lnTo>
                    <a:pt x="2878" y="7794"/>
                  </a:lnTo>
                  <a:cubicBezTo>
                    <a:pt x="2878" y="7857"/>
                    <a:pt x="2882" y="7916"/>
                    <a:pt x="2891" y="7972"/>
                  </a:cubicBezTo>
                  <a:cubicBezTo>
                    <a:pt x="3446" y="8081"/>
                    <a:pt x="4036" y="8232"/>
                    <a:pt x="4036" y="8642"/>
                  </a:cubicBezTo>
                  <a:cubicBezTo>
                    <a:pt x="4036" y="8650"/>
                    <a:pt x="4029" y="8656"/>
                    <a:pt x="4021" y="8656"/>
                  </a:cubicBezTo>
                  <a:cubicBezTo>
                    <a:pt x="4013" y="8656"/>
                    <a:pt x="4007" y="8650"/>
                    <a:pt x="4007" y="8642"/>
                  </a:cubicBezTo>
                  <a:cubicBezTo>
                    <a:pt x="4007" y="8256"/>
                    <a:pt x="3436" y="8109"/>
                    <a:pt x="2896" y="8002"/>
                  </a:cubicBezTo>
                  <a:cubicBezTo>
                    <a:pt x="2960" y="8339"/>
                    <a:pt x="3183" y="8546"/>
                    <a:pt x="3493" y="8740"/>
                  </a:cubicBezTo>
                  <a:cubicBezTo>
                    <a:pt x="3500" y="8744"/>
                    <a:pt x="3502" y="8753"/>
                    <a:pt x="3498" y="8760"/>
                  </a:cubicBezTo>
                  <a:cubicBezTo>
                    <a:pt x="3493" y="8767"/>
                    <a:pt x="3484" y="8769"/>
                    <a:pt x="3478" y="8765"/>
                  </a:cubicBezTo>
                  <a:cubicBezTo>
                    <a:pt x="3181" y="8579"/>
                    <a:pt x="2963" y="8382"/>
                    <a:pt x="2883" y="8074"/>
                  </a:cubicBezTo>
                  <a:cubicBezTo>
                    <a:pt x="2924" y="8375"/>
                    <a:pt x="3035" y="8794"/>
                    <a:pt x="3286" y="9047"/>
                  </a:cubicBezTo>
                  <a:cubicBezTo>
                    <a:pt x="3291" y="9053"/>
                    <a:pt x="3291" y="9062"/>
                    <a:pt x="3286" y="9067"/>
                  </a:cubicBezTo>
                  <a:cubicBezTo>
                    <a:pt x="3283" y="9070"/>
                    <a:pt x="3279" y="9072"/>
                    <a:pt x="3276" y="9072"/>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de-DE" sz="1798"/>
            </a:p>
          </p:txBody>
        </p:sp>
      </p:grpSp>
      <p:grpSp>
        <p:nvGrpSpPr>
          <p:cNvPr id="73" name="Regieanweisungen">
            <a:extLst>
              <a:ext uri="{FF2B5EF4-FFF2-40B4-BE49-F238E27FC236}">
                <a16:creationId xmlns:a16="http://schemas.microsoft.com/office/drawing/2014/main" id="{3A23A438-E371-914B-A807-0E0A5D9BA265}"/>
              </a:ext>
            </a:extLst>
          </p:cNvPr>
          <p:cNvGrpSpPr/>
          <p:nvPr/>
        </p:nvGrpSpPr>
        <p:grpSpPr>
          <a:xfrm>
            <a:off x="-467513" y="-468000"/>
            <a:ext cx="13126327" cy="7776000"/>
            <a:chOff x="-468000" y="-468000"/>
            <a:chExt cx="13140000" cy="7776000"/>
          </a:xfrm>
        </p:grpSpPr>
        <p:cxnSp>
          <p:nvCxnSpPr>
            <p:cNvPr id="74" name="Linie">
              <a:extLst>
                <a:ext uri="{FF2B5EF4-FFF2-40B4-BE49-F238E27FC236}">
                  <a16:creationId xmlns:a16="http://schemas.microsoft.com/office/drawing/2014/main" id="{66A7282E-E6D2-A84D-9891-C685DDBC1096}"/>
                </a:ext>
              </a:extLst>
            </p:cNvPr>
            <p:cNvCxnSpPr/>
            <p:nvPr/>
          </p:nvCxnSpPr>
          <p:spPr>
            <a:xfrm>
              <a:off x="12312000" y="232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Linie">
              <a:extLst>
                <a:ext uri="{FF2B5EF4-FFF2-40B4-BE49-F238E27FC236}">
                  <a16:creationId xmlns:a16="http://schemas.microsoft.com/office/drawing/2014/main" id="{C0DABCCF-2814-584B-9A9E-F2A36D2C3090}"/>
                </a:ext>
              </a:extLst>
            </p:cNvPr>
            <p:cNvCxnSpPr/>
            <p:nvPr/>
          </p:nvCxnSpPr>
          <p:spPr>
            <a:xfrm>
              <a:off x="12312000" y="574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Linie">
              <a:extLst>
                <a:ext uri="{FF2B5EF4-FFF2-40B4-BE49-F238E27FC236}">
                  <a16:creationId xmlns:a16="http://schemas.microsoft.com/office/drawing/2014/main" id="{D3629D8F-6C40-8248-8619-674EAE2CCB08}"/>
                </a:ext>
              </a:extLst>
            </p:cNvPr>
            <p:cNvCxnSpPr/>
            <p:nvPr/>
          </p:nvCxnSpPr>
          <p:spPr>
            <a:xfrm>
              <a:off x="11844000" y="-46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Linie">
              <a:extLst>
                <a:ext uri="{FF2B5EF4-FFF2-40B4-BE49-F238E27FC236}">
                  <a16:creationId xmlns:a16="http://schemas.microsoft.com/office/drawing/2014/main" id="{C9DB8BEB-F5D8-154B-AB88-ABE9BF30F8E6}"/>
                </a:ext>
              </a:extLst>
            </p:cNvPr>
            <p:cNvCxnSpPr/>
            <p:nvPr/>
          </p:nvCxnSpPr>
          <p:spPr>
            <a:xfrm>
              <a:off x="360000" y="-46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Linie">
              <a:extLst>
                <a:ext uri="{FF2B5EF4-FFF2-40B4-BE49-F238E27FC236}">
                  <a16:creationId xmlns:a16="http://schemas.microsoft.com/office/drawing/2014/main" id="{D16B4BFE-487A-344D-913F-8E929692C6C2}"/>
                </a:ext>
              </a:extLst>
            </p:cNvPr>
            <p:cNvCxnSpPr/>
            <p:nvPr/>
          </p:nvCxnSpPr>
          <p:spPr>
            <a:xfrm>
              <a:off x="11844000" y="694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Linie">
              <a:extLst>
                <a:ext uri="{FF2B5EF4-FFF2-40B4-BE49-F238E27FC236}">
                  <a16:creationId xmlns:a16="http://schemas.microsoft.com/office/drawing/2014/main" id="{905B7DD5-57E2-DC4E-9121-9ECBF0008D7C}"/>
                </a:ext>
              </a:extLst>
            </p:cNvPr>
            <p:cNvCxnSpPr/>
            <p:nvPr/>
          </p:nvCxnSpPr>
          <p:spPr>
            <a:xfrm>
              <a:off x="360000" y="694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Linie">
              <a:extLst>
                <a:ext uri="{FF2B5EF4-FFF2-40B4-BE49-F238E27FC236}">
                  <a16:creationId xmlns:a16="http://schemas.microsoft.com/office/drawing/2014/main" id="{9B3ECF95-13DB-9D42-BAFD-31ABD4373FDA}"/>
                </a:ext>
              </a:extLst>
            </p:cNvPr>
            <p:cNvCxnSpPr/>
            <p:nvPr/>
          </p:nvCxnSpPr>
          <p:spPr>
            <a:xfrm>
              <a:off x="-468000" y="232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Linie">
              <a:extLst>
                <a:ext uri="{FF2B5EF4-FFF2-40B4-BE49-F238E27FC236}">
                  <a16:creationId xmlns:a16="http://schemas.microsoft.com/office/drawing/2014/main" id="{6F8DE9E6-D343-104B-9839-5629A47B601A}"/>
                </a:ext>
              </a:extLst>
            </p:cNvPr>
            <p:cNvCxnSpPr/>
            <p:nvPr/>
          </p:nvCxnSpPr>
          <p:spPr>
            <a:xfrm>
              <a:off x="-468000" y="574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Linie">
              <a:extLst>
                <a:ext uri="{FF2B5EF4-FFF2-40B4-BE49-F238E27FC236}">
                  <a16:creationId xmlns:a16="http://schemas.microsoft.com/office/drawing/2014/main" id="{6249EA10-9AD9-5546-9E11-04B977DD959F}"/>
                </a:ext>
              </a:extLst>
            </p:cNvPr>
            <p:cNvCxnSpPr/>
            <p:nvPr/>
          </p:nvCxnSpPr>
          <p:spPr>
            <a:xfrm>
              <a:off x="-468000" y="1350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Linie">
              <a:extLst>
                <a:ext uri="{FF2B5EF4-FFF2-40B4-BE49-F238E27FC236}">
                  <a16:creationId xmlns:a16="http://schemas.microsoft.com/office/drawing/2014/main" id="{BBE723E7-4F58-1641-9D96-3E75670DF995}"/>
                </a:ext>
              </a:extLst>
            </p:cNvPr>
            <p:cNvCxnSpPr/>
            <p:nvPr/>
          </p:nvCxnSpPr>
          <p:spPr>
            <a:xfrm>
              <a:off x="12312000" y="1350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5" name="livng.knowledge">
            <a:extLst>
              <a:ext uri="{FF2B5EF4-FFF2-40B4-BE49-F238E27FC236}">
                <a16:creationId xmlns:a16="http://schemas.microsoft.com/office/drawing/2014/main" id="{B047EBDB-25E0-3349-8C4B-88673F3FCFC2}"/>
              </a:ext>
            </a:extLst>
          </p:cNvPr>
          <p:cNvSpPr>
            <a:spLocks noChangeAspect="1" noEditPoints="1"/>
          </p:cNvSpPr>
          <p:nvPr/>
        </p:nvSpPr>
        <p:spPr bwMode="auto">
          <a:xfrm>
            <a:off x="359625" y="6320880"/>
            <a:ext cx="1691678" cy="216000"/>
          </a:xfrm>
          <a:custGeom>
            <a:avLst/>
            <a:gdLst>
              <a:gd name="T0" fmla="*/ 0 w 4704"/>
              <a:gd name="T1" fmla="*/ 17 h 592"/>
              <a:gd name="T2" fmla="*/ 85 w 4704"/>
              <a:gd name="T3" fmla="*/ 421 h 592"/>
              <a:gd name="T4" fmla="*/ 1676 w 4704"/>
              <a:gd name="T5" fmla="*/ 413 h 592"/>
              <a:gd name="T6" fmla="*/ 1676 w 4704"/>
              <a:gd name="T7" fmla="*/ 413 h 592"/>
              <a:gd name="T8" fmla="*/ 4672 w 4704"/>
              <a:gd name="T9" fmla="*/ 393 h 592"/>
              <a:gd name="T10" fmla="*/ 4475 w 4704"/>
              <a:gd name="T11" fmla="*/ 183 h 592"/>
              <a:gd name="T12" fmla="*/ 4704 w 4704"/>
              <a:gd name="T13" fmla="*/ 328 h 592"/>
              <a:gd name="T14" fmla="*/ 4631 w 4704"/>
              <a:gd name="T15" fmla="*/ 276 h 592"/>
              <a:gd name="T16" fmla="*/ 4347 w 4704"/>
              <a:gd name="T17" fmla="*/ 252 h 592"/>
              <a:gd name="T18" fmla="*/ 4369 w 4704"/>
              <a:gd name="T19" fmla="*/ 486 h 592"/>
              <a:gd name="T20" fmla="*/ 4155 w 4704"/>
              <a:gd name="T21" fmla="*/ 470 h 592"/>
              <a:gd name="T22" fmla="*/ 4207 w 4704"/>
              <a:gd name="T23" fmla="*/ 444 h 592"/>
              <a:gd name="T24" fmla="*/ 4218 w 4704"/>
              <a:gd name="T25" fmla="*/ 140 h 592"/>
              <a:gd name="T26" fmla="*/ 4351 w 4704"/>
              <a:gd name="T27" fmla="*/ 199 h 592"/>
              <a:gd name="T28" fmla="*/ 4273 w 4704"/>
              <a:gd name="T29" fmla="*/ 248 h 592"/>
              <a:gd name="T30" fmla="*/ 3868 w 4704"/>
              <a:gd name="T31" fmla="*/ 477 h 592"/>
              <a:gd name="T32" fmla="*/ 3937 w 4704"/>
              <a:gd name="T33" fmla="*/ 118 h 592"/>
              <a:gd name="T34" fmla="*/ 4017 w 4704"/>
              <a:gd name="T35" fmla="*/ 470 h 592"/>
              <a:gd name="T36" fmla="*/ 3814 w 4704"/>
              <a:gd name="T37" fmla="*/ 311 h 592"/>
              <a:gd name="T38" fmla="*/ 3481 w 4704"/>
              <a:gd name="T39" fmla="*/ 328 h 592"/>
              <a:gd name="T40" fmla="*/ 3668 w 4704"/>
              <a:gd name="T41" fmla="*/ 435 h 592"/>
              <a:gd name="T42" fmla="*/ 3542 w 4704"/>
              <a:gd name="T43" fmla="*/ 140 h 592"/>
              <a:gd name="T44" fmla="*/ 3481 w 4704"/>
              <a:gd name="T45" fmla="*/ 328 h 592"/>
              <a:gd name="T46" fmla="*/ 3542 w 4704"/>
              <a:gd name="T47" fmla="*/ 193 h 592"/>
              <a:gd name="T48" fmla="*/ 3242 w 4704"/>
              <a:gd name="T49" fmla="*/ 17 h 592"/>
              <a:gd name="T50" fmla="*/ 3327 w 4704"/>
              <a:gd name="T51" fmla="*/ 421 h 592"/>
              <a:gd name="T52" fmla="*/ 3095 w 4704"/>
              <a:gd name="T53" fmla="*/ 471 h 592"/>
              <a:gd name="T54" fmla="*/ 2968 w 4704"/>
              <a:gd name="T55" fmla="*/ 235 h 592"/>
              <a:gd name="T56" fmla="*/ 2755 w 4704"/>
              <a:gd name="T57" fmla="*/ 152 h 592"/>
              <a:gd name="T58" fmla="*/ 2878 w 4704"/>
              <a:gd name="T59" fmla="*/ 383 h 592"/>
              <a:gd name="T60" fmla="*/ 3042 w 4704"/>
              <a:gd name="T61" fmla="*/ 293 h 592"/>
              <a:gd name="T62" fmla="*/ 3114 w 4704"/>
              <a:gd name="T63" fmla="*/ 148 h 592"/>
              <a:gd name="T64" fmla="*/ 2433 w 4704"/>
              <a:gd name="T65" fmla="*/ 309 h 592"/>
              <a:gd name="T66" fmla="*/ 2574 w 4704"/>
              <a:gd name="T67" fmla="*/ 193 h 592"/>
              <a:gd name="T68" fmla="*/ 2574 w 4704"/>
              <a:gd name="T69" fmla="*/ 193 h 592"/>
              <a:gd name="T70" fmla="*/ 2175 w 4704"/>
              <a:gd name="T71" fmla="*/ 236 h 592"/>
              <a:gd name="T72" fmla="*/ 2095 w 4704"/>
              <a:gd name="T73" fmla="*/ 157 h 592"/>
              <a:gd name="T74" fmla="*/ 2352 w 4704"/>
              <a:gd name="T75" fmla="*/ 229 h 592"/>
              <a:gd name="T76" fmla="*/ 1770 w 4704"/>
              <a:gd name="T77" fmla="*/ 95 h 592"/>
              <a:gd name="T78" fmla="*/ 1840 w 4704"/>
              <a:gd name="T79" fmla="*/ 470 h 592"/>
              <a:gd name="T80" fmla="*/ 1940 w 4704"/>
              <a:gd name="T81" fmla="*/ 148 h 592"/>
              <a:gd name="T82" fmla="*/ 1966 w 4704"/>
              <a:gd name="T83" fmla="*/ 470 h 592"/>
              <a:gd name="T84" fmla="*/ 1302 w 4704"/>
              <a:gd name="T85" fmla="*/ 351 h 592"/>
              <a:gd name="T86" fmla="*/ 1302 w 4704"/>
              <a:gd name="T87" fmla="*/ 592 h 592"/>
              <a:gd name="T88" fmla="*/ 1226 w 4704"/>
              <a:gd name="T89" fmla="*/ 492 h 592"/>
              <a:gd name="T90" fmla="*/ 1178 w 4704"/>
              <a:gd name="T91" fmla="*/ 395 h 592"/>
              <a:gd name="T92" fmla="*/ 1393 w 4704"/>
              <a:gd name="T93" fmla="*/ 157 h 592"/>
              <a:gd name="T94" fmla="*/ 1294 w 4704"/>
              <a:gd name="T95" fmla="*/ 193 h 592"/>
              <a:gd name="T96" fmla="*/ 1294 w 4704"/>
              <a:gd name="T97" fmla="*/ 193 h 592"/>
              <a:gd name="T98" fmla="*/ 908 w 4704"/>
              <a:gd name="T99" fmla="*/ 236 h 592"/>
              <a:gd name="T100" fmla="*/ 827 w 4704"/>
              <a:gd name="T101" fmla="*/ 157 h 592"/>
              <a:gd name="T102" fmla="*/ 1084 w 4704"/>
              <a:gd name="T103" fmla="*/ 229 h 592"/>
              <a:gd name="T104" fmla="*/ 657 w 4704"/>
              <a:gd name="T105" fmla="*/ 53 h 592"/>
              <a:gd name="T106" fmla="*/ 668 w 4704"/>
              <a:gd name="T107" fmla="*/ 470 h 592"/>
              <a:gd name="T108" fmla="*/ 668 w 4704"/>
              <a:gd name="T109" fmla="*/ 470 h 592"/>
              <a:gd name="T110" fmla="*/ 385 w 4704"/>
              <a:gd name="T111" fmla="*/ 140 h 592"/>
              <a:gd name="T112" fmla="*/ 481 w 4704"/>
              <a:gd name="T113" fmla="*/ 311 h 592"/>
              <a:gd name="T114" fmla="*/ 217 w 4704"/>
              <a:gd name="T115" fmla="*/ 100 h 592"/>
              <a:gd name="T116" fmla="*/ 217 w 4704"/>
              <a:gd name="T117" fmla="*/ 100 h 592"/>
              <a:gd name="T118" fmla="*/ 253 w 4704"/>
              <a:gd name="T119" fmla="*/ 470 h 5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704" h="592">
                <a:moveTo>
                  <a:pt x="77" y="477"/>
                </a:moveTo>
                <a:cubicBezTo>
                  <a:pt x="6" y="477"/>
                  <a:pt x="6" y="413"/>
                  <a:pt x="6" y="386"/>
                </a:cubicBezTo>
                <a:lnTo>
                  <a:pt x="6" y="111"/>
                </a:lnTo>
                <a:cubicBezTo>
                  <a:pt x="6" y="67"/>
                  <a:pt x="4" y="44"/>
                  <a:pt x="0" y="17"/>
                </a:cubicBezTo>
                <a:lnTo>
                  <a:pt x="72" y="1"/>
                </a:lnTo>
                <a:cubicBezTo>
                  <a:pt x="77" y="21"/>
                  <a:pt x="78" y="48"/>
                  <a:pt x="78" y="90"/>
                </a:cubicBezTo>
                <a:lnTo>
                  <a:pt x="78" y="363"/>
                </a:lnTo>
                <a:cubicBezTo>
                  <a:pt x="78" y="406"/>
                  <a:pt x="80" y="413"/>
                  <a:pt x="85" y="421"/>
                </a:cubicBezTo>
                <a:cubicBezTo>
                  <a:pt x="88" y="426"/>
                  <a:pt x="99" y="429"/>
                  <a:pt x="108" y="426"/>
                </a:cubicBezTo>
                <a:lnTo>
                  <a:pt x="119" y="469"/>
                </a:lnTo>
                <a:cubicBezTo>
                  <a:pt x="106" y="474"/>
                  <a:pt x="93" y="477"/>
                  <a:pt x="77" y="477"/>
                </a:cubicBezTo>
                <a:close/>
                <a:moveTo>
                  <a:pt x="1676" y="413"/>
                </a:moveTo>
                <a:cubicBezTo>
                  <a:pt x="1676" y="375"/>
                  <a:pt x="1644" y="344"/>
                  <a:pt x="1606" y="344"/>
                </a:cubicBezTo>
                <a:cubicBezTo>
                  <a:pt x="1568" y="344"/>
                  <a:pt x="1538" y="375"/>
                  <a:pt x="1538" y="413"/>
                </a:cubicBezTo>
                <a:cubicBezTo>
                  <a:pt x="1538" y="453"/>
                  <a:pt x="1569" y="485"/>
                  <a:pt x="1608" y="485"/>
                </a:cubicBezTo>
                <a:cubicBezTo>
                  <a:pt x="1644" y="485"/>
                  <a:pt x="1676" y="453"/>
                  <a:pt x="1676" y="413"/>
                </a:cubicBezTo>
                <a:close/>
                <a:moveTo>
                  <a:pt x="4512" y="328"/>
                </a:moveTo>
                <a:lnTo>
                  <a:pt x="4512" y="333"/>
                </a:lnTo>
                <a:cubicBezTo>
                  <a:pt x="4512" y="377"/>
                  <a:pt x="4528" y="424"/>
                  <a:pt x="4591" y="424"/>
                </a:cubicBezTo>
                <a:cubicBezTo>
                  <a:pt x="4621" y="424"/>
                  <a:pt x="4647" y="414"/>
                  <a:pt x="4672" y="393"/>
                </a:cubicBezTo>
                <a:lnTo>
                  <a:pt x="4699" y="435"/>
                </a:lnTo>
                <a:cubicBezTo>
                  <a:pt x="4665" y="464"/>
                  <a:pt x="4626" y="478"/>
                  <a:pt x="4583" y="478"/>
                </a:cubicBezTo>
                <a:cubicBezTo>
                  <a:pt x="4492" y="478"/>
                  <a:pt x="4435" y="412"/>
                  <a:pt x="4435" y="309"/>
                </a:cubicBezTo>
                <a:cubicBezTo>
                  <a:pt x="4435" y="253"/>
                  <a:pt x="4447" y="215"/>
                  <a:pt x="4475" y="183"/>
                </a:cubicBezTo>
                <a:cubicBezTo>
                  <a:pt x="4501" y="153"/>
                  <a:pt x="4533" y="140"/>
                  <a:pt x="4574" y="140"/>
                </a:cubicBezTo>
                <a:cubicBezTo>
                  <a:pt x="4605" y="140"/>
                  <a:pt x="4635" y="148"/>
                  <a:pt x="4662" y="173"/>
                </a:cubicBezTo>
                <a:cubicBezTo>
                  <a:pt x="4690" y="199"/>
                  <a:pt x="4704" y="238"/>
                  <a:pt x="4704" y="313"/>
                </a:cubicBezTo>
                <a:lnTo>
                  <a:pt x="4704" y="328"/>
                </a:lnTo>
                <a:lnTo>
                  <a:pt x="4512" y="328"/>
                </a:lnTo>
                <a:close/>
                <a:moveTo>
                  <a:pt x="4574" y="193"/>
                </a:moveTo>
                <a:cubicBezTo>
                  <a:pt x="4534" y="193"/>
                  <a:pt x="4513" y="224"/>
                  <a:pt x="4513" y="276"/>
                </a:cubicBezTo>
                <a:lnTo>
                  <a:pt x="4631" y="276"/>
                </a:lnTo>
                <a:cubicBezTo>
                  <a:pt x="4631" y="224"/>
                  <a:pt x="4609" y="193"/>
                  <a:pt x="4574" y="193"/>
                </a:cubicBezTo>
                <a:close/>
                <a:moveTo>
                  <a:pt x="4351" y="199"/>
                </a:moveTo>
                <a:cubicBezTo>
                  <a:pt x="4338" y="199"/>
                  <a:pt x="4328" y="197"/>
                  <a:pt x="4326" y="196"/>
                </a:cubicBezTo>
                <a:cubicBezTo>
                  <a:pt x="4328" y="198"/>
                  <a:pt x="4347" y="219"/>
                  <a:pt x="4347" y="252"/>
                </a:cubicBezTo>
                <a:cubicBezTo>
                  <a:pt x="4347" y="308"/>
                  <a:pt x="4301" y="351"/>
                  <a:pt x="4225" y="351"/>
                </a:cubicBezTo>
                <a:cubicBezTo>
                  <a:pt x="4202" y="359"/>
                  <a:pt x="4182" y="371"/>
                  <a:pt x="4182" y="381"/>
                </a:cubicBezTo>
                <a:cubicBezTo>
                  <a:pt x="4182" y="393"/>
                  <a:pt x="4186" y="394"/>
                  <a:pt x="4262" y="394"/>
                </a:cubicBezTo>
                <a:cubicBezTo>
                  <a:pt x="4314" y="394"/>
                  <a:pt x="4369" y="421"/>
                  <a:pt x="4369" y="486"/>
                </a:cubicBezTo>
                <a:cubicBezTo>
                  <a:pt x="4369" y="555"/>
                  <a:pt x="4312" y="592"/>
                  <a:pt x="4226" y="592"/>
                </a:cubicBezTo>
                <a:cubicBezTo>
                  <a:pt x="4142" y="592"/>
                  <a:pt x="4082" y="564"/>
                  <a:pt x="4082" y="504"/>
                </a:cubicBezTo>
                <a:cubicBezTo>
                  <a:pt x="4082" y="489"/>
                  <a:pt x="4088" y="470"/>
                  <a:pt x="4088" y="470"/>
                </a:cubicBezTo>
                <a:lnTo>
                  <a:pt x="4155" y="470"/>
                </a:lnTo>
                <a:cubicBezTo>
                  <a:pt x="4155" y="470"/>
                  <a:pt x="4149" y="482"/>
                  <a:pt x="4149" y="492"/>
                </a:cubicBezTo>
                <a:cubicBezTo>
                  <a:pt x="4149" y="522"/>
                  <a:pt x="4175" y="539"/>
                  <a:pt x="4220" y="539"/>
                </a:cubicBezTo>
                <a:cubicBezTo>
                  <a:pt x="4270" y="539"/>
                  <a:pt x="4296" y="519"/>
                  <a:pt x="4296" y="489"/>
                </a:cubicBezTo>
                <a:cubicBezTo>
                  <a:pt x="4296" y="454"/>
                  <a:pt x="4267" y="444"/>
                  <a:pt x="4207" y="444"/>
                </a:cubicBezTo>
                <a:cubicBezTo>
                  <a:pt x="4121" y="444"/>
                  <a:pt x="4102" y="427"/>
                  <a:pt x="4102" y="395"/>
                </a:cubicBezTo>
                <a:cubicBezTo>
                  <a:pt x="4102" y="363"/>
                  <a:pt x="4128" y="351"/>
                  <a:pt x="4163" y="340"/>
                </a:cubicBezTo>
                <a:cubicBezTo>
                  <a:pt x="4114" y="326"/>
                  <a:pt x="4090" y="295"/>
                  <a:pt x="4090" y="249"/>
                </a:cubicBezTo>
                <a:cubicBezTo>
                  <a:pt x="4090" y="183"/>
                  <a:pt x="4141" y="140"/>
                  <a:pt x="4218" y="140"/>
                </a:cubicBezTo>
                <a:cubicBezTo>
                  <a:pt x="4264" y="140"/>
                  <a:pt x="4290" y="157"/>
                  <a:pt x="4316" y="157"/>
                </a:cubicBezTo>
                <a:cubicBezTo>
                  <a:pt x="4337" y="157"/>
                  <a:pt x="4357" y="149"/>
                  <a:pt x="4375" y="134"/>
                </a:cubicBezTo>
                <a:lnTo>
                  <a:pt x="4407" y="178"/>
                </a:lnTo>
                <a:cubicBezTo>
                  <a:pt x="4389" y="193"/>
                  <a:pt x="4373" y="199"/>
                  <a:pt x="4351" y="199"/>
                </a:cubicBezTo>
                <a:close/>
                <a:moveTo>
                  <a:pt x="4218" y="193"/>
                </a:moveTo>
                <a:cubicBezTo>
                  <a:pt x="4182" y="193"/>
                  <a:pt x="4162" y="213"/>
                  <a:pt x="4162" y="249"/>
                </a:cubicBezTo>
                <a:cubicBezTo>
                  <a:pt x="4162" y="286"/>
                  <a:pt x="4183" y="303"/>
                  <a:pt x="4218" y="303"/>
                </a:cubicBezTo>
                <a:cubicBezTo>
                  <a:pt x="4254" y="303"/>
                  <a:pt x="4273" y="284"/>
                  <a:pt x="4273" y="248"/>
                </a:cubicBezTo>
                <a:cubicBezTo>
                  <a:pt x="4273" y="212"/>
                  <a:pt x="4254" y="193"/>
                  <a:pt x="4218" y="193"/>
                </a:cubicBezTo>
                <a:close/>
                <a:moveTo>
                  <a:pt x="3953" y="470"/>
                </a:moveTo>
                <a:cubicBezTo>
                  <a:pt x="3949" y="463"/>
                  <a:pt x="3949" y="458"/>
                  <a:pt x="3947" y="445"/>
                </a:cubicBezTo>
                <a:cubicBezTo>
                  <a:pt x="3925" y="466"/>
                  <a:pt x="3900" y="477"/>
                  <a:pt x="3868" y="477"/>
                </a:cubicBezTo>
                <a:cubicBezTo>
                  <a:pt x="3786" y="477"/>
                  <a:pt x="3736" y="412"/>
                  <a:pt x="3736" y="312"/>
                </a:cubicBezTo>
                <a:cubicBezTo>
                  <a:pt x="3736" y="211"/>
                  <a:pt x="3792" y="142"/>
                  <a:pt x="3870" y="142"/>
                </a:cubicBezTo>
                <a:cubicBezTo>
                  <a:pt x="3897" y="142"/>
                  <a:pt x="3920" y="151"/>
                  <a:pt x="3939" y="171"/>
                </a:cubicBezTo>
                <a:cubicBezTo>
                  <a:pt x="3939" y="171"/>
                  <a:pt x="3937" y="146"/>
                  <a:pt x="3937" y="118"/>
                </a:cubicBezTo>
                <a:lnTo>
                  <a:pt x="3937" y="1"/>
                </a:lnTo>
                <a:lnTo>
                  <a:pt x="4007" y="11"/>
                </a:lnTo>
                <a:lnTo>
                  <a:pt x="4007" y="358"/>
                </a:lnTo>
                <a:cubicBezTo>
                  <a:pt x="4007" y="421"/>
                  <a:pt x="4011" y="454"/>
                  <a:pt x="4017" y="470"/>
                </a:cubicBezTo>
                <a:lnTo>
                  <a:pt x="3953" y="470"/>
                </a:lnTo>
                <a:close/>
                <a:moveTo>
                  <a:pt x="3937" y="224"/>
                </a:moveTo>
                <a:cubicBezTo>
                  <a:pt x="3921" y="207"/>
                  <a:pt x="3902" y="198"/>
                  <a:pt x="3879" y="198"/>
                </a:cubicBezTo>
                <a:cubicBezTo>
                  <a:pt x="3834" y="198"/>
                  <a:pt x="3814" y="234"/>
                  <a:pt x="3814" y="311"/>
                </a:cubicBezTo>
                <a:cubicBezTo>
                  <a:pt x="3814" y="382"/>
                  <a:pt x="3828" y="418"/>
                  <a:pt x="3881" y="418"/>
                </a:cubicBezTo>
                <a:cubicBezTo>
                  <a:pt x="3907" y="418"/>
                  <a:pt x="3928" y="403"/>
                  <a:pt x="3937" y="387"/>
                </a:cubicBezTo>
                <a:lnTo>
                  <a:pt x="3937" y="224"/>
                </a:lnTo>
                <a:close/>
                <a:moveTo>
                  <a:pt x="3481" y="328"/>
                </a:moveTo>
                <a:lnTo>
                  <a:pt x="3481" y="333"/>
                </a:lnTo>
                <a:cubicBezTo>
                  <a:pt x="3481" y="377"/>
                  <a:pt x="3497" y="424"/>
                  <a:pt x="3560" y="424"/>
                </a:cubicBezTo>
                <a:cubicBezTo>
                  <a:pt x="3590" y="424"/>
                  <a:pt x="3616" y="414"/>
                  <a:pt x="3640" y="393"/>
                </a:cubicBezTo>
                <a:lnTo>
                  <a:pt x="3668" y="435"/>
                </a:lnTo>
                <a:cubicBezTo>
                  <a:pt x="3634" y="464"/>
                  <a:pt x="3595" y="478"/>
                  <a:pt x="3552" y="478"/>
                </a:cubicBezTo>
                <a:cubicBezTo>
                  <a:pt x="3461" y="478"/>
                  <a:pt x="3404" y="412"/>
                  <a:pt x="3404" y="309"/>
                </a:cubicBezTo>
                <a:cubicBezTo>
                  <a:pt x="3404" y="253"/>
                  <a:pt x="3416" y="215"/>
                  <a:pt x="3444" y="183"/>
                </a:cubicBezTo>
                <a:cubicBezTo>
                  <a:pt x="3470" y="153"/>
                  <a:pt x="3502" y="140"/>
                  <a:pt x="3542" y="140"/>
                </a:cubicBezTo>
                <a:cubicBezTo>
                  <a:pt x="3574" y="140"/>
                  <a:pt x="3603" y="148"/>
                  <a:pt x="3631" y="173"/>
                </a:cubicBezTo>
                <a:cubicBezTo>
                  <a:pt x="3659" y="199"/>
                  <a:pt x="3673" y="238"/>
                  <a:pt x="3673" y="313"/>
                </a:cubicBezTo>
                <a:lnTo>
                  <a:pt x="3673" y="328"/>
                </a:lnTo>
                <a:lnTo>
                  <a:pt x="3481" y="328"/>
                </a:lnTo>
                <a:close/>
                <a:moveTo>
                  <a:pt x="3542" y="193"/>
                </a:moveTo>
                <a:cubicBezTo>
                  <a:pt x="3503" y="193"/>
                  <a:pt x="3481" y="224"/>
                  <a:pt x="3481" y="276"/>
                </a:cubicBezTo>
                <a:lnTo>
                  <a:pt x="3600" y="276"/>
                </a:lnTo>
                <a:cubicBezTo>
                  <a:pt x="3600" y="224"/>
                  <a:pt x="3577" y="193"/>
                  <a:pt x="3542" y="193"/>
                </a:cubicBezTo>
                <a:close/>
                <a:moveTo>
                  <a:pt x="3319" y="477"/>
                </a:moveTo>
                <a:cubicBezTo>
                  <a:pt x="3249" y="477"/>
                  <a:pt x="3249" y="413"/>
                  <a:pt x="3249" y="386"/>
                </a:cubicBezTo>
                <a:lnTo>
                  <a:pt x="3249" y="111"/>
                </a:lnTo>
                <a:cubicBezTo>
                  <a:pt x="3249" y="67"/>
                  <a:pt x="3247" y="44"/>
                  <a:pt x="3242" y="17"/>
                </a:cubicBezTo>
                <a:lnTo>
                  <a:pt x="3314" y="1"/>
                </a:lnTo>
                <a:cubicBezTo>
                  <a:pt x="3319" y="21"/>
                  <a:pt x="3320" y="48"/>
                  <a:pt x="3320" y="90"/>
                </a:cubicBezTo>
                <a:lnTo>
                  <a:pt x="3320" y="363"/>
                </a:lnTo>
                <a:cubicBezTo>
                  <a:pt x="3320" y="406"/>
                  <a:pt x="3322" y="413"/>
                  <a:pt x="3327" y="421"/>
                </a:cubicBezTo>
                <a:cubicBezTo>
                  <a:pt x="3331" y="426"/>
                  <a:pt x="3342" y="429"/>
                  <a:pt x="3350" y="426"/>
                </a:cubicBezTo>
                <a:lnTo>
                  <a:pt x="3361" y="469"/>
                </a:lnTo>
                <a:cubicBezTo>
                  <a:pt x="3349" y="474"/>
                  <a:pt x="3335" y="477"/>
                  <a:pt x="3319" y="477"/>
                </a:cubicBezTo>
                <a:close/>
                <a:moveTo>
                  <a:pt x="3095" y="471"/>
                </a:moveTo>
                <a:lnTo>
                  <a:pt x="3030" y="471"/>
                </a:lnTo>
                <a:lnTo>
                  <a:pt x="2990" y="323"/>
                </a:lnTo>
                <a:cubicBezTo>
                  <a:pt x="2980" y="284"/>
                  <a:pt x="2969" y="235"/>
                  <a:pt x="2969" y="235"/>
                </a:cubicBezTo>
                <a:lnTo>
                  <a:pt x="2968" y="235"/>
                </a:lnTo>
                <a:cubicBezTo>
                  <a:pt x="2968" y="235"/>
                  <a:pt x="2963" y="267"/>
                  <a:pt x="2947" y="326"/>
                </a:cubicBezTo>
                <a:lnTo>
                  <a:pt x="2908" y="471"/>
                </a:lnTo>
                <a:lnTo>
                  <a:pt x="2843" y="471"/>
                </a:lnTo>
                <a:lnTo>
                  <a:pt x="2755" y="152"/>
                </a:lnTo>
                <a:lnTo>
                  <a:pt x="2824" y="143"/>
                </a:lnTo>
                <a:lnTo>
                  <a:pt x="2859" y="298"/>
                </a:lnTo>
                <a:cubicBezTo>
                  <a:pt x="2868" y="338"/>
                  <a:pt x="2876" y="383"/>
                  <a:pt x="2876" y="383"/>
                </a:cubicBezTo>
                <a:lnTo>
                  <a:pt x="2878" y="383"/>
                </a:lnTo>
                <a:cubicBezTo>
                  <a:pt x="2878" y="383"/>
                  <a:pt x="2884" y="341"/>
                  <a:pt x="2896" y="297"/>
                </a:cubicBezTo>
                <a:lnTo>
                  <a:pt x="2937" y="148"/>
                </a:lnTo>
                <a:lnTo>
                  <a:pt x="3006" y="148"/>
                </a:lnTo>
                <a:lnTo>
                  <a:pt x="3042" y="293"/>
                </a:lnTo>
                <a:cubicBezTo>
                  <a:pt x="3056" y="345"/>
                  <a:pt x="3063" y="384"/>
                  <a:pt x="3063" y="384"/>
                </a:cubicBezTo>
                <a:lnTo>
                  <a:pt x="3065" y="384"/>
                </a:lnTo>
                <a:cubicBezTo>
                  <a:pt x="3065" y="384"/>
                  <a:pt x="3072" y="335"/>
                  <a:pt x="3081" y="298"/>
                </a:cubicBezTo>
                <a:lnTo>
                  <a:pt x="3114" y="148"/>
                </a:lnTo>
                <a:lnTo>
                  <a:pt x="3186" y="148"/>
                </a:lnTo>
                <a:lnTo>
                  <a:pt x="3095" y="471"/>
                </a:lnTo>
                <a:close/>
                <a:moveTo>
                  <a:pt x="2575" y="478"/>
                </a:moveTo>
                <a:cubicBezTo>
                  <a:pt x="2487" y="478"/>
                  <a:pt x="2433" y="412"/>
                  <a:pt x="2433" y="309"/>
                </a:cubicBezTo>
                <a:cubicBezTo>
                  <a:pt x="2433" y="206"/>
                  <a:pt x="2488" y="140"/>
                  <a:pt x="2573" y="140"/>
                </a:cubicBezTo>
                <a:cubicBezTo>
                  <a:pt x="2665" y="140"/>
                  <a:pt x="2717" y="208"/>
                  <a:pt x="2717" y="310"/>
                </a:cubicBezTo>
                <a:cubicBezTo>
                  <a:pt x="2717" y="414"/>
                  <a:pt x="2662" y="478"/>
                  <a:pt x="2575" y="478"/>
                </a:cubicBezTo>
                <a:close/>
                <a:moveTo>
                  <a:pt x="2574" y="193"/>
                </a:moveTo>
                <a:cubicBezTo>
                  <a:pt x="2529" y="193"/>
                  <a:pt x="2510" y="226"/>
                  <a:pt x="2510" y="305"/>
                </a:cubicBezTo>
                <a:cubicBezTo>
                  <a:pt x="2510" y="398"/>
                  <a:pt x="2534" y="426"/>
                  <a:pt x="2576" y="426"/>
                </a:cubicBezTo>
                <a:cubicBezTo>
                  <a:pt x="2617" y="426"/>
                  <a:pt x="2640" y="392"/>
                  <a:pt x="2640" y="311"/>
                </a:cubicBezTo>
                <a:cubicBezTo>
                  <a:pt x="2640" y="220"/>
                  <a:pt x="2615" y="193"/>
                  <a:pt x="2574" y="193"/>
                </a:cubicBezTo>
                <a:close/>
                <a:moveTo>
                  <a:pt x="2283" y="470"/>
                </a:moveTo>
                <a:lnTo>
                  <a:pt x="2283" y="256"/>
                </a:lnTo>
                <a:cubicBezTo>
                  <a:pt x="2283" y="212"/>
                  <a:pt x="2273" y="200"/>
                  <a:pt x="2246" y="200"/>
                </a:cubicBezTo>
                <a:cubicBezTo>
                  <a:pt x="2226" y="200"/>
                  <a:pt x="2196" y="215"/>
                  <a:pt x="2175" y="236"/>
                </a:cubicBezTo>
                <a:lnTo>
                  <a:pt x="2175" y="470"/>
                </a:lnTo>
                <a:lnTo>
                  <a:pt x="2107" y="470"/>
                </a:lnTo>
                <a:lnTo>
                  <a:pt x="2107" y="233"/>
                </a:lnTo>
                <a:cubicBezTo>
                  <a:pt x="2107" y="199"/>
                  <a:pt x="2104" y="179"/>
                  <a:pt x="2095" y="157"/>
                </a:cubicBezTo>
                <a:lnTo>
                  <a:pt x="2158" y="139"/>
                </a:lnTo>
                <a:cubicBezTo>
                  <a:pt x="2166" y="153"/>
                  <a:pt x="2170" y="167"/>
                  <a:pt x="2170" y="185"/>
                </a:cubicBezTo>
                <a:cubicBezTo>
                  <a:pt x="2204" y="155"/>
                  <a:pt x="2234" y="140"/>
                  <a:pt x="2268" y="140"/>
                </a:cubicBezTo>
                <a:cubicBezTo>
                  <a:pt x="2318" y="140"/>
                  <a:pt x="2352" y="170"/>
                  <a:pt x="2352" y="229"/>
                </a:cubicBezTo>
                <a:lnTo>
                  <a:pt x="2352" y="470"/>
                </a:lnTo>
                <a:lnTo>
                  <a:pt x="2283" y="470"/>
                </a:lnTo>
                <a:close/>
                <a:moveTo>
                  <a:pt x="1770" y="470"/>
                </a:moveTo>
                <a:lnTo>
                  <a:pt x="1770" y="95"/>
                </a:lnTo>
                <a:cubicBezTo>
                  <a:pt x="1770" y="64"/>
                  <a:pt x="1768" y="42"/>
                  <a:pt x="1763" y="17"/>
                </a:cubicBezTo>
                <a:lnTo>
                  <a:pt x="1833" y="0"/>
                </a:lnTo>
                <a:cubicBezTo>
                  <a:pt x="1837" y="20"/>
                  <a:pt x="1840" y="52"/>
                  <a:pt x="1840" y="85"/>
                </a:cubicBezTo>
                <a:lnTo>
                  <a:pt x="1840" y="470"/>
                </a:lnTo>
                <a:lnTo>
                  <a:pt x="1770" y="470"/>
                </a:lnTo>
                <a:close/>
                <a:moveTo>
                  <a:pt x="1966" y="470"/>
                </a:moveTo>
                <a:lnTo>
                  <a:pt x="1845" y="288"/>
                </a:lnTo>
                <a:lnTo>
                  <a:pt x="1940" y="148"/>
                </a:lnTo>
                <a:lnTo>
                  <a:pt x="2025" y="148"/>
                </a:lnTo>
                <a:lnTo>
                  <a:pt x="1915" y="284"/>
                </a:lnTo>
                <a:lnTo>
                  <a:pt x="2051" y="470"/>
                </a:lnTo>
                <a:lnTo>
                  <a:pt x="1966" y="470"/>
                </a:lnTo>
                <a:close/>
                <a:moveTo>
                  <a:pt x="1428" y="199"/>
                </a:moveTo>
                <a:cubicBezTo>
                  <a:pt x="1415" y="199"/>
                  <a:pt x="1405" y="197"/>
                  <a:pt x="1403" y="196"/>
                </a:cubicBezTo>
                <a:cubicBezTo>
                  <a:pt x="1405" y="198"/>
                  <a:pt x="1424" y="219"/>
                  <a:pt x="1424" y="252"/>
                </a:cubicBezTo>
                <a:cubicBezTo>
                  <a:pt x="1424" y="308"/>
                  <a:pt x="1378" y="351"/>
                  <a:pt x="1302" y="351"/>
                </a:cubicBezTo>
                <a:cubicBezTo>
                  <a:pt x="1279" y="359"/>
                  <a:pt x="1259" y="371"/>
                  <a:pt x="1259" y="381"/>
                </a:cubicBezTo>
                <a:cubicBezTo>
                  <a:pt x="1259" y="393"/>
                  <a:pt x="1263" y="394"/>
                  <a:pt x="1339" y="394"/>
                </a:cubicBezTo>
                <a:cubicBezTo>
                  <a:pt x="1390" y="394"/>
                  <a:pt x="1446" y="421"/>
                  <a:pt x="1446" y="486"/>
                </a:cubicBezTo>
                <a:cubicBezTo>
                  <a:pt x="1446" y="555"/>
                  <a:pt x="1388" y="592"/>
                  <a:pt x="1302" y="592"/>
                </a:cubicBezTo>
                <a:cubicBezTo>
                  <a:pt x="1219" y="592"/>
                  <a:pt x="1159" y="564"/>
                  <a:pt x="1159" y="504"/>
                </a:cubicBezTo>
                <a:cubicBezTo>
                  <a:pt x="1159" y="489"/>
                  <a:pt x="1165" y="470"/>
                  <a:pt x="1165" y="470"/>
                </a:cubicBezTo>
                <a:lnTo>
                  <a:pt x="1231" y="470"/>
                </a:lnTo>
                <a:cubicBezTo>
                  <a:pt x="1231" y="470"/>
                  <a:pt x="1226" y="482"/>
                  <a:pt x="1226" y="492"/>
                </a:cubicBezTo>
                <a:cubicBezTo>
                  <a:pt x="1226" y="522"/>
                  <a:pt x="1252" y="539"/>
                  <a:pt x="1297" y="539"/>
                </a:cubicBezTo>
                <a:cubicBezTo>
                  <a:pt x="1346" y="539"/>
                  <a:pt x="1373" y="519"/>
                  <a:pt x="1373" y="489"/>
                </a:cubicBezTo>
                <a:cubicBezTo>
                  <a:pt x="1373" y="454"/>
                  <a:pt x="1344" y="444"/>
                  <a:pt x="1284" y="444"/>
                </a:cubicBezTo>
                <a:cubicBezTo>
                  <a:pt x="1198" y="444"/>
                  <a:pt x="1178" y="427"/>
                  <a:pt x="1178" y="395"/>
                </a:cubicBezTo>
                <a:cubicBezTo>
                  <a:pt x="1178" y="363"/>
                  <a:pt x="1205" y="351"/>
                  <a:pt x="1240" y="340"/>
                </a:cubicBezTo>
                <a:cubicBezTo>
                  <a:pt x="1191" y="326"/>
                  <a:pt x="1166" y="295"/>
                  <a:pt x="1166" y="249"/>
                </a:cubicBezTo>
                <a:cubicBezTo>
                  <a:pt x="1166" y="183"/>
                  <a:pt x="1218" y="140"/>
                  <a:pt x="1295" y="140"/>
                </a:cubicBezTo>
                <a:cubicBezTo>
                  <a:pt x="1341" y="140"/>
                  <a:pt x="1367" y="157"/>
                  <a:pt x="1393" y="157"/>
                </a:cubicBezTo>
                <a:cubicBezTo>
                  <a:pt x="1414" y="157"/>
                  <a:pt x="1434" y="149"/>
                  <a:pt x="1451" y="134"/>
                </a:cubicBezTo>
                <a:lnTo>
                  <a:pt x="1484" y="178"/>
                </a:lnTo>
                <a:cubicBezTo>
                  <a:pt x="1466" y="193"/>
                  <a:pt x="1449" y="199"/>
                  <a:pt x="1428" y="199"/>
                </a:cubicBezTo>
                <a:close/>
                <a:moveTo>
                  <a:pt x="1294" y="193"/>
                </a:moveTo>
                <a:cubicBezTo>
                  <a:pt x="1259" y="193"/>
                  <a:pt x="1239" y="213"/>
                  <a:pt x="1239" y="249"/>
                </a:cubicBezTo>
                <a:cubicBezTo>
                  <a:pt x="1239" y="286"/>
                  <a:pt x="1260" y="303"/>
                  <a:pt x="1294" y="303"/>
                </a:cubicBezTo>
                <a:cubicBezTo>
                  <a:pt x="1331" y="303"/>
                  <a:pt x="1350" y="284"/>
                  <a:pt x="1350" y="248"/>
                </a:cubicBezTo>
                <a:cubicBezTo>
                  <a:pt x="1350" y="212"/>
                  <a:pt x="1331" y="193"/>
                  <a:pt x="1294" y="193"/>
                </a:cubicBezTo>
                <a:close/>
                <a:moveTo>
                  <a:pt x="1015" y="470"/>
                </a:moveTo>
                <a:lnTo>
                  <a:pt x="1015" y="256"/>
                </a:lnTo>
                <a:cubicBezTo>
                  <a:pt x="1015" y="212"/>
                  <a:pt x="1005" y="200"/>
                  <a:pt x="978" y="200"/>
                </a:cubicBezTo>
                <a:cubicBezTo>
                  <a:pt x="958" y="200"/>
                  <a:pt x="929" y="215"/>
                  <a:pt x="908" y="236"/>
                </a:cubicBezTo>
                <a:lnTo>
                  <a:pt x="908" y="470"/>
                </a:lnTo>
                <a:lnTo>
                  <a:pt x="839" y="470"/>
                </a:lnTo>
                <a:lnTo>
                  <a:pt x="839" y="233"/>
                </a:lnTo>
                <a:cubicBezTo>
                  <a:pt x="839" y="199"/>
                  <a:pt x="836" y="179"/>
                  <a:pt x="827" y="157"/>
                </a:cubicBezTo>
                <a:lnTo>
                  <a:pt x="890" y="139"/>
                </a:lnTo>
                <a:cubicBezTo>
                  <a:pt x="898" y="153"/>
                  <a:pt x="902" y="167"/>
                  <a:pt x="902" y="185"/>
                </a:cubicBezTo>
                <a:cubicBezTo>
                  <a:pt x="936" y="155"/>
                  <a:pt x="966" y="140"/>
                  <a:pt x="1000" y="140"/>
                </a:cubicBezTo>
                <a:cubicBezTo>
                  <a:pt x="1050" y="140"/>
                  <a:pt x="1084" y="170"/>
                  <a:pt x="1084" y="229"/>
                </a:cubicBezTo>
                <a:lnTo>
                  <a:pt x="1084" y="470"/>
                </a:lnTo>
                <a:lnTo>
                  <a:pt x="1015" y="470"/>
                </a:lnTo>
                <a:close/>
                <a:moveTo>
                  <a:pt x="703" y="100"/>
                </a:moveTo>
                <a:cubicBezTo>
                  <a:pt x="677" y="100"/>
                  <a:pt x="657" y="79"/>
                  <a:pt x="657" y="53"/>
                </a:cubicBezTo>
                <a:cubicBezTo>
                  <a:pt x="657" y="27"/>
                  <a:pt x="678" y="6"/>
                  <a:pt x="704" y="6"/>
                </a:cubicBezTo>
                <a:cubicBezTo>
                  <a:pt x="729" y="6"/>
                  <a:pt x="750" y="27"/>
                  <a:pt x="750" y="53"/>
                </a:cubicBezTo>
                <a:cubicBezTo>
                  <a:pt x="750" y="79"/>
                  <a:pt x="729" y="100"/>
                  <a:pt x="703" y="100"/>
                </a:cubicBezTo>
                <a:close/>
                <a:moveTo>
                  <a:pt x="668" y="470"/>
                </a:moveTo>
                <a:lnTo>
                  <a:pt x="668" y="153"/>
                </a:lnTo>
                <a:lnTo>
                  <a:pt x="738" y="140"/>
                </a:lnTo>
                <a:lnTo>
                  <a:pt x="738" y="470"/>
                </a:lnTo>
                <a:lnTo>
                  <a:pt x="668" y="470"/>
                </a:lnTo>
                <a:close/>
                <a:moveTo>
                  <a:pt x="490" y="471"/>
                </a:moveTo>
                <a:lnTo>
                  <a:pt x="428" y="471"/>
                </a:lnTo>
                <a:lnTo>
                  <a:pt x="313" y="150"/>
                </a:lnTo>
                <a:lnTo>
                  <a:pt x="385" y="140"/>
                </a:lnTo>
                <a:lnTo>
                  <a:pt x="440" y="314"/>
                </a:lnTo>
                <a:cubicBezTo>
                  <a:pt x="451" y="347"/>
                  <a:pt x="460" y="386"/>
                  <a:pt x="460" y="386"/>
                </a:cubicBezTo>
                <a:lnTo>
                  <a:pt x="461" y="386"/>
                </a:lnTo>
                <a:cubicBezTo>
                  <a:pt x="461" y="386"/>
                  <a:pt x="468" y="347"/>
                  <a:pt x="481" y="311"/>
                </a:cubicBezTo>
                <a:lnTo>
                  <a:pt x="534" y="148"/>
                </a:lnTo>
                <a:lnTo>
                  <a:pt x="607" y="148"/>
                </a:lnTo>
                <a:lnTo>
                  <a:pt x="490" y="471"/>
                </a:lnTo>
                <a:close/>
                <a:moveTo>
                  <a:pt x="217" y="100"/>
                </a:moveTo>
                <a:cubicBezTo>
                  <a:pt x="192" y="100"/>
                  <a:pt x="172" y="79"/>
                  <a:pt x="172" y="53"/>
                </a:cubicBezTo>
                <a:cubicBezTo>
                  <a:pt x="172" y="27"/>
                  <a:pt x="192" y="6"/>
                  <a:pt x="218" y="6"/>
                </a:cubicBezTo>
                <a:cubicBezTo>
                  <a:pt x="243" y="6"/>
                  <a:pt x="264" y="27"/>
                  <a:pt x="264" y="53"/>
                </a:cubicBezTo>
                <a:cubicBezTo>
                  <a:pt x="264" y="79"/>
                  <a:pt x="243" y="100"/>
                  <a:pt x="217" y="100"/>
                </a:cubicBezTo>
                <a:close/>
                <a:moveTo>
                  <a:pt x="182" y="470"/>
                </a:moveTo>
                <a:lnTo>
                  <a:pt x="182" y="153"/>
                </a:lnTo>
                <a:lnTo>
                  <a:pt x="253" y="140"/>
                </a:lnTo>
                <a:lnTo>
                  <a:pt x="253" y="470"/>
                </a:lnTo>
                <a:lnTo>
                  <a:pt x="182" y="470"/>
                </a:lnTo>
                <a:close/>
              </a:path>
            </a:pathLst>
          </a:custGeom>
          <a:solidFill>
            <a:schemeClr val="tx1"/>
          </a:solidFill>
          <a:ln>
            <a:noFill/>
          </a:ln>
        </p:spPr>
        <p:txBody>
          <a:bodyPr vert="horz" wrap="square" lIns="91345" tIns="45672" rIns="91345" bIns="45672" numCol="1" anchor="t" anchorCtr="0" compatLnSpc="1">
            <a:prstTxWarp prst="textNoShape">
              <a:avLst/>
            </a:prstTxWarp>
          </a:bodyPr>
          <a:lstStyle/>
          <a:p>
            <a:endParaRPr lang="de-DE" sz="1798"/>
          </a:p>
        </p:txBody>
      </p:sp>
      <p:pic>
        <p:nvPicPr>
          <p:cNvPr id="4" name="Grafik 1">
            <a:extLst>
              <a:ext uri="{FF2B5EF4-FFF2-40B4-BE49-F238E27FC236}">
                <a16:creationId xmlns:a16="http://schemas.microsoft.com/office/drawing/2014/main" id="{EF30B318-F6E7-ED2A-610E-2E91ECB5532B}"/>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341312" y="276642"/>
            <a:ext cx="2909931" cy="813335"/>
          </a:xfrm>
          <a:prstGeom prst="rect">
            <a:avLst/>
          </a:prstGeom>
        </p:spPr>
      </p:pic>
    </p:spTree>
    <p:extLst>
      <p:ext uri="{BB962C8B-B14F-4D97-AF65-F5344CB8AC3E}">
        <p14:creationId xmlns:p14="http://schemas.microsoft.com/office/powerpoint/2010/main" val="3341834769"/>
      </p:ext>
    </p:extLst>
  </p:cSld>
  <p:clrMapOvr>
    <a:masterClrMapping/>
  </p:clrMapOvr>
  <p:extLst>
    <p:ext uri="{DCECCB84-F9BA-43D5-87BE-67443E8EF086}">
      <p15:sldGuideLst xmlns:p15="http://schemas.microsoft.com/office/powerpoint/2012/main">
        <p15:guide id="3" pos="226">
          <p15:clr>
            <a:srgbClr val="FBAE40"/>
          </p15:clr>
        </p15:guide>
        <p15:guide id="4" pos="5534">
          <p15:clr>
            <a:srgbClr val="FBAE40"/>
          </p15:clr>
        </p15:guide>
        <p15:guide id="7" pos="227">
          <p15:clr>
            <a:srgbClr val="FBAE40"/>
          </p15:clr>
        </p15:guide>
        <p15:guide id="8" pos="7461">
          <p15:clr>
            <a:srgbClr val="FBAE40"/>
          </p15:clr>
        </p15:guide>
        <p15:guide id="13" orient="horz" pos="1236" userDrawn="1">
          <p15:clr>
            <a:srgbClr val="FBAE40"/>
          </p15:clr>
        </p15:guide>
        <p15:guide id="14" orient="horz" pos="2040" userDrawn="1">
          <p15:clr>
            <a:srgbClr val="FBAE40"/>
          </p15:clr>
        </p15:guide>
        <p15:guide id="15" pos="301" userDrawn="1">
          <p15:clr>
            <a:srgbClr val="FBAE40"/>
          </p15:clr>
        </p15:guide>
        <p15:guide id="16" pos="7379"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wo Content + Headings">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GB"/>
              <a:t>Click to edit Master title style</a:t>
            </a:r>
            <a:endParaRPr lang="en-US" dirty="0"/>
          </a:p>
        </p:txBody>
      </p:sp>
      <p:sp>
        <p:nvSpPr>
          <p:cNvPr id="3" name="Content Placeholder 2"/>
          <p:cNvSpPr>
            <a:spLocks noGrp="1"/>
          </p:cNvSpPr>
          <p:nvPr>
            <p:ph sz="half" idx="1"/>
          </p:nvPr>
        </p:nvSpPr>
        <p:spPr>
          <a:xfrm>
            <a:off x="361826" y="2615519"/>
            <a:ext cx="5572334" cy="3290393"/>
          </a:xfrm>
        </p:spPr>
        <p:txBody>
          <a:bodyPr/>
          <a:lstStyle>
            <a:lvl2pPr>
              <a:defRPr b="0"/>
            </a:lvl2pPr>
            <a:lvl3pPr>
              <a:defRPr b="0"/>
            </a:lvl3pPr>
            <a:lvl4pPr>
              <a:defRPr b="0"/>
            </a:lvl4pPr>
            <a:lvl5pPr>
              <a:defRPr b="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257843" y="2615519"/>
            <a:ext cx="5573833" cy="3290393"/>
          </a:xfrm>
        </p:spPr>
        <p:txBody>
          <a:bodyPr/>
          <a:lstStyle>
            <a:lvl2pPr>
              <a:defRPr b="0"/>
            </a:lvl2pPr>
            <a:lvl3pPr>
              <a:defRPr b="0"/>
            </a:lvl3pPr>
            <a:lvl4pPr>
              <a:defRPr b="0"/>
            </a:lvl4pPr>
            <a:lvl5pPr>
              <a:defRPr b="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9" name="Text Placeholder 2">
            <a:extLst>
              <a:ext uri="{FF2B5EF4-FFF2-40B4-BE49-F238E27FC236}">
                <a16:creationId xmlns:a16="http://schemas.microsoft.com/office/drawing/2014/main" id="{8E951C31-C6BD-824C-BF6E-8C71F39EAA78}"/>
              </a:ext>
            </a:extLst>
          </p:cNvPr>
          <p:cNvSpPr>
            <a:spLocks noGrp="1"/>
          </p:cNvSpPr>
          <p:nvPr>
            <p:ph type="body" idx="13"/>
          </p:nvPr>
        </p:nvSpPr>
        <p:spPr>
          <a:xfrm>
            <a:off x="359624" y="1666800"/>
            <a:ext cx="5574533" cy="823912"/>
          </a:xfrm>
        </p:spPr>
        <p:txBody>
          <a:bodyPr anchor="b"/>
          <a:lstStyle>
            <a:lvl1pPr marL="0" indent="0">
              <a:buNone/>
              <a:defRPr sz="2398" b="1"/>
            </a:lvl1pPr>
            <a:lvl2pPr marL="456743" indent="0">
              <a:buNone/>
              <a:defRPr sz="1998" b="1"/>
            </a:lvl2pPr>
            <a:lvl3pPr marL="913486" indent="0">
              <a:buNone/>
              <a:defRPr sz="1798" b="1"/>
            </a:lvl3pPr>
            <a:lvl4pPr marL="1370228" indent="0">
              <a:buNone/>
              <a:defRPr sz="1598" b="1"/>
            </a:lvl4pPr>
            <a:lvl5pPr marL="1826971" indent="0">
              <a:buNone/>
              <a:defRPr sz="1598" b="1"/>
            </a:lvl5pPr>
            <a:lvl6pPr marL="2283714" indent="0">
              <a:buNone/>
              <a:defRPr sz="1598" b="1"/>
            </a:lvl6pPr>
            <a:lvl7pPr marL="2740457" indent="0">
              <a:buNone/>
              <a:defRPr sz="1598" b="1"/>
            </a:lvl7pPr>
            <a:lvl8pPr marL="3197200" indent="0">
              <a:buNone/>
              <a:defRPr sz="1598" b="1"/>
            </a:lvl8pPr>
            <a:lvl9pPr marL="3653942" indent="0">
              <a:buNone/>
              <a:defRPr sz="1598" b="1"/>
            </a:lvl9pPr>
          </a:lstStyle>
          <a:p>
            <a:pPr lvl="0"/>
            <a:r>
              <a:rPr lang="en-GB"/>
              <a:t>Click to edit Master text styles</a:t>
            </a:r>
          </a:p>
        </p:txBody>
      </p:sp>
      <p:sp>
        <p:nvSpPr>
          <p:cNvPr id="10" name="Text Placeholder 4">
            <a:extLst>
              <a:ext uri="{FF2B5EF4-FFF2-40B4-BE49-F238E27FC236}">
                <a16:creationId xmlns:a16="http://schemas.microsoft.com/office/drawing/2014/main" id="{2770AB22-F3E9-294E-99D4-9AB1D452A1AC}"/>
              </a:ext>
            </a:extLst>
          </p:cNvPr>
          <p:cNvSpPr>
            <a:spLocks noGrp="1"/>
          </p:cNvSpPr>
          <p:nvPr>
            <p:ph type="body" sz="quarter" idx="3"/>
          </p:nvPr>
        </p:nvSpPr>
        <p:spPr>
          <a:xfrm>
            <a:off x="6257840" y="1666800"/>
            <a:ext cx="5573834" cy="823912"/>
          </a:xfrm>
        </p:spPr>
        <p:txBody>
          <a:bodyPr anchor="b"/>
          <a:lstStyle>
            <a:lvl1pPr marL="0" indent="0">
              <a:buNone/>
              <a:defRPr sz="2398" b="1"/>
            </a:lvl1pPr>
            <a:lvl2pPr marL="456743" indent="0">
              <a:buNone/>
              <a:defRPr sz="1998" b="1"/>
            </a:lvl2pPr>
            <a:lvl3pPr marL="913486" indent="0">
              <a:buNone/>
              <a:defRPr sz="1798" b="1"/>
            </a:lvl3pPr>
            <a:lvl4pPr marL="1370228" indent="0">
              <a:buNone/>
              <a:defRPr sz="1598" b="1"/>
            </a:lvl4pPr>
            <a:lvl5pPr marL="1826971" indent="0">
              <a:buNone/>
              <a:defRPr sz="1598" b="1"/>
            </a:lvl5pPr>
            <a:lvl6pPr marL="2283714" indent="0">
              <a:buNone/>
              <a:defRPr sz="1598" b="1"/>
            </a:lvl6pPr>
            <a:lvl7pPr marL="2740457" indent="0">
              <a:buNone/>
              <a:defRPr sz="1598" b="1"/>
            </a:lvl7pPr>
            <a:lvl8pPr marL="3197200" indent="0">
              <a:buNone/>
              <a:defRPr sz="1598" b="1"/>
            </a:lvl8pPr>
            <a:lvl9pPr marL="3653942" indent="0">
              <a:buNone/>
              <a:defRPr sz="1598" b="1"/>
            </a:lvl9pPr>
          </a:lstStyle>
          <a:p>
            <a:pPr lvl="0"/>
            <a:r>
              <a:rPr lang="en-GB"/>
              <a:t>Click to edit Master text styles</a:t>
            </a:r>
          </a:p>
        </p:txBody>
      </p:sp>
      <p:sp>
        <p:nvSpPr>
          <p:cNvPr id="12" name="Datumsplatzhalter 3">
            <a:extLst>
              <a:ext uri="{FF2B5EF4-FFF2-40B4-BE49-F238E27FC236}">
                <a16:creationId xmlns:a16="http://schemas.microsoft.com/office/drawing/2014/main" id="{7C6A65A7-1CBA-0D4F-B9D8-6D61E7871B6C}"/>
              </a:ext>
            </a:extLst>
          </p:cNvPr>
          <p:cNvSpPr>
            <a:spLocks noGrp="1"/>
          </p:cNvSpPr>
          <p:nvPr>
            <p:ph type="dt" sz="half" idx="14"/>
          </p:nvPr>
        </p:nvSpPr>
        <p:spPr>
          <a:xfrm>
            <a:off x="3596254" y="388800"/>
            <a:ext cx="8235421" cy="360000"/>
          </a:xfrm>
          <a:prstGeom prst="rect">
            <a:avLst/>
          </a:prstGeom>
        </p:spPr>
        <p:txBody>
          <a:bodyPr vert="horz" lIns="0" tIns="0" rIns="0" bIns="0" rtlCol="0" anchor="b" anchorCtr="0">
            <a:noAutofit/>
          </a:bodyPr>
          <a:lstStyle>
            <a:lvl1pPr marL="0" indent="0" algn="r">
              <a:lnSpc>
                <a:spcPct val="100000"/>
              </a:lnSpc>
              <a:spcBef>
                <a:spcPts val="0"/>
              </a:spcBef>
              <a:buFont typeface="Arial" panose="020B0604020202020204" pitchFamily="34" charset="0"/>
              <a:buNone/>
              <a:defRPr sz="1399" b="1" i="0" baseline="0">
                <a:solidFill>
                  <a:schemeClr val="bg2"/>
                </a:solidFill>
                <a:latin typeface="Calibri" panose="020F0502020204030204" pitchFamily="34" charset="0"/>
                <a:cs typeface="Calibri" panose="020F0502020204030204" pitchFamily="34" charset="0"/>
              </a:defRPr>
            </a:lvl1pPr>
            <a:lvl2pPr marL="0" indent="0" algn="r">
              <a:lnSpc>
                <a:spcPct val="100000"/>
              </a:lnSpc>
              <a:spcBef>
                <a:spcPts val="0"/>
              </a:spcBef>
              <a:defRPr sz="1199" b="1" i="0" baseline="0">
                <a:latin typeface="+mn-lt"/>
              </a:defRPr>
            </a:lvl2pPr>
            <a:lvl3pPr marL="0" indent="0" algn="r">
              <a:lnSpc>
                <a:spcPct val="100000"/>
              </a:lnSpc>
              <a:spcBef>
                <a:spcPts val="0"/>
              </a:spcBef>
              <a:defRPr sz="1199" b="1" i="0" baseline="0">
                <a:latin typeface="+mn-lt"/>
              </a:defRPr>
            </a:lvl3pPr>
            <a:lvl4pPr marL="0" indent="0" algn="r">
              <a:lnSpc>
                <a:spcPct val="100000"/>
              </a:lnSpc>
              <a:spcBef>
                <a:spcPts val="0"/>
              </a:spcBef>
              <a:defRPr sz="1199" b="1" i="0" baseline="0">
                <a:latin typeface="+mn-lt"/>
              </a:defRPr>
            </a:lvl4pPr>
            <a:lvl5pPr marL="0" indent="0" algn="r">
              <a:lnSpc>
                <a:spcPct val="100000"/>
              </a:lnSpc>
              <a:spcBef>
                <a:spcPts val="0"/>
              </a:spcBef>
              <a:defRPr sz="1199" b="1" i="0" baseline="0">
                <a:latin typeface="+mn-lt"/>
              </a:defRPr>
            </a:lvl5pPr>
            <a:lvl6pPr marL="0" indent="0" algn="r">
              <a:lnSpc>
                <a:spcPct val="100000"/>
              </a:lnSpc>
              <a:spcBef>
                <a:spcPts val="0"/>
              </a:spcBef>
              <a:defRPr sz="1199" b="1" i="0" baseline="0">
                <a:latin typeface="+mn-lt"/>
              </a:defRPr>
            </a:lvl6pPr>
            <a:lvl7pPr marL="0" indent="0" algn="r">
              <a:lnSpc>
                <a:spcPct val="100000"/>
              </a:lnSpc>
              <a:spcBef>
                <a:spcPts val="0"/>
              </a:spcBef>
              <a:defRPr sz="1199" b="1" i="0" baseline="0">
                <a:latin typeface="+mn-lt"/>
              </a:defRPr>
            </a:lvl7pPr>
            <a:lvl8pPr marL="0" indent="0" algn="r">
              <a:lnSpc>
                <a:spcPct val="100000"/>
              </a:lnSpc>
              <a:spcBef>
                <a:spcPts val="0"/>
              </a:spcBef>
              <a:defRPr sz="1199" b="1" i="0" baseline="0">
                <a:latin typeface="+mn-lt"/>
              </a:defRPr>
            </a:lvl8pPr>
            <a:lvl9pPr marL="0" indent="0" algn="r">
              <a:lnSpc>
                <a:spcPct val="100000"/>
              </a:lnSpc>
              <a:spcBef>
                <a:spcPts val="0"/>
              </a:spcBef>
              <a:defRPr sz="1199" b="1" i="0" baseline="0">
                <a:latin typeface="+mn-lt"/>
              </a:defRPr>
            </a:lvl9pPr>
          </a:lstStyle>
          <a:p>
            <a:r>
              <a:rPr lang="de-DE"/>
              <a:t>Deterministic</a:t>
            </a:r>
            <a:endParaRPr lang="de-DE" dirty="0"/>
          </a:p>
        </p:txBody>
      </p:sp>
      <p:sp>
        <p:nvSpPr>
          <p:cNvPr id="13" name="Fußzeilenplatzhalter 4">
            <a:extLst>
              <a:ext uri="{FF2B5EF4-FFF2-40B4-BE49-F238E27FC236}">
                <a16:creationId xmlns:a16="http://schemas.microsoft.com/office/drawing/2014/main" id="{B6433E5C-9FED-DA4C-8DE8-B99B9F300100}"/>
              </a:ext>
            </a:extLst>
          </p:cNvPr>
          <p:cNvSpPr>
            <a:spLocks noGrp="1"/>
          </p:cNvSpPr>
          <p:nvPr>
            <p:ph type="ftr" sz="quarter" idx="15"/>
          </p:nvPr>
        </p:nvSpPr>
        <p:spPr>
          <a:xfrm>
            <a:off x="359625" y="6172447"/>
            <a:ext cx="8416458" cy="360000"/>
          </a:xfrm>
          <a:prstGeom prst="rect">
            <a:avLst/>
          </a:prstGeom>
        </p:spPr>
        <p:txBody>
          <a:bodyPr vert="horz" lIns="0" tIns="0" rIns="0" bIns="0" rtlCol="0" anchor="b" anchorCtr="0">
            <a:noAutofit/>
          </a:bodyPr>
          <a:lstStyle>
            <a:lvl1pPr marL="0" indent="0" algn="l">
              <a:lnSpc>
                <a:spcPct val="100000"/>
              </a:lnSpc>
              <a:spcBef>
                <a:spcPts val="0"/>
              </a:spcBef>
              <a:buFont typeface="Arial" panose="020B0604020202020204" pitchFamily="34" charset="0"/>
              <a:buNone/>
              <a:defRPr sz="1399" b="0" i="0" baseline="0">
                <a:solidFill>
                  <a:schemeClr val="tx1"/>
                </a:solidFill>
                <a:latin typeface="Calibri" panose="020F0502020204030204" pitchFamily="34" charset="0"/>
                <a:cs typeface="Calibri" panose="020F0502020204030204" pitchFamily="34" charset="0"/>
              </a:defRPr>
            </a:lvl1pPr>
            <a:lvl2pPr marL="0" indent="0" algn="l">
              <a:lnSpc>
                <a:spcPct val="100000"/>
              </a:lnSpc>
              <a:spcBef>
                <a:spcPts val="0"/>
              </a:spcBef>
              <a:defRPr sz="1199" b="0" i="0" baseline="0">
                <a:latin typeface="+mn-lt"/>
              </a:defRPr>
            </a:lvl2pPr>
            <a:lvl3pPr marL="0" indent="0" algn="l">
              <a:lnSpc>
                <a:spcPct val="100000"/>
              </a:lnSpc>
              <a:spcBef>
                <a:spcPts val="0"/>
              </a:spcBef>
              <a:defRPr sz="1199" b="0" i="0" baseline="0">
                <a:latin typeface="+mn-lt"/>
              </a:defRPr>
            </a:lvl3pPr>
            <a:lvl4pPr marL="0" indent="0" algn="l">
              <a:lnSpc>
                <a:spcPct val="100000"/>
              </a:lnSpc>
              <a:spcBef>
                <a:spcPts val="0"/>
              </a:spcBef>
              <a:defRPr sz="1199" b="0" i="0" baseline="0">
                <a:latin typeface="+mn-lt"/>
              </a:defRPr>
            </a:lvl4pPr>
            <a:lvl5pPr marL="0" indent="0" algn="l">
              <a:lnSpc>
                <a:spcPct val="100000"/>
              </a:lnSpc>
              <a:spcBef>
                <a:spcPts val="0"/>
              </a:spcBef>
              <a:defRPr sz="1199" b="0" i="0" baseline="0">
                <a:latin typeface="+mn-lt"/>
              </a:defRPr>
            </a:lvl5pPr>
            <a:lvl6pPr marL="0" indent="0" algn="l">
              <a:lnSpc>
                <a:spcPct val="100000"/>
              </a:lnSpc>
              <a:spcBef>
                <a:spcPts val="0"/>
              </a:spcBef>
              <a:defRPr sz="1199" b="0" i="0" baseline="0">
                <a:latin typeface="+mn-lt"/>
              </a:defRPr>
            </a:lvl6pPr>
            <a:lvl7pPr marL="0" indent="0" algn="l">
              <a:lnSpc>
                <a:spcPct val="100000"/>
              </a:lnSpc>
              <a:spcBef>
                <a:spcPts val="0"/>
              </a:spcBef>
              <a:defRPr sz="1199" b="0" i="0" baseline="0">
                <a:latin typeface="+mn-lt"/>
              </a:defRPr>
            </a:lvl7pPr>
            <a:lvl8pPr marL="0" indent="0" algn="l">
              <a:lnSpc>
                <a:spcPct val="100000"/>
              </a:lnSpc>
              <a:spcBef>
                <a:spcPts val="0"/>
              </a:spcBef>
              <a:defRPr sz="1199" b="0" i="0" baseline="0">
                <a:latin typeface="+mn-lt"/>
              </a:defRPr>
            </a:lvl8pPr>
            <a:lvl9pPr marL="0" indent="0" algn="l">
              <a:lnSpc>
                <a:spcPct val="100000"/>
              </a:lnSpc>
              <a:spcBef>
                <a:spcPts val="0"/>
              </a:spcBef>
              <a:defRPr sz="1199" b="0" i="0" baseline="0">
                <a:latin typeface="+mn-lt"/>
              </a:defRPr>
            </a:lvl9pPr>
          </a:lstStyle>
          <a:p>
            <a:r>
              <a:rPr lang="en-GB"/>
              <a:t>T. Braun - APA</a:t>
            </a:r>
          </a:p>
        </p:txBody>
      </p:sp>
      <p:sp>
        <p:nvSpPr>
          <p:cNvPr id="14" name="Foliennummernplatzhalter 5">
            <a:extLst>
              <a:ext uri="{FF2B5EF4-FFF2-40B4-BE49-F238E27FC236}">
                <a16:creationId xmlns:a16="http://schemas.microsoft.com/office/drawing/2014/main" id="{AFD26347-1A0A-784C-8CCF-ACBD593832F5}"/>
              </a:ext>
            </a:extLst>
          </p:cNvPr>
          <p:cNvSpPr>
            <a:spLocks noGrp="1"/>
          </p:cNvSpPr>
          <p:nvPr>
            <p:ph type="sldNum" sz="quarter" idx="4"/>
          </p:nvPr>
        </p:nvSpPr>
        <p:spPr>
          <a:xfrm>
            <a:off x="11112424" y="6172448"/>
            <a:ext cx="719251" cy="360000"/>
          </a:xfrm>
          <a:prstGeom prst="rect">
            <a:avLst/>
          </a:prstGeom>
        </p:spPr>
        <p:txBody>
          <a:bodyPr vert="horz" lIns="0" tIns="0" rIns="0" bIns="0" rtlCol="0" anchor="b" anchorCtr="0">
            <a:noAutofit/>
          </a:bodyPr>
          <a:lstStyle>
            <a:lvl1pPr marL="0" indent="0" algn="r">
              <a:lnSpc>
                <a:spcPct val="100000"/>
              </a:lnSpc>
              <a:spcBef>
                <a:spcPts val="0"/>
              </a:spcBef>
              <a:buFont typeface="Arial" panose="020B0604020202020204" pitchFamily="34" charset="0"/>
              <a:buNone/>
              <a:defRPr sz="1466" b="1" i="0" baseline="0">
                <a:solidFill>
                  <a:schemeClr val="bg2"/>
                </a:solidFill>
                <a:latin typeface="+mj-lt"/>
              </a:defRPr>
            </a:lvl1pPr>
            <a:lvl2pPr marL="0" indent="0" algn="r">
              <a:lnSpc>
                <a:spcPct val="100000"/>
              </a:lnSpc>
              <a:spcBef>
                <a:spcPts val="0"/>
              </a:spcBef>
              <a:defRPr sz="1865" b="1" i="0" baseline="0">
                <a:latin typeface="+mj-lt"/>
              </a:defRPr>
            </a:lvl2pPr>
            <a:lvl3pPr marL="0" indent="0" algn="r">
              <a:lnSpc>
                <a:spcPct val="100000"/>
              </a:lnSpc>
              <a:spcBef>
                <a:spcPts val="0"/>
              </a:spcBef>
              <a:defRPr sz="1865" b="1" i="0" baseline="0">
                <a:latin typeface="+mj-lt"/>
              </a:defRPr>
            </a:lvl3pPr>
            <a:lvl4pPr marL="0" indent="0" algn="r">
              <a:lnSpc>
                <a:spcPct val="100000"/>
              </a:lnSpc>
              <a:spcBef>
                <a:spcPts val="0"/>
              </a:spcBef>
              <a:defRPr sz="1865" b="1" i="0" baseline="0">
                <a:latin typeface="+mj-lt"/>
              </a:defRPr>
            </a:lvl4pPr>
            <a:lvl5pPr marL="0" indent="0" algn="r">
              <a:lnSpc>
                <a:spcPct val="100000"/>
              </a:lnSpc>
              <a:spcBef>
                <a:spcPts val="0"/>
              </a:spcBef>
              <a:defRPr sz="1865" b="1" i="0" baseline="0">
                <a:latin typeface="+mj-lt"/>
              </a:defRPr>
            </a:lvl5pPr>
            <a:lvl6pPr marL="0" indent="0" algn="r">
              <a:lnSpc>
                <a:spcPct val="100000"/>
              </a:lnSpc>
              <a:spcBef>
                <a:spcPts val="0"/>
              </a:spcBef>
              <a:defRPr sz="1865" b="1" i="0" baseline="0">
                <a:latin typeface="+mj-lt"/>
              </a:defRPr>
            </a:lvl6pPr>
            <a:lvl7pPr marL="0" indent="0" algn="r">
              <a:lnSpc>
                <a:spcPct val="100000"/>
              </a:lnSpc>
              <a:spcBef>
                <a:spcPts val="0"/>
              </a:spcBef>
              <a:defRPr sz="1865" b="1" i="0" baseline="0">
                <a:latin typeface="+mj-lt"/>
              </a:defRPr>
            </a:lvl7pPr>
            <a:lvl8pPr marL="0" indent="0" algn="r">
              <a:lnSpc>
                <a:spcPct val="100000"/>
              </a:lnSpc>
              <a:spcBef>
                <a:spcPts val="0"/>
              </a:spcBef>
              <a:defRPr sz="1865" b="1" i="0" baseline="0">
                <a:latin typeface="+mj-lt"/>
              </a:defRPr>
            </a:lvl8pPr>
            <a:lvl9pPr marL="0" indent="0" algn="r">
              <a:lnSpc>
                <a:spcPct val="100000"/>
              </a:lnSpc>
              <a:spcBef>
                <a:spcPts val="0"/>
              </a:spcBef>
              <a:defRPr sz="1865" b="1" i="0" baseline="0">
                <a:latin typeface="+mj-lt"/>
              </a:defRPr>
            </a:lvl9pPr>
          </a:lstStyle>
          <a:p>
            <a:fld id="{67C9959E-8E6B-B04C-9955-EA096F41CA7A}" type="slidenum">
              <a:rPr lang="en-GB" smtClean="0"/>
              <a:t>‹#›</a:t>
            </a:fld>
            <a:endParaRPr lang="en-GB"/>
          </a:p>
        </p:txBody>
      </p:sp>
      <p:sp>
        <p:nvSpPr>
          <p:cNvPr id="15" name="Linie">
            <a:extLst>
              <a:ext uri="{FF2B5EF4-FFF2-40B4-BE49-F238E27FC236}">
                <a16:creationId xmlns:a16="http://schemas.microsoft.com/office/drawing/2014/main" id="{5D1988EE-945D-DC4D-B6FF-84072DB78E01}"/>
              </a:ext>
            </a:extLst>
          </p:cNvPr>
          <p:cNvSpPr/>
          <p:nvPr/>
        </p:nvSpPr>
        <p:spPr>
          <a:xfrm>
            <a:off x="0" y="6030720"/>
            <a:ext cx="12191301" cy="169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8"/>
          </a:p>
        </p:txBody>
      </p:sp>
    </p:spTree>
    <p:extLst>
      <p:ext uri="{BB962C8B-B14F-4D97-AF65-F5344CB8AC3E}">
        <p14:creationId xmlns:p14="http://schemas.microsoft.com/office/powerpoint/2010/main" val="28553389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Nur Headlin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nchor="ctr"/>
          <a:lstStyle/>
          <a:p>
            <a:r>
              <a:rPr lang="de-DE" dirty="0"/>
              <a:t>Headline einfügen</a:t>
            </a:r>
          </a:p>
        </p:txBody>
      </p:sp>
      <p:sp>
        <p:nvSpPr>
          <p:cNvPr id="6" name="Datumsplatzhalter 3">
            <a:extLst>
              <a:ext uri="{FF2B5EF4-FFF2-40B4-BE49-F238E27FC236}">
                <a16:creationId xmlns:a16="http://schemas.microsoft.com/office/drawing/2014/main" id="{E86D8077-4372-5146-B398-83C6882281F8}"/>
              </a:ext>
            </a:extLst>
          </p:cNvPr>
          <p:cNvSpPr>
            <a:spLocks noGrp="1"/>
          </p:cNvSpPr>
          <p:nvPr>
            <p:ph type="dt" sz="half" idx="2"/>
          </p:nvPr>
        </p:nvSpPr>
        <p:spPr>
          <a:xfrm>
            <a:off x="3596254" y="388800"/>
            <a:ext cx="8235421" cy="360000"/>
          </a:xfrm>
          <a:prstGeom prst="rect">
            <a:avLst/>
          </a:prstGeom>
        </p:spPr>
        <p:txBody>
          <a:bodyPr vert="horz" lIns="0" tIns="0" rIns="0" bIns="0" rtlCol="0" anchor="b" anchorCtr="0">
            <a:noAutofit/>
          </a:bodyPr>
          <a:lstStyle>
            <a:lvl1pPr marL="0" indent="0" algn="r">
              <a:lnSpc>
                <a:spcPct val="100000"/>
              </a:lnSpc>
              <a:spcBef>
                <a:spcPts val="0"/>
              </a:spcBef>
              <a:buFont typeface="Arial" panose="020B0604020202020204" pitchFamily="34" charset="0"/>
              <a:buNone/>
              <a:defRPr sz="1399" b="1" i="0" baseline="0">
                <a:solidFill>
                  <a:schemeClr val="bg2"/>
                </a:solidFill>
                <a:latin typeface="Calibri" panose="020F0502020204030204" pitchFamily="34" charset="0"/>
                <a:cs typeface="Calibri" panose="020F0502020204030204" pitchFamily="34" charset="0"/>
              </a:defRPr>
            </a:lvl1pPr>
            <a:lvl2pPr marL="0" indent="0" algn="r">
              <a:lnSpc>
                <a:spcPct val="100000"/>
              </a:lnSpc>
              <a:spcBef>
                <a:spcPts val="0"/>
              </a:spcBef>
              <a:defRPr sz="1199" b="1" i="0" baseline="0">
                <a:latin typeface="+mn-lt"/>
              </a:defRPr>
            </a:lvl2pPr>
            <a:lvl3pPr marL="0" indent="0" algn="r">
              <a:lnSpc>
                <a:spcPct val="100000"/>
              </a:lnSpc>
              <a:spcBef>
                <a:spcPts val="0"/>
              </a:spcBef>
              <a:defRPr sz="1199" b="1" i="0" baseline="0">
                <a:latin typeface="+mn-lt"/>
              </a:defRPr>
            </a:lvl3pPr>
            <a:lvl4pPr marL="0" indent="0" algn="r">
              <a:lnSpc>
                <a:spcPct val="100000"/>
              </a:lnSpc>
              <a:spcBef>
                <a:spcPts val="0"/>
              </a:spcBef>
              <a:defRPr sz="1199" b="1" i="0" baseline="0">
                <a:latin typeface="+mn-lt"/>
              </a:defRPr>
            </a:lvl4pPr>
            <a:lvl5pPr marL="0" indent="0" algn="r">
              <a:lnSpc>
                <a:spcPct val="100000"/>
              </a:lnSpc>
              <a:spcBef>
                <a:spcPts val="0"/>
              </a:spcBef>
              <a:defRPr sz="1199" b="1" i="0" baseline="0">
                <a:latin typeface="+mn-lt"/>
              </a:defRPr>
            </a:lvl5pPr>
            <a:lvl6pPr marL="0" indent="0" algn="r">
              <a:lnSpc>
                <a:spcPct val="100000"/>
              </a:lnSpc>
              <a:spcBef>
                <a:spcPts val="0"/>
              </a:spcBef>
              <a:defRPr sz="1199" b="1" i="0" baseline="0">
                <a:latin typeface="+mn-lt"/>
              </a:defRPr>
            </a:lvl6pPr>
            <a:lvl7pPr marL="0" indent="0" algn="r">
              <a:lnSpc>
                <a:spcPct val="100000"/>
              </a:lnSpc>
              <a:spcBef>
                <a:spcPts val="0"/>
              </a:spcBef>
              <a:defRPr sz="1199" b="1" i="0" baseline="0">
                <a:latin typeface="+mn-lt"/>
              </a:defRPr>
            </a:lvl7pPr>
            <a:lvl8pPr marL="0" indent="0" algn="r">
              <a:lnSpc>
                <a:spcPct val="100000"/>
              </a:lnSpc>
              <a:spcBef>
                <a:spcPts val="0"/>
              </a:spcBef>
              <a:defRPr sz="1199" b="1" i="0" baseline="0">
                <a:latin typeface="+mn-lt"/>
              </a:defRPr>
            </a:lvl8pPr>
            <a:lvl9pPr marL="0" indent="0" algn="r">
              <a:lnSpc>
                <a:spcPct val="100000"/>
              </a:lnSpc>
              <a:spcBef>
                <a:spcPts val="0"/>
              </a:spcBef>
              <a:defRPr sz="1199" b="1" i="0" baseline="0">
                <a:latin typeface="+mn-lt"/>
              </a:defRPr>
            </a:lvl9pPr>
          </a:lstStyle>
          <a:p>
            <a:r>
              <a:rPr lang="de-DE"/>
              <a:t>Deterministic</a:t>
            </a:r>
            <a:endParaRPr lang="de-DE" dirty="0"/>
          </a:p>
        </p:txBody>
      </p:sp>
      <p:sp>
        <p:nvSpPr>
          <p:cNvPr id="7" name="Fußzeilenplatzhalter 4">
            <a:extLst>
              <a:ext uri="{FF2B5EF4-FFF2-40B4-BE49-F238E27FC236}">
                <a16:creationId xmlns:a16="http://schemas.microsoft.com/office/drawing/2014/main" id="{ED1D1C23-05DC-0441-B5B6-BAAFF83BB76A}"/>
              </a:ext>
            </a:extLst>
          </p:cNvPr>
          <p:cNvSpPr>
            <a:spLocks noGrp="1"/>
          </p:cNvSpPr>
          <p:nvPr>
            <p:ph type="ftr" sz="quarter" idx="3"/>
          </p:nvPr>
        </p:nvSpPr>
        <p:spPr>
          <a:xfrm>
            <a:off x="359625" y="6172447"/>
            <a:ext cx="8416458" cy="360000"/>
          </a:xfrm>
          <a:prstGeom prst="rect">
            <a:avLst/>
          </a:prstGeom>
        </p:spPr>
        <p:txBody>
          <a:bodyPr vert="horz" lIns="0" tIns="0" rIns="0" bIns="0" rtlCol="0" anchor="b" anchorCtr="0">
            <a:noAutofit/>
          </a:bodyPr>
          <a:lstStyle>
            <a:lvl1pPr marL="0" indent="0" algn="l">
              <a:lnSpc>
                <a:spcPct val="100000"/>
              </a:lnSpc>
              <a:spcBef>
                <a:spcPts val="0"/>
              </a:spcBef>
              <a:buFont typeface="Arial" panose="020B0604020202020204" pitchFamily="34" charset="0"/>
              <a:buNone/>
              <a:defRPr sz="1399" b="0" i="0" baseline="0">
                <a:solidFill>
                  <a:schemeClr val="tx1"/>
                </a:solidFill>
                <a:latin typeface="Calibri" panose="020F0502020204030204" pitchFamily="34" charset="0"/>
                <a:cs typeface="Calibri" panose="020F0502020204030204" pitchFamily="34" charset="0"/>
              </a:defRPr>
            </a:lvl1pPr>
            <a:lvl2pPr marL="0" indent="0" algn="l">
              <a:lnSpc>
                <a:spcPct val="100000"/>
              </a:lnSpc>
              <a:spcBef>
                <a:spcPts val="0"/>
              </a:spcBef>
              <a:defRPr sz="1199" b="0" i="0" baseline="0">
                <a:latin typeface="+mn-lt"/>
              </a:defRPr>
            </a:lvl2pPr>
            <a:lvl3pPr marL="0" indent="0" algn="l">
              <a:lnSpc>
                <a:spcPct val="100000"/>
              </a:lnSpc>
              <a:spcBef>
                <a:spcPts val="0"/>
              </a:spcBef>
              <a:defRPr sz="1199" b="0" i="0" baseline="0">
                <a:latin typeface="+mn-lt"/>
              </a:defRPr>
            </a:lvl3pPr>
            <a:lvl4pPr marL="0" indent="0" algn="l">
              <a:lnSpc>
                <a:spcPct val="100000"/>
              </a:lnSpc>
              <a:spcBef>
                <a:spcPts val="0"/>
              </a:spcBef>
              <a:defRPr sz="1199" b="0" i="0" baseline="0">
                <a:latin typeface="+mn-lt"/>
              </a:defRPr>
            </a:lvl4pPr>
            <a:lvl5pPr marL="0" indent="0" algn="l">
              <a:lnSpc>
                <a:spcPct val="100000"/>
              </a:lnSpc>
              <a:spcBef>
                <a:spcPts val="0"/>
              </a:spcBef>
              <a:defRPr sz="1199" b="0" i="0" baseline="0">
                <a:latin typeface="+mn-lt"/>
              </a:defRPr>
            </a:lvl5pPr>
            <a:lvl6pPr marL="0" indent="0" algn="l">
              <a:lnSpc>
                <a:spcPct val="100000"/>
              </a:lnSpc>
              <a:spcBef>
                <a:spcPts val="0"/>
              </a:spcBef>
              <a:defRPr sz="1199" b="0" i="0" baseline="0">
                <a:latin typeface="+mn-lt"/>
              </a:defRPr>
            </a:lvl6pPr>
            <a:lvl7pPr marL="0" indent="0" algn="l">
              <a:lnSpc>
                <a:spcPct val="100000"/>
              </a:lnSpc>
              <a:spcBef>
                <a:spcPts val="0"/>
              </a:spcBef>
              <a:defRPr sz="1199" b="0" i="0" baseline="0">
                <a:latin typeface="+mn-lt"/>
              </a:defRPr>
            </a:lvl7pPr>
            <a:lvl8pPr marL="0" indent="0" algn="l">
              <a:lnSpc>
                <a:spcPct val="100000"/>
              </a:lnSpc>
              <a:spcBef>
                <a:spcPts val="0"/>
              </a:spcBef>
              <a:defRPr sz="1199" b="0" i="0" baseline="0">
                <a:latin typeface="+mn-lt"/>
              </a:defRPr>
            </a:lvl8pPr>
            <a:lvl9pPr marL="0" indent="0" algn="l">
              <a:lnSpc>
                <a:spcPct val="100000"/>
              </a:lnSpc>
              <a:spcBef>
                <a:spcPts val="0"/>
              </a:spcBef>
              <a:defRPr sz="1199" b="0" i="0" baseline="0">
                <a:latin typeface="+mn-lt"/>
              </a:defRPr>
            </a:lvl9pPr>
          </a:lstStyle>
          <a:p>
            <a:r>
              <a:rPr lang="en-GB"/>
              <a:t>T. Braun - APA</a:t>
            </a:r>
          </a:p>
        </p:txBody>
      </p:sp>
      <p:sp>
        <p:nvSpPr>
          <p:cNvPr id="8" name="Foliennummernplatzhalter 5">
            <a:extLst>
              <a:ext uri="{FF2B5EF4-FFF2-40B4-BE49-F238E27FC236}">
                <a16:creationId xmlns:a16="http://schemas.microsoft.com/office/drawing/2014/main" id="{A2DC22DA-6370-FE48-9C40-D6A00D459938}"/>
              </a:ext>
            </a:extLst>
          </p:cNvPr>
          <p:cNvSpPr>
            <a:spLocks noGrp="1"/>
          </p:cNvSpPr>
          <p:nvPr>
            <p:ph type="sldNum" sz="quarter" idx="4"/>
          </p:nvPr>
        </p:nvSpPr>
        <p:spPr>
          <a:xfrm>
            <a:off x="11112424" y="6172448"/>
            <a:ext cx="719251" cy="360000"/>
          </a:xfrm>
          <a:prstGeom prst="rect">
            <a:avLst/>
          </a:prstGeom>
        </p:spPr>
        <p:txBody>
          <a:bodyPr vert="horz" lIns="0" tIns="0" rIns="0" bIns="0" rtlCol="0" anchor="b" anchorCtr="0">
            <a:noAutofit/>
          </a:bodyPr>
          <a:lstStyle>
            <a:lvl1pPr marL="0" indent="0" algn="r">
              <a:lnSpc>
                <a:spcPct val="100000"/>
              </a:lnSpc>
              <a:spcBef>
                <a:spcPts val="0"/>
              </a:spcBef>
              <a:buFont typeface="Arial" panose="020B0604020202020204" pitchFamily="34" charset="0"/>
              <a:buNone/>
              <a:defRPr sz="1466" b="1" i="0" baseline="0">
                <a:solidFill>
                  <a:schemeClr val="bg2"/>
                </a:solidFill>
                <a:latin typeface="+mj-lt"/>
              </a:defRPr>
            </a:lvl1pPr>
            <a:lvl2pPr marL="0" indent="0" algn="r">
              <a:lnSpc>
                <a:spcPct val="100000"/>
              </a:lnSpc>
              <a:spcBef>
                <a:spcPts val="0"/>
              </a:spcBef>
              <a:defRPr sz="1865" b="1" i="0" baseline="0">
                <a:latin typeface="+mj-lt"/>
              </a:defRPr>
            </a:lvl2pPr>
            <a:lvl3pPr marL="0" indent="0" algn="r">
              <a:lnSpc>
                <a:spcPct val="100000"/>
              </a:lnSpc>
              <a:spcBef>
                <a:spcPts val="0"/>
              </a:spcBef>
              <a:defRPr sz="1865" b="1" i="0" baseline="0">
                <a:latin typeface="+mj-lt"/>
              </a:defRPr>
            </a:lvl3pPr>
            <a:lvl4pPr marL="0" indent="0" algn="r">
              <a:lnSpc>
                <a:spcPct val="100000"/>
              </a:lnSpc>
              <a:spcBef>
                <a:spcPts val="0"/>
              </a:spcBef>
              <a:defRPr sz="1865" b="1" i="0" baseline="0">
                <a:latin typeface="+mj-lt"/>
              </a:defRPr>
            </a:lvl4pPr>
            <a:lvl5pPr marL="0" indent="0" algn="r">
              <a:lnSpc>
                <a:spcPct val="100000"/>
              </a:lnSpc>
              <a:spcBef>
                <a:spcPts val="0"/>
              </a:spcBef>
              <a:defRPr sz="1865" b="1" i="0" baseline="0">
                <a:latin typeface="+mj-lt"/>
              </a:defRPr>
            </a:lvl5pPr>
            <a:lvl6pPr marL="0" indent="0" algn="r">
              <a:lnSpc>
                <a:spcPct val="100000"/>
              </a:lnSpc>
              <a:spcBef>
                <a:spcPts val="0"/>
              </a:spcBef>
              <a:defRPr sz="1865" b="1" i="0" baseline="0">
                <a:latin typeface="+mj-lt"/>
              </a:defRPr>
            </a:lvl6pPr>
            <a:lvl7pPr marL="0" indent="0" algn="r">
              <a:lnSpc>
                <a:spcPct val="100000"/>
              </a:lnSpc>
              <a:spcBef>
                <a:spcPts val="0"/>
              </a:spcBef>
              <a:defRPr sz="1865" b="1" i="0" baseline="0">
                <a:latin typeface="+mj-lt"/>
              </a:defRPr>
            </a:lvl7pPr>
            <a:lvl8pPr marL="0" indent="0" algn="r">
              <a:lnSpc>
                <a:spcPct val="100000"/>
              </a:lnSpc>
              <a:spcBef>
                <a:spcPts val="0"/>
              </a:spcBef>
              <a:defRPr sz="1865" b="1" i="0" baseline="0">
                <a:latin typeface="+mj-lt"/>
              </a:defRPr>
            </a:lvl8pPr>
            <a:lvl9pPr marL="0" indent="0" algn="r">
              <a:lnSpc>
                <a:spcPct val="100000"/>
              </a:lnSpc>
              <a:spcBef>
                <a:spcPts val="0"/>
              </a:spcBef>
              <a:defRPr sz="1865" b="1" i="0" baseline="0">
                <a:latin typeface="+mj-lt"/>
              </a:defRPr>
            </a:lvl9pPr>
          </a:lstStyle>
          <a:p>
            <a:fld id="{67C9959E-8E6B-B04C-9955-EA096F41CA7A}" type="slidenum">
              <a:rPr lang="en-GB" smtClean="0"/>
              <a:t>‹#›</a:t>
            </a:fld>
            <a:endParaRPr lang="en-GB"/>
          </a:p>
        </p:txBody>
      </p:sp>
      <p:sp>
        <p:nvSpPr>
          <p:cNvPr id="9" name="Linie">
            <a:extLst>
              <a:ext uri="{FF2B5EF4-FFF2-40B4-BE49-F238E27FC236}">
                <a16:creationId xmlns:a16="http://schemas.microsoft.com/office/drawing/2014/main" id="{9885FC69-7E8B-8346-A374-037CEFCE3D22}"/>
              </a:ext>
            </a:extLst>
          </p:cNvPr>
          <p:cNvSpPr/>
          <p:nvPr/>
        </p:nvSpPr>
        <p:spPr>
          <a:xfrm>
            <a:off x="0" y="6030720"/>
            <a:ext cx="12191301" cy="169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8"/>
          </a:p>
        </p:txBody>
      </p:sp>
    </p:spTree>
    <p:extLst>
      <p:ext uri="{BB962C8B-B14F-4D97-AF65-F5344CB8AC3E}">
        <p14:creationId xmlns:p14="http://schemas.microsoft.com/office/powerpoint/2010/main" val="798344781"/>
      </p:ext>
    </p:extLst>
  </p:cSld>
  <p:clrMapOvr>
    <a:masterClrMapping/>
  </p:clrMapOvr>
  <p:extLst>
    <p:ext uri="{DCECCB84-F9BA-43D5-87BE-67443E8EF086}">
      <p15:sldGuideLst xmlns:p15="http://schemas.microsoft.com/office/powerpoint/2012/main">
        <p15:guide id="4" pos="226">
          <p15:clr>
            <a:srgbClr val="FBAE40"/>
          </p15:clr>
        </p15:guide>
        <p15:guide id="5" pos="5534">
          <p15:clr>
            <a:srgbClr val="FBAE40"/>
          </p15:clr>
        </p15:guide>
        <p15:guide id="9" pos="227">
          <p15:clr>
            <a:srgbClr val="FBAE40"/>
          </p15:clr>
        </p15:guide>
        <p15:guide id="10" pos="7461">
          <p15:clr>
            <a:srgbClr val="FBAE40"/>
          </p15:clr>
        </p15:guide>
        <p15:guide id="16" orient="horz" pos="1463" userDrawn="1">
          <p15:clr>
            <a:srgbClr val="FBAE40"/>
          </p15:clr>
        </p15:guide>
        <p15:guide id="17" orient="horz" pos="3618" userDrawn="1">
          <p15:clr>
            <a:srgbClr val="FBAE40"/>
          </p15:clr>
        </p15:guide>
        <p15:guide id="18" orient="horz" pos="851" userDrawn="1">
          <p15:clr>
            <a:srgbClr val="FBAE40"/>
          </p15:clr>
        </p15:guide>
        <p15:guide id="19" pos="301" userDrawn="1">
          <p15:clr>
            <a:srgbClr val="FBAE40"/>
          </p15:clr>
        </p15:guide>
        <p15:guide id="20" pos="7379"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Leer">
    <p:spTree>
      <p:nvGrpSpPr>
        <p:cNvPr id="1" name=""/>
        <p:cNvGrpSpPr/>
        <p:nvPr/>
      </p:nvGrpSpPr>
      <p:grpSpPr>
        <a:xfrm>
          <a:off x="0" y="0"/>
          <a:ext cx="0" cy="0"/>
          <a:chOff x="0" y="0"/>
          <a:chExt cx="0" cy="0"/>
        </a:xfrm>
      </p:grpSpPr>
      <p:sp>
        <p:nvSpPr>
          <p:cNvPr id="5" name="Datumsplatzhalter 3">
            <a:extLst>
              <a:ext uri="{FF2B5EF4-FFF2-40B4-BE49-F238E27FC236}">
                <a16:creationId xmlns:a16="http://schemas.microsoft.com/office/drawing/2014/main" id="{8F6EC800-7BF9-D54E-995A-94C9F9BADFCB}"/>
              </a:ext>
            </a:extLst>
          </p:cNvPr>
          <p:cNvSpPr>
            <a:spLocks noGrp="1"/>
          </p:cNvSpPr>
          <p:nvPr>
            <p:ph type="dt" sz="half" idx="2"/>
          </p:nvPr>
        </p:nvSpPr>
        <p:spPr>
          <a:xfrm>
            <a:off x="3596254" y="388800"/>
            <a:ext cx="8235421" cy="360000"/>
          </a:xfrm>
          <a:prstGeom prst="rect">
            <a:avLst/>
          </a:prstGeom>
        </p:spPr>
        <p:txBody>
          <a:bodyPr vert="horz" lIns="0" tIns="0" rIns="0" bIns="0" rtlCol="0" anchor="b" anchorCtr="0">
            <a:noAutofit/>
          </a:bodyPr>
          <a:lstStyle>
            <a:lvl1pPr marL="0" indent="0" algn="r">
              <a:lnSpc>
                <a:spcPct val="100000"/>
              </a:lnSpc>
              <a:spcBef>
                <a:spcPts val="0"/>
              </a:spcBef>
              <a:buFont typeface="Arial" panose="020B0604020202020204" pitchFamily="34" charset="0"/>
              <a:buNone/>
              <a:defRPr sz="1399" b="1" i="0" baseline="0">
                <a:solidFill>
                  <a:schemeClr val="bg2"/>
                </a:solidFill>
                <a:latin typeface="Calibri" panose="020F0502020204030204" pitchFamily="34" charset="0"/>
                <a:cs typeface="Calibri" panose="020F0502020204030204" pitchFamily="34" charset="0"/>
              </a:defRPr>
            </a:lvl1pPr>
            <a:lvl2pPr marL="0" indent="0" algn="r">
              <a:lnSpc>
                <a:spcPct val="100000"/>
              </a:lnSpc>
              <a:spcBef>
                <a:spcPts val="0"/>
              </a:spcBef>
              <a:defRPr sz="1199" b="1" i="0" baseline="0">
                <a:latin typeface="+mn-lt"/>
              </a:defRPr>
            </a:lvl2pPr>
            <a:lvl3pPr marL="0" indent="0" algn="r">
              <a:lnSpc>
                <a:spcPct val="100000"/>
              </a:lnSpc>
              <a:spcBef>
                <a:spcPts val="0"/>
              </a:spcBef>
              <a:defRPr sz="1199" b="1" i="0" baseline="0">
                <a:latin typeface="+mn-lt"/>
              </a:defRPr>
            </a:lvl3pPr>
            <a:lvl4pPr marL="0" indent="0" algn="r">
              <a:lnSpc>
                <a:spcPct val="100000"/>
              </a:lnSpc>
              <a:spcBef>
                <a:spcPts val="0"/>
              </a:spcBef>
              <a:defRPr sz="1199" b="1" i="0" baseline="0">
                <a:latin typeface="+mn-lt"/>
              </a:defRPr>
            </a:lvl4pPr>
            <a:lvl5pPr marL="0" indent="0" algn="r">
              <a:lnSpc>
                <a:spcPct val="100000"/>
              </a:lnSpc>
              <a:spcBef>
                <a:spcPts val="0"/>
              </a:spcBef>
              <a:defRPr sz="1199" b="1" i="0" baseline="0">
                <a:latin typeface="+mn-lt"/>
              </a:defRPr>
            </a:lvl5pPr>
            <a:lvl6pPr marL="0" indent="0" algn="r">
              <a:lnSpc>
                <a:spcPct val="100000"/>
              </a:lnSpc>
              <a:spcBef>
                <a:spcPts val="0"/>
              </a:spcBef>
              <a:defRPr sz="1199" b="1" i="0" baseline="0">
                <a:latin typeface="+mn-lt"/>
              </a:defRPr>
            </a:lvl6pPr>
            <a:lvl7pPr marL="0" indent="0" algn="r">
              <a:lnSpc>
                <a:spcPct val="100000"/>
              </a:lnSpc>
              <a:spcBef>
                <a:spcPts val="0"/>
              </a:spcBef>
              <a:defRPr sz="1199" b="1" i="0" baseline="0">
                <a:latin typeface="+mn-lt"/>
              </a:defRPr>
            </a:lvl7pPr>
            <a:lvl8pPr marL="0" indent="0" algn="r">
              <a:lnSpc>
                <a:spcPct val="100000"/>
              </a:lnSpc>
              <a:spcBef>
                <a:spcPts val="0"/>
              </a:spcBef>
              <a:defRPr sz="1199" b="1" i="0" baseline="0">
                <a:latin typeface="+mn-lt"/>
              </a:defRPr>
            </a:lvl8pPr>
            <a:lvl9pPr marL="0" indent="0" algn="r">
              <a:lnSpc>
                <a:spcPct val="100000"/>
              </a:lnSpc>
              <a:spcBef>
                <a:spcPts val="0"/>
              </a:spcBef>
              <a:defRPr sz="1199" b="1" i="0" baseline="0">
                <a:latin typeface="+mn-lt"/>
              </a:defRPr>
            </a:lvl9pPr>
          </a:lstStyle>
          <a:p>
            <a:r>
              <a:rPr lang="de-DE"/>
              <a:t>Deterministic</a:t>
            </a:r>
            <a:endParaRPr lang="de-DE" dirty="0"/>
          </a:p>
        </p:txBody>
      </p:sp>
      <p:sp>
        <p:nvSpPr>
          <p:cNvPr id="6" name="Fußzeilenplatzhalter 4">
            <a:extLst>
              <a:ext uri="{FF2B5EF4-FFF2-40B4-BE49-F238E27FC236}">
                <a16:creationId xmlns:a16="http://schemas.microsoft.com/office/drawing/2014/main" id="{6E503AAE-E423-DB45-AD86-48BA80EA3DF5}"/>
              </a:ext>
            </a:extLst>
          </p:cNvPr>
          <p:cNvSpPr>
            <a:spLocks noGrp="1"/>
          </p:cNvSpPr>
          <p:nvPr>
            <p:ph type="ftr" sz="quarter" idx="3"/>
          </p:nvPr>
        </p:nvSpPr>
        <p:spPr>
          <a:xfrm>
            <a:off x="359625" y="6172447"/>
            <a:ext cx="8416458" cy="360000"/>
          </a:xfrm>
          <a:prstGeom prst="rect">
            <a:avLst/>
          </a:prstGeom>
        </p:spPr>
        <p:txBody>
          <a:bodyPr vert="horz" lIns="0" tIns="0" rIns="0" bIns="0" rtlCol="0" anchor="b" anchorCtr="0">
            <a:noAutofit/>
          </a:bodyPr>
          <a:lstStyle>
            <a:lvl1pPr marL="0" indent="0" algn="l">
              <a:lnSpc>
                <a:spcPct val="100000"/>
              </a:lnSpc>
              <a:spcBef>
                <a:spcPts val="0"/>
              </a:spcBef>
              <a:buFont typeface="Arial" panose="020B0604020202020204" pitchFamily="34" charset="0"/>
              <a:buNone/>
              <a:defRPr sz="1399" b="0" i="0" baseline="0">
                <a:solidFill>
                  <a:schemeClr val="tx1"/>
                </a:solidFill>
                <a:latin typeface="Calibri" panose="020F0502020204030204" pitchFamily="34" charset="0"/>
                <a:cs typeface="Calibri" panose="020F0502020204030204" pitchFamily="34" charset="0"/>
              </a:defRPr>
            </a:lvl1pPr>
            <a:lvl2pPr marL="0" indent="0" algn="l">
              <a:lnSpc>
                <a:spcPct val="100000"/>
              </a:lnSpc>
              <a:spcBef>
                <a:spcPts val="0"/>
              </a:spcBef>
              <a:defRPr sz="1199" b="0" i="0" baseline="0">
                <a:latin typeface="+mn-lt"/>
              </a:defRPr>
            </a:lvl2pPr>
            <a:lvl3pPr marL="0" indent="0" algn="l">
              <a:lnSpc>
                <a:spcPct val="100000"/>
              </a:lnSpc>
              <a:spcBef>
                <a:spcPts val="0"/>
              </a:spcBef>
              <a:defRPr sz="1199" b="0" i="0" baseline="0">
                <a:latin typeface="+mn-lt"/>
              </a:defRPr>
            </a:lvl3pPr>
            <a:lvl4pPr marL="0" indent="0" algn="l">
              <a:lnSpc>
                <a:spcPct val="100000"/>
              </a:lnSpc>
              <a:spcBef>
                <a:spcPts val="0"/>
              </a:spcBef>
              <a:defRPr sz="1199" b="0" i="0" baseline="0">
                <a:latin typeface="+mn-lt"/>
              </a:defRPr>
            </a:lvl4pPr>
            <a:lvl5pPr marL="0" indent="0" algn="l">
              <a:lnSpc>
                <a:spcPct val="100000"/>
              </a:lnSpc>
              <a:spcBef>
                <a:spcPts val="0"/>
              </a:spcBef>
              <a:defRPr sz="1199" b="0" i="0" baseline="0">
                <a:latin typeface="+mn-lt"/>
              </a:defRPr>
            </a:lvl5pPr>
            <a:lvl6pPr marL="0" indent="0" algn="l">
              <a:lnSpc>
                <a:spcPct val="100000"/>
              </a:lnSpc>
              <a:spcBef>
                <a:spcPts val="0"/>
              </a:spcBef>
              <a:defRPr sz="1199" b="0" i="0" baseline="0">
                <a:latin typeface="+mn-lt"/>
              </a:defRPr>
            </a:lvl6pPr>
            <a:lvl7pPr marL="0" indent="0" algn="l">
              <a:lnSpc>
                <a:spcPct val="100000"/>
              </a:lnSpc>
              <a:spcBef>
                <a:spcPts val="0"/>
              </a:spcBef>
              <a:defRPr sz="1199" b="0" i="0" baseline="0">
                <a:latin typeface="+mn-lt"/>
              </a:defRPr>
            </a:lvl7pPr>
            <a:lvl8pPr marL="0" indent="0" algn="l">
              <a:lnSpc>
                <a:spcPct val="100000"/>
              </a:lnSpc>
              <a:spcBef>
                <a:spcPts val="0"/>
              </a:spcBef>
              <a:defRPr sz="1199" b="0" i="0" baseline="0">
                <a:latin typeface="+mn-lt"/>
              </a:defRPr>
            </a:lvl8pPr>
            <a:lvl9pPr marL="0" indent="0" algn="l">
              <a:lnSpc>
                <a:spcPct val="100000"/>
              </a:lnSpc>
              <a:spcBef>
                <a:spcPts val="0"/>
              </a:spcBef>
              <a:defRPr sz="1199" b="0" i="0" baseline="0">
                <a:latin typeface="+mn-lt"/>
              </a:defRPr>
            </a:lvl9pPr>
          </a:lstStyle>
          <a:p>
            <a:r>
              <a:rPr lang="en-GB"/>
              <a:t>T. Braun - APA</a:t>
            </a:r>
          </a:p>
        </p:txBody>
      </p:sp>
      <p:sp>
        <p:nvSpPr>
          <p:cNvPr id="7" name="Foliennummernplatzhalter 5">
            <a:extLst>
              <a:ext uri="{FF2B5EF4-FFF2-40B4-BE49-F238E27FC236}">
                <a16:creationId xmlns:a16="http://schemas.microsoft.com/office/drawing/2014/main" id="{C952AEFA-84D8-9443-9CEB-F8F56C994FD5}"/>
              </a:ext>
            </a:extLst>
          </p:cNvPr>
          <p:cNvSpPr>
            <a:spLocks noGrp="1"/>
          </p:cNvSpPr>
          <p:nvPr>
            <p:ph type="sldNum" sz="quarter" idx="4"/>
          </p:nvPr>
        </p:nvSpPr>
        <p:spPr>
          <a:xfrm>
            <a:off x="11112424" y="6172448"/>
            <a:ext cx="719251" cy="360000"/>
          </a:xfrm>
          <a:prstGeom prst="rect">
            <a:avLst/>
          </a:prstGeom>
        </p:spPr>
        <p:txBody>
          <a:bodyPr vert="horz" lIns="0" tIns="0" rIns="0" bIns="0" rtlCol="0" anchor="b" anchorCtr="0">
            <a:noAutofit/>
          </a:bodyPr>
          <a:lstStyle>
            <a:lvl1pPr marL="0" indent="0" algn="r">
              <a:lnSpc>
                <a:spcPct val="100000"/>
              </a:lnSpc>
              <a:spcBef>
                <a:spcPts val="0"/>
              </a:spcBef>
              <a:buFont typeface="Arial" panose="020B0604020202020204" pitchFamily="34" charset="0"/>
              <a:buNone/>
              <a:defRPr sz="1466" b="1" i="0" baseline="0">
                <a:solidFill>
                  <a:schemeClr val="bg2"/>
                </a:solidFill>
                <a:latin typeface="+mj-lt"/>
              </a:defRPr>
            </a:lvl1pPr>
            <a:lvl2pPr marL="0" indent="0" algn="r">
              <a:lnSpc>
                <a:spcPct val="100000"/>
              </a:lnSpc>
              <a:spcBef>
                <a:spcPts val="0"/>
              </a:spcBef>
              <a:defRPr sz="1865" b="1" i="0" baseline="0">
                <a:latin typeface="+mj-lt"/>
              </a:defRPr>
            </a:lvl2pPr>
            <a:lvl3pPr marL="0" indent="0" algn="r">
              <a:lnSpc>
                <a:spcPct val="100000"/>
              </a:lnSpc>
              <a:spcBef>
                <a:spcPts val="0"/>
              </a:spcBef>
              <a:defRPr sz="1865" b="1" i="0" baseline="0">
                <a:latin typeface="+mj-lt"/>
              </a:defRPr>
            </a:lvl3pPr>
            <a:lvl4pPr marL="0" indent="0" algn="r">
              <a:lnSpc>
                <a:spcPct val="100000"/>
              </a:lnSpc>
              <a:spcBef>
                <a:spcPts val="0"/>
              </a:spcBef>
              <a:defRPr sz="1865" b="1" i="0" baseline="0">
                <a:latin typeface="+mj-lt"/>
              </a:defRPr>
            </a:lvl4pPr>
            <a:lvl5pPr marL="0" indent="0" algn="r">
              <a:lnSpc>
                <a:spcPct val="100000"/>
              </a:lnSpc>
              <a:spcBef>
                <a:spcPts val="0"/>
              </a:spcBef>
              <a:defRPr sz="1865" b="1" i="0" baseline="0">
                <a:latin typeface="+mj-lt"/>
              </a:defRPr>
            </a:lvl5pPr>
            <a:lvl6pPr marL="0" indent="0" algn="r">
              <a:lnSpc>
                <a:spcPct val="100000"/>
              </a:lnSpc>
              <a:spcBef>
                <a:spcPts val="0"/>
              </a:spcBef>
              <a:defRPr sz="1865" b="1" i="0" baseline="0">
                <a:latin typeface="+mj-lt"/>
              </a:defRPr>
            </a:lvl6pPr>
            <a:lvl7pPr marL="0" indent="0" algn="r">
              <a:lnSpc>
                <a:spcPct val="100000"/>
              </a:lnSpc>
              <a:spcBef>
                <a:spcPts val="0"/>
              </a:spcBef>
              <a:defRPr sz="1865" b="1" i="0" baseline="0">
                <a:latin typeface="+mj-lt"/>
              </a:defRPr>
            </a:lvl7pPr>
            <a:lvl8pPr marL="0" indent="0" algn="r">
              <a:lnSpc>
                <a:spcPct val="100000"/>
              </a:lnSpc>
              <a:spcBef>
                <a:spcPts val="0"/>
              </a:spcBef>
              <a:defRPr sz="1865" b="1" i="0" baseline="0">
                <a:latin typeface="+mj-lt"/>
              </a:defRPr>
            </a:lvl8pPr>
            <a:lvl9pPr marL="0" indent="0" algn="r">
              <a:lnSpc>
                <a:spcPct val="100000"/>
              </a:lnSpc>
              <a:spcBef>
                <a:spcPts val="0"/>
              </a:spcBef>
              <a:defRPr sz="1865" b="1" i="0" baseline="0">
                <a:latin typeface="+mj-lt"/>
              </a:defRPr>
            </a:lvl9pPr>
          </a:lstStyle>
          <a:p>
            <a:fld id="{67C9959E-8E6B-B04C-9955-EA096F41CA7A}" type="slidenum">
              <a:rPr lang="en-GB" smtClean="0"/>
              <a:t>‹#›</a:t>
            </a:fld>
            <a:endParaRPr lang="en-GB"/>
          </a:p>
        </p:txBody>
      </p:sp>
      <p:sp>
        <p:nvSpPr>
          <p:cNvPr id="8" name="Linie">
            <a:extLst>
              <a:ext uri="{FF2B5EF4-FFF2-40B4-BE49-F238E27FC236}">
                <a16:creationId xmlns:a16="http://schemas.microsoft.com/office/drawing/2014/main" id="{9EE9B35D-3696-2543-AF9A-6BB5766D66BB}"/>
              </a:ext>
            </a:extLst>
          </p:cNvPr>
          <p:cNvSpPr/>
          <p:nvPr/>
        </p:nvSpPr>
        <p:spPr>
          <a:xfrm>
            <a:off x="0" y="6030720"/>
            <a:ext cx="12191301" cy="169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8"/>
          </a:p>
        </p:txBody>
      </p:sp>
    </p:spTree>
    <p:extLst>
      <p:ext uri="{BB962C8B-B14F-4D97-AF65-F5344CB8AC3E}">
        <p14:creationId xmlns:p14="http://schemas.microsoft.com/office/powerpoint/2010/main" val="708828857"/>
      </p:ext>
    </p:extLst>
  </p:cSld>
  <p:clrMapOvr>
    <a:masterClrMapping/>
  </p:clrMapOvr>
  <p:extLst>
    <p:ext uri="{DCECCB84-F9BA-43D5-87BE-67443E8EF086}">
      <p15:sldGuideLst xmlns:p15="http://schemas.microsoft.com/office/powerpoint/2012/main">
        <p15:guide id="4" pos="226">
          <p15:clr>
            <a:srgbClr val="FBAE40"/>
          </p15:clr>
        </p15:guide>
        <p15:guide id="5" pos="5534">
          <p15:clr>
            <a:srgbClr val="FBAE40"/>
          </p15:clr>
        </p15:guide>
        <p15:guide id="11" orient="horz" pos="1463" userDrawn="1">
          <p15:clr>
            <a:srgbClr val="FBAE40"/>
          </p15:clr>
        </p15:guide>
        <p15:guide id="12" orient="horz" pos="3618" userDrawn="1">
          <p15:clr>
            <a:srgbClr val="FBAE40"/>
          </p15:clr>
        </p15:guide>
        <p15:guide id="13" orient="horz" pos="851" userDrawn="1">
          <p15:clr>
            <a:srgbClr val="FBAE40"/>
          </p15:clr>
        </p15:guide>
        <p15:guide id="14" pos="301" userDrawn="1">
          <p15:clr>
            <a:srgbClr val="FBAE40"/>
          </p15:clr>
        </p15:guide>
        <p15:guide id="15" pos="7379"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Ganz leer">
    <p:spTree>
      <p:nvGrpSpPr>
        <p:cNvPr id="1" name=""/>
        <p:cNvGrpSpPr/>
        <p:nvPr/>
      </p:nvGrpSpPr>
      <p:grpSpPr>
        <a:xfrm>
          <a:off x="0" y="0"/>
          <a:ext cx="0" cy="0"/>
          <a:chOff x="0" y="0"/>
          <a:chExt cx="0" cy="0"/>
        </a:xfrm>
      </p:grpSpPr>
      <p:sp>
        <p:nvSpPr>
          <p:cNvPr id="7" name="Foliennummernplatzhalter 5">
            <a:extLst>
              <a:ext uri="{FF2B5EF4-FFF2-40B4-BE49-F238E27FC236}">
                <a16:creationId xmlns:a16="http://schemas.microsoft.com/office/drawing/2014/main" id="{9995DF37-38DF-074D-8192-E1A584FD7BBC}"/>
              </a:ext>
            </a:extLst>
          </p:cNvPr>
          <p:cNvSpPr>
            <a:spLocks noGrp="1"/>
          </p:cNvSpPr>
          <p:nvPr>
            <p:ph type="sldNum" sz="quarter" idx="4"/>
          </p:nvPr>
        </p:nvSpPr>
        <p:spPr>
          <a:xfrm>
            <a:off x="11112424" y="6172448"/>
            <a:ext cx="719251" cy="360000"/>
          </a:xfrm>
          <a:prstGeom prst="rect">
            <a:avLst/>
          </a:prstGeom>
        </p:spPr>
        <p:txBody>
          <a:bodyPr vert="horz" lIns="0" tIns="0" rIns="0" bIns="0" rtlCol="0" anchor="b" anchorCtr="0">
            <a:noAutofit/>
          </a:bodyPr>
          <a:lstStyle>
            <a:lvl1pPr marL="0" indent="0" algn="r">
              <a:lnSpc>
                <a:spcPct val="100000"/>
              </a:lnSpc>
              <a:spcBef>
                <a:spcPts val="0"/>
              </a:spcBef>
              <a:buFont typeface="Arial" panose="020B0604020202020204" pitchFamily="34" charset="0"/>
              <a:buNone/>
              <a:defRPr sz="1466" b="1" i="0" baseline="0">
                <a:solidFill>
                  <a:schemeClr val="bg2"/>
                </a:solidFill>
                <a:latin typeface="+mj-lt"/>
              </a:defRPr>
            </a:lvl1pPr>
            <a:lvl2pPr marL="0" indent="0" algn="r">
              <a:lnSpc>
                <a:spcPct val="100000"/>
              </a:lnSpc>
              <a:spcBef>
                <a:spcPts val="0"/>
              </a:spcBef>
              <a:defRPr sz="1865" b="1" i="0" baseline="0">
                <a:latin typeface="+mj-lt"/>
              </a:defRPr>
            </a:lvl2pPr>
            <a:lvl3pPr marL="0" indent="0" algn="r">
              <a:lnSpc>
                <a:spcPct val="100000"/>
              </a:lnSpc>
              <a:spcBef>
                <a:spcPts val="0"/>
              </a:spcBef>
              <a:defRPr sz="1865" b="1" i="0" baseline="0">
                <a:latin typeface="+mj-lt"/>
              </a:defRPr>
            </a:lvl3pPr>
            <a:lvl4pPr marL="0" indent="0" algn="r">
              <a:lnSpc>
                <a:spcPct val="100000"/>
              </a:lnSpc>
              <a:spcBef>
                <a:spcPts val="0"/>
              </a:spcBef>
              <a:defRPr sz="1865" b="1" i="0" baseline="0">
                <a:latin typeface="+mj-lt"/>
              </a:defRPr>
            </a:lvl4pPr>
            <a:lvl5pPr marL="0" indent="0" algn="r">
              <a:lnSpc>
                <a:spcPct val="100000"/>
              </a:lnSpc>
              <a:spcBef>
                <a:spcPts val="0"/>
              </a:spcBef>
              <a:defRPr sz="1865" b="1" i="0" baseline="0">
                <a:latin typeface="+mj-lt"/>
              </a:defRPr>
            </a:lvl5pPr>
            <a:lvl6pPr marL="0" indent="0" algn="r">
              <a:lnSpc>
                <a:spcPct val="100000"/>
              </a:lnSpc>
              <a:spcBef>
                <a:spcPts val="0"/>
              </a:spcBef>
              <a:defRPr sz="1865" b="1" i="0" baseline="0">
                <a:latin typeface="+mj-lt"/>
              </a:defRPr>
            </a:lvl6pPr>
            <a:lvl7pPr marL="0" indent="0" algn="r">
              <a:lnSpc>
                <a:spcPct val="100000"/>
              </a:lnSpc>
              <a:spcBef>
                <a:spcPts val="0"/>
              </a:spcBef>
              <a:defRPr sz="1865" b="1" i="0" baseline="0">
                <a:latin typeface="+mj-lt"/>
              </a:defRPr>
            </a:lvl7pPr>
            <a:lvl8pPr marL="0" indent="0" algn="r">
              <a:lnSpc>
                <a:spcPct val="100000"/>
              </a:lnSpc>
              <a:spcBef>
                <a:spcPts val="0"/>
              </a:spcBef>
              <a:defRPr sz="1865" b="1" i="0" baseline="0">
                <a:latin typeface="+mj-lt"/>
              </a:defRPr>
            </a:lvl8pPr>
            <a:lvl9pPr marL="0" indent="0" algn="r">
              <a:lnSpc>
                <a:spcPct val="100000"/>
              </a:lnSpc>
              <a:spcBef>
                <a:spcPts val="0"/>
              </a:spcBef>
              <a:defRPr sz="1865" b="1" i="0" baseline="0">
                <a:latin typeface="+mj-lt"/>
              </a:defRPr>
            </a:lvl9pPr>
          </a:lstStyle>
          <a:p>
            <a:fld id="{67C9959E-8E6B-B04C-9955-EA096F41CA7A}" type="slidenum">
              <a:rPr lang="en-GB" smtClean="0"/>
              <a:t>‹#›</a:t>
            </a:fld>
            <a:endParaRPr lang="en-GB"/>
          </a:p>
        </p:txBody>
      </p:sp>
      <p:sp>
        <p:nvSpPr>
          <p:cNvPr id="2" name="Rectangle 1">
            <a:extLst>
              <a:ext uri="{FF2B5EF4-FFF2-40B4-BE49-F238E27FC236}">
                <a16:creationId xmlns:a16="http://schemas.microsoft.com/office/drawing/2014/main" id="{25E1DC7D-227B-E4B8-B03E-633258849192}"/>
              </a:ext>
            </a:extLst>
          </p:cNvPr>
          <p:cNvSpPr/>
          <p:nvPr/>
        </p:nvSpPr>
        <p:spPr>
          <a:xfrm>
            <a:off x="268941" y="228600"/>
            <a:ext cx="2277035" cy="53788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Tree>
    <p:extLst>
      <p:ext uri="{BB962C8B-B14F-4D97-AF65-F5344CB8AC3E}">
        <p14:creationId xmlns:p14="http://schemas.microsoft.com/office/powerpoint/2010/main" val="673394617"/>
      </p:ext>
    </p:extLst>
  </p:cSld>
  <p:clrMapOvr>
    <a:masterClrMapping/>
  </p:clrMapOvr>
  <p:extLst>
    <p:ext uri="{DCECCB84-F9BA-43D5-87BE-67443E8EF086}">
      <p15:sldGuideLst xmlns:p15="http://schemas.microsoft.com/office/powerpoint/2012/main">
        <p15:guide id="4" pos="226">
          <p15:clr>
            <a:srgbClr val="FBAE40"/>
          </p15:clr>
        </p15:guide>
        <p15:guide id="5" pos="5534">
          <p15:clr>
            <a:srgbClr val="FBAE40"/>
          </p15:clr>
        </p15:guide>
        <p15:guide id="11" orient="horz" pos="1463" userDrawn="1">
          <p15:clr>
            <a:srgbClr val="FBAE40"/>
          </p15:clr>
        </p15:guide>
        <p15:guide id="12" orient="horz" pos="3618" userDrawn="1">
          <p15:clr>
            <a:srgbClr val="FBAE40"/>
          </p15:clr>
        </p15:guide>
        <p15:guide id="13" orient="horz" pos="851" userDrawn="1">
          <p15:clr>
            <a:srgbClr val="FBAE40"/>
          </p15:clr>
        </p15:guide>
        <p15:guide id="14" pos="301" userDrawn="1">
          <p15:clr>
            <a:srgbClr val="FBAE40"/>
          </p15:clr>
        </p15:guide>
        <p15:guide id="15" pos="7379"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Headline // Text mit Bild">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370412" y="1019190"/>
            <a:ext cx="5494742" cy="1080000"/>
          </a:xfrm>
        </p:spPr>
        <p:txBody>
          <a:bodyPr/>
          <a:lstStyle>
            <a:lvl1pPr>
              <a:defRPr/>
            </a:lvl1pPr>
          </a:lstStyle>
          <a:p>
            <a:r>
              <a:rPr lang="de-DE" dirty="0"/>
              <a:t>Headline einfügen</a:t>
            </a:r>
            <a:br>
              <a:rPr lang="de-DE" dirty="0"/>
            </a:br>
            <a:r>
              <a:rPr lang="de-DE" dirty="0"/>
              <a:t>über zwei Zeilen</a:t>
            </a:r>
          </a:p>
        </p:txBody>
      </p:sp>
      <p:sp>
        <p:nvSpPr>
          <p:cNvPr id="6" name="Vertikaler Textplatzhalter 2"/>
          <p:cNvSpPr>
            <a:spLocks noGrp="1"/>
          </p:cNvSpPr>
          <p:nvPr>
            <p:ph type="body" orient="vert" idx="1" hasCustomPrompt="1"/>
          </p:nvPr>
        </p:nvSpPr>
        <p:spPr>
          <a:xfrm>
            <a:off x="359625" y="2369580"/>
            <a:ext cx="5494742" cy="3373994"/>
          </a:xfrm>
        </p:spPr>
        <p:txBody>
          <a:bodyPr vert="horz"/>
          <a:lstStyle>
            <a:lvl1pPr>
              <a:defRPr/>
            </a:lvl1pPr>
            <a:lvl2pPr>
              <a:defRPr b="0"/>
            </a:lvl2pPr>
            <a:lvl3pPr>
              <a:defRPr b="0"/>
            </a:lvl3pPr>
            <a:lvl4pPr>
              <a:defRPr b="0"/>
            </a:lvl4pPr>
            <a:lvl5pPr>
              <a:defRPr/>
            </a:lvl5pPr>
            <a:lvl6pPr>
              <a:defRPr/>
            </a:lvl6pPr>
            <a:lvl7pPr>
              <a:defRPr/>
            </a:lvl7pPr>
            <a:lvl8pPr>
              <a:defRPr/>
            </a:lvl8pPr>
            <a:lvl9pPr>
              <a:defRPr/>
            </a:lvl9pPr>
          </a:lstStyle>
          <a:p>
            <a:pPr lvl="0"/>
            <a:r>
              <a:rPr lang="de-DE" dirty="0"/>
              <a:t>Fließtext auf erster Ebene // für weitere Aufzählungen </a:t>
            </a:r>
            <a:br>
              <a:rPr lang="de-DE" dirty="0"/>
            </a:br>
            <a:r>
              <a:rPr lang="de-DE" dirty="0"/>
              <a:t>&gt;&gt; Menü &gt; Start &gt; Absatz &gt; Listenebne erhöhen </a:t>
            </a:r>
          </a:p>
          <a:p>
            <a:pPr lvl="1"/>
            <a:r>
              <a:rPr lang="de-DE" dirty="0"/>
              <a:t>Zweite Ebene</a:t>
            </a:r>
          </a:p>
          <a:p>
            <a:pPr lvl="2"/>
            <a:r>
              <a:rPr lang="de-DE" dirty="0"/>
              <a:t>Dritte Ebene</a:t>
            </a:r>
          </a:p>
          <a:p>
            <a:pPr lvl="3"/>
            <a:r>
              <a:rPr lang="de-DE" dirty="0"/>
              <a:t>Vierte Ebene</a:t>
            </a:r>
          </a:p>
        </p:txBody>
      </p:sp>
      <p:sp>
        <p:nvSpPr>
          <p:cNvPr id="4" name="Bildplatzhalter 3"/>
          <p:cNvSpPr>
            <a:spLocks noGrp="1"/>
          </p:cNvSpPr>
          <p:nvPr>
            <p:ph type="pic" sz="quarter" idx="13" hasCustomPrompt="1"/>
          </p:nvPr>
        </p:nvSpPr>
        <p:spPr>
          <a:xfrm>
            <a:off x="6313152" y="1512000"/>
            <a:ext cx="5518523" cy="3028680"/>
          </a:xfrm>
          <a:solidFill>
            <a:schemeClr val="tx1">
              <a:lumMod val="20000"/>
              <a:lumOff val="80000"/>
            </a:schemeClr>
          </a:solidFill>
        </p:spPr>
        <p:txBody>
          <a:bodyPr anchor="ctr" anchorCtr="0"/>
          <a:lstStyle>
            <a:lvl1pPr algn="ctr">
              <a:spcBef>
                <a:spcPts val="0"/>
              </a:spcBef>
              <a:defRPr sz="1199"/>
            </a:lvl1pPr>
          </a:lstStyle>
          <a:p>
            <a:r>
              <a:rPr lang="de-DE" dirty="0"/>
              <a:t>Platzhalter für ein Bild (Format: 4:3)</a:t>
            </a:r>
            <a:br>
              <a:rPr lang="de-DE" dirty="0"/>
            </a:br>
            <a:br>
              <a:rPr lang="de-DE" dirty="0"/>
            </a:br>
            <a:br>
              <a:rPr lang="de-DE" dirty="0"/>
            </a:br>
            <a:endParaRPr lang="de-DE" dirty="0"/>
          </a:p>
        </p:txBody>
      </p:sp>
      <p:sp>
        <p:nvSpPr>
          <p:cNvPr id="13" name="Vertikaler Textplatzhalter 2"/>
          <p:cNvSpPr>
            <a:spLocks noGrp="1"/>
          </p:cNvSpPr>
          <p:nvPr>
            <p:ph type="body" orient="vert" idx="14" hasCustomPrompt="1"/>
          </p:nvPr>
        </p:nvSpPr>
        <p:spPr>
          <a:xfrm>
            <a:off x="6313152" y="4680002"/>
            <a:ext cx="5518726" cy="1063575"/>
          </a:xfrm>
        </p:spPr>
        <p:txBody>
          <a:bodyPr vert="horz"/>
          <a:lstStyle>
            <a:lvl1pPr marL="0" indent="0">
              <a:lnSpc>
                <a:spcPct val="112000"/>
              </a:lnSpc>
              <a:spcBef>
                <a:spcPts val="0"/>
              </a:spcBef>
              <a:buFont typeface="Arial" panose="020B0604020202020204" pitchFamily="34" charset="0"/>
              <a:buNone/>
              <a:defRPr sz="1399" b="0" i="0">
                <a:latin typeface="Calibri" panose="020F0502020204030204" pitchFamily="34" charset="0"/>
                <a:cs typeface="Calibri" panose="020F0502020204030204" pitchFamily="34" charset="0"/>
              </a:defRPr>
            </a:lvl1pPr>
            <a:lvl2pPr marL="0" indent="0">
              <a:lnSpc>
                <a:spcPct val="112000"/>
              </a:lnSpc>
              <a:spcBef>
                <a:spcPts val="0"/>
              </a:spcBef>
              <a:buNone/>
              <a:defRPr sz="1199" b="0" i="0">
                <a:latin typeface="+mn-lt"/>
              </a:defRPr>
            </a:lvl2pPr>
            <a:lvl3pPr marL="0" indent="0">
              <a:lnSpc>
                <a:spcPct val="112000"/>
              </a:lnSpc>
              <a:spcBef>
                <a:spcPts val="0"/>
              </a:spcBef>
              <a:buNone/>
              <a:defRPr sz="1199" b="0" i="0">
                <a:latin typeface="+mn-lt"/>
              </a:defRPr>
            </a:lvl3pPr>
            <a:lvl4pPr marL="0" indent="0">
              <a:lnSpc>
                <a:spcPct val="112000"/>
              </a:lnSpc>
              <a:spcBef>
                <a:spcPts val="0"/>
              </a:spcBef>
              <a:buNone/>
              <a:defRPr sz="1199" b="0" i="0">
                <a:latin typeface="+mn-lt"/>
              </a:defRPr>
            </a:lvl4pPr>
            <a:lvl5pPr marL="0" indent="0">
              <a:lnSpc>
                <a:spcPct val="112000"/>
              </a:lnSpc>
              <a:spcBef>
                <a:spcPts val="0"/>
              </a:spcBef>
              <a:buNone/>
              <a:defRPr sz="1199" b="0" i="0">
                <a:latin typeface="+mn-lt"/>
              </a:defRPr>
            </a:lvl5pPr>
            <a:lvl6pPr marL="0" indent="0">
              <a:lnSpc>
                <a:spcPct val="112000"/>
              </a:lnSpc>
              <a:spcBef>
                <a:spcPts val="0"/>
              </a:spcBef>
              <a:buNone/>
              <a:defRPr sz="1199" b="0" i="0">
                <a:latin typeface="+mn-lt"/>
              </a:defRPr>
            </a:lvl6pPr>
            <a:lvl7pPr marL="0" indent="0">
              <a:lnSpc>
                <a:spcPct val="112000"/>
              </a:lnSpc>
              <a:spcBef>
                <a:spcPts val="0"/>
              </a:spcBef>
              <a:buNone/>
              <a:defRPr sz="1199" b="0" i="0">
                <a:latin typeface="+mn-lt"/>
              </a:defRPr>
            </a:lvl7pPr>
            <a:lvl8pPr marL="0" indent="0">
              <a:lnSpc>
                <a:spcPct val="112000"/>
              </a:lnSpc>
              <a:spcBef>
                <a:spcPts val="0"/>
              </a:spcBef>
              <a:buNone/>
              <a:defRPr sz="1199" b="0" i="0">
                <a:latin typeface="+mn-lt"/>
              </a:defRPr>
            </a:lvl8pPr>
            <a:lvl9pPr marL="0" indent="0">
              <a:lnSpc>
                <a:spcPct val="112000"/>
              </a:lnSpc>
              <a:spcBef>
                <a:spcPts val="0"/>
              </a:spcBef>
              <a:buNone/>
              <a:defRPr sz="1199" b="0" i="0">
                <a:latin typeface="+mn-lt"/>
              </a:defRPr>
            </a:lvl9pPr>
          </a:lstStyle>
          <a:p>
            <a:pPr lvl="0"/>
            <a:r>
              <a:rPr lang="de-DE" dirty="0"/>
              <a:t>Bildunterschrift</a:t>
            </a:r>
          </a:p>
        </p:txBody>
      </p:sp>
      <p:sp>
        <p:nvSpPr>
          <p:cNvPr id="9" name="Datumsplatzhalter 3">
            <a:extLst>
              <a:ext uri="{FF2B5EF4-FFF2-40B4-BE49-F238E27FC236}">
                <a16:creationId xmlns:a16="http://schemas.microsoft.com/office/drawing/2014/main" id="{C6D58E90-194C-274B-8399-616475266D39}"/>
              </a:ext>
            </a:extLst>
          </p:cNvPr>
          <p:cNvSpPr>
            <a:spLocks noGrp="1"/>
          </p:cNvSpPr>
          <p:nvPr>
            <p:ph type="dt" sz="half" idx="2"/>
          </p:nvPr>
        </p:nvSpPr>
        <p:spPr>
          <a:xfrm>
            <a:off x="3596254" y="388800"/>
            <a:ext cx="8235421" cy="360000"/>
          </a:xfrm>
          <a:prstGeom prst="rect">
            <a:avLst/>
          </a:prstGeom>
        </p:spPr>
        <p:txBody>
          <a:bodyPr vert="horz" lIns="0" tIns="0" rIns="0" bIns="0" rtlCol="0" anchor="b" anchorCtr="0">
            <a:noAutofit/>
          </a:bodyPr>
          <a:lstStyle>
            <a:lvl1pPr marL="0" indent="0" algn="r">
              <a:lnSpc>
                <a:spcPct val="100000"/>
              </a:lnSpc>
              <a:spcBef>
                <a:spcPts val="0"/>
              </a:spcBef>
              <a:buFont typeface="Arial" panose="020B0604020202020204" pitchFamily="34" charset="0"/>
              <a:buNone/>
              <a:defRPr sz="1399" b="1" i="0" baseline="0">
                <a:solidFill>
                  <a:schemeClr val="bg2"/>
                </a:solidFill>
                <a:latin typeface="Calibri" panose="020F0502020204030204" pitchFamily="34" charset="0"/>
                <a:cs typeface="Calibri" panose="020F0502020204030204" pitchFamily="34" charset="0"/>
              </a:defRPr>
            </a:lvl1pPr>
            <a:lvl2pPr marL="0" indent="0" algn="r">
              <a:lnSpc>
                <a:spcPct val="100000"/>
              </a:lnSpc>
              <a:spcBef>
                <a:spcPts val="0"/>
              </a:spcBef>
              <a:defRPr sz="1199" b="1" i="0" baseline="0">
                <a:latin typeface="+mn-lt"/>
              </a:defRPr>
            </a:lvl2pPr>
            <a:lvl3pPr marL="0" indent="0" algn="r">
              <a:lnSpc>
                <a:spcPct val="100000"/>
              </a:lnSpc>
              <a:spcBef>
                <a:spcPts val="0"/>
              </a:spcBef>
              <a:defRPr sz="1199" b="1" i="0" baseline="0">
                <a:latin typeface="+mn-lt"/>
              </a:defRPr>
            </a:lvl3pPr>
            <a:lvl4pPr marL="0" indent="0" algn="r">
              <a:lnSpc>
                <a:spcPct val="100000"/>
              </a:lnSpc>
              <a:spcBef>
                <a:spcPts val="0"/>
              </a:spcBef>
              <a:defRPr sz="1199" b="1" i="0" baseline="0">
                <a:latin typeface="+mn-lt"/>
              </a:defRPr>
            </a:lvl4pPr>
            <a:lvl5pPr marL="0" indent="0" algn="r">
              <a:lnSpc>
                <a:spcPct val="100000"/>
              </a:lnSpc>
              <a:spcBef>
                <a:spcPts val="0"/>
              </a:spcBef>
              <a:defRPr sz="1199" b="1" i="0" baseline="0">
                <a:latin typeface="+mn-lt"/>
              </a:defRPr>
            </a:lvl5pPr>
            <a:lvl6pPr marL="0" indent="0" algn="r">
              <a:lnSpc>
                <a:spcPct val="100000"/>
              </a:lnSpc>
              <a:spcBef>
                <a:spcPts val="0"/>
              </a:spcBef>
              <a:defRPr sz="1199" b="1" i="0" baseline="0">
                <a:latin typeface="+mn-lt"/>
              </a:defRPr>
            </a:lvl6pPr>
            <a:lvl7pPr marL="0" indent="0" algn="r">
              <a:lnSpc>
                <a:spcPct val="100000"/>
              </a:lnSpc>
              <a:spcBef>
                <a:spcPts val="0"/>
              </a:spcBef>
              <a:defRPr sz="1199" b="1" i="0" baseline="0">
                <a:latin typeface="+mn-lt"/>
              </a:defRPr>
            </a:lvl7pPr>
            <a:lvl8pPr marL="0" indent="0" algn="r">
              <a:lnSpc>
                <a:spcPct val="100000"/>
              </a:lnSpc>
              <a:spcBef>
                <a:spcPts val="0"/>
              </a:spcBef>
              <a:defRPr sz="1199" b="1" i="0" baseline="0">
                <a:latin typeface="+mn-lt"/>
              </a:defRPr>
            </a:lvl8pPr>
            <a:lvl9pPr marL="0" indent="0" algn="r">
              <a:lnSpc>
                <a:spcPct val="100000"/>
              </a:lnSpc>
              <a:spcBef>
                <a:spcPts val="0"/>
              </a:spcBef>
              <a:defRPr sz="1199" b="1" i="0" baseline="0">
                <a:latin typeface="+mn-lt"/>
              </a:defRPr>
            </a:lvl9pPr>
          </a:lstStyle>
          <a:p>
            <a:r>
              <a:rPr lang="de-DE"/>
              <a:t>Deterministic</a:t>
            </a:r>
            <a:endParaRPr lang="de-DE" dirty="0"/>
          </a:p>
        </p:txBody>
      </p:sp>
      <p:sp>
        <p:nvSpPr>
          <p:cNvPr id="14" name="Fußzeilenplatzhalter 4">
            <a:extLst>
              <a:ext uri="{FF2B5EF4-FFF2-40B4-BE49-F238E27FC236}">
                <a16:creationId xmlns:a16="http://schemas.microsoft.com/office/drawing/2014/main" id="{9644BF75-828E-C94C-A7AA-0D73825FED61}"/>
              </a:ext>
            </a:extLst>
          </p:cNvPr>
          <p:cNvSpPr>
            <a:spLocks noGrp="1"/>
          </p:cNvSpPr>
          <p:nvPr>
            <p:ph type="ftr" sz="quarter" idx="3"/>
          </p:nvPr>
        </p:nvSpPr>
        <p:spPr>
          <a:xfrm>
            <a:off x="359625" y="6172447"/>
            <a:ext cx="8416458" cy="360000"/>
          </a:xfrm>
          <a:prstGeom prst="rect">
            <a:avLst/>
          </a:prstGeom>
        </p:spPr>
        <p:txBody>
          <a:bodyPr vert="horz" lIns="0" tIns="0" rIns="0" bIns="0" rtlCol="0" anchor="b" anchorCtr="0">
            <a:noAutofit/>
          </a:bodyPr>
          <a:lstStyle>
            <a:lvl1pPr marL="0" indent="0" algn="l">
              <a:lnSpc>
                <a:spcPct val="100000"/>
              </a:lnSpc>
              <a:spcBef>
                <a:spcPts val="0"/>
              </a:spcBef>
              <a:buFont typeface="Arial" panose="020B0604020202020204" pitchFamily="34" charset="0"/>
              <a:buNone/>
              <a:defRPr sz="1399" b="0" i="0" baseline="0">
                <a:solidFill>
                  <a:schemeClr val="tx1"/>
                </a:solidFill>
                <a:latin typeface="Calibri" panose="020F0502020204030204" pitchFamily="34" charset="0"/>
                <a:cs typeface="Calibri" panose="020F0502020204030204" pitchFamily="34" charset="0"/>
              </a:defRPr>
            </a:lvl1pPr>
            <a:lvl2pPr marL="0" indent="0" algn="l">
              <a:lnSpc>
                <a:spcPct val="100000"/>
              </a:lnSpc>
              <a:spcBef>
                <a:spcPts val="0"/>
              </a:spcBef>
              <a:defRPr sz="1199" b="0" i="0" baseline="0">
                <a:latin typeface="+mn-lt"/>
              </a:defRPr>
            </a:lvl2pPr>
            <a:lvl3pPr marL="0" indent="0" algn="l">
              <a:lnSpc>
                <a:spcPct val="100000"/>
              </a:lnSpc>
              <a:spcBef>
                <a:spcPts val="0"/>
              </a:spcBef>
              <a:defRPr sz="1199" b="0" i="0" baseline="0">
                <a:latin typeface="+mn-lt"/>
              </a:defRPr>
            </a:lvl3pPr>
            <a:lvl4pPr marL="0" indent="0" algn="l">
              <a:lnSpc>
                <a:spcPct val="100000"/>
              </a:lnSpc>
              <a:spcBef>
                <a:spcPts val="0"/>
              </a:spcBef>
              <a:defRPr sz="1199" b="0" i="0" baseline="0">
                <a:latin typeface="+mn-lt"/>
              </a:defRPr>
            </a:lvl4pPr>
            <a:lvl5pPr marL="0" indent="0" algn="l">
              <a:lnSpc>
                <a:spcPct val="100000"/>
              </a:lnSpc>
              <a:spcBef>
                <a:spcPts val="0"/>
              </a:spcBef>
              <a:defRPr sz="1199" b="0" i="0" baseline="0">
                <a:latin typeface="+mn-lt"/>
              </a:defRPr>
            </a:lvl5pPr>
            <a:lvl6pPr marL="0" indent="0" algn="l">
              <a:lnSpc>
                <a:spcPct val="100000"/>
              </a:lnSpc>
              <a:spcBef>
                <a:spcPts val="0"/>
              </a:spcBef>
              <a:defRPr sz="1199" b="0" i="0" baseline="0">
                <a:latin typeface="+mn-lt"/>
              </a:defRPr>
            </a:lvl6pPr>
            <a:lvl7pPr marL="0" indent="0" algn="l">
              <a:lnSpc>
                <a:spcPct val="100000"/>
              </a:lnSpc>
              <a:spcBef>
                <a:spcPts val="0"/>
              </a:spcBef>
              <a:defRPr sz="1199" b="0" i="0" baseline="0">
                <a:latin typeface="+mn-lt"/>
              </a:defRPr>
            </a:lvl7pPr>
            <a:lvl8pPr marL="0" indent="0" algn="l">
              <a:lnSpc>
                <a:spcPct val="100000"/>
              </a:lnSpc>
              <a:spcBef>
                <a:spcPts val="0"/>
              </a:spcBef>
              <a:defRPr sz="1199" b="0" i="0" baseline="0">
                <a:latin typeface="+mn-lt"/>
              </a:defRPr>
            </a:lvl8pPr>
            <a:lvl9pPr marL="0" indent="0" algn="l">
              <a:lnSpc>
                <a:spcPct val="100000"/>
              </a:lnSpc>
              <a:spcBef>
                <a:spcPts val="0"/>
              </a:spcBef>
              <a:defRPr sz="1199" b="0" i="0" baseline="0">
                <a:latin typeface="+mn-lt"/>
              </a:defRPr>
            </a:lvl9pPr>
          </a:lstStyle>
          <a:p>
            <a:r>
              <a:rPr lang="en-GB"/>
              <a:t>T. Braun - APA</a:t>
            </a:r>
          </a:p>
        </p:txBody>
      </p:sp>
      <p:sp>
        <p:nvSpPr>
          <p:cNvPr id="15" name="Foliennummernplatzhalter 5">
            <a:extLst>
              <a:ext uri="{FF2B5EF4-FFF2-40B4-BE49-F238E27FC236}">
                <a16:creationId xmlns:a16="http://schemas.microsoft.com/office/drawing/2014/main" id="{42F02FE4-B132-6944-915C-2BF6E9BC093C}"/>
              </a:ext>
            </a:extLst>
          </p:cNvPr>
          <p:cNvSpPr>
            <a:spLocks noGrp="1"/>
          </p:cNvSpPr>
          <p:nvPr>
            <p:ph type="sldNum" sz="quarter" idx="4"/>
          </p:nvPr>
        </p:nvSpPr>
        <p:spPr>
          <a:xfrm>
            <a:off x="11112424" y="6172448"/>
            <a:ext cx="719251" cy="360000"/>
          </a:xfrm>
          <a:prstGeom prst="rect">
            <a:avLst/>
          </a:prstGeom>
        </p:spPr>
        <p:txBody>
          <a:bodyPr vert="horz" lIns="0" tIns="0" rIns="0" bIns="0" rtlCol="0" anchor="b" anchorCtr="0">
            <a:noAutofit/>
          </a:bodyPr>
          <a:lstStyle>
            <a:lvl1pPr marL="0" indent="0" algn="r">
              <a:lnSpc>
                <a:spcPct val="100000"/>
              </a:lnSpc>
              <a:spcBef>
                <a:spcPts val="0"/>
              </a:spcBef>
              <a:buFont typeface="Arial" panose="020B0604020202020204" pitchFamily="34" charset="0"/>
              <a:buNone/>
              <a:defRPr sz="1466" b="1" i="0" baseline="0">
                <a:solidFill>
                  <a:schemeClr val="bg2"/>
                </a:solidFill>
                <a:latin typeface="+mj-lt"/>
              </a:defRPr>
            </a:lvl1pPr>
            <a:lvl2pPr marL="0" indent="0" algn="r">
              <a:lnSpc>
                <a:spcPct val="100000"/>
              </a:lnSpc>
              <a:spcBef>
                <a:spcPts val="0"/>
              </a:spcBef>
              <a:defRPr sz="1865" b="1" i="0" baseline="0">
                <a:latin typeface="+mj-lt"/>
              </a:defRPr>
            </a:lvl2pPr>
            <a:lvl3pPr marL="0" indent="0" algn="r">
              <a:lnSpc>
                <a:spcPct val="100000"/>
              </a:lnSpc>
              <a:spcBef>
                <a:spcPts val="0"/>
              </a:spcBef>
              <a:defRPr sz="1865" b="1" i="0" baseline="0">
                <a:latin typeface="+mj-lt"/>
              </a:defRPr>
            </a:lvl3pPr>
            <a:lvl4pPr marL="0" indent="0" algn="r">
              <a:lnSpc>
                <a:spcPct val="100000"/>
              </a:lnSpc>
              <a:spcBef>
                <a:spcPts val="0"/>
              </a:spcBef>
              <a:defRPr sz="1865" b="1" i="0" baseline="0">
                <a:latin typeface="+mj-lt"/>
              </a:defRPr>
            </a:lvl4pPr>
            <a:lvl5pPr marL="0" indent="0" algn="r">
              <a:lnSpc>
                <a:spcPct val="100000"/>
              </a:lnSpc>
              <a:spcBef>
                <a:spcPts val="0"/>
              </a:spcBef>
              <a:defRPr sz="1865" b="1" i="0" baseline="0">
                <a:latin typeface="+mj-lt"/>
              </a:defRPr>
            </a:lvl5pPr>
            <a:lvl6pPr marL="0" indent="0" algn="r">
              <a:lnSpc>
                <a:spcPct val="100000"/>
              </a:lnSpc>
              <a:spcBef>
                <a:spcPts val="0"/>
              </a:spcBef>
              <a:defRPr sz="1865" b="1" i="0" baseline="0">
                <a:latin typeface="+mj-lt"/>
              </a:defRPr>
            </a:lvl6pPr>
            <a:lvl7pPr marL="0" indent="0" algn="r">
              <a:lnSpc>
                <a:spcPct val="100000"/>
              </a:lnSpc>
              <a:spcBef>
                <a:spcPts val="0"/>
              </a:spcBef>
              <a:defRPr sz="1865" b="1" i="0" baseline="0">
                <a:latin typeface="+mj-lt"/>
              </a:defRPr>
            </a:lvl7pPr>
            <a:lvl8pPr marL="0" indent="0" algn="r">
              <a:lnSpc>
                <a:spcPct val="100000"/>
              </a:lnSpc>
              <a:spcBef>
                <a:spcPts val="0"/>
              </a:spcBef>
              <a:defRPr sz="1865" b="1" i="0" baseline="0">
                <a:latin typeface="+mj-lt"/>
              </a:defRPr>
            </a:lvl8pPr>
            <a:lvl9pPr marL="0" indent="0" algn="r">
              <a:lnSpc>
                <a:spcPct val="100000"/>
              </a:lnSpc>
              <a:spcBef>
                <a:spcPts val="0"/>
              </a:spcBef>
              <a:defRPr sz="1865" b="1" i="0" baseline="0">
                <a:latin typeface="+mj-lt"/>
              </a:defRPr>
            </a:lvl9pPr>
          </a:lstStyle>
          <a:p>
            <a:fld id="{67C9959E-8E6B-B04C-9955-EA096F41CA7A}" type="slidenum">
              <a:rPr lang="en-GB" smtClean="0"/>
              <a:t>‹#›</a:t>
            </a:fld>
            <a:endParaRPr lang="en-GB"/>
          </a:p>
        </p:txBody>
      </p:sp>
      <p:sp>
        <p:nvSpPr>
          <p:cNvPr id="16" name="Linie">
            <a:extLst>
              <a:ext uri="{FF2B5EF4-FFF2-40B4-BE49-F238E27FC236}">
                <a16:creationId xmlns:a16="http://schemas.microsoft.com/office/drawing/2014/main" id="{139920B9-F07E-8246-B59F-A38AA9EC7E83}"/>
              </a:ext>
            </a:extLst>
          </p:cNvPr>
          <p:cNvSpPr/>
          <p:nvPr/>
        </p:nvSpPr>
        <p:spPr>
          <a:xfrm>
            <a:off x="0" y="6030720"/>
            <a:ext cx="12191301" cy="169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8"/>
          </a:p>
        </p:txBody>
      </p:sp>
    </p:spTree>
    <p:extLst>
      <p:ext uri="{BB962C8B-B14F-4D97-AF65-F5344CB8AC3E}">
        <p14:creationId xmlns:p14="http://schemas.microsoft.com/office/powerpoint/2010/main" val="1292183187"/>
      </p:ext>
    </p:extLst>
  </p:cSld>
  <p:clrMapOvr>
    <a:masterClrMapping/>
  </p:clrMapOvr>
  <p:extLst>
    <p:ext uri="{DCECCB84-F9BA-43D5-87BE-67443E8EF086}">
      <p15:sldGuideLst xmlns:p15="http://schemas.microsoft.com/office/powerpoint/2012/main">
        <p15:guide id="4" pos="226">
          <p15:clr>
            <a:srgbClr val="FBAE40"/>
          </p15:clr>
        </p15:guide>
        <p15:guide id="5" pos="5534">
          <p15:clr>
            <a:srgbClr val="FBAE40"/>
          </p15:clr>
        </p15:guide>
        <p15:guide id="9" pos="227">
          <p15:clr>
            <a:srgbClr val="FBAE40"/>
          </p15:clr>
        </p15:guide>
        <p15:guide id="10" pos="7461">
          <p15:clr>
            <a:srgbClr val="FBAE40"/>
          </p15:clr>
        </p15:guide>
        <p15:guide id="16" orient="horz" pos="3618" userDrawn="1">
          <p15:clr>
            <a:srgbClr val="FBAE40"/>
          </p15:clr>
        </p15:guide>
        <p15:guide id="17" orient="horz" pos="851" userDrawn="1">
          <p15:clr>
            <a:srgbClr val="FBAE40"/>
          </p15:clr>
        </p15:guide>
        <p15:guide id="18" orient="horz" pos="1781" userDrawn="1">
          <p15:clr>
            <a:srgbClr val="FBAE40"/>
          </p15:clr>
        </p15:guide>
        <p15:guide id="19" pos="301" userDrawn="1">
          <p15:clr>
            <a:srgbClr val="FBAE40"/>
          </p15:clr>
        </p15:guide>
        <p15:guide id="20" pos="7379"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59625" y="1709741"/>
            <a:ext cx="10987826" cy="2852737"/>
          </a:xfrm>
        </p:spPr>
        <p:txBody>
          <a:bodyPr anchor="b"/>
          <a:lstStyle>
            <a:lvl1pPr>
              <a:defRPr sz="5994"/>
            </a:lvl1pPr>
          </a:lstStyle>
          <a:p>
            <a:r>
              <a:rPr lang="en-GB"/>
              <a:t>Click to edit Master title style</a:t>
            </a:r>
            <a:endParaRPr lang="en-US" dirty="0"/>
          </a:p>
        </p:txBody>
      </p:sp>
      <p:sp>
        <p:nvSpPr>
          <p:cNvPr id="3" name="Text Placeholder 2"/>
          <p:cNvSpPr>
            <a:spLocks noGrp="1"/>
          </p:cNvSpPr>
          <p:nvPr>
            <p:ph type="body" idx="1"/>
          </p:nvPr>
        </p:nvSpPr>
        <p:spPr>
          <a:xfrm>
            <a:off x="359625" y="4589466"/>
            <a:ext cx="10987826" cy="1316447"/>
          </a:xfrm>
        </p:spPr>
        <p:txBody>
          <a:bodyPr/>
          <a:lstStyle>
            <a:lvl1pPr marL="0" indent="0">
              <a:buNone/>
              <a:defRPr sz="2398">
                <a:solidFill>
                  <a:schemeClr val="tx1"/>
                </a:solidFill>
              </a:defRPr>
            </a:lvl1pPr>
            <a:lvl2pPr marL="456743" indent="0">
              <a:buNone/>
              <a:defRPr sz="1998">
                <a:solidFill>
                  <a:schemeClr val="tx1">
                    <a:tint val="75000"/>
                  </a:schemeClr>
                </a:solidFill>
              </a:defRPr>
            </a:lvl2pPr>
            <a:lvl3pPr marL="913486" indent="0">
              <a:buNone/>
              <a:defRPr sz="1798">
                <a:solidFill>
                  <a:schemeClr val="tx1">
                    <a:tint val="75000"/>
                  </a:schemeClr>
                </a:solidFill>
              </a:defRPr>
            </a:lvl3pPr>
            <a:lvl4pPr marL="1370228" indent="0">
              <a:buNone/>
              <a:defRPr sz="1598">
                <a:solidFill>
                  <a:schemeClr val="tx1">
                    <a:tint val="75000"/>
                  </a:schemeClr>
                </a:solidFill>
              </a:defRPr>
            </a:lvl4pPr>
            <a:lvl5pPr marL="1826971" indent="0">
              <a:buNone/>
              <a:defRPr sz="1598">
                <a:solidFill>
                  <a:schemeClr val="tx1">
                    <a:tint val="75000"/>
                  </a:schemeClr>
                </a:solidFill>
              </a:defRPr>
            </a:lvl5pPr>
            <a:lvl6pPr marL="2283714" indent="0">
              <a:buNone/>
              <a:defRPr sz="1598">
                <a:solidFill>
                  <a:schemeClr val="tx1">
                    <a:tint val="75000"/>
                  </a:schemeClr>
                </a:solidFill>
              </a:defRPr>
            </a:lvl6pPr>
            <a:lvl7pPr marL="2740457" indent="0">
              <a:buNone/>
              <a:defRPr sz="1598">
                <a:solidFill>
                  <a:schemeClr val="tx1">
                    <a:tint val="75000"/>
                  </a:schemeClr>
                </a:solidFill>
              </a:defRPr>
            </a:lvl7pPr>
            <a:lvl8pPr marL="3197200" indent="0">
              <a:buNone/>
              <a:defRPr sz="1598">
                <a:solidFill>
                  <a:schemeClr val="tx1">
                    <a:tint val="75000"/>
                  </a:schemeClr>
                </a:solidFill>
              </a:defRPr>
            </a:lvl8pPr>
            <a:lvl9pPr marL="3653942" indent="0">
              <a:buNone/>
              <a:defRPr sz="1598">
                <a:solidFill>
                  <a:schemeClr val="tx1">
                    <a:tint val="75000"/>
                  </a:schemeClr>
                </a:solidFill>
              </a:defRPr>
            </a:lvl9pPr>
          </a:lstStyle>
          <a:p>
            <a:pPr lvl="0"/>
            <a:r>
              <a:rPr lang="en-GB"/>
              <a:t>Click to edit Master text styles</a:t>
            </a:r>
          </a:p>
        </p:txBody>
      </p:sp>
      <p:sp>
        <p:nvSpPr>
          <p:cNvPr id="9" name="Datumsplatzhalter 3">
            <a:extLst>
              <a:ext uri="{FF2B5EF4-FFF2-40B4-BE49-F238E27FC236}">
                <a16:creationId xmlns:a16="http://schemas.microsoft.com/office/drawing/2014/main" id="{D08DBF21-BE4C-BC4D-82F0-6FB7937925DA}"/>
              </a:ext>
            </a:extLst>
          </p:cNvPr>
          <p:cNvSpPr>
            <a:spLocks noGrp="1"/>
          </p:cNvSpPr>
          <p:nvPr>
            <p:ph type="dt" sz="half" idx="2"/>
          </p:nvPr>
        </p:nvSpPr>
        <p:spPr>
          <a:xfrm>
            <a:off x="3596254" y="388800"/>
            <a:ext cx="8235421" cy="360000"/>
          </a:xfrm>
          <a:prstGeom prst="rect">
            <a:avLst/>
          </a:prstGeom>
        </p:spPr>
        <p:txBody>
          <a:bodyPr vert="horz" lIns="0" tIns="0" rIns="0" bIns="0" rtlCol="0" anchor="b" anchorCtr="0">
            <a:noAutofit/>
          </a:bodyPr>
          <a:lstStyle>
            <a:lvl1pPr marL="0" indent="0" algn="r">
              <a:lnSpc>
                <a:spcPct val="100000"/>
              </a:lnSpc>
              <a:spcBef>
                <a:spcPts val="0"/>
              </a:spcBef>
              <a:buFont typeface="Arial" panose="020B0604020202020204" pitchFamily="34" charset="0"/>
              <a:buNone/>
              <a:defRPr sz="1399" b="1" i="0" baseline="0">
                <a:solidFill>
                  <a:schemeClr val="bg2"/>
                </a:solidFill>
                <a:latin typeface="Calibri" panose="020F0502020204030204" pitchFamily="34" charset="0"/>
                <a:cs typeface="Calibri" panose="020F0502020204030204" pitchFamily="34" charset="0"/>
              </a:defRPr>
            </a:lvl1pPr>
            <a:lvl2pPr marL="0" indent="0" algn="r">
              <a:lnSpc>
                <a:spcPct val="100000"/>
              </a:lnSpc>
              <a:spcBef>
                <a:spcPts val="0"/>
              </a:spcBef>
              <a:defRPr sz="1199" b="1" i="0" baseline="0">
                <a:latin typeface="+mn-lt"/>
              </a:defRPr>
            </a:lvl2pPr>
            <a:lvl3pPr marL="0" indent="0" algn="r">
              <a:lnSpc>
                <a:spcPct val="100000"/>
              </a:lnSpc>
              <a:spcBef>
                <a:spcPts val="0"/>
              </a:spcBef>
              <a:defRPr sz="1199" b="1" i="0" baseline="0">
                <a:latin typeface="+mn-lt"/>
              </a:defRPr>
            </a:lvl3pPr>
            <a:lvl4pPr marL="0" indent="0" algn="r">
              <a:lnSpc>
                <a:spcPct val="100000"/>
              </a:lnSpc>
              <a:spcBef>
                <a:spcPts val="0"/>
              </a:spcBef>
              <a:defRPr sz="1199" b="1" i="0" baseline="0">
                <a:latin typeface="+mn-lt"/>
              </a:defRPr>
            </a:lvl4pPr>
            <a:lvl5pPr marL="0" indent="0" algn="r">
              <a:lnSpc>
                <a:spcPct val="100000"/>
              </a:lnSpc>
              <a:spcBef>
                <a:spcPts val="0"/>
              </a:spcBef>
              <a:defRPr sz="1199" b="1" i="0" baseline="0">
                <a:latin typeface="+mn-lt"/>
              </a:defRPr>
            </a:lvl5pPr>
            <a:lvl6pPr marL="0" indent="0" algn="r">
              <a:lnSpc>
                <a:spcPct val="100000"/>
              </a:lnSpc>
              <a:spcBef>
                <a:spcPts val="0"/>
              </a:spcBef>
              <a:defRPr sz="1199" b="1" i="0" baseline="0">
                <a:latin typeface="+mn-lt"/>
              </a:defRPr>
            </a:lvl6pPr>
            <a:lvl7pPr marL="0" indent="0" algn="r">
              <a:lnSpc>
                <a:spcPct val="100000"/>
              </a:lnSpc>
              <a:spcBef>
                <a:spcPts val="0"/>
              </a:spcBef>
              <a:defRPr sz="1199" b="1" i="0" baseline="0">
                <a:latin typeface="+mn-lt"/>
              </a:defRPr>
            </a:lvl7pPr>
            <a:lvl8pPr marL="0" indent="0" algn="r">
              <a:lnSpc>
                <a:spcPct val="100000"/>
              </a:lnSpc>
              <a:spcBef>
                <a:spcPts val="0"/>
              </a:spcBef>
              <a:defRPr sz="1199" b="1" i="0" baseline="0">
                <a:latin typeface="+mn-lt"/>
              </a:defRPr>
            </a:lvl8pPr>
            <a:lvl9pPr marL="0" indent="0" algn="r">
              <a:lnSpc>
                <a:spcPct val="100000"/>
              </a:lnSpc>
              <a:spcBef>
                <a:spcPts val="0"/>
              </a:spcBef>
              <a:defRPr sz="1199" b="1" i="0" baseline="0">
                <a:latin typeface="+mn-lt"/>
              </a:defRPr>
            </a:lvl9pPr>
          </a:lstStyle>
          <a:p>
            <a:r>
              <a:rPr lang="de-DE"/>
              <a:t>Deterministic</a:t>
            </a:r>
            <a:endParaRPr lang="de-DE" dirty="0"/>
          </a:p>
        </p:txBody>
      </p:sp>
      <p:sp>
        <p:nvSpPr>
          <p:cNvPr id="10" name="Fußzeilenplatzhalter 4">
            <a:extLst>
              <a:ext uri="{FF2B5EF4-FFF2-40B4-BE49-F238E27FC236}">
                <a16:creationId xmlns:a16="http://schemas.microsoft.com/office/drawing/2014/main" id="{F00B39BD-4F22-0941-BFB8-4356F415DFCE}"/>
              </a:ext>
            </a:extLst>
          </p:cNvPr>
          <p:cNvSpPr>
            <a:spLocks noGrp="1"/>
          </p:cNvSpPr>
          <p:nvPr>
            <p:ph type="ftr" sz="quarter" idx="3"/>
          </p:nvPr>
        </p:nvSpPr>
        <p:spPr>
          <a:xfrm>
            <a:off x="359625" y="6172447"/>
            <a:ext cx="8416458" cy="360000"/>
          </a:xfrm>
          <a:prstGeom prst="rect">
            <a:avLst/>
          </a:prstGeom>
        </p:spPr>
        <p:txBody>
          <a:bodyPr vert="horz" lIns="0" tIns="0" rIns="0" bIns="0" rtlCol="0" anchor="b" anchorCtr="0">
            <a:noAutofit/>
          </a:bodyPr>
          <a:lstStyle>
            <a:lvl1pPr marL="0" indent="0" algn="l">
              <a:lnSpc>
                <a:spcPct val="100000"/>
              </a:lnSpc>
              <a:spcBef>
                <a:spcPts val="0"/>
              </a:spcBef>
              <a:buFont typeface="Arial" panose="020B0604020202020204" pitchFamily="34" charset="0"/>
              <a:buNone/>
              <a:defRPr sz="1399" b="0" i="0" baseline="0">
                <a:solidFill>
                  <a:schemeClr val="tx1"/>
                </a:solidFill>
                <a:latin typeface="Calibri" panose="020F0502020204030204" pitchFamily="34" charset="0"/>
                <a:cs typeface="Calibri" panose="020F0502020204030204" pitchFamily="34" charset="0"/>
              </a:defRPr>
            </a:lvl1pPr>
            <a:lvl2pPr marL="0" indent="0" algn="l">
              <a:lnSpc>
                <a:spcPct val="100000"/>
              </a:lnSpc>
              <a:spcBef>
                <a:spcPts val="0"/>
              </a:spcBef>
              <a:defRPr sz="1199" b="0" i="0" baseline="0">
                <a:latin typeface="+mn-lt"/>
              </a:defRPr>
            </a:lvl2pPr>
            <a:lvl3pPr marL="0" indent="0" algn="l">
              <a:lnSpc>
                <a:spcPct val="100000"/>
              </a:lnSpc>
              <a:spcBef>
                <a:spcPts val="0"/>
              </a:spcBef>
              <a:defRPr sz="1199" b="0" i="0" baseline="0">
                <a:latin typeface="+mn-lt"/>
              </a:defRPr>
            </a:lvl3pPr>
            <a:lvl4pPr marL="0" indent="0" algn="l">
              <a:lnSpc>
                <a:spcPct val="100000"/>
              </a:lnSpc>
              <a:spcBef>
                <a:spcPts val="0"/>
              </a:spcBef>
              <a:defRPr sz="1199" b="0" i="0" baseline="0">
                <a:latin typeface="+mn-lt"/>
              </a:defRPr>
            </a:lvl4pPr>
            <a:lvl5pPr marL="0" indent="0" algn="l">
              <a:lnSpc>
                <a:spcPct val="100000"/>
              </a:lnSpc>
              <a:spcBef>
                <a:spcPts val="0"/>
              </a:spcBef>
              <a:defRPr sz="1199" b="0" i="0" baseline="0">
                <a:latin typeface="+mn-lt"/>
              </a:defRPr>
            </a:lvl5pPr>
            <a:lvl6pPr marL="0" indent="0" algn="l">
              <a:lnSpc>
                <a:spcPct val="100000"/>
              </a:lnSpc>
              <a:spcBef>
                <a:spcPts val="0"/>
              </a:spcBef>
              <a:defRPr sz="1199" b="0" i="0" baseline="0">
                <a:latin typeface="+mn-lt"/>
              </a:defRPr>
            </a:lvl6pPr>
            <a:lvl7pPr marL="0" indent="0" algn="l">
              <a:lnSpc>
                <a:spcPct val="100000"/>
              </a:lnSpc>
              <a:spcBef>
                <a:spcPts val="0"/>
              </a:spcBef>
              <a:defRPr sz="1199" b="0" i="0" baseline="0">
                <a:latin typeface="+mn-lt"/>
              </a:defRPr>
            </a:lvl7pPr>
            <a:lvl8pPr marL="0" indent="0" algn="l">
              <a:lnSpc>
                <a:spcPct val="100000"/>
              </a:lnSpc>
              <a:spcBef>
                <a:spcPts val="0"/>
              </a:spcBef>
              <a:defRPr sz="1199" b="0" i="0" baseline="0">
                <a:latin typeface="+mn-lt"/>
              </a:defRPr>
            </a:lvl8pPr>
            <a:lvl9pPr marL="0" indent="0" algn="l">
              <a:lnSpc>
                <a:spcPct val="100000"/>
              </a:lnSpc>
              <a:spcBef>
                <a:spcPts val="0"/>
              </a:spcBef>
              <a:defRPr sz="1199" b="0" i="0" baseline="0">
                <a:latin typeface="+mn-lt"/>
              </a:defRPr>
            </a:lvl9pPr>
          </a:lstStyle>
          <a:p>
            <a:r>
              <a:rPr lang="en-GB"/>
              <a:t>T. Braun - APA</a:t>
            </a:r>
          </a:p>
        </p:txBody>
      </p:sp>
      <p:sp>
        <p:nvSpPr>
          <p:cNvPr id="11" name="Foliennummernplatzhalter 5">
            <a:extLst>
              <a:ext uri="{FF2B5EF4-FFF2-40B4-BE49-F238E27FC236}">
                <a16:creationId xmlns:a16="http://schemas.microsoft.com/office/drawing/2014/main" id="{8D7BF1C4-105C-CF45-9C87-83CAFBF72F61}"/>
              </a:ext>
            </a:extLst>
          </p:cNvPr>
          <p:cNvSpPr>
            <a:spLocks noGrp="1"/>
          </p:cNvSpPr>
          <p:nvPr>
            <p:ph type="sldNum" sz="quarter" idx="4"/>
          </p:nvPr>
        </p:nvSpPr>
        <p:spPr>
          <a:xfrm>
            <a:off x="11112424" y="6172448"/>
            <a:ext cx="719251" cy="360000"/>
          </a:xfrm>
          <a:prstGeom prst="rect">
            <a:avLst/>
          </a:prstGeom>
        </p:spPr>
        <p:txBody>
          <a:bodyPr vert="horz" lIns="0" tIns="0" rIns="0" bIns="0" rtlCol="0" anchor="b" anchorCtr="0">
            <a:noAutofit/>
          </a:bodyPr>
          <a:lstStyle>
            <a:lvl1pPr marL="0" indent="0" algn="r">
              <a:lnSpc>
                <a:spcPct val="100000"/>
              </a:lnSpc>
              <a:spcBef>
                <a:spcPts val="0"/>
              </a:spcBef>
              <a:buFont typeface="Arial" panose="020B0604020202020204" pitchFamily="34" charset="0"/>
              <a:buNone/>
              <a:defRPr sz="1466" b="1" i="0" baseline="0">
                <a:solidFill>
                  <a:schemeClr val="bg2"/>
                </a:solidFill>
                <a:latin typeface="+mj-lt"/>
              </a:defRPr>
            </a:lvl1pPr>
            <a:lvl2pPr marL="0" indent="0" algn="r">
              <a:lnSpc>
                <a:spcPct val="100000"/>
              </a:lnSpc>
              <a:spcBef>
                <a:spcPts val="0"/>
              </a:spcBef>
              <a:defRPr sz="1865" b="1" i="0" baseline="0">
                <a:latin typeface="+mj-lt"/>
              </a:defRPr>
            </a:lvl2pPr>
            <a:lvl3pPr marL="0" indent="0" algn="r">
              <a:lnSpc>
                <a:spcPct val="100000"/>
              </a:lnSpc>
              <a:spcBef>
                <a:spcPts val="0"/>
              </a:spcBef>
              <a:defRPr sz="1865" b="1" i="0" baseline="0">
                <a:latin typeface="+mj-lt"/>
              </a:defRPr>
            </a:lvl3pPr>
            <a:lvl4pPr marL="0" indent="0" algn="r">
              <a:lnSpc>
                <a:spcPct val="100000"/>
              </a:lnSpc>
              <a:spcBef>
                <a:spcPts val="0"/>
              </a:spcBef>
              <a:defRPr sz="1865" b="1" i="0" baseline="0">
                <a:latin typeface="+mj-lt"/>
              </a:defRPr>
            </a:lvl4pPr>
            <a:lvl5pPr marL="0" indent="0" algn="r">
              <a:lnSpc>
                <a:spcPct val="100000"/>
              </a:lnSpc>
              <a:spcBef>
                <a:spcPts val="0"/>
              </a:spcBef>
              <a:defRPr sz="1865" b="1" i="0" baseline="0">
                <a:latin typeface="+mj-lt"/>
              </a:defRPr>
            </a:lvl5pPr>
            <a:lvl6pPr marL="0" indent="0" algn="r">
              <a:lnSpc>
                <a:spcPct val="100000"/>
              </a:lnSpc>
              <a:spcBef>
                <a:spcPts val="0"/>
              </a:spcBef>
              <a:defRPr sz="1865" b="1" i="0" baseline="0">
                <a:latin typeface="+mj-lt"/>
              </a:defRPr>
            </a:lvl6pPr>
            <a:lvl7pPr marL="0" indent="0" algn="r">
              <a:lnSpc>
                <a:spcPct val="100000"/>
              </a:lnSpc>
              <a:spcBef>
                <a:spcPts val="0"/>
              </a:spcBef>
              <a:defRPr sz="1865" b="1" i="0" baseline="0">
                <a:latin typeface="+mj-lt"/>
              </a:defRPr>
            </a:lvl7pPr>
            <a:lvl8pPr marL="0" indent="0" algn="r">
              <a:lnSpc>
                <a:spcPct val="100000"/>
              </a:lnSpc>
              <a:spcBef>
                <a:spcPts val="0"/>
              </a:spcBef>
              <a:defRPr sz="1865" b="1" i="0" baseline="0">
                <a:latin typeface="+mj-lt"/>
              </a:defRPr>
            </a:lvl8pPr>
            <a:lvl9pPr marL="0" indent="0" algn="r">
              <a:lnSpc>
                <a:spcPct val="100000"/>
              </a:lnSpc>
              <a:spcBef>
                <a:spcPts val="0"/>
              </a:spcBef>
              <a:defRPr sz="1865" b="1" i="0" baseline="0">
                <a:latin typeface="+mj-lt"/>
              </a:defRPr>
            </a:lvl9pPr>
          </a:lstStyle>
          <a:p>
            <a:fld id="{67C9959E-8E6B-B04C-9955-EA096F41CA7A}" type="slidenum">
              <a:rPr lang="en-GB" smtClean="0"/>
              <a:t>‹#›</a:t>
            </a:fld>
            <a:endParaRPr lang="en-GB"/>
          </a:p>
        </p:txBody>
      </p:sp>
      <p:sp>
        <p:nvSpPr>
          <p:cNvPr id="12" name="Linie">
            <a:extLst>
              <a:ext uri="{FF2B5EF4-FFF2-40B4-BE49-F238E27FC236}">
                <a16:creationId xmlns:a16="http://schemas.microsoft.com/office/drawing/2014/main" id="{D8637B26-F5B6-5C41-822F-05994CF18C64}"/>
              </a:ext>
            </a:extLst>
          </p:cNvPr>
          <p:cNvSpPr/>
          <p:nvPr/>
        </p:nvSpPr>
        <p:spPr>
          <a:xfrm>
            <a:off x="0" y="6030720"/>
            <a:ext cx="12191301" cy="169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8"/>
          </a:p>
        </p:txBody>
      </p:sp>
    </p:spTree>
    <p:extLst>
      <p:ext uri="{BB962C8B-B14F-4D97-AF65-F5344CB8AC3E}">
        <p14:creationId xmlns:p14="http://schemas.microsoft.com/office/powerpoint/2010/main" val="18057355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itel hell">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359625" y="1962150"/>
            <a:ext cx="8544000" cy="1276350"/>
          </a:xfrm>
        </p:spPr>
        <p:txBody>
          <a:bodyPr anchor="b" anchorCtr="0"/>
          <a:lstStyle>
            <a:lvl1pPr marL="0" indent="0" algn="l">
              <a:lnSpc>
                <a:spcPct val="90000"/>
              </a:lnSpc>
              <a:buFont typeface="Arial" panose="020B0604020202020204" pitchFamily="34" charset="0"/>
              <a:buNone/>
              <a:defRPr sz="3596" b="1"/>
            </a:lvl1pPr>
          </a:lstStyle>
          <a:p>
            <a:r>
              <a:rPr lang="de-DE" dirty="0"/>
              <a:t>Titel der Präsentation auf zwei Zeilen einfügen</a:t>
            </a:r>
          </a:p>
        </p:txBody>
      </p:sp>
      <p:sp>
        <p:nvSpPr>
          <p:cNvPr id="3" name="Untertitel 2"/>
          <p:cNvSpPr>
            <a:spLocks noGrp="1"/>
          </p:cNvSpPr>
          <p:nvPr>
            <p:ph type="subTitle" idx="1" hasCustomPrompt="1"/>
          </p:nvPr>
        </p:nvSpPr>
        <p:spPr>
          <a:xfrm>
            <a:off x="359625" y="3238501"/>
            <a:ext cx="8544000" cy="900000"/>
          </a:xfrm>
        </p:spPr>
        <p:txBody>
          <a:bodyPr/>
          <a:lstStyle>
            <a:lvl1pPr marL="0" indent="0" algn="l">
              <a:lnSpc>
                <a:spcPct val="100000"/>
              </a:lnSpc>
              <a:spcBef>
                <a:spcPts val="0"/>
              </a:spcBef>
              <a:buFont typeface="Arial" panose="020B0604020202020204" pitchFamily="34" charset="0"/>
              <a:buNone/>
              <a:defRPr sz="1798" b="0">
                <a:solidFill>
                  <a:schemeClr val="bg2"/>
                </a:solidFill>
              </a:defRPr>
            </a:lvl1pPr>
            <a:lvl2pPr marL="0" indent="0" algn="l">
              <a:lnSpc>
                <a:spcPct val="100000"/>
              </a:lnSpc>
              <a:spcBef>
                <a:spcPts val="0"/>
              </a:spcBef>
              <a:buFont typeface="Arial" panose="020B0604020202020204" pitchFamily="34" charset="0"/>
              <a:buNone/>
              <a:defRPr sz="1798" b="0">
                <a:solidFill>
                  <a:schemeClr val="bg2"/>
                </a:solidFill>
              </a:defRPr>
            </a:lvl2pPr>
            <a:lvl3pPr marL="0" indent="0" algn="l">
              <a:lnSpc>
                <a:spcPct val="100000"/>
              </a:lnSpc>
              <a:spcBef>
                <a:spcPts val="0"/>
              </a:spcBef>
              <a:buFont typeface="Arial" panose="020B0604020202020204" pitchFamily="34" charset="0"/>
              <a:buNone/>
              <a:defRPr sz="1798" b="0">
                <a:solidFill>
                  <a:schemeClr val="bg2"/>
                </a:solidFill>
              </a:defRPr>
            </a:lvl3pPr>
            <a:lvl4pPr marL="0" indent="0" algn="l">
              <a:lnSpc>
                <a:spcPct val="100000"/>
              </a:lnSpc>
              <a:spcBef>
                <a:spcPts val="0"/>
              </a:spcBef>
              <a:buFont typeface="Arial" panose="020B0604020202020204" pitchFamily="34" charset="0"/>
              <a:buNone/>
              <a:defRPr sz="1798" b="0">
                <a:solidFill>
                  <a:schemeClr val="bg2"/>
                </a:solidFill>
              </a:defRPr>
            </a:lvl4pPr>
            <a:lvl5pPr marL="0" indent="0" algn="l">
              <a:lnSpc>
                <a:spcPct val="100000"/>
              </a:lnSpc>
              <a:spcBef>
                <a:spcPts val="0"/>
              </a:spcBef>
              <a:buFont typeface="Arial" panose="020B0604020202020204" pitchFamily="34" charset="0"/>
              <a:buNone/>
              <a:defRPr sz="1798" b="0">
                <a:solidFill>
                  <a:schemeClr val="bg2"/>
                </a:solidFill>
              </a:defRPr>
            </a:lvl5pPr>
            <a:lvl6pPr marL="0" indent="0" algn="l">
              <a:lnSpc>
                <a:spcPct val="100000"/>
              </a:lnSpc>
              <a:spcBef>
                <a:spcPts val="0"/>
              </a:spcBef>
              <a:buFont typeface="Arial" panose="020B0604020202020204" pitchFamily="34" charset="0"/>
              <a:buNone/>
              <a:defRPr sz="1798" b="0">
                <a:solidFill>
                  <a:schemeClr val="bg2"/>
                </a:solidFill>
              </a:defRPr>
            </a:lvl6pPr>
            <a:lvl7pPr marL="0" indent="0" algn="l">
              <a:lnSpc>
                <a:spcPct val="100000"/>
              </a:lnSpc>
              <a:spcBef>
                <a:spcPts val="0"/>
              </a:spcBef>
              <a:buFont typeface="Arial" panose="020B0604020202020204" pitchFamily="34" charset="0"/>
              <a:buNone/>
              <a:defRPr sz="1798" b="0">
                <a:solidFill>
                  <a:schemeClr val="bg2"/>
                </a:solidFill>
              </a:defRPr>
            </a:lvl7pPr>
            <a:lvl8pPr marL="0" indent="0" algn="l">
              <a:lnSpc>
                <a:spcPct val="100000"/>
              </a:lnSpc>
              <a:spcBef>
                <a:spcPts val="0"/>
              </a:spcBef>
              <a:buFont typeface="Arial" panose="020B0604020202020204" pitchFamily="34" charset="0"/>
              <a:buNone/>
              <a:defRPr sz="1798" b="0">
                <a:solidFill>
                  <a:schemeClr val="bg2"/>
                </a:solidFill>
              </a:defRPr>
            </a:lvl8pPr>
            <a:lvl9pPr marL="0" indent="0" algn="l">
              <a:lnSpc>
                <a:spcPct val="100000"/>
              </a:lnSpc>
              <a:spcBef>
                <a:spcPts val="0"/>
              </a:spcBef>
              <a:buFont typeface="Arial" panose="020B0604020202020204" pitchFamily="34" charset="0"/>
              <a:buNone/>
              <a:defRPr sz="1798" b="0">
                <a:solidFill>
                  <a:schemeClr val="bg2"/>
                </a:solidFill>
              </a:defRPr>
            </a:lvl9pPr>
          </a:lstStyle>
          <a:p>
            <a:pPr lvl="0"/>
            <a:r>
              <a:rPr lang="de-DE" dirty="0"/>
              <a:t>Untertitel bzw. Kurzbeschreibung der Präsentation</a:t>
            </a:r>
            <a:br>
              <a:rPr lang="de-DE" dirty="0"/>
            </a:br>
            <a:r>
              <a:rPr lang="de-DE" dirty="0"/>
              <a:t>Name: der Referentin / des Referenten</a:t>
            </a:r>
          </a:p>
        </p:txBody>
      </p:sp>
      <p:sp>
        <p:nvSpPr>
          <p:cNvPr id="12" name="Linie"/>
          <p:cNvSpPr/>
          <p:nvPr/>
        </p:nvSpPr>
        <p:spPr>
          <a:xfrm>
            <a:off x="0" y="5642640"/>
            <a:ext cx="12192000" cy="273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8"/>
          </a:p>
        </p:txBody>
      </p:sp>
      <p:sp>
        <p:nvSpPr>
          <p:cNvPr id="19" name="Vertikaler Textplatzhalter 2"/>
          <p:cNvSpPr>
            <a:spLocks noGrp="1"/>
          </p:cNvSpPr>
          <p:nvPr>
            <p:ph type="body" orient="vert" idx="13" hasCustomPrompt="1"/>
          </p:nvPr>
        </p:nvSpPr>
        <p:spPr>
          <a:xfrm>
            <a:off x="4800001" y="6069200"/>
            <a:ext cx="6913632" cy="468000"/>
          </a:xfrm>
        </p:spPr>
        <p:txBody>
          <a:bodyPr vert="horz" anchor="b" anchorCtr="0"/>
          <a:lstStyle>
            <a:lvl1pPr marL="0" indent="0" algn="r">
              <a:lnSpc>
                <a:spcPct val="100000"/>
              </a:lnSpc>
              <a:spcBef>
                <a:spcPts val="0"/>
              </a:spcBef>
              <a:buFont typeface="Arial" panose="020B0604020202020204" pitchFamily="34" charset="0"/>
              <a:buNone/>
              <a:defRPr sz="1399" b="0"/>
            </a:lvl1pPr>
            <a:lvl2pPr marL="0" indent="0" algn="r">
              <a:lnSpc>
                <a:spcPct val="100000"/>
              </a:lnSpc>
              <a:spcBef>
                <a:spcPts val="0"/>
              </a:spcBef>
              <a:buNone/>
              <a:defRPr sz="1399" b="0"/>
            </a:lvl2pPr>
            <a:lvl3pPr marL="0" indent="0" algn="r">
              <a:lnSpc>
                <a:spcPct val="100000"/>
              </a:lnSpc>
              <a:spcBef>
                <a:spcPts val="0"/>
              </a:spcBef>
              <a:buNone/>
              <a:defRPr sz="1399" b="0"/>
            </a:lvl3pPr>
            <a:lvl4pPr marL="0" indent="0" algn="r">
              <a:lnSpc>
                <a:spcPct val="100000"/>
              </a:lnSpc>
              <a:spcBef>
                <a:spcPts val="0"/>
              </a:spcBef>
              <a:buNone/>
              <a:defRPr sz="1399" b="0"/>
            </a:lvl4pPr>
            <a:lvl5pPr marL="0" indent="0" algn="r">
              <a:lnSpc>
                <a:spcPct val="100000"/>
              </a:lnSpc>
              <a:spcBef>
                <a:spcPts val="0"/>
              </a:spcBef>
              <a:buNone/>
              <a:defRPr sz="1399" b="0"/>
            </a:lvl5pPr>
            <a:lvl6pPr marL="0" indent="0" algn="r">
              <a:lnSpc>
                <a:spcPct val="100000"/>
              </a:lnSpc>
              <a:spcBef>
                <a:spcPts val="0"/>
              </a:spcBef>
              <a:buNone/>
              <a:defRPr sz="1399" b="0"/>
            </a:lvl6pPr>
            <a:lvl7pPr marL="0" indent="0" algn="r">
              <a:lnSpc>
                <a:spcPct val="100000"/>
              </a:lnSpc>
              <a:spcBef>
                <a:spcPts val="0"/>
              </a:spcBef>
              <a:buNone/>
              <a:defRPr sz="1399" b="0"/>
            </a:lvl7pPr>
            <a:lvl8pPr marL="0" indent="0" algn="r">
              <a:lnSpc>
                <a:spcPct val="100000"/>
              </a:lnSpc>
              <a:spcBef>
                <a:spcPts val="0"/>
              </a:spcBef>
              <a:buNone/>
              <a:defRPr sz="1399" b="0"/>
            </a:lvl8pPr>
            <a:lvl9pPr marL="0" indent="0" algn="r">
              <a:lnSpc>
                <a:spcPct val="100000"/>
              </a:lnSpc>
              <a:spcBef>
                <a:spcPts val="0"/>
              </a:spcBef>
              <a:buNone/>
              <a:defRPr sz="1399" b="0"/>
            </a:lvl9pPr>
          </a:lstStyle>
          <a:p>
            <a:pPr lvl="0"/>
            <a:r>
              <a:rPr lang="de-DE" dirty="0"/>
              <a:t>Freiraum für Sekundärlogo(s) / Name </a:t>
            </a:r>
            <a:br>
              <a:rPr lang="de-DE" dirty="0"/>
            </a:br>
            <a:r>
              <a:rPr lang="de-DE" dirty="0"/>
              <a:t>des Fachbereichs, Instituts oder SFBs</a:t>
            </a:r>
          </a:p>
        </p:txBody>
      </p:sp>
      <p:grpSp>
        <p:nvGrpSpPr>
          <p:cNvPr id="25" name="Regieanweisungen">
            <a:extLst>
              <a:ext uri="{FF2B5EF4-FFF2-40B4-BE49-F238E27FC236}">
                <a16:creationId xmlns:a16="http://schemas.microsoft.com/office/drawing/2014/main" id="{ED9FFC58-AD21-3E47-B1A8-93EE29275526}"/>
              </a:ext>
            </a:extLst>
          </p:cNvPr>
          <p:cNvGrpSpPr/>
          <p:nvPr/>
        </p:nvGrpSpPr>
        <p:grpSpPr>
          <a:xfrm>
            <a:off x="-467513" y="-468000"/>
            <a:ext cx="13126327" cy="7776000"/>
            <a:chOff x="-468000" y="-468000"/>
            <a:chExt cx="13140000" cy="7776000"/>
          </a:xfrm>
        </p:grpSpPr>
        <p:cxnSp>
          <p:nvCxnSpPr>
            <p:cNvPr id="26" name="Linie">
              <a:extLst>
                <a:ext uri="{FF2B5EF4-FFF2-40B4-BE49-F238E27FC236}">
                  <a16:creationId xmlns:a16="http://schemas.microsoft.com/office/drawing/2014/main" id="{B64ED526-E274-3147-A2AF-D81E318BDC76}"/>
                </a:ext>
              </a:extLst>
            </p:cNvPr>
            <p:cNvCxnSpPr/>
            <p:nvPr/>
          </p:nvCxnSpPr>
          <p:spPr>
            <a:xfrm>
              <a:off x="12312000" y="232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Linie">
              <a:extLst>
                <a:ext uri="{FF2B5EF4-FFF2-40B4-BE49-F238E27FC236}">
                  <a16:creationId xmlns:a16="http://schemas.microsoft.com/office/drawing/2014/main" id="{635028BA-7335-574C-8E83-D802863F7E9D}"/>
                </a:ext>
              </a:extLst>
            </p:cNvPr>
            <p:cNvCxnSpPr/>
            <p:nvPr/>
          </p:nvCxnSpPr>
          <p:spPr>
            <a:xfrm>
              <a:off x="12312000" y="574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Linie">
              <a:extLst>
                <a:ext uri="{FF2B5EF4-FFF2-40B4-BE49-F238E27FC236}">
                  <a16:creationId xmlns:a16="http://schemas.microsoft.com/office/drawing/2014/main" id="{21CD66BF-E308-3F4B-895B-FAA7C5FE3ECF}"/>
                </a:ext>
              </a:extLst>
            </p:cNvPr>
            <p:cNvCxnSpPr/>
            <p:nvPr/>
          </p:nvCxnSpPr>
          <p:spPr>
            <a:xfrm>
              <a:off x="11844000" y="-46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Linie">
              <a:extLst>
                <a:ext uri="{FF2B5EF4-FFF2-40B4-BE49-F238E27FC236}">
                  <a16:creationId xmlns:a16="http://schemas.microsoft.com/office/drawing/2014/main" id="{A699C338-927B-4942-9427-6060000D99F3}"/>
                </a:ext>
              </a:extLst>
            </p:cNvPr>
            <p:cNvCxnSpPr/>
            <p:nvPr/>
          </p:nvCxnSpPr>
          <p:spPr>
            <a:xfrm>
              <a:off x="360000" y="-46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Linie">
              <a:extLst>
                <a:ext uri="{FF2B5EF4-FFF2-40B4-BE49-F238E27FC236}">
                  <a16:creationId xmlns:a16="http://schemas.microsoft.com/office/drawing/2014/main" id="{F475D903-336D-8E48-916C-726044DBD829}"/>
                </a:ext>
              </a:extLst>
            </p:cNvPr>
            <p:cNvCxnSpPr/>
            <p:nvPr/>
          </p:nvCxnSpPr>
          <p:spPr>
            <a:xfrm>
              <a:off x="11844000" y="694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Linie">
              <a:extLst>
                <a:ext uri="{FF2B5EF4-FFF2-40B4-BE49-F238E27FC236}">
                  <a16:creationId xmlns:a16="http://schemas.microsoft.com/office/drawing/2014/main" id="{F8683604-57DF-764E-800E-48A3E945DA0E}"/>
                </a:ext>
              </a:extLst>
            </p:cNvPr>
            <p:cNvCxnSpPr/>
            <p:nvPr/>
          </p:nvCxnSpPr>
          <p:spPr>
            <a:xfrm>
              <a:off x="360000" y="694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Linie">
              <a:extLst>
                <a:ext uri="{FF2B5EF4-FFF2-40B4-BE49-F238E27FC236}">
                  <a16:creationId xmlns:a16="http://schemas.microsoft.com/office/drawing/2014/main" id="{616A30C2-8E95-384D-8B79-BA59DD2978B0}"/>
                </a:ext>
              </a:extLst>
            </p:cNvPr>
            <p:cNvCxnSpPr/>
            <p:nvPr/>
          </p:nvCxnSpPr>
          <p:spPr>
            <a:xfrm>
              <a:off x="-468000" y="232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Linie">
              <a:extLst>
                <a:ext uri="{FF2B5EF4-FFF2-40B4-BE49-F238E27FC236}">
                  <a16:creationId xmlns:a16="http://schemas.microsoft.com/office/drawing/2014/main" id="{65786F69-7926-CA45-84BD-1AAD5F33CF1B}"/>
                </a:ext>
              </a:extLst>
            </p:cNvPr>
            <p:cNvCxnSpPr/>
            <p:nvPr/>
          </p:nvCxnSpPr>
          <p:spPr>
            <a:xfrm>
              <a:off x="-468000" y="574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Linie">
              <a:extLst>
                <a:ext uri="{FF2B5EF4-FFF2-40B4-BE49-F238E27FC236}">
                  <a16:creationId xmlns:a16="http://schemas.microsoft.com/office/drawing/2014/main" id="{2CB29A9F-189F-B844-9FE4-D2371E12A0C9}"/>
                </a:ext>
              </a:extLst>
            </p:cNvPr>
            <p:cNvCxnSpPr/>
            <p:nvPr/>
          </p:nvCxnSpPr>
          <p:spPr>
            <a:xfrm>
              <a:off x="-468000" y="1350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Linie">
              <a:extLst>
                <a:ext uri="{FF2B5EF4-FFF2-40B4-BE49-F238E27FC236}">
                  <a16:creationId xmlns:a16="http://schemas.microsoft.com/office/drawing/2014/main" id="{B9F47B3E-58E2-BF45-AA62-F5377549D8EC}"/>
                </a:ext>
              </a:extLst>
            </p:cNvPr>
            <p:cNvCxnSpPr/>
            <p:nvPr/>
          </p:nvCxnSpPr>
          <p:spPr>
            <a:xfrm>
              <a:off x="12312000" y="1350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2" name="livng.knowledge">
            <a:extLst>
              <a:ext uri="{FF2B5EF4-FFF2-40B4-BE49-F238E27FC236}">
                <a16:creationId xmlns:a16="http://schemas.microsoft.com/office/drawing/2014/main" id="{6FCE89AB-3140-D748-8FFB-2BE1ED68AD44}"/>
              </a:ext>
            </a:extLst>
          </p:cNvPr>
          <p:cNvSpPr>
            <a:spLocks noChangeAspect="1" noEditPoints="1"/>
          </p:cNvSpPr>
          <p:nvPr/>
        </p:nvSpPr>
        <p:spPr bwMode="auto">
          <a:xfrm>
            <a:off x="359625" y="6320880"/>
            <a:ext cx="1691678" cy="216000"/>
          </a:xfrm>
          <a:custGeom>
            <a:avLst/>
            <a:gdLst>
              <a:gd name="T0" fmla="*/ 0 w 4704"/>
              <a:gd name="T1" fmla="*/ 17 h 592"/>
              <a:gd name="T2" fmla="*/ 85 w 4704"/>
              <a:gd name="T3" fmla="*/ 421 h 592"/>
              <a:gd name="T4" fmla="*/ 1676 w 4704"/>
              <a:gd name="T5" fmla="*/ 413 h 592"/>
              <a:gd name="T6" fmla="*/ 1676 w 4704"/>
              <a:gd name="T7" fmla="*/ 413 h 592"/>
              <a:gd name="T8" fmla="*/ 4672 w 4704"/>
              <a:gd name="T9" fmla="*/ 393 h 592"/>
              <a:gd name="T10" fmla="*/ 4475 w 4704"/>
              <a:gd name="T11" fmla="*/ 183 h 592"/>
              <a:gd name="T12" fmla="*/ 4704 w 4704"/>
              <a:gd name="T13" fmla="*/ 328 h 592"/>
              <a:gd name="T14" fmla="*/ 4631 w 4704"/>
              <a:gd name="T15" fmla="*/ 276 h 592"/>
              <a:gd name="T16" fmla="*/ 4347 w 4704"/>
              <a:gd name="T17" fmla="*/ 252 h 592"/>
              <a:gd name="T18" fmla="*/ 4369 w 4704"/>
              <a:gd name="T19" fmla="*/ 486 h 592"/>
              <a:gd name="T20" fmla="*/ 4155 w 4704"/>
              <a:gd name="T21" fmla="*/ 470 h 592"/>
              <a:gd name="T22" fmla="*/ 4207 w 4704"/>
              <a:gd name="T23" fmla="*/ 444 h 592"/>
              <a:gd name="T24" fmla="*/ 4218 w 4704"/>
              <a:gd name="T25" fmla="*/ 140 h 592"/>
              <a:gd name="T26" fmla="*/ 4351 w 4704"/>
              <a:gd name="T27" fmla="*/ 199 h 592"/>
              <a:gd name="T28" fmla="*/ 4273 w 4704"/>
              <a:gd name="T29" fmla="*/ 248 h 592"/>
              <a:gd name="T30" fmla="*/ 3868 w 4704"/>
              <a:gd name="T31" fmla="*/ 477 h 592"/>
              <a:gd name="T32" fmla="*/ 3937 w 4704"/>
              <a:gd name="T33" fmla="*/ 118 h 592"/>
              <a:gd name="T34" fmla="*/ 4017 w 4704"/>
              <a:gd name="T35" fmla="*/ 470 h 592"/>
              <a:gd name="T36" fmla="*/ 3814 w 4704"/>
              <a:gd name="T37" fmla="*/ 311 h 592"/>
              <a:gd name="T38" fmla="*/ 3481 w 4704"/>
              <a:gd name="T39" fmla="*/ 328 h 592"/>
              <a:gd name="T40" fmla="*/ 3668 w 4704"/>
              <a:gd name="T41" fmla="*/ 435 h 592"/>
              <a:gd name="T42" fmla="*/ 3542 w 4704"/>
              <a:gd name="T43" fmla="*/ 140 h 592"/>
              <a:gd name="T44" fmla="*/ 3481 w 4704"/>
              <a:gd name="T45" fmla="*/ 328 h 592"/>
              <a:gd name="T46" fmla="*/ 3542 w 4704"/>
              <a:gd name="T47" fmla="*/ 193 h 592"/>
              <a:gd name="T48" fmla="*/ 3242 w 4704"/>
              <a:gd name="T49" fmla="*/ 17 h 592"/>
              <a:gd name="T50" fmla="*/ 3327 w 4704"/>
              <a:gd name="T51" fmla="*/ 421 h 592"/>
              <a:gd name="T52" fmla="*/ 3095 w 4704"/>
              <a:gd name="T53" fmla="*/ 471 h 592"/>
              <a:gd name="T54" fmla="*/ 2968 w 4704"/>
              <a:gd name="T55" fmla="*/ 235 h 592"/>
              <a:gd name="T56" fmla="*/ 2755 w 4704"/>
              <a:gd name="T57" fmla="*/ 152 h 592"/>
              <a:gd name="T58" fmla="*/ 2878 w 4704"/>
              <a:gd name="T59" fmla="*/ 383 h 592"/>
              <a:gd name="T60" fmla="*/ 3042 w 4704"/>
              <a:gd name="T61" fmla="*/ 293 h 592"/>
              <a:gd name="T62" fmla="*/ 3114 w 4704"/>
              <a:gd name="T63" fmla="*/ 148 h 592"/>
              <a:gd name="T64" fmla="*/ 2433 w 4704"/>
              <a:gd name="T65" fmla="*/ 309 h 592"/>
              <a:gd name="T66" fmla="*/ 2574 w 4704"/>
              <a:gd name="T67" fmla="*/ 193 h 592"/>
              <a:gd name="T68" fmla="*/ 2574 w 4704"/>
              <a:gd name="T69" fmla="*/ 193 h 592"/>
              <a:gd name="T70" fmla="*/ 2175 w 4704"/>
              <a:gd name="T71" fmla="*/ 236 h 592"/>
              <a:gd name="T72" fmla="*/ 2095 w 4704"/>
              <a:gd name="T73" fmla="*/ 157 h 592"/>
              <a:gd name="T74" fmla="*/ 2352 w 4704"/>
              <a:gd name="T75" fmla="*/ 229 h 592"/>
              <a:gd name="T76" fmla="*/ 1770 w 4704"/>
              <a:gd name="T77" fmla="*/ 95 h 592"/>
              <a:gd name="T78" fmla="*/ 1840 w 4704"/>
              <a:gd name="T79" fmla="*/ 470 h 592"/>
              <a:gd name="T80" fmla="*/ 1940 w 4704"/>
              <a:gd name="T81" fmla="*/ 148 h 592"/>
              <a:gd name="T82" fmla="*/ 1966 w 4704"/>
              <a:gd name="T83" fmla="*/ 470 h 592"/>
              <a:gd name="T84" fmla="*/ 1302 w 4704"/>
              <a:gd name="T85" fmla="*/ 351 h 592"/>
              <a:gd name="T86" fmla="*/ 1302 w 4704"/>
              <a:gd name="T87" fmla="*/ 592 h 592"/>
              <a:gd name="T88" fmla="*/ 1226 w 4704"/>
              <a:gd name="T89" fmla="*/ 492 h 592"/>
              <a:gd name="T90" fmla="*/ 1178 w 4704"/>
              <a:gd name="T91" fmla="*/ 395 h 592"/>
              <a:gd name="T92" fmla="*/ 1393 w 4704"/>
              <a:gd name="T93" fmla="*/ 157 h 592"/>
              <a:gd name="T94" fmla="*/ 1294 w 4704"/>
              <a:gd name="T95" fmla="*/ 193 h 592"/>
              <a:gd name="T96" fmla="*/ 1294 w 4704"/>
              <a:gd name="T97" fmla="*/ 193 h 592"/>
              <a:gd name="T98" fmla="*/ 908 w 4704"/>
              <a:gd name="T99" fmla="*/ 236 h 592"/>
              <a:gd name="T100" fmla="*/ 827 w 4704"/>
              <a:gd name="T101" fmla="*/ 157 h 592"/>
              <a:gd name="T102" fmla="*/ 1084 w 4704"/>
              <a:gd name="T103" fmla="*/ 229 h 592"/>
              <a:gd name="T104" fmla="*/ 657 w 4704"/>
              <a:gd name="T105" fmla="*/ 53 h 592"/>
              <a:gd name="T106" fmla="*/ 668 w 4704"/>
              <a:gd name="T107" fmla="*/ 470 h 592"/>
              <a:gd name="T108" fmla="*/ 668 w 4704"/>
              <a:gd name="T109" fmla="*/ 470 h 592"/>
              <a:gd name="T110" fmla="*/ 385 w 4704"/>
              <a:gd name="T111" fmla="*/ 140 h 592"/>
              <a:gd name="T112" fmla="*/ 481 w 4704"/>
              <a:gd name="T113" fmla="*/ 311 h 592"/>
              <a:gd name="T114" fmla="*/ 217 w 4704"/>
              <a:gd name="T115" fmla="*/ 100 h 592"/>
              <a:gd name="T116" fmla="*/ 217 w 4704"/>
              <a:gd name="T117" fmla="*/ 100 h 592"/>
              <a:gd name="T118" fmla="*/ 253 w 4704"/>
              <a:gd name="T119" fmla="*/ 470 h 5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704" h="592">
                <a:moveTo>
                  <a:pt x="77" y="477"/>
                </a:moveTo>
                <a:cubicBezTo>
                  <a:pt x="6" y="477"/>
                  <a:pt x="6" y="413"/>
                  <a:pt x="6" y="386"/>
                </a:cubicBezTo>
                <a:lnTo>
                  <a:pt x="6" y="111"/>
                </a:lnTo>
                <a:cubicBezTo>
                  <a:pt x="6" y="67"/>
                  <a:pt x="4" y="44"/>
                  <a:pt x="0" y="17"/>
                </a:cubicBezTo>
                <a:lnTo>
                  <a:pt x="72" y="1"/>
                </a:lnTo>
                <a:cubicBezTo>
                  <a:pt x="77" y="21"/>
                  <a:pt x="78" y="48"/>
                  <a:pt x="78" y="90"/>
                </a:cubicBezTo>
                <a:lnTo>
                  <a:pt x="78" y="363"/>
                </a:lnTo>
                <a:cubicBezTo>
                  <a:pt x="78" y="406"/>
                  <a:pt x="80" y="413"/>
                  <a:pt x="85" y="421"/>
                </a:cubicBezTo>
                <a:cubicBezTo>
                  <a:pt x="88" y="426"/>
                  <a:pt x="99" y="429"/>
                  <a:pt x="108" y="426"/>
                </a:cubicBezTo>
                <a:lnTo>
                  <a:pt x="119" y="469"/>
                </a:lnTo>
                <a:cubicBezTo>
                  <a:pt x="106" y="474"/>
                  <a:pt x="93" y="477"/>
                  <a:pt x="77" y="477"/>
                </a:cubicBezTo>
                <a:close/>
                <a:moveTo>
                  <a:pt x="1676" y="413"/>
                </a:moveTo>
                <a:cubicBezTo>
                  <a:pt x="1676" y="375"/>
                  <a:pt x="1644" y="344"/>
                  <a:pt x="1606" y="344"/>
                </a:cubicBezTo>
                <a:cubicBezTo>
                  <a:pt x="1568" y="344"/>
                  <a:pt x="1538" y="375"/>
                  <a:pt x="1538" y="413"/>
                </a:cubicBezTo>
                <a:cubicBezTo>
                  <a:pt x="1538" y="453"/>
                  <a:pt x="1569" y="485"/>
                  <a:pt x="1608" y="485"/>
                </a:cubicBezTo>
                <a:cubicBezTo>
                  <a:pt x="1644" y="485"/>
                  <a:pt x="1676" y="453"/>
                  <a:pt x="1676" y="413"/>
                </a:cubicBezTo>
                <a:close/>
                <a:moveTo>
                  <a:pt x="4512" y="328"/>
                </a:moveTo>
                <a:lnTo>
                  <a:pt x="4512" y="333"/>
                </a:lnTo>
                <a:cubicBezTo>
                  <a:pt x="4512" y="377"/>
                  <a:pt x="4528" y="424"/>
                  <a:pt x="4591" y="424"/>
                </a:cubicBezTo>
                <a:cubicBezTo>
                  <a:pt x="4621" y="424"/>
                  <a:pt x="4647" y="414"/>
                  <a:pt x="4672" y="393"/>
                </a:cubicBezTo>
                <a:lnTo>
                  <a:pt x="4699" y="435"/>
                </a:lnTo>
                <a:cubicBezTo>
                  <a:pt x="4665" y="464"/>
                  <a:pt x="4626" y="478"/>
                  <a:pt x="4583" y="478"/>
                </a:cubicBezTo>
                <a:cubicBezTo>
                  <a:pt x="4492" y="478"/>
                  <a:pt x="4435" y="412"/>
                  <a:pt x="4435" y="309"/>
                </a:cubicBezTo>
                <a:cubicBezTo>
                  <a:pt x="4435" y="253"/>
                  <a:pt x="4447" y="215"/>
                  <a:pt x="4475" y="183"/>
                </a:cubicBezTo>
                <a:cubicBezTo>
                  <a:pt x="4501" y="153"/>
                  <a:pt x="4533" y="140"/>
                  <a:pt x="4574" y="140"/>
                </a:cubicBezTo>
                <a:cubicBezTo>
                  <a:pt x="4605" y="140"/>
                  <a:pt x="4635" y="148"/>
                  <a:pt x="4662" y="173"/>
                </a:cubicBezTo>
                <a:cubicBezTo>
                  <a:pt x="4690" y="199"/>
                  <a:pt x="4704" y="238"/>
                  <a:pt x="4704" y="313"/>
                </a:cubicBezTo>
                <a:lnTo>
                  <a:pt x="4704" y="328"/>
                </a:lnTo>
                <a:lnTo>
                  <a:pt x="4512" y="328"/>
                </a:lnTo>
                <a:close/>
                <a:moveTo>
                  <a:pt x="4574" y="193"/>
                </a:moveTo>
                <a:cubicBezTo>
                  <a:pt x="4534" y="193"/>
                  <a:pt x="4513" y="224"/>
                  <a:pt x="4513" y="276"/>
                </a:cubicBezTo>
                <a:lnTo>
                  <a:pt x="4631" y="276"/>
                </a:lnTo>
                <a:cubicBezTo>
                  <a:pt x="4631" y="224"/>
                  <a:pt x="4609" y="193"/>
                  <a:pt x="4574" y="193"/>
                </a:cubicBezTo>
                <a:close/>
                <a:moveTo>
                  <a:pt x="4351" y="199"/>
                </a:moveTo>
                <a:cubicBezTo>
                  <a:pt x="4338" y="199"/>
                  <a:pt x="4328" y="197"/>
                  <a:pt x="4326" y="196"/>
                </a:cubicBezTo>
                <a:cubicBezTo>
                  <a:pt x="4328" y="198"/>
                  <a:pt x="4347" y="219"/>
                  <a:pt x="4347" y="252"/>
                </a:cubicBezTo>
                <a:cubicBezTo>
                  <a:pt x="4347" y="308"/>
                  <a:pt x="4301" y="351"/>
                  <a:pt x="4225" y="351"/>
                </a:cubicBezTo>
                <a:cubicBezTo>
                  <a:pt x="4202" y="359"/>
                  <a:pt x="4182" y="371"/>
                  <a:pt x="4182" y="381"/>
                </a:cubicBezTo>
                <a:cubicBezTo>
                  <a:pt x="4182" y="393"/>
                  <a:pt x="4186" y="394"/>
                  <a:pt x="4262" y="394"/>
                </a:cubicBezTo>
                <a:cubicBezTo>
                  <a:pt x="4314" y="394"/>
                  <a:pt x="4369" y="421"/>
                  <a:pt x="4369" y="486"/>
                </a:cubicBezTo>
                <a:cubicBezTo>
                  <a:pt x="4369" y="555"/>
                  <a:pt x="4312" y="592"/>
                  <a:pt x="4226" y="592"/>
                </a:cubicBezTo>
                <a:cubicBezTo>
                  <a:pt x="4142" y="592"/>
                  <a:pt x="4082" y="564"/>
                  <a:pt x="4082" y="504"/>
                </a:cubicBezTo>
                <a:cubicBezTo>
                  <a:pt x="4082" y="489"/>
                  <a:pt x="4088" y="470"/>
                  <a:pt x="4088" y="470"/>
                </a:cubicBezTo>
                <a:lnTo>
                  <a:pt x="4155" y="470"/>
                </a:lnTo>
                <a:cubicBezTo>
                  <a:pt x="4155" y="470"/>
                  <a:pt x="4149" y="482"/>
                  <a:pt x="4149" y="492"/>
                </a:cubicBezTo>
                <a:cubicBezTo>
                  <a:pt x="4149" y="522"/>
                  <a:pt x="4175" y="539"/>
                  <a:pt x="4220" y="539"/>
                </a:cubicBezTo>
                <a:cubicBezTo>
                  <a:pt x="4270" y="539"/>
                  <a:pt x="4296" y="519"/>
                  <a:pt x="4296" y="489"/>
                </a:cubicBezTo>
                <a:cubicBezTo>
                  <a:pt x="4296" y="454"/>
                  <a:pt x="4267" y="444"/>
                  <a:pt x="4207" y="444"/>
                </a:cubicBezTo>
                <a:cubicBezTo>
                  <a:pt x="4121" y="444"/>
                  <a:pt x="4102" y="427"/>
                  <a:pt x="4102" y="395"/>
                </a:cubicBezTo>
                <a:cubicBezTo>
                  <a:pt x="4102" y="363"/>
                  <a:pt x="4128" y="351"/>
                  <a:pt x="4163" y="340"/>
                </a:cubicBezTo>
                <a:cubicBezTo>
                  <a:pt x="4114" y="326"/>
                  <a:pt x="4090" y="295"/>
                  <a:pt x="4090" y="249"/>
                </a:cubicBezTo>
                <a:cubicBezTo>
                  <a:pt x="4090" y="183"/>
                  <a:pt x="4141" y="140"/>
                  <a:pt x="4218" y="140"/>
                </a:cubicBezTo>
                <a:cubicBezTo>
                  <a:pt x="4264" y="140"/>
                  <a:pt x="4290" y="157"/>
                  <a:pt x="4316" y="157"/>
                </a:cubicBezTo>
                <a:cubicBezTo>
                  <a:pt x="4337" y="157"/>
                  <a:pt x="4357" y="149"/>
                  <a:pt x="4375" y="134"/>
                </a:cubicBezTo>
                <a:lnTo>
                  <a:pt x="4407" y="178"/>
                </a:lnTo>
                <a:cubicBezTo>
                  <a:pt x="4389" y="193"/>
                  <a:pt x="4373" y="199"/>
                  <a:pt x="4351" y="199"/>
                </a:cubicBezTo>
                <a:close/>
                <a:moveTo>
                  <a:pt x="4218" y="193"/>
                </a:moveTo>
                <a:cubicBezTo>
                  <a:pt x="4182" y="193"/>
                  <a:pt x="4162" y="213"/>
                  <a:pt x="4162" y="249"/>
                </a:cubicBezTo>
                <a:cubicBezTo>
                  <a:pt x="4162" y="286"/>
                  <a:pt x="4183" y="303"/>
                  <a:pt x="4218" y="303"/>
                </a:cubicBezTo>
                <a:cubicBezTo>
                  <a:pt x="4254" y="303"/>
                  <a:pt x="4273" y="284"/>
                  <a:pt x="4273" y="248"/>
                </a:cubicBezTo>
                <a:cubicBezTo>
                  <a:pt x="4273" y="212"/>
                  <a:pt x="4254" y="193"/>
                  <a:pt x="4218" y="193"/>
                </a:cubicBezTo>
                <a:close/>
                <a:moveTo>
                  <a:pt x="3953" y="470"/>
                </a:moveTo>
                <a:cubicBezTo>
                  <a:pt x="3949" y="463"/>
                  <a:pt x="3949" y="458"/>
                  <a:pt x="3947" y="445"/>
                </a:cubicBezTo>
                <a:cubicBezTo>
                  <a:pt x="3925" y="466"/>
                  <a:pt x="3900" y="477"/>
                  <a:pt x="3868" y="477"/>
                </a:cubicBezTo>
                <a:cubicBezTo>
                  <a:pt x="3786" y="477"/>
                  <a:pt x="3736" y="412"/>
                  <a:pt x="3736" y="312"/>
                </a:cubicBezTo>
                <a:cubicBezTo>
                  <a:pt x="3736" y="211"/>
                  <a:pt x="3792" y="142"/>
                  <a:pt x="3870" y="142"/>
                </a:cubicBezTo>
                <a:cubicBezTo>
                  <a:pt x="3897" y="142"/>
                  <a:pt x="3920" y="151"/>
                  <a:pt x="3939" y="171"/>
                </a:cubicBezTo>
                <a:cubicBezTo>
                  <a:pt x="3939" y="171"/>
                  <a:pt x="3937" y="146"/>
                  <a:pt x="3937" y="118"/>
                </a:cubicBezTo>
                <a:lnTo>
                  <a:pt x="3937" y="1"/>
                </a:lnTo>
                <a:lnTo>
                  <a:pt x="4007" y="11"/>
                </a:lnTo>
                <a:lnTo>
                  <a:pt x="4007" y="358"/>
                </a:lnTo>
                <a:cubicBezTo>
                  <a:pt x="4007" y="421"/>
                  <a:pt x="4011" y="454"/>
                  <a:pt x="4017" y="470"/>
                </a:cubicBezTo>
                <a:lnTo>
                  <a:pt x="3953" y="470"/>
                </a:lnTo>
                <a:close/>
                <a:moveTo>
                  <a:pt x="3937" y="224"/>
                </a:moveTo>
                <a:cubicBezTo>
                  <a:pt x="3921" y="207"/>
                  <a:pt x="3902" y="198"/>
                  <a:pt x="3879" y="198"/>
                </a:cubicBezTo>
                <a:cubicBezTo>
                  <a:pt x="3834" y="198"/>
                  <a:pt x="3814" y="234"/>
                  <a:pt x="3814" y="311"/>
                </a:cubicBezTo>
                <a:cubicBezTo>
                  <a:pt x="3814" y="382"/>
                  <a:pt x="3828" y="418"/>
                  <a:pt x="3881" y="418"/>
                </a:cubicBezTo>
                <a:cubicBezTo>
                  <a:pt x="3907" y="418"/>
                  <a:pt x="3928" y="403"/>
                  <a:pt x="3937" y="387"/>
                </a:cubicBezTo>
                <a:lnTo>
                  <a:pt x="3937" y="224"/>
                </a:lnTo>
                <a:close/>
                <a:moveTo>
                  <a:pt x="3481" y="328"/>
                </a:moveTo>
                <a:lnTo>
                  <a:pt x="3481" y="333"/>
                </a:lnTo>
                <a:cubicBezTo>
                  <a:pt x="3481" y="377"/>
                  <a:pt x="3497" y="424"/>
                  <a:pt x="3560" y="424"/>
                </a:cubicBezTo>
                <a:cubicBezTo>
                  <a:pt x="3590" y="424"/>
                  <a:pt x="3616" y="414"/>
                  <a:pt x="3640" y="393"/>
                </a:cubicBezTo>
                <a:lnTo>
                  <a:pt x="3668" y="435"/>
                </a:lnTo>
                <a:cubicBezTo>
                  <a:pt x="3634" y="464"/>
                  <a:pt x="3595" y="478"/>
                  <a:pt x="3552" y="478"/>
                </a:cubicBezTo>
                <a:cubicBezTo>
                  <a:pt x="3461" y="478"/>
                  <a:pt x="3404" y="412"/>
                  <a:pt x="3404" y="309"/>
                </a:cubicBezTo>
                <a:cubicBezTo>
                  <a:pt x="3404" y="253"/>
                  <a:pt x="3416" y="215"/>
                  <a:pt x="3444" y="183"/>
                </a:cubicBezTo>
                <a:cubicBezTo>
                  <a:pt x="3470" y="153"/>
                  <a:pt x="3502" y="140"/>
                  <a:pt x="3542" y="140"/>
                </a:cubicBezTo>
                <a:cubicBezTo>
                  <a:pt x="3574" y="140"/>
                  <a:pt x="3603" y="148"/>
                  <a:pt x="3631" y="173"/>
                </a:cubicBezTo>
                <a:cubicBezTo>
                  <a:pt x="3659" y="199"/>
                  <a:pt x="3673" y="238"/>
                  <a:pt x="3673" y="313"/>
                </a:cubicBezTo>
                <a:lnTo>
                  <a:pt x="3673" y="328"/>
                </a:lnTo>
                <a:lnTo>
                  <a:pt x="3481" y="328"/>
                </a:lnTo>
                <a:close/>
                <a:moveTo>
                  <a:pt x="3542" y="193"/>
                </a:moveTo>
                <a:cubicBezTo>
                  <a:pt x="3503" y="193"/>
                  <a:pt x="3481" y="224"/>
                  <a:pt x="3481" y="276"/>
                </a:cubicBezTo>
                <a:lnTo>
                  <a:pt x="3600" y="276"/>
                </a:lnTo>
                <a:cubicBezTo>
                  <a:pt x="3600" y="224"/>
                  <a:pt x="3577" y="193"/>
                  <a:pt x="3542" y="193"/>
                </a:cubicBezTo>
                <a:close/>
                <a:moveTo>
                  <a:pt x="3319" y="477"/>
                </a:moveTo>
                <a:cubicBezTo>
                  <a:pt x="3249" y="477"/>
                  <a:pt x="3249" y="413"/>
                  <a:pt x="3249" y="386"/>
                </a:cubicBezTo>
                <a:lnTo>
                  <a:pt x="3249" y="111"/>
                </a:lnTo>
                <a:cubicBezTo>
                  <a:pt x="3249" y="67"/>
                  <a:pt x="3247" y="44"/>
                  <a:pt x="3242" y="17"/>
                </a:cubicBezTo>
                <a:lnTo>
                  <a:pt x="3314" y="1"/>
                </a:lnTo>
                <a:cubicBezTo>
                  <a:pt x="3319" y="21"/>
                  <a:pt x="3320" y="48"/>
                  <a:pt x="3320" y="90"/>
                </a:cubicBezTo>
                <a:lnTo>
                  <a:pt x="3320" y="363"/>
                </a:lnTo>
                <a:cubicBezTo>
                  <a:pt x="3320" y="406"/>
                  <a:pt x="3322" y="413"/>
                  <a:pt x="3327" y="421"/>
                </a:cubicBezTo>
                <a:cubicBezTo>
                  <a:pt x="3331" y="426"/>
                  <a:pt x="3342" y="429"/>
                  <a:pt x="3350" y="426"/>
                </a:cubicBezTo>
                <a:lnTo>
                  <a:pt x="3361" y="469"/>
                </a:lnTo>
                <a:cubicBezTo>
                  <a:pt x="3349" y="474"/>
                  <a:pt x="3335" y="477"/>
                  <a:pt x="3319" y="477"/>
                </a:cubicBezTo>
                <a:close/>
                <a:moveTo>
                  <a:pt x="3095" y="471"/>
                </a:moveTo>
                <a:lnTo>
                  <a:pt x="3030" y="471"/>
                </a:lnTo>
                <a:lnTo>
                  <a:pt x="2990" y="323"/>
                </a:lnTo>
                <a:cubicBezTo>
                  <a:pt x="2980" y="284"/>
                  <a:pt x="2969" y="235"/>
                  <a:pt x="2969" y="235"/>
                </a:cubicBezTo>
                <a:lnTo>
                  <a:pt x="2968" y="235"/>
                </a:lnTo>
                <a:cubicBezTo>
                  <a:pt x="2968" y="235"/>
                  <a:pt x="2963" y="267"/>
                  <a:pt x="2947" y="326"/>
                </a:cubicBezTo>
                <a:lnTo>
                  <a:pt x="2908" y="471"/>
                </a:lnTo>
                <a:lnTo>
                  <a:pt x="2843" y="471"/>
                </a:lnTo>
                <a:lnTo>
                  <a:pt x="2755" y="152"/>
                </a:lnTo>
                <a:lnTo>
                  <a:pt x="2824" y="143"/>
                </a:lnTo>
                <a:lnTo>
                  <a:pt x="2859" y="298"/>
                </a:lnTo>
                <a:cubicBezTo>
                  <a:pt x="2868" y="338"/>
                  <a:pt x="2876" y="383"/>
                  <a:pt x="2876" y="383"/>
                </a:cubicBezTo>
                <a:lnTo>
                  <a:pt x="2878" y="383"/>
                </a:lnTo>
                <a:cubicBezTo>
                  <a:pt x="2878" y="383"/>
                  <a:pt x="2884" y="341"/>
                  <a:pt x="2896" y="297"/>
                </a:cubicBezTo>
                <a:lnTo>
                  <a:pt x="2937" y="148"/>
                </a:lnTo>
                <a:lnTo>
                  <a:pt x="3006" y="148"/>
                </a:lnTo>
                <a:lnTo>
                  <a:pt x="3042" y="293"/>
                </a:lnTo>
                <a:cubicBezTo>
                  <a:pt x="3056" y="345"/>
                  <a:pt x="3063" y="384"/>
                  <a:pt x="3063" y="384"/>
                </a:cubicBezTo>
                <a:lnTo>
                  <a:pt x="3065" y="384"/>
                </a:lnTo>
                <a:cubicBezTo>
                  <a:pt x="3065" y="384"/>
                  <a:pt x="3072" y="335"/>
                  <a:pt x="3081" y="298"/>
                </a:cubicBezTo>
                <a:lnTo>
                  <a:pt x="3114" y="148"/>
                </a:lnTo>
                <a:lnTo>
                  <a:pt x="3186" y="148"/>
                </a:lnTo>
                <a:lnTo>
                  <a:pt x="3095" y="471"/>
                </a:lnTo>
                <a:close/>
                <a:moveTo>
                  <a:pt x="2575" y="478"/>
                </a:moveTo>
                <a:cubicBezTo>
                  <a:pt x="2487" y="478"/>
                  <a:pt x="2433" y="412"/>
                  <a:pt x="2433" y="309"/>
                </a:cubicBezTo>
                <a:cubicBezTo>
                  <a:pt x="2433" y="206"/>
                  <a:pt x="2488" y="140"/>
                  <a:pt x="2573" y="140"/>
                </a:cubicBezTo>
                <a:cubicBezTo>
                  <a:pt x="2665" y="140"/>
                  <a:pt x="2717" y="208"/>
                  <a:pt x="2717" y="310"/>
                </a:cubicBezTo>
                <a:cubicBezTo>
                  <a:pt x="2717" y="414"/>
                  <a:pt x="2662" y="478"/>
                  <a:pt x="2575" y="478"/>
                </a:cubicBezTo>
                <a:close/>
                <a:moveTo>
                  <a:pt x="2574" y="193"/>
                </a:moveTo>
                <a:cubicBezTo>
                  <a:pt x="2529" y="193"/>
                  <a:pt x="2510" y="226"/>
                  <a:pt x="2510" y="305"/>
                </a:cubicBezTo>
                <a:cubicBezTo>
                  <a:pt x="2510" y="398"/>
                  <a:pt x="2534" y="426"/>
                  <a:pt x="2576" y="426"/>
                </a:cubicBezTo>
                <a:cubicBezTo>
                  <a:pt x="2617" y="426"/>
                  <a:pt x="2640" y="392"/>
                  <a:pt x="2640" y="311"/>
                </a:cubicBezTo>
                <a:cubicBezTo>
                  <a:pt x="2640" y="220"/>
                  <a:pt x="2615" y="193"/>
                  <a:pt x="2574" y="193"/>
                </a:cubicBezTo>
                <a:close/>
                <a:moveTo>
                  <a:pt x="2283" y="470"/>
                </a:moveTo>
                <a:lnTo>
                  <a:pt x="2283" y="256"/>
                </a:lnTo>
                <a:cubicBezTo>
                  <a:pt x="2283" y="212"/>
                  <a:pt x="2273" y="200"/>
                  <a:pt x="2246" y="200"/>
                </a:cubicBezTo>
                <a:cubicBezTo>
                  <a:pt x="2226" y="200"/>
                  <a:pt x="2196" y="215"/>
                  <a:pt x="2175" y="236"/>
                </a:cubicBezTo>
                <a:lnTo>
                  <a:pt x="2175" y="470"/>
                </a:lnTo>
                <a:lnTo>
                  <a:pt x="2107" y="470"/>
                </a:lnTo>
                <a:lnTo>
                  <a:pt x="2107" y="233"/>
                </a:lnTo>
                <a:cubicBezTo>
                  <a:pt x="2107" y="199"/>
                  <a:pt x="2104" y="179"/>
                  <a:pt x="2095" y="157"/>
                </a:cubicBezTo>
                <a:lnTo>
                  <a:pt x="2158" y="139"/>
                </a:lnTo>
                <a:cubicBezTo>
                  <a:pt x="2166" y="153"/>
                  <a:pt x="2170" y="167"/>
                  <a:pt x="2170" y="185"/>
                </a:cubicBezTo>
                <a:cubicBezTo>
                  <a:pt x="2204" y="155"/>
                  <a:pt x="2234" y="140"/>
                  <a:pt x="2268" y="140"/>
                </a:cubicBezTo>
                <a:cubicBezTo>
                  <a:pt x="2318" y="140"/>
                  <a:pt x="2352" y="170"/>
                  <a:pt x="2352" y="229"/>
                </a:cubicBezTo>
                <a:lnTo>
                  <a:pt x="2352" y="470"/>
                </a:lnTo>
                <a:lnTo>
                  <a:pt x="2283" y="470"/>
                </a:lnTo>
                <a:close/>
                <a:moveTo>
                  <a:pt x="1770" y="470"/>
                </a:moveTo>
                <a:lnTo>
                  <a:pt x="1770" y="95"/>
                </a:lnTo>
                <a:cubicBezTo>
                  <a:pt x="1770" y="64"/>
                  <a:pt x="1768" y="42"/>
                  <a:pt x="1763" y="17"/>
                </a:cubicBezTo>
                <a:lnTo>
                  <a:pt x="1833" y="0"/>
                </a:lnTo>
                <a:cubicBezTo>
                  <a:pt x="1837" y="20"/>
                  <a:pt x="1840" y="52"/>
                  <a:pt x="1840" y="85"/>
                </a:cubicBezTo>
                <a:lnTo>
                  <a:pt x="1840" y="470"/>
                </a:lnTo>
                <a:lnTo>
                  <a:pt x="1770" y="470"/>
                </a:lnTo>
                <a:close/>
                <a:moveTo>
                  <a:pt x="1966" y="470"/>
                </a:moveTo>
                <a:lnTo>
                  <a:pt x="1845" y="288"/>
                </a:lnTo>
                <a:lnTo>
                  <a:pt x="1940" y="148"/>
                </a:lnTo>
                <a:lnTo>
                  <a:pt x="2025" y="148"/>
                </a:lnTo>
                <a:lnTo>
                  <a:pt x="1915" y="284"/>
                </a:lnTo>
                <a:lnTo>
                  <a:pt x="2051" y="470"/>
                </a:lnTo>
                <a:lnTo>
                  <a:pt x="1966" y="470"/>
                </a:lnTo>
                <a:close/>
                <a:moveTo>
                  <a:pt x="1428" y="199"/>
                </a:moveTo>
                <a:cubicBezTo>
                  <a:pt x="1415" y="199"/>
                  <a:pt x="1405" y="197"/>
                  <a:pt x="1403" y="196"/>
                </a:cubicBezTo>
                <a:cubicBezTo>
                  <a:pt x="1405" y="198"/>
                  <a:pt x="1424" y="219"/>
                  <a:pt x="1424" y="252"/>
                </a:cubicBezTo>
                <a:cubicBezTo>
                  <a:pt x="1424" y="308"/>
                  <a:pt x="1378" y="351"/>
                  <a:pt x="1302" y="351"/>
                </a:cubicBezTo>
                <a:cubicBezTo>
                  <a:pt x="1279" y="359"/>
                  <a:pt x="1259" y="371"/>
                  <a:pt x="1259" y="381"/>
                </a:cubicBezTo>
                <a:cubicBezTo>
                  <a:pt x="1259" y="393"/>
                  <a:pt x="1263" y="394"/>
                  <a:pt x="1339" y="394"/>
                </a:cubicBezTo>
                <a:cubicBezTo>
                  <a:pt x="1390" y="394"/>
                  <a:pt x="1446" y="421"/>
                  <a:pt x="1446" y="486"/>
                </a:cubicBezTo>
                <a:cubicBezTo>
                  <a:pt x="1446" y="555"/>
                  <a:pt x="1388" y="592"/>
                  <a:pt x="1302" y="592"/>
                </a:cubicBezTo>
                <a:cubicBezTo>
                  <a:pt x="1219" y="592"/>
                  <a:pt x="1159" y="564"/>
                  <a:pt x="1159" y="504"/>
                </a:cubicBezTo>
                <a:cubicBezTo>
                  <a:pt x="1159" y="489"/>
                  <a:pt x="1165" y="470"/>
                  <a:pt x="1165" y="470"/>
                </a:cubicBezTo>
                <a:lnTo>
                  <a:pt x="1231" y="470"/>
                </a:lnTo>
                <a:cubicBezTo>
                  <a:pt x="1231" y="470"/>
                  <a:pt x="1226" y="482"/>
                  <a:pt x="1226" y="492"/>
                </a:cubicBezTo>
                <a:cubicBezTo>
                  <a:pt x="1226" y="522"/>
                  <a:pt x="1252" y="539"/>
                  <a:pt x="1297" y="539"/>
                </a:cubicBezTo>
                <a:cubicBezTo>
                  <a:pt x="1346" y="539"/>
                  <a:pt x="1373" y="519"/>
                  <a:pt x="1373" y="489"/>
                </a:cubicBezTo>
                <a:cubicBezTo>
                  <a:pt x="1373" y="454"/>
                  <a:pt x="1344" y="444"/>
                  <a:pt x="1284" y="444"/>
                </a:cubicBezTo>
                <a:cubicBezTo>
                  <a:pt x="1198" y="444"/>
                  <a:pt x="1178" y="427"/>
                  <a:pt x="1178" y="395"/>
                </a:cubicBezTo>
                <a:cubicBezTo>
                  <a:pt x="1178" y="363"/>
                  <a:pt x="1205" y="351"/>
                  <a:pt x="1240" y="340"/>
                </a:cubicBezTo>
                <a:cubicBezTo>
                  <a:pt x="1191" y="326"/>
                  <a:pt x="1166" y="295"/>
                  <a:pt x="1166" y="249"/>
                </a:cubicBezTo>
                <a:cubicBezTo>
                  <a:pt x="1166" y="183"/>
                  <a:pt x="1218" y="140"/>
                  <a:pt x="1295" y="140"/>
                </a:cubicBezTo>
                <a:cubicBezTo>
                  <a:pt x="1341" y="140"/>
                  <a:pt x="1367" y="157"/>
                  <a:pt x="1393" y="157"/>
                </a:cubicBezTo>
                <a:cubicBezTo>
                  <a:pt x="1414" y="157"/>
                  <a:pt x="1434" y="149"/>
                  <a:pt x="1451" y="134"/>
                </a:cubicBezTo>
                <a:lnTo>
                  <a:pt x="1484" y="178"/>
                </a:lnTo>
                <a:cubicBezTo>
                  <a:pt x="1466" y="193"/>
                  <a:pt x="1449" y="199"/>
                  <a:pt x="1428" y="199"/>
                </a:cubicBezTo>
                <a:close/>
                <a:moveTo>
                  <a:pt x="1294" y="193"/>
                </a:moveTo>
                <a:cubicBezTo>
                  <a:pt x="1259" y="193"/>
                  <a:pt x="1239" y="213"/>
                  <a:pt x="1239" y="249"/>
                </a:cubicBezTo>
                <a:cubicBezTo>
                  <a:pt x="1239" y="286"/>
                  <a:pt x="1260" y="303"/>
                  <a:pt x="1294" y="303"/>
                </a:cubicBezTo>
                <a:cubicBezTo>
                  <a:pt x="1331" y="303"/>
                  <a:pt x="1350" y="284"/>
                  <a:pt x="1350" y="248"/>
                </a:cubicBezTo>
                <a:cubicBezTo>
                  <a:pt x="1350" y="212"/>
                  <a:pt x="1331" y="193"/>
                  <a:pt x="1294" y="193"/>
                </a:cubicBezTo>
                <a:close/>
                <a:moveTo>
                  <a:pt x="1015" y="470"/>
                </a:moveTo>
                <a:lnTo>
                  <a:pt x="1015" y="256"/>
                </a:lnTo>
                <a:cubicBezTo>
                  <a:pt x="1015" y="212"/>
                  <a:pt x="1005" y="200"/>
                  <a:pt x="978" y="200"/>
                </a:cubicBezTo>
                <a:cubicBezTo>
                  <a:pt x="958" y="200"/>
                  <a:pt x="929" y="215"/>
                  <a:pt x="908" y="236"/>
                </a:cubicBezTo>
                <a:lnTo>
                  <a:pt x="908" y="470"/>
                </a:lnTo>
                <a:lnTo>
                  <a:pt x="839" y="470"/>
                </a:lnTo>
                <a:lnTo>
                  <a:pt x="839" y="233"/>
                </a:lnTo>
                <a:cubicBezTo>
                  <a:pt x="839" y="199"/>
                  <a:pt x="836" y="179"/>
                  <a:pt x="827" y="157"/>
                </a:cubicBezTo>
                <a:lnTo>
                  <a:pt x="890" y="139"/>
                </a:lnTo>
                <a:cubicBezTo>
                  <a:pt x="898" y="153"/>
                  <a:pt x="902" y="167"/>
                  <a:pt x="902" y="185"/>
                </a:cubicBezTo>
                <a:cubicBezTo>
                  <a:pt x="936" y="155"/>
                  <a:pt x="966" y="140"/>
                  <a:pt x="1000" y="140"/>
                </a:cubicBezTo>
                <a:cubicBezTo>
                  <a:pt x="1050" y="140"/>
                  <a:pt x="1084" y="170"/>
                  <a:pt x="1084" y="229"/>
                </a:cubicBezTo>
                <a:lnTo>
                  <a:pt x="1084" y="470"/>
                </a:lnTo>
                <a:lnTo>
                  <a:pt x="1015" y="470"/>
                </a:lnTo>
                <a:close/>
                <a:moveTo>
                  <a:pt x="703" y="100"/>
                </a:moveTo>
                <a:cubicBezTo>
                  <a:pt x="677" y="100"/>
                  <a:pt x="657" y="79"/>
                  <a:pt x="657" y="53"/>
                </a:cubicBezTo>
                <a:cubicBezTo>
                  <a:pt x="657" y="27"/>
                  <a:pt x="678" y="6"/>
                  <a:pt x="704" y="6"/>
                </a:cubicBezTo>
                <a:cubicBezTo>
                  <a:pt x="729" y="6"/>
                  <a:pt x="750" y="27"/>
                  <a:pt x="750" y="53"/>
                </a:cubicBezTo>
                <a:cubicBezTo>
                  <a:pt x="750" y="79"/>
                  <a:pt x="729" y="100"/>
                  <a:pt x="703" y="100"/>
                </a:cubicBezTo>
                <a:close/>
                <a:moveTo>
                  <a:pt x="668" y="470"/>
                </a:moveTo>
                <a:lnTo>
                  <a:pt x="668" y="153"/>
                </a:lnTo>
                <a:lnTo>
                  <a:pt x="738" y="140"/>
                </a:lnTo>
                <a:lnTo>
                  <a:pt x="738" y="470"/>
                </a:lnTo>
                <a:lnTo>
                  <a:pt x="668" y="470"/>
                </a:lnTo>
                <a:close/>
                <a:moveTo>
                  <a:pt x="490" y="471"/>
                </a:moveTo>
                <a:lnTo>
                  <a:pt x="428" y="471"/>
                </a:lnTo>
                <a:lnTo>
                  <a:pt x="313" y="150"/>
                </a:lnTo>
                <a:lnTo>
                  <a:pt x="385" y="140"/>
                </a:lnTo>
                <a:lnTo>
                  <a:pt x="440" y="314"/>
                </a:lnTo>
                <a:cubicBezTo>
                  <a:pt x="451" y="347"/>
                  <a:pt x="460" y="386"/>
                  <a:pt x="460" y="386"/>
                </a:cubicBezTo>
                <a:lnTo>
                  <a:pt x="461" y="386"/>
                </a:lnTo>
                <a:cubicBezTo>
                  <a:pt x="461" y="386"/>
                  <a:pt x="468" y="347"/>
                  <a:pt x="481" y="311"/>
                </a:cubicBezTo>
                <a:lnTo>
                  <a:pt x="534" y="148"/>
                </a:lnTo>
                <a:lnTo>
                  <a:pt x="607" y="148"/>
                </a:lnTo>
                <a:lnTo>
                  <a:pt x="490" y="471"/>
                </a:lnTo>
                <a:close/>
                <a:moveTo>
                  <a:pt x="217" y="100"/>
                </a:moveTo>
                <a:cubicBezTo>
                  <a:pt x="192" y="100"/>
                  <a:pt x="172" y="79"/>
                  <a:pt x="172" y="53"/>
                </a:cubicBezTo>
                <a:cubicBezTo>
                  <a:pt x="172" y="27"/>
                  <a:pt x="192" y="6"/>
                  <a:pt x="218" y="6"/>
                </a:cubicBezTo>
                <a:cubicBezTo>
                  <a:pt x="243" y="6"/>
                  <a:pt x="264" y="27"/>
                  <a:pt x="264" y="53"/>
                </a:cubicBezTo>
                <a:cubicBezTo>
                  <a:pt x="264" y="79"/>
                  <a:pt x="243" y="100"/>
                  <a:pt x="217" y="100"/>
                </a:cubicBezTo>
                <a:close/>
                <a:moveTo>
                  <a:pt x="182" y="470"/>
                </a:moveTo>
                <a:lnTo>
                  <a:pt x="182" y="153"/>
                </a:lnTo>
                <a:lnTo>
                  <a:pt x="253" y="140"/>
                </a:lnTo>
                <a:lnTo>
                  <a:pt x="253" y="470"/>
                </a:lnTo>
                <a:lnTo>
                  <a:pt x="182" y="470"/>
                </a:lnTo>
                <a:close/>
              </a:path>
            </a:pathLst>
          </a:custGeom>
          <a:solidFill>
            <a:schemeClr val="tx1"/>
          </a:solidFill>
          <a:ln>
            <a:noFill/>
          </a:ln>
        </p:spPr>
        <p:txBody>
          <a:bodyPr vert="horz" wrap="square" lIns="91345" tIns="45672" rIns="91345" bIns="45672" numCol="1" anchor="t" anchorCtr="0" compatLnSpc="1">
            <a:prstTxWarp prst="textNoShape">
              <a:avLst/>
            </a:prstTxWarp>
          </a:bodyPr>
          <a:lstStyle/>
          <a:p>
            <a:endParaRPr lang="de-DE" sz="1798"/>
          </a:p>
        </p:txBody>
      </p:sp>
      <p:pic>
        <p:nvPicPr>
          <p:cNvPr id="4" name="Grafik 1">
            <a:extLst>
              <a:ext uri="{FF2B5EF4-FFF2-40B4-BE49-F238E27FC236}">
                <a16:creationId xmlns:a16="http://schemas.microsoft.com/office/drawing/2014/main" id="{4FF0C5A2-C4EB-F182-2EE2-80EFF88099D2}"/>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341312" y="276642"/>
            <a:ext cx="2909931" cy="813335"/>
          </a:xfrm>
          <a:prstGeom prst="rect">
            <a:avLst/>
          </a:prstGeom>
        </p:spPr>
      </p:pic>
    </p:spTree>
    <p:extLst>
      <p:ext uri="{BB962C8B-B14F-4D97-AF65-F5344CB8AC3E}">
        <p14:creationId xmlns:p14="http://schemas.microsoft.com/office/powerpoint/2010/main" val="1565919500"/>
      </p:ext>
    </p:extLst>
  </p:cSld>
  <p:clrMapOvr>
    <a:masterClrMapping/>
  </p:clrMapOvr>
  <p:extLst>
    <p:ext uri="{DCECCB84-F9BA-43D5-87BE-67443E8EF086}">
      <p15:sldGuideLst xmlns:p15="http://schemas.microsoft.com/office/powerpoint/2012/main">
        <p15:guide id="3" pos="226">
          <p15:clr>
            <a:srgbClr val="FBAE40"/>
          </p15:clr>
        </p15:guide>
        <p15:guide id="4" pos="5534">
          <p15:clr>
            <a:srgbClr val="FBAE40"/>
          </p15:clr>
        </p15:guide>
        <p15:guide id="9" orient="horz" pos="1236" userDrawn="1">
          <p15:clr>
            <a:srgbClr val="FBAE40"/>
          </p15:clr>
        </p15:guide>
        <p15:guide id="10" orient="horz" pos="2040" userDrawn="1">
          <p15:clr>
            <a:srgbClr val="FBAE40"/>
          </p15:clr>
        </p15:guide>
        <p15:guide id="11" pos="301" userDrawn="1">
          <p15:clr>
            <a:srgbClr val="FBAE40"/>
          </p15:clr>
        </p15:guide>
        <p15:guide id="12" pos="7379"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1_Titel hell">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359625" y="1962150"/>
            <a:ext cx="8544000" cy="1276350"/>
          </a:xfrm>
        </p:spPr>
        <p:txBody>
          <a:bodyPr anchor="b" anchorCtr="0"/>
          <a:lstStyle>
            <a:lvl1pPr marL="0" indent="0" algn="l">
              <a:lnSpc>
                <a:spcPct val="90000"/>
              </a:lnSpc>
              <a:buFont typeface="Arial" panose="020B0604020202020204" pitchFamily="34" charset="0"/>
              <a:buNone/>
              <a:defRPr sz="3596" b="1"/>
            </a:lvl1pPr>
          </a:lstStyle>
          <a:p>
            <a:r>
              <a:rPr lang="de-DE" dirty="0"/>
              <a:t>Titel der Präsentation auf zwei Zeilen einfügen</a:t>
            </a:r>
          </a:p>
        </p:txBody>
      </p:sp>
      <p:sp>
        <p:nvSpPr>
          <p:cNvPr id="3" name="Untertitel 2"/>
          <p:cNvSpPr>
            <a:spLocks noGrp="1"/>
          </p:cNvSpPr>
          <p:nvPr>
            <p:ph type="subTitle" idx="1" hasCustomPrompt="1"/>
          </p:nvPr>
        </p:nvSpPr>
        <p:spPr>
          <a:xfrm>
            <a:off x="359625" y="3238501"/>
            <a:ext cx="8544000" cy="900000"/>
          </a:xfrm>
        </p:spPr>
        <p:txBody>
          <a:bodyPr/>
          <a:lstStyle>
            <a:lvl1pPr marL="0" indent="0" algn="l">
              <a:lnSpc>
                <a:spcPct val="100000"/>
              </a:lnSpc>
              <a:spcBef>
                <a:spcPts val="0"/>
              </a:spcBef>
              <a:buFont typeface="Arial" panose="020B0604020202020204" pitchFamily="34" charset="0"/>
              <a:buNone/>
              <a:defRPr sz="1798" b="0">
                <a:solidFill>
                  <a:schemeClr val="bg2"/>
                </a:solidFill>
              </a:defRPr>
            </a:lvl1pPr>
            <a:lvl2pPr marL="0" indent="0" algn="l">
              <a:lnSpc>
                <a:spcPct val="100000"/>
              </a:lnSpc>
              <a:spcBef>
                <a:spcPts val="0"/>
              </a:spcBef>
              <a:buFont typeface="Arial" panose="020B0604020202020204" pitchFamily="34" charset="0"/>
              <a:buNone/>
              <a:defRPr sz="1798" b="0">
                <a:solidFill>
                  <a:schemeClr val="bg2"/>
                </a:solidFill>
              </a:defRPr>
            </a:lvl2pPr>
            <a:lvl3pPr marL="0" indent="0" algn="l">
              <a:lnSpc>
                <a:spcPct val="100000"/>
              </a:lnSpc>
              <a:spcBef>
                <a:spcPts val="0"/>
              </a:spcBef>
              <a:buFont typeface="Arial" panose="020B0604020202020204" pitchFamily="34" charset="0"/>
              <a:buNone/>
              <a:defRPr sz="1798" b="0">
                <a:solidFill>
                  <a:schemeClr val="bg2"/>
                </a:solidFill>
              </a:defRPr>
            </a:lvl3pPr>
            <a:lvl4pPr marL="0" indent="0" algn="l">
              <a:lnSpc>
                <a:spcPct val="100000"/>
              </a:lnSpc>
              <a:spcBef>
                <a:spcPts val="0"/>
              </a:spcBef>
              <a:buFont typeface="Arial" panose="020B0604020202020204" pitchFamily="34" charset="0"/>
              <a:buNone/>
              <a:defRPr sz="1798" b="0">
                <a:solidFill>
                  <a:schemeClr val="bg2"/>
                </a:solidFill>
              </a:defRPr>
            </a:lvl4pPr>
            <a:lvl5pPr marL="0" indent="0" algn="l">
              <a:lnSpc>
                <a:spcPct val="100000"/>
              </a:lnSpc>
              <a:spcBef>
                <a:spcPts val="0"/>
              </a:spcBef>
              <a:buFont typeface="Arial" panose="020B0604020202020204" pitchFamily="34" charset="0"/>
              <a:buNone/>
              <a:defRPr sz="1798" b="0">
                <a:solidFill>
                  <a:schemeClr val="bg2"/>
                </a:solidFill>
              </a:defRPr>
            </a:lvl5pPr>
            <a:lvl6pPr marL="0" indent="0" algn="l">
              <a:lnSpc>
                <a:spcPct val="100000"/>
              </a:lnSpc>
              <a:spcBef>
                <a:spcPts val="0"/>
              </a:spcBef>
              <a:buFont typeface="Arial" panose="020B0604020202020204" pitchFamily="34" charset="0"/>
              <a:buNone/>
              <a:defRPr sz="1798" b="0">
                <a:solidFill>
                  <a:schemeClr val="bg2"/>
                </a:solidFill>
              </a:defRPr>
            </a:lvl6pPr>
            <a:lvl7pPr marL="0" indent="0" algn="l">
              <a:lnSpc>
                <a:spcPct val="100000"/>
              </a:lnSpc>
              <a:spcBef>
                <a:spcPts val="0"/>
              </a:spcBef>
              <a:buFont typeface="Arial" panose="020B0604020202020204" pitchFamily="34" charset="0"/>
              <a:buNone/>
              <a:defRPr sz="1798" b="0">
                <a:solidFill>
                  <a:schemeClr val="bg2"/>
                </a:solidFill>
              </a:defRPr>
            </a:lvl7pPr>
            <a:lvl8pPr marL="0" indent="0" algn="l">
              <a:lnSpc>
                <a:spcPct val="100000"/>
              </a:lnSpc>
              <a:spcBef>
                <a:spcPts val="0"/>
              </a:spcBef>
              <a:buFont typeface="Arial" panose="020B0604020202020204" pitchFamily="34" charset="0"/>
              <a:buNone/>
              <a:defRPr sz="1798" b="0">
                <a:solidFill>
                  <a:schemeClr val="bg2"/>
                </a:solidFill>
              </a:defRPr>
            </a:lvl8pPr>
            <a:lvl9pPr marL="0" indent="0" algn="l">
              <a:lnSpc>
                <a:spcPct val="100000"/>
              </a:lnSpc>
              <a:spcBef>
                <a:spcPts val="0"/>
              </a:spcBef>
              <a:buFont typeface="Arial" panose="020B0604020202020204" pitchFamily="34" charset="0"/>
              <a:buNone/>
              <a:defRPr sz="1798" b="0">
                <a:solidFill>
                  <a:schemeClr val="bg2"/>
                </a:solidFill>
              </a:defRPr>
            </a:lvl9pPr>
          </a:lstStyle>
          <a:p>
            <a:pPr lvl="0"/>
            <a:r>
              <a:rPr lang="de-DE" dirty="0"/>
              <a:t>Untertitel bzw. Kurzbeschreibung der Präsentation</a:t>
            </a:r>
            <a:br>
              <a:rPr lang="de-DE" dirty="0"/>
            </a:br>
            <a:r>
              <a:rPr lang="de-DE" dirty="0"/>
              <a:t>Name: der Referentin / des Referenten</a:t>
            </a:r>
          </a:p>
        </p:txBody>
      </p:sp>
      <p:sp>
        <p:nvSpPr>
          <p:cNvPr id="12" name="Linie"/>
          <p:cNvSpPr/>
          <p:nvPr/>
        </p:nvSpPr>
        <p:spPr>
          <a:xfrm>
            <a:off x="0" y="5642640"/>
            <a:ext cx="12192000" cy="273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8"/>
          </a:p>
        </p:txBody>
      </p:sp>
      <p:sp>
        <p:nvSpPr>
          <p:cNvPr id="19" name="Vertikaler Textplatzhalter 2"/>
          <p:cNvSpPr>
            <a:spLocks noGrp="1"/>
          </p:cNvSpPr>
          <p:nvPr>
            <p:ph type="body" orient="vert" idx="13" hasCustomPrompt="1"/>
          </p:nvPr>
        </p:nvSpPr>
        <p:spPr>
          <a:xfrm>
            <a:off x="4800001" y="6069200"/>
            <a:ext cx="6913632" cy="468000"/>
          </a:xfrm>
        </p:spPr>
        <p:txBody>
          <a:bodyPr vert="horz" anchor="b" anchorCtr="0"/>
          <a:lstStyle>
            <a:lvl1pPr marL="0" indent="0" algn="r">
              <a:lnSpc>
                <a:spcPct val="100000"/>
              </a:lnSpc>
              <a:spcBef>
                <a:spcPts val="0"/>
              </a:spcBef>
              <a:buFont typeface="Arial" panose="020B0604020202020204" pitchFamily="34" charset="0"/>
              <a:buNone/>
              <a:defRPr sz="1399" b="0"/>
            </a:lvl1pPr>
            <a:lvl2pPr marL="0" indent="0" algn="r">
              <a:lnSpc>
                <a:spcPct val="100000"/>
              </a:lnSpc>
              <a:spcBef>
                <a:spcPts val="0"/>
              </a:spcBef>
              <a:buNone/>
              <a:defRPr sz="1399" b="0"/>
            </a:lvl2pPr>
            <a:lvl3pPr marL="0" indent="0" algn="r">
              <a:lnSpc>
                <a:spcPct val="100000"/>
              </a:lnSpc>
              <a:spcBef>
                <a:spcPts val="0"/>
              </a:spcBef>
              <a:buNone/>
              <a:defRPr sz="1399" b="0"/>
            </a:lvl3pPr>
            <a:lvl4pPr marL="0" indent="0" algn="r">
              <a:lnSpc>
                <a:spcPct val="100000"/>
              </a:lnSpc>
              <a:spcBef>
                <a:spcPts val="0"/>
              </a:spcBef>
              <a:buNone/>
              <a:defRPr sz="1399" b="0"/>
            </a:lvl4pPr>
            <a:lvl5pPr marL="0" indent="0" algn="r">
              <a:lnSpc>
                <a:spcPct val="100000"/>
              </a:lnSpc>
              <a:spcBef>
                <a:spcPts val="0"/>
              </a:spcBef>
              <a:buNone/>
              <a:defRPr sz="1399" b="0"/>
            </a:lvl5pPr>
            <a:lvl6pPr marL="0" indent="0" algn="r">
              <a:lnSpc>
                <a:spcPct val="100000"/>
              </a:lnSpc>
              <a:spcBef>
                <a:spcPts val="0"/>
              </a:spcBef>
              <a:buNone/>
              <a:defRPr sz="1399" b="0"/>
            </a:lvl6pPr>
            <a:lvl7pPr marL="0" indent="0" algn="r">
              <a:lnSpc>
                <a:spcPct val="100000"/>
              </a:lnSpc>
              <a:spcBef>
                <a:spcPts val="0"/>
              </a:spcBef>
              <a:buNone/>
              <a:defRPr sz="1399" b="0"/>
            </a:lvl7pPr>
            <a:lvl8pPr marL="0" indent="0" algn="r">
              <a:lnSpc>
                <a:spcPct val="100000"/>
              </a:lnSpc>
              <a:spcBef>
                <a:spcPts val="0"/>
              </a:spcBef>
              <a:buNone/>
              <a:defRPr sz="1399" b="0"/>
            </a:lvl8pPr>
            <a:lvl9pPr marL="0" indent="0" algn="r">
              <a:lnSpc>
                <a:spcPct val="100000"/>
              </a:lnSpc>
              <a:spcBef>
                <a:spcPts val="0"/>
              </a:spcBef>
              <a:buNone/>
              <a:defRPr sz="1399" b="0"/>
            </a:lvl9pPr>
          </a:lstStyle>
          <a:p>
            <a:pPr lvl="0"/>
            <a:r>
              <a:rPr lang="de-DE" dirty="0"/>
              <a:t>Freiraum für Sekundärlogo(s) / Name </a:t>
            </a:r>
            <a:br>
              <a:rPr lang="de-DE" dirty="0"/>
            </a:br>
            <a:r>
              <a:rPr lang="de-DE" dirty="0"/>
              <a:t>des Fachbereichs, Instituts oder SFBs</a:t>
            </a:r>
          </a:p>
        </p:txBody>
      </p:sp>
      <p:grpSp>
        <p:nvGrpSpPr>
          <p:cNvPr id="25" name="Regieanweisungen">
            <a:extLst>
              <a:ext uri="{FF2B5EF4-FFF2-40B4-BE49-F238E27FC236}">
                <a16:creationId xmlns:a16="http://schemas.microsoft.com/office/drawing/2014/main" id="{ED9FFC58-AD21-3E47-B1A8-93EE29275526}"/>
              </a:ext>
            </a:extLst>
          </p:cNvPr>
          <p:cNvGrpSpPr/>
          <p:nvPr/>
        </p:nvGrpSpPr>
        <p:grpSpPr>
          <a:xfrm>
            <a:off x="-467513" y="-468000"/>
            <a:ext cx="13126327" cy="7776000"/>
            <a:chOff x="-468000" y="-468000"/>
            <a:chExt cx="13140000" cy="7776000"/>
          </a:xfrm>
        </p:grpSpPr>
        <p:cxnSp>
          <p:nvCxnSpPr>
            <p:cNvPr id="26" name="Linie">
              <a:extLst>
                <a:ext uri="{FF2B5EF4-FFF2-40B4-BE49-F238E27FC236}">
                  <a16:creationId xmlns:a16="http://schemas.microsoft.com/office/drawing/2014/main" id="{B64ED526-E274-3147-A2AF-D81E318BDC76}"/>
                </a:ext>
              </a:extLst>
            </p:cNvPr>
            <p:cNvCxnSpPr/>
            <p:nvPr/>
          </p:nvCxnSpPr>
          <p:spPr>
            <a:xfrm>
              <a:off x="12312000" y="232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Linie">
              <a:extLst>
                <a:ext uri="{FF2B5EF4-FFF2-40B4-BE49-F238E27FC236}">
                  <a16:creationId xmlns:a16="http://schemas.microsoft.com/office/drawing/2014/main" id="{635028BA-7335-574C-8E83-D802863F7E9D}"/>
                </a:ext>
              </a:extLst>
            </p:cNvPr>
            <p:cNvCxnSpPr/>
            <p:nvPr/>
          </p:nvCxnSpPr>
          <p:spPr>
            <a:xfrm>
              <a:off x="12312000" y="574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Linie">
              <a:extLst>
                <a:ext uri="{FF2B5EF4-FFF2-40B4-BE49-F238E27FC236}">
                  <a16:creationId xmlns:a16="http://schemas.microsoft.com/office/drawing/2014/main" id="{21CD66BF-E308-3F4B-895B-FAA7C5FE3ECF}"/>
                </a:ext>
              </a:extLst>
            </p:cNvPr>
            <p:cNvCxnSpPr/>
            <p:nvPr/>
          </p:nvCxnSpPr>
          <p:spPr>
            <a:xfrm>
              <a:off x="11844000" y="-46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Linie">
              <a:extLst>
                <a:ext uri="{FF2B5EF4-FFF2-40B4-BE49-F238E27FC236}">
                  <a16:creationId xmlns:a16="http://schemas.microsoft.com/office/drawing/2014/main" id="{A699C338-927B-4942-9427-6060000D99F3}"/>
                </a:ext>
              </a:extLst>
            </p:cNvPr>
            <p:cNvCxnSpPr/>
            <p:nvPr/>
          </p:nvCxnSpPr>
          <p:spPr>
            <a:xfrm>
              <a:off x="360000" y="-46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Linie">
              <a:extLst>
                <a:ext uri="{FF2B5EF4-FFF2-40B4-BE49-F238E27FC236}">
                  <a16:creationId xmlns:a16="http://schemas.microsoft.com/office/drawing/2014/main" id="{F475D903-336D-8E48-916C-726044DBD829}"/>
                </a:ext>
              </a:extLst>
            </p:cNvPr>
            <p:cNvCxnSpPr/>
            <p:nvPr/>
          </p:nvCxnSpPr>
          <p:spPr>
            <a:xfrm>
              <a:off x="11844000" y="694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Linie">
              <a:extLst>
                <a:ext uri="{FF2B5EF4-FFF2-40B4-BE49-F238E27FC236}">
                  <a16:creationId xmlns:a16="http://schemas.microsoft.com/office/drawing/2014/main" id="{F8683604-57DF-764E-800E-48A3E945DA0E}"/>
                </a:ext>
              </a:extLst>
            </p:cNvPr>
            <p:cNvCxnSpPr/>
            <p:nvPr/>
          </p:nvCxnSpPr>
          <p:spPr>
            <a:xfrm>
              <a:off x="360000" y="694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Linie">
              <a:extLst>
                <a:ext uri="{FF2B5EF4-FFF2-40B4-BE49-F238E27FC236}">
                  <a16:creationId xmlns:a16="http://schemas.microsoft.com/office/drawing/2014/main" id="{616A30C2-8E95-384D-8B79-BA59DD2978B0}"/>
                </a:ext>
              </a:extLst>
            </p:cNvPr>
            <p:cNvCxnSpPr/>
            <p:nvPr/>
          </p:nvCxnSpPr>
          <p:spPr>
            <a:xfrm>
              <a:off x="-468000" y="232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Linie">
              <a:extLst>
                <a:ext uri="{FF2B5EF4-FFF2-40B4-BE49-F238E27FC236}">
                  <a16:creationId xmlns:a16="http://schemas.microsoft.com/office/drawing/2014/main" id="{65786F69-7926-CA45-84BD-1AAD5F33CF1B}"/>
                </a:ext>
              </a:extLst>
            </p:cNvPr>
            <p:cNvCxnSpPr/>
            <p:nvPr/>
          </p:nvCxnSpPr>
          <p:spPr>
            <a:xfrm>
              <a:off x="-468000" y="574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Linie">
              <a:extLst>
                <a:ext uri="{FF2B5EF4-FFF2-40B4-BE49-F238E27FC236}">
                  <a16:creationId xmlns:a16="http://schemas.microsoft.com/office/drawing/2014/main" id="{2CB29A9F-189F-B844-9FE4-D2371E12A0C9}"/>
                </a:ext>
              </a:extLst>
            </p:cNvPr>
            <p:cNvCxnSpPr/>
            <p:nvPr/>
          </p:nvCxnSpPr>
          <p:spPr>
            <a:xfrm>
              <a:off x="-468000" y="1350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Linie">
              <a:extLst>
                <a:ext uri="{FF2B5EF4-FFF2-40B4-BE49-F238E27FC236}">
                  <a16:creationId xmlns:a16="http://schemas.microsoft.com/office/drawing/2014/main" id="{B9F47B3E-58E2-BF45-AA62-F5377549D8EC}"/>
                </a:ext>
              </a:extLst>
            </p:cNvPr>
            <p:cNvCxnSpPr/>
            <p:nvPr/>
          </p:nvCxnSpPr>
          <p:spPr>
            <a:xfrm>
              <a:off x="12312000" y="1350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2" name="livng.knowledge">
            <a:extLst>
              <a:ext uri="{FF2B5EF4-FFF2-40B4-BE49-F238E27FC236}">
                <a16:creationId xmlns:a16="http://schemas.microsoft.com/office/drawing/2014/main" id="{6FCE89AB-3140-D748-8FFB-2BE1ED68AD44}"/>
              </a:ext>
            </a:extLst>
          </p:cNvPr>
          <p:cNvSpPr>
            <a:spLocks noChangeAspect="1" noEditPoints="1"/>
          </p:cNvSpPr>
          <p:nvPr/>
        </p:nvSpPr>
        <p:spPr bwMode="auto">
          <a:xfrm>
            <a:off x="359625" y="6320880"/>
            <a:ext cx="1691678" cy="216000"/>
          </a:xfrm>
          <a:custGeom>
            <a:avLst/>
            <a:gdLst>
              <a:gd name="T0" fmla="*/ 0 w 4704"/>
              <a:gd name="T1" fmla="*/ 17 h 592"/>
              <a:gd name="T2" fmla="*/ 85 w 4704"/>
              <a:gd name="T3" fmla="*/ 421 h 592"/>
              <a:gd name="T4" fmla="*/ 1676 w 4704"/>
              <a:gd name="T5" fmla="*/ 413 h 592"/>
              <a:gd name="T6" fmla="*/ 1676 w 4704"/>
              <a:gd name="T7" fmla="*/ 413 h 592"/>
              <a:gd name="T8" fmla="*/ 4672 w 4704"/>
              <a:gd name="T9" fmla="*/ 393 h 592"/>
              <a:gd name="T10" fmla="*/ 4475 w 4704"/>
              <a:gd name="T11" fmla="*/ 183 h 592"/>
              <a:gd name="T12" fmla="*/ 4704 w 4704"/>
              <a:gd name="T13" fmla="*/ 328 h 592"/>
              <a:gd name="T14" fmla="*/ 4631 w 4704"/>
              <a:gd name="T15" fmla="*/ 276 h 592"/>
              <a:gd name="T16" fmla="*/ 4347 w 4704"/>
              <a:gd name="T17" fmla="*/ 252 h 592"/>
              <a:gd name="T18" fmla="*/ 4369 w 4704"/>
              <a:gd name="T19" fmla="*/ 486 h 592"/>
              <a:gd name="T20" fmla="*/ 4155 w 4704"/>
              <a:gd name="T21" fmla="*/ 470 h 592"/>
              <a:gd name="T22" fmla="*/ 4207 w 4704"/>
              <a:gd name="T23" fmla="*/ 444 h 592"/>
              <a:gd name="T24" fmla="*/ 4218 w 4704"/>
              <a:gd name="T25" fmla="*/ 140 h 592"/>
              <a:gd name="T26" fmla="*/ 4351 w 4704"/>
              <a:gd name="T27" fmla="*/ 199 h 592"/>
              <a:gd name="T28" fmla="*/ 4273 w 4704"/>
              <a:gd name="T29" fmla="*/ 248 h 592"/>
              <a:gd name="T30" fmla="*/ 3868 w 4704"/>
              <a:gd name="T31" fmla="*/ 477 h 592"/>
              <a:gd name="T32" fmla="*/ 3937 w 4704"/>
              <a:gd name="T33" fmla="*/ 118 h 592"/>
              <a:gd name="T34" fmla="*/ 4017 w 4704"/>
              <a:gd name="T35" fmla="*/ 470 h 592"/>
              <a:gd name="T36" fmla="*/ 3814 w 4704"/>
              <a:gd name="T37" fmla="*/ 311 h 592"/>
              <a:gd name="T38" fmla="*/ 3481 w 4704"/>
              <a:gd name="T39" fmla="*/ 328 h 592"/>
              <a:gd name="T40" fmla="*/ 3668 w 4704"/>
              <a:gd name="T41" fmla="*/ 435 h 592"/>
              <a:gd name="T42" fmla="*/ 3542 w 4704"/>
              <a:gd name="T43" fmla="*/ 140 h 592"/>
              <a:gd name="T44" fmla="*/ 3481 w 4704"/>
              <a:gd name="T45" fmla="*/ 328 h 592"/>
              <a:gd name="T46" fmla="*/ 3542 w 4704"/>
              <a:gd name="T47" fmla="*/ 193 h 592"/>
              <a:gd name="T48" fmla="*/ 3242 w 4704"/>
              <a:gd name="T49" fmla="*/ 17 h 592"/>
              <a:gd name="T50" fmla="*/ 3327 w 4704"/>
              <a:gd name="T51" fmla="*/ 421 h 592"/>
              <a:gd name="T52" fmla="*/ 3095 w 4704"/>
              <a:gd name="T53" fmla="*/ 471 h 592"/>
              <a:gd name="T54" fmla="*/ 2968 w 4704"/>
              <a:gd name="T55" fmla="*/ 235 h 592"/>
              <a:gd name="T56" fmla="*/ 2755 w 4704"/>
              <a:gd name="T57" fmla="*/ 152 h 592"/>
              <a:gd name="T58" fmla="*/ 2878 w 4704"/>
              <a:gd name="T59" fmla="*/ 383 h 592"/>
              <a:gd name="T60" fmla="*/ 3042 w 4704"/>
              <a:gd name="T61" fmla="*/ 293 h 592"/>
              <a:gd name="T62" fmla="*/ 3114 w 4704"/>
              <a:gd name="T63" fmla="*/ 148 h 592"/>
              <a:gd name="T64" fmla="*/ 2433 w 4704"/>
              <a:gd name="T65" fmla="*/ 309 h 592"/>
              <a:gd name="T66" fmla="*/ 2574 w 4704"/>
              <a:gd name="T67" fmla="*/ 193 h 592"/>
              <a:gd name="T68" fmla="*/ 2574 w 4704"/>
              <a:gd name="T69" fmla="*/ 193 h 592"/>
              <a:gd name="T70" fmla="*/ 2175 w 4704"/>
              <a:gd name="T71" fmla="*/ 236 h 592"/>
              <a:gd name="T72" fmla="*/ 2095 w 4704"/>
              <a:gd name="T73" fmla="*/ 157 h 592"/>
              <a:gd name="T74" fmla="*/ 2352 w 4704"/>
              <a:gd name="T75" fmla="*/ 229 h 592"/>
              <a:gd name="T76" fmla="*/ 1770 w 4704"/>
              <a:gd name="T77" fmla="*/ 95 h 592"/>
              <a:gd name="T78" fmla="*/ 1840 w 4704"/>
              <a:gd name="T79" fmla="*/ 470 h 592"/>
              <a:gd name="T80" fmla="*/ 1940 w 4704"/>
              <a:gd name="T81" fmla="*/ 148 h 592"/>
              <a:gd name="T82" fmla="*/ 1966 w 4704"/>
              <a:gd name="T83" fmla="*/ 470 h 592"/>
              <a:gd name="T84" fmla="*/ 1302 w 4704"/>
              <a:gd name="T85" fmla="*/ 351 h 592"/>
              <a:gd name="T86" fmla="*/ 1302 w 4704"/>
              <a:gd name="T87" fmla="*/ 592 h 592"/>
              <a:gd name="T88" fmla="*/ 1226 w 4704"/>
              <a:gd name="T89" fmla="*/ 492 h 592"/>
              <a:gd name="T90" fmla="*/ 1178 w 4704"/>
              <a:gd name="T91" fmla="*/ 395 h 592"/>
              <a:gd name="T92" fmla="*/ 1393 w 4704"/>
              <a:gd name="T93" fmla="*/ 157 h 592"/>
              <a:gd name="T94" fmla="*/ 1294 w 4704"/>
              <a:gd name="T95" fmla="*/ 193 h 592"/>
              <a:gd name="T96" fmla="*/ 1294 w 4704"/>
              <a:gd name="T97" fmla="*/ 193 h 592"/>
              <a:gd name="T98" fmla="*/ 908 w 4704"/>
              <a:gd name="T99" fmla="*/ 236 h 592"/>
              <a:gd name="T100" fmla="*/ 827 w 4704"/>
              <a:gd name="T101" fmla="*/ 157 h 592"/>
              <a:gd name="T102" fmla="*/ 1084 w 4704"/>
              <a:gd name="T103" fmla="*/ 229 h 592"/>
              <a:gd name="T104" fmla="*/ 657 w 4704"/>
              <a:gd name="T105" fmla="*/ 53 h 592"/>
              <a:gd name="T106" fmla="*/ 668 w 4704"/>
              <a:gd name="T107" fmla="*/ 470 h 592"/>
              <a:gd name="T108" fmla="*/ 668 w 4704"/>
              <a:gd name="T109" fmla="*/ 470 h 592"/>
              <a:gd name="T110" fmla="*/ 385 w 4704"/>
              <a:gd name="T111" fmla="*/ 140 h 592"/>
              <a:gd name="T112" fmla="*/ 481 w 4704"/>
              <a:gd name="T113" fmla="*/ 311 h 592"/>
              <a:gd name="T114" fmla="*/ 217 w 4704"/>
              <a:gd name="T115" fmla="*/ 100 h 592"/>
              <a:gd name="T116" fmla="*/ 217 w 4704"/>
              <a:gd name="T117" fmla="*/ 100 h 592"/>
              <a:gd name="T118" fmla="*/ 253 w 4704"/>
              <a:gd name="T119" fmla="*/ 470 h 5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704" h="592">
                <a:moveTo>
                  <a:pt x="77" y="477"/>
                </a:moveTo>
                <a:cubicBezTo>
                  <a:pt x="6" y="477"/>
                  <a:pt x="6" y="413"/>
                  <a:pt x="6" y="386"/>
                </a:cubicBezTo>
                <a:lnTo>
                  <a:pt x="6" y="111"/>
                </a:lnTo>
                <a:cubicBezTo>
                  <a:pt x="6" y="67"/>
                  <a:pt x="4" y="44"/>
                  <a:pt x="0" y="17"/>
                </a:cubicBezTo>
                <a:lnTo>
                  <a:pt x="72" y="1"/>
                </a:lnTo>
                <a:cubicBezTo>
                  <a:pt x="77" y="21"/>
                  <a:pt x="78" y="48"/>
                  <a:pt x="78" y="90"/>
                </a:cubicBezTo>
                <a:lnTo>
                  <a:pt x="78" y="363"/>
                </a:lnTo>
                <a:cubicBezTo>
                  <a:pt x="78" y="406"/>
                  <a:pt x="80" y="413"/>
                  <a:pt x="85" y="421"/>
                </a:cubicBezTo>
                <a:cubicBezTo>
                  <a:pt x="88" y="426"/>
                  <a:pt x="99" y="429"/>
                  <a:pt x="108" y="426"/>
                </a:cubicBezTo>
                <a:lnTo>
                  <a:pt x="119" y="469"/>
                </a:lnTo>
                <a:cubicBezTo>
                  <a:pt x="106" y="474"/>
                  <a:pt x="93" y="477"/>
                  <a:pt x="77" y="477"/>
                </a:cubicBezTo>
                <a:close/>
                <a:moveTo>
                  <a:pt x="1676" y="413"/>
                </a:moveTo>
                <a:cubicBezTo>
                  <a:pt x="1676" y="375"/>
                  <a:pt x="1644" y="344"/>
                  <a:pt x="1606" y="344"/>
                </a:cubicBezTo>
                <a:cubicBezTo>
                  <a:pt x="1568" y="344"/>
                  <a:pt x="1538" y="375"/>
                  <a:pt x="1538" y="413"/>
                </a:cubicBezTo>
                <a:cubicBezTo>
                  <a:pt x="1538" y="453"/>
                  <a:pt x="1569" y="485"/>
                  <a:pt x="1608" y="485"/>
                </a:cubicBezTo>
                <a:cubicBezTo>
                  <a:pt x="1644" y="485"/>
                  <a:pt x="1676" y="453"/>
                  <a:pt x="1676" y="413"/>
                </a:cubicBezTo>
                <a:close/>
                <a:moveTo>
                  <a:pt x="4512" y="328"/>
                </a:moveTo>
                <a:lnTo>
                  <a:pt x="4512" y="333"/>
                </a:lnTo>
                <a:cubicBezTo>
                  <a:pt x="4512" y="377"/>
                  <a:pt x="4528" y="424"/>
                  <a:pt x="4591" y="424"/>
                </a:cubicBezTo>
                <a:cubicBezTo>
                  <a:pt x="4621" y="424"/>
                  <a:pt x="4647" y="414"/>
                  <a:pt x="4672" y="393"/>
                </a:cubicBezTo>
                <a:lnTo>
                  <a:pt x="4699" y="435"/>
                </a:lnTo>
                <a:cubicBezTo>
                  <a:pt x="4665" y="464"/>
                  <a:pt x="4626" y="478"/>
                  <a:pt x="4583" y="478"/>
                </a:cubicBezTo>
                <a:cubicBezTo>
                  <a:pt x="4492" y="478"/>
                  <a:pt x="4435" y="412"/>
                  <a:pt x="4435" y="309"/>
                </a:cubicBezTo>
                <a:cubicBezTo>
                  <a:pt x="4435" y="253"/>
                  <a:pt x="4447" y="215"/>
                  <a:pt x="4475" y="183"/>
                </a:cubicBezTo>
                <a:cubicBezTo>
                  <a:pt x="4501" y="153"/>
                  <a:pt x="4533" y="140"/>
                  <a:pt x="4574" y="140"/>
                </a:cubicBezTo>
                <a:cubicBezTo>
                  <a:pt x="4605" y="140"/>
                  <a:pt x="4635" y="148"/>
                  <a:pt x="4662" y="173"/>
                </a:cubicBezTo>
                <a:cubicBezTo>
                  <a:pt x="4690" y="199"/>
                  <a:pt x="4704" y="238"/>
                  <a:pt x="4704" y="313"/>
                </a:cubicBezTo>
                <a:lnTo>
                  <a:pt x="4704" y="328"/>
                </a:lnTo>
                <a:lnTo>
                  <a:pt x="4512" y="328"/>
                </a:lnTo>
                <a:close/>
                <a:moveTo>
                  <a:pt x="4574" y="193"/>
                </a:moveTo>
                <a:cubicBezTo>
                  <a:pt x="4534" y="193"/>
                  <a:pt x="4513" y="224"/>
                  <a:pt x="4513" y="276"/>
                </a:cubicBezTo>
                <a:lnTo>
                  <a:pt x="4631" y="276"/>
                </a:lnTo>
                <a:cubicBezTo>
                  <a:pt x="4631" y="224"/>
                  <a:pt x="4609" y="193"/>
                  <a:pt x="4574" y="193"/>
                </a:cubicBezTo>
                <a:close/>
                <a:moveTo>
                  <a:pt x="4351" y="199"/>
                </a:moveTo>
                <a:cubicBezTo>
                  <a:pt x="4338" y="199"/>
                  <a:pt x="4328" y="197"/>
                  <a:pt x="4326" y="196"/>
                </a:cubicBezTo>
                <a:cubicBezTo>
                  <a:pt x="4328" y="198"/>
                  <a:pt x="4347" y="219"/>
                  <a:pt x="4347" y="252"/>
                </a:cubicBezTo>
                <a:cubicBezTo>
                  <a:pt x="4347" y="308"/>
                  <a:pt x="4301" y="351"/>
                  <a:pt x="4225" y="351"/>
                </a:cubicBezTo>
                <a:cubicBezTo>
                  <a:pt x="4202" y="359"/>
                  <a:pt x="4182" y="371"/>
                  <a:pt x="4182" y="381"/>
                </a:cubicBezTo>
                <a:cubicBezTo>
                  <a:pt x="4182" y="393"/>
                  <a:pt x="4186" y="394"/>
                  <a:pt x="4262" y="394"/>
                </a:cubicBezTo>
                <a:cubicBezTo>
                  <a:pt x="4314" y="394"/>
                  <a:pt x="4369" y="421"/>
                  <a:pt x="4369" y="486"/>
                </a:cubicBezTo>
                <a:cubicBezTo>
                  <a:pt x="4369" y="555"/>
                  <a:pt x="4312" y="592"/>
                  <a:pt x="4226" y="592"/>
                </a:cubicBezTo>
                <a:cubicBezTo>
                  <a:pt x="4142" y="592"/>
                  <a:pt x="4082" y="564"/>
                  <a:pt x="4082" y="504"/>
                </a:cubicBezTo>
                <a:cubicBezTo>
                  <a:pt x="4082" y="489"/>
                  <a:pt x="4088" y="470"/>
                  <a:pt x="4088" y="470"/>
                </a:cubicBezTo>
                <a:lnTo>
                  <a:pt x="4155" y="470"/>
                </a:lnTo>
                <a:cubicBezTo>
                  <a:pt x="4155" y="470"/>
                  <a:pt x="4149" y="482"/>
                  <a:pt x="4149" y="492"/>
                </a:cubicBezTo>
                <a:cubicBezTo>
                  <a:pt x="4149" y="522"/>
                  <a:pt x="4175" y="539"/>
                  <a:pt x="4220" y="539"/>
                </a:cubicBezTo>
                <a:cubicBezTo>
                  <a:pt x="4270" y="539"/>
                  <a:pt x="4296" y="519"/>
                  <a:pt x="4296" y="489"/>
                </a:cubicBezTo>
                <a:cubicBezTo>
                  <a:pt x="4296" y="454"/>
                  <a:pt x="4267" y="444"/>
                  <a:pt x="4207" y="444"/>
                </a:cubicBezTo>
                <a:cubicBezTo>
                  <a:pt x="4121" y="444"/>
                  <a:pt x="4102" y="427"/>
                  <a:pt x="4102" y="395"/>
                </a:cubicBezTo>
                <a:cubicBezTo>
                  <a:pt x="4102" y="363"/>
                  <a:pt x="4128" y="351"/>
                  <a:pt x="4163" y="340"/>
                </a:cubicBezTo>
                <a:cubicBezTo>
                  <a:pt x="4114" y="326"/>
                  <a:pt x="4090" y="295"/>
                  <a:pt x="4090" y="249"/>
                </a:cubicBezTo>
                <a:cubicBezTo>
                  <a:pt x="4090" y="183"/>
                  <a:pt x="4141" y="140"/>
                  <a:pt x="4218" y="140"/>
                </a:cubicBezTo>
                <a:cubicBezTo>
                  <a:pt x="4264" y="140"/>
                  <a:pt x="4290" y="157"/>
                  <a:pt x="4316" y="157"/>
                </a:cubicBezTo>
                <a:cubicBezTo>
                  <a:pt x="4337" y="157"/>
                  <a:pt x="4357" y="149"/>
                  <a:pt x="4375" y="134"/>
                </a:cubicBezTo>
                <a:lnTo>
                  <a:pt x="4407" y="178"/>
                </a:lnTo>
                <a:cubicBezTo>
                  <a:pt x="4389" y="193"/>
                  <a:pt x="4373" y="199"/>
                  <a:pt x="4351" y="199"/>
                </a:cubicBezTo>
                <a:close/>
                <a:moveTo>
                  <a:pt x="4218" y="193"/>
                </a:moveTo>
                <a:cubicBezTo>
                  <a:pt x="4182" y="193"/>
                  <a:pt x="4162" y="213"/>
                  <a:pt x="4162" y="249"/>
                </a:cubicBezTo>
                <a:cubicBezTo>
                  <a:pt x="4162" y="286"/>
                  <a:pt x="4183" y="303"/>
                  <a:pt x="4218" y="303"/>
                </a:cubicBezTo>
                <a:cubicBezTo>
                  <a:pt x="4254" y="303"/>
                  <a:pt x="4273" y="284"/>
                  <a:pt x="4273" y="248"/>
                </a:cubicBezTo>
                <a:cubicBezTo>
                  <a:pt x="4273" y="212"/>
                  <a:pt x="4254" y="193"/>
                  <a:pt x="4218" y="193"/>
                </a:cubicBezTo>
                <a:close/>
                <a:moveTo>
                  <a:pt x="3953" y="470"/>
                </a:moveTo>
                <a:cubicBezTo>
                  <a:pt x="3949" y="463"/>
                  <a:pt x="3949" y="458"/>
                  <a:pt x="3947" y="445"/>
                </a:cubicBezTo>
                <a:cubicBezTo>
                  <a:pt x="3925" y="466"/>
                  <a:pt x="3900" y="477"/>
                  <a:pt x="3868" y="477"/>
                </a:cubicBezTo>
                <a:cubicBezTo>
                  <a:pt x="3786" y="477"/>
                  <a:pt x="3736" y="412"/>
                  <a:pt x="3736" y="312"/>
                </a:cubicBezTo>
                <a:cubicBezTo>
                  <a:pt x="3736" y="211"/>
                  <a:pt x="3792" y="142"/>
                  <a:pt x="3870" y="142"/>
                </a:cubicBezTo>
                <a:cubicBezTo>
                  <a:pt x="3897" y="142"/>
                  <a:pt x="3920" y="151"/>
                  <a:pt x="3939" y="171"/>
                </a:cubicBezTo>
                <a:cubicBezTo>
                  <a:pt x="3939" y="171"/>
                  <a:pt x="3937" y="146"/>
                  <a:pt x="3937" y="118"/>
                </a:cubicBezTo>
                <a:lnTo>
                  <a:pt x="3937" y="1"/>
                </a:lnTo>
                <a:lnTo>
                  <a:pt x="4007" y="11"/>
                </a:lnTo>
                <a:lnTo>
                  <a:pt x="4007" y="358"/>
                </a:lnTo>
                <a:cubicBezTo>
                  <a:pt x="4007" y="421"/>
                  <a:pt x="4011" y="454"/>
                  <a:pt x="4017" y="470"/>
                </a:cubicBezTo>
                <a:lnTo>
                  <a:pt x="3953" y="470"/>
                </a:lnTo>
                <a:close/>
                <a:moveTo>
                  <a:pt x="3937" y="224"/>
                </a:moveTo>
                <a:cubicBezTo>
                  <a:pt x="3921" y="207"/>
                  <a:pt x="3902" y="198"/>
                  <a:pt x="3879" y="198"/>
                </a:cubicBezTo>
                <a:cubicBezTo>
                  <a:pt x="3834" y="198"/>
                  <a:pt x="3814" y="234"/>
                  <a:pt x="3814" y="311"/>
                </a:cubicBezTo>
                <a:cubicBezTo>
                  <a:pt x="3814" y="382"/>
                  <a:pt x="3828" y="418"/>
                  <a:pt x="3881" y="418"/>
                </a:cubicBezTo>
                <a:cubicBezTo>
                  <a:pt x="3907" y="418"/>
                  <a:pt x="3928" y="403"/>
                  <a:pt x="3937" y="387"/>
                </a:cubicBezTo>
                <a:lnTo>
                  <a:pt x="3937" y="224"/>
                </a:lnTo>
                <a:close/>
                <a:moveTo>
                  <a:pt x="3481" y="328"/>
                </a:moveTo>
                <a:lnTo>
                  <a:pt x="3481" y="333"/>
                </a:lnTo>
                <a:cubicBezTo>
                  <a:pt x="3481" y="377"/>
                  <a:pt x="3497" y="424"/>
                  <a:pt x="3560" y="424"/>
                </a:cubicBezTo>
                <a:cubicBezTo>
                  <a:pt x="3590" y="424"/>
                  <a:pt x="3616" y="414"/>
                  <a:pt x="3640" y="393"/>
                </a:cubicBezTo>
                <a:lnTo>
                  <a:pt x="3668" y="435"/>
                </a:lnTo>
                <a:cubicBezTo>
                  <a:pt x="3634" y="464"/>
                  <a:pt x="3595" y="478"/>
                  <a:pt x="3552" y="478"/>
                </a:cubicBezTo>
                <a:cubicBezTo>
                  <a:pt x="3461" y="478"/>
                  <a:pt x="3404" y="412"/>
                  <a:pt x="3404" y="309"/>
                </a:cubicBezTo>
                <a:cubicBezTo>
                  <a:pt x="3404" y="253"/>
                  <a:pt x="3416" y="215"/>
                  <a:pt x="3444" y="183"/>
                </a:cubicBezTo>
                <a:cubicBezTo>
                  <a:pt x="3470" y="153"/>
                  <a:pt x="3502" y="140"/>
                  <a:pt x="3542" y="140"/>
                </a:cubicBezTo>
                <a:cubicBezTo>
                  <a:pt x="3574" y="140"/>
                  <a:pt x="3603" y="148"/>
                  <a:pt x="3631" y="173"/>
                </a:cubicBezTo>
                <a:cubicBezTo>
                  <a:pt x="3659" y="199"/>
                  <a:pt x="3673" y="238"/>
                  <a:pt x="3673" y="313"/>
                </a:cubicBezTo>
                <a:lnTo>
                  <a:pt x="3673" y="328"/>
                </a:lnTo>
                <a:lnTo>
                  <a:pt x="3481" y="328"/>
                </a:lnTo>
                <a:close/>
                <a:moveTo>
                  <a:pt x="3542" y="193"/>
                </a:moveTo>
                <a:cubicBezTo>
                  <a:pt x="3503" y="193"/>
                  <a:pt x="3481" y="224"/>
                  <a:pt x="3481" y="276"/>
                </a:cubicBezTo>
                <a:lnTo>
                  <a:pt x="3600" y="276"/>
                </a:lnTo>
                <a:cubicBezTo>
                  <a:pt x="3600" y="224"/>
                  <a:pt x="3577" y="193"/>
                  <a:pt x="3542" y="193"/>
                </a:cubicBezTo>
                <a:close/>
                <a:moveTo>
                  <a:pt x="3319" y="477"/>
                </a:moveTo>
                <a:cubicBezTo>
                  <a:pt x="3249" y="477"/>
                  <a:pt x="3249" y="413"/>
                  <a:pt x="3249" y="386"/>
                </a:cubicBezTo>
                <a:lnTo>
                  <a:pt x="3249" y="111"/>
                </a:lnTo>
                <a:cubicBezTo>
                  <a:pt x="3249" y="67"/>
                  <a:pt x="3247" y="44"/>
                  <a:pt x="3242" y="17"/>
                </a:cubicBezTo>
                <a:lnTo>
                  <a:pt x="3314" y="1"/>
                </a:lnTo>
                <a:cubicBezTo>
                  <a:pt x="3319" y="21"/>
                  <a:pt x="3320" y="48"/>
                  <a:pt x="3320" y="90"/>
                </a:cubicBezTo>
                <a:lnTo>
                  <a:pt x="3320" y="363"/>
                </a:lnTo>
                <a:cubicBezTo>
                  <a:pt x="3320" y="406"/>
                  <a:pt x="3322" y="413"/>
                  <a:pt x="3327" y="421"/>
                </a:cubicBezTo>
                <a:cubicBezTo>
                  <a:pt x="3331" y="426"/>
                  <a:pt x="3342" y="429"/>
                  <a:pt x="3350" y="426"/>
                </a:cubicBezTo>
                <a:lnTo>
                  <a:pt x="3361" y="469"/>
                </a:lnTo>
                <a:cubicBezTo>
                  <a:pt x="3349" y="474"/>
                  <a:pt x="3335" y="477"/>
                  <a:pt x="3319" y="477"/>
                </a:cubicBezTo>
                <a:close/>
                <a:moveTo>
                  <a:pt x="3095" y="471"/>
                </a:moveTo>
                <a:lnTo>
                  <a:pt x="3030" y="471"/>
                </a:lnTo>
                <a:lnTo>
                  <a:pt x="2990" y="323"/>
                </a:lnTo>
                <a:cubicBezTo>
                  <a:pt x="2980" y="284"/>
                  <a:pt x="2969" y="235"/>
                  <a:pt x="2969" y="235"/>
                </a:cubicBezTo>
                <a:lnTo>
                  <a:pt x="2968" y="235"/>
                </a:lnTo>
                <a:cubicBezTo>
                  <a:pt x="2968" y="235"/>
                  <a:pt x="2963" y="267"/>
                  <a:pt x="2947" y="326"/>
                </a:cubicBezTo>
                <a:lnTo>
                  <a:pt x="2908" y="471"/>
                </a:lnTo>
                <a:lnTo>
                  <a:pt x="2843" y="471"/>
                </a:lnTo>
                <a:lnTo>
                  <a:pt x="2755" y="152"/>
                </a:lnTo>
                <a:lnTo>
                  <a:pt x="2824" y="143"/>
                </a:lnTo>
                <a:lnTo>
                  <a:pt x="2859" y="298"/>
                </a:lnTo>
                <a:cubicBezTo>
                  <a:pt x="2868" y="338"/>
                  <a:pt x="2876" y="383"/>
                  <a:pt x="2876" y="383"/>
                </a:cubicBezTo>
                <a:lnTo>
                  <a:pt x="2878" y="383"/>
                </a:lnTo>
                <a:cubicBezTo>
                  <a:pt x="2878" y="383"/>
                  <a:pt x="2884" y="341"/>
                  <a:pt x="2896" y="297"/>
                </a:cubicBezTo>
                <a:lnTo>
                  <a:pt x="2937" y="148"/>
                </a:lnTo>
                <a:lnTo>
                  <a:pt x="3006" y="148"/>
                </a:lnTo>
                <a:lnTo>
                  <a:pt x="3042" y="293"/>
                </a:lnTo>
                <a:cubicBezTo>
                  <a:pt x="3056" y="345"/>
                  <a:pt x="3063" y="384"/>
                  <a:pt x="3063" y="384"/>
                </a:cubicBezTo>
                <a:lnTo>
                  <a:pt x="3065" y="384"/>
                </a:lnTo>
                <a:cubicBezTo>
                  <a:pt x="3065" y="384"/>
                  <a:pt x="3072" y="335"/>
                  <a:pt x="3081" y="298"/>
                </a:cubicBezTo>
                <a:lnTo>
                  <a:pt x="3114" y="148"/>
                </a:lnTo>
                <a:lnTo>
                  <a:pt x="3186" y="148"/>
                </a:lnTo>
                <a:lnTo>
                  <a:pt x="3095" y="471"/>
                </a:lnTo>
                <a:close/>
                <a:moveTo>
                  <a:pt x="2575" y="478"/>
                </a:moveTo>
                <a:cubicBezTo>
                  <a:pt x="2487" y="478"/>
                  <a:pt x="2433" y="412"/>
                  <a:pt x="2433" y="309"/>
                </a:cubicBezTo>
                <a:cubicBezTo>
                  <a:pt x="2433" y="206"/>
                  <a:pt x="2488" y="140"/>
                  <a:pt x="2573" y="140"/>
                </a:cubicBezTo>
                <a:cubicBezTo>
                  <a:pt x="2665" y="140"/>
                  <a:pt x="2717" y="208"/>
                  <a:pt x="2717" y="310"/>
                </a:cubicBezTo>
                <a:cubicBezTo>
                  <a:pt x="2717" y="414"/>
                  <a:pt x="2662" y="478"/>
                  <a:pt x="2575" y="478"/>
                </a:cubicBezTo>
                <a:close/>
                <a:moveTo>
                  <a:pt x="2574" y="193"/>
                </a:moveTo>
                <a:cubicBezTo>
                  <a:pt x="2529" y="193"/>
                  <a:pt x="2510" y="226"/>
                  <a:pt x="2510" y="305"/>
                </a:cubicBezTo>
                <a:cubicBezTo>
                  <a:pt x="2510" y="398"/>
                  <a:pt x="2534" y="426"/>
                  <a:pt x="2576" y="426"/>
                </a:cubicBezTo>
                <a:cubicBezTo>
                  <a:pt x="2617" y="426"/>
                  <a:pt x="2640" y="392"/>
                  <a:pt x="2640" y="311"/>
                </a:cubicBezTo>
                <a:cubicBezTo>
                  <a:pt x="2640" y="220"/>
                  <a:pt x="2615" y="193"/>
                  <a:pt x="2574" y="193"/>
                </a:cubicBezTo>
                <a:close/>
                <a:moveTo>
                  <a:pt x="2283" y="470"/>
                </a:moveTo>
                <a:lnTo>
                  <a:pt x="2283" y="256"/>
                </a:lnTo>
                <a:cubicBezTo>
                  <a:pt x="2283" y="212"/>
                  <a:pt x="2273" y="200"/>
                  <a:pt x="2246" y="200"/>
                </a:cubicBezTo>
                <a:cubicBezTo>
                  <a:pt x="2226" y="200"/>
                  <a:pt x="2196" y="215"/>
                  <a:pt x="2175" y="236"/>
                </a:cubicBezTo>
                <a:lnTo>
                  <a:pt x="2175" y="470"/>
                </a:lnTo>
                <a:lnTo>
                  <a:pt x="2107" y="470"/>
                </a:lnTo>
                <a:lnTo>
                  <a:pt x="2107" y="233"/>
                </a:lnTo>
                <a:cubicBezTo>
                  <a:pt x="2107" y="199"/>
                  <a:pt x="2104" y="179"/>
                  <a:pt x="2095" y="157"/>
                </a:cubicBezTo>
                <a:lnTo>
                  <a:pt x="2158" y="139"/>
                </a:lnTo>
                <a:cubicBezTo>
                  <a:pt x="2166" y="153"/>
                  <a:pt x="2170" y="167"/>
                  <a:pt x="2170" y="185"/>
                </a:cubicBezTo>
                <a:cubicBezTo>
                  <a:pt x="2204" y="155"/>
                  <a:pt x="2234" y="140"/>
                  <a:pt x="2268" y="140"/>
                </a:cubicBezTo>
                <a:cubicBezTo>
                  <a:pt x="2318" y="140"/>
                  <a:pt x="2352" y="170"/>
                  <a:pt x="2352" y="229"/>
                </a:cubicBezTo>
                <a:lnTo>
                  <a:pt x="2352" y="470"/>
                </a:lnTo>
                <a:lnTo>
                  <a:pt x="2283" y="470"/>
                </a:lnTo>
                <a:close/>
                <a:moveTo>
                  <a:pt x="1770" y="470"/>
                </a:moveTo>
                <a:lnTo>
                  <a:pt x="1770" y="95"/>
                </a:lnTo>
                <a:cubicBezTo>
                  <a:pt x="1770" y="64"/>
                  <a:pt x="1768" y="42"/>
                  <a:pt x="1763" y="17"/>
                </a:cubicBezTo>
                <a:lnTo>
                  <a:pt x="1833" y="0"/>
                </a:lnTo>
                <a:cubicBezTo>
                  <a:pt x="1837" y="20"/>
                  <a:pt x="1840" y="52"/>
                  <a:pt x="1840" y="85"/>
                </a:cubicBezTo>
                <a:lnTo>
                  <a:pt x="1840" y="470"/>
                </a:lnTo>
                <a:lnTo>
                  <a:pt x="1770" y="470"/>
                </a:lnTo>
                <a:close/>
                <a:moveTo>
                  <a:pt x="1966" y="470"/>
                </a:moveTo>
                <a:lnTo>
                  <a:pt x="1845" y="288"/>
                </a:lnTo>
                <a:lnTo>
                  <a:pt x="1940" y="148"/>
                </a:lnTo>
                <a:lnTo>
                  <a:pt x="2025" y="148"/>
                </a:lnTo>
                <a:lnTo>
                  <a:pt x="1915" y="284"/>
                </a:lnTo>
                <a:lnTo>
                  <a:pt x="2051" y="470"/>
                </a:lnTo>
                <a:lnTo>
                  <a:pt x="1966" y="470"/>
                </a:lnTo>
                <a:close/>
                <a:moveTo>
                  <a:pt x="1428" y="199"/>
                </a:moveTo>
                <a:cubicBezTo>
                  <a:pt x="1415" y="199"/>
                  <a:pt x="1405" y="197"/>
                  <a:pt x="1403" y="196"/>
                </a:cubicBezTo>
                <a:cubicBezTo>
                  <a:pt x="1405" y="198"/>
                  <a:pt x="1424" y="219"/>
                  <a:pt x="1424" y="252"/>
                </a:cubicBezTo>
                <a:cubicBezTo>
                  <a:pt x="1424" y="308"/>
                  <a:pt x="1378" y="351"/>
                  <a:pt x="1302" y="351"/>
                </a:cubicBezTo>
                <a:cubicBezTo>
                  <a:pt x="1279" y="359"/>
                  <a:pt x="1259" y="371"/>
                  <a:pt x="1259" y="381"/>
                </a:cubicBezTo>
                <a:cubicBezTo>
                  <a:pt x="1259" y="393"/>
                  <a:pt x="1263" y="394"/>
                  <a:pt x="1339" y="394"/>
                </a:cubicBezTo>
                <a:cubicBezTo>
                  <a:pt x="1390" y="394"/>
                  <a:pt x="1446" y="421"/>
                  <a:pt x="1446" y="486"/>
                </a:cubicBezTo>
                <a:cubicBezTo>
                  <a:pt x="1446" y="555"/>
                  <a:pt x="1388" y="592"/>
                  <a:pt x="1302" y="592"/>
                </a:cubicBezTo>
                <a:cubicBezTo>
                  <a:pt x="1219" y="592"/>
                  <a:pt x="1159" y="564"/>
                  <a:pt x="1159" y="504"/>
                </a:cubicBezTo>
                <a:cubicBezTo>
                  <a:pt x="1159" y="489"/>
                  <a:pt x="1165" y="470"/>
                  <a:pt x="1165" y="470"/>
                </a:cubicBezTo>
                <a:lnTo>
                  <a:pt x="1231" y="470"/>
                </a:lnTo>
                <a:cubicBezTo>
                  <a:pt x="1231" y="470"/>
                  <a:pt x="1226" y="482"/>
                  <a:pt x="1226" y="492"/>
                </a:cubicBezTo>
                <a:cubicBezTo>
                  <a:pt x="1226" y="522"/>
                  <a:pt x="1252" y="539"/>
                  <a:pt x="1297" y="539"/>
                </a:cubicBezTo>
                <a:cubicBezTo>
                  <a:pt x="1346" y="539"/>
                  <a:pt x="1373" y="519"/>
                  <a:pt x="1373" y="489"/>
                </a:cubicBezTo>
                <a:cubicBezTo>
                  <a:pt x="1373" y="454"/>
                  <a:pt x="1344" y="444"/>
                  <a:pt x="1284" y="444"/>
                </a:cubicBezTo>
                <a:cubicBezTo>
                  <a:pt x="1198" y="444"/>
                  <a:pt x="1178" y="427"/>
                  <a:pt x="1178" y="395"/>
                </a:cubicBezTo>
                <a:cubicBezTo>
                  <a:pt x="1178" y="363"/>
                  <a:pt x="1205" y="351"/>
                  <a:pt x="1240" y="340"/>
                </a:cubicBezTo>
                <a:cubicBezTo>
                  <a:pt x="1191" y="326"/>
                  <a:pt x="1166" y="295"/>
                  <a:pt x="1166" y="249"/>
                </a:cubicBezTo>
                <a:cubicBezTo>
                  <a:pt x="1166" y="183"/>
                  <a:pt x="1218" y="140"/>
                  <a:pt x="1295" y="140"/>
                </a:cubicBezTo>
                <a:cubicBezTo>
                  <a:pt x="1341" y="140"/>
                  <a:pt x="1367" y="157"/>
                  <a:pt x="1393" y="157"/>
                </a:cubicBezTo>
                <a:cubicBezTo>
                  <a:pt x="1414" y="157"/>
                  <a:pt x="1434" y="149"/>
                  <a:pt x="1451" y="134"/>
                </a:cubicBezTo>
                <a:lnTo>
                  <a:pt x="1484" y="178"/>
                </a:lnTo>
                <a:cubicBezTo>
                  <a:pt x="1466" y="193"/>
                  <a:pt x="1449" y="199"/>
                  <a:pt x="1428" y="199"/>
                </a:cubicBezTo>
                <a:close/>
                <a:moveTo>
                  <a:pt x="1294" y="193"/>
                </a:moveTo>
                <a:cubicBezTo>
                  <a:pt x="1259" y="193"/>
                  <a:pt x="1239" y="213"/>
                  <a:pt x="1239" y="249"/>
                </a:cubicBezTo>
                <a:cubicBezTo>
                  <a:pt x="1239" y="286"/>
                  <a:pt x="1260" y="303"/>
                  <a:pt x="1294" y="303"/>
                </a:cubicBezTo>
                <a:cubicBezTo>
                  <a:pt x="1331" y="303"/>
                  <a:pt x="1350" y="284"/>
                  <a:pt x="1350" y="248"/>
                </a:cubicBezTo>
                <a:cubicBezTo>
                  <a:pt x="1350" y="212"/>
                  <a:pt x="1331" y="193"/>
                  <a:pt x="1294" y="193"/>
                </a:cubicBezTo>
                <a:close/>
                <a:moveTo>
                  <a:pt x="1015" y="470"/>
                </a:moveTo>
                <a:lnTo>
                  <a:pt x="1015" y="256"/>
                </a:lnTo>
                <a:cubicBezTo>
                  <a:pt x="1015" y="212"/>
                  <a:pt x="1005" y="200"/>
                  <a:pt x="978" y="200"/>
                </a:cubicBezTo>
                <a:cubicBezTo>
                  <a:pt x="958" y="200"/>
                  <a:pt x="929" y="215"/>
                  <a:pt x="908" y="236"/>
                </a:cubicBezTo>
                <a:lnTo>
                  <a:pt x="908" y="470"/>
                </a:lnTo>
                <a:lnTo>
                  <a:pt x="839" y="470"/>
                </a:lnTo>
                <a:lnTo>
                  <a:pt x="839" y="233"/>
                </a:lnTo>
                <a:cubicBezTo>
                  <a:pt x="839" y="199"/>
                  <a:pt x="836" y="179"/>
                  <a:pt x="827" y="157"/>
                </a:cubicBezTo>
                <a:lnTo>
                  <a:pt x="890" y="139"/>
                </a:lnTo>
                <a:cubicBezTo>
                  <a:pt x="898" y="153"/>
                  <a:pt x="902" y="167"/>
                  <a:pt x="902" y="185"/>
                </a:cubicBezTo>
                <a:cubicBezTo>
                  <a:pt x="936" y="155"/>
                  <a:pt x="966" y="140"/>
                  <a:pt x="1000" y="140"/>
                </a:cubicBezTo>
                <a:cubicBezTo>
                  <a:pt x="1050" y="140"/>
                  <a:pt x="1084" y="170"/>
                  <a:pt x="1084" y="229"/>
                </a:cubicBezTo>
                <a:lnTo>
                  <a:pt x="1084" y="470"/>
                </a:lnTo>
                <a:lnTo>
                  <a:pt x="1015" y="470"/>
                </a:lnTo>
                <a:close/>
                <a:moveTo>
                  <a:pt x="703" y="100"/>
                </a:moveTo>
                <a:cubicBezTo>
                  <a:pt x="677" y="100"/>
                  <a:pt x="657" y="79"/>
                  <a:pt x="657" y="53"/>
                </a:cubicBezTo>
                <a:cubicBezTo>
                  <a:pt x="657" y="27"/>
                  <a:pt x="678" y="6"/>
                  <a:pt x="704" y="6"/>
                </a:cubicBezTo>
                <a:cubicBezTo>
                  <a:pt x="729" y="6"/>
                  <a:pt x="750" y="27"/>
                  <a:pt x="750" y="53"/>
                </a:cubicBezTo>
                <a:cubicBezTo>
                  <a:pt x="750" y="79"/>
                  <a:pt x="729" y="100"/>
                  <a:pt x="703" y="100"/>
                </a:cubicBezTo>
                <a:close/>
                <a:moveTo>
                  <a:pt x="668" y="470"/>
                </a:moveTo>
                <a:lnTo>
                  <a:pt x="668" y="153"/>
                </a:lnTo>
                <a:lnTo>
                  <a:pt x="738" y="140"/>
                </a:lnTo>
                <a:lnTo>
                  <a:pt x="738" y="470"/>
                </a:lnTo>
                <a:lnTo>
                  <a:pt x="668" y="470"/>
                </a:lnTo>
                <a:close/>
                <a:moveTo>
                  <a:pt x="490" y="471"/>
                </a:moveTo>
                <a:lnTo>
                  <a:pt x="428" y="471"/>
                </a:lnTo>
                <a:lnTo>
                  <a:pt x="313" y="150"/>
                </a:lnTo>
                <a:lnTo>
                  <a:pt x="385" y="140"/>
                </a:lnTo>
                <a:lnTo>
                  <a:pt x="440" y="314"/>
                </a:lnTo>
                <a:cubicBezTo>
                  <a:pt x="451" y="347"/>
                  <a:pt x="460" y="386"/>
                  <a:pt x="460" y="386"/>
                </a:cubicBezTo>
                <a:lnTo>
                  <a:pt x="461" y="386"/>
                </a:lnTo>
                <a:cubicBezTo>
                  <a:pt x="461" y="386"/>
                  <a:pt x="468" y="347"/>
                  <a:pt x="481" y="311"/>
                </a:cubicBezTo>
                <a:lnTo>
                  <a:pt x="534" y="148"/>
                </a:lnTo>
                <a:lnTo>
                  <a:pt x="607" y="148"/>
                </a:lnTo>
                <a:lnTo>
                  <a:pt x="490" y="471"/>
                </a:lnTo>
                <a:close/>
                <a:moveTo>
                  <a:pt x="217" y="100"/>
                </a:moveTo>
                <a:cubicBezTo>
                  <a:pt x="192" y="100"/>
                  <a:pt x="172" y="79"/>
                  <a:pt x="172" y="53"/>
                </a:cubicBezTo>
                <a:cubicBezTo>
                  <a:pt x="172" y="27"/>
                  <a:pt x="192" y="6"/>
                  <a:pt x="218" y="6"/>
                </a:cubicBezTo>
                <a:cubicBezTo>
                  <a:pt x="243" y="6"/>
                  <a:pt x="264" y="27"/>
                  <a:pt x="264" y="53"/>
                </a:cubicBezTo>
                <a:cubicBezTo>
                  <a:pt x="264" y="79"/>
                  <a:pt x="243" y="100"/>
                  <a:pt x="217" y="100"/>
                </a:cubicBezTo>
                <a:close/>
                <a:moveTo>
                  <a:pt x="182" y="470"/>
                </a:moveTo>
                <a:lnTo>
                  <a:pt x="182" y="153"/>
                </a:lnTo>
                <a:lnTo>
                  <a:pt x="253" y="140"/>
                </a:lnTo>
                <a:lnTo>
                  <a:pt x="253" y="470"/>
                </a:lnTo>
                <a:lnTo>
                  <a:pt x="182" y="470"/>
                </a:lnTo>
                <a:close/>
              </a:path>
            </a:pathLst>
          </a:custGeom>
          <a:solidFill>
            <a:schemeClr val="tx1"/>
          </a:solidFill>
          <a:ln>
            <a:noFill/>
          </a:ln>
        </p:spPr>
        <p:txBody>
          <a:bodyPr vert="horz" wrap="square" lIns="91345" tIns="45672" rIns="91345" bIns="45672" numCol="1" anchor="t" anchorCtr="0" compatLnSpc="1">
            <a:prstTxWarp prst="textNoShape">
              <a:avLst/>
            </a:prstTxWarp>
          </a:bodyPr>
          <a:lstStyle/>
          <a:p>
            <a:endParaRPr lang="de-DE" sz="1798"/>
          </a:p>
        </p:txBody>
      </p:sp>
      <p:pic>
        <p:nvPicPr>
          <p:cNvPr id="4" name="Grafik 1">
            <a:extLst>
              <a:ext uri="{FF2B5EF4-FFF2-40B4-BE49-F238E27FC236}">
                <a16:creationId xmlns:a16="http://schemas.microsoft.com/office/drawing/2014/main" id="{166DFA8A-0A60-6E57-3E6D-1B298569BE11}"/>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341312" y="276642"/>
            <a:ext cx="2909931" cy="813335"/>
          </a:xfrm>
          <a:prstGeom prst="rect">
            <a:avLst/>
          </a:prstGeom>
        </p:spPr>
      </p:pic>
    </p:spTree>
    <p:extLst>
      <p:ext uri="{BB962C8B-B14F-4D97-AF65-F5344CB8AC3E}">
        <p14:creationId xmlns:p14="http://schemas.microsoft.com/office/powerpoint/2010/main" val="2407946520"/>
      </p:ext>
    </p:extLst>
  </p:cSld>
  <p:clrMapOvr>
    <a:masterClrMapping/>
  </p:clrMapOvr>
  <p:hf hdr="0"/>
  <p:extLst>
    <p:ext uri="{DCECCB84-F9BA-43D5-87BE-67443E8EF086}">
      <p15:sldGuideLst xmlns:p15="http://schemas.microsoft.com/office/powerpoint/2012/main">
        <p15:guide id="3" pos="226">
          <p15:clr>
            <a:srgbClr val="FBAE40"/>
          </p15:clr>
        </p15:guide>
        <p15:guide id="4" pos="5534">
          <p15:clr>
            <a:srgbClr val="FBAE40"/>
          </p15:clr>
        </p15:guide>
        <p15:guide id="5" orient="horz" pos="1236">
          <p15:clr>
            <a:srgbClr val="FBAE40"/>
          </p15:clr>
        </p15:guide>
        <p15:guide id="6" orient="horz" pos="2040">
          <p15:clr>
            <a:srgbClr val="FBAE40"/>
          </p15:clr>
        </p15:guide>
        <p15:guide id="7" pos="301">
          <p15:clr>
            <a:srgbClr val="FBAE40"/>
          </p15:clr>
        </p15:guide>
        <p15:guide id="8" pos="7379">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Titel blau mit Türmchen">
    <p:spTree>
      <p:nvGrpSpPr>
        <p:cNvPr id="1" name=""/>
        <p:cNvGrpSpPr/>
        <p:nvPr/>
      </p:nvGrpSpPr>
      <p:grpSpPr>
        <a:xfrm>
          <a:off x="0" y="0"/>
          <a:ext cx="0" cy="0"/>
          <a:chOff x="0" y="0"/>
          <a:chExt cx="0" cy="0"/>
        </a:xfrm>
      </p:grpSpPr>
      <p:sp>
        <p:nvSpPr>
          <p:cNvPr id="13" name="Fläche"/>
          <p:cNvSpPr/>
          <p:nvPr/>
        </p:nvSpPr>
        <p:spPr>
          <a:xfrm>
            <a:off x="0" y="0"/>
            <a:ext cx="12192000" cy="567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8"/>
          </a:p>
        </p:txBody>
      </p:sp>
      <p:grpSp>
        <p:nvGrpSpPr>
          <p:cNvPr id="15" name="Türmchen"/>
          <p:cNvGrpSpPr>
            <a:grpSpLocks noChangeAspect="1"/>
          </p:cNvGrpSpPr>
          <p:nvPr/>
        </p:nvGrpSpPr>
        <p:grpSpPr bwMode="auto">
          <a:xfrm>
            <a:off x="7513324" y="1035716"/>
            <a:ext cx="4677833" cy="4606925"/>
            <a:chOff x="3550" y="652"/>
            <a:chExt cx="2210" cy="2902"/>
          </a:xfrm>
        </p:grpSpPr>
        <p:sp>
          <p:nvSpPr>
            <p:cNvPr id="16" name="Glocken"/>
            <p:cNvSpPr>
              <a:spLocks noEditPoints="1"/>
            </p:cNvSpPr>
            <p:nvPr/>
          </p:nvSpPr>
          <p:spPr bwMode="auto">
            <a:xfrm>
              <a:off x="4760" y="2242"/>
              <a:ext cx="378" cy="599"/>
            </a:xfrm>
            <a:custGeom>
              <a:avLst/>
              <a:gdLst>
                <a:gd name="T0" fmla="*/ 110 w 1666"/>
                <a:gd name="T1" fmla="*/ 1564 h 2641"/>
                <a:gd name="T2" fmla="*/ 391 w 1666"/>
                <a:gd name="T3" fmla="*/ 1092 h 2641"/>
                <a:gd name="T4" fmla="*/ 673 w 1666"/>
                <a:gd name="T5" fmla="*/ 1564 h 2641"/>
                <a:gd name="T6" fmla="*/ 833 w 1666"/>
                <a:gd name="T7" fmla="*/ 2223 h 2641"/>
                <a:gd name="T8" fmla="*/ 754 w 1666"/>
                <a:gd name="T9" fmla="*/ 2641 h 2641"/>
                <a:gd name="T10" fmla="*/ 378 w 1666"/>
                <a:gd name="T11" fmla="*/ 2543 h 2641"/>
                <a:gd name="T12" fmla="*/ 160 w 1666"/>
                <a:gd name="T13" fmla="*/ 2106 h 2641"/>
                <a:gd name="T14" fmla="*/ 595 w 1666"/>
                <a:gd name="T15" fmla="*/ 2106 h 2641"/>
                <a:gd name="T16" fmla="*/ 682 w 1666"/>
                <a:gd name="T17" fmla="*/ 1919 h 2641"/>
                <a:gd name="T18" fmla="*/ 984 w 1666"/>
                <a:gd name="T19" fmla="*/ 1919 h 2641"/>
                <a:gd name="T20" fmla="*/ 1071 w 1666"/>
                <a:gd name="T21" fmla="*/ 2106 h 2641"/>
                <a:gd name="T22" fmla="*/ 1506 w 1666"/>
                <a:gd name="T23" fmla="*/ 2106 h 2641"/>
                <a:gd name="T24" fmla="*/ 1288 w 1666"/>
                <a:gd name="T25" fmla="*/ 2543 h 2641"/>
                <a:gd name="T26" fmla="*/ 912 w 1666"/>
                <a:gd name="T27" fmla="*/ 2641 h 2641"/>
                <a:gd name="T28" fmla="*/ 833 w 1666"/>
                <a:gd name="T29" fmla="*/ 2223 h 2641"/>
                <a:gd name="T30" fmla="*/ 700 w 1666"/>
                <a:gd name="T31" fmla="*/ 1776 h 2641"/>
                <a:gd name="T32" fmla="*/ 833 w 1666"/>
                <a:gd name="T33" fmla="*/ 1553 h 2641"/>
                <a:gd name="T34" fmla="*/ 966 w 1666"/>
                <a:gd name="T35" fmla="*/ 1776 h 2641"/>
                <a:gd name="T36" fmla="*/ 833 w 1666"/>
                <a:gd name="T37" fmla="*/ 360 h 2641"/>
                <a:gd name="T38" fmla="*/ 733 w 1666"/>
                <a:gd name="T39" fmla="*/ 158 h 2641"/>
                <a:gd name="T40" fmla="*/ 934 w 1666"/>
                <a:gd name="T41" fmla="*/ 158 h 2641"/>
                <a:gd name="T42" fmla="*/ 833 w 1666"/>
                <a:gd name="T43" fmla="*/ 360 h 2641"/>
                <a:gd name="T44" fmla="*/ 601 w 1666"/>
                <a:gd name="T45" fmla="*/ 1331 h 2641"/>
                <a:gd name="T46" fmla="*/ 833 w 1666"/>
                <a:gd name="T47" fmla="*/ 942 h 2641"/>
                <a:gd name="T48" fmla="*/ 1065 w 1666"/>
                <a:gd name="T49" fmla="*/ 1331 h 2641"/>
                <a:gd name="T50" fmla="*/ 376 w 1666"/>
                <a:gd name="T51" fmla="*/ 534 h 2641"/>
                <a:gd name="T52" fmla="*/ 159 w 1666"/>
                <a:gd name="T53" fmla="*/ 97 h 2641"/>
                <a:gd name="T54" fmla="*/ 594 w 1666"/>
                <a:gd name="T55" fmla="*/ 97 h 2641"/>
                <a:gd name="T56" fmla="*/ 376 w 1666"/>
                <a:gd name="T57" fmla="*/ 534 h 2641"/>
                <a:gd name="T58" fmla="*/ 913 w 1666"/>
                <a:gd name="T59" fmla="*/ 632 h 2641"/>
                <a:gd name="T60" fmla="*/ 1290 w 1666"/>
                <a:gd name="T61" fmla="*/ 0 h 2641"/>
                <a:gd name="T62" fmla="*/ 1666 w 1666"/>
                <a:gd name="T63" fmla="*/ 632 h 2641"/>
                <a:gd name="T64" fmla="*/ 1275 w 1666"/>
                <a:gd name="T65" fmla="*/ 1491 h 2641"/>
                <a:gd name="T66" fmla="*/ 1112 w 1666"/>
                <a:gd name="T67" fmla="*/ 1164 h 2641"/>
                <a:gd name="T68" fmla="*/ 1437 w 1666"/>
                <a:gd name="T69" fmla="*/ 1164 h 2641"/>
                <a:gd name="T70" fmla="*/ 1275 w 1666"/>
                <a:gd name="T71" fmla="*/ 1491 h 2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66" h="2641">
                  <a:moveTo>
                    <a:pt x="391" y="1491"/>
                  </a:moveTo>
                  <a:cubicBezTo>
                    <a:pt x="341" y="1491"/>
                    <a:pt x="220" y="1492"/>
                    <a:pt x="110" y="1564"/>
                  </a:cubicBezTo>
                  <a:cubicBezTo>
                    <a:pt x="210" y="1483"/>
                    <a:pt x="229" y="1380"/>
                    <a:pt x="229" y="1164"/>
                  </a:cubicBezTo>
                  <a:cubicBezTo>
                    <a:pt x="229" y="1164"/>
                    <a:pt x="257" y="1092"/>
                    <a:pt x="391" y="1092"/>
                  </a:cubicBezTo>
                  <a:cubicBezTo>
                    <a:pt x="526" y="1092"/>
                    <a:pt x="554" y="1164"/>
                    <a:pt x="554" y="1164"/>
                  </a:cubicBezTo>
                  <a:cubicBezTo>
                    <a:pt x="554" y="1380"/>
                    <a:pt x="573" y="1483"/>
                    <a:pt x="673" y="1564"/>
                  </a:cubicBezTo>
                  <a:cubicBezTo>
                    <a:pt x="563" y="1492"/>
                    <a:pt x="442" y="1491"/>
                    <a:pt x="391" y="1491"/>
                  </a:cubicBezTo>
                  <a:close/>
                  <a:moveTo>
                    <a:pt x="833" y="2223"/>
                  </a:moveTo>
                  <a:cubicBezTo>
                    <a:pt x="791" y="2223"/>
                    <a:pt x="693" y="2224"/>
                    <a:pt x="600" y="2275"/>
                  </a:cubicBezTo>
                  <a:cubicBezTo>
                    <a:pt x="611" y="2453"/>
                    <a:pt x="649" y="2556"/>
                    <a:pt x="754" y="2641"/>
                  </a:cubicBezTo>
                  <a:cubicBezTo>
                    <a:pt x="607" y="2545"/>
                    <a:pt x="445" y="2543"/>
                    <a:pt x="378" y="2543"/>
                  </a:cubicBezTo>
                  <a:lnTo>
                    <a:pt x="378" y="2543"/>
                  </a:lnTo>
                  <a:cubicBezTo>
                    <a:pt x="311" y="2543"/>
                    <a:pt x="147" y="2545"/>
                    <a:pt x="1" y="2641"/>
                  </a:cubicBezTo>
                  <a:cubicBezTo>
                    <a:pt x="135" y="2532"/>
                    <a:pt x="160" y="2394"/>
                    <a:pt x="160" y="2106"/>
                  </a:cubicBezTo>
                  <a:cubicBezTo>
                    <a:pt x="160" y="2106"/>
                    <a:pt x="198" y="2009"/>
                    <a:pt x="378" y="2009"/>
                  </a:cubicBezTo>
                  <a:cubicBezTo>
                    <a:pt x="557" y="2009"/>
                    <a:pt x="595" y="2106"/>
                    <a:pt x="595" y="2106"/>
                  </a:cubicBezTo>
                  <a:cubicBezTo>
                    <a:pt x="595" y="2165"/>
                    <a:pt x="596" y="2218"/>
                    <a:pt x="599" y="2266"/>
                  </a:cubicBezTo>
                  <a:cubicBezTo>
                    <a:pt x="668" y="2194"/>
                    <a:pt x="682" y="2098"/>
                    <a:pt x="682" y="1919"/>
                  </a:cubicBezTo>
                  <a:cubicBezTo>
                    <a:pt x="682" y="1919"/>
                    <a:pt x="708" y="1853"/>
                    <a:pt x="833" y="1853"/>
                  </a:cubicBezTo>
                  <a:cubicBezTo>
                    <a:pt x="958" y="1853"/>
                    <a:pt x="984" y="1919"/>
                    <a:pt x="984" y="1919"/>
                  </a:cubicBezTo>
                  <a:cubicBezTo>
                    <a:pt x="984" y="2098"/>
                    <a:pt x="998" y="2194"/>
                    <a:pt x="1067" y="2266"/>
                  </a:cubicBezTo>
                  <a:cubicBezTo>
                    <a:pt x="1070" y="2218"/>
                    <a:pt x="1071" y="2165"/>
                    <a:pt x="1071" y="2106"/>
                  </a:cubicBezTo>
                  <a:cubicBezTo>
                    <a:pt x="1071" y="2106"/>
                    <a:pt x="1108" y="2009"/>
                    <a:pt x="1288" y="2009"/>
                  </a:cubicBezTo>
                  <a:cubicBezTo>
                    <a:pt x="1468" y="2009"/>
                    <a:pt x="1506" y="2106"/>
                    <a:pt x="1506" y="2106"/>
                  </a:cubicBezTo>
                  <a:cubicBezTo>
                    <a:pt x="1506" y="2394"/>
                    <a:pt x="1531" y="2532"/>
                    <a:pt x="1664" y="2641"/>
                  </a:cubicBezTo>
                  <a:cubicBezTo>
                    <a:pt x="1518" y="2545"/>
                    <a:pt x="1355" y="2543"/>
                    <a:pt x="1288" y="2543"/>
                  </a:cubicBezTo>
                  <a:lnTo>
                    <a:pt x="1288" y="2543"/>
                  </a:lnTo>
                  <a:cubicBezTo>
                    <a:pt x="1221" y="2543"/>
                    <a:pt x="1058" y="2545"/>
                    <a:pt x="912" y="2641"/>
                  </a:cubicBezTo>
                  <a:cubicBezTo>
                    <a:pt x="1016" y="2556"/>
                    <a:pt x="1055" y="2453"/>
                    <a:pt x="1066" y="2275"/>
                  </a:cubicBezTo>
                  <a:cubicBezTo>
                    <a:pt x="973" y="2224"/>
                    <a:pt x="875" y="2223"/>
                    <a:pt x="833" y="2223"/>
                  </a:cubicBezTo>
                  <a:close/>
                  <a:moveTo>
                    <a:pt x="833" y="1741"/>
                  </a:moveTo>
                  <a:cubicBezTo>
                    <a:pt x="810" y="1741"/>
                    <a:pt x="752" y="1742"/>
                    <a:pt x="700" y="1776"/>
                  </a:cubicBezTo>
                  <a:cubicBezTo>
                    <a:pt x="748" y="1737"/>
                    <a:pt x="757" y="1689"/>
                    <a:pt x="757" y="1587"/>
                  </a:cubicBezTo>
                  <a:cubicBezTo>
                    <a:pt x="757" y="1587"/>
                    <a:pt x="770" y="1553"/>
                    <a:pt x="833" y="1553"/>
                  </a:cubicBezTo>
                  <a:cubicBezTo>
                    <a:pt x="897" y="1553"/>
                    <a:pt x="910" y="1587"/>
                    <a:pt x="910" y="1587"/>
                  </a:cubicBezTo>
                  <a:cubicBezTo>
                    <a:pt x="910" y="1689"/>
                    <a:pt x="919" y="1737"/>
                    <a:pt x="966" y="1776"/>
                  </a:cubicBezTo>
                  <a:cubicBezTo>
                    <a:pt x="914" y="1742"/>
                    <a:pt x="857" y="1741"/>
                    <a:pt x="833" y="1741"/>
                  </a:cubicBezTo>
                  <a:close/>
                  <a:moveTo>
                    <a:pt x="833" y="360"/>
                  </a:moveTo>
                  <a:cubicBezTo>
                    <a:pt x="802" y="360"/>
                    <a:pt x="727" y="361"/>
                    <a:pt x="659" y="405"/>
                  </a:cubicBezTo>
                  <a:cubicBezTo>
                    <a:pt x="721" y="355"/>
                    <a:pt x="733" y="291"/>
                    <a:pt x="733" y="158"/>
                  </a:cubicBezTo>
                  <a:cubicBezTo>
                    <a:pt x="733" y="158"/>
                    <a:pt x="750" y="113"/>
                    <a:pt x="833" y="113"/>
                  </a:cubicBezTo>
                  <a:cubicBezTo>
                    <a:pt x="916" y="113"/>
                    <a:pt x="934" y="158"/>
                    <a:pt x="934" y="158"/>
                  </a:cubicBezTo>
                  <a:cubicBezTo>
                    <a:pt x="934" y="291"/>
                    <a:pt x="945" y="355"/>
                    <a:pt x="1007" y="405"/>
                  </a:cubicBezTo>
                  <a:cubicBezTo>
                    <a:pt x="939" y="361"/>
                    <a:pt x="864" y="360"/>
                    <a:pt x="833" y="360"/>
                  </a:cubicBezTo>
                  <a:close/>
                  <a:moveTo>
                    <a:pt x="833" y="1271"/>
                  </a:moveTo>
                  <a:cubicBezTo>
                    <a:pt x="792" y="1271"/>
                    <a:pt x="691" y="1272"/>
                    <a:pt x="601" y="1331"/>
                  </a:cubicBezTo>
                  <a:cubicBezTo>
                    <a:pt x="684" y="1264"/>
                    <a:pt x="699" y="1179"/>
                    <a:pt x="699" y="1001"/>
                  </a:cubicBezTo>
                  <a:cubicBezTo>
                    <a:pt x="699" y="1001"/>
                    <a:pt x="722" y="942"/>
                    <a:pt x="833" y="942"/>
                  </a:cubicBezTo>
                  <a:cubicBezTo>
                    <a:pt x="944" y="942"/>
                    <a:pt x="967" y="1001"/>
                    <a:pt x="967" y="1001"/>
                  </a:cubicBezTo>
                  <a:cubicBezTo>
                    <a:pt x="967" y="1179"/>
                    <a:pt x="982" y="1264"/>
                    <a:pt x="1065" y="1331"/>
                  </a:cubicBezTo>
                  <a:cubicBezTo>
                    <a:pt x="975" y="1272"/>
                    <a:pt x="874" y="1271"/>
                    <a:pt x="833" y="1271"/>
                  </a:cubicBezTo>
                  <a:close/>
                  <a:moveTo>
                    <a:pt x="376" y="534"/>
                  </a:moveTo>
                  <a:cubicBezTo>
                    <a:pt x="309" y="534"/>
                    <a:pt x="146" y="536"/>
                    <a:pt x="0" y="632"/>
                  </a:cubicBezTo>
                  <a:cubicBezTo>
                    <a:pt x="134" y="523"/>
                    <a:pt x="159" y="385"/>
                    <a:pt x="159" y="97"/>
                  </a:cubicBezTo>
                  <a:cubicBezTo>
                    <a:pt x="159" y="97"/>
                    <a:pt x="196" y="0"/>
                    <a:pt x="376" y="0"/>
                  </a:cubicBezTo>
                  <a:cubicBezTo>
                    <a:pt x="556" y="0"/>
                    <a:pt x="594" y="97"/>
                    <a:pt x="594" y="97"/>
                  </a:cubicBezTo>
                  <a:cubicBezTo>
                    <a:pt x="594" y="385"/>
                    <a:pt x="619" y="523"/>
                    <a:pt x="752" y="632"/>
                  </a:cubicBezTo>
                  <a:cubicBezTo>
                    <a:pt x="606" y="536"/>
                    <a:pt x="443" y="534"/>
                    <a:pt x="376" y="534"/>
                  </a:cubicBezTo>
                  <a:close/>
                  <a:moveTo>
                    <a:pt x="1290" y="534"/>
                  </a:moveTo>
                  <a:cubicBezTo>
                    <a:pt x="1223" y="534"/>
                    <a:pt x="1060" y="536"/>
                    <a:pt x="913" y="632"/>
                  </a:cubicBezTo>
                  <a:cubicBezTo>
                    <a:pt x="1047" y="523"/>
                    <a:pt x="1072" y="385"/>
                    <a:pt x="1072" y="97"/>
                  </a:cubicBezTo>
                  <a:cubicBezTo>
                    <a:pt x="1072" y="97"/>
                    <a:pt x="1110" y="0"/>
                    <a:pt x="1290" y="0"/>
                  </a:cubicBezTo>
                  <a:cubicBezTo>
                    <a:pt x="1469" y="0"/>
                    <a:pt x="1507" y="97"/>
                    <a:pt x="1507" y="97"/>
                  </a:cubicBezTo>
                  <a:cubicBezTo>
                    <a:pt x="1507" y="385"/>
                    <a:pt x="1532" y="523"/>
                    <a:pt x="1666" y="632"/>
                  </a:cubicBezTo>
                  <a:cubicBezTo>
                    <a:pt x="1520" y="536"/>
                    <a:pt x="1357" y="534"/>
                    <a:pt x="1290" y="534"/>
                  </a:cubicBezTo>
                  <a:close/>
                  <a:moveTo>
                    <a:pt x="1275" y="1491"/>
                  </a:moveTo>
                  <a:cubicBezTo>
                    <a:pt x="1225" y="1491"/>
                    <a:pt x="1103" y="1492"/>
                    <a:pt x="993" y="1564"/>
                  </a:cubicBezTo>
                  <a:cubicBezTo>
                    <a:pt x="1093" y="1483"/>
                    <a:pt x="1112" y="1380"/>
                    <a:pt x="1112" y="1164"/>
                  </a:cubicBezTo>
                  <a:cubicBezTo>
                    <a:pt x="1112" y="1164"/>
                    <a:pt x="1140" y="1092"/>
                    <a:pt x="1275" y="1092"/>
                  </a:cubicBezTo>
                  <a:cubicBezTo>
                    <a:pt x="1409" y="1092"/>
                    <a:pt x="1437" y="1164"/>
                    <a:pt x="1437" y="1164"/>
                  </a:cubicBezTo>
                  <a:cubicBezTo>
                    <a:pt x="1437" y="1380"/>
                    <a:pt x="1456" y="1483"/>
                    <a:pt x="1556" y="1564"/>
                  </a:cubicBezTo>
                  <a:cubicBezTo>
                    <a:pt x="1446" y="1492"/>
                    <a:pt x="1325" y="1491"/>
                    <a:pt x="1275" y="1491"/>
                  </a:cubicBezTo>
                  <a:close/>
                </a:path>
              </a:pathLst>
            </a:custGeom>
            <a:solidFill>
              <a:srgbClr val="9ABCD1"/>
            </a:solidFill>
            <a:ln w="9525">
              <a:noFill/>
              <a:round/>
              <a:headEnd/>
              <a:tailEnd/>
            </a:ln>
          </p:spPr>
          <p:txBody>
            <a:bodyPr vert="horz" wrap="square" lIns="91440" tIns="45720" rIns="91440" bIns="45720" numCol="1" anchor="t" anchorCtr="0" compatLnSpc="1">
              <a:prstTxWarp prst="textNoShape">
                <a:avLst/>
              </a:prstTxWarp>
            </a:bodyPr>
            <a:lstStyle/>
            <a:p>
              <a:endParaRPr lang="de-DE" sz="1798"/>
            </a:p>
          </p:txBody>
        </p:sp>
        <p:sp>
          <p:nvSpPr>
            <p:cNvPr id="20" name="Glocken innen"/>
            <p:cNvSpPr>
              <a:spLocks noEditPoints="1"/>
            </p:cNvSpPr>
            <p:nvPr/>
          </p:nvSpPr>
          <p:spPr bwMode="auto">
            <a:xfrm>
              <a:off x="4752" y="2323"/>
              <a:ext cx="394" cy="568"/>
            </a:xfrm>
            <a:custGeom>
              <a:avLst/>
              <a:gdLst>
                <a:gd name="T0" fmla="*/ 701 w 1735"/>
                <a:gd name="T1" fmla="*/ 449 h 2505"/>
                <a:gd name="T2" fmla="*/ 121 w 1735"/>
                <a:gd name="T3" fmla="*/ 448 h 2505"/>
                <a:gd name="T4" fmla="*/ 121 w 1735"/>
                <a:gd name="T5" fmla="*/ 221 h 2505"/>
                <a:gd name="T6" fmla="*/ 699 w 1735"/>
                <a:gd name="T7" fmla="*/ 221 h 2505"/>
                <a:gd name="T8" fmla="*/ 1153 w 1735"/>
                <a:gd name="T9" fmla="*/ 1977 h 2505"/>
                <a:gd name="T10" fmla="*/ 867 w 1735"/>
                <a:gd name="T11" fmla="*/ 2087 h 2505"/>
                <a:gd name="T12" fmla="*/ 582 w 1735"/>
                <a:gd name="T13" fmla="*/ 1975 h 2505"/>
                <a:gd name="T14" fmla="*/ 867 w 1735"/>
                <a:gd name="T15" fmla="*/ 1863 h 2505"/>
                <a:gd name="T16" fmla="*/ 1153 w 1735"/>
                <a:gd name="T17" fmla="*/ 1977 h 2505"/>
                <a:gd name="T18" fmla="*/ 643 w 1735"/>
                <a:gd name="T19" fmla="*/ 1337 h 2505"/>
                <a:gd name="T20" fmla="*/ 209 w 1735"/>
                <a:gd name="T21" fmla="*/ 1337 h 2505"/>
                <a:gd name="T22" fmla="*/ 209 w 1735"/>
                <a:gd name="T23" fmla="*/ 1166 h 2505"/>
                <a:gd name="T24" fmla="*/ 642 w 1735"/>
                <a:gd name="T25" fmla="*/ 1167 h 2505"/>
                <a:gd name="T26" fmla="*/ 1013 w 1735"/>
                <a:gd name="T27" fmla="*/ 1439 h 2505"/>
                <a:gd name="T28" fmla="*/ 867 w 1735"/>
                <a:gd name="T29" fmla="*/ 1496 h 2505"/>
                <a:gd name="T30" fmla="*/ 722 w 1735"/>
                <a:gd name="T31" fmla="*/ 1438 h 2505"/>
                <a:gd name="T32" fmla="*/ 867 w 1735"/>
                <a:gd name="T33" fmla="*/ 1381 h 2505"/>
                <a:gd name="T34" fmla="*/ 1013 w 1735"/>
                <a:gd name="T35" fmla="*/ 1439 h 2505"/>
                <a:gd name="T36" fmla="*/ 702 w 1735"/>
                <a:gd name="T37" fmla="*/ 2459 h 2505"/>
                <a:gd name="T38" fmla="*/ 122 w 1735"/>
                <a:gd name="T39" fmla="*/ 2458 h 2505"/>
                <a:gd name="T40" fmla="*/ 122 w 1735"/>
                <a:gd name="T41" fmla="*/ 2229 h 2505"/>
                <a:gd name="T42" fmla="*/ 701 w 1735"/>
                <a:gd name="T43" fmla="*/ 2230 h 2505"/>
                <a:gd name="T44" fmla="*/ 1735 w 1735"/>
                <a:gd name="T45" fmla="*/ 2346 h 2505"/>
                <a:gd name="T46" fmla="*/ 1322 w 1735"/>
                <a:gd name="T47" fmla="*/ 2505 h 2505"/>
                <a:gd name="T48" fmla="*/ 911 w 1735"/>
                <a:gd name="T49" fmla="*/ 2343 h 2505"/>
                <a:gd name="T50" fmla="*/ 1322 w 1735"/>
                <a:gd name="T51" fmla="*/ 2182 h 2505"/>
                <a:gd name="T52" fmla="*/ 1735 w 1735"/>
                <a:gd name="T53" fmla="*/ 2346 h 2505"/>
                <a:gd name="T54" fmla="*/ 1526 w 1735"/>
                <a:gd name="T55" fmla="*/ 1337 h 2505"/>
                <a:gd name="T56" fmla="*/ 1092 w 1735"/>
                <a:gd name="T57" fmla="*/ 1337 h 2505"/>
                <a:gd name="T58" fmla="*/ 1092 w 1735"/>
                <a:gd name="T59" fmla="*/ 1166 h 2505"/>
                <a:gd name="T60" fmla="*/ 1525 w 1735"/>
                <a:gd name="T61" fmla="*/ 1167 h 2505"/>
                <a:gd name="T62" fmla="*/ 1121 w 1735"/>
                <a:gd name="T63" fmla="*/ 1011 h 2505"/>
                <a:gd name="T64" fmla="*/ 867 w 1735"/>
                <a:gd name="T65" fmla="*/ 1109 h 2505"/>
                <a:gd name="T66" fmla="*/ 614 w 1735"/>
                <a:gd name="T67" fmla="*/ 1010 h 2505"/>
                <a:gd name="T68" fmla="*/ 867 w 1735"/>
                <a:gd name="T69" fmla="*/ 911 h 2505"/>
                <a:gd name="T70" fmla="*/ 1121 w 1735"/>
                <a:gd name="T71" fmla="*/ 1011 h 2505"/>
                <a:gd name="T72" fmla="*/ 1002 w 1735"/>
                <a:gd name="T73" fmla="*/ 128 h 2505"/>
                <a:gd name="T74" fmla="*/ 733 w 1735"/>
                <a:gd name="T75" fmla="*/ 128 h 2505"/>
                <a:gd name="T76" fmla="*/ 733 w 1735"/>
                <a:gd name="T77" fmla="*/ 21 h 2505"/>
                <a:gd name="T78" fmla="*/ 1001 w 1735"/>
                <a:gd name="T79" fmla="*/ 22 h 2505"/>
                <a:gd name="T80" fmla="*/ 1735 w 1735"/>
                <a:gd name="T81" fmla="*/ 337 h 2505"/>
                <a:gd name="T82" fmla="*/ 1324 w 1735"/>
                <a:gd name="T83" fmla="*/ 495 h 2505"/>
                <a:gd name="T84" fmla="*/ 913 w 1735"/>
                <a:gd name="T85" fmla="*/ 334 h 2505"/>
                <a:gd name="T86" fmla="*/ 1324 w 1735"/>
                <a:gd name="T87" fmla="*/ 174 h 2505"/>
                <a:gd name="T88" fmla="*/ 1735 w 1735"/>
                <a:gd name="T89" fmla="*/ 337 h 2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735" h="2505">
                  <a:moveTo>
                    <a:pt x="821" y="337"/>
                  </a:moveTo>
                  <a:cubicBezTo>
                    <a:pt x="821" y="381"/>
                    <a:pt x="775" y="420"/>
                    <a:pt x="701" y="449"/>
                  </a:cubicBezTo>
                  <a:cubicBezTo>
                    <a:pt x="626" y="478"/>
                    <a:pt x="524" y="495"/>
                    <a:pt x="410" y="495"/>
                  </a:cubicBezTo>
                  <a:cubicBezTo>
                    <a:pt x="297" y="495"/>
                    <a:pt x="195" y="477"/>
                    <a:pt x="121" y="448"/>
                  </a:cubicBezTo>
                  <a:cubicBezTo>
                    <a:pt x="46" y="419"/>
                    <a:pt x="0" y="378"/>
                    <a:pt x="0" y="334"/>
                  </a:cubicBezTo>
                  <a:cubicBezTo>
                    <a:pt x="0" y="290"/>
                    <a:pt x="46" y="250"/>
                    <a:pt x="121" y="221"/>
                  </a:cubicBezTo>
                  <a:cubicBezTo>
                    <a:pt x="195" y="192"/>
                    <a:pt x="297" y="174"/>
                    <a:pt x="410" y="174"/>
                  </a:cubicBezTo>
                  <a:cubicBezTo>
                    <a:pt x="523" y="174"/>
                    <a:pt x="625" y="192"/>
                    <a:pt x="699" y="221"/>
                  </a:cubicBezTo>
                  <a:cubicBezTo>
                    <a:pt x="775" y="251"/>
                    <a:pt x="821" y="292"/>
                    <a:pt x="821" y="337"/>
                  </a:cubicBezTo>
                  <a:close/>
                  <a:moveTo>
                    <a:pt x="1153" y="1977"/>
                  </a:moveTo>
                  <a:cubicBezTo>
                    <a:pt x="1153" y="2007"/>
                    <a:pt x="1121" y="2035"/>
                    <a:pt x="1069" y="2055"/>
                  </a:cubicBezTo>
                  <a:cubicBezTo>
                    <a:pt x="1017" y="2075"/>
                    <a:pt x="946" y="2087"/>
                    <a:pt x="867" y="2087"/>
                  </a:cubicBezTo>
                  <a:cubicBezTo>
                    <a:pt x="788" y="2087"/>
                    <a:pt x="717" y="2075"/>
                    <a:pt x="666" y="2055"/>
                  </a:cubicBezTo>
                  <a:cubicBezTo>
                    <a:pt x="614" y="2034"/>
                    <a:pt x="582" y="2006"/>
                    <a:pt x="582" y="1975"/>
                  </a:cubicBezTo>
                  <a:cubicBezTo>
                    <a:pt x="582" y="1944"/>
                    <a:pt x="614" y="1916"/>
                    <a:pt x="666" y="1896"/>
                  </a:cubicBezTo>
                  <a:cubicBezTo>
                    <a:pt x="717" y="1876"/>
                    <a:pt x="788" y="1863"/>
                    <a:pt x="867" y="1863"/>
                  </a:cubicBezTo>
                  <a:cubicBezTo>
                    <a:pt x="946" y="1863"/>
                    <a:pt x="1017" y="1876"/>
                    <a:pt x="1068" y="1896"/>
                  </a:cubicBezTo>
                  <a:cubicBezTo>
                    <a:pt x="1121" y="1917"/>
                    <a:pt x="1153" y="1946"/>
                    <a:pt x="1153" y="1977"/>
                  </a:cubicBezTo>
                  <a:close/>
                  <a:moveTo>
                    <a:pt x="733" y="1253"/>
                  </a:moveTo>
                  <a:cubicBezTo>
                    <a:pt x="733" y="1286"/>
                    <a:pt x="699" y="1316"/>
                    <a:pt x="643" y="1337"/>
                  </a:cubicBezTo>
                  <a:cubicBezTo>
                    <a:pt x="587" y="1358"/>
                    <a:pt x="510" y="1372"/>
                    <a:pt x="425" y="1372"/>
                  </a:cubicBezTo>
                  <a:cubicBezTo>
                    <a:pt x="341" y="1372"/>
                    <a:pt x="264" y="1358"/>
                    <a:pt x="209" y="1337"/>
                  </a:cubicBezTo>
                  <a:cubicBezTo>
                    <a:pt x="153" y="1315"/>
                    <a:pt x="119" y="1284"/>
                    <a:pt x="119" y="1251"/>
                  </a:cubicBezTo>
                  <a:cubicBezTo>
                    <a:pt x="119" y="1218"/>
                    <a:pt x="153" y="1188"/>
                    <a:pt x="209" y="1166"/>
                  </a:cubicBezTo>
                  <a:cubicBezTo>
                    <a:pt x="264" y="1144"/>
                    <a:pt x="341" y="1131"/>
                    <a:pt x="425" y="1131"/>
                  </a:cubicBezTo>
                  <a:cubicBezTo>
                    <a:pt x="510" y="1131"/>
                    <a:pt x="586" y="1145"/>
                    <a:pt x="642" y="1167"/>
                  </a:cubicBezTo>
                  <a:cubicBezTo>
                    <a:pt x="698" y="1189"/>
                    <a:pt x="733" y="1219"/>
                    <a:pt x="733" y="1253"/>
                  </a:cubicBezTo>
                  <a:close/>
                  <a:moveTo>
                    <a:pt x="1013" y="1439"/>
                  </a:moveTo>
                  <a:cubicBezTo>
                    <a:pt x="1013" y="1455"/>
                    <a:pt x="997" y="1469"/>
                    <a:pt x="970" y="1479"/>
                  </a:cubicBezTo>
                  <a:cubicBezTo>
                    <a:pt x="944" y="1489"/>
                    <a:pt x="907" y="1496"/>
                    <a:pt x="867" y="1496"/>
                  </a:cubicBezTo>
                  <a:cubicBezTo>
                    <a:pt x="827" y="1496"/>
                    <a:pt x="791" y="1489"/>
                    <a:pt x="765" y="1479"/>
                  </a:cubicBezTo>
                  <a:cubicBezTo>
                    <a:pt x="738" y="1469"/>
                    <a:pt x="722" y="1454"/>
                    <a:pt x="722" y="1438"/>
                  </a:cubicBezTo>
                  <a:cubicBezTo>
                    <a:pt x="722" y="1422"/>
                    <a:pt x="738" y="1408"/>
                    <a:pt x="765" y="1398"/>
                  </a:cubicBezTo>
                  <a:cubicBezTo>
                    <a:pt x="791" y="1387"/>
                    <a:pt x="827" y="1381"/>
                    <a:pt x="867" y="1381"/>
                  </a:cubicBezTo>
                  <a:cubicBezTo>
                    <a:pt x="907" y="1381"/>
                    <a:pt x="943" y="1388"/>
                    <a:pt x="969" y="1398"/>
                  </a:cubicBezTo>
                  <a:cubicBezTo>
                    <a:pt x="996" y="1408"/>
                    <a:pt x="1013" y="1423"/>
                    <a:pt x="1013" y="1439"/>
                  </a:cubicBezTo>
                  <a:close/>
                  <a:moveTo>
                    <a:pt x="824" y="2346"/>
                  </a:moveTo>
                  <a:cubicBezTo>
                    <a:pt x="824" y="2390"/>
                    <a:pt x="778" y="2430"/>
                    <a:pt x="702" y="2459"/>
                  </a:cubicBezTo>
                  <a:cubicBezTo>
                    <a:pt x="628" y="2488"/>
                    <a:pt x="525" y="2505"/>
                    <a:pt x="412" y="2505"/>
                  </a:cubicBezTo>
                  <a:cubicBezTo>
                    <a:pt x="298" y="2505"/>
                    <a:pt x="196" y="2487"/>
                    <a:pt x="122" y="2458"/>
                  </a:cubicBezTo>
                  <a:cubicBezTo>
                    <a:pt x="47" y="2429"/>
                    <a:pt x="0" y="2388"/>
                    <a:pt x="0" y="2343"/>
                  </a:cubicBezTo>
                  <a:cubicBezTo>
                    <a:pt x="0" y="2299"/>
                    <a:pt x="47" y="2258"/>
                    <a:pt x="122" y="2229"/>
                  </a:cubicBezTo>
                  <a:cubicBezTo>
                    <a:pt x="196" y="2200"/>
                    <a:pt x="298" y="2182"/>
                    <a:pt x="412" y="2182"/>
                  </a:cubicBezTo>
                  <a:cubicBezTo>
                    <a:pt x="525" y="2182"/>
                    <a:pt x="627" y="2200"/>
                    <a:pt x="701" y="2230"/>
                  </a:cubicBezTo>
                  <a:cubicBezTo>
                    <a:pt x="777" y="2259"/>
                    <a:pt x="824" y="2301"/>
                    <a:pt x="824" y="2346"/>
                  </a:cubicBezTo>
                  <a:close/>
                  <a:moveTo>
                    <a:pt x="1735" y="2346"/>
                  </a:moveTo>
                  <a:cubicBezTo>
                    <a:pt x="1735" y="2390"/>
                    <a:pt x="1688" y="2430"/>
                    <a:pt x="1613" y="2459"/>
                  </a:cubicBezTo>
                  <a:cubicBezTo>
                    <a:pt x="1539" y="2488"/>
                    <a:pt x="1436" y="2505"/>
                    <a:pt x="1322" y="2505"/>
                  </a:cubicBezTo>
                  <a:cubicBezTo>
                    <a:pt x="1209" y="2505"/>
                    <a:pt x="1107" y="2487"/>
                    <a:pt x="1033" y="2458"/>
                  </a:cubicBezTo>
                  <a:cubicBezTo>
                    <a:pt x="957" y="2429"/>
                    <a:pt x="911" y="2388"/>
                    <a:pt x="911" y="2343"/>
                  </a:cubicBezTo>
                  <a:cubicBezTo>
                    <a:pt x="911" y="2299"/>
                    <a:pt x="957" y="2258"/>
                    <a:pt x="1032" y="2229"/>
                  </a:cubicBezTo>
                  <a:cubicBezTo>
                    <a:pt x="1106" y="2200"/>
                    <a:pt x="1209" y="2182"/>
                    <a:pt x="1322" y="2182"/>
                  </a:cubicBezTo>
                  <a:cubicBezTo>
                    <a:pt x="1435" y="2182"/>
                    <a:pt x="1538" y="2200"/>
                    <a:pt x="1612" y="2230"/>
                  </a:cubicBezTo>
                  <a:cubicBezTo>
                    <a:pt x="1688" y="2259"/>
                    <a:pt x="1735" y="2301"/>
                    <a:pt x="1735" y="2346"/>
                  </a:cubicBezTo>
                  <a:close/>
                  <a:moveTo>
                    <a:pt x="1616" y="1253"/>
                  </a:moveTo>
                  <a:cubicBezTo>
                    <a:pt x="1616" y="1286"/>
                    <a:pt x="1582" y="1316"/>
                    <a:pt x="1526" y="1337"/>
                  </a:cubicBezTo>
                  <a:cubicBezTo>
                    <a:pt x="1470" y="1358"/>
                    <a:pt x="1394" y="1372"/>
                    <a:pt x="1309" y="1372"/>
                  </a:cubicBezTo>
                  <a:cubicBezTo>
                    <a:pt x="1224" y="1372"/>
                    <a:pt x="1148" y="1358"/>
                    <a:pt x="1092" y="1337"/>
                  </a:cubicBezTo>
                  <a:cubicBezTo>
                    <a:pt x="1036" y="1315"/>
                    <a:pt x="1002" y="1284"/>
                    <a:pt x="1002" y="1251"/>
                  </a:cubicBezTo>
                  <a:cubicBezTo>
                    <a:pt x="1002" y="1218"/>
                    <a:pt x="1036" y="1188"/>
                    <a:pt x="1092" y="1166"/>
                  </a:cubicBezTo>
                  <a:cubicBezTo>
                    <a:pt x="1147" y="1144"/>
                    <a:pt x="1224" y="1131"/>
                    <a:pt x="1309" y="1131"/>
                  </a:cubicBezTo>
                  <a:cubicBezTo>
                    <a:pt x="1393" y="1131"/>
                    <a:pt x="1469" y="1145"/>
                    <a:pt x="1525" y="1167"/>
                  </a:cubicBezTo>
                  <a:cubicBezTo>
                    <a:pt x="1581" y="1189"/>
                    <a:pt x="1616" y="1219"/>
                    <a:pt x="1616" y="1253"/>
                  </a:cubicBezTo>
                  <a:close/>
                  <a:moveTo>
                    <a:pt x="1121" y="1011"/>
                  </a:moveTo>
                  <a:cubicBezTo>
                    <a:pt x="1121" y="1038"/>
                    <a:pt x="1092" y="1063"/>
                    <a:pt x="1046" y="1081"/>
                  </a:cubicBezTo>
                  <a:cubicBezTo>
                    <a:pt x="1000" y="1098"/>
                    <a:pt x="937" y="1109"/>
                    <a:pt x="867" y="1109"/>
                  </a:cubicBezTo>
                  <a:cubicBezTo>
                    <a:pt x="797" y="1109"/>
                    <a:pt x="734" y="1098"/>
                    <a:pt x="689" y="1080"/>
                  </a:cubicBezTo>
                  <a:cubicBezTo>
                    <a:pt x="643" y="1062"/>
                    <a:pt x="614" y="1037"/>
                    <a:pt x="614" y="1010"/>
                  </a:cubicBezTo>
                  <a:cubicBezTo>
                    <a:pt x="614" y="982"/>
                    <a:pt x="642" y="957"/>
                    <a:pt x="689" y="939"/>
                  </a:cubicBezTo>
                  <a:cubicBezTo>
                    <a:pt x="734" y="922"/>
                    <a:pt x="797" y="911"/>
                    <a:pt x="867" y="911"/>
                  </a:cubicBezTo>
                  <a:cubicBezTo>
                    <a:pt x="937" y="911"/>
                    <a:pt x="1000" y="922"/>
                    <a:pt x="1045" y="940"/>
                  </a:cubicBezTo>
                  <a:cubicBezTo>
                    <a:pt x="1092" y="958"/>
                    <a:pt x="1121" y="984"/>
                    <a:pt x="1121" y="1011"/>
                  </a:cubicBezTo>
                  <a:close/>
                  <a:moveTo>
                    <a:pt x="1058" y="76"/>
                  </a:moveTo>
                  <a:cubicBezTo>
                    <a:pt x="1058" y="96"/>
                    <a:pt x="1036" y="115"/>
                    <a:pt x="1002" y="128"/>
                  </a:cubicBezTo>
                  <a:cubicBezTo>
                    <a:pt x="967" y="141"/>
                    <a:pt x="920" y="150"/>
                    <a:pt x="867" y="150"/>
                  </a:cubicBezTo>
                  <a:cubicBezTo>
                    <a:pt x="815" y="150"/>
                    <a:pt x="767" y="141"/>
                    <a:pt x="733" y="128"/>
                  </a:cubicBezTo>
                  <a:cubicBezTo>
                    <a:pt x="698" y="114"/>
                    <a:pt x="677" y="95"/>
                    <a:pt x="677" y="74"/>
                  </a:cubicBezTo>
                  <a:cubicBezTo>
                    <a:pt x="677" y="54"/>
                    <a:pt x="698" y="35"/>
                    <a:pt x="733" y="21"/>
                  </a:cubicBezTo>
                  <a:cubicBezTo>
                    <a:pt x="767" y="8"/>
                    <a:pt x="815" y="0"/>
                    <a:pt x="867" y="0"/>
                  </a:cubicBezTo>
                  <a:cubicBezTo>
                    <a:pt x="919" y="0"/>
                    <a:pt x="967" y="8"/>
                    <a:pt x="1001" y="22"/>
                  </a:cubicBezTo>
                  <a:cubicBezTo>
                    <a:pt x="1036" y="36"/>
                    <a:pt x="1058" y="55"/>
                    <a:pt x="1058" y="76"/>
                  </a:cubicBezTo>
                  <a:close/>
                  <a:moveTo>
                    <a:pt x="1735" y="337"/>
                  </a:moveTo>
                  <a:cubicBezTo>
                    <a:pt x="1735" y="381"/>
                    <a:pt x="1689" y="420"/>
                    <a:pt x="1614" y="449"/>
                  </a:cubicBezTo>
                  <a:cubicBezTo>
                    <a:pt x="1540" y="478"/>
                    <a:pt x="1437" y="495"/>
                    <a:pt x="1324" y="495"/>
                  </a:cubicBezTo>
                  <a:cubicBezTo>
                    <a:pt x="1210" y="495"/>
                    <a:pt x="1108" y="477"/>
                    <a:pt x="1034" y="448"/>
                  </a:cubicBezTo>
                  <a:cubicBezTo>
                    <a:pt x="960" y="419"/>
                    <a:pt x="913" y="378"/>
                    <a:pt x="913" y="334"/>
                  </a:cubicBezTo>
                  <a:cubicBezTo>
                    <a:pt x="913" y="290"/>
                    <a:pt x="959" y="250"/>
                    <a:pt x="1034" y="221"/>
                  </a:cubicBezTo>
                  <a:cubicBezTo>
                    <a:pt x="1108" y="192"/>
                    <a:pt x="1210" y="174"/>
                    <a:pt x="1324" y="174"/>
                  </a:cubicBezTo>
                  <a:cubicBezTo>
                    <a:pt x="1437" y="174"/>
                    <a:pt x="1539" y="192"/>
                    <a:pt x="1613" y="221"/>
                  </a:cubicBezTo>
                  <a:cubicBezTo>
                    <a:pt x="1688" y="251"/>
                    <a:pt x="1735" y="292"/>
                    <a:pt x="1735" y="337"/>
                  </a:cubicBezTo>
                  <a:close/>
                </a:path>
              </a:pathLst>
            </a:custGeom>
            <a:solidFill>
              <a:srgbClr val="679AB9"/>
            </a:solidFill>
            <a:ln w="9525">
              <a:noFill/>
              <a:round/>
              <a:headEnd/>
              <a:tailEnd/>
            </a:ln>
          </p:spPr>
          <p:txBody>
            <a:bodyPr vert="horz" wrap="square" lIns="91440" tIns="45720" rIns="91440" bIns="45720" numCol="1" anchor="t" anchorCtr="0" compatLnSpc="1">
              <a:prstTxWarp prst="textNoShape">
                <a:avLst/>
              </a:prstTxWarp>
            </a:bodyPr>
            <a:lstStyle/>
            <a:p>
              <a:endParaRPr lang="de-DE" sz="1798"/>
            </a:p>
          </p:txBody>
        </p:sp>
        <p:sp>
          <p:nvSpPr>
            <p:cNvPr id="24" name="Türmchen"/>
            <p:cNvSpPr>
              <a:spLocks noEditPoints="1"/>
            </p:cNvSpPr>
            <p:nvPr/>
          </p:nvSpPr>
          <p:spPr bwMode="auto">
            <a:xfrm>
              <a:off x="3550" y="652"/>
              <a:ext cx="2210" cy="2902"/>
            </a:xfrm>
            <a:custGeom>
              <a:avLst/>
              <a:gdLst>
                <a:gd name="T0" fmla="*/ 5533 w 9745"/>
                <a:gd name="T1" fmla="*/ 9734 h 12800"/>
                <a:gd name="T2" fmla="*/ 6802 w 9745"/>
                <a:gd name="T3" fmla="*/ 9015 h 12800"/>
                <a:gd name="T4" fmla="*/ 5928 w 9745"/>
                <a:gd name="T5" fmla="*/ 7113 h 12800"/>
                <a:gd name="T6" fmla="*/ 6028 w 9745"/>
                <a:gd name="T7" fmla="*/ 8142 h 12800"/>
                <a:gd name="T8" fmla="*/ 6306 w 9745"/>
                <a:gd name="T9" fmla="*/ 8142 h 12800"/>
                <a:gd name="T10" fmla="*/ 6802 w 9745"/>
                <a:gd name="T11" fmla="*/ 7927 h 12800"/>
                <a:gd name="T12" fmla="*/ 6554 w 9745"/>
                <a:gd name="T13" fmla="*/ 6972 h 12800"/>
                <a:gd name="T14" fmla="*/ 6192 w 9745"/>
                <a:gd name="T15" fmla="*/ 802 h 12800"/>
                <a:gd name="T16" fmla="*/ 6134 w 9745"/>
                <a:gd name="T17" fmla="*/ 1080 h 12800"/>
                <a:gd name="T18" fmla="*/ 5850 w 9745"/>
                <a:gd name="T19" fmla="*/ 965 h 12800"/>
                <a:gd name="T20" fmla="*/ 5805 w 9745"/>
                <a:gd name="T21" fmla="*/ 641 h 12800"/>
                <a:gd name="T22" fmla="*/ 5585 w 9745"/>
                <a:gd name="T23" fmla="*/ 806 h 12800"/>
                <a:gd name="T24" fmla="*/ 5658 w 9745"/>
                <a:gd name="T25" fmla="*/ 1077 h 12800"/>
                <a:gd name="T26" fmla="*/ 5861 w 9745"/>
                <a:gd name="T27" fmla="*/ 1309 h 12800"/>
                <a:gd name="T28" fmla="*/ 5987 w 9745"/>
                <a:gd name="T29" fmla="*/ 2976 h 12800"/>
                <a:gd name="T30" fmla="*/ 6067 w 9745"/>
                <a:gd name="T31" fmla="*/ 3592 h 12800"/>
                <a:gd name="T32" fmla="*/ 5923 w 9745"/>
                <a:gd name="T33" fmla="*/ 4034 h 12800"/>
                <a:gd name="T34" fmla="*/ 4917 w 9745"/>
                <a:gd name="T35" fmla="*/ 5382 h 12800"/>
                <a:gd name="T36" fmla="*/ 4012 w 9745"/>
                <a:gd name="T37" fmla="*/ 6687 h 12800"/>
                <a:gd name="T38" fmla="*/ 4589 w 9745"/>
                <a:gd name="T39" fmla="*/ 8242 h 12800"/>
                <a:gd name="T40" fmla="*/ 4504 w 9745"/>
                <a:gd name="T41" fmla="*/ 10745 h 12800"/>
                <a:gd name="T42" fmla="*/ 0 w 9745"/>
                <a:gd name="T43" fmla="*/ 12800 h 12800"/>
                <a:gd name="T44" fmla="*/ 8065 w 9745"/>
                <a:gd name="T45" fmla="*/ 11069 h 12800"/>
                <a:gd name="T46" fmla="*/ 7802 w 9745"/>
                <a:gd name="T47" fmla="*/ 8366 h 12800"/>
                <a:gd name="T48" fmla="*/ 8154 w 9745"/>
                <a:gd name="T49" fmla="*/ 7161 h 12800"/>
                <a:gd name="T50" fmla="*/ 7723 w 9745"/>
                <a:gd name="T51" fmla="*/ 5759 h 12800"/>
                <a:gd name="T52" fmla="*/ 6436 w 9745"/>
                <a:gd name="T53" fmla="*/ 4207 h 12800"/>
                <a:gd name="T54" fmla="*/ 6228 w 9745"/>
                <a:gd name="T55" fmla="*/ 3673 h 12800"/>
                <a:gd name="T56" fmla="*/ 6236 w 9745"/>
                <a:gd name="T57" fmla="*/ 2850 h 12800"/>
                <a:gd name="T58" fmla="*/ 6470 w 9745"/>
                <a:gd name="T59" fmla="*/ 2554 h 12800"/>
                <a:gd name="T60" fmla="*/ 6408 w 9745"/>
                <a:gd name="T61" fmla="*/ 2285 h 12800"/>
                <a:gd name="T62" fmla="*/ 6621 w 9745"/>
                <a:gd name="T63" fmla="*/ 2320 h 12800"/>
                <a:gd name="T64" fmla="*/ 6866 w 9745"/>
                <a:gd name="T65" fmla="*/ 2173 h 12800"/>
                <a:gd name="T66" fmla="*/ 6754 w 9745"/>
                <a:gd name="T67" fmla="*/ 1290 h 12800"/>
                <a:gd name="T68" fmla="*/ 6837 w 9745"/>
                <a:gd name="T69" fmla="*/ 710 h 12800"/>
                <a:gd name="T70" fmla="*/ 6934 w 9745"/>
                <a:gd name="T71" fmla="*/ 315 h 12800"/>
                <a:gd name="T72" fmla="*/ 6768 w 9745"/>
                <a:gd name="T73" fmla="*/ 248 h 12800"/>
                <a:gd name="T74" fmla="*/ 6594 w 9745"/>
                <a:gd name="T75" fmla="*/ 2143 h 12800"/>
                <a:gd name="T76" fmla="*/ 6672 w 9745"/>
                <a:gd name="T77" fmla="*/ 2052 h 12800"/>
                <a:gd name="T78" fmla="*/ 6635 w 9745"/>
                <a:gd name="T79" fmla="*/ 2123 h 12800"/>
                <a:gd name="T80" fmla="*/ 6536 w 9745"/>
                <a:gd name="T81" fmla="*/ 2085 h 12800"/>
                <a:gd name="T82" fmla="*/ 6594 w 9745"/>
                <a:gd name="T83" fmla="*/ 1941 h 12800"/>
                <a:gd name="T84" fmla="*/ 6487 w 9745"/>
                <a:gd name="T85" fmla="*/ 2048 h 12800"/>
                <a:gd name="T86" fmla="*/ 6530 w 9745"/>
                <a:gd name="T87" fmla="*/ 1916 h 12800"/>
                <a:gd name="T88" fmla="*/ 6504 w 9745"/>
                <a:gd name="T89" fmla="*/ 2040 h 12800"/>
                <a:gd name="T90" fmla="*/ 6495 w 9745"/>
                <a:gd name="T91" fmla="*/ 1853 h 12800"/>
                <a:gd name="T92" fmla="*/ 6487 w 9745"/>
                <a:gd name="T93" fmla="*/ 1613 h 12800"/>
                <a:gd name="T94" fmla="*/ 6520 w 9745"/>
                <a:gd name="T95" fmla="*/ 1633 h 12800"/>
                <a:gd name="T96" fmla="*/ 6303 w 9745"/>
                <a:gd name="T97" fmla="*/ 1639 h 12800"/>
                <a:gd name="T98" fmla="*/ 6292 w 9745"/>
                <a:gd name="T99" fmla="*/ 1469 h 12800"/>
                <a:gd name="T100" fmla="*/ 6433 w 9745"/>
                <a:gd name="T101" fmla="*/ 1689 h 12800"/>
                <a:gd name="T102" fmla="*/ 6227 w 9745"/>
                <a:gd name="T103" fmla="*/ 1052 h 12800"/>
                <a:gd name="T104" fmla="*/ 6263 w 9745"/>
                <a:gd name="T105" fmla="*/ 983 h 12800"/>
                <a:gd name="T106" fmla="*/ 6263 w 9745"/>
                <a:gd name="T107" fmla="*/ 1064 h 12800"/>
                <a:gd name="T108" fmla="*/ 6346 w 9745"/>
                <a:gd name="T109" fmla="*/ 8560 h 12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745" h="12800">
                  <a:moveTo>
                    <a:pt x="6802" y="9734"/>
                  </a:moveTo>
                  <a:lnTo>
                    <a:pt x="6802" y="9734"/>
                  </a:lnTo>
                  <a:lnTo>
                    <a:pt x="6802" y="9734"/>
                  </a:lnTo>
                  <a:cubicBezTo>
                    <a:pt x="6595" y="9706"/>
                    <a:pt x="6262" y="9698"/>
                    <a:pt x="6167" y="9698"/>
                  </a:cubicBezTo>
                  <a:lnTo>
                    <a:pt x="6167" y="9698"/>
                  </a:lnTo>
                  <a:cubicBezTo>
                    <a:pt x="6072" y="9698"/>
                    <a:pt x="5739" y="9706"/>
                    <a:pt x="5533" y="9734"/>
                  </a:cubicBezTo>
                  <a:lnTo>
                    <a:pt x="5533" y="9734"/>
                  </a:lnTo>
                  <a:lnTo>
                    <a:pt x="5533" y="9072"/>
                  </a:lnTo>
                  <a:lnTo>
                    <a:pt x="6011" y="9072"/>
                  </a:lnTo>
                  <a:cubicBezTo>
                    <a:pt x="6013" y="9054"/>
                    <a:pt x="6014" y="9035"/>
                    <a:pt x="6015" y="9015"/>
                  </a:cubicBezTo>
                  <a:lnTo>
                    <a:pt x="5533" y="9015"/>
                  </a:lnTo>
                  <a:lnTo>
                    <a:pt x="5533" y="8924"/>
                  </a:lnTo>
                  <a:lnTo>
                    <a:pt x="6802" y="8924"/>
                  </a:lnTo>
                  <a:lnTo>
                    <a:pt x="6802" y="9015"/>
                  </a:lnTo>
                  <a:lnTo>
                    <a:pt x="6319" y="9015"/>
                  </a:lnTo>
                  <a:cubicBezTo>
                    <a:pt x="6320" y="9035"/>
                    <a:pt x="6321" y="9054"/>
                    <a:pt x="6323" y="9072"/>
                  </a:cubicBezTo>
                  <a:lnTo>
                    <a:pt x="6802" y="9072"/>
                  </a:lnTo>
                  <a:lnTo>
                    <a:pt x="6802" y="9734"/>
                  </a:lnTo>
                  <a:close/>
                  <a:moveTo>
                    <a:pt x="6406" y="7151"/>
                  </a:moveTo>
                  <a:lnTo>
                    <a:pt x="5928" y="7151"/>
                  </a:lnTo>
                  <a:cubicBezTo>
                    <a:pt x="5928" y="7139"/>
                    <a:pt x="5928" y="7126"/>
                    <a:pt x="5928" y="7113"/>
                  </a:cubicBezTo>
                  <a:lnTo>
                    <a:pt x="6406" y="7113"/>
                  </a:lnTo>
                  <a:cubicBezTo>
                    <a:pt x="6406" y="7126"/>
                    <a:pt x="6406" y="7139"/>
                    <a:pt x="6406" y="7151"/>
                  </a:cubicBezTo>
                  <a:close/>
                  <a:moveTo>
                    <a:pt x="6802" y="8142"/>
                  </a:moveTo>
                  <a:lnTo>
                    <a:pt x="6802" y="8848"/>
                  </a:lnTo>
                  <a:lnTo>
                    <a:pt x="5533" y="8848"/>
                  </a:lnTo>
                  <a:lnTo>
                    <a:pt x="5533" y="8142"/>
                  </a:lnTo>
                  <a:lnTo>
                    <a:pt x="6028" y="8142"/>
                  </a:lnTo>
                  <a:cubicBezTo>
                    <a:pt x="6030" y="8125"/>
                    <a:pt x="6031" y="8106"/>
                    <a:pt x="6032" y="8085"/>
                  </a:cubicBezTo>
                  <a:lnTo>
                    <a:pt x="5533" y="8085"/>
                  </a:lnTo>
                  <a:lnTo>
                    <a:pt x="5533" y="8003"/>
                  </a:lnTo>
                  <a:lnTo>
                    <a:pt x="6802" y="8003"/>
                  </a:lnTo>
                  <a:lnTo>
                    <a:pt x="6802" y="8085"/>
                  </a:lnTo>
                  <a:lnTo>
                    <a:pt x="6302" y="8085"/>
                  </a:lnTo>
                  <a:cubicBezTo>
                    <a:pt x="6303" y="8106"/>
                    <a:pt x="6304" y="8125"/>
                    <a:pt x="6306" y="8142"/>
                  </a:cubicBezTo>
                  <a:lnTo>
                    <a:pt x="6802" y="8142"/>
                  </a:lnTo>
                  <a:moveTo>
                    <a:pt x="5533" y="7927"/>
                  </a:moveTo>
                  <a:lnTo>
                    <a:pt x="5533" y="7431"/>
                  </a:lnTo>
                  <a:cubicBezTo>
                    <a:pt x="5533" y="7309"/>
                    <a:pt x="5661" y="7184"/>
                    <a:pt x="5741" y="7049"/>
                  </a:cubicBezTo>
                  <a:lnTo>
                    <a:pt x="6593" y="7049"/>
                  </a:lnTo>
                  <a:cubicBezTo>
                    <a:pt x="6674" y="7184"/>
                    <a:pt x="6802" y="7309"/>
                    <a:pt x="6802" y="7431"/>
                  </a:cubicBezTo>
                  <a:lnTo>
                    <a:pt x="6802" y="7927"/>
                  </a:lnTo>
                  <a:lnTo>
                    <a:pt x="5533" y="7927"/>
                  </a:lnTo>
                  <a:close/>
                  <a:moveTo>
                    <a:pt x="5780" y="6972"/>
                  </a:moveTo>
                  <a:cubicBezTo>
                    <a:pt x="5796" y="6934"/>
                    <a:pt x="5806" y="6895"/>
                    <a:pt x="5806" y="6854"/>
                  </a:cubicBezTo>
                  <a:cubicBezTo>
                    <a:pt x="5806" y="6854"/>
                    <a:pt x="6057" y="6834"/>
                    <a:pt x="6167" y="6834"/>
                  </a:cubicBezTo>
                  <a:lnTo>
                    <a:pt x="6167" y="6834"/>
                  </a:lnTo>
                  <a:cubicBezTo>
                    <a:pt x="6278" y="6834"/>
                    <a:pt x="6529" y="6854"/>
                    <a:pt x="6529" y="6854"/>
                  </a:cubicBezTo>
                  <a:cubicBezTo>
                    <a:pt x="6529" y="6895"/>
                    <a:pt x="6538" y="6934"/>
                    <a:pt x="6554" y="6972"/>
                  </a:cubicBezTo>
                  <a:lnTo>
                    <a:pt x="5780" y="6972"/>
                  </a:lnTo>
                  <a:close/>
                  <a:moveTo>
                    <a:pt x="6770" y="0"/>
                  </a:moveTo>
                  <a:lnTo>
                    <a:pt x="6770" y="0"/>
                  </a:lnTo>
                  <a:cubicBezTo>
                    <a:pt x="6740" y="91"/>
                    <a:pt x="6687" y="194"/>
                    <a:pt x="6629" y="310"/>
                  </a:cubicBezTo>
                  <a:cubicBezTo>
                    <a:pt x="6571" y="425"/>
                    <a:pt x="6518" y="487"/>
                    <a:pt x="6484" y="547"/>
                  </a:cubicBezTo>
                  <a:cubicBezTo>
                    <a:pt x="6419" y="609"/>
                    <a:pt x="6342" y="758"/>
                    <a:pt x="6332" y="805"/>
                  </a:cubicBezTo>
                  <a:cubicBezTo>
                    <a:pt x="6309" y="795"/>
                    <a:pt x="6199" y="795"/>
                    <a:pt x="6192" y="802"/>
                  </a:cubicBezTo>
                  <a:cubicBezTo>
                    <a:pt x="6108" y="802"/>
                    <a:pt x="6112" y="888"/>
                    <a:pt x="6112" y="888"/>
                  </a:cubicBezTo>
                  <a:cubicBezTo>
                    <a:pt x="6112" y="888"/>
                    <a:pt x="6105" y="897"/>
                    <a:pt x="6098" y="916"/>
                  </a:cubicBezTo>
                  <a:cubicBezTo>
                    <a:pt x="6091" y="935"/>
                    <a:pt x="6097" y="988"/>
                    <a:pt x="6097" y="1006"/>
                  </a:cubicBezTo>
                  <a:lnTo>
                    <a:pt x="6090" y="1019"/>
                  </a:lnTo>
                  <a:lnTo>
                    <a:pt x="6104" y="1027"/>
                  </a:lnTo>
                  <a:cubicBezTo>
                    <a:pt x="6104" y="1027"/>
                    <a:pt x="6106" y="1061"/>
                    <a:pt x="6114" y="1068"/>
                  </a:cubicBezTo>
                  <a:cubicBezTo>
                    <a:pt x="6122" y="1076"/>
                    <a:pt x="6134" y="1080"/>
                    <a:pt x="6134" y="1080"/>
                  </a:cubicBezTo>
                  <a:lnTo>
                    <a:pt x="6135" y="1098"/>
                  </a:lnTo>
                  <a:cubicBezTo>
                    <a:pt x="6135" y="1098"/>
                    <a:pt x="6121" y="1136"/>
                    <a:pt x="6105" y="1148"/>
                  </a:cubicBezTo>
                  <a:cubicBezTo>
                    <a:pt x="6023" y="1143"/>
                    <a:pt x="5976" y="1181"/>
                    <a:pt x="5954" y="1213"/>
                  </a:cubicBezTo>
                  <a:cubicBezTo>
                    <a:pt x="5954" y="1213"/>
                    <a:pt x="5905" y="1208"/>
                    <a:pt x="5887" y="1209"/>
                  </a:cubicBezTo>
                  <a:cubicBezTo>
                    <a:pt x="5875" y="1191"/>
                    <a:pt x="5830" y="1072"/>
                    <a:pt x="5810" y="1056"/>
                  </a:cubicBezTo>
                  <a:cubicBezTo>
                    <a:pt x="5816" y="1047"/>
                    <a:pt x="5815" y="1021"/>
                    <a:pt x="5808" y="1010"/>
                  </a:cubicBezTo>
                  <a:cubicBezTo>
                    <a:pt x="5838" y="997"/>
                    <a:pt x="5850" y="965"/>
                    <a:pt x="5850" y="965"/>
                  </a:cubicBezTo>
                  <a:lnTo>
                    <a:pt x="5841" y="954"/>
                  </a:lnTo>
                  <a:cubicBezTo>
                    <a:pt x="5841" y="954"/>
                    <a:pt x="5861" y="947"/>
                    <a:pt x="5857" y="926"/>
                  </a:cubicBezTo>
                  <a:cubicBezTo>
                    <a:pt x="5903" y="928"/>
                    <a:pt x="5880" y="854"/>
                    <a:pt x="5881" y="843"/>
                  </a:cubicBezTo>
                  <a:cubicBezTo>
                    <a:pt x="5899" y="829"/>
                    <a:pt x="5896" y="777"/>
                    <a:pt x="5896" y="777"/>
                  </a:cubicBezTo>
                  <a:cubicBezTo>
                    <a:pt x="5896" y="777"/>
                    <a:pt x="5883" y="776"/>
                    <a:pt x="5886" y="741"/>
                  </a:cubicBezTo>
                  <a:cubicBezTo>
                    <a:pt x="5889" y="706"/>
                    <a:pt x="5868" y="687"/>
                    <a:pt x="5856" y="681"/>
                  </a:cubicBezTo>
                  <a:cubicBezTo>
                    <a:pt x="5849" y="664"/>
                    <a:pt x="5815" y="642"/>
                    <a:pt x="5805" y="641"/>
                  </a:cubicBezTo>
                  <a:cubicBezTo>
                    <a:pt x="5785" y="626"/>
                    <a:pt x="5743" y="633"/>
                    <a:pt x="5743" y="646"/>
                  </a:cubicBezTo>
                  <a:cubicBezTo>
                    <a:pt x="5730" y="644"/>
                    <a:pt x="5718" y="658"/>
                    <a:pt x="5718" y="658"/>
                  </a:cubicBezTo>
                  <a:cubicBezTo>
                    <a:pt x="5718" y="658"/>
                    <a:pt x="5693" y="652"/>
                    <a:pt x="5683" y="672"/>
                  </a:cubicBezTo>
                  <a:cubicBezTo>
                    <a:pt x="5662" y="685"/>
                    <a:pt x="5637" y="737"/>
                    <a:pt x="5637" y="737"/>
                  </a:cubicBezTo>
                  <a:cubicBezTo>
                    <a:pt x="5637" y="737"/>
                    <a:pt x="5629" y="727"/>
                    <a:pt x="5620" y="738"/>
                  </a:cubicBezTo>
                  <a:cubicBezTo>
                    <a:pt x="5611" y="750"/>
                    <a:pt x="5613" y="802"/>
                    <a:pt x="5613" y="802"/>
                  </a:cubicBezTo>
                  <a:cubicBezTo>
                    <a:pt x="5613" y="802"/>
                    <a:pt x="5593" y="790"/>
                    <a:pt x="5585" y="806"/>
                  </a:cubicBezTo>
                  <a:cubicBezTo>
                    <a:pt x="5577" y="822"/>
                    <a:pt x="5591" y="881"/>
                    <a:pt x="5591" y="881"/>
                  </a:cubicBezTo>
                  <a:cubicBezTo>
                    <a:pt x="5591" y="881"/>
                    <a:pt x="5572" y="875"/>
                    <a:pt x="5572" y="897"/>
                  </a:cubicBezTo>
                  <a:cubicBezTo>
                    <a:pt x="5572" y="918"/>
                    <a:pt x="5585" y="963"/>
                    <a:pt x="5585" y="963"/>
                  </a:cubicBezTo>
                  <a:cubicBezTo>
                    <a:pt x="5585" y="963"/>
                    <a:pt x="5573" y="954"/>
                    <a:pt x="5573" y="971"/>
                  </a:cubicBezTo>
                  <a:cubicBezTo>
                    <a:pt x="5573" y="988"/>
                    <a:pt x="5613" y="1040"/>
                    <a:pt x="5613" y="1040"/>
                  </a:cubicBezTo>
                  <a:cubicBezTo>
                    <a:pt x="5613" y="1040"/>
                    <a:pt x="5595" y="1055"/>
                    <a:pt x="5596" y="1071"/>
                  </a:cubicBezTo>
                  <a:cubicBezTo>
                    <a:pt x="5613" y="1081"/>
                    <a:pt x="5640" y="1083"/>
                    <a:pt x="5658" y="1077"/>
                  </a:cubicBezTo>
                  <a:cubicBezTo>
                    <a:pt x="5651" y="1084"/>
                    <a:pt x="5652" y="1098"/>
                    <a:pt x="5652" y="1098"/>
                  </a:cubicBezTo>
                  <a:cubicBezTo>
                    <a:pt x="5652" y="1098"/>
                    <a:pt x="5667" y="1112"/>
                    <a:pt x="5691" y="1105"/>
                  </a:cubicBezTo>
                  <a:cubicBezTo>
                    <a:pt x="5714" y="1098"/>
                    <a:pt x="5733" y="1069"/>
                    <a:pt x="5733" y="1069"/>
                  </a:cubicBezTo>
                  <a:cubicBezTo>
                    <a:pt x="5733" y="1069"/>
                    <a:pt x="5753" y="1081"/>
                    <a:pt x="5759" y="1100"/>
                  </a:cubicBezTo>
                  <a:cubicBezTo>
                    <a:pt x="5766" y="1118"/>
                    <a:pt x="5775" y="1159"/>
                    <a:pt x="5784" y="1200"/>
                  </a:cubicBezTo>
                  <a:cubicBezTo>
                    <a:pt x="5793" y="1241"/>
                    <a:pt x="5804" y="1292"/>
                    <a:pt x="5817" y="1304"/>
                  </a:cubicBezTo>
                  <a:cubicBezTo>
                    <a:pt x="5830" y="1316"/>
                    <a:pt x="5847" y="1304"/>
                    <a:pt x="5861" y="1309"/>
                  </a:cubicBezTo>
                  <a:cubicBezTo>
                    <a:pt x="5875" y="1314"/>
                    <a:pt x="5894" y="1331"/>
                    <a:pt x="5955" y="1325"/>
                  </a:cubicBezTo>
                  <a:cubicBezTo>
                    <a:pt x="5955" y="1472"/>
                    <a:pt x="6015" y="1558"/>
                    <a:pt x="6046" y="1604"/>
                  </a:cubicBezTo>
                  <a:cubicBezTo>
                    <a:pt x="6076" y="1651"/>
                    <a:pt x="6109" y="1719"/>
                    <a:pt x="6109" y="1805"/>
                  </a:cubicBezTo>
                  <a:cubicBezTo>
                    <a:pt x="6109" y="1891"/>
                    <a:pt x="6113" y="2052"/>
                    <a:pt x="6107" y="2129"/>
                  </a:cubicBezTo>
                  <a:cubicBezTo>
                    <a:pt x="6101" y="2205"/>
                    <a:pt x="6070" y="2296"/>
                    <a:pt x="6070" y="2359"/>
                  </a:cubicBezTo>
                  <a:cubicBezTo>
                    <a:pt x="6070" y="2423"/>
                    <a:pt x="6098" y="2584"/>
                    <a:pt x="6098" y="2786"/>
                  </a:cubicBezTo>
                  <a:cubicBezTo>
                    <a:pt x="6072" y="2819"/>
                    <a:pt x="5987" y="2969"/>
                    <a:pt x="5987" y="2976"/>
                  </a:cubicBezTo>
                  <a:cubicBezTo>
                    <a:pt x="5987" y="2984"/>
                    <a:pt x="5993" y="2998"/>
                    <a:pt x="6027" y="2998"/>
                  </a:cubicBezTo>
                  <a:cubicBezTo>
                    <a:pt x="6062" y="2998"/>
                    <a:pt x="6091" y="2956"/>
                    <a:pt x="6091" y="2956"/>
                  </a:cubicBezTo>
                  <a:lnTo>
                    <a:pt x="6100" y="2967"/>
                  </a:lnTo>
                  <a:cubicBezTo>
                    <a:pt x="6100" y="2967"/>
                    <a:pt x="6099" y="2978"/>
                    <a:pt x="6099" y="2989"/>
                  </a:cubicBezTo>
                  <a:cubicBezTo>
                    <a:pt x="6073" y="2989"/>
                    <a:pt x="6081" y="3025"/>
                    <a:pt x="6081" y="3036"/>
                  </a:cubicBezTo>
                  <a:cubicBezTo>
                    <a:pt x="6050" y="3046"/>
                    <a:pt x="5868" y="3129"/>
                    <a:pt x="5868" y="3301"/>
                  </a:cubicBezTo>
                  <a:cubicBezTo>
                    <a:pt x="5868" y="3472"/>
                    <a:pt x="5974" y="3546"/>
                    <a:pt x="6067" y="3592"/>
                  </a:cubicBezTo>
                  <a:cubicBezTo>
                    <a:pt x="6067" y="3592"/>
                    <a:pt x="6061" y="3598"/>
                    <a:pt x="6061" y="3620"/>
                  </a:cubicBezTo>
                  <a:cubicBezTo>
                    <a:pt x="6061" y="3643"/>
                    <a:pt x="6115" y="3662"/>
                    <a:pt x="6106" y="3673"/>
                  </a:cubicBezTo>
                  <a:cubicBezTo>
                    <a:pt x="6096" y="3687"/>
                    <a:pt x="6104" y="3719"/>
                    <a:pt x="6089" y="3745"/>
                  </a:cubicBezTo>
                  <a:cubicBezTo>
                    <a:pt x="6075" y="3771"/>
                    <a:pt x="6041" y="3796"/>
                    <a:pt x="6041" y="3817"/>
                  </a:cubicBezTo>
                  <a:cubicBezTo>
                    <a:pt x="6041" y="3837"/>
                    <a:pt x="6070" y="3864"/>
                    <a:pt x="6070" y="3864"/>
                  </a:cubicBezTo>
                  <a:cubicBezTo>
                    <a:pt x="6070" y="3864"/>
                    <a:pt x="6065" y="3902"/>
                    <a:pt x="6065" y="3923"/>
                  </a:cubicBezTo>
                  <a:cubicBezTo>
                    <a:pt x="5970" y="3941"/>
                    <a:pt x="5923" y="3993"/>
                    <a:pt x="5923" y="4034"/>
                  </a:cubicBezTo>
                  <a:cubicBezTo>
                    <a:pt x="5923" y="4075"/>
                    <a:pt x="5966" y="4097"/>
                    <a:pt x="5966" y="4097"/>
                  </a:cubicBezTo>
                  <a:cubicBezTo>
                    <a:pt x="5966" y="4097"/>
                    <a:pt x="5899" y="4141"/>
                    <a:pt x="5899" y="4207"/>
                  </a:cubicBezTo>
                  <a:cubicBezTo>
                    <a:pt x="5899" y="4274"/>
                    <a:pt x="5956" y="4286"/>
                    <a:pt x="5956" y="4318"/>
                  </a:cubicBezTo>
                  <a:cubicBezTo>
                    <a:pt x="5956" y="4350"/>
                    <a:pt x="5892" y="4413"/>
                    <a:pt x="5882" y="4416"/>
                  </a:cubicBezTo>
                  <a:cubicBezTo>
                    <a:pt x="5662" y="4455"/>
                    <a:pt x="5451" y="4589"/>
                    <a:pt x="5346" y="4676"/>
                  </a:cubicBezTo>
                  <a:cubicBezTo>
                    <a:pt x="5241" y="4764"/>
                    <a:pt x="5142" y="4879"/>
                    <a:pt x="5054" y="5033"/>
                  </a:cubicBezTo>
                  <a:cubicBezTo>
                    <a:pt x="4966" y="5187"/>
                    <a:pt x="4930" y="5324"/>
                    <a:pt x="4917" y="5382"/>
                  </a:cubicBezTo>
                  <a:cubicBezTo>
                    <a:pt x="4884" y="5399"/>
                    <a:pt x="4762" y="5467"/>
                    <a:pt x="4704" y="5530"/>
                  </a:cubicBezTo>
                  <a:cubicBezTo>
                    <a:pt x="4646" y="5592"/>
                    <a:pt x="4611" y="5667"/>
                    <a:pt x="4611" y="5759"/>
                  </a:cubicBezTo>
                  <a:cubicBezTo>
                    <a:pt x="4611" y="5850"/>
                    <a:pt x="4667" y="5902"/>
                    <a:pt x="4692" y="5929"/>
                  </a:cubicBezTo>
                  <a:cubicBezTo>
                    <a:pt x="4717" y="5957"/>
                    <a:pt x="4720" y="5995"/>
                    <a:pt x="4743" y="6027"/>
                  </a:cubicBezTo>
                  <a:cubicBezTo>
                    <a:pt x="4767" y="6059"/>
                    <a:pt x="4823" y="6124"/>
                    <a:pt x="4872" y="6151"/>
                  </a:cubicBezTo>
                  <a:cubicBezTo>
                    <a:pt x="4726" y="6185"/>
                    <a:pt x="4572" y="6248"/>
                    <a:pt x="4341" y="6366"/>
                  </a:cubicBezTo>
                  <a:cubicBezTo>
                    <a:pt x="4110" y="6483"/>
                    <a:pt x="4040" y="6621"/>
                    <a:pt x="4012" y="6687"/>
                  </a:cubicBezTo>
                  <a:cubicBezTo>
                    <a:pt x="3983" y="6753"/>
                    <a:pt x="3971" y="6851"/>
                    <a:pt x="4019" y="6963"/>
                  </a:cubicBezTo>
                  <a:cubicBezTo>
                    <a:pt x="4067" y="7075"/>
                    <a:pt x="4156" y="7112"/>
                    <a:pt x="4180" y="7161"/>
                  </a:cubicBezTo>
                  <a:cubicBezTo>
                    <a:pt x="4205" y="7210"/>
                    <a:pt x="4245" y="7272"/>
                    <a:pt x="4290" y="7314"/>
                  </a:cubicBezTo>
                  <a:cubicBezTo>
                    <a:pt x="4334" y="7356"/>
                    <a:pt x="4390" y="7391"/>
                    <a:pt x="4446" y="7433"/>
                  </a:cubicBezTo>
                  <a:cubicBezTo>
                    <a:pt x="4446" y="7469"/>
                    <a:pt x="4488" y="7528"/>
                    <a:pt x="4488" y="7573"/>
                  </a:cubicBezTo>
                  <a:cubicBezTo>
                    <a:pt x="4488" y="7893"/>
                    <a:pt x="4593" y="8033"/>
                    <a:pt x="4591" y="8159"/>
                  </a:cubicBezTo>
                  <a:cubicBezTo>
                    <a:pt x="4591" y="8201"/>
                    <a:pt x="4589" y="8242"/>
                    <a:pt x="4589" y="8242"/>
                  </a:cubicBezTo>
                  <a:lnTo>
                    <a:pt x="4533" y="8249"/>
                  </a:lnTo>
                  <a:lnTo>
                    <a:pt x="4533" y="8366"/>
                  </a:lnTo>
                  <a:lnTo>
                    <a:pt x="4586" y="8448"/>
                  </a:lnTo>
                  <a:cubicBezTo>
                    <a:pt x="4586" y="8448"/>
                    <a:pt x="4586" y="9991"/>
                    <a:pt x="4586" y="10046"/>
                  </a:cubicBezTo>
                  <a:cubicBezTo>
                    <a:pt x="4460" y="10143"/>
                    <a:pt x="4417" y="10254"/>
                    <a:pt x="4417" y="10319"/>
                  </a:cubicBezTo>
                  <a:cubicBezTo>
                    <a:pt x="4417" y="10385"/>
                    <a:pt x="4442" y="10455"/>
                    <a:pt x="4504" y="10505"/>
                  </a:cubicBezTo>
                  <a:cubicBezTo>
                    <a:pt x="4504" y="10505"/>
                    <a:pt x="4504" y="10694"/>
                    <a:pt x="4504" y="10745"/>
                  </a:cubicBezTo>
                  <a:cubicBezTo>
                    <a:pt x="4344" y="10832"/>
                    <a:pt x="4269" y="10966"/>
                    <a:pt x="4269" y="11016"/>
                  </a:cubicBezTo>
                  <a:lnTo>
                    <a:pt x="4269" y="11069"/>
                  </a:lnTo>
                  <a:cubicBezTo>
                    <a:pt x="4200" y="11155"/>
                    <a:pt x="4163" y="11224"/>
                    <a:pt x="4163" y="11352"/>
                  </a:cubicBezTo>
                  <a:cubicBezTo>
                    <a:pt x="4163" y="11480"/>
                    <a:pt x="4245" y="11564"/>
                    <a:pt x="4320" y="11612"/>
                  </a:cubicBezTo>
                  <a:cubicBezTo>
                    <a:pt x="4320" y="11612"/>
                    <a:pt x="4312" y="11751"/>
                    <a:pt x="4309" y="11854"/>
                  </a:cubicBezTo>
                  <a:cubicBezTo>
                    <a:pt x="3097" y="12013"/>
                    <a:pt x="2128" y="12302"/>
                    <a:pt x="0" y="12800"/>
                  </a:cubicBezTo>
                  <a:lnTo>
                    <a:pt x="0" y="12800"/>
                  </a:lnTo>
                  <a:lnTo>
                    <a:pt x="9743" y="12800"/>
                  </a:lnTo>
                  <a:cubicBezTo>
                    <a:pt x="9743" y="12661"/>
                    <a:pt x="9745" y="12518"/>
                    <a:pt x="9745" y="12408"/>
                  </a:cubicBezTo>
                  <a:cubicBezTo>
                    <a:pt x="9745" y="12299"/>
                    <a:pt x="9743" y="12224"/>
                    <a:pt x="9737" y="12223"/>
                  </a:cubicBezTo>
                  <a:cubicBezTo>
                    <a:pt x="9260" y="12124"/>
                    <a:pt x="8801" y="11955"/>
                    <a:pt x="8025" y="11854"/>
                  </a:cubicBezTo>
                  <a:cubicBezTo>
                    <a:pt x="8023" y="11751"/>
                    <a:pt x="8015" y="11612"/>
                    <a:pt x="8015" y="11612"/>
                  </a:cubicBezTo>
                  <a:cubicBezTo>
                    <a:pt x="8090" y="11564"/>
                    <a:pt x="8172" y="11480"/>
                    <a:pt x="8172" y="11352"/>
                  </a:cubicBezTo>
                  <a:cubicBezTo>
                    <a:pt x="8172" y="11224"/>
                    <a:pt x="8134" y="11155"/>
                    <a:pt x="8065" y="11069"/>
                  </a:cubicBezTo>
                  <a:lnTo>
                    <a:pt x="8065" y="11016"/>
                  </a:lnTo>
                  <a:cubicBezTo>
                    <a:pt x="8065" y="10966"/>
                    <a:pt x="7990" y="10832"/>
                    <a:pt x="7830" y="10745"/>
                  </a:cubicBezTo>
                  <a:cubicBezTo>
                    <a:pt x="7830" y="10694"/>
                    <a:pt x="7830" y="10505"/>
                    <a:pt x="7830" y="10505"/>
                  </a:cubicBezTo>
                  <a:cubicBezTo>
                    <a:pt x="7893" y="10455"/>
                    <a:pt x="7918" y="10385"/>
                    <a:pt x="7918" y="10319"/>
                  </a:cubicBezTo>
                  <a:cubicBezTo>
                    <a:pt x="7918" y="10254"/>
                    <a:pt x="7875" y="10143"/>
                    <a:pt x="7749" y="10046"/>
                  </a:cubicBezTo>
                  <a:cubicBezTo>
                    <a:pt x="7749" y="9991"/>
                    <a:pt x="7749" y="8448"/>
                    <a:pt x="7749" y="8448"/>
                  </a:cubicBezTo>
                  <a:lnTo>
                    <a:pt x="7802" y="8366"/>
                  </a:lnTo>
                  <a:lnTo>
                    <a:pt x="7802" y="8249"/>
                  </a:lnTo>
                  <a:lnTo>
                    <a:pt x="7745" y="8242"/>
                  </a:lnTo>
                  <a:cubicBezTo>
                    <a:pt x="7745" y="8242"/>
                    <a:pt x="7744" y="8201"/>
                    <a:pt x="7744" y="8159"/>
                  </a:cubicBezTo>
                  <a:cubicBezTo>
                    <a:pt x="7742" y="8033"/>
                    <a:pt x="7846" y="7893"/>
                    <a:pt x="7846" y="7573"/>
                  </a:cubicBezTo>
                  <a:cubicBezTo>
                    <a:pt x="7846" y="7528"/>
                    <a:pt x="7888" y="7469"/>
                    <a:pt x="7888" y="7433"/>
                  </a:cubicBezTo>
                  <a:cubicBezTo>
                    <a:pt x="7945" y="7391"/>
                    <a:pt x="8000" y="7356"/>
                    <a:pt x="8045" y="7314"/>
                  </a:cubicBezTo>
                  <a:cubicBezTo>
                    <a:pt x="8090" y="7272"/>
                    <a:pt x="8130" y="7210"/>
                    <a:pt x="8154" y="7161"/>
                  </a:cubicBezTo>
                  <a:cubicBezTo>
                    <a:pt x="8179" y="7112"/>
                    <a:pt x="8267" y="7075"/>
                    <a:pt x="8315" y="6963"/>
                  </a:cubicBezTo>
                  <a:cubicBezTo>
                    <a:pt x="8363" y="6851"/>
                    <a:pt x="8351" y="6753"/>
                    <a:pt x="8323" y="6687"/>
                  </a:cubicBezTo>
                  <a:cubicBezTo>
                    <a:pt x="8294" y="6621"/>
                    <a:pt x="8224" y="6483"/>
                    <a:pt x="7994" y="6366"/>
                  </a:cubicBezTo>
                  <a:cubicBezTo>
                    <a:pt x="7763" y="6248"/>
                    <a:pt x="7609" y="6185"/>
                    <a:pt x="7463" y="6151"/>
                  </a:cubicBezTo>
                  <a:cubicBezTo>
                    <a:pt x="7512" y="6124"/>
                    <a:pt x="7568" y="6059"/>
                    <a:pt x="7591" y="6027"/>
                  </a:cubicBezTo>
                  <a:cubicBezTo>
                    <a:pt x="7615" y="5995"/>
                    <a:pt x="7617" y="5957"/>
                    <a:pt x="7643" y="5929"/>
                  </a:cubicBezTo>
                  <a:cubicBezTo>
                    <a:pt x="7668" y="5902"/>
                    <a:pt x="7723" y="5850"/>
                    <a:pt x="7723" y="5759"/>
                  </a:cubicBezTo>
                  <a:cubicBezTo>
                    <a:pt x="7723" y="5667"/>
                    <a:pt x="7689" y="5592"/>
                    <a:pt x="7631" y="5530"/>
                  </a:cubicBezTo>
                  <a:cubicBezTo>
                    <a:pt x="7573" y="5467"/>
                    <a:pt x="7451" y="5399"/>
                    <a:pt x="7418" y="5382"/>
                  </a:cubicBezTo>
                  <a:cubicBezTo>
                    <a:pt x="7404" y="5324"/>
                    <a:pt x="7368" y="5187"/>
                    <a:pt x="7281" y="5033"/>
                  </a:cubicBezTo>
                  <a:cubicBezTo>
                    <a:pt x="7193" y="4879"/>
                    <a:pt x="7094" y="4764"/>
                    <a:pt x="6989" y="4676"/>
                  </a:cubicBezTo>
                  <a:cubicBezTo>
                    <a:pt x="6883" y="4589"/>
                    <a:pt x="6673" y="4455"/>
                    <a:pt x="6452" y="4416"/>
                  </a:cubicBezTo>
                  <a:cubicBezTo>
                    <a:pt x="6442" y="4413"/>
                    <a:pt x="6379" y="4350"/>
                    <a:pt x="6379" y="4318"/>
                  </a:cubicBezTo>
                  <a:cubicBezTo>
                    <a:pt x="6379" y="4286"/>
                    <a:pt x="6436" y="4274"/>
                    <a:pt x="6436" y="4207"/>
                  </a:cubicBezTo>
                  <a:cubicBezTo>
                    <a:pt x="6436" y="4141"/>
                    <a:pt x="6369" y="4097"/>
                    <a:pt x="6369" y="4097"/>
                  </a:cubicBezTo>
                  <a:cubicBezTo>
                    <a:pt x="6369" y="4097"/>
                    <a:pt x="6412" y="4075"/>
                    <a:pt x="6412" y="4034"/>
                  </a:cubicBezTo>
                  <a:cubicBezTo>
                    <a:pt x="6412" y="3993"/>
                    <a:pt x="6365" y="3941"/>
                    <a:pt x="6270" y="3923"/>
                  </a:cubicBezTo>
                  <a:cubicBezTo>
                    <a:pt x="6270" y="3902"/>
                    <a:pt x="6265" y="3864"/>
                    <a:pt x="6265" y="3864"/>
                  </a:cubicBezTo>
                  <a:cubicBezTo>
                    <a:pt x="6265" y="3864"/>
                    <a:pt x="6294" y="3837"/>
                    <a:pt x="6294" y="3817"/>
                  </a:cubicBezTo>
                  <a:cubicBezTo>
                    <a:pt x="6294" y="3796"/>
                    <a:pt x="6260" y="3771"/>
                    <a:pt x="6245" y="3745"/>
                  </a:cubicBezTo>
                  <a:cubicBezTo>
                    <a:pt x="6231" y="3719"/>
                    <a:pt x="6239" y="3687"/>
                    <a:pt x="6228" y="3673"/>
                  </a:cubicBezTo>
                  <a:cubicBezTo>
                    <a:pt x="6220" y="3662"/>
                    <a:pt x="6274" y="3643"/>
                    <a:pt x="6274" y="3620"/>
                  </a:cubicBezTo>
                  <a:cubicBezTo>
                    <a:pt x="6274" y="3598"/>
                    <a:pt x="6268" y="3592"/>
                    <a:pt x="6268" y="3592"/>
                  </a:cubicBezTo>
                  <a:cubicBezTo>
                    <a:pt x="6361" y="3546"/>
                    <a:pt x="6467" y="3472"/>
                    <a:pt x="6467" y="3301"/>
                  </a:cubicBezTo>
                  <a:cubicBezTo>
                    <a:pt x="6467" y="3129"/>
                    <a:pt x="6285" y="3046"/>
                    <a:pt x="6254" y="3036"/>
                  </a:cubicBezTo>
                  <a:cubicBezTo>
                    <a:pt x="6254" y="3025"/>
                    <a:pt x="6262" y="2989"/>
                    <a:pt x="6235" y="2989"/>
                  </a:cubicBezTo>
                  <a:cubicBezTo>
                    <a:pt x="6235" y="2989"/>
                    <a:pt x="6230" y="2939"/>
                    <a:pt x="6230" y="2924"/>
                  </a:cubicBezTo>
                  <a:cubicBezTo>
                    <a:pt x="6246" y="2914"/>
                    <a:pt x="6231" y="2864"/>
                    <a:pt x="6236" y="2850"/>
                  </a:cubicBezTo>
                  <a:cubicBezTo>
                    <a:pt x="6240" y="2835"/>
                    <a:pt x="6230" y="2806"/>
                    <a:pt x="6226" y="2782"/>
                  </a:cubicBezTo>
                  <a:cubicBezTo>
                    <a:pt x="6223" y="2759"/>
                    <a:pt x="6213" y="2689"/>
                    <a:pt x="6228" y="2642"/>
                  </a:cubicBezTo>
                  <a:cubicBezTo>
                    <a:pt x="6244" y="2595"/>
                    <a:pt x="6243" y="2494"/>
                    <a:pt x="6241" y="2460"/>
                  </a:cubicBezTo>
                  <a:cubicBezTo>
                    <a:pt x="6238" y="2427"/>
                    <a:pt x="6217" y="2374"/>
                    <a:pt x="6219" y="2336"/>
                  </a:cubicBezTo>
                  <a:cubicBezTo>
                    <a:pt x="6250" y="2338"/>
                    <a:pt x="6315" y="2382"/>
                    <a:pt x="6347" y="2403"/>
                  </a:cubicBezTo>
                  <a:cubicBezTo>
                    <a:pt x="6380" y="2424"/>
                    <a:pt x="6434" y="2459"/>
                    <a:pt x="6451" y="2483"/>
                  </a:cubicBezTo>
                  <a:cubicBezTo>
                    <a:pt x="6467" y="2506"/>
                    <a:pt x="6458" y="2539"/>
                    <a:pt x="6470" y="2554"/>
                  </a:cubicBezTo>
                  <a:cubicBezTo>
                    <a:pt x="6481" y="2570"/>
                    <a:pt x="6494" y="2584"/>
                    <a:pt x="6499" y="2605"/>
                  </a:cubicBezTo>
                  <a:cubicBezTo>
                    <a:pt x="6503" y="2626"/>
                    <a:pt x="6500" y="2663"/>
                    <a:pt x="6517" y="2663"/>
                  </a:cubicBezTo>
                  <a:cubicBezTo>
                    <a:pt x="6534" y="2663"/>
                    <a:pt x="6547" y="2630"/>
                    <a:pt x="6547" y="2578"/>
                  </a:cubicBezTo>
                  <a:cubicBezTo>
                    <a:pt x="6547" y="2526"/>
                    <a:pt x="6526" y="2504"/>
                    <a:pt x="6526" y="2443"/>
                  </a:cubicBezTo>
                  <a:cubicBezTo>
                    <a:pt x="6526" y="2427"/>
                    <a:pt x="6544" y="2406"/>
                    <a:pt x="6539" y="2383"/>
                  </a:cubicBezTo>
                  <a:cubicBezTo>
                    <a:pt x="6535" y="2359"/>
                    <a:pt x="6492" y="2366"/>
                    <a:pt x="6475" y="2368"/>
                  </a:cubicBezTo>
                  <a:cubicBezTo>
                    <a:pt x="6458" y="2370"/>
                    <a:pt x="6439" y="2345"/>
                    <a:pt x="6408" y="2285"/>
                  </a:cubicBezTo>
                  <a:cubicBezTo>
                    <a:pt x="6376" y="2226"/>
                    <a:pt x="6337" y="2204"/>
                    <a:pt x="6275" y="2204"/>
                  </a:cubicBezTo>
                  <a:cubicBezTo>
                    <a:pt x="6275" y="2204"/>
                    <a:pt x="6280" y="2089"/>
                    <a:pt x="6278" y="2052"/>
                  </a:cubicBezTo>
                  <a:cubicBezTo>
                    <a:pt x="6290" y="2060"/>
                    <a:pt x="6339" y="2063"/>
                    <a:pt x="6366" y="2066"/>
                  </a:cubicBezTo>
                  <a:cubicBezTo>
                    <a:pt x="6393" y="2070"/>
                    <a:pt x="6443" y="2083"/>
                    <a:pt x="6493" y="2112"/>
                  </a:cubicBezTo>
                  <a:cubicBezTo>
                    <a:pt x="6544" y="2141"/>
                    <a:pt x="6601" y="2198"/>
                    <a:pt x="6598" y="2209"/>
                  </a:cubicBezTo>
                  <a:cubicBezTo>
                    <a:pt x="6594" y="2220"/>
                    <a:pt x="6580" y="2235"/>
                    <a:pt x="6580" y="2246"/>
                  </a:cubicBezTo>
                  <a:cubicBezTo>
                    <a:pt x="6580" y="2257"/>
                    <a:pt x="6599" y="2292"/>
                    <a:pt x="6621" y="2320"/>
                  </a:cubicBezTo>
                  <a:cubicBezTo>
                    <a:pt x="6644" y="2348"/>
                    <a:pt x="6679" y="2369"/>
                    <a:pt x="6697" y="2369"/>
                  </a:cubicBezTo>
                  <a:cubicBezTo>
                    <a:pt x="6715" y="2369"/>
                    <a:pt x="6730" y="2382"/>
                    <a:pt x="6761" y="2409"/>
                  </a:cubicBezTo>
                  <a:cubicBezTo>
                    <a:pt x="6793" y="2436"/>
                    <a:pt x="6827" y="2468"/>
                    <a:pt x="6833" y="2478"/>
                  </a:cubicBezTo>
                  <a:cubicBezTo>
                    <a:pt x="6840" y="2488"/>
                    <a:pt x="6862" y="2497"/>
                    <a:pt x="6865" y="2474"/>
                  </a:cubicBezTo>
                  <a:cubicBezTo>
                    <a:pt x="6867" y="2450"/>
                    <a:pt x="6865" y="2364"/>
                    <a:pt x="6866" y="2335"/>
                  </a:cubicBezTo>
                  <a:cubicBezTo>
                    <a:pt x="6945" y="2337"/>
                    <a:pt x="6989" y="2317"/>
                    <a:pt x="6979" y="2301"/>
                  </a:cubicBezTo>
                  <a:cubicBezTo>
                    <a:pt x="6969" y="2285"/>
                    <a:pt x="6884" y="2190"/>
                    <a:pt x="6866" y="2173"/>
                  </a:cubicBezTo>
                  <a:cubicBezTo>
                    <a:pt x="6848" y="2156"/>
                    <a:pt x="6830" y="2162"/>
                    <a:pt x="6811" y="2159"/>
                  </a:cubicBezTo>
                  <a:cubicBezTo>
                    <a:pt x="6792" y="2157"/>
                    <a:pt x="6756" y="2102"/>
                    <a:pt x="6756" y="2102"/>
                  </a:cubicBezTo>
                  <a:cubicBezTo>
                    <a:pt x="6756" y="2102"/>
                    <a:pt x="6780" y="2081"/>
                    <a:pt x="6777" y="2064"/>
                  </a:cubicBezTo>
                  <a:cubicBezTo>
                    <a:pt x="6760" y="1974"/>
                    <a:pt x="6671" y="1883"/>
                    <a:pt x="6571" y="1824"/>
                  </a:cubicBezTo>
                  <a:cubicBezTo>
                    <a:pt x="6672" y="1782"/>
                    <a:pt x="6699" y="1669"/>
                    <a:pt x="6699" y="1634"/>
                  </a:cubicBezTo>
                  <a:cubicBezTo>
                    <a:pt x="6699" y="1599"/>
                    <a:pt x="6710" y="1574"/>
                    <a:pt x="6731" y="1514"/>
                  </a:cubicBezTo>
                  <a:cubicBezTo>
                    <a:pt x="6752" y="1455"/>
                    <a:pt x="6770" y="1361"/>
                    <a:pt x="6754" y="1290"/>
                  </a:cubicBezTo>
                  <a:cubicBezTo>
                    <a:pt x="6737" y="1218"/>
                    <a:pt x="6688" y="1190"/>
                    <a:pt x="6647" y="1174"/>
                  </a:cubicBezTo>
                  <a:cubicBezTo>
                    <a:pt x="6654" y="1164"/>
                    <a:pt x="6654" y="1141"/>
                    <a:pt x="6641" y="1138"/>
                  </a:cubicBezTo>
                  <a:cubicBezTo>
                    <a:pt x="6690" y="1104"/>
                    <a:pt x="6690" y="1064"/>
                    <a:pt x="6666" y="1059"/>
                  </a:cubicBezTo>
                  <a:cubicBezTo>
                    <a:pt x="6731" y="1000"/>
                    <a:pt x="6713" y="971"/>
                    <a:pt x="6703" y="966"/>
                  </a:cubicBezTo>
                  <a:cubicBezTo>
                    <a:pt x="6712" y="962"/>
                    <a:pt x="6736" y="937"/>
                    <a:pt x="6746" y="914"/>
                  </a:cubicBezTo>
                  <a:cubicBezTo>
                    <a:pt x="6756" y="890"/>
                    <a:pt x="6746" y="865"/>
                    <a:pt x="6750" y="848"/>
                  </a:cubicBezTo>
                  <a:cubicBezTo>
                    <a:pt x="6798" y="806"/>
                    <a:pt x="6839" y="717"/>
                    <a:pt x="6837" y="710"/>
                  </a:cubicBezTo>
                  <a:cubicBezTo>
                    <a:pt x="6871" y="680"/>
                    <a:pt x="6871" y="625"/>
                    <a:pt x="6868" y="628"/>
                  </a:cubicBezTo>
                  <a:cubicBezTo>
                    <a:pt x="6865" y="632"/>
                    <a:pt x="6853" y="630"/>
                    <a:pt x="6848" y="630"/>
                  </a:cubicBezTo>
                  <a:cubicBezTo>
                    <a:pt x="6887" y="581"/>
                    <a:pt x="6890" y="534"/>
                    <a:pt x="6903" y="521"/>
                  </a:cubicBezTo>
                  <a:cubicBezTo>
                    <a:pt x="6915" y="507"/>
                    <a:pt x="6916" y="479"/>
                    <a:pt x="6911" y="484"/>
                  </a:cubicBezTo>
                  <a:cubicBezTo>
                    <a:pt x="6905" y="488"/>
                    <a:pt x="6898" y="488"/>
                    <a:pt x="6896" y="468"/>
                  </a:cubicBezTo>
                  <a:cubicBezTo>
                    <a:pt x="6945" y="412"/>
                    <a:pt x="6963" y="330"/>
                    <a:pt x="6957" y="307"/>
                  </a:cubicBezTo>
                  <a:cubicBezTo>
                    <a:pt x="6957" y="307"/>
                    <a:pt x="6935" y="320"/>
                    <a:pt x="6934" y="315"/>
                  </a:cubicBezTo>
                  <a:cubicBezTo>
                    <a:pt x="7000" y="224"/>
                    <a:pt x="6980" y="167"/>
                    <a:pt x="6980" y="167"/>
                  </a:cubicBezTo>
                  <a:cubicBezTo>
                    <a:pt x="6980" y="167"/>
                    <a:pt x="6971" y="174"/>
                    <a:pt x="6966" y="179"/>
                  </a:cubicBezTo>
                  <a:cubicBezTo>
                    <a:pt x="6966" y="179"/>
                    <a:pt x="6985" y="95"/>
                    <a:pt x="6977" y="46"/>
                  </a:cubicBezTo>
                  <a:cubicBezTo>
                    <a:pt x="6944" y="136"/>
                    <a:pt x="6819" y="343"/>
                    <a:pt x="6768" y="406"/>
                  </a:cubicBezTo>
                  <a:cubicBezTo>
                    <a:pt x="6775" y="375"/>
                    <a:pt x="6759" y="349"/>
                    <a:pt x="6759" y="349"/>
                  </a:cubicBezTo>
                  <a:cubicBezTo>
                    <a:pt x="6785" y="321"/>
                    <a:pt x="6793" y="265"/>
                    <a:pt x="6784" y="242"/>
                  </a:cubicBezTo>
                  <a:cubicBezTo>
                    <a:pt x="6778" y="248"/>
                    <a:pt x="6768" y="248"/>
                    <a:pt x="6768" y="248"/>
                  </a:cubicBezTo>
                  <a:cubicBezTo>
                    <a:pt x="6804" y="193"/>
                    <a:pt x="6802" y="123"/>
                    <a:pt x="6793" y="100"/>
                  </a:cubicBezTo>
                  <a:cubicBezTo>
                    <a:pt x="6791" y="109"/>
                    <a:pt x="6779" y="123"/>
                    <a:pt x="6779" y="123"/>
                  </a:cubicBezTo>
                  <a:cubicBezTo>
                    <a:pt x="6779" y="123"/>
                    <a:pt x="6782" y="30"/>
                    <a:pt x="6770" y="0"/>
                  </a:cubicBezTo>
                  <a:close/>
                  <a:moveTo>
                    <a:pt x="6636" y="2176"/>
                  </a:moveTo>
                  <a:lnTo>
                    <a:pt x="6636" y="2176"/>
                  </a:lnTo>
                  <a:cubicBezTo>
                    <a:pt x="6630" y="2176"/>
                    <a:pt x="6625" y="2174"/>
                    <a:pt x="6621" y="2171"/>
                  </a:cubicBezTo>
                  <a:cubicBezTo>
                    <a:pt x="6613" y="2163"/>
                    <a:pt x="6602" y="2152"/>
                    <a:pt x="6594" y="2143"/>
                  </a:cubicBezTo>
                  <a:cubicBezTo>
                    <a:pt x="6589" y="2138"/>
                    <a:pt x="6585" y="2134"/>
                    <a:pt x="6582" y="2131"/>
                  </a:cubicBezTo>
                  <a:cubicBezTo>
                    <a:pt x="6577" y="2126"/>
                    <a:pt x="6569" y="2114"/>
                    <a:pt x="6582" y="2099"/>
                  </a:cubicBezTo>
                  <a:cubicBezTo>
                    <a:pt x="6592" y="2087"/>
                    <a:pt x="6614" y="2085"/>
                    <a:pt x="6631" y="2083"/>
                  </a:cubicBezTo>
                  <a:lnTo>
                    <a:pt x="6636" y="2083"/>
                  </a:lnTo>
                  <a:cubicBezTo>
                    <a:pt x="6649" y="2082"/>
                    <a:pt x="6666" y="2081"/>
                    <a:pt x="6676" y="2072"/>
                  </a:cubicBezTo>
                  <a:cubicBezTo>
                    <a:pt x="6679" y="2069"/>
                    <a:pt x="6682" y="2061"/>
                    <a:pt x="6680" y="2057"/>
                  </a:cubicBezTo>
                  <a:cubicBezTo>
                    <a:pt x="6680" y="2055"/>
                    <a:pt x="6678" y="2052"/>
                    <a:pt x="6672" y="2052"/>
                  </a:cubicBezTo>
                  <a:cubicBezTo>
                    <a:pt x="6654" y="2050"/>
                    <a:pt x="6651" y="2038"/>
                    <a:pt x="6650" y="2035"/>
                  </a:cubicBezTo>
                  <a:cubicBezTo>
                    <a:pt x="6649" y="2026"/>
                    <a:pt x="6654" y="2018"/>
                    <a:pt x="6663" y="2014"/>
                  </a:cubicBezTo>
                  <a:cubicBezTo>
                    <a:pt x="6668" y="2012"/>
                    <a:pt x="6674" y="2011"/>
                    <a:pt x="6681" y="2011"/>
                  </a:cubicBezTo>
                  <a:cubicBezTo>
                    <a:pt x="6694" y="2011"/>
                    <a:pt x="6705" y="2015"/>
                    <a:pt x="6711" y="2023"/>
                  </a:cubicBezTo>
                  <a:cubicBezTo>
                    <a:pt x="6733" y="2050"/>
                    <a:pt x="6722" y="2086"/>
                    <a:pt x="6705" y="2102"/>
                  </a:cubicBezTo>
                  <a:cubicBezTo>
                    <a:pt x="6686" y="2119"/>
                    <a:pt x="6662" y="2121"/>
                    <a:pt x="6644" y="2122"/>
                  </a:cubicBezTo>
                  <a:cubicBezTo>
                    <a:pt x="6641" y="2123"/>
                    <a:pt x="6638" y="2123"/>
                    <a:pt x="6635" y="2123"/>
                  </a:cubicBezTo>
                  <a:cubicBezTo>
                    <a:pt x="6638" y="2126"/>
                    <a:pt x="6640" y="2129"/>
                    <a:pt x="6643" y="2131"/>
                  </a:cubicBezTo>
                  <a:cubicBezTo>
                    <a:pt x="6647" y="2136"/>
                    <a:pt x="6651" y="2140"/>
                    <a:pt x="6652" y="2141"/>
                  </a:cubicBezTo>
                  <a:cubicBezTo>
                    <a:pt x="6658" y="2147"/>
                    <a:pt x="6659" y="2155"/>
                    <a:pt x="6656" y="2162"/>
                  </a:cubicBezTo>
                  <a:cubicBezTo>
                    <a:pt x="6653" y="2171"/>
                    <a:pt x="6644" y="2176"/>
                    <a:pt x="6636" y="2176"/>
                  </a:cubicBezTo>
                  <a:close/>
                  <a:moveTo>
                    <a:pt x="6555" y="2097"/>
                  </a:moveTo>
                  <a:lnTo>
                    <a:pt x="6555" y="2097"/>
                  </a:lnTo>
                  <a:cubicBezTo>
                    <a:pt x="6546" y="2097"/>
                    <a:pt x="6539" y="2092"/>
                    <a:pt x="6536" y="2085"/>
                  </a:cubicBezTo>
                  <a:cubicBezTo>
                    <a:pt x="6534" y="2081"/>
                    <a:pt x="6532" y="2073"/>
                    <a:pt x="6541" y="2062"/>
                  </a:cubicBezTo>
                  <a:cubicBezTo>
                    <a:pt x="6550" y="2052"/>
                    <a:pt x="6570" y="2029"/>
                    <a:pt x="6586" y="2010"/>
                  </a:cubicBezTo>
                  <a:cubicBezTo>
                    <a:pt x="6599" y="1995"/>
                    <a:pt x="6610" y="1982"/>
                    <a:pt x="6613" y="1979"/>
                  </a:cubicBezTo>
                  <a:cubicBezTo>
                    <a:pt x="6615" y="1977"/>
                    <a:pt x="6614" y="1976"/>
                    <a:pt x="6613" y="1975"/>
                  </a:cubicBezTo>
                  <a:cubicBezTo>
                    <a:pt x="6610" y="1972"/>
                    <a:pt x="6608" y="1970"/>
                    <a:pt x="6605" y="1968"/>
                  </a:cubicBezTo>
                  <a:cubicBezTo>
                    <a:pt x="6603" y="1966"/>
                    <a:pt x="6601" y="1965"/>
                    <a:pt x="6599" y="1963"/>
                  </a:cubicBezTo>
                  <a:cubicBezTo>
                    <a:pt x="6593" y="1957"/>
                    <a:pt x="6591" y="1949"/>
                    <a:pt x="6594" y="1941"/>
                  </a:cubicBezTo>
                  <a:cubicBezTo>
                    <a:pt x="6598" y="1933"/>
                    <a:pt x="6605" y="1927"/>
                    <a:pt x="6613" y="1927"/>
                  </a:cubicBezTo>
                  <a:cubicBezTo>
                    <a:pt x="6617" y="1927"/>
                    <a:pt x="6621" y="1928"/>
                    <a:pt x="6624" y="1931"/>
                  </a:cubicBezTo>
                  <a:cubicBezTo>
                    <a:pt x="6634" y="1940"/>
                    <a:pt x="6646" y="1951"/>
                    <a:pt x="6653" y="1958"/>
                  </a:cubicBezTo>
                  <a:cubicBezTo>
                    <a:pt x="6663" y="1968"/>
                    <a:pt x="6662" y="1981"/>
                    <a:pt x="6652" y="1994"/>
                  </a:cubicBezTo>
                  <a:cubicBezTo>
                    <a:pt x="6634" y="2016"/>
                    <a:pt x="6578" y="2081"/>
                    <a:pt x="6571" y="2090"/>
                  </a:cubicBezTo>
                  <a:cubicBezTo>
                    <a:pt x="6567" y="2094"/>
                    <a:pt x="6561" y="2097"/>
                    <a:pt x="6555" y="2097"/>
                  </a:cubicBezTo>
                  <a:close/>
                  <a:moveTo>
                    <a:pt x="6487" y="2048"/>
                  </a:moveTo>
                  <a:lnTo>
                    <a:pt x="6487" y="2048"/>
                  </a:lnTo>
                  <a:cubicBezTo>
                    <a:pt x="6479" y="2048"/>
                    <a:pt x="6472" y="2044"/>
                    <a:pt x="6468" y="2037"/>
                  </a:cubicBezTo>
                  <a:cubicBezTo>
                    <a:pt x="6466" y="2033"/>
                    <a:pt x="6464" y="2025"/>
                    <a:pt x="6473" y="2014"/>
                  </a:cubicBezTo>
                  <a:cubicBezTo>
                    <a:pt x="6481" y="2003"/>
                    <a:pt x="6500" y="1978"/>
                    <a:pt x="6515" y="1957"/>
                  </a:cubicBezTo>
                  <a:cubicBezTo>
                    <a:pt x="6526" y="1942"/>
                    <a:pt x="6535" y="1930"/>
                    <a:pt x="6538" y="1926"/>
                  </a:cubicBezTo>
                  <a:cubicBezTo>
                    <a:pt x="6539" y="1924"/>
                    <a:pt x="6539" y="1923"/>
                    <a:pt x="6538" y="1922"/>
                  </a:cubicBezTo>
                  <a:cubicBezTo>
                    <a:pt x="6535" y="1919"/>
                    <a:pt x="6532" y="1918"/>
                    <a:pt x="6530" y="1916"/>
                  </a:cubicBezTo>
                  <a:cubicBezTo>
                    <a:pt x="6528" y="1914"/>
                    <a:pt x="6526" y="1913"/>
                    <a:pt x="6523" y="1911"/>
                  </a:cubicBezTo>
                  <a:cubicBezTo>
                    <a:pt x="6517" y="1905"/>
                    <a:pt x="6514" y="1897"/>
                    <a:pt x="6517" y="1889"/>
                  </a:cubicBezTo>
                  <a:cubicBezTo>
                    <a:pt x="6520" y="1880"/>
                    <a:pt x="6528" y="1874"/>
                    <a:pt x="6536" y="1874"/>
                  </a:cubicBezTo>
                  <a:cubicBezTo>
                    <a:pt x="6539" y="1874"/>
                    <a:pt x="6543" y="1876"/>
                    <a:pt x="6545" y="1878"/>
                  </a:cubicBezTo>
                  <a:cubicBezTo>
                    <a:pt x="6557" y="1886"/>
                    <a:pt x="6569" y="1896"/>
                    <a:pt x="6576" y="1902"/>
                  </a:cubicBezTo>
                  <a:cubicBezTo>
                    <a:pt x="6587" y="1911"/>
                    <a:pt x="6587" y="1925"/>
                    <a:pt x="6578" y="1938"/>
                  </a:cubicBezTo>
                  <a:cubicBezTo>
                    <a:pt x="6562" y="1961"/>
                    <a:pt x="6511" y="2030"/>
                    <a:pt x="6504" y="2040"/>
                  </a:cubicBezTo>
                  <a:cubicBezTo>
                    <a:pt x="6500" y="2045"/>
                    <a:pt x="6494" y="2048"/>
                    <a:pt x="6487" y="2048"/>
                  </a:cubicBezTo>
                  <a:close/>
                  <a:moveTo>
                    <a:pt x="6416" y="2013"/>
                  </a:moveTo>
                  <a:lnTo>
                    <a:pt x="6416" y="2013"/>
                  </a:lnTo>
                  <a:cubicBezTo>
                    <a:pt x="6410" y="2013"/>
                    <a:pt x="6405" y="2010"/>
                    <a:pt x="6402" y="2004"/>
                  </a:cubicBezTo>
                  <a:cubicBezTo>
                    <a:pt x="6398" y="1998"/>
                    <a:pt x="6399" y="1989"/>
                    <a:pt x="6405" y="1981"/>
                  </a:cubicBezTo>
                  <a:cubicBezTo>
                    <a:pt x="6414" y="1966"/>
                    <a:pt x="6468" y="1880"/>
                    <a:pt x="6476" y="1865"/>
                  </a:cubicBezTo>
                  <a:cubicBezTo>
                    <a:pt x="6480" y="1857"/>
                    <a:pt x="6488" y="1853"/>
                    <a:pt x="6495" y="1853"/>
                  </a:cubicBezTo>
                  <a:cubicBezTo>
                    <a:pt x="6501" y="1853"/>
                    <a:pt x="6507" y="1856"/>
                    <a:pt x="6510" y="1860"/>
                  </a:cubicBezTo>
                  <a:cubicBezTo>
                    <a:pt x="6512" y="1865"/>
                    <a:pt x="6514" y="1874"/>
                    <a:pt x="6506" y="1888"/>
                  </a:cubicBezTo>
                  <a:cubicBezTo>
                    <a:pt x="6496" y="1906"/>
                    <a:pt x="6444" y="1988"/>
                    <a:pt x="6436" y="2001"/>
                  </a:cubicBezTo>
                  <a:cubicBezTo>
                    <a:pt x="6431" y="2008"/>
                    <a:pt x="6424" y="2013"/>
                    <a:pt x="6416" y="2013"/>
                  </a:cubicBezTo>
                  <a:close/>
                  <a:moveTo>
                    <a:pt x="6500" y="1652"/>
                  </a:moveTo>
                  <a:lnTo>
                    <a:pt x="6500" y="1652"/>
                  </a:lnTo>
                  <a:cubicBezTo>
                    <a:pt x="6489" y="1652"/>
                    <a:pt x="6487" y="1639"/>
                    <a:pt x="6487" y="1613"/>
                  </a:cubicBezTo>
                  <a:cubicBezTo>
                    <a:pt x="6487" y="1594"/>
                    <a:pt x="6486" y="1440"/>
                    <a:pt x="6486" y="1440"/>
                  </a:cubicBezTo>
                  <a:lnTo>
                    <a:pt x="6486" y="1433"/>
                  </a:lnTo>
                  <a:lnTo>
                    <a:pt x="6493" y="1432"/>
                  </a:lnTo>
                  <a:cubicBezTo>
                    <a:pt x="6497" y="1432"/>
                    <a:pt x="6502" y="1431"/>
                    <a:pt x="6508" y="1431"/>
                  </a:cubicBezTo>
                  <a:cubicBezTo>
                    <a:pt x="6536" y="1431"/>
                    <a:pt x="6554" y="1444"/>
                    <a:pt x="6559" y="1467"/>
                  </a:cubicBezTo>
                  <a:cubicBezTo>
                    <a:pt x="6563" y="1489"/>
                    <a:pt x="6563" y="1547"/>
                    <a:pt x="6560" y="1570"/>
                  </a:cubicBezTo>
                  <a:cubicBezTo>
                    <a:pt x="6557" y="1588"/>
                    <a:pt x="6539" y="1610"/>
                    <a:pt x="6520" y="1633"/>
                  </a:cubicBezTo>
                  <a:cubicBezTo>
                    <a:pt x="6516" y="1638"/>
                    <a:pt x="6512" y="1643"/>
                    <a:pt x="6510" y="1646"/>
                  </a:cubicBezTo>
                  <a:cubicBezTo>
                    <a:pt x="6509" y="1647"/>
                    <a:pt x="6506" y="1652"/>
                    <a:pt x="6500" y="1652"/>
                  </a:cubicBezTo>
                  <a:close/>
                  <a:moveTo>
                    <a:pt x="6378" y="1711"/>
                  </a:moveTo>
                  <a:lnTo>
                    <a:pt x="6378" y="1711"/>
                  </a:lnTo>
                  <a:cubicBezTo>
                    <a:pt x="6373" y="1711"/>
                    <a:pt x="6368" y="1710"/>
                    <a:pt x="6364" y="1710"/>
                  </a:cubicBezTo>
                  <a:lnTo>
                    <a:pt x="6360" y="1710"/>
                  </a:lnTo>
                  <a:cubicBezTo>
                    <a:pt x="6353" y="1710"/>
                    <a:pt x="6345" y="1703"/>
                    <a:pt x="6303" y="1639"/>
                  </a:cubicBezTo>
                  <a:lnTo>
                    <a:pt x="6297" y="1629"/>
                  </a:lnTo>
                  <a:cubicBezTo>
                    <a:pt x="6294" y="1626"/>
                    <a:pt x="6291" y="1623"/>
                    <a:pt x="6289" y="1620"/>
                  </a:cubicBezTo>
                  <a:cubicBezTo>
                    <a:pt x="6282" y="1612"/>
                    <a:pt x="6276" y="1606"/>
                    <a:pt x="6276" y="1598"/>
                  </a:cubicBezTo>
                  <a:cubicBezTo>
                    <a:pt x="6276" y="1596"/>
                    <a:pt x="6276" y="1588"/>
                    <a:pt x="6278" y="1576"/>
                  </a:cubicBezTo>
                  <a:cubicBezTo>
                    <a:pt x="6281" y="1549"/>
                    <a:pt x="6286" y="1499"/>
                    <a:pt x="6284" y="1478"/>
                  </a:cubicBezTo>
                  <a:lnTo>
                    <a:pt x="6284" y="1469"/>
                  </a:lnTo>
                  <a:lnTo>
                    <a:pt x="6292" y="1469"/>
                  </a:lnTo>
                  <a:cubicBezTo>
                    <a:pt x="6297" y="1469"/>
                    <a:pt x="6303" y="1470"/>
                    <a:pt x="6310" y="1470"/>
                  </a:cubicBezTo>
                  <a:cubicBezTo>
                    <a:pt x="6318" y="1470"/>
                    <a:pt x="6327" y="1471"/>
                    <a:pt x="6335" y="1471"/>
                  </a:cubicBezTo>
                  <a:cubicBezTo>
                    <a:pt x="6362" y="1471"/>
                    <a:pt x="6380" y="1467"/>
                    <a:pt x="6389" y="1460"/>
                  </a:cubicBezTo>
                  <a:lnTo>
                    <a:pt x="6398" y="1453"/>
                  </a:lnTo>
                  <a:lnTo>
                    <a:pt x="6401" y="1464"/>
                  </a:lnTo>
                  <a:cubicBezTo>
                    <a:pt x="6421" y="1527"/>
                    <a:pt x="6439" y="1597"/>
                    <a:pt x="6433" y="1687"/>
                  </a:cubicBezTo>
                  <a:lnTo>
                    <a:pt x="6433" y="1689"/>
                  </a:lnTo>
                  <a:lnTo>
                    <a:pt x="6431" y="1691"/>
                  </a:lnTo>
                  <a:cubicBezTo>
                    <a:pt x="6420" y="1704"/>
                    <a:pt x="6402" y="1711"/>
                    <a:pt x="6378" y="1711"/>
                  </a:cubicBezTo>
                  <a:close/>
                  <a:moveTo>
                    <a:pt x="6259" y="1065"/>
                  </a:moveTo>
                  <a:lnTo>
                    <a:pt x="6259" y="1065"/>
                  </a:lnTo>
                  <a:lnTo>
                    <a:pt x="6256" y="1061"/>
                  </a:lnTo>
                  <a:cubicBezTo>
                    <a:pt x="6256" y="1061"/>
                    <a:pt x="6248" y="1052"/>
                    <a:pt x="6237" y="1052"/>
                  </a:cubicBezTo>
                  <a:lnTo>
                    <a:pt x="6227" y="1052"/>
                  </a:lnTo>
                  <a:lnTo>
                    <a:pt x="6230" y="1042"/>
                  </a:lnTo>
                  <a:cubicBezTo>
                    <a:pt x="6232" y="1036"/>
                    <a:pt x="6229" y="1021"/>
                    <a:pt x="6226" y="1013"/>
                  </a:cubicBezTo>
                  <a:lnTo>
                    <a:pt x="6224" y="1007"/>
                  </a:lnTo>
                  <a:lnTo>
                    <a:pt x="6229" y="1004"/>
                  </a:lnTo>
                  <a:cubicBezTo>
                    <a:pt x="6230" y="1004"/>
                    <a:pt x="6248" y="993"/>
                    <a:pt x="6259" y="984"/>
                  </a:cubicBezTo>
                  <a:lnTo>
                    <a:pt x="6261" y="983"/>
                  </a:lnTo>
                  <a:lnTo>
                    <a:pt x="6263" y="983"/>
                  </a:lnTo>
                  <a:cubicBezTo>
                    <a:pt x="6277" y="983"/>
                    <a:pt x="6296" y="984"/>
                    <a:pt x="6296" y="984"/>
                  </a:cubicBezTo>
                  <a:lnTo>
                    <a:pt x="6306" y="985"/>
                  </a:lnTo>
                  <a:lnTo>
                    <a:pt x="6303" y="994"/>
                  </a:lnTo>
                  <a:cubicBezTo>
                    <a:pt x="6297" y="1012"/>
                    <a:pt x="6293" y="1038"/>
                    <a:pt x="6293" y="1053"/>
                  </a:cubicBezTo>
                  <a:lnTo>
                    <a:pt x="6293" y="1059"/>
                  </a:lnTo>
                  <a:lnTo>
                    <a:pt x="6287" y="1060"/>
                  </a:lnTo>
                  <a:lnTo>
                    <a:pt x="6263" y="1064"/>
                  </a:lnTo>
                  <a:lnTo>
                    <a:pt x="6259" y="1065"/>
                  </a:lnTo>
                  <a:close/>
                  <a:moveTo>
                    <a:pt x="6315" y="8586"/>
                  </a:moveTo>
                  <a:lnTo>
                    <a:pt x="6018" y="8586"/>
                  </a:lnTo>
                  <a:cubicBezTo>
                    <a:pt x="6011" y="8578"/>
                    <a:pt x="6002" y="8570"/>
                    <a:pt x="5992" y="8563"/>
                  </a:cubicBezTo>
                  <a:cubicBezTo>
                    <a:pt x="5986" y="8558"/>
                    <a:pt x="5981" y="8553"/>
                    <a:pt x="5976" y="8548"/>
                  </a:cubicBezTo>
                  <a:lnTo>
                    <a:pt x="6358" y="8548"/>
                  </a:lnTo>
                  <a:cubicBezTo>
                    <a:pt x="6354" y="8552"/>
                    <a:pt x="6350" y="8556"/>
                    <a:pt x="6346" y="8560"/>
                  </a:cubicBezTo>
                  <a:cubicBezTo>
                    <a:pt x="6333" y="8568"/>
                    <a:pt x="6323" y="8577"/>
                    <a:pt x="6315" y="8586"/>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de-DE" sz="1798"/>
            </a:p>
          </p:txBody>
        </p:sp>
        <p:sp>
          <p:nvSpPr>
            <p:cNvPr id="25" name="Linien"/>
            <p:cNvSpPr>
              <a:spLocks noEditPoints="1"/>
            </p:cNvSpPr>
            <p:nvPr/>
          </p:nvSpPr>
          <p:spPr bwMode="auto">
            <a:xfrm>
              <a:off x="4472" y="1331"/>
              <a:ext cx="953" cy="2057"/>
            </a:xfrm>
            <a:custGeom>
              <a:avLst/>
              <a:gdLst>
                <a:gd name="T0" fmla="*/ 2201 w 4200"/>
                <a:gd name="T1" fmla="*/ 19 h 9073"/>
                <a:gd name="T2" fmla="*/ 2000 w 4200"/>
                <a:gd name="T3" fmla="*/ 48 h 9073"/>
                <a:gd name="T4" fmla="*/ 104 w 4200"/>
                <a:gd name="T5" fmla="*/ 3877 h 9073"/>
                <a:gd name="T6" fmla="*/ 4068 w 4200"/>
                <a:gd name="T7" fmla="*/ 3933 h 9073"/>
                <a:gd name="T8" fmla="*/ 75 w 4200"/>
                <a:gd name="T9" fmla="*/ 3877 h 9073"/>
                <a:gd name="T10" fmla="*/ 4123 w 4200"/>
                <a:gd name="T11" fmla="*/ 4076 h 9073"/>
                <a:gd name="T12" fmla="*/ 4079 w 4200"/>
                <a:gd name="T13" fmla="*/ 4185 h 9073"/>
                <a:gd name="T14" fmla="*/ 122 w 4200"/>
                <a:gd name="T15" fmla="*/ 4185 h 9073"/>
                <a:gd name="T16" fmla="*/ 1985 w 4200"/>
                <a:gd name="T17" fmla="*/ 629 h 9073"/>
                <a:gd name="T18" fmla="*/ 2220 w 4200"/>
                <a:gd name="T19" fmla="*/ 624 h 9073"/>
                <a:gd name="T20" fmla="*/ 2176 w 4200"/>
                <a:gd name="T21" fmla="*/ 719 h 9073"/>
                <a:gd name="T22" fmla="*/ 2016 w 4200"/>
                <a:gd name="T23" fmla="*/ 691 h 9073"/>
                <a:gd name="T24" fmla="*/ 2206 w 4200"/>
                <a:gd name="T25" fmla="*/ 931 h 9073"/>
                <a:gd name="T26" fmla="*/ 1978 w 4200"/>
                <a:gd name="T27" fmla="*/ 927 h 9073"/>
                <a:gd name="T28" fmla="*/ 2216 w 4200"/>
                <a:gd name="T29" fmla="*/ 928 h 9073"/>
                <a:gd name="T30" fmla="*/ 1885 w 4200"/>
                <a:gd name="T31" fmla="*/ 1108 h 9073"/>
                <a:gd name="T32" fmla="*/ 2330 w 4200"/>
                <a:gd name="T33" fmla="*/ 1106 h 9073"/>
                <a:gd name="T34" fmla="*/ 1854 w 4200"/>
                <a:gd name="T35" fmla="*/ 1327 h 9073"/>
                <a:gd name="T36" fmla="*/ 2309 w 4200"/>
                <a:gd name="T37" fmla="*/ 1341 h 9073"/>
                <a:gd name="T38" fmla="*/ 779 w 4200"/>
                <a:gd name="T39" fmla="*/ 2424 h 9073"/>
                <a:gd name="T40" fmla="*/ 3424 w 4200"/>
                <a:gd name="T41" fmla="*/ 2394 h 9073"/>
                <a:gd name="T42" fmla="*/ 786 w 4200"/>
                <a:gd name="T43" fmla="*/ 2422 h 9073"/>
                <a:gd name="T44" fmla="*/ 3613 w 4200"/>
                <a:gd name="T45" fmla="*/ 3010 h 9073"/>
                <a:gd name="T46" fmla="*/ 588 w 4200"/>
                <a:gd name="T47" fmla="*/ 3010 h 9073"/>
                <a:gd name="T48" fmla="*/ 2100 w 4200"/>
                <a:gd name="T49" fmla="*/ 2398 h 9073"/>
                <a:gd name="T50" fmla="*/ 3462 w 4200"/>
                <a:gd name="T51" fmla="*/ 3174 h 9073"/>
                <a:gd name="T52" fmla="*/ 743 w 4200"/>
                <a:gd name="T53" fmla="*/ 3173 h 9073"/>
                <a:gd name="T54" fmla="*/ 2100 w 4200"/>
                <a:gd name="T55" fmla="*/ 2952 h 9073"/>
                <a:gd name="T56" fmla="*/ 126 w 4200"/>
                <a:gd name="T57" fmla="*/ 8115 h 9073"/>
                <a:gd name="T58" fmla="*/ 1122 w 4200"/>
                <a:gd name="T59" fmla="*/ 7573 h 9073"/>
                <a:gd name="T60" fmla="*/ 1131 w 4200"/>
                <a:gd name="T61" fmla="*/ 7543 h 9073"/>
                <a:gd name="T62" fmla="*/ 2858 w 4200"/>
                <a:gd name="T63" fmla="*/ 7387 h 9073"/>
                <a:gd name="T64" fmla="*/ 3843 w 4200"/>
                <a:gd name="T65" fmla="*/ 7789 h 9073"/>
                <a:gd name="T66" fmla="*/ 4085 w 4200"/>
                <a:gd name="T67" fmla="*/ 8091 h 9073"/>
                <a:gd name="T68" fmla="*/ 3089 w 4200"/>
                <a:gd name="T69" fmla="*/ 7706 h 9073"/>
                <a:gd name="T70" fmla="*/ 2100 w 4200"/>
                <a:gd name="T71" fmla="*/ 7035 h 9073"/>
                <a:gd name="T72" fmla="*/ 1112 w 4200"/>
                <a:gd name="T73" fmla="*/ 7706 h 9073"/>
                <a:gd name="T74" fmla="*/ 2098 w 4200"/>
                <a:gd name="T75" fmla="*/ 7662 h 9073"/>
                <a:gd name="T76" fmla="*/ 2098 w 4200"/>
                <a:gd name="T77" fmla="*/ 7662 h 9073"/>
                <a:gd name="T78" fmla="*/ 1764 w 4200"/>
                <a:gd name="T79" fmla="*/ 7953 h 9073"/>
                <a:gd name="T80" fmla="*/ 4186 w 4200"/>
                <a:gd name="T81" fmla="*/ 8397 h 9073"/>
                <a:gd name="T82" fmla="*/ 3011 w 4200"/>
                <a:gd name="T83" fmla="*/ 7554 h 9073"/>
                <a:gd name="T84" fmla="*/ 1459 w 4200"/>
                <a:gd name="T85" fmla="*/ 7547 h 9073"/>
                <a:gd name="T86" fmla="*/ 1093 w 4200"/>
                <a:gd name="T87" fmla="*/ 7846 h 9073"/>
                <a:gd name="T88" fmla="*/ 1081 w 4200"/>
                <a:gd name="T89" fmla="*/ 7818 h 9073"/>
                <a:gd name="T90" fmla="*/ 2762 w 4200"/>
                <a:gd name="T91" fmla="*/ 7525 h 9073"/>
                <a:gd name="T92" fmla="*/ 4186 w 4200"/>
                <a:gd name="T93" fmla="*/ 8397 h 9073"/>
                <a:gd name="T94" fmla="*/ 2713 w 4200"/>
                <a:gd name="T95" fmla="*/ 7958 h 9073"/>
                <a:gd name="T96" fmla="*/ 2102 w 4200"/>
                <a:gd name="T97" fmla="*/ 8540 h 9073"/>
                <a:gd name="T98" fmla="*/ 2831 w 4200"/>
                <a:gd name="T99" fmla="*/ 7809 h 9073"/>
                <a:gd name="T100" fmla="*/ 1462 w 4200"/>
                <a:gd name="T101" fmla="*/ 7958 h 9073"/>
                <a:gd name="T102" fmla="*/ 913 w 4200"/>
                <a:gd name="T103" fmla="*/ 9067 h 9073"/>
                <a:gd name="T104" fmla="*/ 701 w 4200"/>
                <a:gd name="T105" fmla="*/ 8759 h 9073"/>
                <a:gd name="T106" fmla="*/ 179 w 4200"/>
                <a:gd name="T107" fmla="*/ 8657 h 9073"/>
                <a:gd name="T108" fmla="*/ 1321 w 4200"/>
                <a:gd name="T109" fmla="*/ 7775 h 9073"/>
                <a:gd name="T110" fmla="*/ 2878 w 4200"/>
                <a:gd name="T111" fmla="*/ 7780 h 9073"/>
                <a:gd name="T112" fmla="*/ 4021 w 4200"/>
                <a:gd name="T113" fmla="*/ 8656 h 9073"/>
                <a:gd name="T114" fmla="*/ 3498 w 4200"/>
                <a:gd name="T115" fmla="*/ 8760 h 9073"/>
                <a:gd name="T116" fmla="*/ 3286 w 4200"/>
                <a:gd name="T117" fmla="*/ 9067 h 90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200" h="9073">
                  <a:moveTo>
                    <a:pt x="2000" y="48"/>
                  </a:moveTo>
                  <a:cubicBezTo>
                    <a:pt x="1994" y="48"/>
                    <a:pt x="1988" y="44"/>
                    <a:pt x="1986" y="38"/>
                  </a:cubicBezTo>
                  <a:cubicBezTo>
                    <a:pt x="1984" y="30"/>
                    <a:pt x="1988" y="22"/>
                    <a:pt x="1996" y="19"/>
                  </a:cubicBezTo>
                  <a:cubicBezTo>
                    <a:pt x="2045" y="3"/>
                    <a:pt x="2155" y="0"/>
                    <a:pt x="2201" y="19"/>
                  </a:cubicBezTo>
                  <a:cubicBezTo>
                    <a:pt x="2208" y="22"/>
                    <a:pt x="2211" y="30"/>
                    <a:pt x="2208" y="38"/>
                  </a:cubicBezTo>
                  <a:cubicBezTo>
                    <a:pt x="2205" y="45"/>
                    <a:pt x="2197" y="48"/>
                    <a:pt x="2190" y="45"/>
                  </a:cubicBezTo>
                  <a:cubicBezTo>
                    <a:pt x="2152" y="30"/>
                    <a:pt x="2047" y="33"/>
                    <a:pt x="2004" y="47"/>
                  </a:cubicBezTo>
                  <a:cubicBezTo>
                    <a:pt x="2003" y="47"/>
                    <a:pt x="2001" y="48"/>
                    <a:pt x="2000" y="48"/>
                  </a:cubicBezTo>
                  <a:close/>
                  <a:moveTo>
                    <a:pt x="4096" y="3985"/>
                  </a:moveTo>
                  <a:lnTo>
                    <a:pt x="4096" y="3877"/>
                  </a:lnTo>
                  <a:cubicBezTo>
                    <a:pt x="4096" y="3684"/>
                    <a:pt x="3522" y="3221"/>
                    <a:pt x="2100" y="3221"/>
                  </a:cubicBezTo>
                  <a:cubicBezTo>
                    <a:pt x="679" y="3221"/>
                    <a:pt x="104" y="3684"/>
                    <a:pt x="104" y="3877"/>
                  </a:cubicBezTo>
                  <a:lnTo>
                    <a:pt x="104" y="3985"/>
                  </a:lnTo>
                  <a:cubicBezTo>
                    <a:pt x="112" y="3968"/>
                    <a:pt x="121" y="3951"/>
                    <a:pt x="132" y="3933"/>
                  </a:cubicBezTo>
                  <a:cubicBezTo>
                    <a:pt x="317" y="3639"/>
                    <a:pt x="931" y="3324"/>
                    <a:pt x="2100" y="3324"/>
                  </a:cubicBezTo>
                  <a:cubicBezTo>
                    <a:pt x="3270" y="3324"/>
                    <a:pt x="3884" y="3639"/>
                    <a:pt x="4068" y="3933"/>
                  </a:cubicBezTo>
                  <a:cubicBezTo>
                    <a:pt x="4079" y="3951"/>
                    <a:pt x="4089" y="3968"/>
                    <a:pt x="4096" y="3985"/>
                  </a:cubicBezTo>
                  <a:close/>
                  <a:moveTo>
                    <a:pt x="78" y="4076"/>
                  </a:moveTo>
                  <a:cubicBezTo>
                    <a:pt x="76" y="4074"/>
                    <a:pt x="75" y="4071"/>
                    <a:pt x="75" y="4068"/>
                  </a:cubicBezTo>
                  <a:lnTo>
                    <a:pt x="75" y="3877"/>
                  </a:lnTo>
                  <a:cubicBezTo>
                    <a:pt x="75" y="3646"/>
                    <a:pt x="687" y="3192"/>
                    <a:pt x="2100" y="3192"/>
                  </a:cubicBezTo>
                  <a:cubicBezTo>
                    <a:pt x="3514" y="3192"/>
                    <a:pt x="4125" y="3646"/>
                    <a:pt x="4125" y="3877"/>
                  </a:cubicBezTo>
                  <a:lnTo>
                    <a:pt x="4125" y="4068"/>
                  </a:lnTo>
                  <a:cubicBezTo>
                    <a:pt x="4125" y="4071"/>
                    <a:pt x="4124" y="4074"/>
                    <a:pt x="4123" y="4076"/>
                  </a:cubicBezTo>
                  <a:cubicBezTo>
                    <a:pt x="4128" y="4120"/>
                    <a:pt x="4122" y="4161"/>
                    <a:pt x="4105" y="4198"/>
                  </a:cubicBezTo>
                  <a:cubicBezTo>
                    <a:pt x="4102" y="4203"/>
                    <a:pt x="4097" y="4206"/>
                    <a:pt x="4092" y="4206"/>
                  </a:cubicBezTo>
                  <a:cubicBezTo>
                    <a:pt x="4089" y="4206"/>
                    <a:pt x="4087" y="4205"/>
                    <a:pt x="4085" y="4204"/>
                  </a:cubicBezTo>
                  <a:cubicBezTo>
                    <a:pt x="4078" y="4201"/>
                    <a:pt x="4075" y="4192"/>
                    <a:pt x="4079" y="4185"/>
                  </a:cubicBezTo>
                  <a:cubicBezTo>
                    <a:pt x="4110" y="4119"/>
                    <a:pt x="4098" y="4035"/>
                    <a:pt x="4044" y="3949"/>
                  </a:cubicBezTo>
                  <a:cubicBezTo>
                    <a:pt x="3872" y="3674"/>
                    <a:pt x="3260" y="3353"/>
                    <a:pt x="2100" y="3353"/>
                  </a:cubicBezTo>
                  <a:cubicBezTo>
                    <a:pt x="941" y="3353"/>
                    <a:pt x="329" y="3674"/>
                    <a:pt x="157" y="3949"/>
                  </a:cubicBezTo>
                  <a:cubicBezTo>
                    <a:pt x="103" y="4035"/>
                    <a:pt x="90" y="4119"/>
                    <a:pt x="122" y="4185"/>
                  </a:cubicBezTo>
                  <a:cubicBezTo>
                    <a:pt x="126" y="4192"/>
                    <a:pt x="123" y="4201"/>
                    <a:pt x="115" y="4204"/>
                  </a:cubicBezTo>
                  <a:cubicBezTo>
                    <a:pt x="108" y="4208"/>
                    <a:pt x="100" y="4205"/>
                    <a:pt x="96" y="4198"/>
                  </a:cubicBezTo>
                  <a:cubicBezTo>
                    <a:pt x="78" y="4161"/>
                    <a:pt x="72" y="4120"/>
                    <a:pt x="78" y="4076"/>
                  </a:cubicBezTo>
                  <a:close/>
                  <a:moveTo>
                    <a:pt x="1985" y="629"/>
                  </a:moveTo>
                  <a:cubicBezTo>
                    <a:pt x="1981" y="629"/>
                    <a:pt x="1978" y="627"/>
                    <a:pt x="1975" y="624"/>
                  </a:cubicBezTo>
                  <a:cubicBezTo>
                    <a:pt x="1969" y="619"/>
                    <a:pt x="1969" y="610"/>
                    <a:pt x="1975" y="604"/>
                  </a:cubicBezTo>
                  <a:cubicBezTo>
                    <a:pt x="2022" y="559"/>
                    <a:pt x="2173" y="559"/>
                    <a:pt x="2220" y="604"/>
                  </a:cubicBezTo>
                  <a:cubicBezTo>
                    <a:pt x="2226" y="610"/>
                    <a:pt x="2226" y="619"/>
                    <a:pt x="2220" y="624"/>
                  </a:cubicBezTo>
                  <a:cubicBezTo>
                    <a:pt x="2215" y="630"/>
                    <a:pt x="2206" y="630"/>
                    <a:pt x="2200" y="625"/>
                  </a:cubicBezTo>
                  <a:cubicBezTo>
                    <a:pt x="2164" y="590"/>
                    <a:pt x="2031" y="590"/>
                    <a:pt x="1995" y="625"/>
                  </a:cubicBezTo>
                  <a:cubicBezTo>
                    <a:pt x="1992" y="627"/>
                    <a:pt x="1989" y="629"/>
                    <a:pt x="1985" y="629"/>
                  </a:cubicBezTo>
                  <a:close/>
                  <a:moveTo>
                    <a:pt x="2176" y="719"/>
                  </a:moveTo>
                  <a:cubicBezTo>
                    <a:pt x="2173" y="719"/>
                    <a:pt x="2169" y="717"/>
                    <a:pt x="2166" y="715"/>
                  </a:cubicBezTo>
                  <a:cubicBezTo>
                    <a:pt x="2148" y="697"/>
                    <a:pt x="2057" y="692"/>
                    <a:pt x="2036" y="712"/>
                  </a:cubicBezTo>
                  <a:cubicBezTo>
                    <a:pt x="2030" y="718"/>
                    <a:pt x="2021" y="718"/>
                    <a:pt x="2016" y="712"/>
                  </a:cubicBezTo>
                  <a:cubicBezTo>
                    <a:pt x="2010" y="706"/>
                    <a:pt x="2010" y="697"/>
                    <a:pt x="2016" y="691"/>
                  </a:cubicBezTo>
                  <a:cubicBezTo>
                    <a:pt x="2048" y="661"/>
                    <a:pt x="2158" y="667"/>
                    <a:pt x="2186" y="694"/>
                  </a:cubicBezTo>
                  <a:cubicBezTo>
                    <a:pt x="2192" y="700"/>
                    <a:pt x="2192" y="709"/>
                    <a:pt x="2187" y="714"/>
                  </a:cubicBezTo>
                  <a:cubicBezTo>
                    <a:pt x="2184" y="717"/>
                    <a:pt x="2180" y="719"/>
                    <a:pt x="2176" y="719"/>
                  </a:cubicBezTo>
                  <a:close/>
                  <a:moveTo>
                    <a:pt x="2206" y="931"/>
                  </a:moveTo>
                  <a:cubicBezTo>
                    <a:pt x="2202" y="931"/>
                    <a:pt x="2198" y="930"/>
                    <a:pt x="2196" y="926"/>
                  </a:cubicBezTo>
                  <a:cubicBezTo>
                    <a:pt x="2185" y="914"/>
                    <a:pt x="2153" y="906"/>
                    <a:pt x="2113" y="904"/>
                  </a:cubicBezTo>
                  <a:cubicBezTo>
                    <a:pt x="2063" y="902"/>
                    <a:pt x="2015" y="912"/>
                    <a:pt x="1999" y="927"/>
                  </a:cubicBezTo>
                  <a:cubicBezTo>
                    <a:pt x="1993" y="933"/>
                    <a:pt x="1984" y="933"/>
                    <a:pt x="1978" y="927"/>
                  </a:cubicBezTo>
                  <a:cubicBezTo>
                    <a:pt x="1973" y="921"/>
                    <a:pt x="1973" y="912"/>
                    <a:pt x="1979" y="907"/>
                  </a:cubicBezTo>
                  <a:cubicBezTo>
                    <a:pt x="2006" y="880"/>
                    <a:pt x="2069" y="873"/>
                    <a:pt x="2114" y="875"/>
                  </a:cubicBezTo>
                  <a:cubicBezTo>
                    <a:pt x="2138" y="876"/>
                    <a:pt x="2194" y="881"/>
                    <a:pt x="2217" y="907"/>
                  </a:cubicBezTo>
                  <a:cubicBezTo>
                    <a:pt x="2223" y="913"/>
                    <a:pt x="2222" y="922"/>
                    <a:pt x="2216" y="928"/>
                  </a:cubicBezTo>
                  <a:cubicBezTo>
                    <a:pt x="2213" y="930"/>
                    <a:pt x="2210" y="931"/>
                    <a:pt x="2206" y="931"/>
                  </a:cubicBezTo>
                  <a:close/>
                  <a:moveTo>
                    <a:pt x="2319" y="1111"/>
                  </a:moveTo>
                  <a:cubicBezTo>
                    <a:pt x="2316" y="1111"/>
                    <a:pt x="2313" y="1110"/>
                    <a:pt x="2310" y="1108"/>
                  </a:cubicBezTo>
                  <a:cubicBezTo>
                    <a:pt x="2239" y="1054"/>
                    <a:pt x="1957" y="1054"/>
                    <a:pt x="1885" y="1108"/>
                  </a:cubicBezTo>
                  <a:cubicBezTo>
                    <a:pt x="1879" y="1113"/>
                    <a:pt x="1870" y="1112"/>
                    <a:pt x="1865" y="1106"/>
                  </a:cubicBezTo>
                  <a:cubicBezTo>
                    <a:pt x="1860" y="1099"/>
                    <a:pt x="1861" y="1090"/>
                    <a:pt x="1868" y="1085"/>
                  </a:cubicBezTo>
                  <a:cubicBezTo>
                    <a:pt x="1950" y="1023"/>
                    <a:pt x="2246" y="1023"/>
                    <a:pt x="2328" y="1085"/>
                  </a:cubicBezTo>
                  <a:cubicBezTo>
                    <a:pt x="2334" y="1090"/>
                    <a:pt x="2335" y="1099"/>
                    <a:pt x="2330" y="1106"/>
                  </a:cubicBezTo>
                  <a:cubicBezTo>
                    <a:pt x="2327" y="1109"/>
                    <a:pt x="2323" y="1111"/>
                    <a:pt x="2319" y="1111"/>
                  </a:cubicBezTo>
                  <a:close/>
                  <a:moveTo>
                    <a:pt x="1865" y="1351"/>
                  </a:moveTo>
                  <a:cubicBezTo>
                    <a:pt x="1861" y="1351"/>
                    <a:pt x="1858" y="1350"/>
                    <a:pt x="1855" y="1348"/>
                  </a:cubicBezTo>
                  <a:cubicBezTo>
                    <a:pt x="1849" y="1342"/>
                    <a:pt x="1849" y="1333"/>
                    <a:pt x="1854" y="1327"/>
                  </a:cubicBezTo>
                  <a:cubicBezTo>
                    <a:pt x="1900" y="1277"/>
                    <a:pt x="2020" y="1258"/>
                    <a:pt x="2119" y="1260"/>
                  </a:cubicBezTo>
                  <a:cubicBezTo>
                    <a:pt x="2221" y="1262"/>
                    <a:pt x="2300" y="1285"/>
                    <a:pt x="2332" y="1323"/>
                  </a:cubicBezTo>
                  <a:cubicBezTo>
                    <a:pt x="2337" y="1329"/>
                    <a:pt x="2336" y="1338"/>
                    <a:pt x="2330" y="1343"/>
                  </a:cubicBezTo>
                  <a:cubicBezTo>
                    <a:pt x="2324" y="1348"/>
                    <a:pt x="2314" y="1347"/>
                    <a:pt x="2309" y="1341"/>
                  </a:cubicBezTo>
                  <a:cubicBezTo>
                    <a:pt x="2284" y="1311"/>
                    <a:pt x="2211" y="1290"/>
                    <a:pt x="2119" y="1288"/>
                  </a:cubicBezTo>
                  <a:cubicBezTo>
                    <a:pt x="2009" y="1286"/>
                    <a:pt x="1909" y="1310"/>
                    <a:pt x="1876" y="1347"/>
                  </a:cubicBezTo>
                  <a:cubicBezTo>
                    <a:pt x="1873" y="1350"/>
                    <a:pt x="1869" y="1351"/>
                    <a:pt x="1865" y="1351"/>
                  </a:cubicBezTo>
                  <a:close/>
                  <a:moveTo>
                    <a:pt x="779" y="2424"/>
                  </a:moveTo>
                  <a:cubicBezTo>
                    <a:pt x="774" y="2424"/>
                    <a:pt x="769" y="2422"/>
                    <a:pt x="766" y="2417"/>
                  </a:cubicBezTo>
                  <a:cubicBezTo>
                    <a:pt x="762" y="2410"/>
                    <a:pt x="765" y="2401"/>
                    <a:pt x="772" y="2397"/>
                  </a:cubicBezTo>
                  <a:cubicBezTo>
                    <a:pt x="1053" y="2237"/>
                    <a:pt x="1549" y="2141"/>
                    <a:pt x="2100" y="2141"/>
                  </a:cubicBezTo>
                  <a:cubicBezTo>
                    <a:pt x="2651" y="2141"/>
                    <a:pt x="3145" y="2236"/>
                    <a:pt x="3424" y="2394"/>
                  </a:cubicBezTo>
                  <a:cubicBezTo>
                    <a:pt x="3431" y="2398"/>
                    <a:pt x="3433" y="2407"/>
                    <a:pt x="3429" y="2414"/>
                  </a:cubicBezTo>
                  <a:cubicBezTo>
                    <a:pt x="3425" y="2421"/>
                    <a:pt x="3416" y="2423"/>
                    <a:pt x="3410" y="2420"/>
                  </a:cubicBezTo>
                  <a:cubicBezTo>
                    <a:pt x="3135" y="2263"/>
                    <a:pt x="2646" y="2170"/>
                    <a:pt x="2100" y="2170"/>
                  </a:cubicBezTo>
                  <a:cubicBezTo>
                    <a:pt x="1554" y="2170"/>
                    <a:pt x="1063" y="2264"/>
                    <a:pt x="786" y="2422"/>
                  </a:cubicBezTo>
                  <a:cubicBezTo>
                    <a:pt x="784" y="2424"/>
                    <a:pt x="781" y="2424"/>
                    <a:pt x="779" y="2424"/>
                  </a:cubicBezTo>
                  <a:close/>
                  <a:moveTo>
                    <a:pt x="3626" y="3030"/>
                  </a:moveTo>
                  <a:cubicBezTo>
                    <a:pt x="3624" y="3030"/>
                    <a:pt x="3623" y="3030"/>
                    <a:pt x="3621" y="3029"/>
                  </a:cubicBezTo>
                  <a:cubicBezTo>
                    <a:pt x="3613" y="3026"/>
                    <a:pt x="3610" y="3018"/>
                    <a:pt x="3613" y="3010"/>
                  </a:cubicBezTo>
                  <a:cubicBezTo>
                    <a:pt x="3629" y="2968"/>
                    <a:pt x="3619" y="2921"/>
                    <a:pt x="3583" y="2870"/>
                  </a:cubicBezTo>
                  <a:cubicBezTo>
                    <a:pt x="3432" y="2650"/>
                    <a:pt x="2874" y="2427"/>
                    <a:pt x="2100" y="2427"/>
                  </a:cubicBezTo>
                  <a:cubicBezTo>
                    <a:pt x="1327" y="2427"/>
                    <a:pt x="769" y="2650"/>
                    <a:pt x="617" y="2870"/>
                  </a:cubicBezTo>
                  <a:cubicBezTo>
                    <a:pt x="582" y="2921"/>
                    <a:pt x="572" y="2968"/>
                    <a:pt x="588" y="3010"/>
                  </a:cubicBezTo>
                  <a:cubicBezTo>
                    <a:pt x="591" y="3018"/>
                    <a:pt x="587" y="3026"/>
                    <a:pt x="580" y="3029"/>
                  </a:cubicBezTo>
                  <a:cubicBezTo>
                    <a:pt x="572" y="3032"/>
                    <a:pt x="564" y="3028"/>
                    <a:pt x="561" y="3021"/>
                  </a:cubicBezTo>
                  <a:cubicBezTo>
                    <a:pt x="542" y="2970"/>
                    <a:pt x="553" y="2912"/>
                    <a:pt x="594" y="2853"/>
                  </a:cubicBezTo>
                  <a:cubicBezTo>
                    <a:pt x="750" y="2627"/>
                    <a:pt x="1317" y="2398"/>
                    <a:pt x="2100" y="2398"/>
                  </a:cubicBezTo>
                  <a:cubicBezTo>
                    <a:pt x="2884" y="2398"/>
                    <a:pt x="3451" y="2627"/>
                    <a:pt x="3607" y="2853"/>
                  </a:cubicBezTo>
                  <a:cubicBezTo>
                    <a:pt x="3648" y="2912"/>
                    <a:pt x="3659" y="2970"/>
                    <a:pt x="3639" y="3021"/>
                  </a:cubicBezTo>
                  <a:cubicBezTo>
                    <a:pt x="3637" y="3026"/>
                    <a:pt x="3632" y="3030"/>
                    <a:pt x="3626" y="3030"/>
                  </a:cubicBezTo>
                  <a:close/>
                  <a:moveTo>
                    <a:pt x="3462" y="3174"/>
                  </a:moveTo>
                  <a:cubicBezTo>
                    <a:pt x="3461" y="3174"/>
                    <a:pt x="3459" y="3174"/>
                    <a:pt x="3458" y="3173"/>
                  </a:cubicBezTo>
                  <a:cubicBezTo>
                    <a:pt x="3006" y="3044"/>
                    <a:pt x="2562" y="2981"/>
                    <a:pt x="2100" y="2981"/>
                  </a:cubicBezTo>
                  <a:lnTo>
                    <a:pt x="2094" y="2981"/>
                  </a:lnTo>
                  <a:cubicBezTo>
                    <a:pt x="1637" y="2981"/>
                    <a:pt x="1195" y="3044"/>
                    <a:pt x="743" y="3173"/>
                  </a:cubicBezTo>
                  <a:cubicBezTo>
                    <a:pt x="735" y="3175"/>
                    <a:pt x="727" y="3171"/>
                    <a:pt x="725" y="3163"/>
                  </a:cubicBezTo>
                  <a:cubicBezTo>
                    <a:pt x="723" y="3156"/>
                    <a:pt x="727" y="3148"/>
                    <a:pt x="735" y="3146"/>
                  </a:cubicBezTo>
                  <a:cubicBezTo>
                    <a:pt x="1189" y="3016"/>
                    <a:pt x="1634" y="2952"/>
                    <a:pt x="2094" y="2952"/>
                  </a:cubicBezTo>
                  <a:lnTo>
                    <a:pt x="2100" y="2952"/>
                  </a:lnTo>
                  <a:cubicBezTo>
                    <a:pt x="2565" y="2952"/>
                    <a:pt x="3011" y="3016"/>
                    <a:pt x="3466" y="3146"/>
                  </a:cubicBezTo>
                  <a:cubicBezTo>
                    <a:pt x="3474" y="3148"/>
                    <a:pt x="3478" y="3156"/>
                    <a:pt x="3476" y="3163"/>
                  </a:cubicBezTo>
                  <a:cubicBezTo>
                    <a:pt x="3474" y="3170"/>
                    <a:pt x="3468" y="3174"/>
                    <a:pt x="3462" y="3174"/>
                  </a:cubicBezTo>
                  <a:close/>
                  <a:moveTo>
                    <a:pt x="126" y="8115"/>
                  </a:moveTo>
                  <a:cubicBezTo>
                    <a:pt x="122" y="8115"/>
                    <a:pt x="118" y="8114"/>
                    <a:pt x="116" y="8111"/>
                  </a:cubicBezTo>
                  <a:cubicBezTo>
                    <a:pt x="110" y="8105"/>
                    <a:pt x="110" y="8096"/>
                    <a:pt x="116" y="8091"/>
                  </a:cubicBezTo>
                  <a:cubicBezTo>
                    <a:pt x="322" y="7894"/>
                    <a:pt x="640" y="7760"/>
                    <a:pt x="1090" y="7681"/>
                  </a:cubicBezTo>
                  <a:lnTo>
                    <a:pt x="1122" y="7573"/>
                  </a:lnTo>
                  <a:cubicBezTo>
                    <a:pt x="998" y="7586"/>
                    <a:pt x="652" y="7648"/>
                    <a:pt x="378" y="7788"/>
                  </a:cubicBezTo>
                  <a:cubicBezTo>
                    <a:pt x="371" y="7792"/>
                    <a:pt x="362" y="7789"/>
                    <a:pt x="359" y="7782"/>
                  </a:cubicBezTo>
                  <a:cubicBezTo>
                    <a:pt x="355" y="7775"/>
                    <a:pt x="358" y="7766"/>
                    <a:pt x="365" y="7762"/>
                  </a:cubicBezTo>
                  <a:cubicBezTo>
                    <a:pt x="652" y="7615"/>
                    <a:pt x="1016" y="7554"/>
                    <a:pt x="1131" y="7543"/>
                  </a:cubicBezTo>
                  <a:lnTo>
                    <a:pt x="1177" y="7387"/>
                  </a:lnTo>
                  <a:lnTo>
                    <a:pt x="1343" y="7387"/>
                  </a:lnTo>
                  <a:cubicBezTo>
                    <a:pt x="1380" y="7337"/>
                    <a:pt x="1637" y="7006"/>
                    <a:pt x="2100" y="7006"/>
                  </a:cubicBezTo>
                  <a:cubicBezTo>
                    <a:pt x="2564" y="7006"/>
                    <a:pt x="2821" y="7337"/>
                    <a:pt x="2858" y="7387"/>
                  </a:cubicBezTo>
                  <a:lnTo>
                    <a:pt x="3024" y="7387"/>
                  </a:lnTo>
                  <a:lnTo>
                    <a:pt x="3070" y="7543"/>
                  </a:lnTo>
                  <a:cubicBezTo>
                    <a:pt x="3186" y="7555"/>
                    <a:pt x="3550" y="7618"/>
                    <a:pt x="3837" y="7769"/>
                  </a:cubicBezTo>
                  <a:cubicBezTo>
                    <a:pt x="3844" y="7773"/>
                    <a:pt x="3847" y="7782"/>
                    <a:pt x="3843" y="7789"/>
                  </a:cubicBezTo>
                  <a:cubicBezTo>
                    <a:pt x="3839" y="7796"/>
                    <a:pt x="3831" y="7799"/>
                    <a:pt x="3824" y="7795"/>
                  </a:cubicBezTo>
                  <a:cubicBezTo>
                    <a:pt x="3550" y="7650"/>
                    <a:pt x="3204" y="7587"/>
                    <a:pt x="3079" y="7573"/>
                  </a:cubicBezTo>
                  <a:lnTo>
                    <a:pt x="3111" y="7681"/>
                  </a:lnTo>
                  <a:cubicBezTo>
                    <a:pt x="3560" y="7760"/>
                    <a:pt x="3879" y="7894"/>
                    <a:pt x="4085" y="8091"/>
                  </a:cubicBezTo>
                  <a:cubicBezTo>
                    <a:pt x="4090" y="8096"/>
                    <a:pt x="4091" y="8105"/>
                    <a:pt x="4085" y="8111"/>
                  </a:cubicBezTo>
                  <a:cubicBezTo>
                    <a:pt x="4080" y="8117"/>
                    <a:pt x="4071" y="8117"/>
                    <a:pt x="4065" y="8111"/>
                  </a:cubicBezTo>
                  <a:cubicBezTo>
                    <a:pt x="3865" y="7920"/>
                    <a:pt x="3539" y="7784"/>
                    <a:pt x="3097" y="7708"/>
                  </a:cubicBezTo>
                  <a:lnTo>
                    <a:pt x="3089" y="7706"/>
                  </a:lnTo>
                  <a:lnTo>
                    <a:pt x="3002" y="7416"/>
                  </a:lnTo>
                  <a:lnTo>
                    <a:pt x="2842" y="7416"/>
                  </a:lnTo>
                  <a:lnTo>
                    <a:pt x="2838" y="7410"/>
                  </a:lnTo>
                  <a:cubicBezTo>
                    <a:pt x="2836" y="7406"/>
                    <a:pt x="2584" y="7035"/>
                    <a:pt x="2100" y="7035"/>
                  </a:cubicBezTo>
                  <a:cubicBezTo>
                    <a:pt x="1617" y="7035"/>
                    <a:pt x="1365" y="7406"/>
                    <a:pt x="1363" y="7410"/>
                  </a:cubicBezTo>
                  <a:lnTo>
                    <a:pt x="1358" y="7416"/>
                  </a:lnTo>
                  <a:lnTo>
                    <a:pt x="1198" y="7416"/>
                  </a:lnTo>
                  <a:lnTo>
                    <a:pt x="1112" y="7706"/>
                  </a:lnTo>
                  <a:lnTo>
                    <a:pt x="1103" y="7708"/>
                  </a:lnTo>
                  <a:cubicBezTo>
                    <a:pt x="662" y="7784"/>
                    <a:pt x="336" y="7920"/>
                    <a:pt x="136" y="8111"/>
                  </a:cubicBezTo>
                  <a:cubicBezTo>
                    <a:pt x="133" y="8114"/>
                    <a:pt x="130" y="8115"/>
                    <a:pt x="126" y="8115"/>
                  </a:cubicBezTo>
                  <a:close/>
                  <a:moveTo>
                    <a:pt x="2098" y="7662"/>
                  </a:moveTo>
                  <a:cubicBezTo>
                    <a:pt x="1929" y="7662"/>
                    <a:pt x="1793" y="7793"/>
                    <a:pt x="1793" y="7953"/>
                  </a:cubicBezTo>
                  <a:cubicBezTo>
                    <a:pt x="1793" y="8114"/>
                    <a:pt x="1929" y="8244"/>
                    <a:pt x="2098" y="8244"/>
                  </a:cubicBezTo>
                  <a:cubicBezTo>
                    <a:pt x="2266" y="8244"/>
                    <a:pt x="2402" y="8114"/>
                    <a:pt x="2402" y="7953"/>
                  </a:cubicBezTo>
                  <a:cubicBezTo>
                    <a:pt x="2402" y="7793"/>
                    <a:pt x="2266" y="7662"/>
                    <a:pt x="2098" y="7662"/>
                  </a:cubicBezTo>
                  <a:close/>
                  <a:moveTo>
                    <a:pt x="2098" y="8244"/>
                  </a:moveTo>
                  <a:lnTo>
                    <a:pt x="2098" y="8244"/>
                  </a:lnTo>
                  <a:close/>
                  <a:moveTo>
                    <a:pt x="2098" y="8273"/>
                  </a:moveTo>
                  <a:cubicBezTo>
                    <a:pt x="1914" y="8273"/>
                    <a:pt x="1764" y="8130"/>
                    <a:pt x="1764" y="7953"/>
                  </a:cubicBezTo>
                  <a:cubicBezTo>
                    <a:pt x="1764" y="7777"/>
                    <a:pt x="1914" y="7633"/>
                    <a:pt x="2098" y="7633"/>
                  </a:cubicBezTo>
                  <a:cubicBezTo>
                    <a:pt x="2282" y="7633"/>
                    <a:pt x="2431" y="7777"/>
                    <a:pt x="2431" y="7953"/>
                  </a:cubicBezTo>
                  <a:cubicBezTo>
                    <a:pt x="2431" y="8130"/>
                    <a:pt x="2282" y="8273"/>
                    <a:pt x="2098" y="8273"/>
                  </a:cubicBezTo>
                  <a:close/>
                  <a:moveTo>
                    <a:pt x="4186" y="8397"/>
                  </a:moveTo>
                  <a:cubicBezTo>
                    <a:pt x="4178" y="8397"/>
                    <a:pt x="4171" y="8390"/>
                    <a:pt x="4171" y="8382"/>
                  </a:cubicBezTo>
                  <a:cubicBezTo>
                    <a:pt x="4171" y="8126"/>
                    <a:pt x="3482" y="7889"/>
                    <a:pt x="3107" y="7846"/>
                  </a:cubicBezTo>
                  <a:lnTo>
                    <a:pt x="3098" y="7845"/>
                  </a:lnTo>
                  <a:lnTo>
                    <a:pt x="3011" y="7554"/>
                  </a:lnTo>
                  <a:lnTo>
                    <a:pt x="2746" y="7554"/>
                  </a:lnTo>
                  <a:lnTo>
                    <a:pt x="2742" y="7547"/>
                  </a:lnTo>
                  <a:cubicBezTo>
                    <a:pt x="2740" y="7543"/>
                    <a:pt x="2521" y="7184"/>
                    <a:pt x="2100" y="7184"/>
                  </a:cubicBezTo>
                  <a:cubicBezTo>
                    <a:pt x="1680" y="7184"/>
                    <a:pt x="1461" y="7543"/>
                    <a:pt x="1459" y="7547"/>
                  </a:cubicBezTo>
                  <a:lnTo>
                    <a:pt x="1455" y="7554"/>
                  </a:lnTo>
                  <a:lnTo>
                    <a:pt x="1189" y="7554"/>
                  </a:lnTo>
                  <a:lnTo>
                    <a:pt x="1103" y="7845"/>
                  </a:lnTo>
                  <a:lnTo>
                    <a:pt x="1093" y="7846"/>
                  </a:lnTo>
                  <a:cubicBezTo>
                    <a:pt x="718" y="7889"/>
                    <a:pt x="29" y="8126"/>
                    <a:pt x="29" y="8382"/>
                  </a:cubicBezTo>
                  <a:cubicBezTo>
                    <a:pt x="29" y="8390"/>
                    <a:pt x="23" y="8397"/>
                    <a:pt x="15" y="8397"/>
                  </a:cubicBezTo>
                  <a:cubicBezTo>
                    <a:pt x="7" y="8397"/>
                    <a:pt x="0" y="8390"/>
                    <a:pt x="0" y="8382"/>
                  </a:cubicBezTo>
                  <a:cubicBezTo>
                    <a:pt x="0" y="8101"/>
                    <a:pt x="708" y="7864"/>
                    <a:pt x="1081" y="7818"/>
                  </a:cubicBezTo>
                  <a:lnTo>
                    <a:pt x="1168" y="7525"/>
                  </a:lnTo>
                  <a:lnTo>
                    <a:pt x="1438" y="7525"/>
                  </a:lnTo>
                  <a:cubicBezTo>
                    <a:pt x="1472" y="7473"/>
                    <a:pt x="1697" y="7155"/>
                    <a:pt x="2100" y="7155"/>
                  </a:cubicBezTo>
                  <a:cubicBezTo>
                    <a:pt x="2504" y="7155"/>
                    <a:pt x="2728" y="7473"/>
                    <a:pt x="2762" y="7525"/>
                  </a:cubicBezTo>
                  <a:lnTo>
                    <a:pt x="3033" y="7525"/>
                  </a:lnTo>
                  <a:lnTo>
                    <a:pt x="3120" y="7818"/>
                  </a:lnTo>
                  <a:cubicBezTo>
                    <a:pt x="3493" y="7864"/>
                    <a:pt x="4200" y="8101"/>
                    <a:pt x="4200" y="8382"/>
                  </a:cubicBezTo>
                  <a:cubicBezTo>
                    <a:pt x="4200" y="8390"/>
                    <a:pt x="4194" y="8397"/>
                    <a:pt x="4186" y="8397"/>
                  </a:cubicBezTo>
                  <a:close/>
                  <a:moveTo>
                    <a:pt x="2102" y="7376"/>
                  </a:moveTo>
                  <a:cubicBezTo>
                    <a:pt x="1765" y="7376"/>
                    <a:pt x="1491" y="7637"/>
                    <a:pt x="1491" y="7958"/>
                  </a:cubicBezTo>
                  <a:cubicBezTo>
                    <a:pt x="1491" y="8279"/>
                    <a:pt x="1765" y="8540"/>
                    <a:pt x="2102" y="8540"/>
                  </a:cubicBezTo>
                  <a:cubicBezTo>
                    <a:pt x="2439" y="8540"/>
                    <a:pt x="2713" y="8279"/>
                    <a:pt x="2713" y="7958"/>
                  </a:cubicBezTo>
                  <a:cubicBezTo>
                    <a:pt x="2713" y="7904"/>
                    <a:pt x="2705" y="7852"/>
                    <a:pt x="2691" y="7802"/>
                  </a:cubicBezTo>
                  <a:cubicBezTo>
                    <a:pt x="2689" y="7800"/>
                    <a:pt x="2689" y="7797"/>
                    <a:pt x="2689" y="7794"/>
                  </a:cubicBezTo>
                  <a:cubicBezTo>
                    <a:pt x="2614" y="7553"/>
                    <a:pt x="2379" y="7376"/>
                    <a:pt x="2102" y="7376"/>
                  </a:cubicBezTo>
                  <a:close/>
                  <a:moveTo>
                    <a:pt x="2102" y="8540"/>
                  </a:moveTo>
                  <a:lnTo>
                    <a:pt x="2102" y="8540"/>
                  </a:lnTo>
                  <a:close/>
                  <a:moveTo>
                    <a:pt x="3276" y="9072"/>
                  </a:moveTo>
                  <a:cubicBezTo>
                    <a:pt x="3272" y="9072"/>
                    <a:pt x="3268" y="9070"/>
                    <a:pt x="3265" y="9067"/>
                  </a:cubicBezTo>
                  <a:cubicBezTo>
                    <a:pt x="2916" y="8716"/>
                    <a:pt x="2835" y="8054"/>
                    <a:pt x="2831" y="7809"/>
                  </a:cubicBezTo>
                  <a:lnTo>
                    <a:pt x="2723" y="7809"/>
                  </a:lnTo>
                  <a:cubicBezTo>
                    <a:pt x="2735" y="7856"/>
                    <a:pt x="2742" y="7906"/>
                    <a:pt x="2742" y="7958"/>
                  </a:cubicBezTo>
                  <a:cubicBezTo>
                    <a:pt x="2742" y="8295"/>
                    <a:pt x="2455" y="8569"/>
                    <a:pt x="2102" y="8569"/>
                  </a:cubicBezTo>
                  <a:cubicBezTo>
                    <a:pt x="1749" y="8569"/>
                    <a:pt x="1462" y="8295"/>
                    <a:pt x="1462" y="7958"/>
                  </a:cubicBezTo>
                  <a:cubicBezTo>
                    <a:pt x="1462" y="7904"/>
                    <a:pt x="1469" y="7853"/>
                    <a:pt x="1482" y="7803"/>
                  </a:cubicBezTo>
                  <a:lnTo>
                    <a:pt x="1368" y="7803"/>
                  </a:lnTo>
                  <a:cubicBezTo>
                    <a:pt x="1365" y="8050"/>
                    <a:pt x="1283" y="8714"/>
                    <a:pt x="934" y="9067"/>
                  </a:cubicBezTo>
                  <a:cubicBezTo>
                    <a:pt x="928" y="9073"/>
                    <a:pt x="919" y="9073"/>
                    <a:pt x="913" y="9067"/>
                  </a:cubicBezTo>
                  <a:cubicBezTo>
                    <a:pt x="907" y="9062"/>
                    <a:pt x="907" y="9053"/>
                    <a:pt x="913" y="9047"/>
                  </a:cubicBezTo>
                  <a:cubicBezTo>
                    <a:pt x="1165" y="8793"/>
                    <a:pt x="1275" y="8372"/>
                    <a:pt x="1317" y="8070"/>
                  </a:cubicBezTo>
                  <a:cubicBezTo>
                    <a:pt x="1236" y="8379"/>
                    <a:pt x="1018" y="8577"/>
                    <a:pt x="721" y="8763"/>
                  </a:cubicBezTo>
                  <a:cubicBezTo>
                    <a:pt x="715" y="8768"/>
                    <a:pt x="706" y="8766"/>
                    <a:pt x="701" y="8759"/>
                  </a:cubicBezTo>
                  <a:cubicBezTo>
                    <a:pt x="697" y="8752"/>
                    <a:pt x="699" y="8743"/>
                    <a:pt x="706" y="8739"/>
                  </a:cubicBezTo>
                  <a:cubicBezTo>
                    <a:pt x="1016" y="8544"/>
                    <a:pt x="1239" y="8337"/>
                    <a:pt x="1303" y="7999"/>
                  </a:cubicBezTo>
                  <a:cubicBezTo>
                    <a:pt x="762" y="8106"/>
                    <a:pt x="194" y="8255"/>
                    <a:pt x="194" y="8642"/>
                  </a:cubicBezTo>
                  <a:cubicBezTo>
                    <a:pt x="194" y="8650"/>
                    <a:pt x="187" y="8657"/>
                    <a:pt x="179" y="8657"/>
                  </a:cubicBezTo>
                  <a:cubicBezTo>
                    <a:pt x="171" y="8657"/>
                    <a:pt x="165" y="8650"/>
                    <a:pt x="165" y="8642"/>
                  </a:cubicBezTo>
                  <a:cubicBezTo>
                    <a:pt x="165" y="8231"/>
                    <a:pt x="753" y="8078"/>
                    <a:pt x="1308" y="7969"/>
                  </a:cubicBezTo>
                  <a:cubicBezTo>
                    <a:pt x="1317" y="7912"/>
                    <a:pt x="1321" y="7853"/>
                    <a:pt x="1321" y="7789"/>
                  </a:cubicBezTo>
                  <a:lnTo>
                    <a:pt x="1321" y="7775"/>
                  </a:lnTo>
                  <a:lnTo>
                    <a:pt x="1491" y="7775"/>
                  </a:lnTo>
                  <a:cubicBezTo>
                    <a:pt x="1573" y="7527"/>
                    <a:pt x="1816" y="7347"/>
                    <a:pt x="2102" y="7347"/>
                  </a:cubicBezTo>
                  <a:cubicBezTo>
                    <a:pt x="2390" y="7347"/>
                    <a:pt x="2634" y="7530"/>
                    <a:pt x="2714" y="7780"/>
                  </a:cubicBezTo>
                  <a:lnTo>
                    <a:pt x="2878" y="7780"/>
                  </a:lnTo>
                  <a:lnTo>
                    <a:pt x="2878" y="7794"/>
                  </a:lnTo>
                  <a:cubicBezTo>
                    <a:pt x="2878" y="7857"/>
                    <a:pt x="2882" y="7916"/>
                    <a:pt x="2891" y="7972"/>
                  </a:cubicBezTo>
                  <a:cubicBezTo>
                    <a:pt x="3446" y="8081"/>
                    <a:pt x="4036" y="8232"/>
                    <a:pt x="4036" y="8642"/>
                  </a:cubicBezTo>
                  <a:cubicBezTo>
                    <a:pt x="4036" y="8650"/>
                    <a:pt x="4029" y="8656"/>
                    <a:pt x="4021" y="8656"/>
                  </a:cubicBezTo>
                  <a:cubicBezTo>
                    <a:pt x="4013" y="8656"/>
                    <a:pt x="4007" y="8650"/>
                    <a:pt x="4007" y="8642"/>
                  </a:cubicBezTo>
                  <a:cubicBezTo>
                    <a:pt x="4007" y="8256"/>
                    <a:pt x="3436" y="8109"/>
                    <a:pt x="2896" y="8002"/>
                  </a:cubicBezTo>
                  <a:cubicBezTo>
                    <a:pt x="2960" y="8339"/>
                    <a:pt x="3183" y="8546"/>
                    <a:pt x="3493" y="8740"/>
                  </a:cubicBezTo>
                  <a:cubicBezTo>
                    <a:pt x="3500" y="8744"/>
                    <a:pt x="3502" y="8753"/>
                    <a:pt x="3498" y="8760"/>
                  </a:cubicBezTo>
                  <a:cubicBezTo>
                    <a:pt x="3493" y="8767"/>
                    <a:pt x="3484" y="8769"/>
                    <a:pt x="3478" y="8765"/>
                  </a:cubicBezTo>
                  <a:cubicBezTo>
                    <a:pt x="3181" y="8579"/>
                    <a:pt x="2963" y="8382"/>
                    <a:pt x="2883" y="8074"/>
                  </a:cubicBezTo>
                  <a:cubicBezTo>
                    <a:pt x="2924" y="8375"/>
                    <a:pt x="3035" y="8794"/>
                    <a:pt x="3286" y="9047"/>
                  </a:cubicBezTo>
                  <a:cubicBezTo>
                    <a:pt x="3291" y="9053"/>
                    <a:pt x="3291" y="9062"/>
                    <a:pt x="3286" y="9067"/>
                  </a:cubicBezTo>
                  <a:cubicBezTo>
                    <a:pt x="3283" y="9070"/>
                    <a:pt x="3279" y="9072"/>
                    <a:pt x="3276" y="9072"/>
                  </a:cubicBezTo>
                  <a:close/>
                </a:path>
              </a:pathLst>
            </a:custGeom>
            <a:solidFill>
              <a:schemeClr val="bg2"/>
            </a:solidFill>
            <a:ln w="9525">
              <a:noFill/>
              <a:round/>
              <a:headEnd/>
              <a:tailEnd/>
            </a:ln>
          </p:spPr>
          <p:txBody>
            <a:bodyPr vert="horz" wrap="square" lIns="91440" tIns="45720" rIns="91440" bIns="45720" numCol="1" anchor="t" anchorCtr="0" compatLnSpc="1">
              <a:prstTxWarp prst="textNoShape">
                <a:avLst/>
              </a:prstTxWarp>
            </a:bodyPr>
            <a:lstStyle/>
            <a:p>
              <a:endParaRPr lang="de-DE" sz="1798"/>
            </a:p>
          </p:txBody>
        </p:sp>
      </p:grpSp>
      <p:sp>
        <p:nvSpPr>
          <p:cNvPr id="2" name="Titel 1"/>
          <p:cNvSpPr>
            <a:spLocks noGrp="1"/>
          </p:cNvSpPr>
          <p:nvPr>
            <p:ph type="ctrTitle" hasCustomPrompt="1"/>
          </p:nvPr>
        </p:nvSpPr>
        <p:spPr>
          <a:xfrm>
            <a:off x="480000" y="1962150"/>
            <a:ext cx="8544000" cy="1276350"/>
          </a:xfrm>
        </p:spPr>
        <p:txBody>
          <a:bodyPr anchor="t" anchorCtr="0"/>
          <a:lstStyle>
            <a:lvl1pPr marL="0" indent="0" algn="l">
              <a:lnSpc>
                <a:spcPct val="90000"/>
              </a:lnSpc>
              <a:buFont typeface="Arial" panose="020B0604020202020204" pitchFamily="34" charset="0"/>
              <a:buNone/>
              <a:defRPr sz="3596" b="1">
                <a:solidFill>
                  <a:schemeClr val="bg1"/>
                </a:solidFill>
              </a:defRPr>
            </a:lvl1pPr>
          </a:lstStyle>
          <a:p>
            <a:r>
              <a:rPr lang="de-DE" dirty="0"/>
              <a:t>Titel der Präsentation auf zwei Zeilen einfügen</a:t>
            </a:r>
          </a:p>
        </p:txBody>
      </p:sp>
      <p:sp>
        <p:nvSpPr>
          <p:cNvPr id="3" name="Untertitel 2"/>
          <p:cNvSpPr>
            <a:spLocks noGrp="1"/>
          </p:cNvSpPr>
          <p:nvPr>
            <p:ph type="subTitle" idx="1" hasCustomPrompt="1"/>
          </p:nvPr>
        </p:nvSpPr>
        <p:spPr>
          <a:xfrm>
            <a:off x="480000" y="3238501"/>
            <a:ext cx="8544000" cy="900000"/>
          </a:xfrm>
        </p:spPr>
        <p:txBody>
          <a:bodyPr/>
          <a:lstStyle>
            <a:lvl1pPr marL="0" indent="0" algn="l">
              <a:lnSpc>
                <a:spcPct val="100000"/>
              </a:lnSpc>
              <a:spcBef>
                <a:spcPts val="0"/>
              </a:spcBef>
              <a:buFont typeface="Arial" panose="020B0604020202020204" pitchFamily="34" charset="0"/>
              <a:buNone/>
              <a:defRPr sz="1798" b="0">
                <a:solidFill>
                  <a:schemeClr val="bg1"/>
                </a:solidFill>
              </a:defRPr>
            </a:lvl1pPr>
            <a:lvl2pPr marL="0" indent="0" algn="l">
              <a:lnSpc>
                <a:spcPct val="100000"/>
              </a:lnSpc>
              <a:spcBef>
                <a:spcPts val="0"/>
              </a:spcBef>
              <a:buFont typeface="Arial" panose="020B0604020202020204" pitchFamily="34" charset="0"/>
              <a:buNone/>
              <a:defRPr sz="1798" b="0">
                <a:solidFill>
                  <a:schemeClr val="bg1"/>
                </a:solidFill>
              </a:defRPr>
            </a:lvl2pPr>
            <a:lvl3pPr marL="0" indent="0" algn="l">
              <a:lnSpc>
                <a:spcPct val="100000"/>
              </a:lnSpc>
              <a:spcBef>
                <a:spcPts val="0"/>
              </a:spcBef>
              <a:buFont typeface="Arial" panose="020B0604020202020204" pitchFamily="34" charset="0"/>
              <a:buNone/>
              <a:defRPr sz="1798" b="0">
                <a:solidFill>
                  <a:schemeClr val="bg1"/>
                </a:solidFill>
              </a:defRPr>
            </a:lvl3pPr>
            <a:lvl4pPr marL="0" indent="0" algn="l">
              <a:lnSpc>
                <a:spcPct val="100000"/>
              </a:lnSpc>
              <a:spcBef>
                <a:spcPts val="0"/>
              </a:spcBef>
              <a:buFont typeface="Arial" panose="020B0604020202020204" pitchFamily="34" charset="0"/>
              <a:buNone/>
              <a:defRPr sz="1798" b="0">
                <a:solidFill>
                  <a:schemeClr val="bg1"/>
                </a:solidFill>
              </a:defRPr>
            </a:lvl4pPr>
            <a:lvl5pPr marL="0" indent="0" algn="l">
              <a:lnSpc>
                <a:spcPct val="100000"/>
              </a:lnSpc>
              <a:spcBef>
                <a:spcPts val="0"/>
              </a:spcBef>
              <a:buFont typeface="Arial" panose="020B0604020202020204" pitchFamily="34" charset="0"/>
              <a:buNone/>
              <a:defRPr sz="1798" b="0">
                <a:solidFill>
                  <a:schemeClr val="bg1"/>
                </a:solidFill>
              </a:defRPr>
            </a:lvl5pPr>
            <a:lvl6pPr marL="0" indent="0" algn="l">
              <a:lnSpc>
                <a:spcPct val="100000"/>
              </a:lnSpc>
              <a:spcBef>
                <a:spcPts val="0"/>
              </a:spcBef>
              <a:buFont typeface="Arial" panose="020B0604020202020204" pitchFamily="34" charset="0"/>
              <a:buNone/>
              <a:defRPr sz="1798" b="0">
                <a:solidFill>
                  <a:schemeClr val="bg1"/>
                </a:solidFill>
              </a:defRPr>
            </a:lvl6pPr>
            <a:lvl7pPr marL="0" indent="0" algn="l">
              <a:lnSpc>
                <a:spcPct val="100000"/>
              </a:lnSpc>
              <a:spcBef>
                <a:spcPts val="0"/>
              </a:spcBef>
              <a:buFont typeface="Arial" panose="020B0604020202020204" pitchFamily="34" charset="0"/>
              <a:buNone/>
              <a:defRPr sz="1798" b="0">
                <a:solidFill>
                  <a:schemeClr val="bg1"/>
                </a:solidFill>
              </a:defRPr>
            </a:lvl7pPr>
            <a:lvl8pPr marL="0" indent="0" algn="l">
              <a:lnSpc>
                <a:spcPct val="100000"/>
              </a:lnSpc>
              <a:spcBef>
                <a:spcPts val="0"/>
              </a:spcBef>
              <a:buFont typeface="Arial" panose="020B0604020202020204" pitchFamily="34" charset="0"/>
              <a:buNone/>
              <a:defRPr sz="1798" b="0">
                <a:solidFill>
                  <a:schemeClr val="bg1"/>
                </a:solidFill>
              </a:defRPr>
            </a:lvl8pPr>
            <a:lvl9pPr marL="0" indent="0" algn="l">
              <a:lnSpc>
                <a:spcPct val="100000"/>
              </a:lnSpc>
              <a:spcBef>
                <a:spcPts val="0"/>
              </a:spcBef>
              <a:buFont typeface="Arial" panose="020B0604020202020204" pitchFamily="34" charset="0"/>
              <a:buNone/>
              <a:defRPr sz="1798" b="0">
                <a:solidFill>
                  <a:schemeClr val="bg1"/>
                </a:solidFill>
              </a:defRPr>
            </a:lvl9pPr>
          </a:lstStyle>
          <a:p>
            <a:pPr lvl="0"/>
            <a:r>
              <a:rPr lang="de-DE" dirty="0"/>
              <a:t>Untertitel bzw. Kurzbeschreibung der Präsentation</a:t>
            </a:r>
            <a:br>
              <a:rPr lang="de-DE" dirty="0"/>
            </a:br>
            <a:r>
              <a:rPr lang="de-DE" dirty="0"/>
              <a:t>Name: der Referentin / des Referenten</a:t>
            </a:r>
          </a:p>
        </p:txBody>
      </p:sp>
      <p:sp>
        <p:nvSpPr>
          <p:cNvPr id="10" name="Logo"/>
          <p:cNvSpPr>
            <a:spLocks noChangeAspect="1" noEditPoints="1"/>
          </p:cNvSpPr>
          <p:nvPr/>
        </p:nvSpPr>
        <p:spPr bwMode="auto">
          <a:xfrm>
            <a:off x="480000" y="304199"/>
            <a:ext cx="3600000" cy="779760"/>
          </a:xfrm>
          <a:custGeom>
            <a:avLst/>
            <a:gdLst>
              <a:gd name="T0" fmla="*/ 6185 w 6233"/>
              <a:gd name="T1" fmla="*/ 1609 h 1800"/>
              <a:gd name="T2" fmla="*/ 6094 w 6233"/>
              <a:gd name="T3" fmla="*/ 1565 h 1800"/>
              <a:gd name="T4" fmla="*/ 6094 w 6233"/>
              <a:gd name="T5" fmla="*/ 1795 h 1800"/>
              <a:gd name="T6" fmla="*/ 6233 w 6233"/>
              <a:gd name="T7" fmla="*/ 1795 h 1800"/>
              <a:gd name="T8" fmla="*/ 6219 w 6233"/>
              <a:gd name="T9" fmla="*/ 1609 h 1800"/>
              <a:gd name="T10" fmla="*/ 5799 w 6233"/>
              <a:gd name="T11" fmla="*/ 1539 h 1800"/>
              <a:gd name="T12" fmla="*/ 5831 w 6233"/>
              <a:gd name="T13" fmla="*/ 1769 h 1800"/>
              <a:gd name="T14" fmla="*/ 5831 w 6233"/>
              <a:gd name="T15" fmla="*/ 1648 h 1800"/>
              <a:gd name="T16" fmla="*/ 5698 w 6233"/>
              <a:gd name="T17" fmla="*/ 1539 h 1800"/>
              <a:gd name="T18" fmla="*/ 5592 w 6233"/>
              <a:gd name="T19" fmla="*/ 1795 h 1800"/>
              <a:gd name="T20" fmla="*/ 5698 w 6233"/>
              <a:gd name="T21" fmla="*/ 1539 h 1800"/>
              <a:gd name="T22" fmla="*/ 5385 w 6233"/>
              <a:gd name="T23" fmla="*/ 1784 h 1800"/>
              <a:gd name="T24" fmla="*/ 5326 w 6233"/>
              <a:gd name="T25" fmla="*/ 1642 h 1800"/>
              <a:gd name="T26" fmla="*/ 5415 w 6233"/>
              <a:gd name="T27" fmla="*/ 1558 h 1800"/>
              <a:gd name="T28" fmla="*/ 5311 w 6233"/>
              <a:gd name="T29" fmla="*/ 1672 h 1800"/>
              <a:gd name="T30" fmla="*/ 5324 w 6233"/>
              <a:gd name="T31" fmla="*/ 1775 h 1800"/>
              <a:gd name="T32" fmla="*/ 4632 w 6233"/>
              <a:gd name="T33" fmla="*/ 1723 h 1800"/>
              <a:gd name="T34" fmla="*/ 4811 w 6233"/>
              <a:gd name="T35" fmla="*/ 1721 h 1800"/>
              <a:gd name="T36" fmla="*/ 4769 w 6233"/>
              <a:gd name="T37" fmla="*/ 1757 h 1800"/>
              <a:gd name="T38" fmla="*/ 4664 w 6233"/>
              <a:gd name="T39" fmla="*/ 1539 h 1800"/>
              <a:gd name="T40" fmla="*/ 4762 w 6233"/>
              <a:gd name="T41" fmla="*/ 1523 h 1800"/>
              <a:gd name="T42" fmla="*/ 4681 w 6233"/>
              <a:gd name="T43" fmla="*/ 1484 h 1800"/>
              <a:gd name="T44" fmla="*/ 4256 w 6233"/>
              <a:gd name="T45" fmla="*/ 1795 h 1800"/>
              <a:gd name="T46" fmla="*/ 4318 w 6233"/>
              <a:gd name="T47" fmla="*/ 1613 h 1800"/>
              <a:gd name="T48" fmla="*/ 4467 w 6233"/>
              <a:gd name="T49" fmla="*/ 1564 h 1800"/>
              <a:gd name="T50" fmla="*/ 4494 w 6233"/>
              <a:gd name="T51" fmla="*/ 1539 h 1800"/>
              <a:gd name="T52" fmla="*/ 4375 w 6233"/>
              <a:gd name="T53" fmla="*/ 1706 h 1800"/>
              <a:gd name="T54" fmla="*/ 0 w 6233"/>
              <a:gd name="T55" fmla="*/ 1662 h 1800"/>
              <a:gd name="T56" fmla="*/ 3798 w 6233"/>
              <a:gd name="T57" fmla="*/ 1103 h 1800"/>
              <a:gd name="T58" fmla="*/ 3798 w 6233"/>
              <a:gd name="T59" fmla="*/ 1103 h 1800"/>
              <a:gd name="T60" fmla="*/ 0 w 6233"/>
              <a:gd name="T61" fmla="*/ 727 h 1800"/>
              <a:gd name="T62" fmla="*/ 1929 w 6233"/>
              <a:gd name="T63" fmla="*/ 0 h 1800"/>
              <a:gd name="T64" fmla="*/ 2026 w 6233"/>
              <a:gd name="T65" fmla="*/ 254 h 1800"/>
              <a:gd name="T66" fmla="*/ 1685 w 6233"/>
              <a:gd name="T67" fmla="*/ 598 h 1800"/>
              <a:gd name="T68" fmla="*/ 1685 w 6233"/>
              <a:gd name="T69" fmla="*/ 598 h 1800"/>
              <a:gd name="T70" fmla="*/ 2323 w 6233"/>
              <a:gd name="T71" fmla="*/ 727 h 1800"/>
              <a:gd name="T72" fmla="*/ 4779 w 6233"/>
              <a:gd name="T73" fmla="*/ 727 h 1800"/>
              <a:gd name="T74" fmla="*/ 4609 w 6233"/>
              <a:gd name="T75" fmla="*/ 727 h 1800"/>
              <a:gd name="T76" fmla="*/ 4351 w 6233"/>
              <a:gd name="T77" fmla="*/ 973 h 1800"/>
              <a:gd name="T78" fmla="*/ 4456 w 6233"/>
              <a:gd name="T79" fmla="*/ 1356 h 1800"/>
              <a:gd name="T80" fmla="*/ 4623 w 6233"/>
              <a:gd name="T81" fmla="*/ 1356 h 1800"/>
              <a:gd name="T82" fmla="*/ 4943 w 6233"/>
              <a:gd name="T83" fmla="*/ 1795 h 1800"/>
              <a:gd name="T84" fmla="*/ 5002 w 6233"/>
              <a:gd name="T85" fmla="*/ 1638 h 1800"/>
              <a:gd name="T86" fmla="*/ 5090 w 6233"/>
              <a:gd name="T87" fmla="*/ 1539 h 1800"/>
              <a:gd name="T88" fmla="*/ 4980 w 6233"/>
              <a:gd name="T89" fmla="*/ 1539 h 1800"/>
              <a:gd name="T90" fmla="*/ 5523 w 6233"/>
              <a:gd name="T91" fmla="*/ 964 h 1800"/>
              <a:gd name="T92" fmla="*/ 5268 w 6233"/>
              <a:gd name="T93" fmla="*/ 727 h 1800"/>
              <a:gd name="T94" fmla="*/ 5093 w 6233"/>
              <a:gd name="T95" fmla="*/ 727 h 1800"/>
              <a:gd name="T96" fmla="*/ 5304 w 6233"/>
              <a:gd name="T97" fmla="*/ 1100 h 1800"/>
              <a:gd name="T98" fmla="*/ 5556 w 6233"/>
              <a:gd name="T99" fmla="*/ 1356 h 1800"/>
              <a:gd name="T100" fmla="*/ 6106 w 6233"/>
              <a:gd name="T101" fmla="*/ 1126 h 1800"/>
              <a:gd name="T102" fmla="*/ 5913 w 6233"/>
              <a:gd name="T103" fmla="*/ 1137 h 1800"/>
              <a:gd name="T104" fmla="*/ 5812 w 6233"/>
              <a:gd name="T105" fmla="*/ 1279 h 1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233" h="1800">
                <a:moveTo>
                  <a:pt x="6094" y="1565"/>
                </a:moveTo>
                <a:lnTo>
                  <a:pt x="6125" y="1565"/>
                </a:lnTo>
                <a:cubicBezTo>
                  <a:pt x="6140" y="1565"/>
                  <a:pt x="6150" y="1567"/>
                  <a:pt x="6159" y="1570"/>
                </a:cubicBezTo>
                <a:cubicBezTo>
                  <a:pt x="6174" y="1576"/>
                  <a:pt x="6185" y="1592"/>
                  <a:pt x="6185" y="1609"/>
                </a:cubicBezTo>
                <a:cubicBezTo>
                  <a:pt x="6185" y="1626"/>
                  <a:pt x="6181" y="1639"/>
                  <a:pt x="6172" y="1647"/>
                </a:cubicBezTo>
                <a:cubicBezTo>
                  <a:pt x="6161" y="1656"/>
                  <a:pt x="6147" y="1660"/>
                  <a:pt x="6123" y="1660"/>
                </a:cubicBezTo>
                <a:lnTo>
                  <a:pt x="6094" y="1660"/>
                </a:lnTo>
                <a:lnTo>
                  <a:pt x="6094" y="1565"/>
                </a:lnTo>
                <a:close/>
                <a:moveTo>
                  <a:pt x="6124" y="1539"/>
                </a:moveTo>
                <a:lnTo>
                  <a:pt x="6062" y="1539"/>
                </a:lnTo>
                <a:lnTo>
                  <a:pt x="6062" y="1795"/>
                </a:lnTo>
                <a:lnTo>
                  <a:pt x="6094" y="1795"/>
                </a:lnTo>
                <a:lnTo>
                  <a:pt x="6094" y="1679"/>
                </a:lnTo>
                <a:cubicBezTo>
                  <a:pt x="6107" y="1680"/>
                  <a:pt x="6113" y="1683"/>
                  <a:pt x="6124" y="1696"/>
                </a:cubicBezTo>
                <a:cubicBezTo>
                  <a:pt x="6159" y="1739"/>
                  <a:pt x="6185" y="1778"/>
                  <a:pt x="6193" y="1795"/>
                </a:cubicBezTo>
                <a:lnTo>
                  <a:pt x="6233" y="1795"/>
                </a:lnTo>
                <a:cubicBezTo>
                  <a:pt x="6233" y="1795"/>
                  <a:pt x="6182" y="1723"/>
                  <a:pt x="6171" y="1708"/>
                </a:cubicBezTo>
                <a:cubicBezTo>
                  <a:pt x="6165" y="1701"/>
                  <a:pt x="6156" y="1689"/>
                  <a:pt x="6144" y="1679"/>
                </a:cubicBezTo>
                <a:lnTo>
                  <a:pt x="6148" y="1679"/>
                </a:lnTo>
                <a:cubicBezTo>
                  <a:pt x="6191" y="1679"/>
                  <a:pt x="6219" y="1651"/>
                  <a:pt x="6219" y="1609"/>
                </a:cubicBezTo>
                <a:cubicBezTo>
                  <a:pt x="6219" y="1582"/>
                  <a:pt x="6205" y="1565"/>
                  <a:pt x="6193" y="1555"/>
                </a:cubicBezTo>
                <a:cubicBezTo>
                  <a:pt x="6180" y="1545"/>
                  <a:pt x="6161" y="1539"/>
                  <a:pt x="6124" y="1539"/>
                </a:cubicBezTo>
                <a:close/>
                <a:moveTo>
                  <a:pt x="5946" y="1539"/>
                </a:moveTo>
                <a:lnTo>
                  <a:pt x="5799" y="1539"/>
                </a:lnTo>
                <a:lnTo>
                  <a:pt x="5799" y="1795"/>
                </a:lnTo>
                <a:lnTo>
                  <a:pt x="5950" y="1795"/>
                </a:lnTo>
                <a:lnTo>
                  <a:pt x="5950" y="1769"/>
                </a:lnTo>
                <a:lnTo>
                  <a:pt x="5831" y="1769"/>
                </a:lnTo>
                <a:lnTo>
                  <a:pt x="5831" y="1675"/>
                </a:lnTo>
                <a:lnTo>
                  <a:pt x="5924" y="1675"/>
                </a:lnTo>
                <a:lnTo>
                  <a:pt x="5924" y="1648"/>
                </a:lnTo>
                <a:lnTo>
                  <a:pt x="5831" y="1648"/>
                </a:lnTo>
                <a:lnTo>
                  <a:pt x="5831" y="1564"/>
                </a:lnTo>
                <a:lnTo>
                  <a:pt x="5942" y="1564"/>
                </a:lnTo>
                <a:lnTo>
                  <a:pt x="5946" y="1539"/>
                </a:lnTo>
                <a:close/>
                <a:moveTo>
                  <a:pt x="5698" y="1539"/>
                </a:moveTo>
                <a:lnTo>
                  <a:pt x="5519" y="1539"/>
                </a:lnTo>
                <a:lnTo>
                  <a:pt x="5519" y="1565"/>
                </a:lnTo>
                <a:lnTo>
                  <a:pt x="5592" y="1565"/>
                </a:lnTo>
                <a:lnTo>
                  <a:pt x="5592" y="1795"/>
                </a:lnTo>
                <a:lnTo>
                  <a:pt x="5623" y="1795"/>
                </a:lnTo>
                <a:lnTo>
                  <a:pt x="5623" y="1565"/>
                </a:lnTo>
                <a:lnTo>
                  <a:pt x="5696" y="1565"/>
                </a:lnTo>
                <a:lnTo>
                  <a:pt x="5698" y="1539"/>
                </a:lnTo>
                <a:close/>
                <a:moveTo>
                  <a:pt x="5252" y="1753"/>
                </a:moveTo>
                <a:lnTo>
                  <a:pt x="5238" y="1777"/>
                </a:lnTo>
                <a:cubicBezTo>
                  <a:pt x="5264" y="1793"/>
                  <a:pt x="5292" y="1800"/>
                  <a:pt x="5324" y="1800"/>
                </a:cubicBezTo>
                <a:cubicBezTo>
                  <a:pt x="5349" y="1800"/>
                  <a:pt x="5367" y="1795"/>
                  <a:pt x="5385" y="1784"/>
                </a:cubicBezTo>
                <a:cubicBezTo>
                  <a:pt x="5409" y="1770"/>
                  <a:pt x="5422" y="1747"/>
                  <a:pt x="5422" y="1723"/>
                </a:cubicBezTo>
                <a:cubicBezTo>
                  <a:pt x="5422" y="1707"/>
                  <a:pt x="5415" y="1689"/>
                  <a:pt x="5404" y="1678"/>
                </a:cubicBezTo>
                <a:cubicBezTo>
                  <a:pt x="5393" y="1666"/>
                  <a:pt x="5381" y="1659"/>
                  <a:pt x="5357" y="1652"/>
                </a:cubicBezTo>
                <a:lnTo>
                  <a:pt x="5326" y="1642"/>
                </a:lnTo>
                <a:cubicBezTo>
                  <a:pt x="5294" y="1633"/>
                  <a:pt x="5281" y="1621"/>
                  <a:pt x="5281" y="1601"/>
                </a:cubicBezTo>
                <a:cubicBezTo>
                  <a:pt x="5281" y="1574"/>
                  <a:pt x="5301" y="1558"/>
                  <a:pt x="5335" y="1558"/>
                </a:cubicBezTo>
                <a:cubicBezTo>
                  <a:pt x="5358" y="1558"/>
                  <a:pt x="5375" y="1564"/>
                  <a:pt x="5400" y="1580"/>
                </a:cubicBezTo>
                <a:lnTo>
                  <a:pt x="5415" y="1558"/>
                </a:lnTo>
                <a:cubicBezTo>
                  <a:pt x="5389" y="1542"/>
                  <a:pt x="5362" y="1533"/>
                  <a:pt x="5333" y="1533"/>
                </a:cubicBezTo>
                <a:cubicBezTo>
                  <a:pt x="5281" y="1533"/>
                  <a:pt x="5246" y="1563"/>
                  <a:pt x="5246" y="1607"/>
                </a:cubicBezTo>
                <a:cubicBezTo>
                  <a:pt x="5246" y="1623"/>
                  <a:pt x="5252" y="1638"/>
                  <a:pt x="5263" y="1649"/>
                </a:cubicBezTo>
                <a:cubicBezTo>
                  <a:pt x="5274" y="1659"/>
                  <a:pt x="5286" y="1664"/>
                  <a:pt x="5311" y="1672"/>
                </a:cubicBezTo>
                <a:lnTo>
                  <a:pt x="5338" y="1679"/>
                </a:lnTo>
                <a:cubicBezTo>
                  <a:pt x="5371" y="1689"/>
                  <a:pt x="5386" y="1704"/>
                  <a:pt x="5386" y="1727"/>
                </a:cubicBezTo>
                <a:cubicBezTo>
                  <a:pt x="5386" y="1742"/>
                  <a:pt x="5380" y="1754"/>
                  <a:pt x="5367" y="1764"/>
                </a:cubicBezTo>
                <a:cubicBezTo>
                  <a:pt x="5356" y="1772"/>
                  <a:pt x="5345" y="1775"/>
                  <a:pt x="5324" y="1775"/>
                </a:cubicBezTo>
                <a:cubicBezTo>
                  <a:pt x="5297" y="1775"/>
                  <a:pt x="5274" y="1768"/>
                  <a:pt x="5252" y="1753"/>
                </a:cubicBezTo>
                <a:close/>
                <a:moveTo>
                  <a:pt x="4664" y="1539"/>
                </a:moveTo>
                <a:lnTo>
                  <a:pt x="4632" y="1539"/>
                </a:lnTo>
                <a:lnTo>
                  <a:pt x="4632" y="1723"/>
                </a:lnTo>
                <a:cubicBezTo>
                  <a:pt x="4632" y="1734"/>
                  <a:pt x="4633" y="1750"/>
                  <a:pt x="4640" y="1763"/>
                </a:cubicBezTo>
                <a:cubicBezTo>
                  <a:pt x="4655" y="1788"/>
                  <a:pt x="4678" y="1800"/>
                  <a:pt x="4720" y="1800"/>
                </a:cubicBezTo>
                <a:cubicBezTo>
                  <a:pt x="4753" y="1800"/>
                  <a:pt x="4774" y="1793"/>
                  <a:pt x="4791" y="1780"/>
                </a:cubicBezTo>
                <a:cubicBezTo>
                  <a:pt x="4807" y="1767"/>
                  <a:pt x="4811" y="1752"/>
                  <a:pt x="4811" y="1721"/>
                </a:cubicBezTo>
                <a:lnTo>
                  <a:pt x="4811" y="1539"/>
                </a:lnTo>
                <a:lnTo>
                  <a:pt x="4779" y="1539"/>
                </a:lnTo>
                <a:lnTo>
                  <a:pt x="4779" y="1717"/>
                </a:lnTo>
                <a:cubicBezTo>
                  <a:pt x="4779" y="1735"/>
                  <a:pt x="4778" y="1746"/>
                  <a:pt x="4769" y="1757"/>
                </a:cubicBezTo>
                <a:cubicBezTo>
                  <a:pt x="4761" y="1768"/>
                  <a:pt x="4744" y="1774"/>
                  <a:pt x="4722" y="1774"/>
                </a:cubicBezTo>
                <a:cubicBezTo>
                  <a:pt x="4689" y="1774"/>
                  <a:pt x="4674" y="1760"/>
                  <a:pt x="4669" y="1749"/>
                </a:cubicBezTo>
                <a:cubicBezTo>
                  <a:pt x="4665" y="1741"/>
                  <a:pt x="4664" y="1724"/>
                  <a:pt x="4664" y="1712"/>
                </a:cubicBezTo>
                <a:lnTo>
                  <a:pt x="4664" y="1539"/>
                </a:lnTo>
                <a:close/>
                <a:moveTo>
                  <a:pt x="4782" y="1503"/>
                </a:moveTo>
                <a:cubicBezTo>
                  <a:pt x="4782" y="1493"/>
                  <a:pt x="4773" y="1484"/>
                  <a:pt x="4762" y="1484"/>
                </a:cubicBezTo>
                <a:cubicBezTo>
                  <a:pt x="4751" y="1484"/>
                  <a:pt x="4742" y="1493"/>
                  <a:pt x="4742" y="1503"/>
                </a:cubicBezTo>
                <a:cubicBezTo>
                  <a:pt x="4742" y="1514"/>
                  <a:pt x="4751" y="1523"/>
                  <a:pt x="4762" y="1523"/>
                </a:cubicBezTo>
                <a:cubicBezTo>
                  <a:pt x="4774" y="1523"/>
                  <a:pt x="4782" y="1514"/>
                  <a:pt x="4782" y="1503"/>
                </a:cubicBezTo>
                <a:close/>
                <a:moveTo>
                  <a:pt x="4681" y="1523"/>
                </a:moveTo>
                <a:cubicBezTo>
                  <a:pt x="4693" y="1523"/>
                  <a:pt x="4701" y="1514"/>
                  <a:pt x="4701" y="1503"/>
                </a:cubicBezTo>
                <a:cubicBezTo>
                  <a:pt x="4701" y="1493"/>
                  <a:pt x="4692" y="1484"/>
                  <a:pt x="4681" y="1484"/>
                </a:cubicBezTo>
                <a:cubicBezTo>
                  <a:pt x="4670" y="1484"/>
                  <a:pt x="4661" y="1493"/>
                  <a:pt x="4661" y="1503"/>
                </a:cubicBezTo>
                <a:cubicBezTo>
                  <a:pt x="4661" y="1514"/>
                  <a:pt x="4670" y="1523"/>
                  <a:pt x="4681" y="1523"/>
                </a:cubicBezTo>
                <a:close/>
                <a:moveTo>
                  <a:pt x="4279" y="1539"/>
                </a:moveTo>
                <a:lnTo>
                  <a:pt x="4256" y="1795"/>
                </a:lnTo>
                <a:lnTo>
                  <a:pt x="4287" y="1795"/>
                </a:lnTo>
                <a:lnTo>
                  <a:pt x="4302" y="1613"/>
                </a:lnTo>
                <a:cubicBezTo>
                  <a:pt x="4303" y="1598"/>
                  <a:pt x="4304" y="1568"/>
                  <a:pt x="4305" y="1564"/>
                </a:cubicBezTo>
                <a:cubicBezTo>
                  <a:pt x="4306" y="1569"/>
                  <a:pt x="4310" y="1588"/>
                  <a:pt x="4318" y="1613"/>
                </a:cubicBezTo>
                <a:lnTo>
                  <a:pt x="4372" y="1795"/>
                </a:lnTo>
                <a:lnTo>
                  <a:pt x="4399" y="1795"/>
                </a:lnTo>
                <a:lnTo>
                  <a:pt x="4457" y="1604"/>
                </a:lnTo>
                <a:cubicBezTo>
                  <a:pt x="4462" y="1588"/>
                  <a:pt x="4467" y="1566"/>
                  <a:pt x="4467" y="1564"/>
                </a:cubicBezTo>
                <a:cubicBezTo>
                  <a:pt x="4467" y="1566"/>
                  <a:pt x="4468" y="1591"/>
                  <a:pt x="4469" y="1607"/>
                </a:cubicBezTo>
                <a:lnTo>
                  <a:pt x="4485" y="1795"/>
                </a:lnTo>
                <a:lnTo>
                  <a:pt x="4517" y="1795"/>
                </a:lnTo>
                <a:lnTo>
                  <a:pt x="4494" y="1539"/>
                </a:lnTo>
                <a:lnTo>
                  <a:pt x="4447" y="1539"/>
                </a:lnTo>
                <a:lnTo>
                  <a:pt x="4396" y="1709"/>
                </a:lnTo>
                <a:cubicBezTo>
                  <a:pt x="4390" y="1729"/>
                  <a:pt x="4387" y="1749"/>
                  <a:pt x="4386" y="1751"/>
                </a:cubicBezTo>
                <a:cubicBezTo>
                  <a:pt x="4386" y="1748"/>
                  <a:pt x="4382" y="1730"/>
                  <a:pt x="4375" y="1706"/>
                </a:cubicBezTo>
                <a:lnTo>
                  <a:pt x="4326" y="1539"/>
                </a:lnTo>
                <a:lnTo>
                  <a:pt x="4279" y="1539"/>
                </a:lnTo>
                <a:close/>
                <a:moveTo>
                  <a:pt x="3798" y="1662"/>
                </a:moveTo>
                <a:lnTo>
                  <a:pt x="0" y="1662"/>
                </a:lnTo>
                <a:lnTo>
                  <a:pt x="0" y="1796"/>
                </a:lnTo>
                <a:lnTo>
                  <a:pt x="3798" y="1796"/>
                </a:lnTo>
                <a:lnTo>
                  <a:pt x="3798" y="1662"/>
                </a:lnTo>
                <a:close/>
                <a:moveTo>
                  <a:pt x="3798" y="1103"/>
                </a:moveTo>
                <a:lnTo>
                  <a:pt x="0" y="1103"/>
                </a:lnTo>
                <a:lnTo>
                  <a:pt x="0" y="1166"/>
                </a:lnTo>
                <a:lnTo>
                  <a:pt x="3798" y="1166"/>
                </a:lnTo>
                <a:lnTo>
                  <a:pt x="3798" y="1103"/>
                </a:lnTo>
                <a:close/>
                <a:moveTo>
                  <a:pt x="0" y="862"/>
                </a:moveTo>
                <a:lnTo>
                  <a:pt x="1475" y="862"/>
                </a:lnTo>
                <a:lnTo>
                  <a:pt x="1475" y="727"/>
                </a:lnTo>
                <a:lnTo>
                  <a:pt x="0" y="727"/>
                </a:lnTo>
                <a:lnTo>
                  <a:pt x="0" y="862"/>
                </a:lnTo>
                <a:close/>
                <a:moveTo>
                  <a:pt x="1869" y="135"/>
                </a:moveTo>
                <a:lnTo>
                  <a:pt x="1929" y="135"/>
                </a:lnTo>
                <a:lnTo>
                  <a:pt x="1929" y="0"/>
                </a:lnTo>
                <a:lnTo>
                  <a:pt x="1869" y="0"/>
                </a:lnTo>
                <a:lnTo>
                  <a:pt x="1869" y="135"/>
                </a:lnTo>
                <a:close/>
                <a:moveTo>
                  <a:pt x="1772" y="254"/>
                </a:moveTo>
                <a:lnTo>
                  <a:pt x="2026" y="254"/>
                </a:lnTo>
                <a:lnTo>
                  <a:pt x="2026" y="191"/>
                </a:lnTo>
                <a:lnTo>
                  <a:pt x="1772" y="191"/>
                </a:lnTo>
                <a:lnTo>
                  <a:pt x="1772" y="254"/>
                </a:lnTo>
                <a:close/>
                <a:moveTo>
                  <a:pt x="1685" y="598"/>
                </a:moveTo>
                <a:lnTo>
                  <a:pt x="2116" y="598"/>
                </a:lnTo>
                <a:lnTo>
                  <a:pt x="2116" y="463"/>
                </a:lnTo>
                <a:lnTo>
                  <a:pt x="1685" y="463"/>
                </a:lnTo>
                <a:lnTo>
                  <a:pt x="1685" y="598"/>
                </a:lnTo>
                <a:close/>
                <a:moveTo>
                  <a:pt x="2323" y="862"/>
                </a:moveTo>
                <a:lnTo>
                  <a:pt x="3799" y="862"/>
                </a:lnTo>
                <a:lnTo>
                  <a:pt x="3799" y="727"/>
                </a:lnTo>
                <a:lnTo>
                  <a:pt x="2323" y="727"/>
                </a:lnTo>
                <a:lnTo>
                  <a:pt x="2323" y="862"/>
                </a:lnTo>
                <a:close/>
                <a:moveTo>
                  <a:pt x="4760" y="1356"/>
                </a:moveTo>
                <a:lnTo>
                  <a:pt x="4911" y="727"/>
                </a:lnTo>
                <a:lnTo>
                  <a:pt x="4779" y="727"/>
                </a:lnTo>
                <a:lnTo>
                  <a:pt x="4728" y="964"/>
                </a:lnTo>
                <a:cubicBezTo>
                  <a:pt x="4714" y="1025"/>
                  <a:pt x="4696" y="1151"/>
                  <a:pt x="4694" y="1171"/>
                </a:cubicBezTo>
                <a:cubicBezTo>
                  <a:pt x="4694" y="1171"/>
                  <a:pt x="4679" y="1064"/>
                  <a:pt x="4667" y="1006"/>
                </a:cubicBezTo>
                <a:lnTo>
                  <a:pt x="4609" y="727"/>
                </a:lnTo>
                <a:lnTo>
                  <a:pt x="4472" y="727"/>
                </a:lnTo>
                <a:lnTo>
                  <a:pt x="4417" y="979"/>
                </a:lnTo>
                <a:cubicBezTo>
                  <a:pt x="4398" y="1065"/>
                  <a:pt x="4387" y="1154"/>
                  <a:pt x="4384" y="1178"/>
                </a:cubicBezTo>
                <a:cubicBezTo>
                  <a:pt x="4384" y="1178"/>
                  <a:pt x="4376" y="1089"/>
                  <a:pt x="4351" y="973"/>
                </a:cubicBezTo>
                <a:lnTo>
                  <a:pt x="4297" y="727"/>
                </a:lnTo>
                <a:lnTo>
                  <a:pt x="4164" y="727"/>
                </a:lnTo>
                <a:lnTo>
                  <a:pt x="4313" y="1356"/>
                </a:lnTo>
                <a:lnTo>
                  <a:pt x="4456" y="1356"/>
                </a:lnTo>
                <a:lnTo>
                  <a:pt x="4508" y="1100"/>
                </a:lnTo>
                <a:cubicBezTo>
                  <a:pt x="4525" y="1018"/>
                  <a:pt x="4536" y="939"/>
                  <a:pt x="4538" y="924"/>
                </a:cubicBezTo>
                <a:cubicBezTo>
                  <a:pt x="4539" y="947"/>
                  <a:pt x="4549" y="1024"/>
                  <a:pt x="4567" y="1102"/>
                </a:cubicBezTo>
                <a:lnTo>
                  <a:pt x="4623" y="1356"/>
                </a:lnTo>
                <a:lnTo>
                  <a:pt x="4760" y="1356"/>
                </a:lnTo>
                <a:close/>
                <a:moveTo>
                  <a:pt x="4980" y="1539"/>
                </a:moveTo>
                <a:lnTo>
                  <a:pt x="4943" y="1539"/>
                </a:lnTo>
                <a:lnTo>
                  <a:pt x="4943" y="1795"/>
                </a:lnTo>
                <a:lnTo>
                  <a:pt x="4976" y="1795"/>
                </a:lnTo>
                <a:lnTo>
                  <a:pt x="4975" y="1647"/>
                </a:lnTo>
                <a:cubicBezTo>
                  <a:pt x="4974" y="1613"/>
                  <a:pt x="4971" y="1577"/>
                  <a:pt x="4971" y="1577"/>
                </a:cubicBezTo>
                <a:cubicBezTo>
                  <a:pt x="4971" y="1577"/>
                  <a:pt x="4985" y="1607"/>
                  <a:pt x="5002" y="1638"/>
                </a:cubicBezTo>
                <a:lnTo>
                  <a:pt x="5088" y="1795"/>
                </a:lnTo>
                <a:lnTo>
                  <a:pt x="5122" y="1795"/>
                </a:lnTo>
                <a:lnTo>
                  <a:pt x="5122" y="1539"/>
                </a:lnTo>
                <a:lnTo>
                  <a:pt x="5090" y="1539"/>
                </a:lnTo>
                <a:lnTo>
                  <a:pt x="5092" y="1678"/>
                </a:lnTo>
                <a:cubicBezTo>
                  <a:pt x="5092" y="1715"/>
                  <a:pt x="5095" y="1756"/>
                  <a:pt x="5095" y="1756"/>
                </a:cubicBezTo>
                <a:cubicBezTo>
                  <a:pt x="5094" y="1754"/>
                  <a:pt x="5083" y="1727"/>
                  <a:pt x="5070" y="1703"/>
                </a:cubicBezTo>
                <a:lnTo>
                  <a:pt x="4980" y="1539"/>
                </a:lnTo>
                <a:close/>
                <a:moveTo>
                  <a:pt x="5556" y="1356"/>
                </a:moveTo>
                <a:lnTo>
                  <a:pt x="5706" y="727"/>
                </a:lnTo>
                <a:lnTo>
                  <a:pt x="5575" y="727"/>
                </a:lnTo>
                <a:lnTo>
                  <a:pt x="5523" y="964"/>
                </a:lnTo>
                <a:cubicBezTo>
                  <a:pt x="5510" y="1025"/>
                  <a:pt x="5491" y="1151"/>
                  <a:pt x="5489" y="1171"/>
                </a:cubicBezTo>
                <a:cubicBezTo>
                  <a:pt x="5489" y="1171"/>
                  <a:pt x="5474" y="1064"/>
                  <a:pt x="5462" y="1006"/>
                </a:cubicBezTo>
                <a:lnTo>
                  <a:pt x="5405" y="727"/>
                </a:lnTo>
                <a:lnTo>
                  <a:pt x="5268" y="727"/>
                </a:lnTo>
                <a:lnTo>
                  <a:pt x="5212" y="979"/>
                </a:lnTo>
                <a:cubicBezTo>
                  <a:pt x="5193" y="1065"/>
                  <a:pt x="5182" y="1154"/>
                  <a:pt x="5180" y="1178"/>
                </a:cubicBezTo>
                <a:cubicBezTo>
                  <a:pt x="5180" y="1178"/>
                  <a:pt x="5172" y="1089"/>
                  <a:pt x="5147" y="973"/>
                </a:cubicBezTo>
                <a:lnTo>
                  <a:pt x="5093" y="727"/>
                </a:lnTo>
                <a:lnTo>
                  <a:pt x="4960" y="727"/>
                </a:lnTo>
                <a:lnTo>
                  <a:pt x="5109" y="1356"/>
                </a:lnTo>
                <a:lnTo>
                  <a:pt x="5252" y="1356"/>
                </a:lnTo>
                <a:lnTo>
                  <a:pt x="5304" y="1100"/>
                </a:lnTo>
                <a:cubicBezTo>
                  <a:pt x="5321" y="1018"/>
                  <a:pt x="5331" y="939"/>
                  <a:pt x="5333" y="924"/>
                </a:cubicBezTo>
                <a:cubicBezTo>
                  <a:pt x="5335" y="947"/>
                  <a:pt x="5345" y="1024"/>
                  <a:pt x="5363" y="1102"/>
                </a:cubicBezTo>
                <a:lnTo>
                  <a:pt x="5418" y="1356"/>
                </a:lnTo>
                <a:lnTo>
                  <a:pt x="5556" y="1356"/>
                </a:lnTo>
                <a:close/>
                <a:moveTo>
                  <a:pt x="6233" y="1147"/>
                </a:moveTo>
                <a:lnTo>
                  <a:pt x="6233" y="727"/>
                </a:lnTo>
                <a:lnTo>
                  <a:pt x="6106" y="727"/>
                </a:lnTo>
                <a:lnTo>
                  <a:pt x="6106" y="1126"/>
                </a:lnTo>
                <a:cubicBezTo>
                  <a:pt x="6106" y="1159"/>
                  <a:pt x="6106" y="1168"/>
                  <a:pt x="6104" y="1182"/>
                </a:cubicBezTo>
                <a:cubicBezTo>
                  <a:pt x="6099" y="1228"/>
                  <a:pt x="6064" y="1255"/>
                  <a:pt x="6009" y="1255"/>
                </a:cubicBezTo>
                <a:cubicBezTo>
                  <a:pt x="5968" y="1255"/>
                  <a:pt x="5938" y="1239"/>
                  <a:pt x="5924" y="1211"/>
                </a:cubicBezTo>
                <a:cubicBezTo>
                  <a:pt x="5917" y="1198"/>
                  <a:pt x="5913" y="1176"/>
                  <a:pt x="5913" y="1137"/>
                </a:cubicBezTo>
                <a:lnTo>
                  <a:pt x="5913" y="727"/>
                </a:lnTo>
                <a:lnTo>
                  <a:pt x="5785" y="727"/>
                </a:lnTo>
                <a:lnTo>
                  <a:pt x="5785" y="1161"/>
                </a:lnTo>
                <a:cubicBezTo>
                  <a:pt x="5785" y="1221"/>
                  <a:pt x="5791" y="1246"/>
                  <a:pt x="5812" y="1279"/>
                </a:cubicBezTo>
                <a:cubicBezTo>
                  <a:pt x="5847" y="1333"/>
                  <a:pt x="5917" y="1362"/>
                  <a:pt x="6012" y="1362"/>
                </a:cubicBezTo>
                <a:cubicBezTo>
                  <a:pt x="6146" y="1362"/>
                  <a:pt x="6207" y="1294"/>
                  <a:pt x="6224" y="1245"/>
                </a:cubicBezTo>
                <a:cubicBezTo>
                  <a:pt x="6233" y="1218"/>
                  <a:pt x="6233" y="1206"/>
                  <a:pt x="6233" y="1147"/>
                </a:cubicBezTo>
                <a:close/>
              </a:path>
            </a:pathLst>
          </a:custGeom>
          <a:solidFill>
            <a:schemeClr val="tx2"/>
          </a:solidFill>
          <a:ln w="9525">
            <a:noFill/>
            <a:round/>
            <a:headEnd/>
            <a:tailEnd/>
          </a:ln>
        </p:spPr>
        <p:txBody>
          <a:bodyPr vert="horz" wrap="square" lIns="91345" tIns="45672" rIns="91345" bIns="45672" numCol="1" anchor="t" anchorCtr="0" compatLnSpc="1">
            <a:prstTxWarp prst="textNoShape">
              <a:avLst/>
            </a:prstTxWarp>
          </a:bodyPr>
          <a:lstStyle/>
          <a:p>
            <a:endParaRPr lang="de-DE" sz="1798" dirty="0"/>
          </a:p>
        </p:txBody>
      </p:sp>
      <p:sp>
        <p:nvSpPr>
          <p:cNvPr id="12" name="Linie"/>
          <p:cNvSpPr/>
          <p:nvPr/>
        </p:nvSpPr>
        <p:spPr>
          <a:xfrm>
            <a:off x="0" y="5642640"/>
            <a:ext cx="12192000" cy="273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8"/>
          </a:p>
        </p:txBody>
      </p:sp>
      <p:sp>
        <p:nvSpPr>
          <p:cNvPr id="59" name="Vertikaler Textplatzhalter 2"/>
          <p:cNvSpPr>
            <a:spLocks noGrp="1"/>
          </p:cNvSpPr>
          <p:nvPr>
            <p:ph type="body" orient="vert" idx="13" hasCustomPrompt="1"/>
          </p:nvPr>
        </p:nvSpPr>
        <p:spPr>
          <a:xfrm>
            <a:off x="4800001" y="6069200"/>
            <a:ext cx="6913632" cy="468000"/>
          </a:xfrm>
        </p:spPr>
        <p:txBody>
          <a:bodyPr vert="horz" anchor="b" anchorCtr="0"/>
          <a:lstStyle>
            <a:lvl1pPr marL="0" indent="0" algn="r">
              <a:lnSpc>
                <a:spcPct val="100000"/>
              </a:lnSpc>
              <a:spcBef>
                <a:spcPts val="0"/>
              </a:spcBef>
              <a:buFont typeface="Arial" panose="020B0604020202020204" pitchFamily="34" charset="0"/>
              <a:buNone/>
              <a:defRPr sz="1399" b="0"/>
            </a:lvl1pPr>
            <a:lvl2pPr marL="0" indent="0" algn="r">
              <a:lnSpc>
                <a:spcPct val="100000"/>
              </a:lnSpc>
              <a:spcBef>
                <a:spcPts val="0"/>
              </a:spcBef>
              <a:buNone/>
              <a:defRPr sz="1399" b="0"/>
            </a:lvl2pPr>
            <a:lvl3pPr marL="0" indent="0" algn="r">
              <a:lnSpc>
                <a:spcPct val="100000"/>
              </a:lnSpc>
              <a:spcBef>
                <a:spcPts val="0"/>
              </a:spcBef>
              <a:buNone/>
              <a:defRPr sz="1399" b="0"/>
            </a:lvl3pPr>
            <a:lvl4pPr marL="0" indent="0" algn="r">
              <a:lnSpc>
                <a:spcPct val="100000"/>
              </a:lnSpc>
              <a:spcBef>
                <a:spcPts val="0"/>
              </a:spcBef>
              <a:buNone/>
              <a:defRPr sz="1399" b="0"/>
            </a:lvl4pPr>
            <a:lvl5pPr marL="0" indent="0" algn="r">
              <a:lnSpc>
                <a:spcPct val="100000"/>
              </a:lnSpc>
              <a:spcBef>
                <a:spcPts val="0"/>
              </a:spcBef>
              <a:buNone/>
              <a:defRPr sz="1399" b="0"/>
            </a:lvl5pPr>
            <a:lvl6pPr marL="0" indent="0" algn="r">
              <a:lnSpc>
                <a:spcPct val="100000"/>
              </a:lnSpc>
              <a:spcBef>
                <a:spcPts val="0"/>
              </a:spcBef>
              <a:buNone/>
              <a:defRPr sz="1399" b="0"/>
            </a:lvl6pPr>
            <a:lvl7pPr marL="0" indent="0" algn="r">
              <a:lnSpc>
                <a:spcPct val="100000"/>
              </a:lnSpc>
              <a:spcBef>
                <a:spcPts val="0"/>
              </a:spcBef>
              <a:buNone/>
              <a:defRPr sz="1399" b="0"/>
            </a:lvl7pPr>
            <a:lvl8pPr marL="0" indent="0" algn="r">
              <a:lnSpc>
                <a:spcPct val="100000"/>
              </a:lnSpc>
              <a:spcBef>
                <a:spcPts val="0"/>
              </a:spcBef>
              <a:buNone/>
              <a:defRPr sz="1399" b="0"/>
            </a:lvl8pPr>
            <a:lvl9pPr marL="0" indent="0" algn="r">
              <a:lnSpc>
                <a:spcPct val="100000"/>
              </a:lnSpc>
              <a:spcBef>
                <a:spcPts val="0"/>
              </a:spcBef>
              <a:buNone/>
              <a:defRPr sz="1399" b="0"/>
            </a:lvl9pPr>
          </a:lstStyle>
          <a:p>
            <a:pPr lvl="0"/>
            <a:r>
              <a:rPr lang="de-DE" dirty="0"/>
              <a:t>Freiraum für Sekundärlogo(s) / Name </a:t>
            </a:r>
            <a:br>
              <a:rPr lang="de-DE" dirty="0"/>
            </a:br>
            <a:r>
              <a:rPr lang="de-DE" dirty="0"/>
              <a:t>des Fachbereichs, Instituts oder SFBs</a:t>
            </a:r>
          </a:p>
        </p:txBody>
      </p:sp>
      <p:sp>
        <p:nvSpPr>
          <p:cNvPr id="26" name="Fläche">
            <a:extLst>
              <a:ext uri="{FF2B5EF4-FFF2-40B4-BE49-F238E27FC236}">
                <a16:creationId xmlns:a16="http://schemas.microsoft.com/office/drawing/2014/main" id="{A0C1A4B1-F77B-CE43-BDE2-3A29F198B73A}"/>
              </a:ext>
            </a:extLst>
          </p:cNvPr>
          <p:cNvSpPr/>
          <p:nvPr/>
        </p:nvSpPr>
        <p:spPr>
          <a:xfrm>
            <a:off x="0" y="0"/>
            <a:ext cx="12192000" cy="567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8"/>
          </a:p>
        </p:txBody>
      </p:sp>
      <p:sp>
        <p:nvSpPr>
          <p:cNvPr id="27" name="Linie">
            <a:extLst>
              <a:ext uri="{FF2B5EF4-FFF2-40B4-BE49-F238E27FC236}">
                <a16:creationId xmlns:a16="http://schemas.microsoft.com/office/drawing/2014/main" id="{004499F2-1FF9-CC44-99DB-D9FE23B62C2B}"/>
              </a:ext>
            </a:extLst>
          </p:cNvPr>
          <p:cNvSpPr/>
          <p:nvPr/>
        </p:nvSpPr>
        <p:spPr>
          <a:xfrm>
            <a:off x="0" y="5642640"/>
            <a:ext cx="12192000" cy="273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8"/>
          </a:p>
        </p:txBody>
      </p:sp>
      <p:grpSp>
        <p:nvGrpSpPr>
          <p:cNvPr id="51" name="Türmchen">
            <a:extLst>
              <a:ext uri="{FF2B5EF4-FFF2-40B4-BE49-F238E27FC236}">
                <a16:creationId xmlns:a16="http://schemas.microsoft.com/office/drawing/2014/main" id="{CC994A96-87B1-FE4C-AC7E-79256B8AA1F8}"/>
              </a:ext>
            </a:extLst>
          </p:cNvPr>
          <p:cNvGrpSpPr>
            <a:grpSpLocks noChangeAspect="1"/>
          </p:cNvGrpSpPr>
          <p:nvPr/>
        </p:nvGrpSpPr>
        <p:grpSpPr bwMode="auto">
          <a:xfrm>
            <a:off x="8687276" y="1035715"/>
            <a:ext cx="3504724" cy="4606925"/>
            <a:chOff x="3550" y="652"/>
            <a:chExt cx="2210" cy="2902"/>
          </a:xfrm>
        </p:grpSpPr>
        <p:sp>
          <p:nvSpPr>
            <p:cNvPr id="52" name="Glocken">
              <a:extLst>
                <a:ext uri="{FF2B5EF4-FFF2-40B4-BE49-F238E27FC236}">
                  <a16:creationId xmlns:a16="http://schemas.microsoft.com/office/drawing/2014/main" id="{E325FA85-F261-8844-B4AC-72DA27F184FB}"/>
                </a:ext>
              </a:extLst>
            </p:cNvPr>
            <p:cNvSpPr>
              <a:spLocks noEditPoints="1"/>
            </p:cNvSpPr>
            <p:nvPr/>
          </p:nvSpPr>
          <p:spPr bwMode="auto">
            <a:xfrm>
              <a:off x="4760" y="2242"/>
              <a:ext cx="378" cy="599"/>
            </a:xfrm>
            <a:custGeom>
              <a:avLst/>
              <a:gdLst>
                <a:gd name="T0" fmla="*/ 110 w 1666"/>
                <a:gd name="T1" fmla="*/ 1564 h 2641"/>
                <a:gd name="T2" fmla="*/ 391 w 1666"/>
                <a:gd name="T3" fmla="*/ 1092 h 2641"/>
                <a:gd name="T4" fmla="*/ 673 w 1666"/>
                <a:gd name="T5" fmla="*/ 1564 h 2641"/>
                <a:gd name="T6" fmla="*/ 833 w 1666"/>
                <a:gd name="T7" fmla="*/ 2223 h 2641"/>
                <a:gd name="T8" fmla="*/ 754 w 1666"/>
                <a:gd name="T9" fmla="*/ 2641 h 2641"/>
                <a:gd name="T10" fmla="*/ 378 w 1666"/>
                <a:gd name="T11" fmla="*/ 2543 h 2641"/>
                <a:gd name="T12" fmla="*/ 160 w 1666"/>
                <a:gd name="T13" fmla="*/ 2106 h 2641"/>
                <a:gd name="T14" fmla="*/ 595 w 1666"/>
                <a:gd name="T15" fmla="*/ 2106 h 2641"/>
                <a:gd name="T16" fmla="*/ 682 w 1666"/>
                <a:gd name="T17" fmla="*/ 1919 h 2641"/>
                <a:gd name="T18" fmla="*/ 984 w 1666"/>
                <a:gd name="T19" fmla="*/ 1919 h 2641"/>
                <a:gd name="T20" fmla="*/ 1071 w 1666"/>
                <a:gd name="T21" fmla="*/ 2106 h 2641"/>
                <a:gd name="T22" fmla="*/ 1506 w 1666"/>
                <a:gd name="T23" fmla="*/ 2106 h 2641"/>
                <a:gd name="T24" fmla="*/ 1288 w 1666"/>
                <a:gd name="T25" fmla="*/ 2543 h 2641"/>
                <a:gd name="T26" fmla="*/ 912 w 1666"/>
                <a:gd name="T27" fmla="*/ 2641 h 2641"/>
                <a:gd name="T28" fmla="*/ 833 w 1666"/>
                <a:gd name="T29" fmla="*/ 2223 h 2641"/>
                <a:gd name="T30" fmla="*/ 700 w 1666"/>
                <a:gd name="T31" fmla="*/ 1776 h 2641"/>
                <a:gd name="T32" fmla="*/ 833 w 1666"/>
                <a:gd name="T33" fmla="*/ 1553 h 2641"/>
                <a:gd name="T34" fmla="*/ 966 w 1666"/>
                <a:gd name="T35" fmla="*/ 1776 h 2641"/>
                <a:gd name="T36" fmla="*/ 833 w 1666"/>
                <a:gd name="T37" fmla="*/ 360 h 2641"/>
                <a:gd name="T38" fmla="*/ 733 w 1666"/>
                <a:gd name="T39" fmla="*/ 158 h 2641"/>
                <a:gd name="T40" fmla="*/ 934 w 1666"/>
                <a:gd name="T41" fmla="*/ 158 h 2641"/>
                <a:gd name="T42" fmla="*/ 833 w 1666"/>
                <a:gd name="T43" fmla="*/ 360 h 2641"/>
                <a:gd name="T44" fmla="*/ 601 w 1666"/>
                <a:gd name="T45" fmla="*/ 1331 h 2641"/>
                <a:gd name="T46" fmla="*/ 833 w 1666"/>
                <a:gd name="T47" fmla="*/ 942 h 2641"/>
                <a:gd name="T48" fmla="*/ 1065 w 1666"/>
                <a:gd name="T49" fmla="*/ 1331 h 2641"/>
                <a:gd name="T50" fmla="*/ 376 w 1666"/>
                <a:gd name="T51" fmla="*/ 534 h 2641"/>
                <a:gd name="T52" fmla="*/ 159 w 1666"/>
                <a:gd name="T53" fmla="*/ 97 h 2641"/>
                <a:gd name="T54" fmla="*/ 594 w 1666"/>
                <a:gd name="T55" fmla="*/ 97 h 2641"/>
                <a:gd name="T56" fmla="*/ 376 w 1666"/>
                <a:gd name="T57" fmla="*/ 534 h 2641"/>
                <a:gd name="T58" fmla="*/ 913 w 1666"/>
                <a:gd name="T59" fmla="*/ 632 h 2641"/>
                <a:gd name="T60" fmla="*/ 1290 w 1666"/>
                <a:gd name="T61" fmla="*/ 0 h 2641"/>
                <a:gd name="T62" fmla="*/ 1666 w 1666"/>
                <a:gd name="T63" fmla="*/ 632 h 2641"/>
                <a:gd name="T64" fmla="*/ 1275 w 1666"/>
                <a:gd name="T65" fmla="*/ 1491 h 2641"/>
                <a:gd name="T66" fmla="*/ 1112 w 1666"/>
                <a:gd name="T67" fmla="*/ 1164 h 2641"/>
                <a:gd name="T68" fmla="*/ 1437 w 1666"/>
                <a:gd name="T69" fmla="*/ 1164 h 2641"/>
                <a:gd name="T70" fmla="*/ 1275 w 1666"/>
                <a:gd name="T71" fmla="*/ 1491 h 2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66" h="2641">
                  <a:moveTo>
                    <a:pt x="391" y="1491"/>
                  </a:moveTo>
                  <a:cubicBezTo>
                    <a:pt x="341" y="1491"/>
                    <a:pt x="220" y="1492"/>
                    <a:pt x="110" y="1564"/>
                  </a:cubicBezTo>
                  <a:cubicBezTo>
                    <a:pt x="210" y="1483"/>
                    <a:pt x="229" y="1380"/>
                    <a:pt x="229" y="1164"/>
                  </a:cubicBezTo>
                  <a:cubicBezTo>
                    <a:pt x="229" y="1164"/>
                    <a:pt x="257" y="1092"/>
                    <a:pt x="391" y="1092"/>
                  </a:cubicBezTo>
                  <a:cubicBezTo>
                    <a:pt x="526" y="1092"/>
                    <a:pt x="554" y="1164"/>
                    <a:pt x="554" y="1164"/>
                  </a:cubicBezTo>
                  <a:cubicBezTo>
                    <a:pt x="554" y="1380"/>
                    <a:pt x="573" y="1483"/>
                    <a:pt x="673" y="1564"/>
                  </a:cubicBezTo>
                  <a:cubicBezTo>
                    <a:pt x="563" y="1492"/>
                    <a:pt x="442" y="1491"/>
                    <a:pt x="391" y="1491"/>
                  </a:cubicBezTo>
                  <a:close/>
                  <a:moveTo>
                    <a:pt x="833" y="2223"/>
                  </a:moveTo>
                  <a:cubicBezTo>
                    <a:pt x="791" y="2223"/>
                    <a:pt x="693" y="2224"/>
                    <a:pt x="600" y="2275"/>
                  </a:cubicBezTo>
                  <a:cubicBezTo>
                    <a:pt x="611" y="2453"/>
                    <a:pt x="649" y="2556"/>
                    <a:pt x="754" y="2641"/>
                  </a:cubicBezTo>
                  <a:cubicBezTo>
                    <a:pt x="607" y="2545"/>
                    <a:pt x="445" y="2543"/>
                    <a:pt x="378" y="2543"/>
                  </a:cubicBezTo>
                  <a:lnTo>
                    <a:pt x="378" y="2543"/>
                  </a:lnTo>
                  <a:cubicBezTo>
                    <a:pt x="311" y="2543"/>
                    <a:pt x="147" y="2545"/>
                    <a:pt x="1" y="2641"/>
                  </a:cubicBezTo>
                  <a:cubicBezTo>
                    <a:pt x="135" y="2532"/>
                    <a:pt x="160" y="2394"/>
                    <a:pt x="160" y="2106"/>
                  </a:cubicBezTo>
                  <a:cubicBezTo>
                    <a:pt x="160" y="2106"/>
                    <a:pt x="198" y="2009"/>
                    <a:pt x="378" y="2009"/>
                  </a:cubicBezTo>
                  <a:cubicBezTo>
                    <a:pt x="557" y="2009"/>
                    <a:pt x="595" y="2106"/>
                    <a:pt x="595" y="2106"/>
                  </a:cubicBezTo>
                  <a:cubicBezTo>
                    <a:pt x="595" y="2165"/>
                    <a:pt x="596" y="2218"/>
                    <a:pt x="599" y="2266"/>
                  </a:cubicBezTo>
                  <a:cubicBezTo>
                    <a:pt x="668" y="2194"/>
                    <a:pt x="682" y="2098"/>
                    <a:pt x="682" y="1919"/>
                  </a:cubicBezTo>
                  <a:cubicBezTo>
                    <a:pt x="682" y="1919"/>
                    <a:pt x="708" y="1853"/>
                    <a:pt x="833" y="1853"/>
                  </a:cubicBezTo>
                  <a:cubicBezTo>
                    <a:pt x="958" y="1853"/>
                    <a:pt x="984" y="1919"/>
                    <a:pt x="984" y="1919"/>
                  </a:cubicBezTo>
                  <a:cubicBezTo>
                    <a:pt x="984" y="2098"/>
                    <a:pt x="998" y="2194"/>
                    <a:pt x="1067" y="2266"/>
                  </a:cubicBezTo>
                  <a:cubicBezTo>
                    <a:pt x="1070" y="2218"/>
                    <a:pt x="1071" y="2165"/>
                    <a:pt x="1071" y="2106"/>
                  </a:cubicBezTo>
                  <a:cubicBezTo>
                    <a:pt x="1071" y="2106"/>
                    <a:pt x="1108" y="2009"/>
                    <a:pt x="1288" y="2009"/>
                  </a:cubicBezTo>
                  <a:cubicBezTo>
                    <a:pt x="1468" y="2009"/>
                    <a:pt x="1506" y="2106"/>
                    <a:pt x="1506" y="2106"/>
                  </a:cubicBezTo>
                  <a:cubicBezTo>
                    <a:pt x="1506" y="2394"/>
                    <a:pt x="1531" y="2532"/>
                    <a:pt x="1664" y="2641"/>
                  </a:cubicBezTo>
                  <a:cubicBezTo>
                    <a:pt x="1518" y="2545"/>
                    <a:pt x="1355" y="2543"/>
                    <a:pt x="1288" y="2543"/>
                  </a:cubicBezTo>
                  <a:lnTo>
                    <a:pt x="1288" y="2543"/>
                  </a:lnTo>
                  <a:cubicBezTo>
                    <a:pt x="1221" y="2543"/>
                    <a:pt x="1058" y="2545"/>
                    <a:pt x="912" y="2641"/>
                  </a:cubicBezTo>
                  <a:cubicBezTo>
                    <a:pt x="1016" y="2556"/>
                    <a:pt x="1055" y="2453"/>
                    <a:pt x="1066" y="2275"/>
                  </a:cubicBezTo>
                  <a:cubicBezTo>
                    <a:pt x="973" y="2224"/>
                    <a:pt x="875" y="2223"/>
                    <a:pt x="833" y="2223"/>
                  </a:cubicBezTo>
                  <a:close/>
                  <a:moveTo>
                    <a:pt x="833" y="1741"/>
                  </a:moveTo>
                  <a:cubicBezTo>
                    <a:pt x="810" y="1741"/>
                    <a:pt x="752" y="1742"/>
                    <a:pt x="700" y="1776"/>
                  </a:cubicBezTo>
                  <a:cubicBezTo>
                    <a:pt x="748" y="1737"/>
                    <a:pt x="757" y="1689"/>
                    <a:pt x="757" y="1587"/>
                  </a:cubicBezTo>
                  <a:cubicBezTo>
                    <a:pt x="757" y="1587"/>
                    <a:pt x="770" y="1553"/>
                    <a:pt x="833" y="1553"/>
                  </a:cubicBezTo>
                  <a:cubicBezTo>
                    <a:pt x="897" y="1553"/>
                    <a:pt x="910" y="1587"/>
                    <a:pt x="910" y="1587"/>
                  </a:cubicBezTo>
                  <a:cubicBezTo>
                    <a:pt x="910" y="1689"/>
                    <a:pt x="919" y="1737"/>
                    <a:pt x="966" y="1776"/>
                  </a:cubicBezTo>
                  <a:cubicBezTo>
                    <a:pt x="914" y="1742"/>
                    <a:pt x="857" y="1741"/>
                    <a:pt x="833" y="1741"/>
                  </a:cubicBezTo>
                  <a:close/>
                  <a:moveTo>
                    <a:pt x="833" y="360"/>
                  </a:moveTo>
                  <a:cubicBezTo>
                    <a:pt x="802" y="360"/>
                    <a:pt x="727" y="361"/>
                    <a:pt x="659" y="405"/>
                  </a:cubicBezTo>
                  <a:cubicBezTo>
                    <a:pt x="721" y="355"/>
                    <a:pt x="733" y="291"/>
                    <a:pt x="733" y="158"/>
                  </a:cubicBezTo>
                  <a:cubicBezTo>
                    <a:pt x="733" y="158"/>
                    <a:pt x="750" y="113"/>
                    <a:pt x="833" y="113"/>
                  </a:cubicBezTo>
                  <a:cubicBezTo>
                    <a:pt x="916" y="113"/>
                    <a:pt x="934" y="158"/>
                    <a:pt x="934" y="158"/>
                  </a:cubicBezTo>
                  <a:cubicBezTo>
                    <a:pt x="934" y="291"/>
                    <a:pt x="945" y="355"/>
                    <a:pt x="1007" y="405"/>
                  </a:cubicBezTo>
                  <a:cubicBezTo>
                    <a:pt x="939" y="361"/>
                    <a:pt x="864" y="360"/>
                    <a:pt x="833" y="360"/>
                  </a:cubicBezTo>
                  <a:close/>
                  <a:moveTo>
                    <a:pt x="833" y="1271"/>
                  </a:moveTo>
                  <a:cubicBezTo>
                    <a:pt x="792" y="1271"/>
                    <a:pt x="691" y="1272"/>
                    <a:pt x="601" y="1331"/>
                  </a:cubicBezTo>
                  <a:cubicBezTo>
                    <a:pt x="684" y="1264"/>
                    <a:pt x="699" y="1179"/>
                    <a:pt x="699" y="1001"/>
                  </a:cubicBezTo>
                  <a:cubicBezTo>
                    <a:pt x="699" y="1001"/>
                    <a:pt x="722" y="942"/>
                    <a:pt x="833" y="942"/>
                  </a:cubicBezTo>
                  <a:cubicBezTo>
                    <a:pt x="944" y="942"/>
                    <a:pt x="967" y="1001"/>
                    <a:pt x="967" y="1001"/>
                  </a:cubicBezTo>
                  <a:cubicBezTo>
                    <a:pt x="967" y="1179"/>
                    <a:pt x="982" y="1264"/>
                    <a:pt x="1065" y="1331"/>
                  </a:cubicBezTo>
                  <a:cubicBezTo>
                    <a:pt x="975" y="1272"/>
                    <a:pt x="874" y="1271"/>
                    <a:pt x="833" y="1271"/>
                  </a:cubicBezTo>
                  <a:close/>
                  <a:moveTo>
                    <a:pt x="376" y="534"/>
                  </a:moveTo>
                  <a:cubicBezTo>
                    <a:pt x="309" y="534"/>
                    <a:pt x="146" y="536"/>
                    <a:pt x="0" y="632"/>
                  </a:cubicBezTo>
                  <a:cubicBezTo>
                    <a:pt x="134" y="523"/>
                    <a:pt x="159" y="385"/>
                    <a:pt x="159" y="97"/>
                  </a:cubicBezTo>
                  <a:cubicBezTo>
                    <a:pt x="159" y="97"/>
                    <a:pt x="196" y="0"/>
                    <a:pt x="376" y="0"/>
                  </a:cubicBezTo>
                  <a:cubicBezTo>
                    <a:pt x="556" y="0"/>
                    <a:pt x="594" y="97"/>
                    <a:pt x="594" y="97"/>
                  </a:cubicBezTo>
                  <a:cubicBezTo>
                    <a:pt x="594" y="385"/>
                    <a:pt x="619" y="523"/>
                    <a:pt x="752" y="632"/>
                  </a:cubicBezTo>
                  <a:cubicBezTo>
                    <a:pt x="606" y="536"/>
                    <a:pt x="443" y="534"/>
                    <a:pt x="376" y="534"/>
                  </a:cubicBezTo>
                  <a:close/>
                  <a:moveTo>
                    <a:pt x="1290" y="534"/>
                  </a:moveTo>
                  <a:cubicBezTo>
                    <a:pt x="1223" y="534"/>
                    <a:pt x="1060" y="536"/>
                    <a:pt x="913" y="632"/>
                  </a:cubicBezTo>
                  <a:cubicBezTo>
                    <a:pt x="1047" y="523"/>
                    <a:pt x="1072" y="385"/>
                    <a:pt x="1072" y="97"/>
                  </a:cubicBezTo>
                  <a:cubicBezTo>
                    <a:pt x="1072" y="97"/>
                    <a:pt x="1110" y="0"/>
                    <a:pt x="1290" y="0"/>
                  </a:cubicBezTo>
                  <a:cubicBezTo>
                    <a:pt x="1469" y="0"/>
                    <a:pt x="1507" y="97"/>
                    <a:pt x="1507" y="97"/>
                  </a:cubicBezTo>
                  <a:cubicBezTo>
                    <a:pt x="1507" y="385"/>
                    <a:pt x="1532" y="523"/>
                    <a:pt x="1666" y="632"/>
                  </a:cubicBezTo>
                  <a:cubicBezTo>
                    <a:pt x="1520" y="536"/>
                    <a:pt x="1357" y="534"/>
                    <a:pt x="1290" y="534"/>
                  </a:cubicBezTo>
                  <a:close/>
                  <a:moveTo>
                    <a:pt x="1275" y="1491"/>
                  </a:moveTo>
                  <a:cubicBezTo>
                    <a:pt x="1225" y="1491"/>
                    <a:pt x="1103" y="1492"/>
                    <a:pt x="993" y="1564"/>
                  </a:cubicBezTo>
                  <a:cubicBezTo>
                    <a:pt x="1093" y="1483"/>
                    <a:pt x="1112" y="1380"/>
                    <a:pt x="1112" y="1164"/>
                  </a:cubicBezTo>
                  <a:cubicBezTo>
                    <a:pt x="1112" y="1164"/>
                    <a:pt x="1140" y="1092"/>
                    <a:pt x="1275" y="1092"/>
                  </a:cubicBezTo>
                  <a:cubicBezTo>
                    <a:pt x="1409" y="1092"/>
                    <a:pt x="1437" y="1164"/>
                    <a:pt x="1437" y="1164"/>
                  </a:cubicBezTo>
                  <a:cubicBezTo>
                    <a:pt x="1437" y="1380"/>
                    <a:pt x="1456" y="1483"/>
                    <a:pt x="1556" y="1564"/>
                  </a:cubicBezTo>
                  <a:cubicBezTo>
                    <a:pt x="1446" y="1492"/>
                    <a:pt x="1325" y="1491"/>
                    <a:pt x="1275" y="1491"/>
                  </a:cubicBezTo>
                  <a:close/>
                </a:path>
              </a:pathLst>
            </a:custGeom>
            <a:solidFill>
              <a:srgbClr val="9ABCD1"/>
            </a:solidFill>
            <a:ln w="9525">
              <a:noFill/>
              <a:round/>
              <a:headEnd/>
              <a:tailEnd/>
            </a:ln>
          </p:spPr>
          <p:txBody>
            <a:bodyPr vert="horz" wrap="square" lIns="91440" tIns="45720" rIns="91440" bIns="45720" numCol="1" anchor="t" anchorCtr="0" compatLnSpc="1">
              <a:prstTxWarp prst="textNoShape">
                <a:avLst/>
              </a:prstTxWarp>
            </a:bodyPr>
            <a:lstStyle/>
            <a:p>
              <a:endParaRPr lang="de-DE" sz="1798"/>
            </a:p>
          </p:txBody>
        </p:sp>
        <p:sp>
          <p:nvSpPr>
            <p:cNvPr id="53" name="Glocken innen">
              <a:extLst>
                <a:ext uri="{FF2B5EF4-FFF2-40B4-BE49-F238E27FC236}">
                  <a16:creationId xmlns:a16="http://schemas.microsoft.com/office/drawing/2014/main" id="{F9788BDF-D72D-4942-828D-954B33880A37}"/>
                </a:ext>
              </a:extLst>
            </p:cNvPr>
            <p:cNvSpPr>
              <a:spLocks noEditPoints="1"/>
            </p:cNvSpPr>
            <p:nvPr/>
          </p:nvSpPr>
          <p:spPr bwMode="auto">
            <a:xfrm>
              <a:off x="4752" y="2323"/>
              <a:ext cx="394" cy="568"/>
            </a:xfrm>
            <a:custGeom>
              <a:avLst/>
              <a:gdLst>
                <a:gd name="T0" fmla="*/ 701 w 1735"/>
                <a:gd name="T1" fmla="*/ 449 h 2505"/>
                <a:gd name="T2" fmla="*/ 121 w 1735"/>
                <a:gd name="T3" fmla="*/ 448 h 2505"/>
                <a:gd name="T4" fmla="*/ 121 w 1735"/>
                <a:gd name="T5" fmla="*/ 221 h 2505"/>
                <a:gd name="T6" fmla="*/ 699 w 1735"/>
                <a:gd name="T7" fmla="*/ 221 h 2505"/>
                <a:gd name="T8" fmla="*/ 1153 w 1735"/>
                <a:gd name="T9" fmla="*/ 1977 h 2505"/>
                <a:gd name="T10" fmla="*/ 867 w 1735"/>
                <a:gd name="T11" fmla="*/ 2087 h 2505"/>
                <a:gd name="T12" fmla="*/ 582 w 1735"/>
                <a:gd name="T13" fmla="*/ 1975 h 2505"/>
                <a:gd name="T14" fmla="*/ 867 w 1735"/>
                <a:gd name="T15" fmla="*/ 1863 h 2505"/>
                <a:gd name="T16" fmla="*/ 1153 w 1735"/>
                <a:gd name="T17" fmla="*/ 1977 h 2505"/>
                <a:gd name="T18" fmla="*/ 643 w 1735"/>
                <a:gd name="T19" fmla="*/ 1337 h 2505"/>
                <a:gd name="T20" fmla="*/ 209 w 1735"/>
                <a:gd name="T21" fmla="*/ 1337 h 2505"/>
                <a:gd name="T22" fmla="*/ 209 w 1735"/>
                <a:gd name="T23" fmla="*/ 1166 h 2505"/>
                <a:gd name="T24" fmla="*/ 642 w 1735"/>
                <a:gd name="T25" fmla="*/ 1167 h 2505"/>
                <a:gd name="T26" fmla="*/ 1013 w 1735"/>
                <a:gd name="T27" fmla="*/ 1439 h 2505"/>
                <a:gd name="T28" fmla="*/ 867 w 1735"/>
                <a:gd name="T29" fmla="*/ 1496 h 2505"/>
                <a:gd name="T30" fmla="*/ 722 w 1735"/>
                <a:gd name="T31" fmla="*/ 1438 h 2505"/>
                <a:gd name="T32" fmla="*/ 867 w 1735"/>
                <a:gd name="T33" fmla="*/ 1381 h 2505"/>
                <a:gd name="T34" fmla="*/ 1013 w 1735"/>
                <a:gd name="T35" fmla="*/ 1439 h 2505"/>
                <a:gd name="T36" fmla="*/ 702 w 1735"/>
                <a:gd name="T37" fmla="*/ 2459 h 2505"/>
                <a:gd name="T38" fmla="*/ 122 w 1735"/>
                <a:gd name="T39" fmla="*/ 2458 h 2505"/>
                <a:gd name="T40" fmla="*/ 122 w 1735"/>
                <a:gd name="T41" fmla="*/ 2229 h 2505"/>
                <a:gd name="T42" fmla="*/ 701 w 1735"/>
                <a:gd name="T43" fmla="*/ 2230 h 2505"/>
                <a:gd name="T44" fmla="*/ 1735 w 1735"/>
                <a:gd name="T45" fmla="*/ 2346 h 2505"/>
                <a:gd name="T46" fmla="*/ 1322 w 1735"/>
                <a:gd name="T47" fmla="*/ 2505 h 2505"/>
                <a:gd name="T48" fmla="*/ 911 w 1735"/>
                <a:gd name="T49" fmla="*/ 2343 h 2505"/>
                <a:gd name="T50" fmla="*/ 1322 w 1735"/>
                <a:gd name="T51" fmla="*/ 2182 h 2505"/>
                <a:gd name="T52" fmla="*/ 1735 w 1735"/>
                <a:gd name="T53" fmla="*/ 2346 h 2505"/>
                <a:gd name="T54" fmla="*/ 1526 w 1735"/>
                <a:gd name="T55" fmla="*/ 1337 h 2505"/>
                <a:gd name="T56" fmla="*/ 1092 w 1735"/>
                <a:gd name="T57" fmla="*/ 1337 h 2505"/>
                <a:gd name="T58" fmla="*/ 1092 w 1735"/>
                <a:gd name="T59" fmla="*/ 1166 h 2505"/>
                <a:gd name="T60" fmla="*/ 1525 w 1735"/>
                <a:gd name="T61" fmla="*/ 1167 h 2505"/>
                <a:gd name="T62" fmla="*/ 1121 w 1735"/>
                <a:gd name="T63" fmla="*/ 1011 h 2505"/>
                <a:gd name="T64" fmla="*/ 867 w 1735"/>
                <a:gd name="T65" fmla="*/ 1109 h 2505"/>
                <a:gd name="T66" fmla="*/ 614 w 1735"/>
                <a:gd name="T67" fmla="*/ 1010 h 2505"/>
                <a:gd name="T68" fmla="*/ 867 w 1735"/>
                <a:gd name="T69" fmla="*/ 911 h 2505"/>
                <a:gd name="T70" fmla="*/ 1121 w 1735"/>
                <a:gd name="T71" fmla="*/ 1011 h 2505"/>
                <a:gd name="T72" fmla="*/ 1002 w 1735"/>
                <a:gd name="T73" fmla="*/ 128 h 2505"/>
                <a:gd name="T74" fmla="*/ 733 w 1735"/>
                <a:gd name="T75" fmla="*/ 128 h 2505"/>
                <a:gd name="T76" fmla="*/ 733 w 1735"/>
                <a:gd name="T77" fmla="*/ 21 h 2505"/>
                <a:gd name="T78" fmla="*/ 1001 w 1735"/>
                <a:gd name="T79" fmla="*/ 22 h 2505"/>
                <a:gd name="T80" fmla="*/ 1735 w 1735"/>
                <a:gd name="T81" fmla="*/ 337 h 2505"/>
                <a:gd name="T82" fmla="*/ 1324 w 1735"/>
                <a:gd name="T83" fmla="*/ 495 h 2505"/>
                <a:gd name="T84" fmla="*/ 913 w 1735"/>
                <a:gd name="T85" fmla="*/ 334 h 2505"/>
                <a:gd name="T86" fmla="*/ 1324 w 1735"/>
                <a:gd name="T87" fmla="*/ 174 h 2505"/>
                <a:gd name="T88" fmla="*/ 1735 w 1735"/>
                <a:gd name="T89" fmla="*/ 337 h 2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735" h="2505">
                  <a:moveTo>
                    <a:pt x="821" y="337"/>
                  </a:moveTo>
                  <a:cubicBezTo>
                    <a:pt x="821" y="381"/>
                    <a:pt x="775" y="420"/>
                    <a:pt x="701" y="449"/>
                  </a:cubicBezTo>
                  <a:cubicBezTo>
                    <a:pt x="626" y="478"/>
                    <a:pt x="524" y="495"/>
                    <a:pt x="410" y="495"/>
                  </a:cubicBezTo>
                  <a:cubicBezTo>
                    <a:pt x="297" y="495"/>
                    <a:pt x="195" y="477"/>
                    <a:pt x="121" y="448"/>
                  </a:cubicBezTo>
                  <a:cubicBezTo>
                    <a:pt x="46" y="419"/>
                    <a:pt x="0" y="378"/>
                    <a:pt x="0" y="334"/>
                  </a:cubicBezTo>
                  <a:cubicBezTo>
                    <a:pt x="0" y="290"/>
                    <a:pt x="46" y="250"/>
                    <a:pt x="121" y="221"/>
                  </a:cubicBezTo>
                  <a:cubicBezTo>
                    <a:pt x="195" y="192"/>
                    <a:pt x="297" y="174"/>
                    <a:pt x="410" y="174"/>
                  </a:cubicBezTo>
                  <a:cubicBezTo>
                    <a:pt x="523" y="174"/>
                    <a:pt x="625" y="192"/>
                    <a:pt x="699" y="221"/>
                  </a:cubicBezTo>
                  <a:cubicBezTo>
                    <a:pt x="775" y="251"/>
                    <a:pt x="821" y="292"/>
                    <a:pt x="821" y="337"/>
                  </a:cubicBezTo>
                  <a:close/>
                  <a:moveTo>
                    <a:pt x="1153" y="1977"/>
                  </a:moveTo>
                  <a:cubicBezTo>
                    <a:pt x="1153" y="2007"/>
                    <a:pt x="1121" y="2035"/>
                    <a:pt x="1069" y="2055"/>
                  </a:cubicBezTo>
                  <a:cubicBezTo>
                    <a:pt x="1017" y="2075"/>
                    <a:pt x="946" y="2087"/>
                    <a:pt x="867" y="2087"/>
                  </a:cubicBezTo>
                  <a:cubicBezTo>
                    <a:pt x="788" y="2087"/>
                    <a:pt x="717" y="2075"/>
                    <a:pt x="666" y="2055"/>
                  </a:cubicBezTo>
                  <a:cubicBezTo>
                    <a:pt x="614" y="2034"/>
                    <a:pt x="582" y="2006"/>
                    <a:pt x="582" y="1975"/>
                  </a:cubicBezTo>
                  <a:cubicBezTo>
                    <a:pt x="582" y="1944"/>
                    <a:pt x="614" y="1916"/>
                    <a:pt x="666" y="1896"/>
                  </a:cubicBezTo>
                  <a:cubicBezTo>
                    <a:pt x="717" y="1876"/>
                    <a:pt x="788" y="1863"/>
                    <a:pt x="867" y="1863"/>
                  </a:cubicBezTo>
                  <a:cubicBezTo>
                    <a:pt x="946" y="1863"/>
                    <a:pt x="1017" y="1876"/>
                    <a:pt x="1068" y="1896"/>
                  </a:cubicBezTo>
                  <a:cubicBezTo>
                    <a:pt x="1121" y="1917"/>
                    <a:pt x="1153" y="1946"/>
                    <a:pt x="1153" y="1977"/>
                  </a:cubicBezTo>
                  <a:close/>
                  <a:moveTo>
                    <a:pt x="733" y="1253"/>
                  </a:moveTo>
                  <a:cubicBezTo>
                    <a:pt x="733" y="1286"/>
                    <a:pt x="699" y="1316"/>
                    <a:pt x="643" y="1337"/>
                  </a:cubicBezTo>
                  <a:cubicBezTo>
                    <a:pt x="587" y="1358"/>
                    <a:pt x="510" y="1372"/>
                    <a:pt x="425" y="1372"/>
                  </a:cubicBezTo>
                  <a:cubicBezTo>
                    <a:pt x="341" y="1372"/>
                    <a:pt x="264" y="1358"/>
                    <a:pt x="209" y="1337"/>
                  </a:cubicBezTo>
                  <a:cubicBezTo>
                    <a:pt x="153" y="1315"/>
                    <a:pt x="119" y="1284"/>
                    <a:pt x="119" y="1251"/>
                  </a:cubicBezTo>
                  <a:cubicBezTo>
                    <a:pt x="119" y="1218"/>
                    <a:pt x="153" y="1188"/>
                    <a:pt x="209" y="1166"/>
                  </a:cubicBezTo>
                  <a:cubicBezTo>
                    <a:pt x="264" y="1144"/>
                    <a:pt x="341" y="1131"/>
                    <a:pt x="425" y="1131"/>
                  </a:cubicBezTo>
                  <a:cubicBezTo>
                    <a:pt x="510" y="1131"/>
                    <a:pt x="586" y="1145"/>
                    <a:pt x="642" y="1167"/>
                  </a:cubicBezTo>
                  <a:cubicBezTo>
                    <a:pt x="698" y="1189"/>
                    <a:pt x="733" y="1219"/>
                    <a:pt x="733" y="1253"/>
                  </a:cubicBezTo>
                  <a:close/>
                  <a:moveTo>
                    <a:pt x="1013" y="1439"/>
                  </a:moveTo>
                  <a:cubicBezTo>
                    <a:pt x="1013" y="1455"/>
                    <a:pt x="997" y="1469"/>
                    <a:pt x="970" y="1479"/>
                  </a:cubicBezTo>
                  <a:cubicBezTo>
                    <a:pt x="944" y="1489"/>
                    <a:pt x="907" y="1496"/>
                    <a:pt x="867" y="1496"/>
                  </a:cubicBezTo>
                  <a:cubicBezTo>
                    <a:pt x="827" y="1496"/>
                    <a:pt x="791" y="1489"/>
                    <a:pt x="765" y="1479"/>
                  </a:cubicBezTo>
                  <a:cubicBezTo>
                    <a:pt x="738" y="1469"/>
                    <a:pt x="722" y="1454"/>
                    <a:pt x="722" y="1438"/>
                  </a:cubicBezTo>
                  <a:cubicBezTo>
                    <a:pt x="722" y="1422"/>
                    <a:pt x="738" y="1408"/>
                    <a:pt x="765" y="1398"/>
                  </a:cubicBezTo>
                  <a:cubicBezTo>
                    <a:pt x="791" y="1387"/>
                    <a:pt x="827" y="1381"/>
                    <a:pt x="867" y="1381"/>
                  </a:cubicBezTo>
                  <a:cubicBezTo>
                    <a:pt x="907" y="1381"/>
                    <a:pt x="943" y="1388"/>
                    <a:pt x="969" y="1398"/>
                  </a:cubicBezTo>
                  <a:cubicBezTo>
                    <a:pt x="996" y="1408"/>
                    <a:pt x="1013" y="1423"/>
                    <a:pt x="1013" y="1439"/>
                  </a:cubicBezTo>
                  <a:close/>
                  <a:moveTo>
                    <a:pt x="824" y="2346"/>
                  </a:moveTo>
                  <a:cubicBezTo>
                    <a:pt x="824" y="2390"/>
                    <a:pt x="778" y="2430"/>
                    <a:pt x="702" y="2459"/>
                  </a:cubicBezTo>
                  <a:cubicBezTo>
                    <a:pt x="628" y="2488"/>
                    <a:pt x="525" y="2505"/>
                    <a:pt x="412" y="2505"/>
                  </a:cubicBezTo>
                  <a:cubicBezTo>
                    <a:pt x="298" y="2505"/>
                    <a:pt x="196" y="2487"/>
                    <a:pt x="122" y="2458"/>
                  </a:cubicBezTo>
                  <a:cubicBezTo>
                    <a:pt x="47" y="2429"/>
                    <a:pt x="0" y="2388"/>
                    <a:pt x="0" y="2343"/>
                  </a:cubicBezTo>
                  <a:cubicBezTo>
                    <a:pt x="0" y="2299"/>
                    <a:pt x="47" y="2258"/>
                    <a:pt x="122" y="2229"/>
                  </a:cubicBezTo>
                  <a:cubicBezTo>
                    <a:pt x="196" y="2200"/>
                    <a:pt x="298" y="2182"/>
                    <a:pt x="412" y="2182"/>
                  </a:cubicBezTo>
                  <a:cubicBezTo>
                    <a:pt x="525" y="2182"/>
                    <a:pt x="627" y="2200"/>
                    <a:pt x="701" y="2230"/>
                  </a:cubicBezTo>
                  <a:cubicBezTo>
                    <a:pt x="777" y="2259"/>
                    <a:pt x="824" y="2301"/>
                    <a:pt x="824" y="2346"/>
                  </a:cubicBezTo>
                  <a:close/>
                  <a:moveTo>
                    <a:pt x="1735" y="2346"/>
                  </a:moveTo>
                  <a:cubicBezTo>
                    <a:pt x="1735" y="2390"/>
                    <a:pt x="1688" y="2430"/>
                    <a:pt x="1613" y="2459"/>
                  </a:cubicBezTo>
                  <a:cubicBezTo>
                    <a:pt x="1539" y="2488"/>
                    <a:pt x="1436" y="2505"/>
                    <a:pt x="1322" y="2505"/>
                  </a:cubicBezTo>
                  <a:cubicBezTo>
                    <a:pt x="1209" y="2505"/>
                    <a:pt x="1107" y="2487"/>
                    <a:pt x="1033" y="2458"/>
                  </a:cubicBezTo>
                  <a:cubicBezTo>
                    <a:pt x="957" y="2429"/>
                    <a:pt x="911" y="2388"/>
                    <a:pt x="911" y="2343"/>
                  </a:cubicBezTo>
                  <a:cubicBezTo>
                    <a:pt x="911" y="2299"/>
                    <a:pt x="957" y="2258"/>
                    <a:pt x="1032" y="2229"/>
                  </a:cubicBezTo>
                  <a:cubicBezTo>
                    <a:pt x="1106" y="2200"/>
                    <a:pt x="1209" y="2182"/>
                    <a:pt x="1322" y="2182"/>
                  </a:cubicBezTo>
                  <a:cubicBezTo>
                    <a:pt x="1435" y="2182"/>
                    <a:pt x="1538" y="2200"/>
                    <a:pt x="1612" y="2230"/>
                  </a:cubicBezTo>
                  <a:cubicBezTo>
                    <a:pt x="1688" y="2259"/>
                    <a:pt x="1735" y="2301"/>
                    <a:pt x="1735" y="2346"/>
                  </a:cubicBezTo>
                  <a:close/>
                  <a:moveTo>
                    <a:pt x="1616" y="1253"/>
                  </a:moveTo>
                  <a:cubicBezTo>
                    <a:pt x="1616" y="1286"/>
                    <a:pt x="1582" y="1316"/>
                    <a:pt x="1526" y="1337"/>
                  </a:cubicBezTo>
                  <a:cubicBezTo>
                    <a:pt x="1470" y="1358"/>
                    <a:pt x="1394" y="1372"/>
                    <a:pt x="1309" y="1372"/>
                  </a:cubicBezTo>
                  <a:cubicBezTo>
                    <a:pt x="1224" y="1372"/>
                    <a:pt x="1148" y="1358"/>
                    <a:pt x="1092" y="1337"/>
                  </a:cubicBezTo>
                  <a:cubicBezTo>
                    <a:pt x="1036" y="1315"/>
                    <a:pt x="1002" y="1284"/>
                    <a:pt x="1002" y="1251"/>
                  </a:cubicBezTo>
                  <a:cubicBezTo>
                    <a:pt x="1002" y="1218"/>
                    <a:pt x="1036" y="1188"/>
                    <a:pt x="1092" y="1166"/>
                  </a:cubicBezTo>
                  <a:cubicBezTo>
                    <a:pt x="1147" y="1144"/>
                    <a:pt x="1224" y="1131"/>
                    <a:pt x="1309" y="1131"/>
                  </a:cubicBezTo>
                  <a:cubicBezTo>
                    <a:pt x="1393" y="1131"/>
                    <a:pt x="1469" y="1145"/>
                    <a:pt x="1525" y="1167"/>
                  </a:cubicBezTo>
                  <a:cubicBezTo>
                    <a:pt x="1581" y="1189"/>
                    <a:pt x="1616" y="1219"/>
                    <a:pt x="1616" y="1253"/>
                  </a:cubicBezTo>
                  <a:close/>
                  <a:moveTo>
                    <a:pt x="1121" y="1011"/>
                  </a:moveTo>
                  <a:cubicBezTo>
                    <a:pt x="1121" y="1038"/>
                    <a:pt x="1092" y="1063"/>
                    <a:pt x="1046" y="1081"/>
                  </a:cubicBezTo>
                  <a:cubicBezTo>
                    <a:pt x="1000" y="1098"/>
                    <a:pt x="937" y="1109"/>
                    <a:pt x="867" y="1109"/>
                  </a:cubicBezTo>
                  <a:cubicBezTo>
                    <a:pt x="797" y="1109"/>
                    <a:pt x="734" y="1098"/>
                    <a:pt x="689" y="1080"/>
                  </a:cubicBezTo>
                  <a:cubicBezTo>
                    <a:pt x="643" y="1062"/>
                    <a:pt x="614" y="1037"/>
                    <a:pt x="614" y="1010"/>
                  </a:cubicBezTo>
                  <a:cubicBezTo>
                    <a:pt x="614" y="982"/>
                    <a:pt x="642" y="957"/>
                    <a:pt x="689" y="939"/>
                  </a:cubicBezTo>
                  <a:cubicBezTo>
                    <a:pt x="734" y="922"/>
                    <a:pt x="797" y="911"/>
                    <a:pt x="867" y="911"/>
                  </a:cubicBezTo>
                  <a:cubicBezTo>
                    <a:pt x="937" y="911"/>
                    <a:pt x="1000" y="922"/>
                    <a:pt x="1045" y="940"/>
                  </a:cubicBezTo>
                  <a:cubicBezTo>
                    <a:pt x="1092" y="958"/>
                    <a:pt x="1121" y="984"/>
                    <a:pt x="1121" y="1011"/>
                  </a:cubicBezTo>
                  <a:close/>
                  <a:moveTo>
                    <a:pt x="1058" y="76"/>
                  </a:moveTo>
                  <a:cubicBezTo>
                    <a:pt x="1058" y="96"/>
                    <a:pt x="1036" y="115"/>
                    <a:pt x="1002" y="128"/>
                  </a:cubicBezTo>
                  <a:cubicBezTo>
                    <a:pt x="967" y="141"/>
                    <a:pt x="920" y="150"/>
                    <a:pt x="867" y="150"/>
                  </a:cubicBezTo>
                  <a:cubicBezTo>
                    <a:pt x="815" y="150"/>
                    <a:pt x="767" y="141"/>
                    <a:pt x="733" y="128"/>
                  </a:cubicBezTo>
                  <a:cubicBezTo>
                    <a:pt x="698" y="114"/>
                    <a:pt x="677" y="95"/>
                    <a:pt x="677" y="74"/>
                  </a:cubicBezTo>
                  <a:cubicBezTo>
                    <a:pt x="677" y="54"/>
                    <a:pt x="698" y="35"/>
                    <a:pt x="733" y="21"/>
                  </a:cubicBezTo>
                  <a:cubicBezTo>
                    <a:pt x="767" y="8"/>
                    <a:pt x="815" y="0"/>
                    <a:pt x="867" y="0"/>
                  </a:cubicBezTo>
                  <a:cubicBezTo>
                    <a:pt x="919" y="0"/>
                    <a:pt x="967" y="8"/>
                    <a:pt x="1001" y="22"/>
                  </a:cubicBezTo>
                  <a:cubicBezTo>
                    <a:pt x="1036" y="36"/>
                    <a:pt x="1058" y="55"/>
                    <a:pt x="1058" y="76"/>
                  </a:cubicBezTo>
                  <a:close/>
                  <a:moveTo>
                    <a:pt x="1735" y="337"/>
                  </a:moveTo>
                  <a:cubicBezTo>
                    <a:pt x="1735" y="381"/>
                    <a:pt x="1689" y="420"/>
                    <a:pt x="1614" y="449"/>
                  </a:cubicBezTo>
                  <a:cubicBezTo>
                    <a:pt x="1540" y="478"/>
                    <a:pt x="1437" y="495"/>
                    <a:pt x="1324" y="495"/>
                  </a:cubicBezTo>
                  <a:cubicBezTo>
                    <a:pt x="1210" y="495"/>
                    <a:pt x="1108" y="477"/>
                    <a:pt x="1034" y="448"/>
                  </a:cubicBezTo>
                  <a:cubicBezTo>
                    <a:pt x="960" y="419"/>
                    <a:pt x="913" y="378"/>
                    <a:pt x="913" y="334"/>
                  </a:cubicBezTo>
                  <a:cubicBezTo>
                    <a:pt x="913" y="290"/>
                    <a:pt x="959" y="250"/>
                    <a:pt x="1034" y="221"/>
                  </a:cubicBezTo>
                  <a:cubicBezTo>
                    <a:pt x="1108" y="192"/>
                    <a:pt x="1210" y="174"/>
                    <a:pt x="1324" y="174"/>
                  </a:cubicBezTo>
                  <a:cubicBezTo>
                    <a:pt x="1437" y="174"/>
                    <a:pt x="1539" y="192"/>
                    <a:pt x="1613" y="221"/>
                  </a:cubicBezTo>
                  <a:cubicBezTo>
                    <a:pt x="1688" y="251"/>
                    <a:pt x="1735" y="292"/>
                    <a:pt x="1735" y="337"/>
                  </a:cubicBezTo>
                  <a:close/>
                </a:path>
              </a:pathLst>
            </a:custGeom>
            <a:solidFill>
              <a:srgbClr val="679AB9"/>
            </a:solidFill>
            <a:ln w="9525">
              <a:noFill/>
              <a:round/>
              <a:headEnd/>
              <a:tailEnd/>
            </a:ln>
          </p:spPr>
          <p:txBody>
            <a:bodyPr vert="horz" wrap="square" lIns="91440" tIns="45720" rIns="91440" bIns="45720" numCol="1" anchor="t" anchorCtr="0" compatLnSpc="1">
              <a:prstTxWarp prst="textNoShape">
                <a:avLst/>
              </a:prstTxWarp>
            </a:bodyPr>
            <a:lstStyle/>
            <a:p>
              <a:endParaRPr lang="de-DE" sz="1798"/>
            </a:p>
          </p:txBody>
        </p:sp>
        <p:sp>
          <p:nvSpPr>
            <p:cNvPr id="55" name="Türmchen">
              <a:extLst>
                <a:ext uri="{FF2B5EF4-FFF2-40B4-BE49-F238E27FC236}">
                  <a16:creationId xmlns:a16="http://schemas.microsoft.com/office/drawing/2014/main" id="{1663F8F8-D044-1F4B-978F-47C077DB9949}"/>
                </a:ext>
              </a:extLst>
            </p:cNvPr>
            <p:cNvSpPr>
              <a:spLocks noEditPoints="1"/>
            </p:cNvSpPr>
            <p:nvPr/>
          </p:nvSpPr>
          <p:spPr bwMode="auto">
            <a:xfrm>
              <a:off x="3550" y="652"/>
              <a:ext cx="2210" cy="2902"/>
            </a:xfrm>
            <a:custGeom>
              <a:avLst/>
              <a:gdLst>
                <a:gd name="T0" fmla="*/ 5533 w 9745"/>
                <a:gd name="T1" fmla="*/ 9734 h 12800"/>
                <a:gd name="T2" fmla="*/ 6802 w 9745"/>
                <a:gd name="T3" fmla="*/ 9015 h 12800"/>
                <a:gd name="T4" fmla="*/ 5928 w 9745"/>
                <a:gd name="T5" fmla="*/ 7113 h 12800"/>
                <a:gd name="T6" fmla="*/ 6028 w 9745"/>
                <a:gd name="T7" fmla="*/ 8142 h 12800"/>
                <a:gd name="T8" fmla="*/ 6306 w 9745"/>
                <a:gd name="T9" fmla="*/ 8142 h 12800"/>
                <a:gd name="T10" fmla="*/ 6802 w 9745"/>
                <a:gd name="T11" fmla="*/ 7927 h 12800"/>
                <a:gd name="T12" fmla="*/ 6554 w 9745"/>
                <a:gd name="T13" fmla="*/ 6972 h 12800"/>
                <a:gd name="T14" fmla="*/ 6192 w 9745"/>
                <a:gd name="T15" fmla="*/ 802 h 12800"/>
                <a:gd name="T16" fmla="*/ 6134 w 9745"/>
                <a:gd name="T17" fmla="*/ 1080 h 12800"/>
                <a:gd name="T18" fmla="*/ 5850 w 9745"/>
                <a:gd name="T19" fmla="*/ 965 h 12800"/>
                <a:gd name="T20" fmla="*/ 5805 w 9745"/>
                <a:gd name="T21" fmla="*/ 641 h 12800"/>
                <a:gd name="T22" fmla="*/ 5585 w 9745"/>
                <a:gd name="T23" fmla="*/ 806 h 12800"/>
                <a:gd name="T24" fmla="*/ 5658 w 9745"/>
                <a:gd name="T25" fmla="*/ 1077 h 12800"/>
                <a:gd name="T26" fmla="*/ 5861 w 9745"/>
                <a:gd name="T27" fmla="*/ 1309 h 12800"/>
                <a:gd name="T28" fmla="*/ 5987 w 9745"/>
                <a:gd name="T29" fmla="*/ 2976 h 12800"/>
                <a:gd name="T30" fmla="*/ 6067 w 9745"/>
                <a:gd name="T31" fmla="*/ 3592 h 12800"/>
                <a:gd name="T32" fmla="*/ 5923 w 9745"/>
                <a:gd name="T33" fmla="*/ 4034 h 12800"/>
                <a:gd name="T34" fmla="*/ 4917 w 9745"/>
                <a:gd name="T35" fmla="*/ 5382 h 12800"/>
                <a:gd name="T36" fmla="*/ 4012 w 9745"/>
                <a:gd name="T37" fmla="*/ 6687 h 12800"/>
                <a:gd name="T38" fmla="*/ 4589 w 9745"/>
                <a:gd name="T39" fmla="*/ 8242 h 12800"/>
                <a:gd name="T40" fmla="*/ 4504 w 9745"/>
                <a:gd name="T41" fmla="*/ 10745 h 12800"/>
                <a:gd name="T42" fmla="*/ 0 w 9745"/>
                <a:gd name="T43" fmla="*/ 12800 h 12800"/>
                <a:gd name="T44" fmla="*/ 8065 w 9745"/>
                <a:gd name="T45" fmla="*/ 11069 h 12800"/>
                <a:gd name="T46" fmla="*/ 7802 w 9745"/>
                <a:gd name="T47" fmla="*/ 8366 h 12800"/>
                <a:gd name="T48" fmla="*/ 8154 w 9745"/>
                <a:gd name="T49" fmla="*/ 7161 h 12800"/>
                <a:gd name="T50" fmla="*/ 7723 w 9745"/>
                <a:gd name="T51" fmla="*/ 5759 h 12800"/>
                <a:gd name="T52" fmla="*/ 6436 w 9745"/>
                <a:gd name="T53" fmla="*/ 4207 h 12800"/>
                <a:gd name="T54" fmla="*/ 6228 w 9745"/>
                <a:gd name="T55" fmla="*/ 3673 h 12800"/>
                <a:gd name="T56" fmla="*/ 6236 w 9745"/>
                <a:gd name="T57" fmla="*/ 2850 h 12800"/>
                <a:gd name="T58" fmla="*/ 6470 w 9745"/>
                <a:gd name="T59" fmla="*/ 2554 h 12800"/>
                <a:gd name="T60" fmla="*/ 6408 w 9745"/>
                <a:gd name="T61" fmla="*/ 2285 h 12800"/>
                <a:gd name="T62" fmla="*/ 6621 w 9745"/>
                <a:gd name="T63" fmla="*/ 2320 h 12800"/>
                <a:gd name="T64" fmla="*/ 6866 w 9745"/>
                <a:gd name="T65" fmla="*/ 2173 h 12800"/>
                <a:gd name="T66" fmla="*/ 6754 w 9745"/>
                <a:gd name="T67" fmla="*/ 1290 h 12800"/>
                <a:gd name="T68" fmla="*/ 6837 w 9745"/>
                <a:gd name="T69" fmla="*/ 710 h 12800"/>
                <a:gd name="T70" fmla="*/ 6934 w 9745"/>
                <a:gd name="T71" fmla="*/ 315 h 12800"/>
                <a:gd name="T72" fmla="*/ 6768 w 9745"/>
                <a:gd name="T73" fmla="*/ 248 h 12800"/>
                <a:gd name="T74" fmla="*/ 6594 w 9745"/>
                <a:gd name="T75" fmla="*/ 2143 h 12800"/>
                <a:gd name="T76" fmla="*/ 6672 w 9745"/>
                <a:gd name="T77" fmla="*/ 2052 h 12800"/>
                <a:gd name="T78" fmla="*/ 6635 w 9745"/>
                <a:gd name="T79" fmla="*/ 2123 h 12800"/>
                <a:gd name="T80" fmla="*/ 6536 w 9745"/>
                <a:gd name="T81" fmla="*/ 2085 h 12800"/>
                <a:gd name="T82" fmla="*/ 6594 w 9745"/>
                <a:gd name="T83" fmla="*/ 1941 h 12800"/>
                <a:gd name="T84" fmla="*/ 6487 w 9745"/>
                <a:gd name="T85" fmla="*/ 2048 h 12800"/>
                <a:gd name="T86" fmla="*/ 6530 w 9745"/>
                <a:gd name="T87" fmla="*/ 1916 h 12800"/>
                <a:gd name="T88" fmla="*/ 6504 w 9745"/>
                <a:gd name="T89" fmla="*/ 2040 h 12800"/>
                <a:gd name="T90" fmla="*/ 6495 w 9745"/>
                <a:gd name="T91" fmla="*/ 1853 h 12800"/>
                <a:gd name="T92" fmla="*/ 6487 w 9745"/>
                <a:gd name="T93" fmla="*/ 1613 h 12800"/>
                <a:gd name="T94" fmla="*/ 6520 w 9745"/>
                <a:gd name="T95" fmla="*/ 1633 h 12800"/>
                <a:gd name="T96" fmla="*/ 6303 w 9745"/>
                <a:gd name="T97" fmla="*/ 1639 h 12800"/>
                <a:gd name="T98" fmla="*/ 6292 w 9745"/>
                <a:gd name="T99" fmla="*/ 1469 h 12800"/>
                <a:gd name="T100" fmla="*/ 6433 w 9745"/>
                <a:gd name="T101" fmla="*/ 1689 h 12800"/>
                <a:gd name="T102" fmla="*/ 6227 w 9745"/>
                <a:gd name="T103" fmla="*/ 1052 h 12800"/>
                <a:gd name="T104" fmla="*/ 6263 w 9745"/>
                <a:gd name="T105" fmla="*/ 983 h 12800"/>
                <a:gd name="T106" fmla="*/ 6263 w 9745"/>
                <a:gd name="T107" fmla="*/ 1064 h 12800"/>
                <a:gd name="T108" fmla="*/ 6346 w 9745"/>
                <a:gd name="T109" fmla="*/ 8560 h 12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745" h="12800">
                  <a:moveTo>
                    <a:pt x="6802" y="9734"/>
                  </a:moveTo>
                  <a:lnTo>
                    <a:pt x="6802" y="9734"/>
                  </a:lnTo>
                  <a:lnTo>
                    <a:pt x="6802" y="9734"/>
                  </a:lnTo>
                  <a:cubicBezTo>
                    <a:pt x="6595" y="9706"/>
                    <a:pt x="6262" y="9698"/>
                    <a:pt x="6167" y="9698"/>
                  </a:cubicBezTo>
                  <a:lnTo>
                    <a:pt x="6167" y="9698"/>
                  </a:lnTo>
                  <a:cubicBezTo>
                    <a:pt x="6072" y="9698"/>
                    <a:pt x="5739" y="9706"/>
                    <a:pt x="5533" y="9734"/>
                  </a:cubicBezTo>
                  <a:lnTo>
                    <a:pt x="5533" y="9734"/>
                  </a:lnTo>
                  <a:lnTo>
                    <a:pt x="5533" y="9072"/>
                  </a:lnTo>
                  <a:lnTo>
                    <a:pt x="6011" y="9072"/>
                  </a:lnTo>
                  <a:cubicBezTo>
                    <a:pt x="6013" y="9054"/>
                    <a:pt x="6014" y="9035"/>
                    <a:pt x="6015" y="9015"/>
                  </a:cubicBezTo>
                  <a:lnTo>
                    <a:pt x="5533" y="9015"/>
                  </a:lnTo>
                  <a:lnTo>
                    <a:pt x="5533" y="8924"/>
                  </a:lnTo>
                  <a:lnTo>
                    <a:pt x="6802" y="8924"/>
                  </a:lnTo>
                  <a:lnTo>
                    <a:pt x="6802" y="9015"/>
                  </a:lnTo>
                  <a:lnTo>
                    <a:pt x="6319" y="9015"/>
                  </a:lnTo>
                  <a:cubicBezTo>
                    <a:pt x="6320" y="9035"/>
                    <a:pt x="6321" y="9054"/>
                    <a:pt x="6323" y="9072"/>
                  </a:cubicBezTo>
                  <a:lnTo>
                    <a:pt x="6802" y="9072"/>
                  </a:lnTo>
                  <a:lnTo>
                    <a:pt x="6802" y="9734"/>
                  </a:lnTo>
                  <a:close/>
                  <a:moveTo>
                    <a:pt x="6406" y="7151"/>
                  </a:moveTo>
                  <a:lnTo>
                    <a:pt x="5928" y="7151"/>
                  </a:lnTo>
                  <a:cubicBezTo>
                    <a:pt x="5928" y="7139"/>
                    <a:pt x="5928" y="7126"/>
                    <a:pt x="5928" y="7113"/>
                  </a:cubicBezTo>
                  <a:lnTo>
                    <a:pt x="6406" y="7113"/>
                  </a:lnTo>
                  <a:cubicBezTo>
                    <a:pt x="6406" y="7126"/>
                    <a:pt x="6406" y="7139"/>
                    <a:pt x="6406" y="7151"/>
                  </a:cubicBezTo>
                  <a:close/>
                  <a:moveTo>
                    <a:pt x="6802" y="8142"/>
                  </a:moveTo>
                  <a:lnTo>
                    <a:pt x="6802" y="8848"/>
                  </a:lnTo>
                  <a:lnTo>
                    <a:pt x="5533" y="8848"/>
                  </a:lnTo>
                  <a:lnTo>
                    <a:pt x="5533" y="8142"/>
                  </a:lnTo>
                  <a:lnTo>
                    <a:pt x="6028" y="8142"/>
                  </a:lnTo>
                  <a:cubicBezTo>
                    <a:pt x="6030" y="8125"/>
                    <a:pt x="6031" y="8106"/>
                    <a:pt x="6032" y="8085"/>
                  </a:cubicBezTo>
                  <a:lnTo>
                    <a:pt x="5533" y="8085"/>
                  </a:lnTo>
                  <a:lnTo>
                    <a:pt x="5533" y="8003"/>
                  </a:lnTo>
                  <a:lnTo>
                    <a:pt x="6802" y="8003"/>
                  </a:lnTo>
                  <a:lnTo>
                    <a:pt x="6802" y="8085"/>
                  </a:lnTo>
                  <a:lnTo>
                    <a:pt x="6302" y="8085"/>
                  </a:lnTo>
                  <a:cubicBezTo>
                    <a:pt x="6303" y="8106"/>
                    <a:pt x="6304" y="8125"/>
                    <a:pt x="6306" y="8142"/>
                  </a:cubicBezTo>
                  <a:lnTo>
                    <a:pt x="6802" y="8142"/>
                  </a:lnTo>
                  <a:moveTo>
                    <a:pt x="5533" y="7927"/>
                  </a:moveTo>
                  <a:lnTo>
                    <a:pt x="5533" y="7431"/>
                  </a:lnTo>
                  <a:cubicBezTo>
                    <a:pt x="5533" y="7309"/>
                    <a:pt x="5661" y="7184"/>
                    <a:pt x="5741" y="7049"/>
                  </a:cubicBezTo>
                  <a:lnTo>
                    <a:pt x="6593" y="7049"/>
                  </a:lnTo>
                  <a:cubicBezTo>
                    <a:pt x="6674" y="7184"/>
                    <a:pt x="6802" y="7309"/>
                    <a:pt x="6802" y="7431"/>
                  </a:cubicBezTo>
                  <a:lnTo>
                    <a:pt x="6802" y="7927"/>
                  </a:lnTo>
                  <a:lnTo>
                    <a:pt x="5533" y="7927"/>
                  </a:lnTo>
                  <a:close/>
                  <a:moveTo>
                    <a:pt x="5780" y="6972"/>
                  </a:moveTo>
                  <a:cubicBezTo>
                    <a:pt x="5796" y="6934"/>
                    <a:pt x="5806" y="6895"/>
                    <a:pt x="5806" y="6854"/>
                  </a:cubicBezTo>
                  <a:cubicBezTo>
                    <a:pt x="5806" y="6854"/>
                    <a:pt x="6057" y="6834"/>
                    <a:pt x="6167" y="6834"/>
                  </a:cubicBezTo>
                  <a:lnTo>
                    <a:pt x="6167" y="6834"/>
                  </a:lnTo>
                  <a:cubicBezTo>
                    <a:pt x="6278" y="6834"/>
                    <a:pt x="6529" y="6854"/>
                    <a:pt x="6529" y="6854"/>
                  </a:cubicBezTo>
                  <a:cubicBezTo>
                    <a:pt x="6529" y="6895"/>
                    <a:pt x="6538" y="6934"/>
                    <a:pt x="6554" y="6972"/>
                  </a:cubicBezTo>
                  <a:lnTo>
                    <a:pt x="5780" y="6972"/>
                  </a:lnTo>
                  <a:close/>
                  <a:moveTo>
                    <a:pt x="6770" y="0"/>
                  </a:moveTo>
                  <a:lnTo>
                    <a:pt x="6770" y="0"/>
                  </a:lnTo>
                  <a:cubicBezTo>
                    <a:pt x="6740" y="91"/>
                    <a:pt x="6687" y="194"/>
                    <a:pt x="6629" y="310"/>
                  </a:cubicBezTo>
                  <a:cubicBezTo>
                    <a:pt x="6571" y="425"/>
                    <a:pt x="6518" y="487"/>
                    <a:pt x="6484" y="547"/>
                  </a:cubicBezTo>
                  <a:cubicBezTo>
                    <a:pt x="6419" y="609"/>
                    <a:pt x="6342" y="758"/>
                    <a:pt x="6332" y="805"/>
                  </a:cubicBezTo>
                  <a:cubicBezTo>
                    <a:pt x="6309" y="795"/>
                    <a:pt x="6199" y="795"/>
                    <a:pt x="6192" y="802"/>
                  </a:cubicBezTo>
                  <a:cubicBezTo>
                    <a:pt x="6108" y="802"/>
                    <a:pt x="6112" y="888"/>
                    <a:pt x="6112" y="888"/>
                  </a:cubicBezTo>
                  <a:cubicBezTo>
                    <a:pt x="6112" y="888"/>
                    <a:pt x="6105" y="897"/>
                    <a:pt x="6098" y="916"/>
                  </a:cubicBezTo>
                  <a:cubicBezTo>
                    <a:pt x="6091" y="935"/>
                    <a:pt x="6097" y="988"/>
                    <a:pt x="6097" y="1006"/>
                  </a:cubicBezTo>
                  <a:lnTo>
                    <a:pt x="6090" y="1019"/>
                  </a:lnTo>
                  <a:lnTo>
                    <a:pt x="6104" y="1027"/>
                  </a:lnTo>
                  <a:cubicBezTo>
                    <a:pt x="6104" y="1027"/>
                    <a:pt x="6106" y="1061"/>
                    <a:pt x="6114" y="1068"/>
                  </a:cubicBezTo>
                  <a:cubicBezTo>
                    <a:pt x="6122" y="1076"/>
                    <a:pt x="6134" y="1080"/>
                    <a:pt x="6134" y="1080"/>
                  </a:cubicBezTo>
                  <a:lnTo>
                    <a:pt x="6135" y="1098"/>
                  </a:lnTo>
                  <a:cubicBezTo>
                    <a:pt x="6135" y="1098"/>
                    <a:pt x="6121" y="1136"/>
                    <a:pt x="6105" y="1148"/>
                  </a:cubicBezTo>
                  <a:cubicBezTo>
                    <a:pt x="6023" y="1143"/>
                    <a:pt x="5976" y="1181"/>
                    <a:pt x="5954" y="1213"/>
                  </a:cubicBezTo>
                  <a:cubicBezTo>
                    <a:pt x="5954" y="1213"/>
                    <a:pt x="5905" y="1208"/>
                    <a:pt x="5887" y="1209"/>
                  </a:cubicBezTo>
                  <a:cubicBezTo>
                    <a:pt x="5875" y="1191"/>
                    <a:pt x="5830" y="1072"/>
                    <a:pt x="5810" y="1056"/>
                  </a:cubicBezTo>
                  <a:cubicBezTo>
                    <a:pt x="5816" y="1047"/>
                    <a:pt x="5815" y="1021"/>
                    <a:pt x="5808" y="1010"/>
                  </a:cubicBezTo>
                  <a:cubicBezTo>
                    <a:pt x="5838" y="997"/>
                    <a:pt x="5850" y="965"/>
                    <a:pt x="5850" y="965"/>
                  </a:cubicBezTo>
                  <a:lnTo>
                    <a:pt x="5841" y="954"/>
                  </a:lnTo>
                  <a:cubicBezTo>
                    <a:pt x="5841" y="954"/>
                    <a:pt x="5861" y="947"/>
                    <a:pt x="5857" y="926"/>
                  </a:cubicBezTo>
                  <a:cubicBezTo>
                    <a:pt x="5903" y="928"/>
                    <a:pt x="5880" y="854"/>
                    <a:pt x="5881" y="843"/>
                  </a:cubicBezTo>
                  <a:cubicBezTo>
                    <a:pt x="5899" y="829"/>
                    <a:pt x="5896" y="777"/>
                    <a:pt x="5896" y="777"/>
                  </a:cubicBezTo>
                  <a:cubicBezTo>
                    <a:pt x="5896" y="777"/>
                    <a:pt x="5883" y="776"/>
                    <a:pt x="5886" y="741"/>
                  </a:cubicBezTo>
                  <a:cubicBezTo>
                    <a:pt x="5889" y="706"/>
                    <a:pt x="5868" y="687"/>
                    <a:pt x="5856" y="681"/>
                  </a:cubicBezTo>
                  <a:cubicBezTo>
                    <a:pt x="5849" y="664"/>
                    <a:pt x="5815" y="642"/>
                    <a:pt x="5805" y="641"/>
                  </a:cubicBezTo>
                  <a:cubicBezTo>
                    <a:pt x="5785" y="626"/>
                    <a:pt x="5743" y="633"/>
                    <a:pt x="5743" y="646"/>
                  </a:cubicBezTo>
                  <a:cubicBezTo>
                    <a:pt x="5730" y="644"/>
                    <a:pt x="5718" y="658"/>
                    <a:pt x="5718" y="658"/>
                  </a:cubicBezTo>
                  <a:cubicBezTo>
                    <a:pt x="5718" y="658"/>
                    <a:pt x="5693" y="652"/>
                    <a:pt x="5683" y="672"/>
                  </a:cubicBezTo>
                  <a:cubicBezTo>
                    <a:pt x="5662" y="685"/>
                    <a:pt x="5637" y="737"/>
                    <a:pt x="5637" y="737"/>
                  </a:cubicBezTo>
                  <a:cubicBezTo>
                    <a:pt x="5637" y="737"/>
                    <a:pt x="5629" y="727"/>
                    <a:pt x="5620" y="738"/>
                  </a:cubicBezTo>
                  <a:cubicBezTo>
                    <a:pt x="5611" y="750"/>
                    <a:pt x="5613" y="802"/>
                    <a:pt x="5613" y="802"/>
                  </a:cubicBezTo>
                  <a:cubicBezTo>
                    <a:pt x="5613" y="802"/>
                    <a:pt x="5593" y="790"/>
                    <a:pt x="5585" y="806"/>
                  </a:cubicBezTo>
                  <a:cubicBezTo>
                    <a:pt x="5577" y="822"/>
                    <a:pt x="5591" y="881"/>
                    <a:pt x="5591" y="881"/>
                  </a:cubicBezTo>
                  <a:cubicBezTo>
                    <a:pt x="5591" y="881"/>
                    <a:pt x="5572" y="875"/>
                    <a:pt x="5572" y="897"/>
                  </a:cubicBezTo>
                  <a:cubicBezTo>
                    <a:pt x="5572" y="918"/>
                    <a:pt x="5585" y="963"/>
                    <a:pt x="5585" y="963"/>
                  </a:cubicBezTo>
                  <a:cubicBezTo>
                    <a:pt x="5585" y="963"/>
                    <a:pt x="5573" y="954"/>
                    <a:pt x="5573" y="971"/>
                  </a:cubicBezTo>
                  <a:cubicBezTo>
                    <a:pt x="5573" y="988"/>
                    <a:pt x="5613" y="1040"/>
                    <a:pt x="5613" y="1040"/>
                  </a:cubicBezTo>
                  <a:cubicBezTo>
                    <a:pt x="5613" y="1040"/>
                    <a:pt x="5595" y="1055"/>
                    <a:pt x="5596" y="1071"/>
                  </a:cubicBezTo>
                  <a:cubicBezTo>
                    <a:pt x="5613" y="1081"/>
                    <a:pt x="5640" y="1083"/>
                    <a:pt x="5658" y="1077"/>
                  </a:cubicBezTo>
                  <a:cubicBezTo>
                    <a:pt x="5651" y="1084"/>
                    <a:pt x="5652" y="1098"/>
                    <a:pt x="5652" y="1098"/>
                  </a:cubicBezTo>
                  <a:cubicBezTo>
                    <a:pt x="5652" y="1098"/>
                    <a:pt x="5667" y="1112"/>
                    <a:pt x="5691" y="1105"/>
                  </a:cubicBezTo>
                  <a:cubicBezTo>
                    <a:pt x="5714" y="1098"/>
                    <a:pt x="5733" y="1069"/>
                    <a:pt x="5733" y="1069"/>
                  </a:cubicBezTo>
                  <a:cubicBezTo>
                    <a:pt x="5733" y="1069"/>
                    <a:pt x="5753" y="1081"/>
                    <a:pt x="5759" y="1100"/>
                  </a:cubicBezTo>
                  <a:cubicBezTo>
                    <a:pt x="5766" y="1118"/>
                    <a:pt x="5775" y="1159"/>
                    <a:pt x="5784" y="1200"/>
                  </a:cubicBezTo>
                  <a:cubicBezTo>
                    <a:pt x="5793" y="1241"/>
                    <a:pt x="5804" y="1292"/>
                    <a:pt x="5817" y="1304"/>
                  </a:cubicBezTo>
                  <a:cubicBezTo>
                    <a:pt x="5830" y="1316"/>
                    <a:pt x="5847" y="1304"/>
                    <a:pt x="5861" y="1309"/>
                  </a:cubicBezTo>
                  <a:cubicBezTo>
                    <a:pt x="5875" y="1314"/>
                    <a:pt x="5894" y="1331"/>
                    <a:pt x="5955" y="1325"/>
                  </a:cubicBezTo>
                  <a:cubicBezTo>
                    <a:pt x="5955" y="1472"/>
                    <a:pt x="6015" y="1558"/>
                    <a:pt x="6046" y="1604"/>
                  </a:cubicBezTo>
                  <a:cubicBezTo>
                    <a:pt x="6076" y="1651"/>
                    <a:pt x="6109" y="1719"/>
                    <a:pt x="6109" y="1805"/>
                  </a:cubicBezTo>
                  <a:cubicBezTo>
                    <a:pt x="6109" y="1891"/>
                    <a:pt x="6113" y="2052"/>
                    <a:pt x="6107" y="2129"/>
                  </a:cubicBezTo>
                  <a:cubicBezTo>
                    <a:pt x="6101" y="2205"/>
                    <a:pt x="6070" y="2296"/>
                    <a:pt x="6070" y="2359"/>
                  </a:cubicBezTo>
                  <a:cubicBezTo>
                    <a:pt x="6070" y="2423"/>
                    <a:pt x="6098" y="2584"/>
                    <a:pt x="6098" y="2786"/>
                  </a:cubicBezTo>
                  <a:cubicBezTo>
                    <a:pt x="6072" y="2819"/>
                    <a:pt x="5987" y="2969"/>
                    <a:pt x="5987" y="2976"/>
                  </a:cubicBezTo>
                  <a:cubicBezTo>
                    <a:pt x="5987" y="2984"/>
                    <a:pt x="5993" y="2998"/>
                    <a:pt x="6027" y="2998"/>
                  </a:cubicBezTo>
                  <a:cubicBezTo>
                    <a:pt x="6062" y="2998"/>
                    <a:pt x="6091" y="2956"/>
                    <a:pt x="6091" y="2956"/>
                  </a:cubicBezTo>
                  <a:lnTo>
                    <a:pt x="6100" y="2967"/>
                  </a:lnTo>
                  <a:cubicBezTo>
                    <a:pt x="6100" y="2967"/>
                    <a:pt x="6099" y="2978"/>
                    <a:pt x="6099" y="2989"/>
                  </a:cubicBezTo>
                  <a:cubicBezTo>
                    <a:pt x="6073" y="2989"/>
                    <a:pt x="6081" y="3025"/>
                    <a:pt x="6081" y="3036"/>
                  </a:cubicBezTo>
                  <a:cubicBezTo>
                    <a:pt x="6050" y="3046"/>
                    <a:pt x="5868" y="3129"/>
                    <a:pt x="5868" y="3301"/>
                  </a:cubicBezTo>
                  <a:cubicBezTo>
                    <a:pt x="5868" y="3472"/>
                    <a:pt x="5974" y="3546"/>
                    <a:pt x="6067" y="3592"/>
                  </a:cubicBezTo>
                  <a:cubicBezTo>
                    <a:pt x="6067" y="3592"/>
                    <a:pt x="6061" y="3598"/>
                    <a:pt x="6061" y="3620"/>
                  </a:cubicBezTo>
                  <a:cubicBezTo>
                    <a:pt x="6061" y="3643"/>
                    <a:pt x="6115" y="3662"/>
                    <a:pt x="6106" y="3673"/>
                  </a:cubicBezTo>
                  <a:cubicBezTo>
                    <a:pt x="6096" y="3687"/>
                    <a:pt x="6104" y="3719"/>
                    <a:pt x="6089" y="3745"/>
                  </a:cubicBezTo>
                  <a:cubicBezTo>
                    <a:pt x="6075" y="3771"/>
                    <a:pt x="6041" y="3796"/>
                    <a:pt x="6041" y="3817"/>
                  </a:cubicBezTo>
                  <a:cubicBezTo>
                    <a:pt x="6041" y="3837"/>
                    <a:pt x="6070" y="3864"/>
                    <a:pt x="6070" y="3864"/>
                  </a:cubicBezTo>
                  <a:cubicBezTo>
                    <a:pt x="6070" y="3864"/>
                    <a:pt x="6065" y="3902"/>
                    <a:pt x="6065" y="3923"/>
                  </a:cubicBezTo>
                  <a:cubicBezTo>
                    <a:pt x="5970" y="3941"/>
                    <a:pt x="5923" y="3993"/>
                    <a:pt x="5923" y="4034"/>
                  </a:cubicBezTo>
                  <a:cubicBezTo>
                    <a:pt x="5923" y="4075"/>
                    <a:pt x="5966" y="4097"/>
                    <a:pt x="5966" y="4097"/>
                  </a:cubicBezTo>
                  <a:cubicBezTo>
                    <a:pt x="5966" y="4097"/>
                    <a:pt x="5899" y="4141"/>
                    <a:pt x="5899" y="4207"/>
                  </a:cubicBezTo>
                  <a:cubicBezTo>
                    <a:pt x="5899" y="4274"/>
                    <a:pt x="5956" y="4286"/>
                    <a:pt x="5956" y="4318"/>
                  </a:cubicBezTo>
                  <a:cubicBezTo>
                    <a:pt x="5956" y="4350"/>
                    <a:pt x="5892" y="4413"/>
                    <a:pt x="5882" y="4416"/>
                  </a:cubicBezTo>
                  <a:cubicBezTo>
                    <a:pt x="5662" y="4455"/>
                    <a:pt x="5451" y="4589"/>
                    <a:pt x="5346" y="4676"/>
                  </a:cubicBezTo>
                  <a:cubicBezTo>
                    <a:pt x="5241" y="4764"/>
                    <a:pt x="5142" y="4879"/>
                    <a:pt x="5054" y="5033"/>
                  </a:cubicBezTo>
                  <a:cubicBezTo>
                    <a:pt x="4966" y="5187"/>
                    <a:pt x="4930" y="5324"/>
                    <a:pt x="4917" y="5382"/>
                  </a:cubicBezTo>
                  <a:cubicBezTo>
                    <a:pt x="4884" y="5399"/>
                    <a:pt x="4762" y="5467"/>
                    <a:pt x="4704" y="5530"/>
                  </a:cubicBezTo>
                  <a:cubicBezTo>
                    <a:pt x="4646" y="5592"/>
                    <a:pt x="4611" y="5667"/>
                    <a:pt x="4611" y="5759"/>
                  </a:cubicBezTo>
                  <a:cubicBezTo>
                    <a:pt x="4611" y="5850"/>
                    <a:pt x="4667" y="5902"/>
                    <a:pt x="4692" y="5929"/>
                  </a:cubicBezTo>
                  <a:cubicBezTo>
                    <a:pt x="4717" y="5957"/>
                    <a:pt x="4720" y="5995"/>
                    <a:pt x="4743" y="6027"/>
                  </a:cubicBezTo>
                  <a:cubicBezTo>
                    <a:pt x="4767" y="6059"/>
                    <a:pt x="4823" y="6124"/>
                    <a:pt x="4872" y="6151"/>
                  </a:cubicBezTo>
                  <a:cubicBezTo>
                    <a:pt x="4726" y="6185"/>
                    <a:pt x="4572" y="6248"/>
                    <a:pt x="4341" y="6366"/>
                  </a:cubicBezTo>
                  <a:cubicBezTo>
                    <a:pt x="4110" y="6483"/>
                    <a:pt x="4040" y="6621"/>
                    <a:pt x="4012" y="6687"/>
                  </a:cubicBezTo>
                  <a:cubicBezTo>
                    <a:pt x="3983" y="6753"/>
                    <a:pt x="3971" y="6851"/>
                    <a:pt x="4019" y="6963"/>
                  </a:cubicBezTo>
                  <a:cubicBezTo>
                    <a:pt x="4067" y="7075"/>
                    <a:pt x="4156" y="7112"/>
                    <a:pt x="4180" y="7161"/>
                  </a:cubicBezTo>
                  <a:cubicBezTo>
                    <a:pt x="4205" y="7210"/>
                    <a:pt x="4245" y="7272"/>
                    <a:pt x="4290" y="7314"/>
                  </a:cubicBezTo>
                  <a:cubicBezTo>
                    <a:pt x="4334" y="7356"/>
                    <a:pt x="4390" y="7391"/>
                    <a:pt x="4446" y="7433"/>
                  </a:cubicBezTo>
                  <a:cubicBezTo>
                    <a:pt x="4446" y="7469"/>
                    <a:pt x="4488" y="7528"/>
                    <a:pt x="4488" y="7573"/>
                  </a:cubicBezTo>
                  <a:cubicBezTo>
                    <a:pt x="4488" y="7893"/>
                    <a:pt x="4593" y="8033"/>
                    <a:pt x="4591" y="8159"/>
                  </a:cubicBezTo>
                  <a:cubicBezTo>
                    <a:pt x="4591" y="8201"/>
                    <a:pt x="4589" y="8242"/>
                    <a:pt x="4589" y="8242"/>
                  </a:cubicBezTo>
                  <a:lnTo>
                    <a:pt x="4533" y="8249"/>
                  </a:lnTo>
                  <a:lnTo>
                    <a:pt x="4533" y="8366"/>
                  </a:lnTo>
                  <a:lnTo>
                    <a:pt x="4586" y="8448"/>
                  </a:lnTo>
                  <a:cubicBezTo>
                    <a:pt x="4586" y="8448"/>
                    <a:pt x="4586" y="9991"/>
                    <a:pt x="4586" y="10046"/>
                  </a:cubicBezTo>
                  <a:cubicBezTo>
                    <a:pt x="4460" y="10143"/>
                    <a:pt x="4417" y="10254"/>
                    <a:pt x="4417" y="10319"/>
                  </a:cubicBezTo>
                  <a:cubicBezTo>
                    <a:pt x="4417" y="10385"/>
                    <a:pt x="4442" y="10455"/>
                    <a:pt x="4504" y="10505"/>
                  </a:cubicBezTo>
                  <a:cubicBezTo>
                    <a:pt x="4504" y="10505"/>
                    <a:pt x="4504" y="10694"/>
                    <a:pt x="4504" y="10745"/>
                  </a:cubicBezTo>
                  <a:cubicBezTo>
                    <a:pt x="4344" y="10832"/>
                    <a:pt x="4269" y="10966"/>
                    <a:pt x="4269" y="11016"/>
                  </a:cubicBezTo>
                  <a:lnTo>
                    <a:pt x="4269" y="11069"/>
                  </a:lnTo>
                  <a:cubicBezTo>
                    <a:pt x="4200" y="11155"/>
                    <a:pt x="4163" y="11224"/>
                    <a:pt x="4163" y="11352"/>
                  </a:cubicBezTo>
                  <a:cubicBezTo>
                    <a:pt x="4163" y="11480"/>
                    <a:pt x="4245" y="11564"/>
                    <a:pt x="4320" y="11612"/>
                  </a:cubicBezTo>
                  <a:cubicBezTo>
                    <a:pt x="4320" y="11612"/>
                    <a:pt x="4312" y="11751"/>
                    <a:pt x="4309" y="11854"/>
                  </a:cubicBezTo>
                  <a:cubicBezTo>
                    <a:pt x="3097" y="12013"/>
                    <a:pt x="2128" y="12302"/>
                    <a:pt x="0" y="12800"/>
                  </a:cubicBezTo>
                  <a:lnTo>
                    <a:pt x="0" y="12800"/>
                  </a:lnTo>
                  <a:lnTo>
                    <a:pt x="9743" y="12800"/>
                  </a:lnTo>
                  <a:cubicBezTo>
                    <a:pt x="9743" y="12661"/>
                    <a:pt x="9745" y="12518"/>
                    <a:pt x="9745" y="12408"/>
                  </a:cubicBezTo>
                  <a:cubicBezTo>
                    <a:pt x="9745" y="12299"/>
                    <a:pt x="9743" y="12224"/>
                    <a:pt x="9737" y="12223"/>
                  </a:cubicBezTo>
                  <a:cubicBezTo>
                    <a:pt x="9260" y="12124"/>
                    <a:pt x="8801" y="11955"/>
                    <a:pt x="8025" y="11854"/>
                  </a:cubicBezTo>
                  <a:cubicBezTo>
                    <a:pt x="8023" y="11751"/>
                    <a:pt x="8015" y="11612"/>
                    <a:pt x="8015" y="11612"/>
                  </a:cubicBezTo>
                  <a:cubicBezTo>
                    <a:pt x="8090" y="11564"/>
                    <a:pt x="8172" y="11480"/>
                    <a:pt x="8172" y="11352"/>
                  </a:cubicBezTo>
                  <a:cubicBezTo>
                    <a:pt x="8172" y="11224"/>
                    <a:pt x="8134" y="11155"/>
                    <a:pt x="8065" y="11069"/>
                  </a:cubicBezTo>
                  <a:lnTo>
                    <a:pt x="8065" y="11016"/>
                  </a:lnTo>
                  <a:cubicBezTo>
                    <a:pt x="8065" y="10966"/>
                    <a:pt x="7990" y="10832"/>
                    <a:pt x="7830" y="10745"/>
                  </a:cubicBezTo>
                  <a:cubicBezTo>
                    <a:pt x="7830" y="10694"/>
                    <a:pt x="7830" y="10505"/>
                    <a:pt x="7830" y="10505"/>
                  </a:cubicBezTo>
                  <a:cubicBezTo>
                    <a:pt x="7893" y="10455"/>
                    <a:pt x="7918" y="10385"/>
                    <a:pt x="7918" y="10319"/>
                  </a:cubicBezTo>
                  <a:cubicBezTo>
                    <a:pt x="7918" y="10254"/>
                    <a:pt x="7875" y="10143"/>
                    <a:pt x="7749" y="10046"/>
                  </a:cubicBezTo>
                  <a:cubicBezTo>
                    <a:pt x="7749" y="9991"/>
                    <a:pt x="7749" y="8448"/>
                    <a:pt x="7749" y="8448"/>
                  </a:cubicBezTo>
                  <a:lnTo>
                    <a:pt x="7802" y="8366"/>
                  </a:lnTo>
                  <a:lnTo>
                    <a:pt x="7802" y="8249"/>
                  </a:lnTo>
                  <a:lnTo>
                    <a:pt x="7745" y="8242"/>
                  </a:lnTo>
                  <a:cubicBezTo>
                    <a:pt x="7745" y="8242"/>
                    <a:pt x="7744" y="8201"/>
                    <a:pt x="7744" y="8159"/>
                  </a:cubicBezTo>
                  <a:cubicBezTo>
                    <a:pt x="7742" y="8033"/>
                    <a:pt x="7846" y="7893"/>
                    <a:pt x="7846" y="7573"/>
                  </a:cubicBezTo>
                  <a:cubicBezTo>
                    <a:pt x="7846" y="7528"/>
                    <a:pt x="7888" y="7469"/>
                    <a:pt x="7888" y="7433"/>
                  </a:cubicBezTo>
                  <a:cubicBezTo>
                    <a:pt x="7945" y="7391"/>
                    <a:pt x="8000" y="7356"/>
                    <a:pt x="8045" y="7314"/>
                  </a:cubicBezTo>
                  <a:cubicBezTo>
                    <a:pt x="8090" y="7272"/>
                    <a:pt x="8130" y="7210"/>
                    <a:pt x="8154" y="7161"/>
                  </a:cubicBezTo>
                  <a:cubicBezTo>
                    <a:pt x="8179" y="7112"/>
                    <a:pt x="8267" y="7075"/>
                    <a:pt x="8315" y="6963"/>
                  </a:cubicBezTo>
                  <a:cubicBezTo>
                    <a:pt x="8363" y="6851"/>
                    <a:pt x="8351" y="6753"/>
                    <a:pt x="8323" y="6687"/>
                  </a:cubicBezTo>
                  <a:cubicBezTo>
                    <a:pt x="8294" y="6621"/>
                    <a:pt x="8224" y="6483"/>
                    <a:pt x="7994" y="6366"/>
                  </a:cubicBezTo>
                  <a:cubicBezTo>
                    <a:pt x="7763" y="6248"/>
                    <a:pt x="7609" y="6185"/>
                    <a:pt x="7463" y="6151"/>
                  </a:cubicBezTo>
                  <a:cubicBezTo>
                    <a:pt x="7512" y="6124"/>
                    <a:pt x="7568" y="6059"/>
                    <a:pt x="7591" y="6027"/>
                  </a:cubicBezTo>
                  <a:cubicBezTo>
                    <a:pt x="7615" y="5995"/>
                    <a:pt x="7617" y="5957"/>
                    <a:pt x="7643" y="5929"/>
                  </a:cubicBezTo>
                  <a:cubicBezTo>
                    <a:pt x="7668" y="5902"/>
                    <a:pt x="7723" y="5850"/>
                    <a:pt x="7723" y="5759"/>
                  </a:cubicBezTo>
                  <a:cubicBezTo>
                    <a:pt x="7723" y="5667"/>
                    <a:pt x="7689" y="5592"/>
                    <a:pt x="7631" y="5530"/>
                  </a:cubicBezTo>
                  <a:cubicBezTo>
                    <a:pt x="7573" y="5467"/>
                    <a:pt x="7451" y="5399"/>
                    <a:pt x="7418" y="5382"/>
                  </a:cubicBezTo>
                  <a:cubicBezTo>
                    <a:pt x="7404" y="5324"/>
                    <a:pt x="7368" y="5187"/>
                    <a:pt x="7281" y="5033"/>
                  </a:cubicBezTo>
                  <a:cubicBezTo>
                    <a:pt x="7193" y="4879"/>
                    <a:pt x="7094" y="4764"/>
                    <a:pt x="6989" y="4676"/>
                  </a:cubicBezTo>
                  <a:cubicBezTo>
                    <a:pt x="6883" y="4589"/>
                    <a:pt x="6673" y="4455"/>
                    <a:pt x="6452" y="4416"/>
                  </a:cubicBezTo>
                  <a:cubicBezTo>
                    <a:pt x="6442" y="4413"/>
                    <a:pt x="6379" y="4350"/>
                    <a:pt x="6379" y="4318"/>
                  </a:cubicBezTo>
                  <a:cubicBezTo>
                    <a:pt x="6379" y="4286"/>
                    <a:pt x="6436" y="4274"/>
                    <a:pt x="6436" y="4207"/>
                  </a:cubicBezTo>
                  <a:cubicBezTo>
                    <a:pt x="6436" y="4141"/>
                    <a:pt x="6369" y="4097"/>
                    <a:pt x="6369" y="4097"/>
                  </a:cubicBezTo>
                  <a:cubicBezTo>
                    <a:pt x="6369" y="4097"/>
                    <a:pt x="6412" y="4075"/>
                    <a:pt x="6412" y="4034"/>
                  </a:cubicBezTo>
                  <a:cubicBezTo>
                    <a:pt x="6412" y="3993"/>
                    <a:pt x="6365" y="3941"/>
                    <a:pt x="6270" y="3923"/>
                  </a:cubicBezTo>
                  <a:cubicBezTo>
                    <a:pt x="6270" y="3902"/>
                    <a:pt x="6265" y="3864"/>
                    <a:pt x="6265" y="3864"/>
                  </a:cubicBezTo>
                  <a:cubicBezTo>
                    <a:pt x="6265" y="3864"/>
                    <a:pt x="6294" y="3837"/>
                    <a:pt x="6294" y="3817"/>
                  </a:cubicBezTo>
                  <a:cubicBezTo>
                    <a:pt x="6294" y="3796"/>
                    <a:pt x="6260" y="3771"/>
                    <a:pt x="6245" y="3745"/>
                  </a:cubicBezTo>
                  <a:cubicBezTo>
                    <a:pt x="6231" y="3719"/>
                    <a:pt x="6239" y="3687"/>
                    <a:pt x="6228" y="3673"/>
                  </a:cubicBezTo>
                  <a:cubicBezTo>
                    <a:pt x="6220" y="3662"/>
                    <a:pt x="6274" y="3643"/>
                    <a:pt x="6274" y="3620"/>
                  </a:cubicBezTo>
                  <a:cubicBezTo>
                    <a:pt x="6274" y="3598"/>
                    <a:pt x="6268" y="3592"/>
                    <a:pt x="6268" y="3592"/>
                  </a:cubicBezTo>
                  <a:cubicBezTo>
                    <a:pt x="6361" y="3546"/>
                    <a:pt x="6467" y="3472"/>
                    <a:pt x="6467" y="3301"/>
                  </a:cubicBezTo>
                  <a:cubicBezTo>
                    <a:pt x="6467" y="3129"/>
                    <a:pt x="6285" y="3046"/>
                    <a:pt x="6254" y="3036"/>
                  </a:cubicBezTo>
                  <a:cubicBezTo>
                    <a:pt x="6254" y="3025"/>
                    <a:pt x="6262" y="2989"/>
                    <a:pt x="6235" y="2989"/>
                  </a:cubicBezTo>
                  <a:cubicBezTo>
                    <a:pt x="6235" y="2989"/>
                    <a:pt x="6230" y="2939"/>
                    <a:pt x="6230" y="2924"/>
                  </a:cubicBezTo>
                  <a:cubicBezTo>
                    <a:pt x="6246" y="2914"/>
                    <a:pt x="6231" y="2864"/>
                    <a:pt x="6236" y="2850"/>
                  </a:cubicBezTo>
                  <a:cubicBezTo>
                    <a:pt x="6240" y="2835"/>
                    <a:pt x="6230" y="2806"/>
                    <a:pt x="6226" y="2782"/>
                  </a:cubicBezTo>
                  <a:cubicBezTo>
                    <a:pt x="6223" y="2759"/>
                    <a:pt x="6213" y="2689"/>
                    <a:pt x="6228" y="2642"/>
                  </a:cubicBezTo>
                  <a:cubicBezTo>
                    <a:pt x="6244" y="2595"/>
                    <a:pt x="6243" y="2494"/>
                    <a:pt x="6241" y="2460"/>
                  </a:cubicBezTo>
                  <a:cubicBezTo>
                    <a:pt x="6238" y="2427"/>
                    <a:pt x="6217" y="2374"/>
                    <a:pt x="6219" y="2336"/>
                  </a:cubicBezTo>
                  <a:cubicBezTo>
                    <a:pt x="6250" y="2338"/>
                    <a:pt x="6315" y="2382"/>
                    <a:pt x="6347" y="2403"/>
                  </a:cubicBezTo>
                  <a:cubicBezTo>
                    <a:pt x="6380" y="2424"/>
                    <a:pt x="6434" y="2459"/>
                    <a:pt x="6451" y="2483"/>
                  </a:cubicBezTo>
                  <a:cubicBezTo>
                    <a:pt x="6467" y="2506"/>
                    <a:pt x="6458" y="2539"/>
                    <a:pt x="6470" y="2554"/>
                  </a:cubicBezTo>
                  <a:cubicBezTo>
                    <a:pt x="6481" y="2570"/>
                    <a:pt x="6494" y="2584"/>
                    <a:pt x="6499" y="2605"/>
                  </a:cubicBezTo>
                  <a:cubicBezTo>
                    <a:pt x="6503" y="2626"/>
                    <a:pt x="6500" y="2663"/>
                    <a:pt x="6517" y="2663"/>
                  </a:cubicBezTo>
                  <a:cubicBezTo>
                    <a:pt x="6534" y="2663"/>
                    <a:pt x="6547" y="2630"/>
                    <a:pt x="6547" y="2578"/>
                  </a:cubicBezTo>
                  <a:cubicBezTo>
                    <a:pt x="6547" y="2526"/>
                    <a:pt x="6526" y="2504"/>
                    <a:pt x="6526" y="2443"/>
                  </a:cubicBezTo>
                  <a:cubicBezTo>
                    <a:pt x="6526" y="2427"/>
                    <a:pt x="6544" y="2406"/>
                    <a:pt x="6539" y="2383"/>
                  </a:cubicBezTo>
                  <a:cubicBezTo>
                    <a:pt x="6535" y="2359"/>
                    <a:pt x="6492" y="2366"/>
                    <a:pt x="6475" y="2368"/>
                  </a:cubicBezTo>
                  <a:cubicBezTo>
                    <a:pt x="6458" y="2370"/>
                    <a:pt x="6439" y="2345"/>
                    <a:pt x="6408" y="2285"/>
                  </a:cubicBezTo>
                  <a:cubicBezTo>
                    <a:pt x="6376" y="2226"/>
                    <a:pt x="6337" y="2204"/>
                    <a:pt x="6275" y="2204"/>
                  </a:cubicBezTo>
                  <a:cubicBezTo>
                    <a:pt x="6275" y="2204"/>
                    <a:pt x="6280" y="2089"/>
                    <a:pt x="6278" y="2052"/>
                  </a:cubicBezTo>
                  <a:cubicBezTo>
                    <a:pt x="6290" y="2060"/>
                    <a:pt x="6339" y="2063"/>
                    <a:pt x="6366" y="2066"/>
                  </a:cubicBezTo>
                  <a:cubicBezTo>
                    <a:pt x="6393" y="2070"/>
                    <a:pt x="6443" y="2083"/>
                    <a:pt x="6493" y="2112"/>
                  </a:cubicBezTo>
                  <a:cubicBezTo>
                    <a:pt x="6544" y="2141"/>
                    <a:pt x="6601" y="2198"/>
                    <a:pt x="6598" y="2209"/>
                  </a:cubicBezTo>
                  <a:cubicBezTo>
                    <a:pt x="6594" y="2220"/>
                    <a:pt x="6580" y="2235"/>
                    <a:pt x="6580" y="2246"/>
                  </a:cubicBezTo>
                  <a:cubicBezTo>
                    <a:pt x="6580" y="2257"/>
                    <a:pt x="6599" y="2292"/>
                    <a:pt x="6621" y="2320"/>
                  </a:cubicBezTo>
                  <a:cubicBezTo>
                    <a:pt x="6644" y="2348"/>
                    <a:pt x="6679" y="2369"/>
                    <a:pt x="6697" y="2369"/>
                  </a:cubicBezTo>
                  <a:cubicBezTo>
                    <a:pt x="6715" y="2369"/>
                    <a:pt x="6730" y="2382"/>
                    <a:pt x="6761" y="2409"/>
                  </a:cubicBezTo>
                  <a:cubicBezTo>
                    <a:pt x="6793" y="2436"/>
                    <a:pt x="6827" y="2468"/>
                    <a:pt x="6833" y="2478"/>
                  </a:cubicBezTo>
                  <a:cubicBezTo>
                    <a:pt x="6840" y="2488"/>
                    <a:pt x="6862" y="2497"/>
                    <a:pt x="6865" y="2474"/>
                  </a:cubicBezTo>
                  <a:cubicBezTo>
                    <a:pt x="6867" y="2450"/>
                    <a:pt x="6865" y="2364"/>
                    <a:pt x="6866" y="2335"/>
                  </a:cubicBezTo>
                  <a:cubicBezTo>
                    <a:pt x="6945" y="2337"/>
                    <a:pt x="6989" y="2317"/>
                    <a:pt x="6979" y="2301"/>
                  </a:cubicBezTo>
                  <a:cubicBezTo>
                    <a:pt x="6969" y="2285"/>
                    <a:pt x="6884" y="2190"/>
                    <a:pt x="6866" y="2173"/>
                  </a:cubicBezTo>
                  <a:cubicBezTo>
                    <a:pt x="6848" y="2156"/>
                    <a:pt x="6830" y="2162"/>
                    <a:pt x="6811" y="2159"/>
                  </a:cubicBezTo>
                  <a:cubicBezTo>
                    <a:pt x="6792" y="2157"/>
                    <a:pt x="6756" y="2102"/>
                    <a:pt x="6756" y="2102"/>
                  </a:cubicBezTo>
                  <a:cubicBezTo>
                    <a:pt x="6756" y="2102"/>
                    <a:pt x="6780" y="2081"/>
                    <a:pt x="6777" y="2064"/>
                  </a:cubicBezTo>
                  <a:cubicBezTo>
                    <a:pt x="6760" y="1974"/>
                    <a:pt x="6671" y="1883"/>
                    <a:pt x="6571" y="1824"/>
                  </a:cubicBezTo>
                  <a:cubicBezTo>
                    <a:pt x="6672" y="1782"/>
                    <a:pt x="6699" y="1669"/>
                    <a:pt x="6699" y="1634"/>
                  </a:cubicBezTo>
                  <a:cubicBezTo>
                    <a:pt x="6699" y="1599"/>
                    <a:pt x="6710" y="1574"/>
                    <a:pt x="6731" y="1514"/>
                  </a:cubicBezTo>
                  <a:cubicBezTo>
                    <a:pt x="6752" y="1455"/>
                    <a:pt x="6770" y="1361"/>
                    <a:pt x="6754" y="1290"/>
                  </a:cubicBezTo>
                  <a:cubicBezTo>
                    <a:pt x="6737" y="1218"/>
                    <a:pt x="6688" y="1190"/>
                    <a:pt x="6647" y="1174"/>
                  </a:cubicBezTo>
                  <a:cubicBezTo>
                    <a:pt x="6654" y="1164"/>
                    <a:pt x="6654" y="1141"/>
                    <a:pt x="6641" y="1138"/>
                  </a:cubicBezTo>
                  <a:cubicBezTo>
                    <a:pt x="6690" y="1104"/>
                    <a:pt x="6690" y="1064"/>
                    <a:pt x="6666" y="1059"/>
                  </a:cubicBezTo>
                  <a:cubicBezTo>
                    <a:pt x="6731" y="1000"/>
                    <a:pt x="6713" y="971"/>
                    <a:pt x="6703" y="966"/>
                  </a:cubicBezTo>
                  <a:cubicBezTo>
                    <a:pt x="6712" y="962"/>
                    <a:pt x="6736" y="937"/>
                    <a:pt x="6746" y="914"/>
                  </a:cubicBezTo>
                  <a:cubicBezTo>
                    <a:pt x="6756" y="890"/>
                    <a:pt x="6746" y="865"/>
                    <a:pt x="6750" y="848"/>
                  </a:cubicBezTo>
                  <a:cubicBezTo>
                    <a:pt x="6798" y="806"/>
                    <a:pt x="6839" y="717"/>
                    <a:pt x="6837" y="710"/>
                  </a:cubicBezTo>
                  <a:cubicBezTo>
                    <a:pt x="6871" y="680"/>
                    <a:pt x="6871" y="625"/>
                    <a:pt x="6868" y="628"/>
                  </a:cubicBezTo>
                  <a:cubicBezTo>
                    <a:pt x="6865" y="632"/>
                    <a:pt x="6853" y="630"/>
                    <a:pt x="6848" y="630"/>
                  </a:cubicBezTo>
                  <a:cubicBezTo>
                    <a:pt x="6887" y="581"/>
                    <a:pt x="6890" y="534"/>
                    <a:pt x="6903" y="521"/>
                  </a:cubicBezTo>
                  <a:cubicBezTo>
                    <a:pt x="6915" y="507"/>
                    <a:pt x="6916" y="479"/>
                    <a:pt x="6911" y="484"/>
                  </a:cubicBezTo>
                  <a:cubicBezTo>
                    <a:pt x="6905" y="488"/>
                    <a:pt x="6898" y="488"/>
                    <a:pt x="6896" y="468"/>
                  </a:cubicBezTo>
                  <a:cubicBezTo>
                    <a:pt x="6945" y="412"/>
                    <a:pt x="6963" y="330"/>
                    <a:pt x="6957" y="307"/>
                  </a:cubicBezTo>
                  <a:cubicBezTo>
                    <a:pt x="6957" y="307"/>
                    <a:pt x="6935" y="320"/>
                    <a:pt x="6934" y="315"/>
                  </a:cubicBezTo>
                  <a:cubicBezTo>
                    <a:pt x="7000" y="224"/>
                    <a:pt x="6980" y="167"/>
                    <a:pt x="6980" y="167"/>
                  </a:cubicBezTo>
                  <a:cubicBezTo>
                    <a:pt x="6980" y="167"/>
                    <a:pt x="6971" y="174"/>
                    <a:pt x="6966" y="179"/>
                  </a:cubicBezTo>
                  <a:cubicBezTo>
                    <a:pt x="6966" y="179"/>
                    <a:pt x="6985" y="95"/>
                    <a:pt x="6977" y="46"/>
                  </a:cubicBezTo>
                  <a:cubicBezTo>
                    <a:pt x="6944" y="136"/>
                    <a:pt x="6819" y="343"/>
                    <a:pt x="6768" y="406"/>
                  </a:cubicBezTo>
                  <a:cubicBezTo>
                    <a:pt x="6775" y="375"/>
                    <a:pt x="6759" y="349"/>
                    <a:pt x="6759" y="349"/>
                  </a:cubicBezTo>
                  <a:cubicBezTo>
                    <a:pt x="6785" y="321"/>
                    <a:pt x="6793" y="265"/>
                    <a:pt x="6784" y="242"/>
                  </a:cubicBezTo>
                  <a:cubicBezTo>
                    <a:pt x="6778" y="248"/>
                    <a:pt x="6768" y="248"/>
                    <a:pt x="6768" y="248"/>
                  </a:cubicBezTo>
                  <a:cubicBezTo>
                    <a:pt x="6804" y="193"/>
                    <a:pt x="6802" y="123"/>
                    <a:pt x="6793" y="100"/>
                  </a:cubicBezTo>
                  <a:cubicBezTo>
                    <a:pt x="6791" y="109"/>
                    <a:pt x="6779" y="123"/>
                    <a:pt x="6779" y="123"/>
                  </a:cubicBezTo>
                  <a:cubicBezTo>
                    <a:pt x="6779" y="123"/>
                    <a:pt x="6782" y="30"/>
                    <a:pt x="6770" y="0"/>
                  </a:cubicBezTo>
                  <a:close/>
                  <a:moveTo>
                    <a:pt x="6636" y="2176"/>
                  </a:moveTo>
                  <a:lnTo>
                    <a:pt x="6636" y="2176"/>
                  </a:lnTo>
                  <a:cubicBezTo>
                    <a:pt x="6630" y="2176"/>
                    <a:pt x="6625" y="2174"/>
                    <a:pt x="6621" y="2171"/>
                  </a:cubicBezTo>
                  <a:cubicBezTo>
                    <a:pt x="6613" y="2163"/>
                    <a:pt x="6602" y="2152"/>
                    <a:pt x="6594" y="2143"/>
                  </a:cubicBezTo>
                  <a:cubicBezTo>
                    <a:pt x="6589" y="2138"/>
                    <a:pt x="6585" y="2134"/>
                    <a:pt x="6582" y="2131"/>
                  </a:cubicBezTo>
                  <a:cubicBezTo>
                    <a:pt x="6577" y="2126"/>
                    <a:pt x="6569" y="2114"/>
                    <a:pt x="6582" y="2099"/>
                  </a:cubicBezTo>
                  <a:cubicBezTo>
                    <a:pt x="6592" y="2087"/>
                    <a:pt x="6614" y="2085"/>
                    <a:pt x="6631" y="2083"/>
                  </a:cubicBezTo>
                  <a:lnTo>
                    <a:pt x="6636" y="2083"/>
                  </a:lnTo>
                  <a:cubicBezTo>
                    <a:pt x="6649" y="2082"/>
                    <a:pt x="6666" y="2081"/>
                    <a:pt x="6676" y="2072"/>
                  </a:cubicBezTo>
                  <a:cubicBezTo>
                    <a:pt x="6679" y="2069"/>
                    <a:pt x="6682" y="2061"/>
                    <a:pt x="6680" y="2057"/>
                  </a:cubicBezTo>
                  <a:cubicBezTo>
                    <a:pt x="6680" y="2055"/>
                    <a:pt x="6678" y="2052"/>
                    <a:pt x="6672" y="2052"/>
                  </a:cubicBezTo>
                  <a:cubicBezTo>
                    <a:pt x="6654" y="2050"/>
                    <a:pt x="6651" y="2038"/>
                    <a:pt x="6650" y="2035"/>
                  </a:cubicBezTo>
                  <a:cubicBezTo>
                    <a:pt x="6649" y="2026"/>
                    <a:pt x="6654" y="2018"/>
                    <a:pt x="6663" y="2014"/>
                  </a:cubicBezTo>
                  <a:cubicBezTo>
                    <a:pt x="6668" y="2012"/>
                    <a:pt x="6674" y="2011"/>
                    <a:pt x="6681" y="2011"/>
                  </a:cubicBezTo>
                  <a:cubicBezTo>
                    <a:pt x="6694" y="2011"/>
                    <a:pt x="6705" y="2015"/>
                    <a:pt x="6711" y="2023"/>
                  </a:cubicBezTo>
                  <a:cubicBezTo>
                    <a:pt x="6733" y="2050"/>
                    <a:pt x="6722" y="2086"/>
                    <a:pt x="6705" y="2102"/>
                  </a:cubicBezTo>
                  <a:cubicBezTo>
                    <a:pt x="6686" y="2119"/>
                    <a:pt x="6662" y="2121"/>
                    <a:pt x="6644" y="2122"/>
                  </a:cubicBezTo>
                  <a:cubicBezTo>
                    <a:pt x="6641" y="2123"/>
                    <a:pt x="6638" y="2123"/>
                    <a:pt x="6635" y="2123"/>
                  </a:cubicBezTo>
                  <a:cubicBezTo>
                    <a:pt x="6638" y="2126"/>
                    <a:pt x="6640" y="2129"/>
                    <a:pt x="6643" y="2131"/>
                  </a:cubicBezTo>
                  <a:cubicBezTo>
                    <a:pt x="6647" y="2136"/>
                    <a:pt x="6651" y="2140"/>
                    <a:pt x="6652" y="2141"/>
                  </a:cubicBezTo>
                  <a:cubicBezTo>
                    <a:pt x="6658" y="2147"/>
                    <a:pt x="6659" y="2155"/>
                    <a:pt x="6656" y="2162"/>
                  </a:cubicBezTo>
                  <a:cubicBezTo>
                    <a:pt x="6653" y="2171"/>
                    <a:pt x="6644" y="2176"/>
                    <a:pt x="6636" y="2176"/>
                  </a:cubicBezTo>
                  <a:close/>
                  <a:moveTo>
                    <a:pt x="6555" y="2097"/>
                  </a:moveTo>
                  <a:lnTo>
                    <a:pt x="6555" y="2097"/>
                  </a:lnTo>
                  <a:cubicBezTo>
                    <a:pt x="6546" y="2097"/>
                    <a:pt x="6539" y="2092"/>
                    <a:pt x="6536" y="2085"/>
                  </a:cubicBezTo>
                  <a:cubicBezTo>
                    <a:pt x="6534" y="2081"/>
                    <a:pt x="6532" y="2073"/>
                    <a:pt x="6541" y="2062"/>
                  </a:cubicBezTo>
                  <a:cubicBezTo>
                    <a:pt x="6550" y="2052"/>
                    <a:pt x="6570" y="2029"/>
                    <a:pt x="6586" y="2010"/>
                  </a:cubicBezTo>
                  <a:cubicBezTo>
                    <a:pt x="6599" y="1995"/>
                    <a:pt x="6610" y="1982"/>
                    <a:pt x="6613" y="1979"/>
                  </a:cubicBezTo>
                  <a:cubicBezTo>
                    <a:pt x="6615" y="1977"/>
                    <a:pt x="6614" y="1976"/>
                    <a:pt x="6613" y="1975"/>
                  </a:cubicBezTo>
                  <a:cubicBezTo>
                    <a:pt x="6610" y="1972"/>
                    <a:pt x="6608" y="1970"/>
                    <a:pt x="6605" y="1968"/>
                  </a:cubicBezTo>
                  <a:cubicBezTo>
                    <a:pt x="6603" y="1966"/>
                    <a:pt x="6601" y="1965"/>
                    <a:pt x="6599" y="1963"/>
                  </a:cubicBezTo>
                  <a:cubicBezTo>
                    <a:pt x="6593" y="1957"/>
                    <a:pt x="6591" y="1949"/>
                    <a:pt x="6594" y="1941"/>
                  </a:cubicBezTo>
                  <a:cubicBezTo>
                    <a:pt x="6598" y="1933"/>
                    <a:pt x="6605" y="1927"/>
                    <a:pt x="6613" y="1927"/>
                  </a:cubicBezTo>
                  <a:cubicBezTo>
                    <a:pt x="6617" y="1927"/>
                    <a:pt x="6621" y="1928"/>
                    <a:pt x="6624" y="1931"/>
                  </a:cubicBezTo>
                  <a:cubicBezTo>
                    <a:pt x="6634" y="1940"/>
                    <a:pt x="6646" y="1951"/>
                    <a:pt x="6653" y="1958"/>
                  </a:cubicBezTo>
                  <a:cubicBezTo>
                    <a:pt x="6663" y="1968"/>
                    <a:pt x="6662" y="1981"/>
                    <a:pt x="6652" y="1994"/>
                  </a:cubicBezTo>
                  <a:cubicBezTo>
                    <a:pt x="6634" y="2016"/>
                    <a:pt x="6578" y="2081"/>
                    <a:pt x="6571" y="2090"/>
                  </a:cubicBezTo>
                  <a:cubicBezTo>
                    <a:pt x="6567" y="2094"/>
                    <a:pt x="6561" y="2097"/>
                    <a:pt x="6555" y="2097"/>
                  </a:cubicBezTo>
                  <a:close/>
                  <a:moveTo>
                    <a:pt x="6487" y="2048"/>
                  </a:moveTo>
                  <a:lnTo>
                    <a:pt x="6487" y="2048"/>
                  </a:lnTo>
                  <a:cubicBezTo>
                    <a:pt x="6479" y="2048"/>
                    <a:pt x="6472" y="2044"/>
                    <a:pt x="6468" y="2037"/>
                  </a:cubicBezTo>
                  <a:cubicBezTo>
                    <a:pt x="6466" y="2033"/>
                    <a:pt x="6464" y="2025"/>
                    <a:pt x="6473" y="2014"/>
                  </a:cubicBezTo>
                  <a:cubicBezTo>
                    <a:pt x="6481" y="2003"/>
                    <a:pt x="6500" y="1978"/>
                    <a:pt x="6515" y="1957"/>
                  </a:cubicBezTo>
                  <a:cubicBezTo>
                    <a:pt x="6526" y="1942"/>
                    <a:pt x="6535" y="1930"/>
                    <a:pt x="6538" y="1926"/>
                  </a:cubicBezTo>
                  <a:cubicBezTo>
                    <a:pt x="6539" y="1924"/>
                    <a:pt x="6539" y="1923"/>
                    <a:pt x="6538" y="1922"/>
                  </a:cubicBezTo>
                  <a:cubicBezTo>
                    <a:pt x="6535" y="1919"/>
                    <a:pt x="6532" y="1918"/>
                    <a:pt x="6530" y="1916"/>
                  </a:cubicBezTo>
                  <a:cubicBezTo>
                    <a:pt x="6528" y="1914"/>
                    <a:pt x="6526" y="1913"/>
                    <a:pt x="6523" y="1911"/>
                  </a:cubicBezTo>
                  <a:cubicBezTo>
                    <a:pt x="6517" y="1905"/>
                    <a:pt x="6514" y="1897"/>
                    <a:pt x="6517" y="1889"/>
                  </a:cubicBezTo>
                  <a:cubicBezTo>
                    <a:pt x="6520" y="1880"/>
                    <a:pt x="6528" y="1874"/>
                    <a:pt x="6536" y="1874"/>
                  </a:cubicBezTo>
                  <a:cubicBezTo>
                    <a:pt x="6539" y="1874"/>
                    <a:pt x="6543" y="1876"/>
                    <a:pt x="6545" y="1878"/>
                  </a:cubicBezTo>
                  <a:cubicBezTo>
                    <a:pt x="6557" y="1886"/>
                    <a:pt x="6569" y="1896"/>
                    <a:pt x="6576" y="1902"/>
                  </a:cubicBezTo>
                  <a:cubicBezTo>
                    <a:pt x="6587" y="1911"/>
                    <a:pt x="6587" y="1925"/>
                    <a:pt x="6578" y="1938"/>
                  </a:cubicBezTo>
                  <a:cubicBezTo>
                    <a:pt x="6562" y="1961"/>
                    <a:pt x="6511" y="2030"/>
                    <a:pt x="6504" y="2040"/>
                  </a:cubicBezTo>
                  <a:cubicBezTo>
                    <a:pt x="6500" y="2045"/>
                    <a:pt x="6494" y="2048"/>
                    <a:pt x="6487" y="2048"/>
                  </a:cubicBezTo>
                  <a:close/>
                  <a:moveTo>
                    <a:pt x="6416" y="2013"/>
                  </a:moveTo>
                  <a:lnTo>
                    <a:pt x="6416" y="2013"/>
                  </a:lnTo>
                  <a:cubicBezTo>
                    <a:pt x="6410" y="2013"/>
                    <a:pt x="6405" y="2010"/>
                    <a:pt x="6402" y="2004"/>
                  </a:cubicBezTo>
                  <a:cubicBezTo>
                    <a:pt x="6398" y="1998"/>
                    <a:pt x="6399" y="1989"/>
                    <a:pt x="6405" y="1981"/>
                  </a:cubicBezTo>
                  <a:cubicBezTo>
                    <a:pt x="6414" y="1966"/>
                    <a:pt x="6468" y="1880"/>
                    <a:pt x="6476" y="1865"/>
                  </a:cubicBezTo>
                  <a:cubicBezTo>
                    <a:pt x="6480" y="1857"/>
                    <a:pt x="6488" y="1853"/>
                    <a:pt x="6495" y="1853"/>
                  </a:cubicBezTo>
                  <a:cubicBezTo>
                    <a:pt x="6501" y="1853"/>
                    <a:pt x="6507" y="1856"/>
                    <a:pt x="6510" y="1860"/>
                  </a:cubicBezTo>
                  <a:cubicBezTo>
                    <a:pt x="6512" y="1865"/>
                    <a:pt x="6514" y="1874"/>
                    <a:pt x="6506" y="1888"/>
                  </a:cubicBezTo>
                  <a:cubicBezTo>
                    <a:pt x="6496" y="1906"/>
                    <a:pt x="6444" y="1988"/>
                    <a:pt x="6436" y="2001"/>
                  </a:cubicBezTo>
                  <a:cubicBezTo>
                    <a:pt x="6431" y="2008"/>
                    <a:pt x="6424" y="2013"/>
                    <a:pt x="6416" y="2013"/>
                  </a:cubicBezTo>
                  <a:close/>
                  <a:moveTo>
                    <a:pt x="6500" y="1652"/>
                  </a:moveTo>
                  <a:lnTo>
                    <a:pt x="6500" y="1652"/>
                  </a:lnTo>
                  <a:cubicBezTo>
                    <a:pt x="6489" y="1652"/>
                    <a:pt x="6487" y="1639"/>
                    <a:pt x="6487" y="1613"/>
                  </a:cubicBezTo>
                  <a:cubicBezTo>
                    <a:pt x="6487" y="1594"/>
                    <a:pt x="6486" y="1440"/>
                    <a:pt x="6486" y="1440"/>
                  </a:cubicBezTo>
                  <a:lnTo>
                    <a:pt x="6486" y="1433"/>
                  </a:lnTo>
                  <a:lnTo>
                    <a:pt x="6493" y="1432"/>
                  </a:lnTo>
                  <a:cubicBezTo>
                    <a:pt x="6497" y="1432"/>
                    <a:pt x="6502" y="1431"/>
                    <a:pt x="6508" y="1431"/>
                  </a:cubicBezTo>
                  <a:cubicBezTo>
                    <a:pt x="6536" y="1431"/>
                    <a:pt x="6554" y="1444"/>
                    <a:pt x="6559" y="1467"/>
                  </a:cubicBezTo>
                  <a:cubicBezTo>
                    <a:pt x="6563" y="1489"/>
                    <a:pt x="6563" y="1547"/>
                    <a:pt x="6560" y="1570"/>
                  </a:cubicBezTo>
                  <a:cubicBezTo>
                    <a:pt x="6557" y="1588"/>
                    <a:pt x="6539" y="1610"/>
                    <a:pt x="6520" y="1633"/>
                  </a:cubicBezTo>
                  <a:cubicBezTo>
                    <a:pt x="6516" y="1638"/>
                    <a:pt x="6512" y="1643"/>
                    <a:pt x="6510" y="1646"/>
                  </a:cubicBezTo>
                  <a:cubicBezTo>
                    <a:pt x="6509" y="1647"/>
                    <a:pt x="6506" y="1652"/>
                    <a:pt x="6500" y="1652"/>
                  </a:cubicBezTo>
                  <a:close/>
                  <a:moveTo>
                    <a:pt x="6378" y="1711"/>
                  </a:moveTo>
                  <a:lnTo>
                    <a:pt x="6378" y="1711"/>
                  </a:lnTo>
                  <a:cubicBezTo>
                    <a:pt x="6373" y="1711"/>
                    <a:pt x="6368" y="1710"/>
                    <a:pt x="6364" y="1710"/>
                  </a:cubicBezTo>
                  <a:lnTo>
                    <a:pt x="6360" y="1710"/>
                  </a:lnTo>
                  <a:cubicBezTo>
                    <a:pt x="6353" y="1710"/>
                    <a:pt x="6345" y="1703"/>
                    <a:pt x="6303" y="1639"/>
                  </a:cubicBezTo>
                  <a:lnTo>
                    <a:pt x="6297" y="1629"/>
                  </a:lnTo>
                  <a:cubicBezTo>
                    <a:pt x="6294" y="1626"/>
                    <a:pt x="6291" y="1623"/>
                    <a:pt x="6289" y="1620"/>
                  </a:cubicBezTo>
                  <a:cubicBezTo>
                    <a:pt x="6282" y="1612"/>
                    <a:pt x="6276" y="1606"/>
                    <a:pt x="6276" y="1598"/>
                  </a:cubicBezTo>
                  <a:cubicBezTo>
                    <a:pt x="6276" y="1596"/>
                    <a:pt x="6276" y="1588"/>
                    <a:pt x="6278" y="1576"/>
                  </a:cubicBezTo>
                  <a:cubicBezTo>
                    <a:pt x="6281" y="1549"/>
                    <a:pt x="6286" y="1499"/>
                    <a:pt x="6284" y="1478"/>
                  </a:cubicBezTo>
                  <a:lnTo>
                    <a:pt x="6284" y="1469"/>
                  </a:lnTo>
                  <a:lnTo>
                    <a:pt x="6292" y="1469"/>
                  </a:lnTo>
                  <a:cubicBezTo>
                    <a:pt x="6297" y="1469"/>
                    <a:pt x="6303" y="1470"/>
                    <a:pt x="6310" y="1470"/>
                  </a:cubicBezTo>
                  <a:cubicBezTo>
                    <a:pt x="6318" y="1470"/>
                    <a:pt x="6327" y="1471"/>
                    <a:pt x="6335" y="1471"/>
                  </a:cubicBezTo>
                  <a:cubicBezTo>
                    <a:pt x="6362" y="1471"/>
                    <a:pt x="6380" y="1467"/>
                    <a:pt x="6389" y="1460"/>
                  </a:cubicBezTo>
                  <a:lnTo>
                    <a:pt x="6398" y="1453"/>
                  </a:lnTo>
                  <a:lnTo>
                    <a:pt x="6401" y="1464"/>
                  </a:lnTo>
                  <a:cubicBezTo>
                    <a:pt x="6421" y="1527"/>
                    <a:pt x="6439" y="1597"/>
                    <a:pt x="6433" y="1687"/>
                  </a:cubicBezTo>
                  <a:lnTo>
                    <a:pt x="6433" y="1689"/>
                  </a:lnTo>
                  <a:lnTo>
                    <a:pt x="6431" y="1691"/>
                  </a:lnTo>
                  <a:cubicBezTo>
                    <a:pt x="6420" y="1704"/>
                    <a:pt x="6402" y="1711"/>
                    <a:pt x="6378" y="1711"/>
                  </a:cubicBezTo>
                  <a:close/>
                  <a:moveTo>
                    <a:pt x="6259" y="1065"/>
                  </a:moveTo>
                  <a:lnTo>
                    <a:pt x="6259" y="1065"/>
                  </a:lnTo>
                  <a:lnTo>
                    <a:pt x="6256" y="1061"/>
                  </a:lnTo>
                  <a:cubicBezTo>
                    <a:pt x="6256" y="1061"/>
                    <a:pt x="6248" y="1052"/>
                    <a:pt x="6237" y="1052"/>
                  </a:cubicBezTo>
                  <a:lnTo>
                    <a:pt x="6227" y="1052"/>
                  </a:lnTo>
                  <a:lnTo>
                    <a:pt x="6230" y="1042"/>
                  </a:lnTo>
                  <a:cubicBezTo>
                    <a:pt x="6232" y="1036"/>
                    <a:pt x="6229" y="1021"/>
                    <a:pt x="6226" y="1013"/>
                  </a:cubicBezTo>
                  <a:lnTo>
                    <a:pt x="6224" y="1007"/>
                  </a:lnTo>
                  <a:lnTo>
                    <a:pt x="6229" y="1004"/>
                  </a:lnTo>
                  <a:cubicBezTo>
                    <a:pt x="6230" y="1004"/>
                    <a:pt x="6248" y="993"/>
                    <a:pt x="6259" y="984"/>
                  </a:cubicBezTo>
                  <a:lnTo>
                    <a:pt x="6261" y="983"/>
                  </a:lnTo>
                  <a:lnTo>
                    <a:pt x="6263" y="983"/>
                  </a:lnTo>
                  <a:cubicBezTo>
                    <a:pt x="6277" y="983"/>
                    <a:pt x="6296" y="984"/>
                    <a:pt x="6296" y="984"/>
                  </a:cubicBezTo>
                  <a:lnTo>
                    <a:pt x="6306" y="985"/>
                  </a:lnTo>
                  <a:lnTo>
                    <a:pt x="6303" y="994"/>
                  </a:lnTo>
                  <a:cubicBezTo>
                    <a:pt x="6297" y="1012"/>
                    <a:pt x="6293" y="1038"/>
                    <a:pt x="6293" y="1053"/>
                  </a:cubicBezTo>
                  <a:lnTo>
                    <a:pt x="6293" y="1059"/>
                  </a:lnTo>
                  <a:lnTo>
                    <a:pt x="6287" y="1060"/>
                  </a:lnTo>
                  <a:lnTo>
                    <a:pt x="6263" y="1064"/>
                  </a:lnTo>
                  <a:lnTo>
                    <a:pt x="6259" y="1065"/>
                  </a:lnTo>
                  <a:close/>
                  <a:moveTo>
                    <a:pt x="6315" y="8586"/>
                  </a:moveTo>
                  <a:lnTo>
                    <a:pt x="6018" y="8586"/>
                  </a:lnTo>
                  <a:cubicBezTo>
                    <a:pt x="6011" y="8578"/>
                    <a:pt x="6002" y="8570"/>
                    <a:pt x="5992" y="8563"/>
                  </a:cubicBezTo>
                  <a:cubicBezTo>
                    <a:pt x="5986" y="8558"/>
                    <a:pt x="5981" y="8553"/>
                    <a:pt x="5976" y="8548"/>
                  </a:cubicBezTo>
                  <a:lnTo>
                    <a:pt x="6358" y="8548"/>
                  </a:lnTo>
                  <a:cubicBezTo>
                    <a:pt x="6354" y="8552"/>
                    <a:pt x="6350" y="8556"/>
                    <a:pt x="6346" y="8560"/>
                  </a:cubicBezTo>
                  <a:cubicBezTo>
                    <a:pt x="6333" y="8568"/>
                    <a:pt x="6323" y="8577"/>
                    <a:pt x="6315" y="8586"/>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de-DE" sz="1798"/>
            </a:p>
          </p:txBody>
        </p:sp>
        <p:sp>
          <p:nvSpPr>
            <p:cNvPr id="56" name="Linien">
              <a:extLst>
                <a:ext uri="{FF2B5EF4-FFF2-40B4-BE49-F238E27FC236}">
                  <a16:creationId xmlns:a16="http://schemas.microsoft.com/office/drawing/2014/main" id="{B0D2A84D-FA8B-8243-AFF2-1AA693CB60D8}"/>
                </a:ext>
              </a:extLst>
            </p:cNvPr>
            <p:cNvSpPr>
              <a:spLocks noEditPoints="1"/>
            </p:cNvSpPr>
            <p:nvPr/>
          </p:nvSpPr>
          <p:spPr bwMode="auto">
            <a:xfrm>
              <a:off x="4472" y="1331"/>
              <a:ext cx="953" cy="2057"/>
            </a:xfrm>
            <a:custGeom>
              <a:avLst/>
              <a:gdLst>
                <a:gd name="T0" fmla="*/ 2201 w 4200"/>
                <a:gd name="T1" fmla="*/ 19 h 9073"/>
                <a:gd name="T2" fmla="*/ 2000 w 4200"/>
                <a:gd name="T3" fmla="*/ 48 h 9073"/>
                <a:gd name="T4" fmla="*/ 104 w 4200"/>
                <a:gd name="T5" fmla="*/ 3877 h 9073"/>
                <a:gd name="T6" fmla="*/ 4068 w 4200"/>
                <a:gd name="T7" fmla="*/ 3933 h 9073"/>
                <a:gd name="T8" fmla="*/ 75 w 4200"/>
                <a:gd name="T9" fmla="*/ 3877 h 9073"/>
                <a:gd name="T10" fmla="*/ 4123 w 4200"/>
                <a:gd name="T11" fmla="*/ 4076 h 9073"/>
                <a:gd name="T12" fmla="*/ 4079 w 4200"/>
                <a:gd name="T13" fmla="*/ 4185 h 9073"/>
                <a:gd name="T14" fmla="*/ 122 w 4200"/>
                <a:gd name="T15" fmla="*/ 4185 h 9073"/>
                <a:gd name="T16" fmla="*/ 1985 w 4200"/>
                <a:gd name="T17" fmla="*/ 629 h 9073"/>
                <a:gd name="T18" fmla="*/ 2220 w 4200"/>
                <a:gd name="T19" fmla="*/ 624 h 9073"/>
                <a:gd name="T20" fmla="*/ 2176 w 4200"/>
                <a:gd name="T21" fmla="*/ 719 h 9073"/>
                <a:gd name="T22" fmla="*/ 2016 w 4200"/>
                <a:gd name="T23" fmla="*/ 691 h 9073"/>
                <a:gd name="T24" fmla="*/ 2206 w 4200"/>
                <a:gd name="T25" fmla="*/ 931 h 9073"/>
                <a:gd name="T26" fmla="*/ 1978 w 4200"/>
                <a:gd name="T27" fmla="*/ 927 h 9073"/>
                <a:gd name="T28" fmla="*/ 2216 w 4200"/>
                <a:gd name="T29" fmla="*/ 928 h 9073"/>
                <a:gd name="T30" fmla="*/ 1885 w 4200"/>
                <a:gd name="T31" fmla="*/ 1108 h 9073"/>
                <a:gd name="T32" fmla="*/ 2330 w 4200"/>
                <a:gd name="T33" fmla="*/ 1106 h 9073"/>
                <a:gd name="T34" fmla="*/ 1854 w 4200"/>
                <a:gd name="T35" fmla="*/ 1327 h 9073"/>
                <a:gd name="T36" fmla="*/ 2309 w 4200"/>
                <a:gd name="T37" fmla="*/ 1341 h 9073"/>
                <a:gd name="T38" fmla="*/ 779 w 4200"/>
                <a:gd name="T39" fmla="*/ 2424 h 9073"/>
                <a:gd name="T40" fmla="*/ 3424 w 4200"/>
                <a:gd name="T41" fmla="*/ 2394 h 9073"/>
                <a:gd name="T42" fmla="*/ 786 w 4200"/>
                <a:gd name="T43" fmla="*/ 2422 h 9073"/>
                <a:gd name="T44" fmla="*/ 3613 w 4200"/>
                <a:gd name="T45" fmla="*/ 3010 h 9073"/>
                <a:gd name="T46" fmla="*/ 588 w 4200"/>
                <a:gd name="T47" fmla="*/ 3010 h 9073"/>
                <a:gd name="T48" fmla="*/ 2100 w 4200"/>
                <a:gd name="T49" fmla="*/ 2398 h 9073"/>
                <a:gd name="T50" fmla="*/ 3462 w 4200"/>
                <a:gd name="T51" fmla="*/ 3174 h 9073"/>
                <a:gd name="T52" fmla="*/ 743 w 4200"/>
                <a:gd name="T53" fmla="*/ 3173 h 9073"/>
                <a:gd name="T54" fmla="*/ 2100 w 4200"/>
                <a:gd name="T55" fmla="*/ 2952 h 9073"/>
                <a:gd name="T56" fmla="*/ 126 w 4200"/>
                <a:gd name="T57" fmla="*/ 8115 h 9073"/>
                <a:gd name="T58" fmla="*/ 1122 w 4200"/>
                <a:gd name="T59" fmla="*/ 7573 h 9073"/>
                <a:gd name="T60" fmla="*/ 1131 w 4200"/>
                <a:gd name="T61" fmla="*/ 7543 h 9073"/>
                <a:gd name="T62" fmla="*/ 2858 w 4200"/>
                <a:gd name="T63" fmla="*/ 7387 h 9073"/>
                <a:gd name="T64" fmla="*/ 3843 w 4200"/>
                <a:gd name="T65" fmla="*/ 7789 h 9073"/>
                <a:gd name="T66" fmla="*/ 4085 w 4200"/>
                <a:gd name="T67" fmla="*/ 8091 h 9073"/>
                <a:gd name="T68" fmla="*/ 3089 w 4200"/>
                <a:gd name="T69" fmla="*/ 7706 h 9073"/>
                <a:gd name="T70" fmla="*/ 2100 w 4200"/>
                <a:gd name="T71" fmla="*/ 7035 h 9073"/>
                <a:gd name="T72" fmla="*/ 1112 w 4200"/>
                <a:gd name="T73" fmla="*/ 7706 h 9073"/>
                <a:gd name="T74" fmla="*/ 2098 w 4200"/>
                <a:gd name="T75" fmla="*/ 7662 h 9073"/>
                <a:gd name="T76" fmla="*/ 2098 w 4200"/>
                <a:gd name="T77" fmla="*/ 7662 h 9073"/>
                <a:gd name="T78" fmla="*/ 1764 w 4200"/>
                <a:gd name="T79" fmla="*/ 7953 h 9073"/>
                <a:gd name="T80" fmla="*/ 4186 w 4200"/>
                <a:gd name="T81" fmla="*/ 8397 h 9073"/>
                <a:gd name="T82" fmla="*/ 3011 w 4200"/>
                <a:gd name="T83" fmla="*/ 7554 h 9073"/>
                <a:gd name="T84" fmla="*/ 1459 w 4200"/>
                <a:gd name="T85" fmla="*/ 7547 h 9073"/>
                <a:gd name="T86" fmla="*/ 1093 w 4200"/>
                <a:gd name="T87" fmla="*/ 7846 h 9073"/>
                <a:gd name="T88" fmla="*/ 1081 w 4200"/>
                <a:gd name="T89" fmla="*/ 7818 h 9073"/>
                <a:gd name="T90" fmla="*/ 2762 w 4200"/>
                <a:gd name="T91" fmla="*/ 7525 h 9073"/>
                <a:gd name="T92" fmla="*/ 4186 w 4200"/>
                <a:gd name="T93" fmla="*/ 8397 h 9073"/>
                <a:gd name="T94" fmla="*/ 2713 w 4200"/>
                <a:gd name="T95" fmla="*/ 7958 h 9073"/>
                <a:gd name="T96" fmla="*/ 2102 w 4200"/>
                <a:gd name="T97" fmla="*/ 8540 h 9073"/>
                <a:gd name="T98" fmla="*/ 2831 w 4200"/>
                <a:gd name="T99" fmla="*/ 7809 h 9073"/>
                <a:gd name="T100" fmla="*/ 1462 w 4200"/>
                <a:gd name="T101" fmla="*/ 7958 h 9073"/>
                <a:gd name="T102" fmla="*/ 913 w 4200"/>
                <a:gd name="T103" fmla="*/ 9067 h 9073"/>
                <a:gd name="T104" fmla="*/ 701 w 4200"/>
                <a:gd name="T105" fmla="*/ 8759 h 9073"/>
                <a:gd name="T106" fmla="*/ 179 w 4200"/>
                <a:gd name="T107" fmla="*/ 8657 h 9073"/>
                <a:gd name="T108" fmla="*/ 1321 w 4200"/>
                <a:gd name="T109" fmla="*/ 7775 h 9073"/>
                <a:gd name="T110" fmla="*/ 2878 w 4200"/>
                <a:gd name="T111" fmla="*/ 7780 h 9073"/>
                <a:gd name="T112" fmla="*/ 4021 w 4200"/>
                <a:gd name="T113" fmla="*/ 8656 h 9073"/>
                <a:gd name="T114" fmla="*/ 3498 w 4200"/>
                <a:gd name="T115" fmla="*/ 8760 h 9073"/>
                <a:gd name="T116" fmla="*/ 3286 w 4200"/>
                <a:gd name="T117" fmla="*/ 9067 h 90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200" h="9073">
                  <a:moveTo>
                    <a:pt x="2000" y="48"/>
                  </a:moveTo>
                  <a:cubicBezTo>
                    <a:pt x="1994" y="48"/>
                    <a:pt x="1988" y="44"/>
                    <a:pt x="1986" y="38"/>
                  </a:cubicBezTo>
                  <a:cubicBezTo>
                    <a:pt x="1984" y="30"/>
                    <a:pt x="1988" y="22"/>
                    <a:pt x="1996" y="19"/>
                  </a:cubicBezTo>
                  <a:cubicBezTo>
                    <a:pt x="2045" y="3"/>
                    <a:pt x="2155" y="0"/>
                    <a:pt x="2201" y="19"/>
                  </a:cubicBezTo>
                  <a:cubicBezTo>
                    <a:pt x="2208" y="22"/>
                    <a:pt x="2211" y="30"/>
                    <a:pt x="2208" y="38"/>
                  </a:cubicBezTo>
                  <a:cubicBezTo>
                    <a:pt x="2205" y="45"/>
                    <a:pt x="2197" y="48"/>
                    <a:pt x="2190" y="45"/>
                  </a:cubicBezTo>
                  <a:cubicBezTo>
                    <a:pt x="2152" y="30"/>
                    <a:pt x="2047" y="33"/>
                    <a:pt x="2004" y="47"/>
                  </a:cubicBezTo>
                  <a:cubicBezTo>
                    <a:pt x="2003" y="47"/>
                    <a:pt x="2001" y="48"/>
                    <a:pt x="2000" y="48"/>
                  </a:cubicBezTo>
                  <a:close/>
                  <a:moveTo>
                    <a:pt x="4096" y="3985"/>
                  </a:moveTo>
                  <a:lnTo>
                    <a:pt x="4096" y="3877"/>
                  </a:lnTo>
                  <a:cubicBezTo>
                    <a:pt x="4096" y="3684"/>
                    <a:pt x="3522" y="3221"/>
                    <a:pt x="2100" y="3221"/>
                  </a:cubicBezTo>
                  <a:cubicBezTo>
                    <a:pt x="679" y="3221"/>
                    <a:pt x="104" y="3684"/>
                    <a:pt x="104" y="3877"/>
                  </a:cubicBezTo>
                  <a:lnTo>
                    <a:pt x="104" y="3985"/>
                  </a:lnTo>
                  <a:cubicBezTo>
                    <a:pt x="112" y="3968"/>
                    <a:pt x="121" y="3951"/>
                    <a:pt x="132" y="3933"/>
                  </a:cubicBezTo>
                  <a:cubicBezTo>
                    <a:pt x="317" y="3639"/>
                    <a:pt x="931" y="3324"/>
                    <a:pt x="2100" y="3324"/>
                  </a:cubicBezTo>
                  <a:cubicBezTo>
                    <a:pt x="3270" y="3324"/>
                    <a:pt x="3884" y="3639"/>
                    <a:pt x="4068" y="3933"/>
                  </a:cubicBezTo>
                  <a:cubicBezTo>
                    <a:pt x="4079" y="3951"/>
                    <a:pt x="4089" y="3968"/>
                    <a:pt x="4096" y="3985"/>
                  </a:cubicBezTo>
                  <a:close/>
                  <a:moveTo>
                    <a:pt x="78" y="4076"/>
                  </a:moveTo>
                  <a:cubicBezTo>
                    <a:pt x="76" y="4074"/>
                    <a:pt x="75" y="4071"/>
                    <a:pt x="75" y="4068"/>
                  </a:cubicBezTo>
                  <a:lnTo>
                    <a:pt x="75" y="3877"/>
                  </a:lnTo>
                  <a:cubicBezTo>
                    <a:pt x="75" y="3646"/>
                    <a:pt x="687" y="3192"/>
                    <a:pt x="2100" y="3192"/>
                  </a:cubicBezTo>
                  <a:cubicBezTo>
                    <a:pt x="3514" y="3192"/>
                    <a:pt x="4125" y="3646"/>
                    <a:pt x="4125" y="3877"/>
                  </a:cubicBezTo>
                  <a:lnTo>
                    <a:pt x="4125" y="4068"/>
                  </a:lnTo>
                  <a:cubicBezTo>
                    <a:pt x="4125" y="4071"/>
                    <a:pt x="4124" y="4074"/>
                    <a:pt x="4123" y="4076"/>
                  </a:cubicBezTo>
                  <a:cubicBezTo>
                    <a:pt x="4128" y="4120"/>
                    <a:pt x="4122" y="4161"/>
                    <a:pt x="4105" y="4198"/>
                  </a:cubicBezTo>
                  <a:cubicBezTo>
                    <a:pt x="4102" y="4203"/>
                    <a:pt x="4097" y="4206"/>
                    <a:pt x="4092" y="4206"/>
                  </a:cubicBezTo>
                  <a:cubicBezTo>
                    <a:pt x="4089" y="4206"/>
                    <a:pt x="4087" y="4205"/>
                    <a:pt x="4085" y="4204"/>
                  </a:cubicBezTo>
                  <a:cubicBezTo>
                    <a:pt x="4078" y="4201"/>
                    <a:pt x="4075" y="4192"/>
                    <a:pt x="4079" y="4185"/>
                  </a:cubicBezTo>
                  <a:cubicBezTo>
                    <a:pt x="4110" y="4119"/>
                    <a:pt x="4098" y="4035"/>
                    <a:pt x="4044" y="3949"/>
                  </a:cubicBezTo>
                  <a:cubicBezTo>
                    <a:pt x="3872" y="3674"/>
                    <a:pt x="3260" y="3353"/>
                    <a:pt x="2100" y="3353"/>
                  </a:cubicBezTo>
                  <a:cubicBezTo>
                    <a:pt x="941" y="3353"/>
                    <a:pt x="329" y="3674"/>
                    <a:pt x="157" y="3949"/>
                  </a:cubicBezTo>
                  <a:cubicBezTo>
                    <a:pt x="103" y="4035"/>
                    <a:pt x="90" y="4119"/>
                    <a:pt x="122" y="4185"/>
                  </a:cubicBezTo>
                  <a:cubicBezTo>
                    <a:pt x="126" y="4192"/>
                    <a:pt x="123" y="4201"/>
                    <a:pt x="115" y="4204"/>
                  </a:cubicBezTo>
                  <a:cubicBezTo>
                    <a:pt x="108" y="4208"/>
                    <a:pt x="100" y="4205"/>
                    <a:pt x="96" y="4198"/>
                  </a:cubicBezTo>
                  <a:cubicBezTo>
                    <a:pt x="78" y="4161"/>
                    <a:pt x="72" y="4120"/>
                    <a:pt x="78" y="4076"/>
                  </a:cubicBezTo>
                  <a:close/>
                  <a:moveTo>
                    <a:pt x="1985" y="629"/>
                  </a:moveTo>
                  <a:cubicBezTo>
                    <a:pt x="1981" y="629"/>
                    <a:pt x="1978" y="627"/>
                    <a:pt x="1975" y="624"/>
                  </a:cubicBezTo>
                  <a:cubicBezTo>
                    <a:pt x="1969" y="619"/>
                    <a:pt x="1969" y="610"/>
                    <a:pt x="1975" y="604"/>
                  </a:cubicBezTo>
                  <a:cubicBezTo>
                    <a:pt x="2022" y="559"/>
                    <a:pt x="2173" y="559"/>
                    <a:pt x="2220" y="604"/>
                  </a:cubicBezTo>
                  <a:cubicBezTo>
                    <a:pt x="2226" y="610"/>
                    <a:pt x="2226" y="619"/>
                    <a:pt x="2220" y="624"/>
                  </a:cubicBezTo>
                  <a:cubicBezTo>
                    <a:pt x="2215" y="630"/>
                    <a:pt x="2206" y="630"/>
                    <a:pt x="2200" y="625"/>
                  </a:cubicBezTo>
                  <a:cubicBezTo>
                    <a:pt x="2164" y="590"/>
                    <a:pt x="2031" y="590"/>
                    <a:pt x="1995" y="625"/>
                  </a:cubicBezTo>
                  <a:cubicBezTo>
                    <a:pt x="1992" y="627"/>
                    <a:pt x="1989" y="629"/>
                    <a:pt x="1985" y="629"/>
                  </a:cubicBezTo>
                  <a:close/>
                  <a:moveTo>
                    <a:pt x="2176" y="719"/>
                  </a:moveTo>
                  <a:cubicBezTo>
                    <a:pt x="2173" y="719"/>
                    <a:pt x="2169" y="717"/>
                    <a:pt x="2166" y="715"/>
                  </a:cubicBezTo>
                  <a:cubicBezTo>
                    <a:pt x="2148" y="697"/>
                    <a:pt x="2057" y="692"/>
                    <a:pt x="2036" y="712"/>
                  </a:cubicBezTo>
                  <a:cubicBezTo>
                    <a:pt x="2030" y="718"/>
                    <a:pt x="2021" y="718"/>
                    <a:pt x="2016" y="712"/>
                  </a:cubicBezTo>
                  <a:cubicBezTo>
                    <a:pt x="2010" y="706"/>
                    <a:pt x="2010" y="697"/>
                    <a:pt x="2016" y="691"/>
                  </a:cubicBezTo>
                  <a:cubicBezTo>
                    <a:pt x="2048" y="661"/>
                    <a:pt x="2158" y="667"/>
                    <a:pt x="2186" y="694"/>
                  </a:cubicBezTo>
                  <a:cubicBezTo>
                    <a:pt x="2192" y="700"/>
                    <a:pt x="2192" y="709"/>
                    <a:pt x="2187" y="714"/>
                  </a:cubicBezTo>
                  <a:cubicBezTo>
                    <a:pt x="2184" y="717"/>
                    <a:pt x="2180" y="719"/>
                    <a:pt x="2176" y="719"/>
                  </a:cubicBezTo>
                  <a:close/>
                  <a:moveTo>
                    <a:pt x="2206" y="931"/>
                  </a:moveTo>
                  <a:cubicBezTo>
                    <a:pt x="2202" y="931"/>
                    <a:pt x="2198" y="930"/>
                    <a:pt x="2196" y="926"/>
                  </a:cubicBezTo>
                  <a:cubicBezTo>
                    <a:pt x="2185" y="914"/>
                    <a:pt x="2153" y="906"/>
                    <a:pt x="2113" y="904"/>
                  </a:cubicBezTo>
                  <a:cubicBezTo>
                    <a:pt x="2063" y="902"/>
                    <a:pt x="2015" y="912"/>
                    <a:pt x="1999" y="927"/>
                  </a:cubicBezTo>
                  <a:cubicBezTo>
                    <a:pt x="1993" y="933"/>
                    <a:pt x="1984" y="933"/>
                    <a:pt x="1978" y="927"/>
                  </a:cubicBezTo>
                  <a:cubicBezTo>
                    <a:pt x="1973" y="921"/>
                    <a:pt x="1973" y="912"/>
                    <a:pt x="1979" y="907"/>
                  </a:cubicBezTo>
                  <a:cubicBezTo>
                    <a:pt x="2006" y="880"/>
                    <a:pt x="2069" y="873"/>
                    <a:pt x="2114" y="875"/>
                  </a:cubicBezTo>
                  <a:cubicBezTo>
                    <a:pt x="2138" y="876"/>
                    <a:pt x="2194" y="881"/>
                    <a:pt x="2217" y="907"/>
                  </a:cubicBezTo>
                  <a:cubicBezTo>
                    <a:pt x="2223" y="913"/>
                    <a:pt x="2222" y="922"/>
                    <a:pt x="2216" y="928"/>
                  </a:cubicBezTo>
                  <a:cubicBezTo>
                    <a:pt x="2213" y="930"/>
                    <a:pt x="2210" y="931"/>
                    <a:pt x="2206" y="931"/>
                  </a:cubicBezTo>
                  <a:close/>
                  <a:moveTo>
                    <a:pt x="2319" y="1111"/>
                  </a:moveTo>
                  <a:cubicBezTo>
                    <a:pt x="2316" y="1111"/>
                    <a:pt x="2313" y="1110"/>
                    <a:pt x="2310" y="1108"/>
                  </a:cubicBezTo>
                  <a:cubicBezTo>
                    <a:pt x="2239" y="1054"/>
                    <a:pt x="1957" y="1054"/>
                    <a:pt x="1885" y="1108"/>
                  </a:cubicBezTo>
                  <a:cubicBezTo>
                    <a:pt x="1879" y="1113"/>
                    <a:pt x="1870" y="1112"/>
                    <a:pt x="1865" y="1106"/>
                  </a:cubicBezTo>
                  <a:cubicBezTo>
                    <a:pt x="1860" y="1099"/>
                    <a:pt x="1861" y="1090"/>
                    <a:pt x="1868" y="1085"/>
                  </a:cubicBezTo>
                  <a:cubicBezTo>
                    <a:pt x="1950" y="1023"/>
                    <a:pt x="2246" y="1023"/>
                    <a:pt x="2328" y="1085"/>
                  </a:cubicBezTo>
                  <a:cubicBezTo>
                    <a:pt x="2334" y="1090"/>
                    <a:pt x="2335" y="1099"/>
                    <a:pt x="2330" y="1106"/>
                  </a:cubicBezTo>
                  <a:cubicBezTo>
                    <a:pt x="2327" y="1109"/>
                    <a:pt x="2323" y="1111"/>
                    <a:pt x="2319" y="1111"/>
                  </a:cubicBezTo>
                  <a:close/>
                  <a:moveTo>
                    <a:pt x="1865" y="1351"/>
                  </a:moveTo>
                  <a:cubicBezTo>
                    <a:pt x="1861" y="1351"/>
                    <a:pt x="1858" y="1350"/>
                    <a:pt x="1855" y="1348"/>
                  </a:cubicBezTo>
                  <a:cubicBezTo>
                    <a:pt x="1849" y="1342"/>
                    <a:pt x="1849" y="1333"/>
                    <a:pt x="1854" y="1327"/>
                  </a:cubicBezTo>
                  <a:cubicBezTo>
                    <a:pt x="1900" y="1277"/>
                    <a:pt x="2020" y="1258"/>
                    <a:pt x="2119" y="1260"/>
                  </a:cubicBezTo>
                  <a:cubicBezTo>
                    <a:pt x="2221" y="1262"/>
                    <a:pt x="2300" y="1285"/>
                    <a:pt x="2332" y="1323"/>
                  </a:cubicBezTo>
                  <a:cubicBezTo>
                    <a:pt x="2337" y="1329"/>
                    <a:pt x="2336" y="1338"/>
                    <a:pt x="2330" y="1343"/>
                  </a:cubicBezTo>
                  <a:cubicBezTo>
                    <a:pt x="2324" y="1348"/>
                    <a:pt x="2314" y="1347"/>
                    <a:pt x="2309" y="1341"/>
                  </a:cubicBezTo>
                  <a:cubicBezTo>
                    <a:pt x="2284" y="1311"/>
                    <a:pt x="2211" y="1290"/>
                    <a:pt x="2119" y="1288"/>
                  </a:cubicBezTo>
                  <a:cubicBezTo>
                    <a:pt x="2009" y="1286"/>
                    <a:pt x="1909" y="1310"/>
                    <a:pt x="1876" y="1347"/>
                  </a:cubicBezTo>
                  <a:cubicBezTo>
                    <a:pt x="1873" y="1350"/>
                    <a:pt x="1869" y="1351"/>
                    <a:pt x="1865" y="1351"/>
                  </a:cubicBezTo>
                  <a:close/>
                  <a:moveTo>
                    <a:pt x="779" y="2424"/>
                  </a:moveTo>
                  <a:cubicBezTo>
                    <a:pt x="774" y="2424"/>
                    <a:pt x="769" y="2422"/>
                    <a:pt x="766" y="2417"/>
                  </a:cubicBezTo>
                  <a:cubicBezTo>
                    <a:pt x="762" y="2410"/>
                    <a:pt x="765" y="2401"/>
                    <a:pt x="772" y="2397"/>
                  </a:cubicBezTo>
                  <a:cubicBezTo>
                    <a:pt x="1053" y="2237"/>
                    <a:pt x="1549" y="2141"/>
                    <a:pt x="2100" y="2141"/>
                  </a:cubicBezTo>
                  <a:cubicBezTo>
                    <a:pt x="2651" y="2141"/>
                    <a:pt x="3145" y="2236"/>
                    <a:pt x="3424" y="2394"/>
                  </a:cubicBezTo>
                  <a:cubicBezTo>
                    <a:pt x="3431" y="2398"/>
                    <a:pt x="3433" y="2407"/>
                    <a:pt x="3429" y="2414"/>
                  </a:cubicBezTo>
                  <a:cubicBezTo>
                    <a:pt x="3425" y="2421"/>
                    <a:pt x="3416" y="2423"/>
                    <a:pt x="3410" y="2420"/>
                  </a:cubicBezTo>
                  <a:cubicBezTo>
                    <a:pt x="3135" y="2263"/>
                    <a:pt x="2646" y="2170"/>
                    <a:pt x="2100" y="2170"/>
                  </a:cubicBezTo>
                  <a:cubicBezTo>
                    <a:pt x="1554" y="2170"/>
                    <a:pt x="1063" y="2264"/>
                    <a:pt x="786" y="2422"/>
                  </a:cubicBezTo>
                  <a:cubicBezTo>
                    <a:pt x="784" y="2424"/>
                    <a:pt x="781" y="2424"/>
                    <a:pt x="779" y="2424"/>
                  </a:cubicBezTo>
                  <a:close/>
                  <a:moveTo>
                    <a:pt x="3626" y="3030"/>
                  </a:moveTo>
                  <a:cubicBezTo>
                    <a:pt x="3624" y="3030"/>
                    <a:pt x="3623" y="3030"/>
                    <a:pt x="3621" y="3029"/>
                  </a:cubicBezTo>
                  <a:cubicBezTo>
                    <a:pt x="3613" y="3026"/>
                    <a:pt x="3610" y="3018"/>
                    <a:pt x="3613" y="3010"/>
                  </a:cubicBezTo>
                  <a:cubicBezTo>
                    <a:pt x="3629" y="2968"/>
                    <a:pt x="3619" y="2921"/>
                    <a:pt x="3583" y="2870"/>
                  </a:cubicBezTo>
                  <a:cubicBezTo>
                    <a:pt x="3432" y="2650"/>
                    <a:pt x="2874" y="2427"/>
                    <a:pt x="2100" y="2427"/>
                  </a:cubicBezTo>
                  <a:cubicBezTo>
                    <a:pt x="1327" y="2427"/>
                    <a:pt x="769" y="2650"/>
                    <a:pt x="617" y="2870"/>
                  </a:cubicBezTo>
                  <a:cubicBezTo>
                    <a:pt x="582" y="2921"/>
                    <a:pt x="572" y="2968"/>
                    <a:pt x="588" y="3010"/>
                  </a:cubicBezTo>
                  <a:cubicBezTo>
                    <a:pt x="591" y="3018"/>
                    <a:pt x="587" y="3026"/>
                    <a:pt x="580" y="3029"/>
                  </a:cubicBezTo>
                  <a:cubicBezTo>
                    <a:pt x="572" y="3032"/>
                    <a:pt x="564" y="3028"/>
                    <a:pt x="561" y="3021"/>
                  </a:cubicBezTo>
                  <a:cubicBezTo>
                    <a:pt x="542" y="2970"/>
                    <a:pt x="553" y="2912"/>
                    <a:pt x="594" y="2853"/>
                  </a:cubicBezTo>
                  <a:cubicBezTo>
                    <a:pt x="750" y="2627"/>
                    <a:pt x="1317" y="2398"/>
                    <a:pt x="2100" y="2398"/>
                  </a:cubicBezTo>
                  <a:cubicBezTo>
                    <a:pt x="2884" y="2398"/>
                    <a:pt x="3451" y="2627"/>
                    <a:pt x="3607" y="2853"/>
                  </a:cubicBezTo>
                  <a:cubicBezTo>
                    <a:pt x="3648" y="2912"/>
                    <a:pt x="3659" y="2970"/>
                    <a:pt x="3639" y="3021"/>
                  </a:cubicBezTo>
                  <a:cubicBezTo>
                    <a:pt x="3637" y="3026"/>
                    <a:pt x="3632" y="3030"/>
                    <a:pt x="3626" y="3030"/>
                  </a:cubicBezTo>
                  <a:close/>
                  <a:moveTo>
                    <a:pt x="3462" y="3174"/>
                  </a:moveTo>
                  <a:cubicBezTo>
                    <a:pt x="3461" y="3174"/>
                    <a:pt x="3459" y="3174"/>
                    <a:pt x="3458" y="3173"/>
                  </a:cubicBezTo>
                  <a:cubicBezTo>
                    <a:pt x="3006" y="3044"/>
                    <a:pt x="2562" y="2981"/>
                    <a:pt x="2100" y="2981"/>
                  </a:cubicBezTo>
                  <a:lnTo>
                    <a:pt x="2094" y="2981"/>
                  </a:lnTo>
                  <a:cubicBezTo>
                    <a:pt x="1637" y="2981"/>
                    <a:pt x="1195" y="3044"/>
                    <a:pt x="743" y="3173"/>
                  </a:cubicBezTo>
                  <a:cubicBezTo>
                    <a:pt x="735" y="3175"/>
                    <a:pt x="727" y="3171"/>
                    <a:pt x="725" y="3163"/>
                  </a:cubicBezTo>
                  <a:cubicBezTo>
                    <a:pt x="723" y="3156"/>
                    <a:pt x="727" y="3148"/>
                    <a:pt x="735" y="3146"/>
                  </a:cubicBezTo>
                  <a:cubicBezTo>
                    <a:pt x="1189" y="3016"/>
                    <a:pt x="1634" y="2952"/>
                    <a:pt x="2094" y="2952"/>
                  </a:cubicBezTo>
                  <a:lnTo>
                    <a:pt x="2100" y="2952"/>
                  </a:lnTo>
                  <a:cubicBezTo>
                    <a:pt x="2565" y="2952"/>
                    <a:pt x="3011" y="3016"/>
                    <a:pt x="3466" y="3146"/>
                  </a:cubicBezTo>
                  <a:cubicBezTo>
                    <a:pt x="3474" y="3148"/>
                    <a:pt x="3478" y="3156"/>
                    <a:pt x="3476" y="3163"/>
                  </a:cubicBezTo>
                  <a:cubicBezTo>
                    <a:pt x="3474" y="3170"/>
                    <a:pt x="3468" y="3174"/>
                    <a:pt x="3462" y="3174"/>
                  </a:cubicBezTo>
                  <a:close/>
                  <a:moveTo>
                    <a:pt x="126" y="8115"/>
                  </a:moveTo>
                  <a:cubicBezTo>
                    <a:pt x="122" y="8115"/>
                    <a:pt x="118" y="8114"/>
                    <a:pt x="116" y="8111"/>
                  </a:cubicBezTo>
                  <a:cubicBezTo>
                    <a:pt x="110" y="8105"/>
                    <a:pt x="110" y="8096"/>
                    <a:pt x="116" y="8091"/>
                  </a:cubicBezTo>
                  <a:cubicBezTo>
                    <a:pt x="322" y="7894"/>
                    <a:pt x="640" y="7760"/>
                    <a:pt x="1090" y="7681"/>
                  </a:cubicBezTo>
                  <a:lnTo>
                    <a:pt x="1122" y="7573"/>
                  </a:lnTo>
                  <a:cubicBezTo>
                    <a:pt x="998" y="7586"/>
                    <a:pt x="652" y="7648"/>
                    <a:pt x="378" y="7788"/>
                  </a:cubicBezTo>
                  <a:cubicBezTo>
                    <a:pt x="371" y="7792"/>
                    <a:pt x="362" y="7789"/>
                    <a:pt x="359" y="7782"/>
                  </a:cubicBezTo>
                  <a:cubicBezTo>
                    <a:pt x="355" y="7775"/>
                    <a:pt x="358" y="7766"/>
                    <a:pt x="365" y="7762"/>
                  </a:cubicBezTo>
                  <a:cubicBezTo>
                    <a:pt x="652" y="7615"/>
                    <a:pt x="1016" y="7554"/>
                    <a:pt x="1131" y="7543"/>
                  </a:cubicBezTo>
                  <a:lnTo>
                    <a:pt x="1177" y="7387"/>
                  </a:lnTo>
                  <a:lnTo>
                    <a:pt x="1343" y="7387"/>
                  </a:lnTo>
                  <a:cubicBezTo>
                    <a:pt x="1380" y="7337"/>
                    <a:pt x="1637" y="7006"/>
                    <a:pt x="2100" y="7006"/>
                  </a:cubicBezTo>
                  <a:cubicBezTo>
                    <a:pt x="2564" y="7006"/>
                    <a:pt x="2821" y="7337"/>
                    <a:pt x="2858" y="7387"/>
                  </a:cubicBezTo>
                  <a:lnTo>
                    <a:pt x="3024" y="7387"/>
                  </a:lnTo>
                  <a:lnTo>
                    <a:pt x="3070" y="7543"/>
                  </a:lnTo>
                  <a:cubicBezTo>
                    <a:pt x="3186" y="7555"/>
                    <a:pt x="3550" y="7618"/>
                    <a:pt x="3837" y="7769"/>
                  </a:cubicBezTo>
                  <a:cubicBezTo>
                    <a:pt x="3844" y="7773"/>
                    <a:pt x="3847" y="7782"/>
                    <a:pt x="3843" y="7789"/>
                  </a:cubicBezTo>
                  <a:cubicBezTo>
                    <a:pt x="3839" y="7796"/>
                    <a:pt x="3831" y="7799"/>
                    <a:pt x="3824" y="7795"/>
                  </a:cubicBezTo>
                  <a:cubicBezTo>
                    <a:pt x="3550" y="7650"/>
                    <a:pt x="3204" y="7587"/>
                    <a:pt x="3079" y="7573"/>
                  </a:cubicBezTo>
                  <a:lnTo>
                    <a:pt x="3111" y="7681"/>
                  </a:lnTo>
                  <a:cubicBezTo>
                    <a:pt x="3560" y="7760"/>
                    <a:pt x="3879" y="7894"/>
                    <a:pt x="4085" y="8091"/>
                  </a:cubicBezTo>
                  <a:cubicBezTo>
                    <a:pt x="4090" y="8096"/>
                    <a:pt x="4091" y="8105"/>
                    <a:pt x="4085" y="8111"/>
                  </a:cubicBezTo>
                  <a:cubicBezTo>
                    <a:pt x="4080" y="8117"/>
                    <a:pt x="4071" y="8117"/>
                    <a:pt x="4065" y="8111"/>
                  </a:cubicBezTo>
                  <a:cubicBezTo>
                    <a:pt x="3865" y="7920"/>
                    <a:pt x="3539" y="7784"/>
                    <a:pt x="3097" y="7708"/>
                  </a:cubicBezTo>
                  <a:lnTo>
                    <a:pt x="3089" y="7706"/>
                  </a:lnTo>
                  <a:lnTo>
                    <a:pt x="3002" y="7416"/>
                  </a:lnTo>
                  <a:lnTo>
                    <a:pt x="2842" y="7416"/>
                  </a:lnTo>
                  <a:lnTo>
                    <a:pt x="2838" y="7410"/>
                  </a:lnTo>
                  <a:cubicBezTo>
                    <a:pt x="2836" y="7406"/>
                    <a:pt x="2584" y="7035"/>
                    <a:pt x="2100" y="7035"/>
                  </a:cubicBezTo>
                  <a:cubicBezTo>
                    <a:pt x="1617" y="7035"/>
                    <a:pt x="1365" y="7406"/>
                    <a:pt x="1363" y="7410"/>
                  </a:cubicBezTo>
                  <a:lnTo>
                    <a:pt x="1358" y="7416"/>
                  </a:lnTo>
                  <a:lnTo>
                    <a:pt x="1198" y="7416"/>
                  </a:lnTo>
                  <a:lnTo>
                    <a:pt x="1112" y="7706"/>
                  </a:lnTo>
                  <a:lnTo>
                    <a:pt x="1103" y="7708"/>
                  </a:lnTo>
                  <a:cubicBezTo>
                    <a:pt x="662" y="7784"/>
                    <a:pt x="336" y="7920"/>
                    <a:pt x="136" y="8111"/>
                  </a:cubicBezTo>
                  <a:cubicBezTo>
                    <a:pt x="133" y="8114"/>
                    <a:pt x="130" y="8115"/>
                    <a:pt x="126" y="8115"/>
                  </a:cubicBezTo>
                  <a:close/>
                  <a:moveTo>
                    <a:pt x="2098" y="7662"/>
                  </a:moveTo>
                  <a:cubicBezTo>
                    <a:pt x="1929" y="7662"/>
                    <a:pt x="1793" y="7793"/>
                    <a:pt x="1793" y="7953"/>
                  </a:cubicBezTo>
                  <a:cubicBezTo>
                    <a:pt x="1793" y="8114"/>
                    <a:pt x="1929" y="8244"/>
                    <a:pt x="2098" y="8244"/>
                  </a:cubicBezTo>
                  <a:cubicBezTo>
                    <a:pt x="2266" y="8244"/>
                    <a:pt x="2402" y="8114"/>
                    <a:pt x="2402" y="7953"/>
                  </a:cubicBezTo>
                  <a:cubicBezTo>
                    <a:pt x="2402" y="7793"/>
                    <a:pt x="2266" y="7662"/>
                    <a:pt x="2098" y="7662"/>
                  </a:cubicBezTo>
                  <a:close/>
                  <a:moveTo>
                    <a:pt x="2098" y="8244"/>
                  </a:moveTo>
                  <a:lnTo>
                    <a:pt x="2098" y="8244"/>
                  </a:lnTo>
                  <a:close/>
                  <a:moveTo>
                    <a:pt x="2098" y="8273"/>
                  </a:moveTo>
                  <a:cubicBezTo>
                    <a:pt x="1914" y="8273"/>
                    <a:pt x="1764" y="8130"/>
                    <a:pt x="1764" y="7953"/>
                  </a:cubicBezTo>
                  <a:cubicBezTo>
                    <a:pt x="1764" y="7777"/>
                    <a:pt x="1914" y="7633"/>
                    <a:pt x="2098" y="7633"/>
                  </a:cubicBezTo>
                  <a:cubicBezTo>
                    <a:pt x="2282" y="7633"/>
                    <a:pt x="2431" y="7777"/>
                    <a:pt x="2431" y="7953"/>
                  </a:cubicBezTo>
                  <a:cubicBezTo>
                    <a:pt x="2431" y="8130"/>
                    <a:pt x="2282" y="8273"/>
                    <a:pt x="2098" y="8273"/>
                  </a:cubicBezTo>
                  <a:close/>
                  <a:moveTo>
                    <a:pt x="4186" y="8397"/>
                  </a:moveTo>
                  <a:cubicBezTo>
                    <a:pt x="4178" y="8397"/>
                    <a:pt x="4171" y="8390"/>
                    <a:pt x="4171" y="8382"/>
                  </a:cubicBezTo>
                  <a:cubicBezTo>
                    <a:pt x="4171" y="8126"/>
                    <a:pt x="3482" y="7889"/>
                    <a:pt x="3107" y="7846"/>
                  </a:cubicBezTo>
                  <a:lnTo>
                    <a:pt x="3098" y="7845"/>
                  </a:lnTo>
                  <a:lnTo>
                    <a:pt x="3011" y="7554"/>
                  </a:lnTo>
                  <a:lnTo>
                    <a:pt x="2746" y="7554"/>
                  </a:lnTo>
                  <a:lnTo>
                    <a:pt x="2742" y="7547"/>
                  </a:lnTo>
                  <a:cubicBezTo>
                    <a:pt x="2740" y="7543"/>
                    <a:pt x="2521" y="7184"/>
                    <a:pt x="2100" y="7184"/>
                  </a:cubicBezTo>
                  <a:cubicBezTo>
                    <a:pt x="1680" y="7184"/>
                    <a:pt x="1461" y="7543"/>
                    <a:pt x="1459" y="7547"/>
                  </a:cubicBezTo>
                  <a:lnTo>
                    <a:pt x="1455" y="7554"/>
                  </a:lnTo>
                  <a:lnTo>
                    <a:pt x="1189" y="7554"/>
                  </a:lnTo>
                  <a:lnTo>
                    <a:pt x="1103" y="7845"/>
                  </a:lnTo>
                  <a:lnTo>
                    <a:pt x="1093" y="7846"/>
                  </a:lnTo>
                  <a:cubicBezTo>
                    <a:pt x="718" y="7889"/>
                    <a:pt x="29" y="8126"/>
                    <a:pt x="29" y="8382"/>
                  </a:cubicBezTo>
                  <a:cubicBezTo>
                    <a:pt x="29" y="8390"/>
                    <a:pt x="23" y="8397"/>
                    <a:pt x="15" y="8397"/>
                  </a:cubicBezTo>
                  <a:cubicBezTo>
                    <a:pt x="7" y="8397"/>
                    <a:pt x="0" y="8390"/>
                    <a:pt x="0" y="8382"/>
                  </a:cubicBezTo>
                  <a:cubicBezTo>
                    <a:pt x="0" y="8101"/>
                    <a:pt x="708" y="7864"/>
                    <a:pt x="1081" y="7818"/>
                  </a:cubicBezTo>
                  <a:lnTo>
                    <a:pt x="1168" y="7525"/>
                  </a:lnTo>
                  <a:lnTo>
                    <a:pt x="1438" y="7525"/>
                  </a:lnTo>
                  <a:cubicBezTo>
                    <a:pt x="1472" y="7473"/>
                    <a:pt x="1697" y="7155"/>
                    <a:pt x="2100" y="7155"/>
                  </a:cubicBezTo>
                  <a:cubicBezTo>
                    <a:pt x="2504" y="7155"/>
                    <a:pt x="2728" y="7473"/>
                    <a:pt x="2762" y="7525"/>
                  </a:cubicBezTo>
                  <a:lnTo>
                    <a:pt x="3033" y="7525"/>
                  </a:lnTo>
                  <a:lnTo>
                    <a:pt x="3120" y="7818"/>
                  </a:lnTo>
                  <a:cubicBezTo>
                    <a:pt x="3493" y="7864"/>
                    <a:pt x="4200" y="8101"/>
                    <a:pt x="4200" y="8382"/>
                  </a:cubicBezTo>
                  <a:cubicBezTo>
                    <a:pt x="4200" y="8390"/>
                    <a:pt x="4194" y="8397"/>
                    <a:pt x="4186" y="8397"/>
                  </a:cubicBezTo>
                  <a:close/>
                  <a:moveTo>
                    <a:pt x="2102" y="7376"/>
                  </a:moveTo>
                  <a:cubicBezTo>
                    <a:pt x="1765" y="7376"/>
                    <a:pt x="1491" y="7637"/>
                    <a:pt x="1491" y="7958"/>
                  </a:cubicBezTo>
                  <a:cubicBezTo>
                    <a:pt x="1491" y="8279"/>
                    <a:pt x="1765" y="8540"/>
                    <a:pt x="2102" y="8540"/>
                  </a:cubicBezTo>
                  <a:cubicBezTo>
                    <a:pt x="2439" y="8540"/>
                    <a:pt x="2713" y="8279"/>
                    <a:pt x="2713" y="7958"/>
                  </a:cubicBezTo>
                  <a:cubicBezTo>
                    <a:pt x="2713" y="7904"/>
                    <a:pt x="2705" y="7852"/>
                    <a:pt x="2691" y="7802"/>
                  </a:cubicBezTo>
                  <a:cubicBezTo>
                    <a:pt x="2689" y="7800"/>
                    <a:pt x="2689" y="7797"/>
                    <a:pt x="2689" y="7794"/>
                  </a:cubicBezTo>
                  <a:cubicBezTo>
                    <a:pt x="2614" y="7553"/>
                    <a:pt x="2379" y="7376"/>
                    <a:pt x="2102" y="7376"/>
                  </a:cubicBezTo>
                  <a:close/>
                  <a:moveTo>
                    <a:pt x="2102" y="8540"/>
                  </a:moveTo>
                  <a:lnTo>
                    <a:pt x="2102" y="8540"/>
                  </a:lnTo>
                  <a:close/>
                  <a:moveTo>
                    <a:pt x="3276" y="9072"/>
                  </a:moveTo>
                  <a:cubicBezTo>
                    <a:pt x="3272" y="9072"/>
                    <a:pt x="3268" y="9070"/>
                    <a:pt x="3265" y="9067"/>
                  </a:cubicBezTo>
                  <a:cubicBezTo>
                    <a:pt x="2916" y="8716"/>
                    <a:pt x="2835" y="8054"/>
                    <a:pt x="2831" y="7809"/>
                  </a:cubicBezTo>
                  <a:lnTo>
                    <a:pt x="2723" y="7809"/>
                  </a:lnTo>
                  <a:cubicBezTo>
                    <a:pt x="2735" y="7856"/>
                    <a:pt x="2742" y="7906"/>
                    <a:pt x="2742" y="7958"/>
                  </a:cubicBezTo>
                  <a:cubicBezTo>
                    <a:pt x="2742" y="8295"/>
                    <a:pt x="2455" y="8569"/>
                    <a:pt x="2102" y="8569"/>
                  </a:cubicBezTo>
                  <a:cubicBezTo>
                    <a:pt x="1749" y="8569"/>
                    <a:pt x="1462" y="8295"/>
                    <a:pt x="1462" y="7958"/>
                  </a:cubicBezTo>
                  <a:cubicBezTo>
                    <a:pt x="1462" y="7904"/>
                    <a:pt x="1469" y="7853"/>
                    <a:pt x="1482" y="7803"/>
                  </a:cubicBezTo>
                  <a:lnTo>
                    <a:pt x="1368" y="7803"/>
                  </a:lnTo>
                  <a:cubicBezTo>
                    <a:pt x="1365" y="8050"/>
                    <a:pt x="1283" y="8714"/>
                    <a:pt x="934" y="9067"/>
                  </a:cubicBezTo>
                  <a:cubicBezTo>
                    <a:pt x="928" y="9073"/>
                    <a:pt x="919" y="9073"/>
                    <a:pt x="913" y="9067"/>
                  </a:cubicBezTo>
                  <a:cubicBezTo>
                    <a:pt x="907" y="9062"/>
                    <a:pt x="907" y="9053"/>
                    <a:pt x="913" y="9047"/>
                  </a:cubicBezTo>
                  <a:cubicBezTo>
                    <a:pt x="1165" y="8793"/>
                    <a:pt x="1275" y="8372"/>
                    <a:pt x="1317" y="8070"/>
                  </a:cubicBezTo>
                  <a:cubicBezTo>
                    <a:pt x="1236" y="8379"/>
                    <a:pt x="1018" y="8577"/>
                    <a:pt x="721" y="8763"/>
                  </a:cubicBezTo>
                  <a:cubicBezTo>
                    <a:pt x="715" y="8768"/>
                    <a:pt x="706" y="8766"/>
                    <a:pt x="701" y="8759"/>
                  </a:cubicBezTo>
                  <a:cubicBezTo>
                    <a:pt x="697" y="8752"/>
                    <a:pt x="699" y="8743"/>
                    <a:pt x="706" y="8739"/>
                  </a:cubicBezTo>
                  <a:cubicBezTo>
                    <a:pt x="1016" y="8544"/>
                    <a:pt x="1239" y="8337"/>
                    <a:pt x="1303" y="7999"/>
                  </a:cubicBezTo>
                  <a:cubicBezTo>
                    <a:pt x="762" y="8106"/>
                    <a:pt x="194" y="8255"/>
                    <a:pt x="194" y="8642"/>
                  </a:cubicBezTo>
                  <a:cubicBezTo>
                    <a:pt x="194" y="8650"/>
                    <a:pt x="187" y="8657"/>
                    <a:pt x="179" y="8657"/>
                  </a:cubicBezTo>
                  <a:cubicBezTo>
                    <a:pt x="171" y="8657"/>
                    <a:pt x="165" y="8650"/>
                    <a:pt x="165" y="8642"/>
                  </a:cubicBezTo>
                  <a:cubicBezTo>
                    <a:pt x="165" y="8231"/>
                    <a:pt x="753" y="8078"/>
                    <a:pt x="1308" y="7969"/>
                  </a:cubicBezTo>
                  <a:cubicBezTo>
                    <a:pt x="1317" y="7912"/>
                    <a:pt x="1321" y="7853"/>
                    <a:pt x="1321" y="7789"/>
                  </a:cubicBezTo>
                  <a:lnTo>
                    <a:pt x="1321" y="7775"/>
                  </a:lnTo>
                  <a:lnTo>
                    <a:pt x="1491" y="7775"/>
                  </a:lnTo>
                  <a:cubicBezTo>
                    <a:pt x="1573" y="7527"/>
                    <a:pt x="1816" y="7347"/>
                    <a:pt x="2102" y="7347"/>
                  </a:cubicBezTo>
                  <a:cubicBezTo>
                    <a:pt x="2390" y="7347"/>
                    <a:pt x="2634" y="7530"/>
                    <a:pt x="2714" y="7780"/>
                  </a:cubicBezTo>
                  <a:lnTo>
                    <a:pt x="2878" y="7780"/>
                  </a:lnTo>
                  <a:lnTo>
                    <a:pt x="2878" y="7794"/>
                  </a:lnTo>
                  <a:cubicBezTo>
                    <a:pt x="2878" y="7857"/>
                    <a:pt x="2882" y="7916"/>
                    <a:pt x="2891" y="7972"/>
                  </a:cubicBezTo>
                  <a:cubicBezTo>
                    <a:pt x="3446" y="8081"/>
                    <a:pt x="4036" y="8232"/>
                    <a:pt x="4036" y="8642"/>
                  </a:cubicBezTo>
                  <a:cubicBezTo>
                    <a:pt x="4036" y="8650"/>
                    <a:pt x="4029" y="8656"/>
                    <a:pt x="4021" y="8656"/>
                  </a:cubicBezTo>
                  <a:cubicBezTo>
                    <a:pt x="4013" y="8656"/>
                    <a:pt x="4007" y="8650"/>
                    <a:pt x="4007" y="8642"/>
                  </a:cubicBezTo>
                  <a:cubicBezTo>
                    <a:pt x="4007" y="8256"/>
                    <a:pt x="3436" y="8109"/>
                    <a:pt x="2896" y="8002"/>
                  </a:cubicBezTo>
                  <a:cubicBezTo>
                    <a:pt x="2960" y="8339"/>
                    <a:pt x="3183" y="8546"/>
                    <a:pt x="3493" y="8740"/>
                  </a:cubicBezTo>
                  <a:cubicBezTo>
                    <a:pt x="3500" y="8744"/>
                    <a:pt x="3502" y="8753"/>
                    <a:pt x="3498" y="8760"/>
                  </a:cubicBezTo>
                  <a:cubicBezTo>
                    <a:pt x="3493" y="8767"/>
                    <a:pt x="3484" y="8769"/>
                    <a:pt x="3478" y="8765"/>
                  </a:cubicBezTo>
                  <a:cubicBezTo>
                    <a:pt x="3181" y="8579"/>
                    <a:pt x="2963" y="8382"/>
                    <a:pt x="2883" y="8074"/>
                  </a:cubicBezTo>
                  <a:cubicBezTo>
                    <a:pt x="2924" y="8375"/>
                    <a:pt x="3035" y="8794"/>
                    <a:pt x="3286" y="9047"/>
                  </a:cubicBezTo>
                  <a:cubicBezTo>
                    <a:pt x="3291" y="9053"/>
                    <a:pt x="3291" y="9062"/>
                    <a:pt x="3286" y="9067"/>
                  </a:cubicBezTo>
                  <a:cubicBezTo>
                    <a:pt x="3283" y="9070"/>
                    <a:pt x="3279" y="9072"/>
                    <a:pt x="3276" y="9072"/>
                  </a:cubicBezTo>
                  <a:close/>
                </a:path>
              </a:pathLst>
            </a:custGeom>
            <a:solidFill>
              <a:schemeClr val="bg2"/>
            </a:solidFill>
            <a:ln w="9525">
              <a:noFill/>
              <a:round/>
              <a:headEnd/>
              <a:tailEnd/>
            </a:ln>
          </p:spPr>
          <p:txBody>
            <a:bodyPr vert="horz" wrap="square" lIns="91440" tIns="45720" rIns="91440" bIns="45720" numCol="1" anchor="t" anchorCtr="0" compatLnSpc="1">
              <a:prstTxWarp prst="textNoShape">
                <a:avLst/>
              </a:prstTxWarp>
            </a:bodyPr>
            <a:lstStyle/>
            <a:p>
              <a:endParaRPr lang="de-DE" sz="1798"/>
            </a:p>
          </p:txBody>
        </p:sp>
      </p:grpSp>
      <p:sp>
        <p:nvSpPr>
          <p:cNvPr id="60" name="Titel 1">
            <a:extLst>
              <a:ext uri="{FF2B5EF4-FFF2-40B4-BE49-F238E27FC236}">
                <a16:creationId xmlns:a16="http://schemas.microsoft.com/office/drawing/2014/main" id="{F6CCE017-8073-FA4E-BA50-DC2F3CC044E3}"/>
              </a:ext>
            </a:extLst>
          </p:cNvPr>
          <p:cNvSpPr txBox="1">
            <a:spLocks/>
          </p:cNvSpPr>
          <p:nvPr/>
        </p:nvSpPr>
        <p:spPr>
          <a:xfrm>
            <a:off x="359625" y="2114550"/>
            <a:ext cx="8544000" cy="1276350"/>
          </a:xfrm>
          <a:prstGeom prst="rect">
            <a:avLst/>
          </a:prstGeom>
        </p:spPr>
        <p:txBody>
          <a:bodyPr vert="horz" lIns="0" tIns="0" rIns="0" bIns="0" rtlCol="0" anchor="b" anchorCtr="0">
            <a:noAutofit/>
          </a:bodyPr>
          <a:lstStyle>
            <a:lvl1pPr marL="0" indent="0" algn="l" defTabSz="914377" rtl="0" eaLnBrk="1" latinLnBrk="0" hangingPunct="1">
              <a:lnSpc>
                <a:spcPct val="90000"/>
              </a:lnSpc>
              <a:spcBef>
                <a:spcPts val="0"/>
              </a:spcBef>
              <a:buFont typeface="Arial" panose="020B0604020202020204" pitchFamily="34" charset="0"/>
              <a:buNone/>
              <a:defRPr sz="3600" b="1" i="0" kern="1200" baseline="0">
                <a:solidFill>
                  <a:schemeClr val="bg1"/>
                </a:solidFill>
                <a:latin typeface="Calibri" panose="020F0502020204030204" pitchFamily="34" charset="0"/>
                <a:ea typeface="+mj-ea"/>
                <a:cs typeface="Calibri" panose="020F0502020204030204" pitchFamily="34" charset="0"/>
              </a:defRPr>
            </a:lvl1pPr>
          </a:lstStyle>
          <a:p>
            <a:r>
              <a:rPr lang="de-DE" sz="3596" dirty="0"/>
              <a:t>Titel der Präsentation auf zwei Zeilen einfügen</a:t>
            </a:r>
          </a:p>
        </p:txBody>
      </p:sp>
      <p:sp>
        <p:nvSpPr>
          <p:cNvPr id="61" name="Untertitel 2">
            <a:extLst>
              <a:ext uri="{FF2B5EF4-FFF2-40B4-BE49-F238E27FC236}">
                <a16:creationId xmlns:a16="http://schemas.microsoft.com/office/drawing/2014/main" id="{5B42F7DF-CD0C-C748-89A7-998A99D3B063}"/>
              </a:ext>
            </a:extLst>
          </p:cNvPr>
          <p:cNvSpPr txBox="1">
            <a:spLocks/>
          </p:cNvSpPr>
          <p:nvPr/>
        </p:nvSpPr>
        <p:spPr>
          <a:xfrm>
            <a:off x="359625" y="3390901"/>
            <a:ext cx="8544000" cy="900000"/>
          </a:xfrm>
          <a:prstGeom prst="rect">
            <a:avLst/>
          </a:prstGeom>
        </p:spPr>
        <p:txBody>
          <a:bodyPr vert="horz" lIns="0" tIns="0" rIns="0" bIns="0" rtlCol="0" anchor="t" anchorCtr="0">
            <a:noAutofit/>
          </a:bodyPr>
          <a:lstStyle>
            <a:lvl1pPr marL="0" indent="0" algn="l" defTabSz="914377" rtl="0" eaLnBrk="1" latinLnBrk="0" hangingPunct="1">
              <a:lnSpc>
                <a:spcPct val="100000"/>
              </a:lnSpc>
              <a:spcBef>
                <a:spcPts val="0"/>
              </a:spcBef>
              <a:spcAft>
                <a:spcPts val="0"/>
              </a:spcAft>
              <a:buFont typeface="Arial" panose="020B0604020202020204" pitchFamily="34" charset="0"/>
              <a:buNone/>
              <a:tabLst/>
              <a:defRPr lang="de-DE" sz="1800" b="0" i="0" u="none" strike="noStrike" kern="1200" baseline="0">
                <a:solidFill>
                  <a:schemeClr val="bg1"/>
                </a:solidFill>
                <a:latin typeface="Calibri" panose="020F0502020204030204" pitchFamily="34" charset="0"/>
                <a:ea typeface="+mn-ea"/>
                <a:cs typeface="Calibri" panose="020F0502020204030204" pitchFamily="34" charset="0"/>
              </a:defRPr>
            </a:lvl1pPr>
            <a:lvl2pPr marL="0" indent="0" algn="l" defTabSz="914377" rtl="0" eaLnBrk="1" latinLnBrk="0" hangingPunct="1">
              <a:lnSpc>
                <a:spcPct val="100000"/>
              </a:lnSpc>
              <a:spcBef>
                <a:spcPts val="0"/>
              </a:spcBef>
              <a:spcAft>
                <a:spcPts val="0"/>
              </a:spcAft>
              <a:buFont typeface="Arial" panose="020B0604020202020204" pitchFamily="34" charset="0"/>
              <a:buNone/>
              <a:tabLst/>
              <a:defRPr sz="1800" b="0" kern="1200" baseline="0">
                <a:solidFill>
                  <a:schemeClr val="bg1"/>
                </a:solidFill>
                <a:latin typeface="Calibri" panose="020F0502020204030204" pitchFamily="34" charset="0"/>
                <a:ea typeface="+mn-ea"/>
                <a:cs typeface="Calibri" panose="020F0502020204030204" pitchFamily="34" charset="0"/>
              </a:defRPr>
            </a:lvl2pPr>
            <a:lvl3pPr marL="0" indent="0" algn="l" defTabSz="914377" rtl="0" eaLnBrk="1" latinLnBrk="0" hangingPunct="1">
              <a:lnSpc>
                <a:spcPct val="100000"/>
              </a:lnSpc>
              <a:spcBef>
                <a:spcPts val="0"/>
              </a:spcBef>
              <a:spcAft>
                <a:spcPts val="0"/>
              </a:spcAft>
              <a:buFont typeface="Arial" panose="020B0604020202020204" pitchFamily="34" charset="0"/>
              <a:buNone/>
              <a:tabLst/>
              <a:defRPr sz="1800" b="0" kern="1200" baseline="0">
                <a:solidFill>
                  <a:schemeClr val="bg1"/>
                </a:solidFill>
                <a:latin typeface="Calibri" panose="020F0502020204030204" pitchFamily="34" charset="0"/>
                <a:ea typeface="+mn-ea"/>
                <a:cs typeface="Calibri" panose="020F0502020204030204" pitchFamily="34" charset="0"/>
              </a:defRPr>
            </a:lvl3pPr>
            <a:lvl4pPr marL="0" indent="0" algn="l" defTabSz="914377" rtl="0" eaLnBrk="1" latinLnBrk="0" hangingPunct="1">
              <a:lnSpc>
                <a:spcPct val="100000"/>
              </a:lnSpc>
              <a:spcBef>
                <a:spcPts val="0"/>
              </a:spcBef>
              <a:spcAft>
                <a:spcPts val="0"/>
              </a:spcAft>
              <a:buFont typeface="Arial" panose="020B0604020202020204" pitchFamily="34" charset="0"/>
              <a:buNone/>
              <a:tabLst/>
              <a:defRPr sz="1800" b="0" kern="1200" baseline="0">
                <a:solidFill>
                  <a:schemeClr val="bg1"/>
                </a:solidFill>
                <a:latin typeface="Calibri" panose="020F0502020204030204" pitchFamily="34" charset="0"/>
                <a:ea typeface="+mn-ea"/>
                <a:cs typeface="Calibri" panose="020F0502020204030204" pitchFamily="34" charset="0"/>
              </a:defRPr>
            </a:lvl4pPr>
            <a:lvl5pPr marL="0" indent="0" algn="l" defTabSz="914377" rtl="0" eaLnBrk="1" latinLnBrk="0" hangingPunct="1">
              <a:lnSpc>
                <a:spcPct val="100000"/>
              </a:lnSpc>
              <a:spcBef>
                <a:spcPts val="0"/>
              </a:spcBef>
              <a:spcAft>
                <a:spcPts val="0"/>
              </a:spcAft>
              <a:buFont typeface="Arial" panose="020B0604020202020204" pitchFamily="34" charset="0"/>
              <a:buNone/>
              <a:tabLst/>
              <a:defRPr sz="1800" b="0" kern="1200" baseline="0">
                <a:solidFill>
                  <a:schemeClr val="bg1"/>
                </a:solidFill>
                <a:latin typeface="Calibri" panose="020F0502020204030204" pitchFamily="34" charset="0"/>
                <a:ea typeface="+mn-ea"/>
                <a:cs typeface="Calibri" panose="020F0502020204030204" pitchFamily="34" charset="0"/>
              </a:defRPr>
            </a:lvl5pPr>
            <a:lvl6pPr marL="0" indent="0" algn="l" defTabSz="914377" rtl="0" eaLnBrk="1" latinLnBrk="0" hangingPunct="1">
              <a:lnSpc>
                <a:spcPct val="100000"/>
              </a:lnSpc>
              <a:spcBef>
                <a:spcPts val="0"/>
              </a:spcBef>
              <a:spcAft>
                <a:spcPts val="0"/>
              </a:spcAft>
              <a:buFont typeface="Arial" panose="020B0604020202020204" pitchFamily="34" charset="0"/>
              <a:buNone/>
              <a:tabLst/>
              <a:defRPr sz="1800" b="0" kern="1200" baseline="0">
                <a:solidFill>
                  <a:schemeClr val="bg1"/>
                </a:solidFill>
                <a:latin typeface="Calibri" panose="020F0502020204030204" pitchFamily="34" charset="0"/>
                <a:ea typeface="+mn-ea"/>
                <a:cs typeface="Calibri" panose="020F0502020204030204" pitchFamily="34" charset="0"/>
              </a:defRPr>
            </a:lvl6pPr>
            <a:lvl7pPr marL="0" indent="0" algn="l" defTabSz="914377" rtl="0" eaLnBrk="1" latinLnBrk="0" hangingPunct="1">
              <a:lnSpc>
                <a:spcPct val="100000"/>
              </a:lnSpc>
              <a:spcBef>
                <a:spcPts val="0"/>
              </a:spcBef>
              <a:spcAft>
                <a:spcPts val="0"/>
              </a:spcAft>
              <a:buFont typeface="Arial" panose="020B0604020202020204" pitchFamily="34" charset="0"/>
              <a:buNone/>
              <a:tabLst/>
              <a:defRPr sz="1800" b="0" kern="1200" baseline="0">
                <a:solidFill>
                  <a:schemeClr val="bg1"/>
                </a:solidFill>
                <a:latin typeface="Calibri" panose="020F0502020204030204" pitchFamily="34" charset="0"/>
                <a:ea typeface="+mn-ea"/>
                <a:cs typeface="Calibri" panose="020F0502020204030204" pitchFamily="34" charset="0"/>
              </a:defRPr>
            </a:lvl7pPr>
            <a:lvl8pPr marL="0" indent="0" algn="l" defTabSz="914377" rtl="0" eaLnBrk="1" latinLnBrk="0" hangingPunct="1">
              <a:lnSpc>
                <a:spcPct val="100000"/>
              </a:lnSpc>
              <a:spcBef>
                <a:spcPts val="0"/>
              </a:spcBef>
              <a:spcAft>
                <a:spcPts val="0"/>
              </a:spcAft>
              <a:buFont typeface="Arial" panose="020B0604020202020204" pitchFamily="34" charset="0"/>
              <a:buNone/>
              <a:tabLst/>
              <a:defRPr sz="1800" b="0" kern="1200" baseline="0">
                <a:solidFill>
                  <a:schemeClr val="bg1"/>
                </a:solidFill>
                <a:latin typeface="Calibri" panose="020F0502020204030204" pitchFamily="34" charset="0"/>
                <a:ea typeface="+mn-ea"/>
                <a:cs typeface="Calibri" panose="020F0502020204030204" pitchFamily="34" charset="0"/>
              </a:defRPr>
            </a:lvl8pPr>
            <a:lvl9pPr marL="0" indent="0" algn="l" defTabSz="914377" rtl="0" eaLnBrk="1" latinLnBrk="0" hangingPunct="1">
              <a:lnSpc>
                <a:spcPct val="100000"/>
              </a:lnSpc>
              <a:spcBef>
                <a:spcPts val="0"/>
              </a:spcBef>
              <a:spcAft>
                <a:spcPts val="0"/>
              </a:spcAft>
              <a:buFont typeface="Arial" panose="020B0604020202020204" pitchFamily="34" charset="0"/>
              <a:buNone/>
              <a:tabLst/>
              <a:defRPr sz="1800" b="0" kern="1200" baseline="0">
                <a:solidFill>
                  <a:schemeClr val="bg1"/>
                </a:solidFill>
                <a:latin typeface="Calibri" panose="020F0502020204030204" pitchFamily="34" charset="0"/>
                <a:ea typeface="+mn-ea"/>
                <a:cs typeface="Calibri" panose="020F0502020204030204" pitchFamily="34" charset="0"/>
              </a:defRPr>
            </a:lvl9pPr>
          </a:lstStyle>
          <a:p>
            <a:r>
              <a:rPr lang="en-GB" sz="1798"/>
              <a:t>Untertitel bzw. Kurzbeschreibung der Präsentation</a:t>
            </a:r>
            <a:br>
              <a:rPr lang="en-GB" sz="1798"/>
            </a:br>
            <a:r>
              <a:rPr lang="en-GB" sz="1798"/>
              <a:t>Name: der Referentin / des Referenten</a:t>
            </a:r>
            <a:endParaRPr lang="en-GB" sz="1798" dirty="0"/>
          </a:p>
        </p:txBody>
      </p:sp>
      <p:grpSp>
        <p:nvGrpSpPr>
          <p:cNvPr id="62" name="Regieanweisungen">
            <a:extLst>
              <a:ext uri="{FF2B5EF4-FFF2-40B4-BE49-F238E27FC236}">
                <a16:creationId xmlns:a16="http://schemas.microsoft.com/office/drawing/2014/main" id="{C368D8F1-E7A9-554E-9B0E-05F32F9FAD2A}"/>
              </a:ext>
            </a:extLst>
          </p:cNvPr>
          <p:cNvGrpSpPr/>
          <p:nvPr/>
        </p:nvGrpSpPr>
        <p:grpSpPr>
          <a:xfrm>
            <a:off x="-467513" y="-468000"/>
            <a:ext cx="13126327" cy="7776000"/>
            <a:chOff x="-468000" y="-468000"/>
            <a:chExt cx="13140000" cy="7776000"/>
          </a:xfrm>
        </p:grpSpPr>
        <p:cxnSp>
          <p:nvCxnSpPr>
            <p:cNvPr id="63" name="Linie">
              <a:extLst>
                <a:ext uri="{FF2B5EF4-FFF2-40B4-BE49-F238E27FC236}">
                  <a16:creationId xmlns:a16="http://schemas.microsoft.com/office/drawing/2014/main" id="{CDBB0B1F-B071-A845-B192-682917954BF8}"/>
                </a:ext>
              </a:extLst>
            </p:cNvPr>
            <p:cNvCxnSpPr/>
            <p:nvPr/>
          </p:nvCxnSpPr>
          <p:spPr>
            <a:xfrm>
              <a:off x="12312000" y="232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Linie">
              <a:extLst>
                <a:ext uri="{FF2B5EF4-FFF2-40B4-BE49-F238E27FC236}">
                  <a16:creationId xmlns:a16="http://schemas.microsoft.com/office/drawing/2014/main" id="{59954D6D-0B9C-AD44-9DDB-2550636C8703}"/>
                </a:ext>
              </a:extLst>
            </p:cNvPr>
            <p:cNvCxnSpPr/>
            <p:nvPr/>
          </p:nvCxnSpPr>
          <p:spPr>
            <a:xfrm>
              <a:off x="12312000" y="574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Linie">
              <a:extLst>
                <a:ext uri="{FF2B5EF4-FFF2-40B4-BE49-F238E27FC236}">
                  <a16:creationId xmlns:a16="http://schemas.microsoft.com/office/drawing/2014/main" id="{914DE49F-EC57-2E43-AB89-FC5181C10FC2}"/>
                </a:ext>
              </a:extLst>
            </p:cNvPr>
            <p:cNvCxnSpPr/>
            <p:nvPr/>
          </p:nvCxnSpPr>
          <p:spPr>
            <a:xfrm>
              <a:off x="11844000" y="-46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Linie">
              <a:extLst>
                <a:ext uri="{FF2B5EF4-FFF2-40B4-BE49-F238E27FC236}">
                  <a16:creationId xmlns:a16="http://schemas.microsoft.com/office/drawing/2014/main" id="{7623077E-5FB6-4745-AFCB-96D80DF5C511}"/>
                </a:ext>
              </a:extLst>
            </p:cNvPr>
            <p:cNvCxnSpPr/>
            <p:nvPr/>
          </p:nvCxnSpPr>
          <p:spPr>
            <a:xfrm>
              <a:off x="360000" y="-46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Linie">
              <a:extLst>
                <a:ext uri="{FF2B5EF4-FFF2-40B4-BE49-F238E27FC236}">
                  <a16:creationId xmlns:a16="http://schemas.microsoft.com/office/drawing/2014/main" id="{1F795CCA-E55C-9145-AF7B-409B01D54D45}"/>
                </a:ext>
              </a:extLst>
            </p:cNvPr>
            <p:cNvCxnSpPr/>
            <p:nvPr/>
          </p:nvCxnSpPr>
          <p:spPr>
            <a:xfrm>
              <a:off x="11844000" y="694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Linie">
              <a:extLst>
                <a:ext uri="{FF2B5EF4-FFF2-40B4-BE49-F238E27FC236}">
                  <a16:creationId xmlns:a16="http://schemas.microsoft.com/office/drawing/2014/main" id="{97ACCA39-5369-2345-87C2-8BB0B10BF45A}"/>
                </a:ext>
              </a:extLst>
            </p:cNvPr>
            <p:cNvCxnSpPr/>
            <p:nvPr/>
          </p:nvCxnSpPr>
          <p:spPr>
            <a:xfrm>
              <a:off x="360000" y="694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Linie">
              <a:extLst>
                <a:ext uri="{FF2B5EF4-FFF2-40B4-BE49-F238E27FC236}">
                  <a16:creationId xmlns:a16="http://schemas.microsoft.com/office/drawing/2014/main" id="{81AE122C-4994-C147-AB0C-30343C0CDA31}"/>
                </a:ext>
              </a:extLst>
            </p:cNvPr>
            <p:cNvCxnSpPr/>
            <p:nvPr/>
          </p:nvCxnSpPr>
          <p:spPr>
            <a:xfrm>
              <a:off x="-468000" y="232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Linie">
              <a:extLst>
                <a:ext uri="{FF2B5EF4-FFF2-40B4-BE49-F238E27FC236}">
                  <a16:creationId xmlns:a16="http://schemas.microsoft.com/office/drawing/2014/main" id="{927ABC02-A893-CA4C-A49C-DD10F440037F}"/>
                </a:ext>
              </a:extLst>
            </p:cNvPr>
            <p:cNvCxnSpPr/>
            <p:nvPr/>
          </p:nvCxnSpPr>
          <p:spPr>
            <a:xfrm>
              <a:off x="-468000" y="574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Linie">
              <a:extLst>
                <a:ext uri="{FF2B5EF4-FFF2-40B4-BE49-F238E27FC236}">
                  <a16:creationId xmlns:a16="http://schemas.microsoft.com/office/drawing/2014/main" id="{510ABDD7-8E89-8F47-80F0-4C3AABCBBE0E}"/>
                </a:ext>
              </a:extLst>
            </p:cNvPr>
            <p:cNvCxnSpPr/>
            <p:nvPr/>
          </p:nvCxnSpPr>
          <p:spPr>
            <a:xfrm>
              <a:off x="-468000" y="1350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Linie">
              <a:extLst>
                <a:ext uri="{FF2B5EF4-FFF2-40B4-BE49-F238E27FC236}">
                  <a16:creationId xmlns:a16="http://schemas.microsoft.com/office/drawing/2014/main" id="{F789BD69-DEB7-444C-9201-C59C4B90395B}"/>
                </a:ext>
              </a:extLst>
            </p:cNvPr>
            <p:cNvCxnSpPr/>
            <p:nvPr/>
          </p:nvCxnSpPr>
          <p:spPr>
            <a:xfrm>
              <a:off x="12312000" y="1350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5" name="livng.knowledge">
            <a:extLst>
              <a:ext uri="{FF2B5EF4-FFF2-40B4-BE49-F238E27FC236}">
                <a16:creationId xmlns:a16="http://schemas.microsoft.com/office/drawing/2014/main" id="{47F7FB0D-7814-7142-AFBE-7A75ED0F0127}"/>
              </a:ext>
            </a:extLst>
          </p:cNvPr>
          <p:cNvSpPr>
            <a:spLocks noChangeAspect="1" noEditPoints="1"/>
          </p:cNvSpPr>
          <p:nvPr/>
        </p:nvSpPr>
        <p:spPr bwMode="auto">
          <a:xfrm>
            <a:off x="359625" y="6320880"/>
            <a:ext cx="1691678" cy="216000"/>
          </a:xfrm>
          <a:custGeom>
            <a:avLst/>
            <a:gdLst>
              <a:gd name="T0" fmla="*/ 0 w 4704"/>
              <a:gd name="T1" fmla="*/ 17 h 592"/>
              <a:gd name="T2" fmla="*/ 85 w 4704"/>
              <a:gd name="T3" fmla="*/ 421 h 592"/>
              <a:gd name="T4" fmla="*/ 1676 w 4704"/>
              <a:gd name="T5" fmla="*/ 413 h 592"/>
              <a:gd name="T6" fmla="*/ 1676 w 4704"/>
              <a:gd name="T7" fmla="*/ 413 h 592"/>
              <a:gd name="T8" fmla="*/ 4672 w 4704"/>
              <a:gd name="T9" fmla="*/ 393 h 592"/>
              <a:gd name="T10" fmla="*/ 4475 w 4704"/>
              <a:gd name="T11" fmla="*/ 183 h 592"/>
              <a:gd name="T12" fmla="*/ 4704 w 4704"/>
              <a:gd name="T13" fmla="*/ 328 h 592"/>
              <a:gd name="T14" fmla="*/ 4631 w 4704"/>
              <a:gd name="T15" fmla="*/ 276 h 592"/>
              <a:gd name="T16" fmla="*/ 4347 w 4704"/>
              <a:gd name="T17" fmla="*/ 252 h 592"/>
              <a:gd name="T18" fmla="*/ 4369 w 4704"/>
              <a:gd name="T19" fmla="*/ 486 h 592"/>
              <a:gd name="T20" fmla="*/ 4155 w 4704"/>
              <a:gd name="T21" fmla="*/ 470 h 592"/>
              <a:gd name="T22" fmla="*/ 4207 w 4704"/>
              <a:gd name="T23" fmla="*/ 444 h 592"/>
              <a:gd name="T24" fmla="*/ 4218 w 4704"/>
              <a:gd name="T25" fmla="*/ 140 h 592"/>
              <a:gd name="T26" fmla="*/ 4351 w 4704"/>
              <a:gd name="T27" fmla="*/ 199 h 592"/>
              <a:gd name="T28" fmla="*/ 4273 w 4704"/>
              <a:gd name="T29" fmla="*/ 248 h 592"/>
              <a:gd name="T30" fmla="*/ 3868 w 4704"/>
              <a:gd name="T31" fmla="*/ 477 h 592"/>
              <a:gd name="T32" fmla="*/ 3937 w 4704"/>
              <a:gd name="T33" fmla="*/ 118 h 592"/>
              <a:gd name="T34" fmla="*/ 4017 w 4704"/>
              <a:gd name="T35" fmla="*/ 470 h 592"/>
              <a:gd name="T36" fmla="*/ 3814 w 4704"/>
              <a:gd name="T37" fmla="*/ 311 h 592"/>
              <a:gd name="T38" fmla="*/ 3481 w 4704"/>
              <a:gd name="T39" fmla="*/ 328 h 592"/>
              <a:gd name="T40" fmla="*/ 3668 w 4704"/>
              <a:gd name="T41" fmla="*/ 435 h 592"/>
              <a:gd name="T42" fmla="*/ 3542 w 4704"/>
              <a:gd name="T43" fmla="*/ 140 h 592"/>
              <a:gd name="T44" fmla="*/ 3481 w 4704"/>
              <a:gd name="T45" fmla="*/ 328 h 592"/>
              <a:gd name="T46" fmla="*/ 3542 w 4704"/>
              <a:gd name="T47" fmla="*/ 193 h 592"/>
              <a:gd name="T48" fmla="*/ 3242 w 4704"/>
              <a:gd name="T49" fmla="*/ 17 h 592"/>
              <a:gd name="T50" fmla="*/ 3327 w 4704"/>
              <a:gd name="T51" fmla="*/ 421 h 592"/>
              <a:gd name="T52" fmla="*/ 3095 w 4704"/>
              <a:gd name="T53" fmla="*/ 471 h 592"/>
              <a:gd name="T54" fmla="*/ 2968 w 4704"/>
              <a:gd name="T55" fmla="*/ 235 h 592"/>
              <a:gd name="T56" fmla="*/ 2755 w 4704"/>
              <a:gd name="T57" fmla="*/ 152 h 592"/>
              <a:gd name="T58" fmla="*/ 2878 w 4704"/>
              <a:gd name="T59" fmla="*/ 383 h 592"/>
              <a:gd name="T60" fmla="*/ 3042 w 4704"/>
              <a:gd name="T61" fmla="*/ 293 h 592"/>
              <a:gd name="T62" fmla="*/ 3114 w 4704"/>
              <a:gd name="T63" fmla="*/ 148 h 592"/>
              <a:gd name="T64" fmla="*/ 2433 w 4704"/>
              <a:gd name="T65" fmla="*/ 309 h 592"/>
              <a:gd name="T66" fmla="*/ 2574 w 4704"/>
              <a:gd name="T67" fmla="*/ 193 h 592"/>
              <a:gd name="T68" fmla="*/ 2574 w 4704"/>
              <a:gd name="T69" fmla="*/ 193 h 592"/>
              <a:gd name="T70" fmla="*/ 2175 w 4704"/>
              <a:gd name="T71" fmla="*/ 236 h 592"/>
              <a:gd name="T72" fmla="*/ 2095 w 4704"/>
              <a:gd name="T73" fmla="*/ 157 h 592"/>
              <a:gd name="T74" fmla="*/ 2352 w 4704"/>
              <a:gd name="T75" fmla="*/ 229 h 592"/>
              <a:gd name="T76" fmla="*/ 1770 w 4704"/>
              <a:gd name="T77" fmla="*/ 95 h 592"/>
              <a:gd name="T78" fmla="*/ 1840 w 4704"/>
              <a:gd name="T79" fmla="*/ 470 h 592"/>
              <a:gd name="T80" fmla="*/ 1940 w 4704"/>
              <a:gd name="T81" fmla="*/ 148 h 592"/>
              <a:gd name="T82" fmla="*/ 1966 w 4704"/>
              <a:gd name="T83" fmla="*/ 470 h 592"/>
              <a:gd name="T84" fmla="*/ 1302 w 4704"/>
              <a:gd name="T85" fmla="*/ 351 h 592"/>
              <a:gd name="T86" fmla="*/ 1302 w 4704"/>
              <a:gd name="T87" fmla="*/ 592 h 592"/>
              <a:gd name="T88" fmla="*/ 1226 w 4704"/>
              <a:gd name="T89" fmla="*/ 492 h 592"/>
              <a:gd name="T90" fmla="*/ 1178 w 4704"/>
              <a:gd name="T91" fmla="*/ 395 h 592"/>
              <a:gd name="T92" fmla="*/ 1393 w 4704"/>
              <a:gd name="T93" fmla="*/ 157 h 592"/>
              <a:gd name="T94" fmla="*/ 1294 w 4704"/>
              <a:gd name="T95" fmla="*/ 193 h 592"/>
              <a:gd name="T96" fmla="*/ 1294 w 4704"/>
              <a:gd name="T97" fmla="*/ 193 h 592"/>
              <a:gd name="T98" fmla="*/ 908 w 4704"/>
              <a:gd name="T99" fmla="*/ 236 h 592"/>
              <a:gd name="T100" fmla="*/ 827 w 4704"/>
              <a:gd name="T101" fmla="*/ 157 h 592"/>
              <a:gd name="T102" fmla="*/ 1084 w 4704"/>
              <a:gd name="T103" fmla="*/ 229 h 592"/>
              <a:gd name="T104" fmla="*/ 657 w 4704"/>
              <a:gd name="T105" fmla="*/ 53 h 592"/>
              <a:gd name="T106" fmla="*/ 668 w 4704"/>
              <a:gd name="T107" fmla="*/ 470 h 592"/>
              <a:gd name="T108" fmla="*/ 668 w 4704"/>
              <a:gd name="T109" fmla="*/ 470 h 592"/>
              <a:gd name="T110" fmla="*/ 385 w 4704"/>
              <a:gd name="T111" fmla="*/ 140 h 592"/>
              <a:gd name="T112" fmla="*/ 481 w 4704"/>
              <a:gd name="T113" fmla="*/ 311 h 592"/>
              <a:gd name="T114" fmla="*/ 217 w 4704"/>
              <a:gd name="T115" fmla="*/ 100 h 592"/>
              <a:gd name="T116" fmla="*/ 217 w 4704"/>
              <a:gd name="T117" fmla="*/ 100 h 592"/>
              <a:gd name="T118" fmla="*/ 253 w 4704"/>
              <a:gd name="T119" fmla="*/ 470 h 5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704" h="592">
                <a:moveTo>
                  <a:pt x="77" y="477"/>
                </a:moveTo>
                <a:cubicBezTo>
                  <a:pt x="6" y="477"/>
                  <a:pt x="6" y="413"/>
                  <a:pt x="6" y="386"/>
                </a:cubicBezTo>
                <a:lnTo>
                  <a:pt x="6" y="111"/>
                </a:lnTo>
                <a:cubicBezTo>
                  <a:pt x="6" y="67"/>
                  <a:pt x="4" y="44"/>
                  <a:pt x="0" y="17"/>
                </a:cubicBezTo>
                <a:lnTo>
                  <a:pt x="72" y="1"/>
                </a:lnTo>
                <a:cubicBezTo>
                  <a:pt x="77" y="21"/>
                  <a:pt x="78" y="48"/>
                  <a:pt x="78" y="90"/>
                </a:cubicBezTo>
                <a:lnTo>
                  <a:pt x="78" y="363"/>
                </a:lnTo>
                <a:cubicBezTo>
                  <a:pt x="78" y="406"/>
                  <a:pt x="80" y="413"/>
                  <a:pt x="85" y="421"/>
                </a:cubicBezTo>
                <a:cubicBezTo>
                  <a:pt x="88" y="426"/>
                  <a:pt x="99" y="429"/>
                  <a:pt x="108" y="426"/>
                </a:cubicBezTo>
                <a:lnTo>
                  <a:pt x="119" y="469"/>
                </a:lnTo>
                <a:cubicBezTo>
                  <a:pt x="106" y="474"/>
                  <a:pt x="93" y="477"/>
                  <a:pt x="77" y="477"/>
                </a:cubicBezTo>
                <a:close/>
                <a:moveTo>
                  <a:pt x="1676" y="413"/>
                </a:moveTo>
                <a:cubicBezTo>
                  <a:pt x="1676" y="375"/>
                  <a:pt x="1644" y="344"/>
                  <a:pt x="1606" y="344"/>
                </a:cubicBezTo>
                <a:cubicBezTo>
                  <a:pt x="1568" y="344"/>
                  <a:pt x="1538" y="375"/>
                  <a:pt x="1538" y="413"/>
                </a:cubicBezTo>
                <a:cubicBezTo>
                  <a:pt x="1538" y="453"/>
                  <a:pt x="1569" y="485"/>
                  <a:pt x="1608" y="485"/>
                </a:cubicBezTo>
                <a:cubicBezTo>
                  <a:pt x="1644" y="485"/>
                  <a:pt x="1676" y="453"/>
                  <a:pt x="1676" y="413"/>
                </a:cubicBezTo>
                <a:close/>
                <a:moveTo>
                  <a:pt x="4512" y="328"/>
                </a:moveTo>
                <a:lnTo>
                  <a:pt x="4512" y="333"/>
                </a:lnTo>
                <a:cubicBezTo>
                  <a:pt x="4512" y="377"/>
                  <a:pt x="4528" y="424"/>
                  <a:pt x="4591" y="424"/>
                </a:cubicBezTo>
                <a:cubicBezTo>
                  <a:pt x="4621" y="424"/>
                  <a:pt x="4647" y="414"/>
                  <a:pt x="4672" y="393"/>
                </a:cubicBezTo>
                <a:lnTo>
                  <a:pt x="4699" y="435"/>
                </a:lnTo>
                <a:cubicBezTo>
                  <a:pt x="4665" y="464"/>
                  <a:pt x="4626" y="478"/>
                  <a:pt x="4583" y="478"/>
                </a:cubicBezTo>
                <a:cubicBezTo>
                  <a:pt x="4492" y="478"/>
                  <a:pt x="4435" y="412"/>
                  <a:pt x="4435" y="309"/>
                </a:cubicBezTo>
                <a:cubicBezTo>
                  <a:pt x="4435" y="253"/>
                  <a:pt x="4447" y="215"/>
                  <a:pt x="4475" y="183"/>
                </a:cubicBezTo>
                <a:cubicBezTo>
                  <a:pt x="4501" y="153"/>
                  <a:pt x="4533" y="140"/>
                  <a:pt x="4574" y="140"/>
                </a:cubicBezTo>
                <a:cubicBezTo>
                  <a:pt x="4605" y="140"/>
                  <a:pt x="4635" y="148"/>
                  <a:pt x="4662" y="173"/>
                </a:cubicBezTo>
                <a:cubicBezTo>
                  <a:pt x="4690" y="199"/>
                  <a:pt x="4704" y="238"/>
                  <a:pt x="4704" y="313"/>
                </a:cubicBezTo>
                <a:lnTo>
                  <a:pt x="4704" y="328"/>
                </a:lnTo>
                <a:lnTo>
                  <a:pt x="4512" y="328"/>
                </a:lnTo>
                <a:close/>
                <a:moveTo>
                  <a:pt x="4574" y="193"/>
                </a:moveTo>
                <a:cubicBezTo>
                  <a:pt x="4534" y="193"/>
                  <a:pt x="4513" y="224"/>
                  <a:pt x="4513" y="276"/>
                </a:cubicBezTo>
                <a:lnTo>
                  <a:pt x="4631" y="276"/>
                </a:lnTo>
                <a:cubicBezTo>
                  <a:pt x="4631" y="224"/>
                  <a:pt x="4609" y="193"/>
                  <a:pt x="4574" y="193"/>
                </a:cubicBezTo>
                <a:close/>
                <a:moveTo>
                  <a:pt x="4351" y="199"/>
                </a:moveTo>
                <a:cubicBezTo>
                  <a:pt x="4338" y="199"/>
                  <a:pt x="4328" y="197"/>
                  <a:pt x="4326" y="196"/>
                </a:cubicBezTo>
                <a:cubicBezTo>
                  <a:pt x="4328" y="198"/>
                  <a:pt x="4347" y="219"/>
                  <a:pt x="4347" y="252"/>
                </a:cubicBezTo>
                <a:cubicBezTo>
                  <a:pt x="4347" y="308"/>
                  <a:pt x="4301" y="351"/>
                  <a:pt x="4225" y="351"/>
                </a:cubicBezTo>
                <a:cubicBezTo>
                  <a:pt x="4202" y="359"/>
                  <a:pt x="4182" y="371"/>
                  <a:pt x="4182" y="381"/>
                </a:cubicBezTo>
                <a:cubicBezTo>
                  <a:pt x="4182" y="393"/>
                  <a:pt x="4186" y="394"/>
                  <a:pt x="4262" y="394"/>
                </a:cubicBezTo>
                <a:cubicBezTo>
                  <a:pt x="4314" y="394"/>
                  <a:pt x="4369" y="421"/>
                  <a:pt x="4369" y="486"/>
                </a:cubicBezTo>
                <a:cubicBezTo>
                  <a:pt x="4369" y="555"/>
                  <a:pt x="4312" y="592"/>
                  <a:pt x="4226" y="592"/>
                </a:cubicBezTo>
                <a:cubicBezTo>
                  <a:pt x="4142" y="592"/>
                  <a:pt x="4082" y="564"/>
                  <a:pt x="4082" y="504"/>
                </a:cubicBezTo>
                <a:cubicBezTo>
                  <a:pt x="4082" y="489"/>
                  <a:pt x="4088" y="470"/>
                  <a:pt x="4088" y="470"/>
                </a:cubicBezTo>
                <a:lnTo>
                  <a:pt x="4155" y="470"/>
                </a:lnTo>
                <a:cubicBezTo>
                  <a:pt x="4155" y="470"/>
                  <a:pt x="4149" y="482"/>
                  <a:pt x="4149" y="492"/>
                </a:cubicBezTo>
                <a:cubicBezTo>
                  <a:pt x="4149" y="522"/>
                  <a:pt x="4175" y="539"/>
                  <a:pt x="4220" y="539"/>
                </a:cubicBezTo>
                <a:cubicBezTo>
                  <a:pt x="4270" y="539"/>
                  <a:pt x="4296" y="519"/>
                  <a:pt x="4296" y="489"/>
                </a:cubicBezTo>
                <a:cubicBezTo>
                  <a:pt x="4296" y="454"/>
                  <a:pt x="4267" y="444"/>
                  <a:pt x="4207" y="444"/>
                </a:cubicBezTo>
                <a:cubicBezTo>
                  <a:pt x="4121" y="444"/>
                  <a:pt x="4102" y="427"/>
                  <a:pt x="4102" y="395"/>
                </a:cubicBezTo>
                <a:cubicBezTo>
                  <a:pt x="4102" y="363"/>
                  <a:pt x="4128" y="351"/>
                  <a:pt x="4163" y="340"/>
                </a:cubicBezTo>
                <a:cubicBezTo>
                  <a:pt x="4114" y="326"/>
                  <a:pt x="4090" y="295"/>
                  <a:pt x="4090" y="249"/>
                </a:cubicBezTo>
                <a:cubicBezTo>
                  <a:pt x="4090" y="183"/>
                  <a:pt x="4141" y="140"/>
                  <a:pt x="4218" y="140"/>
                </a:cubicBezTo>
                <a:cubicBezTo>
                  <a:pt x="4264" y="140"/>
                  <a:pt x="4290" y="157"/>
                  <a:pt x="4316" y="157"/>
                </a:cubicBezTo>
                <a:cubicBezTo>
                  <a:pt x="4337" y="157"/>
                  <a:pt x="4357" y="149"/>
                  <a:pt x="4375" y="134"/>
                </a:cubicBezTo>
                <a:lnTo>
                  <a:pt x="4407" y="178"/>
                </a:lnTo>
                <a:cubicBezTo>
                  <a:pt x="4389" y="193"/>
                  <a:pt x="4373" y="199"/>
                  <a:pt x="4351" y="199"/>
                </a:cubicBezTo>
                <a:close/>
                <a:moveTo>
                  <a:pt x="4218" y="193"/>
                </a:moveTo>
                <a:cubicBezTo>
                  <a:pt x="4182" y="193"/>
                  <a:pt x="4162" y="213"/>
                  <a:pt x="4162" y="249"/>
                </a:cubicBezTo>
                <a:cubicBezTo>
                  <a:pt x="4162" y="286"/>
                  <a:pt x="4183" y="303"/>
                  <a:pt x="4218" y="303"/>
                </a:cubicBezTo>
                <a:cubicBezTo>
                  <a:pt x="4254" y="303"/>
                  <a:pt x="4273" y="284"/>
                  <a:pt x="4273" y="248"/>
                </a:cubicBezTo>
                <a:cubicBezTo>
                  <a:pt x="4273" y="212"/>
                  <a:pt x="4254" y="193"/>
                  <a:pt x="4218" y="193"/>
                </a:cubicBezTo>
                <a:close/>
                <a:moveTo>
                  <a:pt x="3953" y="470"/>
                </a:moveTo>
                <a:cubicBezTo>
                  <a:pt x="3949" y="463"/>
                  <a:pt x="3949" y="458"/>
                  <a:pt x="3947" y="445"/>
                </a:cubicBezTo>
                <a:cubicBezTo>
                  <a:pt x="3925" y="466"/>
                  <a:pt x="3900" y="477"/>
                  <a:pt x="3868" y="477"/>
                </a:cubicBezTo>
                <a:cubicBezTo>
                  <a:pt x="3786" y="477"/>
                  <a:pt x="3736" y="412"/>
                  <a:pt x="3736" y="312"/>
                </a:cubicBezTo>
                <a:cubicBezTo>
                  <a:pt x="3736" y="211"/>
                  <a:pt x="3792" y="142"/>
                  <a:pt x="3870" y="142"/>
                </a:cubicBezTo>
                <a:cubicBezTo>
                  <a:pt x="3897" y="142"/>
                  <a:pt x="3920" y="151"/>
                  <a:pt x="3939" y="171"/>
                </a:cubicBezTo>
                <a:cubicBezTo>
                  <a:pt x="3939" y="171"/>
                  <a:pt x="3937" y="146"/>
                  <a:pt x="3937" y="118"/>
                </a:cubicBezTo>
                <a:lnTo>
                  <a:pt x="3937" y="1"/>
                </a:lnTo>
                <a:lnTo>
                  <a:pt x="4007" y="11"/>
                </a:lnTo>
                <a:lnTo>
                  <a:pt x="4007" y="358"/>
                </a:lnTo>
                <a:cubicBezTo>
                  <a:pt x="4007" y="421"/>
                  <a:pt x="4011" y="454"/>
                  <a:pt x="4017" y="470"/>
                </a:cubicBezTo>
                <a:lnTo>
                  <a:pt x="3953" y="470"/>
                </a:lnTo>
                <a:close/>
                <a:moveTo>
                  <a:pt x="3937" y="224"/>
                </a:moveTo>
                <a:cubicBezTo>
                  <a:pt x="3921" y="207"/>
                  <a:pt x="3902" y="198"/>
                  <a:pt x="3879" y="198"/>
                </a:cubicBezTo>
                <a:cubicBezTo>
                  <a:pt x="3834" y="198"/>
                  <a:pt x="3814" y="234"/>
                  <a:pt x="3814" y="311"/>
                </a:cubicBezTo>
                <a:cubicBezTo>
                  <a:pt x="3814" y="382"/>
                  <a:pt x="3828" y="418"/>
                  <a:pt x="3881" y="418"/>
                </a:cubicBezTo>
                <a:cubicBezTo>
                  <a:pt x="3907" y="418"/>
                  <a:pt x="3928" y="403"/>
                  <a:pt x="3937" y="387"/>
                </a:cubicBezTo>
                <a:lnTo>
                  <a:pt x="3937" y="224"/>
                </a:lnTo>
                <a:close/>
                <a:moveTo>
                  <a:pt x="3481" y="328"/>
                </a:moveTo>
                <a:lnTo>
                  <a:pt x="3481" y="333"/>
                </a:lnTo>
                <a:cubicBezTo>
                  <a:pt x="3481" y="377"/>
                  <a:pt x="3497" y="424"/>
                  <a:pt x="3560" y="424"/>
                </a:cubicBezTo>
                <a:cubicBezTo>
                  <a:pt x="3590" y="424"/>
                  <a:pt x="3616" y="414"/>
                  <a:pt x="3640" y="393"/>
                </a:cubicBezTo>
                <a:lnTo>
                  <a:pt x="3668" y="435"/>
                </a:lnTo>
                <a:cubicBezTo>
                  <a:pt x="3634" y="464"/>
                  <a:pt x="3595" y="478"/>
                  <a:pt x="3552" y="478"/>
                </a:cubicBezTo>
                <a:cubicBezTo>
                  <a:pt x="3461" y="478"/>
                  <a:pt x="3404" y="412"/>
                  <a:pt x="3404" y="309"/>
                </a:cubicBezTo>
                <a:cubicBezTo>
                  <a:pt x="3404" y="253"/>
                  <a:pt x="3416" y="215"/>
                  <a:pt x="3444" y="183"/>
                </a:cubicBezTo>
                <a:cubicBezTo>
                  <a:pt x="3470" y="153"/>
                  <a:pt x="3502" y="140"/>
                  <a:pt x="3542" y="140"/>
                </a:cubicBezTo>
                <a:cubicBezTo>
                  <a:pt x="3574" y="140"/>
                  <a:pt x="3603" y="148"/>
                  <a:pt x="3631" y="173"/>
                </a:cubicBezTo>
                <a:cubicBezTo>
                  <a:pt x="3659" y="199"/>
                  <a:pt x="3673" y="238"/>
                  <a:pt x="3673" y="313"/>
                </a:cubicBezTo>
                <a:lnTo>
                  <a:pt x="3673" y="328"/>
                </a:lnTo>
                <a:lnTo>
                  <a:pt x="3481" y="328"/>
                </a:lnTo>
                <a:close/>
                <a:moveTo>
                  <a:pt x="3542" y="193"/>
                </a:moveTo>
                <a:cubicBezTo>
                  <a:pt x="3503" y="193"/>
                  <a:pt x="3481" y="224"/>
                  <a:pt x="3481" y="276"/>
                </a:cubicBezTo>
                <a:lnTo>
                  <a:pt x="3600" y="276"/>
                </a:lnTo>
                <a:cubicBezTo>
                  <a:pt x="3600" y="224"/>
                  <a:pt x="3577" y="193"/>
                  <a:pt x="3542" y="193"/>
                </a:cubicBezTo>
                <a:close/>
                <a:moveTo>
                  <a:pt x="3319" y="477"/>
                </a:moveTo>
                <a:cubicBezTo>
                  <a:pt x="3249" y="477"/>
                  <a:pt x="3249" y="413"/>
                  <a:pt x="3249" y="386"/>
                </a:cubicBezTo>
                <a:lnTo>
                  <a:pt x="3249" y="111"/>
                </a:lnTo>
                <a:cubicBezTo>
                  <a:pt x="3249" y="67"/>
                  <a:pt x="3247" y="44"/>
                  <a:pt x="3242" y="17"/>
                </a:cubicBezTo>
                <a:lnTo>
                  <a:pt x="3314" y="1"/>
                </a:lnTo>
                <a:cubicBezTo>
                  <a:pt x="3319" y="21"/>
                  <a:pt x="3320" y="48"/>
                  <a:pt x="3320" y="90"/>
                </a:cubicBezTo>
                <a:lnTo>
                  <a:pt x="3320" y="363"/>
                </a:lnTo>
                <a:cubicBezTo>
                  <a:pt x="3320" y="406"/>
                  <a:pt x="3322" y="413"/>
                  <a:pt x="3327" y="421"/>
                </a:cubicBezTo>
                <a:cubicBezTo>
                  <a:pt x="3331" y="426"/>
                  <a:pt x="3342" y="429"/>
                  <a:pt x="3350" y="426"/>
                </a:cubicBezTo>
                <a:lnTo>
                  <a:pt x="3361" y="469"/>
                </a:lnTo>
                <a:cubicBezTo>
                  <a:pt x="3349" y="474"/>
                  <a:pt x="3335" y="477"/>
                  <a:pt x="3319" y="477"/>
                </a:cubicBezTo>
                <a:close/>
                <a:moveTo>
                  <a:pt x="3095" y="471"/>
                </a:moveTo>
                <a:lnTo>
                  <a:pt x="3030" y="471"/>
                </a:lnTo>
                <a:lnTo>
                  <a:pt x="2990" y="323"/>
                </a:lnTo>
                <a:cubicBezTo>
                  <a:pt x="2980" y="284"/>
                  <a:pt x="2969" y="235"/>
                  <a:pt x="2969" y="235"/>
                </a:cubicBezTo>
                <a:lnTo>
                  <a:pt x="2968" y="235"/>
                </a:lnTo>
                <a:cubicBezTo>
                  <a:pt x="2968" y="235"/>
                  <a:pt x="2963" y="267"/>
                  <a:pt x="2947" y="326"/>
                </a:cubicBezTo>
                <a:lnTo>
                  <a:pt x="2908" y="471"/>
                </a:lnTo>
                <a:lnTo>
                  <a:pt x="2843" y="471"/>
                </a:lnTo>
                <a:lnTo>
                  <a:pt x="2755" y="152"/>
                </a:lnTo>
                <a:lnTo>
                  <a:pt x="2824" y="143"/>
                </a:lnTo>
                <a:lnTo>
                  <a:pt x="2859" y="298"/>
                </a:lnTo>
                <a:cubicBezTo>
                  <a:pt x="2868" y="338"/>
                  <a:pt x="2876" y="383"/>
                  <a:pt x="2876" y="383"/>
                </a:cubicBezTo>
                <a:lnTo>
                  <a:pt x="2878" y="383"/>
                </a:lnTo>
                <a:cubicBezTo>
                  <a:pt x="2878" y="383"/>
                  <a:pt x="2884" y="341"/>
                  <a:pt x="2896" y="297"/>
                </a:cubicBezTo>
                <a:lnTo>
                  <a:pt x="2937" y="148"/>
                </a:lnTo>
                <a:lnTo>
                  <a:pt x="3006" y="148"/>
                </a:lnTo>
                <a:lnTo>
                  <a:pt x="3042" y="293"/>
                </a:lnTo>
                <a:cubicBezTo>
                  <a:pt x="3056" y="345"/>
                  <a:pt x="3063" y="384"/>
                  <a:pt x="3063" y="384"/>
                </a:cubicBezTo>
                <a:lnTo>
                  <a:pt x="3065" y="384"/>
                </a:lnTo>
                <a:cubicBezTo>
                  <a:pt x="3065" y="384"/>
                  <a:pt x="3072" y="335"/>
                  <a:pt x="3081" y="298"/>
                </a:cubicBezTo>
                <a:lnTo>
                  <a:pt x="3114" y="148"/>
                </a:lnTo>
                <a:lnTo>
                  <a:pt x="3186" y="148"/>
                </a:lnTo>
                <a:lnTo>
                  <a:pt x="3095" y="471"/>
                </a:lnTo>
                <a:close/>
                <a:moveTo>
                  <a:pt x="2575" y="478"/>
                </a:moveTo>
                <a:cubicBezTo>
                  <a:pt x="2487" y="478"/>
                  <a:pt x="2433" y="412"/>
                  <a:pt x="2433" y="309"/>
                </a:cubicBezTo>
                <a:cubicBezTo>
                  <a:pt x="2433" y="206"/>
                  <a:pt x="2488" y="140"/>
                  <a:pt x="2573" y="140"/>
                </a:cubicBezTo>
                <a:cubicBezTo>
                  <a:pt x="2665" y="140"/>
                  <a:pt x="2717" y="208"/>
                  <a:pt x="2717" y="310"/>
                </a:cubicBezTo>
                <a:cubicBezTo>
                  <a:pt x="2717" y="414"/>
                  <a:pt x="2662" y="478"/>
                  <a:pt x="2575" y="478"/>
                </a:cubicBezTo>
                <a:close/>
                <a:moveTo>
                  <a:pt x="2574" y="193"/>
                </a:moveTo>
                <a:cubicBezTo>
                  <a:pt x="2529" y="193"/>
                  <a:pt x="2510" y="226"/>
                  <a:pt x="2510" y="305"/>
                </a:cubicBezTo>
                <a:cubicBezTo>
                  <a:pt x="2510" y="398"/>
                  <a:pt x="2534" y="426"/>
                  <a:pt x="2576" y="426"/>
                </a:cubicBezTo>
                <a:cubicBezTo>
                  <a:pt x="2617" y="426"/>
                  <a:pt x="2640" y="392"/>
                  <a:pt x="2640" y="311"/>
                </a:cubicBezTo>
                <a:cubicBezTo>
                  <a:pt x="2640" y="220"/>
                  <a:pt x="2615" y="193"/>
                  <a:pt x="2574" y="193"/>
                </a:cubicBezTo>
                <a:close/>
                <a:moveTo>
                  <a:pt x="2283" y="470"/>
                </a:moveTo>
                <a:lnTo>
                  <a:pt x="2283" y="256"/>
                </a:lnTo>
                <a:cubicBezTo>
                  <a:pt x="2283" y="212"/>
                  <a:pt x="2273" y="200"/>
                  <a:pt x="2246" y="200"/>
                </a:cubicBezTo>
                <a:cubicBezTo>
                  <a:pt x="2226" y="200"/>
                  <a:pt x="2196" y="215"/>
                  <a:pt x="2175" y="236"/>
                </a:cubicBezTo>
                <a:lnTo>
                  <a:pt x="2175" y="470"/>
                </a:lnTo>
                <a:lnTo>
                  <a:pt x="2107" y="470"/>
                </a:lnTo>
                <a:lnTo>
                  <a:pt x="2107" y="233"/>
                </a:lnTo>
                <a:cubicBezTo>
                  <a:pt x="2107" y="199"/>
                  <a:pt x="2104" y="179"/>
                  <a:pt x="2095" y="157"/>
                </a:cubicBezTo>
                <a:lnTo>
                  <a:pt x="2158" y="139"/>
                </a:lnTo>
                <a:cubicBezTo>
                  <a:pt x="2166" y="153"/>
                  <a:pt x="2170" y="167"/>
                  <a:pt x="2170" y="185"/>
                </a:cubicBezTo>
                <a:cubicBezTo>
                  <a:pt x="2204" y="155"/>
                  <a:pt x="2234" y="140"/>
                  <a:pt x="2268" y="140"/>
                </a:cubicBezTo>
                <a:cubicBezTo>
                  <a:pt x="2318" y="140"/>
                  <a:pt x="2352" y="170"/>
                  <a:pt x="2352" y="229"/>
                </a:cubicBezTo>
                <a:lnTo>
                  <a:pt x="2352" y="470"/>
                </a:lnTo>
                <a:lnTo>
                  <a:pt x="2283" y="470"/>
                </a:lnTo>
                <a:close/>
                <a:moveTo>
                  <a:pt x="1770" y="470"/>
                </a:moveTo>
                <a:lnTo>
                  <a:pt x="1770" y="95"/>
                </a:lnTo>
                <a:cubicBezTo>
                  <a:pt x="1770" y="64"/>
                  <a:pt x="1768" y="42"/>
                  <a:pt x="1763" y="17"/>
                </a:cubicBezTo>
                <a:lnTo>
                  <a:pt x="1833" y="0"/>
                </a:lnTo>
                <a:cubicBezTo>
                  <a:pt x="1837" y="20"/>
                  <a:pt x="1840" y="52"/>
                  <a:pt x="1840" y="85"/>
                </a:cubicBezTo>
                <a:lnTo>
                  <a:pt x="1840" y="470"/>
                </a:lnTo>
                <a:lnTo>
                  <a:pt x="1770" y="470"/>
                </a:lnTo>
                <a:close/>
                <a:moveTo>
                  <a:pt x="1966" y="470"/>
                </a:moveTo>
                <a:lnTo>
                  <a:pt x="1845" y="288"/>
                </a:lnTo>
                <a:lnTo>
                  <a:pt x="1940" y="148"/>
                </a:lnTo>
                <a:lnTo>
                  <a:pt x="2025" y="148"/>
                </a:lnTo>
                <a:lnTo>
                  <a:pt x="1915" y="284"/>
                </a:lnTo>
                <a:lnTo>
                  <a:pt x="2051" y="470"/>
                </a:lnTo>
                <a:lnTo>
                  <a:pt x="1966" y="470"/>
                </a:lnTo>
                <a:close/>
                <a:moveTo>
                  <a:pt x="1428" y="199"/>
                </a:moveTo>
                <a:cubicBezTo>
                  <a:pt x="1415" y="199"/>
                  <a:pt x="1405" y="197"/>
                  <a:pt x="1403" y="196"/>
                </a:cubicBezTo>
                <a:cubicBezTo>
                  <a:pt x="1405" y="198"/>
                  <a:pt x="1424" y="219"/>
                  <a:pt x="1424" y="252"/>
                </a:cubicBezTo>
                <a:cubicBezTo>
                  <a:pt x="1424" y="308"/>
                  <a:pt x="1378" y="351"/>
                  <a:pt x="1302" y="351"/>
                </a:cubicBezTo>
                <a:cubicBezTo>
                  <a:pt x="1279" y="359"/>
                  <a:pt x="1259" y="371"/>
                  <a:pt x="1259" y="381"/>
                </a:cubicBezTo>
                <a:cubicBezTo>
                  <a:pt x="1259" y="393"/>
                  <a:pt x="1263" y="394"/>
                  <a:pt x="1339" y="394"/>
                </a:cubicBezTo>
                <a:cubicBezTo>
                  <a:pt x="1390" y="394"/>
                  <a:pt x="1446" y="421"/>
                  <a:pt x="1446" y="486"/>
                </a:cubicBezTo>
                <a:cubicBezTo>
                  <a:pt x="1446" y="555"/>
                  <a:pt x="1388" y="592"/>
                  <a:pt x="1302" y="592"/>
                </a:cubicBezTo>
                <a:cubicBezTo>
                  <a:pt x="1219" y="592"/>
                  <a:pt x="1159" y="564"/>
                  <a:pt x="1159" y="504"/>
                </a:cubicBezTo>
                <a:cubicBezTo>
                  <a:pt x="1159" y="489"/>
                  <a:pt x="1165" y="470"/>
                  <a:pt x="1165" y="470"/>
                </a:cubicBezTo>
                <a:lnTo>
                  <a:pt x="1231" y="470"/>
                </a:lnTo>
                <a:cubicBezTo>
                  <a:pt x="1231" y="470"/>
                  <a:pt x="1226" y="482"/>
                  <a:pt x="1226" y="492"/>
                </a:cubicBezTo>
                <a:cubicBezTo>
                  <a:pt x="1226" y="522"/>
                  <a:pt x="1252" y="539"/>
                  <a:pt x="1297" y="539"/>
                </a:cubicBezTo>
                <a:cubicBezTo>
                  <a:pt x="1346" y="539"/>
                  <a:pt x="1373" y="519"/>
                  <a:pt x="1373" y="489"/>
                </a:cubicBezTo>
                <a:cubicBezTo>
                  <a:pt x="1373" y="454"/>
                  <a:pt x="1344" y="444"/>
                  <a:pt x="1284" y="444"/>
                </a:cubicBezTo>
                <a:cubicBezTo>
                  <a:pt x="1198" y="444"/>
                  <a:pt x="1178" y="427"/>
                  <a:pt x="1178" y="395"/>
                </a:cubicBezTo>
                <a:cubicBezTo>
                  <a:pt x="1178" y="363"/>
                  <a:pt x="1205" y="351"/>
                  <a:pt x="1240" y="340"/>
                </a:cubicBezTo>
                <a:cubicBezTo>
                  <a:pt x="1191" y="326"/>
                  <a:pt x="1166" y="295"/>
                  <a:pt x="1166" y="249"/>
                </a:cubicBezTo>
                <a:cubicBezTo>
                  <a:pt x="1166" y="183"/>
                  <a:pt x="1218" y="140"/>
                  <a:pt x="1295" y="140"/>
                </a:cubicBezTo>
                <a:cubicBezTo>
                  <a:pt x="1341" y="140"/>
                  <a:pt x="1367" y="157"/>
                  <a:pt x="1393" y="157"/>
                </a:cubicBezTo>
                <a:cubicBezTo>
                  <a:pt x="1414" y="157"/>
                  <a:pt x="1434" y="149"/>
                  <a:pt x="1451" y="134"/>
                </a:cubicBezTo>
                <a:lnTo>
                  <a:pt x="1484" y="178"/>
                </a:lnTo>
                <a:cubicBezTo>
                  <a:pt x="1466" y="193"/>
                  <a:pt x="1449" y="199"/>
                  <a:pt x="1428" y="199"/>
                </a:cubicBezTo>
                <a:close/>
                <a:moveTo>
                  <a:pt x="1294" y="193"/>
                </a:moveTo>
                <a:cubicBezTo>
                  <a:pt x="1259" y="193"/>
                  <a:pt x="1239" y="213"/>
                  <a:pt x="1239" y="249"/>
                </a:cubicBezTo>
                <a:cubicBezTo>
                  <a:pt x="1239" y="286"/>
                  <a:pt x="1260" y="303"/>
                  <a:pt x="1294" y="303"/>
                </a:cubicBezTo>
                <a:cubicBezTo>
                  <a:pt x="1331" y="303"/>
                  <a:pt x="1350" y="284"/>
                  <a:pt x="1350" y="248"/>
                </a:cubicBezTo>
                <a:cubicBezTo>
                  <a:pt x="1350" y="212"/>
                  <a:pt x="1331" y="193"/>
                  <a:pt x="1294" y="193"/>
                </a:cubicBezTo>
                <a:close/>
                <a:moveTo>
                  <a:pt x="1015" y="470"/>
                </a:moveTo>
                <a:lnTo>
                  <a:pt x="1015" y="256"/>
                </a:lnTo>
                <a:cubicBezTo>
                  <a:pt x="1015" y="212"/>
                  <a:pt x="1005" y="200"/>
                  <a:pt x="978" y="200"/>
                </a:cubicBezTo>
                <a:cubicBezTo>
                  <a:pt x="958" y="200"/>
                  <a:pt x="929" y="215"/>
                  <a:pt x="908" y="236"/>
                </a:cubicBezTo>
                <a:lnTo>
                  <a:pt x="908" y="470"/>
                </a:lnTo>
                <a:lnTo>
                  <a:pt x="839" y="470"/>
                </a:lnTo>
                <a:lnTo>
                  <a:pt x="839" y="233"/>
                </a:lnTo>
                <a:cubicBezTo>
                  <a:pt x="839" y="199"/>
                  <a:pt x="836" y="179"/>
                  <a:pt x="827" y="157"/>
                </a:cubicBezTo>
                <a:lnTo>
                  <a:pt x="890" y="139"/>
                </a:lnTo>
                <a:cubicBezTo>
                  <a:pt x="898" y="153"/>
                  <a:pt x="902" y="167"/>
                  <a:pt x="902" y="185"/>
                </a:cubicBezTo>
                <a:cubicBezTo>
                  <a:pt x="936" y="155"/>
                  <a:pt x="966" y="140"/>
                  <a:pt x="1000" y="140"/>
                </a:cubicBezTo>
                <a:cubicBezTo>
                  <a:pt x="1050" y="140"/>
                  <a:pt x="1084" y="170"/>
                  <a:pt x="1084" y="229"/>
                </a:cubicBezTo>
                <a:lnTo>
                  <a:pt x="1084" y="470"/>
                </a:lnTo>
                <a:lnTo>
                  <a:pt x="1015" y="470"/>
                </a:lnTo>
                <a:close/>
                <a:moveTo>
                  <a:pt x="703" y="100"/>
                </a:moveTo>
                <a:cubicBezTo>
                  <a:pt x="677" y="100"/>
                  <a:pt x="657" y="79"/>
                  <a:pt x="657" y="53"/>
                </a:cubicBezTo>
                <a:cubicBezTo>
                  <a:pt x="657" y="27"/>
                  <a:pt x="678" y="6"/>
                  <a:pt x="704" y="6"/>
                </a:cubicBezTo>
                <a:cubicBezTo>
                  <a:pt x="729" y="6"/>
                  <a:pt x="750" y="27"/>
                  <a:pt x="750" y="53"/>
                </a:cubicBezTo>
                <a:cubicBezTo>
                  <a:pt x="750" y="79"/>
                  <a:pt x="729" y="100"/>
                  <a:pt x="703" y="100"/>
                </a:cubicBezTo>
                <a:close/>
                <a:moveTo>
                  <a:pt x="668" y="470"/>
                </a:moveTo>
                <a:lnTo>
                  <a:pt x="668" y="153"/>
                </a:lnTo>
                <a:lnTo>
                  <a:pt x="738" y="140"/>
                </a:lnTo>
                <a:lnTo>
                  <a:pt x="738" y="470"/>
                </a:lnTo>
                <a:lnTo>
                  <a:pt x="668" y="470"/>
                </a:lnTo>
                <a:close/>
                <a:moveTo>
                  <a:pt x="490" y="471"/>
                </a:moveTo>
                <a:lnTo>
                  <a:pt x="428" y="471"/>
                </a:lnTo>
                <a:lnTo>
                  <a:pt x="313" y="150"/>
                </a:lnTo>
                <a:lnTo>
                  <a:pt x="385" y="140"/>
                </a:lnTo>
                <a:lnTo>
                  <a:pt x="440" y="314"/>
                </a:lnTo>
                <a:cubicBezTo>
                  <a:pt x="451" y="347"/>
                  <a:pt x="460" y="386"/>
                  <a:pt x="460" y="386"/>
                </a:cubicBezTo>
                <a:lnTo>
                  <a:pt x="461" y="386"/>
                </a:lnTo>
                <a:cubicBezTo>
                  <a:pt x="461" y="386"/>
                  <a:pt x="468" y="347"/>
                  <a:pt x="481" y="311"/>
                </a:cubicBezTo>
                <a:lnTo>
                  <a:pt x="534" y="148"/>
                </a:lnTo>
                <a:lnTo>
                  <a:pt x="607" y="148"/>
                </a:lnTo>
                <a:lnTo>
                  <a:pt x="490" y="471"/>
                </a:lnTo>
                <a:close/>
                <a:moveTo>
                  <a:pt x="217" y="100"/>
                </a:moveTo>
                <a:cubicBezTo>
                  <a:pt x="192" y="100"/>
                  <a:pt x="172" y="79"/>
                  <a:pt x="172" y="53"/>
                </a:cubicBezTo>
                <a:cubicBezTo>
                  <a:pt x="172" y="27"/>
                  <a:pt x="192" y="6"/>
                  <a:pt x="218" y="6"/>
                </a:cubicBezTo>
                <a:cubicBezTo>
                  <a:pt x="243" y="6"/>
                  <a:pt x="264" y="27"/>
                  <a:pt x="264" y="53"/>
                </a:cubicBezTo>
                <a:cubicBezTo>
                  <a:pt x="264" y="79"/>
                  <a:pt x="243" y="100"/>
                  <a:pt x="217" y="100"/>
                </a:cubicBezTo>
                <a:close/>
                <a:moveTo>
                  <a:pt x="182" y="470"/>
                </a:moveTo>
                <a:lnTo>
                  <a:pt x="182" y="153"/>
                </a:lnTo>
                <a:lnTo>
                  <a:pt x="253" y="140"/>
                </a:lnTo>
                <a:lnTo>
                  <a:pt x="253" y="470"/>
                </a:lnTo>
                <a:lnTo>
                  <a:pt x="182" y="470"/>
                </a:lnTo>
                <a:close/>
              </a:path>
            </a:pathLst>
          </a:custGeom>
          <a:solidFill>
            <a:schemeClr val="tx1"/>
          </a:solidFill>
          <a:ln>
            <a:noFill/>
          </a:ln>
        </p:spPr>
        <p:txBody>
          <a:bodyPr vert="horz" wrap="square" lIns="91345" tIns="45672" rIns="91345" bIns="45672" numCol="1" anchor="t" anchorCtr="0" compatLnSpc="1">
            <a:prstTxWarp prst="textNoShape">
              <a:avLst/>
            </a:prstTxWarp>
          </a:bodyPr>
          <a:lstStyle/>
          <a:p>
            <a:endParaRPr lang="de-DE" sz="1798"/>
          </a:p>
        </p:txBody>
      </p:sp>
      <p:pic>
        <p:nvPicPr>
          <p:cNvPr id="4" name="Grafik 21">
            <a:extLst>
              <a:ext uri="{FF2B5EF4-FFF2-40B4-BE49-F238E27FC236}">
                <a16:creationId xmlns:a16="http://schemas.microsoft.com/office/drawing/2014/main" id="{E5A42739-E9FA-3CC1-4EF3-0BB95C726C34}"/>
              </a:ext>
            </a:extLst>
          </p:cNvPr>
          <p:cNvPicPr>
            <a:picLocks noChangeAspect="1"/>
          </p:cNvPicPr>
          <p:nvPr/>
        </p:nvPicPr>
        <p:blipFill>
          <a:blip r:embed="rId2"/>
          <a:srcRect/>
          <a:stretch/>
        </p:blipFill>
        <p:spPr>
          <a:xfrm>
            <a:off x="358775" y="293869"/>
            <a:ext cx="2880000" cy="780560"/>
          </a:xfrm>
          <a:prstGeom prst="rect">
            <a:avLst/>
          </a:prstGeom>
          <a:noFill/>
        </p:spPr>
      </p:pic>
    </p:spTree>
    <p:extLst>
      <p:ext uri="{BB962C8B-B14F-4D97-AF65-F5344CB8AC3E}">
        <p14:creationId xmlns:p14="http://schemas.microsoft.com/office/powerpoint/2010/main" val="1422767596"/>
      </p:ext>
    </p:extLst>
  </p:cSld>
  <p:clrMapOvr>
    <a:masterClrMapping/>
  </p:clrMapOvr>
  <p:extLst>
    <p:ext uri="{DCECCB84-F9BA-43D5-87BE-67443E8EF086}">
      <p15:sldGuideLst xmlns:p15="http://schemas.microsoft.com/office/powerpoint/2012/main">
        <p15:guide id="3" pos="226">
          <p15:clr>
            <a:srgbClr val="FBAE40"/>
          </p15:clr>
        </p15:guide>
        <p15:guide id="4" pos="5534">
          <p15:clr>
            <a:srgbClr val="FBAE40"/>
          </p15:clr>
        </p15:guide>
        <p15:guide id="7" pos="227">
          <p15:clr>
            <a:srgbClr val="FBAE40"/>
          </p15:clr>
        </p15:guide>
        <p15:guide id="8" pos="7461">
          <p15:clr>
            <a:srgbClr val="FBAE40"/>
          </p15:clr>
        </p15:guide>
        <p15:guide id="13" orient="horz" pos="1236" userDrawn="1">
          <p15:clr>
            <a:srgbClr val="FBAE40"/>
          </p15:clr>
        </p15:guide>
        <p15:guide id="14" orient="horz" pos="2040" userDrawn="1">
          <p15:clr>
            <a:srgbClr val="FBAE40"/>
          </p15:clr>
        </p15:guide>
        <p15:guide id="15" pos="301" userDrawn="1">
          <p15:clr>
            <a:srgbClr val="FBAE40"/>
          </p15:clr>
        </p15:guide>
        <p15:guide id="16" pos="7379"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Titel hell mit Typoecke">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358402" y="1962000"/>
            <a:ext cx="8544000" cy="1276350"/>
          </a:xfrm>
        </p:spPr>
        <p:txBody>
          <a:bodyPr anchor="b" anchorCtr="0"/>
          <a:lstStyle>
            <a:lvl1pPr marL="0" indent="0" algn="l">
              <a:lnSpc>
                <a:spcPct val="90000"/>
              </a:lnSpc>
              <a:buFont typeface="Arial" panose="020B0604020202020204" pitchFamily="34" charset="0"/>
              <a:buNone/>
              <a:defRPr sz="3596" b="1"/>
            </a:lvl1pPr>
          </a:lstStyle>
          <a:p>
            <a:r>
              <a:rPr lang="de-DE" dirty="0"/>
              <a:t>Titel der Präsentation auf zwei Zeilen einfügen</a:t>
            </a:r>
          </a:p>
        </p:txBody>
      </p:sp>
      <p:sp>
        <p:nvSpPr>
          <p:cNvPr id="3" name="Untertitel 2"/>
          <p:cNvSpPr>
            <a:spLocks noGrp="1"/>
          </p:cNvSpPr>
          <p:nvPr>
            <p:ph type="subTitle" idx="1" hasCustomPrompt="1"/>
          </p:nvPr>
        </p:nvSpPr>
        <p:spPr>
          <a:xfrm>
            <a:off x="358402" y="3240000"/>
            <a:ext cx="8544000" cy="900000"/>
          </a:xfrm>
        </p:spPr>
        <p:txBody>
          <a:bodyPr/>
          <a:lstStyle>
            <a:lvl1pPr marL="0" indent="0" algn="l">
              <a:lnSpc>
                <a:spcPct val="100000"/>
              </a:lnSpc>
              <a:spcBef>
                <a:spcPts val="0"/>
              </a:spcBef>
              <a:buFont typeface="Arial" panose="020B0604020202020204" pitchFamily="34" charset="0"/>
              <a:buNone/>
              <a:defRPr sz="1798" b="0">
                <a:solidFill>
                  <a:schemeClr val="bg2"/>
                </a:solidFill>
              </a:defRPr>
            </a:lvl1pPr>
            <a:lvl2pPr marL="0" indent="0" algn="l">
              <a:lnSpc>
                <a:spcPct val="100000"/>
              </a:lnSpc>
              <a:spcBef>
                <a:spcPts val="0"/>
              </a:spcBef>
              <a:buFont typeface="Arial" panose="020B0604020202020204" pitchFamily="34" charset="0"/>
              <a:buNone/>
              <a:defRPr sz="1798" b="0">
                <a:solidFill>
                  <a:schemeClr val="bg2"/>
                </a:solidFill>
              </a:defRPr>
            </a:lvl2pPr>
            <a:lvl3pPr marL="0" indent="0" algn="l">
              <a:lnSpc>
                <a:spcPct val="100000"/>
              </a:lnSpc>
              <a:spcBef>
                <a:spcPts val="0"/>
              </a:spcBef>
              <a:buFont typeface="Arial" panose="020B0604020202020204" pitchFamily="34" charset="0"/>
              <a:buNone/>
              <a:defRPr sz="1798" b="0">
                <a:solidFill>
                  <a:schemeClr val="bg2"/>
                </a:solidFill>
              </a:defRPr>
            </a:lvl3pPr>
            <a:lvl4pPr marL="0" indent="0" algn="l">
              <a:lnSpc>
                <a:spcPct val="100000"/>
              </a:lnSpc>
              <a:spcBef>
                <a:spcPts val="0"/>
              </a:spcBef>
              <a:buFont typeface="Arial" panose="020B0604020202020204" pitchFamily="34" charset="0"/>
              <a:buNone/>
              <a:defRPr sz="1798" b="0">
                <a:solidFill>
                  <a:schemeClr val="bg2"/>
                </a:solidFill>
              </a:defRPr>
            </a:lvl4pPr>
            <a:lvl5pPr marL="0" indent="0" algn="l">
              <a:lnSpc>
                <a:spcPct val="100000"/>
              </a:lnSpc>
              <a:spcBef>
                <a:spcPts val="0"/>
              </a:spcBef>
              <a:buFont typeface="Arial" panose="020B0604020202020204" pitchFamily="34" charset="0"/>
              <a:buNone/>
              <a:defRPr sz="1798" b="0">
                <a:solidFill>
                  <a:schemeClr val="bg2"/>
                </a:solidFill>
              </a:defRPr>
            </a:lvl5pPr>
            <a:lvl6pPr marL="0" indent="0" algn="l">
              <a:lnSpc>
                <a:spcPct val="100000"/>
              </a:lnSpc>
              <a:spcBef>
                <a:spcPts val="0"/>
              </a:spcBef>
              <a:buFont typeface="Arial" panose="020B0604020202020204" pitchFamily="34" charset="0"/>
              <a:buNone/>
              <a:defRPr sz="1798" b="0">
                <a:solidFill>
                  <a:schemeClr val="bg2"/>
                </a:solidFill>
              </a:defRPr>
            </a:lvl6pPr>
            <a:lvl7pPr marL="0" indent="0" algn="l">
              <a:lnSpc>
                <a:spcPct val="100000"/>
              </a:lnSpc>
              <a:spcBef>
                <a:spcPts val="0"/>
              </a:spcBef>
              <a:buFont typeface="Arial" panose="020B0604020202020204" pitchFamily="34" charset="0"/>
              <a:buNone/>
              <a:defRPr sz="1798" b="0">
                <a:solidFill>
                  <a:schemeClr val="bg2"/>
                </a:solidFill>
              </a:defRPr>
            </a:lvl7pPr>
            <a:lvl8pPr marL="0" indent="0" algn="l">
              <a:lnSpc>
                <a:spcPct val="100000"/>
              </a:lnSpc>
              <a:spcBef>
                <a:spcPts val="0"/>
              </a:spcBef>
              <a:buFont typeface="Arial" panose="020B0604020202020204" pitchFamily="34" charset="0"/>
              <a:buNone/>
              <a:defRPr sz="1798" b="0">
                <a:solidFill>
                  <a:schemeClr val="bg2"/>
                </a:solidFill>
              </a:defRPr>
            </a:lvl8pPr>
            <a:lvl9pPr marL="0" indent="0" algn="l">
              <a:lnSpc>
                <a:spcPct val="100000"/>
              </a:lnSpc>
              <a:spcBef>
                <a:spcPts val="0"/>
              </a:spcBef>
              <a:buFont typeface="Arial" panose="020B0604020202020204" pitchFamily="34" charset="0"/>
              <a:buNone/>
              <a:defRPr sz="1798" b="0">
                <a:solidFill>
                  <a:schemeClr val="bg2"/>
                </a:solidFill>
              </a:defRPr>
            </a:lvl9pPr>
          </a:lstStyle>
          <a:p>
            <a:pPr lvl="0"/>
            <a:r>
              <a:rPr lang="de-DE" dirty="0"/>
              <a:t>Untertitel bzw. Kurzbeschreibung der Präsentation</a:t>
            </a:r>
            <a:br>
              <a:rPr lang="de-DE" dirty="0"/>
            </a:br>
            <a:r>
              <a:rPr lang="de-DE" dirty="0"/>
              <a:t>Name: der Referentin / des Referenten</a:t>
            </a:r>
          </a:p>
        </p:txBody>
      </p:sp>
      <p:sp>
        <p:nvSpPr>
          <p:cNvPr id="55" name="Vertikaler Textplatzhalter 2"/>
          <p:cNvSpPr>
            <a:spLocks noGrp="1"/>
          </p:cNvSpPr>
          <p:nvPr>
            <p:ph type="body" orient="vert" idx="17" hasCustomPrompt="1"/>
          </p:nvPr>
        </p:nvSpPr>
        <p:spPr>
          <a:xfrm>
            <a:off x="2831638" y="6069200"/>
            <a:ext cx="4560364" cy="468000"/>
          </a:xfrm>
        </p:spPr>
        <p:txBody>
          <a:bodyPr vert="horz" anchor="b" anchorCtr="0"/>
          <a:lstStyle>
            <a:lvl1pPr marL="0" indent="0" algn="r">
              <a:lnSpc>
                <a:spcPct val="100000"/>
              </a:lnSpc>
              <a:spcBef>
                <a:spcPts val="0"/>
              </a:spcBef>
              <a:buFont typeface="Arial" panose="020B0604020202020204" pitchFamily="34" charset="0"/>
              <a:buNone/>
              <a:defRPr sz="1399" b="0"/>
            </a:lvl1pPr>
            <a:lvl2pPr marL="0" indent="0" algn="r">
              <a:lnSpc>
                <a:spcPct val="100000"/>
              </a:lnSpc>
              <a:spcBef>
                <a:spcPts val="0"/>
              </a:spcBef>
              <a:buNone/>
              <a:defRPr sz="1399" b="0"/>
            </a:lvl2pPr>
            <a:lvl3pPr marL="0" indent="0" algn="r">
              <a:lnSpc>
                <a:spcPct val="100000"/>
              </a:lnSpc>
              <a:spcBef>
                <a:spcPts val="0"/>
              </a:spcBef>
              <a:buNone/>
              <a:defRPr sz="1399" b="0"/>
            </a:lvl3pPr>
            <a:lvl4pPr marL="0" indent="0" algn="r">
              <a:lnSpc>
                <a:spcPct val="100000"/>
              </a:lnSpc>
              <a:spcBef>
                <a:spcPts val="0"/>
              </a:spcBef>
              <a:buNone/>
              <a:defRPr sz="1399" b="0"/>
            </a:lvl4pPr>
            <a:lvl5pPr marL="0" indent="0" algn="r">
              <a:lnSpc>
                <a:spcPct val="100000"/>
              </a:lnSpc>
              <a:spcBef>
                <a:spcPts val="0"/>
              </a:spcBef>
              <a:buNone/>
              <a:defRPr sz="1399" b="0"/>
            </a:lvl5pPr>
            <a:lvl6pPr marL="0" indent="0" algn="r">
              <a:lnSpc>
                <a:spcPct val="100000"/>
              </a:lnSpc>
              <a:spcBef>
                <a:spcPts val="0"/>
              </a:spcBef>
              <a:buNone/>
              <a:defRPr sz="1399" b="0"/>
            </a:lvl6pPr>
            <a:lvl7pPr marL="0" indent="0" algn="r">
              <a:lnSpc>
                <a:spcPct val="100000"/>
              </a:lnSpc>
              <a:spcBef>
                <a:spcPts val="0"/>
              </a:spcBef>
              <a:buNone/>
              <a:defRPr sz="1399" b="0"/>
            </a:lvl7pPr>
            <a:lvl8pPr marL="0" indent="0" algn="r">
              <a:lnSpc>
                <a:spcPct val="100000"/>
              </a:lnSpc>
              <a:spcBef>
                <a:spcPts val="0"/>
              </a:spcBef>
              <a:buNone/>
              <a:defRPr sz="1399" b="0"/>
            </a:lvl8pPr>
            <a:lvl9pPr marL="0" indent="0" algn="r">
              <a:lnSpc>
                <a:spcPct val="100000"/>
              </a:lnSpc>
              <a:spcBef>
                <a:spcPts val="0"/>
              </a:spcBef>
              <a:buNone/>
              <a:defRPr sz="1399" b="0"/>
            </a:lvl9pPr>
          </a:lstStyle>
          <a:p>
            <a:pPr lvl="0"/>
            <a:r>
              <a:rPr lang="de-DE" dirty="0"/>
              <a:t>Freiraum für Sekundärlogo(s) / Name </a:t>
            </a:r>
            <a:br>
              <a:rPr lang="de-DE" dirty="0"/>
            </a:br>
            <a:r>
              <a:rPr lang="de-DE" dirty="0"/>
              <a:t>des Fachbereichs, Instituts oder SFBs</a:t>
            </a:r>
          </a:p>
        </p:txBody>
      </p:sp>
      <p:grpSp>
        <p:nvGrpSpPr>
          <p:cNvPr id="24" name="Regieanweisungen">
            <a:extLst>
              <a:ext uri="{FF2B5EF4-FFF2-40B4-BE49-F238E27FC236}">
                <a16:creationId xmlns:a16="http://schemas.microsoft.com/office/drawing/2014/main" id="{00ECBAA0-F64D-E642-91EE-7FD796756364}"/>
              </a:ext>
            </a:extLst>
          </p:cNvPr>
          <p:cNvGrpSpPr/>
          <p:nvPr/>
        </p:nvGrpSpPr>
        <p:grpSpPr>
          <a:xfrm>
            <a:off x="-467513" y="-468000"/>
            <a:ext cx="13126327" cy="7776000"/>
            <a:chOff x="-468000" y="-468000"/>
            <a:chExt cx="13140000" cy="7776000"/>
          </a:xfrm>
        </p:grpSpPr>
        <p:cxnSp>
          <p:nvCxnSpPr>
            <p:cNvPr id="38" name="Linie">
              <a:extLst>
                <a:ext uri="{FF2B5EF4-FFF2-40B4-BE49-F238E27FC236}">
                  <a16:creationId xmlns:a16="http://schemas.microsoft.com/office/drawing/2014/main" id="{1258B1E1-19E8-F942-B303-89FEFD11BF6A}"/>
                </a:ext>
              </a:extLst>
            </p:cNvPr>
            <p:cNvCxnSpPr/>
            <p:nvPr/>
          </p:nvCxnSpPr>
          <p:spPr>
            <a:xfrm>
              <a:off x="12312000" y="232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Linie">
              <a:extLst>
                <a:ext uri="{FF2B5EF4-FFF2-40B4-BE49-F238E27FC236}">
                  <a16:creationId xmlns:a16="http://schemas.microsoft.com/office/drawing/2014/main" id="{6BA3BDCF-D183-B04A-AEA5-AC77C96A4AA2}"/>
                </a:ext>
              </a:extLst>
            </p:cNvPr>
            <p:cNvCxnSpPr/>
            <p:nvPr/>
          </p:nvCxnSpPr>
          <p:spPr>
            <a:xfrm>
              <a:off x="12312000" y="574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Linie">
              <a:extLst>
                <a:ext uri="{FF2B5EF4-FFF2-40B4-BE49-F238E27FC236}">
                  <a16:creationId xmlns:a16="http://schemas.microsoft.com/office/drawing/2014/main" id="{DFA2E6C8-7CCA-954B-8D5D-A533B5DBF0A9}"/>
                </a:ext>
              </a:extLst>
            </p:cNvPr>
            <p:cNvCxnSpPr/>
            <p:nvPr/>
          </p:nvCxnSpPr>
          <p:spPr>
            <a:xfrm>
              <a:off x="11844000" y="-46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Linie">
              <a:extLst>
                <a:ext uri="{FF2B5EF4-FFF2-40B4-BE49-F238E27FC236}">
                  <a16:creationId xmlns:a16="http://schemas.microsoft.com/office/drawing/2014/main" id="{5196E3F3-8648-3B4B-ABB0-4977CF50F9A3}"/>
                </a:ext>
              </a:extLst>
            </p:cNvPr>
            <p:cNvCxnSpPr/>
            <p:nvPr/>
          </p:nvCxnSpPr>
          <p:spPr>
            <a:xfrm>
              <a:off x="360000" y="-46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Linie">
              <a:extLst>
                <a:ext uri="{FF2B5EF4-FFF2-40B4-BE49-F238E27FC236}">
                  <a16:creationId xmlns:a16="http://schemas.microsoft.com/office/drawing/2014/main" id="{7DFB6D48-E4D7-4944-97D9-C9E340283921}"/>
                </a:ext>
              </a:extLst>
            </p:cNvPr>
            <p:cNvCxnSpPr/>
            <p:nvPr/>
          </p:nvCxnSpPr>
          <p:spPr>
            <a:xfrm>
              <a:off x="11844000" y="694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Linie">
              <a:extLst>
                <a:ext uri="{FF2B5EF4-FFF2-40B4-BE49-F238E27FC236}">
                  <a16:creationId xmlns:a16="http://schemas.microsoft.com/office/drawing/2014/main" id="{86FF3820-6F06-974C-B737-51D86061C2DC}"/>
                </a:ext>
              </a:extLst>
            </p:cNvPr>
            <p:cNvCxnSpPr/>
            <p:nvPr/>
          </p:nvCxnSpPr>
          <p:spPr>
            <a:xfrm>
              <a:off x="360000" y="694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Linie">
              <a:extLst>
                <a:ext uri="{FF2B5EF4-FFF2-40B4-BE49-F238E27FC236}">
                  <a16:creationId xmlns:a16="http://schemas.microsoft.com/office/drawing/2014/main" id="{9B3CCE05-F829-744F-9BC4-13D443ADB381}"/>
                </a:ext>
              </a:extLst>
            </p:cNvPr>
            <p:cNvCxnSpPr/>
            <p:nvPr/>
          </p:nvCxnSpPr>
          <p:spPr>
            <a:xfrm>
              <a:off x="-468000" y="232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Linie">
              <a:extLst>
                <a:ext uri="{FF2B5EF4-FFF2-40B4-BE49-F238E27FC236}">
                  <a16:creationId xmlns:a16="http://schemas.microsoft.com/office/drawing/2014/main" id="{0203EE4C-F6CC-DD45-B690-6E669E248480}"/>
                </a:ext>
              </a:extLst>
            </p:cNvPr>
            <p:cNvCxnSpPr/>
            <p:nvPr/>
          </p:nvCxnSpPr>
          <p:spPr>
            <a:xfrm>
              <a:off x="-468000" y="574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Linie">
              <a:extLst>
                <a:ext uri="{FF2B5EF4-FFF2-40B4-BE49-F238E27FC236}">
                  <a16:creationId xmlns:a16="http://schemas.microsoft.com/office/drawing/2014/main" id="{E23B25D5-DDAD-7C4B-9FFD-6A8E19F22CCC}"/>
                </a:ext>
              </a:extLst>
            </p:cNvPr>
            <p:cNvCxnSpPr/>
            <p:nvPr/>
          </p:nvCxnSpPr>
          <p:spPr>
            <a:xfrm>
              <a:off x="-468000" y="1350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Linie">
              <a:extLst>
                <a:ext uri="{FF2B5EF4-FFF2-40B4-BE49-F238E27FC236}">
                  <a16:creationId xmlns:a16="http://schemas.microsoft.com/office/drawing/2014/main" id="{BE64572D-3AC4-C848-9602-D4066B4889CD}"/>
                </a:ext>
              </a:extLst>
            </p:cNvPr>
            <p:cNvCxnSpPr/>
            <p:nvPr/>
          </p:nvCxnSpPr>
          <p:spPr>
            <a:xfrm>
              <a:off x="12312000" y="1350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1" name="Ecke">
            <a:extLst>
              <a:ext uri="{FF2B5EF4-FFF2-40B4-BE49-F238E27FC236}">
                <a16:creationId xmlns:a16="http://schemas.microsoft.com/office/drawing/2014/main" id="{2BEE4D5A-671F-3C48-A20E-B0FDA728E146}"/>
              </a:ext>
            </a:extLst>
          </p:cNvPr>
          <p:cNvGrpSpPr>
            <a:grpSpLocks noChangeAspect="1"/>
          </p:cNvGrpSpPr>
          <p:nvPr/>
        </p:nvGrpSpPr>
        <p:grpSpPr bwMode="auto">
          <a:xfrm>
            <a:off x="8812558" y="0"/>
            <a:ext cx="3379443" cy="6858000"/>
            <a:chOff x="1316" y="-660"/>
            <a:chExt cx="2131" cy="4320"/>
          </a:xfrm>
        </p:grpSpPr>
        <p:sp>
          <p:nvSpPr>
            <p:cNvPr id="52" name="Fläche">
              <a:extLst>
                <a:ext uri="{FF2B5EF4-FFF2-40B4-BE49-F238E27FC236}">
                  <a16:creationId xmlns:a16="http://schemas.microsoft.com/office/drawing/2014/main" id="{77C02CE2-3D62-F84D-BA03-B0559DE31283}"/>
                </a:ext>
              </a:extLst>
            </p:cNvPr>
            <p:cNvSpPr>
              <a:spLocks/>
            </p:cNvSpPr>
            <p:nvPr/>
          </p:nvSpPr>
          <p:spPr bwMode="auto">
            <a:xfrm>
              <a:off x="1316" y="-660"/>
              <a:ext cx="2131" cy="4320"/>
            </a:xfrm>
            <a:custGeom>
              <a:avLst/>
              <a:gdLst>
                <a:gd name="T0" fmla="*/ 9400 w 9400"/>
                <a:gd name="T1" fmla="*/ 0 h 19050"/>
                <a:gd name="T2" fmla="*/ 0 w 9400"/>
                <a:gd name="T3" fmla="*/ 19050 h 19050"/>
                <a:gd name="T4" fmla="*/ 9400 w 9400"/>
                <a:gd name="T5" fmla="*/ 19050 h 19050"/>
                <a:gd name="T6" fmla="*/ 9400 w 9400"/>
                <a:gd name="T7" fmla="*/ 0 h 19050"/>
              </a:gdLst>
              <a:ahLst/>
              <a:cxnLst>
                <a:cxn ang="0">
                  <a:pos x="T0" y="T1"/>
                </a:cxn>
                <a:cxn ang="0">
                  <a:pos x="T2" y="T3"/>
                </a:cxn>
                <a:cxn ang="0">
                  <a:pos x="T4" y="T5"/>
                </a:cxn>
                <a:cxn ang="0">
                  <a:pos x="T6" y="T7"/>
                </a:cxn>
              </a:cxnLst>
              <a:rect l="0" t="0" r="r" b="b"/>
              <a:pathLst>
                <a:path w="9400" h="19050">
                  <a:moveTo>
                    <a:pt x="9400" y="0"/>
                  </a:moveTo>
                  <a:lnTo>
                    <a:pt x="0" y="19050"/>
                  </a:lnTo>
                  <a:lnTo>
                    <a:pt x="9400" y="19050"/>
                  </a:lnTo>
                  <a:lnTo>
                    <a:pt x="9400" y="0"/>
                  </a:lnTo>
                  <a:close/>
                </a:path>
              </a:pathLst>
            </a:custGeom>
            <a:solidFill>
              <a:schemeClr val="bg2"/>
            </a:solidFill>
            <a:ln w="9525">
              <a:no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endParaRPr lang="de-DE" sz="1798"/>
            </a:p>
          </p:txBody>
        </p:sp>
        <p:sp>
          <p:nvSpPr>
            <p:cNvPr id="56" name="FONT">
              <a:extLst>
                <a:ext uri="{FF2B5EF4-FFF2-40B4-BE49-F238E27FC236}">
                  <a16:creationId xmlns:a16="http://schemas.microsoft.com/office/drawing/2014/main" id="{A73BFE46-D9BD-9442-A29C-F345929E0AD6}"/>
                </a:ext>
              </a:extLst>
            </p:cNvPr>
            <p:cNvSpPr>
              <a:spLocks noEditPoints="1"/>
            </p:cNvSpPr>
            <p:nvPr/>
          </p:nvSpPr>
          <p:spPr bwMode="auto">
            <a:xfrm>
              <a:off x="1406" y="-479"/>
              <a:ext cx="2041" cy="4139"/>
            </a:xfrm>
            <a:custGeom>
              <a:avLst/>
              <a:gdLst>
                <a:gd name="T0" fmla="*/ 9002 w 9002"/>
                <a:gd name="T1" fmla="*/ 357 h 18254"/>
                <a:gd name="T2" fmla="*/ 906 w 9002"/>
                <a:gd name="T3" fmla="*/ 16229 h 18254"/>
                <a:gd name="T4" fmla="*/ 2239 w 9002"/>
                <a:gd name="T5" fmla="*/ 14589 h 18254"/>
                <a:gd name="T6" fmla="*/ 3365 w 9002"/>
                <a:gd name="T7" fmla="*/ 12300 h 18254"/>
                <a:gd name="T8" fmla="*/ 4050 w 9002"/>
                <a:gd name="T9" fmla="*/ 10908 h 18254"/>
                <a:gd name="T10" fmla="*/ 4678 w 9002"/>
                <a:gd name="T11" fmla="*/ 9535 h 18254"/>
                <a:gd name="T12" fmla="*/ 5641 w 9002"/>
                <a:gd name="T13" fmla="*/ 7561 h 18254"/>
                <a:gd name="T14" fmla="*/ 6238 w 9002"/>
                <a:gd name="T15" fmla="*/ 6461 h 18254"/>
                <a:gd name="T16" fmla="*/ 7029 w 9002"/>
                <a:gd name="T17" fmla="*/ 4855 h 18254"/>
                <a:gd name="T18" fmla="*/ 7419 w 9002"/>
                <a:gd name="T19" fmla="*/ 3133 h 18254"/>
                <a:gd name="T20" fmla="*/ 8803 w 9002"/>
                <a:gd name="T21" fmla="*/ 1078 h 18254"/>
                <a:gd name="T22" fmla="*/ 8728 w 9002"/>
                <a:gd name="T23" fmla="*/ 2142 h 18254"/>
                <a:gd name="T24" fmla="*/ 2062 w 9002"/>
                <a:gd name="T25" fmla="*/ 16564 h 18254"/>
                <a:gd name="T26" fmla="*/ 2461 w 9002"/>
                <a:gd name="T27" fmla="*/ 14687 h 18254"/>
                <a:gd name="T28" fmla="*/ 3518 w 9002"/>
                <a:gd name="T29" fmla="*/ 13239 h 18254"/>
                <a:gd name="T30" fmla="*/ 4944 w 9002"/>
                <a:gd name="T31" fmla="*/ 10647 h 18254"/>
                <a:gd name="T32" fmla="*/ 5586 w 9002"/>
                <a:gd name="T33" fmla="*/ 9227 h 18254"/>
                <a:gd name="T34" fmla="*/ 6125 w 9002"/>
                <a:gd name="T35" fmla="*/ 7589 h 18254"/>
                <a:gd name="T36" fmla="*/ 6868 w 9002"/>
                <a:gd name="T37" fmla="*/ 6017 h 18254"/>
                <a:gd name="T38" fmla="*/ 7654 w 9002"/>
                <a:gd name="T39" fmla="*/ 5212 h 18254"/>
                <a:gd name="T40" fmla="*/ 8238 w 9002"/>
                <a:gd name="T41" fmla="*/ 3137 h 18254"/>
                <a:gd name="T42" fmla="*/ 2173 w 9002"/>
                <a:gd name="T43" fmla="*/ 17188 h 18254"/>
                <a:gd name="T44" fmla="*/ 3279 w 9002"/>
                <a:gd name="T45" fmla="*/ 15781 h 18254"/>
                <a:gd name="T46" fmla="*/ 3545 w 9002"/>
                <a:gd name="T47" fmla="*/ 14500 h 18254"/>
                <a:gd name="T48" fmla="*/ 4723 w 9002"/>
                <a:gd name="T49" fmla="*/ 12890 h 18254"/>
                <a:gd name="T50" fmla="*/ 5595 w 9002"/>
                <a:gd name="T51" fmla="*/ 11220 h 18254"/>
                <a:gd name="T52" fmla="*/ 6528 w 9002"/>
                <a:gd name="T53" fmla="*/ 9189 h 18254"/>
                <a:gd name="T54" fmla="*/ 7202 w 9002"/>
                <a:gd name="T55" fmla="*/ 7179 h 18254"/>
                <a:gd name="T56" fmla="*/ 8023 w 9002"/>
                <a:gd name="T57" fmla="*/ 5298 h 18254"/>
                <a:gd name="T58" fmla="*/ 8797 w 9002"/>
                <a:gd name="T59" fmla="*/ 4434 h 18254"/>
                <a:gd name="T60" fmla="*/ 8821 w 9002"/>
                <a:gd name="T61" fmla="*/ 5411 h 18254"/>
                <a:gd name="T62" fmla="*/ 3561 w 9002"/>
                <a:gd name="T63" fmla="*/ 17003 h 18254"/>
                <a:gd name="T64" fmla="*/ 4387 w 9002"/>
                <a:gd name="T65" fmla="*/ 15116 h 18254"/>
                <a:gd name="T66" fmla="*/ 5272 w 9002"/>
                <a:gd name="T67" fmla="*/ 13232 h 18254"/>
                <a:gd name="T68" fmla="*/ 5825 w 9002"/>
                <a:gd name="T69" fmla="*/ 11492 h 18254"/>
                <a:gd name="T70" fmla="*/ 6451 w 9002"/>
                <a:gd name="T71" fmla="*/ 10468 h 18254"/>
                <a:gd name="T72" fmla="*/ 7035 w 9002"/>
                <a:gd name="T73" fmla="*/ 9133 h 18254"/>
                <a:gd name="T74" fmla="*/ 8329 w 9002"/>
                <a:gd name="T75" fmla="*/ 7390 h 18254"/>
                <a:gd name="T76" fmla="*/ 3579 w 9002"/>
                <a:gd name="T77" fmla="*/ 17782 h 18254"/>
                <a:gd name="T78" fmla="*/ 4870 w 9002"/>
                <a:gd name="T79" fmla="*/ 15446 h 18254"/>
                <a:gd name="T80" fmla="*/ 5550 w 9002"/>
                <a:gd name="T81" fmla="*/ 14081 h 18254"/>
                <a:gd name="T82" fmla="*/ 6566 w 9002"/>
                <a:gd name="T83" fmla="*/ 12611 h 18254"/>
                <a:gd name="T84" fmla="*/ 7519 w 9002"/>
                <a:gd name="T85" fmla="*/ 10679 h 18254"/>
                <a:gd name="T86" fmla="*/ 7704 w 9002"/>
                <a:gd name="T87" fmla="*/ 9498 h 18254"/>
                <a:gd name="T88" fmla="*/ 8504 w 9002"/>
                <a:gd name="T89" fmla="*/ 7774 h 18254"/>
                <a:gd name="T90" fmla="*/ 4565 w 9002"/>
                <a:gd name="T91" fmla="*/ 17623 h 18254"/>
                <a:gd name="T92" fmla="*/ 6006 w 9002"/>
                <a:gd name="T93" fmla="*/ 15562 h 18254"/>
                <a:gd name="T94" fmla="*/ 6311 w 9002"/>
                <a:gd name="T95" fmla="*/ 14432 h 18254"/>
                <a:gd name="T96" fmla="*/ 7213 w 9002"/>
                <a:gd name="T97" fmla="*/ 13329 h 18254"/>
                <a:gd name="T98" fmla="*/ 7814 w 9002"/>
                <a:gd name="T99" fmla="*/ 11324 h 18254"/>
                <a:gd name="T100" fmla="*/ 8423 w 9002"/>
                <a:gd name="T101" fmla="*/ 10161 h 18254"/>
                <a:gd name="T102" fmla="*/ 6000 w 9002"/>
                <a:gd name="T103" fmla="*/ 16515 h 18254"/>
                <a:gd name="T104" fmla="*/ 7055 w 9002"/>
                <a:gd name="T105" fmla="*/ 15156 h 18254"/>
                <a:gd name="T106" fmla="*/ 7556 w 9002"/>
                <a:gd name="T107" fmla="*/ 14068 h 18254"/>
                <a:gd name="T108" fmla="*/ 8506 w 9002"/>
                <a:gd name="T109" fmla="*/ 12028 h 18254"/>
                <a:gd name="T110" fmla="*/ 6203 w 9002"/>
                <a:gd name="T111" fmla="*/ 18169 h 18254"/>
                <a:gd name="T112" fmla="*/ 6705 w 9002"/>
                <a:gd name="T113" fmla="*/ 17310 h 18254"/>
                <a:gd name="T114" fmla="*/ 7589 w 9002"/>
                <a:gd name="T115" fmla="*/ 15425 h 18254"/>
                <a:gd name="T116" fmla="*/ 8143 w 9002"/>
                <a:gd name="T117" fmla="*/ 13685 h 18254"/>
                <a:gd name="T118" fmla="*/ 8894 w 9002"/>
                <a:gd name="T119" fmla="*/ 14320 h 18254"/>
                <a:gd name="T120" fmla="*/ 7916 w 9002"/>
                <a:gd name="T121" fmla="*/ 16724 h 18254"/>
                <a:gd name="T122" fmla="*/ 8631 w 9002"/>
                <a:gd name="T123" fmla="*/ 15405 h 18254"/>
                <a:gd name="T124" fmla="*/ 8486 w 9002"/>
                <a:gd name="T125" fmla="*/ 17234 h 18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002" h="18254">
                  <a:moveTo>
                    <a:pt x="9002" y="17952"/>
                  </a:moveTo>
                  <a:lnTo>
                    <a:pt x="8657" y="17818"/>
                  </a:lnTo>
                  <a:lnTo>
                    <a:pt x="8623" y="17886"/>
                  </a:lnTo>
                  <a:lnTo>
                    <a:pt x="8847" y="18088"/>
                  </a:lnTo>
                  <a:cubicBezTo>
                    <a:pt x="8861" y="18100"/>
                    <a:pt x="8873" y="18110"/>
                    <a:pt x="8884" y="18119"/>
                  </a:cubicBezTo>
                  <a:cubicBezTo>
                    <a:pt x="8896" y="18127"/>
                    <a:pt x="8902" y="18132"/>
                    <a:pt x="8903" y="18133"/>
                  </a:cubicBezTo>
                  <a:cubicBezTo>
                    <a:pt x="8901" y="18133"/>
                    <a:pt x="8893" y="18130"/>
                    <a:pt x="8879" y="18127"/>
                  </a:cubicBezTo>
                  <a:cubicBezTo>
                    <a:pt x="8866" y="18123"/>
                    <a:pt x="8848" y="18119"/>
                    <a:pt x="8828" y="18115"/>
                  </a:cubicBezTo>
                  <a:lnTo>
                    <a:pt x="8538" y="18061"/>
                  </a:lnTo>
                  <a:lnTo>
                    <a:pt x="8504" y="18129"/>
                  </a:lnTo>
                  <a:lnTo>
                    <a:pt x="8710" y="18254"/>
                  </a:lnTo>
                  <a:lnTo>
                    <a:pt x="8804" y="18254"/>
                  </a:lnTo>
                  <a:lnTo>
                    <a:pt x="8633" y="18152"/>
                  </a:lnTo>
                  <a:cubicBezTo>
                    <a:pt x="8627" y="18149"/>
                    <a:pt x="8621" y="18145"/>
                    <a:pt x="8613" y="18141"/>
                  </a:cubicBezTo>
                  <a:cubicBezTo>
                    <a:pt x="8606" y="18136"/>
                    <a:pt x="8598" y="18132"/>
                    <a:pt x="8591" y="18128"/>
                  </a:cubicBezTo>
                  <a:cubicBezTo>
                    <a:pt x="8583" y="18124"/>
                    <a:pt x="8577" y="18120"/>
                    <a:pt x="8571" y="18117"/>
                  </a:cubicBezTo>
                  <a:cubicBezTo>
                    <a:pt x="8567" y="18114"/>
                    <a:pt x="8564" y="18113"/>
                    <a:pt x="8562" y="18112"/>
                  </a:cubicBezTo>
                  <a:cubicBezTo>
                    <a:pt x="8567" y="18113"/>
                    <a:pt x="8576" y="18115"/>
                    <a:pt x="8590" y="18118"/>
                  </a:cubicBezTo>
                  <a:cubicBezTo>
                    <a:pt x="8605" y="18121"/>
                    <a:pt x="8623" y="18124"/>
                    <a:pt x="8645" y="18129"/>
                  </a:cubicBezTo>
                  <a:lnTo>
                    <a:pt x="8961" y="18188"/>
                  </a:lnTo>
                  <a:lnTo>
                    <a:pt x="8980" y="18148"/>
                  </a:lnTo>
                  <a:lnTo>
                    <a:pt x="8730" y="17920"/>
                  </a:lnTo>
                  <a:cubicBezTo>
                    <a:pt x="8724" y="17916"/>
                    <a:pt x="8719" y="17911"/>
                    <a:pt x="8713" y="17906"/>
                  </a:cubicBezTo>
                  <a:cubicBezTo>
                    <a:pt x="8707" y="17901"/>
                    <a:pt x="8702" y="17897"/>
                    <a:pt x="8696" y="17892"/>
                  </a:cubicBezTo>
                  <a:cubicBezTo>
                    <a:pt x="8691" y="17887"/>
                    <a:pt x="8687" y="17884"/>
                    <a:pt x="8683" y="17881"/>
                  </a:cubicBezTo>
                  <a:cubicBezTo>
                    <a:pt x="8679" y="17878"/>
                    <a:pt x="8677" y="17876"/>
                    <a:pt x="8676" y="17875"/>
                  </a:cubicBezTo>
                  <a:cubicBezTo>
                    <a:pt x="8677" y="17875"/>
                    <a:pt x="8680" y="17877"/>
                    <a:pt x="8684" y="17879"/>
                  </a:cubicBezTo>
                  <a:cubicBezTo>
                    <a:pt x="8689" y="17881"/>
                    <a:pt x="8695" y="17883"/>
                    <a:pt x="8702" y="17886"/>
                  </a:cubicBezTo>
                  <a:cubicBezTo>
                    <a:pt x="8708" y="17889"/>
                    <a:pt x="8715" y="17893"/>
                    <a:pt x="8723" y="17896"/>
                  </a:cubicBezTo>
                  <a:cubicBezTo>
                    <a:pt x="8731" y="17899"/>
                    <a:pt x="8738" y="17902"/>
                    <a:pt x="8744" y="17905"/>
                  </a:cubicBezTo>
                  <a:lnTo>
                    <a:pt x="9002" y="18007"/>
                  </a:lnTo>
                  <a:lnTo>
                    <a:pt x="9002" y="17952"/>
                  </a:lnTo>
                  <a:close/>
                  <a:moveTo>
                    <a:pt x="217" y="17712"/>
                  </a:moveTo>
                  <a:lnTo>
                    <a:pt x="194" y="17759"/>
                  </a:lnTo>
                  <a:lnTo>
                    <a:pt x="396" y="17919"/>
                  </a:lnTo>
                  <a:cubicBezTo>
                    <a:pt x="409" y="17929"/>
                    <a:pt x="422" y="17939"/>
                    <a:pt x="435" y="17949"/>
                  </a:cubicBezTo>
                  <a:cubicBezTo>
                    <a:pt x="448" y="17959"/>
                    <a:pt x="459" y="17967"/>
                    <a:pt x="469" y="17975"/>
                  </a:cubicBezTo>
                  <a:cubicBezTo>
                    <a:pt x="480" y="17982"/>
                    <a:pt x="488" y="17988"/>
                    <a:pt x="494" y="17993"/>
                  </a:cubicBezTo>
                  <a:cubicBezTo>
                    <a:pt x="500" y="17997"/>
                    <a:pt x="503" y="17999"/>
                    <a:pt x="504" y="18000"/>
                  </a:cubicBezTo>
                  <a:cubicBezTo>
                    <a:pt x="503" y="18000"/>
                    <a:pt x="500" y="17999"/>
                    <a:pt x="495" y="17998"/>
                  </a:cubicBezTo>
                  <a:cubicBezTo>
                    <a:pt x="489" y="17996"/>
                    <a:pt x="481" y="17993"/>
                    <a:pt x="471" y="17990"/>
                  </a:cubicBezTo>
                  <a:cubicBezTo>
                    <a:pt x="460" y="17988"/>
                    <a:pt x="449" y="17984"/>
                    <a:pt x="435" y="17981"/>
                  </a:cubicBezTo>
                  <a:cubicBezTo>
                    <a:pt x="422" y="17977"/>
                    <a:pt x="407" y="17974"/>
                    <a:pt x="391" y="17970"/>
                  </a:cubicBezTo>
                  <a:lnTo>
                    <a:pt x="122" y="17904"/>
                  </a:lnTo>
                  <a:lnTo>
                    <a:pt x="96" y="17957"/>
                  </a:lnTo>
                  <a:lnTo>
                    <a:pt x="305" y="18124"/>
                  </a:lnTo>
                  <a:cubicBezTo>
                    <a:pt x="315" y="18132"/>
                    <a:pt x="325" y="18140"/>
                    <a:pt x="337" y="18149"/>
                  </a:cubicBezTo>
                  <a:cubicBezTo>
                    <a:pt x="349" y="18158"/>
                    <a:pt x="359" y="18167"/>
                    <a:pt x="369" y="18174"/>
                  </a:cubicBezTo>
                  <a:cubicBezTo>
                    <a:pt x="379" y="18182"/>
                    <a:pt x="388" y="18188"/>
                    <a:pt x="395" y="18193"/>
                  </a:cubicBezTo>
                  <a:cubicBezTo>
                    <a:pt x="402" y="18199"/>
                    <a:pt x="406" y="18202"/>
                    <a:pt x="407" y="18202"/>
                  </a:cubicBezTo>
                  <a:cubicBezTo>
                    <a:pt x="405" y="18202"/>
                    <a:pt x="400" y="18200"/>
                    <a:pt x="391" y="18197"/>
                  </a:cubicBezTo>
                  <a:cubicBezTo>
                    <a:pt x="383" y="18195"/>
                    <a:pt x="372" y="18191"/>
                    <a:pt x="360" y="18188"/>
                  </a:cubicBezTo>
                  <a:cubicBezTo>
                    <a:pt x="348" y="18184"/>
                    <a:pt x="334" y="18180"/>
                    <a:pt x="320" y="18176"/>
                  </a:cubicBezTo>
                  <a:cubicBezTo>
                    <a:pt x="305" y="18172"/>
                    <a:pt x="291" y="18168"/>
                    <a:pt x="278" y="18165"/>
                  </a:cubicBezTo>
                  <a:lnTo>
                    <a:pt x="25" y="18102"/>
                  </a:lnTo>
                  <a:lnTo>
                    <a:pt x="0" y="18152"/>
                  </a:lnTo>
                  <a:lnTo>
                    <a:pt x="436" y="18252"/>
                  </a:lnTo>
                  <a:lnTo>
                    <a:pt x="466" y="18192"/>
                  </a:lnTo>
                  <a:lnTo>
                    <a:pt x="269" y="18035"/>
                  </a:lnTo>
                  <a:cubicBezTo>
                    <a:pt x="258" y="18026"/>
                    <a:pt x="246" y="18018"/>
                    <a:pt x="235" y="18009"/>
                  </a:cubicBezTo>
                  <a:cubicBezTo>
                    <a:pt x="224" y="18000"/>
                    <a:pt x="214" y="17993"/>
                    <a:pt x="205" y="17986"/>
                  </a:cubicBezTo>
                  <a:cubicBezTo>
                    <a:pt x="196" y="17980"/>
                    <a:pt x="188" y="17975"/>
                    <a:pt x="183" y="17970"/>
                  </a:cubicBezTo>
                  <a:cubicBezTo>
                    <a:pt x="177" y="17966"/>
                    <a:pt x="173" y="17964"/>
                    <a:pt x="172" y="17963"/>
                  </a:cubicBezTo>
                  <a:cubicBezTo>
                    <a:pt x="174" y="17964"/>
                    <a:pt x="178" y="17965"/>
                    <a:pt x="185" y="17967"/>
                  </a:cubicBezTo>
                  <a:cubicBezTo>
                    <a:pt x="192" y="17969"/>
                    <a:pt x="200" y="17971"/>
                    <a:pt x="211" y="17975"/>
                  </a:cubicBezTo>
                  <a:cubicBezTo>
                    <a:pt x="222" y="17978"/>
                    <a:pt x="234" y="17981"/>
                    <a:pt x="248" y="17985"/>
                  </a:cubicBezTo>
                  <a:cubicBezTo>
                    <a:pt x="262" y="17989"/>
                    <a:pt x="277" y="17993"/>
                    <a:pt x="292" y="17997"/>
                  </a:cubicBezTo>
                  <a:lnTo>
                    <a:pt x="533" y="18055"/>
                  </a:lnTo>
                  <a:lnTo>
                    <a:pt x="563" y="17994"/>
                  </a:lnTo>
                  <a:lnTo>
                    <a:pt x="217" y="17712"/>
                  </a:lnTo>
                  <a:close/>
                  <a:moveTo>
                    <a:pt x="9002" y="782"/>
                  </a:moveTo>
                  <a:lnTo>
                    <a:pt x="9002" y="727"/>
                  </a:lnTo>
                  <a:cubicBezTo>
                    <a:pt x="8996" y="730"/>
                    <a:pt x="8990" y="733"/>
                    <a:pt x="8984" y="734"/>
                  </a:cubicBezTo>
                  <a:cubicBezTo>
                    <a:pt x="8978" y="735"/>
                    <a:pt x="8972" y="736"/>
                    <a:pt x="8967" y="736"/>
                  </a:cubicBezTo>
                  <a:cubicBezTo>
                    <a:pt x="8960" y="736"/>
                    <a:pt x="8950" y="733"/>
                    <a:pt x="8939" y="729"/>
                  </a:cubicBezTo>
                  <a:cubicBezTo>
                    <a:pt x="8928" y="724"/>
                    <a:pt x="8917" y="720"/>
                    <a:pt x="8907" y="715"/>
                  </a:cubicBezTo>
                  <a:lnTo>
                    <a:pt x="8644" y="585"/>
                  </a:lnTo>
                  <a:lnTo>
                    <a:pt x="8621" y="632"/>
                  </a:lnTo>
                  <a:lnTo>
                    <a:pt x="8902" y="769"/>
                  </a:lnTo>
                  <a:cubicBezTo>
                    <a:pt x="8910" y="774"/>
                    <a:pt x="8921" y="778"/>
                    <a:pt x="8932" y="783"/>
                  </a:cubicBezTo>
                  <a:cubicBezTo>
                    <a:pt x="8944" y="787"/>
                    <a:pt x="8956" y="789"/>
                    <a:pt x="8968" y="788"/>
                  </a:cubicBezTo>
                  <a:cubicBezTo>
                    <a:pt x="8980" y="788"/>
                    <a:pt x="8992" y="786"/>
                    <a:pt x="9002" y="782"/>
                  </a:cubicBezTo>
                  <a:close/>
                  <a:moveTo>
                    <a:pt x="9002" y="554"/>
                  </a:moveTo>
                  <a:lnTo>
                    <a:pt x="9002" y="497"/>
                  </a:lnTo>
                  <a:lnTo>
                    <a:pt x="8749" y="372"/>
                  </a:lnTo>
                  <a:lnTo>
                    <a:pt x="8726" y="418"/>
                  </a:lnTo>
                  <a:lnTo>
                    <a:pt x="8998" y="552"/>
                  </a:lnTo>
                  <a:lnTo>
                    <a:pt x="9002" y="554"/>
                  </a:lnTo>
                  <a:close/>
                  <a:moveTo>
                    <a:pt x="9002" y="357"/>
                  </a:moveTo>
                  <a:lnTo>
                    <a:pt x="9002" y="299"/>
                  </a:lnTo>
                  <a:lnTo>
                    <a:pt x="8991" y="294"/>
                  </a:lnTo>
                  <a:cubicBezTo>
                    <a:pt x="8980" y="289"/>
                    <a:pt x="8968" y="283"/>
                    <a:pt x="8957" y="278"/>
                  </a:cubicBezTo>
                  <a:cubicBezTo>
                    <a:pt x="8945" y="273"/>
                    <a:pt x="8934" y="269"/>
                    <a:pt x="8924" y="264"/>
                  </a:cubicBezTo>
                  <a:cubicBezTo>
                    <a:pt x="8914" y="260"/>
                    <a:pt x="8905" y="256"/>
                    <a:pt x="8898" y="253"/>
                  </a:cubicBezTo>
                  <a:cubicBezTo>
                    <a:pt x="8891" y="250"/>
                    <a:pt x="8886" y="248"/>
                    <a:pt x="8883" y="247"/>
                  </a:cubicBezTo>
                  <a:cubicBezTo>
                    <a:pt x="8887" y="248"/>
                    <a:pt x="8892" y="248"/>
                    <a:pt x="8900" y="248"/>
                  </a:cubicBezTo>
                  <a:cubicBezTo>
                    <a:pt x="8907" y="249"/>
                    <a:pt x="8916" y="249"/>
                    <a:pt x="8926" y="249"/>
                  </a:cubicBezTo>
                  <a:cubicBezTo>
                    <a:pt x="8936" y="249"/>
                    <a:pt x="8947" y="249"/>
                    <a:pt x="8959" y="249"/>
                  </a:cubicBezTo>
                  <a:cubicBezTo>
                    <a:pt x="8972" y="249"/>
                    <a:pt x="8984" y="249"/>
                    <a:pt x="8998" y="249"/>
                  </a:cubicBezTo>
                  <a:lnTo>
                    <a:pt x="9002" y="249"/>
                  </a:lnTo>
                  <a:lnTo>
                    <a:pt x="9002" y="202"/>
                  </a:lnTo>
                  <a:lnTo>
                    <a:pt x="8831" y="205"/>
                  </a:lnTo>
                  <a:lnTo>
                    <a:pt x="8804" y="260"/>
                  </a:lnTo>
                  <a:lnTo>
                    <a:pt x="9002" y="357"/>
                  </a:lnTo>
                  <a:close/>
                  <a:moveTo>
                    <a:pt x="9002" y="91"/>
                  </a:moveTo>
                  <a:lnTo>
                    <a:pt x="9002" y="34"/>
                  </a:lnTo>
                  <a:lnTo>
                    <a:pt x="8932" y="0"/>
                  </a:lnTo>
                  <a:lnTo>
                    <a:pt x="8909" y="46"/>
                  </a:lnTo>
                  <a:lnTo>
                    <a:pt x="9002" y="91"/>
                  </a:lnTo>
                  <a:close/>
                  <a:moveTo>
                    <a:pt x="754" y="17607"/>
                  </a:moveTo>
                  <a:lnTo>
                    <a:pt x="714" y="17587"/>
                  </a:lnTo>
                  <a:lnTo>
                    <a:pt x="629" y="17759"/>
                  </a:lnTo>
                  <a:lnTo>
                    <a:pt x="486" y="17689"/>
                  </a:lnTo>
                  <a:lnTo>
                    <a:pt x="552" y="17555"/>
                  </a:lnTo>
                  <a:lnTo>
                    <a:pt x="511" y="17535"/>
                  </a:lnTo>
                  <a:lnTo>
                    <a:pt x="445" y="17669"/>
                  </a:lnTo>
                  <a:lnTo>
                    <a:pt x="317" y="17606"/>
                  </a:lnTo>
                  <a:lnTo>
                    <a:pt x="396" y="17445"/>
                  </a:lnTo>
                  <a:lnTo>
                    <a:pt x="360" y="17420"/>
                  </a:lnTo>
                  <a:lnTo>
                    <a:pt x="255" y="17634"/>
                  </a:lnTo>
                  <a:lnTo>
                    <a:pt x="646" y="17826"/>
                  </a:lnTo>
                  <a:lnTo>
                    <a:pt x="754" y="17607"/>
                  </a:lnTo>
                  <a:close/>
                  <a:moveTo>
                    <a:pt x="770" y="17203"/>
                  </a:moveTo>
                  <a:cubicBezTo>
                    <a:pt x="755" y="17201"/>
                    <a:pt x="742" y="17202"/>
                    <a:pt x="728" y="17205"/>
                  </a:cubicBezTo>
                  <a:cubicBezTo>
                    <a:pt x="715" y="17209"/>
                    <a:pt x="703" y="17214"/>
                    <a:pt x="693" y="17222"/>
                  </a:cubicBezTo>
                  <a:cubicBezTo>
                    <a:pt x="682" y="17229"/>
                    <a:pt x="669" y="17240"/>
                    <a:pt x="655" y="17255"/>
                  </a:cubicBezTo>
                  <a:lnTo>
                    <a:pt x="619" y="17293"/>
                  </a:lnTo>
                  <a:cubicBezTo>
                    <a:pt x="600" y="17313"/>
                    <a:pt x="583" y="17325"/>
                    <a:pt x="569" y="17330"/>
                  </a:cubicBezTo>
                  <a:cubicBezTo>
                    <a:pt x="554" y="17336"/>
                    <a:pt x="539" y="17334"/>
                    <a:pt x="523" y="17327"/>
                  </a:cubicBezTo>
                  <a:cubicBezTo>
                    <a:pt x="503" y="17317"/>
                    <a:pt x="491" y="17302"/>
                    <a:pt x="486" y="17283"/>
                  </a:cubicBezTo>
                  <a:cubicBezTo>
                    <a:pt x="481" y="17264"/>
                    <a:pt x="485" y="17242"/>
                    <a:pt x="497" y="17217"/>
                  </a:cubicBezTo>
                  <a:cubicBezTo>
                    <a:pt x="501" y="17209"/>
                    <a:pt x="506" y="17201"/>
                    <a:pt x="510" y="17194"/>
                  </a:cubicBezTo>
                  <a:cubicBezTo>
                    <a:pt x="515" y="17187"/>
                    <a:pt x="521" y="17181"/>
                    <a:pt x="527" y="17175"/>
                  </a:cubicBezTo>
                  <a:cubicBezTo>
                    <a:pt x="533" y="17169"/>
                    <a:pt x="541" y="17163"/>
                    <a:pt x="549" y="17157"/>
                  </a:cubicBezTo>
                  <a:cubicBezTo>
                    <a:pt x="557" y="17151"/>
                    <a:pt x="566" y="17145"/>
                    <a:pt x="577" y="17138"/>
                  </a:cubicBezTo>
                  <a:lnTo>
                    <a:pt x="553" y="17101"/>
                  </a:lnTo>
                  <a:cubicBezTo>
                    <a:pt x="510" y="17126"/>
                    <a:pt x="478" y="17159"/>
                    <a:pt x="458" y="17200"/>
                  </a:cubicBezTo>
                  <a:cubicBezTo>
                    <a:pt x="448" y="17219"/>
                    <a:pt x="443" y="17238"/>
                    <a:pt x="441" y="17256"/>
                  </a:cubicBezTo>
                  <a:cubicBezTo>
                    <a:pt x="438" y="17275"/>
                    <a:pt x="440" y="17292"/>
                    <a:pt x="444" y="17308"/>
                  </a:cubicBezTo>
                  <a:cubicBezTo>
                    <a:pt x="448" y="17323"/>
                    <a:pt x="456" y="17338"/>
                    <a:pt x="467" y="17351"/>
                  </a:cubicBezTo>
                  <a:cubicBezTo>
                    <a:pt x="477" y="17363"/>
                    <a:pt x="491" y="17374"/>
                    <a:pt x="508" y="17382"/>
                  </a:cubicBezTo>
                  <a:cubicBezTo>
                    <a:pt x="533" y="17394"/>
                    <a:pt x="558" y="17397"/>
                    <a:pt x="584" y="17389"/>
                  </a:cubicBezTo>
                  <a:cubicBezTo>
                    <a:pt x="595" y="17385"/>
                    <a:pt x="606" y="17380"/>
                    <a:pt x="616" y="17371"/>
                  </a:cubicBezTo>
                  <a:cubicBezTo>
                    <a:pt x="626" y="17363"/>
                    <a:pt x="639" y="17352"/>
                    <a:pt x="653" y="17337"/>
                  </a:cubicBezTo>
                  <a:lnTo>
                    <a:pt x="684" y="17303"/>
                  </a:lnTo>
                  <a:cubicBezTo>
                    <a:pt x="721" y="17263"/>
                    <a:pt x="757" y="17252"/>
                    <a:pt x="791" y="17269"/>
                  </a:cubicBezTo>
                  <a:cubicBezTo>
                    <a:pt x="815" y="17280"/>
                    <a:pt x="829" y="17299"/>
                    <a:pt x="833" y="17324"/>
                  </a:cubicBezTo>
                  <a:cubicBezTo>
                    <a:pt x="836" y="17336"/>
                    <a:pt x="836" y="17347"/>
                    <a:pt x="834" y="17357"/>
                  </a:cubicBezTo>
                  <a:cubicBezTo>
                    <a:pt x="832" y="17367"/>
                    <a:pt x="827" y="17380"/>
                    <a:pt x="820" y="17395"/>
                  </a:cubicBezTo>
                  <a:cubicBezTo>
                    <a:pt x="810" y="17415"/>
                    <a:pt x="799" y="17432"/>
                    <a:pt x="785" y="17446"/>
                  </a:cubicBezTo>
                  <a:cubicBezTo>
                    <a:pt x="771" y="17460"/>
                    <a:pt x="755" y="17473"/>
                    <a:pt x="735" y="17483"/>
                  </a:cubicBezTo>
                  <a:lnTo>
                    <a:pt x="761" y="17522"/>
                  </a:lnTo>
                  <a:cubicBezTo>
                    <a:pt x="783" y="17508"/>
                    <a:pt x="802" y="17493"/>
                    <a:pt x="817" y="17475"/>
                  </a:cubicBezTo>
                  <a:cubicBezTo>
                    <a:pt x="833" y="17458"/>
                    <a:pt x="847" y="17437"/>
                    <a:pt x="858" y="17414"/>
                  </a:cubicBezTo>
                  <a:cubicBezTo>
                    <a:pt x="867" y="17395"/>
                    <a:pt x="873" y="17379"/>
                    <a:pt x="876" y="17363"/>
                  </a:cubicBezTo>
                  <a:cubicBezTo>
                    <a:pt x="879" y="17347"/>
                    <a:pt x="879" y="17331"/>
                    <a:pt x="877" y="17314"/>
                  </a:cubicBezTo>
                  <a:cubicBezTo>
                    <a:pt x="875" y="17291"/>
                    <a:pt x="868" y="17271"/>
                    <a:pt x="856" y="17253"/>
                  </a:cubicBezTo>
                  <a:cubicBezTo>
                    <a:pt x="843" y="17236"/>
                    <a:pt x="828" y="17223"/>
                    <a:pt x="810" y="17214"/>
                  </a:cubicBezTo>
                  <a:cubicBezTo>
                    <a:pt x="798" y="17208"/>
                    <a:pt x="784" y="17204"/>
                    <a:pt x="770" y="17203"/>
                  </a:cubicBezTo>
                  <a:close/>
                  <a:moveTo>
                    <a:pt x="687" y="16756"/>
                  </a:moveTo>
                  <a:lnTo>
                    <a:pt x="560" y="17014"/>
                  </a:lnTo>
                  <a:lnTo>
                    <a:pt x="599" y="17034"/>
                  </a:lnTo>
                  <a:lnTo>
                    <a:pt x="651" y="16929"/>
                  </a:lnTo>
                  <a:lnTo>
                    <a:pt x="1002" y="17102"/>
                  </a:lnTo>
                  <a:lnTo>
                    <a:pt x="1025" y="17057"/>
                  </a:lnTo>
                  <a:lnTo>
                    <a:pt x="673" y="16884"/>
                  </a:lnTo>
                  <a:lnTo>
                    <a:pt x="725" y="16778"/>
                  </a:lnTo>
                  <a:lnTo>
                    <a:pt x="687" y="16756"/>
                  </a:lnTo>
                  <a:close/>
                  <a:moveTo>
                    <a:pt x="821" y="16483"/>
                  </a:moveTo>
                  <a:lnTo>
                    <a:pt x="720" y="16689"/>
                  </a:lnTo>
                  <a:lnTo>
                    <a:pt x="1111" y="16881"/>
                  </a:lnTo>
                  <a:lnTo>
                    <a:pt x="1134" y="16834"/>
                  </a:lnTo>
                  <a:lnTo>
                    <a:pt x="949" y="16742"/>
                  </a:lnTo>
                  <a:lnTo>
                    <a:pt x="1010" y="16617"/>
                  </a:lnTo>
                  <a:lnTo>
                    <a:pt x="972" y="16598"/>
                  </a:lnTo>
                  <a:lnTo>
                    <a:pt x="910" y="16723"/>
                  </a:lnTo>
                  <a:lnTo>
                    <a:pt x="782" y="16660"/>
                  </a:lnTo>
                  <a:lnTo>
                    <a:pt x="857" y="16509"/>
                  </a:lnTo>
                  <a:lnTo>
                    <a:pt x="821" y="16483"/>
                  </a:lnTo>
                  <a:close/>
                  <a:moveTo>
                    <a:pt x="1369" y="16358"/>
                  </a:moveTo>
                  <a:lnTo>
                    <a:pt x="914" y="16295"/>
                  </a:lnTo>
                  <a:lnTo>
                    <a:pt x="884" y="16356"/>
                  </a:lnTo>
                  <a:lnTo>
                    <a:pt x="1211" y="16678"/>
                  </a:lnTo>
                  <a:lnTo>
                    <a:pt x="1234" y="16631"/>
                  </a:lnTo>
                  <a:lnTo>
                    <a:pt x="1132" y="16534"/>
                  </a:lnTo>
                  <a:lnTo>
                    <a:pt x="1204" y="16388"/>
                  </a:lnTo>
                  <a:lnTo>
                    <a:pt x="1343" y="16411"/>
                  </a:lnTo>
                  <a:lnTo>
                    <a:pt x="1369" y="16358"/>
                  </a:lnTo>
                  <a:close/>
                  <a:moveTo>
                    <a:pt x="1160" y="16382"/>
                  </a:moveTo>
                  <a:lnTo>
                    <a:pt x="1100" y="16503"/>
                  </a:lnTo>
                  <a:lnTo>
                    <a:pt x="939" y="16347"/>
                  </a:lnTo>
                  <a:lnTo>
                    <a:pt x="1160" y="16382"/>
                  </a:lnTo>
                  <a:close/>
                  <a:moveTo>
                    <a:pt x="806" y="16326"/>
                  </a:moveTo>
                  <a:cubicBezTo>
                    <a:pt x="798" y="16329"/>
                    <a:pt x="791" y="16334"/>
                    <a:pt x="787" y="16343"/>
                  </a:cubicBezTo>
                  <a:cubicBezTo>
                    <a:pt x="783" y="16350"/>
                    <a:pt x="783" y="16359"/>
                    <a:pt x="786" y="16367"/>
                  </a:cubicBezTo>
                  <a:cubicBezTo>
                    <a:pt x="789" y="16376"/>
                    <a:pt x="794" y="16382"/>
                    <a:pt x="802" y="16386"/>
                  </a:cubicBezTo>
                  <a:cubicBezTo>
                    <a:pt x="810" y="16390"/>
                    <a:pt x="819" y="16391"/>
                    <a:pt x="828" y="16388"/>
                  </a:cubicBezTo>
                  <a:cubicBezTo>
                    <a:pt x="836" y="16385"/>
                    <a:pt x="843" y="16379"/>
                    <a:pt x="847" y="16371"/>
                  </a:cubicBezTo>
                  <a:cubicBezTo>
                    <a:pt x="851" y="16363"/>
                    <a:pt x="851" y="16354"/>
                    <a:pt x="848" y="16346"/>
                  </a:cubicBezTo>
                  <a:cubicBezTo>
                    <a:pt x="845" y="16338"/>
                    <a:pt x="839" y="16331"/>
                    <a:pt x="831" y="16327"/>
                  </a:cubicBezTo>
                  <a:cubicBezTo>
                    <a:pt x="823" y="16323"/>
                    <a:pt x="815" y="16323"/>
                    <a:pt x="806" y="16326"/>
                  </a:cubicBezTo>
                  <a:close/>
                  <a:moveTo>
                    <a:pt x="864" y="16208"/>
                  </a:moveTo>
                  <a:cubicBezTo>
                    <a:pt x="855" y="16211"/>
                    <a:pt x="849" y="16217"/>
                    <a:pt x="845" y="16225"/>
                  </a:cubicBezTo>
                  <a:cubicBezTo>
                    <a:pt x="841" y="16233"/>
                    <a:pt x="841" y="16241"/>
                    <a:pt x="843" y="16250"/>
                  </a:cubicBezTo>
                  <a:cubicBezTo>
                    <a:pt x="846" y="16258"/>
                    <a:pt x="852" y="16265"/>
                    <a:pt x="860" y="16269"/>
                  </a:cubicBezTo>
                  <a:cubicBezTo>
                    <a:pt x="868" y="16273"/>
                    <a:pt x="877" y="16273"/>
                    <a:pt x="885" y="16270"/>
                  </a:cubicBezTo>
                  <a:cubicBezTo>
                    <a:pt x="894" y="16268"/>
                    <a:pt x="900" y="16262"/>
                    <a:pt x="904" y="16254"/>
                  </a:cubicBezTo>
                  <a:cubicBezTo>
                    <a:pt x="909" y="16245"/>
                    <a:pt x="909" y="16237"/>
                    <a:pt x="906" y="16229"/>
                  </a:cubicBezTo>
                  <a:cubicBezTo>
                    <a:pt x="903" y="16220"/>
                    <a:pt x="897" y="16214"/>
                    <a:pt x="889" y="16210"/>
                  </a:cubicBezTo>
                  <a:cubicBezTo>
                    <a:pt x="881" y="16206"/>
                    <a:pt x="872" y="16205"/>
                    <a:pt x="864" y="16208"/>
                  </a:cubicBezTo>
                  <a:close/>
                  <a:moveTo>
                    <a:pt x="1465" y="16063"/>
                  </a:moveTo>
                  <a:lnTo>
                    <a:pt x="1389" y="16218"/>
                  </a:lnTo>
                  <a:lnTo>
                    <a:pt x="1037" y="16045"/>
                  </a:lnTo>
                  <a:lnTo>
                    <a:pt x="1014" y="16091"/>
                  </a:lnTo>
                  <a:lnTo>
                    <a:pt x="1405" y="16284"/>
                  </a:lnTo>
                  <a:lnTo>
                    <a:pt x="1501" y="16089"/>
                  </a:lnTo>
                  <a:lnTo>
                    <a:pt x="1465" y="16063"/>
                  </a:lnTo>
                  <a:close/>
                  <a:moveTo>
                    <a:pt x="1563" y="15962"/>
                  </a:moveTo>
                  <a:lnTo>
                    <a:pt x="1173" y="15769"/>
                  </a:lnTo>
                  <a:lnTo>
                    <a:pt x="1150" y="15815"/>
                  </a:lnTo>
                  <a:lnTo>
                    <a:pt x="1541" y="16007"/>
                  </a:lnTo>
                  <a:lnTo>
                    <a:pt x="1563" y="15962"/>
                  </a:lnTo>
                  <a:close/>
                  <a:moveTo>
                    <a:pt x="1588" y="15541"/>
                  </a:moveTo>
                  <a:cubicBezTo>
                    <a:pt x="1573" y="15539"/>
                    <a:pt x="1559" y="15540"/>
                    <a:pt x="1546" y="15544"/>
                  </a:cubicBezTo>
                  <a:cubicBezTo>
                    <a:pt x="1533" y="15547"/>
                    <a:pt x="1521" y="15553"/>
                    <a:pt x="1510" y="15560"/>
                  </a:cubicBezTo>
                  <a:cubicBezTo>
                    <a:pt x="1499" y="15567"/>
                    <a:pt x="1487" y="15579"/>
                    <a:pt x="1473" y="15593"/>
                  </a:cubicBezTo>
                  <a:lnTo>
                    <a:pt x="1436" y="15631"/>
                  </a:lnTo>
                  <a:cubicBezTo>
                    <a:pt x="1417" y="15651"/>
                    <a:pt x="1401" y="15663"/>
                    <a:pt x="1386" y="15669"/>
                  </a:cubicBezTo>
                  <a:cubicBezTo>
                    <a:pt x="1372" y="15674"/>
                    <a:pt x="1357" y="15673"/>
                    <a:pt x="1341" y="15665"/>
                  </a:cubicBezTo>
                  <a:cubicBezTo>
                    <a:pt x="1321" y="15655"/>
                    <a:pt x="1308" y="15640"/>
                    <a:pt x="1304" y="15621"/>
                  </a:cubicBezTo>
                  <a:cubicBezTo>
                    <a:pt x="1299" y="15602"/>
                    <a:pt x="1303" y="15580"/>
                    <a:pt x="1315" y="15555"/>
                  </a:cubicBezTo>
                  <a:cubicBezTo>
                    <a:pt x="1319" y="15547"/>
                    <a:pt x="1323" y="15539"/>
                    <a:pt x="1328" y="15532"/>
                  </a:cubicBezTo>
                  <a:cubicBezTo>
                    <a:pt x="1333" y="15526"/>
                    <a:pt x="1338" y="15519"/>
                    <a:pt x="1345" y="15513"/>
                  </a:cubicBezTo>
                  <a:cubicBezTo>
                    <a:pt x="1351" y="15507"/>
                    <a:pt x="1358" y="15501"/>
                    <a:pt x="1366" y="15495"/>
                  </a:cubicBezTo>
                  <a:cubicBezTo>
                    <a:pt x="1374" y="15489"/>
                    <a:pt x="1384" y="15483"/>
                    <a:pt x="1395" y="15476"/>
                  </a:cubicBezTo>
                  <a:lnTo>
                    <a:pt x="1371" y="15439"/>
                  </a:lnTo>
                  <a:cubicBezTo>
                    <a:pt x="1328" y="15464"/>
                    <a:pt x="1296" y="15497"/>
                    <a:pt x="1275" y="15539"/>
                  </a:cubicBezTo>
                  <a:cubicBezTo>
                    <a:pt x="1266" y="15558"/>
                    <a:pt x="1260" y="15576"/>
                    <a:pt x="1258" y="15595"/>
                  </a:cubicBezTo>
                  <a:cubicBezTo>
                    <a:pt x="1256" y="15613"/>
                    <a:pt x="1257" y="15630"/>
                    <a:pt x="1262" y="15646"/>
                  </a:cubicBezTo>
                  <a:cubicBezTo>
                    <a:pt x="1266" y="15662"/>
                    <a:pt x="1274" y="15676"/>
                    <a:pt x="1284" y="15689"/>
                  </a:cubicBezTo>
                  <a:cubicBezTo>
                    <a:pt x="1295" y="15702"/>
                    <a:pt x="1309" y="15712"/>
                    <a:pt x="1325" y="15720"/>
                  </a:cubicBezTo>
                  <a:cubicBezTo>
                    <a:pt x="1351" y="15733"/>
                    <a:pt x="1376" y="15735"/>
                    <a:pt x="1401" y="15727"/>
                  </a:cubicBezTo>
                  <a:cubicBezTo>
                    <a:pt x="1413" y="15724"/>
                    <a:pt x="1424" y="15718"/>
                    <a:pt x="1434" y="15710"/>
                  </a:cubicBezTo>
                  <a:cubicBezTo>
                    <a:pt x="1444" y="15702"/>
                    <a:pt x="1456" y="15690"/>
                    <a:pt x="1470" y="15675"/>
                  </a:cubicBezTo>
                  <a:lnTo>
                    <a:pt x="1502" y="15641"/>
                  </a:lnTo>
                  <a:cubicBezTo>
                    <a:pt x="1539" y="15602"/>
                    <a:pt x="1574" y="15590"/>
                    <a:pt x="1609" y="15607"/>
                  </a:cubicBezTo>
                  <a:cubicBezTo>
                    <a:pt x="1632" y="15619"/>
                    <a:pt x="1646" y="15637"/>
                    <a:pt x="1651" y="15663"/>
                  </a:cubicBezTo>
                  <a:cubicBezTo>
                    <a:pt x="1653" y="15674"/>
                    <a:pt x="1654" y="15685"/>
                    <a:pt x="1652" y="15695"/>
                  </a:cubicBezTo>
                  <a:cubicBezTo>
                    <a:pt x="1650" y="15706"/>
                    <a:pt x="1645" y="15718"/>
                    <a:pt x="1638" y="15733"/>
                  </a:cubicBezTo>
                  <a:cubicBezTo>
                    <a:pt x="1628" y="15753"/>
                    <a:pt x="1616" y="15770"/>
                    <a:pt x="1603" y="15784"/>
                  </a:cubicBezTo>
                  <a:cubicBezTo>
                    <a:pt x="1589" y="15799"/>
                    <a:pt x="1572" y="15811"/>
                    <a:pt x="1552" y="15821"/>
                  </a:cubicBezTo>
                  <a:lnTo>
                    <a:pt x="1579" y="15860"/>
                  </a:lnTo>
                  <a:cubicBezTo>
                    <a:pt x="1600" y="15847"/>
                    <a:pt x="1619" y="15831"/>
                    <a:pt x="1635" y="15814"/>
                  </a:cubicBezTo>
                  <a:cubicBezTo>
                    <a:pt x="1651" y="15796"/>
                    <a:pt x="1664" y="15776"/>
                    <a:pt x="1676" y="15752"/>
                  </a:cubicBezTo>
                  <a:cubicBezTo>
                    <a:pt x="1685" y="15734"/>
                    <a:pt x="1691" y="15717"/>
                    <a:pt x="1694" y="15701"/>
                  </a:cubicBezTo>
                  <a:cubicBezTo>
                    <a:pt x="1697" y="15686"/>
                    <a:pt x="1697" y="15669"/>
                    <a:pt x="1695" y="15652"/>
                  </a:cubicBezTo>
                  <a:cubicBezTo>
                    <a:pt x="1693" y="15630"/>
                    <a:pt x="1685" y="15609"/>
                    <a:pt x="1673" y="15592"/>
                  </a:cubicBezTo>
                  <a:cubicBezTo>
                    <a:pt x="1661" y="15574"/>
                    <a:pt x="1646" y="15561"/>
                    <a:pt x="1628" y="15552"/>
                  </a:cubicBezTo>
                  <a:cubicBezTo>
                    <a:pt x="1616" y="15546"/>
                    <a:pt x="1602" y="15542"/>
                    <a:pt x="1588" y="15541"/>
                  </a:cubicBezTo>
                  <a:close/>
                  <a:moveTo>
                    <a:pt x="1839" y="15258"/>
                  </a:moveTo>
                  <a:cubicBezTo>
                    <a:pt x="1841" y="15275"/>
                    <a:pt x="1842" y="15291"/>
                    <a:pt x="1840" y="15305"/>
                  </a:cubicBezTo>
                  <a:cubicBezTo>
                    <a:pt x="1838" y="15319"/>
                    <a:pt x="1833" y="15333"/>
                    <a:pt x="1826" y="15347"/>
                  </a:cubicBezTo>
                  <a:cubicBezTo>
                    <a:pt x="1815" y="15370"/>
                    <a:pt x="1799" y="15387"/>
                    <a:pt x="1778" y="15400"/>
                  </a:cubicBezTo>
                  <a:cubicBezTo>
                    <a:pt x="1757" y="15413"/>
                    <a:pt x="1731" y="15418"/>
                    <a:pt x="1702" y="15416"/>
                  </a:cubicBezTo>
                  <a:cubicBezTo>
                    <a:pt x="1688" y="15415"/>
                    <a:pt x="1675" y="15412"/>
                    <a:pt x="1661" y="15408"/>
                  </a:cubicBezTo>
                  <a:cubicBezTo>
                    <a:pt x="1648" y="15404"/>
                    <a:pt x="1632" y="15397"/>
                    <a:pt x="1613" y="15388"/>
                  </a:cubicBezTo>
                  <a:cubicBezTo>
                    <a:pt x="1590" y="15377"/>
                    <a:pt x="1571" y="15366"/>
                    <a:pt x="1556" y="15355"/>
                  </a:cubicBezTo>
                  <a:cubicBezTo>
                    <a:pt x="1541" y="15344"/>
                    <a:pt x="1528" y="15333"/>
                    <a:pt x="1517" y="15320"/>
                  </a:cubicBezTo>
                  <a:cubicBezTo>
                    <a:pt x="1500" y="15300"/>
                    <a:pt x="1490" y="15279"/>
                    <a:pt x="1486" y="15258"/>
                  </a:cubicBezTo>
                  <a:cubicBezTo>
                    <a:pt x="1482" y="15236"/>
                    <a:pt x="1486" y="15214"/>
                    <a:pt x="1497" y="15191"/>
                  </a:cubicBezTo>
                  <a:cubicBezTo>
                    <a:pt x="1505" y="15177"/>
                    <a:pt x="1513" y="15165"/>
                    <a:pt x="1522" y="15155"/>
                  </a:cubicBezTo>
                  <a:cubicBezTo>
                    <a:pt x="1532" y="15145"/>
                    <a:pt x="1544" y="15137"/>
                    <a:pt x="1558" y="15129"/>
                  </a:cubicBezTo>
                  <a:lnTo>
                    <a:pt x="1541" y="15089"/>
                  </a:lnTo>
                  <a:cubicBezTo>
                    <a:pt x="1524" y="15097"/>
                    <a:pt x="1508" y="15108"/>
                    <a:pt x="1495" y="15123"/>
                  </a:cubicBezTo>
                  <a:cubicBezTo>
                    <a:pt x="1481" y="15137"/>
                    <a:pt x="1469" y="15153"/>
                    <a:pt x="1460" y="15172"/>
                  </a:cubicBezTo>
                  <a:cubicBezTo>
                    <a:pt x="1449" y="15196"/>
                    <a:pt x="1443" y="15220"/>
                    <a:pt x="1443" y="15245"/>
                  </a:cubicBezTo>
                  <a:cubicBezTo>
                    <a:pt x="1443" y="15270"/>
                    <a:pt x="1449" y="15294"/>
                    <a:pt x="1459" y="15318"/>
                  </a:cubicBezTo>
                  <a:cubicBezTo>
                    <a:pt x="1470" y="15341"/>
                    <a:pt x="1486" y="15363"/>
                    <a:pt x="1507" y="15384"/>
                  </a:cubicBezTo>
                  <a:cubicBezTo>
                    <a:pt x="1527" y="15404"/>
                    <a:pt x="1552" y="15421"/>
                    <a:pt x="1581" y="15435"/>
                  </a:cubicBezTo>
                  <a:cubicBezTo>
                    <a:pt x="1610" y="15450"/>
                    <a:pt x="1639" y="15460"/>
                    <a:pt x="1668" y="15465"/>
                  </a:cubicBezTo>
                  <a:cubicBezTo>
                    <a:pt x="1697" y="15470"/>
                    <a:pt x="1726" y="15469"/>
                    <a:pt x="1753" y="15462"/>
                  </a:cubicBezTo>
                  <a:cubicBezTo>
                    <a:pt x="1777" y="15455"/>
                    <a:pt x="1799" y="15444"/>
                    <a:pt x="1817" y="15428"/>
                  </a:cubicBezTo>
                  <a:cubicBezTo>
                    <a:pt x="1836" y="15413"/>
                    <a:pt x="1850" y="15395"/>
                    <a:pt x="1861" y="15373"/>
                  </a:cubicBezTo>
                  <a:cubicBezTo>
                    <a:pt x="1870" y="15354"/>
                    <a:pt x="1877" y="15334"/>
                    <a:pt x="1880" y="15312"/>
                  </a:cubicBezTo>
                  <a:cubicBezTo>
                    <a:pt x="1884" y="15291"/>
                    <a:pt x="1885" y="15270"/>
                    <a:pt x="1882" y="15249"/>
                  </a:cubicBezTo>
                  <a:lnTo>
                    <a:pt x="1839" y="15258"/>
                  </a:lnTo>
                  <a:close/>
                  <a:moveTo>
                    <a:pt x="2074" y="14923"/>
                  </a:moveTo>
                  <a:lnTo>
                    <a:pt x="1684" y="14731"/>
                  </a:lnTo>
                  <a:lnTo>
                    <a:pt x="1661" y="14778"/>
                  </a:lnTo>
                  <a:lnTo>
                    <a:pt x="1824" y="14858"/>
                  </a:lnTo>
                  <a:lnTo>
                    <a:pt x="1743" y="15023"/>
                  </a:lnTo>
                  <a:lnTo>
                    <a:pt x="1580" y="14942"/>
                  </a:lnTo>
                  <a:lnTo>
                    <a:pt x="1557" y="14988"/>
                  </a:lnTo>
                  <a:lnTo>
                    <a:pt x="1948" y="15180"/>
                  </a:lnTo>
                  <a:lnTo>
                    <a:pt x="1970" y="15135"/>
                  </a:lnTo>
                  <a:lnTo>
                    <a:pt x="1781" y="15042"/>
                  </a:lnTo>
                  <a:lnTo>
                    <a:pt x="1862" y="14877"/>
                  </a:lnTo>
                  <a:lnTo>
                    <a:pt x="2051" y="14970"/>
                  </a:lnTo>
                  <a:lnTo>
                    <a:pt x="2074" y="14923"/>
                  </a:lnTo>
                  <a:close/>
                  <a:moveTo>
                    <a:pt x="2239" y="14589"/>
                  </a:moveTo>
                  <a:lnTo>
                    <a:pt x="2198" y="14569"/>
                  </a:lnTo>
                  <a:lnTo>
                    <a:pt x="2114" y="14742"/>
                  </a:lnTo>
                  <a:lnTo>
                    <a:pt x="1971" y="14671"/>
                  </a:lnTo>
                  <a:lnTo>
                    <a:pt x="2036" y="14537"/>
                  </a:lnTo>
                  <a:lnTo>
                    <a:pt x="1996" y="14517"/>
                  </a:lnTo>
                  <a:lnTo>
                    <a:pt x="1930" y="14651"/>
                  </a:lnTo>
                  <a:lnTo>
                    <a:pt x="1802" y="14588"/>
                  </a:lnTo>
                  <a:lnTo>
                    <a:pt x="1881" y="14428"/>
                  </a:lnTo>
                  <a:lnTo>
                    <a:pt x="1845" y="14403"/>
                  </a:lnTo>
                  <a:lnTo>
                    <a:pt x="1740" y="14616"/>
                  </a:lnTo>
                  <a:lnTo>
                    <a:pt x="2131" y="14809"/>
                  </a:lnTo>
                  <a:lnTo>
                    <a:pt x="2239" y="14589"/>
                  </a:lnTo>
                  <a:close/>
                  <a:moveTo>
                    <a:pt x="2155" y="13772"/>
                  </a:moveTo>
                  <a:lnTo>
                    <a:pt x="2132" y="13819"/>
                  </a:lnTo>
                  <a:lnTo>
                    <a:pt x="2335" y="13979"/>
                  </a:lnTo>
                  <a:cubicBezTo>
                    <a:pt x="2348" y="13989"/>
                    <a:pt x="2361" y="13999"/>
                    <a:pt x="2374" y="14009"/>
                  </a:cubicBezTo>
                  <a:cubicBezTo>
                    <a:pt x="2386" y="14018"/>
                    <a:pt x="2398" y="14027"/>
                    <a:pt x="2408" y="14034"/>
                  </a:cubicBezTo>
                  <a:cubicBezTo>
                    <a:pt x="2418" y="14042"/>
                    <a:pt x="2427" y="14048"/>
                    <a:pt x="2433" y="14053"/>
                  </a:cubicBezTo>
                  <a:cubicBezTo>
                    <a:pt x="2438" y="14057"/>
                    <a:pt x="2442" y="14059"/>
                    <a:pt x="2443" y="14060"/>
                  </a:cubicBezTo>
                  <a:cubicBezTo>
                    <a:pt x="2441" y="14060"/>
                    <a:pt x="2438" y="14059"/>
                    <a:pt x="2434" y="14058"/>
                  </a:cubicBezTo>
                  <a:cubicBezTo>
                    <a:pt x="2428" y="14056"/>
                    <a:pt x="2420" y="14053"/>
                    <a:pt x="2409" y="14050"/>
                  </a:cubicBezTo>
                  <a:cubicBezTo>
                    <a:pt x="2399" y="14047"/>
                    <a:pt x="2388" y="14044"/>
                    <a:pt x="2374" y="14041"/>
                  </a:cubicBezTo>
                  <a:cubicBezTo>
                    <a:pt x="2361" y="14037"/>
                    <a:pt x="2346" y="14033"/>
                    <a:pt x="2330" y="14029"/>
                  </a:cubicBezTo>
                  <a:lnTo>
                    <a:pt x="2061" y="13964"/>
                  </a:lnTo>
                  <a:lnTo>
                    <a:pt x="2035" y="14017"/>
                  </a:lnTo>
                  <a:lnTo>
                    <a:pt x="2243" y="14184"/>
                  </a:lnTo>
                  <a:cubicBezTo>
                    <a:pt x="2253" y="14192"/>
                    <a:pt x="2264" y="14200"/>
                    <a:pt x="2276" y="14209"/>
                  </a:cubicBezTo>
                  <a:cubicBezTo>
                    <a:pt x="2287" y="14218"/>
                    <a:pt x="2298" y="14226"/>
                    <a:pt x="2308" y="14234"/>
                  </a:cubicBezTo>
                  <a:cubicBezTo>
                    <a:pt x="2318" y="14242"/>
                    <a:pt x="2327" y="14248"/>
                    <a:pt x="2334" y="14253"/>
                  </a:cubicBezTo>
                  <a:cubicBezTo>
                    <a:pt x="2341" y="14259"/>
                    <a:pt x="2345" y="14261"/>
                    <a:pt x="2345" y="14262"/>
                  </a:cubicBezTo>
                  <a:cubicBezTo>
                    <a:pt x="2344" y="14262"/>
                    <a:pt x="2339" y="14260"/>
                    <a:pt x="2330" y="14257"/>
                  </a:cubicBezTo>
                  <a:cubicBezTo>
                    <a:pt x="2321" y="14254"/>
                    <a:pt x="2311" y="14251"/>
                    <a:pt x="2299" y="14247"/>
                  </a:cubicBezTo>
                  <a:cubicBezTo>
                    <a:pt x="2286" y="14244"/>
                    <a:pt x="2273" y="14240"/>
                    <a:pt x="2258" y="14236"/>
                  </a:cubicBezTo>
                  <a:cubicBezTo>
                    <a:pt x="2244" y="14232"/>
                    <a:pt x="2230" y="14228"/>
                    <a:pt x="2216" y="14225"/>
                  </a:cubicBezTo>
                  <a:lnTo>
                    <a:pt x="1964" y="14162"/>
                  </a:lnTo>
                  <a:lnTo>
                    <a:pt x="1939" y="14212"/>
                  </a:lnTo>
                  <a:lnTo>
                    <a:pt x="2375" y="14312"/>
                  </a:lnTo>
                  <a:lnTo>
                    <a:pt x="2405" y="14252"/>
                  </a:lnTo>
                  <a:lnTo>
                    <a:pt x="2208" y="14095"/>
                  </a:lnTo>
                  <a:cubicBezTo>
                    <a:pt x="2196" y="14086"/>
                    <a:pt x="2185" y="14077"/>
                    <a:pt x="2174" y="14069"/>
                  </a:cubicBezTo>
                  <a:cubicBezTo>
                    <a:pt x="2163" y="14060"/>
                    <a:pt x="2153" y="14053"/>
                    <a:pt x="2144" y="14046"/>
                  </a:cubicBezTo>
                  <a:cubicBezTo>
                    <a:pt x="2135" y="14040"/>
                    <a:pt x="2127" y="14034"/>
                    <a:pt x="2121" y="14030"/>
                  </a:cubicBezTo>
                  <a:cubicBezTo>
                    <a:pt x="2116" y="14026"/>
                    <a:pt x="2112" y="14024"/>
                    <a:pt x="2111" y="14023"/>
                  </a:cubicBezTo>
                  <a:cubicBezTo>
                    <a:pt x="2113" y="14024"/>
                    <a:pt x="2117" y="14025"/>
                    <a:pt x="2124" y="14027"/>
                  </a:cubicBezTo>
                  <a:cubicBezTo>
                    <a:pt x="2131" y="14029"/>
                    <a:pt x="2139" y="14031"/>
                    <a:pt x="2150" y="14034"/>
                  </a:cubicBezTo>
                  <a:cubicBezTo>
                    <a:pt x="2160" y="14037"/>
                    <a:pt x="2173" y="14041"/>
                    <a:pt x="2186" y="14045"/>
                  </a:cubicBezTo>
                  <a:cubicBezTo>
                    <a:pt x="2200" y="14048"/>
                    <a:pt x="2215" y="14052"/>
                    <a:pt x="2231" y="14056"/>
                  </a:cubicBezTo>
                  <a:lnTo>
                    <a:pt x="2472" y="14115"/>
                  </a:lnTo>
                  <a:lnTo>
                    <a:pt x="2502" y="14054"/>
                  </a:lnTo>
                  <a:lnTo>
                    <a:pt x="2155" y="13772"/>
                  </a:lnTo>
                  <a:close/>
                  <a:moveTo>
                    <a:pt x="2607" y="13840"/>
                  </a:moveTo>
                  <a:lnTo>
                    <a:pt x="2216" y="13648"/>
                  </a:lnTo>
                  <a:lnTo>
                    <a:pt x="2194" y="13694"/>
                  </a:lnTo>
                  <a:lnTo>
                    <a:pt x="2585" y="13886"/>
                  </a:lnTo>
                  <a:lnTo>
                    <a:pt x="2607" y="13840"/>
                  </a:lnTo>
                  <a:close/>
                  <a:moveTo>
                    <a:pt x="2723" y="13505"/>
                  </a:moveTo>
                  <a:lnTo>
                    <a:pt x="2647" y="13660"/>
                  </a:lnTo>
                  <a:lnTo>
                    <a:pt x="2296" y="13487"/>
                  </a:lnTo>
                  <a:lnTo>
                    <a:pt x="2273" y="13533"/>
                  </a:lnTo>
                  <a:lnTo>
                    <a:pt x="2664" y="13726"/>
                  </a:lnTo>
                  <a:lnTo>
                    <a:pt x="2760" y="13531"/>
                  </a:lnTo>
                  <a:lnTo>
                    <a:pt x="2723" y="13505"/>
                  </a:lnTo>
                  <a:close/>
                  <a:moveTo>
                    <a:pt x="2926" y="13192"/>
                  </a:moveTo>
                  <a:lnTo>
                    <a:pt x="2535" y="13000"/>
                  </a:lnTo>
                  <a:lnTo>
                    <a:pt x="2512" y="13047"/>
                  </a:lnTo>
                  <a:lnTo>
                    <a:pt x="2676" y="13127"/>
                  </a:lnTo>
                  <a:lnTo>
                    <a:pt x="2595" y="13292"/>
                  </a:lnTo>
                  <a:lnTo>
                    <a:pt x="2431" y="13211"/>
                  </a:lnTo>
                  <a:lnTo>
                    <a:pt x="2409" y="13257"/>
                  </a:lnTo>
                  <a:lnTo>
                    <a:pt x="2800" y="13449"/>
                  </a:lnTo>
                  <a:lnTo>
                    <a:pt x="2822" y="13404"/>
                  </a:lnTo>
                  <a:lnTo>
                    <a:pt x="2633" y="13311"/>
                  </a:lnTo>
                  <a:lnTo>
                    <a:pt x="2714" y="13146"/>
                  </a:lnTo>
                  <a:lnTo>
                    <a:pt x="2903" y="13239"/>
                  </a:lnTo>
                  <a:lnTo>
                    <a:pt x="2926" y="13192"/>
                  </a:lnTo>
                  <a:close/>
                  <a:moveTo>
                    <a:pt x="3090" y="12858"/>
                  </a:moveTo>
                  <a:lnTo>
                    <a:pt x="3050" y="12839"/>
                  </a:lnTo>
                  <a:lnTo>
                    <a:pt x="2965" y="13011"/>
                  </a:lnTo>
                  <a:lnTo>
                    <a:pt x="2822" y="12940"/>
                  </a:lnTo>
                  <a:lnTo>
                    <a:pt x="2888" y="12806"/>
                  </a:lnTo>
                  <a:lnTo>
                    <a:pt x="2848" y="12786"/>
                  </a:lnTo>
                  <a:lnTo>
                    <a:pt x="2782" y="12920"/>
                  </a:lnTo>
                  <a:lnTo>
                    <a:pt x="2654" y="12857"/>
                  </a:lnTo>
                  <a:lnTo>
                    <a:pt x="2732" y="12697"/>
                  </a:lnTo>
                  <a:lnTo>
                    <a:pt x="2697" y="12672"/>
                  </a:lnTo>
                  <a:lnTo>
                    <a:pt x="2592" y="12885"/>
                  </a:lnTo>
                  <a:lnTo>
                    <a:pt x="2982" y="13078"/>
                  </a:lnTo>
                  <a:lnTo>
                    <a:pt x="3090" y="12858"/>
                  </a:lnTo>
                  <a:close/>
                  <a:moveTo>
                    <a:pt x="3191" y="12555"/>
                  </a:moveTo>
                  <a:lnTo>
                    <a:pt x="3115" y="12710"/>
                  </a:lnTo>
                  <a:lnTo>
                    <a:pt x="2763" y="12537"/>
                  </a:lnTo>
                  <a:lnTo>
                    <a:pt x="2740" y="12583"/>
                  </a:lnTo>
                  <a:lnTo>
                    <a:pt x="3131" y="12776"/>
                  </a:lnTo>
                  <a:lnTo>
                    <a:pt x="3227" y="12581"/>
                  </a:lnTo>
                  <a:lnTo>
                    <a:pt x="3191" y="12555"/>
                  </a:lnTo>
                  <a:close/>
                  <a:moveTo>
                    <a:pt x="3450" y="12128"/>
                  </a:moveTo>
                  <a:lnTo>
                    <a:pt x="3042" y="11969"/>
                  </a:lnTo>
                  <a:lnTo>
                    <a:pt x="3008" y="12038"/>
                  </a:lnTo>
                  <a:lnTo>
                    <a:pt x="3232" y="12240"/>
                  </a:lnTo>
                  <a:cubicBezTo>
                    <a:pt x="3246" y="12251"/>
                    <a:pt x="3258" y="12262"/>
                    <a:pt x="3269" y="12270"/>
                  </a:cubicBezTo>
                  <a:cubicBezTo>
                    <a:pt x="3281" y="12279"/>
                    <a:pt x="3287" y="12284"/>
                    <a:pt x="3288" y="12285"/>
                  </a:cubicBezTo>
                  <a:cubicBezTo>
                    <a:pt x="3286" y="12284"/>
                    <a:pt x="3278" y="12282"/>
                    <a:pt x="3265" y="12279"/>
                  </a:cubicBezTo>
                  <a:cubicBezTo>
                    <a:pt x="3251" y="12275"/>
                    <a:pt x="3234" y="12271"/>
                    <a:pt x="3213" y="12267"/>
                  </a:cubicBezTo>
                  <a:lnTo>
                    <a:pt x="2923" y="12213"/>
                  </a:lnTo>
                  <a:lnTo>
                    <a:pt x="2889" y="12281"/>
                  </a:lnTo>
                  <a:lnTo>
                    <a:pt x="3263" y="12508"/>
                  </a:lnTo>
                  <a:lnTo>
                    <a:pt x="3285" y="12463"/>
                  </a:lnTo>
                  <a:lnTo>
                    <a:pt x="3018" y="12304"/>
                  </a:lnTo>
                  <a:cubicBezTo>
                    <a:pt x="3012" y="12301"/>
                    <a:pt x="3006" y="12297"/>
                    <a:pt x="2998" y="12293"/>
                  </a:cubicBezTo>
                  <a:cubicBezTo>
                    <a:pt x="2991" y="12288"/>
                    <a:pt x="2983" y="12284"/>
                    <a:pt x="2976" y="12280"/>
                  </a:cubicBezTo>
                  <a:cubicBezTo>
                    <a:pt x="2969" y="12276"/>
                    <a:pt x="2962" y="12272"/>
                    <a:pt x="2957" y="12269"/>
                  </a:cubicBezTo>
                  <a:cubicBezTo>
                    <a:pt x="2952" y="12266"/>
                    <a:pt x="2949" y="12264"/>
                    <a:pt x="2947" y="12264"/>
                  </a:cubicBezTo>
                  <a:cubicBezTo>
                    <a:pt x="2952" y="12265"/>
                    <a:pt x="2961" y="12267"/>
                    <a:pt x="2975" y="12269"/>
                  </a:cubicBezTo>
                  <a:cubicBezTo>
                    <a:pt x="2990" y="12273"/>
                    <a:pt x="3008" y="12276"/>
                    <a:pt x="3030" y="12280"/>
                  </a:cubicBezTo>
                  <a:lnTo>
                    <a:pt x="3346" y="12339"/>
                  </a:lnTo>
                  <a:lnTo>
                    <a:pt x="3365" y="12300"/>
                  </a:lnTo>
                  <a:lnTo>
                    <a:pt x="3115" y="12072"/>
                  </a:lnTo>
                  <a:cubicBezTo>
                    <a:pt x="3110" y="12068"/>
                    <a:pt x="3104" y="12063"/>
                    <a:pt x="3098" y="12058"/>
                  </a:cubicBezTo>
                  <a:cubicBezTo>
                    <a:pt x="3092" y="12053"/>
                    <a:pt x="3087" y="12048"/>
                    <a:pt x="3081" y="12044"/>
                  </a:cubicBezTo>
                  <a:cubicBezTo>
                    <a:pt x="3076" y="12039"/>
                    <a:pt x="3072" y="12036"/>
                    <a:pt x="3068" y="12033"/>
                  </a:cubicBezTo>
                  <a:cubicBezTo>
                    <a:pt x="3064" y="12030"/>
                    <a:pt x="3062" y="12028"/>
                    <a:pt x="3061" y="12027"/>
                  </a:cubicBezTo>
                  <a:cubicBezTo>
                    <a:pt x="3062" y="12027"/>
                    <a:pt x="3065" y="12029"/>
                    <a:pt x="3070" y="12031"/>
                  </a:cubicBezTo>
                  <a:cubicBezTo>
                    <a:pt x="3074" y="12033"/>
                    <a:pt x="3080" y="12035"/>
                    <a:pt x="3087" y="12038"/>
                  </a:cubicBezTo>
                  <a:cubicBezTo>
                    <a:pt x="3093" y="12041"/>
                    <a:pt x="3101" y="12044"/>
                    <a:pt x="3108" y="12048"/>
                  </a:cubicBezTo>
                  <a:cubicBezTo>
                    <a:pt x="3116" y="12051"/>
                    <a:pt x="3123" y="12054"/>
                    <a:pt x="3129" y="12057"/>
                  </a:cubicBezTo>
                  <a:lnTo>
                    <a:pt x="3427" y="12175"/>
                  </a:lnTo>
                  <a:lnTo>
                    <a:pt x="3450" y="12128"/>
                  </a:lnTo>
                  <a:close/>
                  <a:moveTo>
                    <a:pt x="3469" y="11716"/>
                  </a:moveTo>
                  <a:cubicBezTo>
                    <a:pt x="3455" y="11715"/>
                    <a:pt x="3441" y="11716"/>
                    <a:pt x="3428" y="11719"/>
                  </a:cubicBezTo>
                  <a:cubicBezTo>
                    <a:pt x="3415" y="11723"/>
                    <a:pt x="3403" y="11728"/>
                    <a:pt x="3392" y="11735"/>
                  </a:cubicBezTo>
                  <a:cubicBezTo>
                    <a:pt x="3381" y="11743"/>
                    <a:pt x="3369" y="11754"/>
                    <a:pt x="3355" y="11769"/>
                  </a:cubicBezTo>
                  <a:lnTo>
                    <a:pt x="3318" y="11807"/>
                  </a:lnTo>
                  <a:cubicBezTo>
                    <a:pt x="3299" y="11826"/>
                    <a:pt x="3283" y="11839"/>
                    <a:pt x="3268" y="11844"/>
                  </a:cubicBezTo>
                  <a:cubicBezTo>
                    <a:pt x="3254" y="11849"/>
                    <a:pt x="3239" y="11848"/>
                    <a:pt x="3223" y="11840"/>
                  </a:cubicBezTo>
                  <a:cubicBezTo>
                    <a:pt x="3202" y="11830"/>
                    <a:pt x="3190" y="11816"/>
                    <a:pt x="3185" y="11797"/>
                  </a:cubicBezTo>
                  <a:cubicBezTo>
                    <a:pt x="3181" y="11777"/>
                    <a:pt x="3184" y="11755"/>
                    <a:pt x="3197" y="11731"/>
                  </a:cubicBezTo>
                  <a:cubicBezTo>
                    <a:pt x="3201" y="11722"/>
                    <a:pt x="3205" y="11715"/>
                    <a:pt x="3210" y="11708"/>
                  </a:cubicBezTo>
                  <a:cubicBezTo>
                    <a:pt x="3215" y="11701"/>
                    <a:pt x="3220" y="11695"/>
                    <a:pt x="3227" y="11688"/>
                  </a:cubicBezTo>
                  <a:cubicBezTo>
                    <a:pt x="3233" y="11682"/>
                    <a:pt x="3240" y="11676"/>
                    <a:pt x="3248" y="11670"/>
                  </a:cubicBezTo>
                  <a:cubicBezTo>
                    <a:pt x="3256" y="11664"/>
                    <a:pt x="3266" y="11658"/>
                    <a:pt x="3277" y="11652"/>
                  </a:cubicBezTo>
                  <a:lnTo>
                    <a:pt x="3253" y="11615"/>
                  </a:lnTo>
                  <a:cubicBezTo>
                    <a:pt x="3210" y="11640"/>
                    <a:pt x="3178" y="11673"/>
                    <a:pt x="3157" y="11714"/>
                  </a:cubicBezTo>
                  <a:cubicBezTo>
                    <a:pt x="3148" y="11733"/>
                    <a:pt x="3142" y="11752"/>
                    <a:pt x="3140" y="11770"/>
                  </a:cubicBezTo>
                  <a:cubicBezTo>
                    <a:pt x="3138" y="11788"/>
                    <a:pt x="3139" y="11805"/>
                    <a:pt x="3144" y="11821"/>
                  </a:cubicBezTo>
                  <a:cubicBezTo>
                    <a:pt x="3148" y="11837"/>
                    <a:pt x="3156" y="11852"/>
                    <a:pt x="3166" y="11864"/>
                  </a:cubicBezTo>
                  <a:cubicBezTo>
                    <a:pt x="3177" y="11877"/>
                    <a:pt x="3191" y="11888"/>
                    <a:pt x="3207" y="11896"/>
                  </a:cubicBezTo>
                  <a:cubicBezTo>
                    <a:pt x="3232" y="11908"/>
                    <a:pt x="3258" y="11910"/>
                    <a:pt x="3283" y="11903"/>
                  </a:cubicBezTo>
                  <a:cubicBezTo>
                    <a:pt x="3295" y="11899"/>
                    <a:pt x="3306" y="11893"/>
                    <a:pt x="3316" y="11885"/>
                  </a:cubicBezTo>
                  <a:cubicBezTo>
                    <a:pt x="3326" y="11877"/>
                    <a:pt x="3338" y="11866"/>
                    <a:pt x="3352" y="11850"/>
                  </a:cubicBezTo>
                  <a:lnTo>
                    <a:pt x="3384" y="11817"/>
                  </a:lnTo>
                  <a:cubicBezTo>
                    <a:pt x="3421" y="11777"/>
                    <a:pt x="3456" y="11766"/>
                    <a:pt x="3491" y="11783"/>
                  </a:cubicBezTo>
                  <a:cubicBezTo>
                    <a:pt x="3514" y="11794"/>
                    <a:pt x="3528" y="11813"/>
                    <a:pt x="3533" y="11838"/>
                  </a:cubicBezTo>
                  <a:cubicBezTo>
                    <a:pt x="3535" y="11850"/>
                    <a:pt x="3536" y="11861"/>
                    <a:pt x="3534" y="11871"/>
                  </a:cubicBezTo>
                  <a:cubicBezTo>
                    <a:pt x="3531" y="11881"/>
                    <a:pt x="3527" y="11894"/>
                    <a:pt x="3520" y="11909"/>
                  </a:cubicBezTo>
                  <a:cubicBezTo>
                    <a:pt x="3510" y="11928"/>
                    <a:pt x="3498" y="11945"/>
                    <a:pt x="3485" y="11960"/>
                  </a:cubicBezTo>
                  <a:cubicBezTo>
                    <a:pt x="3471" y="11974"/>
                    <a:pt x="3454" y="11986"/>
                    <a:pt x="3434" y="11997"/>
                  </a:cubicBezTo>
                  <a:lnTo>
                    <a:pt x="3461" y="12035"/>
                  </a:lnTo>
                  <a:cubicBezTo>
                    <a:pt x="3482" y="12022"/>
                    <a:pt x="3501" y="12007"/>
                    <a:pt x="3517" y="11989"/>
                  </a:cubicBezTo>
                  <a:cubicBezTo>
                    <a:pt x="3532" y="11971"/>
                    <a:pt x="3546" y="11951"/>
                    <a:pt x="3558" y="11927"/>
                  </a:cubicBezTo>
                  <a:cubicBezTo>
                    <a:pt x="3567" y="11909"/>
                    <a:pt x="3573" y="11892"/>
                    <a:pt x="3576" y="11877"/>
                  </a:cubicBezTo>
                  <a:cubicBezTo>
                    <a:pt x="3579" y="11861"/>
                    <a:pt x="3579" y="11845"/>
                    <a:pt x="3577" y="11828"/>
                  </a:cubicBezTo>
                  <a:cubicBezTo>
                    <a:pt x="3575" y="11805"/>
                    <a:pt x="3567" y="11785"/>
                    <a:pt x="3555" y="11767"/>
                  </a:cubicBezTo>
                  <a:cubicBezTo>
                    <a:pt x="3543" y="11750"/>
                    <a:pt x="3528" y="11736"/>
                    <a:pt x="3510" y="11728"/>
                  </a:cubicBezTo>
                  <a:cubicBezTo>
                    <a:pt x="3497" y="11722"/>
                    <a:pt x="3484" y="11718"/>
                    <a:pt x="3469" y="11716"/>
                  </a:cubicBezTo>
                  <a:close/>
                  <a:moveTo>
                    <a:pt x="3584" y="11526"/>
                  </a:moveTo>
                  <a:lnTo>
                    <a:pt x="3541" y="11505"/>
                  </a:lnTo>
                  <a:lnTo>
                    <a:pt x="3487" y="11614"/>
                  </a:lnTo>
                  <a:lnTo>
                    <a:pt x="3530" y="11635"/>
                  </a:lnTo>
                  <a:lnTo>
                    <a:pt x="3584" y="11526"/>
                  </a:lnTo>
                  <a:close/>
                  <a:moveTo>
                    <a:pt x="3500" y="11039"/>
                  </a:moveTo>
                  <a:lnTo>
                    <a:pt x="3478" y="11085"/>
                  </a:lnTo>
                  <a:lnTo>
                    <a:pt x="3750" y="11219"/>
                  </a:lnTo>
                  <a:cubicBezTo>
                    <a:pt x="3763" y="11226"/>
                    <a:pt x="3774" y="11232"/>
                    <a:pt x="3782" y="11238"/>
                  </a:cubicBezTo>
                  <a:cubicBezTo>
                    <a:pt x="3791" y="11245"/>
                    <a:pt x="3798" y="11253"/>
                    <a:pt x="3804" y="11264"/>
                  </a:cubicBezTo>
                  <a:cubicBezTo>
                    <a:pt x="3809" y="11274"/>
                    <a:pt x="3810" y="11286"/>
                    <a:pt x="3809" y="11300"/>
                  </a:cubicBezTo>
                  <a:cubicBezTo>
                    <a:pt x="3807" y="11313"/>
                    <a:pt x="3802" y="11329"/>
                    <a:pt x="3794" y="11345"/>
                  </a:cubicBezTo>
                  <a:cubicBezTo>
                    <a:pt x="3788" y="11357"/>
                    <a:pt x="3782" y="11367"/>
                    <a:pt x="3775" y="11375"/>
                  </a:cubicBezTo>
                  <a:cubicBezTo>
                    <a:pt x="3769" y="11382"/>
                    <a:pt x="3762" y="11388"/>
                    <a:pt x="3755" y="11392"/>
                  </a:cubicBezTo>
                  <a:cubicBezTo>
                    <a:pt x="3748" y="11396"/>
                    <a:pt x="3742" y="11399"/>
                    <a:pt x="3736" y="11401"/>
                  </a:cubicBezTo>
                  <a:cubicBezTo>
                    <a:pt x="3729" y="11402"/>
                    <a:pt x="3724" y="11403"/>
                    <a:pt x="3718" y="11402"/>
                  </a:cubicBezTo>
                  <a:cubicBezTo>
                    <a:pt x="3711" y="11402"/>
                    <a:pt x="3702" y="11400"/>
                    <a:pt x="3690" y="11395"/>
                  </a:cubicBezTo>
                  <a:cubicBezTo>
                    <a:pt x="3679" y="11391"/>
                    <a:pt x="3668" y="11386"/>
                    <a:pt x="3659" y="11382"/>
                  </a:cubicBezTo>
                  <a:lnTo>
                    <a:pt x="3395" y="11252"/>
                  </a:lnTo>
                  <a:lnTo>
                    <a:pt x="3373" y="11298"/>
                  </a:lnTo>
                  <a:lnTo>
                    <a:pt x="3653" y="11436"/>
                  </a:lnTo>
                  <a:cubicBezTo>
                    <a:pt x="3662" y="11440"/>
                    <a:pt x="3672" y="11445"/>
                    <a:pt x="3684" y="11449"/>
                  </a:cubicBezTo>
                  <a:cubicBezTo>
                    <a:pt x="3695" y="11453"/>
                    <a:pt x="3707" y="11455"/>
                    <a:pt x="3720" y="11455"/>
                  </a:cubicBezTo>
                  <a:cubicBezTo>
                    <a:pt x="3744" y="11454"/>
                    <a:pt x="3765" y="11446"/>
                    <a:pt x="3783" y="11433"/>
                  </a:cubicBezTo>
                  <a:cubicBezTo>
                    <a:pt x="3801" y="11419"/>
                    <a:pt x="3818" y="11397"/>
                    <a:pt x="3833" y="11367"/>
                  </a:cubicBezTo>
                  <a:cubicBezTo>
                    <a:pt x="3845" y="11343"/>
                    <a:pt x="3852" y="11322"/>
                    <a:pt x="3855" y="11303"/>
                  </a:cubicBezTo>
                  <a:cubicBezTo>
                    <a:pt x="3858" y="11284"/>
                    <a:pt x="3857" y="11267"/>
                    <a:pt x="3853" y="11249"/>
                  </a:cubicBezTo>
                  <a:cubicBezTo>
                    <a:pt x="3849" y="11233"/>
                    <a:pt x="3841" y="11219"/>
                    <a:pt x="3830" y="11209"/>
                  </a:cubicBezTo>
                  <a:cubicBezTo>
                    <a:pt x="3819" y="11198"/>
                    <a:pt x="3802" y="11187"/>
                    <a:pt x="3778" y="11176"/>
                  </a:cubicBezTo>
                  <a:lnTo>
                    <a:pt x="3500" y="11039"/>
                  </a:lnTo>
                  <a:close/>
                  <a:moveTo>
                    <a:pt x="4074" y="10859"/>
                  </a:moveTo>
                  <a:lnTo>
                    <a:pt x="3684" y="10666"/>
                  </a:lnTo>
                  <a:lnTo>
                    <a:pt x="3661" y="10712"/>
                  </a:lnTo>
                  <a:lnTo>
                    <a:pt x="3874" y="10815"/>
                  </a:lnTo>
                  <a:cubicBezTo>
                    <a:pt x="3888" y="10822"/>
                    <a:pt x="3902" y="10829"/>
                    <a:pt x="3917" y="10835"/>
                  </a:cubicBezTo>
                  <a:cubicBezTo>
                    <a:pt x="3931" y="10842"/>
                    <a:pt x="3944" y="10847"/>
                    <a:pt x="3956" y="10852"/>
                  </a:cubicBezTo>
                  <a:cubicBezTo>
                    <a:pt x="3967" y="10857"/>
                    <a:pt x="3976" y="10861"/>
                    <a:pt x="3984" y="10864"/>
                  </a:cubicBezTo>
                  <a:cubicBezTo>
                    <a:pt x="3991" y="10867"/>
                    <a:pt x="3995" y="10869"/>
                    <a:pt x="3996" y="10869"/>
                  </a:cubicBezTo>
                  <a:cubicBezTo>
                    <a:pt x="3994" y="10869"/>
                    <a:pt x="3991" y="10868"/>
                    <a:pt x="3985" y="10868"/>
                  </a:cubicBezTo>
                  <a:cubicBezTo>
                    <a:pt x="3978" y="10867"/>
                    <a:pt x="3971" y="10867"/>
                    <a:pt x="3962" y="10866"/>
                  </a:cubicBezTo>
                  <a:cubicBezTo>
                    <a:pt x="3952" y="10866"/>
                    <a:pt x="3942" y="10865"/>
                    <a:pt x="3930" y="10865"/>
                  </a:cubicBezTo>
                  <a:cubicBezTo>
                    <a:pt x="3919" y="10864"/>
                    <a:pt x="3907" y="10864"/>
                    <a:pt x="3896" y="10865"/>
                  </a:cubicBezTo>
                  <a:lnTo>
                    <a:pt x="3582" y="10872"/>
                  </a:lnTo>
                  <a:lnTo>
                    <a:pt x="3556" y="10926"/>
                  </a:lnTo>
                  <a:lnTo>
                    <a:pt x="3947" y="11118"/>
                  </a:lnTo>
                  <a:lnTo>
                    <a:pt x="3970" y="11070"/>
                  </a:lnTo>
                  <a:lnTo>
                    <a:pt x="3743" y="10961"/>
                  </a:lnTo>
                  <a:cubicBezTo>
                    <a:pt x="3731" y="10955"/>
                    <a:pt x="3720" y="10950"/>
                    <a:pt x="3708" y="10945"/>
                  </a:cubicBezTo>
                  <a:cubicBezTo>
                    <a:pt x="3696" y="10940"/>
                    <a:pt x="3685" y="10935"/>
                    <a:pt x="3675" y="10931"/>
                  </a:cubicBezTo>
                  <a:cubicBezTo>
                    <a:pt x="3665" y="10927"/>
                    <a:pt x="3657" y="10923"/>
                    <a:pt x="3649" y="10920"/>
                  </a:cubicBezTo>
                  <a:cubicBezTo>
                    <a:pt x="3642" y="10917"/>
                    <a:pt x="3637" y="10915"/>
                    <a:pt x="3634" y="10914"/>
                  </a:cubicBezTo>
                  <a:cubicBezTo>
                    <a:pt x="3638" y="10914"/>
                    <a:pt x="3644" y="10915"/>
                    <a:pt x="3651" y="10915"/>
                  </a:cubicBezTo>
                  <a:cubicBezTo>
                    <a:pt x="3658" y="10915"/>
                    <a:pt x="3667" y="10916"/>
                    <a:pt x="3677" y="10916"/>
                  </a:cubicBezTo>
                  <a:cubicBezTo>
                    <a:pt x="3687" y="10916"/>
                    <a:pt x="3699" y="10916"/>
                    <a:pt x="3711" y="10916"/>
                  </a:cubicBezTo>
                  <a:cubicBezTo>
                    <a:pt x="3723" y="10916"/>
                    <a:pt x="3736" y="10916"/>
                    <a:pt x="3749" y="10915"/>
                  </a:cubicBezTo>
                  <a:lnTo>
                    <a:pt x="4050" y="10908"/>
                  </a:lnTo>
                  <a:lnTo>
                    <a:pt x="4074" y="10859"/>
                  </a:lnTo>
                  <a:close/>
                  <a:moveTo>
                    <a:pt x="4153" y="10699"/>
                  </a:moveTo>
                  <a:lnTo>
                    <a:pt x="3762" y="10506"/>
                  </a:lnTo>
                  <a:lnTo>
                    <a:pt x="3740" y="10552"/>
                  </a:lnTo>
                  <a:lnTo>
                    <a:pt x="4131" y="10744"/>
                  </a:lnTo>
                  <a:lnTo>
                    <a:pt x="4153" y="10699"/>
                  </a:lnTo>
                  <a:close/>
                  <a:moveTo>
                    <a:pt x="3953" y="10119"/>
                  </a:moveTo>
                  <a:lnTo>
                    <a:pt x="3929" y="10167"/>
                  </a:lnTo>
                  <a:lnTo>
                    <a:pt x="4146" y="10377"/>
                  </a:lnTo>
                  <a:cubicBezTo>
                    <a:pt x="4164" y="10395"/>
                    <a:pt x="4179" y="10409"/>
                    <a:pt x="4191" y="10420"/>
                  </a:cubicBezTo>
                  <a:cubicBezTo>
                    <a:pt x="4203" y="10431"/>
                    <a:pt x="4211" y="10438"/>
                    <a:pt x="4215" y="10441"/>
                  </a:cubicBezTo>
                  <a:cubicBezTo>
                    <a:pt x="4212" y="10441"/>
                    <a:pt x="4208" y="10439"/>
                    <a:pt x="4201" y="10437"/>
                  </a:cubicBezTo>
                  <a:cubicBezTo>
                    <a:pt x="4194" y="10436"/>
                    <a:pt x="4186" y="10434"/>
                    <a:pt x="4176" y="10432"/>
                  </a:cubicBezTo>
                  <a:cubicBezTo>
                    <a:pt x="4167" y="10430"/>
                    <a:pt x="4158" y="10428"/>
                    <a:pt x="4147" y="10426"/>
                  </a:cubicBezTo>
                  <a:cubicBezTo>
                    <a:pt x="4137" y="10425"/>
                    <a:pt x="4127" y="10423"/>
                    <a:pt x="4117" y="10421"/>
                  </a:cubicBezTo>
                  <a:lnTo>
                    <a:pt x="3824" y="10380"/>
                  </a:lnTo>
                  <a:lnTo>
                    <a:pt x="3799" y="10431"/>
                  </a:lnTo>
                  <a:lnTo>
                    <a:pt x="4255" y="10491"/>
                  </a:lnTo>
                  <a:lnTo>
                    <a:pt x="4278" y="10445"/>
                  </a:lnTo>
                  <a:lnTo>
                    <a:pt x="3953" y="10119"/>
                  </a:lnTo>
                  <a:close/>
                  <a:moveTo>
                    <a:pt x="4489" y="10016"/>
                  </a:moveTo>
                  <a:lnTo>
                    <a:pt x="4448" y="9997"/>
                  </a:lnTo>
                  <a:lnTo>
                    <a:pt x="4364" y="10169"/>
                  </a:lnTo>
                  <a:lnTo>
                    <a:pt x="4221" y="10098"/>
                  </a:lnTo>
                  <a:lnTo>
                    <a:pt x="4287" y="9964"/>
                  </a:lnTo>
                  <a:lnTo>
                    <a:pt x="4246" y="9944"/>
                  </a:lnTo>
                  <a:lnTo>
                    <a:pt x="4180" y="10078"/>
                  </a:lnTo>
                  <a:lnTo>
                    <a:pt x="4052" y="10015"/>
                  </a:lnTo>
                  <a:lnTo>
                    <a:pt x="4131" y="9855"/>
                  </a:lnTo>
                  <a:lnTo>
                    <a:pt x="4095" y="9830"/>
                  </a:lnTo>
                  <a:lnTo>
                    <a:pt x="3990" y="10043"/>
                  </a:lnTo>
                  <a:lnTo>
                    <a:pt x="4381" y="10236"/>
                  </a:lnTo>
                  <a:lnTo>
                    <a:pt x="4489" y="10016"/>
                  </a:lnTo>
                  <a:close/>
                  <a:moveTo>
                    <a:pt x="4652" y="9685"/>
                  </a:moveTo>
                  <a:lnTo>
                    <a:pt x="4615" y="9690"/>
                  </a:lnTo>
                  <a:cubicBezTo>
                    <a:pt x="4599" y="9692"/>
                    <a:pt x="4581" y="9695"/>
                    <a:pt x="4562" y="9697"/>
                  </a:cubicBezTo>
                  <a:cubicBezTo>
                    <a:pt x="4544" y="9700"/>
                    <a:pt x="4526" y="9702"/>
                    <a:pt x="4510" y="9705"/>
                  </a:cubicBezTo>
                  <a:cubicBezTo>
                    <a:pt x="4493" y="9707"/>
                    <a:pt x="4481" y="9709"/>
                    <a:pt x="4475" y="9710"/>
                  </a:cubicBezTo>
                  <a:cubicBezTo>
                    <a:pt x="4465" y="9712"/>
                    <a:pt x="4454" y="9714"/>
                    <a:pt x="4442" y="9717"/>
                  </a:cubicBezTo>
                  <a:cubicBezTo>
                    <a:pt x="4430" y="9720"/>
                    <a:pt x="4420" y="9724"/>
                    <a:pt x="4411" y="9728"/>
                  </a:cubicBezTo>
                  <a:lnTo>
                    <a:pt x="4414" y="9722"/>
                  </a:lnTo>
                  <a:cubicBezTo>
                    <a:pt x="4422" y="9707"/>
                    <a:pt x="4426" y="9691"/>
                    <a:pt x="4427" y="9676"/>
                  </a:cubicBezTo>
                  <a:cubicBezTo>
                    <a:pt x="4429" y="9661"/>
                    <a:pt x="4427" y="9646"/>
                    <a:pt x="4422" y="9632"/>
                  </a:cubicBezTo>
                  <a:cubicBezTo>
                    <a:pt x="4417" y="9619"/>
                    <a:pt x="4409" y="9606"/>
                    <a:pt x="4398" y="9595"/>
                  </a:cubicBezTo>
                  <a:cubicBezTo>
                    <a:pt x="4388" y="9583"/>
                    <a:pt x="4374" y="9574"/>
                    <a:pt x="4358" y="9566"/>
                  </a:cubicBezTo>
                  <a:cubicBezTo>
                    <a:pt x="4348" y="9561"/>
                    <a:pt x="4338" y="9557"/>
                    <a:pt x="4328" y="9556"/>
                  </a:cubicBezTo>
                  <a:cubicBezTo>
                    <a:pt x="4318" y="9554"/>
                    <a:pt x="4309" y="9553"/>
                    <a:pt x="4301" y="9553"/>
                  </a:cubicBezTo>
                  <a:cubicBezTo>
                    <a:pt x="4292" y="9554"/>
                    <a:pt x="4284" y="9555"/>
                    <a:pt x="4277" y="9557"/>
                  </a:cubicBezTo>
                  <a:cubicBezTo>
                    <a:pt x="4269" y="9559"/>
                    <a:pt x="4263" y="9561"/>
                    <a:pt x="4257" y="9564"/>
                  </a:cubicBezTo>
                  <a:cubicBezTo>
                    <a:pt x="4251" y="9567"/>
                    <a:pt x="4245" y="9570"/>
                    <a:pt x="4239" y="9575"/>
                  </a:cubicBezTo>
                  <a:cubicBezTo>
                    <a:pt x="4233" y="9579"/>
                    <a:pt x="4227" y="9585"/>
                    <a:pt x="4221" y="9591"/>
                  </a:cubicBezTo>
                  <a:cubicBezTo>
                    <a:pt x="4215" y="9598"/>
                    <a:pt x="4209" y="9606"/>
                    <a:pt x="4203" y="9616"/>
                  </a:cubicBezTo>
                  <a:cubicBezTo>
                    <a:pt x="4196" y="9626"/>
                    <a:pt x="4190" y="9637"/>
                    <a:pt x="4183" y="9650"/>
                  </a:cubicBezTo>
                  <a:lnTo>
                    <a:pt x="4139" y="9741"/>
                  </a:lnTo>
                  <a:lnTo>
                    <a:pt x="4529" y="9934"/>
                  </a:lnTo>
                  <a:lnTo>
                    <a:pt x="4552" y="9888"/>
                  </a:lnTo>
                  <a:lnTo>
                    <a:pt x="4375" y="9801"/>
                  </a:lnTo>
                  <a:cubicBezTo>
                    <a:pt x="4381" y="9792"/>
                    <a:pt x="4386" y="9785"/>
                    <a:pt x="4392" y="9780"/>
                  </a:cubicBezTo>
                  <a:cubicBezTo>
                    <a:pt x="4399" y="9776"/>
                    <a:pt x="4409" y="9772"/>
                    <a:pt x="4422" y="9769"/>
                  </a:cubicBezTo>
                  <a:cubicBezTo>
                    <a:pt x="4445" y="9765"/>
                    <a:pt x="4467" y="9760"/>
                    <a:pt x="4488" y="9757"/>
                  </a:cubicBezTo>
                  <a:cubicBezTo>
                    <a:pt x="4509" y="9754"/>
                    <a:pt x="4528" y="9751"/>
                    <a:pt x="4545" y="9749"/>
                  </a:cubicBezTo>
                  <a:cubicBezTo>
                    <a:pt x="4563" y="9747"/>
                    <a:pt x="4578" y="9745"/>
                    <a:pt x="4591" y="9745"/>
                  </a:cubicBezTo>
                  <a:cubicBezTo>
                    <a:pt x="4604" y="9744"/>
                    <a:pt x="4615" y="9744"/>
                    <a:pt x="4623" y="9744"/>
                  </a:cubicBezTo>
                  <a:lnTo>
                    <a:pt x="4652" y="9685"/>
                  </a:lnTo>
                  <a:close/>
                  <a:moveTo>
                    <a:pt x="4365" y="9636"/>
                  </a:moveTo>
                  <a:cubicBezTo>
                    <a:pt x="4374" y="9645"/>
                    <a:pt x="4379" y="9654"/>
                    <a:pt x="4382" y="9663"/>
                  </a:cubicBezTo>
                  <a:cubicBezTo>
                    <a:pt x="4385" y="9674"/>
                    <a:pt x="4386" y="9686"/>
                    <a:pt x="4384" y="9699"/>
                  </a:cubicBezTo>
                  <a:cubicBezTo>
                    <a:pt x="4382" y="9711"/>
                    <a:pt x="4376" y="9726"/>
                    <a:pt x="4368" y="9744"/>
                  </a:cubicBezTo>
                  <a:lnTo>
                    <a:pt x="4346" y="9787"/>
                  </a:lnTo>
                  <a:lnTo>
                    <a:pt x="4200" y="9715"/>
                  </a:lnTo>
                  <a:lnTo>
                    <a:pt x="4223" y="9668"/>
                  </a:lnTo>
                  <a:cubicBezTo>
                    <a:pt x="4229" y="9658"/>
                    <a:pt x="4234" y="9649"/>
                    <a:pt x="4239" y="9642"/>
                  </a:cubicBezTo>
                  <a:cubicBezTo>
                    <a:pt x="4244" y="9635"/>
                    <a:pt x="4250" y="9629"/>
                    <a:pt x="4255" y="9623"/>
                  </a:cubicBezTo>
                  <a:cubicBezTo>
                    <a:pt x="4265" y="9615"/>
                    <a:pt x="4278" y="9609"/>
                    <a:pt x="4292" y="9608"/>
                  </a:cubicBezTo>
                  <a:cubicBezTo>
                    <a:pt x="4307" y="9606"/>
                    <a:pt x="4321" y="9608"/>
                    <a:pt x="4333" y="9614"/>
                  </a:cubicBezTo>
                  <a:cubicBezTo>
                    <a:pt x="4346" y="9621"/>
                    <a:pt x="4357" y="9628"/>
                    <a:pt x="4365" y="9636"/>
                  </a:cubicBezTo>
                  <a:close/>
                  <a:moveTo>
                    <a:pt x="4663" y="9291"/>
                  </a:moveTo>
                  <a:cubicBezTo>
                    <a:pt x="4648" y="9290"/>
                    <a:pt x="4634" y="9291"/>
                    <a:pt x="4621" y="9294"/>
                  </a:cubicBezTo>
                  <a:cubicBezTo>
                    <a:pt x="4608" y="9298"/>
                    <a:pt x="4596" y="9303"/>
                    <a:pt x="4585" y="9311"/>
                  </a:cubicBezTo>
                  <a:cubicBezTo>
                    <a:pt x="4574" y="9318"/>
                    <a:pt x="4562" y="9329"/>
                    <a:pt x="4548" y="9344"/>
                  </a:cubicBezTo>
                  <a:lnTo>
                    <a:pt x="4512" y="9382"/>
                  </a:lnTo>
                  <a:cubicBezTo>
                    <a:pt x="4493" y="9401"/>
                    <a:pt x="4476" y="9414"/>
                    <a:pt x="4461" y="9419"/>
                  </a:cubicBezTo>
                  <a:cubicBezTo>
                    <a:pt x="4447" y="9425"/>
                    <a:pt x="4432" y="9423"/>
                    <a:pt x="4416" y="9416"/>
                  </a:cubicBezTo>
                  <a:cubicBezTo>
                    <a:pt x="4396" y="9406"/>
                    <a:pt x="4383" y="9391"/>
                    <a:pt x="4379" y="9372"/>
                  </a:cubicBezTo>
                  <a:cubicBezTo>
                    <a:pt x="4374" y="9352"/>
                    <a:pt x="4378" y="9330"/>
                    <a:pt x="4390" y="9306"/>
                  </a:cubicBezTo>
                  <a:cubicBezTo>
                    <a:pt x="4394" y="9297"/>
                    <a:pt x="4398" y="9290"/>
                    <a:pt x="4403" y="9283"/>
                  </a:cubicBezTo>
                  <a:cubicBezTo>
                    <a:pt x="4408" y="9276"/>
                    <a:pt x="4414" y="9270"/>
                    <a:pt x="4420" y="9264"/>
                  </a:cubicBezTo>
                  <a:cubicBezTo>
                    <a:pt x="4426" y="9257"/>
                    <a:pt x="4433" y="9251"/>
                    <a:pt x="4441" y="9246"/>
                  </a:cubicBezTo>
                  <a:cubicBezTo>
                    <a:pt x="4450" y="9240"/>
                    <a:pt x="4459" y="9233"/>
                    <a:pt x="4470" y="9227"/>
                  </a:cubicBezTo>
                  <a:lnTo>
                    <a:pt x="4446" y="9190"/>
                  </a:lnTo>
                  <a:cubicBezTo>
                    <a:pt x="4403" y="9215"/>
                    <a:pt x="4371" y="9248"/>
                    <a:pt x="4351" y="9289"/>
                  </a:cubicBezTo>
                  <a:cubicBezTo>
                    <a:pt x="4341" y="9308"/>
                    <a:pt x="4335" y="9327"/>
                    <a:pt x="4333" y="9345"/>
                  </a:cubicBezTo>
                  <a:cubicBezTo>
                    <a:pt x="4331" y="9363"/>
                    <a:pt x="4332" y="9381"/>
                    <a:pt x="4337" y="9396"/>
                  </a:cubicBezTo>
                  <a:cubicBezTo>
                    <a:pt x="4341" y="9412"/>
                    <a:pt x="4349" y="9427"/>
                    <a:pt x="4359" y="9439"/>
                  </a:cubicBezTo>
                  <a:cubicBezTo>
                    <a:pt x="4370" y="9452"/>
                    <a:pt x="4384" y="9463"/>
                    <a:pt x="4401" y="9471"/>
                  </a:cubicBezTo>
                  <a:cubicBezTo>
                    <a:pt x="4426" y="9483"/>
                    <a:pt x="4451" y="9486"/>
                    <a:pt x="4476" y="9478"/>
                  </a:cubicBezTo>
                  <a:cubicBezTo>
                    <a:pt x="4488" y="9474"/>
                    <a:pt x="4499" y="9468"/>
                    <a:pt x="4509" y="9460"/>
                  </a:cubicBezTo>
                  <a:cubicBezTo>
                    <a:pt x="4519" y="9452"/>
                    <a:pt x="4531" y="9441"/>
                    <a:pt x="4545" y="9425"/>
                  </a:cubicBezTo>
                  <a:lnTo>
                    <a:pt x="4577" y="9392"/>
                  </a:lnTo>
                  <a:cubicBezTo>
                    <a:pt x="4614" y="9352"/>
                    <a:pt x="4650" y="9341"/>
                    <a:pt x="4684" y="9358"/>
                  </a:cubicBezTo>
                  <a:cubicBezTo>
                    <a:pt x="4707" y="9369"/>
                    <a:pt x="4721" y="9388"/>
                    <a:pt x="4726" y="9413"/>
                  </a:cubicBezTo>
                  <a:cubicBezTo>
                    <a:pt x="4729" y="9425"/>
                    <a:pt x="4729" y="9436"/>
                    <a:pt x="4727" y="9446"/>
                  </a:cubicBezTo>
                  <a:cubicBezTo>
                    <a:pt x="4725" y="9456"/>
                    <a:pt x="4720" y="9469"/>
                    <a:pt x="4713" y="9484"/>
                  </a:cubicBezTo>
                  <a:cubicBezTo>
                    <a:pt x="4703" y="9503"/>
                    <a:pt x="4691" y="9521"/>
                    <a:pt x="4678" y="9535"/>
                  </a:cubicBezTo>
                  <a:cubicBezTo>
                    <a:pt x="4664" y="9549"/>
                    <a:pt x="4647" y="9562"/>
                    <a:pt x="4628" y="9572"/>
                  </a:cubicBezTo>
                  <a:lnTo>
                    <a:pt x="4654" y="9610"/>
                  </a:lnTo>
                  <a:cubicBezTo>
                    <a:pt x="4676" y="9597"/>
                    <a:pt x="4694" y="9582"/>
                    <a:pt x="4710" y="9564"/>
                  </a:cubicBezTo>
                  <a:cubicBezTo>
                    <a:pt x="4726" y="9547"/>
                    <a:pt x="4739" y="9526"/>
                    <a:pt x="4751" y="9503"/>
                  </a:cubicBezTo>
                  <a:cubicBezTo>
                    <a:pt x="4760" y="9484"/>
                    <a:pt x="4766" y="9467"/>
                    <a:pt x="4769" y="9452"/>
                  </a:cubicBezTo>
                  <a:cubicBezTo>
                    <a:pt x="4772" y="9436"/>
                    <a:pt x="4772" y="9420"/>
                    <a:pt x="4770" y="9403"/>
                  </a:cubicBezTo>
                  <a:cubicBezTo>
                    <a:pt x="4768" y="9380"/>
                    <a:pt x="4760" y="9360"/>
                    <a:pt x="4748" y="9342"/>
                  </a:cubicBezTo>
                  <a:cubicBezTo>
                    <a:pt x="4736" y="9325"/>
                    <a:pt x="4721" y="9312"/>
                    <a:pt x="4703" y="9303"/>
                  </a:cubicBezTo>
                  <a:cubicBezTo>
                    <a:pt x="4691" y="9297"/>
                    <a:pt x="4677" y="9293"/>
                    <a:pt x="4663" y="9291"/>
                  </a:cubicBezTo>
                  <a:close/>
                  <a:moveTo>
                    <a:pt x="4880" y="9221"/>
                  </a:moveTo>
                  <a:lnTo>
                    <a:pt x="4489" y="9029"/>
                  </a:lnTo>
                  <a:lnTo>
                    <a:pt x="4467" y="9074"/>
                  </a:lnTo>
                  <a:lnTo>
                    <a:pt x="4858" y="9267"/>
                  </a:lnTo>
                  <a:lnTo>
                    <a:pt x="4880" y="9221"/>
                  </a:lnTo>
                  <a:close/>
                  <a:moveTo>
                    <a:pt x="4655" y="8692"/>
                  </a:moveTo>
                  <a:lnTo>
                    <a:pt x="4528" y="8950"/>
                  </a:lnTo>
                  <a:lnTo>
                    <a:pt x="4567" y="8970"/>
                  </a:lnTo>
                  <a:lnTo>
                    <a:pt x="4619" y="8865"/>
                  </a:lnTo>
                  <a:lnTo>
                    <a:pt x="4970" y="9038"/>
                  </a:lnTo>
                  <a:lnTo>
                    <a:pt x="4993" y="8993"/>
                  </a:lnTo>
                  <a:lnTo>
                    <a:pt x="4641" y="8820"/>
                  </a:lnTo>
                  <a:lnTo>
                    <a:pt x="4693" y="8714"/>
                  </a:lnTo>
                  <a:lnTo>
                    <a:pt x="4655" y="8692"/>
                  </a:lnTo>
                  <a:close/>
                  <a:moveTo>
                    <a:pt x="5198" y="8575"/>
                  </a:moveTo>
                  <a:lnTo>
                    <a:pt x="4744" y="8512"/>
                  </a:lnTo>
                  <a:lnTo>
                    <a:pt x="4714" y="8573"/>
                  </a:lnTo>
                  <a:lnTo>
                    <a:pt x="5040" y="8896"/>
                  </a:lnTo>
                  <a:lnTo>
                    <a:pt x="5064" y="8848"/>
                  </a:lnTo>
                  <a:lnTo>
                    <a:pt x="4962" y="8752"/>
                  </a:lnTo>
                  <a:lnTo>
                    <a:pt x="5034" y="8606"/>
                  </a:lnTo>
                  <a:lnTo>
                    <a:pt x="5172" y="8628"/>
                  </a:lnTo>
                  <a:lnTo>
                    <a:pt x="5198" y="8575"/>
                  </a:lnTo>
                  <a:close/>
                  <a:moveTo>
                    <a:pt x="4990" y="8599"/>
                  </a:moveTo>
                  <a:lnTo>
                    <a:pt x="4930" y="8720"/>
                  </a:lnTo>
                  <a:lnTo>
                    <a:pt x="4769" y="8565"/>
                  </a:lnTo>
                  <a:lnTo>
                    <a:pt x="4990" y="8599"/>
                  </a:lnTo>
                  <a:close/>
                  <a:moveTo>
                    <a:pt x="4636" y="8543"/>
                  </a:moveTo>
                  <a:cubicBezTo>
                    <a:pt x="4627" y="8546"/>
                    <a:pt x="4621" y="8551"/>
                    <a:pt x="4617" y="8560"/>
                  </a:cubicBezTo>
                  <a:cubicBezTo>
                    <a:pt x="4613" y="8568"/>
                    <a:pt x="4612" y="8576"/>
                    <a:pt x="4615" y="8585"/>
                  </a:cubicBezTo>
                  <a:cubicBezTo>
                    <a:pt x="4618" y="8593"/>
                    <a:pt x="4624" y="8599"/>
                    <a:pt x="4632" y="8603"/>
                  </a:cubicBezTo>
                  <a:cubicBezTo>
                    <a:pt x="4640" y="8607"/>
                    <a:pt x="4648" y="8608"/>
                    <a:pt x="4657" y="8605"/>
                  </a:cubicBezTo>
                  <a:cubicBezTo>
                    <a:pt x="4666" y="8602"/>
                    <a:pt x="4672" y="8597"/>
                    <a:pt x="4676" y="8588"/>
                  </a:cubicBezTo>
                  <a:cubicBezTo>
                    <a:pt x="4680" y="8580"/>
                    <a:pt x="4681" y="8572"/>
                    <a:pt x="4678" y="8563"/>
                  </a:cubicBezTo>
                  <a:cubicBezTo>
                    <a:pt x="4675" y="8555"/>
                    <a:pt x="4669" y="8549"/>
                    <a:pt x="4660" y="8545"/>
                  </a:cubicBezTo>
                  <a:cubicBezTo>
                    <a:pt x="4652" y="8541"/>
                    <a:pt x="4644" y="8540"/>
                    <a:pt x="4636" y="8543"/>
                  </a:cubicBezTo>
                  <a:close/>
                  <a:moveTo>
                    <a:pt x="4693" y="8426"/>
                  </a:moveTo>
                  <a:cubicBezTo>
                    <a:pt x="4685" y="8428"/>
                    <a:pt x="4679" y="8434"/>
                    <a:pt x="4674" y="8442"/>
                  </a:cubicBezTo>
                  <a:cubicBezTo>
                    <a:pt x="4671" y="8450"/>
                    <a:pt x="4670" y="8459"/>
                    <a:pt x="4673" y="8467"/>
                  </a:cubicBezTo>
                  <a:cubicBezTo>
                    <a:pt x="4676" y="8476"/>
                    <a:pt x="4681" y="8482"/>
                    <a:pt x="4689" y="8486"/>
                  </a:cubicBezTo>
                  <a:cubicBezTo>
                    <a:pt x="4698" y="8490"/>
                    <a:pt x="4706" y="8491"/>
                    <a:pt x="4715" y="8488"/>
                  </a:cubicBezTo>
                  <a:cubicBezTo>
                    <a:pt x="4724" y="8485"/>
                    <a:pt x="4730" y="8479"/>
                    <a:pt x="4734" y="8471"/>
                  </a:cubicBezTo>
                  <a:cubicBezTo>
                    <a:pt x="4738" y="8463"/>
                    <a:pt x="4739" y="8454"/>
                    <a:pt x="4735" y="8446"/>
                  </a:cubicBezTo>
                  <a:cubicBezTo>
                    <a:pt x="4732" y="8438"/>
                    <a:pt x="4726" y="8431"/>
                    <a:pt x="4718" y="8427"/>
                  </a:cubicBezTo>
                  <a:cubicBezTo>
                    <a:pt x="4710" y="8423"/>
                    <a:pt x="4702" y="8423"/>
                    <a:pt x="4693" y="8426"/>
                  </a:cubicBezTo>
                  <a:close/>
                  <a:moveTo>
                    <a:pt x="4935" y="8123"/>
                  </a:moveTo>
                  <a:lnTo>
                    <a:pt x="4808" y="8381"/>
                  </a:lnTo>
                  <a:lnTo>
                    <a:pt x="4847" y="8401"/>
                  </a:lnTo>
                  <a:lnTo>
                    <a:pt x="4899" y="8296"/>
                  </a:lnTo>
                  <a:lnTo>
                    <a:pt x="5250" y="8469"/>
                  </a:lnTo>
                  <a:lnTo>
                    <a:pt x="5273" y="8424"/>
                  </a:lnTo>
                  <a:lnTo>
                    <a:pt x="4921" y="8251"/>
                  </a:lnTo>
                  <a:lnTo>
                    <a:pt x="4973" y="8145"/>
                  </a:lnTo>
                  <a:lnTo>
                    <a:pt x="4935" y="8123"/>
                  </a:lnTo>
                  <a:close/>
                  <a:moveTo>
                    <a:pt x="5601" y="7756"/>
                  </a:moveTo>
                  <a:lnTo>
                    <a:pt x="5194" y="7597"/>
                  </a:lnTo>
                  <a:lnTo>
                    <a:pt x="5160" y="7666"/>
                  </a:lnTo>
                  <a:lnTo>
                    <a:pt x="5383" y="7868"/>
                  </a:lnTo>
                  <a:cubicBezTo>
                    <a:pt x="5397" y="7879"/>
                    <a:pt x="5409" y="7890"/>
                    <a:pt x="5421" y="7898"/>
                  </a:cubicBezTo>
                  <a:cubicBezTo>
                    <a:pt x="5432" y="7907"/>
                    <a:pt x="5438" y="7912"/>
                    <a:pt x="5440" y="7913"/>
                  </a:cubicBezTo>
                  <a:cubicBezTo>
                    <a:pt x="5438" y="7912"/>
                    <a:pt x="5430" y="7910"/>
                    <a:pt x="5416" y="7907"/>
                  </a:cubicBezTo>
                  <a:cubicBezTo>
                    <a:pt x="5402" y="7903"/>
                    <a:pt x="5385" y="7899"/>
                    <a:pt x="5364" y="7895"/>
                  </a:cubicBezTo>
                  <a:lnTo>
                    <a:pt x="5074" y="7841"/>
                  </a:lnTo>
                  <a:lnTo>
                    <a:pt x="5040" y="7909"/>
                  </a:lnTo>
                  <a:lnTo>
                    <a:pt x="5414" y="8135"/>
                  </a:lnTo>
                  <a:lnTo>
                    <a:pt x="5437" y="8090"/>
                  </a:lnTo>
                  <a:lnTo>
                    <a:pt x="5169" y="7932"/>
                  </a:lnTo>
                  <a:cubicBezTo>
                    <a:pt x="5164" y="7929"/>
                    <a:pt x="5157" y="7925"/>
                    <a:pt x="5150" y="7921"/>
                  </a:cubicBezTo>
                  <a:cubicBezTo>
                    <a:pt x="5142" y="7916"/>
                    <a:pt x="5135" y="7912"/>
                    <a:pt x="5127" y="7908"/>
                  </a:cubicBezTo>
                  <a:cubicBezTo>
                    <a:pt x="5120" y="7904"/>
                    <a:pt x="5113" y="7900"/>
                    <a:pt x="5108" y="7897"/>
                  </a:cubicBezTo>
                  <a:cubicBezTo>
                    <a:pt x="5103" y="7894"/>
                    <a:pt x="5100" y="7892"/>
                    <a:pt x="5098" y="7892"/>
                  </a:cubicBezTo>
                  <a:cubicBezTo>
                    <a:pt x="5103" y="7893"/>
                    <a:pt x="5112" y="7895"/>
                    <a:pt x="5126" y="7897"/>
                  </a:cubicBezTo>
                  <a:cubicBezTo>
                    <a:pt x="5141" y="7900"/>
                    <a:pt x="5159" y="7904"/>
                    <a:pt x="5181" y="7908"/>
                  </a:cubicBezTo>
                  <a:lnTo>
                    <a:pt x="5497" y="7967"/>
                  </a:lnTo>
                  <a:lnTo>
                    <a:pt x="5517" y="7928"/>
                  </a:lnTo>
                  <a:lnTo>
                    <a:pt x="5266" y="7700"/>
                  </a:lnTo>
                  <a:cubicBezTo>
                    <a:pt x="5261" y="7696"/>
                    <a:pt x="5255" y="7691"/>
                    <a:pt x="5249" y="7686"/>
                  </a:cubicBezTo>
                  <a:cubicBezTo>
                    <a:pt x="5244" y="7681"/>
                    <a:pt x="5238" y="7676"/>
                    <a:pt x="5233" y="7672"/>
                  </a:cubicBezTo>
                  <a:cubicBezTo>
                    <a:pt x="5227" y="7667"/>
                    <a:pt x="5223" y="7664"/>
                    <a:pt x="5219" y="7660"/>
                  </a:cubicBezTo>
                  <a:cubicBezTo>
                    <a:pt x="5216" y="7657"/>
                    <a:pt x="5213" y="7656"/>
                    <a:pt x="5213" y="7655"/>
                  </a:cubicBezTo>
                  <a:cubicBezTo>
                    <a:pt x="5214" y="7655"/>
                    <a:pt x="5216" y="7656"/>
                    <a:pt x="5221" y="7658"/>
                  </a:cubicBezTo>
                  <a:cubicBezTo>
                    <a:pt x="5226" y="7661"/>
                    <a:pt x="5231" y="7663"/>
                    <a:pt x="5238" y="7666"/>
                  </a:cubicBezTo>
                  <a:cubicBezTo>
                    <a:pt x="5245" y="7669"/>
                    <a:pt x="5252" y="7672"/>
                    <a:pt x="5260" y="7676"/>
                  </a:cubicBezTo>
                  <a:cubicBezTo>
                    <a:pt x="5267" y="7679"/>
                    <a:pt x="5274" y="7682"/>
                    <a:pt x="5280" y="7685"/>
                  </a:cubicBezTo>
                  <a:lnTo>
                    <a:pt x="5578" y="7803"/>
                  </a:lnTo>
                  <a:lnTo>
                    <a:pt x="5601" y="7756"/>
                  </a:lnTo>
                  <a:close/>
                  <a:moveTo>
                    <a:pt x="5386" y="7207"/>
                  </a:moveTo>
                  <a:lnTo>
                    <a:pt x="5363" y="7254"/>
                  </a:lnTo>
                  <a:lnTo>
                    <a:pt x="5635" y="7388"/>
                  </a:lnTo>
                  <a:cubicBezTo>
                    <a:pt x="5648" y="7394"/>
                    <a:pt x="5659" y="7401"/>
                    <a:pt x="5668" y="7407"/>
                  </a:cubicBezTo>
                  <a:cubicBezTo>
                    <a:pt x="5676" y="7413"/>
                    <a:pt x="5683" y="7422"/>
                    <a:pt x="5689" y="7432"/>
                  </a:cubicBezTo>
                  <a:cubicBezTo>
                    <a:pt x="5694" y="7442"/>
                    <a:pt x="5696" y="7454"/>
                    <a:pt x="5694" y="7468"/>
                  </a:cubicBezTo>
                  <a:cubicBezTo>
                    <a:pt x="5692" y="7482"/>
                    <a:pt x="5687" y="7497"/>
                    <a:pt x="5679" y="7513"/>
                  </a:cubicBezTo>
                  <a:cubicBezTo>
                    <a:pt x="5673" y="7526"/>
                    <a:pt x="5667" y="7535"/>
                    <a:pt x="5661" y="7543"/>
                  </a:cubicBezTo>
                  <a:cubicBezTo>
                    <a:pt x="5654" y="7551"/>
                    <a:pt x="5647" y="7557"/>
                    <a:pt x="5641" y="7561"/>
                  </a:cubicBezTo>
                  <a:cubicBezTo>
                    <a:pt x="5634" y="7565"/>
                    <a:pt x="5627" y="7568"/>
                    <a:pt x="5621" y="7569"/>
                  </a:cubicBezTo>
                  <a:cubicBezTo>
                    <a:pt x="5615" y="7571"/>
                    <a:pt x="5609" y="7571"/>
                    <a:pt x="5604" y="7571"/>
                  </a:cubicBezTo>
                  <a:cubicBezTo>
                    <a:pt x="5596" y="7571"/>
                    <a:pt x="5587" y="7568"/>
                    <a:pt x="5576" y="7564"/>
                  </a:cubicBezTo>
                  <a:cubicBezTo>
                    <a:pt x="5564" y="7560"/>
                    <a:pt x="5554" y="7555"/>
                    <a:pt x="5544" y="7550"/>
                  </a:cubicBezTo>
                  <a:lnTo>
                    <a:pt x="5281" y="7421"/>
                  </a:lnTo>
                  <a:lnTo>
                    <a:pt x="5258" y="7467"/>
                  </a:lnTo>
                  <a:lnTo>
                    <a:pt x="5538" y="7605"/>
                  </a:lnTo>
                  <a:cubicBezTo>
                    <a:pt x="5547" y="7609"/>
                    <a:pt x="5557" y="7613"/>
                    <a:pt x="5569" y="7618"/>
                  </a:cubicBezTo>
                  <a:cubicBezTo>
                    <a:pt x="5581" y="7622"/>
                    <a:pt x="5593" y="7624"/>
                    <a:pt x="5605" y="7623"/>
                  </a:cubicBezTo>
                  <a:cubicBezTo>
                    <a:pt x="5629" y="7622"/>
                    <a:pt x="5651" y="7615"/>
                    <a:pt x="5669" y="7601"/>
                  </a:cubicBezTo>
                  <a:cubicBezTo>
                    <a:pt x="5687" y="7588"/>
                    <a:pt x="5703" y="7566"/>
                    <a:pt x="5718" y="7535"/>
                  </a:cubicBezTo>
                  <a:cubicBezTo>
                    <a:pt x="5730" y="7511"/>
                    <a:pt x="5737" y="7490"/>
                    <a:pt x="5740" y="7472"/>
                  </a:cubicBezTo>
                  <a:cubicBezTo>
                    <a:pt x="5743" y="7453"/>
                    <a:pt x="5743" y="7435"/>
                    <a:pt x="5738" y="7418"/>
                  </a:cubicBezTo>
                  <a:cubicBezTo>
                    <a:pt x="5734" y="7401"/>
                    <a:pt x="5727" y="7388"/>
                    <a:pt x="5716" y="7377"/>
                  </a:cubicBezTo>
                  <a:cubicBezTo>
                    <a:pt x="5704" y="7367"/>
                    <a:pt x="5687" y="7356"/>
                    <a:pt x="5664" y="7344"/>
                  </a:cubicBezTo>
                  <a:lnTo>
                    <a:pt x="5386" y="7207"/>
                  </a:lnTo>
                  <a:close/>
                  <a:moveTo>
                    <a:pt x="5228" y="7338"/>
                  </a:moveTo>
                  <a:cubicBezTo>
                    <a:pt x="5220" y="7341"/>
                    <a:pt x="5214" y="7347"/>
                    <a:pt x="5210" y="7355"/>
                  </a:cubicBezTo>
                  <a:cubicBezTo>
                    <a:pt x="5206" y="7363"/>
                    <a:pt x="5205" y="7371"/>
                    <a:pt x="5208" y="7380"/>
                  </a:cubicBezTo>
                  <a:cubicBezTo>
                    <a:pt x="5211" y="7388"/>
                    <a:pt x="5216" y="7395"/>
                    <a:pt x="5224" y="7399"/>
                  </a:cubicBezTo>
                  <a:cubicBezTo>
                    <a:pt x="5233" y="7403"/>
                    <a:pt x="5241" y="7403"/>
                    <a:pt x="5250" y="7400"/>
                  </a:cubicBezTo>
                  <a:cubicBezTo>
                    <a:pt x="5259" y="7398"/>
                    <a:pt x="5265" y="7392"/>
                    <a:pt x="5269" y="7384"/>
                  </a:cubicBezTo>
                  <a:cubicBezTo>
                    <a:pt x="5273" y="7375"/>
                    <a:pt x="5274" y="7367"/>
                    <a:pt x="5270" y="7359"/>
                  </a:cubicBezTo>
                  <a:cubicBezTo>
                    <a:pt x="5267" y="7350"/>
                    <a:pt x="5262" y="7344"/>
                    <a:pt x="5253" y="7340"/>
                  </a:cubicBezTo>
                  <a:cubicBezTo>
                    <a:pt x="5245" y="7336"/>
                    <a:pt x="5237" y="7335"/>
                    <a:pt x="5228" y="7338"/>
                  </a:cubicBezTo>
                  <a:close/>
                  <a:moveTo>
                    <a:pt x="5286" y="7221"/>
                  </a:moveTo>
                  <a:cubicBezTo>
                    <a:pt x="5277" y="7224"/>
                    <a:pt x="5271" y="7230"/>
                    <a:pt x="5267" y="7238"/>
                  </a:cubicBezTo>
                  <a:cubicBezTo>
                    <a:pt x="5263" y="7246"/>
                    <a:pt x="5263" y="7255"/>
                    <a:pt x="5265" y="7263"/>
                  </a:cubicBezTo>
                  <a:cubicBezTo>
                    <a:pt x="5268" y="7272"/>
                    <a:pt x="5274" y="7278"/>
                    <a:pt x="5282" y="7282"/>
                  </a:cubicBezTo>
                  <a:cubicBezTo>
                    <a:pt x="5290" y="7286"/>
                    <a:pt x="5299" y="7286"/>
                    <a:pt x="5307" y="7284"/>
                  </a:cubicBezTo>
                  <a:cubicBezTo>
                    <a:pt x="5316" y="7281"/>
                    <a:pt x="5322" y="7275"/>
                    <a:pt x="5327" y="7267"/>
                  </a:cubicBezTo>
                  <a:cubicBezTo>
                    <a:pt x="5331" y="7259"/>
                    <a:pt x="5331" y="7250"/>
                    <a:pt x="5328" y="7242"/>
                  </a:cubicBezTo>
                  <a:cubicBezTo>
                    <a:pt x="5325" y="7233"/>
                    <a:pt x="5319" y="7227"/>
                    <a:pt x="5311" y="7223"/>
                  </a:cubicBezTo>
                  <a:cubicBezTo>
                    <a:pt x="5303" y="7219"/>
                    <a:pt x="5294" y="7219"/>
                    <a:pt x="5286" y="7221"/>
                  </a:cubicBezTo>
                  <a:close/>
                  <a:moveTo>
                    <a:pt x="5960" y="7027"/>
                  </a:moveTo>
                  <a:lnTo>
                    <a:pt x="5569" y="6835"/>
                  </a:lnTo>
                  <a:lnTo>
                    <a:pt x="5546" y="6881"/>
                  </a:lnTo>
                  <a:lnTo>
                    <a:pt x="5759" y="6984"/>
                  </a:lnTo>
                  <a:cubicBezTo>
                    <a:pt x="5774" y="6991"/>
                    <a:pt x="5788" y="6998"/>
                    <a:pt x="5802" y="7004"/>
                  </a:cubicBezTo>
                  <a:cubicBezTo>
                    <a:pt x="5816" y="7010"/>
                    <a:pt x="5829" y="7016"/>
                    <a:pt x="5841" y="7021"/>
                  </a:cubicBezTo>
                  <a:cubicBezTo>
                    <a:pt x="5852" y="7026"/>
                    <a:pt x="5862" y="7030"/>
                    <a:pt x="5869" y="7033"/>
                  </a:cubicBezTo>
                  <a:cubicBezTo>
                    <a:pt x="5877" y="7036"/>
                    <a:pt x="5881" y="7037"/>
                    <a:pt x="5881" y="7037"/>
                  </a:cubicBezTo>
                  <a:cubicBezTo>
                    <a:pt x="5880" y="7037"/>
                    <a:pt x="5876" y="7037"/>
                    <a:pt x="5870" y="7036"/>
                  </a:cubicBezTo>
                  <a:cubicBezTo>
                    <a:pt x="5864" y="7036"/>
                    <a:pt x="5856" y="7036"/>
                    <a:pt x="5847" y="7035"/>
                  </a:cubicBezTo>
                  <a:cubicBezTo>
                    <a:pt x="5838" y="7035"/>
                    <a:pt x="5827" y="7034"/>
                    <a:pt x="5816" y="7034"/>
                  </a:cubicBezTo>
                  <a:cubicBezTo>
                    <a:pt x="5804" y="7033"/>
                    <a:pt x="5793" y="7033"/>
                    <a:pt x="5781" y="7033"/>
                  </a:cubicBezTo>
                  <a:lnTo>
                    <a:pt x="5468" y="7041"/>
                  </a:lnTo>
                  <a:lnTo>
                    <a:pt x="5441" y="7095"/>
                  </a:lnTo>
                  <a:lnTo>
                    <a:pt x="5832" y="7287"/>
                  </a:lnTo>
                  <a:lnTo>
                    <a:pt x="5856" y="7239"/>
                  </a:lnTo>
                  <a:lnTo>
                    <a:pt x="5628" y="7129"/>
                  </a:lnTo>
                  <a:cubicBezTo>
                    <a:pt x="5616" y="7124"/>
                    <a:pt x="5605" y="7118"/>
                    <a:pt x="5593" y="7113"/>
                  </a:cubicBezTo>
                  <a:cubicBezTo>
                    <a:pt x="5582" y="7108"/>
                    <a:pt x="5571" y="7104"/>
                    <a:pt x="5561" y="7100"/>
                  </a:cubicBezTo>
                  <a:cubicBezTo>
                    <a:pt x="5551" y="7095"/>
                    <a:pt x="5542" y="7092"/>
                    <a:pt x="5535" y="7088"/>
                  </a:cubicBezTo>
                  <a:cubicBezTo>
                    <a:pt x="5528" y="7085"/>
                    <a:pt x="5523" y="7083"/>
                    <a:pt x="5519" y="7082"/>
                  </a:cubicBezTo>
                  <a:cubicBezTo>
                    <a:pt x="5523" y="7083"/>
                    <a:pt x="5529" y="7083"/>
                    <a:pt x="5536" y="7084"/>
                  </a:cubicBezTo>
                  <a:cubicBezTo>
                    <a:pt x="5544" y="7084"/>
                    <a:pt x="5552" y="7084"/>
                    <a:pt x="5563" y="7084"/>
                  </a:cubicBezTo>
                  <a:cubicBezTo>
                    <a:pt x="5573" y="7084"/>
                    <a:pt x="5584" y="7084"/>
                    <a:pt x="5596" y="7084"/>
                  </a:cubicBezTo>
                  <a:cubicBezTo>
                    <a:pt x="5608" y="7084"/>
                    <a:pt x="5621" y="7084"/>
                    <a:pt x="5635" y="7084"/>
                  </a:cubicBezTo>
                  <a:lnTo>
                    <a:pt x="5936" y="7076"/>
                  </a:lnTo>
                  <a:lnTo>
                    <a:pt x="5960" y="7027"/>
                  </a:lnTo>
                  <a:close/>
                  <a:moveTo>
                    <a:pt x="5984" y="6606"/>
                  </a:moveTo>
                  <a:cubicBezTo>
                    <a:pt x="5969" y="6605"/>
                    <a:pt x="5955" y="6606"/>
                    <a:pt x="5942" y="6609"/>
                  </a:cubicBezTo>
                  <a:cubicBezTo>
                    <a:pt x="5929" y="6613"/>
                    <a:pt x="5917" y="6618"/>
                    <a:pt x="5906" y="6626"/>
                  </a:cubicBezTo>
                  <a:cubicBezTo>
                    <a:pt x="5895" y="6633"/>
                    <a:pt x="5883" y="6644"/>
                    <a:pt x="5869" y="6659"/>
                  </a:cubicBezTo>
                  <a:lnTo>
                    <a:pt x="5833" y="6697"/>
                  </a:lnTo>
                  <a:cubicBezTo>
                    <a:pt x="5814" y="6716"/>
                    <a:pt x="5797" y="6729"/>
                    <a:pt x="5783" y="6734"/>
                  </a:cubicBezTo>
                  <a:cubicBezTo>
                    <a:pt x="5768" y="6740"/>
                    <a:pt x="5753" y="6738"/>
                    <a:pt x="5737" y="6731"/>
                  </a:cubicBezTo>
                  <a:cubicBezTo>
                    <a:pt x="5717" y="6721"/>
                    <a:pt x="5704" y="6706"/>
                    <a:pt x="5700" y="6687"/>
                  </a:cubicBezTo>
                  <a:cubicBezTo>
                    <a:pt x="5695" y="6667"/>
                    <a:pt x="5699" y="6646"/>
                    <a:pt x="5711" y="6621"/>
                  </a:cubicBezTo>
                  <a:cubicBezTo>
                    <a:pt x="5715" y="6612"/>
                    <a:pt x="5720" y="6605"/>
                    <a:pt x="5724" y="6598"/>
                  </a:cubicBezTo>
                  <a:cubicBezTo>
                    <a:pt x="5729" y="6591"/>
                    <a:pt x="5735" y="6585"/>
                    <a:pt x="5741" y="6579"/>
                  </a:cubicBezTo>
                  <a:cubicBezTo>
                    <a:pt x="5747" y="6572"/>
                    <a:pt x="5754" y="6566"/>
                    <a:pt x="5763" y="6561"/>
                  </a:cubicBezTo>
                  <a:cubicBezTo>
                    <a:pt x="5771" y="6555"/>
                    <a:pt x="5780" y="6548"/>
                    <a:pt x="5791" y="6542"/>
                  </a:cubicBezTo>
                  <a:lnTo>
                    <a:pt x="5767" y="6505"/>
                  </a:lnTo>
                  <a:cubicBezTo>
                    <a:pt x="5724" y="6530"/>
                    <a:pt x="5692" y="6563"/>
                    <a:pt x="5672" y="6604"/>
                  </a:cubicBezTo>
                  <a:cubicBezTo>
                    <a:pt x="5662" y="6623"/>
                    <a:pt x="5657" y="6642"/>
                    <a:pt x="5654" y="6660"/>
                  </a:cubicBezTo>
                  <a:cubicBezTo>
                    <a:pt x="5652" y="6679"/>
                    <a:pt x="5653" y="6696"/>
                    <a:pt x="5658" y="6711"/>
                  </a:cubicBezTo>
                  <a:cubicBezTo>
                    <a:pt x="5662" y="6727"/>
                    <a:pt x="5670" y="6742"/>
                    <a:pt x="5681" y="6754"/>
                  </a:cubicBezTo>
                  <a:cubicBezTo>
                    <a:pt x="5691" y="6767"/>
                    <a:pt x="5705" y="6778"/>
                    <a:pt x="5722" y="6786"/>
                  </a:cubicBezTo>
                  <a:cubicBezTo>
                    <a:pt x="5747" y="6798"/>
                    <a:pt x="5772" y="6801"/>
                    <a:pt x="5798" y="6793"/>
                  </a:cubicBezTo>
                  <a:cubicBezTo>
                    <a:pt x="5809" y="6789"/>
                    <a:pt x="5820" y="6783"/>
                    <a:pt x="5830" y="6775"/>
                  </a:cubicBezTo>
                  <a:cubicBezTo>
                    <a:pt x="5840" y="6767"/>
                    <a:pt x="5852" y="6756"/>
                    <a:pt x="5867" y="6741"/>
                  </a:cubicBezTo>
                  <a:lnTo>
                    <a:pt x="5898" y="6707"/>
                  </a:lnTo>
                  <a:cubicBezTo>
                    <a:pt x="5935" y="6667"/>
                    <a:pt x="5971" y="6656"/>
                    <a:pt x="6005" y="6673"/>
                  </a:cubicBezTo>
                  <a:cubicBezTo>
                    <a:pt x="6028" y="6684"/>
                    <a:pt x="6042" y="6703"/>
                    <a:pt x="6047" y="6728"/>
                  </a:cubicBezTo>
                  <a:cubicBezTo>
                    <a:pt x="6050" y="6740"/>
                    <a:pt x="6050" y="6751"/>
                    <a:pt x="6048" y="6761"/>
                  </a:cubicBezTo>
                  <a:cubicBezTo>
                    <a:pt x="6046" y="6771"/>
                    <a:pt x="6041" y="6784"/>
                    <a:pt x="6034" y="6799"/>
                  </a:cubicBezTo>
                  <a:cubicBezTo>
                    <a:pt x="6024" y="6819"/>
                    <a:pt x="6013" y="6836"/>
                    <a:pt x="5999" y="6850"/>
                  </a:cubicBezTo>
                  <a:cubicBezTo>
                    <a:pt x="5985" y="6864"/>
                    <a:pt x="5969" y="6877"/>
                    <a:pt x="5949" y="6887"/>
                  </a:cubicBezTo>
                  <a:lnTo>
                    <a:pt x="5975" y="6926"/>
                  </a:lnTo>
                  <a:cubicBezTo>
                    <a:pt x="5997" y="6912"/>
                    <a:pt x="6015" y="6897"/>
                    <a:pt x="6031" y="6879"/>
                  </a:cubicBezTo>
                  <a:cubicBezTo>
                    <a:pt x="6047" y="6862"/>
                    <a:pt x="6060" y="6841"/>
                    <a:pt x="6072" y="6818"/>
                  </a:cubicBezTo>
                  <a:cubicBezTo>
                    <a:pt x="6081" y="6799"/>
                    <a:pt x="6087" y="6782"/>
                    <a:pt x="6090" y="6767"/>
                  </a:cubicBezTo>
                  <a:cubicBezTo>
                    <a:pt x="6093" y="6751"/>
                    <a:pt x="6093" y="6735"/>
                    <a:pt x="6091" y="6718"/>
                  </a:cubicBezTo>
                  <a:cubicBezTo>
                    <a:pt x="6089" y="6695"/>
                    <a:pt x="6082" y="6675"/>
                    <a:pt x="6069" y="6657"/>
                  </a:cubicBezTo>
                  <a:cubicBezTo>
                    <a:pt x="6057" y="6640"/>
                    <a:pt x="6042" y="6627"/>
                    <a:pt x="6024" y="6618"/>
                  </a:cubicBezTo>
                  <a:cubicBezTo>
                    <a:pt x="6012" y="6612"/>
                    <a:pt x="5998" y="6608"/>
                    <a:pt x="5984" y="6606"/>
                  </a:cubicBezTo>
                  <a:close/>
                  <a:moveTo>
                    <a:pt x="5901" y="6160"/>
                  </a:moveTo>
                  <a:lnTo>
                    <a:pt x="5774" y="6418"/>
                  </a:lnTo>
                  <a:lnTo>
                    <a:pt x="5813" y="6438"/>
                  </a:lnTo>
                  <a:lnTo>
                    <a:pt x="5865" y="6333"/>
                  </a:lnTo>
                  <a:lnTo>
                    <a:pt x="6216" y="6506"/>
                  </a:lnTo>
                  <a:lnTo>
                    <a:pt x="6238" y="6461"/>
                  </a:lnTo>
                  <a:lnTo>
                    <a:pt x="5887" y="6288"/>
                  </a:lnTo>
                  <a:lnTo>
                    <a:pt x="5939" y="6182"/>
                  </a:lnTo>
                  <a:lnTo>
                    <a:pt x="5901" y="6160"/>
                  </a:lnTo>
                  <a:close/>
                  <a:moveTo>
                    <a:pt x="6433" y="6065"/>
                  </a:moveTo>
                  <a:lnTo>
                    <a:pt x="6393" y="6046"/>
                  </a:lnTo>
                  <a:lnTo>
                    <a:pt x="6308" y="6218"/>
                  </a:lnTo>
                  <a:lnTo>
                    <a:pt x="6165" y="6147"/>
                  </a:lnTo>
                  <a:lnTo>
                    <a:pt x="6231" y="6013"/>
                  </a:lnTo>
                  <a:lnTo>
                    <a:pt x="6190" y="5993"/>
                  </a:lnTo>
                  <a:lnTo>
                    <a:pt x="6124" y="6127"/>
                  </a:lnTo>
                  <a:lnTo>
                    <a:pt x="5996" y="6064"/>
                  </a:lnTo>
                  <a:lnTo>
                    <a:pt x="6075" y="5904"/>
                  </a:lnTo>
                  <a:lnTo>
                    <a:pt x="6039" y="5879"/>
                  </a:lnTo>
                  <a:lnTo>
                    <a:pt x="5934" y="6092"/>
                  </a:lnTo>
                  <a:lnTo>
                    <a:pt x="6325" y="6285"/>
                  </a:lnTo>
                  <a:lnTo>
                    <a:pt x="6433" y="6065"/>
                  </a:lnTo>
                  <a:close/>
                  <a:moveTo>
                    <a:pt x="6596" y="5734"/>
                  </a:moveTo>
                  <a:lnTo>
                    <a:pt x="6560" y="5739"/>
                  </a:lnTo>
                  <a:cubicBezTo>
                    <a:pt x="6543" y="5741"/>
                    <a:pt x="6525" y="5744"/>
                    <a:pt x="6507" y="5746"/>
                  </a:cubicBezTo>
                  <a:cubicBezTo>
                    <a:pt x="6488" y="5749"/>
                    <a:pt x="6470" y="5751"/>
                    <a:pt x="6454" y="5754"/>
                  </a:cubicBezTo>
                  <a:cubicBezTo>
                    <a:pt x="6437" y="5756"/>
                    <a:pt x="6426" y="5758"/>
                    <a:pt x="6419" y="5759"/>
                  </a:cubicBezTo>
                  <a:cubicBezTo>
                    <a:pt x="6409" y="5761"/>
                    <a:pt x="6398" y="5763"/>
                    <a:pt x="6386" y="5766"/>
                  </a:cubicBezTo>
                  <a:cubicBezTo>
                    <a:pt x="6374" y="5769"/>
                    <a:pt x="6364" y="5773"/>
                    <a:pt x="6356" y="5777"/>
                  </a:cubicBezTo>
                  <a:lnTo>
                    <a:pt x="6358" y="5771"/>
                  </a:lnTo>
                  <a:cubicBezTo>
                    <a:pt x="6366" y="5756"/>
                    <a:pt x="6370" y="5740"/>
                    <a:pt x="6372" y="5725"/>
                  </a:cubicBezTo>
                  <a:cubicBezTo>
                    <a:pt x="6373" y="5710"/>
                    <a:pt x="6371" y="5695"/>
                    <a:pt x="6366" y="5681"/>
                  </a:cubicBezTo>
                  <a:cubicBezTo>
                    <a:pt x="6361" y="5668"/>
                    <a:pt x="6353" y="5655"/>
                    <a:pt x="6343" y="5644"/>
                  </a:cubicBezTo>
                  <a:cubicBezTo>
                    <a:pt x="6332" y="5632"/>
                    <a:pt x="6318" y="5623"/>
                    <a:pt x="6302" y="5615"/>
                  </a:cubicBezTo>
                  <a:cubicBezTo>
                    <a:pt x="6292" y="5610"/>
                    <a:pt x="6282" y="5606"/>
                    <a:pt x="6272" y="5605"/>
                  </a:cubicBezTo>
                  <a:cubicBezTo>
                    <a:pt x="6263" y="5603"/>
                    <a:pt x="6253" y="5602"/>
                    <a:pt x="6245" y="5602"/>
                  </a:cubicBezTo>
                  <a:cubicBezTo>
                    <a:pt x="6236" y="5603"/>
                    <a:pt x="6228" y="5604"/>
                    <a:pt x="6221" y="5606"/>
                  </a:cubicBezTo>
                  <a:cubicBezTo>
                    <a:pt x="6213" y="5608"/>
                    <a:pt x="6207" y="5610"/>
                    <a:pt x="6201" y="5613"/>
                  </a:cubicBezTo>
                  <a:cubicBezTo>
                    <a:pt x="6195" y="5616"/>
                    <a:pt x="6189" y="5619"/>
                    <a:pt x="6183" y="5624"/>
                  </a:cubicBezTo>
                  <a:cubicBezTo>
                    <a:pt x="6177" y="5628"/>
                    <a:pt x="6171" y="5634"/>
                    <a:pt x="6165" y="5640"/>
                  </a:cubicBezTo>
                  <a:cubicBezTo>
                    <a:pt x="6159" y="5647"/>
                    <a:pt x="6153" y="5655"/>
                    <a:pt x="6147" y="5665"/>
                  </a:cubicBezTo>
                  <a:cubicBezTo>
                    <a:pt x="6141" y="5675"/>
                    <a:pt x="6134" y="5686"/>
                    <a:pt x="6128" y="5699"/>
                  </a:cubicBezTo>
                  <a:lnTo>
                    <a:pt x="6083" y="5790"/>
                  </a:lnTo>
                  <a:lnTo>
                    <a:pt x="6474" y="5983"/>
                  </a:lnTo>
                  <a:lnTo>
                    <a:pt x="6496" y="5937"/>
                  </a:lnTo>
                  <a:lnTo>
                    <a:pt x="6319" y="5850"/>
                  </a:lnTo>
                  <a:cubicBezTo>
                    <a:pt x="6325" y="5841"/>
                    <a:pt x="6330" y="5834"/>
                    <a:pt x="6337" y="5829"/>
                  </a:cubicBezTo>
                  <a:cubicBezTo>
                    <a:pt x="6343" y="5825"/>
                    <a:pt x="6353" y="5821"/>
                    <a:pt x="6366" y="5818"/>
                  </a:cubicBezTo>
                  <a:cubicBezTo>
                    <a:pt x="6389" y="5814"/>
                    <a:pt x="6411" y="5809"/>
                    <a:pt x="6432" y="5806"/>
                  </a:cubicBezTo>
                  <a:cubicBezTo>
                    <a:pt x="6453" y="5803"/>
                    <a:pt x="6472" y="5800"/>
                    <a:pt x="6489" y="5798"/>
                  </a:cubicBezTo>
                  <a:cubicBezTo>
                    <a:pt x="6507" y="5796"/>
                    <a:pt x="6522" y="5794"/>
                    <a:pt x="6535" y="5794"/>
                  </a:cubicBezTo>
                  <a:cubicBezTo>
                    <a:pt x="6548" y="5793"/>
                    <a:pt x="6559" y="5793"/>
                    <a:pt x="6567" y="5793"/>
                  </a:cubicBezTo>
                  <a:lnTo>
                    <a:pt x="6596" y="5734"/>
                  </a:lnTo>
                  <a:close/>
                  <a:moveTo>
                    <a:pt x="6310" y="5685"/>
                  </a:moveTo>
                  <a:cubicBezTo>
                    <a:pt x="6318" y="5694"/>
                    <a:pt x="6324" y="5703"/>
                    <a:pt x="6327" y="5712"/>
                  </a:cubicBezTo>
                  <a:cubicBezTo>
                    <a:pt x="6330" y="5723"/>
                    <a:pt x="6330" y="5735"/>
                    <a:pt x="6328" y="5748"/>
                  </a:cubicBezTo>
                  <a:cubicBezTo>
                    <a:pt x="6326" y="5760"/>
                    <a:pt x="6320" y="5775"/>
                    <a:pt x="6312" y="5793"/>
                  </a:cubicBezTo>
                  <a:lnTo>
                    <a:pt x="6290" y="5836"/>
                  </a:lnTo>
                  <a:lnTo>
                    <a:pt x="6145" y="5764"/>
                  </a:lnTo>
                  <a:lnTo>
                    <a:pt x="6168" y="5718"/>
                  </a:lnTo>
                  <a:cubicBezTo>
                    <a:pt x="6173" y="5707"/>
                    <a:pt x="6178" y="5698"/>
                    <a:pt x="6183" y="5691"/>
                  </a:cubicBezTo>
                  <a:cubicBezTo>
                    <a:pt x="6188" y="5684"/>
                    <a:pt x="6194" y="5678"/>
                    <a:pt x="6200" y="5672"/>
                  </a:cubicBezTo>
                  <a:cubicBezTo>
                    <a:pt x="6210" y="5664"/>
                    <a:pt x="6222" y="5658"/>
                    <a:pt x="6236" y="5657"/>
                  </a:cubicBezTo>
                  <a:cubicBezTo>
                    <a:pt x="6251" y="5655"/>
                    <a:pt x="6265" y="5657"/>
                    <a:pt x="6278" y="5663"/>
                  </a:cubicBezTo>
                  <a:cubicBezTo>
                    <a:pt x="6291" y="5670"/>
                    <a:pt x="6301" y="5677"/>
                    <a:pt x="6310" y="5685"/>
                  </a:cubicBezTo>
                  <a:close/>
                  <a:moveTo>
                    <a:pt x="6808" y="5523"/>
                  </a:moveTo>
                  <a:lnTo>
                    <a:pt x="6259" y="5253"/>
                  </a:lnTo>
                  <a:lnTo>
                    <a:pt x="6240" y="5290"/>
                  </a:lnTo>
                  <a:lnTo>
                    <a:pt x="6789" y="5561"/>
                  </a:lnTo>
                  <a:lnTo>
                    <a:pt x="6808" y="5523"/>
                  </a:lnTo>
                  <a:close/>
                  <a:moveTo>
                    <a:pt x="6582" y="4775"/>
                  </a:moveTo>
                  <a:lnTo>
                    <a:pt x="6560" y="4821"/>
                  </a:lnTo>
                  <a:lnTo>
                    <a:pt x="6832" y="4955"/>
                  </a:lnTo>
                  <a:cubicBezTo>
                    <a:pt x="6845" y="4962"/>
                    <a:pt x="6856" y="4968"/>
                    <a:pt x="6865" y="4975"/>
                  </a:cubicBezTo>
                  <a:cubicBezTo>
                    <a:pt x="6873" y="4981"/>
                    <a:pt x="6880" y="4989"/>
                    <a:pt x="6886" y="5000"/>
                  </a:cubicBezTo>
                  <a:cubicBezTo>
                    <a:pt x="6891" y="5010"/>
                    <a:pt x="6892" y="5022"/>
                    <a:pt x="6891" y="5036"/>
                  </a:cubicBezTo>
                  <a:cubicBezTo>
                    <a:pt x="6889" y="5050"/>
                    <a:pt x="6884" y="5065"/>
                    <a:pt x="6876" y="5081"/>
                  </a:cubicBezTo>
                  <a:cubicBezTo>
                    <a:pt x="6870" y="5093"/>
                    <a:pt x="6864" y="5103"/>
                    <a:pt x="6857" y="5111"/>
                  </a:cubicBezTo>
                  <a:cubicBezTo>
                    <a:pt x="6851" y="5118"/>
                    <a:pt x="6844" y="5124"/>
                    <a:pt x="6837" y="5129"/>
                  </a:cubicBezTo>
                  <a:cubicBezTo>
                    <a:pt x="6831" y="5133"/>
                    <a:pt x="6824" y="5136"/>
                    <a:pt x="6818" y="5137"/>
                  </a:cubicBezTo>
                  <a:cubicBezTo>
                    <a:pt x="6811" y="5138"/>
                    <a:pt x="6806" y="5139"/>
                    <a:pt x="6801" y="5139"/>
                  </a:cubicBezTo>
                  <a:cubicBezTo>
                    <a:pt x="6793" y="5138"/>
                    <a:pt x="6784" y="5136"/>
                    <a:pt x="6772" y="5132"/>
                  </a:cubicBezTo>
                  <a:cubicBezTo>
                    <a:pt x="6761" y="5127"/>
                    <a:pt x="6751" y="5123"/>
                    <a:pt x="6741" y="5118"/>
                  </a:cubicBezTo>
                  <a:lnTo>
                    <a:pt x="6478" y="4988"/>
                  </a:lnTo>
                  <a:lnTo>
                    <a:pt x="6455" y="5034"/>
                  </a:lnTo>
                  <a:lnTo>
                    <a:pt x="6735" y="5172"/>
                  </a:lnTo>
                  <a:cubicBezTo>
                    <a:pt x="6744" y="5177"/>
                    <a:pt x="6754" y="5181"/>
                    <a:pt x="6766" y="5185"/>
                  </a:cubicBezTo>
                  <a:cubicBezTo>
                    <a:pt x="6778" y="5190"/>
                    <a:pt x="6790" y="5192"/>
                    <a:pt x="6802" y="5191"/>
                  </a:cubicBezTo>
                  <a:cubicBezTo>
                    <a:pt x="6826" y="5190"/>
                    <a:pt x="6848" y="5182"/>
                    <a:pt x="6866" y="5169"/>
                  </a:cubicBezTo>
                  <a:cubicBezTo>
                    <a:pt x="6884" y="5155"/>
                    <a:pt x="6900" y="5133"/>
                    <a:pt x="6915" y="5103"/>
                  </a:cubicBezTo>
                  <a:cubicBezTo>
                    <a:pt x="6927" y="5079"/>
                    <a:pt x="6934" y="5058"/>
                    <a:pt x="6937" y="5039"/>
                  </a:cubicBezTo>
                  <a:cubicBezTo>
                    <a:pt x="6940" y="5021"/>
                    <a:pt x="6940" y="5003"/>
                    <a:pt x="6935" y="4986"/>
                  </a:cubicBezTo>
                  <a:cubicBezTo>
                    <a:pt x="6931" y="4969"/>
                    <a:pt x="6924" y="4955"/>
                    <a:pt x="6912" y="4945"/>
                  </a:cubicBezTo>
                  <a:cubicBezTo>
                    <a:pt x="6901" y="4935"/>
                    <a:pt x="6884" y="4924"/>
                    <a:pt x="6860" y="4912"/>
                  </a:cubicBezTo>
                  <a:lnTo>
                    <a:pt x="6582" y="4775"/>
                  </a:lnTo>
                  <a:close/>
                  <a:moveTo>
                    <a:pt x="7157" y="4595"/>
                  </a:moveTo>
                  <a:lnTo>
                    <a:pt x="6766" y="4403"/>
                  </a:lnTo>
                  <a:lnTo>
                    <a:pt x="6743" y="4449"/>
                  </a:lnTo>
                  <a:lnTo>
                    <a:pt x="6956" y="4552"/>
                  </a:lnTo>
                  <a:cubicBezTo>
                    <a:pt x="6970" y="4559"/>
                    <a:pt x="6985" y="4565"/>
                    <a:pt x="6999" y="4571"/>
                  </a:cubicBezTo>
                  <a:cubicBezTo>
                    <a:pt x="7013" y="4578"/>
                    <a:pt x="7026" y="4583"/>
                    <a:pt x="7038" y="4588"/>
                  </a:cubicBezTo>
                  <a:cubicBezTo>
                    <a:pt x="7049" y="4593"/>
                    <a:pt x="7059" y="4597"/>
                    <a:pt x="7066" y="4600"/>
                  </a:cubicBezTo>
                  <a:cubicBezTo>
                    <a:pt x="7074" y="4603"/>
                    <a:pt x="7078" y="4605"/>
                    <a:pt x="7078" y="4605"/>
                  </a:cubicBezTo>
                  <a:cubicBezTo>
                    <a:pt x="7077" y="4605"/>
                    <a:pt x="7073" y="4605"/>
                    <a:pt x="7067" y="4604"/>
                  </a:cubicBezTo>
                  <a:cubicBezTo>
                    <a:pt x="7061" y="4604"/>
                    <a:pt x="7053" y="4603"/>
                    <a:pt x="7044" y="4603"/>
                  </a:cubicBezTo>
                  <a:cubicBezTo>
                    <a:pt x="7035" y="4602"/>
                    <a:pt x="7024" y="4602"/>
                    <a:pt x="7013" y="4601"/>
                  </a:cubicBezTo>
                  <a:cubicBezTo>
                    <a:pt x="7001" y="4601"/>
                    <a:pt x="6989" y="4601"/>
                    <a:pt x="6978" y="4601"/>
                  </a:cubicBezTo>
                  <a:lnTo>
                    <a:pt x="6664" y="4608"/>
                  </a:lnTo>
                  <a:lnTo>
                    <a:pt x="6638" y="4662"/>
                  </a:lnTo>
                  <a:lnTo>
                    <a:pt x="7029" y="4855"/>
                  </a:lnTo>
                  <a:lnTo>
                    <a:pt x="7053" y="4806"/>
                  </a:lnTo>
                  <a:lnTo>
                    <a:pt x="6825" y="4697"/>
                  </a:lnTo>
                  <a:cubicBezTo>
                    <a:pt x="6813" y="4691"/>
                    <a:pt x="6802" y="4686"/>
                    <a:pt x="6790" y="4681"/>
                  </a:cubicBezTo>
                  <a:cubicBezTo>
                    <a:pt x="6778" y="4676"/>
                    <a:pt x="6768" y="4671"/>
                    <a:pt x="6758" y="4667"/>
                  </a:cubicBezTo>
                  <a:cubicBezTo>
                    <a:pt x="6748" y="4663"/>
                    <a:pt x="6739" y="4659"/>
                    <a:pt x="6732" y="4656"/>
                  </a:cubicBezTo>
                  <a:cubicBezTo>
                    <a:pt x="6725" y="4653"/>
                    <a:pt x="6719" y="4651"/>
                    <a:pt x="6716" y="4650"/>
                  </a:cubicBezTo>
                  <a:cubicBezTo>
                    <a:pt x="6720" y="4651"/>
                    <a:pt x="6726" y="4651"/>
                    <a:pt x="6733" y="4651"/>
                  </a:cubicBezTo>
                  <a:cubicBezTo>
                    <a:pt x="6741" y="4652"/>
                    <a:pt x="6749" y="4652"/>
                    <a:pt x="6759" y="4652"/>
                  </a:cubicBezTo>
                  <a:cubicBezTo>
                    <a:pt x="6770" y="4652"/>
                    <a:pt x="6781" y="4652"/>
                    <a:pt x="6793" y="4652"/>
                  </a:cubicBezTo>
                  <a:cubicBezTo>
                    <a:pt x="6805" y="4652"/>
                    <a:pt x="6818" y="4652"/>
                    <a:pt x="6831" y="4652"/>
                  </a:cubicBezTo>
                  <a:lnTo>
                    <a:pt x="7132" y="4644"/>
                  </a:lnTo>
                  <a:lnTo>
                    <a:pt x="7157" y="4595"/>
                  </a:lnTo>
                  <a:close/>
                  <a:moveTo>
                    <a:pt x="7235" y="4435"/>
                  </a:moveTo>
                  <a:lnTo>
                    <a:pt x="6844" y="4243"/>
                  </a:lnTo>
                  <a:lnTo>
                    <a:pt x="6822" y="4288"/>
                  </a:lnTo>
                  <a:lnTo>
                    <a:pt x="7213" y="4481"/>
                  </a:lnTo>
                  <a:lnTo>
                    <a:pt x="7235" y="4435"/>
                  </a:lnTo>
                  <a:close/>
                  <a:moveTo>
                    <a:pt x="7035" y="3855"/>
                  </a:moveTo>
                  <a:lnTo>
                    <a:pt x="7011" y="3903"/>
                  </a:lnTo>
                  <a:lnTo>
                    <a:pt x="7228" y="4114"/>
                  </a:lnTo>
                  <a:cubicBezTo>
                    <a:pt x="7246" y="4131"/>
                    <a:pt x="7261" y="4145"/>
                    <a:pt x="7273" y="4156"/>
                  </a:cubicBezTo>
                  <a:cubicBezTo>
                    <a:pt x="7285" y="4167"/>
                    <a:pt x="7293" y="4174"/>
                    <a:pt x="7297" y="4178"/>
                  </a:cubicBezTo>
                  <a:cubicBezTo>
                    <a:pt x="7295" y="4177"/>
                    <a:pt x="7290" y="4175"/>
                    <a:pt x="7283" y="4174"/>
                  </a:cubicBezTo>
                  <a:cubicBezTo>
                    <a:pt x="7276" y="4172"/>
                    <a:pt x="7268" y="4170"/>
                    <a:pt x="7259" y="4168"/>
                  </a:cubicBezTo>
                  <a:cubicBezTo>
                    <a:pt x="7249" y="4166"/>
                    <a:pt x="7240" y="4164"/>
                    <a:pt x="7229" y="4163"/>
                  </a:cubicBezTo>
                  <a:cubicBezTo>
                    <a:pt x="7219" y="4161"/>
                    <a:pt x="7209" y="4159"/>
                    <a:pt x="7199" y="4158"/>
                  </a:cubicBezTo>
                  <a:lnTo>
                    <a:pt x="6907" y="4116"/>
                  </a:lnTo>
                  <a:lnTo>
                    <a:pt x="6882" y="4167"/>
                  </a:lnTo>
                  <a:lnTo>
                    <a:pt x="7337" y="4228"/>
                  </a:lnTo>
                  <a:lnTo>
                    <a:pt x="7360" y="4182"/>
                  </a:lnTo>
                  <a:lnTo>
                    <a:pt x="7035" y="3855"/>
                  </a:lnTo>
                  <a:close/>
                  <a:moveTo>
                    <a:pt x="7571" y="3753"/>
                  </a:moveTo>
                  <a:lnTo>
                    <a:pt x="7531" y="3733"/>
                  </a:lnTo>
                  <a:lnTo>
                    <a:pt x="7446" y="3905"/>
                  </a:lnTo>
                  <a:lnTo>
                    <a:pt x="7303" y="3834"/>
                  </a:lnTo>
                  <a:lnTo>
                    <a:pt x="7369" y="3701"/>
                  </a:lnTo>
                  <a:lnTo>
                    <a:pt x="7328" y="3681"/>
                  </a:lnTo>
                  <a:lnTo>
                    <a:pt x="7262" y="3815"/>
                  </a:lnTo>
                  <a:lnTo>
                    <a:pt x="7134" y="3752"/>
                  </a:lnTo>
                  <a:lnTo>
                    <a:pt x="7213" y="3591"/>
                  </a:lnTo>
                  <a:lnTo>
                    <a:pt x="7177" y="3566"/>
                  </a:lnTo>
                  <a:lnTo>
                    <a:pt x="7072" y="3780"/>
                  </a:lnTo>
                  <a:lnTo>
                    <a:pt x="7463" y="3972"/>
                  </a:lnTo>
                  <a:lnTo>
                    <a:pt x="7571" y="3753"/>
                  </a:lnTo>
                  <a:close/>
                  <a:moveTo>
                    <a:pt x="7734" y="3422"/>
                  </a:moveTo>
                  <a:lnTo>
                    <a:pt x="7698" y="3426"/>
                  </a:lnTo>
                  <a:cubicBezTo>
                    <a:pt x="7681" y="3429"/>
                    <a:pt x="7663" y="3431"/>
                    <a:pt x="7644" y="3434"/>
                  </a:cubicBezTo>
                  <a:cubicBezTo>
                    <a:pt x="7626" y="3436"/>
                    <a:pt x="7608" y="3439"/>
                    <a:pt x="7592" y="3441"/>
                  </a:cubicBezTo>
                  <a:cubicBezTo>
                    <a:pt x="7575" y="3443"/>
                    <a:pt x="7564" y="3445"/>
                    <a:pt x="7557" y="3446"/>
                  </a:cubicBezTo>
                  <a:cubicBezTo>
                    <a:pt x="7547" y="3448"/>
                    <a:pt x="7536" y="3451"/>
                    <a:pt x="7524" y="3454"/>
                  </a:cubicBezTo>
                  <a:cubicBezTo>
                    <a:pt x="7512" y="3457"/>
                    <a:pt x="7502" y="3460"/>
                    <a:pt x="7494" y="3464"/>
                  </a:cubicBezTo>
                  <a:lnTo>
                    <a:pt x="7496" y="3458"/>
                  </a:lnTo>
                  <a:cubicBezTo>
                    <a:pt x="7504" y="3443"/>
                    <a:pt x="7508" y="3427"/>
                    <a:pt x="7510" y="3412"/>
                  </a:cubicBezTo>
                  <a:cubicBezTo>
                    <a:pt x="7511" y="3397"/>
                    <a:pt x="7509" y="3382"/>
                    <a:pt x="7504" y="3369"/>
                  </a:cubicBezTo>
                  <a:cubicBezTo>
                    <a:pt x="7499" y="3355"/>
                    <a:pt x="7491" y="3342"/>
                    <a:pt x="7481" y="3331"/>
                  </a:cubicBezTo>
                  <a:cubicBezTo>
                    <a:pt x="7470" y="3319"/>
                    <a:pt x="7456" y="3310"/>
                    <a:pt x="7440" y="3302"/>
                  </a:cubicBezTo>
                  <a:cubicBezTo>
                    <a:pt x="7430" y="3297"/>
                    <a:pt x="7420" y="3294"/>
                    <a:pt x="7410" y="3292"/>
                  </a:cubicBezTo>
                  <a:cubicBezTo>
                    <a:pt x="7401" y="3290"/>
                    <a:pt x="7391" y="3289"/>
                    <a:pt x="7383" y="3290"/>
                  </a:cubicBezTo>
                  <a:cubicBezTo>
                    <a:pt x="7374" y="3290"/>
                    <a:pt x="7366" y="3291"/>
                    <a:pt x="7359" y="3293"/>
                  </a:cubicBezTo>
                  <a:cubicBezTo>
                    <a:pt x="7351" y="3295"/>
                    <a:pt x="7345" y="3297"/>
                    <a:pt x="7339" y="3300"/>
                  </a:cubicBezTo>
                  <a:cubicBezTo>
                    <a:pt x="7333" y="3303"/>
                    <a:pt x="7327" y="3307"/>
                    <a:pt x="7321" y="3311"/>
                  </a:cubicBezTo>
                  <a:cubicBezTo>
                    <a:pt x="7315" y="3315"/>
                    <a:pt x="7309" y="3321"/>
                    <a:pt x="7303" y="3328"/>
                  </a:cubicBezTo>
                  <a:cubicBezTo>
                    <a:pt x="7297" y="3334"/>
                    <a:pt x="7291" y="3342"/>
                    <a:pt x="7285" y="3352"/>
                  </a:cubicBezTo>
                  <a:cubicBezTo>
                    <a:pt x="7279" y="3362"/>
                    <a:pt x="7272" y="3373"/>
                    <a:pt x="7266" y="3387"/>
                  </a:cubicBezTo>
                  <a:lnTo>
                    <a:pt x="7221" y="3478"/>
                  </a:lnTo>
                  <a:lnTo>
                    <a:pt x="7612" y="3670"/>
                  </a:lnTo>
                  <a:lnTo>
                    <a:pt x="7634" y="3624"/>
                  </a:lnTo>
                  <a:lnTo>
                    <a:pt x="7457" y="3538"/>
                  </a:lnTo>
                  <a:cubicBezTo>
                    <a:pt x="7463" y="3528"/>
                    <a:pt x="7468" y="3521"/>
                    <a:pt x="7475" y="3516"/>
                  </a:cubicBezTo>
                  <a:cubicBezTo>
                    <a:pt x="7481" y="3512"/>
                    <a:pt x="7491" y="3508"/>
                    <a:pt x="7504" y="3505"/>
                  </a:cubicBezTo>
                  <a:cubicBezTo>
                    <a:pt x="7527" y="3501"/>
                    <a:pt x="7549" y="3497"/>
                    <a:pt x="7570" y="3493"/>
                  </a:cubicBezTo>
                  <a:cubicBezTo>
                    <a:pt x="7591" y="3490"/>
                    <a:pt x="7610" y="3487"/>
                    <a:pt x="7627" y="3485"/>
                  </a:cubicBezTo>
                  <a:cubicBezTo>
                    <a:pt x="7645" y="3483"/>
                    <a:pt x="7660" y="3482"/>
                    <a:pt x="7673" y="3481"/>
                  </a:cubicBezTo>
                  <a:cubicBezTo>
                    <a:pt x="7686" y="3480"/>
                    <a:pt x="7697" y="3480"/>
                    <a:pt x="7705" y="3480"/>
                  </a:cubicBezTo>
                  <a:lnTo>
                    <a:pt x="7734" y="3422"/>
                  </a:lnTo>
                  <a:close/>
                  <a:moveTo>
                    <a:pt x="7448" y="3373"/>
                  </a:moveTo>
                  <a:cubicBezTo>
                    <a:pt x="7456" y="3381"/>
                    <a:pt x="7462" y="3390"/>
                    <a:pt x="7465" y="3399"/>
                  </a:cubicBezTo>
                  <a:cubicBezTo>
                    <a:pt x="7468" y="3410"/>
                    <a:pt x="7468" y="3422"/>
                    <a:pt x="7466" y="3435"/>
                  </a:cubicBezTo>
                  <a:cubicBezTo>
                    <a:pt x="7464" y="3447"/>
                    <a:pt x="7458" y="3462"/>
                    <a:pt x="7450" y="3480"/>
                  </a:cubicBezTo>
                  <a:lnTo>
                    <a:pt x="7428" y="3523"/>
                  </a:lnTo>
                  <a:lnTo>
                    <a:pt x="7283" y="3451"/>
                  </a:lnTo>
                  <a:lnTo>
                    <a:pt x="7306" y="3405"/>
                  </a:lnTo>
                  <a:cubicBezTo>
                    <a:pt x="7311" y="3394"/>
                    <a:pt x="7316" y="3385"/>
                    <a:pt x="7321" y="3378"/>
                  </a:cubicBezTo>
                  <a:cubicBezTo>
                    <a:pt x="7326" y="3371"/>
                    <a:pt x="7332" y="3365"/>
                    <a:pt x="7338" y="3360"/>
                  </a:cubicBezTo>
                  <a:cubicBezTo>
                    <a:pt x="7348" y="3351"/>
                    <a:pt x="7360" y="3346"/>
                    <a:pt x="7374" y="3344"/>
                  </a:cubicBezTo>
                  <a:cubicBezTo>
                    <a:pt x="7389" y="3342"/>
                    <a:pt x="7403" y="3344"/>
                    <a:pt x="7416" y="3351"/>
                  </a:cubicBezTo>
                  <a:cubicBezTo>
                    <a:pt x="7429" y="3357"/>
                    <a:pt x="7439" y="3364"/>
                    <a:pt x="7448" y="3373"/>
                  </a:cubicBezTo>
                  <a:close/>
                  <a:moveTo>
                    <a:pt x="7745" y="3028"/>
                  </a:moveTo>
                  <a:cubicBezTo>
                    <a:pt x="7730" y="3026"/>
                    <a:pt x="7716" y="3027"/>
                    <a:pt x="7703" y="3031"/>
                  </a:cubicBezTo>
                  <a:cubicBezTo>
                    <a:pt x="7690" y="3034"/>
                    <a:pt x="7678" y="3040"/>
                    <a:pt x="7667" y="3047"/>
                  </a:cubicBezTo>
                  <a:cubicBezTo>
                    <a:pt x="7656" y="3054"/>
                    <a:pt x="7644" y="3065"/>
                    <a:pt x="7630" y="3080"/>
                  </a:cubicBezTo>
                  <a:lnTo>
                    <a:pt x="7594" y="3118"/>
                  </a:lnTo>
                  <a:cubicBezTo>
                    <a:pt x="7575" y="3138"/>
                    <a:pt x="7558" y="3150"/>
                    <a:pt x="7544" y="3155"/>
                  </a:cubicBezTo>
                  <a:cubicBezTo>
                    <a:pt x="7529" y="3161"/>
                    <a:pt x="7514" y="3160"/>
                    <a:pt x="7498" y="3152"/>
                  </a:cubicBezTo>
                  <a:cubicBezTo>
                    <a:pt x="7478" y="3142"/>
                    <a:pt x="7465" y="3127"/>
                    <a:pt x="7461" y="3108"/>
                  </a:cubicBezTo>
                  <a:cubicBezTo>
                    <a:pt x="7456" y="3089"/>
                    <a:pt x="7460" y="3067"/>
                    <a:pt x="7472" y="3042"/>
                  </a:cubicBezTo>
                  <a:cubicBezTo>
                    <a:pt x="7476" y="3034"/>
                    <a:pt x="7481" y="3026"/>
                    <a:pt x="7485" y="3019"/>
                  </a:cubicBezTo>
                  <a:cubicBezTo>
                    <a:pt x="7490" y="3012"/>
                    <a:pt x="7496" y="3006"/>
                    <a:pt x="7502" y="3000"/>
                  </a:cubicBezTo>
                  <a:cubicBezTo>
                    <a:pt x="7508" y="2994"/>
                    <a:pt x="7515" y="2988"/>
                    <a:pt x="7524" y="2982"/>
                  </a:cubicBezTo>
                  <a:cubicBezTo>
                    <a:pt x="7532" y="2976"/>
                    <a:pt x="7541" y="2970"/>
                    <a:pt x="7552" y="2963"/>
                  </a:cubicBezTo>
                  <a:lnTo>
                    <a:pt x="7528" y="2926"/>
                  </a:lnTo>
                  <a:cubicBezTo>
                    <a:pt x="7485" y="2951"/>
                    <a:pt x="7453" y="2984"/>
                    <a:pt x="7433" y="3026"/>
                  </a:cubicBezTo>
                  <a:cubicBezTo>
                    <a:pt x="7423" y="3045"/>
                    <a:pt x="7418" y="3063"/>
                    <a:pt x="7415" y="3081"/>
                  </a:cubicBezTo>
                  <a:cubicBezTo>
                    <a:pt x="7413" y="3100"/>
                    <a:pt x="7414" y="3117"/>
                    <a:pt x="7419" y="3133"/>
                  </a:cubicBezTo>
                  <a:cubicBezTo>
                    <a:pt x="7423" y="3149"/>
                    <a:pt x="7431" y="3163"/>
                    <a:pt x="7442" y="3176"/>
                  </a:cubicBezTo>
                  <a:cubicBezTo>
                    <a:pt x="7452" y="3188"/>
                    <a:pt x="7466" y="3199"/>
                    <a:pt x="7483" y="3207"/>
                  </a:cubicBezTo>
                  <a:cubicBezTo>
                    <a:pt x="7508" y="3220"/>
                    <a:pt x="7533" y="3222"/>
                    <a:pt x="7559" y="3214"/>
                  </a:cubicBezTo>
                  <a:cubicBezTo>
                    <a:pt x="7570" y="3210"/>
                    <a:pt x="7581" y="3205"/>
                    <a:pt x="7591" y="3197"/>
                  </a:cubicBezTo>
                  <a:cubicBezTo>
                    <a:pt x="7601" y="3189"/>
                    <a:pt x="7613" y="3177"/>
                    <a:pt x="7628" y="3162"/>
                  </a:cubicBezTo>
                  <a:lnTo>
                    <a:pt x="7659" y="3128"/>
                  </a:lnTo>
                  <a:cubicBezTo>
                    <a:pt x="7696" y="3088"/>
                    <a:pt x="7732" y="3077"/>
                    <a:pt x="7766" y="3094"/>
                  </a:cubicBezTo>
                  <a:cubicBezTo>
                    <a:pt x="7789" y="3106"/>
                    <a:pt x="7803" y="3124"/>
                    <a:pt x="7808" y="3150"/>
                  </a:cubicBezTo>
                  <a:cubicBezTo>
                    <a:pt x="7811" y="3161"/>
                    <a:pt x="7811" y="3172"/>
                    <a:pt x="7809" y="3182"/>
                  </a:cubicBezTo>
                  <a:cubicBezTo>
                    <a:pt x="7807" y="3193"/>
                    <a:pt x="7802" y="3205"/>
                    <a:pt x="7795" y="3220"/>
                  </a:cubicBezTo>
                  <a:cubicBezTo>
                    <a:pt x="7785" y="3240"/>
                    <a:pt x="7773" y="3257"/>
                    <a:pt x="7760" y="3271"/>
                  </a:cubicBezTo>
                  <a:cubicBezTo>
                    <a:pt x="7746" y="3285"/>
                    <a:pt x="7729" y="3298"/>
                    <a:pt x="7710" y="3308"/>
                  </a:cubicBezTo>
                  <a:lnTo>
                    <a:pt x="7736" y="3347"/>
                  </a:lnTo>
                  <a:cubicBezTo>
                    <a:pt x="7758" y="3333"/>
                    <a:pt x="7776" y="3318"/>
                    <a:pt x="7792" y="3300"/>
                  </a:cubicBezTo>
                  <a:cubicBezTo>
                    <a:pt x="7808" y="3283"/>
                    <a:pt x="7821" y="3262"/>
                    <a:pt x="7833" y="3239"/>
                  </a:cubicBezTo>
                  <a:cubicBezTo>
                    <a:pt x="7842" y="3221"/>
                    <a:pt x="7848" y="3204"/>
                    <a:pt x="7851" y="3188"/>
                  </a:cubicBezTo>
                  <a:cubicBezTo>
                    <a:pt x="7854" y="3173"/>
                    <a:pt x="7854" y="3156"/>
                    <a:pt x="7852" y="3139"/>
                  </a:cubicBezTo>
                  <a:cubicBezTo>
                    <a:pt x="7850" y="3116"/>
                    <a:pt x="7843" y="3096"/>
                    <a:pt x="7830" y="3079"/>
                  </a:cubicBezTo>
                  <a:cubicBezTo>
                    <a:pt x="7818" y="3061"/>
                    <a:pt x="7803" y="3048"/>
                    <a:pt x="7785" y="3039"/>
                  </a:cubicBezTo>
                  <a:cubicBezTo>
                    <a:pt x="7773" y="3033"/>
                    <a:pt x="7759" y="3029"/>
                    <a:pt x="7745" y="3028"/>
                  </a:cubicBezTo>
                  <a:close/>
                  <a:moveTo>
                    <a:pt x="7962" y="2957"/>
                  </a:moveTo>
                  <a:lnTo>
                    <a:pt x="7572" y="2765"/>
                  </a:lnTo>
                  <a:lnTo>
                    <a:pt x="7549" y="2810"/>
                  </a:lnTo>
                  <a:lnTo>
                    <a:pt x="7940" y="3003"/>
                  </a:lnTo>
                  <a:lnTo>
                    <a:pt x="7962" y="2957"/>
                  </a:lnTo>
                  <a:close/>
                  <a:moveTo>
                    <a:pt x="7737" y="2428"/>
                  </a:moveTo>
                  <a:lnTo>
                    <a:pt x="7610" y="2686"/>
                  </a:lnTo>
                  <a:lnTo>
                    <a:pt x="7649" y="2706"/>
                  </a:lnTo>
                  <a:lnTo>
                    <a:pt x="7701" y="2601"/>
                  </a:lnTo>
                  <a:lnTo>
                    <a:pt x="8053" y="2774"/>
                  </a:lnTo>
                  <a:lnTo>
                    <a:pt x="8075" y="2729"/>
                  </a:lnTo>
                  <a:lnTo>
                    <a:pt x="7723" y="2556"/>
                  </a:lnTo>
                  <a:lnTo>
                    <a:pt x="7775" y="2450"/>
                  </a:lnTo>
                  <a:lnTo>
                    <a:pt x="7737" y="2428"/>
                  </a:lnTo>
                  <a:close/>
                  <a:moveTo>
                    <a:pt x="7905" y="2087"/>
                  </a:moveTo>
                  <a:lnTo>
                    <a:pt x="7879" y="2141"/>
                  </a:lnTo>
                  <a:lnTo>
                    <a:pt x="7991" y="2290"/>
                  </a:lnTo>
                  <a:cubicBezTo>
                    <a:pt x="7998" y="2300"/>
                    <a:pt x="8005" y="2309"/>
                    <a:pt x="8012" y="2317"/>
                  </a:cubicBezTo>
                  <a:cubicBezTo>
                    <a:pt x="8018" y="2325"/>
                    <a:pt x="8022" y="2330"/>
                    <a:pt x="8024" y="2332"/>
                  </a:cubicBezTo>
                  <a:cubicBezTo>
                    <a:pt x="8015" y="2332"/>
                    <a:pt x="8006" y="2332"/>
                    <a:pt x="7998" y="2331"/>
                  </a:cubicBezTo>
                  <a:cubicBezTo>
                    <a:pt x="7989" y="2331"/>
                    <a:pt x="7980" y="2331"/>
                    <a:pt x="7971" y="2331"/>
                  </a:cubicBezTo>
                  <a:lnTo>
                    <a:pt x="7785" y="2331"/>
                  </a:lnTo>
                  <a:lnTo>
                    <a:pt x="7757" y="2389"/>
                  </a:lnTo>
                  <a:lnTo>
                    <a:pt x="8054" y="2379"/>
                  </a:lnTo>
                  <a:lnTo>
                    <a:pt x="8209" y="2455"/>
                  </a:lnTo>
                  <a:lnTo>
                    <a:pt x="8233" y="2407"/>
                  </a:lnTo>
                  <a:lnTo>
                    <a:pt x="8081" y="2332"/>
                  </a:lnTo>
                  <a:lnTo>
                    <a:pt x="7905" y="2087"/>
                  </a:lnTo>
                  <a:close/>
                  <a:moveTo>
                    <a:pt x="8264" y="1658"/>
                  </a:moveTo>
                  <a:cubicBezTo>
                    <a:pt x="8238" y="1653"/>
                    <a:pt x="8213" y="1651"/>
                    <a:pt x="8189" y="1655"/>
                  </a:cubicBezTo>
                  <a:cubicBezTo>
                    <a:pt x="8180" y="1656"/>
                    <a:pt x="8169" y="1658"/>
                    <a:pt x="8158" y="1662"/>
                  </a:cubicBezTo>
                  <a:cubicBezTo>
                    <a:pt x="8147" y="1665"/>
                    <a:pt x="8136" y="1670"/>
                    <a:pt x="8125" y="1677"/>
                  </a:cubicBezTo>
                  <a:cubicBezTo>
                    <a:pt x="8114" y="1684"/>
                    <a:pt x="8103" y="1693"/>
                    <a:pt x="8093" y="1704"/>
                  </a:cubicBezTo>
                  <a:cubicBezTo>
                    <a:pt x="8082" y="1715"/>
                    <a:pt x="8073" y="1729"/>
                    <a:pt x="8064" y="1746"/>
                  </a:cubicBezTo>
                  <a:cubicBezTo>
                    <a:pt x="8053" y="1770"/>
                    <a:pt x="8047" y="1794"/>
                    <a:pt x="8046" y="1818"/>
                  </a:cubicBezTo>
                  <a:cubicBezTo>
                    <a:pt x="8046" y="1842"/>
                    <a:pt x="8051" y="1865"/>
                    <a:pt x="8062" y="1887"/>
                  </a:cubicBezTo>
                  <a:cubicBezTo>
                    <a:pt x="8073" y="1908"/>
                    <a:pt x="8089" y="1929"/>
                    <a:pt x="8110" y="1948"/>
                  </a:cubicBezTo>
                  <a:cubicBezTo>
                    <a:pt x="8131" y="1968"/>
                    <a:pt x="8157" y="1985"/>
                    <a:pt x="8188" y="2000"/>
                  </a:cubicBezTo>
                  <a:cubicBezTo>
                    <a:pt x="8256" y="2034"/>
                    <a:pt x="8315" y="2044"/>
                    <a:pt x="8366" y="2030"/>
                  </a:cubicBezTo>
                  <a:cubicBezTo>
                    <a:pt x="8388" y="2024"/>
                    <a:pt x="8408" y="2014"/>
                    <a:pt x="8426" y="2000"/>
                  </a:cubicBezTo>
                  <a:cubicBezTo>
                    <a:pt x="8444" y="1986"/>
                    <a:pt x="8459" y="1967"/>
                    <a:pt x="8471" y="1943"/>
                  </a:cubicBezTo>
                  <a:cubicBezTo>
                    <a:pt x="8481" y="1923"/>
                    <a:pt x="8487" y="1903"/>
                    <a:pt x="8488" y="1885"/>
                  </a:cubicBezTo>
                  <a:cubicBezTo>
                    <a:pt x="8490" y="1866"/>
                    <a:pt x="8488" y="1847"/>
                    <a:pt x="8482" y="1826"/>
                  </a:cubicBezTo>
                  <a:cubicBezTo>
                    <a:pt x="8473" y="1797"/>
                    <a:pt x="8459" y="1772"/>
                    <a:pt x="8438" y="1750"/>
                  </a:cubicBezTo>
                  <a:cubicBezTo>
                    <a:pt x="8417" y="1729"/>
                    <a:pt x="8388" y="1709"/>
                    <a:pt x="8351" y="1690"/>
                  </a:cubicBezTo>
                  <a:cubicBezTo>
                    <a:pt x="8319" y="1675"/>
                    <a:pt x="8290" y="1664"/>
                    <a:pt x="8264" y="1658"/>
                  </a:cubicBezTo>
                  <a:close/>
                  <a:moveTo>
                    <a:pt x="8373" y="1769"/>
                  </a:moveTo>
                  <a:cubicBezTo>
                    <a:pt x="8385" y="1776"/>
                    <a:pt x="8395" y="1783"/>
                    <a:pt x="8404" y="1790"/>
                  </a:cubicBezTo>
                  <a:cubicBezTo>
                    <a:pt x="8412" y="1797"/>
                    <a:pt x="8419" y="1804"/>
                    <a:pt x="8424" y="1811"/>
                  </a:cubicBezTo>
                  <a:cubicBezTo>
                    <a:pt x="8430" y="1818"/>
                    <a:pt x="8434" y="1826"/>
                    <a:pt x="8438" y="1834"/>
                  </a:cubicBezTo>
                  <a:cubicBezTo>
                    <a:pt x="8445" y="1848"/>
                    <a:pt x="8448" y="1862"/>
                    <a:pt x="8448" y="1877"/>
                  </a:cubicBezTo>
                  <a:cubicBezTo>
                    <a:pt x="8448" y="1892"/>
                    <a:pt x="8444" y="1907"/>
                    <a:pt x="8436" y="1923"/>
                  </a:cubicBezTo>
                  <a:cubicBezTo>
                    <a:pt x="8432" y="1931"/>
                    <a:pt x="8427" y="1939"/>
                    <a:pt x="8421" y="1946"/>
                  </a:cubicBezTo>
                  <a:cubicBezTo>
                    <a:pt x="8414" y="1954"/>
                    <a:pt x="8408" y="1960"/>
                    <a:pt x="8400" y="1966"/>
                  </a:cubicBezTo>
                  <a:cubicBezTo>
                    <a:pt x="8393" y="1971"/>
                    <a:pt x="8385" y="1976"/>
                    <a:pt x="8377" y="1979"/>
                  </a:cubicBezTo>
                  <a:cubicBezTo>
                    <a:pt x="8369" y="1983"/>
                    <a:pt x="8361" y="1985"/>
                    <a:pt x="8353" y="1986"/>
                  </a:cubicBezTo>
                  <a:cubicBezTo>
                    <a:pt x="8336" y="1987"/>
                    <a:pt x="8314" y="1984"/>
                    <a:pt x="8288" y="1976"/>
                  </a:cubicBezTo>
                  <a:cubicBezTo>
                    <a:pt x="8262" y="1969"/>
                    <a:pt x="8234" y="1958"/>
                    <a:pt x="8204" y="1944"/>
                  </a:cubicBezTo>
                  <a:cubicBezTo>
                    <a:pt x="8180" y="1932"/>
                    <a:pt x="8160" y="1920"/>
                    <a:pt x="8144" y="1908"/>
                  </a:cubicBezTo>
                  <a:cubicBezTo>
                    <a:pt x="8128" y="1897"/>
                    <a:pt x="8116" y="1884"/>
                    <a:pt x="8106" y="1871"/>
                  </a:cubicBezTo>
                  <a:cubicBezTo>
                    <a:pt x="8096" y="1856"/>
                    <a:pt x="8090" y="1840"/>
                    <a:pt x="8090" y="1821"/>
                  </a:cubicBezTo>
                  <a:cubicBezTo>
                    <a:pt x="8089" y="1802"/>
                    <a:pt x="8093" y="1783"/>
                    <a:pt x="8102" y="1765"/>
                  </a:cubicBezTo>
                  <a:cubicBezTo>
                    <a:pt x="8113" y="1742"/>
                    <a:pt x="8128" y="1726"/>
                    <a:pt x="8145" y="1717"/>
                  </a:cubicBezTo>
                  <a:cubicBezTo>
                    <a:pt x="8163" y="1708"/>
                    <a:pt x="8181" y="1704"/>
                    <a:pt x="8198" y="1704"/>
                  </a:cubicBezTo>
                  <a:cubicBezTo>
                    <a:pt x="8215" y="1704"/>
                    <a:pt x="8234" y="1708"/>
                    <a:pt x="8256" y="1715"/>
                  </a:cubicBezTo>
                  <a:cubicBezTo>
                    <a:pt x="8278" y="1721"/>
                    <a:pt x="8303" y="1732"/>
                    <a:pt x="8332" y="1746"/>
                  </a:cubicBezTo>
                  <a:cubicBezTo>
                    <a:pt x="8348" y="1754"/>
                    <a:pt x="8362" y="1762"/>
                    <a:pt x="8373" y="1769"/>
                  </a:cubicBezTo>
                  <a:close/>
                  <a:moveTo>
                    <a:pt x="8299" y="1287"/>
                  </a:moveTo>
                  <a:lnTo>
                    <a:pt x="8197" y="1493"/>
                  </a:lnTo>
                  <a:lnTo>
                    <a:pt x="8588" y="1685"/>
                  </a:lnTo>
                  <a:lnTo>
                    <a:pt x="8611" y="1638"/>
                  </a:lnTo>
                  <a:lnTo>
                    <a:pt x="8426" y="1547"/>
                  </a:lnTo>
                  <a:lnTo>
                    <a:pt x="8487" y="1421"/>
                  </a:lnTo>
                  <a:lnTo>
                    <a:pt x="8449" y="1403"/>
                  </a:lnTo>
                  <a:lnTo>
                    <a:pt x="8388" y="1528"/>
                  </a:lnTo>
                  <a:lnTo>
                    <a:pt x="8259" y="1465"/>
                  </a:lnTo>
                  <a:lnTo>
                    <a:pt x="8334" y="1314"/>
                  </a:lnTo>
                  <a:lnTo>
                    <a:pt x="8299" y="1287"/>
                  </a:lnTo>
                  <a:close/>
                  <a:moveTo>
                    <a:pt x="8964" y="921"/>
                  </a:moveTo>
                  <a:lnTo>
                    <a:pt x="8557" y="762"/>
                  </a:lnTo>
                  <a:lnTo>
                    <a:pt x="8523" y="831"/>
                  </a:lnTo>
                  <a:lnTo>
                    <a:pt x="8747" y="1032"/>
                  </a:lnTo>
                  <a:cubicBezTo>
                    <a:pt x="8760" y="1044"/>
                    <a:pt x="8773" y="1055"/>
                    <a:pt x="8784" y="1063"/>
                  </a:cubicBezTo>
                  <a:cubicBezTo>
                    <a:pt x="8795" y="1072"/>
                    <a:pt x="8802" y="1077"/>
                    <a:pt x="8803" y="1078"/>
                  </a:cubicBezTo>
                  <a:cubicBezTo>
                    <a:pt x="8801" y="1077"/>
                    <a:pt x="8793" y="1075"/>
                    <a:pt x="8779" y="1071"/>
                  </a:cubicBezTo>
                  <a:cubicBezTo>
                    <a:pt x="8765" y="1068"/>
                    <a:pt x="8748" y="1064"/>
                    <a:pt x="8728" y="1060"/>
                  </a:cubicBezTo>
                  <a:lnTo>
                    <a:pt x="8437" y="1005"/>
                  </a:lnTo>
                  <a:lnTo>
                    <a:pt x="8404" y="1074"/>
                  </a:lnTo>
                  <a:lnTo>
                    <a:pt x="8778" y="1300"/>
                  </a:lnTo>
                  <a:lnTo>
                    <a:pt x="8800" y="1255"/>
                  </a:lnTo>
                  <a:lnTo>
                    <a:pt x="8532" y="1097"/>
                  </a:lnTo>
                  <a:cubicBezTo>
                    <a:pt x="8527" y="1094"/>
                    <a:pt x="8520" y="1090"/>
                    <a:pt x="8513" y="1085"/>
                  </a:cubicBezTo>
                  <a:cubicBezTo>
                    <a:pt x="8505" y="1081"/>
                    <a:pt x="8498" y="1077"/>
                    <a:pt x="8491" y="1073"/>
                  </a:cubicBezTo>
                  <a:cubicBezTo>
                    <a:pt x="8483" y="1069"/>
                    <a:pt x="8477" y="1065"/>
                    <a:pt x="8471" y="1062"/>
                  </a:cubicBezTo>
                  <a:cubicBezTo>
                    <a:pt x="8466" y="1059"/>
                    <a:pt x="8463" y="1057"/>
                    <a:pt x="8462" y="1056"/>
                  </a:cubicBezTo>
                  <a:cubicBezTo>
                    <a:pt x="8466" y="1058"/>
                    <a:pt x="8475" y="1060"/>
                    <a:pt x="8489" y="1062"/>
                  </a:cubicBezTo>
                  <a:cubicBezTo>
                    <a:pt x="8504" y="1065"/>
                    <a:pt x="8523" y="1069"/>
                    <a:pt x="8545" y="1073"/>
                  </a:cubicBezTo>
                  <a:lnTo>
                    <a:pt x="8860" y="1132"/>
                  </a:lnTo>
                  <a:lnTo>
                    <a:pt x="8880" y="1092"/>
                  </a:lnTo>
                  <a:lnTo>
                    <a:pt x="8630" y="865"/>
                  </a:lnTo>
                  <a:cubicBezTo>
                    <a:pt x="8624" y="861"/>
                    <a:pt x="8619" y="856"/>
                    <a:pt x="8613" y="851"/>
                  </a:cubicBezTo>
                  <a:cubicBezTo>
                    <a:pt x="8607" y="846"/>
                    <a:pt x="8601" y="841"/>
                    <a:pt x="8596" y="837"/>
                  </a:cubicBezTo>
                  <a:cubicBezTo>
                    <a:pt x="8591" y="832"/>
                    <a:pt x="8586" y="828"/>
                    <a:pt x="8583" y="825"/>
                  </a:cubicBezTo>
                  <a:cubicBezTo>
                    <a:pt x="8579" y="822"/>
                    <a:pt x="8577" y="820"/>
                    <a:pt x="8576" y="820"/>
                  </a:cubicBezTo>
                  <a:cubicBezTo>
                    <a:pt x="8577" y="820"/>
                    <a:pt x="8580" y="821"/>
                    <a:pt x="8584" y="823"/>
                  </a:cubicBezTo>
                  <a:cubicBezTo>
                    <a:pt x="8589" y="825"/>
                    <a:pt x="8595" y="828"/>
                    <a:pt x="8601" y="831"/>
                  </a:cubicBezTo>
                  <a:cubicBezTo>
                    <a:pt x="8608" y="834"/>
                    <a:pt x="8615" y="837"/>
                    <a:pt x="8623" y="841"/>
                  </a:cubicBezTo>
                  <a:cubicBezTo>
                    <a:pt x="8630" y="844"/>
                    <a:pt x="8637" y="847"/>
                    <a:pt x="8644" y="849"/>
                  </a:cubicBezTo>
                  <a:lnTo>
                    <a:pt x="8941" y="968"/>
                  </a:lnTo>
                  <a:lnTo>
                    <a:pt x="8964" y="921"/>
                  </a:lnTo>
                  <a:close/>
                  <a:moveTo>
                    <a:pt x="8592" y="503"/>
                  </a:moveTo>
                  <a:cubicBezTo>
                    <a:pt x="8583" y="506"/>
                    <a:pt x="8577" y="512"/>
                    <a:pt x="8573" y="520"/>
                  </a:cubicBezTo>
                  <a:cubicBezTo>
                    <a:pt x="8569" y="528"/>
                    <a:pt x="8568" y="536"/>
                    <a:pt x="8571" y="545"/>
                  </a:cubicBezTo>
                  <a:cubicBezTo>
                    <a:pt x="8574" y="553"/>
                    <a:pt x="8580" y="559"/>
                    <a:pt x="8588" y="563"/>
                  </a:cubicBezTo>
                  <a:cubicBezTo>
                    <a:pt x="8596" y="567"/>
                    <a:pt x="8605" y="568"/>
                    <a:pt x="8613" y="565"/>
                  </a:cubicBezTo>
                  <a:cubicBezTo>
                    <a:pt x="8622" y="563"/>
                    <a:pt x="8628" y="557"/>
                    <a:pt x="8632" y="549"/>
                  </a:cubicBezTo>
                  <a:cubicBezTo>
                    <a:pt x="8637" y="540"/>
                    <a:pt x="8637" y="532"/>
                    <a:pt x="8634" y="523"/>
                  </a:cubicBezTo>
                  <a:cubicBezTo>
                    <a:pt x="8631" y="515"/>
                    <a:pt x="8625" y="509"/>
                    <a:pt x="8617" y="505"/>
                  </a:cubicBezTo>
                  <a:cubicBezTo>
                    <a:pt x="8608" y="501"/>
                    <a:pt x="8600" y="500"/>
                    <a:pt x="8592" y="503"/>
                  </a:cubicBezTo>
                  <a:close/>
                  <a:moveTo>
                    <a:pt x="8649" y="386"/>
                  </a:moveTo>
                  <a:cubicBezTo>
                    <a:pt x="8641" y="389"/>
                    <a:pt x="8634" y="395"/>
                    <a:pt x="8630" y="403"/>
                  </a:cubicBezTo>
                  <a:cubicBezTo>
                    <a:pt x="8626" y="411"/>
                    <a:pt x="8626" y="419"/>
                    <a:pt x="8629" y="428"/>
                  </a:cubicBezTo>
                  <a:cubicBezTo>
                    <a:pt x="8632" y="436"/>
                    <a:pt x="8637" y="443"/>
                    <a:pt x="8645" y="447"/>
                  </a:cubicBezTo>
                  <a:cubicBezTo>
                    <a:pt x="8653" y="451"/>
                    <a:pt x="8662" y="451"/>
                    <a:pt x="8671" y="449"/>
                  </a:cubicBezTo>
                  <a:cubicBezTo>
                    <a:pt x="8679" y="446"/>
                    <a:pt x="8686" y="440"/>
                    <a:pt x="8690" y="432"/>
                  </a:cubicBezTo>
                  <a:cubicBezTo>
                    <a:pt x="8694" y="423"/>
                    <a:pt x="8694" y="415"/>
                    <a:pt x="8691" y="407"/>
                  </a:cubicBezTo>
                  <a:cubicBezTo>
                    <a:pt x="8688" y="398"/>
                    <a:pt x="8682" y="392"/>
                    <a:pt x="8674" y="388"/>
                  </a:cubicBezTo>
                  <a:cubicBezTo>
                    <a:pt x="8666" y="384"/>
                    <a:pt x="8658" y="383"/>
                    <a:pt x="8649" y="386"/>
                  </a:cubicBezTo>
                  <a:close/>
                  <a:moveTo>
                    <a:pt x="1203" y="18049"/>
                  </a:moveTo>
                  <a:cubicBezTo>
                    <a:pt x="1188" y="18047"/>
                    <a:pt x="1174" y="18048"/>
                    <a:pt x="1161" y="18052"/>
                  </a:cubicBezTo>
                  <a:cubicBezTo>
                    <a:pt x="1148" y="18055"/>
                    <a:pt x="1136" y="18061"/>
                    <a:pt x="1125" y="18068"/>
                  </a:cubicBezTo>
                  <a:cubicBezTo>
                    <a:pt x="1114" y="18075"/>
                    <a:pt x="1102" y="18087"/>
                    <a:pt x="1088" y="18101"/>
                  </a:cubicBezTo>
                  <a:lnTo>
                    <a:pt x="1052" y="18139"/>
                  </a:lnTo>
                  <a:cubicBezTo>
                    <a:pt x="1033" y="18159"/>
                    <a:pt x="1016" y="18171"/>
                    <a:pt x="1001" y="18177"/>
                  </a:cubicBezTo>
                  <a:cubicBezTo>
                    <a:pt x="987" y="18182"/>
                    <a:pt x="972" y="18181"/>
                    <a:pt x="956" y="18173"/>
                  </a:cubicBezTo>
                  <a:cubicBezTo>
                    <a:pt x="936" y="18163"/>
                    <a:pt x="923" y="18148"/>
                    <a:pt x="919" y="18129"/>
                  </a:cubicBezTo>
                  <a:cubicBezTo>
                    <a:pt x="914" y="18110"/>
                    <a:pt x="918" y="18088"/>
                    <a:pt x="930" y="18063"/>
                  </a:cubicBezTo>
                  <a:cubicBezTo>
                    <a:pt x="934" y="18055"/>
                    <a:pt x="938" y="18047"/>
                    <a:pt x="943" y="18040"/>
                  </a:cubicBezTo>
                  <a:cubicBezTo>
                    <a:pt x="948" y="18034"/>
                    <a:pt x="954" y="18027"/>
                    <a:pt x="960" y="18021"/>
                  </a:cubicBezTo>
                  <a:cubicBezTo>
                    <a:pt x="966" y="18015"/>
                    <a:pt x="973" y="18009"/>
                    <a:pt x="981" y="18003"/>
                  </a:cubicBezTo>
                  <a:cubicBezTo>
                    <a:pt x="990" y="17997"/>
                    <a:pt x="999" y="17991"/>
                    <a:pt x="1010" y="17984"/>
                  </a:cubicBezTo>
                  <a:lnTo>
                    <a:pt x="986" y="17947"/>
                  </a:lnTo>
                  <a:cubicBezTo>
                    <a:pt x="943" y="17972"/>
                    <a:pt x="911" y="18005"/>
                    <a:pt x="891" y="18047"/>
                  </a:cubicBezTo>
                  <a:cubicBezTo>
                    <a:pt x="881" y="18066"/>
                    <a:pt x="875" y="18084"/>
                    <a:pt x="873" y="18103"/>
                  </a:cubicBezTo>
                  <a:cubicBezTo>
                    <a:pt x="871" y="18121"/>
                    <a:pt x="872" y="18138"/>
                    <a:pt x="877" y="18154"/>
                  </a:cubicBezTo>
                  <a:cubicBezTo>
                    <a:pt x="881" y="18170"/>
                    <a:pt x="889" y="18184"/>
                    <a:pt x="899" y="18197"/>
                  </a:cubicBezTo>
                  <a:cubicBezTo>
                    <a:pt x="910" y="18210"/>
                    <a:pt x="924" y="18220"/>
                    <a:pt x="941" y="18228"/>
                  </a:cubicBezTo>
                  <a:cubicBezTo>
                    <a:pt x="966" y="18241"/>
                    <a:pt x="991" y="18243"/>
                    <a:pt x="1016" y="18235"/>
                  </a:cubicBezTo>
                  <a:cubicBezTo>
                    <a:pt x="1028" y="18232"/>
                    <a:pt x="1039" y="18226"/>
                    <a:pt x="1049" y="18218"/>
                  </a:cubicBezTo>
                  <a:cubicBezTo>
                    <a:pt x="1059" y="18210"/>
                    <a:pt x="1071" y="18198"/>
                    <a:pt x="1085" y="18183"/>
                  </a:cubicBezTo>
                  <a:lnTo>
                    <a:pt x="1117" y="18150"/>
                  </a:lnTo>
                  <a:cubicBezTo>
                    <a:pt x="1154" y="18110"/>
                    <a:pt x="1190" y="18098"/>
                    <a:pt x="1224" y="18115"/>
                  </a:cubicBezTo>
                  <a:cubicBezTo>
                    <a:pt x="1247" y="18127"/>
                    <a:pt x="1261" y="18145"/>
                    <a:pt x="1266" y="18171"/>
                  </a:cubicBezTo>
                  <a:cubicBezTo>
                    <a:pt x="1269" y="18182"/>
                    <a:pt x="1269" y="18193"/>
                    <a:pt x="1267" y="18204"/>
                  </a:cubicBezTo>
                  <a:cubicBezTo>
                    <a:pt x="1265" y="18214"/>
                    <a:pt x="1260" y="18226"/>
                    <a:pt x="1253" y="18241"/>
                  </a:cubicBezTo>
                  <a:cubicBezTo>
                    <a:pt x="1251" y="18246"/>
                    <a:pt x="1248" y="18250"/>
                    <a:pt x="1246" y="18254"/>
                  </a:cubicBezTo>
                  <a:lnTo>
                    <a:pt x="1294" y="18254"/>
                  </a:lnTo>
                  <a:cubicBezTo>
                    <a:pt x="1301" y="18238"/>
                    <a:pt x="1306" y="18223"/>
                    <a:pt x="1309" y="18209"/>
                  </a:cubicBezTo>
                  <a:cubicBezTo>
                    <a:pt x="1312" y="18194"/>
                    <a:pt x="1312" y="18178"/>
                    <a:pt x="1310" y="18160"/>
                  </a:cubicBezTo>
                  <a:cubicBezTo>
                    <a:pt x="1308" y="18138"/>
                    <a:pt x="1300" y="18117"/>
                    <a:pt x="1288" y="18100"/>
                  </a:cubicBezTo>
                  <a:cubicBezTo>
                    <a:pt x="1276" y="18082"/>
                    <a:pt x="1261" y="18069"/>
                    <a:pt x="1243" y="18060"/>
                  </a:cubicBezTo>
                  <a:cubicBezTo>
                    <a:pt x="1231" y="18054"/>
                    <a:pt x="1217" y="18050"/>
                    <a:pt x="1203" y="18049"/>
                  </a:cubicBezTo>
                  <a:close/>
                  <a:moveTo>
                    <a:pt x="9002" y="2570"/>
                  </a:moveTo>
                  <a:lnTo>
                    <a:pt x="9002" y="2530"/>
                  </a:lnTo>
                  <a:lnTo>
                    <a:pt x="8690" y="2217"/>
                  </a:lnTo>
                  <a:lnTo>
                    <a:pt x="8667" y="2265"/>
                  </a:lnTo>
                  <a:lnTo>
                    <a:pt x="8883" y="2475"/>
                  </a:lnTo>
                  <a:cubicBezTo>
                    <a:pt x="8901" y="2493"/>
                    <a:pt x="8916" y="2507"/>
                    <a:pt x="8928" y="2518"/>
                  </a:cubicBezTo>
                  <a:cubicBezTo>
                    <a:pt x="8940" y="2529"/>
                    <a:pt x="8948" y="2536"/>
                    <a:pt x="8953" y="2539"/>
                  </a:cubicBezTo>
                  <a:cubicBezTo>
                    <a:pt x="8950" y="2539"/>
                    <a:pt x="8945" y="2537"/>
                    <a:pt x="8938" y="2535"/>
                  </a:cubicBezTo>
                  <a:cubicBezTo>
                    <a:pt x="8931" y="2534"/>
                    <a:pt x="8923" y="2532"/>
                    <a:pt x="8914" y="2530"/>
                  </a:cubicBezTo>
                  <a:cubicBezTo>
                    <a:pt x="8905" y="2528"/>
                    <a:pt x="8895" y="2526"/>
                    <a:pt x="8885" y="2524"/>
                  </a:cubicBezTo>
                  <a:cubicBezTo>
                    <a:pt x="8875" y="2523"/>
                    <a:pt x="8864" y="2521"/>
                    <a:pt x="8854" y="2519"/>
                  </a:cubicBezTo>
                  <a:lnTo>
                    <a:pt x="8562" y="2478"/>
                  </a:lnTo>
                  <a:lnTo>
                    <a:pt x="8537" y="2529"/>
                  </a:lnTo>
                  <a:lnTo>
                    <a:pt x="8993" y="2590"/>
                  </a:lnTo>
                  <a:lnTo>
                    <a:pt x="9002" y="2570"/>
                  </a:lnTo>
                  <a:close/>
                  <a:moveTo>
                    <a:pt x="9002" y="2277"/>
                  </a:moveTo>
                  <a:lnTo>
                    <a:pt x="9002" y="2218"/>
                  </a:lnTo>
                  <a:lnTo>
                    <a:pt x="8958" y="2196"/>
                  </a:lnTo>
                  <a:lnTo>
                    <a:pt x="9002" y="2107"/>
                  </a:lnTo>
                  <a:lnTo>
                    <a:pt x="9002" y="2052"/>
                  </a:lnTo>
                  <a:lnTo>
                    <a:pt x="8984" y="2042"/>
                  </a:lnTo>
                  <a:lnTo>
                    <a:pt x="8918" y="2176"/>
                  </a:lnTo>
                  <a:lnTo>
                    <a:pt x="8790" y="2113"/>
                  </a:lnTo>
                  <a:lnTo>
                    <a:pt x="8868" y="1953"/>
                  </a:lnTo>
                  <a:lnTo>
                    <a:pt x="8833" y="1928"/>
                  </a:lnTo>
                  <a:lnTo>
                    <a:pt x="8728" y="2142"/>
                  </a:lnTo>
                  <a:lnTo>
                    <a:pt x="9002" y="2277"/>
                  </a:lnTo>
                  <a:close/>
                  <a:moveTo>
                    <a:pt x="9002" y="1901"/>
                  </a:moveTo>
                  <a:lnTo>
                    <a:pt x="9002" y="1845"/>
                  </a:lnTo>
                  <a:lnTo>
                    <a:pt x="8938" y="1813"/>
                  </a:lnTo>
                  <a:lnTo>
                    <a:pt x="8961" y="1767"/>
                  </a:lnTo>
                  <a:cubicBezTo>
                    <a:pt x="8966" y="1756"/>
                    <a:pt x="8971" y="1747"/>
                    <a:pt x="8976" y="1740"/>
                  </a:cubicBezTo>
                  <a:cubicBezTo>
                    <a:pt x="8982" y="1733"/>
                    <a:pt x="8987" y="1727"/>
                    <a:pt x="8993" y="1721"/>
                  </a:cubicBezTo>
                  <a:cubicBezTo>
                    <a:pt x="8996" y="1719"/>
                    <a:pt x="8999" y="1717"/>
                    <a:pt x="9002" y="1715"/>
                  </a:cubicBezTo>
                  <a:lnTo>
                    <a:pt x="9002" y="1659"/>
                  </a:lnTo>
                  <a:cubicBezTo>
                    <a:pt x="8999" y="1660"/>
                    <a:pt x="8997" y="1661"/>
                    <a:pt x="8995" y="1662"/>
                  </a:cubicBezTo>
                  <a:cubicBezTo>
                    <a:pt x="8989" y="1665"/>
                    <a:pt x="8983" y="1668"/>
                    <a:pt x="8977" y="1673"/>
                  </a:cubicBezTo>
                  <a:cubicBezTo>
                    <a:pt x="8971" y="1677"/>
                    <a:pt x="8965" y="1683"/>
                    <a:pt x="8959" y="1689"/>
                  </a:cubicBezTo>
                  <a:cubicBezTo>
                    <a:pt x="8952" y="1696"/>
                    <a:pt x="8946" y="1704"/>
                    <a:pt x="8940" y="1714"/>
                  </a:cubicBezTo>
                  <a:cubicBezTo>
                    <a:pt x="8934" y="1724"/>
                    <a:pt x="8928" y="1735"/>
                    <a:pt x="8921" y="1748"/>
                  </a:cubicBezTo>
                  <a:lnTo>
                    <a:pt x="8876" y="1840"/>
                  </a:lnTo>
                  <a:lnTo>
                    <a:pt x="9002" y="1901"/>
                  </a:lnTo>
                  <a:close/>
                  <a:moveTo>
                    <a:pt x="1120" y="17602"/>
                  </a:moveTo>
                  <a:lnTo>
                    <a:pt x="993" y="17861"/>
                  </a:lnTo>
                  <a:lnTo>
                    <a:pt x="1032" y="17880"/>
                  </a:lnTo>
                  <a:lnTo>
                    <a:pt x="1084" y="17775"/>
                  </a:lnTo>
                  <a:lnTo>
                    <a:pt x="1435" y="17948"/>
                  </a:lnTo>
                  <a:lnTo>
                    <a:pt x="1457" y="17903"/>
                  </a:lnTo>
                  <a:lnTo>
                    <a:pt x="1106" y="17730"/>
                  </a:lnTo>
                  <a:lnTo>
                    <a:pt x="1158" y="17624"/>
                  </a:lnTo>
                  <a:lnTo>
                    <a:pt x="1120" y="17602"/>
                  </a:lnTo>
                  <a:close/>
                  <a:moveTo>
                    <a:pt x="1652" y="17508"/>
                  </a:moveTo>
                  <a:lnTo>
                    <a:pt x="1611" y="17488"/>
                  </a:lnTo>
                  <a:lnTo>
                    <a:pt x="1527" y="17660"/>
                  </a:lnTo>
                  <a:lnTo>
                    <a:pt x="1384" y="17590"/>
                  </a:lnTo>
                  <a:lnTo>
                    <a:pt x="1450" y="17456"/>
                  </a:lnTo>
                  <a:lnTo>
                    <a:pt x="1409" y="17436"/>
                  </a:lnTo>
                  <a:lnTo>
                    <a:pt x="1343" y="17570"/>
                  </a:lnTo>
                  <a:lnTo>
                    <a:pt x="1215" y="17507"/>
                  </a:lnTo>
                  <a:lnTo>
                    <a:pt x="1294" y="17347"/>
                  </a:lnTo>
                  <a:lnTo>
                    <a:pt x="1258" y="17321"/>
                  </a:lnTo>
                  <a:lnTo>
                    <a:pt x="1153" y="17535"/>
                  </a:lnTo>
                  <a:lnTo>
                    <a:pt x="1544" y="17727"/>
                  </a:lnTo>
                  <a:lnTo>
                    <a:pt x="1652" y="17508"/>
                  </a:lnTo>
                  <a:close/>
                  <a:moveTo>
                    <a:pt x="1815" y="17177"/>
                  </a:moveTo>
                  <a:lnTo>
                    <a:pt x="1778" y="17182"/>
                  </a:lnTo>
                  <a:cubicBezTo>
                    <a:pt x="1762" y="17184"/>
                    <a:pt x="1744" y="17186"/>
                    <a:pt x="1725" y="17189"/>
                  </a:cubicBezTo>
                  <a:cubicBezTo>
                    <a:pt x="1707" y="17191"/>
                    <a:pt x="1689" y="17194"/>
                    <a:pt x="1673" y="17196"/>
                  </a:cubicBezTo>
                  <a:cubicBezTo>
                    <a:pt x="1656" y="17198"/>
                    <a:pt x="1645" y="17200"/>
                    <a:pt x="1638" y="17201"/>
                  </a:cubicBezTo>
                  <a:cubicBezTo>
                    <a:pt x="1628" y="17203"/>
                    <a:pt x="1617" y="17206"/>
                    <a:pt x="1605" y="17209"/>
                  </a:cubicBezTo>
                  <a:cubicBezTo>
                    <a:pt x="1593" y="17212"/>
                    <a:pt x="1583" y="17215"/>
                    <a:pt x="1574" y="17219"/>
                  </a:cubicBezTo>
                  <a:lnTo>
                    <a:pt x="1577" y="17214"/>
                  </a:lnTo>
                  <a:cubicBezTo>
                    <a:pt x="1585" y="17198"/>
                    <a:pt x="1589" y="17183"/>
                    <a:pt x="1590" y="17167"/>
                  </a:cubicBezTo>
                  <a:cubicBezTo>
                    <a:pt x="1592" y="17152"/>
                    <a:pt x="1590" y="17138"/>
                    <a:pt x="1585" y="17124"/>
                  </a:cubicBezTo>
                  <a:cubicBezTo>
                    <a:pt x="1580" y="17110"/>
                    <a:pt x="1572" y="17098"/>
                    <a:pt x="1561" y="17086"/>
                  </a:cubicBezTo>
                  <a:cubicBezTo>
                    <a:pt x="1551" y="17075"/>
                    <a:pt x="1537" y="17065"/>
                    <a:pt x="1521" y="17057"/>
                  </a:cubicBezTo>
                  <a:cubicBezTo>
                    <a:pt x="1511" y="17052"/>
                    <a:pt x="1501" y="17049"/>
                    <a:pt x="1491" y="17047"/>
                  </a:cubicBezTo>
                  <a:cubicBezTo>
                    <a:pt x="1481" y="17045"/>
                    <a:pt x="1472" y="17044"/>
                    <a:pt x="1464" y="17045"/>
                  </a:cubicBezTo>
                  <a:cubicBezTo>
                    <a:pt x="1455" y="17045"/>
                    <a:pt x="1447" y="17046"/>
                    <a:pt x="1440" y="17048"/>
                  </a:cubicBezTo>
                  <a:cubicBezTo>
                    <a:pt x="1432" y="17050"/>
                    <a:pt x="1426" y="17053"/>
                    <a:pt x="1420" y="17056"/>
                  </a:cubicBezTo>
                  <a:cubicBezTo>
                    <a:pt x="1414" y="17058"/>
                    <a:pt x="1408" y="17062"/>
                    <a:pt x="1402" y="17066"/>
                  </a:cubicBezTo>
                  <a:cubicBezTo>
                    <a:pt x="1396" y="17071"/>
                    <a:pt x="1390" y="17076"/>
                    <a:pt x="1384" y="17083"/>
                  </a:cubicBezTo>
                  <a:cubicBezTo>
                    <a:pt x="1378" y="17089"/>
                    <a:pt x="1372" y="17098"/>
                    <a:pt x="1366" y="17107"/>
                  </a:cubicBezTo>
                  <a:cubicBezTo>
                    <a:pt x="1359" y="17117"/>
                    <a:pt x="1353" y="17128"/>
                    <a:pt x="1347" y="17142"/>
                  </a:cubicBezTo>
                  <a:lnTo>
                    <a:pt x="1302" y="17233"/>
                  </a:lnTo>
                  <a:lnTo>
                    <a:pt x="1692" y="17425"/>
                  </a:lnTo>
                  <a:lnTo>
                    <a:pt x="1715" y="17380"/>
                  </a:lnTo>
                  <a:lnTo>
                    <a:pt x="1538" y="17293"/>
                  </a:lnTo>
                  <a:cubicBezTo>
                    <a:pt x="1544" y="17283"/>
                    <a:pt x="1549" y="17276"/>
                    <a:pt x="1556" y="17271"/>
                  </a:cubicBezTo>
                  <a:cubicBezTo>
                    <a:pt x="1562" y="17267"/>
                    <a:pt x="1572" y="17263"/>
                    <a:pt x="1585" y="17261"/>
                  </a:cubicBezTo>
                  <a:cubicBezTo>
                    <a:pt x="1608" y="17256"/>
                    <a:pt x="1630" y="17252"/>
                    <a:pt x="1651" y="17248"/>
                  </a:cubicBezTo>
                  <a:cubicBezTo>
                    <a:pt x="1672" y="17245"/>
                    <a:pt x="1691" y="17242"/>
                    <a:pt x="1708" y="17240"/>
                  </a:cubicBezTo>
                  <a:cubicBezTo>
                    <a:pt x="1726" y="17238"/>
                    <a:pt x="1741" y="17237"/>
                    <a:pt x="1754" y="17236"/>
                  </a:cubicBezTo>
                  <a:cubicBezTo>
                    <a:pt x="1767" y="17236"/>
                    <a:pt x="1778" y="17235"/>
                    <a:pt x="1786" y="17236"/>
                  </a:cubicBezTo>
                  <a:lnTo>
                    <a:pt x="1815" y="17177"/>
                  </a:lnTo>
                  <a:close/>
                  <a:moveTo>
                    <a:pt x="1528" y="17128"/>
                  </a:moveTo>
                  <a:cubicBezTo>
                    <a:pt x="1537" y="17136"/>
                    <a:pt x="1542" y="17145"/>
                    <a:pt x="1545" y="17155"/>
                  </a:cubicBezTo>
                  <a:cubicBezTo>
                    <a:pt x="1548" y="17166"/>
                    <a:pt x="1549" y="17177"/>
                    <a:pt x="1547" y="17190"/>
                  </a:cubicBezTo>
                  <a:cubicBezTo>
                    <a:pt x="1545" y="17203"/>
                    <a:pt x="1539" y="17218"/>
                    <a:pt x="1531" y="17235"/>
                  </a:cubicBezTo>
                  <a:lnTo>
                    <a:pt x="1509" y="17278"/>
                  </a:lnTo>
                  <a:lnTo>
                    <a:pt x="1363" y="17207"/>
                  </a:lnTo>
                  <a:lnTo>
                    <a:pt x="1386" y="17160"/>
                  </a:lnTo>
                  <a:cubicBezTo>
                    <a:pt x="1392" y="17149"/>
                    <a:pt x="1397" y="17140"/>
                    <a:pt x="1402" y="17133"/>
                  </a:cubicBezTo>
                  <a:cubicBezTo>
                    <a:pt x="1407" y="17126"/>
                    <a:pt x="1413" y="17120"/>
                    <a:pt x="1418" y="17115"/>
                  </a:cubicBezTo>
                  <a:cubicBezTo>
                    <a:pt x="1428" y="17106"/>
                    <a:pt x="1441" y="17101"/>
                    <a:pt x="1455" y="17099"/>
                  </a:cubicBezTo>
                  <a:cubicBezTo>
                    <a:pt x="1470" y="17097"/>
                    <a:pt x="1484" y="17100"/>
                    <a:pt x="1497" y="17106"/>
                  </a:cubicBezTo>
                  <a:cubicBezTo>
                    <a:pt x="1509" y="17112"/>
                    <a:pt x="1520" y="17120"/>
                    <a:pt x="1528" y="17128"/>
                  </a:cubicBezTo>
                  <a:close/>
                  <a:moveTo>
                    <a:pt x="2027" y="16965"/>
                  </a:moveTo>
                  <a:lnTo>
                    <a:pt x="1477" y="16695"/>
                  </a:lnTo>
                  <a:lnTo>
                    <a:pt x="1459" y="16733"/>
                  </a:lnTo>
                  <a:lnTo>
                    <a:pt x="2008" y="17003"/>
                  </a:lnTo>
                  <a:lnTo>
                    <a:pt x="2027" y="16965"/>
                  </a:lnTo>
                  <a:close/>
                  <a:moveTo>
                    <a:pt x="1872" y="16074"/>
                  </a:moveTo>
                  <a:lnTo>
                    <a:pt x="1849" y="16121"/>
                  </a:lnTo>
                  <a:lnTo>
                    <a:pt x="2052" y="16281"/>
                  </a:lnTo>
                  <a:cubicBezTo>
                    <a:pt x="2065" y="16291"/>
                    <a:pt x="2078" y="16301"/>
                    <a:pt x="2090" y="16311"/>
                  </a:cubicBezTo>
                  <a:cubicBezTo>
                    <a:pt x="2103" y="16320"/>
                    <a:pt x="2114" y="16329"/>
                    <a:pt x="2125" y="16336"/>
                  </a:cubicBezTo>
                  <a:cubicBezTo>
                    <a:pt x="2135" y="16344"/>
                    <a:pt x="2143" y="16350"/>
                    <a:pt x="2150" y="16355"/>
                  </a:cubicBezTo>
                  <a:cubicBezTo>
                    <a:pt x="2155" y="16359"/>
                    <a:pt x="2158" y="16361"/>
                    <a:pt x="2160" y="16362"/>
                  </a:cubicBezTo>
                  <a:cubicBezTo>
                    <a:pt x="2158" y="16362"/>
                    <a:pt x="2155" y="16361"/>
                    <a:pt x="2150" y="16360"/>
                  </a:cubicBezTo>
                  <a:cubicBezTo>
                    <a:pt x="2144" y="16358"/>
                    <a:pt x="2136" y="16355"/>
                    <a:pt x="2126" y="16352"/>
                  </a:cubicBezTo>
                  <a:cubicBezTo>
                    <a:pt x="2116" y="16349"/>
                    <a:pt x="2104" y="16346"/>
                    <a:pt x="2091" y="16343"/>
                  </a:cubicBezTo>
                  <a:cubicBezTo>
                    <a:pt x="2077" y="16339"/>
                    <a:pt x="2063" y="16335"/>
                    <a:pt x="2047" y="16331"/>
                  </a:cubicBezTo>
                  <a:lnTo>
                    <a:pt x="1777" y="16266"/>
                  </a:lnTo>
                  <a:lnTo>
                    <a:pt x="1751" y="16319"/>
                  </a:lnTo>
                  <a:lnTo>
                    <a:pt x="1960" y="16486"/>
                  </a:lnTo>
                  <a:cubicBezTo>
                    <a:pt x="1970" y="16494"/>
                    <a:pt x="1981" y="16502"/>
                    <a:pt x="1992" y="16511"/>
                  </a:cubicBezTo>
                  <a:cubicBezTo>
                    <a:pt x="2004" y="16520"/>
                    <a:pt x="2015" y="16528"/>
                    <a:pt x="2025" y="16536"/>
                  </a:cubicBezTo>
                  <a:cubicBezTo>
                    <a:pt x="2035" y="16543"/>
                    <a:pt x="2043" y="16550"/>
                    <a:pt x="2050" y="16555"/>
                  </a:cubicBezTo>
                  <a:cubicBezTo>
                    <a:pt x="2057" y="16561"/>
                    <a:pt x="2061" y="16563"/>
                    <a:pt x="2062" y="16564"/>
                  </a:cubicBezTo>
                  <a:cubicBezTo>
                    <a:pt x="2060" y="16563"/>
                    <a:pt x="2055" y="16562"/>
                    <a:pt x="2047" y="16559"/>
                  </a:cubicBezTo>
                  <a:cubicBezTo>
                    <a:pt x="2038" y="16556"/>
                    <a:pt x="2028" y="16553"/>
                    <a:pt x="2015" y="16549"/>
                  </a:cubicBezTo>
                  <a:cubicBezTo>
                    <a:pt x="2003" y="16546"/>
                    <a:pt x="1989" y="16542"/>
                    <a:pt x="1975" y="16538"/>
                  </a:cubicBezTo>
                  <a:cubicBezTo>
                    <a:pt x="1960" y="16534"/>
                    <a:pt x="1946" y="16530"/>
                    <a:pt x="1933" y="16527"/>
                  </a:cubicBezTo>
                  <a:lnTo>
                    <a:pt x="1680" y="16464"/>
                  </a:lnTo>
                  <a:lnTo>
                    <a:pt x="1655" y="16514"/>
                  </a:lnTo>
                  <a:lnTo>
                    <a:pt x="2092" y="16614"/>
                  </a:lnTo>
                  <a:lnTo>
                    <a:pt x="2121" y="16554"/>
                  </a:lnTo>
                  <a:lnTo>
                    <a:pt x="1925" y="16397"/>
                  </a:lnTo>
                  <a:cubicBezTo>
                    <a:pt x="1913" y="16388"/>
                    <a:pt x="1902" y="16379"/>
                    <a:pt x="1890" y="16371"/>
                  </a:cubicBezTo>
                  <a:cubicBezTo>
                    <a:pt x="1879" y="16362"/>
                    <a:pt x="1869" y="16355"/>
                    <a:pt x="1860" y="16348"/>
                  </a:cubicBezTo>
                  <a:cubicBezTo>
                    <a:pt x="1851" y="16342"/>
                    <a:pt x="1844" y="16336"/>
                    <a:pt x="1838" y="16332"/>
                  </a:cubicBezTo>
                  <a:cubicBezTo>
                    <a:pt x="1832" y="16328"/>
                    <a:pt x="1829" y="16326"/>
                    <a:pt x="1828" y="16325"/>
                  </a:cubicBezTo>
                  <a:cubicBezTo>
                    <a:pt x="1829" y="16326"/>
                    <a:pt x="1833" y="16327"/>
                    <a:pt x="1840" y="16329"/>
                  </a:cubicBezTo>
                  <a:cubicBezTo>
                    <a:pt x="1847" y="16331"/>
                    <a:pt x="1856" y="16333"/>
                    <a:pt x="1866" y="16336"/>
                  </a:cubicBezTo>
                  <a:cubicBezTo>
                    <a:pt x="1877" y="16339"/>
                    <a:pt x="1889" y="16343"/>
                    <a:pt x="1903" y="16347"/>
                  </a:cubicBezTo>
                  <a:cubicBezTo>
                    <a:pt x="1917" y="16350"/>
                    <a:pt x="1932" y="16354"/>
                    <a:pt x="1948" y="16358"/>
                  </a:cubicBezTo>
                  <a:lnTo>
                    <a:pt x="2189" y="16417"/>
                  </a:lnTo>
                  <a:lnTo>
                    <a:pt x="2219" y="16356"/>
                  </a:lnTo>
                  <a:lnTo>
                    <a:pt x="1872" y="16074"/>
                  </a:lnTo>
                  <a:close/>
                  <a:moveTo>
                    <a:pt x="2409" y="15969"/>
                  </a:moveTo>
                  <a:lnTo>
                    <a:pt x="2369" y="15949"/>
                  </a:lnTo>
                  <a:lnTo>
                    <a:pt x="2284" y="16121"/>
                  </a:lnTo>
                  <a:lnTo>
                    <a:pt x="2141" y="16050"/>
                  </a:lnTo>
                  <a:lnTo>
                    <a:pt x="2207" y="15916"/>
                  </a:lnTo>
                  <a:lnTo>
                    <a:pt x="2167" y="15897"/>
                  </a:lnTo>
                  <a:lnTo>
                    <a:pt x="2101" y="16030"/>
                  </a:lnTo>
                  <a:lnTo>
                    <a:pt x="1973" y="15967"/>
                  </a:lnTo>
                  <a:lnTo>
                    <a:pt x="2051" y="15807"/>
                  </a:lnTo>
                  <a:lnTo>
                    <a:pt x="2016" y="15782"/>
                  </a:lnTo>
                  <a:lnTo>
                    <a:pt x="1911" y="15996"/>
                  </a:lnTo>
                  <a:lnTo>
                    <a:pt x="2301" y="16188"/>
                  </a:lnTo>
                  <a:lnTo>
                    <a:pt x="2409" y="15969"/>
                  </a:lnTo>
                  <a:close/>
                  <a:moveTo>
                    <a:pt x="2425" y="15564"/>
                  </a:moveTo>
                  <a:cubicBezTo>
                    <a:pt x="2411" y="15563"/>
                    <a:pt x="2397" y="15564"/>
                    <a:pt x="2384" y="15567"/>
                  </a:cubicBezTo>
                  <a:cubicBezTo>
                    <a:pt x="2371" y="15571"/>
                    <a:pt x="2359" y="15576"/>
                    <a:pt x="2348" y="15584"/>
                  </a:cubicBezTo>
                  <a:cubicBezTo>
                    <a:pt x="2337" y="15591"/>
                    <a:pt x="2324" y="15602"/>
                    <a:pt x="2311" y="15617"/>
                  </a:cubicBezTo>
                  <a:lnTo>
                    <a:pt x="2274" y="15655"/>
                  </a:lnTo>
                  <a:cubicBezTo>
                    <a:pt x="2255" y="15674"/>
                    <a:pt x="2238" y="15687"/>
                    <a:pt x="2224" y="15692"/>
                  </a:cubicBezTo>
                  <a:cubicBezTo>
                    <a:pt x="2210" y="15697"/>
                    <a:pt x="2194" y="15696"/>
                    <a:pt x="2178" y="15688"/>
                  </a:cubicBezTo>
                  <a:cubicBezTo>
                    <a:pt x="2158" y="15679"/>
                    <a:pt x="2146" y="15664"/>
                    <a:pt x="2141" y="15645"/>
                  </a:cubicBezTo>
                  <a:cubicBezTo>
                    <a:pt x="2137" y="15625"/>
                    <a:pt x="2140" y="15603"/>
                    <a:pt x="2152" y="15579"/>
                  </a:cubicBezTo>
                  <a:cubicBezTo>
                    <a:pt x="2157" y="15570"/>
                    <a:pt x="2161" y="15563"/>
                    <a:pt x="2166" y="15556"/>
                  </a:cubicBezTo>
                  <a:cubicBezTo>
                    <a:pt x="2171" y="15549"/>
                    <a:pt x="2176" y="15543"/>
                    <a:pt x="2182" y="15536"/>
                  </a:cubicBezTo>
                  <a:cubicBezTo>
                    <a:pt x="2189" y="15530"/>
                    <a:pt x="2196" y="15524"/>
                    <a:pt x="2204" y="15518"/>
                  </a:cubicBezTo>
                  <a:cubicBezTo>
                    <a:pt x="2212" y="15513"/>
                    <a:pt x="2222" y="15506"/>
                    <a:pt x="2232" y="15500"/>
                  </a:cubicBezTo>
                  <a:lnTo>
                    <a:pt x="2209" y="15463"/>
                  </a:lnTo>
                  <a:cubicBezTo>
                    <a:pt x="2165" y="15488"/>
                    <a:pt x="2134" y="15521"/>
                    <a:pt x="2113" y="15562"/>
                  </a:cubicBezTo>
                  <a:cubicBezTo>
                    <a:pt x="2104" y="15581"/>
                    <a:pt x="2098" y="15600"/>
                    <a:pt x="2096" y="15618"/>
                  </a:cubicBezTo>
                  <a:cubicBezTo>
                    <a:pt x="2094" y="15636"/>
                    <a:pt x="2095" y="15653"/>
                    <a:pt x="2099" y="15669"/>
                  </a:cubicBezTo>
                  <a:cubicBezTo>
                    <a:pt x="2104" y="15685"/>
                    <a:pt x="2111" y="15700"/>
                    <a:pt x="2122" y="15712"/>
                  </a:cubicBezTo>
                  <a:cubicBezTo>
                    <a:pt x="2133" y="15725"/>
                    <a:pt x="2146" y="15736"/>
                    <a:pt x="2163" y="15744"/>
                  </a:cubicBezTo>
                  <a:cubicBezTo>
                    <a:pt x="2188" y="15756"/>
                    <a:pt x="2214" y="15759"/>
                    <a:pt x="2239" y="15751"/>
                  </a:cubicBezTo>
                  <a:cubicBezTo>
                    <a:pt x="2251" y="15747"/>
                    <a:pt x="2262" y="15741"/>
                    <a:pt x="2272" y="15733"/>
                  </a:cubicBezTo>
                  <a:cubicBezTo>
                    <a:pt x="2282" y="15725"/>
                    <a:pt x="2294" y="15714"/>
                    <a:pt x="2308" y="15698"/>
                  </a:cubicBezTo>
                  <a:lnTo>
                    <a:pt x="2339" y="15665"/>
                  </a:lnTo>
                  <a:cubicBezTo>
                    <a:pt x="2376" y="15625"/>
                    <a:pt x="2412" y="15614"/>
                    <a:pt x="2447" y="15631"/>
                  </a:cubicBezTo>
                  <a:cubicBezTo>
                    <a:pt x="2470" y="15642"/>
                    <a:pt x="2484" y="15661"/>
                    <a:pt x="2489" y="15686"/>
                  </a:cubicBezTo>
                  <a:cubicBezTo>
                    <a:pt x="2491" y="15698"/>
                    <a:pt x="2491" y="15709"/>
                    <a:pt x="2489" y="15719"/>
                  </a:cubicBezTo>
                  <a:cubicBezTo>
                    <a:pt x="2487" y="15729"/>
                    <a:pt x="2483" y="15742"/>
                    <a:pt x="2475" y="15757"/>
                  </a:cubicBezTo>
                  <a:cubicBezTo>
                    <a:pt x="2466" y="15776"/>
                    <a:pt x="2454" y="15793"/>
                    <a:pt x="2440" y="15808"/>
                  </a:cubicBezTo>
                  <a:cubicBezTo>
                    <a:pt x="2427" y="15822"/>
                    <a:pt x="2410" y="15834"/>
                    <a:pt x="2390" y="15845"/>
                  </a:cubicBezTo>
                  <a:lnTo>
                    <a:pt x="2417" y="15883"/>
                  </a:lnTo>
                  <a:cubicBezTo>
                    <a:pt x="2438" y="15870"/>
                    <a:pt x="2457" y="15855"/>
                    <a:pt x="2473" y="15837"/>
                  </a:cubicBezTo>
                  <a:cubicBezTo>
                    <a:pt x="2488" y="15820"/>
                    <a:pt x="2502" y="15799"/>
                    <a:pt x="2514" y="15775"/>
                  </a:cubicBezTo>
                  <a:cubicBezTo>
                    <a:pt x="2522" y="15757"/>
                    <a:pt x="2528" y="15740"/>
                    <a:pt x="2531" y="15725"/>
                  </a:cubicBezTo>
                  <a:cubicBezTo>
                    <a:pt x="2534" y="15709"/>
                    <a:pt x="2535" y="15693"/>
                    <a:pt x="2533" y="15676"/>
                  </a:cubicBezTo>
                  <a:cubicBezTo>
                    <a:pt x="2530" y="15653"/>
                    <a:pt x="2523" y="15633"/>
                    <a:pt x="2511" y="15615"/>
                  </a:cubicBezTo>
                  <a:cubicBezTo>
                    <a:pt x="2499" y="15598"/>
                    <a:pt x="2484" y="15585"/>
                    <a:pt x="2465" y="15576"/>
                  </a:cubicBezTo>
                  <a:cubicBezTo>
                    <a:pt x="2453" y="15570"/>
                    <a:pt x="2440" y="15566"/>
                    <a:pt x="2425" y="15564"/>
                  </a:cubicBezTo>
                  <a:close/>
                  <a:moveTo>
                    <a:pt x="2343" y="15118"/>
                  </a:moveTo>
                  <a:lnTo>
                    <a:pt x="2215" y="15376"/>
                  </a:lnTo>
                  <a:lnTo>
                    <a:pt x="2255" y="15396"/>
                  </a:lnTo>
                  <a:lnTo>
                    <a:pt x="2306" y="15291"/>
                  </a:lnTo>
                  <a:lnTo>
                    <a:pt x="2658" y="15464"/>
                  </a:lnTo>
                  <a:lnTo>
                    <a:pt x="2680" y="15419"/>
                  </a:lnTo>
                  <a:lnTo>
                    <a:pt x="2328" y="15246"/>
                  </a:lnTo>
                  <a:lnTo>
                    <a:pt x="2380" y="15140"/>
                  </a:lnTo>
                  <a:lnTo>
                    <a:pt x="2343" y="15118"/>
                  </a:lnTo>
                  <a:close/>
                  <a:moveTo>
                    <a:pt x="2477" y="14845"/>
                  </a:moveTo>
                  <a:lnTo>
                    <a:pt x="2376" y="15050"/>
                  </a:lnTo>
                  <a:lnTo>
                    <a:pt x="2766" y="15243"/>
                  </a:lnTo>
                  <a:lnTo>
                    <a:pt x="2790" y="15195"/>
                  </a:lnTo>
                  <a:lnTo>
                    <a:pt x="2604" y="15104"/>
                  </a:lnTo>
                  <a:lnTo>
                    <a:pt x="2666" y="14979"/>
                  </a:lnTo>
                  <a:lnTo>
                    <a:pt x="2627" y="14960"/>
                  </a:lnTo>
                  <a:lnTo>
                    <a:pt x="2566" y="15085"/>
                  </a:lnTo>
                  <a:lnTo>
                    <a:pt x="2438" y="15022"/>
                  </a:lnTo>
                  <a:lnTo>
                    <a:pt x="2512" y="14871"/>
                  </a:lnTo>
                  <a:lnTo>
                    <a:pt x="2477" y="14845"/>
                  </a:lnTo>
                  <a:close/>
                  <a:moveTo>
                    <a:pt x="3024" y="14719"/>
                  </a:moveTo>
                  <a:lnTo>
                    <a:pt x="2569" y="14656"/>
                  </a:lnTo>
                  <a:lnTo>
                    <a:pt x="2539" y="14717"/>
                  </a:lnTo>
                  <a:lnTo>
                    <a:pt x="2866" y="15040"/>
                  </a:lnTo>
                  <a:lnTo>
                    <a:pt x="2889" y="14993"/>
                  </a:lnTo>
                  <a:lnTo>
                    <a:pt x="2788" y="14896"/>
                  </a:lnTo>
                  <a:lnTo>
                    <a:pt x="2859" y="14750"/>
                  </a:lnTo>
                  <a:lnTo>
                    <a:pt x="2998" y="14772"/>
                  </a:lnTo>
                  <a:lnTo>
                    <a:pt x="3024" y="14719"/>
                  </a:lnTo>
                  <a:close/>
                  <a:moveTo>
                    <a:pt x="2815" y="14743"/>
                  </a:moveTo>
                  <a:lnTo>
                    <a:pt x="2756" y="14865"/>
                  </a:lnTo>
                  <a:lnTo>
                    <a:pt x="2595" y="14709"/>
                  </a:lnTo>
                  <a:lnTo>
                    <a:pt x="2815" y="14743"/>
                  </a:lnTo>
                  <a:close/>
                  <a:moveTo>
                    <a:pt x="2461" y="14687"/>
                  </a:moveTo>
                  <a:cubicBezTo>
                    <a:pt x="2453" y="14690"/>
                    <a:pt x="2447" y="14696"/>
                    <a:pt x="2443" y="14704"/>
                  </a:cubicBezTo>
                  <a:cubicBezTo>
                    <a:pt x="2439" y="14712"/>
                    <a:pt x="2438" y="14721"/>
                    <a:pt x="2441" y="14729"/>
                  </a:cubicBezTo>
                  <a:cubicBezTo>
                    <a:pt x="2444" y="14738"/>
                    <a:pt x="2449" y="14744"/>
                    <a:pt x="2457" y="14748"/>
                  </a:cubicBezTo>
                  <a:cubicBezTo>
                    <a:pt x="2466" y="14752"/>
                    <a:pt x="2474" y="14752"/>
                    <a:pt x="2483" y="14750"/>
                  </a:cubicBezTo>
                  <a:cubicBezTo>
                    <a:pt x="2492" y="14747"/>
                    <a:pt x="2498" y="14741"/>
                    <a:pt x="2502" y="14733"/>
                  </a:cubicBezTo>
                  <a:cubicBezTo>
                    <a:pt x="2506" y="14725"/>
                    <a:pt x="2507" y="14716"/>
                    <a:pt x="2503" y="14708"/>
                  </a:cubicBezTo>
                  <a:cubicBezTo>
                    <a:pt x="2500" y="14699"/>
                    <a:pt x="2495" y="14693"/>
                    <a:pt x="2486" y="14689"/>
                  </a:cubicBezTo>
                  <a:cubicBezTo>
                    <a:pt x="2478" y="14685"/>
                    <a:pt x="2470" y="14685"/>
                    <a:pt x="2461" y="14687"/>
                  </a:cubicBezTo>
                  <a:close/>
                  <a:moveTo>
                    <a:pt x="2519" y="14570"/>
                  </a:moveTo>
                  <a:cubicBezTo>
                    <a:pt x="2511" y="14573"/>
                    <a:pt x="2504" y="14579"/>
                    <a:pt x="2500" y="14587"/>
                  </a:cubicBezTo>
                  <a:cubicBezTo>
                    <a:pt x="2496" y="14595"/>
                    <a:pt x="2496" y="14603"/>
                    <a:pt x="2499" y="14612"/>
                  </a:cubicBezTo>
                  <a:cubicBezTo>
                    <a:pt x="2502" y="14620"/>
                    <a:pt x="2507" y="14626"/>
                    <a:pt x="2515" y="14630"/>
                  </a:cubicBezTo>
                  <a:cubicBezTo>
                    <a:pt x="2523" y="14634"/>
                    <a:pt x="2532" y="14635"/>
                    <a:pt x="2541" y="14632"/>
                  </a:cubicBezTo>
                  <a:cubicBezTo>
                    <a:pt x="2549" y="14629"/>
                    <a:pt x="2556" y="14624"/>
                    <a:pt x="2560" y="14616"/>
                  </a:cubicBezTo>
                  <a:cubicBezTo>
                    <a:pt x="2564" y="14607"/>
                    <a:pt x="2564" y="14599"/>
                    <a:pt x="2561" y="14590"/>
                  </a:cubicBezTo>
                  <a:cubicBezTo>
                    <a:pt x="2558" y="14582"/>
                    <a:pt x="2552" y="14576"/>
                    <a:pt x="2544" y="14572"/>
                  </a:cubicBezTo>
                  <a:cubicBezTo>
                    <a:pt x="2536" y="14568"/>
                    <a:pt x="2528" y="14567"/>
                    <a:pt x="2519" y="14570"/>
                  </a:cubicBezTo>
                  <a:close/>
                  <a:moveTo>
                    <a:pt x="3120" y="14425"/>
                  </a:moveTo>
                  <a:lnTo>
                    <a:pt x="3044" y="14579"/>
                  </a:lnTo>
                  <a:lnTo>
                    <a:pt x="2692" y="14406"/>
                  </a:lnTo>
                  <a:lnTo>
                    <a:pt x="2669" y="14453"/>
                  </a:lnTo>
                  <a:lnTo>
                    <a:pt x="3060" y="14645"/>
                  </a:lnTo>
                  <a:lnTo>
                    <a:pt x="3156" y="14451"/>
                  </a:lnTo>
                  <a:lnTo>
                    <a:pt x="3120" y="14425"/>
                  </a:lnTo>
                  <a:close/>
                  <a:moveTo>
                    <a:pt x="3219" y="14323"/>
                  </a:moveTo>
                  <a:lnTo>
                    <a:pt x="2828" y="14131"/>
                  </a:lnTo>
                  <a:lnTo>
                    <a:pt x="2806" y="14177"/>
                  </a:lnTo>
                  <a:lnTo>
                    <a:pt x="3196" y="14369"/>
                  </a:lnTo>
                  <a:lnTo>
                    <a:pt x="3219" y="14323"/>
                  </a:lnTo>
                  <a:close/>
                  <a:moveTo>
                    <a:pt x="3243" y="13903"/>
                  </a:moveTo>
                  <a:cubicBezTo>
                    <a:pt x="3228" y="13901"/>
                    <a:pt x="3215" y="13902"/>
                    <a:pt x="3201" y="13906"/>
                  </a:cubicBezTo>
                  <a:cubicBezTo>
                    <a:pt x="3188" y="13909"/>
                    <a:pt x="3176" y="13914"/>
                    <a:pt x="3165" y="13922"/>
                  </a:cubicBezTo>
                  <a:cubicBezTo>
                    <a:pt x="3155" y="13929"/>
                    <a:pt x="3142" y="13940"/>
                    <a:pt x="3128" y="13955"/>
                  </a:cubicBezTo>
                  <a:lnTo>
                    <a:pt x="3092" y="13993"/>
                  </a:lnTo>
                  <a:cubicBezTo>
                    <a:pt x="3073" y="14013"/>
                    <a:pt x="3056" y="14025"/>
                    <a:pt x="3042" y="14030"/>
                  </a:cubicBezTo>
                  <a:cubicBezTo>
                    <a:pt x="3027" y="14036"/>
                    <a:pt x="3012" y="14035"/>
                    <a:pt x="2996" y="14027"/>
                  </a:cubicBezTo>
                  <a:cubicBezTo>
                    <a:pt x="2976" y="14017"/>
                    <a:pt x="2964" y="14002"/>
                    <a:pt x="2959" y="13983"/>
                  </a:cubicBezTo>
                  <a:cubicBezTo>
                    <a:pt x="2954" y="13964"/>
                    <a:pt x="2958" y="13942"/>
                    <a:pt x="2970" y="13917"/>
                  </a:cubicBezTo>
                  <a:cubicBezTo>
                    <a:pt x="2974" y="13909"/>
                    <a:pt x="2979" y="13901"/>
                    <a:pt x="2983" y="13894"/>
                  </a:cubicBezTo>
                  <a:cubicBezTo>
                    <a:pt x="2988" y="13887"/>
                    <a:pt x="2994" y="13881"/>
                    <a:pt x="3000" y="13875"/>
                  </a:cubicBezTo>
                  <a:cubicBezTo>
                    <a:pt x="3006" y="13869"/>
                    <a:pt x="3014" y="13863"/>
                    <a:pt x="3022" y="13857"/>
                  </a:cubicBezTo>
                  <a:cubicBezTo>
                    <a:pt x="3030" y="13851"/>
                    <a:pt x="3039" y="13845"/>
                    <a:pt x="3050" y="13838"/>
                  </a:cubicBezTo>
                  <a:lnTo>
                    <a:pt x="3026" y="13801"/>
                  </a:lnTo>
                  <a:cubicBezTo>
                    <a:pt x="2983" y="13826"/>
                    <a:pt x="2951" y="13859"/>
                    <a:pt x="2931" y="13900"/>
                  </a:cubicBezTo>
                  <a:cubicBezTo>
                    <a:pt x="2921" y="13919"/>
                    <a:pt x="2916" y="13938"/>
                    <a:pt x="2914" y="13956"/>
                  </a:cubicBezTo>
                  <a:cubicBezTo>
                    <a:pt x="2911" y="13975"/>
                    <a:pt x="2913" y="13992"/>
                    <a:pt x="2917" y="14008"/>
                  </a:cubicBezTo>
                  <a:cubicBezTo>
                    <a:pt x="2921" y="14024"/>
                    <a:pt x="2929" y="14038"/>
                    <a:pt x="2940" y="14051"/>
                  </a:cubicBezTo>
                  <a:cubicBezTo>
                    <a:pt x="2950" y="14063"/>
                    <a:pt x="2964" y="14074"/>
                    <a:pt x="2981" y="14082"/>
                  </a:cubicBezTo>
                  <a:cubicBezTo>
                    <a:pt x="3006" y="14095"/>
                    <a:pt x="3031" y="14097"/>
                    <a:pt x="3057" y="14089"/>
                  </a:cubicBezTo>
                  <a:cubicBezTo>
                    <a:pt x="3068" y="14085"/>
                    <a:pt x="3079" y="14080"/>
                    <a:pt x="3089" y="14072"/>
                  </a:cubicBezTo>
                  <a:cubicBezTo>
                    <a:pt x="3099" y="14064"/>
                    <a:pt x="3112" y="14052"/>
                    <a:pt x="3126" y="14037"/>
                  </a:cubicBezTo>
                  <a:lnTo>
                    <a:pt x="3157" y="14003"/>
                  </a:lnTo>
                  <a:cubicBezTo>
                    <a:pt x="3194" y="13963"/>
                    <a:pt x="3230" y="13952"/>
                    <a:pt x="3264" y="13969"/>
                  </a:cubicBezTo>
                  <a:cubicBezTo>
                    <a:pt x="3288" y="13980"/>
                    <a:pt x="3302" y="13999"/>
                    <a:pt x="3306" y="14024"/>
                  </a:cubicBezTo>
                  <a:cubicBezTo>
                    <a:pt x="3309" y="14036"/>
                    <a:pt x="3309" y="14047"/>
                    <a:pt x="3307" y="14057"/>
                  </a:cubicBezTo>
                  <a:cubicBezTo>
                    <a:pt x="3305" y="14068"/>
                    <a:pt x="3300" y="14080"/>
                    <a:pt x="3293" y="14095"/>
                  </a:cubicBezTo>
                  <a:cubicBezTo>
                    <a:pt x="3283" y="14115"/>
                    <a:pt x="3272" y="14132"/>
                    <a:pt x="3258" y="14146"/>
                  </a:cubicBezTo>
                  <a:cubicBezTo>
                    <a:pt x="3244" y="14160"/>
                    <a:pt x="3228" y="14173"/>
                    <a:pt x="3208" y="14183"/>
                  </a:cubicBezTo>
                  <a:lnTo>
                    <a:pt x="3234" y="14222"/>
                  </a:lnTo>
                  <a:cubicBezTo>
                    <a:pt x="3256" y="14208"/>
                    <a:pt x="3275" y="14193"/>
                    <a:pt x="3290" y="14175"/>
                  </a:cubicBezTo>
                  <a:cubicBezTo>
                    <a:pt x="3306" y="14158"/>
                    <a:pt x="3320" y="14137"/>
                    <a:pt x="3331" y="14114"/>
                  </a:cubicBezTo>
                  <a:cubicBezTo>
                    <a:pt x="3340" y="14096"/>
                    <a:pt x="3346" y="14079"/>
                    <a:pt x="3349" y="14063"/>
                  </a:cubicBezTo>
                  <a:cubicBezTo>
                    <a:pt x="3352" y="14048"/>
                    <a:pt x="3352" y="14031"/>
                    <a:pt x="3350" y="14014"/>
                  </a:cubicBezTo>
                  <a:cubicBezTo>
                    <a:pt x="3348" y="13991"/>
                    <a:pt x="3341" y="13971"/>
                    <a:pt x="3329" y="13954"/>
                  </a:cubicBezTo>
                  <a:cubicBezTo>
                    <a:pt x="3316" y="13936"/>
                    <a:pt x="3301" y="13923"/>
                    <a:pt x="3283" y="13914"/>
                  </a:cubicBezTo>
                  <a:cubicBezTo>
                    <a:pt x="3271" y="13908"/>
                    <a:pt x="3257" y="13904"/>
                    <a:pt x="3243" y="13903"/>
                  </a:cubicBezTo>
                  <a:close/>
                  <a:moveTo>
                    <a:pt x="3494" y="13620"/>
                  </a:moveTo>
                  <a:cubicBezTo>
                    <a:pt x="3497" y="13637"/>
                    <a:pt x="3497" y="13652"/>
                    <a:pt x="3495" y="13666"/>
                  </a:cubicBezTo>
                  <a:cubicBezTo>
                    <a:pt x="3493" y="13680"/>
                    <a:pt x="3489" y="13694"/>
                    <a:pt x="3482" y="13709"/>
                  </a:cubicBezTo>
                  <a:cubicBezTo>
                    <a:pt x="3470" y="13731"/>
                    <a:pt x="3454" y="13749"/>
                    <a:pt x="3433" y="13762"/>
                  </a:cubicBezTo>
                  <a:cubicBezTo>
                    <a:pt x="3412" y="13775"/>
                    <a:pt x="3387" y="13780"/>
                    <a:pt x="3357" y="13778"/>
                  </a:cubicBezTo>
                  <a:cubicBezTo>
                    <a:pt x="3343" y="13777"/>
                    <a:pt x="3330" y="13774"/>
                    <a:pt x="3317" y="13770"/>
                  </a:cubicBezTo>
                  <a:cubicBezTo>
                    <a:pt x="3303" y="13766"/>
                    <a:pt x="3287" y="13759"/>
                    <a:pt x="3268" y="13750"/>
                  </a:cubicBezTo>
                  <a:cubicBezTo>
                    <a:pt x="3245" y="13738"/>
                    <a:pt x="3226" y="13727"/>
                    <a:pt x="3211" y="13717"/>
                  </a:cubicBezTo>
                  <a:cubicBezTo>
                    <a:pt x="3196" y="13706"/>
                    <a:pt x="3183" y="13694"/>
                    <a:pt x="3173" y="13682"/>
                  </a:cubicBezTo>
                  <a:cubicBezTo>
                    <a:pt x="3155" y="13662"/>
                    <a:pt x="3145" y="13641"/>
                    <a:pt x="3141" y="13619"/>
                  </a:cubicBezTo>
                  <a:cubicBezTo>
                    <a:pt x="3138" y="13598"/>
                    <a:pt x="3142" y="13576"/>
                    <a:pt x="3153" y="13553"/>
                  </a:cubicBezTo>
                  <a:cubicBezTo>
                    <a:pt x="3160" y="13538"/>
                    <a:pt x="3168" y="13526"/>
                    <a:pt x="3178" y="13517"/>
                  </a:cubicBezTo>
                  <a:cubicBezTo>
                    <a:pt x="3187" y="13507"/>
                    <a:pt x="3199" y="13498"/>
                    <a:pt x="3214" y="13491"/>
                  </a:cubicBezTo>
                  <a:lnTo>
                    <a:pt x="3196" y="13451"/>
                  </a:lnTo>
                  <a:cubicBezTo>
                    <a:pt x="3179" y="13459"/>
                    <a:pt x="3164" y="13470"/>
                    <a:pt x="3150" y="13484"/>
                  </a:cubicBezTo>
                  <a:cubicBezTo>
                    <a:pt x="3136" y="13498"/>
                    <a:pt x="3125" y="13515"/>
                    <a:pt x="3115" y="13534"/>
                  </a:cubicBezTo>
                  <a:cubicBezTo>
                    <a:pt x="3104" y="13557"/>
                    <a:pt x="3098" y="13582"/>
                    <a:pt x="3098" y="13607"/>
                  </a:cubicBezTo>
                  <a:cubicBezTo>
                    <a:pt x="3098" y="13632"/>
                    <a:pt x="3104" y="13656"/>
                    <a:pt x="3115" y="13680"/>
                  </a:cubicBezTo>
                  <a:cubicBezTo>
                    <a:pt x="3126" y="13703"/>
                    <a:pt x="3141" y="13725"/>
                    <a:pt x="3162" y="13745"/>
                  </a:cubicBezTo>
                  <a:cubicBezTo>
                    <a:pt x="3183" y="13766"/>
                    <a:pt x="3208" y="13783"/>
                    <a:pt x="3236" y="13797"/>
                  </a:cubicBezTo>
                  <a:cubicBezTo>
                    <a:pt x="3266" y="13812"/>
                    <a:pt x="3295" y="13821"/>
                    <a:pt x="3324" y="13827"/>
                  </a:cubicBezTo>
                  <a:cubicBezTo>
                    <a:pt x="3353" y="13832"/>
                    <a:pt x="3381" y="13831"/>
                    <a:pt x="3408" y="13824"/>
                  </a:cubicBezTo>
                  <a:cubicBezTo>
                    <a:pt x="3433" y="13817"/>
                    <a:pt x="3454" y="13806"/>
                    <a:pt x="3473" y="13790"/>
                  </a:cubicBezTo>
                  <a:cubicBezTo>
                    <a:pt x="3491" y="13775"/>
                    <a:pt x="3506" y="13756"/>
                    <a:pt x="3516" y="13735"/>
                  </a:cubicBezTo>
                  <a:cubicBezTo>
                    <a:pt x="3526" y="13716"/>
                    <a:pt x="3532" y="13695"/>
                    <a:pt x="3536" y="13674"/>
                  </a:cubicBezTo>
                  <a:cubicBezTo>
                    <a:pt x="3539" y="13653"/>
                    <a:pt x="3540" y="13632"/>
                    <a:pt x="3538" y="13611"/>
                  </a:cubicBezTo>
                  <a:lnTo>
                    <a:pt x="3494" y="13620"/>
                  </a:lnTo>
                  <a:close/>
                  <a:moveTo>
                    <a:pt x="3730" y="13285"/>
                  </a:moveTo>
                  <a:lnTo>
                    <a:pt x="3339" y="13093"/>
                  </a:lnTo>
                  <a:lnTo>
                    <a:pt x="3316" y="13139"/>
                  </a:lnTo>
                  <a:lnTo>
                    <a:pt x="3479" y="13220"/>
                  </a:lnTo>
                  <a:lnTo>
                    <a:pt x="3398" y="13385"/>
                  </a:lnTo>
                  <a:lnTo>
                    <a:pt x="3235" y="13304"/>
                  </a:lnTo>
                  <a:lnTo>
                    <a:pt x="3212" y="13350"/>
                  </a:lnTo>
                  <a:lnTo>
                    <a:pt x="3603" y="13542"/>
                  </a:lnTo>
                  <a:lnTo>
                    <a:pt x="3626" y="13496"/>
                  </a:lnTo>
                  <a:lnTo>
                    <a:pt x="3437" y="13403"/>
                  </a:lnTo>
                  <a:lnTo>
                    <a:pt x="3518" y="13239"/>
                  </a:lnTo>
                  <a:lnTo>
                    <a:pt x="3707" y="13332"/>
                  </a:lnTo>
                  <a:lnTo>
                    <a:pt x="3730" y="13285"/>
                  </a:lnTo>
                  <a:close/>
                  <a:moveTo>
                    <a:pt x="3894" y="12951"/>
                  </a:moveTo>
                  <a:lnTo>
                    <a:pt x="3854" y="12931"/>
                  </a:lnTo>
                  <a:lnTo>
                    <a:pt x="3769" y="13103"/>
                  </a:lnTo>
                  <a:lnTo>
                    <a:pt x="3626" y="13033"/>
                  </a:lnTo>
                  <a:lnTo>
                    <a:pt x="3692" y="12899"/>
                  </a:lnTo>
                  <a:lnTo>
                    <a:pt x="3651" y="12879"/>
                  </a:lnTo>
                  <a:lnTo>
                    <a:pt x="3585" y="13013"/>
                  </a:lnTo>
                  <a:lnTo>
                    <a:pt x="3457" y="12950"/>
                  </a:lnTo>
                  <a:lnTo>
                    <a:pt x="3536" y="12790"/>
                  </a:lnTo>
                  <a:lnTo>
                    <a:pt x="3500" y="12765"/>
                  </a:lnTo>
                  <a:lnTo>
                    <a:pt x="3395" y="12978"/>
                  </a:lnTo>
                  <a:lnTo>
                    <a:pt x="3786" y="13171"/>
                  </a:lnTo>
                  <a:lnTo>
                    <a:pt x="3894" y="12951"/>
                  </a:lnTo>
                  <a:close/>
                  <a:moveTo>
                    <a:pt x="3811" y="12134"/>
                  </a:moveTo>
                  <a:lnTo>
                    <a:pt x="3788" y="12181"/>
                  </a:lnTo>
                  <a:lnTo>
                    <a:pt x="3991" y="12341"/>
                  </a:lnTo>
                  <a:cubicBezTo>
                    <a:pt x="4004" y="12351"/>
                    <a:pt x="4016" y="12361"/>
                    <a:pt x="4029" y="12370"/>
                  </a:cubicBezTo>
                  <a:cubicBezTo>
                    <a:pt x="4042" y="12380"/>
                    <a:pt x="4053" y="12389"/>
                    <a:pt x="4063" y="12396"/>
                  </a:cubicBezTo>
                  <a:cubicBezTo>
                    <a:pt x="4074" y="12404"/>
                    <a:pt x="4082" y="12410"/>
                    <a:pt x="4089" y="12415"/>
                  </a:cubicBezTo>
                  <a:cubicBezTo>
                    <a:pt x="4094" y="12418"/>
                    <a:pt x="4097" y="12421"/>
                    <a:pt x="4099" y="12422"/>
                  </a:cubicBezTo>
                  <a:cubicBezTo>
                    <a:pt x="4097" y="12422"/>
                    <a:pt x="4094" y="12421"/>
                    <a:pt x="4089" y="12419"/>
                  </a:cubicBezTo>
                  <a:cubicBezTo>
                    <a:pt x="4083" y="12417"/>
                    <a:pt x="4075" y="12415"/>
                    <a:pt x="4065" y="12412"/>
                  </a:cubicBezTo>
                  <a:cubicBezTo>
                    <a:pt x="4055" y="12409"/>
                    <a:pt x="4043" y="12406"/>
                    <a:pt x="4030" y="12403"/>
                  </a:cubicBezTo>
                  <a:cubicBezTo>
                    <a:pt x="4016" y="12399"/>
                    <a:pt x="4001" y="12395"/>
                    <a:pt x="3986" y="12391"/>
                  </a:cubicBezTo>
                  <a:lnTo>
                    <a:pt x="3716" y="12326"/>
                  </a:lnTo>
                  <a:lnTo>
                    <a:pt x="3690" y="12379"/>
                  </a:lnTo>
                  <a:lnTo>
                    <a:pt x="3899" y="12546"/>
                  </a:lnTo>
                  <a:cubicBezTo>
                    <a:pt x="3909" y="12554"/>
                    <a:pt x="3919" y="12562"/>
                    <a:pt x="3931" y="12571"/>
                  </a:cubicBezTo>
                  <a:cubicBezTo>
                    <a:pt x="3943" y="12580"/>
                    <a:pt x="3953" y="12588"/>
                    <a:pt x="3963" y="12596"/>
                  </a:cubicBezTo>
                  <a:cubicBezTo>
                    <a:pt x="3973" y="12603"/>
                    <a:pt x="3982" y="12610"/>
                    <a:pt x="3989" y="12615"/>
                  </a:cubicBezTo>
                  <a:cubicBezTo>
                    <a:pt x="3996" y="12620"/>
                    <a:pt x="4000" y="12623"/>
                    <a:pt x="4001" y="12624"/>
                  </a:cubicBezTo>
                  <a:cubicBezTo>
                    <a:pt x="3999" y="12623"/>
                    <a:pt x="3994" y="12622"/>
                    <a:pt x="3985" y="12619"/>
                  </a:cubicBezTo>
                  <a:cubicBezTo>
                    <a:pt x="3977" y="12616"/>
                    <a:pt x="3966" y="12613"/>
                    <a:pt x="3954" y="12609"/>
                  </a:cubicBezTo>
                  <a:cubicBezTo>
                    <a:pt x="3942" y="12605"/>
                    <a:pt x="3928" y="12602"/>
                    <a:pt x="3914" y="12597"/>
                  </a:cubicBezTo>
                  <a:cubicBezTo>
                    <a:pt x="3899" y="12593"/>
                    <a:pt x="3885" y="12590"/>
                    <a:pt x="3872" y="12586"/>
                  </a:cubicBezTo>
                  <a:lnTo>
                    <a:pt x="3619" y="12524"/>
                  </a:lnTo>
                  <a:lnTo>
                    <a:pt x="3594" y="12574"/>
                  </a:lnTo>
                  <a:lnTo>
                    <a:pt x="4031" y="12674"/>
                  </a:lnTo>
                  <a:lnTo>
                    <a:pt x="4060" y="12613"/>
                  </a:lnTo>
                  <a:lnTo>
                    <a:pt x="3863" y="12457"/>
                  </a:lnTo>
                  <a:cubicBezTo>
                    <a:pt x="3852" y="12448"/>
                    <a:pt x="3840" y="12439"/>
                    <a:pt x="3829" y="12431"/>
                  </a:cubicBezTo>
                  <a:cubicBezTo>
                    <a:pt x="3818" y="12422"/>
                    <a:pt x="3808" y="12415"/>
                    <a:pt x="3799" y="12408"/>
                  </a:cubicBezTo>
                  <a:cubicBezTo>
                    <a:pt x="3790" y="12401"/>
                    <a:pt x="3782" y="12396"/>
                    <a:pt x="3777" y="12392"/>
                  </a:cubicBezTo>
                  <a:cubicBezTo>
                    <a:pt x="3771" y="12388"/>
                    <a:pt x="3768" y="12386"/>
                    <a:pt x="3767" y="12385"/>
                  </a:cubicBezTo>
                  <a:cubicBezTo>
                    <a:pt x="3768" y="12385"/>
                    <a:pt x="3772" y="12387"/>
                    <a:pt x="3779" y="12389"/>
                  </a:cubicBezTo>
                  <a:cubicBezTo>
                    <a:pt x="3786" y="12391"/>
                    <a:pt x="3795" y="12393"/>
                    <a:pt x="3805" y="12396"/>
                  </a:cubicBezTo>
                  <a:cubicBezTo>
                    <a:pt x="3816" y="12399"/>
                    <a:pt x="3828" y="12403"/>
                    <a:pt x="3842" y="12406"/>
                  </a:cubicBezTo>
                  <a:cubicBezTo>
                    <a:pt x="3856" y="12410"/>
                    <a:pt x="3871" y="12414"/>
                    <a:pt x="3887" y="12418"/>
                  </a:cubicBezTo>
                  <a:lnTo>
                    <a:pt x="4128" y="12477"/>
                  </a:lnTo>
                  <a:lnTo>
                    <a:pt x="4158" y="12416"/>
                  </a:lnTo>
                  <a:lnTo>
                    <a:pt x="3811" y="12134"/>
                  </a:lnTo>
                  <a:close/>
                  <a:moveTo>
                    <a:pt x="4263" y="12202"/>
                  </a:moveTo>
                  <a:lnTo>
                    <a:pt x="3872" y="12010"/>
                  </a:lnTo>
                  <a:lnTo>
                    <a:pt x="3849" y="12055"/>
                  </a:lnTo>
                  <a:lnTo>
                    <a:pt x="4240" y="12248"/>
                  </a:lnTo>
                  <a:lnTo>
                    <a:pt x="4263" y="12202"/>
                  </a:lnTo>
                  <a:close/>
                  <a:moveTo>
                    <a:pt x="4379" y="11867"/>
                  </a:moveTo>
                  <a:lnTo>
                    <a:pt x="4303" y="12021"/>
                  </a:lnTo>
                  <a:lnTo>
                    <a:pt x="3951" y="11848"/>
                  </a:lnTo>
                  <a:lnTo>
                    <a:pt x="3928" y="11895"/>
                  </a:lnTo>
                  <a:lnTo>
                    <a:pt x="4319" y="12087"/>
                  </a:lnTo>
                  <a:lnTo>
                    <a:pt x="4415" y="11893"/>
                  </a:lnTo>
                  <a:lnTo>
                    <a:pt x="4379" y="11867"/>
                  </a:lnTo>
                  <a:close/>
                  <a:moveTo>
                    <a:pt x="4581" y="11554"/>
                  </a:moveTo>
                  <a:lnTo>
                    <a:pt x="4191" y="11362"/>
                  </a:lnTo>
                  <a:lnTo>
                    <a:pt x="4168" y="11408"/>
                  </a:lnTo>
                  <a:lnTo>
                    <a:pt x="4331" y="11489"/>
                  </a:lnTo>
                  <a:lnTo>
                    <a:pt x="4250" y="11654"/>
                  </a:lnTo>
                  <a:lnTo>
                    <a:pt x="4087" y="11573"/>
                  </a:lnTo>
                  <a:lnTo>
                    <a:pt x="4064" y="11619"/>
                  </a:lnTo>
                  <a:lnTo>
                    <a:pt x="4455" y="11811"/>
                  </a:lnTo>
                  <a:lnTo>
                    <a:pt x="4477" y="11765"/>
                  </a:lnTo>
                  <a:lnTo>
                    <a:pt x="4288" y="11672"/>
                  </a:lnTo>
                  <a:lnTo>
                    <a:pt x="4369" y="11508"/>
                  </a:lnTo>
                  <a:lnTo>
                    <a:pt x="4558" y="11601"/>
                  </a:lnTo>
                  <a:lnTo>
                    <a:pt x="4581" y="11554"/>
                  </a:lnTo>
                  <a:close/>
                  <a:moveTo>
                    <a:pt x="4746" y="11220"/>
                  </a:moveTo>
                  <a:lnTo>
                    <a:pt x="4705" y="11200"/>
                  </a:lnTo>
                  <a:lnTo>
                    <a:pt x="4621" y="11372"/>
                  </a:lnTo>
                  <a:lnTo>
                    <a:pt x="4478" y="11302"/>
                  </a:lnTo>
                  <a:lnTo>
                    <a:pt x="4544" y="11168"/>
                  </a:lnTo>
                  <a:lnTo>
                    <a:pt x="4503" y="11148"/>
                  </a:lnTo>
                  <a:lnTo>
                    <a:pt x="4437" y="11282"/>
                  </a:lnTo>
                  <a:lnTo>
                    <a:pt x="4309" y="11219"/>
                  </a:lnTo>
                  <a:lnTo>
                    <a:pt x="4388" y="11059"/>
                  </a:lnTo>
                  <a:lnTo>
                    <a:pt x="4352" y="11034"/>
                  </a:lnTo>
                  <a:lnTo>
                    <a:pt x="4247" y="11247"/>
                  </a:lnTo>
                  <a:lnTo>
                    <a:pt x="4638" y="11440"/>
                  </a:lnTo>
                  <a:lnTo>
                    <a:pt x="4746" y="11220"/>
                  </a:lnTo>
                  <a:close/>
                  <a:moveTo>
                    <a:pt x="4846" y="10917"/>
                  </a:moveTo>
                  <a:lnTo>
                    <a:pt x="4770" y="11071"/>
                  </a:lnTo>
                  <a:lnTo>
                    <a:pt x="4419" y="10899"/>
                  </a:lnTo>
                  <a:lnTo>
                    <a:pt x="4396" y="10945"/>
                  </a:lnTo>
                  <a:lnTo>
                    <a:pt x="4786" y="11138"/>
                  </a:lnTo>
                  <a:lnTo>
                    <a:pt x="4882" y="10943"/>
                  </a:lnTo>
                  <a:lnTo>
                    <a:pt x="4846" y="10917"/>
                  </a:lnTo>
                  <a:close/>
                  <a:moveTo>
                    <a:pt x="5105" y="10490"/>
                  </a:moveTo>
                  <a:lnTo>
                    <a:pt x="4698" y="10331"/>
                  </a:lnTo>
                  <a:lnTo>
                    <a:pt x="4664" y="10400"/>
                  </a:lnTo>
                  <a:lnTo>
                    <a:pt x="4887" y="10601"/>
                  </a:lnTo>
                  <a:cubicBezTo>
                    <a:pt x="4901" y="10613"/>
                    <a:pt x="4913" y="10624"/>
                    <a:pt x="4925" y="10632"/>
                  </a:cubicBezTo>
                  <a:cubicBezTo>
                    <a:pt x="4936" y="10641"/>
                    <a:pt x="4942" y="10646"/>
                    <a:pt x="4944" y="10647"/>
                  </a:cubicBezTo>
                  <a:cubicBezTo>
                    <a:pt x="4942" y="10646"/>
                    <a:pt x="4934" y="10644"/>
                    <a:pt x="4920" y="10640"/>
                  </a:cubicBezTo>
                  <a:cubicBezTo>
                    <a:pt x="4906" y="10637"/>
                    <a:pt x="4889" y="10633"/>
                    <a:pt x="4868" y="10629"/>
                  </a:cubicBezTo>
                  <a:lnTo>
                    <a:pt x="4578" y="10574"/>
                  </a:lnTo>
                  <a:lnTo>
                    <a:pt x="4544" y="10643"/>
                  </a:lnTo>
                  <a:lnTo>
                    <a:pt x="4918" y="10869"/>
                  </a:lnTo>
                  <a:lnTo>
                    <a:pt x="4941" y="10824"/>
                  </a:lnTo>
                  <a:lnTo>
                    <a:pt x="4673" y="10666"/>
                  </a:lnTo>
                  <a:cubicBezTo>
                    <a:pt x="4668" y="10663"/>
                    <a:pt x="4661" y="10659"/>
                    <a:pt x="4654" y="10654"/>
                  </a:cubicBezTo>
                  <a:cubicBezTo>
                    <a:pt x="4646" y="10650"/>
                    <a:pt x="4639" y="10646"/>
                    <a:pt x="4631" y="10642"/>
                  </a:cubicBezTo>
                  <a:cubicBezTo>
                    <a:pt x="4624" y="10638"/>
                    <a:pt x="4617" y="10634"/>
                    <a:pt x="4612" y="10631"/>
                  </a:cubicBezTo>
                  <a:cubicBezTo>
                    <a:pt x="4607" y="10628"/>
                    <a:pt x="4604" y="10626"/>
                    <a:pt x="4602" y="10625"/>
                  </a:cubicBezTo>
                  <a:cubicBezTo>
                    <a:pt x="4607" y="10627"/>
                    <a:pt x="4616" y="10629"/>
                    <a:pt x="4630" y="10631"/>
                  </a:cubicBezTo>
                  <a:cubicBezTo>
                    <a:pt x="4645" y="10634"/>
                    <a:pt x="4664" y="10638"/>
                    <a:pt x="4686" y="10642"/>
                  </a:cubicBezTo>
                  <a:lnTo>
                    <a:pt x="5001" y="10701"/>
                  </a:lnTo>
                  <a:lnTo>
                    <a:pt x="5021" y="10661"/>
                  </a:lnTo>
                  <a:lnTo>
                    <a:pt x="4770" y="10434"/>
                  </a:lnTo>
                  <a:cubicBezTo>
                    <a:pt x="4765" y="10430"/>
                    <a:pt x="4759" y="10425"/>
                    <a:pt x="4754" y="10420"/>
                  </a:cubicBezTo>
                  <a:cubicBezTo>
                    <a:pt x="4748" y="10415"/>
                    <a:pt x="4742" y="10410"/>
                    <a:pt x="4737" y="10406"/>
                  </a:cubicBezTo>
                  <a:cubicBezTo>
                    <a:pt x="4731" y="10401"/>
                    <a:pt x="4727" y="10397"/>
                    <a:pt x="4723" y="10394"/>
                  </a:cubicBezTo>
                  <a:cubicBezTo>
                    <a:pt x="4720" y="10391"/>
                    <a:pt x="4717" y="10389"/>
                    <a:pt x="4717" y="10389"/>
                  </a:cubicBezTo>
                  <a:cubicBezTo>
                    <a:pt x="4718" y="10389"/>
                    <a:pt x="4720" y="10390"/>
                    <a:pt x="4725" y="10392"/>
                  </a:cubicBezTo>
                  <a:cubicBezTo>
                    <a:pt x="4730" y="10394"/>
                    <a:pt x="4735" y="10397"/>
                    <a:pt x="4742" y="10400"/>
                  </a:cubicBezTo>
                  <a:cubicBezTo>
                    <a:pt x="4749" y="10403"/>
                    <a:pt x="4756" y="10406"/>
                    <a:pt x="4764" y="10410"/>
                  </a:cubicBezTo>
                  <a:cubicBezTo>
                    <a:pt x="4771" y="10413"/>
                    <a:pt x="4778" y="10416"/>
                    <a:pt x="4784" y="10418"/>
                  </a:cubicBezTo>
                  <a:lnTo>
                    <a:pt x="5082" y="10537"/>
                  </a:lnTo>
                  <a:lnTo>
                    <a:pt x="5105" y="10490"/>
                  </a:lnTo>
                  <a:close/>
                  <a:moveTo>
                    <a:pt x="5125" y="10078"/>
                  </a:moveTo>
                  <a:cubicBezTo>
                    <a:pt x="5110" y="10077"/>
                    <a:pt x="5096" y="10077"/>
                    <a:pt x="5083" y="10081"/>
                  </a:cubicBezTo>
                  <a:cubicBezTo>
                    <a:pt x="5070" y="10084"/>
                    <a:pt x="5058" y="10090"/>
                    <a:pt x="5047" y="10097"/>
                  </a:cubicBezTo>
                  <a:cubicBezTo>
                    <a:pt x="5037" y="10105"/>
                    <a:pt x="5024" y="10116"/>
                    <a:pt x="5010" y="10131"/>
                  </a:cubicBezTo>
                  <a:lnTo>
                    <a:pt x="4974" y="10169"/>
                  </a:lnTo>
                  <a:cubicBezTo>
                    <a:pt x="4955" y="10188"/>
                    <a:pt x="4938" y="10200"/>
                    <a:pt x="4924" y="10206"/>
                  </a:cubicBezTo>
                  <a:cubicBezTo>
                    <a:pt x="4909" y="10211"/>
                    <a:pt x="4894" y="10210"/>
                    <a:pt x="4878" y="10202"/>
                  </a:cubicBezTo>
                  <a:cubicBezTo>
                    <a:pt x="4858" y="10192"/>
                    <a:pt x="4845" y="10178"/>
                    <a:pt x="4841" y="10158"/>
                  </a:cubicBezTo>
                  <a:cubicBezTo>
                    <a:pt x="4836" y="10139"/>
                    <a:pt x="4840" y="10117"/>
                    <a:pt x="4852" y="10092"/>
                  </a:cubicBezTo>
                  <a:cubicBezTo>
                    <a:pt x="4856" y="10084"/>
                    <a:pt x="4861" y="10076"/>
                    <a:pt x="4865" y="10070"/>
                  </a:cubicBezTo>
                  <a:cubicBezTo>
                    <a:pt x="4870" y="10063"/>
                    <a:pt x="4876" y="10056"/>
                    <a:pt x="4882" y="10050"/>
                  </a:cubicBezTo>
                  <a:cubicBezTo>
                    <a:pt x="4888" y="10044"/>
                    <a:pt x="4896" y="10038"/>
                    <a:pt x="4904" y="10032"/>
                  </a:cubicBezTo>
                  <a:cubicBezTo>
                    <a:pt x="4912" y="10026"/>
                    <a:pt x="4921" y="10020"/>
                    <a:pt x="4932" y="10014"/>
                  </a:cubicBezTo>
                  <a:lnTo>
                    <a:pt x="4908" y="9976"/>
                  </a:lnTo>
                  <a:cubicBezTo>
                    <a:pt x="4865" y="10001"/>
                    <a:pt x="4833" y="10035"/>
                    <a:pt x="4813" y="10076"/>
                  </a:cubicBezTo>
                  <a:cubicBezTo>
                    <a:pt x="4803" y="10095"/>
                    <a:pt x="4798" y="10114"/>
                    <a:pt x="4795" y="10132"/>
                  </a:cubicBezTo>
                  <a:cubicBezTo>
                    <a:pt x="4793" y="10150"/>
                    <a:pt x="4794" y="10167"/>
                    <a:pt x="4799" y="10183"/>
                  </a:cubicBezTo>
                  <a:cubicBezTo>
                    <a:pt x="4803" y="10199"/>
                    <a:pt x="4811" y="10213"/>
                    <a:pt x="4822" y="10226"/>
                  </a:cubicBezTo>
                  <a:cubicBezTo>
                    <a:pt x="4832" y="10239"/>
                    <a:pt x="4846" y="10249"/>
                    <a:pt x="4863" y="10258"/>
                  </a:cubicBezTo>
                  <a:cubicBezTo>
                    <a:pt x="4888" y="10270"/>
                    <a:pt x="4913" y="10272"/>
                    <a:pt x="4939" y="10265"/>
                  </a:cubicBezTo>
                  <a:cubicBezTo>
                    <a:pt x="4950" y="10261"/>
                    <a:pt x="4961" y="10255"/>
                    <a:pt x="4971" y="10247"/>
                  </a:cubicBezTo>
                  <a:cubicBezTo>
                    <a:pt x="4981" y="10239"/>
                    <a:pt x="4993" y="10227"/>
                    <a:pt x="5008" y="10212"/>
                  </a:cubicBezTo>
                  <a:lnTo>
                    <a:pt x="5039" y="10179"/>
                  </a:lnTo>
                  <a:cubicBezTo>
                    <a:pt x="5076" y="10139"/>
                    <a:pt x="5112" y="10127"/>
                    <a:pt x="5146" y="10144"/>
                  </a:cubicBezTo>
                  <a:cubicBezTo>
                    <a:pt x="5169" y="10156"/>
                    <a:pt x="5183" y="10174"/>
                    <a:pt x="5188" y="10200"/>
                  </a:cubicBezTo>
                  <a:cubicBezTo>
                    <a:pt x="5191" y="10211"/>
                    <a:pt x="5191" y="10222"/>
                    <a:pt x="5189" y="10233"/>
                  </a:cubicBezTo>
                  <a:cubicBezTo>
                    <a:pt x="5187" y="10243"/>
                    <a:pt x="5182" y="10256"/>
                    <a:pt x="5175" y="10270"/>
                  </a:cubicBezTo>
                  <a:cubicBezTo>
                    <a:pt x="5165" y="10290"/>
                    <a:pt x="5153" y="10307"/>
                    <a:pt x="5140" y="10321"/>
                  </a:cubicBezTo>
                  <a:cubicBezTo>
                    <a:pt x="5126" y="10336"/>
                    <a:pt x="5110" y="10348"/>
                    <a:pt x="5090" y="10359"/>
                  </a:cubicBezTo>
                  <a:lnTo>
                    <a:pt x="5116" y="10397"/>
                  </a:lnTo>
                  <a:cubicBezTo>
                    <a:pt x="5138" y="10384"/>
                    <a:pt x="5156" y="10368"/>
                    <a:pt x="5172" y="10351"/>
                  </a:cubicBezTo>
                  <a:cubicBezTo>
                    <a:pt x="5188" y="10333"/>
                    <a:pt x="5201" y="10313"/>
                    <a:pt x="5213" y="10289"/>
                  </a:cubicBezTo>
                  <a:cubicBezTo>
                    <a:pt x="5222" y="10271"/>
                    <a:pt x="5228" y="10254"/>
                    <a:pt x="5231" y="10239"/>
                  </a:cubicBezTo>
                  <a:cubicBezTo>
                    <a:pt x="5234" y="10223"/>
                    <a:pt x="5234" y="10207"/>
                    <a:pt x="5232" y="10190"/>
                  </a:cubicBezTo>
                  <a:cubicBezTo>
                    <a:pt x="5230" y="10167"/>
                    <a:pt x="5223" y="10147"/>
                    <a:pt x="5211" y="10129"/>
                  </a:cubicBezTo>
                  <a:cubicBezTo>
                    <a:pt x="5198" y="10112"/>
                    <a:pt x="5183" y="10098"/>
                    <a:pt x="5165" y="10089"/>
                  </a:cubicBezTo>
                  <a:cubicBezTo>
                    <a:pt x="5153" y="10083"/>
                    <a:pt x="5139" y="10080"/>
                    <a:pt x="5125" y="10078"/>
                  </a:cubicBezTo>
                  <a:close/>
                  <a:moveTo>
                    <a:pt x="5239" y="9888"/>
                  </a:moveTo>
                  <a:lnTo>
                    <a:pt x="5196" y="9867"/>
                  </a:lnTo>
                  <a:lnTo>
                    <a:pt x="5142" y="9976"/>
                  </a:lnTo>
                  <a:lnTo>
                    <a:pt x="5186" y="9997"/>
                  </a:lnTo>
                  <a:lnTo>
                    <a:pt x="5239" y="9888"/>
                  </a:lnTo>
                  <a:close/>
                  <a:moveTo>
                    <a:pt x="5156" y="9401"/>
                  </a:moveTo>
                  <a:lnTo>
                    <a:pt x="5133" y="9447"/>
                  </a:lnTo>
                  <a:lnTo>
                    <a:pt x="5405" y="9581"/>
                  </a:lnTo>
                  <a:cubicBezTo>
                    <a:pt x="5419" y="9587"/>
                    <a:pt x="5429" y="9594"/>
                    <a:pt x="5438" y="9600"/>
                  </a:cubicBezTo>
                  <a:cubicBezTo>
                    <a:pt x="5446" y="9606"/>
                    <a:pt x="5453" y="9615"/>
                    <a:pt x="5459" y="9626"/>
                  </a:cubicBezTo>
                  <a:cubicBezTo>
                    <a:pt x="5464" y="9636"/>
                    <a:pt x="5466" y="9648"/>
                    <a:pt x="5464" y="9661"/>
                  </a:cubicBezTo>
                  <a:cubicBezTo>
                    <a:pt x="5462" y="9675"/>
                    <a:pt x="5458" y="9690"/>
                    <a:pt x="5449" y="9707"/>
                  </a:cubicBezTo>
                  <a:cubicBezTo>
                    <a:pt x="5443" y="9719"/>
                    <a:pt x="5437" y="9729"/>
                    <a:pt x="5431" y="9736"/>
                  </a:cubicBezTo>
                  <a:cubicBezTo>
                    <a:pt x="5424" y="9744"/>
                    <a:pt x="5417" y="9750"/>
                    <a:pt x="5411" y="9754"/>
                  </a:cubicBezTo>
                  <a:cubicBezTo>
                    <a:pt x="5404" y="9758"/>
                    <a:pt x="5397" y="9761"/>
                    <a:pt x="5391" y="9762"/>
                  </a:cubicBezTo>
                  <a:cubicBezTo>
                    <a:pt x="5385" y="9764"/>
                    <a:pt x="5379" y="9764"/>
                    <a:pt x="5374" y="9764"/>
                  </a:cubicBezTo>
                  <a:cubicBezTo>
                    <a:pt x="5366" y="9764"/>
                    <a:pt x="5357" y="9762"/>
                    <a:pt x="5346" y="9757"/>
                  </a:cubicBezTo>
                  <a:cubicBezTo>
                    <a:pt x="5334" y="9753"/>
                    <a:pt x="5324" y="9748"/>
                    <a:pt x="5314" y="9743"/>
                  </a:cubicBezTo>
                  <a:lnTo>
                    <a:pt x="5051" y="9614"/>
                  </a:lnTo>
                  <a:lnTo>
                    <a:pt x="5028" y="9660"/>
                  </a:lnTo>
                  <a:lnTo>
                    <a:pt x="5308" y="9798"/>
                  </a:lnTo>
                  <a:cubicBezTo>
                    <a:pt x="5317" y="9802"/>
                    <a:pt x="5327" y="9806"/>
                    <a:pt x="5339" y="9811"/>
                  </a:cubicBezTo>
                  <a:cubicBezTo>
                    <a:pt x="5351" y="9815"/>
                    <a:pt x="5363" y="9817"/>
                    <a:pt x="5375" y="9816"/>
                  </a:cubicBezTo>
                  <a:cubicBezTo>
                    <a:pt x="5400" y="9815"/>
                    <a:pt x="5421" y="9808"/>
                    <a:pt x="5439" y="9794"/>
                  </a:cubicBezTo>
                  <a:cubicBezTo>
                    <a:pt x="5457" y="9781"/>
                    <a:pt x="5473" y="9759"/>
                    <a:pt x="5488" y="9729"/>
                  </a:cubicBezTo>
                  <a:cubicBezTo>
                    <a:pt x="5500" y="9705"/>
                    <a:pt x="5507" y="9683"/>
                    <a:pt x="5510" y="9665"/>
                  </a:cubicBezTo>
                  <a:cubicBezTo>
                    <a:pt x="5513" y="9646"/>
                    <a:pt x="5513" y="9628"/>
                    <a:pt x="5508" y="9611"/>
                  </a:cubicBezTo>
                  <a:cubicBezTo>
                    <a:pt x="5504" y="9595"/>
                    <a:pt x="5497" y="9581"/>
                    <a:pt x="5486" y="9571"/>
                  </a:cubicBezTo>
                  <a:cubicBezTo>
                    <a:pt x="5475" y="9560"/>
                    <a:pt x="5457" y="9549"/>
                    <a:pt x="5434" y="9538"/>
                  </a:cubicBezTo>
                  <a:lnTo>
                    <a:pt x="5156" y="9401"/>
                  </a:lnTo>
                  <a:close/>
                  <a:moveTo>
                    <a:pt x="5730" y="9220"/>
                  </a:moveTo>
                  <a:lnTo>
                    <a:pt x="5339" y="9028"/>
                  </a:lnTo>
                  <a:lnTo>
                    <a:pt x="5316" y="9074"/>
                  </a:lnTo>
                  <a:lnTo>
                    <a:pt x="5530" y="9177"/>
                  </a:lnTo>
                  <a:cubicBezTo>
                    <a:pt x="5544" y="9184"/>
                    <a:pt x="5558" y="9191"/>
                    <a:pt x="5572" y="9197"/>
                  </a:cubicBezTo>
                  <a:cubicBezTo>
                    <a:pt x="5586" y="9203"/>
                    <a:pt x="5599" y="9209"/>
                    <a:pt x="5611" y="9214"/>
                  </a:cubicBezTo>
                  <a:cubicBezTo>
                    <a:pt x="5622" y="9219"/>
                    <a:pt x="5632" y="9223"/>
                    <a:pt x="5639" y="9226"/>
                  </a:cubicBezTo>
                  <a:cubicBezTo>
                    <a:pt x="5647" y="9229"/>
                    <a:pt x="5651" y="9230"/>
                    <a:pt x="5651" y="9231"/>
                  </a:cubicBezTo>
                  <a:cubicBezTo>
                    <a:pt x="5650" y="9230"/>
                    <a:pt x="5646" y="9230"/>
                    <a:pt x="5640" y="9230"/>
                  </a:cubicBezTo>
                  <a:cubicBezTo>
                    <a:pt x="5634" y="9229"/>
                    <a:pt x="5626" y="9229"/>
                    <a:pt x="5617" y="9228"/>
                  </a:cubicBezTo>
                  <a:cubicBezTo>
                    <a:pt x="5608" y="9228"/>
                    <a:pt x="5597" y="9227"/>
                    <a:pt x="5586" y="9227"/>
                  </a:cubicBezTo>
                  <a:cubicBezTo>
                    <a:pt x="5574" y="9226"/>
                    <a:pt x="5563" y="9226"/>
                    <a:pt x="5551" y="9227"/>
                  </a:cubicBezTo>
                  <a:lnTo>
                    <a:pt x="5238" y="9234"/>
                  </a:lnTo>
                  <a:lnTo>
                    <a:pt x="5211" y="9288"/>
                  </a:lnTo>
                  <a:lnTo>
                    <a:pt x="5602" y="9480"/>
                  </a:lnTo>
                  <a:lnTo>
                    <a:pt x="5626" y="9432"/>
                  </a:lnTo>
                  <a:lnTo>
                    <a:pt x="5398" y="9323"/>
                  </a:lnTo>
                  <a:cubicBezTo>
                    <a:pt x="5386" y="9317"/>
                    <a:pt x="5375" y="9312"/>
                    <a:pt x="5363" y="9307"/>
                  </a:cubicBezTo>
                  <a:cubicBezTo>
                    <a:pt x="5352" y="9302"/>
                    <a:pt x="5341" y="9297"/>
                    <a:pt x="5331" y="9293"/>
                  </a:cubicBezTo>
                  <a:cubicBezTo>
                    <a:pt x="5321" y="9289"/>
                    <a:pt x="5312" y="9285"/>
                    <a:pt x="5305" y="9282"/>
                  </a:cubicBezTo>
                  <a:cubicBezTo>
                    <a:pt x="5298" y="9279"/>
                    <a:pt x="5293" y="9277"/>
                    <a:pt x="5289" y="9275"/>
                  </a:cubicBezTo>
                  <a:cubicBezTo>
                    <a:pt x="5293" y="9276"/>
                    <a:pt x="5299" y="9276"/>
                    <a:pt x="5306" y="9277"/>
                  </a:cubicBezTo>
                  <a:cubicBezTo>
                    <a:pt x="5314" y="9277"/>
                    <a:pt x="5323" y="9277"/>
                    <a:pt x="5333" y="9277"/>
                  </a:cubicBezTo>
                  <a:cubicBezTo>
                    <a:pt x="5343" y="9277"/>
                    <a:pt x="5354" y="9277"/>
                    <a:pt x="5366" y="9278"/>
                  </a:cubicBezTo>
                  <a:cubicBezTo>
                    <a:pt x="5378" y="9278"/>
                    <a:pt x="5391" y="9278"/>
                    <a:pt x="5405" y="9277"/>
                  </a:cubicBezTo>
                  <a:lnTo>
                    <a:pt x="5706" y="9269"/>
                  </a:lnTo>
                  <a:lnTo>
                    <a:pt x="5730" y="9220"/>
                  </a:lnTo>
                  <a:close/>
                  <a:moveTo>
                    <a:pt x="5808" y="9060"/>
                  </a:moveTo>
                  <a:lnTo>
                    <a:pt x="5418" y="8868"/>
                  </a:lnTo>
                  <a:lnTo>
                    <a:pt x="5395" y="8914"/>
                  </a:lnTo>
                  <a:lnTo>
                    <a:pt x="5786" y="9106"/>
                  </a:lnTo>
                  <a:lnTo>
                    <a:pt x="5808" y="9060"/>
                  </a:lnTo>
                  <a:close/>
                  <a:moveTo>
                    <a:pt x="5608" y="8481"/>
                  </a:moveTo>
                  <a:lnTo>
                    <a:pt x="5585" y="8529"/>
                  </a:lnTo>
                  <a:lnTo>
                    <a:pt x="5801" y="8739"/>
                  </a:lnTo>
                  <a:cubicBezTo>
                    <a:pt x="5819" y="8757"/>
                    <a:pt x="5834" y="8771"/>
                    <a:pt x="5846" y="8782"/>
                  </a:cubicBezTo>
                  <a:cubicBezTo>
                    <a:pt x="5858" y="8792"/>
                    <a:pt x="5866" y="8800"/>
                    <a:pt x="5871" y="8803"/>
                  </a:cubicBezTo>
                  <a:cubicBezTo>
                    <a:pt x="5868" y="8802"/>
                    <a:pt x="5863" y="8801"/>
                    <a:pt x="5856" y="8799"/>
                  </a:cubicBezTo>
                  <a:cubicBezTo>
                    <a:pt x="5849" y="8797"/>
                    <a:pt x="5841" y="8796"/>
                    <a:pt x="5832" y="8794"/>
                  </a:cubicBezTo>
                  <a:cubicBezTo>
                    <a:pt x="5823" y="8792"/>
                    <a:pt x="5813" y="8790"/>
                    <a:pt x="5803" y="8788"/>
                  </a:cubicBezTo>
                  <a:cubicBezTo>
                    <a:pt x="5792" y="8786"/>
                    <a:pt x="5782" y="8785"/>
                    <a:pt x="5772" y="8783"/>
                  </a:cubicBezTo>
                  <a:lnTo>
                    <a:pt x="5480" y="8742"/>
                  </a:lnTo>
                  <a:lnTo>
                    <a:pt x="5455" y="8793"/>
                  </a:lnTo>
                  <a:lnTo>
                    <a:pt x="5910" y="8853"/>
                  </a:lnTo>
                  <a:lnTo>
                    <a:pt x="5933" y="8807"/>
                  </a:lnTo>
                  <a:lnTo>
                    <a:pt x="5608" y="8481"/>
                  </a:lnTo>
                  <a:close/>
                  <a:moveTo>
                    <a:pt x="6144" y="8378"/>
                  </a:moveTo>
                  <a:lnTo>
                    <a:pt x="6104" y="8358"/>
                  </a:lnTo>
                  <a:lnTo>
                    <a:pt x="6019" y="8530"/>
                  </a:lnTo>
                  <a:lnTo>
                    <a:pt x="5876" y="8460"/>
                  </a:lnTo>
                  <a:lnTo>
                    <a:pt x="5942" y="8326"/>
                  </a:lnTo>
                  <a:lnTo>
                    <a:pt x="5901" y="8306"/>
                  </a:lnTo>
                  <a:lnTo>
                    <a:pt x="5836" y="8440"/>
                  </a:lnTo>
                  <a:lnTo>
                    <a:pt x="5707" y="8377"/>
                  </a:lnTo>
                  <a:lnTo>
                    <a:pt x="5786" y="8217"/>
                  </a:lnTo>
                  <a:lnTo>
                    <a:pt x="5751" y="8192"/>
                  </a:lnTo>
                  <a:lnTo>
                    <a:pt x="5645" y="8405"/>
                  </a:lnTo>
                  <a:lnTo>
                    <a:pt x="6036" y="8598"/>
                  </a:lnTo>
                  <a:lnTo>
                    <a:pt x="6144" y="8378"/>
                  </a:lnTo>
                  <a:close/>
                  <a:moveTo>
                    <a:pt x="6307" y="8047"/>
                  </a:moveTo>
                  <a:lnTo>
                    <a:pt x="6271" y="8052"/>
                  </a:lnTo>
                  <a:cubicBezTo>
                    <a:pt x="6254" y="8054"/>
                    <a:pt x="6236" y="8057"/>
                    <a:pt x="6218" y="8059"/>
                  </a:cubicBezTo>
                  <a:cubicBezTo>
                    <a:pt x="6199" y="8062"/>
                    <a:pt x="6181" y="8064"/>
                    <a:pt x="6165" y="8066"/>
                  </a:cubicBezTo>
                  <a:cubicBezTo>
                    <a:pt x="6148" y="8069"/>
                    <a:pt x="6137" y="8071"/>
                    <a:pt x="6130" y="8072"/>
                  </a:cubicBezTo>
                  <a:cubicBezTo>
                    <a:pt x="6120" y="8074"/>
                    <a:pt x="6109" y="8076"/>
                    <a:pt x="6097" y="8079"/>
                  </a:cubicBezTo>
                  <a:cubicBezTo>
                    <a:pt x="6086" y="8082"/>
                    <a:pt x="6075" y="8086"/>
                    <a:pt x="6067" y="8090"/>
                  </a:cubicBezTo>
                  <a:lnTo>
                    <a:pt x="6070" y="8084"/>
                  </a:lnTo>
                  <a:cubicBezTo>
                    <a:pt x="6077" y="8068"/>
                    <a:pt x="6082" y="8053"/>
                    <a:pt x="6083" y="8038"/>
                  </a:cubicBezTo>
                  <a:cubicBezTo>
                    <a:pt x="6084" y="8022"/>
                    <a:pt x="6082" y="8008"/>
                    <a:pt x="6077" y="7994"/>
                  </a:cubicBezTo>
                  <a:cubicBezTo>
                    <a:pt x="6072" y="7981"/>
                    <a:pt x="6065" y="7968"/>
                    <a:pt x="6054" y="7956"/>
                  </a:cubicBezTo>
                  <a:cubicBezTo>
                    <a:pt x="6043" y="7945"/>
                    <a:pt x="6029" y="7935"/>
                    <a:pt x="6014" y="7927"/>
                  </a:cubicBezTo>
                  <a:cubicBezTo>
                    <a:pt x="6003" y="7922"/>
                    <a:pt x="5993" y="7919"/>
                    <a:pt x="5984" y="7917"/>
                  </a:cubicBezTo>
                  <a:cubicBezTo>
                    <a:pt x="5974" y="7916"/>
                    <a:pt x="5965" y="7915"/>
                    <a:pt x="5956" y="7915"/>
                  </a:cubicBezTo>
                  <a:cubicBezTo>
                    <a:pt x="5947" y="7915"/>
                    <a:pt x="5939" y="7916"/>
                    <a:pt x="5932" y="7918"/>
                  </a:cubicBezTo>
                  <a:cubicBezTo>
                    <a:pt x="5925" y="7921"/>
                    <a:pt x="5918" y="7923"/>
                    <a:pt x="5912" y="7926"/>
                  </a:cubicBezTo>
                  <a:cubicBezTo>
                    <a:pt x="5906" y="7929"/>
                    <a:pt x="5900" y="7932"/>
                    <a:pt x="5894" y="7936"/>
                  </a:cubicBezTo>
                  <a:cubicBezTo>
                    <a:pt x="5889" y="7941"/>
                    <a:pt x="5883" y="7946"/>
                    <a:pt x="5876" y="7953"/>
                  </a:cubicBezTo>
                  <a:cubicBezTo>
                    <a:pt x="5870" y="7960"/>
                    <a:pt x="5864" y="7968"/>
                    <a:pt x="5858" y="7978"/>
                  </a:cubicBezTo>
                  <a:cubicBezTo>
                    <a:pt x="5852" y="7987"/>
                    <a:pt x="5845" y="7999"/>
                    <a:pt x="5839" y="8012"/>
                  </a:cubicBezTo>
                  <a:lnTo>
                    <a:pt x="5794" y="8103"/>
                  </a:lnTo>
                  <a:lnTo>
                    <a:pt x="6185" y="8296"/>
                  </a:lnTo>
                  <a:lnTo>
                    <a:pt x="6207" y="8250"/>
                  </a:lnTo>
                  <a:lnTo>
                    <a:pt x="6031" y="8163"/>
                  </a:lnTo>
                  <a:cubicBezTo>
                    <a:pt x="6036" y="8153"/>
                    <a:pt x="6042" y="8146"/>
                    <a:pt x="6048" y="8142"/>
                  </a:cubicBezTo>
                  <a:cubicBezTo>
                    <a:pt x="6054" y="8137"/>
                    <a:pt x="6064" y="8134"/>
                    <a:pt x="6078" y="8131"/>
                  </a:cubicBezTo>
                  <a:cubicBezTo>
                    <a:pt x="6101" y="8126"/>
                    <a:pt x="6123" y="8122"/>
                    <a:pt x="6143" y="8119"/>
                  </a:cubicBezTo>
                  <a:cubicBezTo>
                    <a:pt x="6164" y="8115"/>
                    <a:pt x="6183" y="8113"/>
                    <a:pt x="6201" y="8110"/>
                  </a:cubicBezTo>
                  <a:cubicBezTo>
                    <a:pt x="6218" y="8108"/>
                    <a:pt x="6233" y="8107"/>
                    <a:pt x="6246" y="8106"/>
                  </a:cubicBezTo>
                  <a:cubicBezTo>
                    <a:pt x="6260" y="8106"/>
                    <a:pt x="6270" y="8106"/>
                    <a:pt x="6278" y="8106"/>
                  </a:cubicBezTo>
                  <a:lnTo>
                    <a:pt x="6307" y="8047"/>
                  </a:lnTo>
                  <a:close/>
                  <a:moveTo>
                    <a:pt x="6021" y="7998"/>
                  </a:moveTo>
                  <a:cubicBezTo>
                    <a:pt x="6029" y="8007"/>
                    <a:pt x="6035" y="8016"/>
                    <a:pt x="6038" y="8025"/>
                  </a:cubicBezTo>
                  <a:cubicBezTo>
                    <a:pt x="6041" y="8036"/>
                    <a:pt x="6041" y="8048"/>
                    <a:pt x="6039" y="8060"/>
                  </a:cubicBezTo>
                  <a:cubicBezTo>
                    <a:pt x="6037" y="8073"/>
                    <a:pt x="6031" y="8088"/>
                    <a:pt x="6023" y="8105"/>
                  </a:cubicBezTo>
                  <a:lnTo>
                    <a:pt x="6002" y="8149"/>
                  </a:lnTo>
                  <a:lnTo>
                    <a:pt x="5856" y="8077"/>
                  </a:lnTo>
                  <a:lnTo>
                    <a:pt x="5879" y="8030"/>
                  </a:lnTo>
                  <a:cubicBezTo>
                    <a:pt x="5884" y="8020"/>
                    <a:pt x="5889" y="8011"/>
                    <a:pt x="5894" y="8004"/>
                  </a:cubicBezTo>
                  <a:cubicBezTo>
                    <a:pt x="5899" y="7997"/>
                    <a:pt x="5905" y="7990"/>
                    <a:pt x="5911" y="7985"/>
                  </a:cubicBezTo>
                  <a:cubicBezTo>
                    <a:pt x="5921" y="7976"/>
                    <a:pt x="5933" y="7971"/>
                    <a:pt x="5948" y="7969"/>
                  </a:cubicBezTo>
                  <a:cubicBezTo>
                    <a:pt x="5962" y="7968"/>
                    <a:pt x="5976" y="7970"/>
                    <a:pt x="5989" y="7976"/>
                  </a:cubicBezTo>
                  <a:cubicBezTo>
                    <a:pt x="6002" y="7983"/>
                    <a:pt x="6012" y="7990"/>
                    <a:pt x="6021" y="7998"/>
                  </a:cubicBezTo>
                  <a:close/>
                  <a:moveTo>
                    <a:pt x="6318" y="7653"/>
                  </a:moveTo>
                  <a:cubicBezTo>
                    <a:pt x="6303" y="7652"/>
                    <a:pt x="6290" y="7653"/>
                    <a:pt x="6277" y="7656"/>
                  </a:cubicBezTo>
                  <a:cubicBezTo>
                    <a:pt x="6264" y="7660"/>
                    <a:pt x="6252" y="7665"/>
                    <a:pt x="6241" y="7672"/>
                  </a:cubicBezTo>
                  <a:cubicBezTo>
                    <a:pt x="6230" y="7680"/>
                    <a:pt x="6217" y="7691"/>
                    <a:pt x="6203" y="7706"/>
                  </a:cubicBezTo>
                  <a:lnTo>
                    <a:pt x="6167" y="7744"/>
                  </a:lnTo>
                  <a:cubicBezTo>
                    <a:pt x="6148" y="7763"/>
                    <a:pt x="6131" y="7776"/>
                    <a:pt x="6117" y="7781"/>
                  </a:cubicBezTo>
                  <a:cubicBezTo>
                    <a:pt x="6102" y="7786"/>
                    <a:pt x="6087" y="7785"/>
                    <a:pt x="6071" y="7777"/>
                  </a:cubicBezTo>
                  <a:cubicBezTo>
                    <a:pt x="6051" y="7767"/>
                    <a:pt x="6039" y="7753"/>
                    <a:pt x="6034" y="7734"/>
                  </a:cubicBezTo>
                  <a:cubicBezTo>
                    <a:pt x="6029" y="7714"/>
                    <a:pt x="6033" y="7692"/>
                    <a:pt x="6045" y="7668"/>
                  </a:cubicBezTo>
                  <a:cubicBezTo>
                    <a:pt x="6049" y="7659"/>
                    <a:pt x="6054" y="7652"/>
                    <a:pt x="6059" y="7645"/>
                  </a:cubicBezTo>
                  <a:cubicBezTo>
                    <a:pt x="6063" y="7638"/>
                    <a:pt x="6069" y="7631"/>
                    <a:pt x="6075" y="7625"/>
                  </a:cubicBezTo>
                  <a:cubicBezTo>
                    <a:pt x="6081" y="7619"/>
                    <a:pt x="6089" y="7613"/>
                    <a:pt x="6097" y="7607"/>
                  </a:cubicBezTo>
                  <a:cubicBezTo>
                    <a:pt x="6105" y="7601"/>
                    <a:pt x="6114" y="7595"/>
                    <a:pt x="6125" y="7589"/>
                  </a:cubicBezTo>
                  <a:lnTo>
                    <a:pt x="6102" y="7552"/>
                  </a:lnTo>
                  <a:cubicBezTo>
                    <a:pt x="6058" y="7577"/>
                    <a:pt x="6026" y="7610"/>
                    <a:pt x="6006" y="7651"/>
                  </a:cubicBezTo>
                  <a:cubicBezTo>
                    <a:pt x="5997" y="7670"/>
                    <a:pt x="5991" y="7689"/>
                    <a:pt x="5989" y="7707"/>
                  </a:cubicBezTo>
                  <a:cubicBezTo>
                    <a:pt x="5987" y="7725"/>
                    <a:pt x="5988" y="7742"/>
                    <a:pt x="5992" y="7758"/>
                  </a:cubicBezTo>
                  <a:cubicBezTo>
                    <a:pt x="5997" y="7774"/>
                    <a:pt x="6004" y="7788"/>
                    <a:pt x="6015" y="7801"/>
                  </a:cubicBezTo>
                  <a:cubicBezTo>
                    <a:pt x="6025" y="7814"/>
                    <a:pt x="6039" y="7825"/>
                    <a:pt x="6056" y="7833"/>
                  </a:cubicBezTo>
                  <a:cubicBezTo>
                    <a:pt x="6081" y="7845"/>
                    <a:pt x="6106" y="7847"/>
                    <a:pt x="6132" y="7840"/>
                  </a:cubicBezTo>
                  <a:cubicBezTo>
                    <a:pt x="6143" y="7836"/>
                    <a:pt x="6154" y="7830"/>
                    <a:pt x="6164" y="7822"/>
                  </a:cubicBezTo>
                  <a:cubicBezTo>
                    <a:pt x="6175" y="7814"/>
                    <a:pt x="6187" y="7803"/>
                    <a:pt x="6201" y="7787"/>
                  </a:cubicBezTo>
                  <a:lnTo>
                    <a:pt x="6232" y="7754"/>
                  </a:lnTo>
                  <a:cubicBezTo>
                    <a:pt x="6269" y="7714"/>
                    <a:pt x="6305" y="7703"/>
                    <a:pt x="6339" y="7720"/>
                  </a:cubicBezTo>
                  <a:cubicBezTo>
                    <a:pt x="6363" y="7731"/>
                    <a:pt x="6377" y="7750"/>
                    <a:pt x="6382" y="7775"/>
                  </a:cubicBezTo>
                  <a:cubicBezTo>
                    <a:pt x="6384" y="7787"/>
                    <a:pt x="6384" y="7797"/>
                    <a:pt x="6382" y="7808"/>
                  </a:cubicBezTo>
                  <a:cubicBezTo>
                    <a:pt x="6380" y="7818"/>
                    <a:pt x="6375" y="7831"/>
                    <a:pt x="6368" y="7846"/>
                  </a:cubicBezTo>
                  <a:cubicBezTo>
                    <a:pt x="6358" y="7865"/>
                    <a:pt x="6347" y="7882"/>
                    <a:pt x="6333" y="7897"/>
                  </a:cubicBezTo>
                  <a:cubicBezTo>
                    <a:pt x="6319" y="7911"/>
                    <a:pt x="6303" y="7923"/>
                    <a:pt x="6283" y="7934"/>
                  </a:cubicBezTo>
                  <a:lnTo>
                    <a:pt x="6309" y="7972"/>
                  </a:lnTo>
                  <a:cubicBezTo>
                    <a:pt x="6331" y="7959"/>
                    <a:pt x="6350" y="7943"/>
                    <a:pt x="6365" y="7926"/>
                  </a:cubicBezTo>
                  <a:cubicBezTo>
                    <a:pt x="6381" y="7908"/>
                    <a:pt x="6395" y="7888"/>
                    <a:pt x="6406" y="7864"/>
                  </a:cubicBezTo>
                  <a:cubicBezTo>
                    <a:pt x="6415" y="7846"/>
                    <a:pt x="6421" y="7829"/>
                    <a:pt x="6424" y="7814"/>
                  </a:cubicBezTo>
                  <a:cubicBezTo>
                    <a:pt x="6427" y="7798"/>
                    <a:pt x="6428" y="7782"/>
                    <a:pt x="6426" y="7765"/>
                  </a:cubicBezTo>
                  <a:cubicBezTo>
                    <a:pt x="6423" y="7742"/>
                    <a:pt x="6416" y="7722"/>
                    <a:pt x="6404" y="7704"/>
                  </a:cubicBezTo>
                  <a:cubicBezTo>
                    <a:pt x="6392" y="7687"/>
                    <a:pt x="6376" y="7673"/>
                    <a:pt x="6358" y="7664"/>
                  </a:cubicBezTo>
                  <a:cubicBezTo>
                    <a:pt x="6346" y="7658"/>
                    <a:pt x="6333" y="7655"/>
                    <a:pt x="6318" y="7653"/>
                  </a:cubicBezTo>
                  <a:close/>
                  <a:moveTo>
                    <a:pt x="6536" y="7583"/>
                  </a:moveTo>
                  <a:lnTo>
                    <a:pt x="6145" y="7390"/>
                  </a:lnTo>
                  <a:lnTo>
                    <a:pt x="6122" y="7436"/>
                  </a:lnTo>
                  <a:lnTo>
                    <a:pt x="6513" y="7628"/>
                  </a:lnTo>
                  <a:lnTo>
                    <a:pt x="6536" y="7583"/>
                  </a:lnTo>
                  <a:close/>
                  <a:moveTo>
                    <a:pt x="6311" y="7053"/>
                  </a:moveTo>
                  <a:lnTo>
                    <a:pt x="6183" y="7312"/>
                  </a:lnTo>
                  <a:lnTo>
                    <a:pt x="6223" y="7331"/>
                  </a:lnTo>
                  <a:lnTo>
                    <a:pt x="6274" y="7226"/>
                  </a:lnTo>
                  <a:lnTo>
                    <a:pt x="6626" y="7399"/>
                  </a:lnTo>
                  <a:lnTo>
                    <a:pt x="6648" y="7354"/>
                  </a:lnTo>
                  <a:lnTo>
                    <a:pt x="6296" y="7181"/>
                  </a:lnTo>
                  <a:lnTo>
                    <a:pt x="6349" y="7076"/>
                  </a:lnTo>
                  <a:lnTo>
                    <a:pt x="6311" y="7053"/>
                  </a:lnTo>
                  <a:close/>
                  <a:moveTo>
                    <a:pt x="6854" y="6937"/>
                  </a:moveTo>
                  <a:lnTo>
                    <a:pt x="6399" y="6874"/>
                  </a:lnTo>
                  <a:lnTo>
                    <a:pt x="6369" y="6935"/>
                  </a:lnTo>
                  <a:lnTo>
                    <a:pt x="6696" y="7257"/>
                  </a:lnTo>
                  <a:lnTo>
                    <a:pt x="6719" y="7210"/>
                  </a:lnTo>
                  <a:lnTo>
                    <a:pt x="6617" y="7113"/>
                  </a:lnTo>
                  <a:lnTo>
                    <a:pt x="6689" y="6968"/>
                  </a:lnTo>
                  <a:lnTo>
                    <a:pt x="6827" y="6990"/>
                  </a:lnTo>
                  <a:lnTo>
                    <a:pt x="6854" y="6937"/>
                  </a:lnTo>
                  <a:close/>
                  <a:moveTo>
                    <a:pt x="6645" y="6961"/>
                  </a:moveTo>
                  <a:lnTo>
                    <a:pt x="6585" y="7082"/>
                  </a:lnTo>
                  <a:lnTo>
                    <a:pt x="6424" y="6926"/>
                  </a:lnTo>
                  <a:lnTo>
                    <a:pt x="6645" y="6961"/>
                  </a:lnTo>
                  <a:close/>
                  <a:moveTo>
                    <a:pt x="6291" y="6905"/>
                  </a:moveTo>
                  <a:cubicBezTo>
                    <a:pt x="6283" y="6908"/>
                    <a:pt x="6276" y="6913"/>
                    <a:pt x="6272" y="6922"/>
                  </a:cubicBezTo>
                  <a:cubicBezTo>
                    <a:pt x="6268" y="6930"/>
                    <a:pt x="6268" y="6938"/>
                    <a:pt x="6271" y="6946"/>
                  </a:cubicBezTo>
                  <a:cubicBezTo>
                    <a:pt x="6273" y="6955"/>
                    <a:pt x="6279" y="6961"/>
                    <a:pt x="6287" y="6965"/>
                  </a:cubicBezTo>
                  <a:cubicBezTo>
                    <a:pt x="6295" y="6969"/>
                    <a:pt x="6304" y="6970"/>
                    <a:pt x="6312" y="6967"/>
                  </a:cubicBezTo>
                  <a:cubicBezTo>
                    <a:pt x="6321" y="6964"/>
                    <a:pt x="6328" y="6959"/>
                    <a:pt x="6332" y="6950"/>
                  </a:cubicBezTo>
                  <a:cubicBezTo>
                    <a:pt x="6336" y="6942"/>
                    <a:pt x="6336" y="6933"/>
                    <a:pt x="6333" y="6925"/>
                  </a:cubicBezTo>
                  <a:cubicBezTo>
                    <a:pt x="6330" y="6917"/>
                    <a:pt x="6324" y="6910"/>
                    <a:pt x="6316" y="6906"/>
                  </a:cubicBezTo>
                  <a:cubicBezTo>
                    <a:pt x="6308" y="6902"/>
                    <a:pt x="6300" y="6902"/>
                    <a:pt x="6291" y="6905"/>
                  </a:cubicBezTo>
                  <a:close/>
                  <a:moveTo>
                    <a:pt x="6349" y="6787"/>
                  </a:moveTo>
                  <a:cubicBezTo>
                    <a:pt x="6340" y="6790"/>
                    <a:pt x="6334" y="6796"/>
                    <a:pt x="6330" y="6804"/>
                  </a:cubicBezTo>
                  <a:cubicBezTo>
                    <a:pt x="6326" y="6812"/>
                    <a:pt x="6325" y="6820"/>
                    <a:pt x="6328" y="6829"/>
                  </a:cubicBezTo>
                  <a:cubicBezTo>
                    <a:pt x="6331" y="6837"/>
                    <a:pt x="6337" y="6844"/>
                    <a:pt x="6345" y="6848"/>
                  </a:cubicBezTo>
                  <a:cubicBezTo>
                    <a:pt x="6353" y="6852"/>
                    <a:pt x="6362" y="6852"/>
                    <a:pt x="6370" y="6850"/>
                  </a:cubicBezTo>
                  <a:cubicBezTo>
                    <a:pt x="6379" y="6847"/>
                    <a:pt x="6385" y="6841"/>
                    <a:pt x="6389" y="6833"/>
                  </a:cubicBezTo>
                  <a:cubicBezTo>
                    <a:pt x="6394" y="6824"/>
                    <a:pt x="6394" y="6816"/>
                    <a:pt x="6391" y="6808"/>
                  </a:cubicBezTo>
                  <a:cubicBezTo>
                    <a:pt x="6388" y="6799"/>
                    <a:pt x="6382" y="6793"/>
                    <a:pt x="6374" y="6789"/>
                  </a:cubicBezTo>
                  <a:cubicBezTo>
                    <a:pt x="6366" y="6785"/>
                    <a:pt x="6357" y="6784"/>
                    <a:pt x="6349" y="6787"/>
                  </a:cubicBezTo>
                  <a:close/>
                  <a:moveTo>
                    <a:pt x="6591" y="6484"/>
                  </a:moveTo>
                  <a:lnTo>
                    <a:pt x="6463" y="6743"/>
                  </a:lnTo>
                  <a:lnTo>
                    <a:pt x="6503" y="6762"/>
                  </a:lnTo>
                  <a:lnTo>
                    <a:pt x="6554" y="6658"/>
                  </a:lnTo>
                  <a:lnTo>
                    <a:pt x="6906" y="6831"/>
                  </a:lnTo>
                  <a:lnTo>
                    <a:pt x="6928" y="6786"/>
                  </a:lnTo>
                  <a:lnTo>
                    <a:pt x="6576" y="6613"/>
                  </a:lnTo>
                  <a:lnTo>
                    <a:pt x="6628" y="6507"/>
                  </a:lnTo>
                  <a:lnTo>
                    <a:pt x="6591" y="6484"/>
                  </a:lnTo>
                  <a:close/>
                  <a:moveTo>
                    <a:pt x="7256" y="6118"/>
                  </a:moveTo>
                  <a:lnTo>
                    <a:pt x="6849" y="5959"/>
                  </a:lnTo>
                  <a:lnTo>
                    <a:pt x="6815" y="6028"/>
                  </a:lnTo>
                  <a:lnTo>
                    <a:pt x="7039" y="6229"/>
                  </a:lnTo>
                  <a:cubicBezTo>
                    <a:pt x="7052" y="6241"/>
                    <a:pt x="7065" y="6251"/>
                    <a:pt x="7076" y="6260"/>
                  </a:cubicBezTo>
                  <a:cubicBezTo>
                    <a:pt x="7087" y="6269"/>
                    <a:pt x="7094" y="6274"/>
                    <a:pt x="7095" y="6275"/>
                  </a:cubicBezTo>
                  <a:cubicBezTo>
                    <a:pt x="7093" y="6274"/>
                    <a:pt x="7085" y="6272"/>
                    <a:pt x="7071" y="6268"/>
                  </a:cubicBezTo>
                  <a:cubicBezTo>
                    <a:pt x="7058" y="6265"/>
                    <a:pt x="7040" y="6261"/>
                    <a:pt x="7020" y="6257"/>
                  </a:cubicBezTo>
                  <a:lnTo>
                    <a:pt x="6729" y="6202"/>
                  </a:lnTo>
                  <a:lnTo>
                    <a:pt x="6696" y="6271"/>
                  </a:lnTo>
                  <a:lnTo>
                    <a:pt x="7070" y="6497"/>
                  </a:lnTo>
                  <a:lnTo>
                    <a:pt x="7092" y="6452"/>
                  </a:lnTo>
                  <a:lnTo>
                    <a:pt x="6824" y="6294"/>
                  </a:lnTo>
                  <a:cubicBezTo>
                    <a:pt x="6819" y="6291"/>
                    <a:pt x="6812" y="6287"/>
                    <a:pt x="6805" y="6282"/>
                  </a:cubicBezTo>
                  <a:cubicBezTo>
                    <a:pt x="6797" y="6278"/>
                    <a:pt x="6790" y="6274"/>
                    <a:pt x="6783" y="6270"/>
                  </a:cubicBezTo>
                  <a:cubicBezTo>
                    <a:pt x="6775" y="6266"/>
                    <a:pt x="6769" y="6262"/>
                    <a:pt x="6763" y="6259"/>
                  </a:cubicBezTo>
                  <a:cubicBezTo>
                    <a:pt x="6758" y="6256"/>
                    <a:pt x="6755" y="6254"/>
                    <a:pt x="6754" y="6253"/>
                  </a:cubicBezTo>
                  <a:cubicBezTo>
                    <a:pt x="6758" y="6255"/>
                    <a:pt x="6768" y="6257"/>
                    <a:pt x="6781" y="6259"/>
                  </a:cubicBezTo>
                  <a:cubicBezTo>
                    <a:pt x="6796" y="6262"/>
                    <a:pt x="6815" y="6266"/>
                    <a:pt x="6837" y="6270"/>
                  </a:cubicBezTo>
                  <a:lnTo>
                    <a:pt x="7152" y="6329"/>
                  </a:lnTo>
                  <a:lnTo>
                    <a:pt x="7172" y="6289"/>
                  </a:lnTo>
                  <a:lnTo>
                    <a:pt x="6922" y="6062"/>
                  </a:lnTo>
                  <a:cubicBezTo>
                    <a:pt x="6916" y="6058"/>
                    <a:pt x="6911" y="6053"/>
                    <a:pt x="6905" y="6048"/>
                  </a:cubicBezTo>
                  <a:cubicBezTo>
                    <a:pt x="6899" y="6043"/>
                    <a:pt x="6893" y="6038"/>
                    <a:pt x="6888" y="6034"/>
                  </a:cubicBezTo>
                  <a:cubicBezTo>
                    <a:pt x="6883" y="6029"/>
                    <a:pt x="6878" y="6025"/>
                    <a:pt x="6875" y="6022"/>
                  </a:cubicBezTo>
                  <a:cubicBezTo>
                    <a:pt x="6871" y="6019"/>
                    <a:pt x="6869" y="6017"/>
                    <a:pt x="6868" y="6017"/>
                  </a:cubicBezTo>
                  <a:cubicBezTo>
                    <a:pt x="6869" y="6017"/>
                    <a:pt x="6872" y="6018"/>
                    <a:pt x="6876" y="6020"/>
                  </a:cubicBezTo>
                  <a:cubicBezTo>
                    <a:pt x="6881" y="6022"/>
                    <a:pt x="6887" y="6025"/>
                    <a:pt x="6893" y="6028"/>
                  </a:cubicBezTo>
                  <a:cubicBezTo>
                    <a:pt x="6900" y="6031"/>
                    <a:pt x="6907" y="6034"/>
                    <a:pt x="6915" y="6037"/>
                  </a:cubicBezTo>
                  <a:cubicBezTo>
                    <a:pt x="6922" y="6041"/>
                    <a:pt x="6929" y="6044"/>
                    <a:pt x="6936" y="6046"/>
                  </a:cubicBezTo>
                  <a:lnTo>
                    <a:pt x="7233" y="6165"/>
                  </a:lnTo>
                  <a:lnTo>
                    <a:pt x="7256" y="6118"/>
                  </a:lnTo>
                  <a:close/>
                  <a:moveTo>
                    <a:pt x="7041" y="5569"/>
                  </a:moveTo>
                  <a:lnTo>
                    <a:pt x="7018" y="5615"/>
                  </a:lnTo>
                  <a:lnTo>
                    <a:pt x="7291" y="5749"/>
                  </a:lnTo>
                  <a:cubicBezTo>
                    <a:pt x="7304" y="5756"/>
                    <a:pt x="7315" y="5762"/>
                    <a:pt x="7323" y="5769"/>
                  </a:cubicBezTo>
                  <a:cubicBezTo>
                    <a:pt x="7332" y="5775"/>
                    <a:pt x="7339" y="5783"/>
                    <a:pt x="7344" y="5794"/>
                  </a:cubicBezTo>
                  <a:cubicBezTo>
                    <a:pt x="7349" y="5804"/>
                    <a:pt x="7351" y="5816"/>
                    <a:pt x="7349" y="5830"/>
                  </a:cubicBezTo>
                  <a:cubicBezTo>
                    <a:pt x="7348" y="5844"/>
                    <a:pt x="7343" y="5859"/>
                    <a:pt x="7335" y="5875"/>
                  </a:cubicBezTo>
                  <a:cubicBezTo>
                    <a:pt x="7329" y="5887"/>
                    <a:pt x="7323" y="5897"/>
                    <a:pt x="7316" y="5905"/>
                  </a:cubicBezTo>
                  <a:cubicBezTo>
                    <a:pt x="7309" y="5913"/>
                    <a:pt x="7303" y="5918"/>
                    <a:pt x="7296" y="5923"/>
                  </a:cubicBezTo>
                  <a:cubicBezTo>
                    <a:pt x="7289" y="5927"/>
                    <a:pt x="7283" y="5930"/>
                    <a:pt x="7276" y="5931"/>
                  </a:cubicBezTo>
                  <a:cubicBezTo>
                    <a:pt x="7270" y="5932"/>
                    <a:pt x="7264" y="5933"/>
                    <a:pt x="7259" y="5933"/>
                  </a:cubicBezTo>
                  <a:cubicBezTo>
                    <a:pt x="7252" y="5932"/>
                    <a:pt x="7242" y="5930"/>
                    <a:pt x="7231" y="5926"/>
                  </a:cubicBezTo>
                  <a:cubicBezTo>
                    <a:pt x="7220" y="5921"/>
                    <a:pt x="7209" y="5917"/>
                    <a:pt x="7199" y="5912"/>
                  </a:cubicBezTo>
                  <a:lnTo>
                    <a:pt x="6936" y="5782"/>
                  </a:lnTo>
                  <a:lnTo>
                    <a:pt x="6913" y="5829"/>
                  </a:lnTo>
                  <a:lnTo>
                    <a:pt x="7194" y="5966"/>
                  </a:lnTo>
                  <a:cubicBezTo>
                    <a:pt x="7202" y="5971"/>
                    <a:pt x="7213" y="5975"/>
                    <a:pt x="7224" y="5979"/>
                  </a:cubicBezTo>
                  <a:cubicBezTo>
                    <a:pt x="7236" y="5984"/>
                    <a:pt x="7248" y="5986"/>
                    <a:pt x="7260" y="5985"/>
                  </a:cubicBezTo>
                  <a:cubicBezTo>
                    <a:pt x="7285" y="5984"/>
                    <a:pt x="7306" y="5977"/>
                    <a:pt x="7324" y="5963"/>
                  </a:cubicBezTo>
                  <a:cubicBezTo>
                    <a:pt x="7342" y="5950"/>
                    <a:pt x="7359" y="5928"/>
                    <a:pt x="7374" y="5897"/>
                  </a:cubicBezTo>
                  <a:cubicBezTo>
                    <a:pt x="7385" y="5873"/>
                    <a:pt x="7393" y="5852"/>
                    <a:pt x="7396" y="5833"/>
                  </a:cubicBezTo>
                  <a:cubicBezTo>
                    <a:pt x="7399" y="5815"/>
                    <a:pt x="7398" y="5797"/>
                    <a:pt x="7394" y="5780"/>
                  </a:cubicBezTo>
                  <a:cubicBezTo>
                    <a:pt x="7390" y="5763"/>
                    <a:pt x="7382" y="5750"/>
                    <a:pt x="7371" y="5739"/>
                  </a:cubicBezTo>
                  <a:cubicBezTo>
                    <a:pt x="7360" y="5729"/>
                    <a:pt x="7342" y="5718"/>
                    <a:pt x="7319" y="5706"/>
                  </a:cubicBezTo>
                  <a:lnTo>
                    <a:pt x="7041" y="5569"/>
                  </a:lnTo>
                  <a:close/>
                  <a:moveTo>
                    <a:pt x="6884" y="5700"/>
                  </a:moveTo>
                  <a:cubicBezTo>
                    <a:pt x="6875" y="5703"/>
                    <a:pt x="6869" y="5709"/>
                    <a:pt x="6865" y="5717"/>
                  </a:cubicBezTo>
                  <a:cubicBezTo>
                    <a:pt x="6861" y="5725"/>
                    <a:pt x="6860" y="5733"/>
                    <a:pt x="6863" y="5742"/>
                  </a:cubicBezTo>
                  <a:cubicBezTo>
                    <a:pt x="6866" y="5750"/>
                    <a:pt x="6872" y="5756"/>
                    <a:pt x="6880" y="5760"/>
                  </a:cubicBezTo>
                  <a:cubicBezTo>
                    <a:pt x="6888" y="5764"/>
                    <a:pt x="6897" y="5765"/>
                    <a:pt x="6905" y="5762"/>
                  </a:cubicBezTo>
                  <a:cubicBezTo>
                    <a:pt x="6914" y="5759"/>
                    <a:pt x="6920" y="5754"/>
                    <a:pt x="6924" y="5746"/>
                  </a:cubicBezTo>
                  <a:cubicBezTo>
                    <a:pt x="6929" y="5737"/>
                    <a:pt x="6929" y="5729"/>
                    <a:pt x="6926" y="5720"/>
                  </a:cubicBezTo>
                  <a:cubicBezTo>
                    <a:pt x="6923" y="5712"/>
                    <a:pt x="6917" y="5706"/>
                    <a:pt x="6909" y="5702"/>
                  </a:cubicBezTo>
                  <a:cubicBezTo>
                    <a:pt x="6901" y="5698"/>
                    <a:pt x="6892" y="5697"/>
                    <a:pt x="6884" y="5700"/>
                  </a:cubicBezTo>
                  <a:close/>
                  <a:moveTo>
                    <a:pt x="6941" y="5583"/>
                  </a:moveTo>
                  <a:cubicBezTo>
                    <a:pt x="6933" y="5586"/>
                    <a:pt x="6926" y="5592"/>
                    <a:pt x="6922" y="5600"/>
                  </a:cubicBezTo>
                  <a:cubicBezTo>
                    <a:pt x="6918" y="5608"/>
                    <a:pt x="6918" y="5616"/>
                    <a:pt x="6921" y="5625"/>
                  </a:cubicBezTo>
                  <a:cubicBezTo>
                    <a:pt x="6924" y="5633"/>
                    <a:pt x="6929" y="5640"/>
                    <a:pt x="6937" y="5644"/>
                  </a:cubicBezTo>
                  <a:cubicBezTo>
                    <a:pt x="6945" y="5648"/>
                    <a:pt x="6954" y="5648"/>
                    <a:pt x="6963" y="5645"/>
                  </a:cubicBezTo>
                  <a:cubicBezTo>
                    <a:pt x="6971" y="5643"/>
                    <a:pt x="6978" y="5637"/>
                    <a:pt x="6982" y="5629"/>
                  </a:cubicBezTo>
                  <a:cubicBezTo>
                    <a:pt x="6986" y="5620"/>
                    <a:pt x="6986" y="5612"/>
                    <a:pt x="6983" y="5604"/>
                  </a:cubicBezTo>
                  <a:cubicBezTo>
                    <a:pt x="6980" y="5595"/>
                    <a:pt x="6974" y="5589"/>
                    <a:pt x="6966" y="5585"/>
                  </a:cubicBezTo>
                  <a:cubicBezTo>
                    <a:pt x="6958" y="5581"/>
                    <a:pt x="6950" y="5580"/>
                    <a:pt x="6941" y="5583"/>
                  </a:cubicBezTo>
                  <a:close/>
                  <a:moveTo>
                    <a:pt x="7615" y="5389"/>
                  </a:moveTo>
                  <a:lnTo>
                    <a:pt x="7224" y="5197"/>
                  </a:lnTo>
                  <a:lnTo>
                    <a:pt x="7201" y="5243"/>
                  </a:lnTo>
                  <a:lnTo>
                    <a:pt x="7415" y="5346"/>
                  </a:lnTo>
                  <a:cubicBezTo>
                    <a:pt x="7429" y="5353"/>
                    <a:pt x="7443" y="5359"/>
                    <a:pt x="7457" y="5366"/>
                  </a:cubicBezTo>
                  <a:cubicBezTo>
                    <a:pt x="7472" y="5372"/>
                    <a:pt x="7485" y="5378"/>
                    <a:pt x="7496" y="5383"/>
                  </a:cubicBezTo>
                  <a:cubicBezTo>
                    <a:pt x="7508" y="5387"/>
                    <a:pt x="7517" y="5391"/>
                    <a:pt x="7525" y="5394"/>
                  </a:cubicBezTo>
                  <a:cubicBezTo>
                    <a:pt x="7532" y="5397"/>
                    <a:pt x="7536" y="5399"/>
                    <a:pt x="7536" y="5399"/>
                  </a:cubicBezTo>
                  <a:cubicBezTo>
                    <a:pt x="7535" y="5399"/>
                    <a:pt x="7531" y="5399"/>
                    <a:pt x="7525" y="5398"/>
                  </a:cubicBezTo>
                  <a:cubicBezTo>
                    <a:pt x="7519" y="5398"/>
                    <a:pt x="7511" y="5397"/>
                    <a:pt x="7502" y="5397"/>
                  </a:cubicBezTo>
                  <a:cubicBezTo>
                    <a:pt x="7493" y="5396"/>
                    <a:pt x="7483" y="5396"/>
                    <a:pt x="7471" y="5395"/>
                  </a:cubicBezTo>
                  <a:cubicBezTo>
                    <a:pt x="7460" y="5395"/>
                    <a:pt x="7448" y="5395"/>
                    <a:pt x="7436" y="5395"/>
                  </a:cubicBezTo>
                  <a:lnTo>
                    <a:pt x="7123" y="5402"/>
                  </a:lnTo>
                  <a:lnTo>
                    <a:pt x="7096" y="5457"/>
                  </a:lnTo>
                  <a:lnTo>
                    <a:pt x="7487" y="5649"/>
                  </a:lnTo>
                  <a:lnTo>
                    <a:pt x="7511" y="5600"/>
                  </a:lnTo>
                  <a:lnTo>
                    <a:pt x="7283" y="5491"/>
                  </a:lnTo>
                  <a:cubicBezTo>
                    <a:pt x="7272" y="5485"/>
                    <a:pt x="7260" y="5480"/>
                    <a:pt x="7249" y="5475"/>
                  </a:cubicBezTo>
                  <a:cubicBezTo>
                    <a:pt x="7237" y="5470"/>
                    <a:pt x="7226" y="5465"/>
                    <a:pt x="7216" y="5461"/>
                  </a:cubicBezTo>
                  <a:cubicBezTo>
                    <a:pt x="7206" y="5457"/>
                    <a:pt x="7197" y="5453"/>
                    <a:pt x="7190" y="5450"/>
                  </a:cubicBezTo>
                  <a:cubicBezTo>
                    <a:pt x="7183" y="5447"/>
                    <a:pt x="7178" y="5445"/>
                    <a:pt x="7175" y="5444"/>
                  </a:cubicBezTo>
                  <a:cubicBezTo>
                    <a:pt x="7179" y="5445"/>
                    <a:pt x="7184" y="5445"/>
                    <a:pt x="7192" y="5445"/>
                  </a:cubicBezTo>
                  <a:cubicBezTo>
                    <a:pt x="7199" y="5446"/>
                    <a:pt x="7208" y="5446"/>
                    <a:pt x="7218" y="5446"/>
                  </a:cubicBezTo>
                  <a:cubicBezTo>
                    <a:pt x="7228" y="5446"/>
                    <a:pt x="7239" y="5446"/>
                    <a:pt x="7251" y="5446"/>
                  </a:cubicBezTo>
                  <a:cubicBezTo>
                    <a:pt x="7264" y="5446"/>
                    <a:pt x="7277" y="5446"/>
                    <a:pt x="7290" y="5446"/>
                  </a:cubicBezTo>
                  <a:lnTo>
                    <a:pt x="7591" y="5438"/>
                  </a:lnTo>
                  <a:lnTo>
                    <a:pt x="7615" y="5389"/>
                  </a:lnTo>
                  <a:close/>
                  <a:moveTo>
                    <a:pt x="7639" y="4968"/>
                  </a:moveTo>
                  <a:cubicBezTo>
                    <a:pt x="7625" y="4967"/>
                    <a:pt x="7611" y="4968"/>
                    <a:pt x="7598" y="4971"/>
                  </a:cubicBezTo>
                  <a:cubicBezTo>
                    <a:pt x="7585" y="4975"/>
                    <a:pt x="7573" y="4980"/>
                    <a:pt x="7562" y="4987"/>
                  </a:cubicBezTo>
                  <a:cubicBezTo>
                    <a:pt x="7551" y="4995"/>
                    <a:pt x="7538" y="5006"/>
                    <a:pt x="7525" y="5021"/>
                  </a:cubicBezTo>
                  <a:lnTo>
                    <a:pt x="7488" y="5059"/>
                  </a:lnTo>
                  <a:cubicBezTo>
                    <a:pt x="7469" y="5078"/>
                    <a:pt x="7452" y="5091"/>
                    <a:pt x="7438" y="5096"/>
                  </a:cubicBezTo>
                  <a:cubicBezTo>
                    <a:pt x="7423" y="5101"/>
                    <a:pt x="7408" y="5100"/>
                    <a:pt x="7392" y="5092"/>
                  </a:cubicBezTo>
                  <a:cubicBezTo>
                    <a:pt x="7372" y="5082"/>
                    <a:pt x="7360" y="5068"/>
                    <a:pt x="7355" y="5049"/>
                  </a:cubicBezTo>
                  <a:cubicBezTo>
                    <a:pt x="7350" y="5029"/>
                    <a:pt x="7354" y="5007"/>
                    <a:pt x="7366" y="4983"/>
                  </a:cubicBezTo>
                  <a:cubicBezTo>
                    <a:pt x="7370" y="4974"/>
                    <a:pt x="7375" y="4967"/>
                    <a:pt x="7380" y="4960"/>
                  </a:cubicBezTo>
                  <a:cubicBezTo>
                    <a:pt x="7384" y="4953"/>
                    <a:pt x="7390" y="4946"/>
                    <a:pt x="7396" y="4940"/>
                  </a:cubicBezTo>
                  <a:cubicBezTo>
                    <a:pt x="7403" y="4934"/>
                    <a:pt x="7410" y="4928"/>
                    <a:pt x="7418" y="4922"/>
                  </a:cubicBezTo>
                  <a:cubicBezTo>
                    <a:pt x="7426" y="4916"/>
                    <a:pt x="7435" y="4910"/>
                    <a:pt x="7446" y="4904"/>
                  </a:cubicBezTo>
                  <a:lnTo>
                    <a:pt x="7423" y="4867"/>
                  </a:lnTo>
                  <a:cubicBezTo>
                    <a:pt x="7379" y="4892"/>
                    <a:pt x="7347" y="4925"/>
                    <a:pt x="7327" y="4966"/>
                  </a:cubicBezTo>
                  <a:cubicBezTo>
                    <a:pt x="7318" y="4985"/>
                    <a:pt x="7312" y="5004"/>
                    <a:pt x="7310" y="5022"/>
                  </a:cubicBezTo>
                  <a:cubicBezTo>
                    <a:pt x="7308" y="5040"/>
                    <a:pt x="7309" y="5057"/>
                    <a:pt x="7313" y="5073"/>
                  </a:cubicBezTo>
                  <a:cubicBezTo>
                    <a:pt x="7318" y="5089"/>
                    <a:pt x="7325" y="5103"/>
                    <a:pt x="7336" y="5116"/>
                  </a:cubicBezTo>
                  <a:cubicBezTo>
                    <a:pt x="7347" y="5129"/>
                    <a:pt x="7360" y="5140"/>
                    <a:pt x="7377" y="5148"/>
                  </a:cubicBezTo>
                  <a:cubicBezTo>
                    <a:pt x="7402" y="5160"/>
                    <a:pt x="7427" y="5162"/>
                    <a:pt x="7453" y="5155"/>
                  </a:cubicBezTo>
                  <a:cubicBezTo>
                    <a:pt x="7465" y="5151"/>
                    <a:pt x="7476" y="5145"/>
                    <a:pt x="7486" y="5137"/>
                  </a:cubicBezTo>
                  <a:cubicBezTo>
                    <a:pt x="7496" y="5129"/>
                    <a:pt x="7508" y="5118"/>
                    <a:pt x="7522" y="5102"/>
                  </a:cubicBezTo>
                  <a:lnTo>
                    <a:pt x="7553" y="5069"/>
                  </a:lnTo>
                  <a:cubicBezTo>
                    <a:pt x="7590" y="5029"/>
                    <a:pt x="7626" y="5018"/>
                    <a:pt x="7661" y="5035"/>
                  </a:cubicBezTo>
                  <a:cubicBezTo>
                    <a:pt x="7684" y="5046"/>
                    <a:pt x="7698" y="5065"/>
                    <a:pt x="7703" y="5090"/>
                  </a:cubicBezTo>
                  <a:cubicBezTo>
                    <a:pt x="7705" y="5102"/>
                    <a:pt x="7705" y="5113"/>
                    <a:pt x="7703" y="5123"/>
                  </a:cubicBezTo>
                  <a:cubicBezTo>
                    <a:pt x="7701" y="5133"/>
                    <a:pt x="7697" y="5146"/>
                    <a:pt x="7689" y="5161"/>
                  </a:cubicBezTo>
                  <a:cubicBezTo>
                    <a:pt x="7680" y="5180"/>
                    <a:pt x="7668" y="5197"/>
                    <a:pt x="7654" y="5212"/>
                  </a:cubicBezTo>
                  <a:cubicBezTo>
                    <a:pt x="7641" y="5226"/>
                    <a:pt x="7624" y="5238"/>
                    <a:pt x="7604" y="5249"/>
                  </a:cubicBezTo>
                  <a:lnTo>
                    <a:pt x="7630" y="5287"/>
                  </a:lnTo>
                  <a:cubicBezTo>
                    <a:pt x="7652" y="5274"/>
                    <a:pt x="7671" y="5258"/>
                    <a:pt x="7687" y="5241"/>
                  </a:cubicBezTo>
                  <a:cubicBezTo>
                    <a:pt x="7702" y="5223"/>
                    <a:pt x="7716" y="5203"/>
                    <a:pt x="7727" y="5179"/>
                  </a:cubicBezTo>
                  <a:cubicBezTo>
                    <a:pt x="7736" y="5161"/>
                    <a:pt x="7742" y="5144"/>
                    <a:pt x="7745" y="5129"/>
                  </a:cubicBezTo>
                  <a:cubicBezTo>
                    <a:pt x="7748" y="5113"/>
                    <a:pt x="7749" y="5097"/>
                    <a:pt x="7747" y="5080"/>
                  </a:cubicBezTo>
                  <a:cubicBezTo>
                    <a:pt x="7744" y="5057"/>
                    <a:pt x="7737" y="5037"/>
                    <a:pt x="7725" y="5019"/>
                  </a:cubicBezTo>
                  <a:cubicBezTo>
                    <a:pt x="7713" y="5002"/>
                    <a:pt x="7698" y="4988"/>
                    <a:pt x="7679" y="4979"/>
                  </a:cubicBezTo>
                  <a:cubicBezTo>
                    <a:pt x="7667" y="4973"/>
                    <a:pt x="7654" y="4970"/>
                    <a:pt x="7639" y="4968"/>
                  </a:cubicBezTo>
                  <a:close/>
                  <a:moveTo>
                    <a:pt x="7556" y="4521"/>
                  </a:moveTo>
                  <a:lnTo>
                    <a:pt x="7429" y="4780"/>
                  </a:lnTo>
                  <a:lnTo>
                    <a:pt x="7468" y="4799"/>
                  </a:lnTo>
                  <a:lnTo>
                    <a:pt x="7520" y="4695"/>
                  </a:lnTo>
                  <a:lnTo>
                    <a:pt x="7872" y="4868"/>
                  </a:lnTo>
                  <a:lnTo>
                    <a:pt x="7894" y="4823"/>
                  </a:lnTo>
                  <a:lnTo>
                    <a:pt x="7542" y="4650"/>
                  </a:lnTo>
                  <a:lnTo>
                    <a:pt x="7594" y="4544"/>
                  </a:lnTo>
                  <a:lnTo>
                    <a:pt x="7556" y="4521"/>
                  </a:lnTo>
                  <a:close/>
                  <a:moveTo>
                    <a:pt x="8088" y="4427"/>
                  </a:moveTo>
                  <a:lnTo>
                    <a:pt x="8048" y="4407"/>
                  </a:lnTo>
                  <a:lnTo>
                    <a:pt x="7963" y="4579"/>
                  </a:lnTo>
                  <a:lnTo>
                    <a:pt x="7820" y="4509"/>
                  </a:lnTo>
                  <a:lnTo>
                    <a:pt x="7886" y="4375"/>
                  </a:lnTo>
                  <a:lnTo>
                    <a:pt x="7846" y="4355"/>
                  </a:lnTo>
                  <a:lnTo>
                    <a:pt x="7780" y="4489"/>
                  </a:lnTo>
                  <a:lnTo>
                    <a:pt x="7652" y="4426"/>
                  </a:lnTo>
                  <a:lnTo>
                    <a:pt x="7730" y="4266"/>
                  </a:lnTo>
                  <a:lnTo>
                    <a:pt x="7695" y="4241"/>
                  </a:lnTo>
                  <a:lnTo>
                    <a:pt x="7590" y="4454"/>
                  </a:lnTo>
                  <a:lnTo>
                    <a:pt x="7980" y="4647"/>
                  </a:lnTo>
                  <a:lnTo>
                    <a:pt x="8088" y="4427"/>
                  </a:lnTo>
                  <a:close/>
                  <a:moveTo>
                    <a:pt x="8251" y="4096"/>
                  </a:moveTo>
                  <a:lnTo>
                    <a:pt x="8215" y="4101"/>
                  </a:lnTo>
                  <a:cubicBezTo>
                    <a:pt x="8198" y="4103"/>
                    <a:pt x="8181" y="4106"/>
                    <a:pt x="8162" y="4108"/>
                  </a:cubicBezTo>
                  <a:cubicBezTo>
                    <a:pt x="8143" y="4111"/>
                    <a:pt x="8126" y="4113"/>
                    <a:pt x="8109" y="4115"/>
                  </a:cubicBezTo>
                  <a:cubicBezTo>
                    <a:pt x="8093" y="4118"/>
                    <a:pt x="8081" y="4120"/>
                    <a:pt x="8074" y="4121"/>
                  </a:cubicBezTo>
                  <a:cubicBezTo>
                    <a:pt x="8064" y="4123"/>
                    <a:pt x="8053" y="4125"/>
                    <a:pt x="8042" y="4128"/>
                  </a:cubicBezTo>
                  <a:cubicBezTo>
                    <a:pt x="8030" y="4131"/>
                    <a:pt x="8019" y="4135"/>
                    <a:pt x="8011" y="4139"/>
                  </a:cubicBezTo>
                  <a:lnTo>
                    <a:pt x="8014" y="4133"/>
                  </a:lnTo>
                  <a:cubicBezTo>
                    <a:pt x="8021" y="4117"/>
                    <a:pt x="8026" y="4102"/>
                    <a:pt x="8027" y="4087"/>
                  </a:cubicBezTo>
                  <a:cubicBezTo>
                    <a:pt x="8028" y="4071"/>
                    <a:pt x="8026" y="4057"/>
                    <a:pt x="8021" y="4043"/>
                  </a:cubicBezTo>
                  <a:cubicBezTo>
                    <a:pt x="8017" y="4030"/>
                    <a:pt x="8009" y="4017"/>
                    <a:pt x="7998" y="4005"/>
                  </a:cubicBezTo>
                  <a:cubicBezTo>
                    <a:pt x="7987" y="3994"/>
                    <a:pt x="7974" y="3984"/>
                    <a:pt x="7958" y="3976"/>
                  </a:cubicBezTo>
                  <a:cubicBezTo>
                    <a:pt x="7947" y="3971"/>
                    <a:pt x="7937" y="3968"/>
                    <a:pt x="7928" y="3966"/>
                  </a:cubicBezTo>
                  <a:cubicBezTo>
                    <a:pt x="7918" y="3965"/>
                    <a:pt x="7909" y="3964"/>
                    <a:pt x="7900" y="3964"/>
                  </a:cubicBezTo>
                  <a:cubicBezTo>
                    <a:pt x="7891" y="3964"/>
                    <a:pt x="7883" y="3965"/>
                    <a:pt x="7876" y="3967"/>
                  </a:cubicBezTo>
                  <a:cubicBezTo>
                    <a:pt x="7869" y="3970"/>
                    <a:pt x="7862" y="3972"/>
                    <a:pt x="7857" y="3975"/>
                  </a:cubicBezTo>
                  <a:cubicBezTo>
                    <a:pt x="7851" y="3978"/>
                    <a:pt x="7845" y="3981"/>
                    <a:pt x="7839" y="3985"/>
                  </a:cubicBezTo>
                  <a:cubicBezTo>
                    <a:pt x="7833" y="3990"/>
                    <a:pt x="7827" y="3995"/>
                    <a:pt x="7821" y="4002"/>
                  </a:cubicBezTo>
                  <a:cubicBezTo>
                    <a:pt x="7814" y="4009"/>
                    <a:pt x="7808" y="4017"/>
                    <a:pt x="7802" y="4027"/>
                  </a:cubicBezTo>
                  <a:cubicBezTo>
                    <a:pt x="7796" y="4036"/>
                    <a:pt x="7790" y="4048"/>
                    <a:pt x="7783" y="4061"/>
                  </a:cubicBezTo>
                  <a:lnTo>
                    <a:pt x="7738" y="4152"/>
                  </a:lnTo>
                  <a:lnTo>
                    <a:pt x="8129" y="4345"/>
                  </a:lnTo>
                  <a:lnTo>
                    <a:pt x="8151" y="4299"/>
                  </a:lnTo>
                  <a:lnTo>
                    <a:pt x="7975" y="4212"/>
                  </a:lnTo>
                  <a:cubicBezTo>
                    <a:pt x="7980" y="4202"/>
                    <a:pt x="7986" y="4195"/>
                    <a:pt x="7992" y="4191"/>
                  </a:cubicBezTo>
                  <a:cubicBezTo>
                    <a:pt x="7998" y="4186"/>
                    <a:pt x="8008" y="4183"/>
                    <a:pt x="8022" y="4180"/>
                  </a:cubicBezTo>
                  <a:cubicBezTo>
                    <a:pt x="8045" y="4175"/>
                    <a:pt x="8067" y="4171"/>
                    <a:pt x="8088" y="4168"/>
                  </a:cubicBezTo>
                  <a:cubicBezTo>
                    <a:pt x="8108" y="4164"/>
                    <a:pt x="8127" y="4162"/>
                    <a:pt x="8145" y="4159"/>
                  </a:cubicBezTo>
                  <a:cubicBezTo>
                    <a:pt x="8162" y="4157"/>
                    <a:pt x="8177" y="4156"/>
                    <a:pt x="8191" y="4155"/>
                  </a:cubicBezTo>
                  <a:cubicBezTo>
                    <a:pt x="8204" y="4155"/>
                    <a:pt x="8214" y="4155"/>
                    <a:pt x="8222" y="4155"/>
                  </a:cubicBezTo>
                  <a:lnTo>
                    <a:pt x="8251" y="4096"/>
                  </a:lnTo>
                  <a:close/>
                  <a:moveTo>
                    <a:pt x="7965" y="4047"/>
                  </a:moveTo>
                  <a:cubicBezTo>
                    <a:pt x="7973" y="4056"/>
                    <a:pt x="7979" y="4065"/>
                    <a:pt x="7982" y="4074"/>
                  </a:cubicBezTo>
                  <a:cubicBezTo>
                    <a:pt x="7985" y="4085"/>
                    <a:pt x="7985" y="4097"/>
                    <a:pt x="7983" y="4109"/>
                  </a:cubicBezTo>
                  <a:cubicBezTo>
                    <a:pt x="7981" y="4122"/>
                    <a:pt x="7976" y="4137"/>
                    <a:pt x="7967" y="4154"/>
                  </a:cubicBezTo>
                  <a:lnTo>
                    <a:pt x="7946" y="4198"/>
                  </a:lnTo>
                  <a:lnTo>
                    <a:pt x="7800" y="4126"/>
                  </a:lnTo>
                  <a:lnTo>
                    <a:pt x="7823" y="4079"/>
                  </a:lnTo>
                  <a:cubicBezTo>
                    <a:pt x="7828" y="4069"/>
                    <a:pt x="7833" y="4060"/>
                    <a:pt x="7838" y="4053"/>
                  </a:cubicBezTo>
                  <a:cubicBezTo>
                    <a:pt x="7844" y="4046"/>
                    <a:pt x="7849" y="4039"/>
                    <a:pt x="7855" y="4034"/>
                  </a:cubicBezTo>
                  <a:cubicBezTo>
                    <a:pt x="7865" y="4025"/>
                    <a:pt x="7877" y="4020"/>
                    <a:pt x="7892" y="4018"/>
                  </a:cubicBezTo>
                  <a:cubicBezTo>
                    <a:pt x="7906" y="4017"/>
                    <a:pt x="7920" y="4019"/>
                    <a:pt x="7933" y="4025"/>
                  </a:cubicBezTo>
                  <a:cubicBezTo>
                    <a:pt x="7946" y="4032"/>
                    <a:pt x="7957" y="4039"/>
                    <a:pt x="7965" y="4047"/>
                  </a:cubicBezTo>
                  <a:close/>
                  <a:moveTo>
                    <a:pt x="8463" y="3885"/>
                  </a:moveTo>
                  <a:lnTo>
                    <a:pt x="7914" y="3615"/>
                  </a:lnTo>
                  <a:lnTo>
                    <a:pt x="7895" y="3652"/>
                  </a:lnTo>
                  <a:lnTo>
                    <a:pt x="8445" y="3922"/>
                  </a:lnTo>
                  <a:lnTo>
                    <a:pt x="8463" y="3885"/>
                  </a:lnTo>
                  <a:close/>
                  <a:moveTo>
                    <a:pt x="8238" y="3137"/>
                  </a:moveTo>
                  <a:lnTo>
                    <a:pt x="8215" y="3183"/>
                  </a:lnTo>
                  <a:lnTo>
                    <a:pt x="8487" y="3317"/>
                  </a:lnTo>
                  <a:cubicBezTo>
                    <a:pt x="8501" y="3324"/>
                    <a:pt x="8512" y="3330"/>
                    <a:pt x="8520" y="3336"/>
                  </a:cubicBezTo>
                  <a:cubicBezTo>
                    <a:pt x="8528" y="3343"/>
                    <a:pt x="8535" y="3351"/>
                    <a:pt x="8541" y="3362"/>
                  </a:cubicBezTo>
                  <a:cubicBezTo>
                    <a:pt x="8546" y="3372"/>
                    <a:pt x="8548" y="3384"/>
                    <a:pt x="8546" y="3398"/>
                  </a:cubicBezTo>
                  <a:cubicBezTo>
                    <a:pt x="8544" y="3412"/>
                    <a:pt x="8540" y="3427"/>
                    <a:pt x="8532" y="3443"/>
                  </a:cubicBezTo>
                  <a:cubicBezTo>
                    <a:pt x="8526" y="3455"/>
                    <a:pt x="8519" y="3465"/>
                    <a:pt x="8513" y="3473"/>
                  </a:cubicBezTo>
                  <a:cubicBezTo>
                    <a:pt x="8506" y="3480"/>
                    <a:pt x="8500" y="3486"/>
                    <a:pt x="8493" y="3490"/>
                  </a:cubicBezTo>
                  <a:cubicBezTo>
                    <a:pt x="8486" y="3495"/>
                    <a:pt x="8479" y="3497"/>
                    <a:pt x="8473" y="3499"/>
                  </a:cubicBezTo>
                  <a:cubicBezTo>
                    <a:pt x="8467" y="3500"/>
                    <a:pt x="8461" y="3501"/>
                    <a:pt x="8456" y="3500"/>
                  </a:cubicBezTo>
                  <a:cubicBezTo>
                    <a:pt x="8449" y="3500"/>
                    <a:pt x="8439" y="3498"/>
                    <a:pt x="8428" y="3493"/>
                  </a:cubicBezTo>
                  <a:cubicBezTo>
                    <a:pt x="8417" y="3489"/>
                    <a:pt x="8406" y="3484"/>
                    <a:pt x="8396" y="3480"/>
                  </a:cubicBezTo>
                  <a:lnTo>
                    <a:pt x="8133" y="3350"/>
                  </a:lnTo>
                  <a:lnTo>
                    <a:pt x="8110" y="3396"/>
                  </a:lnTo>
                  <a:lnTo>
                    <a:pt x="8390" y="3534"/>
                  </a:lnTo>
                  <a:cubicBezTo>
                    <a:pt x="8399" y="3538"/>
                    <a:pt x="8409" y="3543"/>
                    <a:pt x="8421" y="3547"/>
                  </a:cubicBezTo>
                  <a:cubicBezTo>
                    <a:pt x="8433" y="3551"/>
                    <a:pt x="8445" y="3553"/>
                    <a:pt x="8457" y="3553"/>
                  </a:cubicBezTo>
                  <a:cubicBezTo>
                    <a:pt x="8482" y="3552"/>
                    <a:pt x="8503" y="3544"/>
                    <a:pt x="8521" y="3531"/>
                  </a:cubicBezTo>
                  <a:cubicBezTo>
                    <a:pt x="8539" y="3517"/>
                    <a:pt x="8555" y="3495"/>
                    <a:pt x="8570" y="3465"/>
                  </a:cubicBezTo>
                  <a:cubicBezTo>
                    <a:pt x="8582" y="3441"/>
                    <a:pt x="8590" y="3420"/>
                    <a:pt x="8593" y="3401"/>
                  </a:cubicBezTo>
                  <a:cubicBezTo>
                    <a:pt x="8596" y="3382"/>
                    <a:pt x="8595" y="3365"/>
                    <a:pt x="8591" y="3347"/>
                  </a:cubicBezTo>
                  <a:cubicBezTo>
                    <a:pt x="8587" y="3331"/>
                    <a:pt x="8579" y="3317"/>
                    <a:pt x="8568" y="3307"/>
                  </a:cubicBezTo>
                  <a:cubicBezTo>
                    <a:pt x="8557" y="3296"/>
                    <a:pt x="8539" y="3285"/>
                    <a:pt x="8516" y="3274"/>
                  </a:cubicBezTo>
                  <a:lnTo>
                    <a:pt x="8238" y="3137"/>
                  </a:lnTo>
                  <a:close/>
                  <a:moveTo>
                    <a:pt x="8812" y="2957"/>
                  </a:moveTo>
                  <a:lnTo>
                    <a:pt x="8421" y="2764"/>
                  </a:lnTo>
                  <a:lnTo>
                    <a:pt x="8398" y="2811"/>
                  </a:lnTo>
                  <a:lnTo>
                    <a:pt x="8612" y="2913"/>
                  </a:lnTo>
                  <a:cubicBezTo>
                    <a:pt x="8626" y="2920"/>
                    <a:pt x="8640" y="2927"/>
                    <a:pt x="8654" y="2933"/>
                  </a:cubicBezTo>
                  <a:cubicBezTo>
                    <a:pt x="8669" y="2940"/>
                    <a:pt x="8682" y="2945"/>
                    <a:pt x="8693" y="2950"/>
                  </a:cubicBezTo>
                  <a:cubicBezTo>
                    <a:pt x="8705" y="2955"/>
                    <a:pt x="8714" y="2959"/>
                    <a:pt x="8721" y="2962"/>
                  </a:cubicBezTo>
                  <a:cubicBezTo>
                    <a:pt x="8729" y="2965"/>
                    <a:pt x="8733" y="2967"/>
                    <a:pt x="8733" y="2967"/>
                  </a:cubicBezTo>
                  <a:cubicBezTo>
                    <a:pt x="8732" y="2967"/>
                    <a:pt x="8728" y="2966"/>
                    <a:pt x="8722" y="2966"/>
                  </a:cubicBezTo>
                  <a:cubicBezTo>
                    <a:pt x="8716" y="2965"/>
                    <a:pt x="8708" y="2965"/>
                    <a:pt x="8699" y="2965"/>
                  </a:cubicBezTo>
                  <a:cubicBezTo>
                    <a:pt x="8690" y="2964"/>
                    <a:pt x="8680" y="2964"/>
                    <a:pt x="8668" y="2963"/>
                  </a:cubicBezTo>
                  <a:cubicBezTo>
                    <a:pt x="8656" y="2963"/>
                    <a:pt x="8645" y="2963"/>
                    <a:pt x="8633" y="2963"/>
                  </a:cubicBezTo>
                  <a:lnTo>
                    <a:pt x="8320" y="2970"/>
                  </a:lnTo>
                  <a:lnTo>
                    <a:pt x="8293" y="3024"/>
                  </a:lnTo>
                  <a:lnTo>
                    <a:pt x="8684" y="3217"/>
                  </a:lnTo>
                  <a:lnTo>
                    <a:pt x="8708" y="3168"/>
                  </a:lnTo>
                  <a:lnTo>
                    <a:pt x="8480" y="3059"/>
                  </a:lnTo>
                  <a:cubicBezTo>
                    <a:pt x="8469" y="3053"/>
                    <a:pt x="8457" y="3048"/>
                    <a:pt x="8445" y="3043"/>
                  </a:cubicBezTo>
                  <a:cubicBezTo>
                    <a:pt x="8434" y="3038"/>
                    <a:pt x="8423" y="3033"/>
                    <a:pt x="8413" y="3029"/>
                  </a:cubicBezTo>
                  <a:cubicBezTo>
                    <a:pt x="8403" y="3025"/>
                    <a:pt x="8394" y="3021"/>
                    <a:pt x="8387" y="3018"/>
                  </a:cubicBezTo>
                  <a:cubicBezTo>
                    <a:pt x="8380" y="3015"/>
                    <a:pt x="8375" y="3013"/>
                    <a:pt x="8371" y="3012"/>
                  </a:cubicBezTo>
                  <a:cubicBezTo>
                    <a:pt x="8375" y="3012"/>
                    <a:pt x="8381" y="3013"/>
                    <a:pt x="8389" y="3013"/>
                  </a:cubicBezTo>
                  <a:cubicBezTo>
                    <a:pt x="8396" y="3013"/>
                    <a:pt x="8405" y="3014"/>
                    <a:pt x="8415" y="3014"/>
                  </a:cubicBezTo>
                  <a:cubicBezTo>
                    <a:pt x="8425" y="3014"/>
                    <a:pt x="8436" y="3014"/>
                    <a:pt x="8448" y="3014"/>
                  </a:cubicBezTo>
                  <a:cubicBezTo>
                    <a:pt x="8461" y="3014"/>
                    <a:pt x="8473" y="3014"/>
                    <a:pt x="8487" y="3013"/>
                  </a:cubicBezTo>
                  <a:lnTo>
                    <a:pt x="8788" y="3006"/>
                  </a:lnTo>
                  <a:lnTo>
                    <a:pt x="8812" y="2957"/>
                  </a:lnTo>
                  <a:close/>
                  <a:moveTo>
                    <a:pt x="8891" y="2797"/>
                  </a:moveTo>
                  <a:lnTo>
                    <a:pt x="8500" y="2604"/>
                  </a:lnTo>
                  <a:lnTo>
                    <a:pt x="8477" y="2650"/>
                  </a:lnTo>
                  <a:lnTo>
                    <a:pt x="8868" y="2842"/>
                  </a:lnTo>
                  <a:lnTo>
                    <a:pt x="8891" y="2797"/>
                  </a:lnTo>
                  <a:close/>
                  <a:moveTo>
                    <a:pt x="2039" y="18075"/>
                  </a:moveTo>
                  <a:cubicBezTo>
                    <a:pt x="2025" y="18073"/>
                    <a:pt x="2011" y="18074"/>
                    <a:pt x="1998" y="18078"/>
                  </a:cubicBezTo>
                  <a:cubicBezTo>
                    <a:pt x="1985" y="18081"/>
                    <a:pt x="1973" y="18087"/>
                    <a:pt x="1962" y="18094"/>
                  </a:cubicBezTo>
                  <a:cubicBezTo>
                    <a:pt x="1951" y="18101"/>
                    <a:pt x="1938" y="18112"/>
                    <a:pt x="1925" y="18127"/>
                  </a:cubicBezTo>
                  <a:lnTo>
                    <a:pt x="1888" y="18165"/>
                  </a:lnTo>
                  <a:cubicBezTo>
                    <a:pt x="1869" y="18185"/>
                    <a:pt x="1852" y="18197"/>
                    <a:pt x="1838" y="18203"/>
                  </a:cubicBezTo>
                  <a:cubicBezTo>
                    <a:pt x="1824" y="18208"/>
                    <a:pt x="1808" y="18207"/>
                    <a:pt x="1792" y="18199"/>
                  </a:cubicBezTo>
                  <a:cubicBezTo>
                    <a:pt x="1772" y="18189"/>
                    <a:pt x="1760" y="18174"/>
                    <a:pt x="1755" y="18155"/>
                  </a:cubicBezTo>
                  <a:cubicBezTo>
                    <a:pt x="1750" y="18136"/>
                    <a:pt x="1754" y="18114"/>
                    <a:pt x="1766" y="18089"/>
                  </a:cubicBezTo>
                  <a:cubicBezTo>
                    <a:pt x="1770" y="18081"/>
                    <a:pt x="1775" y="18073"/>
                    <a:pt x="1780" y="18066"/>
                  </a:cubicBezTo>
                  <a:cubicBezTo>
                    <a:pt x="1784" y="18060"/>
                    <a:pt x="1790" y="18053"/>
                    <a:pt x="1796" y="18047"/>
                  </a:cubicBezTo>
                  <a:cubicBezTo>
                    <a:pt x="1803" y="18041"/>
                    <a:pt x="1810" y="18035"/>
                    <a:pt x="1818" y="18029"/>
                  </a:cubicBezTo>
                  <a:cubicBezTo>
                    <a:pt x="1826" y="18023"/>
                    <a:pt x="1836" y="18017"/>
                    <a:pt x="1846" y="18010"/>
                  </a:cubicBezTo>
                  <a:lnTo>
                    <a:pt x="1823" y="17973"/>
                  </a:lnTo>
                  <a:cubicBezTo>
                    <a:pt x="1779" y="17998"/>
                    <a:pt x="1747" y="18031"/>
                    <a:pt x="1727" y="18073"/>
                  </a:cubicBezTo>
                  <a:cubicBezTo>
                    <a:pt x="1718" y="18092"/>
                    <a:pt x="1712" y="18110"/>
                    <a:pt x="1710" y="18129"/>
                  </a:cubicBezTo>
                  <a:cubicBezTo>
                    <a:pt x="1708" y="18147"/>
                    <a:pt x="1709" y="18164"/>
                    <a:pt x="1713" y="18180"/>
                  </a:cubicBezTo>
                  <a:cubicBezTo>
                    <a:pt x="1718" y="18196"/>
                    <a:pt x="1725" y="18210"/>
                    <a:pt x="1736" y="18223"/>
                  </a:cubicBezTo>
                  <a:cubicBezTo>
                    <a:pt x="1747" y="18235"/>
                    <a:pt x="1760" y="18246"/>
                    <a:pt x="1776" y="18254"/>
                  </a:cubicBezTo>
                  <a:lnTo>
                    <a:pt x="1870" y="18254"/>
                  </a:lnTo>
                  <a:cubicBezTo>
                    <a:pt x="1876" y="18251"/>
                    <a:pt x="1881" y="18248"/>
                    <a:pt x="1886" y="18244"/>
                  </a:cubicBezTo>
                  <a:cubicBezTo>
                    <a:pt x="1896" y="18236"/>
                    <a:pt x="1908" y="18224"/>
                    <a:pt x="1922" y="18209"/>
                  </a:cubicBezTo>
                  <a:lnTo>
                    <a:pt x="1953" y="18175"/>
                  </a:lnTo>
                  <a:cubicBezTo>
                    <a:pt x="1990" y="18136"/>
                    <a:pt x="2026" y="18124"/>
                    <a:pt x="2061" y="18141"/>
                  </a:cubicBezTo>
                  <a:cubicBezTo>
                    <a:pt x="2084" y="18153"/>
                    <a:pt x="2098" y="18171"/>
                    <a:pt x="2103" y="18197"/>
                  </a:cubicBezTo>
                  <a:cubicBezTo>
                    <a:pt x="2105" y="18208"/>
                    <a:pt x="2105" y="18219"/>
                    <a:pt x="2103" y="18229"/>
                  </a:cubicBezTo>
                  <a:cubicBezTo>
                    <a:pt x="2102" y="18237"/>
                    <a:pt x="2099" y="18245"/>
                    <a:pt x="2095" y="18254"/>
                  </a:cubicBezTo>
                  <a:lnTo>
                    <a:pt x="2141" y="18254"/>
                  </a:lnTo>
                  <a:cubicBezTo>
                    <a:pt x="2143" y="18248"/>
                    <a:pt x="2144" y="18241"/>
                    <a:pt x="2145" y="18235"/>
                  </a:cubicBezTo>
                  <a:cubicBezTo>
                    <a:pt x="2148" y="18220"/>
                    <a:pt x="2149" y="18203"/>
                    <a:pt x="2147" y="18186"/>
                  </a:cubicBezTo>
                  <a:cubicBezTo>
                    <a:pt x="2144" y="18164"/>
                    <a:pt x="2137" y="18143"/>
                    <a:pt x="2125" y="18126"/>
                  </a:cubicBezTo>
                  <a:cubicBezTo>
                    <a:pt x="2113" y="18108"/>
                    <a:pt x="2098" y="18095"/>
                    <a:pt x="2079" y="18086"/>
                  </a:cubicBezTo>
                  <a:cubicBezTo>
                    <a:pt x="2067" y="18080"/>
                    <a:pt x="2054" y="18076"/>
                    <a:pt x="2039" y="18075"/>
                  </a:cubicBezTo>
                  <a:close/>
                  <a:moveTo>
                    <a:pt x="9002" y="4138"/>
                  </a:moveTo>
                  <a:lnTo>
                    <a:pt x="9002" y="4082"/>
                  </a:lnTo>
                  <a:lnTo>
                    <a:pt x="8735" y="3951"/>
                  </a:lnTo>
                  <a:lnTo>
                    <a:pt x="8787" y="3845"/>
                  </a:lnTo>
                  <a:lnTo>
                    <a:pt x="8749" y="3823"/>
                  </a:lnTo>
                  <a:lnTo>
                    <a:pt x="8622" y="4082"/>
                  </a:lnTo>
                  <a:lnTo>
                    <a:pt x="8662" y="4101"/>
                  </a:lnTo>
                  <a:lnTo>
                    <a:pt x="8713" y="3996"/>
                  </a:lnTo>
                  <a:lnTo>
                    <a:pt x="9002" y="4138"/>
                  </a:lnTo>
                  <a:close/>
                  <a:moveTo>
                    <a:pt x="9002" y="3896"/>
                  </a:moveTo>
                  <a:lnTo>
                    <a:pt x="9002" y="3830"/>
                  </a:lnTo>
                  <a:lnTo>
                    <a:pt x="8863" y="3696"/>
                  </a:lnTo>
                  <a:lnTo>
                    <a:pt x="9002" y="3718"/>
                  </a:lnTo>
                  <a:lnTo>
                    <a:pt x="9002" y="3666"/>
                  </a:lnTo>
                  <a:lnTo>
                    <a:pt x="8838" y="3643"/>
                  </a:lnTo>
                  <a:lnTo>
                    <a:pt x="8808" y="3704"/>
                  </a:lnTo>
                  <a:lnTo>
                    <a:pt x="9002" y="3896"/>
                  </a:lnTo>
                  <a:close/>
                  <a:moveTo>
                    <a:pt x="9002" y="3432"/>
                  </a:moveTo>
                  <a:lnTo>
                    <a:pt x="9002" y="3310"/>
                  </a:lnTo>
                  <a:lnTo>
                    <a:pt x="8902" y="3513"/>
                  </a:lnTo>
                  <a:lnTo>
                    <a:pt x="8941" y="3532"/>
                  </a:lnTo>
                  <a:lnTo>
                    <a:pt x="8993" y="3427"/>
                  </a:lnTo>
                  <a:lnTo>
                    <a:pt x="9002" y="3432"/>
                  </a:lnTo>
                  <a:close/>
                  <a:moveTo>
                    <a:pt x="2257" y="18004"/>
                  </a:moveTo>
                  <a:lnTo>
                    <a:pt x="1866" y="17812"/>
                  </a:lnTo>
                  <a:lnTo>
                    <a:pt x="1844" y="17858"/>
                  </a:lnTo>
                  <a:lnTo>
                    <a:pt x="2234" y="18050"/>
                  </a:lnTo>
                  <a:lnTo>
                    <a:pt x="2257" y="18004"/>
                  </a:lnTo>
                  <a:close/>
                  <a:moveTo>
                    <a:pt x="2032" y="17475"/>
                  </a:moveTo>
                  <a:lnTo>
                    <a:pt x="1905" y="17734"/>
                  </a:lnTo>
                  <a:lnTo>
                    <a:pt x="1944" y="17753"/>
                  </a:lnTo>
                  <a:lnTo>
                    <a:pt x="1995" y="17648"/>
                  </a:lnTo>
                  <a:lnTo>
                    <a:pt x="2347" y="17821"/>
                  </a:lnTo>
                  <a:lnTo>
                    <a:pt x="2369" y="17776"/>
                  </a:lnTo>
                  <a:lnTo>
                    <a:pt x="2018" y="17603"/>
                  </a:lnTo>
                  <a:lnTo>
                    <a:pt x="2070" y="17497"/>
                  </a:lnTo>
                  <a:lnTo>
                    <a:pt x="2032" y="17475"/>
                  </a:lnTo>
                  <a:close/>
                  <a:moveTo>
                    <a:pt x="2199" y="17135"/>
                  </a:moveTo>
                  <a:lnTo>
                    <a:pt x="2173" y="17188"/>
                  </a:lnTo>
                  <a:lnTo>
                    <a:pt x="2285" y="17337"/>
                  </a:lnTo>
                  <a:cubicBezTo>
                    <a:pt x="2292" y="17347"/>
                    <a:pt x="2299" y="17356"/>
                    <a:pt x="2306" y="17364"/>
                  </a:cubicBezTo>
                  <a:cubicBezTo>
                    <a:pt x="2313" y="17373"/>
                    <a:pt x="2317" y="17378"/>
                    <a:pt x="2319" y="17379"/>
                  </a:cubicBezTo>
                  <a:cubicBezTo>
                    <a:pt x="2309" y="17379"/>
                    <a:pt x="2301" y="17379"/>
                    <a:pt x="2292" y="17378"/>
                  </a:cubicBezTo>
                  <a:cubicBezTo>
                    <a:pt x="2284" y="17378"/>
                    <a:pt x="2275" y="17378"/>
                    <a:pt x="2265" y="17378"/>
                  </a:cubicBezTo>
                  <a:lnTo>
                    <a:pt x="2079" y="17378"/>
                  </a:lnTo>
                  <a:lnTo>
                    <a:pt x="2051" y="17436"/>
                  </a:lnTo>
                  <a:lnTo>
                    <a:pt x="2349" y="17426"/>
                  </a:lnTo>
                  <a:lnTo>
                    <a:pt x="2504" y="17502"/>
                  </a:lnTo>
                  <a:lnTo>
                    <a:pt x="2528" y="17454"/>
                  </a:lnTo>
                  <a:lnTo>
                    <a:pt x="2376" y="17379"/>
                  </a:lnTo>
                  <a:lnTo>
                    <a:pt x="2199" y="17135"/>
                  </a:lnTo>
                  <a:close/>
                  <a:moveTo>
                    <a:pt x="2559" y="16706"/>
                  </a:moveTo>
                  <a:cubicBezTo>
                    <a:pt x="2532" y="16700"/>
                    <a:pt x="2507" y="16698"/>
                    <a:pt x="2483" y="16702"/>
                  </a:cubicBezTo>
                  <a:cubicBezTo>
                    <a:pt x="2474" y="16703"/>
                    <a:pt x="2464" y="16705"/>
                    <a:pt x="2453" y="16709"/>
                  </a:cubicBezTo>
                  <a:cubicBezTo>
                    <a:pt x="2442" y="16712"/>
                    <a:pt x="2430" y="16717"/>
                    <a:pt x="2419" y="16724"/>
                  </a:cubicBezTo>
                  <a:cubicBezTo>
                    <a:pt x="2408" y="16731"/>
                    <a:pt x="2397" y="16740"/>
                    <a:pt x="2387" y="16751"/>
                  </a:cubicBezTo>
                  <a:cubicBezTo>
                    <a:pt x="2377" y="16762"/>
                    <a:pt x="2367" y="16776"/>
                    <a:pt x="2359" y="16793"/>
                  </a:cubicBezTo>
                  <a:cubicBezTo>
                    <a:pt x="2347" y="16817"/>
                    <a:pt x="2341" y="16841"/>
                    <a:pt x="2341" y="16865"/>
                  </a:cubicBezTo>
                  <a:cubicBezTo>
                    <a:pt x="2341" y="16889"/>
                    <a:pt x="2346" y="16912"/>
                    <a:pt x="2356" y="16934"/>
                  </a:cubicBezTo>
                  <a:cubicBezTo>
                    <a:pt x="2367" y="16956"/>
                    <a:pt x="2383" y="16976"/>
                    <a:pt x="2404" y="16996"/>
                  </a:cubicBezTo>
                  <a:cubicBezTo>
                    <a:pt x="2425" y="17015"/>
                    <a:pt x="2452" y="17032"/>
                    <a:pt x="2483" y="17048"/>
                  </a:cubicBezTo>
                  <a:cubicBezTo>
                    <a:pt x="2550" y="17081"/>
                    <a:pt x="2610" y="17091"/>
                    <a:pt x="2661" y="17077"/>
                  </a:cubicBezTo>
                  <a:cubicBezTo>
                    <a:pt x="2682" y="17071"/>
                    <a:pt x="2702" y="17061"/>
                    <a:pt x="2720" y="17047"/>
                  </a:cubicBezTo>
                  <a:cubicBezTo>
                    <a:pt x="2738" y="17033"/>
                    <a:pt x="2753" y="17014"/>
                    <a:pt x="2765" y="16990"/>
                  </a:cubicBezTo>
                  <a:cubicBezTo>
                    <a:pt x="2775" y="16970"/>
                    <a:pt x="2781" y="16950"/>
                    <a:pt x="2783" y="16932"/>
                  </a:cubicBezTo>
                  <a:cubicBezTo>
                    <a:pt x="2785" y="16913"/>
                    <a:pt x="2782" y="16894"/>
                    <a:pt x="2776" y="16873"/>
                  </a:cubicBezTo>
                  <a:cubicBezTo>
                    <a:pt x="2768" y="16844"/>
                    <a:pt x="2753" y="16819"/>
                    <a:pt x="2732" y="16797"/>
                  </a:cubicBezTo>
                  <a:cubicBezTo>
                    <a:pt x="2712" y="16776"/>
                    <a:pt x="2683" y="16756"/>
                    <a:pt x="2645" y="16738"/>
                  </a:cubicBezTo>
                  <a:cubicBezTo>
                    <a:pt x="2614" y="16722"/>
                    <a:pt x="2585" y="16711"/>
                    <a:pt x="2559" y="16706"/>
                  </a:cubicBezTo>
                  <a:close/>
                  <a:moveTo>
                    <a:pt x="2668" y="16816"/>
                  </a:moveTo>
                  <a:cubicBezTo>
                    <a:pt x="2680" y="16823"/>
                    <a:pt x="2690" y="16830"/>
                    <a:pt x="2698" y="16837"/>
                  </a:cubicBezTo>
                  <a:cubicBezTo>
                    <a:pt x="2706" y="16844"/>
                    <a:pt x="2713" y="16851"/>
                    <a:pt x="2719" y="16858"/>
                  </a:cubicBezTo>
                  <a:cubicBezTo>
                    <a:pt x="2724" y="16866"/>
                    <a:pt x="2729" y="16873"/>
                    <a:pt x="2732" y="16881"/>
                  </a:cubicBezTo>
                  <a:cubicBezTo>
                    <a:pt x="2739" y="16895"/>
                    <a:pt x="2742" y="16910"/>
                    <a:pt x="2742" y="16924"/>
                  </a:cubicBezTo>
                  <a:cubicBezTo>
                    <a:pt x="2742" y="16939"/>
                    <a:pt x="2738" y="16954"/>
                    <a:pt x="2730" y="16970"/>
                  </a:cubicBezTo>
                  <a:cubicBezTo>
                    <a:pt x="2726" y="16978"/>
                    <a:pt x="2721" y="16986"/>
                    <a:pt x="2715" y="16993"/>
                  </a:cubicBezTo>
                  <a:cubicBezTo>
                    <a:pt x="2709" y="17001"/>
                    <a:pt x="2702" y="17007"/>
                    <a:pt x="2695" y="17013"/>
                  </a:cubicBezTo>
                  <a:cubicBezTo>
                    <a:pt x="2688" y="17018"/>
                    <a:pt x="2680" y="17023"/>
                    <a:pt x="2672" y="17027"/>
                  </a:cubicBezTo>
                  <a:cubicBezTo>
                    <a:pt x="2664" y="17030"/>
                    <a:pt x="2655" y="17032"/>
                    <a:pt x="2647" y="17033"/>
                  </a:cubicBezTo>
                  <a:cubicBezTo>
                    <a:pt x="2630" y="17034"/>
                    <a:pt x="2608" y="17031"/>
                    <a:pt x="2582" y="17024"/>
                  </a:cubicBezTo>
                  <a:cubicBezTo>
                    <a:pt x="2556" y="17016"/>
                    <a:pt x="2528" y="17006"/>
                    <a:pt x="2499" y="16991"/>
                  </a:cubicBezTo>
                  <a:cubicBezTo>
                    <a:pt x="2474" y="16979"/>
                    <a:pt x="2454" y="16967"/>
                    <a:pt x="2439" y="16955"/>
                  </a:cubicBezTo>
                  <a:cubicBezTo>
                    <a:pt x="2423" y="16944"/>
                    <a:pt x="2410" y="16931"/>
                    <a:pt x="2401" y="16918"/>
                  </a:cubicBezTo>
                  <a:cubicBezTo>
                    <a:pt x="2390" y="16904"/>
                    <a:pt x="2385" y="16887"/>
                    <a:pt x="2384" y="16868"/>
                  </a:cubicBezTo>
                  <a:cubicBezTo>
                    <a:pt x="2383" y="16849"/>
                    <a:pt x="2387" y="16830"/>
                    <a:pt x="2396" y="16812"/>
                  </a:cubicBezTo>
                  <a:cubicBezTo>
                    <a:pt x="2408" y="16789"/>
                    <a:pt x="2422" y="16773"/>
                    <a:pt x="2440" y="16764"/>
                  </a:cubicBezTo>
                  <a:cubicBezTo>
                    <a:pt x="2457" y="16755"/>
                    <a:pt x="2475" y="16751"/>
                    <a:pt x="2493" y="16751"/>
                  </a:cubicBezTo>
                  <a:cubicBezTo>
                    <a:pt x="2510" y="16751"/>
                    <a:pt x="2529" y="16755"/>
                    <a:pt x="2550" y="16762"/>
                  </a:cubicBezTo>
                  <a:cubicBezTo>
                    <a:pt x="2572" y="16769"/>
                    <a:pt x="2597" y="16779"/>
                    <a:pt x="2626" y="16793"/>
                  </a:cubicBezTo>
                  <a:cubicBezTo>
                    <a:pt x="2642" y="16801"/>
                    <a:pt x="2656" y="16809"/>
                    <a:pt x="2668" y="16816"/>
                  </a:cubicBezTo>
                  <a:close/>
                  <a:moveTo>
                    <a:pt x="2593" y="16335"/>
                  </a:moveTo>
                  <a:lnTo>
                    <a:pt x="2492" y="16540"/>
                  </a:lnTo>
                  <a:lnTo>
                    <a:pt x="2883" y="16733"/>
                  </a:lnTo>
                  <a:lnTo>
                    <a:pt x="2906" y="16685"/>
                  </a:lnTo>
                  <a:lnTo>
                    <a:pt x="2720" y="16594"/>
                  </a:lnTo>
                  <a:lnTo>
                    <a:pt x="2782" y="16469"/>
                  </a:lnTo>
                  <a:lnTo>
                    <a:pt x="2744" y="16450"/>
                  </a:lnTo>
                  <a:lnTo>
                    <a:pt x="2682" y="16575"/>
                  </a:lnTo>
                  <a:lnTo>
                    <a:pt x="2554" y="16512"/>
                  </a:lnTo>
                  <a:lnTo>
                    <a:pt x="2628" y="16361"/>
                  </a:lnTo>
                  <a:lnTo>
                    <a:pt x="2593" y="16335"/>
                  </a:lnTo>
                  <a:close/>
                  <a:moveTo>
                    <a:pt x="3259" y="15968"/>
                  </a:moveTo>
                  <a:lnTo>
                    <a:pt x="2851" y="15809"/>
                  </a:lnTo>
                  <a:lnTo>
                    <a:pt x="2818" y="15878"/>
                  </a:lnTo>
                  <a:lnTo>
                    <a:pt x="3041" y="16080"/>
                  </a:lnTo>
                  <a:cubicBezTo>
                    <a:pt x="3055" y="16091"/>
                    <a:pt x="3067" y="16102"/>
                    <a:pt x="3078" y="16110"/>
                  </a:cubicBezTo>
                  <a:cubicBezTo>
                    <a:pt x="3090" y="16119"/>
                    <a:pt x="3096" y="16124"/>
                    <a:pt x="3097" y="16125"/>
                  </a:cubicBezTo>
                  <a:cubicBezTo>
                    <a:pt x="3095" y="16124"/>
                    <a:pt x="3087" y="16122"/>
                    <a:pt x="3074" y="16119"/>
                  </a:cubicBezTo>
                  <a:cubicBezTo>
                    <a:pt x="3060" y="16115"/>
                    <a:pt x="3043" y="16111"/>
                    <a:pt x="3022" y="16107"/>
                  </a:cubicBezTo>
                  <a:lnTo>
                    <a:pt x="2732" y="16053"/>
                  </a:lnTo>
                  <a:lnTo>
                    <a:pt x="2698" y="16121"/>
                  </a:lnTo>
                  <a:lnTo>
                    <a:pt x="3072" y="16347"/>
                  </a:lnTo>
                  <a:lnTo>
                    <a:pt x="3094" y="16302"/>
                  </a:lnTo>
                  <a:lnTo>
                    <a:pt x="2827" y="16144"/>
                  </a:lnTo>
                  <a:cubicBezTo>
                    <a:pt x="2821" y="16141"/>
                    <a:pt x="2815" y="16137"/>
                    <a:pt x="2807" y="16133"/>
                  </a:cubicBezTo>
                  <a:cubicBezTo>
                    <a:pt x="2800" y="16128"/>
                    <a:pt x="2792" y="16124"/>
                    <a:pt x="2785" y="16120"/>
                  </a:cubicBezTo>
                  <a:cubicBezTo>
                    <a:pt x="2778" y="16116"/>
                    <a:pt x="2771" y="16112"/>
                    <a:pt x="2766" y="16109"/>
                  </a:cubicBezTo>
                  <a:cubicBezTo>
                    <a:pt x="2761" y="16106"/>
                    <a:pt x="2758" y="16104"/>
                    <a:pt x="2756" y="16104"/>
                  </a:cubicBezTo>
                  <a:cubicBezTo>
                    <a:pt x="2761" y="16105"/>
                    <a:pt x="2770" y="16107"/>
                    <a:pt x="2784" y="16109"/>
                  </a:cubicBezTo>
                  <a:cubicBezTo>
                    <a:pt x="2799" y="16112"/>
                    <a:pt x="2817" y="16116"/>
                    <a:pt x="2839" y="16120"/>
                  </a:cubicBezTo>
                  <a:lnTo>
                    <a:pt x="3155" y="16179"/>
                  </a:lnTo>
                  <a:lnTo>
                    <a:pt x="3174" y="16139"/>
                  </a:lnTo>
                  <a:lnTo>
                    <a:pt x="2924" y="15912"/>
                  </a:lnTo>
                  <a:cubicBezTo>
                    <a:pt x="2919" y="15908"/>
                    <a:pt x="2913" y="15903"/>
                    <a:pt x="2907" y="15898"/>
                  </a:cubicBezTo>
                  <a:cubicBezTo>
                    <a:pt x="2901" y="15893"/>
                    <a:pt x="2896" y="15888"/>
                    <a:pt x="2890" y="15884"/>
                  </a:cubicBezTo>
                  <a:cubicBezTo>
                    <a:pt x="2885" y="15879"/>
                    <a:pt x="2881" y="15875"/>
                    <a:pt x="2877" y="15872"/>
                  </a:cubicBezTo>
                  <a:cubicBezTo>
                    <a:pt x="2873" y="15869"/>
                    <a:pt x="2871" y="15868"/>
                    <a:pt x="2871" y="15867"/>
                  </a:cubicBezTo>
                  <a:cubicBezTo>
                    <a:pt x="2871" y="15867"/>
                    <a:pt x="2874" y="15868"/>
                    <a:pt x="2879" y="15870"/>
                  </a:cubicBezTo>
                  <a:cubicBezTo>
                    <a:pt x="2883" y="15873"/>
                    <a:pt x="2889" y="15875"/>
                    <a:pt x="2896" y="15878"/>
                  </a:cubicBezTo>
                  <a:cubicBezTo>
                    <a:pt x="2902" y="15881"/>
                    <a:pt x="2910" y="15884"/>
                    <a:pt x="2917" y="15888"/>
                  </a:cubicBezTo>
                  <a:cubicBezTo>
                    <a:pt x="2925" y="15891"/>
                    <a:pt x="2932" y="15894"/>
                    <a:pt x="2938" y="15896"/>
                  </a:cubicBezTo>
                  <a:lnTo>
                    <a:pt x="3236" y="16015"/>
                  </a:lnTo>
                  <a:lnTo>
                    <a:pt x="3259" y="15968"/>
                  </a:lnTo>
                  <a:close/>
                  <a:moveTo>
                    <a:pt x="3043" y="15419"/>
                  </a:moveTo>
                  <a:lnTo>
                    <a:pt x="3021" y="15466"/>
                  </a:lnTo>
                  <a:lnTo>
                    <a:pt x="3293" y="15600"/>
                  </a:lnTo>
                  <a:cubicBezTo>
                    <a:pt x="3306" y="15606"/>
                    <a:pt x="3317" y="15613"/>
                    <a:pt x="3326" y="15619"/>
                  </a:cubicBezTo>
                  <a:cubicBezTo>
                    <a:pt x="3334" y="15625"/>
                    <a:pt x="3341" y="15634"/>
                    <a:pt x="3347" y="15644"/>
                  </a:cubicBezTo>
                  <a:cubicBezTo>
                    <a:pt x="3352" y="15654"/>
                    <a:pt x="3353" y="15666"/>
                    <a:pt x="3352" y="15680"/>
                  </a:cubicBezTo>
                  <a:cubicBezTo>
                    <a:pt x="3350" y="15694"/>
                    <a:pt x="3345" y="15709"/>
                    <a:pt x="3337" y="15725"/>
                  </a:cubicBezTo>
                  <a:cubicBezTo>
                    <a:pt x="3331" y="15738"/>
                    <a:pt x="3325" y="15747"/>
                    <a:pt x="3318" y="15755"/>
                  </a:cubicBezTo>
                  <a:cubicBezTo>
                    <a:pt x="3312" y="15763"/>
                    <a:pt x="3305" y="15769"/>
                    <a:pt x="3298" y="15773"/>
                  </a:cubicBezTo>
                  <a:cubicBezTo>
                    <a:pt x="3291" y="15777"/>
                    <a:pt x="3285" y="15780"/>
                    <a:pt x="3279" y="15781"/>
                  </a:cubicBezTo>
                  <a:cubicBezTo>
                    <a:pt x="3272" y="15783"/>
                    <a:pt x="3266" y="15783"/>
                    <a:pt x="3261" y="15783"/>
                  </a:cubicBezTo>
                  <a:cubicBezTo>
                    <a:pt x="3254" y="15783"/>
                    <a:pt x="3245" y="15780"/>
                    <a:pt x="3233" y="15776"/>
                  </a:cubicBezTo>
                  <a:cubicBezTo>
                    <a:pt x="3222" y="15772"/>
                    <a:pt x="3211" y="15767"/>
                    <a:pt x="3202" y="15762"/>
                  </a:cubicBezTo>
                  <a:lnTo>
                    <a:pt x="2938" y="15633"/>
                  </a:lnTo>
                  <a:lnTo>
                    <a:pt x="2916" y="15679"/>
                  </a:lnTo>
                  <a:lnTo>
                    <a:pt x="3196" y="15817"/>
                  </a:lnTo>
                  <a:cubicBezTo>
                    <a:pt x="3205" y="15821"/>
                    <a:pt x="3215" y="15825"/>
                    <a:pt x="3227" y="15830"/>
                  </a:cubicBezTo>
                  <a:cubicBezTo>
                    <a:pt x="3239" y="15834"/>
                    <a:pt x="3250" y="15836"/>
                    <a:pt x="3263" y="15835"/>
                  </a:cubicBezTo>
                  <a:cubicBezTo>
                    <a:pt x="3287" y="15834"/>
                    <a:pt x="3308" y="15827"/>
                    <a:pt x="3326" y="15813"/>
                  </a:cubicBezTo>
                  <a:cubicBezTo>
                    <a:pt x="3344" y="15800"/>
                    <a:pt x="3361" y="15778"/>
                    <a:pt x="3376" y="15747"/>
                  </a:cubicBezTo>
                  <a:cubicBezTo>
                    <a:pt x="3388" y="15723"/>
                    <a:pt x="3395" y="15702"/>
                    <a:pt x="3398" y="15684"/>
                  </a:cubicBezTo>
                  <a:cubicBezTo>
                    <a:pt x="3401" y="15665"/>
                    <a:pt x="3400" y="15647"/>
                    <a:pt x="3396" y="15630"/>
                  </a:cubicBezTo>
                  <a:cubicBezTo>
                    <a:pt x="3392" y="15613"/>
                    <a:pt x="3384" y="15600"/>
                    <a:pt x="3373" y="15589"/>
                  </a:cubicBezTo>
                  <a:cubicBezTo>
                    <a:pt x="3362" y="15579"/>
                    <a:pt x="3345" y="15568"/>
                    <a:pt x="3321" y="15556"/>
                  </a:cubicBezTo>
                  <a:lnTo>
                    <a:pt x="3043" y="15419"/>
                  </a:lnTo>
                  <a:close/>
                  <a:moveTo>
                    <a:pt x="2886" y="15550"/>
                  </a:moveTo>
                  <a:cubicBezTo>
                    <a:pt x="2878" y="15553"/>
                    <a:pt x="2871" y="15559"/>
                    <a:pt x="2867" y="15567"/>
                  </a:cubicBezTo>
                  <a:cubicBezTo>
                    <a:pt x="2863" y="15575"/>
                    <a:pt x="2863" y="15583"/>
                    <a:pt x="2866" y="15592"/>
                  </a:cubicBezTo>
                  <a:cubicBezTo>
                    <a:pt x="2869" y="15600"/>
                    <a:pt x="2874" y="15607"/>
                    <a:pt x="2882" y="15610"/>
                  </a:cubicBezTo>
                  <a:cubicBezTo>
                    <a:pt x="2890" y="15615"/>
                    <a:pt x="2899" y="15615"/>
                    <a:pt x="2908" y="15612"/>
                  </a:cubicBezTo>
                  <a:cubicBezTo>
                    <a:pt x="2916" y="15610"/>
                    <a:pt x="2923" y="15604"/>
                    <a:pt x="2927" y="15596"/>
                  </a:cubicBezTo>
                  <a:cubicBezTo>
                    <a:pt x="2931" y="15587"/>
                    <a:pt x="2931" y="15579"/>
                    <a:pt x="2928" y="15571"/>
                  </a:cubicBezTo>
                  <a:cubicBezTo>
                    <a:pt x="2925" y="15562"/>
                    <a:pt x="2919" y="15556"/>
                    <a:pt x="2911" y="15552"/>
                  </a:cubicBezTo>
                  <a:cubicBezTo>
                    <a:pt x="2903" y="15548"/>
                    <a:pt x="2895" y="15547"/>
                    <a:pt x="2886" y="15550"/>
                  </a:cubicBezTo>
                  <a:close/>
                  <a:moveTo>
                    <a:pt x="2944" y="15433"/>
                  </a:moveTo>
                  <a:cubicBezTo>
                    <a:pt x="2935" y="15436"/>
                    <a:pt x="2929" y="15442"/>
                    <a:pt x="2925" y="15450"/>
                  </a:cubicBezTo>
                  <a:cubicBezTo>
                    <a:pt x="2921" y="15458"/>
                    <a:pt x="2920" y="15467"/>
                    <a:pt x="2923" y="15475"/>
                  </a:cubicBezTo>
                  <a:cubicBezTo>
                    <a:pt x="2926" y="15484"/>
                    <a:pt x="2931" y="15490"/>
                    <a:pt x="2939" y="15494"/>
                  </a:cubicBezTo>
                  <a:cubicBezTo>
                    <a:pt x="2948" y="15498"/>
                    <a:pt x="2956" y="15498"/>
                    <a:pt x="2965" y="15496"/>
                  </a:cubicBezTo>
                  <a:cubicBezTo>
                    <a:pt x="2974" y="15493"/>
                    <a:pt x="2980" y="15487"/>
                    <a:pt x="2984" y="15479"/>
                  </a:cubicBezTo>
                  <a:cubicBezTo>
                    <a:pt x="2988" y="15471"/>
                    <a:pt x="2989" y="15462"/>
                    <a:pt x="2986" y="15454"/>
                  </a:cubicBezTo>
                  <a:cubicBezTo>
                    <a:pt x="2982" y="15445"/>
                    <a:pt x="2977" y="15439"/>
                    <a:pt x="2968" y="15435"/>
                  </a:cubicBezTo>
                  <a:cubicBezTo>
                    <a:pt x="2960" y="15431"/>
                    <a:pt x="2952" y="15431"/>
                    <a:pt x="2944" y="15433"/>
                  </a:cubicBezTo>
                  <a:close/>
                  <a:moveTo>
                    <a:pt x="3617" y="15239"/>
                  </a:moveTo>
                  <a:lnTo>
                    <a:pt x="3227" y="15047"/>
                  </a:lnTo>
                  <a:lnTo>
                    <a:pt x="3204" y="15093"/>
                  </a:lnTo>
                  <a:lnTo>
                    <a:pt x="3417" y="15196"/>
                  </a:lnTo>
                  <a:cubicBezTo>
                    <a:pt x="3431" y="15203"/>
                    <a:pt x="3445" y="15209"/>
                    <a:pt x="3460" y="15216"/>
                  </a:cubicBezTo>
                  <a:cubicBezTo>
                    <a:pt x="3474" y="15222"/>
                    <a:pt x="3487" y="15228"/>
                    <a:pt x="3499" y="15233"/>
                  </a:cubicBezTo>
                  <a:cubicBezTo>
                    <a:pt x="3510" y="15238"/>
                    <a:pt x="3519" y="15242"/>
                    <a:pt x="3527" y="15245"/>
                  </a:cubicBezTo>
                  <a:cubicBezTo>
                    <a:pt x="3534" y="15248"/>
                    <a:pt x="3538" y="15249"/>
                    <a:pt x="3539" y="15249"/>
                  </a:cubicBezTo>
                  <a:cubicBezTo>
                    <a:pt x="3537" y="15249"/>
                    <a:pt x="3534" y="15249"/>
                    <a:pt x="3528" y="15248"/>
                  </a:cubicBezTo>
                  <a:cubicBezTo>
                    <a:pt x="3521" y="15248"/>
                    <a:pt x="3514" y="15248"/>
                    <a:pt x="3505" y="15247"/>
                  </a:cubicBezTo>
                  <a:cubicBezTo>
                    <a:pt x="3495" y="15247"/>
                    <a:pt x="3485" y="15246"/>
                    <a:pt x="3473" y="15246"/>
                  </a:cubicBezTo>
                  <a:cubicBezTo>
                    <a:pt x="3462" y="15245"/>
                    <a:pt x="3450" y="15245"/>
                    <a:pt x="3439" y="15245"/>
                  </a:cubicBezTo>
                  <a:lnTo>
                    <a:pt x="3125" y="15253"/>
                  </a:lnTo>
                  <a:lnTo>
                    <a:pt x="3099" y="15307"/>
                  </a:lnTo>
                  <a:lnTo>
                    <a:pt x="3490" y="15499"/>
                  </a:lnTo>
                  <a:lnTo>
                    <a:pt x="3513" y="15451"/>
                  </a:lnTo>
                  <a:lnTo>
                    <a:pt x="3285" y="15341"/>
                  </a:lnTo>
                  <a:cubicBezTo>
                    <a:pt x="3274" y="15336"/>
                    <a:pt x="3263" y="15330"/>
                    <a:pt x="3251" y="15325"/>
                  </a:cubicBezTo>
                  <a:cubicBezTo>
                    <a:pt x="3239" y="15320"/>
                    <a:pt x="3228" y="15316"/>
                    <a:pt x="3218" y="15311"/>
                  </a:cubicBezTo>
                  <a:cubicBezTo>
                    <a:pt x="3208" y="15307"/>
                    <a:pt x="3200" y="15304"/>
                    <a:pt x="3192" y="15300"/>
                  </a:cubicBezTo>
                  <a:cubicBezTo>
                    <a:pt x="3185" y="15297"/>
                    <a:pt x="3180" y="15295"/>
                    <a:pt x="3177" y="15294"/>
                  </a:cubicBezTo>
                  <a:cubicBezTo>
                    <a:pt x="3181" y="15295"/>
                    <a:pt x="3187" y="15295"/>
                    <a:pt x="3194" y="15296"/>
                  </a:cubicBezTo>
                  <a:cubicBezTo>
                    <a:pt x="3201" y="15296"/>
                    <a:pt x="3210" y="15296"/>
                    <a:pt x="3220" y="15296"/>
                  </a:cubicBezTo>
                  <a:cubicBezTo>
                    <a:pt x="3230" y="15296"/>
                    <a:pt x="3242" y="15296"/>
                    <a:pt x="3254" y="15296"/>
                  </a:cubicBezTo>
                  <a:cubicBezTo>
                    <a:pt x="3266" y="15296"/>
                    <a:pt x="3279" y="15296"/>
                    <a:pt x="3292" y="15296"/>
                  </a:cubicBezTo>
                  <a:lnTo>
                    <a:pt x="3593" y="15288"/>
                  </a:lnTo>
                  <a:lnTo>
                    <a:pt x="3617" y="15239"/>
                  </a:lnTo>
                  <a:close/>
                  <a:moveTo>
                    <a:pt x="3642" y="14818"/>
                  </a:moveTo>
                  <a:cubicBezTo>
                    <a:pt x="3627" y="14817"/>
                    <a:pt x="3613" y="14818"/>
                    <a:pt x="3600" y="14821"/>
                  </a:cubicBezTo>
                  <a:cubicBezTo>
                    <a:pt x="3587" y="14825"/>
                    <a:pt x="3575" y="14830"/>
                    <a:pt x="3564" y="14838"/>
                  </a:cubicBezTo>
                  <a:cubicBezTo>
                    <a:pt x="3553" y="14845"/>
                    <a:pt x="3541" y="14856"/>
                    <a:pt x="3527" y="14871"/>
                  </a:cubicBezTo>
                  <a:lnTo>
                    <a:pt x="3490" y="14909"/>
                  </a:lnTo>
                  <a:cubicBezTo>
                    <a:pt x="3471" y="14928"/>
                    <a:pt x="3455" y="14941"/>
                    <a:pt x="3440" y="14946"/>
                  </a:cubicBezTo>
                  <a:cubicBezTo>
                    <a:pt x="3426" y="14952"/>
                    <a:pt x="3411" y="14950"/>
                    <a:pt x="3395" y="14943"/>
                  </a:cubicBezTo>
                  <a:cubicBezTo>
                    <a:pt x="3375" y="14933"/>
                    <a:pt x="3362" y="14918"/>
                    <a:pt x="3358" y="14899"/>
                  </a:cubicBezTo>
                  <a:cubicBezTo>
                    <a:pt x="3353" y="14879"/>
                    <a:pt x="3357" y="14857"/>
                    <a:pt x="3369" y="14833"/>
                  </a:cubicBezTo>
                  <a:cubicBezTo>
                    <a:pt x="3373" y="14824"/>
                    <a:pt x="3377" y="14817"/>
                    <a:pt x="3382" y="14810"/>
                  </a:cubicBezTo>
                  <a:cubicBezTo>
                    <a:pt x="3387" y="14803"/>
                    <a:pt x="3392" y="14797"/>
                    <a:pt x="3399" y="14791"/>
                  </a:cubicBezTo>
                  <a:cubicBezTo>
                    <a:pt x="3405" y="14784"/>
                    <a:pt x="3412" y="14778"/>
                    <a:pt x="3420" y="14773"/>
                  </a:cubicBezTo>
                  <a:cubicBezTo>
                    <a:pt x="3428" y="14767"/>
                    <a:pt x="3438" y="14760"/>
                    <a:pt x="3449" y="14754"/>
                  </a:cubicBezTo>
                  <a:lnTo>
                    <a:pt x="3425" y="14717"/>
                  </a:lnTo>
                  <a:cubicBezTo>
                    <a:pt x="3382" y="14742"/>
                    <a:pt x="3350" y="14775"/>
                    <a:pt x="3329" y="14816"/>
                  </a:cubicBezTo>
                  <a:cubicBezTo>
                    <a:pt x="3320" y="14835"/>
                    <a:pt x="3314" y="14854"/>
                    <a:pt x="3312" y="14872"/>
                  </a:cubicBezTo>
                  <a:cubicBezTo>
                    <a:pt x="3310" y="14890"/>
                    <a:pt x="3311" y="14908"/>
                    <a:pt x="3316" y="14923"/>
                  </a:cubicBezTo>
                  <a:cubicBezTo>
                    <a:pt x="3320" y="14939"/>
                    <a:pt x="3328" y="14954"/>
                    <a:pt x="3338" y="14966"/>
                  </a:cubicBezTo>
                  <a:cubicBezTo>
                    <a:pt x="3349" y="14979"/>
                    <a:pt x="3363" y="14990"/>
                    <a:pt x="3379" y="14998"/>
                  </a:cubicBezTo>
                  <a:cubicBezTo>
                    <a:pt x="3404" y="15010"/>
                    <a:pt x="3430" y="15013"/>
                    <a:pt x="3455" y="15005"/>
                  </a:cubicBezTo>
                  <a:cubicBezTo>
                    <a:pt x="3467" y="15001"/>
                    <a:pt x="3478" y="14995"/>
                    <a:pt x="3488" y="14987"/>
                  </a:cubicBezTo>
                  <a:cubicBezTo>
                    <a:pt x="3498" y="14979"/>
                    <a:pt x="3510" y="14968"/>
                    <a:pt x="3524" y="14953"/>
                  </a:cubicBezTo>
                  <a:lnTo>
                    <a:pt x="3556" y="14919"/>
                  </a:lnTo>
                  <a:cubicBezTo>
                    <a:pt x="3593" y="14879"/>
                    <a:pt x="3628" y="14868"/>
                    <a:pt x="3663" y="14885"/>
                  </a:cubicBezTo>
                  <a:cubicBezTo>
                    <a:pt x="3686" y="14896"/>
                    <a:pt x="3700" y="14915"/>
                    <a:pt x="3705" y="14940"/>
                  </a:cubicBezTo>
                  <a:cubicBezTo>
                    <a:pt x="3707" y="14952"/>
                    <a:pt x="3708" y="14963"/>
                    <a:pt x="3706" y="14973"/>
                  </a:cubicBezTo>
                  <a:cubicBezTo>
                    <a:pt x="3704" y="14983"/>
                    <a:pt x="3699" y="14996"/>
                    <a:pt x="3692" y="15011"/>
                  </a:cubicBezTo>
                  <a:cubicBezTo>
                    <a:pt x="3682" y="15031"/>
                    <a:pt x="3670" y="15048"/>
                    <a:pt x="3657" y="15062"/>
                  </a:cubicBezTo>
                  <a:cubicBezTo>
                    <a:pt x="3643" y="15076"/>
                    <a:pt x="3626" y="15089"/>
                    <a:pt x="3606" y="15099"/>
                  </a:cubicBezTo>
                  <a:lnTo>
                    <a:pt x="3633" y="15138"/>
                  </a:lnTo>
                  <a:cubicBezTo>
                    <a:pt x="3654" y="15124"/>
                    <a:pt x="3673" y="15109"/>
                    <a:pt x="3689" y="15091"/>
                  </a:cubicBezTo>
                  <a:cubicBezTo>
                    <a:pt x="3705" y="15074"/>
                    <a:pt x="3718" y="15053"/>
                    <a:pt x="3730" y="15030"/>
                  </a:cubicBezTo>
                  <a:cubicBezTo>
                    <a:pt x="3739" y="15011"/>
                    <a:pt x="3745" y="14994"/>
                    <a:pt x="3748" y="14979"/>
                  </a:cubicBezTo>
                  <a:cubicBezTo>
                    <a:pt x="3751" y="14963"/>
                    <a:pt x="3751" y="14947"/>
                    <a:pt x="3749" y="14930"/>
                  </a:cubicBezTo>
                  <a:cubicBezTo>
                    <a:pt x="3747" y="14907"/>
                    <a:pt x="3739" y="14887"/>
                    <a:pt x="3727" y="14869"/>
                  </a:cubicBezTo>
                  <a:cubicBezTo>
                    <a:pt x="3715" y="14852"/>
                    <a:pt x="3700" y="14839"/>
                    <a:pt x="3682" y="14830"/>
                  </a:cubicBezTo>
                  <a:cubicBezTo>
                    <a:pt x="3669" y="14824"/>
                    <a:pt x="3656" y="14820"/>
                    <a:pt x="3642" y="14818"/>
                  </a:cubicBezTo>
                  <a:close/>
                  <a:moveTo>
                    <a:pt x="3559" y="14372"/>
                  </a:moveTo>
                  <a:lnTo>
                    <a:pt x="3432" y="14630"/>
                  </a:lnTo>
                  <a:lnTo>
                    <a:pt x="3471" y="14650"/>
                  </a:lnTo>
                  <a:lnTo>
                    <a:pt x="3522" y="14545"/>
                  </a:lnTo>
                  <a:lnTo>
                    <a:pt x="3874" y="14718"/>
                  </a:lnTo>
                  <a:lnTo>
                    <a:pt x="3896" y="14673"/>
                  </a:lnTo>
                  <a:lnTo>
                    <a:pt x="3545" y="14500"/>
                  </a:lnTo>
                  <a:lnTo>
                    <a:pt x="3597" y="14394"/>
                  </a:lnTo>
                  <a:lnTo>
                    <a:pt x="3559" y="14372"/>
                  </a:lnTo>
                  <a:close/>
                  <a:moveTo>
                    <a:pt x="4091" y="14277"/>
                  </a:moveTo>
                  <a:lnTo>
                    <a:pt x="4050" y="14258"/>
                  </a:lnTo>
                  <a:lnTo>
                    <a:pt x="3966" y="14430"/>
                  </a:lnTo>
                  <a:lnTo>
                    <a:pt x="3823" y="14359"/>
                  </a:lnTo>
                  <a:lnTo>
                    <a:pt x="3888" y="14225"/>
                  </a:lnTo>
                  <a:lnTo>
                    <a:pt x="3848" y="14205"/>
                  </a:lnTo>
                  <a:lnTo>
                    <a:pt x="3782" y="14339"/>
                  </a:lnTo>
                  <a:lnTo>
                    <a:pt x="3654" y="14276"/>
                  </a:lnTo>
                  <a:lnTo>
                    <a:pt x="3733" y="14116"/>
                  </a:lnTo>
                  <a:lnTo>
                    <a:pt x="3697" y="14091"/>
                  </a:lnTo>
                  <a:lnTo>
                    <a:pt x="3592" y="14304"/>
                  </a:lnTo>
                  <a:lnTo>
                    <a:pt x="3983" y="14497"/>
                  </a:lnTo>
                  <a:lnTo>
                    <a:pt x="4091" y="14277"/>
                  </a:lnTo>
                  <a:close/>
                  <a:moveTo>
                    <a:pt x="4254" y="13946"/>
                  </a:moveTo>
                  <a:lnTo>
                    <a:pt x="4217" y="13951"/>
                  </a:lnTo>
                  <a:cubicBezTo>
                    <a:pt x="4201" y="13953"/>
                    <a:pt x="4183" y="13956"/>
                    <a:pt x="4164" y="13958"/>
                  </a:cubicBezTo>
                  <a:cubicBezTo>
                    <a:pt x="4145" y="13961"/>
                    <a:pt x="4128" y="13963"/>
                    <a:pt x="4111" y="13966"/>
                  </a:cubicBezTo>
                  <a:cubicBezTo>
                    <a:pt x="4095" y="13968"/>
                    <a:pt x="4083" y="13970"/>
                    <a:pt x="4077" y="13971"/>
                  </a:cubicBezTo>
                  <a:cubicBezTo>
                    <a:pt x="4067" y="13973"/>
                    <a:pt x="4056" y="13975"/>
                    <a:pt x="4044" y="13978"/>
                  </a:cubicBezTo>
                  <a:cubicBezTo>
                    <a:pt x="4032" y="13981"/>
                    <a:pt x="4022" y="13985"/>
                    <a:pt x="4013" y="13989"/>
                  </a:cubicBezTo>
                  <a:lnTo>
                    <a:pt x="4016" y="13983"/>
                  </a:lnTo>
                  <a:cubicBezTo>
                    <a:pt x="4024" y="13968"/>
                    <a:pt x="4028" y="13952"/>
                    <a:pt x="4029" y="13937"/>
                  </a:cubicBezTo>
                  <a:cubicBezTo>
                    <a:pt x="4030" y="13922"/>
                    <a:pt x="4029" y="13907"/>
                    <a:pt x="4024" y="13893"/>
                  </a:cubicBezTo>
                  <a:cubicBezTo>
                    <a:pt x="4019" y="13880"/>
                    <a:pt x="4011" y="13867"/>
                    <a:pt x="4000" y="13856"/>
                  </a:cubicBezTo>
                  <a:cubicBezTo>
                    <a:pt x="3989" y="13844"/>
                    <a:pt x="3976" y="13835"/>
                    <a:pt x="3960" y="13827"/>
                  </a:cubicBezTo>
                  <a:cubicBezTo>
                    <a:pt x="3950" y="13822"/>
                    <a:pt x="3940" y="13818"/>
                    <a:pt x="3930" y="13816"/>
                  </a:cubicBezTo>
                  <a:cubicBezTo>
                    <a:pt x="3920" y="13815"/>
                    <a:pt x="3911" y="13814"/>
                    <a:pt x="3902" y="13814"/>
                  </a:cubicBezTo>
                  <a:cubicBezTo>
                    <a:pt x="3894" y="13815"/>
                    <a:pt x="3886" y="13816"/>
                    <a:pt x="3878" y="13818"/>
                  </a:cubicBezTo>
                  <a:cubicBezTo>
                    <a:pt x="3871" y="13820"/>
                    <a:pt x="3865" y="13822"/>
                    <a:pt x="3859" y="13825"/>
                  </a:cubicBezTo>
                  <a:cubicBezTo>
                    <a:pt x="3853" y="13828"/>
                    <a:pt x="3847" y="13831"/>
                    <a:pt x="3841" y="13836"/>
                  </a:cubicBezTo>
                  <a:cubicBezTo>
                    <a:pt x="3835" y="13840"/>
                    <a:pt x="3829" y="13846"/>
                    <a:pt x="3823" y="13852"/>
                  </a:cubicBezTo>
                  <a:cubicBezTo>
                    <a:pt x="3817" y="13859"/>
                    <a:pt x="3811" y="13867"/>
                    <a:pt x="3804" y="13877"/>
                  </a:cubicBezTo>
                  <a:cubicBezTo>
                    <a:pt x="3798" y="13886"/>
                    <a:pt x="3792" y="13898"/>
                    <a:pt x="3785" y="13911"/>
                  </a:cubicBezTo>
                  <a:lnTo>
                    <a:pt x="3740" y="14002"/>
                  </a:lnTo>
                  <a:lnTo>
                    <a:pt x="4131" y="14195"/>
                  </a:lnTo>
                  <a:lnTo>
                    <a:pt x="4154" y="14149"/>
                  </a:lnTo>
                  <a:lnTo>
                    <a:pt x="3977" y="14062"/>
                  </a:lnTo>
                  <a:cubicBezTo>
                    <a:pt x="3982" y="14053"/>
                    <a:pt x="3988" y="14046"/>
                    <a:pt x="3994" y="14041"/>
                  </a:cubicBezTo>
                  <a:cubicBezTo>
                    <a:pt x="4001" y="14037"/>
                    <a:pt x="4010" y="14033"/>
                    <a:pt x="4024" y="14030"/>
                  </a:cubicBezTo>
                  <a:cubicBezTo>
                    <a:pt x="4047" y="14025"/>
                    <a:pt x="4069" y="14021"/>
                    <a:pt x="4090" y="14018"/>
                  </a:cubicBezTo>
                  <a:cubicBezTo>
                    <a:pt x="4111" y="14015"/>
                    <a:pt x="4130" y="14012"/>
                    <a:pt x="4147" y="14010"/>
                  </a:cubicBezTo>
                  <a:cubicBezTo>
                    <a:pt x="4164" y="14008"/>
                    <a:pt x="4180" y="14006"/>
                    <a:pt x="4193" y="14006"/>
                  </a:cubicBezTo>
                  <a:cubicBezTo>
                    <a:pt x="4206" y="14005"/>
                    <a:pt x="4217" y="14005"/>
                    <a:pt x="4225" y="14005"/>
                  </a:cubicBezTo>
                  <a:lnTo>
                    <a:pt x="4254" y="13946"/>
                  </a:lnTo>
                  <a:close/>
                  <a:moveTo>
                    <a:pt x="3967" y="13897"/>
                  </a:moveTo>
                  <a:cubicBezTo>
                    <a:pt x="3976" y="13906"/>
                    <a:pt x="3981" y="13915"/>
                    <a:pt x="3984" y="13924"/>
                  </a:cubicBezTo>
                  <a:cubicBezTo>
                    <a:pt x="3987" y="13935"/>
                    <a:pt x="3988" y="13947"/>
                    <a:pt x="3986" y="13960"/>
                  </a:cubicBezTo>
                  <a:cubicBezTo>
                    <a:pt x="3983" y="13972"/>
                    <a:pt x="3978" y="13987"/>
                    <a:pt x="3969" y="14005"/>
                  </a:cubicBezTo>
                  <a:lnTo>
                    <a:pt x="3948" y="14048"/>
                  </a:lnTo>
                  <a:lnTo>
                    <a:pt x="3802" y="13976"/>
                  </a:lnTo>
                  <a:lnTo>
                    <a:pt x="3825" y="13929"/>
                  </a:lnTo>
                  <a:cubicBezTo>
                    <a:pt x="3830" y="13919"/>
                    <a:pt x="3836" y="13910"/>
                    <a:pt x="3841" y="13903"/>
                  </a:cubicBezTo>
                  <a:cubicBezTo>
                    <a:pt x="3846" y="13896"/>
                    <a:pt x="3851" y="13890"/>
                    <a:pt x="3857" y="13884"/>
                  </a:cubicBezTo>
                  <a:cubicBezTo>
                    <a:pt x="3867" y="13876"/>
                    <a:pt x="3880" y="13870"/>
                    <a:pt x="3894" y="13869"/>
                  </a:cubicBezTo>
                  <a:cubicBezTo>
                    <a:pt x="3909" y="13867"/>
                    <a:pt x="3922" y="13869"/>
                    <a:pt x="3935" y="13875"/>
                  </a:cubicBezTo>
                  <a:cubicBezTo>
                    <a:pt x="3948" y="13882"/>
                    <a:pt x="3959" y="13889"/>
                    <a:pt x="3967" y="13897"/>
                  </a:cubicBezTo>
                  <a:close/>
                  <a:moveTo>
                    <a:pt x="4465" y="13735"/>
                  </a:moveTo>
                  <a:lnTo>
                    <a:pt x="3916" y="13465"/>
                  </a:lnTo>
                  <a:lnTo>
                    <a:pt x="3898" y="13502"/>
                  </a:lnTo>
                  <a:lnTo>
                    <a:pt x="4447" y="13773"/>
                  </a:lnTo>
                  <a:lnTo>
                    <a:pt x="4465" y="13735"/>
                  </a:lnTo>
                  <a:close/>
                  <a:moveTo>
                    <a:pt x="4311" y="12844"/>
                  </a:moveTo>
                  <a:lnTo>
                    <a:pt x="4288" y="12890"/>
                  </a:lnTo>
                  <a:lnTo>
                    <a:pt x="4491" y="13050"/>
                  </a:lnTo>
                  <a:cubicBezTo>
                    <a:pt x="4504" y="13060"/>
                    <a:pt x="4516" y="13070"/>
                    <a:pt x="4529" y="13080"/>
                  </a:cubicBezTo>
                  <a:cubicBezTo>
                    <a:pt x="4542" y="13090"/>
                    <a:pt x="4553" y="13099"/>
                    <a:pt x="4563" y="13106"/>
                  </a:cubicBezTo>
                  <a:cubicBezTo>
                    <a:pt x="4574" y="13113"/>
                    <a:pt x="4582" y="13120"/>
                    <a:pt x="4589" y="13125"/>
                  </a:cubicBezTo>
                  <a:cubicBezTo>
                    <a:pt x="4594" y="13128"/>
                    <a:pt x="4597" y="13131"/>
                    <a:pt x="4599" y="13132"/>
                  </a:cubicBezTo>
                  <a:cubicBezTo>
                    <a:pt x="4597" y="13131"/>
                    <a:pt x="4594" y="13130"/>
                    <a:pt x="4589" y="13129"/>
                  </a:cubicBezTo>
                  <a:cubicBezTo>
                    <a:pt x="4583" y="13127"/>
                    <a:pt x="4575" y="13125"/>
                    <a:pt x="4565" y="13122"/>
                  </a:cubicBezTo>
                  <a:cubicBezTo>
                    <a:pt x="4555" y="13119"/>
                    <a:pt x="4543" y="13116"/>
                    <a:pt x="4530" y="13112"/>
                  </a:cubicBezTo>
                  <a:cubicBezTo>
                    <a:pt x="4516" y="13109"/>
                    <a:pt x="4502" y="13105"/>
                    <a:pt x="4486" y="13101"/>
                  </a:cubicBezTo>
                  <a:lnTo>
                    <a:pt x="4216" y="13036"/>
                  </a:lnTo>
                  <a:lnTo>
                    <a:pt x="4190" y="13089"/>
                  </a:lnTo>
                  <a:lnTo>
                    <a:pt x="4399" y="13256"/>
                  </a:lnTo>
                  <a:cubicBezTo>
                    <a:pt x="4409" y="13263"/>
                    <a:pt x="4420" y="13272"/>
                    <a:pt x="4431" y="13281"/>
                  </a:cubicBezTo>
                  <a:cubicBezTo>
                    <a:pt x="4443" y="13290"/>
                    <a:pt x="4454" y="13298"/>
                    <a:pt x="4463" y="13305"/>
                  </a:cubicBezTo>
                  <a:cubicBezTo>
                    <a:pt x="4473" y="13313"/>
                    <a:pt x="4482" y="13319"/>
                    <a:pt x="4489" y="13325"/>
                  </a:cubicBezTo>
                  <a:cubicBezTo>
                    <a:pt x="4496" y="13330"/>
                    <a:pt x="4500" y="13333"/>
                    <a:pt x="4501" y="13333"/>
                  </a:cubicBezTo>
                  <a:cubicBezTo>
                    <a:pt x="4499" y="13333"/>
                    <a:pt x="4494" y="13331"/>
                    <a:pt x="4485" y="13329"/>
                  </a:cubicBezTo>
                  <a:cubicBezTo>
                    <a:pt x="4477" y="13326"/>
                    <a:pt x="4466" y="13323"/>
                    <a:pt x="4454" y="13319"/>
                  </a:cubicBezTo>
                  <a:cubicBezTo>
                    <a:pt x="4442" y="13315"/>
                    <a:pt x="4428" y="13311"/>
                    <a:pt x="4414" y="13307"/>
                  </a:cubicBezTo>
                  <a:cubicBezTo>
                    <a:pt x="4399" y="13303"/>
                    <a:pt x="4385" y="13299"/>
                    <a:pt x="4372" y="13296"/>
                  </a:cubicBezTo>
                  <a:lnTo>
                    <a:pt x="4119" y="13233"/>
                  </a:lnTo>
                  <a:lnTo>
                    <a:pt x="4094" y="13283"/>
                  </a:lnTo>
                  <a:lnTo>
                    <a:pt x="4531" y="13383"/>
                  </a:lnTo>
                  <a:lnTo>
                    <a:pt x="4560" y="13323"/>
                  </a:lnTo>
                  <a:lnTo>
                    <a:pt x="4363" y="13167"/>
                  </a:lnTo>
                  <a:cubicBezTo>
                    <a:pt x="4352" y="13158"/>
                    <a:pt x="4340" y="13149"/>
                    <a:pt x="4329" y="13140"/>
                  </a:cubicBezTo>
                  <a:cubicBezTo>
                    <a:pt x="4318" y="13132"/>
                    <a:pt x="4308" y="13124"/>
                    <a:pt x="4299" y="13118"/>
                  </a:cubicBezTo>
                  <a:cubicBezTo>
                    <a:pt x="4290" y="13111"/>
                    <a:pt x="4283" y="13106"/>
                    <a:pt x="4277" y="13102"/>
                  </a:cubicBezTo>
                  <a:cubicBezTo>
                    <a:pt x="4271" y="13098"/>
                    <a:pt x="4268" y="13095"/>
                    <a:pt x="4267" y="13094"/>
                  </a:cubicBezTo>
                  <a:cubicBezTo>
                    <a:pt x="4268" y="13095"/>
                    <a:pt x="4272" y="13096"/>
                    <a:pt x="4279" y="13098"/>
                  </a:cubicBezTo>
                  <a:cubicBezTo>
                    <a:pt x="4286" y="13100"/>
                    <a:pt x="4295" y="13103"/>
                    <a:pt x="4305" y="13106"/>
                  </a:cubicBezTo>
                  <a:cubicBezTo>
                    <a:pt x="4316" y="13109"/>
                    <a:pt x="4328" y="13112"/>
                    <a:pt x="4342" y="13116"/>
                  </a:cubicBezTo>
                  <a:cubicBezTo>
                    <a:pt x="4356" y="13120"/>
                    <a:pt x="4371" y="13124"/>
                    <a:pt x="4387" y="13128"/>
                  </a:cubicBezTo>
                  <a:lnTo>
                    <a:pt x="4628" y="13186"/>
                  </a:lnTo>
                  <a:lnTo>
                    <a:pt x="4658" y="13125"/>
                  </a:lnTo>
                  <a:lnTo>
                    <a:pt x="4311" y="12844"/>
                  </a:lnTo>
                  <a:close/>
                  <a:moveTo>
                    <a:pt x="4848" y="12738"/>
                  </a:moveTo>
                  <a:lnTo>
                    <a:pt x="4808" y="12718"/>
                  </a:lnTo>
                  <a:lnTo>
                    <a:pt x="4723" y="12890"/>
                  </a:lnTo>
                  <a:lnTo>
                    <a:pt x="4580" y="12820"/>
                  </a:lnTo>
                  <a:lnTo>
                    <a:pt x="4646" y="12686"/>
                  </a:lnTo>
                  <a:lnTo>
                    <a:pt x="4605" y="12666"/>
                  </a:lnTo>
                  <a:lnTo>
                    <a:pt x="4540" y="12800"/>
                  </a:lnTo>
                  <a:lnTo>
                    <a:pt x="4411" y="12737"/>
                  </a:lnTo>
                  <a:lnTo>
                    <a:pt x="4490" y="12577"/>
                  </a:lnTo>
                  <a:lnTo>
                    <a:pt x="4454" y="12551"/>
                  </a:lnTo>
                  <a:lnTo>
                    <a:pt x="4349" y="12765"/>
                  </a:lnTo>
                  <a:lnTo>
                    <a:pt x="4740" y="12957"/>
                  </a:lnTo>
                  <a:lnTo>
                    <a:pt x="4848" y="12738"/>
                  </a:lnTo>
                  <a:close/>
                  <a:moveTo>
                    <a:pt x="4864" y="12334"/>
                  </a:moveTo>
                  <a:cubicBezTo>
                    <a:pt x="4850" y="12332"/>
                    <a:pt x="4836" y="12333"/>
                    <a:pt x="4823" y="12337"/>
                  </a:cubicBezTo>
                  <a:cubicBezTo>
                    <a:pt x="4810" y="12340"/>
                    <a:pt x="4798" y="12346"/>
                    <a:pt x="4787" y="12353"/>
                  </a:cubicBezTo>
                  <a:cubicBezTo>
                    <a:pt x="4776" y="12360"/>
                    <a:pt x="4763" y="12372"/>
                    <a:pt x="4749" y="12386"/>
                  </a:cubicBezTo>
                  <a:lnTo>
                    <a:pt x="4713" y="12424"/>
                  </a:lnTo>
                  <a:cubicBezTo>
                    <a:pt x="4694" y="12444"/>
                    <a:pt x="4677" y="12456"/>
                    <a:pt x="4663" y="12462"/>
                  </a:cubicBezTo>
                  <a:cubicBezTo>
                    <a:pt x="4648" y="12467"/>
                    <a:pt x="4633" y="12466"/>
                    <a:pt x="4617" y="12458"/>
                  </a:cubicBezTo>
                  <a:cubicBezTo>
                    <a:pt x="4597" y="12448"/>
                    <a:pt x="4585" y="12433"/>
                    <a:pt x="4580" y="12414"/>
                  </a:cubicBezTo>
                  <a:cubicBezTo>
                    <a:pt x="4575" y="12395"/>
                    <a:pt x="4579" y="12373"/>
                    <a:pt x="4591" y="12348"/>
                  </a:cubicBezTo>
                  <a:cubicBezTo>
                    <a:pt x="4595" y="12340"/>
                    <a:pt x="4600" y="12332"/>
                    <a:pt x="4605" y="12325"/>
                  </a:cubicBezTo>
                  <a:cubicBezTo>
                    <a:pt x="4609" y="12319"/>
                    <a:pt x="4615" y="12312"/>
                    <a:pt x="4621" y="12306"/>
                  </a:cubicBezTo>
                  <a:cubicBezTo>
                    <a:pt x="4628" y="12300"/>
                    <a:pt x="4635" y="12294"/>
                    <a:pt x="4643" y="12288"/>
                  </a:cubicBezTo>
                  <a:cubicBezTo>
                    <a:pt x="4651" y="12282"/>
                    <a:pt x="4660" y="12276"/>
                    <a:pt x="4671" y="12269"/>
                  </a:cubicBezTo>
                  <a:lnTo>
                    <a:pt x="4648" y="12232"/>
                  </a:lnTo>
                  <a:cubicBezTo>
                    <a:pt x="4604" y="12257"/>
                    <a:pt x="4572" y="12290"/>
                    <a:pt x="4552" y="12332"/>
                  </a:cubicBezTo>
                  <a:cubicBezTo>
                    <a:pt x="4543" y="12351"/>
                    <a:pt x="4537" y="12369"/>
                    <a:pt x="4535" y="12388"/>
                  </a:cubicBezTo>
                  <a:cubicBezTo>
                    <a:pt x="4533" y="12406"/>
                    <a:pt x="4534" y="12423"/>
                    <a:pt x="4538" y="12439"/>
                  </a:cubicBezTo>
                  <a:cubicBezTo>
                    <a:pt x="4543" y="12455"/>
                    <a:pt x="4550" y="12469"/>
                    <a:pt x="4561" y="12482"/>
                  </a:cubicBezTo>
                  <a:cubicBezTo>
                    <a:pt x="4572" y="12495"/>
                    <a:pt x="4585" y="12505"/>
                    <a:pt x="4602" y="12513"/>
                  </a:cubicBezTo>
                  <a:cubicBezTo>
                    <a:pt x="4627" y="12526"/>
                    <a:pt x="4652" y="12528"/>
                    <a:pt x="4678" y="12520"/>
                  </a:cubicBezTo>
                  <a:cubicBezTo>
                    <a:pt x="4690" y="12517"/>
                    <a:pt x="4700" y="12511"/>
                    <a:pt x="4711" y="12503"/>
                  </a:cubicBezTo>
                  <a:cubicBezTo>
                    <a:pt x="4721" y="12495"/>
                    <a:pt x="4733" y="12483"/>
                    <a:pt x="4747" y="12468"/>
                  </a:cubicBezTo>
                  <a:lnTo>
                    <a:pt x="4778" y="12434"/>
                  </a:lnTo>
                  <a:cubicBezTo>
                    <a:pt x="4815" y="12395"/>
                    <a:pt x="4851" y="12383"/>
                    <a:pt x="4886" y="12400"/>
                  </a:cubicBezTo>
                  <a:cubicBezTo>
                    <a:pt x="4909" y="12412"/>
                    <a:pt x="4923" y="12430"/>
                    <a:pt x="4928" y="12456"/>
                  </a:cubicBezTo>
                  <a:cubicBezTo>
                    <a:pt x="4930" y="12467"/>
                    <a:pt x="4930" y="12478"/>
                    <a:pt x="4928" y="12488"/>
                  </a:cubicBezTo>
                  <a:cubicBezTo>
                    <a:pt x="4926" y="12499"/>
                    <a:pt x="4921" y="12511"/>
                    <a:pt x="4914" y="12526"/>
                  </a:cubicBezTo>
                  <a:cubicBezTo>
                    <a:pt x="4904" y="12546"/>
                    <a:pt x="4893" y="12563"/>
                    <a:pt x="4879" y="12577"/>
                  </a:cubicBezTo>
                  <a:cubicBezTo>
                    <a:pt x="4865" y="12592"/>
                    <a:pt x="4849" y="12604"/>
                    <a:pt x="4829" y="12615"/>
                  </a:cubicBezTo>
                  <a:lnTo>
                    <a:pt x="4855" y="12653"/>
                  </a:lnTo>
                  <a:cubicBezTo>
                    <a:pt x="4877" y="12640"/>
                    <a:pt x="4896" y="12624"/>
                    <a:pt x="4911" y="12607"/>
                  </a:cubicBezTo>
                  <a:cubicBezTo>
                    <a:pt x="4927" y="12589"/>
                    <a:pt x="4941" y="12569"/>
                    <a:pt x="4952" y="12545"/>
                  </a:cubicBezTo>
                  <a:cubicBezTo>
                    <a:pt x="4961" y="12527"/>
                    <a:pt x="4967" y="12510"/>
                    <a:pt x="4970" y="12494"/>
                  </a:cubicBezTo>
                  <a:cubicBezTo>
                    <a:pt x="4973" y="12479"/>
                    <a:pt x="4974" y="12462"/>
                    <a:pt x="4972" y="12445"/>
                  </a:cubicBezTo>
                  <a:cubicBezTo>
                    <a:pt x="4969" y="12423"/>
                    <a:pt x="4962" y="12402"/>
                    <a:pt x="4950" y="12385"/>
                  </a:cubicBezTo>
                  <a:cubicBezTo>
                    <a:pt x="4938" y="12367"/>
                    <a:pt x="4922" y="12354"/>
                    <a:pt x="4904" y="12345"/>
                  </a:cubicBezTo>
                  <a:cubicBezTo>
                    <a:pt x="4892" y="12339"/>
                    <a:pt x="4879" y="12335"/>
                    <a:pt x="4864" y="12334"/>
                  </a:cubicBezTo>
                  <a:close/>
                  <a:moveTo>
                    <a:pt x="4781" y="11887"/>
                  </a:moveTo>
                  <a:lnTo>
                    <a:pt x="4654" y="12146"/>
                  </a:lnTo>
                  <a:lnTo>
                    <a:pt x="4693" y="12165"/>
                  </a:lnTo>
                  <a:lnTo>
                    <a:pt x="4745" y="12060"/>
                  </a:lnTo>
                  <a:lnTo>
                    <a:pt x="5097" y="12233"/>
                  </a:lnTo>
                  <a:lnTo>
                    <a:pt x="5119" y="12188"/>
                  </a:lnTo>
                  <a:lnTo>
                    <a:pt x="4767" y="12015"/>
                  </a:lnTo>
                  <a:lnTo>
                    <a:pt x="4819" y="11909"/>
                  </a:lnTo>
                  <a:lnTo>
                    <a:pt x="4781" y="11887"/>
                  </a:lnTo>
                  <a:close/>
                  <a:moveTo>
                    <a:pt x="4916" y="11614"/>
                  </a:moveTo>
                  <a:lnTo>
                    <a:pt x="4814" y="11820"/>
                  </a:lnTo>
                  <a:lnTo>
                    <a:pt x="5205" y="12012"/>
                  </a:lnTo>
                  <a:lnTo>
                    <a:pt x="5229" y="11965"/>
                  </a:lnTo>
                  <a:lnTo>
                    <a:pt x="5043" y="11874"/>
                  </a:lnTo>
                  <a:lnTo>
                    <a:pt x="5104" y="11748"/>
                  </a:lnTo>
                  <a:lnTo>
                    <a:pt x="5066" y="11729"/>
                  </a:lnTo>
                  <a:lnTo>
                    <a:pt x="5005" y="11855"/>
                  </a:lnTo>
                  <a:lnTo>
                    <a:pt x="4876" y="11792"/>
                  </a:lnTo>
                  <a:lnTo>
                    <a:pt x="4951" y="11641"/>
                  </a:lnTo>
                  <a:lnTo>
                    <a:pt x="4916" y="11614"/>
                  </a:lnTo>
                  <a:close/>
                  <a:moveTo>
                    <a:pt x="5463" y="11489"/>
                  </a:moveTo>
                  <a:lnTo>
                    <a:pt x="5008" y="11426"/>
                  </a:lnTo>
                  <a:lnTo>
                    <a:pt x="4978" y="11487"/>
                  </a:lnTo>
                  <a:lnTo>
                    <a:pt x="5305" y="11810"/>
                  </a:lnTo>
                  <a:lnTo>
                    <a:pt x="5328" y="11762"/>
                  </a:lnTo>
                  <a:lnTo>
                    <a:pt x="5227" y="11666"/>
                  </a:lnTo>
                  <a:lnTo>
                    <a:pt x="5298" y="11520"/>
                  </a:lnTo>
                  <a:lnTo>
                    <a:pt x="5437" y="11542"/>
                  </a:lnTo>
                  <a:lnTo>
                    <a:pt x="5463" y="11489"/>
                  </a:lnTo>
                  <a:close/>
                  <a:moveTo>
                    <a:pt x="5254" y="11513"/>
                  </a:moveTo>
                  <a:lnTo>
                    <a:pt x="5195" y="11634"/>
                  </a:lnTo>
                  <a:lnTo>
                    <a:pt x="5033" y="11479"/>
                  </a:lnTo>
                  <a:lnTo>
                    <a:pt x="5254" y="11513"/>
                  </a:lnTo>
                  <a:close/>
                  <a:moveTo>
                    <a:pt x="4900" y="11457"/>
                  </a:moveTo>
                  <a:cubicBezTo>
                    <a:pt x="4892" y="11460"/>
                    <a:pt x="4885" y="11466"/>
                    <a:pt x="4881" y="11474"/>
                  </a:cubicBezTo>
                  <a:cubicBezTo>
                    <a:pt x="4877" y="11482"/>
                    <a:pt x="4877" y="11490"/>
                    <a:pt x="4880" y="11499"/>
                  </a:cubicBezTo>
                  <a:cubicBezTo>
                    <a:pt x="4883" y="11507"/>
                    <a:pt x="4888" y="11513"/>
                    <a:pt x="4896" y="11517"/>
                  </a:cubicBezTo>
                  <a:cubicBezTo>
                    <a:pt x="4905" y="11521"/>
                    <a:pt x="4913" y="11522"/>
                    <a:pt x="4922" y="11519"/>
                  </a:cubicBezTo>
                  <a:cubicBezTo>
                    <a:pt x="4930" y="11516"/>
                    <a:pt x="4937" y="11511"/>
                    <a:pt x="4941" y="11502"/>
                  </a:cubicBezTo>
                  <a:cubicBezTo>
                    <a:pt x="4945" y="11494"/>
                    <a:pt x="4945" y="11486"/>
                    <a:pt x="4942" y="11477"/>
                  </a:cubicBezTo>
                  <a:cubicBezTo>
                    <a:pt x="4939" y="11469"/>
                    <a:pt x="4933" y="11463"/>
                    <a:pt x="4925" y="11459"/>
                  </a:cubicBezTo>
                  <a:cubicBezTo>
                    <a:pt x="4917" y="11455"/>
                    <a:pt x="4909" y="11454"/>
                    <a:pt x="4900" y="11457"/>
                  </a:cubicBezTo>
                  <a:close/>
                  <a:moveTo>
                    <a:pt x="4958" y="11340"/>
                  </a:moveTo>
                  <a:cubicBezTo>
                    <a:pt x="4950" y="11342"/>
                    <a:pt x="4943" y="11348"/>
                    <a:pt x="4939" y="11356"/>
                  </a:cubicBezTo>
                  <a:cubicBezTo>
                    <a:pt x="4935" y="11364"/>
                    <a:pt x="4935" y="11373"/>
                    <a:pt x="4938" y="11381"/>
                  </a:cubicBezTo>
                  <a:cubicBezTo>
                    <a:pt x="4940" y="11390"/>
                    <a:pt x="4946" y="11396"/>
                    <a:pt x="4954" y="11400"/>
                  </a:cubicBezTo>
                  <a:cubicBezTo>
                    <a:pt x="4962" y="11404"/>
                    <a:pt x="4971" y="11405"/>
                    <a:pt x="4979" y="11402"/>
                  </a:cubicBezTo>
                  <a:cubicBezTo>
                    <a:pt x="4988" y="11399"/>
                    <a:pt x="4995" y="11393"/>
                    <a:pt x="4999" y="11385"/>
                  </a:cubicBezTo>
                  <a:cubicBezTo>
                    <a:pt x="5003" y="11377"/>
                    <a:pt x="5003" y="11368"/>
                    <a:pt x="5000" y="11360"/>
                  </a:cubicBezTo>
                  <a:cubicBezTo>
                    <a:pt x="4997" y="11352"/>
                    <a:pt x="4991" y="11345"/>
                    <a:pt x="4983" y="11341"/>
                  </a:cubicBezTo>
                  <a:cubicBezTo>
                    <a:pt x="4975" y="11337"/>
                    <a:pt x="4967" y="11337"/>
                    <a:pt x="4958" y="11340"/>
                  </a:cubicBezTo>
                  <a:close/>
                  <a:moveTo>
                    <a:pt x="5559" y="11195"/>
                  </a:moveTo>
                  <a:lnTo>
                    <a:pt x="5483" y="11349"/>
                  </a:lnTo>
                  <a:lnTo>
                    <a:pt x="5131" y="11176"/>
                  </a:lnTo>
                  <a:lnTo>
                    <a:pt x="5108" y="11223"/>
                  </a:lnTo>
                  <a:lnTo>
                    <a:pt x="5499" y="11415"/>
                  </a:lnTo>
                  <a:lnTo>
                    <a:pt x="5595" y="11220"/>
                  </a:lnTo>
                  <a:lnTo>
                    <a:pt x="5559" y="11195"/>
                  </a:lnTo>
                  <a:close/>
                  <a:moveTo>
                    <a:pt x="5658" y="11093"/>
                  </a:moveTo>
                  <a:lnTo>
                    <a:pt x="5267" y="10901"/>
                  </a:lnTo>
                  <a:lnTo>
                    <a:pt x="5244" y="10946"/>
                  </a:lnTo>
                  <a:lnTo>
                    <a:pt x="5635" y="11139"/>
                  </a:lnTo>
                  <a:lnTo>
                    <a:pt x="5658" y="11093"/>
                  </a:lnTo>
                  <a:close/>
                  <a:moveTo>
                    <a:pt x="5682" y="10672"/>
                  </a:moveTo>
                  <a:cubicBezTo>
                    <a:pt x="5667" y="10671"/>
                    <a:pt x="5653" y="10672"/>
                    <a:pt x="5640" y="10675"/>
                  </a:cubicBezTo>
                  <a:cubicBezTo>
                    <a:pt x="5627" y="10679"/>
                    <a:pt x="5615" y="10684"/>
                    <a:pt x="5604" y="10691"/>
                  </a:cubicBezTo>
                  <a:cubicBezTo>
                    <a:pt x="5593" y="10699"/>
                    <a:pt x="5581" y="10710"/>
                    <a:pt x="5567" y="10725"/>
                  </a:cubicBezTo>
                  <a:lnTo>
                    <a:pt x="5531" y="10763"/>
                  </a:lnTo>
                  <a:cubicBezTo>
                    <a:pt x="5512" y="10782"/>
                    <a:pt x="5495" y="10795"/>
                    <a:pt x="5480" y="10800"/>
                  </a:cubicBezTo>
                  <a:cubicBezTo>
                    <a:pt x="5466" y="10805"/>
                    <a:pt x="5451" y="10804"/>
                    <a:pt x="5435" y="10796"/>
                  </a:cubicBezTo>
                  <a:cubicBezTo>
                    <a:pt x="5415" y="10786"/>
                    <a:pt x="5402" y="10772"/>
                    <a:pt x="5398" y="10753"/>
                  </a:cubicBezTo>
                  <a:cubicBezTo>
                    <a:pt x="5393" y="10733"/>
                    <a:pt x="5397" y="10711"/>
                    <a:pt x="5409" y="10687"/>
                  </a:cubicBezTo>
                  <a:cubicBezTo>
                    <a:pt x="5413" y="10678"/>
                    <a:pt x="5417" y="10671"/>
                    <a:pt x="5422" y="10664"/>
                  </a:cubicBezTo>
                  <a:cubicBezTo>
                    <a:pt x="5427" y="10657"/>
                    <a:pt x="5433" y="10650"/>
                    <a:pt x="5439" y="10644"/>
                  </a:cubicBezTo>
                  <a:cubicBezTo>
                    <a:pt x="5445" y="10638"/>
                    <a:pt x="5452" y="10632"/>
                    <a:pt x="5461" y="10626"/>
                  </a:cubicBezTo>
                  <a:cubicBezTo>
                    <a:pt x="5469" y="10620"/>
                    <a:pt x="5478" y="10614"/>
                    <a:pt x="5489" y="10608"/>
                  </a:cubicBezTo>
                  <a:lnTo>
                    <a:pt x="5465" y="10571"/>
                  </a:lnTo>
                  <a:cubicBezTo>
                    <a:pt x="5422" y="10595"/>
                    <a:pt x="5390" y="10629"/>
                    <a:pt x="5370" y="10670"/>
                  </a:cubicBezTo>
                  <a:cubicBezTo>
                    <a:pt x="5360" y="10689"/>
                    <a:pt x="5355" y="10708"/>
                    <a:pt x="5352" y="10726"/>
                  </a:cubicBezTo>
                  <a:cubicBezTo>
                    <a:pt x="5350" y="10744"/>
                    <a:pt x="5351" y="10761"/>
                    <a:pt x="5356" y="10777"/>
                  </a:cubicBezTo>
                  <a:cubicBezTo>
                    <a:pt x="5360" y="10793"/>
                    <a:pt x="5368" y="10807"/>
                    <a:pt x="5379" y="10820"/>
                  </a:cubicBezTo>
                  <a:cubicBezTo>
                    <a:pt x="5389" y="10833"/>
                    <a:pt x="5403" y="10844"/>
                    <a:pt x="5420" y="10852"/>
                  </a:cubicBezTo>
                  <a:cubicBezTo>
                    <a:pt x="5445" y="10864"/>
                    <a:pt x="5470" y="10866"/>
                    <a:pt x="5496" y="10859"/>
                  </a:cubicBezTo>
                  <a:cubicBezTo>
                    <a:pt x="5507" y="10855"/>
                    <a:pt x="5518" y="10849"/>
                    <a:pt x="5528" y="10841"/>
                  </a:cubicBezTo>
                  <a:cubicBezTo>
                    <a:pt x="5538" y="10833"/>
                    <a:pt x="5550" y="10821"/>
                    <a:pt x="5564" y="10806"/>
                  </a:cubicBezTo>
                  <a:lnTo>
                    <a:pt x="5596" y="10773"/>
                  </a:lnTo>
                  <a:cubicBezTo>
                    <a:pt x="5633" y="10733"/>
                    <a:pt x="5669" y="10722"/>
                    <a:pt x="5703" y="10739"/>
                  </a:cubicBezTo>
                  <a:cubicBezTo>
                    <a:pt x="5726" y="10750"/>
                    <a:pt x="5740" y="10768"/>
                    <a:pt x="5745" y="10794"/>
                  </a:cubicBezTo>
                  <a:cubicBezTo>
                    <a:pt x="5748" y="10806"/>
                    <a:pt x="5748" y="10816"/>
                    <a:pt x="5746" y="10827"/>
                  </a:cubicBezTo>
                  <a:cubicBezTo>
                    <a:pt x="5744" y="10837"/>
                    <a:pt x="5739" y="10850"/>
                    <a:pt x="5732" y="10865"/>
                  </a:cubicBezTo>
                  <a:cubicBezTo>
                    <a:pt x="5722" y="10884"/>
                    <a:pt x="5710" y="10901"/>
                    <a:pt x="5697" y="10916"/>
                  </a:cubicBezTo>
                  <a:cubicBezTo>
                    <a:pt x="5683" y="10930"/>
                    <a:pt x="5666" y="10942"/>
                    <a:pt x="5647" y="10953"/>
                  </a:cubicBezTo>
                  <a:lnTo>
                    <a:pt x="5673" y="10991"/>
                  </a:lnTo>
                  <a:cubicBezTo>
                    <a:pt x="5695" y="10978"/>
                    <a:pt x="5713" y="10962"/>
                    <a:pt x="5729" y="10945"/>
                  </a:cubicBezTo>
                  <a:cubicBezTo>
                    <a:pt x="5745" y="10927"/>
                    <a:pt x="5758" y="10907"/>
                    <a:pt x="5770" y="10883"/>
                  </a:cubicBezTo>
                  <a:cubicBezTo>
                    <a:pt x="5779" y="10865"/>
                    <a:pt x="5785" y="10848"/>
                    <a:pt x="5788" y="10833"/>
                  </a:cubicBezTo>
                  <a:cubicBezTo>
                    <a:pt x="5791" y="10817"/>
                    <a:pt x="5791" y="10801"/>
                    <a:pt x="5789" y="10784"/>
                  </a:cubicBezTo>
                  <a:cubicBezTo>
                    <a:pt x="5787" y="10761"/>
                    <a:pt x="5780" y="10741"/>
                    <a:pt x="5767" y="10723"/>
                  </a:cubicBezTo>
                  <a:cubicBezTo>
                    <a:pt x="5755" y="10706"/>
                    <a:pt x="5740" y="10692"/>
                    <a:pt x="5722" y="10683"/>
                  </a:cubicBezTo>
                  <a:cubicBezTo>
                    <a:pt x="5710" y="10677"/>
                    <a:pt x="5696" y="10674"/>
                    <a:pt x="5682" y="10672"/>
                  </a:cubicBezTo>
                  <a:close/>
                  <a:moveTo>
                    <a:pt x="5933" y="10390"/>
                  </a:moveTo>
                  <a:cubicBezTo>
                    <a:pt x="5935" y="10407"/>
                    <a:pt x="5936" y="10422"/>
                    <a:pt x="5934" y="10436"/>
                  </a:cubicBezTo>
                  <a:cubicBezTo>
                    <a:pt x="5932" y="10450"/>
                    <a:pt x="5927" y="10464"/>
                    <a:pt x="5920" y="10478"/>
                  </a:cubicBezTo>
                  <a:cubicBezTo>
                    <a:pt x="5909" y="10501"/>
                    <a:pt x="5893" y="10519"/>
                    <a:pt x="5872" y="10531"/>
                  </a:cubicBezTo>
                  <a:cubicBezTo>
                    <a:pt x="5851" y="10544"/>
                    <a:pt x="5825" y="10550"/>
                    <a:pt x="5796" y="10547"/>
                  </a:cubicBezTo>
                  <a:cubicBezTo>
                    <a:pt x="5782" y="10546"/>
                    <a:pt x="5769" y="10544"/>
                    <a:pt x="5755" y="10540"/>
                  </a:cubicBezTo>
                  <a:cubicBezTo>
                    <a:pt x="5742" y="10535"/>
                    <a:pt x="5726" y="10529"/>
                    <a:pt x="5707" y="10519"/>
                  </a:cubicBezTo>
                  <a:cubicBezTo>
                    <a:pt x="5684" y="10508"/>
                    <a:pt x="5665" y="10497"/>
                    <a:pt x="5650" y="10486"/>
                  </a:cubicBezTo>
                  <a:cubicBezTo>
                    <a:pt x="5635" y="10475"/>
                    <a:pt x="5622" y="10464"/>
                    <a:pt x="5612" y="10452"/>
                  </a:cubicBezTo>
                  <a:cubicBezTo>
                    <a:pt x="5594" y="10431"/>
                    <a:pt x="5584" y="10410"/>
                    <a:pt x="5580" y="10389"/>
                  </a:cubicBezTo>
                  <a:cubicBezTo>
                    <a:pt x="5577" y="10367"/>
                    <a:pt x="5580" y="10345"/>
                    <a:pt x="5592" y="10322"/>
                  </a:cubicBezTo>
                  <a:cubicBezTo>
                    <a:pt x="5599" y="10308"/>
                    <a:pt x="5607" y="10296"/>
                    <a:pt x="5617" y="10286"/>
                  </a:cubicBezTo>
                  <a:cubicBezTo>
                    <a:pt x="5626" y="10276"/>
                    <a:pt x="5638" y="10268"/>
                    <a:pt x="5653" y="10260"/>
                  </a:cubicBezTo>
                  <a:lnTo>
                    <a:pt x="5635" y="10220"/>
                  </a:lnTo>
                  <a:cubicBezTo>
                    <a:pt x="5618" y="10229"/>
                    <a:pt x="5603" y="10240"/>
                    <a:pt x="5589" y="10254"/>
                  </a:cubicBezTo>
                  <a:cubicBezTo>
                    <a:pt x="5575" y="10268"/>
                    <a:pt x="5564" y="10284"/>
                    <a:pt x="5554" y="10303"/>
                  </a:cubicBezTo>
                  <a:cubicBezTo>
                    <a:pt x="5543" y="10327"/>
                    <a:pt x="5537" y="10351"/>
                    <a:pt x="5537" y="10376"/>
                  </a:cubicBezTo>
                  <a:cubicBezTo>
                    <a:pt x="5537" y="10401"/>
                    <a:pt x="5543" y="10426"/>
                    <a:pt x="5554" y="10449"/>
                  </a:cubicBezTo>
                  <a:cubicBezTo>
                    <a:pt x="5565" y="10473"/>
                    <a:pt x="5580" y="10495"/>
                    <a:pt x="5601" y="10515"/>
                  </a:cubicBezTo>
                  <a:cubicBezTo>
                    <a:pt x="5622" y="10535"/>
                    <a:pt x="5646" y="10552"/>
                    <a:pt x="5675" y="10567"/>
                  </a:cubicBezTo>
                  <a:cubicBezTo>
                    <a:pt x="5705" y="10581"/>
                    <a:pt x="5734" y="10591"/>
                    <a:pt x="5763" y="10596"/>
                  </a:cubicBezTo>
                  <a:cubicBezTo>
                    <a:pt x="5792" y="10602"/>
                    <a:pt x="5820" y="10600"/>
                    <a:pt x="5847" y="10593"/>
                  </a:cubicBezTo>
                  <a:cubicBezTo>
                    <a:pt x="5872" y="10586"/>
                    <a:pt x="5893" y="10575"/>
                    <a:pt x="5912" y="10560"/>
                  </a:cubicBezTo>
                  <a:cubicBezTo>
                    <a:pt x="5930" y="10544"/>
                    <a:pt x="5944" y="10526"/>
                    <a:pt x="5955" y="10505"/>
                  </a:cubicBezTo>
                  <a:cubicBezTo>
                    <a:pt x="5964" y="10485"/>
                    <a:pt x="5971" y="10465"/>
                    <a:pt x="5975" y="10444"/>
                  </a:cubicBezTo>
                  <a:cubicBezTo>
                    <a:pt x="5978" y="10422"/>
                    <a:pt x="5979" y="10401"/>
                    <a:pt x="5977" y="10380"/>
                  </a:cubicBezTo>
                  <a:lnTo>
                    <a:pt x="5933" y="10390"/>
                  </a:lnTo>
                  <a:close/>
                  <a:moveTo>
                    <a:pt x="6169" y="10055"/>
                  </a:moveTo>
                  <a:lnTo>
                    <a:pt x="5778" y="9862"/>
                  </a:lnTo>
                  <a:lnTo>
                    <a:pt x="5755" y="9909"/>
                  </a:lnTo>
                  <a:lnTo>
                    <a:pt x="5918" y="9989"/>
                  </a:lnTo>
                  <a:lnTo>
                    <a:pt x="5837" y="10154"/>
                  </a:lnTo>
                  <a:lnTo>
                    <a:pt x="5674" y="10074"/>
                  </a:lnTo>
                  <a:lnTo>
                    <a:pt x="5651" y="10119"/>
                  </a:lnTo>
                  <a:lnTo>
                    <a:pt x="6042" y="10311"/>
                  </a:lnTo>
                  <a:lnTo>
                    <a:pt x="6065" y="10266"/>
                  </a:lnTo>
                  <a:lnTo>
                    <a:pt x="5875" y="10173"/>
                  </a:lnTo>
                  <a:lnTo>
                    <a:pt x="5956" y="10008"/>
                  </a:lnTo>
                  <a:lnTo>
                    <a:pt x="6146" y="10101"/>
                  </a:lnTo>
                  <a:lnTo>
                    <a:pt x="6169" y="10055"/>
                  </a:lnTo>
                  <a:close/>
                  <a:moveTo>
                    <a:pt x="6333" y="9721"/>
                  </a:moveTo>
                  <a:lnTo>
                    <a:pt x="6292" y="9701"/>
                  </a:lnTo>
                  <a:lnTo>
                    <a:pt x="6208" y="9873"/>
                  </a:lnTo>
                  <a:lnTo>
                    <a:pt x="6065" y="9803"/>
                  </a:lnTo>
                  <a:lnTo>
                    <a:pt x="6131" y="9669"/>
                  </a:lnTo>
                  <a:lnTo>
                    <a:pt x="6090" y="9649"/>
                  </a:lnTo>
                  <a:lnTo>
                    <a:pt x="6024" y="9783"/>
                  </a:lnTo>
                  <a:lnTo>
                    <a:pt x="5896" y="9720"/>
                  </a:lnTo>
                  <a:lnTo>
                    <a:pt x="5975" y="9559"/>
                  </a:lnTo>
                  <a:lnTo>
                    <a:pt x="5939" y="9534"/>
                  </a:lnTo>
                  <a:lnTo>
                    <a:pt x="5834" y="9748"/>
                  </a:lnTo>
                  <a:lnTo>
                    <a:pt x="6225" y="9940"/>
                  </a:lnTo>
                  <a:lnTo>
                    <a:pt x="6333" y="9721"/>
                  </a:lnTo>
                  <a:close/>
                  <a:moveTo>
                    <a:pt x="6250" y="8903"/>
                  </a:moveTo>
                  <a:lnTo>
                    <a:pt x="6227" y="8950"/>
                  </a:lnTo>
                  <a:lnTo>
                    <a:pt x="6429" y="9110"/>
                  </a:lnTo>
                  <a:cubicBezTo>
                    <a:pt x="6442" y="9120"/>
                    <a:pt x="6455" y="9130"/>
                    <a:pt x="6468" y="9140"/>
                  </a:cubicBezTo>
                  <a:cubicBezTo>
                    <a:pt x="6481" y="9150"/>
                    <a:pt x="6492" y="9158"/>
                    <a:pt x="6502" y="9166"/>
                  </a:cubicBezTo>
                  <a:cubicBezTo>
                    <a:pt x="6513" y="9173"/>
                    <a:pt x="6521" y="9179"/>
                    <a:pt x="6527" y="9184"/>
                  </a:cubicBezTo>
                  <a:cubicBezTo>
                    <a:pt x="6533" y="9188"/>
                    <a:pt x="6536" y="9190"/>
                    <a:pt x="6537" y="9191"/>
                  </a:cubicBezTo>
                  <a:cubicBezTo>
                    <a:pt x="6536" y="9191"/>
                    <a:pt x="6533" y="9190"/>
                    <a:pt x="6528" y="9189"/>
                  </a:cubicBezTo>
                  <a:cubicBezTo>
                    <a:pt x="6522" y="9187"/>
                    <a:pt x="6514" y="9185"/>
                    <a:pt x="6504" y="9182"/>
                  </a:cubicBezTo>
                  <a:cubicBezTo>
                    <a:pt x="6493" y="9179"/>
                    <a:pt x="6482" y="9176"/>
                    <a:pt x="6468" y="9172"/>
                  </a:cubicBezTo>
                  <a:cubicBezTo>
                    <a:pt x="6455" y="9169"/>
                    <a:pt x="6440" y="9165"/>
                    <a:pt x="6424" y="9161"/>
                  </a:cubicBezTo>
                  <a:lnTo>
                    <a:pt x="6155" y="9095"/>
                  </a:lnTo>
                  <a:lnTo>
                    <a:pt x="6129" y="9148"/>
                  </a:lnTo>
                  <a:lnTo>
                    <a:pt x="6338" y="9315"/>
                  </a:lnTo>
                  <a:cubicBezTo>
                    <a:pt x="6348" y="9323"/>
                    <a:pt x="6358" y="9332"/>
                    <a:pt x="6370" y="9341"/>
                  </a:cubicBezTo>
                  <a:cubicBezTo>
                    <a:pt x="6382" y="9350"/>
                    <a:pt x="6392" y="9358"/>
                    <a:pt x="6402" y="9365"/>
                  </a:cubicBezTo>
                  <a:cubicBezTo>
                    <a:pt x="6412" y="9373"/>
                    <a:pt x="6421" y="9379"/>
                    <a:pt x="6428" y="9385"/>
                  </a:cubicBezTo>
                  <a:cubicBezTo>
                    <a:pt x="6435" y="9390"/>
                    <a:pt x="6439" y="9393"/>
                    <a:pt x="6440" y="9393"/>
                  </a:cubicBezTo>
                  <a:cubicBezTo>
                    <a:pt x="6438" y="9393"/>
                    <a:pt x="6433" y="9391"/>
                    <a:pt x="6424" y="9388"/>
                  </a:cubicBezTo>
                  <a:cubicBezTo>
                    <a:pt x="6416" y="9386"/>
                    <a:pt x="6405" y="9382"/>
                    <a:pt x="6393" y="9379"/>
                  </a:cubicBezTo>
                  <a:cubicBezTo>
                    <a:pt x="6381" y="9375"/>
                    <a:pt x="6367" y="9371"/>
                    <a:pt x="6353" y="9367"/>
                  </a:cubicBezTo>
                  <a:cubicBezTo>
                    <a:pt x="6338" y="9363"/>
                    <a:pt x="6324" y="9359"/>
                    <a:pt x="6311" y="9356"/>
                  </a:cubicBezTo>
                  <a:lnTo>
                    <a:pt x="6058" y="9293"/>
                  </a:lnTo>
                  <a:lnTo>
                    <a:pt x="6033" y="9343"/>
                  </a:lnTo>
                  <a:lnTo>
                    <a:pt x="6469" y="9443"/>
                  </a:lnTo>
                  <a:lnTo>
                    <a:pt x="6499" y="9383"/>
                  </a:lnTo>
                  <a:lnTo>
                    <a:pt x="6302" y="9226"/>
                  </a:lnTo>
                  <a:cubicBezTo>
                    <a:pt x="6291" y="9217"/>
                    <a:pt x="6279" y="9209"/>
                    <a:pt x="6268" y="9200"/>
                  </a:cubicBezTo>
                  <a:cubicBezTo>
                    <a:pt x="6257" y="9192"/>
                    <a:pt x="6247" y="9184"/>
                    <a:pt x="6238" y="9177"/>
                  </a:cubicBezTo>
                  <a:cubicBezTo>
                    <a:pt x="6229" y="9171"/>
                    <a:pt x="6221" y="9166"/>
                    <a:pt x="6216" y="9162"/>
                  </a:cubicBezTo>
                  <a:cubicBezTo>
                    <a:pt x="6210" y="9158"/>
                    <a:pt x="6206" y="9155"/>
                    <a:pt x="6205" y="9154"/>
                  </a:cubicBezTo>
                  <a:cubicBezTo>
                    <a:pt x="6207" y="9155"/>
                    <a:pt x="6211" y="9156"/>
                    <a:pt x="6218" y="9158"/>
                  </a:cubicBezTo>
                  <a:cubicBezTo>
                    <a:pt x="6225" y="9160"/>
                    <a:pt x="6233" y="9163"/>
                    <a:pt x="6244" y="9166"/>
                  </a:cubicBezTo>
                  <a:cubicBezTo>
                    <a:pt x="6255" y="9169"/>
                    <a:pt x="6267" y="9172"/>
                    <a:pt x="6281" y="9176"/>
                  </a:cubicBezTo>
                  <a:cubicBezTo>
                    <a:pt x="6295" y="9180"/>
                    <a:pt x="6310" y="9184"/>
                    <a:pt x="6325" y="9188"/>
                  </a:cubicBezTo>
                  <a:lnTo>
                    <a:pt x="6566" y="9246"/>
                  </a:lnTo>
                  <a:lnTo>
                    <a:pt x="6596" y="9185"/>
                  </a:lnTo>
                  <a:lnTo>
                    <a:pt x="6250" y="8903"/>
                  </a:lnTo>
                  <a:close/>
                  <a:moveTo>
                    <a:pt x="6701" y="8972"/>
                  </a:moveTo>
                  <a:lnTo>
                    <a:pt x="6311" y="8779"/>
                  </a:lnTo>
                  <a:lnTo>
                    <a:pt x="6288" y="8825"/>
                  </a:lnTo>
                  <a:lnTo>
                    <a:pt x="6679" y="9017"/>
                  </a:lnTo>
                  <a:lnTo>
                    <a:pt x="6701" y="8972"/>
                  </a:lnTo>
                  <a:close/>
                  <a:moveTo>
                    <a:pt x="6818" y="8637"/>
                  </a:moveTo>
                  <a:lnTo>
                    <a:pt x="6742" y="8791"/>
                  </a:lnTo>
                  <a:lnTo>
                    <a:pt x="6390" y="8618"/>
                  </a:lnTo>
                  <a:lnTo>
                    <a:pt x="6367" y="8665"/>
                  </a:lnTo>
                  <a:lnTo>
                    <a:pt x="6758" y="8857"/>
                  </a:lnTo>
                  <a:lnTo>
                    <a:pt x="6854" y="8662"/>
                  </a:lnTo>
                  <a:lnTo>
                    <a:pt x="6818" y="8637"/>
                  </a:lnTo>
                  <a:close/>
                  <a:moveTo>
                    <a:pt x="7020" y="8324"/>
                  </a:moveTo>
                  <a:lnTo>
                    <a:pt x="6629" y="8131"/>
                  </a:lnTo>
                  <a:lnTo>
                    <a:pt x="6606" y="8178"/>
                  </a:lnTo>
                  <a:lnTo>
                    <a:pt x="6770" y="8258"/>
                  </a:lnTo>
                  <a:lnTo>
                    <a:pt x="6689" y="8423"/>
                  </a:lnTo>
                  <a:lnTo>
                    <a:pt x="6525" y="8343"/>
                  </a:lnTo>
                  <a:lnTo>
                    <a:pt x="6503" y="8388"/>
                  </a:lnTo>
                  <a:lnTo>
                    <a:pt x="6894" y="8581"/>
                  </a:lnTo>
                  <a:lnTo>
                    <a:pt x="6916" y="8535"/>
                  </a:lnTo>
                  <a:lnTo>
                    <a:pt x="6727" y="8442"/>
                  </a:lnTo>
                  <a:lnTo>
                    <a:pt x="6808" y="8277"/>
                  </a:lnTo>
                  <a:lnTo>
                    <a:pt x="6997" y="8370"/>
                  </a:lnTo>
                  <a:lnTo>
                    <a:pt x="7020" y="8324"/>
                  </a:lnTo>
                  <a:close/>
                  <a:moveTo>
                    <a:pt x="7185" y="7990"/>
                  </a:moveTo>
                  <a:lnTo>
                    <a:pt x="7144" y="7970"/>
                  </a:lnTo>
                  <a:lnTo>
                    <a:pt x="7059" y="8142"/>
                  </a:lnTo>
                  <a:lnTo>
                    <a:pt x="6916" y="8072"/>
                  </a:lnTo>
                  <a:lnTo>
                    <a:pt x="6982" y="7938"/>
                  </a:lnTo>
                  <a:lnTo>
                    <a:pt x="6942" y="7918"/>
                  </a:lnTo>
                  <a:lnTo>
                    <a:pt x="6876" y="8052"/>
                  </a:lnTo>
                  <a:lnTo>
                    <a:pt x="6748" y="7989"/>
                  </a:lnTo>
                  <a:lnTo>
                    <a:pt x="6827" y="7828"/>
                  </a:lnTo>
                  <a:lnTo>
                    <a:pt x="6791" y="7803"/>
                  </a:lnTo>
                  <a:lnTo>
                    <a:pt x="6686" y="8017"/>
                  </a:lnTo>
                  <a:lnTo>
                    <a:pt x="7077" y="8209"/>
                  </a:lnTo>
                  <a:lnTo>
                    <a:pt x="7185" y="7990"/>
                  </a:lnTo>
                  <a:close/>
                  <a:moveTo>
                    <a:pt x="7285" y="7687"/>
                  </a:moveTo>
                  <a:lnTo>
                    <a:pt x="7209" y="7841"/>
                  </a:lnTo>
                  <a:lnTo>
                    <a:pt x="6857" y="7668"/>
                  </a:lnTo>
                  <a:lnTo>
                    <a:pt x="6834" y="7715"/>
                  </a:lnTo>
                  <a:lnTo>
                    <a:pt x="7225" y="7907"/>
                  </a:lnTo>
                  <a:lnTo>
                    <a:pt x="7321" y="7712"/>
                  </a:lnTo>
                  <a:lnTo>
                    <a:pt x="7285" y="7687"/>
                  </a:lnTo>
                  <a:close/>
                  <a:moveTo>
                    <a:pt x="7544" y="7259"/>
                  </a:moveTo>
                  <a:lnTo>
                    <a:pt x="7137" y="7101"/>
                  </a:lnTo>
                  <a:lnTo>
                    <a:pt x="7103" y="7170"/>
                  </a:lnTo>
                  <a:lnTo>
                    <a:pt x="7326" y="7371"/>
                  </a:lnTo>
                  <a:cubicBezTo>
                    <a:pt x="7340" y="7383"/>
                    <a:pt x="7352" y="7393"/>
                    <a:pt x="7364" y="7402"/>
                  </a:cubicBezTo>
                  <a:cubicBezTo>
                    <a:pt x="7375" y="7410"/>
                    <a:pt x="7381" y="7415"/>
                    <a:pt x="7383" y="7416"/>
                  </a:cubicBezTo>
                  <a:cubicBezTo>
                    <a:pt x="7380" y="7416"/>
                    <a:pt x="7373" y="7414"/>
                    <a:pt x="7359" y="7410"/>
                  </a:cubicBezTo>
                  <a:cubicBezTo>
                    <a:pt x="7345" y="7406"/>
                    <a:pt x="7328" y="7402"/>
                    <a:pt x="7307" y="7398"/>
                  </a:cubicBezTo>
                  <a:lnTo>
                    <a:pt x="7017" y="7344"/>
                  </a:lnTo>
                  <a:lnTo>
                    <a:pt x="6983" y="7412"/>
                  </a:lnTo>
                  <a:lnTo>
                    <a:pt x="7357" y="7639"/>
                  </a:lnTo>
                  <a:lnTo>
                    <a:pt x="7379" y="7594"/>
                  </a:lnTo>
                  <a:lnTo>
                    <a:pt x="7112" y="7435"/>
                  </a:lnTo>
                  <a:cubicBezTo>
                    <a:pt x="7107" y="7432"/>
                    <a:pt x="7100" y="7428"/>
                    <a:pt x="7093" y="7424"/>
                  </a:cubicBezTo>
                  <a:cubicBezTo>
                    <a:pt x="7085" y="7420"/>
                    <a:pt x="7078" y="7415"/>
                    <a:pt x="7070" y="7411"/>
                  </a:cubicBezTo>
                  <a:cubicBezTo>
                    <a:pt x="7063" y="7407"/>
                    <a:pt x="7056" y="7403"/>
                    <a:pt x="7051" y="7400"/>
                  </a:cubicBezTo>
                  <a:cubicBezTo>
                    <a:pt x="7046" y="7397"/>
                    <a:pt x="7043" y="7396"/>
                    <a:pt x="7041" y="7395"/>
                  </a:cubicBezTo>
                  <a:cubicBezTo>
                    <a:pt x="7046" y="7396"/>
                    <a:pt x="7055" y="7398"/>
                    <a:pt x="7069" y="7401"/>
                  </a:cubicBezTo>
                  <a:cubicBezTo>
                    <a:pt x="7084" y="7404"/>
                    <a:pt x="7102" y="7408"/>
                    <a:pt x="7124" y="7412"/>
                  </a:cubicBezTo>
                  <a:lnTo>
                    <a:pt x="7440" y="7471"/>
                  </a:lnTo>
                  <a:lnTo>
                    <a:pt x="7460" y="7431"/>
                  </a:lnTo>
                  <a:lnTo>
                    <a:pt x="7209" y="7204"/>
                  </a:lnTo>
                  <a:cubicBezTo>
                    <a:pt x="7204" y="7199"/>
                    <a:pt x="7198" y="7194"/>
                    <a:pt x="7192" y="7189"/>
                  </a:cubicBezTo>
                  <a:cubicBezTo>
                    <a:pt x="7187" y="7184"/>
                    <a:pt x="7181" y="7180"/>
                    <a:pt x="7176" y="7175"/>
                  </a:cubicBezTo>
                  <a:cubicBezTo>
                    <a:pt x="7170" y="7171"/>
                    <a:pt x="7166" y="7167"/>
                    <a:pt x="7162" y="7164"/>
                  </a:cubicBezTo>
                  <a:cubicBezTo>
                    <a:pt x="7158" y="7161"/>
                    <a:pt x="7156" y="7159"/>
                    <a:pt x="7156" y="7158"/>
                  </a:cubicBezTo>
                  <a:cubicBezTo>
                    <a:pt x="7156" y="7159"/>
                    <a:pt x="7159" y="7160"/>
                    <a:pt x="7164" y="7162"/>
                  </a:cubicBezTo>
                  <a:cubicBezTo>
                    <a:pt x="7168" y="7164"/>
                    <a:pt x="7174" y="7166"/>
                    <a:pt x="7181" y="7170"/>
                  </a:cubicBezTo>
                  <a:cubicBezTo>
                    <a:pt x="7188" y="7173"/>
                    <a:pt x="7195" y="7176"/>
                    <a:pt x="7202" y="7179"/>
                  </a:cubicBezTo>
                  <a:cubicBezTo>
                    <a:pt x="7210" y="7182"/>
                    <a:pt x="7217" y="7185"/>
                    <a:pt x="7223" y="7188"/>
                  </a:cubicBezTo>
                  <a:lnTo>
                    <a:pt x="7521" y="7306"/>
                  </a:lnTo>
                  <a:lnTo>
                    <a:pt x="7544" y="7259"/>
                  </a:lnTo>
                  <a:close/>
                  <a:moveTo>
                    <a:pt x="7564" y="6848"/>
                  </a:moveTo>
                  <a:cubicBezTo>
                    <a:pt x="7549" y="6846"/>
                    <a:pt x="7535" y="6847"/>
                    <a:pt x="7522" y="6851"/>
                  </a:cubicBezTo>
                  <a:cubicBezTo>
                    <a:pt x="7509" y="6854"/>
                    <a:pt x="7497" y="6859"/>
                    <a:pt x="7486" y="6867"/>
                  </a:cubicBezTo>
                  <a:cubicBezTo>
                    <a:pt x="7475" y="6874"/>
                    <a:pt x="7463" y="6885"/>
                    <a:pt x="7449" y="6900"/>
                  </a:cubicBezTo>
                  <a:lnTo>
                    <a:pt x="7413" y="6938"/>
                  </a:lnTo>
                  <a:cubicBezTo>
                    <a:pt x="7394" y="6958"/>
                    <a:pt x="7377" y="6970"/>
                    <a:pt x="7362" y="6975"/>
                  </a:cubicBezTo>
                  <a:cubicBezTo>
                    <a:pt x="7348" y="6981"/>
                    <a:pt x="7333" y="6980"/>
                    <a:pt x="7317" y="6972"/>
                  </a:cubicBezTo>
                  <a:cubicBezTo>
                    <a:pt x="7297" y="6962"/>
                    <a:pt x="7284" y="6947"/>
                    <a:pt x="7280" y="6928"/>
                  </a:cubicBezTo>
                  <a:cubicBezTo>
                    <a:pt x="7275" y="6909"/>
                    <a:pt x="7279" y="6887"/>
                    <a:pt x="7291" y="6862"/>
                  </a:cubicBezTo>
                  <a:cubicBezTo>
                    <a:pt x="7295" y="6854"/>
                    <a:pt x="7299" y="6846"/>
                    <a:pt x="7304" y="6839"/>
                  </a:cubicBezTo>
                  <a:cubicBezTo>
                    <a:pt x="7309" y="6832"/>
                    <a:pt x="7315" y="6826"/>
                    <a:pt x="7321" y="6820"/>
                  </a:cubicBezTo>
                  <a:cubicBezTo>
                    <a:pt x="7327" y="6814"/>
                    <a:pt x="7334" y="6808"/>
                    <a:pt x="7342" y="6802"/>
                  </a:cubicBezTo>
                  <a:cubicBezTo>
                    <a:pt x="7351" y="6796"/>
                    <a:pt x="7360" y="6790"/>
                    <a:pt x="7371" y="6783"/>
                  </a:cubicBezTo>
                  <a:lnTo>
                    <a:pt x="7347" y="6746"/>
                  </a:lnTo>
                  <a:cubicBezTo>
                    <a:pt x="7304" y="6771"/>
                    <a:pt x="7272" y="6804"/>
                    <a:pt x="7252" y="6845"/>
                  </a:cubicBezTo>
                  <a:cubicBezTo>
                    <a:pt x="7242" y="6864"/>
                    <a:pt x="7236" y="6883"/>
                    <a:pt x="7234" y="6901"/>
                  </a:cubicBezTo>
                  <a:cubicBezTo>
                    <a:pt x="7232" y="6920"/>
                    <a:pt x="7233" y="6937"/>
                    <a:pt x="7238" y="6953"/>
                  </a:cubicBezTo>
                  <a:cubicBezTo>
                    <a:pt x="7242" y="6968"/>
                    <a:pt x="7250" y="6983"/>
                    <a:pt x="7260" y="6996"/>
                  </a:cubicBezTo>
                  <a:cubicBezTo>
                    <a:pt x="7271" y="7008"/>
                    <a:pt x="7285" y="7019"/>
                    <a:pt x="7302" y="7027"/>
                  </a:cubicBezTo>
                  <a:cubicBezTo>
                    <a:pt x="7327" y="7040"/>
                    <a:pt x="7352" y="7042"/>
                    <a:pt x="7377" y="7034"/>
                  </a:cubicBezTo>
                  <a:cubicBezTo>
                    <a:pt x="7389" y="7030"/>
                    <a:pt x="7400" y="7025"/>
                    <a:pt x="7410" y="7017"/>
                  </a:cubicBezTo>
                  <a:cubicBezTo>
                    <a:pt x="7420" y="7009"/>
                    <a:pt x="7432" y="6997"/>
                    <a:pt x="7446" y="6982"/>
                  </a:cubicBezTo>
                  <a:lnTo>
                    <a:pt x="7478" y="6948"/>
                  </a:lnTo>
                  <a:cubicBezTo>
                    <a:pt x="7515" y="6908"/>
                    <a:pt x="7551" y="6897"/>
                    <a:pt x="7585" y="6914"/>
                  </a:cubicBezTo>
                  <a:cubicBezTo>
                    <a:pt x="7608" y="6925"/>
                    <a:pt x="7622" y="6944"/>
                    <a:pt x="7627" y="6969"/>
                  </a:cubicBezTo>
                  <a:cubicBezTo>
                    <a:pt x="7630" y="6981"/>
                    <a:pt x="7630" y="6992"/>
                    <a:pt x="7628" y="7002"/>
                  </a:cubicBezTo>
                  <a:cubicBezTo>
                    <a:pt x="7626" y="7013"/>
                    <a:pt x="7621" y="7025"/>
                    <a:pt x="7614" y="7040"/>
                  </a:cubicBezTo>
                  <a:cubicBezTo>
                    <a:pt x="7604" y="7060"/>
                    <a:pt x="7592" y="7077"/>
                    <a:pt x="7579" y="7091"/>
                  </a:cubicBezTo>
                  <a:cubicBezTo>
                    <a:pt x="7565" y="7105"/>
                    <a:pt x="7548" y="7118"/>
                    <a:pt x="7529" y="7128"/>
                  </a:cubicBezTo>
                  <a:lnTo>
                    <a:pt x="7555" y="7167"/>
                  </a:lnTo>
                  <a:cubicBezTo>
                    <a:pt x="7577" y="7153"/>
                    <a:pt x="7595" y="7138"/>
                    <a:pt x="7611" y="7120"/>
                  </a:cubicBezTo>
                  <a:cubicBezTo>
                    <a:pt x="7627" y="7103"/>
                    <a:pt x="7640" y="7082"/>
                    <a:pt x="7652" y="7059"/>
                  </a:cubicBezTo>
                  <a:cubicBezTo>
                    <a:pt x="7661" y="7041"/>
                    <a:pt x="7667" y="7024"/>
                    <a:pt x="7670" y="7008"/>
                  </a:cubicBezTo>
                  <a:cubicBezTo>
                    <a:pt x="7673" y="6993"/>
                    <a:pt x="7673" y="6976"/>
                    <a:pt x="7671" y="6959"/>
                  </a:cubicBezTo>
                  <a:cubicBezTo>
                    <a:pt x="7669" y="6936"/>
                    <a:pt x="7661" y="6916"/>
                    <a:pt x="7649" y="6899"/>
                  </a:cubicBezTo>
                  <a:cubicBezTo>
                    <a:pt x="7637" y="6881"/>
                    <a:pt x="7622" y="6868"/>
                    <a:pt x="7604" y="6859"/>
                  </a:cubicBezTo>
                  <a:cubicBezTo>
                    <a:pt x="7592" y="6853"/>
                    <a:pt x="7578" y="6849"/>
                    <a:pt x="7564" y="6848"/>
                  </a:cubicBezTo>
                  <a:close/>
                  <a:moveTo>
                    <a:pt x="7678" y="6658"/>
                  </a:moveTo>
                  <a:lnTo>
                    <a:pt x="7635" y="6636"/>
                  </a:lnTo>
                  <a:lnTo>
                    <a:pt x="7581" y="6745"/>
                  </a:lnTo>
                  <a:lnTo>
                    <a:pt x="7624" y="6766"/>
                  </a:lnTo>
                  <a:lnTo>
                    <a:pt x="7678" y="6658"/>
                  </a:lnTo>
                  <a:close/>
                  <a:moveTo>
                    <a:pt x="7594" y="6170"/>
                  </a:moveTo>
                  <a:lnTo>
                    <a:pt x="7572" y="6216"/>
                  </a:lnTo>
                  <a:lnTo>
                    <a:pt x="7844" y="6350"/>
                  </a:lnTo>
                  <a:cubicBezTo>
                    <a:pt x="7857" y="6357"/>
                    <a:pt x="7868" y="6363"/>
                    <a:pt x="7877" y="6370"/>
                  </a:cubicBezTo>
                  <a:cubicBezTo>
                    <a:pt x="7885" y="6376"/>
                    <a:pt x="7892" y="6384"/>
                    <a:pt x="7898" y="6395"/>
                  </a:cubicBezTo>
                  <a:cubicBezTo>
                    <a:pt x="7903" y="6405"/>
                    <a:pt x="7904" y="6417"/>
                    <a:pt x="7903" y="6431"/>
                  </a:cubicBezTo>
                  <a:cubicBezTo>
                    <a:pt x="7901" y="6445"/>
                    <a:pt x="7896" y="6460"/>
                    <a:pt x="7888" y="6476"/>
                  </a:cubicBezTo>
                  <a:cubicBezTo>
                    <a:pt x="7882" y="6488"/>
                    <a:pt x="7876" y="6498"/>
                    <a:pt x="7869" y="6506"/>
                  </a:cubicBezTo>
                  <a:cubicBezTo>
                    <a:pt x="7863" y="6513"/>
                    <a:pt x="7856" y="6519"/>
                    <a:pt x="7849" y="6524"/>
                  </a:cubicBezTo>
                  <a:cubicBezTo>
                    <a:pt x="7843" y="6528"/>
                    <a:pt x="7836" y="6531"/>
                    <a:pt x="7830" y="6532"/>
                  </a:cubicBezTo>
                  <a:cubicBezTo>
                    <a:pt x="7823" y="6533"/>
                    <a:pt x="7818" y="6534"/>
                    <a:pt x="7813" y="6534"/>
                  </a:cubicBezTo>
                  <a:cubicBezTo>
                    <a:pt x="7805" y="6533"/>
                    <a:pt x="7796" y="6531"/>
                    <a:pt x="7785" y="6527"/>
                  </a:cubicBezTo>
                  <a:cubicBezTo>
                    <a:pt x="7773" y="6522"/>
                    <a:pt x="7763" y="6518"/>
                    <a:pt x="7753" y="6513"/>
                  </a:cubicBezTo>
                  <a:lnTo>
                    <a:pt x="7490" y="6383"/>
                  </a:lnTo>
                  <a:lnTo>
                    <a:pt x="7467" y="6429"/>
                  </a:lnTo>
                  <a:lnTo>
                    <a:pt x="7747" y="6567"/>
                  </a:lnTo>
                  <a:cubicBezTo>
                    <a:pt x="7756" y="6572"/>
                    <a:pt x="7766" y="6576"/>
                    <a:pt x="7778" y="6580"/>
                  </a:cubicBezTo>
                  <a:cubicBezTo>
                    <a:pt x="7790" y="6585"/>
                    <a:pt x="7802" y="6587"/>
                    <a:pt x="7814" y="6586"/>
                  </a:cubicBezTo>
                  <a:cubicBezTo>
                    <a:pt x="7838" y="6585"/>
                    <a:pt x="7860" y="6578"/>
                    <a:pt x="7878" y="6564"/>
                  </a:cubicBezTo>
                  <a:cubicBezTo>
                    <a:pt x="7896" y="6550"/>
                    <a:pt x="7912" y="6528"/>
                    <a:pt x="7927" y="6498"/>
                  </a:cubicBezTo>
                  <a:cubicBezTo>
                    <a:pt x="7939" y="6474"/>
                    <a:pt x="7946" y="6453"/>
                    <a:pt x="7949" y="6434"/>
                  </a:cubicBezTo>
                  <a:cubicBezTo>
                    <a:pt x="7952" y="6416"/>
                    <a:pt x="7952" y="6398"/>
                    <a:pt x="7947" y="6381"/>
                  </a:cubicBezTo>
                  <a:cubicBezTo>
                    <a:pt x="7943" y="6364"/>
                    <a:pt x="7936" y="6351"/>
                    <a:pt x="7924" y="6340"/>
                  </a:cubicBezTo>
                  <a:cubicBezTo>
                    <a:pt x="7913" y="6330"/>
                    <a:pt x="7896" y="6319"/>
                    <a:pt x="7872" y="6307"/>
                  </a:cubicBezTo>
                  <a:lnTo>
                    <a:pt x="7594" y="6170"/>
                  </a:lnTo>
                  <a:close/>
                  <a:moveTo>
                    <a:pt x="8169" y="5990"/>
                  </a:moveTo>
                  <a:lnTo>
                    <a:pt x="7778" y="5798"/>
                  </a:lnTo>
                  <a:lnTo>
                    <a:pt x="7755" y="5844"/>
                  </a:lnTo>
                  <a:lnTo>
                    <a:pt x="7968" y="5947"/>
                  </a:lnTo>
                  <a:cubicBezTo>
                    <a:pt x="7982" y="5954"/>
                    <a:pt x="7997" y="5960"/>
                    <a:pt x="8011" y="5967"/>
                  </a:cubicBezTo>
                  <a:cubicBezTo>
                    <a:pt x="8025" y="5973"/>
                    <a:pt x="8038" y="5979"/>
                    <a:pt x="8050" y="5984"/>
                  </a:cubicBezTo>
                  <a:cubicBezTo>
                    <a:pt x="8061" y="5988"/>
                    <a:pt x="8071" y="5992"/>
                    <a:pt x="8078" y="5995"/>
                  </a:cubicBezTo>
                  <a:cubicBezTo>
                    <a:pt x="8086" y="5998"/>
                    <a:pt x="8090" y="6000"/>
                    <a:pt x="8090" y="6000"/>
                  </a:cubicBezTo>
                  <a:cubicBezTo>
                    <a:pt x="8089" y="6000"/>
                    <a:pt x="8085" y="6000"/>
                    <a:pt x="8079" y="5999"/>
                  </a:cubicBezTo>
                  <a:cubicBezTo>
                    <a:pt x="8073" y="5999"/>
                    <a:pt x="8065" y="5998"/>
                    <a:pt x="8056" y="5998"/>
                  </a:cubicBezTo>
                  <a:cubicBezTo>
                    <a:pt x="8047" y="5997"/>
                    <a:pt x="8036" y="5997"/>
                    <a:pt x="8025" y="5996"/>
                  </a:cubicBezTo>
                  <a:cubicBezTo>
                    <a:pt x="8013" y="5996"/>
                    <a:pt x="8002" y="5996"/>
                    <a:pt x="7990" y="5996"/>
                  </a:cubicBezTo>
                  <a:lnTo>
                    <a:pt x="7677" y="6003"/>
                  </a:lnTo>
                  <a:lnTo>
                    <a:pt x="7650" y="6057"/>
                  </a:lnTo>
                  <a:lnTo>
                    <a:pt x="8041" y="6250"/>
                  </a:lnTo>
                  <a:lnTo>
                    <a:pt x="8065" y="6201"/>
                  </a:lnTo>
                  <a:lnTo>
                    <a:pt x="7837" y="6092"/>
                  </a:lnTo>
                  <a:cubicBezTo>
                    <a:pt x="7825" y="6086"/>
                    <a:pt x="7814" y="6081"/>
                    <a:pt x="7802" y="6076"/>
                  </a:cubicBezTo>
                  <a:cubicBezTo>
                    <a:pt x="7790" y="6071"/>
                    <a:pt x="7780" y="6066"/>
                    <a:pt x="7770" y="6062"/>
                  </a:cubicBezTo>
                  <a:cubicBezTo>
                    <a:pt x="7760" y="6058"/>
                    <a:pt x="7751" y="6054"/>
                    <a:pt x="7744" y="6051"/>
                  </a:cubicBezTo>
                  <a:cubicBezTo>
                    <a:pt x="7737" y="6048"/>
                    <a:pt x="7731" y="6046"/>
                    <a:pt x="7728" y="6045"/>
                  </a:cubicBezTo>
                  <a:cubicBezTo>
                    <a:pt x="7732" y="6046"/>
                    <a:pt x="7738" y="6046"/>
                    <a:pt x="7745" y="6046"/>
                  </a:cubicBezTo>
                  <a:cubicBezTo>
                    <a:pt x="7753" y="6047"/>
                    <a:pt x="7761" y="6047"/>
                    <a:pt x="7772" y="6047"/>
                  </a:cubicBezTo>
                  <a:cubicBezTo>
                    <a:pt x="7782" y="6047"/>
                    <a:pt x="7793" y="6047"/>
                    <a:pt x="7805" y="6047"/>
                  </a:cubicBezTo>
                  <a:cubicBezTo>
                    <a:pt x="7817" y="6047"/>
                    <a:pt x="7830" y="6047"/>
                    <a:pt x="7844" y="6047"/>
                  </a:cubicBezTo>
                  <a:lnTo>
                    <a:pt x="8144" y="6039"/>
                  </a:lnTo>
                  <a:lnTo>
                    <a:pt x="8169" y="5990"/>
                  </a:lnTo>
                  <a:close/>
                  <a:moveTo>
                    <a:pt x="8247" y="5830"/>
                  </a:moveTo>
                  <a:lnTo>
                    <a:pt x="7856" y="5638"/>
                  </a:lnTo>
                  <a:lnTo>
                    <a:pt x="7834" y="5683"/>
                  </a:lnTo>
                  <a:lnTo>
                    <a:pt x="8225" y="5876"/>
                  </a:lnTo>
                  <a:lnTo>
                    <a:pt x="8247" y="5830"/>
                  </a:lnTo>
                  <a:close/>
                  <a:moveTo>
                    <a:pt x="8047" y="5250"/>
                  </a:moveTo>
                  <a:lnTo>
                    <a:pt x="8023" y="5298"/>
                  </a:lnTo>
                  <a:lnTo>
                    <a:pt x="8240" y="5509"/>
                  </a:lnTo>
                  <a:cubicBezTo>
                    <a:pt x="8258" y="5526"/>
                    <a:pt x="8273" y="5540"/>
                    <a:pt x="8285" y="5551"/>
                  </a:cubicBezTo>
                  <a:cubicBezTo>
                    <a:pt x="8297" y="5562"/>
                    <a:pt x="8305" y="5569"/>
                    <a:pt x="8309" y="5573"/>
                  </a:cubicBezTo>
                  <a:cubicBezTo>
                    <a:pt x="8307" y="5572"/>
                    <a:pt x="8302" y="5571"/>
                    <a:pt x="8295" y="5569"/>
                  </a:cubicBezTo>
                  <a:cubicBezTo>
                    <a:pt x="8288" y="5567"/>
                    <a:pt x="8280" y="5565"/>
                    <a:pt x="8271" y="5563"/>
                  </a:cubicBezTo>
                  <a:cubicBezTo>
                    <a:pt x="8261" y="5561"/>
                    <a:pt x="8252" y="5559"/>
                    <a:pt x="8242" y="5558"/>
                  </a:cubicBezTo>
                  <a:cubicBezTo>
                    <a:pt x="8231" y="5556"/>
                    <a:pt x="8221" y="5554"/>
                    <a:pt x="8211" y="5553"/>
                  </a:cubicBezTo>
                  <a:lnTo>
                    <a:pt x="7919" y="5511"/>
                  </a:lnTo>
                  <a:lnTo>
                    <a:pt x="7894" y="5562"/>
                  </a:lnTo>
                  <a:lnTo>
                    <a:pt x="8349" y="5623"/>
                  </a:lnTo>
                  <a:lnTo>
                    <a:pt x="8372" y="5577"/>
                  </a:lnTo>
                  <a:lnTo>
                    <a:pt x="8047" y="5250"/>
                  </a:lnTo>
                  <a:close/>
                  <a:moveTo>
                    <a:pt x="8583" y="5148"/>
                  </a:moveTo>
                  <a:lnTo>
                    <a:pt x="8543" y="5128"/>
                  </a:lnTo>
                  <a:lnTo>
                    <a:pt x="8458" y="5300"/>
                  </a:lnTo>
                  <a:lnTo>
                    <a:pt x="8315" y="5230"/>
                  </a:lnTo>
                  <a:lnTo>
                    <a:pt x="8381" y="5096"/>
                  </a:lnTo>
                  <a:lnTo>
                    <a:pt x="8340" y="5076"/>
                  </a:lnTo>
                  <a:lnTo>
                    <a:pt x="8274" y="5210"/>
                  </a:lnTo>
                  <a:lnTo>
                    <a:pt x="8146" y="5147"/>
                  </a:lnTo>
                  <a:lnTo>
                    <a:pt x="8225" y="4986"/>
                  </a:lnTo>
                  <a:lnTo>
                    <a:pt x="8189" y="4961"/>
                  </a:lnTo>
                  <a:lnTo>
                    <a:pt x="8084" y="5175"/>
                  </a:lnTo>
                  <a:lnTo>
                    <a:pt x="8475" y="5367"/>
                  </a:lnTo>
                  <a:lnTo>
                    <a:pt x="8583" y="5148"/>
                  </a:lnTo>
                  <a:close/>
                  <a:moveTo>
                    <a:pt x="8746" y="4817"/>
                  </a:moveTo>
                  <a:lnTo>
                    <a:pt x="8710" y="4821"/>
                  </a:lnTo>
                  <a:cubicBezTo>
                    <a:pt x="8693" y="4824"/>
                    <a:pt x="8675" y="4826"/>
                    <a:pt x="8657" y="4829"/>
                  </a:cubicBezTo>
                  <a:cubicBezTo>
                    <a:pt x="8638" y="4831"/>
                    <a:pt x="8620" y="4834"/>
                    <a:pt x="8604" y="4836"/>
                  </a:cubicBezTo>
                  <a:cubicBezTo>
                    <a:pt x="8587" y="4838"/>
                    <a:pt x="8576" y="4840"/>
                    <a:pt x="8569" y="4841"/>
                  </a:cubicBezTo>
                  <a:cubicBezTo>
                    <a:pt x="8559" y="4843"/>
                    <a:pt x="8548" y="4846"/>
                    <a:pt x="8536" y="4849"/>
                  </a:cubicBezTo>
                  <a:cubicBezTo>
                    <a:pt x="8524" y="4852"/>
                    <a:pt x="8514" y="4855"/>
                    <a:pt x="8506" y="4859"/>
                  </a:cubicBezTo>
                  <a:lnTo>
                    <a:pt x="8508" y="4853"/>
                  </a:lnTo>
                  <a:cubicBezTo>
                    <a:pt x="8516" y="4838"/>
                    <a:pt x="8521" y="4822"/>
                    <a:pt x="8522" y="4807"/>
                  </a:cubicBezTo>
                  <a:cubicBezTo>
                    <a:pt x="8523" y="4792"/>
                    <a:pt x="8521" y="4777"/>
                    <a:pt x="8516" y="4764"/>
                  </a:cubicBezTo>
                  <a:cubicBezTo>
                    <a:pt x="8511" y="4750"/>
                    <a:pt x="8503" y="4738"/>
                    <a:pt x="8493" y="4726"/>
                  </a:cubicBezTo>
                  <a:cubicBezTo>
                    <a:pt x="8482" y="4715"/>
                    <a:pt x="8468" y="4705"/>
                    <a:pt x="8452" y="4697"/>
                  </a:cubicBezTo>
                  <a:cubicBezTo>
                    <a:pt x="8442" y="4692"/>
                    <a:pt x="8432" y="4689"/>
                    <a:pt x="8422" y="4687"/>
                  </a:cubicBezTo>
                  <a:cubicBezTo>
                    <a:pt x="8413" y="4685"/>
                    <a:pt x="8403" y="4684"/>
                    <a:pt x="8395" y="4685"/>
                  </a:cubicBezTo>
                  <a:cubicBezTo>
                    <a:pt x="8386" y="4685"/>
                    <a:pt x="8378" y="4686"/>
                    <a:pt x="8371" y="4688"/>
                  </a:cubicBezTo>
                  <a:cubicBezTo>
                    <a:pt x="8363" y="4690"/>
                    <a:pt x="8357" y="4693"/>
                    <a:pt x="8351" y="4695"/>
                  </a:cubicBezTo>
                  <a:cubicBezTo>
                    <a:pt x="8345" y="4698"/>
                    <a:pt x="8339" y="4702"/>
                    <a:pt x="8333" y="4706"/>
                  </a:cubicBezTo>
                  <a:cubicBezTo>
                    <a:pt x="8327" y="4710"/>
                    <a:pt x="8321" y="4716"/>
                    <a:pt x="8315" y="4723"/>
                  </a:cubicBezTo>
                  <a:cubicBezTo>
                    <a:pt x="8309" y="4729"/>
                    <a:pt x="8303" y="4737"/>
                    <a:pt x="8297" y="4747"/>
                  </a:cubicBezTo>
                  <a:cubicBezTo>
                    <a:pt x="8291" y="4757"/>
                    <a:pt x="8284" y="4768"/>
                    <a:pt x="8278" y="4782"/>
                  </a:cubicBezTo>
                  <a:lnTo>
                    <a:pt x="8233" y="4873"/>
                  </a:lnTo>
                  <a:lnTo>
                    <a:pt x="8624" y="5065"/>
                  </a:lnTo>
                  <a:lnTo>
                    <a:pt x="8646" y="5020"/>
                  </a:lnTo>
                  <a:lnTo>
                    <a:pt x="8469" y="4933"/>
                  </a:lnTo>
                  <a:cubicBezTo>
                    <a:pt x="8475" y="4923"/>
                    <a:pt x="8480" y="4916"/>
                    <a:pt x="8487" y="4911"/>
                  </a:cubicBezTo>
                  <a:cubicBezTo>
                    <a:pt x="8493" y="4907"/>
                    <a:pt x="8503" y="4903"/>
                    <a:pt x="8516" y="4901"/>
                  </a:cubicBezTo>
                  <a:cubicBezTo>
                    <a:pt x="8539" y="4896"/>
                    <a:pt x="8561" y="4892"/>
                    <a:pt x="8582" y="4888"/>
                  </a:cubicBezTo>
                  <a:cubicBezTo>
                    <a:pt x="8603" y="4885"/>
                    <a:pt x="8622" y="4882"/>
                    <a:pt x="8639" y="4880"/>
                  </a:cubicBezTo>
                  <a:cubicBezTo>
                    <a:pt x="8657" y="4878"/>
                    <a:pt x="8672" y="4877"/>
                    <a:pt x="8685" y="4876"/>
                  </a:cubicBezTo>
                  <a:cubicBezTo>
                    <a:pt x="8699" y="4875"/>
                    <a:pt x="8709" y="4875"/>
                    <a:pt x="8717" y="4875"/>
                  </a:cubicBezTo>
                  <a:lnTo>
                    <a:pt x="8746" y="4817"/>
                  </a:lnTo>
                  <a:close/>
                  <a:moveTo>
                    <a:pt x="8460" y="4768"/>
                  </a:moveTo>
                  <a:cubicBezTo>
                    <a:pt x="8468" y="4776"/>
                    <a:pt x="8474" y="4785"/>
                    <a:pt x="8477" y="4795"/>
                  </a:cubicBezTo>
                  <a:cubicBezTo>
                    <a:pt x="8480" y="4806"/>
                    <a:pt x="8480" y="4817"/>
                    <a:pt x="8478" y="4830"/>
                  </a:cubicBezTo>
                  <a:cubicBezTo>
                    <a:pt x="8476" y="4843"/>
                    <a:pt x="8470" y="4858"/>
                    <a:pt x="8462" y="4875"/>
                  </a:cubicBezTo>
                  <a:lnTo>
                    <a:pt x="8440" y="4918"/>
                  </a:lnTo>
                  <a:lnTo>
                    <a:pt x="8295" y="4847"/>
                  </a:lnTo>
                  <a:lnTo>
                    <a:pt x="8318" y="4800"/>
                  </a:lnTo>
                  <a:cubicBezTo>
                    <a:pt x="8323" y="4789"/>
                    <a:pt x="8328" y="4780"/>
                    <a:pt x="8333" y="4773"/>
                  </a:cubicBezTo>
                  <a:cubicBezTo>
                    <a:pt x="8338" y="4766"/>
                    <a:pt x="8344" y="4760"/>
                    <a:pt x="8350" y="4755"/>
                  </a:cubicBezTo>
                  <a:cubicBezTo>
                    <a:pt x="8360" y="4746"/>
                    <a:pt x="8372" y="4741"/>
                    <a:pt x="8386" y="4739"/>
                  </a:cubicBezTo>
                  <a:cubicBezTo>
                    <a:pt x="8401" y="4737"/>
                    <a:pt x="8415" y="4739"/>
                    <a:pt x="8428" y="4746"/>
                  </a:cubicBezTo>
                  <a:cubicBezTo>
                    <a:pt x="8441" y="4752"/>
                    <a:pt x="8451" y="4759"/>
                    <a:pt x="8460" y="4768"/>
                  </a:cubicBezTo>
                  <a:close/>
                  <a:moveTo>
                    <a:pt x="8757" y="4423"/>
                  </a:moveTo>
                  <a:cubicBezTo>
                    <a:pt x="8742" y="4421"/>
                    <a:pt x="8728" y="4422"/>
                    <a:pt x="8715" y="4426"/>
                  </a:cubicBezTo>
                  <a:cubicBezTo>
                    <a:pt x="8702" y="4429"/>
                    <a:pt x="8690" y="4435"/>
                    <a:pt x="8679" y="4442"/>
                  </a:cubicBezTo>
                  <a:cubicBezTo>
                    <a:pt x="8668" y="4449"/>
                    <a:pt x="8656" y="4460"/>
                    <a:pt x="8642" y="4475"/>
                  </a:cubicBezTo>
                  <a:lnTo>
                    <a:pt x="8606" y="4513"/>
                  </a:lnTo>
                  <a:cubicBezTo>
                    <a:pt x="8587" y="4533"/>
                    <a:pt x="8570" y="4545"/>
                    <a:pt x="8556" y="4550"/>
                  </a:cubicBezTo>
                  <a:cubicBezTo>
                    <a:pt x="8541" y="4556"/>
                    <a:pt x="8526" y="4555"/>
                    <a:pt x="8510" y="4547"/>
                  </a:cubicBezTo>
                  <a:cubicBezTo>
                    <a:pt x="8490" y="4537"/>
                    <a:pt x="8477" y="4522"/>
                    <a:pt x="8473" y="4503"/>
                  </a:cubicBezTo>
                  <a:cubicBezTo>
                    <a:pt x="8468" y="4484"/>
                    <a:pt x="8472" y="4462"/>
                    <a:pt x="8484" y="4437"/>
                  </a:cubicBezTo>
                  <a:cubicBezTo>
                    <a:pt x="8488" y="4429"/>
                    <a:pt x="8493" y="4421"/>
                    <a:pt x="8497" y="4414"/>
                  </a:cubicBezTo>
                  <a:cubicBezTo>
                    <a:pt x="8502" y="4407"/>
                    <a:pt x="8508" y="4401"/>
                    <a:pt x="8514" y="4395"/>
                  </a:cubicBezTo>
                  <a:cubicBezTo>
                    <a:pt x="8520" y="4389"/>
                    <a:pt x="8528" y="4383"/>
                    <a:pt x="8536" y="4377"/>
                  </a:cubicBezTo>
                  <a:cubicBezTo>
                    <a:pt x="8544" y="4371"/>
                    <a:pt x="8553" y="4365"/>
                    <a:pt x="8564" y="4358"/>
                  </a:cubicBezTo>
                  <a:lnTo>
                    <a:pt x="8540" y="4321"/>
                  </a:lnTo>
                  <a:cubicBezTo>
                    <a:pt x="8497" y="4346"/>
                    <a:pt x="8465" y="4379"/>
                    <a:pt x="8445" y="4421"/>
                  </a:cubicBezTo>
                  <a:cubicBezTo>
                    <a:pt x="8435" y="4440"/>
                    <a:pt x="8430" y="4458"/>
                    <a:pt x="8427" y="4476"/>
                  </a:cubicBezTo>
                  <a:cubicBezTo>
                    <a:pt x="8425" y="4495"/>
                    <a:pt x="8426" y="4512"/>
                    <a:pt x="8431" y="4528"/>
                  </a:cubicBezTo>
                  <a:cubicBezTo>
                    <a:pt x="8435" y="4544"/>
                    <a:pt x="8443" y="4558"/>
                    <a:pt x="8454" y="4571"/>
                  </a:cubicBezTo>
                  <a:cubicBezTo>
                    <a:pt x="8464" y="4584"/>
                    <a:pt x="8478" y="4594"/>
                    <a:pt x="8495" y="4602"/>
                  </a:cubicBezTo>
                  <a:cubicBezTo>
                    <a:pt x="8520" y="4615"/>
                    <a:pt x="8545" y="4617"/>
                    <a:pt x="8571" y="4609"/>
                  </a:cubicBezTo>
                  <a:cubicBezTo>
                    <a:pt x="8582" y="4606"/>
                    <a:pt x="8593" y="4600"/>
                    <a:pt x="8603" y="4592"/>
                  </a:cubicBezTo>
                  <a:cubicBezTo>
                    <a:pt x="8613" y="4584"/>
                    <a:pt x="8625" y="4572"/>
                    <a:pt x="8640" y="4557"/>
                  </a:cubicBezTo>
                  <a:lnTo>
                    <a:pt x="8671" y="4523"/>
                  </a:lnTo>
                  <a:cubicBezTo>
                    <a:pt x="8708" y="4484"/>
                    <a:pt x="8744" y="4472"/>
                    <a:pt x="8778" y="4489"/>
                  </a:cubicBezTo>
                  <a:cubicBezTo>
                    <a:pt x="8801" y="4501"/>
                    <a:pt x="8816" y="4519"/>
                    <a:pt x="8820" y="4545"/>
                  </a:cubicBezTo>
                  <a:cubicBezTo>
                    <a:pt x="8823" y="4556"/>
                    <a:pt x="8823" y="4567"/>
                    <a:pt x="8821" y="4577"/>
                  </a:cubicBezTo>
                  <a:cubicBezTo>
                    <a:pt x="8819" y="4588"/>
                    <a:pt x="8814" y="4600"/>
                    <a:pt x="8807" y="4615"/>
                  </a:cubicBezTo>
                  <a:cubicBezTo>
                    <a:pt x="8797" y="4635"/>
                    <a:pt x="8786" y="4652"/>
                    <a:pt x="8772" y="4666"/>
                  </a:cubicBezTo>
                  <a:cubicBezTo>
                    <a:pt x="8758" y="4680"/>
                    <a:pt x="8742" y="4693"/>
                    <a:pt x="8722" y="4703"/>
                  </a:cubicBezTo>
                  <a:lnTo>
                    <a:pt x="8748" y="4742"/>
                  </a:lnTo>
                  <a:cubicBezTo>
                    <a:pt x="8770" y="4728"/>
                    <a:pt x="8788" y="4713"/>
                    <a:pt x="8804" y="4695"/>
                  </a:cubicBezTo>
                  <a:cubicBezTo>
                    <a:pt x="8820" y="4678"/>
                    <a:pt x="8833" y="4657"/>
                    <a:pt x="8845" y="4634"/>
                  </a:cubicBezTo>
                  <a:cubicBezTo>
                    <a:pt x="8854" y="4616"/>
                    <a:pt x="8860" y="4599"/>
                    <a:pt x="8863" y="4583"/>
                  </a:cubicBezTo>
                  <a:cubicBezTo>
                    <a:pt x="8866" y="4568"/>
                    <a:pt x="8866" y="4551"/>
                    <a:pt x="8864" y="4534"/>
                  </a:cubicBezTo>
                  <a:cubicBezTo>
                    <a:pt x="8862" y="4511"/>
                    <a:pt x="8855" y="4491"/>
                    <a:pt x="8843" y="4474"/>
                  </a:cubicBezTo>
                  <a:cubicBezTo>
                    <a:pt x="8830" y="4456"/>
                    <a:pt x="8815" y="4443"/>
                    <a:pt x="8797" y="4434"/>
                  </a:cubicBezTo>
                  <a:cubicBezTo>
                    <a:pt x="8785" y="4428"/>
                    <a:pt x="8771" y="4424"/>
                    <a:pt x="8757" y="4423"/>
                  </a:cubicBezTo>
                  <a:close/>
                  <a:moveTo>
                    <a:pt x="8974" y="4352"/>
                  </a:moveTo>
                  <a:lnTo>
                    <a:pt x="8584" y="4160"/>
                  </a:lnTo>
                  <a:lnTo>
                    <a:pt x="8561" y="4206"/>
                  </a:lnTo>
                  <a:lnTo>
                    <a:pt x="8952" y="4398"/>
                  </a:lnTo>
                  <a:lnTo>
                    <a:pt x="8974" y="4352"/>
                  </a:lnTo>
                  <a:close/>
                  <a:moveTo>
                    <a:pt x="8730" y="3674"/>
                  </a:moveTo>
                  <a:cubicBezTo>
                    <a:pt x="8721" y="3677"/>
                    <a:pt x="8715" y="3683"/>
                    <a:pt x="8711" y="3691"/>
                  </a:cubicBezTo>
                  <a:cubicBezTo>
                    <a:pt x="8707" y="3699"/>
                    <a:pt x="8706" y="3707"/>
                    <a:pt x="8709" y="3716"/>
                  </a:cubicBezTo>
                  <a:cubicBezTo>
                    <a:pt x="8712" y="3724"/>
                    <a:pt x="8718" y="3731"/>
                    <a:pt x="8726" y="3735"/>
                  </a:cubicBezTo>
                  <a:cubicBezTo>
                    <a:pt x="8734" y="3739"/>
                    <a:pt x="8743" y="3739"/>
                    <a:pt x="8751" y="3736"/>
                  </a:cubicBezTo>
                  <a:cubicBezTo>
                    <a:pt x="8760" y="3734"/>
                    <a:pt x="8766" y="3728"/>
                    <a:pt x="8770" y="3720"/>
                  </a:cubicBezTo>
                  <a:cubicBezTo>
                    <a:pt x="8775" y="3711"/>
                    <a:pt x="8775" y="3703"/>
                    <a:pt x="8772" y="3695"/>
                  </a:cubicBezTo>
                  <a:cubicBezTo>
                    <a:pt x="8769" y="3686"/>
                    <a:pt x="8763" y="3680"/>
                    <a:pt x="8755" y="3676"/>
                  </a:cubicBezTo>
                  <a:cubicBezTo>
                    <a:pt x="8747" y="3672"/>
                    <a:pt x="8738" y="3671"/>
                    <a:pt x="8730" y="3674"/>
                  </a:cubicBezTo>
                  <a:close/>
                  <a:moveTo>
                    <a:pt x="8788" y="3557"/>
                  </a:moveTo>
                  <a:cubicBezTo>
                    <a:pt x="8779" y="3560"/>
                    <a:pt x="8773" y="3565"/>
                    <a:pt x="8769" y="3574"/>
                  </a:cubicBezTo>
                  <a:cubicBezTo>
                    <a:pt x="8765" y="3582"/>
                    <a:pt x="8764" y="3590"/>
                    <a:pt x="8767" y="3598"/>
                  </a:cubicBezTo>
                  <a:cubicBezTo>
                    <a:pt x="8770" y="3607"/>
                    <a:pt x="8775" y="3613"/>
                    <a:pt x="8783" y="3617"/>
                  </a:cubicBezTo>
                  <a:cubicBezTo>
                    <a:pt x="8792" y="3621"/>
                    <a:pt x="8800" y="3622"/>
                    <a:pt x="8809" y="3619"/>
                  </a:cubicBezTo>
                  <a:cubicBezTo>
                    <a:pt x="8818" y="3616"/>
                    <a:pt x="8824" y="3611"/>
                    <a:pt x="8828" y="3602"/>
                  </a:cubicBezTo>
                  <a:cubicBezTo>
                    <a:pt x="8832" y="3594"/>
                    <a:pt x="8833" y="3586"/>
                    <a:pt x="8830" y="3577"/>
                  </a:cubicBezTo>
                  <a:cubicBezTo>
                    <a:pt x="8826" y="3569"/>
                    <a:pt x="8821" y="3563"/>
                    <a:pt x="8812" y="3558"/>
                  </a:cubicBezTo>
                  <a:cubicBezTo>
                    <a:pt x="8804" y="3555"/>
                    <a:pt x="8796" y="3554"/>
                    <a:pt x="8788" y="3557"/>
                  </a:cubicBezTo>
                  <a:close/>
                  <a:moveTo>
                    <a:pt x="3128" y="17960"/>
                  </a:moveTo>
                  <a:lnTo>
                    <a:pt x="2720" y="17801"/>
                  </a:lnTo>
                  <a:lnTo>
                    <a:pt x="2687" y="17870"/>
                  </a:lnTo>
                  <a:lnTo>
                    <a:pt x="2910" y="18072"/>
                  </a:lnTo>
                  <a:cubicBezTo>
                    <a:pt x="2924" y="18084"/>
                    <a:pt x="2936" y="18094"/>
                    <a:pt x="2947" y="18102"/>
                  </a:cubicBezTo>
                  <a:cubicBezTo>
                    <a:pt x="2959" y="18111"/>
                    <a:pt x="2965" y="18116"/>
                    <a:pt x="2966" y="18117"/>
                  </a:cubicBezTo>
                  <a:cubicBezTo>
                    <a:pt x="2964" y="18116"/>
                    <a:pt x="2956" y="18114"/>
                    <a:pt x="2943" y="18111"/>
                  </a:cubicBezTo>
                  <a:cubicBezTo>
                    <a:pt x="2929" y="18107"/>
                    <a:pt x="2912" y="18103"/>
                    <a:pt x="2891" y="18099"/>
                  </a:cubicBezTo>
                  <a:lnTo>
                    <a:pt x="2601" y="18045"/>
                  </a:lnTo>
                  <a:lnTo>
                    <a:pt x="2567" y="18113"/>
                  </a:lnTo>
                  <a:lnTo>
                    <a:pt x="2800" y="18254"/>
                  </a:lnTo>
                  <a:lnTo>
                    <a:pt x="2895" y="18254"/>
                  </a:lnTo>
                  <a:lnTo>
                    <a:pt x="2696" y="18136"/>
                  </a:lnTo>
                  <a:cubicBezTo>
                    <a:pt x="2690" y="18133"/>
                    <a:pt x="2684" y="18129"/>
                    <a:pt x="2676" y="18125"/>
                  </a:cubicBezTo>
                  <a:cubicBezTo>
                    <a:pt x="2669" y="18120"/>
                    <a:pt x="2661" y="18116"/>
                    <a:pt x="2654" y="18112"/>
                  </a:cubicBezTo>
                  <a:cubicBezTo>
                    <a:pt x="2647" y="18108"/>
                    <a:pt x="2640" y="18104"/>
                    <a:pt x="2635" y="18101"/>
                  </a:cubicBezTo>
                  <a:cubicBezTo>
                    <a:pt x="2630" y="18098"/>
                    <a:pt x="2627" y="18096"/>
                    <a:pt x="2625" y="18096"/>
                  </a:cubicBezTo>
                  <a:cubicBezTo>
                    <a:pt x="2630" y="18097"/>
                    <a:pt x="2639" y="18099"/>
                    <a:pt x="2653" y="18101"/>
                  </a:cubicBezTo>
                  <a:cubicBezTo>
                    <a:pt x="2668" y="18105"/>
                    <a:pt x="2686" y="18108"/>
                    <a:pt x="2708" y="18112"/>
                  </a:cubicBezTo>
                  <a:lnTo>
                    <a:pt x="3024" y="18171"/>
                  </a:lnTo>
                  <a:lnTo>
                    <a:pt x="3043" y="18132"/>
                  </a:lnTo>
                  <a:lnTo>
                    <a:pt x="2793" y="17904"/>
                  </a:lnTo>
                  <a:cubicBezTo>
                    <a:pt x="2788" y="17900"/>
                    <a:pt x="2782" y="17895"/>
                    <a:pt x="2776" y="17890"/>
                  </a:cubicBezTo>
                  <a:cubicBezTo>
                    <a:pt x="2770" y="17885"/>
                    <a:pt x="2765" y="17880"/>
                    <a:pt x="2760" y="17876"/>
                  </a:cubicBezTo>
                  <a:cubicBezTo>
                    <a:pt x="2754" y="17871"/>
                    <a:pt x="2750" y="17868"/>
                    <a:pt x="2746" y="17865"/>
                  </a:cubicBezTo>
                  <a:cubicBezTo>
                    <a:pt x="2742" y="17862"/>
                    <a:pt x="2740" y="17860"/>
                    <a:pt x="2740" y="17859"/>
                  </a:cubicBezTo>
                  <a:cubicBezTo>
                    <a:pt x="2740" y="17859"/>
                    <a:pt x="2743" y="17860"/>
                    <a:pt x="2748" y="17863"/>
                  </a:cubicBezTo>
                  <a:cubicBezTo>
                    <a:pt x="2752" y="17865"/>
                    <a:pt x="2758" y="17867"/>
                    <a:pt x="2765" y="17870"/>
                  </a:cubicBezTo>
                  <a:cubicBezTo>
                    <a:pt x="2772" y="17873"/>
                    <a:pt x="2779" y="17876"/>
                    <a:pt x="2786" y="17880"/>
                  </a:cubicBezTo>
                  <a:cubicBezTo>
                    <a:pt x="2794" y="17883"/>
                    <a:pt x="2801" y="17886"/>
                    <a:pt x="2807" y="17889"/>
                  </a:cubicBezTo>
                  <a:lnTo>
                    <a:pt x="3105" y="18007"/>
                  </a:lnTo>
                  <a:lnTo>
                    <a:pt x="3128" y="17960"/>
                  </a:lnTo>
                  <a:close/>
                  <a:moveTo>
                    <a:pt x="9002" y="6041"/>
                  </a:moveTo>
                  <a:lnTo>
                    <a:pt x="9002" y="5883"/>
                  </a:lnTo>
                  <a:lnTo>
                    <a:pt x="9000" y="5880"/>
                  </a:lnTo>
                  <a:cubicBezTo>
                    <a:pt x="8988" y="5863"/>
                    <a:pt x="8972" y="5849"/>
                    <a:pt x="8954" y="5840"/>
                  </a:cubicBezTo>
                  <a:cubicBezTo>
                    <a:pt x="8942" y="5834"/>
                    <a:pt x="8929" y="5831"/>
                    <a:pt x="8914" y="5829"/>
                  </a:cubicBezTo>
                  <a:cubicBezTo>
                    <a:pt x="8899" y="5828"/>
                    <a:pt x="8886" y="5829"/>
                    <a:pt x="8873" y="5832"/>
                  </a:cubicBezTo>
                  <a:cubicBezTo>
                    <a:pt x="8860" y="5836"/>
                    <a:pt x="8848" y="5841"/>
                    <a:pt x="8837" y="5848"/>
                  </a:cubicBezTo>
                  <a:cubicBezTo>
                    <a:pt x="8826" y="5856"/>
                    <a:pt x="8813" y="5867"/>
                    <a:pt x="8799" y="5882"/>
                  </a:cubicBezTo>
                  <a:lnTo>
                    <a:pt x="8763" y="5920"/>
                  </a:lnTo>
                  <a:cubicBezTo>
                    <a:pt x="8744" y="5939"/>
                    <a:pt x="8727" y="5951"/>
                    <a:pt x="8713" y="5957"/>
                  </a:cubicBezTo>
                  <a:cubicBezTo>
                    <a:pt x="8698" y="5962"/>
                    <a:pt x="8683" y="5961"/>
                    <a:pt x="8667" y="5953"/>
                  </a:cubicBezTo>
                  <a:cubicBezTo>
                    <a:pt x="8647" y="5943"/>
                    <a:pt x="8635" y="5929"/>
                    <a:pt x="8630" y="5909"/>
                  </a:cubicBezTo>
                  <a:cubicBezTo>
                    <a:pt x="8625" y="5890"/>
                    <a:pt x="8629" y="5868"/>
                    <a:pt x="8641" y="5843"/>
                  </a:cubicBezTo>
                  <a:cubicBezTo>
                    <a:pt x="8645" y="5835"/>
                    <a:pt x="8650" y="5827"/>
                    <a:pt x="8655" y="5821"/>
                  </a:cubicBezTo>
                  <a:cubicBezTo>
                    <a:pt x="8659" y="5814"/>
                    <a:pt x="8665" y="5807"/>
                    <a:pt x="8671" y="5801"/>
                  </a:cubicBezTo>
                  <a:cubicBezTo>
                    <a:pt x="8678" y="5795"/>
                    <a:pt x="8685" y="5789"/>
                    <a:pt x="8693" y="5783"/>
                  </a:cubicBezTo>
                  <a:cubicBezTo>
                    <a:pt x="8701" y="5777"/>
                    <a:pt x="8710" y="5771"/>
                    <a:pt x="8721" y="5765"/>
                  </a:cubicBezTo>
                  <a:lnTo>
                    <a:pt x="8698" y="5728"/>
                  </a:lnTo>
                  <a:cubicBezTo>
                    <a:pt x="8654" y="5752"/>
                    <a:pt x="8622" y="5786"/>
                    <a:pt x="8602" y="5827"/>
                  </a:cubicBezTo>
                  <a:cubicBezTo>
                    <a:pt x="8593" y="5846"/>
                    <a:pt x="8587" y="5865"/>
                    <a:pt x="8585" y="5883"/>
                  </a:cubicBezTo>
                  <a:cubicBezTo>
                    <a:pt x="8583" y="5901"/>
                    <a:pt x="8584" y="5918"/>
                    <a:pt x="8588" y="5934"/>
                  </a:cubicBezTo>
                  <a:cubicBezTo>
                    <a:pt x="8593" y="5950"/>
                    <a:pt x="8600" y="5964"/>
                    <a:pt x="8611" y="5977"/>
                  </a:cubicBezTo>
                  <a:cubicBezTo>
                    <a:pt x="8622" y="5990"/>
                    <a:pt x="8635" y="6000"/>
                    <a:pt x="8652" y="6009"/>
                  </a:cubicBezTo>
                  <a:cubicBezTo>
                    <a:pt x="8677" y="6021"/>
                    <a:pt x="8702" y="6023"/>
                    <a:pt x="8728" y="6016"/>
                  </a:cubicBezTo>
                  <a:cubicBezTo>
                    <a:pt x="8740" y="6012"/>
                    <a:pt x="8750" y="6006"/>
                    <a:pt x="8761" y="5998"/>
                  </a:cubicBezTo>
                  <a:cubicBezTo>
                    <a:pt x="8771" y="5990"/>
                    <a:pt x="8783" y="5978"/>
                    <a:pt x="8797" y="5963"/>
                  </a:cubicBezTo>
                  <a:lnTo>
                    <a:pt x="8828" y="5930"/>
                  </a:lnTo>
                  <a:cubicBezTo>
                    <a:pt x="8865" y="5890"/>
                    <a:pt x="8901" y="5879"/>
                    <a:pt x="8936" y="5896"/>
                  </a:cubicBezTo>
                  <a:cubicBezTo>
                    <a:pt x="8959" y="5907"/>
                    <a:pt x="8973" y="5925"/>
                    <a:pt x="8978" y="5951"/>
                  </a:cubicBezTo>
                  <a:cubicBezTo>
                    <a:pt x="8980" y="5962"/>
                    <a:pt x="8980" y="5973"/>
                    <a:pt x="8978" y="5984"/>
                  </a:cubicBezTo>
                  <a:cubicBezTo>
                    <a:pt x="8976" y="5994"/>
                    <a:pt x="8971" y="6007"/>
                    <a:pt x="8964" y="6021"/>
                  </a:cubicBezTo>
                  <a:cubicBezTo>
                    <a:pt x="8954" y="6041"/>
                    <a:pt x="8943" y="6058"/>
                    <a:pt x="8929" y="6072"/>
                  </a:cubicBezTo>
                  <a:cubicBezTo>
                    <a:pt x="8915" y="6087"/>
                    <a:pt x="8899" y="6099"/>
                    <a:pt x="8879" y="6110"/>
                  </a:cubicBezTo>
                  <a:lnTo>
                    <a:pt x="8905" y="6148"/>
                  </a:lnTo>
                  <a:cubicBezTo>
                    <a:pt x="8927" y="6135"/>
                    <a:pt x="8946" y="6119"/>
                    <a:pt x="8961" y="6102"/>
                  </a:cubicBezTo>
                  <a:cubicBezTo>
                    <a:pt x="8977" y="6084"/>
                    <a:pt x="8990" y="6064"/>
                    <a:pt x="9002" y="6041"/>
                  </a:cubicBezTo>
                  <a:close/>
                  <a:moveTo>
                    <a:pt x="9002" y="5754"/>
                  </a:moveTo>
                  <a:lnTo>
                    <a:pt x="9002" y="5700"/>
                  </a:lnTo>
                  <a:cubicBezTo>
                    <a:pt x="8997" y="5699"/>
                    <a:pt x="8993" y="5698"/>
                    <a:pt x="8988" y="5696"/>
                  </a:cubicBezTo>
                  <a:cubicBezTo>
                    <a:pt x="8975" y="5692"/>
                    <a:pt x="8958" y="5686"/>
                    <a:pt x="8939" y="5676"/>
                  </a:cubicBezTo>
                  <a:cubicBezTo>
                    <a:pt x="8916" y="5665"/>
                    <a:pt x="8897" y="5654"/>
                    <a:pt x="8882" y="5643"/>
                  </a:cubicBezTo>
                  <a:cubicBezTo>
                    <a:pt x="8867" y="5632"/>
                    <a:pt x="8854" y="5621"/>
                    <a:pt x="8844" y="5609"/>
                  </a:cubicBezTo>
                  <a:cubicBezTo>
                    <a:pt x="8826" y="5588"/>
                    <a:pt x="8816" y="5567"/>
                    <a:pt x="8813" y="5546"/>
                  </a:cubicBezTo>
                  <a:cubicBezTo>
                    <a:pt x="8809" y="5524"/>
                    <a:pt x="8813" y="5502"/>
                    <a:pt x="8824" y="5479"/>
                  </a:cubicBezTo>
                  <a:cubicBezTo>
                    <a:pt x="8831" y="5465"/>
                    <a:pt x="8839" y="5453"/>
                    <a:pt x="8849" y="5443"/>
                  </a:cubicBezTo>
                  <a:cubicBezTo>
                    <a:pt x="8858" y="5433"/>
                    <a:pt x="8870" y="5425"/>
                    <a:pt x="8885" y="5417"/>
                  </a:cubicBezTo>
                  <a:lnTo>
                    <a:pt x="8867" y="5377"/>
                  </a:lnTo>
                  <a:cubicBezTo>
                    <a:pt x="8850" y="5386"/>
                    <a:pt x="8835" y="5397"/>
                    <a:pt x="8821" y="5411"/>
                  </a:cubicBezTo>
                  <a:cubicBezTo>
                    <a:pt x="8808" y="5425"/>
                    <a:pt x="8796" y="5441"/>
                    <a:pt x="8787" y="5460"/>
                  </a:cubicBezTo>
                  <a:cubicBezTo>
                    <a:pt x="8775" y="5484"/>
                    <a:pt x="8769" y="5508"/>
                    <a:pt x="8770" y="5533"/>
                  </a:cubicBezTo>
                  <a:cubicBezTo>
                    <a:pt x="8770" y="5558"/>
                    <a:pt x="8775" y="5583"/>
                    <a:pt x="8786" y="5606"/>
                  </a:cubicBezTo>
                  <a:cubicBezTo>
                    <a:pt x="8797" y="5630"/>
                    <a:pt x="8813" y="5651"/>
                    <a:pt x="8833" y="5672"/>
                  </a:cubicBezTo>
                  <a:cubicBezTo>
                    <a:pt x="8854" y="5692"/>
                    <a:pt x="8879" y="5709"/>
                    <a:pt x="8908" y="5724"/>
                  </a:cubicBezTo>
                  <a:cubicBezTo>
                    <a:pt x="8937" y="5738"/>
                    <a:pt x="8966" y="5748"/>
                    <a:pt x="8995" y="5753"/>
                  </a:cubicBezTo>
                  <a:cubicBezTo>
                    <a:pt x="8997" y="5754"/>
                    <a:pt x="9000" y="5754"/>
                    <a:pt x="9002" y="5754"/>
                  </a:cubicBezTo>
                  <a:close/>
                  <a:moveTo>
                    <a:pt x="2912" y="17412"/>
                  </a:moveTo>
                  <a:lnTo>
                    <a:pt x="2890" y="17458"/>
                  </a:lnTo>
                  <a:lnTo>
                    <a:pt x="3162" y="17592"/>
                  </a:lnTo>
                  <a:cubicBezTo>
                    <a:pt x="3175" y="17598"/>
                    <a:pt x="3186" y="17605"/>
                    <a:pt x="3195" y="17611"/>
                  </a:cubicBezTo>
                  <a:cubicBezTo>
                    <a:pt x="3203" y="17617"/>
                    <a:pt x="3210" y="17626"/>
                    <a:pt x="3216" y="17637"/>
                  </a:cubicBezTo>
                  <a:cubicBezTo>
                    <a:pt x="3221" y="17647"/>
                    <a:pt x="3222" y="17658"/>
                    <a:pt x="3221" y="17672"/>
                  </a:cubicBezTo>
                  <a:cubicBezTo>
                    <a:pt x="3219" y="17686"/>
                    <a:pt x="3214" y="17701"/>
                    <a:pt x="3206" y="17718"/>
                  </a:cubicBezTo>
                  <a:cubicBezTo>
                    <a:pt x="3200" y="17730"/>
                    <a:pt x="3194" y="17740"/>
                    <a:pt x="3187" y="17747"/>
                  </a:cubicBezTo>
                  <a:cubicBezTo>
                    <a:pt x="3181" y="17755"/>
                    <a:pt x="3174" y="17761"/>
                    <a:pt x="3167" y="17765"/>
                  </a:cubicBezTo>
                  <a:cubicBezTo>
                    <a:pt x="3160" y="17769"/>
                    <a:pt x="3154" y="17772"/>
                    <a:pt x="3148" y="17773"/>
                  </a:cubicBezTo>
                  <a:cubicBezTo>
                    <a:pt x="3141" y="17775"/>
                    <a:pt x="3136" y="17775"/>
                    <a:pt x="3130" y="17775"/>
                  </a:cubicBezTo>
                  <a:cubicBezTo>
                    <a:pt x="3123" y="17775"/>
                    <a:pt x="3114" y="17772"/>
                    <a:pt x="3102" y="17768"/>
                  </a:cubicBezTo>
                  <a:cubicBezTo>
                    <a:pt x="3091" y="17764"/>
                    <a:pt x="3081" y="17759"/>
                    <a:pt x="3071" y="17754"/>
                  </a:cubicBezTo>
                  <a:lnTo>
                    <a:pt x="2807" y="17625"/>
                  </a:lnTo>
                  <a:lnTo>
                    <a:pt x="2785" y="17671"/>
                  </a:lnTo>
                  <a:lnTo>
                    <a:pt x="3065" y="17809"/>
                  </a:lnTo>
                  <a:cubicBezTo>
                    <a:pt x="3074" y="17813"/>
                    <a:pt x="3084" y="17817"/>
                    <a:pt x="3096" y="17822"/>
                  </a:cubicBezTo>
                  <a:cubicBezTo>
                    <a:pt x="3108" y="17826"/>
                    <a:pt x="3119" y="17828"/>
                    <a:pt x="3132" y="17827"/>
                  </a:cubicBezTo>
                  <a:cubicBezTo>
                    <a:pt x="3156" y="17826"/>
                    <a:pt x="3177" y="17819"/>
                    <a:pt x="3196" y="17805"/>
                  </a:cubicBezTo>
                  <a:cubicBezTo>
                    <a:pt x="3213" y="17792"/>
                    <a:pt x="3230" y="17770"/>
                    <a:pt x="3245" y="17739"/>
                  </a:cubicBezTo>
                  <a:cubicBezTo>
                    <a:pt x="3257" y="17715"/>
                    <a:pt x="3264" y="17694"/>
                    <a:pt x="3267" y="17676"/>
                  </a:cubicBezTo>
                  <a:cubicBezTo>
                    <a:pt x="3270" y="17657"/>
                    <a:pt x="3269" y="17639"/>
                    <a:pt x="3265" y="17622"/>
                  </a:cubicBezTo>
                  <a:cubicBezTo>
                    <a:pt x="3261" y="17605"/>
                    <a:pt x="3254" y="17592"/>
                    <a:pt x="3242" y="17581"/>
                  </a:cubicBezTo>
                  <a:cubicBezTo>
                    <a:pt x="3231" y="17571"/>
                    <a:pt x="3214" y="17560"/>
                    <a:pt x="3190" y="17548"/>
                  </a:cubicBezTo>
                  <a:lnTo>
                    <a:pt x="2912" y="17412"/>
                  </a:lnTo>
                  <a:close/>
                  <a:moveTo>
                    <a:pt x="2755" y="17542"/>
                  </a:moveTo>
                  <a:cubicBezTo>
                    <a:pt x="2747" y="17545"/>
                    <a:pt x="2740" y="17551"/>
                    <a:pt x="2736" y="17559"/>
                  </a:cubicBezTo>
                  <a:cubicBezTo>
                    <a:pt x="2732" y="17567"/>
                    <a:pt x="2732" y="17575"/>
                    <a:pt x="2735" y="17584"/>
                  </a:cubicBezTo>
                  <a:cubicBezTo>
                    <a:pt x="2738" y="17592"/>
                    <a:pt x="2743" y="17599"/>
                    <a:pt x="2751" y="17603"/>
                  </a:cubicBezTo>
                  <a:cubicBezTo>
                    <a:pt x="2759" y="17607"/>
                    <a:pt x="2768" y="17607"/>
                    <a:pt x="2777" y="17605"/>
                  </a:cubicBezTo>
                  <a:cubicBezTo>
                    <a:pt x="2785" y="17602"/>
                    <a:pt x="2792" y="17596"/>
                    <a:pt x="2796" y="17588"/>
                  </a:cubicBezTo>
                  <a:cubicBezTo>
                    <a:pt x="2800" y="17579"/>
                    <a:pt x="2800" y="17571"/>
                    <a:pt x="2797" y="17563"/>
                  </a:cubicBezTo>
                  <a:cubicBezTo>
                    <a:pt x="2794" y="17554"/>
                    <a:pt x="2788" y="17548"/>
                    <a:pt x="2780" y="17544"/>
                  </a:cubicBezTo>
                  <a:cubicBezTo>
                    <a:pt x="2772" y="17540"/>
                    <a:pt x="2764" y="17539"/>
                    <a:pt x="2755" y="17542"/>
                  </a:cubicBezTo>
                  <a:close/>
                  <a:moveTo>
                    <a:pt x="2813" y="17426"/>
                  </a:moveTo>
                  <a:cubicBezTo>
                    <a:pt x="2804" y="17428"/>
                    <a:pt x="2798" y="17434"/>
                    <a:pt x="2794" y="17442"/>
                  </a:cubicBezTo>
                  <a:cubicBezTo>
                    <a:pt x="2790" y="17450"/>
                    <a:pt x="2789" y="17459"/>
                    <a:pt x="2792" y="17467"/>
                  </a:cubicBezTo>
                  <a:cubicBezTo>
                    <a:pt x="2795" y="17476"/>
                    <a:pt x="2801" y="17482"/>
                    <a:pt x="2809" y="17486"/>
                  </a:cubicBezTo>
                  <a:cubicBezTo>
                    <a:pt x="2817" y="17490"/>
                    <a:pt x="2825" y="17491"/>
                    <a:pt x="2834" y="17488"/>
                  </a:cubicBezTo>
                  <a:cubicBezTo>
                    <a:pt x="2843" y="17485"/>
                    <a:pt x="2849" y="17479"/>
                    <a:pt x="2853" y="17471"/>
                  </a:cubicBezTo>
                  <a:cubicBezTo>
                    <a:pt x="2857" y="17463"/>
                    <a:pt x="2858" y="17454"/>
                    <a:pt x="2855" y="17446"/>
                  </a:cubicBezTo>
                  <a:cubicBezTo>
                    <a:pt x="2852" y="17437"/>
                    <a:pt x="2846" y="17431"/>
                    <a:pt x="2837" y="17427"/>
                  </a:cubicBezTo>
                  <a:cubicBezTo>
                    <a:pt x="2829" y="17423"/>
                    <a:pt x="2821" y="17423"/>
                    <a:pt x="2813" y="17426"/>
                  </a:cubicBezTo>
                  <a:close/>
                  <a:moveTo>
                    <a:pt x="3486" y="17231"/>
                  </a:moveTo>
                  <a:lnTo>
                    <a:pt x="3096" y="17039"/>
                  </a:lnTo>
                  <a:lnTo>
                    <a:pt x="3073" y="17085"/>
                  </a:lnTo>
                  <a:lnTo>
                    <a:pt x="3286" y="17188"/>
                  </a:lnTo>
                  <a:cubicBezTo>
                    <a:pt x="3300" y="17195"/>
                    <a:pt x="3314" y="17202"/>
                    <a:pt x="3329" y="17208"/>
                  </a:cubicBezTo>
                  <a:cubicBezTo>
                    <a:pt x="3343" y="17214"/>
                    <a:pt x="3356" y="17220"/>
                    <a:pt x="3368" y="17225"/>
                  </a:cubicBezTo>
                  <a:cubicBezTo>
                    <a:pt x="3379" y="17230"/>
                    <a:pt x="3389" y="17234"/>
                    <a:pt x="3396" y="17237"/>
                  </a:cubicBezTo>
                  <a:cubicBezTo>
                    <a:pt x="3404" y="17240"/>
                    <a:pt x="3407" y="17241"/>
                    <a:pt x="3408" y="17241"/>
                  </a:cubicBezTo>
                  <a:cubicBezTo>
                    <a:pt x="3407" y="17241"/>
                    <a:pt x="3403" y="17241"/>
                    <a:pt x="3397" y="17241"/>
                  </a:cubicBezTo>
                  <a:cubicBezTo>
                    <a:pt x="3390" y="17240"/>
                    <a:pt x="3383" y="17240"/>
                    <a:pt x="3374" y="17239"/>
                  </a:cubicBezTo>
                  <a:cubicBezTo>
                    <a:pt x="3364" y="17239"/>
                    <a:pt x="3354" y="17238"/>
                    <a:pt x="3343" y="17238"/>
                  </a:cubicBezTo>
                  <a:cubicBezTo>
                    <a:pt x="3331" y="17237"/>
                    <a:pt x="3319" y="17237"/>
                    <a:pt x="3308" y="17238"/>
                  </a:cubicBezTo>
                  <a:lnTo>
                    <a:pt x="2994" y="17245"/>
                  </a:lnTo>
                  <a:lnTo>
                    <a:pt x="2968" y="17299"/>
                  </a:lnTo>
                  <a:lnTo>
                    <a:pt x="3359" y="17491"/>
                  </a:lnTo>
                  <a:lnTo>
                    <a:pt x="3382" y="17443"/>
                  </a:lnTo>
                  <a:lnTo>
                    <a:pt x="3155" y="17333"/>
                  </a:lnTo>
                  <a:cubicBezTo>
                    <a:pt x="3143" y="17328"/>
                    <a:pt x="3132" y="17322"/>
                    <a:pt x="3120" y="17317"/>
                  </a:cubicBezTo>
                  <a:cubicBezTo>
                    <a:pt x="3108" y="17312"/>
                    <a:pt x="3097" y="17308"/>
                    <a:pt x="3087" y="17304"/>
                  </a:cubicBezTo>
                  <a:cubicBezTo>
                    <a:pt x="3078" y="17299"/>
                    <a:pt x="3069" y="17296"/>
                    <a:pt x="3061" y="17293"/>
                  </a:cubicBezTo>
                  <a:cubicBezTo>
                    <a:pt x="3054" y="17290"/>
                    <a:pt x="3049" y="17288"/>
                    <a:pt x="3046" y="17286"/>
                  </a:cubicBezTo>
                  <a:cubicBezTo>
                    <a:pt x="3050" y="17287"/>
                    <a:pt x="3056" y="17287"/>
                    <a:pt x="3063" y="17288"/>
                  </a:cubicBezTo>
                  <a:cubicBezTo>
                    <a:pt x="3070" y="17288"/>
                    <a:pt x="3079" y="17288"/>
                    <a:pt x="3089" y="17288"/>
                  </a:cubicBezTo>
                  <a:cubicBezTo>
                    <a:pt x="3100" y="17288"/>
                    <a:pt x="3111" y="17288"/>
                    <a:pt x="3123" y="17288"/>
                  </a:cubicBezTo>
                  <a:cubicBezTo>
                    <a:pt x="3135" y="17289"/>
                    <a:pt x="3148" y="17288"/>
                    <a:pt x="3161" y="17288"/>
                  </a:cubicBezTo>
                  <a:lnTo>
                    <a:pt x="3462" y="17280"/>
                  </a:lnTo>
                  <a:lnTo>
                    <a:pt x="3486" y="17231"/>
                  </a:lnTo>
                  <a:close/>
                  <a:moveTo>
                    <a:pt x="3511" y="16810"/>
                  </a:moveTo>
                  <a:cubicBezTo>
                    <a:pt x="3496" y="16809"/>
                    <a:pt x="3482" y="16810"/>
                    <a:pt x="3469" y="16813"/>
                  </a:cubicBezTo>
                  <a:cubicBezTo>
                    <a:pt x="3456" y="16817"/>
                    <a:pt x="3444" y="16822"/>
                    <a:pt x="3433" y="16830"/>
                  </a:cubicBezTo>
                  <a:cubicBezTo>
                    <a:pt x="3422" y="16837"/>
                    <a:pt x="3410" y="16848"/>
                    <a:pt x="3396" y="16863"/>
                  </a:cubicBezTo>
                  <a:lnTo>
                    <a:pt x="3360" y="16901"/>
                  </a:lnTo>
                  <a:cubicBezTo>
                    <a:pt x="3340" y="16920"/>
                    <a:pt x="3324" y="16933"/>
                    <a:pt x="3309" y="16938"/>
                  </a:cubicBezTo>
                  <a:cubicBezTo>
                    <a:pt x="3295" y="16944"/>
                    <a:pt x="3280" y="16942"/>
                    <a:pt x="3264" y="16935"/>
                  </a:cubicBezTo>
                  <a:cubicBezTo>
                    <a:pt x="3244" y="16925"/>
                    <a:pt x="3231" y="16910"/>
                    <a:pt x="3227" y="16891"/>
                  </a:cubicBezTo>
                  <a:cubicBezTo>
                    <a:pt x="3222" y="16872"/>
                    <a:pt x="3226" y="16850"/>
                    <a:pt x="3238" y="16825"/>
                  </a:cubicBezTo>
                  <a:cubicBezTo>
                    <a:pt x="3242" y="16817"/>
                    <a:pt x="3246" y="16809"/>
                    <a:pt x="3251" y="16802"/>
                  </a:cubicBezTo>
                  <a:cubicBezTo>
                    <a:pt x="3256" y="16795"/>
                    <a:pt x="3261" y="16789"/>
                    <a:pt x="3268" y="16783"/>
                  </a:cubicBezTo>
                  <a:cubicBezTo>
                    <a:pt x="3274" y="16777"/>
                    <a:pt x="3281" y="16771"/>
                    <a:pt x="3289" y="16765"/>
                  </a:cubicBezTo>
                  <a:cubicBezTo>
                    <a:pt x="3297" y="16759"/>
                    <a:pt x="3307" y="16752"/>
                    <a:pt x="3318" y="16746"/>
                  </a:cubicBezTo>
                  <a:lnTo>
                    <a:pt x="3294" y="16709"/>
                  </a:lnTo>
                  <a:cubicBezTo>
                    <a:pt x="3251" y="16734"/>
                    <a:pt x="3219" y="16767"/>
                    <a:pt x="3198" y="16808"/>
                  </a:cubicBezTo>
                  <a:cubicBezTo>
                    <a:pt x="3189" y="16827"/>
                    <a:pt x="3183" y="16846"/>
                    <a:pt x="3181" y="16864"/>
                  </a:cubicBezTo>
                  <a:cubicBezTo>
                    <a:pt x="3179" y="16883"/>
                    <a:pt x="3180" y="16900"/>
                    <a:pt x="3185" y="16915"/>
                  </a:cubicBezTo>
                  <a:cubicBezTo>
                    <a:pt x="3189" y="16931"/>
                    <a:pt x="3197" y="16946"/>
                    <a:pt x="3207" y="16959"/>
                  </a:cubicBezTo>
                  <a:cubicBezTo>
                    <a:pt x="3218" y="16971"/>
                    <a:pt x="3232" y="16982"/>
                    <a:pt x="3248" y="16990"/>
                  </a:cubicBezTo>
                  <a:cubicBezTo>
                    <a:pt x="3274" y="17002"/>
                    <a:pt x="3299" y="17005"/>
                    <a:pt x="3324" y="16997"/>
                  </a:cubicBezTo>
                  <a:cubicBezTo>
                    <a:pt x="3336" y="16993"/>
                    <a:pt x="3347" y="16987"/>
                    <a:pt x="3357" y="16979"/>
                  </a:cubicBezTo>
                  <a:cubicBezTo>
                    <a:pt x="3367" y="16971"/>
                    <a:pt x="3379" y="16960"/>
                    <a:pt x="3393" y="16945"/>
                  </a:cubicBezTo>
                  <a:lnTo>
                    <a:pt x="3425" y="16911"/>
                  </a:lnTo>
                  <a:cubicBezTo>
                    <a:pt x="3462" y="16871"/>
                    <a:pt x="3497" y="16860"/>
                    <a:pt x="3532" y="16877"/>
                  </a:cubicBezTo>
                  <a:cubicBezTo>
                    <a:pt x="3555" y="16888"/>
                    <a:pt x="3569" y="16907"/>
                    <a:pt x="3574" y="16932"/>
                  </a:cubicBezTo>
                  <a:cubicBezTo>
                    <a:pt x="3576" y="16944"/>
                    <a:pt x="3577" y="16955"/>
                    <a:pt x="3575" y="16965"/>
                  </a:cubicBezTo>
                  <a:cubicBezTo>
                    <a:pt x="3573" y="16975"/>
                    <a:pt x="3568" y="16988"/>
                    <a:pt x="3561" y="17003"/>
                  </a:cubicBezTo>
                  <a:cubicBezTo>
                    <a:pt x="3551" y="17023"/>
                    <a:pt x="3539" y="17040"/>
                    <a:pt x="3526" y="17054"/>
                  </a:cubicBezTo>
                  <a:cubicBezTo>
                    <a:pt x="3512" y="17068"/>
                    <a:pt x="3495" y="17081"/>
                    <a:pt x="3475" y="17091"/>
                  </a:cubicBezTo>
                  <a:lnTo>
                    <a:pt x="3502" y="17130"/>
                  </a:lnTo>
                  <a:cubicBezTo>
                    <a:pt x="3524" y="17116"/>
                    <a:pt x="3542" y="17101"/>
                    <a:pt x="3558" y="17083"/>
                  </a:cubicBezTo>
                  <a:cubicBezTo>
                    <a:pt x="3574" y="17066"/>
                    <a:pt x="3587" y="17045"/>
                    <a:pt x="3599" y="17022"/>
                  </a:cubicBezTo>
                  <a:cubicBezTo>
                    <a:pt x="3608" y="17003"/>
                    <a:pt x="3614" y="16987"/>
                    <a:pt x="3617" y="16971"/>
                  </a:cubicBezTo>
                  <a:cubicBezTo>
                    <a:pt x="3620" y="16955"/>
                    <a:pt x="3620" y="16939"/>
                    <a:pt x="3618" y="16922"/>
                  </a:cubicBezTo>
                  <a:cubicBezTo>
                    <a:pt x="3616" y="16899"/>
                    <a:pt x="3608" y="16879"/>
                    <a:pt x="3596" y="16861"/>
                  </a:cubicBezTo>
                  <a:cubicBezTo>
                    <a:pt x="3584" y="16844"/>
                    <a:pt x="3569" y="16831"/>
                    <a:pt x="3551" y="16822"/>
                  </a:cubicBezTo>
                  <a:cubicBezTo>
                    <a:pt x="3539" y="16816"/>
                    <a:pt x="3525" y="16812"/>
                    <a:pt x="3511" y="16810"/>
                  </a:cubicBezTo>
                  <a:close/>
                  <a:moveTo>
                    <a:pt x="3428" y="16364"/>
                  </a:moveTo>
                  <a:lnTo>
                    <a:pt x="3301" y="16622"/>
                  </a:lnTo>
                  <a:lnTo>
                    <a:pt x="3340" y="16642"/>
                  </a:lnTo>
                  <a:lnTo>
                    <a:pt x="3391" y="16537"/>
                  </a:lnTo>
                  <a:lnTo>
                    <a:pt x="3743" y="16710"/>
                  </a:lnTo>
                  <a:lnTo>
                    <a:pt x="3765" y="16665"/>
                  </a:lnTo>
                  <a:lnTo>
                    <a:pt x="3414" y="16492"/>
                  </a:lnTo>
                  <a:lnTo>
                    <a:pt x="3466" y="16386"/>
                  </a:lnTo>
                  <a:lnTo>
                    <a:pt x="3428" y="16364"/>
                  </a:lnTo>
                  <a:close/>
                  <a:moveTo>
                    <a:pt x="3960" y="16269"/>
                  </a:moveTo>
                  <a:lnTo>
                    <a:pt x="3919" y="16250"/>
                  </a:lnTo>
                  <a:lnTo>
                    <a:pt x="3835" y="16422"/>
                  </a:lnTo>
                  <a:lnTo>
                    <a:pt x="3692" y="16351"/>
                  </a:lnTo>
                  <a:lnTo>
                    <a:pt x="3757" y="16217"/>
                  </a:lnTo>
                  <a:lnTo>
                    <a:pt x="3717" y="16197"/>
                  </a:lnTo>
                  <a:lnTo>
                    <a:pt x="3651" y="16331"/>
                  </a:lnTo>
                  <a:lnTo>
                    <a:pt x="3523" y="16268"/>
                  </a:lnTo>
                  <a:lnTo>
                    <a:pt x="3602" y="16108"/>
                  </a:lnTo>
                  <a:lnTo>
                    <a:pt x="3566" y="16083"/>
                  </a:lnTo>
                  <a:lnTo>
                    <a:pt x="3461" y="16297"/>
                  </a:lnTo>
                  <a:lnTo>
                    <a:pt x="3852" y="16489"/>
                  </a:lnTo>
                  <a:lnTo>
                    <a:pt x="3960" y="16269"/>
                  </a:lnTo>
                  <a:close/>
                  <a:moveTo>
                    <a:pt x="4123" y="15938"/>
                  </a:moveTo>
                  <a:lnTo>
                    <a:pt x="4086" y="15943"/>
                  </a:lnTo>
                  <a:cubicBezTo>
                    <a:pt x="4070" y="15945"/>
                    <a:pt x="4052" y="15948"/>
                    <a:pt x="4033" y="15950"/>
                  </a:cubicBezTo>
                  <a:cubicBezTo>
                    <a:pt x="4015" y="15953"/>
                    <a:pt x="3997" y="15955"/>
                    <a:pt x="3980" y="15958"/>
                  </a:cubicBezTo>
                  <a:cubicBezTo>
                    <a:pt x="3964" y="15960"/>
                    <a:pt x="3952" y="15962"/>
                    <a:pt x="3946" y="15963"/>
                  </a:cubicBezTo>
                  <a:cubicBezTo>
                    <a:pt x="3936" y="15965"/>
                    <a:pt x="3925" y="15967"/>
                    <a:pt x="3913" y="15970"/>
                  </a:cubicBezTo>
                  <a:cubicBezTo>
                    <a:pt x="3901" y="15974"/>
                    <a:pt x="3891" y="15977"/>
                    <a:pt x="3882" y="15981"/>
                  </a:cubicBezTo>
                  <a:lnTo>
                    <a:pt x="3885" y="15975"/>
                  </a:lnTo>
                  <a:cubicBezTo>
                    <a:pt x="3893" y="15960"/>
                    <a:pt x="3897" y="15944"/>
                    <a:pt x="3898" y="15929"/>
                  </a:cubicBezTo>
                  <a:cubicBezTo>
                    <a:pt x="3899" y="15914"/>
                    <a:pt x="3898" y="15899"/>
                    <a:pt x="3893" y="15885"/>
                  </a:cubicBezTo>
                  <a:cubicBezTo>
                    <a:pt x="3888" y="15872"/>
                    <a:pt x="3880" y="15859"/>
                    <a:pt x="3869" y="15848"/>
                  </a:cubicBezTo>
                  <a:cubicBezTo>
                    <a:pt x="3858" y="15836"/>
                    <a:pt x="3845" y="15827"/>
                    <a:pt x="3829" y="15819"/>
                  </a:cubicBezTo>
                  <a:cubicBezTo>
                    <a:pt x="3819" y="15814"/>
                    <a:pt x="3809" y="15810"/>
                    <a:pt x="3799" y="15809"/>
                  </a:cubicBezTo>
                  <a:cubicBezTo>
                    <a:pt x="3789" y="15807"/>
                    <a:pt x="3780" y="15806"/>
                    <a:pt x="3771" y="15806"/>
                  </a:cubicBezTo>
                  <a:cubicBezTo>
                    <a:pt x="3763" y="15807"/>
                    <a:pt x="3755" y="15808"/>
                    <a:pt x="3747" y="15810"/>
                  </a:cubicBezTo>
                  <a:cubicBezTo>
                    <a:pt x="3740" y="15812"/>
                    <a:pt x="3734" y="15814"/>
                    <a:pt x="3728" y="15817"/>
                  </a:cubicBezTo>
                  <a:cubicBezTo>
                    <a:pt x="3722" y="15820"/>
                    <a:pt x="3716" y="15823"/>
                    <a:pt x="3710" y="15828"/>
                  </a:cubicBezTo>
                  <a:cubicBezTo>
                    <a:pt x="3704" y="15832"/>
                    <a:pt x="3698" y="15838"/>
                    <a:pt x="3692" y="15844"/>
                  </a:cubicBezTo>
                  <a:cubicBezTo>
                    <a:pt x="3686" y="15851"/>
                    <a:pt x="3680" y="15859"/>
                    <a:pt x="3673" y="15869"/>
                  </a:cubicBezTo>
                  <a:cubicBezTo>
                    <a:pt x="3667" y="15879"/>
                    <a:pt x="3661" y="15890"/>
                    <a:pt x="3654" y="15903"/>
                  </a:cubicBezTo>
                  <a:lnTo>
                    <a:pt x="3610" y="15995"/>
                  </a:lnTo>
                  <a:lnTo>
                    <a:pt x="4000" y="16187"/>
                  </a:lnTo>
                  <a:lnTo>
                    <a:pt x="4023" y="16141"/>
                  </a:lnTo>
                  <a:lnTo>
                    <a:pt x="3846" y="16054"/>
                  </a:lnTo>
                  <a:cubicBezTo>
                    <a:pt x="3851" y="16045"/>
                    <a:pt x="3857" y="16038"/>
                    <a:pt x="3863" y="16033"/>
                  </a:cubicBezTo>
                  <a:cubicBezTo>
                    <a:pt x="3870" y="16029"/>
                    <a:pt x="3880" y="16025"/>
                    <a:pt x="3893" y="16022"/>
                  </a:cubicBezTo>
                  <a:cubicBezTo>
                    <a:pt x="3916" y="16018"/>
                    <a:pt x="3938" y="16013"/>
                    <a:pt x="3959" y="16010"/>
                  </a:cubicBezTo>
                  <a:cubicBezTo>
                    <a:pt x="3980" y="16007"/>
                    <a:pt x="3999" y="16004"/>
                    <a:pt x="4016" y="16002"/>
                  </a:cubicBezTo>
                  <a:cubicBezTo>
                    <a:pt x="4033" y="16000"/>
                    <a:pt x="4049" y="15998"/>
                    <a:pt x="4062" y="15998"/>
                  </a:cubicBezTo>
                  <a:cubicBezTo>
                    <a:pt x="4075" y="15997"/>
                    <a:pt x="4086" y="15997"/>
                    <a:pt x="4094" y="15997"/>
                  </a:cubicBezTo>
                  <a:lnTo>
                    <a:pt x="4123" y="15938"/>
                  </a:lnTo>
                  <a:close/>
                  <a:moveTo>
                    <a:pt x="3836" y="15890"/>
                  </a:moveTo>
                  <a:cubicBezTo>
                    <a:pt x="3845" y="15898"/>
                    <a:pt x="3850" y="15907"/>
                    <a:pt x="3853" y="15916"/>
                  </a:cubicBezTo>
                  <a:cubicBezTo>
                    <a:pt x="3856" y="15927"/>
                    <a:pt x="3857" y="15939"/>
                    <a:pt x="3855" y="15952"/>
                  </a:cubicBezTo>
                  <a:cubicBezTo>
                    <a:pt x="3852" y="15964"/>
                    <a:pt x="3847" y="15979"/>
                    <a:pt x="3838" y="15997"/>
                  </a:cubicBezTo>
                  <a:lnTo>
                    <a:pt x="3817" y="16040"/>
                  </a:lnTo>
                  <a:lnTo>
                    <a:pt x="3671" y="15968"/>
                  </a:lnTo>
                  <a:lnTo>
                    <a:pt x="3694" y="15922"/>
                  </a:lnTo>
                  <a:cubicBezTo>
                    <a:pt x="3699" y="15911"/>
                    <a:pt x="3705" y="15902"/>
                    <a:pt x="3710" y="15895"/>
                  </a:cubicBezTo>
                  <a:cubicBezTo>
                    <a:pt x="3715" y="15888"/>
                    <a:pt x="3721" y="15882"/>
                    <a:pt x="3726" y="15876"/>
                  </a:cubicBezTo>
                  <a:cubicBezTo>
                    <a:pt x="3736" y="15868"/>
                    <a:pt x="3749" y="15862"/>
                    <a:pt x="3763" y="15861"/>
                  </a:cubicBezTo>
                  <a:cubicBezTo>
                    <a:pt x="3778" y="15859"/>
                    <a:pt x="3791" y="15861"/>
                    <a:pt x="3804" y="15867"/>
                  </a:cubicBezTo>
                  <a:cubicBezTo>
                    <a:pt x="3817" y="15874"/>
                    <a:pt x="3828" y="15881"/>
                    <a:pt x="3836" y="15890"/>
                  </a:cubicBezTo>
                  <a:close/>
                  <a:moveTo>
                    <a:pt x="4335" y="15727"/>
                  </a:moveTo>
                  <a:lnTo>
                    <a:pt x="3785" y="15457"/>
                  </a:lnTo>
                  <a:lnTo>
                    <a:pt x="3767" y="15494"/>
                  </a:lnTo>
                  <a:lnTo>
                    <a:pt x="4316" y="15765"/>
                  </a:lnTo>
                  <a:lnTo>
                    <a:pt x="4335" y="15727"/>
                  </a:lnTo>
                  <a:close/>
                  <a:moveTo>
                    <a:pt x="4109" y="14979"/>
                  </a:moveTo>
                  <a:lnTo>
                    <a:pt x="4086" y="15025"/>
                  </a:lnTo>
                  <a:lnTo>
                    <a:pt x="4359" y="15159"/>
                  </a:lnTo>
                  <a:cubicBezTo>
                    <a:pt x="4372" y="15166"/>
                    <a:pt x="4383" y="15172"/>
                    <a:pt x="4391" y="15179"/>
                  </a:cubicBezTo>
                  <a:cubicBezTo>
                    <a:pt x="4400" y="15185"/>
                    <a:pt x="4407" y="15193"/>
                    <a:pt x="4412" y="15204"/>
                  </a:cubicBezTo>
                  <a:cubicBezTo>
                    <a:pt x="4417" y="15214"/>
                    <a:pt x="4419" y="15226"/>
                    <a:pt x="4417" y="15240"/>
                  </a:cubicBezTo>
                  <a:cubicBezTo>
                    <a:pt x="4416" y="15254"/>
                    <a:pt x="4411" y="15269"/>
                    <a:pt x="4403" y="15285"/>
                  </a:cubicBezTo>
                  <a:cubicBezTo>
                    <a:pt x="4397" y="15297"/>
                    <a:pt x="4391" y="15307"/>
                    <a:pt x="4384" y="15315"/>
                  </a:cubicBezTo>
                  <a:cubicBezTo>
                    <a:pt x="4378" y="15322"/>
                    <a:pt x="4371" y="15328"/>
                    <a:pt x="4364" y="15333"/>
                  </a:cubicBezTo>
                  <a:cubicBezTo>
                    <a:pt x="4357" y="15337"/>
                    <a:pt x="4351" y="15340"/>
                    <a:pt x="4344" y="15341"/>
                  </a:cubicBezTo>
                  <a:cubicBezTo>
                    <a:pt x="4338" y="15342"/>
                    <a:pt x="4332" y="15343"/>
                    <a:pt x="4327" y="15343"/>
                  </a:cubicBezTo>
                  <a:cubicBezTo>
                    <a:pt x="4320" y="15342"/>
                    <a:pt x="4311" y="15340"/>
                    <a:pt x="4299" y="15336"/>
                  </a:cubicBezTo>
                  <a:cubicBezTo>
                    <a:pt x="4288" y="15331"/>
                    <a:pt x="4277" y="15327"/>
                    <a:pt x="4267" y="15322"/>
                  </a:cubicBezTo>
                  <a:lnTo>
                    <a:pt x="4004" y="15192"/>
                  </a:lnTo>
                  <a:lnTo>
                    <a:pt x="3982" y="15238"/>
                  </a:lnTo>
                  <a:lnTo>
                    <a:pt x="4262" y="15376"/>
                  </a:lnTo>
                  <a:cubicBezTo>
                    <a:pt x="4271" y="15381"/>
                    <a:pt x="4281" y="15385"/>
                    <a:pt x="4293" y="15389"/>
                  </a:cubicBezTo>
                  <a:cubicBezTo>
                    <a:pt x="4304" y="15394"/>
                    <a:pt x="4316" y="15396"/>
                    <a:pt x="4328" y="15395"/>
                  </a:cubicBezTo>
                  <a:cubicBezTo>
                    <a:pt x="4353" y="15394"/>
                    <a:pt x="4374" y="15387"/>
                    <a:pt x="4392" y="15373"/>
                  </a:cubicBezTo>
                  <a:cubicBezTo>
                    <a:pt x="4410" y="15359"/>
                    <a:pt x="4427" y="15337"/>
                    <a:pt x="4442" y="15307"/>
                  </a:cubicBezTo>
                  <a:cubicBezTo>
                    <a:pt x="4454" y="15283"/>
                    <a:pt x="4461" y="15262"/>
                    <a:pt x="4464" y="15243"/>
                  </a:cubicBezTo>
                  <a:cubicBezTo>
                    <a:pt x="4467" y="15225"/>
                    <a:pt x="4466" y="15207"/>
                    <a:pt x="4462" y="15190"/>
                  </a:cubicBezTo>
                  <a:cubicBezTo>
                    <a:pt x="4458" y="15173"/>
                    <a:pt x="4450" y="15160"/>
                    <a:pt x="4439" y="15149"/>
                  </a:cubicBezTo>
                  <a:cubicBezTo>
                    <a:pt x="4428" y="15139"/>
                    <a:pt x="4411" y="15128"/>
                    <a:pt x="4387" y="15116"/>
                  </a:cubicBezTo>
                  <a:lnTo>
                    <a:pt x="4109" y="14979"/>
                  </a:lnTo>
                  <a:close/>
                  <a:moveTo>
                    <a:pt x="4683" y="14799"/>
                  </a:moveTo>
                  <a:lnTo>
                    <a:pt x="4292" y="14607"/>
                  </a:lnTo>
                  <a:lnTo>
                    <a:pt x="4270" y="14653"/>
                  </a:lnTo>
                  <a:lnTo>
                    <a:pt x="4483" y="14756"/>
                  </a:lnTo>
                  <a:cubicBezTo>
                    <a:pt x="4497" y="14763"/>
                    <a:pt x="4511" y="14769"/>
                    <a:pt x="4526" y="14776"/>
                  </a:cubicBezTo>
                  <a:cubicBezTo>
                    <a:pt x="4540" y="14782"/>
                    <a:pt x="4553" y="14788"/>
                    <a:pt x="4564" y="14792"/>
                  </a:cubicBezTo>
                  <a:cubicBezTo>
                    <a:pt x="4576" y="14797"/>
                    <a:pt x="4585" y="14801"/>
                    <a:pt x="4593" y="14804"/>
                  </a:cubicBezTo>
                  <a:cubicBezTo>
                    <a:pt x="4600" y="14807"/>
                    <a:pt x="4604" y="14809"/>
                    <a:pt x="4605" y="14809"/>
                  </a:cubicBezTo>
                  <a:cubicBezTo>
                    <a:pt x="4603" y="14809"/>
                    <a:pt x="4600" y="14809"/>
                    <a:pt x="4593" y="14808"/>
                  </a:cubicBezTo>
                  <a:cubicBezTo>
                    <a:pt x="4587" y="14808"/>
                    <a:pt x="4580" y="14807"/>
                    <a:pt x="4570" y="14807"/>
                  </a:cubicBezTo>
                  <a:cubicBezTo>
                    <a:pt x="4561" y="14806"/>
                    <a:pt x="4551" y="14806"/>
                    <a:pt x="4539" y="14805"/>
                  </a:cubicBezTo>
                  <a:cubicBezTo>
                    <a:pt x="4528" y="14805"/>
                    <a:pt x="4516" y="14805"/>
                    <a:pt x="4505" y="14805"/>
                  </a:cubicBezTo>
                  <a:lnTo>
                    <a:pt x="4191" y="14812"/>
                  </a:lnTo>
                  <a:lnTo>
                    <a:pt x="4165" y="14866"/>
                  </a:lnTo>
                  <a:lnTo>
                    <a:pt x="4555" y="15059"/>
                  </a:lnTo>
                  <a:lnTo>
                    <a:pt x="4579" y="15010"/>
                  </a:lnTo>
                  <a:lnTo>
                    <a:pt x="4351" y="14901"/>
                  </a:lnTo>
                  <a:cubicBezTo>
                    <a:pt x="4340" y="14895"/>
                    <a:pt x="4328" y="14890"/>
                    <a:pt x="4317" y="14885"/>
                  </a:cubicBezTo>
                  <a:cubicBezTo>
                    <a:pt x="4305" y="14880"/>
                    <a:pt x="4294" y="14875"/>
                    <a:pt x="4284" y="14871"/>
                  </a:cubicBezTo>
                  <a:cubicBezTo>
                    <a:pt x="4274" y="14867"/>
                    <a:pt x="4266" y="14863"/>
                    <a:pt x="4258" y="14860"/>
                  </a:cubicBezTo>
                  <a:cubicBezTo>
                    <a:pt x="4251" y="14857"/>
                    <a:pt x="4246" y="14855"/>
                    <a:pt x="4243" y="14854"/>
                  </a:cubicBezTo>
                  <a:cubicBezTo>
                    <a:pt x="4247" y="14855"/>
                    <a:pt x="4253" y="14855"/>
                    <a:pt x="4260" y="14855"/>
                  </a:cubicBezTo>
                  <a:cubicBezTo>
                    <a:pt x="4267" y="14856"/>
                    <a:pt x="4276" y="14856"/>
                    <a:pt x="4286" y="14856"/>
                  </a:cubicBezTo>
                  <a:cubicBezTo>
                    <a:pt x="4296" y="14856"/>
                    <a:pt x="4308" y="14856"/>
                    <a:pt x="4320" y="14856"/>
                  </a:cubicBezTo>
                  <a:cubicBezTo>
                    <a:pt x="4332" y="14856"/>
                    <a:pt x="4345" y="14856"/>
                    <a:pt x="4358" y="14856"/>
                  </a:cubicBezTo>
                  <a:lnTo>
                    <a:pt x="4659" y="14848"/>
                  </a:lnTo>
                  <a:lnTo>
                    <a:pt x="4683" y="14799"/>
                  </a:lnTo>
                  <a:close/>
                  <a:moveTo>
                    <a:pt x="4762" y="14639"/>
                  </a:moveTo>
                  <a:lnTo>
                    <a:pt x="4371" y="14447"/>
                  </a:lnTo>
                  <a:lnTo>
                    <a:pt x="4349" y="14492"/>
                  </a:lnTo>
                  <a:lnTo>
                    <a:pt x="4740" y="14685"/>
                  </a:lnTo>
                  <a:lnTo>
                    <a:pt x="4762" y="14639"/>
                  </a:lnTo>
                  <a:close/>
                  <a:moveTo>
                    <a:pt x="4562" y="14059"/>
                  </a:moveTo>
                  <a:lnTo>
                    <a:pt x="4538" y="14107"/>
                  </a:lnTo>
                  <a:lnTo>
                    <a:pt x="4755" y="14318"/>
                  </a:lnTo>
                  <a:cubicBezTo>
                    <a:pt x="4772" y="14335"/>
                    <a:pt x="4787" y="14349"/>
                    <a:pt x="4799" y="14360"/>
                  </a:cubicBezTo>
                  <a:cubicBezTo>
                    <a:pt x="4812" y="14371"/>
                    <a:pt x="4820" y="14378"/>
                    <a:pt x="4824" y="14382"/>
                  </a:cubicBezTo>
                  <a:cubicBezTo>
                    <a:pt x="4821" y="14381"/>
                    <a:pt x="4816" y="14379"/>
                    <a:pt x="4810" y="14378"/>
                  </a:cubicBezTo>
                  <a:cubicBezTo>
                    <a:pt x="4803" y="14376"/>
                    <a:pt x="4795" y="14374"/>
                    <a:pt x="4785" y="14372"/>
                  </a:cubicBezTo>
                  <a:cubicBezTo>
                    <a:pt x="4776" y="14370"/>
                    <a:pt x="4766" y="14368"/>
                    <a:pt x="4756" y="14367"/>
                  </a:cubicBezTo>
                  <a:cubicBezTo>
                    <a:pt x="4746" y="14365"/>
                    <a:pt x="4736" y="14363"/>
                    <a:pt x="4726" y="14362"/>
                  </a:cubicBezTo>
                  <a:lnTo>
                    <a:pt x="4433" y="14320"/>
                  </a:lnTo>
                  <a:lnTo>
                    <a:pt x="4408" y="14371"/>
                  </a:lnTo>
                  <a:lnTo>
                    <a:pt x="4864" y="14432"/>
                  </a:lnTo>
                  <a:lnTo>
                    <a:pt x="4887" y="14386"/>
                  </a:lnTo>
                  <a:lnTo>
                    <a:pt x="4562" y="14059"/>
                  </a:lnTo>
                  <a:close/>
                  <a:moveTo>
                    <a:pt x="5098" y="13957"/>
                  </a:moveTo>
                  <a:lnTo>
                    <a:pt x="5057" y="13937"/>
                  </a:lnTo>
                  <a:lnTo>
                    <a:pt x="4973" y="14109"/>
                  </a:lnTo>
                  <a:lnTo>
                    <a:pt x="4830" y="14039"/>
                  </a:lnTo>
                  <a:lnTo>
                    <a:pt x="4895" y="13905"/>
                  </a:lnTo>
                  <a:lnTo>
                    <a:pt x="4855" y="13885"/>
                  </a:lnTo>
                  <a:lnTo>
                    <a:pt x="4789" y="14019"/>
                  </a:lnTo>
                  <a:lnTo>
                    <a:pt x="4661" y="13956"/>
                  </a:lnTo>
                  <a:lnTo>
                    <a:pt x="4740" y="13795"/>
                  </a:lnTo>
                  <a:lnTo>
                    <a:pt x="4704" y="13770"/>
                  </a:lnTo>
                  <a:lnTo>
                    <a:pt x="4599" y="13984"/>
                  </a:lnTo>
                  <a:lnTo>
                    <a:pt x="4990" y="14176"/>
                  </a:lnTo>
                  <a:lnTo>
                    <a:pt x="5098" y="13957"/>
                  </a:lnTo>
                  <a:close/>
                  <a:moveTo>
                    <a:pt x="5261" y="13626"/>
                  </a:moveTo>
                  <a:lnTo>
                    <a:pt x="5224" y="13630"/>
                  </a:lnTo>
                  <a:cubicBezTo>
                    <a:pt x="5208" y="13633"/>
                    <a:pt x="5190" y="13635"/>
                    <a:pt x="5171" y="13638"/>
                  </a:cubicBezTo>
                  <a:cubicBezTo>
                    <a:pt x="5153" y="13640"/>
                    <a:pt x="5135" y="13643"/>
                    <a:pt x="5118" y="13645"/>
                  </a:cubicBezTo>
                  <a:cubicBezTo>
                    <a:pt x="5102" y="13647"/>
                    <a:pt x="5090" y="13649"/>
                    <a:pt x="5084" y="13650"/>
                  </a:cubicBezTo>
                  <a:cubicBezTo>
                    <a:pt x="5074" y="13652"/>
                    <a:pt x="5063" y="13655"/>
                    <a:pt x="5051" y="13658"/>
                  </a:cubicBezTo>
                  <a:cubicBezTo>
                    <a:pt x="5039" y="13661"/>
                    <a:pt x="5029" y="13664"/>
                    <a:pt x="5020" y="13668"/>
                  </a:cubicBezTo>
                  <a:lnTo>
                    <a:pt x="5023" y="13662"/>
                  </a:lnTo>
                  <a:cubicBezTo>
                    <a:pt x="5031" y="13647"/>
                    <a:pt x="5035" y="13631"/>
                    <a:pt x="5036" y="13616"/>
                  </a:cubicBezTo>
                  <a:cubicBezTo>
                    <a:pt x="5037" y="13601"/>
                    <a:pt x="5036" y="13586"/>
                    <a:pt x="5031" y="13573"/>
                  </a:cubicBezTo>
                  <a:cubicBezTo>
                    <a:pt x="5026" y="13559"/>
                    <a:pt x="5018" y="13546"/>
                    <a:pt x="5007" y="13535"/>
                  </a:cubicBezTo>
                  <a:cubicBezTo>
                    <a:pt x="4996" y="13524"/>
                    <a:pt x="4983" y="13514"/>
                    <a:pt x="4967" y="13506"/>
                  </a:cubicBezTo>
                  <a:cubicBezTo>
                    <a:pt x="4957" y="13501"/>
                    <a:pt x="4947" y="13498"/>
                    <a:pt x="4937" y="13496"/>
                  </a:cubicBezTo>
                  <a:cubicBezTo>
                    <a:pt x="4927" y="13494"/>
                    <a:pt x="4918" y="13493"/>
                    <a:pt x="4909" y="13494"/>
                  </a:cubicBezTo>
                  <a:cubicBezTo>
                    <a:pt x="4901" y="13494"/>
                    <a:pt x="4893" y="13495"/>
                    <a:pt x="4886" y="13497"/>
                  </a:cubicBezTo>
                  <a:cubicBezTo>
                    <a:pt x="4878" y="13499"/>
                    <a:pt x="4872" y="13501"/>
                    <a:pt x="4866" y="13504"/>
                  </a:cubicBezTo>
                  <a:cubicBezTo>
                    <a:pt x="4860" y="13507"/>
                    <a:pt x="4854" y="13511"/>
                    <a:pt x="4848" y="13515"/>
                  </a:cubicBezTo>
                  <a:cubicBezTo>
                    <a:pt x="4842" y="13519"/>
                    <a:pt x="4836" y="13525"/>
                    <a:pt x="4830" y="13532"/>
                  </a:cubicBezTo>
                  <a:cubicBezTo>
                    <a:pt x="4824" y="13538"/>
                    <a:pt x="4818" y="13546"/>
                    <a:pt x="4811" y="13556"/>
                  </a:cubicBezTo>
                  <a:cubicBezTo>
                    <a:pt x="4805" y="13566"/>
                    <a:pt x="4799" y="13577"/>
                    <a:pt x="4792" y="13591"/>
                  </a:cubicBezTo>
                  <a:lnTo>
                    <a:pt x="4748" y="13682"/>
                  </a:lnTo>
                  <a:lnTo>
                    <a:pt x="5138" y="13874"/>
                  </a:lnTo>
                  <a:lnTo>
                    <a:pt x="5161" y="13829"/>
                  </a:lnTo>
                  <a:lnTo>
                    <a:pt x="4984" y="13742"/>
                  </a:lnTo>
                  <a:cubicBezTo>
                    <a:pt x="4989" y="13732"/>
                    <a:pt x="4995" y="13725"/>
                    <a:pt x="5001" y="13720"/>
                  </a:cubicBezTo>
                  <a:cubicBezTo>
                    <a:pt x="5008" y="13716"/>
                    <a:pt x="5018" y="13712"/>
                    <a:pt x="5031" y="13709"/>
                  </a:cubicBezTo>
                  <a:cubicBezTo>
                    <a:pt x="5054" y="13705"/>
                    <a:pt x="5076" y="13701"/>
                    <a:pt x="5097" y="13697"/>
                  </a:cubicBezTo>
                  <a:cubicBezTo>
                    <a:pt x="5118" y="13694"/>
                    <a:pt x="5137" y="13691"/>
                    <a:pt x="5154" y="13689"/>
                  </a:cubicBezTo>
                  <a:cubicBezTo>
                    <a:pt x="5171" y="13687"/>
                    <a:pt x="5187" y="13686"/>
                    <a:pt x="5200" y="13685"/>
                  </a:cubicBezTo>
                  <a:cubicBezTo>
                    <a:pt x="5213" y="13684"/>
                    <a:pt x="5224" y="13684"/>
                    <a:pt x="5232" y="13684"/>
                  </a:cubicBezTo>
                  <a:lnTo>
                    <a:pt x="5261" y="13626"/>
                  </a:lnTo>
                  <a:close/>
                  <a:moveTo>
                    <a:pt x="4974" y="13577"/>
                  </a:moveTo>
                  <a:cubicBezTo>
                    <a:pt x="4983" y="13585"/>
                    <a:pt x="4988" y="13594"/>
                    <a:pt x="4991" y="13604"/>
                  </a:cubicBezTo>
                  <a:cubicBezTo>
                    <a:pt x="4994" y="13615"/>
                    <a:pt x="4995" y="13626"/>
                    <a:pt x="4993" y="13639"/>
                  </a:cubicBezTo>
                  <a:cubicBezTo>
                    <a:pt x="4990" y="13651"/>
                    <a:pt x="4985" y="13667"/>
                    <a:pt x="4976" y="13684"/>
                  </a:cubicBezTo>
                  <a:lnTo>
                    <a:pt x="4955" y="13727"/>
                  </a:lnTo>
                  <a:lnTo>
                    <a:pt x="4809" y="13656"/>
                  </a:lnTo>
                  <a:lnTo>
                    <a:pt x="4832" y="13609"/>
                  </a:lnTo>
                  <a:cubicBezTo>
                    <a:pt x="4838" y="13598"/>
                    <a:pt x="4843" y="13589"/>
                    <a:pt x="4848" y="13582"/>
                  </a:cubicBezTo>
                  <a:cubicBezTo>
                    <a:pt x="4853" y="13575"/>
                    <a:pt x="4859" y="13569"/>
                    <a:pt x="4864" y="13564"/>
                  </a:cubicBezTo>
                  <a:cubicBezTo>
                    <a:pt x="4874" y="13555"/>
                    <a:pt x="4887" y="13550"/>
                    <a:pt x="4901" y="13548"/>
                  </a:cubicBezTo>
                  <a:cubicBezTo>
                    <a:pt x="4916" y="13546"/>
                    <a:pt x="4929" y="13548"/>
                    <a:pt x="4942" y="13555"/>
                  </a:cubicBezTo>
                  <a:cubicBezTo>
                    <a:pt x="4955" y="13561"/>
                    <a:pt x="4966" y="13568"/>
                    <a:pt x="4974" y="13577"/>
                  </a:cubicBezTo>
                  <a:close/>
                  <a:moveTo>
                    <a:pt x="5272" y="13232"/>
                  </a:moveTo>
                  <a:cubicBezTo>
                    <a:pt x="5257" y="13230"/>
                    <a:pt x="5243" y="13231"/>
                    <a:pt x="5230" y="13235"/>
                  </a:cubicBezTo>
                  <a:cubicBezTo>
                    <a:pt x="5217" y="13238"/>
                    <a:pt x="5205" y="13244"/>
                    <a:pt x="5194" y="13251"/>
                  </a:cubicBezTo>
                  <a:cubicBezTo>
                    <a:pt x="5183" y="13258"/>
                    <a:pt x="5171" y="13269"/>
                    <a:pt x="5157" y="13284"/>
                  </a:cubicBezTo>
                  <a:lnTo>
                    <a:pt x="5120" y="13322"/>
                  </a:lnTo>
                  <a:cubicBezTo>
                    <a:pt x="5101" y="13342"/>
                    <a:pt x="5085" y="13354"/>
                    <a:pt x="5070" y="13359"/>
                  </a:cubicBezTo>
                  <a:cubicBezTo>
                    <a:pt x="5056" y="13365"/>
                    <a:pt x="5041" y="13364"/>
                    <a:pt x="5025" y="13356"/>
                  </a:cubicBezTo>
                  <a:cubicBezTo>
                    <a:pt x="5005" y="13346"/>
                    <a:pt x="4992" y="13331"/>
                    <a:pt x="4988" y="13312"/>
                  </a:cubicBezTo>
                  <a:cubicBezTo>
                    <a:pt x="4983" y="13293"/>
                    <a:pt x="4987" y="13271"/>
                    <a:pt x="4999" y="13246"/>
                  </a:cubicBezTo>
                  <a:cubicBezTo>
                    <a:pt x="5003" y="13238"/>
                    <a:pt x="5007" y="13230"/>
                    <a:pt x="5012" y="13223"/>
                  </a:cubicBezTo>
                  <a:cubicBezTo>
                    <a:pt x="5017" y="13216"/>
                    <a:pt x="5022" y="13210"/>
                    <a:pt x="5029" y="13204"/>
                  </a:cubicBezTo>
                  <a:cubicBezTo>
                    <a:pt x="5035" y="13198"/>
                    <a:pt x="5042" y="13192"/>
                    <a:pt x="5050" y="13186"/>
                  </a:cubicBezTo>
                  <a:cubicBezTo>
                    <a:pt x="5058" y="13180"/>
                    <a:pt x="5068" y="13174"/>
                    <a:pt x="5079" y="13167"/>
                  </a:cubicBezTo>
                  <a:lnTo>
                    <a:pt x="5055" y="13130"/>
                  </a:lnTo>
                  <a:cubicBezTo>
                    <a:pt x="5012" y="13155"/>
                    <a:pt x="4980" y="13188"/>
                    <a:pt x="4959" y="13230"/>
                  </a:cubicBezTo>
                  <a:cubicBezTo>
                    <a:pt x="4950" y="13249"/>
                    <a:pt x="4944" y="13267"/>
                    <a:pt x="4942" y="13285"/>
                  </a:cubicBezTo>
                  <a:cubicBezTo>
                    <a:pt x="4940" y="13304"/>
                    <a:pt x="4941" y="13321"/>
                    <a:pt x="4946" y="13337"/>
                  </a:cubicBezTo>
                  <a:cubicBezTo>
                    <a:pt x="4950" y="13353"/>
                    <a:pt x="4958" y="13367"/>
                    <a:pt x="4968" y="13380"/>
                  </a:cubicBezTo>
                  <a:cubicBezTo>
                    <a:pt x="4979" y="13393"/>
                    <a:pt x="4993" y="13403"/>
                    <a:pt x="5009" y="13411"/>
                  </a:cubicBezTo>
                  <a:cubicBezTo>
                    <a:pt x="5035" y="13424"/>
                    <a:pt x="5060" y="13426"/>
                    <a:pt x="5085" y="13418"/>
                  </a:cubicBezTo>
                  <a:cubicBezTo>
                    <a:pt x="5097" y="13415"/>
                    <a:pt x="5108" y="13409"/>
                    <a:pt x="5118" y="13401"/>
                  </a:cubicBezTo>
                  <a:cubicBezTo>
                    <a:pt x="5128" y="13393"/>
                    <a:pt x="5140" y="13381"/>
                    <a:pt x="5154" y="13366"/>
                  </a:cubicBezTo>
                  <a:lnTo>
                    <a:pt x="5186" y="13332"/>
                  </a:lnTo>
                  <a:cubicBezTo>
                    <a:pt x="5223" y="13293"/>
                    <a:pt x="5258" y="13281"/>
                    <a:pt x="5293" y="13298"/>
                  </a:cubicBezTo>
                  <a:cubicBezTo>
                    <a:pt x="5316" y="13310"/>
                    <a:pt x="5330" y="13328"/>
                    <a:pt x="5335" y="13354"/>
                  </a:cubicBezTo>
                  <a:cubicBezTo>
                    <a:pt x="5337" y="13365"/>
                    <a:pt x="5338" y="13376"/>
                    <a:pt x="5336" y="13386"/>
                  </a:cubicBezTo>
                  <a:cubicBezTo>
                    <a:pt x="5334" y="13397"/>
                    <a:pt x="5329" y="13409"/>
                    <a:pt x="5322" y="13424"/>
                  </a:cubicBezTo>
                  <a:cubicBezTo>
                    <a:pt x="5312" y="13444"/>
                    <a:pt x="5300" y="13461"/>
                    <a:pt x="5287" y="13475"/>
                  </a:cubicBezTo>
                  <a:cubicBezTo>
                    <a:pt x="5273" y="13489"/>
                    <a:pt x="5256" y="13502"/>
                    <a:pt x="5236" y="13512"/>
                  </a:cubicBezTo>
                  <a:lnTo>
                    <a:pt x="5263" y="13551"/>
                  </a:lnTo>
                  <a:cubicBezTo>
                    <a:pt x="5284" y="13537"/>
                    <a:pt x="5303" y="13522"/>
                    <a:pt x="5319" y="13504"/>
                  </a:cubicBezTo>
                  <a:cubicBezTo>
                    <a:pt x="5335" y="13487"/>
                    <a:pt x="5348" y="13466"/>
                    <a:pt x="5360" y="13443"/>
                  </a:cubicBezTo>
                  <a:cubicBezTo>
                    <a:pt x="5369" y="13425"/>
                    <a:pt x="5375" y="13408"/>
                    <a:pt x="5378" y="13392"/>
                  </a:cubicBezTo>
                  <a:cubicBezTo>
                    <a:pt x="5381" y="13377"/>
                    <a:pt x="5381" y="13360"/>
                    <a:pt x="5379" y="13343"/>
                  </a:cubicBezTo>
                  <a:cubicBezTo>
                    <a:pt x="5377" y="13320"/>
                    <a:pt x="5369" y="13300"/>
                    <a:pt x="5357" y="13283"/>
                  </a:cubicBezTo>
                  <a:cubicBezTo>
                    <a:pt x="5345" y="13265"/>
                    <a:pt x="5330" y="13252"/>
                    <a:pt x="5312" y="13243"/>
                  </a:cubicBezTo>
                  <a:cubicBezTo>
                    <a:pt x="5300" y="13237"/>
                    <a:pt x="5286" y="13233"/>
                    <a:pt x="5272" y="13232"/>
                  </a:cubicBezTo>
                  <a:close/>
                  <a:moveTo>
                    <a:pt x="5489" y="13161"/>
                  </a:moveTo>
                  <a:lnTo>
                    <a:pt x="5098" y="12969"/>
                  </a:lnTo>
                  <a:lnTo>
                    <a:pt x="5076" y="13015"/>
                  </a:lnTo>
                  <a:lnTo>
                    <a:pt x="5467" y="13207"/>
                  </a:lnTo>
                  <a:lnTo>
                    <a:pt x="5489" y="13161"/>
                  </a:lnTo>
                  <a:close/>
                  <a:moveTo>
                    <a:pt x="5264" y="12632"/>
                  </a:moveTo>
                  <a:lnTo>
                    <a:pt x="5137" y="12891"/>
                  </a:lnTo>
                  <a:lnTo>
                    <a:pt x="5176" y="12910"/>
                  </a:lnTo>
                  <a:lnTo>
                    <a:pt x="5228" y="12805"/>
                  </a:lnTo>
                  <a:lnTo>
                    <a:pt x="5579" y="12978"/>
                  </a:lnTo>
                  <a:lnTo>
                    <a:pt x="5601" y="12933"/>
                  </a:lnTo>
                  <a:lnTo>
                    <a:pt x="5250" y="12760"/>
                  </a:lnTo>
                  <a:lnTo>
                    <a:pt x="5302" y="12654"/>
                  </a:lnTo>
                  <a:lnTo>
                    <a:pt x="5264" y="12632"/>
                  </a:lnTo>
                  <a:close/>
                  <a:moveTo>
                    <a:pt x="5432" y="12291"/>
                  </a:moveTo>
                  <a:lnTo>
                    <a:pt x="5405" y="12345"/>
                  </a:lnTo>
                  <a:lnTo>
                    <a:pt x="5518" y="12494"/>
                  </a:lnTo>
                  <a:cubicBezTo>
                    <a:pt x="5525" y="12504"/>
                    <a:pt x="5532" y="12513"/>
                    <a:pt x="5538" y="12521"/>
                  </a:cubicBezTo>
                  <a:cubicBezTo>
                    <a:pt x="5545" y="12529"/>
                    <a:pt x="5549" y="12534"/>
                    <a:pt x="5551" y="12536"/>
                  </a:cubicBezTo>
                  <a:cubicBezTo>
                    <a:pt x="5542" y="12536"/>
                    <a:pt x="5533" y="12536"/>
                    <a:pt x="5524" y="12535"/>
                  </a:cubicBezTo>
                  <a:cubicBezTo>
                    <a:pt x="5516" y="12535"/>
                    <a:pt x="5507" y="12535"/>
                    <a:pt x="5497" y="12535"/>
                  </a:cubicBezTo>
                  <a:lnTo>
                    <a:pt x="5312" y="12535"/>
                  </a:lnTo>
                  <a:lnTo>
                    <a:pt x="5283" y="12593"/>
                  </a:lnTo>
                  <a:lnTo>
                    <a:pt x="5581" y="12583"/>
                  </a:lnTo>
                  <a:lnTo>
                    <a:pt x="5736" y="12659"/>
                  </a:lnTo>
                  <a:lnTo>
                    <a:pt x="5760" y="12611"/>
                  </a:lnTo>
                  <a:lnTo>
                    <a:pt x="5608" y="12536"/>
                  </a:lnTo>
                  <a:lnTo>
                    <a:pt x="5432" y="12291"/>
                  </a:lnTo>
                  <a:close/>
                  <a:moveTo>
                    <a:pt x="5791" y="11862"/>
                  </a:moveTo>
                  <a:cubicBezTo>
                    <a:pt x="5765" y="11857"/>
                    <a:pt x="5740" y="11855"/>
                    <a:pt x="5715" y="11859"/>
                  </a:cubicBezTo>
                  <a:cubicBezTo>
                    <a:pt x="5706" y="11860"/>
                    <a:pt x="5696" y="11862"/>
                    <a:pt x="5685" y="11866"/>
                  </a:cubicBezTo>
                  <a:cubicBezTo>
                    <a:pt x="5674" y="11869"/>
                    <a:pt x="5663" y="11874"/>
                    <a:pt x="5652" y="11881"/>
                  </a:cubicBezTo>
                  <a:cubicBezTo>
                    <a:pt x="5641" y="11888"/>
                    <a:pt x="5630" y="11897"/>
                    <a:pt x="5619" y="11908"/>
                  </a:cubicBezTo>
                  <a:cubicBezTo>
                    <a:pt x="5609" y="11919"/>
                    <a:pt x="5599" y="11933"/>
                    <a:pt x="5591" y="11950"/>
                  </a:cubicBezTo>
                  <a:cubicBezTo>
                    <a:pt x="5579" y="11974"/>
                    <a:pt x="5573" y="11998"/>
                    <a:pt x="5573" y="12022"/>
                  </a:cubicBezTo>
                  <a:cubicBezTo>
                    <a:pt x="5573" y="12046"/>
                    <a:pt x="5578" y="12069"/>
                    <a:pt x="5589" y="12091"/>
                  </a:cubicBezTo>
                  <a:cubicBezTo>
                    <a:pt x="5600" y="12112"/>
                    <a:pt x="5616" y="12133"/>
                    <a:pt x="5637" y="12152"/>
                  </a:cubicBezTo>
                  <a:cubicBezTo>
                    <a:pt x="5658" y="12172"/>
                    <a:pt x="5684" y="12189"/>
                    <a:pt x="5715" y="12204"/>
                  </a:cubicBezTo>
                  <a:cubicBezTo>
                    <a:pt x="5783" y="12238"/>
                    <a:pt x="5842" y="12248"/>
                    <a:pt x="5893" y="12234"/>
                  </a:cubicBezTo>
                  <a:cubicBezTo>
                    <a:pt x="5915" y="12228"/>
                    <a:pt x="5935" y="12218"/>
                    <a:pt x="5953" y="12204"/>
                  </a:cubicBezTo>
                  <a:cubicBezTo>
                    <a:pt x="5971" y="12190"/>
                    <a:pt x="5986" y="12171"/>
                    <a:pt x="5997" y="12147"/>
                  </a:cubicBezTo>
                  <a:cubicBezTo>
                    <a:pt x="6007" y="12127"/>
                    <a:pt x="6013" y="12107"/>
                    <a:pt x="6015" y="12089"/>
                  </a:cubicBezTo>
                  <a:cubicBezTo>
                    <a:pt x="6017" y="12070"/>
                    <a:pt x="6015" y="12051"/>
                    <a:pt x="6008" y="12030"/>
                  </a:cubicBezTo>
                  <a:cubicBezTo>
                    <a:pt x="6000" y="12001"/>
                    <a:pt x="5985" y="11976"/>
                    <a:pt x="5965" y="11954"/>
                  </a:cubicBezTo>
                  <a:cubicBezTo>
                    <a:pt x="5944" y="11933"/>
                    <a:pt x="5915" y="11913"/>
                    <a:pt x="5878" y="11894"/>
                  </a:cubicBezTo>
                  <a:cubicBezTo>
                    <a:pt x="5846" y="11879"/>
                    <a:pt x="5817" y="11868"/>
                    <a:pt x="5791" y="11862"/>
                  </a:cubicBezTo>
                  <a:close/>
                  <a:moveTo>
                    <a:pt x="5900" y="11973"/>
                  </a:moveTo>
                  <a:cubicBezTo>
                    <a:pt x="5912" y="11980"/>
                    <a:pt x="5922" y="11987"/>
                    <a:pt x="5930" y="11994"/>
                  </a:cubicBezTo>
                  <a:cubicBezTo>
                    <a:pt x="5939" y="12001"/>
                    <a:pt x="5946" y="12008"/>
                    <a:pt x="5951" y="12015"/>
                  </a:cubicBezTo>
                  <a:cubicBezTo>
                    <a:pt x="5957" y="12022"/>
                    <a:pt x="5961" y="12030"/>
                    <a:pt x="5965" y="12038"/>
                  </a:cubicBezTo>
                  <a:cubicBezTo>
                    <a:pt x="5972" y="12052"/>
                    <a:pt x="5975" y="12066"/>
                    <a:pt x="5975" y="12081"/>
                  </a:cubicBezTo>
                  <a:cubicBezTo>
                    <a:pt x="5974" y="12096"/>
                    <a:pt x="5970" y="12111"/>
                    <a:pt x="5963" y="12127"/>
                  </a:cubicBezTo>
                  <a:cubicBezTo>
                    <a:pt x="5959" y="12135"/>
                    <a:pt x="5954" y="12143"/>
                    <a:pt x="5947" y="12150"/>
                  </a:cubicBezTo>
                  <a:cubicBezTo>
                    <a:pt x="5941" y="12158"/>
                    <a:pt x="5934" y="12164"/>
                    <a:pt x="5927" y="12170"/>
                  </a:cubicBezTo>
                  <a:cubicBezTo>
                    <a:pt x="5920" y="12175"/>
                    <a:pt x="5912" y="12180"/>
                    <a:pt x="5904" y="12184"/>
                  </a:cubicBezTo>
                  <a:cubicBezTo>
                    <a:pt x="5896" y="12187"/>
                    <a:pt x="5888" y="12189"/>
                    <a:pt x="5879" y="12190"/>
                  </a:cubicBezTo>
                  <a:cubicBezTo>
                    <a:pt x="5862" y="12191"/>
                    <a:pt x="5841" y="12188"/>
                    <a:pt x="5815" y="12181"/>
                  </a:cubicBezTo>
                  <a:cubicBezTo>
                    <a:pt x="5788" y="12173"/>
                    <a:pt x="5761" y="12162"/>
                    <a:pt x="5731" y="12148"/>
                  </a:cubicBezTo>
                  <a:cubicBezTo>
                    <a:pt x="5707" y="12136"/>
                    <a:pt x="5687" y="12124"/>
                    <a:pt x="5671" y="12112"/>
                  </a:cubicBezTo>
                  <a:cubicBezTo>
                    <a:pt x="5655" y="12101"/>
                    <a:pt x="5643" y="12088"/>
                    <a:pt x="5633" y="12075"/>
                  </a:cubicBezTo>
                  <a:cubicBezTo>
                    <a:pt x="5623" y="12060"/>
                    <a:pt x="5617" y="12044"/>
                    <a:pt x="5616" y="12025"/>
                  </a:cubicBezTo>
                  <a:cubicBezTo>
                    <a:pt x="5616" y="12006"/>
                    <a:pt x="5620" y="11987"/>
                    <a:pt x="5629" y="11969"/>
                  </a:cubicBezTo>
                  <a:cubicBezTo>
                    <a:pt x="5640" y="11946"/>
                    <a:pt x="5654" y="11930"/>
                    <a:pt x="5672" y="11921"/>
                  </a:cubicBezTo>
                  <a:cubicBezTo>
                    <a:pt x="5690" y="11912"/>
                    <a:pt x="5707" y="11908"/>
                    <a:pt x="5725" y="11908"/>
                  </a:cubicBezTo>
                  <a:cubicBezTo>
                    <a:pt x="5742" y="11908"/>
                    <a:pt x="5761" y="11912"/>
                    <a:pt x="5783" y="11919"/>
                  </a:cubicBezTo>
                  <a:cubicBezTo>
                    <a:pt x="5804" y="11925"/>
                    <a:pt x="5830" y="11936"/>
                    <a:pt x="5859" y="11950"/>
                  </a:cubicBezTo>
                  <a:cubicBezTo>
                    <a:pt x="5875" y="11958"/>
                    <a:pt x="5888" y="11966"/>
                    <a:pt x="5900" y="11973"/>
                  </a:cubicBezTo>
                  <a:close/>
                  <a:moveTo>
                    <a:pt x="5825" y="11492"/>
                  </a:moveTo>
                  <a:lnTo>
                    <a:pt x="5724" y="11697"/>
                  </a:lnTo>
                  <a:lnTo>
                    <a:pt x="6115" y="11890"/>
                  </a:lnTo>
                  <a:lnTo>
                    <a:pt x="6138" y="11842"/>
                  </a:lnTo>
                  <a:lnTo>
                    <a:pt x="5952" y="11751"/>
                  </a:lnTo>
                  <a:lnTo>
                    <a:pt x="6014" y="11625"/>
                  </a:lnTo>
                  <a:lnTo>
                    <a:pt x="5976" y="11607"/>
                  </a:lnTo>
                  <a:lnTo>
                    <a:pt x="5914" y="11732"/>
                  </a:lnTo>
                  <a:lnTo>
                    <a:pt x="5786" y="11669"/>
                  </a:lnTo>
                  <a:lnTo>
                    <a:pt x="5860" y="11518"/>
                  </a:lnTo>
                  <a:lnTo>
                    <a:pt x="5825" y="11492"/>
                  </a:lnTo>
                  <a:close/>
                  <a:moveTo>
                    <a:pt x="6491" y="11125"/>
                  </a:moveTo>
                  <a:lnTo>
                    <a:pt x="6084" y="10966"/>
                  </a:lnTo>
                  <a:lnTo>
                    <a:pt x="6050" y="11035"/>
                  </a:lnTo>
                  <a:lnTo>
                    <a:pt x="6273" y="11236"/>
                  </a:lnTo>
                  <a:cubicBezTo>
                    <a:pt x="6287" y="11248"/>
                    <a:pt x="6299" y="11259"/>
                    <a:pt x="6311" y="11267"/>
                  </a:cubicBezTo>
                  <a:cubicBezTo>
                    <a:pt x="6322" y="11276"/>
                    <a:pt x="6328" y="11281"/>
                    <a:pt x="6330" y="11282"/>
                  </a:cubicBezTo>
                  <a:cubicBezTo>
                    <a:pt x="6328" y="11281"/>
                    <a:pt x="6320" y="11279"/>
                    <a:pt x="6306" y="11275"/>
                  </a:cubicBezTo>
                  <a:cubicBezTo>
                    <a:pt x="6292" y="11272"/>
                    <a:pt x="6275" y="11268"/>
                    <a:pt x="6254" y="11264"/>
                  </a:cubicBezTo>
                  <a:lnTo>
                    <a:pt x="5964" y="11209"/>
                  </a:lnTo>
                  <a:lnTo>
                    <a:pt x="5930" y="11278"/>
                  </a:lnTo>
                  <a:lnTo>
                    <a:pt x="6304" y="11504"/>
                  </a:lnTo>
                  <a:lnTo>
                    <a:pt x="6327" y="11459"/>
                  </a:lnTo>
                  <a:lnTo>
                    <a:pt x="6059" y="11301"/>
                  </a:lnTo>
                  <a:cubicBezTo>
                    <a:pt x="6054" y="11298"/>
                    <a:pt x="6047" y="11294"/>
                    <a:pt x="6040" y="11290"/>
                  </a:cubicBezTo>
                  <a:cubicBezTo>
                    <a:pt x="6032" y="11285"/>
                    <a:pt x="6025" y="11281"/>
                    <a:pt x="6017" y="11277"/>
                  </a:cubicBezTo>
                  <a:cubicBezTo>
                    <a:pt x="6010" y="11273"/>
                    <a:pt x="6003" y="11269"/>
                    <a:pt x="5998" y="11266"/>
                  </a:cubicBezTo>
                  <a:cubicBezTo>
                    <a:pt x="5993" y="11263"/>
                    <a:pt x="5990" y="11261"/>
                    <a:pt x="5989" y="11260"/>
                  </a:cubicBezTo>
                  <a:cubicBezTo>
                    <a:pt x="5993" y="11262"/>
                    <a:pt x="6002" y="11264"/>
                    <a:pt x="6016" y="11266"/>
                  </a:cubicBezTo>
                  <a:cubicBezTo>
                    <a:pt x="6031" y="11269"/>
                    <a:pt x="6050" y="11273"/>
                    <a:pt x="6072" y="11277"/>
                  </a:cubicBezTo>
                  <a:lnTo>
                    <a:pt x="6387" y="11336"/>
                  </a:lnTo>
                  <a:lnTo>
                    <a:pt x="6407" y="11296"/>
                  </a:lnTo>
                  <a:lnTo>
                    <a:pt x="6156" y="11069"/>
                  </a:lnTo>
                  <a:cubicBezTo>
                    <a:pt x="6151" y="11065"/>
                    <a:pt x="6145" y="11060"/>
                    <a:pt x="6140" y="11055"/>
                  </a:cubicBezTo>
                  <a:cubicBezTo>
                    <a:pt x="6134" y="11050"/>
                    <a:pt x="6128" y="11045"/>
                    <a:pt x="6123" y="11041"/>
                  </a:cubicBezTo>
                  <a:cubicBezTo>
                    <a:pt x="6118" y="11036"/>
                    <a:pt x="6113" y="11032"/>
                    <a:pt x="6109" y="11029"/>
                  </a:cubicBezTo>
                  <a:cubicBezTo>
                    <a:pt x="6106" y="11026"/>
                    <a:pt x="6103" y="11024"/>
                    <a:pt x="6103" y="11024"/>
                  </a:cubicBezTo>
                  <a:cubicBezTo>
                    <a:pt x="6104" y="11024"/>
                    <a:pt x="6106" y="11025"/>
                    <a:pt x="6111" y="11027"/>
                  </a:cubicBezTo>
                  <a:cubicBezTo>
                    <a:pt x="6116" y="11029"/>
                    <a:pt x="6121" y="11032"/>
                    <a:pt x="6128" y="11035"/>
                  </a:cubicBezTo>
                  <a:cubicBezTo>
                    <a:pt x="6135" y="11038"/>
                    <a:pt x="6142" y="11041"/>
                    <a:pt x="6150" y="11045"/>
                  </a:cubicBezTo>
                  <a:cubicBezTo>
                    <a:pt x="6157" y="11048"/>
                    <a:pt x="6164" y="11051"/>
                    <a:pt x="6170" y="11053"/>
                  </a:cubicBezTo>
                  <a:lnTo>
                    <a:pt x="6468" y="11172"/>
                  </a:lnTo>
                  <a:lnTo>
                    <a:pt x="6491" y="11125"/>
                  </a:lnTo>
                  <a:close/>
                  <a:moveTo>
                    <a:pt x="6276" y="10576"/>
                  </a:moveTo>
                  <a:lnTo>
                    <a:pt x="6253" y="10623"/>
                  </a:lnTo>
                  <a:lnTo>
                    <a:pt x="6525" y="10757"/>
                  </a:lnTo>
                  <a:cubicBezTo>
                    <a:pt x="6538" y="10763"/>
                    <a:pt x="6549" y="10770"/>
                    <a:pt x="6558" y="10776"/>
                  </a:cubicBezTo>
                  <a:cubicBezTo>
                    <a:pt x="6566" y="10782"/>
                    <a:pt x="6573" y="10791"/>
                    <a:pt x="6579" y="10801"/>
                  </a:cubicBezTo>
                  <a:cubicBezTo>
                    <a:pt x="6584" y="10811"/>
                    <a:pt x="6586" y="10823"/>
                    <a:pt x="6584" y="10837"/>
                  </a:cubicBezTo>
                  <a:cubicBezTo>
                    <a:pt x="6582" y="10851"/>
                    <a:pt x="6577" y="10866"/>
                    <a:pt x="6569" y="10882"/>
                  </a:cubicBezTo>
                  <a:cubicBezTo>
                    <a:pt x="6563" y="10894"/>
                    <a:pt x="6557" y="10904"/>
                    <a:pt x="6551" y="10912"/>
                  </a:cubicBezTo>
                  <a:cubicBezTo>
                    <a:pt x="6544" y="10920"/>
                    <a:pt x="6537" y="10926"/>
                    <a:pt x="6531" y="10930"/>
                  </a:cubicBezTo>
                  <a:cubicBezTo>
                    <a:pt x="6524" y="10934"/>
                    <a:pt x="6517" y="10937"/>
                    <a:pt x="6511" y="10938"/>
                  </a:cubicBezTo>
                  <a:cubicBezTo>
                    <a:pt x="6505" y="10939"/>
                    <a:pt x="6499" y="10940"/>
                    <a:pt x="6494" y="10940"/>
                  </a:cubicBezTo>
                  <a:cubicBezTo>
                    <a:pt x="6486" y="10940"/>
                    <a:pt x="6477" y="10937"/>
                    <a:pt x="6466" y="10933"/>
                  </a:cubicBezTo>
                  <a:cubicBezTo>
                    <a:pt x="6454" y="10928"/>
                    <a:pt x="6444" y="10924"/>
                    <a:pt x="6434" y="10919"/>
                  </a:cubicBezTo>
                  <a:lnTo>
                    <a:pt x="6171" y="10789"/>
                  </a:lnTo>
                  <a:lnTo>
                    <a:pt x="6148" y="10836"/>
                  </a:lnTo>
                  <a:lnTo>
                    <a:pt x="6428" y="10974"/>
                  </a:lnTo>
                  <a:cubicBezTo>
                    <a:pt x="6437" y="10978"/>
                    <a:pt x="6447" y="10982"/>
                    <a:pt x="6459" y="10987"/>
                  </a:cubicBezTo>
                  <a:cubicBezTo>
                    <a:pt x="6471" y="10991"/>
                    <a:pt x="6483" y="10993"/>
                    <a:pt x="6495" y="10992"/>
                  </a:cubicBezTo>
                  <a:cubicBezTo>
                    <a:pt x="6520" y="10991"/>
                    <a:pt x="6541" y="10984"/>
                    <a:pt x="6559" y="10970"/>
                  </a:cubicBezTo>
                  <a:cubicBezTo>
                    <a:pt x="6577" y="10957"/>
                    <a:pt x="6593" y="10935"/>
                    <a:pt x="6608" y="10904"/>
                  </a:cubicBezTo>
                  <a:cubicBezTo>
                    <a:pt x="6620" y="10880"/>
                    <a:pt x="6627" y="10859"/>
                    <a:pt x="6630" y="10840"/>
                  </a:cubicBezTo>
                  <a:cubicBezTo>
                    <a:pt x="6633" y="10822"/>
                    <a:pt x="6633" y="10804"/>
                    <a:pt x="6628" y="10787"/>
                  </a:cubicBezTo>
                  <a:cubicBezTo>
                    <a:pt x="6624" y="10770"/>
                    <a:pt x="6617" y="10757"/>
                    <a:pt x="6606" y="10746"/>
                  </a:cubicBezTo>
                  <a:cubicBezTo>
                    <a:pt x="6595" y="10736"/>
                    <a:pt x="6577" y="10725"/>
                    <a:pt x="6554" y="10713"/>
                  </a:cubicBezTo>
                  <a:lnTo>
                    <a:pt x="6276" y="10576"/>
                  </a:lnTo>
                  <a:close/>
                  <a:moveTo>
                    <a:pt x="6119" y="10707"/>
                  </a:moveTo>
                  <a:cubicBezTo>
                    <a:pt x="6110" y="10710"/>
                    <a:pt x="6104" y="10716"/>
                    <a:pt x="6100" y="10724"/>
                  </a:cubicBezTo>
                  <a:cubicBezTo>
                    <a:pt x="6096" y="10732"/>
                    <a:pt x="6095" y="10740"/>
                    <a:pt x="6098" y="10749"/>
                  </a:cubicBezTo>
                  <a:cubicBezTo>
                    <a:pt x="6101" y="10757"/>
                    <a:pt x="6106" y="10763"/>
                    <a:pt x="6114" y="10767"/>
                  </a:cubicBezTo>
                  <a:cubicBezTo>
                    <a:pt x="6123" y="10772"/>
                    <a:pt x="6131" y="10772"/>
                    <a:pt x="6140" y="10769"/>
                  </a:cubicBezTo>
                  <a:cubicBezTo>
                    <a:pt x="6149" y="10767"/>
                    <a:pt x="6155" y="10761"/>
                    <a:pt x="6159" y="10753"/>
                  </a:cubicBezTo>
                  <a:cubicBezTo>
                    <a:pt x="6163" y="10744"/>
                    <a:pt x="6164" y="10736"/>
                    <a:pt x="6161" y="10727"/>
                  </a:cubicBezTo>
                  <a:cubicBezTo>
                    <a:pt x="6157" y="10719"/>
                    <a:pt x="6152" y="10713"/>
                    <a:pt x="6143" y="10709"/>
                  </a:cubicBezTo>
                  <a:cubicBezTo>
                    <a:pt x="6135" y="10705"/>
                    <a:pt x="6127" y="10704"/>
                    <a:pt x="6119" y="10707"/>
                  </a:cubicBezTo>
                  <a:close/>
                  <a:moveTo>
                    <a:pt x="6176" y="10590"/>
                  </a:moveTo>
                  <a:cubicBezTo>
                    <a:pt x="6167" y="10593"/>
                    <a:pt x="6161" y="10599"/>
                    <a:pt x="6157" y="10607"/>
                  </a:cubicBezTo>
                  <a:cubicBezTo>
                    <a:pt x="6153" y="10615"/>
                    <a:pt x="6153" y="10623"/>
                    <a:pt x="6156" y="10632"/>
                  </a:cubicBezTo>
                  <a:cubicBezTo>
                    <a:pt x="6158" y="10640"/>
                    <a:pt x="6164" y="10647"/>
                    <a:pt x="6172" y="10651"/>
                  </a:cubicBezTo>
                  <a:cubicBezTo>
                    <a:pt x="6180" y="10655"/>
                    <a:pt x="6189" y="10655"/>
                    <a:pt x="6197" y="10653"/>
                  </a:cubicBezTo>
                  <a:cubicBezTo>
                    <a:pt x="6206" y="10650"/>
                    <a:pt x="6212" y="10644"/>
                    <a:pt x="6217" y="10636"/>
                  </a:cubicBezTo>
                  <a:cubicBezTo>
                    <a:pt x="6221" y="10627"/>
                    <a:pt x="6221" y="10619"/>
                    <a:pt x="6218" y="10611"/>
                  </a:cubicBezTo>
                  <a:cubicBezTo>
                    <a:pt x="6215" y="10602"/>
                    <a:pt x="6209" y="10596"/>
                    <a:pt x="6201" y="10592"/>
                  </a:cubicBezTo>
                  <a:cubicBezTo>
                    <a:pt x="6193" y="10588"/>
                    <a:pt x="6184" y="10587"/>
                    <a:pt x="6176" y="10590"/>
                  </a:cubicBezTo>
                  <a:close/>
                  <a:moveTo>
                    <a:pt x="6850" y="10396"/>
                  </a:moveTo>
                  <a:lnTo>
                    <a:pt x="6459" y="10204"/>
                  </a:lnTo>
                  <a:lnTo>
                    <a:pt x="6436" y="10250"/>
                  </a:lnTo>
                  <a:lnTo>
                    <a:pt x="6650" y="10353"/>
                  </a:lnTo>
                  <a:cubicBezTo>
                    <a:pt x="6664" y="10360"/>
                    <a:pt x="6678" y="10366"/>
                    <a:pt x="6692" y="10373"/>
                  </a:cubicBezTo>
                  <a:cubicBezTo>
                    <a:pt x="6706" y="10379"/>
                    <a:pt x="6719" y="10385"/>
                    <a:pt x="6731" y="10390"/>
                  </a:cubicBezTo>
                  <a:cubicBezTo>
                    <a:pt x="6742" y="10395"/>
                    <a:pt x="6752" y="10399"/>
                    <a:pt x="6759" y="10402"/>
                  </a:cubicBezTo>
                  <a:cubicBezTo>
                    <a:pt x="6767" y="10405"/>
                    <a:pt x="6771" y="10406"/>
                    <a:pt x="6771" y="10406"/>
                  </a:cubicBezTo>
                  <a:cubicBezTo>
                    <a:pt x="6770" y="10406"/>
                    <a:pt x="6766" y="10406"/>
                    <a:pt x="6760" y="10405"/>
                  </a:cubicBezTo>
                  <a:cubicBezTo>
                    <a:pt x="6754" y="10405"/>
                    <a:pt x="6746" y="10404"/>
                    <a:pt x="6737" y="10404"/>
                  </a:cubicBezTo>
                  <a:cubicBezTo>
                    <a:pt x="6728" y="10403"/>
                    <a:pt x="6717" y="10403"/>
                    <a:pt x="6706" y="10402"/>
                  </a:cubicBezTo>
                  <a:cubicBezTo>
                    <a:pt x="6694" y="10402"/>
                    <a:pt x="6683" y="10402"/>
                    <a:pt x="6671" y="10402"/>
                  </a:cubicBezTo>
                  <a:lnTo>
                    <a:pt x="6358" y="10409"/>
                  </a:lnTo>
                  <a:lnTo>
                    <a:pt x="6331" y="10464"/>
                  </a:lnTo>
                  <a:lnTo>
                    <a:pt x="6722" y="10656"/>
                  </a:lnTo>
                  <a:lnTo>
                    <a:pt x="6746" y="10608"/>
                  </a:lnTo>
                  <a:lnTo>
                    <a:pt x="6518" y="10498"/>
                  </a:lnTo>
                  <a:cubicBezTo>
                    <a:pt x="6506" y="10493"/>
                    <a:pt x="6495" y="10487"/>
                    <a:pt x="6483" y="10482"/>
                  </a:cubicBezTo>
                  <a:cubicBezTo>
                    <a:pt x="6472" y="10477"/>
                    <a:pt x="6461" y="10473"/>
                    <a:pt x="6451" y="10468"/>
                  </a:cubicBezTo>
                  <a:cubicBezTo>
                    <a:pt x="6441" y="10464"/>
                    <a:pt x="6432" y="10461"/>
                    <a:pt x="6425" y="10457"/>
                  </a:cubicBezTo>
                  <a:cubicBezTo>
                    <a:pt x="6418" y="10454"/>
                    <a:pt x="6413" y="10452"/>
                    <a:pt x="6409" y="10451"/>
                  </a:cubicBezTo>
                  <a:cubicBezTo>
                    <a:pt x="6413" y="10452"/>
                    <a:pt x="6419" y="10452"/>
                    <a:pt x="6426" y="10453"/>
                  </a:cubicBezTo>
                  <a:cubicBezTo>
                    <a:pt x="6434" y="10453"/>
                    <a:pt x="6443" y="10453"/>
                    <a:pt x="6453" y="10453"/>
                  </a:cubicBezTo>
                  <a:cubicBezTo>
                    <a:pt x="6463" y="10453"/>
                    <a:pt x="6474" y="10453"/>
                    <a:pt x="6486" y="10453"/>
                  </a:cubicBezTo>
                  <a:cubicBezTo>
                    <a:pt x="6498" y="10453"/>
                    <a:pt x="6511" y="10453"/>
                    <a:pt x="6525" y="10453"/>
                  </a:cubicBezTo>
                  <a:lnTo>
                    <a:pt x="6826" y="10445"/>
                  </a:lnTo>
                  <a:lnTo>
                    <a:pt x="6850" y="10396"/>
                  </a:lnTo>
                  <a:close/>
                  <a:moveTo>
                    <a:pt x="6874" y="9975"/>
                  </a:moveTo>
                  <a:cubicBezTo>
                    <a:pt x="6859" y="9974"/>
                    <a:pt x="6845" y="9975"/>
                    <a:pt x="6832" y="9978"/>
                  </a:cubicBezTo>
                  <a:cubicBezTo>
                    <a:pt x="6819" y="9982"/>
                    <a:pt x="6807" y="9987"/>
                    <a:pt x="6796" y="9995"/>
                  </a:cubicBezTo>
                  <a:cubicBezTo>
                    <a:pt x="6786" y="10002"/>
                    <a:pt x="6773" y="10013"/>
                    <a:pt x="6759" y="10028"/>
                  </a:cubicBezTo>
                  <a:lnTo>
                    <a:pt x="6723" y="10066"/>
                  </a:lnTo>
                  <a:cubicBezTo>
                    <a:pt x="6704" y="10085"/>
                    <a:pt x="6687" y="10098"/>
                    <a:pt x="6673" y="10103"/>
                  </a:cubicBezTo>
                  <a:cubicBezTo>
                    <a:pt x="6658" y="10109"/>
                    <a:pt x="6643" y="10107"/>
                    <a:pt x="6627" y="10099"/>
                  </a:cubicBezTo>
                  <a:cubicBezTo>
                    <a:pt x="6607" y="10090"/>
                    <a:pt x="6595" y="10075"/>
                    <a:pt x="6590" y="10056"/>
                  </a:cubicBezTo>
                  <a:cubicBezTo>
                    <a:pt x="6585" y="10036"/>
                    <a:pt x="6589" y="10014"/>
                    <a:pt x="6601" y="9990"/>
                  </a:cubicBezTo>
                  <a:cubicBezTo>
                    <a:pt x="6605" y="9981"/>
                    <a:pt x="6610" y="9974"/>
                    <a:pt x="6614" y="9967"/>
                  </a:cubicBezTo>
                  <a:cubicBezTo>
                    <a:pt x="6619" y="9960"/>
                    <a:pt x="6625" y="9954"/>
                    <a:pt x="6631" y="9947"/>
                  </a:cubicBezTo>
                  <a:cubicBezTo>
                    <a:pt x="6637" y="9941"/>
                    <a:pt x="6645" y="9935"/>
                    <a:pt x="6653" y="9929"/>
                  </a:cubicBezTo>
                  <a:cubicBezTo>
                    <a:pt x="6661" y="9924"/>
                    <a:pt x="6670" y="9917"/>
                    <a:pt x="6681" y="9911"/>
                  </a:cubicBezTo>
                  <a:lnTo>
                    <a:pt x="6657" y="9874"/>
                  </a:lnTo>
                  <a:cubicBezTo>
                    <a:pt x="6614" y="9899"/>
                    <a:pt x="6582" y="9932"/>
                    <a:pt x="6562" y="9973"/>
                  </a:cubicBezTo>
                  <a:cubicBezTo>
                    <a:pt x="6552" y="9992"/>
                    <a:pt x="6547" y="10011"/>
                    <a:pt x="6545" y="10029"/>
                  </a:cubicBezTo>
                  <a:cubicBezTo>
                    <a:pt x="6542" y="10047"/>
                    <a:pt x="6544" y="10064"/>
                    <a:pt x="6548" y="10080"/>
                  </a:cubicBezTo>
                  <a:cubicBezTo>
                    <a:pt x="6552" y="10096"/>
                    <a:pt x="6560" y="10111"/>
                    <a:pt x="6571" y="10123"/>
                  </a:cubicBezTo>
                  <a:cubicBezTo>
                    <a:pt x="6581" y="10136"/>
                    <a:pt x="6595" y="10147"/>
                    <a:pt x="6612" y="10155"/>
                  </a:cubicBezTo>
                  <a:cubicBezTo>
                    <a:pt x="6637" y="10167"/>
                    <a:pt x="6662" y="10170"/>
                    <a:pt x="6688" y="10162"/>
                  </a:cubicBezTo>
                  <a:cubicBezTo>
                    <a:pt x="6699" y="10158"/>
                    <a:pt x="6710" y="10152"/>
                    <a:pt x="6720" y="10144"/>
                  </a:cubicBezTo>
                  <a:cubicBezTo>
                    <a:pt x="6730" y="10136"/>
                    <a:pt x="6743" y="10125"/>
                    <a:pt x="6757" y="10109"/>
                  </a:cubicBezTo>
                  <a:lnTo>
                    <a:pt x="6788" y="10076"/>
                  </a:lnTo>
                  <a:cubicBezTo>
                    <a:pt x="6825" y="10036"/>
                    <a:pt x="6861" y="10025"/>
                    <a:pt x="6895" y="10042"/>
                  </a:cubicBezTo>
                  <a:cubicBezTo>
                    <a:pt x="6918" y="10053"/>
                    <a:pt x="6933" y="10072"/>
                    <a:pt x="6937" y="10097"/>
                  </a:cubicBezTo>
                  <a:cubicBezTo>
                    <a:pt x="6940" y="10109"/>
                    <a:pt x="6940" y="10120"/>
                    <a:pt x="6938" y="10130"/>
                  </a:cubicBezTo>
                  <a:cubicBezTo>
                    <a:pt x="6936" y="10140"/>
                    <a:pt x="6931" y="10153"/>
                    <a:pt x="6924" y="10168"/>
                  </a:cubicBezTo>
                  <a:cubicBezTo>
                    <a:pt x="6914" y="10187"/>
                    <a:pt x="6903" y="10204"/>
                    <a:pt x="6889" y="10219"/>
                  </a:cubicBezTo>
                  <a:cubicBezTo>
                    <a:pt x="6875" y="10233"/>
                    <a:pt x="6859" y="10245"/>
                    <a:pt x="6839" y="10256"/>
                  </a:cubicBezTo>
                  <a:lnTo>
                    <a:pt x="6865" y="10294"/>
                  </a:lnTo>
                  <a:cubicBezTo>
                    <a:pt x="6887" y="10281"/>
                    <a:pt x="6905" y="10266"/>
                    <a:pt x="6921" y="10248"/>
                  </a:cubicBezTo>
                  <a:cubicBezTo>
                    <a:pt x="6937" y="10231"/>
                    <a:pt x="6951" y="10210"/>
                    <a:pt x="6962" y="10186"/>
                  </a:cubicBezTo>
                  <a:cubicBezTo>
                    <a:pt x="6971" y="10168"/>
                    <a:pt x="6977" y="10151"/>
                    <a:pt x="6980" y="10136"/>
                  </a:cubicBezTo>
                  <a:cubicBezTo>
                    <a:pt x="6983" y="10120"/>
                    <a:pt x="6983" y="10104"/>
                    <a:pt x="6981" y="10087"/>
                  </a:cubicBezTo>
                  <a:cubicBezTo>
                    <a:pt x="6979" y="10064"/>
                    <a:pt x="6972" y="10044"/>
                    <a:pt x="6960" y="10026"/>
                  </a:cubicBezTo>
                  <a:cubicBezTo>
                    <a:pt x="6947" y="10009"/>
                    <a:pt x="6932" y="9996"/>
                    <a:pt x="6914" y="9987"/>
                  </a:cubicBezTo>
                  <a:cubicBezTo>
                    <a:pt x="6902" y="9981"/>
                    <a:pt x="6888" y="9977"/>
                    <a:pt x="6874" y="9975"/>
                  </a:cubicBezTo>
                  <a:close/>
                  <a:moveTo>
                    <a:pt x="6791" y="9529"/>
                  </a:moveTo>
                  <a:lnTo>
                    <a:pt x="6664" y="9787"/>
                  </a:lnTo>
                  <a:lnTo>
                    <a:pt x="6703" y="9807"/>
                  </a:lnTo>
                  <a:lnTo>
                    <a:pt x="6755" y="9702"/>
                  </a:lnTo>
                  <a:lnTo>
                    <a:pt x="7106" y="9875"/>
                  </a:lnTo>
                  <a:lnTo>
                    <a:pt x="7128" y="9830"/>
                  </a:lnTo>
                  <a:lnTo>
                    <a:pt x="6777" y="9657"/>
                  </a:lnTo>
                  <a:lnTo>
                    <a:pt x="6829" y="9551"/>
                  </a:lnTo>
                  <a:lnTo>
                    <a:pt x="6791" y="9529"/>
                  </a:lnTo>
                  <a:close/>
                  <a:moveTo>
                    <a:pt x="7323" y="9434"/>
                  </a:moveTo>
                  <a:lnTo>
                    <a:pt x="7283" y="9414"/>
                  </a:lnTo>
                  <a:lnTo>
                    <a:pt x="7198" y="9587"/>
                  </a:lnTo>
                  <a:lnTo>
                    <a:pt x="7055" y="9516"/>
                  </a:lnTo>
                  <a:lnTo>
                    <a:pt x="7121" y="9382"/>
                  </a:lnTo>
                  <a:lnTo>
                    <a:pt x="7080" y="9362"/>
                  </a:lnTo>
                  <a:lnTo>
                    <a:pt x="7014" y="9496"/>
                  </a:lnTo>
                  <a:lnTo>
                    <a:pt x="6886" y="9433"/>
                  </a:lnTo>
                  <a:lnTo>
                    <a:pt x="6965" y="9273"/>
                  </a:lnTo>
                  <a:lnTo>
                    <a:pt x="6929" y="9248"/>
                  </a:lnTo>
                  <a:lnTo>
                    <a:pt x="6824" y="9461"/>
                  </a:lnTo>
                  <a:lnTo>
                    <a:pt x="7215" y="9654"/>
                  </a:lnTo>
                  <a:lnTo>
                    <a:pt x="7323" y="9434"/>
                  </a:lnTo>
                  <a:close/>
                  <a:moveTo>
                    <a:pt x="7486" y="9103"/>
                  </a:moveTo>
                  <a:lnTo>
                    <a:pt x="7450" y="9108"/>
                  </a:lnTo>
                  <a:cubicBezTo>
                    <a:pt x="7433" y="9110"/>
                    <a:pt x="7415" y="9113"/>
                    <a:pt x="7397" y="9115"/>
                  </a:cubicBezTo>
                  <a:cubicBezTo>
                    <a:pt x="7378" y="9118"/>
                    <a:pt x="7360" y="9120"/>
                    <a:pt x="7344" y="9122"/>
                  </a:cubicBezTo>
                  <a:cubicBezTo>
                    <a:pt x="7327" y="9125"/>
                    <a:pt x="7316" y="9127"/>
                    <a:pt x="7309" y="9128"/>
                  </a:cubicBezTo>
                  <a:cubicBezTo>
                    <a:pt x="7299" y="9130"/>
                    <a:pt x="7288" y="9132"/>
                    <a:pt x="7276" y="9135"/>
                  </a:cubicBezTo>
                  <a:cubicBezTo>
                    <a:pt x="7264" y="9138"/>
                    <a:pt x="7254" y="9142"/>
                    <a:pt x="7246" y="9146"/>
                  </a:cubicBezTo>
                  <a:lnTo>
                    <a:pt x="7248" y="9140"/>
                  </a:lnTo>
                  <a:cubicBezTo>
                    <a:pt x="7256" y="9124"/>
                    <a:pt x="7261" y="9109"/>
                    <a:pt x="7262" y="9094"/>
                  </a:cubicBezTo>
                  <a:cubicBezTo>
                    <a:pt x="7263" y="9079"/>
                    <a:pt x="7261" y="9064"/>
                    <a:pt x="7256" y="9050"/>
                  </a:cubicBezTo>
                  <a:cubicBezTo>
                    <a:pt x="7251" y="9037"/>
                    <a:pt x="7243" y="9024"/>
                    <a:pt x="7233" y="9013"/>
                  </a:cubicBezTo>
                  <a:cubicBezTo>
                    <a:pt x="7222" y="9001"/>
                    <a:pt x="7208" y="8991"/>
                    <a:pt x="7192" y="8984"/>
                  </a:cubicBezTo>
                  <a:cubicBezTo>
                    <a:pt x="7182" y="8979"/>
                    <a:pt x="7172" y="8975"/>
                    <a:pt x="7162" y="8973"/>
                  </a:cubicBezTo>
                  <a:cubicBezTo>
                    <a:pt x="7153" y="8972"/>
                    <a:pt x="7143" y="8971"/>
                    <a:pt x="7135" y="8971"/>
                  </a:cubicBezTo>
                  <a:cubicBezTo>
                    <a:pt x="7126" y="8971"/>
                    <a:pt x="7118" y="8973"/>
                    <a:pt x="7111" y="8975"/>
                  </a:cubicBezTo>
                  <a:cubicBezTo>
                    <a:pt x="7103" y="8977"/>
                    <a:pt x="7097" y="8979"/>
                    <a:pt x="7091" y="8982"/>
                  </a:cubicBezTo>
                  <a:cubicBezTo>
                    <a:pt x="7085" y="8985"/>
                    <a:pt x="7079" y="8988"/>
                    <a:pt x="7073" y="8993"/>
                  </a:cubicBezTo>
                  <a:cubicBezTo>
                    <a:pt x="7067" y="8997"/>
                    <a:pt x="7061" y="9003"/>
                    <a:pt x="7055" y="9009"/>
                  </a:cubicBezTo>
                  <a:cubicBezTo>
                    <a:pt x="7049" y="9016"/>
                    <a:pt x="7043" y="9024"/>
                    <a:pt x="7037" y="9034"/>
                  </a:cubicBezTo>
                  <a:cubicBezTo>
                    <a:pt x="7031" y="9043"/>
                    <a:pt x="7024" y="9055"/>
                    <a:pt x="7018" y="9068"/>
                  </a:cubicBezTo>
                  <a:lnTo>
                    <a:pt x="6973" y="9159"/>
                  </a:lnTo>
                  <a:lnTo>
                    <a:pt x="7364" y="9352"/>
                  </a:lnTo>
                  <a:lnTo>
                    <a:pt x="7386" y="9306"/>
                  </a:lnTo>
                  <a:lnTo>
                    <a:pt x="7209" y="9219"/>
                  </a:lnTo>
                  <a:cubicBezTo>
                    <a:pt x="7215" y="9209"/>
                    <a:pt x="7220" y="9202"/>
                    <a:pt x="7227" y="9198"/>
                  </a:cubicBezTo>
                  <a:cubicBezTo>
                    <a:pt x="7233" y="9193"/>
                    <a:pt x="7243" y="9190"/>
                    <a:pt x="7256" y="9187"/>
                  </a:cubicBezTo>
                  <a:cubicBezTo>
                    <a:pt x="7280" y="9182"/>
                    <a:pt x="7301" y="9178"/>
                    <a:pt x="7322" y="9175"/>
                  </a:cubicBezTo>
                  <a:cubicBezTo>
                    <a:pt x="7343" y="9171"/>
                    <a:pt x="7362" y="9169"/>
                    <a:pt x="7379" y="9167"/>
                  </a:cubicBezTo>
                  <a:cubicBezTo>
                    <a:pt x="7397" y="9164"/>
                    <a:pt x="7412" y="9163"/>
                    <a:pt x="7425" y="9163"/>
                  </a:cubicBezTo>
                  <a:cubicBezTo>
                    <a:pt x="7439" y="9162"/>
                    <a:pt x="7449" y="9162"/>
                    <a:pt x="7457" y="9162"/>
                  </a:cubicBezTo>
                  <a:lnTo>
                    <a:pt x="7486" y="9103"/>
                  </a:lnTo>
                  <a:close/>
                  <a:moveTo>
                    <a:pt x="7200" y="9054"/>
                  </a:moveTo>
                  <a:cubicBezTo>
                    <a:pt x="7208" y="9063"/>
                    <a:pt x="7214" y="9072"/>
                    <a:pt x="7217" y="9081"/>
                  </a:cubicBezTo>
                  <a:cubicBezTo>
                    <a:pt x="7220" y="9092"/>
                    <a:pt x="7220" y="9104"/>
                    <a:pt x="7218" y="9116"/>
                  </a:cubicBezTo>
                  <a:cubicBezTo>
                    <a:pt x="7216" y="9129"/>
                    <a:pt x="7210" y="9144"/>
                    <a:pt x="7202" y="9162"/>
                  </a:cubicBezTo>
                  <a:lnTo>
                    <a:pt x="7180" y="9205"/>
                  </a:lnTo>
                  <a:lnTo>
                    <a:pt x="7035" y="9133"/>
                  </a:lnTo>
                  <a:lnTo>
                    <a:pt x="7058" y="9086"/>
                  </a:lnTo>
                  <a:cubicBezTo>
                    <a:pt x="7063" y="9076"/>
                    <a:pt x="7068" y="9067"/>
                    <a:pt x="7073" y="9060"/>
                  </a:cubicBezTo>
                  <a:cubicBezTo>
                    <a:pt x="7078" y="9053"/>
                    <a:pt x="7084" y="9046"/>
                    <a:pt x="7090" y="9041"/>
                  </a:cubicBezTo>
                  <a:cubicBezTo>
                    <a:pt x="7100" y="9033"/>
                    <a:pt x="7112" y="9027"/>
                    <a:pt x="7126" y="9025"/>
                  </a:cubicBezTo>
                  <a:cubicBezTo>
                    <a:pt x="7141" y="9024"/>
                    <a:pt x="7155" y="9026"/>
                    <a:pt x="7168" y="9032"/>
                  </a:cubicBezTo>
                  <a:cubicBezTo>
                    <a:pt x="7181" y="9039"/>
                    <a:pt x="7191" y="9046"/>
                    <a:pt x="7200" y="9054"/>
                  </a:cubicBezTo>
                  <a:close/>
                  <a:moveTo>
                    <a:pt x="7698" y="8892"/>
                  </a:moveTo>
                  <a:lnTo>
                    <a:pt x="7149" y="8622"/>
                  </a:lnTo>
                  <a:lnTo>
                    <a:pt x="7130" y="8659"/>
                  </a:lnTo>
                  <a:lnTo>
                    <a:pt x="7679" y="8929"/>
                  </a:lnTo>
                  <a:lnTo>
                    <a:pt x="7698" y="8892"/>
                  </a:lnTo>
                  <a:close/>
                  <a:moveTo>
                    <a:pt x="7543" y="8000"/>
                  </a:moveTo>
                  <a:lnTo>
                    <a:pt x="7520" y="8047"/>
                  </a:lnTo>
                  <a:lnTo>
                    <a:pt x="7723" y="8207"/>
                  </a:lnTo>
                  <a:cubicBezTo>
                    <a:pt x="7736" y="8217"/>
                    <a:pt x="7749" y="8227"/>
                    <a:pt x="7761" y="8237"/>
                  </a:cubicBezTo>
                  <a:cubicBezTo>
                    <a:pt x="7774" y="8247"/>
                    <a:pt x="7786" y="8255"/>
                    <a:pt x="7796" y="8263"/>
                  </a:cubicBezTo>
                  <a:cubicBezTo>
                    <a:pt x="7806" y="8270"/>
                    <a:pt x="7814" y="8276"/>
                    <a:pt x="7821" y="8282"/>
                  </a:cubicBezTo>
                  <a:cubicBezTo>
                    <a:pt x="7826" y="8285"/>
                    <a:pt x="7830" y="8287"/>
                    <a:pt x="7831" y="8289"/>
                  </a:cubicBezTo>
                  <a:cubicBezTo>
                    <a:pt x="7829" y="8288"/>
                    <a:pt x="7826" y="8287"/>
                    <a:pt x="7822" y="8286"/>
                  </a:cubicBezTo>
                  <a:cubicBezTo>
                    <a:pt x="7815" y="8284"/>
                    <a:pt x="7807" y="8282"/>
                    <a:pt x="7797" y="8279"/>
                  </a:cubicBezTo>
                  <a:cubicBezTo>
                    <a:pt x="7787" y="8276"/>
                    <a:pt x="7775" y="8273"/>
                    <a:pt x="7762" y="8269"/>
                  </a:cubicBezTo>
                  <a:cubicBezTo>
                    <a:pt x="7749" y="8266"/>
                    <a:pt x="7734" y="8262"/>
                    <a:pt x="7718" y="8258"/>
                  </a:cubicBezTo>
                  <a:lnTo>
                    <a:pt x="7449" y="8192"/>
                  </a:lnTo>
                  <a:lnTo>
                    <a:pt x="7423" y="8245"/>
                  </a:lnTo>
                  <a:lnTo>
                    <a:pt x="7631" y="8413"/>
                  </a:lnTo>
                  <a:cubicBezTo>
                    <a:pt x="7641" y="8420"/>
                    <a:pt x="7652" y="8429"/>
                    <a:pt x="7663" y="8438"/>
                  </a:cubicBezTo>
                  <a:cubicBezTo>
                    <a:pt x="7675" y="8447"/>
                    <a:pt x="7686" y="8455"/>
                    <a:pt x="7696" y="8462"/>
                  </a:cubicBezTo>
                  <a:cubicBezTo>
                    <a:pt x="7706" y="8470"/>
                    <a:pt x="7714" y="8476"/>
                    <a:pt x="7721" y="8482"/>
                  </a:cubicBezTo>
                  <a:cubicBezTo>
                    <a:pt x="7728" y="8487"/>
                    <a:pt x="7732" y="8490"/>
                    <a:pt x="7733" y="8490"/>
                  </a:cubicBezTo>
                  <a:cubicBezTo>
                    <a:pt x="7731" y="8490"/>
                    <a:pt x="7726" y="8488"/>
                    <a:pt x="7718" y="8486"/>
                  </a:cubicBezTo>
                  <a:cubicBezTo>
                    <a:pt x="7709" y="8483"/>
                    <a:pt x="7699" y="8480"/>
                    <a:pt x="7686" y="8476"/>
                  </a:cubicBezTo>
                  <a:cubicBezTo>
                    <a:pt x="7674" y="8472"/>
                    <a:pt x="7661" y="8468"/>
                    <a:pt x="7646" y="8464"/>
                  </a:cubicBezTo>
                  <a:cubicBezTo>
                    <a:pt x="7632" y="8460"/>
                    <a:pt x="7618" y="8456"/>
                    <a:pt x="7604" y="8453"/>
                  </a:cubicBezTo>
                  <a:lnTo>
                    <a:pt x="7351" y="8390"/>
                  </a:lnTo>
                  <a:lnTo>
                    <a:pt x="7327" y="8440"/>
                  </a:lnTo>
                  <a:lnTo>
                    <a:pt x="7763" y="8540"/>
                  </a:lnTo>
                  <a:lnTo>
                    <a:pt x="7793" y="8480"/>
                  </a:lnTo>
                  <a:lnTo>
                    <a:pt x="7596" y="8324"/>
                  </a:lnTo>
                  <a:cubicBezTo>
                    <a:pt x="7584" y="8315"/>
                    <a:pt x="7573" y="8306"/>
                    <a:pt x="7562" y="8297"/>
                  </a:cubicBezTo>
                  <a:cubicBezTo>
                    <a:pt x="7550" y="8289"/>
                    <a:pt x="7540" y="8281"/>
                    <a:pt x="7531" y="8275"/>
                  </a:cubicBezTo>
                  <a:cubicBezTo>
                    <a:pt x="7522" y="8268"/>
                    <a:pt x="7515" y="8263"/>
                    <a:pt x="7509" y="8259"/>
                  </a:cubicBezTo>
                  <a:cubicBezTo>
                    <a:pt x="7503" y="8255"/>
                    <a:pt x="7500" y="8252"/>
                    <a:pt x="7499" y="8251"/>
                  </a:cubicBezTo>
                  <a:cubicBezTo>
                    <a:pt x="7500" y="8252"/>
                    <a:pt x="7505" y="8253"/>
                    <a:pt x="7511" y="8255"/>
                  </a:cubicBezTo>
                  <a:cubicBezTo>
                    <a:pt x="7518" y="8257"/>
                    <a:pt x="7527" y="8260"/>
                    <a:pt x="7537" y="8263"/>
                  </a:cubicBezTo>
                  <a:cubicBezTo>
                    <a:pt x="7548" y="8266"/>
                    <a:pt x="7560" y="8269"/>
                    <a:pt x="7574" y="8273"/>
                  </a:cubicBezTo>
                  <a:cubicBezTo>
                    <a:pt x="7588" y="8277"/>
                    <a:pt x="7603" y="8281"/>
                    <a:pt x="7619" y="8285"/>
                  </a:cubicBezTo>
                  <a:lnTo>
                    <a:pt x="7860" y="8343"/>
                  </a:lnTo>
                  <a:lnTo>
                    <a:pt x="7890" y="8282"/>
                  </a:lnTo>
                  <a:lnTo>
                    <a:pt x="7543" y="8000"/>
                  </a:lnTo>
                  <a:close/>
                  <a:moveTo>
                    <a:pt x="8080" y="7895"/>
                  </a:moveTo>
                  <a:lnTo>
                    <a:pt x="8040" y="7875"/>
                  </a:lnTo>
                  <a:lnTo>
                    <a:pt x="7955" y="8047"/>
                  </a:lnTo>
                  <a:lnTo>
                    <a:pt x="7812" y="7977"/>
                  </a:lnTo>
                  <a:lnTo>
                    <a:pt x="7878" y="7843"/>
                  </a:lnTo>
                  <a:lnTo>
                    <a:pt x="7838" y="7823"/>
                  </a:lnTo>
                  <a:lnTo>
                    <a:pt x="7772" y="7957"/>
                  </a:lnTo>
                  <a:lnTo>
                    <a:pt x="7644" y="7894"/>
                  </a:lnTo>
                  <a:lnTo>
                    <a:pt x="7722" y="7734"/>
                  </a:lnTo>
                  <a:lnTo>
                    <a:pt x="7687" y="7708"/>
                  </a:lnTo>
                  <a:lnTo>
                    <a:pt x="7582" y="7922"/>
                  </a:lnTo>
                  <a:lnTo>
                    <a:pt x="7973" y="8114"/>
                  </a:lnTo>
                  <a:lnTo>
                    <a:pt x="8080" y="7895"/>
                  </a:lnTo>
                  <a:close/>
                  <a:moveTo>
                    <a:pt x="8096" y="7491"/>
                  </a:moveTo>
                  <a:cubicBezTo>
                    <a:pt x="8082" y="7489"/>
                    <a:pt x="8068" y="7490"/>
                    <a:pt x="8055" y="7494"/>
                  </a:cubicBezTo>
                  <a:cubicBezTo>
                    <a:pt x="8042" y="7497"/>
                    <a:pt x="8030" y="7503"/>
                    <a:pt x="8019" y="7510"/>
                  </a:cubicBezTo>
                  <a:cubicBezTo>
                    <a:pt x="8008" y="7517"/>
                    <a:pt x="7996" y="7528"/>
                    <a:pt x="7982" y="7543"/>
                  </a:cubicBezTo>
                  <a:lnTo>
                    <a:pt x="7945" y="7581"/>
                  </a:lnTo>
                  <a:cubicBezTo>
                    <a:pt x="7926" y="7601"/>
                    <a:pt x="7910" y="7613"/>
                    <a:pt x="7895" y="7619"/>
                  </a:cubicBezTo>
                  <a:cubicBezTo>
                    <a:pt x="7881" y="7624"/>
                    <a:pt x="7866" y="7623"/>
                    <a:pt x="7850" y="7615"/>
                  </a:cubicBezTo>
                  <a:cubicBezTo>
                    <a:pt x="7829" y="7605"/>
                    <a:pt x="7817" y="7590"/>
                    <a:pt x="7812" y="7571"/>
                  </a:cubicBezTo>
                  <a:cubicBezTo>
                    <a:pt x="7808" y="7552"/>
                    <a:pt x="7811" y="7530"/>
                    <a:pt x="7824" y="7505"/>
                  </a:cubicBezTo>
                  <a:cubicBezTo>
                    <a:pt x="7828" y="7497"/>
                    <a:pt x="7832" y="7489"/>
                    <a:pt x="7837" y="7482"/>
                  </a:cubicBezTo>
                  <a:cubicBezTo>
                    <a:pt x="7842" y="7475"/>
                    <a:pt x="7847" y="7469"/>
                    <a:pt x="7854" y="7463"/>
                  </a:cubicBezTo>
                  <a:cubicBezTo>
                    <a:pt x="7860" y="7457"/>
                    <a:pt x="7867" y="7451"/>
                    <a:pt x="7875" y="7445"/>
                  </a:cubicBezTo>
                  <a:cubicBezTo>
                    <a:pt x="7883" y="7439"/>
                    <a:pt x="7893" y="7433"/>
                    <a:pt x="7904" y="7426"/>
                  </a:cubicBezTo>
                  <a:lnTo>
                    <a:pt x="7880" y="7389"/>
                  </a:lnTo>
                  <a:cubicBezTo>
                    <a:pt x="7837" y="7414"/>
                    <a:pt x="7805" y="7447"/>
                    <a:pt x="7784" y="7489"/>
                  </a:cubicBezTo>
                  <a:cubicBezTo>
                    <a:pt x="7775" y="7508"/>
                    <a:pt x="7769" y="7526"/>
                    <a:pt x="7767" y="7545"/>
                  </a:cubicBezTo>
                  <a:cubicBezTo>
                    <a:pt x="7765" y="7563"/>
                    <a:pt x="7766" y="7580"/>
                    <a:pt x="7771" y="7596"/>
                  </a:cubicBezTo>
                  <a:cubicBezTo>
                    <a:pt x="7775" y="7612"/>
                    <a:pt x="7783" y="7626"/>
                    <a:pt x="7793" y="7639"/>
                  </a:cubicBezTo>
                  <a:cubicBezTo>
                    <a:pt x="7804" y="7652"/>
                    <a:pt x="7818" y="7662"/>
                    <a:pt x="7834" y="7670"/>
                  </a:cubicBezTo>
                  <a:cubicBezTo>
                    <a:pt x="7859" y="7683"/>
                    <a:pt x="7885" y="7685"/>
                    <a:pt x="7910" y="7677"/>
                  </a:cubicBezTo>
                  <a:cubicBezTo>
                    <a:pt x="7922" y="7674"/>
                    <a:pt x="7933" y="7668"/>
                    <a:pt x="7943" y="7660"/>
                  </a:cubicBezTo>
                  <a:cubicBezTo>
                    <a:pt x="7953" y="7652"/>
                    <a:pt x="7965" y="7640"/>
                    <a:pt x="7979" y="7625"/>
                  </a:cubicBezTo>
                  <a:lnTo>
                    <a:pt x="8010" y="7591"/>
                  </a:lnTo>
                  <a:cubicBezTo>
                    <a:pt x="8048" y="7552"/>
                    <a:pt x="8083" y="7540"/>
                    <a:pt x="8118" y="7557"/>
                  </a:cubicBezTo>
                  <a:cubicBezTo>
                    <a:pt x="8141" y="7569"/>
                    <a:pt x="8155" y="7587"/>
                    <a:pt x="8160" y="7613"/>
                  </a:cubicBezTo>
                  <a:cubicBezTo>
                    <a:pt x="8162" y="7624"/>
                    <a:pt x="8162" y="7635"/>
                    <a:pt x="8160" y="7645"/>
                  </a:cubicBezTo>
                  <a:cubicBezTo>
                    <a:pt x="8158" y="7656"/>
                    <a:pt x="8154" y="7668"/>
                    <a:pt x="8146" y="7683"/>
                  </a:cubicBezTo>
                  <a:cubicBezTo>
                    <a:pt x="8137" y="7703"/>
                    <a:pt x="8125" y="7720"/>
                    <a:pt x="8111" y="7734"/>
                  </a:cubicBezTo>
                  <a:cubicBezTo>
                    <a:pt x="8098" y="7748"/>
                    <a:pt x="8081" y="7761"/>
                    <a:pt x="8061" y="7771"/>
                  </a:cubicBezTo>
                  <a:lnTo>
                    <a:pt x="8088" y="7810"/>
                  </a:lnTo>
                  <a:cubicBezTo>
                    <a:pt x="8109" y="7796"/>
                    <a:pt x="8128" y="7781"/>
                    <a:pt x="8144" y="7763"/>
                  </a:cubicBezTo>
                  <a:cubicBezTo>
                    <a:pt x="8159" y="7746"/>
                    <a:pt x="8173" y="7725"/>
                    <a:pt x="8185" y="7702"/>
                  </a:cubicBezTo>
                  <a:cubicBezTo>
                    <a:pt x="8194" y="7684"/>
                    <a:pt x="8200" y="7667"/>
                    <a:pt x="8203" y="7651"/>
                  </a:cubicBezTo>
                  <a:cubicBezTo>
                    <a:pt x="8205" y="7636"/>
                    <a:pt x="8206" y="7619"/>
                    <a:pt x="8204" y="7602"/>
                  </a:cubicBezTo>
                  <a:cubicBezTo>
                    <a:pt x="8202" y="7580"/>
                    <a:pt x="8194" y="7559"/>
                    <a:pt x="8182" y="7542"/>
                  </a:cubicBezTo>
                  <a:cubicBezTo>
                    <a:pt x="8170" y="7524"/>
                    <a:pt x="8155" y="7511"/>
                    <a:pt x="8137" y="7502"/>
                  </a:cubicBezTo>
                  <a:cubicBezTo>
                    <a:pt x="8124" y="7496"/>
                    <a:pt x="8111" y="7492"/>
                    <a:pt x="8096" y="7491"/>
                  </a:cubicBezTo>
                  <a:close/>
                  <a:moveTo>
                    <a:pt x="8014" y="7044"/>
                  </a:moveTo>
                  <a:lnTo>
                    <a:pt x="7886" y="7303"/>
                  </a:lnTo>
                  <a:lnTo>
                    <a:pt x="7926" y="7322"/>
                  </a:lnTo>
                  <a:lnTo>
                    <a:pt x="7977" y="7217"/>
                  </a:lnTo>
                  <a:lnTo>
                    <a:pt x="8329" y="7390"/>
                  </a:lnTo>
                  <a:lnTo>
                    <a:pt x="8351" y="7345"/>
                  </a:lnTo>
                  <a:lnTo>
                    <a:pt x="7999" y="7172"/>
                  </a:lnTo>
                  <a:lnTo>
                    <a:pt x="8052" y="7066"/>
                  </a:lnTo>
                  <a:lnTo>
                    <a:pt x="8014" y="7044"/>
                  </a:lnTo>
                  <a:close/>
                  <a:moveTo>
                    <a:pt x="8148" y="6771"/>
                  </a:moveTo>
                  <a:lnTo>
                    <a:pt x="8047" y="6977"/>
                  </a:lnTo>
                  <a:lnTo>
                    <a:pt x="8438" y="7169"/>
                  </a:lnTo>
                  <a:lnTo>
                    <a:pt x="8461" y="7122"/>
                  </a:lnTo>
                  <a:lnTo>
                    <a:pt x="8275" y="7030"/>
                  </a:lnTo>
                  <a:lnTo>
                    <a:pt x="8337" y="6905"/>
                  </a:lnTo>
                  <a:lnTo>
                    <a:pt x="8299" y="6886"/>
                  </a:lnTo>
                  <a:lnTo>
                    <a:pt x="8237" y="7012"/>
                  </a:lnTo>
                  <a:lnTo>
                    <a:pt x="8109" y="6949"/>
                  </a:lnTo>
                  <a:lnTo>
                    <a:pt x="8183" y="6798"/>
                  </a:lnTo>
                  <a:lnTo>
                    <a:pt x="8148" y="6771"/>
                  </a:lnTo>
                  <a:close/>
                  <a:moveTo>
                    <a:pt x="8695" y="6646"/>
                  </a:moveTo>
                  <a:lnTo>
                    <a:pt x="8241" y="6583"/>
                  </a:lnTo>
                  <a:lnTo>
                    <a:pt x="8211" y="6644"/>
                  </a:lnTo>
                  <a:lnTo>
                    <a:pt x="8537" y="6967"/>
                  </a:lnTo>
                  <a:lnTo>
                    <a:pt x="8561" y="6919"/>
                  </a:lnTo>
                  <a:lnTo>
                    <a:pt x="8459" y="6823"/>
                  </a:lnTo>
                  <a:lnTo>
                    <a:pt x="8531" y="6677"/>
                  </a:lnTo>
                  <a:lnTo>
                    <a:pt x="8669" y="6699"/>
                  </a:lnTo>
                  <a:lnTo>
                    <a:pt x="8695" y="6646"/>
                  </a:lnTo>
                  <a:close/>
                  <a:moveTo>
                    <a:pt x="8487" y="6670"/>
                  </a:moveTo>
                  <a:lnTo>
                    <a:pt x="8427" y="6791"/>
                  </a:lnTo>
                  <a:lnTo>
                    <a:pt x="8266" y="6635"/>
                  </a:lnTo>
                  <a:lnTo>
                    <a:pt x="8487" y="6670"/>
                  </a:lnTo>
                  <a:close/>
                  <a:moveTo>
                    <a:pt x="8133" y="6614"/>
                  </a:moveTo>
                  <a:cubicBezTo>
                    <a:pt x="8124" y="6617"/>
                    <a:pt x="8118" y="6622"/>
                    <a:pt x="8114" y="6631"/>
                  </a:cubicBezTo>
                  <a:cubicBezTo>
                    <a:pt x="8110" y="6639"/>
                    <a:pt x="8109" y="6647"/>
                    <a:pt x="8112" y="6655"/>
                  </a:cubicBezTo>
                  <a:cubicBezTo>
                    <a:pt x="8115" y="6664"/>
                    <a:pt x="8121" y="6670"/>
                    <a:pt x="8129" y="6674"/>
                  </a:cubicBezTo>
                  <a:cubicBezTo>
                    <a:pt x="8137" y="6678"/>
                    <a:pt x="8145" y="6679"/>
                    <a:pt x="8154" y="6676"/>
                  </a:cubicBezTo>
                  <a:cubicBezTo>
                    <a:pt x="8163" y="6673"/>
                    <a:pt x="8169" y="6668"/>
                    <a:pt x="8173" y="6659"/>
                  </a:cubicBezTo>
                  <a:cubicBezTo>
                    <a:pt x="8177" y="6651"/>
                    <a:pt x="8178" y="6643"/>
                    <a:pt x="8175" y="6634"/>
                  </a:cubicBezTo>
                  <a:cubicBezTo>
                    <a:pt x="8172" y="6626"/>
                    <a:pt x="8166" y="6620"/>
                    <a:pt x="8157" y="6615"/>
                  </a:cubicBezTo>
                  <a:cubicBezTo>
                    <a:pt x="8149" y="6612"/>
                    <a:pt x="8141" y="6611"/>
                    <a:pt x="8133" y="6614"/>
                  </a:cubicBezTo>
                  <a:close/>
                  <a:moveTo>
                    <a:pt x="8190" y="6497"/>
                  </a:moveTo>
                  <a:cubicBezTo>
                    <a:pt x="8182" y="6499"/>
                    <a:pt x="8176" y="6505"/>
                    <a:pt x="8171" y="6513"/>
                  </a:cubicBezTo>
                  <a:cubicBezTo>
                    <a:pt x="8168" y="6521"/>
                    <a:pt x="8167" y="6530"/>
                    <a:pt x="8170" y="6538"/>
                  </a:cubicBezTo>
                  <a:cubicBezTo>
                    <a:pt x="8173" y="6547"/>
                    <a:pt x="8178" y="6553"/>
                    <a:pt x="8186" y="6557"/>
                  </a:cubicBezTo>
                  <a:cubicBezTo>
                    <a:pt x="8195" y="6561"/>
                    <a:pt x="8203" y="6562"/>
                    <a:pt x="8212" y="6559"/>
                  </a:cubicBezTo>
                  <a:cubicBezTo>
                    <a:pt x="8221" y="6556"/>
                    <a:pt x="8227" y="6550"/>
                    <a:pt x="8231" y="6542"/>
                  </a:cubicBezTo>
                  <a:cubicBezTo>
                    <a:pt x="8235" y="6534"/>
                    <a:pt x="8236" y="6525"/>
                    <a:pt x="8232" y="6517"/>
                  </a:cubicBezTo>
                  <a:cubicBezTo>
                    <a:pt x="8229" y="6508"/>
                    <a:pt x="8223" y="6502"/>
                    <a:pt x="8215" y="6498"/>
                  </a:cubicBezTo>
                  <a:cubicBezTo>
                    <a:pt x="8207" y="6494"/>
                    <a:pt x="8199" y="6494"/>
                    <a:pt x="8190" y="6497"/>
                  </a:cubicBezTo>
                  <a:close/>
                  <a:moveTo>
                    <a:pt x="8791" y="6351"/>
                  </a:moveTo>
                  <a:lnTo>
                    <a:pt x="8715" y="6506"/>
                  </a:lnTo>
                  <a:lnTo>
                    <a:pt x="8364" y="6333"/>
                  </a:lnTo>
                  <a:lnTo>
                    <a:pt x="8341" y="6380"/>
                  </a:lnTo>
                  <a:lnTo>
                    <a:pt x="8732" y="6572"/>
                  </a:lnTo>
                  <a:lnTo>
                    <a:pt x="8827" y="6377"/>
                  </a:lnTo>
                  <a:lnTo>
                    <a:pt x="8791" y="6351"/>
                  </a:lnTo>
                  <a:close/>
                  <a:moveTo>
                    <a:pt x="8890" y="6250"/>
                  </a:moveTo>
                  <a:lnTo>
                    <a:pt x="8499" y="6058"/>
                  </a:lnTo>
                  <a:lnTo>
                    <a:pt x="8477" y="6103"/>
                  </a:lnTo>
                  <a:lnTo>
                    <a:pt x="8868" y="6295"/>
                  </a:lnTo>
                  <a:lnTo>
                    <a:pt x="8890" y="6250"/>
                  </a:lnTo>
                  <a:close/>
                  <a:moveTo>
                    <a:pt x="3914" y="18089"/>
                  </a:moveTo>
                  <a:lnTo>
                    <a:pt x="3523" y="17896"/>
                  </a:lnTo>
                  <a:lnTo>
                    <a:pt x="3500" y="17943"/>
                  </a:lnTo>
                  <a:lnTo>
                    <a:pt x="3664" y="18023"/>
                  </a:lnTo>
                  <a:lnTo>
                    <a:pt x="3583" y="18188"/>
                  </a:lnTo>
                  <a:lnTo>
                    <a:pt x="3419" y="18108"/>
                  </a:lnTo>
                  <a:lnTo>
                    <a:pt x="3397" y="18153"/>
                  </a:lnTo>
                  <a:lnTo>
                    <a:pt x="3601" y="18254"/>
                  </a:lnTo>
                  <a:lnTo>
                    <a:pt x="3717" y="18254"/>
                  </a:lnTo>
                  <a:lnTo>
                    <a:pt x="3621" y="18207"/>
                  </a:lnTo>
                  <a:lnTo>
                    <a:pt x="3702" y="18042"/>
                  </a:lnTo>
                  <a:lnTo>
                    <a:pt x="3891" y="18135"/>
                  </a:lnTo>
                  <a:lnTo>
                    <a:pt x="3914" y="18089"/>
                  </a:lnTo>
                  <a:close/>
                  <a:moveTo>
                    <a:pt x="9002" y="7621"/>
                  </a:moveTo>
                  <a:lnTo>
                    <a:pt x="9002" y="7564"/>
                  </a:lnTo>
                  <a:lnTo>
                    <a:pt x="8684" y="7408"/>
                  </a:lnTo>
                  <a:lnTo>
                    <a:pt x="8661" y="7454"/>
                  </a:lnTo>
                  <a:lnTo>
                    <a:pt x="9002" y="7621"/>
                  </a:lnTo>
                  <a:close/>
                  <a:moveTo>
                    <a:pt x="9002" y="7370"/>
                  </a:moveTo>
                  <a:lnTo>
                    <a:pt x="9002" y="7318"/>
                  </a:lnTo>
                  <a:lnTo>
                    <a:pt x="8746" y="7282"/>
                  </a:lnTo>
                  <a:lnTo>
                    <a:pt x="8721" y="7332"/>
                  </a:lnTo>
                  <a:lnTo>
                    <a:pt x="9002" y="7370"/>
                  </a:lnTo>
                  <a:close/>
                  <a:moveTo>
                    <a:pt x="9002" y="7216"/>
                  </a:moveTo>
                  <a:lnTo>
                    <a:pt x="9002" y="7149"/>
                  </a:lnTo>
                  <a:lnTo>
                    <a:pt x="8874" y="7021"/>
                  </a:lnTo>
                  <a:lnTo>
                    <a:pt x="8851" y="7069"/>
                  </a:lnTo>
                  <a:lnTo>
                    <a:pt x="9002" y="7216"/>
                  </a:lnTo>
                  <a:close/>
                  <a:moveTo>
                    <a:pt x="9002" y="6990"/>
                  </a:moveTo>
                  <a:lnTo>
                    <a:pt x="9002" y="6931"/>
                  </a:lnTo>
                  <a:lnTo>
                    <a:pt x="8974" y="6917"/>
                  </a:lnTo>
                  <a:lnTo>
                    <a:pt x="9002" y="6859"/>
                  </a:lnTo>
                  <a:lnTo>
                    <a:pt x="9002" y="6761"/>
                  </a:lnTo>
                  <a:lnTo>
                    <a:pt x="8912" y="6945"/>
                  </a:lnTo>
                  <a:lnTo>
                    <a:pt x="9002" y="6990"/>
                  </a:lnTo>
                  <a:close/>
                  <a:moveTo>
                    <a:pt x="4078" y="17755"/>
                  </a:moveTo>
                  <a:lnTo>
                    <a:pt x="4038" y="17735"/>
                  </a:lnTo>
                  <a:lnTo>
                    <a:pt x="3953" y="17907"/>
                  </a:lnTo>
                  <a:lnTo>
                    <a:pt x="3810" y="17837"/>
                  </a:lnTo>
                  <a:lnTo>
                    <a:pt x="3876" y="17703"/>
                  </a:lnTo>
                  <a:lnTo>
                    <a:pt x="3835" y="17683"/>
                  </a:lnTo>
                  <a:lnTo>
                    <a:pt x="3770" y="17817"/>
                  </a:lnTo>
                  <a:lnTo>
                    <a:pt x="3641" y="17754"/>
                  </a:lnTo>
                  <a:lnTo>
                    <a:pt x="3720" y="17593"/>
                  </a:lnTo>
                  <a:lnTo>
                    <a:pt x="3684" y="17568"/>
                  </a:lnTo>
                  <a:lnTo>
                    <a:pt x="3579" y="17782"/>
                  </a:lnTo>
                  <a:lnTo>
                    <a:pt x="3970" y="17974"/>
                  </a:lnTo>
                  <a:lnTo>
                    <a:pt x="4078" y="17755"/>
                  </a:lnTo>
                  <a:close/>
                  <a:moveTo>
                    <a:pt x="3995" y="16937"/>
                  </a:moveTo>
                  <a:lnTo>
                    <a:pt x="3972" y="16984"/>
                  </a:lnTo>
                  <a:lnTo>
                    <a:pt x="4175" y="17144"/>
                  </a:lnTo>
                  <a:cubicBezTo>
                    <a:pt x="4188" y="17154"/>
                    <a:pt x="4200" y="17164"/>
                    <a:pt x="4213" y="17174"/>
                  </a:cubicBezTo>
                  <a:cubicBezTo>
                    <a:pt x="4226" y="17184"/>
                    <a:pt x="4237" y="17192"/>
                    <a:pt x="4248" y="17200"/>
                  </a:cubicBezTo>
                  <a:cubicBezTo>
                    <a:pt x="4258" y="17207"/>
                    <a:pt x="4266" y="17213"/>
                    <a:pt x="4273" y="17218"/>
                  </a:cubicBezTo>
                  <a:cubicBezTo>
                    <a:pt x="4278" y="17222"/>
                    <a:pt x="4281" y="17224"/>
                    <a:pt x="4283" y="17226"/>
                  </a:cubicBezTo>
                  <a:cubicBezTo>
                    <a:pt x="4281" y="17225"/>
                    <a:pt x="4278" y="17224"/>
                    <a:pt x="4273" y="17223"/>
                  </a:cubicBezTo>
                  <a:cubicBezTo>
                    <a:pt x="4267" y="17221"/>
                    <a:pt x="4259" y="17218"/>
                    <a:pt x="4249" y="17216"/>
                  </a:cubicBezTo>
                  <a:cubicBezTo>
                    <a:pt x="4239" y="17213"/>
                    <a:pt x="4227" y="17210"/>
                    <a:pt x="4214" y="17206"/>
                  </a:cubicBezTo>
                  <a:cubicBezTo>
                    <a:pt x="4200" y="17203"/>
                    <a:pt x="4186" y="17199"/>
                    <a:pt x="4170" y="17195"/>
                  </a:cubicBezTo>
                  <a:lnTo>
                    <a:pt x="3900" y="17129"/>
                  </a:lnTo>
                  <a:lnTo>
                    <a:pt x="3874" y="17182"/>
                  </a:lnTo>
                  <a:lnTo>
                    <a:pt x="4083" y="17349"/>
                  </a:lnTo>
                  <a:cubicBezTo>
                    <a:pt x="4093" y="17357"/>
                    <a:pt x="4104" y="17366"/>
                    <a:pt x="4115" y="17375"/>
                  </a:cubicBezTo>
                  <a:cubicBezTo>
                    <a:pt x="4127" y="17384"/>
                    <a:pt x="4138" y="17392"/>
                    <a:pt x="4148" y="17399"/>
                  </a:cubicBezTo>
                  <a:cubicBezTo>
                    <a:pt x="4158" y="17407"/>
                    <a:pt x="4166" y="17413"/>
                    <a:pt x="4173" y="17419"/>
                  </a:cubicBezTo>
                  <a:cubicBezTo>
                    <a:pt x="4180" y="17424"/>
                    <a:pt x="4184" y="17427"/>
                    <a:pt x="4185" y="17427"/>
                  </a:cubicBezTo>
                  <a:cubicBezTo>
                    <a:pt x="4183" y="17427"/>
                    <a:pt x="4178" y="17425"/>
                    <a:pt x="4169" y="17422"/>
                  </a:cubicBezTo>
                  <a:cubicBezTo>
                    <a:pt x="4161" y="17420"/>
                    <a:pt x="4150" y="17416"/>
                    <a:pt x="4138" y="17413"/>
                  </a:cubicBezTo>
                  <a:cubicBezTo>
                    <a:pt x="4126" y="17409"/>
                    <a:pt x="4112" y="17405"/>
                    <a:pt x="4098" y="17401"/>
                  </a:cubicBezTo>
                  <a:cubicBezTo>
                    <a:pt x="4083" y="17397"/>
                    <a:pt x="4069" y="17393"/>
                    <a:pt x="4056" y="17390"/>
                  </a:cubicBezTo>
                  <a:lnTo>
                    <a:pt x="3803" y="17327"/>
                  </a:lnTo>
                  <a:lnTo>
                    <a:pt x="3778" y="17377"/>
                  </a:lnTo>
                  <a:lnTo>
                    <a:pt x="4215" y="17477"/>
                  </a:lnTo>
                  <a:lnTo>
                    <a:pt x="4244" y="17417"/>
                  </a:lnTo>
                  <a:lnTo>
                    <a:pt x="4047" y="17261"/>
                  </a:lnTo>
                  <a:cubicBezTo>
                    <a:pt x="4036" y="17252"/>
                    <a:pt x="4024" y="17243"/>
                    <a:pt x="4013" y="17234"/>
                  </a:cubicBezTo>
                  <a:cubicBezTo>
                    <a:pt x="4002" y="17226"/>
                    <a:pt x="3992" y="17218"/>
                    <a:pt x="3983" y="17212"/>
                  </a:cubicBezTo>
                  <a:cubicBezTo>
                    <a:pt x="3974" y="17205"/>
                    <a:pt x="3967" y="17200"/>
                    <a:pt x="3961" y="17196"/>
                  </a:cubicBezTo>
                  <a:cubicBezTo>
                    <a:pt x="3955" y="17192"/>
                    <a:pt x="3952" y="17189"/>
                    <a:pt x="3951" y="17188"/>
                  </a:cubicBezTo>
                  <a:cubicBezTo>
                    <a:pt x="3952" y="17189"/>
                    <a:pt x="3956" y="17190"/>
                    <a:pt x="3963" y="17192"/>
                  </a:cubicBezTo>
                  <a:cubicBezTo>
                    <a:pt x="3970" y="17194"/>
                    <a:pt x="3979" y="17197"/>
                    <a:pt x="3989" y="17200"/>
                  </a:cubicBezTo>
                  <a:cubicBezTo>
                    <a:pt x="4000" y="17203"/>
                    <a:pt x="4012" y="17206"/>
                    <a:pt x="4026" y="17210"/>
                  </a:cubicBezTo>
                  <a:cubicBezTo>
                    <a:pt x="4040" y="17214"/>
                    <a:pt x="4055" y="17218"/>
                    <a:pt x="4071" y="17222"/>
                  </a:cubicBezTo>
                  <a:lnTo>
                    <a:pt x="4312" y="17280"/>
                  </a:lnTo>
                  <a:lnTo>
                    <a:pt x="4342" y="17219"/>
                  </a:lnTo>
                  <a:lnTo>
                    <a:pt x="3995" y="16937"/>
                  </a:lnTo>
                  <a:close/>
                  <a:moveTo>
                    <a:pt x="4447" y="17006"/>
                  </a:moveTo>
                  <a:lnTo>
                    <a:pt x="4056" y="16813"/>
                  </a:lnTo>
                  <a:lnTo>
                    <a:pt x="4033" y="16859"/>
                  </a:lnTo>
                  <a:lnTo>
                    <a:pt x="4424" y="17051"/>
                  </a:lnTo>
                  <a:lnTo>
                    <a:pt x="4447" y="17006"/>
                  </a:lnTo>
                  <a:close/>
                  <a:moveTo>
                    <a:pt x="4563" y="16671"/>
                  </a:moveTo>
                  <a:lnTo>
                    <a:pt x="4487" y="16825"/>
                  </a:lnTo>
                  <a:lnTo>
                    <a:pt x="4135" y="16652"/>
                  </a:lnTo>
                  <a:lnTo>
                    <a:pt x="4112" y="16699"/>
                  </a:lnTo>
                  <a:lnTo>
                    <a:pt x="4503" y="16891"/>
                  </a:lnTo>
                  <a:lnTo>
                    <a:pt x="4599" y="16696"/>
                  </a:lnTo>
                  <a:lnTo>
                    <a:pt x="4563" y="16671"/>
                  </a:lnTo>
                  <a:close/>
                  <a:moveTo>
                    <a:pt x="4766" y="16358"/>
                  </a:moveTo>
                  <a:lnTo>
                    <a:pt x="4375" y="16165"/>
                  </a:lnTo>
                  <a:lnTo>
                    <a:pt x="4352" y="16212"/>
                  </a:lnTo>
                  <a:lnTo>
                    <a:pt x="4515" y="16292"/>
                  </a:lnTo>
                  <a:lnTo>
                    <a:pt x="4434" y="16457"/>
                  </a:lnTo>
                  <a:lnTo>
                    <a:pt x="4271" y="16377"/>
                  </a:lnTo>
                  <a:lnTo>
                    <a:pt x="4248" y="16422"/>
                  </a:lnTo>
                  <a:lnTo>
                    <a:pt x="4639" y="16615"/>
                  </a:lnTo>
                  <a:lnTo>
                    <a:pt x="4662" y="16569"/>
                  </a:lnTo>
                  <a:lnTo>
                    <a:pt x="4472" y="16476"/>
                  </a:lnTo>
                  <a:lnTo>
                    <a:pt x="4553" y="16311"/>
                  </a:lnTo>
                  <a:lnTo>
                    <a:pt x="4743" y="16404"/>
                  </a:lnTo>
                  <a:lnTo>
                    <a:pt x="4766" y="16358"/>
                  </a:lnTo>
                  <a:close/>
                  <a:moveTo>
                    <a:pt x="4930" y="16024"/>
                  </a:moveTo>
                  <a:lnTo>
                    <a:pt x="4889" y="16004"/>
                  </a:lnTo>
                  <a:lnTo>
                    <a:pt x="4805" y="16176"/>
                  </a:lnTo>
                  <a:lnTo>
                    <a:pt x="4662" y="16106"/>
                  </a:lnTo>
                  <a:lnTo>
                    <a:pt x="4728" y="15972"/>
                  </a:lnTo>
                  <a:lnTo>
                    <a:pt x="4687" y="15952"/>
                  </a:lnTo>
                  <a:lnTo>
                    <a:pt x="4621" y="16086"/>
                  </a:lnTo>
                  <a:lnTo>
                    <a:pt x="4493" y="16023"/>
                  </a:lnTo>
                  <a:lnTo>
                    <a:pt x="4572" y="15862"/>
                  </a:lnTo>
                  <a:lnTo>
                    <a:pt x="4536" y="15837"/>
                  </a:lnTo>
                  <a:lnTo>
                    <a:pt x="4431" y="16051"/>
                  </a:lnTo>
                  <a:lnTo>
                    <a:pt x="4822" y="16243"/>
                  </a:lnTo>
                  <a:lnTo>
                    <a:pt x="4930" y="16024"/>
                  </a:lnTo>
                  <a:close/>
                  <a:moveTo>
                    <a:pt x="5030" y="15721"/>
                  </a:moveTo>
                  <a:lnTo>
                    <a:pt x="4954" y="15875"/>
                  </a:lnTo>
                  <a:lnTo>
                    <a:pt x="4603" y="15702"/>
                  </a:lnTo>
                  <a:lnTo>
                    <a:pt x="4580" y="15749"/>
                  </a:lnTo>
                  <a:lnTo>
                    <a:pt x="4971" y="15941"/>
                  </a:lnTo>
                  <a:lnTo>
                    <a:pt x="5066" y="15746"/>
                  </a:lnTo>
                  <a:lnTo>
                    <a:pt x="5030" y="15721"/>
                  </a:lnTo>
                  <a:close/>
                  <a:moveTo>
                    <a:pt x="5289" y="15293"/>
                  </a:moveTo>
                  <a:lnTo>
                    <a:pt x="4882" y="15135"/>
                  </a:lnTo>
                  <a:lnTo>
                    <a:pt x="4848" y="15204"/>
                  </a:lnTo>
                  <a:lnTo>
                    <a:pt x="5072" y="15405"/>
                  </a:lnTo>
                  <a:cubicBezTo>
                    <a:pt x="5085" y="15417"/>
                    <a:pt x="5098" y="15427"/>
                    <a:pt x="5109" y="15436"/>
                  </a:cubicBezTo>
                  <a:cubicBezTo>
                    <a:pt x="5120" y="15444"/>
                    <a:pt x="5127" y="15449"/>
                    <a:pt x="5128" y="15450"/>
                  </a:cubicBezTo>
                  <a:cubicBezTo>
                    <a:pt x="5126" y="15450"/>
                    <a:pt x="5118" y="15448"/>
                    <a:pt x="5104" y="15444"/>
                  </a:cubicBezTo>
                  <a:cubicBezTo>
                    <a:pt x="5090" y="15440"/>
                    <a:pt x="5073" y="15436"/>
                    <a:pt x="5052" y="15432"/>
                  </a:cubicBezTo>
                  <a:lnTo>
                    <a:pt x="4762" y="15378"/>
                  </a:lnTo>
                  <a:lnTo>
                    <a:pt x="4729" y="15446"/>
                  </a:lnTo>
                  <a:lnTo>
                    <a:pt x="5103" y="15673"/>
                  </a:lnTo>
                  <a:lnTo>
                    <a:pt x="5125" y="15628"/>
                  </a:lnTo>
                  <a:lnTo>
                    <a:pt x="4857" y="15469"/>
                  </a:lnTo>
                  <a:cubicBezTo>
                    <a:pt x="4852" y="15466"/>
                    <a:pt x="4845" y="15462"/>
                    <a:pt x="4838" y="15458"/>
                  </a:cubicBezTo>
                  <a:cubicBezTo>
                    <a:pt x="4830" y="15454"/>
                    <a:pt x="4823" y="15449"/>
                    <a:pt x="4815" y="15445"/>
                  </a:cubicBezTo>
                  <a:cubicBezTo>
                    <a:pt x="4808" y="15441"/>
                    <a:pt x="4802" y="15437"/>
                    <a:pt x="4796" y="15434"/>
                  </a:cubicBezTo>
                  <a:cubicBezTo>
                    <a:pt x="4791" y="15431"/>
                    <a:pt x="4788" y="15430"/>
                    <a:pt x="4787" y="15429"/>
                  </a:cubicBezTo>
                  <a:cubicBezTo>
                    <a:pt x="4791" y="15430"/>
                    <a:pt x="4800" y="15432"/>
                    <a:pt x="4814" y="15435"/>
                  </a:cubicBezTo>
                  <a:cubicBezTo>
                    <a:pt x="4829" y="15438"/>
                    <a:pt x="4848" y="15442"/>
                    <a:pt x="4870" y="15446"/>
                  </a:cubicBezTo>
                  <a:lnTo>
                    <a:pt x="5185" y="15505"/>
                  </a:lnTo>
                  <a:lnTo>
                    <a:pt x="5205" y="15465"/>
                  </a:lnTo>
                  <a:lnTo>
                    <a:pt x="4954" y="15238"/>
                  </a:lnTo>
                  <a:cubicBezTo>
                    <a:pt x="4949" y="15233"/>
                    <a:pt x="4943" y="15228"/>
                    <a:pt x="4938" y="15223"/>
                  </a:cubicBezTo>
                  <a:cubicBezTo>
                    <a:pt x="4932" y="15218"/>
                    <a:pt x="4926" y="15214"/>
                    <a:pt x="4921" y="15209"/>
                  </a:cubicBezTo>
                  <a:cubicBezTo>
                    <a:pt x="4916" y="15205"/>
                    <a:pt x="4911" y="15201"/>
                    <a:pt x="4907" y="15198"/>
                  </a:cubicBezTo>
                  <a:cubicBezTo>
                    <a:pt x="4904" y="15195"/>
                    <a:pt x="4902" y="15193"/>
                    <a:pt x="4901" y="15192"/>
                  </a:cubicBezTo>
                  <a:cubicBezTo>
                    <a:pt x="4902" y="15193"/>
                    <a:pt x="4904" y="15194"/>
                    <a:pt x="4909" y="15196"/>
                  </a:cubicBezTo>
                  <a:cubicBezTo>
                    <a:pt x="4914" y="15198"/>
                    <a:pt x="4919" y="15201"/>
                    <a:pt x="4926" y="15204"/>
                  </a:cubicBezTo>
                  <a:cubicBezTo>
                    <a:pt x="4933" y="15207"/>
                    <a:pt x="4940" y="15210"/>
                    <a:pt x="4948" y="15213"/>
                  </a:cubicBezTo>
                  <a:cubicBezTo>
                    <a:pt x="4955" y="15216"/>
                    <a:pt x="4962" y="15219"/>
                    <a:pt x="4968" y="15222"/>
                  </a:cubicBezTo>
                  <a:lnTo>
                    <a:pt x="5266" y="15340"/>
                  </a:lnTo>
                  <a:lnTo>
                    <a:pt x="5289" y="15293"/>
                  </a:lnTo>
                  <a:close/>
                  <a:moveTo>
                    <a:pt x="5309" y="14882"/>
                  </a:moveTo>
                  <a:cubicBezTo>
                    <a:pt x="5294" y="14880"/>
                    <a:pt x="5281" y="14881"/>
                    <a:pt x="5268" y="14885"/>
                  </a:cubicBezTo>
                  <a:cubicBezTo>
                    <a:pt x="5254" y="14888"/>
                    <a:pt x="5242" y="14893"/>
                    <a:pt x="5232" y="14901"/>
                  </a:cubicBezTo>
                  <a:cubicBezTo>
                    <a:pt x="5221" y="14908"/>
                    <a:pt x="5208" y="14919"/>
                    <a:pt x="5194" y="14934"/>
                  </a:cubicBezTo>
                  <a:lnTo>
                    <a:pt x="5158" y="14972"/>
                  </a:lnTo>
                  <a:cubicBezTo>
                    <a:pt x="5139" y="14992"/>
                    <a:pt x="5122" y="15004"/>
                    <a:pt x="5108" y="15009"/>
                  </a:cubicBezTo>
                  <a:cubicBezTo>
                    <a:pt x="5093" y="15015"/>
                    <a:pt x="5078" y="15014"/>
                    <a:pt x="5062" y="15006"/>
                  </a:cubicBezTo>
                  <a:cubicBezTo>
                    <a:pt x="5042" y="14996"/>
                    <a:pt x="5030" y="14981"/>
                    <a:pt x="5025" y="14962"/>
                  </a:cubicBezTo>
                  <a:cubicBezTo>
                    <a:pt x="5020" y="14943"/>
                    <a:pt x="5024" y="14921"/>
                    <a:pt x="5036" y="14896"/>
                  </a:cubicBezTo>
                  <a:cubicBezTo>
                    <a:pt x="5040" y="14888"/>
                    <a:pt x="5045" y="14880"/>
                    <a:pt x="5049" y="14873"/>
                  </a:cubicBezTo>
                  <a:cubicBezTo>
                    <a:pt x="5054" y="14866"/>
                    <a:pt x="5060" y="14860"/>
                    <a:pt x="5066" y="14854"/>
                  </a:cubicBezTo>
                  <a:cubicBezTo>
                    <a:pt x="5072" y="14848"/>
                    <a:pt x="5080" y="14842"/>
                    <a:pt x="5088" y="14836"/>
                  </a:cubicBezTo>
                  <a:cubicBezTo>
                    <a:pt x="5096" y="14830"/>
                    <a:pt x="5105" y="14824"/>
                    <a:pt x="5116" y="14817"/>
                  </a:cubicBezTo>
                  <a:lnTo>
                    <a:pt x="5092" y="14780"/>
                  </a:lnTo>
                  <a:cubicBezTo>
                    <a:pt x="5049" y="14805"/>
                    <a:pt x="5017" y="14838"/>
                    <a:pt x="4997" y="14879"/>
                  </a:cubicBezTo>
                  <a:cubicBezTo>
                    <a:pt x="4987" y="14898"/>
                    <a:pt x="4982" y="14917"/>
                    <a:pt x="4980" y="14935"/>
                  </a:cubicBezTo>
                  <a:cubicBezTo>
                    <a:pt x="4977" y="14954"/>
                    <a:pt x="4979" y="14971"/>
                    <a:pt x="4983" y="14987"/>
                  </a:cubicBezTo>
                  <a:cubicBezTo>
                    <a:pt x="4988" y="15002"/>
                    <a:pt x="4995" y="15017"/>
                    <a:pt x="5006" y="15030"/>
                  </a:cubicBezTo>
                  <a:cubicBezTo>
                    <a:pt x="5016" y="15042"/>
                    <a:pt x="5030" y="15053"/>
                    <a:pt x="5047" y="15061"/>
                  </a:cubicBezTo>
                  <a:cubicBezTo>
                    <a:pt x="5072" y="15074"/>
                    <a:pt x="5097" y="15076"/>
                    <a:pt x="5123" y="15068"/>
                  </a:cubicBezTo>
                  <a:cubicBezTo>
                    <a:pt x="5134" y="15064"/>
                    <a:pt x="5145" y="15059"/>
                    <a:pt x="5155" y="15051"/>
                  </a:cubicBezTo>
                  <a:cubicBezTo>
                    <a:pt x="5165" y="15043"/>
                    <a:pt x="5178" y="15031"/>
                    <a:pt x="5192" y="15016"/>
                  </a:cubicBezTo>
                  <a:lnTo>
                    <a:pt x="5223" y="14982"/>
                  </a:lnTo>
                  <a:cubicBezTo>
                    <a:pt x="5260" y="14942"/>
                    <a:pt x="5296" y="14931"/>
                    <a:pt x="5330" y="14948"/>
                  </a:cubicBezTo>
                  <a:cubicBezTo>
                    <a:pt x="5354" y="14959"/>
                    <a:pt x="5368" y="14978"/>
                    <a:pt x="5372" y="15003"/>
                  </a:cubicBezTo>
                  <a:cubicBezTo>
                    <a:pt x="5375" y="15015"/>
                    <a:pt x="5375" y="15026"/>
                    <a:pt x="5373" y="15036"/>
                  </a:cubicBezTo>
                  <a:cubicBezTo>
                    <a:pt x="5371" y="15047"/>
                    <a:pt x="5366" y="15059"/>
                    <a:pt x="5359" y="15074"/>
                  </a:cubicBezTo>
                  <a:cubicBezTo>
                    <a:pt x="5349" y="15094"/>
                    <a:pt x="5338" y="15111"/>
                    <a:pt x="5324" y="15125"/>
                  </a:cubicBezTo>
                  <a:cubicBezTo>
                    <a:pt x="5310" y="15139"/>
                    <a:pt x="5294" y="15152"/>
                    <a:pt x="5274" y="15162"/>
                  </a:cubicBezTo>
                  <a:lnTo>
                    <a:pt x="5300" y="15201"/>
                  </a:lnTo>
                  <a:cubicBezTo>
                    <a:pt x="5322" y="15187"/>
                    <a:pt x="5341" y="15172"/>
                    <a:pt x="5356" y="15154"/>
                  </a:cubicBezTo>
                  <a:cubicBezTo>
                    <a:pt x="5372" y="15137"/>
                    <a:pt x="5386" y="15116"/>
                    <a:pt x="5397" y="15093"/>
                  </a:cubicBezTo>
                  <a:cubicBezTo>
                    <a:pt x="5406" y="15074"/>
                    <a:pt x="5412" y="15058"/>
                    <a:pt x="5415" y="15042"/>
                  </a:cubicBezTo>
                  <a:cubicBezTo>
                    <a:pt x="5418" y="15027"/>
                    <a:pt x="5418" y="15010"/>
                    <a:pt x="5416" y="14993"/>
                  </a:cubicBezTo>
                  <a:cubicBezTo>
                    <a:pt x="5414" y="14970"/>
                    <a:pt x="5407" y="14950"/>
                    <a:pt x="5395" y="14933"/>
                  </a:cubicBezTo>
                  <a:cubicBezTo>
                    <a:pt x="5382" y="14915"/>
                    <a:pt x="5367" y="14902"/>
                    <a:pt x="5349" y="14893"/>
                  </a:cubicBezTo>
                  <a:cubicBezTo>
                    <a:pt x="5337" y="14887"/>
                    <a:pt x="5324" y="14883"/>
                    <a:pt x="5309" y="14882"/>
                  </a:cubicBezTo>
                  <a:close/>
                  <a:moveTo>
                    <a:pt x="5423" y="14692"/>
                  </a:moveTo>
                  <a:lnTo>
                    <a:pt x="5380" y="14670"/>
                  </a:lnTo>
                  <a:lnTo>
                    <a:pt x="5326" y="14779"/>
                  </a:lnTo>
                  <a:lnTo>
                    <a:pt x="5370" y="14800"/>
                  </a:lnTo>
                  <a:lnTo>
                    <a:pt x="5423" y="14692"/>
                  </a:lnTo>
                  <a:close/>
                  <a:moveTo>
                    <a:pt x="5340" y="14204"/>
                  </a:moveTo>
                  <a:lnTo>
                    <a:pt x="5317" y="14250"/>
                  </a:lnTo>
                  <a:lnTo>
                    <a:pt x="5589" y="14384"/>
                  </a:lnTo>
                  <a:cubicBezTo>
                    <a:pt x="5603" y="14391"/>
                    <a:pt x="5614" y="14397"/>
                    <a:pt x="5622" y="14404"/>
                  </a:cubicBezTo>
                  <a:cubicBezTo>
                    <a:pt x="5630" y="14410"/>
                    <a:pt x="5637" y="14418"/>
                    <a:pt x="5643" y="14429"/>
                  </a:cubicBezTo>
                  <a:cubicBezTo>
                    <a:pt x="5648" y="14439"/>
                    <a:pt x="5650" y="14451"/>
                    <a:pt x="5648" y="14465"/>
                  </a:cubicBezTo>
                  <a:cubicBezTo>
                    <a:pt x="5646" y="14479"/>
                    <a:pt x="5642" y="14494"/>
                    <a:pt x="5634" y="14510"/>
                  </a:cubicBezTo>
                  <a:cubicBezTo>
                    <a:pt x="5628" y="14522"/>
                    <a:pt x="5621" y="14532"/>
                    <a:pt x="5615" y="14540"/>
                  </a:cubicBezTo>
                  <a:cubicBezTo>
                    <a:pt x="5608" y="14547"/>
                    <a:pt x="5601" y="14553"/>
                    <a:pt x="5595" y="14558"/>
                  </a:cubicBezTo>
                  <a:cubicBezTo>
                    <a:pt x="5588" y="14562"/>
                    <a:pt x="5581" y="14565"/>
                    <a:pt x="5575" y="14566"/>
                  </a:cubicBezTo>
                  <a:cubicBezTo>
                    <a:pt x="5569" y="14567"/>
                    <a:pt x="5563" y="14568"/>
                    <a:pt x="5558" y="14568"/>
                  </a:cubicBezTo>
                  <a:cubicBezTo>
                    <a:pt x="5550" y="14567"/>
                    <a:pt x="5541" y="14565"/>
                    <a:pt x="5530" y="14561"/>
                  </a:cubicBezTo>
                  <a:cubicBezTo>
                    <a:pt x="5519" y="14556"/>
                    <a:pt x="5508" y="14552"/>
                    <a:pt x="5498" y="14547"/>
                  </a:cubicBezTo>
                  <a:lnTo>
                    <a:pt x="5235" y="14417"/>
                  </a:lnTo>
                  <a:lnTo>
                    <a:pt x="5212" y="14463"/>
                  </a:lnTo>
                  <a:lnTo>
                    <a:pt x="5492" y="14601"/>
                  </a:lnTo>
                  <a:cubicBezTo>
                    <a:pt x="5501" y="14606"/>
                    <a:pt x="5511" y="14610"/>
                    <a:pt x="5523" y="14614"/>
                  </a:cubicBezTo>
                  <a:cubicBezTo>
                    <a:pt x="5535" y="14619"/>
                    <a:pt x="5547" y="14621"/>
                    <a:pt x="5559" y="14620"/>
                  </a:cubicBezTo>
                  <a:cubicBezTo>
                    <a:pt x="5584" y="14619"/>
                    <a:pt x="5605" y="14612"/>
                    <a:pt x="5623" y="14598"/>
                  </a:cubicBezTo>
                  <a:cubicBezTo>
                    <a:pt x="5641" y="14584"/>
                    <a:pt x="5657" y="14563"/>
                    <a:pt x="5672" y="14532"/>
                  </a:cubicBezTo>
                  <a:cubicBezTo>
                    <a:pt x="5684" y="14508"/>
                    <a:pt x="5692" y="14487"/>
                    <a:pt x="5695" y="14468"/>
                  </a:cubicBezTo>
                  <a:cubicBezTo>
                    <a:pt x="5698" y="14450"/>
                    <a:pt x="5697" y="14432"/>
                    <a:pt x="5693" y="14415"/>
                  </a:cubicBezTo>
                  <a:cubicBezTo>
                    <a:pt x="5689" y="14398"/>
                    <a:pt x="5681" y="14385"/>
                    <a:pt x="5670" y="14374"/>
                  </a:cubicBezTo>
                  <a:cubicBezTo>
                    <a:pt x="5659" y="14364"/>
                    <a:pt x="5641" y="14353"/>
                    <a:pt x="5618" y="14341"/>
                  </a:cubicBezTo>
                  <a:lnTo>
                    <a:pt x="5340" y="14204"/>
                  </a:lnTo>
                  <a:close/>
                  <a:moveTo>
                    <a:pt x="5914" y="14024"/>
                  </a:moveTo>
                  <a:lnTo>
                    <a:pt x="5523" y="13832"/>
                  </a:lnTo>
                  <a:lnTo>
                    <a:pt x="5500" y="13878"/>
                  </a:lnTo>
                  <a:lnTo>
                    <a:pt x="5714" y="13981"/>
                  </a:lnTo>
                  <a:cubicBezTo>
                    <a:pt x="5728" y="13988"/>
                    <a:pt x="5742" y="13994"/>
                    <a:pt x="5756" y="14001"/>
                  </a:cubicBezTo>
                  <a:cubicBezTo>
                    <a:pt x="5771" y="14007"/>
                    <a:pt x="5784" y="14013"/>
                    <a:pt x="5795" y="14017"/>
                  </a:cubicBezTo>
                  <a:cubicBezTo>
                    <a:pt x="5806" y="14022"/>
                    <a:pt x="5816" y="14026"/>
                    <a:pt x="5823" y="14029"/>
                  </a:cubicBezTo>
                  <a:cubicBezTo>
                    <a:pt x="5831" y="14032"/>
                    <a:pt x="5835" y="14034"/>
                    <a:pt x="5835" y="14034"/>
                  </a:cubicBezTo>
                  <a:cubicBezTo>
                    <a:pt x="5834" y="14034"/>
                    <a:pt x="5830" y="14034"/>
                    <a:pt x="5824" y="14033"/>
                  </a:cubicBezTo>
                  <a:cubicBezTo>
                    <a:pt x="5818" y="14033"/>
                    <a:pt x="5810" y="14032"/>
                    <a:pt x="5801" y="14032"/>
                  </a:cubicBezTo>
                  <a:cubicBezTo>
                    <a:pt x="5792" y="14031"/>
                    <a:pt x="5782" y="14031"/>
                    <a:pt x="5770" y="14030"/>
                  </a:cubicBezTo>
                  <a:cubicBezTo>
                    <a:pt x="5758" y="14030"/>
                    <a:pt x="5747" y="14030"/>
                    <a:pt x="5735" y="14030"/>
                  </a:cubicBezTo>
                  <a:lnTo>
                    <a:pt x="5422" y="14037"/>
                  </a:lnTo>
                  <a:lnTo>
                    <a:pt x="5395" y="14091"/>
                  </a:lnTo>
                  <a:lnTo>
                    <a:pt x="5786" y="14284"/>
                  </a:lnTo>
                  <a:lnTo>
                    <a:pt x="5810" y="14235"/>
                  </a:lnTo>
                  <a:lnTo>
                    <a:pt x="5582" y="14126"/>
                  </a:lnTo>
                  <a:cubicBezTo>
                    <a:pt x="5571" y="14120"/>
                    <a:pt x="5559" y="14115"/>
                    <a:pt x="5547" y="14110"/>
                  </a:cubicBezTo>
                  <a:cubicBezTo>
                    <a:pt x="5536" y="14105"/>
                    <a:pt x="5525" y="14100"/>
                    <a:pt x="5515" y="14096"/>
                  </a:cubicBezTo>
                  <a:cubicBezTo>
                    <a:pt x="5505" y="14092"/>
                    <a:pt x="5496" y="14088"/>
                    <a:pt x="5489" y="14085"/>
                  </a:cubicBezTo>
                  <a:cubicBezTo>
                    <a:pt x="5482" y="14082"/>
                    <a:pt x="5477" y="14080"/>
                    <a:pt x="5473" y="14079"/>
                  </a:cubicBezTo>
                  <a:cubicBezTo>
                    <a:pt x="5477" y="14080"/>
                    <a:pt x="5483" y="14080"/>
                    <a:pt x="5491" y="14080"/>
                  </a:cubicBezTo>
                  <a:cubicBezTo>
                    <a:pt x="5498" y="14081"/>
                    <a:pt x="5507" y="14081"/>
                    <a:pt x="5517" y="14081"/>
                  </a:cubicBezTo>
                  <a:cubicBezTo>
                    <a:pt x="5527" y="14081"/>
                    <a:pt x="5538" y="14081"/>
                    <a:pt x="5550" y="14081"/>
                  </a:cubicBezTo>
                  <a:cubicBezTo>
                    <a:pt x="5563" y="14081"/>
                    <a:pt x="5575" y="14081"/>
                    <a:pt x="5589" y="14081"/>
                  </a:cubicBezTo>
                  <a:lnTo>
                    <a:pt x="5890" y="14073"/>
                  </a:lnTo>
                  <a:lnTo>
                    <a:pt x="5914" y="14024"/>
                  </a:lnTo>
                  <a:close/>
                  <a:moveTo>
                    <a:pt x="5993" y="13864"/>
                  </a:moveTo>
                  <a:lnTo>
                    <a:pt x="5602" y="13672"/>
                  </a:lnTo>
                  <a:lnTo>
                    <a:pt x="5579" y="13717"/>
                  </a:lnTo>
                  <a:lnTo>
                    <a:pt x="5970" y="13910"/>
                  </a:lnTo>
                  <a:lnTo>
                    <a:pt x="5993" y="13864"/>
                  </a:lnTo>
                  <a:close/>
                  <a:moveTo>
                    <a:pt x="5792" y="13284"/>
                  </a:moveTo>
                  <a:lnTo>
                    <a:pt x="5769" y="13332"/>
                  </a:lnTo>
                  <a:lnTo>
                    <a:pt x="5985" y="13543"/>
                  </a:lnTo>
                  <a:cubicBezTo>
                    <a:pt x="6003" y="13560"/>
                    <a:pt x="6018" y="13574"/>
                    <a:pt x="6030" y="13585"/>
                  </a:cubicBezTo>
                  <a:cubicBezTo>
                    <a:pt x="6042" y="13596"/>
                    <a:pt x="6050" y="13603"/>
                    <a:pt x="6055" y="13607"/>
                  </a:cubicBezTo>
                  <a:cubicBezTo>
                    <a:pt x="6052" y="13606"/>
                    <a:pt x="6047" y="13605"/>
                    <a:pt x="6040" y="13603"/>
                  </a:cubicBezTo>
                  <a:cubicBezTo>
                    <a:pt x="6033" y="13601"/>
                    <a:pt x="6025" y="13599"/>
                    <a:pt x="6016" y="13597"/>
                  </a:cubicBezTo>
                  <a:cubicBezTo>
                    <a:pt x="6007" y="13595"/>
                    <a:pt x="5997" y="13593"/>
                    <a:pt x="5987" y="13592"/>
                  </a:cubicBezTo>
                  <a:cubicBezTo>
                    <a:pt x="5977" y="13590"/>
                    <a:pt x="5966" y="13588"/>
                    <a:pt x="5956" y="13587"/>
                  </a:cubicBezTo>
                  <a:lnTo>
                    <a:pt x="5664" y="13545"/>
                  </a:lnTo>
                  <a:lnTo>
                    <a:pt x="5639" y="13596"/>
                  </a:lnTo>
                  <a:lnTo>
                    <a:pt x="6095" y="13657"/>
                  </a:lnTo>
                  <a:lnTo>
                    <a:pt x="6117" y="13611"/>
                  </a:lnTo>
                  <a:lnTo>
                    <a:pt x="5792" y="13284"/>
                  </a:lnTo>
                  <a:close/>
                  <a:moveTo>
                    <a:pt x="6328" y="13182"/>
                  </a:moveTo>
                  <a:lnTo>
                    <a:pt x="6288" y="13162"/>
                  </a:lnTo>
                  <a:lnTo>
                    <a:pt x="6203" y="13334"/>
                  </a:lnTo>
                  <a:lnTo>
                    <a:pt x="6060" y="13264"/>
                  </a:lnTo>
                  <a:lnTo>
                    <a:pt x="6126" y="13130"/>
                  </a:lnTo>
                  <a:lnTo>
                    <a:pt x="6086" y="13110"/>
                  </a:lnTo>
                  <a:lnTo>
                    <a:pt x="6020" y="13244"/>
                  </a:lnTo>
                  <a:lnTo>
                    <a:pt x="5892" y="13181"/>
                  </a:lnTo>
                  <a:lnTo>
                    <a:pt x="5970" y="13020"/>
                  </a:lnTo>
                  <a:lnTo>
                    <a:pt x="5935" y="12995"/>
                  </a:lnTo>
                  <a:lnTo>
                    <a:pt x="5830" y="13209"/>
                  </a:lnTo>
                  <a:lnTo>
                    <a:pt x="6220" y="13401"/>
                  </a:lnTo>
                  <a:lnTo>
                    <a:pt x="6328" y="13182"/>
                  </a:lnTo>
                  <a:close/>
                  <a:moveTo>
                    <a:pt x="6491" y="12851"/>
                  </a:moveTo>
                  <a:lnTo>
                    <a:pt x="6455" y="12855"/>
                  </a:lnTo>
                  <a:cubicBezTo>
                    <a:pt x="6438" y="12858"/>
                    <a:pt x="6421" y="12860"/>
                    <a:pt x="6402" y="12863"/>
                  </a:cubicBezTo>
                  <a:cubicBezTo>
                    <a:pt x="6383" y="12865"/>
                    <a:pt x="6366" y="12868"/>
                    <a:pt x="6349" y="12870"/>
                  </a:cubicBezTo>
                  <a:cubicBezTo>
                    <a:pt x="6333" y="12872"/>
                    <a:pt x="6321" y="12874"/>
                    <a:pt x="6314" y="12875"/>
                  </a:cubicBezTo>
                  <a:cubicBezTo>
                    <a:pt x="6304" y="12877"/>
                    <a:pt x="6293" y="12880"/>
                    <a:pt x="6282" y="12883"/>
                  </a:cubicBezTo>
                  <a:cubicBezTo>
                    <a:pt x="6270" y="12886"/>
                    <a:pt x="6259" y="12889"/>
                    <a:pt x="6251" y="12893"/>
                  </a:cubicBezTo>
                  <a:lnTo>
                    <a:pt x="6254" y="12887"/>
                  </a:lnTo>
                  <a:cubicBezTo>
                    <a:pt x="6261" y="12872"/>
                    <a:pt x="6266" y="12856"/>
                    <a:pt x="6267" y="12841"/>
                  </a:cubicBezTo>
                  <a:cubicBezTo>
                    <a:pt x="6268" y="12826"/>
                    <a:pt x="6266" y="12811"/>
                    <a:pt x="6261" y="12798"/>
                  </a:cubicBezTo>
                  <a:cubicBezTo>
                    <a:pt x="6257" y="12784"/>
                    <a:pt x="6249" y="12772"/>
                    <a:pt x="6238" y="12760"/>
                  </a:cubicBezTo>
                  <a:cubicBezTo>
                    <a:pt x="6227" y="12749"/>
                    <a:pt x="6214" y="12739"/>
                    <a:pt x="6198" y="12731"/>
                  </a:cubicBezTo>
                  <a:cubicBezTo>
                    <a:pt x="6187" y="12726"/>
                    <a:pt x="6177" y="12723"/>
                    <a:pt x="6168" y="12721"/>
                  </a:cubicBezTo>
                  <a:cubicBezTo>
                    <a:pt x="6158" y="12719"/>
                    <a:pt x="6149" y="12718"/>
                    <a:pt x="6140" y="12719"/>
                  </a:cubicBezTo>
                  <a:cubicBezTo>
                    <a:pt x="6131" y="12719"/>
                    <a:pt x="6123" y="12720"/>
                    <a:pt x="6116" y="12722"/>
                  </a:cubicBezTo>
                  <a:cubicBezTo>
                    <a:pt x="6109" y="12724"/>
                    <a:pt x="6102" y="12727"/>
                    <a:pt x="6097" y="12729"/>
                  </a:cubicBezTo>
                  <a:cubicBezTo>
                    <a:pt x="6091" y="12732"/>
                    <a:pt x="6085" y="12736"/>
                    <a:pt x="6079" y="12740"/>
                  </a:cubicBezTo>
                  <a:cubicBezTo>
                    <a:pt x="6073" y="12744"/>
                    <a:pt x="6067" y="12750"/>
                    <a:pt x="6061" y="12757"/>
                  </a:cubicBezTo>
                  <a:cubicBezTo>
                    <a:pt x="6054" y="12763"/>
                    <a:pt x="6048" y="12771"/>
                    <a:pt x="6042" y="12781"/>
                  </a:cubicBezTo>
                  <a:cubicBezTo>
                    <a:pt x="6036" y="12791"/>
                    <a:pt x="6030" y="12802"/>
                    <a:pt x="6023" y="12816"/>
                  </a:cubicBezTo>
                  <a:lnTo>
                    <a:pt x="5978" y="12907"/>
                  </a:lnTo>
                  <a:lnTo>
                    <a:pt x="6369" y="13099"/>
                  </a:lnTo>
                  <a:lnTo>
                    <a:pt x="6391" y="13054"/>
                  </a:lnTo>
                  <a:lnTo>
                    <a:pt x="6215" y="12967"/>
                  </a:lnTo>
                  <a:cubicBezTo>
                    <a:pt x="6220" y="12957"/>
                    <a:pt x="6226" y="12950"/>
                    <a:pt x="6232" y="12945"/>
                  </a:cubicBezTo>
                  <a:cubicBezTo>
                    <a:pt x="6238" y="12941"/>
                    <a:pt x="6248" y="12937"/>
                    <a:pt x="6262" y="12935"/>
                  </a:cubicBezTo>
                  <a:cubicBezTo>
                    <a:pt x="6285" y="12930"/>
                    <a:pt x="6307" y="12926"/>
                    <a:pt x="6328" y="12922"/>
                  </a:cubicBezTo>
                  <a:cubicBezTo>
                    <a:pt x="6348" y="12919"/>
                    <a:pt x="6367" y="12916"/>
                    <a:pt x="6385" y="12914"/>
                  </a:cubicBezTo>
                  <a:cubicBezTo>
                    <a:pt x="6402" y="12912"/>
                    <a:pt x="6417" y="12911"/>
                    <a:pt x="6431" y="12910"/>
                  </a:cubicBezTo>
                  <a:cubicBezTo>
                    <a:pt x="6444" y="12909"/>
                    <a:pt x="6454" y="12909"/>
                    <a:pt x="6462" y="12909"/>
                  </a:cubicBezTo>
                  <a:lnTo>
                    <a:pt x="6491" y="12851"/>
                  </a:lnTo>
                  <a:close/>
                  <a:moveTo>
                    <a:pt x="6205" y="12802"/>
                  </a:moveTo>
                  <a:cubicBezTo>
                    <a:pt x="6213" y="12810"/>
                    <a:pt x="6219" y="12819"/>
                    <a:pt x="6222" y="12829"/>
                  </a:cubicBezTo>
                  <a:cubicBezTo>
                    <a:pt x="6225" y="12840"/>
                    <a:pt x="6225" y="12851"/>
                    <a:pt x="6223" y="12864"/>
                  </a:cubicBezTo>
                  <a:cubicBezTo>
                    <a:pt x="6221" y="12877"/>
                    <a:pt x="6216" y="12892"/>
                    <a:pt x="6207" y="12909"/>
                  </a:cubicBezTo>
                  <a:lnTo>
                    <a:pt x="6186" y="12952"/>
                  </a:lnTo>
                  <a:lnTo>
                    <a:pt x="6040" y="12881"/>
                  </a:lnTo>
                  <a:lnTo>
                    <a:pt x="6063" y="12834"/>
                  </a:lnTo>
                  <a:cubicBezTo>
                    <a:pt x="6068" y="12823"/>
                    <a:pt x="6073" y="12814"/>
                    <a:pt x="6078" y="12807"/>
                  </a:cubicBezTo>
                  <a:cubicBezTo>
                    <a:pt x="6084" y="12800"/>
                    <a:pt x="6089" y="12794"/>
                    <a:pt x="6095" y="12789"/>
                  </a:cubicBezTo>
                  <a:cubicBezTo>
                    <a:pt x="6105" y="12780"/>
                    <a:pt x="6117" y="12775"/>
                    <a:pt x="6132" y="12773"/>
                  </a:cubicBezTo>
                  <a:cubicBezTo>
                    <a:pt x="6146" y="12771"/>
                    <a:pt x="6160" y="12773"/>
                    <a:pt x="6173" y="12780"/>
                  </a:cubicBezTo>
                  <a:cubicBezTo>
                    <a:pt x="6186" y="12786"/>
                    <a:pt x="6197" y="12793"/>
                    <a:pt x="6205" y="12802"/>
                  </a:cubicBezTo>
                  <a:close/>
                  <a:moveTo>
                    <a:pt x="6502" y="12457"/>
                  </a:moveTo>
                  <a:cubicBezTo>
                    <a:pt x="6488" y="12455"/>
                    <a:pt x="6474" y="12456"/>
                    <a:pt x="6461" y="12460"/>
                  </a:cubicBezTo>
                  <a:cubicBezTo>
                    <a:pt x="6448" y="12463"/>
                    <a:pt x="6436" y="12469"/>
                    <a:pt x="6425" y="12476"/>
                  </a:cubicBezTo>
                  <a:cubicBezTo>
                    <a:pt x="6414" y="12483"/>
                    <a:pt x="6401" y="12494"/>
                    <a:pt x="6387" y="12509"/>
                  </a:cubicBezTo>
                  <a:lnTo>
                    <a:pt x="6351" y="12547"/>
                  </a:lnTo>
                  <a:cubicBezTo>
                    <a:pt x="6332" y="12567"/>
                    <a:pt x="6315" y="12579"/>
                    <a:pt x="6301" y="12585"/>
                  </a:cubicBezTo>
                  <a:cubicBezTo>
                    <a:pt x="6286" y="12590"/>
                    <a:pt x="6271" y="12589"/>
                    <a:pt x="6255" y="12581"/>
                  </a:cubicBezTo>
                  <a:cubicBezTo>
                    <a:pt x="6235" y="12571"/>
                    <a:pt x="6223" y="12556"/>
                    <a:pt x="6218" y="12537"/>
                  </a:cubicBezTo>
                  <a:cubicBezTo>
                    <a:pt x="6213" y="12518"/>
                    <a:pt x="6217" y="12496"/>
                    <a:pt x="6229" y="12471"/>
                  </a:cubicBezTo>
                  <a:cubicBezTo>
                    <a:pt x="6233" y="12463"/>
                    <a:pt x="6238" y="12455"/>
                    <a:pt x="6243" y="12448"/>
                  </a:cubicBezTo>
                  <a:cubicBezTo>
                    <a:pt x="6247" y="12441"/>
                    <a:pt x="6253" y="12435"/>
                    <a:pt x="6259" y="12429"/>
                  </a:cubicBezTo>
                  <a:cubicBezTo>
                    <a:pt x="6266" y="12423"/>
                    <a:pt x="6273" y="12417"/>
                    <a:pt x="6281" y="12411"/>
                  </a:cubicBezTo>
                  <a:cubicBezTo>
                    <a:pt x="6289" y="12405"/>
                    <a:pt x="6298" y="12399"/>
                    <a:pt x="6309" y="12392"/>
                  </a:cubicBezTo>
                  <a:lnTo>
                    <a:pt x="6286" y="12355"/>
                  </a:lnTo>
                  <a:cubicBezTo>
                    <a:pt x="6242" y="12380"/>
                    <a:pt x="6210" y="12413"/>
                    <a:pt x="6190" y="12455"/>
                  </a:cubicBezTo>
                  <a:cubicBezTo>
                    <a:pt x="6181" y="12474"/>
                    <a:pt x="6175" y="12492"/>
                    <a:pt x="6173" y="12511"/>
                  </a:cubicBezTo>
                  <a:cubicBezTo>
                    <a:pt x="6171" y="12529"/>
                    <a:pt x="6172" y="12546"/>
                    <a:pt x="6176" y="12562"/>
                  </a:cubicBezTo>
                  <a:cubicBezTo>
                    <a:pt x="6181" y="12578"/>
                    <a:pt x="6188" y="12592"/>
                    <a:pt x="6199" y="12605"/>
                  </a:cubicBezTo>
                  <a:cubicBezTo>
                    <a:pt x="6210" y="12618"/>
                    <a:pt x="6223" y="12628"/>
                    <a:pt x="6240" y="12636"/>
                  </a:cubicBezTo>
                  <a:cubicBezTo>
                    <a:pt x="6265" y="12649"/>
                    <a:pt x="6290" y="12651"/>
                    <a:pt x="6316" y="12643"/>
                  </a:cubicBezTo>
                  <a:cubicBezTo>
                    <a:pt x="6328" y="12640"/>
                    <a:pt x="6339" y="12634"/>
                    <a:pt x="6349" y="12626"/>
                  </a:cubicBezTo>
                  <a:cubicBezTo>
                    <a:pt x="6359" y="12618"/>
                    <a:pt x="6371" y="12606"/>
                    <a:pt x="6385" y="12591"/>
                  </a:cubicBezTo>
                  <a:lnTo>
                    <a:pt x="6416" y="12557"/>
                  </a:lnTo>
                  <a:cubicBezTo>
                    <a:pt x="6453" y="12518"/>
                    <a:pt x="6489" y="12506"/>
                    <a:pt x="6524" y="12523"/>
                  </a:cubicBezTo>
                  <a:cubicBezTo>
                    <a:pt x="6547" y="12535"/>
                    <a:pt x="6561" y="12553"/>
                    <a:pt x="6566" y="12579"/>
                  </a:cubicBezTo>
                  <a:cubicBezTo>
                    <a:pt x="6568" y="12590"/>
                    <a:pt x="6568" y="12601"/>
                    <a:pt x="6566" y="12611"/>
                  </a:cubicBezTo>
                  <a:cubicBezTo>
                    <a:pt x="6564" y="12622"/>
                    <a:pt x="6559" y="12634"/>
                    <a:pt x="6552" y="12649"/>
                  </a:cubicBezTo>
                  <a:cubicBezTo>
                    <a:pt x="6542" y="12669"/>
                    <a:pt x="6531" y="12686"/>
                    <a:pt x="6517" y="12700"/>
                  </a:cubicBezTo>
                  <a:cubicBezTo>
                    <a:pt x="6504" y="12714"/>
                    <a:pt x="6487" y="12727"/>
                    <a:pt x="6467" y="12737"/>
                  </a:cubicBezTo>
                  <a:lnTo>
                    <a:pt x="6493" y="12776"/>
                  </a:lnTo>
                  <a:cubicBezTo>
                    <a:pt x="6515" y="12762"/>
                    <a:pt x="6534" y="12747"/>
                    <a:pt x="6549" y="12729"/>
                  </a:cubicBezTo>
                  <a:cubicBezTo>
                    <a:pt x="6565" y="12712"/>
                    <a:pt x="6579" y="12691"/>
                    <a:pt x="6590" y="12668"/>
                  </a:cubicBezTo>
                  <a:cubicBezTo>
                    <a:pt x="6599" y="12650"/>
                    <a:pt x="6605" y="12633"/>
                    <a:pt x="6608" y="12617"/>
                  </a:cubicBezTo>
                  <a:cubicBezTo>
                    <a:pt x="6611" y="12602"/>
                    <a:pt x="6612" y="12585"/>
                    <a:pt x="6610" y="12568"/>
                  </a:cubicBezTo>
                  <a:cubicBezTo>
                    <a:pt x="6607" y="12545"/>
                    <a:pt x="6600" y="12525"/>
                    <a:pt x="6588" y="12508"/>
                  </a:cubicBezTo>
                  <a:cubicBezTo>
                    <a:pt x="6576" y="12490"/>
                    <a:pt x="6560" y="12477"/>
                    <a:pt x="6542" y="12468"/>
                  </a:cubicBezTo>
                  <a:cubicBezTo>
                    <a:pt x="6530" y="12462"/>
                    <a:pt x="6517" y="12458"/>
                    <a:pt x="6502" y="12457"/>
                  </a:cubicBezTo>
                  <a:close/>
                  <a:moveTo>
                    <a:pt x="6720" y="12386"/>
                  </a:moveTo>
                  <a:lnTo>
                    <a:pt x="6329" y="12194"/>
                  </a:lnTo>
                  <a:lnTo>
                    <a:pt x="6306" y="12240"/>
                  </a:lnTo>
                  <a:lnTo>
                    <a:pt x="6697" y="12432"/>
                  </a:lnTo>
                  <a:lnTo>
                    <a:pt x="6720" y="12386"/>
                  </a:lnTo>
                  <a:close/>
                  <a:moveTo>
                    <a:pt x="6495" y="11857"/>
                  </a:moveTo>
                  <a:lnTo>
                    <a:pt x="6367" y="12116"/>
                  </a:lnTo>
                  <a:lnTo>
                    <a:pt x="6407" y="12135"/>
                  </a:lnTo>
                  <a:lnTo>
                    <a:pt x="6458" y="12030"/>
                  </a:lnTo>
                  <a:lnTo>
                    <a:pt x="6810" y="12203"/>
                  </a:lnTo>
                  <a:lnTo>
                    <a:pt x="6832" y="12158"/>
                  </a:lnTo>
                  <a:lnTo>
                    <a:pt x="6481" y="11985"/>
                  </a:lnTo>
                  <a:lnTo>
                    <a:pt x="6533" y="11879"/>
                  </a:lnTo>
                  <a:lnTo>
                    <a:pt x="6495" y="11857"/>
                  </a:lnTo>
                  <a:close/>
                  <a:moveTo>
                    <a:pt x="7038" y="11740"/>
                  </a:moveTo>
                  <a:lnTo>
                    <a:pt x="6583" y="11677"/>
                  </a:lnTo>
                  <a:lnTo>
                    <a:pt x="6553" y="11738"/>
                  </a:lnTo>
                  <a:lnTo>
                    <a:pt x="6880" y="12061"/>
                  </a:lnTo>
                  <a:lnTo>
                    <a:pt x="6903" y="12014"/>
                  </a:lnTo>
                  <a:lnTo>
                    <a:pt x="6801" y="11917"/>
                  </a:lnTo>
                  <a:lnTo>
                    <a:pt x="6873" y="11771"/>
                  </a:lnTo>
                  <a:lnTo>
                    <a:pt x="7012" y="11793"/>
                  </a:lnTo>
                  <a:lnTo>
                    <a:pt x="7038" y="11740"/>
                  </a:lnTo>
                  <a:close/>
                  <a:moveTo>
                    <a:pt x="6829" y="11764"/>
                  </a:moveTo>
                  <a:lnTo>
                    <a:pt x="6769" y="11886"/>
                  </a:lnTo>
                  <a:lnTo>
                    <a:pt x="6608" y="11730"/>
                  </a:lnTo>
                  <a:lnTo>
                    <a:pt x="6829" y="11764"/>
                  </a:lnTo>
                  <a:close/>
                  <a:moveTo>
                    <a:pt x="6475" y="11708"/>
                  </a:moveTo>
                  <a:cubicBezTo>
                    <a:pt x="6467" y="11711"/>
                    <a:pt x="6460" y="11717"/>
                    <a:pt x="6456" y="11725"/>
                  </a:cubicBezTo>
                  <a:cubicBezTo>
                    <a:pt x="6452" y="11733"/>
                    <a:pt x="6452" y="11741"/>
                    <a:pt x="6455" y="11750"/>
                  </a:cubicBezTo>
                  <a:cubicBezTo>
                    <a:pt x="6458" y="11758"/>
                    <a:pt x="6463" y="11765"/>
                    <a:pt x="6471" y="11769"/>
                  </a:cubicBezTo>
                  <a:cubicBezTo>
                    <a:pt x="6479" y="11773"/>
                    <a:pt x="6488" y="11773"/>
                    <a:pt x="6497" y="11770"/>
                  </a:cubicBezTo>
                  <a:cubicBezTo>
                    <a:pt x="6505" y="11768"/>
                    <a:pt x="6512" y="11762"/>
                    <a:pt x="6516" y="11754"/>
                  </a:cubicBezTo>
                  <a:cubicBezTo>
                    <a:pt x="6520" y="11745"/>
                    <a:pt x="6520" y="11737"/>
                    <a:pt x="6517" y="11729"/>
                  </a:cubicBezTo>
                  <a:cubicBezTo>
                    <a:pt x="6514" y="11720"/>
                    <a:pt x="6508" y="11714"/>
                    <a:pt x="6500" y="11710"/>
                  </a:cubicBezTo>
                  <a:cubicBezTo>
                    <a:pt x="6492" y="11706"/>
                    <a:pt x="6484" y="11705"/>
                    <a:pt x="6475" y="11708"/>
                  </a:cubicBezTo>
                  <a:close/>
                  <a:moveTo>
                    <a:pt x="6533" y="11591"/>
                  </a:moveTo>
                  <a:cubicBezTo>
                    <a:pt x="6524" y="11594"/>
                    <a:pt x="6518" y="11599"/>
                    <a:pt x="6514" y="11608"/>
                  </a:cubicBezTo>
                  <a:cubicBezTo>
                    <a:pt x="6510" y="11616"/>
                    <a:pt x="6510" y="11624"/>
                    <a:pt x="6512" y="11633"/>
                  </a:cubicBezTo>
                  <a:cubicBezTo>
                    <a:pt x="6515" y="11641"/>
                    <a:pt x="6521" y="11647"/>
                    <a:pt x="6529" y="11651"/>
                  </a:cubicBezTo>
                  <a:cubicBezTo>
                    <a:pt x="6537" y="11655"/>
                    <a:pt x="6546" y="11656"/>
                    <a:pt x="6554" y="11653"/>
                  </a:cubicBezTo>
                  <a:cubicBezTo>
                    <a:pt x="6563" y="11650"/>
                    <a:pt x="6569" y="11645"/>
                    <a:pt x="6574" y="11636"/>
                  </a:cubicBezTo>
                  <a:cubicBezTo>
                    <a:pt x="6578" y="11628"/>
                    <a:pt x="6578" y="11620"/>
                    <a:pt x="6575" y="11611"/>
                  </a:cubicBezTo>
                  <a:cubicBezTo>
                    <a:pt x="6572" y="11603"/>
                    <a:pt x="6566" y="11597"/>
                    <a:pt x="6558" y="11592"/>
                  </a:cubicBezTo>
                  <a:cubicBezTo>
                    <a:pt x="6550" y="11589"/>
                    <a:pt x="6541" y="11588"/>
                    <a:pt x="6533" y="11591"/>
                  </a:cubicBezTo>
                  <a:close/>
                  <a:moveTo>
                    <a:pt x="6775" y="11288"/>
                  </a:moveTo>
                  <a:lnTo>
                    <a:pt x="6647" y="11547"/>
                  </a:lnTo>
                  <a:lnTo>
                    <a:pt x="6687" y="11566"/>
                  </a:lnTo>
                  <a:lnTo>
                    <a:pt x="6738" y="11461"/>
                  </a:lnTo>
                  <a:lnTo>
                    <a:pt x="7090" y="11634"/>
                  </a:lnTo>
                  <a:lnTo>
                    <a:pt x="7112" y="11589"/>
                  </a:lnTo>
                  <a:lnTo>
                    <a:pt x="6760" y="11416"/>
                  </a:lnTo>
                  <a:lnTo>
                    <a:pt x="6813" y="11310"/>
                  </a:lnTo>
                  <a:lnTo>
                    <a:pt x="6775" y="11288"/>
                  </a:lnTo>
                  <a:close/>
                  <a:moveTo>
                    <a:pt x="7441" y="10921"/>
                  </a:moveTo>
                  <a:lnTo>
                    <a:pt x="7033" y="10763"/>
                  </a:lnTo>
                  <a:lnTo>
                    <a:pt x="6999" y="10832"/>
                  </a:lnTo>
                  <a:lnTo>
                    <a:pt x="7223" y="11033"/>
                  </a:lnTo>
                  <a:cubicBezTo>
                    <a:pt x="7236" y="11045"/>
                    <a:pt x="7249" y="11055"/>
                    <a:pt x="7260" y="11064"/>
                  </a:cubicBezTo>
                  <a:cubicBezTo>
                    <a:pt x="7271" y="11072"/>
                    <a:pt x="7278" y="11077"/>
                    <a:pt x="7279" y="11078"/>
                  </a:cubicBezTo>
                  <a:cubicBezTo>
                    <a:pt x="7277" y="11078"/>
                    <a:pt x="7269" y="11076"/>
                    <a:pt x="7255" y="11072"/>
                  </a:cubicBezTo>
                  <a:cubicBezTo>
                    <a:pt x="7242" y="11068"/>
                    <a:pt x="7224" y="11064"/>
                    <a:pt x="7204" y="11060"/>
                  </a:cubicBezTo>
                  <a:lnTo>
                    <a:pt x="6913" y="11006"/>
                  </a:lnTo>
                  <a:lnTo>
                    <a:pt x="6880" y="11074"/>
                  </a:lnTo>
                  <a:lnTo>
                    <a:pt x="7254" y="11301"/>
                  </a:lnTo>
                  <a:lnTo>
                    <a:pt x="7276" y="11256"/>
                  </a:lnTo>
                  <a:lnTo>
                    <a:pt x="7009" y="11097"/>
                  </a:lnTo>
                  <a:cubicBezTo>
                    <a:pt x="7003" y="11094"/>
                    <a:pt x="6997" y="11090"/>
                    <a:pt x="6989" y="11086"/>
                  </a:cubicBezTo>
                  <a:cubicBezTo>
                    <a:pt x="6982" y="11082"/>
                    <a:pt x="6974" y="11077"/>
                    <a:pt x="6967" y="11073"/>
                  </a:cubicBezTo>
                  <a:cubicBezTo>
                    <a:pt x="6959" y="11069"/>
                    <a:pt x="6953" y="11065"/>
                    <a:pt x="6947" y="11062"/>
                  </a:cubicBezTo>
                  <a:cubicBezTo>
                    <a:pt x="6943" y="11059"/>
                    <a:pt x="6939" y="11058"/>
                    <a:pt x="6938" y="11057"/>
                  </a:cubicBezTo>
                  <a:cubicBezTo>
                    <a:pt x="6942" y="11058"/>
                    <a:pt x="6952" y="11060"/>
                    <a:pt x="6966" y="11063"/>
                  </a:cubicBezTo>
                  <a:cubicBezTo>
                    <a:pt x="6980" y="11066"/>
                    <a:pt x="6999" y="11069"/>
                    <a:pt x="7021" y="11074"/>
                  </a:cubicBezTo>
                  <a:lnTo>
                    <a:pt x="7337" y="11133"/>
                  </a:lnTo>
                  <a:lnTo>
                    <a:pt x="7356" y="11093"/>
                  </a:lnTo>
                  <a:lnTo>
                    <a:pt x="7106" y="10866"/>
                  </a:lnTo>
                  <a:cubicBezTo>
                    <a:pt x="7100" y="10861"/>
                    <a:pt x="7095" y="10856"/>
                    <a:pt x="7089" y="10851"/>
                  </a:cubicBezTo>
                  <a:cubicBezTo>
                    <a:pt x="7083" y="10846"/>
                    <a:pt x="7078" y="10842"/>
                    <a:pt x="7072" y="10837"/>
                  </a:cubicBezTo>
                  <a:cubicBezTo>
                    <a:pt x="7067" y="10833"/>
                    <a:pt x="7062" y="10829"/>
                    <a:pt x="7059" y="10826"/>
                  </a:cubicBezTo>
                  <a:cubicBezTo>
                    <a:pt x="7055" y="10823"/>
                    <a:pt x="7053" y="10821"/>
                    <a:pt x="7052" y="10820"/>
                  </a:cubicBezTo>
                  <a:cubicBezTo>
                    <a:pt x="7053" y="10821"/>
                    <a:pt x="7056" y="10822"/>
                    <a:pt x="7060" y="10824"/>
                  </a:cubicBezTo>
                  <a:cubicBezTo>
                    <a:pt x="7065" y="10826"/>
                    <a:pt x="7071" y="10828"/>
                    <a:pt x="7078" y="10832"/>
                  </a:cubicBezTo>
                  <a:cubicBezTo>
                    <a:pt x="7084" y="10835"/>
                    <a:pt x="7091" y="10838"/>
                    <a:pt x="7099" y="10841"/>
                  </a:cubicBezTo>
                  <a:cubicBezTo>
                    <a:pt x="7107" y="10844"/>
                    <a:pt x="7114" y="10847"/>
                    <a:pt x="7120" y="10850"/>
                  </a:cubicBezTo>
                  <a:lnTo>
                    <a:pt x="7418" y="10968"/>
                  </a:lnTo>
                  <a:lnTo>
                    <a:pt x="7441" y="10921"/>
                  </a:lnTo>
                  <a:close/>
                  <a:moveTo>
                    <a:pt x="7225" y="10373"/>
                  </a:moveTo>
                  <a:lnTo>
                    <a:pt x="7202" y="10419"/>
                  </a:lnTo>
                  <a:lnTo>
                    <a:pt x="7475" y="10553"/>
                  </a:lnTo>
                  <a:cubicBezTo>
                    <a:pt x="7488" y="10560"/>
                    <a:pt x="7499" y="10566"/>
                    <a:pt x="7507" y="10572"/>
                  </a:cubicBezTo>
                  <a:cubicBezTo>
                    <a:pt x="7516" y="10579"/>
                    <a:pt x="7523" y="10587"/>
                    <a:pt x="7528" y="10598"/>
                  </a:cubicBezTo>
                  <a:cubicBezTo>
                    <a:pt x="7533" y="10608"/>
                    <a:pt x="7535" y="10620"/>
                    <a:pt x="7533" y="10634"/>
                  </a:cubicBezTo>
                  <a:cubicBezTo>
                    <a:pt x="7532" y="10647"/>
                    <a:pt x="7527" y="10662"/>
                    <a:pt x="7519" y="10679"/>
                  </a:cubicBezTo>
                  <a:cubicBezTo>
                    <a:pt x="7513" y="10691"/>
                    <a:pt x="7507" y="10701"/>
                    <a:pt x="7500" y="10708"/>
                  </a:cubicBezTo>
                  <a:cubicBezTo>
                    <a:pt x="7493" y="10716"/>
                    <a:pt x="7487" y="10722"/>
                    <a:pt x="7480" y="10726"/>
                  </a:cubicBezTo>
                  <a:cubicBezTo>
                    <a:pt x="7473" y="10730"/>
                    <a:pt x="7467" y="10733"/>
                    <a:pt x="7460" y="10735"/>
                  </a:cubicBezTo>
                  <a:cubicBezTo>
                    <a:pt x="7454" y="10736"/>
                    <a:pt x="7448" y="10737"/>
                    <a:pt x="7443" y="10736"/>
                  </a:cubicBezTo>
                  <a:cubicBezTo>
                    <a:pt x="7436" y="10736"/>
                    <a:pt x="7426" y="10734"/>
                    <a:pt x="7415" y="10729"/>
                  </a:cubicBezTo>
                  <a:cubicBezTo>
                    <a:pt x="7404" y="10725"/>
                    <a:pt x="7393" y="10720"/>
                    <a:pt x="7383" y="10715"/>
                  </a:cubicBezTo>
                  <a:lnTo>
                    <a:pt x="7120" y="10586"/>
                  </a:lnTo>
                  <a:lnTo>
                    <a:pt x="7097" y="10632"/>
                  </a:lnTo>
                  <a:lnTo>
                    <a:pt x="7378" y="10770"/>
                  </a:lnTo>
                  <a:cubicBezTo>
                    <a:pt x="7387" y="10774"/>
                    <a:pt x="7397" y="10779"/>
                    <a:pt x="7409" y="10783"/>
                  </a:cubicBezTo>
                  <a:cubicBezTo>
                    <a:pt x="7420" y="10787"/>
                    <a:pt x="7432" y="10789"/>
                    <a:pt x="7444" y="10789"/>
                  </a:cubicBezTo>
                  <a:cubicBezTo>
                    <a:pt x="7469" y="10788"/>
                    <a:pt x="7490" y="10780"/>
                    <a:pt x="7508" y="10767"/>
                  </a:cubicBezTo>
                  <a:cubicBezTo>
                    <a:pt x="7526" y="10753"/>
                    <a:pt x="7543" y="10731"/>
                    <a:pt x="7558" y="10701"/>
                  </a:cubicBezTo>
                  <a:cubicBezTo>
                    <a:pt x="7569" y="10677"/>
                    <a:pt x="7577" y="10656"/>
                    <a:pt x="7580" y="10637"/>
                  </a:cubicBezTo>
                  <a:cubicBezTo>
                    <a:pt x="7583" y="10618"/>
                    <a:pt x="7582" y="10600"/>
                    <a:pt x="7578" y="10583"/>
                  </a:cubicBezTo>
                  <a:cubicBezTo>
                    <a:pt x="7574" y="10567"/>
                    <a:pt x="7566" y="10553"/>
                    <a:pt x="7555" y="10543"/>
                  </a:cubicBezTo>
                  <a:cubicBezTo>
                    <a:pt x="7544" y="10532"/>
                    <a:pt x="7527" y="10521"/>
                    <a:pt x="7503" y="10510"/>
                  </a:cubicBezTo>
                  <a:lnTo>
                    <a:pt x="7225" y="10373"/>
                  </a:lnTo>
                  <a:close/>
                  <a:moveTo>
                    <a:pt x="7068" y="10504"/>
                  </a:moveTo>
                  <a:cubicBezTo>
                    <a:pt x="7059" y="10507"/>
                    <a:pt x="7053" y="10512"/>
                    <a:pt x="7049" y="10520"/>
                  </a:cubicBezTo>
                  <a:cubicBezTo>
                    <a:pt x="7045" y="10528"/>
                    <a:pt x="7045" y="10537"/>
                    <a:pt x="7047" y="10545"/>
                  </a:cubicBezTo>
                  <a:cubicBezTo>
                    <a:pt x="7050" y="10554"/>
                    <a:pt x="7056" y="10560"/>
                    <a:pt x="7064" y="10564"/>
                  </a:cubicBezTo>
                  <a:cubicBezTo>
                    <a:pt x="7072" y="10568"/>
                    <a:pt x="7081" y="10569"/>
                    <a:pt x="7089" y="10566"/>
                  </a:cubicBezTo>
                  <a:cubicBezTo>
                    <a:pt x="7098" y="10563"/>
                    <a:pt x="7104" y="10557"/>
                    <a:pt x="7109" y="10549"/>
                  </a:cubicBezTo>
                  <a:cubicBezTo>
                    <a:pt x="7113" y="10541"/>
                    <a:pt x="7113" y="10532"/>
                    <a:pt x="7110" y="10524"/>
                  </a:cubicBezTo>
                  <a:cubicBezTo>
                    <a:pt x="7107" y="10516"/>
                    <a:pt x="7101" y="10509"/>
                    <a:pt x="7093" y="10505"/>
                  </a:cubicBezTo>
                  <a:cubicBezTo>
                    <a:pt x="7085" y="10501"/>
                    <a:pt x="7076" y="10501"/>
                    <a:pt x="7068" y="10504"/>
                  </a:cubicBezTo>
                  <a:close/>
                  <a:moveTo>
                    <a:pt x="7125" y="10387"/>
                  </a:moveTo>
                  <a:cubicBezTo>
                    <a:pt x="7117" y="10390"/>
                    <a:pt x="7111" y="10395"/>
                    <a:pt x="7106" y="10404"/>
                  </a:cubicBezTo>
                  <a:cubicBezTo>
                    <a:pt x="7103" y="10412"/>
                    <a:pt x="7102" y="10420"/>
                    <a:pt x="7105" y="10428"/>
                  </a:cubicBezTo>
                  <a:cubicBezTo>
                    <a:pt x="7108" y="10437"/>
                    <a:pt x="7113" y="10443"/>
                    <a:pt x="7121" y="10447"/>
                  </a:cubicBezTo>
                  <a:cubicBezTo>
                    <a:pt x="7130" y="10451"/>
                    <a:pt x="7138" y="10452"/>
                    <a:pt x="7147" y="10449"/>
                  </a:cubicBezTo>
                  <a:cubicBezTo>
                    <a:pt x="7156" y="10446"/>
                    <a:pt x="7162" y="10441"/>
                    <a:pt x="7166" y="10432"/>
                  </a:cubicBezTo>
                  <a:cubicBezTo>
                    <a:pt x="7170" y="10424"/>
                    <a:pt x="7171" y="10416"/>
                    <a:pt x="7167" y="10407"/>
                  </a:cubicBezTo>
                  <a:cubicBezTo>
                    <a:pt x="7164" y="10399"/>
                    <a:pt x="7158" y="10392"/>
                    <a:pt x="7150" y="10388"/>
                  </a:cubicBezTo>
                  <a:cubicBezTo>
                    <a:pt x="7142" y="10384"/>
                    <a:pt x="7134" y="10384"/>
                    <a:pt x="7125" y="10387"/>
                  </a:cubicBezTo>
                  <a:close/>
                  <a:moveTo>
                    <a:pt x="7799" y="10193"/>
                  </a:moveTo>
                  <a:lnTo>
                    <a:pt x="7408" y="10000"/>
                  </a:lnTo>
                  <a:lnTo>
                    <a:pt x="7386" y="10046"/>
                  </a:lnTo>
                  <a:lnTo>
                    <a:pt x="7599" y="10149"/>
                  </a:lnTo>
                  <a:cubicBezTo>
                    <a:pt x="7613" y="10156"/>
                    <a:pt x="7627" y="10163"/>
                    <a:pt x="7642" y="10169"/>
                  </a:cubicBezTo>
                  <a:cubicBezTo>
                    <a:pt x="7656" y="10176"/>
                    <a:pt x="7669" y="10181"/>
                    <a:pt x="7680" y="10186"/>
                  </a:cubicBezTo>
                  <a:cubicBezTo>
                    <a:pt x="7692" y="10191"/>
                    <a:pt x="7701" y="10195"/>
                    <a:pt x="7709" y="10198"/>
                  </a:cubicBezTo>
                  <a:cubicBezTo>
                    <a:pt x="7716" y="10201"/>
                    <a:pt x="7720" y="10203"/>
                    <a:pt x="7721" y="10203"/>
                  </a:cubicBezTo>
                  <a:cubicBezTo>
                    <a:pt x="7719" y="10203"/>
                    <a:pt x="7716" y="10202"/>
                    <a:pt x="7709" y="10202"/>
                  </a:cubicBezTo>
                  <a:cubicBezTo>
                    <a:pt x="7703" y="10201"/>
                    <a:pt x="7696" y="10201"/>
                    <a:pt x="7686" y="10200"/>
                  </a:cubicBezTo>
                  <a:cubicBezTo>
                    <a:pt x="7677" y="10200"/>
                    <a:pt x="7667" y="10199"/>
                    <a:pt x="7655" y="10199"/>
                  </a:cubicBezTo>
                  <a:cubicBezTo>
                    <a:pt x="7644" y="10198"/>
                    <a:pt x="7632" y="10198"/>
                    <a:pt x="7621" y="10199"/>
                  </a:cubicBezTo>
                  <a:lnTo>
                    <a:pt x="7307" y="10206"/>
                  </a:lnTo>
                  <a:lnTo>
                    <a:pt x="7280" y="10260"/>
                  </a:lnTo>
                  <a:lnTo>
                    <a:pt x="7671" y="10452"/>
                  </a:lnTo>
                  <a:lnTo>
                    <a:pt x="7695" y="10404"/>
                  </a:lnTo>
                  <a:lnTo>
                    <a:pt x="7467" y="10295"/>
                  </a:lnTo>
                  <a:cubicBezTo>
                    <a:pt x="7456" y="10289"/>
                    <a:pt x="7444" y="10284"/>
                    <a:pt x="7433" y="10279"/>
                  </a:cubicBezTo>
                  <a:cubicBezTo>
                    <a:pt x="7421" y="10274"/>
                    <a:pt x="7410" y="10269"/>
                    <a:pt x="7400" y="10265"/>
                  </a:cubicBezTo>
                  <a:cubicBezTo>
                    <a:pt x="7390" y="10261"/>
                    <a:pt x="7382" y="10257"/>
                    <a:pt x="7374" y="10254"/>
                  </a:cubicBezTo>
                  <a:cubicBezTo>
                    <a:pt x="7367" y="10251"/>
                    <a:pt x="7362" y="10249"/>
                    <a:pt x="7359" y="10248"/>
                  </a:cubicBezTo>
                  <a:cubicBezTo>
                    <a:pt x="7363" y="10248"/>
                    <a:pt x="7368" y="10249"/>
                    <a:pt x="7376" y="10249"/>
                  </a:cubicBezTo>
                  <a:cubicBezTo>
                    <a:pt x="7383" y="10249"/>
                    <a:pt x="7392" y="10249"/>
                    <a:pt x="7402" y="10249"/>
                  </a:cubicBezTo>
                  <a:cubicBezTo>
                    <a:pt x="7412" y="10250"/>
                    <a:pt x="7423" y="10250"/>
                    <a:pt x="7436" y="10250"/>
                  </a:cubicBezTo>
                  <a:cubicBezTo>
                    <a:pt x="7448" y="10250"/>
                    <a:pt x="7461" y="10250"/>
                    <a:pt x="7474" y="10249"/>
                  </a:cubicBezTo>
                  <a:lnTo>
                    <a:pt x="7775" y="10242"/>
                  </a:lnTo>
                  <a:lnTo>
                    <a:pt x="7799" y="10193"/>
                  </a:lnTo>
                  <a:close/>
                  <a:moveTo>
                    <a:pt x="7823" y="9772"/>
                  </a:moveTo>
                  <a:cubicBezTo>
                    <a:pt x="7809" y="9770"/>
                    <a:pt x="7795" y="9771"/>
                    <a:pt x="7782" y="9775"/>
                  </a:cubicBezTo>
                  <a:cubicBezTo>
                    <a:pt x="7769" y="9778"/>
                    <a:pt x="7757" y="9784"/>
                    <a:pt x="7746" y="9791"/>
                  </a:cubicBezTo>
                  <a:cubicBezTo>
                    <a:pt x="7735" y="9798"/>
                    <a:pt x="7723" y="9809"/>
                    <a:pt x="7709" y="9824"/>
                  </a:cubicBezTo>
                  <a:lnTo>
                    <a:pt x="7672" y="9862"/>
                  </a:lnTo>
                  <a:cubicBezTo>
                    <a:pt x="7653" y="9882"/>
                    <a:pt x="7637" y="9894"/>
                    <a:pt x="7622" y="9900"/>
                  </a:cubicBezTo>
                  <a:cubicBezTo>
                    <a:pt x="7608" y="9905"/>
                    <a:pt x="7592" y="9904"/>
                    <a:pt x="7576" y="9896"/>
                  </a:cubicBezTo>
                  <a:cubicBezTo>
                    <a:pt x="7556" y="9886"/>
                    <a:pt x="7544" y="9871"/>
                    <a:pt x="7539" y="9852"/>
                  </a:cubicBezTo>
                  <a:cubicBezTo>
                    <a:pt x="7535" y="9833"/>
                    <a:pt x="7538" y="9811"/>
                    <a:pt x="7550" y="9786"/>
                  </a:cubicBezTo>
                  <a:cubicBezTo>
                    <a:pt x="7555" y="9778"/>
                    <a:pt x="7559" y="9770"/>
                    <a:pt x="7564" y="9763"/>
                  </a:cubicBezTo>
                  <a:cubicBezTo>
                    <a:pt x="7569" y="9756"/>
                    <a:pt x="7574" y="9750"/>
                    <a:pt x="7580" y="9744"/>
                  </a:cubicBezTo>
                  <a:cubicBezTo>
                    <a:pt x="7587" y="9738"/>
                    <a:pt x="7594" y="9732"/>
                    <a:pt x="7602" y="9726"/>
                  </a:cubicBezTo>
                  <a:cubicBezTo>
                    <a:pt x="7610" y="9720"/>
                    <a:pt x="7620" y="9714"/>
                    <a:pt x="7630" y="9707"/>
                  </a:cubicBezTo>
                  <a:lnTo>
                    <a:pt x="7607" y="9670"/>
                  </a:lnTo>
                  <a:cubicBezTo>
                    <a:pt x="7563" y="9695"/>
                    <a:pt x="7532" y="9728"/>
                    <a:pt x="7511" y="9770"/>
                  </a:cubicBezTo>
                  <a:cubicBezTo>
                    <a:pt x="7502" y="9789"/>
                    <a:pt x="7496" y="9807"/>
                    <a:pt x="7494" y="9826"/>
                  </a:cubicBezTo>
                  <a:cubicBezTo>
                    <a:pt x="7492" y="9844"/>
                    <a:pt x="7493" y="9861"/>
                    <a:pt x="7497" y="9877"/>
                  </a:cubicBezTo>
                  <a:cubicBezTo>
                    <a:pt x="7502" y="9893"/>
                    <a:pt x="7509" y="9907"/>
                    <a:pt x="7520" y="9920"/>
                  </a:cubicBezTo>
                  <a:cubicBezTo>
                    <a:pt x="7531" y="9933"/>
                    <a:pt x="7544" y="9943"/>
                    <a:pt x="7561" y="9951"/>
                  </a:cubicBezTo>
                  <a:cubicBezTo>
                    <a:pt x="7586" y="9964"/>
                    <a:pt x="7612" y="9966"/>
                    <a:pt x="7637" y="9958"/>
                  </a:cubicBezTo>
                  <a:cubicBezTo>
                    <a:pt x="7649" y="9955"/>
                    <a:pt x="7660" y="9949"/>
                    <a:pt x="7670" y="9941"/>
                  </a:cubicBezTo>
                  <a:cubicBezTo>
                    <a:pt x="7680" y="9933"/>
                    <a:pt x="7692" y="9921"/>
                    <a:pt x="7706" y="9906"/>
                  </a:cubicBezTo>
                  <a:lnTo>
                    <a:pt x="7737" y="9872"/>
                  </a:lnTo>
                  <a:cubicBezTo>
                    <a:pt x="7774" y="9833"/>
                    <a:pt x="7810" y="9821"/>
                    <a:pt x="7845" y="9838"/>
                  </a:cubicBezTo>
                  <a:cubicBezTo>
                    <a:pt x="7868" y="9850"/>
                    <a:pt x="7882" y="9868"/>
                    <a:pt x="7887" y="9894"/>
                  </a:cubicBezTo>
                  <a:cubicBezTo>
                    <a:pt x="7889" y="9905"/>
                    <a:pt x="7889" y="9916"/>
                    <a:pt x="7887" y="9926"/>
                  </a:cubicBezTo>
                  <a:cubicBezTo>
                    <a:pt x="7885" y="9937"/>
                    <a:pt x="7881" y="9949"/>
                    <a:pt x="7873" y="9964"/>
                  </a:cubicBezTo>
                  <a:cubicBezTo>
                    <a:pt x="7864" y="9984"/>
                    <a:pt x="7852" y="10001"/>
                    <a:pt x="7838" y="10015"/>
                  </a:cubicBezTo>
                  <a:cubicBezTo>
                    <a:pt x="7825" y="10029"/>
                    <a:pt x="7808" y="10042"/>
                    <a:pt x="7788" y="10052"/>
                  </a:cubicBezTo>
                  <a:lnTo>
                    <a:pt x="7815" y="10091"/>
                  </a:lnTo>
                  <a:cubicBezTo>
                    <a:pt x="7836" y="10077"/>
                    <a:pt x="7855" y="10062"/>
                    <a:pt x="7871" y="10045"/>
                  </a:cubicBezTo>
                  <a:cubicBezTo>
                    <a:pt x="7886" y="10027"/>
                    <a:pt x="7900" y="10006"/>
                    <a:pt x="7912" y="9983"/>
                  </a:cubicBezTo>
                  <a:cubicBezTo>
                    <a:pt x="7921" y="9965"/>
                    <a:pt x="7926" y="9948"/>
                    <a:pt x="7929" y="9932"/>
                  </a:cubicBezTo>
                  <a:cubicBezTo>
                    <a:pt x="7932" y="9917"/>
                    <a:pt x="7933" y="9900"/>
                    <a:pt x="7931" y="9883"/>
                  </a:cubicBezTo>
                  <a:cubicBezTo>
                    <a:pt x="7928" y="9861"/>
                    <a:pt x="7921" y="9840"/>
                    <a:pt x="7909" y="9823"/>
                  </a:cubicBezTo>
                  <a:cubicBezTo>
                    <a:pt x="7897" y="9805"/>
                    <a:pt x="7882" y="9792"/>
                    <a:pt x="7863" y="9783"/>
                  </a:cubicBezTo>
                  <a:cubicBezTo>
                    <a:pt x="7851" y="9777"/>
                    <a:pt x="7838" y="9773"/>
                    <a:pt x="7823" y="9772"/>
                  </a:cubicBezTo>
                  <a:close/>
                  <a:moveTo>
                    <a:pt x="7741" y="9325"/>
                  </a:moveTo>
                  <a:lnTo>
                    <a:pt x="7613" y="9584"/>
                  </a:lnTo>
                  <a:lnTo>
                    <a:pt x="7653" y="9603"/>
                  </a:lnTo>
                  <a:lnTo>
                    <a:pt x="7704" y="9498"/>
                  </a:lnTo>
                  <a:lnTo>
                    <a:pt x="8056" y="9671"/>
                  </a:lnTo>
                  <a:lnTo>
                    <a:pt x="8078" y="9626"/>
                  </a:lnTo>
                  <a:lnTo>
                    <a:pt x="7726" y="9453"/>
                  </a:lnTo>
                  <a:lnTo>
                    <a:pt x="7779" y="9347"/>
                  </a:lnTo>
                  <a:lnTo>
                    <a:pt x="7741" y="9325"/>
                  </a:lnTo>
                  <a:close/>
                  <a:moveTo>
                    <a:pt x="8272" y="9231"/>
                  </a:moveTo>
                  <a:lnTo>
                    <a:pt x="8232" y="9211"/>
                  </a:lnTo>
                  <a:lnTo>
                    <a:pt x="8147" y="9383"/>
                  </a:lnTo>
                  <a:lnTo>
                    <a:pt x="8004" y="9313"/>
                  </a:lnTo>
                  <a:lnTo>
                    <a:pt x="8070" y="9179"/>
                  </a:lnTo>
                  <a:lnTo>
                    <a:pt x="8030" y="9159"/>
                  </a:lnTo>
                  <a:lnTo>
                    <a:pt x="7964" y="9293"/>
                  </a:lnTo>
                  <a:lnTo>
                    <a:pt x="7836" y="9230"/>
                  </a:lnTo>
                  <a:lnTo>
                    <a:pt x="7914" y="9069"/>
                  </a:lnTo>
                  <a:lnTo>
                    <a:pt x="7879" y="9044"/>
                  </a:lnTo>
                  <a:lnTo>
                    <a:pt x="7774" y="9258"/>
                  </a:lnTo>
                  <a:lnTo>
                    <a:pt x="8164" y="9450"/>
                  </a:lnTo>
                  <a:lnTo>
                    <a:pt x="8272" y="9231"/>
                  </a:lnTo>
                  <a:close/>
                  <a:moveTo>
                    <a:pt x="8435" y="8900"/>
                  </a:moveTo>
                  <a:lnTo>
                    <a:pt x="8399" y="8904"/>
                  </a:lnTo>
                  <a:cubicBezTo>
                    <a:pt x="8382" y="8907"/>
                    <a:pt x="8365" y="8909"/>
                    <a:pt x="8346" y="8912"/>
                  </a:cubicBezTo>
                  <a:cubicBezTo>
                    <a:pt x="8327" y="8914"/>
                    <a:pt x="8310" y="8917"/>
                    <a:pt x="8293" y="8919"/>
                  </a:cubicBezTo>
                  <a:cubicBezTo>
                    <a:pt x="8277" y="8921"/>
                    <a:pt x="8265" y="8923"/>
                    <a:pt x="8258" y="8924"/>
                  </a:cubicBezTo>
                  <a:cubicBezTo>
                    <a:pt x="8248" y="8926"/>
                    <a:pt x="8238" y="8929"/>
                    <a:pt x="8226" y="8932"/>
                  </a:cubicBezTo>
                  <a:cubicBezTo>
                    <a:pt x="8214" y="8935"/>
                    <a:pt x="8204" y="8938"/>
                    <a:pt x="8195" y="8942"/>
                  </a:cubicBezTo>
                  <a:lnTo>
                    <a:pt x="8198" y="8936"/>
                  </a:lnTo>
                  <a:cubicBezTo>
                    <a:pt x="8206" y="8921"/>
                    <a:pt x="8210" y="8905"/>
                    <a:pt x="8211" y="8890"/>
                  </a:cubicBezTo>
                  <a:cubicBezTo>
                    <a:pt x="8212" y="8875"/>
                    <a:pt x="8210" y="8860"/>
                    <a:pt x="8206" y="8847"/>
                  </a:cubicBezTo>
                  <a:cubicBezTo>
                    <a:pt x="8201" y="8833"/>
                    <a:pt x="8193" y="8821"/>
                    <a:pt x="8182" y="8809"/>
                  </a:cubicBezTo>
                  <a:cubicBezTo>
                    <a:pt x="8171" y="8798"/>
                    <a:pt x="8158" y="8788"/>
                    <a:pt x="8142" y="8780"/>
                  </a:cubicBezTo>
                  <a:cubicBezTo>
                    <a:pt x="8132" y="8775"/>
                    <a:pt x="8122" y="8772"/>
                    <a:pt x="8112" y="8770"/>
                  </a:cubicBezTo>
                  <a:cubicBezTo>
                    <a:pt x="8102" y="8768"/>
                    <a:pt x="8093" y="8767"/>
                    <a:pt x="8084" y="8768"/>
                  </a:cubicBezTo>
                  <a:cubicBezTo>
                    <a:pt x="8076" y="8768"/>
                    <a:pt x="8068" y="8769"/>
                    <a:pt x="8060" y="8771"/>
                  </a:cubicBezTo>
                  <a:cubicBezTo>
                    <a:pt x="8053" y="8773"/>
                    <a:pt x="8046" y="8776"/>
                    <a:pt x="8041" y="8778"/>
                  </a:cubicBezTo>
                  <a:cubicBezTo>
                    <a:pt x="8035" y="8781"/>
                    <a:pt x="8029" y="8785"/>
                    <a:pt x="8023" y="8789"/>
                  </a:cubicBezTo>
                  <a:cubicBezTo>
                    <a:pt x="8017" y="8793"/>
                    <a:pt x="8011" y="8799"/>
                    <a:pt x="8005" y="8806"/>
                  </a:cubicBezTo>
                  <a:cubicBezTo>
                    <a:pt x="7999" y="8812"/>
                    <a:pt x="7992" y="8820"/>
                    <a:pt x="7986" y="8830"/>
                  </a:cubicBezTo>
                  <a:cubicBezTo>
                    <a:pt x="7980" y="8840"/>
                    <a:pt x="7974" y="8851"/>
                    <a:pt x="7967" y="8865"/>
                  </a:cubicBezTo>
                  <a:lnTo>
                    <a:pt x="7922" y="8956"/>
                  </a:lnTo>
                  <a:lnTo>
                    <a:pt x="8313" y="9148"/>
                  </a:lnTo>
                  <a:lnTo>
                    <a:pt x="8336" y="9103"/>
                  </a:lnTo>
                  <a:lnTo>
                    <a:pt x="8159" y="9016"/>
                  </a:lnTo>
                  <a:cubicBezTo>
                    <a:pt x="8164" y="9006"/>
                    <a:pt x="8170" y="8999"/>
                    <a:pt x="8176" y="8994"/>
                  </a:cubicBezTo>
                  <a:cubicBezTo>
                    <a:pt x="8182" y="8990"/>
                    <a:pt x="8192" y="8986"/>
                    <a:pt x="8206" y="8984"/>
                  </a:cubicBezTo>
                  <a:cubicBezTo>
                    <a:pt x="8229" y="8979"/>
                    <a:pt x="8251" y="8975"/>
                    <a:pt x="8272" y="8971"/>
                  </a:cubicBezTo>
                  <a:cubicBezTo>
                    <a:pt x="8292" y="8968"/>
                    <a:pt x="8312" y="8965"/>
                    <a:pt x="8329" y="8963"/>
                  </a:cubicBezTo>
                  <a:cubicBezTo>
                    <a:pt x="8346" y="8961"/>
                    <a:pt x="8361" y="8960"/>
                    <a:pt x="8375" y="8959"/>
                  </a:cubicBezTo>
                  <a:cubicBezTo>
                    <a:pt x="8388" y="8958"/>
                    <a:pt x="8399" y="8958"/>
                    <a:pt x="8406" y="8958"/>
                  </a:cubicBezTo>
                  <a:lnTo>
                    <a:pt x="8435" y="8900"/>
                  </a:lnTo>
                  <a:close/>
                  <a:moveTo>
                    <a:pt x="8149" y="8851"/>
                  </a:moveTo>
                  <a:cubicBezTo>
                    <a:pt x="8157" y="8859"/>
                    <a:pt x="8163" y="8868"/>
                    <a:pt x="8166" y="8878"/>
                  </a:cubicBezTo>
                  <a:cubicBezTo>
                    <a:pt x="8169" y="8889"/>
                    <a:pt x="8170" y="8900"/>
                    <a:pt x="8167" y="8913"/>
                  </a:cubicBezTo>
                  <a:cubicBezTo>
                    <a:pt x="8165" y="8926"/>
                    <a:pt x="8160" y="8941"/>
                    <a:pt x="8151" y="8958"/>
                  </a:cubicBezTo>
                  <a:lnTo>
                    <a:pt x="8130" y="9001"/>
                  </a:lnTo>
                  <a:lnTo>
                    <a:pt x="7984" y="8930"/>
                  </a:lnTo>
                  <a:lnTo>
                    <a:pt x="8007" y="8883"/>
                  </a:lnTo>
                  <a:cubicBezTo>
                    <a:pt x="8012" y="8872"/>
                    <a:pt x="8017" y="8863"/>
                    <a:pt x="8023" y="8856"/>
                  </a:cubicBezTo>
                  <a:cubicBezTo>
                    <a:pt x="8028" y="8849"/>
                    <a:pt x="8033" y="8843"/>
                    <a:pt x="8039" y="8838"/>
                  </a:cubicBezTo>
                  <a:cubicBezTo>
                    <a:pt x="8049" y="8829"/>
                    <a:pt x="8061" y="8824"/>
                    <a:pt x="8076" y="8822"/>
                  </a:cubicBezTo>
                  <a:cubicBezTo>
                    <a:pt x="8090" y="8820"/>
                    <a:pt x="8104" y="8822"/>
                    <a:pt x="8117" y="8829"/>
                  </a:cubicBezTo>
                  <a:cubicBezTo>
                    <a:pt x="8130" y="8835"/>
                    <a:pt x="8141" y="8842"/>
                    <a:pt x="8149" y="8851"/>
                  </a:cubicBezTo>
                  <a:close/>
                  <a:moveTo>
                    <a:pt x="8647" y="8688"/>
                  </a:moveTo>
                  <a:lnTo>
                    <a:pt x="8098" y="8418"/>
                  </a:lnTo>
                  <a:lnTo>
                    <a:pt x="8080" y="8456"/>
                  </a:lnTo>
                  <a:lnTo>
                    <a:pt x="8629" y="8726"/>
                  </a:lnTo>
                  <a:lnTo>
                    <a:pt x="8647" y="8688"/>
                  </a:lnTo>
                  <a:close/>
                  <a:moveTo>
                    <a:pt x="8422" y="7940"/>
                  </a:moveTo>
                  <a:lnTo>
                    <a:pt x="8399" y="7987"/>
                  </a:lnTo>
                  <a:lnTo>
                    <a:pt x="8671" y="8121"/>
                  </a:lnTo>
                  <a:cubicBezTo>
                    <a:pt x="8685" y="8127"/>
                    <a:pt x="8696" y="8134"/>
                    <a:pt x="8704" y="8140"/>
                  </a:cubicBezTo>
                  <a:cubicBezTo>
                    <a:pt x="8713" y="8146"/>
                    <a:pt x="8720" y="8155"/>
                    <a:pt x="8725" y="8165"/>
                  </a:cubicBezTo>
                  <a:cubicBezTo>
                    <a:pt x="8730" y="8175"/>
                    <a:pt x="8732" y="8187"/>
                    <a:pt x="8730" y="8201"/>
                  </a:cubicBezTo>
                  <a:cubicBezTo>
                    <a:pt x="8729" y="8215"/>
                    <a:pt x="8724" y="8230"/>
                    <a:pt x="8716" y="8246"/>
                  </a:cubicBezTo>
                  <a:cubicBezTo>
                    <a:pt x="8710" y="8259"/>
                    <a:pt x="8703" y="8268"/>
                    <a:pt x="8697" y="8276"/>
                  </a:cubicBezTo>
                  <a:cubicBezTo>
                    <a:pt x="8690" y="8284"/>
                    <a:pt x="8684" y="8290"/>
                    <a:pt x="8677" y="8294"/>
                  </a:cubicBezTo>
                  <a:cubicBezTo>
                    <a:pt x="8670" y="8298"/>
                    <a:pt x="8663" y="8301"/>
                    <a:pt x="8657" y="8302"/>
                  </a:cubicBezTo>
                  <a:cubicBezTo>
                    <a:pt x="8651" y="8304"/>
                    <a:pt x="8645" y="8304"/>
                    <a:pt x="8640" y="8304"/>
                  </a:cubicBezTo>
                  <a:cubicBezTo>
                    <a:pt x="8633" y="8304"/>
                    <a:pt x="8623" y="8301"/>
                    <a:pt x="8612" y="8297"/>
                  </a:cubicBezTo>
                  <a:cubicBezTo>
                    <a:pt x="8601" y="8293"/>
                    <a:pt x="8590" y="8288"/>
                    <a:pt x="8580" y="8283"/>
                  </a:cubicBezTo>
                  <a:lnTo>
                    <a:pt x="8317" y="8154"/>
                  </a:lnTo>
                  <a:lnTo>
                    <a:pt x="8294" y="8200"/>
                  </a:lnTo>
                  <a:lnTo>
                    <a:pt x="8575" y="8338"/>
                  </a:lnTo>
                  <a:cubicBezTo>
                    <a:pt x="8583" y="8342"/>
                    <a:pt x="8594" y="8346"/>
                    <a:pt x="8605" y="8351"/>
                  </a:cubicBezTo>
                  <a:cubicBezTo>
                    <a:pt x="8617" y="8355"/>
                    <a:pt x="8629" y="8357"/>
                    <a:pt x="8641" y="8356"/>
                  </a:cubicBezTo>
                  <a:cubicBezTo>
                    <a:pt x="8666" y="8355"/>
                    <a:pt x="8687" y="8348"/>
                    <a:pt x="8705" y="8334"/>
                  </a:cubicBezTo>
                  <a:cubicBezTo>
                    <a:pt x="8723" y="8321"/>
                    <a:pt x="8740" y="8299"/>
                    <a:pt x="8755" y="8268"/>
                  </a:cubicBezTo>
                  <a:cubicBezTo>
                    <a:pt x="8766" y="8244"/>
                    <a:pt x="8774" y="8223"/>
                    <a:pt x="8777" y="8205"/>
                  </a:cubicBezTo>
                  <a:cubicBezTo>
                    <a:pt x="8780" y="8186"/>
                    <a:pt x="8779" y="8168"/>
                    <a:pt x="8775" y="8151"/>
                  </a:cubicBezTo>
                  <a:cubicBezTo>
                    <a:pt x="8771" y="8134"/>
                    <a:pt x="8763" y="8121"/>
                    <a:pt x="8752" y="8110"/>
                  </a:cubicBezTo>
                  <a:cubicBezTo>
                    <a:pt x="8741" y="8100"/>
                    <a:pt x="8723" y="8089"/>
                    <a:pt x="8700" y="8077"/>
                  </a:cubicBezTo>
                  <a:lnTo>
                    <a:pt x="8422" y="7940"/>
                  </a:lnTo>
                  <a:close/>
                  <a:moveTo>
                    <a:pt x="8996" y="7760"/>
                  </a:moveTo>
                  <a:lnTo>
                    <a:pt x="8605" y="7568"/>
                  </a:lnTo>
                  <a:lnTo>
                    <a:pt x="8582" y="7614"/>
                  </a:lnTo>
                  <a:lnTo>
                    <a:pt x="8796" y="7717"/>
                  </a:lnTo>
                  <a:cubicBezTo>
                    <a:pt x="8810" y="7724"/>
                    <a:pt x="8824" y="7731"/>
                    <a:pt x="8838" y="7737"/>
                  </a:cubicBezTo>
                  <a:cubicBezTo>
                    <a:pt x="8853" y="7743"/>
                    <a:pt x="8866" y="7749"/>
                    <a:pt x="8877" y="7754"/>
                  </a:cubicBezTo>
                  <a:cubicBezTo>
                    <a:pt x="8889" y="7759"/>
                    <a:pt x="8898" y="7763"/>
                    <a:pt x="8906" y="7766"/>
                  </a:cubicBezTo>
                  <a:cubicBezTo>
                    <a:pt x="8913" y="7769"/>
                    <a:pt x="8917" y="7770"/>
                    <a:pt x="8917" y="7770"/>
                  </a:cubicBezTo>
                  <a:cubicBezTo>
                    <a:pt x="8916" y="7770"/>
                    <a:pt x="8912" y="7770"/>
                    <a:pt x="8906" y="7769"/>
                  </a:cubicBezTo>
                  <a:cubicBezTo>
                    <a:pt x="8900" y="7769"/>
                    <a:pt x="8892" y="7769"/>
                    <a:pt x="8883" y="7768"/>
                  </a:cubicBezTo>
                  <a:cubicBezTo>
                    <a:pt x="8874" y="7768"/>
                    <a:pt x="8864" y="7767"/>
                    <a:pt x="8852" y="7767"/>
                  </a:cubicBezTo>
                  <a:cubicBezTo>
                    <a:pt x="8841" y="7766"/>
                    <a:pt x="8829" y="7766"/>
                    <a:pt x="8817" y="7766"/>
                  </a:cubicBezTo>
                  <a:lnTo>
                    <a:pt x="8504" y="7774"/>
                  </a:lnTo>
                  <a:lnTo>
                    <a:pt x="8477" y="7828"/>
                  </a:lnTo>
                  <a:lnTo>
                    <a:pt x="8868" y="8020"/>
                  </a:lnTo>
                  <a:lnTo>
                    <a:pt x="8892" y="7972"/>
                  </a:lnTo>
                  <a:lnTo>
                    <a:pt x="8664" y="7862"/>
                  </a:lnTo>
                  <a:cubicBezTo>
                    <a:pt x="8653" y="7857"/>
                    <a:pt x="8641" y="7851"/>
                    <a:pt x="8630" y="7846"/>
                  </a:cubicBezTo>
                  <a:cubicBezTo>
                    <a:pt x="8618" y="7841"/>
                    <a:pt x="8607" y="7837"/>
                    <a:pt x="8597" y="7833"/>
                  </a:cubicBezTo>
                  <a:cubicBezTo>
                    <a:pt x="8587" y="7828"/>
                    <a:pt x="8578" y="7825"/>
                    <a:pt x="8571" y="7821"/>
                  </a:cubicBezTo>
                  <a:cubicBezTo>
                    <a:pt x="8564" y="7818"/>
                    <a:pt x="8559" y="7816"/>
                    <a:pt x="8556" y="7815"/>
                  </a:cubicBezTo>
                  <a:cubicBezTo>
                    <a:pt x="8560" y="7816"/>
                    <a:pt x="8565" y="7816"/>
                    <a:pt x="8573" y="7817"/>
                  </a:cubicBezTo>
                  <a:cubicBezTo>
                    <a:pt x="8580" y="7817"/>
                    <a:pt x="8589" y="7817"/>
                    <a:pt x="8599" y="7817"/>
                  </a:cubicBezTo>
                  <a:cubicBezTo>
                    <a:pt x="8609" y="7817"/>
                    <a:pt x="8620" y="7817"/>
                    <a:pt x="8632" y="7817"/>
                  </a:cubicBezTo>
                  <a:cubicBezTo>
                    <a:pt x="8645" y="7817"/>
                    <a:pt x="8657" y="7817"/>
                    <a:pt x="8671" y="7817"/>
                  </a:cubicBezTo>
                  <a:lnTo>
                    <a:pt x="8972" y="7809"/>
                  </a:lnTo>
                  <a:lnTo>
                    <a:pt x="8996" y="7760"/>
                  </a:lnTo>
                  <a:close/>
                  <a:moveTo>
                    <a:pt x="4776" y="18063"/>
                  </a:moveTo>
                  <a:lnTo>
                    <a:pt x="4739" y="18068"/>
                  </a:lnTo>
                  <a:cubicBezTo>
                    <a:pt x="4723" y="18070"/>
                    <a:pt x="4705" y="18073"/>
                    <a:pt x="4686" y="18075"/>
                  </a:cubicBezTo>
                  <a:cubicBezTo>
                    <a:pt x="4668" y="18078"/>
                    <a:pt x="4650" y="18080"/>
                    <a:pt x="4633" y="18082"/>
                  </a:cubicBezTo>
                  <a:cubicBezTo>
                    <a:pt x="4617" y="18085"/>
                    <a:pt x="4605" y="18087"/>
                    <a:pt x="4599" y="18088"/>
                  </a:cubicBezTo>
                  <a:cubicBezTo>
                    <a:pt x="4589" y="18090"/>
                    <a:pt x="4578" y="18092"/>
                    <a:pt x="4566" y="18095"/>
                  </a:cubicBezTo>
                  <a:cubicBezTo>
                    <a:pt x="4554" y="18098"/>
                    <a:pt x="4544" y="18102"/>
                    <a:pt x="4535" y="18106"/>
                  </a:cubicBezTo>
                  <a:lnTo>
                    <a:pt x="4538" y="18100"/>
                  </a:lnTo>
                  <a:cubicBezTo>
                    <a:pt x="4546" y="18084"/>
                    <a:pt x="4550" y="18069"/>
                    <a:pt x="4551" y="18054"/>
                  </a:cubicBezTo>
                  <a:cubicBezTo>
                    <a:pt x="4552" y="18038"/>
                    <a:pt x="4551" y="18024"/>
                    <a:pt x="4546" y="18010"/>
                  </a:cubicBezTo>
                  <a:cubicBezTo>
                    <a:pt x="4541" y="17997"/>
                    <a:pt x="4533" y="17984"/>
                    <a:pt x="4522" y="17972"/>
                  </a:cubicBezTo>
                  <a:cubicBezTo>
                    <a:pt x="4511" y="17961"/>
                    <a:pt x="4498" y="17951"/>
                    <a:pt x="4482" y="17943"/>
                  </a:cubicBezTo>
                  <a:cubicBezTo>
                    <a:pt x="4472" y="17938"/>
                    <a:pt x="4462" y="17935"/>
                    <a:pt x="4452" y="17933"/>
                  </a:cubicBezTo>
                  <a:cubicBezTo>
                    <a:pt x="4442" y="17932"/>
                    <a:pt x="4433" y="17931"/>
                    <a:pt x="4424" y="17931"/>
                  </a:cubicBezTo>
                  <a:cubicBezTo>
                    <a:pt x="4416" y="17931"/>
                    <a:pt x="4408" y="17932"/>
                    <a:pt x="4400" y="17935"/>
                  </a:cubicBezTo>
                  <a:cubicBezTo>
                    <a:pt x="4393" y="17937"/>
                    <a:pt x="4387" y="17939"/>
                    <a:pt x="4381" y="17942"/>
                  </a:cubicBezTo>
                  <a:cubicBezTo>
                    <a:pt x="4375" y="17945"/>
                    <a:pt x="4369" y="17948"/>
                    <a:pt x="4363" y="17952"/>
                  </a:cubicBezTo>
                  <a:cubicBezTo>
                    <a:pt x="4357" y="17957"/>
                    <a:pt x="4351" y="17962"/>
                    <a:pt x="4345" y="17969"/>
                  </a:cubicBezTo>
                  <a:cubicBezTo>
                    <a:pt x="4339" y="17976"/>
                    <a:pt x="4333" y="17984"/>
                    <a:pt x="4326" y="17994"/>
                  </a:cubicBezTo>
                  <a:cubicBezTo>
                    <a:pt x="4320" y="18003"/>
                    <a:pt x="4314" y="18015"/>
                    <a:pt x="4307" y="18028"/>
                  </a:cubicBezTo>
                  <a:lnTo>
                    <a:pt x="4263" y="18119"/>
                  </a:lnTo>
                  <a:lnTo>
                    <a:pt x="4536" y="18254"/>
                  </a:lnTo>
                  <a:lnTo>
                    <a:pt x="4651" y="18254"/>
                  </a:lnTo>
                  <a:lnTo>
                    <a:pt x="4499" y="18179"/>
                  </a:lnTo>
                  <a:cubicBezTo>
                    <a:pt x="4504" y="18169"/>
                    <a:pt x="4510" y="18162"/>
                    <a:pt x="4516" y="18158"/>
                  </a:cubicBezTo>
                  <a:cubicBezTo>
                    <a:pt x="4523" y="18153"/>
                    <a:pt x="4532" y="18150"/>
                    <a:pt x="4546" y="18147"/>
                  </a:cubicBezTo>
                  <a:cubicBezTo>
                    <a:pt x="4569" y="18142"/>
                    <a:pt x="4591" y="18138"/>
                    <a:pt x="4612" y="18135"/>
                  </a:cubicBezTo>
                  <a:cubicBezTo>
                    <a:pt x="4633" y="18131"/>
                    <a:pt x="4652" y="18129"/>
                    <a:pt x="4669" y="18126"/>
                  </a:cubicBezTo>
                  <a:cubicBezTo>
                    <a:pt x="4686" y="18124"/>
                    <a:pt x="4702" y="18123"/>
                    <a:pt x="4715" y="18122"/>
                  </a:cubicBezTo>
                  <a:cubicBezTo>
                    <a:pt x="4728" y="18122"/>
                    <a:pt x="4739" y="18122"/>
                    <a:pt x="4747" y="18122"/>
                  </a:cubicBezTo>
                  <a:lnTo>
                    <a:pt x="4776" y="18063"/>
                  </a:lnTo>
                  <a:close/>
                  <a:moveTo>
                    <a:pt x="9002" y="9474"/>
                  </a:moveTo>
                  <a:lnTo>
                    <a:pt x="9002" y="9372"/>
                  </a:lnTo>
                  <a:lnTo>
                    <a:pt x="8955" y="9467"/>
                  </a:lnTo>
                  <a:lnTo>
                    <a:pt x="8812" y="9397"/>
                  </a:lnTo>
                  <a:lnTo>
                    <a:pt x="8878" y="9263"/>
                  </a:lnTo>
                  <a:lnTo>
                    <a:pt x="8837" y="9243"/>
                  </a:lnTo>
                  <a:lnTo>
                    <a:pt x="8772" y="9377"/>
                  </a:lnTo>
                  <a:lnTo>
                    <a:pt x="8643" y="9314"/>
                  </a:lnTo>
                  <a:lnTo>
                    <a:pt x="8722" y="9154"/>
                  </a:lnTo>
                  <a:lnTo>
                    <a:pt x="8687" y="9129"/>
                  </a:lnTo>
                  <a:lnTo>
                    <a:pt x="8581" y="9342"/>
                  </a:lnTo>
                  <a:lnTo>
                    <a:pt x="8972" y="9535"/>
                  </a:lnTo>
                  <a:lnTo>
                    <a:pt x="9002" y="9474"/>
                  </a:lnTo>
                  <a:close/>
                  <a:moveTo>
                    <a:pt x="9002" y="8988"/>
                  </a:moveTo>
                  <a:lnTo>
                    <a:pt x="9002" y="8936"/>
                  </a:lnTo>
                  <a:lnTo>
                    <a:pt x="8805" y="8888"/>
                  </a:lnTo>
                  <a:lnTo>
                    <a:pt x="8780" y="8938"/>
                  </a:lnTo>
                  <a:lnTo>
                    <a:pt x="9002" y="8988"/>
                  </a:lnTo>
                  <a:close/>
                  <a:moveTo>
                    <a:pt x="9002" y="8843"/>
                  </a:moveTo>
                  <a:lnTo>
                    <a:pt x="9002" y="8784"/>
                  </a:lnTo>
                  <a:cubicBezTo>
                    <a:pt x="8996" y="8780"/>
                    <a:pt x="8990" y="8776"/>
                    <a:pt x="8985" y="8772"/>
                  </a:cubicBezTo>
                  <a:cubicBezTo>
                    <a:pt x="8976" y="8765"/>
                    <a:pt x="8969" y="8760"/>
                    <a:pt x="8963" y="8756"/>
                  </a:cubicBezTo>
                  <a:cubicBezTo>
                    <a:pt x="8957" y="8752"/>
                    <a:pt x="8954" y="8750"/>
                    <a:pt x="8953" y="8749"/>
                  </a:cubicBezTo>
                  <a:cubicBezTo>
                    <a:pt x="8954" y="8749"/>
                    <a:pt x="8958" y="8751"/>
                    <a:pt x="8965" y="8753"/>
                  </a:cubicBezTo>
                  <a:cubicBezTo>
                    <a:pt x="8972" y="8755"/>
                    <a:pt x="8981" y="8757"/>
                    <a:pt x="8991" y="8760"/>
                  </a:cubicBezTo>
                  <a:lnTo>
                    <a:pt x="9002" y="8763"/>
                  </a:lnTo>
                  <a:lnTo>
                    <a:pt x="9002" y="8714"/>
                  </a:lnTo>
                  <a:lnTo>
                    <a:pt x="8902" y="8690"/>
                  </a:lnTo>
                  <a:lnTo>
                    <a:pt x="8876" y="8743"/>
                  </a:lnTo>
                  <a:lnTo>
                    <a:pt x="9002" y="8843"/>
                  </a:lnTo>
                  <a:close/>
                  <a:moveTo>
                    <a:pt x="9002" y="8567"/>
                  </a:moveTo>
                  <a:lnTo>
                    <a:pt x="9002" y="8502"/>
                  </a:lnTo>
                  <a:lnTo>
                    <a:pt x="8997" y="8498"/>
                  </a:lnTo>
                  <a:lnTo>
                    <a:pt x="8974" y="8545"/>
                  </a:lnTo>
                  <a:lnTo>
                    <a:pt x="9002" y="8567"/>
                  </a:lnTo>
                  <a:close/>
                  <a:moveTo>
                    <a:pt x="4489" y="18014"/>
                  </a:moveTo>
                  <a:cubicBezTo>
                    <a:pt x="4498" y="18023"/>
                    <a:pt x="4503" y="18032"/>
                    <a:pt x="4506" y="18041"/>
                  </a:cubicBezTo>
                  <a:cubicBezTo>
                    <a:pt x="4509" y="18052"/>
                    <a:pt x="4510" y="18064"/>
                    <a:pt x="4508" y="18076"/>
                  </a:cubicBezTo>
                  <a:cubicBezTo>
                    <a:pt x="4505" y="18089"/>
                    <a:pt x="4500" y="18104"/>
                    <a:pt x="4491" y="18122"/>
                  </a:cubicBezTo>
                  <a:lnTo>
                    <a:pt x="4470" y="18165"/>
                  </a:lnTo>
                  <a:lnTo>
                    <a:pt x="4324" y="18093"/>
                  </a:lnTo>
                  <a:lnTo>
                    <a:pt x="4347" y="18046"/>
                  </a:lnTo>
                  <a:cubicBezTo>
                    <a:pt x="4352" y="18036"/>
                    <a:pt x="4358" y="18027"/>
                    <a:pt x="4363" y="18020"/>
                  </a:cubicBezTo>
                  <a:cubicBezTo>
                    <a:pt x="4368" y="18013"/>
                    <a:pt x="4374" y="18006"/>
                    <a:pt x="4379" y="18001"/>
                  </a:cubicBezTo>
                  <a:cubicBezTo>
                    <a:pt x="4389" y="17992"/>
                    <a:pt x="4402" y="17987"/>
                    <a:pt x="4416" y="17985"/>
                  </a:cubicBezTo>
                  <a:cubicBezTo>
                    <a:pt x="4431" y="17984"/>
                    <a:pt x="4444" y="17986"/>
                    <a:pt x="4457" y="17992"/>
                  </a:cubicBezTo>
                  <a:cubicBezTo>
                    <a:pt x="4470" y="17999"/>
                    <a:pt x="4481" y="18006"/>
                    <a:pt x="4489" y="18014"/>
                  </a:cubicBezTo>
                  <a:close/>
                  <a:moveTo>
                    <a:pt x="4787" y="17669"/>
                  </a:moveTo>
                  <a:cubicBezTo>
                    <a:pt x="4772" y="17668"/>
                    <a:pt x="4758" y="17669"/>
                    <a:pt x="4745" y="17672"/>
                  </a:cubicBezTo>
                  <a:cubicBezTo>
                    <a:pt x="4732" y="17676"/>
                    <a:pt x="4720" y="17681"/>
                    <a:pt x="4709" y="17688"/>
                  </a:cubicBezTo>
                  <a:cubicBezTo>
                    <a:pt x="4698" y="17696"/>
                    <a:pt x="4686" y="17707"/>
                    <a:pt x="4672" y="17722"/>
                  </a:cubicBezTo>
                  <a:lnTo>
                    <a:pt x="4635" y="17760"/>
                  </a:lnTo>
                  <a:cubicBezTo>
                    <a:pt x="4616" y="17779"/>
                    <a:pt x="4600" y="17792"/>
                    <a:pt x="4585" y="17797"/>
                  </a:cubicBezTo>
                  <a:cubicBezTo>
                    <a:pt x="4571" y="17802"/>
                    <a:pt x="4556" y="17801"/>
                    <a:pt x="4540" y="17793"/>
                  </a:cubicBezTo>
                  <a:cubicBezTo>
                    <a:pt x="4520" y="17783"/>
                    <a:pt x="4507" y="17769"/>
                    <a:pt x="4502" y="17750"/>
                  </a:cubicBezTo>
                  <a:cubicBezTo>
                    <a:pt x="4498" y="17730"/>
                    <a:pt x="4502" y="17708"/>
                    <a:pt x="4514" y="17684"/>
                  </a:cubicBezTo>
                  <a:cubicBezTo>
                    <a:pt x="4518" y="17675"/>
                    <a:pt x="4522" y="17668"/>
                    <a:pt x="4527" y="17661"/>
                  </a:cubicBezTo>
                  <a:cubicBezTo>
                    <a:pt x="4532" y="17654"/>
                    <a:pt x="4537" y="17647"/>
                    <a:pt x="4544" y="17641"/>
                  </a:cubicBezTo>
                  <a:cubicBezTo>
                    <a:pt x="4550" y="17635"/>
                    <a:pt x="4557" y="17629"/>
                    <a:pt x="4565" y="17623"/>
                  </a:cubicBezTo>
                  <a:cubicBezTo>
                    <a:pt x="4573" y="17617"/>
                    <a:pt x="4583" y="17611"/>
                    <a:pt x="4594" y="17605"/>
                  </a:cubicBezTo>
                  <a:lnTo>
                    <a:pt x="4570" y="17568"/>
                  </a:lnTo>
                  <a:cubicBezTo>
                    <a:pt x="4527" y="17593"/>
                    <a:pt x="4495" y="17626"/>
                    <a:pt x="4474" y="17667"/>
                  </a:cubicBezTo>
                  <a:cubicBezTo>
                    <a:pt x="4465" y="17686"/>
                    <a:pt x="4459" y="17705"/>
                    <a:pt x="4457" y="17723"/>
                  </a:cubicBezTo>
                  <a:cubicBezTo>
                    <a:pt x="4455" y="17741"/>
                    <a:pt x="4456" y="17758"/>
                    <a:pt x="4461" y="17774"/>
                  </a:cubicBezTo>
                  <a:cubicBezTo>
                    <a:pt x="4465" y="17790"/>
                    <a:pt x="4473" y="17804"/>
                    <a:pt x="4483" y="17817"/>
                  </a:cubicBezTo>
                  <a:cubicBezTo>
                    <a:pt x="4494" y="17830"/>
                    <a:pt x="4508" y="17841"/>
                    <a:pt x="4524" y="17849"/>
                  </a:cubicBezTo>
                  <a:cubicBezTo>
                    <a:pt x="4550" y="17861"/>
                    <a:pt x="4575" y="17863"/>
                    <a:pt x="4600" y="17856"/>
                  </a:cubicBezTo>
                  <a:cubicBezTo>
                    <a:pt x="4612" y="17852"/>
                    <a:pt x="4623" y="17846"/>
                    <a:pt x="4633" y="17838"/>
                  </a:cubicBezTo>
                  <a:cubicBezTo>
                    <a:pt x="4643" y="17830"/>
                    <a:pt x="4655" y="17819"/>
                    <a:pt x="4669" y="17803"/>
                  </a:cubicBezTo>
                  <a:lnTo>
                    <a:pt x="4701" y="17770"/>
                  </a:lnTo>
                  <a:cubicBezTo>
                    <a:pt x="4738" y="17730"/>
                    <a:pt x="4773" y="17719"/>
                    <a:pt x="4808" y="17736"/>
                  </a:cubicBezTo>
                  <a:cubicBezTo>
                    <a:pt x="4831" y="17747"/>
                    <a:pt x="4845" y="17766"/>
                    <a:pt x="4850" y="17791"/>
                  </a:cubicBezTo>
                  <a:cubicBezTo>
                    <a:pt x="4852" y="17803"/>
                    <a:pt x="4853" y="17814"/>
                    <a:pt x="4851" y="17824"/>
                  </a:cubicBezTo>
                  <a:cubicBezTo>
                    <a:pt x="4849" y="17834"/>
                    <a:pt x="4844" y="17847"/>
                    <a:pt x="4837" y="17862"/>
                  </a:cubicBezTo>
                  <a:cubicBezTo>
                    <a:pt x="4827" y="17881"/>
                    <a:pt x="4815" y="17898"/>
                    <a:pt x="4802" y="17913"/>
                  </a:cubicBezTo>
                  <a:cubicBezTo>
                    <a:pt x="4788" y="17927"/>
                    <a:pt x="4771" y="17939"/>
                    <a:pt x="4751" y="17950"/>
                  </a:cubicBezTo>
                  <a:lnTo>
                    <a:pt x="4778" y="17988"/>
                  </a:lnTo>
                  <a:cubicBezTo>
                    <a:pt x="4799" y="17975"/>
                    <a:pt x="4818" y="17959"/>
                    <a:pt x="4834" y="17942"/>
                  </a:cubicBezTo>
                  <a:cubicBezTo>
                    <a:pt x="4850" y="17924"/>
                    <a:pt x="4863" y="17904"/>
                    <a:pt x="4875" y="17880"/>
                  </a:cubicBezTo>
                  <a:cubicBezTo>
                    <a:pt x="4884" y="17862"/>
                    <a:pt x="4890" y="17845"/>
                    <a:pt x="4893" y="17830"/>
                  </a:cubicBezTo>
                  <a:cubicBezTo>
                    <a:pt x="4896" y="17814"/>
                    <a:pt x="4896" y="17798"/>
                    <a:pt x="4894" y="17781"/>
                  </a:cubicBezTo>
                  <a:cubicBezTo>
                    <a:pt x="4892" y="17758"/>
                    <a:pt x="4884" y="17738"/>
                    <a:pt x="4872" y="17720"/>
                  </a:cubicBezTo>
                  <a:cubicBezTo>
                    <a:pt x="4860" y="17703"/>
                    <a:pt x="4845" y="17689"/>
                    <a:pt x="4827" y="17680"/>
                  </a:cubicBezTo>
                  <a:cubicBezTo>
                    <a:pt x="4815" y="17674"/>
                    <a:pt x="4801" y="17671"/>
                    <a:pt x="4787" y="17669"/>
                  </a:cubicBezTo>
                  <a:close/>
                  <a:moveTo>
                    <a:pt x="5004" y="17599"/>
                  </a:moveTo>
                  <a:lnTo>
                    <a:pt x="4613" y="17406"/>
                  </a:lnTo>
                  <a:lnTo>
                    <a:pt x="4591" y="17452"/>
                  </a:lnTo>
                  <a:lnTo>
                    <a:pt x="4982" y="17644"/>
                  </a:lnTo>
                  <a:lnTo>
                    <a:pt x="5004" y="17599"/>
                  </a:lnTo>
                  <a:close/>
                  <a:moveTo>
                    <a:pt x="4779" y="17069"/>
                  </a:moveTo>
                  <a:lnTo>
                    <a:pt x="4652" y="17328"/>
                  </a:lnTo>
                  <a:lnTo>
                    <a:pt x="4691" y="17347"/>
                  </a:lnTo>
                  <a:lnTo>
                    <a:pt x="4743" y="17243"/>
                  </a:lnTo>
                  <a:lnTo>
                    <a:pt x="5094" y="17415"/>
                  </a:lnTo>
                  <a:lnTo>
                    <a:pt x="5116" y="17370"/>
                  </a:lnTo>
                  <a:lnTo>
                    <a:pt x="4765" y="17198"/>
                  </a:lnTo>
                  <a:lnTo>
                    <a:pt x="4817" y="17092"/>
                  </a:lnTo>
                  <a:lnTo>
                    <a:pt x="4779" y="17069"/>
                  </a:lnTo>
                  <a:close/>
                  <a:moveTo>
                    <a:pt x="4947" y="16729"/>
                  </a:moveTo>
                  <a:lnTo>
                    <a:pt x="4920" y="16783"/>
                  </a:lnTo>
                  <a:lnTo>
                    <a:pt x="5033" y="16931"/>
                  </a:lnTo>
                  <a:cubicBezTo>
                    <a:pt x="5040" y="16941"/>
                    <a:pt x="5047" y="16951"/>
                    <a:pt x="5053" y="16959"/>
                  </a:cubicBezTo>
                  <a:cubicBezTo>
                    <a:pt x="5060" y="16967"/>
                    <a:pt x="5064" y="16972"/>
                    <a:pt x="5066" y="16974"/>
                  </a:cubicBezTo>
                  <a:cubicBezTo>
                    <a:pt x="5057" y="16974"/>
                    <a:pt x="5048" y="16973"/>
                    <a:pt x="5039" y="16973"/>
                  </a:cubicBezTo>
                  <a:cubicBezTo>
                    <a:pt x="5031" y="16972"/>
                    <a:pt x="5022" y="16972"/>
                    <a:pt x="5012" y="16972"/>
                  </a:cubicBezTo>
                  <a:lnTo>
                    <a:pt x="4827" y="16973"/>
                  </a:lnTo>
                  <a:lnTo>
                    <a:pt x="4798" y="17030"/>
                  </a:lnTo>
                  <a:lnTo>
                    <a:pt x="5096" y="17021"/>
                  </a:lnTo>
                  <a:lnTo>
                    <a:pt x="5251" y="17097"/>
                  </a:lnTo>
                  <a:lnTo>
                    <a:pt x="5275" y="17048"/>
                  </a:lnTo>
                  <a:lnTo>
                    <a:pt x="5123" y="16973"/>
                  </a:lnTo>
                  <a:lnTo>
                    <a:pt x="4947" y="16729"/>
                  </a:lnTo>
                  <a:close/>
                  <a:moveTo>
                    <a:pt x="5306" y="16300"/>
                  </a:moveTo>
                  <a:cubicBezTo>
                    <a:pt x="5280" y="16294"/>
                    <a:pt x="5255" y="16293"/>
                    <a:pt x="5230" y="16296"/>
                  </a:cubicBezTo>
                  <a:cubicBezTo>
                    <a:pt x="5221" y="16297"/>
                    <a:pt x="5211" y="16300"/>
                    <a:pt x="5200" y="16303"/>
                  </a:cubicBezTo>
                  <a:cubicBezTo>
                    <a:pt x="5189" y="16307"/>
                    <a:pt x="5178" y="16312"/>
                    <a:pt x="5167" y="16318"/>
                  </a:cubicBezTo>
                  <a:cubicBezTo>
                    <a:pt x="5156" y="16325"/>
                    <a:pt x="5145" y="16334"/>
                    <a:pt x="5134" y="16345"/>
                  </a:cubicBezTo>
                  <a:cubicBezTo>
                    <a:pt x="5124" y="16357"/>
                    <a:pt x="5114" y="16371"/>
                    <a:pt x="5106" y="16388"/>
                  </a:cubicBezTo>
                  <a:cubicBezTo>
                    <a:pt x="5094" y="16412"/>
                    <a:pt x="5088" y="16436"/>
                    <a:pt x="5088" y="16460"/>
                  </a:cubicBezTo>
                  <a:cubicBezTo>
                    <a:pt x="5088" y="16484"/>
                    <a:pt x="5093" y="16506"/>
                    <a:pt x="5104" y="16528"/>
                  </a:cubicBezTo>
                  <a:cubicBezTo>
                    <a:pt x="5115" y="16550"/>
                    <a:pt x="5130" y="16571"/>
                    <a:pt x="5152" y="16590"/>
                  </a:cubicBezTo>
                  <a:cubicBezTo>
                    <a:pt x="5173" y="16609"/>
                    <a:pt x="5199" y="16627"/>
                    <a:pt x="5230" y="16642"/>
                  </a:cubicBezTo>
                  <a:cubicBezTo>
                    <a:pt x="5298" y="16675"/>
                    <a:pt x="5357" y="16685"/>
                    <a:pt x="5408" y="16672"/>
                  </a:cubicBezTo>
                  <a:cubicBezTo>
                    <a:pt x="5430" y="16666"/>
                    <a:pt x="5450" y="16656"/>
                    <a:pt x="5468" y="16642"/>
                  </a:cubicBezTo>
                  <a:cubicBezTo>
                    <a:pt x="5486" y="16628"/>
                    <a:pt x="5500" y="16609"/>
                    <a:pt x="5512" y="16585"/>
                  </a:cubicBezTo>
                  <a:cubicBezTo>
                    <a:pt x="5522" y="16564"/>
                    <a:pt x="5528" y="16545"/>
                    <a:pt x="5530" y="16526"/>
                  </a:cubicBezTo>
                  <a:cubicBezTo>
                    <a:pt x="5532" y="16508"/>
                    <a:pt x="5530" y="16488"/>
                    <a:pt x="5523" y="16467"/>
                  </a:cubicBezTo>
                  <a:cubicBezTo>
                    <a:pt x="5515" y="16438"/>
                    <a:pt x="5500" y="16413"/>
                    <a:pt x="5480" y="16392"/>
                  </a:cubicBezTo>
                  <a:cubicBezTo>
                    <a:pt x="5459" y="16370"/>
                    <a:pt x="5430" y="16350"/>
                    <a:pt x="5393" y="16332"/>
                  </a:cubicBezTo>
                  <a:cubicBezTo>
                    <a:pt x="5361" y="16316"/>
                    <a:pt x="5332" y="16306"/>
                    <a:pt x="5306" y="16300"/>
                  </a:cubicBezTo>
                  <a:close/>
                  <a:moveTo>
                    <a:pt x="5415" y="16410"/>
                  </a:moveTo>
                  <a:cubicBezTo>
                    <a:pt x="5427" y="16418"/>
                    <a:pt x="5437" y="16425"/>
                    <a:pt x="5445" y="16432"/>
                  </a:cubicBezTo>
                  <a:cubicBezTo>
                    <a:pt x="5454" y="16439"/>
                    <a:pt x="5461" y="16446"/>
                    <a:pt x="5466" y="16453"/>
                  </a:cubicBezTo>
                  <a:cubicBezTo>
                    <a:pt x="5472" y="16460"/>
                    <a:pt x="5476" y="16467"/>
                    <a:pt x="5480" y="16475"/>
                  </a:cubicBezTo>
                  <a:cubicBezTo>
                    <a:pt x="5486" y="16490"/>
                    <a:pt x="5490" y="16504"/>
                    <a:pt x="5490" y="16519"/>
                  </a:cubicBezTo>
                  <a:cubicBezTo>
                    <a:pt x="5489" y="16534"/>
                    <a:pt x="5485" y="16549"/>
                    <a:pt x="5477" y="16565"/>
                  </a:cubicBezTo>
                  <a:cubicBezTo>
                    <a:pt x="5474" y="16573"/>
                    <a:pt x="5469" y="16580"/>
                    <a:pt x="5462" y="16588"/>
                  </a:cubicBezTo>
                  <a:cubicBezTo>
                    <a:pt x="5456" y="16595"/>
                    <a:pt x="5449" y="16602"/>
                    <a:pt x="5442" y="16607"/>
                  </a:cubicBezTo>
                  <a:cubicBezTo>
                    <a:pt x="5435" y="16613"/>
                    <a:pt x="5427" y="16617"/>
                    <a:pt x="5419" y="16621"/>
                  </a:cubicBezTo>
                  <a:cubicBezTo>
                    <a:pt x="5411" y="16625"/>
                    <a:pt x="5403" y="16627"/>
                    <a:pt x="5394" y="16627"/>
                  </a:cubicBezTo>
                  <a:cubicBezTo>
                    <a:pt x="5377" y="16628"/>
                    <a:pt x="5356" y="16625"/>
                    <a:pt x="5330" y="16618"/>
                  </a:cubicBezTo>
                  <a:cubicBezTo>
                    <a:pt x="5303" y="16611"/>
                    <a:pt x="5276" y="16600"/>
                    <a:pt x="5246" y="16585"/>
                  </a:cubicBezTo>
                  <a:cubicBezTo>
                    <a:pt x="5222" y="16573"/>
                    <a:pt x="5202" y="16562"/>
                    <a:pt x="5186" y="16550"/>
                  </a:cubicBezTo>
                  <a:cubicBezTo>
                    <a:pt x="5170" y="16538"/>
                    <a:pt x="5158" y="16526"/>
                    <a:pt x="5148" y="16512"/>
                  </a:cubicBezTo>
                  <a:cubicBezTo>
                    <a:pt x="5138" y="16498"/>
                    <a:pt x="5132" y="16481"/>
                    <a:pt x="5131" y="16462"/>
                  </a:cubicBezTo>
                  <a:cubicBezTo>
                    <a:pt x="5131" y="16443"/>
                    <a:pt x="5135" y="16424"/>
                    <a:pt x="5144" y="16406"/>
                  </a:cubicBezTo>
                  <a:cubicBezTo>
                    <a:pt x="5155" y="16383"/>
                    <a:pt x="5169" y="16368"/>
                    <a:pt x="5187" y="16359"/>
                  </a:cubicBezTo>
                  <a:cubicBezTo>
                    <a:pt x="5205" y="16350"/>
                    <a:pt x="5222" y="16345"/>
                    <a:pt x="5240" y="16345"/>
                  </a:cubicBezTo>
                  <a:cubicBezTo>
                    <a:pt x="5257" y="16346"/>
                    <a:pt x="5276" y="16349"/>
                    <a:pt x="5298" y="16356"/>
                  </a:cubicBezTo>
                  <a:cubicBezTo>
                    <a:pt x="5319" y="16363"/>
                    <a:pt x="5345" y="16374"/>
                    <a:pt x="5374" y="16388"/>
                  </a:cubicBezTo>
                  <a:cubicBezTo>
                    <a:pt x="5390" y="16396"/>
                    <a:pt x="5403" y="16403"/>
                    <a:pt x="5415" y="16410"/>
                  </a:cubicBezTo>
                  <a:close/>
                  <a:moveTo>
                    <a:pt x="5340" y="15929"/>
                  </a:moveTo>
                  <a:lnTo>
                    <a:pt x="5239" y="16135"/>
                  </a:lnTo>
                  <a:lnTo>
                    <a:pt x="5630" y="16327"/>
                  </a:lnTo>
                  <a:lnTo>
                    <a:pt x="5653" y="16280"/>
                  </a:lnTo>
                  <a:lnTo>
                    <a:pt x="5467" y="16188"/>
                  </a:lnTo>
                  <a:lnTo>
                    <a:pt x="5529" y="16063"/>
                  </a:lnTo>
                  <a:lnTo>
                    <a:pt x="5491" y="16044"/>
                  </a:lnTo>
                  <a:lnTo>
                    <a:pt x="5429" y="16170"/>
                  </a:lnTo>
                  <a:lnTo>
                    <a:pt x="5301" y="16106"/>
                  </a:lnTo>
                  <a:lnTo>
                    <a:pt x="5375" y="15955"/>
                  </a:lnTo>
                  <a:lnTo>
                    <a:pt x="5340" y="15929"/>
                  </a:lnTo>
                  <a:close/>
                  <a:moveTo>
                    <a:pt x="6006" y="15562"/>
                  </a:moveTo>
                  <a:lnTo>
                    <a:pt x="5599" y="15404"/>
                  </a:lnTo>
                  <a:lnTo>
                    <a:pt x="5565" y="15473"/>
                  </a:lnTo>
                  <a:lnTo>
                    <a:pt x="5788" y="15674"/>
                  </a:lnTo>
                  <a:cubicBezTo>
                    <a:pt x="5802" y="15686"/>
                    <a:pt x="5814" y="15696"/>
                    <a:pt x="5826" y="15705"/>
                  </a:cubicBezTo>
                  <a:cubicBezTo>
                    <a:pt x="5837" y="15713"/>
                    <a:pt x="5843" y="15718"/>
                    <a:pt x="5845" y="15719"/>
                  </a:cubicBezTo>
                  <a:cubicBezTo>
                    <a:pt x="5843" y="15719"/>
                    <a:pt x="5835" y="15717"/>
                    <a:pt x="5821" y="15713"/>
                  </a:cubicBezTo>
                  <a:cubicBezTo>
                    <a:pt x="5807" y="15709"/>
                    <a:pt x="5790" y="15705"/>
                    <a:pt x="5769" y="15701"/>
                  </a:cubicBezTo>
                  <a:lnTo>
                    <a:pt x="5479" y="15647"/>
                  </a:lnTo>
                  <a:lnTo>
                    <a:pt x="5445" y="15715"/>
                  </a:lnTo>
                  <a:lnTo>
                    <a:pt x="5819" y="15942"/>
                  </a:lnTo>
                  <a:lnTo>
                    <a:pt x="5842" y="15897"/>
                  </a:lnTo>
                  <a:lnTo>
                    <a:pt x="5574" y="15738"/>
                  </a:lnTo>
                  <a:cubicBezTo>
                    <a:pt x="5569" y="15735"/>
                    <a:pt x="5562" y="15731"/>
                    <a:pt x="5555" y="15727"/>
                  </a:cubicBezTo>
                  <a:cubicBezTo>
                    <a:pt x="5547" y="15723"/>
                    <a:pt x="5540" y="15718"/>
                    <a:pt x="5532" y="15714"/>
                  </a:cubicBezTo>
                  <a:cubicBezTo>
                    <a:pt x="5525" y="15710"/>
                    <a:pt x="5518" y="15706"/>
                    <a:pt x="5513" y="15703"/>
                  </a:cubicBezTo>
                  <a:cubicBezTo>
                    <a:pt x="5508" y="15700"/>
                    <a:pt x="5505" y="15699"/>
                    <a:pt x="5503" y="15698"/>
                  </a:cubicBezTo>
                  <a:cubicBezTo>
                    <a:pt x="5508" y="15699"/>
                    <a:pt x="5517" y="15701"/>
                    <a:pt x="5531" y="15704"/>
                  </a:cubicBezTo>
                  <a:cubicBezTo>
                    <a:pt x="5546" y="15707"/>
                    <a:pt x="5565" y="15711"/>
                    <a:pt x="5587" y="15715"/>
                  </a:cubicBezTo>
                  <a:lnTo>
                    <a:pt x="5902" y="15774"/>
                  </a:lnTo>
                  <a:lnTo>
                    <a:pt x="5922" y="15734"/>
                  </a:lnTo>
                  <a:lnTo>
                    <a:pt x="5671" y="15507"/>
                  </a:lnTo>
                  <a:cubicBezTo>
                    <a:pt x="5666" y="15502"/>
                    <a:pt x="5660" y="15497"/>
                    <a:pt x="5655" y="15492"/>
                  </a:cubicBezTo>
                  <a:cubicBezTo>
                    <a:pt x="5649" y="15487"/>
                    <a:pt x="5643" y="15483"/>
                    <a:pt x="5638" y="15478"/>
                  </a:cubicBezTo>
                  <a:cubicBezTo>
                    <a:pt x="5632" y="15474"/>
                    <a:pt x="5628" y="15470"/>
                    <a:pt x="5624" y="15467"/>
                  </a:cubicBezTo>
                  <a:cubicBezTo>
                    <a:pt x="5621" y="15464"/>
                    <a:pt x="5618" y="15462"/>
                    <a:pt x="5618" y="15461"/>
                  </a:cubicBezTo>
                  <a:cubicBezTo>
                    <a:pt x="5619" y="15462"/>
                    <a:pt x="5621" y="15463"/>
                    <a:pt x="5626" y="15465"/>
                  </a:cubicBezTo>
                  <a:cubicBezTo>
                    <a:pt x="5631" y="15467"/>
                    <a:pt x="5636" y="15469"/>
                    <a:pt x="5643" y="15473"/>
                  </a:cubicBezTo>
                  <a:cubicBezTo>
                    <a:pt x="5650" y="15476"/>
                    <a:pt x="5657" y="15479"/>
                    <a:pt x="5665" y="15482"/>
                  </a:cubicBezTo>
                  <a:cubicBezTo>
                    <a:pt x="5672" y="15485"/>
                    <a:pt x="5679" y="15488"/>
                    <a:pt x="5685" y="15491"/>
                  </a:cubicBezTo>
                  <a:lnTo>
                    <a:pt x="5983" y="15609"/>
                  </a:lnTo>
                  <a:lnTo>
                    <a:pt x="6006" y="15562"/>
                  </a:lnTo>
                  <a:close/>
                  <a:moveTo>
                    <a:pt x="5791" y="15014"/>
                  </a:moveTo>
                  <a:lnTo>
                    <a:pt x="5768" y="15060"/>
                  </a:lnTo>
                  <a:lnTo>
                    <a:pt x="6040" y="15194"/>
                  </a:lnTo>
                  <a:cubicBezTo>
                    <a:pt x="6053" y="15201"/>
                    <a:pt x="6064" y="15207"/>
                    <a:pt x="6073" y="15213"/>
                  </a:cubicBezTo>
                  <a:cubicBezTo>
                    <a:pt x="6081" y="15220"/>
                    <a:pt x="6088" y="15228"/>
                    <a:pt x="6094" y="15239"/>
                  </a:cubicBezTo>
                  <a:cubicBezTo>
                    <a:pt x="6099" y="15249"/>
                    <a:pt x="6101" y="15261"/>
                    <a:pt x="6099" y="15275"/>
                  </a:cubicBezTo>
                  <a:cubicBezTo>
                    <a:pt x="6097" y="15288"/>
                    <a:pt x="6092" y="15304"/>
                    <a:pt x="6084" y="15320"/>
                  </a:cubicBezTo>
                  <a:cubicBezTo>
                    <a:pt x="6078" y="15332"/>
                    <a:pt x="6072" y="15342"/>
                    <a:pt x="6066" y="15350"/>
                  </a:cubicBezTo>
                  <a:cubicBezTo>
                    <a:pt x="6059" y="15357"/>
                    <a:pt x="6052" y="15363"/>
                    <a:pt x="6046" y="15367"/>
                  </a:cubicBezTo>
                  <a:cubicBezTo>
                    <a:pt x="6039" y="15371"/>
                    <a:pt x="6032" y="15374"/>
                    <a:pt x="6026" y="15376"/>
                  </a:cubicBezTo>
                  <a:cubicBezTo>
                    <a:pt x="6020" y="15377"/>
                    <a:pt x="6014" y="15378"/>
                    <a:pt x="6009" y="15377"/>
                  </a:cubicBezTo>
                  <a:cubicBezTo>
                    <a:pt x="6001" y="15377"/>
                    <a:pt x="5992" y="15375"/>
                    <a:pt x="5981" y="15370"/>
                  </a:cubicBezTo>
                  <a:cubicBezTo>
                    <a:pt x="5969" y="15366"/>
                    <a:pt x="5959" y="15361"/>
                    <a:pt x="5949" y="15357"/>
                  </a:cubicBezTo>
                  <a:lnTo>
                    <a:pt x="5686" y="15227"/>
                  </a:lnTo>
                  <a:lnTo>
                    <a:pt x="5663" y="15273"/>
                  </a:lnTo>
                  <a:lnTo>
                    <a:pt x="5943" y="15411"/>
                  </a:lnTo>
                  <a:cubicBezTo>
                    <a:pt x="5952" y="15415"/>
                    <a:pt x="5962" y="15420"/>
                    <a:pt x="5974" y="15424"/>
                  </a:cubicBezTo>
                  <a:cubicBezTo>
                    <a:pt x="5986" y="15428"/>
                    <a:pt x="5998" y="15430"/>
                    <a:pt x="6010" y="15430"/>
                  </a:cubicBezTo>
                  <a:cubicBezTo>
                    <a:pt x="6034" y="15429"/>
                    <a:pt x="6056" y="15421"/>
                    <a:pt x="6074" y="15408"/>
                  </a:cubicBezTo>
                  <a:cubicBezTo>
                    <a:pt x="6092" y="15394"/>
                    <a:pt x="6108" y="15372"/>
                    <a:pt x="6123" y="15342"/>
                  </a:cubicBezTo>
                  <a:cubicBezTo>
                    <a:pt x="6135" y="15318"/>
                    <a:pt x="6142" y="15297"/>
                    <a:pt x="6145" y="15278"/>
                  </a:cubicBezTo>
                  <a:cubicBezTo>
                    <a:pt x="6148" y="15259"/>
                    <a:pt x="6148" y="15242"/>
                    <a:pt x="6143" y="15224"/>
                  </a:cubicBezTo>
                  <a:cubicBezTo>
                    <a:pt x="6139" y="15208"/>
                    <a:pt x="6132" y="15194"/>
                    <a:pt x="6121" y="15184"/>
                  </a:cubicBezTo>
                  <a:cubicBezTo>
                    <a:pt x="6109" y="15173"/>
                    <a:pt x="6092" y="15162"/>
                    <a:pt x="6069" y="15151"/>
                  </a:cubicBezTo>
                  <a:lnTo>
                    <a:pt x="5791" y="15014"/>
                  </a:lnTo>
                  <a:close/>
                  <a:moveTo>
                    <a:pt x="5633" y="15145"/>
                  </a:moveTo>
                  <a:cubicBezTo>
                    <a:pt x="5625" y="15148"/>
                    <a:pt x="5619" y="15153"/>
                    <a:pt x="5615" y="15162"/>
                  </a:cubicBezTo>
                  <a:cubicBezTo>
                    <a:pt x="5611" y="15170"/>
                    <a:pt x="5610" y="15178"/>
                    <a:pt x="5613" y="15186"/>
                  </a:cubicBezTo>
                  <a:cubicBezTo>
                    <a:pt x="5616" y="15195"/>
                    <a:pt x="5621" y="15201"/>
                    <a:pt x="5629" y="15205"/>
                  </a:cubicBezTo>
                  <a:cubicBezTo>
                    <a:pt x="5638" y="15209"/>
                    <a:pt x="5646" y="15210"/>
                    <a:pt x="5655" y="15207"/>
                  </a:cubicBezTo>
                  <a:cubicBezTo>
                    <a:pt x="5664" y="15204"/>
                    <a:pt x="5670" y="15198"/>
                    <a:pt x="5674" y="15190"/>
                  </a:cubicBezTo>
                  <a:cubicBezTo>
                    <a:pt x="5678" y="15182"/>
                    <a:pt x="5679" y="15173"/>
                    <a:pt x="5675" y="15165"/>
                  </a:cubicBezTo>
                  <a:cubicBezTo>
                    <a:pt x="5672" y="15157"/>
                    <a:pt x="5667" y="15150"/>
                    <a:pt x="5658" y="15146"/>
                  </a:cubicBezTo>
                  <a:cubicBezTo>
                    <a:pt x="5650" y="15142"/>
                    <a:pt x="5642" y="15142"/>
                    <a:pt x="5633" y="15145"/>
                  </a:cubicBezTo>
                  <a:close/>
                  <a:moveTo>
                    <a:pt x="5691" y="15028"/>
                  </a:moveTo>
                  <a:cubicBezTo>
                    <a:pt x="5682" y="15031"/>
                    <a:pt x="5676" y="15036"/>
                    <a:pt x="5672" y="15045"/>
                  </a:cubicBezTo>
                  <a:cubicBezTo>
                    <a:pt x="5668" y="15053"/>
                    <a:pt x="5668" y="15061"/>
                    <a:pt x="5670" y="15069"/>
                  </a:cubicBezTo>
                  <a:cubicBezTo>
                    <a:pt x="5673" y="15078"/>
                    <a:pt x="5679" y="15084"/>
                    <a:pt x="5687" y="15088"/>
                  </a:cubicBezTo>
                  <a:cubicBezTo>
                    <a:pt x="5695" y="15092"/>
                    <a:pt x="5704" y="15093"/>
                    <a:pt x="5712" y="15090"/>
                  </a:cubicBezTo>
                  <a:cubicBezTo>
                    <a:pt x="5721" y="15087"/>
                    <a:pt x="5727" y="15082"/>
                    <a:pt x="5732" y="15073"/>
                  </a:cubicBezTo>
                  <a:cubicBezTo>
                    <a:pt x="5736" y="15065"/>
                    <a:pt x="5736" y="15057"/>
                    <a:pt x="5733" y="15048"/>
                  </a:cubicBezTo>
                  <a:cubicBezTo>
                    <a:pt x="5730" y="15040"/>
                    <a:pt x="5724" y="15034"/>
                    <a:pt x="5716" y="15029"/>
                  </a:cubicBezTo>
                  <a:cubicBezTo>
                    <a:pt x="5708" y="15025"/>
                    <a:pt x="5699" y="15025"/>
                    <a:pt x="5691" y="15028"/>
                  </a:cubicBezTo>
                  <a:close/>
                  <a:moveTo>
                    <a:pt x="6365" y="14834"/>
                  </a:moveTo>
                  <a:lnTo>
                    <a:pt x="5974" y="14641"/>
                  </a:lnTo>
                  <a:lnTo>
                    <a:pt x="5951" y="14687"/>
                  </a:lnTo>
                  <a:lnTo>
                    <a:pt x="6165" y="14790"/>
                  </a:lnTo>
                  <a:cubicBezTo>
                    <a:pt x="6179" y="14797"/>
                    <a:pt x="6193" y="14804"/>
                    <a:pt x="6207" y="14810"/>
                  </a:cubicBezTo>
                  <a:cubicBezTo>
                    <a:pt x="6221" y="14817"/>
                    <a:pt x="6234" y="14822"/>
                    <a:pt x="6246" y="14827"/>
                  </a:cubicBezTo>
                  <a:cubicBezTo>
                    <a:pt x="6257" y="14832"/>
                    <a:pt x="6267" y="14836"/>
                    <a:pt x="6274" y="14839"/>
                  </a:cubicBezTo>
                  <a:cubicBezTo>
                    <a:pt x="6282" y="14842"/>
                    <a:pt x="6286" y="14844"/>
                    <a:pt x="6286" y="14844"/>
                  </a:cubicBezTo>
                  <a:cubicBezTo>
                    <a:pt x="6285" y="14844"/>
                    <a:pt x="6281" y="14843"/>
                    <a:pt x="6275" y="14843"/>
                  </a:cubicBezTo>
                  <a:cubicBezTo>
                    <a:pt x="6269" y="14842"/>
                    <a:pt x="6261" y="14842"/>
                    <a:pt x="6252" y="14841"/>
                  </a:cubicBezTo>
                  <a:cubicBezTo>
                    <a:pt x="6243" y="14841"/>
                    <a:pt x="6232" y="14840"/>
                    <a:pt x="6221" y="14840"/>
                  </a:cubicBezTo>
                  <a:cubicBezTo>
                    <a:pt x="6209" y="14839"/>
                    <a:pt x="6198" y="14839"/>
                    <a:pt x="6186" y="14840"/>
                  </a:cubicBezTo>
                  <a:lnTo>
                    <a:pt x="5873" y="14847"/>
                  </a:lnTo>
                  <a:lnTo>
                    <a:pt x="5846" y="14901"/>
                  </a:lnTo>
                  <a:lnTo>
                    <a:pt x="6237" y="15093"/>
                  </a:lnTo>
                  <a:lnTo>
                    <a:pt x="6261" y="15045"/>
                  </a:lnTo>
                  <a:lnTo>
                    <a:pt x="6033" y="14936"/>
                  </a:lnTo>
                  <a:cubicBezTo>
                    <a:pt x="6021" y="14930"/>
                    <a:pt x="6010" y="14925"/>
                    <a:pt x="5998" y="14920"/>
                  </a:cubicBezTo>
                  <a:cubicBezTo>
                    <a:pt x="5987" y="14915"/>
                    <a:pt x="5976" y="14910"/>
                    <a:pt x="5966" y="14906"/>
                  </a:cubicBezTo>
                  <a:cubicBezTo>
                    <a:pt x="5956" y="14902"/>
                    <a:pt x="5947" y="14898"/>
                    <a:pt x="5940" y="14895"/>
                  </a:cubicBezTo>
                  <a:cubicBezTo>
                    <a:pt x="5933" y="14892"/>
                    <a:pt x="5928" y="14890"/>
                    <a:pt x="5924" y="14889"/>
                  </a:cubicBezTo>
                  <a:cubicBezTo>
                    <a:pt x="5928" y="14889"/>
                    <a:pt x="5934" y="14890"/>
                    <a:pt x="5941" y="14890"/>
                  </a:cubicBezTo>
                  <a:cubicBezTo>
                    <a:pt x="5949" y="14890"/>
                    <a:pt x="5958" y="14891"/>
                    <a:pt x="5968" y="14891"/>
                  </a:cubicBezTo>
                  <a:cubicBezTo>
                    <a:pt x="5978" y="14891"/>
                    <a:pt x="5989" y="14891"/>
                    <a:pt x="6001" y="14891"/>
                  </a:cubicBezTo>
                  <a:cubicBezTo>
                    <a:pt x="6013" y="14891"/>
                    <a:pt x="6026" y="14891"/>
                    <a:pt x="6040" y="14890"/>
                  </a:cubicBezTo>
                  <a:lnTo>
                    <a:pt x="6341" y="14883"/>
                  </a:lnTo>
                  <a:lnTo>
                    <a:pt x="6365" y="14834"/>
                  </a:lnTo>
                  <a:close/>
                  <a:moveTo>
                    <a:pt x="6389" y="14413"/>
                  </a:moveTo>
                  <a:cubicBezTo>
                    <a:pt x="6374" y="14411"/>
                    <a:pt x="6360" y="14412"/>
                    <a:pt x="6347" y="14416"/>
                  </a:cubicBezTo>
                  <a:cubicBezTo>
                    <a:pt x="6334" y="14419"/>
                    <a:pt x="6322" y="14425"/>
                    <a:pt x="6311" y="14432"/>
                  </a:cubicBezTo>
                  <a:cubicBezTo>
                    <a:pt x="6301" y="14439"/>
                    <a:pt x="6288" y="14451"/>
                    <a:pt x="6274" y="14465"/>
                  </a:cubicBezTo>
                  <a:lnTo>
                    <a:pt x="6238" y="14503"/>
                  </a:lnTo>
                  <a:cubicBezTo>
                    <a:pt x="6219" y="14523"/>
                    <a:pt x="6202" y="14535"/>
                    <a:pt x="6188" y="14541"/>
                  </a:cubicBezTo>
                  <a:cubicBezTo>
                    <a:pt x="6173" y="14546"/>
                    <a:pt x="6158" y="14545"/>
                    <a:pt x="6142" y="14537"/>
                  </a:cubicBezTo>
                  <a:cubicBezTo>
                    <a:pt x="6122" y="14527"/>
                    <a:pt x="6109" y="14512"/>
                    <a:pt x="6105" y="14493"/>
                  </a:cubicBezTo>
                  <a:cubicBezTo>
                    <a:pt x="6100" y="14474"/>
                    <a:pt x="6104" y="14452"/>
                    <a:pt x="6116" y="14427"/>
                  </a:cubicBezTo>
                  <a:cubicBezTo>
                    <a:pt x="6120" y="14419"/>
                    <a:pt x="6125" y="14411"/>
                    <a:pt x="6129" y="14404"/>
                  </a:cubicBezTo>
                  <a:cubicBezTo>
                    <a:pt x="6134" y="14398"/>
                    <a:pt x="6140" y="14391"/>
                    <a:pt x="6146" y="14385"/>
                  </a:cubicBezTo>
                  <a:cubicBezTo>
                    <a:pt x="6152" y="14379"/>
                    <a:pt x="6160" y="14373"/>
                    <a:pt x="6168" y="14367"/>
                  </a:cubicBezTo>
                  <a:cubicBezTo>
                    <a:pt x="6176" y="14361"/>
                    <a:pt x="6185" y="14355"/>
                    <a:pt x="6196" y="14348"/>
                  </a:cubicBezTo>
                  <a:lnTo>
                    <a:pt x="6172" y="14311"/>
                  </a:lnTo>
                  <a:cubicBezTo>
                    <a:pt x="6129" y="14336"/>
                    <a:pt x="6097" y="14369"/>
                    <a:pt x="6077" y="14411"/>
                  </a:cubicBezTo>
                  <a:cubicBezTo>
                    <a:pt x="6067" y="14430"/>
                    <a:pt x="6062" y="14448"/>
                    <a:pt x="6059" y="14467"/>
                  </a:cubicBezTo>
                  <a:cubicBezTo>
                    <a:pt x="6057" y="14485"/>
                    <a:pt x="6059" y="14502"/>
                    <a:pt x="6063" y="14518"/>
                  </a:cubicBezTo>
                  <a:cubicBezTo>
                    <a:pt x="6067" y="14534"/>
                    <a:pt x="6075" y="14548"/>
                    <a:pt x="6086" y="14561"/>
                  </a:cubicBezTo>
                  <a:cubicBezTo>
                    <a:pt x="6096" y="14574"/>
                    <a:pt x="6110" y="14584"/>
                    <a:pt x="6127" y="14592"/>
                  </a:cubicBezTo>
                  <a:cubicBezTo>
                    <a:pt x="6152" y="14605"/>
                    <a:pt x="6177" y="14607"/>
                    <a:pt x="6203" y="14599"/>
                  </a:cubicBezTo>
                  <a:cubicBezTo>
                    <a:pt x="6214" y="14596"/>
                    <a:pt x="6225" y="14590"/>
                    <a:pt x="6235" y="14582"/>
                  </a:cubicBezTo>
                  <a:cubicBezTo>
                    <a:pt x="6245" y="14574"/>
                    <a:pt x="6257" y="14562"/>
                    <a:pt x="6272" y="14547"/>
                  </a:cubicBezTo>
                  <a:lnTo>
                    <a:pt x="6303" y="14513"/>
                  </a:lnTo>
                  <a:cubicBezTo>
                    <a:pt x="6340" y="14474"/>
                    <a:pt x="6376" y="14462"/>
                    <a:pt x="6410" y="14479"/>
                  </a:cubicBezTo>
                  <a:cubicBezTo>
                    <a:pt x="6433" y="14491"/>
                    <a:pt x="6448" y="14509"/>
                    <a:pt x="6452" y="14535"/>
                  </a:cubicBezTo>
                  <a:cubicBezTo>
                    <a:pt x="6455" y="14546"/>
                    <a:pt x="6455" y="14557"/>
                    <a:pt x="6453" y="14567"/>
                  </a:cubicBezTo>
                  <a:cubicBezTo>
                    <a:pt x="6451" y="14578"/>
                    <a:pt x="6446" y="14590"/>
                    <a:pt x="6439" y="14605"/>
                  </a:cubicBezTo>
                  <a:cubicBezTo>
                    <a:pt x="6429" y="14625"/>
                    <a:pt x="6418" y="14642"/>
                    <a:pt x="6404" y="14656"/>
                  </a:cubicBezTo>
                  <a:cubicBezTo>
                    <a:pt x="6390" y="14671"/>
                    <a:pt x="6374" y="14683"/>
                    <a:pt x="6354" y="14693"/>
                  </a:cubicBezTo>
                  <a:lnTo>
                    <a:pt x="6380" y="14732"/>
                  </a:lnTo>
                  <a:cubicBezTo>
                    <a:pt x="6402" y="14719"/>
                    <a:pt x="6420" y="14703"/>
                    <a:pt x="6436" y="14686"/>
                  </a:cubicBezTo>
                  <a:cubicBezTo>
                    <a:pt x="6452" y="14668"/>
                    <a:pt x="6466" y="14648"/>
                    <a:pt x="6477" y="14624"/>
                  </a:cubicBezTo>
                  <a:cubicBezTo>
                    <a:pt x="6486" y="14606"/>
                    <a:pt x="6492" y="14589"/>
                    <a:pt x="6495" y="14573"/>
                  </a:cubicBezTo>
                  <a:cubicBezTo>
                    <a:pt x="6498" y="14558"/>
                    <a:pt x="6498" y="14541"/>
                    <a:pt x="6496" y="14524"/>
                  </a:cubicBezTo>
                  <a:cubicBezTo>
                    <a:pt x="6494" y="14502"/>
                    <a:pt x="6487" y="14481"/>
                    <a:pt x="6475" y="14464"/>
                  </a:cubicBezTo>
                  <a:cubicBezTo>
                    <a:pt x="6462" y="14446"/>
                    <a:pt x="6447" y="14433"/>
                    <a:pt x="6429" y="14424"/>
                  </a:cubicBezTo>
                  <a:cubicBezTo>
                    <a:pt x="6417" y="14418"/>
                    <a:pt x="6403" y="14414"/>
                    <a:pt x="6389" y="14413"/>
                  </a:cubicBezTo>
                  <a:close/>
                  <a:moveTo>
                    <a:pt x="6306" y="13966"/>
                  </a:moveTo>
                  <a:lnTo>
                    <a:pt x="6179" y="14225"/>
                  </a:lnTo>
                  <a:lnTo>
                    <a:pt x="6218" y="14244"/>
                  </a:lnTo>
                  <a:lnTo>
                    <a:pt x="6270" y="14139"/>
                  </a:lnTo>
                  <a:lnTo>
                    <a:pt x="6621" y="14312"/>
                  </a:lnTo>
                  <a:lnTo>
                    <a:pt x="6643" y="14267"/>
                  </a:lnTo>
                  <a:lnTo>
                    <a:pt x="6292" y="14094"/>
                  </a:lnTo>
                  <a:lnTo>
                    <a:pt x="6344" y="13988"/>
                  </a:lnTo>
                  <a:lnTo>
                    <a:pt x="6306" y="13966"/>
                  </a:lnTo>
                  <a:close/>
                  <a:moveTo>
                    <a:pt x="6838" y="13872"/>
                  </a:moveTo>
                  <a:lnTo>
                    <a:pt x="6798" y="13852"/>
                  </a:lnTo>
                  <a:lnTo>
                    <a:pt x="6713" y="14024"/>
                  </a:lnTo>
                  <a:lnTo>
                    <a:pt x="6570" y="13954"/>
                  </a:lnTo>
                  <a:lnTo>
                    <a:pt x="6636" y="13820"/>
                  </a:lnTo>
                  <a:lnTo>
                    <a:pt x="6595" y="13800"/>
                  </a:lnTo>
                  <a:lnTo>
                    <a:pt x="6529" y="13934"/>
                  </a:lnTo>
                  <a:lnTo>
                    <a:pt x="6401" y="13871"/>
                  </a:lnTo>
                  <a:lnTo>
                    <a:pt x="6480" y="13711"/>
                  </a:lnTo>
                  <a:lnTo>
                    <a:pt x="6444" y="13685"/>
                  </a:lnTo>
                  <a:lnTo>
                    <a:pt x="6339" y="13899"/>
                  </a:lnTo>
                  <a:lnTo>
                    <a:pt x="6730" y="14091"/>
                  </a:lnTo>
                  <a:lnTo>
                    <a:pt x="6838" y="13872"/>
                  </a:lnTo>
                  <a:close/>
                  <a:moveTo>
                    <a:pt x="7001" y="13541"/>
                  </a:moveTo>
                  <a:lnTo>
                    <a:pt x="6965" y="13546"/>
                  </a:lnTo>
                  <a:cubicBezTo>
                    <a:pt x="6948" y="13548"/>
                    <a:pt x="6930" y="13550"/>
                    <a:pt x="6912" y="13553"/>
                  </a:cubicBezTo>
                  <a:cubicBezTo>
                    <a:pt x="6893" y="13555"/>
                    <a:pt x="6875" y="13558"/>
                    <a:pt x="6859" y="13560"/>
                  </a:cubicBezTo>
                  <a:cubicBezTo>
                    <a:pt x="6842" y="13562"/>
                    <a:pt x="6831" y="13564"/>
                    <a:pt x="6824" y="13565"/>
                  </a:cubicBezTo>
                  <a:cubicBezTo>
                    <a:pt x="6814" y="13567"/>
                    <a:pt x="6803" y="13570"/>
                    <a:pt x="6791" y="13573"/>
                  </a:cubicBezTo>
                  <a:cubicBezTo>
                    <a:pt x="6779" y="13576"/>
                    <a:pt x="6769" y="13579"/>
                    <a:pt x="6761" y="13583"/>
                  </a:cubicBezTo>
                  <a:lnTo>
                    <a:pt x="6763" y="13578"/>
                  </a:lnTo>
                  <a:cubicBezTo>
                    <a:pt x="6771" y="13562"/>
                    <a:pt x="6775" y="13547"/>
                    <a:pt x="6777" y="13531"/>
                  </a:cubicBezTo>
                  <a:cubicBezTo>
                    <a:pt x="6778" y="13516"/>
                    <a:pt x="6776" y="13502"/>
                    <a:pt x="6771" y="13488"/>
                  </a:cubicBezTo>
                  <a:cubicBezTo>
                    <a:pt x="6766" y="13474"/>
                    <a:pt x="6758" y="13462"/>
                    <a:pt x="6748" y="13450"/>
                  </a:cubicBezTo>
                  <a:cubicBezTo>
                    <a:pt x="6737" y="13439"/>
                    <a:pt x="6723" y="13429"/>
                    <a:pt x="6707" y="13421"/>
                  </a:cubicBezTo>
                  <a:cubicBezTo>
                    <a:pt x="6697" y="13416"/>
                    <a:pt x="6687" y="13413"/>
                    <a:pt x="6677" y="13411"/>
                  </a:cubicBezTo>
                  <a:cubicBezTo>
                    <a:pt x="6668" y="13409"/>
                    <a:pt x="6658" y="13408"/>
                    <a:pt x="6650" y="13409"/>
                  </a:cubicBezTo>
                  <a:cubicBezTo>
                    <a:pt x="6641" y="13409"/>
                    <a:pt x="6633" y="13410"/>
                    <a:pt x="6626" y="13412"/>
                  </a:cubicBezTo>
                  <a:cubicBezTo>
                    <a:pt x="6618" y="13414"/>
                    <a:pt x="6612" y="13417"/>
                    <a:pt x="6606" y="13419"/>
                  </a:cubicBezTo>
                  <a:cubicBezTo>
                    <a:pt x="6600" y="13422"/>
                    <a:pt x="6594" y="13426"/>
                    <a:pt x="6588" y="13430"/>
                  </a:cubicBezTo>
                  <a:cubicBezTo>
                    <a:pt x="6582" y="13434"/>
                    <a:pt x="6576" y="13440"/>
                    <a:pt x="6570" y="13447"/>
                  </a:cubicBezTo>
                  <a:cubicBezTo>
                    <a:pt x="6564" y="13453"/>
                    <a:pt x="6558" y="13462"/>
                    <a:pt x="6552" y="13471"/>
                  </a:cubicBezTo>
                  <a:cubicBezTo>
                    <a:pt x="6546" y="13481"/>
                    <a:pt x="6539" y="13492"/>
                    <a:pt x="6533" y="13506"/>
                  </a:cubicBezTo>
                  <a:lnTo>
                    <a:pt x="6488" y="13597"/>
                  </a:lnTo>
                  <a:lnTo>
                    <a:pt x="6879" y="13789"/>
                  </a:lnTo>
                  <a:lnTo>
                    <a:pt x="6901" y="13744"/>
                  </a:lnTo>
                  <a:lnTo>
                    <a:pt x="6724" y="13657"/>
                  </a:lnTo>
                  <a:cubicBezTo>
                    <a:pt x="6730" y="13647"/>
                    <a:pt x="6735" y="13640"/>
                    <a:pt x="6742" y="13635"/>
                  </a:cubicBezTo>
                  <a:cubicBezTo>
                    <a:pt x="6748" y="13631"/>
                    <a:pt x="6758" y="13627"/>
                    <a:pt x="6771" y="13625"/>
                  </a:cubicBezTo>
                  <a:cubicBezTo>
                    <a:pt x="6794" y="13620"/>
                    <a:pt x="6816" y="13616"/>
                    <a:pt x="6837" y="13612"/>
                  </a:cubicBezTo>
                  <a:cubicBezTo>
                    <a:pt x="6858" y="13609"/>
                    <a:pt x="6877" y="13606"/>
                    <a:pt x="6894" y="13604"/>
                  </a:cubicBezTo>
                  <a:cubicBezTo>
                    <a:pt x="6912" y="13602"/>
                    <a:pt x="6927" y="13601"/>
                    <a:pt x="6940" y="13600"/>
                  </a:cubicBezTo>
                  <a:cubicBezTo>
                    <a:pt x="6954" y="13600"/>
                    <a:pt x="6964" y="13599"/>
                    <a:pt x="6972" y="13599"/>
                  </a:cubicBezTo>
                  <a:lnTo>
                    <a:pt x="7001" y="13541"/>
                  </a:lnTo>
                  <a:close/>
                  <a:moveTo>
                    <a:pt x="6715" y="13492"/>
                  </a:moveTo>
                  <a:cubicBezTo>
                    <a:pt x="6723" y="13500"/>
                    <a:pt x="6729" y="13509"/>
                    <a:pt x="6732" y="13519"/>
                  </a:cubicBezTo>
                  <a:cubicBezTo>
                    <a:pt x="6735" y="13530"/>
                    <a:pt x="6735" y="13541"/>
                    <a:pt x="6733" y="13554"/>
                  </a:cubicBezTo>
                  <a:cubicBezTo>
                    <a:pt x="6731" y="13567"/>
                    <a:pt x="6725" y="13582"/>
                    <a:pt x="6717" y="13599"/>
                  </a:cubicBezTo>
                  <a:lnTo>
                    <a:pt x="6695" y="13642"/>
                  </a:lnTo>
                  <a:lnTo>
                    <a:pt x="6550" y="13571"/>
                  </a:lnTo>
                  <a:lnTo>
                    <a:pt x="6573" y="13524"/>
                  </a:lnTo>
                  <a:cubicBezTo>
                    <a:pt x="6578" y="13513"/>
                    <a:pt x="6583" y="13504"/>
                    <a:pt x="6588" y="13497"/>
                  </a:cubicBezTo>
                  <a:cubicBezTo>
                    <a:pt x="6593" y="13490"/>
                    <a:pt x="6599" y="13484"/>
                    <a:pt x="6605" y="13479"/>
                  </a:cubicBezTo>
                  <a:cubicBezTo>
                    <a:pt x="6615" y="13470"/>
                    <a:pt x="6627" y="13465"/>
                    <a:pt x="6641" y="13463"/>
                  </a:cubicBezTo>
                  <a:cubicBezTo>
                    <a:pt x="6656" y="13461"/>
                    <a:pt x="6670" y="13463"/>
                    <a:pt x="6683" y="13470"/>
                  </a:cubicBezTo>
                  <a:cubicBezTo>
                    <a:pt x="6696" y="13476"/>
                    <a:pt x="6706" y="13484"/>
                    <a:pt x="6715" y="13492"/>
                  </a:cubicBezTo>
                  <a:close/>
                  <a:moveTo>
                    <a:pt x="7213" y="13329"/>
                  </a:moveTo>
                  <a:lnTo>
                    <a:pt x="6664" y="13059"/>
                  </a:lnTo>
                  <a:lnTo>
                    <a:pt x="6645" y="13097"/>
                  </a:lnTo>
                  <a:lnTo>
                    <a:pt x="7194" y="13367"/>
                  </a:lnTo>
                  <a:lnTo>
                    <a:pt x="7213" y="13329"/>
                  </a:lnTo>
                  <a:close/>
                  <a:moveTo>
                    <a:pt x="7058" y="12438"/>
                  </a:moveTo>
                  <a:lnTo>
                    <a:pt x="7035" y="12485"/>
                  </a:lnTo>
                  <a:lnTo>
                    <a:pt x="7238" y="12645"/>
                  </a:lnTo>
                  <a:cubicBezTo>
                    <a:pt x="7251" y="12655"/>
                    <a:pt x="7264" y="12665"/>
                    <a:pt x="7276" y="12675"/>
                  </a:cubicBezTo>
                  <a:cubicBezTo>
                    <a:pt x="7289" y="12684"/>
                    <a:pt x="7300" y="12693"/>
                    <a:pt x="7311" y="12700"/>
                  </a:cubicBezTo>
                  <a:cubicBezTo>
                    <a:pt x="7321" y="12708"/>
                    <a:pt x="7329" y="12714"/>
                    <a:pt x="7336" y="12719"/>
                  </a:cubicBezTo>
                  <a:cubicBezTo>
                    <a:pt x="7341" y="12723"/>
                    <a:pt x="7345" y="12725"/>
                    <a:pt x="7346" y="12726"/>
                  </a:cubicBezTo>
                  <a:cubicBezTo>
                    <a:pt x="7344" y="12726"/>
                    <a:pt x="7341" y="12725"/>
                    <a:pt x="7336" y="12724"/>
                  </a:cubicBezTo>
                  <a:cubicBezTo>
                    <a:pt x="7330" y="12722"/>
                    <a:pt x="7322" y="12719"/>
                    <a:pt x="7312" y="12716"/>
                  </a:cubicBezTo>
                  <a:cubicBezTo>
                    <a:pt x="7302" y="12713"/>
                    <a:pt x="7290" y="12710"/>
                    <a:pt x="7277" y="12707"/>
                  </a:cubicBezTo>
                  <a:cubicBezTo>
                    <a:pt x="7264" y="12703"/>
                    <a:pt x="7249" y="12699"/>
                    <a:pt x="7233" y="12695"/>
                  </a:cubicBezTo>
                  <a:lnTo>
                    <a:pt x="6964" y="12630"/>
                  </a:lnTo>
                  <a:lnTo>
                    <a:pt x="6938" y="12683"/>
                  </a:lnTo>
                  <a:lnTo>
                    <a:pt x="7146" y="12850"/>
                  </a:lnTo>
                  <a:cubicBezTo>
                    <a:pt x="7156" y="12858"/>
                    <a:pt x="7167" y="12866"/>
                    <a:pt x="7178" y="12875"/>
                  </a:cubicBezTo>
                  <a:cubicBezTo>
                    <a:pt x="7190" y="12884"/>
                    <a:pt x="7201" y="12892"/>
                    <a:pt x="7211" y="12900"/>
                  </a:cubicBezTo>
                  <a:cubicBezTo>
                    <a:pt x="7221" y="12907"/>
                    <a:pt x="7229" y="12914"/>
                    <a:pt x="7236" y="12919"/>
                  </a:cubicBezTo>
                  <a:cubicBezTo>
                    <a:pt x="7243" y="12925"/>
                    <a:pt x="7247" y="12927"/>
                    <a:pt x="7248" y="12928"/>
                  </a:cubicBezTo>
                  <a:cubicBezTo>
                    <a:pt x="7246" y="12927"/>
                    <a:pt x="7241" y="12926"/>
                    <a:pt x="7233" y="12923"/>
                  </a:cubicBezTo>
                  <a:cubicBezTo>
                    <a:pt x="7224" y="12920"/>
                    <a:pt x="7214" y="12917"/>
                    <a:pt x="7201" y="12913"/>
                  </a:cubicBezTo>
                  <a:cubicBezTo>
                    <a:pt x="7189" y="12910"/>
                    <a:pt x="7176" y="12906"/>
                    <a:pt x="7161" y="12902"/>
                  </a:cubicBezTo>
                  <a:cubicBezTo>
                    <a:pt x="7147" y="12898"/>
                    <a:pt x="7133" y="12894"/>
                    <a:pt x="7119" y="12891"/>
                  </a:cubicBezTo>
                  <a:lnTo>
                    <a:pt x="6866" y="12828"/>
                  </a:lnTo>
                  <a:lnTo>
                    <a:pt x="6842" y="12878"/>
                  </a:lnTo>
                  <a:lnTo>
                    <a:pt x="7278" y="12978"/>
                  </a:lnTo>
                  <a:lnTo>
                    <a:pt x="7308" y="12917"/>
                  </a:lnTo>
                  <a:lnTo>
                    <a:pt x="7111" y="12761"/>
                  </a:lnTo>
                  <a:cubicBezTo>
                    <a:pt x="7099" y="12752"/>
                    <a:pt x="7088" y="12743"/>
                    <a:pt x="7077" y="12735"/>
                  </a:cubicBezTo>
                  <a:cubicBezTo>
                    <a:pt x="7065" y="12726"/>
                    <a:pt x="7055" y="12719"/>
                    <a:pt x="7046" y="12712"/>
                  </a:cubicBezTo>
                  <a:cubicBezTo>
                    <a:pt x="7037" y="12706"/>
                    <a:pt x="7030" y="12700"/>
                    <a:pt x="7024" y="12696"/>
                  </a:cubicBezTo>
                  <a:cubicBezTo>
                    <a:pt x="7018" y="12692"/>
                    <a:pt x="7015" y="12690"/>
                    <a:pt x="7014" y="12689"/>
                  </a:cubicBezTo>
                  <a:cubicBezTo>
                    <a:pt x="7015" y="12689"/>
                    <a:pt x="7020" y="12691"/>
                    <a:pt x="7026" y="12693"/>
                  </a:cubicBezTo>
                  <a:cubicBezTo>
                    <a:pt x="7033" y="12695"/>
                    <a:pt x="7042" y="12697"/>
                    <a:pt x="7052" y="12700"/>
                  </a:cubicBezTo>
                  <a:cubicBezTo>
                    <a:pt x="7063" y="12703"/>
                    <a:pt x="7075" y="12707"/>
                    <a:pt x="7089" y="12711"/>
                  </a:cubicBezTo>
                  <a:cubicBezTo>
                    <a:pt x="7103" y="12714"/>
                    <a:pt x="7118" y="12718"/>
                    <a:pt x="7134" y="12722"/>
                  </a:cubicBezTo>
                  <a:lnTo>
                    <a:pt x="7375" y="12781"/>
                  </a:lnTo>
                  <a:lnTo>
                    <a:pt x="7405" y="12720"/>
                  </a:lnTo>
                  <a:lnTo>
                    <a:pt x="7058" y="12438"/>
                  </a:lnTo>
                  <a:close/>
                  <a:moveTo>
                    <a:pt x="7595" y="12332"/>
                  </a:moveTo>
                  <a:lnTo>
                    <a:pt x="7555" y="12313"/>
                  </a:lnTo>
                  <a:lnTo>
                    <a:pt x="7470" y="12485"/>
                  </a:lnTo>
                  <a:lnTo>
                    <a:pt x="7327" y="12414"/>
                  </a:lnTo>
                  <a:lnTo>
                    <a:pt x="7393" y="12280"/>
                  </a:lnTo>
                  <a:lnTo>
                    <a:pt x="7353" y="12260"/>
                  </a:lnTo>
                  <a:lnTo>
                    <a:pt x="7287" y="12394"/>
                  </a:lnTo>
                  <a:lnTo>
                    <a:pt x="7159" y="12331"/>
                  </a:lnTo>
                  <a:lnTo>
                    <a:pt x="7237" y="12171"/>
                  </a:lnTo>
                  <a:lnTo>
                    <a:pt x="7202" y="12146"/>
                  </a:lnTo>
                  <a:lnTo>
                    <a:pt x="7097" y="12360"/>
                  </a:lnTo>
                  <a:lnTo>
                    <a:pt x="7488" y="12552"/>
                  </a:lnTo>
                  <a:lnTo>
                    <a:pt x="7595" y="12332"/>
                  </a:lnTo>
                  <a:close/>
                  <a:moveTo>
                    <a:pt x="7611" y="11928"/>
                  </a:moveTo>
                  <a:cubicBezTo>
                    <a:pt x="7597" y="11927"/>
                    <a:pt x="7583" y="11928"/>
                    <a:pt x="7570" y="11931"/>
                  </a:cubicBezTo>
                  <a:cubicBezTo>
                    <a:pt x="7557" y="11935"/>
                    <a:pt x="7545" y="11940"/>
                    <a:pt x="7534" y="11948"/>
                  </a:cubicBezTo>
                  <a:cubicBezTo>
                    <a:pt x="7523" y="11955"/>
                    <a:pt x="7511" y="11966"/>
                    <a:pt x="7497" y="11981"/>
                  </a:cubicBezTo>
                  <a:lnTo>
                    <a:pt x="7460" y="12019"/>
                  </a:lnTo>
                  <a:cubicBezTo>
                    <a:pt x="7441" y="12038"/>
                    <a:pt x="7425" y="12051"/>
                    <a:pt x="7410" y="12056"/>
                  </a:cubicBezTo>
                  <a:cubicBezTo>
                    <a:pt x="7396" y="12061"/>
                    <a:pt x="7381" y="12060"/>
                    <a:pt x="7365" y="12052"/>
                  </a:cubicBezTo>
                  <a:cubicBezTo>
                    <a:pt x="7344" y="12042"/>
                    <a:pt x="7332" y="12028"/>
                    <a:pt x="7327" y="12009"/>
                  </a:cubicBezTo>
                  <a:cubicBezTo>
                    <a:pt x="7323" y="11989"/>
                    <a:pt x="7326" y="11967"/>
                    <a:pt x="7339" y="11943"/>
                  </a:cubicBezTo>
                  <a:cubicBezTo>
                    <a:pt x="7343" y="11934"/>
                    <a:pt x="7347" y="11927"/>
                    <a:pt x="7352" y="11920"/>
                  </a:cubicBezTo>
                  <a:cubicBezTo>
                    <a:pt x="7357" y="11913"/>
                    <a:pt x="7362" y="11907"/>
                    <a:pt x="7369" y="11900"/>
                  </a:cubicBezTo>
                  <a:cubicBezTo>
                    <a:pt x="7375" y="11894"/>
                    <a:pt x="7382" y="11888"/>
                    <a:pt x="7390" y="11882"/>
                  </a:cubicBezTo>
                  <a:cubicBezTo>
                    <a:pt x="7398" y="11876"/>
                    <a:pt x="7408" y="11870"/>
                    <a:pt x="7418" y="11864"/>
                  </a:cubicBezTo>
                  <a:lnTo>
                    <a:pt x="7395" y="11827"/>
                  </a:lnTo>
                  <a:cubicBezTo>
                    <a:pt x="7352" y="11852"/>
                    <a:pt x="7320" y="11885"/>
                    <a:pt x="7299" y="11926"/>
                  </a:cubicBezTo>
                  <a:cubicBezTo>
                    <a:pt x="7290" y="11945"/>
                    <a:pt x="7284" y="11964"/>
                    <a:pt x="7282" y="11982"/>
                  </a:cubicBezTo>
                  <a:cubicBezTo>
                    <a:pt x="7280" y="12000"/>
                    <a:pt x="7281" y="12017"/>
                    <a:pt x="7286" y="12033"/>
                  </a:cubicBezTo>
                  <a:cubicBezTo>
                    <a:pt x="7290" y="12049"/>
                    <a:pt x="7298" y="12063"/>
                    <a:pt x="7308" y="12076"/>
                  </a:cubicBezTo>
                  <a:cubicBezTo>
                    <a:pt x="7319" y="12089"/>
                    <a:pt x="7333" y="12100"/>
                    <a:pt x="7349" y="12108"/>
                  </a:cubicBezTo>
                  <a:cubicBezTo>
                    <a:pt x="7374" y="12120"/>
                    <a:pt x="7400" y="12122"/>
                    <a:pt x="7425" y="12115"/>
                  </a:cubicBezTo>
                  <a:cubicBezTo>
                    <a:pt x="7437" y="12111"/>
                    <a:pt x="7448" y="12105"/>
                    <a:pt x="7458" y="12097"/>
                  </a:cubicBezTo>
                  <a:cubicBezTo>
                    <a:pt x="7468" y="12089"/>
                    <a:pt x="7480" y="12078"/>
                    <a:pt x="7494" y="12062"/>
                  </a:cubicBezTo>
                  <a:lnTo>
                    <a:pt x="7525" y="12029"/>
                  </a:lnTo>
                  <a:cubicBezTo>
                    <a:pt x="7563" y="11989"/>
                    <a:pt x="7598" y="11978"/>
                    <a:pt x="7633" y="11995"/>
                  </a:cubicBezTo>
                  <a:cubicBezTo>
                    <a:pt x="7656" y="12006"/>
                    <a:pt x="7670" y="12025"/>
                    <a:pt x="7675" y="12050"/>
                  </a:cubicBezTo>
                  <a:cubicBezTo>
                    <a:pt x="7677" y="12062"/>
                    <a:pt x="7677" y="12073"/>
                    <a:pt x="7675" y="12083"/>
                  </a:cubicBezTo>
                  <a:cubicBezTo>
                    <a:pt x="7673" y="12093"/>
                    <a:pt x="7669" y="12106"/>
                    <a:pt x="7661" y="12121"/>
                  </a:cubicBezTo>
                  <a:cubicBezTo>
                    <a:pt x="7652" y="12140"/>
                    <a:pt x="7640" y="12157"/>
                    <a:pt x="7626" y="12172"/>
                  </a:cubicBezTo>
                  <a:cubicBezTo>
                    <a:pt x="7613" y="12186"/>
                    <a:pt x="7596" y="12198"/>
                    <a:pt x="7576" y="12209"/>
                  </a:cubicBezTo>
                  <a:lnTo>
                    <a:pt x="7603" y="12247"/>
                  </a:lnTo>
                  <a:cubicBezTo>
                    <a:pt x="7624" y="12234"/>
                    <a:pt x="7643" y="12219"/>
                    <a:pt x="7659" y="12201"/>
                  </a:cubicBezTo>
                  <a:cubicBezTo>
                    <a:pt x="7674" y="12184"/>
                    <a:pt x="7688" y="12163"/>
                    <a:pt x="7700" y="12139"/>
                  </a:cubicBezTo>
                  <a:cubicBezTo>
                    <a:pt x="7709" y="12121"/>
                    <a:pt x="7715" y="12104"/>
                    <a:pt x="7718" y="12089"/>
                  </a:cubicBezTo>
                  <a:cubicBezTo>
                    <a:pt x="7720" y="12073"/>
                    <a:pt x="7721" y="12057"/>
                    <a:pt x="7719" y="12040"/>
                  </a:cubicBezTo>
                  <a:cubicBezTo>
                    <a:pt x="7716" y="12017"/>
                    <a:pt x="7709" y="11997"/>
                    <a:pt x="7697" y="11979"/>
                  </a:cubicBezTo>
                  <a:cubicBezTo>
                    <a:pt x="7685" y="11962"/>
                    <a:pt x="7670" y="11948"/>
                    <a:pt x="7652" y="11939"/>
                  </a:cubicBezTo>
                  <a:cubicBezTo>
                    <a:pt x="7639" y="11934"/>
                    <a:pt x="7626" y="11930"/>
                    <a:pt x="7611" y="11928"/>
                  </a:cubicBezTo>
                  <a:close/>
                  <a:moveTo>
                    <a:pt x="7529" y="11481"/>
                  </a:moveTo>
                  <a:lnTo>
                    <a:pt x="7401" y="11740"/>
                  </a:lnTo>
                  <a:lnTo>
                    <a:pt x="7441" y="11760"/>
                  </a:lnTo>
                  <a:lnTo>
                    <a:pt x="7492" y="11655"/>
                  </a:lnTo>
                  <a:lnTo>
                    <a:pt x="7844" y="11828"/>
                  </a:lnTo>
                  <a:lnTo>
                    <a:pt x="7866" y="11783"/>
                  </a:lnTo>
                  <a:lnTo>
                    <a:pt x="7514" y="11610"/>
                  </a:lnTo>
                  <a:lnTo>
                    <a:pt x="7567" y="11504"/>
                  </a:lnTo>
                  <a:lnTo>
                    <a:pt x="7529" y="11481"/>
                  </a:lnTo>
                  <a:close/>
                  <a:moveTo>
                    <a:pt x="7663" y="11209"/>
                  </a:moveTo>
                  <a:lnTo>
                    <a:pt x="7562" y="11414"/>
                  </a:lnTo>
                  <a:lnTo>
                    <a:pt x="7953" y="11607"/>
                  </a:lnTo>
                  <a:lnTo>
                    <a:pt x="7976" y="11559"/>
                  </a:lnTo>
                  <a:lnTo>
                    <a:pt x="7790" y="11468"/>
                  </a:lnTo>
                  <a:lnTo>
                    <a:pt x="7852" y="11343"/>
                  </a:lnTo>
                  <a:lnTo>
                    <a:pt x="7814" y="11324"/>
                  </a:lnTo>
                  <a:lnTo>
                    <a:pt x="7752" y="11449"/>
                  </a:lnTo>
                  <a:lnTo>
                    <a:pt x="7624" y="11386"/>
                  </a:lnTo>
                  <a:lnTo>
                    <a:pt x="7698" y="11235"/>
                  </a:lnTo>
                  <a:lnTo>
                    <a:pt x="7663" y="11209"/>
                  </a:lnTo>
                  <a:close/>
                  <a:moveTo>
                    <a:pt x="8210" y="11083"/>
                  </a:moveTo>
                  <a:lnTo>
                    <a:pt x="7756" y="11020"/>
                  </a:lnTo>
                  <a:lnTo>
                    <a:pt x="7726" y="11081"/>
                  </a:lnTo>
                  <a:lnTo>
                    <a:pt x="8052" y="11404"/>
                  </a:lnTo>
                  <a:lnTo>
                    <a:pt x="8076" y="11357"/>
                  </a:lnTo>
                  <a:lnTo>
                    <a:pt x="7974" y="11260"/>
                  </a:lnTo>
                  <a:lnTo>
                    <a:pt x="8046" y="11114"/>
                  </a:lnTo>
                  <a:lnTo>
                    <a:pt x="8184" y="11136"/>
                  </a:lnTo>
                  <a:lnTo>
                    <a:pt x="8210" y="11083"/>
                  </a:lnTo>
                  <a:close/>
                  <a:moveTo>
                    <a:pt x="8002" y="11107"/>
                  </a:moveTo>
                  <a:lnTo>
                    <a:pt x="7942" y="11229"/>
                  </a:lnTo>
                  <a:lnTo>
                    <a:pt x="7781" y="11073"/>
                  </a:lnTo>
                  <a:lnTo>
                    <a:pt x="8002" y="11107"/>
                  </a:lnTo>
                  <a:close/>
                  <a:moveTo>
                    <a:pt x="7648" y="11051"/>
                  </a:moveTo>
                  <a:cubicBezTo>
                    <a:pt x="7639" y="11054"/>
                    <a:pt x="7633" y="11060"/>
                    <a:pt x="7629" y="11068"/>
                  </a:cubicBezTo>
                  <a:cubicBezTo>
                    <a:pt x="7625" y="11076"/>
                    <a:pt x="7624" y="11085"/>
                    <a:pt x="7627" y="11093"/>
                  </a:cubicBezTo>
                  <a:cubicBezTo>
                    <a:pt x="7630" y="11102"/>
                    <a:pt x="7635" y="11108"/>
                    <a:pt x="7643" y="11112"/>
                  </a:cubicBezTo>
                  <a:cubicBezTo>
                    <a:pt x="7652" y="11116"/>
                    <a:pt x="7660" y="11116"/>
                    <a:pt x="7669" y="11114"/>
                  </a:cubicBezTo>
                  <a:cubicBezTo>
                    <a:pt x="7678" y="11111"/>
                    <a:pt x="7684" y="11105"/>
                    <a:pt x="7688" y="11097"/>
                  </a:cubicBezTo>
                  <a:cubicBezTo>
                    <a:pt x="7692" y="11089"/>
                    <a:pt x="7693" y="11080"/>
                    <a:pt x="7690" y="11072"/>
                  </a:cubicBezTo>
                  <a:cubicBezTo>
                    <a:pt x="7686" y="11063"/>
                    <a:pt x="7681" y="11057"/>
                    <a:pt x="7672" y="11053"/>
                  </a:cubicBezTo>
                  <a:cubicBezTo>
                    <a:pt x="7664" y="11049"/>
                    <a:pt x="7656" y="11049"/>
                    <a:pt x="7648" y="11051"/>
                  </a:cubicBezTo>
                  <a:close/>
                  <a:moveTo>
                    <a:pt x="7705" y="10934"/>
                  </a:moveTo>
                  <a:cubicBezTo>
                    <a:pt x="7697" y="10937"/>
                    <a:pt x="7691" y="10943"/>
                    <a:pt x="7686" y="10951"/>
                  </a:cubicBezTo>
                  <a:cubicBezTo>
                    <a:pt x="7683" y="10959"/>
                    <a:pt x="7682" y="10967"/>
                    <a:pt x="7685" y="10976"/>
                  </a:cubicBezTo>
                  <a:cubicBezTo>
                    <a:pt x="7688" y="10984"/>
                    <a:pt x="7693" y="10990"/>
                    <a:pt x="7701" y="10994"/>
                  </a:cubicBezTo>
                  <a:cubicBezTo>
                    <a:pt x="7710" y="10998"/>
                    <a:pt x="7718" y="10999"/>
                    <a:pt x="7727" y="10996"/>
                  </a:cubicBezTo>
                  <a:cubicBezTo>
                    <a:pt x="7736" y="10993"/>
                    <a:pt x="7742" y="10988"/>
                    <a:pt x="7746" y="10979"/>
                  </a:cubicBezTo>
                  <a:cubicBezTo>
                    <a:pt x="7750" y="10971"/>
                    <a:pt x="7751" y="10963"/>
                    <a:pt x="7747" y="10954"/>
                  </a:cubicBezTo>
                  <a:cubicBezTo>
                    <a:pt x="7744" y="10946"/>
                    <a:pt x="7738" y="10940"/>
                    <a:pt x="7730" y="10936"/>
                  </a:cubicBezTo>
                  <a:cubicBezTo>
                    <a:pt x="7722" y="10932"/>
                    <a:pt x="7714" y="10931"/>
                    <a:pt x="7705" y="10934"/>
                  </a:cubicBezTo>
                  <a:close/>
                  <a:moveTo>
                    <a:pt x="8306" y="10789"/>
                  </a:moveTo>
                  <a:lnTo>
                    <a:pt x="8230" y="10943"/>
                  </a:lnTo>
                  <a:lnTo>
                    <a:pt x="7879" y="10770"/>
                  </a:lnTo>
                  <a:lnTo>
                    <a:pt x="7856" y="10817"/>
                  </a:lnTo>
                  <a:lnTo>
                    <a:pt x="8247" y="11009"/>
                  </a:lnTo>
                  <a:lnTo>
                    <a:pt x="8342" y="10815"/>
                  </a:lnTo>
                  <a:lnTo>
                    <a:pt x="8306" y="10789"/>
                  </a:lnTo>
                  <a:close/>
                  <a:moveTo>
                    <a:pt x="8405" y="10687"/>
                  </a:moveTo>
                  <a:lnTo>
                    <a:pt x="8014" y="10495"/>
                  </a:lnTo>
                  <a:lnTo>
                    <a:pt x="7992" y="10541"/>
                  </a:lnTo>
                  <a:lnTo>
                    <a:pt x="8383" y="10733"/>
                  </a:lnTo>
                  <a:lnTo>
                    <a:pt x="8405" y="10687"/>
                  </a:lnTo>
                  <a:close/>
                  <a:moveTo>
                    <a:pt x="8429" y="10267"/>
                  </a:moveTo>
                  <a:cubicBezTo>
                    <a:pt x="8414" y="10265"/>
                    <a:pt x="8401" y="10266"/>
                    <a:pt x="8388" y="10270"/>
                  </a:cubicBezTo>
                  <a:cubicBezTo>
                    <a:pt x="8375" y="10273"/>
                    <a:pt x="8363" y="10278"/>
                    <a:pt x="8352" y="10286"/>
                  </a:cubicBezTo>
                  <a:cubicBezTo>
                    <a:pt x="8341" y="10293"/>
                    <a:pt x="8328" y="10304"/>
                    <a:pt x="8314" y="10319"/>
                  </a:cubicBezTo>
                  <a:lnTo>
                    <a:pt x="8278" y="10357"/>
                  </a:lnTo>
                  <a:cubicBezTo>
                    <a:pt x="8259" y="10377"/>
                    <a:pt x="8242" y="10389"/>
                    <a:pt x="8228" y="10394"/>
                  </a:cubicBezTo>
                  <a:cubicBezTo>
                    <a:pt x="8213" y="10400"/>
                    <a:pt x="8198" y="10399"/>
                    <a:pt x="8182" y="10391"/>
                  </a:cubicBezTo>
                  <a:cubicBezTo>
                    <a:pt x="8162" y="10381"/>
                    <a:pt x="8150" y="10366"/>
                    <a:pt x="8145" y="10347"/>
                  </a:cubicBezTo>
                  <a:cubicBezTo>
                    <a:pt x="8140" y="10328"/>
                    <a:pt x="8144" y="10306"/>
                    <a:pt x="8156" y="10281"/>
                  </a:cubicBezTo>
                  <a:cubicBezTo>
                    <a:pt x="8160" y="10273"/>
                    <a:pt x="8165" y="10265"/>
                    <a:pt x="8170" y="10258"/>
                  </a:cubicBezTo>
                  <a:cubicBezTo>
                    <a:pt x="8174" y="10251"/>
                    <a:pt x="8180" y="10245"/>
                    <a:pt x="8186" y="10239"/>
                  </a:cubicBezTo>
                  <a:cubicBezTo>
                    <a:pt x="8193" y="10233"/>
                    <a:pt x="8200" y="10227"/>
                    <a:pt x="8208" y="10221"/>
                  </a:cubicBezTo>
                  <a:cubicBezTo>
                    <a:pt x="8216" y="10215"/>
                    <a:pt x="8225" y="10209"/>
                    <a:pt x="8236" y="10202"/>
                  </a:cubicBezTo>
                  <a:lnTo>
                    <a:pt x="8213" y="10165"/>
                  </a:lnTo>
                  <a:cubicBezTo>
                    <a:pt x="8169" y="10190"/>
                    <a:pt x="8137" y="10223"/>
                    <a:pt x="8117" y="10264"/>
                  </a:cubicBezTo>
                  <a:cubicBezTo>
                    <a:pt x="8108" y="10283"/>
                    <a:pt x="8102" y="10302"/>
                    <a:pt x="8100" y="10320"/>
                  </a:cubicBezTo>
                  <a:cubicBezTo>
                    <a:pt x="8098" y="10339"/>
                    <a:pt x="8099" y="10356"/>
                    <a:pt x="8103" y="10372"/>
                  </a:cubicBezTo>
                  <a:cubicBezTo>
                    <a:pt x="8108" y="10387"/>
                    <a:pt x="8115" y="10402"/>
                    <a:pt x="8126" y="10415"/>
                  </a:cubicBezTo>
                  <a:cubicBezTo>
                    <a:pt x="8137" y="10427"/>
                    <a:pt x="8150" y="10438"/>
                    <a:pt x="8167" y="10446"/>
                  </a:cubicBezTo>
                  <a:cubicBezTo>
                    <a:pt x="8192" y="10458"/>
                    <a:pt x="8217" y="10461"/>
                    <a:pt x="8243" y="10453"/>
                  </a:cubicBezTo>
                  <a:cubicBezTo>
                    <a:pt x="8255" y="10449"/>
                    <a:pt x="8265" y="10444"/>
                    <a:pt x="8276" y="10436"/>
                  </a:cubicBezTo>
                  <a:cubicBezTo>
                    <a:pt x="8286" y="10428"/>
                    <a:pt x="8298" y="10416"/>
                    <a:pt x="8312" y="10401"/>
                  </a:cubicBezTo>
                  <a:lnTo>
                    <a:pt x="8343" y="10367"/>
                  </a:lnTo>
                  <a:cubicBezTo>
                    <a:pt x="8380" y="10327"/>
                    <a:pt x="8416" y="10316"/>
                    <a:pt x="8451" y="10333"/>
                  </a:cubicBezTo>
                  <a:cubicBezTo>
                    <a:pt x="8474" y="10344"/>
                    <a:pt x="8488" y="10363"/>
                    <a:pt x="8493" y="10388"/>
                  </a:cubicBezTo>
                  <a:cubicBezTo>
                    <a:pt x="8495" y="10400"/>
                    <a:pt x="8495" y="10411"/>
                    <a:pt x="8493" y="10421"/>
                  </a:cubicBezTo>
                  <a:cubicBezTo>
                    <a:pt x="8491" y="10432"/>
                    <a:pt x="8486" y="10444"/>
                    <a:pt x="8479" y="10459"/>
                  </a:cubicBezTo>
                  <a:cubicBezTo>
                    <a:pt x="8469" y="10479"/>
                    <a:pt x="8458" y="10496"/>
                    <a:pt x="8444" y="10510"/>
                  </a:cubicBezTo>
                  <a:cubicBezTo>
                    <a:pt x="8430" y="10524"/>
                    <a:pt x="8414" y="10537"/>
                    <a:pt x="8394" y="10547"/>
                  </a:cubicBezTo>
                  <a:lnTo>
                    <a:pt x="8420" y="10586"/>
                  </a:lnTo>
                  <a:cubicBezTo>
                    <a:pt x="8442" y="10572"/>
                    <a:pt x="8461" y="10557"/>
                    <a:pt x="8476" y="10539"/>
                  </a:cubicBezTo>
                  <a:cubicBezTo>
                    <a:pt x="8492" y="10522"/>
                    <a:pt x="8506" y="10501"/>
                    <a:pt x="8517" y="10478"/>
                  </a:cubicBezTo>
                  <a:cubicBezTo>
                    <a:pt x="8526" y="10459"/>
                    <a:pt x="8532" y="10443"/>
                    <a:pt x="8535" y="10427"/>
                  </a:cubicBezTo>
                  <a:cubicBezTo>
                    <a:pt x="8538" y="10412"/>
                    <a:pt x="8539" y="10395"/>
                    <a:pt x="8537" y="10378"/>
                  </a:cubicBezTo>
                  <a:cubicBezTo>
                    <a:pt x="8534" y="10355"/>
                    <a:pt x="8527" y="10335"/>
                    <a:pt x="8515" y="10318"/>
                  </a:cubicBezTo>
                  <a:cubicBezTo>
                    <a:pt x="8503" y="10300"/>
                    <a:pt x="8487" y="10287"/>
                    <a:pt x="8469" y="10278"/>
                  </a:cubicBezTo>
                  <a:cubicBezTo>
                    <a:pt x="8457" y="10272"/>
                    <a:pt x="8444" y="10268"/>
                    <a:pt x="8429" y="10267"/>
                  </a:cubicBezTo>
                  <a:close/>
                  <a:moveTo>
                    <a:pt x="8680" y="9984"/>
                  </a:moveTo>
                  <a:cubicBezTo>
                    <a:pt x="8683" y="10001"/>
                    <a:pt x="8683" y="10016"/>
                    <a:pt x="8681" y="10030"/>
                  </a:cubicBezTo>
                  <a:cubicBezTo>
                    <a:pt x="8679" y="10044"/>
                    <a:pt x="8675" y="10058"/>
                    <a:pt x="8668" y="10073"/>
                  </a:cubicBezTo>
                  <a:cubicBezTo>
                    <a:pt x="8657" y="10095"/>
                    <a:pt x="8641" y="10113"/>
                    <a:pt x="8619" y="10126"/>
                  </a:cubicBezTo>
                  <a:cubicBezTo>
                    <a:pt x="8598" y="10139"/>
                    <a:pt x="8573" y="10144"/>
                    <a:pt x="8543" y="10142"/>
                  </a:cubicBezTo>
                  <a:cubicBezTo>
                    <a:pt x="8530" y="10141"/>
                    <a:pt x="8516" y="10138"/>
                    <a:pt x="8503" y="10134"/>
                  </a:cubicBezTo>
                  <a:cubicBezTo>
                    <a:pt x="8490" y="10130"/>
                    <a:pt x="8473" y="10123"/>
                    <a:pt x="8454" y="10114"/>
                  </a:cubicBezTo>
                  <a:cubicBezTo>
                    <a:pt x="8431" y="10102"/>
                    <a:pt x="8412" y="10091"/>
                    <a:pt x="8397" y="10081"/>
                  </a:cubicBezTo>
                  <a:cubicBezTo>
                    <a:pt x="8382" y="10070"/>
                    <a:pt x="8369" y="10058"/>
                    <a:pt x="8359" y="10046"/>
                  </a:cubicBezTo>
                  <a:cubicBezTo>
                    <a:pt x="8341" y="10026"/>
                    <a:pt x="8331" y="10005"/>
                    <a:pt x="8327" y="9983"/>
                  </a:cubicBezTo>
                  <a:cubicBezTo>
                    <a:pt x="8324" y="9962"/>
                    <a:pt x="8328" y="9940"/>
                    <a:pt x="8339" y="9917"/>
                  </a:cubicBezTo>
                  <a:cubicBezTo>
                    <a:pt x="8346" y="9902"/>
                    <a:pt x="8354" y="9890"/>
                    <a:pt x="8364" y="9881"/>
                  </a:cubicBezTo>
                  <a:cubicBezTo>
                    <a:pt x="8373" y="9871"/>
                    <a:pt x="8385" y="9862"/>
                    <a:pt x="8400" y="9855"/>
                  </a:cubicBezTo>
                  <a:lnTo>
                    <a:pt x="8382" y="9815"/>
                  </a:lnTo>
                  <a:cubicBezTo>
                    <a:pt x="8365" y="9823"/>
                    <a:pt x="8350" y="9834"/>
                    <a:pt x="8336" y="9848"/>
                  </a:cubicBezTo>
                  <a:cubicBezTo>
                    <a:pt x="8323" y="9862"/>
                    <a:pt x="8311" y="9879"/>
                    <a:pt x="8302" y="9898"/>
                  </a:cubicBezTo>
                  <a:cubicBezTo>
                    <a:pt x="8290" y="9921"/>
                    <a:pt x="8284" y="9946"/>
                    <a:pt x="8285" y="9971"/>
                  </a:cubicBezTo>
                  <a:cubicBezTo>
                    <a:pt x="8285" y="9996"/>
                    <a:pt x="8290" y="10020"/>
                    <a:pt x="8301" y="10044"/>
                  </a:cubicBezTo>
                  <a:cubicBezTo>
                    <a:pt x="8312" y="10067"/>
                    <a:pt x="8328" y="10089"/>
                    <a:pt x="8348" y="10109"/>
                  </a:cubicBezTo>
                  <a:cubicBezTo>
                    <a:pt x="8369" y="10130"/>
                    <a:pt x="8394" y="10147"/>
                    <a:pt x="8423" y="10161"/>
                  </a:cubicBezTo>
                  <a:cubicBezTo>
                    <a:pt x="8452" y="10175"/>
                    <a:pt x="8481" y="10185"/>
                    <a:pt x="8510" y="10191"/>
                  </a:cubicBezTo>
                  <a:cubicBezTo>
                    <a:pt x="8539" y="10196"/>
                    <a:pt x="8567" y="10195"/>
                    <a:pt x="8594" y="10188"/>
                  </a:cubicBezTo>
                  <a:cubicBezTo>
                    <a:pt x="8619" y="10181"/>
                    <a:pt x="8640" y="10170"/>
                    <a:pt x="8659" y="10154"/>
                  </a:cubicBezTo>
                  <a:cubicBezTo>
                    <a:pt x="8677" y="10139"/>
                    <a:pt x="8692" y="10120"/>
                    <a:pt x="8702" y="10099"/>
                  </a:cubicBezTo>
                  <a:cubicBezTo>
                    <a:pt x="8712" y="10080"/>
                    <a:pt x="8718" y="10059"/>
                    <a:pt x="8722" y="10038"/>
                  </a:cubicBezTo>
                  <a:cubicBezTo>
                    <a:pt x="8726" y="10017"/>
                    <a:pt x="8726" y="9996"/>
                    <a:pt x="8724" y="9975"/>
                  </a:cubicBezTo>
                  <a:lnTo>
                    <a:pt x="8680" y="9984"/>
                  </a:lnTo>
                  <a:close/>
                  <a:moveTo>
                    <a:pt x="8916" y="9649"/>
                  </a:moveTo>
                  <a:lnTo>
                    <a:pt x="8525" y="9457"/>
                  </a:lnTo>
                  <a:lnTo>
                    <a:pt x="8502" y="9503"/>
                  </a:lnTo>
                  <a:lnTo>
                    <a:pt x="8666" y="9584"/>
                  </a:lnTo>
                  <a:lnTo>
                    <a:pt x="8585" y="9748"/>
                  </a:lnTo>
                  <a:lnTo>
                    <a:pt x="8421" y="9668"/>
                  </a:lnTo>
                  <a:lnTo>
                    <a:pt x="8399" y="9714"/>
                  </a:lnTo>
                  <a:lnTo>
                    <a:pt x="8789" y="9906"/>
                  </a:lnTo>
                  <a:lnTo>
                    <a:pt x="8812" y="9860"/>
                  </a:lnTo>
                  <a:lnTo>
                    <a:pt x="8623" y="9767"/>
                  </a:lnTo>
                  <a:lnTo>
                    <a:pt x="8704" y="9603"/>
                  </a:lnTo>
                  <a:lnTo>
                    <a:pt x="8893" y="9696"/>
                  </a:lnTo>
                  <a:lnTo>
                    <a:pt x="8916" y="9649"/>
                  </a:lnTo>
                  <a:close/>
                  <a:moveTo>
                    <a:pt x="5421" y="18254"/>
                  </a:moveTo>
                  <a:lnTo>
                    <a:pt x="5119" y="18105"/>
                  </a:lnTo>
                  <a:lnTo>
                    <a:pt x="5096" y="18151"/>
                  </a:lnTo>
                  <a:lnTo>
                    <a:pt x="5306" y="18254"/>
                  </a:lnTo>
                  <a:lnTo>
                    <a:pt x="5421" y="18254"/>
                  </a:lnTo>
                  <a:close/>
                  <a:moveTo>
                    <a:pt x="9002" y="10906"/>
                  </a:moveTo>
                  <a:lnTo>
                    <a:pt x="9002" y="10850"/>
                  </a:lnTo>
                  <a:lnTo>
                    <a:pt x="8789" y="10745"/>
                  </a:lnTo>
                  <a:lnTo>
                    <a:pt x="8841" y="10639"/>
                  </a:lnTo>
                  <a:lnTo>
                    <a:pt x="8803" y="10617"/>
                  </a:lnTo>
                  <a:lnTo>
                    <a:pt x="8676" y="10876"/>
                  </a:lnTo>
                  <a:lnTo>
                    <a:pt x="8715" y="10895"/>
                  </a:lnTo>
                  <a:lnTo>
                    <a:pt x="8767" y="10790"/>
                  </a:lnTo>
                  <a:lnTo>
                    <a:pt x="9002" y="10906"/>
                  </a:lnTo>
                  <a:close/>
                  <a:moveTo>
                    <a:pt x="9002" y="10631"/>
                  </a:moveTo>
                  <a:lnTo>
                    <a:pt x="9002" y="10573"/>
                  </a:lnTo>
                  <a:lnTo>
                    <a:pt x="8898" y="10522"/>
                  </a:lnTo>
                  <a:lnTo>
                    <a:pt x="8977" y="10361"/>
                  </a:lnTo>
                  <a:lnTo>
                    <a:pt x="8942" y="10336"/>
                  </a:lnTo>
                  <a:lnTo>
                    <a:pt x="8836" y="10550"/>
                  </a:lnTo>
                  <a:lnTo>
                    <a:pt x="9002" y="10631"/>
                  </a:lnTo>
                  <a:close/>
                  <a:moveTo>
                    <a:pt x="5626" y="17962"/>
                  </a:moveTo>
                  <a:lnTo>
                    <a:pt x="5550" y="18117"/>
                  </a:lnTo>
                  <a:lnTo>
                    <a:pt x="5198" y="17944"/>
                  </a:lnTo>
                  <a:lnTo>
                    <a:pt x="5175" y="17991"/>
                  </a:lnTo>
                  <a:lnTo>
                    <a:pt x="5566" y="18183"/>
                  </a:lnTo>
                  <a:lnTo>
                    <a:pt x="5662" y="17988"/>
                  </a:lnTo>
                  <a:lnTo>
                    <a:pt x="5626" y="17962"/>
                  </a:lnTo>
                  <a:close/>
                  <a:moveTo>
                    <a:pt x="5828" y="17650"/>
                  </a:moveTo>
                  <a:lnTo>
                    <a:pt x="5438" y="17457"/>
                  </a:lnTo>
                  <a:lnTo>
                    <a:pt x="5415" y="17504"/>
                  </a:lnTo>
                  <a:lnTo>
                    <a:pt x="5578" y="17584"/>
                  </a:lnTo>
                  <a:lnTo>
                    <a:pt x="5497" y="17749"/>
                  </a:lnTo>
                  <a:lnTo>
                    <a:pt x="5334" y="17669"/>
                  </a:lnTo>
                  <a:lnTo>
                    <a:pt x="5311" y="17714"/>
                  </a:lnTo>
                  <a:lnTo>
                    <a:pt x="5702" y="17906"/>
                  </a:lnTo>
                  <a:lnTo>
                    <a:pt x="5724" y="17861"/>
                  </a:lnTo>
                  <a:lnTo>
                    <a:pt x="5535" y="17768"/>
                  </a:lnTo>
                  <a:lnTo>
                    <a:pt x="5616" y="17603"/>
                  </a:lnTo>
                  <a:lnTo>
                    <a:pt x="5805" y="17696"/>
                  </a:lnTo>
                  <a:lnTo>
                    <a:pt x="5828" y="17650"/>
                  </a:lnTo>
                  <a:close/>
                  <a:moveTo>
                    <a:pt x="5993" y="17316"/>
                  </a:moveTo>
                  <a:lnTo>
                    <a:pt x="5952" y="17296"/>
                  </a:lnTo>
                  <a:lnTo>
                    <a:pt x="5868" y="17468"/>
                  </a:lnTo>
                  <a:lnTo>
                    <a:pt x="5725" y="17398"/>
                  </a:lnTo>
                  <a:lnTo>
                    <a:pt x="5790" y="17264"/>
                  </a:lnTo>
                  <a:lnTo>
                    <a:pt x="5750" y="17244"/>
                  </a:lnTo>
                  <a:lnTo>
                    <a:pt x="5684" y="17378"/>
                  </a:lnTo>
                  <a:lnTo>
                    <a:pt x="5556" y="17315"/>
                  </a:lnTo>
                  <a:lnTo>
                    <a:pt x="5635" y="17154"/>
                  </a:lnTo>
                  <a:lnTo>
                    <a:pt x="5599" y="17129"/>
                  </a:lnTo>
                  <a:lnTo>
                    <a:pt x="5494" y="17343"/>
                  </a:lnTo>
                  <a:lnTo>
                    <a:pt x="5885" y="17535"/>
                  </a:lnTo>
                  <a:lnTo>
                    <a:pt x="5993" y="17316"/>
                  </a:lnTo>
                  <a:close/>
                  <a:moveTo>
                    <a:pt x="6093" y="17013"/>
                  </a:moveTo>
                  <a:lnTo>
                    <a:pt x="6017" y="17167"/>
                  </a:lnTo>
                  <a:lnTo>
                    <a:pt x="5665" y="16994"/>
                  </a:lnTo>
                  <a:lnTo>
                    <a:pt x="5642" y="17041"/>
                  </a:lnTo>
                  <a:lnTo>
                    <a:pt x="6033" y="17233"/>
                  </a:lnTo>
                  <a:lnTo>
                    <a:pt x="6129" y="17038"/>
                  </a:lnTo>
                  <a:lnTo>
                    <a:pt x="6093" y="17013"/>
                  </a:lnTo>
                  <a:close/>
                  <a:moveTo>
                    <a:pt x="6352" y="16585"/>
                  </a:moveTo>
                  <a:lnTo>
                    <a:pt x="5945" y="16427"/>
                  </a:lnTo>
                  <a:lnTo>
                    <a:pt x="5911" y="16496"/>
                  </a:lnTo>
                  <a:lnTo>
                    <a:pt x="6134" y="16697"/>
                  </a:lnTo>
                  <a:cubicBezTo>
                    <a:pt x="6148" y="16709"/>
                    <a:pt x="6160" y="16719"/>
                    <a:pt x="6172" y="16728"/>
                  </a:cubicBezTo>
                  <a:cubicBezTo>
                    <a:pt x="6183" y="16736"/>
                    <a:pt x="6189" y="16741"/>
                    <a:pt x="6191" y="16742"/>
                  </a:cubicBezTo>
                  <a:cubicBezTo>
                    <a:pt x="6189" y="16742"/>
                    <a:pt x="6181" y="16740"/>
                    <a:pt x="6167" y="16736"/>
                  </a:cubicBezTo>
                  <a:cubicBezTo>
                    <a:pt x="6153" y="16732"/>
                    <a:pt x="6136" y="16728"/>
                    <a:pt x="6115" y="16724"/>
                  </a:cubicBezTo>
                  <a:lnTo>
                    <a:pt x="5825" y="16670"/>
                  </a:lnTo>
                  <a:lnTo>
                    <a:pt x="5791" y="16738"/>
                  </a:lnTo>
                  <a:lnTo>
                    <a:pt x="6165" y="16965"/>
                  </a:lnTo>
                  <a:lnTo>
                    <a:pt x="6187" y="16920"/>
                  </a:lnTo>
                  <a:lnTo>
                    <a:pt x="5920" y="16761"/>
                  </a:lnTo>
                  <a:cubicBezTo>
                    <a:pt x="5915" y="16758"/>
                    <a:pt x="5908" y="16754"/>
                    <a:pt x="5901" y="16750"/>
                  </a:cubicBezTo>
                  <a:cubicBezTo>
                    <a:pt x="5893" y="16746"/>
                    <a:pt x="5886" y="16741"/>
                    <a:pt x="5878" y="16737"/>
                  </a:cubicBezTo>
                  <a:cubicBezTo>
                    <a:pt x="5871" y="16733"/>
                    <a:pt x="5864" y="16729"/>
                    <a:pt x="5859" y="16726"/>
                  </a:cubicBezTo>
                  <a:cubicBezTo>
                    <a:pt x="5854" y="16723"/>
                    <a:pt x="5851" y="16722"/>
                    <a:pt x="5849" y="16721"/>
                  </a:cubicBezTo>
                  <a:cubicBezTo>
                    <a:pt x="5854" y="16722"/>
                    <a:pt x="5863" y="16724"/>
                    <a:pt x="5877" y="16727"/>
                  </a:cubicBezTo>
                  <a:cubicBezTo>
                    <a:pt x="5892" y="16730"/>
                    <a:pt x="5910" y="16733"/>
                    <a:pt x="5932" y="16738"/>
                  </a:cubicBezTo>
                  <a:lnTo>
                    <a:pt x="6248" y="16797"/>
                  </a:lnTo>
                  <a:lnTo>
                    <a:pt x="6268" y="16757"/>
                  </a:lnTo>
                  <a:lnTo>
                    <a:pt x="6017" y="16530"/>
                  </a:lnTo>
                  <a:cubicBezTo>
                    <a:pt x="6012" y="16525"/>
                    <a:pt x="6006" y="16520"/>
                    <a:pt x="6000" y="16515"/>
                  </a:cubicBezTo>
                  <a:cubicBezTo>
                    <a:pt x="5995" y="16510"/>
                    <a:pt x="5989" y="16506"/>
                    <a:pt x="5984" y="16501"/>
                  </a:cubicBezTo>
                  <a:cubicBezTo>
                    <a:pt x="5978" y="16497"/>
                    <a:pt x="5974" y="16493"/>
                    <a:pt x="5970" y="16490"/>
                  </a:cubicBezTo>
                  <a:cubicBezTo>
                    <a:pt x="5966" y="16487"/>
                    <a:pt x="5964" y="16485"/>
                    <a:pt x="5964" y="16484"/>
                  </a:cubicBezTo>
                  <a:cubicBezTo>
                    <a:pt x="5965" y="16485"/>
                    <a:pt x="5967" y="16486"/>
                    <a:pt x="5972" y="16488"/>
                  </a:cubicBezTo>
                  <a:cubicBezTo>
                    <a:pt x="5977" y="16490"/>
                    <a:pt x="5982" y="16492"/>
                    <a:pt x="5989" y="16496"/>
                  </a:cubicBezTo>
                  <a:cubicBezTo>
                    <a:pt x="5996" y="16499"/>
                    <a:pt x="6003" y="16502"/>
                    <a:pt x="6010" y="16505"/>
                  </a:cubicBezTo>
                  <a:cubicBezTo>
                    <a:pt x="6018" y="16508"/>
                    <a:pt x="6025" y="16511"/>
                    <a:pt x="6031" y="16514"/>
                  </a:cubicBezTo>
                  <a:lnTo>
                    <a:pt x="6329" y="16632"/>
                  </a:lnTo>
                  <a:lnTo>
                    <a:pt x="6352" y="16585"/>
                  </a:lnTo>
                  <a:close/>
                  <a:moveTo>
                    <a:pt x="6372" y="16174"/>
                  </a:moveTo>
                  <a:cubicBezTo>
                    <a:pt x="6357" y="16172"/>
                    <a:pt x="6343" y="16173"/>
                    <a:pt x="6330" y="16176"/>
                  </a:cubicBezTo>
                  <a:cubicBezTo>
                    <a:pt x="6317" y="16180"/>
                    <a:pt x="6305" y="16185"/>
                    <a:pt x="6294" y="16193"/>
                  </a:cubicBezTo>
                  <a:cubicBezTo>
                    <a:pt x="6283" y="16200"/>
                    <a:pt x="6271" y="16211"/>
                    <a:pt x="6257" y="16226"/>
                  </a:cubicBezTo>
                  <a:lnTo>
                    <a:pt x="6221" y="16264"/>
                  </a:lnTo>
                  <a:cubicBezTo>
                    <a:pt x="6202" y="16284"/>
                    <a:pt x="6185" y="16296"/>
                    <a:pt x="6171" y="16301"/>
                  </a:cubicBezTo>
                  <a:cubicBezTo>
                    <a:pt x="6156" y="16307"/>
                    <a:pt x="6141" y="16306"/>
                    <a:pt x="6125" y="16298"/>
                  </a:cubicBezTo>
                  <a:cubicBezTo>
                    <a:pt x="6105" y="16288"/>
                    <a:pt x="6092" y="16273"/>
                    <a:pt x="6088" y="16254"/>
                  </a:cubicBezTo>
                  <a:cubicBezTo>
                    <a:pt x="6083" y="16235"/>
                    <a:pt x="6087" y="16213"/>
                    <a:pt x="6099" y="16188"/>
                  </a:cubicBezTo>
                  <a:cubicBezTo>
                    <a:pt x="6103" y="16180"/>
                    <a:pt x="6107" y="16172"/>
                    <a:pt x="6112" y="16165"/>
                  </a:cubicBezTo>
                  <a:cubicBezTo>
                    <a:pt x="6117" y="16158"/>
                    <a:pt x="6123" y="16152"/>
                    <a:pt x="6129" y="16146"/>
                  </a:cubicBezTo>
                  <a:cubicBezTo>
                    <a:pt x="6135" y="16140"/>
                    <a:pt x="6142" y="16134"/>
                    <a:pt x="6151" y="16128"/>
                  </a:cubicBezTo>
                  <a:cubicBezTo>
                    <a:pt x="6159" y="16122"/>
                    <a:pt x="6168" y="16116"/>
                    <a:pt x="6179" y="16109"/>
                  </a:cubicBezTo>
                  <a:lnTo>
                    <a:pt x="6155" y="16072"/>
                  </a:lnTo>
                  <a:cubicBezTo>
                    <a:pt x="6112" y="16097"/>
                    <a:pt x="6080" y="16130"/>
                    <a:pt x="6060" y="16171"/>
                  </a:cubicBezTo>
                  <a:cubicBezTo>
                    <a:pt x="6050" y="16190"/>
                    <a:pt x="6045" y="16209"/>
                    <a:pt x="6042" y="16227"/>
                  </a:cubicBezTo>
                  <a:cubicBezTo>
                    <a:pt x="6040" y="16246"/>
                    <a:pt x="6041" y="16263"/>
                    <a:pt x="6046" y="16279"/>
                  </a:cubicBezTo>
                  <a:cubicBezTo>
                    <a:pt x="6050" y="16294"/>
                    <a:pt x="6058" y="16309"/>
                    <a:pt x="6069" y="16322"/>
                  </a:cubicBezTo>
                  <a:cubicBezTo>
                    <a:pt x="6079" y="16334"/>
                    <a:pt x="6093" y="16345"/>
                    <a:pt x="6110" y="16353"/>
                  </a:cubicBezTo>
                  <a:cubicBezTo>
                    <a:pt x="6135" y="16365"/>
                    <a:pt x="6160" y="16368"/>
                    <a:pt x="6186" y="16360"/>
                  </a:cubicBezTo>
                  <a:cubicBezTo>
                    <a:pt x="6197" y="16356"/>
                    <a:pt x="6208" y="16351"/>
                    <a:pt x="6218" y="16342"/>
                  </a:cubicBezTo>
                  <a:cubicBezTo>
                    <a:pt x="6228" y="16334"/>
                    <a:pt x="6240" y="16323"/>
                    <a:pt x="6254" y="16308"/>
                  </a:cubicBezTo>
                  <a:lnTo>
                    <a:pt x="6286" y="16274"/>
                  </a:lnTo>
                  <a:cubicBezTo>
                    <a:pt x="6323" y="16234"/>
                    <a:pt x="6359" y="16223"/>
                    <a:pt x="6393" y="16240"/>
                  </a:cubicBezTo>
                  <a:cubicBezTo>
                    <a:pt x="6416" y="16251"/>
                    <a:pt x="6430" y="16270"/>
                    <a:pt x="6435" y="16295"/>
                  </a:cubicBezTo>
                  <a:cubicBezTo>
                    <a:pt x="6438" y="16307"/>
                    <a:pt x="6438" y="16318"/>
                    <a:pt x="6436" y="16328"/>
                  </a:cubicBezTo>
                  <a:cubicBezTo>
                    <a:pt x="6434" y="16339"/>
                    <a:pt x="6429" y="16351"/>
                    <a:pt x="6422" y="16366"/>
                  </a:cubicBezTo>
                  <a:cubicBezTo>
                    <a:pt x="6412" y="16386"/>
                    <a:pt x="6400" y="16403"/>
                    <a:pt x="6387" y="16417"/>
                  </a:cubicBezTo>
                  <a:cubicBezTo>
                    <a:pt x="6373" y="16431"/>
                    <a:pt x="6356" y="16444"/>
                    <a:pt x="6337" y="16454"/>
                  </a:cubicBezTo>
                  <a:lnTo>
                    <a:pt x="6363" y="16493"/>
                  </a:lnTo>
                  <a:cubicBezTo>
                    <a:pt x="6385" y="16479"/>
                    <a:pt x="6403" y="16464"/>
                    <a:pt x="6419" y="16446"/>
                  </a:cubicBezTo>
                  <a:cubicBezTo>
                    <a:pt x="6435" y="16429"/>
                    <a:pt x="6448" y="16408"/>
                    <a:pt x="6460" y="16385"/>
                  </a:cubicBezTo>
                  <a:cubicBezTo>
                    <a:pt x="6469" y="16366"/>
                    <a:pt x="6475" y="16350"/>
                    <a:pt x="6478" y="16334"/>
                  </a:cubicBezTo>
                  <a:cubicBezTo>
                    <a:pt x="6481" y="16318"/>
                    <a:pt x="6481" y="16302"/>
                    <a:pt x="6479" y="16285"/>
                  </a:cubicBezTo>
                  <a:cubicBezTo>
                    <a:pt x="6477" y="16262"/>
                    <a:pt x="6470" y="16242"/>
                    <a:pt x="6457" y="16225"/>
                  </a:cubicBezTo>
                  <a:cubicBezTo>
                    <a:pt x="6445" y="16207"/>
                    <a:pt x="6430" y="16194"/>
                    <a:pt x="6412" y="16185"/>
                  </a:cubicBezTo>
                  <a:cubicBezTo>
                    <a:pt x="6400" y="16179"/>
                    <a:pt x="6386" y="16175"/>
                    <a:pt x="6372" y="16174"/>
                  </a:cubicBezTo>
                  <a:close/>
                  <a:moveTo>
                    <a:pt x="6486" y="15984"/>
                  </a:moveTo>
                  <a:lnTo>
                    <a:pt x="6443" y="15962"/>
                  </a:lnTo>
                  <a:lnTo>
                    <a:pt x="6389" y="16071"/>
                  </a:lnTo>
                  <a:lnTo>
                    <a:pt x="6433" y="16092"/>
                  </a:lnTo>
                  <a:lnTo>
                    <a:pt x="6486" y="15984"/>
                  </a:lnTo>
                  <a:close/>
                  <a:moveTo>
                    <a:pt x="6403" y="15496"/>
                  </a:moveTo>
                  <a:lnTo>
                    <a:pt x="6380" y="15542"/>
                  </a:lnTo>
                  <a:lnTo>
                    <a:pt x="6652" y="15676"/>
                  </a:lnTo>
                  <a:cubicBezTo>
                    <a:pt x="6665" y="15683"/>
                    <a:pt x="6676" y="15689"/>
                    <a:pt x="6685" y="15696"/>
                  </a:cubicBezTo>
                  <a:cubicBezTo>
                    <a:pt x="6693" y="15702"/>
                    <a:pt x="6700" y="15710"/>
                    <a:pt x="6706" y="15721"/>
                  </a:cubicBezTo>
                  <a:cubicBezTo>
                    <a:pt x="6711" y="15731"/>
                    <a:pt x="6712" y="15743"/>
                    <a:pt x="6711" y="15757"/>
                  </a:cubicBezTo>
                  <a:cubicBezTo>
                    <a:pt x="6709" y="15771"/>
                    <a:pt x="6704" y="15786"/>
                    <a:pt x="6696" y="15802"/>
                  </a:cubicBezTo>
                  <a:cubicBezTo>
                    <a:pt x="6690" y="15814"/>
                    <a:pt x="6684" y="15824"/>
                    <a:pt x="6678" y="15832"/>
                  </a:cubicBezTo>
                  <a:cubicBezTo>
                    <a:pt x="6671" y="15839"/>
                    <a:pt x="6664" y="15845"/>
                    <a:pt x="6657" y="15850"/>
                  </a:cubicBezTo>
                  <a:cubicBezTo>
                    <a:pt x="6651" y="15854"/>
                    <a:pt x="6644" y="15857"/>
                    <a:pt x="6638" y="15858"/>
                  </a:cubicBezTo>
                  <a:cubicBezTo>
                    <a:pt x="6631" y="15859"/>
                    <a:pt x="6626" y="15860"/>
                    <a:pt x="6621" y="15860"/>
                  </a:cubicBezTo>
                  <a:cubicBezTo>
                    <a:pt x="6613" y="15859"/>
                    <a:pt x="6604" y="15857"/>
                    <a:pt x="6593" y="15853"/>
                  </a:cubicBezTo>
                  <a:cubicBezTo>
                    <a:pt x="6581" y="15848"/>
                    <a:pt x="6571" y="15844"/>
                    <a:pt x="6561" y="15839"/>
                  </a:cubicBezTo>
                  <a:lnTo>
                    <a:pt x="6298" y="15709"/>
                  </a:lnTo>
                  <a:lnTo>
                    <a:pt x="6275" y="15755"/>
                  </a:lnTo>
                  <a:lnTo>
                    <a:pt x="6555" y="15893"/>
                  </a:lnTo>
                  <a:cubicBezTo>
                    <a:pt x="6564" y="15898"/>
                    <a:pt x="6574" y="15902"/>
                    <a:pt x="6586" y="15906"/>
                  </a:cubicBezTo>
                  <a:cubicBezTo>
                    <a:pt x="6598" y="15911"/>
                    <a:pt x="6610" y="15913"/>
                    <a:pt x="6622" y="15912"/>
                  </a:cubicBezTo>
                  <a:cubicBezTo>
                    <a:pt x="6646" y="15911"/>
                    <a:pt x="6668" y="15904"/>
                    <a:pt x="6686" y="15890"/>
                  </a:cubicBezTo>
                  <a:cubicBezTo>
                    <a:pt x="6704" y="15876"/>
                    <a:pt x="6720" y="15854"/>
                    <a:pt x="6735" y="15824"/>
                  </a:cubicBezTo>
                  <a:cubicBezTo>
                    <a:pt x="6747" y="15800"/>
                    <a:pt x="6754" y="15779"/>
                    <a:pt x="6757" y="15760"/>
                  </a:cubicBezTo>
                  <a:cubicBezTo>
                    <a:pt x="6760" y="15742"/>
                    <a:pt x="6760" y="15724"/>
                    <a:pt x="6755" y="15707"/>
                  </a:cubicBezTo>
                  <a:cubicBezTo>
                    <a:pt x="6751" y="15690"/>
                    <a:pt x="6744" y="15676"/>
                    <a:pt x="6733" y="15666"/>
                  </a:cubicBezTo>
                  <a:cubicBezTo>
                    <a:pt x="6721" y="15656"/>
                    <a:pt x="6704" y="15645"/>
                    <a:pt x="6681" y="15633"/>
                  </a:cubicBezTo>
                  <a:lnTo>
                    <a:pt x="6403" y="15496"/>
                  </a:lnTo>
                  <a:close/>
                  <a:moveTo>
                    <a:pt x="6977" y="15316"/>
                  </a:moveTo>
                  <a:lnTo>
                    <a:pt x="6586" y="15124"/>
                  </a:lnTo>
                  <a:lnTo>
                    <a:pt x="6563" y="15170"/>
                  </a:lnTo>
                  <a:lnTo>
                    <a:pt x="6776" y="15273"/>
                  </a:lnTo>
                  <a:cubicBezTo>
                    <a:pt x="6791" y="15280"/>
                    <a:pt x="6805" y="15286"/>
                    <a:pt x="6819" y="15293"/>
                  </a:cubicBezTo>
                  <a:cubicBezTo>
                    <a:pt x="6833" y="15299"/>
                    <a:pt x="6846" y="15305"/>
                    <a:pt x="6858" y="15309"/>
                  </a:cubicBezTo>
                  <a:cubicBezTo>
                    <a:pt x="6869" y="15314"/>
                    <a:pt x="6879" y="15318"/>
                    <a:pt x="6886" y="15321"/>
                  </a:cubicBezTo>
                  <a:cubicBezTo>
                    <a:pt x="6894" y="15324"/>
                    <a:pt x="6898" y="15326"/>
                    <a:pt x="6898" y="15326"/>
                  </a:cubicBezTo>
                  <a:cubicBezTo>
                    <a:pt x="6897" y="15326"/>
                    <a:pt x="6893" y="15326"/>
                    <a:pt x="6887" y="15325"/>
                  </a:cubicBezTo>
                  <a:cubicBezTo>
                    <a:pt x="6881" y="15325"/>
                    <a:pt x="6873" y="15324"/>
                    <a:pt x="6864" y="15324"/>
                  </a:cubicBezTo>
                  <a:cubicBezTo>
                    <a:pt x="6855" y="15323"/>
                    <a:pt x="6844" y="15323"/>
                    <a:pt x="6833" y="15322"/>
                  </a:cubicBezTo>
                  <a:cubicBezTo>
                    <a:pt x="6821" y="15322"/>
                    <a:pt x="6810" y="15322"/>
                    <a:pt x="6798" y="15322"/>
                  </a:cubicBezTo>
                  <a:lnTo>
                    <a:pt x="6485" y="15329"/>
                  </a:lnTo>
                  <a:lnTo>
                    <a:pt x="6458" y="15383"/>
                  </a:lnTo>
                  <a:lnTo>
                    <a:pt x="6849" y="15576"/>
                  </a:lnTo>
                  <a:lnTo>
                    <a:pt x="6873" y="15527"/>
                  </a:lnTo>
                  <a:lnTo>
                    <a:pt x="6645" y="15418"/>
                  </a:lnTo>
                  <a:cubicBezTo>
                    <a:pt x="6633" y="15412"/>
                    <a:pt x="6622" y="15407"/>
                    <a:pt x="6610" y="15402"/>
                  </a:cubicBezTo>
                  <a:cubicBezTo>
                    <a:pt x="6599" y="15397"/>
                    <a:pt x="6588" y="15392"/>
                    <a:pt x="6578" y="15388"/>
                  </a:cubicBezTo>
                  <a:cubicBezTo>
                    <a:pt x="6568" y="15384"/>
                    <a:pt x="6559" y="15380"/>
                    <a:pt x="6552" y="15377"/>
                  </a:cubicBezTo>
                  <a:cubicBezTo>
                    <a:pt x="6545" y="15374"/>
                    <a:pt x="6540" y="15372"/>
                    <a:pt x="6536" y="15371"/>
                  </a:cubicBezTo>
                  <a:cubicBezTo>
                    <a:pt x="6540" y="15372"/>
                    <a:pt x="6546" y="15372"/>
                    <a:pt x="6553" y="15372"/>
                  </a:cubicBezTo>
                  <a:cubicBezTo>
                    <a:pt x="6561" y="15373"/>
                    <a:pt x="6569" y="15373"/>
                    <a:pt x="6580" y="15373"/>
                  </a:cubicBezTo>
                  <a:cubicBezTo>
                    <a:pt x="6590" y="15373"/>
                    <a:pt x="6601" y="15373"/>
                    <a:pt x="6613" y="15373"/>
                  </a:cubicBezTo>
                  <a:cubicBezTo>
                    <a:pt x="6625" y="15373"/>
                    <a:pt x="6638" y="15373"/>
                    <a:pt x="6652" y="15373"/>
                  </a:cubicBezTo>
                  <a:lnTo>
                    <a:pt x="6953" y="15365"/>
                  </a:lnTo>
                  <a:lnTo>
                    <a:pt x="6977" y="15316"/>
                  </a:lnTo>
                  <a:close/>
                  <a:moveTo>
                    <a:pt x="7055" y="15156"/>
                  </a:moveTo>
                  <a:lnTo>
                    <a:pt x="6665" y="14964"/>
                  </a:lnTo>
                  <a:lnTo>
                    <a:pt x="6642" y="15009"/>
                  </a:lnTo>
                  <a:lnTo>
                    <a:pt x="7033" y="15202"/>
                  </a:lnTo>
                  <a:lnTo>
                    <a:pt x="7055" y="15156"/>
                  </a:lnTo>
                  <a:close/>
                  <a:moveTo>
                    <a:pt x="6855" y="14576"/>
                  </a:moveTo>
                  <a:lnTo>
                    <a:pt x="6832" y="14624"/>
                  </a:lnTo>
                  <a:lnTo>
                    <a:pt x="7048" y="14835"/>
                  </a:lnTo>
                  <a:cubicBezTo>
                    <a:pt x="7066" y="14852"/>
                    <a:pt x="7081" y="14866"/>
                    <a:pt x="7093" y="14877"/>
                  </a:cubicBezTo>
                  <a:cubicBezTo>
                    <a:pt x="7105" y="14888"/>
                    <a:pt x="7113" y="14895"/>
                    <a:pt x="7118" y="14899"/>
                  </a:cubicBezTo>
                  <a:cubicBezTo>
                    <a:pt x="7115" y="14898"/>
                    <a:pt x="7110" y="14896"/>
                    <a:pt x="7103" y="14895"/>
                  </a:cubicBezTo>
                  <a:cubicBezTo>
                    <a:pt x="7096" y="14893"/>
                    <a:pt x="7088" y="14891"/>
                    <a:pt x="7079" y="14889"/>
                  </a:cubicBezTo>
                  <a:cubicBezTo>
                    <a:pt x="7070" y="14887"/>
                    <a:pt x="7060" y="14885"/>
                    <a:pt x="7050" y="14884"/>
                  </a:cubicBezTo>
                  <a:cubicBezTo>
                    <a:pt x="7039" y="14882"/>
                    <a:pt x="7029" y="14880"/>
                    <a:pt x="7019" y="14879"/>
                  </a:cubicBezTo>
                  <a:lnTo>
                    <a:pt x="6727" y="14837"/>
                  </a:lnTo>
                  <a:lnTo>
                    <a:pt x="6702" y="14888"/>
                  </a:lnTo>
                  <a:lnTo>
                    <a:pt x="7157" y="14949"/>
                  </a:lnTo>
                  <a:lnTo>
                    <a:pt x="7180" y="14903"/>
                  </a:lnTo>
                  <a:lnTo>
                    <a:pt x="6855" y="14576"/>
                  </a:lnTo>
                  <a:close/>
                  <a:moveTo>
                    <a:pt x="7391" y="14474"/>
                  </a:moveTo>
                  <a:lnTo>
                    <a:pt x="7351" y="14454"/>
                  </a:lnTo>
                  <a:lnTo>
                    <a:pt x="7266" y="14626"/>
                  </a:lnTo>
                  <a:lnTo>
                    <a:pt x="7123" y="14556"/>
                  </a:lnTo>
                  <a:lnTo>
                    <a:pt x="7189" y="14422"/>
                  </a:lnTo>
                  <a:lnTo>
                    <a:pt x="7148" y="14402"/>
                  </a:lnTo>
                  <a:lnTo>
                    <a:pt x="7083" y="14536"/>
                  </a:lnTo>
                  <a:lnTo>
                    <a:pt x="6954" y="14473"/>
                  </a:lnTo>
                  <a:lnTo>
                    <a:pt x="7033" y="14312"/>
                  </a:lnTo>
                  <a:lnTo>
                    <a:pt x="6997" y="14287"/>
                  </a:lnTo>
                  <a:lnTo>
                    <a:pt x="6892" y="14501"/>
                  </a:lnTo>
                  <a:lnTo>
                    <a:pt x="7283" y="14693"/>
                  </a:lnTo>
                  <a:lnTo>
                    <a:pt x="7391" y="14474"/>
                  </a:lnTo>
                  <a:close/>
                  <a:moveTo>
                    <a:pt x="7554" y="14143"/>
                  </a:moveTo>
                  <a:lnTo>
                    <a:pt x="7518" y="14147"/>
                  </a:lnTo>
                  <a:cubicBezTo>
                    <a:pt x="7501" y="14150"/>
                    <a:pt x="7483" y="14152"/>
                    <a:pt x="7465" y="14155"/>
                  </a:cubicBezTo>
                  <a:cubicBezTo>
                    <a:pt x="7446" y="14157"/>
                    <a:pt x="7428" y="14160"/>
                    <a:pt x="7412" y="14162"/>
                  </a:cubicBezTo>
                  <a:cubicBezTo>
                    <a:pt x="7395" y="14164"/>
                    <a:pt x="7384" y="14166"/>
                    <a:pt x="7377" y="14167"/>
                  </a:cubicBezTo>
                  <a:cubicBezTo>
                    <a:pt x="7367" y="14169"/>
                    <a:pt x="7356" y="14172"/>
                    <a:pt x="7344" y="14175"/>
                  </a:cubicBezTo>
                  <a:cubicBezTo>
                    <a:pt x="7332" y="14178"/>
                    <a:pt x="7322" y="14181"/>
                    <a:pt x="7314" y="14185"/>
                  </a:cubicBezTo>
                  <a:lnTo>
                    <a:pt x="7317" y="14179"/>
                  </a:lnTo>
                  <a:cubicBezTo>
                    <a:pt x="7324" y="14164"/>
                    <a:pt x="7329" y="14148"/>
                    <a:pt x="7330" y="14133"/>
                  </a:cubicBezTo>
                  <a:cubicBezTo>
                    <a:pt x="7331" y="14118"/>
                    <a:pt x="7329" y="14103"/>
                    <a:pt x="7324" y="14090"/>
                  </a:cubicBezTo>
                  <a:cubicBezTo>
                    <a:pt x="7319" y="14076"/>
                    <a:pt x="7312" y="14063"/>
                    <a:pt x="7301" y="14052"/>
                  </a:cubicBezTo>
                  <a:cubicBezTo>
                    <a:pt x="7290" y="14040"/>
                    <a:pt x="7276" y="14031"/>
                    <a:pt x="7260" y="14023"/>
                  </a:cubicBezTo>
                  <a:cubicBezTo>
                    <a:pt x="7250" y="14018"/>
                    <a:pt x="7240" y="14015"/>
                    <a:pt x="7230" y="14013"/>
                  </a:cubicBezTo>
                  <a:cubicBezTo>
                    <a:pt x="7221" y="14011"/>
                    <a:pt x="7211" y="14010"/>
                    <a:pt x="7203" y="14011"/>
                  </a:cubicBezTo>
                  <a:cubicBezTo>
                    <a:pt x="7194" y="14011"/>
                    <a:pt x="7186" y="14012"/>
                    <a:pt x="7179" y="14014"/>
                  </a:cubicBezTo>
                  <a:cubicBezTo>
                    <a:pt x="7172" y="14016"/>
                    <a:pt x="7165" y="14018"/>
                    <a:pt x="7159" y="14021"/>
                  </a:cubicBezTo>
                  <a:cubicBezTo>
                    <a:pt x="7153" y="14024"/>
                    <a:pt x="7147" y="14028"/>
                    <a:pt x="7141" y="14032"/>
                  </a:cubicBezTo>
                  <a:cubicBezTo>
                    <a:pt x="7135" y="14036"/>
                    <a:pt x="7129" y="14042"/>
                    <a:pt x="7123" y="14049"/>
                  </a:cubicBezTo>
                  <a:cubicBezTo>
                    <a:pt x="7117" y="14055"/>
                    <a:pt x="7111" y="14063"/>
                    <a:pt x="7105" y="14073"/>
                  </a:cubicBezTo>
                  <a:cubicBezTo>
                    <a:pt x="7099" y="14083"/>
                    <a:pt x="7092" y="14094"/>
                    <a:pt x="7086" y="14108"/>
                  </a:cubicBezTo>
                  <a:lnTo>
                    <a:pt x="7041" y="14199"/>
                  </a:lnTo>
                  <a:lnTo>
                    <a:pt x="7432" y="14391"/>
                  </a:lnTo>
                  <a:lnTo>
                    <a:pt x="7454" y="14345"/>
                  </a:lnTo>
                  <a:lnTo>
                    <a:pt x="7278" y="14259"/>
                  </a:lnTo>
                  <a:cubicBezTo>
                    <a:pt x="7283" y="14249"/>
                    <a:pt x="7289" y="14242"/>
                    <a:pt x="7295" y="14237"/>
                  </a:cubicBezTo>
                  <a:cubicBezTo>
                    <a:pt x="7301" y="14233"/>
                    <a:pt x="7311" y="14229"/>
                    <a:pt x="7325" y="14226"/>
                  </a:cubicBezTo>
                  <a:cubicBezTo>
                    <a:pt x="7348" y="14222"/>
                    <a:pt x="7370" y="14218"/>
                    <a:pt x="7390" y="14214"/>
                  </a:cubicBezTo>
                  <a:cubicBezTo>
                    <a:pt x="7411" y="14211"/>
                    <a:pt x="7430" y="14208"/>
                    <a:pt x="7448" y="14206"/>
                  </a:cubicBezTo>
                  <a:cubicBezTo>
                    <a:pt x="7465" y="14204"/>
                    <a:pt x="7480" y="14203"/>
                    <a:pt x="7493" y="14202"/>
                  </a:cubicBezTo>
                  <a:cubicBezTo>
                    <a:pt x="7507" y="14201"/>
                    <a:pt x="7517" y="14201"/>
                    <a:pt x="7525" y="14201"/>
                  </a:cubicBezTo>
                  <a:lnTo>
                    <a:pt x="7554" y="14143"/>
                  </a:lnTo>
                  <a:close/>
                  <a:moveTo>
                    <a:pt x="7268" y="14094"/>
                  </a:moveTo>
                  <a:cubicBezTo>
                    <a:pt x="7276" y="14102"/>
                    <a:pt x="7282" y="14111"/>
                    <a:pt x="7285" y="14121"/>
                  </a:cubicBezTo>
                  <a:cubicBezTo>
                    <a:pt x="7288" y="14131"/>
                    <a:pt x="7288" y="14143"/>
                    <a:pt x="7286" y="14156"/>
                  </a:cubicBezTo>
                  <a:cubicBezTo>
                    <a:pt x="7284" y="14168"/>
                    <a:pt x="7278" y="14184"/>
                    <a:pt x="7270" y="14201"/>
                  </a:cubicBezTo>
                  <a:lnTo>
                    <a:pt x="7248" y="14244"/>
                  </a:lnTo>
                  <a:lnTo>
                    <a:pt x="7103" y="14173"/>
                  </a:lnTo>
                  <a:lnTo>
                    <a:pt x="7126" y="14126"/>
                  </a:lnTo>
                  <a:cubicBezTo>
                    <a:pt x="7131" y="14115"/>
                    <a:pt x="7136" y="14106"/>
                    <a:pt x="7141" y="14099"/>
                  </a:cubicBezTo>
                  <a:cubicBezTo>
                    <a:pt x="7146" y="14092"/>
                    <a:pt x="7152" y="14086"/>
                    <a:pt x="7158" y="14081"/>
                  </a:cubicBezTo>
                  <a:cubicBezTo>
                    <a:pt x="7168" y="14072"/>
                    <a:pt x="7180" y="14067"/>
                    <a:pt x="7195" y="14065"/>
                  </a:cubicBezTo>
                  <a:cubicBezTo>
                    <a:pt x="7209" y="14063"/>
                    <a:pt x="7223" y="14065"/>
                    <a:pt x="7236" y="14072"/>
                  </a:cubicBezTo>
                  <a:cubicBezTo>
                    <a:pt x="7249" y="14078"/>
                    <a:pt x="7259" y="14085"/>
                    <a:pt x="7268" y="14094"/>
                  </a:cubicBezTo>
                  <a:close/>
                  <a:moveTo>
                    <a:pt x="7565" y="13749"/>
                  </a:moveTo>
                  <a:cubicBezTo>
                    <a:pt x="7550" y="13747"/>
                    <a:pt x="7537" y="13748"/>
                    <a:pt x="7523" y="13752"/>
                  </a:cubicBezTo>
                  <a:cubicBezTo>
                    <a:pt x="7510" y="13755"/>
                    <a:pt x="7498" y="13761"/>
                    <a:pt x="7488" y="13768"/>
                  </a:cubicBezTo>
                  <a:cubicBezTo>
                    <a:pt x="7477" y="13775"/>
                    <a:pt x="7464" y="13786"/>
                    <a:pt x="7450" y="13801"/>
                  </a:cubicBezTo>
                  <a:lnTo>
                    <a:pt x="7414" y="13839"/>
                  </a:lnTo>
                  <a:cubicBezTo>
                    <a:pt x="7395" y="13859"/>
                    <a:pt x="7378" y="13871"/>
                    <a:pt x="7364" y="13876"/>
                  </a:cubicBezTo>
                  <a:cubicBezTo>
                    <a:pt x="7349" y="13882"/>
                    <a:pt x="7334" y="13881"/>
                    <a:pt x="7318" y="13873"/>
                  </a:cubicBezTo>
                  <a:cubicBezTo>
                    <a:pt x="7298" y="13863"/>
                    <a:pt x="7286" y="13848"/>
                    <a:pt x="7281" y="13829"/>
                  </a:cubicBezTo>
                  <a:cubicBezTo>
                    <a:pt x="7276" y="13810"/>
                    <a:pt x="7280" y="13788"/>
                    <a:pt x="7292" y="13763"/>
                  </a:cubicBezTo>
                  <a:cubicBezTo>
                    <a:pt x="7296" y="13755"/>
                    <a:pt x="7301" y="13747"/>
                    <a:pt x="7305" y="13740"/>
                  </a:cubicBezTo>
                  <a:cubicBezTo>
                    <a:pt x="7310" y="13733"/>
                    <a:pt x="7316" y="13727"/>
                    <a:pt x="7322" y="13721"/>
                  </a:cubicBezTo>
                  <a:cubicBezTo>
                    <a:pt x="7328" y="13715"/>
                    <a:pt x="7336" y="13709"/>
                    <a:pt x="7344" y="13703"/>
                  </a:cubicBezTo>
                  <a:cubicBezTo>
                    <a:pt x="7352" y="13697"/>
                    <a:pt x="7361" y="13691"/>
                    <a:pt x="7372" y="13684"/>
                  </a:cubicBezTo>
                  <a:lnTo>
                    <a:pt x="7348" y="13647"/>
                  </a:lnTo>
                  <a:cubicBezTo>
                    <a:pt x="7305" y="13672"/>
                    <a:pt x="7273" y="13705"/>
                    <a:pt x="7253" y="13747"/>
                  </a:cubicBezTo>
                  <a:cubicBezTo>
                    <a:pt x="7243" y="13766"/>
                    <a:pt x="7238" y="13784"/>
                    <a:pt x="7236" y="13802"/>
                  </a:cubicBezTo>
                  <a:cubicBezTo>
                    <a:pt x="7233" y="13821"/>
                    <a:pt x="7235" y="13838"/>
                    <a:pt x="7239" y="13854"/>
                  </a:cubicBezTo>
                  <a:cubicBezTo>
                    <a:pt x="7243" y="13870"/>
                    <a:pt x="7251" y="13884"/>
                    <a:pt x="7262" y="13897"/>
                  </a:cubicBezTo>
                  <a:cubicBezTo>
                    <a:pt x="7272" y="13910"/>
                    <a:pt x="7286" y="13920"/>
                    <a:pt x="7303" y="13928"/>
                  </a:cubicBezTo>
                  <a:cubicBezTo>
                    <a:pt x="7328" y="13941"/>
                    <a:pt x="7353" y="13943"/>
                    <a:pt x="7379" y="13935"/>
                  </a:cubicBezTo>
                  <a:cubicBezTo>
                    <a:pt x="7390" y="13931"/>
                    <a:pt x="7401" y="13926"/>
                    <a:pt x="7411" y="13918"/>
                  </a:cubicBezTo>
                  <a:cubicBezTo>
                    <a:pt x="7421" y="13910"/>
                    <a:pt x="7434" y="13898"/>
                    <a:pt x="7448" y="13883"/>
                  </a:cubicBezTo>
                  <a:lnTo>
                    <a:pt x="7479" y="13849"/>
                  </a:lnTo>
                  <a:cubicBezTo>
                    <a:pt x="7516" y="13810"/>
                    <a:pt x="7552" y="13798"/>
                    <a:pt x="7586" y="13815"/>
                  </a:cubicBezTo>
                  <a:cubicBezTo>
                    <a:pt x="7610" y="13827"/>
                    <a:pt x="7624" y="13845"/>
                    <a:pt x="7628" y="13871"/>
                  </a:cubicBezTo>
                  <a:cubicBezTo>
                    <a:pt x="7631" y="13882"/>
                    <a:pt x="7631" y="13893"/>
                    <a:pt x="7629" y="13903"/>
                  </a:cubicBezTo>
                  <a:cubicBezTo>
                    <a:pt x="7627" y="13914"/>
                    <a:pt x="7622" y="13926"/>
                    <a:pt x="7615" y="13941"/>
                  </a:cubicBezTo>
                  <a:cubicBezTo>
                    <a:pt x="7605" y="13961"/>
                    <a:pt x="7594" y="13978"/>
                    <a:pt x="7580" y="13992"/>
                  </a:cubicBezTo>
                  <a:cubicBezTo>
                    <a:pt x="7566" y="14006"/>
                    <a:pt x="7550" y="14019"/>
                    <a:pt x="7530" y="14029"/>
                  </a:cubicBezTo>
                  <a:lnTo>
                    <a:pt x="7556" y="14068"/>
                  </a:lnTo>
                  <a:cubicBezTo>
                    <a:pt x="7578" y="14054"/>
                    <a:pt x="7597" y="14039"/>
                    <a:pt x="7612" y="14021"/>
                  </a:cubicBezTo>
                  <a:cubicBezTo>
                    <a:pt x="7628" y="14004"/>
                    <a:pt x="7642" y="13983"/>
                    <a:pt x="7653" y="13960"/>
                  </a:cubicBezTo>
                  <a:cubicBezTo>
                    <a:pt x="7662" y="13942"/>
                    <a:pt x="7668" y="13925"/>
                    <a:pt x="7671" y="13909"/>
                  </a:cubicBezTo>
                  <a:cubicBezTo>
                    <a:pt x="7674" y="13894"/>
                    <a:pt x="7674" y="13877"/>
                    <a:pt x="7672" y="13860"/>
                  </a:cubicBezTo>
                  <a:cubicBezTo>
                    <a:pt x="7670" y="13837"/>
                    <a:pt x="7663" y="13817"/>
                    <a:pt x="7651" y="13800"/>
                  </a:cubicBezTo>
                  <a:cubicBezTo>
                    <a:pt x="7638" y="13782"/>
                    <a:pt x="7623" y="13769"/>
                    <a:pt x="7605" y="13760"/>
                  </a:cubicBezTo>
                  <a:cubicBezTo>
                    <a:pt x="7593" y="13754"/>
                    <a:pt x="7580" y="13750"/>
                    <a:pt x="7565" y="13749"/>
                  </a:cubicBezTo>
                  <a:close/>
                  <a:moveTo>
                    <a:pt x="7783" y="13678"/>
                  </a:moveTo>
                  <a:lnTo>
                    <a:pt x="7392" y="13486"/>
                  </a:lnTo>
                  <a:lnTo>
                    <a:pt x="7369" y="13532"/>
                  </a:lnTo>
                  <a:lnTo>
                    <a:pt x="7760" y="13724"/>
                  </a:lnTo>
                  <a:lnTo>
                    <a:pt x="7783" y="13678"/>
                  </a:lnTo>
                  <a:close/>
                  <a:moveTo>
                    <a:pt x="7558" y="13149"/>
                  </a:moveTo>
                  <a:lnTo>
                    <a:pt x="7430" y="13407"/>
                  </a:lnTo>
                  <a:lnTo>
                    <a:pt x="7470" y="13427"/>
                  </a:lnTo>
                  <a:lnTo>
                    <a:pt x="7521" y="13322"/>
                  </a:lnTo>
                  <a:lnTo>
                    <a:pt x="7873" y="13495"/>
                  </a:lnTo>
                  <a:lnTo>
                    <a:pt x="7895" y="13450"/>
                  </a:lnTo>
                  <a:lnTo>
                    <a:pt x="7543" y="13277"/>
                  </a:lnTo>
                  <a:lnTo>
                    <a:pt x="7595" y="13171"/>
                  </a:lnTo>
                  <a:lnTo>
                    <a:pt x="7558" y="13149"/>
                  </a:lnTo>
                  <a:close/>
                  <a:moveTo>
                    <a:pt x="8100" y="13032"/>
                  </a:moveTo>
                  <a:lnTo>
                    <a:pt x="7646" y="12969"/>
                  </a:lnTo>
                  <a:lnTo>
                    <a:pt x="7616" y="13030"/>
                  </a:lnTo>
                  <a:lnTo>
                    <a:pt x="7943" y="13353"/>
                  </a:lnTo>
                  <a:lnTo>
                    <a:pt x="7966" y="13306"/>
                  </a:lnTo>
                  <a:lnTo>
                    <a:pt x="7864" y="13209"/>
                  </a:lnTo>
                  <a:lnTo>
                    <a:pt x="7936" y="13063"/>
                  </a:lnTo>
                  <a:lnTo>
                    <a:pt x="8074" y="13085"/>
                  </a:lnTo>
                  <a:lnTo>
                    <a:pt x="8100" y="13032"/>
                  </a:lnTo>
                  <a:close/>
                  <a:moveTo>
                    <a:pt x="7892" y="13056"/>
                  </a:moveTo>
                  <a:lnTo>
                    <a:pt x="7832" y="13178"/>
                  </a:lnTo>
                  <a:lnTo>
                    <a:pt x="7671" y="13022"/>
                  </a:lnTo>
                  <a:lnTo>
                    <a:pt x="7892" y="13056"/>
                  </a:lnTo>
                  <a:close/>
                  <a:moveTo>
                    <a:pt x="7538" y="13000"/>
                  </a:moveTo>
                  <a:cubicBezTo>
                    <a:pt x="7529" y="13003"/>
                    <a:pt x="7523" y="13009"/>
                    <a:pt x="7519" y="13017"/>
                  </a:cubicBezTo>
                  <a:cubicBezTo>
                    <a:pt x="7515" y="13025"/>
                    <a:pt x="7515" y="13033"/>
                    <a:pt x="7517" y="13042"/>
                  </a:cubicBezTo>
                  <a:cubicBezTo>
                    <a:pt x="7520" y="13050"/>
                    <a:pt x="7526" y="13057"/>
                    <a:pt x="7534" y="13060"/>
                  </a:cubicBezTo>
                  <a:cubicBezTo>
                    <a:pt x="7542" y="13065"/>
                    <a:pt x="7551" y="13065"/>
                    <a:pt x="7559" y="13062"/>
                  </a:cubicBezTo>
                  <a:cubicBezTo>
                    <a:pt x="7568" y="13060"/>
                    <a:pt x="7574" y="13054"/>
                    <a:pt x="7579" y="13046"/>
                  </a:cubicBezTo>
                  <a:cubicBezTo>
                    <a:pt x="7583" y="13037"/>
                    <a:pt x="7583" y="13029"/>
                    <a:pt x="7580" y="13021"/>
                  </a:cubicBezTo>
                  <a:cubicBezTo>
                    <a:pt x="7577" y="13012"/>
                    <a:pt x="7571" y="13006"/>
                    <a:pt x="7563" y="13002"/>
                  </a:cubicBezTo>
                  <a:cubicBezTo>
                    <a:pt x="7555" y="12998"/>
                    <a:pt x="7546" y="12997"/>
                    <a:pt x="7538" y="13000"/>
                  </a:cubicBezTo>
                  <a:close/>
                  <a:moveTo>
                    <a:pt x="7596" y="12883"/>
                  </a:moveTo>
                  <a:cubicBezTo>
                    <a:pt x="7587" y="12886"/>
                    <a:pt x="7581" y="12891"/>
                    <a:pt x="7577" y="12900"/>
                  </a:cubicBezTo>
                  <a:cubicBezTo>
                    <a:pt x="7573" y="12908"/>
                    <a:pt x="7572" y="12916"/>
                    <a:pt x="7575" y="12924"/>
                  </a:cubicBezTo>
                  <a:cubicBezTo>
                    <a:pt x="7578" y="12933"/>
                    <a:pt x="7584" y="12939"/>
                    <a:pt x="7592" y="12943"/>
                  </a:cubicBezTo>
                  <a:cubicBezTo>
                    <a:pt x="7600" y="12947"/>
                    <a:pt x="7608" y="12948"/>
                    <a:pt x="7617" y="12945"/>
                  </a:cubicBezTo>
                  <a:cubicBezTo>
                    <a:pt x="7626" y="12942"/>
                    <a:pt x="7632" y="12937"/>
                    <a:pt x="7636" y="12928"/>
                  </a:cubicBezTo>
                  <a:cubicBezTo>
                    <a:pt x="7640" y="12920"/>
                    <a:pt x="7641" y="12912"/>
                    <a:pt x="7638" y="12903"/>
                  </a:cubicBezTo>
                  <a:cubicBezTo>
                    <a:pt x="7635" y="12895"/>
                    <a:pt x="7629" y="12889"/>
                    <a:pt x="7620" y="12884"/>
                  </a:cubicBezTo>
                  <a:cubicBezTo>
                    <a:pt x="7612" y="12880"/>
                    <a:pt x="7604" y="12880"/>
                    <a:pt x="7596" y="12883"/>
                  </a:cubicBezTo>
                  <a:close/>
                  <a:moveTo>
                    <a:pt x="7837" y="12580"/>
                  </a:moveTo>
                  <a:lnTo>
                    <a:pt x="7710" y="12839"/>
                  </a:lnTo>
                  <a:lnTo>
                    <a:pt x="7750" y="12858"/>
                  </a:lnTo>
                  <a:lnTo>
                    <a:pt x="7801" y="12753"/>
                  </a:lnTo>
                  <a:lnTo>
                    <a:pt x="8153" y="12926"/>
                  </a:lnTo>
                  <a:lnTo>
                    <a:pt x="8175" y="12881"/>
                  </a:lnTo>
                  <a:lnTo>
                    <a:pt x="7823" y="12708"/>
                  </a:lnTo>
                  <a:lnTo>
                    <a:pt x="7875" y="12602"/>
                  </a:lnTo>
                  <a:lnTo>
                    <a:pt x="7837" y="12580"/>
                  </a:lnTo>
                  <a:close/>
                  <a:moveTo>
                    <a:pt x="8503" y="12213"/>
                  </a:moveTo>
                  <a:lnTo>
                    <a:pt x="8096" y="12055"/>
                  </a:lnTo>
                  <a:lnTo>
                    <a:pt x="8062" y="12124"/>
                  </a:lnTo>
                  <a:lnTo>
                    <a:pt x="8286" y="12325"/>
                  </a:lnTo>
                  <a:cubicBezTo>
                    <a:pt x="8299" y="12337"/>
                    <a:pt x="8312" y="12347"/>
                    <a:pt x="8323" y="12356"/>
                  </a:cubicBezTo>
                  <a:cubicBezTo>
                    <a:pt x="8334" y="12364"/>
                    <a:pt x="8341" y="12369"/>
                    <a:pt x="8342" y="12370"/>
                  </a:cubicBezTo>
                  <a:cubicBezTo>
                    <a:pt x="8340" y="12370"/>
                    <a:pt x="8332" y="12368"/>
                    <a:pt x="8318" y="12364"/>
                  </a:cubicBezTo>
                  <a:cubicBezTo>
                    <a:pt x="8304" y="12360"/>
                    <a:pt x="8287" y="12356"/>
                    <a:pt x="8267" y="12352"/>
                  </a:cubicBezTo>
                  <a:lnTo>
                    <a:pt x="7976" y="12298"/>
                  </a:lnTo>
                  <a:lnTo>
                    <a:pt x="7943" y="12366"/>
                  </a:lnTo>
                  <a:lnTo>
                    <a:pt x="8317" y="12593"/>
                  </a:lnTo>
                  <a:lnTo>
                    <a:pt x="8339" y="12548"/>
                  </a:lnTo>
                  <a:lnTo>
                    <a:pt x="8071" y="12389"/>
                  </a:lnTo>
                  <a:cubicBezTo>
                    <a:pt x="8066" y="12386"/>
                    <a:pt x="8059" y="12382"/>
                    <a:pt x="8052" y="12378"/>
                  </a:cubicBezTo>
                  <a:cubicBezTo>
                    <a:pt x="8044" y="12374"/>
                    <a:pt x="8037" y="12369"/>
                    <a:pt x="8030" y="12365"/>
                  </a:cubicBezTo>
                  <a:cubicBezTo>
                    <a:pt x="8022" y="12361"/>
                    <a:pt x="8016" y="12357"/>
                    <a:pt x="8010" y="12354"/>
                  </a:cubicBezTo>
                  <a:cubicBezTo>
                    <a:pt x="8005" y="12351"/>
                    <a:pt x="8002" y="12350"/>
                    <a:pt x="8001" y="12349"/>
                  </a:cubicBezTo>
                  <a:cubicBezTo>
                    <a:pt x="8005" y="12350"/>
                    <a:pt x="8014" y="12352"/>
                    <a:pt x="8028" y="12355"/>
                  </a:cubicBezTo>
                  <a:cubicBezTo>
                    <a:pt x="8043" y="12358"/>
                    <a:pt x="8062" y="12361"/>
                    <a:pt x="8084" y="12366"/>
                  </a:cubicBezTo>
                  <a:lnTo>
                    <a:pt x="8399" y="12425"/>
                  </a:lnTo>
                  <a:lnTo>
                    <a:pt x="8419" y="12385"/>
                  </a:lnTo>
                  <a:lnTo>
                    <a:pt x="8168" y="12158"/>
                  </a:lnTo>
                  <a:cubicBezTo>
                    <a:pt x="8163" y="12153"/>
                    <a:pt x="8158" y="12148"/>
                    <a:pt x="8152" y="12143"/>
                  </a:cubicBezTo>
                  <a:cubicBezTo>
                    <a:pt x="8146" y="12138"/>
                    <a:pt x="8140" y="12134"/>
                    <a:pt x="8135" y="12129"/>
                  </a:cubicBezTo>
                  <a:cubicBezTo>
                    <a:pt x="8130" y="12125"/>
                    <a:pt x="8125" y="12121"/>
                    <a:pt x="8122" y="12118"/>
                  </a:cubicBezTo>
                  <a:cubicBezTo>
                    <a:pt x="8118" y="12115"/>
                    <a:pt x="8116" y="12113"/>
                    <a:pt x="8115" y="12112"/>
                  </a:cubicBezTo>
                  <a:cubicBezTo>
                    <a:pt x="8116" y="12112"/>
                    <a:pt x="8119" y="12114"/>
                    <a:pt x="8123" y="12116"/>
                  </a:cubicBezTo>
                  <a:cubicBezTo>
                    <a:pt x="8128" y="12118"/>
                    <a:pt x="8134" y="12120"/>
                    <a:pt x="8140" y="12123"/>
                  </a:cubicBezTo>
                  <a:cubicBezTo>
                    <a:pt x="8147" y="12127"/>
                    <a:pt x="8154" y="12130"/>
                    <a:pt x="8162" y="12133"/>
                  </a:cubicBezTo>
                  <a:cubicBezTo>
                    <a:pt x="8169" y="12136"/>
                    <a:pt x="8176" y="12139"/>
                    <a:pt x="8183" y="12142"/>
                  </a:cubicBezTo>
                  <a:lnTo>
                    <a:pt x="8480" y="12260"/>
                  </a:lnTo>
                  <a:lnTo>
                    <a:pt x="8503" y="12213"/>
                  </a:lnTo>
                  <a:close/>
                  <a:moveTo>
                    <a:pt x="8288" y="11665"/>
                  </a:moveTo>
                  <a:lnTo>
                    <a:pt x="8265" y="11711"/>
                  </a:lnTo>
                  <a:lnTo>
                    <a:pt x="8537" y="11845"/>
                  </a:lnTo>
                  <a:cubicBezTo>
                    <a:pt x="8551" y="11851"/>
                    <a:pt x="8562" y="11858"/>
                    <a:pt x="8570" y="11864"/>
                  </a:cubicBezTo>
                  <a:cubicBezTo>
                    <a:pt x="8579" y="11870"/>
                    <a:pt x="8586" y="11879"/>
                    <a:pt x="8591" y="11890"/>
                  </a:cubicBezTo>
                  <a:cubicBezTo>
                    <a:pt x="8596" y="11900"/>
                    <a:pt x="8598" y="11912"/>
                    <a:pt x="8596" y="11925"/>
                  </a:cubicBezTo>
                  <a:cubicBezTo>
                    <a:pt x="8595" y="11939"/>
                    <a:pt x="8590" y="11954"/>
                    <a:pt x="8582" y="11971"/>
                  </a:cubicBezTo>
                  <a:cubicBezTo>
                    <a:pt x="8576" y="11983"/>
                    <a:pt x="8569" y="11993"/>
                    <a:pt x="8563" y="12000"/>
                  </a:cubicBezTo>
                  <a:cubicBezTo>
                    <a:pt x="8556" y="12008"/>
                    <a:pt x="8550" y="12014"/>
                    <a:pt x="8543" y="12018"/>
                  </a:cubicBezTo>
                  <a:cubicBezTo>
                    <a:pt x="8536" y="12022"/>
                    <a:pt x="8529" y="12025"/>
                    <a:pt x="8523" y="12026"/>
                  </a:cubicBezTo>
                  <a:cubicBezTo>
                    <a:pt x="8517" y="12028"/>
                    <a:pt x="8511" y="12028"/>
                    <a:pt x="8506" y="12028"/>
                  </a:cubicBezTo>
                  <a:cubicBezTo>
                    <a:pt x="8499" y="12028"/>
                    <a:pt x="8489" y="12026"/>
                    <a:pt x="8478" y="12021"/>
                  </a:cubicBezTo>
                  <a:cubicBezTo>
                    <a:pt x="8467" y="12017"/>
                    <a:pt x="8456" y="12012"/>
                    <a:pt x="8446" y="12007"/>
                  </a:cubicBezTo>
                  <a:lnTo>
                    <a:pt x="8183" y="11878"/>
                  </a:lnTo>
                  <a:lnTo>
                    <a:pt x="8160" y="11924"/>
                  </a:lnTo>
                  <a:lnTo>
                    <a:pt x="8441" y="12062"/>
                  </a:lnTo>
                  <a:cubicBezTo>
                    <a:pt x="8449" y="12066"/>
                    <a:pt x="8460" y="12071"/>
                    <a:pt x="8471" y="12075"/>
                  </a:cubicBezTo>
                  <a:cubicBezTo>
                    <a:pt x="8483" y="12079"/>
                    <a:pt x="8495" y="12081"/>
                    <a:pt x="8507" y="12081"/>
                  </a:cubicBezTo>
                  <a:cubicBezTo>
                    <a:pt x="8532" y="12079"/>
                    <a:pt x="8553" y="12072"/>
                    <a:pt x="8571" y="12059"/>
                  </a:cubicBezTo>
                  <a:cubicBezTo>
                    <a:pt x="8589" y="12045"/>
                    <a:pt x="8605" y="12023"/>
                    <a:pt x="8620" y="11993"/>
                  </a:cubicBezTo>
                  <a:cubicBezTo>
                    <a:pt x="8632" y="11969"/>
                    <a:pt x="8640" y="11947"/>
                    <a:pt x="8643" y="11929"/>
                  </a:cubicBezTo>
                  <a:cubicBezTo>
                    <a:pt x="8646" y="11910"/>
                    <a:pt x="8645" y="11892"/>
                    <a:pt x="8641" y="11875"/>
                  </a:cubicBezTo>
                  <a:cubicBezTo>
                    <a:pt x="8637" y="11859"/>
                    <a:pt x="8629" y="11845"/>
                    <a:pt x="8618" y="11835"/>
                  </a:cubicBezTo>
                  <a:cubicBezTo>
                    <a:pt x="8607" y="11824"/>
                    <a:pt x="8589" y="11813"/>
                    <a:pt x="8566" y="11802"/>
                  </a:cubicBezTo>
                  <a:lnTo>
                    <a:pt x="8288" y="11665"/>
                  </a:lnTo>
                  <a:close/>
                  <a:moveTo>
                    <a:pt x="8131" y="11796"/>
                  </a:moveTo>
                  <a:cubicBezTo>
                    <a:pt x="8122" y="11798"/>
                    <a:pt x="8116" y="11804"/>
                    <a:pt x="8112" y="11812"/>
                  </a:cubicBezTo>
                  <a:cubicBezTo>
                    <a:pt x="8108" y="11820"/>
                    <a:pt x="8107" y="11829"/>
                    <a:pt x="8110" y="11837"/>
                  </a:cubicBezTo>
                  <a:cubicBezTo>
                    <a:pt x="8113" y="11846"/>
                    <a:pt x="8119" y="11852"/>
                    <a:pt x="8127" y="11856"/>
                  </a:cubicBezTo>
                  <a:cubicBezTo>
                    <a:pt x="8135" y="11860"/>
                    <a:pt x="8143" y="11861"/>
                    <a:pt x="8152" y="11858"/>
                  </a:cubicBezTo>
                  <a:cubicBezTo>
                    <a:pt x="8161" y="11855"/>
                    <a:pt x="8167" y="11849"/>
                    <a:pt x="8171" y="11841"/>
                  </a:cubicBezTo>
                  <a:cubicBezTo>
                    <a:pt x="8175" y="11833"/>
                    <a:pt x="8176" y="11824"/>
                    <a:pt x="8173" y="11816"/>
                  </a:cubicBezTo>
                  <a:cubicBezTo>
                    <a:pt x="8170" y="11807"/>
                    <a:pt x="8164" y="11801"/>
                    <a:pt x="8155" y="11797"/>
                  </a:cubicBezTo>
                  <a:cubicBezTo>
                    <a:pt x="8147" y="11793"/>
                    <a:pt x="8139" y="11793"/>
                    <a:pt x="8131" y="11796"/>
                  </a:cubicBezTo>
                  <a:close/>
                  <a:moveTo>
                    <a:pt x="8188" y="11679"/>
                  </a:moveTo>
                  <a:cubicBezTo>
                    <a:pt x="8180" y="11682"/>
                    <a:pt x="8173" y="11687"/>
                    <a:pt x="8169" y="11696"/>
                  </a:cubicBezTo>
                  <a:cubicBezTo>
                    <a:pt x="8165" y="11704"/>
                    <a:pt x="8165" y="11712"/>
                    <a:pt x="8168" y="11720"/>
                  </a:cubicBezTo>
                  <a:cubicBezTo>
                    <a:pt x="8171" y="11729"/>
                    <a:pt x="8176" y="11735"/>
                    <a:pt x="8184" y="11739"/>
                  </a:cubicBezTo>
                  <a:cubicBezTo>
                    <a:pt x="8192" y="11743"/>
                    <a:pt x="8201" y="11744"/>
                    <a:pt x="8210" y="11741"/>
                  </a:cubicBezTo>
                  <a:cubicBezTo>
                    <a:pt x="8218" y="11738"/>
                    <a:pt x="8225" y="11733"/>
                    <a:pt x="8229" y="11724"/>
                  </a:cubicBezTo>
                  <a:cubicBezTo>
                    <a:pt x="8233" y="11716"/>
                    <a:pt x="8233" y="11707"/>
                    <a:pt x="8230" y="11699"/>
                  </a:cubicBezTo>
                  <a:cubicBezTo>
                    <a:pt x="8227" y="11691"/>
                    <a:pt x="8221" y="11684"/>
                    <a:pt x="8213" y="11680"/>
                  </a:cubicBezTo>
                  <a:cubicBezTo>
                    <a:pt x="8205" y="11676"/>
                    <a:pt x="8197" y="11676"/>
                    <a:pt x="8188" y="11679"/>
                  </a:cubicBezTo>
                  <a:close/>
                  <a:moveTo>
                    <a:pt x="8862" y="11485"/>
                  </a:moveTo>
                  <a:lnTo>
                    <a:pt x="8471" y="11292"/>
                  </a:lnTo>
                  <a:lnTo>
                    <a:pt x="8448" y="11338"/>
                  </a:lnTo>
                  <a:lnTo>
                    <a:pt x="8662" y="11441"/>
                  </a:lnTo>
                  <a:cubicBezTo>
                    <a:pt x="8676" y="11448"/>
                    <a:pt x="8690" y="11455"/>
                    <a:pt x="8704" y="11461"/>
                  </a:cubicBezTo>
                  <a:cubicBezTo>
                    <a:pt x="8719" y="11467"/>
                    <a:pt x="8732" y="11473"/>
                    <a:pt x="8743" y="11478"/>
                  </a:cubicBezTo>
                  <a:cubicBezTo>
                    <a:pt x="8755" y="11483"/>
                    <a:pt x="8764" y="11487"/>
                    <a:pt x="8772" y="11490"/>
                  </a:cubicBezTo>
                  <a:cubicBezTo>
                    <a:pt x="8779" y="11493"/>
                    <a:pt x="8783" y="11495"/>
                    <a:pt x="8783" y="11495"/>
                  </a:cubicBezTo>
                  <a:cubicBezTo>
                    <a:pt x="8782" y="11495"/>
                    <a:pt x="8778" y="11494"/>
                    <a:pt x="8772" y="11494"/>
                  </a:cubicBezTo>
                  <a:cubicBezTo>
                    <a:pt x="8766" y="11493"/>
                    <a:pt x="8758" y="11493"/>
                    <a:pt x="8749" y="11492"/>
                  </a:cubicBezTo>
                  <a:cubicBezTo>
                    <a:pt x="8740" y="11492"/>
                    <a:pt x="8730" y="11491"/>
                    <a:pt x="8718" y="11491"/>
                  </a:cubicBezTo>
                  <a:cubicBezTo>
                    <a:pt x="8706" y="11490"/>
                    <a:pt x="8695" y="11490"/>
                    <a:pt x="8683" y="11491"/>
                  </a:cubicBezTo>
                  <a:lnTo>
                    <a:pt x="8370" y="11498"/>
                  </a:lnTo>
                  <a:lnTo>
                    <a:pt x="8343" y="11552"/>
                  </a:lnTo>
                  <a:lnTo>
                    <a:pt x="8734" y="11744"/>
                  </a:lnTo>
                  <a:lnTo>
                    <a:pt x="8758" y="11696"/>
                  </a:lnTo>
                  <a:lnTo>
                    <a:pt x="8530" y="11587"/>
                  </a:lnTo>
                  <a:cubicBezTo>
                    <a:pt x="8519" y="11581"/>
                    <a:pt x="8507" y="11576"/>
                    <a:pt x="8495" y="11571"/>
                  </a:cubicBezTo>
                  <a:cubicBezTo>
                    <a:pt x="8484" y="11566"/>
                    <a:pt x="8473" y="11561"/>
                    <a:pt x="8463" y="11557"/>
                  </a:cubicBezTo>
                  <a:cubicBezTo>
                    <a:pt x="8453" y="11553"/>
                    <a:pt x="8444" y="11549"/>
                    <a:pt x="8437" y="11546"/>
                  </a:cubicBezTo>
                  <a:cubicBezTo>
                    <a:pt x="8430" y="11543"/>
                    <a:pt x="8425" y="11541"/>
                    <a:pt x="8422" y="11540"/>
                  </a:cubicBezTo>
                  <a:cubicBezTo>
                    <a:pt x="8426" y="11540"/>
                    <a:pt x="8431" y="11541"/>
                    <a:pt x="8439" y="11541"/>
                  </a:cubicBezTo>
                  <a:cubicBezTo>
                    <a:pt x="8446" y="11541"/>
                    <a:pt x="8455" y="11541"/>
                    <a:pt x="8465" y="11541"/>
                  </a:cubicBezTo>
                  <a:cubicBezTo>
                    <a:pt x="8475" y="11541"/>
                    <a:pt x="8486" y="11542"/>
                    <a:pt x="8498" y="11542"/>
                  </a:cubicBezTo>
                  <a:cubicBezTo>
                    <a:pt x="8511" y="11542"/>
                    <a:pt x="8523" y="11542"/>
                    <a:pt x="8537" y="11541"/>
                  </a:cubicBezTo>
                  <a:lnTo>
                    <a:pt x="8838" y="11534"/>
                  </a:lnTo>
                  <a:lnTo>
                    <a:pt x="8862" y="11485"/>
                  </a:lnTo>
                  <a:close/>
                  <a:moveTo>
                    <a:pt x="8886" y="11064"/>
                  </a:moveTo>
                  <a:cubicBezTo>
                    <a:pt x="8872" y="11062"/>
                    <a:pt x="8858" y="11063"/>
                    <a:pt x="8845" y="11067"/>
                  </a:cubicBezTo>
                  <a:cubicBezTo>
                    <a:pt x="8832" y="11070"/>
                    <a:pt x="8820" y="11076"/>
                    <a:pt x="8809" y="11083"/>
                  </a:cubicBezTo>
                  <a:cubicBezTo>
                    <a:pt x="8798" y="11090"/>
                    <a:pt x="8785" y="11101"/>
                    <a:pt x="8771" y="11116"/>
                  </a:cubicBezTo>
                  <a:lnTo>
                    <a:pt x="8735" y="11154"/>
                  </a:lnTo>
                  <a:cubicBezTo>
                    <a:pt x="8716" y="11174"/>
                    <a:pt x="8699" y="11186"/>
                    <a:pt x="8685" y="11192"/>
                  </a:cubicBezTo>
                  <a:cubicBezTo>
                    <a:pt x="8670" y="11197"/>
                    <a:pt x="8655" y="11196"/>
                    <a:pt x="8639" y="11188"/>
                  </a:cubicBezTo>
                  <a:cubicBezTo>
                    <a:pt x="8619" y="11178"/>
                    <a:pt x="8607" y="11163"/>
                    <a:pt x="8602" y="11144"/>
                  </a:cubicBezTo>
                  <a:cubicBezTo>
                    <a:pt x="8597" y="11125"/>
                    <a:pt x="8601" y="11103"/>
                    <a:pt x="8613" y="11078"/>
                  </a:cubicBezTo>
                  <a:cubicBezTo>
                    <a:pt x="8617" y="11070"/>
                    <a:pt x="8622" y="11062"/>
                    <a:pt x="8627" y="11055"/>
                  </a:cubicBezTo>
                  <a:cubicBezTo>
                    <a:pt x="8631" y="11048"/>
                    <a:pt x="8637" y="11042"/>
                    <a:pt x="8643" y="11036"/>
                  </a:cubicBezTo>
                  <a:cubicBezTo>
                    <a:pt x="8650" y="11030"/>
                    <a:pt x="8657" y="11024"/>
                    <a:pt x="8665" y="11018"/>
                  </a:cubicBezTo>
                  <a:cubicBezTo>
                    <a:pt x="8673" y="11012"/>
                    <a:pt x="8682" y="11006"/>
                    <a:pt x="8693" y="10999"/>
                  </a:cubicBezTo>
                  <a:lnTo>
                    <a:pt x="8670" y="10962"/>
                  </a:lnTo>
                  <a:cubicBezTo>
                    <a:pt x="8626" y="10987"/>
                    <a:pt x="8594" y="11020"/>
                    <a:pt x="8574" y="11062"/>
                  </a:cubicBezTo>
                  <a:cubicBezTo>
                    <a:pt x="8565" y="11081"/>
                    <a:pt x="8559" y="11099"/>
                    <a:pt x="8557" y="11117"/>
                  </a:cubicBezTo>
                  <a:cubicBezTo>
                    <a:pt x="8555" y="11136"/>
                    <a:pt x="8556" y="11153"/>
                    <a:pt x="8560" y="11169"/>
                  </a:cubicBezTo>
                  <a:cubicBezTo>
                    <a:pt x="8565" y="11185"/>
                    <a:pt x="8572" y="11199"/>
                    <a:pt x="8583" y="11212"/>
                  </a:cubicBezTo>
                  <a:cubicBezTo>
                    <a:pt x="8594" y="11225"/>
                    <a:pt x="8607" y="11235"/>
                    <a:pt x="8624" y="11243"/>
                  </a:cubicBezTo>
                  <a:cubicBezTo>
                    <a:pt x="8649" y="11256"/>
                    <a:pt x="8674" y="11258"/>
                    <a:pt x="8700" y="11250"/>
                  </a:cubicBezTo>
                  <a:cubicBezTo>
                    <a:pt x="8712" y="11247"/>
                    <a:pt x="8722" y="11241"/>
                    <a:pt x="8733" y="11233"/>
                  </a:cubicBezTo>
                  <a:cubicBezTo>
                    <a:pt x="8743" y="11225"/>
                    <a:pt x="8755" y="11213"/>
                    <a:pt x="8769" y="11198"/>
                  </a:cubicBezTo>
                  <a:lnTo>
                    <a:pt x="8800" y="11164"/>
                  </a:lnTo>
                  <a:cubicBezTo>
                    <a:pt x="8837" y="11125"/>
                    <a:pt x="8873" y="11113"/>
                    <a:pt x="8908" y="11130"/>
                  </a:cubicBezTo>
                  <a:cubicBezTo>
                    <a:pt x="8931" y="11142"/>
                    <a:pt x="8945" y="11160"/>
                    <a:pt x="8950" y="11186"/>
                  </a:cubicBezTo>
                  <a:cubicBezTo>
                    <a:pt x="8952" y="11197"/>
                    <a:pt x="8952" y="11208"/>
                    <a:pt x="8950" y="11218"/>
                  </a:cubicBezTo>
                  <a:cubicBezTo>
                    <a:pt x="8948" y="11229"/>
                    <a:pt x="8943" y="11241"/>
                    <a:pt x="8936" y="11256"/>
                  </a:cubicBezTo>
                  <a:cubicBezTo>
                    <a:pt x="8926" y="11276"/>
                    <a:pt x="8915" y="11293"/>
                    <a:pt x="8901" y="11307"/>
                  </a:cubicBezTo>
                  <a:cubicBezTo>
                    <a:pt x="8888" y="11321"/>
                    <a:pt x="8871" y="11334"/>
                    <a:pt x="8851" y="11344"/>
                  </a:cubicBezTo>
                  <a:lnTo>
                    <a:pt x="8877" y="11383"/>
                  </a:lnTo>
                  <a:cubicBezTo>
                    <a:pt x="8899" y="11369"/>
                    <a:pt x="8918" y="11354"/>
                    <a:pt x="8933" y="11336"/>
                  </a:cubicBezTo>
                  <a:cubicBezTo>
                    <a:pt x="8949" y="11319"/>
                    <a:pt x="8963" y="11298"/>
                    <a:pt x="8974" y="11275"/>
                  </a:cubicBezTo>
                  <a:cubicBezTo>
                    <a:pt x="8983" y="11257"/>
                    <a:pt x="8989" y="11240"/>
                    <a:pt x="8992" y="11224"/>
                  </a:cubicBezTo>
                  <a:cubicBezTo>
                    <a:pt x="8995" y="11209"/>
                    <a:pt x="8996" y="11192"/>
                    <a:pt x="8994" y="11175"/>
                  </a:cubicBezTo>
                  <a:cubicBezTo>
                    <a:pt x="8991" y="11152"/>
                    <a:pt x="8984" y="11132"/>
                    <a:pt x="8972" y="11115"/>
                  </a:cubicBezTo>
                  <a:cubicBezTo>
                    <a:pt x="8960" y="11097"/>
                    <a:pt x="8944" y="11084"/>
                    <a:pt x="8926" y="11075"/>
                  </a:cubicBezTo>
                  <a:cubicBezTo>
                    <a:pt x="8914" y="11069"/>
                    <a:pt x="8901" y="11065"/>
                    <a:pt x="8886" y="11064"/>
                  </a:cubicBezTo>
                  <a:close/>
                  <a:moveTo>
                    <a:pt x="6440" y="18132"/>
                  </a:moveTo>
                  <a:lnTo>
                    <a:pt x="6404" y="18137"/>
                  </a:lnTo>
                  <a:cubicBezTo>
                    <a:pt x="6387" y="18139"/>
                    <a:pt x="6370" y="18141"/>
                    <a:pt x="6351" y="18144"/>
                  </a:cubicBezTo>
                  <a:cubicBezTo>
                    <a:pt x="6332" y="18147"/>
                    <a:pt x="6315" y="18149"/>
                    <a:pt x="6298" y="18151"/>
                  </a:cubicBezTo>
                  <a:cubicBezTo>
                    <a:pt x="6282" y="18154"/>
                    <a:pt x="6270" y="18155"/>
                    <a:pt x="6263" y="18157"/>
                  </a:cubicBezTo>
                  <a:cubicBezTo>
                    <a:pt x="6253" y="18159"/>
                    <a:pt x="6242" y="18161"/>
                    <a:pt x="6231" y="18164"/>
                  </a:cubicBezTo>
                  <a:cubicBezTo>
                    <a:pt x="6219" y="18167"/>
                    <a:pt x="6208" y="18171"/>
                    <a:pt x="6200" y="18175"/>
                  </a:cubicBezTo>
                  <a:lnTo>
                    <a:pt x="6203" y="18169"/>
                  </a:lnTo>
                  <a:cubicBezTo>
                    <a:pt x="6210" y="18153"/>
                    <a:pt x="6215" y="18138"/>
                    <a:pt x="6216" y="18123"/>
                  </a:cubicBezTo>
                  <a:cubicBezTo>
                    <a:pt x="6217" y="18107"/>
                    <a:pt x="6215" y="18093"/>
                    <a:pt x="6210" y="18079"/>
                  </a:cubicBezTo>
                  <a:cubicBezTo>
                    <a:pt x="6206" y="18065"/>
                    <a:pt x="6198" y="18053"/>
                    <a:pt x="6187" y="18041"/>
                  </a:cubicBezTo>
                  <a:cubicBezTo>
                    <a:pt x="6176" y="18030"/>
                    <a:pt x="6163" y="18020"/>
                    <a:pt x="6147" y="18012"/>
                  </a:cubicBezTo>
                  <a:cubicBezTo>
                    <a:pt x="6136" y="18007"/>
                    <a:pt x="6126" y="18004"/>
                    <a:pt x="6117" y="18002"/>
                  </a:cubicBezTo>
                  <a:cubicBezTo>
                    <a:pt x="6107" y="18001"/>
                    <a:pt x="6098" y="18000"/>
                    <a:pt x="6089" y="18000"/>
                  </a:cubicBezTo>
                  <a:cubicBezTo>
                    <a:pt x="6080" y="18000"/>
                    <a:pt x="6072" y="18001"/>
                    <a:pt x="6065" y="18003"/>
                  </a:cubicBezTo>
                  <a:cubicBezTo>
                    <a:pt x="6058" y="18005"/>
                    <a:pt x="6051" y="18008"/>
                    <a:pt x="6046" y="18011"/>
                  </a:cubicBezTo>
                  <a:cubicBezTo>
                    <a:pt x="6039" y="18013"/>
                    <a:pt x="6034" y="18017"/>
                    <a:pt x="6028" y="18021"/>
                  </a:cubicBezTo>
                  <a:cubicBezTo>
                    <a:pt x="6022" y="18026"/>
                    <a:pt x="6016" y="18031"/>
                    <a:pt x="6010" y="18038"/>
                  </a:cubicBezTo>
                  <a:cubicBezTo>
                    <a:pt x="6003" y="18045"/>
                    <a:pt x="5997" y="18053"/>
                    <a:pt x="5991" y="18063"/>
                  </a:cubicBezTo>
                  <a:cubicBezTo>
                    <a:pt x="5985" y="18072"/>
                    <a:pt x="5978" y="18084"/>
                    <a:pt x="5972" y="18097"/>
                  </a:cubicBezTo>
                  <a:lnTo>
                    <a:pt x="5927" y="18188"/>
                  </a:lnTo>
                  <a:lnTo>
                    <a:pt x="6061" y="18254"/>
                  </a:lnTo>
                  <a:lnTo>
                    <a:pt x="6176" y="18254"/>
                  </a:lnTo>
                  <a:lnTo>
                    <a:pt x="6164" y="18248"/>
                  </a:lnTo>
                  <a:cubicBezTo>
                    <a:pt x="6169" y="18238"/>
                    <a:pt x="6175" y="18231"/>
                    <a:pt x="6181" y="18227"/>
                  </a:cubicBezTo>
                  <a:cubicBezTo>
                    <a:pt x="6187" y="18222"/>
                    <a:pt x="6197" y="18219"/>
                    <a:pt x="6211" y="18216"/>
                  </a:cubicBezTo>
                  <a:cubicBezTo>
                    <a:pt x="6234" y="18211"/>
                    <a:pt x="6256" y="18207"/>
                    <a:pt x="6277" y="18204"/>
                  </a:cubicBezTo>
                  <a:cubicBezTo>
                    <a:pt x="6297" y="18200"/>
                    <a:pt x="6316" y="18197"/>
                    <a:pt x="6334" y="18195"/>
                  </a:cubicBezTo>
                  <a:cubicBezTo>
                    <a:pt x="6351" y="18193"/>
                    <a:pt x="6366" y="18192"/>
                    <a:pt x="6380" y="18191"/>
                  </a:cubicBezTo>
                  <a:cubicBezTo>
                    <a:pt x="6393" y="18191"/>
                    <a:pt x="6403" y="18191"/>
                    <a:pt x="6411" y="18191"/>
                  </a:cubicBezTo>
                  <a:lnTo>
                    <a:pt x="6440" y="18132"/>
                  </a:lnTo>
                  <a:close/>
                  <a:moveTo>
                    <a:pt x="9002" y="12831"/>
                  </a:moveTo>
                  <a:lnTo>
                    <a:pt x="9002" y="12772"/>
                  </a:lnTo>
                  <a:lnTo>
                    <a:pt x="8835" y="12692"/>
                  </a:lnTo>
                  <a:cubicBezTo>
                    <a:pt x="8824" y="12686"/>
                    <a:pt x="8813" y="12681"/>
                    <a:pt x="8801" y="12676"/>
                  </a:cubicBezTo>
                  <a:cubicBezTo>
                    <a:pt x="8789" y="12671"/>
                    <a:pt x="8778" y="12666"/>
                    <a:pt x="8768" y="12662"/>
                  </a:cubicBezTo>
                  <a:cubicBezTo>
                    <a:pt x="8758" y="12658"/>
                    <a:pt x="8750" y="12654"/>
                    <a:pt x="8742" y="12651"/>
                  </a:cubicBezTo>
                  <a:cubicBezTo>
                    <a:pt x="8735" y="12648"/>
                    <a:pt x="8730" y="12646"/>
                    <a:pt x="8727" y="12645"/>
                  </a:cubicBezTo>
                  <a:cubicBezTo>
                    <a:pt x="8731" y="12645"/>
                    <a:pt x="8737" y="12646"/>
                    <a:pt x="8744" y="12646"/>
                  </a:cubicBezTo>
                  <a:cubicBezTo>
                    <a:pt x="8751" y="12647"/>
                    <a:pt x="8760" y="12647"/>
                    <a:pt x="8770" y="12647"/>
                  </a:cubicBezTo>
                  <a:cubicBezTo>
                    <a:pt x="8780" y="12647"/>
                    <a:pt x="8792" y="12647"/>
                    <a:pt x="8804" y="12647"/>
                  </a:cubicBezTo>
                  <a:cubicBezTo>
                    <a:pt x="8816" y="12647"/>
                    <a:pt x="8829" y="12647"/>
                    <a:pt x="8842" y="12646"/>
                  </a:cubicBezTo>
                  <a:lnTo>
                    <a:pt x="9002" y="12642"/>
                  </a:lnTo>
                  <a:lnTo>
                    <a:pt x="9002" y="12596"/>
                  </a:lnTo>
                  <a:cubicBezTo>
                    <a:pt x="8998" y="12596"/>
                    <a:pt x="8993" y="12596"/>
                    <a:pt x="8989" y="12596"/>
                  </a:cubicBezTo>
                  <a:lnTo>
                    <a:pt x="8675" y="12603"/>
                  </a:lnTo>
                  <a:lnTo>
                    <a:pt x="8649" y="12657"/>
                  </a:lnTo>
                  <a:lnTo>
                    <a:pt x="9002" y="12831"/>
                  </a:lnTo>
                  <a:close/>
                  <a:moveTo>
                    <a:pt x="9002" y="12563"/>
                  </a:moveTo>
                  <a:lnTo>
                    <a:pt x="9002" y="12508"/>
                  </a:lnTo>
                  <a:lnTo>
                    <a:pt x="8776" y="12398"/>
                  </a:lnTo>
                  <a:lnTo>
                    <a:pt x="8754" y="12444"/>
                  </a:lnTo>
                  <a:lnTo>
                    <a:pt x="8967" y="12547"/>
                  </a:lnTo>
                  <a:cubicBezTo>
                    <a:pt x="8979" y="12552"/>
                    <a:pt x="8990" y="12558"/>
                    <a:pt x="9002" y="12563"/>
                  </a:cubicBezTo>
                  <a:close/>
                  <a:moveTo>
                    <a:pt x="9002" y="12356"/>
                  </a:moveTo>
                  <a:lnTo>
                    <a:pt x="9002" y="12291"/>
                  </a:lnTo>
                  <a:cubicBezTo>
                    <a:pt x="8998" y="12294"/>
                    <a:pt x="8994" y="12295"/>
                    <a:pt x="8990" y="12297"/>
                  </a:cubicBezTo>
                  <a:cubicBezTo>
                    <a:pt x="8976" y="12302"/>
                    <a:pt x="8961" y="12301"/>
                    <a:pt x="8945" y="12293"/>
                  </a:cubicBezTo>
                  <a:cubicBezTo>
                    <a:pt x="8925" y="12283"/>
                    <a:pt x="8912" y="12269"/>
                    <a:pt x="8907" y="12249"/>
                  </a:cubicBezTo>
                  <a:cubicBezTo>
                    <a:pt x="8903" y="12230"/>
                    <a:pt x="8906" y="12208"/>
                    <a:pt x="8919" y="12183"/>
                  </a:cubicBezTo>
                  <a:cubicBezTo>
                    <a:pt x="8923" y="12175"/>
                    <a:pt x="8927" y="12167"/>
                    <a:pt x="8932" y="12161"/>
                  </a:cubicBezTo>
                  <a:cubicBezTo>
                    <a:pt x="8937" y="12154"/>
                    <a:pt x="8942" y="12147"/>
                    <a:pt x="8949" y="12141"/>
                  </a:cubicBezTo>
                  <a:cubicBezTo>
                    <a:pt x="8955" y="12135"/>
                    <a:pt x="8962" y="12129"/>
                    <a:pt x="8970" y="12123"/>
                  </a:cubicBezTo>
                  <a:cubicBezTo>
                    <a:pt x="8978" y="12117"/>
                    <a:pt x="8988" y="12111"/>
                    <a:pt x="8999" y="12104"/>
                  </a:cubicBezTo>
                  <a:lnTo>
                    <a:pt x="8975" y="12067"/>
                  </a:lnTo>
                  <a:cubicBezTo>
                    <a:pt x="8932" y="12092"/>
                    <a:pt x="8900" y="12125"/>
                    <a:pt x="8879" y="12167"/>
                  </a:cubicBezTo>
                  <a:cubicBezTo>
                    <a:pt x="8870" y="12186"/>
                    <a:pt x="8864" y="12205"/>
                    <a:pt x="8862" y="12223"/>
                  </a:cubicBezTo>
                  <a:cubicBezTo>
                    <a:pt x="8860" y="12241"/>
                    <a:pt x="8861" y="12258"/>
                    <a:pt x="8866" y="12274"/>
                  </a:cubicBezTo>
                  <a:cubicBezTo>
                    <a:pt x="8870" y="12290"/>
                    <a:pt x="8878" y="12304"/>
                    <a:pt x="8888" y="12317"/>
                  </a:cubicBezTo>
                  <a:cubicBezTo>
                    <a:pt x="8899" y="12330"/>
                    <a:pt x="8913" y="12340"/>
                    <a:pt x="8929" y="12349"/>
                  </a:cubicBezTo>
                  <a:cubicBezTo>
                    <a:pt x="8953" y="12360"/>
                    <a:pt x="8978" y="12363"/>
                    <a:pt x="9002" y="12356"/>
                  </a:cubicBezTo>
                  <a:close/>
                  <a:moveTo>
                    <a:pt x="6154" y="18083"/>
                  </a:moveTo>
                  <a:cubicBezTo>
                    <a:pt x="6162" y="18092"/>
                    <a:pt x="6168" y="18101"/>
                    <a:pt x="6171" y="18110"/>
                  </a:cubicBezTo>
                  <a:cubicBezTo>
                    <a:pt x="6174" y="18121"/>
                    <a:pt x="6174" y="18133"/>
                    <a:pt x="6172" y="18145"/>
                  </a:cubicBezTo>
                  <a:cubicBezTo>
                    <a:pt x="6170" y="18158"/>
                    <a:pt x="6165" y="18173"/>
                    <a:pt x="6156" y="18190"/>
                  </a:cubicBezTo>
                  <a:lnTo>
                    <a:pt x="6135" y="18234"/>
                  </a:lnTo>
                  <a:lnTo>
                    <a:pt x="5989" y="18162"/>
                  </a:lnTo>
                  <a:lnTo>
                    <a:pt x="6012" y="18115"/>
                  </a:lnTo>
                  <a:cubicBezTo>
                    <a:pt x="6017" y="18105"/>
                    <a:pt x="6022" y="18096"/>
                    <a:pt x="6027" y="18089"/>
                  </a:cubicBezTo>
                  <a:cubicBezTo>
                    <a:pt x="6033" y="18081"/>
                    <a:pt x="6038" y="18075"/>
                    <a:pt x="6044" y="18070"/>
                  </a:cubicBezTo>
                  <a:cubicBezTo>
                    <a:pt x="6054" y="18061"/>
                    <a:pt x="6066" y="18056"/>
                    <a:pt x="6081" y="18054"/>
                  </a:cubicBezTo>
                  <a:cubicBezTo>
                    <a:pt x="6095" y="18053"/>
                    <a:pt x="6109" y="18055"/>
                    <a:pt x="6122" y="18061"/>
                  </a:cubicBezTo>
                  <a:cubicBezTo>
                    <a:pt x="6135" y="18067"/>
                    <a:pt x="6146" y="18075"/>
                    <a:pt x="6154" y="18083"/>
                  </a:cubicBezTo>
                  <a:close/>
                  <a:moveTo>
                    <a:pt x="6652" y="17921"/>
                  </a:moveTo>
                  <a:lnTo>
                    <a:pt x="6103" y="17650"/>
                  </a:lnTo>
                  <a:lnTo>
                    <a:pt x="6084" y="17688"/>
                  </a:lnTo>
                  <a:lnTo>
                    <a:pt x="6634" y="17958"/>
                  </a:lnTo>
                  <a:lnTo>
                    <a:pt x="6652" y="17921"/>
                  </a:lnTo>
                  <a:close/>
                  <a:moveTo>
                    <a:pt x="6427" y="17173"/>
                  </a:moveTo>
                  <a:lnTo>
                    <a:pt x="6404" y="17219"/>
                  </a:lnTo>
                  <a:lnTo>
                    <a:pt x="6676" y="17353"/>
                  </a:lnTo>
                  <a:cubicBezTo>
                    <a:pt x="6690" y="17360"/>
                    <a:pt x="6701" y="17366"/>
                    <a:pt x="6709" y="17372"/>
                  </a:cubicBezTo>
                  <a:cubicBezTo>
                    <a:pt x="6717" y="17379"/>
                    <a:pt x="6724" y="17387"/>
                    <a:pt x="6730" y="17398"/>
                  </a:cubicBezTo>
                  <a:cubicBezTo>
                    <a:pt x="6735" y="17408"/>
                    <a:pt x="6737" y="17420"/>
                    <a:pt x="6735" y="17434"/>
                  </a:cubicBezTo>
                  <a:cubicBezTo>
                    <a:pt x="6733" y="17447"/>
                    <a:pt x="6729" y="17463"/>
                    <a:pt x="6721" y="17479"/>
                  </a:cubicBezTo>
                  <a:cubicBezTo>
                    <a:pt x="6715" y="17491"/>
                    <a:pt x="6708" y="17501"/>
                    <a:pt x="6702" y="17509"/>
                  </a:cubicBezTo>
                  <a:cubicBezTo>
                    <a:pt x="6695" y="17516"/>
                    <a:pt x="6688" y="17522"/>
                    <a:pt x="6682" y="17526"/>
                  </a:cubicBezTo>
                  <a:cubicBezTo>
                    <a:pt x="6675" y="17530"/>
                    <a:pt x="6668" y="17533"/>
                    <a:pt x="6662" y="17535"/>
                  </a:cubicBezTo>
                  <a:cubicBezTo>
                    <a:pt x="6656" y="17536"/>
                    <a:pt x="6650" y="17537"/>
                    <a:pt x="6645" y="17536"/>
                  </a:cubicBezTo>
                  <a:cubicBezTo>
                    <a:pt x="6637" y="17536"/>
                    <a:pt x="6628" y="17534"/>
                    <a:pt x="6617" y="17529"/>
                  </a:cubicBezTo>
                  <a:cubicBezTo>
                    <a:pt x="6606" y="17525"/>
                    <a:pt x="6595" y="17520"/>
                    <a:pt x="6585" y="17516"/>
                  </a:cubicBezTo>
                  <a:lnTo>
                    <a:pt x="6322" y="17386"/>
                  </a:lnTo>
                  <a:lnTo>
                    <a:pt x="6299" y="17432"/>
                  </a:lnTo>
                  <a:lnTo>
                    <a:pt x="6579" y="17570"/>
                  </a:lnTo>
                  <a:cubicBezTo>
                    <a:pt x="6588" y="17574"/>
                    <a:pt x="6598" y="17579"/>
                    <a:pt x="6610" y="17583"/>
                  </a:cubicBezTo>
                  <a:cubicBezTo>
                    <a:pt x="6622" y="17587"/>
                    <a:pt x="6634" y="17589"/>
                    <a:pt x="6646" y="17589"/>
                  </a:cubicBezTo>
                  <a:cubicBezTo>
                    <a:pt x="6671" y="17588"/>
                    <a:pt x="6692" y="17580"/>
                    <a:pt x="6710" y="17567"/>
                  </a:cubicBezTo>
                  <a:cubicBezTo>
                    <a:pt x="6728" y="17553"/>
                    <a:pt x="6744" y="17531"/>
                    <a:pt x="6759" y="17501"/>
                  </a:cubicBezTo>
                  <a:cubicBezTo>
                    <a:pt x="6771" y="17477"/>
                    <a:pt x="6779" y="17456"/>
                    <a:pt x="6782" y="17437"/>
                  </a:cubicBezTo>
                  <a:cubicBezTo>
                    <a:pt x="6785" y="17418"/>
                    <a:pt x="6784" y="17401"/>
                    <a:pt x="6780" y="17383"/>
                  </a:cubicBezTo>
                  <a:cubicBezTo>
                    <a:pt x="6776" y="17367"/>
                    <a:pt x="6768" y="17353"/>
                    <a:pt x="6757" y="17343"/>
                  </a:cubicBezTo>
                  <a:cubicBezTo>
                    <a:pt x="6746" y="17332"/>
                    <a:pt x="6728" y="17321"/>
                    <a:pt x="6705" y="17310"/>
                  </a:cubicBezTo>
                  <a:lnTo>
                    <a:pt x="6427" y="17173"/>
                  </a:lnTo>
                  <a:close/>
                  <a:moveTo>
                    <a:pt x="7001" y="16993"/>
                  </a:moveTo>
                  <a:lnTo>
                    <a:pt x="6610" y="16800"/>
                  </a:lnTo>
                  <a:lnTo>
                    <a:pt x="6587" y="16846"/>
                  </a:lnTo>
                  <a:lnTo>
                    <a:pt x="6801" y="16949"/>
                  </a:lnTo>
                  <a:cubicBezTo>
                    <a:pt x="6815" y="16956"/>
                    <a:pt x="6829" y="16963"/>
                    <a:pt x="6843" y="16969"/>
                  </a:cubicBezTo>
                  <a:cubicBezTo>
                    <a:pt x="6858" y="16976"/>
                    <a:pt x="6871" y="16981"/>
                    <a:pt x="6882" y="16986"/>
                  </a:cubicBezTo>
                  <a:cubicBezTo>
                    <a:pt x="6893" y="16991"/>
                    <a:pt x="6903" y="16995"/>
                    <a:pt x="6910" y="16998"/>
                  </a:cubicBezTo>
                  <a:cubicBezTo>
                    <a:pt x="6918" y="17001"/>
                    <a:pt x="6922" y="17003"/>
                    <a:pt x="6922" y="17003"/>
                  </a:cubicBezTo>
                  <a:cubicBezTo>
                    <a:pt x="6921" y="17003"/>
                    <a:pt x="6917" y="17002"/>
                    <a:pt x="6911" y="17002"/>
                  </a:cubicBezTo>
                  <a:cubicBezTo>
                    <a:pt x="6905" y="17001"/>
                    <a:pt x="6897" y="17001"/>
                    <a:pt x="6888" y="17000"/>
                  </a:cubicBezTo>
                  <a:cubicBezTo>
                    <a:pt x="6879" y="17000"/>
                    <a:pt x="6868" y="16999"/>
                    <a:pt x="6857" y="16999"/>
                  </a:cubicBezTo>
                  <a:cubicBezTo>
                    <a:pt x="6845" y="16998"/>
                    <a:pt x="6834" y="16998"/>
                    <a:pt x="6822" y="16999"/>
                  </a:cubicBezTo>
                  <a:lnTo>
                    <a:pt x="6509" y="17006"/>
                  </a:lnTo>
                  <a:lnTo>
                    <a:pt x="6482" y="17060"/>
                  </a:lnTo>
                  <a:lnTo>
                    <a:pt x="6873" y="17252"/>
                  </a:lnTo>
                  <a:lnTo>
                    <a:pt x="6897" y="17204"/>
                  </a:lnTo>
                  <a:lnTo>
                    <a:pt x="6669" y="17095"/>
                  </a:lnTo>
                  <a:cubicBezTo>
                    <a:pt x="6658" y="17089"/>
                    <a:pt x="6646" y="17084"/>
                    <a:pt x="6634" y="17079"/>
                  </a:cubicBezTo>
                  <a:cubicBezTo>
                    <a:pt x="6623" y="17074"/>
                    <a:pt x="6612" y="17069"/>
                    <a:pt x="6602" y="17065"/>
                  </a:cubicBezTo>
                  <a:cubicBezTo>
                    <a:pt x="6592" y="17061"/>
                    <a:pt x="6583" y="17057"/>
                    <a:pt x="6576" y="17054"/>
                  </a:cubicBezTo>
                  <a:cubicBezTo>
                    <a:pt x="6569" y="17051"/>
                    <a:pt x="6564" y="17049"/>
                    <a:pt x="6560" y="17048"/>
                  </a:cubicBezTo>
                  <a:cubicBezTo>
                    <a:pt x="6564" y="17048"/>
                    <a:pt x="6570" y="17049"/>
                    <a:pt x="6578" y="17049"/>
                  </a:cubicBezTo>
                  <a:cubicBezTo>
                    <a:pt x="6585" y="17049"/>
                    <a:pt x="6594" y="17050"/>
                    <a:pt x="6604" y="17050"/>
                  </a:cubicBezTo>
                  <a:cubicBezTo>
                    <a:pt x="6614" y="17050"/>
                    <a:pt x="6625" y="17050"/>
                    <a:pt x="6637" y="17050"/>
                  </a:cubicBezTo>
                  <a:cubicBezTo>
                    <a:pt x="6650" y="17050"/>
                    <a:pt x="6662" y="17050"/>
                    <a:pt x="6676" y="17049"/>
                  </a:cubicBezTo>
                  <a:lnTo>
                    <a:pt x="6977" y="17042"/>
                  </a:lnTo>
                  <a:lnTo>
                    <a:pt x="7001" y="16993"/>
                  </a:lnTo>
                  <a:close/>
                  <a:moveTo>
                    <a:pt x="7080" y="16833"/>
                  </a:moveTo>
                  <a:lnTo>
                    <a:pt x="6689" y="16640"/>
                  </a:lnTo>
                  <a:lnTo>
                    <a:pt x="6666" y="16686"/>
                  </a:lnTo>
                  <a:lnTo>
                    <a:pt x="7057" y="16878"/>
                  </a:lnTo>
                  <a:lnTo>
                    <a:pt x="7080" y="16833"/>
                  </a:lnTo>
                  <a:close/>
                  <a:moveTo>
                    <a:pt x="6879" y="16253"/>
                  </a:moveTo>
                  <a:lnTo>
                    <a:pt x="6856" y="16301"/>
                  </a:lnTo>
                  <a:lnTo>
                    <a:pt x="7072" y="16511"/>
                  </a:lnTo>
                  <a:cubicBezTo>
                    <a:pt x="7090" y="16529"/>
                    <a:pt x="7105" y="16543"/>
                    <a:pt x="7117" y="16554"/>
                  </a:cubicBezTo>
                  <a:cubicBezTo>
                    <a:pt x="7129" y="16565"/>
                    <a:pt x="7137" y="16572"/>
                    <a:pt x="7142" y="16575"/>
                  </a:cubicBezTo>
                  <a:cubicBezTo>
                    <a:pt x="7139" y="16575"/>
                    <a:pt x="7134" y="16573"/>
                    <a:pt x="7127" y="16571"/>
                  </a:cubicBezTo>
                  <a:cubicBezTo>
                    <a:pt x="7120" y="16570"/>
                    <a:pt x="7112" y="16568"/>
                    <a:pt x="7103" y="16566"/>
                  </a:cubicBezTo>
                  <a:cubicBezTo>
                    <a:pt x="7094" y="16564"/>
                    <a:pt x="7084" y="16562"/>
                    <a:pt x="7074" y="16560"/>
                  </a:cubicBezTo>
                  <a:cubicBezTo>
                    <a:pt x="7064" y="16559"/>
                    <a:pt x="7053" y="16557"/>
                    <a:pt x="7043" y="16555"/>
                  </a:cubicBezTo>
                  <a:lnTo>
                    <a:pt x="6751" y="16514"/>
                  </a:lnTo>
                  <a:lnTo>
                    <a:pt x="6726" y="16565"/>
                  </a:lnTo>
                  <a:lnTo>
                    <a:pt x="7182" y="16625"/>
                  </a:lnTo>
                  <a:lnTo>
                    <a:pt x="7204" y="16579"/>
                  </a:lnTo>
                  <a:lnTo>
                    <a:pt x="6879" y="16253"/>
                  </a:lnTo>
                  <a:close/>
                  <a:moveTo>
                    <a:pt x="7415" y="16150"/>
                  </a:moveTo>
                  <a:lnTo>
                    <a:pt x="7375" y="16131"/>
                  </a:lnTo>
                  <a:lnTo>
                    <a:pt x="7290" y="16303"/>
                  </a:lnTo>
                  <a:lnTo>
                    <a:pt x="7147" y="16232"/>
                  </a:lnTo>
                  <a:lnTo>
                    <a:pt x="7213" y="16098"/>
                  </a:lnTo>
                  <a:lnTo>
                    <a:pt x="7173" y="16078"/>
                  </a:lnTo>
                  <a:lnTo>
                    <a:pt x="7107" y="16212"/>
                  </a:lnTo>
                  <a:lnTo>
                    <a:pt x="6979" y="16149"/>
                  </a:lnTo>
                  <a:lnTo>
                    <a:pt x="7057" y="15989"/>
                  </a:lnTo>
                  <a:lnTo>
                    <a:pt x="7022" y="15964"/>
                  </a:lnTo>
                  <a:lnTo>
                    <a:pt x="6916" y="16177"/>
                  </a:lnTo>
                  <a:lnTo>
                    <a:pt x="7307" y="16370"/>
                  </a:lnTo>
                  <a:lnTo>
                    <a:pt x="7415" y="16150"/>
                  </a:lnTo>
                  <a:close/>
                  <a:moveTo>
                    <a:pt x="7578" y="15819"/>
                  </a:moveTo>
                  <a:lnTo>
                    <a:pt x="7542" y="15824"/>
                  </a:lnTo>
                  <a:cubicBezTo>
                    <a:pt x="7525" y="15826"/>
                    <a:pt x="7508" y="15829"/>
                    <a:pt x="7489" y="15831"/>
                  </a:cubicBezTo>
                  <a:cubicBezTo>
                    <a:pt x="7470" y="15834"/>
                    <a:pt x="7453" y="15836"/>
                    <a:pt x="7436" y="15839"/>
                  </a:cubicBezTo>
                  <a:cubicBezTo>
                    <a:pt x="7420" y="15841"/>
                    <a:pt x="7408" y="15843"/>
                    <a:pt x="7401" y="15844"/>
                  </a:cubicBezTo>
                  <a:cubicBezTo>
                    <a:pt x="7391" y="15846"/>
                    <a:pt x="7380" y="15848"/>
                    <a:pt x="7369" y="15851"/>
                  </a:cubicBezTo>
                  <a:cubicBezTo>
                    <a:pt x="7357" y="15854"/>
                    <a:pt x="7346" y="15858"/>
                    <a:pt x="7338" y="15862"/>
                  </a:cubicBezTo>
                  <a:lnTo>
                    <a:pt x="7341" y="15856"/>
                  </a:lnTo>
                  <a:cubicBezTo>
                    <a:pt x="7348" y="15841"/>
                    <a:pt x="7353" y="15825"/>
                    <a:pt x="7354" y="15810"/>
                  </a:cubicBezTo>
                  <a:cubicBezTo>
                    <a:pt x="7355" y="15795"/>
                    <a:pt x="7353" y="15780"/>
                    <a:pt x="7348" y="15766"/>
                  </a:cubicBezTo>
                  <a:cubicBezTo>
                    <a:pt x="7344" y="15753"/>
                    <a:pt x="7336" y="15740"/>
                    <a:pt x="7325" y="15729"/>
                  </a:cubicBezTo>
                  <a:cubicBezTo>
                    <a:pt x="7314" y="15717"/>
                    <a:pt x="7301" y="15708"/>
                    <a:pt x="7285" y="15700"/>
                  </a:cubicBezTo>
                  <a:cubicBezTo>
                    <a:pt x="7274" y="15695"/>
                    <a:pt x="7264" y="15691"/>
                    <a:pt x="7255" y="15690"/>
                  </a:cubicBezTo>
                  <a:cubicBezTo>
                    <a:pt x="7245" y="15688"/>
                    <a:pt x="7236" y="15687"/>
                    <a:pt x="7227" y="15687"/>
                  </a:cubicBezTo>
                  <a:cubicBezTo>
                    <a:pt x="7218" y="15688"/>
                    <a:pt x="7210" y="15689"/>
                    <a:pt x="7203" y="15691"/>
                  </a:cubicBezTo>
                  <a:cubicBezTo>
                    <a:pt x="7196" y="15693"/>
                    <a:pt x="7189" y="15695"/>
                    <a:pt x="7184" y="15698"/>
                  </a:cubicBezTo>
                  <a:cubicBezTo>
                    <a:pt x="7178" y="15701"/>
                    <a:pt x="7172" y="15704"/>
                    <a:pt x="7166" y="15709"/>
                  </a:cubicBezTo>
                  <a:cubicBezTo>
                    <a:pt x="7160" y="15713"/>
                    <a:pt x="7154" y="15719"/>
                    <a:pt x="7148" y="15725"/>
                  </a:cubicBezTo>
                  <a:cubicBezTo>
                    <a:pt x="7141" y="15732"/>
                    <a:pt x="7135" y="15740"/>
                    <a:pt x="7129" y="15750"/>
                  </a:cubicBezTo>
                  <a:cubicBezTo>
                    <a:pt x="7123" y="15760"/>
                    <a:pt x="7117" y="15771"/>
                    <a:pt x="7110" y="15784"/>
                  </a:cubicBezTo>
                  <a:lnTo>
                    <a:pt x="7065" y="15875"/>
                  </a:lnTo>
                  <a:lnTo>
                    <a:pt x="7456" y="16068"/>
                  </a:lnTo>
                  <a:lnTo>
                    <a:pt x="7478" y="16022"/>
                  </a:lnTo>
                  <a:lnTo>
                    <a:pt x="7302" y="15935"/>
                  </a:lnTo>
                  <a:cubicBezTo>
                    <a:pt x="7307" y="15926"/>
                    <a:pt x="7313" y="15919"/>
                    <a:pt x="7319" y="15914"/>
                  </a:cubicBezTo>
                  <a:cubicBezTo>
                    <a:pt x="7325" y="15910"/>
                    <a:pt x="7335" y="15906"/>
                    <a:pt x="7349" y="15903"/>
                  </a:cubicBezTo>
                  <a:cubicBezTo>
                    <a:pt x="7372" y="15899"/>
                    <a:pt x="7394" y="15894"/>
                    <a:pt x="7415" y="15891"/>
                  </a:cubicBezTo>
                  <a:cubicBezTo>
                    <a:pt x="7435" y="15888"/>
                    <a:pt x="7454" y="15885"/>
                    <a:pt x="7472" y="15883"/>
                  </a:cubicBezTo>
                  <a:cubicBezTo>
                    <a:pt x="7489" y="15881"/>
                    <a:pt x="7504" y="15879"/>
                    <a:pt x="7518" y="15879"/>
                  </a:cubicBezTo>
                  <a:cubicBezTo>
                    <a:pt x="7531" y="15878"/>
                    <a:pt x="7541" y="15878"/>
                    <a:pt x="7549" y="15878"/>
                  </a:cubicBezTo>
                  <a:lnTo>
                    <a:pt x="7578" y="15819"/>
                  </a:lnTo>
                  <a:close/>
                  <a:moveTo>
                    <a:pt x="7292" y="15770"/>
                  </a:moveTo>
                  <a:cubicBezTo>
                    <a:pt x="7300" y="15779"/>
                    <a:pt x="7306" y="15788"/>
                    <a:pt x="7309" y="15797"/>
                  </a:cubicBezTo>
                  <a:cubicBezTo>
                    <a:pt x="7312" y="15808"/>
                    <a:pt x="7312" y="15820"/>
                    <a:pt x="7310" y="15833"/>
                  </a:cubicBezTo>
                  <a:cubicBezTo>
                    <a:pt x="7308" y="15845"/>
                    <a:pt x="7303" y="15860"/>
                    <a:pt x="7294" y="15878"/>
                  </a:cubicBezTo>
                  <a:lnTo>
                    <a:pt x="7273" y="15921"/>
                  </a:lnTo>
                  <a:lnTo>
                    <a:pt x="7127" y="15849"/>
                  </a:lnTo>
                  <a:lnTo>
                    <a:pt x="7150" y="15802"/>
                  </a:lnTo>
                  <a:cubicBezTo>
                    <a:pt x="7155" y="15792"/>
                    <a:pt x="7160" y="15783"/>
                    <a:pt x="7165" y="15776"/>
                  </a:cubicBezTo>
                  <a:cubicBezTo>
                    <a:pt x="7171" y="15769"/>
                    <a:pt x="7176" y="15763"/>
                    <a:pt x="7182" y="15757"/>
                  </a:cubicBezTo>
                  <a:cubicBezTo>
                    <a:pt x="7192" y="15749"/>
                    <a:pt x="7204" y="15743"/>
                    <a:pt x="7219" y="15742"/>
                  </a:cubicBezTo>
                  <a:cubicBezTo>
                    <a:pt x="7233" y="15740"/>
                    <a:pt x="7247" y="15742"/>
                    <a:pt x="7260" y="15748"/>
                  </a:cubicBezTo>
                  <a:cubicBezTo>
                    <a:pt x="7273" y="15755"/>
                    <a:pt x="7284" y="15762"/>
                    <a:pt x="7292" y="15770"/>
                  </a:cubicBezTo>
                  <a:close/>
                  <a:moveTo>
                    <a:pt x="7589" y="15425"/>
                  </a:moveTo>
                  <a:cubicBezTo>
                    <a:pt x="7575" y="15424"/>
                    <a:pt x="7561" y="15425"/>
                    <a:pt x="7548" y="15428"/>
                  </a:cubicBezTo>
                  <a:cubicBezTo>
                    <a:pt x="7535" y="15432"/>
                    <a:pt x="7523" y="15437"/>
                    <a:pt x="7512" y="15445"/>
                  </a:cubicBezTo>
                  <a:cubicBezTo>
                    <a:pt x="7501" y="15452"/>
                    <a:pt x="7488" y="15463"/>
                    <a:pt x="7474" y="15478"/>
                  </a:cubicBezTo>
                  <a:lnTo>
                    <a:pt x="7438" y="15516"/>
                  </a:lnTo>
                  <a:cubicBezTo>
                    <a:pt x="7419" y="15535"/>
                    <a:pt x="7402" y="15548"/>
                    <a:pt x="7388" y="15553"/>
                  </a:cubicBezTo>
                  <a:cubicBezTo>
                    <a:pt x="7373" y="15559"/>
                    <a:pt x="7358" y="15557"/>
                    <a:pt x="7342" y="15550"/>
                  </a:cubicBezTo>
                  <a:cubicBezTo>
                    <a:pt x="7322" y="15540"/>
                    <a:pt x="7310" y="15525"/>
                    <a:pt x="7305" y="15506"/>
                  </a:cubicBezTo>
                  <a:cubicBezTo>
                    <a:pt x="7300" y="15486"/>
                    <a:pt x="7304" y="15464"/>
                    <a:pt x="7316" y="15440"/>
                  </a:cubicBezTo>
                  <a:cubicBezTo>
                    <a:pt x="7320" y="15431"/>
                    <a:pt x="7325" y="15424"/>
                    <a:pt x="7330" y="15417"/>
                  </a:cubicBezTo>
                  <a:cubicBezTo>
                    <a:pt x="7334" y="15410"/>
                    <a:pt x="7340" y="15404"/>
                    <a:pt x="7346" y="15398"/>
                  </a:cubicBezTo>
                  <a:cubicBezTo>
                    <a:pt x="7353" y="15391"/>
                    <a:pt x="7360" y="15385"/>
                    <a:pt x="7368" y="15380"/>
                  </a:cubicBezTo>
                  <a:cubicBezTo>
                    <a:pt x="7376" y="15374"/>
                    <a:pt x="7385" y="15367"/>
                    <a:pt x="7396" y="15361"/>
                  </a:cubicBezTo>
                  <a:lnTo>
                    <a:pt x="7373" y="15324"/>
                  </a:lnTo>
                  <a:cubicBezTo>
                    <a:pt x="7329" y="15349"/>
                    <a:pt x="7297" y="15382"/>
                    <a:pt x="7277" y="15423"/>
                  </a:cubicBezTo>
                  <a:cubicBezTo>
                    <a:pt x="7268" y="15442"/>
                    <a:pt x="7262" y="15461"/>
                    <a:pt x="7260" y="15479"/>
                  </a:cubicBezTo>
                  <a:cubicBezTo>
                    <a:pt x="7258" y="15497"/>
                    <a:pt x="7259" y="15515"/>
                    <a:pt x="7263" y="15530"/>
                  </a:cubicBezTo>
                  <a:cubicBezTo>
                    <a:pt x="7268" y="15546"/>
                    <a:pt x="7275" y="15561"/>
                    <a:pt x="7286" y="15573"/>
                  </a:cubicBezTo>
                  <a:cubicBezTo>
                    <a:pt x="7297" y="15586"/>
                    <a:pt x="7310" y="15597"/>
                    <a:pt x="7327" y="15605"/>
                  </a:cubicBezTo>
                  <a:cubicBezTo>
                    <a:pt x="7352" y="15617"/>
                    <a:pt x="7377" y="15620"/>
                    <a:pt x="7403" y="15612"/>
                  </a:cubicBezTo>
                  <a:cubicBezTo>
                    <a:pt x="7415" y="15608"/>
                    <a:pt x="7426" y="15602"/>
                    <a:pt x="7436" y="15594"/>
                  </a:cubicBezTo>
                  <a:cubicBezTo>
                    <a:pt x="7446" y="15586"/>
                    <a:pt x="7458" y="15575"/>
                    <a:pt x="7472" y="15559"/>
                  </a:cubicBezTo>
                  <a:lnTo>
                    <a:pt x="7503" y="15526"/>
                  </a:lnTo>
                  <a:cubicBezTo>
                    <a:pt x="7540" y="15486"/>
                    <a:pt x="7576" y="15475"/>
                    <a:pt x="7611" y="15492"/>
                  </a:cubicBezTo>
                  <a:cubicBezTo>
                    <a:pt x="7634" y="15503"/>
                    <a:pt x="7648" y="15522"/>
                    <a:pt x="7653" y="15547"/>
                  </a:cubicBezTo>
                  <a:cubicBezTo>
                    <a:pt x="7655" y="15559"/>
                    <a:pt x="7655" y="15570"/>
                    <a:pt x="7653" y="15580"/>
                  </a:cubicBezTo>
                  <a:cubicBezTo>
                    <a:pt x="7651" y="15590"/>
                    <a:pt x="7647" y="15603"/>
                    <a:pt x="7639" y="15618"/>
                  </a:cubicBezTo>
                  <a:cubicBezTo>
                    <a:pt x="7629" y="15637"/>
                    <a:pt x="7618" y="15655"/>
                    <a:pt x="7604" y="15669"/>
                  </a:cubicBezTo>
                  <a:cubicBezTo>
                    <a:pt x="7591" y="15683"/>
                    <a:pt x="7574" y="15696"/>
                    <a:pt x="7554" y="15706"/>
                  </a:cubicBezTo>
                  <a:lnTo>
                    <a:pt x="7580" y="15744"/>
                  </a:lnTo>
                  <a:cubicBezTo>
                    <a:pt x="7602" y="15731"/>
                    <a:pt x="7621" y="15716"/>
                    <a:pt x="7636" y="15698"/>
                  </a:cubicBezTo>
                  <a:cubicBezTo>
                    <a:pt x="7652" y="15681"/>
                    <a:pt x="7666" y="15660"/>
                    <a:pt x="7677" y="15637"/>
                  </a:cubicBezTo>
                  <a:cubicBezTo>
                    <a:pt x="7686" y="15618"/>
                    <a:pt x="7692" y="15601"/>
                    <a:pt x="7695" y="15586"/>
                  </a:cubicBezTo>
                  <a:cubicBezTo>
                    <a:pt x="7698" y="15570"/>
                    <a:pt x="7699" y="15554"/>
                    <a:pt x="7697" y="15537"/>
                  </a:cubicBezTo>
                  <a:cubicBezTo>
                    <a:pt x="7694" y="15514"/>
                    <a:pt x="7687" y="15494"/>
                    <a:pt x="7675" y="15476"/>
                  </a:cubicBezTo>
                  <a:cubicBezTo>
                    <a:pt x="7663" y="15459"/>
                    <a:pt x="7647" y="15446"/>
                    <a:pt x="7629" y="15437"/>
                  </a:cubicBezTo>
                  <a:cubicBezTo>
                    <a:pt x="7617" y="15431"/>
                    <a:pt x="7604" y="15427"/>
                    <a:pt x="7589" y="15425"/>
                  </a:cubicBezTo>
                  <a:close/>
                  <a:moveTo>
                    <a:pt x="7807" y="15355"/>
                  </a:moveTo>
                  <a:lnTo>
                    <a:pt x="7416" y="15163"/>
                  </a:lnTo>
                  <a:lnTo>
                    <a:pt x="7393" y="15208"/>
                  </a:lnTo>
                  <a:lnTo>
                    <a:pt x="7784" y="15401"/>
                  </a:lnTo>
                  <a:lnTo>
                    <a:pt x="7807" y="15355"/>
                  </a:lnTo>
                  <a:close/>
                  <a:moveTo>
                    <a:pt x="7582" y="14826"/>
                  </a:moveTo>
                  <a:lnTo>
                    <a:pt x="7454" y="15084"/>
                  </a:lnTo>
                  <a:lnTo>
                    <a:pt x="7494" y="15104"/>
                  </a:lnTo>
                  <a:lnTo>
                    <a:pt x="7545" y="14999"/>
                  </a:lnTo>
                  <a:lnTo>
                    <a:pt x="7897" y="15172"/>
                  </a:lnTo>
                  <a:lnTo>
                    <a:pt x="7919" y="15127"/>
                  </a:lnTo>
                  <a:lnTo>
                    <a:pt x="7568" y="14954"/>
                  </a:lnTo>
                  <a:lnTo>
                    <a:pt x="7620" y="14848"/>
                  </a:lnTo>
                  <a:lnTo>
                    <a:pt x="7582" y="14826"/>
                  </a:lnTo>
                  <a:close/>
                  <a:moveTo>
                    <a:pt x="7749" y="14485"/>
                  </a:moveTo>
                  <a:lnTo>
                    <a:pt x="7723" y="14539"/>
                  </a:lnTo>
                  <a:lnTo>
                    <a:pt x="7835" y="14687"/>
                  </a:lnTo>
                  <a:cubicBezTo>
                    <a:pt x="7842" y="14698"/>
                    <a:pt x="7849" y="14707"/>
                    <a:pt x="7856" y="14715"/>
                  </a:cubicBezTo>
                  <a:cubicBezTo>
                    <a:pt x="7863" y="14723"/>
                    <a:pt x="7867" y="14728"/>
                    <a:pt x="7869" y="14730"/>
                  </a:cubicBezTo>
                  <a:cubicBezTo>
                    <a:pt x="7859" y="14730"/>
                    <a:pt x="7850" y="14729"/>
                    <a:pt x="7842" y="14729"/>
                  </a:cubicBezTo>
                  <a:cubicBezTo>
                    <a:pt x="7833" y="14729"/>
                    <a:pt x="7824" y="14728"/>
                    <a:pt x="7815" y="14728"/>
                  </a:cubicBezTo>
                  <a:lnTo>
                    <a:pt x="7629" y="14729"/>
                  </a:lnTo>
                  <a:lnTo>
                    <a:pt x="7601" y="14787"/>
                  </a:lnTo>
                  <a:lnTo>
                    <a:pt x="7899" y="14777"/>
                  </a:lnTo>
                  <a:lnTo>
                    <a:pt x="8054" y="14853"/>
                  </a:lnTo>
                  <a:lnTo>
                    <a:pt x="8078" y="14805"/>
                  </a:lnTo>
                  <a:lnTo>
                    <a:pt x="7925" y="14730"/>
                  </a:lnTo>
                  <a:lnTo>
                    <a:pt x="7749" y="14485"/>
                  </a:lnTo>
                  <a:close/>
                  <a:moveTo>
                    <a:pt x="8109" y="14056"/>
                  </a:moveTo>
                  <a:cubicBezTo>
                    <a:pt x="8082" y="14050"/>
                    <a:pt x="8057" y="14049"/>
                    <a:pt x="8033" y="14052"/>
                  </a:cubicBezTo>
                  <a:cubicBezTo>
                    <a:pt x="8024" y="14053"/>
                    <a:pt x="8014" y="14056"/>
                    <a:pt x="8003" y="14059"/>
                  </a:cubicBezTo>
                  <a:cubicBezTo>
                    <a:pt x="7992" y="14063"/>
                    <a:pt x="7980" y="14068"/>
                    <a:pt x="7969" y="14075"/>
                  </a:cubicBezTo>
                  <a:cubicBezTo>
                    <a:pt x="7958" y="14081"/>
                    <a:pt x="7947" y="14090"/>
                    <a:pt x="7937" y="14102"/>
                  </a:cubicBezTo>
                  <a:cubicBezTo>
                    <a:pt x="7927" y="14113"/>
                    <a:pt x="7917" y="14127"/>
                    <a:pt x="7909" y="14144"/>
                  </a:cubicBezTo>
                  <a:cubicBezTo>
                    <a:pt x="7897" y="14168"/>
                    <a:pt x="7891" y="14192"/>
                    <a:pt x="7891" y="14216"/>
                  </a:cubicBezTo>
                  <a:cubicBezTo>
                    <a:pt x="7890" y="14240"/>
                    <a:pt x="7896" y="14263"/>
                    <a:pt x="7906" y="14284"/>
                  </a:cubicBezTo>
                  <a:cubicBezTo>
                    <a:pt x="7917" y="14306"/>
                    <a:pt x="7933" y="14327"/>
                    <a:pt x="7954" y="14346"/>
                  </a:cubicBezTo>
                  <a:cubicBezTo>
                    <a:pt x="7975" y="14365"/>
                    <a:pt x="8002" y="14383"/>
                    <a:pt x="8033" y="14398"/>
                  </a:cubicBezTo>
                  <a:cubicBezTo>
                    <a:pt x="8100" y="14431"/>
                    <a:pt x="8160" y="14441"/>
                    <a:pt x="8211" y="14428"/>
                  </a:cubicBezTo>
                  <a:cubicBezTo>
                    <a:pt x="8232" y="14422"/>
                    <a:pt x="8252" y="14412"/>
                    <a:pt x="8270" y="14398"/>
                  </a:cubicBezTo>
                  <a:cubicBezTo>
                    <a:pt x="8288" y="14384"/>
                    <a:pt x="8303" y="14365"/>
                    <a:pt x="8315" y="14341"/>
                  </a:cubicBezTo>
                  <a:cubicBezTo>
                    <a:pt x="8325" y="14320"/>
                    <a:pt x="8331" y="14301"/>
                    <a:pt x="8333" y="14283"/>
                  </a:cubicBezTo>
                  <a:cubicBezTo>
                    <a:pt x="8334" y="14264"/>
                    <a:pt x="8332" y="14244"/>
                    <a:pt x="8326" y="14223"/>
                  </a:cubicBezTo>
                  <a:cubicBezTo>
                    <a:pt x="8318" y="14195"/>
                    <a:pt x="8303" y="14170"/>
                    <a:pt x="8282" y="14148"/>
                  </a:cubicBezTo>
                  <a:cubicBezTo>
                    <a:pt x="8262" y="14127"/>
                    <a:pt x="8233" y="14107"/>
                    <a:pt x="8195" y="14088"/>
                  </a:cubicBezTo>
                  <a:cubicBezTo>
                    <a:pt x="8164" y="14073"/>
                    <a:pt x="8135" y="14062"/>
                    <a:pt x="8109" y="14056"/>
                  </a:cubicBezTo>
                  <a:close/>
                  <a:moveTo>
                    <a:pt x="8218" y="14167"/>
                  </a:moveTo>
                  <a:cubicBezTo>
                    <a:pt x="8230" y="14174"/>
                    <a:pt x="8240" y="14181"/>
                    <a:pt x="8248" y="14188"/>
                  </a:cubicBezTo>
                  <a:cubicBezTo>
                    <a:pt x="8256" y="14195"/>
                    <a:pt x="8263" y="14202"/>
                    <a:pt x="8269" y="14209"/>
                  </a:cubicBezTo>
                  <a:cubicBezTo>
                    <a:pt x="8274" y="14216"/>
                    <a:pt x="8279" y="14224"/>
                    <a:pt x="8282" y="14232"/>
                  </a:cubicBezTo>
                  <a:cubicBezTo>
                    <a:pt x="8289" y="14246"/>
                    <a:pt x="8292" y="14260"/>
                    <a:pt x="8292" y="14275"/>
                  </a:cubicBezTo>
                  <a:cubicBezTo>
                    <a:pt x="8292" y="14290"/>
                    <a:pt x="8288" y="14305"/>
                    <a:pt x="8280" y="14321"/>
                  </a:cubicBezTo>
                  <a:cubicBezTo>
                    <a:pt x="8276" y="14329"/>
                    <a:pt x="8271" y="14337"/>
                    <a:pt x="8265" y="14344"/>
                  </a:cubicBezTo>
                  <a:cubicBezTo>
                    <a:pt x="8259" y="14351"/>
                    <a:pt x="8252" y="14358"/>
                    <a:pt x="8245" y="14363"/>
                  </a:cubicBezTo>
                  <a:cubicBezTo>
                    <a:pt x="8237" y="14369"/>
                    <a:pt x="8230" y="14374"/>
                    <a:pt x="8222" y="14377"/>
                  </a:cubicBezTo>
                  <a:cubicBezTo>
                    <a:pt x="8214" y="14381"/>
                    <a:pt x="8205" y="14383"/>
                    <a:pt x="8197" y="14383"/>
                  </a:cubicBezTo>
                  <a:cubicBezTo>
                    <a:pt x="8180" y="14385"/>
                    <a:pt x="8158" y="14381"/>
                    <a:pt x="8132" y="14374"/>
                  </a:cubicBezTo>
                  <a:cubicBezTo>
                    <a:pt x="8106" y="14367"/>
                    <a:pt x="8078" y="14356"/>
                    <a:pt x="8048" y="14342"/>
                  </a:cubicBezTo>
                  <a:cubicBezTo>
                    <a:pt x="8024" y="14330"/>
                    <a:pt x="8004" y="14318"/>
                    <a:pt x="7988" y="14306"/>
                  </a:cubicBezTo>
                  <a:cubicBezTo>
                    <a:pt x="7973" y="14294"/>
                    <a:pt x="7960" y="14282"/>
                    <a:pt x="7951" y="14269"/>
                  </a:cubicBezTo>
                  <a:cubicBezTo>
                    <a:pt x="7940" y="14254"/>
                    <a:pt x="7935" y="14237"/>
                    <a:pt x="7934" y="14218"/>
                  </a:cubicBezTo>
                  <a:cubicBezTo>
                    <a:pt x="7933" y="14199"/>
                    <a:pt x="7937" y="14181"/>
                    <a:pt x="7946" y="14162"/>
                  </a:cubicBezTo>
                  <a:cubicBezTo>
                    <a:pt x="7957" y="14140"/>
                    <a:pt x="7972" y="14124"/>
                    <a:pt x="7990" y="14115"/>
                  </a:cubicBezTo>
                  <a:cubicBezTo>
                    <a:pt x="8007" y="14106"/>
                    <a:pt x="8025" y="14101"/>
                    <a:pt x="8043" y="14102"/>
                  </a:cubicBezTo>
                  <a:cubicBezTo>
                    <a:pt x="8060" y="14102"/>
                    <a:pt x="8079" y="14105"/>
                    <a:pt x="8100" y="14112"/>
                  </a:cubicBezTo>
                  <a:cubicBezTo>
                    <a:pt x="8122" y="14119"/>
                    <a:pt x="8147" y="14130"/>
                    <a:pt x="8176" y="14144"/>
                  </a:cubicBezTo>
                  <a:cubicBezTo>
                    <a:pt x="8192" y="14152"/>
                    <a:pt x="8206" y="14159"/>
                    <a:pt x="8218" y="14167"/>
                  </a:cubicBezTo>
                  <a:close/>
                  <a:moveTo>
                    <a:pt x="8143" y="13685"/>
                  </a:moveTo>
                  <a:lnTo>
                    <a:pt x="8042" y="13891"/>
                  </a:lnTo>
                  <a:lnTo>
                    <a:pt x="8432" y="14083"/>
                  </a:lnTo>
                  <a:lnTo>
                    <a:pt x="8456" y="14036"/>
                  </a:lnTo>
                  <a:lnTo>
                    <a:pt x="8270" y="13945"/>
                  </a:lnTo>
                  <a:lnTo>
                    <a:pt x="8332" y="13819"/>
                  </a:lnTo>
                  <a:lnTo>
                    <a:pt x="8294" y="13800"/>
                  </a:lnTo>
                  <a:lnTo>
                    <a:pt x="8232" y="13926"/>
                  </a:lnTo>
                  <a:lnTo>
                    <a:pt x="8104" y="13863"/>
                  </a:lnTo>
                  <a:lnTo>
                    <a:pt x="8178" y="13712"/>
                  </a:lnTo>
                  <a:lnTo>
                    <a:pt x="8143" y="13685"/>
                  </a:lnTo>
                  <a:close/>
                  <a:moveTo>
                    <a:pt x="8809" y="13319"/>
                  </a:moveTo>
                  <a:lnTo>
                    <a:pt x="8401" y="13160"/>
                  </a:lnTo>
                  <a:lnTo>
                    <a:pt x="8367" y="13229"/>
                  </a:lnTo>
                  <a:lnTo>
                    <a:pt x="8591" y="13430"/>
                  </a:lnTo>
                  <a:cubicBezTo>
                    <a:pt x="8605" y="13442"/>
                    <a:pt x="8617" y="13452"/>
                    <a:pt x="8628" y="13461"/>
                  </a:cubicBezTo>
                  <a:cubicBezTo>
                    <a:pt x="8640" y="13470"/>
                    <a:pt x="8646" y="13474"/>
                    <a:pt x="8647" y="13476"/>
                  </a:cubicBezTo>
                  <a:cubicBezTo>
                    <a:pt x="8645" y="13475"/>
                    <a:pt x="8637" y="13473"/>
                    <a:pt x="8624" y="13469"/>
                  </a:cubicBezTo>
                  <a:cubicBezTo>
                    <a:pt x="8610" y="13465"/>
                    <a:pt x="8593" y="13462"/>
                    <a:pt x="8572" y="13458"/>
                  </a:cubicBezTo>
                  <a:lnTo>
                    <a:pt x="8282" y="13403"/>
                  </a:lnTo>
                  <a:lnTo>
                    <a:pt x="8248" y="13472"/>
                  </a:lnTo>
                  <a:lnTo>
                    <a:pt x="8622" y="13698"/>
                  </a:lnTo>
                  <a:lnTo>
                    <a:pt x="8644" y="13653"/>
                  </a:lnTo>
                  <a:lnTo>
                    <a:pt x="8377" y="13495"/>
                  </a:lnTo>
                  <a:cubicBezTo>
                    <a:pt x="8371" y="13491"/>
                    <a:pt x="8365" y="13488"/>
                    <a:pt x="8357" y="13483"/>
                  </a:cubicBezTo>
                  <a:cubicBezTo>
                    <a:pt x="8350" y="13479"/>
                    <a:pt x="8342" y="13475"/>
                    <a:pt x="8335" y="13470"/>
                  </a:cubicBezTo>
                  <a:cubicBezTo>
                    <a:pt x="8327" y="13466"/>
                    <a:pt x="8321" y="13463"/>
                    <a:pt x="8316" y="13459"/>
                  </a:cubicBezTo>
                  <a:cubicBezTo>
                    <a:pt x="8311" y="13457"/>
                    <a:pt x="8308" y="13455"/>
                    <a:pt x="8306" y="13454"/>
                  </a:cubicBezTo>
                  <a:cubicBezTo>
                    <a:pt x="8311" y="13455"/>
                    <a:pt x="8320" y="13457"/>
                    <a:pt x="8334" y="13460"/>
                  </a:cubicBezTo>
                  <a:cubicBezTo>
                    <a:pt x="8349" y="13463"/>
                    <a:pt x="8367" y="13467"/>
                    <a:pt x="8389" y="13471"/>
                  </a:cubicBezTo>
                  <a:lnTo>
                    <a:pt x="8705" y="13530"/>
                  </a:lnTo>
                  <a:lnTo>
                    <a:pt x="8724" y="13490"/>
                  </a:lnTo>
                  <a:lnTo>
                    <a:pt x="8474" y="13263"/>
                  </a:lnTo>
                  <a:cubicBezTo>
                    <a:pt x="8469" y="13258"/>
                    <a:pt x="8463" y="13254"/>
                    <a:pt x="8457" y="13249"/>
                  </a:cubicBezTo>
                  <a:cubicBezTo>
                    <a:pt x="8451" y="13244"/>
                    <a:pt x="8446" y="13239"/>
                    <a:pt x="8440" y="13234"/>
                  </a:cubicBezTo>
                  <a:cubicBezTo>
                    <a:pt x="8435" y="13230"/>
                    <a:pt x="8431" y="13226"/>
                    <a:pt x="8427" y="13223"/>
                  </a:cubicBezTo>
                  <a:cubicBezTo>
                    <a:pt x="8423" y="13220"/>
                    <a:pt x="8421" y="13218"/>
                    <a:pt x="8420" y="13217"/>
                  </a:cubicBezTo>
                  <a:cubicBezTo>
                    <a:pt x="8421" y="13218"/>
                    <a:pt x="8424" y="13219"/>
                    <a:pt x="8429" y="13221"/>
                  </a:cubicBezTo>
                  <a:cubicBezTo>
                    <a:pt x="8433" y="13223"/>
                    <a:pt x="8439" y="13226"/>
                    <a:pt x="8446" y="13229"/>
                  </a:cubicBezTo>
                  <a:cubicBezTo>
                    <a:pt x="8452" y="13232"/>
                    <a:pt x="8460" y="13235"/>
                    <a:pt x="8467" y="13238"/>
                  </a:cubicBezTo>
                  <a:cubicBezTo>
                    <a:pt x="8475" y="13242"/>
                    <a:pt x="8482" y="13244"/>
                    <a:pt x="8488" y="13247"/>
                  </a:cubicBezTo>
                  <a:lnTo>
                    <a:pt x="8786" y="13365"/>
                  </a:lnTo>
                  <a:lnTo>
                    <a:pt x="8809" y="13319"/>
                  </a:lnTo>
                  <a:close/>
                  <a:moveTo>
                    <a:pt x="8593" y="12770"/>
                  </a:moveTo>
                  <a:lnTo>
                    <a:pt x="8570" y="12816"/>
                  </a:lnTo>
                  <a:lnTo>
                    <a:pt x="8843" y="12950"/>
                  </a:lnTo>
                  <a:cubicBezTo>
                    <a:pt x="8856" y="12957"/>
                    <a:pt x="8867" y="12963"/>
                    <a:pt x="8875" y="12969"/>
                  </a:cubicBezTo>
                  <a:cubicBezTo>
                    <a:pt x="8884" y="12976"/>
                    <a:pt x="8891" y="12984"/>
                    <a:pt x="8896" y="12995"/>
                  </a:cubicBezTo>
                  <a:cubicBezTo>
                    <a:pt x="8901" y="13005"/>
                    <a:pt x="8903" y="13017"/>
                    <a:pt x="8902" y="13031"/>
                  </a:cubicBezTo>
                  <a:cubicBezTo>
                    <a:pt x="8900" y="13045"/>
                    <a:pt x="8895" y="13060"/>
                    <a:pt x="8887" y="13076"/>
                  </a:cubicBezTo>
                  <a:cubicBezTo>
                    <a:pt x="8881" y="13088"/>
                    <a:pt x="8875" y="13098"/>
                    <a:pt x="8868" y="13106"/>
                  </a:cubicBezTo>
                  <a:cubicBezTo>
                    <a:pt x="8862" y="13113"/>
                    <a:pt x="8855" y="13119"/>
                    <a:pt x="8848" y="13123"/>
                  </a:cubicBezTo>
                  <a:cubicBezTo>
                    <a:pt x="8841" y="13128"/>
                    <a:pt x="8835" y="13130"/>
                    <a:pt x="8828" y="13132"/>
                  </a:cubicBezTo>
                  <a:cubicBezTo>
                    <a:pt x="8822" y="13133"/>
                    <a:pt x="8816" y="13134"/>
                    <a:pt x="8811" y="13134"/>
                  </a:cubicBezTo>
                  <a:cubicBezTo>
                    <a:pt x="8804" y="13133"/>
                    <a:pt x="8795" y="13131"/>
                    <a:pt x="8783" y="13127"/>
                  </a:cubicBezTo>
                  <a:cubicBezTo>
                    <a:pt x="8772" y="13122"/>
                    <a:pt x="8761" y="13118"/>
                    <a:pt x="8752" y="13113"/>
                  </a:cubicBezTo>
                  <a:lnTo>
                    <a:pt x="8488" y="12983"/>
                  </a:lnTo>
                  <a:lnTo>
                    <a:pt x="8466" y="13029"/>
                  </a:lnTo>
                  <a:lnTo>
                    <a:pt x="8746" y="13167"/>
                  </a:lnTo>
                  <a:cubicBezTo>
                    <a:pt x="8755" y="13172"/>
                    <a:pt x="8765" y="13176"/>
                    <a:pt x="8777" y="13180"/>
                  </a:cubicBezTo>
                  <a:cubicBezTo>
                    <a:pt x="8788" y="13185"/>
                    <a:pt x="8800" y="13186"/>
                    <a:pt x="8813" y="13186"/>
                  </a:cubicBezTo>
                  <a:cubicBezTo>
                    <a:pt x="8837" y="13185"/>
                    <a:pt x="8858" y="13177"/>
                    <a:pt x="8876" y="13164"/>
                  </a:cubicBezTo>
                  <a:cubicBezTo>
                    <a:pt x="8894" y="13150"/>
                    <a:pt x="8911" y="13128"/>
                    <a:pt x="8926" y="13098"/>
                  </a:cubicBezTo>
                  <a:cubicBezTo>
                    <a:pt x="8938" y="13074"/>
                    <a:pt x="8945" y="13053"/>
                    <a:pt x="8948" y="13034"/>
                  </a:cubicBezTo>
                  <a:cubicBezTo>
                    <a:pt x="8951" y="13016"/>
                    <a:pt x="8950" y="12998"/>
                    <a:pt x="8946" y="12981"/>
                  </a:cubicBezTo>
                  <a:cubicBezTo>
                    <a:pt x="8942" y="12964"/>
                    <a:pt x="8934" y="12950"/>
                    <a:pt x="8923" y="12940"/>
                  </a:cubicBezTo>
                  <a:cubicBezTo>
                    <a:pt x="8912" y="12929"/>
                    <a:pt x="8895" y="12918"/>
                    <a:pt x="8871" y="12907"/>
                  </a:cubicBezTo>
                  <a:lnTo>
                    <a:pt x="8593" y="12770"/>
                  </a:lnTo>
                  <a:close/>
                  <a:moveTo>
                    <a:pt x="8436" y="12901"/>
                  </a:moveTo>
                  <a:cubicBezTo>
                    <a:pt x="8428" y="12904"/>
                    <a:pt x="8421" y="12909"/>
                    <a:pt x="8417" y="12918"/>
                  </a:cubicBezTo>
                  <a:cubicBezTo>
                    <a:pt x="8413" y="12926"/>
                    <a:pt x="8413" y="12934"/>
                    <a:pt x="8416" y="12942"/>
                  </a:cubicBezTo>
                  <a:cubicBezTo>
                    <a:pt x="8419" y="12951"/>
                    <a:pt x="8424" y="12957"/>
                    <a:pt x="8432" y="12961"/>
                  </a:cubicBezTo>
                  <a:cubicBezTo>
                    <a:pt x="8440" y="12965"/>
                    <a:pt x="8449" y="12966"/>
                    <a:pt x="8458" y="12963"/>
                  </a:cubicBezTo>
                  <a:cubicBezTo>
                    <a:pt x="8466" y="12960"/>
                    <a:pt x="8473" y="12955"/>
                    <a:pt x="8477" y="12946"/>
                  </a:cubicBezTo>
                  <a:cubicBezTo>
                    <a:pt x="8481" y="12938"/>
                    <a:pt x="8481" y="12930"/>
                    <a:pt x="8478" y="12921"/>
                  </a:cubicBezTo>
                  <a:cubicBezTo>
                    <a:pt x="8475" y="12913"/>
                    <a:pt x="8469" y="12906"/>
                    <a:pt x="8461" y="12902"/>
                  </a:cubicBezTo>
                  <a:cubicBezTo>
                    <a:pt x="8453" y="12898"/>
                    <a:pt x="8445" y="12898"/>
                    <a:pt x="8436" y="12901"/>
                  </a:cubicBezTo>
                  <a:close/>
                  <a:moveTo>
                    <a:pt x="8494" y="12784"/>
                  </a:moveTo>
                  <a:cubicBezTo>
                    <a:pt x="8485" y="12787"/>
                    <a:pt x="8479" y="12793"/>
                    <a:pt x="8475" y="12801"/>
                  </a:cubicBezTo>
                  <a:cubicBezTo>
                    <a:pt x="8471" y="12809"/>
                    <a:pt x="8470" y="12817"/>
                    <a:pt x="8473" y="12826"/>
                  </a:cubicBezTo>
                  <a:cubicBezTo>
                    <a:pt x="8476" y="12834"/>
                    <a:pt x="8481" y="12840"/>
                    <a:pt x="8489" y="12844"/>
                  </a:cubicBezTo>
                  <a:cubicBezTo>
                    <a:pt x="8498" y="12848"/>
                    <a:pt x="8506" y="12849"/>
                    <a:pt x="8515" y="12846"/>
                  </a:cubicBezTo>
                  <a:cubicBezTo>
                    <a:pt x="8524" y="12843"/>
                    <a:pt x="8530" y="12838"/>
                    <a:pt x="8534" y="12830"/>
                  </a:cubicBezTo>
                  <a:cubicBezTo>
                    <a:pt x="8538" y="12821"/>
                    <a:pt x="8539" y="12813"/>
                    <a:pt x="8536" y="12804"/>
                  </a:cubicBezTo>
                  <a:cubicBezTo>
                    <a:pt x="8532" y="12796"/>
                    <a:pt x="8527" y="12790"/>
                    <a:pt x="8518" y="12786"/>
                  </a:cubicBezTo>
                  <a:cubicBezTo>
                    <a:pt x="8510" y="12782"/>
                    <a:pt x="8502" y="12781"/>
                    <a:pt x="8494" y="12784"/>
                  </a:cubicBezTo>
                  <a:close/>
                  <a:moveTo>
                    <a:pt x="6885" y="17967"/>
                  </a:moveTo>
                  <a:lnTo>
                    <a:pt x="6758" y="18226"/>
                  </a:lnTo>
                  <a:lnTo>
                    <a:pt x="6797" y="18245"/>
                  </a:lnTo>
                  <a:lnTo>
                    <a:pt x="6849" y="18140"/>
                  </a:lnTo>
                  <a:lnTo>
                    <a:pt x="7081" y="18254"/>
                  </a:lnTo>
                  <a:lnTo>
                    <a:pt x="7194" y="18254"/>
                  </a:lnTo>
                  <a:lnTo>
                    <a:pt x="6871" y="18095"/>
                  </a:lnTo>
                  <a:lnTo>
                    <a:pt x="6923" y="17989"/>
                  </a:lnTo>
                  <a:lnTo>
                    <a:pt x="6885" y="17967"/>
                  </a:lnTo>
                  <a:close/>
                  <a:moveTo>
                    <a:pt x="9002" y="14585"/>
                  </a:moveTo>
                  <a:lnTo>
                    <a:pt x="9002" y="14530"/>
                  </a:lnTo>
                  <a:cubicBezTo>
                    <a:pt x="8993" y="14536"/>
                    <a:pt x="8984" y="14542"/>
                    <a:pt x="8973" y="14548"/>
                  </a:cubicBezTo>
                  <a:lnTo>
                    <a:pt x="8999" y="14586"/>
                  </a:lnTo>
                  <a:lnTo>
                    <a:pt x="9002" y="14585"/>
                  </a:lnTo>
                  <a:close/>
                  <a:moveTo>
                    <a:pt x="9002" y="14326"/>
                  </a:moveTo>
                  <a:lnTo>
                    <a:pt x="9002" y="14267"/>
                  </a:lnTo>
                  <a:cubicBezTo>
                    <a:pt x="8990" y="14266"/>
                    <a:pt x="8978" y="14267"/>
                    <a:pt x="8967" y="14270"/>
                  </a:cubicBezTo>
                  <a:cubicBezTo>
                    <a:pt x="8954" y="14274"/>
                    <a:pt x="8942" y="14279"/>
                    <a:pt x="8931" y="14287"/>
                  </a:cubicBezTo>
                  <a:cubicBezTo>
                    <a:pt x="8920" y="14294"/>
                    <a:pt x="8907" y="14305"/>
                    <a:pt x="8894" y="14320"/>
                  </a:cubicBezTo>
                  <a:lnTo>
                    <a:pt x="8857" y="14358"/>
                  </a:lnTo>
                  <a:cubicBezTo>
                    <a:pt x="8838" y="14377"/>
                    <a:pt x="8821" y="14390"/>
                    <a:pt x="8807" y="14395"/>
                  </a:cubicBezTo>
                  <a:cubicBezTo>
                    <a:pt x="8793" y="14401"/>
                    <a:pt x="8777" y="14399"/>
                    <a:pt x="8761" y="14391"/>
                  </a:cubicBezTo>
                  <a:cubicBezTo>
                    <a:pt x="8741" y="14382"/>
                    <a:pt x="8729" y="14367"/>
                    <a:pt x="8724" y="14348"/>
                  </a:cubicBezTo>
                  <a:cubicBezTo>
                    <a:pt x="8720" y="14328"/>
                    <a:pt x="8723" y="14306"/>
                    <a:pt x="8735" y="14282"/>
                  </a:cubicBezTo>
                  <a:cubicBezTo>
                    <a:pt x="8739" y="14273"/>
                    <a:pt x="8744" y="14266"/>
                    <a:pt x="8749" y="14259"/>
                  </a:cubicBezTo>
                  <a:cubicBezTo>
                    <a:pt x="8754" y="14252"/>
                    <a:pt x="8759" y="14246"/>
                    <a:pt x="8765" y="14240"/>
                  </a:cubicBezTo>
                  <a:cubicBezTo>
                    <a:pt x="8772" y="14233"/>
                    <a:pt x="8779" y="14227"/>
                    <a:pt x="8787" y="14221"/>
                  </a:cubicBezTo>
                  <a:cubicBezTo>
                    <a:pt x="8795" y="14216"/>
                    <a:pt x="8804" y="14209"/>
                    <a:pt x="8815" y="14203"/>
                  </a:cubicBezTo>
                  <a:lnTo>
                    <a:pt x="8792" y="14166"/>
                  </a:lnTo>
                  <a:cubicBezTo>
                    <a:pt x="8748" y="14191"/>
                    <a:pt x="8716" y="14224"/>
                    <a:pt x="8696" y="14265"/>
                  </a:cubicBezTo>
                  <a:cubicBezTo>
                    <a:pt x="8687" y="14284"/>
                    <a:pt x="8681" y="14303"/>
                    <a:pt x="8679" y="14321"/>
                  </a:cubicBezTo>
                  <a:cubicBezTo>
                    <a:pt x="8677" y="14339"/>
                    <a:pt x="8678" y="14357"/>
                    <a:pt x="8682" y="14372"/>
                  </a:cubicBezTo>
                  <a:cubicBezTo>
                    <a:pt x="8687" y="14388"/>
                    <a:pt x="8694" y="14403"/>
                    <a:pt x="8705" y="14415"/>
                  </a:cubicBezTo>
                  <a:cubicBezTo>
                    <a:pt x="8716" y="14428"/>
                    <a:pt x="8729" y="14439"/>
                    <a:pt x="8746" y="14447"/>
                  </a:cubicBezTo>
                  <a:cubicBezTo>
                    <a:pt x="8771" y="14459"/>
                    <a:pt x="8796" y="14462"/>
                    <a:pt x="8822" y="14454"/>
                  </a:cubicBezTo>
                  <a:cubicBezTo>
                    <a:pt x="8834" y="14450"/>
                    <a:pt x="8845" y="14444"/>
                    <a:pt x="8855" y="14436"/>
                  </a:cubicBezTo>
                  <a:cubicBezTo>
                    <a:pt x="8865" y="14428"/>
                    <a:pt x="8877" y="14417"/>
                    <a:pt x="8891" y="14401"/>
                  </a:cubicBezTo>
                  <a:lnTo>
                    <a:pt x="8922" y="14368"/>
                  </a:lnTo>
                  <a:cubicBezTo>
                    <a:pt x="8949" y="14339"/>
                    <a:pt x="8976" y="14325"/>
                    <a:pt x="9002" y="14326"/>
                  </a:cubicBezTo>
                  <a:close/>
                  <a:moveTo>
                    <a:pt x="9002" y="14162"/>
                  </a:moveTo>
                  <a:lnTo>
                    <a:pt x="9002" y="14098"/>
                  </a:lnTo>
                  <a:cubicBezTo>
                    <a:pt x="8992" y="14092"/>
                    <a:pt x="8984" y="14087"/>
                    <a:pt x="8976" y="14081"/>
                  </a:cubicBezTo>
                  <a:cubicBezTo>
                    <a:pt x="8961" y="14071"/>
                    <a:pt x="8948" y="14059"/>
                    <a:pt x="8938" y="14047"/>
                  </a:cubicBezTo>
                  <a:cubicBezTo>
                    <a:pt x="8921" y="14027"/>
                    <a:pt x="8910" y="14006"/>
                    <a:pt x="8907" y="13984"/>
                  </a:cubicBezTo>
                  <a:cubicBezTo>
                    <a:pt x="8903" y="13963"/>
                    <a:pt x="8907" y="13940"/>
                    <a:pt x="8918" y="13918"/>
                  </a:cubicBezTo>
                  <a:cubicBezTo>
                    <a:pt x="8925" y="13903"/>
                    <a:pt x="8934" y="13891"/>
                    <a:pt x="8943" y="13881"/>
                  </a:cubicBezTo>
                  <a:cubicBezTo>
                    <a:pt x="8953" y="13872"/>
                    <a:pt x="8965" y="13863"/>
                    <a:pt x="8979" y="13856"/>
                  </a:cubicBezTo>
                  <a:lnTo>
                    <a:pt x="8961" y="13816"/>
                  </a:lnTo>
                  <a:cubicBezTo>
                    <a:pt x="8944" y="13824"/>
                    <a:pt x="8929" y="13835"/>
                    <a:pt x="8915" y="13849"/>
                  </a:cubicBezTo>
                  <a:cubicBezTo>
                    <a:pt x="8902" y="13863"/>
                    <a:pt x="8890" y="13880"/>
                    <a:pt x="8881" y="13899"/>
                  </a:cubicBezTo>
                  <a:cubicBezTo>
                    <a:pt x="8869" y="13922"/>
                    <a:pt x="8863" y="13946"/>
                    <a:pt x="8864" y="13971"/>
                  </a:cubicBezTo>
                  <a:cubicBezTo>
                    <a:pt x="8864" y="13997"/>
                    <a:pt x="8869" y="14021"/>
                    <a:pt x="8880" y="14044"/>
                  </a:cubicBezTo>
                  <a:cubicBezTo>
                    <a:pt x="8891" y="14068"/>
                    <a:pt x="8907" y="14090"/>
                    <a:pt x="8927" y="14110"/>
                  </a:cubicBezTo>
                  <a:cubicBezTo>
                    <a:pt x="8948" y="14130"/>
                    <a:pt x="8973" y="14148"/>
                    <a:pt x="9002" y="14162"/>
                  </a:cubicBezTo>
                  <a:close/>
                  <a:moveTo>
                    <a:pt x="7417" y="17873"/>
                  </a:moveTo>
                  <a:lnTo>
                    <a:pt x="7377" y="17853"/>
                  </a:lnTo>
                  <a:lnTo>
                    <a:pt x="7292" y="18025"/>
                  </a:lnTo>
                  <a:lnTo>
                    <a:pt x="7149" y="17954"/>
                  </a:lnTo>
                  <a:lnTo>
                    <a:pt x="7215" y="17821"/>
                  </a:lnTo>
                  <a:lnTo>
                    <a:pt x="7174" y="17801"/>
                  </a:lnTo>
                  <a:lnTo>
                    <a:pt x="7109" y="17935"/>
                  </a:lnTo>
                  <a:lnTo>
                    <a:pt x="6980" y="17871"/>
                  </a:lnTo>
                  <a:lnTo>
                    <a:pt x="7059" y="17711"/>
                  </a:lnTo>
                  <a:lnTo>
                    <a:pt x="7023" y="17686"/>
                  </a:lnTo>
                  <a:lnTo>
                    <a:pt x="6918" y="17900"/>
                  </a:lnTo>
                  <a:lnTo>
                    <a:pt x="7309" y="18092"/>
                  </a:lnTo>
                  <a:lnTo>
                    <a:pt x="7417" y="17873"/>
                  </a:lnTo>
                  <a:close/>
                  <a:moveTo>
                    <a:pt x="7580" y="17542"/>
                  </a:moveTo>
                  <a:lnTo>
                    <a:pt x="7544" y="17546"/>
                  </a:lnTo>
                  <a:cubicBezTo>
                    <a:pt x="7527" y="17549"/>
                    <a:pt x="7509" y="17551"/>
                    <a:pt x="7491" y="17553"/>
                  </a:cubicBezTo>
                  <a:cubicBezTo>
                    <a:pt x="7472" y="17556"/>
                    <a:pt x="7454" y="17559"/>
                    <a:pt x="7438" y="17561"/>
                  </a:cubicBezTo>
                  <a:cubicBezTo>
                    <a:pt x="7421" y="17563"/>
                    <a:pt x="7410" y="17565"/>
                    <a:pt x="7403" y="17566"/>
                  </a:cubicBezTo>
                  <a:cubicBezTo>
                    <a:pt x="7393" y="17568"/>
                    <a:pt x="7382" y="17570"/>
                    <a:pt x="7370" y="17574"/>
                  </a:cubicBezTo>
                  <a:cubicBezTo>
                    <a:pt x="7358" y="17577"/>
                    <a:pt x="7348" y="17580"/>
                    <a:pt x="7340" y="17584"/>
                  </a:cubicBezTo>
                  <a:lnTo>
                    <a:pt x="7343" y="17578"/>
                  </a:lnTo>
                  <a:cubicBezTo>
                    <a:pt x="7350" y="17563"/>
                    <a:pt x="7355" y="17547"/>
                    <a:pt x="7356" y="17532"/>
                  </a:cubicBezTo>
                  <a:cubicBezTo>
                    <a:pt x="7357" y="17517"/>
                    <a:pt x="7355" y="17502"/>
                    <a:pt x="7350" y="17489"/>
                  </a:cubicBezTo>
                  <a:cubicBezTo>
                    <a:pt x="7345" y="17475"/>
                    <a:pt x="7338" y="17462"/>
                    <a:pt x="7327" y="17451"/>
                  </a:cubicBezTo>
                  <a:cubicBezTo>
                    <a:pt x="7316" y="17439"/>
                    <a:pt x="7302" y="17430"/>
                    <a:pt x="7286" y="17422"/>
                  </a:cubicBezTo>
                  <a:cubicBezTo>
                    <a:pt x="7276" y="17417"/>
                    <a:pt x="7266" y="17413"/>
                    <a:pt x="7256" y="17412"/>
                  </a:cubicBezTo>
                  <a:cubicBezTo>
                    <a:pt x="7247" y="17410"/>
                    <a:pt x="7238" y="17409"/>
                    <a:pt x="7229" y="17409"/>
                  </a:cubicBezTo>
                  <a:cubicBezTo>
                    <a:pt x="7220" y="17410"/>
                    <a:pt x="7212" y="17411"/>
                    <a:pt x="7205" y="17413"/>
                  </a:cubicBezTo>
                  <a:cubicBezTo>
                    <a:pt x="7198" y="17415"/>
                    <a:pt x="7191" y="17417"/>
                    <a:pt x="7185" y="17420"/>
                  </a:cubicBezTo>
                  <a:cubicBezTo>
                    <a:pt x="7179" y="17423"/>
                    <a:pt x="7173" y="17426"/>
                    <a:pt x="7167" y="17431"/>
                  </a:cubicBezTo>
                  <a:cubicBezTo>
                    <a:pt x="7161" y="17435"/>
                    <a:pt x="7155" y="17441"/>
                    <a:pt x="7149" y="17447"/>
                  </a:cubicBezTo>
                  <a:cubicBezTo>
                    <a:pt x="7143" y="17454"/>
                    <a:pt x="7137" y="17462"/>
                    <a:pt x="7131" y="17472"/>
                  </a:cubicBezTo>
                  <a:cubicBezTo>
                    <a:pt x="7125" y="17482"/>
                    <a:pt x="7118" y="17493"/>
                    <a:pt x="7112" y="17506"/>
                  </a:cubicBezTo>
                  <a:lnTo>
                    <a:pt x="7067" y="17598"/>
                  </a:lnTo>
                  <a:lnTo>
                    <a:pt x="7458" y="17790"/>
                  </a:lnTo>
                  <a:lnTo>
                    <a:pt x="7480" y="17744"/>
                  </a:lnTo>
                  <a:lnTo>
                    <a:pt x="7304" y="17657"/>
                  </a:lnTo>
                  <a:cubicBezTo>
                    <a:pt x="7309" y="17648"/>
                    <a:pt x="7315" y="17641"/>
                    <a:pt x="7321" y="17636"/>
                  </a:cubicBezTo>
                  <a:cubicBezTo>
                    <a:pt x="7327" y="17632"/>
                    <a:pt x="7337" y="17628"/>
                    <a:pt x="7351" y="17625"/>
                  </a:cubicBezTo>
                  <a:cubicBezTo>
                    <a:pt x="7374" y="17621"/>
                    <a:pt x="7396" y="17617"/>
                    <a:pt x="7416" y="17613"/>
                  </a:cubicBezTo>
                  <a:cubicBezTo>
                    <a:pt x="7437" y="17610"/>
                    <a:pt x="7456" y="17607"/>
                    <a:pt x="7474" y="17605"/>
                  </a:cubicBezTo>
                  <a:cubicBezTo>
                    <a:pt x="7491" y="17603"/>
                    <a:pt x="7506" y="17601"/>
                    <a:pt x="7519" y="17601"/>
                  </a:cubicBezTo>
                  <a:cubicBezTo>
                    <a:pt x="7533" y="17600"/>
                    <a:pt x="7543" y="17600"/>
                    <a:pt x="7551" y="17600"/>
                  </a:cubicBezTo>
                  <a:lnTo>
                    <a:pt x="7580" y="17542"/>
                  </a:lnTo>
                  <a:close/>
                  <a:moveTo>
                    <a:pt x="7294" y="17493"/>
                  </a:moveTo>
                  <a:cubicBezTo>
                    <a:pt x="7302" y="17501"/>
                    <a:pt x="7308" y="17510"/>
                    <a:pt x="7311" y="17519"/>
                  </a:cubicBezTo>
                  <a:cubicBezTo>
                    <a:pt x="7314" y="17530"/>
                    <a:pt x="7314" y="17542"/>
                    <a:pt x="7312" y="17555"/>
                  </a:cubicBezTo>
                  <a:cubicBezTo>
                    <a:pt x="7310" y="17567"/>
                    <a:pt x="7304" y="17582"/>
                    <a:pt x="7296" y="17600"/>
                  </a:cubicBezTo>
                  <a:lnTo>
                    <a:pt x="7275" y="17643"/>
                  </a:lnTo>
                  <a:lnTo>
                    <a:pt x="7129" y="17571"/>
                  </a:lnTo>
                  <a:lnTo>
                    <a:pt x="7152" y="17525"/>
                  </a:lnTo>
                  <a:cubicBezTo>
                    <a:pt x="7157" y="17514"/>
                    <a:pt x="7162" y="17505"/>
                    <a:pt x="7167" y="17498"/>
                  </a:cubicBezTo>
                  <a:cubicBezTo>
                    <a:pt x="7172" y="17491"/>
                    <a:pt x="7178" y="17485"/>
                    <a:pt x="7184" y="17480"/>
                  </a:cubicBezTo>
                  <a:cubicBezTo>
                    <a:pt x="7194" y="17471"/>
                    <a:pt x="7206" y="17466"/>
                    <a:pt x="7221" y="17464"/>
                  </a:cubicBezTo>
                  <a:cubicBezTo>
                    <a:pt x="7235" y="17462"/>
                    <a:pt x="7249" y="17464"/>
                    <a:pt x="7262" y="17471"/>
                  </a:cubicBezTo>
                  <a:cubicBezTo>
                    <a:pt x="7275" y="17477"/>
                    <a:pt x="7285" y="17484"/>
                    <a:pt x="7294" y="17493"/>
                  </a:cubicBezTo>
                  <a:close/>
                  <a:moveTo>
                    <a:pt x="7792" y="17330"/>
                  </a:moveTo>
                  <a:lnTo>
                    <a:pt x="7243" y="17060"/>
                  </a:lnTo>
                  <a:lnTo>
                    <a:pt x="7224" y="17098"/>
                  </a:lnTo>
                  <a:lnTo>
                    <a:pt x="7773" y="17368"/>
                  </a:lnTo>
                  <a:lnTo>
                    <a:pt x="7792" y="17330"/>
                  </a:lnTo>
                  <a:close/>
                  <a:moveTo>
                    <a:pt x="7637" y="16439"/>
                  </a:moveTo>
                  <a:lnTo>
                    <a:pt x="7614" y="16485"/>
                  </a:lnTo>
                  <a:lnTo>
                    <a:pt x="7817" y="16645"/>
                  </a:lnTo>
                  <a:cubicBezTo>
                    <a:pt x="7830" y="16656"/>
                    <a:pt x="7843" y="16666"/>
                    <a:pt x="7856" y="16675"/>
                  </a:cubicBezTo>
                  <a:cubicBezTo>
                    <a:pt x="7868" y="16685"/>
                    <a:pt x="7880" y="16694"/>
                    <a:pt x="7890" y="16701"/>
                  </a:cubicBezTo>
                  <a:cubicBezTo>
                    <a:pt x="7900" y="16709"/>
                    <a:pt x="7909" y="16715"/>
                    <a:pt x="7915" y="16720"/>
                  </a:cubicBezTo>
                  <a:cubicBezTo>
                    <a:pt x="7920" y="16723"/>
                    <a:pt x="7924" y="16726"/>
                    <a:pt x="7925" y="16727"/>
                  </a:cubicBezTo>
                  <a:cubicBezTo>
                    <a:pt x="7923" y="16727"/>
                    <a:pt x="7920" y="16726"/>
                    <a:pt x="7916" y="16724"/>
                  </a:cubicBezTo>
                  <a:cubicBezTo>
                    <a:pt x="7910" y="16722"/>
                    <a:pt x="7901" y="16720"/>
                    <a:pt x="7891" y="16717"/>
                  </a:cubicBezTo>
                  <a:cubicBezTo>
                    <a:pt x="7881" y="16714"/>
                    <a:pt x="7869" y="16711"/>
                    <a:pt x="7856" y="16707"/>
                  </a:cubicBezTo>
                  <a:cubicBezTo>
                    <a:pt x="7843" y="16704"/>
                    <a:pt x="7828" y="16700"/>
                    <a:pt x="7812" y="16696"/>
                  </a:cubicBezTo>
                  <a:lnTo>
                    <a:pt x="7543" y="16631"/>
                  </a:lnTo>
                  <a:lnTo>
                    <a:pt x="7517" y="16684"/>
                  </a:lnTo>
                  <a:lnTo>
                    <a:pt x="7725" y="16851"/>
                  </a:lnTo>
                  <a:cubicBezTo>
                    <a:pt x="7735" y="16859"/>
                    <a:pt x="7746" y="16867"/>
                    <a:pt x="7758" y="16876"/>
                  </a:cubicBezTo>
                  <a:cubicBezTo>
                    <a:pt x="7769" y="16885"/>
                    <a:pt x="7780" y="16893"/>
                    <a:pt x="7790" y="16901"/>
                  </a:cubicBezTo>
                  <a:cubicBezTo>
                    <a:pt x="7800" y="16908"/>
                    <a:pt x="7808" y="16915"/>
                    <a:pt x="7815" y="16920"/>
                  </a:cubicBezTo>
                  <a:cubicBezTo>
                    <a:pt x="7823" y="16925"/>
                    <a:pt x="7826" y="16928"/>
                    <a:pt x="7827" y="16929"/>
                  </a:cubicBezTo>
                  <a:cubicBezTo>
                    <a:pt x="7825" y="16928"/>
                    <a:pt x="7820" y="16927"/>
                    <a:pt x="7812" y="16924"/>
                  </a:cubicBezTo>
                  <a:cubicBezTo>
                    <a:pt x="7803" y="16921"/>
                    <a:pt x="7793" y="16918"/>
                    <a:pt x="7781" y="16914"/>
                  </a:cubicBezTo>
                  <a:cubicBezTo>
                    <a:pt x="7768" y="16910"/>
                    <a:pt x="7755" y="16907"/>
                    <a:pt x="7740" y="16902"/>
                  </a:cubicBezTo>
                  <a:cubicBezTo>
                    <a:pt x="7726" y="16898"/>
                    <a:pt x="7712" y="16895"/>
                    <a:pt x="7698" y="16891"/>
                  </a:cubicBezTo>
                  <a:lnTo>
                    <a:pt x="7445" y="16828"/>
                  </a:lnTo>
                  <a:lnTo>
                    <a:pt x="7421" y="16879"/>
                  </a:lnTo>
                  <a:lnTo>
                    <a:pt x="7857" y="16979"/>
                  </a:lnTo>
                  <a:lnTo>
                    <a:pt x="7887" y="16918"/>
                  </a:lnTo>
                  <a:lnTo>
                    <a:pt x="7690" y="16762"/>
                  </a:lnTo>
                  <a:cubicBezTo>
                    <a:pt x="7678" y="16753"/>
                    <a:pt x="7667" y="16744"/>
                    <a:pt x="7656" y="16736"/>
                  </a:cubicBezTo>
                  <a:cubicBezTo>
                    <a:pt x="7645" y="16727"/>
                    <a:pt x="7635" y="16719"/>
                    <a:pt x="7625" y="16713"/>
                  </a:cubicBezTo>
                  <a:cubicBezTo>
                    <a:pt x="7616" y="16706"/>
                    <a:pt x="7609" y="16701"/>
                    <a:pt x="7603" y="16697"/>
                  </a:cubicBezTo>
                  <a:cubicBezTo>
                    <a:pt x="7597" y="16693"/>
                    <a:pt x="7594" y="16690"/>
                    <a:pt x="7593" y="16690"/>
                  </a:cubicBezTo>
                  <a:cubicBezTo>
                    <a:pt x="7595" y="16690"/>
                    <a:pt x="7599" y="16692"/>
                    <a:pt x="7606" y="16694"/>
                  </a:cubicBezTo>
                  <a:cubicBezTo>
                    <a:pt x="7612" y="16696"/>
                    <a:pt x="7621" y="16698"/>
                    <a:pt x="7632" y="16701"/>
                  </a:cubicBezTo>
                  <a:cubicBezTo>
                    <a:pt x="7642" y="16704"/>
                    <a:pt x="7654" y="16708"/>
                    <a:pt x="7668" y="16711"/>
                  </a:cubicBezTo>
                  <a:cubicBezTo>
                    <a:pt x="7682" y="16715"/>
                    <a:pt x="7697" y="16719"/>
                    <a:pt x="7713" y="16723"/>
                  </a:cubicBezTo>
                  <a:lnTo>
                    <a:pt x="7954" y="16782"/>
                  </a:lnTo>
                  <a:lnTo>
                    <a:pt x="7984" y="16721"/>
                  </a:lnTo>
                  <a:lnTo>
                    <a:pt x="7637" y="16439"/>
                  </a:lnTo>
                  <a:close/>
                  <a:moveTo>
                    <a:pt x="8175" y="16333"/>
                  </a:moveTo>
                  <a:lnTo>
                    <a:pt x="8134" y="16313"/>
                  </a:lnTo>
                  <a:lnTo>
                    <a:pt x="8049" y="16485"/>
                  </a:lnTo>
                  <a:lnTo>
                    <a:pt x="7906" y="16415"/>
                  </a:lnTo>
                  <a:lnTo>
                    <a:pt x="7972" y="16281"/>
                  </a:lnTo>
                  <a:lnTo>
                    <a:pt x="7932" y="16261"/>
                  </a:lnTo>
                  <a:lnTo>
                    <a:pt x="7866" y="16395"/>
                  </a:lnTo>
                  <a:lnTo>
                    <a:pt x="7738" y="16332"/>
                  </a:lnTo>
                  <a:lnTo>
                    <a:pt x="7817" y="16172"/>
                  </a:lnTo>
                  <a:lnTo>
                    <a:pt x="7781" y="16147"/>
                  </a:lnTo>
                  <a:lnTo>
                    <a:pt x="7676" y="16360"/>
                  </a:lnTo>
                  <a:lnTo>
                    <a:pt x="8067" y="16553"/>
                  </a:lnTo>
                  <a:lnTo>
                    <a:pt x="8175" y="16333"/>
                  </a:lnTo>
                  <a:close/>
                  <a:moveTo>
                    <a:pt x="8191" y="15929"/>
                  </a:moveTo>
                  <a:cubicBezTo>
                    <a:pt x="8176" y="15928"/>
                    <a:pt x="8162" y="15929"/>
                    <a:pt x="8149" y="15932"/>
                  </a:cubicBezTo>
                  <a:cubicBezTo>
                    <a:pt x="8136" y="15935"/>
                    <a:pt x="8124" y="15941"/>
                    <a:pt x="8113" y="15948"/>
                  </a:cubicBezTo>
                  <a:cubicBezTo>
                    <a:pt x="8102" y="15956"/>
                    <a:pt x="8090" y="15967"/>
                    <a:pt x="8076" y="15982"/>
                  </a:cubicBezTo>
                  <a:lnTo>
                    <a:pt x="8039" y="16020"/>
                  </a:lnTo>
                  <a:cubicBezTo>
                    <a:pt x="8020" y="16039"/>
                    <a:pt x="8004" y="16051"/>
                    <a:pt x="7989" y="16057"/>
                  </a:cubicBezTo>
                  <a:cubicBezTo>
                    <a:pt x="7975" y="16062"/>
                    <a:pt x="7960" y="16061"/>
                    <a:pt x="7944" y="16053"/>
                  </a:cubicBezTo>
                  <a:cubicBezTo>
                    <a:pt x="7924" y="16043"/>
                    <a:pt x="7911" y="16029"/>
                    <a:pt x="7906" y="16009"/>
                  </a:cubicBezTo>
                  <a:cubicBezTo>
                    <a:pt x="7902" y="15990"/>
                    <a:pt x="7906" y="15968"/>
                    <a:pt x="7918" y="15943"/>
                  </a:cubicBezTo>
                  <a:cubicBezTo>
                    <a:pt x="7922" y="15935"/>
                    <a:pt x="7926" y="15927"/>
                    <a:pt x="7931" y="15921"/>
                  </a:cubicBezTo>
                  <a:cubicBezTo>
                    <a:pt x="7936" y="15914"/>
                    <a:pt x="7941" y="15907"/>
                    <a:pt x="7948" y="15901"/>
                  </a:cubicBezTo>
                  <a:cubicBezTo>
                    <a:pt x="7954" y="15895"/>
                    <a:pt x="7961" y="15889"/>
                    <a:pt x="7969" y="15883"/>
                  </a:cubicBezTo>
                  <a:cubicBezTo>
                    <a:pt x="7977" y="15877"/>
                    <a:pt x="7987" y="15871"/>
                    <a:pt x="7998" y="15865"/>
                  </a:cubicBezTo>
                  <a:lnTo>
                    <a:pt x="7974" y="15827"/>
                  </a:lnTo>
                  <a:cubicBezTo>
                    <a:pt x="7931" y="15852"/>
                    <a:pt x="7899" y="15886"/>
                    <a:pt x="7878" y="15927"/>
                  </a:cubicBezTo>
                  <a:cubicBezTo>
                    <a:pt x="7869" y="15946"/>
                    <a:pt x="7863" y="15965"/>
                    <a:pt x="7861" y="15983"/>
                  </a:cubicBezTo>
                  <a:cubicBezTo>
                    <a:pt x="7859" y="16001"/>
                    <a:pt x="7860" y="16018"/>
                    <a:pt x="7865" y="16034"/>
                  </a:cubicBezTo>
                  <a:cubicBezTo>
                    <a:pt x="7869" y="16050"/>
                    <a:pt x="7877" y="16064"/>
                    <a:pt x="7887" y="16077"/>
                  </a:cubicBezTo>
                  <a:cubicBezTo>
                    <a:pt x="7898" y="16090"/>
                    <a:pt x="7912" y="16100"/>
                    <a:pt x="7928" y="16109"/>
                  </a:cubicBezTo>
                  <a:cubicBezTo>
                    <a:pt x="7954" y="16121"/>
                    <a:pt x="7979" y="16123"/>
                    <a:pt x="8004" y="16116"/>
                  </a:cubicBezTo>
                  <a:cubicBezTo>
                    <a:pt x="8016" y="16112"/>
                    <a:pt x="8027" y="16106"/>
                    <a:pt x="8037" y="16098"/>
                  </a:cubicBezTo>
                  <a:cubicBezTo>
                    <a:pt x="8047" y="16090"/>
                    <a:pt x="8059" y="16078"/>
                    <a:pt x="8073" y="16063"/>
                  </a:cubicBezTo>
                  <a:lnTo>
                    <a:pt x="8105" y="16030"/>
                  </a:lnTo>
                  <a:cubicBezTo>
                    <a:pt x="8142" y="15990"/>
                    <a:pt x="8177" y="15978"/>
                    <a:pt x="8212" y="15995"/>
                  </a:cubicBezTo>
                  <a:cubicBezTo>
                    <a:pt x="8235" y="16007"/>
                    <a:pt x="8249" y="16025"/>
                    <a:pt x="8254" y="16051"/>
                  </a:cubicBezTo>
                  <a:cubicBezTo>
                    <a:pt x="8256" y="16062"/>
                    <a:pt x="8257" y="16073"/>
                    <a:pt x="8255" y="16084"/>
                  </a:cubicBezTo>
                  <a:cubicBezTo>
                    <a:pt x="8253" y="16094"/>
                    <a:pt x="8248" y="16107"/>
                    <a:pt x="8241" y="16121"/>
                  </a:cubicBezTo>
                  <a:cubicBezTo>
                    <a:pt x="8231" y="16141"/>
                    <a:pt x="8219" y="16158"/>
                    <a:pt x="8206" y="16172"/>
                  </a:cubicBezTo>
                  <a:cubicBezTo>
                    <a:pt x="8192" y="16187"/>
                    <a:pt x="8175" y="16199"/>
                    <a:pt x="8155" y="16210"/>
                  </a:cubicBezTo>
                  <a:lnTo>
                    <a:pt x="8182" y="16248"/>
                  </a:lnTo>
                  <a:cubicBezTo>
                    <a:pt x="8204" y="16235"/>
                    <a:pt x="8222" y="16219"/>
                    <a:pt x="8238" y="16202"/>
                  </a:cubicBezTo>
                  <a:cubicBezTo>
                    <a:pt x="8254" y="16184"/>
                    <a:pt x="8267" y="16164"/>
                    <a:pt x="8279" y="16140"/>
                  </a:cubicBezTo>
                  <a:cubicBezTo>
                    <a:pt x="8288" y="16122"/>
                    <a:pt x="8294" y="16105"/>
                    <a:pt x="8297" y="16090"/>
                  </a:cubicBezTo>
                  <a:cubicBezTo>
                    <a:pt x="8300" y="16074"/>
                    <a:pt x="8300" y="16058"/>
                    <a:pt x="8298" y="16041"/>
                  </a:cubicBezTo>
                  <a:cubicBezTo>
                    <a:pt x="8296" y="16018"/>
                    <a:pt x="8288" y="15998"/>
                    <a:pt x="8276" y="15980"/>
                  </a:cubicBezTo>
                  <a:cubicBezTo>
                    <a:pt x="8264" y="15963"/>
                    <a:pt x="8249" y="15949"/>
                    <a:pt x="8231" y="15940"/>
                  </a:cubicBezTo>
                  <a:cubicBezTo>
                    <a:pt x="8219" y="15934"/>
                    <a:pt x="8205" y="15931"/>
                    <a:pt x="8191" y="15929"/>
                  </a:cubicBezTo>
                  <a:close/>
                  <a:moveTo>
                    <a:pt x="8108" y="15482"/>
                  </a:moveTo>
                  <a:lnTo>
                    <a:pt x="7981" y="15741"/>
                  </a:lnTo>
                  <a:lnTo>
                    <a:pt x="8020" y="15760"/>
                  </a:lnTo>
                  <a:lnTo>
                    <a:pt x="8071" y="15655"/>
                  </a:lnTo>
                  <a:lnTo>
                    <a:pt x="8423" y="15828"/>
                  </a:lnTo>
                  <a:lnTo>
                    <a:pt x="8445" y="15783"/>
                  </a:lnTo>
                  <a:lnTo>
                    <a:pt x="8094" y="15610"/>
                  </a:lnTo>
                  <a:lnTo>
                    <a:pt x="8146" y="15504"/>
                  </a:lnTo>
                  <a:lnTo>
                    <a:pt x="8108" y="15482"/>
                  </a:lnTo>
                  <a:close/>
                  <a:moveTo>
                    <a:pt x="8242" y="15209"/>
                  </a:moveTo>
                  <a:lnTo>
                    <a:pt x="8141" y="15415"/>
                  </a:lnTo>
                  <a:lnTo>
                    <a:pt x="8532" y="15607"/>
                  </a:lnTo>
                  <a:lnTo>
                    <a:pt x="8555" y="15560"/>
                  </a:lnTo>
                  <a:lnTo>
                    <a:pt x="8369" y="15469"/>
                  </a:lnTo>
                  <a:lnTo>
                    <a:pt x="8431" y="15343"/>
                  </a:lnTo>
                  <a:lnTo>
                    <a:pt x="8393" y="15325"/>
                  </a:lnTo>
                  <a:lnTo>
                    <a:pt x="8331" y="15450"/>
                  </a:lnTo>
                  <a:lnTo>
                    <a:pt x="8203" y="15387"/>
                  </a:lnTo>
                  <a:lnTo>
                    <a:pt x="8277" y="15236"/>
                  </a:lnTo>
                  <a:lnTo>
                    <a:pt x="8242" y="15209"/>
                  </a:lnTo>
                  <a:close/>
                  <a:moveTo>
                    <a:pt x="8789" y="15084"/>
                  </a:moveTo>
                  <a:lnTo>
                    <a:pt x="8335" y="15021"/>
                  </a:lnTo>
                  <a:lnTo>
                    <a:pt x="8305" y="15082"/>
                  </a:lnTo>
                  <a:lnTo>
                    <a:pt x="8631" y="15405"/>
                  </a:lnTo>
                  <a:lnTo>
                    <a:pt x="8655" y="15358"/>
                  </a:lnTo>
                  <a:lnTo>
                    <a:pt x="8553" y="15261"/>
                  </a:lnTo>
                  <a:lnTo>
                    <a:pt x="8625" y="15115"/>
                  </a:lnTo>
                  <a:lnTo>
                    <a:pt x="8763" y="15137"/>
                  </a:lnTo>
                  <a:lnTo>
                    <a:pt x="8789" y="15084"/>
                  </a:lnTo>
                  <a:close/>
                  <a:moveTo>
                    <a:pt x="8581" y="15108"/>
                  </a:moveTo>
                  <a:lnTo>
                    <a:pt x="8521" y="15230"/>
                  </a:lnTo>
                  <a:lnTo>
                    <a:pt x="8360" y="15074"/>
                  </a:lnTo>
                  <a:lnTo>
                    <a:pt x="8581" y="15108"/>
                  </a:lnTo>
                  <a:close/>
                  <a:moveTo>
                    <a:pt x="8227" y="15052"/>
                  </a:moveTo>
                  <a:cubicBezTo>
                    <a:pt x="8218" y="15055"/>
                    <a:pt x="8212" y="15061"/>
                    <a:pt x="8208" y="15069"/>
                  </a:cubicBezTo>
                  <a:cubicBezTo>
                    <a:pt x="8204" y="15077"/>
                    <a:pt x="8203" y="15085"/>
                    <a:pt x="8206" y="15094"/>
                  </a:cubicBezTo>
                  <a:cubicBezTo>
                    <a:pt x="8209" y="15102"/>
                    <a:pt x="8215" y="15108"/>
                    <a:pt x="8223" y="15112"/>
                  </a:cubicBezTo>
                  <a:cubicBezTo>
                    <a:pt x="8231" y="15117"/>
                    <a:pt x="8239" y="15117"/>
                    <a:pt x="8248" y="15114"/>
                  </a:cubicBezTo>
                  <a:cubicBezTo>
                    <a:pt x="8257" y="15112"/>
                    <a:pt x="8263" y="15106"/>
                    <a:pt x="8267" y="15098"/>
                  </a:cubicBezTo>
                  <a:cubicBezTo>
                    <a:pt x="8271" y="15089"/>
                    <a:pt x="8272" y="15081"/>
                    <a:pt x="8269" y="15073"/>
                  </a:cubicBezTo>
                  <a:cubicBezTo>
                    <a:pt x="8266" y="15064"/>
                    <a:pt x="8260" y="15058"/>
                    <a:pt x="8251" y="15054"/>
                  </a:cubicBezTo>
                  <a:cubicBezTo>
                    <a:pt x="8244" y="15050"/>
                    <a:pt x="8235" y="15049"/>
                    <a:pt x="8227" y="15052"/>
                  </a:cubicBezTo>
                  <a:close/>
                  <a:moveTo>
                    <a:pt x="8285" y="14935"/>
                  </a:moveTo>
                  <a:cubicBezTo>
                    <a:pt x="8276" y="14938"/>
                    <a:pt x="8270" y="14943"/>
                    <a:pt x="8266" y="14952"/>
                  </a:cubicBezTo>
                  <a:cubicBezTo>
                    <a:pt x="8262" y="14960"/>
                    <a:pt x="8261" y="14968"/>
                    <a:pt x="8264" y="14976"/>
                  </a:cubicBezTo>
                  <a:cubicBezTo>
                    <a:pt x="8267" y="14985"/>
                    <a:pt x="8272" y="14991"/>
                    <a:pt x="8280" y="14995"/>
                  </a:cubicBezTo>
                  <a:cubicBezTo>
                    <a:pt x="8289" y="14999"/>
                    <a:pt x="8297" y="15000"/>
                    <a:pt x="8306" y="14997"/>
                  </a:cubicBezTo>
                  <a:cubicBezTo>
                    <a:pt x="8315" y="14994"/>
                    <a:pt x="8321" y="14989"/>
                    <a:pt x="8325" y="14980"/>
                  </a:cubicBezTo>
                  <a:cubicBezTo>
                    <a:pt x="8329" y="14972"/>
                    <a:pt x="8330" y="14964"/>
                    <a:pt x="8327" y="14955"/>
                  </a:cubicBezTo>
                  <a:cubicBezTo>
                    <a:pt x="8323" y="14947"/>
                    <a:pt x="8318" y="14940"/>
                    <a:pt x="8309" y="14936"/>
                  </a:cubicBezTo>
                  <a:cubicBezTo>
                    <a:pt x="8301" y="14932"/>
                    <a:pt x="8293" y="14932"/>
                    <a:pt x="8285" y="14935"/>
                  </a:cubicBezTo>
                  <a:close/>
                  <a:moveTo>
                    <a:pt x="8885" y="14790"/>
                  </a:moveTo>
                  <a:lnTo>
                    <a:pt x="8809" y="14944"/>
                  </a:lnTo>
                  <a:lnTo>
                    <a:pt x="8458" y="14771"/>
                  </a:lnTo>
                  <a:lnTo>
                    <a:pt x="8435" y="14818"/>
                  </a:lnTo>
                  <a:lnTo>
                    <a:pt x="8826" y="15010"/>
                  </a:lnTo>
                  <a:lnTo>
                    <a:pt x="8922" y="14815"/>
                  </a:lnTo>
                  <a:lnTo>
                    <a:pt x="8885" y="14790"/>
                  </a:lnTo>
                  <a:close/>
                  <a:moveTo>
                    <a:pt x="8984" y="14688"/>
                  </a:moveTo>
                  <a:lnTo>
                    <a:pt x="8593" y="14496"/>
                  </a:lnTo>
                  <a:lnTo>
                    <a:pt x="8571" y="14541"/>
                  </a:lnTo>
                  <a:lnTo>
                    <a:pt x="8962" y="14734"/>
                  </a:lnTo>
                  <a:lnTo>
                    <a:pt x="8984" y="14688"/>
                  </a:lnTo>
                  <a:close/>
                  <a:moveTo>
                    <a:pt x="8151" y="18107"/>
                  </a:moveTo>
                  <a:lnTo>
                    <a:pt x="7760" y="17915"/>
                  </a:lnTo>
                  <a:lnTo>
                    <a:pt x="7737" y="17961"/>
                  </a:lnTo>
                  <a:lnTo>
                    <a:pt x="7901" y="18042"/>
                  </a:lnTo>
                  <a:lnTo>
                    <a:pt x="7820" y="18207"/>
                  </a:lnTo>
                  <a:lnTo>
                    <a:pt x="7656" y="18126"/>
                  </a:lnTo>
                  <a:lnTo>
                    <a:pt x="7634" y="18172"/>
                  </a:lnTo>
                  <a:lnTo>
                    <a:pt x="7801" y="18254"/>
                  </a:lnTo>
                  <a:lnTo>
                    <a:pt x="7916" y="18254"/>
                  </a:lnTo>
                  <a:lnTo>
                    <a:pt x="7858" y="18225"/>
                  </a:lnTo>
                  <a:lnTo>
                    <a:pt x="7939" y="18061"/>
                  </a:lnTo>
                  <a:lnTo>
                    <a:pt x="8128" y="18154"/>
                  </a:lnTo>
                  <a:lnTo>
                    <a:pt x="8151" y="18107"/>
                  </a:lnTo>
                  <a:close/>
                  <a:moveTo>
                    <a:pt x="9002" y="16378"/>
                  </a:moveTo>
                  <a:lnTo>
                    <a:pt x="9002" y="16376"/>
                  </a:lnTo>
                  <a:lnTo>
                    <a:pt x="8612" y="16184"/>
                  </a:lnTo>
                  <a:lnTo>
                    <a:pt x="8589" y="16230"/>
                  </a:lnTo>
                  <a:lnTo>
                    <a:pt x="8752" y="16311"/>
                  </a:lnTo>
                  <a:lnTo>
                    <a:pt x="8671" y="16476"/>
                  </a:lnTo>
                  <a:lnTo>
                    <a:pt x="8508" y="16395"/>
                  </a:lnTo>
                  <a:lnTo>
                    <a:pt x="8486" y="16441"/>
                  </a:lnTo>
                  <a:lnTo>
                    <a:pt x="8876" y="16633"/>
                  </a:lnTo>
                  <a:lnTo>
                    <a:pt x="8899" y="16587"/>
                  </a:lnTo>
                  <a:lnTo>
                    <a:pt x="8710" y="16494"/>
                  </a:lnTo>
                  <a:lnTo>
                    <a:pt x="8791" y="16330"/>
                  </a:lnTo>
                  <a:lnTo>
                    <a:pt x="8980" y="16423"/>
                  </a:lnTo>
                  <a:lnTo>
                    <a:pt x="9002" y="16378"/>
                  </a:lnTo>
                  <a:close/>
                  <a:moveTo>
                    <a:pt x="9002" y="16233"/>
                  </a:moveTo>
                  <a:lnTo>
                    <a:pt x="9002" y="16175"/>
                  </a:lnTo>
                  <a:lnTo>
                    <a:pt x="8899" y="16124"/>
                  </a:lnTo>
                  <a:lnTo>
                    <a:pt x="8965" y="15990"/>
                  </a:lnTo>
                  <a:lnTo>
                    <a:pt x="8924" y="15970"/>
                  </a:lnTo>
                  <a:lnTo>
                    <a:pt x="8858" y="16104"/>
                  </a:lnTo>
                  <a:lnTo>
                    <a:pt x="8730" y="16041"/>
                  </a:lnTo>
                  <a:lnTo>
                    <a:pt x="8809" y="15881"/>
                  </a:lnTo>
                  <a:lnTo>
                    <a:pt x="8773" y="15856"/>
                  </a:lnTo>
                  <a:lnTo>
                    <a:pt x="8668" y="16069"/>
                  </a:lnTo>
                  <a:lnTo>
                    <a:pt x="9002" y="16233"/>
                  </a:lnTo>
                  <a:close/>
                  <a:moveTo>
                    <a:pt x="9002" y="15858"/>
                  </a:moveTo>
                  <a:lnTo>
                    <a:pt x="9002" y="15800"/>
                  </a:lnTo>
                  <a:lnTo>
                    <a:pt x="8840" y="15721"/>
                  </a:lnTo>
                  <a:lnTo>
                    <a:pt x="8817" y="15767"/>
                  </a:lnTo>
                  <a:lnTo>
                    <a:pt x="9002" y="15858"/>
                  </a:lnTo>
                  <a:close/>
                  <a:moveTo>
                    <a:pt x="8315" y="17773"/>
                  </a:moveTo>
                  <a:lnTo>
                    <a:pt x="8275" y="17753"/>
                  </a:lnTo>
                  <a:lnTo>
                    <a:pt x="8190" y="17925"/>
                  </a:lnTo>
                  <a:lnTo>
                    <a:pt x="8047" y="17855"/>
                  </a:lnTo>
                  <a:lnTo>
                    <a:pt x="8113" y="17721"/>
                  </a:lnTo>
                  <a:lnTo>
                    <a:pt x="8073" y="17701"/>
                  </a:lnTo>
                  <a:lnTo>
                    <a:pt x="8007" y="17835"/>
                  </a:lnTo>
                  <a:lnTo>
                    <a:pt x="7879" y="17772"/>
                  </a:lnTo>
                  <a:lnTo>
                    <a:pt x="7957" y="17612"/>
                  </a:lnTo>
                  <a:lnTo>
                    <a:pt x="7922" y="17587"/>
                  </a:lnTo>
                  <a:lnTo>
                    <a:pt x="7817" y="17800"/>
                  </a:lnTo>
                  <a:lnTo>
                    <a:pt x="8207" y="17993"/>
                  </a:lnTo>
                  <a:lnTo>
                    <a:pt x="8315" y="17773"/>
                  </a:lnTo>
                  <a:close/>
                  <a:moveTo>
                    <a:pt x="8232" y="16956"/>
                  </a:moveTo>
                  <a:lnTo>
                    <a:pt x="8209" y="17003"/>
                  </a:lnTo>
                  <a:lnTo>
                    <a:pt x="8412" y="17163"/>
                  </a:lnTo>
                  <a:cubicBezTo>
                    <a:pt x="8425" y="17173"/>
                    <a:pt x="8438" y="17183"/>
                    <a:pt x="8450" y="17192"/>
                  </a:cubicBezTo>
                  <a:cubicBezTo>
                    <a:pt x="8463" y="17202"/>
                    <a:pt x="8474" y="17211"/>
                    <a:pt x="8485" y="17218"/>
                  </a:cubicBezTo>
                  <a:cubicBezTo>
                    <a:pt x="8495" y="17226"/>
                    <a:pt x="8503" y="17232"/>
                    <a:pt x="8510" y="17237"/>
                  </a:cubicBezTo>
                  <a:cubicBezTo>
                    <a:pt x="8515" y="17241"/>
                    <a:pt x="8518" y="17243"/>
                    <a:pt x="8520" y="17244"/>
                  </a:cubicBezTo>
                  <a:cubicBezTo>
                    <a:pt x="8518" y="17244"/>
                    <a:pt x="8515" y="17243"/>
                    <a:pt x="8510" y="17241"/>
                  </a:cubicBezTo>
                  <a:cubicBezTo>
                    <a:pt x="8504" y="17239"/>
                    <a:pt x="8496" y="17237"/>
                    <a:pt x="8486" y="17234"/>
                  </a:cubicBezTo>
                  <a:cubicBezTo>
                    <a:pt x="8476" y="17231"/>
                    <a:pt x="8464" y="17228"/>
                    <a:pt x="8451" y="17225"/>
                  </a:cubicBezTo>
                  <a:cubicBezTo>
                    <a:pt x="8437" y="17221"/>
                    <a:pt x="8423" y="17217"/>
                    <a:pt x="8407" y="17213"/>
                  </a:cubicBezTo>
                  <a:lnTo>
                    <a:pt x="8138" y="17148"/>
                  </a:lnTo>
                  <a:lnTo>
                    <a:pt x="8111" y="17201"/>
                  </a:lnTo>
                  <a:lnTo>
                    <a:pt x="8320" y="17368"/>
                  </a:lnTo>
                  <a:cubicBezTo>
                    <a:pt x="8330" y="17376"/>
                    <a:pt x="8341" y="17384"/>
                    <a:pt x="8352" y="17393"/>
                  </a:cubicBezTo>
                  <a:cubicBezTo>
                    <a:pt x="8364" y="17402"/>
                    <a:pt x="8375" y="17410"/>
                    <a:pt x="8385" y="17418"/>
                  </a:cubicBezTo>
                  <a:cubicBezTo>
                    <a:pt x="8395" y="17425"/>
                    <a:pt x="8403" y="17432"/>
                    <a:pt x="8410" y="17437"/>
                  </a:cubicBezTo>
                  <a:cubicBezTo>
                    <a:pt x="8417" y="17442"/>
                    <a:pt x="8421" y="17445"/>
                    <a:pt x="8422" y="17446"/>
                  </a:cubicBezTo>
                  <a:cubicBezTo>
                    <a:pt x="8420" y="17445"/>
                    <a:pt x="8415" y="17444"/>
                    <a:pt x="8407" y="17441"/>
                  </a:cubicBezTo>
                  <a:cubicBezTo>
                    <a:pt x="8398" y="17438"/>
                    <a:pt x="8388" y="17435"/>
                    <a:pt x="8375" y="17431"/>
                  </a:cubicBezTo>
                  <a:cubicBezTo>
                    <a:pt x="8363" y="17427"/>
                    <a:pt x="8350" y="17424"/>
                    <a:pt x="8335" y="17420"/>
                  </a:cubicBezTo>
                  <a:cubicBezTo>
                    <a:pt x="8321" y="17415"/>
                    <a:pt x="8307" y="17412"/>
                    <a:pt x="8293" y="17408"/>
                  </a:cubicBezTo>
                  <a:lnTo>
                    <a:pt x="8040" y="17346"/>
                  </a:lnTo>
                  <a:lnTo>
                    <a:pt x="8016" y="17396"/>
                  </a:lnTo>
                  <a:lnTo>
                    <a:pt x="8452" y="17496"/>
                  </a:lnTo>
                  <a:lnTo>
                    <a:pt x="8482" y="17435"/>
                  </a:lnTo>
                  <a:lnTo>
                    <a:pt x="8285" y="17279"/>
                  </a:lnTo>
                  <a:cubicBezTo>
                    <a:pt x="8273" y="17270"/>
                    <a:pt x="8262" y="17261"/>
                    <a:pt x="8250" y="17253"/>
                  </a:cubicBezTo>
                  <a:cubicBezTo>
                    <a:pt x="8239" y="17244"/>
                    <a:pt x="8229" y="17237"/>
                    <a:pt x="8220" y="17230"/>
                  </a:cubicBezTo>
                  <a:cubicBezTo>
                    <a:pt x="8211" y="17223"/>
                    <a:pt x="8204" y="17218"/>
                    <a:pt x="8198" y="17214"/>
                  </a:cubicBezTo>
                  <a:cubicBezTo>
                    <a:pt x="8192" y="17210"/>
                    <a:pt x="8189" y="17208"/>
                    <a:pt x="8188" y="17207"/>
                  </a:cubicBezTo>
                  <a:cubicBezTo>
                    <a:pt x="8189" y="17207"/>
                    <a:pt x="8194" y="17209"/>
                    <a:pt x="8200" y="17211"/>
                  </a:cubicBezTo>
                  <a:cubicBezTo>
                    <a:pt x="8207" y="17213"/>
                    <a:pt x="8216" y="17215"/>
                    <a:pt x="8226" y="17218"/>
                  </a:cubicBezTo>
                  <a:cubicBezTo>
                    <a:pt x="8237" y="17221"/>
                    <a:pt x="8249" y="17225"/>
                    <a:pt x="8263" y="17228"/>
                  </a:cubicBezTo>
                  <a:cubicBezTo>
                    <a:pt x="8277" y="17232"/>
                    <a:pt x="8292" y="17236"/>
                    <a:pt x="8308" y="17240"/>
                  </a:cubicBezTo>
                  <a:lnTo>
                    <a:pt x="8549" y="17299"/>
                  </a:lnTo>
                  <a:lnTo>
                    <a:pt x="8579" y="17238"/>
                  </a:lnTo>
                  <a:lnTo>
                    <a:pt x="8232" y="16956"/>
                  </a:lnTo>
                  <a:close/>
                  <a:moveTo>
                    <a:pt x="8684" y="17024"/>
                  </a:moveTo>
                  <a:lnTo>
                    <a:pt x="8293" y="16832"/>
                  </a:lnTo>
                  <a:lnTo>
                    <a:pt x="8271" y="16877"/>
                  </a:lnTo>
                  <a:lnTo>
                    <a:pt x="8661" y="17070"/>
                  </a:lnTo>
                  <a:lnTo>
                    <a:pt x="8684" y="17024"/>
                  </a:lnTo>
                  <a:close/>
                  <a:moveTo>
                    <a:pt x="8800" y="16689"/>
                  </a:moveTo>
                  <a:lnTo>
                    <a:pt x="8724" y="16843"/>
                  </a:lnTo>
                  <a:lnTo>
                    <a:pt x="8372" y="16670"/>
                  </a:lnTo>
                  <a:lnTo>
                    <a:pt x="8349" y="16717"/>
                  </a:lnTo>
                  <a:lnTo>
                    <a:pt x="8740" y="16909"/>
                  </a:lnTo>
                  <a:lnTo>
                    <a:pt x="8836" y="16715"/>
                  </a:lnTo>
                  <a:lnTo>
                    <a:pt x="8800" y="16689"/>
                  </a:lnTo>
                  <a:close/>
                  <a:moveTo>
                    <a:pt x="9002" y="17661"/>
                  </a:moveTo>
                  <a:lnTo>
                    <a:pt x="9002" y="17587"/>
                  </a:lnTo>
                  <a:cubicBezTo>
                    <a:pt x="8992" y="17594"/>
                    <a:pt x="8982" y="17604"/>
                    <a:pt x="8970" y="17617"/>
                  </a:cubicBezTo>
                  <a:lnTo>
                    <a:pt x="8933" y="17655"/>
                  </a:lnTo>
                  <a:cubicBezTo>
                    <a:pt x="8914" y="17674"/>
                    <a:pt x="8898" y="17687"/>
                    <a:pt x="8883" y="17692"/>
                  </a:cubicBezTo>
                  <a:cubicBezTo>
                    <a:pt x="8869" y="17698"/>
                    <a:pt x="8853" y="17696"/>
                    <a:pt x="8838" y="17689"/>
                  </a:cubicBezTo>
                  <a:cubicBezTo>
                    <a:pt x="8817" y="17679"/>
                    <a:pt x="8805" y="17664"/>
                    <a:pt x="8800" y="17645"/>
                  </a:cubicBezTo>
                  <a:cubicBezTo>
                    <a:pt x="8796" y="17625"/>
                    <a:pt x="8799" y="17603"/>
                    <a:pt x="8812" y="17579"/>
                  </a:cubicBezTo>
                  <a:cubicBezTo>
                    <a:pt x="8816" y="17570"/>
                    <a:pt x="8820" y="17563"/>
                    <a:pt x="8825" y="17556"/>
                  </a:cubicBezTo>
                  <a:cubicBezTo>
                    <a:pt x="8830" y="17549"/>
                    <a:pt x="8835" y="17543"/>
                    <a:pt x="8842" y="17537"/>
                  </a:cubicBezTo>
                  <a:cubicBezTo>
                    <a:pt x="8848" y="17530"/>
                    <a:pt x="8855" y="17524"/>
                    <a:pt x="8863" y="17519"/>
                  </a:cubicBezTo>
                  <a:cubicBezTo>
                    <a:pt x="8871" y="17513"/>
                    <a:pt x="8881" y="17506"/>
                    <a:pt x="8891" y="17500"/>
                  </a:cubicBezTo>
                  <a:lnTo>
                    <a:pt x="8868" y="17463"/>
                  </a:lnTo>
                  <a:cubicBezTo>
                    <a:pt x="8824" y="17488"/>
                    <a:pt x="8793" y="17521"/>
                    <a:pt x="8772" y="17562"/>
                  </a:cubicBezTo>
                  <a:cubicBezTo>
                    <a:pt x="8763" y="17581"/>
                    <a:pt x="8757" y="17600"/>
                    <a:pt x="8755" y="17618"/>
                  </a:cubicBezTo>
                  <a:cubicBezTo>
                    <a:pt x="8753" y="17637"/>
                    <a:pt x="8754" y="17654"/>
                    <a:pt x="8758" y="17669"/>
                  </a:cubicBezTo>
                  <a:cubicBezTo>
                    <a:pt x="8763" y="17685"/>
                    <a:pt x="8770" y="17700"/>
                    <a:pt x="8781" y="17712"/>
                  </a:cubicBezTo>
                  <a:cubicBezTo>
                    <a:pt x="8792" y="17725"/>
                    <a:pt x="8806" y="17736"/>
                    <a:pt x="8822" y="17744"/>
                  </a:cubicBezTo>
                  <a:cubicBezTo>
                    <a:pt x="8847" y="17756"/>
                    <a:pt x="8873" y="17759"/>
                    <a:pt x="8898" y="17751"/>
                  </a:cubicBezTo>
                  <a:cubicBezTo>
                    <a:pt x="8910" y="17747"/>
                    <a:pt x="8921" y="17741"/>
                    <a:pt x="8931" y="17733"/>
                  </a:cubicBezTo>
                  <a:cubicBezTo>
                    <a:pt x="8941" y="17725"/>
                    <a:pt x="8953" y="17714"/>
                    <a:pt x="8967" y="17699"/>
                  </a:cubicBezTo>
                  <a:lnTo>
                    <a:pt x="8998" y="17665"/>
                  </a:lnTo>
                  <a:lnTo>
                    <a:pt x="9002" y="17661"/>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endParaRPr lang="de-DE" sz="1798"/>
            </a:p>
          </p:txBody>
        </p:sp>
      </p:grpSp>
      <p:sp>
        <p:nvSpPr>
          <p:cNvPr id="21" name="livng.knowledge">
            <a:extLst>
              <a:ext uri="{FF2B5EF4-FFF2-40B4-BE49-F238E27FC236}">
                <a16:creationId xmlns:a16="http://schemas.microsoft.com/office/drawing/2014/main" id="{53D18515-2728-DF4D-BD30-577CE284C0FB}"/>
              </a:ext>
            </a:extLst>
          </p:cNvPr>
          <p:cNvSpPr>
            <a:spLocks noChangeAspect="1" noEditPoints="1"/>
          </p:cNvSpPr>
          <p:nvPr/>
        </p:nvSpPr>
        <p:spPr bwMode="auto">
          <a:xfrm>
            <a:off x="359625" y="6320880"/>
            <a:ext cx="1691678" cy="216000"/>
          </a:xfrm>
          <a:custGeom>
            <a:avLst/>
            <a:gdLst>
              <a:gd name="T0" fmla="*/ 0 w 4704"/>
              <a:gd name="T1" fmla="*/ 17 h 592"/>
              <a:gd name="T2" fmla="*/ 85 w 4704"/>
              <a:gd name="T3" fmla="*/ 421 h 592"/>
              <a:gd name="T4" fmla="*/ 1676 w 4704"/>
              <a:gd name="T5" fmla="*/ 413 h 592"/>
              <a:gd name="T6" fmla="*/ 1676 w 4704"/>
              <a:gd name="T7" fmla="*/ 413 h 592"/>
              <a:gd name="T8" fmla="*/ 4672 w 4704"/>
              <a:gd name="T9" fmla="*/ 393 h 592"/>
              <a:gd name="T10" fmla="*/ 4475 w 4704"/>
              <a:gd name="T11" fmla="*/ 183 h 592"/>
              <a:gd name="T12" fmla="*/ 4704 w 4704"/>
              <a:gd name="T13" fmla="*/ 328 h 592"/>
              <a:gd name="T14" fmla="*/ 4631 w 4704"/>
              <a:gd name="T15" fmla="*/ 276 h 592"/>
              <a:gd name="T16" fmla="*/ 4347 w 4704"/>
              <a:gd name="T17" fmla="*/ 252 h 592"/>
              <a:gd name="T18" fmla="*/ 4369 w 4704"/>
              <a:gd name="T19" fmla="*/ 486 h 592"/>
              <a:gd name="T20" fmla="*/ 4155 w 4704"/>
              <a:gd name="T21" fmla="*/ 470 h 592"/>
              <a:gd name="T22" fmla="*/ 4207 w 4704"/>
              <a:gd name="T23" fmla="*/ 444 h 592"/>
              <a:gd name="T24" fmla="*/ 4218 w 4704"/>
              <a:gd name="T25" fmla="*/ 140 h 592"/>
              <a:gd name="T26" fmla="*/ 4351 w 4704"/>
              <a:gd name="T27" fmla="*/ 199 h 592"/>
              <a:gd name="T28" fmla="*/ 4273 w 4704"/>
              <a:gd name="T29" fmla="*/ 248 h 592"/>
              <a:gd name="T30" fmla="*/ 3868 w 4704"/>
              <a:gd name="T31" fmla="*/ 477 h 592"/>
              <a:gd name="T32" fmla="*/ 3937 w 4704"/>
              <a:gd name="T33" fmla="*/ 118 h 592"/>
              <a:gd name="T34" fmla="*/ 4017 w 4704"/>
              <a:gd name="T35" fmla="*/ 470 h 592"/>
              <a:gd name="T36" fmla="*/ 3814 w 4704"/>
              <a:gd name="T37" fmla="*/ 311 h 592"/>
              <a:gd name="T38" fmla="*/ 3481 w 4704"/>
              <a:gd name="T39" fmla="*/ 328 h 592"/>
              <a:gd name="T40" fmla="*/ 3668 w 4704"/>
              <a:gd name="T41" fmla="*/ 435 h 592"/>
              <a:gd name="T42" fmla="*/ 3542 w 4704"/>
              <a:gd name="T43" fmla="*/ 140 h 592"/>
              <a:gd name="T44" fmla="*/ 3481 w 4704"/>
              <a:gd name="T45" fmla="*/ 328 h 592"/>
              <a:gd name="T46" fmla="*/ 3542 w 4704"/>
              <a:gd name="T47" fmla="*/ 193 h 592"/>
              <a:gd name="T48" fmla="*/ 3242 w 4704"/>
              <a:gd name="T49" fmla="*/ 17 h 592"/>
              <a:gd name="T50" fmla="*/ 3327 w 4704"/>
              <a:gd name="T51" fmla="*/ 421 h 592"/>
              <a:gd name="T52" fmla="*/ 3095 w 4704"/>
              <a:gd name="T53" fmla="*/ 471 h 592"/>
              <a:gd name="T54" fmla="*/ 2968 w 4704"/>
              <a:gd name="T55" fmla="*/ 235 h 592"/>
              <a:gd name="T56" fmla="*/ 2755 w 4704"/>
              <a:gd name="T57" fmla="*/ 152 h 592"/>
              <a:gd name="T58" fmla="*/ 2878 w 4704"/>
              <a:gd name="T59" fmla="*/ 383 h 592"/>
              <a:gd name="T60" fmla="*/ 3042 w 4704"/>
              <a:gd name="T61" fmla="*/ 293 h 592"/>
              <a:gd name="T62" fmla="*/ 3114 w 4704"/>
              <a:gd name="T63" fmla="*/ 148 h 592"/>
              <a:gd name="T64" fmla="*/ 2433 w 4704"/>
              <a:gd name="T65" fmla="*/ 309 h 592"/>
              <a:gd name="T66" fmla="*/ 2574 w 4704"/>
              <a:gd name="T67" fmla="*/ 193 h 592"/>
              <a:gd name="T68" fmla="*/ 2574 w 4704"/>
              <a:gd name="T69" fmla="*/ 193 h 592"/>
              <a:gd name="T70" fmla="*/ 2175 w 4704"/>
              <a:gd name="T71" fmla="*/ 236 h 592"/>
              <a:gd name="T72" fmla="*/ 2095 w 4704"/>
              <a:gd name="T73" fmla="*/ 157 h 592"/>
              <a:gd name="T74" fmla="*/ 2352 w 4704"/>
              <a:gd name="T75" fmla="*/ 229 h 592"/>
              <a:gd name="T76" fmla="*/ 1770 w 4704"/>
              <a:gd name="T77" fmla="*/ 95 h 592"/>
              <a:gd name="T78" fmla="*/ 1840 w 4704"/>
              <a:gd name="T79" fmla="*/ 470 h 592"/>
              <a:gd name="T80" fmla="*/ 1940 w 4704"/>
              <a:gd name="T81" fmla="*/ 148 h 592"/>
              <a:gd name="T82" fmla="*/ 1966 w 4704"/>
              <a:gd name="T83" fmla="*/ 470 h 592"/>
              <a:gd name="T84" fmla="*/ 1302 w 4704"/>
              <a:gd name="T85" fmla="*/ 351 h 592"/>
              <a:gd name="T86" fmla="*/ 1302 w 4704"/>
              <a:gd name="T87" fmla="*/ 592 h 592"/>
              <a:gd name="T88" fmla="*/ 1226 w 4704"/>
              <a:gd name="T89" fmla="*/ 492 h 592"/>
              <a:gd name="T90" fmla="*/ 1178 w 4704"/>
              <a:gd name="T91" fmla="*/ 395 h 592"/>
              <a:gd name="T92" fmla="*/ 1393 w 4704"/>
              <a:gd name="T93" fmla="*/ 157 h 592"/>
              <a:gd name="T94" fmla="*/ 1294 w 4704"/>
              <a:gd name="T95" fmla="*/ 193 h 592"/>
              <a:gd name="T96" fmla="*/ 1294 w 4704"/>
              <a:gd name="T97" fmla="*/ 193 h 592"/>
              <a:gd name="T98" fmla="*/ 908 w 4704"/>
              <a:gd name="T99" fmla="*/ 236 h 592"/>
              <a:gd name="T100" fmla="*/ 827 w 4704"/>
              <a:gd name="T101" fmla="*/ 157 h 592"/>
              <a:gd name="T102" fmla="*/ 1084 w 4704"/>
              <a:gd name="T103" fmla="*/ 229 h 592"/>
              <a:gd name="T104" fmla="*/ 657 w 4704"/>
              <a:gd name="T105" fmla="*/ 53 h 592"/>
              <a:gd name="T106" fmla="*/ 668 w 4704"/>
              <a:gd name="T107" fmla="*/ 470 h 592"/>
              <a:gd name="T108" fmla="*/ 668 w 4704"/>
              <a:gd name="T109" fmla="*/ 470 h 592"/>
              <a:gd name="T110" fmla="*/ 385 w 4704"/>
              <a:gd name="T111" fmla="*/ 140 h 592"/>
              <a:gd name="T112" fmla="*/ 481 w 4704"/>
              <a:gd name="T113" fmla="*/ 311 h 592"/>
              <a:gd name="T114" fmla="*/ 217 w 4704"/>
              <a:gd name="T115" fmla="*/ 100 h 592"/>
              <a:gd name="T116" fmla="*/ 217 w 4704"/>
              <a:gd name="T117" fmla="*/ 100 h 592"/>
              <a:gd name="T118" fmla="*/ 253 w 4704"/>
              <a:gd name="T119" fmla="*/ 470 h 5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704" h="592">
                <a:moveTo>
                  <a:pt x="77" y="477"/>
                </a:moveTo>
                <a:cubicBezTo>
                  <a:pt x="6" y="477"/>
                  <a:pt x="6" y="413"/>
                  <a:pt x="6" y="386"/>
                </a:cubicBezTo>
                <a:lnTo>
                  <a:pt x="6" y="111"/>
                </a:lnTo>
                <a:cubicBezTo>
                  <a:pt x="6" y="67"/>
                  <a:pt x="4" y="44"/>
                  <a:pt x="0" y="17"/>
                </a:cubicBezTo>
                <a:lnTo>
                  <a:pt x="72" y="1"/>
                </a:lnTo>
                <a:cubicBezTo>
                  <a:pt x="77" y="21"/>
                  <a:pt x="78" y="48"/>
                  <a:pt x="78" y="90"/>
                </a:cubicBezTo>
                <a:lnTo>
                  <a:pt x="78" y="363"/>
                </a:lnTo>
                <a:cubicBezTo>
                  <a:pt x="78" y="406"/>
                  <a:pt x="80" y="413"/>
                  <a:pt x="85" y="421"/>
                </a:cubicBezTo>
                <a:cubicBezTo>
                  <a:pt x="88" y="426"/>
                  <a:pt x="99" y="429"/>
                  <a:pt x="108" y="426"/>
                </a:cubicBezTo>
                <a:lnTo>
                  <a:pt x="119" y="469"/>
                </a:lnTo>
                <a:cubicBezTo>
                  <a:pt x="106" y="474"/>
                  <a:pt x="93" y="477"/>
                  <a:pt x="77" y="477"/>
                </a:cubicBezTo>
                <a:close/>
                <a:moveTo>
                  <a:pt x="1676" y="413"/>
                </a:moveTo>
                <a:cubicBezTo>
                  <a:pt x="1676" y="375"/>
                  <a:pt x="1644" y="344"/>
                  <a:pt x="1606" y="344"/>
                </a:cubicBezTo>
                <a:cubicBezTo>
                  <a:pt x="1568" y="344"/>
                  <a:pt x="1538" y="375"/>
                  <a:pt x="1538" y="413"/>
                </a:cubicBezTo>
                <a:cubicBezTo>
                  <a:pt x="1538" y="453"/>
                  <a:pt x="1569" y="485"/>
                  <a:pt x="1608" y="485"/>
                </a:cubicBezTo>
                <a:cubicBezTo>
                  <a:pt x="1644" y="485"/>
                  <a:pt x="1676" y="453"/>
                  <a:pt x="1676" y="413"/>
                </a:cubicBezTo>
                <a:close/>
                <a:moveTo>
                  <a:pt x="4512" y="328"/>
                </a:moveTo>
                <a:lnTo>
                  <a:pt x="4512" y="333"/>
                </a:lnTo>
                <a:cubicBezTo>
                  <a:pt x="4512" y="377"/>
                  <a:pt x="4528" y="424"/>
                  <a:pt x="4591" y="424"/>
                </a:cubicBezTo>
                <a:cubicBezTo>
                  <a:pt x="4621" y="424"/>
                  <a:pt x="4647" y="414"/>
                  <a:pt x="4672" y="393"/>
                </a:cubicBezTo>
                <a:lnTo>
                  <a:pt x="4699" y="435"/>
                </a:lnTo>
                <a:cubicBezTo>
                  <a:pt x="4665" y="464"/>
                  <a:pt x="4626" y="478"/>
                  <a:pt x="4583" y="478"/>
                </a:cubicBezTo>
                <a:cubicBezTo>
                  <a:pt x="4492" y="478"/>
                  <a:pt x="4435" y="412"/>
                  <a:pt x="4435" y="309"/>
                </a:cubicBezTo>
                <a:cubicBezTo>
                  <a:pt x="4435" y="253"/>
                  <a:pt x="4447" y="215"/>
                  <a:pt x="4475" y="183"/>
                </a:cubicBezTo>
                <a:cubicBezTo>
                  <a:pt x="4501" y="153"/>
                  <a:pt x="4533" y="140"/>
                  <a:pt x="4574" y="140"/>
                </a:cubicBezTo>
                <a:cubicBezTo>
                  <a:pt x="4605" y="140"/>
                  <a:pt x="4635" y="148"/>
                  <a:pt x="4662" y="173"/>
                </a:cubicBezTo>
                <a:cubicBezTo>
                  <a:pt x="4690" y="199"/>
                  <a:pt x="4704" y="238"/>
                  <a:pt x="4704" y="313"/>
                </a:cubicBezTo>
                <a:lnTo>
                  <a:pt x="4704" y="328"/>
                </a:lnTo>
                <a:lnTo>
                  <a:pt x="4512" y="328"/>
                </a:lnTo>
                <a:close/>
                <a:moveTo>
                  <a:pt x="4574" y="193"/>
                </a:moveTo>
                <a:cubicBezTo>
                  <a:pt x="4534" y="193"/>
                  <a:pt x="4513" y="224"/>
                  <a:pt x="4513" y="276"/>
                </a:cubicBezTo>
                <a:lnTo>
                  <a:pt x="4631" y="276"/>
                </a:lnTo>
                <a:cubicBezTo>
                  <a:pt x="4631" y="224"/>
                  <a:pt x="4609" y="193"/>
                  <a:pt x="4574" y="193"/>
                </a:cubicBezTo>
                <a:close/>
                <a:moveTo>
                  <a:pt x="4351" y="199"/>
                </a:moveTo>
                <a:cubicBezTo>
                  <a:pt x="4338" y="199"/>
                  <a:pt x="4328" y="197"/>
                  <a:pt x="4326" y="196"/>
                </a:cubicBezTo>
                <a:cubicBezTo>
                  <a:pt x="4328" y="198"/>
                  <a:pt x="4347" y="219"/>
                  <a:pt x="4347" y="252"/>
                </a:cubicBezTo>
                <a:cubicBezTo>
                  <a:pt x="4347" y="308"/>
                  <a:pt x="4301" y="351"/>
                  <a:pt x="4225" y="351"/>
                </a:cubicBezTo>
                <a:cubicBezTo>
                  <a:pt x="4202" y="359"/>
                  <a:pt x="4182" y="371"/>
                  <a:pt x="4182" y="381"/>
                </a:cubicBezTo>
                <a:cubicBezTo>
                  <a:pt x="4182" y="393"/>
                  <a:pt x="4186" y="394"/>
                  <a:pt x="4262" y="394"/>
                </a:cubicBezTo>
                <a:cubicBezTo>
                  <a:pt x="4314" y="394"/>
                  <a:pt x="4369" y="421"/>
                  <a:pt x="4369" y="486"/>
                </a:cubicBezTo>
                <a:cubicBezTo>
                  <a:pt x="4369" y="555"/>
                  <a:pt x="4312" y="592"/>
                  <a:pt x="4226" y="592"/>
                </a:cubicBezTo>
                <a:cubicBezTo>
                  <a:pt x="4142" y="592"/>
                  <a:pt x="4082" y="564"/>
                  <a:pt x="4082" y="504"/>
                </a:cubicBezTo>
                <a:cubicBezTo>
                  <a:pt x="4082" y="489"/>
                  <a:pt x="4088" y="470"/>
                  <a:pt x="4088" y="470"/>
                </a:cubicBezTo>
                <a:lnTo>
                  <a:pt x="4155" y="470"/>
                </a:lnTo>
                <a:cubicBezTo>
                  <a:pt x="4155" y="470"/>
                  <a:pt x="4149" y="482"/>
                  <a:pt x="4149" y="492"/>
                </a:cubicBezTo>
                <a:cubicBezTo>
                  <a:pt x="4149" y="522"/>
                  <a:pt x="4175" y="539"/>
                  <a:pt x="4220" y="539"/>
                </a:cubicBezTo>
                <a:cubicBezTo>
                  <a:pt x="4270" y="539"/>
                  <a:pt x="4296" y="519"/>
                  <a:pt x="4296" y="489"/>
                </a:cubicBezTo>
                <a:cubicBezTo>
                  <a:pt x="4296" y="454"/>
                  <a:pt x="4267" y="444"/>
                  <a:pt x="4207" y="444"/>
                </a:cubicBezTo>
                <a:cubicBezTo>
                  <a:pt x="4121" y="444"/>
                  <a:pt x="4102" y="427"/>
                  <a:pt x="4102" y="395"/>
                </a:cubicBezTo>
                <a:cubicBezTo>
                  <a:pt x="4102" y="363"/>
                  <a:pt x="4128" y="351"/>
                  <a:pt x="4163" y="340"/>
                </a:cubicBezTo>
                <a:cubicBezTo>
                  <a:pt x="4114" y="326"/>
                  <a:pt x="4090" y="295"/>
                  <a:pt x="4090" y="249"/>
                </a:cubicBezTo>
                <a:cubicBezTo>
                  <a:pt x="4090" y="183"/>
                  <a:pt x="4141" y="140"/>
                  <a:pt x="4218" y="140"/>
                </a:cubicBezTo>
                <a:cubicBezTo>
                  <a:pt x="4264" y="140"/>
                  <a:pt x="4290" y="157"/>
                  <a:pt x="4316" y="157"/>
                </a:cubicBezTo>
                <a:cubicBezTo>
                  <a:pt x="4337" y="157"/>
                  <a:pt x="4357" y="149"/>
                  <a:pt x="4375" y="134"/>
                </a:cubicBezTo>
                <a:lnTo>
                  <a:pt x="4407" y="178"/>
                </a:lnTo>
                <a:cubicBezTo>
                  <a:pt x="4389" y="193"/>
                  <a:pt x="4373" y="199"/>
                  <a:pt x="4351" y="199"/>
                </a:cubicBezTo>
                <a:close/>
                <a:moveTo>
                  <a:pt x="4218" y="193"/>
                </a:moveTo>
                <a:cubicBezTo>
                  <a:pt x="4182" y="193"/>
                  <a:pt x="4162" y="213"/>
                  <a:pt x="4162" y="249"/>
                </a:cubicBezTo>
                <a:cubicBezTo>
                  <a:pt x="4162" y="286"/>
                  <a:pt x="4183" y="303"/>
                  <a:pt x="4218" y="303"/>
                </a:cubicBezTo>
                <a:cubicBezTo>
                  <a:pt x="4254" y="303"/>
                  <a:pt x="4273" y="284"/>
                  <a:pt x="4273" y="248"/>
                </a:cubicBezTo>
                <a:cubicBezTo>
                  <a:pt x="4273" y="212"/>
                  <a:pt x="4254" y="193"/>
                  <a:pt x="4218" y="193"/>
                </a:cubicBezTo>
                <a:close/>
                <a:moveTo>
                  <a:pt x="3953" y="470"/>
                </a:moveTo>
                <a:cubicBezTo>
                  <a:pt x="3949" y="463"/>
                  <a:pt x="3949" y="458"/>
                  <a:pt x="3947" y="445"/>
                </a:cubicBezTo>
                <a:cubicBezTo>
                  <a:pt x="3925" y="466"/>
                  <a:pt x="3900" y="477"/>
                  <a:pt x="3868" y="477"/>
                </a:cubicBezTo>
                <a:cubicBezTo>
                  <a:pt x="3786" y="477"/>
                  <a:pt x="3736" y="412"/>
                  <a:pt x="3736" y="312"/>
                </a:cubicBezTo>
                <a:cubicBezTo>
                  <a:pt x="3736" y="211"/>
                  <a:pt x="3792" y="142"/>
                  <a:pt x="3870" y="142"/>
                </a:cubicBezTo>
                <a:cubicBezTo>
                  <a:pt x="3897" y="142"/>
                  <a:pt x="3920" y="151"/>
                  <a:pt x="3939" y="171"/>
                </a:cubicBezTo>
                <a:cubicBezTo>
                  <a:pt x="3939" y="171"/>
                  <a:pt x="3937" y="146"/>
                  <a:pt x="3937" y="118"/>
                </a:cubicBezTo>
                <a:lnTo>
                  <a:pt x="3937" y="1"/>
                </a:lnTo>
                <a:lnTo>
                  <a:pt x="4007" y="11"/>
                </a:lnTo>
                <a:lnTo>
                  <a:pt x="4007" y="358"/>
                </a:lnTo>
                <a:cubicBezTo>
                  <a:pt x="4007" y="421"/>
                  <a:pt x="4011" y="454"/>
                  <a:pt x="4017" y="470"/>
                </a:cubicBezTo>
                <a:lnTo>
                  <a:pt x="3953" y="470"/>
                </a:lnTo>
                <a:close/>
                <a:moveTo>
                  <a:pt x="3937" y="224"/>
                </a:moveTo>
                <a:cubicBezTo>
                  <a:pt x="3921" y="207"/>
                  <a:pt x="3902" y="198"/>
                  <a:pt x="3879" y="198"/>
                </a:cubicBezTo>
                <a:cubicBezTo>
                  <a:pt x="3834" y="198"/>
                  <a:pt x="3814" y="234"/>
                  <a:pt x="3814" y="311"/>
                </a:cubicBezTo>
                <a:cubicBezTo>
                  <a:pt x="3814" y="382"/>
                  <a:pt x="3828" y="418"/>
                  <a:pt x="3881" y="418"/>
                </a:cubicBezTo>
                <a:cubicBezTo>
                  <a:pt x="3907" y="418"/>
                  <a:pt x="3928" y="403"/>
                  <a:pt x="3937" y="387"/>
                </a:cubicBezTo>
                <a:lnTo>
                  <a:pt x="3937" y="224"/>
                </a:lnTo>
                <a:close/>
                <a:moveTo>
                  <a:pt x="3481" y="328"/>
                </a:moveTo>
                <a:lnTo>
                  <a:pt x="3481" y="333"/>
                </a:lnTo>
                <a:cubicBezTo>
                  <a:pt x="3481" y="377"/>
                  <a:pt x="3497" y="424"/>
                  <a:pt x="3560" y="424"/>
                </a:cubicBezTo>
                <a:cubicBezTo>
                  <a:pt x="3590" y="424"/>
                  <a:pt x="3616" y="414"/>
                  <a:pt x="3640" y="393"/>
                </a:cubicBezTo>
                <a:lnTo>
                  <a:pt x="3668" y="435"/>
                </a:lnTo>
                <a:cubicBezTo>
                  <a:pt x="3634" y="464"/>
                  <a:pt x="3595" y="478"/>
                  <a:pt x="3552" y="478"/>
                </a:cubicBezTo>
                <a:cubicBezTo>
                  <a:pt x="3461" y="478"/>
                  <a:pt x="3404" y="412"/>
                  <a:pt x="3404" y="309"/>
                </a:cubicBezTo>
                <a:cubicBezTo>
                  <a:pt x="3404" y="253"/>
                  <a:pt x="3416" y="215"/>
                  <a:pt x="3444" y="183"/>
                </a:cubicBezTo>
                <a:cubicBezTo>
                  <a:pt x="3470" y="153"/>
                  <a:pt x="3502" y="140"/>
                  <a:pt x="3542" y="140"/>
                </a:cubicBezTo>
                <a:cubicBezTo>
                  <a:pt x="3574" y="140"/>
                  <a:pt x="3603" y="148"/>
                  <a:pt x="3631" y="173"/>
                </a:cubicBezTo>
                <a:cubicBezTo>
                  <a:pt x="3659" y="199"/>
                  <a:pt x="3673" y="238"/>
                  <a:pt x="3673" y="313"/>
                </a:cubicBezTo>
                <a:lnTo>
                  <a:pt x="3673" y="328"/>
                </a:lnTo>
                <a:lnTo>
                  <a:pt x="3481" y="328"/>
                </a:lnTo>
                <a:close/>
                <a:moveTo>
                  <a:pt x="3542" y="193"/>
                </a:moveTo>
                <a:cubicBezTo>
                  <a:pt x="3503" y="193"/>
                  <a:pt x="3481" y="224"/>
                  <a:pt x="3481" y="276"/>
                </a:cubicBezTo>
                <a:lnTo>
                  <a:pt x="3600" y="276"/>
                </a:lnTo>
                <a:cubicBezTo>
                  <a:pt x="3600" y="224"/>
                  <a:pt x="3577" y="193"/>
                  <a:pt x="3542" y="193"/>
                </a:cubicBezTo>
                <a:close/>
                <a:moveTo>
                  <a:pt x="3319" y="477"/>
                </a:moveTo>
                <a:cubicBezTo>
                  <a:pt x="3249" y="477"/>
                  <a:pt x="3249" y="413"/>
                  <a:pt x="3249" y="386"/>
                </a:cubicBezTo>
                <a:lnTo>
                  <a:pt x="3249" y="111"/>
                </a:lnTo>
                <a:cubicBezTo>
                  <a:pt x="3249" y="67"/>
                  <a:pt x="3247" y="44"/>
                  <a:pt x="3242" y="17"/>
                </a:cubicBezTo>
                <a:lnTo>
                  <a:pt x="3314" y="1"/>
                </a:lnTo>
                <a:cubicBezTo>
                  <a:pt x="3319" y="21"/>
                  <a:pt x="3320" y="48"/>
                  <a:pt x="3320" y="90"/>
                </a:cubicBezTo>
                <a:lnTo>
                  <a:pt x="3320" y="363"/>
                </a:lnTo>
                <a:cubicBezTo>
                  <a:pt x="3320" y="406"/>
                  <a:pt x="3322" y="413"/>
                  <a:pt x="3327" y="421"/>
                </a:cubicBezTo>
                <a:cubicBezTo>
                  <a:pt x="3331" y="426"/>
                  <a:pt x="3342" y="429"/>
                  <a:pt x="3350" y="426"/>
                </a:cubicBezTo>
                <a:lnTo>
                  <a:pt x="3361" y="469"/>
                </a:lnTo>
                <a:cubicBezTo>
                  <a:pt x="3349" y="474"/>
                  <a:pt x="3335" y="477"/>
                  <a:pt x="3319" y="477"/>
                </a:cubicBezTo>
                <a:close/>
                <a:moveTo>
                  <a:pt x="3095" y="471"/>
                </a:moveTo>
                <a:lnTo>
                  <a:pt x="3030" y="471"/>
                </a:lnTo>
                <a:lnTo>
                  <a:pt x="2990" y="323"/>
                </a:lnTo>
                <a:cubicBezTo>
                  <a:pt x="2980" y="284"/>
                  <a:pt x="2969" y="235"/>
                  <a:pt x="2969" y="235"/>
                </a:cubicBezTo>
                <a:lnTo>
                  <a:pt x="2968" y="235"/>
                </a:lnTo>
                <a:cubicBezTo>
                  <a:pt x="2968" y="235"/>
                  <a:pt x="2963" y="267"/>
                  <a:pt x="2947" y="326"/>
                </a:cubicBezTo>
                <a:lnTo>
                  <a:pt x="2908" y="471"/>
                </a:lnTo>
                <a:lnTo>
                  <a:pt x="2843" y="471"/>
                </a:lnTo>
                <a:lnTo>
                  <a:pt x="2755" y="152"/>
                </a:lnTo>
                <a:lnTo>
                  <a:pt x="2824" y="143"/>
                </a:lnTo>
                <a:lnTo>
                  <a:pt x="2859" y="298"/>
                </a:lnTo>
                <a:cubicBezTo>
                  <a:pt x="2868" y="338"/>
                  <a:pt x="2876" y="383"/>
                  <a:pt x="2876" y="383"/>
                </a:cubicBezTo>
                <a:lnTo>
                  <a:pt x="2878" y="383"/>
                </a:lnTo>
                <a:cubicBezTo>
                  <a:pt x="2878" y="383"/>
                  <a:pt x="2884" y="341"/>
                  <a:pt x="2896" y="297"/>
                </a:cubicBezTo>
                <a:lnTo>
                  <a:pt x="2937" y="148"/>
                </a:lnTo>
                <a:lnTo>
                  <a:pt x="3006" y="148"/>
                </a:lnTo>
                <a:lnTo>
                  <a:pt x="3042" y="293"/>
                </a:lnTo>
                <a:cubicBezTo>
                  <a:pt x="3056" y="345"/>
                  <a:pt x="3063" y="384"/>
                  <a:pt x="3063" y="384"/>
                </a:cubicBezTo>
                <a:lnTo>
                  <a:pt x="3065" y="384"/>
                </a:lnTo>
                <a:cubicBezTo>
                  <a:pt x="3065" y="384"/>
                  <a:pt x="3072" y="335"/>
                  <a:pt x="3081" y="298"/>
                </a:cubicBezTo>
                <a:lnTo>
                  <a:pt x="3114" y="148"/>
                </a:lnTo>
                <a:lnTo>
                  <a:pt x="3186" y="148"/>
                </a:lnTo>
                <a:lnTo>
                  <a:pt x="3095" y="471"/>
                </a:lnTo>
                <a:close/>
                <a:moveTo>
                  <a:pt x="2575" y="478"/>
                </a:moveTo>
                <a:cubicBezTo>
                  <a:pt x="2487" y="478"/>
                  <a:pt x="2433" y="412"/>
                  <a:pt x="2433" y="309"/>
                </a:cubicBezTo>
                <a:cubicBezTo>
                  <a:pt x="2433" y="206"/>
                  <a:pt x="2488" y="140"/>
                  <a:pt x="2573" y="140"/>
                </a:cubicBezTo>
                <a:cubicBezTo>
                  <a:pt x="2665" y="140"/>
                  <a:pt x="2717" y="208"/>
                  <a:pt x="2717" y="310"/>
                </a:cubicBezTo>
                <a:cubicBezTo>
                  <a:pt x="2717" y="414"/>
                  <a:pt x="2662" y="478"/>
                  <a:pt x="2575" y="478"/>
                </a:cubicBezTo>
                <a:close/>
                <a:moveTo>
                  <a:pt x="2574" y="193"/>
                </a:moveTo>
                <a:cubicBezTo>
                  <a:pt x="2529" y="193"/>
                  <a:pt x="2510" y="226"/>
                  <a:pt x="2510" y="305"/>
                </a:cubicBezTo>
                <a:cubicBezTo>
                  <a:pt x="2510" y="398"/>
                  <a:pt x="2534" y="426"/>
                  <a:pt x="2576" y="426"/>
                </a:cubicBezTo>
                <a:cubicBezTo>
                  <a:pt x="2617" y="426"/>
                  <a:pt x="2640" y="392"/>
                  <a:pt x="2640" y="311"/>
                </a:cubicBezTo>
                <a:cubicBezTo>
                  <a:pt x="2640" y="220"/>
                  <a:pt x="2615" y="193"/>
                  <a:pt x="2574" y="193"/>
                </a:cubicBezTo>
                <a:close/>
                <a:moveTo>
                  <a:pt x="2283" y="470"/>
                </a:moveTo>
                <a:lnTo>
                  <a:pt x="2283" y="256"/>
                </a:lnTo>
                <a:cubicBezTo>
                  <a:pt x="2283" y="212"/>
                  <a:pt x="2273" y="200"/>
                  <a:pt x="2246" y="200"/>
                </a:cubicBezTo>
                <a:cubicBezTo>
                  <a:pt x="2226" y="200"/>
                  <a:pt x="2196" y="215"/>
                  <a:pt x="2175" y="236"/>
                </a:cubicBezTo>
                <a:lnTo>
                  <a:pt x="2175" y="470"/>
                </a:lnTo>
                <a:lnTo>
                  <a:pt x="2107" y="470"/>
                </a:lnTo>
                <a:lnTo>
                  <a:pt x="2107" y="233"/>
                </a:lnTo>
                <a:cubicBezTo>
                  <a:pt x="2107" y="199"/>
                  <a:pt x="2104" y="179"/>
                  <a:pt x="2095" y="157"/>
                </a:cubicBezTo>
                <a:lnTo>
                  <a:pt x="2158" y="139"/>
                </a:lnTo>
                <a:cubicBezTo>
                  <a:pt x="2166" y="153"/>
                  <a:pt x="2170" y="167"/>
                  <a:pt x="2170" y="185"/>
                </a:cubicBezTo>
                <a:cubicBezTo>
                  <a:pt x="2204" y="155"/>
                  <a:pt x="2234" y="140"/>
                  <a:pt x="2268" y="140"/>
                </a:cubicBezTo>
                <a:cubicBezTo>
                  <a:pt x="2318" y="140"/>
                  <a:pt x="2352" y="170"/>
                  <a:pt x="2352" y="229"/>
                </a:cubicBezTo>
                <a:lnTo>
                  <a:pt x="2352" y="470"/>
                </a:lnTo>
                <a:lnTo>
                  <a:pt x="2283" y="470"/>
                </a:lnTo>
                <a:close/>
                <a:moveTo>
                  <a:pt x="1770" y="470"/>
                </a:moveTo>
                <a:lnTo>
                  <a:pt x="1770" y="95"/>
                </a:lnTo>
                <a:cubicBezTo>
                  <a:pt x="1770" y="64"/>
                  <a:pt x="1768" y="42"/>
                  <a:pt x="1763" y="17"/>
                </a:cubicBezTo>
                <a:lnTo>
                  <a:pt x="1833" y="0"/>
                </a:lnTo>
                <a:cubicBezTo>
                  <a:pt x="1837" y="20"/>
                  <a:pt x="1840" y="52"/>
                  <a:pt x="1840" y="85"/>
                </a:cubicBezTo>
                <a:lnTo>
                  <a:pt x="1840" y="470"/>
                </a:lnTo>
                <a:lnTo>
                  <a:pt x="1770" y="470"/>
                </a:lnTo>
                <a:close/>
                <a:moveTo>
                  <a:pt x="1966" y="470"/>
                </a:moveTo>
                <a:lnTo>
                  <a:pt x="1845" y="288"/>
                </a:lnTo>
                <a:lnTo>
                  <a:pt x="1940" y="148"/>
                </a:lnTo>
                <a:lnTo>
                  <a:pt x="2025" y="148"/>
                </a:lnTo>
                <a:lnTo>
                  <a:pt x="1915" y="284"/>
                </a:lnTo>
                <a:lnTo>
                  <a:pt x="2051" y="470"/>
                </a:lnTo>
                <a:lnTo>
                  <a:pt x="1966" y="470"/>
                </a:lnTo>
                <a:close/>
                <a:moveTo>
                  <a:pt x="1428" y="199"/>
                </a:moveTo>
                <a:cubicBezTo>
                  <a:pt x="1415" y="199"/>
                  <a:pt x="1405" y="197"/>
                  <a:pt x="1403" y="196"/>
                </a:cubicBezTo>
                <a:cubicBezTo>
                  <a:pt x="1405" y="198"/>
                  <a:pt x="1424" y="219"/>
                  <a:pt x="1424" y="252"/>
                </a:cubicBezTo>
                <a:cubicBezTo>
                  <a:pt x="1424" y="308"/>
                  <a:pt x="1378" y="351"/>
                  <a:pt x="1302" y="351"/>
                </a:cubicBezTo>
                <a:cubicBezTo>
                  <a:pt x="1279" y="359"/>
                  <a:pt x="1259" y="371"/>
                  <a:pt x="1259" y="381"/>
                </a:cubicBezTo>
                <a:cubicBezTo>
                  <a:pt x="1259" y="393"/>
                  <a:pt x="1263" y="394"/>
                  <a:pt x="1339" y="394"/>
                </a:cubicBezTo>
                <a:cubicBezTo>
                  <a:pt x="1390" y="394"/>
                  <a:pt x="1446" y="421"/>
                  <a:pt x="1446" y="486"/>
                </a:cubicBezTo>
                <a:cubicBezTo>
                  <a:pt x="1446" y="555"/>
                  <a:pt x="1388" y="592"/>
                  <a:pt x="1302" y="592"/>
                </a:cubicBezTo>
                <a:cubicBezTo>
                  <a:pt x="1219" y="592"/>
                  <a:pt x="1159" y="564"/>
                  <a:pt x="1159" y="504"/>
                </a:cubicBezTo>
                <a:cubicBezTo>
                  <a:pt x="1159" y="489"/>
                  <a:pt x="1165" y="470"/>
                  <a:pt x="1165" y="470"/>
                </a:cubicBezTo>
                <a:lnTo>
                  <a:pt x="1231" y="470"/>
                </a:lnTo>
                <a:cubicBezTo>
                  <a:pt x="1231" y="470"/>
                  <a:pt x="1226" y="482"/>
                  <a:pt x="1226" y="492"/>
                </a:cubicBezTo>
                <a:cubicBezTo>
                  <a:pt x="1226" y="522"/>
                  <a:pt x="1252" y="539"/>
                  <a:pt x="1297" y="539"/>
                </a:cubicBezTo>
                <a:cubicBezTo>
                  <a:pt x="1346" y="539"/>
                  <a:pt x="1373" y="519"/>
                  <a:pt x="1373" y="489"/>
                </a:cubicBezTo>
                <a:cubicBezTo>
                  <a:pt x="1373" y="454"/>
                  <a:pt x="1344" y="444"/>
                  <a:pt x="1284" y="444"/>
                </a:cubicBezTo>
                <a:cubicBezTo>
                  <a:pt x="1198" y="444"/>
                  <a:pt x="1178" y="427"/>
                  <a:pt x="1178" y="395"/>
                </a:cubicBezTo>
                <a:cubicBezTo>
                  <a:pt x="1178" y="363"/>
                  <a:pt x="1205" y="351"/>
                  <a:pt x="1240" y="340"/>
                </a:cubicBezTo>
                <a:cubicBezTo>
                  <a:pt x="1191" y="326"/>
                  <a:pt x="1166" y="295"/>
                  <a:pt x="1166" y="249"/>
                </a:cubicBezTo>
                <a:cubicBezTo>
                  <a:pt x="1166" y="183"/>
                  <a:pt x="1218" y="140"/>
                  <a:pt x="1295" y="140"/>
                </a:cubicBezTo>
                <a:cubicBezTo>
                  <a:pt x="1341" y="140"/>
                  <a:pt x="1367" y="157"/>
                  <a:pt x="1393" y="157"/>
                </a:cubicBezTo>
                <a:cubicBezTo>
                  <a:pt x="1414" y="157"/>
                  <a:pt x="1434" y="149"/>
                  <a:pt x="1451" y="134"/>
                </a:cubicBezTo>
                <a:lnTo>
                  <a:pt x="1484" y="178"/>
                </a:lnTo>
                <a:cubicBezTo>
                  <a:pt x="1466" y="193"/>
                  <a:pt x="1449" y="199"/>
                  <a:pt x="1428" y="199"/>
                </a:cubicBezTo>
                <a:close/>
                <a:moveTo>
                  <a:pt x="1294" y="193"/>
                </a:moveTo>
                <a:cubicBezTo>
                  <a:pt x="1259" y="193"/>
                  <a:pt x="1239" y="213"/>
                  <a:pt x="1239" y="249"/>
                </a:cubicBezTo>
                <a:cubicBezTo>
                  <a:pt x="1239" y="286"/>
                  <a:pt x="1260" y="303"/>
                  <a:pt x="1294" y="303"/>
                </a:cubicBezTo>
                <a:cubicBezTo>
                  <a:pt x="1331" y="303"/>
                  <a:pt x="1350" y="284"/>
                  <a:pt x="1350" y="248"/>
                </a:cubicBezTo>
                <a:cubicBezTo>
                  <a:pt x="1350" y="212"/>
                  <a:pt x="1331" y="193"/>
                  <a:pt x="1294" y="193"/>
                </a:cubicBezTo>
                <a:close/>
                <a:moveTo>
                  <a:pt x="1015" y="470"/>
                </a:moveTo>
                <a:lnTo>
                  <a:pt x="1015" y="256"/>
                </a:lnTo>
                <a:cubicBezTo>
                  <a:pt x="1015" y="212"/>
                  <a:pt x="1005" y="200"/>
                  <a:pt x="978" y="200"/>
                </a:cubicBezTo>
                <a:cubicBezTo>
                  <a:pt x="958" y="200"/>
                  <a:pt x="929" y="215"/>
                  <a:pt x="908" y="236"/>
                </a:cubicBezTo>
                <a:lnTo>
                  <a:pt x="908" y="470"/>
                </a:lnTo>
                <a:lnTo>
                  <a:pt x="839" y="470"/>
                </a:lnTo>
                <a:lnTo>
                  <a:pt x="839" y="233"/>
                </a:lnTo>
                <a:cubicBezTo>
                  <a:pt x="839" y="199"/>
                  <a:pt x="836" y="179"/>
                  <a:pt x="827" y="157"/>
                </a:cubicBezTo>
                <a:lnTo>
                  <a:pt x="890" y="139"/>
                </a:lnTo>
                <a:cubicBezTo>
                  <a:pt x="898" y="153"/>
                  <a:pt x="902" y="167"/>
                  <a:pt x="902" y="185"/>
                </a:cubicBezTo>
                <a:cubicBezTo>
                  <a:pt x="936" y="155"/>
                  <a:pt x="966" y="140"/>
                  <a:pt x="1000" y="140"/>
                </a:cubicBezTo>
                <a:cubicBezTo>
                  <a:pt x="1050" y="140"/>
                  <a:pt x="1084" y="170"/>
                  <a:pt x="1084" y="229"/>
                </a:cubicBezTo>
                <a:lnTo>
                  <a:pt x="1084" y="470"/>
                </a:lnTo>
                <a:lnTo>
                  <a:pt x="1015" y="470"/>
                </a:lnTo>
                <a:close/>
                <a:moveTo>
                  <a:pt x="703" y="100"/>
                </a:moveTo>
                <a:cubicBezTo>
                  <a:pt x="677" y="100"/>
                  <a:pt x="657" y="79"/>
                  <a:pt x="657" y="53"/>
                </a:cubicBezTo>
                <a:cubicBezTo>
                  <a:pt x="657" y="27"/>
                  <a:pt x="678" y="6"/>
                  <a:pt x="704" y="6"/>
                </a:cubicBezTo>
                <a:cubicBezTo>
                  <a:pt x="729" y="6"/>
                  <a:pt x="750" y="27"/>
                  <a:pt x="750" y="53"/>
                </a:cubicBezTo>
                <a:cubicBezTo>
                  <a:pt x="750" y="79"/>
                  <a:pt x="729" y="100"/>
                  <a:pt x="703" y="100"/>
                </a:cubicBezTo>
                <a:close/>
                <a:moveTo>
                  <a:pt x="668" y="470"/>
                </a:moveTo>
                <a:lnTo>
                  <a:pt x="668" y="153"/>
                </a:lnTo>
                <a:lnTo>
                  <a:pt x="738" y="140"/>
                </a:lnTo>
                <a:lnTo>
                  <a:pt x="738" y="470"/>
                </a:lnTo>
                <a:lnTo>
                  <a:pt x="668" y="470"/>
                </a:lnTo>
                <a:close/>
                <a:moveTo>
                  <a:pt x="490" y="471"/>
                </a:moveTo>
                <a:lnTo>
                  <a:pt x="428" y="471"/>
                </a:lnTo>
                <a:lnTo>
                  <a:pt x="313" y="150"/>
                </a:lnTo>
                <a:lnTo>
                  <a:pt x="385" y="140"/>
                </a:lnTo>
                <a:lnTo>
                  <a:pt x="440" y="314"/>
                </a:lnTo>
                <a:cubicBezTo>
                  <a:pt x="451" y="347"/>
                  <a:pt x="460" y="386"/>
                  <a:pt x="460" y="386"/>
                </a:cubicBezTo>
                <a:lnTo>
                  <a:pt x="461" y="386"/>
                </a:lnTo>
                <a:cubicBezTo>
                  <a:pt x="461" y="386"/>
                  <a:pt x="468" y="347"/>
                  <a:pt x="481" y="311"/>
                </a:cubicBezTo>
                <a:lnTo>
                  <a:pt x="534" y="148"/>
                </a:lnTo>
                <a:lnTo>
                  <a:pt x="607" y="148"/>
                </a:lnTo>
                <a:lnTo>
                  <a:pt x="490" y="471"/>
                </a:lnTo>
                <a:close/>
                <a:moveTo>
                  <a:pt x="217" y="100"/>
                </a:moveTo>
                <a:cubicBezTo>
                  <a:pt x="192" y="100"/>
                  <a:pt x="172" y="79"/>
                  <a:pt x="172" y="53"/>
                </a:cubicBezTo>
                <a:cubicBezTo>
                  <a:pt x="172" y="27"/>
                  <a:pt x="192" y="6"/>
                  <a:pt x="218" y="6"/>
                </a:cubicBezTo>
                <a:cubicBezTo>
                  <a:pt x="243" y="6"/>
                  <a:pt x="264" y="27"/>
                  <a:pt x="264" y="53"/>
                </a:cubicBezTo>
                <a:cubicBezTo>
                  <a:pt x="264" y="79"/>
                  <a:pt x="243" y="100"/>
                  <a:pt x="217" y="100"/>
                </a:cubicBezTo>
                <a:close/>
                <a:moveTo>
                  <a:pt x="182" y="470"/>
                </a:moveTo>
                <a:lnTo>
                  <a:pt x="182" y="153"/>
                </a:lnTo>
                <a:lnTo>
                  <a:pt x="253" y="140"/>
                </a:lnTo>
                <a:lnTo>
                  <a:pt x="253" y="470"/>
                </a:lnTo>
                <a:lnTo>
                  <a:pt x="182" y="470"/>
                </a:lnTo>
                <a:close/>
              </a:path>
            </a:pathLst>
          </a:custGeom>
          <a:solidFill>
            <a:schemeClr val="tx1"/>
          </a:solidFill>
          <a:ln>
            <a:noFill/>
          </a:ln>
        </p:spPr>
        <p:txBody>
          <a:bodyPr vert="horz" wrap="square" lIns="91345" tIns="45672" rIns="91345" bIns="45672" numCol="1" anchor="t" anchorCtr="0" compatLnSpc="1">
            <a:prstTxWarp prst="textNoShape">
              <a:avLst/>
            </a:prstTxWarp>
          </a:bodyPr>
          <a:lstStyle/>
          <a:p>
            <a:endParaRPr lang="de-DE" sz="1798"/>
          </a:p>
        </p:txBody>
      </p:sp>
      <p:pic>
        <p:nvPicPr>
          <p:cNvPr id="4" name="Grafik 1">
            <a:extLst>
              <a:ext uri="{FF2B5EF4-FFF2-40B4-BE49-F238E27FC236}">
                <a16:creationId xmlns:a16="http://schemas.microsoft.com/office/drawing/2014/main" id="{362335E6-E2DE-E887-0E05-1D86681CC8D5}"/>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341312" y="276642"/>
            <a:ext cx="2909931" cy="813335"/>
          </a:xfrm>
          <a:prstGeom prst="rect">
            <a:avLst/>
          </a:prstGeom>
        </p:spPr>
      </p:pic>
    </p:spTree>
    <p:extLst>
      <p:ext uri="{BB962C8B-B14F-4D97-AF65-F5344CB8AC3E}">
        <p14:creationId xmlns:p14="http://schemas.microsoft.com/office/powerpoint/2010/main" val="1274442300"/>
      </p:ext>
    </p:extLst>
  </p:cSld>
  <p:clrMapOvr>
    <a:masterClrMapping/>
  </p:clrMapOvr>
  <p:extLst>
    <p:ext uri="{DCECCB84-F9BA-43D5-87BE-67443E8EF086}">
      <p15:sldGuideLst xmlns:p15="http://schemas.microsoft.com/office/powerpoint/2012/main">
        <p15:guide id="3" pos="226">
          <p15:clr>
            <a:srgbClr val="FBAE40"/>
          </p15:clr>
        </p15:guide>
        <p15:guide id="4" pos="5534">
          <p15:clr>
            <a:srgbClr val="FBAE40"/>
          </p15:clr>
        </p15:guide>
        <p15:guide id="7" pos="227">
          <p15:clr>
            <a:srgbClr val="FBAE40"/>
          </p15:clr>
        </p15:guide>
        <p15:guide id="8" pos="7461">
          <p15:clr>
            <a:srgbClr val="FBAE40"/>
          </p15:clr>
        </p15:guide>
        <p15:guide id="13" orient="horz" pos="1236" userDrawn="1">
          <p15:clr>
            <a:srgbClr val="FBAE40"/>
          </p15:clr>
        </p15:guide>
        <p15:guide id="14" orient="horz" pos="2040" userDrawn="1">
          <p15:clr>
            <a:srgbClr val="FBAE40"/>
          </p15:clr>
        </p15:guide>
        <p15:guide id="15" pos="301" userDrawn="1">
          <p15:clr>
            <a:srgbClr val="FBAE40"/>
          </p15:clr>
        </p15:guide>
        <p15:guide id="16" pos="7379"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Titel blau mit Typoecke">
    <p:bg>
      <p:bgPr>
        <a:solidFill>
          <a:schemeClr val="bg2"/>
        </a:solidFill>
        <a:effectLst/>
      </p:bgPr>
    </p:bg>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359625" y="1962150"/>
            <a:ext cx="8544000" cy="1276350"/>
          </a:xfrm>
        </p:spPr>
        <p:txBody>
          <a:bodyPr anchor="b" anchorCtr="0"/>
          <a:lstStyle>
            <a:lvl1pPr marL="0" indent="0" algn="l">
              <a:lnSpc>
                <a:spcPct val="90000"/>
              </a:lnSpc>
              <a:buFont typeface="Arial" panose="020B0604020202020204" pitchFamily="34" charset="0"/>
              <a:buNone/>
              <a:defRPr sz="3596" b="1">
                <a:solidFill>
                  <a:schemeClr val="bg1"/>
                </a:solidFill>
              </a:defRPr>
            </a:lvl1pPr>
          </a:lstStyle>
          <a:p>
            <a:r>
              <a:rPr lang="de-DE" dirty="0"/>
              <a:t>Titel der Präsentation auf zwei Zeilen einfügen</a:t>
            </a:r>
          </a:p>
        </p:txBody>
      </p:sp>
      <p:sp>
        <p:nvSpPr>
          <p:cNvPr id="3" name="Untertitel 2"/>
          <p:cNvSpPr>
            <a:spLocks noGrp="1"/>
          </p:cNvSpPr>
          <p:nvPr>
            <p:ph type="subTitle" idx="1" hasCustomPrompt="1"/>
          </p:nvPr>
        </p:nvSpPr>
        <p:spPr>
          <a:xfrm>
            <a:off x="359625" y="3238501"/>
            <a:ext cx="8544000" cy="900000"/>
          </a:xfrm>
        </p:spPr>
        <p:txBody>
          <a:bodyPr/>
          <a:lstStyle>
            <a:lvl1pPr marL="0" indent="0" algn="l">
              <a:lnSpc>
                <a:spcPct val="100000"/>
              </a:lnSpc>
              <a:spcBef>
                <a:spcPts val="0"/>
              </a:spcBef>
              <a:buFont typeface="Arial" panose="020B0604020202020204" pitchFamily="34" charset="0"/>
              <a:buNone/>
              <a:defRPr sz="1798" b="0">
                <a:solidFill>
                  <a:schemeClr val="bg1"/>
                </a:solidFill>
              </a:defRPr>
            </a:lvl1pPr>
            <a:lvl2pPr marL="0" indent="0" algn="l">
              <a:lnSpc>
                <a:spcPct val="100000"/>
              </a:lnSpc>
              <a:spcBef>
                <a:spcPts val="0"/>
              </a:spcBef>
              <a:buFont typeface="Arial" panose="020B0604020202020204" pitchFamily="34" charset="0"/>
              <a:buNone/>
              <a:defRPr sz="1798" b="0">
                <a:solidFill>
                  <a:schemeClr val="bg1"/>
                </a:solidFill>
              </a:defRPr>
            </a:lvl2pPr>
            <a:lvl3pPr marL="0" indent="0" algn="l">
              <a:lnSpc>
                <a:spcPct val="100000"/>
              </a:lnSpc>
              <a:spcBef>
                <a:spcPts val="0"/>
              </a:spcBef>
              <a:buFont typeface="Arial" panose="020B0604020202020204" pitchFamily="34" charset="0"/>
              <a:buNone/>
              <a:defRPr sz="1798" b="0">
                <a:solidFill>
                  <a:schemeClr val="bg1"/>
                </a:solidFill>
              </a:defRPr>
            </a:lvl3pPr>
            <a:lvl4pPr marL="0" indent="0" algn="l">
              <a:lnSpc>
                <a:spcPct val="100000"/>
              </a:lnSpc>
              <a:spcBef>
                <a:spcPts val="0"/>
              </a:spcBef>
              <a:buFont typeface="Arial" panose="020B0604020202020204" pitchFamily="34" charset="0"/>
              <a:buNone/>
              <a:defRPr sz="1798" b="0">
                <a:solidFill>
                  <a:schemeClr val="bg1"/>
                </a:solidFill>
              </a:defRPr>
            </a:lvl4pPr>
            <a:lvl5pPr marL="0" indent="0" algn="l">
              <a:lnSpc>
                <a:spcPct val="100000"/>
              </a:lnSpc>
              <a:spcBef>
                <a:spcPts val="0"/>
              </a:spcBef>
              <a:buFont typeface="Arial" panose="020B0604020202020204" pitchFamily="34" charset="0"/>
              <a:buNone/>
              <a:defRPr sz="1798" b="0">
                <a:solidFill>
                  <a:schemeClr val="bg1"/>
                </a:solidFill>
              </a:defRPr>
            </a:lvl5pPr>
            <a:lvl6pPr marL="0" indent="0" algn="l">
              <a:lnSpc>
                <a:spcPct val="100000"/>
              </a:lnSpc>
              <a:spcBef>
                <a:spcPts val="0"/>
              </a:spcBef>
              <a:buFont typeface="Arial" panose="020B0604020202020204" pitchFamily="34" charset="0"/>
              <a:buNone/>
              <a:defRPr sz="1798" b="0">
                <a:solidFill>
                  <a:schemeClr val="bg1"/>
                </a:solidFill>
              </a:defRPr>
            </a:lvl6pPr>
            <a:lvl7pPr marL="0" indent="0" algn="l">
              <a:lnSpc>
                <a:spcPct val="100000"/>
              </a:lnSpc>
              <a:spcBef>
                <a:spcPts val="0"/>
              </a:spcBef>
              <a:buFont typeface="Arial" panose="020B0604020202020204" pitchFamily="34" charset="0"/>
              <a:buNone/>
              <a:defRPr sz="1798" b="0">
                <a:solidFill>
                  <a:schemeClr val="bg1"/>
                </a:solidFill>
              </a:defRPr>
            </a:lvl7pPr>
            <a:lvl8pPr marL="0" indent="0" algn="l">
              <a:lnSpc>
                <a:spcPct val="100000"/>
              </a:lnSpc>
              <a:spcBef>
                <a:spcPts val="0"/>
              </a:spcBef>
              <a:buFont typeface="Arial" panose="020B0604020202020204" pitchFamily="34" charset="0"/>
              <a:buNone/>
              <a:defRPr sz="1798" b="0">
                <a:solidFill>
                  <a:schemeClr val="bg1"/>
                </a:solidFill>
              </a:defRPr>
            </a:lvl8pPr>
            <a:lvl9pPr marL="0" indent="0" algn="l">
              <a:lnSpc>
                <a:spcPct val="100000"/>
              </a:lnSpc>
              <a:spcBef>
                <a:spcPts val="0"/>
              </a:spcBef>
              <a:buFont typeface="Arial" panose="020B0604020202020204" pitchFamily="34" charset="0"/>
              <a:buNone/>
              <a:defRPr sz="1798" b="0">
                <a:solidFill>
                  <a:schemeClr val="bg1"/>
                </a:solidFill>
              </a:defRPr>
            </a:lvl9pPr>
          </a:lstStyle>
          <a:p>
            <a:pPr lvl="0"/>
            <a:r>
              <a:rPr lang="de-DE" dirty="0"/>
              <a:t>Untertitel bzw. Kurzbeschreibung der Präsentation</a:t>
            </a:r>
            <a:br>
              <a:rPr lang="de-DE" dirty="0"/>
            </a:br>
            <a:r>
              <a:rPr lang="de-DE" dirty="0"/>
              <a:t>Name: der Referentin / des Referenten</a:t>
            </a:r>
          </a:p>
        </p:txBody>
      </p:sp>
      <p:sp>
        <p:nvSpPr>
          <p:cNvPr id="55" name="Vertikaler Textplatzhalter 2"/>
          <p:cNvSpPr>
            <a:spLocks noGrp="1"/>
          </p:cNvSpPr>
          <p:nvPr>
            <p:ph type="body" orient="vert" idx="17" hasCustomPrompt="1"/>
          </p:nvPr>
        </p:nvSpPr>
        <p:spPr>
          <a:xfrm>
            <a:off x="2831638" y="6069200"/>
            <a:ext cx="4560364" cy="468000"/>
          </a:xfrm>
        </p:spPr>
        <p:txBody>
          <a:bodyPr vert="horz" anchor="b" anchorCtr="0"/>
          <a:lstStyle>
            <a:lvl1pPr marL="0" indent="0" algn="r">
              <a:lnSpc>
                <a:spcPct val="100000"/>
              </a:lnSpc>
              <a:spcBef>
                <a:spcPts val="0"/>
              </a:spcBef>
              <a:buFont typeface="Arial" panose="020B0604020202020204" pitchFamily="34" charset="0"/>
              <a:buNone/>
              <a:defRPr sz="1399" b="0">
                <a:solidFill>
                  <a:schemeClr val="bg1"/>
                </a:solidFill>
              </a:defRPr>
            </a:lvl1pPr>
            <a:lvl2pPr marL="0" indent="0" algn="r">
              <a:lnSpc>
                <a:spcPct val="100000"/>
              </a:lnSpc>
              <a:spcBef>
                <a:spcPts val="0"/>
              </a:spcBef>
              <a:buNone/>
              <a:defRPr sz="1399" b="0">
                <a:solidFill>
                  <a:schemeClr val="bg1"/>
                </a:solidFill>
              </a:defRPr>
            </a:lvl2pPr>
            <a:lvl3pPr marL="0" indent="0" algn="r">
              <a:lnSpc>
                <a:spcPct val="100000"/>
              </a:lnSpc>
              <a:spcBef>
                <a:spcPts val="0"/>
              </a:spcBef>
              <a:buNone/>
              <a:defRPr sz="1399" b="0">
                <a:solidFill>
                  <a:schemeClr val="bg1"/>
                </a:solidFill>
              </a:defRPr>
            </a:lvl3pPr>
            <a:lvl4pPr marL="0" indent="0" algn="r">
              <a:lnSpc>
                <a:spcPct val="100000"/>
              </a:lnSpc>
              <a:spcBef>
                <a:spcPts val="0"/>
              </a:spcBef>
              <a:buNone/>
              <a:defRPr sz="1399" b="0">
                <a:solidFill>
                  <a:schemeClr val="bg1"/>
                </a:solidFill>
              </a:defRPr>
            </a:lvl4pPr>
            <a:lvl5pPr marL="0" indent="0" algn="r">
              <a:lnSpc>
                <a:spcPct val="100000"/>
              </a:lnSpc>
              <a:spcBef>
                <a:spcPts val="0"/>
              </a:spcBef>
              <a:buNone/>
              <a:defRPr sz="1399" b="0">
                <a:solidFill>
                  <a:schemeClr val="bg1"/>
                </a:solidFill>
              </a:defRPr>
            </a:lvl5pPr>
            <a:lvl6pPr marL="0" indent="0" algn="r">
              <a:lnSpc>
                <a:spcPct val="100000"/>
              </a:lnSpc>
              <a:spcBef>
                <a:spcPts val="0"/>
              </a:spcBef>
              <a:buNone/>
              <a:defRPr sz="1399" b="0">
                <a:solidFill>
                  <a:schemeClr val="bg1"/>
                </a:solidFill>
              </a:defRPr>
            </a:lvl6pPr>
            <a:lvl7pPr marL="0" indent="0" algn="r">
              <a:lnSpc>
                <a:spcPct val="100000"/>
              </a:lnSpc>
              <a:spcBef>
                <a:spcPts val="0"/>
              </a:spcBef>
              <a:buNone/>
              <a:defRPr sz="1399" b="0">
                <a:solidFill>
                  <a:schemeClr val="bg1"/>
                </a:solidFill>
              </a:defRPr>
            </a:lvl7pPr>
            <a:lvl8pPr marL="0" indent="0" algn="r">
              <a:lnSpc>
                <a:spcPct val="100000"/>
              </a:lnSpc>
              <a:spcBef>
                <a:spcPts val="0"/>
              </a:spcBef>
              <a:buNone/>
              <a:defRPr sz="1399" b="0">
                <a:solidFill>
                  <a:schemeClr val="bg1"/>
                </a:solidFill>
              </a:defRPr>
            </a:lvl8pPr>
            <a:lvl9pPr marL="0" indent="0" algn="r">
              <a:lnSpc>
                <a:spcPct val="100000"/>
              </a:lnSpc>
              <a:spcBef>
                <a:spcPts val="0"/>
              </a:spcBef>
              <a:buNone/>
              <a:defRPr sz="1399" b="0">
                <a:solidFill>
                  <a:schemeClr val="bg1"/>
                </a:solidFill>
              </a:defRPr>
            </a:lvl9pPr>
          </a:lstStyle>
          <a:p>
            <a:pPr lvl="0"/>
            <a:r>
              <a:rPr lang="de-DE" dirty="0"/>
              <a:t>Freiraum für Sekundärlogo(s) / Name </a:t>
            </a:r>
            <a:br>
              <a:rPr lang="de-DE" dirty="0"/>
            </a:br>
            <a:r>
              <a:rPr lang="de-DE" dirty="0"/>
              <a:t>des Fachbereichs, Instituts oder SFBs</a:t>
            </a:r>
          </a:p>
        </p:txBody>
      </p:sp>
      <p:grpSp>
        <p:nvGrpSpPr>
          <p:cNvPr id="24" name="Regieanweisungen">
            <a:extLst>
              <a:ext uri="{FF2B5EF4-FFF2-40B4-BE49-F238E27FC236}">
                <a16:creationId xmlns:a16="http://schemas.microsoft.com/office/drawing/2014/main" id="{512A8336-2CA1-3948-948D-0926FA18E3D9}"/>
              </a:ext>
            </a:extLst>
          </p:cNvPr>
          <p:cNvGrpSpPr/>
          <p:nvPr/>
        </p:nvGrpSpPr>
        <p:grpSpPr>
          <a:xfrm>
            <a:off x="-467513" y="-468000"/>
            <a:ext cx="13126327" cy="7776000"/>
            <a:chOff x="-468000" y="-468000"/>
            <a:chExt cx="13140000" cy="7776000"/>
          </a:xfrm>
        </p:grpSpPr>
        <p:cxnSp>
          <p:nvCxnSpPr>
            <p:cNvPr id="38" name="Linie">
              <a:extLst>
                <a:ext uri="{FF2B5EF4-FFF2-40B4-BE49-F238E27FC236}">
                  <a16:creationId xmlns:a16="http://schemas.microsoft.com/office/drawing/2014/main" id="{3A712D2C-532E-1B4C-8C51-6C3CFBE6792D}"/>
                </a:ext>
              </a:extLst>
            </p:cNvPr>
            <p:cNvCxnSpPr/>
            <p:nvPr/>
          </p:nvCxnSpPr>
          <p:spPr>
            <a:xfrm>
              <a:off x="12312000" y="232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Linie">
              <a:extLst>
                <a:ext uri="{FF2B5EF4-FFF2-40B4-BE49-F238E27FC236}">
                  <a16:creationId xmlns:a16="http://schemas.microsoft.com/office/drawing/2014/main" id="{1301602D-0718-2A48-A04A-0D49AA4F6E8B}"/>
                </a:ext>
              </a:extLst>
            </p:cNvPr>
            <p:cNvCxnSpPr/>
            <p:nvPr/>
          </p:nvCxnSpPr>
          <p:spPr>
            <a:xfrm>
              <a:off x="12312000" y="574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Linie">
              <a:extLst>
                <a:ext uri="{FF2B5EF4-FFF2-40B4-BE49-F238E27FC236}">
                  <a16:creationId xmlns:a16="http://schemas.microsoft.com/office/drawing/2014/main" id="{4F3F5AA7-BCBB-B546-A572-DC989FEA5A61}"/>
                </a:ext>
              </a:extLst>
            </p:cNvPr>
            <p:cNvCxnSpPr/>
            <p:nvPr/>
          </p:nvCxnSpPr>
          <p:spPr>
            <a:xfrm>
              <a:off x="11844000" y="-46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Linie">
              <a:extLst>
                <a:ext uri="{FF2B5EF4-FFF2-40B4-BE49-F238E27FC236}">
                  <a16:creationId xmlns:a16="http://schemas.microsoft.com/office/drawing/2014/main" id="{EBE982D6-758A-9946-B322-41730F8218C7}"/>
                </a:ext>
              </a:extLst>
            </p:cNvPr>
            <p:cNvCxnSpPr/>
            <p:nvPr/>
          </p:nvCxnSpPr>
          <p:spPr>
            <a:xfrm>
              <a:off x="360000" y="-46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Linie">
              <a:extLst>
                <a:ext uri="{FF2B5EF4-FFF2-40B4-BE49-F238E27FC236}">
                  <a16:creationId xmlns:a16="http://schemas.microsoft.com/office/drawing/2014/main" id="{C35184BC-F0EA-764D-BBA8-05D5C133415D}"/>
                </a:ext>
              </a:extLst>
            </p:cNvPr>
            <p:cNvCxnSpPr/>
            <p:nvPr/>
          </p:nvCxnSpPr>
          <p:spPr>
            <a:xfrm>
              <a:off x="11844000" y="694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Linie">
              <a:extLst>
                <a:ext uri="{FF2B5EF4-FFF2-40B4-BE49-F238E27FC236}">
                  <a16:creationId xmlns:a16="http://schemas.microsoft.com/office/drawing/2014/main" id="{A9435E8A-1FCE-8444-8A1E-6C4BBFC7B0AF}"/>
                </a:ext>
              </a:extLst>
            </p:cNvPr>
            <p:cNvCxnSpPr/>
            <p:nvPr/>
          </p:nvCxnSpPr>
          <p:spPr>
            <a:xfrm>
              <a:off x="360000" y="694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Linie">
              <a:extLst>
                <a:ext uri="{FF2B5EF4-FFF2-40B4-BE49-F238E27FC236}">
                  <a16:creationId xmlns:a16="http://schemas.microsoft.com/office/drawing/2014/main" id="{5D8584CC-6766-3A46-90C2-1826275DF049}"/>
                </a:ext>
              </a:extLst>
            </p:cNvPr>
            <p:cNvCxnSpPr/>
            <p:nvPr/>
          </p:nvCxnSpPr>
          <p:spPr>
            <a:xfrm>
              <a:off x="-468000" y="232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Linie">
              <a:extLst>
                <a:ext uri="{FF2B5EF4-FFF2-40B4-BE49-F238E27FC236}">
                  <a16:creationId xmlns:a16="http://schemas.microsoft.com/office/drawing/2014/main" id="{6C040198-35FF-884B-9182-4442C6D814DD}"/>
                </a:ext>
              </a:extLst>
            </p:cNvPr>
            <p:cNvCxnSpPr/>
            <p:nvPr/>
          </p:nvCxnSpPr>
          <p:spPr>
            <a:xfrm>
              <a:off x="-468000" y="574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Linie">
              <a:extLst>
                <a:ext uri="{FF2B5EF4-FFF2-40B4-BE49-F238E27FC236}">
                  <a16:creationId xmlns:a16="http://schemas.microsoft.com/office/drawing/2014/main" id="{D4326288-7ACE-EE4A-8A01-F81A28678F26}"/>
                </a:ext>
              </a:extLst>
            </p:cNvPr>
            <p:cNvCxnSpPr/>
            <p:nvPr/>
          </p:nvCxnSpPr>
          <p:spPr>
            <a:xfrm>
              <a:off x="-468000" y="1350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Linie">
              <a:extLst>
                <a:ext uri="{FF2B5EF4-FFF2-40B4-BE49-F238E27FC236}">
                  <a16:creationId xmlns:a16="http://schemas.microsoft.com/office/drawing/2014/main" id="{806E543B-443F-A54A-A513-B77782818008}"/>
                </a:ext>
              </a:extLst>
            </p:cNvPr>
            <p:cNvCxnSpPr/>
            <p:nvPr/>
          </p:nvCxnSpPr>
          <p:spPr>
            <a:xfrm>
              <a:off x="12312000" y="1350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1" name="Ecke">
            <a:extLst>
              <a:ext uri="{FF2B5EF4-FFF2-40B4-BE49-F238E27FC236}">
                <a16:creationId xmlns:a16="http://schemas.microsoft.com/office/drawing/2014/main" id="{19C02532-AA4A-C045-8A7C-C8E7BBDB0760}"/>
              </a:ext>
            </a:extLst>
          </p:cNvPr>
          <p:cNvGrpSpPr>
            <a:grpSpLocks noChangeAspect="1"/>
          </p:cNvGrpSpPr>
          <p:nvPr/>
        </p:nvGrpSpPr>
        <p:grpSpPr bwMode="auto">
          <a:xfrm>
            <a:off x="8812558" y="0"/>
            <a:ext cx="3379443" cy="6858000"/>
            <a:chOff x="1316" y="-660"/>
            <a:chExt cx="2131" cy="4320"/>
          </a:xfrm>
        </p:grpSpPr>
        <p:sp>
          <p:nvSpPr>
            <p:cNvPr id="52" name="Fläche">
              <a:extLst>
                <a:ext uri="{FF2B5EF4-FFF2-40B4-BE49-F238E27FC236}">
                  <a16:creationId xmlns:a16="http://schemas.microsoft.com/office/drawing/2014/main" id="{0FC6C01B-DA14-A04F-877A-FF808590DB70}"/>
                </a:ext>
              </a:extLst>
            </p:cNvPr>
            <p:cNvSpPr>
              <a:spLocks/>
            </p:cNvSpPr>
            <p:nvPr/>
          </p:nvSpPr>
          <p:spPr bwMode="auto">
            <a:xfrm>
              <a:off x="1316" y="-660"/>
              <a:ext cx="2131" cy="4320"/>
            </a:xfrm>
            <a:custGeom>
              <a:avLst/>
              <a:gdLst>
                <a:gd name="T0" fmla="*/ 9400 w 9400"/>
                <a:gd name="T1" fmla="*/ 0 h 19050"/>
                <a:gd name="T2" fmla="*/ 0 w 9400"/>
                <a:gd name="T3" fmla="*/ 19050 h 19050"/>
                <a:gd name="T4" fmla="*/ 9400 w 9400"/>
                <a:gd name="T5" fmla="*/ 19050 h 19050"/>
                <a:gd name="T6" fmla="*/ 9400 w 9400"/>
                <a:gd name="T7" fmla="*/ 0 h 19050"/>
              </a:gdLst>
              <a:ahLst/>
              <a:cxnLst>
                <a:cxn ang="0">
                  <a:pos x="T0" y="T1"/>
                </a:cxn>
                <a:cxn ang="0">
                  <a:pos x="T2" y="T3"/>
                </a:cxn>
                <a:cxn ang="0">
                  <a:pos x="T4" y="T5"/>
                </a:cxn>
                <a:cxn ang="0">
                  <a:pos x="T6" y="T7"/>
                </a:cxn>
              </a:cxnLst>
              <a:rect l="0" t="0" r="r" b="b"/>
              <a:pathLst>
                <a:path w="9400" h="19050">
                  <a:moveTo>
                    <a:pt x="9400" y="0"/>
                  </a:moveTo>
                  <a:lnTo>
                    <a:pt x="0" y="19050"/>
                  </a:lnTo>
                  <a:lnTo>
                    <a:pt x="9400" y="19050"/>
                  </a:lnTo>
                  <a:lnTo>
                    <a:pt x="9400" y="0"/>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endParaRPr lang="de-DE" sz="1798"/>
            </a:p>
          </p:txBody>
        </p:sp>
        <p:sp>
          <p:nvSpPr>
            <p:cNvPr id="56" name="FONT">
              <a:extLst>
                <a:ext uri="{FF2B5EF4-FFF2-40B4-BE49-F238E27FC236}">
                  <a16:creationId xmlns:a16="http://schemas.microsoft.com/office/drawing/2014/main" id="{9CCCD4BC-B124-AF4B-8AC8-DC208DA27FCC}"/>
                </a:ext>
              </a:extLst>
            </p:cNvPr>
            <p:cNvSpPr>
              <a:spLocks noEditPoints="1"/>
            </p:cNvSpPr>
            <p:nvPr/>
          </p:nvSpPr>
          <p:spPr bwMode="auto">
            <a:xfrm>
              <a:off x="1406" y="-479"/>
              <a:ext cx="2041" cy="4139"/>
            </a:xfrm>
            <a:custGeom>
              <a:avLst/>
              <a:gdLst>
                <a:gd name="T0" fmla="*/ 9002 w 9002"/>
                <a:gd name="T1" fmla="*/ 357 h 18254"/>
                <a:gd name="T2" fmla="*/ 906 w 9002"/>
                <a:gd name="T3" fmla="*/ 16229 h 18254"/>
                <a:gd name="T4" fmla="*/ 2239 w 9002"/>
                <a:gd name="T5" fmla="*/ 14589 h 18254"/>
                <a:gd name="T6" fmla="*/ 3365 w 9002"/>
                <a:gd name="T7" fmla="*/ 12300 h 18254"/>
                <a:gd name="T8" fmla="*/ 4050 w 9002"/>
                <a:gd name="T9" fmla="*/ 10908 h 18254"/>
                <a:gd name="T10" fmla="*/ 4678 w 9002"/>
                <a:gd name="T11" fmla="*/ 9535 h 18254"/>
                <a:gd name="T12" fmla="*/ 5641 w 9002"/>
                <a:gd name="T13" fmla="*/ 7561 h 18254"/>
                <a:gd name="T14" fmla="*/ 6238 w 9002"/>
                <a:gd name="T15" fmla="*/ 6461 h 18254"/>
                <a:gd name="T16" fmla="*/ 7029 w 9002"/>
                <a:gd name="T17" fmla="*/ 4855 h 18254"/>
                <a:gd name="T18" fmla="*/ 7419 w 9002"/>
                <a:gd name="T19" fmla="*/ 3133 h 18254"/>
                <a:gd name="T20" fmla="*/ 8803 w 9002"/>
                <a:gd name="T21" fmla="*/ 1078 h 18254"/>
                <a:gd name="T22" fmla="*/ 8728 w 9002"/>
                <a:gd name="T23" fmla="*/ 2142 h 18254"/>
                <a:gd name="T24" fmla="*/ 2062 w 9002"/>
                <a:gd name="T25" fmla="*/ 16564 h 18254"/>
                <a:gd name="T26" fmla="*/ 2461 w 9002"/>
                <a:gd name="T27" fmla="*/ 14687 h 18254"/>
                <a:gd name="T28" fmla="*/ 3518 w 9002"/>
                <a:gd name="T29" fmla="*/ 13239 h 18254"/>
                <a:gd name="T30" fmla="*/ 4944 w 9002"/>
                <a:gd name="T31" fmla="*/ 10647 h 18254"/>
                <a:gd name="T32" fmla="*/ 5586 w 9002"/>
                <a:gd name="T33" fmla="*/ 9227 h 18254"/>
                <a:gd name="T34" fmla="*/ 6125 w 9002"/>
                <a:gd name="T35" fmla="*/ 7589 h 18254"/>
                <a:gd name="T36" fmla="*/ 6868 w 9002"/>
                <a:gd name="T37" fmla="*/ 6017 h 18254"/>
                <a:gd name="T38" fmla="*/ 7654 w 9002"/>
                <a:gd name="T39" fmla="*/ 5212 h 18254"/>
                <a:gd name="T40" fmla="*/ 8238 w 9002"/>
                <a:gd name="T41" fmla="*/ 3137 h 18254"/>
                <a:gd name="T42" fmla="*/ 2173 w 9002"/>
                <a:gd name="T43" fmla="*/ 17188 h 18254"/>
                <a:gd name="T44" fmla="*/ 3279 w 9002"/>
                <a:gd name="T45" fmla="*/ 15781 h 18254"/>
                <a:gd name="T46" fmla="*/ 3545 w 9002"/>
                <a:gd name="T47" fmla="*/ 14500 h 18254"/>
                <a:gd name="T48" fmla="*/ 4723 w 9002"/>
                <a:gd name="T49" fmla="*/ 12890 h 18254"/>
                <a:gd name="T50" fmla="*/ 5595 w 9002"/>
                <a:gd name="T51" fmla="*/ 11220 h 18254"/>
                <a:gd name="T52" fmla="*/ 6528 w 9002"/>
                <a:gd name="T53" fmla="*/ 9189 h 18254"/>
                <a:gd name="T54" fmla="*/ 7202 w 9002"/>
                <a:gd name="T55" fmla="*/ 7179 h 18254"/>
                <a:gd name="T56" fmla="*/ 8023 w 9002"/>
                <a:gd name="T57" fmla="*/ 5298 h 18254"/>
                <a:gd name="T58" fmla="*/ 8797 w 9002"/>
                <a:gd name="T59" fmla="*/ 4434 h 18254"/>
                <a:gd name="T60" fmla="*/ 8821 w 9002"/>
                <a:gd name="T61" fmla="*/ 5411 h 18254"/>
                <a:gd name="T62" fmla="*/ 3561 w 9002"/>
                <a:gd name="T63" fmla="*/ 17003 h 18254"/>
                <a:gd name="T64" fmla="*/ 4387 w 9002"/>
                <a:gd name="T65" fmla="*/ 15116 h 18254"/>
                <a:gd name="T66" fmla="*/ 5272 w 9002"/>
                <a:gd name="T67" fmla="*/ 13232 h 18254"/>
                <a:gd name="T68" fmla="*/ 5825 w 9002"/>
                <a:gd name="T69" fmla="*/ 11492 h 18254"/>
                <a:gd name="T70" fmla="*/ 6451 w 9002"/>
                <a:gd name="T71" fmla="*/ 10468 h 18254"/>
                <a:gd name="T72" fmla="*/ 7035 w 9002"/>
                <a:gd name="T73" fmla="*/ 9133 h 18254"/>
                <a:gd name="T74" fmla="*/ 8329 w 9002"/>
                <a:gd name="T75" fmla="*/ 7390 h 18254"/>
                <a:gd name="T76" fmla="*/ 3579 w 9002"/>
                <a:gd name="T77" fmla="*/ 17782 h 18254"/>
                <a:gd name="T78" fmla="*/ 4870 w 9002"/>
                <a:gd name="T79" fmla="*/ 15446 h 18254"/>
                <a:gd name="T80" fmla="*/ 5550 w 9002"/>
                <a:gd name="T81" fmla="*/ 14081 h 18254"/>
                <a:gd name="T82" fmla="*/ 6566 w 9002"/>
                <a:gd name="T83" fmla="*/ 12611 h 18254"/>
                <a:gd name="T84" fmla="*/ 7519 w 9002"/>
                <a:gd name="T85" fmla="*/ 10679 h 18254"/>
                <a:gd name="T86" fmla="*/ 7704 w 9002"/>
                <a:gd name="T87" fmla="*/ 9498 h 18254"/>
                <a:gd name="T88" fmla="*/ 8504 w 9002"/>
                <a:gd name="T89" fmla="*/ 7774 h 18254"/>
                <a:gd name="T90" fmla="*/ 4565 w 9002"/>
                <a:gd name="T91" fmla="*/ 17623 h 18254"/>
                <a:gd name="T92" fmla="*/ 6006 w 9002"/>
                <a:gd name="T93" fmla="*/ 15562 h 18254"/>
                <a:gd name="T94" fmla="*/ 6311 w 9002"/>
                <a:gd name="T95" fmla="*/ 14432 h 18254"/>
                <a:gd name="T96" fmla="*/ 7213 w 9002"/>
                <a:gd name="T97" fmla="*/ 13329 h 18254"/>
                <a:gd name="T98" fmla="*/ 7814 w 9002"/>
                <a:gd name="T99" fmla="*/ 11324 h 18254"/>
                <a:gd name="T100" fmla="*/ 8423 w 9002"/>
                <a:gd name="T101" fmla="*/ 10161 h 18254"/>
                <a:gd name="T102" fmla="*/ 6000 w 9002"/>
                <a:gd name="T103" fmla="*/ 16515 h 18254"/>
                <a:gd name="T104" fmla="*/ 7055 w 9002"/>
                <a:gd name="T105" fmla="*/ 15156 h 18254"/>
                <a:gd name="T106" fmla="*/ 7556 w 9002"/>
                <a:gd name="T107" fmla="*/ 14068 h 18254"/>
                <a:gd name="T108" fmla="*/ 8506 w 9002"/>
                <a:gd name="T109" fmla="*/ 12028 h 18254"/>
                <a:gd name="T110" fmla="*/ 6203 w 9002"/>
                <a:gd name="T111" fmla="*/ 18169 h 18254"/>
                <a:gd name="T112" fmla="*/ 6705 w 9002"/>
                <a:gd name="T113" fmla="*/ 17310 h 18254"/>
                <a:gd name="T114" fmla="*/ 7589 w 9002"/>
                <a:gd name="T115" fmla="*/ 15425 h 18254"/>
                <a:gd name="T116" fmla="*/ 8143 w 9002"/>
                <a:gd name="T117" fmla="*/ 13685 h 18254"/>
                <a:gd name="T118" fmla="*/ 8894 w 9002"/>
                <a:gd name="T119" fmla="*/ 14320 h 18254"/>
                <a:gd name="T120" fmla="*/ 7916 w 9002"/>
                <a:gd name="T121" fmla="*/ 16724 h 18254"/>
                <a:gd name="T122" fmla="*/ 8631 w 9002"/>
                <a:gd name="T123" fmla="*/ 15405 h 18254"/>
                <a:gd name="T124" fmla="*/ 8486 w 9002"/>
                <a:gd name="T125" fmla="*/ 17234 h 18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002" h="18254">
                  <a:moveTo>
                    <a:pt x="9002" y="17952"/>
                  </a:moveTo>
                  <a:lnTo>
                    <a:pt x="8657" y="17818"/>
                  </a:lnTo>
                  <a:lnTo>
                    <a:pt x="8623" y="17886"/>
                  </a:lnTo>
                  <a:lnTo>
                    <a:pt x="8847" y="18088"/>
                  </a:lnTo>
                  <a:cubicBezTo>
                    <a:pt x="8861" y="18100"/>
                    <a:pt x="8873" y="18110"/>
                    <a:pt x="8884" y="18119"/>
                  </a:cubicBezTo>
                  <a:cubicBezTo>
                    <a:pt x="8896" y="18127"/>
                    <a:pt x="8902" y="18132"/>
                    <a:pt x="8903" y="18133"/>
                  </a:cubicBezTo>
                  <a:cubicBezTo>
                    <a:pt x="8901" y="18133"/>
                    <a:pt x="8893" y="18130"/>
                    <a:pt x="8879" y="18127"/>
                  </a:cubicBezTo>
                  <a:cubicBezTo>
                    <a:pt x="8866" y="18123"/>
                    <a:pt x="8848" y="18119"/>
                    <a:pt x="8828" y="18115"/>
                  </a:cubicBezTo>
                  <a:lnTo>
                    <a:pt x="8538" y="18061"/>
                  </a:lnTo>
                  <a:lnTo>
                    <a:pt x="8504" y="18129"/>
                  </a:lnTo>
                  <a:lnTo>
                    <a:pt x="8710" y="18254"/>
                  </a:lnTo>
                  <a:lnTo>
                    <a:pt x="8804" y="18254"/>
                  </a:lnTo>
                  <a:lnTo>
                    <a:pt x="8633" y="18152"/>
                  </a:lnTo>
                  <a:cubicBezTo>
                    <a:pt x="8627" y="18149"/>
                    <a:pt x="8621" y="18145"/>
                    <a:pt x="8613" y="18141"/>
                  </a:cubicBezTo>
                  <a:cubicBezTo>
                    <a:pt x="8606" y="18136"/>
                    <a:pt x="8598" y="18132"/>
                    <a:pt x="8591" y="18128"/>
                  </a:cubicBezTo>
                  <a:cubicBezTo>
                    <a:pt x="8583" y="18124"/>
                    <a:pt x="8577" y="18120"/>
                    <a:pt x="8571" y="18117"/>
                  </a:cubicBezTo>
                  <a:cubicBezTo>
                    <a:pt x="8567" y="18114"/>
                    <a:pt x="8564" y="18113"/>
                    <a:pt x="8562" y="18112"/>
                  </a:cubicBezTo>
                  <a:cubicBezTo>
                    <a:pt x="8567" y="18113"/>
                    <a:pt x="8576" y="18115"/>
                    <a:pt x="8590" y="18118"/>
                  </a:cubicBezTo>
                  <a:cubicBezTo>
                    <a:pt x="8605" y="18121"/>
                    <a:pt x="8623" y="18124"/>
                    <a:pt x="8645" y="18129"/>
                  </a:cubicBezTo>
                  <a:lnTo>
                    <a:pt x="8961" y="18188"/>
                  </a:lnTo>
                  <a:lnTo>
                    <a:pt x="8980" y="18148"/>
                  </a:lnTo>
                  <a:lnTo>
                    <a:pt x="8730" y="17920"/>
                  </a:lnTo>
                  <a:cubicBezTo>
                    <a:pt x="8724" y="17916"/>
                    <a:pt x="8719" y="17911"/>
                    <a:pt x="8713" y="17906"/>
                  </a:cubicBezTo>
                  <a:cubicBezTo>
                    <a:pt x="8707" y="17901"/>
                    <a:pt x="8702" y="17897"/>
                    <a:pt x="8696" y="17892"/>
                  </a:cubicBezTo>
                  <a:cubicBezTo>
                    <a:pt x="8691" y="17887"/>
                    <a:pt x="8687" y="17884"/>
                    <a:pt x="8683" y="17881"/>
                  </a:cubicBezTo>
                  <a:cubicBezTo>
                    <a:pt x="8679" y="17878"/>
                    <a:pt x="8677" y="17876"/>
                    <a:pt x="8676" y="17875"/>
                  </a:cubicBezTo>
                  <a:cubicBezTo>
                    <a:pt x="8677" y="17875"/>
                    <a:pt x="8680" y="17877"/>
                    <a:pt x="8684" y="17879"/>
                  </a:cubicBezTo>
                  <a:cubicBezTo>
                    <a:pt x="8689" y="17881"/>
                    <a:pt x="8695" y="17883"/>
                    <a:pt x="8702" y="17886"/>
                  </a:cubicBezTo>
                  <a:cubicBezTo>
                    <a:pt x="8708" y="17889"/>
                    <a:pt x="8715" y="17893"/>
                    <a:pt x="8723" y="17896"/>
                  </a:cubicBezTo>
                  <a:cubicBezTo>
                    <a:pt x="8731" y="17899"/>
                    <a:pt x="8738" y="17902"/>
                    <a:pt x="8744" y="17905"/>
                  </a:cubicBezTo>
                  <a:lnTo>
                    <a:pt x="9002" y="18007"/>
                  </a:lnTo>
                  <a:lnTo>
                    <a:pt x="9002" y="17952"/>
                  </a:lnTo>
                  <a:close/>
                  <a:moveTo>
                    <a:pt x="217" y="17712"/>
                  </a:moveTo>
                  <a:lnTo>
                    <a:pt x="194" y="17759"/>
                  </a:lnTo>
                  <a:lnTo>
                    <a:pt x="396" y="17919"/>
                  </a:lnTo>
                  <a:cubicBezTo>
                    <a:pt x="409" y="17929"/>
                    <a:pt x="422" y="17939"/>
                    <a:pt x="435" y="17949"/>
                  </a:cubicBezTo>
                  <a:cubicBezTo>
                    <a:pt x="448" y="17959"/>
                    <a:pt x="459" y="17967"/>
                    <a:pt x="469" y="17975"/>
                  </a:cubicBezTo>
                  <a:cubicBezTo>
                    <a:pt x="480" y="17982"/>
                    <a:pt x="488" y="17988"/>
                    <a:pt x="494" y="17993"/>
                  </a:cubicBezTo>
                  <a:cubicBezTo>
                    <a:pt x="500" y="17997"/>
                    <a:pt x="503" y="17999"/>
                    <a:pt x="504" y="18000"/>
                  </a:cubicBezTo>
                  <a:cubicBezTo>
                    <a:pt x="503" y="18000"/>
                    <a:pt x="500" y="17999"/>
                    <a:pt x="495" y="17998"/>
                  </a:cubicBezTo>
                  <a:cubicBezTo>
                    <a:pt x="489" y="17996"/>
                    <a:pt x="481" y="17993"/>
                    <a:pt x="471" y="17990"/>
                  </a:cubicBezTo>
                  <a:cubicBezTo>
                    <a:pt x="460" y="17988"/>
                    <a:pt x="449" y="17984"/>
                    <a:pt x="435" y="17981"/>
                  </a:cubicBezTo>
                  <a:cubicBezTo>
                    <a:pt x="422" y="17977"/>
                    <a:pt x="407" y="17974"/>
                    <a:pt x="391" y="17970"/>
                  </a:cubicBezTo>
                  <a:lnTo>
                    <a:pt x="122" y="17904"/>
                  </a:lnTo>
                  <a:lnTo>
                    <a:pt x="96" y="17957"/>
                  </a:lnTo>
                  <a:lnTo>
                    <a:pt x="305" y="18124"/>
                  </a:lnTo>
                  <a:cubicBezTo>
                    <a:pt x="315" y="18132"/>
                    <a:pt x="325" y="18140"/>
                    <a:pt x="337" y="18149"/>
                  </a:cubicBezTo>
                  <a:cubicBezTo>
                    <a:pt x="349" y="18158"/>
                    <a:pt x="359" y="18167"/>
                    <a:pt x="369" y="18174"/>
                  </a:cubicBezTo>
                  <a:cubicBezTo>
                    <a:pt x="379" y="18182"/>
                    <a:pt x="388" y="18188"/>
                    <a:pt x="395" y="18193"/>
                  </a:cubicBezTo>
                  <a:cubicBezTo>
                    <a:pt x="402" y="18199"/>
                    <a:pt x="406" y="18202"/>
                    <a:pt x="407" y="18202"/>
                  </a:cubicBezTo>
                  <a:cubicBezTo>
                    <a:pt x="405" y="18202"/>
                    <a:pt x="400" y="18200"/>
                    <a:pt x="391" y="18197"/>
                  </a:cubicBezTo>
                  <a:cubicBezTo>
                    <a:pt x="383" y="18195"/>
                    <a:pt x="372" y="18191"/>
                    <a:pt x="360" y="18188"/>
                  </a:cubicBezTo>
                  <a:cubicBezTo>
                    <a:pt x="348" y="18184"/>
                    <a:pt x="334" y="18180"/>
                    <a:pt x="320" y="18176"/>
                  </a:cubicBezTo>
                  <a:cubicBezTo>
                    <a:pt x="305" y="18172"/>
                    <a:pt x="291" y="18168"/>
                    <a:pt x="278" y="18165"/>
                  </a:cubicBezTo>
                  <a:lnTo>
                    <a:pt x="25" y="18102"/>
                  </a:lnTo>
                  <a:lnTo>
                    <a:pt x="0" y="18152"/>
                  </a:lnTo>
                  <a:lnTo>
                    <a:pt x="436" y="18252"/>
                  </a:lnTo>
                  <a:lnTo>
                    <a:pt x="466" y="18192"/>
                  </a:lnTo>
                  <a:lnTo>
                    <a:pt x="269" y="18035"/>
                  </a:lnTo>
                  <a:cubicBezTo>
                    <a:pt x="258" y="18026"/>
                    <a:pt x="246" y="18018"/>
                    <a:pt x="235" y="18009"/>
                  </a:cubicBezTo>
                  <a:cubicBezTo>
                    <a:pt x="224" y="18000"/>
                    <a:pt x="214" y="17993"/>
                    <a:pt x="205" y="17986"/>
                  </a:cubicBezTo>
                  <a:cubicBezTo>
                    <a:pt x="196" y="17980"/>
                    <a:pt x="188" y="17975"/>
                    <a:pt x="183" y="17970"/>
                  </a:cubicBezTo>
                  <a:cubicBezTo>
                    <a:pt x="177" y="17966"/>
                    <a:pt x="173" y="17964"/>
                    <a:pt x="172" y="17963"/>
                  </a:cubicBezTo>
                  <a:cubicBezTo>
                    <a:pt x="174" y="17964"/>
                    <a:pt x="178" y="17965"/>
                    <a:pt x="185" y="17967"/>
                  </a:cubicBezTo>
                  <a:cubicBezTo>
                    <a:pt x="192" y="17969"/>
                    <a:pt x="200" y="17971"/>
                    <a:pt x="211" y="17975"/>
                  </a:cubicBezTo>
                  <a:cubicBezTo>
                    <a:pt x="222" y="17978"/>
                    <a:pt x="234" y="17981"/>
                    <a:pt x="248" y="17985"/>
                  </a:cubicBezTo>
                  <a:cubicBezTo>
                    <a:pt x="262" y="17989"/>
                    <a:pt x="277" y="17993"/>
                    <a:pt x="292" y="17997"/>
                  </a:cubicBezTo>
                  <a:lnTo>
                    <a:pt x="533" y="18055"/>
                  </a:lnTo>
                  <a:lnTo>
                    <a:pt x="563" y="17994"/>
                  </a:lnTo>
                  <a:lnTo>
                    <a:pt x="217" y="17712"/>
                  </a:lnTo>
                  <a:close/>
                  <a:moveTo>
                    <a:pt x="9002" y="782"/>
                  </a:moveTo>
                  <a:lnTo>
                    <a:pt x="9002" y="727"/>
                  </a:lnTo>
                  <a:cubicBezTo>
                    <a:pt x="8996" y="730"/>
                    <a:pt x="8990" y="733"/>
                    <a:pt x="8984" y="734"/>
                  </a:cubicBezTo>
                  <a:cubicBezTo>
                    <a:pt x="8978" y="735"/>
                    <a:pt x="8972" y="736"/>
                    <a:pt x="8967" y="736"/>
                  </a:cubicBezTo>
                  <a:cubicBezTo>
                    <a:pt x="8960" y="736"/>
                    <a:pt x="8950" y="733"/>
                    <a:pt x="8939" y="729"/>
                  </a:cubicBezTo>
                  <a:cubicBezTo>
                    <a:pt x="8928" y="724"/>
                    <a:pt x="8917" y="720"/>
                    <a:pt x="8907" y="715"/>
                  </a:cubicBezTo>
                  <a:lnTo>
                    <a:pt x="8644" y="585"/>
                  </a:lnTo>
                  <a:lnTo>
                    <a:pt x="8621" y="632"/>
                  </a:lnTo>
                  <a:lnTo>
                    <a:pt x="8902" y="769"/>
                  </a:lnTo>
                  <a:cubicBezTo>
                    <a:pt x="8910" y="774"/>
                    <a:pt x="8921" y="778"/>
                    <a:pt x="8932" y="783"/>
                  </a:cubicBezTo>
                  <a:cubicBezTo>
                    <a:pt x="8944" y="787"/>
                    <a:pt x="8956" y="789"/>
                    <a:pt x="8968" y="788"/>
                  </a:cubicBezTo>
                  <a:cubicBezTo>
                    <a:pt x="8980" y="788"/>
                    <a:pt x="8992" y="786"/>
                    <a:pt x="9002" y="782"/>
                  </a:cubicBezTo>
                  <a:close/>
                  <a:moveTo>
                    <a:pt x="9002" y="554"/>
                  </a:moveTo>
                  <a:lnTo>
                    <a:pt x="9002" y="497"/>
                  </a:lnTo>
                  <a:lnTo>
                    <a:pt x="8749" y="372"/>
                  </a:lnTo>
                  <a:lnTo>
                    <a:pt x="8726" y="418"/>
                  </a:lnTo>
                  <a:lnTo>
                    <a:pt x="8998" y="552"/>
                  </a:lnTo>
                  <a:lnTo>
                    <a:pt x="9002" y="554"/>
                  </a:lnTo>
                  <a:close/>
                  <a:moveTo>
                    <a:pt x="9002" y="357"/>
                  </a:moveTo>
                  <a:lnTo>
                    <a:pt x="9002" y="299"/>
                  </a:lnTo>
                  <a:lnTo>
                    <a:pt x="8991" y="294"/>
                  </a:lnTo>
                  <a:cubicBezTo>
                    <a:pt x="8980" y="289"/>
                    <a:pt x="8968" y="283"/>
                    <a:pt x="8957" y="278"/>
                  </a:cubicBezTo>
                  <a:cubicBezTo>
                    <a:pt x="8945" y="273"/>
                    <a:pt x="8934" y="269"/>
                    <a:pt x="8924" y="264"/>
                  </a:cubicBezTo>
                  <a:cubicBezTo>
                    <a:pt x="8914" y="260"/>
                    <a:pt x="8905" y="256"/>
                    <a:pt x="8898" y="253"/>
                  </a:cubicBezTo>
                  <a:cubicBezTo>
                    <a:pt x="8891" y="250"/>
                    <a:pt x="8886" y="248"/>
                    <a:pt x="8883" y="247"/>
                  </a:cubicBezTo>
                  <a:cubicBezTo>
                    <a:pt x="8887" y="248"/>
                    <a:pt x="8892" y="248"/>
                    <a:pt x="8900" y="248"/>
                  </a:cubicBezTo>
                  <a:cubicBezTo>
                    <a:pt x="8907" y="249"/>
                    <a:pt x="8916" y="249"/>
                    <a:pt x="8926" y="249"/>
                  </a:cubicBezTo>
                  <a:cubicBezTo>
                    <a:pt x="8936" y="249"/>
                    <a:pt x="8947" y="249"/>
                    <a:pt x="8959" y="249"/>
                  </a:cubicBezTo>
                  <a:cubicBezTo>
                    <a:pt x="8972" y="249"/>
                    <a:pt x="8984" y="249"/>
                    <a:pt x="8998" y="249"/>
                  </a:cubicBezTo>
                  <a:lnTo>
                    <a:pt x="9002" y="249"/>
                  </a:lnTo>
                  <a:lnTo>
                    <a:pt x="9002" y="202"/>
                  </a:lnTo>
                  <a:lnTo>
                    <a:pt x="8831" y="205"/>
                  </a:lnTo>
                  <a:lnTo>
                    <a:pt x="8804" y="260"/>
                  </a:lnTo>
                  <a:lnTo>
                    <a:pt x="9002" y="357"/>
                  </a:lnTo>
                  <a:close/>
                  <a:moveTo>
                    <a:pt x="9002" y="91"/>
                  </a:moveTo>
                  <a:lnTo>
                    <a:pt x="9002" y="34"/>
                  </a:lnTo>
                  <a:lnTo>
                    <a:pt x="8932" y="0"/>
                  </a:lnTo>
                  <a:lnTo>
                    <a:pt x="8909" y="46"/>
                  </a:lnTo>
                  <a:lnTo>
                    <a:pt x="9002" y="91"/>
                  </a:lnTo>
                  <a:close/>
                  <a:moveTo>
                    <a:pt x="754" y="17607"/>
                  </a:moveTo>
                  <a:lnTo>
                    <a:pt x="714" y="17587"/>
                  </a:lnTo>
                  <a:lnTo>
                    <a:pt x="629" y="17759"/>
                  </a:lnTo>
                  <a:lnTo>
                    <a:pt x="486" y="17689"/>
                  </a:lnTo>
                  <a:lnTo>
                    <a:pt x="552" y="17555"/>
                  </a:lnTo>
                  <a:lnTo>
                    <a:pt x="511" y="17535"/>
                  </a:lnTo>
                  <a:lnTo>
                    <a:pt x="445" y="17669"/>
                  </a:lnTo>
                  <a:lnTo>
                    <a:pt x="317" y="17606"/>
                  </a:lnTo>
                  <a:lnTo>
                    <a:pt x="396" y="17445"/>
                  </a:lnTo>
                  <a:lnTo>
                    <a:pt x="360" y="17420"/>
                  </a:lnTo>
                  <a:lnTo>
                    <a:pt x="255" y="17634"/>
                  </a:lnTo>
                  <a:lnTo>
                    <a:pt x="646" y="17826"/>
                  </a:lnTo>
                  <a:lnTo>
                    <a:pt x="754" y="17607"/>
                  </a:lnTo>
                  <a:close/>
                  <a:moveTo>
                    <a:pt x="770" y="17203"/>
                  </a:moveTo>
                  <a:cubicBezTo>
                    <a:pt x="755" y="17201"/>
                    <a:pt x="742" y="17202"/>
                    <a:pt x="728" y="17205"/>
                  </a:cubicBezTo>
                  <a:cubicBezTo>
                    <a:pt x="715" y="17209"/>
                    <a:pt x="703" y="17214"/>
                    <a:pt x="693" y="17222"/>
                  </a:cubicBezTo>
                  <a:cubicBezTo>
                    <a:pt x="682" y="17229"/>
                    <a:pt x="669" y="17240"/>
                    <a:pt x="655" y="17255"/>
                  </a:cubicBezTo>
                  <a:lnTo>
                    <a:pt x="619" y="17293"/>
                  </a:lnTo>
                  <a:cubicBezTo>
                    <a:pt x="600" y="17313"/>
                    <a:pt x="583" y="17325"/>
                    <a:pt x="569" y="17330"/>
                  </a:cubicBezTo>
                  <a:cubicBezTo>
                    <a:pt x="554" y="17336"/>
                    <a:pt x="539" y="17334"/>
                    <a:pt x="523" y="17327"/>
                  </a:cubicBezTo>
                  <a:cubicBezTo>
                    <a:pt x="503" y="17317"/>
                    <a:pt x="491" y="17302"/>
                    <a:pt x="486" y="17283"/>
                  </a:cubicBezTo>
                  <a:cubicBezTo>
                    <a:pt x="481" y="17264"/>
                    <a:pt x="485" y="17242"/>
                    <a:pt x="497" y="17217"/>
                  </a:cubicBezTo>
                  <a:cubicBezTo>
                    <a:pt x="501" y="17209"/>
                    <a:pt x="506" y="17201"/>
                    <a:pt x="510" y="17194"/>
                  </a:cubicBezTo>
                  <a:cubicBezTo>
                    <a:pt x="515" y="17187"/>
                    <a:pt x="521" y="17181"/>
                    <a:pt x="527" y="17175"/>
                  </a:cubicBezTo>
                  <a:cubicBezTo>
                    <a:pt x="533" y="17169"/>
                    <a:pt x="541" y="17163"/>
                    <a:pt x="549" y="17157"/>
                  </a:cubicBezTo>
                  <a:cubicBezTo>
                    <a:pt x="557" y="17151"/>
                    <a:pt x="566" y="17145"/>
                    <a:pt x="577" y="17138"/>
                  </a:cubicBezTo>
                  <a:lnTo>
                    <a:pt x="553" y="17101"/>
                  </a:lnTo>
                  <a:cubicBezTo>
                    <a:pt x="510" y="17126"/>
                    <a:pt x="478" y="17159"/>
                    <a:pt x="458" y="17200"/>
                  </a:cubicBezTo>
                  <a:cubicBezTo>
                    <a:pt x="448" y="17219"/>
                    <a:pt x="443" y="17238"/>
                    <a:pt x="441" y="17256"/>
                  </a:cubicBezTo>
                  <a:cubicBezTo>
                    <a:pt x="438" y="17275"/>
                    <a:pt x="440" y="17292"/>
                    <a:pt x="444" y="17308"/>
                  </a:cubicBezTo>
                  <a:cubicBezTo>
                    <a:pt x="448" y="17323"/>
                    <a:pt x="456" y="17338"/>
                    <a:pt x="467" y="17351"/>
                  </a:cubicBezTo>
                  <a:cubicBezTo>
                    <a:pt x="477" y="17363"/>
                    <a:pt x="491" y="17374"/>
                    <a:pt x="508" y="17382"/>
                  </a:cubicBezTo>
                  <a:cubicBezTo>
                    <a:pt x="533" y="17394"/>
                    <a:pt x="558" y="17397"/>
                    <a:pt x="584" y="17389"/>
                  </a:cubicBezTo>
                  <a:cubicBezTo>
                    <a:pt x="595" y="17385"/>
                    <a:pt x="606" y="17380"/>
                    <a:pt x="616" y="17371"/>
                  </a:cubicBezTo>
                  <a:cubicBezTo>
                    <a:pt x="626" y="17363"/>
                    <a:pt x="639" y="17352"/>
                    <a:pt x="653" y="17337"/>
                  </a:cubicBezTo>
                  <a:lnTo>
                    <a:pt x="684" y="17303"/>
                  </a:lnTo>
                  <a:cubicBezTo>
                    <a:pt x="721" y="17263"/>
                    <a:pt x="757" y="17252"/>
                    <a:pt x="791" y="17269"/>
                  </a:cubicBezTo>
                  <a:cubicBezTo>
                    <a:pt x="815" y="17280"/>
                    <a:pt x="829" y="17299"/>
                    <a:pt x="833" y="17324"/>
                  </a:cubicBezTo>
                  <a:cubicBezTo>
                    <a:pt x="836" y="17336"/>
                    <a:pt x="836" y="17347"/>
                    <a:pt x="834" y="17357"/>
                  </a:cubicBezTo>
                  <a:cubicBezTo>
                    <a:pt x="832" y="17367"/>
                    <a:pt x="827" y="17380"/>
                    <a:pt x="820" y="17395"/>
                  </a:cubicBezTo>
                  <a:cubicBezTo>
                    <a:pt x="810" y="17415"/>
                    <a:pt x="799" y="17432"/>
                    <a:pt x="785" y="17446"/>
                  </a:cubicBezTo>
                  <a:cubicBezTo>
                    <a:pt x="771" y="17460"/>
                    <a:pt x="755" y="17473"/>
                    <a:pt x="735" y="17483"/>
                  </a:cubicBezTo>
                  <a:lnTo>
                    <a:pt x="761" y="17522"/>
                  </a:lnTo>
                  <a:cubicBezTo>
                    <a:pt x="783" y="17508"/>
                    <a:pt x="802" y="17493"/>
                    <a:pt x="817" y="17475"/>
                  </a:cubicBezTo>
                  <a:cubicBezTo>
                    <a:pt x="833" y="17458"/>
                    <a:pt x="847" y="17437"/>
                    <a:pt x="858" y="17414"/>
                  </a:cubicBezTo>
                  <a:cubicBezTo>
                    <a:pt x="867" y="17395"/>
                    <a:pt x="873" y="17379"/>
                    <a:pt x="876" y="17363"/>
                  </a:cubicBezTo>
                  <a:cubicBezTo>
                    <a:pt x="879" y="17347"/>
                    <a:pt x="879" y="17331"/>
                    <a:pt x="877" y="17314"/>
                  </a:cubicBezTo>
                  <a:cubicBezTo>
                    <a:pt x="875" y="17291"/>
                    <a:pt x="868" y="17271"/>
                    <a:pt x="856" y="17253"/>
                  </a:cubicBezTo>
                  <a:cubicBezTo>
                    <a:pt x="843" y="17236"/>
                    <a:pt x="828" y="17223"/>
                    <a:pt x="810" y="17214"/>
                  </a:cubicBezTo>
                  <a:cubicBezTo>
                    <a:pt x="798" y="17208"/>
                    <a:pt x="784" y="17204"/>
                    <a:pt x="770" y="17203"/>
                  </a:cubicBezTo>
                  <a:close/>
                  <a:moveTo>
                    <a:pt x="687" y="16756"/>
                  </a:moveTo>
                  <a:lnTo>
                    <a:pt x="560" y="17014"/>
                  </a:lnTo>
                  <a:lnTo>
                    <a:pt x="599" y="17034"/>
                  </a:lnTo>
                  <a:lnTo>
                    <a:pt x="651" y="16929"/>
                  </a:lnTo>
                  <a:lnTo>
                    <a:pt x="1002" y="17102"/>
                  </a:lnTo>
                  <a:lnTo>
                    <a:pt x="1025" y="17057"/>
                  </a:lnTo>
                  <a:lnTo>
                    <a:pt x="673" y="16884"/>
                  </a:lnTo>
                  <a:lnTo>
                    <a:pt x="725" y="16778"/>
                  </a:lnTo>
                  <a:lnTo>
                    <a:pt x="687" y="16756"/>
                  </a:lnTo>
                  <a:close/>
                  <a:moveTo>
                    <a:pt x="821" y="16483"/>
                  </a:moveTo>
                  <a:lnTo>
                    <a:pt x="720" y="16689"/>
                  </a:lnTo>
                  <a:lnTo>
                    <a:pt x="1111" y="16881"/>
                  </a:lnTo>
                  <a:lnTo>
                    <a:pt x="1134" y="16834"/>
                  </a:lnTo>
                  <a:lnTo>
                    <a:pt x="949" y="16742"/>
                  </a:lnTo>
                  <a:lnTo>
                    <a:pt x="1010" y="16617"/>
                  </a:lnTo>
                  <a:lnTo>
                    <a:pt x="972" y="16598"/>
                  </a:lnTo>
                  <a:lnTo>
                    <a:pt x="910" y="16723"/>
                  </a:lnTo>
                  <a:lnTo>
                    <a:pt x="782" y="16660"/>
                  </a:lnTo>
                  <a:lnTo>
                    <a:pt x="857" y="16509"/>
                  </a:lnTo>
                  <a:lnTo>
                    <a:pt x="821" y="16483"/>
                  </a:lnTo>
                  <a:close/>
                  <a:moveTo>
                    <a:pt x="1369" y="16358"/>
                  </a:moveTo>
                  <a:lnTo>
                    <a:pt x="914" y="16295"/>
                  </a:lnTo>
                  <a:lnTo>
                    <a:pt x="884" y="16356"/>
                  </a:lnTo>
                  <a:lnTo>
                    <a:pt x="1211" y="16678"/>
                  </a:lnTo>
                  <a:lnTo>
                    <a:pt x="1234" y="16631"/>
                  </a:lnTo>
                  <a:lnTo>
                    <a:pt x="1132" y="16534"/>
                  </a:lnTo>
                  <a:lnTo>
                    <a:pt x="1204" y="16388"/>
                  </a:lnTo>
                  <a:lnTo>
                    <a:pt x="1343" y="16411"/>
                  </a:lnTo>
                  <a:lnTo>
                    <a:pt x="1369" y="16358"/>
                  </a:lnTo>
                  <a:close/>
                  <a:moveTo>
                    <a:pt x="1160" y="16382"/>
                  </a:moveTo>
                  <a:lnTo>
                    <a:pt x="1100" y="16503"/>
                  </a:lnTo>
                  <a:lnTo>
                    <a:pt x="939" y="16347"/>
                  </a:lnTo>
                  <a:lnTo>
                    <a:pt x="1160" y="16382"/>
                  </a:lnTo>
                  <a:close/>
                  <a:moveTo>
                    <a:pt x="806" y="16326"/>
                  </a:moveTo>
                  <a:cubicBezTo>
                    <a:pt x="798" y="16329"/>
                    <a:pt x="791" y="16334"/>
                    <a:pt x="787" y="16343"/>
                  </a:cubicBezTo>
                  <a:cubicBezTo>
                    <a:pt x="783" y="16350"/>
                    <a:pt x="783" y="16359"/>
                    <a:pt x="786" y="16367"/>
                  </a:cubicBezTo>
                  <a:cubicBezTo>
                    <a:pt x="789" y="16376"/>
                    <a:pt x="794" y="16382"/>
                    <a:pt x="802" y="16386"/>
                  </a:cubicBezTo>
                  <a:cubicBezTo>
                    <a:pt x="810" y="16390"/>
                    <a:pt x="819" y="16391"/>
                    <a:pt x="828" y="16388"/>
                  </a:cubicBezTo>
                  <a:cubicBezTo>
                    <a:pt x="836" y="16385"/>
                    <a:pt x="843" y="16379"/>
                    <a:pt x="847" y="16371"/>
                  </a:cubicBezTo>
                  <a:cubicBezTo>
                    <a:pt x="851" y="16363"/>
                    <a:pt x="851" y="16354"/>
                    <a:pt x="848" y="16346"/>
                  </a:cubicBezTo>
                  <a:cubicBezTo>
                    <a:pt x="845" y="16338"/>
                    <a:pt x="839" y="16331"/>
                    <a:pt x="831" y="16327"/>
                  </a:cubicBezTo>
                  <a:cubicBezTo>
                    <a:pt x="823" y="16323"/>
                    <a:pt x="815" y="16323"/>
                    <a:pt x="806" y="16326"/>
                  </a:cubicBezTo>
                  <a:close/>
                  <a:moveTo>
                    <a:pt x="864" y="16208"/>
                  </a:moveTo>
                  <a:cubicBezTo>
                    <a:pt x="855" y="16211"/>
                    <a:pt x="849" y="16217"/>
                    <a:pt x="845" y="16225"/>
                  </a:cubicBezTo>
                  <a:cubicBezTo>
                    <a:pt x="841" y="16233"/>
                    <a:pt x="841" y="16241"/>
                    <a:pt x="843" y="16250"/>
                  </a:cubicBezTo>
                  <a:cubicBezTo>
                    <a:pt x="846" y="16258"/>
                    <a:pt x="852" y="16265"/>
                    <a:pt x="860" y="16269"/>
                  </a:cubicBezTo>
                  <a:cubicBezTo>
                    <a:pt x="868" y="16273"/>
                    <a:pt x="877" y="16273"/>
                    <a:pt x="885" y="16270"/>
                  </a:cubicBezTo>
                  <a:cubicBezTo>
                    <a:pt x="894" y="16268"/>
                    <a:pt x="900" y="16262"/>
                    <a:pt x="904" y="16254"/>
                  </a:cubicBezTo>
                  <a:cubicBezTo>
                    <a:pt x="909" y="16245"/>
                    <a:pt x="909" y="16237"/>
                    <a:pt x="906" y="16229"/>
                  </a:cubicBezTo>
                  <a:cubicBezTo>
                    <a:pt x="903" y="16220"/>
                    <a:pt x="897" y="16214"/>
                    <a:pt x="889" y="16210"/>
                  </a:cubicBezTo>
                  <a:cubicBezTo>
                    <a:pt x="881" y="16206"/>
                    <a:pt x="872" y="16205"/>
                    <a:pt x="864" y="16208"/>
                  </a:cubicBezTo>
                  <a:close/>
                  <a:moveTo>
                    <a:pt x="1465" y="16063"/>
                  </a:moveTo>
                  <a:lnTo>
                    <a:pt x="1389" y="16218"/>
                  </a:lnTo>
                  <a:lnTo>
                    <a:pt x="1037" y="16045"/>
                  </a:lnTo>
                  <a:lnTo>
                    <a:pt x="1014" y="16091"/>
                  </a:lnTo>
                  <a:lnTo>
                    <a:pt x="1405" y="16284"/>
                  </a:lnTo>
                  <a:lnTo>
                    <a:pt x="1501" y="16089"/>
                  </a:lnTo>
                  <a:lnTo>
                    <a:pt x="1465" y="16063"/>
                  </a:lnTo>
                  <a:close/>
                  <a:moveTo>
                    <a:pt x="1563" y="15962"/>
                  </a:moveTo>
                  <a:lnTo>
                    <a:pt x="1173" y="15769"/>
                  </a:lnTo>
                  <a:lnTo>
                    <a:pt x="1150" y="15815"/>
                  </a:lnTo>
                  <a:lnTo>
                    <a:pt x="1541" y="16007"/>
                  </a:lnTo>
                  <a:lnTo>
                    <a:pt x="1563" y="15962"/>
                  </a:lnTo>
                  <a:close/>
                  <a:moveTo>
                    <a:pt x="1588" y="15541"/>
                  </a:moveTo>
                  <a:cubicBezTo>
                    <a:pt x="1573" y="15539"/>
                    <a:pt x="1559" y="15540"/>
                    <a:pt x="1546" y="15544"/>
                  </a:cubicBezTo>
                  <a:cubicBezTo>
                    <a:pt x="1533" y="15547"/>
                    <a:pt x="1521" y="15553"/>
                    <a:pt x="1510" y="15560"/>
                  </a:cubicBezTo>
                  <a:cubicBezTo>
                    <a:pt x="1499" y="15567"/>
                    <a:pt x="1487" y="15579"/>
                    <a:pt x="1473" y="15593"/>
                  </a:cubicBezTo>
                  <a:lnTo>
                    <a:pt x="1436" y="15631"/>
                  </a:lnTo>
                  <a:cubicBezTo>
                    <a:pt x="1417" y="15651"/>
                    <a:pt x="1401" y="15663"/>
                    <a:pt x="1386" y="15669"/>
                  </a:cubicBezTo>
                  <a:cubicBezTo>
                    <a:pt x="1372" y="15674"/>
                    <a:pt x="1357" y="15673"/>
                    <a:pt x="1341" y="15665"/>
                  </a:cubicBezTo>
                  <a:cubicBezTo>
                    <a:pt x="1321" y="15655"/>
                    <a:pt x="1308" y="15640"/>
                    <a:pt x="1304" y="15621"/>
                  </a:cubicBezTo>
                  <a:cubicBezTo>
                    <a:pt x="1299" y="15602"/>
                    <a:pt x="1303" y="15580"/>
                    <a:pt x="1315" y="15555"/>
                  </a:cubicBezTo>
                  <a:cubicBezTo>
                    <a:pt x="1319" y="15547"/>
                    <a:pt x="1323" y="15539"/>
                    <a:pt x="1328" y="15532"/>
                  </a:cubicBezTo>
                  <a:cubicBezTo>
                    <a:pt x="1333" y="15526"/>
                    <a:pt x="1338" y="15519"/>
                    <a:pt x="1345" y="15513"/>
                  </a:cubicBezTo>
                  <a:cubicBezTo>
                    <a:pt x="1351" y="15507"/>
                    <a:pt x="1358" y="15501"/>
                    <a:pt x="1366" y="15495"/>
                  </a:cubicBezTo>
                  <a:cubicBezTo>
                    <a:pt x="1374" y="15489"/>
                    <a:pt x="1384" y="15483"/>
                    <a:pt x="1395" y="15476"/>
                  </a:cubicBezTo>
                  <a:lnTo>
                    <a:pt x="1371" y="15439"/>
                  </a:lnTo>
                  <a:cubicBezTo>
                    <a:pt x="1328" y="15464"/>
                    <a:pt x="1296" y="15497"/>
                    <a:pt x="1275" y="15539"/>
                  </a:cubicBezTo>
                  <a:cubicBezTo>
                    <a:pt x="1266" y="15558"/>
                    <a:pt x="1260" y="15576"/>
                    <a:pt x="1258" y="15595"/>
                  </a:cubicBezTo>
                  <a:cubicBezTo>
                    <a:pt x="1256" y="15613"/>
                    <a:pt x="1257" y="15630"/>
                    <a:pt x="1262" y="15646"/>
                  </a:cubicBezTo>
                  <a:cubicBezTo>
                    <a:pt x="1266" y="15662"/>
                    <a:pt x="1274" y="15676"/>
                    <a:pt x="1284" y="15689"/>
                  </a:cubicBezTo>
                  <a:cubicBezTo>
                    <a:pt x="1295" y="15702"/>
                    <a:pt x="1309" y="15712"/>
                    <a:pt x="1325" y="15720"/>
                  </a:cubicBezTo>
                  <a:cubicBezTo>
                    <a:pt x="1351" y="15733"/>
                    <a:pt x="1376" y="15735"/>
                    <a:pt x="1401" y="15727"/>
                  </a:cubicBezTo>
                  <a:cubicBezTo>
                    <a:pt x="1413" y="15724"/>
                    <a:pt x="1424" y="15718"/>
                    <a:pt x="1434" y="15710"/>
                  </a:cubicBezTo>
                  <a:cubicBezTo>
                    <a:pt x="1444" y="15702"/>
                    <a:pt x="1456" y="15690"/>
                    <a:pt x="1470" y="15675"/>
                  </a:cubicBezTo>
                  <a:lnTo>
                    <a:pt x="1502" y="15641"/>
                  </a:lnTo>
                  <a:cubicBezTo>
                    <a:pt x="1539" y="15602"/>
                    <a:pt x="1574" y="15590"/>
                    <a:pt x="1609" y="15607"/>
                  </a:cubicBezTo>
                  <a:cubicBezTo>
                    <a:pt x="1632" y="15619"/>
                    <a:pt x="1646" y="15637"/>
                    <a:pt x="1651" y="15663"/>
                  </a:cubicBezTo>
                  <a:cubicBezTo>
                    <a:pt x="1653" y="15674"/>
                    <a:pt x="1654" y="15685"/>
                    <a:pt x="1652" y="15695"/>
                  </a:cubicBezTo>
                  <a:cubicBezTo>
                    <a:pt x="1650" y="15706"/>
                    <a:pt x="1645" y="15718"/>
                    <a:pt x="1638" y="15733"/>
                  </a:cubicBezTo>
                  <a:cubicBezTo>
                    <a:pt x="1628" y="15753"/>
                    <a:pt x="1616" y="15770"/>
                    <a:pt x="1603" y="15784"/>
                  </a:cubicBezTo>
                  <a:cubicBezTo>
                    <a:pt x="1589" y="15799"/>
                    <a:pt x="1572" y="15811"/>
                    <a:pt x="1552" y="15821"/>
                  </a:cubicBezTo>
                  <a:lnTo>
                    <a:pt x="1579" y="15860"/>
                  </a:lnTo>
                  <a:cubicBezTo>
                    <a:pt x="1600" y="15847"/>
                    <a:pt x="1619" y="15831"/>
                    <a:pt x="1635" y="15814"/>
                  </a:cubicBezTo>
                  <a:cubicBezTo>
                    <a:pt x="1651" y="15796"/>
                    <a:pt x="1664" y="15776"/>
                    <a:pt x="1676" y="15752"/>
                  </a:cubicBezTo>
                  <a:cubicBezTo>
                    <a:pt x="1685" y="15734"/>
                    <a:pt x="1691" y="15717"/>
                    <a:pt x="1694" y="15701"/>
                  </a:cubicBezTo>
                  <a:cubicBezTo>
                    <a:pt x="1697" y="15686"/>
                    <a:pt x="1697" y="15669"/>
                    <a:pt x="1695" y="15652"/>
                  </a:cubicBezTo>
                  <a:cubicBezTo>
                    <a:pt x="1693" y="15630"/>
                    <a:pt x="1685" y="15609"/>
                    <a:pt x="1673" y="15592"/>
                  </a:cubicBezTo>
                  <a:cubicBezTo>
                    <a:pt x="1661" y="15574"/>
                    <a:pt x="1646" y="15561"/>
                    <a:pt x="1628" y="15552"/>
                  </a:cubicBezTo>
                  <a:cubicBezTo>
                    <a:pt x="1616" y="15546"/>
                    <a:pt x="1602" y="15542"/>
                    <a:pt x="1588" y="15541"/>
                  </a:cubicBezTo>
                  <a:close/>
                  <a:moveTo>
                    <a:pt x="1839" y="15258"/>
                  </a:moveTo>
                  <a:cubicBezTo>
                    <a:pt x="1841" y="15275"/>
                    <a:pt x="1842" y="15291"/>
                    <a:pt x="1840" y="15305"/>
                  </a:cubicBezTo>
                  <a:cubicBezTo>
                    <a:pt x="1838" y="15319"/>
                    <a:pt x="1833" y="15333"/>
                    <a:pt x="1826" y="15347"/>
                  </a:cubicBezTo>
                  <a:cubicBezTo>
                    <a:pt x="1815" y="15370"/>
                    <a:pt x="1799" y="15387"/>
                    <a:pt x="1778" y="15400"/>
                  </a:cubicBezTo>
                  <a:cubicBezTo>
                    <a:pt x="1757" y="15413"/>
                    <a:pt x="1731" y="15418"/>
                    <a:pt x="1702" y="15416"/>
                  </a:cubicBezTo>
                  <a:cubicBezTo>
                    <a:pt x="1688" y="15415"/>
                    <a:pt x="1675" y="15412"/>
                    <a:pt x="1661" y="15408"/>
                  </a:cubicBezTo>
                  <a:cubicBezTo>
                    <a:pt x="1648" y="15404"/>
                    <a:pt x="1632" y="15397"/>
                    <a:pt x="1613" y="15388"/>
                  </a:cubicBezTo>
                  <a:cubicBezTo>
                    <a:pt x="1590" y="15377"/>
                    <a:pt x="1571" y="15366"/>
                    <a:pt x="1556" y="15355"/>
                  </a:cubicBezTo>
                  <a:cubicBezTo>
                    <a:pt x="1541" y="15344"/>
                    <a:pt x="1528" y="15333"/>
                    <a:pt x="1517" y="15320"/>
                  </a:cubicBezTo>
                  <a:cubicBezTo>
                    <a:pt x="1500" y="15300"/>
                    <a:pt x="1490" y="15279"/>
                    <a:pt x="1486" y="15258"/>
                  </a:cubicBezTo>
                  <a:cubicBezTo>
                    <a:pt x="1482" y="15236"/>
                    <a:pt x="1486" y="15214"/>
                    <a:pt x="1497" y="15191"/>
                  </a:cubicBezTo>
                  <a:cubicBezTo>
                    <a:pt x="1505" y="15177"/>
                    <a:pt x="1513" y="15165"/>
                    <a:pt x="1522" y="15155"/>
                  </a:cubicBezTo>
                  <a:cubicBezTo>
                    <a:pt x="1532" y="15145"/>
                    <a:pt x="1544" y="15137"/>
                    <a:pt x="1558" y="15129"/>
                  </a:cubicBezTo>
                  <a:lnTo>
                    <a:pt x="1541" y="15089"/>
                  </a:lnTo>
                  <a:cubicBezTo>
                    <a:pt x="1524" y="15097"/>
                    <a:pt x="1508" y="15108"/>
                    <a:pt x="1495" y="15123"/>
                  </a:cubicBezTo>
                  <a:cubicBezTo>
                    <a:pt x="1481" y="15137"/>
                    <a:pt x="1469" y="15153"/>
                    <a:pt x="1460" y="15172"/>
                  </a:cubicBezTo>
                  <a:cubicBezTo>
                    <a:pt x="1449" y="15196"/>
                    <a:pt x="1443" y="15220"/>
                    <a:pt x="1443" y="15245"/>
                  </a:cubicBezTo>
                  <a:cubicBezTo>
                    <a:pt x="1443" y="15270"/>
                    <a:pt x="1449" y="15294"/>
                    <a:pt x="1459" y="15318"/>
                  </a:cubicBezTo>
                  <a:cubicBezTo>
                    <a:pt x="1470" y="15341"/>
                    <a:pt x="1486" y="15363"/>
                    <a:pt x="1507" y="15384"/>
                  </a:cubicBezTo>
                  <a:cubicBezTo>
                    <a:pt x="1527" y="15404"/>
                    <a:pt x="1552" y="15421"/>
                    <a:pt x="1581" y="15435"/>
                  </a:cubicBezTo>
                  <a:cubicBezTo>
                    <a:pt x="1610" y="15450"/>
                    <a:pt x="1639" y="15460"/>
                    <a:pt x="1668" y="15465"/>
                  </a:cubicBezTo>
                  <a:cubicBezTo>
                    <a:pt x="1697" y="15470"/>
                    <a:pt x="1726" y="15469"/>
                    <a:pt x="1753" y="15462"/>
                  </a:cubicBezTo>
                  <a:cubicBezTo>
                    <a:pt x="1777" y="15455"/>
                    <a:pt x="1799" y="15444"/>
                    <a:pt x="1817" y="15428"/>
                  </a:cubicBezTo>
                  <a:cubicBezTo>
                    <a:pt x="1836" y="15413"/>
                    <a:pt x="1850" y="15395"/>
                    <a:pt x="1861" y="15373"/>
                  </a:cubicBezTo>
                  <a:cubicBezTo>
                    <a:pt x="1870" y="15354"/>
                    <a:pt x="1877" y="15334"/>
                    <a:pt x="1880" y="15312"/>
                  </a:cubicBezTo>
                  <a:cubicBezTo>
                    <a:pt x="1884" y="15291"/>
                    <a:pt x="1885" y="15270"/>
                    <a:pt x="1882" y="15249"/>
                  </a:cubicBezTo>
                  <a:lnTo>
                    <a:pt x="1839" y="15258"/>
                  </a:lnTo>
                  <a:close/>
                  <a:moveTo>
                    <a:pt x="2074" y="14923"/>
                  </a:moveTo>
                  <a:lnTo>
                    <a:pt x="1684" y="14731"/>
                  </a:lnTo>
                  <a:lnTo>
                    <a:pt x="1661" y="14778"/>
                  </a:lnTo>
                  <a:lnTo>
                    <a:pt x="1824" y="14858"/>
                  </a:lnTo>
                  <a:lnTo>
                    <a:pt x="1743" y="15023"/>
                  </a:lnTo>
                  <a:lnTo>
                    <a:pt x="1580" y="14942"/>
                  </a:lnTo>
                  <a:lnTo>
                    <a:pt x="1557" y="14988"/>
                  </a:lnTo>
                  <a:lnTo>
                    <a:pt x="1948" y="15180"/>
                  </a:lnTo>
                  <a:lnTo>
                    <a:pt x="1970" y="15135"/>
                  </a:lnTo>
                  <a:lnTo>
                    <a:pt x="1781" y="15042"/>
                  </a:lnTo>
                  <a:lnTo>
                    <a:pt x="1862" y="14877"/>
                  </a:lnTo>
                  <a:lnTo>
                    <a:pt x="2051" y="14970"/>
                  </a:lnTo>
                  <a:lnTo>
                    <a:pt x="2074" y="14923"/>
                  </a:lnTo>
                  <a:close/>
                  <a:moveTo>
                    <a:pt x="2239" y="14589"/>
                  </a:moveTo>
                  <a:lnTo>
                    <a:pt x="2198" y="14569"/>
                  </a:lnTo>
                  <a:lnTo>
                    <a:pt x="2114" y="14742"/>
                  </a:lnTo>
                  <a:lnTo>
                    <a:pt x="1971" y="14671"/>
                  </a:lnTo>
                  <a:lnTo>
                    <a:pt x="2036" y="14537"/>
                  </a:lnTo>
                  <a:lnTo>
                    <a:pt x="1996" y="14517"/>
                  </a:lnTo>
                  <a:lnTo>
                    <a:pt x="1930" y="14651"/>
                  </a:lnTo>
                  <a:lnTo>
                    <a:pt x="1802" y="14588"/>
                  </a:lnTo>
                  <a:lnTo>
                    <a:pt x="1881" y="14428"/>
                  </a:lnTo>
                  <a:lnTo>
                    <a:pt x="1845" y="14403"/>
                  </a:lnTo>
                  <a:lnTo>
                    <a:pt x="1740" y="14616"/>
                  </a:lnTo>
                  <a:lnTo>
                    <a:pt x="2131" y="14809"/>
                  </a:lnTo>
                  <a:lnTo>
                    <a:pt x="2239" y="14589"/>
                  </a:lnTo>
                  <a:close/>
                  <a:moveTo>
                    <a:pt x="2155" y="13772"/>
                  </a:moveTo>
                  <a:lnTo>
                    <a:pt x="2132" y="13819"/>
                  </a:lnTo>
                  <a:lnTo>
                    <a:pt x="2335" y="13979"/>
                  </a:lnTo>
                  <a:cubicBezTo>
                    <a:pt x="2348" y="13989"/>
                    <a:pt x="2361" y="13999"/>
                    <a:pt x="2374" y="14009"/>
                  </a:cubicBezTo>
                  <a:cubicBezTo>
                    <a:pt x="2386" y="14018"/>
                    <a:pt x="2398" y="14027"/>
                    <a:pt x="2408" y="14034"/>
                  </a:cubicBezTo>
                  <a:cubicBezTo>
                    <a:pt x="2418" y="14042"/>
                    <a:pt x="2427" y="14048"/>
                    <a:pt x="2433" y="14053"/>
                  </a:cubicBezTo>
                  <a:cubicBezTo>
                    <a:pt x="2438" y="14057"/>
                    <a:pt x="2442" y="14059"/>
                    <a:pt x="2443" y="14060"/>
                  </a:cubicBezTo>
                  <a:cubicBezTo>
                    <a:pt x="2441" y="14060"/>
                    <a:pt x="2438" y="14059"/>
                    <a:pt x="2434" y="14058"/>
                  </a:cubicBezTo>
                  <a:cubicBezTo>
                    <a:pt x="2428" y="14056"/>
                    <a:pt x="2420" y="14053"/>
                    <a:pt x="2409" y="14050"/>
                  </a:cubicBezTo>
                  <a:cubicBezTo>
                    <a:pt x="2399" y="14047"/>
                    <a:pt x="2388" y="14044"/>
                    <a:pt x="2374" y="14041"/>
                  </a:cubicBezTo>
                  <a:cubicBezTo>
                    <a:pt x="2361" y="14037"/>
                    <a:pt x="2346" y="14033"/>
                    <a:pt x="2330" y="14029"/>
                  </a:cubicBezTo>
                  <a:lnTo>
                    <a:pt x="2061" y="13964"/>
                  </a:lnTo>
                  <a:lnTo>
                    <a:pt x="2035" y="14017"/>
                  </a:lnTo>
                  <a:lnTo>
                    <a:pt x="2243" y="14184"/>
                  </a:lnTo>
                  <a:cubicBezTo>
                    <a:pt x="2253" y="14192"/>
                    <a:pt x="2264" y="14200"/>
                    <a:pt x="2276" y="14209"/>
                  </a:cubicBezTo>
                  <a:cubicBezTo>
                    <a:pt x="2287" y="14218"/>
                    <a:pt x="2298" y="14226"/>
                    <a:pt x="2308" y="14234"/>
                  </a:cubicBezTo>
                  <a:cubicBezTo>
                    <a:pt x="2318" y="14242"/>
                    <a:pt x="2327" y="14248"/>
                    <a:pt x="2334" y="14253"/>
                  </a:cubicBezTo>
                  <a:cubicBezTo>
                    <a:pt x="2341" y="14259"/>
                    <a:pt x="2345" y="14261"/>
                    <a:pt x="2345" y="14262"/>
                  </a:cubicBezTo>
                  <a:cubicBezTo>
                    <a:pt x="2344" y="14262"/>
                    <a:pt x="2339" y="14260"/>
                    <a:pt x="2330" y="14257"/>
                  </a:cubicBezTo>
                  <a:cubicBezTo>
                    <a:pt x="2321" y="14254"/>
                    <a:pt x="2311" y="14251"/>
                    <a:pt x="2299" y="14247"/>
                  </a:cubicBezTo>
                  <a:cubicBezTo>
                    <a:pt x="2286" y="14244"/>
                    <a:pt x="2273" y="14240"/>
                    <a:pt x="2258" y="14236"/>
                  </a:cubicBezTo>
                  <a:cubicBezTo>
                    <a:pt x="2244" y="14232"/>
                    <a:pt x="2230" y="14228"/>
                    <a:pt x="2216" y="14225"/>
                  </a:cubicBezTo>
                  <a:lnTo>
                    <a:pt x="1964" y="14162"/>
                  </a:lnTo>
                  <a:lnTo>
                    <a:pt x="1939" y="14212"/>
                  </a:lnTo>
                  <a:lnTo>
                    <a:pt x="2375" y="14312"/>
                  </a:lnTo>
                  <a:lnTo>
                    <a:pt x="2405" y="14252"/>
                  </a:lnTo>
                  <a:lnTo>
                    <a:pt x="2208" y="14095"/>
                  </a:lnTo>
                  <a:cubicBezTo>
                    <a:pt x="2196" y="14086"/>
                    <a:pt x="2185" y="14077"/>
                    <a:pt x="2174" y="14069"/>
                  </a:cubicBezTo>
                  <a:cubicBezTo>
                    <a:pt x="2163" y="14060"/>
                    <a:pt x="2153" y="14053"/>
                    <a:pt x="2144" y="14046"/>
                  </a:cubicBezTo>
                  <a:cubicBezTo>
                    <a:pt x="2135" y="14040"/>
                    <a:pt x="2127" y="14034"/>
                    <a:pt x="2121" y="14030"/>
                  </a:cubicBezTo>
                  <a:cubicBezTo>
                    <a:pt x="2116" y="14026"/>
                    <a:pt x="2112" y="14024"/>
                    <a:pt x="2111" y="14023"/>
                  </a:cubicBezTo>
                  <a:cubicBezTo>
                    <a:pt x="2113" y="14024"/>
                    <a:pt x="2117" y="14025"/>
                    <a:pt x="2124" y="14027"/>
                  </a:cubicBezTo>
                  <a:cubicBezTo>
                    <a:pt x="2131" y="14029"/>
                    <a:pt x="2139" y="14031"/>
                    <a:pt x="2150" y="14034"/>
                  </a:cubicBezTo>
                  <a:cubicBezTo>
                    <a:pt x="2160" y="14037"/>
                    <a:pt x="2173" y="14041"/>
                    <a:pt x="2186" y="14045"/>
                  </a:cubicBezTo>
                  <a:cubicBezTo>
                    <a:pt x="2200" y="14048"/>
                    <a:pt x="2215" y="14052"/>
                    <a:pt x="2231" y="14056"/>
                  </a:cubicBezTo>
                  <a:lnTo>
                    <a:pt x="2472" y="14115"/>
                  </a:lnTo>
                  <a:lnTo>
                    <a:pt x="2502" y="14054"/>
                  </a:lnTo>
                  <a:lnTo>
                    <a:pt x="2155" y="13772"/>
                  </a:lnTo>
                  <a:close/>
                  <a:moveTo>
                    <a:pt x="2607" y="13840"/>
                  </a:moveTo>
                  <a:lnTo>
                    <a:pt x="2216" y="13648"/>
                  </a:lnTo>
                  <a:lnTo>
                    <a:pt x="2194" y="13694"/>
                  </a:lnTo>
                  <a:lnTo>
                    <a:pt x="2585" y="13886"/>
                  </a:lnTo>
                  <a:lnTo>
                    <a:pt x="2607" y="13840"/>
                  </a:lnTo>
                  <a:close/>
                  <a:moveTo>
                    <a:pt x="2723" y="13505"/>
                  </a:moveTo>
                  <a:lnTo>
                    <a:pt x="2647" y="13660"/>
                  </a:lnTo>
                  <a:lnTo>
                    <a:pt x="2296" y="13487"/>
                  </a:lnTo>
                  <a:lnTo>
                    <a:pt x="2273" y="13533"/>
                  </a:lnTo>
                  <a:lnTo>
                    <a:pt x="2664" y="13726"/>
                  </a:lnTo>
                  <a:lnTo>
                    <a:pt x="2760" y="13531"/>
                  </a:lnTo>
                  <a:lnTo>
                    <a:pt x="2723" y="13505"/>
                  </a:lnTo>
                  <a:close/>
                  <a:moveTo>
                    <a:pt x="2926" y="13192"/>
                  </a:moveTo>
                  <a:lnTo>
                    <a:pt x="2535" y="13000"/>
                  </a:lnTo>
                  <a:lnTo>
                    <a:pt x="2512" y="13047"/>
                  </a:lnTo>
                  <a:lnTo>
                    <a:pt x="2676" y="13127"/>
                  </a:lnTo>
                  <a:lnTo>
                    <a:pt x="2595" y="13292"/>
                  </a:lnTo>
                  <a:lnTo>
                    <a:pt x="2431" y="13211"/>
                  </a:lnTo>
                  <a:lnTo>
                    <a:pt x="2409" y="13257"/>
                  </a:lnTo>
                  <a:lnTo>
                    <a:pt x="2800" y="13449"/>
                  </a:lnTo>
                  <a:lnTo>
                    <a:pt x="2822" y="13404"/>
                  </a:lnTo>
                  <a:lnTo>
                    <a:pt x="2633" y="13311"/>
                  </a:lnTo>
                  <a:lnTo>
                    <a:pt x="2714" y="13146"/>
                  </a:lnTo>
                  <a:lnTo>
                    <a:pt x="2903" y="13239"/>
                  </a:lnTo>
                  <a:lnTo>
                    <a:pt x="2926" y="13192"/>
                  </a:lnTo>
                  <a:close/>
                  <a:moveTo>
                    <a:pt x="3090" y="12858"/>
                  </a:moveTo>
                  <a:lnTo>
                    <a:pt x="3050" y="12839"/>
                  </a:lnTo>
                  <a:lnTo>
                    <a:pt x="2965" y="13011"/>
                  </a:lnTo>
                  <a:lnTo>
                    <a:pt x="2822" y="12940"/>
                  </a:lnTo>
                  <a:lnTo>
                    <a:pt x="2888" y="12806"/>
                  </a:lnTo>
                  <a:lnTo>
                    <a:pt x="2848" y="12786"/>
                  </a:lnTo>
                  <a:lnTo>
                    <a:pt x="2782" y="12920"/>
                  </a:lnTo>
                  <a:lnTo>
                    <a:pt x="2654" y="12857"/>
                  </a:lnTo>
                  <a:lnTo>
                    <a:pt x="2732" y="12697"/>
                  </a:lnTo>
                  <a:lnTo>
                    <a:pt x="2697" y="12672"/>
                  </a:lnTo>
                  <a:lnTo>
                    <a:pt x="2592" y="12885"/>
                  </a:lnTo>
                  <a:lnTo>
                    <a:pt x="2982" y="13078"/>
                  </a:lnTo>
                  <a:lnTo>
                    <a:pt x="3090" y="12858"/>
                  </a:lnTo>
                  <a:close/>
                  <a:moveTo>
                    <a:pt x="3191" y="12555"/>
                  </a:moveTo>
                  <a:lnTo>
                    <a:pt x="3115" y="12710"/>
                  </a:lnTo>
                  <a:lnTo>
                    <a:pt x="2763" y="12537"/>
                  </a:lnTo>
                  <a:lnTo>
                    <a:pt x="2740" y="12583"/>
                  </a:lnTo>
                  <a:lnTo>
                    <a:pt x="3131" y="12776"/>
                  </a:lnTo>
                  <a:lnTo>
                    <a:pt x="3227" y="12581"/>
                  </a:lnTo>
                  <a:lnTo>
                    <a:pt x="3191" y="12555"/>
                  </a:lnTo>
                  <a:close/>
                  <a:moveTo>
                    <a:pt x="3450" y="12128"/>
                  </a:moveTo>
                  <a:lnTo>
                    <a:pt x="3042" y="11969"/>
                  </a:lnTo>
                  <a:lnTo>
                    <a:pt x="3008" y="12038"/>
                  </a:lnTo>
                  <a:lnTo>
                    <a:pt x="3232" y="12240"/>
                  </a:lnTo>
                  <a:cubicBezTo>
                    <a:pt x="3246" y="12251"/>
                    <a:pt x="3258" y="12262"/>
                    <a:pt x="3269" y="12270"/>
                  </a:cubicBezTo>
                  <a:cubicBezTo>
                    <a:pt x="3281" y="12279"/>
                    <a:pt x="3287" y="12284"/>
                    <a:pt x="3288" y="12285"/>
                  </a:cubicBezTo>
                  <a:cubicBezTo>
                    <a:pt x="3286" y="12284"/>
                    <a:pt x="3278" y="12282"/>
                    <a:pt x="3265" y="12279"/>
                  </a:cubicBezTo>
                  <a:cubicBezTo>
                    <a:pt x="3251" y="12275"/>
                    <a:pt x="3234" y="12271"/>
                    <a:pt x="3213" y="12267"/>
                  </a:cubicBezTo>
                  <a:lnTo>
                    <a:pt x="2923" y="12213"/>
                  </a:lnTo>
                  <a:lnTo>
                    <a:pt x="2889" y="12281"/>
                  </a:lnTo>
                  <a:lnTo>
                    <a:pt x="3263" y="12508"/>
                  </a:lnTo>
                  <a:lnTo>
                    <a:pt x="3285" y="12463"/>
                  </a:lnTo>
                  <a:lnTo>
                    <a:pt x="3018" y="12304"/>
                  </a:lnTo>
                  <a:cubicBezTo>
                    <a:pt x="3012" y="12301"/>
                    <a:pt x="3006" y="12297"/>
                    <a:pt x="2998" y="12293"/>
                  </a:cubicBezTo>
                  <a:cubicBezTo>
                    <a:pt x="2991" y="12288"/>
                    <a:pt x="2983" y="12284"/>
                    <a:pt x="2976" y="12280"/>
                  </a:cubicBezTo>
                  <a:cubicBezTo>
                    <a:pt x="2969" y="12276"/>
                    <a:pt x="2962" y="12272"/>
                    <a:pt x="2957" y="12269"/>
                  </a:cubicBezTo>
                  <a:cubicBezTo>
                    <a:pt x="2952" y="12266"/>
                    <a:pt x="2949" y="12264"/>
                    <a:pt x="2947" y="12264"/>
                  </a:cubicBezTo>
                  <a:cubicBezTo>
                    <a:pt x="2952" y="12265"/>
                    <a:pt x="2961" y="12267"/>
                    <a:pt x="2975" y="12269"/>
                  </a:cubicBezTo>
                  <a:cubicBezTo>
                    <a:pt x="2990" y="12273"/>
                    <a:pt x="3008" y="12276"/>
                    <a:pt x="3030" y="12280"/>
                  </a:cubicBezTo>
                  <a:lnTo>
                    <a:pt x="3346" y="12339"/>
                  </a:lnTo>
                  <a:lnTo>
                    <a:pt x="3365" y="12300"/>
                  </a:lnTo>
                  <a:lnTo>
                    <a:pt x="3115" y="12072"/>
                  </a:lnTo>
                  <a:cubicBezTo>
                    <a:pt x="3110" y="12068"/>
                    <a:pt x="3104" y="12063"/>
                    <a:pt x="3098" y="12058"/>
                  </a:cubicBezTo>
                  <a:cubicBezTo>
                    <a:pt x="3092" y="12053"/>
                    <a:pt x="3087" y="12048"/>
                    <a:pt x="3081" y="12044"/>
                  </a:cubicBezTo>
                  <a:cubicBezTo>
                    <a:pt x="3076" y="12039"/>
                    <a:pt x="3072" y="12036"/>
                    <a:pt x="3068" y="12033"/>
                  </a:cubicBezTo>
                  <a:cubicBezTo>
                    <a:pt x="3064" y="12030"/>
                    <a:pt x="3062" y="12028"/>
                    <a:pt x="3061" y="12027"/>
                  </a:cubicBezTo>
                  <a:cubicBezTo>
                    <a:pt x="3062" y="12027"/>
                    <a:pt x="3065" y="12029"/>
                    <a:pt x="3070" y="12031"/>
                  </a:cubicBezTo>
                  <a:cubicBezTo>
                    <a:pt x="3074" y="12033"/>
                    <a:pt x="3080" y="12035"/>
                    <a:pt x="3087" y="12038"/>
                  </a:cubicBezTo>
                  <a:cubicBezTo>
                    <a:pt x="3093" y="12041"/>
                    <a:pt x="3101" y="12044"/>
                    <a:pt x="3108" y="12048"/>
                  </a:cubicBezTo>
                  <a:cubicBezTo>
                    <a:pt x="3116" y="12051"/>
                    <a:pt x="3123" y="12054"/>
                    <a:pt x="3129" y="12057"/>
                  </a:cubicBezTo>
                  <a:lnTo>
                    <a:pt x="3427" y="12175"/>
                  </a:lnTo>
                  <a:lnTo>
                    <a:pt x="3450" y="12128"/>
                  </a:lnTo>
                  <a:close/>
                  <a:moveTo>
                    <a:pt x="3469" y="11716"/>
                  </a:moveTo>
                  <a:cubicBezTo>
                    <a:pt x="3455" y="11715"/>
                    <a:pt x="3441" y="11716"/>
                    <a:pt x="3428" y="11719"/>
                  </a:cubicBezTo>
                  <a:cubicBezTo>
                    <a:pt x="3415" y="11723"/>
                    <a:pt x="3403" y="11728"/>
                    <a:pt x="3392" y="11735"/>
                  </a:cubicBezTo>
                  <a:cubicBezTo>
                    <a:pt x="3381" y="11743"/>
                    <a:pt x="3369" y="11754"/>
                    <a:pt x="3355" y="11769"/>
                  </a:cubicBezTo>
                  <a:lnTo>
                    <a:pt x="3318" y="11807"/>
                  </a:lnTo>
                  <a:cubicBezTo>
                    <a:pt x="3299" y="11826"/>
                    <a:pt x="3283" y="11839"/>
                    <a:pt x="3268" y="11844"/>
                  </a:cubicBezTo>
                  <a:cubicBezTo>
                    <a:pt x="3254" y="11849"/>
                    <a:pt x="3239" y="11848"/>
                    <a:pt x="3223" y="11840"/>
                  </a:cubicBezTo>
                  <a:cubicBezTo>
                    <a:pt x="3202" y="11830"/>
                    <a:pt x="3190" y="11816"/>
                    <a:pt x="3185" y="11797"/>
                  </a:cubicBezTo>
                  <a:cubicBezTo>
                    <a:pt x="3181" y="11777"/>
                    <a:pt x="3184" y="11755"/>
                    <a:pt x="3197" y="11731"/>
                  </a:cubicBezTo>
                  <a:cubicBezTo>
                    <a:pt x="3201" y="11722"/>
                    <a:pt x="3205" y="11715"/>
                    <a:pt x="3210" y="11708"/>
                  </a:cubicBezTo>
                  <a:cubicBezTo>
                    <a:pt x="3215" y="11701"/>
                    <a:pt x="3220" y="11695"/>
                    <a:pt x="3227" y="11688"/>
                  </a:cubicBezTo>
                  <a:cubicBezTo>
                    <a:pt x="3233" y="11682"/>
                    <a:pt x="3240" y="11676"/>
                    <a:pt x="3248" y="11670"/>
                  </a:cubicBezTo>
                  <a:cubicBezTo>
                    <a:pt x="3256" y="11664"/>
                    <a:pt x="3266" y="11658"/>
                    <a:pt x="3277" y="11652"/>
                  </a:cubicBezTo>
                  <a:lnTo>
                    <a:pt x="3253" y="11615"/>
                  </a:lnTo>
                  <a:cubicBezTo>
                    <a:pt x="3210" y="11640"/>
                    <a:pt x="3178" y="11673"/>
                    <a:pt x="3157" y="11714"/>
                  </a:cubicBezTo>
                  <a:cubicBezTo>
                    <a:pt x="3148" y="11733"/>
                    <a:pt x="3142" y="11752"/>
                    <a:pt x="3140" y="11770"/>
                  </a:cubicBezTo>
                  <a:cubicBezTo>
                    <a:pt x="3138" y="11788"/>
                    <a:pt x="3139" y="11805"/>
                    <a:pt x="3144" y="11821"/>
                  </a:cubicBezTo>
                  <a:cubicBezTo>
                    <a:pt x="3148" y="11837"/>
                    <a:pt x="3156" y="11852"/>
                    <a:pt x="3166" y="11864"/>
                  </a:cubicBezTo>
                  <a:cubicBezTo>
                    <a:pt x="3177" y="11877"/>
                    <a:pt x="3191" y="11888"/>
                    <a:pt x="3207" y="11896"/>
                  </a:cubicBezTo>
                  <a:cubicBezTo>
                    <a:pt x="3232" y="11908"/>
                    <a:pt x="3258" y="11910"/>
                    <a:pt x="3283" y="11903"/>
                  </a:cubicBezTo>
                  <a:cubicBezTo>
                    <a:pt x="3295" y="11899"/>
                    <a:pt x="3306" y="11893"/>
                    <a:pt x="3316" y="11885"/>
                  </a:cubicBezTo>
                  <a:cubicBezTo>
                    <a:pt x="3326" y="11877"/>
                    <a:pt x="3338" y="11866"/>
                    <a:pt x="3352" y="11850"/>
                  </a:cubicBezTo>
                  <a:lnTo>
                    <a:pt x="3384" y="11817"/>
                  </a:lnTo>
                  <a:cubicBezTo>
                    <a:pt x="3421" y="11777"/>
                    <a:pt x="3456" y="11766"/>
                    <a:pt x="3491" y="11783"/>
                  </a:cubicBezTo>
                  <a:cubicBezTo>
                    <a:pt x="3514" y="11794"/>
                    <a:pt x="3528" y="11813"/>
                    <a:pt x="3533" y="11838"/>
                  </a:cubicBezTo>
                  <a:cubicBezTo>
                    <a:pt x="3535" y="11850"/>
                    <a:pt x="3536" y="11861"/>
                    <a:pt x="3534" y="11871"/>
                  </a:cubicBezTo>
                  <a:cubicBezTo>
                    <a:pt x="3531" y="11881"/>
                    <a:pt x="3527" y="11894"/>
                    <a:pt x="3520" y="11909"/>
                  </a:cubicBezTo>
                  <a:cubicBezTo>
                    <a:pt x="3510" y="11928"/>
                    <a:pt x="3498" y="11945"/>
                    <a:pt x="3485" y="11960"/>
                  </a:cubicBezTo>
                  <a:cubicBezTo>
                    <a:pt x="3471" y="11974"/>
                    <a:pt x="3454" y="11986"/>
                    <a:pt x="3434" y="11997"/>
                  </a:cubicBezTo>
                  <a:lnTo>
                    <a:pt x="3461" y="12035"/>
                  </a:lnTo>
                  <a:cubicBezTo>
                    <a:pt x="3482" y="12022"/>
                    <a:pt x="3501" y="12007"/>
                    <a:pt x="3517" y="11989"/>
                  </a:cubicBezTo>
                  <a:cubicBezTo>
                    <a:pt x="3532" y="11971"/>
                    <a:pt x="3546" y="11951"/>
                    <a:pt x="3558" y="11927"/>
                  </a:cubicBezTo>
                  <a:cubicBezTo>
                    <a:pt x="3567" y="11909"/>
                    <a:pt x="3573" y="11892"/>
                    <a:pt x="3576" y="11877"/>
                  </a:cubicBezTo>
                  <a:cubicBezTo>
                    <a:pt x="3579" y="11861"/>
                    <a:pt x="3579" y="11845"/>
                    <a:pt x="3577" y="11828"/>
                  </a:cubicBezTo>
                  <a:cubicBezTo>
                    <a:pt x="3575" y="11805"/>
                    <a:pt x="3567" y="11785"/>
                    <a:pt x="3555" y="11767"/>
                  </a:cubicBezTo>
                  <a:cubicBezTo>
                    <a:pt x="3543" y="11750"/>
                    <a:pt x="3528" y="11736"/>
                    <a:pt x="3510" y="11728"/>
                  </a:cubicBezTo>
                  <a:cubicBezTo>
                    <a:pt x="3497" y="11722"/>
                    <a:pt x="3484" y="11718"/>
                    <a:pt x="3469" y="11716"/>
                  </a:cubicBezTo>
                  <a:close/>
                  <a:moveTo>
                    <a:pt x="3584" y="11526"/>
                  </a:moveTo>
                  <a:lnTo>
                    <a:pt x="3541" y="11505"/>
                  </a:lnTo>
                  <a:lnTo>
                    <a:pt x="3487" y="11614"/>
                  </a:lnTo>
                  <a:lnTo>
                    <a:pt x="3530" y="11635"/>
                  </a:lnTo>
                  <a:lnTo>
                    <a:pt x="3584" y="11526"/>
                  </a:lnTo>
                  <a:close/>
                  <a:moveTo>
                    <a:pt x="3500" y="11039"/>
                  </a:moveTo>
                  <a:lnTo>
                    <a:pt x="3478" y="11085"/>
                  </a:lnTo>
                  <a:lnTo>
                    <a:pt x="3750" y="11219"/>
                  </a:lnTo>
                  <a:cubicBezTo>
                    <a:pt x="3763" y="11226"/>
                    <a:pt x="3774" y="11232"/>
                    <a:pt x="3782" y="11238"/>
                  </a:cubicBezTo>
                  <a:cubicBezTo>
                    <a:pt x="3791" y="11245"/>
                    <a:pt x="3798" y="11253"/>
                    <a:pt x="3804" y="11264"/>
                  </a:cubicBezTo>
                  <a:cubicBezTo>
                    <a:pt x="3809" y="11274"/>
                    <a:pt x="3810" y="11286"/>
                    <a:pt x="3809" y="11300"/>
                  </a:cubicBezTo>
                  <a:cubicBezTo>
                    <a:pt x="3807" y="11313"/>
                    <a:pt x="3802" y="11329"/>
                    <a:pt x="3794" y="11345"/>
                  </a:cubicBezTo>
                  <a:cubicBezTo>
                    <a:pt x="3788" y="11357"/>
                    <a:pt x="3782" y="11367"/>
                    <a:pt x="3775" y="11375"/>
                  </a:cubicBezTo>
                  <a:cubicBezTo>
                    <a:pt x="3769" y="11382"/>
                    <a:pt x="3762" y="11388"/>
                    <a:pt x="3755" y="11392"/>
                  </a:cubicBezTo>
                  <a:cubicBezTo>
                    <a:pt x="3748" y="11396"/>
                    <a:pt x="3742" y="11399"/>
                    <a:pt x="3736" y="11401"/>
                  </a:cubicBezTo>
                  <a:cubicBezTo>
                    <a:pt x="3729" y="11402"/>
                    <a:pt x="3724" y="11403"/>
                    <a:pt x="3718" y="11402"/>
                  </a:cubicBezTo>
                  <a:cubicBezTo>
                    <a:pt x="3711" y="11402"/>
                    <a:pt x="3702" y="11400"/>
                    <a:pt x="3690" y="11395"/>
                  </a:cubicBezTo>
                  <a:cubicBezTo>
                    <a:pt x="3679" y="11391"/>
                    <a:pt x="3668" y="11386"/>
                    <a:pt x="3659" y="11382"/>
                  </a:cubicBezTo>
                  <a:lnTo>
                    <a:pt x="3395" y="11252"/>
                  </a:lnTo>
                  <a:lnTo>
                    <a:pt x="3373" y="11298"/>
                  </a:lnTo>
                  <a:lnTo>
                    <a:pt x="3653" y="11436"/>
                  </a:lnTo>
                  <a:cubicBezTo>
                    <a:pt x="3662" y="11440"/>
                    <a:pt x="3672" y="11445"/>
                    <a:pt x="3684" y="11449"/>
                  </a:cubicBezTo>
                  <a:cubicBezTo>
                    <a:pt x="3695" y="11453"/>
                    <a:pt x="3707" y="11455"/>
                    <a:pt x="3720" y="11455"/>
                  </a:cubicBezTo>
                  <a:cubicBezTo>
                    <a:pt x="3744" y="11454"/>
                    <a:pt x="3765" y="11446"/>
                    <a:pt x="3783" y="11433"/>
                  </a:cubicBezTo>
                  <a:cubicBezTo>
                    <a:pt x="3801" y="11419"/>
                    <a:pt x="3818" y="11397"/>
                    <a:pt x="3833" y="11367"/>
                  </a:cubicBezTo>
                  <a:cubicBezTo>
                    <a:pt x="3845" y="11343"/>
                    <a:pt x="3852" y="11322"/>
                    <a:pt x="3855" y="11303"/>
                  </a:cubicBezTo>
                  <a:cubicBezTo>
                    <a:pt x="3858" y="11284"/>
                    <a:pt x="3857" y="11267"/>
                    <a:pt x="3853" y="11249"/>
                  </a:cubicBezTo>
                  <a:cubicBezTo>
                    <a:pt x="3849" y="11233"/>
                    <a:pt x="3841" y="11219"/>
                    <a:pt x="3830" y="11209"/>
                  </a:cubicBezTo>
                  <a:cubicBezTo>
                    <a:pt x="3819" y="11198"/>
                    <a:pt x="3802" y="11187"/>
                    <a:pt x="3778" y="11176"/>
                  </a:cubicBezTo>
                  <a:lnTo>
                    <a:pt x="3500" y="11039"/>
                  </a:lnTo>
                  <a:close/>
                  <a:moveTo>
                    <a:pt x="4074" y="10859"/>
                  </a:moveTo>
                  <a:lnTo>
                    <a:pt x="3684" y="10666"/>
                  </a:lnTo>
                  <a:lnTo>
                    <a:pt x="3661" y="10712"/>
                  </a:lnTo>
                  <a:lnTo>
                    <a:pt x="3874" y="10815"/>
                  </a:lnTo>
                  <a:cubicBezTo>
                    <a:pt x="3888" y="10822"/>
                    <a:pt x="3902" y="10829"/>
                    <a:pt x="3917" y="10835"/>
                  </a:cubicBezTo>
                  <a:cubicBezTo>
                    <a:pt x="3931" y="10842"/>
                    <a:pt x="3944" y="10847"/>
                    <a:pt x="3956" y="10852"/>
                  </a:cubicBezTo>
                  <a:cubicBezTo>
                    <a:pt x="3967" y="10857"/>
                    <a:pt x="3976" y="10861"/>
                    <a:pt x="3984" y="10864"/>
                  </a:cubicBezTo>
                  <a:cubicBezTo>
                    <a:pt x="3991" y="10867"/>
                    <a:pt x="3995" y="10869"/>
                    <a:pt x="3996" y="10869"/>
                  </a:cubicBezTo>
                  <a:cubicBezTo>
                    <a:pt x="3994" y="10869"/>
                    <a:pt x="3991" y="10868"/>
                    <a:pt x="3985" y="10868"/>
                  </a:cubicBezTo>
                  <a:cubicBezTo>
                    <a:pt x="3978" y="10867"/>
                    <a:pt x="3971" y="10867"/>
                    <a:pt x="3962" y="10866"/>
                  </a:cubicBezTo>
                  <a:cubicBezTo>
                    <a:pt x="3952" y="10866"/>
                    <a:pt x="3942" y="10865"/>
                    <a:pt x="3930" y="10865"/>
                  </a:cubicBezTo>
                  <a:cubicBezTo>
                    <a:pt x="3919" y="10864"/>
                    <a:pt x="3907" y="10864"/>
                    <a:pt x="3896" y="10865"/>
                  </a:cubicBezTo>
                  <a:lnTo>
                    <a:pt x="3582" y="10872"/>
                  </a:lnTo>
                  <a:lnTo>
                    <a:pt x="3556" y="10926"/>
                  </a:lnTo>
                  <a:lnTo>
                    <a:pt x="3947" y="11118"/>
                  </a:lnTo>
                  <a:lnTo>
                    <a:pt x="3970" y="11070"/>
                  </a:lnTo>
                  <a:lnTo>
                    <a:pt x="3743" y="10961"/>
                  </a:lnTo>
                  <a:cubicBezTo>
                    <a:pt x="3731" y="10955"/>
                    <a:pt x="3720" y="10950"/>
                    <a:pt x="3708" y="10945"/>
                  </a:cubicBezTo>
                  <a:cubicBezTo>
                    <a:pt x="3696" y="10940"/>
                    <a:pt x="3685" y="10935"/>
                    <a:pt x="3675" y="10931"/>
                  </a:cubicBezTo>
                  <a:cubicBezTo>
                    <a:pt x="3665" y="10927"/>
                    <a:pt x="3657" y="10923"/>
                    <a:pt x="3649" y="10920"/>
                  </a:cubicBezTo>
                  <a:cubicBezTo>
                    <a:pt x="3642" y="10917"/>
                    <a:pt x="3637" y="10915"/>
                    <a:pt x="3634" y="10914"/>
                  </a:cubicBezTo>
                  <a:cubicBezTo>
                    <a:pt x="3638" y="10914"/>
                    <a:pt x="3644" y="10915"/>
                    <a:pt x="3651" y="10915"/>
                  </a:cubicBezTo>
                  <a:cubicBezTo>
                    <a:pt x="3658" y="10915"/>
                    <a:pt x="3667" y="10916"/>
                    <a:pt x="3677" y="10916"/>
                  </a:cubicBezTo>
                  <a:cubicBezTo>
                    <a:pt x="3687" y="10916"/>
                    <a:pt x="3699" y="10916"/>
                    <a:pt x="3711" y="10916"/>
                  </a:cubicBezTo>
                  <a:cubicBezTo>
                    <a:pt x="3723" y="10916"/>
                    <a:pt x="3736" y="10916"/>
                    <a:pt x="3749" y="10915"/>
                  </a:cubicBezTo>
                  <a:lnTo>
                    <a:pt x="4050" y="10908"/>
                  </a:lnTo>
                  <a:lnTo>
                    <a:pt x="4074" y="10859"/>
                  </a:lnTo>
                  <a:close/>
                  <a:moveTo>
                    <a:pt x="4153" y="10699"/>
                  </a:moveTo>
                  <a:lnTo>
                    <a:pt x="3762" y="10506"/>
                  </a:lnTo>
                  <a:lnTo>
                    <a:pt x="3740" y="10552"/>
                  </a:lnTo>
                  <a:lnTo>
                    <a:pt x="4131" y="10744"/>
                  </a:lnTo>
                  <a:lnTo>
                    <a:pt x="4153" y="10699"/>
                  </a:lnTo>
                  <a:close/>
                  <a:moveTo>
                    <a:pt x="3953" y="10119"/>
                  </a:moveTo>
                  <a:lnTo>
                    <a:pt x="3929" y="10167"/>
                  </a:lnTo>
                  <a:lnTo>
                    <a:pt x="4146" y="10377"/>
                  </a:lnTo>
                  <a:cubicBezTo>
                    <a:pt x="4164" y="10395"/>
                    <a:pt x="4179" y="10409"/>
                    <a:pt x="4191" y="10420"/>
                  </a:cubicBezTo>
                  <a:cubicBezTo>
                    <a:pt x="4203" y="10431"/>
                    <a:pt x="4211" y="10438"/>
                    <a:pt x="4215" y="10441"/>
                  </a:cubicBezTo>
                  <a:cubicBezTo>
                    <a:pt x="4212" y="10441"/>
                    <a:pt x="4208" y="10439"/>
                    <a:pt x="4201" y="10437"/>
                  </a:cubicBezTo>
                  <a:cubicBezTo>
                    <a:pt x="4194" y="10436"/>
                    <a:pt x="4186" y="10434"/>
                    <a:pt x="4176" y="10432"/>
                  </a:cubicBezTo>
                  <a:cubicBezTo>
                    <a:pt x="4167" y="10430"/>
                    <a:pt x="4158" y="10428"/>
                    <a:pt x="4147" y="10426"/>
                  </a:cubicBezTo>
                  <a:cubicBezTo>
                    <a:pt x="4137" y="10425"/>
                    <a:pt x="4127" y="10423"/>
                    <a:pt x="4117" y="10421"/>
                  </a:cubicBezTo>
                  <a:lnTo>
                    <a:pt x="3824" y="10380"/>
                  </a:lnTo>
                  <a:lnTo>
                    <a:pt x="3799" y="10431"/>
                  </a:lnTo>
                  <a:lnTo>
                    <a:pt x="4255" y="10491"/>
                  </a:lnTo>
                  <a:lnTo>
                    <a:pt x="4278" y="10445"/>
                  </a:lnTo>
                  <a:lnTo>
                    <a:pt x="3953" y="10119"/>
                  </a:lnTo>
                  <a:close/>
                  <a:moveTo>
                    <a:pt x="4489" y="10016"/>
                  </a:moveTo>
                  <a:lnTo>
                    <a:pt x="4448" y="9997"/>
                  </a:lnTo>
                  <a:lnTo>
                    <a:pt x="4364" y="10169"/>
                  </a:lnTo>
                  <a:lnTo>
                    <a:pt x="4221" y="10098"/>
                  </a:lnTo>
                  <a:lnTo>
                    <a:pt x="4287" y="9964"/>
                  </a:lnTo>
                  <a:lnTo>
                    <a:pt x="4246" y="9944"/>
                  </a:lnTo>
                  <a:lnTo>
                    <a:pt x="4180" y="10078"/>
                  </a:lnTo>
                  <a:lnTo>
                    <a:pt x="4052" y="10015"/>
                  </a:lnTo>
                  <a:lnTo>
                    <a:pt x="4131" y="9855"/>
                  </a:lnTo>
                  <a:lnTo>
                    <a:pt x="4095" y="9830"/>
                  </a:lnTo>
                  <a:lnTo>
                    <a:pt x="3990" y="10043"/>
                  </a:lnTo>
                  <a:lnTo>
                    <a:pt x="4381" y="10236"/>
                  </a:lnTo>
                  <a:lnTo>
                    <a:pt x="4489" y="10016"/>
                  </a:lnTo>
                  <a:close/>
                  <a:moveTo>
                    <a:pt x="4652" y="9685"/>
                  </a:moveTo>
                  <a:lnTo>
                    <a:pt x="4615" y="9690"/>
                  </a:lnTo>
                  <a:cubicBezTo>
                    <a:pt x="4599" y="9692"/>
                    <a:pt x="4581" y="9695"/>
                    <a:pt x="4562" y="9697"/>
                  </a:cubicBezTo>
                  <a:cubicBezTo>
                    <a:pt x="4544" y="9700"/>
                    <a:pt x="4526" y="9702"/>
                    <a:pt x="4510" y="9705"/>
                  </a:cubicBezTo>
                  <a:cubicBezTo>
                    <a:pt x="4493" y="9707"/>
                    <a:pt x="4481" y="9709"/>
                    <a:pt x="4475" y="9710"/>
                  </a:cubicBezTo>
                  <a:cubicBezTo>
                    <a:pt x="4465" y="9712"/>
                    <a:pt x="4454" y="9714"/>
                    <a:pt x="4442" y="9717"/>
                  </a:cubicBezTo>
                  <a:cubicBezTo>
                    <a:pt x="4430" y="9720"/>
                    <a:pt x="4420" y="9724"/>
                    <a:pt x="4411" y="9728"/>
                  </a:cubicBezTo>
                  <a:lnTo>
                    <a:pt x="4414" y="9722"/>
                  </a:lnTo>
                  <a:cubicBezTo>
                    <a:pt x="4422" y="9707"/>
                    <a:pt x="4426" y="9691"/>
                    <a:pt x="4427" y="9676"/>
                  </a:cubicBezTo>
                  <a:cubicBezTo>
                    <a:pt x="4429" y="9661"/>
                    <a:pt x="4427" y="9646"/>
                    <a:pt x="4422" y="9632"/>
                  </a:cubicBezTo>
                  <a:cubicBezTo>
                    <a:pt x="4417" y="9619"/>
                    <a:pt x="4409" y="9606"/>
                    <a:pt x="4398" y="9595"/>
                  </a:cubicBezTo>
                  <a:cubicBezTo>
                    <a:pt x="4388" y="9583"/>
                    <a:pt x="4374" y="9574"/>
                    <a:pt x="4358" y="9566"/>
                  </a:cubicBezTo>
                  <a:cubicBezTo>
                    <a:pt x="4348" y="9561"/>
                    <a:pt x="4338" y="9557"/>
                    <a:pt x="4328" y="9556"/>
                  </a:cubicBezTo>
                  <a:cubicBezTo>
                    <a:pt x="4318" y="9554"/>
                    <a:pt x="4309" y="9553"/>
                    <a:pt x="4301" y="9553"/>
                  </a:cubicBezTo>
                  <a:cubicBezTo>
                    <a:pt x="4292" y="9554"/>
                    <a:pt x="4284" y="9555"/>
                    <a:pt x="4277" y="9557"/>
                  </a:cubicBezTo>
                  <a:cubicBezTo>
                    <a:pt x="4269" y="9559"/>
                    <a:pt x="4263" y="9561"/>
                    <a:pt x="4257" y="9564"/>
                  </a:cubicBezTo>
                  <a:cubicBezTo>
                    <a:pt x="4251" y="9567"/>
                    <a:pt x="4245" y="9570"/>
                    <a:pt x="4239" y="9575"/>
                  </a:cubicBezTo>
                  <a:cubicBezTo>
                    <a:pt x="4233" y="9579"/>
                    <a:pt x="4227" y="9585"/>
                    <a:pt x="4221" y="9591"/>
                  </a:cubicBezTo>
                  <a:cubicBezTo>
                    <a:pt x="4215" y="9598"/>
                    <a:pt x="4209" y="9606"/>
                    <a:pt x="4203" y="9616"/>
                  </a:cubicBezTo>
                  <a:cubicBezTo>
                    <a:pt x="4196" y="9626"/>
                    <a:pt x="4190" y="9637"/>
                    <a:pt x="4183" y="9650"/>
                  </a:cubicBezTo>
                  <a:lnTo>
                    <a:pt x="4139" y="9741"/>
                  </a:lnTo>
                  <a:lnTo>
                    <a:pt x="4529" y="9934"/>
                  </a:lnTo>
                  <a:lnTo>
                    <a:pt x="4552" y="9888"/>
                  </a:lnTo>
                  <a:lnTo>
                    <a:pt x="4375" y="9801"/>
                  </a:lnTo>
                  <a:cubicBezTo>
                    <a:pt x="4381" y="9792"/>
                    <a:pt x="4386" y="9785"/>
                    <a:pt x="4392" y="9780"/>
                  </a:cubicBezTo>
                  <a:cubicBezTo>
                    <a:pt x="4399" y="9776"/>
                    <a:pt x="4409" y="9772"/>
                    <a:pt x="4422" y="9769"/>
                  </a:cubicBezTo>
                  <a:cubicBezTo>
                    <a:pt x="4445" y="9765"/>
                    <a:pt x="4467" y="9760"/>
                    <a:pt x="4488" y="9757"/>
                  </a:cubicBezTo>
                  <a:cubicBezTo>
                    <a:pt x="4509" y="9754"/>
                    <a:pt x="4528" y="9751"/>
                    <a:pt x="4545" y="9749"/>
                  </a:cubicBezTo>
                  <a:cubicBezTo>
                    <a:pt x="4563" y="9747"/>
                    <a:pt x="4578" y="9745"/>
                    <a:pt x="4591" y="9745"/>
                  </a:cubicBezTo>
                  <a:cubicBezTo>
                    <a:pt x="4604" y="9744"/>
                    <a:pt x="4615" y="9744"/>
                    <a:pt x="4623" y="9744"/>
                  </a:cubicBezTo>
                  <a:lnTo>
                    <a:pt x="4652" y="9685"/>
                  </a:lnTo>
                  <a:close/>
                  <a:moveTo>
                    <a:pt x="4365" y="9636"/>
                  </a:moveTo>
                  <a:cubicBezTo>
                    <a:pt x="4374" y="9645"/>
                    <a:pt x="4379" y="9654"/>
                    <a:pt x="4382" y="9663"/>
                  </a:cubicBezTo>
                  <a:cubicBezTo>
                    <a:pt x="4385" y="9674"/>
                    <a:pt x="4386" y="9686"/>
                    <a:pt x="4384" y="9699"/>
                  </a:cubicBezTo>
                  <a:cubicBezTo>
                    <a:pt x="4382" y="9711"/>
                    <a:pt x="4376" y="9726"/>
                    <a:pt x="4368" y="9744"/>
                  </a:cubicBezTo>
                  <a:lnTo>
                    <a:pt x="4346" y="9787"/>
                  </a:lnTo>
                  <a:lnTo>
                    <a:pt x="4200" y="9715"/>
                  </a:lnTo>
                  <a:lnTo>
                    <a:pt x="4223" y="9668"/>
                  </a:lnTo>
                  <a:cubicBezTo>
                    <a:pt x="4229" y="9658"/>
                    <a:pt x="4234" y="9649"/>
                    <a:pt x="4239" y="9642"/>
                  </a:cubicBezTo>
                  <a:cubicBezTo>
                    <a:pt x="4244" y="9635"/>
                    <a:pt x="4250" y="9629"/>
                    <a:pt x="4255" y="9623"/>
                  </a:cubicBezTo>
                  <a:cubicBezTo>
                    <a:pt x="4265" y="9615"/>
                    <a:pt x="4278" y="9609"/>
                    <a:pt x="4292" y="9608"/>
                  </a:cubicBezTo>
                  <a:cubicBezTo>
                    <a:pt x="4307" y="9606"/>
                    <a:pt x="4321" y="9608"/>
                    <a:pt x="4333" y="9614"/>
                  </a:cubicBezTo>
                  <a:cubicBezTo>
                    <a:pt x="4346" y="9621"/>
                    <a:pt x="4357" y="9628"/>
                    <a:pt x="4365" y="9636"/>
                  </a:cubicBezTo>
                  <a:close/>
                  <a:moveTo>
                    <a:pt x="4663" y="9291"/>
                  </a:moveTo>
                  <a:cubicBezTo>
                    <a:pt x="4648" y="9290"/>
                    <a:pt x="4634" y="9291"/>
                    <a:pt x="4621" y="9294"/>
                  </a:cubicBezTo>
                  <a:cubicBezTo>
                    <a:pt x="4608" y="9298"/>
                    <a:pt x="4596" y="9303"/>
                    <a:pt x="4585" y="9311"/>
                  </a:cubicBezTo>
                  <a:cubicBezTo>
                    <a:pt x="4574" y="9318"/>
                    <a:pt x="4562" y="9329"/>
                    <a:pt x="4548" y="9344"/>
                  </a:cubicBezTo>
                  <a:lnTo>
                    <a:pt x="4512" y="9382"/>
                  </a:lnTo>
                  <a:cubicBezTo>
                    <a:pt x="4493" y="9401"/>
                    <a:pt x="4476" y="9414"/>
                    <a:pt x="4461" y="9419"/>
                  </a:cubicBezTo>
                  <a:cubicBezTo>
                    <a:pt x="4447" y="9425"/>
                    <a:pt x="4432" y="9423"/>
                    <a:pt x="4416" y="9416"/>
                  </a:cubicBezTo>
                  <a:cubicBezTo>
                    <a:pt x="4396" y="9406"/>
                    <a:pt x="4383" y="9391"/>
                    <a:pt x="4379" y="9372"/>
                  </a:cubicBezTo>
                  <a:cubicBezTo>
                    <a:pt x="4374" y="9352"/>
                    <a:pt x="4378" y="9330"/>
                    <a:pt x="4390" y="9306"/>
                  </a:cubicBezTo>
                  <a:cubicBezTo>
                    <a:pt x="4394" y="9297"/>
                    <a:pt x="4398" y="9290"/>
                    <a:pt x="4403" y="9283"/>
                  </a:cubicBezTo>
                  <a:cubicBezTo>
                    <a:pt x="4408" y="9276"/>
                    <a:pt x="4414" y="9270"/>
                    <a:pt x="4420" y="9264"/>
                  </a:cubicBezTo>
                  <a:cubicBezTo>
                    <a:pt x="4426" y="9257"/>
                    <a:pt x="4433" y="9251"/>
                    <a:pt x="4441" y="9246"/>
                  </a:cubicBezTo>
                  <a:cubicBezTo>
                    <a:pt x="4450" y="9240"/>
                    <a:pt x="4459" y="9233"/>
                    <a:pt x="4470" y="9227"/>
                  </a:cubicBezTo>
                  <a:lnTo>
                    <a:pt x="4446" y="9190"/>
                  </a:lnTo>
                  <a:cubicBezTo>
                    <a:pt x="4403" y="9215"/>
                    <a:pt x="4371" y="9248"/>
                    <a:pt x="4351" y="9289"/>
                  </a:cubicBezTo>
                  <a:cubicBezTo>
                    <a:pt x="4341" y="9308"/>
                    <a:pt x="4335" y="9327"/>
                    <a:pt x="4333" y="9345"/>
                  </a:cubicBezTo>
                  <a:cubicBezTo>
                    <a:pt x="4331" y="9363"/>
                    <a:pt x="4332" y="9381"/>
                    <a:pt x="4337" y="9396"/>
                  </a:cubicBezTo>
                  <a:cubicBezTo>
                    <a:pt x="4341" y="9412"/>
                    <a:pt x="4349" y="9427"/>
                    <a:pt x="4359" y="9439"/>
                  </a:cubicBezTo>
                  <a:cubicBezTo>
                    <a:pt x="4370" y="9452"/>
                    <a:pt x="4384" y="9463"/>
                    <a:pt x="4401" y="9471"/>
                  </a:cubicBezTo>
                  <a:cubicBezTo>
                    <a:pt x="4426" y="9483"/>
                    <a:pt x="4451" y="9486"/>
                    <a:pt x="4476" y="9478"/>
                  </a:cubicBezTo>
                  <a:cubicBezTo>
                    <a:pt x="4488" y="9474"/>
                    <a:pt x="4499" y="9468"/>
                    <a:pt x="4509" y="9460"/>
                  </a:cubicBezTo>
                  <a:cubicBezTo>
                    <a:pt x="4519" y="9452"/>
                    <a:pt x="4531" y="9441"/>
                    <a:pt x="4545" y="9425"/>
                  </a:cubicBezTo>
                  <a:lnTo>
                    <a:pt x="4577" y="9392"/>
                  </a:lnTo>
                  <a:cubicBezTo>
                    <a:pt x="4614" y="9352"/>
                    <a:pt x="4650" y="9341"/>
                    <a:pt x="4684" y="9358"/>
                  </a:cubicBezTo>
                  <a:cubicBezTo>
                    <a:pt x="4707" y="9369"/>
                    <a:pt x="4721" y="9388"/>
                    <a:pt x="4726" y="9413"/>
                  </a:cubicBezTo>
                  <a:cubicBezTo>
                    <a:pt x="4729" y="9425"/>
                    <a:pt x="4729" y="9436"/>
                    <a:pt x="4727" y="9446"/>
                  </a:cubicBezTo>
                  <a:cubicBezTo>
                    <a:pt x="4725" y="9456"/>
                    <a:pt x="4720" y="9469"/>
                    <a:pt x="4713" y="9484"/>
                  </a:cubicBezTo>
                  <a:cubicBezTo>
                    <a:pt x="4703" y="9503"/>
                    <a:pt x="4691" y="9521"/>
                    <a:pt x="4678" y="9535"/>
                  </a:cubicBezTo>
                  <a:cubicBezTo>
                    <a:pt x="4664" y="9549"/>
                    <a:pt x="4647" y="9562"/>
                    <a:pt x="4628" y="9572"/>
                  </a:cubicBezTo>
                  <a:lnTo>
                    <a:pt x="4654" y="9610"/>
                  </a:lnTo>
                  <a:cubicBezTo>
                    <a:pt x="4676" y="9597"/>
                    <a:pt x="4694" y="9582"/>
                    <a:pt x="4710" y="9564"/>
                  </a:cubicBezTo>
                  <a:cubicBezTo>
                    <a:pt x="4726" y="9547"/>
                    <a:pt x="4739" y="9526"/>
                    <a:pt x="4751" y="9503"/>
                  </a:cubicBezTo>
                  <a:cubicBezTo>
                    <a:pt x="4760" y="9484"/>
                    <a:pt x="4766" y="9467"/>
                    <a:pt x="4769" y="9452"/>
                  </a:cubicBezTo>
                  <a:cubicBezTo>
                    <a:pt x="4772" y="9436"/>
                    <a:pt x="4772" y="9420"/>
                    <a:pt x="4770" y="9403"/>
                  </a:cubicBezTo>
                  <a:cubicBezTo>
                    <a:pt x="4768" y="9380"/>
                    <a:pt x="4760" y="9360"/>
                    <a:pt x="4748" y="9342"/>
                  </a:cubicBezTo>
                  <a:cubicBezTo>
                    <a:pt x="4736" y="9325"/>
                    <a:pt x="4721" y="9312"/>
                    <a:pt x="4703" y="9303"/>
                  </a:cubicBezTo>
                  <a:cubicBezTo>
                    <a:pt x="4691" y="9297"/>
                    <a:pt x="4677" y="9293"/>
                    <a:pt x="4663" y="9291"/>
                  </a:cubicBezTo>
                  <a:close/>
                  <a:moveTo>
                    <a:pt x="4880" y="9221"/>
                  </a:moveTo>
                  <a:lnTo>
                    <a:pt x="4489" y="9029"/>
                  </a:lnTo>
                  <a:lnTo>
                    <a:pt x="4467" y="9074"/>
                  </a:lnTo>
                  <a:lnTo>
                    <a:pt x="4858" y="9267"/>
                  </a:lnTo>
                  <a:lnTo>
                    <a:pt x="4880" y="9221"/>
                  </a:lnTo>
                  <a:close/>
                  <a:moveTo>
                    <a:pt x="4655" y="8692"/>
                  </a:moveTo>
                  <a:lnTo>
                    <a:pt x="4528" y="8950"/>
                  </a:lnTo>
                  <a:lnTo>
                    <a:pt x="4567" y="8970"/>
                  </a:lnTo>
                  <a:lnTo>
                    <a:pt x="4619" y="8865"/>
                  </a:lnTo>
                  <a:lnTo>
                    <a:pt x="4970" y="9038"/>
                  </a:lnTo>
                  <a:lnTo>
                    <a:pt x="4993" y="8993"/>
                  </a:lnTo>
                  <a:lnTo>
                    <a:pt x="4641" y="8820"/>
                  </a:lnTo>
                  <a:lnTo>
                    <a:pt x="4693" y="8714"/>
                  </a:lnTo>
                  <a:lnTo>
                    <a:pt x="4655" y="8692"/>
                  </a:lnTo>
                  <a:close/>
                  <a:moveTo>
                    <a:pt x="5198" y="8575"/>
                  </a:moveTo>
                  <a:lnTo>
                    <a:pt x="4744" y="8512"/>
                  </a:lnTo>
                  <a:lnTo>
                    <a:pt x="4714" y="8573"/>
                  </a:lnTo>
                  <a:lnTo>
                    <a:pt x="5040" y="8896"/>
                  </a:lnTo>
                  <a:lnTo>
                    <a:pt x="5064" y="8848"/>
                  </a:lnTo>
                  <a:lnTo>
                    <a:pt x="4962" y="8752"/>
                  </a:lnTo>
                  <a:lnTo>
                    <a:pt x="5034" y="8606"/>
                  </a:lnTo>
                  <a:lnTo>
                    <a:pt x="5172" y="8628"/>
                  </a:lnTo>
                  <a:lnTo>
                    <a:pt x="5198" y="8575"/>
                  </a:lnTo>
                  <a:close/>
                  <a:moveTo>
                    <a:pt x="4990" y="8599"/>
                  </a:moveTo>
                  <a:lnTo>
                    <a:pt x="4930" y="8720"/>
                  </a:lnTo>
                  <a:lnTo>
                    <a:pt x="4769" y="8565"/>
                  </a:lnTo>
                  <a:lnTo>
                    <a:pt x="4990" y="8599"/>
                  </a:lnTo>
                  <a:close/>
                  <a:moveTo>
                    <a:pt x="4636" y="8543"/>
                  </a:moveTo>
                  <a:cubicBezTo>
                    <a:pt x="4627" y="8546"/>
                    <a:pt x="4621" y="8551"/>
                    <a:pt x="4617" y="8560"/>
                  </a:cubicBezTo>
                  <a:cubicBezTo>
                    <a:pt x="4613" y="8568"/>
                    <a:pt x="4612" y="8576"/>
                    <a:pt x="4615" y="8585"/>
                  </a:cubicBezTo>
                  <a:cubicBezTo>
                    <a:pt x="4618" y="8593"/>
                    <a:pt x="4624" y="8599"/>
                    <a:pt x="4632" y="8603"/>
                  </a:cubicBezTo>
                  <a:cubicBezTo>
                    <a:pt x="4640" y="8607"/>
                    <a:pt x="4648" y="8608"/>
                    <a:pt x="4657" y="8605"/>
                  </a:cubicBezTo>
                  <a:cubicBezTo>
                    <a:pt x="4666" y="8602"/>
                    <a:pt x="4672" y="8597"/>
                    <a:pt x="4676" y="8588"/>
                  </a:cubicBezTo>
                  <a:cubicBezTo>
                    <a:pt x="4680" y="8580"/>
                    <a:pt x="4681" y="8572"/>
                    <a:pt x="4678" y="8563"/>
                  </a:cubicBezTo>
                  <a:cubicBezTo>
                    <a:pt x="4675" y="8555"/>
                    <a:pt x="4669" y="8549"/>
                    <a:pt x="4660" y="8545"/>
                  </a:cubicBezTo>
                  <a:cubicBezTo>
                    <a:pt x="4652" y="8541"/>
                    <a:pt x="4644" y="8540"/>
                    <a:pt x="4636" y="8543"/>
                  </a:cubicBezTo>
                  <a:close/>
                  <a:moveTo>
                    <a:pt x="4693" y="8426"/>
                  </a:moveTo>
                  <a:cubicBezTo>
                    <a:pt x="4685" y="8428"/>
                    <a:pt x="4679" y="8434"/>
                    <a:pt x="4674" y="8442"/>
                  </a:cubicBezTo>
                  <a:cubicBezTo>
                    <a:pt x="4671" y="8450"/>
                    <a:pt x="4670" y="8459"/>
                    <a:pt x="4673" y="8467"/>
                  </a:cubicBezTo>
                  <a:cubicBezTo>
                    <a:pt x="4676" y="8476"/>
                    <a:pt x="4681" y="8482"/>
                    <a:pt x="4689" y="8486"/>
                  </a:cubicBezTo>
                  <a:cubicBezTo>
                    <a:pt x="4698" y="8490"/>
                    <a:pt x="4706" y="8491"/>
                    <a:pt x="4715" y="8488"/>
                  </a:cubicBezTo>
                  <a:cubicBezTo>
                    <a:pt x="4724" y="8485"/>
                    <a:pt x="4730" y="8479"/>
                    <a:pt x="4734" y="8471"/>
                  </a:cubicBezTo>
                  <a:cubicBezTo>
                    <a:pt x="4738" y="8463"/>
                    <a:pt x="4739" y="8454"/>
                    <a:pt x="4735" y="8446"/>
                  </a:cubicBezTo>
                  <a:cubicBezTo>
                    <a:pt x="4732" y="8438"/>
                    <a:pt x="4726" y="8431"/>
                    <a:pt x="4718" y="8427"/>
                  </a:cubicBezTo>
                  <a:cubicBezTo>
                    <a:pt x="4710" y="8423"/>
                    <a:pt x="4702" y="8423"/>
                    <a:pt x="4693" y="8426"/>
                  </a:cubicBezTo>
                  <a:close/>
                  <a:moveTo>
                    <a:pt x="4935" y="8123"/>
                  </a:moveTo>
                  <a:lnTo>
                    <a:pt x="4808" y="8381"/>
                  </a:lnTo>
                  <a:lnTo>
                    <a:pt x="4847" y="8401"/>
                  </a:lnTo>
                  <a:lnTo>
                    <a:pt x="4899" y="8296"/>
                  </a:lnTo>
                  <a:lnTo>
                    <a:pt x="5250" y="8469"/>
                  </a:lnTo>
                  <a:lnTo>
                    <a:pt x="5273" y="8424"/>
                  </a:lnTo>
                  <a:lnTo>
                    <a:pt x="4921" y="8251"/>
                  </a:lnTo>
                  <a:lnTo>
                    <a:pt x="4973" y="8145"/>
                  </a:lnTo>
                  <a:lnTo>
                    <a:pt x="4935" y="8123"/>
                  </a:lnTo>
                  <a:close/>
                  <a:moveTo>
                    <a:pt x="5601" y="7756"/>
                  </a:moveTo>
                  <a:lnTo>
                    <a:pt x="5194" y="7597"/>
                  </a:lnTo>
                  <a:lnTo>
                    <a:pt x="5160" y="7666"/>
                  </a:lnTo>
                  <a:lnTo>
                    <a:pt x="5383" y="7868"/>
                  </a:lnTo>
                  <a:cubicBezTo>
                    <a:pt x="5397" y="7879"/>
                    <a:pt x="5409" y="7890"/>
                    <a:pt x="5421" y="7898"/>
                  </a:cubicBezTo>
                  <a:cubicBezTo>
                    <a:pt x="5432" y="7907"/>
                    <a:pt x="5438" y="7912"/>
                    <a:pt x="5440" y="7913"/>
                  </a:cubicBezTo>
                  <a:cubicBezTo>
                    <a:pt x="5438" y="7912"/>
                    <a:pt x="5430" y="7910"/>
                    <a:pt x="5416" y="7907"/>
                  </a:cubicBezTo>
                  <a:cubicBezTo>
                    <a:pt x="5402" y="7903"/>
                    <a:pt x="5385" y="7899"/>
                    <a:pt x="5364" y="7895"/>
                  </a:cubicBezTo>
                  <a:lnTo>
                    <a:pt x="5074" y="7841"/>
                  </a:lnTo>
                  <a:lnTo>
                    <a:pt x="5040" y="7909"/>
                  </a:lnTo>
                  <a:lnTo>
                    <a:pt x="5414" y="8135"/>
                  </a:lnTo>
                  <a:lnTo>
                    <a:pt x="5437" y="8090"/>
                  </a:lnTo>
                  <a:lnTo>
                    <a:pt x="5169" y="7932"/>
                  </a:lnTo>
                  <a:cubicBezTo>
                    <a:pt x="5164" y="7929"/>
                    <a:pt x="5157" y="7925"/>
                    <a:pt x="5150" y="7921"/>
                  </a:cubicBezTo>
                  <a:cubicBezTo>
                    <a:pt x="5142" y="7916"/>
                    <a:pt x="5135" y="7912"/>
                    <a:pt x="5127" y="7908"/>
                  </a:cubicBezTo>
                  <a:cubicBezTo>
                    <a:pt x="5120" y="7904"/>
                    <a:pt x="5113" y="7900"/>
                    <a:pt x="5108" y="7897"/>
                  </a:cubicBezTo>
                  <a:cubicBezTo>
                    <a:pt x="5103" y="7894"/>
                    <a:pt x="5100" y="7892"/>
                    <a:pt x="5098" y="7892"/>
                  </a:cubicBezTo>
                  <a:cubicBezTo>
                    <a:pt x="5103" y="7893"/>
                    <a:pt x="5112" y="7895"/>
                    <a:pt x="5126" y="7897"/>
                  </a:cubicBezTo>
                  <a:cubicBezTo>
                    <a:pt x="5141" y="7900"/>
                    <a:pt x="5159" y="7904"/>
                    <a:pt x="5181" y="7908"/>
                  </a:cubicBezTo>
                  <a:lnTo>
                    <a:pt x="5497" y="7967"/>
                  </a:lnTo>
                  <a:lnTo>
                    <a:pt x="5517" y="7928"/>
                  </a:lnTo>
                  <a:lnTo>
                    <a:pt x="5266" y="7700"/>
                  </a:lnTo>
                  <a:cubicBezTo>
                    <a:pt x="5261" y="7696"/>
                    <a:pt x="5255" y="7691"/>
                    <a:pt x="5249" y="7686"/>
                  </a:cubicBezTo>
                  <a:cubicBezTo>
                    <a:pt x="5244" y="7681"/>
                    <a:pt x="5238" y="7676"/>
                    <a:pt x="5233" y="7672"/>
                  </a:cubicBezTo>
                  <a:cubicBezTo>
                    <a:pt x="5227" y="7667"/>
                    <a:pt x="5223" y="7664"/>
                    <a:pt x="5219" y="7660"/>
                  </a:cubicBezTo>
                  <a:cubicBezTo>
                    <a:pt x="5216" y="7657"/>
                    <a:pt x="5213" y="7656"/>
                    <a:pt x="5213" y="7655"/>
                  </a:cubicBezTo>
                  <a:cubicBezTo>
                    <a:pt x="5214" y="7655"/>
                    <a:pt x="5216" y="7656"/>
                    <a:pt x="5221" y="7658"/>
                  </a:cubicBezTo>
                  <a:cubicBezTo>
                    <a:pt x="5226" y="7661"/>
                    <a:pt x="5231" y="7663"/>
                    <a:pt x="5238" y="7666"/>
                  </a:cubicBezTo>
                  <a:cubicBezTo>
                    <a:pt x="5245" y="7669"/>
                    <a:pt x="5252" y="7672"/>
                    <a:pt x="5260" y="7676"/>
                  </a:cubicBezTo>
                  <a:cubicBezTo>
                    <a:pt x="5267" y="7679"/>
                    <a:pt x="5274" y="7682"/>
                    <a:pt x="5280" y="7685"/>
                  </a:cubicBezTo>
                  <a:lnTo>
                    <a:pt x="5578" y="7803"/>
                  </a:lnTo>
                  <a:lnTo>
                    <a:pt x="5601" y="7756"/>
                  </a:lnTo>
                  <a:close/>
                  <a:moveTo>
                    <a:pt x="5386" y="7207"/>
                  </a:moveTo>
                  <a:lnTo>
                    <a:pt x="5363" y="7254"/>
                  </a:lnTo>
                  <a:lnTo>
                    <a:pt x="5635" y="7388"/>
                  </a:lnTo>
                  <a:cubicBezTo>
                    <a:pt x="5648" y="7394"/>
                    <a:pt x="5659" y="7401"/>
                    <a:pt x="5668" y="7407"/>
                  </a:cubicBezTo>
                  <a:cubicBezTo>
                    <a:pt x="5676" y="7413"/>
                    <a:pt x="5683" y="7422"/>
                    <a:pt x="5689" y="7432"/>
                  </a:cubicBezTo>
                  <a:cubicBezTo>
                    <a:pt x="5694" y="7442"/>
                    <a:pt x="5696" y="7454"/>
                    <a:pt x="5694" y="7468"/>
                  </a:cubicBezTo>
                  <a:cubicBezTo>
                    <a:pt x="5692" y="7482"/>
                    <a:pt x="5687" y="7497"/>
                    <a:pt x="5679" y="7513"/>
                  </a:cubicBezTo>
                  <a:cubicBezTo>
                    <a:pt x="5673" y="7526"/>
                    <a:pt x="5667" y="7535"/>
                    <a:pt x="5661" y="7543"/>
                  </a:cubicBezTo>
                  <a:cubicBezTo>
                    <a:pt x="5654" y="7551"/>
                    <a:pt x="5647" y="7557"/>
                    <a:pt x="5641" y="7561"/>
                  </a:cubicBezTo>
                  <a:cubicBezTo>
                    <a:pt x="5634" y="7565"/>
                    <a:pt x="5627" y="7568"/>
                    <a:pt x="5621" y="7569"/>
                  </a:cubicBezTo>
                  <a:cubicBezTo>
                    <a:pt x="5615" y="7571"/>
                    <a:pt x="5609" y="7571"/>
                    <a:pt x="5604" y="7571"/>
                  </a:cubicBezTo>
                  <a:cubicBezTo>
                    <a:pt x="5596" y="7571"/>
                    <a:pt x="5587" y="7568"/>
                    <a:pt x="5576" y="7564"/>
                  </a:cubicBezTo>
                  <a:cubicBezTo>
                    <a:pt x="5564" y="7560"/>
                    <a:pt x="5554" y="7555"/>
                    <a:pt x="5544" y="7550"/>
                  </a:cubicBezTo>
                  <a:lnTo>
                    <a:pt x="5281" y="7421"/>
                  </a:lnTo>
                  <a:lnTo>
                    <a:pt x="5258" y="7467"/>
                  </a:lnTo>
                  <a:lnTo>
                    <a:pt x="5538" y="7605"/>
                  </a:lnTo>
                  <a:cubicBezTo>
                    <a:pt x="5547" y="7609"/>
                    <a:pt x="5557" y="7613"/>
                    <a:pt x="5569" y="7618"/>
                  </a:cubicBezTo>
                  <a:cubicBezTo>
                    <a:pt x="5581" y="7622"/>
                    <a:pt x="5593" y="7624"/>
                    <a:pt x="5605" y="7623"/>
                  </a:cubicBezTo>
                  <a:cubicBezTo>
                    <a:pt x="5629" y="7622"/>
                    <a:pt x="5651" y="7615"/>
                    <a:pt x="5669" y="7601"/>
                  </a:cubicBezTo>
                  <a:cubicBezTo>
                    <a:pt x="5687" y="7588"/>
                    <a:pt x="5703" y="7566"/>
                    <a:pt x="5718" y="7535"/>
                  </a:cubicBezTo>
                  <a:cubicBezTo>
                    <a:pt x="5730" y="7511"/>
                    <a:pt x="5737" y="7490"/>
                    <a:pt x="5740" y="7472"/>
                  </a:cubicBezTo>
                  <a:cubicBezTo>
                    <a:pt x="5743" y="7453"/>
                    <a:pt x="5743" y="7435"/>
                    <a:pt x="5738" y="7418"/>
                  </a:cubicBezTo>
                  <a:cubicBezTo>
                    <a:pt x="5734" y="7401"/>
                    <a:pt x="5727" y="7388"/>
                    <a:pt x="5716" y="7377"/>
                  </a:cubicBezTo>
                  <a:cubicBezTo>
                    <a:pt x="5704" y="7367"/>
                    <a:pt x="5687" y="7356"/>
                    <a:pt x="5664" y="7344"/>
                  </a:cubicBezTo>
                  <a:lnTo>
                    <a:pt x="5386" y="7207"/>
                  </a:lnTo>
                  <a:close/>
                  <a:moveTo>
                    <a:pt x="5228" y="7338"/>
                  </a:moveTo>
                  <a:cubicBezTo>
                    <a:pt x="5220" y="7341"/>
                    <a:pt x="5214" y="7347"/>
                    <a:pt x="5210" y="7355"/>
                  </a:cubicBezTo>
                  <a:cubicBezTo>
                    <a:pt x="5206" y="7363"/>
                    <a:pt x="5205" y="7371"/>
                    <a:pt x="5208" y="7380"/>
                  </a:cubicBezTo>
                  <a:cubicBezTo>
                    <a:pt x="5211" y="7388"/>
                    <a:pt x="5216" y="7395"/>
                    <a:pt x="5224" y="7399"/>
                  </a:cubicBezTo>
                  <a:cubicBezTo>
                    <a:pt x="5233" y="7403"/>
                    <a:pt x="5241" y="7403"/>
                    <a:pt x="5250" y="7400"/>
                  </a:cubicBezTo>
                  <a:cubicBezTo>
                    <a:pt x="5259" y="7398"/>
                    <a:pt x="5265" y="7392"/>
                    <a:pt x="5269" y="7384"/>
                  </a:cubicBezTo>
                  <a:cubicBezTo>
                    <a:pt x="5273" y="7375"/>
                    <a:pt x="5274" y="7367"/>
                    <a:pt x="5270" y="7359"/>
                  </a:cubicBezTo>
                  <a:cubicBezTo>
                    <a:pt x="5267" y="7350"/>
                    <a:pt x="5262" y="7344"/>
                    <a:pt x="5253" y="7340"/>
                  </a:cubicBezTo>
                  <a:cubicBezTo>
                    <a:pt x="5245" y="7336"/>
                    <a:pt x="5237" y="7335"/>
                    <a:pt x="5228" y="7338"/>
                  </a:cubicBezTo>
                  <a:close/>
                  <a:moveTo>
                    <a:pt x="5286" y="7221"/>
                  </a:moveTo>
                  <a:cubicBezTo>
                    <a:pt x="5277" y="7224"/>
                    <a:pt x="5271" y="7230"/>
                    <a:pt x="5267" y="7238"/>
                  </a:cubicBezTo>
                  <a:cubicBezTo>
                    <a:pt x="5263" y="7246"/>
                    <a:pt x="5263" y="7255"/>
                    <a:pt x="5265" y="7263"/>
                  </a:cubicBezTo>
                  <a:cubicBezTo>
                    <a:pt x="5268" y="7272"/>
                    <a:pt x="5274" y="7278"/>
                    <a:pt x="5282" y="7282"/>
                  </a:cubicBezTo>
                  <a:cubicBezTo>
                    <a:pt x="5290" y="7286"/>
                    <a:pt x="5299" y="7286"/>
                    <a:pt x="5307" y="7284"/>
                  </a:cubicBezTo>
                  <a:cubicBezTo>
                    <a:pt x="5316" y="7281"/>
                    <a:pt x="5322" y="7275"/>
                    <a:pt x="5327" y="7267"/>
                  </a:cubicBezTo>
                  <a:cubicBezTo>
                    <a:pt x="5331" y="7259"/>
                    <a:pt x="5331" y="7250"/>
                    <a:pt x="5328" y="7242"/>
                  </a:cubicBezTo>
                  <a:cubicBezTo>
                    <a:pt x="5325" y="7233"/>
                    <a:pt x="5319" y="7227"/>
                    <a:pt x="5311" y="7223"/>
                  </a:cubicBezTo>
                  <a:cubicBezTo>
                    <a:pt x="5303" y="7219"/>
                    <a:pt x="5294" y="7219"/>
                    <a:pt x="5286" y="7221"/>
                  </a:cubicBezTo>
                  <a:close/>
                  <a:moveTo>
                    <a:pt x="5960" y="7027"/>
                  </a:moveTo>
                  <a:lnTo>
                    <a:pt x="5569" y="6835"/>
                  </a:lnTo>
                  <a:lnTo>
                    <a:pt x="5546" y="6881"/>
                  </a:lnTo>
                  <a:lnTo>
                    <a:pt x="5759" y="6984"/>
                  </a:lnTo>
                  <a:cubicBezTo>
                    <a:pt x="5774" y="6991"/>
                    <a:pt x="5788" y="6998"/>
                    <a:pt x="5802" y="7004"/>
                  </a:cubicBezTo>
                  <a:cubicBezTo>
                    <a:pt x="5816" y="7010"/>
                    <a:pt x="5829" y="7016"/>
                    <a:pt x="5841" y="7021"/>
                  </a:cubicBezTo>
                  <a:cubicBezTo>
                    <a:pt x="5852" y="7026"/>
                    <a:pt x="5862" y="7030"/>
                    <a:pt x="5869" y="7033"/>
                  </a:cubicBezTo>
                  <a:cubicBezTo>
                    <a:pt x="5877" y="7036"/>
                    <a:pt x="5881" y="7037"/>
                    <a:pt x="5881" y="7037"/>
                  </a:cubicBezTo>
                  <a:cubicBezTo>
                    <a:pt x="5880" y="7037"/>
                    <a:pt x="5876" y="7037"/>
                    <a:pt x="5870" y="7036"/>
                  </a:cubicBezTo>
                  <a:cubicBezTo>
                    <a:pt x="5864" y="7036"/>
                    <a:pt x="5856" y="7036"/>
                    <a:pt x="5847" y="7035"/>
                  </a:cubicBezTo>
                  <a:cubicBezTo>
                    <a:pt x="5838" y="7035"/>
                    <a:pt x="5827" y="7034"/>
                    <a:pt x="5816" y="7034"/>
                  </a:cubicBezTo>
                  <a:cubicBezTo>
                    <a:pt x="5804" y="7033"/>
                    <a:pt x="5793" y="7033"/>
                    <a:pt x="5781" y="7033"/>
                  </a:cubicBezTo>
                  <a:lnTo>
                    <a:pt x="5468" y="7041"/>
                  </a:lnTo>
                  <a:lnTo>
                    <a:pt x="5441" y="7095"/>
                  </a:lnTo>
                  <a:lnTo>
                    <a:pt x="5832" y="7287"/>
                  </a:lnTo>
                  <a:lnTo>
                    <a:pt x="5856" y="7239"/>
                  </a:lnTo>
                  <a:lnTo>
                    <a:pt x="5628" y="7129"/>
                  </a:lnTo>
                  <a:cubicBezTo>
                    <a:pt x="5616" y="7124"/>
                    <a:pt x="5605" y="7118"/>
                    <a:pt x="5593" y="7113"/>
                  </a:cubicBezTo>
                  <a:cubicBezTo>
                    <a:pt x="5582" y="7108"/>
                    <a:pt x="5571" y="7104"/>
                    <a:pt x="5561" y="7100"/>
                  </a:cubicBezTo>
                  <a:cubicBezTo>
                    <a:pt x="5551" y="7095"/>
                    <a:pt x="5542" y="7092"/>
                    <a:pt x="5535" y="7088"/>
                  </a:cubicBezTo>
                  <a:cubicBezTo>
                    <a:pt x="5528" y="7085"/>
                    <a:pt x="5523" y="7083"/>
                    <a:pt x="5519" y="7082"/>
                  </a:cubicBezTo>
                  <a:cubicBezTo>
                    <a:pt x="5523" y="7083"/>
                    <a:pt x="5529" y="7083"/>
                    <a:pt x="5536" y="7084"/>
                  </a:cubicBezTo>
                  <a:cubicBezTo>
                    <a:pt x="5544" y="7084"/>
                    <a:pt x="5552" y="7084"/>
                    <a:pt x="5563" y="7084"/>
                  </a:cubicBezTo>
                  <a:cubicBezTo>
                    <a:pt x="5573" y="7084"/>
                    <a:pt x="5584" y="7084"/>
                    <a:pt x="5596" y="7084"/>
                  </a:cubicBezTo>
                  <a:cubicBezTo>
                    <a:pt x="5608" y="7084"/>
                    <a:pt x="5621" y="7084"/>
                    <a:pt x="5635" y="7084"/>
                  </a:cubicBezTo>
                  <a:lnTo>
                    <a:pt x="5936" y="7076"/>
                  </a:lnTo>
                  <a:lnTo>
                    <a:pt x="5960" y="7027"/>
                  </a:lnTo>
                  <a:close/>
                  <a:moveTo>
                    <a:pt x="5984" y="6606"/>
                  </a:moveTo>
                  <a:cubicBezTo>
                    <a:pt x="5969" y="6605"/>
                    <a:pt x="5955" y="6606"/>
                    <a:pt x="5942" y="6609"/>
                  </a:cubicBezTo>
                  <a:cubicBezTo>
                    <a:pt x="5929" y="6613"/>
                    <a:pt x="5917" y="6618"/>
                    <a:pt x="5906" y="6626"/>
                  </a:cubicBezTo>
                  <a:cubicBezTo>
                    <a:pt x="5895" y="6633"/>
                    <a:pt x="5883" y="6644"/>
                    <a:pt x="5869" y="6659"/>
                  </a:cubicBezTo>
                  <a:lnTo>
                    <a:pt x="5833" y="6697"/>
                  </a:lnTo>
                  <a:cubicBezTo>
                    <a:pt x="5814" y="6716"/>
                    <a:pt x="5797" y="6729"/>
                    <a:pt x="5783" y="6734"/>
                  </a:cubicBezTo>
                  <a:cubicBezTo>
                    <a:pt x="5768" y="6740"/>
                    <a:pt x="5753" y="6738"/>
                    <a:pt x="5737" y="6731"/>
                  </a:cubicBezTo>
                  <a:cubicBezTo>
                    <a:pt x="5717" y="6721"/>
                    <a:pt x="5704" y="6706"/>
                    <a:pt x="5700" y="6687"/>
                  </a:cubicBezTo>
                  <a:cubicBezTo>
                    <a:pt x="5695" y="6667"/>
                    <a:pt x="5699" y="6646"/>
                    <a:pt x="5711" y="6621"/>
                  </a:cubicBezTo>
                  <a:cubicBezTo>
                    <a:pt x="5715" y="6612"/>
                    <a:pt x="5720" y="6605"/>
                    <a:pt x="5724" y="6598"/>
                  </a:cubicBezTo>
                  <a:cubicBezTo>
                    <a:pt x="5729" y="6591"/>
                    <a:pt x="5735" y="6585"/>
                    <a:pt x="5741" y="6579"/>
                  </a:cubicBezTo>
                  <a:cubicBezTo>
                    <a:pt x="5747" y="6572"/>
                    <a:pt x="5754" y="6566"/>
                    <a:pt x="5763" y="6561"/>
                  </a:cubicBezTo>
                  <a:cubicBezTo>
                    <a:pt x="5771" y="6555"/>
                    <a:pt x="5780" y="6548"/>
                    <a:pt x="5791" y="6542"/>
                  </a:cubicBezTo>
                  <a:lnTo>
                    <a:pt x="5767" y="6505"/>
                  </a:lnTo>
                  <a:cubicBezTo>
                    <a:pt x="5724" y="6530"/>
                    <a:pt x="5692" y="6563"/>
                    <a:pt x="5672" y="6604"/>
                  </a:cubicBezTo>
                  <a:cubicBezTo>
                    <a:pt x="5662" y="6623"/>
                    <a:pt x="5657" y="6642"/>
                    <a:pt x="5654" y="6660"/>
                  </a:cubicBezTo>
                  <a:cubicBezTo>
                    <a:pt x="5652" y="6679"/>
                    <a:pt x="5653" y="6696"/>
                    <a:pt x="5658" y="6711"/>
                  </a:cubicBezTo>
                  <a:cubicBezTo>
                    <a:pt x="5662" y="6727"/>
                    <a:pt x="5670" y="6742"/>
                    <a:pt x="5681" y="6754"/>
                  </a:cubicBezTo>
                  <a:cubicBezTo>
                    <a:pt x="5691" y="6767"/>
                    <a:pt x="5705" y="6778"/>
                    <a:pt x="5722" y="6786"/>
                  </a:cubicBezTo>
                  <a:cubicBezTo>
                    <a:pt x="5747" y="6798"/>
                    <a:pt x="5772" y="6801"/>
                    <a:pt x="5798" y="6793"/>
                  </a:cubicBezTo>
                  <a:cubicBezTo>
                    <a:pt x="5809" y="6789"/>
                    <a:pt x="5820" y="6783"/>
                    <a:pt x="5830" y="6775"/>
                  </a:cubicBezTo>
                  <a:cubicBezTo>
                    <a:pt x="5840" y="6767"/>
                    <a:pt x="5852" y="6756"/>
                    <a:pt x="5867" y="6741"/>
                  </a:cubicBezTo>
                  <a:lnTo>
                    <a:pt x="5898" y="6707"/>
                  </a:lnTo>
                  <a:cubicBezTo>
                    <a:pt x="5935" y="6667"/>
                    <a:pt x="5971" y="6656"/>
                    <a:pt x="6005" y="6673"/>
                  </a:cubicBezTo>
                  <a:cubicBezTo>
                    <a:pt x="6028" y="6684"/>
                    <a:pt x="6042" y="6703"/>
                    <a:pt x="6047" y="6728"/>
                  </a:cubicBezTo>
                  <a:cubicBezTo>
                    <a:pt x="6050" y="6740"/>
                    <a:pt x="6050" y="6751"/>
                    <a:pt x="6048" y="6761"/>
                  </a:cubicBezTo>
                  <a:cubicBezTo>
                    <a:pt x="6046" y="6771"/>
                    <a:pt x="6041" y="6784"/>
                    <a:pt x="6034" y="6799"/>
                  </a:cubicBezTo>
                  <a:cubicBezTo>
                    <a:pt x="6024" y="6819"/>
                    <a:pt x="6013" y="6836"/>
                    <a:pt x="5999" y="6850"/>
                  </a:cubicBezTo>
                  <a:cubicBezTo>
                    <a:pt x="5985" y="6864"/>
                    <a:pt x="5969" y="6877"/>
                    <a:pt x="5949" y="6887"/>
                  </a:cubicBezTo>
                  <a:lnTo>
                    <a:pt x="5975" y="6926"/>
                  </a:lnTo>
                  <a:cubicBezTo>
                    <a:pt x="5997" y="6912"/>
                    <a:pt x="6015" y="6897"/>
                    <a:pt x="6031" y="6879"/>
                  </a:cubicBezTo>
                  <a:cubicBezTo>
                    <a:pt x="6047" y="6862"/>
                    <a:pt x="6060" y="6841"/>
                    <a:pt x="6072" y="6818"/>
                  </a:cubicBezTo>
                  <a:cubicBezTo>
                    <a:pt x="6081" y="6799"/>
                    <a:pt x="6087" y="6782"/>
                    <a:pt x="6090" y="6767"/>
                  </a:cubicBezTo>
                  <a:cubicBezTo>
                    <a:pt x="6093" y="6751"/>
                    <a:pt x="6093" y="6735"/>
                    <a:pt x="6091" y="6718"/>
                  </a:cubicBezTo>
                  <a:cubicBezTo>
                    <a:pt x="6089" y="6695"/>
                    <a:pt x="6082" y="6675"/>
                    <a:pt x="6069" y="6657"/>
                  </a:cubicBezTo>
                  <a:cubicBezTo>
                    <a:pt x="6057" y="6640"/>
                    <a:pt x="6042" y="6627"/>
                    <a:pt x="6024" y="6618"/>
                  </a:cubicBezTo>
                  <a:cubicBezTo>
                    <a:pt x="6012" y="6612"/>
                    <a:pt x="5998" y="6608"/>
                    <a:pt x="5984" y="6606"/>
                  </a:cubicBezTo>
                  <a:close/>
                  <a:moveTo>
                    <a:pt x="5901" y="6160"/>
                  </a:moveTo>
                  <a:lnTo>
                    <a:pt x="5774" y="6418"/>
                  </a:lnTo>
                  <a:lnTo>
                    <a:pt x="5813" y="6438"/>
                  </a:lnTo>
                  <a:lnTo>
                    <a:pt x="5865" y="6333"/>
                  </a:lnTo>
                  <a:lnTo>
                    <a:pt x="6216" y="6506"/>
                  </a:lnTo>
                  <a:lnTo>
                    <a:pt x="6238" y="6461"/>
                  </a:lnTo>
                  <a:lnTo>
                    <a:pt x="5887" y="6288"/>
                  </a:lnTo>
                  <a:lnTo>
                    <a:pt x="5939" y="6182"/>
                  </a:lnTo>
                  <a:lnTo>
                    <a:pt x="5901" y="6160"/>
                  </a:lnTo>
                  <a:close/>
                  <a:moveTo>
                    <a:pt x="6433" y="6065"/>
                  </a:moveTo>
                  <a:lnTo>
                    <a:pt x="6393" y="6046"/>
                  </a:lnTo>
                  <a:lnTo>
                    <a:pt x="6308" y="6218"/>
                  </a:lnTo>
                  <a:lnTo>
                    <a:pt x="6165" y="6147"/>
                  </a:lnTo>
                  <a:lnTo>
                    <a:pt x="6231" y="6013"/>
                  </a:lnTo>
                  <a:lnTo>
                    <a:pt x="6190" y="5993"/>
                  </a:lnTo>
                  <a:lnTo>
                    <a:pt x="6124" y="6127"/>
                  </a:lnTo>
                  <a:lnTo>
                    <a:pt x="5996" y="6064"/>
                  </a:lnTo>
                  <a:lnTo>
                    <a:pt x="6075" y="5904"/>
                  </a:lnTo>
                  <a:lnTo>
                    <a:pt x="6039" y="5879"/>
                  </a:lnTo>
                  <a:lnTo>
                    <a:pt x="5934" y="6092"/>
                  </a:lnTo>
                  <a:lnTo>
                    <a:pt x="6325" y="6285"/>
                  </a:lnTo>
                  <a:lnTo>
                    <a:pt x="6433" y="6065"/>
                  </a:lnTo>
                  <a:close/>
                  <a:moveTo>
                    <a:pt x="6596" y="5734"/>
                  </a:moveTo>
                  <a:lnTo>
                    <a:pt x="6560" y="5739"/>
                  </a:lnTo>
                  <a:cubicBezTo>
                    <a:pt x="6543" y="5741"/>
                    <a:pt x="6525" y="5744"/>
                    <a:pt x="6507" y="5746"/>
                  </a:cubicBezTo>
                  <a:cubicBezTo>
                    <a:pt x="6488" y="5749"/>
                    <a:pt x="6470" y="5751"/>
                    <a:pt x="6454" y="5754"/>
                  </a:cubicBezTo>
                  <a:cubicBezTo>
                    <a:pt x="6437" y="5756"/>
                    <a:pt x="6426" y="5758"/>
                    <a:pt x="6419" y="5759"/>
                  </a:cubicBezTo>
                  <a:cubicBezTo>
                    <a:pt x="6409" y="5761"/>
                    <a:pt x="6398" y="5763"/>
                    <a:pt x="6386" y="5766"/>
                  </a:cubicBezTo>
                  <a:cubicBezTo>
                    <a:pt x="6374" y="5769"/>
                    <a:pt x="6364" y="5773"/>
                    <a:pt x="6356" y="5777"/>
                  </a:cubicBezTo>
                  <a:lnTo>
                    <a:pt x="6358" y="5771"/>
                  </a:lnTo>
                  <a:cubicBezTo>
                    <a:pt x="6366" y="5756"/>
                    <a:pt x="6370" y="5740"/>
                    <a:pt x="6372" y="5725"/>
                  </a:cubicBezTo>
                  <a:cubicBezTo>
                    <a:pt x="6373" y="5710"/>
                    <a:pt x="6371" y="5695"/>
                    <a:pt x="6366" y="5681"/>
                  </a:cubicBezTo>
                  <a:cubicBezTo>
                    <a:pt x="6361" y="5668"/>
                    <a:pt x="6353" y="5655"/>
                    <a:pt x="6343" y="5644"/>
                  </a:cubicBezTo>
                  <a:cubicBezTo>
                    <a:pt x="6332" y="5632"/>
                    <a:pt x="6318" y="5623"/>
                    <a:pt x="6302" y="5615"/>
                  </a:cubicBezTo>
                  <a:cubicBezTo>
                    <a:pt x="6292" y="5610"/>
                    <a:pt x="6282" y="5606"/>
                    <a:pt x="6272" y="5605"/>
                  </a:cubicBezTo>
                  <a:cubicBezTo>
                    <a:pt x="6263" y="5603"/>
                    <a:pt x="6253" y="5602"/>
                    <a:pt x="6245" y="5602"/>
                  </a:cubicBezTo>
                  <a:cubicBezTo>
                    <a:pt x="6236" y="5603"/>
                    <a:pt x="6228" y="5604"/>
                    <a:pt x="6221" y="5606"/>
                  </a:cubicBezTo>
                  <a:cubicBezTo>
                    <a:pt x="6213" y="5608"/>
                    <a:pt x="6207" y="5610"/>
                    <a:pt x="6201" y="5613"/>
                  </a:cubicBezTo>
                  <a:cubicBezTo>
                    <a:pt x="6195" y="5616"/>
                    <a:pt x="6189" y="5619"/>
                    <a:pt x="6183" y="5624"/>
                  </a:cubicBezTo>
                  <a:cubicBezTo>
                    <a:pt x="6177" y="5628"/>
                    <a:pt x="6171" y="5634"/>
                    <a:pt x="6165" y="5640"/>
                  </a:cubicBezTo>
                  <a:cubicBezTo>
                    <a:pt x="6159" y="5647"/>
                    <a:pt x="6153" y="5655"/>
                    <a:pt x="6147" y="5665"/>
                  </a:cubicBezTo>
                  <a:cubicBezTo>
                    <a:pt x="6141" y="5675"/>
                    <a:pt x="6134" y="5686"/>
                    <a:pt x="6128" y="5699"/>
                  </a:cubicBezTo>
                  <a:lnTo>
                    <a:pt x="6083" y="5790"/>
                  </a:lnTo>
                  <a:lnTo>
                    <a:pt x="6474" y="5983"/>
                  </a:lnTo>
                  <a:lnTo>
                    <a:pt x="6496" y="5937"/>
                  </a:lnTo>
                  <a:lnTo>
                    <a:pt x="6319" y="5850"/>
                  </a:lnTo>
                  <a:cubicBezTo>
                    <a:pt x="6325" y="5841"/>
                    <a:pt x="6330" y="5834"/>
                    <a:pt x="6337" y="5829"/>
                  </a:cubicBezTo>
                  <a:cubicBezTo>
                    <a:pt x="6343" y="5825"/>
                    <a:pt x="6353" y="5821"/>
                    <a:pt x="6366" y="5818"/>
                  </a:cubicBezTo>
                  <a:cubicBezTo>
                    <a:pt x="6389" y="5814"/>
                    <a:pt x="6411" y="5809"/>
                    <a:pt x="6432" y="5806"/>
                  </a:cubicBezTo>
                  <a:cubicBezTo>
                    <a:pt x="6453" y="5803"/>
                    <a:pt x="6472" y="5800"/>
                    <a:pt x="6489" y="5798"/>
                  </a:cubicBezTo>
                  <a:cubicBezTo>
                    <a:pt x="6507" y="5796"/>
                    <a:pt x="6522" y="5794"/>
                    <a:pt x="6535" y="5794"/>
                  </a:cubicBezTo>
                  <a:cubicBezTo>
                    <a:pt x="6548" y="5793"/>
                    <a:pt x="6559" y="5793"/>
                    <a:pt x="6567" y="5793"/>
                  </a:cubicBezTo>
                  <a:lnTo>
                    <a:pt x="6596" y="5734"/>
                  </a:lnTo>
                  <a:close/>
                  <a:moveTo>
                    <a:pt x="6310" y="5685"/>
                  </a:moveTo>
                  <a:cubicBezTo>
                    <a:pt x="6318" y="5694"/>
                    <a:pt x="6324" y="5703"/>
                    <a:pt x="6327" y="5712"/>
                  </a:cubicBezTo>
                  <a:cubicBezTo>
                    <a:pt x="6330" y="5723"/>
                    <a:pt x="6330" y="5735"/>
                    <a:pt x="6328" y="5748"/>
                  </a:cubicBezTo>
                  <a:cubicBezTo>
                    <a:pt x="6326" y="5760"/>
                    <a:pt x="6320" y="5775"/>
                    <a:pt x="6312" y="5793"/>
                  </a:cubicBezTo>
                  <a:lnTo>
                    <a:pt x="6290" y="5836"/>
                  </a:lnTo>
                  <a:lnTo>
                    <a:pt x="6145" y="5764"/>
                  </a:lnTo>
                  <a:lnTo>
                    <a:pt x="6168" y="5718"/>
                  </a:lnTo>
                  <a:cubicBezTo>
                    <a:pt x="6173" y="5707"/>
                    <a:pt x="6178" y="5698"/>
                    <a:pt x="6183" y="5691"/>
                  </a:cubicBezTo>
                  <a:cubicBezTo>
                    <a:pt x="6188" y="5684"/>
                    <a:pt x="6194" y="5678"/>
                    <a:pt x="6200" y="5672"/>
                  </a:cubicBezTo>
                  <a:cubicBezTo>
                    <a:pt x="6210" y="5664"/>
                    <a:pt x="6222" y="5658"/>
                    <a:pt x="6236" y="5657"/>
                  </a:cubicBezTo>
                  <a:cubicBezTo>
                    <a:pt x="6251" y="5655"/>
                    <a:pt x="6265" y="5657"/>
                    <a:pt x="6278" y="5663"/>
                  </a:cubicBezTo>
                  <a:cubicBezTo>
                    <a:pt x="6291" y="5670"/>
                    <a:pt x="6301" y="5677"/>
                    <a:pt x="6310" y="5685"/>
                  </a:cubicBezTo>
                  <a:close/>
                  <a:moveTo>
                    <a:pt x="6808" y="5523"/>
                  </a:moveTo>
                  <a:lnTo>
                    <a:pt x="6259" y="5253"/>
                  </a:lnTo>
                  <a:lnTo>
                    <a:pt x="6240" y="5290"/>
                  </a:lnTo>
                  <a:lnTo>
                    <a:pt x="6789" y="5561"/>
                  </a:lnTo>
                  <a:lnTo>
                    <a:pt x="6808" y="5523"/>
                  </a:lnTo>
                  <a:close/>
                  <a:moveTo>
                    <a:pt x="6582" y="4775"/>
                  </a:moveTo>
                  <a:lnTo>
                    <a:pt x="6560" y="4821"/>
                  </a:lnTo>
                  <a:lnTo>
                    <a:pt x="6832" y="4955"/>
                  </a:lnTo>
                  <a:cubicBezTo>
                    <a:pt x="6845" y="4962"/>
                    <a:pt x="6856" y="4968"/>
                    <a:pt x="6865" y="4975"/>
                  </a:cubicBezTo>
                  <a:cubicBezTo>
                    <a:pt x="6873" y="4981"/>
                    <a:pt x="6880" y="4989"/>
                    <a:pt x="6886" y="5000"/>
                  </a:cubicBezTo>
                  <a:cubicBezTo>
                    <a:pt x="6891" y="5010"/>
                    <a:pt x="6892" y="5022"/>
                    <a:pt x="6891" y="5036"/>
                  </a:cubicBezTo>
                  <a:cubicBezTo>
                    <a:pt x="6889" y="5050"/>
                    <a:pt x="6884" y="5065"/>
                    <a:pt x="6876" y="5081"/>
                  </a:cubicBezTo>
                  <a:cubicBezTo>
                    <a:pt x="6870" y="5093"/>
                    <a:pt x="6864" y="5103"/>
                    <a:pt x="6857" y="5111"/>
                  </a:cubicBezTo>
                  <a:cubicBezTo>
                    <a:pt x="6851" y="5118"/>
                    <a:pt x="6844" y="5124"/>
                    <a:pt x="6837" y="5129"/>
                  </a:cubicBezTo>
                  <a:cubicBezTo>
                    <a:pt x="6831" y="5133"/>
                    <a:pt x="6824" y="5136"/>
                    <a:pt x="6818" y="5137"/>
                  </a:cubicBezTo>
                  <a:cubicBezTo>
                    <a:pt x="6811" y="5138"/>
                    <a:pt x="6806" y="5139"/>
                    <a:pt x="6801" y="5139"/>
                  </a:cubicBezTo>
                  <a:cubicBezTo>
                    <a:pt x="6793" y="5138"/>
                    <a:pt x="6784" y="5136"/>
                    <a:pt x="6772" y="5132"/>
                  </a:cubicBezTo>
                  <a:cubicBezTo>
                    <a:pt x="6761" y="5127"/>
                    <a:pt x="6751" y="5123"/>
                    <a:pt x="6741" y="5118"/>
                  </a:cubicBezTo>
                  <a:lnTo>
                    <a:pt x="6478" y="4988"/>
                  </a:lnTo>
                  <a:lnTo>
                    <a:pt x="6455" y="5034"/>
                  </a:lnTo>
                  <a:lnTo>
                    <a:pt x="6735" y="5172"/>
                  </a:lnTo>
                  <a:cubicBezTo>
                    <a:pt x="6744" y="5177"/>
                    <a:pt x="6754" y="5181"/>
                    <a:pt x="6766" y="5185"/>
                  </a:cubicBezTo>
                  <a:cubicBezTo>
                    <a:pt x="6778" y="5190"/>
                    <a:pt x="6790" y="5192"/>
                    <a:pt x="6802" y="5191"/>
                  </a:cubicBezTo>
                  <a:cubicBezTo>
                    <a:pt x="6826" y="5190"/>
                    <a:pt x="6848" y="5182"/>
                    <a:pt x="6866" y="5169"/>
                  </a:cubicBezTo>
                  <a:cubicBezTo>
                    <a:pt x="6884" y="5155"/>
                    <a:pt x="6900" y="5133"/>
                    <a:pt x="6915" y="5103"/>
                  </a:cubicBezTo>
                  <a:cubicBezTo>
                    <a:pt x="6927" y="5079"/>
                    <a:pt x="6934" y="5058"/>
                    <a:pt x="6937" y="5039"/>
                  </a:cubicBezTo>
                  <a:cubicBezTo>
                    <a:pt x="6940" y="5021"/>
                    <a:pt x="6940" y="5003"/>
                    <a:pt x="6935" y="4986"/>
                  </a:cubicBezTo>
                  <a:cubicBezTo>
                    <a:pt x="6931" y="4969"/>
                    <a:pt x="6924" y="4955"/>
                    <a:pt x="6912" y="4945"/>
                  </a:cubicBezTo>
                  <a:cubicBezTo>
                    <a:pt x="6901" y="4935"/>
                    <a:pt x="6884" y="4924"/>
                    <a:pt x="6860" y="4912"/>
                  </a:cubicBezTo>
                  <a:lnTo>
                    <a:pt x="6582" y="4775"/>
                  </a:lnTo>
                  <a:close/>
                  <a:moveTo>
                    <a:pt x="7157" y="4595"/>
                  </a:moveTo>
                  <a:lnTo>
                    <a:pt x="6766" y="4403"/>
                  </a:lnTo>
                  <a:lnTo>
                    <a:pt x="6743" y="4449"/>
                  </a:lnTo>
                  <a:lnTo>
                    <a:pt x="6956" y="4552"/>
                  </a:lnTo>
                  <a:cubicBezTo>
                    <a:pt x="6970" y="4559"/>
                    <a:pt x="6985" y="4565"/>
                    <a:pt x="6999" y="4571"/>
                  </a:cubicBezTo>
                  <a:cubicBezTo>
                    <a:pt x="7013" y="4578"/>
                    <a:pt x="7026" y="4583"/>
                    <a:pt x="7038" y="4588"/>
                  </a:cubicBezTo>
                  <a:cubicBezTo>
                    <a:pt x="7049" y="4593"/>
                    <a:pt x="7059" y="4597"/>
                    <a:pt x="7066" y="4600"/>
                  </a:cubicBezTo>
                  <a:cubicBezTo>
                    <a:pt x="7074" y="4603"/>
                    <a:pt x="7078" y="4605"/>
                    <a:pt x="7078" y="4605"/>
                  </a:cubicBezTo>
                  <a:cubicBezTo>
                    <a:pt x="7077" y="4605"/>
                    <a:pt x="7073" y="4605"/>
                    <a:pt x="7067" y="4604"/>
                  </a:cubicBezTo>
                  <a:cubicBezTo>
                    <a:pt x="7061" y="4604"/>
                    <a:pt x="7053" y="4603"/>
                    <a:pt x="7044" y="4603"/>
                  </a:cubicBezTo>
                  <a:cubicBezTo>
                    <a:pt x="7035" y="4602"/>
                    <a:pt x="7024" y="4602"/>
                    <a:pt x="7013" y="4601"/>
                  </a:cubicBezTo>
                  <a:cubicBezTo>
                    <a:pt x="7001" y="4601"/>
                    <a:pt x="6989" y="4601"/>
                    <a:pt x="6978" y="4601"/>
                  </a:cubicBezTo>
                  <a:lnTo>
                    <a:pt x="6664" y="4608"/>
                  </a:lnTo>
                  <a:lnTo>
                    <a:pt x="6638" y="4662"/>
                  </a:lnTo>
                  <a:lnTo>
                    <a:pt x="7029" y="4855"/>
                  </a:lnTo>
                  <a:lnTo>
                    <a:pt x="7053" y="4806"/>
                  </a:lnTo>
                  <a:lnTo>
                    <a:pt x="6825" y="4697"/>
                  </a:lnTo>
                  <a:cubicBezTo>
                    <a:pt x="6813" y="4691"/>
                    <a:pt x="6802" y="4686"/>
                    <a:pt x="6790" y="4681"/>
                  </a:cubicBezTo>
                  <a:cubicBezTo>
                    <a:pt x="6778" y="4676"/>
                    <a:pt x="6768" y="4671"/>
                    <a:pt x="6758" y="4667"/>
                  </a:cubicBezTo>
                  <a:cubicBezTo>
                    <a:pt x="6748" y="4663"/>
                    <a:pt x="6739" y="4659"/>
                    <a:pt x="6732" y="4656"/>
                  </a:cubicBezTo>
                  <a:cubicBezTo>
                    <a:pt x="6725" y="4653"/>
                    <a:pt x="6719" y="4651"/>
                    <a:pt x="6716" y="4650"/>
                  </a:cubicBezTo>
                  <a:cubicBezTo>
                    <a:pt x="6720" y="4651"/>
                    <a:pt x="6726" y="4651"/>
                    <a:pt x="6733" y="4651"/>
                  </a:cubicBezTo>
                  <a:cubicBezTo>
                    <a:pt x="6741" y="4652"/>
                    <a:pt x="6749" y="4652"/>
                    <a:pt x="6759" y="4652"/>
                  </a:cubicBezTo>
                  <a:cubicBezTo>
                    <a:pt x="6770" y="4652"/>
                    <a:pt x="6781" y="4652"/>
                    <a:pt x="6793" y="4652"/>
                  </a:cubicBezTo>
                  <a:cubicBezTo>
                    <a:pt x="6805" y="4652"/>
                    <a:pt x="6818" y="4652"/>
                    <a:pt x="6831" y="4652"/>
                  </a:cubicBezTo>
                  <a:lnTo>
                    <a:pt x="7132" y="4644"/>
                  </a:lnTo>
                  <a:lnTo>
                    <a:pt x="7157" y="4595"/>
                  </a:lnTo>
                  <a:close/>
                  <a:moveTo>
                    <a:pt x="7235" y="4435"/>
                  </a:moveTo>
                  <a:lnTo>
                    <a:pt x="6844" y="4243"/>
                  </a:lnTo>
                  <a:lnTo>
                    <a:pt x="6822" y="4288"/>
                  </a:lnTo>
                  <a:lnTo>
                    <a:pt x="7213" y="4481"/>
                  </a:lnTo>
                  <a:lnTo>
                    <a:pt x="7235" y="4435"/>
                  </a:lnTo>
                  <a:close/>
                  <a:moveTo>
                    <a:pt x="7035" y="3855"/>
                  </a:moveTo>
                  <a:lnTo>
                    <a:pt x="7011" y="3903"/>
                  </a:lnTo>
                  <a:lnTo>
                    <a:pt x="7228" y="4114"/>
                  </a:lnTo>
                  <a:cubicBezTo>
                    <a:pt x="7246" y="4131"/>
                    <a:pt x="7261" y="4145"/>
                    <a:pt x="7273" y="4156"/>
                  </a:cubicBezTo>
                  <a:cubicBezTo>
                    <a:pt x="7285" y="4167"/>
                    <a:pt x="7293" y="4174"/>
                    <a:pt x="7297" y="4178"/>
                  </a:cubicBezTo>
                  <a:cubicBezTo>
                    <a:pt x="7295" y="4177"/>
                    <a:pt x="7290" y="4175"/>
                    <a:pt x="7283" y="4174"/>
                  </a:cubicBezTo>
                  <a:cubicBezTo>
                    <a:pt x="7276" y="4172"/>
                    <a:pt x="7268" y="4170"/>
                    <a:pt x="7259" y="4168"/>
                  </a:cubicBezTo>
                  <a:cubicBezTo>
                    <a:pt x="7249" y="4166"/>
                    <a:pt x="7240" y="4164"/>
                    <a:pt x="7229" y="4163"/>
                  </a:cubicBezTo>
                  <a:cubicBezTo>
                    <a:pt x="7219" y="4161"/>
                    <a:pt x="7209" y="4159"/>
                    <a:pt x="7199" y="4158"/>
                  </a:cubicBezTo>
                  <a:lnTo>
                    <a:pt x="6907" y="4116"/>
                  </a:lnTo>
                  <a:lnTo>
                    <a:pt x="6882" y="4167"/>
                  </a:lnTo>
                  <a:lnTo>
                    <a:pt x="7337" y="4228"/>
                  </a:lnTo>
                  <a:lnTo>
                    <a:pt x="7360" y="4182"/>
                  </a:lnTo>
                  <a:lnTo>
                    <a:pt x="7035" y="3855"/>
                  </a:lnTo>
                  <a:close/>
                  <a:moveTo>
                    <a:pt x="7571" y="3753"/>
                  </a:moveTo>
                  <a:lnTo>
                    <a:pt x="7531" y="3733"/>
                  </a:lnTo>
                  <a:lnTo>
                    <a:pt x="7446" y="3905"/>
                  </a:lnTo>
                  <a:lnTo>
                    <a:pt x="7303" y="3834"/>
                  </a:lnTo>
                  <a:lnTo>
                    <a:pt x="7369" y="3701"/>
                  </a:lnTo>
                  <a:lnTo>
                    <a:pt x="7328" y="3681"/>
                  </a:lnTo>
                  <a:lnTo>
                    <a:pt x="7262" y="3815"/>
                  </a:lnTo>
                  <a:lnTo>
                    <a:pt x="7134" y="3752"/>
                  </a:lnTo>
                  <a:lnTo>
                    <a:pt x="7213" y="3591"/>
                  </a:lnTo>
                  <a:lnTo>
                    <a:pt x="7177" y="3566"/>
                  </a:lnTo>
                  <a:lnTo>
                    <a:pt x="7072" y="3780"/>
                  </a:lnTo>
                  <a:lnTo>
                    <a:pt x="7463" y="3972"/>
                  </a:lnTo>
                  <a:lnTo>
                    <a:pt x="7571" y="3753"/>
                  </a:lnTo>
                  <a:close/>
                  <a:moveTo>
                    <a:pt x="7734" y="3422"/>
                  </a:moveTo>
                  <a:lnTo>
                    <a:pt x="7698" y="3426"/>
                  </a:lnTo>
                  <a:cubicBezTo>
                    <a:pt x="7681" y="3429"/>
                    <a:pt x="7663" y="3431"/>
                    <a:pt x="7644" y="3434"/>
                  </a:cubicBezTo>
                  <a:cubicBezTo>
                    <a:pt x="7626" y="3436"/>
                    <a:pt x="7608" y="3439"/>
                    <a:pt x="7592" y="3441"/>
                  </a:cubicBezTo>
                  <a:cubicBezTo>
                    <a:pt x="7575" y="3443"/>
                    <a:pt x="7564" y="3445"/>
                    <a:pt x="7557" y="3446"/>
                  </a:cubicBezTo>
                  <a:cubicBezTo>
                    <a:pt x="7547" y="3448"/>
                    <a:pt x="7536" y="3451"/>
                    <a:pt x="7524" y="3454"/>
                  </a:cubicBezTo>
                  <a:cubicBezTo>
                    <a:pt x="7512" y="3457"/>
                    <a:pt x="7502" y="3460"/>
                    <a:pt x="7494" y="3464"/>
                  </a:cubicBezTo>
                  <a:lnTo>
                    <a:pt x="7496" y="3458"/>
                  </a:lnTo>
                  <a:cubicBezTo>
                    <a:pt x="7504" y="3443"/>
                    <a:pt x="7508" y="3427"/>
                    <a:pt x="7510" y="3412"/>
                  </a:cubicBezTo>
                  <a:cubicBezTo>
                    <a:pt x="7511" y="3397"/>
                    <a:pt x="7509" y="3382"/>
                    <a:pt x="7504" y="3369"/>
                  </a:cubicBezTo>
                  <a:cubicBezTo>
                    <a:pt x="7499" y="3355"/>
                    <a:pt x="7491" y="3342"/>
                    <a:pt x="7481" y="3331"/>
                  </a:cubicBezTo>
                  <a:cubicBezTo>
                    <a:pt x="7470" y="3319"/>
                    <a:pt x="7456" y="3310"/>
                    <a:pt x="7440" y="3302"/>
                  </a:cubicBezTo>
                  <a:cubicBezTo>
                    <a:pt x="7430" y="3297"/>
                    <a:pt x="7420" y="3294"/>
                    <a:pt x="7410" y="3292"/>
                  </a:cubicBezTo>
                  <a:cubicBezTo>
                    <a:pt x="7401" y="3290"/>
                    <a:pt x="7391" y="3289"/>
                    <a:pt x="7383" y="3290"/>
                  </a:cubicBezTo>
                  <a:cubicBezTo>
                    <a:pt x="7374" y="3290"/>
                    <a:pt x="7366" y="3291"/>
                    <a:pt x="7359" y="3293"/>
                  </a:cubicBezTo>
                  <a:cubicBezTo>
                    <a:pt x="7351" y="3295"/>
                    <a:pt x="7345" y="3297"/>
                    <a:pt x="7339" y="3300"/>
                  </a:cubicBezTo>
                  <a:cubicBezTo>
                    <a:pt x="7333" y="3303"/>
                    <a:pt x="7327" y="3307"/>
                    <a:pt x="7321" y="3311"/>
                  </a:cubicBezTo>
                  <a:cubicBezTo>
                    <a:pt x="7315" y="3315"/>
                    <a:pt x="7309" y="3321"/>
                    <a:pt x="7303" y="3328"/>
                  </a:cubicBezTo>
                  <a:cubicBezTo>
                    <a:pt x="7297" y="3334"/>
                    <a:pt x="7291" y="3342"/>
                    <a:pt x="7285" y="3352"/>
                  </a:cubicBezTo>
                  <a:cubicBezTo>
                    <a:pt x="7279" y="3362"/>
                    <a:pt x="7272" y="3373"/>
                    <a:pt x="7266" y="3387"/>
                  </a:cubicBezTo>
                  <a:lnTo>
                    <a:pt x="7221" y="3478"/>
                  </a:lnTo>
                  <a:lnTo>
                    <a:pt x="7612" y="3670"/>
                  </a:lnTo>
                  <a:lnTo>
                    <a:pt x="7634" y="3624"/>
                  </a:lnTo>
                  <a:lnTo>
                    <a:pt x="7457" y="3538"/>
                  </a:lnTo>
                  <a:cubicBezTo>
                    <a:pt x="7463" y="3528"/>
                    <a:pt x="7468" y="3521"/>
                    <a:pt x="7475" y="3516"/>
                  </a:cubicBezTo>
                  <a:cubicBezTo>
                    <a:pt x="7481" y="3512"/>
                    <a:pt x="7491" y="3508"/>
                    <a:pt x="7504" y="3505"/>
                  </a:cubicBezTo>
                  <a:cubicBezTo>
                    <a:pt x="7527" y="3501"/>
                    <a:pt x="7549" y="3497"/>
                    <a:pt x="7570" y="3493"/>
                  </a:cubicBezTo>
                  <a:cubicBezTo>
                    <a:pt x="7591" y="3490"/>
                    <a:pt x="7610" y="3487"/>
                    <a:pt x="7627" y="3485"/>
                  </a:cubicBezTo>
                  <a:cubicBezTo>
                    <a:pt x="7645" y="3483"/>
                    <a:pt x="7660" y="3482"/>
                    <a:pt x="7673" y="3481"/>
                  </a:cubicBezTo>
                  <a:cubicBezTo>
                    <a:pt x="7686" y="3480"/>
                    <a:pt x="7697" y="3480"/>
                    <a:pt x="7705" y="3480"/>
                  </a:cubicBezTo>
                  <a:lnTo>
                    <a:pt x="7734" y="3422"/>
                  </a:lnTo>
                  <a:close/>
                  <a:moveTo>
                    <a:pt x="7448" y="3373"/>
                  </a:moveTo>
                  <a:cubicBezTo>
                    <a:pt x="7456" y="3381"/>
                    <a:pt x="7462" y="3390"/>
                    <a:pt x="7465" y="3399"/>
                  </a:cubicBezTo>
                  <a:cubicBezTo>
                    <a:pt x="7468" y="3410"/>
                    <a:pt x="7468" y="3422"/>
                    <a:pt x="7466" y="3435"/>
                  </a:cubicBezTo>
                  <a:cubicBezTo>
                    <a:pt x="7464" y="3447"/>
                    <a:pt x="7458" y="3462"/>
                    <a:pt x="7450" y="3480"/>
                  </a:cubicBezTo>
                  <a:lnTo>
                    <a:pt x="7428" y="3523"/>
                  </a:lnTo>
                  <a:lnTo>
                    <a:pt x="7283" y="3451"/>
                  </a:lnTo>
                  <a:lnTo>
                    <a:pt x="7306" y="3405"/>
                  </a:lnTo>
                  <a:cubicBezTo>
                    <a:pt x="7311" y="3394"/>
                    <a:pt x="7316" y="3385"/>
                    <a:pt x="7321" y="3378"/>
                  </a:cubicBezTo>
                  <a:cubicBezTo>
                    <a:pt x="7326" y="3371"/>
                    <a:pt x="7332" y="3365"/>
                    <a:pt x="7338" y="3360"/>
                  </a:cubicBezTo>
                  <a:cubicBezTo>
                    <a:pt x="7348" y="3351"/>
                    <a:pt x="7360" y="3346"/>
                    <a:pt x="7374" y="3344"/>
                  </a:cubicBezTo>
                  <a:cubicBezTo>
                    <a:pt x="7389" y="3342"/>
                    <a:pt x="7403" y="3344"/>
                    <a:pt x="7416" y="3351"/>
                  </a:cubicBezTo>
                  <a:cubicBezTo>
                    <a:pt x="7429" y="3357"/>
                    <a:pt x="7439" y="3364"/>
                    <a:pt x="7448" y="3373"/>
                  </a:cubicBezTo>
                  <a:close/>
                  <a:moveTo>
                    <a:pt x="7745" y="3028"/>
                  </a:moveTo>
                  <a:cubicBezTo>
                    <a:pt x="7730" y="3026"/>
                    <a:pt x="7716" y="3027"/>
                    <a:pt x="7703" y="3031"/>
                  </a:cubicBezTo>
                  <a:cubicBezTo>
                    <a:pt x="7690" y="3034"/>
                    <a:pt x="7678" y="3040"/>
                    <a:pt x="7667" y="3047"/>
                  </a:cubicBezTo>
                  <a:cubicBezTo>
                    <a:pt x="7656" y="3054"/>
                    <a:pt x="7644" y="3065"/>
                    <a:pt x="7630" y="3080"/>
                  </a:cubicBezTo>
                  <a:lnTo>
                    <a:pt x="7594" y="3118"/>
                  </a:lnTo>
                  <a:cubicBezTo>
                    <a:pt x="7575" y="3138"/>
                    <a:pt x="7558" y="3150"/>
                    <a:pt x="7544" y="3155"/>
                  </a:cubicBezTo>
                  <a:cubicBezTo>
                    <a:pt x="7529" y="3161"/>
                    <a:pt x="7514" y="3160"/>
                    <a:pt x="7498" y="3152"/>
                  </a:cubicBezTo>
                  <a:cubicBezTo>
                    <a:pt x="7478" y="3142"/>
                    <a:pt x="7465" y="3127"/>
                    <a:pt x="7461" y="3108"/>
                  </a:cubicBezTo>
                  <a:cubicBezTo>
                    <a:pt x="7456" y="3089"/>
                    <a:pt x="7460" y="3067"/>
                    <a:pt x="7472" y="3042"/>
                  </a:cubicBezTo>
                  <a:cubicBezTo>
                    <a:pt x="7476" y="3034"/>
                    <a:pt x="7481" y="3026"/>
                    <a:pt x="7485" y="3019"/>
                  </a:cubicBezTo>
                  <a:cubicBezTo>
                    <a:pt x="7490" y="3012"/>
                    <a:pt x="7496" y="3006"/>
                    <a:pt x="7502" y="3000"/>
                  </a:cubicBezTo>
                  <a:cubicBezTo>
                    <a:pt x="7508" y="2994"/>
                    <a:pt x="7515" y="2988"/>
                    <a:pt x="7524" y="2982"/>
                  </a:cubicBezTo>
                  <a:cubicBezTo>
                    <a:pt x="7532" y="2976"/>
                    <a:pt x="7541" y="2970"/>
                    <a:pt x="7552" y="2963"/>
                  </a:cubicBezTo>
                  <a:lnTo>
                    <a:pt x="7528" y="2926"/>
                  </a:lnTo>
                  <a:cubicBezTo>
                    <a:pt x="7485" y="2951"/>
                    <a:pt x="7453" y="2984"/>
                    <a:pt x="7433" y="3026"/>
                  </a:cubicBezTo>
                  <a:cubicBezTo>
                    <a:pt x="7423" y="3045"/>
                    <a:pt x="7418" y="3063"/>
                    <a:pt x="7415" y="3081"/>
                  </a:cubicBezTo>
                  <a:cubicBezTo>
                    <a:pt x="7413" y="3100"/>
                    <a:pt x="7414" y="3117"/>
                    <a:pt x="7419" y="3133"/>
                  </a:cubicBezTo>
                  <a:cubicBezTo>
                    <a:pt x="7423" y="3149"/>
                    <a:pt x="7431" y="3163"/>
                    <a:pt x="7442" y="3176"/>
                  </a:cubicBezTo>
                  <a:cubicBezTo>
                    <a:pt x="7452" y="3188"/>
                    <a:pt x="7466" y="3199"/>
                    <a:pt x="7483" y="3207"/>
                  </a:cubicBezTo>
                  <a:cubicBezTo>
                    <a:pt x="7508" y="3220"/>
                    <a:pt x="7533" y="3222"/>
                    <a:pt x="7559" y="3214"/>
                  </a:cubicBezTo>
                  <a:cubicBezTo>
                    <a:pt x="7570" y="3210"/>
                    <a:pt x="7581" y="3205"/>
                    <a:pt x="7591" y="3197"/>
                  </a:cubicBezTo>
                  <a:cubicBezTo>
                    <a:pt x="7601" y="3189"/>
                    <a:pt x="7613" y="3177"/>
                    <a:pt x="7628" y="3162"/>
                  </a:cubicBezTo>
                  <a:lnTo>
                    <a:pt x="7659" y="3128"/>
                  </a:lnTo>
                  <a:cubicBezTo>
                    <a:pt x="7696" y="3088"/>
                    <a:pt x="7732" y="3077"/>
                    <a:pt x="7766" y="3094"/>
                  </a:cubicBezTo>
                  <a:cubicBezTo>
                    <a:pt x="7789" y="3106"/>
                    <a:pt x="7803" y="3124"/>
                    <a:pt x="7808" y="3150"/>
                  </a:cubicBezTo>
                  <a:cubicBezTo>
                    <a:pt x="7811" y="3161"/>
                    <a:pt x="7811" y="3172"/>
                    <a:pt x="7809" y="3182"/>
                  </a:cubicBezTo>
                  <a:cubicBezTo>
                    <a:pt x="7807" y="3193"/>
                    <a:pt x="7802" y="3205"/>
                    <a:pt x="7795" y="3220"/>
                  </a:cubicBezTo>
                  <a:cubicBezTo>
                    <a:pt x="7785" y="3240"/>
                    <a:pt x="7773" y="3257"/>
                    <a:pt x="7760" y="3271"/>
                  </a:cubicBezTo>
                  <a:cubicBezTo>
                    <a:pt x="7746" y="3285"/>
                    <a:pt x="7729" y="3298"/>
                    <a:pt x="7710" y="3308"/>
                  </a:cubicBezTo>
                  <a:lnTo>
                    <a:pt x="7736" y="3347"/>
                  </a:lnTo>
                  <a:cubicBezTo>
                    <a:pt x="7758" y="3333"/>
                    <a:pt x="7776" y="3318"/>
                    <a:pt x="7792" y="3300"/>
                  </a:cubicBezTo>
                  <a:cubicBezTo>
                    <a:pt x="7808" y="3283"/>
                    <a:pt x="7821" y="3262"/>
                    <a:pt x="7833" y="3239"/>
                  </a:cubicBezTo>
                  <a:cubicBezTo>
                    <a:pt x="7842" y="3221"/>
                    <a:pt x="7848" y="3204"/>
                    <a:pt x="7851" y="3188"/>
                  </a:cubicBezTo>
                  <a:cubicBezTo>
                    <a:pt x="7854" y="3173"/>
                    <a:pt x="7854" y="3156"/>
                    <a:pt x="7852" y="3139"/>
                  </a:cubicBezTo>
                  <a:cubicBezTo>
                    <a:pt x="7850" y="3116"/>
                    <a:pt x="7843" y="3096"/>
                    <a:pt x="7830" y="3079"/>
                  </a:cubicBezTo>
                  <a:cubicBezTo>
                    <a:pt x="7818" y="3061"/>
                    <a:pt x="7803" y="3048"/>
                    <a:pt x="7785" y="3039"/>
                  </a:cubicBezTo>
                  <a:cubicBezTo>
                    <a:pt x="7773" y="3033"/>
                    <a:pt x="7759" y="3029"/>
                    <a:pt x="7745" y="3028"/>
                  </a:cubicBezTo>
                  <a:close/>
                  <a:moveTo>
                    <a:pt x="7962" y="2957"/>
                  </a:moveTo>
                  <a:lnTo>
                    <a:pt x="7572" y="2765"/>
                  </a:lnTo>
                  <a:lnTo>
                    <a:pt x="7549" y="2810"/>
                  </a:lnTo>
                  <a:lnTo>
                    <a:pt x="7940" y="3003"/>
                  </a:lnTo>
                  <a:lnTo>
                    <a:pt x="7962" y="2957"/>
                  </a:lnTo>
                  <a:close/>
                  <a:moveTo>
                    <a:pt x="7737" y="2428"/>
                  </a:moveTo>
                  <a:lnTo>
                    <a:pt x="7610" y="2686"/>
                  </a:lnTo>
                  <a:lnTo>
                    <a:pt x="7649" y="2706"/>
                  </a:lnTo>
                  <a:lnTo>
                    <a:pt x="7701" y="2601"/>
                  </a:lnTo>
                  <a:lnTo>
                    <a:pt x="8053" y="2774"/>
                  </a:lnTo>
                  <a:lnTo>
                    <a:pt x="8075" y="2729"/>
                  </a:lnTo>
                  <a:lnTo>
                    <a:pt x="7723" y="2556"/>
                  </a:lnTo>
                  <a:lnTo>
                    <a:pt x="7775" y="2450"/>
                  </a:lnTo>
                  <a:lnTo>
                    <a:pt x="7737" y="2428"/>
                  </a:lnTo>
                  <a:close/>
                  <a:moveTo>
                    <a:pt x="7905" y="2087"/>
                  </a:moveTo>
                  <a:lnTo>
                    <a:pt x="7879" y="2141"/>
                  </a:lnTo>
                  <a:lnTo>
                    <a:pt x="7991" y="2290"/>
                  </a:lnTo>
                  <a:cubicBezTo>
                    <a:pt x="7998" y="2300"/>
                    <a:pt x="8005" y="2309"/>
                    <a:pt x="8012" y="2317"/>
                  </a:cubicBezTo>
                  <a:cubicBezTo>
                    <a:pt x="8018" y="2325"/>
                    <a:pt x="8022" y="2330"/>
                    <a:pt x="8024" y="2332"/>
                  </a:cubicBezTo>
                  <a:cubicBezTo>
                    <a:pt x="8015" y="2332"/>
                    <a:pt x="8006" y="2332"/>
                    <a:pt x="7998" y="2331"/>
                  </a:cubicBezTo>
                  <a:cubicBezTo>
                    <a:pt x="7989" y="2331"/>
                    <a:pt x="7980" y="2331"/>
                    <a:pt x="7971" y="2331"/>
                  </a:cubicBezTo>
                  <a:lnTo>
                    <a:pt x="7785" y="2331"/>
                  </a:lnTo>
                  <a:lnTo>
                    <a:pt x="7757" y="2389"/>
                  </a:lnTo>
                  <a:lnTo>
                    <a:pt x="8054" y="2379"/>
                  </a:lnTo>
                  <a:lnTo>
                    <a:pt x="8209" y="2455"/>
                  </a:lnTo>
                  <a:lnTo>
                    <a:pt x="8233" y="2407"/>
                  </a:lnTo>
                  <a:lnTo>
                    <a:pt x="8081" y="2332"/>
                  </a:lnTo>
                  <a:lnTo>
                    <a:pt x="7905" y="2087"/>
                  </a:lnTo>
                  <a:close/>
                  <a:moveTo>
                    <a:pt x="8264" y="1658"/>
                  </a:moveTo>
                  <a:cubicBezTo>
                    <a:pt x="8238" y="1653"/>
                    <a:pt x="8213" y="1651"/>
                    <a:pt x="8189" y="1655"/>
                  </a:cubicBezTo>
                  <a:cubicBezTo>
                    <a:pt x="8180" y="1656"/>
                    <a:pt x="8169" y="1658"/>
                    <a:pt x="8158" y="1662"/>
                  </a:cubicBezTo>
                  <a:cubicBezTo>
                    <a:pt x="8147" y="1665"/>
                    <a:pt x="8136" y="1670"/>
                    <a:pt x="8125" y="1677"/>
                  </a:cubicBezTo>
                  <a:cubicBezTo>
                    <a:pt x="8114" y="1684"/>
                    <a:pt x="8103" y="1693"/>
                    <a:pt x="8093" y="1704"/>
                  </a:cubicBezTo>
                  <a:cubicBezTo>
                    <a:pt x="8082" y="1715"/>
                    <a:pt x="8073" y="1729"/>
                    <a:pt x="8064" y="1746"/>
                  </a:cubicBezTo>
                  <a:cubicBezTo>
                    <a:pt x="8053" y="1770"/>
                    <a:pt x="8047" y="1794"/>
                    <a:pt x="8046" y="1818"/>
                  </a:cubicBezTo>
                  <a:cubicBezTo>
                    <a:pt x="8046" y="1842"/>
                    <a:pt x="8051" y="1865"/>
                    <a:pt x="8062" y="1887"/>
                  </a:cubicBezTo>
                  <a:cubicBezTo>
                    <a:pt x="8073" y="1908"/>
                    <a:pt x="8089" y="1929"/>
                    <a:pt x="8110" y="1948"/>
                  </a:cubicBezTo>
                  <a:cubicBezTo>
                    <a:pt x="8131" y="1968"/>
                    <a:pt x="8157" y="1985"/>
                    <a:pt x="8188" y="2000"/>
                  </a:cubicBezTo>
                  <a:cubicBezTo>
                    <a:pt x="8256" y="2034"/>
                    <a:pt x="8315" y="2044"/>
                    <a:pt x="8366" y="2030"/>
                  </a:cubicBezTo>
                  <a:cubicBezTo>
                    <a:pt x="8388" y="2024"/>
                    <a:pt x="8408" y="2014"/>
                    <a:pt x="8426" y="2000"/>
                  </a:cubicBezTo>
                  <a:cubicBezTo>
                    <a:pt x="8444" y="1986"/>
                    <a:pt x="8459" y="1967"/>
                    <a:pt x="8471" y="1943"/>
                  </a:cubicBezTo>
                  <a:cubicBezTo>
                    <a:pt x="8481" y="1923"/>
                    <a:pt x="8487" y="1903"/>
                    <a:pt x="8488" y="1885"/>
                  </a:cubicBezTo>
                  <a:cubicBezTo>
                    <a:pt x="8490" y="1866"/>
                    <a:pt x="8488" y="1847"/>
                    <a:pt x="8482" y="1826"/>
                  </a:cubicBezTo>
                  <a:cubicBezTo>
                    <a:pt x="8473" y="1797"/>
                    <a:pt x="8459" y="1772"/>
                    <a:pt x="8438" y="1750"/>
                  </a:cubicBezTo>
                  <a:cubicBezTo>
                    <a:pt x="8417" y="1729"/>
                    <a:pt x="8388" y="1709"/>
                    <a:pt x="8351" y="1690"/>
                  </a:cubicBezTo>
                  <a:cubicBezTo>
                    <a:pt x="8319" y="1675"/>
                    <a:pt x="8290" y="1664"/>
                    <a:pt x="8264" y="1658"/>
                  </a:cubicBezTo>
                  <a:close/>
                  <a:moveTo>
                    <a:pt x="8373" y="1769"/>
                  </a:moveTo>
                  <a:cubicBezTo>
                    <a:pt x="8385" y="1776"/>
                    <a:pt x="8395" y="1783"/>
                    <a:pt x="8404" y="1790"/>
                  </a:cubicBezTo>
                  <a:cubicBezTo>
                    <a:pt x="8412" y="1797"/>
                    <a:pt x="8419" y="1804"/>
                    <a:pt x="8424" y="1811"/>
                  </a:cubicBezTo>
                  <a:cubicBezTo>
                    <a:pt x="8430" y="1818"/>
                    <a:pt x="8434" y="1826"/>
                    <a:pt x="8438" y="1834"/>
                  </a:cubicBezTo>
                  <a:cubicBezTo>
                    <a:pt x="8445" y="1848"/>
                    <a:pt x="8448" y="1862"/>
                    <a:pt x="8448" y="1877"/>
                  </a:cubicBezTo>
                  <a:cubicBezTo>
                    <a:pt x="8448" y="1892"/>
                    <a:pt x="8444" y="1907"/>
                    <a:pt x="8436" y="1923"/>
                  </a:cubicBezTo>
                  <a:cubicBezTo>
                    <a:pt x="8432" y="1931"/>
                    <a:pt x="8427" y="1939"/>
                    <a:pt x="8421" y="1946"/>
                  </a:cubicBezTo>
                  <a:cubicBezTo>
                    <a:pt x="8414" y="1954"/>
                    <a:pt x="8408" y="1960"/>
                    <a:pt x="8400" y="1966"/>
                  </a:cubicBezTo>
                  <a:cubicBezTo>
                    <a:pt x="8393" y="1971"/>
                    <a:pt x="8385" y="1976"/>
                    <a:pt x="8377" y="1979"/>
                  </a:cubicBezTo>
                  <a:cubicBezTo>
                    <a:pt x="8369" y="1983"/>
                    <a:pt x="8361" y="1985"/>
                    <a:pt x="8353" y="1986"/>
                  </a:cubicBezTo>
                  <a:cubicBezTo>
                    <a:pt x="8336" y="1987"/>
                    <a:pt x="8314" y="1984"/>
                    <a:pt x="8288" y="1976"/>
                  </a:cubicBezTo>
                  <a:cubicBezTo>
                    <a:pt x="8262" y="1969"/>
                    <a:pt x="8234" y="1958"/>
                    <a:pt x="8204" y="1944"/>
                  </a:cubicBezTo>
                  <a:cubicBezTo>
                    <a:pt x="8180" y="1932"/>
                    <a:pt x="8160" y="1920"/>
                    <a:pt x="8144" y="1908"/>
                  </a:cubicBezTo>
                  <a:cubicBezTo>
                    <a:pt x="8128" y="1897"/>
                    <a:pt x="8116" y="1884"/>
                    <a:pt x="8106" y="1871"/>
                  </a:cubicBezTo>
                  <a:cubicBezTo>
                    <a:pt x="8096" y="1856"/>
                    <a:pt x="8090" y="1840"/>
                    <a:pt x="8090" y="1821"/>
                  </a:cubicBezTo>
                  <a:cubicBezTo>
                    <a:pt x="8089" y="1802"/>
                    <a:pt x="8093" y="1783"/>
                    <a:pt x="8102" y="1765"/>
                  </a:cubicBezTo>
                  <a:cubicBezTo>
                    <a:pt x="8113" y="1742"/>
                    <a:pt x="8128" y="1726"/>
                    <a:pt x="8145" y="1717"/>
                  </a:cubicBezTo>
                  <a:cubicBezTo>
                    <a:pt x="8163" y="1708"/>
                    <a:pt x="8181" y="1704"/>
                    <a:pt x="8198" y="1704"/>
                  </a:cubicBezTo>
                  <a:cubicBezTo>
                    <a:pt x="8215" y="1704"/>
                    <a:pt x="8234" y="1708"/>
                    <a:pt x="8256" y="1715"/>
                  </a:cubicBezTo>
                  <a:cubicBezTo>
                    <a:pt x="8278" y="1721"/>
                    <a:pt x="8303" y="1732"/>
                    <a:pt x="8332" y="1746"/>
                  </a:cubicBezTo>
                  <a:cubicBezTo>
                    <a:pt x="8348" y="1754"/>
                    <a:pt x="8362" y="1762"/>
                    <a:pt x="8373" y="1769"/>
                  </a:cubicBezTo>
                  <a:close/>
                  <a:moveTo>
                    <a:pt x="8299" y="1287"/>
                  </a:moveTo>
                  <a:lnTo>
                    <a:pt x="8197" y="1493"/>
                  </a:lnTo>
                  <a:lnTo>
                    <a:pt x="8588" y="1685"/>
                  </a:lnTo>
                  <a:lnTo>
                    <a:pt x="8611" y="1638"/>
                  </a:lnTo>
                  <a:lnTo>
                    <a:pt x="8426" y="1547"/>
                  </a:lnTo>
                  <a:lnTo>
                    <a:pt x="8487" y="1421"/>
                  </a:lnTo>
                  <a:lnTo>
                    <a:pt x="8449" y="1403"/>
                  </a:lnTo>
                  <a:lnTo>
                    <a:pt x="8388" y="1528"/>
                  </a:lnTo>
                  <a:lnTo>
                    <a:pt x="8259" y="1465"/>
                  </a:lnTo>
                  <a:lnTo>
                    <a:pt x="8334" y="1314"/>
                  </a:lnTo>
                  <a:lnTo>
                    <a:pt x="8299" y="1287"/>
                  </a:lnTo>
                  <a:close/>
                  <a:moveTo>
                    <a:pt x="8964" y="921"/>
                  </a:moveTo>
                  <a:lnTo>
                    <a:pt x="8557" y="762"/>
                  </a:lnTo>
                  <a:lnTo>
                    <a:pt x="8523" y="831"/>
                  </a:lnTo>
                  <a:lnTo>
                    <a:pt x="8747" y="1032"/>
                  </a:lnTo>
                  <a:cubicBezTo>
                    <a:pt x="8760" y="1044"/>
                    <a:pt x="8773" y="1055"/>
                    <a:pt x="8784" y="1063"/>
                  </a:cubicBezTo>
                  <a:cubicBezTo>
                    <a:pt x="8795" y="1072"/>
                    <a:pt x="8802" y="1077"/>
                    <a:pt x="8803" y="1078"/>
                  </a:cubicBezTo>
                  <a:cubicBezTo>
                    <a:pt x="8801" y="1077"/>
                    <a:pt x="8793" y="1075"/>
                    <a:pt x="8779" y="1071"/>
                  </a:cubicBezTo>
                  <a:cubicBezTo>
                    <a:pt x="8765" y="1068"/>
                    <a:pt x="8748" y="1064"/>
                    <a:pt x="8728" y="1060"/>
                  </a:cubicBezTo>
                  <a:lnTo>
                    <a:pt x="8437" y="1005"/>
                  </a:lnTo>
                  <a:lnTo>
                    <a:pt x="8404" y="1074"/>
                  </a:lnTo>
                  <a:lnTo>
                    <a:pt x="8778" y="1300"/>
                  </a:lnTo>
                  <a:lnTo>
                    <a:pt x="8800" y="1255"/>
                  </a:lnTo>
                  <a:lnTo>
                    <a:pt x="8532" y="1097"/>
                  </a:lnTo>
                  <a:cubicBezTo>
                    <a:pt x="8527" y="1094"/>
                    <a:pt x="8520" y="1090"/>
                    <a:pt x="8513" y="1085"/>
                  </a:cubicBezTo>
                  <a:cubicBezTo>
                    <a:pt x="8505" y="1081"/>
                    <a:pt x="8498" y="1077"/>
                    <a:pt x="8491" y="1073"/>
                  </a:cubicBezTo>
                  <a:cubicBezTo>
                    <a:pt x="8483" y="1069"/>
                    <a:pt x="8477" y="1065"/>
                    <a:pt x="8471" y="1062"/>
                  </a:cubicBezTo>
                  <a:cubicBezTo>
                    <a:pt x="8466" y="1059"/>
                    <a:pt x="8463" y="1057"/>
                    <a:pt x="8462" y="1056"/>
                  </a:cubicBezTo>
                  <a:cubicBezTo>
                    <a:pt x="8466" y="1058"/>
                    <a:pt x="8475" y="1060"/>
                    <a:pt x="8489" y="1062"/>
                  </a:cubicBezTo>
                  <a:cubicBezTo>
                    <a:pt x="8504" y="1065"/>
                    <a:pt x="8523" y="1069"/>
                    <a:pt x="8545" y="1073"/>
                  </a:cubicBezTo>
                  <a:lnTo>
                    <a:pt x="8860" y="1132"/>
                  </a:lnTo>
                  <a:lnTo>
                    <a:pt x="8880" y="1092"/>
                  </a:lnTo>
                  <a:lnTo>
                    <a:pt x="8630" y="865"/>
                  </a:lnTo>
                  <a:cubicBezTo>
                    <a:pt x="8624" y="861"/>
                    <a:pt x="8619" y="856"/>
                    <a:pt x="8613" y="851"/>
                  </a:cubicBezTo>
                  <a:cubicBezTo>
                    <a:pt x="8607" y="846"/>
                    <a:pt x="8601" y="841"/>
                    <a:pt x="8596" y="837"/>
                  </a:cubicBezTo>
                  <a:cubicBezTo>
                    <a:pt x="8591" y="832"/>
                    <a:pt x="8586" y="828"/>
                    <a:pt x="8583" y="825"/>
                  </a:cubicBezTo>
                  <a:cubicBezTo>
                    <a:pt x="8579" y="822"/>
                    <a:pt x="8577" y="820"/>
                    <a:pt x="8576" y="820"/>
                  </a:cubicBezTo>
                  <a:cubicBezTo>
                    <a:pt x="8577" y="820"/>
                    <a:pt x="8580" y="821"/>
                    <a:pt x="8584" y="823"/>
                  </a:cubicBezTo>
                  <a:cubicBezTo>
                    <a:pt x="8589" y="825"/>
                    <a:pt x="8595" y="828"/>
                    <a:pt x="8601" y="831"/>
                  </a:cubicBezTo>
                  <a:cubicBezTo>
                    <a:pt x="8608" y="834"/>
                    <a:pt x="8615" y="837"/>
                    <a:pt x="8623" y="841"/>
                  </a:cubicBezTo>
                  <a:cubicBezTo>
                    <a:pt x="8630" y="844"/>
                    <a:pt x="8637" y="847"/>
                    <a:pt x="8644" y="849"/>
                  </a:cubicBezTo>
                  <a:lnTo>
                    <a:pt x="8941" y="968"/>
                  </a:lnTo>
                  <a:lnTo>
                    <a:pt x="8964" y="921"/>
                  </a:lnTo>
                  <a:close/>
                  <a:moveTo>
                    <a:pt x="8592" y="503"/>
                  </a:moveTo>
                  <a:cubicBezTo>
                    <a:pt x="8583" y="506"/>
                    <a:pt x="8577" y="512"/>
                    <a:pt x="8573" y="520"/>
                  </a:cubicBezTo>
                  <a:cubicBezTo>
                    <a:pt x="8569" y="528"/>
                    <a:pt x="8568" y="536"/>
                    <a:pt x="8571" y="545"/>
                  </a:cubicBezTo>
                  <a:cubicBezTo>
                    <a:pt x="8574" y="553"/>
                    <a:pt x="8580" y="559"/>
                    <a:pt x="8588" y="563"/>
                  </a:cubicBezTo>
                  <a:cubicBezTo>
                    <a:pt x="8596" y="567"/>
                    <a:pt x="8605" y="568"/>
                    <a:pt x="8613" y="565"/>
                  </a:cubicBezTo>
                  <a:cubicBezTo>
                    <a:pt x="8622" y="563"/>
                    <a:pt x="8628" y="557"/>
                    <a:pt x="8632" y="549"/>
                  </a:cubicBezTo>
                  <a:cubicBezTo>
                    <a:pt x="8637" y="540"/>
                    <a:pt x="8637" y="532"/>
                    <a:pt x="8634" y="523"/>
                  </a:cubicBezTo>
                  <a:cubicBezTo>
                    <a:pt x="8631" y="515"/>
                    <a:pt x="8625" y="509"/>
                    <a:pt x="8617" y="505"/>
                  </a:cubicBezTo>
                  <a:cubicBezTo>
                    <a:pt x="8608" y="501"/>
                    <a:pt x="8600" y="500"/>
                    <a:pt x="8592" y="503"/>
                  </a:cubicBezTo>
                  <a:close/>
                  <a:moveTo>
                    <a:pt x="8649" y="386"/>
                  </a:moveTo>
                  <a:cubicBezTo>
                    <a:pt x="8641" y="389"/>
                    <a:pt x="8634" y="395"/>
                    <a:pt x="8630" y="403"/>
                  </a:cubicBezTo>
                  <a:cubicBezTo>
                    <a:pt x="8626" y="411"/>
                    <a:pt x="8626" y="419"/>
                    <a:pt x="8629" y="428"/>
                  </a:cubicBezTo>
                  <a:cubicBezTo>
                    <a:pt x="8632" y="436"/>
                    <a:pt x="8637" y="443"/>
                    <a:pt x="8645" y="447"/>
                  </a:cubicBezTo>
                  <a:cubicBezTo>
                    <a:pt x="8653" y="451"/>
                    <a:pt x="8662" y="451"/>
                    <a:pt x="8671" y="449"/>
                  </a:cubicBezTo>
                  <a:cubicBezTo>
                    <a:pt x="8679" y="446"/>
                    <a:pt x="8686" y="440"/>
                    <a:pt x="8690" y="432"/>
                  </a:cubicBezTo>
                  <a:cubicBezTo>
                    <a:pt x="8694" y="423"/>
                    <a:pt x="8694" y="415"/>
                    <a:pt x="8691" y="407"/>
                  </a:cubicBezTo>
                  <a:cubicBezTo>
                    <a:pt x="8688" y="398"/>
                    <a:pt x="8682" y="392"/>
                    <a:pt x="8674" y="388"/>
                  </a:cubicBezTo>
                  <a:cubicBezTo>
                    <a:pt x="8666" y="384"/>
                    <a:pt x="8658" y="383"/>
                    <a:pt x="8649" y="386"/>
                  </a:cubicBezTo>
                  <a:close/>
                  <a:moveTo>
                    <a:pt x="1203" y="18049"/>
                  </a:moveTo>
                  <a:cubicBezTo>
                    <a:pt x="1188" y="18047"/>
                    <a:pt x="1174" y="18048"/>
                    <a:pt x="1161" y="18052"/>
                  </a:cubicBezTo>
                  <a:cubicBezTo>
                    <a:pt x="1148" y="18055"/>
                    <a:pt x="1136" y="18061"/>
                    <a:pt x="1125" y="18068"/>
                  </a:cubicBezTo>
                  <a:cubicBezTo>
                    <a:pt x="1114" y="18075"/>
                    <a:pt x="1102" y="18087"/>
                    <a:pt x="1088" y="18101"/>
                  </a:cubicBezTo>
                  <a:lnTo>
                    <a:pt x="1052" y="18139"/>
                  </a:lnTo>
                  <a:cubicBezTo>
                    <a:pt x="1033" y="18159"/>
                    <a:pt x="1016" y="18171"/>
                    <a:pt x="1001" y="18177"/>
                  </a:cubicBezTo>
                  <a:cubicBezTo>
                    <a:pt x="987" y="18182"/>
                    <a:pt x="972" y="18181"/>
                    <a:pt x="956" y="18173"/>
                  </a:cubicBezTo>
                  <a:cubicBezTo>
                    <a:pt x="936" y="18163"/>
                    <a:pt x="923" y="18148"/>
                    <a:pt x="919" y="18129"/>
                  </a:cubicBezTo>
                  <a:cubicBezTo>
                    <a:pt x="914" y="18110"/>
                    <a:pt x="918" y="18088"/>
                    <a:pt x="930" y="18063"/>
                  </a:cubicBezTo>
                  <a:cubicBezTo>
                    <a:pt x="934" y="18055"/>
                    <a:pt x="938" y="18047"/>
                    <a:pt x="943" y="18040"/>
                  </a:cubicBezTo>
                  <a:cubicBezTo>
                    <a:pt x="948" y="18034"/>
                    <a:pt x="954" y="18027"/>
                    <a:pt x="960" y="18021"/>
                  </a:cubicBezTo>
                  <a:cubicBezTo>
                    <a:pt x="966" y="18015"/>
                    <a:pt x="973" y="18009"/>
                    <a:pt x="981" y="18003"/>
                  </a:cubicBezTo>
                  <a:cubicBezTo>
                    <a:pt x="990" y="17997"/>
                    <a:pt x="999" y="17991"/>
                    <a:pt x="1010" y="17984"/>
                  </a:cubicBezTo>
                  <a:lnTo>
                    <a:pt x="986" y="17947"/>
                  </a:lnTo>
                  <a:cubicBezTo>
                    <a:pt x="943" y="17972"/>
                    <a:pt x="911" y="18005"/>
                    <a:pt x="891" y="18047"/>
                  </a:cubicBezTo>
                  <a:cubicBezTo>
                    <a:pt x="881" y="18066"/>
                    <a:pt x="875" y="18084"/>
                    <a:pt x="873" y="18103"/>
                  </a:cubicBezTo>
                  <a:cubicBezTo>
                    <a:pt x="871" y="18121"/>
                    <a:pt x="872" y="18138"/>
                    <a:pt x="877" y="18154"/>
                  </a:cubicBezTo>
                  <a:cubicBezTo>
                    <a:pt x="881" y="18170"/>
                    <a:pt x="889" y="18184"/>
                    <a:pt x="899" y="18197"/>
                  </a:cubicBezTo>
                  <a:cubicBezTo>
                    <a:pt x="910" y="18210"/>
                    <a:pt x="924" y="18220"/>
                    <a:pt x="941" y="18228"/>
                  </a:cubicBezTo>
                  <a:cubicBezTo>
                    <a:pt x="966" y="18241"/>
                    <a:pt x="991" y="18243"/>
                    <a:pt x="1016" y="18235"/>
                  </a:cubicBezTo>
                  <a:cubicBezTo>
                    <a:pt x="1028" y="18232"/>
                    <a:pt x="1039" y="18226"/>
                    <a:pt x="1049" y="18218"/>
                  </a:cubicBezTo>
                  <a:cubicBezTo>
                    <a:pt x="1059" y="18210"/>
                    <a:pt x="1071" y="18198"/>
                    <a:pt x="1085" y="18183"/>
                  </a:cubicBezTo>
                  <a:lnTo>
                    <a:pt x="1117" y="18150"/>
                  </a:lnTo>
                  <a:cubicBezTo>
                    <a:pt x="1154" y="18110"/>
                    <a:pt x="1190" y="18098"/>
                    <a:pt x="1224" y="18115"/>
                  </a:cubicBezTo>
                  <a:cubicBezTo>
                    <a:pt x="1247" y="18127"/>
                    <a:pt x="1261" y="18145"/>
                    <a:pt x="1266" y="18171"/>
                  </a:cubicBezTo>
                  <a:cubicBezTo>
                    <a:pt x="1269" y="18182"/>
                    <a:pt x="1269" y="18193"/>
                    <a:pt x="1267" y="18204"/>
                  </a:cubicBezTo>
                  <a:cubicBezTo>
                    <a:pt x="1265" y="18214"/>
                    <a:pt x="1260" y="18226"/>
                    <a:pt x="1253" y="18241"/>
                  </a:cubicBezTo>
                  <a:cubicBezTo>
                    <a:pt x="1251" y="18246"/>
                    <a:pt x="1248" y="18250"/>
                    <a:pt x="1246" y="18254"/>
                  </a:cubicBezTo>
                  <a:lnTo>
                    <a:pt x="1294" y="18254"/>
                  </a:lnTo>
                  <a:cubicBezTo>
                    <a:pt x="1301" y="18238"/>
                    <a:pt x="1306" y="18223"/>
                    <a:pt x="1309" y="18209"/>
                  </a:cubicBezTo>
                  <a:cubicBezTo>
                    <a:pt x="1312" y="18194"/>
                    <a:pt x="1312" y="18178"/>
                    <a:pt x="1310" y="18160"/>
                  </a:cubicBezTo>
                  <a:cubicBezTo>
                    <a:pt x="1308" y="18138"/>
                    <a:pt x="1300" y="18117"/>
                    <a:pt x="1288" y="18100"/>
                  </a:cubicBezTo>
                  <a:cubicBezTo>
                    <a:pt x="1276" y="18082"/>
                    <a:pt x="1261" y="18069"/>
                    <a:pt x="1243" y="18060"/>
                  </a:cubicBezTo>
                  <a:cubicBezTo>
                    <a:pt x="1231" y="18054"/>
                    <a:pt x="1217" y="18050"/>
                    <a:pt x="1203" y="18049"/>
                  </a:cubicBezTo>
                  <a:close/>
                  <a:moveTo>
                    <a:pt x="9002" y="2570"/>
                  </a:moveTo>
                  <a:lnTo>
                    <a:pt x="9002" y="2530"/>
                  </a:lnTo>
                  <a:lnTo>
                    <a:pt x="8690" y="2217"/>
                  </a:lnTo>
                  <a:lnTo>
                    <a:pt x="8667" y="2265"/>
                  </a:lnTo>
                  <a:lnTo>
                    <a:pt x="8883" y="2475"/>
                  </a:lnTo>
                  <a:cubicBezTo>
                    <a:pt x="8901" y="2493"/>
                    <a:pt x="8916" y="2507"/>
                    <a:pt x="8928" y="2518"/>
                  </a:cubicBezTo>
                  <a:cubicBezTo>
                    <a:pt x="8940" y="2529"/>
                    <a:pt x="8948" y="2536"/>
                    <a:pt x="8953" y="2539"/>
                  </a:cubicBezTo>
                  <a:cubicBezTo>
                    <a:pt x="8950" y="2539"/>
                    <a:pt x="8945" y="2537"/>
                    <a:pt x="8938" y="2535"/>
                  </a:cubicBezTo>
                  <a:cubicBezTo>
                    <a:pt x="8931" y="2534"/>
                    <a:pt x="8923" y="2532"/>
                    <a:pt x="8914" y="2530"/>
                  </a:cubicBezTo>
                  <a:cubicBezTo>
                    <a:pt x="8905" y="2528"/>
                    <a:pt x="8895" y="2526"/>
                    <a:pt x="8885" y="2524"/>
                  </a:cubicBezTo>
                  <a:cubicBezTo>
                    <a:pt x="8875" y="2523"/>
                    <a:pt x="8864" y="2521"/>
                    <a:pt x="8854" y="2519"/>
                  </a:cubicBezTo>
                  <a:lnTo>
                    <a:pt x="8562" y="2478"/>
                  </a:lnTo>
                  <a:lnTo>
                    <a:pt x="8537" y="2529"/>
                  </a:lnTo>
                  <a:lnTo>
                    <a:pt x="8993" y="2590"/>
                  </a:lnTo>
                  <a:lnTo>
                    <a:pt x="9002" y="2570"/>
                  </a:lnTo>
                  <a:close/>
                  <a:moveTo>
                    <a:pt x="9002" y="2277"/>
                  </a:moveTo>
                  <a:lnTo>
                    <a:pt x="9002" y="2218"/>
                  </a:lnTo>
                  <a:lnTo>
                    <a:pt x="8958" y="2196"/>
                  </a:lnTo>
                  <a:lnTo>
                    <a:pt x="9002" y="2107"/>
                  </a:lnTo>
                  <a:lnTo>
                    <a:pt x="9002" y="2052"/>
                  </a:lnTo>
                  <a:lnTo>
                    <a:pt x="8984" y="2042"/>
                  </a:lnTo>
                  <a:lnTo>
                    <a:pt x="8918" y="2176"/>
                  </a:lnTo>
                  <a:lnTo>
                    <a:pt x="8790" y="2113"/>
                  </a:lnTo>
                  <a:lnTo>
                    <a:pt x="8868" y="1953"/>
                  </a:lnTo>
                  <a:lnTo>
                    <a:pt x="8833" y="1928"/>
                  </a:lnTo>
                  <a:lnTo>
                    <a:pt x="8728" y="2142"/>
                  </a:lnTo>
                  <a:lnTo>
                    <a:pt x="9002" y="2277"/>
                  </a:lnTo>
                  <a:close/>
                  <a:moveTo>
                    <a:pt x="9002" y="1901"/>
                  </a:moveTo>
                  <a:lnTo>
                    <a:pt x="9002" y="1845"/>
                  </a:lnTo>
                  <a:lnTo>
                    <a:pt x="8938" y="1813"/>
                  </a:lnTo>
                  <a:lnTo>
                    <a:pt x="8961" y="1767"/>
                  </a:lnTo>
                  <a:cubicBezTo>
                    <a:pt x="8966" y="1756"/>
                    <a:pt x="8971" y="1747"/>
                    <a:pt x="8976" y="1740"/>
                  </a:cubicBezTo>
                  <a:cubicBezTo>
                    <a:pt x="8982" y="1733"/>
                    <a:pt x="8987" y="1727"/>
                    <a:pt x="8993" y="1721"/>
                  </a:cubicBezTo>
                  <a:cubicBezTo>
                    <a:pt x="8996" y="1719"/>
                    <a:pt x="8999" y="1717"/>
                    <a:pt x="9002" y="1715"/>
                  </a:cubicBezTo>
                  <a:lnTo>
                    <a:pt x="9002" y="1659"/>
                  </a:lnTo>
                  <a:cubicBezTo>
                    <a:pt x="8999" y="1660"/>
                    <a:pt x="8997" y="1661"/>
                    <a:pt x="8995" y="1662"/>
                  </a:cubicBezTo>
                  <a:cubicBezTo>
                    <a:pt x="8989" y="1665"/>
                    <a:pt x="8983" y="1668"/>
                    <a:pt x="8977" y="1673"/>
                  </a:cubicBezTo>
                  <a:cubicBezTo>
                    <a:pt x="8971" y="1677"/>
                    <a:pt x="8965" y="1683"/>
                    <a:pt x="8959" y="1689"/>
                  </a:cubicBezTo>
                  <a:cubicBezTo>
                    <a:pt x="8952" y="1696"/>
                    <a:pt x="8946" y="1704"/>
                    <a:pt x="8940" y="1714"/>
                  </a:cubicBezTo>
                  <a:cubicBezTo>
                    <a:pt x="8934" y="1724"/>
                    <a:pt x="8928" y="1735"/>
                    <a:pt x="8921" y="1748"/>
                  </a:cubicBezTo>
                  <a:lnTo>
                    <a:pt x="8876" y="1840"/>
                  </a:lnTo>
                  <a:lnTo>
                    <a:pt x="9002" y="1901"/>
                  </a:lnTo>
                  <a:close/>
                  <a:moveTo>
                    <a:pt x="1120" y="17602"/>
                  </a:moveTo>
                  <a:lnTo>
                    <a:pt x="993" y="17861"/>
                  </a:lnTo>
                  <a:lnTo>
                    <a:pt x="1032" y="17880"/>
                  </a:lnTo>
                  <a:lnTo>
                    <a:pt x="1084" y="17775"/>
                  </a:lnTo>
                  <a:lnTo>
                    <a:pt x="1435" y="17948"/>
                  </a:lnTo>
                  <a:lnTo>
                    <a:pt x="1457" y="17903"/>
                  </a:lnTo>
                  <a:lnTo>
                    <a:pt x="1106" y="17730"/>
                  </a:lnTo>
                  <a:lnTo>
                    <a:pt x="1158" y="17624"/>
                  </a:lnTo>
                  <a:lnTo>
                    <a:pt x="1120" y="17602"/>
                  </a:lnTo>
                  <a:close/>
                  <a:moveTo>
                    <a:pt x="1652" y="17508"/>
                  </a:moveTo>
                  <a:lnTo>
                    <a:pt x="1611" y="17488"/>
                  </a:lnTo>
                  <a:lnTo>
                    <a:pt x="1527" y="17660"/>
                  </a:lnTo>
                  <a:lnTo>
                    <a:pt x="1384" y="17590"/>
                  </a:lnTo>
                  <a:lnTo>
                    <a:pt x="1450" y="17456"/>
                  </a:lnTo>
                  <a:lnTo>
                    <a:pt x="1409" y="17436"/>
                  </a:lnTo>
                  <a:lnTo>
                    <a:pt x="1343" y="17570"/>
                  </a:lnTo>
                  <a:lnTo>
                    <a:pt x="1215" y="17507"/>
                  </a:lnTo>
                  <a:lnTo>
                    <a:pt x="1294" y="17347"/>
                  </a:lnTo>
                  <a:lnTo>
                    <a:pt x="1258" y="17321"/>
                  </a:lnTo>
                  <a:lnTo>
                    <a:pt x="1153" y="17535"/>
                  </a:lnTo>
                  <a:lnTo>
                    <a:pt x="1544" y="17727"/>
                  </a:lnTo>
                  <a:lnTo>
                    <a:pt x="1652" y="17508"/>
                  </a:lnTo>
                  <a:close/>
                  <a:moveTo>
                    <a:pt x="1815" y="17177"/>
                  </a:moveTo>
                  <a:lnTo>
                    <a:pt x="1778" y="17182"/>
                  </a:lnTo>
                  <a:cubicBezTo>
                    <a:pt x="1762" y="17184"/>
                    <a:pt x="1744" y="17186"/>
                    <a:pt x="1725" y="17189"/>
                  </a:cubicBezTo>
                  <a:cubicBezTo>
                    <a:pt x="1707" y="17191"/>
                    <a:pt x="1689" y="17194"/>
                    <a:pt x="1673" y="17196"/>
                  </a:cubicBezTo>
                  <a:cubicBezTo>
                    <a:pt x="1656" y="17198"/>
                    <a:pt x="1645" y="17200"/>
                    <a:pt x="1638" y="17201"/>
                  </a:cubicBezTo>
                  <a:cubicBezTo>
                    <a:pt x="1628" y="17203"/>
                    <a:pt x="1617" y="17206"/>
                    <a:pt x="1605" y="17209"/>
                  </a:cubicBezTo>
                  <a:cubicBezTo>
                    <a:pt x="1593" y="17212"/>
                    <a:pt x="1583" y="17215"/>
                    <a:pt x="1574" y="17219"/>
                  </a:cubicBezTo>
                  <a:lnTo>
                    <a:pt x="1577" y="17214"/>
                  </a:lnTo>
                  <a:cubicBezTo>
                    <a:pt x="1585" y="17198"/>
                    <a:pt x="1589" y="17183"/>
                    <a:pt x="1590" y="17167"/>
                  </a:cubicBezTo>
                  <a:cubicBezTo>
                    <a:pt x="1592" y="17152"/>
                    <a:pt x="1590" y="17138"/>
                    <a:pt x="1585" y="17124"/>
                  </a:cubicBezTo>
                  <a:cubicBezTo>
                    <a:pt x="1580" y="17110"/>
                    <a:pt x="1572" y="17098"/>
                    <a:pt x="1561" y="17086"/>
                  </a:cubicBezTo>
                  <a:cubicBezTo>
                    <a:pt x="1551" y="17075"/>
                    <a:pt x="1537" y="17065"/>
                    <a:pt x="1521" y="17057"/>
                  </a:cubicBezTo>
                  <a:cubicBezTo>
                    <a:pt x="1511" y="17052"/>
                    <a:pt x="1501" y="17049"/>
                    <a:pt x="1491" y="17047"/>
                  </a:cubicBezTo>
                  <a:cubicBezTo>
                    <a:pt x="1481" y="17045"/>
                    <a:pt x="1472" y="17044"/>
                    <a:pt x="1464" y="17045"/>
                  </a:cubicBezTo>
                  <a:cubicBezTo>
                    <a:pt x="1455" y="17045"/>
                    <a:pt x="1447" y="17046"/>
                    <a:pt x="1440" y="17048"/>
                  </a:cubicBezTo>
                  <a:cubicBezTo>
                    <a:pt x="1432" y="17050"/>
                    <a:pt x="1426" y="17053"/>
                    <a:pt x="1420" y="17056"/>
                  </a:cubicBezTo>
                  <a:cubicBezTo>
                    <a:pt x="1414" y="17058"/>
                    <a:pt x="1408" y="17062"/>
                    <a:pt x="1402" y="17066"/>
                  </a:cubicBezTo>
                  <a:cubicBezTo>
                    <a:pt x="1396" y="17071"/>
                    <a:pt x="1390" y="17076"/>
                    <a:pt x="1384" y="17083"/>
                  </a:cubicBezTo>
                  <a:cubicBezTo>
                    <a:pt x="1378" y="17089"/>
                    <a:pt x="1372" y="17098"/>
                    <a:pt x="1366" y="17107"/>
                  </a:cubicBezTo>
                  <a:cubicBezTo>
                    <a:pt x="1359" y="17117"/>
                    <a:pt x="1353" y="17128"/>
                    <a:pt x="1347" y="17142"/>
                  </a:cubicBezTo>
                  <a:lnTo>
                    <a:pt x="1302" y="17233"/>
                  </a:lnTo>
                  <a:lnTo>
                    <a:pt x="1692" y="17425"/>
                  </a:lnTo>
                  <a:lnTo>
                    <a:pt x="1715" y="17380"/>
                  </a:lnTo>
                  <a:lnTo>
                    <a:pt x="1538" y="17293"/>
                  </a:lnTo>
                  <a:cubicBezTo>
                    <a:pt x="1544" y="17283"/>
                    <a:pt x="1549" y="17276"/>
                    <a:pt x="1556" y="17271"/>
                  </a:cubicBezTo>
                  <a:cubicBezTo>
                    <a:pt x="1562" y="17267"/>
                    <a:pt x="1572" y="17263"/>
                    <a:pt x="1585" y="17261"/>
                  </a:cubicBezTo>
                  <a:cubicBezTo>
                    <a:pt x="1608" y="17256"/>
                    <a:pt x="1630" y="17252"/>
                    <a:pt x="1651" y="17248"/>
                  </a:cubicBezTo>
                  <a:cubicBezTo>
                    <a:pt x="1672" y="17245"/>
                    <a:pt x="1691" y="17242"/>
                    <a:pt x="1708" y="17240"/>
                  </a:cubicBezTo>
                  <a:cubicBezTo>
                    <a:pt x="1726" y="17238"/>
                    <a:pt x="1741" y="17237"/>
                    <a:pt x="1754" y="17236"/>
                  </a:cubicBezTo>
                  <a:cubicBezTo>
                    <a:pt x="1767" y="17236"/>
                    <a:pt x="1778" y="17235"/>
                    <a:pt x="1786" y="17236"/>
                  </a:cubicBezTo>
                  <a:lnTo>
                    <a:pt x="1815" y="17177"/>
                  </a:lnTo>
                  <a:close/>
                  <a:moveTo>
                    <a:pt x="1528" y="17128"/>
                  </a:moveTo>
                  <a:cubicBezTo>
                    <a:pt x="1537" y="17136"/>
                    <a:pt x="1542" y="17145"/>
                    <a:pt x="1545" y="17155"/>
                  </a:cubicBezTo>
                  <a:cubicBezTo>
                    <a:pt x="1548" y="17166"/>
                    <a:pt x="1549" y="17177"/>
                    <a:pt x="1547" y="17190"/>
                  </a:cubicBezTo>
                  <a:cubicBezTo>
                    <a:pt x="1545" y="17203"/>
                    <a:pt x="1539" y="17218"/>
                    <a:pt x="1531" y="17235"/>
                  </a:cubicBezTo>
                  <a:lnTo>
                    <a:pt x="1509" y="17278"/>
                  </a:lnTo>
                  <a:lnTo>
                    <a:pt x="1363" y="17207"/>
                  </a:lnTo>
                  <a:lnTo>
                    <a:pt x="1386" y="17160"/>
                  </a:lnTo>
                  <a:cubicBezTo>
                    <a:pt x="1392" y="17149"/>
                    <a:pt x="1397" y="17140"/>
                    <a:pt x="1402" y="17133"/>
                  </a:cubicBezTo>
                  <a:cubicBezTo>
                    <a:pt x="1407" y="17126"/>
                    <a:pt x="1413" y="17120"/>
                    <a:pt x="1418" y="17115"/>
                  </a:cubicBezTo>
                  <a:cubicBezTo>
                    <a:pt x="1428" y="17106"/>
                    <a:pt x="1441" y="17101"/>
                    <a:pt x="1455" y="17099"/>
                  </a:cubicBezTo>
                  <a:cubicBezTo>
                    <a:pt x="1470" y="17097"/>
                    <a:pt x="1484" y="17100"/>
                    <a:pt x="1497" y="17106"/>
                  </a:cubicBezTo>
                  <a:cubicBezTo>
                    <a:pt x="1509" y="17112"/>
                    <a:pt x="1520" y="17120"/>
                    <a:pt x="1528" y="17128"/>
                  </a:cubicBezTo>
                  <a:close/>
                  <a:moveTo>
                    <a:pt x="2027" y="16965"/>
                  </a:moveTo>
                  <a:lnTo>
                    <a:pt x="1477" y="16695"/>
                  </a:lnTo>
                  <a:lnTo>
                    <a:pt x="1459" y="16733"/>
                  </a:lnTo>
                  <a:lnTo>
                    <a:pt x="2008" y="17003"/>
                  </a:lnTo>
                  <a:lnTo>
                    <a:pt x="2027" y="16965"/>
                  </a:lnTo>
                  <a:close/>
                  <a:moveTo>
                    <a:pt x="1872" y="16074"/>
                  </a:moveTo>
                  <a:lnTo>
                    <a:pt x="1849" y="16121"/>
                  </a:lnTo>
                  <a:lnTo>
                    <a:pt x="2052" y="16281"/>
                  </a:lnTo>
                  <a:cubicBezTo>
                    <a:pt x="2065" y="16291"/>
                    <a:pt x="2078" y="16301"/>
                    <a:pt x="2090" y="16311"/>
                  </a:cubicBezTo>
                  <a:cubicBezTo>
                    <a:pt x="2103" y="16320"/>
                    <a:pt x="2114" y="16329"/>
                    <a:pt x="2125" y="16336"/>
                  </a:cubicBezTo>
                  <a:cubicBezTo>
                    <a:pt x="2135" y="16344"/>
                    <a:pt x="2143" y="16350"/>
                    <a:pt x="2150" y="16355"/>
                  </a:cubicBezTo>
                  <a:cubicBezTo>
                    <a:pt x="2155" y="16359"/>
                    <a:pt x="2158" y="16361"/>
                    <a:pt x="2160" y="16362"/>
                  </a:cubicBezTo>
                  <a:cubicBezTo>
                    <a:pt x="2158" y="16362"/>
                    <a:pt x="2155" y="16361"/>
                    <a:pt x="2150" y="16360"/>
                  </a:cubicBezTo>
                  <a:cubicBezTo>
                    <a:pt x="2144" y="16358"/>
                    <a:pt x="2136" y="16355"/>
                    <a:pt x="2126" y="16352"/>
                  </a:cubicBezTo>
                  <a:cubicBezTo>
                    <a:pt x="2116" y="16349"/>
                    <a:pt x="2104" y="16346"/>
                    <a:pt x="2091" y="16343"/>
                  </a:cubicBezTo>
                  <a:cubicBezTo>
                    <a:pt x="2077" y="16339"/>
                    <a:pt x="2063" y="16335"/>
                    <a:pt x="2047" y="16331"/>
                  </a:cubicBezTo>
                  <a:lnTo>
                    <a:pt x="1777" y="16266"/>
                  </a:lnTo>
                  <a:lnTo>
                    <a:pt x="1751" y="16319"/>
                  </a:lnTo>
                  <a:lnTo>
                    <a:pt x="1960" y="16486"/>
                  </a:lnTo>
                  <a:cubicBezTo>
                    <a:pt x="1970" y="16494"/>
                    <a:pt x="1981" y="16502"/>
                    <a:pt x="1992" y="16511"/>
                  </a:cubicBezTo>
                  <a:cubicBezTo>
                    <a:pt x="2004" y="16520"/>
                    <a:pt x="2015" y="16528"/>
                    <a:pt x="2025" y="16536"/>
                  </a:cubicBezTo>
                  <a:cubicBezTo>
                    <a:pt x="2035" y="16543"/>
                    <a:pt x="2043" y="16550"/>
                    <a:pt x="2050" y="16555"/>
                  </a:cubicBezTo>
                  <a:cubicBezTo>
                    <a:pt x="2057" y="16561"/>
                    <a:pt x="2061" y="16563"/>
                    <a:pt x="2062" y="16564"/>
                  </a:cubicBezTo>
                  <a:cubicBezTo>
                    <a:pt x="2060" y="16563"/>
                    <a:pt x="2055" y="16562"/>
                    <a:pt x="2047" y="16559"/>
                  </a:cubicBezTo>
                  <a:cubicBezTo>
                    <a:pt x="2038" y="16556"/>
                    <a:pt x="2028" y="16553"/>
                    <a:pt x="2015" y="16549"/>
                  </a:cubicBezTo>
                  <a:cubicBezTo>
                    <a:pt x="2003" y="16546"/>
                    <a:pt x="1989" y="16542"/>
                    <a:pt x="1975" y="16538"/>
                  </a:cubicBezTo>
                  <a:cubicBezTo>
                    <a:pt x="1960" y="16534"/>
                    <a:pt x="1946" y="16530"/>
                    <a:pt x="1933" y="16527"/>
                  </a:cubicBezTo>
                  <a:lnTo>
                    <a:pt x="1680" y="16464"/>
                  </a:lnTo>
                  <a:lnTo>
                    <a:pt x="1655" y="16514"/>
                  </a:lnTo>
                  <a:lnTo>
                    <a:pt x="2092" y="16614"/>
                  </a:lnTo>
                  <a:lnTo>
                    <a:pt x="2121" y="16554"/>
                  </a:lnTo>
                  <a:lnTo>
                    <a:pt x="1925" y="16397"/>
                  </a:lnTo>
                  <a:cubicBezTo>
                    <a:pt x="1913" y="16388"/>
                    <a:pt x="1902" y="16379"/>
                    <a:pt x="1890" y="16371"/>
                  </a:cubicBezTo>
                  <a:cubicBezTo>
                    <a:pt x="1879" y="16362"/>
                    <a:pt x="1869" y="16355"/>
                    <a:pt x="1860" y="16348"/>
                  </a:cubicBezTo>
                  <a:cubicBezTo>
                    <a:pt x="1851" y="16342"/>
                    <a:pt x="1844" y="16336"/>
                    <a:pt x="1838" y="16332"/>
                  </a:cubicBezTo>
                  <a:cubicBezTo>
                    <a:pt x="1832" y="16328"/>
                    <a:pt x="1829" y="16326"/>
                    <a:pt x="1828" y="16325"/>
                  </a:cubicBezTo>
                  <a:cubicBezTo>
                    <a:pt x="1829" y="16326"/>
                    <a:pt x="1833" y="16327"/>
                    <a:pt x="1840" y="16329"/>
                  </a:cubicBezTo>
                  <a:cubicBezTo>
                    <a:pt x="1847" y="16331"/>
                    <a:pt x="1856" y="16333"/>
                    <a:pt x="1866" y="16336"/>
                  </a:cubicBezTo>
                  <a:cubicBezTo>
                    <a:pt x="1877" y="16339"/>
                    <a:pt x="1889" y="16343"/>
                    <a:pt x="1903" y="16347"/>
                  </a:cubicBezTo>
                  <a:cubicBezTo>
                    <a:pt x="1917" y="16350"/>
                    <a:pt x="1932" y="16354"/>
                    <a:pt x="1948" y="16358"/>
                  </a:cubicBezTo>
                  <a:lnTo>
                    <a:pt x="2189" y="16417"/>
                  </a:lnTo>
                  <a:lnTo>
                    <a:pt x="2219" y="16356"/>
                  </a:lnTo>
                  <a:lnTo>
                    <a:pt x="1872" y="16074"/>
                  </a:lnTo>
                  <a:close/>
                  <a:moveTo>
                    <a:pt x="2409" y="15969"/>
                  </a:moveTo>
                  <a:lnTo>
                    <a:pt x="2369" y="15949"/>
                  </a:lnTo>
                  <a:lnTo>
                    <a:pt x="2284" y="16121"/>
                  </a:lnTo>
                  <a:lnTo>
                    <a:pt x="2141" y="16050"/>
                  </a:lnTo>
                  <a:lnTo>
                    <a:pt x="2207" y="15916"/>
                  </a:lnTo>
                  <a:lnTo>
                    <a:pt x="2167" y="15897"/>
                  </a:lnTo>
                  <a:lnTo>
                    <a:pt x="2101" y="16030"/>
                  </a:lnTo>
                  <a:lnTo>
                    <a:pt x="1973" y="15967"/>
                  </a:lnTo>
                  <a:lnTo>
                    <a:pt x="2051" y="15807"/>
                  </a:lnTo>
                  <a:lnTo>
                    <a:pt x="2016" y="15782"/>
                  </a:lnTo>
                  <a:lnTo>
                    <a:pt x="1911" y="15996"/>
                  </a:lnTo>
                  <a:lnTo>
                    <a:pt x="2301" y="16188"/>
                  </a:lnTo>
                  <a:lnTo>
                    <a:pt x="2409" y="15969"/>
                  </a:lnTo>
                  <a:close/>
                  <a:moveTo>
                    <a:pt x="2425" y="15564"/>
                  </a:moveTo>
                  <a:cubicBezTo>
                    <a:pt x="2411" y="15563"/>
                    <a:pt x="2397" y="15564"/>
                    <a:pt x="2384" y="15567"/>
                  </a:cubicBezTo>
                  <a:cubicBezTo>
                    <a:pt x="2371" y="15571"/>
                    <a:pt x="2359" y="15576"/>
                    <a:pt x="2348" y="15584"/>
                  </a:cubicBezTo>
                  <a:cubicBezTo>
                    <a:pt x="2337" y="15591"/>
                    <a:pt x="2324" y="15602"/>
                    <a:pt x="2311" y="15617"/>
                  </a:cubicBezTo>
                  <a:lnTo>
                    <a:pt x="2274" y="15655"/>
                  </a:lnTo>
                  <a:cubicBezTo>
                    <a:pt x="2255" y="15674"/>
                    <a:pt x="2238" y="15687"/>
                    <a:pt x="2224" y="15692"/>
                  </a:cubicBezTo>
                  <a:cubicBezTo>
                    <a:pt x="2210" y="15697"/>
                    <a:pt x="2194" y="15696"/>
                    <a:pt x="2178" y="15688"/>
                  </a:cubicBezTo>
                  <a:cubicBezTo>
                    <a:pt x="2158" y="15679"/>
                    <a:pt x="2146" y="15664"/>
                    <a:pt x="2141" y="15645"/>
                  </a:cubicBezTo>
                  <a:cubicBezTo>
                    <a:pt x="2137" y="15625"/>
                    <a:pt x="2140" y="15603"/>
                    <a:pt x="2152" y="15579"/>
                  </a:cubicBezTo>
                  <a:cubicBezTo>
                    <a:pt x="2157" y="15570"/>
                    <a:pt x="2161" y="15563"/>
                    <a:pt x="2166" y="15556"/>
                  </a:cubicBezTo>
                  <a:cubicBezTo>
                    <a:pt x="2171" y="15549"/>
                    <a:pt x="2176" y="15543"/>
                    <a:pt x="2182" y="15536"/>
                  </a:cubicBezTo>
                  <a:cubicBezTo>
                    <a:pt x="2189" y="15530"/>
                    <a:pt x="2196" y="15524"/>
                    <a:pt x="2204" y="15518"/>
                  </a:cubicBezTo>
                  <a:cubicBezTo>
                    <a:pt x="2212" y="15513"/>
                    <a:pt x="2222" y="15506"/>
                    <a:pt x="2232" y="15500"/>
                  </a:cubicBezTo>
                  <a:lnTo>
                    <a:pt x="2209" y="15463"/>
                  </a:lnTo>
                  <a:cubicBezTo>
                    <a:pt x="2165" y="15488"/>
                    <a:pt x="2134" y="15521"/>
                    <a:pt x="2113" y="15562"/>
                  </a:cubicBezTo>
                  <a:cubicBezTo>
                    <a:pt x="2104" y="15581"/>
                    <a:pt x="2098" y="15600"/>
                    <a:pt x="2096" y="15618"/>
                  </a:cubicBezTo>
                  <a:cubicBezTo>
                    <a:pt x="2094" y="15636"/>
                    <a:pt x="2095" y="15653"/>
                    <a:pt x="2099" y="15669"/>
                  </a:cubicBezTo>
                  <a:cubicBezTo>
                    <a:pt x="2104" y="15685"/>
                    <a:pt x="2111" y="15700"/>
                    <a:pt x="2122" y="15712"/>
                  </a:cubicBezTo>
                  <a:cubicBezTo>
                    <a:pt x="2133" y="15725"/>
                    <a:pt x="2146" y="15736"/>
                    <a:pt x="2163" y="15744"/>
                  </a:cubicBezTo>
                  <a:cubicBezTo>
                    <a:pt x="2188" y="15756"/>
                    <a:pt x="2214" y="15759"/>
                    <a:pt x="2239" y="15751"/>
                  </a:cubicBezTo>
                  <a:cubicBezTo>
                    <a:pt x="2251" y="15747"/>
                    <a:pt x="2262" y="15741"/>
                    <a:pt x="2272" y="15733"/>
                  </a:cubicBezTo>
                  <a:cubicBezTo>
                    <a:pt x="2282" y="15725"/>
                    <a:pt x="2294" y="15714"/>
                    <a:pt x="2308" y="15698"/>
                  </a:cubicBezTo>
                  <a:lnTo>
                    <a:pt x="2339" y="15665"/>
                  </a:lnTo>
                  <a:cubicBezTo>
                    <a:pt x="2376" y="15625"/>
                    <a:pt x="2412" y="15614"/>
                    <a:pt x="2447" y="15631"/>
                  </a:cubicBezTo>
                  <a:cubicBezTo>
                    <a:pt x="2470" y="15642"/>
                    <a:pt x="2484" y="15661"/>
                    <a:pt x="2489" y="15686"/>
                  </a:cubicBezTo>
                  <a:cubicBezTo>
                    <a:pt x="2491" y="15698"/>
                    <a:pt x="2491" y="15709"/>
                    <a:pt x="2489" y="15719"/>
                  </a:cubicBezTo>
                  <a:cubicBezTo>
                    <a:pt x="2487" y="15729"/>
                    <a:pt x="2483" y="15742"/>
                    <a:pt x="2475" y="15757"/>
                  </a:cubicBezTo>
                  <a:cubicBezTo>
                    <a:pt x="2466" y="15776"/>
                    <a:pt x="2454" y="15793"/>
                    <a:pt x="2440" y="15808"/>
                  </a:cubicBezTo>
                  <a:cubicBezTo>
                    <a:pt x="2427" y="15822"/>
                    <a:pt x="2410" y="15834"/>
                    <a:pt x="2390" y="15845"/>
                  </a:cubicBezTo>
                  <a:lnTo>
                    <a:pt x="2417" y="15883"/>
                  </a:lnTo>
                  <a:cubicBezTo>
                    <a:pt x="2438" y="15870"/>
                    <a:pt x="2457" y="15855"/>
                    <a:pt x="2473" y="15837"/>
                  </a:cubicBezTo>
                  <a:cubicBezTo>
                    <a:pt x="2488" y="15820"/>
                    <a:pt x="2502" y="15799"/>
                    <a:pt x="2514" y="15775"/>
                  </a:cubicBezTo>
                  <a:cubicBezTo>
                    <a:pt x="2522" y="15757"/>
                    <a:pt x="2528" y="15740"/>
                    <a:pt x="2531" y="15725"/>
                  </a:cubicBezTo>
                  <a:cubicBezTo>
                    <a:pt x="2534" y="15709"/>
                    <a:pt x="2535" y="15693"/>
                    <a:pt x="2533" y="15676"/>
                  </a:cubicBezTo>
                  <a:cubicBezTo>
                    <a:pt x="2530" y="15653"/>
                    <a:pt x="2523" y="15633"/>
                    <a:pt x="2511" y="15615"/>
                  </a:cubicBezTo>
                  <a:cubicBezTo>
                    <a:pt x="2499" y="15598"/>
                    <a:pt x="2484" y="15585"/>
                    <a:pt x="2465" y="15576"/>
                  </a:cubicBezTo>
                  <a:cubicBezTo>
                    <a:pt x="2453" y="15570"/>
                    <a:pt x="2440" y="15566"/>
                    <a:pt x="2425" y="15564"/>
                  </a:cubicBezTo>
                  <a:close/>
                  <a:moveTo>
                    <a:pt x="2343" y="15118"/>
                  </a:moveTo>
                  <a:lnTo>
                    <a:pt x="2215" y="15376"/>
                  </a:lnTo>
                  <a:lnTo>
                    <a:pt x="2255" y="15396"/>
                  </a:lnTo>
                  <a:lnTo>
                    <a:pt x="2306" y="15291"/>
                  </a:lnTo>
                  <a:lnTo>
                    <a:pt x="2658" y="15464"/>
                  </a:lnTo>
                  <a:lnTo>
                    <a:pt x="2680" y="15419"/>
                  </a:lnTo>
                  <a:lnTo>
                    <a:pt x="2328" y="15246"/>
                  </a:lnTo>
                  <a:lnTo>
                    <a:pt x="2380" y="15140"/>
                  </a:lnTo>
                  <a:lnTo>
                    <a:pt x="2343" y="15118"/>
                  </a:lnTo>
                  <a:close/>
                  <a:moveTo>
                    <a:pt x="2477" y="14845"/>
                  </a:moveTo>
                  <a:lnTo>
                    <a:pt x="2376" y="15050"/>
                  </a:lnTo>
                  <a:lnTo>
                    <a:pt x="2766" y="15243"/>
                  </a:lnTo>
                  <a:lnTo>
                    <a:pt x="2790" y="15195"/>
                  </a:lnTo>
                  <a:lnTo>
                    <a:pt x="2604" y="15104"/>
                  </a:lnTo>
                  <a:lnTo>
                    <a:pt x="2666" y="14979"/>
                  </a:lnTo>
                  <a:lnTo>
                    <a:pt x="2627" y="14960"/>
                  </a:lnTo>
                  <a:lnTo>
                    <a:pt x="2566" y="15085"/>
                  </a:lnTo>
                  <a:lnTo>
                    <a:pt x="2438" y="15022"/>
                  </a:lnTo>
                  <a:lnTo>
                    <a:pt x="2512" y="14871"/>
                  </a:lnTo>
                  <a:lnTo>
                    <a:pt x="2477" y="14845"/>
                  </a:lnTo>
                  <a:close/>
                  <a:moveTo>
                    <a:pt x="3024" y="14719"/>
                  </a:moveTo>
                  <a:lnTo>
                    <a:pt x="2569" y="14656"/>
                  </a:lnTo>
                  <a:lnTo>
                    <a:pt x="2539" y="14717"/>
                  </a:lnTo>
                  <a:lnTo>
                    <a:pt x="2866" y="15040"/>
                  </a:lnTo>
                  <a:lnTo>
                    <a:pt x="2889" y="14993"/>
                  </a:lnTo>
                  <a:lnTo>
                    <a:pt x="2788" y="14896"/>
                  </a:lnTo>
                  <a:lnTo>
                    <a:pt x="2859" y="14750"/>
                  </a:lnTo>
                  <a:lnTo>
                    <a:pt x="2998" y="14772"/>
                  </a:lnTo>
                  <a:lnTo>
                    <a:pt x="3024" y="14719"/>
                  </a:lnTo>
                  <a:close/>
                  <a:moveTo>
                    <a:pt x="2815" y="14743"/>
                  </a:moveTo>
                  <a:lnTo>
                    <a:pt x="2756" y="14865"/>
                  </a:lnTo>
                  <a:lnTo>
                    <a:pt x="2595" y="14709"/>
                  </a:lnTo>
                  <a:lnTo>
                    <a:pt x="2815" y="14743"/>
                  </a:lnTo>
                  <a:close/>
                  <a:moveTo>
                    <a:pt x="2461" y="14687"/>
                  </a:moveTo>
                  <a:cubicBezTo>
                    <a:pt x="2453" y="14690"/>
                    <a:pt x="2447" y="14696"/>
                    <a:pt x="2443" y="14704"/>
                  </a:cubicBezTo>
                  <a:cubicBezTo>
                    <a:pt x="2439" y="14712"/>
                    <a:pt x="2438" y="14721"/>
                    <a:pt x="2441" y="14729"/>
                  </a:cubicBezTo>
                  <a:cubicBezTo>
                    <a:pt x="2444" y="14738"/>
                    <a:pt x="2449" y="14744"/>
                    <a:pt x="2457" y="14748"/>
                  </a:cubicBezTo>
                  <a:cubicBezTo>
                    <a:pt x="2466" y="14752"/>
                    <a:pt x="2474" y="14752"/>
                    <a:pt x="2483" y="14750"/>
                  </a:cubicBezTo>
                  <a:cubicBezTo>
                    <a:pt x="2492" y="14747"/>
                    <a:pt x="2498" y="14741"/>
                    <a:pt x="2502" y="14733"/>
                  </a:cubicBezTo>
                  <a:cubicBezTo>
                    <a:pt x="2506" y="14725"/>
                    <a:pt x="2507" y="14716"/>
                    <a:pt x="2503" y="14708"/>
                  </a:cubicBezTo>
                  <a:cubicBezTo>
                    <a:pt x="2500" y="14699"/>
                    <a:pt x="2495" y="14693"/>
                    <a:pt x="2486" y="14689"/>
                  </a:cubicBezTo>
                  <a:cubicBezTo>
                    <a:pt x="2478" y="14685"/>
                    <a:pt x="2470" y="14685"/>
                    <a:pt x="2461" y="14687"/>
                  </a:cubicBezTo>
                  <a:close/>
                  <a:moveTo>
                    <a:pt x="2519" y="14570"/>
                  </a:moveTo>
                  <a:cubicBezTo>
                    <a:pt x="2511" y="14573"/>
                    <a:pt x="2504" y="14579"/>
                    <a:pt x="2500" y="14587"/>
                  </a:cubicBezTo>
                  <a:cubicBezTo>
                    <a:pt x="2496" y="14595"/>
                    <a:pt x="2496" y="14603"/>
                    <a:pt x="2499" y="14612"/>
                  </a:cubicBezTo>
                  <a:cubicBezTo>
                    <a:pt x="2502" y="14620"/>
                    <a:pt x="2507" y="14626"/>
                    <a:pt x="2515" y="14630"/>
                  </a:cubicBezTo>
                  <a:cubicBezTo>
                    <a:pt x="2523" y="14634"/>
                    <a:pt x="2532" y="14635"/>
                    <a:pt x="2541" y="14632"/>
                  </a:cubicBezTo>
                  <a:cubicBezTo>
                    <a:pt x="2549" y="14629"/>
                    <a:pt x="2556" y="14624"/>
                    <a:pt x="2560" y="14616"/>
                  </a:cubicBezTo>
                  <a:cubicBezTo>
                    <a:pt x="2564" y="14607"/>
                    <a:pt x="2564" y="14599"/>
                    <a:pt x="2561" y="14590"/>
                  </a:cubicBezTo>
                  <a:cubicBezTo>
                    <a:pt x="2558" y="14582"/>
                    <a:pt x="2552" y="14576"/>
                    <a:pt x="2544" y="14572"/>
                  </a:cubicBezTo>
                  <a:cubicBezTo>
                    <a:pt x="2536" y="14568"/>
                    <a:pt x="2528" y="14567"/>
                    <a:pt x="2519" y="14570"/>
                  </a:cubicBezTo>
                  <a:close/>
                  <a:moveTo>
                    <a:pt x="3120" y="14425"/>
                  </a:moveTo>
                  <a:lnTo>
                    <a:pt x="3044" y="14579"/>
                  </a:lnTo>
                  <a:lnTo>
                    <a:pt x="2692" y="14406"/>
                  </a:lnTo>
                  <a:lnTo>
                    <a:pt x="2669" y="14453"/>
                  </a:lnTo>
                  <a:lnTo>
                    <a:pt x="3060" y="14645"/>
                  </a:lnTo>
                  <a:lnTo>
                    <a:pt x="3156" y="14451"/>
                  </a:lnTo>
                  <a:lnTo>
                    <a:pt x="3120" y="14425"/>
                  </a:lnTo>
                  <a:close/>
                  <a:moveTo>
                    <a:pt x="3219" y="14323"/>
                  </a:moveTo>
                  <a:lnTo>
                    <a:pt x="2828" y="14131"/>
                  </a:lnTo>
                  <a:lnTo>
                    <a:pt x="2806" y="14177"/>
                  </a:lnTo>
                  <a:lnTo>
                    <a:pt x="3196" y="14369"/>
                  </a:lnTo>
                  <a:lnTo>
                    <a:pt x="3219" y="14323"/>
                  </a:lnTo>
                  <a:close/>
                  <a:moveTo>
                    <a:pt x="3243" y="13903"/>
                  </a:moveTo>
                  <a:cubicBezTo>
                    <a:pt x="3228" y="13901"/>
                    <a:pt x="3215" y="13902"/>
                    <a:pt x="3201" y="13906"/>
                  </a:cubicBezTo>
                  <a:cubicBezTo>
                    <a:pt x="3188" y="13909"/>
                    <a:pt x="3176" y="13914"/>
                    <a:pt x="3165" y="13922"/>
                  </a:cubicBezTo>
                  <a:cubicBezTo>
                    <a:pt x="3155" y="13929"/>
                    <a:pt x="3142" y="13940"/>
                    <a:pt x="3128" y="13955"/>
                  </a:cubicBezTo>
                  <a:lnTo>
                    <a:pt x="3092" y="13993"/>
                  </a:lnTo>
                  <a:cubicBezTo>
                    <a:pt x="3073" y="14013"/>
                    <a:pt x="3056" y="14025"/>
                    <a:pt x="3042" y="14030"/>
                  </a:cubicBezTo>
                  <a:cubicBezTo>
                    <a:pt x="3027" y="14036"/>
                    <a:pt x="3012" y="14035"/>
                    <a:pt x="2996" y="14027"/>
                  </a:cubicBezTo>
                  <a:cubicBezTo>
                    <a:pt x="2976" y="14017"/>
                    <a:pt x="2964" y="14002"/>
                    <a:pt x="2959" y="13983"/>
                  </a:cubicBezTo>
                  <a:cubicBezTo>
                    <a:pt x="2954" y="13964"/>
                    <a:pt x="2958" y="13942"/>
                    <a:pt x="2970" y="13917"/>
                  </a:cubicBezTo>
                  <a:cubicBezTo>
                    <a:pt x="2974" y="13909"/>
                    <a:pt x="2979" y="13901"/>
                    <a:pt x="2983" y="13894"/>
                  </a:cubicBezTo>
                  <a:cubicBezTo>
                    <a:pt x="2988" y="13887"/>
                    <a:pt x="2994" y="13881"/>
                    <a:pt x="3000" y="13875"/>
                  </a:cubicBezTo>
                  <a:cubicBezTo>
                    <a:pt x="3006" y="13869"/>
                    <a:pt x="3014" y="13863"/>
                    <a:pt x="3022" y="13857"/>
                  </a:cubicBezTo>
                  <a:cubicBezTo>
                    <a:pt x="3030" y="13851"/>
                    <a:pt x="3039" y="13845"/>
                    <a:pt x="3050" y="13838"/>
                  </a:cubicBezTo>
                  <a:lnTo>
                    <a:pt x="3026" y="13801"/>
                  </a:lnTo>
                  <a:cubicBezTo>
                    <a:pt x="2983" y="13826"/>
                    <a:pt x="2951" y="13859"/>
                    <a:pt x="2931" y="13900"/>
                  </a:cubicBezTo>
                  <a:cubicBezTo>
                    <a:pt x="2921" y="13919"/>
                    <a:pt x="2916" y="13938"/>
                    <a:pt x="2914" y="13956"/>
                  </a:cubicBezTo>
                  <a:cubicBezTo>
                    <a:pt x="2911" y="13975"/>
                    <a:pt x="2913" y="13992"/>
                    <a:pt x="2917" y="14008"/>
                  </a:cubicBezTo>
                  <a:cubicBezTo>
                    <a:pt x="2921" y="14024"/>
                    <a:pt x="2929" y="14038"/>
                    <a:pt x="2940" y="14051"/>
                  </a:cubicBezTo>
                  <a:cubicBezTo>
                    <a:pt x="2950" y="14063"/>
                    <a:pt x="2964" y="14074"/>
                    <a:pt x="2981" y="14082"/>
                  </a:cubicBezTo>
                  <a:cubicBezTo>
                    <a:pt x="3006" y="14095"/>
                    <a:pt x="3031" y="14097"/>
                    <a:pt x="3057" y="14089"/>
                  </a:cubicBezTo>
                  <a:cubicBezTo>
                    <a:pt x="3068" y="14085"/>
                    <a:pt x="3079" y="14080"/>
                    <a:pt x="3089" y="14072"/>
                  </a:cubicBezTo>
                  <a:cubicBezTo>
                    <a:pt x="3099" y="14064"/>
                    <a:pt x="3112" y="14052"/>
                    <a:pt x="3126" y="14037"/>
                  </a:cubicBezTo>
                  <a:lnTo>
                    <a:pt x="3157" y="14003"/>
                  </a:lnTo>
                  <a:cubicBezTo>
                    <a:pt x="3194" y="13963"/>
                    <a:pt x="3230" y="13952"/>
                    <a:pt x="3264" y="13969"/>
                  </a:cubicBezTo>
                  <a:cubicBezTo>
                    <a:pt x="3288" y="13980"/>
                    <a:pt x="3302" y="13999"/>
                    <a:pt x="3306" y="14024"/>
                  </a:cubicBezTo>
                  <a:cubicBezTo>
                    <a:pt x="3309" y="14036"/>
                    <a:pt x="3309" y="14047"/>
                    <a:pt x="3307" y="14057"/>
                  </a:cubicBezTo>
                  <a:cubicBezTo>
                    <a:pt x="3305" y="14068"/>
                    <a:pt x="3300" y="14080"/>
                    <a:pt x="3293" y="14095"/>
                  </a:cubicBezTo>
                  <a:cubicBezTo>
                    <a:pt x="3283" y="14115"/>
                    <a:pt x="3272" y="14132"/>
                    <a:pt x="3258" y="14146"/>
                  </a:cubicBezTo>
                  <a:cubicBezTo>
                    <a:pt x="3244" y="14160"/>
                    <a:pt x="3228" y="14173"/>
                    <a:pt x="3208" y="14183"/>
                  </a:cubicBezTo>
                  <a:lnTo>
                    <a:pt x="3234" y="14222"/>
                  </a:lnTo>
                  <a:cubicBezTo>
                    <a:pt x="3256" y="14208"/>
                    <a:pt x="3275" y="14193"/>
                    <a:pt x="3290" y="14175"/>
                  </a:cubicBezTo>
                  <a:cubicBezTo>
                    <a:pt x="3306" y="14158"/>
                    <a:pt x="3320" y="14137"/>
                    <a:pt x="3331" y="14114"/>
                  </a:cubicBezTo>
                  <a:cubicBezTo>
                    <a:pt x="3340" y="14096"/>
                    <a:pt x="3346" y="14079"/>
                    <a:pt x="3349" y="14063"/>
                  </a:cubicBezTo>
                  <a:cubicBezTo>
                    <a:pt x="3352" y="14048"/>
                    <a:pt x="3352" y="14031"/>
                    <a:pt x="3350" y="14014"/>
                  </a:cubicBezTo>
                  <a:cubicBezTo>
                    <a:pt x="3348" y="13991"/>
                    <a:pt x="3341" y="13971"/>
                    <a:pt x="3329" y="13954"/>
                  </a:cubicBezTo>
                  <a:cubicBezTo>
                    <a:pt x="3316" y="13936"/>
                    <a:pt x="3301" y="13923"/>
                    <a:pt x="3283" y="13914"/>
                  </a:cubicBezTo>
                  <a:cubicBezTo>
                    <a:pt x="3271" y="13908"/>
                    <a:pt x="3257" y="13904"/>
                    <a:pt x="3243" y="13903"/>
                  </a:cubicBezTo>
                  <a:close/>
                  <a:moveTo>
                    <a:pt x="3494" y="13620"/>
                  </a:moveTo>
                  <a:cubicBezTo>
                    <a:pt x="3497" y="13637"/>
                    <a:pt x="3497" y="13652"/>
                    <a:pt x="3495" y="13666"/>
                  </a:cubicBezTo>
                  <a:cubicBezTo>
                    <a:pt x="3493" y="13680"/>
                    <a:pt x="3489" y="13694"/>
                    <a:pt x="3482" y="13709"/>
                  </a:cubicBezTo>
                  <a:cubicBezTo>
                    <a:pt x="3470" y="13731"/>
                    <a:pt x="3454" y="13749"/>
                    <a:pt x="3433" y="13762"/>
                  </a:cubicBezTo>
                  <a:cubicBezTo>
                    <a:pt x="3412" y="13775"/>
                    <a:pt x="3387" y="13780"/>
                    <a:pt x="3357" y="13778"/>
                  </a:cubicBezTo>
                  <a:cubicBezTo>
                    <a:pt x="3343" y="13777"/>
                    <a:pt x="3330" y="13774"/>
                    <a:pt x="3317" y="13770"/>
                  </a:cubicBezTo>
                  <a:cubicBezTo>
                    <a:pt x="3303" y="13766"/>
                    <a:pt x="3287" y="13759"/>
                    <a:pt x="3268" y="13750"/>
                  </a:cubicBezTo>
                  <a:cubicBezTo>
                    <a:pt x="3245" y="13738"/>
                    <a:pt x="3226" y="13727"/>
                    <a:pt x="3211" y="13717"/>
                  </a:cubicBezTo>
                  <a:cubicBezTo>
                    <a:pt x="3196" y="13706"/>
                    <a:pt x="3183" y="13694"/>
                    <a:pt x="3173" y="13682"/>
                  </a:cubicBezTo>
                  <a:cubicBezTo>
                    <a:pt x="3155" y="13662"/>
                    <a:pt x="3145" y="13641"/>
                    <a:pt x="3141" y="13619"/>
                  </a:cubicBezTo>
                  <a:cubicBezTo>
                    <a:pt x="3138" y="13598"/>
                    <a:pt x="3142" y="13576"/>
                    <a:pt x="3153" y="13553"/>
                  </a:cubicBezTo>
                  <a:cubicBezTo>
                    <a:pt x="3160" y="13538"/>
                    <a:pt x="3168" y="13526"/>
                    <a:pt x="3178" y="13517"/>
                  </a:cubicBezTo>
                  <a:cubicBezTo>
                    <a:pt x="3187" y="13507"/>
                    <a:pt x="3199" y="13498"/>
                    <a:pt x="3214" y="13491"/>
                  </a:cubicBezTo>
                  <a:lnTo>
                    <a:pt x="3196" y="13451"/>
                  </a:lnTo>
                  <a:cubicBezTo>
                    <a:pt x="3179" y="13459"/>
                    <a:pt x="3164" y="13470"/>
                    <a:pt x="3150" y="13484"/>
                  </a:cubicBezTo>
                  <a:cubicBezTo>
                    <a:pt x="3136" y="13498"/>
                    <a:pt x="3125" y="13515"/>
                    <a:pt x="3115" y="13534"/>
                  </a:cubicBezTo>
                  <a:cubicBezTo>
                    <a:pt x="3104" y="13557"/>
                    <a:pt x="3098" y="13582"/>
                    <a:pt x="3098" y="13607"/>
                  </a:cubicBezTo>
                  <a:cubicBezTo>
                    <a:pt x="3098" y="13632"/>
                    <a:pt x="3104" y="13656"/>
                    <a:pt x="3115" y="13680"/>
                  </a:cubicBezTo>
                  <a:cubicBezTo>
                    <a:pt x="3126" y="13703"/>
                    <a:pt x="3141" y="13725"/>
                    <a:pt x="3162" y="13745"/>
                  </a:cubicBezTo>
                  <a:cubicBezTo>
                    <a:pt x="3183" y="13766"/>
                    <a:pt x="3208" y="13783"/>
                    <a:pt x="3236" y="13797"/>
                  </a:cubicBezTo>
                  <a:cubicBezTo>
                    <a:pt x="3266" y="13812"/>
                    <a:pt x="3295" y="13821"/>
                    <a:pt x="3324" y="13827"/>
                  </a:cubicBezTo>
                  <a:cubicBezTo>
                    <a:pt x="3353" y="13832"/>
                    <a:pt x="3381" y="13831"/>
                    <a:pt x="3408" y="13824"/>
                  </a:cubicBezTo>
                  <a:cubicBezTo>
                    <a:pt x="3433" y="13817"/>
                    <a:pt x="3454" y="13806"/>
                    <a:pt x="3473" y="13790"/>
                  </a:cubicBezTo>
                  <a:cubicBezTo>
                    <a:pt x="3491" y="13775"/>
                    <a:pt x="3506" y="13756"/>
                    <a:pt x="3516" y="13735"/>
                  </a:cubicBezTo>
                  <a:cubicBezTo>
                    <a:pt x="3526" y="13716"/>
                    <a:pt x="3532" y="13695"/>
                    <a:pt x="3536" y="13674"/>
                  </a:cubicBezTo>
                  <a:cubicBezTo>
                    <a:pt x="3539" y="13653"/>
                    <a:pt x="3540" y="13632"/>
                    <a:pt x="3538" y="13611"/>
                  </a:cubicBezTo>
                  <a:lnTo>
                    <a:pt x="3494" y="13620"/>
                  </a:lnTo>
                  <a:close/>
                  <a:moveTo>
                    <a:pt x="3730" y="13285"/>
                  </a:moveTo>
                  <a:lnTo>
                    <a:pt x="3339" y="13093"/>
                  </a:lnTo>
                  <a:lnTo>
                    <a:pt x="3316" y="13139"/>
                  </a:lnTo>
                  <a:lnTo>
                    <a:pt x="3479" y="13220"/>
                  </a:lnTo>
                  <a:lnTo>
                    <a:pt x="3398" y="13385"/>
                  </a:lnTo>
                  <a:lnTo>
                    <a:pt x="3235" y="13304"/>
                  </a:lnTo>
                  <a:lnTo>
                    <a:pt x="3212" y="13350"/>
                  </a:lnTo>
                  <a:lnTo>
                    <a:pt x="3603" y="13542"/>
                  </a:lnTo>
                  <a:lnTo>
                    <a:pt x="3626" y="13496"/>
                  </a:lnTo>
                  <a:lnTo>
                    <a:pt x="3437" y="13403"/>
                  </a:lnTo>
                  <a:lnTo>
                    <a:pt x="3518" y="13239"/>
                  </a:lnTo>
                  <a:lnTo>
                    <a:pt x="3707" y="13332"/>
                  </a:lnTo>
                  <a:lnTo>
                    <a:pt x="3730" y="13285"/>
                  </a:lnTo>
                  <a:close/>
                  <a:moveTo>
                    <a:pt x="3894" y="12951"/>
                  </a:moveTo>
                  <a:lnTo>
                    <a:pt x="3854" y="12931"/>
                  </a:lnTo>
                  <a:lnTo>
                    <a:pt x="3769" y="13103"/>
                  </a:lnTo>
                  <a:lnTo>
                    <a:pt x="3626" y="13033"/>
                  </a:lnTo>
                  <a:lnTo>
                    <a:pt x="3692" y="12899"/>
                  </a:lnTo>
                  <a:lnTo>
                    <a:pt x="3651" y="12879"/>
                  </a:lnTo>
                  <a:lnTo>
                    <a:pt x="3585" y="13013"/>
                  </a:lnTo>
                  <a:lnTo>
                    <a:pt x="3457" y="12950"/>
                  </a:lnTo>
                  <a:lnTo>
                    <a:pt x="3536" y="12790"/>
                  </a:lnTo>
                  <a:lnTo>
                    <a:pt x="3500" y="12765"/>
                  </a:lnTo>
                  <a:lnTo>
                    <a:pt x="3395" y="12978"/>
                  </a:lnTo>
                  <a:lnTo>
                    <a:pt x="3786" y="13171"/>
                  </a:lnTo>
                  <a:lnTo>
                    <a:pt x="3894" y="12951"/>
                  </a:lnTo>
                  <a:close/>
                  <a:moveTo>
                    <a:pt x="3811" y="12134"/>
                  </a:moveTo>
                  <a:lnTo>
                    <a:pt x="3788" y="12181"/>
                  </a:lnTo>
                  <a:lnTo>
                    <a:pt x="3991" y="12341"/>
                  </a:lnTo>
                  <a:cubicBezTo>
                    <a:pt x="4004" y="12351"/>
                    <a:pt x="4016" y="12361"/>
                    <a:pt x="4029" y="12370"/>
                  </a:cubicBezTo>
                  <a:cubicBezTo>
                    <a:pt x="4042" y="12380"/>
                    <a:pt x="4053" y="12389"/>
                    <a:pt x="4063" y="12396"/>
                  </a:cubicBezTo>
                  <a:cubicBezTo>
                    <a:pt x="4074" y="12404"/>
                    <a:pt x="4082" y="12410"/>
                    <a:pt x="4089" y="12415"/>
                  </a:cubicBezTo>
                  <a:cubicBezTo>
                    <a:pt x="4094" y="12418"/>
                    <a:pt x="4097" y="12421"/>
                    <a:pt x="4099" y="12422"/>
                  </a:cubicBezTo>
                  <a:cubicBezTo>
                    <a:pt x="4097" y="12422"/>
                    <a:pt x="4094" y="12421"/>
                    <a:pt x="4089" y="12419"/>
                  </a:cubicBezTo>
                  <a:cubicBezTo>
                    <a:pt x="4083" y="12417"/>
                    <a:pt x="4075" y="12415"/>
                    <a:pt x="4065" y="12412"/>
                  </a:cubicBezTo>
                  <a:cubicBezTo>
                    <a:pt x="4055" y="12409"/>
                    <a:pt x="4043" y="12406"/>
                    <a:pt x="4030" y="12403"/>
                  </a:cubicBezTo>
                  <a:cubicBezTo>
                    <a:pt x="4016" y="12399"/>
                    <a:pt x="4001" y="12395"/>
                    <a:pt x="3986" y="12391"/>
                  </a:cubicBezTo>
                  <a:lnTo>
                    <a:pt x="3716" y="12326"/>
                  </a:lnTo>
                  <a:lnTo>
                    <a:pt x="3690" y="12379"/>
                  </a:lnTo>
                  <a:lnTo>
                    <a:pt x="3899" y="12546"/>
                  </a:lnTo>
                  <a:cubicBezTo>
                    <a:pt x="3909" y="12554"/>
                    <a:pt x="3919" y="12562"/>
                    <a:pt x="3931" y="12571"/>
                  </a:cubicBezTo>
                  <a:cubicBezTo>
                    <a:pt x="3943" y="12580"/>
                    <a:pt x="3953" y="12588"/>
                    <a:pt x="3963" y="12596"/>
                  </a:cubicBezTo>
                  <a:cubicBezTo>
                    <a:pt x="3973" y="12603"/>
                    <a:pt x="3982" y="12610"/>
                    <a:pt x="3989" y="12615"/>
                  </a:cubicBezTo>
                  <a:cubicBezTo>
                    <a:pt x="3996" y="12620"/>
                    <a:pt x="4000" y="12623"/>
                    <a:pt x="4001" y="12624"/>
                  </a:cubicBezTo>
                  <a:cubicBezTo>
                    <a:pt x="3999" y="12623"/>
                    <a:pt x="3994" y="12622"/>
                    <a:pt x="3985" y="12619"/>
                  </a:cubicBezTo>
                  <a:cubicBezTo>
                    <a:pt x="3977" y="12616"/>
                    <a:pt x="3966" y="12613"/>
                    <a:pt x="3954" y="12609"/>
                  </a:cubicBezTo>
                  <a:cubicBezTo>
                    <a:pt x="3942" y="12605"/>
                    <a:pt x="3928" y="12602"/>
                    <a:pt x="3914" y="12597"/>
                  </a:cubicBezTo>
                  <a:cubicBezTo>
                    <a:pt x="3899" y="12593"/>
                    <a:pt x="3885" y="12590"/>
                    <a:pt x="3872" y="12586"/>
                  </a:cubicBezTo>
                  <a:lnTo>
                    <a:pt x="3619" y="12524"/>
                  </a:lnTo>
                  <a:lnTo>
                    <a:pt x="3594" y="12574"/>
                  </a:lnTo>
                  <a:lnTo>
                    <a:pt x="4031" y="12674"/>
                  </a:lnTo>
                  <a:lnTo>
                    <a:pt x="4060" y="12613"/>
                  </a:lnTo>
                  <a:lnTo>
                    <a:pt x="3863" y="12457"/>
                  </a:lnTo>
                  <a:cubicBezTo>
                    <a:pt x="3852" y="12448"/>
                    <a:pt x="3840" y="12439"/>
                    <a:pt x="3829" y="12431"/>
                  </a:cubicBezTo>
                  <a:cubicBezTo>
                    <a:pt x="3818" y="12422"/>
                    <a:pt x="3808" y="12415"/>
                    <a:pt x="3799" y="12408"/>
                  </a:cubicBezTo>
                  <a:cubicBezTo>
                    <a:pt x="3790" y="12401"/>
                    <a:pt x="3782" y="12396"/>
                    <a:pt x="3777" y="12392"/>
                  </a:cubicBezTo>
                  <a:cubicBezTo>
                    <a:pt x="3771" y="12388"/>
                    <a:pt x="3768" y="12386"/>
                    <a:pt x="3767" y="12385"/>
                  </a:cubicBezTo>
                  <a:cubicBezTo>
                    <a:pt x="3768" y="12385"/>
                    <a:pt x="3772" y="12387"/>
                    <a:pt x="3779" y="12389"/>
                  </a:cubicBezTo>
                  <a:cubicBezTo>
                    <a:pt x="3786" y="12391"/>
                    <a:pt x="3795" y="12393"/>
                    <a:pt x="3805" y="12396"/>
                  </a:cubicBezTo>
                  <a:cubicBezTo>
                    <a:pt x="3816" y="12399"/>
                    <a:pt x="3828" y="12403"/>
                    <a:pt x="3842" y="12406"/>
                  </a:cubicBezTo>
                  <a:cubicBezTo>
                    <a:pt x="3856" y="12410"/>
                    <a:pt x="3871" y="12414"/>
                    <a:pt x="3887" y="12418"/>
                  </a:cubicBezTo>
                  <a:lnTo>
                    <a:pt x="4128" y="12477"/>
                  </a:lnTo>
                  <a:lnTo>
                    <a:pt x="4158" y="12416"/>
                  </a:lnTo>
                  <a:lnTo>
                    <a:pt x="3811" y="12134"/>
                  </a:lnTo>
                  <a:close/>
                  <a:moveTo>
                    <a:pt x="4263" y="12202"/>
                  </a:moveTo>
                  <a:lnTo>
                    <a:pt x="3872" y="12010"/>
                  </a:lnTo>
                  <a:lnTo>
                    <a:pt x="3849" y="12055"/>
                  </a:lnTo>
                  <a:lnTo>
                    <a:pt x="4240" y="12248"/>
                  </a:lnTo>
                  <a:lnTo>
                    <a:pt x="4263" y="12202"/>
                  </a:lnTo>
                  <a:close/>
                  <a:moveTo>
                    <a:pt x="4379" y="11867"/>
                  </a:moveTo>
                  <a:lnTo>
                    <a:pt x="4303" y="12021"/>
                  </a:lnTo>
                  <a:lnTo>
                    <a:pt x="3951" y="11848"/>
                  </a:lnTo>
                  <a:lnTo>
                    <a:pt x="3928" y="11895"/>
                  </a:lnTo>
                  <a:lnTo>
                    <a:pt x="4319" y="12087"/>
                  </a:lnTo>
                  <a:lnTo>
                    <a:pt x="4415" y="11893"/>
                  </a:lnTo>
                  <a:lnTo>
                    <a:pt x="4379" y="11867"/>
                  </a:lnTo>
                  <a:close/>
                  <a:moveTo>
                    <a:pt x="4581" y="11554"/>
                  </a:moveTo>
                  <a:lnTo>
                    <a:pt x="4191" y="11362"/>
                  </a:lnTo>
                  <a:lnTo>
                    <a:pt x="4168" y="11408"/>
                  </a:lnTo>
                  <a:lnTo>
                    <a:pt x="4331" y="11489"/>
                  </a:lnTo>
                  <a:lnTo>
                    <a:pt x="4250" y="11654"/>
                  </a:lnTo>
                  <a:lnTo>
                    <a:pt x="4087" y="11573"/>
                  </a:lnTo>
                  <a:lnTo>
                    <a:pt x="4064" y="11619"/>
                  </a:lnTo>
                  <a:lnTo>
                    <a:pt x="4455" y="11811"/>
                  </a:lnTo>
                  <a:lnTo>
                    <a:pt x="4477" y="11765"/>
                  </a:lnTo>
                  <a:lnTo>
                    <a:pt x="4288" y="11672"/>
                  </a:lnTo>
                  <a:lnTo>
                    <a:pt x="4369" y="11508"/>
                  </a:lnTo>
                  <a:lnTo>
                    <a:pt x="4558" y="11601"/>
                  </a:lnTo>
                  <a:lnTo>
                    <a:pt x="4581" y="11554"/>
                  </a:lnTo>
                  <a:close/>
                  <a:moveTo>
                    <a:pt x="4746" y="11220"/>
                  </a:moveTo>
                  <a:lnTo>
                    <a:pt x="4705" y="11200"/>
                  </a:lnTo>
                  <a:lnTo>
                    <a:pt x="4621" y="11372"/>
                  </a:lnTo>
                  <a:lnTo>
                    <a:pt x="4478" y="11302"/>
                  </a:lnTo>
                  <a:lnTo>
                    <a:pt x="4544" y="11168"/>
                  </a:lnTo>
                  <a:lnTo>
                    <a:pt x="4503" y="11148"/>
                  </a:lnTo>
                  <a:lnTo>
                    <a:pt x="4437" y="11282"/>
                  </a:lnTo>
                  <a:lnTo>
                    <a:pt x="4309" y="11219"/>
                  </a:lnTo>
                  <a:lnTo>
                    <a:pt x="4388" y="11059"/>
                  </a:lnTo>
                  <a:lnTo>
                    <a:pt x="4352" y="11034"/>
                  </a:lnTo>
                  <a:lnTo>
                    <a:pt x="4247" y="11247"/>
                  </a:lnTo>
                  <a:lnTo>
                    <a:pt x="4638" y="11440"/>
                  </a:lnTo>
                  <a:lnTo>
                    <a:pt x="4746" y="11220"/>
                  </a:lnTo>
                  <a:close/>
                  <a:moveTo>
                    <a:pt x="4846" y="10917"/>
                  </a:moveTo>
                  <a:lnTo>
                    <a:pt x="4770" y="11071"/>
                  </a:lnTo>
                  <a:lnTo>
                    <a:pt x="4419" y="10899"/>
                  </a:lnTo>
                  <a:lnTo>
                    <a:pt x="4396" y="10945"/>
                  </a:lnTo>
                  <a:lnTo>
                    <a:pt x="4786" y="11138"/>
                  </a:lnTo>
                  <a:lnTo>
                    <a:pt x="4882" y="10943"/>
                  </a:lnTo>
                  <a:lnTo>
                    <a:pt x="4846" y="10917"/>
                  </a:lnTo>
                  <a:close/>
                  <a:moveTo>
                    <a:pt x="5105" y="10490"/>
                  </a:moveTo>
                  <a:lnTo>
                    <a:pt x="4698" y="10331"/>
                  </a:lnTo>
                  <a:lnTo>
                    <a:pt x="4664" y="10400"/>
                  </a:lnTo>
                  <a:lnTo>
                    <a:pt x="4887" y="10601"/>
                  </a:lnTo>
                  <a:cubicBezTo>
                    <a:pt x="4901" y="10613"/>
                    <a:pt x="4913" y="10624"/>
                    <a:pt x="4925" y="10632"/>
                  </a:cubicBezTo>
                  <a:cubicBezTo>
                    <a:pt x="4936" y="10641"/>
                    <a:pt x="4942" y="10646"/>
                    <a:pt x="4944" y="10647"/>
                  </a:cubicBezTo>
                  <a:cubicBezTo>
                    <a:pt x="4942" y="10646"/>
                    <a:pt x="4934" y="10644"/>
                    <a:pt x="4920" y="10640"/>
                  </a:cubicBezTo>
                  <a:cubicBezTo>
                    <a:pt x="4906" y="10637"/>
                    <a:pt x="4889" y="10633"/>
                    <a:pt x="4868" y="10629"/>
                  </a:cubicBezTo>
                  <a:lnTo>
                    <a:pt x="4578" y="10574"/>
                  </a:lnTo>
                  <a:lnTo>
                    <a:pt x="4544" y="10643"/>
                  </a:lnTo>
                  <a:lnTo>
                    <a:pt x="4918" y="10869"/>
                  </a:lnTo>
                  <a:lnTo>
                    <a:pt x="4941" y="10824"/>
                  </a:lnTo>
                  <a:lnTo>
                    <a:pt x="4673" y="10666"/>
                  </a:lnTo>
                  <a:cubicBezTo>
                    <a:pt x="4668" y="10663"/>
                    <a:pt x="4661" y="10659"/>
                    <a:pt x="4654" y="10654"/>
                  </a:cubicBezTo>
                  <a:cubicBezTo>
                    <a:pt x="4646" y="10650"/>
                    <a:pt x="4639" y="10646"/>
                    <a:pt x="4631" y="10642"/>
                  </a:cubicBezTo>
                  <a:cubicBezTo>
                    <a:pt x="4624" y="10638"/>
                    <a:pt x="4617" y="10634"/>
                    <a:pt x="4612" y="10631"/>
                  </a:cubicBezTo>
                  <a:cubicBezTo>
                    <a:pt x="4607" y="10628"/>
                    <a:pt x="4604" y="10626"/>
                    <a:pt x="4602" y="10625"/>
                  </a:cubicBezTo>
                  <a:cubicBezTo>
                    <a:pt x="4607" y="10627"/>
                    <a:pt x="4616" y="10629"/>
                    <a:pt x="4630" y="10631"/>
                  </a:cubicBezTo>
                  <a:cubicBezTo>
                    <a:pt x="4645" y="10634"/>
                    <a:pt x="4664" y="10638"/>
                    <a:pt x="4686" y="10642"/>
                  </a:cubicBezTo>
                  <a:lnTo>
                    <a:pt x="5001" y="10701"/>
                  </a:lnTo>
                  <a:lnTo>
                    <a:pt x="5021" y="10661"/>
                  </a:lnTo>
                  <a:lnTo>
                    <a:pt x="4770" y="10434"/>
                  </a:lnTo>
                  <a:cubicBezTo>
                    <a:pt x="4765" y="10430"/>
                    <a:pt x="4759" y="10425"/>
                    <a:pt x="4754" y="10420"/>
                  </a:cubicBezTo>
                  <a:cubicBezTo>
                    <a:pt x="4748" y="10415"/>
                    <a:pt x="4742" y="10410"/>
                    <a:pt x="4737" y="10406"/>
                  </a:cubicBezTo>
                  <a:cubicBezTo>
                    <a:pt x="4731" y="10401"/>
                    <a:pt x="4727" y="10397"/>
                    <a:pt x="4723" y="10394"/>
                  </a:cubicBezTo>
                  <a:cubicBezTo>
                    <a:pt x="4720" y="10391"/>
                    <a:pt x="4717" y="10389"/>
                    <a:pt x="4717" y="10389"/>
                  </a:cubicBezTo>
                  <a:cubicBezTo>
                    <a:pt x="4718" y="10389"/>
                    <a:pt x="4720" y="10390"/>
                    <a:pt x="4725" y="10392"/>
                  </a:cubicBezTo>
                  <a:cubicBezTo>
                    <a:pt x="4730" y="10394"/>
                    <a:pt x="4735" y="10397"/>
                    <a:pt x="4742" y="10400"/>
                  </a:cubicBezTo>
                  <a:cubicBezTo>
                    <a:pt x="4749" y="10403"/>
                    <a:pt x="4756" y="10406"/>
                    <a:pt x="4764" y="10410"/>
                  </a:cubicBezTo>
                  <a:cubicBezTo>
                    <a:pt x="4771" y="10413"/>
                    <a:pt x="4778" y="10416"/>
                    <a:pt x="4784" y="10418"/>
                  </a:cubicBezTo>
                  <a:lnTo>
                    <a:pt x="5082" y="10537"/>
                  </a:lnTo>
                  <a:lnTo>
                    <a:pt x="5105" y="10490"/>
                  </a:lnTo>
                  <a:close/>
                  <a:moveTo>
                    <a:pt x="5125" y="10078"/>
                  </a:moveTo>
                  <a:cubicBezTo>
                    <a:pt x="5110" y="10077"/>
                    <a:pt x="5096" y="10077"/>
                    <a:pt x="5083" y="10081"/>
                  </a:cubicBezTo>
                  <a:cubicBezTo>
                    <a:pt x="5070" y="10084"/>
                    <a:pt x="5058" y="10090"/>
                    <a:pt x="5047" y="10097"/>
                  </a:cubicBezTo>
                  <a:cubicBezTo>
                    <a:pt x="5037" y="10105"/>
                    <a:pt x="5024" y="10116"/>
                    <a:pt x="5010" y="10131"/>
                  </a:cubicBezTo>
                  <a:lnTo>
                    <a:pt x="4974" y="10169"/>
                  </a:lnTo>
                  <a:cubicBezTo>
                    <a:pt x="4955" y="10188"/>
                    <a:pt x="4938" y="10200"/>
                    <a:pt x="4924" y="10206"/>
                  </a:cubicBezTo>
                  <a:cubicBezTo>
                    <a:pt x="4909" y="10211"/>
                    <a:pt x="4894" y="10210"/>
                    <a:pt x="4878" y="10202"/>
                  </a:cubicBezTo>
                  <a:cubicBezTo>
                    <a:pt x="4858" y="10192"/>
                    <a:pt x="4845" y="10178"/>
                    <a:pt x="4841" y="10158"/>
                  </a:cubicBezTo>
                  <a:cubicBezTo>
                    <a:pt x="4836" y="10139"/>
                    <a:pt x="4840" y="10117"/>
                    <a:pt x="4852" y="10092"/>
                  </a:cubicBezTo>
                  <a:cubicBezTo>
                    <a:pt x="4856" y="10084"/>
                    <a:pt x="4861" y="10076"/>
                    <a:pt x="4865" y="10070"/>
                  </a:cubicBezTo>
                  <a:cubicBezTo>
                    <a:pt x="4870" y="10063"/>
                    <a:pt x="4876" y="10056"/>
                    <a:pt x="4882" y="10050"/>
                  </a:cubicBezTo>
                  <a:cubicBezTo>
                    <a:pt x="4888" y="10044"/>
                    <a:pt x="4896" y="10038"/>
                    <a:pt x="4904" y="10032"/>
                  </a:cubicBezTo>
                  <a:cubicBezTo>
                    <a:pt x="4912" y="10026"/>
                    <a:pt x="4921" y="10020"/>
                    <a:pt x="4932" y="10014"/>
                  </a:cubicBezTo>
                  <a:lnTo>
                    <a:pt x="4908" y="9976"/>
                  </a:lnTo>
                  <a:cubicBezTo>
                    <a:pt x="4865" y="10001"/>
                    <a:pt x="4833" y="10035"/>
                    <a:pt x="4813" y="10076"/>
                  </a:cubicBezTo>
                  <a:cubicBezTo>
                    <a:pt x="4803" y="10095"/>
                    <a:pt x="4798" y="10114"/>
                    <a:pt x="4795" y="10132"/>
                  </a:cubicBezTo>
                  <a:cubicBezTo>
                    <a:pt x="4793" y="10150"/>
                    <a:pt x="4794" y="10167"/>
                    <a:pt x="4799" y="10183"/>
                  </a:cubicBezTo>
                  <a:cubicBezTo>
                    <a:pt x="4803" y="10199"/>
                    <a:pt x="4811" y="10213"/>
                    <a:pt x="4822" y="10226"/>
                  </a:cubicBezTo>
                  <a:cubicBezTo>
                    <a:pt x="4832" y="10239"/>
                    <a:pt x="4846" y="10249"/>
                    <a:pt x="4863" y="10258"/>
                  </a:cubicBezTo>
                  <a:cubicBezTo>
                    <a:pt x="4888" y="10270"/>
                    <a:pt x="4913" y="10272"/>
                    <a:pt x="4939" y="10265"/>
                  </a:cubicBezTo>
                  <a:cubicBezTo>
                    <a:pt x="4950" y="10261"/>
                    <a:pt x="4961" y="10255"/>
                    <a:pt x="4971" y="10247"/>
                  </a:cubicBezTo>
                  <a:cubicBezTo>
                    <a:pt x="4981" y="10239"/>
                    <a:pt x="4993" y="10227"/>
                    <a:pt x="5008" y="10212"/>
                  </a:cubicBezTo>
                  <a:lnTo>
                    <a:pt x="5039" y="10179"/>
                  </a:lnTo>
                  <a:cubicBezTo>
                    <a:pt x="5076" y="10139"/>
                    <a:pt x="5112" y="10127"/>
                    <a:pt x="5146" y="10144"/>
                  </a:cubicBezTo>
                  <a:cubicBezTo>
                    <a:pt x="5169" y="10156"/>
                    <a:pt x="5183" y="10174"/>
                    <a:pt x="5188" y="10200"/>
                  </a:cubicBezTo>
                  <a:cubicBezTo>
                    <a:pt x="5191" y="10211"/>
                    <a:pt x="5191" y="10222"/>
                    <a:pt x="5189" y="10233"/>
                  </a:cubicBezTo>
                  <a:cubicBezTo>
                    <a:pt x="5187" y="10243"/>
                    <a:pt x="5182" y="10256"/>
                    <a:pt x="5175" y="10270"/>
                  </a:cubicBezTo>
                  <a:cubicBezTo>
                    <a:pt x="5165" y="10290"/>
                    <a:pt x="5153" y="10307"/>
                    <a:pt x="5140" y="10321"/>
                  </a:cubicBezTo>
                  <a:cubicBezTo>
                    <a:pt x="5126" y="10336"/>
                    <a:pt x="5110" y="10348"/>
                    <a:pt x="5090" y="10359"/>
                  </a:cubicBezTo>
                  <a:lnTo>
                    <a:pt x="5116" y="10397"/>
                  </a:lnTo>
                  <a:cubicBezTo>
                    <a:pt x="5138" y="10384"/>
                    <a:pt x="5156" y="10368"/>
                    <a:pt x="5172" y="10351"/>
                  </a:cubicBezTo>
                  <a:cubicBezTo>
                    <a:pt x="5188" y="10333"/>
                    <a:pt x="5201" y="10313"/>
                    <a:pt x="5213" y="10289"/>
                  </a:cubicBezTo>
                  <a:cubicBezTo>
                    <a:pt x="5222" y="10271"/>
                    <a:pt x="5228" y="10254"/>
                    <a:pt x="5231" y="10239"/>
                  </a:cubicBezTo>
                  <a:cubicBezTo>
                    <a:pt x="5234" y="10223"/>
                    <a:pt x="5234" y="10207"/>
                    <a:pt x="5232" y="10190"/>
                  </a:cubicBezTo>
                  <a:cubicBezTo>
                    <a:pt x="5230" y="10167"/>
                    <a:pt x="5223" y="10147"/>
                    <a:pt x="5211" y="10129"/>
                  </a:cubicBezTo>
                  <a:cubicBezTo>
                    <a:pt x="5198" y="10112"/>
                    <a:pt x="5183" y="10098"/>
                    <a:pt x="5165" y="10089"/>
                  </a:cubicBezTo>
                  <a:cubicBezTo>
                    <a:pt x="5153" y="10083"/>
                    <a:pt x="5139" y="10080"/>
                    <a:pt x="5125" y="10078"/>
                  </a:cubicBezTo>
                  <a:close/>
                  <a:moveTo>
                    <a:pt x="5239" y="9888"/>
                  </a:moveTo>
                  <a:lnTo>
                    <a:pt x="5196" y="9867"/>
                  </a:lnTo>
                  <a:lnTo>
                    <a:pt x="5142" y="9976"/>
                  </a:lnTo>
                  <a:lnTo>
                    <a:pt x="5186" y="9997"/>
                  </a:lnTo>
                  <a:lnTo>
                    <a:pt x="5239" y="9888"/>
                  </a:lnTo>
                  <a:close/>
                  <a:moveTo>
                    <a:pt x="5156" y="9401"/>
                  </a:moveTo>
                  <a:lnTo>
                    <a:pt x="5133" y="9447"/>
                  </a:lnTo>
                  <a:lnTo>
                    <a:pt x="5405" y="9581"/>
                  </a:lnTo>
                  <a:cubicBezTo>
                    <a:pt x="5419" y="9587"/>
                    <a:pt x="5429" y="9594"/>
                    <a:pt x="5438" y="9600"/>
                  </a:cubicBezTo>
                  <a:cubicBezTo>
                    <a:pt x="5446" y="9606"/>
                    <a:pt x="5453" y="9615"/>
                    <a:pt x="5459" y="9626"/>
                  </a:cubicBezTo>
                  <a:cubicBezTo>
                    <a:pt x="5464" y="9636"/>
                    <a:pt x="5466" y="9648"/>
                    <a:pt x="5464" y="9661"/>
                  </a:cubicBezTo>
                  <a:cubicBezTo>
                    <a:pt x="5462" y="9675"/>
                    <a:pt x="5458" y="9690"/>
                    <a:pt x="5449" y="9707"/>
                  </a:cubicBezTo>
                  <a:cubicBezTo>
                    <a:pt x="5443" y="9719"/>
                    <a:pt x="5437" y="9729"/>
                    <a:pt x="5431" y="9736"/>
                  </a:cubicBezTo>
                  <a:cubicBezTo>
                    <a:pt x="5424" y="9744"/>
                    <a:pt x="5417" y="9750"/>
                    <a:pt x="5411" y="9754"/>
                  </a:cubicBezTo>
                  <a:cubicBezTo>
                    <a:pt x="5404" y="9758"/>
                    <a:pt x="5397" y="9761"/>
                    <a:pt x="5391" y="9762"/>
                  </a:cubicBezTo>
                  <a:cubicBezTo>
                    <a:pt x="5385" y="9764"/>
                    <a:pt x="5379" y="9764"/>
                    <a:pt x="5374" y="9764"/>
                  </a:cubicBezTo>
                  <a:cubicBezTo>
                    <a:pt x="5366" y="9764"/>
                    <a:pt x="5357" y="9762"/>
                    <a:pt x="5346" y="9757"/>
                  </a:cubicBezTo>
                  <a:cubicBezTo>
                    <a:pt x="5334" y="9753"/>
                    <a:pt x="5324" y="9748"/>
                    <a:pt x="5314" y="9743"/>
                  </a:cubicBezTo>
                  <a:lnTo>
                    <a:pt x="5051" y="9614"/>
                  </a:lnTo>
                  <a:lnTo>
                    <a:pt x="5028" y="9660"/>
                  </a:lnTo>
                  <a:lnTo>
                    <a:pt x="5308" y="9798"/>
                  </a:lnTo>
                  <a:cubicBezTo>
                    <a:pt x="5317" y="9802"/>
                    <a:pt x="5327" y="9806"/>
                    <a:pt x="5339" y="9811"/>
                  </a:cubicBezTo>
                  <a:cubicBezTo>
                    <a:pt x="5351" y="9815"/>
                    <a:pt x="5363" y="9817"/>
                    <a:pt x="5375" y="9816"/>
                  </a:cubicBezTo>
                  <a:cubicBezTo>
                    <a:pt x="5400" y="9815"/>
                    <a:pt x="5421" y="9808"/>
                    <a:pt x="5439" y="9794"/>
                  </a:cubicBezTo>
                  <a:cubicBezTo>
                    <a:pt x="5457" y="9781"/>
                    <a:pt x="5473" y="9759"/>
                    <a:pt x="5488" y="9729"/>
                  </a:cubicBezTo>
                  <a:cubicBezTo>
                    <a:pt x="5500" y="9705"/>
                    <a:pt x="5507" y="9683"/>
                    <a:pt x="5510" y="9665"/>
                  </a:cubicBezTo>
                  <a:cubicBezTo>
                    <a:pt x="5513" y="9646"/>
                    <a:pt x="5513" y="9628"/>
                    <a:pt x="5508" y="9611"/>
                  </a:cubicBezTo>
                  <a:cubicBezTo>
                    <a:pt x="5504" y="9595"/>
                    <a:pt x="5497" y="9581"/>
                    <a:pt x="5486" y="9571"/>
                  </a:cubicBezTo>
                  <a:cubicBezTo>
                    <a:pt x="5475" y="9560"/>
                    <a:pt x="5457" y="9549"/>
                    <a:pt x="5434" y="9538"/>
                  </a:cubicBezTo>
                  <a:lnTo>
                    <a:pt x="5156" y="9401"/>
                  </a:lnTo>
                  <a:close/>
                  <a:moveTo>
                    <a:pt x="5730" y="9220"/>
                  </a:moveTo>
                  <a:lnTo>
                    <a:pt x="5339" y="9028"/>
                  </a:lnTo>
                  <a:lnTo>
                    <a:pt x="5316" y="9074"/>
                  </a:lnTo>
                  <a:lnTo>
                    <a:pt x="5530" y="9177"/>
                  </a:lnTo>
                  <a:cubicBezTo>
                    <a:pt x="5544" y="9184"/>
                    <a:pt x="5558" y="9191"/>
                    <a:pt x="5572" y="9197"/>
                  </a:cubicBezTo>
                  <a:cubicBezTo>
                    <a:pt x="5586" y="9203"/>
                    <a:pt x="5599" y="9209"/>
                    <a:pt x="5611" y="9214"/>
                  </a:cubicBezTo>
                  <a:cubicBezTo>
                    <a:pt x="5622" y="9219"/>
                    <a:pt x="5632" y="9223"/>
                    <a:pt x="5639" y="9226"/>
                  </a:cubicBezTo>
                  <a:cubicBezTo>
                    <a:pt x="5647" y="9229"/>
                    <a:pt x="5651" y="9230"/>
                    <a:pt x="5651" y="9231"/>
                  </a:cubicBezTo>
                  <a:cubicBezTo>
                    <a:pt x="5650" y="9230"/>
                    <a:pt x="5646" y="9230"/>
                    <a:pt x="5640" y="9230"/>
                  </a:cubicBezTo>
                  <a:cubicBezTo>
                    <a:pt x="5634" y="9229"/>
                    <a:pt x="5626" y="9229"/>
                    <a:pt x="5617" y="9228"/>
                  </a:cubicBezTo>
                  <a:cubicBezTo>
                    <a:pt x="5608" y="9228"/>
                    <a:pt x="5597" y="9227"/>
                    <a:pt x="5586" y="9227"/>
                  </a:cubicBezTo>
                  <a:cubicBezTo>
                    <a:pt x="5574" y="9226"/>
                    <a:pt x="5563" y="9226"/>
                    <a:pt x="5551" y="9227"/>
                  </a:cubicBezTo>
                  <a:lnTo>
                    <a:pt x="5238" y="9234"/>
                  </a:lnTo>
                  <a:lnTo>
                    <a:pt x="5211" y="9288"/>
                  </a:lnTo>
                  <a:lnTo>
                    <a:pt x="5602" y="9480"/>
                  </a:lnTo>
                  <a:lnTo>
                    <a:pt x="5626" y="9432"/>
                  </a:lnTo>
                  <a:lnTo>
                    <a:pt x="5398" y="9323"/>
                  </a:lnTo>
                  <a:cubicBezTo>
                    <a:pt x="5386" y="9317"/>
                    <a:pt x="5375" y="9312"/>
                    <a:pt x="5363" y="9307"/>
                  </a:cubicBezTo>
                  <a:cubicBezTo>
                    <a:pt x="5352" y="9302"/>
                    <a:pt x="5341" y="9297"/>
                    <a:pt x="5331" y="9293"/>
                  </a:cubicBezTo>
                  <a:cubicBezTo>
                    <a:pt x="5321" y="9289"/>
                    <a:pt x="5312" y="9285"/>
                    <a:pt x="5305" y="9282"/>
                  </a:cubicBezTo>
                  <a:cubicBezTo>
                    <a:pt x="5298" y="9279"/>
                    <a:pt x="5293" y="9277"/>
                    <a:pt x="5289" y="9275"/>
                  </a:cubicBezTo>
                  <a:cubicBezTo>
                    <a:pt x="5293" y="9276"/>
                    <a:pt x="5299" y="9276"/>
                    <a:pt x="5306" y="9277"/>
                  </a:cubicBezTo>
                  <a:cubicBezTo>
                    <a:pt x="5314" y="9277"/>
                    <a:pt x="5323" y="9277"/>
                    <a:pt x="5333" y="9277"/>
                  </a:cubicBezTo>
                  <a:cubicBezTo>
                    <a:pt x="5343" y="9277"/>
                    <a:pt x="5354" y="9277"/>
                    <a:pt x="5366" y="9278"/>
                  </a:cubicBezTo>
                  <a:cubicBezTo>
                    <a:pt x="5378" y="9278"/>
                    <a:pt x="5391" y="9278"/>
                    <a:pt x="5405" y="9277"/>
                  </a:cubicBezTo>
                  <a:lnTo>
                    <a:pt x="5706" y="9269"/>
                  </a:lnTo>
                  <a:lnTo>
                    <a:pt x="5730" y="9220"/>
                  </a:lnTo>
                  <a:close/>
                  <a:moveTo>
                    <a:pt x="5808" y="9060"/>
                  </a:moveTo>
                  <a:lnTo>
                    <a:pt x="5418" y="8868"/>
                  </a:lnTo>
                  <a:lnTo>
                    <a:pt x="5395" y="8914"/>
                  </a:lnTo>
                  <a:lnTo>
                    <a:pt x="5786" y="9106"/>
                  </a:lnTo>
                  <a:lnTo>
                    <a:pt x="5808" y="9060"/>
                  </a:lnTo>
                  <a:close/>
                  <a:moveTo>
                    <a:pt x="5608" y="8481"/>
                  </a:moveTo>
                  <a:lnTo>
                    <a:pt x="5585" y="8529"/>
                  </a:lnTo>
                  <a:lnTo>
                    <a:pt x="5801" y="8739"/>
                  </a:lnTo>
                  <a:cubicBezTo>
                    <a:pt x="5819" y="8757"/>
                    <a:pt x="5834" y="8771"/>
                    <a:pt x="5846" y="8782"/>
                  </a:cubicBezTo>
                  <a:cubicBezTo>
                    <a:pt x="5858" y="8792"/>
                    <a:pt x="5866" y="8800"/>
                    <a:pt x="5871" y="8803"/>
                  </a:cubicBezTo>
                  <a:cubicBezTo>
                    <a:pt x="5868" y="8802"/>
                    <a:pt x="5863" y="8801"/>
                    <a:pt x="5856" y="8799"/>
                  </a:cubicBezTo>
                  <a:cubicBezTo>
                    <a:pt x="5849" y="8797"/>
                    <a:pt x="5841" y="8796"/>
                    <a:pt x="5832" y="8794"/>
                  </a:cubicBezTo>
                  <a:cubicBezTo>
                    <a:pt x="5823" y="8792"/>
                    <a:pt x="5813" y="8790"/>
                    <a:pt x="5803" y="8788"/>
                  </a:cubicBezTo>
                  <a:cubicBezTo>
                    <a:pt x="5792" y="8786"/>
                    <a:pt x="5782" y="8785"/>
                    <a:pt x="5772" y="8783"/>
                  </a:cubicBezTo>
                  <a:lnTo>
                    <a:pt x="5480" y="8742"/>
                  </a:lnTo>
                  <a:lnTo>
                    <a:pt x="5455" y="8793"/>
                  </a:lnTo>
                  <a:lnTo>
                    <a:pt x="5910" y="8853"/>
                  </a:lnTo>
                  <a:lnTo>
                    <a:pt x="5933" y="8807"/>
                  </a:lnTo>
                  <a:lnTo>
                    <a:pt x="5608" y="8481"/>
                  </a:lnTo>
                  <a:close/>
                  <a:moveTo>
                    <a:pt x="6144" y="8378"/>
                  </a:moveTo>
                  <a:lnTo>
                    <a:pt x="6104" y="8358"/>
                  </a:lnTo>
                  <a:lnTo>
                    <a:pt x="6019" y="8530"/>
                  </a:lnTo>
                  <a:lnTo>
                    <a:pt x="5876" y="8460"/>
                  </a:lnTo>
                  <a:lnTo>
                    <a:pt x="5942" y="8326"/>
                  </a:lnTo>
                  <a:lnTo>
                    <a:pt x="5901" y="8306"/>
                  </a:lnTo>
                  <a:lnTo>
                    <a:pt x="5836" y="8440"/>
                  </a:lnTo>
                  <a:lnTo>
                    <a:pt x="5707" y="8377"/>
                  </a:lnTo>
                  <a:lnTo>
                    <a:pt x="5786" y="8217"/>
                  </a:lnTo>
                  <a:lnTo>
                    <a:pt x="5751" y="8192"/>
                  </a:lnTo>
                  <a:lnTo>
                    <a:pt x="5645" y="8405"/>
                  </a:lnTo>
                  <a:lnTo>
                    <a:pt x="6036" y="8598"/>
                  </a:lnTo>
                  <a:lnTo>
                    <a:pt x="6144" y="8378"/>
                  </a:lnTo>
                  <a:close/>
                  <a:moveTo>
                    <a:pt x="6307" y="8047"/>
                  </a:moveTo>
                  <a:lnTo>
                    <a:pt x="6271" y="8052"/>
                  </a:lnTo>
                  <a:cubicBezTo>
                    <a:pt x="6254" y="8054"/>
                    <a:pt x="6236" y="8057"/>
                    <a:pt x="6218" y="8059"/>
                  </a:cubicBezTo>
                  <a:cubicBezTo>
                    <a:pt x="6199" y="8062"/>
                    <a:pt x="6181" y="8064"/>
                    <a:pt x="6165" y="8066"/>
                  </a:cubicBezTo>
                  <a:cubicBezTo>
                    <a:pt x="6148" y="8069"/>
                    <a:pt x="6137" y="8071"/>
                    <a:pt x="6130" y="8072"/>
                  </a:cubicBezTo>
                  <a:cubicBezTo>
                    <a:pt x="6120" y="8074"/>
                    <a:pt x="6109" y="8076"/>
                    <a:pt x="6097" y="8079"/>
                  </a:cubicBezTo>
                  <a:cubicBezTo>
                    <a:pt x="6086" y="8082"/>
                    <a:pt x="6075" y="8086"/>
                    <a:pt x="6067" y="8090"/>
                  </a:cubicBezTo>
                  <a:lnTo>
                    <a:pt x="6070" y="8084"/>
                  </a:lnTo>
                  <a:cubicBezTo>
                    <a:pt x="6077" y="8068"/>
                    <a:pt x="6082" y="8053"/>
                    <a:pt x="6083" y="8038"/>
                  </a:cubicBezTo>
                  <a:cubicBezTo>
                    <a:pt x="6084" y="8022"/>
                    <a:pt x="6082" y="8008"/>
                    <a:pt x="6077" y="7994"/>
                  </a:cubicBezTo>
                  <a:cubicBezTo>
                    <a:pt x="6072" y="7981"/>
                    <a:pt x="6065" y="7968"/>
                    <a:pt x="6054" y="7956"/>
                  </a:cubicBezTo>
                  <a:cubicBezTo>
                    <a:pt x="6043" y="7945"/>
                    <a:pt x="6029" y="7935"/>
                    <a:pt x="6014" y="7927"/>
                  </a:cubicBezTo>
                  <a:cubicBezTo>
                    <a:pt x="6003" y="7922"/>
                    <a:pt x="5993" y="7919"/>
                    <a:pt x="5984" y="7917"/>
                  </a:cubicBezTo>
                  <a:cubicBezTo>
                    <a:pt x="5974" y="7916"/>
                    <a:pt x="5965" y="7915"/>
                    <a:pt x="5956" y="7915"/>
                  </a:cubicBezTo>
                  <a:cubicBezTo>
                    <a:pt x="5947" y="7915"/>
                    <a:pt x="5939" y="7916"/>
                    <a:pt x="5932" y="7918"/>
                  </a:cubicBezTo>
                  <a:cubicBezTo>
                    <a:pt x="5925" y="7921"/>
                    <a:pt x="5918" y="7923"/>
                    <a:pt x="5912" y="7926"/>
                  </a:cubicBezTo>
                  <a:cubicBezTo>
                    <a:pt x="5906" y="7929"/>
                    <a:pt x="5900" y="7932"/>
                    <a:pt x="5894" y="7936"/>
                  </a:cubicBezTo>
                  <a:cubicBezTo>
                    <a:pt x="5889" y="7941"/>
                    <a:pt x="5883" y="7946"/>
                    <a:pt x="5876" y="7953"/>
                  </a:cubicBezTo>
                  <a:cubicBezTo>
                    <a:pt x="5870" y="7960"/>
                    <a:pt x="5864" y="7968"/>
                    <a:pt x="5858" y="7978"/>
                  </a:cubicBezTo>
                  <a:cubicBezTo>
                    <a:pt x="5852" y="7987"/>
                    <a:pt x="5845" y="7999"/>
                    <a:pt x="5839" y="8012"/>
                  </a:cubicBezTo>
                  <a:lnTo>
                    <a:pt x="5794" y="8103"/>
                  </a:lnTo>
                  <a:lnTo>
                    <a:pt x="6185" y="8296"/>
                  </a:lnTo>
                  <a:lnTo>
                    <a:pt x="6207" y="8250"/>
                  </a:lnTo>
                  <a:lnTo>
                    <a:pt x="6031" y="8163"/>
                  </a:lnTo>
                  <a:cubicBezTo>
                    <a:pt x="6036" y="8153"/>
                    <a:pt x="6042" y="8146"/>
                    <a:pt x="6048" y="8142"/>
                  </a:cubicBezTo>
                  <a:cubicBezTo>
                    <a:pt x="6054" y="8137"/>
                    <a:pt x="6064" y="8134"/>
                    <a:pt x="6078" y="8131"/>
                  </a:cubicBezTo>
                  <a:cubicBezTo>
                    <a:pt x="6101" y="8126"/>
                    <a:pt x="6123" y="8122"/>
                    <a:pt x="6143" y="8119"/>
                  </a:cubicBezTo>
                  <a:cubicBezTo>
                    <a:pt x="6164" y="8115"/>
                    <a:pt x="6183" y="8113"/>
                    <a:pt x="6201" y="8110"/>
                  </a:cubicBezTo>
                  <a:cubicBezTo>
                    <a:pt x="6218" y="8108"/>
                    <a:pt x="6233" y="8107"/>
                    <a:pt x="6246" y="8106"/>
                  </a:cubicBezTo>
                  <a:cubicBezTo>
                    <a:pt x="6260" y="8106"/>
                    <a:pt x="6270" y="8106"/>
                    <a:pt x="6278" y="8106"/>
                  </a:cubicBezTo>
                  <a:lnTo>
                    <a:pt x="6307" y="8047"/>
                  </a:lnTo>
                  <a:close/>
                  <a:moveTo>
                    <a:pt x="6021" y="7998"/>
                  </a:moveTo>
                  <a:cubicBezTo>
                    <a:pt x="6029" y="8007"/>
                    <a:pt x="6035" y="8016"/>
                    <a:pt x="6038" y="8025"/>
                  </a:cubicBezTo>
                  <a:cubicBezTo>
                    <a:pt x="6041" y="8036"/>
                    <a:pt x="6041" y="8048"/>
                    <a:pt x="6039" y="8060"/>
                  </a:cubicBezTo>
                  <a:cubicBezTo>
                    <a:pt x="6037" y="8073"/>
                    <a:pt x="6031" y="8088"/>
                    <a:pt x="6023" y="8105"/>
                  </a:cubicBezTo>
                  <a:lnTo>
                    <a:pt x="6002" y="8149"/>
                  </a:lnTo>
                  <a:lnTo>
                    <a:pt x="5856" y="8077"/>
                  </a:lnTo>
                  <a:lnTo>
                    <a:pt x="5879" y="8030"/>
                  </a:lnTo>
                  <a:cubicBezTo>
                    <a:pt x="5884" y="8020"/>
                    <a:pt x="5889" y="8011"/>
                    <a:pt x="5894" y="8004"/>
                  </a:cubicBezTo>
                  <a:cubicBezTo>
                    <a:pt x="5899" y="7997"/>
                    <a:pt x="5905" y="7990"/>
                    <a:pt x="5911" y="7985"/>
                  </a:cubicBezTo>
                  <a:cubicBezTo>
                    <a:pt x="5921" y="7976"/>
                    <a:pt x="5933" y="7971"/>
                    <a:pt x="5948" y="7969"/>
                  </a:cubicBezTo>
                  <a:cubicBezTo>
                    <a:pt x="5962" y="7968"/>
                    <a:pt x="5976" y="7970"/>
                    <a:pt x="5989" y="7976"/>
                  </a:cubicBezTo>
                  <a:cubicBezTo>
                    <a:pt x="6002" y="7983"/>
                    <a:pt x="6012" y="7990"/>
                    <a:pt x="6021" y="7998"/>
                  </a:cubicBezTo>
                  <a:close/>
                  <a:moveTo>
                    <a:pt x="6318" y="7653"/>
                  </a:moveTo>
                  <a:cubicBezTo>
                    <a:pt x="6303" y="7652"/>
                    <a:pt x="6290" y="7653"/>
                    <a:pt x="6277" y="7656"/>
                  </a:cubicBezTo>
                  <a:cubicBezTo>
                    <a:pt x="6264" y="7660"/>
                    <a:pt x="6252" y="7665"/>
                    <a:pt x="6241" y="7672"/>
                  </a:cubicBezTo>
                  <a:cubicBezTo>
                    <a:pt x="6230" y="7680"/>
                    <a:pt x="6217" y="7691"/>
                    <a:pt x="6203" y="7706"/>
                  </a:cubicBezTo>
                  <a:lnTo>
                    <a:pt x="6167" y="7744"/>
                  </a:lnTo>
                  <a:cubicBezTo>
                    <a:pt x="6148" y="7763"/>
                    <a:pt x="6131" y="7776"/>
                    <a:pt x="6117" y="7781"/>
                  </a:cubicBezTo>
                  <a:cubicBezTo>
                    <a:pt x="6102" y="7786"/>
                    <a:pt x="6087" y="7785"/>
                    <a:pt x="6071" y="7777"/>
                  </a:cubicBezTo>
                  <a:cubicBezTo>
                    <a:pt x="6051" y="7767"/>
                    <a:pt x="6039" y="7753"/>
                    <a:pt x="6034" y="7734"/>
                  </a:cubicBezTo>
                  <a:cubicBezTo>
                    <a:pt x="6029" y="7714"/>
                    <a:pt x="6033" y="7692"/>
                    <a:pt x="6045" y="7668"/>
                  </a:cubicBezTo>
                  <a:cubicBezTo>
                    <a:pt x="6049" y="7659"/>
                    <a:pt x="6054" y="7652"/>
                    <a:pt x="6059" y="7645"/>
                  </a:cubicBezTo>
                  <a:cubicBezTo>
                    <a:pt x="6063" y="7638"/>
                    <a:pt x="6069" y="7631"/>
                    <a:pt x="6075" y="7625"/>
                  </a:cubicBezTo>
                  <a:cubicBezTo>
                    <a:pt x="6081" y="7619"/>
                    <a:pt x="6089" y="7613"/>
                    <a:pt x="6097" y="7607"/>
                  </a:cubicBezTo>
                  <a:cubicBezTo>
                    <a:pt x="6105" y="7601"/>
                    <a:pt x="6114" y="7595"/>
                    <a:pt x="6125" y="7589"/>
                  </a:cubicBezTo>
                  <a:lnTo>
                    <a:pt x="6102" y="7552"/>
                  </a:lnTo>
                  <a:cubicBezTo>
                    <a:pt x="6058" y="7577"/>
                    <a:pt x="6026" y="7610"/>
                    <a:pt x="6006" y="7651"/>
                  </a:cubicBezTo>
                  <a:cubicBezTo>
                    <a:pt x="5997" y="7670"/>
                    <a:pt x="5991" y="7689"/>
                    <a:pt x="5989" y="7707"/>
                  </a:cubicBezTo>
                  <a:cubicBezTo>
                    <a:pt x="5987" y="7725"/>
                    <a:pt x="5988" y="7742"/>
                    <a:pt x="5992" y="7758"/>
                  </a:cubicBezTo>
                  <a:cubicBezTo>
                    <a:pt x="5997" y="7774"/>
                    <a:pt x="6004" y="7788"/>
                    <a:pt x="6015" y="7801"/>
                  </a:cubicBezTo>
                  <a:cubicBezTo>
                    <a:pt x="6025" y="7814"/>
                    <a:pt x="6039" y="7825"/>
                    <a:pt x="6056" y="7833"/>
                  </a:cubicBezTo>
                  <a:cubicBezTo>
                    <a:pt x="6081" y="7845"/>
                    <a:pt x="6106" y="7847"/>
                    <a:pt x="6132" y="7840"/>
                  </a:cubicBezTo>
                  <a:cubicBezTo>
                    <a:pt x="6143" y="7836"/>
                    <a:pt x="6154" y="7830"/>
                    <a:pt x="6164" y="7822"/>
                  </a:cubicBezTo>
                  <a:cubicBezTo>
                    <a:pt x="6175" y="7814"/>
                    <a:pt x="6187" y="7803"/>
                    <a:pt x="6201" y="7787"/>
                  </a:cubicBezTo>
                  <a:lnTo>
                    <a:pt x="6232" y="7754"/>
                  </a:lnTo>
                  <a:cubicBezTo>
                    <a:pt x="6269" y="7714"/>
                    <a:pt x="6305" y="7703"/>
                    <a:pt x="6339" y="7720"/>
                  </a:cubicBezTo>
                  <a:cubicBezTo>
                    <a:pt x="6363" y="7731"/>
                    <a:pt x="6377" y="7750"/>
                    <a:pt x="6382" y="7775"/>
                  </a:cubicBezTo>
                  <a:cubicBezTo>
                    <a:pt x="6384" y="7787"/>
                    <a:pt x="6384" y="7797"/>
                    <a:pt x="6382" y="7808"/>
                  </a:cubicBezTo>
                  <a:cubicBezTo>
                    <a:pt x="6380" y="7818"/>
                    <a:pt x="6375" y="7831"/>
                    <a:pt x="6368" y="7846"/>
                  </a:cubicBezTo>
                  <a:cubicBezTo>
                    <a:pt x="6358" y="7865"/>
                    <a:pt x="6347" y="7882"/>
                    <a:pt x="6333" y="7897"/>
                  </a:cubicBezTo>
                  <a:cubicBezTo>
                    <a:pt x="6319" y="7911"/>
                    <a:pt x="6303" y="7923"/>
                    <a:pt x="6283" y="7934"/>
                  </a:cubicBezTo>
                  <a:lnTo>
                    <a:pt x="6309" y="7972"/>
                  </a:lnTo>
                  <a:cubicBezTo>
                    <a:pt x="6331" y="7959"/>
                    <a:pt x="6350" y="7943"/>
                    <a:pt x="6365" y="7926"/>
                  </a:cubicBezTo>
                  <a:cubicBezTo>
                    <a:pt x="6381" y="7908"/>
                    <a:pt x="6395" y="7888"/>
                    <a:pt x="6406" y="7864"/>
                  </a:cubicBezTo>
                  <a:cubicBezTo>
                    <a:pt x="6415" y="7846"/>
                    <a:pt x="6421" y="7829"/>
                    <a:pt x="6424" y="7814"/>
                  </a:cubicBezTo>
                  <a:cubicBezTo>
                    <a:pt x="6427" y="7798"/>
                    <a:pt x="6428" y="7782"/>
                    <a:pt x="6426" y="7765"/>
                  </a:cubicBezTo>
                  <a:cubicBezTo>
                    <a:pt x="6423" y="7742"/>
                    <a:pt x="6416" y="7722"/>
                    <a:pt x="6404" y="7704"/>
                  </a:cubicBezTo>
                  <a:cubicBezTo>
                    <a:pt x="6392" y="7687"/>
                    <a:pt x="6376" y="7673"/>
                    <a:pt x="6358" y="7664"/>
                  </a:cubicBezTo>
                  <a:cubicBezTo>
                    <a:pt x="6346" y="7658"/>
                    <a:pt x="6333" y="7655"/>
                    <a:pt x="6318" y="7653"/>
                  </a:cubicBezTo>
                  <a:close/>
                  <a:moveTo>
                    <a:pt x="6536" y="7583"/>
                  </a:moveTo>
                  <a:lnTo>
                    <a:pt x="6145" y="7390"/>
                  </a:lnTo>
                  <a:lnTo>
                    <a:pt x="6122" y="7436"/>
                  </a:lnTo>
                  <a:lnTo>
                    <a:pt x="6513" y="7628"/>
                  </a:lnTo>
                  <a:lnTo>
                    <a:pt x="6536" y="7583"/>
                  </a:lnTo>
                  <a:close/>
                  <a:moveTo>
                    <a:pt x="6311" y="7053"/>
                  </a:moveTo>
                  <a:lnTo>
                    <a:pt x="6183" y="7312"/>
                  </a:lnTo>
                  <a:lnTo>
                    <a:pt x="6223" y="7331"/>
                  </a:lnTo>
                  <a:lnTo>
                    <a:pt x="6274" y="7226"/>
                  </a:lnTo>
                  <a:lnTo>
                    <a:pt x="6626" y="7399"/>
                  </a:lnTo>
                  <a:lnTo>
                    <a:pt x="6648" y="7354"/>
                  </a:lnTo>
                  <a:lnTo>
                    <a:pt x="6296" y="7181"/>
                  </a:lnTo>
                  <a:lnTo>
                    <a:pt x="6349" y="7076"/>
                  </a:lnTo>
                  <a:lnTo>
                    <a:pt x="6311" y="7053"/>
                  </a:lnTo>
                  <a:close/>
                  <a:moveTo>
                    <a:pt x="6854" y="6937"/>
                  </a:moveTo>
                  <a:lnTo>
                    <a:pt x="6399" y="6874"/>
                  </a:lnTo>
                  <a:lnTo>
                    <a:pt x="6369" y="6935"/>
                  </a:lnTo>
                  <a:lnTo>
                    <a:pt x="6696" y="7257"/>
                  </a:lnTo>
                  <a:lnTo>
                    <a:pt x="6719" y="7210"/>
                  </a:lnTo>
                  <a:lnTo>
                    <a:pt x="6617" y="7113"/>
                  </a:lnTo>
                  <a:lnTo>
                    <a:pt x="6689" y="6968"/>
                  </a:lnTo>
                  <a:lnTo>
                    <a:pt x="6827" y="6990"/>
                  </a:lnTo>
                  <a:lnTo>
                    <a:pt x="6854" y="6937"/>
                  </a:lnTo>
                  <a:close/>
                  <a:moveTo>
                    <a:pt x="6645" y="6961"/>
                  </a:moveTo>
                  <a:lnTo>
                    <a:pt x="6585" y="7082"/>
                  </a:lnTo>
                  <a:lnTo>
                    <a:pt x="6424" y="6926"/>
                  </a:lnTo>
                  <a:lnTo>
                    <a:pt x="6645" y="6961"/>
                  </a:lnTo>
                  <a:close/>
                  <a:moveTo>
                    <a:pt x="6291" y="6905"/>
                  </a:moveTo>
                  <a:cubicBezTo>
                    <a:pt x="6283" y="6908"/>
                    <a:pt x="6276" y="6913"/>
                    <a:pt x="6272" y="6922"/>
                  </a:cubicBezTo>
                  <a:cubicBezTo>
                    <a:pt x="6268" y="6930"/>
                    <a:pt x="6268" y="6938"/>
                    <a:pt x="6271" y="6946"/>
                  </a:cubicBezTo>
                  <a:cubicBezTo>
                    <a:pt x="6273" y="6955"/>
                    <a:pt x="6279" y="6961"/>
                    <a:pt x="6287" y="6965"/>
                  </a:cubicBezTo>
                  <a:cubicBezTo>
                    <a:pt x="6295" y="6969"/>
                    <a:pt x="6304" y="6970"/>
                    <a:pt x="6312" y="6967"/>
                  </a:cubicBezTo>
                  <a:cubicBezTo>
                    <a:pt x="6321" y="6964"/>
                    <a:pt x="6328" y="6959"/>
                    <a:pt x="6332" y="6950"/>
                  </a:cubicBezTo>
                  <a:cubicBezTo>
                    <a:pt x="6336" y="6942"/>
                    <a:pt x="6336" y="6933"/>
                    <a:pt x="6333" y="6925"/>
                  </a:cubicBezTo>
                  <a:cubicBezTo>
                    <a:pt x="6330" y="6917"/>
                    <a:pt x="6324" y="6910"/>
                    <a:pt x="6316" y="6906"/>
                  </a:cubicBezTo>
                  <a:cubicBezTo>
                    <a:pt x="6308" y="6902"/>
                    <a:pt x="6300" y="6902"/>
                    <a:pt x="6291" y="6905"/>
                  </a:cubicBezTo>
                  <a:close/>
                  <a:moveTo>
                    <a:pt x="6349" y="6787"/>
                  </a:moveTo>
                  <a:cubicBezTo>
                    <a:pt x="6340" y="6790"/>
                    <a:pt x="6334" y="6796"/>
                    <a:pt x="6330" y="6804"/>
                  </a:cubicBezTo>
                  <a:cubicBezTo>
                    <a:pt x="6326" y="6812"/>
                    <a:pt x="6325" y="6820"/>
                    <a:pt x="6328" y="6829"/>
                  </a:cubicBezTo>
                  <a:cubicBezTo>
                    <a:pt x="6331" y="6837"/>
                    <a:pt x="6337" y="6844"/>
                    <a:pt x="6345" y="6848"/>
                  </a:cubicBezTo>
                  <a:cubicBezTo>
                    <a:pt x="6353" y="6852"/>
                    <a:pt x="6362" y="6852"/>
                    <a:pt x="6370" y="6850"/>
                  </a:cubicBezTo>
                  <a:cubicBezTo>
                    <a:pt x="6379" y="6847"/>
                    <a:pt x="6385" y="6841"/>
                    <a:pt x="6389" y="6833"/>
                  </a:cubicBezTo>
                  <a:cubicBezTo>
                    <a:pt x="6394" y="6824"/>
                    <a:pt x="6394" y="6816"/>
                    <a:pt x="6391" y="6808"/>
                  </a:cubicBezTo>
                  <a:cubicBezTo>
                    <a:pt x="6388" y="6799"/>
                    <a:pt x="6382" y="6793"/>
                    <a:pt x="6374" y="6789"/>
                  </a:cubicBezTo>
                  <a:cubicBezTo>
                    <a:pt x="6366" y="6785"/>
                    <a:pt x="6357" y="6784"/>
                    <a:pt x="6349" y="6787"/>
                  </a:cubicBezTo>
                  <a:close/>
                  <a:moveTo>
                    <a:pt x="6591" y="6484"/>
                  </a:moveTo>
                  <a:lnTo>
                    <a:pt x="6463" y="6743"/>
                  </a:lnTo>
                  <a:lnTo>
                    <a:pt x="6503" y="6762"/>
                  </a:lnTo>
                  <a:lnTo>
                    <a:pt x="6554" y="6658"/>
                  </a:lnTo>
                  <a:lnTo>
                    <a:pt x="6906" y="6831"/>
                  </a:lnTo>
                  <a:lnTo>
                    <a:pt x="6928" y="6786"/>
                  </a:lnTo>
                  <a:lnTo>
                    <a:pt x="6576" y="6613"/>
                  </a:lnTo>
                  <a:lnTo>
                    <a:pt x="6628" y="6507"/>
                  </a:lnTo>
                  <a:lnTo>
                    <a:pt x="6591" y="6484"/>
                  </a:lnTo>
                  <a:close/>
                  <a:moveTo>
                    <a:pt x="7256" y="6118"/>
                  </a:moveTo>
                  <a:lnTo>
                    <a:pt x="6849" y="5959"/>
                  </a:lnTo>
                  <a:lnTo>
                    <a:pt x="6815" y="6028"/>
                  </a:lnTo>
                  <a:lnTo>
                    <a:pt x="7039" y="6229"/>
                  </a:lnTo>
                  <a:cubicBezTo>
                    <a:pt x="7052" y="6241"/>
                    <a:pt x="7065" y="6251"/>
                    <a:pt x="7076" y="6260"/>
                  </a:cubicBezTo>
                  <a:cubicBezTo>
                    <a:pt x="7087" y="6269"/>
                    <a:pt x="7094" y="6274"/>
                    <a:pt x="7095" y="6275"/>
                  </a:cubicBezTo>
                  <a:cubicBezTo>
                    <a:pt x="7093" y="6274"/>
                    <a:pt x="7085" y="6272"/>
                    <a:pt x="7071" y="6268"/>
                  </a:cubicBezTo>
                  <a:cubicBezTo>
                    <a:pt x="7058" y="6265"/>
                    <a:pt x="7040" y="6261"/>
                    <a:pt x="7020" y="6257"/>
                  </a:cubicBezTo>
                  <a:lnTo>
                    <a:pt x="6729" y="6202"/>
                  </a:lnTo>
                  <a:lnTo>
                    <a:pt x="6696" y="6271"/>
                  </a:lnTo>
                  <a:lnTo>
                    <a:pt x="7070" y="6497"/>
                  </a:lnTo>
                  <a:lnTo>
                    <a:pt x="7092" y="6452"/>
                  </a:lnTo>
                  <a:lnTo>
                    <a:pt x="6824" y="6294"/>
                  </a:lnTo>
                  <a:cubicBezTo>
                    <a:pt x="6819" y="6291"/>
                    <a:pt x="6812" y="6287"/>
                    <a:pt x="6805" y="6282"/>
                  </a:cubicBezTo>
                  <a:cubicBezTo>
                    <a:pt x="6797" y="6278"/>
                    <a:pt x="6790" y="6274"/>
                    <a:pt x="6783" y="6270"/>
                  </a:cubicBezTo>
                  <a:cubicBezTo>
                    <a:pt x="6775" y="6266"/>
                    <a:pt x="6769" y="6262"/>
                    <a:pt x="6763" y="6259"/>
                  </a:cubicBezTo>
                  <a:cubicBezTo>
                    <a:pt x="6758" y="6256"/>
                    <a:pt x="6755" y="6254"/>
                    <a:pt x="6754" y="6253"/>
                  </a:cubicBezTo>
                  <a:cubicBezTo>
                    <a:pt x="6758" y="6255"/>
                    <a:pt x="6768" y="6257"/>
                    <a:pt x="6781" y="6259"/>
                  </a:cubicBezTo>
                  <a:cubicBezTo>
                    <a:pt x="6796" y="6262"/>
                    <a:pt x="6815" y="6266"/>
                    <a:pt x="6837" y="6270"/>
                  </a:cubicBezTo>
                  <a:lnTo>
                    <a:pt x="7152" y="6329"/>
                  </a:lnTo>
                  <a:lnTo>
                    <a:pt x="7172" y="6289"/>
                  </a:lnTo>
                  <a:lnTo>
                    <a:pt x="6922" y="6062"/>
                  </a:lnTo>
                  <a:cubicBezTo>
                    <a:pt x="6916" y="6058"/>
                    <a:pt x="6911" y="6053"/>
                    <a:pt x="6905" y="6048"/>
                  </a:cubicBezTo>
                  <a:cubicBezTo>
                    <a:pt x="6899" y="6043"/>
                    <a:pt x="6893" y="6038"/>
                    <a:pt x="6888" y="6034"/>
                  </a:cubicBezTo>
                  <a:cubicBezTo>
                    <a:pt x="6883" y="6029"/>
                    <a:pt x="6878" y="6025"/>
                    <a:pt x="6875" y="6022"/>
                  </a:cubicBezTo>
                  <a:cubicBezTo>
                    <a:pt x="6871" y="6019"/>
                    <a:pt x="6869" y="6017"/>
                    <a:pt x="6868" y="6017"/>
                  </a:cubicBezTo>
                  <a:cubicBezTo>
                    <a:pt x="6869" y="6017"/>
                    <a:pt x="6872" y="6018"/>
                    <a:pt x="6876" y="6020"/>
                  </a:cubicBezTo>
                  <a:cubicBezTo>
                    <a:pt x="6881" y="6022"/>
                    <a:pt x="6887" y="6025"/>
                    <a:pt x="6893" y="6028"/>
                  </a:cubicBezTo>
                  <a:cubicBezTo>
                    <a:pt x="6900" y="6031"/>
                    <a:pt x="6907" y="6034"/>
                    <a:pt x="6915" y="6037"/>
                  </a:cubicBezTo>
                  <a:cubicBezTo>
                    <a:pt x="6922" y="6041"/>
                    <a:pt x="6929" y="6044"/>
                    <a:pt x="6936" y="6046"/>
                  </a:cubicBezTo>
                  <a:lnTo>
                    <a:pt x="7233" y="6165"/>
                  </a:lnTo>
                  <a:lnTo>
                    <a:pt x="7256" y="6118"/>
                  </a:lnTo>
                  <a:close/>
                  <a:moveTo>
                    <a:pt x="7041" y="5569"/>
                  </a:moveTo>
                  <a:lnTo>
                    <a:pt x="7018" y="5615"/>
                  </a:lnTo>
                  <a:lnTo>
                    <a:pt x="7291" y="5749"/>
                  </a:lnTo>
                  <a:cubicBezTo>
                    <a:pt x="7304" y="5756"/>
                    <a:pt x="7315" y="5762"/>
                    <a:pt x="7323" y="5769"/>
                  </a:cubicBezTo>
                  <a:cubicBezTo>
                    <a:pt x="7332" y="5775"/>
                    <a:pt x="7339" y="5783"/>
                    <a:pt x="7344" y="5794"/>
                  </a:cubicBezTo>
                  <a:cubicBezTo>
                    <a:pt x="7349" y="5804"/>
                    <a:pt x="7351" y="5816"/>
                    <a:pt x="7349" y="5830"/>
                  </a:cubicBezTo>
                  <a:cubicBezTo>
                    <a:pt x="7348" y="5844"/>
                    <a:pt x="7343" y="5859"/>
                    <a:pt x="7335" y="5875"/>
                  </a:cubicBezTo>
                  <a:cubicBezTo>
                    <a:pt x="7329" y="5887"/>
                    <a:pt x="7323" y="5897"/>
                    <a:pt x="7316" y="5905"/>
                  </a:cubicBezTo>
                  <a:cubicBezTo>
                    <a:pt x="7309" y="5913"/>
                    <a:pt x="7303" y="5918"/>
                    <a:pt x="7296" y="5923"/>
                  </a:cubicBezTo>
                  <a:cubicBezTo>
                    <a:pt x="7289" y="5927"/>
                    <a:pt x="7283" y="5930"/>
                    <a:pt x="7276" y="5931"/>
                  </a:cubicBezTo>
                  <a:cubicBezTo>
                    <a:pt x="7270" y="5932"/>
                    <a:pt x="7264" y="5933"/>
                    <a:pt x="7259" y="5933"/>
                  </a:cubicBezTo>
                  <a:cubicBezTo>
                    <a:pt x="7252" y="5932"/>
                    <a:pt x="7242" y="5930"/>
                    <a:pt x="7231" y="5926"/>
                  </a:cubicBezTo>
                  <a:cubicBezTo>
                    <a:pt x="7220" y="5921"/>
                    <a:pt x="7209" y="5917"/>
                    <a:pt x="7199" y="5912"/>
                  </a:cubicBezTo>
                  <a:lnTo>
                    <a:pt x="6936" y="5782"/>
                  </a:lnTo>
                  <a:lnTo>
                    <a:pt x="6913" y="5829"/>
                  </a:lnTo>
                  <a:lnTo>
                    <a:pt x="7194" y="5966"/>
                  </a:lnTo>
                  <a:cubicBezTo>
                    <a:pt x="7202" y="5971"/>
                    <a:pt x="7213" y="5975"/>
                    <a:pt x="7224" y="5979"/>
                  </a:cubicBezTo>
                  <a:cubicBezTo>
                    <a:pt x="7236" y="5984"/>
                    <a:pt x="7248" y="5986"/>
                    <a:pt x="7260" y="5985"/>
                  </a:cubicBezTo>
                  <a:cubicBezTo>
                    <a:pt x="7285" y="5984"/>
                    <a:pt x="7306" y="5977"/>
                    <a:pt x="7324" y="5963"/>
                  </a:cubicBezTo>
                  <a:cubicBezTo>
                    <a:pt x="7342" y="5950"/>
                    <a:pt x="7359" y="5928"/>
                    <a:pt x="7374" y="5897"/>
                  </a:cubicBezTo>
                  <a:cubicBezTo>
                    <a:pt x="7385" y="5873"/>
                    <a:pt x="7393" y="5852"/>
                    <a:pt x="7396" y="5833"/>
                  </a:cubicBezTo>
                  <a:cubicBezTo>
                    <a:pt x="7399" y="5815"/>
                    <a:pt x="7398" y="5797"/>
                    <a:pt x="7394" y="5780"/>
                  </a:cubicBezTo>
                  <a:cubicBezTo>
                    <a:pt x="7390" y="5763"/>
                    <a:pt x="7382" y="5750"/>
                    <a:pt x="7371" y="5739"/>
                  </a:cubicBezTo>
                  <a:cubicBezTo>
                    <a:pt x="7360" y="5729"/>
                    <a:pt x="7342" y="5718"/>
                    <a:pt x="7319" y="5706"/>
                  </a:cubicBezTo>
                  <a:lnTo>
                    <a:pt x="7041" y="5569"/>
                  </a:lnTo>
                  <a:close/>
                  <a:moveTo>
                    <a:pt x="6884" y="5700"/>
                  </a:moveTo>
                  <a:cubicBezTo>
                    <a:pt x="6875" y="5703"/>
                    <a:pt x="6869" y="5709"/>
                    <a:pt x="6865" y="5717"/>
                  </a:cubicBezTo>
                  <a:cubicBezTo>
                    <a:pt x="6861" y="5725"/>
                    <a:pt x="6860" y="5733"/>
                    <a:pt x="6863" y="5742"/>
                  </a:cubicBezTo>
                  <a:cubicBezTo>
                    <a:pt x="6866" y="5750"/>
                    <a:pt x="6872" y="5756"/>
                    <a:pt x="6880" y="5760"/>
                  </a:cubicBezTo>
                  <a:cubicBezTo>
                    <a:pt x="6888" y="5764"/>
                    <a:pt x="6897" y="5765"/>
                    <a:pt x="6905" y="5762"/>
                  </a:cubicBezTo>
                  <a:cubicBezTo>
                    <a:pt x="6914" y="5759"/>
                    <a:pt x="6920" y="5754"/>
                    <a:pt x="6924" y="5746"/>
                  </a:cubicBezTo>
                  <a:cubicBezTo>
                    <a:pt x="6929" y="5737"/>
                    <a:pt x="6929" y="5729"/>
                    <a:pt x="6926" y="5720"/>
                  </a:cubicBezTo>
                  <a:cubicBezTo>
                    <a:pt x="6923" y="5712"/>
                    <a:pt x="6917" y="5706"/>
                    <a:pt x="6909" y="5702"/>
                  </a:cubicBezTo>
                  <a:cubicBezTo>
                    <a:pt x="6901" y="5698"/>
                    <a:pt x="6892" y="5697"/>
                    <a:pt x="6884" y="5700"/>
                  </a:cubicBezTo>
                  <a:close/>
                  <a:moveTo>
                    <a:pt x="6941" y="5583"/>
                  </a:moveTo>
                  <a:cubicBezTo>
                    <a:pt x="6933" y="5586"/>
                    <a:pt x="6926" y="5592"/>
                    <a:pt x="6922" y="5600"/>
                  </a:cubicBezTo>
                  <a:cubicBezTo>
                    <a:pt x="6918" y="5608"/>
                    <a:pt x="6918" y="5616"/>
                    <a:pt x="6921" y="5625"/>
                  </a:cubicBezTo>
                  <a:cubicBezTo>
                    <a:pt x="6924" y="5633"/>
                    <a:pt x="6929" y="5640"/>
                    <a:pt x="6937" y="5644"/>
                  </a:cubicBezTo>
                  <a:cubicBezTo>
                    <a:pt x="6945" y="5648"/>
                    <a:pt x="6954" y="5648"/>
                    <a:pt x="6963" y="5645"/>
                  </a:cubicBezTo>
                  <a:cubicBezTo>
                    <a:pt x="6971" y="5643"/>
                    <a:pt x="6978" y="5637"/>
                    <a:pt x="6982" y="5629"/>
                  </a:cubicBezTo>
                  <a:cubicBezTo>
                    <a:pt x="6986" y="5620"/>
                    <a:pt x="6986" y="5612"/>
                    <a:pt x="6983" y="5604"/>
                  </a:cubicBezTo>
                  <a:cubicBezTo>
                    <a:pt x="6980" y="5595"/>
                    <a:pt x="6974" y="5589"/>
                    <a:pt x="6966" y="5585"/>
                  </a:cubicBezTo>
                  <a:cubicBezTo>
                    <a:pt x="6958" y="5581"/>
                    <a:pt x="6950" y="5580"/>
                    <a:pt x="6941" y="5583"/>
                  </a:cubicBezTo>
                  <a:close/>
                  <a:moveTo>
                    <a:pt x="7615" y="5389"/>
                  </a:moveTo>
                  <a:lnTo>
                    <a:pt x="7224" y="5197"/>
                  </a:lnTo>
                  <a:lnTo>
                    <a:pt x="7201" y="5243"/>
                  </a:lnTo>
                  <a:lnTo>
                    <a:pt x="7415" y="5346"/>
                  </a:lnTo>
                  <a:cubicBezTo>
                    <a:pt x="7429" y="5353"/>
                    <a:pt x="7443" y="5359"/>
                    <a:pt x="7457" y="5366"/>
                  </a:cubicBezTo>
                  <a:cubicBezTo>
                    <a:pt x="7472" y="5372"/>
                    <a:pt x="7485" y="5378"/>
                    <a:pt x="7496" y="5383"/>
                  </a:cubicBezTo>
                  <a:cubicBezTo>
                    <a:pt x="7508" y="5387"/>
                    <a:pt x="7517" y="5391"/>
                    <a:pt x="7525" y="5394"/>
                  </a:cubicBezTo>
                  <a:cubicBezTo>
                    <a:pt x="7532" y="5397"/>
                    <a:pt x="7536" y="5399"/>
                    <a:pt x="7536" y="5399"/>
                  </a:cubicBezTo>
                  <a:cubicBezTo>
                    <a:pt x="7535" y="5399"/>
                    <a:pt x="7531" y="5399"/>
                    <a:pt x="7525" y="5398"/>
                  </a:cubicBezTo>
                  <a:cubicBezTo>
                    <a:pt x="7519" y="5398"/>
                    <a:pt x="7511" y="5397"/>
                    <a:pt x="7502" y="5397"/>
                  </a:cubicBezTo>
                  <a:cubicBezTo>
                    <a:pt x="7493" y="5396"/>
                    <a:pt x="7483" y="5396"/>
                    <a:pt x="7471" y="5395"/>
                  </a:cubicBezTo>
                  <a:cubicBezTo>
                    <a:pt x="7460" y="5395"/>
                    <a:pt x="7448" y="5395"/>
                    <a:pt x="7436" y="5395"/>
                  </a:cubicBezTo>
                  <a:lnTo>
                    <a:pt x="7123" y="5402"/>
                  </a:lnTo>
                  <a:lnTo>
                    <a:pt x="7096" y="5457"/>
                  </a:lnTo>
                  <a:lnTo>
                    <a:pt x="7487" y="5649"/>
                  </a:lnTo>
                  <a:lnTo>
                    <a:pt x="7511" y="5600"/>
                  </a:lnTo>
                  <a:lnTo>
                    <a:pt x="7283" y="5491"/>
                  </a:lnTo>
                  <a:cubicBezTo>
                    <a:pt x="7272" y="5485"/>
                    <a:pt x="7260" y="5480"/>
                    <a:pt x="7249" y="5475"/>
                  </a:cubicBezTo>
                  <a:cubicBezTo>
                    <a:pt x="7237" y="5470"/>
                    <a:pt x="7226" y="5465"/>
                    <a:pt x="7216" y="5461"/>
                  </a:cubicBezTo>
                  <a:cubicBezTo>
                    <a:pt x="7206" y="5457"/>
                    <a:pt x="7197" y="5453"/>
                    <a:pt x="7190" y="5450"/>
                  </a:cubicBezTo>
                  <a:cubicBezTo>
                    <a:pt x="7183" y="5447"/>
                    <a:pt x="7178" y="5445"/>
                    <a:pt x="7175" y="5444"/>
                  </a:cubicBezTo>
                  <a:cubicBezTo>
                    <a:pt x="7179" y="5445"/>
                    <a:pt x="7184" y="5445"/>
                    <a:pt x="7192" y="5445"/>
                  </a:cubicBezTo>
                  <a:cubicBezTo>
                    <a:pt x="7199" y="5446"/>
                    <a:pt x="7208" y="5446"/>
                    <a:pt x="7218" y="5446"/>
                  </a:cubicBezTo>
                  <a:cubicBezTo>
                    <a:pt x="7228" y="5446"/>
                    <a:pt x="7239" y="5446"/>
                    <a:pt x="7251" y="5446"/>
                  </a:cubicBezTo>
                  <a:cubicBezTo>
                    <a:pt x="7264" y="5446"/>
                    <a:pt x="7277" y="5446"/>
                    <a:pt x="7290" y="5446"/>
                  </a:cubicBezTo>
                  <a:lnTo>
                    <a:pt x="7591" y="5438"/>
                  </a:lnTo>
                  <a:lnTo>
                    <a:pt x="7615" y="5389"/>
                  </a:lnTo>
                  <a:close/>
                  <a:moveTo>
                    <a:pt x="7639" y="4968"/>
                  </a:moveTo>
                  <a:cubicBezTo>
                    <a:pt x="7625" y="4967"/>
                    <a:pt x="7611" y="4968"/>
                    <a:pt x="7598" y="4971"/>
                  </a:cubicBezTo>
                  <a:cubicBezTo>
                    <a:pt x="7585" y="4975"/>
                    <a:pt x="7573" y="4980"/>
                    <a:pt x="7562" y="4987"/>
                  </a:cubicBezTo>
                  <a:cubicBezTo>
                    <a:pt x="7551" y="4995"/>
                    <a:pt x="7538" y="5006"/>
                    <a:pt x="7525" y="5021"/>
                  </a:cubicBezTo>
                  <a:lnTo>
                    <a:pt x="7488" y="5059"/>
                  </a:lnTo>
                  <a:cubicBezTo>
                    <a:pt x="7469" y="5078"/>
                    <a:pt x="7452" y="5091"/>
                    <a:pt x="7438" y="5096"/>
                  </a:cubicBezTo>
                  <a:cubicBezTo>
                    <a:pt x="7423" y="5101"/>
                    <a:pt x="7408" y="5100"/>
                    <a:pt x="7392" y="5092"/>
                  </a:cubicBezTo>
                  <a:cubicBezTo>
                    <a:pt x="7372" y="5082"/>
                    <a:pt x="7360" y="5068"/>
                    <a:pt x="7355" y="5049"/>
                  </a:cubicBezTo>
                  <a:cubicBezTo>
                    <a:pt x="7350" y="5029"/>
                    <a:pt x="7354" y="5007"/>
                    <a:pt x="7366" y="4983"/>
                  </a:cubicBezTo>
                  <a:cubicBezTo>
                    <a:pt x="7370" y="4974"/>
                    <a:pt x="7375" y="4967"/>
                    <a:pt x="7380" y="4960"/>
                  </a:cubicBezTo>
                  <a:cubicBezTo>
                    <a:pt x="7384" y="4953"/>
                    <a:pt x="7390" y="4946"/>
                    <a:pt x="7396" y="4940"/>
                  </a:cubicBezTo>
                  <a:cubicBezTo>
                    <a:pt x="7403" y="4934"/>
                    <a:pt x="7410" y="4928"/>
                    <a:pt x="7418" y="4922"/>
                  </a:cubicBezTo>
                  <a:cubicBezTo>
                    <a:pt x="7426" y="4916"/>
                    <a:pt x="7435" y="4910"/>
                    <a:pt x="7446" y="4904"/>
                  </a:cubicBezTo>
                  <a:lnTo>
                    <a:pt x="7423" y="4867"/>
                  </a:lnTo>
                  <a:cubicBezTo>
                    <a:pt x="7379" y="4892"/>
                    <a:pt x="7347" y="4925"/>
                    <a:pt x="7327" y="4966"/>
                  </a:cubicBezTo>
                  <a:cubicBezTo>
                    <a:pt x="7318" y="4985"/>
                    <a:pt x="7312" y="5004"/>
                    <a:pt x="7310" y="5022"/>
                  </a:cubicBezTo>
                  <a:cubicBezTo>
                    <a:pt x="7308" y="5040"/>
                    <a:pt x="7309" y="5057"/>
                    <a:pt x="7313" y="5073"/>
                  </a:cubicBezTo>
                  <a:cubicBezTo>
                    <a:pt x="7318" y="5089"/>
                    <a:pt x="7325" y="5103"/>
                    <a:pt x="7336" y="5116"/>
                  </a:cubicBezTo>
                  <a:cubicBezTo>
                    <a:pt x="7347" y="5129"/>
                    <a:pt x="7360" y="5140"/>
                    <a:pt x="7377" y="5148"/>
                  </a:cubicBezTo>
                  <a:cubicBezTo>
                    <a:pt x="7402" y="5160"/>
                    <a:pt x="7427" y="5162"/>
                    <a:pt x="7453" y="5155"/>
                  </a:cubicBezTo>
                  <a:cubicBezTo>
                    <a:pt x="7465" y="5151"/>
                    <a:pt x="7476" y="5145"/>
                    <a:pt x="7486" y="5137"/>
                  </a:cubicBezTo>
                  <a:cubicBezTo>
                    <a:pt x="7496" y="5129"/>
                    <a:pt x="7508" y="5118"/>
                    <a:pt x="7522" y="5102"/>
                  </a:cubicBezTo>
                  <a:lnTo>
                    <a:pt x="7553" y="5069"/>
                  </a:lnTo>
                  <a:cubicBezTo>
                    <a:pt x="7590" y="5029"/>
                    <a:pt x="7626" y="5018"/>
                    <a:pt x="7661" y="5035"/>
                  </a:cubicBezTo>
                  <a:cubicBezTo>
                    <a:pt x="7684" y="5046"/>
                    <a:pt x="7698" y="5065"/>
                    <a:pt x="7703" y="5090"/>
                  </a:cubicBezTo>
                  <a:cubicBezTo>
                    <a:pt x="7705" y="5102"/>
                    <a:pt x="7705" y="5113"/>
                    <a:pt x="7703" y="5123"/>
                  </a:cubicBezTo>
                  <a:cubicBezTo>
                    <a:pt x="7701" y="5133"/>
                    <a:pt x="7697" y="5146"/>
                    <a:pt x="7689" y="5161"/>
                  </a:cubicBezTo>
                  <a:cubicBezTo>
                    <a:pt x="7680" y="5180"/>
                    <a:pt x="7668" y="5197"/>
                    <a:pt x="7654" y="5212"/>
                  </a:cubicBezTo>
                  <a:cubicBezTo>
                    <a:pt x="7641" y="5226"/>
                    <a:pt x="7624" y="5238"/>
                    <a:pt x="7604" y="5249"/>
                  </a:cubicBezTo>
                  <a:lnTo>
                    <a:pt x="7630" y="5287"/>
                  </a:lnTo>
                  <a:cubicBezTo>
                    <a:pt x="7652" y="5274"/>
                    <a:pt x="7671" y="5258"/>
                    <a:pt x="7687" y="5241"/>
                  </a:cubicBezTo>
                  <a:cubicBezTo>
                    <a:pt x="7702" y="5223"/>
                    <a:pt x="7716" y="5203"/>
                    <a:pt x="7727" y="5179"/>
                  </a:cubicBezTo>
                  <a:cubicBezTo>
                    <a:pt x="7736" y="5161"/>
                    <a:pt x="7742" y="5144"/>
                    <a:pt x="7745" y="5129"/>
                  </a:cubicBezTo>
                  <a:cubicBezTo>
                    <a:pt x="7748" y="5113"/>
                    <a:pt x="7749" y="5097"/>
                    <a:pt x="7747" y="5080"/>
                  </a:cubicBezTo>
                  <a:cubicBezTo>
                    <a:pt x="7744" y="5057"/>
                    <a:pt x="7737" y="5037"/>
                    <a:pt x="7725" y="5019"/>
                  </a:cubicBezTo>
                  <a:cubicBezTo>
                    <a:pt x="7713" y="5002"/>
                    <a:pt x="7698" y="4988"/>
                    <a:pt x="7679" y="4979"/>
                  </a:cubicBezTo>
                  <a:cubicBezTo>
                    <a:pt x="7667" y="4973"/>
                    <a:pt x="7654" y="4970"/>
                    <a:pt x="7639" y="4968"/>
                  </a:cubicBezTo>
                  <a:close/>
                  <a:moveTo>
                    <a:pt x="7556" y="4521"/>
                  </a:moveTo>
                  <a:lnTo>
                    <a:pt x="7429" y="4780"/>
                  </a:lnTo>
                  <a:lnTo>
                    <a:pt x="7468" y="4799"/>
                  </a:lnTo>
                  <a:lnTo>
                    <a:pt x="7520" y="4695"/>
                  </a:lnTo>
                  <a:lnTo>
                    <a:pt x="7872" y="4868"/>
                  </a:lnTo>
                  <a:lnTo>
                    <a:pt x="7894" y="4823"/>
                  </a:lnTo>
                  <a:lnTo>
                    <a:pt x="7542" y="4650"/>
                  </a:lnTo>
                  <a:lnTo>
                    <a:pt x="7594" y="4544"/>
                  </a:lnTo>
                  <a:lnTo>
                    <a:pt x="7556" y="4521"/>
                  </a:lnTo>
                  <a:close/>
                  <a:moveTo>
                    <a:pt x="8088" y="4427"/>
                  </a:moveTo>
                  <a:lnTo>
                    <a:pt x="8048" y="4407"/>
                  </a:lnTo>
                  <a:lnTo>
                    <a:pt x="7963" y="4579"/>
                  </a:lnTo>
                  <a:lnTo>
                    <a:pt x="7820" y="4509"/>
                  </a:lnTo>
                  <a:lnTo>
                    <a:pt x="7886" y="4375"/>
                  </a:lnTo>
                  <a:lnTo>
                    <a:pt x="7846" y="4355"/>
                  </a:lnTo>
                  <a:lnTo>
                    <a:pt x="7780" y="4489"/>
                  </a:lnTo>
                  <a:lnTo>
                    <a:pt x="7652" y="4426"/>
                  </a:lnTo>
                  <a:lnTo>
                    <a:pt x="7730" y="4266"/>
                  </a:lnTo>
                  <a:lnTo>
                    <a:pt x="7695" y="4241"/>
                  </a:lnTo>
                  <a:lnTo>
                    <a:pt x="7590" y="4454"/>
                  </a:lnTo>
                  <a:lnTo>
                    <a:pt x="7980" y="4647"/>
                  </a:lnTo>
                  <a:lnTo>
                    <a:pt x="8088" y="4427"/>
                  </a:lnTo>
                  <a:close/>
                  <a:moveTo>
                    <a:pt x="8251" y="4096"/>
                  </a:moveTo>
                  <a:lnTo>
                    <a:pt x="8215" y="4101"/>
                  </a:lnTo>
                  <a:cubicBezTo>
                    <a:pt x="8198" y="4103"/>
                    <a:pt x="8181" y="4106"/>
                    <a:pt x="8162" y="4108"/>
                  </a:cubicBezTo>
                  <a:cubicBezTo>
                    <a:pt x="8143" y="4111"/>
                    <a:pt x="8126" y="4113"/>
                    <a:pt x="8109" y="4115"/>
                  </a:cubicBezTo>
                  <a:cubicBezTo>
                    <a:pt x="8093" y="4118"/>
                    <a:pt x="8081" y="4120"/>
                    <a:pt x="8074" y="4121"/>
                  </a:cubicBezTo>
                  <a:cubicBezTo>
                    <a:pt x="8064" y="4123"/>
                    <a:pt x="8053" y="4125"/>
                    <a:pt x="8042" y="4128"/>
                  </a:cubicBezTo>
                  <a:cubicBezTo>
                    <a:pt x="8030" y="4131"/>
                    <a:pt x="8019" y="4135"/>
                    <a:pt x="8011" y="4139"/>
                  </a:cubicBezTo>
                  <a:lnTo>
                    <a:pt x="8014" y="4133"/>
                  </a:lnTo>
                  <a:cubicBezTo>
                    <a:pt x="8021" y="4117"/>
                    <a:pt x="8026" y="4102"/>
                    <a:pt x="8027" y="4087"/>
                  </a:cubicBezTo>
                  <a:cubicBezTo>
                    <a:pt x="8028" y="4071"/>
                    <a:pt x="8026" y="4057"/>
                    <a:pt x="8021" y="4043"/>
                  </a:cubicBezTo>
                  <a:cubicBezTo>
                    <a:pt x="8017" y="4030"/>
                    <a:pt x="8009" y="4017"/>
                    <a:pt x="7998" y="4005"/>
                  </a:cubicBezTo>
                  <a:cubicBezTo>
                    <a:pt x="7987" y="3994"/>
                    <a:pt x="7974" y="3984"/>
                    <a:pt x="7958" y="3976"/>
                  </a:cubicBezTo>
                  <a:cubicBezTo>
                    <a:pt x="7947" y="3971"/>
                    <a:pt x="7937" y="3968"/>
                    <a:pt x="7928" y="3966"/>
                  </a:cubicBezTo>
                  <a:cubicBezTo>
                    <a:pt x="7918" y="3965"/>
                    <a:pt x="7909" y="3964"/>
                    <a:pt x="7900" y="3964"/>
                  </a:cubicBezTo>
                  <a:cubicBezTo>
                    <a:pt x="7891" y="3964"/>
                    <a:pt x="7883" y="3965"/>
                    <a:pt x="7876" y="3967"/>
                  </a:cubicBezTo>
                  <a:cubicBezTo>
                    <a:pt x="7869" y="3970"/>
                    <a:pt x="7862" y="3972"/>
                    <a:pt x="7857" y="3975"/>
                  </a:cubicBezTo>
                  <a:cubicBezTo>
                    <a:pt x="7851" y="3978"/>
                    <a:pt x="7845" y="3981"/>
                    <a:pt x="7839" y="3985"/>
                  </a:cubicBezTo>
                  <a:cubicBezTo>
                    <a:pt x="7833" y="3990"/>
                    <a:pt x="7827" y="3995"/>
                    <a:pt x="7821" y="4002"/>
                  </a:cubicBezTo>
                  <a:cubicBezTo>
                    <a:pt x="7814" y="4009"/>
                    <a:pt x="7808" y="4017"/>
                    <a:pt x="7802" y="4027"/>
                  </a:cubicBezTo>
                  <a:cubicBezTo>
                    <a:pt x="7796" y="4036"/>
                    <a:pt x="7790" y="4048"/>
                    <a:pt x="7783" y="4061"/>
                  </a:cubicBezTo>
                  <a:lnTo>
                    <a:pt x="7738" y="4152"/>
                  </a:lnTo>
                  <a:lnTo>
                    <a:pt x="8129" y="4345"/>
                  </a:lnTo>
                  <a:lnTo>
                    <a:pt x="8151" y="4299"/>
                  </a:lnTo>
                  <a:lnTo>
                    <a:pt x="7975" y="4212"/>
                  </a:lnTo>
                  <a:cubicBezTo>
                    <a:pt x="7980" y="4202"/>
                    <a:pt x="7986" y="4195"/>
                    <a:pt x="7992" y="4191"/>
                  </a:cubicBezTo>
                  <a:cubicBezTo>
                    <a:pt x="7998" y="4186"/>
                    <a:pt x="8008" y="4183"/>
                    <a:pt x="8022" y="4180"/>
                  </a:cubicBezTo>
                  <a:cubicBezTo>
                    <a:pt x="8045" y="4175"/>
                    <a:pt x="8067" y="4171"/>
                    <a:pt x="8088" y="4168"/>
                  </a:cubicBezTo>
                  <a:cubicBezTo>
                    <a:pt x="8108" y="4164"/>
                    <a:pt x="8127" y="4162"/>
                    <a:pt x="8145" y="4159"/>
                  </a:cubicBezTo>
                  <a:cubicBezTo>
                    <a:pt x="8162" y="4157"/>
                    <a:pt x="8177" y="4156"/>
                    <a:pt x="8191" y="4155"/>
                  </a:cubicBezTo>
                  <a:cubicBezTo>
                    <a:pt x="8204" y="4155"/>
                    <a:pt x="8214" y="4155"/>
                    <a:pt x="8222" y="4155"/>
                  </a:cubicBezTo>
                  <a:lnTo>
                    <a:pt x="8251" y="4096"/>
                  </a:lnTo>
                  <a:close/>
                  <a:moveTo>
                    <a:pt x="7965" y="4047"/>
                  </a:moveTo>
                  <a:cubicBezTo>
                    <a:pt x="7973" y="4056"/>
                    <a:pt x="7979" y="4065"/>
                    <a:pt x="7982" y="4074"/>
                  </a:cubicBezTo>
                  <a:cubicBezTo>
                    <a:pt x="7985" y="4085"/>
                    <a:pt x="7985" y="4097"/>
                    <a:pt x="7983" y="4109"/>
                  </a:cubicBezTo>
                  <a:cubicBezTo>
                    <a:pt x="7981" y="4122"/>
                    <a:pt x="7976" y="4137"/>
                    <a:pt x="7967" y="4154"/>
                  </a:cubicBezTo>
                  <a:lnTo>
                    <a:pt x="7946" y="4198"/>
                  </a:lnTo>
                  <a:lnTo>
                    <a:pt x="7800" y="4126"/>
                  </a:lnTo>
                  <a:lnTo>
                    <a:pt x="7823" y="4079"/>
                  </a:lnTo>
                  <a:cubicBezTo>
                    <a:pt x="7828" y="4069"/>
                    <a:pt x="7833" y="4060"/>
                    <a:pt x="7838" y="4053"/>
                  </a:cubicBezTo>
                  <a:cubicBezTo>
                    <a:pt x="7844" y="4046"/>
                    <a:pt x="7849" y="4039"/>
                    <a:pt x="7855" y="4034"/>
                  </a:cubicBezTo>
                  <a:cubicBezTo>
                    <a:pt x="7865" y="4025"/>
                    <a:pt x="7877" y="4020"/>
                    <a:pt x="7892" y="4018"/>
                  </a:cubicBezTo>
                  <a:cubicBezTo>
                    <a:pt x="7906" y="4017"/>
                    <a:pt x="7920" y="4019"/>
                    <a:pt x="7933" y="4025"/>
                  </a:cubicBezTo>
                  <a:cubicBezTo>
                    <a:pt x="7946" y="4032"/>
                    <a:pt x="7957" y="4039"/>
                    <a:pt x="7965" y="4047"/>
                  </a:cubicBezTo>
                  <a:close/>
                  <a:moveTo>
                    <a:pt x="8463" y="3885"/>
                  </a:moveTo>
                  <a:lnTo>
                    <a:pt x="7914" y="3615"/>
                  </a:lnTo>
                  <a:lnTo>
                    <a:pt x="7895" y="3652"/>
                  </a:lnTo>
                  <a:lnTo>
                    <a:pt x="8445" y="3922"/>
                  </a:lnTo>
                  <a:lnTo>
                    <a:pt x="8463" y="3885"/>
                  </a:lnTo>
                  <a:close/>
                  <a:moveTo>
                    <a:pt x="8238" y="3137"/>
                  </a:moveTo>
                  <a:lnTo>
                    <a:pt x="8215" y="3183"/>
                  </a:lnTo>
                  <a:lnTo>
                    <a:pt x="8487" y="3317"/>
                  </a:lnTo>
                  <a:cubicBezTo>
                    <a:pt x="8501" y="3324"/>
                    <a:pt x="8512" y="3330"/>
                    <a:pt x="8520" y="3336"/>
                  </a:cubicBezTo>
                  <a:cubicBezTo>
                    <a:pt x="8528" y="3343"/>
                    <a:pt x="8535" y="3351"/>
                    <a:pt x="8541" y="3362"/>
                  </a:cubicBezTo>
                  <a:cubicBezTo>
                    <a:pt x="8546" y="3372"/>
                    <a:pt x="8548" y="3384"/>
                    <a:pt x="8546" y="3398"/>
                  </a:cubicBezTo>
                  <a:cubicBezTo>
                    <a:pt x="8544" y="3412"/>
                    <a:pt x="8540" y="3427"/>
                    <a:pt x="8532" y="3443"/>
                  </a:cubicBezTo>
                  <a:cubicBezTo>
                    <a:pt x="8526" y="3455"/>
                    <a:pt x="8519" y="3465"/>
                    <a:pt x="8513" y="3473"/>
                  </a:cubicBezTo>
                  <a:cubicBezTo>
                    <a:pt x="8506" y="3480"/>
                    <a:pt x="8500" y="3486"/>
                    <a:pt x="8493" y="3490"/>
                  </a:cubicBezTo>
                  <a:cubicBezTo>
                    <a:pt x="8486" y="3495"/>
                    <a:pt x="8479" y="3497"/>
                    <a:pt x="8473" y="3499"/>
                  </a:cubicBezTo>
                  <a:cubicBezTo>
                    <a:pt x="8467" y="3500"/>
                    <a:pt x="8461" y="3501"/>
                    <a:pt x="8456" y="3500"/>
                  </a:cubicBezTo>
                  <a:cubicBezTo>
                    <a:pt x="8449" y="3500"/>
                    <a:pt x="8439" y="3498"/>
                    <a:pt x="8428" y="3493"/>
                  </a:cubicBezTo>
                  <a:cubicBezTo>
                    <a:pt x="8417" y="3489"/>
                    <a:pt x="8406" y="3484"/>
                    <a:pt x="8396" y="3480"/>
                  </a:cubicBezTo>
                  <a:lnTo>
                    <a:pt x="8133" y="3350"/>
                  </a:lnTo>
                  <a:lnTo>
                    <a:pt x="8110" y="3396"/>
                  </a:lnTo>
                  <a:lnTo>
                    <a:pt x="8390" y="3534"/>
                  </a:lnTo>
                  <a:cubicBezTo>
                    <a:pt x="8399" y="3538"/>
                    <a:pt x="8409" y="3543"/>
                    <a:pt x="8421" y="3547"/>
                  </a:cubicBezTo>
                  <a:cubicBezTo>
                    <a:pt x="8433" y="3551"/>
                    <a:pt x="8445" y="3553"/>
                    <a:pt x="8457" y="3553"/>
                  </a:cubicBezTo>
                  <a:cubicBezTo>
                    <a:pt x="8482" y="3552"/>
                    <a:pt x="8503" y="3544"/>
                    <a:pt x="8521" y="3531"/>
                  </a:cubicBezTo>
                  <a:cubicBezTo>
                    <a:pt x="8539" y="3517"/>
                    <a:pt x="8555" y="3495"/>
                    <a:pt x="8570" y="3465"/>
                  </a:cubicBezTo>
                  <a:cubicBezTo>
                    <a:pt x="8582" y="3441"/>
                    <a:pt x="8590" y="3420"/>
                    <a:pt x="8593" y="3401"/>
                  </a:cubicBezTo>
                  <a:cubicBezTo>
                    <a:pt x="8596" y="3382"/>
                    <a:pt x="8595" y="3365"/>
                    <a:pt x="8591" y="3347"/>
                  </a:cubicBezTo>
                  <a:cubicBezTo>
                    <a:pt x="8587" y="3331"/>
                    <a:pt x="8579" y="3317"/>
                    <a:pt x="8568" y="3307"/>
                  </a:cubicBezTo>
                  <a:cubicBezTo>
                    <a:pt x="8557" y="3296"/>
                    <a:pt x="8539" y="3285"/>
                    <a:pt x="8516" y="3274"/>
                  </a:cubicBezTo>
                  <a:lnTo>
                    <a:pt x="8238" y="3137"/>
                  </a:lnTo>
                  <a:close/>
                  <a:moveTo>
                    <a:pt x="8812" y="2957"/>
                  </a:moveTo>
                  <a:lnTo>
                    <a:pt x="8421" y="2764"/>
                  </a:lnTo>
                  <a:lnTo>
                    <a:pt x="8398" y="2811"/>
                  </a:lnTo>
                  <a:lnTo>
                    <a:pt x="8612" y="2913"/>
                  </a:lnTo>
                  <a:cubicBezTo>
                    <a:pt x="8626" y="2920"/>
                    <a:pt x="8640" y="2927"/>
                    <a:pt x="8654" y="2933"/>
                  </a:cubicBezTo>
                  <a:cubicBezTo>
                    <a:pt x="8669" y="2940"/>
                    <a:pt x="8682" y="2945"/>
                    <a:pt x="8693" y="2950"/>
                  </a:cubicBezTo>
                  <a:cubicBezTo>
                    <a:pt x="8705" y="2955"/>
                    <a:pt x="8714" y="2959"/>
                    <a:pt x="8721" y="2962"/>
                  </a:cubicBezTo>
                  <a:cubicBezTo>
                    <a:pt x="8729" y="2965"/>
                    <a:pt x="8733" y="2967"/>
                    <a:pt x="8733" y="2967"/>
                  </a:cubicBezTo>
                  <a:cubicBezTo>
                    <a:pt x="8732" y="2967"/>
                    <a:pt x="8728" y="2966"/>
                    <a:pt x="8722" y="2966"/>
                  </a:cubicBezTo>
                  <a:cubicBezTo>
                    <a:pt x="8716" y="2965"/>
                    <a:pt x="8708" y="2965"/>
                    <a:pt x="8699" y="2965"/>
                  </a:cubicBezTo>
                  <a:cubicBezTo>
                    <a:pt x="8690" y="2964"/>
                    <a:pt x="8680" y="2964"/>
                    <a:pt x="8668" y="2963"/>
                  </a:cubicBezTo>
                  <a:cubicBezTo>
                    <a:pt x="8656" y="2963"/>
                    <a:pt x="8645" y="2963"/>
                    <a:pt x="8633" y="2963"/>
                  </a:cubicBezTo>
                  <a:lnTo>
                    <a:pt x="8320" y="2970"/>
                  </a:lnTo>
                  <a:lnTo>
                    <a:pt x="8293" y="3024"/>
                  </a:lnTo>
                  <a:lnTo>
                    <a:pt x="8684" y="3217"/>
                  </a:lnTo>
                  <a:lnTo>
                    <a:pt x="8708" y="3168"/>
                  </a:lnTo>
                  <a:lnTo>
                    <a:pt x="8480" y="3059"/>
                  </a:lnTo>
                  <a:cubicBezTo>
                    <a:pt x="8469" y="3053"/>
                    <a:pt x="8457" y="3048"/>
                    <a:pt x="8445" y="3043"/>
                  </a:cubicBezTo>
                  <a:cubicBezTo>
                    <a:pt x="8434" y="3038"/>
                    <a:pt x="8423" y="3033"/>
                    <a:pt x="8413" y="3029"/>
                  </a:cubicBezTo>
                  <a:cubicBezTo>
                    <a:pt x="8403" y="3025"/>
                    <a:pt x="8394" y="3021"/>
                    <a:pt x="8387" y="3018"/>
                  </a:cubicBezTo>
                  <a:cubicBezTo>
                    <a:pt x="8380" y="3015"/>
                    <a:pt x="8375" y="3013"/>
                    <a:pt x="8371" y="3012"/>
                  </a:cubicBezTo>
                  <a:cubicBezTo>
                    <a:pt x="8375" y="3012"/>
                    <a:pt x="8381" y="3013"/>
                    <a:pt x="8389" y="3013"/>
                  </a:cubicBezTo>
                  <a:cubicBezTo>
                    <a:pt x="8396" y="3013"/>
                    <a:pt x="8405" y="3014"/>
                    <a:pt x="8415" y="3014"/>
                  </a:cubicBezTo>
                  <a:cubicBezTo>
                    <a:pt x="8425" y="3014"/>
                    <a:pt x="8436" y="3014"/>
                    <a:pt x="8448" y="3014"/>
                  </a:cubicBezTo>
                  <a:cubicBezTo>
                    <a:pt x="8461" y="3014"/>
                    <a:pt x="8473" y="3014"/>
                    <a:pt x="8487" y="3013"/>
                  </a:cubicBezTo>
                  <a:lnTo>
                    <a:pt x="8788" y="3006"/>
                  </a:lnTo>
                  <a:lnTo>
                    <a:pt x="8812" y="2957"/>
                  </a:lnTo>
                  <a:close/>
                  <a:moveTo>
                    <a:pt x="8891" y="2797"/>
                  </a:moveTo>
                  <a:lnTo>
                    <a:pt x="8500" y="2604"/>
                  </a:lnTo>
                  <a:lnTo>
                    <a:pt x="8477" y="2650"/>
                  </a:lnTo>
                  <a:lnTo>
                    <a:pt x="8868" y="2842"/>
                  </a:lnTo>
                  <a:lnTo>
                    <a:pt x="8891" y="2797"/>
                  </a:lnTo>
                  <a:close/>
                  <a:moveTo>
                    <a:pt x="2039" y="18075"/>
                  </a:moveTo>
                  <a:cubicBezTo>
                    <a:pt x="2025" y="18073"/>
                    <a:pt x="2011" y="18074"/>
                    <a:pt x="1998" y="18078"/>
                  </a:cubicBezTo>
                  <a:cubicBezTo>
                    <a:pt x="1985" y="18081"/>
                    <a:pt x="1973" y="18087"/>
                    <a:pt x="1962" y="18094"/>
                  </a:cubicBezTo>
                  <a:cubicBezTo>
                    <a:pt x="1951" y="18101"/>
                    <a:pt x="1938" y="18112"/>
                    <a:pt x="1925" y="18127"/>
                  </a:cubicBezTo>
                  <a:lnTo>
                    <a:pt x="1888" y="18165"/>
                  </a:lnTo>
                  <a:cubicBezTo>
                    <a:pt x="1869" y="18185"/>
                    <a:pt x="1852" y="18197"/>
                    <a:pt x="1838" y="18203"/>
                  </a:cubicBezTo>
                  <a:cubicBezTo>
                    <a:pt x="1824" y="18208"/>
                    <a:pt x="1808" y="18207"/>
                    <a:pt x="1792" y="18199"/>
                  </a:cubicBezTo>
                  <a:cubicBezTo>
                    <a:pt x="1772" y="18189"/>
                    <a:pt x="1760" y="18174"/>
                    <a:pt x="1755" y="18155"/>
                  </a:cubicBezTo>
                  <a:cubicBezTo>
                    <a:pt x="1750" y="18136"/>
                    <a:pt x="1754" y="18114"/>
                    <a:pt x="1766" y="18089"/>
                  </a:cubicBezTo>
                  <a:cubicBezTo>
                    <a:pt x="1770" y="18081"/>
                    <a:pt x="1775" y="18073"/>
                    <a:pt x="1780" y="18066"/>
                  </a:cubicBezTo>
                  <a:cubicBezTo>
                    <a:pt x="1784" y="18060"/>
                    <a:pt x="1790" y="18053"/>
                    <a:pt x="1796" y="18047"/>
                  </a:cubicBezTo>
                  <a:cubicBezTo>
                    <a:pt x="1803" y="18041"/>
                    <a:pt x="1810" y="18035"/>
                    <a:pt x="1818" y="18029"/>
                  </a:cubicBezTo>
                  <a:cubicBezTo>
                    <a:pt x="1826" y="18023"/>
                    <a:pt x="1836" y="18017"/>
                    <a:pt x="1846" y="18010"/>
                  </a:cubicBezTo>
                  <a:lnTo>
                    <a:pt x="1823" y="17973"/>
                  </a:lnTo>
                  <a:cubicBezTo>
                    <a:pt x="1779" y="17998"/>
                    <a:pt x="1747" y="18031"/>
                    <a:pt x="1727" y="18073"/>
                  </a:cubicBezTo>
                  <a:cubicBezTo>
                    <a:pt x="1718" y="18092"/>
                    <a:pt x="1712" y="18110"/>
                    <a:pt x="1710" y="18129"/>
                  </a:cubicBezTo>
                  <a:cubicBezTo>
                    <a:pt x="1708" y="18147"/>
                    <a:pt x="1709" y="18164"/>
                    <a:pt x="1713" y="18180"/>
                  </a:cubicBezTo>
                  <a:cubicBezTo>
                    <a:pt x="1718" y="18196"/>
                    <a:pt x="1725" y="18210"/>
                    <a:pt x="1736" y="18223"/>
                  </a:cubicBezTo>
                  <a:cubicBezTo>
                    <a:pt x="1747" y="18235"/>
                    <a:pt x="1760" y="18246"/>
                    <a:pt x="1776" y="18254"/>
                  </a:cubicBezTo>
                  <a:lnTo>
                    <a:pt x="1870" y="18254"/>
                  </a:lnTo>
                  <a:cubicBezTo>
                    <a:pt x="1876" y="18251"/>
                    <a:pt x="1881" y="18248"/>
                    <a:pt x="1886" y="18244"/>
                  </a:cubicBezTo>
                  <a:cubicBezTo>
                    <a:pt x="1896" y="18236"/>
                    <a:pt x="1908" y="18224"/>
                    <a:pt x="1922" y="18209"/>
                  </a:cubicBezTo>
                  <a:lnTo>
                    <a:pt x="1953" y="18175"/>
                  </a:lnTo>
                  <a:cubicBezTo>
                    <a:pt x="1990" y="18136"/>
                    <a:pt x="2026" y="18124"/>
                    <a:pt x="2061" y="18141"/>
                  </a:cubicBezTo>
                  <a:cubicBezTo>
                    <a:pt x="2084" y="18153"/>
                    <a:pt x="2098" y="18171"/>
                    <a:pt x="2103" y="18197"/>
                  </a:cubicBezTo>
                  <a:cubicBezTo>
                    <a:pt x="2105" y="18208"/>
                    <a:pt x="2105" y="18219"/>
                    <a:pt x="2103" y="18229"/>
                  </a:cubicBezTo>
                  <a:cubicBezTo>
                    <a:pt x="2102" y="18237"/>
                    <a:pt x="2099" y="18245"/>
                    <a:pt x="2095" y="18254"/>
                  </a:cubicBezTo>
                  <a:lnTo>
                    <a:pt x="2141" y="18254"/>
                  </a:lnTo>
                  <a:cubicBezTo>
                    <a:pt x="2143" y="18248"/>
                    <a:pt x="2144" y="18241"/>
                    <a:pt x="2145" y="18235"/>
                  </a:cubicBezTo>
                  <a:cubicBezTo>
                    <a:pt x="2148" y="18220"/>
                    <a:pt x="2149" y="18203"/>
                    <a:pt x="2147" y="18186"/>
                  </a:cubicBezTo>
                  <a:cubicBezTo>
                    <a:pt x="2144" y="18164"/>
                    <a:pt x="2137" y="18143"/>
                    <a:pt x="2125" y="18126"/>
                  </a:cubicBezTo>
                  <a:cubicBezTo>
                    <a:pt x="2113" y="18108"/>
                    <a:pt x="2098" y="18095"/>
                    <a:pt x="2079" y="18086"/>
                  </a:cubicBezTo>
                  <a:cubicBezTo>
                    <a:pt x="2067" y="18080"/>
                    <a:pt x="2054" y="18076"/>
                    <a:pt x="2039" y="18075"/>
                  </a:cubicBezTo>
                  <a:close/>
                  <a:moveTo>
                    <a:pt x="9002" y="4138"/>
                  </a:moveTo>
                  <a:lnTo>
                    <a:pt x="9002" y="4082"/>
                  </a:lnTo>
                  <a:lnTo>
                    <a:pt x="8735" y="3951"/>
                  </a:lnTo>
                  <a:lnTo>
                    <a:pt x="8787" y="3845"/>
                  </a:lnTo>
                  <a:lnTo>
                    <a:pt x="8749" y="3823"/>
                  </a:lnTo>
                  <a:lnTo>
                    <a:pt x="8622" y="4082"/>
                  </a:lnTo>
                  <a:lnTo>
                    <a:pt x="8662" y="4101"/>
                  </a:lnTo>
                  <a:lnTo>
                    <a:pt x="8713" y="3996"/>
                  </a:lnTo>
                  <a:lnTo>
                    <a:pt x="9002" y="4138"/>
                  </a:lnTo>
                  <a:close/>
                  <a:moveTo>
                    <a:pt x="9002" y="3896"/>
                  </a:moveTo>
                  <a:lnTo>
                    <a:pt x="9002" y="3830"/>
                  </a:lnTo>
                  <a:lnTo>
                    <a:pt x="8863" y="3696"/>
                  </a:lnTo>
                  <a:lnTo>
                    <a:pt x="9002" y="3718"/>
                  </a:lnTo>
                  <a:lnTo>
                    <a:pt x="9002" y="3666"/>
                  </a:lnTo>
                  <a:lnTo>
                    <a:pt x="8838" y="3643"/>
                  </a:lnTo>
                  <a:lnTo>
                    <a:pt x="8808" y="3704"/>
                  </a:lnTo>
                  <a:lnTo>
                    <a:pt x="9002" y="3896"/>
                  </a:lnTo>
                  <a:close/>
                  <a:moveTo>
                    <a:pt x="9002" y="3432"/>
                  </a:moveTo>
                  <a:lnTo>
                    <a:pt x="9002" y="3310"/>
                  </a:lnTo>
                  <a:lnTo>
                    <a:pt x="8902" y="3513"/>
                  </a:lnTo>
                  <a:lnTo>
                    <a:pt x="8941" y="3532"/>
                  </a:lnTo>
                  <a:lnTo>
                    <a:pt x="8993" y="3427"/>
                  </a:lnTo>
                  <a:lnTo>
                    <a:pt x="9002" y="3432"/>
                  </a:lnTo>
                  <a:close/>
                  <a:moveTo>
                    <a:pt x="2257" y="18004"/>
                  </a:moveTo>
                  <a:lnTo>
                    <a:pt x="1866" y="17812"/>
                  </a:lnTo>
                  <a:lnTo>
                    <a:pt x="1844" y="17858"/>
                  </a:lnTo>
                  <a:lnTo>
                    <a:pt x="2234" y="18050"/>
                  </a:lnTo>
                  <a:lnTo>
                    <a:pt x="2257" y="18004"/>
                  </a:lnTo>
                  <a:close/>
                  <a:moveTo>
                    <a:pt x="2032" y="17475"/>
                  </a:moveTo>
                  <a:lnTo>
                    <a:pt x="1905" y="17734"/>
                  </a:lnTo>
                  <a:lnTo>
                    <a:pt x="1944" y="17753"/>
                  </a:lnTo>
                  <a:lnTo>
                    <a:pt x="1995" y="17648"/>
                  </a:lnTo>
                  <a:lnTo>
                    <a:pt x="2347" y="17821"/>
                  </a:lnTo>
                  <a:lnTo>
                    <a:pt x="2369" y="17776"/>
                  </a:lnTo>
                  <a:lnTo>
                    <a:pt x="2018" y="17603"/>
                  </a:lnTo>
                  <a:lnTo>
                    <a:pt x="2070" y="17497"/>
                  </a:lnTo>
                  <a:lnTo>
                    <a:pt x="2032" y="17475"/>
                  </a:lnTo>
                  <a:close/>
                  <a:moveTo>
                    <a:pt x="2199" y="17135"/>
                  </a:moveTo>
                  <a:lnTo>
                    <a:pt x="2173" y="17188"/>
                  </a:lnTo>
                  <a:lnTo>
                    <a:pt x="2285" y="17337"/>
                  </a:lnTo>
                  <a:cubicBezTo>
                    <a:pt x="2292" y="17347"/>
                    <a:pt x="2299" y="17356"/>
                    <a:pt x="2306" y="17364"/>
                  </a:cubicBezTo>
                  <a:cubicBezTo>
                    <a:pt x="2313" y="17373"/>
                    <a:pt x="2317" y="17378"/>
                    <a:pt x="2319" y="17379"/>
                  </a:cubicBezTo>
                  <a:cubicBezTo>
                    <a:pt x="2309" y="17379"/>
                    <a:pt x="2301" y="17379"/>
                    <a:pt x="2292" y="17378"/>
                  </a:cubicBezTo>
                  <a:cubicBezTo>
                    <a:pt x="2284" y="17378"/>
                    <a:pt x="2275" y="17378"/>
                    <a:pt x="2265" y="17378"/>
                  </a:cubicBezTo>
                  <a:lnTo>
                    <a:pt x="2079" y="17378"/>
                  </a:lnTo>
                  <a:lnTo>
                    <a:pt x="2051" y="17436"/>
                  </a:lnTo>
                  <a:lnTo>
                    <a:pt x="2349" y="17426"/>
                  </a:lnTo>
                  <a:lnTo>
                    <a:pt x="2504" y="17502"/>
                  </a:lnTo>
                  <a:lnTo>
                    <a:pt x="2528" y="17454"/>
                  </a:lnTo>
                  <a:lnTo>
                    <a:pt x="2376" y="17379"/>
                  </a:lnTo>
                  <a:lnTo>
                    <a:pt x="2199" y="17135"/>
                  </a:lnTo>
                  <a:close/>
                  <a:moveTo>
                    <a:pt x="2559" y="16706"/>
                  </a:moveTo>
                  <a:cubicBezTo>
                    <a:pt x="2532" y="16700"/>
                    <a:pt x="2507" y="16698"/>
                    <a:pt x="2483" y="16702"/>
                  </a:cubicBezTo>
                  <a:cubicBezTo>
                    <a:pt x="2474" y="16703"/>
                    <a:pt x="2464" y="16705"/>
                    <a:pt x="2453" y="16709"/>
                  </a:cubicBezTo>
                  <a:cubicBezTo>
                    <a:pt x="2442" y="16712"/>
                    <a:pt x="2430" y="16717"/>
                    <a:pt x="2419" y="16724"/>
                  </a:cubicBezTo>
                  <a:cubicBezTo>
                    <a:pt x="2408" y="16731"/>
                    <a:pt x="2397" y="16740"/>
                    <a:pt x="2387" y="16751"/>
                  </a:cubicBezTo>
                  <a:cubicBezTo>
                    <a:pt x="2377" y="16762"/>
                    <a:pt x="2367" y="16776"/>
                    <a:pt x="2359" y="16793"/>
                  </a:cubicBezTo>
                  <a:cubicBezTo>
                    <a:pt x="2347" y="16817"/>
                    <a:pt x="2341" y="16841"/>
                    <a:pt x="2341" y="16865"/>
                  </a:cubicBezTo>
                  <a:cubicBezTo>
                    <a:pt x="2341" y="16889"/>
                    <a:pt x="2346" y="16912"/>
                    <a:pt x="2356" y="16934"/>
                  </a:cubicBezTo>
                  <a:cubicBezTo>
                    <a:pt x="2367" y="16956"/>
                    <a:pt x="2383" y="16976"/>
                    <a:pt x="2404" y="16996"/>
                  </a:cubicBezTo>
                  <a:cubicBezTo>
                    <a:pt x="2425" y="17015"/>
                    <a:pt x="2452" y="17032"/>
                    <a:pt x="2483" y="17048"/>
                  </a:cubicBezTo>
                  <a:cubicBezTo>
                    <a:pt x="2550" y="17081"/>
                    <a:pt x="2610" y="17091"/>
                    <a:pt x="2661" y="17077"/>
                  </a:cubicBezTo>
                  <a:cubicBezTo>
                    <a:pt x="2682" y="17071"/>
                    <a:pt x="2702" y="17061"/>
                    <a:pt x="2720" y="17047"/>
                  </a:cubicBezTo>
                  <a:cubicBezTo>
                    <a:pt x="2738" y="17033"/>
                    <a:pt x="2753" y="17014"/>
                    <a:pt x="2765" y="16990"/>
                  </a:cubicBezTo>
                  <a:cubicBezTo>
                    <a:pt x="2775" y="16970"/>
                    <a:pt x="2781" y="16950"/>
                    <a:pt x="2783" y="16932"/>
                  </a:cubicBezTo>
                  <a:cubicBezTo>
                    <a:pt x="2785" y="16913"/>
                    <a:pt x="2782" y="16894"/>
                    <a:pt x="2776" y="16873"/>
                  </a:cubicBezTo>
                  <a:cubicBezTo>
                    <a:pt x="2768" y="16844"/>
                    <a:pt x="2753" y="16819"/>
                    <a:pt x="2732" y="16797"/>
                  </a:cubicBezTo>
                  <a:cubicBezTo>
                    <a:pt x="2712" y="16776"/>
                    <a:pt x="2683" y="16756"/>
                    <a:pt x="2645" y="16738"/>
                  </a:cubicBezTo>
                  <a:cubicBezTo>
                    <a:pt x="2614" y="16722"/>
                    <a:pt x="2585" y="16711"/>
                    <a:pt x="2559" y="16706"/>
                  </a:cubicBezTo>
                  <a:close/>
                  <a:moveTo>
                    <a:pt x="2668" y="16816"/>
                  </a:moveTo>
                  <a:cubicBezTo>
                    <a:pt x="2680" y="16823"/>
                    <a:pt x="2690" y="16830"/>
                    <a:pt x="2698" y="16837"/>
                  </a:cubicBezTo>
                  <a:cubicBezTo>
                    <a:pt x="2706" y="16844"/>
                    <a:pt x="2713" y="16851"/>
                    <a:pt x="2719" y="16858"/>
                  </a:cubicBezTo>
                  <a:cubicBezTo>
                    <a:pt x="2724" y="16866"/>
                    <a:pt x="2729" y="16873"/>
                    <a:pt x="2732" y="16881"/>
                  </a:cubicBezTo>
                  <a:cubicBezTo>
                    <a:pt x="2739" y="16895"/>
                    <a:pt x="2742" y="16910"/>
                    <a:pt x="2742" y="16924"/>
                  </a:cubicBezTo>
                  <a:cubicBezTo>
                    <a:pt x="2742" y="16939"/>
                    <a:pt x="2738" y="16954"/>
                    <a:pt x="2730" y="16970"/>
                  </a:cubicBezTo>
                  <a:cubicBezTo>
                    <a:pt x="2726" y="16978"/>
                    <a:pt x="2721" y="16986"/>
                    <a:pt x="2715" y="16993"/>
                  </a:cubicBezTo>
                  <a:cubicBezTo>
                    <a:pt x="2709" y="17001"/>
                    <a:pt x="2702" y="17007"/>
                    <a:pt x="2695" y="17013"/>
                  </a:cubicBezTo>
                  <a:cubicBezTo>
                    <a:pt x="2688" y="17018"/>
                    <a:pt x="2680" y="17023"/>
                    <a:pt x="2672" y="17027"/>
                  </a:cubicBezTo>
                  <a:cubicBezTo>
                    <a:pt x="2664" y="17030"/>
                    <a:pt x="2655" y="17032"/>
                    <a:pt x="2647" y="17033"/>
                  </a:cubicBezTo>
                  <a:cubicBezTo>
                    <a:pt x="2630" y="17034"/>
                    <a:pt x="2608" y="17031"/>
                    <a:pt x="2582" y="17024"/>
                  </a:cubicBezTo>
                  <a:cubicBezTo>
                    <a:pt x="2556" y="17016"/>
                    <a:pt x="2528" y="17006"/>
                    <a:pt x="2499" y="16991"/>
                  </a:cubicBezTo>
                  <a:cubicBezTo>
                    <a:pt x="2474" y="16979"/>
                    <a:pt x="2454" y="16967"/>
                    <a:pt x="2439" y="16955"/>
                  </a:cubicBezTo>
                  <a:cubicBezTo>
                    <a:pt x="2423" y="16944"/>
                    <a:pt x="2410" y="16931"/>
                    <a:pt x="2401" y="16918"/>
                  </a:cubicBezTo>
                  <a:cubicBezTo>
                    <a:pt x="2390" y="16904"/>
                    <a:pt x="2385" y="16887"/>
                    <a:pt x="2384" y="16868"/>
                  </a:cubicBezTo>
                  <a:cubicBezTo>
                    <a:pt x="2383" y="16849"/>
                    <a:pt x="2387" y="16830"/>
                    <a:pt x="2396" y="16812"/>
                  </a:cubicBezTo>
                  <a:cubicBezTo>
                    <a:pt x="2408" y="16789"/>
                    <a:pt x="2422" y="16773"/>
                    <a:pt x="2440" y="16764"/>
                  </a:cubicBezTo>
                  <a:cubicBezTo>
                    <a:pt x="2457" y="16755"/>
                    <a:pt x="2475" y="16751"/>
                    <a:pt x="2493" y="16751"/>
                  </a:cubicBezTo>
                  <a:cubicBezTo>
                    <a:pt x="2510" y="16751"/>
                    <a:pt x="2529" y="16755"/>
                    <a:pt x="2550" y="16762"/>
                  </a:cubicBezTo>
                  <a:cubicBezTo>
                    <a:pt x="2572" y="16769"/>
                    <a:pt x="2597" y="16779"/>
                    <a:pt x="2626" y="16793"/>
                  </a:cubicBezTo>
                  <a:cubicBezTo>
                    <a:pt x="2642" y="16801"/>
                    <a:pt x="2656" y="16809"/>
                    <a:pt x="2668" y="16816"/>
                  </a:cubicBezTo>
                  <a:close/>
                  <a:moveTo>
                    <a:pt x="2593" y="16335"/>
                  </a:moveTo>
                  <a:lnTo>
                    <a:pt x="2492" y="16540"/>
                  </a:lnTo>
                  <a:lnTo>
                    <a:pt x="2883" y="16733"/>
                  </a:lnTo>
                  <a:lnTo>
                    <a:pt x="2906" y="16685"/>
                  </a:lnTo>
                  <a:lnTo>
                    <a:pt x="2720" y="16594"/>
                  </a:lnTo>
                  <a:lnTo>
                    <a:pt x="2782" y="16469"/>
                  </a:lnTo>
                  <a:lnTo>
                    <a:pt x="2744" y="16450"/>
                  </a:lnTo>
                  <a:lnTo>
                    <a:pt x="2682" y="16575"/>
                  </a:lnTo>
                  <a:lnTo>
                    <a:pt x="2554" y="16512"/>
                  </a:lnTo>
                  <a:lnTo>
                    <a:pt x="2628" y="16361"/>
                  </a:lnTo>
                  <a:lnTo>
                    <a:pt x="2593" y="16335"/>
                  </a:lnTo>
                  <a:close/>
                  <a:moveTo>
                    <a:pt x="3259" y="15968"/>
                  </a:moveTo>
                  <a:lnTo>
                    <a:pt x="2851" y="15809"/>
                  </a:lnTo>
                  <a:lnTo>
                    <a:pt x="2818" y="15878"/>
                  </a:lnTo>
                  <a:lnTo>
                    <a:pt x="3041" y="16080"/>
                  </a:lnTo>
                  <a:cubicBezTo>
                    <a:pt x="3055" y="16091"/>
                    <a:pt x="3067" y="16102"/>
                    <a:pt x="3078" y="16110"/>
                  </a:cubicBezTo>
                  <a:cubicBezTo>
                    <a:pt x="3090" y="16119"/>
                    <a:pt x="3096" y="16124"/>
                    <a:pt x="3097" y="16125"/>
                  </a:cubicBezTo>
                  <a:cubicBezTo>
                    <a:pt x="3095" y="16124"/>
                    <a:pt x="3087" y="16122"/>
                    <a:pt x="3074" y="16119"/>
                  </a:cubicBezTo>
                  <a:cubicBezTo>
                    <a:pt x="3060" y="16115"/>
                    <a:pt x="3043" y="16111"/>
                    <a:pt x="3022" y="16107"/>
                  </a:cubicBezTo>
                  <a:lnTo>
                    <a:pt x="2732" y="16053"/>
                  </a:lnTo>
                  <a:lnTo>
                    <a:pt x="2698" y="16121"/>
                  </a:lnTo>
                  <a:lnTo>
                    <a:pt x="3072" y="16347"/>
                  </a:lnTo>
                  <a:lnTo>
                    <a:pt x="3094" y="16302"/>
                  </a:lnTo>
                  <a:lnTo>
                    <a:pt x="2827" y="16144"/>
                  </a:lnTo>
                  <a:cubicBezTo>
                    <a:pt x="2821" y="16141"/>
                    <a:pt x="2815" y="16137"/>
                    <a:pt x="2807" y="16133"/>
                  </a:cubicBezTo>
                  <a:cubicBezTo>
                    <a:pt x="2800" y="16128"/>
                    <a:pt x="2792" y="16124"/>
                    <a:pt x="2785" y="16120"/>
                  </a:cubicBezTo>
                  <a:cubicBezTo>
                    <a:pt x="2778" y="16116"/>
                    <a:pt x="2771" y="16112"/>
                    <a:pt x="2766" y="16109"/>
                  </a:cubicBezTo>
                  <a:cubicBezTo>
                    <a:pt x="2761" y="16106"/>
                    <a:pt x="2758" y="16104"/>
                    <a:pt x="2756" y="16104"/>
                  </a:cubicBezTo>
                  <a:cubicBezTo>
                    <a:pt x="2761" y="16105"/>
                    <a:pt x="2770" y="16107"/>
                    <a:pt x="2784" y="16109"/>
                  </a:cubicBezTo>
                  <a:cubicBezTo>
                    <a:pt x="2799" y="16112"/>
                    <a:pt x="2817" y="16116"/>
                    <a:pt x="2839" y="16120"/>
                  </a:cubicBezTo>
                  <a:lnTo>
                    <a:pt x="3155" y="16179"/>
                  </a:lnTo>
                  <a:lnTo>
                    <a:pt x="3174" y="16139"/>
                  </a:lnTo>
                  <a:lnTo>
                    <a:pt x="2924" y="15912"/>
                  </a:lnTo>
                  <a:cubicBezTo>
                    <a:pt x="2919" y="15908"/>
                    <a:pt x="2913" y="15903"/>
                    <a:pt x="2907" y="15898"/>
                  </a:cubicBezTo>
                  <a:cubicBezTo>
                    <a:pt x="2901" y="15893"/>
                    <a:pt x="2896" y="15888"/>
                    <a:pt x="2890" y="15884"/>
                  </a:cubicBezTo>
                  <a:cubicBezTo>
                    <a:pt x="2885" y="15879"/>
                    <a:pt x="2881" y="15875"/>
                    <a:pt x="2877" y="15872"/>
                  </a:cubicBezTo>
                  <a:cubicBezTo>
                    <a:pt x="2873" y="15869"/>
                    <a:pt x="2871" y="15868"/>
                    <a:pt x="2871" y="15867"/>
                  </a:cubicBezTo>
                  <a:cubicBezTo>
                    <a:pt x="2871" y="15867"/>
                    <a:pt x="2874" y="15868"/>
                    <a:pt x="2879" y="15870"/>
                  </a:cubicBezTo>
                  <a:cubicBezTo>
                    <a:pt x="2883" y="15873"/>
                    <a:pt x="2889" y="15875"/>
                    <a:pt x="2896" y="15878"/>
                  </a:cubicBezTo>
                  <a:cubicBezTo>
                    <a:pt x="2902" y="15881"/>
                    <a:pt x="2910" y="15884"/>
                    <a:pt x="2917" y="15888"/>
                  </a:cubicBezTo>
                  <a:cubicBezTo>
                    <a:pt x="2925" y="15891"/>
                    <a:pt x="2932" y="15894"/>
                    <a:pt x="2938" y="15896"/>
                  </a:cubicBezTo>
                  <a:lnTo>
                    <a:pt x="3236" y="16015"/>
                  </a:lnTo>
                  <a:lnTo>
                    <a:pt x="3259" y="15968"/>
                  </a:lnTo>
                  <a:close/>
                  <a:moveTo>
                    <a:pt x="3043" y="15419"/>
                  </a:moveTo>
                  <a:lnTo>
                    <a:pt x="3021" y="15466"/>
                  </a:lnTo>
                  <a:lnTo>
                    <a:pt x="3293" y="15600"/>
                  </a:lnTo>
                  <a:cubicBezTo>
                    <a:pt x="3306" y="15606"/>
                    <a:pt x="3317" y="15613"/>
                    <a:pt x="3326" y="15619"/>
                  </a:cubicBezTo>
                  <a:cubicBezTo>
                    <a:pt x="3334" y="15625"/>
                    <a:pt x="3341" y="15634"/>
                    <a:pt x="3347" y="15644"/>
                  </a:cubicBezTo>
                  <a:cubicBezTo>
                    <a:pt x="3352" y="15654"/>
                    <a:pt x="3353" y="15666"/>
                    <a:pt x="3352" y="15680"/>
                  </a:cubicBezTo>
                  <a:cubicBezTo>
                    <a:pt x="3350" y="15694"/>
                    <a:pt x="3345" y="15709"/>
                    <a:pt x="3337" y="15725"/>
                  </a:cubicBezTo>
                  <a:cubicBezTo>
                    <a:pt x="3331" y="15738"/>
                    <a:pt x="3325" y="15747"/>
                    <a:pt x="3318" y="15755"/>
                  </a:cubicBezTo>
                  <a:cubicBezTo>
                    <a:pt x="3312" y="15763"/>
                    <a:pt x="3305" y="15769"/>
                    <a:pt x="3298" y="15773"/>
                  </a:cubicBezTo>
                  <a:cubicBezTo>
                    <a:pt x="3291" y="15777"/>
                    <a:pt x="3285" y="15780"/>
                    <a:pt x="3279" y="15781"/>
                  </a:cubicBezTo>
                  <a:cubicBezTo>
                    <a:pt x="3272" y="15783"/>
                    <a:pt x="3266" y="15783"/>
                    <a:pt x="3261" y="15783"/>
                  </a:cubicBezTo>
                  <a:cubicBezTo>
                    <a:pt x="3254" y="15783"/>
                    <a:pt x="3245" y="15780"/>
                    <a:pt x="3233" y="15776"/>
                  </a:cubicBezTo>
                  <a:cubicBezTo>
                    <a:pt x="3222" y="15772"/>
                    <a:pt x="3211" y="15767"/>
                    <a:pt x="3202" y="15762"/>
                  </a:cubicBezTo>
                  <a:lnTo>
                    <a:pt x="2938" y="15633"/>
                  </a:lnTo>
                  <a:lnTo>
                    <a:pt x="2916" y="15679"/>
                  </a:lnTo>
                  <a:lnTo>
                    <a:pt x="3196" y="15817"/>
                  </a:lnTo>
                  <a:cubicBezTo>
                    <a:pt x="3205" y="15821"/>
                    <a:pt x="3215" y="15825"/>
                    <a:pt x="3227" y="15830"/>
                  </a:cubicBezTo>
                  <a:cubicBezTo>
                    <a:pt x="3239" y="15834"/>
                    <a:pt x="3250" y="15836"/>
                    <a:pt x="3263" y="15835"/>
                  </a:cubicBezTo>
                  <a:cubicBezTo>
                    <a:pt x="3287" y="15834"/>
                    <a:pt x="3308" y="15827"/>
                    <a:pt x="3326" y="15813"/>
                  </a:cubicBezTo>
                  <a:cubicBezTo>
                    <a:pt x="3344" y="15800"/>
                    <a:pt x="3361" y="15778"/>
                    <a:pt x="3376" y="15747"/>
                  </a:cubicBezTo>
                  <a:cubicBezTo>
                    <a:pt x="3388" y="15723"/>
                    <a:pt x="3395" y="15702"/>
                    <a:pt x="3398" y="15684"/>
                  </a:cubicBezTo>
                  <a:cubicBezTo>
                    <a:pt x="3401" y="15665"/>
                    <a:pt x="3400" y="15647"/>
                    <a:pt x="3396" y="15630"/>
                  </a:cubicBezTo>
                  <a:cubicBezTo>
                    <a:pt x="3392" y="15613"/>
                    <a:pt x="3384" y="15600"/>
                    <a:pt x="3373" y="15589"/>
                  </a:cubicBezTo>
                  <a:cubicBezTo>
                    <a:pt x="3362" y="15579"/>
                    <a:pt x="3345" y="15568"/>
                    <a:pt x="3321" y="15556"/>
                  </a:cubicBezTo>
                  <a:lnTo>
                    <a:pt x="3043" y="15419"/>
                  </a:lnTo>
                  <a:close/>
                  <a:moveTo>
                    <a:pt x="2886" y="15550"/>
                  </a:moveTo>
                  <a:cubicBezTo>
                    <a:pt x="2878" y="15553"/>
                    <a:pt x="2871" y="15559"/>
                    <a:pt x="2867" y="15567"/>
                  </a:cubicBezTo>
                  <a:cubicBezTo>
                    <a:pt x="2863" y="15575"/>
                    <a:pt x="2863" y="15583"/>
                    <a:pt x="2866" y="15592"/>
                  </a:cubicBezTo>
                  <a:cubicBezTo>
                    <a:pt x="2869" y="15600"/>
                    <a:pt x="2874" y="15607"/>
                    <a:pt x="2882" y="15610"/>
                  </a:cubicBezTo>
                  <a:cubicBezTo>
                    <a:pt x="2890" y="15615"/>
                    <a:pt x="2899" y="15615"/>
                    <a:pt x="2908" y="15612"/>
                  </a:cubicBezTo>
                  <a:cubicBezTo>
                    <a:pt x="2916" y="15610"/>
                    <a:pt x="2923" y="15604"/>
                    <a:pt x="2927" y="15596"/>
                  </a:cubicBezTo>
                  <a:cubicBezTo>
                    <a:pt x="2931" y="15587"/>
                    <a:pt x="2931" y="15579"/>
                    <a:pt x="2928" y="15571"/>
                  </a:cubicBezTo>
                  <a:cubicBezTo>
                    <a:pt x="2925" y="15562"/>
                    <a:pt x="2919" y="15556"/>
                    <a:pt x="2911" y="15552"/>
                  </a:cubicBezTo>
                  <a:cubicBezTo>
                    <a:pt x="2903" y="15548"/>
                    <a:pt x="2895" y="15547"/>
                    <a:pt x="2886" y="15550"/>
                  </a:cubicBezTo>
                  <a:close/>
                  <a:moveTo>
                    <a:pt x="2944" y="15433"/>
                  </a:moveTo>
                  <a:cubicBezTo>
                    <a:pt x="2935" y="15436"/>
                    <a:pt x="2929" y="15442"/>
                    <a:pt x="2925" y="15450"/>
                  </a:cubicBezTo>
                  <a:cubicBezTo>
                    <a:pt x="2921" y="15458"/>
                    <a:pt x="2920" y="15467"/>
                    <a:pt x="2923" y="15475"/>
                  </a:cubicBezTo>
                  <a:cubicBezTo>
                    <a:pt x="2926" y="15484"/>
                    <a:pt x="2931" y="15490"/>
                    <a:pt x="2939" y="15494"/>
                  </a:cubicBezTo>
                  <a:cubicBezTo>
                    <a:pt x="2948" y="15498"/>
                    <a:pt x="2956" y="15498"/>
                    <a:pt x="2965" y="15496"/>
                  </a:cubicBezTo>
                  <a:cubicBezTo>
                    <a:pt x="2974" y="15493"/>
                    <a:pt x="2980" y="15487"/>
                    <a:pt x="2984" y="15479"/>
                  </a:cubicBezTo>
                  <a:cubicBezTo>
                    <a:pt x="2988" y="15471"/>
                    <a:pt x="2989" y="15462"/>
                    <a:pt x="2986" y="15454"/>
                  </a:cubicBezTo>
                  <a:cubicBezTo>
                    <a:pt x="2982" y="15445"/>
                    <a:pt x="2977" y="15439"/>
                    <a:pt x="2968" y="15435"/>
                  </a:cubicBezTo>
                  <a:cubicBezTo>
                    <a:pt x="2960" y="15431"/>
                    <a:pt x="2952" y="15431"/>
                    <a:pt x="2944" y="15433"/>
                  </a:cubicBezTo>
                  <a:close/>
                  <a:moveTo>
                    <a:pt x="3617" y="15239"/>
                  </a:moveTo>
                  <a:lnTo>
                    <a:pt x="3227" y="15047"/>
                  </a:lnTo>
                  <a:lnTo>
                    <a:pt x="3204" y="15093"/>
                  </a:lnTo>
                  <a:lnTo>
                    <a:pt x="3417" y="15196"/>
                  </a:lnTo>
                  <a:cubicBezTo>
                    <a:pt x="3431" y="15203"/>
                    <a:pt x="3445" y="15209"/>
                    <a:pt x="3460" y="15216"/>
                  </a:cubicBezTo>
                  <a:cubicBezTo>
                    <a:pt x="3474" y="15222"/>
                    <a:pt x="3487" y="15228"/>
                    <a:pt x="3499" y="15233"/>
                  </a:cubicBezTo>
                  <a:cubicBezTo>
                    <a:pt x="3510" y="15238"/>
                    <a:pt x="3519" y="15242"/>
                    <a:pt x="3527" y="15245"/>
                  </a:cubicBezTo>
                  <a:cubicBezTo>
                    <a:pt x="3534" y="15248"/>
                    <a:pt x="3538" y="15249"/>
                    <a:pt x="3539" y="15249"/>
                  </a:cubicBezTo>
                  <a:cubicBezTo>
                    <a:pt x="3537" y="15249"/>
                    <a:pt x="3534" y="15249"/>
                    <a:pt x="3528" y="15248"/>
                  </a:cubicBezTo>
                  <a:cubicBezTo>
                    <a:pt x="3521" y="15248"/>
                    <a:pt x="3514" y="15248"/>
                    <a:pt x="3505" y="15247"/>
                  </a:cubicBezTo>
                  <a:cubicBezTo>
                    <a:pt x="3495" y="15247"/>
                    <a:pt x="3485" y="15246"/>
                    <a:pt x="3473" y="15246"/>
                  </a:cubicBezTo>
                  <a:cubicBezTo>
                    <a:pt x="3462" y="15245"/>
                    <a:pt x="3450" y="15245"/>
                    <a:pt x="3439" y="15245"/>
                  </a:cubicBezTo>
                  <a:lnTo>
                    <a:pt x="3125" y="15253"/>
                  </a:lnTo>
                  <a:lnTo>
                    <a:pt x="3099" y="15307"/>
                  </a:lnTo>
                  <a:lnTo>
                    <a:pt x="3490" y="15499"/>
                  </a:lnTo>
                  <a:lnTo>
                    <a:pt x="3513" y="15451"/>
                  </a:lnTo>
                  <a:lnTo>
                    <a:pt x="3285" y="15341"/>
                  </a:lnTo>
                  <a:cubicBezTo>
                    <a:pt x="3274" y="15336"/>
                    <a:pt x="3263" y="15330"/>
                    <a:pt x="3251" y="15325"/>
                  </a:cubicBezTo>
                  <a:cubicBezTo>
                    <a:pt x="3239" y="15320"/>
                    <a:pt x="3228" y="15316"/>
                    <a:pt x="3218" y="15311"/>
                  </a:cubicBezTo>
                  <a:cubicBezTo>
                    <a:pt x="3208" y="15307"/>
                    <a:pt x="3200" y="15304"/>
                    <a:pt x="3192" y="15300"/>
                  </a:cubicBezTo>
                  <a:cubicBezTo>
                    <a:pt x="3185" y="15297"/>
                    <a:pt x="3180" y="15295"/>
                    <a:pt x="3177" y="15294"/>
                  </a:cubicBezTo>
                  <a:cubicBezTo>
                    <a:pt x="3181" y="15295"/>
                    <a:pt x="3187" y="15295"/>
                    <a:pt x="3194" y="15296"/>
                  </a:cubicBezTo>
                  <a:cubicBezTo>
                    <a:pt x="3201" y="15296"/>
                    <a:pt x="3210" y="15296"/>
                    <a:pt x="3220" y="15296"/>
                  </a:cubicBezTo>
                  <a:cubicBezTo>
                    <a:pt x="3230" y="15296"/>
                    <a:pt x="3242" y="15296"/>
                    <a:pt x="3254" y="15296"/>
                  </a:cubicBezTo>
                  <a:cubicBezTo>
                    <a:pt x="3266" y="15296"/>
                    <a:pt x="3279" y="15296"/>
                    <a:pt x="3292" y="15296"/>
                  </a:cubicBezTo>
                  <a:lnTo>
                    <a:pt x="3593" y="15288"/>
                  </a:lnTo>
                  <a:lnTo>
                    <a:pt x="3617" y="15239"/>
                  </a:lnTo>
                  <a:close/>
                  <a:moveTo>
                    <a:pt x="3642" y="14818"/>
                  </a:moveTo>
                  <a:cubicBezTo>
                    <a:pt x="3627" y="14817"/>
                    <a:pt x="3613" y="14818"/>
                    <a:pt x="3600" y="14821"/>
                  </a:cubicBezTo>
                  <a:cubicBezTo>
                    <a:pt x="3587" y="14825"/>
                    <a:pt x="3575" y="14830"/>
                    <a:pt x="3564" y="14838"/>
                  </a:cubicBezTo>
                  <a:cubicBezTo>
                    <a:pt x="3553" y="14845"/>
                    <a:pt x="3541" y="14856"/>
                    <a:pt x="3527" y="14871"/>
                  </a:cubicBezTo>
                  <a:lnTo>
                    <a:pt x="3490" y="14909"/>
                  </a:lnTo>
                  <a:cubicBezTo>
                    <a:pt x="3471" y="14928"/>
                    <a:pt x="3455" y="14941"/>
                    <a:pt x="3440" y="14946"/>
                  </a:cubicBezTo>
                  <a:cubicBezTo>
                    <a:pt x="3426" y="14952"/>
                    <a:pt x="3411" y="14950"/>
                    <a:pt x="3395" y="14943"/>
                  </a:cubicBezTo>
                  <a:cubicBezTo>
                    <a:pt x="3375" y="14933"/>
                    <a:pt x="3362" y="14918"/>
                    <a:pt x="3358" y="14899"/>
                  </a:cubicBezTo>
                  <a:cubicBezTo>
                    <a:pt x="3353" y="14879"/>
                    <a:pt x="3357" y="14857"/>
                    <a:pt x="3369" y="14833"/>
                  </a:cubicBezTo>
                  <a:cubicBezTo>
                    <a:pt x="3373" y="14824"/>
                    <a:pt x="3377" y="14817"/>
                    <a:pt x="3382" y="14810"/>
                  </a:cubicBezTo>
                  <a:cubicBezTo>
                    <a:pt x="3387" y="14803"/>
                    <a:pt x="3392" y="14797"/>
                    <a:pt x="3399" y="14791"/>
                  </a:cubicBezTo>
                  <a:cubicBezTo>
                    <a:pt x="3405" y="14784"/>
                    <a:pt x="3412" y="14778"/>
                    <a:pt x="3420" y="14773"/>
                  </a:cubicBezTo>
                  <a:cubicBezTo>
                    <a:pt x="3428" y="14767"/>
                    <a:pt x="3438" y="14760"/>
                    <a:pt x="3449" y="14754"/>
                  </a:cubicBezTo>
                  <a:lnTo>
                    <a:pt x="3425" y="14717"/>
                  </a:lnTo>
                  <a:cubicBezTo>
                    <a:pt x="3382" y="14742"/>
                    <a:pt x="3350" y="14775"/>
                    <a:pt x="3329" y="14816"/>
                  </a:cubicBezTo>
                  <a:cubicBezTo>
                    <a:pt x="3320" y="14835"/>
                    <a:pt x="3314" y="14854"/>
                    <a:pt x="3312" y="14872"/>
                  </a:cubicBezTo>
                  <a:cubicBezTo>
                    <a:pt x="3310" y="14890"/>
                    <a:pt x="3311" y="14908"/>
                    <a:pt x="3316" y="14923"/>
                  </a:cubicBezTo>
                  <a:cubicBezTo>
                    <a:pt x="3320" y="14939"/>
                    <a:pt x="3328" y="14954"/>
                    <a:pt x="3338" y="14966"/>
                  </a:cubicBezTo>
                  <a:cubicBezTo>
                    <a:pt x="3349" y="14979"/>
                    <a:pt x="3363" y="14990"/>
                    <a:pt x="3379" y="14998"/>
                  </a:cubicBezTo>
                  <a:cubicBezTo>
                    <a:pt x="3404" y="15010"/>
                    <a:pt x="3430" y="15013"/>
                    <a:pt x="3455" y="15005"/>
                  </a:cubicBezTo>
                  <a:cubicBezTo>
                    <a:pt x="3467" y="15001"/>
                    <a:pt x="3478" y="14995"/>
                    <a:pt x="3488" y="14987"/>
                  </a:cubicBezTo>
                  <a:cubicBezTo>
                    <a:pt x="3498" y="14979"/>
                    <a:pt x="3510" y="14968"/>
                    <a:pt x="3524" y="14953"/>
                  </a:cubicBezTo>
                  <a:lnTo>
                    <a:pt x="3556" y="14919"/>
                  </a:lnTo>
                  <a:cubicBezTo>
                    <a:pt x="3593" y="14879"/>
                    <a:pt x="3628" y="14868"/>
                    <a:pt x="3663" y="14885"/>
                  </a:cubicBezTo>
                  <a:cubicBezTo>
                    <a:pt x="3686" y="14896"/>
                    <a:pt x="3700" y="14915"/>
                    <a:pt x="3705" y="14940"/>
                  </a:cubicBezTo>
                  <a:cubicBezTo>
                    <a:pt x="3707" y="14952"/>
                    <a:pt x="3708" y="14963"/>
                    <a:pt x="3706" y="14973"/>
                  </a:cubicBezTo>
                  <a:cubicBezTo>
                    <a:pt x="3704" y="14983"/>
                    <a:pt x="3699" y="14996"/>
                    <a:pt x="3692" y="15011"/>
                  </a:cubicBezTo>
                  <a:cubicBezTo>
                    <a:pt x="3682" y="15031"/>
                    <a:pt x="3670" y="15048"/>
                    <a:pt x="3657" y="15062"/>
                  </a:cubicBezTo>
                  <a:cubicBezTo>
                    <a:pt x="3643" y="15076"/>
                    <a:pt x="3626" y="15089"/>
                    <a:pt x="3606" y="15099"/>
                  </a:cubicBezTo>
                  <a:lnTo>
                    <a:pt x="3633" y="15138"/>
                  </a:lnTo>
                  <a:cubicBezTo>
                    <a:pt x="3654" y="15124"/>
                    <a:pt x="3673" y="15109"/>
                    <a:pt x="3689" y="15091"/>
                  </a:cubicBezTo>
                  <a:cubicBezTo>
                    <a:pt x="3705" y="15074"/>
                    <a:pt x="3718" y="15053"/>
                    <a:pt x="3730" y="15030"/>
                  </a:cubicBezTo>
                  <a:cubicBezTo>
                    <a:pt x="3739" y="15011"/>
                    <a:pt x="3745" y="14994"/>
                    <a:pt x="3748" y="14979"/>
                  </a:cubicBezTo>
                  <a:cubicBezTo>
                    <a:pt x="3751" y="14963"/>
                    <a:pt x="3751" y="14947"/>
                    <a:pt x="3749" y="14930"/>
                  </a:cubicBezTo>
                  <a:cubicBezTo>
                    <a:pt x="3747" y="14907"/>
                    <a:pt x="3739" y="14887"/>
                    <a:pt x="3727" y="14869"/>
                  </a:cubicBezTo>
                  <a:cubicBezTo>
                    <a:pt x="3715" y="14852"/>
                    <a:pt x="3700" y="14839"/>
                    <a:pt x="3682" y="14830"/>
                  </a:cubicBezTo>
                  <a:cubicBezTo>
                    <a:pt x="3669" y="14824"/>
                    <a:pt x="3656" y="14820"/>
                    <a:pt x="3642" y="14818"/>
                  </a:cubicBezTo>
                  <a:close/>
                  <a:moveTo>
                    <a:pt x="3559" y="14372"/>
                  </a:moveTo>
                  <a:lnTo>
                    <a:pt x="3432" y="14630"/>
                  </a:lnTo>
                  <a:lnTo>
                    <a:pt x="3471" y="14650"/>
                  </a:lnTo>
                  <a:lnTo>
                    <a:pt x="3522" y="14545"/>
                  </a:lnTo>
                  <a:lnTo>
                    <a:pt x="3874" y="14718"/>
                  </a:lnTo>
                  <a:lnTo>
                    <a:pt x="3896" y="14673"/>
                  </a:lnTo>
                  <a:lnTo>
                    <a:pt x="3545" y="14500"/>
                  </a:lnTo>
                  <a:lnTo>
                    <a:pt x="3597" y="14394"/>
                  </a:lnTo>
                  <a:lnTo>
                    <a:pt x="3559" y="14372"/>
                  </a:lnTo>
                  <a:close/>
                  <a:moveTo>
                    <a:pt x="4091" y="14277"/>
                  </a:moveTo>
                  <a:lnTo>
                    <a:pt x="4050" y="14258"/>
                  </a:lnTo>
                  <a:lnTo>
                    <a:pt x="3966" y="14430"/>
                  </a:lnTo>
                  <a:lnTo>
                    <a:pt x="3823" y="14359"/>
                  </a:lnTo>
                  <a:lnTo>
                    <a:pt x="3888" y="14225"/>
                  </a:lnTo>
                  <a:lnTo>
                    <a:pt x="3848" y="14205"/>
                  </a:lnTo>
                  <a:lnTo>
                    <a:pt x="3782" y="14339"/>
                  </a:lnTo>
                  <a:lnTo>
                    <a:pt x="3654" y="14276"/>
                  </a:lnTo>
                  <a:lnTo>
                    <a:pt x="3733" y="14116"/>
                  </a:lnTo>
                  <a:lnTo>
                    <a:pt x="3697" y="14091"/>
                  </a:lnTo>
                  <a:lnTo>
                    <a:pt x="3592" y="14304"/>
                  </a:lnTo>
                  <a:lnTo>
                    <a:pt x="3983" y="14497"/>
                  </a:lnTo>
                  <a:lnTo>
                    <a:pt x="4091" y="14277"/>
                  </a:lnTo>
                  <a:close/>
                  <a:moveTo>
                    <a:pt x="4254" y="13946"/>
                  </a:moveTo>
                  <a:lnTo>
                    <a:pt x="4217" y="13951"/>
                  </a:lnTo>
                  <a:cubicBezTo>
                    <a:pt x="4201" y="13953"/>
                    <a:pt x="4183" y="13956"/>
                    <a:pt x="4164" y="13958"/>
                  </a:cubicBezTo>
                  <a:cubicBezTo>
                    <a:pt x="4145" y="13961"/>
                    <a:pt x="4128" y="13963"/>
                    <a:pt x="4111" y="13966"/>
                  </a:cubicBezTo>
                  <a:cubicBezTo>
                    <a:pt x="4095" y="13968"/>
                    <a:pt x="4083" y="13970"/>
                    <a:pt x="4077" y="13971"/>
                  </a:cubicBezTo>
                  <a:cubicBezTo>
                    <a:pt x="4067" y="13973"/>
                    <a:pt x="4056" y="13975"/>
                    <a:pt x="4044" y="13978"/>
                  </a:cubicBezTo>
                  <a:cubicBezTo>
                    <a:pt x="4032" y="13981"/>
                    <a:pt x="4022" y="13985"/>
                    <a:pt x="4013" y="13989"/>
                  </a:cubicBezTo>
                  <a:lnTo>
                    <a:pt x="4016" y="13983"/>
                  </a:lnTo>
                  <a:cubicBezTo>
                    <a:pt x="4024" y="13968"/>
                    <a:pt x="4028" y="13952"/>
                    <a:pt x="4029" y="13937"/>
                  </a:cubicBezTo>
                  <a:cubicBezTo>
                    <a:pt x="4030" y="13922"/>
                    <a:pt x="4029" y="13907"/>
                    <a:pt x="4024" y="13893"/>
                  </a:cubicBezTo>
                  <a:cubicBezTo>
                    <a:pt x="4019" y="13880"/>
                    <a:pt x="4011" y="13867"/>
                    <a:pt x="4000" y="13856"/>
                  </a:cubicBezTo>
                  <a:cubicBezTo>
                    <a:pt x="3989" y="13844"/>
                    <a:pt x="3976" y="13835"/>
                    <a:pt x="3960" y="13827"/>
                  </a:cubicBezTo>
                  <a:cubicBezTo>
                    <a:pt x="3950" y="13822"/>
                    <a:pt x="3940" y="13818"/>
                    <a:pt x="3930" y="13816"/>
                  </a:cubicBezTo>
                  <a:cubicBezTo>
                    <a:pt x="3920" y="13815"/>
                    <a:pt x="3911" y="13814"/>
                    <a:pt x="3902" y="13814"/>
                  </a:cubicBezTo>
                  <a:cubicBezTo>
                    <a:pt x="3894" y="13815"/>
                    <a:pt x="3886" y="13816"/>
                    <a:pt x="3878" y="13818"/>
                  </a:cubicBezTo>
                  <a:cubicBezTo>
                    <a:pt x="3871" y="13820"/>
                    <a:pt x="3865" y="13822"/>
                    <a:pt x="3859" y="13825"/>
                  </a:cubicBezTo>
                  <a:cubicBezTo>
                    <a:pt x="3853" y="13828"/>
                    <a:pt x="3847" y="13831"/>
                    <a:pt x="3841" y="13836"/>
                  </a:cubicBezTo>
                  <a:cubicBezTo>
                    <a:pt x="3835" y="13840"/>
                    <a:pt x="3829" y="13846"/>
                    <a:pt x="3823" y="13852"/>
                  </a:cubicBezTo>
                  <a:cubicBezTo>
                    <a:pt x="3817" y="13859"/>
                    <a:pt x="3811" y="13867"/>
                    <a:pt x="3804" y="13877"/>
                  </a:cubicBezTo>
                  <a:cubicBezTo>
                    <a:pt x="3798" y="13886"/>
                    <a:pt x="3792" y="13898"/>
                    <a:pt x="3785" y="13911"/>
                  </a:cubicBezTo>
                  <a:lnTo>
                    <a:pt x="3740" y="14002"/>
                  </a:lnTo>
                  <a:lnTo>
                    <a:pt x="4131" y="14195"/>
                  </a:lnTo>
                  <a:lnTo>
                    <a:pt x="4154" y="14149"/>
                  </a:lnTo>
                  <a:lnTo>
                    <a:pt x="3977" y="14062"/>
                  </a:lnTo>
                  <a:cubicBezTo>
                    <a:pt x="3982" y="14053"/>
                    <a:pt x="3988" y="14046"/>
                    <a:pt x="3994" y="14041"/>
                  </a:cubicBezTo>
                  <a:cubicBezTo>
                    <a:pt x="4001" y="14037"/>
                    <a:pt x="4010" y="14033"/>
                    <a:pt x="4024" y="14030"/>
                  </a:cubicBezTo>
                  <a:cubicBezTo>
                    <a:pt x="4047" y="14025"/>
                    <a:pt x="4069" y="14021"/>
                    <a:pt x="4090" y="14018"/>
                  </a:cubicBezTo>
                  <a:cubicBezTo>
                    <a:pt x="4111" y="14015"/>
                    <a:pt x="4130" y="14012"/>
                    <a:pt x="4147" y="14010"/>
                  </a:cubicBezTo>
                  <a:cubicBezTo>
                    <a:pt x="4164" y="14008"/>
                    <a:pt x="4180" y="14006"/>
                    <a:pt x="4193" y="14006"/>
                  </a:cubicBezTo>
                  <a:cubicBezTo>
                    <a:pt x="4206" y="14005"/>
                    <a:pt x="4217" y="14005"/>
                    <a:pt x="4225" y="14005"/>
                  </a:cubicBezTo>
                  <a:lnTo>
                    <a:pt x="4254" y="13946"/>
                  </a:lnTo>
                  <a:close/>
                  <a:moveTo>
                    <a:pt x="3967" y="13897"/>
                  </a:moveTo>
                  <a:cubicBezTo>
                    <a:pt x="3976" y="13906"/>
                    <a:pt x="3981" y="13915"/>
                    <a:pt x="3984" y="13924"/>
                  </a:cubicBezTo>
                  <a:cubicBezTo>
                    <a:pt x="3987" y="13935"/>
                    <a:pt x="3988" y="13947"/>
                    <a:pt x="3986" y="13960"/>
                  </a:cubicBezTo>
                  <a:cubicBezTo>
                    <a:pt x="3983" y="13972"/>
                    <a:pt x="3978" y="13987"/>
                    <a:pt x="3969" y="14005"/>
                  </a:cubicBezTo>
                  <a:lnTo>
                    <a:pt x="3948" y="14048"/>
                  </a:lnTo>
                  <a:lnTo>
                    <a:pt x="3802" y="13976"/>
                  </a:lnTo>
                  <a:lnTo>
                    <a:pt x="3825" y="13929"/>
                  </a:lnTo>
                  <a:cubicBezTo>
                    <a:pt x="3830" y="13919"/>
                    <a:pt x="3836" y="13910"/>
                    <a:pt x="3841" y="13903"/>
                  </a:cubicBezTo>
                  <a:cubicBezTo>
                    <a:pt x="3846" y="13896"/>
                    <a:pt x="3851" y="13890"/>
                    <a:pt x="3857" y="13884"/>
                  </a:cubicBezTo>
                  <a:cubicBezTo>
                    <a:pt x="3867" y="13876"/>
                    <a:pt x="3880" y="13870"/>
                    <a:pt x="3894" y="13869"/>
                  </a:cubicBezTo>
                  <a:cubicBezTo>
                    <a:pt x="3909" y="13867"/>
                    <a:pt x="3922" y="13869"/>
                    <a:pt x="3935" y="13875"/>
                  </a:cubicBezTo>
                  <a:cubicBezTo>
                    <a:pt x="3948" y="13882"/>
                    <a:pt x="3959" y="13889"/>
                    <a:pt x="3967" y="13897"/>
                  </a:cubicBezTo>
                  <a:close/>
                  <a:moveTo>
                    <a:pt x="4465" y="13735"/>
                  </a:moveTo>
                  <a:lnTo>
                    <a:pt x="3916" y="13465"/>
                  </a:lnTo>
                  <a:lnTo>
                    <a:pt x="3898" y="13502"/>
                  </a:lnTo>
                  <a:lnTo>
                    <a:pt x="4447" y="13773"/>
                  </a:lnTo>
                  <a:lnTo>
                    <a:pt x="4465" y="13735"/>
                  </a:lnTo>
                  <a:close/>
                  <a:moveTo>
                    <a:pt x="4311" y="12844"/>
                  </a:moveTo>
                  <a:lnTo>
                    <a:pt x="4288" y="12890"/>
                  </a:lnTo>
                  <a:lnTo>
                    <a:pt x="4491" y="13050"/>
                  </a:lnTo>
                  <a:cubicBezTo>
                    <a:pt x="4504" y="13060"/>
                    <a:pt x="4516" y="13070"/>
                    <a:pt x="4529" y="13080"/>
                  </a:cubicBezTo>
                  <a:cubicBezTo>
                    <a:pt x="4542" y="13090"/>
                    <a:pt x="4553" y="13099"/>
                    <a:pt x="4563" y="13106"/>
                  </a:cubicBezTo>
                  <a:cubicBezTo>
                    <a:pt x="4574" y="13113"/>
                    <a:pt x="4582" y="13120"/>
                    <a:pt x="4589" y="13125"/>
                  </a:cubicBezTo>
                  <a:cubicBezTo>
                    <a:pt x="4594" y="13128"/>
                    <a:pt x="4597" y="13131"/>
                    <a:pt x="4599" y="13132"/>
                  </a:cubicBezTo>
                  <a:cubicBezTo>
                    <a:pt x="4597" y="13131"/>
                    <a:pt x="4594" y="13130"/>
                    <a:pt x="4589" y="13129"/>
                  </a:cubicBezTo>
                  <a:cubicBezTo>
                    <a:pt x="4583" y="13127"/>
                    <a:pt x="4575" y="13125"/>
                    <a:pt x="4565" y="13122"/>
                  </a:cubicBezTo>
                  <a:cubicBezTo>
                    <a:pt x="4555" y="13119"/>
                    <a:pt x="4543" y="13116"/>
                    <a:pt x="4530" y="13112"/>
                  </a:cubicBezTo>
                  <a:cubicBezTo>
                    <a:pt x="4516" y="13109"/>
                    <a:pt x="4502" y="13105"/>
                    <a:pt x="4486" y="13101"/>
                  </a:cubicBezTo>
                  <a:lnTo>
                    <a:pt x="4216" y="13036"/>
                  </a:lnTo>
                  <a:lnTo>
                    <a:pt x="4190" y="13089"/>
                  </a:lnTo>
                  <a:lnTo>
                    <a:pt x="4399" y="13256"/>
                  </a:lnTo>
                  <a:cubicBezTo>
                    <a:pt x="4409" y="13263"/>
                    <a:pt x="4420" y="13272"/>
                    <a:pt x="4431" y="13281"/>
                  </a:cubicBezTo>
                  <a:cubicBezTo>
                    <a:pt x="4443" y="13290"/>
                    <a:pt x="4454" y="13298"/>
                    <a:pt x="4463" y="13305"/>
                  </a:cubicBezTo>
                  <a:cubicBezTo>
                    <a:pt x="4473" y="13313"/>
                    <a:pt x="4482" y="13319"/>
                    <a:pt x="4489" y="13325"/>
                  </a:cubicBezTo>
                  <a:cubicBezTo>
                    <a:pt x="4496" y="13330"/>
                    <a:pt x="4500" y="13333"/>
                    <a:pt x="4501" y="13333"/>
                  </a:cubicBezTo>
                  <a:cubicBezTo>
                    <a:pt x="4499" y="13333"/>
                    <a:pt x="4494" y="13331"/>
                    <a:pt x="4485" y="13329"/>
                  </a:cubicBezTo>
                  <a:cubicBezTo>
                    <a:pt x="4477" y="13326"/>
                    <a:pt x="4466" y="13323"/>
                    <a:pt x="4454" y="13319"/>
                  </a:cubicBezTo>
                  <a:cubicBezTo>
                    <a:pt x="4442" y="13315"/>
                    <a:pt x="4428" y="13311"/>
                    <a:pt x="4414" y="13307"/>
                  </a:cubicBezTo>
                  <a:cubicBezTo>
                    <a:pt x="4399" y="13303"/>
                    <a:pt x="4385" y="13299"/>
                    <a:pt x="4372" y="13296"/>
                  </a:cubicBezTo>
                  <a:lnTo>
                    <a:pt x="4119" y="13233"/>
                  </a:lnTo>
                  <a:lnTo>
                    <a:pt x="4094" y="13283"/>
                  </a:lnTo>
                  <a:lnTo>
                    <a:pt x="4531" y="13383"/>
                  </a:lnTo>
                  <a:lnTo>
                    <a:pt x="4560" y="13323"/>
                  </a:lnTo>
                  <a:lnTo>
                    <a:pt x="4363" y="13167"/>
                  </a:lnTo>
                  <a:cubicBezTo>
                    <a:pt x="4352" y="13158"/>
                    <a:pt x="4340" y="13149"/>
                    <a:pt x="4329" y="13140"/>
                  </a:cubicBezTo>
                  <a:cubicBezTo>
                    <a:pt x="4318" y="13132"/>
                    <a:pt x="4308" y="13124"/>
                    <a:pt x="4299" y="13118"/>
                  </a:cubicBezTo>
                  <a:cubicBezTo>
                    <a:pt x="4290" y="13111"/>
                    <a:pt x="4283" y="13106"/>
                    <a:pt x="4277" y="13102"/>
                  </a:cubicBezTo>
                  <a:cubicBezTo>
                    <a:pt x="4271" y="13098"/>
                    <a:pt x="4268" y="13095"/>
                    <a:pt x="4267" y="13094"/>
                  </a:cubicBezTo>
                  <a:cubicBezTo>
                    <a:pt x="4268" y="13095"/>
                    <a:pt x="4272" y="13096"/>
                    <a:pt x="4279" y="13098"/>
                  </a:cubicBezTo>
                  <a:cubicBezTo>
                    <a:pt x="4286" y="13100"/>
                    <a:pt x="4295" y="13103"/>
                    <a:pt x="4305" y="13106"/>
                  </a:cubicBezTo>
                  <a:cubicBezTo>
                    <a:pt x="4316" y="13109"/>
                    <a:pt x="4328" y="13112"/>
                    <a:pt x="4342" y="13116"/>
                  </a:cubicBezTo>
                  <a:cubicBezTo>
                    <a:pt x="4356" y="13120"/>
                    <a:pt x="4371" y="13124"/>
                    <a:pt x="4387" y="13128"/>
                  </a:cubicBezTo>
                  <a:lnTo>
                    <a:pt x="4628" y="13186"/>
                  </a:lnTo>
                  <a:lnTo>
                    <a:pt x="4658" y="13125"/>
                  </a:lnTo>
                  <a:lnTo>
                    <a:pt x="4311" y="12844"/>
                  </a:lnTo>
                  <a:close/>
                  <a:moveTo>
                    <a:pt x="4848" y="12738"/>
                  </a:moveTo>
                  <a:lnTo>
                    <a:pt x="4808" y="12718"/>
                  </a:lnTo>
                  <a:lnTo>
                    <a:pt x="4723" y="12890"/>
                  </a:lnTo>
                  <a:lnTo>
                    <a:pt x="4580" y="12820"/>
                  </a:lnTo>
                  <a:lnTo>
                    <a:pt x="4646" y="12686"/>
                  </a:lnTo>
                  <a:lnTo>
                    <a:pt x="4605" y="12666"/>
                  </a:lnTo>
                  <a:lnTo>
                    <a:pt x="4540" y="12800"/>
                  </a:lnTo>
                  <a:lnTo>
                    <a:pt x="4411" y="12737"/>
                  </a:lnTo>
                  <a:lnTo>
                    <a:pt x="4490" y="12577"/>
                  </a:lnTo>
                  <a:lnTo>
                    <a:pt x="4454" y="12551"/>
                  </a:lnTo>
                  <a:lnTo>
                    <a:pt x="4349" y="12765"/>
                  </a:lnTo>
                  <a:lnTo>
                    <a:pt x="4740" y="12957"/>
                  </a:lnTo>
                  <a:lnTo>
                    <a:pt x="4848" y="12738"/>
                  </a:lnTo>
                  <a:close/>
                  <a:moveTo>
                    <a:pt x="4864" y="12334"/>
                  </a:moveTo>
                  <a:cubicBezTo>
                    <a:pt x="4850" y="12332"/>
                    <a:pt x="4836" y="12333"/>
                    <a:pt x="4823" y="12337"/>
                  </a:cubicBezTo>
                  <a:cubicBezTo>
                    <a:pt x="4810" y="12340"/>
                    <a:pt x="4798" y="12346"/>
                    <a:pt x="4787" y="12353"/>
                  </a:cubicBezTo>
                  <a:cubicBezTo>
                    <a:pt x="4776" y="12360"/>
                    <a:pt x="4763" y="12372"/>
                    <a:pt x="4749" y="12386"/>
                  </a:cubicBezTo>
                  <a:lnTo>
                    <a:pt x="4713" y="12424"/>
                  </a:lnTo>
                  <a:cubicBezTo>
                    <a:pt x="4694" y="12444"/>
                    <a:pt x="4677" y="12456"/>
                    <a:pt x="4663" y="12462"/>
                  </a:cubicBezTo>
                  <a:cubicBezTo>
                    <a:pt x="4648" y="12467"/>
                    <a:pt x="4633" y="12466"/>
                    <a:pt x="4617" y="12458"/>
                  </a:cubicBezTo>
                  <a:cubicBezTo>
                    <a:pt x="4597" y="12448"/>
                    <a:pt x="4585" y="12433"/>
                    <a:pt x="4580" y="12414"/>
                  </a:cubicBezTo>
                  <a:cubicBezTo>
                    <a:pt x="4575" y="12395"/>
                    <a:pt x="4579" y="12373"/>
                    <a:pt x="4591" y="12348"/>
                  </a:cubicBezTo>
                  <a:cubicBezTo>
                    <a:pt x="4595" y="12340"/>
                    <a:pt x="4600" y="12332"/>
                    <a:pt x="4605" y="12325"/>
                  </a:cubicBezTo>
                  <a:cubicBezTo>
                    <a:pt x="4609" y="12319"/>
                    <a:pt x="4615" y="12312"/>
                    <a:pt x="4621" y="12306"/>
                  </a:cubicBezTo>
                  <a:cubicBezTo>
                    <a:pt x="4628" y="12300"/>
                    <a:pt x="4635" y="12294"/>
                    <a:pt x="4643" y="12288"/>
                  </a:cubicBezTo>
                  <a:cubicBezTo>
                    <a:pt x="4651" y="12282"/>
                    <a:pt x="4660" y="12276"/>
                    <a:pt x="4671" y="12269"/>
                  </a:cubicBezTo>
                  <a:lnTo>
                    <a:pt x="4648" y="12232"/>
                  </a:lnTo>
                  <a:cubicBezTo>
                    <a:pt x="4604" y="12257"/>
                    <a:pt x="4572" y="12290"/>
                    <a:pt x="4552" y="12332"/>
                  </a:cubicBezTo>
                  <a:cubicBezTo>
                    <a:pt x="4543" y="12351"/>
                    <a:pt x="4537" y="12369"/>
                    <a:pt x="4535" y="12388"/>
                  </a:cubicBezTo>
                  <a:cubicBezTo>
                    <a:pt x="4533" y="12406"/>
                    <a:pt x="4534" y="12423"/>
                    <a:pt x="4538" y="12439"/>
                  </a:cubicBezTo>
                  <a:cubicBezTo>
                    <a:pt x="4543" y="12455"/>
                    <a:pt x="4550" y="12469"/>
                    <a:pt x="4561" y="12482"/>
                  </a:cubicBezTo>
                  <a:cubicBezTo>
                    <a:pt x="4572" y="12495"/>
                    <a:pt x="4585" y="12505"/>
                    <a:pt x="4602" y="12513"/>
                  </a:cubicBezTo>
                  <a:cubicBezTo>
                    <a:pt x="4627" y="12526"/>
                    <a:pt x="4652" y="12528"/>
                    <a:pt x="4678" y="12520"/>
                  </a:cubicBezTo>
                  <a:cubicBezTo>
                    <a:pt x="4690" y="12517"/>
                    <a:pt x="4700" y="12511"/>
                    <a:pt x="4711" y="12503"/>
                  </a:cubicBezTo>
                  <a:cubicBezTo>
                    <a:pt x="4721" y="12495"/>
                    <a:pt x="4733" y="12483"/>
                    <a:pt x="4747" y="12468"/>
                  </a:cubicBezTo>
                  <a:lnTo>
                    <a:pt x="4778" y="12434"/>
                  </a:lnTo>
                  <a:cubicBezTo>
                    <a:pt x="4815" y="12395"/>
                    <a:pt x="4851" y="12383"/>
                    <a:pt x="4886" y="12400"/>
                  </a:cubicBezTo>
                  <a:cubicBezTo>
                    <a:pt x="4909" y="12412"/>
                    <a:pt x="4923" y="12430"/>
                    <a:pt x="4928" y="12456"/>
                  </a:cubicBezTo>
                  <a:cubicBezTo>
                    <a:pt x="4930" y="12467"/>
                    <a:pt x="4930" y="12478"/>
                    <a:pt x="4928" y="12488"/>
                  </a:cubicBezTo>
                  <a:cubicBezTo>
                    <a:pt x="4926" y="12499"/>
                    <a:pt x="4921" y="12511"/>
                    <a:pt x="4914" y="12526"/>
                  </a:cubicBezTo>
                  <a:cubicBezTo>
                    <a:pt x="4904" y="12546"/>
                    <a:pt x="4893" y="12563"/>
                    <a:pt x="4879" y="12577"/>
                  </a:cubicBezTo>
                  <a:cubicBezTo>
                    <a:pt x="4865" y="12592"/>
                    <a:pt x="4849" y="12604"/>
                    <a:pt x="4829" y="12615"/>
                  </a:cubicBezTo>
                  <a:lnTo>
                    <a:pt x="4855" y="12653"/>
                  </a:lnTo>
                  <a:cubicBezTo>
                    <a:pt x="4877" y="12640"/>
                    <a:pt x="4896" y="12624"/>
                    <a:pt x="4911" y="12607"/>
                  </a:cubicBezTo>
                  <a:cubicBezTo>
                    <a:pt x="4927" y="12589"/>
                    <a:pt x="4941" y="12569"/>
                    <a:pt x="4952" y="12545"/>
                  </a:cubicBezTo>
                  <a:cubicBezTo>
                    <a:pt x="4961" y="12527"/>
                    <a:pt x="4967" y="12510"/>
                    <a:pt x="4970" y="12494"/>
                  </a:cubicBezTo>
                  <a:cubicBezTo>
                    <a:pt x="4973" y="12479"/>
                    <a:pt x="4974" y="12462"/>
                    <a:pt x="4972" y="12445"/>
                  </a:cubicBezTo>
                  <a:cubicBezTo>
                    <a:pt x="4969" y="12423"/>
                    <a:pt x="4962" y="12402"/>
                    <a:pt x="4950" y="12385"/>
                  </a:cubicBezTo>
                  <a:cubicBezTo>
                    <a:pt x="4938" y="12367"/>
                    <a:pt x="4922" y="12354"/>
                    <a:pt x="4904" y="12345"/>
                  </a:cubicBezTo>
                  <a:cubicBezTo>
                    <a:pt x="4892" y="12339"/>
                    <a:pt x="4879" y="12335"/>
                    <a:pt x="4864" y="12334"/>
                  </a:cubicBezTo>
                  <a:close/>
                  <a:moveTo>
                    <a:pt x="4781" y="11887"/>
                  </a:moveTo>
                  <a:lnTo>
                    <a:pt x="4654" y="12146"/>
                  </a:lnTo>
                  <a:lnTo>
                    <a:pt x="4693" y="12165"/>
                  </a:lnTo>
                  <a:lnTo>
                    <a:pt x="4745" y="12060"/>
                  </a:lnTo>
                  <a:lnTo>
                    <a:pt x="5097" y="12233"/>
                  </a:lnTo>
                  <a:lnTo>
                    <a:pt x="5119" y="12188"/>
                  </a:lnTo>
                  <a:lnTo>
                    <a:pt x="4767" y="12015"/>
                  </a:lnTo>
                  <a:lnTo>
                    <a:pt x="4819" y="11909"/>
                  </a:lnTo>
                  <a:lnTo>
                    <a:pt x="4781" y="11887"/>
                  </a:lnTo>
                  <a:close/>
                  <a:moveTo>
                    <a:pt x="4916" y="11614"/>
                  </a:moveTo>
                  <a:lnTo>
                    <a:pt x="4814" y="11820"/>
                  </a:lnTo>
                  <a:lnTo>
                    <a:pt x="5205" y="12012"/>
                  </a:lnTo>
                  <a:lnTo>
                    <a:pt x="5229" y="11965"/>
                  </a:lnTo>
                  <a:lnTo>
                    <a:pt x="5043" y="11874"/>
                  </a:lnTo>
                  <a:lnTo>
                    <a:pt x="5104" y="11748"/>
                  </a:lnTo>
                  <a:lnTo>
                    <a:pt x="5066" y="11729"/>
                  </a:lnTo>
                  <a:lnTo>
                    <a:pt x="5005" y="11855"/>
                  </a:lnTo>
                  <a:lnTo>
                    <a:pt x="4876" y="11792"/>
                  </a:lnTo>
                  <a:lnTo>
                    <a:pt x="4951" y="11641"/>
                  </a:lnTo>
                  <a:lnTo>
                    <a:pt x="4916" y="11614"/>
                  </a:lnTo>
                  <a:close/>
                  <a:moveTo>
                    <a:pt x="5463" y="11489"/>
                  </a:moveTo>
                  <a:lnTo>
                    <a:pt x="5008" y="11426"/>
                  </a:lnTo>
                  <a:lnTo>
                    <a:pt x="4978" y="11487"/>
                  </a:lnTo>
                  <a:lnTo>
                    <a:pt x="5305" y="11810"/>
                  </a:lnTo>
                  <a:lnTo>
                    <a:pt x="5328" y="11762"/>
                  </a:lnTo>
                  <a:lnTo>
                    <a:pt x="5227" y="11666"/>
                  </a:lnTo>
                  <a:lnTo>
                    <a:pt x="5298" y="11520"/>
                  </a:lnTo>
                  <a:lnTo>
                    <a:pt x="5437" y="11542"/>
                  </a:lnTo>
                  <a:lnTo>
                    <a:pt x="5463" y="11489"/>
                  </a:lnTo>
                  <a:close/>
                  <a:moveTo>
                    <a:pt x="5254" y="11513"/>
                  </a:moveTo>
                  <a:lnTo>
                    <a:pt x="5195" y="11634"/>
                  </a:lnTo>
                  <a:lnTo>
                    <a:pt x="5033" y="11479"/>
                  </a:lnTo>
                  <a:lnTo>
                    <a:pt x="5254" y="11513"/>
                  </a:lnTo>
                  <a:close/>
                  <a:moveTo>
                    <a:pt x="4900" y="11457"/>
                  </a:moveTo>
                  <a:cubicBezTo>
                    <a:pt x="4892" y="11460"/>
                    <a:pt x="4885" y="11466"/>
                    <a:pt x="4881" y="11474"/>
                  </a:cubicBezTo>
                  <a:cubicBezTo>
                    <a:pt x="4877" y="11482"/>
                    <a:pt x="4877" y="11490"/>
                    <a:pt x="4880" y="11499"/>
                  </a:cubicBezTo>
                  <a:cubicBezTo>
                    <a:pt x="4883" y="11507"/>
                    <a:pt x="4888" y="11513"/>
                    <a:pt x="4896" y="11517"/>
                  </a:cubicBezTo>
                  <a:cubicBezTo>
                    <a:pt x="4905" y="11521"/>
                    <a:pt x="4913" y="11522"/>
                    <a:pt x="4922" y="11519"/>
                  </a:cubicBezTo>
                  <a:cubicBezTo>
                    <a:pt x="4930" y="11516"/>
                    <a:pt x="4937" y="11511"/>
                    <a:pt x="4941" y="11502"/>
                  </a:cubicBezTo>
                  <a:cubicBezTo>
                    <a:pt x="4945" y="11494"/>
                    <a:pt x="4945" y="11486"/>
                    <a:pt x="4942" y="11477"/>
                  </a:cubicBezTo>
                  <a:cubicBezTo>
                    <a:pt x="4939" y="11469"/>
                    <a:pt x="4933" y="11463"/>
                    <a:pt x="4925" y="11459"/>
                  </a:cubicBezTo>
                  <a:cubicBezTo>
                    <a:pt x="4917" y="11455"/>
                    <a:pt x="4909" y="11454"/>
                    <a:pt x="4900" y="11457"/>
                  </a:cubicBezTo>
                  <a:close/>
                  <a:moveTo>
                    <a:pt x="4958" y="11340"/>
                  </a:moveTo>
                  <a:cubicBezTo>
                    <a:pt x="4950" y="11342"/>
                    <a:pt x="4943" y="11348"/>
                    <a:pt x="4939" y="11356"/>
                  </a:cubicBezTo>
                  <a:cubicBezTo>
                    <a:pt x="4935" y="11364"/>
                    <a:pt x="4935" y="11373"/>
                    <a:pt x="4938" y="11381"/>
                  </a:cubicBezTo>
                  <a:cubicBezTo>
                    <a:pt x="4940" y="11390"/>
                    <a:pt x="4946" y="11396"/>
                    <a:pt x="4954" y="11400"/>
                  </a:cubicBezTo>
                  <a:cubicBezTo>
                    <a:pt x="4962" y="11404"/>
                    <a:pt x="4971" y="11405"/>
                    <a:pt x="4979" y="11402"/>
                  </a:cubicBezTo>
                  <a:cubicBezTo>
                    <a:pt x="4988" y="11399"/>
                    <a:pt x="4995" y="11393"/>
                    <a:pt x="4999" y="11385"/>
                  </a:cubicBezTo>
                  <a:cubicBezTo>
                    <a:pt x="5003" y="11377"/>
                    <a:pt x="5003" y="11368"/>
                    <a:pt x="5000" y="11360"/>
                  </a:cubicBezTo>
                  <a:cubicBezTo>
                    <a:pt x="4997" y="11352"/>
                    <a:pt x="4991" y="11345"/>
                    <a:pt x="4983" y="11341"/>
                  </a:cubicBezTo>
                  <a:cubicBezTo>
                    <a:pt x="4975" y="11337"/>
                    <a:pt x="4967" y="11337"/>
                    <a:pt x="4958" y="11340"/>
                  </a:cubicBezTo>
                  <a:close/>
                  <a:moveTo>
                    <a:pt x="5559" y="11195"/>
                  </a:moveTo>
                  <a:lnTo>
                    <a:pt x="5483" y="11349"/>
                  </a:lnTo>
                  <a:lnTo>
                    <a:pt x="5131" y="11176"/>
                  </a:lnTo>
                  <a:lnTo>
                    <a:pt x="5108" y="11223"/>
                  </a:lnTo>
                  <a:lnTo>
                    <a:pt x="5499" y="11415"/>
                  </a:lnTo>
                  <a:lnTo>
                    <a:pt x="5595" y="11220"/>
                  </a:lnTo>
                  <a:lnTo>
                    <a:pt x="5559" y="11195"/>
                  </a:lnTo>
                  <a:close/>
                  <a:moveTo>
                    <a:pt x="5658" y="11093"/>
                  </a:moveTo>
                  <a:lnTo>
                    <a:pt x="5267" y="10901"/>
                  </a:lnTo>
                  <a:lnTo>
                    <a:pt x="5244" y="10946"/>
                  </a:lnTo>
                  <a:lnTo>
                    <a:pt x="5635" y="11139"/>
                  </a:lnTo>
                  <a:lnTo>
                    <a:pt x="5658" y="11093"/>
                  </a:lnTo>
                  <a:close/>
                  <a:moveTo>
                    <a:pt x="5682" y="10672"/>
                  </a:moveTo>
                  <a:cubicBezTo>
                    <a:pt x="5667" y="10671"/>
                    <a:pt x="5653" y="10672"/>
                    <a:pt x="5640" y="10675"/>
                  </a:cubicBezTo>
                  <a:cubicBezTo>
                    <a:pt x="5627" y="10679"/>
                    <a:pt x="5615" y="10684"/>
                    <a:pt x="5604" y="10691"/>
                  </a:cubicBezTo>
                  <a:cubicBezTo>
                    <a:pt x="5593" y="10699"/>
                    <a:pt x="5581" y="10710"/>
                    <a:pt x="5567" y="10725"/>
                  </a:cubicBezTo>
                  <a:lnTo>
                    <a:pt x="5531" y="10763"/>
                  </a:lnTo>
                  <a:cubicBezTo>
                    <a:pt x="5512" y="10782"/>
                    <a:pt x="5495" y="10795"/>
                    <a:pt x="5480" y="10800"/>
                  </a:cubicBezTo>
                  <a:cubicBezTo>
                    <a:pt x="5466" y="10805"/>
                    <a:pt x="5451" y="10804"/>
                    <a:pt x="5435" y="10796"/>
                  </a:cubicBezTo>
                  <a:cubicBezTo>
                    <a:pt x="5415" y="10786"/>
                    <a:pt x="5402" y="10772"/>
                    <a:pt x="5398" y="10753"/>
                  </a:cubicBezTo>
                  <a:cubicBezTo>
                    <a:pt x="5393" y="10733"/>
                    <a:pt x="5397" y="10711"/>
                    <a:pt x="5409" y="10687"/>
                  </a:cubicBezTo>
                  <a:cubicBezTo>
                    <a:pt x="5413" y="10678"/>
                    <a:pt x="5417" y="10671"/>
                    <a:pt x="5422" y="10664"/>
                  </a:cubicBezTo>
                  <a:cubicBezTo>
                    <a:pt x="5427" y="10657"/>
                    <a:pt x="5433" y="10650"/>
                    <a:pt x="5439" y="10644"/>
                  </a:cubicBezTo>
                  <a:cubicBezTo>
                    <a:pt x="5445" y="10638"/>
                    <a:pt x="5452" y="10632"/>
                    <a:pt x="5461" y="10626"/>
                  </a:cubicBezTo>
                  <a:cubicBezTo>
                    <a:pt x="5469" y="10620"/>
                    <a:pt x="5478" y="10614"/>
                    <a:pt x="5489" y="10608"/>
                  </a:cubicBezTo>
                  <a:lnTo>
                    <a:pt x="5465" y="10571"/>
                  </a:lnTo>
                  <a:cubicBezTo>
                    <a:pt x="5422" y="10595"/>
                    <a:pt x="5390" y="10629"/>
                    <a:pt x="5370" y="10670"/>
                  </a:cubicBezTo>
                  <a:cubicBezTo>
                    <a:pt x="5360" y="10689"/>
                    <a:pt x="5355" y="10708"/>
                    <a:pt x="5352" y="10726"/>
                  </a:cubicBezTo>
                  <a:cubicBezTo>
                    <a:pt x="5350" y="10744"/>
                    <a:pt x="5351" y="10761"/>
                    <a:pt x="5356" y="10777"/>
                  </a:cubicBezTo>
                  <a:cubicBezTo>
                    <a:pt x="5360" y="10793"/>
                    <a:pt x="5368" y="10807"/>
                    <a:pt x="5379" y="10820"/>
                  </a:cubicBezTo>
                  <a:cubicBezTo>
                    <a:pt x="5389" y="10833"/>
                    <a:pt x="5403" y="10844"/>
                    <a:pt x="5420" y="10852"/>
                  </a:cubicBezTo>
                  <a:cubicBezTo>
                    <a:pt x="5445" y="10864"/>
                    <a:pt x="5470" y="10866"/>
                    <a:pt x="5496" y="10859"/>
                  </a:cubicBezTo>
                  <a:cubicBezTo>
                    <a:pt x="5507" y="10855"/>
                    <a:pt x="5518" y="10849"/>
                    <a:pt x="5528" y="10841"/>
                  </a:cubicBezTo>
                  <a:cubicBezTo>
                    <a:pt x="5538" y="10833"/>
                    <a:pt x="5550" y="10821"/>
                    <a:pt x="5564" y="10806"/>
                  </a:cubicBezTo>
                  <a:lnTo>
                    <a:pt x="5596" y="10773"/>
                  </a:lnTo>
                  <a:cubicBezTo>
                    <a:pt x="5633" y="10733"/>
                    <a:pt x="5669" y="10722"/>
                    <a:pt x="5703" y="10739"/>
                  </a:cubicBezTo>
                  <a:cubicBezTo>
                    <a:pt x="5726" y="10750"/>
                    <a:pt x="5740" y="10768"/>
                    <a:pt x="5745" y="10794"/>
                  </a:cubicBezTo>
                  <a:cubicBezTo>
                    <a:pt x="5748" y="10806"/>
                    <a:pt x="5748" y="10816"/>
                    <a:pt x="5746" y="10827"/>
                  </a:cubicBezTo>
                  <a:cubicBezTo>
                    <a:pt x="5744" y="10837"/>
                    <a:pt x="5739" y="10850"/>
                    <a:pt x="5732" y="10865"/>
                  </a:cubicBezTo>
                  <a:cubicBezTo>
                    <a:pt x="5722" y="10884"/>
                    <a:pt x="5710" y="10901"/>
                    <a:pt x="5697" y="10916"/>
                  </a:cubicBezTo>
                  <a:cubicBezTo>
                    <a:pt x="5683" y="10930"/>
                    <a:pt x="5666" y="10942"/>
                    <a:pt x="5647" y="10953"/>
                  </a:cubicBezTo>
                  <a:lnTo>
                    <a:pt x="5673" y="10991"/>
                  </a:lnTo>
                  <a:cubicBezTo>
                    <a:pt x="5695" y="10978"/>
                    <a:pt x="5713" y="10962"/>
                    <a:pt x="5729" y="10945"/>
                  </a:cubicBezTo>
                  <a:cubicBezTo>
                    <a:pt x="5745" y="10927"/>
                    <a:pt x="5758" y="10907"/>
                    <a:pt x="5770" y="10883"/>
                  </a:cubicBezTo>
                  <a:cubicBezTo>
                    <a:pt x="5779" y="10865"/>
                    <a:pt x="5785" y="10848"/>
                    <a:pt x="5788" y="10833"/>
                  </a:cubicBezTo>
                  <a:cubicBezTo>
                    <a:pt x="5791" y="10817"/>
                    <a:pt x="5791" y="10801"/>
                    <a:pt x="5789" y="10784"/>
                  </a:cubicBezTo>
                  <a:cubicBezTo>
                    <a:pt x="5787" y="10761"/>
                    <a:pt x="5780" y="10741"/>
                    <a:pt x="5767" y="10723"/>
                  </a:cubicBezTo>
                  <a:cubicBezTo>
                    <a:pt x="5755" y="10706"/>
                    <a:pt x="5740" y="10692"/>
                    <a:pt x="5722" y="10683"/>
                  </a:cubicBezTo>
                  <a:cubicBezTo>
                    <a:pt x="5710" y="10677"/>
                    <a:pt x="5696" y="10674"/>
                    <a:pt x="5682" y="10672"/>
                  </a:cubicBezTo>
                  <a:close/>
                  <a:moveTo>
                    <a:pt x="5933" y="10390"/>
                  </a:moveTo>
                  <a:cubicBezTo>
                    <a:pt x="5935" y="10407"/>
                    <a:pt x="5936" y="10422"/>
                    <a:pt x="5934" y="10436"/>
                  </a:cubicBezTo>
                  <a:cubicBezTo>
                    <a:pt x="5932" y="10450"/>
                    <a:pt x="5927" y="10464"/>
                    <a:pt x="5920" y="10478"/>
                  </a:cubicBezTo>
                  <a:cubicBezTo>
                    <a:pt x="5909" y="10501"/>
                    <a:pt x="5893" y="10519"/>
                    <a:pt x="5872" y="10531"/>
                  </a:cubicBezTo>
                  <a:cubicBezTo>
                    <a:pt x="5851" y="10544"/>
                    <a:pt x="5825" y="10550"/>
                    <a:pt x="5796" y="10547"/>
                  </a:cubicBezTo>
                  <a:cubicBezTo>
                    <a:pt x="5782" y="10546"/>
                    <a:pt x="5769" y="10544"/>
                    <a:pt x="5755" y="10540"/>
                  </a:cubicBezTo>
                  <a:cubicBezTo>
                    <a:pt x="5742" y="10535"/>
                    <a:pt x="5726" y="10529"/>
                    <a:pt x="5707" y="10519"/>
                  </a:cubicBezTo>
                  <a:cubicBezTo>
                    <a:pt x="5684" y="10508"/>
                    <a:pt x="5665" y="10497"/>
                    <a:pt x="5650" y="10486"/>
                  </a:cubicBezTo>
                  <a:cubicBezTo>
                    <a:pt x="5635" y="10475"/>
                    <a:pt x="5622" y="10464"/>
                    <a:pt x="5612" y="10452"/>
                  </a:cubicBezTo>
                  <a:cubicBezTo>
                    <a:pt x="5594" y="10431"/>
                    <a:pt x="5584" y="10410"/>
                    <a:pt x="5580" y="10389"/>
                  </a:cubicBezTo>
                  <a:cubicBezTo>
                    <a:pt x="5577" y="10367"/>
                    <a:pt x="5580" y="10345"/>
                    <a:pt x="5592" y="10322"/>
                  </a:cubicBezTo>
                  <a:cubicBezTo>
                    <a:pt x="5599" y="10308"/>
                    <a:pt x="5607" y="10296"/>
                    <a:pt x="5617" y="10286"/>
                  </a:cubicBezTo>
                  <a:cubicBezTo>
                    <a:pt x="5626" y="10276"/>
                    <a:pt x="5638" y="10268"/>
                    <a:pt x="5653" y="10260"/>
                  </a:cubicBezTo>
                  <a:lnTo>
                    <a:pt x="5635" y="10220"/>
                  </a:lnTo>
                  <a:cubicBezTo>
                    <a:pt x="5618" y="10229"/>
                    <a:pt x="5603" y="10240"/>
                    <a:pt x="5589" y="10254"/>
                  </a:cubicBezTo>
                  <a:cubicBezTo>
                    <a:pt x="5575" y="10268"/>
                    <a:pt x="5564" y="10284"/>
                    <a:pt x="5554" y="10303"/>
                  </a:cubicBezTo>
                  <a:cubicBezTo>
                    <a:pt x="5543" y="10327"/>
                    <a:pt x="5537" y="10351"/>
                    <a:pt x="5537" y="10376"/>
                  </a:cubicBezTo>
                  <a:cubicBezTo>
                    <a:pt x="5537" y="10401"/>
                    <a:pt x="5543" y="10426"/>
                    <a:pt x="5554" y="10449"/>
                  </a:cubicBezTo>
                  <a:cubicBezTo>
                    <a:pt x="5565" y="10473"/>
                    <a:pt x="5580" y="10495"/>
                    <a:pt x="5601" y="10515"/>
                  </a:cubicBezTo>
                  <a:cubicBezTo>
                    <a:pt x="5622" y="10535"/>
                    <a:pt x="5646" y="10552"/>
                    <a:pt x="5675" y="10567"/>
                  </a:cubicBezTo>
                  <a:cubicBezTo>
                    <a:pt x="5705" y="10581"/>
                    <a:pt x="5734" y="10591"/>
                    <a:pt x="5763" y="10596"/>
                  </a:cubicBezTo>
                  <a:cubicBezTo>
                    <a:pt x="5792" y="10602"/>
                    <a:pt x="5820" y="10600"/>
                    <a:pt x="5847" y="10593"/>
                  </a:cubicBezTo>
                  <a:cubicBezTo>
                    <a:pt x="5872" y="10586"/>
                    <a:pt x="5893" y="10575"/>
                    <a:pt x="5912" y="10560"/>
                  </a:cubicBezTo>
                  <a:cubicBezTo>
                    <a:pt x="5930" y="10544"/>
                    <a:pt x="5944" y="10526"/>
                    <a:pt x="5955" y="10505"/>
                  </a:cubicBezTo>
                  <a:cubicBezTo>
                    <a:pt x="5964" y="10485"/>
                    <a:pt x="5971" y="10465"/>
                    <a:pt x="5975" y="10444"/>
                  </a:cubicBezTo>
                  <a:cubicBezTo>
                    <a:pt x="5978" y="10422"/>
                    <a:pt x="5979" y="10401"/>
                    <a:pt x="5977" y="10380"/>
                  </a:cubicBezTo>
                  <a:lnTo>
                    <a:pt x="5933" y="10390"/>
                  </a:lnTo>
                  <a:close/>
                  <a:moveTo>
                    <a:pt x="6169" y="10055"/>
                  </a:moveTo>
                  <a:lnTo>
                    <a:pt x="5778" y="9862"/>
                  </a:lnTo>
                  <a:lnTo>
                    <a:pt x="5755" y="9909"/>
                  </a:lnTo>
                  <a:lnTo>
                    <a:pt x="5918" y="9989"/>
                  </a:lnTo>
                  <a:lnTo>
                    <a:pt x="5837" y="10154"/>
                  </a:lnTo>
                  <a:lnTo>
                    <a:pt x="5674" y="10074"/>
                  </a:lnTo>
                  <a:lnTo>
                    <a:pt x="5651" y="10119"/>
                  </a:lnTo>
                  <a:lnTo>
                    <a:pt x="6042" y="10311"/>
                  </a:lnTo>
                  <a:lnTo>
                    <a:pt x="6065" y="10266"/>
                  </a:lnTo>
                  <a:lnTo>
                    <a:pt x="5875" y="10173"/>
                  </a:lnTo>
                  <a:lnTo>
                    <a:pt x="5956" y="10008"/>
                  </a:lnTo>
                  <a:lnTo>
                    <a:pt x="6146" y="10101"/>
                  </a:lnTo>
                  <a:lnTo>
                    <a:pt x="6169" y="10055"/>
                  </a:lnTo>
                  <a:close/>
                  <a:moveTo>
                    <a:pt x="6333" y="9721"/>
                  </a:moveTo>
                  <a:lnTo>
                    <a:pt x="6292" y="9701"/>
                  </a:lnTo>
                  <a:lnTo>
                    <a:pt x="6208" y="9873"/>
                  </a:lnTo>
                  <a:lnTo>
                    <a:pt x="6065" y="9803"/>
                  </a:lnTo>
                  <a:lnTo>
                    <a:pt x="6131" y="9669"/>
                  </a:lnTo>
                  <a:lnTo>
                    <a:pt x="6090" y="9649"/>
                  </a:lnTo>
                  <a:lnTo>
                    <a:pt x="6024" y="9783"/>
                  </a:lnTo>
                  <a:lnTo>
                    <a:pt x="5896" y="9720"/>
                  </a:lnTo>
                  <a:lnTo>
                    <a:pt x="5975" y="9559"/>
                  </a:lnTo>
                  <a:lnTo>
                    <a:pt x="5939" y="9534"/>
                  </a:lnTo>
                  <a:lnTo>
                    <a:pt x="5834" y="9748"/>
                  </a:lnTo>
                  <a:lnTo>
                    <a:pt x="6225" y="9940"/>
                  </a:lnTo>
                  <a:lnTo>
                    <a:pt x="6333" y="9721"/>
                  </a:lnTo>
                  <a:close/>
                  <a:moveTo>
                    <a:pt x="6250" y="8903"/>
                  </a:moveTo>
                  <a:lnTo>
                    <a:pt x="6227" y="8950"/>
                  </a:lnTo>
                  <a:lnTo>
                    <a:pt x="6429" y="9110"/>
                  </a:lnTo>
                  <a:cubicBezTo>
                    <a:pt x="6442" y="9120"/>
                    <a:pt x="6455" y="9130"/>
                    <a:pt x="6468" y="9140"/>
                  </a:cubicBezTo>
                  <a:cubicBezTo>
                    <a:pt x="6481" y="9150"/>
                    <a:pt x="6492" y="9158"/>
                    <a:pt x="6502" y="9166"/>
                  </a:cubicBezTo>
                  <a:cubicBezTo>
                    <a:pt x="6513" y="9173"/>
                    <a:pt x="6521" y="9179"/>
                    <a:pt x="6527" y="9184"/>
                  </a:cubicBezTo>
                  <a:cubicBezTo>
                    <a:pt x="6533" y="9188"/>
                    <a:pt x="6536" y="9190"/>
                    <a:pt x="6537" y="9191"/>
                  </a:cubicBezTo>
                  <a:cubicBezTo>
                    <a:pt x="6536" y="9191"/>
                    <a:pt x="6533" y="9190"/>
                    <a:pt x="6528" y="9189"/>
                  </a:cubicBezTo>
                  <a:cubicBezTo>
                    <a:pt x="6522" y="9187"/>
                    <a:pt x="6514" y="9185"/>
                    <a:pt x="6504" y="9182"/>
                  </a:cubicBezTo>
                  <a:cubicBezTo>
                    <a:pt x="6493" y="9179"/>
                    <a:pt x="6482" y="9176"/>
                    <a:pt x="6468" y="9172"/>
                  </a:cubicBezTo>
                  <a:cubicBezTo>
                    <a:pt x="6455" y="9169"/>
                    <a:pt x="6440" y="9165"/>
                    <a:pt x="6424" y="9161"/>
                  </a:cubicBezTo>
                  <a:lnTo>
                    <a:pt x="6155" y="9095"/>
                  </a:lnTo>
                  <a:lnTo>
                    <a:pt x="6129" y="9148"/>
                  </a:lnTo>
                  <a:lnTo>
                    <a:pt x="6338" y="9315"/>
                  </a:lnTo>
                  <a:cubicBezTo>
                    <a:pt x="6348" y="9323"/>
                    <a:pt x="6358" y="9332"/>
                    <a:pt x="6370" y="9341"/>
                  </a:cubicBezTo>
                  <a:cubicBezTo>
                    <a:pt x="6382" y="9350"/>
                    <a:pt x="6392" y="9358"/>
                    <a:pt x="6402" y="9365"/>
                  </a:cubicBezTo>
                  <a:cubicBezTo>
                    <a:pt x="6412" y="9373"/>
                    <a:pt x="6421" y="9379"/>
                    <a:pt x="6428" y="9385"/>
                  </a:cubicBezTo>
                  <a:cubicBezTo>
                    <a:pt x="6435" y="9390"/>
                    <a:pt x="6439" y="9393"/>
                    <a:pt x="6440" y="9393"/>
                  </a:cubicBezTo>
                  <a:cubicBezTo>
                    <a:pt x="6438" y="9393"/>
                    <a:pt x="6433" y="9391"/>
                    <a:pt x="6424" y="9388"/>
                  </a:cubicBezTo>
                  <a:cubicBezTo>
                    <a:pt x="6416" y="9386"/>
                    <a:pt x="6405" y="9382"/>
                    <a:pt x="6393" y="9379"/>
                  </a:cubicBezTo>
                  <a:cubicBezTo>
                    <a:pt x="6381" y="9375"/>
                    <a:pt x="6367" y="9371"/>
                    <a:pt x="6353" y="9367"/>
                  </a:cubicBezTo>
                  <a:cubicBezTo>
                    <a:pt x="6338" y="9363"/>
                    <a:pt x="6324" y="9359"/>
                    <a:pt x="6311" y="9356"/>
                  </a:cubicBezTo>
                  <a:lnTo>
                    <a:pt x="6058" y="9293"/>
                  </a:lnTo>
                  <a:lnTo>
                    <a:pt x="6033" y="9343"/>
                  </a:lnTo>
                  <a:lnTo>
                    <a:pt x="6469" y="9443"/>
                  </a:lnTo>
                  <a:lnTo>
                    <a:pt x="6499" y="9383"/>
                  </a:lnTo>
                  <a:lnTo>
                    <a:pt x="6302" y="9226"/>
                  </a:lnTo>
                  <a:cubicBezTo>
                    <a:pt x="6291" y="9217"/>
                    <a:pt x="6279" y="9209"/>
                    <a:pt x="6268" y="9200"/>
                  </a:cubicBezTo>
                  <a:cubicBezTo>
                    <a:pt x="6257" y="9192"/>
                    <a:pt x="6247" y="9184"/>
                    <a:pt x="6238" y="9177"/>
                  </a:cubicBezTo>
                  <a:cubicBezTo>
                    <a:pt x="6229" y="9171"/>
                    <a:pt x="6221" y="9166"/>
                    <a:pt x="6216" y="9162"/>
                  </a:cubicBezTo>
                  <a:cubicBezTo>
                    <a:pt x="6210" y="9158"/>
                    <a:pt x="6206" y="9155"/>
                    <a:pt x="6205" y="9154"/>
                  </a:cubicBezTo>
                  <a:cubicBezTo>
                    <a:pt x="6207" y="9155"/>
                    <a:pt x="6211" y="9156"/>
                    <a:pt x="6218" y="9158"/>
                  </a:cubicBezTo>
                  <a:cubicBezTo>
                    <a:pt x="6225" y="9160"/>
                    <a:pt x="6233" y="9163"/>
                    <a:pt x="6244" y="9166"/>
                  </a:cubicBezTo>
                  <a:cubicBezTo>
                    <a:pt x="6255" y="9169"/>
                    <a:pt x="6267" y="9172"/>
                    <a:pt x="6281" y="9176"/>
                  </a:cubicBezTo>
                  <a:cubicBezTo>
                    <a:pt x="6295" y="9180"/>
                    <a:pt x="6310" y="9184"/>
                    <a:pt x="6325" y="9188"/>
                  </a:cubicBezTo>
                  <a:lnTo>
                    <a:pt x="6566" y="9246"/>
                  </a:lnTo>
                  <a:lnTo>
                    <a:pt x="6596" y="9185"/>
                  </a:lnTo>
                  <a:lnTo>
                    <a:pt x="6250" y="8903"/>
                  </a:lnTo>
                  <a:close/>
                  <a:moveTo>
                    <a:pt x="6701" y="8972"/>
                  </a:moveTo>
                  <a:lnTo>
                    <a:pt x="6311" y="8779"/>
                  </a:lnTo>
                  <a:lnTo>
                    <a:pt x="6288" y="8825"/>
                  </a:lnTo>
                  <a:lnTo>
                    <a:pt x="6679" y="9017"/>
                  </a:lnTo>
                  <a:lnTo>
                    <a:pt x="6701" y="8972"/>
                  </a:lnTo>
                  <a:close/>
                  <a:moveTo>
                    <a:pt x="6818" y="8637"/>
                  </a:moveTo>
                  <a:lnTo>
                    <a:pt x="6742" y="8791"/>
                  </a:lnTo>
                  <a:lnTo>
                    <a:pt x="6390" y="8618"/>
                  </a:lnTo>
                  <a:lnTo>
                    <a:pt x="6367" y="8665"/>
                  </a:lnTo>
                  <a:lnTo>
                    <a:pt x="6758" y="8857"/>
                  </a:lnTo>
                  <a:lnTo>
                    <a:pt x="6854" y="8662"/>
                  </a:lnTo>
                  <a:lnTo>
                    <a:pt x="6818" y="8637"/>
                  </a:lnTo>
                  <a:close/>
                  <a:moveTo>
                    <a:pt x="7020" y="8324"/>
                  </a:moveTo>
                  <a:lnTo>
                    <a:pt x="6629" y="8131"/>
                  </a:lnTo>
                  <a:lnTo>
                    <a:pt x="6606" y="8178"/>
                  </a:lnTo>
                  <a:lnTo>
                    <a:pt x="6770" y="8258"/>
                  </a:lnTo>
                  <a:lnTo>
                    <a:pt x="6689" y="8423"/>
                  </a:lnTo>
                  <a:lnTo>
                    <a:pt x="6525" y="8343"/>
                  </a:lnTo>
                  <a:lnTo>
                    <a:pt x="6503" y="8388"/>
                  </a:lnTo>
                  <a:lnTo>
                    <a:pt x="6894" y="8581"/>
                  </a:lnTo>
                  <a:lnTo>
                    <a:pt x="6916" y="8535"/>
                  </a:lnTo>
                  <a:lnTo>
                    <a:pt x="6727" y="8442"/>
                  </a:lnTo>
                  <a:lnTo>
                    <a:pt x="6808" y="8277"/>
                  </a:lnTo>
                  <a:lnTo>
                    <a:pt x="6997" y="8370"/>
                  </a:lnTo>
                  <a:lnTo>
                    <a:pt x="7020" y="8324"/>
                  </a:lnTo>
                  <a:close/>
                  <a:moveTo>
                    <a:pt x="7185" y="7990"/>
                  </a:moveTo>
                  <a:lnTo>
                    <a:pt x="7144" y="7970"/>
                  </a:lnTo>
                  <a:lnTo>
                    <a:pt x="7059" y="8142"/>
                  </a:lnTo>
                  <a:lnTo>
                    <a:pt x="6916" y="8072"/>
                  </a:lnTo>
                  <a:lnTo>
                    <a:pt x="6982" y="7938"/>
                  </a:lnTo>
                  <a:lnTo>
                    <a:pt x="6942" y="7918"/>
                  </a:lnTo>
                  <a:lnTo>
                    <a:pt x="6876" y="8052"/>
                  </a:lnTo>
                  <a:lnTo>
                    <a:pt x="6748" y="7989"/>
                  </a:lnTo>
                  <a:lnTo>
                    <a:pt x="6827" y="7828"/>
                  </a:lnTo>
                  <a:lnTo>
                    <a:pt x="6791" y="7803"/>
                  </a:lnTo>
                  <a:lnTo>
                    <a:pt x="6686" y="8017"/>
                  </a:lnTo>
                  <a:lnTo>
                    <a:pt x="7077" y="8209"/>
                  </a:lnTo>
                  <a:lnTo>
                    <a:pt x="7185" y="7990"/>
                  </a:lnTo>
                  <a:close/>
                  <a:moveTo>
                    <a:pt x="7285" y="7687"/>
                  </a:moveTo>
                  <a:lnTo>
                    <a:pt x="7209" y="7841"/>
                  </a:lnTo>
                  <a:lnTo>
                    <a:pt x="6857" y="7668"/>
                  </a:lnTo>
                  <a:lnTo>
                    <a:pt x="6834" y="7715"/>
                  </a:lnTo>
                  <a:lnTo>
                    <a:pt x="7225" y="7907"/>
                  </a:lnTo>
                  <a:lnTo>
                    <a:pt x="7321" y="7712"/>
                  </a:lnTo>
                  <a:lnTo>
                    <a:pt x="7285" y="7687"/>
                  </a:lnTo>
                  <a:close/>
                  <a:moveTo>
                    <a:pt x="7544" y="7259"/>
                  </a:moveTo>
                  <a:lnTo>
                    <a:pt x="7137" y="7101"/>
                  </a:lnTo>
                  <a:lnTo>
                    <a:pt x="7103" y="7170"/>
                  </a:lnTo>
                  <a:lnTo>
                    <a:pt x="7326" y="7371"/>
                  </a:lnTo>
                  <a:cubicBezTo>
                    <a:pt x="7340" y="7383"/>
                    <a:pt x="7352" y="7393"/>
                    <a:pt x="7364" y="7402"/>
                  </a:cubicBezTo>
                  <a:cubicBezTo>
                    <a:pt x="7375" y="7410"/>
                    <a:pt x="7381" y="7415"/>
                    <a:pt x="7383" y="7416"/>
                  </a:cubicBezTo>
                  <a:cubicBezTo>
                    <a:pt x="7380" y="7416"/>
                    <a:pt x="7373" y="7414"/>
                    <a:pt x="7359" y="7410"/>
                  </a:cubicBezTo>
                  <a:cubicBezTo>
                    <a:pt x="7345" y="7406"/>
                    <a:pt x="7328" y="7402"/>
                    <a:pt x="7307" y="7398"/>
                  </a:cubicBezTo>
                  <a:lnTo>
                    <a:pt x="7017" y="7344"/>
                  </a:lnTo>
                  <a:lnTo>
                    <a:pt x="6983" y="7412"/>
                  </a:lnTo>
                  <a:lnTo>
                    <a:pt x="7357" y="7639"/>
                  </a:lnTo>
                  <a:lnTo>
                    <a:pt x="7379" y="7594"/>
                  </a:lnTo>
                  <a:lnTo>
                    <a:pt x="7112" y="7435"/>
                  </a:lnTo>
                  <a:cubicBezTo>
                    <a:pt x="7107" y="7432"/>
                    <a:pt x="7100" y="7428"/>
                    <a:pt x="7093" y="7424"/>
                  </a:cubicBezTo>
                  <a:cubicBezTo>
                    <a:pt x="7085" y="7420"/>
                    <a:pt x="7078" y="7415"/>
                    <a:pt x="7070" y="7411"/>
                  </a:cubicBezTo>
                  <a:cubicBezTo>
                    <a:pt x="7063" y="7407"/>
                    <a:pt x="7056" y="7403"/>
                    <a:pt x="7051" y="7400"/>
                  </a:cubicBezTo>
                  <a:cubicBezTo>
                    <a:pt x="7046" y="7397"/>
                    <a:pt x="7043" y="7396"/>
                    <a:pt x="7041" y="7395"/>
                  </a:cubicBezTo>
                  <a:cubicBezTo>
                    <a:pt x="7046" y="7396"/>
                    <a:pt x="7055" y="7398"/>
                    <a:pt x="7069" y="7401"/>
                  </a:cubicBezTo>
                  <a:cubicBezTo>
                    <a:pt x="7084" y="7404"/>
                    <a:pt x="7102" y="7408"/>
                    <a:pt x="7124" y="7412"/>
                  </a:cubicBezTo>
                  <a:lnTo>
                    <a:pt x="7440" y="7471"/>
                  </a:lnTo>
                  <a:lnTo>
                    <a:pt x="7460" y="7431"/>
                  </a:lnTo>
                  <a:lnTo>
                    <a:pt x="7209" y="7204"/>
                  </a:lnTo>
                  <a:cubicBezTo>
                    <a:pt x="7204" y="7199"/>
                    <a:pt x="7198" y="7194"/>
                    <a:pt x="7192" y="7189"/>
                  </a:cubicBezTo>
                  <a:cubicBezTo>
                    <a:pt x="7187" y="7184"/>
                    <a:pt x="7181" y="7180"/>
                    <a:pt x="7176" y="7175"/>
                  </a:cubicBezTo>
                  <a:cubicBezTo>
                    <a:pt x="7170" y="7171"/>
                    <a:pt x="7166" y="7167"/>
                    <a:pt x="7162" y="7164"/>
                  </a:cubicBezTo>
                  <a:cubicBezTo>
                    <a:pt x="7158" y="7161"/>
                    <a:pt x="7156" y="7159"/>
                    <a:pt x="7156" y="7158"/>
                  </a:cubicBezTo>
                  <a:cubicBezTo>
                    <a:pt x="7156" y="7159"/>
                    <a:pt x="7159" y="7160"/>
                    <a:pt x="7164" y="7162"/>
                  </a:cubicBezTo>
                  <a:cubicBezTo>
                    <a:pt x="7168" y="7164"/>
                    <a:pt x="7174" y="7166"/>
                    <a:pt x="7181" y="7170"/>
                  </a:cubicBezTo>
                  <a:cubicBezTo>
                    <a:pt x="7188" y="7173"/>
                    <a:pt x="7195" y="7176"/>
                    <a:pt x="7202" y="7179"/>
                  </a:cubicBezTo>
                  <a:cubicBezTo>
                    <a:pt x="7210" y="7182"/>
                    <a:pt x="7217" y="7185"/>
                    <a:pt x="7223" y="7188"/>
                  </a:cubicBezTo>
                  <a:lnTo>
                    <a:pt x="7521" y="7306"/>
                  </a:lnTo>
                  <a:lnTo>
                    <a:pt x="7544" y="7259"/>
                  </a:lnTo>
                  <a:close/>
                  <a:moveTo>
                    <a:pt x="7564" y="6848"/>
                  </a:moveTo>
                  <a:cubicBezTo>
                    <a:pt x="7549" y="6846"/>
                    <a:pt x="7535" y="6847"/>
                    <a:pt x="7522" y="6851"/>
                  </a:cubicBezTo>
                  <a:cubicBezTo>
                    <a:pt x="7509" y="6854"/>
                    <a:pt x="7497" y="6859"/>
                    <a:pt x="7486" y="6867"/>
                  </a:cubicBezTo>
                  <a:cubicBezTo>
                    <a:pt x="7475" y="6874"/>
                    <a:pt x="7463" y="6885"/>
                    <a:pt x="7449" y="6900"/>
                  </a:cubicBezTo>
                  <a:lnTo>
                    <a:pt x="7413" y="6938"/>
                  </a:lnTo>
                  <a:cubicBezTo>
                    <a:pt x="7394" y="6958"/>
                    <a:pt x="7377" y="6970"/>
                    <a:pt x="7362" y="6975"/>
                  </a:cubicBezTo>
                  <a:cubicBezTo>
                    <a:pt x="7348" y="6981"/>
                    <a:pt x="7333" y="6980"/>
                    <a:pt x="7317" y="6972"/>
                  </a:cubicBezTo>
                  <a:cubicBezTo>
                    <a:pt x="7297" y="6962"/>
                    <a:pt x="7284" y="6947"/>
                    <a:pt x="7280" y="6928"/>
                  </a:cubicBezTo>
                  <a:cubicBezTo>
                    <a:pt x="7275" y="6909"/>
                    <a:pt x="7279" y="6887"/>
                    <a:pt x="7291" y="6862"/>
                  </a:cubicBezTo>
                  <a:cubicBezTo>
                    <a:pt x="7295" y="6854"/>
                    <a:pt x="7299" y="6846"/>
                    <a:pt x="7304" y="6839"/>
                  </a:cubicBezTo>
                  <a:cubicBezTo>
                    <a:pt x="7309" y="6832"/>
                    <a:pt x="7315" y="6826"/>
                    <a:pt x="7321" y="6820"/>
                  </a:cubicBezTo>
                  <a:cubicBezTo>
                    <a:pt x="7327" y="6814"/>
                    <a:pt x="7334" y="6808"/>
                    <a:pt x="7342" y="6802"/>
                  </a:cubicBezTo>
                  <a:cubicBezTo>
                    <a:pt x="7351" y="6796"/>
                    <a:pt x="7360" y="6790"/>
                    <a:pt x="7371" y="6783"/>
                  </a:cubicBezTo>
                  <a:lnTo>
                    <a:pt x="7347" y="6746"/>
                  </a:lnTo>
                  <a:cubicBezTo>
                    <a:pt x="7304" y="6771"/>
                    <a:pt x="7272" y="6804"/>
                    <a:pt x="7252" y="6845"/>
                  </a:cubicBezTo>
                  <a:cubicBezTo>
                    <a:pt x="7242" y="6864"/>
                    <a:pt x="7236" y="6883"/>
                    <a:pt x="7234" y="6901"/>
                  </a:cubicBezTo>
                  <a:cubicBezTo>
                    <a:pt x="7232" y="6920"/>
                    <a:pt x="7233" y="6937"/>
                    <a:pt x="7238" y="6953"/>
                  </a:cubicBezTo>
                  <a:cubicBezTo>
                    <a:pt x="7242" y="6968"/>
                    <a:pt x="7250" y="6983"/>
                    <a:pt x="7260" y="6996"/>
                  </a:cubicBezTo>
                  <a:cubicBezTo>
                    <a:pt x="7271" y="7008"/>
                    <a:pt x="7285" y="7019"/>
                    <a:pt x="7302" y="7027"/>
                  </a:cubicBezTo>
                  <a:cubicBezTo>
                    <a:pt x="7327" y="7040"/>
                    <a:pt x="7352" y="7042"/>
                    <a:pt x="7377" y="7034"/>
                  </a:cubicBezTo>
                  <a:cubicBezTo>
                    <a:pt x="7389" y="7030"/>
                    <a:pt x="7400" y="7025"/>
                    <a:pt x="7410" y="7017"/>
                  </a:cubicBezTo>
                  <a:cubicBezTo>
                    <a:pt x="7420" y="7009"/>
                    <a:pt x="7432" y="6997"/>
                    <a:pt x="7446" y="6982"/>
                  </a:cubicBezTo>
                  <a:lnTo>
                    <a:pt x="7478" y="6948"/>
                  </a:lnTo>
                  <a:cubicBezTo>
                    <a:pt x="7515" y="6908"/>
                    <a:pt x="7551" y="6897"/>
                    <a:pt x="7585" y="6914"/>
                  </a:cubicBezTo>
                  <a:cubicBezTo>
                    <a:pt x="7608" y="6925"/>
                    <a:pt x="7622" y="6944"/>
                    <a:pt x="7627" y="6969"/>
                  </a:cubicBezTo>
                  <a:cubicBezTo>
                    <a:pt x="7630" y="6981"/>
                    <a:pt x="7630" y="6992"/>
                    <a:pt x="7628" y="7002"/>
                  </a:cubicBezTo>
                  <a:cubicBezTo>
                    <a:pt x="7626" y="7013"/>
                    <a:pt x="7621" y="7025"/>
                    <a:pt x="7614" y="7040"/>
                  </a:cubicBezTo>
                  <a:cubicBezTo>
                    <a:pt x="7604" y="7060"/>
                    <a:pt x="7592" y="7077"/>
                    <a:pt x="7579" y="7091"/>
                  </a:cubicBezTo>
                  <a:cubicBezTo>
                    <a:pt x="7565" y="7105"/>
                    <a:pt x="7548" y="7118"/>
                    <a:pt x="7529" y="7128"/>
                  </a:cubicBezTo>
                  <a:lnTo>
                    <a:pt x="7555" y="7167"/>
                  </a:lnTo>
                  <a:cubicBezTo>
                    <a:pt x="7577" y="7153"/>
                    <a:pt x="7595" y="7138"/>
                    <a:pt x="7611" y="7120"/>
                  </a:cubicBezTo>
                  <a:cubicBezTo>
                    <a:pt x="7627" y="7103"/>
                    <a:pt x="7640" y="7082"/>
                    <a:pt x="7652" y="7059"/>
                  </a:cubicBezTo>
                  <a:cubicBezTo>
                    <a:pt x="7661" y="7041"/>
                    <a:pt x="7667" y="7024"/>
                    <a:pt x="7670" y="7008"/>
                  </a:cubicBezTo>
                  <a:cubicBezTo>
                    <a:pt x="7673" y="6993"/>
                    <a:pt x="7673" y="6976"/>
                    <a:pt x="7671" y="6959"/>
                  </a:cubicBezTo>
                  <a:cubicBezTo>
                    <a:pt x="7669" y="6936"/>
                    <a:pt x="7661" y="6916"/>
                    <a:pt x="7649" y="6899"/>
                  </a:cubicBezTo>
                  <a:cubicBezTo>
                    <a:pt x="7637" y="6881"/>
                    <a:pt x="7622" y="6868"/>
                    <a:pt x="7604" y="6859"/>
                  </a:cubicBezTo>
                  <a:cubicBezTo>
                    <a:pt x="7592" y="6853"/>
                    <a:pt x="7578" y="6849"/>
                    <a:pt x="7564" y="6848"/>
                  </a:cubicBezTo>
                  <a:close/>
                  <a:moveTo>
                    <a:pt x="7678" y="6658"/>
                  </a:moveTo>
                  <a:lnTo>
                    <a:pt x="7635" y="6636"/>
                  </a:lnTo>
                  <a:lnTo>
                    <a:pt x="7581" y="6745"/>
                  </a:lnTo>
                  <a:lnTo>
                    <a:pt x="7624" y="6766"/>
                  </a:lnTo>
                  <a:lnTo>
                    <a:pt x="7678" y="6658"/>
                  </a:lnTo>
                  <a:close/>
                  <a:moveTo>
                    <a:pt x="7594" y="6170"/>
                  </a:moveTo>
                  <a:lnTo>
                    <a:pt x="7572" y="6216"/>
                  </a:lnTo>
                  <a:lnTo>
                    <a:pt x="7844" y="6350"/>
                  </a:lnTo>
                  <a:cubicBezTo>
                    <a:pt x="7857" y="6357"/>
                    <a:pt x="7868" y="6363"/>
                    <a:pt x="7877" y="6370"/>
                  </a:cubicBezTo>
                  <a:cubicBezTo>
                    <a:pt x="7885" y="6376"/>
                    <a:pt x="7892" y="6384"/>
                    <a:pt x="7898" y="6395"/>
                  </a:cubicBezTo>
                  <a:cubicBezTo>
                    <a:pt x="7903" y="6405"/>
                    <a:pt x="7904" y="6417"/>
                    <a:pt x="7903" y="6431"/>
                  </a:cubicBezTo>
                  <a:cubicBezTo>
                    <a:pt x="7901" y="6445"/>
                    <a:pt x="7896" y="6460"/>
                    <a:pt x="7888" y="6476"/>
                  </a:cubicBezTo>
                  <a:cubicBezTo>
                    <a:pt x="7882" y="6488"/>
                    <a:pt x="7876" y="6498"/>
                    <a:pt x="7869" y="6506"/>
                  </a:cubicBezTo>
                  <a:cubicBezTo>
                    <a:pt x="7863" y="6513"/>
                    <a:pt x="7856" y="6519"/>
                    <a:pt x="7849" y="6524"/>
                  </a:cubicBezTo>
                  <a:cubicBezTo>
                    <a:pt x="7843" y="6528"/>
                    <a:pt x="7836" y="6531"/>
                    <a:pt x="7830" y="6532"/>
                  </a:cubicBezTo>
                  <a:cubicBezTo>
                    <a:pt x="7823" y="6533"/>
                    <a:pt x="7818" y="6534"/>
                    <a:pt x="7813" y="6534"/>
                  </a:cubicBezTo>
                  <a:cubicBezTo>
                    <a:pt x="7805" y="6533"/>
                    <a:pt x="7796" y="6531"/>
                    <a:pt x="7785" y="6527"/>
                  </a:cubicBezTo>
                  <a:cubicBezTo>
                    <a:pt x="7773" y="6522"/>
                    <a:pt x="7763" y="6518"/>
                    <a:pt x="7753" y="6513"/>
                  </a:cubicBezTo>
                  <a:lnTo>
                    <a:pt x="7490" y="6383"/>
                  </a:lnTo>
                  <a:lnTo>
                    <a:pt x="7467" y="6429"/>
                  </a:lnTo>
                  <a:lnTo>
                    <a:pt x="7747" y="6567"/>
                  </a:lnTo>
                  <a:cubicBezTo>
                    <a:pt x="7756" y="6572"/>
                    <a:pt x="7766" y="6576"/>
                    <a:pt x="7778" y="6580"/>
                  </a:cubicBezTo>
                  <a:cubicBezTo>
                    <a:pt x="7790" y="6585"/>
                    <a:pt x="7802" y="6587"/>
                    <a:pt x="7814" y="6586"/>
                  </a:cubicBezTo>
                  <a:cubicBezTo>
                    <a:pt x="7838" y="6585"/>
                    <a:pt x="7860" y="6578"/>
                    <a:pt x="7878" y="6564"/>
                  </a:cubicBezTo>
                  <a:cubicBezTo>
                    <a:pt x="7896" y="6550"/>
                    <a:pt x="7912" y="6528"/>
                    <a:pt x="7927" y="6498"/>
                  </a:cubicBezTo>
                  <a:cubicBezTo>
                    <a:pt x="7939" y="6474"/>
                    <a:pt x="7946" y="6453"/>
                    <a:pt x="7949" y="6434"/>
                  </a:cubicBezTo>
                  <a:cubicBezTo>
                    <a:pt x="7952" y="6416"/>
                    <a:pt x="7952" y="6398"/>
                    <a:pt x="7947" y="6381"/>
                  </a:cubicBezTo>
                  <a:cubicBezTo>
                    <a:pt x="7943" y="6364"/>
                    <a:pt x="7936" y="6351"/>
                    <a:pt x="7924" y="6340"/>
                  </a:cubicBezTo>
                  <a:cubicBezTo>
                    <a:pt x="7913" y="6330"/>
                    <a:pt x="7896" y="6319"/>
                    <a:pt x="7872" y="6307"/>
                  </a:cubicBezTo>
                  <a:lnTo>
                    <a:pt x="7594" y="6170"/>
                  </a:lnTo>
                  <a:close/>
                  <a:moveTo>
                    <a:pt x="8169" y="5990"/>
                  </a:moveTo>
                  <a:lnTo>
                    <a:pt x="7778" y="5798"/>
                  </a:lnTo>
                  <a:lnTo>
                    <a:pt x="7755" y="5844"/>
                  </a:lnTo>
                  <a:lnTo>
                    <a:pt x="7968" y="5947"/>
                  </a:lnTo>
                  <a:cubicBezTo>
                    <a:pt x="7982" y="5954"/>
                    <a:pt x="7997" y="5960"/>
                    <a:pt x="8011" y="5967"/>
                  </a:cubicBezTo>
                  <a:cubicBezTo>
                    <a:pt x="8025" y="5973"/>
                    <a:pt x="8038" y="5979"/>
                    <a:pt x="8050" y="5984"/>
                  </a:cubicBezTo>
                  <a:cubicBezTo>
                    <a:pt x="8061" y="5988"/>
                    <a:pt x="8071" y="5992"/>
                    <a:pt x="8078" y="5995"/>
                  </a:cubicBezTo>
                  <a:cubicBezTo>
                    <a:pt x="8086" y="5998"/>
                    <a:pt x="8090" y="6000"/>
                    <a:pt x="8090" y="6000"/>
                  </a:cubicBezTo>
                  <a:cubicBezTo>
                    <a:pt x="8089" y="6000"/>
                    <a:pt x="8085" y="6000"/>
                    <a:pt x="8079" y="5999"/>
                  </a:cubicBezTo>
                  <a:cubicBezTo>
                    <a:pt x="8073" y="5999"/>
                    <a:pt x="8065" y="5998"/>
                    <a:pt x="8056" y="5998"/>
                  </a:cubicBezTo>
                  <a:cubicBezTo>
                    <a:pt x="8047" y="5997"/>
                    <a:pt x="8036" y="5997"/>
                    <a:pt x="8025" y="5996"/>
                  </a:cubicBezTo>
                  <a:cubicBezTo>
                    <a:pt x="8013" y="5996"/>
                    <a:pt x="8002" y="5996"/>
                    <a:pt x="7990" y="5996"/>
                  </a:cubicBezTo>
                  <a:lnTo>
                    <a:pt x="7677" y="6003"/>
                  </a:lnTo>
                  <a:lnTo>
                    <a:pt x="7650" y="6057"/>
                  </a:lnTo>
                  <a:lnTo>
                    <a:pt x="8041" y="6250"/>
                  </a:lnTo>
                  <a:lnTo>
                    <a:pt x="8065" y="6201"/>
                  </a:lnTo>
                  <a:lnTo>
                    <a:pt x="7837" y="6092"/>
                  </a:lnTo>
                  <a:cubicBezTo>
                    <a:pt x="7825" y="6086"/>
                    <a:pt x="7814" y="6081"/>
                    <a:pt x="7802" y="6076"/>
                  </a:cubicBezTo>
                  <a:cubicBezTo>
                    <a:pt x="7790" y="6071"/>
                    <a:pt x="7780" y="6066"/>
                    <a:pt x="7770" y="6062"/>
                  </a:cubicBezTo>
                  <a:cubicBezTo>
                    <a:pt x="7760" y="6058"/>
                    <a:pt x="7751" y="6054"/>
                    <a:pt x="7744" y="6051"/>
                  </a:cubicBezTo>
                  <a:cubicBezTo>
                    <a:pt x="7737" y="6048"/>
                    <a:pt x="7731" y="6046"/>
                    <a:pt x="7728" y="6045"/>
                  </a:cubicBezTo>
                  <a:cubicBezTo>
                    <a:pt x="7732" y="6046"/>
                    <a:pt x="7738" y="6046"/>
                    <a:pt x="7745" y="6046"/>
                  </a:cubicBezTo>
                  <a:cubicBezTo>
                    <a:pt x="7753" y="6047"/>
                    <a:pt x="7761" y="6047"/>
                    <a:pt x="7772" y="6047"/>
                  </a:cubicBezTo>
                  <a:cubicBezTo>
                    <a:pt x="7782" y="6047"/>
                    <a:pt x="7793" y="6047"/>
                    <a:pt x="7805" y="6047"/>
                  </a:cubicBezTo>
                  <a:cubicBezTo>
                    <a:pt x="7817" y="6047"/>
                    <a:pt x="7830" y="6047"/>
                    <a:pt x="7844" y="6047"/>
                  </a:cubicBezTo>
                  <a:lnTo>
                    <a:pt x="8144" y="6039"/>
                  </a:lnTo>
                  <a:lnTo>
                    <a:pt x="8169" y="5990"/>
                  </a:lnTo>
                  <a:close/>
                  <a:moveTo>
                    <a:pt x="8247" y="5830"/>
                  </a:moveTo>
                  <a:lnTo>
                    <a:pt x="7856" y="5638"/>
                  </a:lnTo>
                  <a:lnTo>
                    <a:pt x="7834" y="5683"/>
                  </a:lnTo>
                  <a:lnTo>
                    <a:pt x="8225" y="5876"/>
                  </a:lnTo>
                  <a:lnTo>
                    <a:pt x="8247" y="5830"/>
                  </a:lnTo>
                  <a:close/>
                  <a:moveTo>
                    <a:pt x="8047" y="5250"/>
                  </a:moveTo>
                  <a:lnTo>
                    <a:pt x="8023" y="5298"/>
                  </a:lnTo>
                  <a:lnTo>
                    <a:pt x="8240" y="5509"/>
                  </a:lnTo>
                  <a:cubicBezTo>
                    <a:pt x="8258" y="5526"/>
                    <a:pt x="8273" y="5540"/>
                    <a:pt x="8285" y="5551"/>
                  </a:cubicBezTo>
                  <a:cubicBezTo>
                    <a:pt x="8297" y="5562"/>
                    <a:pt x="8305" y="5569"/>
                    <a:pt x="8309" y="5573"/>
                  </a:cubicBezTo>
                  <a:cubicBezTo>
                    <a:pt x="8307" y="5572"/>
                    <a:pt x="8302" y="5571"/>
                    <a:pt x="8295" y="5569"/>
                  </a:cubicBezTo>
                  <a:cubicBezTo>
                    <a:pt x="8288" y="5567"/>
                    <a:pt x="8280" y="5565"/>
                    <a:pt x="8271" y="5563"/>
                  </a:cubicBezTo>
                  <a:cubicBezTo>
                    <a:pt x="8261" y="5561"/>
                    <a:pt x="8252" y="5559"/>
                    <a:pt x="8242" y="5558"/>
                  </a:cubicBezTo>
                  <a:cubicBezTo>
                    <a:pt x="8231" y="5556"/>
                    <a:pt x="8221" y="5554"/>
                    <a:pt x="8211" y="5553"/>
                  </a:cubicBezTo>
                  <a:lnTo>
                    <a:pt x="7919" y="5511"/>
                  </a:lnTo>
                  <a:lnTo>
                    <a:pt x="7894" y="5562"/>
                  </a:lnTo>
                  <a:lnTo>
                    <a:pt x="8349" y="5623"/>
                  </a:lnTo>
                  <a:lnTo>
                    <a:pt x="8372" y="5577"/>
                  </a:lnTo>
                  <a:lnTo>
                    <a:pt x="8047" y="5250"/>
                  </a:lnTo>
                  <a:close/>
                  <a:moveTo>
                    <a:pt x="8583" y="5148"/>
                  </a:moveTo>
                  <a:lnTo>
                    <a:pt x="8543" y="5128"/>
                  </a:lnTo>
                  <a:lnTo>
                    <a:pt x="8458" y="5300"/>
                  </a:lnTo>
                  <a:lnTo>
                    <a:pt x="8315" y="5230"/>
                  </a:lnTo>
                  <a:lnTo>
                    <a:pt x="8381" y="5096"/>
                  </a:lnTo>
                  <a:lnTo>
                    <a:pt x="8340" y="5076"/>
                  </a:lnTo>
                  <a:lnTo>
                    <a:pt x="8274" y="5210"/>
                  </a:lnTo>
                  <a:lnTo>
                    <a:pt x="8146" y="5147"/>
                  </a:lnTo>
                  <a:lnTo>
                    <a:pt x="8225" y="4986"/>
                  </a:lnTo>
                  <a:lnTo>
                    <a:pt x="8189" y="4961"/>
                  </a:lnTo>
                  <a:lnTo>
                    <a:pt x="8084" y="5175"/>
                  </a:lnTo>
                  <a:lnTo>
                    <a:pt x="8475" y="5367"/>
                  </a:lnTo>
                  <a:lnTo>
                    <a:pt x="8583" y="5148"/>
                  </a:lnTo>
                  <a:close/>
                  <a:moveTo>
                    <a:pt x="8746" y="4817"/>
                  </a:moveTo>
                  <a:lnTo>
                    <a:pt x="8710" y="4821"/>
                  </a:lnTo>
                  <a:cubicBezTo>
                    <a:pt x="8693" y="4824"/>
                    <a:pt x="8675" y="4826"/>
                    <a:pt x="8657" y="4829"/>
                  </a:cubicBezTo>
                  <a:cubicBezTo>
                    <a:pt x="8638" y="4831"/>
                    <a:pt x="8620" y="4834"/>
                    <a:pt x="8604" y="4836"/>
                  </a:cubicBezTo>
                  <a:cubicBezTo>
                    <a:pt x="8587" y="4838"/>
                    <a:pt x="8576" y="4840"/>
                    <a:pt x="8569" y="4841"/>
                  </a:cubicBezTo>
                  <a:cubicBezTo>
                    <a:pt x="8559" y="4843"/>
                    <a:pt x="8548" y="4846"/>
                    <a:pt x="8536" y="4849"/>
                  </a:cubicBezTo>
                  <a:cubicBezTo>
                    <a:pt x="8524" y="4852"/>
                    <a:pt x="8514" y="4855"/>
                    <a:pt x="8506" y="4859"/>
                  </a:cubicBezTo>
                  <a:lnTo>
                    <a:pt x="8508" y="4853"/>
                  </a:lnTo>
                  <a:cubicBezTo>
                    <a:pt x="8516" y="4838"/>
                    <a:pt x="8521" y="4822"/>
                    <a:pt x="8522" y="4807"/>
                  </a:cubicBezTo>
                  <a:cubicBezTo>
                    <a:pt x="8523" y="4792"/>
                    <a:pt x="8521" y="4777"/>
                    <a:pt x="8516" y="4764"/>
                  </a:cubicBezTo>
                  <a:cubicBezTo>
                    <a:pt x="8511" y="4750"/>
                    <a:pt x="8503" y="4738"/>
                    <a:pt x="8493" y="4726"/>
                  </a:cubicBezTo>
                  <a:cubicBezTo>
                    <a:pt x="8482" y="4715"/>
                    <a:pt x="8468" y="4705"/>
                    <a:pt x="8452" y="4697"/>
                  </a:cubicBezTo>
                  <a:cubicBezTo>
                    <a:pt x="8442" y="4692"/>
                    <a:pt x="8432" y="4689"/>
                    <a:pt x="8422" y="4687"/>
                  </a:cubicBezTo>
                  <a:cubicBezTo>
                    <a:pt x="8413" y="4685"/>
                    <a:pt x="8403" y="4684"/>
                    <a:pt x="8395" y="4685"/>
                  </a:cubicBezTo>
                  <a:cubicBezTo>
                    <a:pt x="8386" y="4685"/>
                    <a:pt x="8378" y="4686"/>
                    <a:pt x="8371" y="4688"/>
                  </a:cubicBezTo>
                  <a:cubicBezTo>
                    <a:pt x="8363" y="4690"/>
                    <a:pt x="8357" y="4693"/>
                    <a:pt x="8351" y="4695"/>
                  </a:cubicBezTo>
                  <a:cubicBezTo>
                    <a:pt x="8345" y="4698"/>
                    <a:pt x="8339" y="4702"/>
                    <a:pt x="8333" y="4706"/>
                  </a:cubicBezTo>
                  <a:cubicBezTo>
                    <a:pt x="8327" y="4710"/>
                    <a:pt x="8321" y="4716"/>
                    <a:pt x="8315" y="4723"/>
                  </a:cubicBezTo>
                  <a:cubicBezTo>
                    <a:pt x="8309" y="4729"/>
                    <a:pt x="8303" y="4737"/>
                    <a:pt x="8297" y="4747"/>
                  </a:cubicBezTo>
                  <a:cubicBezTo>
                    <a:pt x="8291" y="4757"/>
                    <a:pt x="8284" y="4768"/>
                    <a:pt x="8278" y="4782"/>
                  </a:cubicBezTo>
                  <a:lnTo>
                    <a:pt x="8233" y="4873"/>
                  </a:lnTo>
                  <a:lnTo>
                    <a:pt x="8624" y="5065"/>
                  </a:lnTo>
                  <a:lnTo>
                    <a:pt x="8646" y="5020"/>
                  </a:lnTo>
                  <a:lnTo>
                    <a:pt x="8469" y="4933"/>
                  </a:lnTo>
                  <a:cubicBezTo>
                    <a:pt x="8475" y="4923"/>
                    <a:pt x="8480" y="4916"/>
                    <a:pt x="8487" y="4911"/>
                  </a:cubicBezTo>
                  <a:cubicBezTo>
                    <a:pt x="8493" y="4907"/>
                    <a:pt x="8503" y="4903"/>
                    <a:pt x="8516" y="4901"/>
                  </a:cubicBezTo>
                  <a:cubicBezTo>
                    <a:pt x="8539" y="4896"/>
                    <a:pt x="8561" y="4892"/>
                    <a:pt x="8582" y="4888"/>
                  </a:cubicBezTo>
                  <a:cubicBezTo>
                    <a:pt x="8603" y="4885"/>
                    <a:pt x="8622" y="4882"/>
                    <a:pt x="8639" y="4880"/>
                  </a:cubicBezTo>
                  <a:cubicBezTo>
                    <a:pt x="8657" y="4878"/>
                    <a:pt x="8672" y="4877"/>
                    <a:pt x="8685" y="4876"/>
                  </a:cubicBezTo>
                  <a:cubicBezTo>
                    <a:pt x="8699" y="4875"/>
                    <a:pt x="8709" y="4875"/>
                    <a:pt x="8717" y="4875"/>
                  </a:cubicBezTo>
                  <a:lnTo>
                    <a:pt x="8746" y="4817"/>
                  </a:lnTo>
                  <a:close/>
                  <a:moveTo>
                    <a:pt x="8460" y="4768"/>
                  </a:moveTo>
                  <a:cubicBezTo>
                    <a:pt x="8468" y="4776"/>
                    <a:pt x="8474" y="4785"/>
                    <a:pt x="8477" y="4795"/>
                  </a:cubicBezTo>
                  <a:cubicBezTo>
                    <a:pt x="8480" y="4806"/>
                    <a:pt x="8480" y="4817"/>
                    <a:pt x="8478" y="4830"/>
                  </a:cubicBezTo>
                  <a:cubicBezTo>
                    <a:pt x="8476" y="4843"/>
                    <a:pt x="8470" y="4858"/>
                    <a:pt x="8462" y="4875"/>
                  </a:cubicBezTo>
                  <a:lnTo>
                    <a:pt x="8440" y="4918"/>
                  </a:lnTo>
                  <a:lnTo>
                    <a:pt x="8295" y="4847"/>
                  </a:lnTo>
                  <a:lnTo>
                    <a:pt x="8318" y="4800"/>
                  </a:lnTo>
                  <a:cubicBezTo>
                    <a:pt x="8323" y="4789"/>
                    <a:pt x="8328" y="4780"/>
                    <a:pt x="8333" y="4773"/>
                  </a:cubicBezTo>
                  <a:cubicBezTo>
                    <a:pt x="8338" y="4766"/>
                    <a:pt x="8344" y="4760"/>
                    <a:pt x="8350" y="4755"/>
                  </a:cubicBezTo>
                  <a:cubicBezTo>
                    <a:pt x="8360" y="4746"/>
                    <a:pt x="8372" y="4741"/>
                    <a:pt x="8386" y="4739"/>
                  </a:cubicBezTo>
                  <a:cubicBezTo>
                    <a:pt x="8401" y="4737"/>
                    <a:pt x="8415" y="4739"/>
                    <a:pt x="8428" y="4746"/>
                  </a:cubicBezTo>
                  <a:cubicBezTo>
                    <a:pt x="8441" y="4752"/>
                    <a:pt x="8451" y="4759"/>
                    <a:pt x="8460" y="4768"/>
                  </a:cubicBezTo>
                  <a:close/>
                  <a:moveTo>
                    <a:pt x="8757" y="4423"/>
                  </a:moveTo>
                  <a:cubicBezTo>
                    <a:pt x="8742" y="4421"/>
                    <a:pt x="8728" y="4422"/>
                    <a:pt x="8715" y="4426"/>
                  </a:cubicBezTo>
                  <a:cubicBezTo>
                    <a:pt x="8702" y="4429"/>
                    <a:pt x="8690" y="4435"/>
                    <a:pt x="8679" y="4442"/>
                  </a:cubicBezTo>
                  <a:cubicBezTo>
                    <a:pt x="8668" y="4449"/>
                    <a:pt x="8656" y="4460"/>
                    <a:pt x="8642" y="4475"/>
                  </a:cubicBezTo>
                  <a:lnTo>
                    <a:pt x="8606" y="4513"/>
                  </a:lnTo>
                  <a:cubicBezTo>
                    <a:pt x="8587" y="4533"/>
                    <a:pt x="8570" y="4545"/>
                    <a:pt x="8556" y="4550"/>
                  </a:cubicBezTo>
                  <a:cubicBezTo>
                    <a:pt x="8541" y="4556"/>
                    <a:pt x="8526" y="4555"/>
                    <a:pt x="8510" y="4547"/>
                  </a:cubicBezTo>
                  <a:cubicBezTo>
                    <a:pt x="8490" y="4537"/>
                    <a:pt x="8477" y="4522"/>
                    <a:pt x="8473" y="4503"/>
                  </a:cubicBezTo>
                  <a:cubicBezTo>
                    <a:pt x="8468" y="4484"/>
                    <a:pt x="8472" y="4462"/>
                    <a:pt x="8484" y="4437"/>
                  </a:cubicBezTo>
                  <a:cubicBezTo>
                    <a:pt x="8488" y="4429"/>
                    <a:pt x="8493" y="4421"/>
                    <a:pt x="8497" y="4414"/>
                  </a:cubicBezTo>
                  <a:cubicBezTo>
                    <a:pt x="8502" y="4407"/>
                    <a:pt x="8508" y="4401"/>
                    <a:pt x="8514" y="4395"/>
                  </a:cubicBezTo>
                  <a:cubicBezTo>
                    <a:pt x="8520" y="4389"/>
                    <a:pt x="8528" y="4383"/>
                    <a:pt x="8536" y="4377"/>
                  </a:cubicBezTo>
                  <a:cubicBezTo>
                    <a:pt x="8544" y="4371"/>
                    <a:pt x="8553" y="4365"/>
                    <a:pt x="8564" y="4358"/>
                  </a:cubicBezTo>
                  <a:lnTo>
                    <a:pt x="8540" y="4321"/>
                  </a:lnTo>
                  <a:cubicBezTo>
                    <a:pt x="8497" y="4346"/>
                    <a:pt x="8465" y="4379"/>
                    <a:pt x="8445" y="4421"/>
                  </a:cubicBezTo>
                  <a:cubicBezTo>
                    <a:pt x="8435" y="4440"/>
                    <a:pt x="8430" y="4458"/>
                    <a:pt x="8427" y="4476"/>
                  </a:cubicBezTo>
                  <a:cubicBezTo>
                    <a:pt x="8425" y="4495"/>
                    <a:pt x="8426" y="4512"/>
                    <a:pt x="8431" y="4528"/>
                  </a:cubicBezTo>
                  <a:cubicBezTo>
                    <a:pt x="8435" y="4544"/>
                    <a:pt x="8443" y="4558"/>
                    <a:pt x="8454" y="4571"/>
                  </a:cubicBezTo>
                  <a:cubicBezTo>
                    <a:pt x="8464" y="4584"/>
                    <a:pt x="8478" y="4594"/>
                    <a:pt x="8495" y="4602"/>
                  </a:cubicBezTo>
                  <a:cubicBezTo>
                    <a:pt x="8520" y="4615"/>
                    <a:pt x="8545" y="4617"/>
                    <a:pt x="8571" y="4609"/>
                  </a:cubicBezTo>
                  <a:cubicBezTo>
                    <a:pt x="8582" y="4606"/>
                    <a:pt x="8593" y="4600"/>
                    <a:pt x="8603" y="4592"/>
                  </a:cubicBezTo>
                  <a:cubicBezTo>
                    <a:pt x="8613" y="4584"/>
                    <a:pt x="8625" y="4572"/>
                    <a:pt x="8640" y="4557"/>
                  </a:cubicBezTo>
                  <a:lnTo>
                    <a:pt x="8671" y="4523"/>
                  </a:lnTo>
                  <a:cubicBezTo>
                    <a:pt x="8708" y="4484"/>
                    <a:pt x="8744" y="4472"/>
                    <a:pt x="8778" y="4489"/>
                  </a:cubicBezTo>
                  <a:cubicBezTo>
                    <a:pt x="8801" y="4501"/>
                    <a:pt x="8816" y="4519"/>
                    <a:pt x="8820" y="4545"/>
                  </a:cubicBezTo>
                  <a:cubicBezTo>
                    <a:pt x="8823" y="4556"/>
                    <a:pt x="8823" y="4567"/>
                    <a:pt x="8821" y="4577"/>
                  </a:cubicBezTo>
                  <a:cubicBezTo>
                    <a:pt x="8819" y="4588"/>
                    <a:pt x="8814" y="4600"/>
                    <a:pt x="8807" y="4615"/>
                  </a:cubicBezTo>
                  <a:cubicBezTo>
                    <a:pt x="8797" y="4635"/>
                    <a:pt x="8786" y="4652"/>
                    <a:pt x="8772" y="4666"/>
                  </a:cubicBezTo>
                  <a:cubicBezTo>
                    <a:pt x="8758" y="4680"/>
                    <a:pt x="8742" y="4693"/>
                    <a:pt x="8722" y="4703"/>
                  </a:cubicBezTo>
                  <a:lnTo>
                    <a:pt x="8748" y="4742"/>
                  </a:lnTo>
                  <a:cubicBezTo>
                    <a:pt x="8770" y="4728"/>
                    <a:pt x="8788" y="4713"/>
                    <a:pt x="8804" y="4695"/>
                  </a:cubicBezTo>
                  <a:cubicBezTo>
                    <a:pt x="8820" y="4678"/>
                    <a:pt x="8833" y="4657"/>
                    <a:pt x="8845" y="4634"/>
                  </a:cubicBezTo>
                  <a:cubicBezTo>
                    <a:pt x="8854" y="4616"/>
                    <a:pt x="8860" y="4599"/>
                    <a:pt x="8863" y="4583"/>
                  </a:cubicBezTo>
                  <a:cubicBezTo>
                    <a:pt x="8866" y="4568"/>
                    <a:pt x="8866" y="4551"/>
                    <a:pt x="8864" y="4534"/>
                  </a:cubicBezTo>
                  <a:cubicBezTo>
                    <a:pt x="8862" y="4511"/>
                    <a:pt x="8855" y="4491"/>
                    <a:pt x="8843" y="4474"/>
                  </a:cubicBezTo>
                  <a:cubicBezTo>
                    <a:pt x="8830" y="4456"/>
                    <a:pt x="8815" y="4443"/>
                    <a:pt x="8797" y="4434"/>
                  </a:cubicBezTo>
                  <a:cubicBezTo>
                    <a:pt x="8785" y="4428"/>
                    <a:pt x="8771" y="4424"/>
                    <a:pt x="8757" y="4423"/>
                  </a:cubicBezTo>
                  <a:close/>
                  <a:moveTo>
                    <a:pt x="8974" y="4352"/>
                  </a:moveTo>
                  <a:lnTo>
                    <a:pt x="8584" y="4160"/>
                  </a:lnTo>
                  <a:lnTo>
                    <a:pt x="8561" y="4206"/>
                  </a:lnTo>
                  <a:lnTo>
                    <a:pt x="8952" y="4398"/>
                  </a:lnTo>
                  <a:lnTo>
                    <a:pt x="8974" y="4352"/>
                  </a:lnTo>
                  <a:close/>
                  <a:moveTo>
                    <a:pt x="8730" y="3674"/>
                  </a:moveTo>
                  <a:cubicBezTo>
                    <a:pt x="8721" y="3677"/>
                    <a:pt x="8715" y="3683"/>
                    <a:pt x="8711" y="3691"/>
                  </a:cubicBezTo>
                  <a:cubicBezTo>
                    <a:pt x="8707" y="3699"/>
                    <a:pt x="8706" y="3707"/>
                    <a:pt x="8709" y="3716"/>
                  </a:cubicBezTo>
                  <a:cubicBezTo>
                    <a:pt x="8712" y="3724"/>
                    <a:pt x="8718" y="3731"/>
                    <a:pt x="8726" y="3735"/>
                  </a:cubicBezTo>
                  <a:cubicBezTo>
                    <a:pt x="8734" y="3739"/>
                    <a:pt x="8743" y="3739"/>
                    <a:pt x="8751" y="3736"/>
                  </a:cubicBezTo>
                  <a:cubicBezTo>
                    <a:pt x="8760" y="3734"/>
                    <a:pt x="8766" y="3728"/>
                    <a:pt x="8770" y="3720"/>
                  </a:cubicBezTo>
                  <a:cubicBezTo>
                    <a:pt x="8775" y="3711"/>
                    <a:pt x="8775" y="3703"/>
                    <a:pt x="8772" y="3695"/>
                  </a:cubicBezTo>
                  <a:cubicBezTo>
                    <a:pt x="8769" y="3686"/>
                    <a:pt x="8763" y="3680"/>
                    <a:pt x="8755" y="3676"/>
                  </a:cubicBezTo>
                  <a:cubicBezTo>
                    <a:pt x="8747" y="3672"/>
                    <a:pt x="8738" y="3671"/>
                    <a:pt x="8730" y="3674"/>
                  </a:cubicBezTo>
                  <a:close/>
                  <a:moveTo>
                    <a:pt x="8788" y="3557"/>
                  </a:moveTo>
                  <a:cubicBezTo>
                    <a:pt x="8779" y="3560"/>
                    <a:pt x="8773" y="3565"/>
                    <a:pt x="8769" y="3574"/>
                  </a:cubicBezTo>
                  <a:cubicBezTo>
                    <a:pt x="8765" y="3582"/>
                    <a:pt x="8764" y="3590"/>
                    <a:pt x="8767" y="3598"/>
                  </a:cubicBezTo>
                  <a:cubicBezTo>
                    <a:pt x="8770" y="3607"/>
                    <a:pt x="8775" y="3613"/>
                    <a:pt x="8783" y="3617"/>
                  </a:cubicBezTo>
                  <a:cubicBezTo>
                    <a:pt x="8792" y="3621"/>
                    <a:pt x="8800" y="3622"/>
                    <a:pt x="8809" y="3619"/>
                  </a:cubicBezTo>
                  <a:cubicBezTo>
                    <a:pt x="8818" y="3616"/>
                    <a:pt x="8824" y="3611"/>
                    <a:pt x="8828" y="3602"/>
                  </a:cubicBezTo>
                  <a:cubicBezTo>
                    <a:pt x="8832" y="3594"/>
                    <a:pt x="8833" y="3586"/>
                    <a:pt x="8830" y="3577"/>
                  </a:cubicBezTo>
                  <a:cubicBezTo>
                    <a:pt x="8826" y="3569"/>
                    <a:pt x="8821" y="3563"/>
                    <a:pt x="8812" y="3558"/>
                  </a:cubicBezTo>
                  <a:cubicBezTo>
                    <a:pt x="8804" y="3555"/>
                    <a:pt x="8796" y="3554"/>
                    <a:pt x="8788" y="3557"/>
                  </a:cubicBezTo>
                  <a:close/>
                  <a:moveTo>
                    <a:pt x="3128" y="17960"/>
                  </a:moveTo>
                  <a:lnTo>
                    <a:pt x="2720" y="17801"/>
                  </a:lnTo>
                  <a:lnTo>
                    <a:pt x="2687" y="17870"/>
                  </a:lnTo>
                  <a:lnTo>
                    <a:pt x="2910" y="18072"/>
                  </a:lnTo>
                  <a:cubicBezTo>
                    <a:pt x="2924" y="18084"/>
                    <a:pt x="2936" y="18094"/>
                    <a:pt x="2947" y="18102"/>
                  </a:cubicBezTo>
                  <a:cubicBezTo>
                    <a:pt x="2959" y="18111"/>
                    <a:pt x="2965" y="18116"/>
                    <a:pt x="2966" y="18117"/>
                  </a:cubicBezTo>
                  <a:cubicBezTo>
                    <a:pt x="2964" y="18116"/>
                    <a:pt x="2956" y="18114"/>
                    <a:pt x="2943" y="18111"/>
                  </a:cubicBezTo>
                  <a:cubicBezTo>
                    <a:pt x="2929" y="18107"/>
                    <a:pt x="2912" y="18103"/>
                    <a:pt x="2891" y="18099"/>
                  </a:cubicBezTo>
                  <a:lnTo>
                    <a:pt x="2601" y="18045"/>
                  </a:lnTo>
                  <a:lnTo>
                    <a:pt x="2567" y="18113"/>
                  </a:lnTo>
                  <a:lnTo>
                    <a:pt x="2800" y="18254"/>
                  </a:lnTo>
                  <a:lnTo>
                    <a:pt x="2895" y="18254"/>
                  </a:lnTo>
                  <a:lnTo>
                    <a:pt x="2696" y="18136"/>
                  </a:lnTo>
                  <a:cubicBezTo>
                    <a:pt x="2690" y="18133"/>
                    <a:pt x="2684" y="18129"/>
                    <a:pt x="2676" y="18125"/>
                  </a:cubicBezTo>
                  <a:cubicBezTo>
                    <a:pt x="2669" y="18120"/>
                    <a:pt x="2661" y="18116"/>
                    <a:pt x="2654" y="18112"/>
                  </a:cubicBezTo>
                  <a:cubicBezTo>
                    <a:pt x="2647" y="18108"/>
                    <a:pt x="2640" y="18104"/>
                    <a:pt x="2635" y="18101"/>
                  </a:cubicBezTo>
                  <a:cubicBezTo>
                    <a:pt x="2630" y="18098"/>
                    <a:pt x="2627" y="18096"/>
                    <a:pt x="2625" y="18096"/>
                  </a:cubicBezTo>
                  <a:cubicBezTo>
                    <a:pt x="2630" y="18097"/>
                    <a:pt x="2639" y="18099"/>
                    <a:pt x="2653" y="18101"/>
                  </a:cubicBezTo>
                  <a:cubicBezTo>
                    <a:pt x="2668" y="18105"/>
                    <a:pt x="2686" y="18108"/>
                    <a:pt x="2708" y="18112"/>
                  </a:cubicBezTo>
                  <a:lnTo>
                    <a:pt x="3024" y="18171"/>
                  </a:lnTo>
                  <a:lnTo>
                    <a:pt x="3043" y="18132"/>
                  </a:lnTo>
                  <a:lnTo>
                    <a:pt x="2793" y="17904"/>
                  </a:lnTo>
                  <a:cubicBezTo>
                    <a:pt x="2788" y="17900"/>
                    <a:pt x="2782" y="17895"/>
                    <a:pt x="2776" y="17890"/>
                  </a:cubicBezTo>
                  <a:cubicBezTo>
                    <a:pt x="2770" y="17885"/>
                    <a:pt x="2765" y="17880"/>
                    <a:pt x="2760" y="17876"/>
                  </a:cubicBezTo>
                  <a:cubicBezTo>
                    <a:pt x="2754" y="17871"/>
                    <a:pt x="2750" y="17868"/>
                    <a:pt x="2746" y="17865"/>
                  </a:cubicBezTo>
                  <a:cubicBezTo>
                    <a:pt x="2742" y="17862"/>
                    <a:pt x="2740" y="17860"/>
                    <a:pt x="2740" y="17859"/>
                  </a:cubicBezTo>
                  <a:cubicBezTo>
                    <a:pt x="2740" y="17859"/>
                    <a:pt x="2743" y="17860"/>
                    <a:pt x="2748" y="17863"/>
                  </a:cubicBezTo>
                  <a:cubicBezTo>
                    <a:pt x="2752" y="17865"/>
                    <a:pt x="2758" y="17867"/>
                    <a:pt x="2765" y="17870"/>
                  </a:cubicBezTo>
                  <a:cubicBezTo>
                    <a:pt x="2772" y="17873"/>
                    <a:pt x="2779" y="17876"/>
                    <a:pt x="2786" y="17880"/>
                  </a:cubicBezTo>
                  <a:cubicBezTo>
                    <a:pt x="2794" y="17883"/>
                    <a:pt x="2801" y="17886"/>
                    <a:pt x="2807" y="17889"/>
                  </a:cubicBezTo>
                  <a:lnTo>
                    <a:pt x="3105" y="18007"/>
                  </a:lnTo>
                  <a:lnTo>
                    <a:pt x="3128" y="17960"/>
                  </a:lnTo>
                  <a:close/>
                  <a:moveTo>
                    <a:pt x="9002" y="6041"/>
                  </a:moveTo>
                  <a:lnTo>
                    <a:pt x="9002" y="5883"/>
                  </a:lnTo>
                  <a:lnTo>
                    <a:pt x="9000" y="5880"/>
                  </a:lnTo>
                  <a:cubicBezTo>
                    <a:pt x="8988" y="5863"/>
                    <a:pt x="8972" y="5849"/>
                    <a:pt x="8954" y="5840"/>
                  </a:cubicBezTo>
                  <a:cubicBezTo>
                    <a:pt x="8942" y="5834"/>
                    <a:pt x="8929" y="5831"/>
                    <a:pt x="8914" y="5829"/>
                  </a:cubicBezTo>
                  <a:cubicBezTo>
                    <a:pt x="8899" y="5828"/>
                    <a:pt x="8886" y="5829"/>
                    <a:pt x="8873" y="5832"/>
                  </a:cubicBezTo>
                  <a:cubicBezTo>
                    <a:pt x="8860" y="5836"/>
                    <a:pt x="8848" y="5841"/>
                    <a:pt x="8837" y="5848"/>
                  </a:cubicBezTo>
                  <a:cubicBezTo>
                    <a:pt x="8826" y="5856"/>
                    <a:pt x="8813" y="5867"/>
                    <a:pt x="8799" y="5882"/>
                  </a:cubicBezTo>
                  <a:lnTo>
                    <a:pt x="8763" y="5920"/>
                  </a:lnTo>
                  <a:cubicBezTo>
                    <a:pt x="8744" y="5939"/>
                    <a:pt x="8727" y="5951"/>
                    <a:pt x="8713" y="5957"/>
                  </a:cubicBezTo>
                  <a:cubicBezTo>
                    <a:pt x="8698" y="5962"/>
                    <a:pt x="8683" y="5961"/>
                    <a:pt x="8667" y="5953"/>
                  </a:cubicBezTo>
                  <a:cubicBezTo>
                    <a:pt x="8647" y="5943"/>
                    <a:pt x="8635" y="5929"/>
                    <a:pt x="8630" y="5909"/>
                  </a:cubicBezTo>
                  <a:cubicBezTo>
                    <a:pt x="8625" y="5890"/>
                    <a:pt x="8629" y="5868"/>
                    <a:pt x="8641" y="5843"/>
                  </a:cubicBezTo>
                  <a:cubicBezTo>
                    <a:pt x="8645" y="5835"/>
                    <a:pt x="8650" y="5827"/>
                    <a:pt x="8655" y="5821"/>
                  </a:cubicBezTo>
                  <a:cubicBezTo>
                    <a:pt x="8659" y="5814"/>
                    <a:pt x="8665" y="5807"/>
                    <a:pt x="8671" y="5801"/>
                  </a:cubicBezTo>
                  <a:cubicBezTo>
                    <a:pt x="8678" y="5795"/>
                    <a:pt x="8685" y="5789"/>
                    <a:pt x="8693" y="5783"/>
                  </a:cubicBezTo>
                  <a:cubicBezTo>
                    <a:pt x="8701" y="5777"/>
                    <a:pt x="8710" y="5771"/>
                    <a:pt x="8721" y="5765"/>
                  </a:cubicBezTo>
                  <a:lnTo>
                    <a:pt x="8698" y="5728"/>
                  </a:lnTo>
                  <a:cubicBezTo>
                    <a:pt x="8654" y="5752"/>
                    <a:pt x="8622" y="5786"/>
                    <a:pt x="8602" y="5827"/>
                  </a:cubicBezTo>
                  <a:cubicBezTo>
                    <a:pt x="8593" y="5846"/>
                    <a:pt x="8587" y="5865"/>
                    <a:pt x="8585" y="5883"/>
                  </a:cubicBezTo>
                  <a:cubicBezTo>
                    <a:pt x="8583" y="5901"/>
                    <a:pt x="8584" y="5918"/>
                    <a:pt x="8588" y="5934"/>
                  </a:cubicBezTo>
                  <a:cubicBezTo>
                    <a:pt x="8593" y="5950"/>
                    <a:pt x="8600" y="5964"/>
                    <a:pt x="8611" y="5977"/>
                  </a:cubicBezTo>
                  <a:cubicBezTo>
                    <a:pt x="8622" y="5990"/>
                    <a:pt x="8635" y="6000"/>
                    <a:pt x="8652" y="6009"/>
                  </a:cubicBezTo>
                  <a:cubicBezTo>
                    <a:pt x="8677" y="6021"/>
                    <a:pt x="8702" y="6023"/>
                    <a:pt x="8728" y="6016"/>
                  </a:cubicBezTo>
                  <a:cubicBezTo>
                    <a:pt x="8740" y="6012"/>
                    <a:pt x="8750" y="6006"/>
                    <a:pt x="8761" y="5998"/>
                  </a:cubicBezTo>
                  <a:cubicBezTo>
                    <a:pt x="8771" y="5990"/>
                    <a:pt x="8783" y="5978"/>
                    <a:pt x="8797" y="5963"/>
                  </a:cubicBezTo>
                  <a:lnTo>
                    <a:pt x="8828" y="5930"/>
                  </a:lnTo>
                  <a:cubicBezTo>
                    <a:pt x="8865" y="5890"/>
                    <a:pt x="8901" y="5879"/>
                    <a:pt x="8936" y="5896"/>
                  </a:cubicBezTo>
                  <a:cubicBezTo>
                    <a:pt x="8959" y="5907"/>
                    <a:pt x="8973" y="5925"/>
                    <a:pt x="8978" y="5951"/>
                  </a:cubicBezTo>
                  <a:cubicBezTo>
                    <a:pt x="8980" y="5962"/>
                    <a:pt x="8980" y="5973"/>
                    <a:pt x="8978" y="5984"/>
                  </a:cubicBezTo>
                  <a:cubicBezTo>
                    <a:pt x="8976" y="5994"/>
                    <a:pt x="8971" y="6007"/>
                    <a:pt x="8964" y="6021"/>
                  </a:cubicBezTo>
                  <a:cubicBezTo>
                    <a:pt x="8954" y="6041"/>
                    <a:pt x="8943" y="6058"/>
                    <a:pt x="8929" y="6072"/>
                  </a:cubicBezTo>
                  <a:cubicBezTo>
                    <a:pt x="8915" y="6087"/>
                    <a:pt x="8899" y="6099"/>
                    <a:pt x="8879" y="6110"/>
                  </a:cubicBezTo>
                  <a:lnTo>
                    <a:pt x="8905" y="6148"/>
                  </a:lnTo>
                  <a:cubicBezTo>
                    <a:pt x="8927" y="6135"/>
                    <a:pt x="8946" y="6119"/>
                    <a:pt x="8961" y="6102"/>
                  </a:cubicBezTo>
                  <a:cubicBezTo>
                    <a:pt x="8977" y="6084"/>
                    <a:pt x="8990" y="6064"/>
                    <a:pt x="9002" y="6041"/>
                  </a:cubicBezTo>
                  <a:close/>
                  <a:moveTo>
                    <a:pt x="9002" y="5754"/>
                  </a:moveTo>
                  <a:lnTo>
                    <a:pt x="9002" y="5700"/>
                  </a:lnTo>
                  <a:cubicBezTo>
                    <a:pt x="8997" y="5699"/>
                    <a:pt x="8993" y="5698"/>
                    <a:pt x="8988" y="5696"/>
                  </a:cubicBezTo>
                  <a:cubicBezTo>
                    <a:pt x="8975" y="5692"/>
                    <a:pt x="8958" y="5686"/>
                    <a:pt x="8939" y="5676"/>
                  </a:cubicBezTo>
                  <a:cubicBezTo>
                    <a:pt x="8916" y="5665"/>
                    <a:pt x="8897" y="5654"/>
                    <a:pt x="8882" y="5643"/>
                  </a:cubicBezTo>
                  <a:cubicBezTo>
                    <a:pt x="8867" y="5632"/>
                    <a:pt x="8854" y="5621"/>
                    <a:pt x="8844" y="5609"/>
                  </a:cubicBezTo>
                  <a:cubicBezTo>
                    <a:pt x="8826" y="5588"/>
                    <a:pt x="8816" y="5567"/>
                    <a:pt x="8813" y="5546"/>
                  </a:cubicBezTo>
                  <a:cubicBezTo>
                    <a:pt x="8809" y="5524"/>
                    <a:pt x="8813" y="5502"/>
                    <a:pt x="8824" y="5479"/>
                  </a:cubicBezTo>
                  <a:cubicBezTo>
                    <a:pt x="8831" y="5465"/>
                    <a:pt x="8839" y="5453"/>
                    <a:pt x="8849" y="5443"/>
                  </a:cubicBezTo>
                  <a:cubicBezTo>
                    <a:pt x="8858" y="5433"/>
                    <a:pt x="8870" y="5425"/>
                    <a:pt x="8885" y="5417"/>
                  </a:cubicBezTo>
                  <a:lnTo>
                    <a:pt x="8867" y="5377"/>
                  </a:lnTo>
                  <a:cubicBezTo>
                    <a:pt x="8850" y="5386"/>
                    <a:pt x="8835" y="5397"/>
                    <a:pt x="8821" y="5411"/>
                  </a:cubicBezTo>
                  <a:cubicBezTo>
                    <a:pt x="8808" y="5425"/>
                    <a:pt x="8796" y="5441"/>
                    <a:pt x="8787" y="5460"/>
                  </a:cubicBezTo>
                  <a:cubicBezTo>
                    <a:pt x="8775" y="5484"/>
                    <a:pt x="8769" y="5508"/>
                    <a:pt x="8770" y="5533"/>
                  </a:cubicBezTo>
                  <a:cubicBezTo>
                    <a:pt x="8770" y="5558"/>
                    <a:pt x="8775" y="5583"/>
                    <a:pt x="8786" y="5606"/>
                  </a:cubicBezTo>
                  <a:cubicBezTo>
                    <a:pt x="8797" y="5630"/>
                    <a:pt x="8813" y="5651"/>
                    <a:pt x="8833" y="5672"/>
                  </a:cubicBezTo>
                  <a:cubicBezTo>
                    <a:pt x="8854" y="5692"/>
                    <a:pt x="8879" y="5709"/>
                    <a:pt x="8908" y="5724"/>
                  </a:cubicBezTo>
                  <a:cubicBezTo>
                    <a:pt x="8937" y="5738"/>
                    <a:pt x="8966" y="5748"/>
                    <a:pt x="8995" y="5753"/>
                  </a:cubicBezTo>
                  <a:cubicBezTo>
                    <a:pt x="8997" y="5754"/>
                    <a:pt x="9000" y="5754"/>
                    <a:pt x="9002" y="5754"/>
                  </a:cubicBezTo>
                  <a:close/>
                  <a:moveTo>
                    <a:pt x="2912" y="17412"/>
                  </a:moveTo>
                  <a:lnTo>
                    <a:pt x="2890" y="17458"/>
                  </a:lnTo>
                  <a:lnTo>
                    <a:pt x="3162" y="17592"/>
                  </a:lnTo>
                  <a:cubicBezTo>
                    <a:pt x="3175" y="17598"/>
                    <a:pt x="3186" y="17605"/>
                    <a:pt x="3195" y="17611"/>
                  </a:cubicBezTo>
                  <a:cubicBezTo>
                    <a:pt x="3203" y="17617"/>
                    <a:pt x="3210" y="17626"/>
                    <a:pt x="3216" y="17637"/>
                  </a:cubicBezTo>
                  <a:cubicBezTo>
                    <a:pt x="3221" y="17647"/>
                    <a:pt x="3222" y="17658"/>
                    <a:pt x="3221" y="17672"/>
                  </a:cubicBezTo>
                  <a:cubicBezTo>
                    <a:pt x="3219" y="17686"/>
                    <a:pt x="3214" y="17701"/>
                    <a:pt x="3206" y="17718"/>
                  </a:cubicBezTo>
                  <a:cubicBezTo>
                    <a:pt x="3200" y="17730"/>
                    <a:pt x="3194" y="17740"/>
                    <a:pt x="3187" y="17747"/>
                  </a:cubicBezTo>
                  <a:cubicBezTo>
                    <a:pt x="3181" y="17755"/>
                    <a:pt x="3174" y="17761"/>
                    <a:pt x="3167" y="17765"/>
                  </a:cubicBezTo>
                  <a:cubicBezTo>
                    <a:pt x="3160" y="17769"/>
                    <a:pt x="3154" y="17772"/>
                    <a:pt x="3148" y="17773"/>
                  </a:cubicBezTo>
                  <a:cubicBezTo>
                    <a:pt x="3141" y="17775"/>
                    <a:pt x="3136" y="17775"/>
                    <a:pt x="3130" y="17775"/>
                  </a:cubicBezTo>
                  <a:cubicBezTo>
                    <a:pt x="3123" y="17775"/>
                    <a:pt x="3114" y="17772"/>
                    <a:pt x="3102" y="17768"/>
                  </a:cubicBezTo>
                  <a:cubicBezTo>
                    <a:pt x="3091" y="17764"/>
                    <a:pt x="3081" y="17759"/>
                    <a:pt x="3071" y="17754"/>
                  </a:cubicBezTo>
                  <a:lnTo>
                    <a:pt x="2807" y="17625"/>
                  </a:lnTo>
                  <a:lnTo>
                    <a:pt x="2785" y="17671"/>
                  </a:lnTo>
                  <a:lnTo>
                    <a:pt x="3065" y="17809"/>
                  </a:lnTo>
                  <a:cubicBezTo>
                    <a:pt x="3074" y="17813"/>
                    <a:pt x="3084" y="17817"/>
                    <a:pt x="3096" y="17822"/>
                  </a:cubicBezTo>
                  <a:cubicBezTo>
                    <a:pt x="3108" y="17826"/>
                    <a:pt x="3119" y="17828"/>
                    <a:pt x="3132" y="17827"/>
                  </a:cubicBezTo>
                  <a:cubicBezTo>
                    <a:pt x="3156" y="17826"/>
                    <a:pt x="3177" y="17819"/>
                    <a:pt x="3196" y="17805"/>
                  </a:cubicBezTo>
                  <a:cubicBezTo>
                    <a:pt x="3213" y="17792"/>
                    <a:pt x="3230" y="17770"/>
                    <a:pt x="3245" y="17739"/>
                  </a:cubicBezTo>
                  <a:cubicBezTo>
                    <a:pt x="3257" y="17715"/>
                    <a:pt x="3264" y="17694"/>
                    <a:pt x="3267" y="17676"/>
                  </a:cubicBezTo>
                  <a:cubicBezTo>
                    <a:pt x="3270" y="17657"/>
                    <a:pt x="3269" y="17639"/>
                    <a:pt x="3265" y="17622"/>
                  </a:cubicBezTo>
                  <a:cubicBezTo>
                    <a:pt x="3261" y="17605"/>
                    <a:pt x="3254" y="17592"/>
                    <a:pt x="3242" y="17581"/>
                  </a:cubicBezTo>
                  <a:cubicBezTo>
                    <a:pt x="3231" y="17571"/>
                    <a:pt x="3214" y="17560"/>
                    <a:pt x="3190" y="17548"/>
                  </a:cubicBezTo>
                  <a:lnTo>
                    <a:pt x="2912" y="17412"/>
                  </a:lnTo>
                  <a:close/>
                  <a:moveTo>
                    <a:pt x="2755" y="17542"/>
                  </a:moveTo>
                  <a:cubicBezTo>
                    <a:pt x="2747" y="17545"/>
                    <a:pt x="2740" y="17551"/>
                    <a:pt x="2736" y="17559"/>
                  </a:cubicBezTo>
                  <a:cubicBezTo>
                    <a:pt x="2732" y="17567"/>
                    <a:pt x="2732" y="17575"/>
                    <a:pt x="2735" y="17584"/>
                  </a:cubicBezTo>
                  <a:cubicBezTo>
                    <a:pt x="2738" y="17592"/>
                    <a:pt x="2743" y="17599"/>
                    <a:pt x="2751" y="17603"/>
                  </a:cubicBezTo>
                  <a:cubicBezTo>
                    <a:pt x="2759" y="17607"/>
                    <a:pt x="2768" y="17607"/>
                    <a:pt x="2777" y="17605"/>
                  </a:cubicBezTo>
                  <a:cubicBezTo>
                    <a:pt x="2785" y="17602"/>
                    <a:pt x="2792" y="17596"/>
                    <a:pt x="2796" y="17588"/>
                  </a:cubicBezTo>
                  <a:cubicBezTo>
                    <a:pt x="2800" y="17579"/>
                    <a:pt x="2800" y="17571"/>
                    <a:pt x="2797" y="17563"/>
                  </a:cubicBezTo>
                  <a:cubicBezTo>
                    <a:pt x="2794" y="17554"/>
                    <a:pt x="2788" y="17548"/>
                    <a:pt x="2780" y="17544"/>
                  </a:cubicBezTo>
                  <a:cubicBezTo>
                    <a:pt x="2772" y="17540"/>
                    <a:pt x="2764" y="17539"/>
                    <a:pt x="2755" y="17542"/>
                  </a:cubicBezTo>
                  <a:close/>
                  <a:moveTo>
                    <a:pt x="2813" y="17426"/>
                  </a:moveTo>
                  <a:cubicBezTo>
                    <a:pt x="2804" y="17428"/>
                    <a:pt x="2798" y="17434"/>
                    <a:pt x="2794" y="17442"/>
                  </a:cubicBezTo>
                  <a:cubicBezTo>
                    <a:pt x="2790" y="17450"/>
                    <a:pt x="2789" y="17459"/>
                    <a:pt x="2792" y="17467"/>
                  </a:cubicBezTo>
                  <a:cubicBezTo>
                    <a:pt x="2795" y="17476"/>
                    <a:pt x="2801" y="17482"/>
                    <a:pt x="2809" y="17486"/>
                  </a:cubicBezTo>
                  <a:cubicBezTo>
                    <a:pt x="2817" y="17490"/>
                    <a:pt x="2825" y="17491"/>
                    <a:pt x="2834" y="17488"/>
                  </a:cubicBezTo>
                  <a:cubicBezTo>
                    <a:pt x="2843" y="17485"/>
                    <a:pt x="2849" y="17479"/>
                    <a:pt x="2853" y="17471"/>
                  </a:cubicBezTo>
                  <a:cubicBezTo>
                    <a:pt x="2857" y="17463"/>
                    <a:pt x="2858" y="17454"/>
                    <a:pt x="2855" y="17446"/>
                  </a:cubicBezTo>
                  <a:cubicBezTo>
                    <a:pt x="2852" y="17437"/>
                    <a:pt x="2846" y="17431"/>
                    <a:pt x="2837" y="17427"/>
                  </a:cubicBezTo>
                  <a:cubicBezTo>
                    <a:pt x="2829" y="17423"/>
                    <a:pt x="2821" y="17423"/>
                    <a:pt x="2813" y="17426"/>
                  </a:cubicBezTo>
                  <a:close/>
                  <a:moveTo>
                    <a:pt x="3486" y="17231"/>
                  </a:moveTo>
                  <a:lnTo>
                    <a:pt x="3096" y="17039"/>
                  </a:lnTo>
                  <a:lnTo>
                    <a:pt x="3073" y="17085"/>
                  </a:lnTo>
                  <a:lnTo>
                    <a:pt x="3286" y="17188"/>
                  </a:lnTo>
                  <a:cubicBezTo>
                    <a:pt x="3300" y="17195"/>
                    <a:pt x="3314" y="17202"/>
                    <a:pt x="3329" y="17208"/>
                  </a:cubicBezTo>
                  <a:cubicBezTo>
                    <a:pt x="3343" y="17214"/>
                    <a:pt x="3356" y="17220"/>
                    <a:pt x="3368" y="17225"/>
                  </a:cubicBezTo>
                  <a:cubicBezTo>
                    <a:pt x="3379" y="17230"/>
                    <a:pt x="3389" y="17234"/>
                    <a:pt x="3396" y="17237"/>
                  </a:cubicBezTo>
                  <a:cubicBezTo>
                    <a:pt x="3404" y="17240"/>
                    <a:pt x="3407" y="17241"/>
                    <a:pt x="3408" y="17241"/>
                  </a:cubicBezTo>
                  <a:cubicBezTo>
                    <a:pt x="3407" y="17241"/>
                    <a:pt x="3403" y="17241"/>
                    <a:pt x="3397" y="17241"/>
                  </a:cubicBezTo>
                  <a:cubicBezTo>
                    <a:pt x="3390" y="17240"/>
                    <a:pt x="3383" y="17240"/>
                    <a:pt x="3374" y="17239"/>
                  </a:cubicBezTo>
                  <a:cubicBezTo>
                    <a:pt x="3364" y="17239"/>
                    <a:pt x="3354" y="17238"/>
                    <a:pt x="3343" y="17238"/>
                  </a:cubicBezTo>
                  <a:cubicBezTo>
                    <a:pt x="3331" y="17237"/>
                    <a:pt x="3319" y="17237"/>
                    <a:pt x="3308" y="17238"/>
                  </a:cubicBezTo>
                  <a:lnTo>
                    <a:pt x="2994" y="17245"/>
                  </a:lnTo>
                  <a:lnTo>
                    <a:pt x="2968" y="17299"/>
                  </a:lnTo>
                  <a:lnTo>
                    <a:pt x="3359" y="17491"/>
                  </a:lnTo>
                  <a:lnTo>
                    <a:pt x="3382" y="17443"/>
                  </a:lnTo>
                  <a:lnTo>
                    <a:pt x="3155" y="17333"/>
                  </a:lnTo>
                  <a:cubicBezTo>
                    <a:pt x="3143" y="17328"/>
                    <a:pt x="3132" y="17322"/>
                    <a:pt x="3120" y="17317"/>
                  </a:cubicBezTo>
                  <a:cubicBezTo>
                    <a:pt x="3108" y="17312"/>
                    <a:pt x="3097" y="17308"/>
                    <a:pt x="3087" y="17304"/>
                  </a:cubicBezTo>
                  <a:cubicBezTo>
                    <a:pt x="3078" y="17299"/>
                    <a:pt x="3069" y="17296"/>
                    <a:pt x="3061" y="17293"/>
                  </a:cubicBezTo>
                  <a:cubicBezTo>
                    <a:pt x="3054" y="17290"/>
                    <a:pt x="3049" y="17288"/>
                    <a:pt x="3046" y="17286"/>
                  </a:cubicBezTo>
                  <a:cubicBezTo>
                    <a:pt x="3050" y="17287"/>
                    <a:pt x="3056" y="17287"/>
                    <a:pt x="3063" y="17288"/>
                  </a:cubicBezTo>
                  <a:cubicBezTo>
                    <a:pt x="3070" y="17288"/>
                    <a:pt x="3079" y="17288"/>
                    <a:pt x="3089" y="17288"/>
                  </a:cubicBezTo>
                  <a:cubicBezTo>
                    <a:pt x="3100" y="17288"/>
                    <a:pt x="3111" y="17288"/>
                    <a:pt x="3123" y="17288"/>
                  </a:cubicBezTo>
                  <a:cubicBezTo>
                    <a:pt x="3135" y="17289"/>
                    <a:pt x="3148" y="17288"/>
                    <a:pt x="3161" y="17288"/>
                  </a:cubicBezTo>
                  <a:lnTo>
                    <a:pt x="3462" y="17280"/>
                  </a:lnTo>
                  <a:lnTo>
                    <a:pt x="3486" y="17231"/>
                  </a:lnTo>
                  <a:close/>
                  <a:moveTo>
                    <a:pt x="3511" y="16810"/>
                  </a:moveTo>
                  <a:cubicBezTo>
                    <a:pt x="3496" y="16809"/>
                    <a:pt x="3482" y="16810"/>
                    <a:pt x="3469" y="16813"/>
                  </a:cubicBezTo>
                  <a:cubicBezTo>
                    <a:pt x="3456" y="16817"/>
                    <a:pt x="3444" y="16822"/>
                    <a:pt x="3433" y="16830"/>
                  </a:cubicBezTo>
                  <a:cubicBezTo>
                    <a:pt x="3422" y="16837"/>
                    <a:pt x="3410" y="16848"/>
                    <a:pt x="3396" y="16863"/>
                  </a:cubicBezTo>
                  <a:lnTo>
                    <a:pt x="3360" y="16901"/>
                  </a:lnTo>
                  <a:cubicBezTo>
                    <a:pt x="3340" y="16920"/>
                    <a:pt x="3324" y="16933"/>
                    <a:pt x="3309" y="16938"/>
                  </a:cubicBezTo>
                  <a:cubicBezTo>
                    <a:pt x="3295" y="16944"/>
                    <a:pt x="3280" y="16942"/>
                    <a:pt x="3264" y="16935"/>
                  </a:cubicBezTo>
                  <a:cubicBezTo>
                    <a:pt x="3244" y="16925"/>
                    <a:pt x="3231" y="16910"/>
                    <a:pt x="3227" y="16891"/>
                  </a:cubicBezTo>
                  <a:cubicBezTo>
                    <a:pt x="3222" y="16872"/>
                    <a:pt x="3226" y="16850"/>
                    <a:pt x="3238" y="16825"/>
                  </a:cubicBezTo>
                  <a:cubicBezTo>
                    <a:pt x="3242" y="16817"/>
                    <a:pt x="3246" y="16809"/>
                    <a:pt x="3251" y="16802"/>
                  </a:cubicBezTo>
                  <a:cubicBezTo>
                    <a:pt x="3256" y="16795"/>
                    <a:pt x="3261" y="16789"/>
                    <a:pt x="3268" y="16783"/>
                  </a:cubicBezTo>
                  <a:cubicBezTo>
                    <a:pt x="3274" y="16777"/>
                    <a:pt x="3281" y="16771"/>
                    <a:pt x="3289" y="16765"/>
                  </a:cubicBezTo>
                  <a:cubicBezTo>
                    <a:pt x="3297" y="16759"/>
                    <a:pt x="3307" y="16752"/>
                    <a:pt x="3318" y="16746"/>
                  </a:cubicBezTo>
                  <a:lnTo>
                    <a:pt x="3294" y="16709"/>
                  </a:lnTo>
                  <a:cubicBezTo>
                    <a:pt x="3251" y="16734"/>
                    <a:pt x="3219" y="16767"/>
                    <a:pt x="3198" y="16808"/>
                  </a:cubicBezTo>
                  <a:cubicBezTo>
                    <a:pt x="3189" y="16827"/>
                    <a:pt x="3183" y="16846"/>
                    <a:pt x="3181" y="16864"/>
                  </a:cubicBezTo>
                  <a:cubicBezTo>
                    <a:pt x="3179" y="16883"/>
                    <a:pt x="3180" y="16900"/>
                    <a:pt x="3185" y="16915"/>
                  </a:cubicBezTo>
                  <a:cubicBezTo>
                    <a:pt x="3189" y="16931"/>
                    <a:pt x="3197" y="16946"/>
                    <a:pt x="3207" y="16959"/>
                  </a:cubicBezTo>
                  <a:cubicBezTo>
                    <a:pt x="3218" y="16971"/>
                    <a:pt x="3232" y="16982"/>
                    <a:pt x="3248" y="16990"/>
                  </a:cubicBezTo>
                  <a:cubicBezTo>
                    <a:pt x="3274" y="17002"/>
                    <a:pt x="3299" y="17005"/>
                    <a:pt x="3324" y="16997"/>
                  </a:cubicBezTo>
                  <a:cubicBezTo>
                    <a:pt x="3336" y="16993"/>
                    <a:pt x="3347" y="16987"/>
                    <a:pt x="3357" y="16979"/>
                  </a:cubicBezTo>
                  <a:cubicBezTo>
                    <a:pt x="3367" y="16971"/>
                    <a:pt x="3379" y="16960"/>
                    <a:pt x="3393" y="16945"/>
                  </a:cubicBezTo>
                  <a:lnTo>
                    <a:pt x="3425" y="16911"/>
                  </a:lnTo>
                  <a:cubicBezTo>
                    <a:pt x="3462" y="16871"/>
                    <a:pt x="3497" y="16860"/>
                    <a:pt x="3532" y="16877"/>
                  </a:cubicBezTo>
                  <a:cubicBezTo>
                    <a:pt x="3555" y="16888"/>
                    <a:pt x="3569" y="16907"/>
                    <a:pt x="3574" y="16932"/>
                  </a:cubicBezTo>
                  <a:cubicBezTo>
                    <a:pt x="3576" y="16944"/>
                    <a:pt x="3577" y="16955"/>
                    <a:pt x="3575" y="16965"/>
                  </a:cubicBezTo>
                  <a:cubicBezTo>
                    <a:pt x="3573" y="16975"/>
                    <a:pt x="3568" y="16988"/>
                    <a:pt x="3561" y="17003"/>
                  </a:cubicBezTo>
                  <a:cubicBezTo>
                    <a:pt x="3551" y="17023"/>
                    <a:pt x="3539" y="17040"/>
                    <a:pt x="3526" y="17054"/>
                  </a:cubicBezTo>
                  <a:cubicBezTo>
                    <a:pt x="3512" y="17068"/>
                    <a:pt x="3495" y="17081"/>
                    <a:pt x="3475" y="17091"/>
                  </a:cubicBezTo>
                  <a:lnTo>
                    <a:pt x="3502" y="17130"/>
                  </a:lnTo>
                  <a:cubicBezTo>
                    <a:pt x="3524" y="17116"/>
                    <a:pt x="3542" y="17101"/>
                    <a:pt x="3558" y="17083"/>
                  </a:cubicBezTo>
                  <a:cubicBezTo>
                    <a:pt x="3574" y="17066"/>
                    <a:pt x="3587" y="17045"/>
                    <a:pt x="3599" y="17022"/>
                  </a:cubicBezTo>
                  <a:cubicBezTo>
                    <a:pt x="3608" y="17003"/>
                    <a:pt x="3614" y="16987"/>
                    <a:pt x="3617" y="16971"/>
                  </a:cubicBezTo>
                  <a:cubicBezTo>
                    <a:pt x="3620" y="16955"/>
                    <a:pt x="3620" y="16939"/>
                    <a:pt x="3618" y="16922"/>
                  </a:cubicBezTo>
                  <a:cubicBezTo>
                    <a:pt x="3616" y="16899"/>
                    <a:pt x="3608" y="16879"/>
                    <a:pt x="3596" y="16861"/>
                  </a:cubicBezTo>
                  <a:cubicBezTo>
                    <a:pt x="3584" y="16844"/>
                    <a:pt x="3569" y="16831"/>
                    <a:pt x="3551" y="16822"/>
                  </a:cubicBezTo>
                  <a:cubicBezTo>
                    <a:pt x="3539" y="16816"/>
                    <a:pt x="3525" y="16812"/>
                    <a:pt x="3511" y="16810"/>
                  </a:cubicBezTo>
                  <a:close/>
                  <a:moveTo>
                    <a:pt x="3428" y="16364"/>
                  </a:moveTo>
                  <a:lnTo>
                    <a:pt x="3301" y="16622"/>
                  </a:lnTo>
                  <a:lnTo>
                    <a:pt x="3340" y="16642"/>
                  </a:lnTo>
                  <a:lnTo>
                    <a:pt x="3391" y="16537"/>
                  </a:lnTo>
                  <a:lnTo>
                    <a:pt x="3743" y="16710"/>
                  </a:lnTo>
                  <a:lnTo>
                    <a:pt x="3765" y="16665"/>
                  </a:lnTo>
                  <a:lnTo>
                    <a:pt x="3414" y="16492"/>
                  </a:lnTo>
                  <a:lnTo>
                    <a:pt x="3466" y="16386"/>
                  </a:lnTo>
                  <a:lnTo>
                    <a:pt x="3428" y="16364"/>
                  </a:lnTo>
                  <a:close/>
                  <a:moveTo>
                    <a:pt x="3960" y="16269"/>
                  </a:moveTo>
                  <a:lnTo>
                    <a:pt x="3919" y="16250"/>
                  </a:lnTo>
                  <a:lnTo>
                    <a:pt x="3835" y="16422"/>
                  </a:lnTo>
                  <a:lnTo>
                    <a:pt x="3692" y="16351"/>
                  </a:lnTo>
                  <a:lnTo>
                    <a:pt x="3757" y="16217"/>
                  </a:lnTo>
                  <a:lnTo>
                    <a:pt x="3717" y="16197"/>
                  </a:lnTo>
                  <a:lnTo>
                    <a:pt x="3651" y="16331"/>
                  </a:lnTo>
                  <a:lnTo>
                    <a:pt x="3523" y="16268"/>
                  </a:lnTo>
                  <a:lnTo>
                    <a:pt x="3602" y="16108"/>
                  </a:lnTo>
                  <a:lnTo>
                    <a:pt x="3566" y="16083"/>
                  </a:lnTo>
                  <a:lnTo>
                    <a:pt x="3461" y="16297"/>
                  </a:lnTo>
                  <a:lnTo>
                    <a:pt x="3852" y="16489"/>
                  </a:lnTo>
                  <a:lnTo>
                    <a:pt x="3960" y="16269"/>
                  </a:lnTo>
                  <a:close/>
                  <a:moveTo>
                    <a:pt x="4123" y="15938"/>
                  </a:moveTo>
                  <a:lnTo>
                    <a:pt x="4086" y="15943"/>
                  </a:lnTo>
                  <a:cubicBezTo>
                    <a:pt x="4070" y="15945"/>
                    <a:pt x="4052" y="15948"/>
                    <a:pt x="4033" y="15950"/>
                  </a:cubicBezTo>
                  <a:cubicBezTo>
                    <a:pt x="4015" y="15953"/>
                    <a:pt x="3997" y="15955"/>
                    <a:pt x="3980" y="15958"/>
                  </a:cubicBezTo>
                  <a:cubicBezTo>
                    <a:pt x="3964" y="15960"/>
                    <a:pt x="3952" y="15962"/>
                    <a:pt x="3946" y="15963"/>
                  </a:cubicBezTo>
                  <a:cubicBezTo>
                    <a:pt x="3936" y="15965"/>
                    <a:pt x="3925" y="15967"/>
                    <a:pt x="3913" y="15970"/>
                  </a:cubicBezTo>
                  <a:cubicBezTo>
                    <a:pt x="3901" y="15974"/>
                    <a:pt x="3891" y="15977"/>
                    <a:pt x="3882" y="15981"/>
                  </a:cubicBezTo>
                  <a:lnTo>
                    <a:pt x="3885" y="15975"/>
                  </a:lnTo>
                  <a:cubicBezTo>
                    <a:pt x="3893" y="15960"/>
                    <a:pt x="3897" y="15944"/>
                    <a:pt x="3898" y="15929"/>
                  </a:cubicBezTo>
                  <a:cubicBezTo>
                    <a:pt x="3899" y="15914"/>
                    <a:pt x="3898" y="15899"/>
                    <a:pt x="3893" y="15885"/>
                  </a:cubicBezTo>
                  <a:cubicBezTo>
                    <a:pt x="3888" y="15872"/>
                    <a:pt x="3880" y="15859"/>
                    <a:pt x="3869" y="15848"/>
                  </a:cubicBezTo>
                  <a:cubicBezTo>
                    <a:pt x="3858" y="15836"/>
                    <a:pt x="3845" y="15827"/>
                    <a:pt x="3829" y="15819"/>
                  </a:cubicBezTo>
                  <a:cubicBezTo>
                    <a:pt x="3819" y="15814"/>
                    <a:pt x="3809" y="15810"/>
                    <a:pt x="3799" y="15809"/>
                  </a:cubicBezTo>
                  <a:cubicBezTo>
                    <a:pt x="3789" y="15807"/>
                    <a:pt x="3780" y="15806"/>
                    <a:pt x="3771" y="15806"/>
                  </a:cubicBezTo>
                  <a:cubicBezTo>
                    <a:pt x="3763" y="15807"/>
                    <a:pt x="3755" y="15808"/>
                    <a:pt x="3747" y="15810"/>
                  </a:cubicBezTo>
                  <a:cubicBezTo>
                    <a:pt x="3740" y="15812"/>
                    <a:pt x="3734" y="15814"/>
                    <a:pt x="3728" y="15817"/>
                  </a:cubicBezTo>
                  <a:cubicBezTo>
                    <a:pt x="3722" y="15820"/>
                    <a:pt x="3716" y="15823"/>
                    <a:pt x="3710" y="15828"/>
                  </a:cubicBezTo>
                  <a:cubicBezTo>
                    <a:pt x="3704" y="15832"/>
                    <a:pt x="3698" y="15838"/>
                    <a:pt x="3692" y="15844"/>
                  </a:cubicBezTo>
                  <a:cubicBezTo>
                    <a:pt x="3686" y="15851"/>
                    <a:pt x="3680" y="15859"/>
                    <a:pt x="3673" y="15869"/>
                  </a:cubicBezTo>
                  <a:cubicBezTo>
                    <a:pt x="3667" y="15879"/>
                    <a:pt x="3661" y="15890"/>
                    <a:pt x="3654" y="15903"/>
                  </a:cubicBezTo>
                  <a:lnTo>
                    <a:pt x="3610" y="15995"/>
                  </a:lnTo>
                  <a:lnTo>
                    <a:pt x="4000" y="16187"/>
                  </a:lnTo>
                  <a:lnTo>
                    <a:pt x="4023" y="16141"/>
                  </a:lnTo>
                  <a:lnTo>
                    <a:pt x="3846" y="16054"/>
                  </a:lnTo>
                  <a:cubicBezTo>
                    <a:pt x="3851" y="16045"/>
                    <a:pt x="3857" y="16038"/>
                    <a:pt x="3863" y="16033"/>
                  </a:cubicBezTo>
                  <a:cubicBezTo>
                    <a:pt x="3870" y="16029"/>
                    <a:pt x="3880" y="16025"/>
                    <a:pt x="3893" y="16022"/>
                  </a:cubicBezTo>
                  <a:cubicBezTo>
                    <a:pt x="3916" y="16018"/>
                    <a:pt x="3938" y="16013"/>
                    <a:pt x="3959" y="16010"/>
                  </a:cubicBezTo>
                  <a:cubicBezTo>
                    <a:pt x="3980" y="16007"/>
                    <a:pt x="3999" y="16004"/>
                    <a:pt x="4016" y="16002"/>
                  </a:cubicBezTo>
                  <a:cubicBezTo>
                    <a:pt x="4033" y="16000"/>
                    <a:pt x="4049" y="15998"/>
                    <a:pt x="4062" y="15998"/>
                  </a:cubicBezTo>
                  <a:cubicBezTo>
                    <a:pt x="4075" y="15997"/>
                    <a:pt x="4086" y="15997"/>
                    <a:pt x="4094" y="15997"/>
                  </a:cubicBezTo>
                  <a:lnTo>
                    <a:pt x="4123" y="15938"/>
                  </a:lnTo>
                  <a:close/>
                  <a:moveTo>
                    <a:pt x="3836" y="15890"/>
                  </a:moveTo>
                  <a:cubicBezTo>
                    <a:pt x="3845" y="15898"/>
                    <a:pt x="3850" y="15907"/>
                    <a:pt x="3853" y="15916"/>
                  </a:cubicBezTo>
                  <a:cubicBezTo>
                    <a:pt x="3856" y="15927"/>
                    <a:pt x="3857" y="15939"/>
                    <a:pt x="3855" y="15952"/>
                  </a:cubicBezTo>
                  <a:cubicBezTo>
                    <a:pt x="3852" y="15964"/>
                    <a:pt x="3847" y="15979"/>
                    <a:pt x="3838" y="15997"/>
                  </a:cubicBezTo>
                  <a:lnTo>
                    <a:pt x="3817" y="16040"/>
                  </a:lnTo>
                  <a:lnTo>
                    <a:pt x="3671" y="15968"/>
                  </a:lnTo>
                  <a:lnTo>
                    <a:pt x="3694" y="15922"/>
                  </a:lnTo>
                  <a:cubicBezTo>
                    <a:pt x="3699" y="15911"/>
                    <a:pt x="3705" y="15902"/>
                    <a:pt x="3710" y="15895"/>
                  </a:cubicBezTo>
                  <a:cubicBezTo>
                    <a:pt x="3715" y="15888"/>
                    <a:pt x="3721" y="15882"/>
                    <a:pt x="3726" y="15876"/>
                  </a:cubicBezTo>
                  <a:cubicBezTo>
                    <a:pt x="3736" y="15868"/>
                    <a:pt x="3749" y="15862"/>
                    <a:pt x="3763" y="15861"/>
                  </a:cubicBezTo>
                  <a:cubicBezTo>
                    <a:pt x="3778" y="15859"/>
                    <a:pt x="3791" y="15861"/>
                    <a:pt x="3804" y="15867"/>
                  </a:cubicBezTo>
                  <a:cubicBezTo>
                    <a:pt x="3817" y="15874"/>
                    <a:pt x="3828" y="15881"/>
                    <a:pt x="3836" y="15890"/>
                  </a:cubicBezTo>
                  <a:close/>
                  <a:moveTo>
                    <a:pt x="4335" y="15727"/>
                  </a:moveTo>
                  <a:lnTo>
                    <a:pt x="3785" y="15457"/>
                  </a:lnTo>
                  <a:lnTo>
                    <a:pt x="3767" y="15494"/>
                  </a:lnTo>
                  <a:lnTo>
                    <a:pt x="4316" y="15765"/>
                  </a:lnTo>
                  <a:lnTo>
                    <a:pt x="4335" y="15727"/>
                  </a:lnTo>
                  <a:close/>
                  <a:moveTo>
                    <a:pt x="4109" y="14979"/>
                  </a:moveTo>
                  <a:lnTo>
                    <a:pt x="4086" y="15025"/>
                  </a:lnTo>
                  <a:lnTo>
                    <a:pt x="4359" y="15159"/>
                  </a:lnTo>
                  <a:cubicBezTo>
                    <a:pt x="4372" y="15166"/>
                    <a:pt x="4383" y="15172"/>
                    <a:pt x="4391" y="15179"/>
                  </a:cubicBezTo>
                  <a:cubicBezTo>
                    <a:pt x="4400" y="15185"/>
                    <a:pt x="4407" y="15193"/>
                    <a:pt x="4412" y="15204"/>
                  </a:cubicBezTo>
                  <a:cubicBezTo>
                    <a:pt x="4417" y="15214"/>
                    <a:pt x="4419" y="15226"/>
                    <a:pt x="4417" y="15240"/>
                  </a:cubicBezTo>
                  <a:cubicBezTo>
                    <a:pt x="4416" y="15254"/>
                    <a:pt x="4411" y="15269"/>
                    <a:pt x="4403" y="15285"/>
                  </a:cubicBezTo>
                  <a:cubicBezTo>
                    <a:pt x="4397" y="15297"/>
                    <a:pt x="4391" y="15307"/>
                    <a:pt x="4384" y="15315"/>
                  </a:cubicBezTo>
                  <a:cubicBezTo>
                    <a:pt x="4378" y="15322"/>
                    <a:pt x="4371" y="15328"/>
                    <a:pt x="4364" y="15333"/>
                  </a:cubicBezTo>
                  <a:cubicBezTo>
                    <a:pt x="4357" y="15337"/>
                    <a:pt x="4351" y="15340"/>
                    <a:pt x="4344" y="15341"/>
                  </a:cubicBezTo>
                  <a:cubicBezTo>
                    <a:pt x="4338" y="15342"/>
                    <a:pt x="4332" y="15343"/>
                    <a:pt x="4327" y="15343"/>
                  </a:cubicBezTo>
                  <a:cubicBezTo>
                    <a:pt x="4320" y="15342"/>
                    <a:pt x="4311" y="15340"/>
                    <a:pt x="4299" y="15336"/>
                  </a:cubicBezTo>
                  <a:cubicBezTo>
                    <a:pt x="4288" y="15331"/>
                    <a:pt x="4277" y="15327"/>
                    <a:pt x="4267" y="15322"/>
                  </a:cubicBezTo>
                  <a:lnTo>
                    <a:pt x="4004" y="15192"/>
                  </a:lnTo>
                  <a:lnTo>
                    <a:pt x="3982" y="15238"/>
                  </a:lnTo>
                  <a:lnTo>
                    <a:pt x="4262" y="15376"/>
                  </a:lnTo>
                  <a:cubicBezTo>
                    <a:pt x="4271" y="15381"/>
                    <a:pt x="4281" y="15385"/>
                    <a:pt x="4293" y="15389"/>
                  </a:cubicBezTo>
                  <a:cubicBezTo>
                    <a:pt x="4304" y="15394"/>
                    <a:pt x="4316" y="15396"/>
                    <a:pt x="4328" y="15395"/>
                  </a:cubicBezTo>
                  <a:cubicBezTo>
                    <a:pt x="4353" y="15394"/>
                    <a:pt x="4374" y="15387"/>
                    <a:pt x="4392" y="15373"/>
                  </a:cubicBezTo>
                  <a:cubicBezTo>
                    <a:pt x="4410" y="15359"/>
                    <a:pt x="4427" y="15337"/>
                    <a:pt x="4442" y="15307"/>
                  </a:cubicBezTo>
                  <a:cubicBezTo>
                    <a:pt x="4454" y="15283"/>
                    <a:pt x="4461" y="15262"/>
                    <a:pt x="4464" y="15243"/>
                  </a:cubicBezTo>
                  <a:cubicBezTo>
                    <a:pt x="4467" y="15225"/>
                    <a:pt x="4466" y="15207"/>
                    <a:pt x="4462" y="15190"/>
                  </a:cubicBezTo>
                  <a:cubicBezTo>
                    <a:pt x="4458" y="15173"/>
                    <a:pt x="4450" y="15160"/>
                    <a:pt x="4439" y="15149"/>
                  </a:cubicBezTo>
                  <a:cubicBezTo>
                    <a:pt x="4428" y="15139"/>
                    <a:pt x="4411" y="15128"/>
                    <a:pt x="4387" y="15116"/>
                  </a:cubicBezTo>
                  <a:lnTo>
                    <a:pt x="4109" y="14979"/>
                  </a:lnTo>
                  <a:close/>
                  <a:moveTo>
                    <a:pt x="4683" y="14799"/>
                  </a:moveTo>
                  <a:lnTo>
                    <a:pt x="4292" y="14607"/>
                  </a:lnTo>
                  <a:lnTo>
                    <a:pt x="4270" y="14653"/>
                  </a:lnTo>
                  <a:lnTo>
                    <a:pt x="4483" y="14756"/>
                  </a:lnTo>
                  <a:cubicBezTo>
                    <a:pt x="4497" y="14763"/>
                    <a:pt x="4511" y="14769"/>
                    <a:pt x="4526" y="14776"/>
                  </a:cubicBezTo>
                  <a:cubicBezTo>
                    <a:pt x="4540" y="14782"/>
                    <a:pt x="4553" y="14788"/>
                    <a:pt x="4564" y="14792"/>
                  </a:cubicBezTo>
                  <a:cubicBezTo>
                    <a:pt x="4576" y="14797"/>
                    <a:pt x="4585" y="14801"/>
                    <a:pt x="4593" y="14804"/>
                  </a:cubicBezTo>
                  <a:cubicBezTo>
                    <a:pt x="4600" y="14807"/>
                    <a:pt x="4604" y="14809"/>
                    <a:pt x="4605" y="14809"/>
                  </a:cubicBezTo>
                  <a:cubicBezTo>
                    <a:pt x="4603" y="14809"/>
                    <a:pt x="4600" y="14809"/>
                    <a:pt x="4593" y="14808"/>
                  </a:cubicBezTo>
                  <a:cubicBezTo>
                    <a:pt x="4587" y="14808"/>
                    <a:pt x="4580" y="14807"/>
                    <a:pt x="4570" y="14807"/>
                  </a:cubicBezTo>
                  <a:cubicBezTo>
                    <a:pt x="4561" y="14806"/>
                    <a:pt x="4551" y="14806"/>
                    <a:pt x="4539" y="14805"/>
                  </a:cubicBezTo>
                  <a:cubicBezTo>
                    <a:pt x="4528" y="14805"/>
                    <a:pt x="4516" y="14805"/>
                    <a:pt x="4505" y="14805"/>
                  </a:cubicBezTo>
                  <a:lnTo>
                    <a:pt x="4191" y="14812"/>
                  </a:lnTo>
                  <a:lnTo>
                    <a:pt x="4165" y="14866"/>
                  </a:lnTo>
                  <a:lnTo>
                    <a:pt x="4555" y="15059"/>
                  </a:lnTo>
                  <a:lnTo>
                    <a:pt x="4579" y="15010"/>
                  </a:lnTo>
                  <a:lnTo>
                    <a:pt x="4351" y="14901"/>
                  </a:lnTo>
                  <a:cubicBezTo>
                    <a:pt x="4340" y="14895"/>
                    <a:pt x="4328" y="14890"/>
                    <a:pt x="4317" y="14885"/>
                  </a:cubicBezTo>
                  <a:cubicBezTo>
                    <a:pt x="4305" y="14880"/>
                    <a:pt x="4294" y="14875"/>
                    <a:pt x="4284" y="14871"/>
                  </a:cubicBezTo>
                  <a:cubicBezTo>
                    <a:pt x="4274" y="14867"/>
                    <a:pt x="4266" y="14863"/>
                    <a:pt x="4258" y="14860"/>
                  </a:cubicBezTo>
                  <a:cubicBezTo>
                    <a:pt x="4251" y="14857"/>
                    <a:pt x="4246" y="14855"/>
                    <a:pt x="4243" y="14854"/>
                  </a:cubicBezTo>
                  <a:cubicBezTo>
                    <a:pt x="4247" y="14855"/>
                    <a:pt x="4253" y="14855"/>
                    <a:pt x="4260" y="14855"/>
                  </a:cubicBezTo>
                  <a:cubicBezTo>
                    <a:pt x="4267" y="14856"/>
                    <a:pt x="4276" y="14856"/>
                    <a:pt x="4286" y="14856"/>
                  </a:cubicBezTo>
                  <a:cubicBezTo>
                    <a:pt x="4296" y="14856"/>
                    <a:pt x="4308" y="14856"/>
                    <a:pt x="4320" y="14856"/>
                  </a:cubicBezTo>
                  <a:cubicBezTo>
                    <a:pt x="4332" y="14856"/>
                    <a:pt x="4345" y="14856"/>
                    <a:pt x="4358" y="14856"/>
                  </a:cubicBezTo>
                  <a:lnTo>
                    <a:pt x="4659" y="14848"/>
                  </a:lnTo>
                  <a:lnTo>
                    <a:pt x="4683" y="14799"/>
                  </a:lnTo>
                  <a:close/>
                  <a:moveTo>
                    <a:pt x="4762" y="14639"/>
                  </a:moveTo>
                  <a:lnTo>
                    <a:pt x="4371" y="14447"/>
                  </a:lnTo>
                  <a:lnTo>
                    <a:pt x="4349" y="14492"/>
                  </a:lnTo>
                  <a:lnTo>
                    <a:pt x="4740" y="14685"/>
                  </a:lnTo>
                  <a:lnTo>
                    <a:pt x="4762" y="14639"/>
                  </a:lnTo>
                  <a:close/>
                  <a:moveTo>
                    <a:pt x="4562" y="14059"/>
                  </a:moveTo>
                  <a:lnTo>
                    <a:pt x="4538" y="14107"/>
                  </a:lnTo>
                  <a:lnTo>
                    <a:pt x="4755" y="14318"/>
                  </a:lnTo>
                  <a:cubicBezTo>
                    <a:pt x="4772" y="14335"/>
                    <a:pt x="4787" y="14349"/>
                    <a:pt x="4799" y="14360"/>
                  </a:cubicBezTo>
                  <a:cubicBezTo>
                    <a:pt x="4812" y="14371"/>
                    <a:pt x="4820" y="14378"/>
                    <a:pt x="4824" y="14382"/>
                  </a:cubicBezTo>
                  <a:cubicBezTo>
                    <a:pt x="4821" y="14381"/>
                    <a:pt x="4816" y="14379"/>
                    <a:pt x="4810" y="14378"/>
                  </a:cubicBezTo>
                  <a:cubicBezTo>
                    <a:pt x="4803" y="14376"/>
                    <a:pt x="4795" y="14374"/>
                    <a:pt x="4785" y="14372"/>
                  </a:cubicBezTo>
                  <a:cubicBezTo>
                    <a:pt x="4776" y="14370"/>
                    <a:pt x="4766" y="14368"/>
                    <a:pt x="4756" y="14367"/>
                  </a:cubicBezTo>
                  <a:cubicBezTo>
                    <a:pt x="4746" y="14365"/>
                    <a:pt x="4736" y="14363"/>
                    <a:pt x="4726" y="14362"/>
                  </a:cubicBezTo>
                  <a:lnTo>
                    <a:pt x="4433" y="14320"/>
                  </a:lnTo>
                  <a:lnTo>
                    <a:pt x="4408" y="14371"/>
                  </a:lnTo>
                  <a:lnTo>
                    <a:pt x="4864" y="14432"/>
                  </a:lnTo>
                  <a:lnTo>
                    <a:pt x="4887" y="14386"/>
                  </a:lnTo>
                  <a:lnTo>
                    <a:pt x="4562" y="14059"/>
                  </a:lnTo>
                  <a:close/>
                  <a:moveTo>
                    <a:pt x="5098" y="13957"/>
                  </a:moveTo>
                  <a:lnTo>
                    <a:pt x="5057" y="13937"/>
                  </a:lnTo>
                  <a:lnTo>
                    <a:pt x="4973" y="14109"/>
                  </a:lnTo>
                  <a:lnTo>
                    <a:pt x="4830" y="14039"/>
                  </a:lnTo>
                  <a:lnTo>
                    <a:pt x="4895" y="13905"/>
                  </a:lnTo>
                  <a:lnTo>
                    <a:pt x="4855" y="13885"/>
                  </a:lnTo>
                  <a:lnTo>
                    <a:pt x="4789" y="14019"/>
                  </a:lnTo>
                  <a:lnTo>
                    <a:pt x="4661" y="13956"/>
                  </a:lnTo>
                  <a:lnTo>
                    <a:pt x="4740" y="13795"/>
                  </a:lnTo>
                  <a:lnTo>
                    <a:pt x="4704" y="13770"/>
                  </a:lnTo>
                  <a:lnTo>
                    <a:pt x="4599" y="13984"/>
                  </a:lnTo>
                  <a:lnTo>
                    <a:pt x="4990" y="14176"/>
                  </a:lnTo>
                  <a:lnTo>
                    <a:pt x="5098" y="13957"/>
                  </a:lnTo>
                  <a:close/>
                  <a:moveTo>
                    <a:pt x="5261" y="13626"/>
                  </a:moveTo>
                  <a:lnTo>
                    <a:pt x="5224" y="13630"/>
                  </a:lnTo>
                  <a:cubicBezTo>
                    <a:pt x="5208" y="13633"/>
                    <a:pt x="5190" y="13635"/>
                    <a:pt x="5171" y="13638"/>
                  </a:cubicBezTo>
                  <a:cubicBezTo>
                    <a:pt x="5153" y="13640"/>
                    <a:pt x="5135" y="13643"/>
                    <a:pt x="5118" y="13645"/>
                  </a:cubicBezTo>
                  <a:cubicBezTo>
                    <a:pt x="5102" y="13647"/>
                    <a:pt x="5090" y="13649"/>
                    <a:pt x="5084" y="13650"/>
                  </a:cubicBezTo>
                  <a:cubicBezTo>
                    <a:pt x="5074" y="13652"/>
                    <a:pt x="5063" y="13655"/>
                    <a:pt x="5051" y="13658"/>
                  </a:cubicBezTo>
                  <a:cubicBezTo>
                    <a:pt x="5039" y="13661"/>
                    <a:pt x="5029" y="13664"/>
                    <a:pt x="5020" y="13668"/>
                  </a:cubicBezTo>
                  <a:lnTo>
                    <a:pt x="5023" y="13662"/>
                  </a:lnTo>
                  <a:cubicBezTo>
                    <a:pt x="5031" y="13647"/>
                    <a:pt x="5035" y="13631"/>
                    <a:pt x="5036" y="13616"/>
                  </a:cubicBezTo>
                  <a:cubicBezTo>
                    <a:pt x="5037" y="13601"/>
                    <a:pt x="5036" y="13586"/>
                    <a:pt x="5031" y="13573"/>
                  </a:cubicBezTo>
                  <a:cubicBezTo>
                    <a:pt x="5026" y="13559"/>
                    <a:pt x="5018" y="13546"/>
                    <a:pt x="5007" y="13535"/>
                  </a:cubicBezTo>
                  <a:cubicBezTo>
                    <a:pt x="4996" y="13524"/>
                    <a:pt x="4983" y="13514"/>
                    <a:pt x="4967" y="13506"/>
                  </a:cubicBezTo>
                  <a:cubicBezTo>
                    <a:pt x="4957" y="13501"/>
                    <a:pt x="4947" y="13498"/>
                    <a:pt x="4937" y="13496"/>
                  </a:cubicBezTo>
                  <a:cubicBezTo>
                    <a:pt x="4927" y="13494"/>
                    <a:pt x="4918" y="13493"/>
                    <a:pt x="4909" y="13494"/>
                  </a:cubicBezTo>
                  <a:cubicBezTo>
                    <a:pt x="4901" y="13494"/>
                    <a:pt x="4893" y="13495"/>
                    <a:pt x="4886" y="13497"/>
                  </a:cubicBezTo>
                  <a:cubicBezTo>
                    <a:pt x="4878" y="13499"/>
                    <a:pt x="4872" y="13501"/>
                    <a:pt x="4866" y="13504"/>
                  </a:cubicBezTo>
                  <a:cubicBezTo>
                    <a:pt x="4860" y="13507"/>
                    <a:pt x="4854" y="13511"/>
                    <a:pt x="4848" y="13515"/>
                  </a:cubicBezTo>
                  <a:cubicBezTo>
                    <a:pt x="4842" y="13519"/>
                    <a:pt x="4836" y="13525"/>
                    <a:pt x="4830" y="13532"/>
                  </a:cubicBezTo>
                  <a:cubicBezTo>
                    <a:pt x="4824" y="13538"/>
                    <a:pt x="4818" y="13546"/>
                    <a:pt x="4811" y="13556"/>
                  </a:cubicBezTo>
                  <a:cubicBezTo>
                    <a:pt x="4805" y="13566"/>
                    <a:pt x="4799" y="13577"/>
                    <a:pt x="4792" y="13591"/>
                  </a:cubicBezTo>
                  <a:lnTo>
                    <a:pt x="4748" y="13682"/>
                  </a:lnTo>
                  <a:lnTo>
                    <a:pt x="5138" y="13874"/>
                  </a:lnTo>
                  <a:lnTo>
                    <a:pt x="5161" y="13829"/>
                  </a:lnTo>
                  <a:lnTo>
                    <a:pt x="4984" y="13742"/>
                  </a:lnTo>
                  <a:cubicBezTo>
                    <a:pt x="4989" y="13732"/>
                    <a:pt x="4995" y="13725"/>
                    <a:pt x="5001" y="13720"/>
                  </a:cubicBezTo>
                  <a:cubicBezTo>
                    <a:pt x="5008" y="13716"/>
                    <a:pt x="5018" y="13712"/>
                    <a:pt x="5031" y="13709"/>
                  </a:cubicBezTo>
                  <a:cubicBezTo>
                    <a:pt x="5054" y="13705"/>
                    <a:pt x="5076" y="13701"/>
                    <a:pt x="5097" y="13697"/>
                  </a:cubicBezTo>
                  <a:cubicBezTo>
                    <a:pt x="5118" y="13694"/>
                    <a:pt x="5137" y="13691"/>
                    <a:pt x="5154" y="13689"/>
                  </a:cubicBezTo>
                  <a:cubicBezTo>
                    <a:pt x="5171" y="13687"/>
                    <a:pt x="5187" y="13686"/>
                    <a:pt x="5200" y="13685"/>
                  </a:cubicBezTo>
                  <a:cubicBezTo>
                    <a:pt x="5213" y="13684"/>
                    <a:pt x="5224" y="13684"/>
                    <a:pt x="5232" y="13684"/>
                  </a:cubicBezTo>
                  <a:lnTo>
                    <a:pt x="5261" y="13626"/>
                  </a:lnTo>
                  <a:close/>
                  <a:moveTo>
                    <a:pt x="4974" y="13577"/>
                  </a:moveTo>
                  <a:cubicBezTo>
                    <a:pt x="4983" y="13585"/>
                    <a:pt x="4988" y="13594"/>
                    <a:pt x="4991" y="13604"/>
                  </a:cubicBezTo>
                  <a:cubicBezTo>
                    <a:pt x="4994" y="13615"/>
                    <a:pt x="4995" y="13626"/>
                    <a:pt x="4993" y="13639"/>
                  </a:cubicBezTo>
                  <a:cubicBezTo>
                    <a:pt x="4990" y="13651"/>
                    <a:pt x="4985" y="13667"/>
                    <a:pt x="4976" y="13684"/>
                  </a:cubicBezTo>
                  <a:lnTo>
                    <a:pt x="4955" y="13727"/>
                  </a:lnTo>
                  <a:lnTo>
                    <a:pt x="4809" y="13656"/>
                  </a:lnTo>
                  <a:lnTo>
                    <a:pt x="4832" y="13609"/>
                  </a:lnTo>
                  <a:cubicBezTo>
                    <a:pt x="4838" y="13598"/>
                    <a:pt x="4843" y="13589"/>
                    <a:pt x="4848" y="13582"/>
                  </a:cubicBezTo>
                  <a:cubicBezTo>
                    <a:pt x="4853" y="13575"/>
                    <a:pt x="4859" y="13569"/>
                    <a:pt x="4864" y="13564"/>
                  </a:cubicBezTo>
                  <a:cubicBezTo>
                    <a:pt x="4874" y="13555"/>
                    <a:pt x="4887" y="13550"/>
                    <a:pt x="4901" y="13548"/>
                  </a:cubicBezTo>
                  <a:cubicBezTo>
                    <a:pt x="4916" y="13546"/>
                    <a:pt x="4929" y="13548"/>
                    <a:pt x="4942" y="13555"/>
                  </a:cubicBezTo>
                  <a:cubicBezTo>
                    <a:pt x="4955" y="13561"/>
                    <a:pt x="4966" y="13568"/>
                    <a:pt x="4974" y="13577"/>
                  </a:cubicBezTo>
                  <a:close/>
                  <a:moveTo>
                    <a:pt x="5272" y="13232"/>
                  </a:moveTo>
                  <a:cubicBezTo>
                    <a:pt x="5257" y="13230"/>
                    <a:pt x="5243" y="13231"/>
                    <a:pt x="5230" y="13235"/>
                  </a:cubicBezTo>
                  <a:cubicBezTo>
                    <a:pt x="5217" y="13238"/>
                    <a:pt x="5205" y="13244"/>
                    <a:pt x="5194" y="13251"/>
                  </a:cubicBezTo>
                  <a:cubicBezTo>
                    <a:pt x="5183" y="13258"/>
                    <a:pt x="5171" y="13269"/>
                    <a:pt x="5157" y="13284"/>
                  </a:cubicBezTo>
                  <a:lnTo>
                    <a:pt x="5120" y="13322"/>
                  </a:lnTo>
                  <a:cubicBezTo>
                    <a:pt x="5101" y="13342"/>
                    <a:pt x="5085" y="13354"/>
                    <a:pt x="5070" y="13359"/>
                  </a:cubicBezTo>
                  <a:cubicBezTo>
                    <a:pt x="5056" y="13365"/>
                    <a:pt x="5041" y="13364"/>
                    <a:pt x="5025" y="13356"/>
                  </a:cubicBezTo>
                  <a:cubicBezTo>
                    <a:pt x="5005" y="13346"/>
                    <a:pt x="4992" y="13331"/>
                    <a:pt x="4988" y="13312"/>
                  </a:cubicBezTo>
                  <a:cubicBezTo>
                    <a:pt x="4983" y="13293"/>
                    <a:pt x="4987" y="13271"/>
                    <a:pt x="4999" y="13246"/>
                  </a:cubicBezTo>
                  <a:cubicBezTo>
                    <a:pt x="5003" y="13238"/>
                    <a:pt x="5007" y="13230"/>
                    <a:pt x="5012" y="13223"/>
                  </a:cubicBezTo>
                  <a:cubicBezTo>
                    <a:pt x="5017" y="13216"/>
                    <a:pt x="5022" y="13210"/>
                    <a:pt x="5029" y="13204"/>
                  </a:cubicBezTo>
                  <a:cubicBezTo>
                    <a:pt x="5035" y="13198"/>
                    <a:pt x="5042" y="13192"/>
                    <a:pt x="5050" y="13186"/>
                  </a:cubicBezTo>
                  <a:cubicBezTo>
                    <a:pt x="5058" y="13180"/>
                    <a:pt x="5068" y="13174"/>
                    <a:pt x="5079" y="13167"/>
                  </a:cubicBezTo>
                  <a:lnTo>
                    <a:pt x="5055" y="13130"/>
                  </a:lnTo>
                  <a:cubicBezTo>
                    <a:pt x="5012" y="13155"/>
                    <a:pt x="4980" y="13188"/>
                    <a:pt x="4959" y="13230"/>
                  </a:cubicBezTo>
                  <a:cubicBezTo>
                    <a:pt x="4950" y="13249"/>
                    <a:pt x="4944" y="13267"/>
                    <a:pt x="4942" y="13285"/>
                  </a:cubicBezTo>
                  <a:cubicBezTo>
                    <a:pt x="4940" y="13304"/>
                    <a:pt x="4941" y="13321"/>
                    <a:pt x="4946" y="13337"/>
                  </a:cubicBezTo>
                  <a:cubicBezTo>
                    <a:pt x="4950" y="13353"/>
                    <a:pt x="4958" y="13367"/>
                    <a:pt x="4968" y="13380"/>
                  </a:cubicBezTo>
                  <a:cubicBezTo>
                    <a:pt x="4979" y="13393"/>
                    <a:pt x="4993" y="13403"/>
                    <a:pt x="5009" y="13411"/>
                  </a:cubicBezTo>
                  <a:cubicBezTo>
                    <a:pt x="5035" y="13424"/>
                    <a:pt x="5060" y="13426"/>
                    <a:pt x="5085" y="13418"/>
                  </a:cubicBezTo>
                  <a:cubicBezTo>
                    <a:pt x="5097" y="13415"/>
                    <a:pt x="5108" y="13409"/>
                    <a:pt x="5118" y="13401"/>
                  </a:cubicBezTo>
                  <a:cubicBezTo>
                    <a:pt x="5128" y="13393"/>
                    <a:pt x="5140" y="13381"/>
                    <a:pt x="5154" y="13366"/>
                  </a:cubicBezTo>
                  <a:lnTo>
                    <a:pt x="5186" y="13332"/>
                  </a:lnTo>
                  <a:cubicBezTo>
                    <a:pt x="5223" y="13293"/>
                    <a:pt x="5258" y="13281"/>
                    <a:pt x="5293" y="13298"/>
                  </a:cubicBezTo>
                  <a:cubicBezTo>
                    <a:pt x="5316" y="13310"/>
                    <a:pt x="5330" y="13328"/>
                    <a:pt x="5335" y="13354"/>
                  </a:cubicBezTo>
                  <a:cubicBezTo>
                    <a:pt x="5337" y="13365"/>
                    <a:pt x="5338" y="13376"/>
                    <a:pt x="5336" y="13386"/>
                  </a:cubicBezTo>
                  <a:cubicBezTo>
                    <a:pt x="5334" y="13397"/>
                    <a:pt x="5329" y="13409"/>
                    <a:pt x="5322" y="13424"/>
                  </a:cubicBezTo>
                  <a:cubicBezTo>
                    <a:pt x="5312" y="13444"/>
                    <a:pt x="5300" y="13461"/>
                    <a:pt x="5287" y="13475"/>
                  </a:cubicBezTo>
                  <a:cubicBezTo>
                    <a:pt x="5273" y="13489"/>
                    <a:pt x="5256" y="13502"/>
                    <a:pt x="5236" y="13512"/>
                  </a:cubicBezTo>
                  <a:lnTo>
                    <a:pt x="5263" y="13551"/>
                  </a:lnTo>
                  <a:cubicBezTo>
                    <a:pt x="5284" y="13537"/>
                    <a:pt x="5303" y="13522"/>
                    <a:pt x="5319" y="13504"/>
                  </a:cubicBezTo>
                  <a:cubicBezTo>
                    <a:pt x="5335" y="13487"/>
                    <a:pt x="5348" y="13466"/>
                    <a:pt x="5360" y="13443"/>
                  </a:cubicBezTo>
                  <a:cubicBezTo>
                    <a:pt x="5369" y="13425"/>
                    <a:pt x="5375" y="13408"/>
                    <a:pt x="5378" y="13392"/>
                  </a:cubicBezTo>
                  <a:cubicBezTo>
                    <a:pt x="5381" y="13377"/>
                    <a:pt x="5381" y="13360"/>
                    <a:pt x="5379" y="13343"/>
                  </a:cubicBezTo>
                  <a:cubicBezTo>
                    <a:pt x="5377" y="13320"/>
                    <a:pt x="5369" y="13300"/>
                    <a:pt x="5357" y="13283"/>
                  </a:cubicBezTo>
                  <a:cubicBezTo>
                    <a:pt x="5345" y="13265"/>
                    <a:pt x="5330" y="13252"/>
                    <a:pt x="5312" y="13243"/>
                  </a:cubicBezTo>
                  <a:cubicBezTo>
                    <a:pt x="5300" y="13237"/>
                    <a:pt x="5286" y="13233"/>
                    <a:pt x="5272" y="13232"/>
                  </a:cubicBezTo>
                  <a:close/>
                  <a:moveTo>
                    <a:pt x="5489" y="13161"/>
                  </a:moveTo>
                  <a:lnTo>
                    <a:pt x="5098" y="12969"/>
                  </a:lnTo>
                  <a:lnTo>
                    <a:pt x="5076" y="13015"/>
                  </a:lnTo>
                  <a:lnTo>
                    <a:pt x="5467" y="13207"/>
                  </a:lnTo>
                  <a:lnTo>
                    <a:pt x="5489" y="13161"/>
                  </a:lnTo>
                  <a:close/>
                  <a:moveTo>
                    <a:pt x="5264" y="12632"/>
                  </a:moveTo>
                  <a:lnTo>
                    <a:pt x="5137" y="12891"/>
                  </a:lnTo>
                  <a:lnTo>
                    <a:pt x="5176" y="12910"/>
                  </a:lnTo>
                  <a:lnTo>
                    <a:pt x="5228" y="12805"/>
                  </a:lnTo>
                  <a:lnTo>
                    <a:pt x="5579" y="12978"/>
                  </a:lnTo>
                  <a:lnTo>
                    <a:pt x="5601" y="12933"/>
                  </a:lnTo>
                  <a:lnTo>
                    <a:pt x="5250" y="12760"/>
                  </a:lnTo>
                  <a:lnTo>
                    <a:pt x="5302" y="12654"/>
                  </a:lnTo>
                  <a:lnTo>
                    <a:pt x="5264" y="12632"/>
                  </a:lnTo>
                  <a:close/>
                  <a:moveTo>
                    <a:pt x="5432" y="12291"/>
                  </a:moveTo>
                  <a:lnTo>
                    <a:pt x="5405" y="12345"/>
                  </a:lnTo>
                  <a:lnTo>
                    <a:pt x="5518" y="12494"/>
                  </a:lnTo>
                  <a:cubicBezTo>
                    <a:pt x="5525" y="12504"/>
                    <a:pt x="5532" y="12513"/>
                    <a:pt x="5538" y="12521"/>
                  </a:cubicBezTo>
                  <a:cubicBezTo>
                    <a:pt x="5545" y="12529"/>
                    <a:pt x="5549" y="12534"/>
                    <a:pt x="5551" y="12536"/>
                  </a:cubicBezTo>
                  <a:cubicBezTo>
                    <a:pt x="5542" y="12536"/>
                    <a:pt x="5533" y="12536"/>
                    <a:pt x="5524" y="12535"/>
                  </a:cubicBezTo>
                  <a:cubicBezTo>
                    <a:pt x="5516" y="12535"/>
                    <a:pt x="5507" y="12535"/>
                    <a:pt x="5497" y="12535"/>
                  </a:cubicBezTo>
                  <a:lnTo>
                    <a:pt x="5312" y="12535"/>
                  </a:lnTo>
                  <a:lnTo>
                    <a:pt x="5283" y="12593"/>
                  </a:lnTo>
                  <a:lnTo>
                    <a:pt x="5581" y="12583"/>
                  </a:lnTo>
                  <a:lnTo>
                    <a:pt x="5736" y="12659"/>
                  </a:lnTo>
                  <a:lnTo>
                    <a:pt x="5760" y="12611"/>
                  </a:lnTo>
                  <a:lnTo>
                    <a:pt x="5608" y="12536"/>
                  </a:lnTo>
                  <a:lnTo>
                    <a:pt x="5432" y="12291"/>
                  </a:lnTo>
                  <a:close/>
                  <a:moveTo>
                    <a:pt x="5791" y="11862"/>
                  </a:moveTo>
                  <a:cubicBezTo>
                    <a:pt x="5765" y="11857"/>
                    <a:pt x="5740" y="11855"/>
                    <a:pt x="5715" y="11859"/>
                  </a:cubicBezTo>
                  <a:cubicBezTo>
                    <a:pt x="5706" y="11860"/>
                    <a:pt x="5696" y="11862"/>
                    <a:pt x="5685" y="11866"/>
                  </a:cubicBezTo>
                  <a:cubicBezTo>
                    <a:pt x="5674" y="11869"/>
                    <a:pt x="5663" y="11874"/>
                    <a:pt x="5652" y="11881"/>
                  </a:cubicBezTo>
                  <a:cubicBezTo>
                    <a:pt x="5641" y="11888"/>
                    <a:pt x="5630" y="11897"/>
                    <a:pt x="5619" y="11908"/>
                  </a:cubicBezTo>
                  <a:cubicBezTo>
                    <a:pt x="5609" y="11919"/>
                    <a:pt x="5599" y="11933"/>
                    <a:pt x="5591" y="11950"/>
                  </a:cubicBezTo>
                  <a:cubicBezTo>
                    <a:pt x="5579" y="11974"/>
                    <a:pt x="5573" y="11998"/>
                    <a:pt x="5573" y="12022"/>
                  </a:cubicBezTo>
                  <a:cubicBezTo>
                    <a:pt x="5573" y="12046"/>
                    <a:pt x="5578" y="12069"/>
                    <a:pt x="5589" y="12091"/>
                  </a:cubicBezTo>
                  <a:cubicBezTo>
                    <a:pt x="5600" y="12112"/>
                    <a:pt x="5616" y="12133"/>
                    <a:pt x="5637" y="12152"/>
                  </a:cubicBezTo>
                  <a:cubicBezTo>
                    <a:pt x="5658" y="12172"/>
                    <a:pt x="5684" y="12189"/>
                    <a:pt x="5715" y="12204"/>
                  </a:cubicBezTo>
                  <a:cubicBezTo>
                    <a:pt x="5783" y="12238"/>
                    <a:pt x="5842" y="12248"/>
                    <a:pt x="5893" y="12234"/>
                  </a:cubicBezTo>
                  <a:cubicBezTo>
                    <a:pt x="5915" y="12228"/>
                    <a:pt x="5935" y="12218"/>
                    <a:pt x="5953" y="12204"/>
                  </a:cubicBezTo>
                  <a:cubicBezTo>
                    <a:pt x="5971" y="12190"/>
                    <a:pt x="5986" y="12171"/>
                    <a:pt x="5997" y="12147"/>
                  </a:cubicBezTo>
                  <a:cubicBezTo>
                    <a:pt x="6007" y="12127"/>
                    <a:pt x="6013" y="12107"/>
                    <a:pt x="6015" y="12089"/>
                  </a:cubicBezTo>
                  <a:cubicBezTo>
                    <a:pt x="6017" y="12070"/>
                    <a:pt x="6015" y="12051"/>
                    <a:pt x="6008" y="12030"/>
                  </a:cubicBezTo>
                  <a:cubicBezTo>
                    <a:pt x="6000" y="12001"/>
                    <a:pt x="5985" y="11976"/>
                    <a:pt x="5965" y="11954"/>
                  </a:cubicBezTo>
                  <a:cubicBezTo>
                    <a:pt x="5944" y="11933"/>
                    <a:pt x="5915" y="11913"/>
                    <a:pt x="5878" y="11894"/>
                  </a:cubicBezTo>
                  <a:cubicBezTo>
                    <a:pt x="5846" y="11879"/>
                    <a:pt x="5817" y="11868"/>
                    <a:pt x="5791" y="11862"/>
                  </a:cubicBezTo>
                  <a:close/>
                  <a:moveTo>
                    <a:pt x="5900" y="11973"/>
                  </a:moveTo>
                  <a:cubicBezTo>
                    <a:pt x="5912" y="11980"/>
                    <a:pt x="5922" y="11987"/>
                    <a:pt x="5930" y="11994"/>
                  </a:cubicBezTo>
                  <a:cubicBezTo>
                    <a:pt x="5939" y="12001"/>
                    <a:pt x="5946" y="12008"/>
                    <a:pt x="5951" y="12015"/>
                  </a:cubicBezTo>
                  <a:cubicBezTo>
                    <a:pt x="5957" y="12022"/>
                    <a:pt x="5961" y="12030"/>
                    <a:pt x="5965" y="12038"/>
                  </a:cubicBezTo>
                  <a:cubicBezTo>
                    <a:pt x="5972" y="12052"/>
                    <a:pt x="5975" y="12066"/>
                    <a:pt x="5975" y="12081"/>
                  </a:cubicBezTo>
                  <a:cubicBezTo>
                    <a:pt x="5974" y="12096"/>
                    <a:pt x="5970" y="12111"/>
                    <a:pt x="5963" y="12127"/>
                  </a:cubicBezTo>
                  <a:cubicBezTo>
                    <a:pt x="5959" y="12135"/>
                    <a:pt x="5954" y="12143"/>
                    <a:pt x="5947" y="12150"/>
                  </a:cubicBezTo>
                  <a:cubicBezTo>
                    <a:pt x="5941" y="12158"/>
                    <a:pt x="5934" y="12164"/>
                    <a:pt x="5927" y="12170"/>
                  </a:cubicBezTo>
                  <a:cubicBezTo>
                    <a:pt x="5920" y="12175"/>
                    <a:pt x="5912" y="12180"/>
                    <a:pt x="5904" y="12184"/>
                  </a:cubicBezTo>
                  <a:cubicBezTo>
                    <a:pt x="5896" y="12187"/>
                    <a:pt x="5888" y="12189"/>
                    <a:pt x="5879" y="12190"/>
                  </a:cubicBezTo>
                  <a:cubicBezTo>
                    <a:pt x="5862" y="12191"/>
                    <a:pt x="5841" y="12188"/>
                    <a:pt x="5815" y="12181"/>
                  </a:cubicBezTo>
                  <a:cubicBezTo>
                    <a:pt x="5788" y="12173"/>
                    <a:pt x="5761" y="12162"/>
                    <a:pt x="5731" y="12148"/>
                  </a:cubicBezTo>
                  <a:cubicBezTo>
                    <a:pt x="5707" y="12136"/>
                    <a:pt x="5687" y="12124"/>
                    <a:pt x="5671" y="12112"/>
                  </a:cubicBezTo>
                  <a:cubicBezTo>
                    <a:pt x="5655" y="12101"/>
                    <a:pt x="5643" y="12088"/>
                    <a:pt x="5633" y="12075"/>
                  </a:cubicBezTo>
                  <a:cubicBezTo>
                    <a:pt x="5623" y="12060"/>
                    <a:pt x="5617" y="12044"/>
                    <a:pt x="5616" y="12025"/>
                  </a:cubicBezTo>
                  <a:cubicBezTo>
                    <a:pt x="5616" y="12006"/>
                    <a:pt x="5620" y="11987"/>
                    <a:pt x="5629" y="11969"/>
                  </a:cubicBezTo>
                  <a:cubicBezTo>
                    <a:pt x="5640" y="11946"/>
                    <a:pt x="5654" y="11930"/>
                    <a:pt x="5672" y="11921"/>
                  </a:cubicBezTo>
                  <a:cubicBezTo>
                    <a:pt x="5690" y="11912"/>
                    <a:pt x="5707" y="11908"/>
                    <a:pt x="5725" y="11908"/>
                  </a:cubicBezTo>
                  <a:cubicBezTo>
                    <a:pt x="5742" y="11908"/>
                    <a:pt x="5761" y="11912"/>
                    <a:pt x="5783" y="11919"/>
                  </a:cubicBezTo>
                  <a:cubicBezTo>
                    <a:pt x="5804" y="11925"/>
                    <a:pt x="5830" y="11936"/>
                    <a:pt x="5859" y="11950"/>
                  </a:cubicBezTo>
                  <a:cubicBezTo>
                    <a:pt x="5875" y="11958"/>
                    <a:pt x="5888" y="11966"/>
                    <a:pt x="5900" y="11973"/>
                  </a:cubicBezTo>
                  <a:close/>
                  <a:moveTo>
                    <a:pt x="5825" y="11492"/>
                  </a:moveTo>
                  <a:lnTo>
                    <a:pt x="5724" y="11697"/>
                  </a:lnTo>
                  <a:lnTo>
                    <a:pt x="6115" y="11890"/>
                  </a:lnTo>
                  <a:lnTo>
                    <a:pt x="6138" y="11842"/>
                  </a:lnTo>
                  <a:lnTo>
                    <a:pt x="5952" y="11751"/>
                  </a:lnTo>
                  <a:lnTo>
                    <a:pt x="6014" y="11625"/>
                  </a:lnTo>
                  <a:lnTo>
                    <a:pt x="5976" y="11607"/>
                  </a:lnTo>
                  <a:lnTo>
                    <a:pt x="5914" y="11732"/>
                  </a:lnTo>
                  <a:lnTo>
                    <a:pt x="5786" y="11669"/>
                  </a:lnTo>
                  <a:lnTo>
                    <a:pt x="5860" y="11518"/>
                  </a:lnTo>
                  <a:lnTo>
                    <a:pt x="5825" y="11492"/>
                  </a:lnTo>
                  <a:close/>
                  <a:moveTo>
                    <a:pt x="6491" y="11125"/>
                  </a:moveTo>
                  <a:lnTo>
                    <a:pt x="6084" y="10966"/>
                  </a:lnTo>
                  <a:lnTo>
                    <a:pt x="6050" y="11035"/>
                  </a:lnTo>
                  <a:lnTo>
                    <a:pt x="6273" y="11236"/>
                  </a:lnTo>
                  <a:cubicBezTo>
                    <a:pt x="6287" y="11248"/>
                    <a:pt x="6299" y="11259"/>
                    <a:pt x="6311" y="11267"/>
                  </a:cubicBezTo>
                  <a:cubicBezTo>
                    <a:pt x="6322" y="11276"/>
                    <a:pt x="6328" y="11281"/>
                    <a:pt x="6330" y="11282"/>
                  </a:cubicBezTo>
                  <a:cubicBezTo>
                    <a:pt x="6328" y="11281"/>
                    <a:pt x="6320" y="11279"/>
                    <a:pt x="6306" y="11275"/>
                  </a:cubicBezTo>
                  <a:cubicBezTo>
                    <a:pt x="6292" y="11272"/>
                    <a:pt x="6275" y="11268"/>
                    <a:pt x="6254" y="11264"/>
                  </a:cubicBezTo>
                  <a:lnTo>
                    <a:pt x="5964" y="11209"/>
                  </a:lnTo>
                  <a:lnTo>
                    <a:pt x="5930" y="11278"/>
                  </a:lnTo>
                  <a:lnTo>
                    <a:pt x="6304" y="11504"/>
                  </a:lnTo>
                  <a:lnTo>
                    <a:pt x="6327" y="11459"/>
                  </a:lnTo>
                  <a:lnTo>
                    <a:pt x="6059" y="11301"/>
                  </a:lnTo>
                  <a:cubicBezTo>
                    <a:pt x="6054" y="11298"/>
                    <a:pt x="6047" y="11294"/>
                    <a:pt x="6040" y="11290"/>
                  </a:cubicBezTo>
                  <a:cubicBezTo>
                    <a:pt x="6032" y="11285"/>
                    <a:pt x="6025" y="11281"/>
                    <a:pt x="6017" y="11277"/>
                  </a:cubicBezTo>
                  <a:cubicBezTo>
                    <a:pt x="6010" y="11273"/>
                    <a:pt x="6003" y="11269"/>
                    <a:pt x="5998" y="11266"/>
                  </a:cubicBezTo>
                  <a:cubicBezTo>
                    <a:pt x="5993" y="11263"/>
                    <a:pt x="5990" y="11261"/>
                    <a:pt x="5989" y="11260"/>
                  </a:cubicBezTo>
                  <a:cubicBezTo>
                    <a:pt x="5993" y="11262"/>
                    <a:pt x="6002" y="11264"/>
                    <a:pt x="6016" y="11266"/>
                  </a:cubicBezTo>
                  <a:cubicBezTo>
                    <a:pt x="6031" y="11269"/>
                    <a:pt x="6050" y="11273"/>
                    <a:pt x="6072" y="11277"/>
                  </a:cubicBezTo>
                  <a:lnTo>
                    <a:pt x="6387" y="11336"/>
                  </a:lnTo>
                  <a:lnTo>
                    <a:pt x="6407" y="11296"/>
                  </a:lnTo>
                  <a:lnTo>
                    <a:pt x="6156" y="11069"/>
                  </a:lnTo>
                  <a:cubicBezTo>
                    <a:pt x="6151" y="11065"/>
                    <a:pt x="6145" y="11060"/>
                    <a:pt x="6140" y="11055"/>
                  </a:cubicBezTo>
                  <a:cubicBezTo>
                    <a:pt x="6134" y="11050"/>
                    <a:pt x="6128" y="11045"/>
                    <a:pt x="6123" y="11041"/>
                  </a:cubicBezTo>
                  <a:cubicBezTo>
                    <a:pt x="6118" y="11036"/>
                    <a:pt x="6113" y="11032"/>
                    <a:pt x="6109" y="11029"/>
                  </a:cubicBezTo>
                  <a:cubicBezTo>
                    <a:pt x="6106" y="11026"/>
                    <a:pt x="6103" y="11024"/>
                    <a:pt x="6103" y="11024"/>
                  </a:cubicBezTo>
                  <a:cubicBezTo>
                    <a:pt x="6104" y="11024"/>
                    <a:pt x="6106" y="11025"/>
                    <a:pt x="6111" y="11027"/>
                  </a:cubicBezTo>
                  <a:cubicBezTo>
                    <a:pt x="6116" y="11029"/>
                    <a:pt x="6121" y="11032"/>
                    <a:pt x="6128" y="11035"/>
                  </a:cubicBezTo>
                  <a:cubicBezTo>
                    <a:pt x="6135" y="11038"/>
                    <a:pt x="6142" y="11041"/>
                    <a:pt x="6150" y="11045"/>
                  </a:cubicBezTo>
                  <a:cubicBezTo>
                    <a:pt x="6157" y="11048"/>
                    <a:pt x="6164" y="11051"/>
                    <a:pt x="6170" y="11053"/>
                  </a:cubicBezTo>
                  <a:lnTo>
                    <a:pt x="6468" y="11172"/>
                  </a:lnTo>
                  <a:lnTo>
                    <a:pt x="6491" y="11125"/>
                  </a:lnTo>
                  <a:close/>
                  <a:moveTo>
                    <a:pt x="6276" y="10576"/>
                  </a:moveTo>
                  <a:lnTo>
                    <a:pt x="6253" y="10623"/>
                  </a:lnTo>
                  <a:lnTo>
                    <a:pt x="6525" y="10757"/>
                  </a:lnTo>
                  <a:cubicBezTo>
                    <a:pt x="6538" y="10763"/>
                    <a:pt x="6549" y="10770"/>
                    <a:pt x="6558" y="10776"/>
                  </a:cubicBezTo>
                  <a:cubicBezTo>
                    <a:pt x="6566" y="10782"/>
                    <a:pt x="6573" y="10791"/>
                    <a:pt x="6579" y="10801"/>
                  </a:cubicBezTo>
                  <a:cubicBezTo>
                    <a:pt x="6584" y="10811"/>
                    <a:pt x="6586" y="10823"/>
                    <a:pt x="6584" y="10837"/>
                  </a:cubicBezTo>
                  <a:cubicBezTo>
                    <a:pt x="6582" y="10851"/>
                    <a:pt x="6577" y="10866"/>
                    <a:pt x="6569" y="10882"/>
                  </a:cubicBezTo>
                  <a:cubicBezTo>
                    <a:pt x="6563" y="10894"/>
                    <a:pt x="6557" y="10904"/>
                    <a:pt x="6551" y="10912"/>
                  </a:cubicBezTo>
                  <a:cubicBezTo>
                    <a:pt x="6544" y="10920"/>
                    <a:pt x="6537" y="10926"/>
                    <a:pt x="6531" y="10930"/>
                  </a:cubicBezTo>
                  <a:cubicBezTo>
                    <a:pt x="6524" y="10934"/>
                    <a:pt x="6517" y="10937"/>
                    <a:pt x="6511" y="10938"/>
                  </a:cubicBezTo>
                  <a:cubicBezTo>
                    <a:pt x="6505" y="10939"/>
                    <a:pt x="6499" y="10940"/>
                    <a:pt x="6494" y="10940"/>
                  </a:cubicBezTo>
                  <a:cubicBezTo>
                    <a:pt x="6486" y="10940"/>
                    <a:pt x="6477" y="10937"/>
                    <a:pt x="6466" y="10933"/>
                  </a:cubicBezTo>
                  <a:cubicBezTo>
                    <a:pt x="6454" y="10928"/>
                    <a:pt x="6444" y="10924"/>
                    <a:pt x="6434" y="10919"/>
                  </a:cubicBezTo>
                  <a:lnTo>
                    <a:pt x="6171" y="10789"/>
                  </a:lnTo>
                  <a:lnTo>
                    <a:pt x="6148" y="10836"/>
                  </a:lnTo>
                  <a:lnTo>
                    <a:pt x="6428" y="10974"/>
                  </a:lnTo>
                  <a:cubicBezTo>
                    <a:pt x="6437" y="10978"/>
                    <a:pt x="6447" y="10982"/>
                    <a:pt x="6459" y="10987"/>
                  </a:cubicBezTo>
                  <a:cubicBezTo>
                    <a:pt x="6471" y="10991"/>
                    <a:pt x="6483" y="10993"/>
                    <a:pt x="6495" y="10992"/>
                  </a:cubicBezTo>
                  <a:cubicBezTo>
                    <a:pt x="6520" y="10991"/>
                    <a:pt x="6541" y="10984"/>
                    <a:pt x="6559" y="10970"/>
                  </a:cubicBezTo>
                  <a:cubicBezTo>
                    <a:pt x="6577" y="10957"/>
                    <a:pt x="6593" y="10935"/>
                    <a:pt x="6608" y="10904"/>
                  </a:cubicBezTo>
                  <a:cubicBezTo>
                    <a:pt x="6620" y="10880"/>
                    <a:pt x="6627" y="10859"/>
                    <a:pt x="6630" y="10840"/>
                  </a:cubicBezTo>
                  <a:cubicBezTo>
                    <a:pt x="6633" y="10822"/>
                    <a:pt x="6633" y="10804"/>
                    <a:pt x="6628" y="10787"/>
                  </a:cubicBezTo>
                  <a:cubicBezTo>
                    <a:pt x="6624" y="10770"/>
                    <a:pt x="6617" y="10757"/>
                    <a:pt x="6606" y="10746"/>
                  </a:cubicBezTo>
                  <a:cubicBezTo>
                    <a:pt x="6595" y="10736"/>
                    <a:pt x="6577" y="10725"/>
                    <a:pt x="6554" y="10713"/>
                  </a:cubicBezTo>
                  <a:lnTo>
                    <a:pt x="6276" y="10576"/>
                  </a:lnTo>
                  <a:close/>
                  <a:moveTo>
                    <a:pt x="6119" y="10707"/>
                  </a:moveTo>
                  <a:cubicBezTo>
                    <a:pt x="6110" y="10710"/>
                    <a:pt x="6104" y="10716"/>
                    <a:pt x="6100" y="10724"/>
                  </a:cubicBezTo>
                  <a:cubicBezTo>
                    <a:pt x="6096" y="10732"/>
                    <a:pt x="6095" y="10740"/>
                    <a:pt x="6098" y="10749"/>
                  </a:cubicBezTo>
                  <a:cubicBezTo>
                    <a:pt x="6101" y="10757"/>
                    <a:pt x="6106" y="10763"/>
                    <a:pt x="6114" y="10767"/>
                  </a:cubicBezTo>
                  <a:cubicBezTo>
                    <a:pt x="6123" y="10772"/>
                    <a:pt x="6131" y="10772"/>
                    <a:pt x="6140" y="10769"/>
                  </a:cubicBezTo>
                  <a:cubicBezTo>
                    <a:pt x="6149" y="10767"/>
                    <a:pt x="6155" y="10761"/>
                    <a:pt x="6159" y="10753"/>
                  </a:cubicBezTo>
                  <a:cubicBezTo>
                    <a:pt x="6163" y="10744"/>
                    <a:pt x="6164" y="10736"/>
                    <a:pt x="6161" y="10727"/>
                  </a:cubicBezTo>
                  <a:cubicBezTo>
                    <a:pt x="6157" y="10719"/>
                    <a:pt x="6152" y="10713"/>
                    <a:pt x="6143" y="10709"/>
                  </a:cubicBezTo>
                  <a:cubicBezTo>
                    <a:pt x="6135" y="10705"/>
                    <a:pt x="6127" y="10704"/>
                    <a:pt x="6119" y="10707"/>
                  </a:cubicBezTo>
                  <a:close/>
                  <a:moveTo>
                    <a:pt x="6176" y="10590"/>
                  </a:moveTo>
                  <a:cubicBezTo>
                    <a:pt x="6167" y="10593"/>
                    <a:pt x="6161" y="10599"/>
                    <a:pt x="6157" y="10607"/>
                  </a:cubicBezTo>
                  <a:cubicBezTo>
                    <a:pt x="6153" y="10615"/>
                    <a:pt x="6153" y="10623"/>
                    <a:pt x="6156" y="10632"/>
                  </a:cubicBezTo>
                  <a:cubicBezTo>
                    <a:pt x="6158" y="10640"/>
                    <a:pt x="6164" y="10647"/>
                    <a:pt x="6172" y="10651"/>
                  </a:cubicBezTo>
                  <a:cubicBezTo>
                    <a:pt x="6180" y="10655"/>
                    <a:pt x="6189" y="10655"/>
                    <a:pt x="6197" y="10653"/>
                  </a:cubicBezTo>
                  <a:cubicBezTo>
                    <a:pt x="6206" y="10650"/>
                    <a:pt x="6212" y="10644"/>
                    <a:pt x="6217" y="10636"/>
                  </a:cubicBezTo>
                  <a:cubicBezTo>
                    <a:pt x="6221" y="10627"/>
                    <a:pt x="6221" y="10619"/>
                    <a:pt x="6218" y="10611"/>
                  </a:cubicBezTo>
                  <a:cubicBezTo>
                    <a:pt x="6215" y="10602"/>
                    <a:pt x="6209" y="10596"/>
                    <a:pt x="6201" y="10592"/>
                  </a:cubicBezTo>
                  <a:cubicBezTo>
                    <a:pt x="6193" y="10588"/>
                    <a:pt x="6184" y="10587"/>
                    <a:pt x="6176" y="10590"/>
                  </a:cubicBezTo>
                  <a:close/>
                  <a:moveTo>
                    <a:pt x="6850" y="10396"/>
                  </a:moveTo>
                  <a:lnTo>
                    <a:pt x="6459" y="10204"/>
                  </a:lnTo>
                  <a:lnTo>
                    <a:pt x="6436" y="10250"/>
                  </a:lnTo>
                  <a:lnTo>
                    <a:pt x="6650" y="10353"/>
                  </a:lnTo>
                  <a:cubicBezTo>
                    <a:pt x="6664" y="10360"/>
                    <a:pt x="6678" y="10366"/>
                    <a:pt x="6692" y="10373"/>
                  </a:cubicBezTo>
                  <a:cubicBezTo>
                    <a:pt x="6706" y="10379"/>
                    <a:pt x="6719" y="10385"/>
                    <a:pt x="6731" y="10390"/>
                  </a:cubicBezTo>
                  <a:cubicBezTo>
                    <a:pt x="6742" y="10395"/>
                    <a:pt x="6752" y="10399"/>
                    <a:pt x="6759" y="10402"/>
                  </a:cubicBezTo>
                  <a:cubicBezTo>
                    <a:pt x="6767" y="10405"/>
                    <a:pt x="6771" y="10406"/>
                    <a:pt x="6771" y="10406"/>
                  </a:cubicBezTo>
                  <a:cubicBezTo>
                    <a:pt x="6770" y="10406"/>
                    <a:pt x="6766" y="10406"/>
                    <a:pt x="6760" y="10405"/>
                  </a:cubicBezTo>
                  <a:cubicBezTo>
                    <a:pt x="6754" y="10405"/>
                    <a:pt x="6746" y="10404"/>
                    <a:pt x="6737" y="10404"/>
                  </a:cubicBezTo>
                  <a:cubicBezTo>
                    <a:pt x="6728" y="10403"/>
                    <a:pt x="6717" y="10403"/>
                    <a:pt x="6706" y="10402"/>
                  </a:cubicBezTo>
                  <a:cubicBezTo>
                    <a:pt x="6694" y="10402"/>
                    <a:pt x="6683" y="10402"/>
                    <a:pt x="6671" y="10402"/>
                  </a:cubicBezTo>
                  <a:lnTo>
                    <a:pt x="6358" y="10409"/>
                  </a:lnTo>
                  <a:lnTo>
                    <a:pt x="6331" y="10464"/>
                  </a:lnTo>
                  <a:lnTo>
                    <a:pt x="6722" y="10656"/>
                  </a:lnTo>
                  <a:lnTo>
                    <a:pt x="6746" y="10608"/>
                  </a:lnTo>
                  <a:lnTo>
                    <a:pt x="6518" y="10498"/>
                  </a:lnTo>
                  <a:cubicBezTo>
                    <a:pt x="6506" y="10493"/>
                    <a:pt x="6495" y="10487"/>
                    <a:pt x="6483" y="10482"/>
                  </a:cubicBezTo>
                  <a:cubicBezTo>
                    <a:pt x="6472" y="10477"/>
                    <a:pt x="6461" y="10473"/>
                    <a:pt x="6451" y="10468"/>
                  </a:cubicBezTo>
                  <a:cubicBezTo>
                    <a:pt x="6441" y="10464"/>
                    <a:pt x="6432" y="10461"/>
                    <a:pt x="6425" y="10457"/>
                  </a:cubicBezTo>
                  <a:cubicBezTo>
                    <a:pt x="6418" y="10454"/>
                    <a:pt x="6413" y="10452"/>
                    <a:pt x="6409" y="10451"/>
                  </a:cubicBezTo>
                  <a:cubicBezTo>
                    <a:pt x="6413" y="10452"/>
                    <a:pt x="6419" y="10452"/>
                    <a:pt x="6426" y="10453"/>
                  </a:cubicBezTo>
                  <a:cubicBezTo>
                    <a:pt x="6434" y="10453"/>
                    <a:pt x="6443" y="10453"/>
                    <a:pt x="6453" y="10453"/>
                  </a:cubicBezTo>
                  <a:cubicBezTo>
                    <a:pt x="6463" y="10453"/>
                    <a:pt x="6474" y="10453"/>
                    <a:pt x="6486" y="10453"/>
                  </a:cubicBezTo>
                  <a:cubicBezTo>
                    <a:pt x="6498" y="10453"/>
                    <a:pt x="6511" y="10453"/>
                    <a:pt x="6525" y="10453"/>
                  </a:cubicBezTo>
                  <a:lnTo>
                    <a:pt x="6826" y="10445"/>
                  </a:lnTo>
                  <a:lnTo>
                    <a:pt x="6850" y="10396"/>
                  </a:lnTo>
                  <a:close/>
                  <a:moveTo>
                    <a:pt x="6874" y="9975"/>
                  </a:moveTo>
                  <a:cubicBezTo>
                    <a:pt x="6859" y="9974"/>
                    <a:pt x="6845" y="9975"/>
                    <a:pt x="6832" y="9978"/>
                  </a:cubicBezTo>
                  <a:cubicBezTo>
                    <a:pt x="6819" y="9982"/>
                    <a:pt x="6807" y="9987"/>
                    <a:pt x="6796" y="9995"/>
                  </a:cubicBezTo>
                  <a:cubicBezTo>
                    <a:pt x="6786" y="10002"/>
                    <a:pt x="6773" y="10013"/>
                    <a:pt x="6759" y="10028"/>
                  </a:cubicBezTo>
                  <a:lnTo>
                    <a:pt x="6723" y="10066"/>
                  </a:lnTo>
                  <a:cubicBezTo>
                    <a:pt x="6704" y="10085"/>
                    <a:pt x="6687" y="10098"/>
                    <a:pt x="6673" y="10103"/>
                  </a:cubicBezTo>
                  <a:cubicBezTo>
                    <a:pt x="6658" y="10109"/>
                    <a:pt x="6643" y="10107"/>
                    <a:pt x="6627" y="10099"/>
                  </a:cubicBezTo>
                  <a:cubicBezTo>
                    <a:pt x="6607" y="10090"/>
                    <a:pt x="6595" y="10075"/>
                    <a:pt x="6590" y="10056"/>
                  </a:cubicBezTo>
                  <a:cubicBezTo>
                    <a:pt x="6585" y="10036"/>
                    <a:pt x="6589" y="10014"/>
                    <a:pt x="6601" y="9990"/>
                  </a:cubicBezTo>
                  <a:cubicBezTo>
                    <a:pt x="6605" y="9981"/>
                    <a:pt x="6610" y="9974"/>
                    <a:pt x="6614" y="9967"/>
                  </a:cubicBezTo>
                  <a:cubicBezTo>
                    <a:pt x="6619" y="9960"/>
                    <a:pt x="6625" y="9954"/>
                    <a:pt x="6631" y="9947"/>
                  </a:cubicBezTo>
                  <a:cubicBezTo>
                    <a:pt x="6637" y="9941"/>
                    <a:pt x="6645" y="9935"/>
                    <a:pt x="6653" y="9929"/>
                  </a:cubicBezTo>
                  <a:cubicBezTo>
                    <a:pt x="6661" y="9924"/>
                    <a:pt x="6670" y="9917"/>
                    <a:pt x="6681" y="9911"/>
                  </a:cubicBezTo>
                  <a:lnTo>
                    <a:pt x="6657" y="9874"/>
                  </a:lnTo>
                  <a:cubicBezTo>
                    <a:pt x="6614" y="9899"/>
                    <a:pt x="6582" y="9932"/>
                    <a:pt x="6562" y="9973"/>
                  </a:cubicBezTo>
                  <a:cubicBezTo>
                    <a:pt x="6552" y="9992"/>
                    <a:pt x="6547" y="10011"/>
                    <a:pt x="6545" y="10029"/>
                  </a:cubicBezTo>
                  <a:cubicBezTo>
                    <a:pt x="6542" y="10047"/>
                    <a:pt x="6544" y="10064"/>
                    <a:pt x="6548" y="10080"/>
                  </a:cubicBezTo>
                  <a:cubicBezTo>
                    <a:pt x="6552" y="10096"/>
                    <a:pt x="6560" y="10111"/>
                    <a:pt x="6571" y="10123"/>
                  </a:cubicBezTo>
                  <a:cubicBezTo>
                    <a:pt x="6581" y="10136"/>
                    <a:pt x="6595" y="10147"/>
                    <a:pt x="6612" y="10155"/>
                  </a:cubicBezTo>
                  <a:cubicBezTo>
                    <a:pt x="6637" y="10167"/>
                    <a:pt x="6662" y="10170"/>
                    <a:pt x="6688" y="10162"/>
                  </a:cubicBezTo>
                  <a:cubicBezTo>
                    <a:pt x="6699" y="10158"/>
                    <a:pt x="6710" y="10152"/>
                    <a:pt x="6720" y="10144"/>
                  </a:cubicBezTo>
                  <a:cubicBezTo>
                    <a:pt x="6730" y="10136"/>
                    <a:pt x="6743" y="10125"/>
                    <a:pt x="6757" y="10109"/>
                  </a:cubicBezTo>
                  <a:lnTo>
                    <a:pt x="6788" y="10076"/>
                  </a:lnTo>
                  <a:cubicBezTo>
                    <a:pt x="6825" y="10036"/>
                    <a:pt x="6861" y="10025"/>
                    <a:pt x="6895" y="10042"/>
                  </a:cubicBezTo>
                  <a:cubicBezTo>
                    <a:pt x="6918" y="10053"/>
                    <a:pt x="6933" y="10072"/>
                    <a:pt x="6937" y="10097"/>
                  </a:cubicBezTo>
                  <a:cubicBezTo>
                    <a:pt x="6940" y="10109"/>
                    <a:pt x="6940" y="10120"/>
                    <a:pt x="6938" y="10130"/>
                  </a:cubicBezTo>
                  <a:cubicBezTo>
                    <a:pt x="6936" y="10140"/>
                    <a:pt x="6931" y="10153"/>
                    <a:pt x="6924" y="10168"/>
                  </a:cubicBezTo>
                  <a:cubicBezTo>
                    <a:pt x="6914" y="10187"/>
                    <a:pt x="6903" y="10204"/>
                    <a:pt x="6889" y="10219"/>
                  </a:cubicBezTo>
                  <a:cubicBezTo>
                    <a:pt x="6875" y="10233"/>
                    <a:pt x="6859" y="10245"/>
                    <a:pt x="6839" y="10256"/>
                  </a:cubicBezTo>
                  <a:lnTo>
                    <a:pt x="6865" y="10294"/>
                  </a:lnTo>
                  <a:cubicBezTo>
                    <a:pt x="6887" y="10281"/>
                    <a:pt x="6905" y="10266"/>
                    <a:pt x="6921" y="10248"/>
                  </a:cubicBezTo>
                  <a:cubicBezTo>
                    <a:pt x="6937" y="10231"/>
                    <a:pt x="6951" y="10210"/>
                    <a:pt x="6962" y="10186"/>
                  </a:cubicBezTo>
                  <a:cubicBezTo>
                    <a:pt x="6971" y="10168"/>
                    <a:pt x="6977" y="10151"/>
                    <a:pt x="6980" y="10136"/>
                  </a:cubicBezTo>
                  <a:cubicBezTo>
                    <a:pt x="6983" y="10120"/>
                    <a:pt x="6983" y="10104"/>
                    <a:pt x="6981" y="10087"/>
                  </a:cubicBezTo>
                  <a:cubicBezTo>
                    <a:pt x="6979" y="10064"/>
                    <a:pt x="6972" y="10044"/>
                    <a:pt x="6960" y="10026"/>
                  </a:cubicBezTo>
                  <a:cubicBezTo>
                    <a:pt x="6947" y="10009"/>
                    <a:pt x="6932" y="9996"/>
                    <a:pt x="6914" y="9987"/>
                  </a:cubicBezTo>
                  <a:cubicBezTo>
                    <a:pt x="6902" y="9981"/>
                    <a:pt x="6888" y="9977"/>
                    <a:pt x="6874" y="9975"/>
                  </a:cubicBezTo>
                  <a:close/>
                  <a:moveTo>
                    <a:pt x="6791" y="9529"/>
                  </a:moveTo>
                  <a:lnTo>
                    <a:pt x="6664" y="9787"/>
                  </a:lnTo>
                  <a:lnTo>
                    <a:pt x="6703" y="9807"/>
                  </a:lnTo>
                  <a:lnTo>
                    <a:pt x="6755" y="9702"/>
                  </a:lnTo>
                  <a:lnTo>
                    <a:pt x="7106" y="9875"/>
                  </a:lnTo>
                  <a:lnTo>
                    <a:pt x="7128" y="9830"/>
                  </a:lnTo>
                  <a:lnTo>
                    <a:pt x="6777" y="9657"/>
                  </a:lnTo>
                  <a:lnTo>
                    <a:pt x="6829" y="9551"/>
                  </a:lnTo>
                  <a:lnTo>
                    <a:pt x="6791" y="9529"/>
                  </a:lnTo>
                  <a:close/>
                  <a:moveTo>
                    <a:pt x="7323" y="9434"/>
                  </a:moveTo>
                  <a:lnTo>
                    <a:pt x="7283" y="9414"/>
                  </a:lnTo>
                  <a:lnTo>
                    <a:pt x="7198" y="9587"/>
                  </a:lnTo>
                  <a:lnTo>
                    <a:pt x="7055" y="9516"/>
                  </a:lnTo>
                  <a:lnTo>
                    <a:pt x="7121" y="9382"/>
                  </a:lnTo>
                  <a:lnTo>
                    <a:pt x="7080" y="9362"/>
                  </a:lnTo>
                  <a:lnTo>
                    <a:pt x="7014" y="9496"/>
                  </a:lnTo>
                  <a:lnTo>
                    <a:pt x="6886" y="9433"/>
                  </a:lnTo>
                  <a:lnTo>
                    <a:pt x="6965" y="9273"/>
                  </a:lnTo>
                  <a:lnTo>
                    <a:pt x="6929" y="9248"/>
                  </a:lnTo>
                  <a:lnTo>
                    <a:pt x="6824" y="9461"/>
                  </a:lnTo>
                  <a:lnTo>
                    <a:pt x="7215" y="9654"/>
                  </a:lnTo>
                  <a:lnTo>
                    <a:pt x="7323" y="9434"/>
                  </a:lnTo>
                  <a:close/>
                  <a:moveTo>
                    <a:pt x="7486" y="9103"/>
                  </a:moveTo>
                  <a:lnTo>
                    <a:pt x="7450" y="9108"/>
                  </a:lnTo>
                  <a:cubicBezTo>
                    <a:pt x="7433" y="9110"/>
                    <a:pt x="7415" y="9113"/>
                    <a:pt x="7397" y="9115"/>
                  </a:cubicBezTo>
                  <a:cubicBezTo>
                    <a:pt x="7378" y="9118"/>
                    <a:pt x="7360" y="9120"/>
                    <a:pt x="7344" y="9122"/>
                  </a:cubicBezTo>
                  <a:cubicBezTo>
                    <a:pt x="7327" y="9125"/>
                    <a:pt x="7316" y="9127"/>
                    <a:pt x="7309" y="9128"/>
                  </a:cubicBezTo>
                  <a:cubicBezTo>
                    <a:pt x="7299" y="9130"/>
                    <a:pt x="7288" y="9132"/>
                    <a:pt x="7276" y="9135"/>
                  </a:cubicBezTo>
                  <a:cubicBezTo>
                    <a:pt x="7264" y="9138"/>
                    <a:pt x="7254" y="9142"/>
                    <a:pt x="7246" y="9146"/>
                  </a:cubicBezTo>
                  <a:lnTo>
                    <a:pt x="7248" y="9140"/>
                  </a:lnTo>
                  <a:cubicBezTo>
                    <a:pt x="7256" y="9124"/>
                    <a:pt x="7261" y="9109"/>
                    <a:pt x="7262" y="9094"/>
                  </a:cubicBezTo>
                  <a:cubicBezTo>
                    <a:pt x="7263" y="9079"/>
                    <a:pt x="7261" y="9064"/>
                    <a:pt x="7256" y="9050"/>
                  </a:cubicBezTo>
                  <a:cubicBezTo>
                    <a:pt x="7251" y="9037"/>
                    <a:pt x="7243" y="9024"/>
                    <a:pt x="7233" y="9013"/>
                  </a:cubicBezTo>
                  <a:cubicBezTo>
                    <a:pt x="7222" y="9001"/>
                    <a:pt x="7208" y="8991"/>
                    <a:pt x="7192" y="8984"/>
                  </a:cubicBezTo>
                  <a:cubicBezTo>
                    <a:pt x="7182" y="8979"/>
                    <a:pt x="7172" y="8975"/>
                    <a:pt x="7162" y="8973"/>
                  </a:cubicBezTo>
                  <a:cubicBezTo>
                    <a:pt x="7153" y="8972"/>
                    <a:pt x="7143" y="8971"/>
                    <a:pt x="7135" y="8971"/>
                  </a:cubicBezTo>
                  <a:cubicBezTo>
                    <a:pt x="7126" y="8971"/>
                    <a:pt x="7118" y="8973"/>
                    <a:pt x="7111" y="8975"/>
                  </a:cubicBezTo>
                  <a:cubicBezTo>
                    <a:pt x="7103" y="8977"/>
                    <a:pt x="7097" y="8979"/>
                    <a:pt x="7091" y="8982"/>
                  </a:cubicBezTo>
                  <a:cubicBezTo>
                    <a:pt x="7085" y="8985"/>
                    <a:pt x="7079" y="8988"/>
                    <a:pt x="7073" y="8993"/>
                  </a:cubicBezTo>
                  <a:cubicBezTo>
                    <a:pt x="7067" y="8997"/>
                    <a:pt x="7061" y="9003"/>
                    <a:pt x="7055" y="9009"/>
                  </a:cubicBezTo>
                  <a:cubicBezTo>
                    <a:pt x="7049" y="9016"/>
                    <a:pt x="7043" y="9024"/>
                    <a:pt x="7037" y="9034"/>
                  </a:cubicBezTo>
                  <a:cubicBezTo>
                    <a:pt x="7031" y="9043"/>
                    <a:pt x="7024" y="9055"/>
                    <a:pt x="7018" y="9068"/>
                  </a:cubicBezTo>
                  <a:lnTo>
                    <a:pt x="6973" y="9159"/>
                  </a:lnTo>
                  <a:lnTo>
                    <a:pt x="7364" y="9352"/>
                  </a:lnTo>
                  <a:lnTo>
                    <a:pt x="7386" y="9306"/>
                  </a:lnTo>
                  <a:lnTo>
                    <a:pt x="7209" y="9219"/>
                  </a:lnTo>
                  <a:cubicBezTo>
                    <a:pt x="7215" y="9209"/>
                    <a:pt x="7220" y="9202"/>
                    <a:pt x="7227" y="9198"/>
                  </a:cubicBezTo>
                  <a:cubicBezTo>
                    <a:pt x="7233" y="9193"/>
                    <a:pt x="7243" y="9190"/>
                    <a:pt x="7256" y="9187"/>
                  </a:cubicBezTo>
                  <a:cubicBezTo>
                    <a:pt x="7280" y="9182"/>
                    <a:pt x="7301" y="9178"/>
                    <a:pt x="7322" y="9175"/>
                  </a:cubicBezTo>
                  <a:cubicBezTo>
                    <a:pt x="7343" y="9171"/>
                    <a:pt x="7362" y="9169"/>
                    <a:pt x="7379" y="9167"/>
                  </a:cubicBezTo>
                  <a:cubicBezTo>
                    <a:pt x="7397" y="9164"/>
                    <a:pt x="7412" y="9163"/>
                    <a:pt x="7425" y="9163"/>
                  </a:cubicBezTo>
                  <a:cubicBezTo>
                    <a:pt x="7439" y="9162"/>
                    <a:pt x="7449" y="9162"/>
                    <a:pt x="7457" y="9162"/>
                  </a:cubicBezTo>
                  <a:lnTo>
                    <a:pt x="7486" y="9103"/>
                  </a:lnTo>
                  <a:close/>
                  <a:moveTo>
                    <a:pt x="7200" y="9054"/>
                  </a:moveTo>
                  <a:cubicBezTo>
                    <a:pt x="7208" y="9063"/>
                    <a:pt x="7214" y="9072"/>
                    <a:pt x="7217" y="9081"/>
                  </a:cubicBezTo>
                  <a:cubicBezTo>
                    <a:pt x="7220" y="9092"/>
                    <a:pt x="7220" y="9104"/>
                    <a:pt x="7218" y="9116"/>
                  </a:cubicBezTo>
                  <a:cubicBezTo>
                    <a:pt x="7216" y="9129"/>
                    <a:pt x="7210" y="9144"/>
                    <a:pt x="7202" y="9162"/>
                  </a:cubicBezTo>
                  <a:lnTo>
                    <a:pt x="7180" y="9205"/>
                  </a:lnTo>
                  <a:lnTo>
                    <a:pt x="7035" y="9133"/>
                  </a:lnTo>
                  <a:lnTo>
                    <a:pt x="7058" y="9086"/>
                  </a:lnTo>
                  <a:cubicBezTo>
                    <a:pt x="7063" y="9076"/>
                    <a:pt x="7068" y="9067"/>
                    <a:pt x="7073" y="9060"/>
                  </a:cubicBezTo>
                  <a:cubicBezTo>
                    <a:pt x="7078" y="9053"/>
                    <a:pt x="7084" y="9046"/>
                    <a:pt x="7090" y="9041"/>
                  </a:cubicBezTo>
                  <a:cubicBezTo>
                    <a:pt x="7100" y="9033"/>
                    <a:pt x="7112" y="9027"/>
                    <a:pt x="7126" y="9025"/>
                  </a:cubicBezTo>
                  <a:cubicBezTo>
                    <a:pt x="7141" y="9024"/>
                    <a:pt x="7155" y="9026"/>
                    <a:pt x="7168" y="9032"/>
                  </a:cubicBezTo>
                  <a:cubicBezTo>
                    <a:pt x="7181" y="9039"/>
                    <a:pt x="7191" y="9046"/>
                    <a:pt x="7200" y="9054"/>
                  </a:cubicBezTo>
                  <a:close/>
                  <a:moveTo>
                    <a:pt x="7698" y="8892"/>
                  </a:moveTo>
                  <a:lnTo>
                    <a:pt x="7149" y="8622"/>
                  </a:lnTo>
                  <a:lnTo>
                    <a:pt x="7130" y="8659"/>
                  </a:lnTo>
                  <a:lnTo>
                    <a:pt x="7679" y="8929"/>
                  </a:lnTo>
                  <a:lnTo>
                    <a:pt x="7698" y="8892"/>
                  </a:lnTo>
                  <a:close/>
                  <a:moveTo>
                    <a:pt x="7543" y="8000"/>
                  </a:moveTo>
                  <a:lnTo>
                    <a:pt x="7520" y="8047"/>
                  </a:lnTo>
                  <a:lnTo>
                    <a:pt x="7723" y="8207"/>
                  </a:lnTo>
                  <a:cubicBezTo>
                    <a:pt x="7736" y="8217"/>
                    <a:pt x="7749" y="8227"/>
                    <a:pt x="7761" y="8237"/>
                  </a:cubicBezTo>
                  <a:cubicBezTo>
                    <a:pt x="7774" y="8247"/>
                    <a:pt x="7786" y="8255"/>
                    <a:pt x="7796" y="8263"/>
                  </a:cubicBezTo>
                  <a:cubicBezTo>
                    <a:pt x="7806" y="8270"/>
                    <a:pt x="7814" y="8276"/>
                    <a:pt x="7821" y="8282"/>
                  </a:cubicBezTo>
                  <a:cubicBezTo>
                    <a:pt x="7826" y="8285"/>
                    <a:pt x="7830" y="8287"/>
                    <a:pt x="7831" y="8289"/>
                  </a:cubicBezTo>
                  <a:cubicBezTo>
                    <a:pt x="7829" y="8288"/>
                    <a:pt x="7826" y="8287"/>
                    <a:pt x="7822" y="8286"/>
                  </a:cubicBezTo>
                  <a:cubicBezTo>
                    <a:pt x="7815" y="8284"/>
                    <a:pt x="7807" y="8282"/>
                    <a:pt x="7797" y="8279"/>
                  </a:cubicBezTo>
                  <a:cubicBezTo>
                    <a:pt x="7787" y="8276"/>
                    <a:pt x="7775" y="8273"/>
                    <a:pt x="7762" y="8269"/>
                  </a:cubicBezTo>
                  <a:cubicBezTo>
                    <a:pt x="7749" y="8266"/>
                    <a:pt x="7734" y="8262"/>
                    <a:pt x="7718" y="8258"/>
                  </a:cubicBezTo>
                  <a:lnTo>
                    <a:pt x="7449" y="8192"/>
                  </a:lnTo>
                  <a:lnTo>
                    <a:pt x="7423" y="8245"/>
                  </a:lnTo>
                  <a:lnTo>
                    <a:pt x="7631" y="8413"/>
                  </a:lnTo>
                  <a:cubicBezTo>
                    <a:pt x="7641" y="8420"/>
                    <a:pt x="7652" y="8429"/>
                    <a:pt x="7663" y="8438"/>
                  </a:cubicBezTo>
                  <a:cubicBezTo>
                    <a:pt x="7675" y="8447"/>
                    <a:pt x="7686" y="8455"/>
                    <a:pt x="7696" y="8462"/>
                  </a:cubicBezTo>
                  <a:cubicBezTo>
                    <a:pt x="7706" y="8470"/>
                    <a:pt x="7714" y="8476"/>
                    <a:pt x="7721" y="8482"/>
                  </a:cubicBezTo>
                  <a:cubicBezTo>
                    <a:pt x="7728" y="8487"/>
                    <a:pt x="7732" y="8490"/>
                    <a:pt x="7733" y="8490"/>
                  </a:cubicBezTo>
                  <a:cubicBezTo>
                    <a:pt x="7731" y="8490"/>
                    <a:pt x="7726" y="8488"/>
                    <a:pt x="7718" y="8486"/>
                  </a:cubicBezTo>
                  <a:cubicBezTo>
                    <a:pt x="7709" y="8483"/>
                    <a:pt x="7699" y="8480"/>
                    <a:pt x="7686" y="8476"/>
                  </a:cubicBezTo>
                  <a:cubicBezTo>
                    <a:pt x="7674" y="8472"/>
                    <a:pt x="7661" y="8468"/>
                    <a:pt x="7646" y="8464"/>
                  </a:cubicBezTo>
                  <a:cubicBezTo>
                    <a:pt x="7632" y="8460"/>
                    <a:pt x="7618" y="8456"/>
                    <a:pt x="7604" y="8453"/>
                  </a:cubicBezTo>
                  <a:lnTo>
                    <a:pt x="7351" y="8390"/>
                  </a:lnTo>
                  <a:lnTo>
                    <a:pt x="7327" y="8440"/>
                  </a:lnTo>
                  <a:lnTo>
                    <a:pt x="7763" y="8540"/>
                  </a:lnTo>
                  <a:lnTo>
                    <a:pt x="7793" y="8480"/>
                  </a:lnTo>
                  <a:lnTo>
                    <a:pt x="7596" y="8324"/>
                  </a:lnTo>
                  <a:cubicBezTo>
                    <a:pt x="7584" y="8315"/>
                    <a:pt x="7573" y="8306"/>
                    <a:pt x="7562" y="8297"/>
                  </a:cubicBezTo>
                  <a:cubicBezTo>
                    <a:pt x="7550" y="8289"/>
                    <a:pt x="7540" y="8281"/>
                    <a:pt x="7531" y="8275"/>
                  </a:cubicBezTo>
                  <a:cubicBezTo>
                    <a:pt x="7522" y="8268"/>
                    <a:pt x="7515" y="8263"/>
                    <a:pt x="7509" y="8259"/>
                  </a:cubicBezTo>
                  <a:cubicBezTo>
                    <a:pt x="7503" y="8255"/>
                    <a:pt x="7500" y="8252"/>
                    <a:pt x="7499" y="8251"/>
                  </a:cubicBezTo>
                  <a:cubicBezTo>
                    <a:pt x="7500" y="8252"/>
                    <a:pt x="7505" y="8253"/>
                    <a:pt x="7511" y="8255"/>
                  </a:cubicBezTo>
                  <a:cubicBezTo>
                    <a:pt x="7518" y="8257"/>
                    <a:pt x="7527" y="8260"/>
                    <a:pt x="7537" y="8263"/>
                  </a:cubicBezTo>
                  <a:cubicBezTo>
                    <a:pt x="7548" y="8266"/>
                    <a:pt x="7560" y="8269"/>
                    <a:pt x="7574" y="8273"/>
                  </a:cubicBezTo>
                  <a:cubicBezTo>
                    <a:pt x="7588" y="8277"/>
                    <a:pt x="7603" y="8281"/>
                    <a:pt x="7619" y="8285"/>
                  </a:cubicBezTo>
                  <a:lnTo>
                    <a:pt x="7860" y="8343"/>
                  </a:lnTo>
                  <a:lnTo>
                    <a:pt x="7890" y="8282"/>
                  </a:lnTo>
                  <a:lnTo>
                    <a:pt x="7543" y="8000"/>
                  </a:lnTo>
                  <a:close/>
                  <a:moveTo>
                    <a:pt x="8080" y="7895"/>
                  </a:moveTo>
                  <a:lnTo>
                    <a:pt x="8040" y="7875"/>
                  </a:lnTo>
                  <a:lnTo>
                    <a:pt x="7955" y="8047"/>
                  </a:lnTo>
                  <a:lnTo>
                    <a:pt x="7812" y="7977"/>
                  </a:lnTo>
                  <a:lnTo>
                    <a:pt x="7878" y="7843"/>
                  </a:lnTo>
                  <a:lnTo>
                    <a:pt x="7838" y="7823"/>
                  </a:lnTo>
                  <a:lnTo>
                    <a:pt x="7772" y="7957"/>
                  </a:lnTo>
                  <a:lnTo>
                    <a:pt x="7644" y="7894"/>
                  </a:lnTo>
                  <a:lnTo>
                    <a:pt x="7722" y="7734"/>
                  </a:lnTo>
                  <a:lnTo>
                    <a:pt x="7687" y="7708"/>
                  </a:lnTo>
                  <a:lnTo>
                    <a:pt x="7582" y="7922"/>
                  </a:lnTo>
                  <a:lnTo>
                    <a:pt x="7973" y="8114"/>
                  </a:lnTo>
                  <a:lnTo>
                    <a:pt x="8080" y="7895"/>
                  </a:lnTo>
                  <a:close/>
                  <a:moveTo>
                    <a:pt x="8096" y="7491"/>
                  </a:moveTo>
                  <a:cubicBezTo>
                    <a:pt x="8082" y="7489"/>
                    <a:pt x="8068" y="7490"/>
                    <a:pt x="8055" y="7494"/>
                  </a:cubicBezTo>
                  <a:cubicBezTo>
                    <a:pt x="8042" y="7497"/>
                    <a:pt x="8030" y="7503"/>
                    <a:pt x="8019" y="7510"/>
                  </a:cubicBezTo>
                  <a:cubicBezTo>
                    <a:pt x="8008" y="7517"/>
                    <a:pt x="7996" y="7528"/>
                    <a:pt x="7982" y="7543"/>
                  </a:cubicBezTo>
                  <a:lnTo>
                    <a:pt x="7945" y="7581"/>
                  </a:lnTo>
                  <a:cubicBezTo>
                    <a:pt x="7926" y="7601"/>
                    <a:pt x="7910" y="7613"/>
                    <a:pt x="7895" y="7619"/>
                  </a:cubicBezTo>
                  <a:cubicBezTo>
                    <a:pt x="7881" y="7624"/>
                    <a:pt x="7866" y="7623"/>
                    <a:pt x="7850" y="7615"/>
                  </a:cubicBezTo>
                  <a:cubicBezTo>
                    <a:pt x="7829" y="7605"/>
                    <a:pt x="7817" y="7590"/>
                    <a:pt x="7812" y="7571"/>
                  </a:cubicBezTo>
                  <a:cubicBezTo>
                    <a:pt x="7808" y="7552"/>
                    <a:pt x="7811" y="7530"/>
                    <a:pt x="7824" y="7505"/>
                  </a:cubicBezTo>
                  <a:cubicBezTo>
                    <a:pt x="7828" y="7497"/>
                    <a:pt x="7832" y="7489"/>
                    <a:pt x="7837" y="7482"/>
                  </a:cubicBezTo>
                  <a:cubicBezTo>
                    <a:pt x="7842" y="7475"/>
                    <a:pt x="7847" y="7469"/>
                    <a:pt x="7854" y="7463"/>
                  </a:cubicBezTo>
                  <a:cubicBezTo>
                    <a:pt x="7860" y="7457"/>
                    <a:pt x="7867" y="7451"/>
                    <a:pt x="7875" y="7445"/>
                  </a:cubicBezTo>
                  <a:cubicBezTo>
                    <a:pt x="7883" y="7439"/>
                    <a:pt x="7893" y="7433"/>
                    <a:pt x="7904" y="7426"/>
                  </a:cubicBezTo>
                  <a:lnTo>
                    <a:pt x="7880" y="7389"/>
                  </a:lnTo>
                  <a:cubicBezTo>
                    <a:pt x="7837" y="7414"/>
                    <a:pt x="7805" y="7447"/>
                    <a:pt x="7784" y="7489"/>
                  </a:cubicBezTo>
                  <a:cubicBezTo>
                    <a:pt x="7775" y="7508"/>
                    <a:pt x="7769" y="7526"/>
                    <a:pt x="7767" y="7545"/>
                  </a:cubicBezTo>
                  <a:cubicBezTo>
                    <a:pt x="7765" y="7563"/>
                    <a:pt x="7766" y="7580"/>
                    <a:pt x="7771" y="7596"/>
                  </a:cubicBezTo>
                  <a:cubicBezTo>
                    <a:pt x="7775" y="7612"/>
                    <a:pt x="7783" y="7626"/>
                    <a:pt x="7793" y="7639"/>
                  </a:cubicBezTo>
                  <a:cubicBezTo>
                    <a:pt x="7804" y="7652"/>
                    <a:pt x="7818" y="7662"/>
                    <a:pt x="7834" y="7670"/>
                  </a:cubicBezTo>
                  <a:cubicBezTo>
                    <a:pt x="7859" y="7683"/>
                    <a:pt x="7885" y="7685"/>
                    <a:pt x="7910" y="7677"/>
                  </a:cubicBezTo>
                  <a:cubicBezTo>
                    <a:pt x="7922" y="7674"/>
                    <a:pt x="7933" y="7668"/>
                    <a:pt x="7943" y="7660"/>
                  </a:cubicBezTo>
                  <a:cubicBezTo>
                    <a:pt x="7953" y="7652"/>
                    <a:pt x="7965" y="7640"/>
                    <a:pt x="7979" y="7625"/>
                  </a:cubicBezTo>
                  <a:lnTo>
                    <a:pt x="8010" y="7591"/>
                  </a:lnTo>
                  <a:cubicBezTo>
                    <a:pt x="8048" y="7552"/>
                    <a:pt x="8083" y="7540"/>
                    <a:pt x="8118" y="7557"/>
                  </a:cubicBezTo>
                  <a:cubicBezTo>
                    <a:pt x="8141" y="7569"/>
                    <a:pt x="8155" y="7587"/>
                    <a:pt x="8160" y="7613"/>
                  </a:cubicBezTo>
                  <a:cubicBezTo>
                    <a:pt x="8162" y="7624"/>
                    <a:pt x="8162" y="7635"/>
                    <a:pt x="8160" y="7645"/>
                  </a:cubicBezTo>
                  <a:cubicBezTo>
                    <a:pt x="8158" y="7656"/>
                    <a:pt x="8154" y="7668"/>
                    <a:pt x="8146" y="7683"/>
                  </a:cubicBezTo>
                  <a:cubicBezTo>
                    <a:pt x="8137" y="7703"/>
                    <a:pt x="8125" y="7720"/>
                    <a:pt x="8111" y="7734"/>
                  </a:cubicBezTo>
                  <a:cubicBezTo>
                    <a:pt x="8098" y="7748"/>
                    <a:pt x="8081" y="7761"/>
                    <a:pt x="8061" y="7771"/>
                  </a:cubicBezTo>
                  <a:lnTo>
                    <a:pt x="8088" y="7810"/>
                  </a:lnTo>
                  <a:cubicBezTo>
                    <a:pt x="8109" y="7796"/>
                    <a:pt x="8128" y="7781"/>
                    <a:pt x="8144" y="7763"/>
                  </a:cubicBezTo>
                  <a:cubicBezTo>
                    <a:pt x="8159" y="7746"/>
                    <a:pt x="8173" y="7725"/>
                    <a:pt x="8185" y="7702"/>
                  </a:cubicBezTo>
                  <a:cubicBezTo>
                    <a:pt x="8194" y="7684"/>
                    <a:pt x="8200" y="7667"/>
                    <a:pt x="8203" y="7651"/>
                  </a:cubicBezTo>
                  <a:cubicBezTo>
                    <a:pt x="8205" y="7636"/>
                    <a:pt x="8206" y="7619"/>
                    <a:pt x="8204" y="7602"/>
                  </a:cubicBezTo>
                  <a:cubicBezTo>
                    <a:pt x="8202" y="7580"/>
                    <a:pt x="8194" y="7559"/>
                    <a:pt x="8182" y="7542"/>
                  </a:cubicBezTo>
                  <a:cubicBezTo>
                    <a:pt x="8170" y="7524"/>
                    <a:pt x="8155" y="7511"/>
                    <a:pt x="8137" y="7502"/>
                  </a:cubicBezTo>
                  <a:cubicBezTo>
                    <a:pt x="8124" y="7496"/>
                    <a:pt x="8111" y="7492"/>
                    <a:pt x="8096" y="7491"/>
                  </a:cubicBezTo>
                  <a:close/>
                  <a:moveTo>
                    <a:pt x="8014" y="7044"/>
                  </a:moveTo>
                  <a:lnTo>
                    <a:pt x="7886" y="7303"/>
                  </a:lnTo>
                  <a:lnTo>
                    <a:pt x="7926" y="7322"/>
                  </a:lnTo>
                  <a:lnTo>
                    <a:pt x="7977" y="7217"/>
                  </a:lnTo>
                  <a:lnTo>
                    <a:pt x="8329" y="7390"/>
                  </a:lnTo>
                  <a:lnTo>
                    <a:pt x="8351" y="7345"/>
                  </a:lnTo>
                  <a:lnTo>
                    <a:pt x="7999" y="7172"/>
                  </a:lnTo>
                  <a:lnTo>
                    <a:pt x="8052" y="7066"/>
                  </a:lnTo>
                  <a:lnTo>
                    <a:pt x="8014" y="7044"/>
                  </a:lnTo>
                  <a:close/>
                  <a:moveTo>
                    <a:pt x="8148" y="6771"/>
                  </a:moveTo>
                  <a:lnTo>
                    <a:pt x="8047" y="6977"/>
                  </a:lnTo>
                  <a:lnTo>
                    <a:pt x="8438" y="7169"/>
                  </a:lnTo>
                  <a:lnTo>
                    <a:pt x="8461" y="7122"/>
                  </a:lnTo>
                  <a:lnTo>
                    <a:pt x="8275" y="7030"/>
                  </a:lnTo>
                  <a:lnTo>
                    <a:pt x="8337" y="6905"/>
                  </a:lnTo>
                  <a:lnTo>
                    <a:pt x="8299" y="6886"/>
                  </a:lnTo>
                  <a:lnTo>
                    <a:pt x="8237" y="7012"/>
                  </a:lnTo>
                  <a:lnTo>
                    <a:pt x="8109" y="6949"/>
                  </a:lnTo>
                  <a:lnTo>
                    <a:pt x="8183" y="6798"/>
                  </a:lnTo>
                  <a:lnTo>
                    <a:pt x="8148" y="6771"/>
                  </a:lnTo>
                  <a:close/>
                  <a:moveTo>
                    <a:pt x="8695" y="6646"/>
                  </a:moveTo>
                  <a:lnTo>
                    <a:pt x="8241" y="6583"/>
                  </a:lnTo>
                  <a:lnTo>
                    <a:pt x="8211" y="6644"/>
                  </a:lnTo>
                  <a:lnTo>
                    <a:pt x="8537" y="6967"/>
                  </a:lnTo>
                  <a:lnTo>
                    <a:pt x="8561" y="6919"/>
                  </a:lnTo>
                  <a:lnTo>
                    <a:pt x="8459" y="6823"/>
                  </a:lnTo>
                  <a:lnTo>
                    <a:pt x="8531" y="6677"/>
                  </a:lnTo>
                  <a:lnTo>
                    <a:pt x="8669" y="6699"/>
                  </a:lnTo>
                  <a:lnTo>
                    <a:pt x="8695" y="6646"/>
                  </a:lnTo>
                  <a:close/>
                  <a:moveTo>
                    <a:pt x="8487" y="6670"/>
                  </a:moveTo>
                  <a:lnTo>
                    <a:pt x="8427" y="6791"/>
                  </a:lnTo>
                  <a:lnTo>
                    <a:pt x="8266" y="6635"/>
                  </a:lnTo>
                  <a:lnTo>
                    <a:pt x="8487" y="6670"/>
                  </a:lnTo>
                  <a:close/>
                  <a:moveTo>
                    <a:pt x="8133" y="6614"/>
                  </a:moveTo>
                  <a:cubicBezTo>
                    <a:pt x="8124" y="6617"/>
                    <a:pt x="8118" y="6622"/>
                    <a:pt x="8114" y="6631"/>
                  </a:cubicBezTo>
                  <a:cubicBezTo>
                    <a:pt x="8110" y="6639"/>
                    <a:pt x="8109" y="6647"/>
                    <a:pt x="8112" y="6655"/>
                  </a:cubicBezTo>
                  <a:cubicBezTo>
                    <a:pt x="8115" y="6664"/>
                    <a:pt x="8121" y="6670"/>
                    <a:pt x="8129" y="6674"/>
                  </a:cubicBezTo>
                  <a:cubicBezTo>
                    <a:pt x="8137" y="6678"/>
                    <a:pt x="8145" y="6679"/>
                    <a:pt x="8154" y="6676"/>
                  </a:cubicBezTo>
                  <a:cubicBezTo>
                    <a:pt x="8163" y="6673"/>
                    <a:pt x="8169" y="6668"/>
                    <a:pt x="8173" y="6659"/>
                  </a:cubicBezTo>
                  <a:cubicBezTo>
                    <a:pt x="8177" y="6651"/>
                    <a:pt x="8178" y="6643"/>
                    <a:pt x="8175" y="6634"/>
                  </a:cubicBezTo>
                  <a:cubicBezTo>
                    <a:pt x="8172" y="6626"/>
                    <a:pt x="8166" y="6620"/>
                    <a:pt x="8157" y="6615"/>
                  </a:cubicBezTo>
                  <a:cubicBezTo>
                    <a:pt x="8149" y="6612"/>
                    <a:pt x="8141" y="6611"/>
                    <a:pt x="8133" y="6614"/>
                  </a:cubicBezTo>
                  <a:close/>
                  <a:moveTo>
                    <a:pt x="8190" y="6497"/>
                  </a:moveTo>
                  <a:cubicBezTo>
                    <a:pt x="8182" y="6499"/>
                    <a:pt x="8176" y="6505"/>
                    <a:pt x="8171" y="6513"/>
                  </a:cubicBezTo>
                  <a:cubicBezTo>
                    <a:pt x="8168" y="6521"/>
                    <a:pt x="8167" y="6530"/>
                    <a:pt x="8170" y="6538"/>
                  </a:cubicBezTo>
                  <a:cubicBezTo>
                    <a:pt x="8173" y="6547"/>
                    <a:pt x="8178" y="6553"/>
                    <a:pt x="8186" y="6557"/>
                  </a:cubicBezTo>
                  <a:cubicBezTo>
                    <a:pt x="8195" y="6561"/>
                    <a:pt x="8203" y="6562"/>
                    <a:pt x="8212" y="6559"/>
                  </a:cubicBezTo>
                  <a:cubicBezTo>
                    <a:pt x="8221" y="6556"/>
                    <a:pt x="8227" y="6550"/>
                    <a:pt x="8231" y="6542"/>
                  </a:cubicBezTo>
                  <a:cubicBezTo>
                    <a:pt x="8235" y="6534"/>
                    <a:pt x="8236" y="6525"/>
                    <a:pt x="8232" y="6517"/>
                  </a:cubicBezTo>
                  <a:cubicBezTo>
                    <a:pt x="8229" y="6508"/>
                    <a:pt x="8223" y="6502"/>
                    <a:pt x="8215" y="6498"/>
                  </a:cubicBezTo>
                  <a:cubicBezTo>
                    <a:pt x="8207" y="6494"/>
                    <a:pt x="8199" y="6494"/>
                    <a:pt x="8190" y="6497"/>
                  </a:cubicBezTo>
                  <a:close/>
                  <a:moveTo>
                    <a:pt x="8791" y="6351"/>
                  </a:moveTo>
                  <a:lnTo>
                    <a:pt x="8715" y="6506"/>
                  </a:lnTo>
                  <a:lnTo>
                    <a:pt x="8364" y="6333"/>
                  </a:lnTo>
                  <a:lnTo>
                    <a:pt x="8341" y="6380"/>
                  </a:lnTo>
                  <a:lnTo>
                    <a:pt x="8732" y="6572"/>
                  </a:lnTo>
                  <a:lnTo>
                    <a:pt x="8827" y="6377"/>
                  </a:lnTo>
                  <a:lnTo>
                    <a:pt x="8791" y="6351"/>
                  </a:lnTo>
                  <a:close/>
                  <a:moveTo>
                    <a:pt x="8890" y="6250"/>
                  </a:moveTo>
                  <a:lnTo>
                    <a:pt x="8499" y="6058"/>
                  </a:lnTo>
                  <a:lnTo>
                    <a:pt x="8477" y="6103"/>
                  </a:lnTo>
                  <a:lnTo>
                    <a:pt x="8868" y="6295"/>
                  </a:lnTo>
                  <a:lnTo>
                    <a:pt x="8890" y="6250"/>
                  </a:lnTo>
                  <a:close/>
                  <a:moveTo>
                    <a:pt x="3914" y="18089"/>
                  </a:moveTo>
                  <a:lnTo>
                    <a:pt x="3523" y="17896"/>
                  </a:lnTo>
                  <a:lnTo>
                    <a:pt x="3500" y="17943"/>
                  </a:lnTo>
                  <a:lnTo>
                    <a:pt x="3664" y="18023"/>
                  </a:lnTo>
                  <a:lnTo>
                    <a:pt x="3583" y="18188"/>
                  </a:lnTo>
                  <a:lnTo>
                    <a:pt x="3419" y="18108"/>
                  </a:lnTo>
                  <a:lnTo>
                    <a:pt x="3397" y="18153"/>
                  </a:lnTo>
                  <a:lnTo>
                    <a:pt x="3601" y="18254"/>
                  </a:lnTo>
                  <a:lnTo>
                    <a:pt x="3717" y="18254"/>
                  </a:lnTo>
                  <a:lnTo>
                    <a:pt x="3621" y="18207"/>
                  </a:lnTo>
                  <a:lnTo>
                    <a:pt x="3702" y="18042"/>
                  </a:lnTo>
                  <a:lnTo>
                    <a:pt x="3891" y="18135"/>
                  </a:lnTo>
                  <a:lnTo>
                    <a:pt x="3914" y="18089"/>
                  </a:lnTo>
                  <a:close/>
                  <a:moveTo>
                    <a:pt x="9002" y="7621"/>
                  </a:moveTo>
                  <a:lnTo>
                    <a:pt x="9002" y="7564"/>
                  </a:lnTo>
                  <a:lnTo>
                    <a:pt x="8684" y="7408"/>
                  </a:lnTo>
                  <a:lnTo>
                    <a:pt x="8661" y="7454"/>
                  </a:lnTo>
                  <a:lnTo>
                    <a:pt x="9002" y="7621"/>
                  </a:lnTo>
                  <a:close/>
                  <a:moveTo>
                    <a:pt x="9002" y="7370"/>
                  </a:moveTo>
                  <a:lnTo>
                    <a:pt x="9002" y="7318"/>
                  </a:lnTo>
                  <a:lnTo>
                    <a:pt x="8746" y="7282"/>
                  </a:lnTo>
                  <a:lnTo>
                    <a:pt x="8721" y="7332"/>
                  </a:lnTo>
                  <a:lnTo>
                    <a:pt x="9002" y="7370"/>
                  </a:lnTo>
                  <a:close/>
                  <a:moveTo>
                    <a:pt x="9002" y="7216"/>
                  </a:moveTo>
                  <a:lnTo>
                    <a:pt x="9002" y="7149"/>
                  </a:lnTo>
                  <a:lnTo>
                    <a:pt x="8874" y="7021"/>
                  </a:lnTo>
                  <a:lnTo>
                    <a:pt x="8851" y="7069"/>
                  </a:lnTo>
                  <a:lnTo>
                    <a:pt x="9002" y="7216"/>
                  </a:lnTo>
                  <a:close/>
                  <a:moveTo>
                    <a:pt x="9002" y="6990"/>
                  </a:moveTo>
                  <a:lnTo>
                    <a:pt x="9002" y="6931"/>
                  </a:lnTo>
                  <a:lnTo>
                    <a:pt x="8974" y="6917"/>
                  </a:lnTo>
                  <a:lnTo>
                    <a:pt x="9002" y="6859"/>
                  </a:lnTo>
                  <a:lnTo>
                    <a:pt x="9002" y="6761"/>
                  </a:lnTo>
                  <a:lnTo>
                    <a:pt x="8912" y="6945"/>
                  </a:lnTo>
                  <a:lnTo>
                    <a:pt x="9002" y="6990"/>
                  </a:lnTo>
                  <a:close/>
                  <a:moveTo>
                    <a:pt x="4078" y="17755"/>
                  </a:moveTo>
                  <a:lnTo>
                    <a:pt x="4038" y="17735"/>
                  </a:lnTo>
                  <a:lnTo>
                    <a:pt x="3953" y="17907"/>
                  </a:lnTo>
                  <a:lnTo>
                    <a:pt x="3810" y="17837"/>
                  </a:lnTo>
                  <a:lnTo>
                    <a:pt x="3876" y="17703"/>
                  </a:lnTo>
                  <a:lnTo>
                    <a:pt x="3835" y="17683"/>
                  </a:lnTo>
                  <a:lnTo>
                    <a:pt x="3770" y="17817"/>
                  </a:lnTo>
                  <a:lnTo>
                    <a:pt x="3641" y="17754"/>
                  </a:lnTo>
                  <a:lnTo>
                    <a:pt x="3720" y="17593"/>
                  </a:lnTo>
                  <a:lnTo>
                    <a:pt x="3684" y="17568"/>
                  </a:lnTo>
                  <a:lnTo>
                    <a:pt x="3579" y="17782"/>
                  </a:lnTo>
                  <a:lnTo>
                    <a:pt x="3970" y="17974"/>
                  </a:lnTo>
                  <a:lnTo>
                    <a:pt x="4078" y="17755"/>
                  </a:lnTo>
                  <a:close/>
                  <a:moveTo>
                    <a:pt x="3995" y="16937"/>
                  </a:moveTo>
                  <a:lnTo>
                    <a:pt x="3972" y="16984"/>
                  </a:lnTo>
                  <a:lnTo>
                    <a:pt x="4175" y="17144"/>
                  </a:lnTo>
                  <a:cubicBezTo>
                    <a:pt x="4188" y="17154"/>
                    <a:pt x="4200" y="17164"/>
                    <a:pt x="4213" y="17174"/>
                  </a:cubicBezTo>
                  <a:cubicBezTo>
                    <a:pt x="4226" y="17184"/>
                    <a:pt x="4237" y="17192"/>
                    <a:pt x="4248" y="17200"/>
                  </a:cubicBezTo>
                  <a:cubicBezTo>
                    <a:pt x="4258" y="17207"/>
                    <a:pt x="4266" y="17213"/>
                    <a:pt x="4273" y="17218"/>
                  </a:cubicBezTo>
                  <a:cubicBezTo>
                    <a:pt x="4278" y="17222"/>
                    <a:pt x="4281" y="17224"/>
                    <a:pt x="4283" y="17226"/>
                  </a:cubicBezTo>
                  <a:cubicBezTo>
                    <a:pt x="4281" y="17225"/>
                    <a:pt x="4278" y="17224"/>
                    <a:pt x="4273" y="17223"/>
                  </a:cubicBezTo>
                  <a:cubicBezTo>
                    <a:pt x="4267" y="17221"/>
                    <a:pt x="4259" y="17218"/>
                    <a:pt x="4249" y="17216"/>
                  </a:cubicBezTo>
                  <a:cubicBezTo>
                    <a:pt x="4239" y="17213"/>
                    <a:pt x="4227" y="17210"/>
                    <a:pt x="4214" y="17206"/>
                  </a:cubicBezTo>
                  <a:cubicBezTo>
                    <a:pt x="4200" y="17203"/>
                    <a:pt x="4186" y="17199"/>
                    <a:pt x="4170" y="17195"/>
                  </a:cubicBezTo>
                  <a:lnTo>
                    <a:pt x="3900" y="17129"/>
                  </a:lnTo>
                  <a:lnTo>
                    <a:pt x="3874" y="17182"/>
                  </a:lnTo>
                  <a:lnTo>
                    <a:pt x="4083" y="17349"/>
                  </a:lnTo>
                  <a:cubicBezTo>
                    <a:pt x="4093" y="17357"/>
                    <a:pt x="4104" y="17366"/>
                    <a:pt x="4115" y="17375"/>
                  </a:cubicBezTo>
                  <a:cubicBezTo>
                    <a:pt x="4127" y="17384"/>
                    <a:pt x="4138" y="17392"/>
                    <a:pt x="4148" y="17399"/>
                  </a:cubicBezTo>
                  <a:cubicBezTo>
                    <a:pt x="4158" y="17407"/>
                    <a:pt x="4166" y="17413"/>
                    <a:pt x="4173" y="17419"/>
                  </a:cubicBezTo>
                  <a:cubicBezTo>
                    <a:pt x="4180" y="17424"/>
                    <a:pt x="4184" y="17427"/>
                    <a:pt x="4185" y="17427"/>
                  </a:cubicBezTo>
                  <a:cubicBezTo>
                    <a:pt x="4183" y="17427"/>
                    <a:pt x="4178" y="17425"/>
                    <a:pt x="4169" y="17422"/>
                  </a:cubicBezTo>
                  <a:cubicBezTo>
                    <a:pt x="4161" y="17420"/>
                    <a:pt x="4150" y="17416"/>
                    <a:pt x="4138" y="17413"/>
                  </a:cubicBezTo>
                  <a:cubicBezTo>
                    <a:pt x="4126" y="17409"/>
                    <a:pt x="4112" y="17405"/>
                    <a:pt x="4098" y="17401"/>
                  </a:cubicBezTo>
                  <a:cubicBezTo>
                    <a:pt x="4083" y="17397"/>
                    <a:pt x="4069" y="17393"/>
                    <a:pt x="4056" y="17390"/>
                  </a:cubicBezTo>
                  <a:lnTo>
                    <a:pt x="3803" y="17327"/>
                  </a:lnTo>
                  <a:lnTo>
                    <a:pt x="3778" y="17377"/>
                  </a:lnTo>
                  <a:lnTo>
                    <a:pt x="4215" y="17477"/>
                  </a:lnTo>
                  <a:lnTo>
                    <a:pt x="4244" y="17417"/>
                  </a:lnTo>
                  <a:lnTo>
                    <a:pt x="4047" y="17261"/>
                  </a:lnTo>
                  <a:cubicBezTo>
                    <a:pt x="4036" y="17252"/>
                    <a:pt x="4024" y="17243"/>
                    <a:pt x="4013" y="17234"/>
                  </a:cubicBezTo>
                  <a:cubicBezTo>
                    <a:pt x="4002" y="17226"/>
                    <a:pt x="3992" y="17218"/>
                    <a:pt x="3983" y="17212"/>
                  </a:cubicBezTo>
                  <a:cubicBezTo>
                    <a:pt x="3974" y="17205"/>
                    <a:pt x="3967" y="17200"/>
                    <a:pt x="3961" y="17196"/>
                  </a:cubicBezTo>
                  <a:cubicBezTo>
                    <a:pt x="3955" y="17192"/>
                    <a:pt x="3952" y="17189"/>
                    <a:pt x="3951" y="17188"/>
                  </a:cubicBezTo>
                  <a:cubicBezTo>
                    <a:pt x="3952" y="17189"/>
                    <a:pt x="3956" y="17190"/>
                    <a:pt x="3963" y="17192"/>
                  </a:cubicBezTo>
                  <a:cubicBezTo>
                    <a:pt x="3970" y="17194"/>
                    <a:pt x="3979" y="17197"/>
                    <a:pt x="3989" y="17200"/>
                  </a:cubicBezTo>
                  <a:cubicBezTo>
                    <a:pt x="4000" y="17203"/>
                    <a:pt x="4012" y="17206"/>
                    <a:pt x="4026" y="17210"/>
                  </a:cubicBezTo>
                  <a:cubicBezTo>
                    <a:pt x="4040" y="17214"/>
                    <a:pt x="4055" y="17218"/>
                    <a:pt x="4071" y="17222"/>
                  </a:cubicBezTo>
                  <a:lnTo>
                    <a:pt x="4312" y="17280"/>
                  </a:lnTo>
                  <a:lnTo>
                    <a:pt x="4342" y="17219"/>
                  </a:lnTo>
                  <a:lnTo>
                    <a:pt x="3995" y="16937"/>
                  </a:lnTo>
                  <a:close/>
                  <a:moveTo>
                    <a:pt x="4447" y="17006"/>
                  </a:moveTo>
                  <a:lnTo>
                    <a:pt x="4056" y="16813"/>
                  </a:lnTo>
                  <a:lnTo>
                    <a:pt x="4033" y="16859"/>
                  </a:lnTo>
                  <a:lnTo>
                    <a:pt x="4424" y="17051"/>
                  </a:lnTo>
                  <a:lnTo>
                    <a:pt x="4447" y="17006"/>
                  </a:lnTo>
                  <a:close/>
                  <a:moveTo>
                    <a:pt x="4563" y="16671"/>
                  </a:moveTo>
                  <a:lnTo>
                    <a:pt x="4487" y="16825"/>
                  </a:lnTo>
                  <a:lnTo>
                    <a:pt x="4135" y="16652"/>
                  </a:lnTo>
                  <a:lnTo>
                    <a:pt x="4112" y="16699"/>
                  </a:lnTo>
                  <a:lnTo>
                    <a:pt x="4503" y="16891"/>
                  </a:lnTo>
                  <a:lnTo>
                    <a:pt x="4599" y="16696"/>
                  </a:lnTo>
                  <a:lnTo>
                    <a:pt x="4563" y="16671"/>
                  </a:lnTo>
                  <a:close/>
                  <a:moveTo>
                    <a:pt x="4766" y="16358"/>
                  </a:moveTo>
                  <a:lnTo>
                    <a:pt x="4375" y="16165"/>
                  </a:lnTo>
                  <a:lnTo>
                    <a:pt x="4352" y="16212"/>
                  </a:lnTo>
                  <a:lnTo>
                    <a:pt x="4515" y="16292"/>
                  </a:lnTo>
                  <a:lnTo>
                    <a:pt x="4434" y="16457"/>
                  </a:lnTo>
                  <a:lnTo>
                    <a:pt x="4271" y="16377"/>
                  </a:lnTo>
                  <a:lnTo>
                    <a:pt x="4248" y="16422"/>
                  </a:lnTo>
                  <a:lnTo>
                    <a:pt x="4639" y="16615"/>
                  </a:lnTo>
                  <a:lnTo>
                    <a:pt x="4662" y="16569"/>
                  </a:lnTo>
                  <a:lnTo>
                    <a:pt x="4472" y="16476"/>
                  </a:lnTo>
                  <a:lnTo>
                    <a:pt x="4553" y="16311"/>
                  </a:lnTo>
                  <a:lnTo>
                    <a:pt x="4743" y="16404"/>
                  </a:lnTo>
                  <a:lnTo>
                    <a:pt x="4766" y="16358"/>
                  </a:lnTo>
                  <a:close/>
                  <a:moveTo>
                    <a:pt x="4930" y="16024"/>
                  </a:moveTo>
                  <a:lnTo>
                    <a:pt x="4889" y="16004"/>
                  </a:lnTo>
                  <a:lnTo>
                    <a:pt x="4805" y="16176"/>
                  </a:lnTo>
                  <a:lnTo>
                    <a:pt x="4662" y="16106"/>
                  </a:lnTo>
                  <a:lnTo>
                    <a:pt x="4728" y="15972"/>
                  </a:lnTo>
                  <a:lnTo>
                    <a:pt x="4687" y="15952"/>
                  </a:lnTo>
                  <a:lnTo>
                    <a:pt x="4621" y="16086"/>
                  </a:lnTo>
                  <a:lnTo>
                    <a:pt x="4493" y="16023"/>
                  </a:lnTo>
                  <a:lnTo>
                    <a:pt x="4572" y="15862"/>
                  </a:lnTo>
                  <a:lnTo>
                    <a:pt x="4536" y="15837"/>
                  </a:lnTo>
                  <a:lnTo>
                    <a:pt x="4431" y="16051"/>
                  </a:lnTo>
                  <a:lnTo>
                    <a:pt x="4822" y="16243"/>
                  </a:lnTo>
                  <a:lnTo>
                    <a:pt x="4930" y="16024"/>
                  </a:lnTo>
                  <a:close/>
                  <a:moveTo>
                    <a:pt x="5030" y="15721"/>
                  </a:moveTo>
                  <a:lnTo>
                    <a:pt x="4954" y="15875"/>
                  </a:lnTo>
                  <a:lnTo>
                    <a:pt x="4603" y="15702"/>
                  </a:lnTo>
                  <a:lnTo>
                    <a:pt x="4580" y="15749"/>
                  </a:lnTo>
                  <a:lnTo>
                    <a:pt x="4971" y="15941"/>
                  </a:lnTo>
                  <a:lnTo>
                    <a:pt x="5066" y="15746"/>
                  </a:lnTo>
                  <a:lnTo>
                    <a:pt x="5030" y="15721"/>
                  </a:lnTo>
                  <a:close/>
                  <a:moveTo>
                    <a:pt x="5289" y="15293"/>
                  </a:moveTo>
                  <a:lnTo>
                    <a:pt x="4882" y="15135"/>
                  </a:lnTo>
                  <a:lnTo>
                    <a:pt x="4848" y="15204"/>
                  </a:lnTo>
                  <a:lnTo>
                    <a:pt x="5072" y="15405"/>
                  </a:lnTo>
                  <a:cubicBezTo>
                    <a:pt x="5085" y="15417"/>
                    <a:pt x="5098" y="15427"/>
                    <a:pt x="5109" y="15436"/>
                  </a:cubicBezTo>
                  <a:cubicBezTo>
                    <a:pt x="5120" y="15444"/>
                    <a:pt x="5127" y="15449"/>
                    <a:pt x="5128" y="15450"/>
                  </a:cubicBezTo>
                  <a:cubicBezTo>
                    <a:pt x="5126" y="15450"/>
                    <a:pt x="5118" y="15448"/>
                    <a:pt x="5104" y="15444"/>
                  </a:cubicBezTo>
                  <a:cubicBezTo>
                    <a:pt x="5090" y="15440"/>
                    <a:pt x="5073" y="15436"/>
                    <a:pt x="5052" y="15432"/>
                  </a:cubicBezTo>
                  <a:lnTo>
                    <a:pt x="4762" y="15378"/>
                  </a:lnTo>
                  <a:lnTo>
                    <a:pt x="4729" y="15446"/>
                  </a:lnTo>
                  <a:lnTo>
                    <a:pt x="5103" y="15673"/>
                  </a:lnTo>
                  <a:lnTo>
                    <a:pt x="5125" y="15628"/>
                  </a:lnTo>
                  <a:lnTo>
                    <a:pt x="4857" y="15469"/>
                  </a:lnTo>
                  <a:cubicBezTo>
                    <a:pt x="4852" y="15466"/>
                    <a:pt x="4845" y="15462"/>
                    <a:pt x="4838" y="15458"/>
                  </a:cubicBezTo>
                  <a:cubicBezTo>
                    <a:pt x="4830" y="15454"/>
                    <a:pt x="4823" y="15449"/>
                    <a:pt x="4815" y="15445"/>
                  </a:cubicBezTo>
                  <a:cubicBezTo>
                    <a:pt x="4808" y="15441"/>
                    <a:pt x="4802" y="15437"/>
                    <a:pt x="4796" y="15434"/>
                  </a:cubicBezTo>
                  <a:cubicBezTo>
                    <a:pt x="4791" y="15431"/>
                    <a:pt x="4788" y="15430"/>
                    <a:pt x="4787" y="15429"/>
                  </a:cubicBezTo>
                  <a:cubicBezTo>
                    <a:pt x="4791" y="15430"/>
                    <a:pt x="4800" y="15432"/>
                    <a:pt x="4814" y="15435"/>
                  </a:cubicBezTo>
                  <a:cubicBezTo>
                    <a:pt x="4829" y="15438"/>
                    <a:pt x="4848" y="15442"/>
                    <a:pt x="4870" y="15446"/>
                  </a:cubicBezTo>
                  <a:lnTo>
                    <a:pt x="5185" y="15505"/>
                  </a:lnTo>
                  <a:lnTo>
                    <a:pt x="5205" y="15465"/>
                  </a:lnTo>
                  <a:lnTo>
                    <a:pt x="4954" y="15238"/>
                  </a:lnTo>
                  <a:cubicBezTo>
                    <a:pt x="4949" y="15233"/>
                    <a:pt x="4943" y="15228"/>
                    <a:pt x="4938" y="15223"/>
                  </a:cubicBezTo>
                  <a:cubicBezTo>
                    <a:pt x="4932" y="15218"/>
                    <a:pt x="4926" y="15214"/>
                    <a:pt x="4921" y="15209"/>
                  </a:cubicBezTo>
                  <a:cubicBezTo>
                    <a:pt x="4916" y="15205"/>
                    <a:pt x="4911" y="15201"/>
                    <a:pt x="4907" y="15198"/>
                  </a:cubicBezTo>
                  <a:cubicBezTo>
                    <a:pt x="4904" y="15195"/>
                    <a:pt x="4902" y="15193"/>
                    <a:pt x="4901" y="15192"/>
                  </a:cubicBezTo>
                  <a:cubicBezTo>
                    <a:pt x="4902" y="15193"/>
                    <a:pt x="4904" y="15194"/>
                    <a:pt x="4909" y="15196"/>
                  </a:cubicBezTo>
                  <a:cubicBezTo>
                    <a:pt x="4914" y="15198"/>
                    <a:pt x="4919" y="15201"/>
                    <a:pt x="4926" y="15204"/>
                  </a:cubicBezTo>
                  <a:cubicBezTo>
                    <a:pt x="4933" y="15207"/>
                    <a:pt x="4940" y="15210"/>
                    <a:pt x="4948" y="15213"/>
                  </a:cubicBezTo>
                  <a:cubicBezTo>
                    <a:pt x="4955" y="15216"/>
                    <a:pt x="4962" y="15219"/>
                    <a:pt x="4968" y="15222"/>
                  </a:cubicBezTo>
                  <a:lnTo>
                    <a:pt x="5266" y="15340"/>
                  </a:lnTo>
                  <a:lnTo>
                    <a:pt x="5289" y="15293"/>
                  </a:lnTo>
                  <a:close/>
                  <a:moveTo>
                    <a:pt x="5309" y="14882"/>
                  </a:moveTo>
                  <a:cubicBezTo>
                    <a:pt x="5294" y="14880"/>
                    <a:pt x="5281" y="14881"/>
                    <a:pt x="5268" y="14885"/>
                  </a:cubicBezTo>
                  <a:cubicBezTo>
                    <a:pt x="5254" y="14888"/>
                    <a:pt x="5242" y="14893"/>
                    <a:pt x="5232" y="14901"/>
                  </a:cubicBezTo>
                  <a:cubicBezTo>
                    <a:pt x="5221" y="14908"/>
                    <a:pt x="5208" y="14919"/>
                    <a:pt x="5194" y="14934"/>
                  </a:cubicBezTo>
                  <a:lnTo>
                    <a:pt x="5158" y="14972"/>
                  </a:lnTo>
                  <a:cubicBezTo>
                    <a:pt x="5139" y="14992"/>
                    <a:pt x="5122" y="15004"/>
                    <a:pt x="5108" y="15009"/>
                  </a:cubicBezTo>
                  <a:cubicBezTo>
                    <a:pt x="5093" y="15015"/>
                    <a:pt x="5078" y="15014"/>
                    <a:pt x="5062" y="15006"/>
                  </a:cubicBezTo>
                  <a:cubicBezTo>
                    <a:pt x="5042" y="14996"/>
                    <a:pt x="5030" y="14981"/>
                    <a:pt x="5025" y="14962"/>
                  </a:cubicBezTo>
                  <a:cubicBezTo>
                    <a:pt x="5020" y="14943"/>
                    <a:pt x="5024" y="14921"/>
                    <a:pt x="5036" y="14896"/>
                  </a:cubicBezTo>
                  <a:cubicBezTo>
                    <a:pt x="5040" y="14888"/>
                    <a:pt x="5045" y="14880"/>
                    <a:pt x="5049" y="14873"/>
                  </a:cubicBezTo>
                  <a:cubicBezTo>
                    <a:pt x="5054" y="14866"/>
                    <a:pt x="5060" y="14860"/>
                    <a:pt x="5066" y="14854"/>
                  </a:cubicBezTo>
                  <a:cubicBezTo>
                    <a:pt x="5072" y="14848"/>
                    <a:pt x="5080" y="14842"/>
                    <a:pt x="5088" y="14836"/>
                  </a:cubicBezTo>
                  <a:cubicBezTo>
                    <a:pt x="5096" y="14830"/>
                    <a:pt x="5105" y="14824"/>
                    <a:pt x="5116" y="14817"/>
                  </a:cubicBezTo>
                  <a:lnTo>
                    <a:pt x="5092" y="14780"/>
                  </a:lnTo>
                  <a:cubicBezTo>
                    <a:pt x="5049" y="14805"/>
                    <a:pt x="5017" y="14838"/>
                    <a:pt x="4997" y="14879"/>
                  </a:cubicBezTo>
                  <a:cubicBezTo>
                    <a:pt x="4987" y="14898"/>
                    <a:pt x="4982" y="14917"/>
                    <a:pt x="4980" y="14935"/>
                  </a:cubicBezTo>
                  <a:cubicBezTo>
                    <a:pt x="4977" y="14954"/>
                    <a:pt x="4979" y="14971"/>
                    <a:pt x="4983" y="14987"/>
                  </a:cubicBezTo>
                  <a:cubicBezTo>
                    <a:pt x="4988" y="15002"/>
                    <a:pt x="4995" y="15017"/>
                    <a:pt x="5006" y="15030"/>
                  </a:cubicBezTo>
                  <a:cubicBezTo>
                    <a:pt x="5016" y="15042"/>
                    <a:pt x="5030" y="15053"/>
                    <a:pt x="5047" y="15061"/>
                  </a:cubicBezTo>
                  <a:cubicBezTo>
                    <a:pt x="5072" y="15074"/>
                    <a:pt x="5097" y="15076"/>
                    <a:pt x="5123" y="15068"/>
                  </a:cubicBezTo>
                  <a:cubicBezTo>
                    <a:pt x="5134" y="15064"/>
                    <a:pt x="5145" y="15059"/>
                    <a:pt x="5155" y="15051"/>
                  </a:cubicBezTo>
                  <a:cubicBezTo>
                    <a:pt x="5165" y="15043"/>
                    <a:pt x="5178" y="15031"/>
                    <a:pt x="5192" y="15016"/>
                  </a:cubicBezTo>
                  <a:lnTo>
                    <a:pt x="5223" y="14982"/>
                  </a:lnTo>
                  <a:cubicBezTo>
                    <a:pt x="5260" y="14942"/>
                    <a:pt x="5296" y="14931"/>
                    <a:pt x="5330" y="14948"/>
                  </a:cubicBezTo>
                  <a:cubicBezTo>
                    <a:pt x="5354" y="14959"/>
                    <a:pt x="5368" y="14978"/>
                    <a:pt x="5372" y="15003"/>
                  </a:cubicBezTo>
                  <a:cubicBezTo>
                    <a:pt x="5375" y="15015"/>
                    <a:pt x="5375" y="15026"/>
                    <a:pt x="5373" y="15036"/>
                  </a:cubicBezTo>
                  <a:cubicBezTo>
                    <a:pt x="5371" y="15047"/>
                    <a:pt x="5366" y="15059"/>
                    <a:pt x="5359" y="15074"/>
                  </a:cubicBezTo>
                  <a:cubicBezTo>
                    <a:pt x="5349" y="15094"/>
                    <a:pt x="5338" y="15111"/>
                    <a:pt x="5324" y="15125"/>
                  </a:cubicBezTo>
                  <a:cubicBezTo>
                    <a:pt x="5310" y="15139"/>
                    <a:pt x="5294" y="15152"/>
                    <a:pt x="5274" y="15162"/>
                  </a:cubicBezTo>
                  <a:lnTo>
                    <a:pt x="5300" y="15201"/>
                  </a:lnTo>
                  <a:cubicBezTo>
                    <a:pt x="5322" y="15187"/>
                    <a:pt x="5341" y="15172"/>
                    <a:pt x="5356" y="15154"/>
                  </a:cubicBezTo>
                  <a:cubicBezTo>
                    <a:pt x="5372" y="15137"/>
                    <a:pt x="5386" y="15116"/>
                    <a:pt x="5397" y="15093"/>
                  </a:cubicBezTo>
                  <a:cubicBezTo>
                    <a:pt x="5406" y="15074"/>
                    <a:pt x="5412" y="15058"/>
                    <a:pt x="5415" y="15042"/>
                  </a:cubicBezTo>
                  <a:cubicBezTo>
                    <a:pt x="5418" y="15027"/>
                    <a:pt x="5418" y="15010"/>
                    <a:pt x="5416" y="14993"/>
                  </a:cubicBezTo>
                  <a:cubicBezTo>
                    <a:pt x="5414" y="14970"/>
                    <a:pt x="5407" y="14950"/>
                    <a:pt x="5395" y="14933"/>
                  </a:cubicBezTo>
                  <a:cubicBezTo>
                    <a:pt x="5382" y="14915"/>
                    <a:pt x="5367" y="14902"/>
                    <a:pt x="5349" y="14893"/>
                  </a:cubicBezTo>
                  <a:cubicBezTo>
                    <a:pt x="5337" y="14887"/>
                    <a:pt x="5324" y="14883"/>
                    <a:pt x="5309" y="14882"/>
                  </a:cubicBezTo>
                  <a:close/>
                  <a:moveTo>
                    <a:pt x="5423" y="14692"/>
                  </a:moveTo>
                  <a:lnTo>
                    <a:pt x="5380" y="14670"/>
                  </a:lnTo>
                  <a:lnTo>
                    <a:pt x="5326" y="14779"/>
                  </a:lnTo>
                  <a:lnTo>
                    <a:pt x="5370" y="14800"/>
                  </a:lnTo>
                  <a:lnTo>
                    <a:pt x="5423" y="14692"/>
                  </a:lnTo>
                  <a:close/>
                  <a:moveTo>
                    <a:pt x="5340" y="14204"/>
                  </a:moveTo>
                  <a:lnTo>
                    <a:pt x="5317" y="14250"/>
                  </a:lnTo>
                  <a:lnTo>
                    <a:pt x="5589" y="14384"/>
                  </a:lnTo>
                  <a:cubicBezTo>
                    <a:pt x="5603" y="14391"/>
                    <a:pt x="5614" y="14397"/>
                    <a:pt x="5622" y="14404"/>
                  </a:cubicBezTo>
                  <a:cubicBezTo>
                    <a:pt x="5630" y="14410"/>
                    <a:pt x="5637" y="14418"/>
                    <a:pt x="5643" y="14429"/>
                  </a:cubicBezTo>
                  <a:cubicBezTo>
                    <a:pt x="5648" y="14439"/>
                    <a:pt x="5650" y="14451"/>
                    <a:pt x="5648" y="14465"/>
                  </a:cubicBezTo>
                  <a:cubicBezTo>
                    <a:pt x="5646" y="14479"/>
                    <a:pt x="5642" y="14494"/>
                    <a:pt x="5634" y="14510"/>
                  </a:cubicBezTo>
                  <a:cubicBezTo>
                    <a:pt x="5628" y="14522"/>
                    <a:pt x="5621" y="14532"/>
                    <a:pt x="5615" y="14540"/>
                  </a:cubicBezTo>
                  <a:cubicBezTo>
                    <a:pt x="5608" y="14547"/>
                    <a:pt x="5601" y="14553"/>
                    <a:pt x="5595" y="14558"/>
                  </a:cubicBezTo>
                  <a:cubicBezTo>
                    <a:pt x="5588" y="14562"/>
                    <a:pt x="5581" y="14565"/>
                    <a:pt x="5575" y="14566"/>
                  </a:cubicBezTo>
                  <a:cubicBezTo>
                    <a:pt x="5569" y="14567"/>
                    <a:pt x="5563" y="14568"/>
                    <a:pt x="5558" y="14568"/>
                  </a:cubicBezTo>
                  <a:cubicBezTo>
                    <a:pt x="5550" y="14567"/>
                    <a:pt x="5541" y="14565"/>
                    <a:pt x="5530" y="14561"/>
                  </a:cubicBezTo>
                  <a:cubicBezTo>
                    <a:pt x="5519" y="14556"/>
                    <a:pt x="5508" y="14552"/>
                    <a:pt x="5498" y="14547"/>
                  </a:cubicBezTo>
                  <a:lnTo>
                    <a:pt x="5235" y="14417"/>
                  </a:lnTo>
                  <a:lnTo>
                    <a:pt x="5212" y="14463"/>
                  </a:lnTo>
                  <a:lnTo>
                    <a:pt x="5492" y="14601"/>
                  </a:lnTo>
                  <a:cubicBezTo>
                    <a:pt x="5501" y="14606"/>
                    <a:pt x="5511" y="14610"/>
                    <a:pt x="5523" y="14614"/>
                  </a:cubicBezTo>
                  <a:cubicBezTo>
                    <a:pt x="5535" y="14619"/>
                    <a:pt x="5547" y="14621"/>
                    <a:pt x="5559" y="14620"/>
                  </a:cubicBezTo>
                  <a:cubicBezTo>
                    <a:pt x="5584" y="14619"/>
                    <a:pt x="5605" y="14612"/>
                    <a:pt x="5623" y="14598"/>
                  </a:cubicBezTo>
                  <a:cubicBezTo>
                    <a:pt x="5641" y="14584"/>
                    <a:pt x="5657" y="14563"/>
                    <a:pt x="5672" y="14532"/>
                  </a:cubicBezTo>
                  <a:cubicBezTo>
                    <a:pt x="5684" y="14508"/>
                    <a:pt x="5692" y="14487"/>
                    <a:pt x="5695" y="14468"/>
                  </a:cubicBezTo>
                  <a:cubicBezTo>
                    <a:pt x="5698" y="14450"/>
                    <a:pt x="5697" y="14432"/>
                    <a:pt x="5693" y="14415"/>
                  </a:cubicBezTo>
                  <a:cubicBezTo>
                    <a:pt x="5689" y="14398"/>
                    <a:pt x="5681" y="14385"/>
                    <a:pt x="5670" y="14374"/>
                  </a:cubicBezTo>
                  <a:cubicBezTo>
                    <a:pt x="5659" y="14364"/>
                    <a:pt x="5641" y="14353"/>
                    <a:pt x="5618" y="14341"/>
                  </a:cubicBezTo>
                  <a:lnTo>
                    <a:pt x="5340" y="14204"/>
                  </a:lnTo>
                  <a:close/>
                  <a:moveTo>
                    <a:pt x="5914" y="14024"/>
                  </a:moveTo>
                  <a:lnTo>
                    <a:pt x="5523" y="13832"/>
                  </a:lnTo>
                  <a:lnTo>
                    <a:pt x="5500" y="13878"/>
                  </a:lnTo>
                  <a:lnTo>
                    <a:pt x="5714" y="13981"/>
                  </a:lnTo>
                  <a:cubicBezTo>
                    <a:pt x="5728" y="13988"/>
                    <a:pt x="5742" y="13994"/>
                    <a:pt x="5756" y="14001"/>
                  </a:cubicBezTo>
                  <a:cubicBezTo>
                    <a:pt x="5771" y="14007"/>
                    <a:pt x="5784" y="14013"/>
                    <a:pt x="5795" y="14017"/>
                  </a:cubicBezTo>
                  <a:cubicBezTo>
                    <a:pt x="5806" y="14022"/>
                    <a:pt x="5816" y="14026"/>
                    <a:pt x="5823" y="14029"/>
                  </a:cubicBezTo>
                  <a:cubicBezTo>
                    <a:pt x="5831" y="14032"/>
                    <a:pt x="5835" y="14034"/>
                    <a:pt x="5835" y="14034"/>
                  </a:cubicBezTo>
                  <a:cubicBezTo>
                    <a:pt x="5834" y="14034"/>
                    <a:pt x="5830" y="14034"/>
                    <a:pt x="5824" y="14033"/>
                  </a:cubicBezTo>
                  <a:cubicBezTo>
                    <a:pt x="5818" y="14033"/>
                    <a:pt x="5810" y="14032"/>
                    <a:pt x="5801" y="14032"/>
                  </a:cubicBezTo>
                  <a:cubicBezTo>
                    <a:pt x="5792" y="14031"/>
                    <a:pt x="5782" y="14031"/>
                    <a:pt x="5770" y="14030"/>
                  </a:cubicBezTo>
                  <a:cubicBezTo>
                    <a:pt x="5758" y="14030"/>
                    <a:pt x="5747" y="14030"/>
                    <a:pt x="5735" y="14030"/>
                  </a:cubicBezTo>
                  <a:lnTo>
                    <a:pt x="5422" y="14037"/>
                  </a:lnTo>
                  <a:lnTo>
                    <a:pt x="5395" y="14091"/>
                  </a:lnTo>
                  <a:lnTo>
                    <a:pt x="5786" y="14284"/>
                  </a:lnTo>
                  <a:lnTo>
                    <a:pt x="5810" y="14235"/>
                  </a:lnTo>
                  <a:lnTo>
                    <a:pt x="5582" y="14126"/>
                  </a:lnTo>
                  <a:cubicBezTo>
                    <a:pt x="5571" y="14120"/>
                    <a:pt x="5559" y="14115"/>
                    <a:pt x="5547" y="14110"/>
                  </a:cubicBezTo>
                  <a:cubicBezTo>
                    <a:pt x="5536" y="14105"/>
                    <a:pt x="5525" y="14100"/>
                    <a:pt x="5515" y="14096"/>
                  </a:cubicBezTo>
                  <a:cubicBezTo>
                    <a:pt x="5505" y="14092"/>
                    <a:pt x="5496" y="14088"/>
                    <a:pt x="5489" y="14085"/>
                  </a:cubicBezTo>
                  <a:cubicBezTo>
                    <a:pt x="5482" y="14082"/>
                    <a:pt x="5477" y="14080"/>
                    <a:pt x="5473" y="14079"/>
                  </a:cubicBezTo>
                  <a:cubicBezTo>
                    <a:pt x="5477" y="14080"/>
                    <a:pt x="5483" y="14080"/>
                    <a:pt x="5491" y="14080"/>
                  </a:cubicBezTo>
                  <a:cubicBezTo>
                    <a:pt x="5498" y="14081"/>
                    <a:pt x="5507" y="14081"/>
                    <a:pt x="5517" y="14081"/>
                  </a:cubicBezTo>
                  <a:cubicBezTo>
                    <a:pt x="5527" y="14081"/>
                    <a:pt x="5538" y="14081"/>
                    <a:pt x="5550" y="14081"/>
                  </a:cubicBezTo>
                  <a:cubicBezTo>
                    <a:pt x="5563" y="14081"/>
                    <a:pt x="5575" y="14081"/>
                    <a:pt x="5589" y="14081"/>
                  </a:cubicBezTo>
                  <a:lnTo>
                    <a:pt x="5890" y="14073"/>
                  </a:lnTo>
                  <a:lnTo>
                    <a:pt x="5914" y="14024"/>
                  </a:lnTo>
                  <a:close/>
                  <a:moveTo>
                    <a:pt x="5993" y="13864"/>
                  </a:moveTo>
                  <a:lnTo>
                    <a:pt x="5602" y="13672"/>
                  </a:lnTo>
                  <a:lnTo>
                    <a:pt x="5579" y="13717"/>
                  </a:lnTo>
                  <a:lnTo>
                    <a:pt x="5970" y="13910"/>
                  </a:lnTo>
                  <a:lnTo>
                    <a:pt x="5993" y="13864"/>
                  </a:lnTo>
                  <a:close/>
                  <a:moveTo>
                    <a:pt x="5792" y="13284"/>
                  </a:moveTo>
                  <a:lnTo>
                    <a:pt x="5769" y="13332"/>
                  </a:lnTo>
                  <a:lnTo>
                    <a:pt x="5985" y="13543"/>
                  </a:lnTo>
                  <a:cubicBezTo>
                    <a:pt x="6003" y="13560"/>
                    <a:pt x="6018" y="13574"/>
                    <a:pt x="6030" y="13585"/>
                  </a:cubicBezTo>
                  <a:cubicBezTo>
                    <a:pt x="6042" y="13596"/>
                    <a:pt x="6050" y="13603"/>
                    <a:pt x="6055" y="13607"/>
                  </a:cubicBezTo>
                  <a:cubicBezTo>
                    <a:pt x="6052" y="13606"/>
                    <a:pt x="6047" y="13605"/>
                    <a:pt x="6040" y="13603"/>
                  </a:cubicBezTo>
                  <a:cubicBezTo>
                    <a:pt x="6033" y="13601"/>
                    <a:pt x="6025" y="13599"/>
                    <a:pt x="6016" y="13597"/>
                  </a:cubicBezTo>
                  <a:cubicBezTo>
                    <a:pt x="6007" y="13595"/>
                    <a:pt x="5997" y="13593"/>
                    <a:pt x="5987" y="13592"/>
                  </a:cubicBezTo>
                  <a:cubicBezTo>
                    <a:pt x="5977" y="13590"/>
                    <a:pt x="5966" y="13588"/>
                    <a:pt x="5956" y="13587"/>
                  </a:cubicBezTo>
                  <a:lnTo>
                    <a:pt x="5664" y="13545"/>
                  </a:lnTo>
                  <a:lnTo>
                    <a:pt x="5639" y="13596"/>
                  </a:lnTo>
                  <a:lnTo>
                    <a:pt x="6095" y="13657"/>
                  </a:lnTo>
                  <a:lnTo>
                    <a:pt x="6117" y="13611"/>
                  </a:lnTo>
                  <a:lnTo>
                    <a:pt x="5792" y="13284"/>
                  </a:lnTo>
                  <a:close/>
                  <a:moveTo>
                    <a:pt x="6328" y="13182"/>
                  </a:moveTo>
                  <a:lnTo>
                    <a:pt x="6288" y="13162"/>
                  </a:lnTo>
                  <a:lnTo>
                    <a:pt x="6203" y="13334"/>
                  </a:lnTo>
                  <a:lnTo>
                    <a:pt x="6060" y="13264"/>
                  </a:lnTo>
                  <a:lnTo>
                    <a:pt x="6126" y="13130"/>
                  </a:lnTo>
                  <a:lnTo>
                    <a:pt x="6086" y="13110"/>
                  </a:lnTo>
                  <a:lnTo>
                    <a:pt x="6020" y="13244"/>
                  </a:lnTo>
                  <a:lnTo>
                    <a:pt x="5892" y="13181"/>
                  </a:lnTo>
                  <a:lnTo>
                    <a:pt x="5970" y="13020"/>
                  </a:lnTo>
                  <a:lnTo>
                    <a:pt x="5935" y="12995"/>
                  </a:lnTo>
                  <a:lnTo>
                    <a:pt x="5830" y="13209"/>
                  </a:lnTo>
                  <a:lnTo>
                    <a:pt x="6220" y="13401"/>
                  </a:lnTo>
                  <a:lnTo>
                    <a:pt x="6328" y="13182"/>
                  </a:lnTo>
                  <a:close/>
                  <a:moveTo>
                    <a:pt x="6491" y="12851"/>
                  </a:moveTo>
                  <a:lnTo>
                    <a:pt x="6455" y="12855"/>
                  </a:lnTo>
                  <a:cubicBezTo>
                    <a:pt x="6438" y="12858"/>
                    <a:pt x="6421" y="12860"/>
                    <a:pt x="6402" y="12863"/>
                  </a:cubicBezTo>
                  <a:cubicBezTo>
                    <a:pt x="6383" y="12865"/>
                    <a:pt x="6366" y="12868"/>
                    <a:pt x="6349" y="12870"/>
                  </a:cubicBezTo>
                  <a:cubicBezTo>
                    <a:pt x="6333" y="12872"/>
                    <a:pt x="6321" y="12874"/>
                    <a:pt x="6314" y="12875"/>
                  </a:cubicBezTo>
                  <a:cubicBezTo>
                    <a:pt x="6304" y="12877"/>
                    <a:pt x="6293" y="12880"/>
                    <a:pt x="6282" y="12883"/>
                  </a:cubicBezTo>
                  <a:cubicBezTo>
                    <a:pt x="6270" y="12886"/>
                    <a:pt x="6259" y="12889"/>
                    <a:pt x="6251" y="12893"/>
                  </a:cubicBezTo>
                  <a:lnTo>
                    <a:pt x="6254" y="12887"/>
                  </a:lnTo>
                  <a:cubicBezTo>
                    <a:pt x="6261" y="12872"/>
                    <a:pt x="6266" y="12856"/>
                    <a:pt x="6267" y="12841"/>
                  </a:cubicBezTo>
                  <a:cubicBezTo>
                    <a:pt x="6268" y="12826"/>
                    <a:pt x="6266" y="12811"/>
                    <a:pt x="6261" y="12798"/>
                  </a:cubicBezTo>
                  <a:cubicBezTo>
                    <a:pt x="6257" y="12784"/>
                    <a:pt x="6249" y="12772"/>
                    <a:pt x="6238" y="12760"/>
                  </a:cubicBezTo>
                  <a:cubicBezTo>
                    <a:pt x="6227" y="12749"/>
                    <a:pt x="6214" y="12739"/>
                    <a:pt x="6198" y="12731"/>
                  </a:cubicBezTo>
                  <a:cubicBezTo>
                    <a:pt x="6187" y="12726"/>
                    <a:pt x="6177" y="12723"/>
                    <a:pt x="6168" y="12721"/>
                  </a:cubicBezTo>
                  <a:cubicBezTo>
                    <a:pt x="6158" y="12719"/>
                    <a:pt x="6149" y="12718"/>
                    <a:pt x="6140" y="12719"/>
                  </a:cubicBezTo>
                  <a:cubicBezTo>
                    <a:pt x="6131" y="12719"/>
                    <a:pt x="6123" y="12720"/>
                    <a:pt x="6116" y="12722"/>
                  </a:cubicBezTo>
                  <a:cubicBezTo>
                    <a:pt x="6109" y="12724"/>
                    <a:pt x="6102" y="12727"/>
                    <a:pt x="6097" y="12729"/>
                  </a:cubicBezTo>
                  <a:cubicBezTo>
                    <a:pt x="6091" y="12732"/>
                    <a:pt x="6085" y="12736"/>
                    <a:pt x="6079" y="12740"/>
                  </a:cubicBezTo>
                  <a:cubicBezTo>
                    <a:pt x="6073" y="12744"/>
                    <a:pt x="6067" y="12750"/>
                    <a:pt x="6061" y="12757"/>
                  </a:cubicBezTo>
                  <a:cubicBezTo>
                    <a:pt x="6054" y="12763"/>
                    <a:pt x="6048" y="12771"/>
                    <a:pt x="6042" y="12781"/>
                  </a:cubicBezTo>
                  <a:cubicBezTo>
                    <a:pt x="6036" y="12791"/>
                    <a:pt x="6030" y="12802"/>
                    <a:pt x="6023" y="12816"/>
                  </a:cubicBezTo>
                  <a:lnTo>
                    <a:pt x="5978" y="12907"/>
                  </a:lnTo>
                  <a:lnTo>
                    <a:pt x="6369" y="13099"/>
                  </a:lnTo>
                  <a:lnTo>
                    <a:pt x="6391" y="13054"/>
                  </a:lnTo>
                  <a:lnTo>
                    <a:pt x="6215" y="12967"/>
                  </a:lnTo>
                  <a:cubicBezTo>
                    <a:pt x="6220" y="12957"/>
                    <a:pt x="6226" y="12950"/>
                    <a:pt x="6232" y="12945"/>
                  </a:cubicBezTo>
                  <a:cubicBezTo>
                    <a:pt x="6238" y="12941"/>
                    <a:pt x="6248" y="12937"/>
                    <a:pt x="6262" y="12935"/>
                  </a:cubicBezTo>
                  <a:cubicBezTo>
                    <a:pt x="6285" y="12930"/>
                    <a:pt x="6307" y="12926"/>
                    <a:pt x="6328" y="12922"/>
                  </a:cubicBezTo>
                  <a:cubicBezTo>
                    <a:pt x="6348" y="12919"/>
                    <a:pt x="6367" y="12916"/>
                    <a:pt x="6385" y="12914"/>
                  </a:cubicBezTo>
                  <a:cubicBezTo>
                    <a:pt x="6402" y="12912"/>
                    <a:pt x="6417" y="12911"/>
                    <a:pt x="6431" y="12910"/>
                  </a:cubicBezTo>
                  <a:cubicBezTo>
                    <a:pt x="6444" y="12909"/>
                    <a:pt x="6454" y="12909"/>
                    <a:pt x="6462" y="12909"/>
                  </a:cubicBezTo>
                  <a:lnTo>
                    <a:pt x="6491" y="12851"/>
                  </a:lnTo>
                  <a:close/>
                  <a:moveTo>
                    <a:pt x="6205" y="12802"/>
                  </a:moveTo>
                  <a:cubicBezTo>
                    <a:pt x="6213" y="12810"/>
                    <a:pt x="6219" y="12819"/>
                    <a:pt x="6222" y="12829"/>
                  </a:cubicBezTo>
                  <a:cubicBezTo>
                    <a:pt x="6225" y="12840"/>
                    <a:pt x="6225" y="12851"/>
                    <a:pt x="6223" y="12864"/>
                  </a:cubicBezTo>
                  <a:cubicBezTo>
                    <a:pt x="6221" y="12877"/>
                    <a:pt x="6216" y="12892"/>
                    <a:pt x="6207" y="12909"/>
                  </a:cubicBezTo>
                  <a:lnTo>
                    <a:pt x="6186" y="12952"/>
                  </a:lnTo>
                  <a:lnTo>
                    <a:pt x="6040" y="12881"/>
                  </a:lnTo>
                  <a:lnTo>
                    <a:pt x="6063" y="12834"/>
                  </a:lnTo>
                  <a:cubicBezTo>
                    <a:pt x="6068" y="12823"/>
                    <a:pt x="6073" y="12814"/>
                    <a:pt x="6078" y="12807"/>
                  </a:cubicBezTo>
                  <a:cubicBezTo>
                    <a:pt x="6084" y="12800"/>
                    <a:pt x="6089" y="12794"/>
                    <a:pt x="6095" y="12789"/>
                  </a:cubicBezTo>
                  <a:cubicBezTo>
                    <a:pt x="6105" y="12780"/>
                    <a:pt x="6117" y="12775"/>
                    <a:pt x="6132" y="12773"/>
                  </a:cubicBezTo>
                  <a:cubicBezTo>
                    <a:pt x="6146" y="12771"/>
                    <a:pt x="6160" y="12773"/>
                    <a:pt x="6173" y="12780"/>
                  </a:cubicBezTo>
                  <a:cubicBezTo>
                    <a:pt x="6186" y="12786"/>
                    <a:pt x="6197" y="12793"/>
                    <a:pt x="6205" y="12802"/>
                  </a:cubicBezTo>
                  <a:close/>
                  <a:moveTo>
                    <a:pt x="6502" y="12457"/>
                  </a:moveTo>
                  <a:cubicBezTo>
                    <a:pt x="6488" y="12455"/>
                    <a:pt x="6474" y="12456"/>
                    <a:pt x="6461" y="12460"/>
                  </a:cubicBezTo>
                  <a:cubicBezTo>
                    <a:pt x="6448" y="12463"/>
                    <a:pt x="6436" y="12469"/>
                    <a:pt x="6425" y="12476"/>
                  </a:cubicBezTo>
                  <a:cubicBezTo>
                    <a:pt x="6414" y="12483"/>
                    <a:pt x="6401" y="12494"/>
                    <a:pt x="6387" y="12509"/>
                  </a:cubicBezTo>
                  <a:lnTo>
                    <a:pt x="6351" y="12547"/>
                  </a:lnTo>
                  <a:cubicBezTo>
                    <a:pt x="6332" y="12567"/>
                    <a:pt x="6315" y="12579"/>
                    <a:pt x="6301" y="12585"/>
                  </a:cubicBezTo>
                  <a:cubicBezTo>
                    <a:pt x="6286" y="12590"/>
                    <a:pt x="6271" y="12589"/>
                    <a:pt x="6255" y="12581"/>
                  </a:cubicBezTo>
                  <a:cubicBezTo>
                    <a:pt x="6235" y="12571"/>
                    <a:pt x="6223" y="12556"/>
                    <a:pt x="6218" y="12537"/>
                  </a:cubicBezTo>
                  <a:cubicBezTo>
                    <a:pt x="6213" y="12518"/>
                    <a:pt x="6217" y="12496"/>
                    <a:pt x="6229" y="12471"/>
                  </a:cubicBezTo>
                  <a:cubicBezTo>
                    <a:pt x="6233" y="12463"/>
                    <a:pt x="6238" y="12455"/>
                    <a:pt x="6243" y="12448"/>
                  </a:cubicBezTo>
                  <a:cubicBezTo>
                    <a:pt x="6247" y="12441"/>
                    <a:pt x="6253" y="12435"/>
                    <a:pt x="6259" y="12429"/>
                  </a:cubicBezTo>
                  <a:cubicBezTo>
                    <a:pt x="6266" y="12423"/>
                    <a:pt x="6273" y="12417"/>
                    <a:pt x="6281" y="12411"/>
                  </a:cubicBezTo>
                  <a:cubicBezTo>
                    <a:pt x="6289" y="12405"/>
                    <a:pt x="6298" y="12399"/>
                    <a:pt x="6309" y="12392"/>
                  </a:cubicBezTo>
                  <a:lnTo>
                    <a:pt x="6286" y="12355"/>
                  </a:lnTo>
                  <a:cubicBezTo>
                    <a:pt x="6242" y="12380"/>
                    <a:pt x="6210" y="12413"/>
                    <a:pt x="6190" y="12455"/>
                  </a:cubicBezTo>
                  <a:cubicBezTo>
                    <a:pt x="6181" y="12474"/>
                    <a:pt x="6175" y="12492"/>
                    <a:pt x="6173" y="12511"/>
                  </a:cubicBezTo>
                  <a:cubicBezTo>
                    <a:pt x="6171" y="12529"/>
                    <a:pt x="6172" y="12546"/>
                    <a:pt x="6176" y="12562"/>
                  </a:cubicBezTo>
                  <a:cubicBezTo>
                    <a:pt x="6181" y="12578"/>
                    <a:pt x="6188" y="12592"/>
                    <a:pt x="6199" y="12605"/>
                  </a:cubicBezTo>
                  <a:cubicBezTo>
                    <a:pt x="6210" y="12618"/>
                    <a:pt x="6223" y="12628"/>
                    <a:pt x="6240" y="12636"/>
                  </a:cubicBezTo>
                  <a:cubicBezTo>
                    <a:pt x="6265" y="12649"/>
                    <a:pt x="6290" y="12651"/>
                    <a:pt x="6316" y="12643"/>
                  </a:cubicBezTo>
                  <a:cubicBezTo>
                    <a:pt x="6328" y="12640"/>
                    <a:pt x="6339" y="12634"/>
                    <a:pt x="6349" y="12626"/>
                  </a:cubicBezTo>
                  <a:cubicBezTo>
                    <a:pt x="6359" y="12618"/>
                    <a:pt x="6371" y="12606"/>
                    <a:pt x="6385" y="12591"/>
                  </a:cubicBezTo>
                  <a:lnTo>
                    <a:pt x="6416" y="12557"/>
                  </a:lnTo>
                  <a:cubicBezTo>
                    <a:pt x="6453" y="12518"/>
                    <a:pt x="6489" y="12506"/>
                    <a:pt x="6524" y="12523"/>
                  </a:cubicBezTo>
                  <a:cubicBezTo>
                    <a:pt x="6547" y="12535"/>
                    <a:pt x="6561" y="12553"/>
                    <a:pt x="6566" y="12579"/>
                  </a:cubicBezTo>
                  <a:cubicBezTo>
                    <a:pt x="6568" y="12590"/>
                    <a:pt x="6568" y="12601"/>
                    <a:pt x="6566" y="12611"/>
                  </a:cubicBezTo>
                  <a:cubicBezTo>
                    <a:pt x="6564" y="12622"/>
                    <a:pt x="6559" y="12634"/>
                    <a:pt x="6552" y="12649"/>
                  </a:cubicBezTo>
                  <a:cubicBezTo>
                    <a:pt x="6542" y="12669"/>
                    <a:pt x="6531" y="12686"/>
                    <a:pt x="6517" y="12700"/>
                  </a:cubicBezTo>
                  <a:cubicBezTo>
                    <a:pt x="6504" y="12714"/>
                    <a:pt x="6487" y="12727"/>
                    <a:pt x="6467" y="12737"/>
                  </a:cubicBezTo>
                  <a:lnTo>
                    <a:pt x="6493" y="12776"/>
                  </a:lnTo>
                  <a:cubicBezTo>
                    <a:pt x="6515" y="12762"/>
                    <a:pt x="6534" y="12747"/>
                    <a:pt x="6549" y="12729"/>
                  </a:cubicBezTo>
                  <a:cubicBezTo>
                    <a:pt x="6565" y="12712"/>
                    <a:pt x="6579" y="12691"/>
                    <a:pt x="6590" y="12668"/>
                  </a:cubicBezTo>
                  <a:cubicBezTo>
                    <a:pt x="6599" y="12650"/>
                    <a:pt x="6605" y="12633"/>
                    <a:pt x="6608" y="12617"/>
                  </a:cubicBezTo>
                  <a:cubicBezTo>
                    <a:pt x="6611" y="12602"/>
                    <a:pt x="6612" y="12585"/>
                    <a:pt x="6610" y="12568"/>
                  </a:cubicBezTo>
                  <a:cubicBezTo>
                    <a:pt x="6607" y="12545"/>
                    <a:pt x="6600" y="12525"/>
                    <a:pt x="6588" y="12508"/>
                  </a:cubicBezTo>
                  <a:cubicBezTo>
                    <a:pt x="6576" y="12490"/>
                    <a:pt x="6560" y="12477"/>
                    <a:pt x="6542" y="12468"/>
                  </a:cubicBezTo>
                  <a:cubicBezTo>
                    <a:pt x="6530" y="12462"/>
                    <a:pt x="6517" y="12458"/>
                    <a:pt x="6502" y="12457"/>
                  </a:cubicBezTo>
                  <a:close/>
                  <a:moveTo>
                    <a:pt x="6720" y="12386"/>
                  </a:moveTo>
                  <a:lnTo>
                    <a:pt x="6329" y="12194"/>
                  </a:lnTo>
                  <a:lnTo>
                    <a:pt x="6306" y="12240"/>
                  </a:lnTo>
                  <a:lnTo>
                    <a:pt x="6697" y="12432"/>
                  </a:lnTo>
                  <a:lnTo>
                    <a:pt x="6720" y="12386"/>
                  </a:lnTo>
                  <a:close/>
                  <a:moveTo>
                    <a:pt x="6495" y="11857"/>
                  </a:moveTo>
                  <a:lnTo>
                    <a:pt x="6367" y="12116"/>
                  </a:lnTo>
                  <a:lnTo>
                    <a:pt x="6407" y="12135"/>
                  </a:lnTo>
                  <a:lnTo>
                    <a:pt x="6458" y="12030"/>
                  </a:lnTo>
                  <a:lnTo>
                    <a:pt x="6810" y="12203"/>
                  </a:lnTo>
                  <a:lnTo>
                    <a:pt x="6832" y="12158"/>
                  </a:lnTo>
                  <a:lnTo>
                    <a:pt x="6481" y="11985"/>
                  </a:lnTo>
                  <a:lnTo>
                    <a:pt x="6533" y="11879"/>
                  </a:lnTo>
                  <a:lnTo>
                    <a:pt x="6495" y="11857"/>
                  </a:lnTo>
                  <a:close/>
                  <a:moveTo>
                    <a:pt x="7038" y="11740"/>
                  </a:moveTo>
                  <a:lnTo>
                    <a:pt x="6583" y="11677"/>
                  </a:lnTo>
                  <a:lnTo>
                    <a:pt x="6553" y="11738"/>
                  </a:lnTo>
                  <a:lnTo>
                    <a:pt x="6880" y="12061"/>
                  </a:lnTo>
                  <a:lnTo>
                    <a:pt x="6903" y="12014"/>
                  </a:lnTo>
                  <a:lnTo>
                    <a:pt x="6801" y="11917"/>
                  </a:lnTo>
                  <a:lnTo>
                    <a:pt x="6873" y="11771"/>
                  </a:lnTo>
                  <a:lnTo>
                    <a:pt x="7012" y="11793"/>
                  </a:lnTo>
                  <a:lnTo>
                    <a:pt x="7038" y="11740"/>
                  </a:lnTo>
                  <a:close/>
                  <a:moveTo>
                    <a:pt x="6829" y="11764"/>
                  </a:moveTo>
                  <a:lnTo>
                    <a:pt x="6769" y="11886"/>
                  </a:lnTo>
                  <a:lnTo>
                    <a:pt x="6608" y="11730"/>
                  </a:lnTo>
                  <a:lnTo>
                    <a:pt x="6829" y="11764"/>
                  </a:lnTo>
                  <a:close/>
                  <a:moveTo>
                    <a:pt x="6475" y="11708"/>
                  </a:moveTo>
                  <a:cubicBezTo>
                    <a:pt x="6467" y="11711"/>
                    <a:pt x="6460" y="11717"/>
                    <a:pt x="6456" y="11725"/>
                  </a:cubicBezTo>
                  <a:cubicBezTo>
                    <a:pt x="6452" y="11733"/>
                    <a:pt x="6452" y="11741"/>
                    <a:pt x="6455" y="11750"/>
                  </a:cubicBezTo>
                  <a:cubicBezTo>
                    <a:pt x="6458" y="11758"/>
                    <a:pt x="6463" y="11765"/>
                    <a:pt x="6471" y="11769"/>
                  </a:cubicBezTo>
                  <a:cubicBezTo>
                    <a:pt x="6479" y="11773"/>
                    <a:pt x="6488" y="11773"/>
                    <a:pt x="6497" y="11770"/>
                  </a:cubicBezTo>
                  <a:cubicBezTo>
                    <a:pt x="6505" y="11768"/>
                    <a:pt x="6512" y="11762"/>
                    <a:pt x="6516" y="11754"/>
                  </a:cubicBezTo>
                  <a:cubicBezTo>
                    <a:pt x="6520" y="11745"/>
                    <a:pt x="6520" y="11737"/>
                    <a:pt x="6517" y="11729"/>
                  </a:cubicBezTo>
                  <a:cubicBezTo>
                    <a:pt x="6514" y="11720"/>
                    <a:pt x="6508" y="11714"/>
                    <a:pt x="6500" y="11710"/>
                  </a:cubicBezTo>
                  <a:cubicBezTo>
                    <a:pt x="6492" y="11706"/>
                    <a:pt x="6484" y="11705"/>
                    <a:pt x="6475" y="11708"/>
                  </a:cubicBezTo>
                  <a:close/>
                  <a:moveTo>
                    <a:pt x="6533" y="11591"/>
                  </a:moveTo>
                  <a:cubicBezTo>
                    <a:pt x="6524" y="11594"/>
                    <a:pt x="6518" y="11599"/>
                    <a:pt x="6514" y="11608"/>
                  </a:cubicBezTo>
                  <a:cubicBezTo>
                    <a:pt x="6510" y="11616"/>
                    <a:pt x="6510" y="11624"/>
                    <a:pt x="6512" y="11633"/>
                  </a:cubicBezTo>
                  <a:cubicBezTo>
                    <a:pt x="6515" y="11641"/>
                    <a:pt x="6521" y="11647"/>
                    <a:pt x="6529" y="11651"/>
                  </a:cubicBezTo>
                  <a:cubicBezTo>
                    <a:pt x="6537" y="11655"/>
                    <a:pt x="6546" y="11656"/>
                    <a:pt x="6554" y="11653"/>
                  </a:cubicBezTo>
                  <a:cubicBezTo>
                    <a:pt x="6563" y="11650"/>
                    <a:pt x="6569" y="11645"/>
                    <a:pt x="6574" y="11636"/>
                  </a:cubicBezTo>
                  <a:cubicBezTo>
                    <a:pt x="6578" y="11628"/>
                    <a:pt x="6578" y="11620"/>
                    <a:pt x="6575" y="11611"/>
                  </a:cubicBezTo>
                  <a:cubicBezTo>
                    <a:pt x="6572" y="11603"/>
                    <a:pt x="6566" y="11597"/>
                    <a:pt x="6558" y="11592"/>
                  </a:cubicBezTo>
                  <a:cubicBezTo>
                    <a:pt x="6550" y="11589"/>
                    <a:pt x="6541" y="11588"/>
                    <a:pt x="6533" y="11591"/>
                  </a:cubicBezTo>
                  <a:close/>
                  <a:moveTo>
                    <a:pt x="6775" y="11288"/>
                  </a:moveTo>
                  <a:lnTo>
                    <a:pt x="6647" y="11547"/>
                  </a:lnTo>
                  <a:lnTo>
                    <a:pt x="6687" y="11566"/>
                  </a:lnTo>
                  <a:lnTo>
                    <a:pt x="6738" y="11461"/>
                  </a:lnTo>
                  <a:lnTo>
                    <a:pt x="7090" y="11634"/>
                  </a:lnTo>
                  <a:lnTo>
                    <a:pt x="7112" y="11589"/>
                  </a:lnTo>
                  <a:lnTo>
                    <a:pt x="6760" y="11416"/>
                  </a:lnTo>
                  <a:lnTo>
                    <a:pt x="6813" y="11310"/>
                  </a:lnTo>
                  <a:lnTo>
                    <a:pt x="6775" y="11288"/>
                  </a:lnTo>
                  <a:close/>
                  <a:moveTo>
                    <a:pt x="7441" y="10921"/>
                  </a:moveTo>
                  <a:lnTo>
                    <a:pt x="7033" y="10763"/>
                  </a:lnTo>
                  <a:lnTo>
                    <a:pt x="6999" y="10832"/>
                  </a:lnTo>
                  <a:lnTo>
                    <a:pt x="7223" y="11033"/>
                  </a:lnTo>
                  <a:cubicBezTo>
                    <a:pt x="7236" y="11045"/>
                    <a:pt x="7249" y="11055"/>
                    <a:pt x="7260" y="11064"/>
                  </a:cubicBezTo>
                  <a:cubicBezTo>
                    <a:pt x="7271" y="11072"/>
                    <a:pt x="7278" y="11077"/>
                    <a:pt x="7279" y="11078"/>
                  </a:cubicBezTo>
                  <a:cubicBezTo>
                    <a:pt x="7277" y="11078"/>
                    <a:pt x="7269" y="11076"/>
                    <a:pt x="7255" y="11072"/>
                  </a:cubicBezTo>
                  <a:cubicBezTo>
                    <a:pt x="7242" y="11068"/>
                    <a:pt x="7224" y="11064"/>
                    <a:pt x="7204" y="11060"/>
                  </a:cubicBezTo>
                  <a:lnTo>
                    <a:pt x="6913" y="11006"/>
                  </a:lnTo>
                  <a:lnTo>
                    <a:pt x="6880" y="11074"/>
                  </a:lnTo>
                  <a:lnTo>
                    <a:pt x="7254" y="11301"/>
                  </a:lnTo>
                  <a:lnTo>
                    <a:pt x="7276" y="11256"/>
                  </a:lnTo>
                  <a:lnTo>
                    <a:pt x="7009" y="11097"/>
                  </a:lnTo>
                  <a:cubicBezTo>
                    <a:pt x="7003" y="11094"/>
                    <a:pt x="6997" y="11090"/>
                    <a:pt x="6989" y="11086"/>
                  </a:cubicBezTo>
                  <a:cubicBezTo>
                    <a:pt x="6982" y="11082"/>
                    <a:pt x="6974" y="11077"/>
                    <a:pt x="6967" y="11073"/>
                  </a:cubicBezTo>
                  <a:cubicBezTo>
                    <a:pt x="6959" y="11069"/>
                    <a:pt x="6953" y="11065"/>
                    <a:pt x="6947" y="11062"/>
                  </a:cubicBezTo>
                  <a:cubicBezTo>
                    <a:pt x="6943" y="11059"/>
                    <a:pt x="6939" y="11058"/>
                    <a:pt x="6938" y="11057"/>
                  </a:cubicBezTo>
                  <a:cubicBezTo>
                    <a:pt x="6942" y="11058"/>
                    <a:pt x="6952" y="11060"/>
                    <a:pt x="6966" y="11063"/>
                  </a:cubicBezTo>
                  <a:cubicBezTo>
                    <a:pt x="6980" y="11066"/>
                    <a:pt x="6999" y="11069"/>
                    <a:pt x="7021" y="11074"/>
                  </a:cubicBezTo>
                  <a:lnTo>
                    <a:pt x="7337" y="11133"/>
                  </a:lnTo>
                  <a:lnTo>
                    <a:pt x="7356" y="11093"/>
                  </a:lnTo>
                  <a:lnTo>
                    <a:pt x="7106" y="10866"/>
                  </a:lnTo>
                  <a:cubicBezTo>
                    <a:pt x="7100" y="10861"/>
                    <a:pt x="7095" y="10856"/>
                    <a:pt x="7089" y="10851"/>
                  </a:cubicBezTo>
                  <a:cubicBezTo>
                    <a:pt x="7083" y="10846"/>
                    <a:pt x="7078" y="10842"/>
                    <a:pt x="7072" y="10837"/>
                  </a:cubicBezTo>
                  <a:cubicBezTo>
                    <a:pt x="7067" y="10833"/>
                    <a:pt x="7062" y="10829"/>
                    <a:pt x="7059" y="10826"/>
                  </a:cubicBezTo>
                  <a:cubicBezTo>
                    <a:pt x="7055" y="10823"/>
                    <a:pt x="7053" y="10821"/>
                    <a:pt x="7052" y="10820"/>
                  </a:cubicBezTo>
                  <a:cubicBezTo>
                    <a:pt x="7053" y="10821"/>
                    <a:pt x="7056" y="10822"/>
                    <a:pt x="7060" y="10824"/>
                  </a:cubicBezTo>
                  <a:cubicBezTo>
                    <a:pt x="7065" y="10826"/>
                    <a:pt x="7071" y="10828"/>
                    <a:pt x="7078" y="10832"/>
                  </a:cubicBezTo>
                  <a:cubicBezTo>
                    <a:pt x="7084" y="10835"/>
                    <a:pt x="7091" y="10838"/>
                    <a:pt x="7099" y="10841"/>
                  </a:cubicBezTo>
                  <a:cubicBezTo>
                    <a:pt x="7107" y="10844"/>
                    <a:pt x="7114" y="10847"/>
                    <a:pt x="7120" y="10850"/>
                  </a:cubicBezTo>
                  <a:lnTo>
                    <a:pt x="7418" y="10968"/>
                  </a:lnTo>
                  <a:lnTo>
                    <a:pt x="7441" y="10921"/>
                  </a:lnTo>
                  <a:close/>
                  <a:moveTo>
                    <a:pt x="7225" y="10373"/>
                  </a:moveTo>
                  <a:lnTo>
                    <a:pt x="7202" y="10419"/>
                  </a:lnTo>
                  <a:lnTo>
                    <a:pt x="7475" y="10553"/>
                  </a:lnTo>
                  <a:cubicBezTo>
                    <a:pt x="7488" y="10560"/>
                    <a:pt x="7499" y="10566"/>
                    <a:pt x="7507" y="10572"/>
                  </a:cubicBezTo>
                  <a:cubicBezTo>
                    <a:pt x="7516" y="10579"/>
                    <a:pt x="7523" y="10587"/>
                    <a:pt x="7528" y="10598"/>
                  </a:cubicBezTo>
                  <a:cubicBezTo>
                    <a:pt x="7533" y="10608"/>
                    <a:pt x="7535" y="10620"/>
                    <a:pt x="7533" y="10634"/>
                  </a:cubicBezTo>
                  <a:cubicBezTo>
                    <a:pt x="7532" y="10647"/>
                    <a:pt x="7527" y="10662"/>
                    <a:pt x="7519" y="10679"/>
                  </a:cubicBezTo>
                  <a:cubicBezTo>
                    <a:pt x="7513" y="10691"/>
                    <a:pt x="7507" y="10701"/>
                    <a:pt x="7500" y="10708"/>
                  </a:cubicBezTo>
                  <a:cubicBezTo>
                    <a:pt x="7493" y="10716"/>
                    <a:pt x="7487" y="10722"/>
                    <a:pt x="7480" y="10726"/>
                  </a:cubicBezTo>
                  <a:cubicBezTo>
                    <a:pt x="7473" y="10730"/>
                    <a:pt x="7467" y="10733"/>
                    <a:pt x="7460" y="10735"/>
                  </a:cubicBezTo>
                  <a:cubicBezTo>
                    <a:pt x="7454" y="10736"/>
                    <a:pt x="7448" y="10737"/>
                    <a:pt x="7443" y="10736"/>
                  </a:cubicBezTo>
                  <a:cubicBezTo>
                    <a:pt x="7436" y="10736"/>
                    <a:pt x="7426" y="10734"/>
                    <a:pt x="7415" y="10729"/>
                  </a:cubicBezTo>
                  <a:cubicBezTo>
                    <a:pt x="7404" y="10725"/>
                    <a:pt x="7393" y="10720"/>
                    <a:pt x="7383" y="10715"/>
                  </a:cubicBezTo>
                  <a:lnTo>
                    <a:pt x="7120" y="10586"/>
                  </a:lnTo>
                  <a:lnTo>
                    <a:pt x="7097" y="10632"/>
                  </a:lnTo>
                  <a:lnTo>
                    <a:pt x="7378" y="10770"/>
                  </a:lnTo>
                  <a:cubicBezTo>
                    <a:pt x="7387" y="10774"/>
                    <a:pt x="7397" y="10779"/>
                    <a:pt x="7409" y="10783"/>
                  </a:cubicBezTo>
                  <a:cubicBezTo>
                    <a:pt x="7420" y="10787"/>
                    <a:pt x="7432" y="10789"/>
                    <a:pt x="7444" y="10789"/>
                  </a:cubicBezTo>
                  <a:cubicBezTo>
                    <a:pt x="7469" y="10788"/>
                    <a:pt x="7490" y="10780"/>
                    <a:pt x="7508" y="10767"/>
                  </a:cubicBezTo>
                  <a:cubicBezTo>
                    <a:pt x="7526" y="10753"/>
                    <a:pt x="7543" y="10731"/>
                    <a:pt x="7558" y="10701"/>
                  </a:cubicBezTo>
                  <a:cubicBezTo>
                    <a:pt x="7569" y="10677"/>
                    <a:pt x="7577" y="10656"/>
                    <a:pt x="7580" y="10637"/>
                  </a:cubicBezTo>
                  <a:cubicBezTo>
                    <a:pt x="7583" y="10618"/>
                    <a:pt x="7582" y="10600"/>
                    <a:pt x="7578" y="10583"/>
                  </a:cubicBezTo>
                  <a:cubicBezTo>
                    <a:pt x="7574" y="10567"/>
                    <a:pt x="7566" y="10553"/>
                    <a:pt x="7555" y="10543"/>
                  </a:cubicBezTo>
                  <a:cubicBezTo>
                    <a:pt x="7544" y="10532"/>
                    <a:pt x="7527" y="10521"/>
                    <a:pt x="7503" y="10510"/>
                  </a:cubicBezTo>
                  <a:lnTo>
                    <a:pt x="7225" y="10373"/>
                  </a:lnTo>
                  <a:close/>
                  <a:moveTo>
                    <a:pt x="7068" y="10504"/>
                  </a:moveTo>
                  <a:cubicBezTo>
                    <a:pt x="7059" y="10507"/>
                    <a:pt x="7053" y="10512"/>
                    <a:pt x="7049" y="10520"/>
                  </a:cubicBezTo>
                  <a:cubicBezTo>
                    <a:pt x="7045" y="10528"/>
                    <a:pt x="7045" y="10537"/>
                    <a:pt x="7047" y="10545"/>
                  </a:cubicBezTo>
                  <a:cubicBezTo>
                    <a:pt x="7050" y="10554"/>
                    <a:pt x="7056" y="10560"/>
                    <a:pt x="7064" y="10564"/>
                  </a:cubicBezTo>
                  <a:cubicBezTo>
                    <a:pt x="7072" y="10568"/>
                    <a:pt x="7081" y="10569"/>
                    <a:pt x="7089" y="10566"/>
                  </a:cubicBezTo>
                  <a:cubicBezTo>
                    <a:pt x="7098" y="10563"/>
                    <a:pt x="7104" y="10557"/>
                    <a:pt x="7109" y="10549"/>
                  </a:cubicBezTo>
                  <a:cubicBezTo>
                    <a:pt x="7113" y="10541"/>
                    <a:pt x="7113" y="10532"/>
                    <a:pt x="7110" y="10524"/>
                  </a:cubicBezTo>
                  <a:cubicBezTo>
                    <a:pt x="7107" y="10516"/>
                    <a:pt x="7101" y="10509"/>
                    <a:pt x="7093" y="10505"/>
                  </a:cubicBezTo>
                  <a:cubicBezTo>
                    <a:pt x="7085" y="10501"/>
                    <a:pt x="7076" y="10501"/>
                    <a:pt x="7068" y="10504"/>
                  </a:cubicBezTo>
                  <a:close/>
                  <a:moveTo>
                    <a:pt x="7125" y="10387"/>
                  </a:moveTo>
                  <a:cubicBezTo>
                    <a:pt x="7117" y="10390"/>
                    <a:pt x="7111" y="10395"/>
                    <a:pt x="7106" y="10404"/>
                  </a:cubicBezTo>
                  <a:cubicBezTo>
                    <a:pt x="7103" y="10412"/>
                    <a:pt x="7102" y="10420"/>
                    <a:pt x="7105" y="10428"/>
                  </a:cubicBezTo>
                  <a:cubicBezTo>
                    <a:pt x="7108" y="10437"/>
                    <a:pt x="7113" y="10443"/>
                    <a:pt x="7121" y="10447"/>
                  </a:cubicBezTo>
                  <a:cubicBezTo>
                    <a:pt x="7130" y="10451"/>
                    <a:pt x="7138" y="10452"/>
                    <a:pt x="7147" y="10449"/>
                  </a:cubicBezTo>
                  <a:cubicBezTo>
                    <a:pt x="7156" y="10446"/>
                    <a:pt x="7162" y="10441"/>
                    <a:pt x="7166" y="10432"/>
                  </a:cubicBezTo>
                  <a:cubicBezTo>
                    <a:pt x="7170" y="10424"/>
                    <a:pt x="7171" y="10416"/>
                    <a:pt x="7167" y="10407"/>
                  </a:cubicBezTo>
                  <a:cubicBezTo>
                    <a:pt x="7164" y="10399"/>
                    <a:pt x="7158" y="10392"/>
                    <a:pt x="7150" y="10388"/>
                  </a:cubicBezTo>
                  <a:cubicBezTo>
                    <a:pt x="7142" y="10384"/>
                    <a:pt x="7134" y="10384"/>
                    <a:pt x="7125" y="10387"/>
                  </a:cubicBezTo>
                  <a:close/>
                  <a:moveTo>
                    <a:pt x="7799" y="10193"/>
                  </a:moveTo>
                  <a:lnTo>
                    <a:pt x="7408" y="10000"/>
                  </a:lnTo>
                  <a:lnTo>
                    <a:pt x="7386" y="10046"/>
                  </a:lnTo>
                  <a:lnTo>
                    <a:pt x="7599" y="10149"/>
                  </a:lnTo>
                  <a:cubicBezTo>
                    <a:pt x="7613" y="10156"/>
                    <a:pt x="7627" y="10163"/>
                    <a:pt x="7642" y="10169"/>
                  </a:cubicBezTo>
                  <a:cubicBezTo>
                    <a:pt x="7656" y="10176"/>
                    <a:pt x="7669" y="10181"/>
                    <a:pt x="7680" y="10186"/>
                  </a:cubicBezTo>
                  <a:cubicBezTo>
                    <a:pt x="7692" y="10191"/>
                    <a:pt x="7701" y="10195"/>
                    <a:pt x="7709" y="10198"/>
                  </a:cubicBezTo>
                  <a:cubicBezTo>
                    <a:pt x="7716" y="10201"/>
                    <a:pt x="7720" y="10203"/>
                    <a:pt x="7721" y="10203"/>
                  </a:cubicBezTo>
                  <a:cubicBezTo>
                    <a:pt x="7719" y="10203"/>
                    <a:pt x="7716" y="10202"/>
                    <a:pt x="7709" y="10202"/>
                  </a:cubicBezTo>
                  <a:cubicBezTo>
                    <a:pt x="7703" y="10201"/>
                    <a:pt x="7696" y="10201"/>
                    <a:pt x="7686" y="10200"/>
                  </a:cubicBezTo>
                  <a:cubicBezTo>
                    <a:pt x="7677" y="10200"/>
                    <a:pt x="7667" y="10199"/>
                    <a:pt x="7655" y="10199"/>
                  </a:cubicBezTo>
                  <a:cubicBezTo>
                    <a:pt x="7644" y="10198"/>
                    <a:pt x="7632" y="10198"/>
                    <a:pt x="7621" y="10199"/>
                  </a:cubicBezTo>
                  <a:lnTo>
                    <a:pt x="7307" y="10206"/>
                  </a:lnTo>
                  <a:lnTo>
                    <a:pt x="7280" y="10260"/>
                  </a:lnTo>
                  <a:lnTo>
                    <a:pt x="7671" y="10452"/>
                  </a:lnTo>
                  <a:lnTo>
                    <a:pt x="7695" y="10404"/>
                  </a:lnTo>
                  <a:lnTo>
                    <a:pt x="7467" y="10295"/>
                  </a:lnTo>
                  <a:cubicBezTo>
                    <a:pt x="7456" y="10289"/>
                    <a:pt x="7444" y="10284"/>
                    <a:pt x="7433" y="10279"/>
                  </a:cubicBezTo>
                  <a:cubicBezTo>
                    <a:pt x="7421" y="10274"/>
                    <a:pt x="7410" y="10269"/>
                    <a:pt x="7400" y="10265"/>
                  </a:cubicBezTo>
                  <a:cubicBezTo>
                    <a:pt x="7390" y="10261"/>
                    <a:pt x="7382" y="10257"/>
                    <a:pt x="7374" y="10254"/>
                  </a:cubicBezTo>
                  <a:cubicBezTo>
                    <a:pt x="7367" y="10251"/>
                    <a:pt x="7362" y="10249"/>
                    <a:pt x="7359" y="10248"/>
                  </a:cubicBezTo>
                  <a:cubicBezTo>
                    <a:pt x="7363" y="10248"/>
                    <a:pt x="7368" y="10249"/>
                    <a:pt x="7376" y="10249"/>
                  </a:cubicBezTo>
                  <a:cubicBezTo>
                    <a:pt x="7383" y="10249"/>
                    <a:pt x="7392" y="10249"/>
                    <a:pt x="7402" y="10249"/>
                  </a:cubicBezTo>
                  <a:cubicBezTo>
                    <a:pt x="7412" y="10250"/>
                    <a:pt x="7423" y="10250"/>
                    <a:pt x="7436" y="10250"/>
                  </a:cubicBezTo>
                  <a:cubicBezTo>
                    <a:pt x="7448" y="10250"/>
                    <a:pt x="7461" y="10250"/>
                    <a:pt x="7474" y="10249"/>
                  </a:cubicBezTo>
                  <a:lnTo>
                    <a:pt x="7775" y="10242"/>
                  </a:lnTo>
                  <a:lnTo>
                    <a:pt x="7799" y="10193"/>
                  </a:lnTo>
                  <a:close/>
                  <a:moveTo>
                    <a:pt x="7823" y="9772"/>
                  </a:moveTo>
                  <a:cubicBezTo>
                    <a:pt x="7809" y="9770"/>
                    <a:pt x="7795" y="9771"/>
                    <a:pt x="7782" y="9775"/>
                  </a:cubicBezTo>
                  <a:cubicBezTo>
                    <a:pt x="7769" y="9778"/>
                    <a:pt x="7757" y="9784"/>
                    <a:pt x="7746" y="9791"/>
                  </a:cubicBezTo>
                  <a:cubicBezTo>
                    <a:pt x="7735" y="9798"/>
                    <a:pt x="7723" y="9809"/>
                    <a:pt x="7709" y="9824"/>
                  </a:cubicBezTo>
                  <a:lnTo>
                    <a:pt x="7672" y="9862"/>
                  </a:lnTo>
                  <a:cubicBezTo>
                    <a:pt x="7653" y="9882"/>
                    <a:pt x="7637" y="9894"/>
                    <a:pt x="7622" y="9900"/>
                  </a:cubicBezTo>
                  <a:cubicBezTo>
                    <a:pt x="7608" y="9905"/>
                    <a:pt x="7592" y="9904"/>
                    <a:pt x="7576" y="9896"/>
                  </a:cubicBezTo>
                  <a:cubicBezTo>
                    <a:pt x="7556" y="9886"/>
                    <a:pt x="7544" y="9871"/>
                    <a:pt x="7539" y="9852"/>
                  </a:cubicBezTo>
                  <a:cubicBezTo>
                    <a:pt x="7535" y="9833"/>
                    <a:pt x="7538" y="9811"/>
                    <a:pt x="7550" y="9786"/>
                  </a:cubicBezTo>
                  <a:cubicBezTo>
                    <a:pt x="7555" y="9778"/>
                    <a:pt x="7559" y="9770"/>
                    <a:pt x="7564" y="9763"/>
                  </a:cubicBezTo>
                  <a:cubicBezTo>
                    <a:pt x="7569" y="9756"/>
                    <a:pt x="7574" y="9750"/>
                    <a:pt x="7580" y="9744"/>
                  </a:cubicBezTo>
                  <a:cubicBezTo>
                    <a:pt x="7587" y="9738"/>
                    <a:pt x="7594" y="9732"/>
                    <a:pt x="7602" y="9726"/>
                  </a:cubicBezTo>
                  <a:cubicBezTo>
                    <a:pt x="7610" y="9720"/>
                    <a:pt x="7620" y="9714"/>
                    <a:pt x="7630" y="9707"/>
                  </a:cubicBezTo>
                  <a:lnTo>
                    <a:pt x="7607" y="9670"/>
                  </a:lnTo>
                  <a:cubicBezTo>
                    <a:pt x="7563" y="9695"/>
                    <a:pt x="7532" y="9728"/>
                    <a:pt x="7511" y="9770"/>
                  </a:cubicBezTo>
                  <a:cubicBezTo>
                    <a:pt x="7502" y="9789"/>
                    <a:pt x="7496" y="9807"/>
                    <a:pt x="7494" y="9826"/>
                  </a:cubicBezTo>
                  <a:cubicBezTo>
                    <a:pt x="7492" y="9844"/>
                    <a:pt x="7493" y="9861"/>
                    <a:pt x="7497" y="9877"/>
                  </a:cubicBezTo>
                  <a:cubicBezTo>
                    <a:pt x="7502" y="9893"/>
                    <a:pt x="7509" y="9907"/>
                    <a:pt x="7520" y="9920"/>
                  </a:cubicBezTo>
                  <a:cubicBezTo>
                    <a:pt x="7531" y="9933"/>
                    <a:pt x="7544" y="9943"/>
                    <a:pt x="7561" y="9951"/>
                  </a:cubicBezTo>
                  <a:cubicBezTo>
                    <a:pt x="7586" y="9964"/>
                    <a:pt x="7612" y="9966"/>
                    <a:pt x="7637" y="9958"/>
                  </a:cubicBezTo>
                  <a:cubicBezTo>
                    <a:pt x="7649" y="9955"/>
                    <a:pt x="7660" y="9949"/>
                    <a:pt x="7670" y="9941"/>
                  </a:cubicBezTo>
                  <a:cubicBezTo>
                    <a:pt x="7680" y="9933"/>
                    <a:pt x="7692" y="9921"/>
                    <a:pt x="7706" y="9906"/>
                  </a:cubicBezTo>
                  <a:lnTo>
                    <a:pt x="7737" y="9872"/>
                  </a:lnTo>
                  <a:cubicBezTo>
                    <a:pt x="7774" y="9833"/>
                    <a:pt x="7810" y="9821"/>
                    <a:pt x="7845" y="9838"/>
                  </a:cubicBezTo>
                  <a:cubicBezTo>
                    <a:pt x="7868" y="9850"/>
                    <a:pt x="7882" y="9868"/>
                    <a:pt x="7887" y="9894"/>
                  </a:cubicBezTo>
                  <a:cubicBezTo>
                    <a:pt x="7889" y="9905"/>
                    <a:pt x="7889" y="9916"/>
                    <a:pt x="7887" y="9926"/>
                  </a:cubicBezTo>
                  <a:cubicBezTo>
                    <a:pt x="7885" y="9937"/>
                    <a:pt x="7881" y="9949"/>
                    <a:pt x="7873" y="9964"/>
                  </a:cubicBezTo>
                  <a:cubicBezTo>
                    <a:pt x="7864" y="9984"/>
                    <a:pt x="7852" y="10001"/>
                    <a:pt x="7838" y="10015"/>
                  </a:cubicBezTo>
                  <a:cubicBezTo>
                    <a:pt x="7825" y="10029"/>
                    <a:pt x="7808" y="10042"/>
                    <a:pt x="7788" y="10052"/>
                  </a:cubicBezTo>
                  <a:lnTo>
                    <a:pt x="7815" y="10091"/>
                  </a:lnTo>
                  <a:cubicBezTo>
                    <a:pt x="7836" y="10077"/>
                    <a:pt x="7855" y="10062"/>
                    <a:pt x="7871" y="10045"/>
                  </a:cubicBezTo>
                  <a:cubicBezTo>
                    <a:pt x="7886" y="10027"/>
                    <a:pt x="7900" y="10006"/>
                    <a:pt x="7912" y="9983"/>
                  </a:cubicBezTo>
                  <a:cubicBezTo>
                    <a:pt x="7921" y="9965"/>
                    <a:pt x="7926" y="9948"/>
                    <a:pt x="7929" y="9932"/>
                  </a:cubicBezTo>
                  <a:cubicBezTo>
                    <a:pt x="7932" y="9917"/>
                    <a:pt x="7933" y="9900"/>
                    <a:pt x="7931" y="9883"/>
                  </a:cubicBezTo>
                  <a:cubicBezTo>
                    <a:pt x="7928" y="9861"/>
                    <a:pt x="7921" y="9840"/>
                    <a:pt x="7909" y="9823"/>
                  </a:cubicBezTo>
                  <a:cubicBezTo>
                    <a:pt x="7897" y="9805"/>
                    <a:pt x="7882" y="9792"/>
                    <a:pt x="7863" y="9783"/>
                  </a:cubicBezTo>
                  <a:cubicBezTo>
                    <a:pt x="7851" y="9777"/>
                    <a:pt x="7838" y="9773"/>
                    <a:pt x="7823" y="9772"/>
                  </a:cubicBezTo>
                  <a:close/>
                  <a:moveTo>
                    <a:pt x="7741" y="9325"/>
                  </a:moveTo>
                  <a:lnTo>
                    <a:pt x="7613" y="9584"/>
                  </a:lnTo>
                  <a:lnTo>
                    <a:pt x="7653" y="9603"/>
                  </a:lnTo>
                  <a:lnTo>
                    <a:pt x="7704" y="9498"/>
                  </a:lnTo>
                  <a:lnTo>
                    <a:pt x="8056" y="9671"/>
                  </a:lnTo>
                  <a:lnTo>
                    <a:pt x="8078" y="9626"/>
                  </a:lnTo>
                  <a:lnTo>
                    <a:pt x="7726" y="9453"/>
                  </a:lnTo>
                  <a:lnTo>
                    <a:pt x="7779" y="9347"/>
                  </a:lnTo>
                  <a:lnTo>
                    <a:pt x="7741" y="9325"/>
                  </a:lnTo>
                  <a:close/>
                  <a:moveTo>
                    <a:pt x="8272" y="9231"/>
                  </a:moveTo>
                  <a:lnTo>
                    <a:pt x="8232" y="9211"/>
                  </a:lnTo>
                  <a:lnTo>
                    <a:pt x="8147" y="9383"/>
                  </a:lnTo>
                  <a:lnTo>
                    <a:pt x="8004" y="9313"/>
                  </a:lnTo>
                  <a:lnTo>
                    <a:pt x="8070" y="9179"/>
                  </a:lnTo>
                  <a:lnTo>
                    <a:pt x="8030" y="9159"/>
                  </a:lnTo>
                  <a:lnTo>
                    <a:pt x="7964" y="9293"/>
                  </a:lnTo>
                  <a:lnTo>
                    <a:pt x="7836" y="9230"/>
                  </a:lnTo>
                  <a:lnTo>
                    <a:pt x="7914" y="9069"/>
                  </a:lnTo>
                  <a:lnTo>
                    <a:pt x="7879" y="9044"/>
                  </a:lnTo>
                  <a:lnTo>
                    <a:pt x="7774" y="9258"/>
                  </a:lnTo>
                  <a:lnTo>
                    <a:pt x="8164" y="9450"/>
                  </a:lnTo>
                  <a:lnTo>
                    <a:pt x="8272" y="9231"/>
                  </a:lnTo>
                  <a:close/>
                  <a:moveTo>
                    <a:pt x="8435" y="8900"/>
                  </a:moveTo>
                  <a:lnTo>
                    <a:pt x="8399" y="8904"/>
                  </a:lnTo>
                  <a:cubicBezTo>
                    <a:pt x="8382" y="8907"/>
                    <a:pt x="8365" y="8909"/>
                    <a:pt x="8346" y="8912"/>
                  </a:cubicBezTo>
                  <a:cubicBezTo>
                    <a:pt x="8327" y="8914"/>
                    <a:pt x="8310" y="8917"/>
                    <a:pt x="8293" y="8919"/>
                  </a:cubicBezTo>
                  <a:cubicBezTo>
                    <a:pt x="8277" y="8921"/>
                    <a:pt x="8265" y="8923"/>
                    <a:pt x="8258" y="8924"/>
                  </a:cubicBezTo>
                  <a:cubicBezTo>
                    <a:pt x="8248" y="8926"/>
                    <a:pt x="8238" y="8929"/>
                    <a:pt x="8226" y="8932"/>
                  </a:cubicBezTo>
                  <a:cubicBezTo>
                    <a:pt x="8214" y="8935"/>
                    <a:pt x="8204" y="8938"/>
                    <a:pt x="8195" y="8942"/>
                  </a:cubicBezTo>
                  <a:lnTo>
                    <a:pt x="8198" y="8936"/>
                  </a:lnTo>
                  <a:cubicBezTo>
                    <a:pt x="8206" y="8921"/>
                    <a:pt x="8210" y="8905"/>
                    <a:pt x="8211" y="8890"/>
                  </a:cubicBezTo>
                  <a:cubicBezTo>
                    <a:pt x="8212" y="8875"/>
                    <a:pt x="8210" y="8860"/>
                    <a:pt x="8206" y="8847"/>
                  </a:cubicBezTo>
                  <a:cubicBezTo>
                    <a:pt x="8201" y="8833"/>
                    <a:pt x="8193" y="8821"/>
                    <a:pt x="8182" y="8809"/>
                  </a:cubicBezTo>
                  <a:cubicBezTo>
                    <a:pt x="8171" y="8798"/>
                    <a:pt x="8158" y="8788"/>
                    <a:pt x="8142" y="8780"/>
                  </a:cubicBezTo>
                  <a:cubicBezTo>
                    <a:pt x="8132" y="8775"/>
                    <a:pt x="8122" y="8772"/>
                    <a:pt x="8112" y="8770"/>
                  </a:cubicBezTo>
                  <a:cubicBezTo>
                    <a:pt x="8102" y="8768"/>
                    <a:pt x="8093" y="8767"/>
                    <a:pt x="8084" y="8768"/>
                  </a:cubicBezTo>
                  <a:cubicBezTo>
                    <a:pt x="8076" y="8768"/>
                    <a:pt x="8068" y="8769"/>
                    <a:pt x="8060" y="8771"/>
                  </a:cubicBezTo>
                  <a:cubicBezTo>
                    <a:pt x="8053" y="8773"/>
                    <a:pt x="8046" y="8776"/>
                    <a:pt x="8041" y="8778"/>
                  </a:cubicBezTo>
                  <a:cubicBezTo>
                    <a:pt x="8035" y="8781"/>
                    <a:pt x="8029" y="8785"/>
                    <a:pt x="8023" y="8789"/>
                  </a:cubicBezTo>
                  <a:cubicBezTo>
                    <a:pt x="8017" y="8793"/>
                    <a:pt x="8011" y="8799"/>
                    <a:pt x="8005" y="8806"/>
                  </a:cubicBezTo>
                  <a:cubicBezTo>
                    <a:pt x="7999" y="8812"/>
                    <a:pt x="7992" y="8820"/>
                    <a:pt x="7986" y="8830"/>
                  </a:cubicBezTo>
                  <a:cubicBezTo>
                    <a:pt x="7980" y="8840"/>
                    <a:pt x="7974" y="8851"/>
                    <a:pt x="7967" y="8865"/>
                  </a:cubicBezTo>
                  <a:lnTo>
                    <a:pt x="7922" y="8956"/>
                  </a:lnTo>
                  <a:lnTo>
                    <a:pt x="8313" y="9148"/>
                  </a:lnTo>
                  <a:lnTo>
                    <a:pt x="8336" y="9103"/>
                  </a:lnTo>
                  <a:lnTo>
                    <a:pt x="8159" y="9016"/>
                  </a:lnTo>
                  <a:cubicBezTo>
                    <a:pt x="8164" y="9006"/>
                    <a:pt x="8170" y="8999"/>
                    <a:pt x="8176" y="8994"/>
                  </a:cubicBezTo>
                  <a:cubicBezTo>
                    <a:pt x="8182" y="8990"/>
                    <a:pt x="8192" y="8986"/>
                    <a:pt x="8206" y="8984"/>
                  </a:cubicBezTo>
                  <a:cubicBezTo>
                    <a:pt x="8229" y="8979"/>
                    <a:pt x="8251" y="8975"/>
                    <a:pt x="8272" y="8971"/>
                  </a:cubicBezTo>
                  <a:cubicBezTo>
                    <a:pt x="8292" y="8968"/>
                    <a:pt x="8312" y="8965"/>
                    <a:pt x="8329" y="8963"/>
                  </a:cubicBezTo>
                  <a:cubicBezTo>
                    <a:pt x="8346" y="8961"/>
                    <a:pt x="8361" y="8960"/>
                    <a:pt x="8375" y="8959"/>
                  </a:cubicBezTo>
                  <a:cubicBezTo>
                    <a:pt x="8388" y="8958"/>
                    <a:pt x="8399" y="8958"/>
                    <a:pt x="8406" y="8958"/>
                  </a:cubicBezTo>
                  <a:lnTo>
                    <a:pt x="8435" y="8900"/>
                  </a:lnTo>
                  <a:close/>
                  <a:moveTo>
                    <a:pt x="8149" y="8851"/>
                  </a:moveTo>
                  <a:cubicBezTo>
                    <a:pt x="8157" y="8859"/>
                    <a:pt x="8163" y="8868"/>
                    <a:pt x="8166" y="8878"/>
                  </a:cubicBezTo>
                  <a:cubicBezTo>
                    <a:pt x="8169" y="8889"/>
                    <a:pt x="8170" y="8900"/>
                    <a:pt x="8167" y="8913"/>
                  </a:cubicBezTo>
                  <a:cubicBezTo>
                    <a:pt x="8165" y="8926"/>
                    <a:pt x="8160" y="8941"/>
                    <a:pt x="8151" y="8958"/>
                  </a:cubicBezTo>
                  <a:lnTo>
                    <a:pt x="8130" y="9001"/>
                  </a:lnTo>
                  <a:lnTo>
                    <a:pt x="7984" y="8930"/>
                  </a:lnTo>
                  <a:lnTo>
                    <a:pt x="8007" y="8883"/>
                  </a:lnTo>
                  <a:cubicBezTo>
                    <a:pt x="8012" y="8872"/>
                    <a:pt x="8017" y="8863"/>
                    <a:pt x="8023" y="8856"/>
                  </a:cubicBezTo>
                  <a:cubicBezTo>
                    <a:pt x="8028" y="8849"/>
                    <a:pt x="8033" y="8843"/>
                    <a:pt x="8039" y="8838"/>
                  </a:cubicBezTo>
                  <a:cubicBezTo>
                    <a:pt x="8049" y="8829"/>
                    <a:pt x="8061" y="8824"/>
                    <a:pt x="8076" y="8822"/>
                  </a:cubicBezTo>
                  <a:cubicBezTo>
                    <a:pt x="8090" y="8820"/>
                    <a:pt x="8104" y="8822"/>
                    <a:pt x="8117" y="8829"/>
                  </a:cubicBezTo>
                  <a:cubicBezTo>
                    <a:pt x="8130" y="8835"/>
                    <a:pt x="8141" y="8842"/>
                    <a:pt x="8149" y="8851"/>
                  </a:cubicBezTo>
                  <a:close/>
                  <a:moveTo>
                    <a:pt x="8647" y="8688"/>
                  </a:moveTo>
                  <a:lnTo>
                    <a:pt x="8098" y="8418"/>
                  </a:lnTo>
                  <a:lnTo>
                    <a:pt x="8080" y="8456"/>
                  </a:lnTo>
                  <a:lnTo>
                    <a:pt x="8629" y="8726"/>
                  </a:lnTo>
                  <a:lnTo>
                    <a:pt x="8647" y="8688"/>
                  </a:lnTo>
                  <a:close/>
                  <a:moveTo>
                    <a:pt x="8422" y="7940"/>
                  </a:moveTo>
                  <a:lnTo>
                    <a:pt x="8399" y="7987"/>
                  </a:lnTo>
                  <a:lnTo>
                    <a:pt x="8671" y="8121"/>
                  </a:lnTo>
                  <a:cubicBezTo>
                    <a:pt x="8685" y="8127"/>
                    <a:pt x="8696" y="8134"/>
                    <a:pt x="8704" y="8140"/>
                  </a:cubicBezTo>
                  <a:cubicBezTo>
                    <a:pt x="8713" y="8146"/>
                    <a:pt x="8720" y="8155"/>
                    <a:pt x="8725" y="8165"/>
                  </a:cubicBezTo>
                  <a:cubicBezTo>
                    <a:pt x="8730" y="8175"/>
                    <a:pt x="8732" y="8187"/>
                    <a:pt x="8730" y="8201"/>
                  </a:cubicBezTo>
                  <a:cubicBezTo>
                    <a:pt x="8729" y="8215"/>
                    <a:pt x="8724" y="8230"/>
                    <a:pt x="8716" y="8246"/>
                  </a:cubicBezTo>
                  <a:cubicBezTo>
                    <a:pt x="8710" y="8259"/>
                    <a:pt x="8703" y="8268"/>
                    <a:pt x="8697" y="8276"/>
                  </a:cubicBezTo>
                  <a:cubicBezTo>
                    <a:pt x="8690" y="8284"/>
                    <a:pt x="8684" y="8290"/>
                    <a:pt x="8677" y="8294"/>
                  </a:cubicBezTo>
                  <a:cubicBezTo>
                    <a:pt x="8670" y="8298"/>
                    <a:pt x="8663" y="8301"/>
                    <a:pt x="8657" y="8302"/>
                  </a:cubicBezTo>
                  <a:cubicBezTo>
                    <a:pt x="8651" y="8304"/>
                    <a:pt x="8645" y="8304"/>
                    <a:pt x="8640" y="8304"/>
                  </a:cubicBezTo>
                  <a:cubicBezTo>
                    <a:pt x="8633" y="8304"/>
                    <a:pt x="8623" y="8301"/>
                    <a:pt x="8612" y="8297"/>
                  </a:cubicBezTo>
                  <a:cubicBezTo>
                    <a:pt x="8601" y="8293"/>
                    <a:pt x="8590" y="8288"/>
                    <a:pt x="8580" y="8283"/>
                  </a:cubicBezTo>
                  <a:lnTo>
                    <a:pt x="8317" y="8154"/>
                  </a:lnTo>
                  <a:lnTo>
                    <a:pt x="8294" y="8200"/>
                  </a:lnTo>
                  <a:lnTo>
                    <a:pt x="8575" y="8338"/>
                  </a:lnTo>
                  <a:cubicBezTo>
                    <a:pt x="8583" y="8342"/>
                    <a:pt x="8594" y="8346"/>
                    <a:pt x="8605" y="8351"/>
                  </a:cubicBezTo>
                  <a:cubicBezTo>
                    <a:pt x="8617" y="8355"/>
                    <a:pt x="8629" y="8357"/>
                    <a:pt x="8641" y="8356"/>
                  </a:cubicBezTo>
                  <a:cubicBezTo>
                    <a:pt x="8666" y="8355"/>
                    <a:pt x="8687" y="8348"/>
                    <a:pt x="8705" y="8334"/>
                  </a:cubicBezTo>
                  <a:cubicBezTo>
                    <a:pt x="8723" y="8321"/>
                    <a:pt x="8740" y="8299"/>
                    <a:pt x="8755" y="8268"/>
                  </a:cubicBezTo>
                  <a:cubicBezTo>
                    <a:pt x="8766" y="8244"/>
                    <a:pt x="8774" y="8223"/>
                    <a:pt x="8777" y="8205"/>
                  </a:cubicBezTo>
                  <a:cubicBezTo>
                    <a:pt x="8780" y="8186"/>
                    <a:pt x="8779" y="8168"/>
                    <a:pt x="8775" y="8151"/>
                  </a:cubicBezTo>
                  <a:cubicBezTo>
                    <a:pt x="8771" y="8134"/>
                    <a:pt x="8763" y="8121"/>
                    <a:pt x="8752" y="8110"/>
                  </a:cubicBezTo>
                  <a:cubicBezTo>
                    <a:pt x="8741" y="8100"/>
                    <a:pt x="8723" y="8089"/>
                    <a:pt x="8700" y="8077"/>
                  </a:cubicBezTo>
                  <a:lnTo>
                    <a:pt x="8422" y="7940"/>
                  </a:lnTo>
                  <a:close/>
                  <a:moveTo>
                    <a:pt x="8996" y="7760"/>
                  </a:moveTo>
                  <a:lnTo>
                    <a:pt x="8605" y="7568"/>
                  </a:lnTo>
                  <a:lnTo>
                    <a:pt x="8582" y="7614"/>
                  </a:lnTo>
                  <a:lnTo>
                    <a:pt x="8796" y="7717"/>
                  </a:lnTo>
                  <a:cubicBezTo>
                    <a:pt x="8810" y="7724"/>
                    <a:pt x="8824" y="7731"/>
                    <a:pt x="8838" y="7737"/>
                  </a:cubicBezTo>
                  <a:cubicBezTo>
                    <a:pt x="8853" y="7743"/>
                    <a:pt x="8866" y="7749"/>
                    <a:pt x="8877" y="7754"/>
                  </a:cubicBezTo>
                  <a:cubicBezTo>
                    <a:pt x="8889" y="7759"/>
                    <a:pt x="8898" y="7763"/>
                    <a:pt x="8906" y="7766"/>
                  </a:cubicBezTo>
                  <a:cubicBezTo>
                    <a:pt x="8913" y="7769"/>
                    <a:pt x="8917" y="7770"/>
                    <a:pt x="8917" y="7770"/>
                  </a:cubicBezTo>
                  <a:cubicBezTo>
                    <a:pt x="8916" y="7770"/>
                    <a:pt x="8912" y="7770"/>
                    <a:pt x="8906" y="7769"/>
                  </a:cubicBezTo>
                  <a:cubicBezTo>
                    <a:pt x="8900" y="7769"/>
                    <a:pt x="8892" y="7769"/>
                    <a:pt x="8883" y="7768"/>
                  </a:cubicBezTo>
                  <a:cubicBezTo>
                    <a:pt x="8874" y="7768"/>
                    <a:pt x="8864" y="7767"/>
                    <a:pt x="8852" y="7767"/>
                  </a:cubicBezTo>
                  <a:cubicBezTo>
                    <a:pt x="8841" y="7766"/>
                    <a:pt x="8829" y="7766"/>
                    <a:pt x="8817" y="7766"/>
                  </a:cubicBezTo>
                  <a:lnTo>
                    <a:pt x="8504" y="7774"/>
                  </a:lnTo>
                  <a:lnTo>
                    <a:pt x="8477" y="7828"/>
                  </a:lnTo>
                  <a:lnTo>
                    <a:pt x="8868" y="8020"/>
                  </a:lnTo>
                  <a:lnTo>
                    <a:pt x="8892" y="7972"/>
                  </a:lnTo>
                  <a:lnTo>
                    <a:pt x="8664" y="7862"/>
                  </a:lnTo>
                  <a:cubicBezTo>
                    <a:pt x="8653" y="7857"/>
                    <a:pt x="8641" y="7851"/>
                    <a:pt x="8630" y="7846"/>
                  </a:cubicBezTo>
                  <a:cubicBezTo>
                    <a:pt x="8618" y="7841"/>
                    <a:pt x="8607" y="7837"/>
                    <a:pt x="8597" y="7833"/>
                  </a:cubicBezTo>
                  <a:cubicBezTo>
                    <a:pt x="8587" y="7828"/>
                    <a:pt x="8578" y="7825"/>
                    <a:pt x="8571" y="7821"/>
                  </a:cubicBezTo>
                  <a:cubicBezTo>
                    <a:pt x="8564" y="7818"/>
                    <a:pt x="8559" y="7816"/>
                    <a:pt x="8556" y="7815"/>
                  </a:cubicBezTo>
                  <a:cubicBezTo>
                    <a:pt x="8560" y="7816"/>
                    <a:pt x="8565" y="7816"/>
                    <a:pt x="8573" y="7817"/>
                  </a:cubicBezTo>
                  <a:cubicBezTo>
                    <a:pt x="8580" y="7817"/>
                    <a:pt x="8589" y="7817"/>
                    <a:pt x="8599" y="7817"/>
                  </a:cubicBezTo>
                  <a:cubicBezTo>
                    <a:pt x="8609" y="7817"/>
                    <a:pt x="8620" y="7817"/>
                    <a:pt x="8632" y="7817"/>
                  </a:cubicBezTo>
                  <a:cubicBezTo>
                    <a:pt x="8645" y="7817"/>
                    <a:pt x="8657" y="7817"/>
                    <a:pt x="8671" y="7817"/>
                  </a:cubicBezTo>
                  <a:lnTo>
                    <a:pt x="8972" y="7809"/>
                  </a:lnTo>
                  <a:lnTo>
                    <a:pt x="8996" y="7760"/>
                  </a:lnTo>
                  <a:close/>
                  <a:moveTo>
                    <a:pt x="4776" y="18063"/>
                  </a:moveTo>
                  <a:lnTo>
                    <a:pt x="4739" y="18068"/>
                  </a:lnTo>
                  <a:cubicBezTo>
                    <a:pt x="4723" y="18070"/>
                    <a:pt x="4705" y="18073"/>
                    <a:pt x="4686" y="18075"/>
                  </a:cubicBezTo>
                  <a:cubicBezTo>
                    <a:pt x="4668" y="18078"/>
                    <a:pt x="4650" y="18080"/>
                    <a:pt x="4633" y="18082"/>
                  </a:cubicBezTo>
                  <a:cubicBezTo>
                    <a:pt x="4617" y="18085"/>
                    <a:pt x="4605" y="18087"/>
                    <a:pt x="4599" y="18088"/>
                  </a:cubicBezTo>
                  <a:cubicBezTo>
                    <a:pt x="4589" y="18090"/>
                    <a:pt x="4578" y="18092"/>
                    <a:pt x="4566" y="18095"/>
                  </a:cubicBezTo>
                  <a:cubicBezTo>
                    <a:pt x="4554" y="18098"/>
                    <a:pt x="4544" y="18102"/>
                    <a:pt x="4535" y="18106"/>
                  </a:cubicBezTo>
                  <a:lnTo>
                    <a:pt x="4538" y="18100"/>
                  </a:lnTo>
                  <a:cubicBezTo>
                    <a:pt x="4546" y="18084"/>
                    <a:pt x="4550" y="18069"/>
                    <a:pt x="4551" y="18054"/>
                  </a:cubicBezTo>
                  <a:cubicBezTo>
                    <a:pt x="4552" y="18038"/>
                    <a:pt x="4551" y="18024"/>
                    <a:pt x="4546" y="18010"/>
                  </a:cubicBezTo>
                  <a:cubicBezTo>
                    <a:pt x="4541" y="17997"/>
                    <a:pt x="4533" y="17984"/>
                    <a:pt x="4522" y="17972"/>
                  </a:cubicBezTo>
                  <a:cubicBezTo>
                    <a:pt x="4511" y="17961"/>
                    <a:pt x="4498" y="17951"/>
                    <a:pt x="4482" y="17943"/>
                  </a:cubicBezTo>
                  <a:cubicBezTo>
                    <a:pt x="4472" y="17938"/>
                    <a:pt x="4462" y="17935"/>
                    <a:pt x="4452" y="17933"/>
                  </a:cubicBezTo>
                  <a:cubicBezTo>
                    <a:pt x="4442" y="17932"/>
                    <a:pt x="4433" y="17931"/>
                    <a:pt x="4424" y="17931"/>
                  </a:cubicBezTo>
                  <a:cubicBezTo>
                    <a:pt x="4416" y="17931"/>
                    <a:pt x="4408" y="17932"/>
                    <a:pt x="4400" y="17935"/>
                  </a:cubicBezTo>
                  <a:cubicBezTo>
                    <a:pt x="4393" y="17937"/>
                    <a:pt x="4387" y="17939"/>
                    <a:pt x="4381" y="17942"/>
                  </a:cubicBezTo>
                  <a:cubicBezTo>
                    <a:pt x="4375" y="17945"/>
                    <a:pt x="4369" y="17948"/>
                    <a:pt x="4363" y="17952"/>
                  </a:cubicBezTo>
                  <a:cubicBezTo>
                    <a:pt x="4357" y="17957"/>
                    <a:pt x="4351" y="17962"/>
                    <a:pt x="4345" y="17969"/>
                  </a:cubicBezTo>
                  <a:cubicBezTo>
                    <a:pt x="4339" y="17976"/>
                    <a:pt x="4333" y="17984"/>
                    <a:pt x="4326" y="17994"/>
                  </a:cubicBezTo>
                  <a:cubicBezTo>
                    <a:pt x="4320" y="18003"/>
                    <a:pt x="4314" y="18015"/>
                    <a:pt x="4307" y="18028"/>
                  </a:cubicBezTo>
                  <a:lnTo>
                    <a:pt x="4263" y="18119"/>
                  </a:lnTo>
                  <a:lnTo>
                    <a:pt x="4536" y="18254"/>
                  </a:lnTo>
                  <a:lnTo>
                    <a:pt x="4651" y="18254"/>
                  </a:lnTo>
                  <a:lnTo>
                    <a:pt x="4499" y="18179"/>
                  </a:lnTo>
                  <a:cubicBezTo>
                    <a:pt x="4504" y="18169"/>
                    <a:pt x="4510" y="18162"/>
                    <a:pt x="4516" y="18158"/>
                  </a:cubicBezTo>
                  <a:cubicBezTo>
                    <a:pt x="4523" y="18153"/>
                    <a:pt x="4532" y="18150"/>
                    <a:pt x="4546" y="18147"/>
                  </a:cubicBezTo>
                  <a:cubicBezTo>
                    <a:pt x="4569" y="18142"/>
                    <a:pt x="4591" y="18138"/>
                    <a:pt x="4612" y="18135"/>
                  </a:cubicBezTo>
                  <a:cubicBezTo>
                    <a:pt x="4633" y="18131"/>
                    <a:pt x="4652" y="18129"/>
                    <a:pt x="4669" y="18126"/>
                  </a:cubicBezTo>
                  <a:cubicBezTo>
                    <a:pt x="4686" y="18124"/>
                    <a:pt x="4702" y="18123"/>
                    <a:pt x="4715" y="18122"/>
                  </a:cubicBezTo>
                  <a:cubicBezTo>
                    <a:pt x="4728" y="18122"/>
                    <a:pt x="4739" y="18122"/>
                    <a:pt x="4747" y="18122"/>
                  </a:cubicBezTo>
                  <a:lnTo>
                    <a:pt x="4776" y="18063"/>
                  </a:lnTo>
                  <a:close/>
                  <a:moveTo>
                    <a:pt x="9002" y="9474"/>
                  </a:moveTo>
                  <a:lnTo>
                    <a:pt x="9002" y="9372"/>
                  </a:lnTo>
                  <a:lnTo>
                    <a:pt x="8955" y="9467"/>
                  </a:lnTo>
                  <a:lnTo>
                    <a:pt x="8812" y="9397"/>
                  </a:lnTo>
                  <a:lnTo>
                    <a:pt x="8878" y="9263"/>
                  </a:lnTo>
                  <a:lnTo>
                    <a:pt x="8837" y="9243"/>
                  </a:lnTo>
                  <a:lnTo>
                    <a:pt x="8772" y="9377"/>
                  </a:lnTo>
                  <a:lnTo>
                    <a:pt x="8643" y="9314"/>
                  </a:lnTo>
                  <a:lnTo>
                    <a:pt x="8722" y="9154"/>
                  </a:lnTo>
                  <a:lnTo>
                    <a:pt x="8687" y="9129"/>
                  </a:lnTo>
                  <a:lnTo>
                    <a:pt x="8581" y="9342"/>
                  </a:lnTo>
                  <a:lnTo>
                    <a:pt x="8972" y="9535"/>
                  </a:lnTo>
                  <a:lnTo>
                    <a:pt x="9002" y="9474"/>
                  </a:lnTo>
                  <a:close/>
                  <a:moveTo>
                    <a:pt x="9002" y="8988"/>
                  </a:moveTo>
                  <a:lnTo>
                    <a:pt x="9002" y="8936"/>
                  </a:lnTo>
                  <a:lnTo>
                    <a:pt x="8805" y="8888"/>
                  </a:lnTo>
                  <a:lnTo>
                    <a:pt x="8780" y="8938"/>
                  </a:lnTo>
                  <a:lnTo>
                    <a:pt x="9002" y="8988"/>
                  </a:lnTo>
                  <a:close/>
                  <a:moveTo>
                    <a:pt x="9002" y="8843"/>
                  </a:moveTo>
                  <a:lnTo>
                    <a:pt x="9002" y="8784"/>
                  </a:lnTo>
                  <a:cubicBezTo>
                    <a:pt x="8996" y="8780"/>
                    <a:pt x="8990" y="8776"/>
                    <a:pt x="8985" y="8772"/>
                  </a:cubicBezTo>
                  <a:cubicBezTo>
                    <a:pt x="8976" y="8765"/>
                    <a:pt x="8969" y="8760"/>
                    <a:pt x="8963" y="8756"/>
                  </a:cubicBezTo>
                  <a:cubicBezTo>
                    <a:pt x="8957" y="8752"/>
                    <a:pt x="8954" y="8750"/>
                    <a:pt x="8953" y="8749"/>
                  </a:cubicBezTo>
                  <a:cubicBezTo>
                    <a:pt x="8954" y="8749"/>
                    <a:pt x="8958" y="8751"/>
                    <a:pt x="8965" y="8753"/>
                  </a:cubicBezTo>
                  <a:cubicBezTo>
                    <a:pt x="8972" y="8755"/>
                    <a:pt x="8981" y="8757"/>
                    <a:pt x="8991" y="8760"/>
                  </a:cubicBezTo>
                  <a:lnTo>
                    <a:pt x="9002" y="8763"/>
                  </a:lnTo>
                  <a:lnTo>
                    <a:pt x="9002" y="8714"/>
                  </a:lnTo>
                  <a:lnTo>
                    <a:pt x="8902" y="8690"/>
                  </a:lnTo>
                  <a:lnTo>
                    <a:pt x="8876" y="8743"/>
                  </a:lnTo>
                  <a:lnTo>
                    <a:pt x="9002" y="8843"/>
                  </a:lnTo>
                  <a:close/>
                  <a:moveTo>
                    <a:pt x="9002" y="8567"/>
                  </a:moveTo>
                  <a:lnTo>
                    <a:pt x="9002" y="8502"/>
                  </a:lnTo>
                  <a:lnTo>
                    <a:pt x="8997" y="8498"/>
                  </a:lnTo>
                  <a:lnTo>
                    <a:pt x="8974" y="8545"/>
                  </a:lnTo>
                  <a:lnTo>
                    <a:pt x="9002" y="8567"/>
                  </a:lnTo>
                  <a:close/>
                  <a:moveTo>
                    <a:pt x="4489" y="18014"/>
                  </a:moveTo>
                  <a:cubicBezTo>
                    <a:pt x="4498" y="18023"/>
                    <a:pt x="4503" y="18032"/>
                    <a:pt x="4506" y="18041"/>
                  </a:cubicBezTo>
                  <a:cubicBezTo>
                    <a:pt x="4509" y="18052"/>
                    <a:pt x="4510" y="18064"/>
                    <a:pt x="4508" y="18076"/>
                  </a:cubicBezTo>
                  <a:cubicBezTo>
                    <a:pt x="4505" y="18089"/>
                    <a:pt x="4500" y="18104"/>
                    <a:pt x="4491" y="18122"/>
                  </a:cubicBezTo>
                  <a:lnTo>
                    <a:pt x="4470" y="18165"/>
                  </a:lnTo>
                  <a:lnTo>
                    <a:pt x="4324" y="18093"/>
                  </a:lnTo>
                  <a:lnTo>
                    <a:pt x="4347" y="18046"/>
                  </a:lnTo>
                  <a:cubicBezTo>
                    <a:pt x="4352" y="18036"/>
                    <a:pt x="4358" y="18027"/>
                    <a:pt x="4363" y="18020"/>
                  </a:cubicBezTo>
                  <a:cubicBezTo>
                    <a:pt x="4368" y="18013"/>
                    <a:pt x="4374" y="18006"/>
                    <a:pt x="4379" y="18001"/>
                  </a:cubicBezTo>
                  <a:cubicBezTo>
                    <a:pt x="4389" y="17992"/>
                    <a:pt x="4402" y="17987"/>
                    <a:pt x="4416" y="17985"/>
                  </a:cubicBezTo>
                  <a:cubicBezTo>
                    <a:pt x="4431" y="17984"/>
                    <a:pt x="4444" y="17986"/>
                    <a:pt x="4457" y="17992"/>
                  </a:cubicBezTo>
                  <a:cubicBezTo>
                    <a:pt x="4470" y="17999"/>
                    <a:pt x="4481" y="18006"/>
                    <a:pt x="4489" y="18014"/>
                  </a:cubicBezTo>
                  <a:close/>
                  <a:moveTo>
                    <a:pt x="4787" y="17669"/>
                  </a:moveTo>
                  <a:cubicBezTo>
                    <a:pt x="4772" y="17668"/>
                    <a:pt x="4758" y="17669"/>
                    <a:pt x="4745" y="17672"/>
                  </a:cubicBezTo>
                  <a:cubicBezTo>
                    <a:pt x="4732" y="17676"/>
                    <a:pt x="4720" y="17681"/>
                    <a:pt x="4709" y="17688"/>
                  </a:cubicBezTo>
                  <a:cubicBezTo>
                    <a:pt x="4698" y="17696"/>
                    <a:pt x="4686" y="17707"/>
                    <a:pt x="4672" y="17722"/>
                  </a:cubicBezTo>
                  <a:lnTo>
                    <a:pt x="4635" y="17760"/>
                  </a:lnTo>
                  <a:cubicBezTo>
                    <a:pt x="4616" y="17779"/>
                    <a:pt x="4600" y="17792"/>
                    <a:pt x="4585" y="17797"/>
                  </a:cubicBezTo>
                  <a:cubicBezTo>
                    <a:pt x="4571" y="17802"/>
                    <a:pt x="4556" y="17801"/>
                    <a:pt x="4540" y="17793"/>
                  </a:cubicBezTo>
                  <a:cubicBezTo>
                    <a:pt x="4520" y="17783"/>
                    <a:pt x="4507" y="17769"/>
                    <a:pt x="4502" y="17750"/>
                  </a:cubicBezTo>
                  <a:cubicBezTo>
                    <a:pt x="4498" y="17730"/>
                    <a:pt x="4502" y="17708"/>
                    <a:pt x="4514" y="17684"/>
                  </a:cubicBezTo>
                  <a:cubicBezTo>
                    <a:pt x="4518" y="17675"/>
                    <a:pt x="4522" y="17668"/>
                    <a:pt x="4527" y="17661"/>
                  </a:cubicBezTo>
                  <a:cubicBezTo>
                    <a:pt x="4532" y="17654"/>
                    <a:pt x="4537" y="17647"/>
                    <a:pt x="4544" y="17641"/>
                  </a:cubicBezTo>
                  <a:cubicBezTo>
                    <a:pt x="4550" y="17635"/>
                    <a:pt x="4557" y="17629"/>
                    <a:pt x="4565" y="17623"/>
                  </a:cubicBezTo>
                  <a:cubicBezTo>
                    <a:pt x="4573" y="17617"/>
                    <a:pt x="4583" y="17611"/>
                    <a:pt x="4594" y="17605"/>
                  </a:cubicBezTo>
                  <a:lnTo>
                    <a:pt x="4570" y="17568"/>
                  </a:lnTo>
                  <a:cubicBezTo>
                    <a:pt x="4527" y="17593"/>
                    <a:pt x="4495" y="17626"/>
                    <a:pt x="4474" y="17667"/>
                  </a:cubicBezTo>
                  <a:cubicBezTo>
                    <a:pt x="4465" y="17686"/>
                    <a:pt x="4459" y="17705"/>
                    <a:pt x="4457" y="17723"/>
                  </a:cubicBezTo>
                  <a:cubicBezTo>
                    <a:pt x="4455" y="17741"/>
                    <a:pt x="4456" y="17758"/>
                    <a:pt x="4461" y="17774"/>
                  </a:cubicBezTo>
                  <a:cubicBezTo>
                    <a:pt x="4465" y="17790"/>
                    <a:pt x="4473" y="17804"/>
                    <a:pt x="4483" y="17817"/>
                  </a:cubicBezTo>
                  <a:cubicBezTo>
                    <a:pt x="4494" y="17830"/>
                    <a:pt x="4508" y="17841"/>
                    <a:pt x="4524" y="17849"/>
                  </a:cubicBezTo>
                  <a:cubicBezTo>
                    <a:pt x="4550" y="17861"/>
                    <a:pt x="4575" y="17863"/>
                    <a:pt x="4600" y="17856"/>
                  </a:cubicBezTo>
                  <a:cubicBezTo>
                    <a:pt x="4612" y="17852"/>
                    <a:pt x="4623" y="17846"/>
                    <a:pt x="4633" y="17838"/>
                  </a:cubicBezTo>
                  <a:cubicBezTo>
                    <a:pt x="4643" y="17830"/>
                    <a:pt x="4655" y="17819"/>
                    <a:pt x="4669" y="17803"/>
                  </a:cubicBezTo>
                  <a:lnTo>
                    <a:pt x="4701" y="17770"/>
                  </a:lnTo>
                  <a:cubicBezTo>
                    <a:pt x="4738" y="17730"/>
                    <a:pt x="4773" y="17719"/>
                    <a:pt x="4808" y="17736"/>
                  </a:cubicBezTo>
                  <a:cubicBezTo>
                    <a:pt x="4831" y="17747"/>
                    <a:pt x="4845" y="17766"/>
                    <a:pt x="4850" y="17791"/>
                  </a:cubicBezTo>
                  <a:cubicBezTo>
                    <a:pt x="4852" y="17803"/>
                    <a:pt x="4853" y="17814"/>
                    <a:pt x="4851" y="17824"/>
                  </a:cubicBezTo>
                  <a:cubicBezTo>
                    <a:pt x="4849" y="17834"/>
                    <a:pt x="4844" y="17847"/>
                    <a:pt x="4837" y="17862"/>
                  </a:cubicBezTo>
                  <a:cubicBezTo>
                    <a:pt x="4827" y="17881"/>
                    <a:pt x="4815" y="17898"/>
                    <a:pt x="4802" y="17913"/>
                  </a:cubicBezTo>
                  <a:cubicBezTo>
                    <a:pt x="4788" y="17927"/>
                    <a:pt x="4771" y="17939"/>
                    <a:pt x="4751" y="17950"/>
                  </a:cubicBezTo>
                  <a:lnTo>
                    <a:pt x="4778" y="17988"/>
                  </a:lnTo>
                  <a:cubicBezTo>
                    <a:pt x="4799" y="17975"/>
                    <a:pt x="4818" y="17959"/>
                    <a:pt x="4834" y="17942"/>
                  </a:cubicBezTo>
                  <a:cubicBezTo>
                    <a:pt x="4850" y="17924"/>
                    <a:pt x="4863" y="17904"/>
                    <a:pt x="4875" y="17880"/>
                  </a:cubicBezTo>
                  <a:cubicBezTo>
                    <a:pt x="4884" y="17862"/>
                    <a:pt x="4890" y="17845"/>
                    <a:pt x="4893" y="17830"/>
                  </a:cubicBezTo>
                  <a:cubicBezTo>
                    <a:pt x="4896" y="17814"/>
                    <a:pt x="4896" y="17798"/>
                    <a:pt x="4894" y="17781"/>
                  </a:cubicBezTo>
                  <a:cubicBezTo>
                    <a:pt x="4892" y="17758"/>
                    <a:pt x="4884" y="17738"/>
                    <a:pt x="4872" y="17720"/>
                  </a:cubicBezTo>
                  <a:cubicBezTo>
                    <a:pt x="4860" y="17703"/>
                    <a:pt x="4845" y="17689"/>
                    <a:pt x="4827" y="17680"/>
                  </a:cubicBezTo>
                  <a:cubicBezTo>
                    <a:pt x="4815" y="17674"/>
                    <a:pt x="4801" y="17671"/>
                    <a:pt x="4787" y="17669"/>
                  </a:cubicBezTo>
                  <a:close/>
                  <a:moveTo>
                    <a:pt x="5004" y="17599"/>
                  </a:moveTo>
                  <a:lnTo>
                    <a:pt x="4613" y="17406"/>
                  </a:lnTo>
                  <a:lnTo>
                    <a:pt x="4591" y="17452"/>
                  </a:lnTo>
                  <a:lnTo>
                    <a:pt x="4982" y="17644"/>
                  </a:lnTo>
                  <a:lnTo>
                    <a:pt x="5004" y="17599"/>
                  </a:lnTo>
                  <a:close/>
                  <a:moveTo>
                    <a:pt x="4779" y="17069"/>
                  </a:moveTo>
                  <a:lnTo>
                    <a:pt x="4652" y="17328"/>
                  </a:lnTo>
                  <a:lnTo>
                    <a:pt x="4691" y="17347"/>
                  </a:lnTo>
                  <a:lnTo>
                    <a:pt x="4743" y="17243"/>
                  </a:lnTo>
                  <a:lnTo>
                    <a:pt x="5094" y="17415"/>
                  </a:lnTo>
                  <a:lnTo>
                    <a:pt x="5116" y="17370"/>
                  </a:lnTo>
                  <a:lnTo>
                    <a:pt x="4765" y="17198"/>
                  </a:lnTo>
                  <a:lnTo>
                    <a:pt x="4817" y="17092"/>
                  </a:lnTo>
                  <a:lnTo>
                    <a:pt x="4779" y="17069"/>
                  </a:lnTo>
                  <a:close/>
                  <a:moveTo>
                    <a:pt x="4947" y="16729"/>
                  </a:moveTo>
                  <a:lnTo>
                    <a:pt x="4920" y="16783"/>
                  </a:lnTo>
                  <a:lnTo>
                    <a:pt x="5033" y="16931"/>
                  </a:lnTo>
                  <a:cubicBezTo>
                    <a:pt x="5040" y="16941"/>
                    <a:pt x="5047" y="16951"/>
                    <a:pt x="5053" y="16959"/>
                  </a:cubicBezTo>
                  <a:cubicBezTo>
                    <a:pt x="5060" y="16967"/>
                    <a:pt x="5064" y="16972"/>
                    <a:pt x="5066" y="16974"/>
                  </a:cubicBezTo>
                  <a:cubicBezTo>
                    <a:pt x="5057" y="16974"/>
                    <a:pt x="5048" y="16973"/>
                    <a:pt x="5039" y="16973"/>
                  </a:cubicBezTo>
                  <a:cubicBezTo>
                    <a:pt x="5031" y="16972"/>
                    <a:pt x="5022" y="16972"/>
                    <a:pt x="5012" y="16972"/>
                  </a:cubicBezTo>
                  <a:lnTo>
                    <a:pt x="4827" y="16973"/>
                  </a:lnTo>
                  <a:lnTo>
                    <a:pt x="4798" y="17030"/>
                  </a:lnTo>
                  <a:lnTo>
                    <a:pt x="5096" y="17021"/>
                  </a:lnTo>
                  <a:lnTo>
                    <a:pt x="5251" y="17097"/>
                  </a:lnTo>
                  <a:lnTo>
                    <a:pt x="5275" y="17048"/>
                  </a:lnTo>
                  <a:lnTo>
                    <a:pt x="5123" y="16973"/>
                  </a:lnTo>
                  <a:lnTo>
                    <a:pt x="4947" y="16729"/>
                  </a:lnTo>
                  <a:close/>
                  <a:moveTo>
                    <a:pt x="5306" y="16300"/>
                  </a:moveTo>
                  <a:cubicBezTo>
                    <a:pt x="5280" y="16294"/>
                    <a:pt x="5255" y="16293"/>
                    <a:pt x="5230" y="16296"/>
                  </a:cubicBezTo>
                  <a:cubicBezTo>
                    <a:pt x="5221" y="16297"/>
                    <a:pt x="5211" y="16300"/>
                    <a:pt x="5200" y="16303"/>
                  </a:cubicBezTo>
                  <a:cubicBezTo>
                    <a:pt x="5189" y="16307"/>
                    <a:pt x="5178" y="16312"/>
                    <a:pt x="5167" y="16318"/>
                  </a:cubicBezTo>
                  <a:cubicBezTo>
                    <a:pt x="5156" y="16325"/>
                    <a:pt x="5145" y="16334"/>
                    <a:pt x="5134" y="16345"/>
                  </a:cubicBezTo>
                  <a:cubicBezTo>
                    <a:pt x="5124" y="16357"/>
                    <a:pt x="5114" y="16371"/>
                    <a:pt x="5106" y="16388"/>
                  </a:cubicBezTo>
                  <a:cubicBezTo>
                    <a:pt x="5094" y="16412"/>
                    <a:pt x="5088" y="16436"/>
                    <a:pt x="5088" y="16460"/>
                  </a:cubicBezTo>
                  <a:cubicBezTo>
                    <a:pt x="5088" y="16484"/>
                    <a:pt x="5093" y="16506"/>
                    <a:pt x="5104" y="16528"/>
                  </a:cubicBezTo>
                  <a:cubicBezTo>
                    <a:pt x="5115" y="16550"/>
                    <a:pt x="5130" y="16571"/>
                    <a:pt x="5152" y="16590"/>
                  </a:cubicBezTo>
                  <a:cubicBezTo>
                    <a:pt x="5173" y="16609"/>
                    <a:pt x="5199" y="16627"/>
                    <a:pt x="5230" y="16642"/>
                  </a:cubicBezTo>
                  <a:cubicBezTo>
                    <a:pt x="5298" y="16675"/>
                    <a:pt x="5357" y="16685"/>
                    <a:pt x="5408" y="16672"/>
                  </a:cubicBezTo>
                  <a:cubicBezTo>
                    <a:pt x="5430" y="16666"/>
                    <a:pt x="5450" y="16656"/>
                    <a:pt x="5468" y="16642"/>
                  </a:cubicBezTo>
                  <a:cubicBezTo>
                    <a:pt x="5486" y="16628"/>
                    <a:pt x="5500" y="16609"/>
                    <a:pt x="5512" y="16585"/>
                  </a:cubicBezTo>
                  <a:cubicBezTo>
                    <a:pt x="5522" y="16564"/>
                    <a:pt x="5528" y="16545"/>
                    <a:pt x="5530" y="16526"/>
                  </a:cubicBezTo>
                  <a:cubicBezTo>
                    <a:pt x="5532" y="16508"/>
                    <a:pt x="5530" y="16488"/>
                    <a:pt x="5523" y="16467"/>
                  </a:cubicBezTo>
                  <a:cubicBezTo>
                    <a:pt x="5515" y="16438"/>
                    <a:pt x="5500" y="16413"/>
                    <a:pt x="5480" y="16392"/>
                  </a:cubicBezTo>
                  <a:cubicBezTo>
                    <a:pt x="5459" y="16370"/>
                    <a:pt x="5430" y="16350"/>
                    <a:pt x="5393" y="16332"/>
                  </a:cubicBezTo>
                  <a:cubicBezTo>
                    <a:pt x="5361" y="16316"/>
                    <a:pt x="5332" y="16306"/>
                    <a:pt x="5306" y="16300"/>
                  </a:cubicBezTo>
                  <a:close/>
                  <a:moveTo>
                    <a:pt x="5415" y="16410"/>
                  </a:moveTo>
                  <a:cubicBezTo>
                    <a:pt x="5427" y="16418"/>
                    <a:pt x="5437" y="16425"/>
                    <a:pt x="5445" y="16432"/>
                  </a:cubicBezTo>
                  <a:cubicBezTo>
                    <a:pt x="5454" y="16439"/>
                    <a:pt x="5461" y="16446"/>
                    <a:pt x="5466" y="16453"/>
                  </a:cubicBezTo>
                  <a:cubicBezTo>
                    <a:pt x="5472" y="16460"/>
                    <a:pt x="5476" y="16467"/>
                    <a:pt x="5480" y="16475"/>
                  </a:cubicBezTo>
                  <a:cubicBezTo>
                    <a:pt x="5486" y="16490"/>
                    <a:pt x="5490" y="16504"/>
                    <a:pt x="5490" y="16519"/>
                  </a:cubicBezTo>
                  <a:cubicBezTo>
                    <a:pt x="5489" y="16534"/>
                    <a:pt x="5485" y="16549"/>
                    <a:pt x="5477" y="16565"/>
                  </a:cubicBezTo>
                  <a:cubicBezTo>
                    <a:pt x="5474" y="16573"/>
                    <a:pt x="5469" y="16580"/>
                    <a:pt x="5462" y="16588"/>
                  </a:cubicBezTo>
                  <a:cubicBezTo>
                    <a:pt x="5456" y="16595"/>
                    <a:pt x="5449" y="16602"/>
                    <a:pt x="5442" y="16607"/>
                  </a:cubicBezTo>
                  <a:cubicBezTo>
                    <a:pt x="5435" y="16613"/>
                    <a:pt x="5427" y="16617"/>
                    <a:pt x="5419" y="16621"/>
                  </a:cubicBezTo>
                  <a:cubicBezTo>
                    <a:pt x="5411" y="16625"/>
                    <a:pt x="5403" y="16627"/>
                    <a:pt x="5394" y="16627"/>
                  </a:cubicBezTo>
                  <a:cubicBezTo>
                    <a:pt x="5377" y="16628"/>
                    <a:pt x="5356" y="16625"/>
                    <a:pt x="5330" y="16618"/>
                  </a:cubicBezTo>
                  <a:cubicBezTo>
                    <a:pt x="5303" y="16611"/>
                    <a:pt x="5276" y="16600"/>
                    <a:pt x="5246" y="16585"/>
                  </a:cubicBezTo>
                  <a:cubicBezTo>
                    <a:pt x="5222" y="16573"/>
                    <a:pt x="5202" y="16562"/>
                    <a:pt x="5186" y="16550"/>
                  </a:cubicBezTo>
                  <a:cubicBezTo>
                    <a:pt x="5170" y="16538"/>
                    <a:pt x="5158" y="16526"/>
                    <a:pt x="5148" y="16512"/>
                  </a:cubicBezTo>
                  <a:cubicBezTo>
                    <a:pt x="5138" y="16498"/>
                    <a:pt x="5132" y="16481"/>
                    <a:pt x="5131" y="16462"/>
                  </a:cubicBezTo>
                  <a:cubicBezTo>
                    <a:pt x="5131" y="16443"/>
                    <a:pt x="5135" y="16424"/>
                    <a:pt x="5144" y="16406"/>
                  </a:cubicBezTo>
                  <a:cubicBezTo>
                    <a:pt x="5155" y="16383"/>
                    <a:pt x="5169" y="16368"/>
                    <a:pt x="5187" y="16359"/>
                  </a:cubicBezTo>
                  <a:cubicBezTo>
                    <a:pt x="5205" y="16350"/>
                    <a:pt x="5222" y="16345"/>
                    <a:pt x="5240" y="16345"/>
                  </a:cubicBezTo>
                  <a:cubicBezTo>
                    <a:pt x="5257" y="16346"/>
                    <a:pt x="5276" y="16349"/>
                    <a:pt x="5298" y="16356"/>
                  </a:cubicBezTo>
                  <a:cubicBezTo>
                    <a:pt x="5319" y="16363"/>
                    <a:pt x="5345" y="16374"/>
                    <a:pt x="5374" y="16388"/>
                  </a:cubicBezTo>
                  <a:cubicBezTo>
                    <a:pt x="5390" y="16396"/>
                    <a:pt x="5403" y="16403"/>
                    <a:pt x="5415" y="16410"/>
                  </a:cubicBezTo>
                  <a:close/>
                  <a:moveTo>
                    <a:pt x="5340" y="15929"/>
                  </a:moveTo>
                  <a:lnTo>
                    <a:pt x="5239" y="16135"/>
                  </a:lnTo>
                  <a:lnTo>
                    <a:pt x="5630" y="16327"/>
                  </a:lnTo>
                  <a:lnTo>
                    <a:pt x="5653" y="16280"/>
                  </a:lnTo>
                  <a:lnTo>
                    <a:pt x="5467" y="16188"/>
                  </a:lnTo>
                  <a:lnTo>
                    <a:pt x="5529" y="16063"/>
                  </a:lnTo>
                  <a:lnTo>
                    <a:pt x="5491" y="16044"/>
                  </a:lnTo>
                  <a:lnTo>
                    <a:pt x="5429" y="16170"/>
                  </a:lnTo>
                  <a:lnTo>
                    <a:pt x="5301" y="16106"/>
                  </a:lnTo>
                  <a:lnTo>
                    <a:pt x="5375" y="15955"/>
                  </a:lnTo>
                  <a:lnTo>
                    <a:pt x="5340" y="15929"/>
                  </a:lnTo>
                  <a:close/>
                  <a:moveTo>
                    <a:pt x="6006" y="15562"/>
                  </a:moveTo>
                  <a:lnTo>
                    <a:pt x="5599" y="15404"/>
                  </a:lnTo>
                  <a:lnTo>
                    <a:pt x="5565" y="15473"/>
                  </a:lnTo>
                  <a:lnTo>
                    <a:pt x="5788" y="15674"/>
                  </a:lnTo>
                  <a:cubicBezTo>
                    <a:pt x="5802" y="15686"/>
                    <a:pt x="5814" y="15696"/>
                    <a:pt x="5826" y="15705"/>
                  </a:cubicBezTo>
                  <a:cubicBezTo>
                    <a:pt x="5837" y="15713"/>
                    <a:pt x="5843" y="15718"/>
                    <a:pt x="5845" y="15719"/>
                  </a:cubicBezTo>
                  <a:cubicBezTo>
                    <a:pt x="5843" y="15719"/>
                    <a:pt x="5835" y="15717"/>
                    <a:pt x="5821" y="15713"/>
                  </a:cubicBezTo>
                  <a:cubicBezTo>
                    <a:pt x="5807" y="15709"/>
                    <a:pt x="5790" y="15705"/>
                    <a:pt x="5769" y="15701"/>
                  </a:cubicBezTo>
                  <a:lnTo>
                    <a:pt x="5479" y="15647"/>
                  </a:lnTo>
                  <a:lnTo>
                    <a:pt x="5445" y="15715"/>
                  </a:lnTo>
                  <a:lnTo>
                    <a:pt x="5819" y="15942"/>
                  </a:lnTo>
                  <a:lnTo>
                    <a:pt x="5842" y="15897"/>
                  </a:lnTo>
                  <a:lnTo>
                    <a:pt x="5574" y="15738"/>
                  </a:lnTo>
                  <a:cubicBezTo>
                    <a:pt x="5569" y="15735"/>
                    <a:pt x="5562" y="15731"/>
                    <a:pt x="5555" y="15727"/>
                  </a:cubicBezTo>
                  <a:cubicBezTo>
                    <a:pt x="5547" y="15723"/>
                    <a:pt x="5540" y="15718"/>
                    <a:pt x="5532" y="15714"/>
                  </a:cubicBezTo>
                  <a:cubicBezTo>
                    <a:pt x="5525" y="15710"/>
                    <a:pt x="5518" y="15706"/>
                    <a:pt x="5513" y="15703"/>
                  </a:cubicBezTo>
                  <a:cubicBezTo>
                    <a:pt x="5508" y="15700"/>
                    <a:pt x="5505" y="15699"/>
                    <a:pt x="5503" y="15698"/>
                  </a:cubicBezTo>
                  <a:cubicBezTo>
                    <a:pt x="5508" y="15699"/>
                    <a:pt x="5517" y="15701"/>
                    <a:pt x="5531" y="15704"/>
                  </a:cubicBezTo>
                  <a:cubicBezTo>
                    <a:pt x="5546" y="15707"/>
                    <a:pt x="5565" y="15711"/>
                    <a:pt x="5587" y="15715"/>
                  </a:cubicBezTo>
                  <a:lnTo>
                    <a:pt x="5902" y="15774"/>
                  </a:lnTo>
                  <a:lnTo>
                    <a:pt x="5922" y="15734"/>
                  </a:lnTo>
                  <a:lnTo>
                    <a:pt x="5671" y="15507"/>
                  </a:lnTo>
                  <a:cubicBezTo>
                    <a:pt x="5666" y="15502"/>
                    <a:pt x="5660" y="15497"/>
                    <a:pt x="5655" y="15492"/>
                  </a:cubicBezTo>
                  <a:cubicBezTo>
                    <a:pt x="5649" y="15487"/>
                    <a:pt x="5643" y="15483"/>
                    <a:pt x="5638" y="15478"/>
                  </a:cubicBezTo>
                  <a:cubicBezTo>
                    <a:pt x="5632" y="15474"/>
                    <a:pt x="5628" y="15470"/>
                    <a:pt x="5624" y="15467"/>
                  </a:cubicBezTo>
                  <a:cubicBezTo>
                    <a:pt x="5621" y="15464"/>
                    <a:pt x="5618" y="15462"/>
                    <a:pt x="5618" y="15461"/>
                  </a:cubicBezTo>
                  <a:cubicBezTo>
                    <a:pt x="5619" y="15462"/>
                    <a:pt x="5621" y="15463"/>
                    <a:pt x="5626" y="15465"/>
                  </a:cubicBezTo>
                  <a:cubicBezTo>
                    <a:pt x="5631" y="15467"/>
                    <a:pt x="5636" y="15469"/>
                    <a:pt x="5643" y="15473"/>
                  </a:cubicBezTo>
                  <a:cubicBezTo>
                    <a:pt x="5650" y="15476"/>
                    <a:pt x="5657" y="15479"/>
                    <a:pt x="5665" y="15482"/>
                  </a:cubicBezTo>
                  <a:cubicBezTo>
                    <a:pt x="5672" y="15485"/>
                    <a:pt x="5679" y="15488"/>
                    <a:pt x="5685" y="15491"/>
                  </a:cubicBezTo>
                  <a:lnTo>
                    <a:pt x="5983" y="15609"/>
                  </a:lnTo>
                  <a:lnTo>
                    <a:pt x="6006" y="15562"/>
                  </a:lnTo>
                  <a:close/>
                  <a:moveTo>
                    <a:pt x="5791" y="15014"/>
                  </a:moveTo>
                  <a:lnTo>
                    <a:pt x="5768" y="15060"/>
                  </a:lnTo>
                  <a:lnTo>
                    <a:pt x="6040" y="15194"/>
                  </a:lnTo>
                  <a:cubicBezTo>
                    <a:pt x="6053" y="15201"/>
                    <a:pt x="6064" y="15207"/>
                    <a:pt x="6073" y="15213"/>
                  </a:cubicBezTo>
                  <a:cubicBezTo>
                    <a:pt x="6081" y="15220"/>
                    <a:pt x="6088" y="15228"/>
                    <a:pt x="6094" y="15239"/>
                  </a:cubicBezTo>
                  <a:cubicBezTo>
                    <a:pt x="6099" y="15249"/>
                    <a:pt x="6101" y="15261"/>
                    <a:pt x="6099" y="15275"/>
                  </a:cubicBezTo>
                  <a:cubicBezTo>
                    <a:pt x="6097" y="15288"/>
                    <a:pt x="6092" y="15304"/>
                    <a:pt x="6084" y="15320"/>
                  </a:cubicBezTo>
                  <a:cubicBezTo>
                    <a:pt x="6078" y="15332"/>
                    <a:pt x="6072" y="15342"/>
                    <a:pt x="6066" y="15350"/>
                  </a:cubicBezTo>
                  <a:cubicBezTo>
                    <a:pt x="6059" y="15357"/>
                    <a:pt x="6052" y="15363"/>
                    <a:pt x="6046" y="15367"/>
                  </a:cubicBezTo>
                  <a:cubicBezTo>
                    <a:pt x="6039" y="15371"/>
                    <a:pt x="6032" y="15374"/>
                    <a:pt x="6026" y="15376"/>
                  </a:cubicBezTo>
                  <a:cubicBezTo>
                    <a:pt x="6020" y="15377"/>
                    <a:pt x="6014" y="15378"/>
                    <a:pt x="6009" y="15377"/>
                  </a:cubicBezTo>
                  <a:cubicBezTo>
                    <a:pt x="6001" y="15377"/>
                    <a:pt x="5992" y="15375"/>
                    <a:pt x="5981" y="15370"/>
                  </a:cubicBezTo>
                  <a:cubicBezTo>
                    <a:pt x="5969" y="15366"/>
                    <a:pt x="5959" y="15361"/>
                    <a:pt x="5949" y="15357"/>
                  </a:cubicBezTo>
                  <a:lnTo>
                    <a:pt x="5686" y="15227"/>
                  </a:lnTo>
                  <a:lnTo>
                    <a:pt x="5663" y="15273"/>
                  </a:lnTo>
                  <a:lnTo>
                    <a:pt x="5943" y="15411"/>
                  </a:lnTo>
                  <a:cubicBezTo>
                    <a:pt x="5952" y="15415"/>
                    <a:pt x="5962" y="15420"/>
                    <a:pt x="5974" y="15424"/>
                  </a:cubicBezTo>
                  <a:cubicBezTo>
                    <a:pt x="5986" y="15428"/>
                    <a:pt x="5998" y="15430"/>
                    <a:pt x="6010" y="15430"/>
                  </a:cubicBezTo>
                  <a:cubicBezTo>
                    <a:pt x="6034" y="15429"/>
                    <a:pt x="6056" y="15421"/>
                    <a:pt x="6074" y="15408"/>
                  </a:cubicBezTo>
                  <a:cubicBezTo>
                    <a:pt x="6092" y="15394"/>
                    <a:pt x="6108" y="15372"/>
                    <a:pt x="6123" y="15342"/>
                  </a:cubicBezTo>
                  <a:cubicBezTo>
                    <a:pt x="6135" y="15318"/>
                    <a:pt x="6142" y="15297"/>
                    <a:pt x="6145" y="15278"/>
                  </a:cubicBezTo>
                  <a:cubicBezTo>
                    <a:pt x="6148" y="15259"/>
                    <a:pt x="6148" y="15242"/>
                    <a:pt x="6143" y="15224"/>
                  </a:cubicBezTo>
                  <a:cubicBezTo>
                    <a:pt x="6139" y="15208"/>
                    <a:pt x="6132" y="15194"/>
                    <a:pt x="6121" y="15184"/>
                  </a:cubicBezTo>
                  <a:cubicBezTo>
                    <a:pt x="6109" y="15173"/>
                    <a:pt x="6092" y="15162"/>
                    <a:pt x="6069" y="15151"/>
                  </a:cubicBezTo>
                  <a:lnTo>
                    <a:pt x="5791" y="15014"/>
                  </a:lnTo>
                  <a:close/>
                  <a:moveTo>
                    <a:pt x="5633" y="15145"/>
                  </a:moveTo>
                  <a:cubicBezTo>
                    <a:pt x="5625" y="15148"/>
                    <a:pt x="5619" y="15153"/>
                    <a:pt x="5615" y="15162"/>
                  </a:cubicBezTo>
                  <a:cubicBezTo>
                    <a:pt x="5611" y="15170"/>
                    <a:pt x="5610" y="15178"/>
                    <a:pt x="5613" y="15186"/>
                  </a:cubicBezTo>
                  <a:cubicBezTo>
                    <a:pt x="5616" y="15195"/>
                    <a:pt x="5621" y="15201"/>
                    <a:pt x="5629" y="15205"/>
                  </a:cubicBezTo>
                  <a:cubicBezTo>
                    <a:pt x="5638" y="15209"/>
                    <a:pt x="5646" y="15210"/>
                    <a:pt x="5655" y="15207"/>
                  </a:cubicBezTo>
                  <a:cubicBezTo>
                    <a:pt x="5664" y="15204"/>
                    <a:pt x="5670" y="15198"/>
                    <a:pt x="5674" y="15190"/>
                  </a:cubicBezTo>
                  <a:cubicBezTo>
                    <a:pt x="5678" y="15182"/>
                    <a:pt x="5679" y="15173"/>
                    <a:pt x="5675" y="15165"/>
                  </a:cubicBezTo>
                  <a:cubicBezTo>
                    <a:pt x="5672" y="15157"/>
                    <a:pt x="5667" y="15150"/>
                    <a:pt x="5658" y="15146"/>
                  </a:cubicBezTo>
                  <a:cubicBezTo>
                    <a:pt x="5650" y="15142"/>
                    <a:pt x="5642" y="15142"/>
                    <a:pt x="5633" y="15145"/>
                  </a:cubicBezTo>
                  <a:close/>
                  <a:moveTo>
                    <a:pt x="5691" y="15028"/>
                  </a:moveTo>
                  <a:cubicBezTo>
                    <a:pt x="5682" y="15031"/>
                    <a:pt x="5676" y="15036"/>
                    <a:pt x="5672" y="15045"/>
                  </a:cubicBezTo>
                  <a:cubicBezTo>
                    <a:pt x="5668" y="15053"/>
                    <a:pt x="5668" y="15061"/>
                    <a:pt x="5670" y="15069"/>
                  </a:cubicBezTo>
                  <a:cubicBezTo>
                    <a:pt x="5673" y="15078"/>
                    <a:pt x="5679" y="15084"/>
                    <a:pt x="5687" y="15088"/>
                  </a:cubicBezTo>
                  <a:cubicBezTo>
                    <a:pt x="5695" y="15092"/>
                    <a:pt x="5704" y="15093"/>
                    <a:pt x="5712" y="15090"/>
                  </a:cubicBezTo>
                  <a:cubicBezTo>
                    <a:pt x="5721" y="15087"/>
                    <a:pt x="5727" y="15082"/>
                    <a:pt x="5732" y="15073"/>
                  </a:cubicBezTo>
                  <a:cubicBezTo>
                    <a:pt x="5736" y="15065"/>
                    <a:pt x="5736" y="15057"/>
                    <a:pt x="5733" y="15048"/>
                  </a:cubicBezTo>
                  <a:cubicBezTo>
                    <a:pt x="5730" y="15040"/>
                    <a:pt x="5724" y="15034"/>
                    <a:pt x="5716" y="15029"/>
                  </a:cubicBezTo>
                  <a:cubicBezTo>
                    <a:pt x="5708" y="15025"/>
                    <a:pt x="5699" y="15025"/>
                    <a:pt x="5691" y="15028"/>
                  </a:cubicBezTo>
                  <a:close/>
                  <a:moveTo>
                    <a:pt x="6365" y="14834"/>
                  </a:moveTo>
                  <a:lnTo>
                    <a:pt x="5974" y="14641"/>
                  </a:lnTo>
                  <a:lnTo>
                    <a:pt x="5951" y="14687"/>
                  </a:lnTo>
                  <a:lnTo>
                    <a:pt x="6165" y="14790"/>
                  </a:lnTo>
                  <a:cubicBezTo>
                    <a:pt x="6179" y="14797"/>
                    <a:pt x="6193" y="14804"/>
                    <a:pt x="6207" y="14810"/>
                  </a:cubicBezTo>
                  <a:cubicBezTo>
                    <a:pt x="6221" y="14817"/>
                    <a:pt x="6234" y="14822"/>
                    <a:pt x="6246" y="14827"/>
                  </a:cubicBezTo>
                  <a:cubicBezTo>
                    <a:pt x="6257" y="14832"/>
                    <a:pt x="6267" y="14836"/>
                    <a:pt x="6274" y="14839"/>
                  </a:cubicBezTo>
                  <a:cubicBezTo>
                    <a:pt x="6282" y="14842"/>
                    <a:pt x="6286" y="14844"/>
                    <a:pt x="6286" y="14844"/>
                  </a:cubicBezTo>
                  <a:cubicBezTo>
                    <a:pt x="6285" y="14844"/>
                    <a:pt x="6281" y="14843"/>
                    <a:pt x="6275" y="14843"/>
                  </a:cubicBezTo>
                  <a:cubicBezTo>
                    <a:pt x="6269" y="14842"/>
                    <a:pt x="6261" y="14842"/>
                    <a:pt x="6252" y="14841"/>
                  </a:cubicBezTo>
                  <a:cubicBezTo>
                    <a:pt x="6243" y="14841"/>
                    <a:pt x="6232" y="14840"/>
                    <a:pt x="6221" y="14840"/>
                  </a:cubicBezTo>
                  <a:cubicBezTo>
                    <a:pt x="6209" y="14839"/>
                    <a:pt x="6198" y="14839"/>
                    <a:pt x="6186" y="14840"/>
                  </a:cubicBezTo>
                  <a:lnTo>
                    <a:pt x="5873" y="14847"/>
                  </a:lnTo>
                  <a:lnTo>
                    <a:pt x="5846" y="14901"/>
                  </a:lnTo>
                  <a:lnTo>
                    <a:pt x="6237" y="15093"/>
                  </a:lnTo>
                  <a:lnTo>
                    <a:pt x="6261" y="15045"/>
                  </a:lnTo>
                  <a:lnTo>
                    <a:pt x="6033" y="14936"/>
                  </a:lnTo>
                  <a:cubicBezTo>
                    <a:pt x="6021" y="14930"/>
                    <a:pt x="6010" y="14925"/>
                    <a:pt x="5998" y="14920"/>
                  </a:cubicBezTo>
                  <a:cubicBezTo>
                    <a:pt x="5987" y="14915"/>
                    <a:pt x="5976" y="14910"/>
                    <a:pt x="5966" y="14906"/>
                  </a:cubicBezTo>
                  <a:cubicBezTo>
                    <a:pt x="5956" y="14902"/>
                    <a:pt x="5947" y="14898"/>
                    <a:pt x="5940" y="14895"/>
                  </a:cubicBezTo>
                  <a:cubicBezTo>
                    <a:pt x="5933" y="14892"/>
                    <a:pt x="5928" y="14890"/>
                    <a:pt x="5924" y="14889"/>
                  </a:cubicBezTo>
                  <a:cubicBezTo>
                    <a:pt x="5928" y="14889"/>
                    <a:pt x="5934" y="14890"/>
                    <a:pt x="5941" y="14890"/>
                  </a:cubicBezTo>
                  <a:cubicBezTo>
                    <a:pt x="5949" y="14890"/>
                    <a:pt x="5958" y="14891"/>
                    <a:pt x="5968" y="14891"/>
                  </a:cubicBezTo>
                  <a:cubicBezTo>
                    <a:pt x="5978" y="14891"/>
                    <a:pt x="5989" y="14891"/>
                    <a:pt x="6001" y="14891"/>
                  </a:cubicBezTo>
                  <a:cubicBezTo>
                    <a:pt x="6013" y="14891"/>
                    <a:pt x="6026" y="14891"/>
                    <a:pt x="6040" y="14890"/>
                  </a:cubicBezTo>
                  <a:lnTo>
                    <a:pt x="6341" y="14883"/>
                  </a:lnTo>
                  <a:lnTo>
                    <a:pt x="6365" y="14834"/>
                  </a:lnTo>
                  <a:close/>
                  <a:moveTo>
                    <a:pt x="6389" y="14413"/>
                  </a:moveTo>
                  <a:cubicBezTo>
                    <a:pt x="6374" y="14411"/>
                    <a:pt x="6360" y="14412"/>
                    <a:pt x="6347" y="14416"/>
                  </a:cubicBezTo>
                  <a:cubicBezTo>
                    <a:pt x="6334" y="14419"/>
                    <a:pt x="6322" y="14425"/>
                    <a:pt x="6311" y="14432"/>
                  </a:cubicBezTo>
                  <a:cubicBezTo>
                    <a:pt x="6301" y="14439"/>
                    <a:pt x="6288" y="14451"/>
                    <a:pt x="6274" y="14465"/>
                  </a:cubicBezTo>
                  <a:lnTo>
                    <a:pt x="6238" y="14503"/>
                  </a:lnTo>
                  <a:cubicBezTo>
                    <a:pt x="6219" y="14523"/>
                    <a:pt x="6202" y="14535"/>
                    <a:pt x="6188" y="14541"/>
                  </a:cubicBezTo>
                  <a:cubicBezTo>
                    <a:pt x="6173" y="14546"/>
                    <a:pt x="6158" y="14545"/>
                    <a:pt x="6142" y="14537"/>
                  </a:cubicBezTo>
                  <a:cubicBezTo>
                    <a:pt x="6122" y="14527"/>
                    <a:pt x="6109" y="14512"/>
                    <a:pt x="6105" y="14493"/>
                  </a:cubicBezTo>
                  <a:cubicBezTo>
                    <a:pt x="6100" y="14474"/>
                    <a:pt x="6104" y="14452"/>
                    <a:pt x="6116" y="14427"/>
                  </a:cubicBezTo>
                  <a:cubicBezTo>
                    <a:pt x="6120" y="14419"/>
                    <a:pt x="6125" y="14411"/>
                    <a:pt x="6129" y="14404"/>
                  </a:cubicBezTo>
                  <a:cubicBezTo>
                    <a:pt x="6134" y="14398"/>
                    <a:pt x="6140" y="14391"/>
                    <a:pt x="6146" y="14385"/>
                  </a:cubicBezTo>
                  <a:cubicBezTo>
                    <a:pt x="6152" y="14379"/>
                    <a:pt x="6160" y="14373"/>
                    <a:pt x="6168" y="14367"/>
                  </a:cubicBezTo>
                  <a:cubicBezTo>
                    <a:pt x="6176" y="14361"/>
                    <a:pt x="6185" y="14355"/>
                    <a:pt x="6196" y="14348"/>
                  </a:cubicBezTo>
                  <a:lnTo>
                    <a:pt x="6172" y="14311"/>
                  </a:lnTo>
                  <a:cubicBezTo>
                    <a:pt x="6129" y="14336"/>
                    <a:pt x="6097" y="14369"/>
                    <a:pt x="6077" y="14411"/>
                  </a:cubicBezTo>
                  <a:cubicBezTo>
                    <a:pt x="6067" y="14430"/>
                    <a:pt x="6062" y="14448"/>
                    <a:pt x="6059" y="14467"/>
                  </a:cubicBezTo>
                  <a:cubicBezTo>
                    <a:pt x="6057" y="14485"/>
                    <a:pt x="6059" y="14502"/>
                    <a:pt x="6063" y="14518"/>
                  </a:cubicBezTo>
                  <a:cubicBezTo>
                    <a:pt x="6067" y="14534"/>
                    <a:pt x="6075" y="14548"/>
                    <a:pt x="6086" y="14561"/>
                  </a:cubicBezTo>
                  <a:cubicBezTo>
                    <a:pt x="6096" y="14574"/>
                    <a:pt x="6110" y="14584"/>
                    <a:pt x="6127" y="14592"/>
                  </a:cubicBezTo>
                  <a:cubicBezTo>
                    <a:pt x="6152" y="14605"/>
                    <a:pt x="6177" y="14607"/>
                    <a:pt x="6203" y="14599"/>
                  </a:cubicBezTo>
                  <a:cubicBezTo>
                    <a:pt x="6214" y="14596"/>
                    <a:pt x="6225" y="14590"/>
                    <a:pt x="6235" y="14582"/>
                  </a:cubicBezTo>
                  <a:cubicBezTo>
                    <a:pt x="6245" y="14574"/>
                    <a:pt x="6257" y="14562"/>
                    <a:pt x="6272" y="14547"/>
                  </a:cubicBezTo>
                  <a:lnTo>
                    <a:pt x="6303" y="14513"/>
                  </a:lnTo>
                  <a:cubicBezTo>
                    <a:pt x="6340" y="14474"/>
                    <a:pt x="6376" y="14462"/>
                    <a:pt x="6410" y="14479"/>
                  </a:cubicBezTo>
                  <a:cubicBezTo>
                    <a:pt x="6433" y="14491"/>
                    <a:pt x="6448" y="14509"/>
                    <a:pt x="6452" y="14535"/>
                  </a:cubicBezTo>
                  <a:cubicBezTo>
                    <a:pt x="6455" y="14546"/>
                    <a:pt x="6455" y="14557"/>
                    <a:pt x="6453" y="14567"/>
                  </a:cubicBezTo>
                  <a:cubicBezTo>
                    <a:pt x="6451" y="14578"/>
                    <a:pt x="6446" y="14590"/>
                    <a:pt x="6439" y="14605"/>
                  </a:cubicBezTo>
                  <a:cubicBezTo>
                    <a:pt x="6429" y="14625"/>
                    <a:pt x="6418" y="14642"/>
                    <a:pt x="6404" y="14656"/>
                  </a:cubicBezTo>
                  <a:cubicBezTo>
                    <a:pt x="6390" y="14671"/>
                    <a:pt x="6374" y="14683"/>
                    <a:pt x="6354" y="14693"/>
                  </a:cubicBezTo>
                  <a:lnTo>
                    <a:pt x="6380" y="14732"/>
                  </a:lnTo>
                  <a:cubicBezTo>
                    <a:pt x="6402" y="14719"/>
                    <a:pt x="6420" y="14703"/>
                    <a:pt x="6436" y="14686"/>
                  </a:cubicBezTo>
                  <a:cubicBezTo>
                    <a:pt x="6452" y="14668"/>
                    <a:pt x="6466" y="14648"/>
                    <a:pt x="6477" y="14624"/>
                  </a:cubicBezTo>
                  <a:cubicBezTo>
                    <a:pt x="6486" y="14606"/>
                    <a:pt x="6492" y="14589"/>
                    <a:pt x="6495" y="14573"/>
                  </a:cubicBezTo>
                  <a:cubicBezTo>
                    <a:pt x="6498" y="14558"/>
                    <a:pt x="6498" y="14541"/>
                    <a:pt x="6496" y="14524"/>
                  </a:cubicBezTo>
                  <a:cubicBezTo>
                    <a:pt x="6494" y="14502"/>
                    <a:pt x="6487" y="14481"/>
                    <a:pt x="6475" y="14464"/>
                  </a:cubicBezTo>
                  <a:cubicBezTo>
                    <a:pt x="6462" y="14446"/>
                    <a:pt x="6447" y="14433"/>
                    <a:pt x="6429" y="14424"/>
                  </a:cubicBezTo>
                  <a:cubicBezTo>
                    <a:pt x="6417" y="14418"/>
                    <a:pt x="6403" y="14414"/>
                    <a:pt x="6389" y="14413"/>
                  </a:cubicBezTo>
                  <a:close/>
                  <a:moveTo>
                    <a:pt x="6306" y="13966"/>
                  </a:moveTo>
                  <a:lnTo>
                    <a:pt x="6179" y="14225"/>
                  </a:lnTo>
                  <a:lnTo>
                    <a:pt x="6218" y="14244"/>
                  </a:lnTo>
                  <a:lnTo>
                    <a:pt x="6270" y="14139"/>
                  </a:lnTo>
                  <a:lnTo>
                    <a:pt x="6621" y="14312"/>
                  </a:lnTo>
                  <a:lnTo>
                    <a:pt x="6643" y="14267"/>
                  </a:lnTo>
                  <a:lnTo>
                    <a:pt x="6292" y="14094"/>
                  </a:lnTo>
                  <a:lnTo>
                    <a:pt x="6344" y="13988"/>
                  </a:lnTo>
                  <a:lnTo>
                    <a:pt x="6306" y="13966"/>
                  </a:lnTo>
                  <a:close/>
                  <a:moveTo>
                    <a:pt x="6838" y="13872"/>
                  </a:moveTo>
                  <a:lnTo>
                    <a:pt x="6798" y="13852"/>
                  </a:lnTo>
                  <a:lnTo>
                    <a:pt x="6713" y="14024"/>
                  </a:lnTo>
                  <a:lnTo>
                    <a:pt x="6570" y="13954"/>
                  </a:lnTo>
                  <a:lnTo>
                    <a:pt x="6636" y="13820"/>
                  </a:lnTo>
                  <a:lnTo>
                    <a:pt x="6595" y="13800"/>
                  </a:lnTo>
                  <a:lnTo>
                    <a:pt x="6529" y="13934"/>
                  </a:lnTo>
                  <a:lnTo>
                    <a:pt x="6401" y="13871"/>
                  </a:lnTo>
                  <a:lnTo>
                    <a:pt x="6480" y="13711"/>
                  </a:lnTo>
                  <a:lnTo>
                    <a:pt x="6444" y="13685"/>
                  </a:lnTo>
                  <a:lnTo>
                    <a:pt x="6339" y="13899"/>
                  </a:lnTo>
                  <a:lnTo>
                    <a:pt x="6730" y="14091"/>
                  </a:lnTo>
                  <a:lnTo>
                    <a:pt x="6838" y="13872"/>
                  </a:lnTo>
                  <a:close/>
                  <a:moveTo>
                    <a:pt x="7001" y="13541"/>
                  </a:moveTo>
                  <a:lnTo>
                    <a:pt x="6965" y="13546"/>
                  </a:lnTo>
                  <a:cubicBezTo>
                    <a:pt x="6948" y="13548"/>
                    <a:pt x="6930" y="13550"/>
                    <a:pt x="6912" y="13553"/>
                  </a:cubicBezTo>
                  <a:cubicBezTo>
                    <a:pt x="6893" y="13555"/>
                    <a:pt x="6875" y="13558"/>
                    <a:pt x="6859" y="13560"/>
                  </a:cubicBezTo>
                  <a:cubicBezTo>
                    <a:pt x="6842" y="13562"/>
                    <a:pt x="6831" y="13564"/>
                    <a:pt x="6824" y="13565"/>
                  </a:cubicBezTo>
                  <a:cubicBezTo>
                    <a:pt x="6814" y="13567"/>
                    <a:pt x="6803" y="13570"/>
                    <a:pt x="6791" y="13573"/>
                  </a:cubicBezTo>
                  <a:cubicBezTo>
                    <a:pt x="6779" y="13576"/>
                    <a:pt x="6769" y="13579"/>
                    <a:pt x="6761" y="13583"/>
                  </a:cubicBezTo>
                  <a:lnTo>
                    <a:pt x="6763" y="13578"/>
                  </a:lnTo>
                  <a:cubicBezTo>
                    <a:pt x="6771" y="13562"/>
                    <a:pt x="6775" y="13547"/>
                    <a:pt x="6777" y="13531"/>
                  </a:cubicBezTo>
                  <a:cubicBezTo>
                    <a:pt x="6778" y="13516"/>
                    <a:pt x="6776" y="13502"/>
                    <a:pt x="6771" y="13488"/>
                  </a:cubicBezTo>
                  <a:cubicBezTo>
                    <a:pt x="6766" y="13474"/>
                    <a:pt x="6758" y="13462"/>
                    <a:pt x="6748" y="13450"/>
                  </a:cubicBezTo>
                  <a:cubicBezTo>
                    <a:pt x="6737" y="13439"/>
                    <a:pt x="6723" y="13429"/>
                    <a:pt x="6707" y="13421"/>
                  </a:cubicBezTo>
                  <a:cubicBezTo>
                    <a:pt x="6697" y="13416"/>
                    <a:pt x="6687" y="13413"/>
                    <a:pt x="6677" y="13411"/>
                  </a:cubicBezTo>
                  <a:cubicBezTo>
                    <a:pt x="6668" y="13409"/>
                    <a:pt x="6658" y="13408"/>
                    <a:pt x="6650" y="13409"/>
                  </a:cubicBezTo>
                  <a:cubicBezTo>
                    <a:pt x="6641" y="13409"/>
                    <a:pt x="6633" y="13410"/>
                    <a:pt x="6626" y="13412"/>
                  </a:cubicBezTo>
                  <a:cubicBezTo>
                    <a:pt x="6618" y="13414"/>
                    <a:pt x="6612" y="13417"/>
                    <a:pt x="6606" y="13419"/>
                  </a:cubicBezTo>
                  <a:cubicBezTo>
                    <a:pt x="6600" y="13422"/>
                    <a:pt x="6594" y="13426"/>
                    <a:pt x="6588" y="13430"/>
                  </a:cubicBezTo>
                  <a:cubicBezTo>
                    <a:pt x="6582" y="13434"/>
                    <a:pt x="6576" y="13440"/>
                    <a:pt x="6570" y="13447"/>
                  </a:cubicBezTo>
                  <a:cubicBezTo>
                    <a:pt x="6564" y="13453"/>
                    <a:pt x="6558" y="13462"/>
                    <a:pt x="6552" y="13471"/>
                  </a:cubicBezTo>
                  <a:cubicBezTo>
                    <a:pt x="6546" y="13481"/>
                    <a:pt x="6539" y="13492"/>
                    <a:pt x="6533" y="13506"/>
                  </a:cubicBezTo>
                  <a:lnTo>
                    <a:pt x="6488" y="13597"/>
                  </a:lnTo>
                  <a:lnTo>
                    <a:pt x="6879" y="13789"/>
                  </a:lnTo>
                  <a:lnTo>
                    <a:pt x="6901" y="13744"/>
                  </a:lnTo>
                  <a:lnTo>
                    <a:pt x="6724" y="13657"/>
                  </a:lnTo>
                  <a:cubicBezTo>
                    <a:pt x="6730" y="13647"/>
                    <a:pt x="6735" y="13640"/>
                    <a:pt x="6742" y="13635"/>
                  </a:cubicBezTo>
                  <a:cubicBezTo>
                    <a:pt x="6748" y="13631"/>
                    <a:pt x="6758" y="13627"/>
                    <a:pt x="6771" y="13625"/>
                  </a:cubicBezTo>
                  <a:cubicBezTo>
                    <a:pt x="6794" y="13620"/>
                    <a:pt x="6816" y="13616"/>
                    <a:pt x="6837" y="13612"/>
                  </a:cubicBezTo>
                  <a:cubicBezTo>
                    <a:pt x="6858" y="13609"/>
                    <a:pt x="6877" y="13606"/>
                    <a:pt x="6894" y="13604"/>
                  </a:cubicBezTo>
                  <a:cubicBezTo>
                    <a:pt x="6912" y="13602"/>
                    <a:pt x="6927" y="13601"/>
                    <a:pt x="6940" y="13600"/>
                  </a:cubicBezTo>
                  <a:cubicBezTo>
                    <a:pt x="6954" y="13600"/>
                    <a:pt x="6964" y="13599"/>
                    <a:pt x="6972" y="13599"/>
                  </a:cubicBezTo>
                  <a:lnTo>
                    <a:pt x="7001" y="13541"/>
                  </a:lnTo>
                  <a:close/>
                  <a:moveTo>
                    <a:pt x="6715" y="13492"/>
                  </a:moveTo>
                  <a:cubicBezTo>
                    <a:pt x="6723" y="13500"/>
                    <a:pt x="6729" y="13509"/>
                    <a:pt x="6732" y="13519"/>
                  </a:cubicBezTo>
                  <a:cubicBezTo>
                    <a:pt x="6735" y="13530"/>
                    <a:pt x="6735" y="13541"/>
                    <a:pt x="6733" y="13554"/>
                  </a:cubicBezTo>
                  <a:cubicBezTo>
                    <a:pt x="6731" y="13567"/>
                    <a:pt x="6725" y="13582"/>
                    <a:pt x="6717" y="13599"/>
                  </a:cubicBezTo>
                  <a:lnTo>
                    <a:pt x="6695" y="13642"/>
                  </a:lnTo>
                  <a:lnTo>
                    <a:pt x="6550" y="13571"/>
                  </a:lnTo>
                  <a:lnTo>
                    <a:pt x="6573" y="13524"/>
                  </a:lnTo>
                  <a:cubicBezTo>
                    <a:pt x="6578" y="13513"/>
                    <a:pt x="6583" y="13504"/>
                    <a:pt x="6588" y="13497"/>
                  </a:cubicBezTo>
                  <a:cubicBezTo>
                    <a:pt x="6593" y="13490"/>
                    <a:pt x="6599" y="13484"/>
                    <a:pt x="6605" y="13479"/>
                  </a:cubicBezTo>
                  <a:cubicBezTo>
                    <a:pt x="6615" y="13470"/>
                    <a:pt x="6627" y="13465"/>
                    <a:pt x="6641" y="13463"/>
                  </a:cubicBezTo>
                  <a:cubicBezTo>
                    <a:pt x="6656" y="13461"/>
                    <a:pt x="6670" y="13463"/>
                    <a:pt x="6683" y="13470"/>
                  </a:cubicBezTo>
                  <a:cubicBezTo>
                    <a:pt x="6696" y="13476"/>
                    <a:pt x="6706" y="13484"/>
                    <a:pt x="6715" y="13492"/>
                  </a:cubicBezTo>
                  <a:close/>
                  <a:moveTo>
                    <a:pt x="7213" y="13329"/>
                  </a:moveTo>
                  <a:lnTo>
                    <a:pt x="6664" y="13059"/>
                  </a:lnTo>
                  <a:lnTo>
                    <a:pt x="6645" y="13097"/>
                  </a:lnTo>
                  <a:lnTo>
                    <a:pt x="7194" y="13367"/>
                  </a:lnTo>
                  <a:lnTo>
                    <a:pt x="7213" y="13329"/>
                  </a:lnTo>
                  <a:close/>
                  <a:moveTo>
                    <a:pt x="7058" y="12438"/>
                  </a:moveTo>
                  <a:lnTo>
                    <a:pt x="7035" y="12485"/>
                  </a:lnTo>
                  <a:lnTo>
                    <a:pt x="7238" y="12645"/>
                  </a:lnTo>
                  <a:cubicBezTo>
                    <a:pt x="7251" y="12655"/>
                    <a:pt x="7264" y="12665"/>
                    <a:pt x="7276" y="12675"/>
                  </a:cubicBezTo>
                  <a:cubicBezTo>
                    <a:pt x="7289" y="12684"/>
                    <a:pt x="7300" y="12693"/>
                    <a:pt x="7311" y="12700"/>
                  </a:cubicBezTo>
                  <a:cubicBezTo>
                    <a:pt x="7321" y="12708"/>
                    <a:pt x="7329" y="12714"/>
                    <a:pt x="7336" y="12719"/>
                  </a:cubicBezTo>
                  <a:cubicBezTo>
                    <a:pt x="7341" y="12723"/>
                    <a:pt x="7345" y="12725"/>
                    <a:pt x="7346" y="12726"/>
                  </a:cubicBezTo>
                  <a:cubicBezTo>
                    <a:pt x="7344" y="12726"/>
                    <a:pt x="7341" y="12725"/>
                    <a:pt x="7336" y="12724"/>
                  </a:cubicBezTo>
                  <a:cubicBezTo>
                    <a:pt x="7330" y="12722"/>
                    <a:pt x="7322" y="12719"/>
                    <a:pt x="7312" y="12716"/>
                  </a:cubicBezTo>
                  <a:cubicBezTo>
                    <a:pt x="7302" y="12713"/>
                    <a:pt x="7290" y="12710"/>
                    <a:pt x="7277" y="12707"/>
                  </a:cubicBezTo>
                  <a:cubicBezTo>
                    <a:pt x="7264" y="12703"/>
                    <a:pt x="7249" y="12699"/>
                    <a:pt x="7233" y="12695"/>
                  </a:cubicBezTo>
                  <a:lnTo>
                    <a:pt x="6964" y="12630"/>
                  </a:lnTo>
                  <a:lnTo>
                    <a:pt x="6938" y="12683"/>
                  </a:lnTo>
                  <a:lnTo>
                    <a:pt x="7146" y="12850"/>
                  </a:lnTo>
                  <a:cubicBezTo>
                    <a:pt x="7156" y="12858"/>
                    <a:pt x="7167" y="12866"/>
                    <a:pt x="7178" y="12875"/>
                  </a:cubicBezTo>
                  <a:cubicBezTo>
                    <a:pt x="7190" y="12884"/>
                    <a:pt x="7201" y="12892"/>
                    <a:pt x="7211" y="12900"/>
                  </a:cubicBezTo>
                  <a:cubicBezTo>
                    <a:pt x="7221" y="12907"/>
                    <a:pt x="7229" y="12914"/>
                    <a:pt x="7236" y="12919"/>
                  </a:cubicBezTo>
                  <a:cubicBezTo>
                    <a:pt x="7243" y="12925"/>
                    <a:pt x="7247" y="12927"/>
                    <a:pt x="7248" y="12928"/>
                  </a:cubicBezTo>
                  <a:cubicBezTo>
                    <a:pt x="7246" y="12927"/>
                    <a:pt x="7241" y="12926"/>
                    <a:pt x="7233" y="12923"/>
                  </a:cubicBezTo>
                  <a:cubicBezTo>
                    <a:pt x="7224" y="12920"/>
                    <a:pt x="7214" y="12917"/>
                    <a:pt x="7201" y="12913"/>
                  </a:cubicBezTo>
                  <a:cubicBezTo>
                    <a:pt x="7189" y="12910"/>
                    <a:pt x="7176" y="12906"/>
                    <a:pt x="7161" y="12902"/>
                  </a:cubicBezTo>
                  <a:cubicBezTo>
                    <a:pt x="7147" y="12898"/>
                    <a:pt x="7133" y="12894"/>
                    <a:pt x="7119" y="12891"/>
                  </a:cubicBezTo>
                  <a:lnTo>
                    <a:pt x="6866" y="12828"/>
                  </a:lnTo>
                  <a:lnTo>
                    <a:pt x="6842" y="12878"/>
                  </a:lnTo>
                  <a:lnTo>
                    <a:pt x="7278" y="12978"/>
                  </a:lnTo>
                  <a:lnTo>
                    <a:pt x="7308" y="12917"/>
                  </a:lnTo>
                  <a:lnTo>
                    <a:pt x="7111" y="12761"/>
                  </a:lnTo>
                  <a:cubicBezTo>
                    <a:pt x="7099" y="12752"/>
                    <a:pt x="7088" y="12743"/>
                    <a:pt x="7077" y="12735"/>
                  </a:cubicBezTo>
                  <a:cubicBezTo>
                    <a:pt x="7065" y="12726"/>
                    <a:pt x="7055" y="12719"/>
                    <a:pt x="7046" y="12712"/>
                  </a:cubicBezTo>
                  <a:cubicBezTo>
                    <a:pt x="7037" y="12706"/>
                    <a:pt x="7030" y="12700"/>
                    <a:pt x="7024" y="12696"/>
                  </a:cubicBezTo>
                  <a:cubicBezTo>
                    <a:pt x="7018" y="12692"/>
                    <a:pt x="7015" y="12690"/>
                    <a:pt x="7014" y="12689"/>
                  </a:cubicBezTo>
                  <a:cubicBezTo>
                    <a:pt x="7015" y="12689"/>
                    <a:pt x="7020" y="12691"/>
                    <a:pt x="7026" y="12693"/>
                  </a:cubicBezTo>
                  <a:cubicBezTo>
                    <a:pt x="7033" y="12695"/>
                    <a:pt x="7042" y="12697"/>
                    <a:pt x="7052" y="12700"/>
                  </a:cubicBezTo>
                  <a:cubicBezTo>
                    <a:pt x="7063" y="12703"/>
                    <a:pt x="7075" y="12707"/>
                    <a:pt x="7089" y="12711"/>
                  </a:cubicBezTo>
                  <a:cubicBezTo>
                    <a:pt x="7103" y="12714"/>
                    <a:pt x="7118" y="12718"/>
                    <a:pt x="7134" y="12722"/>
                  </a:cubicBezTo>
                  <a:lnTo>
                    <a:pt x="7375" y="12781"/>
                  </a:lnTo>
                  <a:lnTo>
                    <a:pt x="7405" y="12720"/>
                  </a:lnTo>
                  <a:lnTo>
                    <a:pt x="7058" y="12438"/>
                  </a:lnTo>
                  <a:close/>
                  <a:moveTo>
                    <a:pt x="7595" y="12332"/>
                  </a:moveTo>
                  <a:lnTo>
                    <a:pt x="7555" y="12313"/>
                  </a:lnTo>
                  <a:lnTo>
                    <a:pt x="7470" y="12485"/>
                  </a:lnTo>
                  <a:lnTo>
                    <a:pt x="7327" y="12414"/>
                  </a:lnTo>
                  <a:lnTo>
                    <a:pt x="7393" y="12280"/>
                  </a:lnTo>
                  <a:lnTo>
                    <a:pt x="7353" y="12260"/>
                  </a:lnTo>
                  <a:lnTo>
                    <a:pt x="7287" y="12394"/>
                  </a:lnTo>
                  <a:lnTo>
                    <a:pt x="7159" y="12331"/>
                  </a:lnTo>
                  <a:lnTo>
                    <a:pt x="7237" y="12171"/>
                  </a:lnTo>
                  <a:lnTo>
                    <a:pt x="7202" y="12146"/>
                  </a:lnTo>
                  <a:lnTo>
                    <a:pt x="7097" y="12360"/>
                  </a:lnTo>
                  <a:lnTo>
                    <a:pt x="7488" y="12552"/>
                  </a:lnTo>
                  <a:lnTo>
                    <a:pt x="7595" y="12332"/>
                  </a:lnTo>
                  <a:close/>
                  <a:moveTo>
                    <a:pt x="7611" y="11928"/>
                  </a:moveTo>
                  <a:cubicBezTo>
                    <a:pt x="7597" y="11927"/>
                    <a:pt x="7583" y="11928"/>
                    <a:pt x="7570" y="11931"/>
                  </a:cubicBezTo>
                  <a:cubicBezTo>
                    <a:pt x="7557" y="11935"/>
                    <a:pt x="7545" y="11940"/>
                    <a:pt x="7534" y="11948"/>
                  </a:cubicBezTo>
                  <a:cubicBezTo>
                    <a:pt x="7523" y="11955"/>
                    <a:pt x="7511" y="11966"/>
                    <a:pt x="7497" y="11981"/>
                  </a:cubicBezTo>
                  <a:lnTo>
                    <a:pt x="7460" y="12019"/>
                  </a:lnTo>
                  <a:cubicBezTo>
                    <a:pt x="7441" y="12038"/>
                    <a:pt x="7425" y="12051"/>
                    <a:pt x="7410" y="12056"/>
                  </a:cubicBezTo>
                  <a:cubicBezTo>
                    <a:pt x="7396" y="12061"/>
                    <a:pt x="7381" y="12060"/>
                    <a:pt x="7365" y="12052"/>
                  </a:cubicBezTo>
                  <a:cubicBezTo>
                    <a:pt x="7344" y="12042"/>
                    <a:pt x="7332" y="12028"/>
                    <a:pt x="7327" y="12009"/>
                  </a:cubicBezTo>
                  <a:cubicBezTo>
                    <a:pt x="7323" y="11989"/>
                    <a:pt x="7326" y="11967"/>
                    <a:pt x="7339" y="11943"/>
                  </a:cubicBezTo>
                  <a:cubicBezTo>
                    <a:pt x="7343" y="11934"/>
                    <a:pt x="7347" y="11927"/>
                    <a:pt x="7352" y="11920"/>
                  </a:cubicBezTo>
                  <a:cubicBezTo>
                    <a:pt x="7357" y="11913"/>
                    <a:pt x="7362" y="11907"/>
                    <a:pt x="7369" y="11900"/>
                  </a:cubicBezTo>
                  <a:cubicBezTo>
                    <a:pt x="7375" y="11894"/>
                    <a:pt x="7382" y="11888"/>
                    <a:pt x="7390" y="11882"/>
                  </a:cubicBezTo>
                  <a:cubicBezTo>
                    <a:pt x="7398" y="11876"/>
                    <a:pt x="7408" y="11870"/>
                    <a:pt x="7418" y="11864"/>
                  </a:cubicBezTo>
                  <a:lnTo>
                    <a:pt x="7395" y="11827"/>
                  </a:lnTo>
                  <a:cubicBezTo>
                    <a:pt x="7352" y="11852"/>
                    <a:pt x="7320" y="11885"/>
                    <a:pt x="7299" y="11926"/>
                  </a:cubicBezTo>
                  <a:cubicBezTo>
                    <a:pt x="7290" y="11945"/>
                    <a:pt x="7284" y="11964"/>
                    <a:pt x="7282" y="11982"/>
                  </a:cubicBezTo>
                  <a:cubicBezTo>
                    <a:pt x="7280" y="12000"/>
                    <a:pt x="7281" y="12017"/>
                    <a:pt x="7286" y="12033"/>
                  </a:cubicBezTo>
                  <a:cubicBezTo>
                    <a:pt x="7290" y="12049"/>
                    <a:pt x="7298" y="12063"/>
                    <a:pt x="7308" y="12076"/>
                  </a:cubicBezTo>
                  <a:cubicBezTo>
                    <a:pt x="7319" y="12089"/>
                    <a:pt x="7333" y="12100"/>
                    <a:pt x="7349" y="12108"/>
                  </a:cubicBezTo>
                  <a:cubicBezTo>
                    <a:pt x="7374" y="12120"/>
                    <a:pt x="7400" y="12122"/>
                    <a:pt x="7425" y="12115"/>
                  </a:cubicBezTo>
                  <a:cubicBezTo>
                    <a:pt x="7437" y="12111"/>
                    <a:pt x="7448" y="12105"/>
                    <a:pt x="7458" y="12097"/>
                  </a:cubicBezTo>
                  <a:cubicBezTo>
                    <a:pt x="7468" y="12089"/>
                    <a:pt x="7480" y="12078"/>
                    <a:pt x="7494" y="12062"/>
                  </a:cubicBezTo>
                  <a:lnTo>
                    <a:pt x="7525" y="12029"/>
                  </a:lnTo>
                  <a:cubicBezTo>
                    <a:pt x="7563" y="11989"/>
                    <a:pt x="7598" y="11978"/>
                    <a:pt x="7633" y="11995"/>
                  </a:cubicBezTo>
                  <a:cubicBezTo>
                    <a:pt x="7656" y="12006"/>
                    <a:pt x="7670" y="12025"/>
                    <a:pt x="7675" y="12050"/>
                  </a:cubicBezTo>
                  <a:cubicBezTo>
                    <a:pt x="7677" y="12062"/>
                    <a:pt x="7677" y="12073"/>
                    <a:pt x="7675" y="12083"/>
                  </a:cubicBezTo>
                  <a:cubicBezTo>
                    <a:pt x="7673" y="12093"/>
                    <a:pt x="7669" y="12106"/>
                    <a:pt x="7661" y="12121"/>
                  </a:cubicBezTo>
                  <a:cubicBezTo>
                    <a:pt x="7652" y="12140"/>
                    <a:pt x="7640" y="12157"/>
                    <a:pt x="7626" y="12172"/>
                  </a:cubicBezTo>
                  <a:cubicBezTo>
                    <a:pt x="7613" y="12186"/>
                    <a:pt x="7596" y="12198"/>
                    <a:pt x="7576" y="12209"/>
                  </a:cubicBezTo>
                  <a:lnTo>
                    <a:pt x="7603" y="12247"/>
                  </a:lnTo>
                  <a:cubicBezTo>
                    <a:pt x="7624" y="12234"/>
                    <a:pt x="7643" y="12219"/>
                    <a:pt x="7659" y="12201"/>
                  </a:cubicBezTo>
                  <a:cubicBezTo>
                    <a:pt x="7674" y="12184"/>
                    <a:pt x="7688" y="12163"/>
                    <a:pt x="7700" y="12139"/>
                  </a:cubicBezTo>
                  <a:cubicBezTo>
                    <a:pt x="7709" y="12121"/>
                    <a:pt x="7715" y="12104"/>
                    <a:pt x="7718" y="12089"/>
                  </a:cubicBezTo>
                  <a:cubicBezTo>
                    <a:pt x="7720" y="12073"/>
                    <a:pt x="7721" y="12057"/>
                    <a:pt x="7719" y="12040"/>
                  </a:cubicBezTo>
                  <a:cubicBezTo>
                    <a:pt x="7716" y="12017"/>
                    <a:pt x="7709" y="11997"/>
                    <a:pt x="7697" y="11979"/>
                  </a:cubicBezTo>
                  <a:cubicBezTo>
                    <a:pt x="7685" y="11962"/>
                    <a:pt x="7670" y="11948"/>
                    <a:pt x="7652" y="11939"/>
                  </a:cubicBezTo>
                  <a:cubicBezTo>
                    <a:pt x="7639" y="11934"/>
                    <a:pt x="7626" y="11930"/>
                    <a:pt x="7611" y="11928"/>
                  </a:cubicBezTo>
                  <a:close/>
                  <a:moveTo>
                    <a:pt x="7529" y="11481"/>
                  </a:moveTo>
                  <a:lnTo>
                    <a:pt x="7401" y="11740"/>
                  </a:lnTo>
                  <a:lnTo>
                    <a:pt x="7441" y="11760"/>
                  </a:lnTo>
                  <a:lnTo>
                    <a:pt x="7492" y="11655"/>
                  </a:lnTo>
                  <a:lnTo>
                    <a:pt x="7844" y="11828"/>
                  </a:lnTo>
                  <a:lnTo>
                    <a:pt x="7866" y="11783"/>
                  </a:lnTo>
                  <a:lnTo>
                    <a:pt x="7514" y="11610"/>
                  </a:lnTo>
                  <a:lnTo>
                    <a:pt x="7567" y="11504"/>
                  </a:lnTo>
                  <a:lnTo>
                    <a:pt x="7529" y="11481"/>
                  </a:lnTo>
                  <a:close/>
                  <a:moveTo>
                    <a:pt x="7663" y="11209"/>
                  </a:moveTo>
                  <a:lnTo>
                    <a:pt x="7562" y="11414"/>
                  </a:lnTo>
                  <a:lnTo>
                    <a:pt x="7953" y="11607"/>
                  </a:lnTo>
                  <a:lnTo>
                    <a:pt x="7976" y="11559"/>
                  </a:lnTo>
                  <a:lnTo>
                    <a:pt x="7790" y="11468"/>
                  </a:lnTo>
                  <a:lnTo>
                    <a:pt x="7852" y="11343"/>
                  </a:lnTo>
                  <a:lnTo>
                    <a:pt x="7814" y="11324"/>
                  </a:lnTo>
                  <a:lnTo>
                    <a:pt x="7752" y="11449"/>
                  </a:lnTo>
                  <a:lnTo>
                    <a:pt x="7624" y="11386"/>
                  </a:lnTo>
                  <a:lnTo>
                    <a:pt x="7698" y="11235"/>
                  </a:lnTo>
                  <a:lnTo>
                    <a:pt x="7663" y="11209"/>
                  </a:lnTo>
                  <a:close/>
                  <a:moveTo>
                    <a:pt x="8210" y="11083"/>
                  </a:moveTo>
                  <a:lnTo>
                    <a:pt x="7756" y="11020"/>
                  </a:lnTo>
                  <a:lnTo>
                    <a:pt x="7726" y="11081"/>
                  </a:lnTo>
                  <a:lnTo>
                    <a:pt x="8052" y="11404"/>
                  </a:lnTo>
                  <a:lnTo>
                    <a:pt x="8076" y="11357"/>
                  </a:lnTo>
                  <a:lnTo>
                    <a:pt x="7974" y="11260"/>
                  </a:lnTo>
                  <a:lnTo>
                    <a:pt x="8046" y="11114"/>
                  </a:lnTo>
                  <a:lnTo>
                    <a:pt x="8184" y="11136"/>
                  </a:lnTo>
                  <a:lnTo>
                    <a:pt x="8210" y="11083"/>
                  </a:lnTo>
                  <a:close/>
                  <a:moveTo>
                    <a:pt x="8002" y="11107"/>
                  </a:moveTo>
                  <a:lnTo>
                    <a:pt x="7942" y="11229"/>
                  </a:lnTo>
                  <a:lnTo>
                    <a:pt x="7781" y="11073"/>
                  </a:lnTo>
                  <a:lnTo>
                    <a:pt x="8002" y="11107"/>
                  </a:lnTo>
                  <a:close/>
                  <a:moveTo>
                    <a:pt x="7648" y="11051"/>
                  </a:moveTo>
                  <a:cubicBezTo>
                    <a:pt x="7639" y="11054"/>
                    <a:pt x="7633" y="11060"/>
                    <a:pt x="7629" y="11068"/>
                  </a:cubicBezTo>
                  <a:cubicBezTo>
                    <a:pt x="7625" y="11076"/>
                    <a:pt x="7624" y="11085"/>
                    <a:pt x="7627" y="11093"/>
                  </a:cubicBezTo>
                  <a:cubicBezTo>
                    <a:pt x="7630" y="11102"/>
                    <a:pt x="7635" y="11108"/>
                    <a:pt x="7643" y="11112"/>
                  </a:cubicBezTo>
                  <a:cubicBezTo>
                    <a:pt x="7652" y="11116"/>
                    <a:pt x="7660" y="11116"/>
                    <a:pt x="7669" y="11114"/>
                  </a:cubicBezTo>
                  <a:cubicBezTo>
                    <a:pt x="7678" y="11111"/>
                    <a:pt x="7684" y="11105"/>
                    <a:pt x="7688" y="11097"/>
                  </a:cubicBezTo>
                  <a:cubicBezTo>
                    <a:pt x="7692" y="11089"/>
                    <a:pt x="7693" y="11080"/>
                    <a:pt x="7690" y="11072"/>
                  </a:cubicBezTo>
                  <a:cubicBezTo>
                    <a:pt x="7686" y="11063"/>
                    <a:pt x="7681" y="11057"/>
                    <a:pt x="7672" y="11053"/>
                  </a:cubicBezTo>
                  <a:cubicBezTo>
                    <a:pt x="7664" y="11049"/>
                    <a:pt x="7656" y="11049"/>
                    <a:pt x="7648" y="11051"/>
                  </a:cubicBezTo>
                  <a:close/>
                  <a:moveTo>
                    <a:pt x="7705" y="10934"/>
                  </a:moveTo>
                  <a:cubicBezTo>
                    <a:pt x="7697" y="10937"/>
                    <a:pt x="7691" y="10943"/>
                    <a:pt x="7686" y="10951"/>
                  </a:cubicBezTo>
                  <a:cubicBezTo>
                    <a:pt x="7683" y="10959"/>
                    <a:pt x="7682" y="10967"/>
                    <a:pt x="7685" y="10976"/>
                  </a:cubicBezTo>
                  <a:cubicBezTo>
                    <a:pt x="7688" y="10984"/>
                    <a:pt x="7693" y="10990"/>
                    <a:pt x="7701" y="10994"/>
                  </a:cubicBezTo>
                  <a:cubicBezTo>
                    <a:pt x="7710" y="10998"/>
                    <a:pt x="7718" y="10999"/>
                    <a:pt x="7727" y="10996"/>
                  </a:cubicBezTo>
                  <a:cubicBezTo>
                    <a:pt x="7736" y="10993"/>
                    <a:pt x="7742" y="10988"/>
                    <a:pt x="7746" y="10979"/>
                  </a:cubicBezTo>
                  <a:cubicBezTo>
                    <a:pt x="7750" y="10971"/>
                    <a:pt x="7751" y="10963"/>
                    <a:pt x="7747" y="10954"/>
                  </a:cubicBezTo>
                  <a:cubicBezTo>
                    <a:pt x="7744" y="10946"/>
                    <a:pt x="7738" y="10940"/>
                    <a:pt x="7730" y="10936"/>
                  </a:cubicBezTo>
                  <a:cubicBezTo>
                    <a:pt x="7722" y="10932"/>
                    <a:pt x="7714" y="10931"/>
                    <a:pt x="7705" y="10934"/>
                  </a:cubicBezTo>
                  <a:close/>
                  <a:moveTo>
                    <a:pt x="8306" y="10789"/>
                  </a:moveTo>
                  <a:lnTo>
                    <a:pt x="8230" y="10943"/>
                  </a:lnTo>
                  <a:lnTo>
                    <a:pt x="7879" y="10770"/>
                  </a:lnTo>
                  <a:lnTo>
                    <a:pt x="7856" y="10817"/>
                  </a:lnTo>
                  <a:lnTo>
                    <a:pt x="8247" y="11009"/>
                  </a:lnTo>
                  <a:lnTo>
                    <a:pt x="8342" y="10815"/>
                  </a:lnTo>
                  <a:lnTo>
                    <a:pt x="8306" y="10789"/>
                  </a:lnTo>
                  <a:close/>
                  <a:moveTo>
                    <a:pt x="8405" y="10687"/>
                  </a:moveTo>
                  <a:lnTo>
                    <a:pt x="8014" y="10495"/>
                  </a:lnTo>
                  <a:lnTo>
                    <a:pt x="7992" y="10541"/>
                  </a:lnTo>
                  <a:lnTo>
                    <a:pt x="8383" y="10733"/>
                  </a:lnTo>
                  <a:lnTo>
                    <a:pt x="8405" y="10687"/>
                  </a:lnTo>
                  <a:close/>
                  <a:moveTo>
                    <a:pt x="8429" y="10267"/>
                  </a:moveTo>
                  <a:cubicBezTo>
                    <a:pt x="8414" y="10265"/>
                    <a:pt x="8401" y="10266"/>
                    <a:pt x="8388" y="10270"/>
                  </a:cubicBezTo>
                  <a:cubicBezTo>
                    <a:pt x="8375" y="10273"/>
                    <a:pt x="8363" y="10278"/>
                    <a:pt x="8352" y="10286"/>
                  </a:cubicBezTo>
                  <a:cubicBezTo>
                    <a:pt x="8341" y="10293"/>
                    <a:pt x="8328" y="10304"/>
                    <a:pt x="8314" y="10319"/>
                  </a:cubicBezTo>
                  <a:lnTo>
                    <a:pt x="8278" y="10357"/>
                  </a:lnTo>
                  <a:cubicBezTo>
                    <a:pt x="8259" y="10377"/>
                    <a:pt x="8242" y="10389"/>
                    <a:pt x="8228" y="10394"/>
                  </a:cubicBezTo>
                  <a:cubicBezTo>
                    <a:pt x="8213" y="10400"/>
                    <a:pt x="8198" y="10399"/>
                    <a:pt x="8182" y="10391"/>
                  </a:cubicBezTo>
                  <a:cubicBezTo>
                    <a:pt x="8162" y="10381"/>
                    <a:pt x="8150" y="10366"/>
                    <a:pt x="8145" y="10347"/>
                  </a:cubicBezTo>
                  <a:cubicBezTo>
                    <a:pt x="8140" y="10328"/>
                    <a:pt x="8144" y="10306"/>
                    <a:pt x="8156" y="10281"/>
                  </a:cubicBezTo>
                  <a:cubicBezTo>
                    <a:pt x="8160" y="10273"/>
                    <a:pt x="8165" y="10265"/>
                    <a:pt x="8170" y="10258"/>
                  </a:cubicBezTo>
                  <a:cubicBezTo>
                    <a:pt x="8174" y="10251"/>
                    <a:pt x="8180" y="10245"/>
                    <a:pt x="8186" y="10239"/>
                  </a:cubicBezTo>
                  <a:cubicBezTo>
                    <a:pt x="8193" y="10233"/>
                    <a:pt x="8200" y="10227"/>
                    <a:pt x="8208" y="10221"/>
                  </a:cubicBezTo>
                  <a:cubicBezTo>
                    <a:pt x="8216" y="10215"/>
                    <a:pt x="8225" y="10209"/>
                    <a:pt x="8236" y="10202"/>
                  </a:cubicBezTo>
                  <a:lnTo>
                    <a:pt x="8213" y="10165"/>
                  </a:lnTo>
                  <a:cubicBezTo>
                    <a:pt x="8169" y="10190"/>
                    <a:pt x="8137" y="10223"/>
                    <a:pt x="8117" y="10264"/>
                  </a:cubicBezTo>
                  <a:cubicBezTo>
                    <a:pt x="8108" y="10283"/>
                    <a:pt x="8102" y="10302"/>
                    <a:pt x="8100" y="10320"/>
                  </a:cubicBezTo>
                  <a:cubicBezTo>
                    <a:pt x="8098" y="10339"/>
                    <a:pt x="8099" y="10356"/>
                    <a:pt x="8103" y="10372"/>
                  </a:cubicBezTo>
                  <a:cubicBezTo>
                    <a:pt x="8108" y="10387"/>
                    <a:pt x="8115" y="10402"/>
                    <a:pt x="8126" y="10415"/>
                  </a:cubicBezTo>
                  <a:cubicBezTo>
                    <a:pt x="8137" y="10427"/>
                    <a:pt x="8150" y="10438"/>
                    <a:pt x="8167" y="10446"/>
                  </a:cubicBezTo>
                  <a:cubicBezTo>
                    <a:pt x="8192" y="10458"/>
                    <a:pt x="8217" y="10461"/>
                    <a:pt x="8243" y="10453"/>
                  </a:cubicBezTo>
                  <a:cubicBezTo>
                    <a:pt x="8255" y="10449"/>
                    <a:pt x="8265" y="10444"/>
                    <a:pt x="8276" y="10436"/>
                  </a:cubicBezTo>
                  <a:cubicBezTo>
                    <a:pt x="8286" y="10428"/>
                    <a:pt x="8298" y="10416"/>
                    <a:pt x="8312" y="10401"/>
                  </a:cubicBezTo>
                  <a:lnTo>
                    <a:pt x="8343" y="10367"/>
                  </a:lnTo>
                  <a:cubicBezTo>
                    <a:pt x="8380" y="10327"/>
                    <a:pt x="8416" y="10316"/>
                    <a:pt x="8451" y="10333"/>
                  </a:cubicBezTo>
                  <a:cubicBezTo>
                    <a:pt x="8474" y="10344"/>
                    <a:pt x="8488" y="10363"/>
                    <a:pt x="8493" y="10388"/>
                  </a:cubicBezTo>
                  <a:cubicBezTo>
                    <a:pt x="8495" y="10400"/>
                    <a:pt x="8495" y="10411"/>
                    <a:pt x="8493" y="10421"/>
                  </a:cubicBezTo>
                  <a:cubicBezTo>
                    <a:pt x="8491" y="10432"/>
                    <a:pt x="8486" y="10444"/>
                    <a:pt x="8479" y="10459"/>
                  </a:cubicBezTo>
                  <a:cubicBezTo>
                    <a:pt x="8469" y="10479"/>
                    <a:pt x="8458" y="10496"/>
                    <a:pt x="8444" y="10510"/>
                  </a:cubicBezTo>
                  <a:cubicBezTo>
                    <a:pt x="8430" y="10524"/>
                    <a:pt x="8414" y="10537"/>
                    <a:pt x="8394" y="10547"/>
                  </a:cubicBezTo>
                  <a:lnTo>
                    <a:pt x="8420" y="10586"/>
                  </a:lnTo>
                  <a:cubicBezTo>
                    <a:pt x="8442" y="10572"/>
                    <a:pt x="8461" y="10557"/>
                    <a:pt x="8476" y="10539"/>
                  </a:cubicBezTo>
                  <a:cubicBezTo>
                    <a:pt x="8492" y="10522"/>
                    <a:pt x="8506" y="10501"/>
                    <a:pt x="8517" y="10478"/>
                  </a:cubicBezTo>
                  <a:cubicBezTo>
                    <a:pt x="8526" y="10459"/>
                    <a:pt x="8532" y="10443"/>
                    <a:pt x="8535" y="10427"/>
                  </a:cubicBezTo>
                  <a:cubicBezTo>
                    <a:pt x="8538" y="10412"/>
                    <a:pt x="8539" y="10395"/>
                    <a:pt x="8537" y="10378"/>
                  </a:cubicBezTo>
                  <a:cubicBezTo>
                    <a:pt x="8534" y="10355"/>
                    <a:pt x="8527" y="10335"/>
                    <a:pt x="8515" y="10318"/>
                  </a:cubicBezTo>
                  <a:cubicBezTo>
                    <a:pt x="8503" y="10300"/>
                    <a:pt x="8487" y="10287"/>
                    <a:pt x="8469" y="10278"/>
                  </a:cubicBezTo>
                  <a:cubicBezTo>
                    <a:pt x="8457" y="10272"/>
                    <a:pt x="8444" y="10268"/>
                    <a:pt x="8429" y="10267"/>
                  </a:cubicBezTo>
                  <a:close/>
                  <a:moveTo>
                    <a:pt x="8680" y="9984"/>
                  </a:moveTo>
                  <a:cubicBezTo>
                    <a:pt x="8683" y="10001"/>
                    <a:pt x="8683" y="10016"/>
                    <a:pt x="8681" y="10030"/>
                  </a:cubicBezTo>
                  <a:cubicBezTo>
                    <a:pt x="8679" y="10044"/>
                    <a:pt x="8675" y="10058"/>
                    <a:pt x="8668" y="10073"/>
                  </a:cubicBezTo>
                  <a:cubicBezTo>
                    <a:pt x="8657" y="10095"/>
                    <a:pt x="8641" y="10113"/>
                    <a:pt x="8619" y="10126"/>
                  </a:cubicBezTo>
                  <a:cubicBezTo>
                    <a:pt x="8598" y="10139"/>
                    <a:pt x="8573" y="10144"/>
                    <a:pt x="8543" y="10142"/>
                  </a:cubicBezTo>
                  <a:cubicBezTo>
                    <a:pt x="8530" y="10141"/>
                    <a:pt x="8516" y="10138"/>
                    <a:pt x="8503" y="10134"/>
                  </a:cubicBezTo>
                  <a:cubicBezTo>
                    <a:pt x="8490" y="10130"/>
                    <a:pt x="8473" y="10123"/>
                    <a:pt x="8454" y="10114"/>
                  </a:cubicBezTo>
                  <a:cubicBezTo>
                    <a:pt x="8431" y="10102"/>
                    <a:pt x="8412" y="10091"/>
                    <a:pt x="8397" y="10081"/>
                  </a:cubicBezTo>
                  <a:cubicBezTo>
                    <a:pt x="8382" y="10070"/>
                    <a:pt x="8369" y="10058"/>
                    <a:pt x="8359" y="10046"/>
                  </a:cubicBezTo>
                  <a:cubicBezTo>
                    <a:pt x="8341" y="10026"/>
                    <a:pt x="8331" y="10005"/>
                    <a:pt x="8327" y="9983"/>
                  </a:cubicBezTo>
                  <a:cubicBezTo>
                    <a:pt x="8324" y="9962"/>
                    <a:pt x="8328" y="9940"/>
                    <a:pt x="8339" y="9917"/>
                  </a:cubicBezTo>
                  <a:cubicBezTo>
                    <a:pt x="8346" y="9902"/>
                    <a:pt x="8354" y="9890"/>
                    <a:pt x="8364" y="9881"/>
                  </a:cubicBezTo>
                  <a:cubicBezTo>
                    <a:pt x="8373" y="9871"/>
                    <a:pt x="8385" y="9862"/>
                    <a:pt x="8400" y="9855"/>
                  </a:cubicBezTo>
                  <a:lnTo>
                    <a:pt x="8382" y="9815"/>
                  </a:lnTo>
                  <a:cubicBezTo>
                    <a:pt x="8365" y="9823"/>
                    <a:pt x="8350" y="9834"/>
                    <a:pt x="8336" y="9848"/>
                  </a:cubicBezTo>
                  <a:cubicBezTo>
                    <a:pt x="8323" y="9862"/>
                    <a:pt x="8311" y="9879"/>
                    <a:pt x="8302" y="9898"/>
                  </a:cubicBezTo>
                  <a:cubicBezTo>
                    <a:pt x="8290" y="9921"/>
                    <a:pt x="8284" y="9946"/>
                    <a:pt x="8285" y="9971"/>
                  </a:cubicBezTo>
                  <a:cubicBezTo>
                    <a:pt x="8285" y="9996"/>
                    <a:pt x="8290" y="10020"/>
                    <a:pt x="8301" y="10044"/>
                  </a:cubicBezTo>
                  <a:cubicBezTo>
                    <a:pt x="8312" y="10067"/>
                    <a:pt x="8328" y="10089"/>
                    <a:pt x="8348" y="10109"/>
                  </a:cubicBezTo>
                  <a:cubicBezTo>
                    <a:pt x="8369" y="10130"/>
                    <a:pt x="8394" y="10147"/>
                    <a:pt x="8423" y="10161"/>
                  </a:cubicBezTo>
                  <a:cubicBezTo>
                    <a:pt x="8452" y="10175"/>
                    <a:pt x="8481" y="10185"/>
                    <a:pt x="8510" y="10191"/>
                  </a:cubicBezTo>
                  <a:cubicBezTo>
                    <a:pt x="8539" y="10196"/>
                    <a:pt x="8567" y="10195"/>
                    <a:pt x="8594" y="10188"/>
                  </a:cubicBezTo>
                  <a:cubicBezTo>
                    <a:pt x="8619" y="10181"/>
                    <a:pt x="8640" y="10170"/>
                    <a:pt x="8659" y="10154"/>
                  </a:cubicBezTo>
                  <a:cubicBezTo>
                    <a:pt x="8677" y="10139"/>
                    <a:pt x="8692" y="10120"/>
                    <a:pt x="8702" y="10099"/>
                  </a:cubicBezTo>
                  <a:cubicBezTo>
                    <a:pt x="8712" y="10080"/>
                    <a:pt x="8718" y="10059"/>
                    <a:pt x="8722" y="10038"/>
                  </a:cubicBezTo>
                  <a:cubicBezTo>
                    <a:pt x="8726" y="10017"/>
                    <a:pt x="8726" y="9996"/>
                    <a:pt x="8724" y="9975"/>
                  </a:cubicBezTo>
                  <a:lnTo>
                    <a:pt x="8680" y="9984"/>
                  </a:lnTo>
                  <a:close/>
                  <a:moveTo>
                    <a:pt x="8916" y="9649"/>
                  </a:moveTo>
                  <a:lnTo>
                    <a:pt x="8525" y="9457"/>
                  </a:lnTo>
                  <a:lnTo>
                    <a:pt x="8502" y="9503"/>
                  </a:lnTo>
                  <a:lnTo>
                    <a:pt x="8666" y="9584"/>
                  </a:lnTo>
                  <a:lnTo>
                    <a:pt x="8585" y="9748"/>
                  </a:lnTo>
                  <a:lnTo>
                    <a:pt x="8421" y="9668"/>
                  </a:lnTo>
                  <a:lnTo>
                    <a:pt x="8399" y="9714"/>
                  </a:lnTo>
                  <a:lnTo>
                    <a:pt x="8789" y="9906"/>
                  </a:lnTo>
                  <a:lnTo>
                    <a:pt x="8812" y="9860"/>
                  </a:lnTo>
                  <a:lnTo>
                    <a:pt x="8623" y="9767"/>
                  </a:lnTo>
                  <a:lnTo>
                    <a:pt x="8704" y="9603"/>
                  </a:lnTo>
                  <a:lnTo>
                    <a:pt x="8893" y="9696"/>
                  </a:lnTo>
                  <a:lnTo>
                    <a:pt x="8916" y="9649"/>
                  </a:lnTo>
                  <a:close/>
                  <a:moveTo>
                    <a:pt x="5421" y="18254"/>
                  </a:moveTo>
                  <a:lnTo>
                    <a:pt x="5119" y="18105"/>
                  </a:lnTo>
                  <a:lnTo>
                    <a:pt x="5096" y="18151"/>
                  </a:lnTo>
                  <a:lnTo>
                    <a:pt x="5306" y="18254"/>
                  </a:lnTo>
                  <a:lnTo>
                    <a:pt x="5421" y="18254"/>
                  </a:lnTo>
                  <a:close/>
                  <a:moveTo>
                    <a:pt x="9002" y="10906"/>
                  </a:moveTo>
                  <a:lnTo>
                    <a:pt x="9002" y="10850"/>
                  </a:lnTo>
                  <a:lnTo>
                    <a:pt x="8789" y="10745"/>
                  </a:lnTo>
                  <a:lnTo>
                    <a:pt x="8841" y="10639"/>
                  </a:lnTo>
                  <a:lnTo>
                    <a:pt x="8803" y="10617"/>
                  </a:lnTo>
                  <a:lnTo>
                    <a:pt x="8676" y="10876"/>
                  </a:lnTo>
                  <a:lnTo>
                    <a:pt x="8715" y="10895"/>
                  </a:lnTo>
                  <a:lnTo>
                    <a:pt x="8767" y="10790"/>
                  </a:lnTo>
                  <a:lnTo>
                    <a:pt x="9002" y="10906"/>
                  </a:lnTo>
                  <a:close/>
                  <a:moveTo>
                    <a:pt x="9002" y="10631"/>
                  </a:moveTo>
                  <a:lnTo>
                    <a:pt x="9002" y="10573"/>
                  </a:lnTo>
                  <a:lnTo>
                    <a:pt x="8898" y="10522"/>
                  </a:lnTo>
                  <a:lnTo>
                    <a:pt x="8977" y="10361"/>
                  </a:lnTo>
                  <a:lnTo>
                    <a:pt x="8942" y="10336"/>
                  </a:lnTo>
                  <a:lnTo>
                    <a:pt x="8836" y="10550"/>
                  </a:lnTo>
                  <a:lnTo>
                    <a:pt x="9002" y="10631"/>
                  </a:lnTo>
                  <a:close/>
                  <a:moveTo>
                    <a:pt x="5626" y="17962"/>
                  </a:moveTo>
                  <a:lnTo>
                    <a:pt x="5550" y="18117"/>
                  </a:lnTo>
                  <a:lnTo>
                    <a:pt x="5198" y="17944"/>
                  </a:lnTo>
                  <a:lnTo>
                    <a:pt x="5175" y="17991"/>
                  </a:lnTo>
                  <a:lnTo>
                    <a:pt x="5566" y="18183"/>
                  </a:lnTo>
                  <a:lnTo>
                    <a:pt x="5662" y="17988"/>
                  </a:lnTo>
                  <a:lnTo>
                    <a:pt x="5626" y="17962"/>
                  </a:lnTo>
                  <a:close/>
                  <a:moveTo>
                    <a:pt x="5828" y="17650"/>
                  </a:moveTo>
                  <a:lnTo>
                    <a:pt x="5438" y="17457"/>
                  </a:lnTo>
                  <a:lnTo>
                    <a:pt x="5415" y="17504"/>
                  </a:lnTo>
                  <a:lnTo>
                    <a:pt x="5578" y="17584"/>
                  </a:lnTo>
                  <a:lnTo>
                    <a:pt x="5497" y="17749"/>
                  </a:lnTo>
                  <a:lnTo>
                    <a:pt x="5334" y="17669"/>
                  </a:lnTo>
                  <a:lnTo>
                    <a:pt x="5311" y="17714"/>
                  </a:lnTo>
                  <a:lnTo>
                    <a:pt x="5702" y="17906"/>
                  </a:lnTo>
                  <a:lnTo>
                    <a:pt x="5724" y="17861"/>
                  </a:lnTo>
                  <a:lnTo>
                    <a:pt x="5535" y="17768"/>
                  </a:lnTo>
                  <a:lnTo>
                    <a:pt x="5616" y="17603"/>
                  </a:lnTo>
                  <a:lnTo>
                    <a:pt x="5805" y="17696"/>
                  </a:lnTo>
                  <a:lnTo>
                    <a:pt x="5828" y="17650"/>
                  </a:lnTo>
                  <a:close/>
                  <a:moveTo>
                    <a:pt x="5993" y="17316"/>
                  </a:moveTo>
                  <a:lnTo>
                    <a:pt x="5952" y="17296"/>
                  </a:lnTo>
                  <a:lnTo>
                    <a:pt x="5868" y="17468"/>
                  </a:lnTo>
                  <a:lnTo>
                    <a:pt x="5725" y="17398"/>
                  </a:lnTo>
                  <a:lnTo>
                    <a:pt x="5790" y="17264"/>
                  </a:lnTo>
                  <a:lnTo>
                    <a:pt x="5750" y="17244"/>
                  </a:lnTo>
                  <a:lnTo>
                    <a:pt x="5684" y="17378"/>
                  </a:lnTo>
                  <a:lnTo>
                    <a:pt x="5556" y="17315"/>
                  </a:lnTo>
                  <a:lnTo>
                    <a:pt x="5635" y="17154"/>
                  </a:lnTo>
                  <a:lnTo>
                    <a:pt x="5599" y="17129"/>
                  </a:lnTo>
                  <a:lnTo>
                    <a:pt x="5494" y="17343"/>
                  </a:lnTo>
                  <a:lnTo>
                    <a:pt x="5885" y="17535"/>
                  </a:lnTo>
                  <a:lnTo>
                    <a:pt x="5993" y="17316"/>
                  </a:lnTo>
                  <a:close/>
                  <a:moveTo>
                    <a:pt x="6093" y="17013"/>
                  </a:moveTo>
                  <a:lnTo>
                    <a:pt x="6017" y="17167"/>
                  </a:lnTo>
                  <a:lnTo>
                    <a:pt x="5665" y="16994"/>
                  </a:lnTo>
                  <a:lnTo>
                    <a:pt x="5642" y="17041"/>
                  </a:lnTo>
                  <a:lnTo>
                    <a:pt x="6033" y="17233"/>
                  </a:lnTo>
                  <a:lnTo>
                    <a:pt x="6129" y="17038"/>
                  </a:lnTo>
                  <a:lnTo>
                    <a:pt x="6093" y="17013"/>
                  </a:lnTo>
                  <a:close/>
                  <a:moveTo>
                    <a:pt x="6352" y="16585"/>
                  </a:moveTo>
                  <a:lnTo>
                    <a:pt x="5945" y="16427"/>
                  </a:lnTo>
                  <a:lnTo>
                    <a:pt x="5911" y="16496"/>
                  </a:lnTo>
                  <a:lnTo>
                    <a:pt x="6134" y="16697"/>
                  </a:lnTo>
                  <a:cubicBezTo>
                    <a:pt x="6148" y="16709"/>
                    <a:pt x="6160" y="16719"/>
                    <a:pt x="6172" y="16728"/>
                  </a:cubicBezTo>
                  <a:cubicBezTo>
                    <a:pt x="6183" y="16736"/>
                    <a:pt x="6189" y="16741"/>
                    <a:pt x="6191" y="16742"/>
                  </a:cubicBezTo>
                  <a:cubicBezTo>
                    <a:pt x="6189" y="16742"/>
                    <a:pt x="6181" y="16740"/>
                    <a:pt x="6167" y="16736"/>
                  </a:cubicBezTo>
                  <a:cubicBezTo>
                    <a:pt x="6153" y="16732"/>
                    <a:pt x="6136" y="16728"/>
                    <a:pt x="6115" y="16724"/>
                  </a:cubicBezTo>
                  <a:lnTo>
                    <a:pt x="5825" y="16670"/>
                  </a:lnTo>
                  <a:lnTo>
                    <a:pt x="5791" y="16738"/>
                  </a:lnTo>
                  <a:lnTo>
                    <a:pt x="6165" y="16965"/>
                  </a:lnTo>
                  <a:lnTo>
                    <a:pt x="6187" y="16920"/>
                  </a:lnTo>
                  <a:lnTo>
                    <a:pt x="5920" y="16761"/>
                  </a:lnTo>
                  <a:cubicBezTo>
                    <a:pt x="5915" y="16758"/>
                    <a:pt x="5908" y="16754"/>
                    <a:pt x="5901" y="16750"/>
                  </a:cubicBezTo>
                  <a:cubicBezTo>
                    <a:pt x="5893" y="16746"/>
                    <a:pt x="5886" y="16741"/>
                    <a:pt x="5878" y="16737"/>
                  </a:cubicBezTo>
                  <a:cubicBezTo>
                    <a:pt x="5871" y="16733"/>
                    <a:pt x="5864" y="16729"/>
                    <a:pt x="5859" y="16726"/>
                  </a:cubicBezTo>
                  <a:cubicBezTo>
                    <a:pt x="5854" y="16723"/>
                    <a:pt x="5851" y="16722"/>
                    <a:pt x="5849" y="16721"/>
                  </a:cubicBezTo>
                  <a:cubicBezTo>
                    <a:pt x="5854" y="16722"/>
                    <a:pt x="5863" y="16724"/>
                    <a:pt x="5877" y="16727"/>
                  </a:cubicBezTo>
                  <a:cubicBezTo>
                    <a:pt x="5892" y="16730"/>
                    <a:pt x="5910" y="16733"/>
                    <a:pt x="5932" y="16738"/>
                  </a:cubicBezTo>
                  <a:lnTo>
                    <a:pt x="6248" y="16797"/>
                  </a:lnTo>
                  <a:lnTo>
                    <a:pt x="6268" y="16757"/>
                  </a:lnTo>
                  <a:lnTo>
                    <a:pt x="6017" y="16530"/>
                  </a:lnTo>
                  <a:cubicBezTo>
                    <a:pt x="6012" y="16525"/>
                    <a:pt x="6006" y="16520"/>
                    <a:pt x="6000" y="16515"/>
                  </a:cubicBezTo>
                  <a:cubicBezTo>
                    <a:pt x="5995" y="16510"/>
                    <a:pt x="5989" y="16506"/>
                    <a:pt x="5984" y="16501"/>
                  </a:cubicBezTo>
                  <a:cubicBezTo>
                    <a:pt x="5978" y="16497"/>
                    <a:pt x="5974" y="16493"/>
                    <a:pt x="5970" y="16490"/>
                  </a:cubicBezTo>
                  <a:cubicBezTo>
                    <a:pt x="5966" y="16487"/>
                    <a:pt x="5964" y="16485"/>
                    <a:pt x="5964" y="16484"/>
                  </a:cubicBezTo>
                  <a:cubicBezTo>
                    <a:pt x="5965" y="16485"/>
                    <a:pt x="5967" y="16486"/>
                    <a:pt x="5972" y="16488"/>
                  </a:cubicBezTo>
                  <a:cubicBezTo>
                    <a:pt x="5977" y="16490"/>
                    <a:pt x="5982" y="16492"/>
                    <a:pt x="5989" y="16496"/>
                  </a:cubicBezTo>
                  <a:cubicBezTo>
                    <a:pt x="5996" y="16499"/>
                    <a:pt x="6003" y="16502"/>
                    <a:pt x="6010" y="16505"/>
                  </a:cubicBezTo>
                  <a:cubicBezTo>
                    <a:pt x="6018" y="16508"/>
                    <a:pt x="6025" y="16511"/>
                    <a:pt x="6031" y="16514"/>
                  </a:cubicBezTo>
                  <a:lnTo>
                    <a:pt x="6329" y="16632"/>
                  </a:lnTo>
                  <a:lnTo>
                    <a:pt x="6352" y="16585"/>
                  </a:lnTo>
                  <a:close/>
                  <a:moveTo>
                    <a:pt x="6372" y="16174"/>
                  </a:moveTo>
                  <a:cubicBezTo>
                    <a:pt x="6357" y="16172"/>
                    <a:pt x="6343" y="16173"/>
                    <a:pt x="6330" y="16176"/>
                  </a:cubicBezTo>
                  <a:cubicBezTo>
                    <a:pt x="6317" y="16180"/>
                    <a:pt x="6305" y="16185"/>
                    <a:pt x="6294" y="16193"/>
                  </a:cubicBezTo>
                  <a:cubicBezTo>
                    <a:pt x="6283" y="16200"/>
                    <a:pt x="6271" y="16211"/>
                    <a:pt x="6257" y="16226"/>
                  </a:cubicBezTo>
                  <a:lnTo>
                    <a:pt x="6221" y="16264"/>
                  </a:lnTo>
                  <a:cubicBezTo>
                    <a:pt x="6202" y="16284"/>
                    <a:pt x="6185" y="16296"/>
                    <a:pt x="6171" y="16301"/>
                  </a:cubicBezTo>
                  <a:cubicBezTo>
                    <a:pt x="6156" y="16307"/>
                    <a:pt x="6141" y="16306"/>
                    <a:pt x="6125" y="16298"/>
                  </a:cubicBezTo>
                  <a:cubicBezTo>
                    <a:pt x="6105" y="16288"/>
                    <a:pt x="6092" y="16273"/>
                    <a:pt x="6088" y="16254"/>
                  </a:cubicBezTo>
                  <a:cubicBezTo>
                    <a:pt x="6083" y="16235"/>
                    <a:pt x="6087" y="16213"/>
                    <a:pt x="6099" y="16188"/>
                  </a:cubicBezTo>
                  <a:cubicBezTo>
                    <a:pt x="6103" y="16180"/>
                    <a:pt x="6107" y="16172"/>
                    <a:pt x="6112" y="16165"/>
                  </a:cubicBezTo>
                  <a:cubicBezTo>
                    <a:pt x="6117" y="16158"/>
                    <a:pt x="6123" y="16152"/>
                    <a:pt x="6129" y="16146"/>
                  </a:cubicBezTo>
                  <a:cubicBezTo>
                    <a:pt x="6135" y="16140"/>
                    <a:pt x="6142" y="16134"/>
                    <a:pt x="6151" y="16128"/>
                  </a:cubicBezTo>
                  <a:cubicBezTo>
                    <a:pt x="6159" y="16122"/>
                    <a:pt x="6168" y="16116"/>
                    <a:pt x="6179" y="16109"/>
                  </a:cubicBezTo>
                  <a:lnTo>
                    <a:pt x="6155" y="16072"/>
                  </a:lnTo>
                  <a:cubicBezTo>
                    <a:pt x="6112" y="16097"/>
                    <a:pt x="6080" y="16130"/>
                    <a:pt x="6060" y="16171"/>
                  </a:cubicBezTo>
                  <a:cubicBezTo>
                    <a:pt x="6050" y="16190"/>
                    <a:pt x="6045" y="16209"/>
                    <a:pt x="6042" y="16227"/>
                  </a:cubicBezTo>
                  <a:cubicBezTo>
                    <a:pt x="6040" y="16246"/>
                    <a:pt x="6041" y="16263"/>
                    <a:pt x="6046" y="16279"/>
                  </a:cubicBezTo>
                  <a:cubicBezTo>
                    <a:pt x="6050" y="16294"/>
                    <a:pt x="6058" y="16309"/>
                    <a:pt x="6069" y="16322"/>
                  </a:cubicBezTo>
                  <a:cubicBezTo>
                    <a:pt x="6079" y="16334"/>
                    <a:pt x="6093" y="16345"/>
                    <a:pt x="6110" y="16353"/>
                  </a:cubicBezTo>
                  <a:cubicBezTo>
                    <a:pt x="6135" y="16365"/>
                    <a:pt x="6160" y="16368"/>
                    <a:pt x="6186" y="16360"/>
                  </a:cubicBezTo>
                  <a:cubicBezTo>
                    <a:pt x="6197" y="16356"/>
                    <a:pt x="6208" y="16351"/>
                    <a:pt x="6218" y="16342"/>
                  </a:cubicBezTo>
                  <a:cubicBezTo>
                    <a:pt x="6228" y="16334"/>
                    <a:pt x="6240" y="16323"/>
                    <a:pt x="6254" y="16308"/>
                  </a:cubicBezTo>
                  <a:lnTo>
                    <a:pt x="6286" y="16274"/>
                  </a:lnTo>
                  <a:cubicBezTo>
                    <a:pt x="6323" y="16234"/>
                    <a:pt x="6359" y="16223"/>
                    <a:pt x="6393" y="16240"/>
                  </a:cubicBezTo>
                  <a:cubicBezTo>
                    <a:pt x="6416" y="16251"/>
                    <a:pt x="6430" y="16270"/>
                    <a:pt x="6435" y="16295"/>
                  </a:cubicBezTo>
                  <a:cubicBezTo>
                    <a:pt x="6438" y="16307"/>
                    <a:pt x="6438" y="16318"/>
                    <a:pt x="6436" y="16328"/>
                  </a:cubicBezTo>
                  <a:cubicBezTo>
                    <a:pt x="6434" y="16339"/>
                    <a:pt x="6429" y="16351"/>
                    <a:pt x="6422" y="16366"/>
                  </a:cubicBezTo>
                  <a:cubicBezTo>
                    <a:pt x="6412" y="16386"/>
                    <a:pt x="6400" y="16403"/>
                    <a:pt x="6387" y="16417"/>
                  </a:cubicBezTo>
                  <a:cubicBezTo>
                    <a:pt x="6373" y="16431"/>
                    <a:pt x="6356" y="16444"/>
                    <a:pt x="6337" y="16454"/>
                  </a:cubicBezTo>
                  <a:lnTo>
                    <a:pt x="6363" y="16493"/>
                  </a:lnTo>
                  <a:cubicBezTo>
                    <a:pt x="6385" y="16479"/>
                    <a:pt x="6403" y="16464"/>
                    <a:pt x="6419" y="16446"/>
                  </a:cubicBezTo>
                  <a:cubicBezTo>
                    <a:pt x="6435" y="16429"/>
                    <a:pt x="6448" y="16408"/>
                    <a:pt x="6460" y="16385"/>
                  </a:cubicBezTo>
                  <a:cubicBezTo>
                    <a:pt x="6469" y="16366"/>
                    <a:pt x="6475" y="16350"/>
                    <a:pt x="6478" y="16334"/>
                  </a:cubicBezTo>
                  <a:cubicBezTo>
                    <a:pt x="6481" y="16318"/>
                    <a:pt x="6481" y="16302"/>
                    <a:pt x="6479" y="16285"/>
                  </a:cubicBezTo>
                  <a:cubicBezTo>
                    <a:pt x="6477" y="16262"/>
                    <a:pt x="6470" y="16242"/>
                    <a:pt x="6457" y="16225"/>
                  </a:cubicBezTo>
                  <a:cubicBezTo>
                    <a:pt x="6445" y="16207"/>
                    <a:pt x="6430" y="16194"/>
                    <a:pt x="6412" y="16185"/>
                  </a:cubicBezTo>
                  <a:cubicBezTo>
                    <a:pt x="6400" y="16179"/>
                    <a:pt x="6386" y="16175"/>
                    <a:pt x="6372" y="16174"/>
                  </a:cubicBezTo>
                  <a:close/>
                  <a:moveTo>
                    <a:pt x="6486" y="15984"/>
                  </a:moveTo>
                  <a:lnTo>
                    <a:pt x="6443" y="15962"/>
                  </a:lnTo>
                  <a:lnTo>
                    <a:pt x="6389" y="16071"/>
                  </a:lnTo>
                  <a:lnTo>
                    <a:pt x="6433" y="16092"/>
                  </a:lnTo>
                  <a:lnTo>
                    <a:pt x="6486" y="15984"/>
                  </a:lnTo>
                  <a:close/>
                  <a:moveTo>
                    <a:pt x="6403" y="15496"/>
                  </a:moveTo>
                  <a:lnTo>
                    <a:pt x="6380" y="15542"/>
                  </a:lnTo>
                  <a:lnTo>
                    <a:pt x="6652" y="15676"/>
                  </a:lnTo>
                  <a:cubicBezTo>
                    <a:pt x="6665" y="15683"/>
                    <a:pt x="6676" y="15689"/>
                    <a:pt x="6685" y="15696"/>
                  </a:cubicBezTo>
                  <a:cubicBezTo>
                    <a:pt x="6693" y="15702"/>
                    <a:pt x="6700" y="15710"/>
                    <a:pt x="6706" y="15721"/>
                  </a:cubicBezTo>
                  <a:cubicBezTo>
                    <a:pt x="6711" y="15731"/>
                    <a:pt x="6712" y="15743"/>
                    <a:pt x="6711" y="15757"/>
                  </a:cubicBezTo>
                  <a:cubicBezTo>
                    <a:pt x="6709" y="15771"/>
                    <a:pt x="6704" y="15786"/>
                    <a:pt x="6696" y="15802"/>
                  </a:cubicBezTo>
                  <a:cubicBezTo>
                    <a:pt x="6690" y="15814"/>
                    <a:pt x="6684" y="15824"/>
                    <a:pt x="6678" y="15832"/>
                  </a:cubicBezTo>
                  <a:cubicBezTo>
                    <a:pt x="6671" y="15839"/>
                    <a:pt x="6664" y="15845"/>
                    <a:pt x="6657" y="15850"/>
                  </a:cubicBezTo>
                  <a:cubicBezTo>
                    <a:pt x="6651" y="15854"/>
                    <a:pt x="6644" y="15857"/>
                    <a:pt x="6638" y="15858"/>
                  </a:cubicBezTo>
                  <a:cubicBezTo>
                    <a:pt x="6631" y="15859"/>
                    <a:pt x="6626" y="15860"/>
                    <a:pt x="6621" y="15860"/>
                  </a:cubicBezTo>
                  <a:cubicBezTo>
                    <a:pt x="6613" y="15859"/>
                    <a:pt x="6604" y="15857"/>
                    <a:pt x="6593" y="15853"/>
                  </a:cubicBezTo>
                  <a:cubicBezTo>
                    <a:pt x="6581" y="15848"/>
                    <a:pt x="6571" y="15844"/>
                    <a:pt x="6561" y="15839"/>
                  </a:cubicBezTo>
                  <a:lnTo>
                    <a:pt x="6298" y="15709"/>
                  </a:lnTo>
                  <a:lnTo>
                    <a:pt x="6275" y="15755"/>
                  </a:lnTo>
                  <a:lnTo>
                    <a:pt x="6555" y="15893"/>
                  </a:lnTo>
                  <a:cubicBezTo>
                    <a:pt x="6564" y="15898"/>
                    <a:pt x="6574" y="15902"/>
                    <a:pt x="6586" y="15906"/>
                  </a:cubicBezTo>
                  <a:cubicBezTo>
                    <a:pt x="6598" y="15911"/>
                    <a:pt x="6610" y="15913"/>
                    <a:pt x="6622" y="15912"/>
                  </a:cubicBezTo>
                  <a:cubicBezTo>
                    <a:pt x="6646" y="15911"/>
                    <a:pt x="6668" y="15904"/>
                    <a:pt x="6686" y="15890"/>
                  </a:cubicBezTo>
                  <a:cubicBezTo>
                    <a:pt x="6704" y="15876"/>
                    <a:pt x="6720" y="15854"/>
                    <a:pt x="6735" y="15824"/>
                  </a:cubicBezTo>
                  <a:cubicBezTo>
                    <a:pt x="6747" y="15800"/>
                    <a:pt x="6754" y="15779"/>
                    <a:pt x="6757" y="15760"/>
                  </a:cubicBezTo>
                  <a:cubicBezTo>
                    <a:pt x="6760" y="15742"/>
                    <a:pt x="6760" y="15724"/>
                    <a:pt x="6755" y="15707"/>
                  </a:cubicBezTo>
                  <a:cubicBezTo>
                    <a:pt x="6751" y="15690"/>
                    <a:pt x="6744" y="15676"/>
                    <a:pt x="6733" y="15666"/>
                  </a:cubicBezTo>
                  <a:cubicBezTo>
                    <a:pt x="6721" y="15656"/>
                    <a:pt x="6704" y="15645"/>
                    <a:pt x="6681" y="15633"/>
                  </a:cubicBezTo>
                  <a:lnTo>
                    <a:pt x="6403" y="15496"/>
                  </a:lnTo>
                  <a:close/>
                  <a:moveTo>
                    <a:pt x="6977" y="15316"/>
                  </a:moveTo>
                  <a:lnTo>
                    <a:pt x="6586" y="15124"/>
                  </a:lnTo>
                  <a:lnTo>
                    <a:pt x="6563" y="15170"/>
                  </a:lnTo>
                  <a:lnTo>
                    <a:pt x="6776" y="15273"/>
                  </a:lnTo>
                  <a:cubicBezTo>
                    <a:pt x="6791" y="15280"/>
                    <a:pt x="6805" y="15286"/>
                    <a:pt x="6819" y="15293"/>
                  </a:cubicBezTo>
                  <a:cubicBezTo>
                    <a:pt x="6833" y="15299"/>
                    <a:pt x="6846" y="15305"/>
                    <a:pt x="6858" y="15309"/>
                  </a:cubicBezTo>
                  <a:cubicBezTo>
                    <a:pt x="6869" y="15314"/>
                    <a:pt x="6879" y="15318"/>
                    <a:pt x="6886" y="15321"/>
                  </a:cubicBezTo>
                  <a:cubicBezTo>
                    <a:pt x="6894" y="15324"/>
                    <a:pt x="6898" y="15326"/>
                    <a:pt x="6898" y="15326"/>
                  </a:cubicBezTo>
                  <a:cubicBezTo>
                    <a:pt x="6897" y="15326"/>
                    <a:pt x="6893" y="15326"/>
                    <a:pt x="6887" y="15325"/>
                  </a:cubicBezTo>
                  <a:cubicBezTo>
                    <a:pt x="6881" y="15325"/>
                    <a:pt x="6873" y="15324"/>
                    <a:pt x="6864" y="15324"/>
                  </a:cubicBezTo>
                  <a:cubicBezTo>
                    <a:pt x="6855" y="15323"/>
                    <a:pt x="6844" y="15323"/>
                    <a:pt x="6833" y="15322"/>
                  </a:cubicBezTo>
                  <a:cubicBezTo>
                    <a:pt x="6821" y="15322"/>
                    <a:pt x="6810" y="15322"/>
                    <a:pt x="6798" y="15322"/>
                  </a:cubicBezTo>
                  <a:lnTo>
                    <a:pt x="6485" y="15329"/>
                  </a:lnTo>
                  <a:lnTo>
                    <a:pt x="6458" y="15383"/>
                  </a:lnTo>
                  <a:lnTo>
                    <a:pt x="6849" y="15576"/>
                  </a:lnTo>
                  <a:lnTo>
                    <a:pt x="6873" y="15527"/>
                  </a:lnTo>
                  <a:lnTo>
                    <a:pt x="6645" y="15418"/>
                  </a:lnTo>
                  <a:cubicBezTo>
                    <a:pt x="6633" y="15412"/>
                    <a:pt x="6622" y="15407"/>
                    <a:pt x="6610" y="15402"/>
                  </a:cubicBezTo>
                  <a:cubicBezTo>
                    <a:pt x="6599" y="15397"/>
                    <a:pt x="6588" y="15392"/>
                    <a:pt x="6578" y="15388"/>
                  </a:cubicBezTo>
                  <a:cubicBezTo>
                    <a:pt x="6568" y="15384"/>
                    <a:pt x="6559" y="15380"/>
                    <a:pt x="6552" y="15377"/>
                  </a:cubicBezTo>
                  <a:cubicBezTo>
                    <a:pt x="6545" y="15374"/>
                    <a:pt x="6540" y="15372"/>
                    <a:pt x="6536" y="15371"/>
                  </a:cubicBezTo>
                  <a:cubicBezTo>
                    <a:pt x="6540" y="15372"/>
                    <a:pt x="6546" y="15372"/>
                    <a:pt x="6553" y="15372"/>
                  </a:cubicBezTo>
                  <a:cubicBezTo>
                    <a:pt x="6561" y="15373"/>
                    <a:pt x="6569" y="15373"/>
                    <a:pt x="6580" y="15373"/>
                  </a:cubicBezTo>
                  <a:cubicBezTo>
                    <a:pt x="6590" y="15373"/>
                    <a:pt x="6601" y="15373"/>
                    <a:pt x="6613" y="15373"/>
                  </a:cubicBezTo>
                  <a:cubicBezTo>
                    <a:pt x="6625" y="15373"/>
                    <a:pt x="6638" y="15373"/>
                    <a:pt x="6652" y="15373"/>
                  </a:cubicBezTo>
                  <a:lnTo>
                    <a:pt x="6953" y="15365"/>
                  </a:lnTo>
                  <a:lnTo>
                    <a:pt x="6977" y="15316"/>
                  </a:lnTo>
                  <a:close/>
                  <a:moveTo>
                    <a:pt x="7055" y="15156"/>
                  </a:moveTo>
                  <a:lnTo>
                    <a:pt x="6665" y="14964"/>
                  </a:lnTo>
                  <a:lnTo>
                    <a:pt x="6642" y="15009"/>
                  </a:lnTo>
                  <a:lnTo>
                    <a:pt x="7033" y="15202"/>
                  </a:lnTo>
                  <a:lnTo>
                    <a:pt x="7055" y="15156"/>
                  </a:lnTo>
                  <a:close/>
                  <a:moveTo>
                    <a:pt x="6855" y="14576"/>
                  </a:moveTo>
                  <a:lnTo>
                    <a:pt x="6832" y="14624"/>
                  </a:lnTo>
                  <a:lnTo>
                    <a:pt x="7048" y="14835"/>
                  </a:lnTo>
                  <a:cubicBezTo>
                    <a:pt x="7066" y="14852"/>
                    <a:pt x="7081" y="14866"/>
                    <a:pt x="7093" y="14877"/>
                  </a:cubicBezTo>
                  <a:cubicBezTo>
                    <a:pt x="7105" y="14888"/>
                    <a:pt x="7113" y="14895"/>
                    <a:pt x="7118" y="14899"/>
                  </a:cubicBezTo>
                  <a:cubicBezTo>
                    <a:pt x="7115" y="14898"/>
                    <a:pt x="7110" y="14896"/>
                    <a:pt x="7103" y="14895"/>
                  </a:cubicBezTo>
                  <a:cubicBezTo>
                    <a:pt x="7096" y="14893"/>
                    <a:pt x="7088" y="14891"/>
                    <a:pt x="7079" y="14889"/>
                  </a:cubicBezTo>
                  <a:cubicBezTo>
                    <a:pt x="7070" y="14887"/>
                    <a:pt x="7060" y="14885"/>
                    <a:pt x="7050" y="14884"/>
                  </a:cubicBezTo>
                  <a:cubicBezTo>
                    <a:pt x="7039" y="14882"/>
                    <a:pt x="7029" y="14880"/>
                    <a:pt x="7019" y="14879"/>
                  </a:cubicBezTo>
                  <a:lnTo>
                    <a:pt x="6727" y="14837"/>
                  </a:lnTo>
                  <a:lnTo>
                    <a:pt x="6702" y="14888"/>
                  </a:lnTo>
                  <a:lnTo>
                    <a:pt x="7157" y="14949"/>
                  </a:lnTo>
                  <a:lnTo>
                    <a:pt x="7180" y="14903"/>
                  </a:lnTo>
                  <a:lnTo>
                    <a:pt x="6855" y="14576"/>
                  </a:lnTo>
                  <a:close/>
                  <a:moveTo>
                    <a:pt x="7391" y="14474"/>
                  </a:moveTo>
                  <a:lnTo>
                    <a:pt x="7351" y="14454"/>
                  </a:lnTo>
                  <a:lnTo>
                    <a:pt x="7266" y="14626"/>
                  </a:lnTo>
                  <a:lnTo>
                    <a:pt x="7123" y="14556"/>
                  </a:lnTo>
                  <a:lnTo>
                    <a:pt x="7189" y="14422"/>
                  </a:lnTo>
                  <a:lnTo>
                    <a:pt x="7148" y="14402"/>
                  </a:lnTo>
                  <a:lnTo>
                    <a:pt x="7083" y="14536"/>
                  </a:lnTo>
                  <a:lnTo>
                    <a:pt x="6954" y="14473"/>
                  </a:lnTo>
                  <a:lnTo>
                    <a:pt x="7033" y="14312"/>
                  </a:lnTo>
                  <a:lnTo>
                    <a:pt x="6997" y="14287"/>
                  </a:lnTo>
                  <a:lnTo>
                    <a:pt x="6892" y="14501"/>
                  </a:lnTo>
                  <a:lnTo>
                    <a:pt x="7283" y="14693"/>
                  </a:lnTo>
                  <a:lnTo>
                    <a:pt x="7391" y="14474"/>
                  </a:lnTo>
                  <a:close/>
                  <a:moveTo>
                    <a:pt x="7554" y="14143"/>
                  </a:moveTo>
                  <a:lnTo>
                    <a:pt x="7518" y="14147"/>
                  </a:lnTo>
                  <a:cubicBezTo>
                    <a:pt x="7501" y="14150"/>
                    <a:pt x="7483" y="14152"/>
                    <a:pt x="7465" y="14155"/>
                  </a:cubicBezTo>
                  <a:cubicBezTo>
                    <a:pt x="7446" y="14157"/>
                    <a:pt x="7428" y="14160"/>
                    <a:pt x="7412" y="14162"/>
                  </a:cubicBezTo>
                  <a:cubicBezTo>
                    <a:pt x="7395" y="14164"/>
                    <a:pt x="7384" y="14166"/>
                    <a:pt x="7377" y="14167"/>
                  </a:cubicBezTo>
                  <a:cubicBezTo>
                    <a:pt x="7367" y="14169"/>
                    <a:pt x="7356" y="14172"/>
                    <a:pt x="7344" y="14175"/>
                  </a:cubicBezTo>
                  <a:cubicBezTo>
                    <a:pt x="7332" y="14178"/>
                    <a:pt x="7322" y="14181"/>
                    <a:pt x="7314" y="14185"/>
                  </a:cubicBezTo>
                  <a:lnTo>
                    <a:pt x="7317" y="14179"/>
                  </a:lnTo>
                  <a:cubicBezTo>
                    <a:pt x="7324" y="14164"/>
                    <a:pt x="7329" y="14148"/>
                    <a:pt x="7330" y="14133"/>
                  </a:cubicBezTo>
                  <a:cubicBezTo>
                    <a:pt x="7331" y="14118"/>
                    <a:pt x="7329" y="14103"/>
                    <a:pt x="7324" y="14090"/>
                  </a:cubicBezTo>
                  <a:cubicBezTo>
                    <a:pt x="7319" y="14076"/>
                    <a:pt x="7312" y="14063"/>
                    <a:pt x="7301" y="14052"/>
                  </a:cubicBezTo>
                  <a:cubicBezTo>
                    <a:pt x="7290" y="14040"/>
                    <a:pt x="7276" y="14031"/>
                    <a:pt x="7260" y="14023"/>
                  </a:cubicBezTo>
                  <a:cubicBezTo>
                    <a:pt x="7250" y="14018"/>
                    <a:pt x="7240" y="14015"/>
                    <a:pt x="7230" y="14013"/>
                  </a:cubicBezTo>
                  <a:cubicBezTo>
                    <a:pt x="7221" y="14011"/>
                    <a:pt x="7211" y="14010"/>
                    <a:pt x="7203" y="14011"/>
                  </a:cubicBezTo>
                  <a:cubicBezTo>
                    <a:pt x="7194" y="14011"/>
                    <a:pt x="7186" y="14012"/>
                    <a:pt x="7179" y="14014"/>
                  </a:cubicBezTo>
                  <a:cubicBezTo>
                    <a:pt x="7172" y="14016"/>
                    <a:pt x="7165" y="14018"/>
                    <a:pt x="7159" y="14021"/>
                  </a:cubicBezTo>
                  <a:cubicBezTo>
                    <a:pt x="7153" y="14024"/>
                    <a:pt x="7147" y="14028"/>
                    <a:pt x="7141" y="14032"/>
                  </a:cubicBezTo>
                  <a:cubicBezTo>
                    <a:pt x="7135" y="14036"/>
                    <a:pt x="7129" y="14042"/>
                    <a:pt x="7123" y="14049"/>
                  </a:cubicBezTo>
                  <a:cubicBezTo>
                    <a:pt x="7117" y="14055"/>
                    <a:pt x="7111" y="14063"/>
                    <a:pt x="7105" y="14073"/>
                  </a:cubicBezTo>
                  <a:cubicBezTo>
                    <a:pt x="7099" y="14083"/>
                    <a:pt x="7092" y="14094"/>
                    <a:pt x="7086" y="14108"/>
                  </a:cubicBezTo>
                  <a:lnTo>
                    <a:pt x="7041" y="14199"/>
                  </a:lnTo>
                  <a:lnTo>
                    <a:pt x="7432" y="14391"/>
                  </a:lnTo>
                  <a:lnTo>
                    <a:pt x="7454" y="14345"/>
                  </a:lnTo>
                  <a:lnTo>
                    <a:pt x="7278" y="14259"/>
                  </a:lnTo>
                  <a:cubicBezTo>
                    <a:pt x="7283" y="14249"/>
                    <a:pt x="7289" y="14242"/>
                    <a:pt x="7295" y="14237"/>
                  </a:cubicBezTo>
                  <a:cubicBezTo>
                    <a:pt x="7301" y="14233"/>
                    <a:pt x="7311" y="14229"/>
                    <a:pt x="7325" y="14226"/>
                  </a:cubicBezTo>
                  <a:cubicBezTo>
                    <a:pt x="7348" y="14222"/>
                    <a:pt x="7370" y="14218"/>
                    <a:pt x="7390" y="14214"/>
                  </a:cubicBezTo>
                  <a:cubicBezTo>
                    <a:pt x="7411" y="14211"/>
                    <a:pt x="7430" y="14208"/>
                    <a:pt x="7448" y="14206"/>
                  </a:cubicBezTo>
                  <a:cubicBezTo>
                    <a:pt x="7465" y="14204"/>
                    <a:pt x="7480" y="14203"/>
                    <a:pt x="7493" y="14202"/>
                  </a:cubicBezTo>
                  <a:cubicBezTo>
                    <a:pt x="7507" y="14201"/>
                    <a:pt x="7517" y="14201"/>
                    <a:pt x="7525" y="14201"/>
                  </a:cubicBezTo>
                  <a:lnTo>
                    <a:pt x="7554" y="14143"/>
                  </a:lnTo>
                  <a:close/>
                  <a:moveTo>
                    <a:pt x="7268" y="14094"/>
                  </a:moveTo>
                  <a:cubicBezTo>
                    <a:pt x="7276" y="14102"/>
                    <a:pt x="7282" y="14111"/>
                    <a:pt x="7285" y="14121"/>
                  </a:cubicBezTo>
                  <a:cubicBezTo>
                    <a:pt x="7288" y="14131"/>
                    <a:pt x="7288" y="14143"/>
                    <a:pt x="7286" y="14156"/>
                  </a:cubicBezTo>
                  <a:cubicBezTo>
                    <a:pt x="7284" y="14168"/>
                    <a:pt x="7278" y="14184"/>
                    <a:pt x="7270" y="14201"/>
                  </a:cubicBezTo>
                  <a:lnTo>
                    <a:pt x="7248" y="14244"/>
                  </a:lnTo>
                  <a:lnTo>
                    <a:pt x="7103" y="14173"/>
                  </a:lnTo>
                  <a:lnTo>
                    <a:pt x="7126" y="14126"/>
                  </a:lnTo>
                  <a:cubicBezTo>
                    <a:pt x="7131" y="14115"/>
                    <a:pt x="7136" y="14106"/>
                    <a:pt x="7141" y="14099"/>
                  </a:cubicBezTo>
                  <a:cubicBezTo>
                    <a:pt x="7146" y="14092"/>
                    <a:pt x="7152" y="14086"/>
                    <a:pt x="7158" y="14081"/>
                  </a:cubicBezTo>
                  <a:cubicBezTo>
                    <a:pt x="7168" y="14072"/>
                    <a:pt x="7180" y="14067"/>
                    <a:pt x="7195" y="14065"/>
                  </a:cubicBezTo>
                  <a:cubicBezTo>
                    <a:pt x="7209" y="14063"/>
                    <a:pt x="7223" y="14065"/>
                    <a:pt x="7236" y="14072"/>
                  </a:cubicBezTo>
                  <a:cubicBezTo>
                    <a:pt x="7249" y="14078"/>
                    <a:pt x="7259" y="14085"/>
                    <a:pt x="7268" y="14094"/>
                  </a:cubicBezTo>
                  <a:close/>
                  <a:moveTo>
                    <a:pt x="7565" y="13749"/>
                  </a:moveTo>
                  <a:cubicBezTo>
                    <a:pt x="7550" y="13747"/>
                    <a:pt x="7537" y="13748"/>
                    <a:pt x="7523" y="13752"/>
                  </a:cubicBezTo>
                  <a:cubicBezTo>
                    <a:pt x="7510" y="13755"/>
                    <a:pt x="7498" y="13761"/>
                    <a:pt x="7488" y="13768"/>
                  </a:cubicBezTo>
                  <a:cubicBezTo>
                    <a:pt x="7477" y="13775"/>
                    <a:pt x="7464" y="13786"/>
                    <a:pt x="7450" y="13801"/>
                  </a:cubicBezTo>
                  <a:lnTo>
                    <a:pt x="7414" y="13839"/>
                  </a:lnTo>
                  <a:cubicBezTo>
                    <a:pt x="7395" y="13859"/>
                    <a:pt x="7378" y="13871"/>
                    <a:pt x="7364" y="13876"/>
                  </a:cubicBezTo>
                  <a:cubicBezTo>
                    <a:pt x="7349" y="13882"/>
                    <a:pt x="7334" y="13881"/>
                    <a:pt x="7318" y="13873"/>
                  </a:cubicBezTo>
                  <a:cubicBezTo>
                    <a:pt x="7298" y="13863"/>
                    <a:pt x="7286" y="13848"/>
                    <a:pt x="7281" y="13829"/>
                  </a:cubicBezTo>
                  <a:cubicBezTo>
                    <a:pt x="7276" y="13810"/>
                    <a:pt x="7280" y="13788"/>
                    <a:pt x="7292" y="13763"/>
                  </a:cubicBezTo>
                  <a:cubicBezTo>
                    <a:pt x="7296" y="13755"/>
                    <a:pt x="7301" y="13747"/>
                    <a:pt x="7305" y="13740"/>
                  </a:cubicBezTo>
                  <a:cubicBezTo>
                    <a:pt x="7310" y="13733"/>
                    <a:pt x="7316" y="13727"/>
                    <a:pt x="7322" y="13721"/>
                  </a:cubicBezTo>
                  <a:cubicBezTo>
                    <a:pt x="7328" y="13715"/>
                    <a:pt x="7336" y="13709"/>
                    <a:pt x="7344" y="13703"/>
                  </a:cubicBezTo>
                  <a:cubicBezTo>
                    <a:pt x="7352" y="13697"/>
                    <a:pt x="7361" y="13691"/>
                    <a:pt x="7372" y="13684"/>
                  </a:cubicBezTo>
                  <a:lnTo>
                    <a:pt x="7348" y="13647"/>
                  </a:lnTo>
                  <a:cubicBezTo>
                    <a:pt x="7305" y="13672"/>
                    <a:pt x="7273" y="13705"/>
                    <a:pt x="7253" y="13747"/>
                  </a:cubicBezTo>
                  <a:cubicBezTo>
                    <a:pt x="7243" y="13766"/>
                    <a:pt x="7238" y="13784"/>
                    <a:pt x="7236" y="13802"/>
                  </a:cubicBezTo>
                  <a:cubicBezTo>
                    <a:pt x="7233" y="13821"/>
                    <a:pt x="7235" y="13838"/>
                    <a:pt x="7239" y="13854"/>
                  </a:cubicBezTo>
                  <a:cubicBezTo>
                    <a:pt x="7243" y="13870"/>
                    <a:pt x="7251" y="13884"/>
                    <a:pt x="7262" y="13897"/>
                  </a:cubicBezTo>
                  <a:cubicBezTo>
                    <a:pt x="7272" y="13910"/>
                    <a:pt x="7286" y="13920"/>
                    <a:pt x="7303" y="13928"/>
                  </a:cubicBezTo>
                  <a:cubicBezTo>
                    <a:pt x="7328" y="13941"/>
                    <a:pt x="7353" y="13943"/>
                    <a:pt x="7379" y="13935"/>
                  </a:cubicBezTo>
                  <a:cubicBezTo>
                    <a:pt x="7390" y="13931"/>
                    <a:pt x="7401" y="13926"/>
                    <a:pt x="7411" y="13918"/>
                  </a:cubicBezTo>
                  <a:cubicBezTo>
                    <a:pt x="7421" y="13910"/>
                    <a:pt x="7434" y="13898"/>
                    <a:pt x="7448" y="13883"/>
                  </a:cubicBezTo>
                  <a:lnTo>
                    <a:pt x="7479" y="13849"/>
                  </a:lnTo>
                  <a:cubicBezTo>
                    <a:pt x="7516" y="13810"/>
                    <a:pt x="7552" y="13798"/>
                    <a:pt x="7586" y="13815"/>
                  </a:cubicBezTo>
                  <a:cubicBezTo>
                    <a:pt x="7610" y="13827"/>
                    <a:pt x="7624" y="13845"/>
                    <a:pt x="7628" y="13871"/>
                  </a:cubicBezTo>
                  <a:cubicBezTo>
                    <a:pt x="7631" y="13882"/>
                    <a:pt x="7631" y="13893"/>
                    <a:pt x="7629" y="13903"/>
                  </a:cubicBezTo>
                  <a:cubicBezTo>
                    <a:pt x="7627" y="13914"/>
                    <a:pt x="7622" y="13926"/>
                    <a:pt x="7615" y="13941"/>
                  </a:cubicBezTo>
                  <a:cubicBezTo>
                    <a:pt x="7605" y="13961"/>
                    <a:pt x="7594" y="13978"/>
                    <a:pt x="7580" y="13992"/>
                  </a:cubicBezTo>
                  <a:cubicBezTo>
                    <a:pt x="7566" y="14006"/>
                    <a:pt x="7550" y="14019"/>
                    <a:pt x="7530" y="14029"/>
                  </a:cubicBezTo>
                  <a:lnTo>
                    <a:pt x="7556" y="14068"/>
                  </a:lnTo>
                  <a:cubicBezTo>
                    <a:pt x="7578" y="14054"/>
                    <a:pt x="7597" y="14039"/>
                    <a:pt x="7612" y="14021"/>
                  </a:cubicBezTo>
                  <a:cubicBezTo>
                    <a:pt x="7628" y="14004"/>
                    <a:pt x="7642" y="13983"/>
                    <a:pt x="7653" y="13960"/>
                  </a:cubicBezTo>
                  <a:cubicBezTo>
                    <a:pt x="7662" y="13942"/>
                    <a:pt x="7668" y="13925"/>
                    <a:pt x="7671" y="13909"/>
                  </a:cubicBezTo>
                  <a:cubicBezTo>
                    <a:pt x="7674" y="13894"/>
                    <a:pt x="7674" y="13877"/>
                    <a:pt x="7672" y="13860"/>
                  </a:cubicBezTo>
                  <a:cubicBezTo>
                    <a:pt x="7670" y="13837"/>
                    <a:pt x="7663" y="13817"/>
                    <a:pt x="7651" y="13800"/>
                  </a:cubicBezTo>
                  <a:cubicBezTo>
                    <a:pt x="7638" y="13782"/>
                    <a:pt x="7623" y="13769"/>
                    <a:pt x="7605" y="13760"/>
                  </a:cubicBezTo>
                  <a:cubicBezTo>
                    <a:pt x="7593" y="13754"/>
                    <a:pt x="7580" y="13750"/>
                    <a:pt x="7565" y="13749"/>
                  </a:cubicBezTo>
                  <a:close/>
                  <a:moveTo>
                    <a:pt x="7783" y="13678"/>
                  </a:moveTo>
                  <a:lnTo>
                    <a:pt x="7392" y="13486"/>
                  </a:lnTo>
                  <a:lnTo>
                    <a:pt x="7369" y="13532"/>
                  </a:lnTo>
                  <a:lnTo>
                    <a:pt x="7760" y="13724"/>
                  </a:lnTo>
                  <a:lnTo>
                    <a:pt x="7783" y="13678"/>
                  </a:lnTo>
                  <a:close/>
                  <a:moveTo>
                    <a:pt x="7558" y="13149"/>
                  </a:moveTo>
                  <a:lnTo>
                    <a:pt x="7430" y="13407"/>
                  </a:lnTo>
                  <a:lnTo>
                    <a:pt x="7470" y="13427"/>
                  </a:lnTo>
                  <a:lnTo>
                    <a:pt x="7521" y="13322"/>
                  </a:lnTo>
                  <a:lnTo>
                    <a:pt x="7873" y="13495"/>
                  </a:lnTo>
                  <a:lnTo>
                    <a:pt x="7895" y="13450"/>
                  </a:lnTo>
                  <a:lnTo>
                    <a:pt x="7543" y="13277"/>
                  </a:lnTo>
                  <a:lnTo>
                    <a:pt x="7595" y="13171"/>
                  </a:lnTo>
                  <a:lnTo>
                    <a:pt x="7558" y="13149"/>
                  </a:lnTo>
                  <a:close/>
                  <a:moveTo>
                    <a:pt x="8100" y="13032"/>
                  </a:moveTo>
                  <a:lnTo>
                    <a:pt x="7646" y="12969"/>
                  </a:lnTo>
                  <a:lnTo>
                    <a:pt x="7616" y="13030"/>
                  </a:lnTo>
                  <a:lnTo>
                    <a:pt x="7943" y="13353"/>
                  </a:lnTo>
                  <a:lnTo>
                    <a:pt x="7966" y="13306"/>
                  </a:lnTo>
                  <a:lnTo>
                    <a:pt x="7864" y="13209"/>
                  </a:lnTo>
                  <a:lnTo>
                    <a:pt x="7936" y="13063"/>
                  </a:lnTo>
                  <a:lnTo>
                    <a:pt x="8074" y="13085"/>
                  </a:lnTo>
                  <a:lnTo>
                    <a:pt x="8100" y="13032"/>
                  </a:lnTo>
                  <a:close/>
                  <a:moveTo>
                    <a:pt x="7892" y="13056"/>
                  </a:moveTo>
                  <a:lnTo>
                    <a:pt x="7832" y="13178"/>
                  </a:lnTo>
                  <a:lnTo>
                    <a:pt x="7671" y="13022"/>
                  </a:lnTo>
                  <a:lnTo>
                    <a:pt x="7892" y="13056"/>
                  </a:lnTo>
                  <a:close/>
                  <a:moveTo>
                    <a:pt x="7538" y="13000"/>
                  </a:moveTo>
                  <a:cubicBezTo>
                    <a:pt x="7529" y="13003"/>
                    <a:pt x="7523" y="13009"/>
                    <a:pt x="7519" y="13017"/>
                  </a:cubicBezTo>
                  <a:cubicBezTo>
                    <a:pt x="7515" y="13025"/>
                    <a:pt x="7515" y="13033"/>
                    <a:pt x="7517" y="13042"/>
                  </a:cubicBezTo>
                  <a:cubicBezTo>
                    <a:pt x="7520" y="13050"/>
                    <a:pt x="7526" y="13057"/>
                    <a:pt x="7534" y="13060"/>
                  </a:cubicBezTo>
                  <a:cubicBezTo>
                    <a:pt x="7542" y="13065"/>
                    <a:pt x="7551" y="13065"/>
                    <a:pt x="7559" y="13062"/>
                  </a:cubicBezTo>
                  <a:cubicBezTo>
                    <a:pt x="7568" y="13060"/>
                    <a:pt x="7574" y="13054"/>
                    <a:pt x="7579" y="13046"/>
                  </a:cubicBezTo>
                  <a:cubicBezTo>
                    <a:pt x="7583" y="13037"/>
                    <a:pt x="7583" y="13029"/>
                    <a:pt x="7580" y="13021"/>
                  </a:cubicBezTo>
                  <a:cubicBezTo>
                    <a:pt x="7577" y="13012"/>
                    <a:pt x="7571" y="13006"/>
                    <a:pt x="7563" y="13002"/>
                  </a:cubicBezTo>
                  <a:cubicBezTo>
                    <a:pt x="7555" y="12998"/>
                    <a:pt x="7546" y="12997"/>
                    <a:pt x="7538" y="13000"/>
                  </a:cubicBezTo>
                  <a:close/>
                  <a:moveTo>
                    <a:pt x="7596" y="12883"/>
                  </a:moveTo>
                  <a:cubicBezTo>
                    <a:pt x="7587" y="12886"/>
                    <a:pt x="7581" y="12891"/>
                    <a:pt x="7577" y="12900"/>
                  </a:cubicBezTo>
                  <a:cubicBezTo>
                    <a:pt x="7573" y="12908"/>
                    <a:pt x="7572" y="12916"/>
                    <a:pt x="7575" y="12924"/>
                  </a:cubicBezTo>
                  <a:cubicBezTo>
                    <a:pt x="7578" y="12933"/>
                    <a:pt x="7584" y="12939"/>
                    <a:pt x="7592" y="12943"/>
                  </a:cubicBezTo>
                  <a:cubicBezTo>
                    <a:pt x="7600" y="12947"/>
                    <a:pt x="7608" y="12948"/>
                    <a:pt x="7617" y="12945"/>
                  </a:cubicBezTo>
                  <a:cubicBezTo>
                    <a:pt x="7626" y="12942"/>
                    <a:pt x="7632" y="12937"/>
                    <a:pt x="7636" y="12928"/>
                  </a:cubicBezTo>
                  <a:cubicBezTo>
                    <a:pt x="7640" y="12920"/>
                    <a:pt x="7641" y="12912"/>
                    <a:pt x="7638" y="12903"/>
                  </a:cubicBezTo>
                  <a:cubicBezTo>
                    <a:pt x="7635" y="12895"/>
                    <a:pt x="7629" y="12889"/>
                    <a:pt x="7620" y="12884"/>
                  </a:cubicBezTo>
                  <a:cubicBezTo>
                    <a:pt x="7612" y="12880"/>
                    <a:pt x="7604" y="12880"/>
                    <a:pt x="7596" y="12883"/>
                  </a:cubicBezTo>
                  <a:close/>
                  <a:moveTo>
                    <a:pt x="7837" y="12580"/>
                  </a:moveTo>
                  <a:lnTo>
                    <a:pt x="7710" y="12839"/>
                  </a:lnTo>
                  <a:lnTo>
                    <a:pt x="7750" y="12858"/>
                  </a:lnTo>
                  <a:lnTo>
                    <a:pt x="7801" y="12753"/>
                  </a:lnTo>
                  <a:lnTo>
                    <a:pt x="8153" y="12926"/>
                  </a:lnTo>
                  <a:lnTo>
                    <a:pt x="8175" y="12881"/>
                  </a:lnTo>
                  <a:lnTo>
                    <a:pt x="7823" y="12708"/>
                  </a:lnTo>
                  <a:lnTo>
                    <a:pt x="7875" y="12602"/>
                  </a:lnTo>
                  <a:lnTo>
                    <a:pt x="7837" y="12580"/>
                  </a:lnTo>
                  <a:close/>
                  <a:moveTo>
                    <a:pt x="8503" y="12213"/>
                  </a:moveTo>
                  <a:lnTo>
                    <a:pt x="8096" y="12055"/>
                  </a:lnTo>
                  <a:lnTo>
                    <a:pt x="8062" y="12124"/>
                  </a:lnTo>
                  <a:lnTo>
                    <a:pt x="8286" y="12325"/>
                  </a:lnTo>
                  <a:cubicBezTo>
                    <a:pt x="8299" y="12337"/>
                    <a:pt x="8312" y="12347"/>
                    <a:pt x="8323" y="12356"/>
                  </a:cubicBezTo>
                  <a:cubicBezTo>
                    <a:pt x="8334" y="12364"/>
                    <a:pt x="8341" y="12369"/>
                    <a:pt x="8342" y="12370"/>
                  </a:cubicBezTo>
                  <a:cubicBezTo>
                    <a:pt x="8340" y="12370"/>
                    <a:pt x="8332" y="12368"/>
                    <a:pt x="8318" y="12364"/>
                  </a:cubicBezTo>
                  <a:cubicBezTo>
                    <a:pt x="8304" y="12360"/>
                    <a:pt x="8287" y="12356"/>
                    <a:pt x="8267" y="12352"/>
                  </a:cubicBezTo>
                  <a:lnTo>
                    <a:pt x="7976" y="12298"/>
                  </a:lnTo>
                  <a:lnTo>
                    <a:pt x="7943" y="12366"/>
                  </a:lnTo>
                  <a:lnTo>
                    <a:pt x="8317" y="12593"/>
                  </a:lnTo>
                  <a:lnTo>
                    <a:pt x="8339" y="12548"/>
                  </a:lnTo>
                  <a:lnTo>
                    <a:pt x="8071" y="12389"/>
                  </a:lnTo>
                  <a:cubicBezTo>
                    <a:pt x="8066" y="12386"/>
                    <a:pt x="8059" y="12382"/>
                    <a:pt x="8052" y="12378"/>
                  </a:cubicBezTo>
                  <a:cubicBezTo>
                    <a:pt x="8044" y="12374"/>
                    <a:pt x="8037" y="12369"/>
                    <a:pt x="8030" y="12365"/>
                  </a:cubicBezTo>
                  <a:cubicBezTo>
                    <a:pt x="8022" y="12361"/>
                    <a:pt x="8016" y="12357"/>
                    <a:pt x="8010" y="12354"/>
                  </a:cubicBezTo>
                  <a:cubicBezTo>
                    <a:pt x="8005" y="12351"/>
                    <a:pt x="8002" y="12350"/>
                    <a:pt x="8001" y="12349"/>
                  </a:cubicBezTo>
                  <a:cubicBezTo>
                    <a:pt x="8005" y="12350"/>
                    <a:pt x="8014" y="12352"/>
                    <a:pt x="8028" y="12355"/>
                  </a:cubicBezTo>
                  <a:cubicBezTo>
                    <a:pt x="8043" y="12358"/>
                    <a:pt x="8062" y="12361"/>
                    <a:pt x="8084" y="12366"/>
                  </a:cubicBezTo>
                  <a:lnTo>
                    <a:pt x="8399" y="12425"/>
                  </a:lnTo>
                  <a:lnTo>
                    <a:pt x="8419" y="12385"/>
                  </a:lnTo>
                  <a:lnTo>
                    <a:pt x="8168" y="12158"/>
                  </a:lnTo>
                  <a:cubicBezTo>
                    <a:pt x="8163" y="12153"/>
                    <a:pt x="8158" y="12148"/>
                    <a:pt x="8152" y="12143"/>
                  </a:cubicBezTo>
                  <a:cubicBezTo>
                    <a:pt x="8146" y="12138"/>
                    <a:pt x="8140" y="12134"/>
                    <a:pt x="8135" y="12129"/>
                  </a:cubicBezTo>
                  <a:cubicBezTo>
                    <a:pt x="8130" y="12125"/>
                    <a:pt x="8125" y="12121"/>
                    <a:pt x="8122" y="12118"/>
                  </a:cubicBezTo>
                  <a:cubicBezTo>
                    <a:pt x="8118" y="12115"/>
                    <a:pt x="8116" y="12113"/>
                    <a:pt x="8115" y="12112"/>
                  </a:cubicBezTo>
                  <a:cubicBezTo>
                    <a:pt x="8116" y="12112"/>
                    <a:pt x="8119" y="12114"/>
                    <a:pt x="8123" y="12116"/>
                  </a:cubicBezTo>
                  <a:cubicBezTo>
                    <a:pt x="8128" y="12118"/>
                    <a:pt x="8134" y="12120"/>
                    <a:pt x="8140" y="12123"/>
                  </a:cubicBezTo>
                  <a:cubicBezTo>
                    <a:pt x="8147" y="12127"/>
                    <a:pt x="8154" y="12130"/>
                    <a:pt x="8162" y="12133"/>
                  </a:cubicBezTo>
                  <a:cubicBezTo>
                    <a:pt x="8169" y="12136"/>
                    <a:pt x="8176" y="12139"/>
                    <a:pt x="8183" y="12142"/>
                  </a:cubicBezTo>
                  <a:lnTo>
                    <a:pt x="8480" y="12260"/>
                  </a:lnTo>
                  <a:lnTo>
                    <a:pt x="8503" y="12213"/>
                  </a:lnTo>
                  <a:close/>
                  <a:moveTo>
                    <a:pt x="8288" y="11665"/>
                  </a:moveTo>
                  <a:lnTo>
                    <a:pt x="8265" y="11711"/>
                  </a:lnTo>
                  <a:lnTo>
                    <a:pt x="8537" y="11845"/>
                  </a:lnTo>
                  <a:cubicBezTo>
                    <a:pt x="8551" y="11851"/>
                    <a:pt x="8562" y="11858"/>
                    <a:pt x="8570" y="11864"/>
                  </a:cubicBezTo>
                  <a:cubicBezTo>
                    <a:pt x="8579" y="11870"/>
                    <a:pt x="8586" y="11879"/>
                    <a:pt x="8591" y="11890"/>
                  </a:cubicBezTo>
                  <a:cubicBezTo>
                    <a:pt x="8596" y="11900"/>
                    <a:pt x="8598" y="11912"/>
                    <a:pt x="8596" y="11925"/>
                  </a:cubicBezTo>
                  <a:cubicBezTo>
                    <a:pt x="8595" y="11939"/>
                    <a:pt x="8590" y="11954"/>
                    <a:pt x="8582" y="11971"/>
                  </a:cubicBezTo>
                  <a:cubicBezTo>
                    <a:pt x="8576" y="11983"/>
                    <a:pt x="8569" y="11993"/>
                    <a:pt x="8563" y="12000"/>
                  </a:cubicBezTo>
                  <a:cubicBezTo>
                    <a:pt x="8556" y="12008"/>
                    <a:pt x="8550" y="12014"/>
                    <a:pt x="8543" y="12018"/>
                  </a:cubicBezTo>
                  <a:cubicBezTo>
                    <a:pt x="8536" y="12022"/>
                    <a:pt x="8529" y="12025"/>
                    <a:pt x="8523" y="12026"/>
                  </a:cubicBezTo>
                  <a:cubicBezTo>
                    <a:pt x="8517" y="12028"/>
                    <a:pt x="8511" y="12028"/>
                    <a:pt x="8506" y="12028"/>
                  </a:cubicBezTo>
                  <a:cubicBezTo>
                    <a:pt x="8499" y="12028"/>
                    <a:pt x="8489" y="12026"/>
                    <a:pt x="8478" y="12021"/>
                  </a:cubicBezTo>
                  <a:cubicBezTo>
                    <a:pt x="8467" y="12017"/>
                    <a:pt x="8456" y="12012"/>
                    <a:pt x="8446" y="12007"/>
                  </a:cubicBezTo>
                  <a:lnTo>
                    <a:pt x="8183" y="11878"/>
                  </a:lnTo>
                  <a:lnTo>
                    <a:pt x="8160" y="11924"/>
                  </a:lnTo>
                  <a:lnTo>
                    <a:pt x="8441" y="12062"/>
                  </a:lnTo>
                  <a:cubicBezTo>
                    <a:pt x="8449" y="12066"/>
                    <a:pt x="8460" y="12071"/>
                    <a:pt x="8471" y="12075"/>
                  </a:cubicBezTo>
                  <a:cubicBezTo>
                    <a:pt x="8483" y="12079"/>
                    <a:pt x="8495" y="12081"/>
                    <a:pt x="8507" y="12081"/>
                  </a:cubicBezTo>
                  <a:cubicBezTo>
                    <a:pt x="8532" y="12079"/>
                    <a:pt x="8553" y="12072"/>
                    <a:pt x="8571" y="12059"/>
                  </a:cubicBezTo>
                  <a:cubicBezTo>
                    <a:pt x="8589" y="12045"/>
                    <a:pt x="8605" y="12023"/>
                    <a:pt x="8620" y="11993"/>
                  </a:cubicBezTo>
                  <a:cubicBezTo>
                    <a:pt x="8632" y="11969"/>
                    <a:pt x="8640" y="11947"/>
                    <a:pt x="8643" y="11929"/>
                  </a:cubicBezTo>
                  <a:cubicBezTo>
                    <a:pt x="8646" y="11910"/>
                    <a:pt x="8645" y="11892"/>
                    <a:pt x="8641" y="11875"/>
                  </a:cubicBezTo>
                  <a:cubicBezTo>
                    <a:pt x="8637" y="11859"/>
                    <a:pt x="8629" y="11845"/>
                    <a:pt x="8618" y="11835"/>
                  </a:cubicBezTo>
                  <a:cubicBezTo>
                    <a:pt x="8607" y="11824"/>
                    <a:pt x="8589" y="11813"/>
                    <a:pt x="8566" y="11802"/>
                  </a:cubicBezTo>
                  <a:lnTo>
                    <a:pt x="8288" y="11665"/>
                  </a:lnTo>
                  <a:close/>
                  <a:moveTo>
                    <a:pt x="8131" y="11796"/>
                  </a:moveTo>
                  <a:cubicBezTo>
                    <a:pt x="8122" y="11798"/>
                    <a:pt x="8116" y="11804"/>
                    <a:pt x="8112" y="11812"/>
                  </a:cubicBezTo>
                  <a:cubicBezTo>
                    <a:pt x="8108" y="11820"/>
                    <a:pt x="8107" y="11829"/>
                    <a:pt x="8110" y="11837"/>
                  </a:cubicBezTo>
                  <a:cubicBezTo>
                    <a:pt x="8113" y="11846"/>
                    <a:pt x="8119" y="11852"/>
                    <a:pt x="8127" y="11856"/>
                  </a:cubicBezTo>
                  <a:cubicBezTo>
                    <a:pt x="8135" y="11860"/>
                    <a:pt x="8143" y="11861"/>
                    <a:pt x="8152" y="11858"/>
                  </a:cubicBezTo>
                  <a:cubicBezTo>
                    <a:pt x="8161" y="11855"/>
                    <a:pt x="8167" y="11849"/>
                    <a:pt x="8171" y="11841"/>
                  </a:cubicBezTo>
                  <a:cubicBezTo>
                    <a:pt x="8175" y="11833"/>
                    <a:pt x="8176" y="11824"/>
                    <a:pt x="8173" y="11816"/>
                  </a:cubicBezTo>
                  <a:cubicBezTo>
                    <a:pt x="8170" y="11807"/>
                    <a:pt x="8164" y="11801"/>
                    <a:pt x="8155" y="11797"/>
                  </a:cubicBezTo>
                  <a:cubicBezTo>
                    <a:pt x="8147" y="11793"/>
                    <a:pt x="8139" y="11793"/>
                    <a:pt x="8131" y="11796"/>
                  </a:cubicBezTo>
                  <a:close/>
                  <a:moveTo>
                    <a:pt x="8188" y="11679"/>
                  </a:moveTo>
                  <a:cubicBezTo>
                    <a:pt x="8180" y="11682"/>
                    <a:pt x="8173" y="11687"/>
                    <a:pt x="8169" y="11696"/>
                  </a:cubicBezTo>
                  <a:cubicBezTo>
                    <a:pt x="8165" y="11704"/>
                    <a:pt x="8165" y="11712"/>
                    <a:pt x="8168" y="11720"/>
                  </a:cubicBezTo>
                  <a:cubicBezTo>
                    <a:pt x="8171" y="11729"/>
                    <a:pt x="8176" y="11735"/>
                    <a:pt x="8184" y="11739"/>
                  </a:cubicBezTo>
                  <a:cubicBezTo>
                    <a:pt x="8192" y="11743"/>
                    <a:pt x="8201" y="11744"/>
                    <a:pt x="8210" y="11741"/>
                  </a:cubicBezTo>
                  <a:cubicBezTo>
                    <a:pt x="8218" y="11738"/>
                    <a:pt x="8225" y="11733"/>
                    <a:pt x="8229" y="11724"/>
                  </a:cubicBezTo>
                  <a:cubicBezTo>
                    <a:pt x="8233" y="11716"/>
                    <a:pt x="8233" y="11707"/>
                    <a:pt x="8230" y="11699"/>
                  </a:cubicBezTo>
                  <a:cubicBezTo>
                    <a:pt x="8227" y="11691"/>
                    <a:pt x="8221" y="11684"/>
                    <a:pt x="8213" y="11680"/>
                  </a:cubicBezTo>
                  <a:cubicBezTo>
                    <a:pt x="8205" y="11676"/>
                    <a:pt x="8197" y="11676"/>
                    <a:pt x="8188" y="11679"/>
                  </a:cubicBezTo>
                  <a:close/>
                  <a:moveTo>
                    <a:pt x="8862" y="11485"/>
                  </a:moveTo>
                  <a:lnTo>
                    <a:pt x="8471" y="11292"/>
                  </a:lnTo>
                  <a:lnTo>
                    <a:pt x="8448" y="11338"/>
                  </a:lnTo>
                  <a:lnTo>
                    <a:pt x="8662" y="11441"/>
                  </a:lnTo>
                  <a:cubicBezTo>
                    <a:pt x="8676" y="11448"/>
                    <a:pt x="8690" y="11455"/>
                    <a:pt x="8704" y="11461"/>
                  </a:cubicBezTo>
                  <a:cubicBezTo>
                    <a:pt x="8719" y="11467"/>
                    <a:pt x="8732" y="11473"/>
                    <a:pt x="8743" y="11478"/>
                  </a:cubicBezTo>
                  <a:cubicBezTo>
                    <a:pt x="8755" y="11483"/>
                    <a:pt x="8764" y="11487"/>
                    <a:pt x="8772" y="11490"/>
                  </a:cubicBezTo>
                  <a:cubicBezTo>
                    <a:pt x="8779" y="11493"/>
                    <a:pt x="8783" y="11495"/>
                    <a:pt x="8783" y="11495"/>
                  </a:cubicBezTo>
                  <a:cubicBezTo>
                    <a:pt x="8782" y="11495"/>
                    <a:pt x="8778" y="11494"/>
                    <a:pt x="8772" y="11494"/>
                  </a:cubicBezTo>
                  <a:cubicBezTo>
                    <a:pt x="8766" y="11493"/>
                    <a:pt x="8758" y="11493"/>
                    <a:pt x="8749" y="11492"/>
                  </a:cubicBezTo>
                  <a:cubicBezTo>
                    <a:pt x="8740" y="11492"/>
                    <a:pt x="8730" y="11491"/>
                    <a:pt x="8718" y="11491"/>
                  </a:cubicBezTo>
                  <a:cubicBezTo>
                    <a:pt x="8706" y="11490"/>
                    <a:pt x="8695" y="11490"/>
                    <a:pt x="8683" y="11491"/>
                  </a:cubicBezTo>
                  <a:lnTo>
                    <a:pt x="8370" y="11498"/>
                  </a:lnTo>
                  <a:lnTo>
                    <a:pt x="8343" y="11552"/>
                  </a:lnTo>
                  <a:lnTo>
                    <a:pt x="8734" y="11744"/>
                  </a:lnTo>
                  <a:lnTo>
                    <a:pt x="8758" y="11696"/>
                  </a:lnTo>
                  <a:lnTo>
                    <a:pt x="8530" y="11587"/>
                  </a:lnTo>
                  <a:cubicBezTo>
                    <a:pt x="8519" y="11581"/>
                    <a:pt x="8507" y="11576"/>
                    <a:pt x="8495" y="11571"/>
                  </a:cubicBezTo>
                  <a:cubicBezTo>
                    <a:pt x="8484" y="11566"/>
                    <a:pt x="8473" y="11561"/>
                    <a:pt x="8463" y="11557"/>
                  </a:cubicBezTo>
                  <a:cubicBezTo>
                    <a:pt x="8453" y="11553"/>
                    <a:pt x="8444" y="11549"/>
                    <a:pt x="8437" y="11546"/>
                  </a:cubicBezTo>
                  <a:cubicBezTo>
                    <a:pt x="8430" y="11543"/>
                    <a:pt x="8425" y="11541"/>
                    <a:pt x="8422" y="11540"/>
                  </a:cubicBezTo>
                  <a:cubicBezTo>
                    <a:pt x="8426" y="11540"/>
                    <a:pt x="8431" y="11541"/>
                    <a:pt x="8439" y="11541"/>
                  </a:cubicBezTo>
                  <a:cubicBezTo>
                    <a:pt x="8446" y="11541"/>
                    <a:pt x="8455" y="11541"/>
                    <a:pt x="8465" y="11541"/>
                  </a:cubicBezTo>
                  <a:cubicBezTo>
                    <a:pt x="8475" y="11541"/>
                    <a:pt x="8486" y="11542"/>
                    <a:pt x="8498" y="11542"/>
                  </a:cubicBezTo>
                  <a:cubicBezTo>
                    <a:pt x="8511" y="11542"/>
                    <a:pt x="8523" y="11542"/>
                    <a:pt x="8537" y="11541"/>
                  </a:cubicBezTo>
                  <a:lnTo>
                    <a:pt x="8838" y="11534"/>
                  </a:lnTo>
                  <a:lnTo>
                    <a:pt x="8862" y="11485"/>
                  </a:lnTo>
                  <a:close/>
                  <a:moveTo>
                    <a:pt x="8886" y="11064"/>
                  </a:moveTo>
                  <a:cubicBezTo>
                    <a:pt x="8872" y="11062"/>
                    <a:pt x="8858" y="11063"/>
                    <a:pt x="8845" y="11067"/>
                  </a:cubicBezTo>
                  <a:cubicBezTo>
                    <a:pt x="8832" y="11070"/>
                    <a:pt x="8820" y="11076"/>
                    <a:pt x="8809" y="11083"/>
                  </a:cubicBezTo>
                  <a:cubicBezTo>
                    <a:pt x="8798" y="11090"/>
                    <a:pt x="8785" y="11101"/>
                    <a:pt x="8771" y="11116"/>
                  </a:cubicBezTo>
                  <a:lnTo>
                    <a:pt x="8735" y="11154"/>
                  </a:lnTo>
                  <a:cubicBezTo>
                    <a:pt x="8716" y="11174"/>
                    <a:pt x="8699" y="11186"/>
                    <a:pt x="8685" y="11192"/>
                  </a:cubicBezTo>
                  <a:cubicBezTo>
                    <a:pt x="8670" y="11197"/>
                    <a:pt x="8655" y="11196"/>
                    <a:pt x="8639" y="11188"/>
                  </a:cubicBezTo>
                  <a:cubicBezTo>
                    <a:pt x="8619" y="11178"/>
                    <a:pt x="8607" y="11163"/>
                    <a:pt x="8602" y="11144"/>
                  </a:cubicBezTo>
                  <a:cubicBezTo>
                    <a:pt x="8597" y="11125"/>
                    <a:pt x="8601" y="11103"/>
                    <a:pt x="8613" y="11078"/>
                  </a:cubicBezTo>
                  <a:cubicBezTo>
                    <a:pt x="8617" y="11070"/>
                    <a:pt x="8622" y="11062"/>
                    <a:pt x="8627" y="11055"/>
                  </a:cubicBezTo>
                  <a:cubicBezTo>
                    <a:pt x="8631" y="11048"/>
                    <a:pt x="8637" y="11042"/>
                    <a:pt x="8643" y="11036"/>
                  </a:cubicBezTo>
                  <a:cubicBezTo>
                    <a:pt x="8650" y="11030"/>
                    <a:pt x="8657" y="11024"/>
                    <a:pt x="8665" y="11018"/>
                  </a:cubicBezTo>
                  <a:cubicBezTo>
                    <a:pt x="8673" y="11012"/>
                    <a:pt x="8682" y="11006"/>
                    <a:pt x="8693" y="10999"/>
                  </a:cubicBezTo>
                  <a:lnTo>
                    <a:pt x="8670" y="10962"/>
                  </a:lnTo>
                  <a:cubicBezTo>
                    <a:pt x="8626" y="10987"/>
                    <a:pt x="8594" y="11020"/>
                    <a:pt x="8574" y="11062"/>
                  </a:cubicBezTo>
                  <a:cubicBezTo>
                    <a:pt x="8565" y="11081"/>
                    <a:pt x="8559" y="11099"/>
                    <a:pt x="8557" y="11117"/>
                  </a:cubicBezTo>
                  <a:cubicBezTo>
                    <a:pt x="8555" y="11136"/>
                    <a:pt x="8556" y="11153"/>
                    <a:pt x="8560" y="11169"/>
                  </a:cubicBezTo>
                  <a:cubicBezTo>
                    <a:pt x="8565" y="11185"/>
                    <a:pt x="8572" y="11199"/>
                    <a:pt x="8583" y="11212"/>
                  </a:cubicBezTo>
                  <a:cubicBezTo>
                    <a:pt x="8594" y="11225"/>
                    <a:pt x="8607" y="11235"/>
                    <a:pt x="8624" y="11243"/>
                  </a:cubicBezTo>
                  <a:cubicBezTo>
                    <a:pt x="8649" y="11256"/>
                    <a:pt x="8674" y="11258"/>
                    <a:pt x="8700" y="11250"/>
                  </a:cubicBezTo>
                  <a:cubicBezTo>
                    <a:pt x="8712" y="11247"/>
                    <a:pt x="8722" y="11241"/>
                    <a:pt x="8733" y="11233"/>
                  </a:cubicBezTo>
                  <a:cubicBezTo>
                    <a:pt x="8743" y="11225"/>
                    <a:pt x="8755" y="11213"/>
                    <a:pt x="8769" y="11198"/>
                  </a:cubicBezTo>
                  <a:lnTo>
                    <a:pt x="8800" y="11164"/>
                  </a:lnTo>
                  <a:cubicBezTo>
                    <a:pt x="8837" y="11125"/>
                    <a:pt x="8873" y="11113"/>
                    <a:pt x="8908" y="11130"/>
                  </a:cubicBezTo>
                  <a:cubicBezTo>
                    <a:pt x="8931" y="11142"/>
                    <a:pt x="8945" y="11160"/>
                    <a:pt x="8950" y="11186"/>
                  </a:cubicBezTo>
                  <a:cubicBezTo>
                    <a:pt x="8952" y="11197"/>
                    <a:pt x="8952" y="11208"/>
                    <a:pt x="8950" y="11218"/>
                  </a:cubicBezTo>
                  <a:cubicBezTo>
                    <a:pt x="8948" y="11229"/>
                    <a:pt x="8943" y="11241"/>
                    <a:pt x="8936" y="11256"/>
                  </a:cubicBezTo>
                  <a:cubicBezTo>
                    <a:pt x="8926" y="11276"/>
                    <a:pt x="8915" y="11293"/>
                    <a:pt x="8901" y="11307"/>
                  </a:cubicBezTo>
                  <a:cubicBezTo>
                    <a:pt x="8888" y="11321"/>
                    <a:pt x="8871" y="11334"/>
                    <a:pt x="8851" y="11344"/>
                  </a:cubicBezTo>
                  <a:lnTo>
                    <a:pt x="8877" y="11383"/>
                  </a:lnTo>
                  <a:cubicBezTo>
                    <a:pt x="8899" y="11369"/>
                    <a:pt x="8918" y="11354"/>
                    <a:pt x="8933" y="11336"/>
                  </a:cubicBezTo>
                  <a:cubicBezTo>
                    <a:pt x="8949" y="11319"/>
                    <a:pt x="8963" y="11298"/>
                    <a:pt x="8974" y="11275"/>
                  </a:cubicBezTo>
                  <a:cubicBezTo>
                    <a:pt x="8983" y="11257"/>
                    <a:pt x="8989" y="11240"/>
                    <a:pt x="8992" y="11224"/>
                  </a:cubicBezTo>
                  <a:cubicBezTo>
                    <a:pt x="8995" y="11209"/>
                    <a:pt x="8996" y="11192"/>
                    <a:pt x="8994" y="11175"/>
                  </a:cubicBezTo>
                  <a:cubicBezTo>
                    <a:pt x="8991" y="11152"/>
                    <a:pt x="8984" y="11132"/>
                    <a:pt x="8972" y="11115"/>
                  </a:cubicBezTo>
                  <a:cubicBezTo>
                    <a:pt x="8960" y="11097"/>
                    <a:pt x="8944" y="11084"/>
                    <a:pt x="8926" y="11075"/>
                  </a:cubicBezTo>
                  <a:cubicBezTo>
                    <a:pt x="8914" y="11069"/>
                    <a:pt x="8901" y="11065"/>
                    <a:pt x="8886" y="11064"/>
                  </a:cubicBezTo>
                  <a:close/>
                  <a:moveTo>
                    <a:pt x="6440" y="18132"/>
                  </a:moveTo>
                  <a:lnTo>
                    <a:pt x="6404" y="18137"/>
                  </a:lnTo>
                  <a:cubicBezTo>
                    <a:pt x="6387" y="18139"/>
                    <a:pt x="6370" y="18141"/>
                    <a:pt x="6351" y="18144"/>
                  </a:cubicBezTo>
                  <a:cubicBezTo>
                    <a:pt x="6332" y="18147"/>
                    <a:pt x="6315" y="18149"/>
                    <a:pt x="6298" y="18151"/>
                  </a:cubicBezTo>
                  <a:cubicBezTo>
                    <a:pt x="6282" y="18154"/>
                    <a:pt x="6270" y="18155"/>
                    <a:pt x="6263" y="18157"/>
                  </a:cubicBezTo>
                  <a:cubicBezTo>
                    <a:pt x="6253" y="18159"/>
                    <a:pt x="6242" y="18161"/>
                    <a:pt x="6231" y="18164"/>
                  </a:cubicBezTo>
                  <a:cubicBezTo>
                    <a:pt x="6219" y="18167"/>
                    <a:pt x="6208" y="18171"/>
                    <a:pt x="6200" y="18175"/>
                  </a:cubicBezTo>
                  <a:lnTo>
                    <a:pt x="6203" y="18169"/>
                  </a:lnTo>
                  <a:cubicBezTo>
                    <a:pt x="6210" y="18153"/>
                    <a:pt x="6215" y="18138"/>
                    <a:pt x="6216" y="18123"/>
                  </a:cubicBezTo>
                  <a:cubicBezTo>
                    <a:pt x="6217" y="18107"/>
                    <a:pt x="6215" y="18093"/>
                    <a:pt x="6210" y="18079"/>
                  </a:cubicBezTo>
                  <a:cubicBezTo>
                    <a:pt x="6206" y="18065"/>
                    <a:pt x="6198" y="18053"/>
                    <a:pt x="6187" y="18041"/>
                  </a:cubicBezTo>
                  <a:cubicBezTo>
                    <a:pt x="6176" y="18030"/>
                    <a:pt x="6163" y="18020"/>
                    <a:pt x="6147" y="18012"/>
                  </a:cubicBezTo>
                  <a:cubicBezTo>
                    <a:pt x="6136" y="18007"/>
                    <a:pt x="6126" y="18004"/>
                    <a:pt x="6117" y="18002"/>
                  </a:cubicBezTo>
                  <a:cubicBezTo>
                    <a:pt x="6107" y="18001"/>
                    <a:pt x="6098" y="18000"/>
                    <a:pt x="6089" y="18000"/>
                  </a:cubicBezTo>
                  <a:cubicBezTo>
                    <a:pt x="6080" y="18000"/>
                    <a:pt x="6072" y="18001"/>
                    <a:pt x="6065" y="18003"/>
                  </a:cubicBezTo>
                  <a:cubicBezTo>
                    <a:pt x="6058" y="18005"/>
                    <a:pt x="6051" y="18008"/>
                    <a:pt x="6046" y="18011"/>
                  </a:cubicBezTo>
                  <a:cubicBezTo>
                    <a:pt x="6039" y="18013"/>
                    <a:pt x="6034" y="18017"/>
                    <a:pt x="6028" y="18021"/>
                  </a:cubicBezTo>
                  <a:cubicBezTo>
                    <a:pt x="6022" y="18026"/>
                    <a:pt x="6016" y="18031"/>
                    <a:pt x="6010" y="18038"/>
                  </a:cubicBezTo>
                  <a:cubicBezTo>
                    <a:pt x="6003" y="18045"/>
                    <a:pt x="5997" y="18053"/>
                    <a:pt x="5991" y="18063"/>
                  </a:cubicBezTo>
                  <a:cubicBezTo>
                    <a:pt x="5985" y="18072"/>
                    <a:pt x="5978" y="18084"/>
                    <a:pt x="5972" y="18097"/>
                  </a:cubicBezTo>
                  <a:lnTo>
                    <a:pt x="5927" y="18188"/>
                  </a:lnTo>
                  <a:lnTo>
                    <a:pt x="6061" y="18254"/>
                  </a:lnTo>
                  <a:lnTo>
                    <a:pt x="6176" y="18254"/>
                  </a:lnTo>
                  <a:lnTo>
                    <a:pt x="6164" y="18248"/>
                  </a:lnTo>
                  <a:cubicBezTo>
                    <a:pt x="6169" y="18238"/>
                    <a:pt x="6175" y="18231"/>
                    <a:pt x="6181" y="18227"/>
                  </a:cubicBezTo>
                  <a:cubicBezTo>
                    <a:pt x="6187" y="18222"/>
                    <a:pt x="6197" y="18219"/>
                    <a:pt x="6211" y="18216"/>
                  </a:cubicBezTo>
                  <a:cubicBezTo>
                    <a:pt x="6234" y="18211"/>
                    <a:pt x="6256" y="18207"/>
                    <a:pt x="6277" y="18204"/>
                  </a:cubicBezTo>
                  <a:cubicBezTo>
                    <a:pt x="6297" y="18200"/>
                    <a:pt x="6316" y="18197"/>
                    <a:pt x="6334" y="18195"/>
                  </a:cubicBezTo>
                  <a:cubicBezTo>
                    <a:pt x="6351" y="18193"/>
                    <a:pt x="6366" y="18192"/>
                    <a:pt x="6380" y="18191"/>
                  </a:cubicBezTo>
                  <a:cubicBezTo>
                    <a:pt x="6393" y="18191"/>
                    <a:pt x="6403" y="18191"/>
                    <a:pt x="6411" y="18191"/>
                  </a:cubicBezTo>
                  <a:lnTo>
                    <a:pt x="6440" y="18132"/>
                  </a:lnTo>
                  <a:close/>
                  <a:moveTo>
                    <a:pt x="9002" y="12831"/>
                  </a:moveTo>
                  <a:lnTo>
                    <a:pt x="9002" y="12772"/>
                  </a:lnTo>
                  <a:lnTo>
                    <a:pt x="8835" y="12692"/>
                  </a:lnTo>
                  <a:cubicBezTo>
                    <a:pt x="8824" y="12686"/>
                    <a:pt x="8813" y="12681"/>
                    <a:pt x="8801" y="12676"/>
                  </a:cubicBezTo>
                  <a:cubicBezTo>
                    <a:pt x="8789" y="12671"/>
                    <a:pt x="8778" y="12666"/>
                    <a:pt x="8768" y="12662"/>
                  </a:cubicBezTo>
                  <a:cubicBezTo>
                    <a:pt x="8758" y="12658"/>
                    <a:pt x="8750" y="12654"/>
                    <a:pt x="8742" y="12651"/>
                  </a:cubicBezTo>
                  <a:cubicBezTo>
                    <a:pt x="8735" y="12648"/>
                    <a:pt x="8730" y="12646"/>
                    <a:pt x="8727" y="12645"/>
                  </a:cubicBezTo>
                  <a:cubicBezTo>
                    <a:pt x="8731" y="12645"/>
                    <a:pt x="8737" y="12646"/>
                    <a:pt x="8744" y="12646"/>
                  </a:cubicBezTo>
                  <a:cubicBezTo>
                    <a:pt x="8751" y="12647"/>
                    <a:pt x="8760" y="12647"/>
                    <a:pt x="8770" y="12647"/>
                  </a:cubicBezTo>
                  <a:cubicBezTo>
                    <a:pt x="8780" y="12647"/>
                    <a:pt x="8792" y="12647"/>
                    <a:pt x="8804" y="12647"/>
                  </a:cubicBezTo>
                  <a:cubicBezTo>
                    <a:pt x="8816" y="12647"/>
                    <a:pt x="8829" y="12647"/>
                    <a:pt x="8842" y="12646"/>
                  </a:cubicBezTo>
                  <a:lnTo>
                    <a:pt x="9002" y="12642"/>
                  </a:lnTo>
                  <a:lnTo>
                    <a:pt x="9002" y="12596"/>
                  </a:lnTo>
                  <a:cubicBezTo>
                    <a:pt x="8998" y="12596"/>
                    <a:pt x="8993" y="12596"/>
                    <a:pt x="8989" y="12596"/>
                  </a:cubicBezTo>
                  <a:lnTo>
                    <a:pt x="8675" y="12603"/>
                  </a:lnTo>
                  <a:lnTo>
                    <a:pt x="8649" y="12657"/>
                  </a:lnTo>
                  <a:lnTo>
                    <a:pt x="9002" y="12831"/>
                  </a:lnTo>
                  <a:close/>
                  <a:moveTo>
                    <a:pt x="9002" y="12563"/>
                  </a:moveTo>
                  <a:lnTo>
                    <a:pt x="9002" y="12508"/>
                  </a:lnTo>
                  <a:lnTo>
                    <a:pt x="8776" y="12398"/>
                  </a:lnTo>
                  <a:lnTo>
                    <a:pt x="8754" y="12444"/>
                  </a:lnTo>
                  <a:lnTo>
                    <a:pt x="8967" y="12547"/>
                  </a:lnTo>
                  <a:cubicBezTo>
                    <a:pt x="8979" y="12552"/>
                    <a:pt x="8990" y="12558"/>
                    <a:pt x="9002" y="12563"/>
                  </a:cubicBezTo>
                  <a:close/>
                  <a:moveTo>
                    <a:pt x="9002" y="12356"/>
                  </a:moveTo>
                  <a:lnTo>
                    <a:pt x="9002" y="12291"/>
                  </a:lnTo>
                  <a:cubicBezTo>
                    <a:pt x="8998" y="12294"/>
                    <a:pt x="8994" y="12295"/>
                    <a:pt x="8990" y="12297"/>
                  </a:cubicBezTo>
                  <a:cubicBezTo>
                    <a:pt x="8976" y="12302"/>
                    <a:pt x="8961" y="12301"/>
                    <a:pt x="8945" y="12293"/>
                  </a:cubicBezTo>
                  <a:cubicBezTo>
                    <a:pt x="8925" y="12283"/>
                    <a:pt x="8912" y="12269"/>
                    <a:pt x="8907" y="12249"/>
                  </a:cubicBezTo>
                  <a:cubicBezTo>
                    <a:pt x="8903" y="12230"/>
                    <a:pt x="8906" y="12208"/>
                    <a:pt x="8919" y="12183"/>
                  </a:cubicBezTo>
                  <a:cubicBezTo>
                    <a:pt x="8923" y="12175"/>
                    <a:pt x="8927" y="12167"/>
                    <a:pt x="8932" y="12161"/>
                  </a:cubicBezTo>
                  <a:cubicBezTo>
                    <a:pt x="8937" y="12154"/>
                    <a:pt x="8942" y="12147"/>
                    <a:pt x="8949" y="12141"/>
                  </a:cubicBezTo>
                  <a:cubicBezTo>
                    <a:pt x="8955" y="12135"/>
                    <a:pt x="8962" y="12129"/>
                    <a:pt x="8970" y="12123"/>
                  </a:cubicBezTo>
                  <a:cubicBezTo>
                    <a:pt x="8978" y="12117"/>
                    <a:pt x="8988" y="12111"/>
                    <a:pt x="8999" y="12104"/>
                  </a:cubicBezTo>
                  <a:lnTo>
                    <a:pt x="8975" y="12067"/>
                  </a:lnTo>
                  <a:cubicBezTo>
                    <a:pt x="8932" y="12092"/>
                    <a:pt x="8900" y="12125"/>
                    <a:pt x="8879" y="12167"/>
                  </a:cubicBezTo>
                  <a:cubicBezTo>
                    <a:pt x="8870" y="12186"/>
                    <a:pt x="8864" y="12205"/>
                    <a:pt x="8862" y="12223"/>
                  </a:cubicBezTo>
                  <a:cubicBezTo>
                    <a:pt x="8860" y="12241"/>
                    <a:pt x="8861" y="12258"/>
                    <a:pt x="8866" y="12274"/>
                  </a:cubicBezTo>
                  <a:cubicBezTo>
                    <a:pt x="8870" y="12290"/>
                    <a:pt x="8878" y="12304"/>
                    <a:pt x="8888" y="12317"/>
                  </a:cubicBezTo>
                  <a:cubicBezTo>
                    <a:pt x="8899" y="12330"/>
                    <a:pt x="8913" y="12340"/>
                    <a:pt x="8929" y="12349"/>
                  </a:cubicBezTo>
                  <a:cubicBezTo>
                    <a:pt x="8953" y="12360"/>
                    <a:pt x="8978" y="12363"/>
                    <a:pt x="9002" y="12356"/>
                  </a:cubicBezTo>
                  <a:close/>
                  <a:moveTo>
                    <a:pt x="6154" y="18083"/>
                  </a:moveTo>
                  <a:cubicBezTo>
                    <a:pt x="6162" y="18092"/>
                    <a:pt x="6168" y="18101"/>
                    <a:pt x="6171" y="18110"/>
                  </a:cubicBezTo>
                  <a:cubicBezTo>
                    <a:pt x="6174" y="18121"/>
                    <a:pt x="6174" y="18133"/>
                    <a:pt x="6172" y="18145"/>
                  </a:cubicBezTo>
                  <a:cubicBezTo>
                    <a:pt x="6170" y="18158"/>
                    <a:pt x="6165" y="18173"/>
                    <a:pt x="6156" y="18190"/>
                  </a:cubicBezTo>
                  <a:lnTo>
                    <a:pt x="6135" y="18234"/>
                  </a:lnTo>
                  <a:lnTo>
                    <a:pt x="5989" y="18162"/>
                  </a:lnTo>
                  <a:lnTo>
                    <a:pt x="6012" y="18115"/>
                  </a:lnTo>
                  <a:cubicBezTo>
                    <a:pt x="6017" y="18105"/>
                    <a:pt x="6022" y="18096"/>
                    <a:pt x="6027" y="18089"/>
                  </a:cubicBezTo>
                  <a:cubicBezTo>
                    <a:pt x="6033" y="18081"/>
                    <a:pt x="6038" y="18075"/>
                    <a:pt x="6044" y="18070"/>
                  </a:cubicBezTo>
                  <a:cubicBezTo>
                    <a:pt x="6054" y="18061"/>
                    <a:pt x="6066" y="18056"/>
                    <a:pt x="6081" y="18054"/>
                  </a:cubicBezTo>
                  <a:cubicBezTo>
                    <a:pt x="6095" y="18053"/>
                    <a:pt x="6109" y="18055"/>
                    <a:pt x="6122" y="18061"/>
                  </a:cubicBezTo>
                  <a:cubicBezTo>
                    <a:pt x="6135" y="18067"/>
                    <a:pt x="6146" y="18075"/>
                    <a:pt x="6154" y="18083"/>
                  </a:cubicBezTo>
                  <a:close/>
                  <a:moveTo>
                    <a:pt x="6652" y="17921"/>
                  </a:moveTo>
                  <a:lnTo>
                    <a:pt x="6103" y="17650"/>
                  </a:lnTo>
                  <a:lnTo>
                    <a:pt x="6084" y="17688"/>
                  </a:lnTo>
                  <a:lnTo>
                    <a:pt x="6634" y="17958"/>
                  </a:lnTo>
                  <a:lnTo>
                    <a:pt x="6652" y="17921"/>
                  </a:lnTo>
                  <a:close/>
                  <a:moveTo>
                    <a:pt x="6427" y="17173"/>
                  </a:moveTo>
                  <a:lnTo>
                    <a:pt x="6404" y="17219"/>
                  </a:lnTo>
                  <a:lnTo>
                    <a:pt x="6676" y="17353"/>
                  </a:lnTo>
                  <a:cubicBezTo>
                    <a:pt x="6690" y="17360"/>
                    <a:pt x="6701" y="17366"/>
                    <a:pt x="6709" y="17372"/>
                  </a:cubicBezTo>
                  <a:cubicBezTo>
                    <a:pt x="6717" y="17379"/>
                    <a:pt x="6724" y="17387"/>
                    <a:pt x="6730" y="17398"/>
                  </a:cubicBezTo>
                  <a:cubicBezTo>
                    <a:pt x="6735" y="17408"/>
                    <a:pt x="6737" y="17420"/>
                    <a:pt x="6735" y="17434"/>
                  </a:cubicBezTo>
                  <a:cubicBezTo>
                    <a:pt x="6733" y="17447"/>
                    <a:pt x="6729" y="17463"/>
                    <a:pt x="6721" y="17479"/>
                  </a:cubicBezTo>
                  <a:cubicBezTo>
                    <a:pt x="6715" y="17491"/>
                    <a:pt x="6708" y="17501"/>
                    <a:pt x="6702" y="17509"/>
                  </a:cubicBezTo>
                  <a:cubicBezTo>
                    <a:pt x="6695" y="17516"/>
                    <a:pt x="6688" y="17522"/>
                    <a:pt x="6682" y="17526"/>
                  </a:cubicBezTo>
                  <a:cubicBezTo>
                    <a:pt x="6675" y="17530"/>
                    <a:pt x="6668" y="17533"/>
                    <a:pt x="6662" y="17535"/>
                  </a:cubicBezTo>
                  <a:cubicBezTo>
                    <a:pt x="6656" y="17536"/>
                    <a:pt x="6650" y="17537"/>
                    <a:pt x="6645" y="17536"/>
                  </a:cubicBezTo>
                  <a:cubicBezTo>
                    <a:pt x="6637" y="17536"/>
                    <a:pt x="6628" y="17534"/>
                    <a:pt x="6617" y="17529"/>
                  </a:cubicBezTo>
                  <a:cubicBezTo>
                    <a:pt x="6606" y="17525"/>
                    <a:pt x="6595" y="17520"/>
                    <a:pt x="6585" y="17516"/>
                  </a:cubicBezTo>
                  <a:lnTo>
                    <a:pt x="6322" y="17386"/>
                  </a:lnTo>
                  <a:lnTo>
                    <a:pt x="6299" y="17432"/>
                  </a:lnTo>
                  <a:lnTo>
                    <a:pt x="6579" y="17570"/>
                  </a:lnTo>
                  <a:cubicBezTo>
                    <a:pt x="6588" y="17574"/>
                    <a:pt x="6598" y="17579"/>
                    <a:pt x="6610" y="17583"/>
                  </a:cubicBezTo>
                  <a:cubicBezTo>
                    <a:pt x="6622" y="17587"/>
                    <a:pt x="6634" y="17589"/>
                    <a:pt x="6646" y="17589"/>
                  </a:cubicBezTo>
                  <a:cubicBezTo>
                    <a:pt x="6671" y="17588"/>
                    <a:pt x="6692" y="17580"/>
                    <a:pt x="6710" y="17567"/>
                  </a:cubicBezTo>
                  <a:cubicBezTo>
                    <a:pt x="6728" y="17553"/>
                    <a:pt x="6744" y="17531"/>
                    <a:pt x="6759" y="17501"/>
                  </a:cubicBezTo>
                  <a:cubicBezTo>
                    <a:pt x="6771" y="17477"/>
                    <a:pt x="6779" y="17456"/>
                    <a:pt x="6782" y="17437"/>
                  </a:cubicBezTo>
                  <a:cubicBezTo>
                    <a:pt x="6785" y="17418"/>
                    <a:pt x="6784" y="17401"/>
                    <a:pt x="6780" y="17383"/>
                  </a:cubicBezTo>
                  <a:cubicBezTo>
                    <a:pt x="6776" y="17367"/>
                    <a:pt x="6768" y="17353"/>
                    <a:pt x="6757" y="17343"/>
                  </a:cubicBezTo>
                  <a:cubicBezTo>
                    <a:pt x="6746" y="17332"/>
                    <a:pt x="6728" y="17321"/>
                    <a:pt x="6705" y="17310"/>
                  </a:cubicBezTo>
                  <a:lnTo>
                    <a:pt x="6427" y="17173"/>
                  </a:lnTo>
                  <a:close/>
                  <a:moveTo>
                    <a:pt x="7001" y="16993"/>
                  </a:moveTo>
                  <a:lnTo>
                    <a:pt x="6610" y="16800"/>
                  </a:lnTo>
                  <a:lnTo>
                    <a:pt x="6587" y="16846"/>
                  </a:lnTo>
                  <a:lnTo>
                    <a:pt x="6801" y="16949"/>
                  </a:lnTo>
                  <a:cubicBezTo>
                    <a:pt x="6815" y="16956"/>
                    <a:pt x="6829" y="16963"/>
                    <a:pt x="6843" y="16969"/>
                  </a:cubicBezTo>
                  <a:cubicBezTo>
                    <a:pt x="6858" y="16976"/>
                    <a:pt x="6871" y="16981"/>
                    <a:pt x="6882" y="16986"/>
                  </a:cubicBezTo>
                  <a:cubicBezTo>
                    <a:pt x="6893" y="16991"/>
                    <a:pt x="6903" y="16995"/>
                    <a:pt x="6910" y="16998"/>
                  </a:cubicBezTo>
                  <a:cubicBezTo>
                    <a:pt x="6918" y="17001"/>
                    <a:pt x="6922" y="17003"/>
                    <a:pt x="6922" y="17003"/>
                  </a:cubicBezTo>
                  <a:cubicBezTo>
                    <a:pt x="6921" y="17003"/>
                    <a:pt x="6917" y="17002"/>
                    <a:pt x="6911" y="17002"/>
                  </a:cubicBezTo>
                  <a:cubicBezTo>
                    <a:pt x="6905" y="17001"/>
                    <a:pt x="6897" y="17001"/>
                    <a:pt x="6888" y="17000"/>
                  </a:cubicBezTo>
                  <a:cubicBezTo>
                    <a:pt x="6879" y="17000"/>
                    <a:pt x="6868" y="16999"/>
                    <a:pt x="6857" y="16999"/>
                  </a:cubicBezTo>
                  <a:cubicBezTo>
                    <a:pt x="6845" y="16998"/>
                    <a:pt x="6834" y="16998"/>
                    <a:pt x="6822" y="16999"/>
                  </a:cubicBezTo>
                  <a:lnTo>
                    <a:pt x="6509" y="17006"/>
                  </a:lnTo>
                  <a:lnTo>
                    <a:pt x="6482" y="17060"/>
                  </a:lnTo>
                  <a:lnTo>
                    <a:pt x="6873" y="17252"/>
                  </a:lnTo>
                  <a:lnTo>
                    <a:pt x="6897" y="17204"/>
                  </a:lnTo>
                  <a:lnTo>
                    <a:pt x="6669" y="17095"/>
                  </a:lnTo>
                  <a:cubicBezTo>
                    <a:pt x="6658" y="17089"/>
                    <a:pt x="6646" y="17084"/>
                    <a:pt x="6634" y="17079"/>
                  </a:cubicBezTo>
                  <a:cubicBezTo>
                    <a:pt x="6623" y="17074"/>
                    <a:pt x="6612" y="17069"/>
                    <a:pt x="6602" y="17065"/>
                  </a:cubicBezTo>
                  <a:cubicBezTo>
                    <a:pt x="6592" y="17061"/>
                    <a:pt x="6583" y="17057"/>
                    <a:pt x="6576" y="17054"/>
                  </a:cubicBezTo>
                  <a:cubicBezTo>
                    <a:pt x="6569" y="17051"/>
                    <a:pt x="6564" y="17049"/>
                    <a:pt x="6560" y="17048"/>
                  </a:cubicBezTo>
                  <a:cubicBezTo>
                    <a:pt x="6564" y="17048"/>
                    <a:pt x="6570" y="17049"/>
                    <a:pt x="6578" y="17049"/>
                  </a:cubicBezTo>
                  <a:cubicBezTo>
                    <a:pt x="6585" y="17049"/>
                    <a:pt x="6594" y="17050"/>
                    <a:pt x="6604" y="17050"/>
                  </a:cubicBezTo>
                  <a:cubicBezTo>
                    <a:pt x="6614" y="17050"/>
                    <a:pt x="6625" y="17050"/>
                    <a:pt x="6637" y="17050"/>
                  </a:cubicBezTo>
                  <a:cubicBezTo>
                    <a:pt x="6650" y="17050"/>
                    <a:pt x="6662" y="17050"/>
                    <a:pt x="6676" y="17049"/>
                  </a:cubicBezTo>
                  <a:lnTo>
                    <a:pt x="6977" y="17042"/>
                  </a:lnTo>
                  <a:lnTo>
                    <a:pt x="7001" y="16993"/>
                  </a:lnTo>
                  <a:close/>
                  <a:moveTo>
                    <a:pt x="7080" y="16833"/>
                  </a:moveTo>
                  <a:lnTo>
                    <a:pt x="6689" y="16640"/>
                  </a:lnTo>
                  <a:lnTo>
                    <a:pt x="6666" y="16686"/>
                  </a:lnTo>
                  <a:lnTo>
                    <a:pt x="7057" y="16878"/>
                  </a:lnTo>
                  <a:lnTo>
                    <a:pt x="7080" y="16833"/>
                  </a:lnTo>
                  <a:close/>
                  <a:moveTo>
                    <a:pt x="6879" y="16253"/>
                  </a:moveTo>
                  <a:lnTo>
                    <a:pt x="6856" y="16301"/>
                  </a:lnTo>
                  <a:lnTo>
                    <a:pt x="7072" y="16511"/>
                  </a:lnTo>
                  <a:cubicBezTo>
                    <a:pt x="7090" y="16529"/>
                    <a:pt x="7105" y="16543"/>
                    <a:pt x="7117" y="16554"/>
                  </a:cubicBezTo>
                  <a:cubicBezTo>
                    <a:pt x="7129" y="16565"/>
                    <a:pt x="7137" y="16572"/>
                    <a:pt x="7142" y="16575"/>
                  </a:cubicBezTo>
                  <a:cubicBezTo>
                    <a:pt x="7139" y="16575"/>
                    <a:pt x="7134" y="16573"/>
                    <a:pt x="7127" y="16571"/>
                  </a:cubicBezTo>
                  <a:cubicBezTo>
                    <a:pt x="7120" y="16570"/>
                    <a:pt x="7112" y="16568"/>
                    <a:pt x="7103" y="16566"/>
                  </a:cubicBezTo>
                  <a:cubicBezTo>
                    <a:pt x="7094" y="16564"/>
                    <a:pt x="7084" y="16562"/>
                    <a:pt x="7074" y="16560"/>
                  </a:cubicBezTo>
                  <a:cubicBezTo>
                    <a:pt x="7064" y="16559"/>
                    <a:pt x="7053" y="16557"/>
                    <a:pt x="7043" y="16555"/>
                  </a:cubicBezTo>
                  <a:lnTo>
                    <a:pt x="6751" y="16514"/>
                  </a:lnTo>
                  <a:lnTo>
                    <a:pt x="6726" y="16565"/>
                  </a:lnTo>
                  <a:lnTo>
                    <a:pt x="7182" y="16625"/>
                  </a:lnTo>
                  <a:lnTo>
                    <a:pt x="7204" y="16579"/>
                  </a:lnTo>
                  <a:lnTo>
                    <a:pt x="6879" y="16253"/>
                  </a:lnTo>
                  <a:close/>
                  <a:moveTo>
                    <a:pt x="7415" y="16150"/>
                  </a:moveTo>
                  <a:lnTo>
                    <a:pt x="7375" y="16131"/>
                  </a:lnTo>
                  <a:lnTo>
                    <a:pt x="7290" y="16303"/>
                  </a:lnTo>
                  <a:lnTo>
                    <a:pt x="7147" y="16232"/>
                  </a:lnTo>
                  <a:lnTo>
                    <a:pt x="7213" y="16098"/>
                  </a:lnTo>
                  <a:lnTo>
                    <a:pt x="7173" y="16078"/>
                  </a:lnTo>
                  <a:lnTo>
                    <a:pt x="7107" y="16212"/>
                  </a:lnTo>
                  <a:lnTo>
                    <a:pt x="6979" y="16149"/>
                  </a:lnTo>
                  <a:lnTo>
                    <a:pt x="7057" y="15989"/>
                  </a:lnTo>
                  <a:lnTo>
                    <a:pt x="7022" y="15964"/>
                  </a:lnTo>
                  <a:lnTo>
                    <a:pt x="6916" y="16177"/>
                  </a:lnTo>
                  <a:lnTo>
                    <a:pt x="7307" y="16370"/>
                  </a:lnTo>
                  <a:lnTo>
                    <a:pt x="7415" y="16150"/>
                  </a:lnTo>
                  <a:close/>
                  <a:moveTo>
                    <a:pt x="7578" y="15819"/>
                  </a:moveTo>
                  <a:lnTo>
                    <a:pt x="7542" y="15824"/>
                  </a:lnTo>
                  <a:cubicBezTo>
                    <a:pt x="7525" y="15826"/>
                    <a:pt x="7508" y="15829"/>
                    <a:pt x="7489" y="15831"/>
                  </a:cubicBezTo>
                  <a:cubicBezTo>
                    <a:pt x="7470" y="15834"/>
                    <a:pt x="7453" y="15836"/>
                    <a:pt x="7436" y="15839"/>
                  </a:cubicBezTo>
                  <a:cubicBezTo>
                    <a:pt x="7420" y="15841"/>
                    <a:pt x="7408" y="15843"/>
                    <a:pt x="7401" y="15844"/>
                  </a:cubicBezTo>
                  <a:cubicBezTo>
                    <a:pt x="7391" y="15846"/>
                    <a:pt x="7380" y="15848"/>
                    <a:pt x="7369" y="15851"/>
                  </a:cubicBezTo>
                  <a:cubicBezTo>
                    <a:pt x="7357" y="15854"/>
                    <a:pt x="7346" y="15858"/>
                    <a:pt x="7338" y="15862"/>
                  </a:cubicBezTo>
                  <a:lnTo>
                    <a:pt x="7341" y="15856"/>
                  </a:lnTo>
                  <a:cubicBezTo>
                    <a:pt x="7348" y="15841"/>
                    <a:pt x="7353" y="15825"/>
                    <a:pt x="7354" y="15810"/>
                  </a:cubicBezTo>
                  <a:cubicBezTo>
                    <a:pt x="7355" y="15795"/>
                    <a:pt x="7353" y="15780"/>
                    <a:pt x="7348" y="15766"/>
                  </a:cubicBezTo>
                  <a:cubicBezTo>
                    <a:pt x="7344" y="15753"/>
                    <a:pt x="7336" y="15740"/>
                    <a:pt x="7325" y="15729"/>
                  </a:cubicBezTo>
                  <a:cubicBezTo>
                    <a:pt x="7314" y="15717"/>
                    <a:pt x="7301" y="15708"/>
                    <a:pt x="7285" y="15700"/>
                  </a:cubicBezTo>
                  <a:cubicBezTo>
                    <a:pt x="7274" y="15695"/>
                    <a:pt x="7264" y="15691"/>
                    <a:pt x="7255" y="15690"/>
                  </a:cubicBezTo>
                  <a:cubicBezTo>
                    <a:pt x="7245" y="15688"/>
                    <a:pt x="7236" y="15687"/>
                    <a:pt x="7227" y="15687"/>
                  </a:cubicBezTo>
                  <a:cubicBezTo>
                    <a:pt x="7218" y="15688"/>
                    <a:pt x="7210" y="15689"/>
                    <a:pt x="7203" y="15691"/>
                  </a:cubicBezTo>
                  <a:cubicBezTo>
                    <a:pt x="7196" y="15693"/>
                    <a:pt x="7189" y="15695"/>
                    <a:pt x="7184" y="15698"/>
                  </a:cubicBezTo>
                  <a:cubicBezTo>
                    <a:pt x="7178" y="15701"/>
                    <a:pt x="7172" y="15704"/>
                    <a:pt x="7166" y="15709"/>
                  </a:cubicBezTo>
                  <a:cubicBezTo>
                    <a:pt x="7160" y="15713"/>
                    <a:pt x="7154" y="15719"/>
                    <a:pt x="7148" y="15725"/>
                  </a:cubicBezTo>
                  <a:cubicBezTo>
                    <a:pt x="7141" y="15732"/>
                    <a:pt x="7135" y="15740"/>
                    <a:pt x="7129" y="15750"/>
                  </a:cubicBezTo>
                  <a:cubicBezTo>
                    <a:pt x="7123" y="15760"/>
                    <a:pt x="7117" y="15771"/>
                    <a:pt x="7110" y="15784"/>
                  </a:cubicBezTo>
                  <a:lnTo>
                    <a:pt x="7065" y="15875"/>
                  </a:lnTo>
                  <a:lnTo>
                    <a:pt x="7456" y="16068"/>
                  </a:lnTo>
                  <a:lnTo>
                    <a:pt x="7478" y="16022"/>
                  </a:lnTo>
                  <a:lnTo>
                    <a:pt x="7302" y="15935"/>
                  </a:lnTo>
                  <a:cubicBezTo>
                    <a:pt x="7307" y="15926"/>
                    <a:pt x="7313" y="15919"/>
                    <a:pt x="7319" y="15914"/>
                  </a:cubicBezTo>
                  <a:cubicBezTo>
                    <a:pt x="7325" y="15910"/>
                    <a:pt x="7335" y="15906"/>
                    <a:pt x="7349" y="15903"/>
                  </a:cubicBezTo>
                  <a:cubicBezTo>
                    <a:pt x="7372" y="15899"/>
                    <a:pt x="7394" y="15894"/>
                    <a:pt x="7415" y="15891"/>
                  </a:cubicBezTo>
                  <a:cubicBezTo>
                    <a:pt x="7435" y="15888"/>
                    <a:pt x="7454" y="15885"/>
                    <a:pt x="7472" y="15883"/>
                  </a:cubicBezTo>
                  <a:cubicBezTo>
                    <a:pt x="7489" y="15881"/>
                    <a:pt x="7504" y="15879"/>
                    <a:pt x="7518" y="15879"/>
                  </a:cubicBezTo>
                  <a:cubicBezTo>
                    <a:pt x="7531" y="15878"/>
                    <a:pt x="7541" y="15878"/>
                    <a:pt x="7549" y="15878"/>
                  </a:cubicBezTo>
                  <a:lnTo>
                    <a:pt x="7578" y="15819"/>
                  </a:lnTo>
                  <a:close/>
                  <a:moveTo>
                    <a:pt x="7292" y="15770"/>
                  </a:moveTo>
                  <a:cubicBezTo>
                    <a:pt x="7300" y="15779"/>
                    <a:pt x="7306" y="15788"/>
                    <a:pt x="7309" y="15797"/>
                  </a:cubicBezTo>
                  <a:cubicBezTo>
                    <a:pt x="7312" y="15808"/>
                    <a:pt x="7312" y="15820"/>
                    <a:pt x="7310" y="15833"/>
                  </a:cubicBezTo>
                  <a:cubicBezTo>
                    <a:pt x="7308" y="15845"/>
                    <a:pt x="7303" y="15860"/>
                    <a:pt x="7294" y="15878"/>
                  </a:cubicBezTo>
                  <a:lnTo>
                    <a:pt x="7273" y="15921"/>
                  </a:lnTo>
                  <a:lnTo>
                    <a:pt x="7127" y="15849"/>
                  </a:lnTo>
                  <a:lnTo>
                    <a:pt x="7150" y="15802"/>
                  </a:lnTo>
                  <a:cubicBezTo>
                    <a:pt x="7155" y="15792"/>
                    <a:pt x="7160" y="15783"/>
                    <a:pt x="7165" y="15776"/>
                  </a:cubicBezTo>
                  <a:cubicBezTo>
                    <a:pt x="7171" y="15769"/>
                    <a:pt x="7176" y="15763"/>
                    <a:pt x="7182" y="15757"/>
                  </a:cubicBezTo>
                  <a:cubicBezTo>
                    <a:pt x="7192" y="15749"/>
                    <a:pt x="7204" y="15743"/>
                    <a:pt x="7219" y="15742"/>
                  </a:cubicBezTo>
                  <a:cubicBezTo>
                    <a:pt x="7233" y="15740"/>
                    <a:pt x="7247" y="15742"/>
                    <a:pt x="7260" y="15748"/>
                  </a:cubicBezTo>
                  <a:cubicBezTo>
                    <a:pt x="7273" y="15755"/>
                    <a:pt x="7284" y="15762"/>
                    <a:pt x="7292" y="15770"/>
                  </a:cubicBezTo>
                  <a:close/>
                  <a:moveTo>
                    <a:pt x="7589" y="15425"/>
                  </a:moveTo>
                  <a:cubicBezTo>
                    <a:pt x="7575" y="15424"/>
                    <a:pt x="7561" y="15425"/>
                    <a:pt x="7548" y="15428"/>
                  </a:cubicBezTo>
                  <a:cubicBezTo>
                    <a:pt x="7535" y="15432"/>
                    <a:pt x="7523" y="15437"/>
                    <a:pt x="7512" y="15445"/>
                  </a:cubicBezTo>
                  <a:cubicBezTo>
                    <a:pt x="7501" y="15452"/>
                    <a:pt x="7488" y="15463"/>
                    <a:pt x="7474" y="15478"/>
                  </a:cubicBezTo>
                  <a:lnTo>
                    <a:pt x="7438" y="15516"/>
                  </a:lnTo>
                  <a:cubicBezTo>
                    <a:pt x="7419" y="15535"/>
                    <a:pt x="7402" y="15548"/>
                    <a:pt x="7388" y="15553"/>
                  </a:cubicBezTo>
                  <a:cubicBezTo>
                    <a:pt x="7373" y="15559"/>
                    <a:pt x="7358" y="15557"/>
                    <a:pt x="7342" y="15550"/>
                  </a:cubicBezTo>
                  <a:cubicBezTo>
                    <a:pt x="7322" y="15540"/>
                    <a:pt x="7310" y="15525"/>
                    <a:pt x="7305" y="15506"/>
                  </a:cubicBezTo>
                  <a:cubicBezTo>
                    <a:pt x="7300" y="15486"/>
                    <a:pt x="7304" y="15464"/>
                    <a:pt x="7316" y="15440"/>
                  </a:cubicBezTo>
                  <a:cubicBezTo>
                    <a:pt x="7320" y="15431"/>
                    <a:pt x="7325" y="15424"/>
                    <a:pt x="7330" y="15417"/>
                  </a:cubicBezTo>
                  <a:cubicBezTo>
                    <a:pt x="7334" y="15410"/>
                    <a:pt x="7340" y="15404"/>
                    <a:pt x="7346" y="15398"/>
                  </a:cubicBezTo>
                  <a:cubicBezTo>
                    <a:pt x="7353" y="15391"/>
                    <a:pt x="7360" y="15385"/>
                    <a:pt x="7368" y="15380"/>
                  </a:cubicBezTo>
                  <a:cubicBezTo>
                    <a:pt x="7376" y="15374"/>
                    <a:pt x="7385" y="15367"/>
                    <a:pt x="7396" y="15361"/>
                  </a:cubicBezTo>
                  <a:lnTo>
                    <a:pt x="7373" y="15324"/>
                  </a:lnTo>
                  <a:cubicBezTo>
                    <a:pt x="7329" y="15349"/>
                    <a:pt x="7297" y="15382"/>
                    <a:pt x="7277" y="15423"/>
                  </a:cubicBezTo>
                  <a:cubicBezTo>
                    <a:pt x="7268" y="15442"/>
                    <a:pt x="7262" y="15461"/>
                    <a:pt x="7260" y="15479"/>
                  </a:cubicBezTo>
                  <a:cubicBezTo>
                    <a:pt x="7258" y="15497"/>
                    <a:pt x="7259" y="15515"/>
                    <a:pt x="7263" y="15530"/>
                  </a:cubicBezTo>
                  <a:cubicBezTo>
                    <a:pt x="7268" y="15546"/>
                    <a:pt x="7275" y="15561"/>
                    <a:pt x="7286" y="15573"/>
                  </a:cubicBezTo>
                  <a:cubicBezTo>
                    <a:pt x="7297" y="15586"/>
                    <a:pt x="7310" y="15597"/>
                    <a:pt x="7327" y="15605"/>
                  </a:cubicBezTo>
                  <a:cubicBezTo>
                    <a:pt x="7352" y="15617"/>
                    <a:pt x="7377" y="15620"/>
                    <a:pt x="7403" y="15612"/>
                  </a:cubicBezTo>
                  <a:cubicBezTo>
                    <a:pt x="7415" y="15608"/>
                    <a:pt x="7426" y="15602"/>
                    <a:pt x="7436" y="15594"/>
                  </a:cubicBezTo>
                  <a:cubicBezTo>
                    <a:pt x="7446" y="15586"/>
                    <a:pt x="7458" y="15575"/>
                    <a:pt x="7472" y="15559"/>
                  </a:cubicBezTo>
                  <a:lnTo>
                    <a:pt x="7503" y="15526"/>
                  </a:lnTo>
                  <a:cubicBezTo>
                    <a:pt x="7540" y="15486"/>
                    <a:pt x="7576" y="15475"/>
                    <a:pt x="7611" y="15492"/>
                  </a:cubicBezTo>
                  <a:cubicBezTo>
                    <a:pt x="7634" y="15503"/>
                    <a:pt x="7648" y="15522"/>
                    <a:pt x="7653" y="15547"/>
                  </a:cubicBezTo>
                  <a:cubicBezTo>
                    <a:pt x="7655" y="15559"/>
                    <a:pt x="7655" y="15570"/>
                    <a:pt x="7653" y="15580"/>
                  </a:cubicBezTo>
                  <a:cubicBezTo>
                    <a:pt x="7651" y="15590"/>
                    <a:pt x="7647" y="15603"/>
                    <a:pt x="7639" y="15618"/>
                  </a:cubicBezTo>
                  <a:cubicBezTo>
                    <a:pt x="7629" y="15637"/>
                    <a:pt x="7618" y="15655"/>
                    <a:pt x="7604" y="15669"/>
                  </a:cubicBezTo>
                  <a:cubicBezTo>
                    <a:pt x="7591" y="15683"/>
                    <a:pt x="7574" y="15696"/>
                    <a:pt x="7554" y="15706"/>
                  </a:cubicBezTo>
                  <a:lnTo>
                    <a:pt x="7580" y="15744"/>
                  </a:lnTo>
                  <a:cubicBezTo>
                    <a:pt x="7602" y="15731"/>
                    <a:pt x="7621" y="15716"/>
                    <a:pt x="7636" y="15698"/>
                  </a:cubicBezTo>
                  <a:cubicBezTo>
                    <a:pt x="7652" y="15681"/>
                    <a:pt x="7666" y="15660"/>
                    <a:pt x="7677" y="15637"/>
                  </a:cubicBezTo>
                  <a:cubicBezTo>
                    <a:pt x="7686" y="15618"/>
                    <a:pt x="7692" y="15601"/>
                    <a:pt x="7695" y="15586"/>
                  </a:cubicBezTo>
                  <a:cubicBezTo>
                    <a:pt x="7698" y="15570"/>
                    <a:pt x="7699" y="15554"/>
                    <a:pt x="7697" y="15537"/>
                  </a:cubicBezTo>
                  <a:cubicBezTo>
                    <a:pt x="7694" y="15514"/>
                    <a:pt x="7687" y="15494"/>
                    <a:pt x="7675" y="15476"/>
                  </a:cubicBezTo>
                  <a:cubicBezTo>
                    <a:pt x="7663" y="15459"/>
                    <a:pt x="7647" y="15446"/>
                    <a:pt x="7629" y="15437"/>
                  </a:cubicBezTo>
                  <a:cubicBezTo>
                    <a:pt x="7617" y="15431"/>
                    <a:pt x="7604" y="15427"/>
                    <a:pt x="7589" y="15425"/>
                  </a:cubicBezTo>
                  <a:close/>
                  <a:moveTo>
                    <a:pt x="7807" y="15355"/>
                  </a:moveTo>
                  <a:lnTo>
                    <a:pt x="7416" y="15163"/>
                  </a:lnTo>
                  <a:lnTo>
                    <a:pt x="7393" y="15208"/>
                  </a:lnTo>
                  <a:lnTo>
                    <a:pt x="7784" y="15401"/>
                  </a:lnTo>
                  <a:lnTo>
                    <a:pt x="7807" y="15355"/>
                  </a:lnTo>
                  <a:close/>
                  <a:moveTo>
                    <a:pt x="7582" y="14826"/>
                  </a:moveTo>
                  <a:lnTo>
                    <a:pt x="7454" y="15084"/>
                  </a:lnTo>
                  <a:lnTo>
                    <a:pt x="7494" y="15104"/>
                  </a:lnTo>
                  <a:lnTo>
                    <a:pt x="7545" y="14999"/>
                  </a:lnTo>
                  <a:lnTo>
                    <a:pt x="7897" y="15172"/>
                  </a:lnTo>
                  <a:lnTo>
                    <a:pt x="7919" y="15127"/>
                  </a:lnTo>
                  <a:lnTo>
                    <a:pt x="7568" y="14954"/>
                  </a:lnTo>
                  <a:lnTo>
                    <a:pt x="7620" y="14848"/>
                  </a:lnTo>
                  <a:lnTo>
                    <a:pt x="7582" y="14826"/>
                  </a:lnTo>
                  <a:close/>
                  <a:moveTo>
                    <a:pt x="7749" y="14485"/>
                  </a:moveTo>
                  <a:lnTo>
                    <a:pt x="7723" y="14539"/>
                  </a:lnTo>
                  <a:lnTo>
                    <a:pt x="7835" y="14687"/>
                  </a:lnTo>
                  <a:cubicBezTo>
                    <a:pt x="7842" y="14698"/>
                    <a:pt x="7849" y="14707"/>
                    <a:pt x="7856" y="14715"/>
                  </a:cubicBezTo>
                  <a:cubicBezTo>
                    <a:pt x="7863" y="14723"/>
                    <a:pt x="7867" y="14728"/>
                    <a:pt x="7869" y="14730"/>
                  </a:cubicBezTo>
                  <a:cubicBezTo>
                    <a:pt x="7859" y="14730"/>
                    <a:pt x="7850" y="14729"/>
                    <a:pt x="7842" y="14729"/>
                  </a:cubicBezTo>
                  <a:cubicBezTo>
                    <a:pt x="7833" y="14729"/>
                    <a:pt x="7824" y="14728"/>
                    <a:pt x="7815" y="14728"/>
                  </a:cubicBezTo>
                  <a:lnTo>
                    <a:pt x="7629" y="14729"/>
                  </a:lnTo>
                  <a:lnTo>
                    <a:pt x="7601" y="14787"/>
                  </a:lnTo>
                  <a:lnTo>
                    <a:pt x="7899" y="14777"/>
                  </a:lnTo>
                  <a:lnTo>
                    <a:pt x="8054" y="14853"/>
                  </a:lnTo>
                  <a:lnTo>
                    <a:pt x="8078" y="14805"/>
                  </a:lnTo>
                  <a:lnTo>
                    <a:pt x="7925" y="14730"/>
                  </a:lnTo>
                  <a:lnTo>
                    <a:pt x="7749" y="14485"/>
                  </a:lnTo>
                  <a:close/>
                  <a:moveTo>
                    <a:pt x="8109" y="14056"/>
                  </a:moveTo>
                  <a:cubicBezTo>
                    <a:pt x="8082" y="14050"/>
                    <a:pt x="8057" y="14049"/>
                    <a:pt x="8033" y="14052"/>
                  </a:cubicBezTo>
                  <a:cubicBezTo>
                    <a:pt x="8024" y="14053"/>
                    <a:pt x="8014" y="14056"/>
                    <a:pt x="8003" y="14059"/>
                  </a:cubicBezTo>
                  <a:cubicBezTo>
                    <a:pt x="7992" y="14063"/>
                    <a:pt x="7980" y="14068"/>
                    <a:pt x="7969" y="14075"/>
                  </a:cubicBezTo>
                  <a:cubicBezTo>
                    <a:pt x="7958" y="14081"/>
                    <a:pt x="7947" y="14090"/>
                    <a:pt x="7937" y="14102"/>
                  </a:cubicBezTo>
                  <a:cubicBezTo>
                    <a:pt x="7927" y="14113"/>
                    <a:pt x="7917" y="14127"/>
                    <a:pt x="7909" y="14144"/>
                  </a:cubicBezTo>
                  <a:cubicBezTo>
                    <a:pt x="7897" y="14168"/>
                    <a:pt x="7891" y="14192"/>
                    <a:pt x="7891" y="14216"/>
                  </a:cubicBezTo>
                  <a:cubicBezTo>
                    <a:pt x="7890" y="14240"/>
                    <a:pt x="7896" y="14263"/>
                    <a:pt x="7906" y="14284"/>
                  </a:cubicBezTo>
                  <a:cubicBezTo>
                    <a:pt x="7917" y="14306"/>
                    <a:pt x="7933" y="14327"/>
                    <a:pt x="7954" y="14346"/>
                  </a:cubicBezTo>
                  <a:cubicBezTo>
                    <a:pt x="7975" y="14365"/>
                    <a:pt x="8002" y="14383"/>
                    <a:pt x="8033" y="14398"/>
                  </a:cubicBezTo>
                  <a:cubicBezTo>
                    <a:pt x="8100" y="14431"/>
                    <a:pt x="8160" y="14441"/>
                    <a:pt x="8211" y="14428"/>
                  </a:cubicBezTo>
                  <a:cubicBezTo>
                    <a:pt x="8232" y="14422"/>
                    <a:pt x="8252" y="14412"/>
                    <a:pt x="8270" y="14398"/>
                  </a:cubicBezTo>
                  <a:cubicBezTo>
                    <a:pt x="8288" y="14384"/>
                    <a:pt x="8303" y="14365"/>
                    <a:pt x="8315" y="14341"/>
                  </a:cubicBezTo>
                  <a:cubicBezTo>
                    <a:pt x="8325" y="14320"/>
                    <a:pt x="8331" y="14301"/>
                    <a:pt x="8333" y="14283"/>
                  </a:cubicBezTo>
                  <a:cubicBezTo>
                    <a:pt x="8334" y="14264"/>
                    <a:pt x="8332" y="14244"/>
                    <a:pt x="8326" y="14223"/>
                  </a:cubicBezTo>
                  <a:cubicBezTo>
                    <a:pt x="8318" y="14195"/>
                    <a:pt x="8303" y="14170"/>
                    <a:pt x="8282" y="14148"/>
                  </a:cubicBezTo>
                  <a:cubicBezTo>
                    <a:pt x="8262" y="14127"/>
                    <a:pt x="8233" y="14107"/>
                    <a:pt x="8195" y="14088"/>
                  </a:cubicBezTo>
                  <a:cubicBezTo>
                    <a:pt x="8164" y="14073"/>
                    <a:pt x="8135" y="14062"/>
                    <a:pt x="8109" y="14056"/>
                  </a:cubicBezTo>
                  <a:close/>
                  <a:moveTo>
                    <a:pt x="8218" y="14167"/>
                  </a:moveTo>
                  <a:cubicBezTo>
                    <a:pt x="8230" y="14174"/>
                    <a:pt x="8240" y="14181"/>
                    <a:pt x="8248" y="14188"/>
                  </a:cubicBezTo>
                  <a:cubicBezTo>
                    <a:pt x="8256" y="14195"/>
                    <a:pt x="8263" y="14202"/>
                    <a:pt x="8269" y="14209"/>
                  </a:cubicBezTo>
                  <a:cubicBezTo>
                    <a:pt x="8274" y="14216"/>
                    <a:pt x="8279" y="14224"/>
                    <a:pt x="8282" y="14232"/>
                  </a:cubicBezTo>
                  <a:cubicBezTo>
                    <a:pt x="8289" y="14246"/>
                    <a:pt x="8292" y="14260"/>
                    <a:pt x="8292" y="14275"/>
                  </a:cubicBezTo>
                  <a:cubicBezTo>
                    <a:pt x="8292" y="14290"/>
                    <a:pt x="8288" y="14305"/>
                    <a:pt x="8280" y="14321"/>
                  </a:cubicBezTo>
                  <a:cubicBezTo>
                    <a:pt x="8276" y="14329"/>
                    <a:pt x="8271" y="14337"/>
                    <a:pt x="8265" y="14344"/>
                  </a:cubicBezTo>
                  <a:cubicBezTo>
                    <a:pt x="8259" y="14351"/>
                    <a:pt x="8252" y="14358"/>
                    <a:pt x="8245" y="14363"/>
                  </a:cubicBezTo>
                  <a:cubicBezTo>
                    <a:pt x="8237" y="14369"/>
                    <a:pt x="8230" y="14374"/>
                    <a:pt x="8222" y="14377"/>
                  </a:cubicBezTo>
                  <a:cubicBezTo>
                    <a:pt x="8214" y="14381"/>
                    <a:pt x="8205" y="14383"/>
                    <a:pt x="8197" y="14383"/>
                  </a:cubicBezTo>
                  <a:cubicBezTo>
                    <a:pt x="8180" y="14385"/>
                    <a:pt x="8158" y="14381"/>
                    <a:pt x="8132" y="14374"/>
                  </a:cubicBezTo>
                  <a:cubicBezTo>
                    <a:pt x="8106" y="14367"/>
                    <a:pt x="8078" y="14356"/>
                    <a:pt x="8048" y="14342"/>
                  </a:cubicBezTo>
                  <a:cubicBezTo>
                    <a:pt x="8024" y="14330"/>
                    <a:pt x="8004" y="14318"/>
                    <a:pt x="7988" y="14306"/>
                  </a:cubicBezTo>
                  <a:cubicBezTo>
                    <a:pt x="7973" y="14294"/>
                    <a:pt x="7960" y="14282"/>
                    <a:pt x="7951" y="14269"/>
                  </a:cubicBezTo>
                  <a:cubicBezTo>
                    <a:pt x="7940" y="14254"/>
                    <a:pt x="7935" y="14237"/>
                    <a:pt x="7934" y="14218"/>
                  </a:cubicBezTo>
                  <a:cubicBezTo>
                    <a:pt x="7933" y="14199"/>
                    <a:pt x="7937" y="14181"/>
                    <a:pt x="7946" y="14162"/>
                  </a:cubicBezTo>
                  <a:cubicBezTo>
                    <a:pt x="7957" y="14140"/>
                    <a:pt x="7972" y="14124"/>
                    <a:pt x="7990" y="14115"/>
                  </a:cubicBezTo>
                  <a:cubicBezTo>
                    <a:pt x="8007" y="14106"/>
                    <a:pt x="8025" y="14101"/>
                    <a:pt x="8043" y="14102"/>
                  </a:cubicBezTo>
                  <a:cubicBezTo>
                    <a:pt x="8060" y="14102"/>
                    <a:pt x="8079" y="14105"/>
                    <a:pt x="8100" y="14112"/>
                  </a:cubicBezTo>
                  <a:cubicBezTo>
                    <a:pt x="8122" y="14119"/>
                    <a:pt x="8147" y="14130"/>
                    <a:pt x="8176" y="14144"/>
                  </a:cubicBezTo>
                  <a:cubicBezTo>
                    <a:pt x="8192" y="14152"/>
                    <a:pt x="8206" y="14159"/>
                    <a:pt x="8218" y="14167"/>
                  </a:cubicBezTo>
                  <a:close/>
                  <a:moveTo>
                    <a:pt x="8143" y="13685"/>
                  </a:moveTo>
                  <a:lnTo>
                    <a:pt x="8042" y="13891"/>
                  </a:lnTo>
                  <a:lnTo>
                    <a:pt x="8432" y="14083"/>
                  </a:lnTo>
                  <a:lnTo>
                    <a:pt x="8456" y="14036"/>
                  </a:lnTo>
                  <a:lnTo>
                    <a:pt x="8270" y="13945"/>
                  </a:lnTo>
                  <a:lnTo>
                    <a:pt x="8332" y="13819"/>
                  </a:lnTo>
                  <a:lnTo>
                    <a:pt x="8294" y="13800"/>
                  </a:lnTo>
                  <a:lnTo>
                    <a:pt x="8232" y="13926"/>
                  </a:lnTo>
                  <a:lnTo>
                    <a:pt x="8104" y="13863"/>
                  </a:lnTo>
                  <a:lnTo>
                    <a:pt x="8178" y="13712"/>
                  </a:lnTo>
                  <a:lnTo>
                    <a:pt x="8143" y="13685"/>
                  </a:lnTo>
                  <a:close/>
                  <a:moveTo>
                    <a:pt x="8809" y="13319"/>
                  </a:moveTo>
                  <a:lnTo>
                    <a:pt x="8401" y="13160"/>
                  </a:lnTo>
                  <a:lnTo>
                    <a:pt x="8367" y="13229"/>
                  </a:lnTo>
                  <a:lnTo>
                    <a:pt x="8591" y="13430"/>
                  </a:lnTo>
                  <a:cubicBezTo>
                    <a:pt x="8605" y="13442"/>
                    <a:pt x="8617" y="13452"/>
                    <a:pt x="8628" y="13461"/>
                  </a:cubicBezTo>
                  <a:cubicBezTo>
                    <a:pt x="8640" y="13470"/>
                    <a:pt x="8646" y="13474"/>
                    <a:pt x="8647" y="13476"/>
                  </a:cubicBezTo>
                  <a:cubicBezTo>
                    <a:pt x="8645" y="13475"/>
                    <a:pt x="8637" y="13473"/>
                    <a:pt x="8624" y="13469"/>
                  </a:cubicBezTo>
                  <a:cubicBezTo>
                    <a:pt x="8610" y="13465"/>
                    <a:pt x="8593" y="13462"/>
                    <a:pt x="8572" y="13458"/>
                  </a:cubicBezTo>
                  <a:lnTo>
                    <a:pt x="8282" y="13403"/>
                  </a:lnTo>
                  <a:lnTo>
                    <a:pt x="8248" y="13472"/>
                  </a:lnTo>
                  <a:lnTo>
                    <a:pt x="8622" y="13698"/>
                  </a:lnTo>
                  <a:lnTo>
                    <a:pt x="8644" y="13653"/>
                  </a:lnTo>
                  <a:lnTo>
                    <a:pt x="8377" y="13495"/>
                  </a:lnTo>
                  <a:cubicBezTo>
                    <a:pt x="8371" y="13491"/>
                    <a:pt x="8365" y="13488"/>
                    <a:pt x="8357" y="13483"/>
                  </a:cubicBezTo>
                  <a:cubicBezTo>
                    <a:pt x="8350" y="13479"/>
                    <a:pt x="8342" y="13475"/>
                    <a:pt x="8335" y="13470"/>
                  </a:cubicBezTo>
                  <a:cubicBezTo>
                    <a:pt x="8327" y="13466"/>
                    <a:pt x="8321" y="13463"/>
                    <a:pt x="8316" y="13459"/>
                  </a:cubicBezTo>
                  <a:cubicBezTo>
                    <a:pt x="8311" y="13457"/>
                    <a:pt x="8308" y="13455"/>
                    <a:pt x="8306" y="13454"/>
                  </a:cubicBezTo>
                  <a:cubicBezTo>
                    <a:pt x="8311" y="13455"/>
                    <a:pt x="8320" y="13457"/>
                    <a:pt x="8334" y="13460"/>
                  </a:cubicBezTo>
                  <a:cubicBezTo>
                    <a:pt x="8349" y="13463"/>
                    <a:pt x="8367" y="13467"/>
                    <a:pt x="8389" y="13471"/>
                  </a:cubicBezTo>
                  <a:lnTo>
                    <a:pt x="8705" y="13530"/>
                  </a:lnTo>
                  <a:lnTo>
                    <a:pt x="8724" y="13490"/>
                  </a:lnTo>
                  <a:lnTo>
                    <a:pt x="8474" y="13263"/>
                  </a:lnTo>
                  <a:cubicBezTo>
                    <a:pt x="8469" y="13258"/>
                    <a:pt x="8463" y="13254"/>
                    <a:pt x="8457" y="13249"/>
                  </a:cubicBezTo>
                  <a:cubicBezTo>
                    <a:pt x="8451" y="13244"/>
                    <a:pt x="8446" y="13239"/>
                    <a:pt x="8440" y="13234"/>
                  </a:cubicBezTo>
                  <a:cubicBezTo>
                    <a:pt x="8435" y="13230"/>
                    <a:pt x="8431" y="13226"/>
                    <a:pt x="8427" y="13223"/>
                  </a:cubicBezTo>
                  <a:cubicBezTo>
                    <a:pt x="8423" y="13220"/>
                    <a:pt x="8421" y="13218"/>
                    <a:pt x="8420" y="13217"/>
                  </a:cubicBezTo>
                  <a:cubicBezTo>
                    <a:pt x="8421" y="13218"/>
                    <a:pt x="8424" y="13219"/>
                    <a:pt x="8429" y="13221"/>
                  </a:cubicBezTo>
                  <a:cubicBezTo>
                    <a:pt x="8433" y="13223"/>
                    <a:pt x="8439" y="13226"/>
                    <a:pt x="8446" y="13229"/>
                  </a:cubicBezTo>
                  <a:cubicBezTo>
                    <a:pt x="8452" y="13232"/>
                    <a:pt x="8460" y="13235"/>
                    <a:pt x="8467" y="13238"/>
                  </a:cubicBezTo>
                  <a:cubicBezTo>
                    <a:pt x="8475" y="13242"/>
                    <a:pt x="8482" y="13244"/>
                    <a:pt x="8488" y="13247"/>
                  </a:cubicBezTo>
                  <a:lnTo>
                    <a:pt x="8786" y="13365"/>
                  </a:lnTo>
                  <a:lnTo>
                    <a:pt x="8809" y="13319"/>
                  </a:lnTo>
                  <a:close/>
                  <a:moveTo>
                    <a:pt x="8593" y="12770"/>
                  </a:moveTo>
                  <a:lnTo>
                    <a:pt x="8570" y="12816"/>
                  </a:lnTo>
                  <a:lnTo>
                    <a:pt x="8843" y="12950"/>
                  </a:lnTo>
                  <a:cubicBezTo>
                    <a:pt x="8856" y="12957"/>
                    <a:pt x="8867" y="12963"/>
                    <a:pt x="8875" y="12969"/>
                  </a:cubicBezTo>
                  <a:cubicBezTo>
                    <a:pt x="8884" y="12976"/>
                    <a:pt x="8891" y="12984"/>
                    <a:pt x="8896" y="12995"/>
                  </a:cubicBezTo>
                  <a:cubicBezTo>
                    <a:pt x="8901" y="13005"/>
                    <a:pt x="8903" y="13017"/>
                    <a:pt x="8902" y="13031"/>
                  </a:cubicBezTo>
                  <a:cubicBezTo>
                    <a:pt x="8900" y="13045"/>
                    <a:pt x="8895" y="13060"/>
                    <a:pt x="8887" y="13076"/>
                  </a:cubicBezTo>
                  <a:cubicBezTo>
                    <a:pt x="8881" y="13088"/>
                    <a:pt x="8875" y="13098"/>
                    <a:pt x="8868" y="13106"/>
                  </a:cubicBezTo>
                  <a:cubicBezTo>
                    <a:pt x="8862" y="13113"/>
                    <a:pt x="8855" y="13119"/>
                    <a:pt x="8848" y="13123"/>
                  </a:cubicBezTo>
                  <a:cubicBezTo>
                    <a:pt x="8841" y="13128"/>
                    <a:pt x="8835" y="13130"/>
                    <a:pt x="8828" y="13132"/>
                  </a:cubicBezTo>
                  <a:cubicBezTo>
                    <a:pt x="8822" y="13133"/>
                    <a:pt x="8816" y="13134"/>
                    <a:pt x="8811" y="13134"/>
                  </a:cubicBezTo>
                  <a:cubicBezTo>
                    <a:pt x="8804" y="13133"/>
                    <a:pt x="8795" y="13131"/>
                    <a:pt x="8783" y="13127"/>
                  </a:cubicBezTo>
                  <a:cubicBezTo>
                    <a:pt x="8772" y="13122"/>
                    <a:pt x="8761" y="13118"/>
                    <a:pt x="8752" y="13113"/>
                  </a:cubicBezTo>
                  <a:lnTo>
                    <a:pt x="8488" y="12983"/>
                  </a:lnTo>
                  <a:lnTo>
                    <a:pt x="8466" y="13029"/>
                  </a:lnTo>
                  <a:lnTo>
                    <a:pt x="8746" y="13167"/>
                  </a:lnTo>
                  <a:cubicBezTo>
                    <a:pt x="8755" y="13172"/>
                    <a:pt x="8765" y="13176"/>
                    <a:pt x="8777" y="13180"/>
                  </a:cubicBezTo>
                  <a:cubicBezTo>
                    <a:pt x="8788" y="13185"/>
                    <a:pt x="8800" y="13186"/>
                    <a:pt x="8813" y="13186"/>
                  </a:cubicBezTo>
                  <a:cubicBezTo>
                    <a:pt x="8837" y="13185"/>
                    <a:pt x="8858" y="13177"/>
                    <a:pt x="8876" y="13164"/>
                  </a:cubicBezTo>
                  <a:cubicBezTo>
                    <a:pt x="8894" y="13150"/>
                    <a:pt x="8911" y="13128"/>
                    <a:pt x="8926" y="13098"/>
                  </a:cubicBezTo>
                  <a:cubicBezTo>
                    <a:pt x="8938" y="13074"/>
                    <a:pt x="8945" y="13053"/>
                    <a:pt x="8948" y="13034"/>
                  </a:cubicBezTo>
                  <a:cubicBezTo>
                    <a:pt x="8951" y="13016"/>
                    <a:pt x="8950" y="12998"/>
                    <a:pt x="8946" y="12981"/>
                  </a:cubicBezTo>
                  <a:cubicBezTo>
                    <a:pt x="8942" y="12964"/>
                    <a:pt x="8934" y="12950"/>
                    <a:pt x="8923" y="12940"/>
                  </a:cubicBezTo>
                  <a:cubicBezTo>
                    <a:pt x="8912" y="12929"/>
                    <a:pt x="8895" y="12918"/>
                    <a:pt x="8871" y="12907"/>
                  </a:cubicBezTo>
                  <a:lnTo>
                    <a:pt x="8593" y="12770"/>
                  </a:lnTo>
                  <a:close/>
                  <a:moveTo>
                    <a:pt x="8436" y="12901"/>
                  </a:moveTo>
                  <a:cubicBezTo>
                    <a:pt x="8428" y="12904"/>
                    <a:pt x="8421" y="12909"/>
                    <a:pt x="8417" y="12918"/>
                  </a:cubicBezTo>
                  <a:cubicBezTo>
                    <a:pt x="8413" y="12926"/>
                    <a:pt x="8413" y="12934"/>
                    <a:pt x="8416" y="12942"/>
                  </a:cubicBezTo>
                  <a:cubicBezTo>
                    <a:pt x="8419" y="12951"/>
                    <a:pt x="8424" y="12957"/>
                    <a:pt x="8432" y="12961"/>
                  </a:cubicBezTo>
                  <a:cubicBezTo>
                    <a:pt x="8440" y="12965"/>
                    <a:pt x="8449" y="12966"/>
                    <a:pt x="8458" y="12963"/>
                  </a:cubicBezTo>
                  <a:cubicBezTo>
                    <a:pt x="8466" y="12960"/>
                    <a:pt x="8473" y="12955"/>
                    <a:pt x="8477" y="12946"/>
                  </a:cubicBezTo>
                  <a:cubicBezTo>
                    <a:pt x="8481" y="12938"/>
                    <a:pt x="8481" y="12930"/>
                    <a:pt x="8478" y="12921"/>
                  </a:cubicBezTo>
                  <a:cubicBezTo>
                    <a:pt x="8475" y="12913"/>
                    <a:pt x="8469" y="12906"/>
                    <a:pt x="8461" y="12902"/>
                  </a:cubicBezTo>
                  <a:cubicBezTo>
                    <a:pt x="8453" y="12898"/>
                    <a:pt x="8445" y="12898"/>
                    <a:pt x="8436" y="12901"/>
                  </a:cubicBezTo>
                  <a:close/>
                  <a:moveTo>
                    <a:pt x="8494" y="12784"/>
                  </a:moveTo>
                  <a:cubicBezTo>
                    <a:pt x="8485" y="12787"/>
                    <a:pt x="8479" y="12793"/>
                    <a:pt x="8475" y="12801"/>
                  </a:cubicBezTo>
                  <a:cubicBezTo>
                    <a:pt x="8471" y="12809"/>
                    <a:pt x="8470" y="12817"/>
                    <a:pt x="8473" y="12826"/>
                  </a:cubicBezTo>
                  <a:cubicBezTo>
                    <a:pt x="8476" y="12834"/>
                    <a:pt x="8481" y="12840"/>
                    <a:pt x="8489" y="12844"/>
                  </a:cubicBezTo>
                  <a:cubicBezTo>
                    <a:pt x="8498" y="12848"/>
                    <a:pt x="8506" y="12849"/>
                    <a:pt x="8515" y="12846"/>
                  </a:cubicBezTo>
                  <a:cubicBezTo>
                    <a:pt x="8524" y="12843"/>
                    <a:pt x="8530" y="12838"/>
                    <a:pt x="8534" y="12830"/>
                  </a:cubicBezTo>
                  <a:cubicBezTo>
                    <a:pt x="8538" y="12821"/>
                    <a:pt x="8539" y="12813"/>
                    <a:pt x="8536" y="12804"/>
                  </a:cubicBezTo>
                  <a:cubicBezTo>
                    <a:pt x="8532" y="12796"/>
                    <a:pt x="8527" y="12790"/>
                    <a:pt x="8518" y="12786"/>
                  </a:cubicBezTo>
                  <a:cubicBezTo>
                    <a:pt x="8510" y="12782"/>
                    <a:pt x="8502" y="12781"/>
                    <a:pt x="8494" y="12784"/>
                  </a:cubicBezTo>
                  <a:close/>
                  <a:moveTo>
                    <a:pt x="6885" y="17967"/>
                  </a:moveTo>
                  <a:lnTo>
                    <a:pt x="6758" y="18226"/>
                  </a:lnTo>
                  <a:lnTo>
                    <a:pt x="6797" y="18245"/>
                  </a:lnTo>
                  <a:lnTo>
                    <a:pt x="6849" y="18140"/>
                  </a:lnTo>
                  <a:lnTo>
                    <a:pt x="7081" y="18254"/>
                  </a:lnTo>
                  <a:lnTo>
                    <a:pt x="7194" y="18254"/>
                  </a:lnTo>
                  <a:lnTo>
                    <a:pt x="6871" y="18095"/>
                  </a:lnTo>
                  <a:lnTo>
                    <a:pt x="6923" y="17989"/>
                  </a:lnTo>
                  <a:lnTo>
                    <a:pt x="6885" y="17967"/>
                  </a:lnTo>
                  <a:close/>
                  <a:moveTo>
                    <a:pt x="9002" y="14585"/>
                  </a:moveTo>
                  <a:lnTo>
                    <a:pt x="9002" y="14530"/>
                  </a:lnTo>
                  <a:cubicBezTo>
                    <a:pt x="8993" y="14536"/>
                    <a:pt x="8984" y="14542"/>
                    <a:pt x="8973" y="14548"/>
                  </a:cubicBezTo>
                  <a:lnTo>
                    <a:pt x="8999" y="14586"/>
                  </a:lnTo>
                  <a:lnTo>
                    <a:pt x="9002" y="14585"/>
                  </a:lnTo>
                  <a:close/>
                  <a:moveTo>
                    <a:pt x="9002" y="14326"/>
                  </a:moveTo>
                  <a:lnTo>
                    <a:pt x="9002" y="14267"/>
                  </a:lnTo>
                  <a:cubicBezTo>
                    <a:pt x="8990" y="14266"/>
                    <a:pt x="8978" y="14267"/>
                    <a:pt x="8967" y="14270"/>
                  </a:cubicBezTo>
                  <a:cubicBezTo>
                    <a:pt x="8954" y="14274"/>
                    <a:pt x="8942" y="14279"/>
                    <a:pt x="8931" y="14287"/>
                  </a:cubicBezTo>
                  <a:cubicBezTo>
                    <a:pt x="8920" y="14294"/>
                    <a:pt x="8907" y="14305"/>
                    <a:pt x="8894" y="14320"/>
                  </a:cubicBezTo>
                  <a:lnTo>
                    <a:pt x="8857" y="14358"/>
                  </a:lnTo>
                  <a:cubicBezTo>
                    <a:pt x="8838" y="14377"/>
                    <a:pt x="8821" y="14390"/>
                    <a:pt x="8807" y="14395"/>
                  </a:cubicBezTo>
                  <a:cubicBezTo>
                    <a:pt x="8793" y="14401"/>
                    <a:pt x="8777" y="14399"/>
                    <a:pt x="8761" y="14391"/>
                  </a:cubicBezTo>
                  <a:cubicBezTo>
                    <a:pt x="8741" y="14382"/>
                    <a:pt x="8729" y="14367"/>
                    <a:pt x="8724" y="14348"/>
                  </a:cubicBezTo>
                  <a:cubicBezTo>
                    <a:pt x="8720" y="14328"/>
                    <a:pt x="8723" y="14306"/>
                    <a:pt x="8735" y="14282"/>
                  </a:cubicBezTo>
                  <a:cubicBezTo>
                    <a:pt x="8739" y="14273"/>
                    <a:pt x="8744" y="14266"/>
                    <a:pt x="8749" y="14259"/>
                  </a:cubicBezTo>
                  <a:cubicBezTo>
                    <a:pt x="8754" y="14252"/>
                    <a:pt x="8759" y="14246"/>
                    <a:pt x="8765" y="14240"/>
                  </a:cubicBezTo>
                  <a:cubicBezTo>
                    <a:pt x="8772" y="14233"/>
                    <a:pt x="8779" y="14227"/>
                    <a:pt x="8787" y="14221"/>
                  </a:cubicBezTo>
                  <a:cubicBezTo>
                    <a:pt x="8795" y="14216"/>
                    <a:pt x="8804" y="14209"/>
                    <a:pt x="8815" y="14203"/>
                  </a:cubicBezTo>
                  <a:lnTo>
                    <a:pt x="8792" y="14166"/>
                  </a:lnTo>
                  <a:cubicBezTo>
                    <a:pt x="8748" y="14191"/>
                    <a:pt x="8716" y="14224"/>
                    <a:pt x="8696" y="14265"/>
                  </a:cubicBezTo>
                  <a:cubicBezTo>
                    <a:pt x="8687" y="14284"/>
                    <a:pt x="8681" y="14303"/>
                    <a:pt x="8679" y="14321"/>
                  </a:cubicBezTo>
                  <a:cubicBezTo>
                    <a:pt x="8677" y="14339"/>
                    <a:pt x="8678" y="14357"/>
                    <a:pt x="8682" y="14372"/>
                  </a:cubicBezTo>
                  <a:cubicBezTo>
                    <a:pt x="8687" y="14388"/>
                    <a:pt x="8694" y="14403"/>
                    <a:pt x="8705" y="14415"/>
                  </a:cubicBezTo>
                  <a:cubicBezTo>
                    <a:pt x="8716" y="14428"/>
                    <a:pt x="8729" y="14439"/>
                    <a:pt x="8746" y="14447"/>
                  </a:cubicBezTo>
                  <a:cubicBezTo>
                    <a:pt x="8771" y="14459"/>
                    <a:pt x="8796" y="14462"/>
                    <a:pt x="8822" y="14454"/>
                  </a:cubicBezTo>
                  <a:cubicBezTo>
                    <a:pt x="8834" y="14450"/>
                    <a:pt x="8845" y="14444"/>
                    <a:pt x="8855" y="14436"/>
                  </a:cubicBezTo>
                  <a:cubicBezTo>
                    <a:pt x="8865" y="14428"/>
                    <a:pt x="8877" y="14417"/>
                    <a:pt x="8891" y="14401"/>
                  </a:cubicBezTo>
                  <a:lnTo>
                    <a:pt x="8922" y="14368"/>
                  </a:lnTo>
                  <a:cubicBezTo>
                    <a:pt x="8949" y="14339"/>
                    <a:pt x="8976" y="14325"/>
                    <a:pt x="9002" y="14326"/>
                  </a:cubicBezTo>
                  <a:close/>
                  <a:moveTo>
                    <a:pt x="9002" y="14162"/>
                  </a:moveTo>
                  <a:lnTo>
                    <a:pt x="9002" y="14098"/>
                  </a:lnTo>
                  <a:cubicBezTo>
                    <a:pt x="8992" y="14092"/>
                    <a:pt x="8984" y="14087"/>
                    <a:pt x="8976" y="14081"/>
                  </a:cubicBezTo>
                  <a:cubicBezTo>
                    <a:pt x="8961" y="14071"/>
                    <a:pt x="8948" y="14059"/>
                    <a:pt x="8938" y="14047"/>
                  </a:cubicBezTo>
                  <a:cubicBezTo>
                    <a:pt x="8921" y="14027"/>
                    <a:pt x="8910" y="14006"/>
                    <a:pt x="8907" y="13984"/>
                  </a:cubicBezTo>
                  <a:cubicBezTo>
                    <a:pt x="8903" y="13963"/>
                    <a:pt x="8907" y="13940"/>
                    <a:pt x="8918" y="13918"/>
                  </a:cubicBezTo>
                  <a:cubicBezTo>
                    <a:pt x="8925" y="13903"/>
                    <a:pt x="8934" y="13891"/>
                    <a:pt x="8943" y="13881"/>
                  </a:cubicBezTo>
                  <a:cubicBezTo>
                    <a:pt x="8953" y="13872"/>
                    <a:pt x="8965" y="13863"/>
                    <a:pt x="8979" y="13856"/>
                  </a:cubicBezTo>
                  <a:lnTo>
                    <a:pt x="8961" y="13816"/>
                  </a:lnTo>
                  <a:cubicBezTo>
                    <a:pt x="8944" y="13824"/>
                    <a:pt x="8929" y="13835"/>
                    <a:pt x="8915" y="13849"/>
                  </a:cubicBezTo>
                  <a:cubicBezTo>
                    <a:pt x="8902" y="13863"/>
                    <a:pt x="8890" y="13880"/>
                    <a:pt x="8881" y="13899"/>
                  </a:cubicBezTo>
                  <a:cubicBezTo>
                    <a:pt x="8869" y="13922"/>
                    <a:pt x="8863" y="13946"/>
                    <a:pt x="8864" y="13971"/>
                  </a:cubicBezTo>
                  <a:cubicBezTo>
                    <a:pt x="8864" y="13997"/>
                    <a:pt x="8869" y="14021"/>
                    <a:pt x="8880" y="14044"/>
                  </a:cubicBezTo>
                  <a:cubicBezTo>
                    <a:pt x="8891" y="14068"/>
                    <a:pt x="8907" y="14090"/>
                    <a:pt x="8927" y="14110"/>
                  </a:cubicBezTo>
                  <a:cubicBezTo>
                    <a:pt x="8948" y="14130"/>
                    <a:pt x="8973" y="14148"/>
                    <a:pt x="9002" y="14162"/>
                  </a:cubicBezTo>
                  <a:close/>
                  <a:moveTo>
                    <a:pt x="7417" y="17873"/>
                  </a:moveTo>
                  <a:lnTo>
                    <a:pt x="7377" y="17853"/>
                  </a:lnTo>
                  <a:lnTo>
                    <a:pt x="7292" y="18025"/>
                  </a:lnTo>
                  <a:lnTo>
                    <a:pt x="7149" y="17954"/>
                  </a:lnTo>
                  <a:lnTo>
                    <a:pt x="7215" y="17821"/>
                  </a:lnTo>
                  <a:lnTo>
                    <a:pt x="7174" y="17801"/>
                  </a:lnTo>
                  <a:lnTo>
                    <a:pt x="7109" y="17935"/>
                  </a:lnTo>
                  <a:lnTo>
                    <a:pt x="6980" y="17871"/>
                  </a:lnTo>
                  <a:lnTo>
                    <a:pt x="7059" y="17711"/>
                  </a:lnTo>
                  <a:lnTo>
                    <a:pt x="7023" y="17686"/>
                  </a:lnTo>
                  <a:lnTo>
                    <a:pt x="6918" y="17900"/>
                  </a:lnTo>
                  <a:lnTo>
                    <a:pt x="7309" y="18092"/>
                  </a:lnTo>
                  <a:lnTo>
                    <a:pt x="7417" y="17873"/>
                  </a:lnTo>
                  <a:close/>
                  <a:moveTo>
                    <a:pt x="7580" y="17542"/>
                  </a:moveTo>
                  <a:lnTo>
                    <a:pt x="7544" y="17546"/>
                  </a:lnTo>
                  <a:cubicBezTo>
                    <a:pt x="7527" y="17549"/>
                    <a:pt x="7509" y="17551"/>
                    <a:pt x="7491" y="17553"/>
                  </a:cubicBezTo>
                  <a:cubicBezTo>
                    <a:pt x="7472" y="17556"/>
                    <a:pt x="7454" y="17559"/>
                    <a:pt x="7438" y="17561"/>
                  </a:cubicBezTo>
                  <a:cubicBezTo>
                    <a:pt x="7421" y="17563"/>
                    <a:pt x="7410" y="17565"/>
                    <a:pt x="7403" y="17566"/>
                  </a:cubicBezTo>
                  <a:cubicBezTo>
                    <a:pt x="7393" y="17568"/>
                    <a:pt x="7382" y="17570"/>
                    <a:pt x="7370" y="17574"/>
                  </a:cubicBezTo>
                  <a:cubicBezTo>
                    <a:pt x="7358" y="17577"/>
                    <a:pt x="7348" y="17580"/>
                    <a:pt x="7340" y="17584"/>
                  </a:cubicBezTo>
                  <a:lnTo>
                    <a:pt x="7343" y="17578"/>
                  </a:lnTo>
                  <a:cubicBezTo>
                    <a:pt x="7350" y="17563"/>
                    <a:pt x="7355" y="17547"/>
                    <a:pt x="7356" y="17532"/>
                  </a:cubicBezTo>
                  <a:cubicBezTo>
                    <a:pt x="7357" y="17517"/>
                    <a:pt x="7355" y="17502"/>
                    <a:pt x="7350" y="17489"/>
                  </a:cubicBezTo>
                  <a:cubicBezTo>
                    <a:pt x="7345" y="17475"/>
                    <a:pt x="7338" y="17462"/>
                    <a:pt x="7327" y="17451"/>
                  </a:cubicBezTo>
                  <a:cubicBezTo>
                    <a:pt x="7316" y="17439"/>
                    <a:pt x="7302" y="17430"/>
                    <a:pt x="7286" y="17422"/>
                  </a:cubicBezTo>
                  <a:cubicBezTo>
                    <a:pt x="7276" y="17417"/>
                    <a:pt x="7266" y="17413"/>
                    <a:pt x="7256" y="17412"/>
                  </a:cubicBezTo>
                  <a:cubicBezTo>
                    <a:pt x="7247" y="17410"/>
                    <a:pt x="7238" y="17409"/>
                    <a:pt x="7229" y="17409"/>
                  </a:cubicBezTo>
                  <a:cubicBezTo>
                    <a:pt x="7220" y="17410"/>
                    <a:pt x="7212" y="17411"/>
                    <a:pt x="7205" y="17413"/>
                  </a:cubicBezTo>
                  <a:cubicBezTo>
                    <a:pt x="7198" y="17415"/>
                    <a:pt x="7191" y="17417"/>
                    <a:pt x="7185" y="17420"/>
                  </a:cubicBezTo>
                  <a:cubicBezTo>
                    <a:pt x="7179" y="17423"/>
                    <a:pt x="7173" y="17426"/>
                    <a:pt x="7167" y="17431"/>
                  </a:cubicBezTo>
                  <a:cubicBezTo>
                    <a:pt x="7161" y="17435"/>
                    <a:pt x="7155" y="17441"/>
                    <a:pt x="7149" y="17447"/>
                  </a:cubicBezTo>
                  <a:cubicBezTo>
                    <a:pt x="7143" y="17454"/>
                    <a:pt x="7137" y="17462"/>
                    <a:pt x="7131" y="17472"/>
                  </a:cubicBezTo>
                  <a:cubicBezTo>
                    <a:pt x="7125" y="17482"/>
                    <a:pt x="7118" y="17493"/>
                    <a:pt x="7112" y="17506"/>
                  </a:cubicBezTo>
                  <a:lnTo>
                    <a:pt x="7067" y="17598"/>
                  </a:lnTo>
                  <a:lnTo>
                    <a:pt x="7458" y="17790"/>
                  </a:lnTo>
                  <a:lnTo>
                    <a:pt x="7480" y="17744"/>
                  </a:lnTo>
                  <a:lnTo>
                    <a:pt x="7304" y="17657"/>
                  </a:lnTo>
                  <a:cubicBezTo>
                    <a:pt x="7309" y="17648"/>
                    <a:pt x="7315" y="17641"/>
                    <a:pt x="7321" y="17636"/>
                  </a:cubicBezTo>
                  <a:cubicBezTo>
                    <a:pt x="7327" y="17632"/>
                    <a:pt x="7337" y="17628"/>
                    <a:pt x="7351" y="17625"/>
                  </a:cubicBezTo>
                  <a:cubicBezTo>
                    <a:pt x="7374" y="17621"/>
                    <a:pt x="7396" y="17617"/>
                    <a:pt x="7416" y="17613"/>
                  </a:cubicBezTo>
                  <a:cubicBezTo>
                    <a:pt x="7437" y="17610"/>
                    <a:pt x="7456" y="17607"/>
                    <a:pt x="7474" y="17605"/>
                  </a:cubicBezTo>
                  <a:cubicBezTo>
                    <a:pt x="7491" y="17603"/>
                    <a:pt x="7506" y="17601"/>
                    <a:pt x="7519" y="17601"/>
                  </a:cubicBezTo>
                  <a:cubicBezTo>
                    <a:pt x="7533" y="17600"/>
                    <a:pt x="7543" y="17600"/>
                    <a:pt x="7551" y="17600"/>
                  </a:cubicBezTo>
                  <a:lnTo>
                    <a:pt x="7580" y="17542"/>
                  </a:lnTo>
                  <a:close/>
                  <a:moveTo>
                    <a:pt x="7294" y="17493"/>
                  </a:moveTo>
                  <a:cubicBezTo>
                    <a:pt x="7302" y="17501"/>
                    <a:pt x="7308" y="17510"/>
                    <a:pt x="7311" y="17519"/>
                  </a:cubicBezTo>
                  <a:cubicBezTo>
                    <a:pt x="7314" y="17530"/>
                    <a:pt x="7314" y="17542"/>
                    <a:pt x="7312" y="17555"/>
                  </a:cubicBezTo>
                  <a:cubicBezTo>
                    <a:pt x="7310" y="17567"/>
                    <a:pt x="7304" y="17582"/>
                    <a:pt x="7296" y="17600"/>
                  </a:cubicBezTo>
                  <a:lnTo>
                    <a:pt x="7275" y="17643"/>
                  </a:lnTo>
                  <a:lnTo>
                    <a:pt x="7129" y="17571"/>
                  </a:lnTo>
                  <a:lnTo>
                    <a:pt x="7152" y="17525"/>
                  </a:lnTo>
                  <a:cubicBezTo>
                    <a:pt x="7157" y="17514"/>
                    <a:pt x="7162" y="17505"/>
                    <a:pt x="7167" y="17498"/>
                  </a:cubicBezTo>
                  <a:cubicBezTo>
                    <a:pt x="7172" y="17491"/>
                    <a:pt x="7178" y="17485"/>
                    <a:pt x="7184" y="17480"/>
                  </a:cubicBezTo>
                  <a:cubicBezTo>
                    <a:pt x="7194" y="17471"/>
                    <a:pt x="7206" y="17466"/>
                    <a:pt x="7221" y="17464"/>
                  </a:cubicBezTo>
                  <a:cubicBezTo>
                    <a:pt x="7235" y="17462"/>
                    <a:pt x="7249" y="17464"/>
                    <a:pt x="7262" y="17471"/>
                  </a:cubicBezTo>
                  <a:cubicBezTo>
                    <a:pt x="7275" y="17477"/>
                    <a:pt x="7285" y="17484"/>
                    <a:pt x="7294" y="17493"/>
                  </a:cubicBezTo>
                  <a:close/>
                  <a:moveTo>
                    <a:pt x="7792" y="17330"/>
                  </a:moveTo>
                  <a:lnTo>
                    <a:pt x="7243" y="17060"/>
                  </a:lnTo>
                  <a:lnTo>
                    <a:pt x="7224" y="17098"/>
                  </a:lnTo>
                  <a:lnTo>
                    <a:pt x="7773" y="17368"/>
                  </a:lnTo>
                  <a:lnTo>
                    <a:pt x="7792" y="17330"/>
                  </a:lnTo>
                  <a:close/>
                  <a:moveTo>
                    <a:pt x="7637" y="16439"/>
                  </a:moveTo>
                  <a:lnTo>
                    <a:pt x="7614" y="16485"/>
                  </a:lnTo>
                  <a:lnTo>
                    <a:pt x="7817" y="16645"/>
                  </a:lnTo>
                  <a:cubicBezTo>
                    <a:pt x="7830" y="16656"/>
                    <a:pt x="7843" y="16666"/>
                    <a:pt x="7856" y="16675"/>
                  </a:cubicBezTo>
                  <a:cubicBezTo>
                    <a:pt x="7868" y="16685"/>
                    <a:pt x="7880" y="16694"/>
                    <a:pt x="7890" y="16701"/>
                  </a:cubicBezTo>
                  <a:cubicBezTo>
                    <a:pt x="7900" y="16709"/>
                    <a:pt x="7909" y="16715"/>
                    <a:pt x="7915" y="16720"/>
                  </a:cubicBezTo>
                  <a:cubicBezTo>
                    <a:pt x="7920" y="16723"/>
                    <a:pt x="7924" y="16726"/>
                    <a:pt x="7925" y="16727"/>
                  </a:cubicBezTo>
                  <a:cubicBezTo>
                    <a:pt x="7923" y="16727"/>
                    <a:pt x="7920" y="16726"/>
                    <a:pt x="7916" y="16724"/>
                  </a:cubicBezTo>
                  <a:cubicBezTo>
                    <a:pt x="7910" y="16722"/>
                    <a:pt x="7901" y="16720"/>
                    <a:pt x="7891" y="16717"/>
                  </a:cubicBezTo>
                  <a:cubicBezTo>
                    <a:pt x="7881" y="16714"/>
                    <a:pt x="7869" y="16711"/>
                    <a:pt x="7856" y="16707"/>
                  </a:cubicBezTo>
                  <a:cubicBezTo>
                    <a:pt x="7843" y="16704"/>
                    <a:pt x="7828" y="16700"/>
                    <a:pt x="7812" y="16696"/>
                  </a:cubicBezTo>
                  <a:lnTo>
                    <a:pt x="7543" y="16631"/>
                  </a:lnTo>
                  <a:lnTo>
                    <a:pt x="7517" y="16684"/>
                  </a:lnTo>
                  <a:lnTo>
                    <a:pt x="7725" y="16851"/>
                  </a:lnTo>
                  <a:cubicBezTo>
                    <a:pt x="7735" y="16859"/>
                    <a:pt x="7746" y="16867"/>
                    <a:pt x="7758" y="16876"/>
                  </a:cubicBezTo>
                  <a:cubicBezTo>
                    <a:pt x="7769" y="16885"/>
                    <a:pt x="7780" y="16893"/>
                    <a:pt x="7790" y="16901"/>
                  </a:cubicBezTo>
                  <a:cubicBezTo>
                    <a:pt x="7800" y="16908"/>
                    <a:pt x="7808" y="16915"/>
                    <a:pt x="7815" y="16920"/>
                  </a:cubicBezTo>
                  <a:cubicBezTo>
                    <a:pt x="7823" y="16925"/>
                    <a:pt x="7826" y="16928"/>
                    <a:pt x="7827" y="16929"/>
                  </a:cubicBezTo>
                  <a:cubicBezTo>
                    <a:pt x="7825" y="16928"/>
                    <a:pt x="7820" y="16927"/>
                    <a:pt x="7812" y="16924"/>
                  </a:cubicBezTo>
                  <a:cubicBezTo>
                    <a:pt x="7803" y="16921"/>
                    <a:pt x="7793" y="16918"/>
                    <a:pt x="7781" y="16914"/>
                  </a:cubicBezTo>
                  <a:cubicBezTo>
                    <a:pt x="7768" y="16910"/>
                    <a:pt x="7755" y="16907"/>
                    <a:pt x="7740" y="16902"/>
                  </a:cubicBezTo>
                  <a:cubicBezTo>
                    <a:pt x="7726" y="16898"/>
                    <a:pt x="7712" y="16895"/>
                    <a:pt x="7698" y="16891"/>
                  </a:cubicBezTo>
                  <a:lnTo>
                    <a:pt x="7445" y="16828"/>
                  </a:lnTo>
                  <a:lnTo>
                    <a:pt x="7421" y="16879"/>
                  </a:lnTo>
                  <a:lnTo>
                    <a:pt x="7857" y="16979"/>
                  </a:lnTo>
                  <a:lnTo>
                    <a:pt x="7887" y="16918"/>
                  </a:lnTo>
                  <a:lnTo>
                    <a:pt x="7690" y="16762"/>
                  </a:lnTo>
                  <a:cubicBezTo>
                    <a:pt x="7678" y="16753"/>
                    <a:pt x="7667" y="16744"/>
                    <a:pt x="7656" y="16736"/>
                  </a:cubicBezTo>
                  <a:cubicBezTo>
                    <a:pt x="7645" y="16727"/>
                    <a:pt x="7635" y="16719"/>
                    <a:pt x="7625" y="16713"/>
                  </a:cubicBezTo>
                  <a:cubicBezTo>
                    <a:pt x="7616" y="16706"/>
                    <a:pt x="7609" y="16701"/>
                    <a:pt x="7603" y="16697"/>
                  </a:cubicBezTo>
                  <a:cubicBezTo>
                    <a:pt x="7597" y="16693"/>
                    <a:pt x="7594" y="16690"/>
                    <a:pt x="7593" y="16690"/>
                  </a:cubicBezTo>
                  <a:cubicBezTo>
                    <a:pt x="7595" y="16690"/>
                    <a:pt x="7599" y="16692"/>
                    <a:pt x="7606" y="16694"/>
                  </a:cubicBezTo>
                  <a:cubicBezTo>
                    <a:pt x="7612" y="16696"/>
                    <a:pt x="7621" y="16698"/>
                    <a:pt x="7632" y="16701"/>
                  </a:cubicBezTo>
                  <a:cubicBezTo>
                    <a:pt x="7642" y="16704"/>
                    <a:pt x="7654" y="16708"/>
                    <a:pt x="7668" y="16711"/>
                  </a:cubicBezTo>
                  <a:cubicBezTo>
                    <a:pt x="7682" y="16715"/>
                    <a:pt x="7697" y="16719"/>
                    <a:pt x="7713" y="16723"/>
                  </a:cubicBezTo>
                  <a:lnTo>
                    <a:pt x="7954" y="16782"/>
                  </a:lnTo>
                  <a:lnTo>
                    <a:pt x="7984" y="16721"/>
                  </a:lnTo>
                  <a:lnTo>
                    <a:pt x="7637" y="16439"/>
                  </a:lnTo>
                  <a:close/>
                  <a:moveTo>
                    <a:pt x="8175" y="16333"/>
                  </a:moveTo>
                  <a:lnTo>
                    <a:pt x="8134" y="16313"/>
                  </a:lnTo>
                  <a:lnTo>
                    <a:pt x="8049" y="16485"/>
                  </a:lnTo>
                  <a:lnTo>
                    <a:pt x="7906" y="16415"/>
                  </a:lnTo>
                  <a:lnTo>
                    <a:pt x="7972" y="16281"/>
                  </a:lnTo>
                  <a:lnTo>
                    <a:pt x="7932" y="16261"/>
                  </a:lnTo>
                  <a:lnTo>
                    <a:pt x="7866" y="16395"/>
                  </a:lnTo>
                  <a:lnTo>
                    <a:pt x="7738" y="16332"/>
                  </a:lnTo>
                  <a:lnTo>
                    <a:pt x="7817" y="16172"/>
                  </a:lnTo>
                  <a:lnTo>
                    <a:pt x="7781" y="16147"/>
                  </a:lnTo>
                  <a:lnTo>
                    <a:pt x="7676" y="16360"/>
                  </a:lnTo>
                  <a:lnTo>
                    <a:pt x="8067" y="16553"/>
                  </a:lnTo>
                  <a:lnTo>
                    <a:pt x="8175" y="16333"/>
                  </a:lnTo>
                  <a:close/>
                  <a:moveTo>
                    <a:pt x="8191" y="15929"/>
                  </a:moveTo>
                  <a:cubicBezTo>
                    <a:pt x="8176" y="15928"/>
                    <a:pt x="8162" y="15929"/>
                    <a:pt x="8149" y="15932"/>
                  </a:cubicBezTo>
                  <a:cubicBezTo>
                    <a:pt x="8136" y="15935"/>
                    <a:pt x="8124" y="15941"/>
                    <a:pt x="8113" y="15948"/>
                  </a:cubicBezTo>
                  <a:cubicBezTo>
                    <a:pt x="8102" y="15956"/>
                    <a:pt x="8090" y="15967"/>
                    <a:pt x="8076" y="15982"/>
                  </a:cubicBezTo>
                  <a:lnTo>
                    <a:pt x="8039" y="16020"/>
                  </a:lnTo>
                  <a:cubicBezTo>
                    <a:pt x="8020" y="16039"/>
                    <a:pt x="8004" y="16051"/>
                    <a:pt x="7989" y="16057"/>
                  </a:cubicBezTo>
                  <a:cubicBezTo>
                    <a:pt x="7975" y="16062"/>
                    <a:pt x="7960" y="16061"/>
                    <a:pt x="7944" y="16053"/>
                  </a:cubicBezTo>
                  <a:cubicBezTo>
                    <a:pt x="7924" y="16043"/>
                    <a:pt x="7911" y="16029"/>
                    <a:pt x="7906" y="16009"/>
                  </a:cubicBezTo>
                  <a:cubicBezTo>
                    <a:pt x="7902" y="15990"/>
                    <a:pt x="7906" y="15968"/>
                    <a:pt x="7918" y="15943"/>
                  </a:cubicBezTo>
                  <a:cubicBezTo>
                    <a:pt x="7922" y="15935"/>
                    <a:pt x="7926" y="15927"/>
                    <a:pt x="7931" y="15921"/>
                  </a:cubicBezTo>
                  <a:cubicBezTo>
                    <a:pt x="7936" y="15914"/>
                    <a:pt x="7941" y="15907"/>
                    <a:pt x="7948" y="15901"/>
                  </a:cubicBezTo>
                  <a:cubicBezTo>
                    <a:pt x="7954" y="15895"/>
                    <a:pt x="7961" y="15889"/>
                    <a:pt x="7969" y="15883"/>
                  </a:cubicBezTo>
                  <a:cubicBezTo>
                    <a:pt x="7977" y="15877"/>
                    <a:pt x="7987" y="15871"/>
                    <a:pt x="7998" y="15865"/>
                  </a:cubicBezTo>
                  <a:lnTo>
                    <a:pt x="7974" y="15827"/>
                  </a:lnTo>
                  <a:cubicBezTo>
                    <a:pt x="7931" y="15852"/>
                    <a:pt x="7899" y="15886"/>
                    <a:pt x="7878" y="15927"/>
                  </a:cubicBezTo>
                  <a:cubicBezTo>
                    <a:pt x="7869" y="15946"/>
                    <a:pt x="7863" y="15965"/>
                    <a:pt x="7861" y="15983"/>
                  </a:cubicBezTo>
                  <a:cubicBezTo>
                    <a:pt x="7859" y="16001"/>
                    <a:pt x="7860" y="16018"/>
                    <a:pt x="7865" y="16034"/>
                  </a:cubicBezTo>
                  <a:cubicBezTo>
                    <a:pt x="7869" y="16050"/>
                    <a:pt x="7877" y="16064"/>
                    <a:pt x="7887" y="16077"/>
                  </a:cubicBezTo>
                  <a:cubicBezTo>
                    <a:pt x="7898" y="16090"/>
                    <a:pt x="7912" y="16100"/>
                    <a:pt x="7928" y="16109"/>
                  </a:cubicBezTo>
                  <a:cubicBezTo>
                    <a:pt x="7954" y="16121"/>
                    <a:pt x="7979" y="16123"/>
                    <a:pt x="8004" y="16116"/>
                  </a:cubicBezTo>
                  <a:cubicBezTo>
                    <a:pt x="8016" y="16112"/>
                    <a:pt x="8027" y="16106"/>
                    <a:pt x="8037" y="16098"/>
                  </a:cubicBezTo>
                  <a:cubicBezTo>
                    <a:pt x="8047" y="16090"/>
                    <a:pt x="8059" y="16078"/>
                    <a:pt x="8073" y="16063"/>
                  </a:cubicBezTo>
                  <a:lnTo>
                    <a:pt x="8105" y="16030"/>
                  </a:lnTo>
                  <a:cubicBezTo>
                    <a:pt x="8142" y="15990"/>
                    <a:pt x="8177" y="15978"/>
                    <a:pt x="8212" y="15995"/>
                  </a:cubicBezTo>
                  <a:cubicBezTo>
                    <a:pt x="8235" y="16007"/>
                    <a:pt x="8249" y="16025"/>
                    <a:pt x="8254" y="16051"/>
                  </a:cubicBezTo>
                  <a:cubicBezTo>
                    <a:pt x="8256" y="16062"/>
                    <a:pt x="8257" y="16073"/>
                    <a:pt x="8255" y="16084"/>
                  </a:cubicBezTo>
                  <a:cubicBezTo>
                    <a:pt x="8253" y="16094"/>
                    <a:pt x="8248" y="16107"/>
                    <a:pt x="8241" y="16121"/>
                  </a:cubicBezTo>
                  <a:cubicBezTo>
                    <a:pt x="8231" y="16141"/>
                    <a:pt x="8219" y="16158"/>
                    <a:pt x="8206" y="16172"/>
                  </a:cubicBezTo>
                  <a:cubicBezTo>
                    <a:pt x="8192" y="16187"/>
                    <a:pt x="8175" y="16199"/>
                    <a:pt x="8155" y="16210"/>
                  </a:cubicBezTo>
                  <a:lnTo>
                    <a:pt x="8182" y="16248"/>
                  </a:lnTo>
                  <a:cubicBezTo>
                    <a:pt x="8204" y="16235"/>
                    <a:pt x="8222" y="16219"/>
                    <a:pt x="8238" y="16202"/>
                  </a:cubicBezTo>
                  <a:cubicBezTo>
                    <a:pt x="8254" y="16184"/>
                    <a:pt x="8267" y="16164"/>
                    <a:pt x="8279" y="16140"/>
                  </a:cubicBezTo>
                  <a:cubicBezTo>
                    <a:pt x="8288" y="16122"/>
                    <a:pt x="8294" y="16105"/>
                    <a:pt x="8297" y="16090"/>
                  </a:cubicBezTo>
                  <a:cubicBezTo>
                    <a:pt x="8300" y="16074"/>
                    <a:pt x="8300" y="16058"/>
                    <a:pt x="8298" y="16041"/>
                  </a:cubicBezTo>
                  <a:cubicBezTo>
                    <a:pt x="8296" y="16018"/>
                    <a:pt x="8288" y="15998"/>
                    <a:pt x="8276" y="15980"/>
                  </a:cubicBezTo>
                  <a:cubicBezTo>
                    <a:pt x="8264" y="15963"/>
                    <a:pt x="8249" y="15949"/>
                    <a:pt x="8231" y="15940"/>
                  </a:cubicBezTo>
                  <a:cubicBezTo>
                    <a:pt x="8219" y="15934"/>
                    <a:pt x="8205" y="15931"/>
                    <a:pt x="8191" y="15929"/>
                  </a:cubicBezTo>
                  <a:close/>
                  <a:moveTo>
                    <a:pt x="8108" y="15482"/>
                  </a:moveTo>
                  <a:lnTo>
                    <a:pt x="7981" y="15741"/>
                  </a:lnTo>
                  <a:lnTo>
                    <a:pt x="8020" y="15760"/>
                  </a:lnTo>
                  <a:lnTo>
                    <a:pt x="8071" y="15655"/>
                  </a:lnTo>
                  <a:lnTo>
                    <a:pt x="8423" y="15828"/>
                  </a:lnTo>
                  <a:lnTo>
                    <a:pt x="8445" y="15783"/>
                  </a:lnTo>
                  <a:lnTo>
                    <a:pt x="8094" y="15610"/>
                  </a:lnTo>
                  <a:lnTo>
                    <a:pt x="8146" y="15504"/>
                  </a:lnTo>
                  <a:lnTo>
                    <a:pt x="8108" y="15482"/>
                  </a:lnTo>
                  <a:close/>
                  <a:moveTo>
                    <a:pt x="8242" y="15209"/>
                  </a:moveTo>
                  <a:lnTo>
                    <a:pt x="8141" y="15415"/>
                  </a:lnTo>
                  <a:lnTo>
                    <a:pt x="8532" y="15607"/>
                  </a:lnTo>
                  <a:lnTo>
                    <a:pt x="8555" y="15560"/>
                  </a:lnTo>
                  <a:lnTo>
                    <a:pt x="8369" y="15469"/>
                  </a:lnTo>
                  <a:lnTo>
                    <a:pt x="8431" y="15343"/>
                  </a:lnTo>
                  <a:lnTo>
                    <a:pt x="8393" y="15325"/>
                  </a:lnTo>
                  <a:lnTo>
                    <a:pt x="8331" y="15450"/>
                  </a:lnTo>
                  <a:lnTo>
                    <a:pt x="8203" y="15387"/>
                  </a:lnTo>
                  <a:lnTo>
                    <a:pt x="8277" y="15236"/>
                  </a:lnTo>
                  <a:lnTo>
                    <a:pt x="8242" y="15209"/>
                  </a:lnTo>
                  <a:close/>
                  <a:moveTo>
                    <a:pt x="8789" y="15084"/>
                  </a:moveTo>
                  <a:lnTo>
                    <a:pt x="8335" y="15021"/>
                  </a:lnTo>
                  <a:lnTo>
                    <a:pt x="8305" y="15082"/>
                  </a:lnTo>
                  <a:lnTo>
                    <a:pt x="8631" y="15405"/>
                  </a:lnTo>
                  <a:lnTo>
                    <a:pt x="8655" y="15358"/>
                  </a:lnTo>
                  <a:lnTo>
                    <a:pt x="8553" y="15261"/>
                  </a:lnTo>
                  <a:lnTo>
                    <a:pt x="8625" y="15115"/>
                  </a:lnTo>
                  <a:lnTo>
                    <a:pt x="8763" y="15137"/>
                  </a:lnTo>
                  <a:lnTo>
                    <a:pt x="8789" y="15084"/>
                  </a:lnTo>
                  <a:close/>
                  <a:moveTo>
                    <a:pt x="8581" y="15108"/>
                  </a:moveTo>
                  <a:lnTo>
                    <a:pt x="8521" y="15230"/>
                  </a:lnTo>
                  <a:lnTo>
                    <a:pt x="8360" y="15074"/>
                  </a:lnTo>
                  <a:lnTo>
                    <a:pt x="8581" y="15108"/>
                  </a:lnTo>
                  <a:close/>
                  <a:moveTo>
                    <a:pt x="8227" y="15052"/>
                  </a:moveTo>
                  <a:cubicBezTo>
                    <a:pt x="8218" y="15055"/>
                    <a:pt x="8212" y="15061"/>
                    <a:pt x="8208" y="15069"/>
                  </a:cubicBezTo>
                  <a:cubicBezTo>
                    <a:pt x="8204" y="15077"/>
                    <a:pt x="8203" y="15085"/>
                    <a:pt x="8206" y="15094"/>
                  </a:cubicBezTo>
                  <a:cubicBezTo>
                    <a:pt x="8209" y="15102"/>
                    <a:pt x="8215" y="15108"/>
                    <a:pt x="8223" y="15112"/>
                  </a:cubicBezTo>
                  <a:cubicBezTo>
                    <a:pt x="8231" y="15117"/>
                    <a:pt x="8239" y="15117"/>
                    <a:pt x="8248" y="15114"/>
                  </a:cubicBezTo>
                  <a:cubicBezTo>
                    <a:pt x="8257" y="15112"/>
                    <a:pt x="8263" y="15106"/>
                    <a:pt x="8267" y="15098"/>
                  </a:cubicBezTo>
                  <a:cubicBezTo>
                    <a:pt x="8271" y="15089"/>
                    <a:pt x="8272" y="15081"/>
                    <a:pt x="8269" y="15073"/>
                  </a:cubicBezTo>
                  <a:cubicBezTo>
                    <a:pt x="8266" y="15064"/>
                    <a:pt x="8260" y="15058"/>
                    <a:pt x="8251" y="15054"/>
                  </a:cubicBezTo>
                  <a:cubicBezTo>
                    <a:pt x="8244" y="15050"/>
                    <a:pt x="8235" y="15049"/>
                    <a:pt x="8227" y="15052"/>
                  </a:cubicBezTo>
                  <a:close/>
                  <a:moveTo>
                    <a:pt x="8285" y="14935"/>
                  </a:moveTo>
                  <a:cubicBezTo>
                    <a:pt x="8276" y="14938"/>
                    <a:pt x="8270" y="14943"/>
                    <a:pt x="8266" y="14952"/>
                  </a:cubicBezTo>
                  <a:cubicBezTo>
                    <a:pt x="8262" y="14960"/>
                    <a:pt x="8261" y="14968"/>
                    <a:pt x="8264" y="14976"/>
                  </a:cubicBezTo>
                  <a:cubicBezTo>
                    <a:pt x="8267" y="14985"/>
                    <a:pt x="8272" y="14991"/>
                    <a:pt x="8280" y="14995"/>
                  </a:cubicBezTo>
                  <a:cubicBezTo>
                    <a:pt x="8289" y="14999"/>
                    <a:pt x="8297" y="15000"/>
                    <a:pt x="8306" y="14997"/>
                  </a:cubicBezTo>
                  <a:cubicBezTo>
                    <a:pt x="8315" y="14994"/>
                    <a:pt x="8321" y="14989"/>
                    <a:pt x="8325" y="14980"/>
                  </a:cubicBezTo>
                  <a:cubicBezTo>
                    <a:pt x="8329" y="14972"/>
                    <a:pt x="8330" y="14964"/>
                    <a:pt x="8327" y="14955"/>
                  </a:cubicBezTo>
                  <a:cubicBezTo>
                    <a:pt x="8323" y="14947"/>
                    <a:pt x="8318" y="14940"/>
                    <a:pt x="8309" y="14936"/>
                  </a:cubicBezTo>
                  <a:cubicBezTo>
                    <a:pt x="8301" y="14932"/>
                    <a:pt x="8293" y="14932"/>
                    <a:pt x="8285" y="14935"/>
                  </a:cubicBezTo>
                  <a:close/>
                  <a:moveTo>
                    <a:pt x="8885" y="14790"/>
                  </a:moveTo>
                  <a:lnTo>
                    <a:pt x="8809" y="14944"/>
                  </a:lnTo>
                  <a:lnTo>
                    <a:pt x="8458" y="14771"/>
                  </a:lnTo>
                  <a:lnTo>
                    <a:pt x="8435" y="14818"/>
                  </a:lnTo>
                  <a:lnTo>
                    <a:pt x="8826" y="15010"/>
                  </a:lnTo>
                  <a:lnTo>
                    <a:pt x="8922" y="14815"/>
                  </a:lnTo>
                  <a:lnTo>
                    <a:pt x="8885" y="14790"/>
                  </a:lnTo>
                  <a:close/>
                  <a:moveTo>
                    <a:pt x="8984" y="14688"/>
                  </a:moveTo>
                  <a:lnTo>
                    <a:pt x="8593" y="14496"/>
                  </a:lnTo>
                  <a:lnTo>
                    <a:pt x="8571" y="14541"/>
                  </a:lnTo>
                  <a:lnTo>
                    <a:pt x="8962" y="14734"/>
                  </a:lnTo>
                  <a:lnTo>
                    <a:pt x="8984" y="14688"/>
                  </a:lnTo>
                  <a:close/>
                  <a:moveTo>
                    <a:pt x="8151" y="18107"/>
                  </a:moveTo>
                  <a:lnTo>
                    <a:pt x="7760" y="17915"/>
                  </a:lnTo>
                  <a:lnTo>
                    <a:pt x="7737" y="17961"/>
                  </a:lnTo>
                  <a:lnTo>
                    <a:pt x="7901" y="18042"/>
                  </a:lnTo>
                  <a:lnTo>
                    <a:pt x="7820" y="18207"/>
                  </a:lnTo>
                  <a:lnTo>
                    <a:pt x="7656" y="18126"/>
                  </a:lnTo>
                  <a:lnTo>
                    <a:pt x="7634" y="18172"/>
                  </a:lnTo>
                  <a:lnTo>
                    <a:pt x="7801" y="18254"/>
                  </a:lnTo>
                  <a:lnTo>
                    <a:pt x="7916" y="18254"/>
                  </a:lnTo>
                  <a:lnTo>
                    <a:pt x="7858" y="18225"/>
                  </a:lnTo>
                  <a:lnTo>
                    <a:pt x="7939" y="18061"/>
                  </a:lnTo>
                  <a:lnTo>
                    <a:pt x="8128" y="18154"/>
                  </a:lnTo>
                  <a:lnTo>
                    <a:pt x="8151" y="18107"/>
                  </a:lnTo>
                  <a:close/>
                  <a:moveTo>
                    <a:pt x="9002" y="16378"/>
                  </a:moveTo>
                  <a:lnTo>
                    <a:pt x="9002" y="16376"/>
                  </a:lnTo>
                  <a:lnTo>
                    <a:pt x="8612" y="16184"/>
                  </a:lnTo>
                  <a:lnTo>
                    <a:pt x="8589" y="16230"/>
                  </a:lnTo>
                  <a:lnTo>
                    <a:pt x="8752" y="16311"/>
                  </a:lnTo>
                  <a:lnTo>
                    <a:pt x="8671" y="16476"/>
                  </a:lnTo>
                  <a:lnTo>
                    <a:pt x="8508" y="16395"/>
                  </a:lnTo>
                  <a:lnTo>
                    <a:pt x="8486" y="16441"/>
                  </a:lnTo>
                  <a:lnTo>
                    <a:pt x="8876" y="16633"/>
                  </a:lnTo>
                  <a:lnTo>
                    <a:pt x="8899" y="16587"/>
                  </a:lnTo>
                  <a:lnTo>
                    <a:pt x="8710" y="16494"/>
                  </a:lnTo>
                  <a:lnTo>
                    <a:pt x="8791" y="16330"/>
                  </a:lnTo>
                  <a:lnTo>
                    <a:pt x="8980" y="16423"/>
                  </a:lnTo>
                  <a:lnTo>
                    <a:pt x="9002" y="16378"/>
                  </a:lnTo>
                  <a:close/>
                  <a:moveTo>
                    <a:pt x="9002" y="16233"/>
                  </a:moveTo>
                  <a:lnTo>
                    <a:pt x="9002" y="16175"/>
                  </a:lnTo>
                  <a:lnTo>
                    <a:pt x="8899" y="16124"/>
                  </a:lnTo>
                  <a:lnTo>
                    <a:pt x="8965" y="15990"/>
                  </a:lnTo>
                  <a:lnTo>
                    <a:pt x="8924" y="15970"/>
                  </a:lnTo>
                  <a:lnTo>
                    <a:pt x="8858" y="16104"/>
                  </a:lnTo>
                  <a:lnTo>
                    <a:pt x="8730" y="16041"/>
                  </a:lnTo>
                  <a:lnTo>
                    <a:pt x="8809" y="15881"/>
                  </a:lnTo>
                  <a:lnTo>
                    <a:pt x="8773" y="15856"/>
                  </a:lnTo>
                  <a:lnTo>
                    <a:pt x="8668" y="16069"/>
                  </a:lnTo>
                  <a:lnTo>
                    <a:pt x="9002" y="16233"/>
                  </a:lnTo>
                  <a:close/>
                  <a:moveTo>
                    <a:pt x="9002" y="15858"/>
                  </a:moveTo>
                  <a:lnTo>
                    <a:pt x="9002" y="15800"/>
                  </a:lnTo>
                  <a:lnTo>
                    <a:pt x="8840" y="15721"/>
                  </a:lnTo>
                  <a:lnTo>
                    <a:pt x="8817" y="15767"/>
                  </a:lnTo>
                  <a:lnTo>
                    <a:pt x="9002" y="15858"/>
                  </a:lnTo>
                  <a:close/>
                  <a:moveTo>
                    <a:pt x="8315" y="17773"/>
                  </a:moveTo>
                  <a:lnTo>
                    <a:pt x="8275" y="17753"/>
                  </a:lnTo>
                  <a:lnTo>
                    <a:pt x="8190" y="17925"/>
                  </a:lnTo>
                  <a:lnTo>
                    <a:pt x="8047" y="17855"/>
                  </a:lnTo>
                  <a:lnTo>
                    <a:pt x="8113" y="17721"/>
                  </a:lnTo>
                  <a:lnTo>
                    <a:pt x="8073" y="17701"/>
                  </a:lnTo>
                  <a:lnTo>
                    <a:pt x="8007" y="17835"/>
                  </a:lnTo>
                  <a:lnTo>
                    <a:pt x="7879" y="17772"/>
                  </a:lnTo>
                  <a:lnTo>
                    <a:pt x="7957" y="17612"/>
                  </a:lnTo>
                  <a:lnTo>
                    <a:pt x="7922" y="17587"/>
                  </a:lnTo>
                  <a:lnTo>
                    <a:pt x="7817" y="17800"/>
                  </a:lnTo>
                  <a:lnTo>
                    <a:pt x="8207" y="17993"/>
                  </a:lnTo>
                  <a:lnTo>
                    <a:pt x="8315" y="17773"/>
                  </a:lnTo>
                  <a:close/>
                  <a:moveTo>
                    <a:pt x="8232" y="16956"/>
                  </a:moveTo>
                  <a:lnTo>
                    <a:pt x="8209" y="17003"/>
                  </a:lnTo>
                  <a:lnTo>
                    <a:pt x="8412" y="17163"/>
                  </a:lnTo>
                  <a:cubicBezTo>
                    <a:pt x="8425" y="17173"/>
                    <a:pt x="8438" y="17183"/>
                    <a:pt x="8450" y="17192"/>
                  </a:cubicBezTo>
                  <a:cubicBezTo>
                    <a:pt x="8463" y="17202"/>
                    <a:pt x="8474" y="17211"/>
                    <a:pt x="8485" y="17218"/>
                  </a:cubicBezTo>
                  <a:cubicBezTo>
                    <a:pt x="8495" y="17226"/>
                    <a:pt x="8503" y="17232"/>
                    <a:pt x="8510" y="17237"/>
                  </a:cubicBezTo>
                  <a:cubicBezTo>
                    <a:pt x="8515" y="17241"/>
                    <a:pt x="8518" y="17243"/>
                    <a:pt x="8520" y="17244"/>
                  </a:cubicBezTo>
                  <a:cubicBezTo>
                    <a:pt x="8518" y="17244"/>
                    <a:pt x="8515" y="17243"/>
                    <a:pt x="8510" y="17241"/>
                  </a:cubicBezTo>
                  <a:cubicBezTo>
                    <a:pt x="8504" y="17239"/>
                    <a:pt x="8496" y="17237"/>
                    <a:pt x="8486" y="17234"/>
                  </a:cubicBezTo>
                  <a:cubicBezTo>
                    <a:pt x="8476" y="17231"/>
                    <a:pt x="8464" y="17228"/>
                    <a:pt x="8451" y="17225"/>
                  </a:cubicBezTo>
                  <a:cubicBezTo>
                    <a:pt x="8437" y="17221"/>
                    <a:pt x="8423" y="17217"/>
                    <a:pt x="8407" y="17213"/>
                  </a:cubicBezTo>
                  <a:lnTo>
                    <a:pt x="8138" y="17148"/>
                  </a:lnTo>
                  <a:lnTo>
                    <a:pt x="8111" y="17201"/>
                  </a:lnTo>
                  <a:lnTo>
                    <a:pt x="8320" y="17368"/>
                  </a:lnTo>
                  <a:cubicBezTo>
                    <a:pt x="8330" y="17376"/>
                    <a:pt x="8341" y="17384"/>
                    <a:pt x="8352" y="17393"/>
                  </a:cubicBezTo>
                  <a:cubicBezTo>
                    <a:pt x="8364" y="17402"/>
                    <a:pt x="8375" y="17410"/>
                    <a:pt x="8385" y="17418"/>
                  </a:cubicBezTo>
                  <a:cubicBezTo>
                    <a:pt x="8395" y="17425"/>
                    <a:pt x="8403" y="17432"/>
                    <a:pt x="8410" y="17437"/>
                  </a:cubicBezTo>
                  <a:cubicBezTo>
                    <a:pt x="8417" y="17442"/>
                    <a:pt x="8421" y="17445"/>
                    <a:pt x="8422" y="17446"/>
                  </a:cubicBezTo>
                  <a:cubicBezTo>
                    <a:pt x="8420" y="17445"/>
                    <a:pt x="8415" y="17444"/>
                    <a:pt x="8407" y="17441"/>
                  </a:cubicBezTo>
                  <a:cubicBezTo>
                    <a:pt x="8398" y="17438"/>
                    <a:pt x="8388" y="17435"/>
                    <a:pt x="8375" y="17431"/>
                  </a:cubicBezTo>
                  <a:cubicBezTo>
                    <a:pt x="8363" y="17427"/>
                    <a:pt x="8350" y="17424"/>
                    <a:pt x="8335" y="17420"/>
                  </a:cubicBezTo>
                  <a:cubicBezTo>
                    <a:pt x="8321" y="17415"/>
                    <a:pt x="8307" y="17412"/>
                    <a:pt x="8293" y="17408"/>
                  </a:cubicBezTo>
                  <a:lnTo>
                    <a:pt x="8040" y="17346"/>
                  </a:lnTo>
                  <a:lnTo>
                    <a:pt x="8016" y="17396"/>
                  </a:lnTo>
                  <a:lnTo>
                    <a:pt x="8452" y="17496"/>
                  </a:lnTo>
                  <a:lnTo>
                    <a:pt x="8482" y="17435"/>
                  </a:lnTo>
                  <a:lnTo>
                    <a:pt x="8285" y="17279"/>
                  </a:lnTo>
                  <a:cubicBezTo>
                    <a:pt x="8273" y="17270"/>
                    <a:pt x="8262" y="17261"/>
                    <a:pt x="8250" y="17253"/>
                  </a:cubicBezTo>
                  <a:cubicBezTo>
                    <a:pt x="8239" y="17244"/>
                    <a:pt x="8229" y="17237"/>
                    <a:pt x="8220" y="17230"/>
                  </a:cubicBezTo>
                  <a:cubicBezTo>
                    <a:pt x="8211" y="17223"/>
                    <a:pt x="8204" y="17218"/>
                    <a:pt x="8198" y="17214"/>
                  </a:cubicBezTo>
                  <a:cubicBezTo>
                    <a:pt x="8192" y="17210"/>
                    <a:pt x="8189" y="17208"/>
                    <a:pt x="8188" y="17207"/>
                  </a:cubicBezTo>
                  <a:cubicBezTo>
                    <a:pt x="8189" y="17207"/>
                    <a:pt x="8194" y="17209"/>
                    <a:pt x="8200" y="17211"/>
                  </a:cubicBezTo>
                  <a:cubicBezTo>
                    <a:pt x="8207" y="17213"/>
                    <a:pt x="8216" y="17215"/>
                    <a:pt x="8226" y="17218"/>
                  </a:cubicBezTo>
                  <a:cubicBezTo>
                    <a:pt x="8237" y="17221"/>
                    <a:pt x="8249" y="17225"/>
                    <a:pt x="8263" y="17228"/>
                  </a:cubicBezTo>
                  <a:cubicBezTo>
                    <a:pt x="8277" y="17232"/>
                    <a:pt x="8292" y="17236"/>
                    <a:pt x="8308" y="17240"/>
                  </a:cubicBezTo>
                  <a:lnTo>
                    <a:pt x="8549" y="17299"/>
                  </a:lnTo>
                  <a:lnTo>
                    <a:pt x="8579" y="17238"/>
                  </a:lnTo>
                  <a:lnTo>
                    <a:pt x="8232" y="16956"/>
                  </a:lnTo>
                  <a:close/>
                  <a:moveTo>
                    <a:pt x="8684" y="17024"/>
                  </a:moveTo>
                  <a:lnTo>
                    <a:pt x="8293" y="16832"/>
                  </a:lnTo>
                  <a:lnTo>
                    <a:pt x="8271" y="16877"/>
                  </a:lnTo>
                  <a:lnTo>
                    <a:pt x="8661" y="17070"/>
                  </a:lnTo>
                  <a:lnTo>
                    <a:pt x="8684" y="17024"/>
                  </a:lnTo>
                  <a:close/>
                  <a:moveTo>
                    <a:pt x="8800" y="16689"/>
                  </a:moveTo>
                  <a:lnTo>
                    <a:pt x="8724" y="16843"/>
                  </a:lnTo>
                  <a:lnTo>
                    <a:pt x="8372" y="16670"/>
                  </a:lnTo>
                  <a:lnTo>
                    <a:pt x="8349" y="16717"/>
                  </a:lnTo>
                  <a:lnTo>
                    <a:pt x="8740" y="16909"/>
                  </a:lnTo>
                  <a:lnTo>
                    <a:pt x="8836" y="16715"/>
                  </a:lnTo>
                  <a:lnTo>
                    <a:pt x="8800" y="16689"/>
                  </a:lnTo>
                  <a:close/>
                  <a:moveTo>
                    <a:pt x="9002" y="17661"/>
                  </a:moveTo>
                  <a:lnTo>
                    <a:pt x="9002" y="17587"/>
                  </a:lnTo>
                  <a:cubicBezTo>
                    <a:pt x="8992" y="17594"/>
                    <a:pt x="8982" y="17604"/>
                    <a:pt x="8970" y="17617"/>
                  </a:cubicBezTo>
                  <a:lnTo>
                    <a:pt x="8933" y="17655"/>
                  </a:lnTo>
                  <a:cubicBezTo>
                    <a:pt x="8914" y="17674"/>
                    <a:pt x="8898" y="17687"/>
                    <a:pt x="8883" y="17692"/>
                  </a:cubicBezTo>
                  <a:cubicBezTo>
                    <a:pt x="8869" y="17698"/>
                    <a:pt x="8853" y="17696"/>
                    <a:pt x="8838" y="17689"/>
                  </a:cubicBezTo>
                  <a:cubicBezTo>
                    <a:pt x="8817" y="17679"/>
                    <a:pt x="8805" y="17664"/>
                    <a:pt x="8800" y="17645"/>
                  </a:cubicBezTo>
                  <a:cubicBezTo>
                    <a:pt x="8796" y="17625"/>
                    <a:pt x="8799" y="17603"/>
                    <a:pt x="8812" y="17579"/>
                  </a:cubicBezTo>
                  <a:cubicBezTo>
                    <a:pt x="8816" y="17570"/>
                    <a:pt x="8820" y="17563"/>
                    <a:pt x="8825" y="17556"/>
                  </a:cubicBezTo>
                  <a:cubicBezTo>
                    <a:pt x="8830" y="17549"/>
                    <a:pt x="8835" y="17543"/>
                    <a:pt x="8842" y="17537"/>
                  </a:cubicBezTo>
                  <a:cubicBezTo>
                    <a:pt x="8848" y="17530"/>
                    <a:pt x="8855" y="17524"/>
                    <a:pt x="8863" y="17519"/>
                  </a:cubicBezTo>
                  <a:cubicBezTo>
                    <a:pt x="8871" y="17513"/>
                    <a:pt x="8881" y="17506"/>
                    <a:pt x="8891" y="17500"/>
                  </a:cubicBezTo>
                  <a:lnTo>
                    <a:pt x="8868" y="17463"/>
                  </a:lnTo>
                  <a:cubicBezTo>
                    <a:pt x="8824" y="17488"/>
                    <a:pt x="8793" y="17521"/>
                    <a:pt x="8772" y="17562"/>
                  </a:cubicBezTo>
                  <a:cubicBezTo>
                    <a:pt x="8763" y="17581"/>
                    <a:pt x="8757" y="17600"/>
                    <a:pt x="8755" y="17618"/>
                  </a:cubicBezTo>
                  <a:cubicBezTo>
                    <a:pt x="8753" y="17637"/>
                    <a:pt x="8754" y="17654"/>
                    <a:pt x="8758" y="17669"/>
                  </a:cubicBezTo>
                  <a:cubicBezTo>
                    <a:pt x="8763" y="17685"/>
                    <a:pt x="8770" y="17700"/>
                    <a:pt x="8781" y="17712"/>
                  </a:cubicBezTo>
                  <a:cubicBezTo>
                    <a:pt x="8792" y="17725"/>
                    <a:pt x="8806" y="17736"/>
                    <a:pt x="8822" y="17744"/>
                  </a:cubicBezTo>
                  <a:cubicBezTo>
                    <a:pt x="8847" y="17756"/>
                    <a:pt x="8873" y="17759"/>
                    <a:pt x="8898" y="17751"/>
                  </a:cubicBezTo>
                  <a:cubicBezTo>
                    <a:pt x="8910" y="17747"/>
                    <a:pt x="8921" y="17741"/>
                    <a:pt x="8931" y="17733"/>
                  </a:cubicBezTo>
                  <a:cubicBezTo>
                    <a:pt x="8941" y="17725"/>
                    <a:pt x="8953" y="17714"/>
                    <a:pt x="8967" y="17699"/>
                  </a:cubicBezTo>
                  <a:lnTo>
                    <a:pt x="8998" y="17665"/>
                  </a:lnTo>
                  <a:lnTo>
                    <a:pt x="9002" y="17661"/>
                  </a:lnTo>
                  <a:close/>
                </a:path>
              </a:pathLst>
            </a:custGeom>
            <a:solidFill>
              <a:schemeClr val="bg2"/>
            </a:solidFill>
            <a:ln w="9525">
              <a:no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endParaRPr lang="de-DE" sz="1798"/>
            </a:p>
          </p:txBody>
        </p:sp>
      </p:grpSp>
      <p:sp>
        <p:nvSpPr>
          <p:cNvPr id="21" name="livng.knowledge">
            <a:extLst>
              <a:ext uri="{FF2B5EF4-FFF2-40B4-BE49-F238E27FC236}">
                <a16:creationId xmlns:a16="http://schemas.microsoft.com/office/drawing/2014/main" id="{B7AED09D-D872-F34F-B764-A4039FDCE915}"/>
              </a:ext>
            </a:extLst>
          </p:cNvPr>
          <p:cNvSpPr>
            <a:spLocks noChangeAspect="1" noEditPoints="1"/>
          </p:cNvSpPr>
          <p:nvPr/>
        </p:nvSpPr>
        <p:spPr bwMode="auto">
          <a:xfrm>
            <a:off x="359625" y="6320880"/>
            <a:ext cx="1691678" cy="216000"/>
          </a:xfrm>
          <a:custGeom>
            <a:avLst/>
            <a:gdLst>
              <a:gd name="T0" fmla="*/ 0 w 4704"/>
              <a:gd name="T1" fmla="*/ 17 h 592"/>
              <a:gd name="T2" fmla="*/ 85 w 4704"/>
              <a:gd name="T3" fmla="*/ 421 h 592"/>
              <a:gd name="T4" fmla="*/ 1676 w 4704"/>
              <a:gd name="T5" fmla="*/ 413 h 592"/>
              <a:gd name="T6" fmla="*/ 1676 w 4704"/>
              <a:gd name="T7" fmla="*/ 413 h 592"/>
              <a:gd name="T8" fmla="*/ 4672 w 4704"/>
              <a:gd name="T9" fmla="*/ 393 h 592"/>
              <a:gd name="T10" fmla="*/ 4475 w 4704"/>
              <a:gd name="T11" fmla="*/ 183 h 592"/>
              <a:gd name="T12" fmla="*/ 4704 w 4704"/>
              <a:gd name="T13" fmla="*/ 328 h 592"/>
              <a:gd name="T14" fmla="*/ 4631 w 4704"/>
              <a:gd name="T15" fmla="*/ 276 h 592"/>
              <a:gd name="T16" fmla="*/ 4347 w 4704"/>
              <a:gd name="T17" fmla="*/ 252 h 592"/>
              <a:gd name="T18" fmla="*/ 4369 w 4704"/>
              <a:gd name="T19" fmla="*/ 486 h 592"/>
              <a:gd name="T20" fmla="*/ 4155 w 4704"/>
              <a:gd name="T21" fmla="*/ 470 h 592"/>
              <a:gd name="T22" fmla="*/ 4207 w 4704"/>
              <a:gd name="T23" fmla="*/ 444 h 592"/>
              <a:gd name="T24" fmla="*/ 4218 w 4704"/>
              <a:gd name="T25" fmla="*/ 140 h 592"/>
              <a:gd name="T26" fmla="*/ 4351 w 4704"/>
              <a:gd name="T27" fmla="*/ 199 h 592"/>
              <a:gd name="T28" fmla="*/ 4273 w 4704"/>
              <a:gd name="T29" fmla="*/ 248 h 592"/>
              <a:gd name="T30" fmla="*/ 3868 w 4704"/>
              <a:gd name="T31" fmla="*/ 477 h 592"/>
              <a:gd name="T32" fmla="*/ 3937 w 4704"/>
              <a:gd name="T33" fmla="*/ 118 h 592"/>
              <a:gd name="T34" fmla="*/ 4017 w 4704"/>
              <a:gd name="T35" fmla="*/ 470 h 592"/>
              <a:gd name="T36" fmla="*/ 3814 w 4704"/>
              <a:gd name="T37" fmla="*/ 311 h 592"/>
              <a:gd name="T38" fmla="*/ 3481 w 4704"/>
              <a:gd name="T39" fmla="*/ 328 h 592"/>
              <a:gd name="T40" fmla="*/ 3668 w 4704"/>
              <a:gd name="T41" fmla="*/ 435 h 592"/>
              <a:gd name="T42" fmla="*/ 3542 w 4704"/>
              <a:gd name="T43" fmla="*/ 140 h 592"/>
              <a:gd name="T44" fmla="*/ 3481 w 4704"/>
              <a:gd name="T45" fmla="*/ 328 h 592"/>
              <a:gd name="T46" fmla="*/ 3542 w 4704"/>
              <a:gd name="T47" fmla="*/ 193 h 592"/>
              <a:gd name="T48" fmla="*/ 3242 w 4704"/>
              <a:gd name="T49" fmla="*/ 17 h 592"/>
              <a:gd name="T50" fmla="*/ 3327 w 4704"/>
              <a:gd name="T51" fmla="*/ 421 h 592"/>
              <a:gd name="T52" fmla="*/ 3095 w 4704"/>
              <a:gd name="T53" fmla="*/ 471 h 592"/>
              <a:gd name="T54" fmla="*/ 2968 w 4704"/>
              <a:gd name="T55" fmla="*/ 235 h 592"/>
              <a:gd name="T56" fmla="*/ 2755 w 4704"/>
              <a:gd name="T57" fmla="*/ 152 h 592"/>
              <a:gd name="T58" fmla="*/ 2878 w 4704"/>
              <a:gd name="T59" fmla="*/ 383 h 592"/>
              <a:gd name="T60" fmla="*/ 3042 w 4704"/>
              <a:gd name="T61" fmla="*/ 293 h 592"/>
              <a:gd name="T62" fmla="*/ 3114 w 4704"/>
              <a:gd name="T63" fmla="*/ 148 h 592"/>
              <a:gd name="T64" fmla="*/ 2433 w 4704"/>
              <a:gd name="T65" fmla="*/ 309 h 592"/>
              <a:gd name="T66" fmla="*/ 2574 w 4704"/>
              <a:gd name="T67" fmla="*/ 193 h 592"/>
              <a:gd name="T68" fmla="*/ 2574 w 4704"/>
              <a:gd name="T69" fmla="*/ 193 h 592"/>
              <a:gd name="T70" fmla="*/ 2175 w 4704"/>
              <a:gd name="T71" fmla="*/ 236 h 592"/>
              <a:gd name="T72" fmla="*/ 2095 w 4704"/>
              <a:gd name="T73" fmla="*/ 157 h 592"/>
              <a:gd name="T74" fmla="*/ 2352 w 4704"/>
              <a:gd name="T75" fmla="*/ 229 h 592"/>
              <a:gd name="T76" fmla="*/ 1770 w 4704"/>
              <a:gd name="T77" fmla="*/ 95 h 592"/>
              <a:gd name="T78" fmla="*/ 1840 w 4704"/>
              <a:gd name="T79" fmla="*/ 470 h 592"/>
              <a:gd name="T80" fmla="*/ 1940 w 4704"/>
              <a:gd name="T81" fmla="*/ 148 h 592"/>
              <a:gd name="T82" fmla="*/ 1966 w 4704"/>
              <a:gd name="T83" fmla="*/ 470 h 592"/>
              <a:gd name="T84" fmla="*/ 1302 w 4704"/>
              <a:gd name="T85" fmla="*/ 351 h 592"/>
              <a:gd name="T86" fmla="*/ 1302 w 4704"/>
              <a:gd name="T87" fmla="*/ 592 h 592"/>
              <a:gd name="T88" fmla="*/ 1226 w 4704"/>
              <a:gd name="T89" fmla="*/ 492 h 592"/>
              <a:gd name="T90" fmla="*/ 1178 w 4704"/>
              <a:gd name="T91" fmla="*/ 395 h 592"/>
              <a:gd name="T92" fmla="*/ 1393 w 4704"/>
              <a:gd name="T93" fmla="*/ 157 h 592"/>
              <a:gd name="T94" fmla="*/ 1294 w 4704"/>
              <a:gd name="T95" fmla="*/ 193 h 592"/>
              <a:gd name="T96" fmla="*/ 1294 w 4704"/>
              <a:gd name="T97" fmla="*/ 193 h 592"/>
              <a:gd name="T98" fmla="*/ 908 w 4704"/>
              <a:gd name="T99" fmla="*/ 236 h 592"/>
              <a:gd name="T100" fmla="*/ 827 w 4704"/>
              <a:gd name="T101" fmla="*/ 157 h 592"/>
              <a:gd name="T102" fmla="*/ 1084 w 4704"/>
              <a:gd name="T103" fmla="*/ 229 h 592"/>
              <a:gd name="T104" fmla="*/ 657 w 4704"/>
              <a:gd name="T105" fmla="*/ 53 h 592"/>
              <a:gd name="T106" fmla="*/ 668 w 4704"/>
              <a:gd name="T107" fmla="*/ 470 h 592"/>
              <a:gd name="T108" fmla="*/ 668 w 4704"/>
              <a:gd name="T109" fmla="*/ 470 h 592"/>
              <a:gd name="T110" fmla="*/ 385 w 4704"/>
              <a:gd name="T111" fmla="*/ 140 h 592"/>
              <a:gd name="T112" fmla="*/ 481 w 4704"/>
              <a:gd name="T113" fmla="*/ 311 h 592"/>
              <a:gd name="T114" fmla="*/ 217 w 4704"/>
              <a:gd name="T115" fmla="*/ 100 h 592"/>
              <a:gd name="T116" fmla="*/ 217 w 4704"/>
              <a:gd name="T117" fmla="*/ 100 h 592"/>
              <a:gd name="T118" fmla="*/ 253 w 4704"/>
              <a:gd name="T119" fmla="*/ 470 h 5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704" h="592">
                <a:moveTo>
                  <a:pt x="77" y="477"/>
                </a:moveTo>
                <a:cubicBezTo>
                  <a:pt x="6" y="477"/>
                  <a:pt x="6" y="413"/>
                  <a:pt x="6" y="386"/>
                </a:cubicBezTo>
                <a:lnTo>
                  <a:pt x="6" y="111"/>
                </a:lnTo>
                <a:cubicBezTo>
                  <a:pt x="6" y="67"/>
                  <a:pt x="4" y="44"/>
                  <a:pt x="0" y="17"/>
                </a:cubicBezTo>
                <a:lnTo>
                  <a:pt x="72" y="1"/>
                </a:lnTo>
                <a:cubicBezTo>
                  <a:pt x="77" y="21"/>
                  <a:pt x="78" y="48"/>
                  <a:pt x="78" y="90"/>
                </a:cubicBezTo>
                <a:lnTo>
                  <a:pt x="78" y="363"/>
                </a:lnTo>
                <a:cubicBezTo>
                  <a:pt x="78" y="406"/>
                  <a:pt x="80" y="413"/>
                  <a:pt x="85" y="421"/>
                </a:cubicBezTo>
                <a:cubicBezTo>
                  <a:pt x="88" y="426"/>
                  <a:pt x="99" y="429"/>
                  <a:pt x="108" y="426"/>
                </a:cubicBezTo>
                <a:lnTo>
                  <a:pt x="119" y="469"/>
                </a:lnTo>
                <a:cubicBezTo>
                  <a:pt x="106" y="474"/>
                  <a:pt x="93" y="477"/>
                  <a:pt x="77" y="477"/>
                </a:cubicBezTo>
                <a:close/>
                <a:moveTo>
                  <a:pt x="1676" y="413"/>
                </a:moveTo>
                <a:cubicBezTo>
                  <a:pt x="1676" y="375"/>
                  <a:pt x="1644" y="344"/>
                  <a:pt x="1606" y="344"/>
                </a:cubicBezTo>
                <a:cubicBezTo>
                  <a:pt x="1568" y="344"/>
                  <a:pt x="1538" y="375"/>
                  <a:pt x="1538" y="413"/>
                </a:cubicBezTo>
                <a:cubicBezTo>
                  <a:pt x="1538" y="453"/>
                  <a:pt x="1569" y="485"/>
                  <a:pt x="1608" y="485"/>
                </a:cubicBezTo>
                <a:cubicBezTo>
                  <a:pt x="1644" y="485"/>
                  <a:pt x="1676" y="453"/>
                  <a:pt x="1676" y="413"/>
                </a:cubicBezTo>
                <a:close/>
                <a:moveTo>
                  <a:pt x="4512" y="328"/>
                </a:moveTo>
                <a:lnTo>
                  <a:pt x="4512" y="333"/>
                </a:lnTo>
                <a:cubicBezTo>
                  <a:pt x="4512" y="377"/>
                  <a:pt x="4528" y="424"/>
                  <a:pt x="4591" y="424"/>
                </a:cubicBezTo>
                <a:cubicBezTo>
                  <a:pt x="4621" y="424"/>
                  <a:pt x="4647" y="414"/>
                  <a:pt x="4672" y="393"/>
                </a:cubicBezTo>
                <a:lnTo>
                  <a:pt x="4699" y="435"/>
                </a:lnTo>
                <a:cubicBezTo>
                  <a:pt x="4665" y="464"/>
                  <a:pt x="4626" y="478"/>
                  <a:pt x="4583" y="478"/>
                </a:cubicBezTo>
                <a:cubicBezTo>
                  <a:pt x="4492" y="478"/>
                  <a:pt x="4435" y="412"/>
                  <a:pt x="4435" y="309"/>
                </a:cubicBezTo>
                <a:cubicBezTo>
                  <a:pt x="4435" y="253"/>
                  <a:pt x="4447" y="215"/>
                  <a:pt x="4475" y="183"/>
                </a:cubicBezTo>
                <a:cubicBezTo>
                  <a:pt x="4501" y="153"/>
                  <a:pt x="4533" y="140"/>
                  <a:pt x="4574" y="140"/>
                </a:cubicBezTo>
                <a:cubicBezTo>
                  <a:pt x="4605" y="140"/>
                  <a:pt x="4635" y="148"/>
                  <a:pt x="4662" y="173"/>
                </a:cubicBezTo>
                <a:cubicBezTo>
                  <a:pt x="4690" y="199"/>
                  <a:pt x="4704" y="238"/>
                  <a:pt x="4704" y="313"/>
                </a:cubicBezTo>
                <a:lnTo>
                  <a:pt x="4704" y="328"/>
                </a:lnTo>
                <a:lnTo>
                  <a:pt x="4512" y="328"/>
                </a:lnTo>
                <a:close/>
                <a:moveTo>
                  <a:pt x="4574" y="193"/>
                </a:moveTo>
                <a:cubicBezTo>
                  <a:pt x="4534" y="193"/>
                  <a:pt x="4513" y="224"/>
                  <a:pt x="4513" y="276"/>
                </a:cubicBezTo>
                <a:lnTo>
                  <a:pt x="4631" y="276"/>
                </a:lnTo>
                <a:cubicBezTo>
                  <a:pt x="4631" y="224"/>
                  <a:pt x="4609" y="193"/>
                  <a:pt x="4574" y="193"/>
                </a:cubicBezTo>
                <a:close/>
                <a:moveTo>
                  <a:pt x="4351" y="199"/>
                </a:moveTo>
                <a:cubicBezTo>
                  <a:pt x="4338" y="199"/>
                  <a:pt x="4328" y="197"/>
                  <a:pt x="4326" y="196"/>
                </a:cubicBezTo>
                <a:cubicBezTo>
                  <a:pt x="4328" y="198"/>
                  <a:pt x="4347" y="219"/>
                  <a:pt x="4347" y="252"/>
                </a:cubicBezTo>
                <a:cubicBezTo>
                  <a:pt x="4347" y="308"/>
                  <a:pt x="4301" y="351"/>
                  <a:pt x="4225" y="351"/>
                </a:cubicBezTo>
                <a:cubicBezTo>
                  <a:pt x="4202" y="359"/>
                  <a:pt x="4182" y="371"/>
                  <a:pt x="4182" y="381"/>
                </a:cubicBezTo>
                <a:cubicBezTo>
                  <a:pt x="4182" y="393"/>
                  <a:pt x="4186" y="394"/>
                  <a:pt x="4262" y="394"/>
                </a:cubicBezTo>
                <a:cubicBezTo>
                  <a:pt x="4314" y="394"/>
                  <a:pt x="4369" y="421"/>
                  <a:pt x="4369" y="486"/>
                </a:cubicBezTo>
                <a:cubicBezTo>
                  <a:pt x="4369" y="555"/>
                  <a:pt x="4312" y="592"/>
                  <a:pt x="4226" y="592"/>
                </a:cubicBezTo>
                <a:cubicBezTo>
                  <a:pt x="4142" y="592"/>
                  <a:pt x="4082" y="564"/>
                  <a:pt x="4082" y="504"/>
                </a:cubicBezTo>
                <a:cubicBezTo>
                  <a:pt x="4082" y="489"/>
                  <a:pt x="4088" y="470"/>
                  <a:pt x="4088" y="470"/>
                </a:cubicBezTo>
                <a:lnTo>
                  <a:pt x="4155" y="470"/>
                </a:lnTo>
                <a:cubicBezTo>
                  <a:pt x="4155" y="470"/>
                  <a:pt x="4149" y="482"/>
                  <a:pt x="4149" y="492"/>
                </a:cubicBezTo>
                <a:cubicBezTo>
                  <a:pt x="4149" y="522"/>
                  <a:pt x="4175" y="539"/>
                  <a:pt x="4220" y="539"/>
                </a:cubicBezTo>
                <a:cubicBezTo>
                  <a:pt x="4270" y="539"/>
                  <a:pt x="4296" y="519"/>
                  <a:pt x="4296" y="489"/>
                </a:cubicBezTo>
                <a:cubicBezTo>
                  <a:pt x="4296" y="454"/>
                  <a:pt x="4267" y="444"/>
                  <a:pt x="4207" y="444"/>
                </a:cubicBezTo>
                <a:cubicBezTo>
                  <a:pt x="4121" y="444"/>
                  <a:pt x="4102" y="427"/>
                  <a:pt x="4102" y="395"/>
                </a:cubicBezTo>
                <a:cubicBezTo>
                  <a:pt x="4102" y="363"/>
                  <a:pt x="4128" y="351"/>
                  <a:pt x="4163" y="340"/>
                </a:cubicBezTo>
                <a:cubicBezTo>
                  <a:pt x="4114" y="326"/>
                  <a:pt x="4090" y="295"/>
                  <a:pt x="4090" y="249"/>
                </a:cubicBezTo>
                <a:cubicBezTo>
                  <a:pt x="4090" y="183"/>
                  <a:pt x="4141" y="140"/>
                  <a:pt x="4218" y="140"/>
                </a:cubicBezTo>
                <a:cubicBezTo>
                  <a:pt x="4264" y="140"/>
                  <a:pt x="4290" y="157"/>
                  <a:pt x="4316" y="157"/>
                </a:cubicBezTo>
                <a:cubicBezTo>
                  <a:pt x="4337" y="157"/>
                  <a:pt x="4357" y="149"/>
                  <a:pt x="4375" y="134"/>
                </a:cubicBezTo>
                <a:lnTo>
                  <a:pt x="4407" y="178"/>
                </a:lnTo>
                <a:cubicBezTo>
                  <a:pt x="4389" y="193"/>
                  <a:pt x="4373" y="199"/>
                  <a:pt x="4351" y="199"/>
                </a:cubicBezTo>
                <a:close/>
                <a:moveTo>
                  <a:pt x="4218" y="193"/>
                </a:moveTo>
                <a:cubicBezTo>
                  <a:pt x="4182" y="193"/>
                  <a:pt x="4162" y="213"/>
                  <a:pt x="4162" y="249"/>
                </a:cubicBezTo>
                <a:cubicBezTo>
                  <a:pt x="4162" y="286"/>
                  <a:pt x="4183" y="303"/>
                  <a:pt x="4218" y="303"/>
                </a:cubicBezTo>
                <a:cubicBezTo>
                  <a:pt x="4254" y="303"/>
                  <a:pt x="4273" y="284"/>
                  <a:pt x="4273" y="248"/>
                </a:cubicBezTo>
                <a:cubicBezTo>
                  <a:pt x="4273" y="212"/>
                  <a:pt x="4254" y="193"/>
                  <a:pt x="4218" y="193"/>
                </a:cubicBezTo>
                <a:close/>
                <a:moveTo>
                  <a:pt x="3953" y="470"/>
                </a:moveTo>
                <a:cubicBezTo>
                  <a:pt x="3949" y="463"/>
                  <a:pt x="3949" y="458"/>
                  <a:pt x="3947" y="445"/>
                </a:cubicBezTo>
                <a:cubicBezTo>
                  <a:pt x="3925" y="466"/>
                  <a:pt x="3900" y="477"/>
                  <a:pt x="3868" y="477"/>
                </a:cubicBezTo>
                <a:cubicBezTo>
                  <a:pt x="3786" y="477"/>
                  <a:pt x="3736" y="412"/>
                  <a:pt x="3736" y="312"/>
                </a:cubicBezTo>
                <a:cubicBezTo>
                  <a:pt x="3736" y="211"/>
                  <a:pt x="3792" y="142"/>
                  <a:pt x="3870" y="142"/>
                </a:cubicBezTo>
                <a:cubicBezTo>
                  <a:pt x="3897" y="142"/>
                  <a:pt x="3920" y="151"/>
                  <a:pt x="3939" y="171"/>
                </a:cubicBezTo>
                <a:cubicBezTo>
                  <a:pt x="3939" y="171"/>
                  <a:pt x="3937" y="146"/>
                  <a:pt x="3937" y="118"/>
                </a:cubicBezTo>
                <a:lnTo>
                  <a:pt x="3937" y="1"/>
                </a:lnTo>
                <a:lnTo>
                  <a:pt x="4007" y="11"/>
                </a:lnTo>
                <a:lnTo>
                  <a:pt x="4007" y="358"/>
                </a:lnTo>
                <a:cubicBezTo>
                  <a:pt x="4007" y="421"/>
                  <a:pt x="4011" y="454"/>
                  <a:pt x="4017" y="470"/>
                </a:cubicBezTo>
                <a:lnTo>
                  <a:pt x="3953" y="470"/>
                </a:lnTo>
                <a:close/>
                <a:moveTo>
                  <a:pt x="3937" y="224"/>
                </a:moveTo>
                <a:cubicBezTo>
                  <a:pt x="3921" y="207"/>
                  <a:pt x="3902" y="198"/>
                  <a:pt x="3879" y="198"/>
                </a:cubicBezTo>
                <a:cubicBezTo>
                  <a:pt x="3834" y="198"/>
                  <a:pt x="3814" y="234"/>
                  <a:pt x="3814" y="311"/>
                </a:cubicBezTo>
                <a:cubicBezTo>
                  <a:pt x="3814" y="382"/>
                  <a:pt x="3828" y="418"/>
                  <a:pt x="3881" y="418"/>
                </a:cubicBezTo>
                <a:cubicBezTo>
                  <a:pt x="3907" y="418"/>
                  <a:pt x="3928" y="403"/>
                  <a:pt x="3937" y="387"/>
                </a:cubicBezTo>
                <a:lnTo>
                  <a:pt x="3937" y="224"/>
                </a:lnTo>
                <a:close/>
                <a:moveTo>
                  <a:pt x="3481" y="328"/>
                </a:moveTo>
                <a:lnTo>
                  <a:pt x="3481" y="333"/>
                </a:lnTo>
                <a:cubicBezTo>
                  <a:pt x="3481" y="377"/>
                  <a:pt x="3497" y="424"/>
                  <a:pt x="3560" y="424"/>
                </a:cubicBezTo>
                <a:cubicBezTo>
                  <a:pt x="3590" y="424"/>
                  <a:pt x="3616" y="414"/>
                  <a:pt x="3640" y="393"/>
                </a:cubicBezTo>
                <a:lnTo>
                  <a:pt x="3668" y="435"/>
                </a:lnTo>
                <a:cubicBezTo>
                  <a:pt x="3634" y="464"/>
                  <a:pt x="3595" y="478"/>
                  <a:pt x="3552" y="478"/>
                </a:cubicBezTo>
                <a:cubicBezTo>
                  <a:pt x="3461" y="478"/>
                  <a:pt x="3404" y="412"/>
                  <a:pt x="3404" y="309"/>
                </a:cubicBezTo>
                <a:cubicBezTo>
                  <a:pt x="3404" y="253"/>
                  <a:pt x="3416" y="215"/>
                  <a:pt x="3444" y="183"/>
                </a:cubicBezTo>
                <a:cubicBezTo>
                  <a:pt x="3470" y="153"/>
                  <a:pt x="3502" y="140"/>
                  <a:pt x="3542" y="140"/>
                </a:cubicBezTo>
                <a:cubicBezTo>
                  <a:pt x="3574" y="140"/>
                  <a:pt x="3603" y="148"/>
                  <a:pt x="3631" y="173"/>
                </a:cubicBezTo>
                <a:cubicBezTo>
                  <a:pt x="3659" y="199"/>
                  <a:pt x="3673" y="238"/>
                  <a:pt x="3673" y="313"/>
                </a:cubicBezTo>
                <a:lnTo>
                  <a:pt x="3673" y="328"/>
                </a:lnTo>
                <a:lnTo>
                  <a:pt x="3481" y="328"/>
                </a:lnTo>
                <a:close/>
                <a:moveTo>
                  <a:pt x="3542" y="193"/>
                </a:moveTo>
                <a:cubicBezTo>
                  <a:pt x="3503" y="193"/>
                  <a:pt x="3481" y="224"/>
                  <a:pt x="3481" y="276"/>
                </a:cubicBezTo>
                <a:lnTo>
                  <a:pt x="3600" y="276"/>
                </a:lnTo>
                <a:cubicBezTo>
                  <a:pt x="3600" y="224"/>
                  <a:pt x="3577" y="193"/>
                  <a:pt x="3542" y="193"/>
                </a:cubicBezTo>
                <a:close/>
                <a:moveTo>
                  <a:pt x="3319" y="477"/>
                </a:moveTo>
                <a:cubicBezTo>
                  <a:pt x="3249" y="477"/>
                  <a:pt x="3249" y="413"/>
                  <a:pt x="3249" y="386"/>
                </a:cubicBezTo>
                <a:lnTo>
                  <a:pt x="3249" y="111"/>
                </a:lnTo>
                <a:cubicBezTo>
                  <a:pt x="3249" y="67"/>
                  <a:pt x="3247" y="44"/>
                  <a:pt x="3242" y="17"/>
                </a:cubicBezTo>
                <a:lnTo>
                  <a:pt x="3314" y="1"/>
                </a:lnTo>
                <a:cubicBezTo>
                  <a:pt x="3319" y="21"/>
                  <a:pt x="3320" y="48"/>
                  <a:pt x="3320" y="90"/>
                </a:cubicBezTo>
                <a:lnTo>
                  <a:pt x="3320" y="363"/>
                </a:lnTo>
                <a:cubicBezTo>
                  <a:pt x="3320" y="406"/>
                  <a:pt x="3322" y="413"/>
                  <a:pt x="3327" y="421"/>
                </a:cubicBezTo>
                <a:cubicBezTo>
                  <a:pt x="3331" y="426"/>
                  <a:pt x="3342" y="429"/>
                  <a:pt x="3350" y="426"/>
                </a:cubicBezTo>
                <a:lnTo>
                  <a:pt x="3361" y="469"/>
                </a:lnTo>
                <a:cubicBezTo>
                  <a:pt x="3349" y="474"/>
                  <a:pt x="3335" y="477"/>
                  <a:pt x="3319" y="477"/>
                </a:cubicBezTo>
                <a:close/>
                <a:moveTo>
                  <a:pt x="3095" y="471"/>
                </a:moveTo>
                <a:lnTo>
                  <a:pt x="3030" y="471"/>
                </a:lnTo>
                <a:lnTo>
                  <a:pt x="2990" y="323"/>
                </a:lnTo>
                <a:cubicBezTo>
                  <a:pt x="2980" y="284"/>
                  <a:pt x="2969" y="235"/>
                  <a:pt x="2969" y="235"/>
                </a:cubicBezTo>
                <a:lnTo>
                  <a:pt x="2968" y="235"/>
                </a:lnTo>
                <a:cubicBezTo>
                  <a:pt x="2968" y="235"/>
                  <a:pt x="2963" y="267"/>
                  <a:pt x="2947" y="326"/>
                </a:cubicBezTo>
                <a:lnTo>
                  <a:pt x="2908" y="471"/>
                </a:lnTo>
                <a:lnTo>
                  <a:pt x="2843" y="471"/>
                </a:lnTo>
                <a:lnTo>
                  <a:pt x="2755" y="152"/>
                </a:lnTo>
                <a:lnTo>
                  <a:pt x="2824" y="143"/>
                </a:lnTo>
                <a:lnTo>
                  <a:pt x="2859" y="298"/>
                </a:lnTo>
                <a:cubicBezTo>
                  <a:pt x="2868" y="338"/>
                  <a:pt x="2876" y="383"/>
                  <a:pt x="2876" y="383"/>
                </a:cubicBezTo>
                <a:lnTo>
                  <a:pt x="2878" y="383"/>
                </a:lnTo>
                <a:cubicBezTo>
                  <a:pt x="2878" y="383"/>
                  <a:pt x="2884" y="341"/>
                  <a:pt x="2896" y="297"/>
                </a:cubicBezTo>
                <a:lnTo>
                  <a:pt x="2937" y="148"/>
                </a:lnTo>
                <a:lnTo>
                  <a:pt x="3006" y="148"/>
                </a:lnTo>
                <a:lnTo>
                  <a:pt x="3042" y="293"/>
                </a:lnTo>
                <a:cubicBezTo>
                  <a:pt x="3056" y="345"/>
                  <a:pt x="3063" y="384"/>
                  <a:pt x="3063" y="384"/>
                </a:cubicBezTo>
                <a:lnTo>
                  <a:pt x="3065" y="384"/>
                </a:lnTo>
                <a:cubicBezTo>
                  <a:pt x="3065" y="384"/>
                  <a:pt x="3072" y="335"/>
                  <a:pt x="3081" y="298"/>
                </a:cubicBezTo>
                <a:lnTo>
                  <a:pt x="3114" y="148"/>
                </a:lnTo>
                <a:lnTo>
                  <a:pt x="3186" y="148"/>
                </a:lnTo>
                <a:lnTo>
                  <a:pt x="3095" y="471"/>
                </a:lnTo>
                <a:close/>
                <a:moveTo>
                  <a:pt x="2575" y="478"/>
                </a:moveTo>
                <a:cubicBezTo>
                  <a:pt x="2487" y="478"/>
                  <a:pt x="2433" y="412"/>
                  <a:pt x="2433" y="309"/>
                </a:cubicBezTo>
                <a:cubicBezTo>
                  <a:pt x="2433" y="206"/>
                  <a:pt x="2488" y="140"/>
                  <a:pt x="2573" y="140"/>
                </a:cubicBezTo>
                <a:cubicBezTo>
                  <a:pt x="2665" y="140"/>
                  <a:pt x="2717" y="208"/>
                  <a:pt x="2717" y="310"/>
                </a:cubicBezTo>
                <a:cubicBezTo>
                  <a:pt x="2717" y="414"/>
                  <a:pt x="2662" y="478"/>
                  <a:pt x="2575" y="478"/>
                </a:cubicBezTo>
                <a:close/>
                <a:moveTo>
                  <a:pt x="2574" y="193"/>
                </a:moveTo>
                <a:cubicBezTo>
                  <a:pt x="2529" y="193"/>
                  <a:pt x="2510" y="226"/>
                  <a:pt x="2510" y="305"/>
                </a:cubicBezTo>
                <a:cubicBezTo>
                  <a:pt x="2510" y="398"/>
                  <a:pt x="2534" y="426"/>
                  <a:pt x="2576" y="426"/>
                </a:cubicBezTo>
                <a:cubicBezTo>
                  <a:pt x="2617" y="426"/>
                  <a:pt x="2640" y="392"/>
                  <a:pt x="2640" y="311"/>
                </a:cubicBezTo>
                <a:cubicBezTo>
                  <a:pt x="2640" y="220"/>
                  <a:pt x="2615" y="193"/>
                  <a:pt x="2574" y="193"/>
                </a:cubicBezTo>
                <a:close/>
                <a:moveTo>
                  <a:pt x="2283" y="470"/>
                </a:moveTo>
                <a:lnTo>
                  <a:pt x="2283" y="256"/>
                </a:lnTo>
                <a:cubicBezTo>
                  <a:pt x="2283" y="212"/>
                  <a:pt x="2273" y="200"/>
                  <a:pt x="2246" y="200"/>
                </a:cubicBezTo>
                <a:cubicBezTo>
                  <a:pt x="2226" y="200"/>
                  <a:pt x="2196" y="215"/>
                  <a:pt x="2175" y="236"/>
                </a:cubicBezTo>
                <a:lnTo>
                  <a:pt x="2175" y="470"/>
                </a:lnTo>
                <a:lnTo>
                  <a:pt x="2107" y="470"/>
                </a:lnTo>
                <a:lnTo>
                  <a:pt x="2107" y="233"/>
                </a:lnTo>
                <a:cubicBezTo>
                  <a:pt x="2107" y="199"/>
                  <a:pt x="2104" y="179"/>
                  <a:pt x="2095" y="157"/>
                </a:cubicBezTo>
                <a:lnTo>
                  <a:pt x="2158" y="139"/>
                </a:lnTo>
                <a:cubicBezTo>
                  <a:pt x="2166" y="153"/>
                  <a:pt x="2170" y="167"/>
                  <a:pt x="2170" y="185"/>
                </a:cubicBezTo>
                <a:cubicBezTo>
                  <a:pt x="2204" y="155"/>
                  <a:pt x="2234" y="140"/>
                  <a:pt x="2268" y="140"/>
                </a:cubicBezTo>
                <a:cubicBezTo>
                  <a:pt x="2318" y="140"/>
                  <a:pt x="2352" y="170"/>
                  <a:pt x="2352" y="229"/>
                </a:cubicBezTo>
                <a:lnTo>
                  <a:pt x="2352" y="470"/>
                </a:lnTo>
                <a:lnTo>
                  <a:pt x="2283" y="470"/>
                </a:lnTo>
                <a:close/>
                <a:moveTo>
                  <a:pt x="1770" y="470"/>
                </a:moveTo>
                <a:lnTo>
                  <a:pt x="1770" y="95"/>
                </a:lnTo>
                <a:cubicBezTo>
                  <a:pt x="1770" y="64"/>
                  <a:pt x="1768" y="42"/>
                  <a:pt x="1763" y="17"/>
                </a:cubicBezTo>
                <a:lnTo>
                  <a:pt x="1833" y="0"/>
                </a:lnTo>
                <a:cubicBezTo>
                  <a:pt x="1837" y="20"/>
                  <a:pt x="1840" y="52"/>
                  <a:pt x="1840" y="85"/>
                </a:cubicBezTo>
                <a:lnTo>
                  <a:pt x="1840" y="470"/>
                </a:lnTo>
                <a:lnTo>
                  <a:pt x="1770" y="470"/>
                </a:lnTo>
                <a:close/>
                <a:moveTo>
                  <a:pt x="1966" y="470"/>
                </a:moveTo>
                <a:lnTo>
                  <a:pt x="1845" y="288"/>
                </a:lnTo>
                <a:lnTo>
                  <a:pt x="1940" y="148"/>
                </a:lnTo>
                <a:lnTo>
                  <a:pt x="2025" y="148"/>
                </a:lnTo>
                <a:lnTo>
                  <a:pt x="1915" y="284"/>
                </a:lnTo>
                <a:lnTo>
                  <a:pt x="2051" y="470"/>
                </a:lnTo>
                <a:lnTo>
                  <a:pt x="1966" y="470"/>
                </a:lnTo>
                <a:close/>
                <a:moveTo>
                  <a:pt x="1428" y="199"/>
                </a:moveTo>
                <a:cubicBezTo>
                  <a:pt x="1415" y="199"/>
                  <a:pt x="1405" y="197"/>
                  <a:pt x="1403" y="196"/>
                </a:cubicBezTo>
                <a:cubicBezTo>
                  <a:pt x="1405" y="198"/>
                  <a:pt x="1424" y="219"/>
                  <a:pt x="1424" y="252"/>
                </a:cubicBezTo>
                <a:cubicBezTo>
                  <a:pt x="1424" y="308"/>
                  <a:pt x="1378" y="351"/>
                  <a:pt x="1302" y="351"/>
                </a:cubicBezTo>
                <a:cubicBezTo>
                  <a:pt x="1279" y="359"/>
                  <a:pt x="1259" y="371"/>
                  <a:pt x="1259" y="381"/>
                </a:cubicBezTo>
                <a:cubicBezTo>
                  <a:pt x="1259" y="393"/>
                  <a:pt x="1263" y="394"/>
                  <a:pt x="1339" y="394"/>
                </a:cubicBezTo>
                <a:cubicBezTo>
                  <a:pt x="1390" y="394"/>
                  <a:pt x="1446" y="421"/>
                  <a:pt x="1446" y="486"/>
                </a:cubicBezTo>
                <a:cubicBezTo>
                  <a:pt x="1446" y="555"/>
                  <a:pt x="1388" y="592"/>
                  <a:pt x="1302" y="592"/>
                </a:cubicBezTo>
                <a:cubicBezTo>
                  <a:pt x="1219" y="592"/>
                  <a:pt x="1159" y="564"/>
                  <a:pt x="1159" y="504"/>
                </a:cubicBezTo>
                <a:cubicBezTo>
                  <a:pt x="1159" y="489"/>
                  <a:pt x="1165" y="470"/>
                  <a:pt x="1165" y="470"/>
                </a:cubicBezTo>
                <a:lnTo>
                  <a:pt x="1231" y="470"/>
                </a:lnTo>
                <a:cubicBezTo>
                  <a:pt x="1231" y="470"/>
                  <a:pt x="1226" y="482"/>
                  <a:pt x="1226" y="492"/>
                </a:cubicBezTo>
                <a:cubicBezTo>
                  <a:pt x="1226" y="522"/>
                  <a:pt x="1252" y="539"/>
                  <a:pt x="1297" y="539"/>
                </a:cubicBezTo>
                <a:cubicBezTo>
                  <a:pt x="1346" y="539"/>
                  <a:pt x="1373" y="519"/>
                  <a:pt x="1373" y="489"/>
                </a:cubicBezTo>
                <a:cubicBezTo>
                  <a:pt x="1373" y="454"/>
                  <a:pt x="1344" y="444"/>
                  <a:pt x="1284" y="444"/>
                </a:cubicBezTo>
                <a:cubicBezTo>
                  <a:pt x="1198" y="444"/>
                  <a:pt x="1178" y="427"/>
                  <a:pt x="1178" y="395"/>
                </a:cubicBezTo>
                <a:cubicBezTo>
                  <a:pt x="1178" y="363"/>
                  <a:pt x="1205" y="351"/>
                  <a:pt x="1240" y="340"/>
                </a:cubicBezTo>
                <a:cubicBezTo>
                  <a:pt x="1191" y="326"/>
                  <a:pt x="1166" y="295"/>
                  <a:pt x="1166" y="249"/>
                </a:cubicBezTo>
                <a:cubicBezTo>
                  <a:pt x="1166" y="183"/>
                  <a:pt x="1218" y="140"/>
                  <a:pt x="1295" y="140"/>
                </a:cubicBezTo>
                <a:cubicBezTo>
                  <a:pt x="1341" y="140"/>
                  <a:pt x="1367" y="157"/>
                  <a:pt x="1393" y="157"/>
                </a:cubicBezTo>
                <a:cubicBezTo>
                  <a:pt x="1414" y="157"/>
                  <a:pt x="1434" y="149"/>
                  <a:pt x="1451" y="134"/>
                </a:cubicBezTo>
                <a:lnTo>
                  <a:pt x="1484" y="178"/>
                </a:lnTo>
                <a:cubicBezTo>
                  <a:pt x="1466" y="193"/>
                  <a:pt x="1449" y="199"/>
                  <a:pt x="1428" y="199"/>
                </a:cubicBezTo>
                <a:close/>
                <a:moveTo>
                  <a:pt x="1294" y="193"/>
                </a:moveTo>
                <a:cubicBezTo>
                  <a:pt x="1259" y="193"/>
                  <a:pt x="1239" y="213"/>
                  <a:pt x="1239" y="249"/>
                </a:cubicBezTo>
                <a:cubicBezTo>
                  <a:pt x="1239" y="286"/>
                  <a:pt x="1260" y="303"/>
                  <a:pt x="1294" y="303"/>
                </a:cubicBezTo>
                <a:cubicBezTo>
                  <a:pt x="1331" y="303"/>
                  <a:pt x="1350" y="284"/>
                  <a:pt x="1350" y="248"/>
                </a:cubicBezTo>
                <a:cubicBezTo>
                  <a:pt x="1350" y="212"/>
                  <a:pt x="1331" y="193"/>
                  <a:pt x="1294" y="193"/>
                </a:cubicBezTo>
                <a:close/>
                <a:moveTo>
                  <a:pt x="1015" y="470"/>
                </a:moveTo>
                <a:lnTo>
                  <a:pt x="1015" y="256"/>
                </a:lnTo>
                <a:cubicBezTo>
                  <a:pt x="1015" y="212"/>
                  <a:pt x="1005" y="200"/>
                  <a:pt x="978" y="200"/>
                </a:cubicBezTo>
                <a:cubicBezTo>
                  <a:pt x="958" y="200"/>
                  <a:pt x="929" y="215"/>
                  <a:pt x="908" y="236"/>
                </a:cubicBezTo>
                <a:lnTo>
                  <a:pt x="908" y="470"/>
                </a:lnTo>
                <a:lnTo>
                  <a:pt x="839" y="470"/>
                </a:lnTo>
                <a:lnTo>
                  <a:pt x="839" y="233"/>
                </a:lnTo>
                <a:cubicBezTo>
                  <a:pt x="839" y="199"/>
                  <a:pt x="836" y="179"/>
                  <a:pt x="827" y="157"/>
                </a:cubicBezTo>
                <a:lnTo>
                  <a:pt x="890" y="139"/>
                </a:lnTo>
                <a:cubicBezTo>
                  <a:pt x="898" y="153"/>
                  <a:pt x="902" y="167"/>
                  <a:pt x="902" y="185"/>
                </a:cubicBezTo>
                <a:cubicBezTo>
                  <a:pt x="936" y="155"/>
                  <a:pt x="966" y="140"/>
                  <a:pt x="1000" y="140"/>
                </a:cubicBezTo>
                <a:cubicBezTo>
                  <a:pt x="1050" y="140"/>
                  <a:pt x="1084" y="170"/>
                  <a:pt x="1084" y="229"/>
                </a:cubicBezTo>
                <a:lnTo>
                  <a:pt x="1084" y="470"/>
                </a:lnTo>
                <a:lnTo>
                  <a:pt x="1015" y="470"/>
                </a:lnTo>
                <a:close/>
                <a:moveTo>
                  <a:pt x="703" y="100"/>
                </a:moveTo>
                <a:cubicBezTo>
                  <a:pt x="677" y="100"/>
                  <a:pt x="657" y="79"/>
                  <a:pt x="657" y="53"/>
                </a:cubicBezTo>
                <a:cubicBezTo>
                  <a:pt x="657" y="27"/>
                  <a:pt x="678" y="6"/>
                  <a:pt x="704" y="6"/>
                </a:cubicBezTo>
                <a:cubicBezTo>
                  <a:pt x="729" y="6"/>
                  <a:pt x="750" y="27"/>
                  <a:pt x="750" y="53"/>
                </a:cubicBezTo>
                <a:cubicBezTo>
                  <a:pt x="750" y="79"/>
                  <a:pt x="729" y="100"/>
                  <a:pt x="703" y="100"/>
                </a:cubicBezTo>
                <a:close/>
                <a:moveTo>
                  <a:pt x="668" y="470"/>
                </a:moveTo>
                <a:lnTo>
                  <a:pt x="668" y="153"/>
                </a:lnTo>
                <a:lnTo>
                  <a:pt x="738" y="140"/>
                </a:lnTo>
                <a:lnTo>
                  <a:pt x="738" y="470"/>
                </a:lnTo>
                <a:lnTo>
                  <a:pt x="668" y="470"/>
                </a:lnTo>
                <a:close/>
                <a:moveTo>
                  <a:pt x="490" y="471"/>
                </a:moveTo>
                <a:lnTo>
                  <a:pt x="428" y="471"/>
                </a:lnTo>
                <a:lnTo>
                  <a:pt x="313" y="150"/>
                </a:lnTo>
                <a:lnTo>
                  <a:pt x="385" y="140"/>
                </a:lnTo>
                <a:lnTo>
                  <a:pt x="440" y="314"/>
                </a:lnTo>
                <a:cubicBezTo>
                  <a:pt x="451" y="347"/>
                  <a:pt x="460" y="386"/>
                  <a:pt x="460" y="386"/>
                </a:cubicBezTo>
                <a:lnTo>
                  <a:pt x="461" y="386"/>
                </a:lnTo>
                <a:cubicBezTo>
                  <a:pt x="461" y="386"/>
                  <a:pt x="468" y="347"/>
                  <a:pt x="481" y="311"/>
                </a:cubicBezTo>
                <a:lnTo>
                  <a:pt x="534" y="148"/>
                </a:lnTo>
                <a:lnTo>
                  <a:pt x="607" y="148"/>
                </a:lnTo>
                <a:lnTo>
                  <a:pt x="490" y="471"/>
                </a:lnTo>
                <a:close/>
                <a:moveTo>
                  <a:pt x="217" y="100"/>
                </a:moveTo>
                <a:cubicBezTo>
                  <a:pt x="192" y="100"/>
                  <a:pt x="172" y="79"/>
                  <a:pt x="172" y="53"/>
                </a:cubicBezTo>
                <a:cubicBezTo>
                  <a:pt x="172" y="27"/>
                  <a:pt x="192" y="6"/>
                  <a:pt x="218" y="6"/>
                </a:cubicBezTo>
                <a:cubicBezTo>
                  <a:pt x="243" y="6"/>
                  <a:pt x="264" y="27"/>
                  <a:pt x="264" y="53"/>
                </a:cubicBezTo>
                <a:cubicBezTo>
                  <a:pt x="264" y="79"/>
                  <a:pt x="243" y="100"/>
                  <a:pt x="217" y="100"/>
                </a:cubicBezTo>
                <a:close/>
                <a:moveTo>
                  <a:pt x="182" y="470"/>
                </a:moveTo>
                <a:lnTo>
                  <a:pt x="182" y="153"/>
                </a:lnTo>
                <a:lnTo>
                  <a:pt x="253" y="140"/>
                </a:lnTo>
                <a:lnTo>
                  <a:pt x="253" y="470"/>
                </a:lnTo>
                <a:lnTo>
                  <a:pt x="182" y="470"/>
                </a:lnTo>
                <a:close/>
              </a:path>
            </a:pathLst>
          </a:custGeom>
          <a:solidFill>
            <a:schemeClr val="bg1"/>
          </a:solidFill>
          <a:ln>
            <a:noFill/>
          </a:ln>
        </p:spPr>
        <p:txBody>
          <a:bodyPr vert="horz" wrap="square" lIns="91345" tIns="45672" rIns="91345" bIns="45672" numCol="1" anchor="t" anchorCtr="0" compatLnSpc="1">
            <a:prstTxWarp prst="textNoShape">
              <a:avLst/>
            </a:prstTxWarp>
          </a:bodyPr>
          <a:lstStyle/>
          <a:p>
            <a:endParaRPr lang="de-DE" sz="1798"/>
          </a:p>
        </p:txBody>
      </p:sp>
      <p:pic>
        <p:nvPicPr>
          <p:cNvPr id="4" name="Grafik 21">
            <a:extLst>
              <a:ext uri="{FF2B5EF4-FFF2-40B4-BE49-F238E27FC236}">
                <a16:creationId xmlns:a16="http://schemas.microsoft.com/office/drawing/2014/main" id="{E894909E-E2BC-9CE0-6436-C1C86992831B}"/>
              </a:ext>
            </a:extLst>
          </p:cNvPr>
          <p:cNvPicPr>
            <a:picLocks noChangeAspect="1"/>
          </p:cNvPicPr>
          <p:nvPr/>
        </p:nvPicPr>
        <p:blipFill>
          <a:blip r:embed="rId2"/>
          <a:srcRect/>
          <a:stretch/>
        </p:blipFill>
        <p:spPr>
          <a:xfrm>
            <a:off x="358775" y="293869"/>
            <a:ext cx="2880000" cy="780560"/>
          </a:xfrm>
          <a:prstGeom prst="rect">
            <a:avLst/>
          </a:prstGeom>
          <a:noFill/>
        </p:spPr>
      </p:pic>
    </p:spTree>
    <p:extLst>
      <p:ext uri="{BB962C8B-B14F-4D97-AF65-F5344CB8AC3E}">
        <p14:creationId xmlns:p14="http://schemas.microsoft.com/office/powerpoint/2010/main" val="2730351299"/>
      </p:ext>
    </p:extLst>
  </p:cSld>
  <p:clrMapOvr>
    <a:masterClrMapping/>
  </p:clrMapOvr>
  <p:extLst>
    <p:ext uri="{DCECCB84-F9BA-43D5-87BE-67443E8EF086}">
      <p15:sldGuideLst xmlns:p15="http://schemas.microsoft.com/office/powerpoint/2012/main">
        <p15:guide id="3" pos="226">
          <p15:clr>
            <a:srgbClr val="FBAE40"/>
          </p15:clr>
        </p15:guide>
        <p15:guide id="4" pos="5534">
          <p15:clr>
            <a:srgbClr val="FBAE40"/>
          </p15:clr>
        </p15:guide>
        <p15:guide id="7" pos="227">
          <p15:clr>
            <a:srgbClr val="FBAE40"/>
          </p15:clr>
        </p15:guide>
        <p15:guide id="8" pos="7461">
          <p15:clr>
            <a:srgbClr val="FBAE40"/>
          </p15:clr>
        </p15:guide>
        <p15:guide id="13" orient="horz" pos="1236" userDrawn="1">
          <p15:clr>
            <a:srgbClr val="FBAE40"/>
          </p15:clr>
        </p15:guide>
        <p15:guide id="14" orient="horz" pos="2040" userDrawn="1">
          <p15:clr>
            <a:srgbClr val="FBAE40"/>
          </p15:clr>
        </p15:guide>
        <p15:guide id="15" pos="301" userDrawn="1">
          <p15:clr>
            <a:srgbClr val="FBAE40"/>
          </p15:clr>
        </p15:guide>
        <p15:guide id="16" pos="7379"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Titelfolie mit Bild">
    <p:spTree>
      <p:nvGrpSpPr>
        <p:cNvPr id="1" name=""/>
        <p:cNvGrpSpPr/>
        <p:nvPr/>
      </p:nvGrpSpPr>
      <p:grpSpPr>
        <a:xfrm>
          <a:off x="0" y="0"/>
          <a:ext cx="0" cy="0"/>
          <a:chOff x="0" y="0"/>
          <a:chExt cx="0" cy="0"/>
        </a:xfrm>
      </p:grpSpPr>
      <p:pic>
        <p:nvPicPr>
          <p:cNvPr id="5" name="Hintergrundbild"/>
          <p:cNvPicPr>
            <a:picLocks noChangeAspect="1"/>
          </p:cNvPicPr>
          <p:nvPr/>
        </p:nvPicPr>
        <p:blipFill rotWithShape="1">
          <a:blip r:embed="rId2"/>
          <a:srcRect t="300" b="5222"/>
          <a:stretch/>
        </p:blipFill>
        <p:spPr>
          <a:xfrm>
            <a:off x="0" y="2"/>
            <a:ext cx="12192000" cy="5669999"/>
          </a:xfrm>
          <a:prstGeom prst="rect">
            <a:avLst/>
          </a:prstGeom>
        </p:spPr>
      </p:pic>
      <p:sp>
        <p:nvSpPr>
          <p:cNvPr id="2" name="Titel 1"/>
          <p:cNvSpPr>
            <a:spLocks noGrp="1"/>
          </p:cNvSpPr>
          <p:nvPr>
            <p:ph type="ctrTitle" hasCustomPrompt="1"/>
          </p:nvPr>
        </p:nvSpPr>
        <p:spPr>
          <a:xfrm>
            <a:off x="480001" y="1962075"/>
            <a:ext cx="5036816" cy="498598"/>
          </a:xfrm>
          <a:solidFill>
            <a:schemeClr val="bg2"/>
          </a:solidFill>
        </p:spPr>
        <p:txBody>
          <a:bodyPr wrap="none" lIns="90000" tIns="0" rIns="90000" anchor="t" anchorCtr="0">
            <a:spAutoFit/>
          </a:bodyPr>
          <a:lstStyle>
            <a:lvl1pPr marL="0" indent="0" algn="l">
              <a:lnSpc>
                <a:spcPct val="90000"/>
              </a:lnSpc>
              <a:spcBef>
                <a:spcPts val="0"/>
              </a:spcBef>
              <a:buFont typeface="Arial" panose="020B0604020202020204" pitchFamily="34" charset="0"/>
              <a:buNone/>
              <a:defRPr sz="3596" b="1" i="0">
                <a:solidFill>
                  <a:schemeClr val="bg1"/>
                </a:solidFill>
                <a:latin typeface="Calibri" panose="020F0502020204030204" pitchFamily="34" charset="0"/>
                <a:cs typeface="Calibri" panose="020F0502020204030204" pitchFamily="34" charset="0"/>
              </a:defRPr>
            </a:lvl1pPr>
          </a:lstStyle>
          <a:p>
            <a:r>
              <a:rPr lang="de-DE" dirty="0"/>
              <a:t>Titel der Präsentation auf</a:t>
            </a:r>
          </a:p>
        </p:txBody>
      </p:sp>
      <p:sp>
        <p:nvSpPr>
          <p:cNvPr id="3" name="Untertitel 2"/>
          <p:cNvSpPr>
            <a:spLocks noGrp="1"/>
          </p:cNvSpPr>
          <p:nvPr>
            <p:ph type="subTitle" idx="1" hasCustomPrompt="1"/>
          </p:nvPr>
        </p:nvSpPr>
        <p:spPr>
          <a:xfrm>
            <a:off x="480000" y="3590925"/>
            <a:ext cx="2688000" cy="1800000"/>
          </a:xfrm>
        </p:spPr>
        <p:txBody>
          <a:bodyPr/>
          <a:lstStyle>
            <a:lvl1pPr marL="0" indent="0" algn="l">
              <a:lnSpc>
                <a:spcPct val="100000"/>
              </a:lnSpc>
              <a:spcBef>
                <a:spcPts val="0"/>
              </a:spcBef>
              <a:buFont typeface="Arial" panose="020B0604020202020204" pitchFamily="34" charset="0"/>
              <a:buNone/>
              <a:defRPr sz="1798" b="0">
                <a:solidFill>
                  <a:schemeClr val="bg1"/>
                </a:solidFill>
              </a:defRPr>
            </a:lvl1pPr>
            <a:lvl2pPr marL="0" indent="0" algn="l">
              <a:lnSpc>
                <a:spcPct val="100000"/>
              </a:lnSpc>
              <a:spcBef>
                <a:spcPts val="0"/>
              </a:spcBef>
              <a:buFont typeface="Arial" panose="020B0604020202020204" pitchFamily="34" charset="0"/>
              <a:buNone/>
              <a:defRPr sz="1598" b="0">
                <a:solidFill>
                  <a:schemeClr val="bg1"/>
                </a:solidFill>
              </a:defRPr>
            </a:lvl2pPr>
            <a:lvl3pPr marL="0" indent="0" algn="l">
              <a:lnSpc>
                <a:spcPct val="100000"/>
              </a:lnSpc>
              <a:spcBef>
                <a:spcPts val="0"/>
              </a:spcBef>
              <a:buFont typeface="Arial" panose="020B0604020202020204" pitchFamily="34" charset="0"/>
              <a:buNone/>
              <a:defRPr sz="1598" b="0">
                <a:solidFill>
                  <a:schemeClr val="bg1"/>
                </a:solidFill>
              </a:defRPr>
            </a:lvl3pPr>
            <a:lvl4pPr marL="0" indent="0" algn="l">
              <a:lnSpc>
                <a:spcPct val="100000"/>
              </a:lnSpc>
              <a:spcBef>
                <a:spcPts val="0"/>
              </a:spcBef>
              <a:buFont typeface="Arial" panose="020B0604020202020204" pitchFamily="34" charset="0"/>
              <a:buNone/>
              <a:defRPr sz="1598" b="0">
                <a:solidFill>
                  <a:schemeClr val="bg1"/>
                </a:solidFill>
              </a:defRPr>
            </a:lvl4pPr>
            <a:lvl5pPr marL="0" indent="0" algn="l">
              <a:lnSpc>
                <a:spcPct val="100000"/>
              </a:lnSpc>
              <a:spcBef>
                <a:spcPts val="0"/>
              </a:spcBef>
              <a:buFont typeface="Arial" panose="020B0604020202020204" pitchFamily="34" charset="0"/>
              <a:buNone/>
              <a:defRPr sz="1598" b="0">
                <a:solidFill>
                  <a:schemeClr val="bg1"/>
                </a:solidFill>
              </a:defRPr>
            </a:lvl5pPr>
            <a:lvl6pPr marL="0" indent="0" algn="l">
              <a:lnSpc>
                <a:spcPct val="100000"/>
              </a:lnSpc>
              <a:spcBef>
                <a:spcPts val="0"/>
              </a:spcBef>
              <a:buFont typeface="Arial" panose="020B0604020202020204" pitchFamily="34" charset="0"/>
              <a:buNone/>
              <a:defRPr sz="1598" b="0">
                <a:solidFill>
                  <a:schemeClr val="bg1"/>
                </a:solidFill>
              </a:defRPr>
            </a:lvl6pPr>
            <a:lvl7pPr marL="0" indent="0" algn="l">
              <a:lnSpc>
                <a:spcPct val="100000"/>
              </a:lnSpc>
              <a:spcBef>
                <a:spcPts val="0"/>
              </a:spcBef>
              <a:buFont typeface="Arial" panose="020B0604020202020204" pitchFamily="34" charset="0"/>
              <a:buNone/>
              <a:defRPr sz="1598" b="0">
                <a:solidFill>
                  <a:schemeClr val="bg1"/>
                </a:solidFill>
              </a:defRPr>
            </a:lvl7pPr>
            <a:lvl8pPr marL="0" indent="0" algn="l">
              <a:lnSpc>
                <a:spcPct val="100000"/>
              </a:lnSpc>
              <a:spcBef>
                <a:spcPts val="0"/>
              </a:spcBef>
              <a:buFont typeface="Arial" panose="020B0604020202020204" pitchFamily="34" charset="0"/>
              <a:buNone/>
              <a:defRPr sz="1598" b="0">
                <a:solidFill>
                  <a:schemeClr val="bg1"/>
                </a:solidFill>
              </a:defRPr>
            </a:lvl8pPr>
            <a:lvl9pPr marL="0" indent="0" algn="l">
              <a:lnSpc>
                <a:spcPct val="100000"/>
              </a:lnSpc>
              <a:spcBef>
                <a:spcPts val="0"/>
              </a:spcBef>
              <a:buFont typeface="Arial" panose="020B0604020202020204" pitchFamily="34" charset="0"/>
              <a:buNone/>
              <a:defRPr sz="1598" b="0">
                <a:solidFill>
                  <a:schemeClr val="bg1"/>
                </a:solidFill>
              </a:defRPr>
            </a:lvl9pPr>
          </a:lstStyle>
          <a:p>
            <a:pPr lvl="0"/>
            <a:r>
              <a:rPr lang="de-DE" dirty="0"/>
              <a:t>Untertitel bzw. Kurzbeschreibung der Präsentation</a:t>
            </a:r>
          </a:p>
          <a:p>
            <a:pPr lvl="0"/>
            <a:r>
              <a:rPr lang="de-DE" dirty="0"/>
              <a:t>Name: der Referentin / des Referenten</a:t>
            </a:r>
          </a:p>
        </p:txBody>
      </p:sp>
      <p:sp>
        <p:nvSpPr>
          <p:cNvPr id="10" name="Logo"/>
          <p:cNvSpPr>
            <a:spLocks noChangeAspect="1" noEditPoints="1"/>
          </p:cNvSpPr>
          <p:nvPr/>
        </p:nvSpPr>
        <p:spPr bwMode="auto">
          <a:xfrm>
            <a:off x="480000" y="304199"/>
            <a:ext cx="3600000" cy="779760"/>
          </a:xfrm>
          <a:custGeom>
            <a:avLst/>
            <a:gdLst>
              <a:gd name="T0" fmla="*/ 6185 w 6233"/>
              <a:gd name="T1" fmla="*/ 1609 h 1800"/>
              <a:gd name="T2" fmla="*/ 6094 w 6233"/>
              <a:gd name="T3" fmla="*/ 1565 h 1800"/>
              <a:gd name="T4" fmla="*/ 6094 w 6233"/>
              <a:gd name="T5" fmla="*/ 1795 h 1800"/>
              <a:gd name="T6" fmla="*/ 6233 w 6233"/>
              <a:gd name="T7" fmla="*/ 1795 h 1800"/>
              <a:gd name="T8" fmla="*/ 6219 w 6233"/>
              <a:gd name="T9" fmla="*/ 1609 h 1800"/>
              <a:gd name="T10" fmla="*/ 5799 w 6233"/>
              <a:gd name="T11" fmla="*/ 1539 h 1800"/>
              <a:gd name="T12" fmla="*/ 5831 w 6233"/>
              <a:gd name="T13" fmla="*/ 1769 h 1800"/>
              <a:gd name="T14" fmla="*/ 5831 w 6233"/>
              <a:gd name="T15" fmla="*/ 1648 h 1800"/>
              <a:gd name="T16" fmla="*/ 5698 w 6233"/>
              <a:gd name="T17" fmla="*/ 1539 h 1800"/>
              <a:gd name="T18" fmla="*/ 5592 w 6233"/>
              <a:gd name="T19" fmla="*/ 1795 h 1800"/>
              <a:gd name="T20" fmla="*/ 5698 w 6233"/>
              <a:gd name="T21" fmla="*/ 1539 h 1800"/>
              <a:gd name="T22" fmla="*/ 5385 w 6233"/>
              <a:gd name="T23" fmla="*/ 1784 h 1800"/>
              <a:gd name="T24" fmla="*/ 5326 w 6233"/>
              <a:gd name="T25" fmla="*/ 1642 h 1800"/>
              <a:gd name="T26" fmla="*/ 5415 w 6233"/>
              <a:gd name="T27" fmla="*/ 1558 h 1800"/>
              <a:gd name="T28" fmla="*/ 5311 w 6233"/>
              <a:gd name="T29" fmla="*/ 1672 h 1800"/>
              <a:gd name="T30" fmla="*/ 5324 w 6233"/>
              <a:gd name="T31" fmla="*/ 1775 h 1800"/>
              <a:gd name="T32" fmla="*/ 4632 w 6233"/>
              <a:gd name="T33" fmla="*/ 1723 h 1800"/>
              <a:gd name="T34" fmla="*/ 4811 w 6233"/>
              <a:gd name="T35" fmla="*/ 1721 h 1800"/>
              <a:gd name="T36" fmla="*/ 4769 w 6233"/>
              <a:gd name="T37" fmla="*/ 1757 h 1800"/>
              <a:gd name="T38" fmla="*/ 4664 w 6233"/>
              <a:gd name="T39" fmla="*/ 1539 h 1800"/>
              <a:gd name="T40" fmla="*/ 4762 w 6233"/>
              <a:gd name="T41" fmla="*/ 1523 h 1800"/>
              <a:gd name="T42" fmla="*/ 4681 w 6233"/>
              <a:gd name="T43" fmla="*/ 1484 h 1800"/>
              <a:gd name="T44" fmla="*/ 4256 w 6233"/>
              <a:gd name="T45" fmla="*/ 1795 h 1800"/>
              <a:gd name="T46" fmla="*/ 4318 w 6233"/>
              <a:gd name="T47" fmla="*/ 1613 h 1800"/>
              <a:gd name="T48" fmla="*/ 4467 w 6233"/>
              <a:gd name="T49" fmla="*/ 1564 h 1800"/>
              <a:gd name="T50" fmla="*/ 4494 w 6233"/>
              <a:gd name="T51" fmla="*/ 1539 h 1800"/>
              <a:gd name="T52" fmla="*/ 4375 w 6233"/>
              <a:gd name="T53" fmla="*/ 1706 h 1800"/>
              <a:gd name="T54" fmla="*/ 0 w 6233"/>
              <a:gd name="T55" fmla="*/ 1662 h 1800"/>
              <a:gd name="T56" fmla="*/ 3798 w 6233"/>
              <a:gd name="T57" fmla="*/ 1103 h 1800"/>
              <a:gd name="T58" fmla="*/ 3798 w 6233"/>
              <a:gd name="T59" fmla="*/ 1103 h 1800"/>
              <a:gd name="T60" fmla="*/ 0 w 6233"/>
              <a:gd name="T61" fmla="*/ 727 h 1800"/>
              <a:gd name="T62" fmla="*/ 1929 w 6233"/>
              <a:gd name="T63" fmla="*/ 0 h 1800"/>
              <a:gd name="T64" fmla="*/ 2026 w 6233"/>
              <a:gd name="T65" fmla="*/ 254 h 1800"/>
              <a:gd name="T66" fmla="*/ 1685 w 6233"/>
              <a:gd name="T67" fmla="*/ 598 h 1800"/>
              <a:gd name="T68" fmla="*/ 1685 w 6233"/>
              <a:gd name="T69" fmla="*/ 598 h 1800"/>
              <a:gd name="T70" fmla="*/ 2323 w 6233"/>
              <a:gd name="T71" fmla="*/ 727 h 1800"/>
              <a:gd name="T72" fmla="*/ 4779 w 6233"/>
              <a:gd name="T73" fmla="*/ 727 h 1800"/>
              <a:gd name="T74" fmla="*/ 4609 w 6233"/>
              <a:gd name="T75" fmla="*/ 727 h 1800"/>
              <a:gd name="T76" fmla="*/ 4351 w 6233"/>
              <a:gd name="T77" fmla="*/ 973 h 1800"/>
              <a:gd name="T78" fmla="*/ 4456 w 6233"/>
              <a:gd name="T79" fmla="*/ 1356 h 1800"/>
              <a:gd name="T80" fmla="*/ 4623 w 6233"/>
              <a:gd name="T81" fmla="*/ 1356 h 1800"/>
              <a:gd name="T82" fmla="*/ 4943 w 6233"/>
              <a:gd name="T83" fmla="*/ 1795 h 1800"/>
              <a:gd name="T84" fmla="*/ 5002 w 6233"/>
              <a:gd name="T85" fmla="*/ 1638 h 1800"/>
              <a:gd name="T86" fmla="*/ 5090 w 6233"/>
              <a:gd name="T87" fmla="*/ 1539 h 1800"/>
              <a:gd name="T88" fmla="*/ 4980 w 6233"/>
              <a:gd name="T89" fmla="*/ 1539 h 1800"/>
              <a:gd name="T90" fmla="*/ 5523 w 6233"/>
              <a:gd name="T91" fmla="*/ 964 h 1800"/>
              <a:gd name="T92" fmla="*/ 5268 w 6233"/>
              <a:gd name="T93" fmla="*/ 727 h 1800"/>
              <a:gd name="T94" fmla="*/ 5093 w 6233"/>
              <a:gd name="T95" fmla="*/ 727 h 1800"/>
              <a:gd name="T96" fmla="*/ 5304 w 6233"/>
              <a:gd name="T97" fmla="*/ 1100 h 1800"/>
              <a:gd name="T98" fmla="*/ 5556 w 6233"/>
              <a:gd name="T99" fmla="*/ 1356 h 1800"/>
              <a:gd name="T100" fmla="*/ 6106 w 6233"/>
              <a:gd name="T101" fmla="*/ 1126 h 1800"/>
              <a:gd name="T102" fmla="*/ 5913 w 6233"/>
              <a:gd name="T103" fmla="*/ 1137 h 1800"/>
              <a:gd name="T104" fmla="*/ 5812 w 6233"/>
              <a:gd name="T105" fmla="*/ 1279 h 1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233" h="1800">
                <a:moveTo>
                  <a:pt x="6094" y="1565"/>
                </a:moveTo>
                <a:lnTo>
                  <a:pt x="6125" y="1565"/>
                </a:lnTo>
                <a:cubicBezTo>
                  <a:pt x="6140" y="1565"/>
                  <a:pt x="6150" y="1567"/>
                  <a:pt x="6159" y="1570"/>
                </a:cubicBezTo>
                <a:cubicBezTo>
                  <a:pt x="6174" y="1576"/>
                  <a:pt x="6185" y="1592"/>
                  <a:pt x="6185" y="1609"/>
                </a:cubicBezTo>
                <a:cubicBezTo>
                  <a:pt x="6185" y="1626"/>
                  <a:pt x="6181" y="1639"/>
                  <a:pt x="6172" y="1647"/>
                </a:cubicBezTo>
                <a:cubicBezTo>
                  <a:pt x="6161" y="1656"/>
                  <a:pt x="6147" y="1660"/>
                  <a:pt x="6123" y="1660"/>
                </a:cubicBezTo>
                <a:lnTo>
                  <a:pt x="6094" y="1660"/>
                </a:lnTo>
                <a:lnTo>
                  <a:pt x="6094" y="1565"/>
                </a:lnTo>
                <a:close/>
                <a:moveTo>
                  <a:pt x="6124" y="1539"/>
                </a:moveTo>
                <a:lnTo>
                  <a:pt x="6062" y="1539"/>
                </a:lnTo>
                <a:lnTo>
                  <a:pt x="6062" y="1795"/>
                </a:lnTo>
                <a:lnTo>
                  <a:pt x="6094" y="1795"/>
                </a:lnTo>
                <a:lnTo>
                  <a:pt x="6094" y="1679"/>
                </a:lnTo>
                <a:cubicBezTo>
                  <a:pt x="6107" y="1680"/>
                  <a:pt x="6113" y="1683"/>
                  <a:pt x="6124" y="1696"/>
                </a:cubicBezTo>
                <a:cubicBezTo>
                  <a:pt x="6159" y="1739"/>
                  <a:pt x="6185" y="1778"/>
                  <a:pt x="6193" y="1795"/>
                </a:cubicBezTo>
                <a:lnTo>
                  <a:pt x="6233" y="1795"/>
                </a:lnTo>
                <a:cubicBezTo>
                  <a:pt x="6233" y="1795"/>
                  <a:pt x="6182" y="1723"/>
                  <a:pt x="6171" y="1708"/>
                </a:cubicBezTo>
                <a:cubicBezTo>
                  <a:pt x="6165" y="1701"/>
                  <a:pt x="6156" y="1689"/>
                  <a:pt x="6144" y="1679"/>
                </a:cubicBezTo>
                <a:lnTo>
                  <a:pt x="6148" y="1679"/>
                </a:lnTo>
                <a:cubicBezTo>
                  <a:pt x="6191" y="1679"/>
                  <a:pt x="6219" y="1651"/>
                  <a:pt x="6219" y="1609"/>
                </a:cubicBezTo>
                <a:cubicBezTo>
                  <a:pt x="6219" y="1582"/>
                  <a:pt x="6205" y="1565"/>
                  <a:pt x="6193" y="1555"/>
                </a:cubicBezTo>
                <a:cubicBezTo>
                  <a:pt x="6180" y="1545"/>
                  <a:pt x="6161" y="1539"/>
                  <a:pt x="6124" y="1539"/>
                </a:cubicBezTo>
                <a:close/>
                <a:moveTo>
                  <a:pt x="5946" y="1539"/>
                </a:moveTo>
                <a:lnTo>
                  <a:pt x="5799" y="1539"/>
                </a:lnTo>
                <a:lnTo>
                  <a:pt x="5799" y="1795"/>
                </a:lnTo>
                <a:lnTo>
                  <a:pt x="5950" y="1795"/>
                </a:lnTo>
                <a:lnTo>
                  <a:pt x="5950" y="1769"/>
                </a:lnTo>
                <a:lnTo>
                  <a:pt x="5831" y="1769"/>
                </a:lnTo>
                <a:lnTo>
                  <a:pt x="5831" y="1675"/>
                </a:lnTo>
                <a:lnTo>
                  <a:pt x="5924" y="1675"/>
                </a:lnTo>
                <a:lnTo>
                  <a:pt x="5924" y="1648"/>
                </a:lnTo>
                <a:lnTo>
                  <a:pt x="5831" y="1648"/>
                </a:lnTo>
                <a:lnTo>
                  <a:pt x="5831" y="1564"/>
                </a:lnTo>
                <a:lnTo>
                  <a:pt x="5942" y="1564"/>
                </a:lnTo>
                <a:lnTo>
                  <a:pt x="5946" y="1539"/>
                </a:lnTo>
                <a:close/>
                <a:moveTo>
                  <a:pt x="5698" y="1539"/>
                </a:moveTo>
                <a:lnTo>
                  <a:pt x="5519" y="1539"/>
                </a:lnTo>
                <a:lnTo>
                  <a:pt x="5519" y="1565"/>
                </a:lnTo>
                <a:lnTo>
                  <a:pt x="5592" y="1565"/>
                </a:lnTo>
                <a:lnTo>
                  <a:pt x="5592" y="1795"/>
                </a:lnTo>
                <a:lnTo>
                  <a:pt x="5623" y="1795"/>
                </a:lnTo>
                <a:lnTo>
                  <a:pt x="5623" y="1565"/>
                </a:lnTo>
                <a:lnTo>
                  <a:pt x="5696" y="1565"/>
                </a:lnTo>
                <a:lnTo>
                  <a:pt x="5698" y="1539"/>
                </a:lnTo>
                <a:close/>
                <a:moveTo>
                  <a:pt x="5252" y="1753"/>
                </a:moveTo>
                <a:lnTo>
                  <a:pt x="5238" y="1777"/>
                </a:lnTo>
                <a:cubicBezTo>
                  <a:pt x="5264" y="1793"/>
                  <a:pt x="5292" y="1800"/>
                  <a:pt x="5324" y="1800"/>
                </a:cubicBezTo>
                <a:cubicBezTo>
                  <a:pt x="5349" y="1800"/>
                  <a:pt x="5367" y="1795"/>
                  <a:pt x="5385" y="1784"/>
                </a:cubicBezTo>
                <a:cubicBezTo>
                  <a:pt x="5409" y="1770"/>
                  <a:pt x="5422" y="1747"/>
                  <a:pt x="5422" y="1723"/>
                </a:cubicBezTo>
                <a:cubicBezTo>
                  <a:pt x="5422" y="1707"/>
                  <a:pt x="5415" y="1689"/>
                  <a:pt x="5404" y="1678"/>
                </a:cubicBezTo>
                <a:cubicBezTo>
                  <a:pt x="5393" y="1666"/>
                  <a:pt x="5381" y="1659"/>
                  <a:pt x="5357" y="1652"/>
                </a:cubicBezTo>
                <a:lnTo>
                  <a:pt x="5326" y="1642"/>
                </a:lnTo>
                <a:cubicBezTo>
                  <a:pt x="5294" y="1633"/>
                  <a:pt x="5281" y="1621"/>
                  <a:pt x="5281" y="1601"/>
                </a:cubicBezTo>
                <a:cubicBezTo>
                  <a:pt x="5281" y="1574"/>
                  <a:pt x="5301" y="1558"/>
                  <a:pt x="5335" y="1558"/>
                </a:cubicBezTo>
                <a:cubicBezTo>
                  <a:pt x="5358" y="1558"/>
                  <a:pt x="5375" y="1564"/>
                  <a:pt x="5400" y="1580"/>
                </a:cubicBezTo>
                <a:lnTo>
                  <a:pt x="5415" y="1558"/>
                </a:lnTo>
                <a:cubicBezTo>
                  <a:pt x="5389" y="1542"/>
                  <a:pt x="5362" y="1533"/>
                  <a:pt x="5333" y="1533"/>
                </a:cubicBezTo>
                <a:cubicBezTo>
                  <a:pt x="5281" y="1533"/>
                  <a:pt x="5246" y="1563"/>
                  <a:pt x="5246" y="1607"/>
                </a:cubicBezTo>
                <a:cubicBezTo>
                  <a:pt x="5246" y="1623"/>
                  <a:pt x="5252" y="1638"/>
                  <a:pt x="5263" y="1649"/>
                </a:cubicBezTo>
                <a:cubicBezTo>
                  <a:pt x="5274" y="1659"/>
                  <a:pt x="5286" y="1664"/>
                  <a:pt x="5311" y="1672"/>
                </a:cubicBezTo>
                <a:lnTo>
                  <a:pt x="5338" y="1679"/>
                </a:lnTo>
                <a:cubicBezTo>
                  <a:pt x="5371" y="1689"/>
                  <a:pt x="5386" y="1704"/>
                  <a:pt x="5386" y="1727"/>
                </a:cubicBezTo>
                <a:cubicBezTo>
                  <a:pt x="5386" y="1742"/>
                  <a:pt x="5380" y="1754"/>
                  <a:pt x="5367" y="1764"/>
                </a:cubicBezTo>
                <a:cubicBezTo>
                  <a:pt x="5356" y="1772"/>
                  <a:pt x="5345" y="1775"/>
                  <a:pt x="5324" y="1775"/>
                </a:cubicBezTo>
                <a:cubicBezTo>
                  <a:pt x="5297" y="1775"/>
                  <a:pt x="5274" y="1768"/>
                  <a:pt x="5252" y="1753"/>
                </a:cubicBezTo>
                <a:close/>
                <a:moveTo>
                  <a:pt x="4664" y="1539"/>
                </a:moveTo>
                <a:lnTo>
                  <a:pt x="4632" y="1539"/>
                </a:lnTo>
                <a:lnTo>
                  <a:pt x="4632" y="1723"/>
                </a:lnTo>
                <a:cubicBezTo>
                  <a:pt x="4632" y="1734"/>
                  <a:pt x="4633" y="1750"/>
                  <a:pt x="4640" y="1763"/>
                </a:cubicBezTo>
                <a:cubicBezTo>
                  <a:pt x="4655" y="1788"/>
                  <a:pt x="4678" y="1800"/>
                  <a:pt x="4720" y="1800"/>
                </a:cubicBezTo>
                <a:cubicBezTo>
                  <a:pt x="4753" y="1800"/>
                  <a:pt x="4774" y="1793"/>
                  <a:pt x="4791" y="1780"/>
                </a:cubicBezTo>
                <a:cubicBezTo>
                  <a:pt x="4807" y="1767"/>
                  <a:pt x="4811" y="1752"/>
                  <a:pt x="4811" y="1721"/>
                </a:cubicBezTo>
                <a:lnTo>
                  <a:pt x="4811" y="1539"/>
                </a:lnTo>
                <a:lnTo>
                  <a:pt x="4779" y="1539"/>
                </a:lnTo>
                <a:lnTo>
                  <a:pt x="4779" y="1717"/>
                </a:lnTo>
                <a:cubicBezTo>
                  <a:pt x="4779" y="1735"/>
                  <a:pt x="4778" y="1746"/>
                  <a:pt x="4769" y="1757"/>
                </a:cubicBezTo>
                <a:cubicBezTo>
                  <a:pt x="4761" y="1768"/>
                  <a:pt x="4744" y="1774"/>
                  <a:pt x="4722" y="1774"/>
                </a:cubicBezTo>
                <a:cubicBezTo>
                  <a:pt x="4689" y="1774"/>
                  <a:pt x="4674" y="1760"/>
                  <a:pt x="4669" y="1749"/>
                </a:cubicBezTo>
                <a:cubicBezTo>
                  <a:pt x="4665" y="1741"/>
                  <a:pt x="4664" y="1724"/>
                  <a:pt x="4664" y="1712"/>
                </a:cubicBezTo>
                <a:lnTo>
                  <a:pt x="4664" y="1539"/>
                </a:lnTo>
                <a:close/>
                <a:moveTo>
                  <a:pt x="4782" y="1503"/>
                </a:moveTo>
                <a:cubicBezTo>
                  <a:pt x="4782" y="1493"/>
                  <a:pt x="4773" y="1484"/>
                  <a:pt x="4762" y="1484"/>
                </a:cubicBezTo>
                <a:cubicBezTo>
                  <a:pt x="4751" y="1484"/>
                  <a:pt x="4742" y="1493"/>
                  <a:pt x="4742" y="1503"/>
                </a:cubicBezTo>
                <a:cubicBezTo>
                  <a:pt x="4742" y="1514"/>
                  <a:pt x="4751" y="1523"/>
                  <a:pt x="4762" y="1523"/>
                </a:cubicBezTo>
                <a:cubicBezTo>
                  <a:pt x="4774" y="1523"/>
                  <a:pt x="4782" y="1514"/>
                  <a:pt x="4782" y="1503"/>
                </a:cubicBezTo>
                <a:close/>
                <a:moveTo>
                  <a:pt x="4681" y="1523"/>
                </a:moveTo>
                <a:cubicBezTo>
                  <a:pt x="4693" y="1523"/>
                  <a:pt x="4701" y="1514"/>
                  <a:pt x="4701" y="1503"/>
                </a:cubicBezTo>
                <a:cubicBezTo>
                  <a:pt x="4701" y="1493"/>
                  <a:pt x="4692" y="1484"/>
                  <a:pt x="4681" y="1484"/>
                </a:cubicBezTo>
                <a:cubicBezTo>
                  <a:pt x="4670" y="1484"/>
                  <a:pt x="4661" y="1493"/>
                  <a:pt x="4661" y="1503"/>
                </a:cubicBezTo>
                <a:cubicBezTo>
                  <a:pt x="4661" y="1514"/>
                  <a:pt x="4670" y="1523"/>
                  <a:pt x="4681" y="1523"/>
                </a:cubicBezTo>
                <a:close/>
                <a:moveTo>
                  <a:pt x="4279" y="1539"/>
                </a:moveTo>
                <a:lnTo>
                  <a:pt x="4256" y="1795"/>
                </a:lnTo>
                <a:lnTo>
                  <a:pt x="4287" y="1795"/>
                </a:lnTo>
                <a:lnTo>
                  <a:pt x="4302" y="1613"/>
                </a:lnTo>
                <a:cubicBezTo>
                  <a:pt x="4303" y="1598"/>
                  <a:pt x="4304" y="1568"/>
                  <a:pt x="4305" y="1564"/>
                </a:cubicBezTo>
                <a:cubicBezTo>
                  <a:pt x="4306" y="1569"/>
                  <a:pt x="4310" y="1588"/>
                  <a:pt x="4318" y="1613"/>
                </a:cubicBezTo>
                <a:lnTo>
                  <a:pt x="4372" y="1795"/>
                </a:lnTo>
                <a:lnTo>
                  <a:pt x="4399" y="1795"/>
                </a:lnTo>
                <a:lnTo>
                  <a:pt x="4457" y="1604"/>
                </a:lnTo>
                <a:cubicBezTo>
                  <a:pt x="4462" y="1588"/>
                  <a:pt x="4467" y="1566"/>
                  <a:pt x="4467" y="1564"/>
                </a:cubicBezTo>
                <a:cubicBezTo>
                  <a:pt x="4467" y="1566"/>
                  <a:pt x="4468" y="1591"/>
                  <a:pt x="4469" y="1607"/>
                </a:cubicBezTo>
                <a:lnTo>
                  <a:pt x="4485" y="1795"/>
                </a:lnTo>
                <a:lnTo>
                  <a:pt x="4517" y="1795"/>
                </a:lnTo>
                <a:lnTo>
                  <a:pt x="4494" y="1539"/>
                </a:lnTo>
                <a:lnTo>
                  <a:pt x="4447" y="1539"/>
                </a:lnTo>
                <a:lnTo>
                  <a:pt x="4396" y="1709"/>
                </a:lnTo>
                <a:cubicBezTo>
                  <a:pt x="4390" y="1729"/>
                  <a:pt x="4387" y="1749"/>
                  <a:pt x="4386" y="1751"/>
                </a:cubicBezTo>
                <a:cubicBezTo>
                  <a:pt x="4386" y="1748"/>
                  <a:pt x="4382" y="1730"/>
                  <a:pt x="4375" y="1706"/>
                </a:cubicBezTo>
                <a:lnTo>
                  <a:pt x="4326" y="1539"/>
                </a:lnTo>
                <a:lnTo>
                  <a:pt x="4279" y="1539"/>
                </a:lnTo>
                <a:close/>
                <a:moveTo>
                  <a:pt x="3798" y="1662"/>
                </a:moveTo>
                <a:lnTo>
                  <a:pt x="0" y="1662"/>
                </a:lnTo>
                <a:lnTo>
                  <a:pt x="0" y="1796"/>
                </a:lnTo>
                <a:lnTo>
                  <a:pt x="3798" y="1796"/>
                </a:lnTo>
                <a:lnTo>
                  <a:pt x="3798" y="1662"/>
                </a:lnTo>
                <a:close/>
                <a:moveTo>
                  <a:pt x="3798" y="1103"/>
                </a:moveTo>
                <a:lnTo>
                  <a:pt x="0" y="1103"/>
                </a:lnTo>
                <a:lnTo>
                  <a:pt x="0" y="1166"/>
                </a:lnTo>
                <a:lnTo>
                  <a:pt x="3798" y="1166"/>
                </a:lnTo>
                <a:lnTo>
                  <a:pt x="3798" y="1103"/>
                </a:lnTo>
                <a:close/>
                <a:moveTo>
                  <a:pt x="0" y="862"/>
                </a:moveTo>
                <a:lnTo>
                  <a:pt x="1475" y="862"/>
                </a:lnTo>
                <a:lnTo>
                  <a:pt x="1475" y="727"/>
                </a:lnTo>
                <a:lnTo>
                  <a:pt x="0" y="727"/>
                </a:lnTo>
                <a:lnTo>
                  <a:pt x="0" y="862"/>
                </a:lnTo>
                <a:close/>
                <a:moveTo>
                  <a:pt x="1869" y="135"/>
                </a:moveTo>
                <a:lnTo>
                  <a:pt x="1929" y="135"/>
                </a:lnTo>
                <a:lnTo>
                  <a:pt x="1929" y="0"/>
                </a:lnTo>
                <a:lnTo>
                  <a:pt x="1869" y="0"/>
                </a:lnTo>
                <a:lnTo>
                  <a:pt x="1869" y="135"/>
                </a:lnTo>
                <a:close/>
                <a:moveTo>
                  <a:pt x="1772" y="254"/>
                </a:moveTo>
                <a:lnTo>
                  <a:pt x="2026" y="254"/>
                </a:lnTo>
                <a:lnTo>
                  <a:pt x="2026" y="191"/>
                </a:lnTo>
                <a:lnTo>
                  <a:pt x="1772" y="191"/>
                </a:lnTo>
                <a:lnTo>
                  <a:pt x="1772" y="254"/>
                </a:lnTo>
                <a:close/>
                <a:moveTo>
                  <a:pt x="1685" y="598"/>
                </a:moveTo>
                <a:lnTo>
                  <a:pt x="2116" y="598"/>
                </a:lnTo>
                <a:lnTo>
                  <a:pt x="2116" y="463"/>
                </a:lnTo>
                <a:lnTo>
                  <a:pt x="1685" y="463"/>
                </a:lnTo>
                <a:lnTo>
                  <a:pt x="1685" y="598"/>
                </a:lnTo>
                <a:close/>
                <a:moveTo>
                  <a:pt x="2323" y="862"/>
                </a:moveTo>
                <a:lnTo>
                  <a:pt x="3799" y="862"/>
                </a:lnTo>
                <a:lnTo>
                  <a:pt x="3799" y="727"/>
                </a:lnTo>
                <a:lnTo>
                  <a:pt x="2323" y="727"/>
                </a:lnTo>
                <a:lnTo>
                  <a:pt x="2323" y="862"/>
                </a:lnTo>
                <a:close/>
                <a:moveTo>
                  <a:pt x="4760" y="1356"/>
                </a:moveTo>
                <a:lnTo>
                  <a:pt x="4911" y="727"/>
                </a:lnTo>
                <a:lnTo>
                  <a:pt x="4779" y="727"/>
                </a:lnTo>
                <a:lnTo>
                  <a:pt x="4728" y="964"/>
                </a:lnTo>
                <a:cubicBezTo>
                  <a:pt x="4714" y="1025"/>
                  <a:pt x="4696" y="1151"/>
                  <a:pt x="4694" y="1171"/>
                </a:cubicBezTo>
                <a:cubicBezTo>
                  <a:pt x="4694" y="1171"/>
                  <a:pt x="4679" y="1064"/>
                  <a:pt x="4667" y="1006"/>
                </a:cubicBezTo>
                <a:lnTo>
                  <a:pt x="4609" y="727"/>
                </a:lnTo>
                <a:lnTo>
                  <a:pt x="4472" y="727"/>
                </a:lnTo>
                <a:lnTo>
                  <a:pt x="4417" y="979"/>
                </a:lnTo>
                <a:cubicBezTo>
                  <a:pt x="4398" y="1065"/>
                  <a:pt x="4387" y="1154"/>
                  <a:pt x="4384" y="1178"/>
                </a:cubicBezTo>
                <a:cubicBezTo>
                  <a:pt x="4384" y="1178"/>
                  <a:pt x="4376" y="1089"/>
                  <a:pt x="4351" y="973"/>
                </a:cubicBezTo>
                <a:lnTo>
                  <a:pt x="4297" y="727"/>
                </a:lnTo>
                <a:lnTo>
                  <a:pt x="4164" y="727"/>
                </a:lnTo>
                <a:lnTo>
                  <a:pt x="4313" y="1356"/>
                </a:lnTo>
                <a:lnTo>
                  <a:pt x="4456" y="1356"/>
                </a:lnTo>
                <a:lnTo>
                  <a:pt x="4508" y="1100"/>
                </a:lnTo>
                <a:cubicBezTo>
                  <a:pt x="4525" y="1018"/>
                  <a:pt x="4536" y="939"/>
                  <a:pt x="4538" y="924"/>
                </a:cubicBezTo>
                <a:cubicBezTo>
                  <a:pt x="4539" y="947"/>
                  <a:pt x="4549" y="1024"/>
                  <a:pt x="4567" y="1102"/>
                </a:cubicBezTo>
                <a:lnTo>
                  <a:pt x="4623" y="1356"/>
                </a:lnTo>
                <a:lnTo>
                  <a:pt x="4760" y="1356"/>
                </a:lnTo>
                <a:close/>
                <a:moveTo>
                  <a:pt x="4980" y="1539"/>
                </a:moveTo>
                <a:lnTo>
                  <a:pt x="4943" y="1539"/>
                </a:lnTo>
                <a:lnTo>
                  <a:pt x="4943" y="1795"/>
                </a:lnTo>
                <a:lnTo>
                  <a:pt x="4976" y="1795"/>
                </a:lnTo>
                <a:lnTo>
                  <a:pt x="4975" y="1647"/>
                </a:lnTo>
                <a:cubicBezTo>
                  <a:pt x="4974" y="1613"/>
                  <a:pt x="4971" y="1577"/>
                  <a:pt x="4971" y="1577"/>
                </a:cubicBezTo>
                <a:cubicBezTo>
                  <a:pt x="4971" y="1577"/>
                  <a:pt x="4985" y="1607"/>
                  <a:pt x="5002" y="1638"/>
                </a:cubicBezTo>
                <a:lnTo>
                  <a:pt x="5088" y="1795"/>
                </a:lnTo>
                <a:lnTo>
                  <a:pt x="5122" y="1795"/>
                </a:lnTo>
                <a:lnTo>
                  <a:pt x="5122" y="1539"/>
                </a:lnTo>
                <a:lnTo>
                  <a:pt x="5090" y="1539"/>
                </a:lnTo>
                <a:lnTo>
                  <a:pt x="5092" y="1678"/>
                </a:lnTo>
                <a:cubicBezTo>
                  <a:pt x="5092" y="1715"/>
                  <a:pt x="5095" y="1756"/>
                  <a:pt x="5095" y="1756"/>
                </a:cubicBezTo>
                <a:cubicBezTo>
                  <a:pt x="5094" y="1754"/>
                  <a:pt x="5083" y="1727"/>
                  <a:pt x="5070" y="1703"/>
                </a:cubicBezTo>
                <a:lnTo>
                  <a:pt x="4980" y="1539"/>
                </a:lnTo>
                <a:close/>
                <a:moveTo>
                  <a:pt x="5556" y="1356"/>
                </a:moveTo>
                <a:lnTo>
                  <a:pt x="5706" y="727"/>
                </a:lnTo>
                <a:lnTo>
                  <a:pt x="5575" y="727"/>
                </a:lnTo>
                <a:lnTo>
                  <a:pt x="5523" y="964"/>
                </a:lnTo>
                <a:cubicBezTo>
                  <a:pt x="5510" y="1025"/>
                  <a:pt x="5491" y="1151"/>
                  <a:pt x="5489" y="1171"/>
                </a:cubicBezTo>
                <a:cubicBezTo>
                  <a:pt x="5489" y="1171"/>
                  <a:pt x="5474" y="1064"/>
                  <a:pt x="5462" y="1006"/>
                </a:cubicBezTo>
                <a:lnTo>
                  <a:pt x="5405" y="727"/>
                </a:lnTo>
                <a:lnTo>
                  <a:pt x="5268" y="727"/>
                </a:lnTo>
                <a:lnTo>
                  <a:pt x="5212" y="979"/>
                </a:lnTo>
                <a:cubicBezTo>
                  <a:pt x="5193" y="1065"/>
                  <a:pt x="5182" y="1154"/>
                  <a:pt x="5180" y="1178"/>
                </a:cubicBezTo>
                <a:cubicBezTo>
                  <a:pt x="5180" y="1178"/>
                  <a:pt x="5172" y="1089"/>
                  <a:pt x="5147" y="973"/>
                </a:cubicBezTo>
                <a:lnTo>
                  <a:pt x="5093" y="727"/>
                </a:lnTo>
                <a:lnTo>
                  <a:pt x="4960" y="727"/>
                </a:lnTo>
                <a:lnTo>
                  <a:pt x="5109" y="1356"/>
                </a:lnTo>
                <a:lnTo>
                  <a:pt x="5252" y="1356"/>
                </a:lnTo>
                <a:lnTo>
                  <a:pt x="5304" y="1100"/>
                </a:lnTo>
                <a:cubicBezTo>
                  <a:pt x="5321" y="1018"/>
                  <a:pt x="5331" y="939"/>
                  <a:pt x="5333" y="924"/>
                </a:cubicBezTo>
                <a:cubicBezTo>
                  <a:pt x="5335" y="947"/>
                  <a:pt x="5345" y="1024"/>
                  <a:pt x="5363" y="1102"/>
                </a:cubicBezTo>
                <a:lnTo>
                  <a:pt x="5418" y="1356"/>
                </a:lnTo>
                <a:lnTo>
                  <a:pt x="5556" y="1356"/>
                </a:lnTo>
                <a:close/>
                <a:moveTo>
                  <a:pt x="6233" y="1147"/>
                </a:moveTo>
                <a:lnTo>
                  <a:pt x="6233" y="727"/>
                </a:lnTo>
                <a:lnTo>
                  <a:pt x="6106" y="727"/>
                </a:lnTo>
                <a:lnTo>
                  <a:pt x="6106" y="1126"/>
                </a:lnTo>
                <a:cubicBezTo>
                  <a:pt x="6106" y="1159"/>
                  <a:pt x="6106" y="1168"/>
                  <a:pt x="6104" y="1182"/>
                </a:cubicBezTo>
                <a:cubicBezTo>
                  <a:pt x="6099" y="1228"/>
                  <a:pt x="6064" y="1255"/>
                  <a:pt x="6009" y="1255"/>
                </a:cubicBezTo>
                <a:cubicBezTo>
                  <a:pt x="5968" y="1255"/>
                  <a:pt x="5938" y="1239"/>
                  <a:pt x="5924" y="1211"/>
                </a:cubicBezTo>
                <a:cubicBezTo>
                  <a:pt x="5917" y="1198"/>
                  <a:pt x="5913" y="1176"/>
                  <a:pt x="5913" y="1137"/>
                </a:cubicBezTo>
                <a:lnTo>
                  <a:pt x="5913" y="727"/>
                </a:lnTo>
                <a:lnTo>
                  <a:pt x="5785" y="727"/>
                </a:lnTo>
                <a:lnTo>
                  <a:pt x="5785" y="1161"/>
                </a:lnTo>
                <a:cubicBezTo>
                  <a:pt x="5785" y="1221"/>
                  <a:pt x="5791" y="1246"/>
                  <a:pt x="5812" y="1279"/>
                </a:cubicBezTo>
                <a:cubicBezTo>
                  <a:pt x="5847" y="1333"/>
                  <a:pt x="5917" y="1362"/>
                  <a:pt x="6012" y="1362"/>
                </a:cubicBezTo>
                <a:cubicBezTo>
                  <a:pt x="6146" y="1362"/>
                  <a:pt x="6207" y="1294"/>
                  <a:pt x="6224" y="1245"/>
                </a:cubicBezTo>
                <a:cubicBezTo>
                  <a:pt x="6233" y="1218"/>
                  <a:pt x="6233" y="1206"/>
                  <a:pt x="6233" y="1147"/>
                </a:cubicBezTo>
                <a:close/>
              </a:path>
            </a:pathLst>
          </a:custGeom>
          <a:solidFill>
            <a:schemeClr val="tx2"/>
          </a:solidFill>
          <a:ln w="9525">
            <a:noFill/>
            <a:round/>
            <a:headEnd/>
            <a:tailEnd/>
          </a:ln>
        </p:spPr>
        <p:txBody>
          <a:bodyPr vert="horz" wrap="square" lIns="91345" tIns="45672" rIns="91345" bIns="45672" numCol="1" anchor="t" anchorCtr="0" compatLnSpc="1">
            <a:prstTxWarp prst="textNoShape">
              <a:avLst/>
            </a:prstTxWarp>
          </a:bodyPr>
          <a:lstStyle/>
          <a:p>
            <a:endParaRPr lang="de-DE" sz="1798" dirty="0"/>
          </a:p>
        </p:txBody>
      </p:sp>
      <p:sp>
        <p:nvSpPr>
          <p:cNvPr id="12" name="Linie"/>
          <p:cNvSpPr/>
          <p:nvPr/>
        </p:nvSpPr>
        <p:spPr>
          <a:xfrm>
            <a:off x="0" y="5642640"/>
            <a:ext cx="12192000" cy="273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8"/>
          </a:p>
        </p:txBody>
      </p:sp>
      <p:sp>
        <p:nvSpPr>
          <p:cNvPr id="26" name="Vertikaler Textplatzhalter 2"/>
          <p:cNvSpPr>
            <a:spLocks noGrp="1"/>
          </p:cNvSpPr>
          <p:nvPr>
            <p:ph type="body" orient="vert" idx="17" hasCustomPrompt="1"/>
          </p:nvPr>
        </p:nvSpPr>
        <p:spPr>
          <a:xfrm>
            <a:off x="478368" y="2484439"/>
            <a:ext cx="4251137" cy="498598"/>
          </a:xfrm>
          <a:solidFill>
            <a:schemeClr val="bg2"/>
          </a:solidFill>
        </p:spPr>
        <p:txBody>
          <a:bodyPr vert="horz" wrap="none" lIns="90000" rIns="90000" anchor="t" anchorCtr="0">
            <a:spAutoFit/>
          </a:bodyPr>
          <a:lstStyle>
            <a:lvl1pPr marL="0" indent="0">
              <a:lnSpc>
                <a:spcPct val="90000"/>
              </a:lnSpc>
              <a:spcBef>
                <a:spcPts val="0"/>
              </a:spcBef>
              <a:defRPr sz="3596" b="1" i="0">
                <a:solidFill>
                  <a:schemeClr val="bg1"/>
                </a:solidFill>
                <a:latin typeface="Calibri" panose="020F0502020204030204" pitchFamily="34" charset="0"/>
                <a:cs typeface="Calibri" panose="020F0502020204030204" pitchFamily="34" charset="0"/>
              </a:defRPr>
            </a:lvl1pPr>
            <a:lvl2pPr marL="0" indent="0">
              <a:lnSpc>
                <a:spcPct val="90000"/>
              </a:lnSpc>
              <a:spcBef>
                <a:spcPts val="0"/>
              </a:spcBef>
              <a:defRPr sz="3197" b="1" i="0">
                <a:solidFill>
                  <a:schemeClr val="bg1"/>
                </a:solidFill>
                <a:latin typeface="+mn-lt"/>
              </a:defRPr>
            </a:lvl2pPr>
            <a:lvl3pPr marL="0" indent="0">
              <a:lnSpc>
                <a:spcPct val="90000"/>
              </a:lnSpc>
              <a:spcBef>
                <a:spcPts val="0"/>
              </a:spcBef>
              <a:defRPr sz="3197" b="1" i="0">
                <a:solidFill>
                  <a:schemeClr val="bg1"/>
                </a:solidFill>
                <a:latin typeface="+mn-lt"/>
              </a:defRPr>
            </a:lvl3pPr>
            <a:lvl4pPr marL="0" indent="0">
              <a:lnSpc>
                <a:spcPct val="90000"/>
              </a:lnSpc>
              <a:spcBef>
                <a:spcPts val="0"/>
              </a:spcBef>
              <a:defRPr sz="3197" b="1" i="0">
                <a:solidFill>
                  <a:schemeClr val="bg1"/>
                </a:solidFill>
                <a:latin typeface="+mn-lt"/>
              </a:defRPr>
            </a:lvl4pPr>
            <a:lvl5pPr marL="0" indent="0">
              <a:lnSpc>
                <a:spcPct val="90000"/>
              </a:lnSpc>
              <a:spcBef>
                <a:spcPts val="0"/>
              </a:spcBef>
              <a:defRPr sz="3197" b="1" i="0">
                <a:solidFill>
                  <a:schemeClr val="bg1"/>
                </a:solidFill>
                <a:latin typeface="+mn-lt"/>
              </a:defRPr>
            </a:lvl5pPr>
            <a:lvl6pPr marL="0" indent="0">
              <a:lnSpc>
                <a:spcPct val="90000"/>
              </a:lnSpc>
              <a:spcBef>
                <a:spcPts val="0"/>
              </a:spcBef>
              <a:defRPr sz="3197" b="1" i="0">
                <a:solidFill>
                  <a:schemeClr val="bg1"/>
                </a:solidFill>
                <a:latin typeface="+mn-lt"/>
              </a:defRPr>
            </a:lvl6pPr>
            <a:lvl7pPr marL="0" indent="0">
              <a:lnSpc>
                <a:spcPct val="90000"/>
              </a:lnSpc>
              <a:spcBef>
                <a:spcPts val="0"/>
              </a:spcBef>
              <a:defRPr sz="3197" b="1" i="0">
                <a:solidFill>
                  <a:schemeClr val="bg1"/>
                </a:solidFill>
                <a:latin typeface="+mn-lt"/>
              </a:defRPr>
            </a:lvl7pPr>
            <a:lvl8pPr marL="0" indent="0">
              <a:lnSpc>
                <a:spcPct val="90000"/>
              </a:lnSpc>
              <a:spcBef>
                <a:spcPts val="0"/>
              </a:spcBef>
              <a:defRPr sz="3197" b="1" i="0">
                <a:solidFill>
                  <a:schemeClr val="bg1"/>
                </a:solidFill>
                <a:latin typeface="+mn-lt"/>
              </a:defRPr>
            </a:lvl8pPr>
            <a:lvl9pPr marL="0" indent="0">
              <a:lnSpc>
                <a:spcPct val="90000"/>
              </a:lnSpc>
              <a:spcBef>
                <a:spcPts val="0"/>
              </a:spcBef>
              <a:defRPr sz="3197" b="1" i="0">
                <a:solidFill>
                  <a:schemeClr val="bg1"/>
                </a:solidFill>
                <a:latin typeface="+mn-lt"/>
              </a:defRPr>
            </a:lvl9pPr>
          </a:lstStyle>
          <a:p>
            <a:pPr lvl="0"/>
            <a:r>
              <a:rPr lang="de-DE" dirty="0"/>
              <a:t>zwei Zeilen einfügen</a:t>
            </a:r>
          </a:p>
        </p:txBody>
      </p:sp>
      <p:sp>
        <p:nvSpPr>
          <p:cNvPr id="29" name="Vertikaler Textplatzhalter 2"/>
          <p:cNvSpPr>
            <a:spLocks noGrp="1"/>
          </p:cNvSpPr>
          <p:nvPr>
            <p:ph type="body" orient="vert" idx="13" hasCustomPrompt="1"/>
          </p:nvPr>
        </p:nvSpPr>
        <p:spPr>
          <a:xfrm>
            <a:off x="4769229" y="6028843"/>
            <a:ext cx="6913632" cy="468000"/>
          </a:xfrm>
        </p:spPr>
        <p:txBody>
          <a:bodyPr vert="horz" anchor="b" anchorCtr="0"/>
          <a:lstStyle>
            <a:lvl1pPr marL="0" indent="0" algn="r">
              <a:lnSpc>
                <a:spcPct val="100000"/>
              </a:lnSpc>
              <a:spcBef>
                <a:spcPts val="0"/>
              </a:spcBef>
              <a:buFont typeface="Arial" panose="020B0604020202020204" pitchFamily="34" charset="0"/>
              <a:buNone/>
              <a:defRPr sz="1399" b="0"/>
            </a:lvl1pPr>
            <a:lvl2pPr marL="0" indent="0" algn="r">
              <a:lnSpc>
                <a:spcPct val="100000"/>
              </a:lnSpc>
              <a:spcBef>
                <a:spcPts val="0"/>
              </a:spcBef>
              <a:buNone/>
              <a:defRPr sz="1399" b="0"/>
            </a:lvl2pPr>
            <a:lvl3pPr marL="0" indent="0" algn="r">
              <a:lnSpc>
                <a:spcPct val="100000"/>
              </a:lnSpc>
              <a:spcBef>
                <a:spcPts val="0"/>
              </a:spcBef>
              <a:buNone/>
              <a:defRPr sz="1399" b="0"/>
            </a:lvl3pPr>
            <a:lvl4pPr marL="0" indent="0" algn="r">
              <a:lnSpc>
                <a:spcPct val="100000"/>
              </a:lnSpc>
              <a:spcBef>
                <a:spcPts val="0"/>
              </a:spcBef>
              <a:buNone/>
              <a:defRPr sz="1399" b="0"/>
            </a:lvl4pPr>
            <a:lvl5pPr marL="0" indent="0" algn="r">
              <a:lnSpc>
                <a:spcPct val="100000"/>
              </a:lnSpc>
              <a:spcBef>
                <a:spcPts val="0"/>
              </a:spcBef>
              <a:buNone/>
              <a:defRPr sz="1399" b="0"/>
            </a:lvl5pPr>
            <a:lvl6pPr marL="0" indent="0" algn="r">
              <a:lnSpc>
                <a:spcPct val="100000"/>
              </a:lnSpc>
              <a:spcBef>
                <a:spcPts val="0"/>
              </a:spcBef>
              <a:buNone/>
              <a:defRPr sz="1399" b="0"/>
            </a:lvl6pPr>
            <a:lvl7pPr marL="0" indent="0" algn="r">
              <a:lnSpc>
                <a:spcPct val="100000"/>
              </a:lnSpc>
              <a:spcBef>
                <a:spcPts val="0"/>
              </a:spcBef>
              <a:buNone/>
              <a:defRPr sz="1399" b="0"/>
            </a:lvl7pPr>
            <a:lvl8pPr marL="0" indent="0" algn="r">
              <a:lnSpc>
                <a:spcPct val="100000"/>
              </a:lnSpc>
              <a:spcBef>
                <a:spcPts val="0"/>
              </a:spcBef>
              <a:buNone/>
              <a:defRPr sz="1399" b="0"/>
            </a:lvl8pPr>
            <a:lvl9pPr marL="0" indent="0" algn="r">
              <a:lnSpc>
                <a:spcPct val="100000"/>
              </a:lnSpc>
              <a:spcBef>
                <a:spcPts val="0"/>
              </a:spcBef>
              <a:buNone/>
              <a:defRPr sz="1399" b="0"/>
            </a:lvl9pPr>
          </a:lstStyle>
          <a:p>
            <a:pPr lvl="0"/>
            <a:r>
              <a:rPr lang="de-DE" dirty="0"/>
              <a:t>Freiraum für Sekundärlogo(s) / Name </a:t>
            </a:r>
            <a:br>
              <a:rPr lang="de-DE" dirty="0"/>
            </a:br>
            <a:r>
              <a:rPr lang="de-DE" dirty="0"/>
              <a:t>des Fachbereichs, Instituts oder SFBs</a:t>
            </a:r>
          </a:p>
        </p:txBody>
      </p:sp>
      <p:pic>
        <p:nvPicPr>
          <p:cNvPr id="24" name="Hintergrundbild">
            <a:extLst>
              <a:ext uri="{FF2B5EF4-FFF2-40B4-BE49-F238E27FC236}">
                <a16:creationId xmlns:a16="http://schemas.microsoft.com/office/drawing/2014/main" id="{BA571F12-9FBB-F444-8324-06D41A3658B2}"/>
              </a:ext>
            </a:extLst>
          </p:cNvPr>
          <p:cNvPicPr>
            <a:picLocks noChangeAspect="1"/>
          </p:cNvPicPr>
          <p:nvPr/>
        </p:nvPicPr>
        <p:blipFill>
          <a:blip r:embed="rId3"/>
          <a:stretch>
            <a:fillRect/>
          </a:stretch>
        </p:blipFill>
        <p:spPr>
          <a:xfrm>
            <a:off x="0" y="7982"/>
            <a:ext cx="12192000" cy="5654051"/>
          </a:xfrm>
          <a:prstGeom prst="rect">
            <a:avLst/>
          </a:prstGeom>
        </p:spPr>
      </p:pic>
      <p:sp>
        <p:nvSpPr>
          <p:cNvPr id="25" name="Linie">
            <a:extLst>
              <a:ext uri="{FF2B5EF4-FFF2-40B4-BE49-F238E27FC236}">
                <a16:creationId xmlns:a16="http://schemas.microsoft.com/office/drawing/2014/main" id="{77CF79E4-663F-5B48-89C0-26073481A6A8}"/>
              </a:ext>
            </a:extLst>
          </p:cNvPr>
          <p:cNvSpPr/>
          <p:nvPr/>
        </p:nvSpPr>
        <p:spPr>
          <a:xfrm>
            <a:off x="0" y="5642640"/>
            <a:ext cx="12192000" cy="273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8"/>
          </a:p>
        </p:txBody>
      </p:sp>
      <p:grpSp>
        <p:nvGrpSpPr>
          <p:cNvPr id="28" name="Regieanweisungen">
            <a:extLst>
              <a:ext uri="{FF2B5EF4-FFF2-40B4-BE49-F238E27FC236}">
                <a16:creationId xmlns:a16="http://schemas.microsoft.com/office/drawing/2014/main" id="{712B8235-5A53-9945-8D5D-3510A4AA4400}"/>
              </a:ext>
            </a:extLst>
          </p:cNvPr>
          <p:cNvGrpSpPr/>
          <p:nvPr/>
        </p:nvGrpSpPr>
        <p:grpSpPr>
          <a:xfrm>
            <a:off x="-467513" y="-468000"/>
            <a:ext cx="13126327" cy="7776000"/>
            <a:chOff x="-468000" y="-468000"/>
            <a:chExt cx="13140000" cy="7776000"/>
          </a:xfrm>
        </p:grpSpPr>
        <p:cxnSp>
          <p:nvCxnSpPr>
            <p:cNvPr id="32" name="Linie">
              <a:extLst>
                <a:ext uri="{FF2B5EF4-FFF2-40B4-BE49-F238E27FC236}">
                  <a16:creationId xmlns:a16="http://schemas.microsoft.com/office/drawing/2014/main" id="{9F75CF44-58E0-CF49-9E1C-463536DD6D92}"/>
                </a:ext>
              </a:extLst>
            </p:cNvPr>
            <p:cNvCxnSpPr/>
            <p:nvPr/>
          </p:nvCxnSpPr>
          <p:spPr>
            <a:xfrm>
              <a:off x="12312000" y="232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Linie">
              <a:extLst>
                <a:ext uri="{FF2B5EF4-FFF2-40B4-BE49-F238E27FC236}">
                  <a16:creationId xmlns:a16="http://schemas.microsoft.com/office/drawing/2014/main" id="{7A362EBF-CD5A-4142-8441-D4957096E564}"/>
                </a:ext>
              </a:extLst>
            </p:cNvPr>
            <p:cNvCxnSpPr/>
            <p:nvPr/>
          </p:nvCxnSpPr>
          <p:spPr>
            <a:xfrm>
              <a:off x="12312000" y="574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Linie">
              <a:extLst>
                <a:ext uri="{FF2B5EF4-FFF2-40B4-BE49-F238E27FC236}">
                  <a16:creationId xmlns:a16="http://schemas.microsoft.com/office/drawing/2014/main" id="{218FBFDE-7BFD-DB4F-883E-BEF6AD66B75F}"/>
                </a:ext>
              </a:extLst>
            </p:cNvPr>
            <p:cNvCxnSpPr/>
            <p:nvPr/>
          </p:nvCxnSpPr>
          <p:spPr>
            <a:xfrm>
              <a:off x="11844000" y="-46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Linie">
              <a:extLst>
                <a:ext uri="{FF2B5EF4-FFF2-40B4-BE49-F238E27FC236}">
                  <a16:creationId xmlns:a16="http://schemas.microsoft.com/office/drawing/2014/main" id="{A6889172-AEB2-4B49-ABBB-14A5EC539A77}"/>
                </a:ext>
              </a:extLst>
            </p:cNvPr>
            <p:cNvCxnSpPr/>
            <p:nvPr/>
          </p:nvCxnSpPr>
          <p:spPr>
            <a:xfrm>
              <a:off x="360000" y="-46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Linie">
              <a:extLst>
                <a:ext uri="{FF2B5EF4-FFF2-40B4-BE49-F238E27FC236}">
                  <a16:creationId xmlns:a16="http://schemas.microsoft.com/office/drawing/2014/main" id="{E7812F82-53CA-9C4F-BE00-FB80E6A90998}"/>
                </a:ext>
              </a:extLst>
            </p:cNvPr>
            <p:cNvCxnSpPr/>
            <p:nvPr/>
          </p:nvCxnSpPr>
          <p:spPr>
            <a:xfrm>
              <a:off x="11844000" y="694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Linie">
              <a:extLst>
                <a:ext uri="{FF2B5EF4-FFF2-40B4-BE49-F238E27FC236}">
                  <a16:creationId xmlns:a16="http://schemas.microsoft.com/office/drawing/2014/main" id="{CE45FCEA-1E45-1343-8C1C-A3BEC099F383}"/>
                </a:ext>
              </a:extLst>
            </p:cNvPr>
            <p:cNvCxnSpPr/>
            <p:nvPr/>
          </p:nvCxnSpPr>
          <p:spPr>
            <a:xfrm>
              <a:off x="360000" y="694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Linie">
              <a:extLst>
                <a:ext uri="{FF2B5EF4-FFF2-40B4-BE49-F238E27FC236}">
                  <a16:creationId xmlns:a16="http://schemas.microsoft.com/office/drawing/2014/main" id="{B6E18050-9C35-304A-9775-60B2821E1D4C}"/>
                </a:ext>
              </a:extLst>
            </p:cNvPr>
            <p:cNvCxnSpPr/>
            <p:nvPr/>
          </p:nvCxnSpPr>
          <p:spPr>
            <a:xfrm>
              <a:off x="-468000" y="232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Linie">
              <a:extLst>
                <a:ext uri="{FF2B5EF4-FFF2-40B4-BE49-F238E27FC236}">
                  <a16:creationId xmlns:a16="http://schemas.microsoft.com/office/drawing/2014/main" id="{5221AB02-FC2F-414A-94B6-B8F74B382375}"/>
                </a:ext>
              </a:extLst>
            </p:cNvPr>
            <p:cNvCxnSpPr/>
            <p:nvPr/>
          </p:nvCxnSpPr>
          <p:spPr>
            <a:xfrm>
              <a:off x="-468000" y="574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Linie">
              <a:extLst>
                <a:ext uri="{FF2B5EF4-FFF2-40B4-BE49-F238E27FC236}">
                  <a16:creationId xmlns:a16="http://schemas.microsoft.com/office/drawing/2014/main" id="{BE156E55-54A9-F549-AA7E-7C3CABBE8937}"/>
                </a:ext>
              </a:extLst>
            </p:cNvPr>
            <p:cNvCxnSpPr/>
            <p:nvPr/>
          </p:nvCxnSpPr>
          <p:spPr>
            <a:xfrm>
              <a:off x="-468000" y="1350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Linie">
              <a:extLst>
                <a:ext uri="{FF2B5EF4-FFF2-40B4-BE49-F238E27FC236}">
                  <a16:creationId xmlns:a16="http://schemas.microsoft.com/office/drawing/2014/main" id="{B8C93632-B41D-164C-8A56-30C5204E38F2}"/>
                </a:ext>
              </a:extLst>
            </p:cNvPr>
            <p:cNvCxnSpPr/>
            <p:nvPr/>
          </p:nvCxnSpPr>
          <p:spPr>
            <a:xfrm>
              <a:off x="12312000" y="1350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8" name="Titel 1">
            <a:extLst>
              <a:ext uri="{FF2B5EF4-FFF2-40B4-BE49-F238E27FC236}">
                <a16:creationId xmlns:a16="http://schemas.microsoft.com/office/drawing/2014/main" id="{85805F51-5C97-E345-958F-2F1F3E4046D2}"/>
              </a:ext>
            </a:extLst>
          </p:cNvPr>
          <p:cNvSpPr txBox="1">
            <a:spLocks/>
          </p:cNvSpPr>
          <p:nvPr/>
        </p:nvSpPr>
        <p:spPr>
          <a:xfrm>
            <a:off x="359626" y="1962075"/>
            <a:ext cx="5036816" cy="498598"/>
          </a:xfrm>
          <a:prstGeom prst="rect">
            <a:avLst/>
          </a:prstGeom>
          <a:solidFill>
            <a:schemeClr val="bg2"/>
          </a:solidFill>
        </p:spPr>
        <p:txBody>
          <a:bodyPr vert="horz" wrap="none" lIns="89906" tIns="0" rIns="89906" bIns="0" rtlCol="0" anchor="t" anchorCtr="0">
            <a:spAutoFit/>
          </a:bodyPr>
          <a:lstStyle>
            <a:lvl1pPr marL="0" indent="0" algn="l" defTabSz="914377" rtl="0" eaLnBrk="1" latinLnBrk="0" hangingPunct="1">
              <a:lnSpc>
                <a:spcPct val="90000"/>
              </a:lnSpc>
              <a:spcBef>
                <a:spcPts val="0"/>
              </a:spcBef>
              <a:buFont typeface="Arial" panose="020B0604020202020204" pitchFamily="34" charset="0"/>
              <a:buNone/>
              <a:defRPr sz="3600" b="1" i="0" kern="1200" baseline="0">
                <a:solidFill>
                  <a:schemeClr val="bg1"/>
                </a:solidFill>
                <a:latin typeface="Calibri" panose="020F0502020204030204" pitchFamily="34" charset="0"/>
                <a:ea typeface="+mj-ea"/>
                <a:cs typeface="Calibri" panose="020F0502020204030204" pitchFamily="34" charset="0"/>
              </a:defRPr>
            </a:lvl1pPr>
          </a:lstStyle>
          <a:p>
            <a:r>
              <a:rPr lang="de-DE" sz="3596"/>
              <a:t>Titel der Präsentation auf</a:t>
            </a:r>
            <a:endParaRPr lang="de-DE" sz="3596" dirty="0"/>
          </a:p>
        </p:txBody>
      </p:sp>
      <p:sp>
        <p:nvSpPr>
          <p:cNvPr id="59" name="Untertitel 2">
            <a:extLst>
              <a:ext uri="{FF2B5EF4-FFF2-40B4-BE49-F238E27FC236}">
                <a16:creationId xmlns:a16="http://schemas.microsoft.com/office/drawing/2014/main" id="{21FA039B-FF8C-CC43-A7B1-3587AB2B0425}"/>
              </a:ext>
            </a:extLst>
          </p:cNvPr>
          <p:cNvSpPr txBox="1">
            <a:spLocks/>
          </p:cNvSpPr>
          <p:nvPr/>
        </p:nvSpPr>
        <p:spPr>
          <a:xfrm>
            <a:off x="359625" y="3590925"/>
            <a:ext cx="2013902" cy="1800000"/>
          </a:xfrm>
          <a:prstGeom prst="rect">
            <a:avLst/>
          </a:prstGeom>
        </p:spPr>
        <p:txBody>
          <a:bodyPr vert="horz" lIns="0" tIns="0" rIns="0" bIns="0" rtlCol="0" anchor="t" anchorCtr="0">
            <a:noAutofit/>
          </a:bodyPr>
          <a:lstStyle>
            <a:lvl1pPr marL="0" indent="0" algn="l" defTabSz="914377" rtl="0" eaLnBrk="1" latinLnBrk="0" hangingPunct="1">
              <a:lnSpc>
                <a:spcPct val="100000"/>
              </a:lnSpc>
              <a:spcBef>
                <a:spcPts val="0"/>
              </a:spcBef>
              <a:spcAft>
                <a:spcPts val="0"/>
              </a:spcAft>
              <a:buFont typeface="Arial" panose="020B0604020202020204" pitchFamily="34" charset="0"/>
              <a:buNone/>
              <a:tabLst/>
              <a:defRPr lang="de-DE" sz="1800" b="0" i="0" u="none" strike="noStrike" kern="1200" baseline="0">
                <a:solidFill>
                  <a:schemeClr val="bg1"/>
                </a:solidFill>
                <a:latin typeface="Calibri" panose="020F0502020204030204" pitchFamily="34" charset="0"/>
                <a:ea typeface="+mn-ea"/>
                <a:cs typeface="Calibri" panose="020F0502020204030204" pitchFamily="34" charset="0"/>
              </a:defRPr>
            </a:lvl1pPr>
            <a:lvl2pPr marL="0" indent="0" algn="l" defTabSz="914377" rtl="0" eaLnBrk="1" latinLnBrk="0" hangingPunct="1">
              <a:lnSpc>
                <a:spcPct val="100000"/>
              </a:lnSpc>
              <a:spcBef>
                <a:spcPts val="0"/>
              </a:spcBef>
              <a:spcAft>
                <a:spcPts val="0"/>
              </a:spcAft>
              <a:buFont typeface="Arial" panose="020B0604020202020204" pitchFamily="34" charset="0"/>
              <a:buNone/>
              <a:tabLst/>
              <a:defRPr sz="1600" b="0" kern="1200" baseline="0">
                <a:solidFill>
                  <a:schemeClr val="bg1"/>
                </a:solidFill>
                <a:latin typeface="Calibri" panose="020F0502020204030204" pitchFamily="34" charset="0"/>
                <a:ea typeface="+mn-ea"/>
                <a:cs typeface="Calibri" panose="020F0502020204030204" pitchFamily="34" charset="0"/>
              </a:defRPr>
            </a:lvl2pPr>
            <a:lvl3pPr marL="0" indent="0" algn="l" defTabSz="914377" rtl="0" eaLnBrk="1" latinLnBrk="0" hangingPunct="1">
              <a:lnSpc>
                <a:spcPct val="100000"/>
              </a:lnSpc>
              <a:spcBef>
                <a:spcPts val="0"/>
              </a:spcBef>
              <a:spcAft>
                <a:spcPts val="0"/>
              </a:spcAft>
              <a:buFont typeface="Arial" panose="020B0604020202020204" pitchFamily="34" charset="0"/>
              <a:buNone/>
              <a:tabLst/>
              <a:defRPr sz="1600" b="0" kern="1200" baseline="0">
                <a:solidFill>
                  <a:schemeClr val="bg1"/>
                </a:solidFill>
                <a:latin typeface="Calibri" panose="020F0502020204030204" pitchFamily="34" charset="0"/>
                <a:ea typeface="+mn-ea"/>
                <a:cs typeface="Calibri" panose="020F0502020204030204" pitchFamily="34" charset="0"/>
              </a:defRPr>
            </a:lvl3pPr>
            <a:lvl4pPr marL="0" indent="0" algn="l" defTabSz="914377" rtl="0" eaLnBrk="1" latinLnBrk="0" hangingPunct="1">
              <a:lnSpc>
                <a:spcPct val="100000"/>
              </a:lnSpc>
              <a:spcBef>
                <a:spcPts val="0"/>
              </a:spcBef>
              <a:spcAft>
                <a:spcPts val="0"/>
              </a:spcAft>
              <a:buFont typeface="Arial" panose="020B0604020202020204" pitchFamily="34" charset="0"/>
              <a:buNone/>
              <a:tabLst/>
              <a:defRPr sz="1600" b="0" kern="1200" baseline="0">
                <a:solidFill>
                  <a:schemeClr val="bg1"/>
                </a:solidFill>
                <a:latin typeface="Calibri" panose="020F0502020204030204" pitchFamily="34" charset="0"/>
                <a:ea typeface="+mn-ea"/>
                <a:cs typeface="Calibri" panose="020F0502020204030204" pitchFamily="34" charset="0"/>
              </a:defRPr>
            </a:lvl4pPr>
            <a:lvl5pPr marL="0" indent="0" algn="l" defTabSz="914377" rtl="0" eaLnBrk="1" latinLnBrk="0" hangingPunct="1">
              <a:lnSpc>
                <a:spcPct val="100000"/>
              </a:lnSpc>
              <a:spcBef>
                <a:spcPts val="0"/>
              </a:spcBef>
              <a:spcAft>
                <a:spcPts val="0"/>
              </a:spcAft>
              <a:buFont typeface="Arial" panose="020B0604020202020204" pitchFamily="34" charset="0"/>
              <a:buNone/>
              <a:tabLst/>
              <a:defRPr sz="1600" b="0" kern="1200" baseline="0">
                <a:solidFill>
                  <a:schemeClr val="bg1"/>
                </a:solidFill>
                <a:latin typeface="Calibri" panose="020F0502020204030204" pitchFamily="34" charset="0"/>
                <a:ea typeface="+mn-ea"/>
                <a:cs typeface="Calibri" panose="020F0502020204030204" pitchFamily="34" charset="0"/>
              </a:defRPr>
            </a:lvl5pPr>
            <a:lvl6pPr marL="0" indent="0" algn="l" defTabSz="914377" rtl="0" eaLnBrk="1" latinLnBrk="0" hangingPunct="1">
              <a:lnSpc>
                <a:spcPct val="100000"/>
              </a:lnSpc>
              <a:spcBef>
                <a:spcPts val="0"/>
              </a:spcBef>
              <a:spcAft>
                <a:spcPts val="0"/>
              </a:spcAft>
              <a:buFont typeface="Arial" panose="020B0604020202020204" pitchFamily="34" charset="0"/>
              <a:buNone/>
              <a:tabLst/>
              <a:defRPr sz="1600" b="0" kern="1200" baseline="0">
                <a:solidFill>
                  <a:schemeClr val="bg1"/>
                </a:solidFill>
                <a:latin typeface="Calibri" panose="020F0502020204030204" pitchFamily="34" charset="0"/>
                <a:ea typeface="+mn-ea"/>
                <a:cs typeface="Calibri" panose="020F0502020204030204" pitchFamily="34" charset="0"/>
              </a:defRPr>
            </a:lvl6pPr>
            <a:lvl7pPr marL="0" indent="0" algn="l" defTabSz="914377" rtl="0" eaLnBrk="1" latinLnBrk="0" hangingPunct="1">
              <a:lnSpc>
                <a:spcPct val="100000"/>
              </a:lnSpc>
              <a:spcBef>
                <a:spcPts val="0"/>
              </a:spcBef>
              <a:spcAft>
                <a:spcPts val="0"/>
              </a:spcAft>
              <a:buFont typeface="Arial" panose="020B0604020202020204" pitchFamily="34" charset="0"/>
              <a:buNone/>
              <a:tabLst/>
              <a:defRPr sz="1600" b="0" kern="1200" baseline="0">
                <a:solidFill>
                  <a:schemeClr val="bg1"/>
                </a:solidFill>
                <a:latin typeface="Calibri" panose="020F0502020204030204" pitchFamily="34" charset="0"/>
                <a:ea typeface="+mn-ea"/>
                <a:cs typeface="Calibri" panose="020F0502020204030204" pitchFamily="34" charset="0"/>
              </a:defRPr>
            </a:lvl7pPr>
            <a:lvl8pPr marL="0" indent="0" algn="l" defTabSz="914377" rtl="0" eaLnBrk="1" latinLnBrk="0" hangingPunct="1">
              <a:lnSpc>
                <a:spcPct val="100000"/>
              </a:lnSpc>
              <a:spcBef>
                <a:spcPts val="0"/>
              </a:spcBef>
              <a:spcAft>
                <a:spcPts val="0"/>
              </a:spcAft>
              <a:buFont typeface="Arial" panose="020B0604020202020204" pitchFamily="34" charset="0"/>
              <a:buNone/>
              <a:tabLst/>
              <a:defRPr sz="1600" b="0" kern="1200" baseline="0">
                <a:solidFill>
                  <a:schemeClr val="bg1"/>
                </a:solidFill>
                <a:latin typeface="Calibri" panose="020F0502020204030204" pitchFamily="34" charset="0"/>
                <a:ea typeface="+mn-ea"/>
                <a:cs typeface="Calibri" panose="020F0502020204030204" pitchFamily="34" charset="0"/>
              </a:defRPr>
            </a:lvl8pPr>
            <a:lvl9pPr marL="0" indent="0" algn="l" defTabSz="914377" rtl="0" eaLnBrk="1" latinLnBrk="0" hangingPunct="1">
              <a:lnSpc>
                <a:spcPct val="100000"/>
              </a:lnSpc>
              <a:spcBef>
                <a:spcPts val="0"/>
              </a:spcBef>
              <a:spcAft>
                <a:spcPts val="0"/>
              </a:spcAft>
              <a:buFont typeface="Arial" panose="020B0604020202020204" pitchFamily="34" charset="0"/>
              <a:buNone/>
              <a:tabLst/>
              <a:defRPr sz="1600" b="0" kern="1200" baseline="0">
                <a:solidFill>
                  <a:schemeClr val="bg1"/>
                </a:solidFill>
                <a:latin typeface="Calibri" panose="020F0502020204030204" pitchFamily="34" charset="0"/>
                <a:ea typeface="+mn-ea"/>
                <a:cs typeface="Calibri" panose="020F0502020204030204" pitchFamily="34" charset="0"/>
              </a:defRPr>
            </a:lvl9pPr>
          </a:lstStyle>
          <a:p>
            <a:r>
              <a:rPr lang="en-GB" sz="1798"/>
              <a:t>Untertitel bzw. Kurzbeschreibung der Präsentation</a:t>
            </a:r>
          </a:p>
          <a:p>
            <a:r>
              <a:rPr lang="en-GB" sz="1798"/>
              <a:t>Name: der Referentin / des Referenten</a:t>
            </a:r>
            <a:endParaRPr lang="en-GB" sz="1798" dirty="0"/>
          </a:p>
        </p:txBody>
      </p:sp>
      <p:sp>
        <p:nvSpPr>
          <p:cNvPr id="60" name="Vertikaler Textplatzhalter 2">
            <a:extLst>
              <a:ext uri="{FF2B5EF4-FFF2-40B4-BE49-F238E27FC236}">
                <a16:creationId xmlns:a16="http://schemas.microsoft.com/office/drawing/2014/main" id="{757A8D0F-1525-5440-90DB-24F909E2470A}"/>
              </a:ext>
            </a:extLst>
          </p:cNvPr>
          <p:cNvSpPr>
            <a:spLocks noGrp="1"/>
          </p:cNvSpPr>
          <p:nvPr>
            <p:ph type="body" orient="vert" idx="18" hasCustomPrompt="1"/>
          </p:nvPr>
        </p:nvSpPr>
        <p:spPr>
          <a:xfrm>
            <a:off x="358402" y="2484439"/>
            <a:ext cx="4089403" cy="498598"/>
          </a:xfrm>
          <a:solidFill>
            <a:schemeClr val="bg2"/>
          </a:solidFill>
        </p:spPr>
        <p:txBody>
          <a:bodyPr vert="horz" wrap="none" lIns="90000" rIns="90000" anchor="t" anchorCtr="0">
            <a:spAutoFit/>
          </a:bodyPr>
          <a:lstStyle>
            <a:lvl1pPr marL="0" indent="0">
              <a:lnSpc>
                <a:spcPct val="90000"/>
              </a:lnSpc>
              <a:spcBef>
                <a:spcPts val="0"/>
              </a:spcBef>
              <a:buNone/>
              <a:defRPr sz="3596" b="1" i="0">
                <a:solidFill>
                  <a:schemeClr val="bg1"/>
                </a:solidFill>
                <a:latin typeface="Calibri" panose="020F0502020204030204" pitchFamily="34" charset="0"/>
                <a:cs typeface="Calibri" panose="020F0502020204030204" pitchFamily="34" charset="0"/>
              </a:defRPr>
            </a:lvl1pPr>
            <a:lvl2pPr marL="0" indent="0">
              <a:lnSpc>
                <a:spcPct val="90000"/>
              </a:lnSpc>
              <a:spcBef>
                <a:spcPts val="0"/>
              </a:spcBef>
              <a:defRPr sz="3197" b="1" i="0">
                <a:solidFill>
                  <a:schemeClr val="bg1"/>
                </a:solidFill>
                <a:latin typeface="+mn-lt"/>
              </a:defRPr>
            </a:lvl2pPr>
            <a:lvl3pPr marL="0" indent="0">
              <a:lnSpc>
                <a:spcPct val="90000"/>
              </a:lnSpc>
              <a:spcBef>
                <a:spcPts val="0"/>
              </a:spcBef>
              <a:defRPr sz="3197" b="1" i="0">
                <a:solidFill>
                  <a:schemeClr val="bg1"/>
                </a:solidFill>
                <a:latin typeface="+mn-lt"/>
              </a:defRPr>
            </a:lvl3pPr>
            <a:lvl4pPr marL="0" indent="0">
              <a:lnSpc>
                <a:spcPct val="90000"/>
              </a:lnSpc>
              <a:spcBef>
                <a:spcPts val="0"/>
              </a:spcBef>
              <a:defRPr sz="3197" b="1" i="0">
                <a:solidFill>
                  <a:schemeClr val="bg1"/>
                </a:solidFill>
                <a:latin typeface="+mn-lt"/>
              </a:defRPr>
            </a:lvl4pPr>
            <a:lvl5pPr marL="0" indent="0">
              <a:lnSpc>
                <a:spcPct val="90000"/>
              </a:lnSpc>
              <a:spcBef>
                <a:spcPts val="0"/>
              </a:spcBef>
              <a:defRPr sz="3197" b="1" i="0">
                <a:solidFill>
                  <a:schemeClr val="bg1"/>
                </a:solidFill>
                <a:latin typeface="+mn-lt"/>
              </a:defRPr>
            </a:lvl5pPr>
            <a:lvl6pPr marL="0" indent="0">
              <a:lnSpc>
                <a:spcPct val="90000"/>
              </a:lnSpc>
              <a:spcBef>
                <a:spcPts val="0"/>
              </a:spcBef>
              <a:defRPr sz="3197" b="1" i="0">
                <a:solidFill>
                  <a:schemeClr val="bg1"/>
                </a:solidFill>
                <a:latin typeface="+mn-lt"/>
              </a:defRPr>
            </a:lvl6pPr>
            <a:lvl7pPr marL="0" indent="0">
              <a:lnSpc>
                <a:spcPct val="90000"/>
              </a:lnSpc>
              <a:spcBef>
                <a:spcPts val="0"/>
              </a:spcBef>
              <a:defRPr sz="3197" b="1" i="0">
                <a:solidFill>
                  <a:schemeClr val="bg1"/>
                </a:solidFill>
                <a:latin typeface="+mn-lt"/>
              </a:defRPr>
            </a:lvl7pPr>
            <a:lvl8pPr marL="0" indent="0">
              <a:lnSpc>
                <a:spcPct val="90000"/>
              </a:lnSpc>
              <a:spcBef>
                <a:spcPts val="0"/>
              </a:spcBef>
              <a:defRPr sz="3197" b="1" i="0">
                <a:solidFill>
                  <a:schemeClr val="bg1"/>
                </a:solidFill>
                <a:latin typeface="+mn-lt"/>
              </a:defRPr>
            </a:lvl8pPr>
            <a:lvl9pPr marL="0" indent="0">
              <a:lnSpc>
                <a:spcPct val="90000"/>
              </a:lnSpc>
              <a:spcBef>
                <a:spcPts val="0"/>
              </a:spcBef>
              <a:defRPr sz="3197" b="1" i="0">
                <a:solidFill>
                  <a:schemeClr val="bg1"/>
                </a:solidFill>
                <a:latin typeface="+mn-lt"/>
              </a:defRPr>
            </a:lvl9pPr>
          </a:lstStyle>
          <a:p>
            <a:pPr lvl="0"/>
            <a:r>
              <a:rPr lang="de-DE" dirty="0"/>
              <a:t>zwei Zeilen einfügen</a:t>
            </a:r>
          </a:p>
        </p:txBody>
      </p:sp>
      <p:sp>
        <p:nvSpPr>
          <p:cNvPr id="27" name="livng.knowledge">
            <a:extLst>
              <a:ext uri="{FF2B5EF4-FFF2-40B4-BE49-F238E27FC236}">
                <a16:creationId xmlns:a16="http://schemas.microsoft.com/office/drawing/2014/main" id="{066467CB-860E-B94F-9269-FA8017D3238F}"/>
              </a:ext>
            </a:extLst>
          </p:cNvPr>
          <p:cNvSpPr>
            <a:spLocks noChangeAspect="1" noEditPoints="1"/>
          </p:cNvSpPr>
          <p:nvPr/>
        </p:nvSpPr>
        <p:spPr bwMode="auto">
          <a:xfrm>
            <a:off x="359625" y="6320880"/>
            <a:ext cx="1691678" cy="216000"/>
          </a:xfrm>
          <a:custGeom>
            <a:avLst/>
            <a:gdLst>
              <a:gd name="T0" fmla="*/ 0 w 4704"/>
              <a:gd name="T1" fmla="*/ 17 h 592"/>
              <a:gd name="T2" fmla="*/ 85 w 4704"/>
              <a:gd name="T3" fmla="*/ 421 h 592"/>
              <a:gd name="T4" fmla="*/ 1676 w 4704"/>
              <a:gd name="T5" fmla="*/ 413 h 592"/>
              <a:gd name="T6" fmla="*/ 1676 w 4704"/>
              <a:gd name="T7" fmla="*/ 413 h 592"/>
              <a:gd name="T8" fmla="*/ 4672 w 4704"/>
              <a:gd name="T9" fmla="*/ 393 h 592"/>
              <a:gd name="T10" fmla="*/ 4475 w 4704"/>
              <a:gd name="T11" fmla="*/ 183 h 592"/>
              <a:gd name="T12" fmla="*/ 4704 w 4704"/>
              <a:gd name="T13" fmla="*/ 328 h 592"/>
              <a:gd name="T14" fmla="*/ 4631 w 4704"/>
              <a:gd name="T15" fmla="*/ 276 h 592"/>
              <a:gd name="T16" fmla="*/ 4347 w 4704"/>
              <a:gd name="T17" fmla="*/ 252 h 592"/>
              <a:gd name="T18" fmla="*/ 4369 w 4704"/>
              <a:gd name="T19" fmla="*/ 486 h 592"/>
              <a:gd name="T20" fmla="*/ 4155 w 4704"/>
              <a:gd name="T21" fmla="*/ 470 h 592"/>
              <a:gd name="T22" fmla="*/ 4207 w 4704"/>
              <a:gd name="T23" fmla="*/ 444 h 592"/>
              <a:gd name="T24" fmla="*/ 4218 w 4704"/>
              <a:gd name="T25" fmla="*/ 140 h 592"/>
              <a:gd name="T26" fmla="*/ 4351 w 4704"/>
              <a:gd name="T27" fmla="*/ 199 h 592"/>
              <a:gd name="T28" fmla="*/ 4273 w 4704"/>
              <a:gd name="T29" fmla="*/ 248 h 592"/>
              <a:gd name="T30" fmla="*/ 3868 w 4704"/>
              <a:gd name="T31" fmla="*/ 477 h 592"/>
              <a:gd name="T32" fmla="*/ 3937 w 4704"/>
              <a:gd name="T33" fmla="*/ 118 h 592"/>
              <a:gd name="T34" fmla="*/ 4017 w 4704"/>
              <a:gd name="T35" fmla="*/ 470 h 592"/>
              <a:gd name="T36" fmla="*/ 3814 w 4704"/>
              <a:gd name="T37" fmla="*/ 311 h 592"/>
              <a:gd name="T38" fmla="*/ 3481 w 4704"/>
              <a:gd name="T39" fmla="*/ 328 h 592"/>
              <a:gd name="T40" fmla="*/ 3668 w 4704"/>
              <a:gd name="T41" fmla="*/ 435 h 592"/>
              <a:gd name="T42" fmla="*/ 3542 w 4704"/>
              <a:gd name="T43" fmla="*/ 140 h 592"/>
              <a:gd name="T44" fmla="*/ 3481 w 4704"/>
              <a:gd name="T45" fmla="*/ 328 h 592"/>
              <a:gd name="T46" fmla="*/ 3542 w 4704"/>
              <a:gd name="T47" fmla="*/ 193 h 592"/>
              <a:gd name="T48" fmla="*/ 3242 w 4704"/>
              <a:gd name="T49" fmla="*/ 17 h 592"/>
              <a:gd name="T50" fmla="*/ 3327 w 4704"/>
              <a:gd name="T51" fmla="*/ 421 h 592"/>
              <a:gd name="T52" fmla="*/ 3095 w 4704"/>
              <a:gd name="T53" fmla="*/ 471 h 592"/>
              <a:gd name="T54" fmla="*/ 2968 w 4704"/>
              <a:gd name="T55" fmla="*/ 235 h 592"/>
              <a:gd name="T56" fmla="*/ 2755 w 4704"/>
              <a:gd name="T57" fmla="*/ 152 h 592"/>
              <a:gd name="T58" fmla="*/ 2878 w 4704"/>
              <a:gd name="T59" fmla="*/ 383 h 592"/>
              <a:gd name="T60" fmla="*/ 3042 w 4704"/>
              <a:gd name="T61" fmla="*/ 293 h 592"/>
              <a:gd name="T62" fmla="*/ 3114 w 4704"/>
              <a:gd name="T63" fmla="*/ 148 h 592"/>
              <a:gd name="T64" fmla="*/ 2433 w 4704"/>
              <a:gd name="T65" fmla="*/ 309 h 592"/>
              <a:gd name="T66" fmla="*/ 2574 w 4704"/>
              <a:gd name="T67" fmla="*/ 193 h 592"/>
              <a:gd name="T68" fmla="*/ 2574 w 4704"/>
              <a:gd name="T69" fmla="*/ 193 h 592"/>
              <a:gd name="T70" fmla="*/ 2175 w 4704"/>
              <a:gd name="T71" fmla="*/ 236 h 592"/>
              <a:gd name="T72" fmla="*/ 2095 w 4704"/>
              <a:gd name="T73" fmla="*/ 157 h 592"/>
              <a:gd name="T74" fmla="*/ 2352 w 4704"/>
              <a:gd name="T75" fmla="*/ 229 h 592"/>
              <a:gd name="T76" fmla="*/ 1770 w 4704"/>
              <a:gd name="T77" fmla="*/ 95 h 592"/>
              <a:gd name="T78" fmla="*/ 1840 w 4704"/>
              <a:gd name="T79" fmla="*/ 470 h 592"/>
              <a:gd name="T80" fmla="*/ 1940 w 4704"/>
              <a:gd name="T81" fmla="*/ 148 h 592"/>
              <a:gd name="T82" fmla="*/ 1966 w 4704"/>
              <a:gd name="T83" fmla="*/ 470 h 592"/>
              <a:gd name="T84" fmla="*/ 1302 w 4704"/>
              <a:gd name="T85" fmla="*/ 351 h 592"/>
              <a:gd name="T86" fmla="*/ 1302 w 4704"/>
              <a:gd name="T87" fmla="*/ 592 h 592"/>
              <a:gd name="T88" fmla="*/ 1226 w 4704"/>
              <a:gd name="T89" fmla="*/ 492 h 592"/>
              <a:gd name="T90" fmla="*/ 1178 w 4704"/>
              <a:gd name="T91" fmla="*/ 395 h 592"/>
              <a:gd name="T92" fmla="*/ 1393 w 4704"/>
              <a:gd name="T93" fmla="*/ 157 h 592"/>
              <a:gd name="T94" fmla="*/ 1294 w 4704"/>
              <a:gd name="T95" fmla="*/ 193 h 592"/>
              <a:gd name="T96" fmla="*/ 1294 w 4704"/>
              <a:gd name="T97" fmla="*/ 193 h 592"/>
              <a:gd name="T98" fmla="*/ 908 w 4704"/>
              <a:gd name="T99" fmla="*/ 236 h 592"/>
              <a:gd name="T100" fmla="*/ 827 w 4704"/>
              <a:gd name="T101" fmla="*/ 157 h 592"/>
              <a:gd name="T102" fmla="*/ 1084 w 4704"/>
              <a:gd name="T103" fmla="*/ 229 h 592"/>
              <a:gd name="T104" fmla="*/ 657 w 4704"/>
              <a:gd name="T105" fmla="*/ 53 h 592"/>
              <a:gd name="T106" fmla="*/ 668 w 4704"/>
              <a:gd name="T107" fmla="*/ 470 h 592"/>
              <a:gd name="T108" fmla="*/ 668 w 4704"/>
              <a:gd name="T109" fmla="*/ 470 h 592"/>
              <a:gd name="T110" fmla="*/ 385 w 4704"/>
              <a:gd name="T111" fmla="*/ 140 h 592"/>
              <a:gd name="T112" fmla="*/ 481 w 4704"/>
              <a:gd name="T113" fmla="*/ 311 h 592"/>
              <a:gd name="T114" fmla="*/ 217 w 4704"/>
              <a:gd name="T115" fmla="*/ 100 h 592"/>
              <a:gd name="T116" fmla="*/ 217 w 4704"/>
              <a:gd name="T117" fmla="*/ 100 h 592"/>
              <a:gd name="T118" fmla="*/ 253 w 4704"/>
              <a:gd name="T119" fmla="*/ 470 h 5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704" h="592">
                <a:moveTo>
                  <a:pt x="77" y="477"/>
                </a:moveTo>
                <a:cubicBezTo>
                  <a:pt x="6" y="477"/>
                  <a:pt x="6" y="413"/>
                  <a:pt x="6" y="386"/>
                </a:cubicBezTo>
                <a:lnTo>
                  <a:pt x="6" y="111"/>
                </a:lnTo>
                <a:cubicBezTo>
                  <a:pt x="6" y="67"/>
                  <a:pt x="4" y="44"/>
                  <a:pt x="0" y="17"/>
                </a:cubicBezTo>
                <a:lnTo>
                  <a:pt x="72" y="1"/>
                </a:lnTo>
                <a:cubicBezTo>
                  <a:pt x="77" y="21"/>
                  <a:pt x="78" y="48"/>
                  <a:pt x="78" y="90"/>
                </a:cubicBezTo>
                <a:lnTo>
                  <a:pt x="78" y="363"/>
                </a:lnTo>
                <a:cubicBezTo>
                  <a:pt x="78" y="406"/>
                  <a:pt x="80" y="413"/>
                  <a:pt x="85" y="421"/>
                </a:cubicBezTo>
                <a:cubicBezTo>
                  <a:pt x="88" y="426"/>
                  <a:pt x="99" y="429"/>
                  <a:pt x="108" y="426"/>
                </a:cubicBezTo>
                <a:lnTo>
                  <a:pt x="119" y="469"/>
                </a:lnTo>
                <a:cubicBezTo>
                  <a:pt x="106" y="474"/>
                  <a:pt x="93" y="477"/>
                  <a:pt x="77" y="477"/>
                </a:cubicBezTo>
                <a:close/>
                <a:moveTo>
                  <a:pt x="1676" y="413"/>
                </a:moveTo>
                <a:cubicBezTo>
                  <a:pt x="1676" y="375"/>
                  <a:pt x="1644" y="344"/>
                  <a:pt x="1606" y="344"/>
                </a:cubicBezTo>
                <a:cubicBezTo>
                  <a:pt x="1568" y="344"/>
                  <a:pt x="1538" y="375"/>
                  <a:pt x="1538" y="413"/>
                </a:cubicBezTo>
                <a:cubicBezTo>
                  <a:pt x="1538" y="453"/>
                  <a:pt x="1569" y="485"/>
                  <a:pt x="1608" y="485"/>
                </a:cubicBezTo>
                <a:cubicBezTo>
                  <a:pt x="1644" y="485"/>
                  <a:pt x="1676" y="453"/>
                  <a:pt x="1676" y="413"/>
                </a:cubicBezTo>
                <a:close/>
                <a:moveTo>
                  <a:pt x="4512" y="328"/>
                </a:moveTo>
                <a:lnTo>
                  <a:pt x="4512" y="333"/>
                </a:lnTo>
                <a:cubicBezTo>
                  <a:pt x="4512" y="377"/>
                  <a:pt x="4528" y="424"/>
                  <a:pt x="4591" y="424"/>
                </a:cubicBezTo>
                <a:cubicBezTo>
                  <a:pt x="4621" y="424"/>
                  <a:pt x="4647" y="414"/>
                  <a:pt x="4672" y="393"/>
                </a:cubicBezTo>
                <a:lnTo>
                  <a:pt x="4699" y="435"/>
                </a:lnTo>
                <a:cubicBezTo>
                  <a:pt x="4665" y="464"/>
                  <a:pt x="4626" y="478"/>
                  <a:pt x="4583" y="478"/>
                </a:cubicBezTo>
                <a:cubicBezTo>
                  <a:pt x="4492" y="478"/>
                  <a:pt x="4435" y="412"/>
                  <a:pt x="4435" y="309"/>
                </a:cubicBezTo>
                <a:cubicBezTo>
                  <a:pt x="4435" y="253"/>
                  <a:pt x="4447" y="215"/>
                  <a:pt x="4475" y="183"/>
                </a:cubicBezTo>
                <a:cubicBezTo>
                  <a:pt x="4501" y="153"/>
                  <a:pt x="4533" y="140"/>
                  <a:pt x="4574" y="140"/>
                </a:cubicBezTo>
                <a:cubicBezTo>
                  <a:pt x="4605" y="140"/>
                  <a:pt x="4635" y="148"/>
                  <a:pt x="4662" y="173"/>
                </a:cubicBezTo>
                <a:cubicBezTo>
                  <a:pt x="4690" y="199"/>
                  <a:pt x="4704" y="238"/>
                  <a:pt x="4704" y="313"/>
                </a:cubicBezTo>
                <a:lnTo>
                  <a:pt x="4704" y="328"/>
                </a:lnTo>
                <a:lnTo>
                  <a:pt x="4512" y="328"/>
                </a:lnTo>
                <a:close/>
                <a:moveTo>
                  <a:pt x="4574" y="193"/>
                </a:moveTo>
                <a:cubicBezTo>
                  <a:pt x="4534" y="193"/>
                  <a:pt x="4513" y="224"/>
                  <a:pt x="4513" y="276"/>
                </a:cubicBezTo>
                <a:lnTo>
                  <a:pt x="4631" y="276"/>
                </a:lnTo>
                <a:cubicBezTo>
                  <a:pt x="4631" y="224"/>
                  <a:pt x="4609" y="193"/>
                  <a:pt x="4574" y="193"/>
                </a:cubicBezTo>
                <a:close/>
                <a:moveTo>
                  <a:pt x="4351" y="199"/>
                </a:moveTo>
                <a:cubicBezTo>
                  <a:pt x="4338" y="199"/>
                  <a:pt x="4328" y="197"/>
                  <a:pt x="4326" y="196"/>
                </a:cubicBezTo>
                <a:cubicBezTo>
                  <a:pt x="4328" y="198"/>
                  <a:pt x="4347" y="219"/>
                  <a:pt x="4347" y="252"/>
                </a:cubicBezTo>
                <a:cubicBezTo>
                  <a:pt x="4347" y="308"/>
                  <a:pt x="4301" y="351"/>
                  <a:pt x="4225" y="351"/>
                </a:cubicBezTo>
                <a:cubicBezTo>
                  <a:pt x="4202" y="359"/>
                  <a:pt x="4182" y="371"/>
                  <a:pt x="4182" y="381"/>
                </a:cubicBezTo>
                <a:cubicBezTo>
                  <a:pt x="4182" y="393"/>
                  <a:pt x="4186" y="394"/>
                  <a:pt x="4262" y="394"/>
                </a:cubicBezTo>
                <a:cubicBezTo>
                  <a:pt x="4314" y="394"/>
                  <a:pt x="4369" y="421"/>
                  <a:pt x="4369" y="486"/>
                </a:cubicBezTo>
                <a:cubicBezTo>
                  <a:pt x="4369" y="555"/>
                  <a:pt x="4312" y="592"/>
                  <a:pt x="4226" y="592"/>
                </a:cubicBezTo>
                <a:cubicBezTo>
                  <a:pt x="4142" y="592"/>
                  <a:pt x="4082" y="564"/>
                  <a:pt x="4082" y="504"/>
                </a:cubicBezTo>
                <a:cubicBezTo>
                  <a:pt x="4082" y="489"/>
                  <a:pt x="4088" y="470"/>
                  <a:pt x="4088" y="470"/>
                </a:cubicBezTo>
                <a:lnTo>
                  <a:pt x="4155" y="470"/>
                </a:lnTo>
                <a:cubicBezTo>
                  <a:pt x="4155" y="470"/>
                  <a:pt x="4149" y="482"/>
                  <a:pt x="4149" y="492"/>
                </a:cubicBezTo>
                <a:cubicBezTo>
                  <a:pt x="4149" y="522"/>
                  <a:pt x="4175" y="539"/>
                  <a:pt x="4220" y="539"/>
                </a:cubicBezTo>
                <a:cubicBezTo>
                  <a:pt x="4270" y="539"/>
                  <a:pt x="4296" y="519"/>
                  <a:pt x="4296" y="489"/>
                </a:cubicBezTo>
                <a:cubicBezTo>
                  <a:pt x="4296" y="454"/>
                  <a:pt x="4267" y="444"/>
                  <a:pt x="4207" y="444"/>
                </a:cubicBezTo>
                <a:cubicBezTo>
                  <a:pt x="4121" y="444"/>
                  <a:pt x="4102" y="427"/>
                  <a:pt x="4102" y="395"/>
                </a:cubicBezTo>
                <a:cubicBezTo>
                  <a:pt x="4102" y="363"/>
                  <a:pt x="4128" y="351"/>
                  <a:pt x="4163" y="340"/>
                </a:cubicBezTo>
                <a:cubicBezTo>
                  <a:pt x="4114" y="326"/>
                  <a:pt x="4090" y="295"/>
                  <a:pt x="4090" y="249"/>
                </a:cubicBezTo>
                <a:cubicBezTo>
                  <a:pt x="4090" y="183"/>
                  <a:pt x="4141" y="140"/>
                  <a:pt x="4218" y="140"/>
                </a:cubicBezTo>
                <a:cubicBezTo>
                  <a:pt x="4264" y="140"/>
                  <a:pt x="4290" y="157"/>
                  <a:pt x="4316" y="157"/>
                </a:cubicBezTo>
                <a:cubicBezTo>
                  <a:pt x="4337" y="157"/>
                  <a:pt x="4357" y="149"/>
                  <a:pt x="4375" y="134"/>
                </a:cubicBezTo>
                <a:lnTo>
                  <a:pt x="4407" y="178"/>
                </a:lnTo>
                <a:cubicBezTo>
                  <a:pt x="4389" y="193"/>
                  <a:pt x="4373" y="199"/>
                  <a:pt x="4351" y="199"/>
                </a:cubicBezTo>
                <a:close/>
                <a:moveTo>
                  <a:pt x="4218" y="193"/>
                </a:moveTo>
                <a:cubicBezTo>
                  <a:pt x="4182" y="193"/>
                  <a:pt x="4162" y="213"/>
                  <a:pt x="4162" y="249"/>
                </a:cubicBezTo>
                <a:cubicBezTo>
                  <a:pt x="4162" y="286"/>
                  <a:pt x="4183" y="303"/>
                  <a:pt x="4218" y="303"/>
                </a:cubicBezTo>
                <a:cubicBezTo>
                  <a:pt x="4254" y="303"/>
                  <a:pt x="4273" y="284"/>
                  <a:pt x="4273" y="248"/>
                </a:cubicBezTo>
                <a:cubicBezTo>
                  <a:pt x="4273" y="212"/>
                  <a:pt x="4254" y="193"/>
                  <a:pt x="4218" y="193"/>
                </a:cubicBezTo>
                <a:close/>
                <a:moveTo>
                  <a:pt x="3953" y="470"/>
                </a:moveTo>
                <a:cubicBezTo>
                  <a:pt x="3949" y="463"/>
                  <a:pt x="3949" y="458"/>
                  <a:pt x="3947" y="445"/>
                </a:cubicBezTo>
                <a:cubicBezTo>
                  <a:pt x="3925" y="466"/>
                  <a:pt x="3900" y="477"/>
                  <a:pt x="3868" y="477"/>
                </a:cubicBezTo>
                <a:cubicBezTo>
                  <a:pt x="3786" y="477"/>
                  <a:pt x="3736" y="412"/>
                  <a:pt x="3736" y="312"/>
                </a:cubicBezTo>
                <a:cubicBezTo>
                  <a:pt x="3736" y="211"/>
                  <a:pt x="3792" y="142"/>
                  <a:pt x="3870" y="142"/>
                </a:cubicBezTo>
                <a:cubicBezTo>
                  <a:pt x="3897" y="142"/>
                  <a:pt x="3920" y="151"/>
                  <a:pt x="3939" y="171"/>
                </a:cubicBezTo>
                <a:cubicBezTo>
                  <a:pt x="3939" y="171"/>
                  <a:pt x="3937" y="146"/>
                  <a:pt x="3937" y="118"/>
                </a:cubicBezTo>
                <a:lnTo>
                  <a:pt x="3937" y="1"/>
                </a:lnTo>
                <a:lnTo>
                  <a:pt x="4007" y="11"/>
                </a:lnTo>
                <a:lnTo>
                  <a:pt x="4007" y="358"/>
                </a:lnTo>
                <a:cubicBezTo>
                  <a:pt x="4007" y="421"/>
                  <a:pt x="4011" y="454"/>
                  <a:pt x="4017" y="470"/>
                </a:cubicBezTo>
                <a:lnTo>
                  <a:pt x="3953" y="470"/>
                </a:lnTo>
                <a:close/>
                <a:moveTo>
                  <a:pt x="3937" y="224"/>
                </a:moveTo>
                <a:cubicBezTo>
                  <a:pt x="3921" y="207"/>
                  <a:pt x="3902" y="198"/>
                  <a:pt x="3879" y="198"/>
                </a:cubicBezTo>
                <a:cubicBezTo>
                  <a:pt x="3834" y="198"/>
                  <a:pt x="3814" y="234"/>
                  <a:pt x="3814" y="311"/>
                </a:cubicBezTo>
                <a:cubicBezTo>
                  <a:pt x="3814" y="382"/>
                  <a:pt x="3828" y="418"/>
                  <a:pt x="3881" y="418"/>
                </a:cubicBezTo>
                <a:cubicBezTo>
                  <a:pt x="3907" y="418"/>
                  <a:pt x="3928" y="403"/>
                  <a:pt x="3937" y="387"/>
                </a:cubicBezTo>
                <a:lnTo>
                  <a:pt x="3937" y="224"/>
                </a:lnTo>
                <a:close/>
                <a:moveTo>
                  <a:pt x="3481" y="328"/>
                </a:moveTo>
                <a:lnTo>
                  <a:pt x="3481" y="333"/>
                </a:lnTo>
                <a:cubicBezTo>
                  <a:pt x="3481" y="377"/>
                  <a:pt x="3497" y="424"/>
                  <a:pt x="3560" y="424"/>
                </a:cubicBezTo>
                <a:cubicBezTo>
                  <a:pt x="3590" y="424"/>
                  <a:pt x="3616" y="414"/>
                  <a:pt x="3640" y="393"/>
                </a:cubicBezTo>
                <a:lnTo>
                  <a:pt x="3668" y="435"/>
                </a:lnTo>
                <a:cubicBezTo>
                  <a:pt x="3634" y="464"/>
                  <a:pt x="3595" y="478"/>
                  <a:pt x="3552" y="478"/>
                </a:cubicBezTo>
                <a:cubicBezTo>
                  <a:pt x="3461" y="478"/>
                  <a:pt x="3404" y="412"/>
                  <a:pt x="3404" y="309"/>
                </a:cubicBezTo>
                <a:cubicBezTo>
                  <a:pt x="3404" y="253"/>
                  <a:pt x="3416" y="215"/>
                  <a:pt x="3444" y="183"/>
                </a:cubicBezTo>
                <a:cubicBezTo>
                  <a:pt x="3470" y="153"/>
                  <a:pt x="3502" y="140"/>
                  <a:pt x="3542" y="140"/>
                </a:cubicBezTo>
                <a:cubicBezTo>
                  <a:pt x="3574" y="140"/>
                  <a:pt x="3603" y="148"/>
                  <a:pt x="3631" y="173"/>
                </a:cubicBezTo>
                <a:cubicBezTo>
                  <a:pt x="3659" y="199"/>
                  <a:pt x="3673" y="238"/>
                  <a:pt x="3673" y="313"/>
                </a:cubicBezTo>
                <a:lnTo>
                  <a:pt x="3673" y="328"/>
                </a:lnTo>
                <a:lnTo>
                  <a:pt x="3481" y="328"/>
                </a:lnTo>
                <a:close/>
                <a:moveTo>
                  <a:pt x="3542" y="193"/>
                </a:moveTo>
                <a:cubicBezTo>
                  <a:pt x="3503" y="193"/>
                  <a:pt x="3481" y="224"/>
                  <a:pt x="3481" y="276"/>
                </a:cubicBezTo>
                <a:lnTo>
                  <a:pt x="3600" y="276"/>
                </a:lnTo>
                <a:cubicBezTo>
                  <a:pt x="3600" y="224"/>
                  <a:pt x="3577" y="193"/>
                  <a:pt x="3542" y="193"/>
                </a:cubicBezTo>
                <a:close/>
                <a:moveTo>
                  <a:pt x="3319" y="477"/>
                </a:moveTo>
                <a:cubicBezTo>
                  <a:pt x="3249" y="477"/>
                  <a:pt x="3249" y="413"/>
                  <a:pt x="3249" y="386"/>
                </a:cubicBezTo>
                <a:lnTo>
                  <a:pt x="3249" y="111"/>
                </a:lnTo>
                <a:cubicBezTo>
                  <a:pt x="3249" y="67"/>
                  <a:pt x="3247" y="44"/>
                  <a:pt x="3242" y="17"/>
                </a:cubicBezTo>
                <a:lnTo>
                  <a:pt x="3314" y="1"/>
                </a:lnTo>
                <a:cubicBezTo>
                  <a:pt x="3319" y="21"/>
                  <a:pt x="3320" y="48"/>
                  <a:pt x="3320" y="90"/>
                </a:cubicBezTo>
                <a:lnTo>
                  <a:pt x="3320" y="363"/>
                </a:lnTo>
                <a:cubicBezTo>
                  <a:pt x="3320" y="406"/>
                  <a:pt x="3322" y="413"/>
                  <a:pt x="3327" y="421"/>
                </a:cubicBezTo>
                <a:cubicBezTo>
                  <a:pt x="3331" y="426"/>
                  <a:pt x="3342" y="429"/>
                  <a:pt x="3350" y="426"/>
                </a:cubicBezTo>
                <a:lnTo>
                  <a:pt x="3361" y="469"/>
                </a:lnTo>
                <a:cubicBezTo>
                  <a:pt x="3349" y="474"/>
                  <a:pt x="3335" y="477"/>
                  <a:pt x="3319" y="477"/>
                </a:cubicBezTo>
                <a:close/>
                <a:moveTo>
                  <a:pt x="3095" y="471"/>
                </a:moveTo>
                <a:lnTo>
                  <a:pt x="3030" y="471"/>
                </a:lnTo>
                <a:lnTo>
                  <a:pt x="2990" y="323"/>
                </a:lnTo>
                <a:cubicBezTo>
                  <a:pt x="2980" y="284"/>
                  <a:pt x="2969" y="235"/>
                  <a:pt x="2969" y="235"/>
                </a:cubicBezTo>
                <a:lnTo>
                  <a:pt x="2968" y="235"/>
                </a:lnTo>
                <a:cubicBezTo>
                  <a:pt x="2968" y="235"/>
                  <a:pt x="2963" y="267"/>
                  <a:pt x="2947" y="326"/>
                </a:cubicBezTo>
                <a:lnTo>
                  <a:pt x="2908" y="471"/>
                </a:lnTo>
                <a:lnTo>
                  <a:pt x="2843" y="471"/>
                </a:lnTo>
                <a:lnTo>
                  <a:pt x="2755" y="152"/>
                </a:lnTo>
                <a:lnTo>
                  <a:pt x="2824" y="143"/>
                </a:lnTo>
                <a:lnTo>
                  <a:pt x="2859" y="298"/>
                </a:lnTo>
                <a:cubicBezTo>
                  <a:pt x="2868" y="338"/>
                  <a:pt x="2876" y="383"/>
                  <a:pt x="2876" y="383"/>
                </a:cubicBezTo>
                <a:lnTo>
                  <a:pt x="2878" y="383"/>
                </a:lnTo>
                <a:cubicBezTo>
                  <a:pt x="2878" y="383"/>
                  <a:pt x="2884" y="341"/>
                  <a:pt x="2896" y="297"/>
                </a:cubicBezTo>
                <a:lnTo>
                  <a:pt x="2937" y="148"/>
                </a:lnTo>
                <a:lnTo>
                  <a:pt x="3006" y="148"/>
                </a:lnTo>
                <a:lnTo>
                  <a:pt x="3042" y="293"/>
                </a:lnTo>
                <a:cubicBezTo>
                  <a:pt x="3056" y="345"/>
                  <a:pt x="3063" y="384"/>
                  <a:pt x="3063" y="384"/>
                </a:cubicBezTo>
                <a:lnTo>
                  <a:pt x="3065" y="384"/>
                </a:lnTo>
                <a:cubicBezTo>
                  <a:pt x="3065" y="384"/>
                  <a:pt x="3072" y="335"/>
                  <a:pt x="3081" y="298"/>
                </a:cubicBezTo>
                <a:lnTo>
                  <a:pt x="3114" y="148"/>
                </a:lnTo>
                <a:lnTo>
                  <a:pt x="3186" y="148"/>
                </a:lnTo>
                <a:lnTo>
                  <a:pt x="3095" y="471"/>
                </a:lnTo>
                <a:close/>
                <a:moveTo>
                  <a:pt x="2575" y="478"/>
                </a:moveTo>
                <a:cubicBezTo>
                  <a:pt x="2487" y="478"/>
                  <a:pt x="2433" y="412"/>
                  <a:pt x="2433" y="309"/>
                </a:cubicBezTo>
                <a:cubicBezTo>
                  <a:pt x="2433" y="206"/>
                  <a:pt x="2488" y="140"/>
                  <a:pt x="2573" y="140"/>
                </a:cubicBezTo>
                <a:cubicBezTo>
                  <a:pt x="2665" y="140"/>
                  <a:pt x="2717" y="208"/>
                  <a:pt x="2717" y="310"/>
                </a:cubicBezTo>
                <a:cubicBezTo>
                  <a:pt x="2717" y="414"/>
                  <a:pt x="2662" y="478"/>
                  <a:pt x="2575" y="478"/>
                </a:cubicBezTo>
                <a:close/>
                <a:moveTo>
                  <a:pt x="2574" y="193"/>
                </a:moveTo>
                <a:cubicBezTo>
                  <a:pt x="2529" y="193"/>
                  <a:pt x="2510" y="226"/>
                  <a:pt x="2510" y="305"/>
                </a:cubicBezTo>
                <a:cubicBezTo>
                  <a:pt x="2510" y="398"/>
                  <a:pt x="2534" y="426"/>
                  <a:pt x="2576" y="426"/>
                </a:cubicBezTo>
                <a:cubicBezTo>
                  <a:pt x="2617" y="426"/>
                  <a:pt x="2640" y="392"/>
                  <a:pt x="2640" y="311"/>
                </a:cubicBezTo>
                <a:cubicBezTo>
                  <a:pt x="2640" y="220"/>
                  <a:pt x="2615" y="193"/>
                  <a:pt x="2574" y="193"/>
                </a:cubicBezTo>
                <a:close/>
                <a:moveTo>
                  <a:pt x="2283" y="470"/>
                </a:moveTo>
                <a:lnTo>
                  <a:pt x="2283" y="256"/>
                </a:lnTo>
                <a:cubicBezTo>
                  <a:pt x="2283" y="212"/>
                  <a:pt x="2273" y="200"/>
                  <a:pt x="2246" y="200"/>
                </a:cubicBezTo>
                <a:cubicBezTo>
                  <a:pt x="2226" y="200"/>
                  <a:pt x="2196" y="215"/>
                  <a:pt x="2175" y="236"/>
                </a:cubicBezTo>
                <a:lnTo>
                  <a:pt x="2175" y="470"/>
                </a:lnTo>
                <a:lnTo>
                  <a:pt x="2107" y="470"/>
                </a:lnTo>
                <a:lnTo>
                  <a:pt x="2107" y="233"/>
                </a:lnTo>
                <a:cubicBezTo>
                  <a:pt x="2107" y="199"/>
                  <a:pt x="2104" y="179"/>
                  <a:pt x="2095" y="157"/>
                </a:cubicBezTo>
                <a:lnTo>
                  <a:pt x="2158" y="139"/>
                </a:lnTo>
                <a:cubicBezTo>
                  <a:pt x="2166" y="153"/>
                  <a:pt x="2170" y="167"/>
                  <a:pt x="2170" y="185"/>
                </a:cubicBezTo>
                <a:cubicBezTo>
                  <a:pt x="2204" y="155"/>
                  <a:pt x="2234" y="140"/>
                  <a:pt x="2268" y="140"/>
                </a:cubicBezTo>
                <a:cubicBezTo>
                  <a:pt x="2318" y="140"/>
                  <a:pt x="2352" y="170"/>
                  <a:pt x="2352" y="229"/>
                </a:cubicBezTo>
                <a:lnTo>
                  <a:pt x="2352" y="470"/>
                </a:lnTo>
                <a:lnTo>
                  <a:pt x="2283" y="470"/>
                </a:lnTo>
                <a:close/>
                <a:moveTo>
                  <a:pt x="1770" y="470"/>
                </a:moveTo>
                <a:lnTo>
                  <a:pt x="1770" y="95"/>
                </a:lnTo>
                <a:cubicBezTo>
                  <a:pt x="1770" y="64"/>
                  <a:pt x="1768" y="42"/>
                  <a:pt x="1763" y="17"/>
                </a:cubicBezTo>
                <a:lnTo>
                  <a:pt x="1833" y="0"/>
                </a:lnTo>
                <a:cubicBezTo>
                  <a:pt x="1837" y="20"/>
                  <a:pt x="1840" y="52"/>
                  <a:pt x="1840" y="85"/>
                </a:cubicBezTo>
                <a:lnTo>
                  <a:pt x="1840" y="470"/>
                </a:lnTo>
                <a:lnTo>
                  <a:pt x="1770" y="470"/>
                </a:lnTo>
                <a:close/>
                <a:moveTo>
                  <a:pt x="1966" y="470"/>
                </a:moveTo>
                <a:lnTo>
                  <a:pt x="1845" y="288"/>
                </a:lnTo>
                <a:lnTo>
                  <a:pt x="1940" y="148"/>
                </a:lnTo>
                <a:lnTo>
                  <a:pt x="2025" y="148"/>
                </a:lnTo>
                <a:lnTo>
                  <a:pt x="1915" y="284"/>
                </a:lnTo>
                <a:lnTo>
                  <a:pt x="2051" y="470"/>
                </a:lnTo>
                <a:lnTo>
                  <a:pt x="1966" y="470"/>
                </a:lnTo>
                <a:close/>
                <a:moveTo>
                  <a:pt x="1428" y="199"/>
                </a:moveTo>
                <a:cubicBezTo>
                  <a:pt x="1415" y="199"/>
                  <a:pt x="1405" y="197"/>
                  <a:pt x="1403" y="196"/>
                </a:cubicBezTo>
                <a:cubicBezTo>
                  <a:pt x="1405" y="198"/>
                  <a:pt x="1424" y="219"/>
                  <a:pt x="1424" y="252"/>
                </a:cubicBezTo>
                <a:cubicBezTo>
                  <a:pt x="1424" y="308"/>
                  <a:pt x="1378" y="351"/>
                  <a:pt x="1302" y="351"/>
                </a:cubicBezTo>
                <a:cubicBezTo>
                  <a:pt x="1279" y="359"/>
                  <a:pt x="1259" y="371"/>
                  <a:pt x="1259" y="381"/>
                </a:cubicBezTo>
                <a:cubicBezTo>
                  <a:pt x="1259" y="393"/>
                  <a:pt x="1263" y="394"/>
                  <a:pt x="1339" y="394"/>
                </a:cubicBezTo>
                <a:cubicBezTo>
                  <a:pt x="1390" y="394"/>
                  <a:pt x="1446" y="421"/>
                  <a:pt x="1446" y="486"/>
                </a:cubicBezTo>
                <a:cubicBezTo>
                  <a:pt x="1446" y="555"/>
                  <a:pt x="1388" y="592"/>
                  <a:pt x="1302" y="592"/>
                </a:cubicBezTo>
                <a:cubicBezTo>
                  <a:pt x="1219" y="592"/>
                  <a:pt x="1159" y="564"/>
                  <a:pt x="1159" y="504"/>
                </a:cubicBezTo>
                <a:cubicBezTo>
                  <a:pt x="1159" y="489"/>
                  <a:pt x="1165" y="470"/>
                  <a:pt x="1165" y="470"/>
                </a:cubicBezTo>
                <a:lnTo>
                  <a:pt x="1231" y="470"/>
                </a:lnTo>
                <a:cubicBezTo>
                  <a:pt x="1231" y="470"/>
                  <a:pt x="1226" y="482"/>
                  <a:pt x="1226" y="492"/>
                </a:cubicBezTo>
                <a:cubicBezTo>
                  <a:pt x="1226" y="522"/>
                  <a:pt x="1252" y="539"/>
                  <a:pt x="1297" y="539"/>
                </a:cubicBezTo>
                <a:cubicBezTo>
                  <a:pt x="1346" y="539"/>
                  <a:pt x="1373" y="519"/>
                  <a:pt x="1373" y="489"/>
                </a:cubicBezTo>
                <a:cubicBezTo>
                  <a:pt x="1373" y="454"/>
                  <a:pt x="1344" y="444"/>
                  <a:pt x="1284" y="444"/>
                </a:cubicBezTo>
                <a:cubicBezTo>
                  <a:pt x="1198" y="444"/>
                  <a:pt x="1178" y="427"/>
                  <a:pt x="1178" y="395"/>
                </a:cubicBezTo>
                <a:cubicBezTo>
                  <a:pt x="1178" y="363"/>
                  <a:pt x="1205" y="351"/>
                  <a:pt x="1240" y="340"/>
                </a:cubicBezTo>
                <a:cubicBezTo>
                  <a:pt x="1191" y="326"/>
                  <a:pt x="1166" y="295"/>
                  <a:pt x="1166" y="249"/>
                </a:cubicBezTo>
                <a:cubicBezTo>
                  <a:pt x="1166" y="183"/>
                  <a:pt x="1218" y="140"/>
                  <a:pt x="1295" y="140"/>
                </a:cubicBezTo>
                <a:cubicBezTo>
                  <a:pt x="1341" y="140"/>
                  <a:pt x="1367" y="157"/>
                  <a:pt x="1393" y="157"/>
                </a:cubicBezTo>
                <a:cubicBezTo>
                  <a:pt x="1414" y="157"/>
                  <a:pt x="1434" y="149"/>
                  <a:pt x="1451" y="134"/>
                </a:cubicBezTo>
                <a:lnTo>
                  <a:pt x="1484" y="178"/>
                </a:lnTo>
                <a:cubicBezTo>
                  <a:pt x="1466" y="193"/>
                  <a:pt x="1449" y="199"/>
                  <a:pt x="1428" y="199"/>
                </a:cubicBezTo>
                <a:close/>
                <a:moveTo>
                  <a:pt x="1294" y="193"/>
                </a:moveTo>
                <a:cubicBezTo>
                  <a:pt x="1259" y="193"/>
                  <a:pt x="1239" y="213"/>
                  <a:pt x="1239" y="249"/>
                </a:cubicBezTo>
                <a:cubicBezTo>
                  <a:pt x="1239" y="286"/>
                  <a:pt x="1260" y="303"/>
                  <a:pt x="1294" y="303"/>
                </a:cubicBezTo>
                <a:cubicBezTo>
                  <a:pt x="1331" y="303"/>
                  <a:pt x="1350" y="284"/>
                  <a:pt x="1350" y="248"/>
                </a:cubicBezTo>
                <a:cubicBezTo>
                  <a:pt x="1350" y="212"/>
                  <a:pt x="1331" y="193"/>
                  <a:pt x="1294" y="193"/>
                </a:cubicBezTo>
                <a:close/>
                <a:moveTo>
                  <a:pt x="1015" y="470"/>
                </a:moveTo>
                <a:lnTo>
                  <a:pt x="1015" y="256"/>
                </a:lnTo>
                <a:cubicBezTo>
                  <a:pt x="1015" y="212"/>
                  <a:pt x="1005" y="200"/>
                  <a:pt x="978" y="200"/>
                </a:cubicBezTo>
                <a:cubicBezTo>
                  <a:pt x="958" y="200"/>
                  <a:pt x="929" y="215"/>
                  <a:pt x="908" y="236"/>
                </a:cubicBezTo>
                <a:lnTo>
                  <a:pt x="908" y="470"/>
                </a:lnTo>
                <a:lnTo>
                  <a:pt x="839" y="470"/>
                </a:lnTo>
                <a:lnTo>
                  <a:pt x="839" y="233"/>
                </a:lnTo>
                <a:cubicBezTo>
                  <a:pt x="839" y="199"/>
                  <a:pt x="836" y="179"/>
                  <a:pt x="827" y="157"/>
                </a:cubicBezTo>
                <a:lnTo>
                  <a:pt x="890" y="139"/>
                </a:lnTo>
                <a:cubicBezTo>
                  <a:pt x="898" y="153"/>
                  <a:pt x="902" y="167"/>
                  <a:pt x="902" y="185"/>
                </a:cubicBezTo>
                <a:cubicBezTo>
                  <a:pt x="936" y="155"/>
                  <a:pt x="966" y="140"/>
                  <a:pt x="1000" y="140"/>
                </a:cubicBezTo>
                <a:cubicBezTo>
                  <a:pt x="1050" y="140"/>
                  <a:pt x="1084" y="170"/>
                  <a:pt x="1084" y="229"/>
                </a:cubicBezTo>
                <a:lnTo>
                  <a:pt x="1084" y="470"/>
                </a:lnTo>
                <a:lnTo>
                  <a:pt x="1015" y="470"/>
                </a:lnTo>
                <a:close/>
                <a:moveTo>
                  <a:pt x="703" y="100"/>
                </a:moveTo>
                <a:cubicBezTo>
                  <a:pt x="677" y="100"/>
                  <a:pt x="657" y="79"/>
                  <a:pt x="657" y="53"/>
                </a:cubicBezTo>
                <a:cubicBezTo>
                  <a:pt x="657" y="27"/>
                  <a:pt x="678" y="6"/>
                  <a:pt x="704" y="6"/>
                </a:cubicBezTo>
                <a:cubicBezTo>
                  <a:pt x="729" y="6"/>
                  <a:pt x="750" y="27"/>
                  <a:pt x="750" y="53"/>
                </a:cubicBezTo>
                <a:cubicBezTo>
                  <a:pt x="750" y="79"/>
                  <a:pt x="729" y="100"/>
                  <a:pt x="703" y="100"/>
                </a:cubicBezTo>
                <a:close/>
                <a:moveTo>
                  <a:pt x="668" y="470"/>
                </a:moveTo>
                <a:lnTo>
                  <a:pt x="668" y="153"/>
                </a:lnTo>
                <a:lnTo>
                  <a:pt x="738" y="140"/>
                </a:lnTo>
                <a:lnTo>
                  <a:pt x="738" y="470"/>
                </a:lnTo>
                <a:lnTo>
                  <a:pt x="668" y="470"/>
                </a:lnTo>
                <a:close/>
                <a:moveTo>
                  <a:pt x="490" y="471"/>
                </a:moveTo>
                <a:lnTo>
                  <a:pt x="428" y="471"/>
                </a:lnTo>
                <a:lnTo>
                  <a:pt x="313" y="150"/>
                </a:lnTo>
                <a:lnTo>
                  <a:pt x="385" y="140"/>
                </a:lnTo>
                <a:lnTo>
                  <a:pt x="440" y="314"/>
                </a:lnTo>
                <a:cubicBezTo>
                  <a:pt x="451" y="347"/>
                  <a:pt x="460" y="386"/>
                  <a:pt x="460" y="386"/>
                </a:cubicBezTo>
                <a:lnTo>
                  <a:pt x="461" y="386"/>
                </a:lnTo>
                <a:cubicBezTo>
                  <a:pt x="461" y="386"/>
                  <a:pt x="468" y="347"/>
                  <a:pt x="481" y="311"/>
                </a:cubicBezTo>
                <a:lnTo>
                  <a:pt x="534" y="148"/>
                </a:lnTo>
                <a:lnTo>
                  <a:pt x="607" y="148"/>
                </a:lnTo>
                <a:lnTo>
                  <a:pt x="490" y="471"/>
                </a:lnTo>
                <a:close/>
                <a:moveTo>
                  <a:pt x="217" y="100"/>
                </a:moveTo>
                <a:cubicBezTo>
                  <a:pt x="192" y="100"/>
                  <a:pt x="172" y="79"/>
                  <a:pt x="172" y="53"/>
                </a:cubicBezTo>
                <a:cubicBezTo>
                  <a:pt x="172" y="27"/>
                  <a:pt x="192" y="6"/>
                  <a:pt x="218" y="6"/>
                </a:cubicBezTo>
                <a:cubicBezTo>
                  <a:pt x="243" y="6"/>
                  <a:pt x="264" y="27"/>
                  <a:pt x="264" y="53"/>
                </a:cubicBezTo>
                <a:cubicBezTo>
                  <a:pt x="264" y="79"/>
                  <a:pt x="243" y="100"/>
                  <a:pt x="217" y="100"/>
                </a:cubicBezTo>
                <a:close/>
                <a:moveTo>
                  <a:pt x="182" y="470"/>
                </a:moveTo>
                <a:lnTo>
                  <a:pt x="182" y="153"/>
                </a:lnTo>
                <a:lnTo>
                  <a:pt x="253" y="140"/>
                </a:lnTo>
                <a:lnTo>
                  <a:pt x="253" y="470"/>
                </a:lnTo>
                <a:lnTo>
                  <a:pt x="182" y="470"/>
                </a:lnTo>
                <a:close/>
              </a:path>
            </a:pathLst>
          </a:custGeom>
          <a:solidFill>
            <a:schemeClr val="tx1"/>
          </a:solidFill>
          <a:ln>
            <a:noFill/>
          </a:ln>
        </p:spPr>
        <p:txBody>
          <a:bodyPr vert="horz" wrap="square" lIns="91345" tIns="45672" rIns="91345" bIns="45672" numCol="1" anchor="t" anchorCtr="0" compatLnSpc="1">
            <a:prstTxWarp prst="textNoShape">
              <a:avLst/>
            </a:prstTxWarp>
          </a:bodyPr>
          <a:lstStyle/>
          <a:p>
            <a:endParaRPr lang="de-DE" sz="1798"/>
          </a:p>
        </p:txBody>
      </p:sp>
      <p:pic>
        <p:nvPicPr>
          <p:cNvPr id="4" name="Grafik 21">
            <a:extLst>
              <a:ext uri="{FF2B5EF4-FFF2-40B4-BE49-F238E27FC236}">
                <a16:creationId xmlns:a16="http://schemas.microsoft.com/office/drawing/2014/main" id="{928005D7-52D0-42FE-4CE2-FCB5BF397659}"/>
              </a:ext>
            </a:extLst>
          </p:cNvPr>
          <p:cNvPicPr>
            <a:picLocks noChangeAspect="1"/>
          </p:cNvPicPr>
          <p:nvPr/>
        </p:nvPicPr>
        <p:blipFill>
          <a:blip r:embed="rId4"/>
          <a:srcRect/>
          <a:stretch/>
        </p:blipFill>
        <p:spPr>
          <a:xfrm>
            <a:off x="358775" y="293869"/>
            <a:ext cx="2880000" cy="780560"/>
          </a:xfrm>
          <a:prstGeom prst="rect">
            <a:avLst/>
          </a:prstGeom>
          <a:noFill/>
        </p:spPr>
      </p:pic>
    </p:spTree>
    <p:extLst>
      <p:ext uri="{BB962C8B-B14F-4D97-AF65-F5344CB8AC3E}">
        <p14:creationId xmlns:p14="http://schemas.microsoft.com/office/powerpoint/2010/main" val="3097719875"/>
      </p:ext>
    </p:extLst>
  </p:cSld>
  <p:clrMapOvr>
    <a:masterClrMapping/>
  </p:clrMapOvr>
  <p:extLst>
    <p:ext uri="{DCECCB84-F9BA-43D5-87BE-67443E8EF086}">
      <p15:sldGuideLst xmlns:p15="http://schemas.microsoft.com/office/powerpoint/2012/main">
        <p15:guide id="3" pos="226">
          <p15:clr>
            <a:srgbClr val="FBAE40"/>
          </p15:clr>
        </p15:guide>
        <p15:guide id="4" pos="5534">
          <p15:clr>
            <a:srgbClr val="FBAE40"/>
          </p15:clr>
        </p15:guide>
        <p15:guide id="6" orient="horz" pos="1236">
          <p15:clr>
            <a:srgbClr val="FBAE40"/>
          </p15:clr>
        </p15:guide>
        <p15:guide id="7" orient="horz" pos="2262">
          <p15:clr>
            <a:srgbClr val="FBAE40"/>
          </p15:clr>
        </p15:guide>
        <p15:guide id="8" pos="227">
          <p15:clr>
            <a:srgbClr val="FBAE40"/>
          </p15:clr>
        </p15:guide>
        <p15:guide id="9" pos="7461">
          <p15:clr>
            <a:srgbClr val="FBAE40"/>
          </p15:clr>
        </p15:guide>
        <p15:guide id="10" orient="horz" pos="1565">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Headline // Inhal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nchor="ctr"/>
          <a:lstStyle/>
          <a:p>
            <a:r>
              <a:rPr lang="de-DE" dirty="0"/>
              <a:t>Headline einfügen</a:t>
            </a:r>
          </a:p>
        </p:txBody>
      </p:sp>
      <p:sp>
        <p:nvSpPr>
          <p:cNvPr id="3" name="Inhaltsplatzhalter 2"/>
          <p:cNvSpPr>
            <a:spLocks noGrp="1"/>
          </p:cNvSpPr>
          <p:nvPr>
            <p:ph idx="1" hasCustomPrompt="1"/>
          </p:nvPr>
        </p:nvSpPr>
        <p:spPr>
          <a:xfrm>
            <a:off x="359625" y="1665066"/>
            <a:ext cx="11472051" cy="4240848"/>
          </a:xfrm>
        </p:spPr>
        <p:txBody>
          <a:bodyPr/>
          <a:lstStyle>
            <a:lvl1pPr marL="274363" marR="0" indent="-274363"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a:lvl1pPr>
            <a:lvl2pPr marL="539210" marR="0" indent="-280707"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b="0"/>
            </a:lvl2pPr>
            <a:lvl3pPr marL="802472" marR="0" indent="-269605"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b="0"/>
            </a:lvl3pPr>
            <a:lvl4pPr marL="1067320" marR="0" indent="-268020"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b="0"/>
            </a:lvl4pPr>
            <a:lvl5pPr marL="1067320" marR="0" indent="-268020"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b="0"/>
            </a:lvl5pPr>
            <a:lvl6pPr marL="1067320" marR="0" indent="-268020"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b="0"/>
            </a:lvl6pPr>
            <a:lvl7pPr marL="1067320" marR="0" indent="-268020"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b="0"/>
            </a:lvl7pPr>
            <a:lvl8pPr marL="1067320" marR="0" indent="-268020"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b="0"/>
            </a:lvl8pPr>
            <a:lvl9pPr marL="1067320" marR="0" indent="-268020"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b="0"/>
            </a:lvl9pPr>
          </a:lstStyle>
          <a:p>
            <a:pPr marL="274363" marR="0" lvl="0" indent="-274363"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de-DE" sz="2398" b="0" i="0" u="none" strike="noStrike" kern="1200" cap="none" spc="0" normalizeH="0" baseline="0" noProof="0" dirty="0">
                <a:ln>
                  <a:noFill/>
                </a:ln>
                <a:solidFill>
                  <a:srgbClr val="58585A"/>
                </a:solidFill>
                <a:effectLst/>
                <a:uLnTx/>
                <a:uFillTx/>
                <a:latin typeface="Calibri" panose="020F0502020204030204" pitchFamily="34" charset="0"/>
                <a:ea typeface="+mn-ea"/>
                <a:cs typeface="Calibri" panose="020F0502020204030204" pitchFamily="34" charset="0"/>
              </a:rPr>
              <a:t>Fließtext auf erster Ebene // für weitere Aufzählungen </a:t>
            </a:r>
            <a:br>
              <a:rPr kumimoji="0" lang="de-DE" sz="2398" b="0" i="0" u="none" strike="noStrike" kern="1200" cap="none" spc="0" normalizeH="0" baseline="0" noProof="0" dirty="0">
                <a:ln>
                  <a:noFill/>
                </a:ln>
                <a:solidFill>
                  <a:srgbClr val="58585A"/>
                </a:solidFill>
                <a:effectLst/>
                <a:uLnTx/>
                <a:uFillTx/>
                <a:latin typeface="Calibri" panose="020F0502020204030204" pitchFamily="34" charset="0"/>
                <a:ea typeface="+mn-ea"/>
                <a:cs typeface="Calibri" panose="020F0502020204030204" pitchFamily="34" charset="0"/>
              </a:rPr>
            </a:br>
            <a:r>
              <a:rPr kumimoji="0" lang="de-DE" sz="2398" b="0" i="0" u="none" strike="noStrike" kern="1200" cap="none" spc="0" normalizeH="0" baseline="0" noProof="0" dirty="0">
                <a:ln>
                  <a:noFill/>
                </a:ln>
                <a:solidFill>
                  <a:srgbClr val="58585A"/>
                </a:solidFill>
                <a:effectLst/>
                <a:uLnTx/>
                <a:uFillTx/>
                <a:latin typeface="Calibri" panose="020F0502020204030204" pitchFamily="34" charset="0"/>
                <a:ea typeface="+mn-ea"/>
                <a:cs typeface="Calibri" panose="020F0502020204030204" pitchFamily="34" charset="0"/>
              </a:rPr>
              <a:t>&gt;&gt; Menü &gt; Start &gt; Absatz &gt; Listenebne erhöhen </a:t>
            </a:r>
          </a:p>
          <a:p>
            <a:pPr marL="539210" marR="0" lvl="1" indent="-280707"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de-DE" sz="2198" b="0" i="0" u="none" strike="noStrike" kern="1200" cap="none" spc="0" normalizeH="0" baseline="0" noProof="0" dirty="0">
                <a:ln>
                  <a:noFill/>
                </a:ln>
                <a:solidFill>
                  <a:srgbClr val="58585A"/>
                </a:solidFill>
                <a:effectLst/>
                <a:uLnTx/>
                <a:uFillTx/>
                <a:latin typeface="Calibri" panose="020F0502020204030204" pitchFamily="34" charset="0"/>
                <a:ea typeface="+mn-ea"/>
                <a:cs typeface="Calibri" panose="020F0502020204030204" pitchFamily="34" charset="0"/>
              </a:rPr>
              <a:t>Zweite Ebene</a:t>
            </a:r>
          </a:p>
          <a:p>
            <a:pPr marL="802472" marR="0" lvl="2" indent="-269605"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de-DE" sz="1998" b="0" i="0" u="none" strike="noStrike" kern="1200" cap="none" spc="0" normalizeH="0" baseline="0" noProof="0" dirty="0">
                <a:ln>
                  <a:noFill/>
                </a:ln>
                <a:solidFill>
                  <a:srgbClr val="58585A"/>
                </a:solidFill>
                <a:effectLst/>
                <a:uLnTx/>
                <a:uFillTx/>
                <a:latin typeface="Calibri" panose="020F0502020204030204" pitchFamily="34" charset="0"/>
                <a:ea typeface="+mn-ea"/>
                <a:cs typeface="Calibri" panose="020F0502020204030204" pitchFamily="34" charset="0"/>
              </a:rPr>
              <a:t>Dritte Ebene</a:t>
            </a:r>
          </a:p>
          <a:p>
            <a:pPr marL="1067320" marR="0" lvl="3" indent="-268020"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de-DE" sz="1798" b="0" i="0" u="none" strike="noStrike" kern="1200" cap="none" spc="0" normalizeH="0" baseline="0" noProof="0" dirty="0">
                <a:ln>
                  <a:noFill/>
                </a:ln>
                <a:solidFill>
                  <a:srgbClr val="58585A"/>
                </a:solidFill>
                <a:effectLst/>
                <a:uLnTx/>
                <a:uFillTx/>
                <a:latin typeface="Calibri" panose="020F0502020204030204" pitchFamily="34" charset="0"/>
                <a:ea typeface="+mn-ea"/>
                <a:cs typeface="Calibri" panose="020F0502020204030204" pitchFamily="34" charset="0"/>
              </a:rPr>
              <a:t>Vierte Ebene</a:t>
            </a:r>
          </a:p>
          <a:p>
            <a:pPr marL="1067320" marR="0" lvl="4" indent="-268020"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de-DE" sz="1798" b="0" i="0" u="none" strike="noStrike" kern="1200" cap="none" spc="0" normalizeH="0" baseline="0" noProof="0" dirty="0">
                <a:ln>
                  <a:noFill/>
                </a:ln>
                <a:solidFill>
                  <a:srgbClr val="58585A"/>
                </a:solidFill>
                <a:effectLst/>
                <a:uLnTx/>
                <a:uFillTx/>
                <a:latin typeface="Calibri" panose="020F0502020204030204" pitchFamily="34" charset="0"/>
                <a:ea typeface="+mn-ea"/>
                <a:cs typeface="Calibri" panose="020F0502020204030204" pitchFamily="34" charset="0"/>
              </a:rPr>
              <a:t>Fünfte Ebene</a:t>
            </a:r>
          </a:p>
          <a:p>
            <a:pPr marL="1067320" marR="0" lvl="5" indent="-268020"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de-DE" sz="1798" b="0" i="0" u="none" strike="noStrike" kern="1200" cap="none" spc="0" normalizeH="0" baseline="0" noProof="0" dirty="0">
                <a:ln>
                  <a:noFill/>
                </a:ln>
                <a:solidFill>
                  <a:srgbClr val="58585A"/>
                </a:solidFill>
                <a:effectLst/>
                <a:uLnTx/>
                <a:uFillTx/>
                <a:latin typeface="Calibri" panose="020F0502020204030204" pitchFamily="34" charset="0"/>
                <a:ea typeface="+mn-ea"/>
                <a:cs typeface="Calibri" panose="020F0502020204030204" pitchFamily="34" charset="0"/>
              </a:rPr>
              <a:t>Sechste Ebene</a:t>
            </a:r>
          </a:p>
          <a:p>
            <a:pPr marL="1067320" marR="0" lvl="6" indent="-268020"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de-DE" sz="1798" b="0" i="0" u="none" strike="noStrike" kern="1200" cap="none" spc="0" normalizeH="0" baseline="0" noProof="0" dirty="0">
                <a:ln>
                  <a:noFill/>
                </a:ln>
                <a:solidFill>
                  <a:srgbClr val="58585A"/>
                </a:solidFill>
                <a:effectLst/>
                <a:uLnTx/>
                <a:uFillTx/>
                <a:latin typeface="Calibri" panose="020F0502020204030204" pitchFamily="34" charset="0"/>
                <a:ea typeface="+mn-ea"/>
                <a:cs typeface="Calibri" panose="020F0502020204030204" pitchFamily="34" charset="0"/>
              </a:rPr>
              <a:t>Siebte Ebene</a:t>
            </a:r>
          </a:p>
          <a:p>
            <a:pPr marL="1067320" marR="0" lvl="7" indent="-268020"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de-DE" sz="1798" b="0" i="0" u="none" strike="noStrike" kern="1200" cap="none" spc="0" normalizeH="0" baseline="0" noProof="0" dirty="0">
                <a:ln>
                  <a:noFill/>
                </a:ln>
                <a:solidFill>
                  <a:srgbClr val="58585A"/>
                </a:solidFill>
                <a:effectLst/>
                <a:uLnTx/>
                <a:uFillTx/>
                <a:latin typeface="Calibri" panose="020F0502020204030204" pitchFamily="34" charset="0"/>
                <a:ea typeface="+mn-ea"/>
                <a:cs typeface="Calibri" panose="020F0502020204030204" pitchFamily="34" charset="0"/>
              </a:rPr>
              <a:t>Achte Ebene</a:t>
            </a:r>
          </a:p>
          <a:p>
            <a:pPr marL="1067320" marR="0" lvl="8" indent="-268020"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de-DE" sz="1798" b="0" i="0" u="none" strike="noStrike" kern="1200" cap="none" spc="0" normalizeH="0" baseline="0" noProof="0" dirty="0">
                <a:ln>
                  <a:noFill/>
                </a:ln>
                <a:solidFill>
                  <a:srgbClr val="58585A"/>
                </a:solidFill>
                <a:effectLst/>
                <a:uLnTx/>
                <a:uFillTx/>
                <a:latin typeface="Calibri" panose="020F0502020204030204" pitchFamily="34" charset="0"/>
                <a:ea typeface="+mn-ea"/>
                <a:cs typeface="Calibri" panose="020F0502020204030204" pitchFamily="34" charset="0"/>
              </a:rPr>
              <a:t>Neunte Ebene</a:t>
            </a:r>
          </a:p>
        </p:txBody>
      </p:sp>
      <p:sp>
        <p:nvSpPr>
          <p:cNvPr id="8" name="Datumsplatzhalter 3">
            <a:extLst>
              <a:ext uri="{FF2B5EF4-FFF2-40B4-BE49-F238E27FC236}">
                <a16:creationId xmlns:a16="http://schemas.microsoft.com/office/drawing/2014/main" id="{1BA5F8B6-9755-B049-B5EE-24C8818A39B7}"/>
              </a:ext>
            </a:extLst>
          </p:cNvPr>
          <p:cNvSpPr>
            <a:spLocks noGrp="1"/>
          </p:cNvSpPr>
          <p:nvPr>
            <p:ph type="dt" sz="half" idx="2"/>
          </p:nvPr>
        </p:nvSpPr>
        <p:spPr>
          <a:xfrm>
            <a:off x="3596254" y="388800"/>
            <a:ext cx="8235421" cy="360000"/>
          </a:xfrm>
          <a:prstGeom prst="rect">
            <a:avLst/>
          </a:prstGeom>
        </p:spPr>
        <p:txBody>
          <a:bodyPr vert="horz" lIns="0" tIns="0" rIns="0" bIns="0" rtlCol="0" anchor="b" anchorCtr="0">
            <a:noAutofit/>
          </a:bodyPr>
          <a:lstStyle>
            <a:lvl1pPr marL="0" indent="0" algn="r">
              <a:lnSpc>
                <a:spcPct val="100000"/>
              </a:lnSpc>
              <a:spcBef>
                <a:spcPts val="0"/>
              </a:spcBef>
              <a:buFont typeface="Arial" panose="020B0604020202020204" pitchFamily="34" charset="0"/>
              <a:buNone/>
              <a:defRPr sz="1399" b="1" i="0" baseline="0">
                <a:solidFill>
                  <a:schemeClr val="bg2"/>
                </a:solidFill>
                <a:latin typeface="Calibri" panose="020F0502020204030204" pitchFamily="34" charset="0"/>
                <a:cs typeface="Calibri" panose="020F0502020204030204" pitchFamily="34" charset="0"/>
              </a:defRPr>
            </a:lvl1pPr>
            <a:lvl2pPr marL="0" indent="0" algn="r">
              <a:lnSpc>
                <a:spcPct val="100000"/>
              </a:lnSpc>
              <a:spcBef>
                <a:spcPts val="0"/>
              </a:spcBef>
              <a:defRPr sz="1199" b="1" i="0" baseline="0">
                <a:latin typeface="+mn-lt"/>
              </a:defRPr>
            </a:lvl2pPr>
            <a:lvl3pPr marL="0" indent="0" algn="r">
              <a:lnSpc>
                <a:spcPct val="100000"/>
              </a:lnSpc>
              <a:spcBef>
                <a:spcPts val="0"/>
              </a:spcBef>
              <a:defRPr sz="1199" b="1" i="0" baseline="0">
                <a:latin typeface="+mn-lt"/>
              </a:defRPr>
            </a:lvl3pPr>
            <a:lvl4pPr marL="0" indent="0" algn="r">
              <a:lnSpc>
                <a:spcPct val="100000"/>
              </a:lnSpc>
              <a:spcBef>
                <a:spcPts val="0"/>
              </a:spcBef>
              <a:defRPr sz="1199" b="1" i="0" baseline="0">
                <a:latin typeface="+mn-lt"/>
              </a:defRPr>
            </a:lvl4pPr>
            <a:lvl5pPr marL="0" indent="0" algn="r">
              <a:lnSpc>
                <a:spcPct val="100000"/>
              </a:lnSpc>
              <a:spcBef>
                <a:spcPts val="0"/>
              </a:spcBef>
              <a:defRPr sz="1199" b="1" i="0" baseline="0">
                <a:latin typeface="+mn-lt"/>
              </a:defRPr>
            </a:lvl5pPr>
            <a:lvl6pPr marL="0" indent="0" algn="r">
              <a:lnSpc>
                <a:spcPct val="100000"/>
              </a:lnSpc>
              <a:spcBef>
                <a:spcPts val="0"/>
              </a:spcBef>
              <a:defRPr sz="1199" b="1" i="0" baseline="0">
                <a:latin typeface="+mn-lt"/>
              </a:defRPr>
            </a:lvl6pPr>
            <a:lvl7pPr marL="0" indent="0" algn="r">
              <a:lnSpc>
                <a:spcPct val="100000"/>
              </a:lnSpc>
              <a:spcBef>
                <a:spcPts val="0"/>
              </a:spcBef>
              <a:defRPr sz="1199" b="1" i="0" baseline="0">
                <a:latin typeface="+mn-lt"/>
              </a:defRPr>
            </a:lvl7pPr>
            <a:lvl8pPr marL="0" indent="0" algn="r">
              <a:lnSpc>
                <a:spcPct val="100000"/>
              </a:lnSpc>
              <a:spcBef>
                <a:spcPts val="0"/>
              </a:spcBef>
              <a:defRPr sz="1199" b="1" i="0" baseline="0">
                <a:latin typeface="+mn-lt"/>
              </a:defRPr>
            </a:lvl8pPr>
            <a:lvl9pPr marL="0" indent="0" algn="r">
              <a:lnSpc>
                <a:spcPct val="100000"/>
              </a:lnSpc>
              <a:spcBef>
                <a:spcPts val="0"/>
              </a:spcBef>
              <a:defRPr sz="1199" b="1" i="0" baseline="0">
                <a:latin typeface="+mn-lt"/>
              </a:defRPr>
            </a:lvl9pPr>
          </a:lstStyle>
          <a:p>
            <a:r>
              <a:rPr lang="de-DE"/>
              <a:t>Deterministic</a:t>
            </a:r>
            <a:endParaRPr lang="de-DE" dirty="0"/>
          </a:p>
        </p:txBody>
      </p:sp>
      <p:sp>
        <p:nvSpPr>
          <p:cNvPr id="9" name="Fußzeilenplatzhalter 4">
            <a:extLst>
              <a:ext uri="{FF2B5EF4-FFF2-40B4-BE49-F238E27FC236}">
                <a16:creationId xmlns:a16="http://schemas.microsoft.com/office/drawing/2014/main" id="{7BA8AF51-BD09-E140-B970-8F7D15CD2ACD}"/>
              </a:ext>
            </a:extLst>
          </p:cNvPr>
          <p:cNvSpPr>
            <a:spLocks noGrp="1"/>
          </p:cNvSpPr>
          <p:nvPr>
            <p:ph type="ftr" sz="quarter" idx="3"/>
          </p:nvPr>
        </p:nvSpPr>
        <p:spPr>
          <a:xfrm>
            <a:off x="359625" y="6172447"/>
            <a:ext cx="8416458" cy="360000"/>
          </a:xfrm>
          <a:prstGeom prst="rect">
            <a:avLst/>
          </a:prstGeom>
        </p:spPr>
        <p:txBody>
          <a:bodyPr vert="horz" lIns="0" tIns="0" rIns="0" bIns="0" rtlCol="0" anchor="b" anchorCtr="0">
            <a:noAutofit/>
          </a:bodyPr>
          <a:lstStyle>
            <a:lvl1pPr marL="0" indent="0" algn="l">
              <a:lnSpc>
                <a:spcPct val="100000"/>
              </a:lnSpc>
              <a:spcBef>
                <a:spcPts val="0"/>
              </a:spcBef>
              <a:buFont typeface="Arial" panose="020B0604020202020204" pitchFamily="34" charset="0"/>
              <a:buNone/>
              <a:defRPr sz="1399" b="0" i="0" baseline="0">
                <a:solidFill>
                  <a:schemeClr val="tx1"/>
                </a:solidFill>
                <a:latin typeface="Calibri" panose="020F0502020204030204" pitchFamily="34" charset="0"/>
                <a:cs typeface="Calibri" panose="020F0502020204030204" pitchFamily="34" charset="0"/>
              </a:defRPr>
            </a:lvl1pPr>
            <a:lvl2pPr marL="0" indent="0" algn="l">
              <a:lnSpc>
                <a:spcPct val="100000"/>
              </a:lnSpc>
              <a:spcBef>
                <a:spcPts val="0"/>
              </a:spcBef>
              <a:defRPr sz="1199" b="0" i="0" baseline="0">
                <a:latin typeface="+mn-lt"/>
              </a:defRPr>
            </a:lvl2pPr>
            <a:lvl3pPr marL="0" indent="0" algn="l">
              <a:lnSpc>
                <a:spcPct val="100000"/>
              </a:lnSpc>
              <a:spcBef>
                <a:spcPts val="0"/>
              </a:spcBef>
              <a:defRPr sz="1199" b="0" i="0" baseline="0">
                <a:latin typeface="+mn-lt"/>
              </a:defRPr>
            </a:lvl3pPr>
            <a:lvl4pPr marL="0" indent="0" algn="l">
              <a:lnSpc>
                <a:spcPct val="100000"/>
              </a:lnSpc>
              <a:spcBef>
                <a:spcPts val="0"/>
              </a:spcBef>
              <a:defRPr sz="1199" b="0" i="0" baseline="0">
                <a:latin typeface="+mn-lt"/>
              </a:defRPr>
            </a:lvl4pPr>
            <a:lvl5pPr marL="0" indent="0" algn="l">
              <a:lnSpc>
                <a:spcPct val="100000"/>
              </a:lnSpc>
              <a:spcBef>
                <a:spcPts val="0"/>
              </a:spcBef>
              <a:defRPr sz="1199" b="0" i="0" baseline="0">
                <a:latin typeface="+mn-lt"/>
              </a:defRPr>
            </a:lvl5pPr>
            <a:lvl6pPr marL="0" indent="0" algn="l">
              <a:lnSpc>
                <a:spcPct val="100000"/>
              </a:lnSpc>
              <a:spcBef>
                <a:spcPts val="0"/>
              </a:spcBef>
              <a:defRPr sz="1199" b="0" i="0" baseline="0">
                <a:latin typeface="+mn-lt"/>
              </a:defRPr>
            </a:lvl6pPr>
            <a:lvl7pPr marL="0" indent="0" algn="l">
              <a:lnSpc>
                <a:spcPct val="100000"/>
              </a:lnSpc>
              <a:spcBef>
                <a:spcPts val="0"/>
              </a:spcBef>
              <a:defRPr sz="1199" b="0" i="0" baseline="0">
                <a:latin typeface="+mn-lt"/>
              </a:defRPr>
            </a:lvl7pPr>
            <a:lvl8pPr marL="0" indent="0" algn="l">
              <a:lnSpc>
                <a:spcPct val="100000"/>
              </a:lnSpc>
              <a:spcBef>
                <a:spcPts val="0"/>
              </a:spcBef>
              <a:defRPr sz="1199" b="0" i="0" baseline="0">
                <a:latin typeface="+mn-lt"/>
              </a:defRPr>
            </a:lvl8pPr>
            <a:lvl9pPr marL="0" indent="0" algn="l">
              <a:lnSpc>
                <a:spcPct val="100000"/>
              </a:lnSpc>
              <a:spcBef>
                <a:spcPts val="0"/>
              </a:spcBef>
              <a:defRPr sz="1199" b="0" i="0" baseline="0">
                <a:latin typeface="+mn-lt"/>
              </a:defRPr>
            </a:lvl9pPr>
          </a:lstStyle>
          <a:p>
            <a:r>
              <a:rPr lang="en-GB"/>
              <a:t>T. Braun - APA</a:t>
            </a:r>
          </a:p>
        </p:txBody>
      </p:sp>
      <p:sp>
        <p:nvSpPr>
          <p:cNvPr id="13" name="Foliennummernplatzhalter 5">
            <a:extLst>
              <a:ext uri="{FF2B5EF4-FFF2-40B4-BE49-F238E27FC236}">
                <a16:creationId xmlns:a16="http://schemas.microsoft.com/office/drawing/2014/main" id="{AE209590-B7E9-864F-8E23-D8E66B67ED22}"/>
              </a:ext>
            </a:extLst>
          </p:cNvPr>
          <p:cNvSpPr>
            <a:spLocks noGrp="1"/>
          </p:cNvSpPr>
          <p:nvPr>
            <p:ph type="sldNum" sz="quarter" idx="4"/>
          </p:nvPr>
        </p:nvSpPr>
        <p:spPr>
          <a:xfrm>
            <a:off x="11112424" y="6172448"/>
            <a:ext cx="719251" cy="360000"/>
          </a:xfrm>
          <a:prstGeom prst="rect">
            <a:avLst/>
          </a:prstGeom>
        </p:spPr>
        <p:txBody>
          <a:bodyPr vert="horz" lIns="0" tIns="0" rIns="0" bIns="0" rtlCol="0" anchor="b" anchorCtr="0">
            <a:noAutofit/>
          </a:bodyPr>
          <a:lstStyle>
            <a:lvl1pPr marL="0" indent="0" algn="r">
              <a:lnSpc>
                <a:spcPct val="100000"/>
              </a:lnSpc>
              <a:spcBef>
                <a:spcPts val="0"/>
              </a:spcBef>
              <a:buFont typeface="Arial" panose="020B0604020202020204" pitchFamily="34" charset="0"/>
              <a:buNone/>
              <a:defRPr sz="1466" b="1" i="0" baseline="0">
                <a:solidFill>
                  <a:schemeClr val="bg2"/>
                </a:solidFill>
                <a:latin typeface="+mj-lt"/>
              </a:defRPr>
            </a:lvl1pPr>
            <a:lvl2pPr marL="0" indent="0" algn="r">
              <a:lnSpc>
                <a:spcPct val="100000"/>
              </a:lnSpc>
              <a:spcBef>
                <a:spcPts val="0"/>
              </a:spcBef>
              <a:defRPr sz="1865" b="1" i="0" baseline="0">
                <a:latin typeface="+mj-lt"/>
              </a:defRPr>
            </a:lvl2pPr>
            <a:lvl3pPr marL="0" indent="0" algn="r">
              <a:lnSpc>
                <a:spcPct val="100000"/>
              </a:lnSpc>
              <a:spcBef>
                <a:spcPts val="0"/>
              </a:spcBef>
              <a:defRPr sz="1865" b="1" i="0" baseline="0">
                <a:latin typeface="+mj-lt"/>
              </a:defRPr>
            </a:lvl3pPr>
            <a:lvl4pPr marL="0" indent="0" algn="r">
              <a:lnSpc>
                <a:spcPct val="100000"/>
              </a:lnSpc>
              <a:spcBef>
                <a:spcPts val="0"/>
              </a:spcBef>
              <a:defRPr sz="1865" b="1" i="0" baseline="0">
                <a:latin typeface="+mj-lt"/>
              </a:defRPr>
            </a:lvl4pPr>
            <a:lvl5pPr marL="0" indent="0" algn="r">
              <a:lnSpc>
                <a:spcPct val="100000"/>
              </a:lnSpc>
              <a:spcBef>
                <a:spcPts val="0"/>
              </a:spcBef>
              <a:defRPr sz="1865" b="1" i="0" baseline="0">
                <a:latin typeface="+mj-lt"/>
              </a:defRPr>
            </a:lvl5pPr>
            <a:lvl6pPr marL="0" indent="0" algn="r">
              <a:lnSpc>
                <a:spcPct val="100000"/>
              </a:lnSpc>
              <a:spcBef>
                <a:spcPts val="0"/>
              </a:spcBef>
              <a:defRPr sz="1865" b="1" i="0" baseline="0">
                <a:latin typeface="+mj-lt"/>
              </a:defRPr>
            </a:lvl6pPr>
            <a:lvl7pPr marL="0" indent="0" algn="r">
              <a:lnSpc>
                <a:spcPct val="100000"/>
              </a:lnSpc>
              <a:spcBef>
                <a:spcPts val="0"/>
              </a:spcBef>
              <a:defRPr sz="1865" b="1" i="0" baseline="0">
                <a:latin typeface="+mj-lt"/>
              </a:defRPr>
            </a:lvl7pPr>
            <a:lvl8pPr marL="0" indent="0" algn="r">
              <a:lnSpc>
                <a:spcPct val="100000"/>
              </a:lnSpc>
              <a:spcBef>
                <a:spcPts val="0"/>
              </a:spcBef>
              <a:defRPr sz="1865" b="1" i="0" baseline="0">
                <a:latin typeface="+mj-lt"/>
              </a:defRPr>
            </a:lvl8pPr>
            <a:lvl9pPr marL="0" indent="0" algn="r">
              <a:lnSpc>
                <a:spcPct val="100000"/>
              </a:lnSpc>
              <a:spcBef>
                <a:spcPts val="0"/>
              </a:spcBef>
              <a:defRPr sz="1865" b="1" i="0" baseline="0">
                <a:latin typeface="+mj-lt"/>
              </a:defRPr>
            </a:lvl9pPr>
          </a:lstStyle>
          <a:p>
            <a:fld id="{67C9959E-8E6B-B04C-9955-EA096F41CA7A}" type="slidenum">
              <a:rPr lang="en-GB" smtClean="0"/>
              <a:t>‹#›</a:t>
            </a:fld>
            <a:endParaRPr lang="en-GB"/>
          </a:p>
        </p:txBody>
      </p:sp>
      <p:sp>
        <p:nvSpPr>
          <p:cNvPr id="14" name="Linie">
            <a:extLst>
              <a:ext uri="{FF2B5EF4-FFF2-40B4-BE49-F238E27FC236}">
                <a16:creationId xmlns:a16="http://schemas.microsoft.com/office/drawing/2014/main" id="{74E4E7DF-5D97-5A48-92FB-8CDE15E71AB3}"/>
              </a:ext>
            </a:extLst>
          </p:cNvPr>
          <p:cNvSpPr/>
          <p:nvPr/>
        </p:nvSpPr>
        <p:spPr>
          <a:xfrm>
            <a:off x="0" y="6030720"/>
            <a:ext cx="12191301" cy="169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8"/>
          </a:p>
        </p:txBody>
      </p:sp>
    </p:spTree>
    <p:extLst>
      <p:ext uri="{BB962C8B-B14F-4D97-AF65-F5344CB8AC3E}">
        <p14:creationId xmlns:p14="http://schemas.microsoft.com/office/powerpoint/2010/main" val="35616034"/>
      </p:ext>
    </p:extLst>
  </p:cSld>
  <p:clrMapOvr>
    <a:masterClrMapping/>
  </p:clrMapOvr>
  <p:extLst>
    <p:ext uri="{DCECCB84-F9BA-43D5-87BE-67443E8EF086}">
      <p15:sldGuideLst xmlns:p15="http://schemas.microsoft.com/office/powerpoint/2012/main">
        <p15:guide id="4" pos="226">
          <p15:clr>
            <a:srgbClr val="FBAE40"/>
          </p15:clr>
        </p15:guide>
        <p15:guide id="5" pos="5534">
          <p15:clr>
            <a:srgbClr val="FBAE40"/>
          </p15:clr>
        </p15:guide>
        <p15:guide id="9" pos="227">
          <p15:clr>
            <a:srgbClr val="FBAE40"/>
          </p15:clr>
        </p15:guide>
        <p15:guide id="10" pos="7461">
          <p15:clr>
            <a:srgbClr val="FBAE40"/>
          </p15:clr>
        </p15:guide>
        <p15:guide id="16" orient="horz" pos="1463" userDrawn="1">
          <p15:clr>
            <a:srgbClr val="FBAE40"/>
          </p15:clr>
        </p15:guide>
        <p15:guide id="17" orient="horz" pos="3618" userDrawn="1">
          <p15:clr>
            <a:srgbClr val="FBAE40"/>
          </p15:clr>
        </p15:guide>
        <p15:guide id="18" orient="horz" pos="851" userDrawn="1">
          <p15:clr>
            <a:srgbClr val="FBAE40"/>
          </p15:clr>
        </p15:guide>
        <p15:guide id="19" pos="301" userDrawn="1">
          <p15:clr>
            <a:srgbClr val="FBAE40"/>
          </p15:clr>
        </p15:guide>
        <p15:guide id="20" pos="7379"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GB"/>
              <a:t>Click to edit Master title style</a:t>
            </a:r>
            <a:endParaRPr lang="en-US" dirty="0"/>
          </a:p>
        </p:txBody>
      </p:sp>
      <p:sp>
        <p:nvSpPr>
          <p:cNvPr id="3" name="Content Placeholder 2"/>
          <p:cNvSpPr>
            <a:spLocks noGrp="1"/>
          </p:cNvSpPr>
          <p:nvPr>
            <p:ph sz="half" idx="1"/>
          </p:nvPr>
        </p:nvSpPr>
        <p:spPr>
          <a:xfrm>
            <a:off x="359962" y="1666800"/>
            <a:ext cx="5452008" cy="4239112"/>
          </a:xfrm>
        </p:spPr>
        <p:txBody>
          <a:bodyPr/>
          <a:lstStyle>
            <a:lvl2pPr>
              <a:defRPr b="0"/>
            </a:lvl2pPr>
            <a:lvl3pPr>
              <a:defRPr b="0"/>
            </a:lvl3pPr>
            <a:lvl4pPr>
              <a:defRPr b="0"/>
            </a:lvl4pPr>
            <a:lvl5pPr>
              <a:defRPr b="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257842" y="1666800"/>
            <a:ext cx="5573833" cy="4239112"/>
          </a:xfrm>
        </p:spPr>
        <p:txBody>
          <a:bodyPr/>
          <a:lstStyle>
            <a:lvl2pPr>
              <a:defRPr b="0"/>
            </a:lvl2pPr>
            <a:lvl3pPr>
              <a:defRPr b="0"/>
            </a:lvl3pPr>
            <a:lvl4pPr>
              <a:defRPr b="0"/>
            </a:lvl4pPr>
            <a:lvl5pPr>
              <a:defRPr b="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0" name="Datumsplatzhalter 3">
            <a:extLst>
              <a:ext uri="{FF2B5EF4-FFF2-40B4-BE49-F238E27FC236}">
                <a16:creationId xmlns:a16="http://schemas.microsoft.com/office/drawing/2014/main" id="{DD891D81-850B-104A-8882-3B4FE65D2A86}"/>
              </a:ext>
            </a:extLst>
          </p:cNvPr>
          <p:cNvSpPr>
            <a:spLocks noGrp="1"/>
          </p:cNvSpPr>
          <p:nvPr>
            <p:ph type="dt" sz="half" idx="10"/>
          </p:nvPr>
        </p:nvSpPr>
        <p:spPr>
          <a:xfrm>
            <a:off x="3596254" y="388800"/>
            <a:ext cx="8235421" cy="360000"/>
          </a:xfrm>
          <a:prstGeom prst="rect">
            <a:avLst/>
          </a:prstGeom>
        </p:spPr>
        <p:txBody>
          <a:bodyPr vert="horz" lIns="0" tIns="0" rIns="0" bIns="0" rtlCol="0" anchor="b" anchorCtr="0">
            <a:noAutofit/>
          </a:bodyPr>
          <a:lstStyle>
            <a:lvl1pPr marL="0" indent="0" algn="r">
              <a:lnSpc>
                <a:spcPct val="100000"/>
              </a:lnSpc>
              <a:spcBef>
                <a:spcPts val="0"/>
              </a:spcBef>
              <a:buFont typeface="Arial" panose="020B0604020202020204" pitchFamily="34" charset="0"/>
              <a:buNone/>
              <a:defRPr sz="1399" b="1" i="0" baseline="0">
                <a:solidFill>
                  <a:schemeClr val="bg2"/>
                </a:solidFill>
                <a:latin typeface="Calibri" panose="020F0502020204030204" pitchFamily="34" charset="0"/>
                <a:cs typeface="Calibri" panose="020F0502020204030204" pitchFamily="34" charset="0"/>
              </a:defRPr>
            </a:lvl1pPr>
            <a:lvl2pPr marL="0" indent="0" algn="r">
              <a:lnSpc>
                <a:spcPct val="100000"/>
              </a:lnSpc>
              <a:spcBef>
                <a:spcPts val="0"/>
              </a:spcBef>
              <a:defRPr sz="1199" b="1" i="0" baseline="0">
                <a:latin typeface="+mn-lt"/>
              </a:defRPr>
            </a:lvl2pPr>
            <a:lvl3pPr marL="0" indent="0" algn="r">
              <a:lnSpc>
                <a:spcPct val="100000"/>
              </a:lnSpc>
              <a:spcBef>
                <a:spcPts val="0"/>
              </a:spcBef>
              <a:defRPr sz="1199" b="1" i="0" baseline="0">
                <a:latin typeface="+mn-lt"/>
              </a:defRPr>
            </a:lvl3pPr>
            <a:lvl4pPr marL="0" indent="0" algn="r">
              <a:lnSpc>
                <a:spcPct val="100000"/>
              </a:lnSpc>
              <a:spcBef>
                <a:spcPts val="0"/>
              </a:spcBef>
              <a:defRPr sz="1199" b="1" i="0" baseline="0">
                <a:latin typeface="+mn-lt"/>
              </a:defRPr>
            </a:lvl4pPr>
            <a:lvl5pPr marL="0" indent="0" algn="r">
              <a:lnSpc>
                <a:spcPct val="100000"/>
              </a:lnSpc>
              <a:spcBef>
                <a:spcPts val="0"/>
              </a:spcBef>
              <a:defRPr sz="1199" b="1" i="0" baseline="0">
                <a:latin typeface="+mn-lt"/>
              </a:defRPr>
            </a:lvl5pPr>
            <a:lvl6pPr marL="0" indent="0" algn="r">
              <a:lnSpc>
                <a:spcPct val="100000"/>
              </a:lnSpc>
              <a:spcBef>
                <a:spcPts val="0"/>
              </a:spcBef>
              <a:defRPr sz="1199" b="1" i="0" baseline="0">
                <a:latin typeface="+mn-lt"/>
              </a:defRPr>
            </a:lvl6pPr>
            <a:lvl7pPr marL="0" indent="0" algn="r">
              <a:lnSpc>
                <a:spcPct val="100000"/>
              </a:lnSpc>
              <a:spcBef>
                <a:spcPts val="0"/>
              </a:spcBef>
              <a:defRPr sz="1199" b="1" i="0" baseline="0">
                <a:latin typeface="+mn-lt"/>
              </a:defRPr>
            </a:lvl7pPr>
            <a:lvl8pPr marL="0" indent="0" algn="r">
              <a:lnSpc>
                <a:spcPct val="100000"/>
              </a:lnSpc>
              <a:spcBef>
                <a:spcPts val="0"/>
              </a:spcBef>
              <a:defRPr sz="1199" b="1" i="0" baseline="0">
                <a:latin typeface="+mn-lt"/>
              </a:defRPr>
            </a:lvl8pPr>
            <a:lvl9pPr marL="0" indent="0" algn="r">
              <a:lnSpc>
                <a:spcPct val="100000"/>
              </a:lnSpc>
              <a:spcBef>
                <a:spcPts val="0"/>
              </a:spcBef>
              <a:defRPr sz="1199" b="1" i="0" baseline="0">
                <a:latin typeface="+mn-lt"/>
              </a:defRPr>
            </a:lvl9pPr>
          </a:lstStyle>
          <a:p>
            <a:r>
              <a:rPr lang="de-DE"/>
              <a:t>Deterministic</a:t>
            </a:r>
            <a:endParaRPr lang="de-DE" dirty="0"/>
          </a:p>
        </p:txBody>
      </p:sp>
      <p:sp>
        <p:nvSpPr>
          <p:cNvPr id="11" name="Fußzeilenplatzhalter 4">
            <a:extLst>
              <a:ext uri="{FF2B5EF4-FFF2-40B4-BE49-F238E27FC236}">
                <a16:creationId xmlns:a16="http://schemas.microsoft.com/office/drawing/2014/main" id="{5C3E01FC-4088-3E4B-A987-3CBED1C47A40}"/>
              </a:ext>
            </a:extLst>
          </p:cNvPr>
          <p:cNvSpPr>
            <a:spLocks noGrp="1"/>
          </p:cNvSpPr>
          <p:nvPr>
            <p:ph type="ftr" sz="quarter" idx="3"/>
          </p:nvPr>
        </p:nvSpPr>
        <p:spPr>
          <a:xfrm>
            <a:off x="359625" y="6172447"/>
            <a:ext cx="8416458" cy="360000"/>
          </a:xfrm>
          <a:prstGeom prst="rect">
            <a:avLst/>
          </a:prstGeom>
        </p:spPr>
        <p:txBody>
          <a:bodyPr vert="horz" lIns="0" tIns="0" rIns="0" bIns="0" rtlCol="0" anchor="b" anchorCtr="0">
            <a:noAutofit/>
          </a:bodyPr>
          <a:lstStyle>
            <a:lvl1pPr marL="0" indent="0" algn="l">
              <a:lnSpc>
                <a:spcPct val="100000"/>
              </a:lnSpc>
              <a:spcBef>
                <a:spcPts val="0"/>
              </a:spcBef>
              <a:buFont typeface="Arial" panose="020B0604020202020204" pitchFamily="34" charset="0"/>
              <a:buNone/>
              <a:defRPr sz="1399" b="0" i="0" baseline="0">
                <a:solidFill>
                  <a:schemeClr val="tx1"/>
                </a:solidFill>
                <a:latin typeface="Calibri" panose="020F0502020204030204" pitchFamily="34" charset="0"/>
                <a:cs typeface="Calibri" panose="020F0502020204030204" pitchFamily="34" charset="0"/>
              </a:defRPr>
            </a:lvl1pPr>
            <a:lvl2pPr marL="0" indent="0" algn="l">
              <a:lnSpc>
                <a:spcPct val="100000"/>
              </a:lnSpc>
              <a:spcBef>
                <a:spcPts val="0"/>
              </a:spcBef>
              <a:defRPr sz="1199" b="0" i="0" baseline="0">
                <a:latin typeface="+mn-lt"/>
              </a:defRPr>
            </a:lvl2pPr>
            <a:lvl3pPr marL="0" indent="0" algn="l">
              <a:lnSpc>
                <a:spcPct val="100000"/>
              </a:lnSpc>
              <a:spcBef>
                <a:spcPts val="0"/>
              </a:spcBef>
              <a:defRPr sz="1199" b="0" i="0" baseline="0">
                <a:latin typeface="+mn-lt"/>
              </a:defRPr>
            </a:lvl3pPr>
            <a:lvl4pPr marL="0" indent="0" algn="l">
              <a:lnSpc>
                <a:spcPct val="100000"/>
              </a:lnSpc>
              <a:spcBef>
                <a:spcPts val="0"/>
              </a:spcBef>
              <a:defRPr sz="1199" b="0" i="0" baseline="0">
                <a:latin typeface="+mn-lt"/>
              </a:defRPr>
            </a:lvl4pPr>
            <a:lvl5pPr marL="0" indent="0" algn="l">
              <a:lnSpc>
                <a:spcPct val="100000"/>
              </a:lnSpc>
              <a:spcBef>
                <a:spcPts val="0"/>
              </a:spcBef>
              <a:defRPr sz="1199" b="0" i="0" baseline="0">
                <a:latin typeface="+mn-lt"/>
              </a:defRPr>
            </a:lvl5pPr>
            <a:lvl6pPr marL="0" indent="0" algn="l">
              <a:lnSpc>
                <a:spcPct val="100000"/>
              </a:lnSpc>
              <a:spcBef>
                <a:spcPts val="0"/>
              </a:spcBef>
              <a:defRPr sz="1199" b="0" i="0" baseline="0">
                <a:latin typeface="+mn-lt"/>
              </a:defRPr>
            </a:lvl6pPr>
            <a:lvl7pPr marL="0" indent="0" algn="l">
              <a:lnSpc>
                <a:spcPct val="100000"/>
              </a:lnSpc>
              <a:spcBef>
                <a:spcPts val="0"/>
              </a:spcBef>
              <a:defRPr sz="1199" b="0" i="0" baseline="0">
                <a:latin typeface="+mn-lt"/>
              </a:defRPr>
            </a:lvl7pPr>
            <a:lvl8pPr marL="0" indent="0" algn="l">
              <a:lnSpc>
                <a:spcPct val="100000"/>
              </a:lnSpc>
              <a:spcBef>
                <a:spcPts val="0"/>
              </a:spcBef>
              <a:defRPr sz="1199" b="0" i="0" baseline="0">
                <a:latin typeface="+mn-lt"/>
              </a:defRPr>
            </a:lvl8pPr>
            <a:lvl9pPr marL="0" indent="0" algn="l">
              <a:lnSpc>
                <a:spcPct val="100000"/>
              </a:lnSpc>
              <a:spcBef>
                <a:spcPts val="0"/>
              </a:spcBef>
              <a:defRPr sz="1199" b="0" i="0" baseline="0">
                <a:latin typeface="+mn-lt"/>
              </a:defRPr>
            </a:lvl9pPr>
          </a:lstStyle>
          <a:p>
            <a:r>
              <a:rPr lang="en-GB"/>
              <a:t>T. Braun - APA</a:t>
            </a:r>
          </a:p>
        </p:txBody>
      </p:sp>
      <p:sp>
        <p:nvSpPr>
          <p:cNvPr id="12" name="Foliennummernplatzhalter 5">
            <a:extLst>
              <a:ext uri="{FF2B5EF4-FFF2-40B4-BE49-F238E27FC236}">
                <a16:creationId xmlns:a16="http://schemas.microsoft.com/office/drawing/2014/main" id="{1227048F-4499-5747-BBA5-477A08D6E89D}"/>
              </a:ext>
            </a:extLst>
          </p:cNvPr>
          <p:cNvSpPr>
            <a:spLocks noGrp="1"/>
          </p:cNvSpPr>
          <p:nvPr>
            <p:ph type="sldNum" sz="quarter" idx="4"/>
          </p:nvPr>
        </p:nvSpPr>
        <p:spPr>
          <a:xfrm>
            <a:off x="11112424" y="6172448"/>
            <a:ext cx="719251" cy="360000"/>
          </a:xfrm>
          <a:prstGeom prst="rect">
            <a:avLst/>
          </a:prstGeom>
        </p:spPr>
        <p:txBody>
          <a:bodyPr vert="horz" lIns="0" tIns="0" rIns="0" bIns="0" rtlCol="0" anchor="b" anchorCtr="0">
            <a:noAutofit/>
          </a:bodyPr>
          <a:lstStyle>
            <a:lvl1pPr marL="0" indent="0" algn="r">
              <a:lnSpc>
                <a:spcPct val="100000"/>
              </a:lnSpc>
              <a:spcBef>
                <a:spcPts val="0"/>
              </a:spcBef>
              <a:buFont typeface="Arial" panose="020B0604020202020204" pitchFamily="34" charset="0"/>
              <a:buNone/>
              <a:defRPr sz="1466" b="1" i="0" baseline="0">
                <a:solidFill>
                  <a:schemeClr val="bg2"/>
                </a:solidFill>
                <a:latin typeface="+mj-lt"/>
              </a:defRPr>
            </a:lvl1pPr>
            <a:lvl2pPr marL="0" indent="0" algn="r">
              <a:lnSpc>
                <a:spcPct val="100000"/>
              </a:lnSpc>
              <a:spcBef>
                <a:spcPts val="0"/>
              </a:spcBef>
              <a:defRPr sz="1865" b="1" i="0" baseline="0">
                <a:latin typeface="+mj-lt"/>
              </a:defRPr>
            </a:lvl2pPr>
            <a:lvl3pPr marL="0" indent="0" algn="r">
              <a:lnSpc>
                <a:spcPct val="100000"/>
              </a:lnSpc>
              <a:spcBef>
                <a:spcPts val="0"/>
              </a:spcBef>
              <a:defRPr sz="1865" b="1" i="0" baseline="0">
                <a:latin typeface="+mj-lt"/>
              </a:defRPr>
            </a:lvl3pPr>
            <a:lvl4pPr marL="0" indent="0" algn="r">
              <a:lnSpc>
                <a:spcPct val="100000"/>
              </a:lnSpc>
              <a:spcBef>
                <a:spcPts val="0"/>
              </a:spcBef>
              <a:defRPr sz="1865" b="1" i="0" baseline="0">
                <a:latin typeface="+mj-lt"/>
              </a:defRPr>
            </a:lvl4pPr>
            <a:lvl5pPr marL="0" indent="0" algn="r">
              <a:lnSpc>
                <a:spcPct val="100000"/>
              </a:lnSpc>
              <a:spcBef>
                <a:spcPts val="0"/>
              </a:spcBef>
              <a:defRPr sz="1865" b="1" i="0" baseline="0">
                <a:latin typeface="+mj-lt"/>
              </a:defRPr>
            </a:lvl5pPr>
            <a:lvl6pPr marL="0" indent="0" algn="r">
              <a:lnSpc>
                <a:spcPct val="100000"/>
              </a:lnSpc>
              <a:spcBef>
                <a:spcPts val="0"/>
              </a:spcBef>
              <a:defRPr sz="1865" b="1" i="0" baseline="0">
                <a:latin typeface="+mj-lt"/>
              </a:defRPr>
            </a:lvl6pPr>
            <a:lvl7pPr marL="0" indent="0" algn="r">
              <a:lnSpc>
                <a:spcPct val="100000"/>
              </a:lnSpc>
              <a:spcBef>
                <a:spcPts val="0"/>
              </a:spcBef>
              <a:defRPr sz="1865" b="1" i="0" baseline="0">
                <a:latin typeface="+mj-lt"/>
              </a:defRPr>
            </a:lvl7pPr>
            <a:lvl8pPr marL="0" indent="0" algn="r">
              <a:lnSpc>
                <a:spcPct val="100000"/>
              </a:lnSpc>
              <a:spcBef>
                <a:spcPts val="0"/>
              </a:spcBef>
              <a:defRPr sz="1865" b="1" i="0" baseline="0">
                <a:latin typeface="+mj-lt"/>
              </a:defRPr>
            </a:lvl8pPr>
            <a:lvl9pPr marL="0" indent="0" algn="r">
              <a:lnSpc>
                <a:spcPct val="100000"/>
              </a:lnSpc>
              <a:spcBef>
                <a:spcPts val="0"/>
              </a:spcBef>
              <a:defRPr sz="1865" b="1" i="0" baseline="0">
                <a:latin typeface="+mj-lt"/>
              </a:defRPr>
            </a:lvl9pPr>
          </a:lstStyle>
          <a:p>
            <a:fld id="{67C9959E-8E6B-B04C-9955-EA096F41CA7A}" type="slidenum">
              <a:rPr lang="en-GB" smtClean="0"/>
              <a:t>‹#›</a:t>
            </a:fld>
            <a:endParaRPr lang="en-GB"/>
          </a:p>
        </p:txBody>
      </p:sp>
      <p:sp>
        <p:nvSpPr>
          <p:cNvPr id="13" name="Linie">
            <a:extLst>
              <a:ext uri="{FF2B5EF4-FFF2-40B4-BE49-F238E27FC236}">
                <a16:creationId xmlns:a16="http://schemas.microsoft.com/office/drawing/2014/main" id="{B3105BE5-7E5E-0845-B3F4-48E9C5D4B19D}"/>
              </a:ext>
            </a:extLst>
          </p:cNvPr>
          <p:cNvSpPr/>
          <p:nvPr/>
        </p:nvSpPr>
        <p:spPr>
          <a:xfrm>
            <a:off x="0" y="6030720"/>
            <a:ext cx="12191301" cy="169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8"/>
          </a:p>
        </p:txBody>
      </p:sp>
    </p:spTree>
    <p:extLst>
      <p:ext uri="{BB962C8B-B14F-4D97-AF65-F5344CB8AC3E}">
        <p14:creationId xmlns:p14="http://schemas.microsoft.com/office/powerpoint/2010/main" val="3915419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sv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359625" y="904869"/>
            <a:ext cx="11472051" cy="575329"/>
          </a:xfrm>
          <a:prstGeom prst="rect">
            <a:avLst/>
          </a:prstGeom>
        </p:spPr>
        <p:txBody>
          <a:bodyPr vert="horz" lIns="0" tIns="0" rIns="0" bIns="0" rtlCol="0" anchor="ctr" anchorCtr="0">
            <a:noAutofit/>
          </a:bodyPr>
          <a:lstStyle/>
          <a:p>
            <a:r>
              <a:rPr lang="de-DE" dirty="0"/>
              <a:t>Headline einfügen</a:t>
            </a:r>
          </a:p>
        </p:txBody>
      </p:sp>
      <p:sp>
        <p:nvSpPr>
          <p:cNvPr id="3" name="Textplatzhalter 2"/>
          <p:cNvSpPr>
            <a:spLocks noGrp="1"/>
          </p:cNvSpPr>
          <p:nvPr>
            <p:ph type="body" idx="1"/>
          </p:nvPr>
        </p:nvSpPr>
        <p:spPr>
          <a:xfrm>
            <a:off x="359625" y="1665065"/>
            <a:ext cx="11472051" cy="4240848"/>
          </a:xfrm>
          <a:prstGeom prst="rect">
            <a:avLst/>
          </a:prstGeom>
        </p:spPr>
        <p:txBody>
          <a:bodyPr vert="horz" lIns="0" tIns="0" rIns="0" bIns="0" rtlCol="0" anchor="t" anchorCtr="0">
            <a:noAutofit/>
          </a:bodyPr>
          <a:lstStyle/>
          <a:p>
            <a:pPr lvl="0"/>
            <a:r>
              <a:rPr lang="de-DE" dirty="0"/>
              <a:t>Fließtext auf erster Ebene // für weitere Aufzählungen </a:t>
            </a:r>
            <a:br>
              <a:rPr lang="de-DE" dirty="0"/>
            </a:br>
            <a:r>
              <a:rPr lang="de-DE" dirty="0"/>
              <a:t>&gt;&gt; Menü &gt; Start &gt; Absatz &gt; Listenebne erhöhen </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a:p>
            <a:pPr lvl="6"/>
            <a:r>
              <a:rPr lang="de-DE" dirty="0"/>
              <a:t>Siebte Ebene</a:t>
            </a:r>
          </a:p>
          <a:p>
            <a:pPr lvl="7"/>
            <a:r>
              <a:rPr lang="de-DE" dirty="0"/>
              <a:t>Achte Ebene</a:t>
            </a:r>
          </a:p>
          <a:p>
            <a:pPr lvl="8"/>
            <a:r>
              <a:rPr lang="de-DE" dirty="0"/>
              <a:t>Neunte Ebene</a:t>
            </a:r>
          </a:p>
        </p:txBody>
      </p:sp>
      <p:grpSp>
        <p:nvGrpSpPr>
          <p:cNvPr id="76" name="Regieanweisungen">
            <a:extLst>
              <a:ext uri="{FF2B5EF4-FFF2-40B4-BE49-F238E27FC236}">
                <a16:creationId xmlns:a16="http://schemas.microsoft.com/office/drawing/2014/main" id="{D1E7AB19-6326-F842-B55D-602CEE998E58}"/>
              </a:ext>
            </a:extLst>
          </p:cNvPr>
          <p:cNvGrpSpPr/>
          <p:nvPr/>
        </p:nvGrpSpPr>
        <p:grpSpPr>
          <a:xfrm>
            <a:off x="-467513" y="-468000"/>
            <a:ext cx="13126327" cy="7776000"/>
            <a:chOff x="-468000" y="-468000"/>
            <a:chExt cx="13140000" cy="7776000"/>
          </a:xfrm>
        </p:grpSpPr>
        <p:cxnSp>
          <p:nvCxnSpPr>
            <p:cNvPr id="81" name="Linie">
              <a:extLst>
                <a:ext uri="{FF2B5EF4-FFF2-40B4-BE49-F238E27FC236}">
                  <a16:creationId xmlns:a16="http://schemas.microsoft.com/office/drawing/2014/main" id="{E83804AF-E342-CE4F-B1EC-DEAF381D56D0}"/>
                </a:ext>
              </a:extLst>
            </p:cNvPr>
            <p:cNvCxnSpPr/>
            <p:nvPr/>
          </p:nvCxnSpPr>
          <p:spPr>
            <a:xfrm>
              <a:off x="12312000" y="232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Linie">
              <a:extLst>
                <a:ext uri="{FF2B5EF4-FFF2-40B4-BE49-F238E27FC236}">
                  <a16:creationId xmlns:a16="http://schemas.microsoft.com/office/drawing/2014/main" id="{424FF1AA-1F85-0349-8AC7-B8DE428B8B2E}"/>
                </a:ext>
              </a:extLst>
            </p:cNvPr>
            <p:cNvCxnSpPr/>
            <p:nvPr/>
          </p:nvCxnSpPr>
          <p:spPr>
            <a:xfrm>
              <a:off x="12312000" y="574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Linie">
              <a:extLst>
                <a:ext uri="{FF2B5EF4-FFF2-40B4-BE49-F238E27FC236}">
                  <a16:creationId xmlns:a16="http://schemas.microsoft.com/office/drawing/2014/main" id="{D3816368-3ED9-E949-869E-C138AEA477E6}"/>
                </a:ext>
              </a:extLst>
            </p:cNvPr>
            <p:cNvCxnSpPr/>
            <p:nvPr/>
          </p:nvCxnSpPr>
          <p:spPr>
            <a:xfrm>
              <a:off x="11844000" y="-46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Linie">
              <a:extLst>
                <a:ext uri="{FF2B5EF4-FFF2-40B4-BE49-F238E27FC236}">
                  <a16:creationId xmlns:a16="http://schemas.microsoft.com/office/drawing/2014/main" id="{A35BC36B-DBB2-8D43-8FC8-61482A66030E}"/>
                </a:ext>
              </a:extLst>
            </p:cNvPr>
            <p:cNvCxnSpPr/>
            <p:nvPr/>
          </p:nvCxnSpPr>
          <p:spPr>
            <a:xfrm>
              <a:off x="360000" y="-46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Linie">
              <a:extLst>
                <a:ext uri="{FF2B5EF4-FFF2-40B4-BE49-F238E27FC236}">
                  <a16:creationId xmlns:a16="http://schemas.microsoft.com/office/drawing/2014/main" id="{1D0BC4A0-12DF-0742-991C-E85484A0CF65}"/>
                </a:ext>
              </a:extLst>
            </p:cNvPr>
            <p:cNvCxnSpPr/>
            <p:nvPr/>
          </p:nvCxnSpPr>
          <p:spPr>
            <a:xfrm>
              <a:off x="11844000" y="694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Linie">
              <a:extLst>
                <a:ext uri="{FF2B5EF4-FFF2-40B4-BE49-F238E27FC236}">
                  <a16:creationId xmlns:a16="http://schemas.microsoft.com/office/drawing/2014/main" id="{28E5A8EC-4E8D-2243-AAA2-E0CA46623482}"/>
                </a:ext>
              </a:extLst>
            </p:cNvPr>
            <p:cNvCxnSpPr/>
            <p:nvPr/>
          </p:nvCxnSpPr>
          <p:spPr>
            <a:xfrm>
              <a:off x="360000" y="694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Linie">
              <a:extLst>
                <a:ext uri="{FF2B5EF4-FFF2-40B4-BE49-F238E27FC236}">
                  <a16:creationId xmlns:a16="http://schemas.microsoft.com/office/drawing/2014/main" id="{89CA6780-65ED-624F-AF8E-E86F7BC6A566}"/>
                </a:ext>
              </a:extLst>
            </p:cNvPr>
            <p:cNvCxnSpPr/>
            <p:nvPr/>
          </p:nvCxnSpPr>
          <p:spPr>
            <a:xfrm>
              <a:off x="-468000" y="232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Linie">
              <a:extLst>
                <a:ext uri="{FF2B5EF4-FFF2-40B4-BE49-F238E27FC236}">
                  <a16:creationId xmlns:a16="http://schemas.microsoft.com/office/drawing/2014/main" id="{5C0C5252-6141-8542-B72D-C99EAD621600}"/>
                </a:ext>
              </a:extLst>
            </p:cNvPr>
            <p:cNvCxnSpPr/>
            <p:nvPr/>
          </p:nvCxnSpPr>
          <p:spPr>
            <a:xfrm>
              <a:off x="-468000" y="574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Linie">
              <a:extLst>
                <a:ext uri="{FF2B5EF4-FFF2-40B4-BE49-F238E27FC236}">
                  <a16:creationId xmlns:a16="http://schemas.microsoft.com/office/drawing/2014/main" id="{B5AFC2EF-7146-F64A-AFFE-05B78978B34C}"/>
                </a:ext>
              </a:extLst>
            </p:cNvPr>
            <p:cNvCxnSpPr/>
            <p:nvPr/>
          </p:nvCxnSpPr>
          <p:spPr>
            <a:xfrm>
              <a:off x="-468000" y="1350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Linie">
              <a:extLst>
                <a:ext uri="{FF2B5EF4-FFF2-40B4-BE49-F238E27FC236}">
                  <a16:creationId xmlns:a16="http://schemas.microsoft.com/office/drawing/2014/main" id="{03D06505-86C7-C14B-8902-B14251A25389}"/>
                </a:ext>
              </a:extLst>
            </p:cNvPr>
            <p:cNvCxnSpPr/>
            <p:nvPr/>
          </p:nvCxnSpPr>
          <p:spPr>
            <a:xfrm>
              <a:off x="12312000" y="1350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98" name="Datumsplatzhalter 3">
            <a:extLst>
              <a:ext uri="{FF2B5EF4-FFF2-40B4-BE49-F238E27FC236}">
                <a16:creationId xmlns:a16="http://schemas.microsoft.com/office/drawing/2014/main" id="{BBC00DD8-CEB4-714C-9F21-1C97522ED652}"/>
              </a:ext>
            </a:extLst>
          </p:cNvPr>
          <p:cNvSpPr>
            <a:spLocks noGrp="1"/>
          </p:cNvSpPr>
          <p:nvPr>
            <p:ph type="dt" sz="half" idx="2"/>
          </p:nvPr>
        </p:nvSpPr>
        <p:spPr>
          <a:xfrm>
            <a:off x="3596254" y="388800"/>
            <a:ext cx="8235421" cy="360000"/>
          </a:xfrm>
          <a:prstGeom prst="rect">
            <a:avLst/>
          </a:prstGeom>
        </p:spPr>
        <p:txBody>
          <a:bodyPr vert="horz" lIns="0" tIns="0" rIns="0" bIns="0" rtlCol="0" anchor="b" anchorCtr="0">
            <a:noAutofit/>
          </a:bodyPr>
          <a:lstStyle>
            <a:lvl1pPr marL="0" indent="0" algn="r">
              <a:lnSpc>
                <a:spcPct val="100000"/>
              </a:lnSpc>
              <a:spcBef>
                <a:spcPts val="0"/>
              </a:spcBef>
              <a:buFont typeface="Arial" panose="020B0604020202020204" pitchFamily="34" charset="0"/>
              <a:buNone/>
              <a:defRPr sz="1399" b="1" i="0" baseline="0">
                <a:solidFill>
                  <a:schemeClr val="bg2"/>
                </a:solidFill>
                <a:latin typeface="Calibri" panose="020F0502020204030204" pitchFamily="34" charset="0"/>
                <a:cs typeface="Calibri" panose="020F0502020204030204" pitchFamily="34" charset="0"/>
              </a:defRPr>
            </a:lvl1pPr>
            <a:lvl2pPr marL="0" indent="0" algn="r">
              <a:lnSpc>
                <a:spcPct val="100000"/>
              </a:lnSpc>
              <a:spcBef>
                <a:spcPts val="0"/>
              </a:spcBef>
              <a:defRPr sz="1199" b="1" i="0" baseline="0">
                <a:latin typeface="+mn-lt"/>
              </a:defRPr>
            </a:lvl2pPr>
            <a:lvl3pPr marL="0" indent="0" algn="r">
              <a:lnSpc>
                <a:spcPct val="100000"/>
              </a:lnSpc>
              <a:spcBef>
                <a:spcPts val="0"/>
              </a:spcBef>
              <a:defRPr sz="1199" b="1" i="0" baseline="0">
                <a:latin typeface="+mn-lt"/>
              </a:defRPr>
            </a:lvl3pPr>
            <a:lvl4pPr marL="0" indent="0" algn="r">
              <a:lnSpc>
                <a:spcPct val="100000"/>
              </a:lnSpc>
              <a:spcBef>
                <a:spcPts val="0"/>
              </a:spcBef>
              <a:defRPr sz="1199" b="1" i="0" baseline="0">
                <a:latin typeface="+mn-lt"/>
              </a:defRPr>
            </a:lvl4pPr>
            <a:lvl5pPr marL="0" indent="0" algn="r">
              <a:lnSpc>
                <a:spcPct val="100000"/>
              </a:lnSpc>
              <a:spcBef>
                <a:spcPts val="0"/>
              </a:spcBef>
              <a:defRPr sz="1199" b="1" i="0" baseline="0">
                <a:latin typeface="+mn-lt"/>
              </a:defRPr>
            </a:lvl5pPr>
            <a:lvl6pPr marL="0" indent="0" algn="r">
              <a:lnSpc>
                <a:spcPct val="100000"/>
              </a:lnSpc>
              <a:spcBef>
                <a:spcPts val="0"/>
              </a:spcBef>
              <a:defRPr sz="1199" b="1" i="0" baseline="0">
                <a:latin typeface="+mn-lt"/>
              </a:defRPr>
            </a:lvl6pPr>
            <a:lvl7pPr marL="0" indent="0" algn="r">
              <a:lnSpc>
                <a:spcPct val="100000"/>
              </a:lnSpc>
              <a:spcBef>
                <a:spcPts val="0"/>
              </a:spcBef>
              <a:defRPr sz="1199" b="1" i="0" baseline="0">
                <a:latin typeface="+mn-lt"/>
              </a:defRPr>
            </a:lvl7pPr>
            <a:lvl8pPr marL="0" indent="0" algn="r">
              <a:lnSpc>
                <a:spcPct val="100000"/>
              </a:lnSpc>
              <a:spcBef>
                <a:spcPts val="0"/>
              </a:spcBef>
              <a:defRPr sz="1199" b="1" i="0" baseline="0">
                <a:latin typeface="+mn-lt"/>
              </a:defRPr>
            </a:lvl8pPr>
            <a:lvl9pPr marL="0" indent="0" algn="r">
              <a:lnSpc>
                <a:spcPct val="100000"/>
              </a:lnSpc>
              <a:spcBef>
                <a:spcPts val="0"/>
              </a:spcBef>
              <a:defRPr sz="1199" b="1" i="0" baseline="0">
                <a:latin typeface="+mn-lt"/>
              </a:defRPr>
            </a:lvl9pPr>
          </a:lstStyle>
          <a:p>
            <a:r>
              <a:rPr lang="de-DE"/>
              <a:t>Deterministic</a:t>
            </a:r>
            <a:endParaRPr lang="de-DE" dirty="0"/>
          </a:p>
        </p:txBody>
      </p:sp>
      <p:sp>
        <p:nvSpPr>
          <p:cNvPr id="99" name="Fußzeilenplatzhalter 4">
            <a:extLst>
              <a:ext uri="{FF2B5EF4-FFF2-40B4-BE49-F238E27FC236}">
                <a16:creationId xmlns:a16="http://schemas.microsoft.com/office/drawing/2014/main" id="{20C08151-2A10-7E40-AD9E-0C6B1986FA2D}"/>
              </a:ext>
            </a:extLst>
          </p:cNvPr>
          <p:cNvSpPr>
            <a:spLocks noGrp="1"/>
          </p:cNvSpPr>
          <p:nvPr>
            <p:ph type="ftr" sz="quarter" idx="3"/>
          </p:nvPr>
        </p:nvSpPr>
        <p:spPr>
          <a:xfrm>
            <a:off x="359625" y="6172447"/>
            <a:ext cx="8416458" cy="360000"/>
          </a:xfrm>
          <a:prstGeom prst="rect">
            <a:avLst/>
          </a:prstGeom>
        </p:spPr>
        <p:txBody>
          <a:bodyPr vert="horz" lIns="0" tIns="0" rIns="0" bIns="0" rtlCol="0" anchor="b" anchorCtr="0">
            <a:noAutofit/>
          </a:bodyPr>
          <a:lstStyle>
            <a:lvl1pPr marL="0" indent="0" algn="l">
              <a:lnSpc>
                <a:spcPct val="100000"/>
              </a:lnSpc>
              <a:spcBef>
                <a:spcPts val="0"/>
              </a:spcBef>
              <a:buFont typeface="Arial" panose="020B0604020202020204" pitchFamily="34" charset="0"/>
              <a:buNone/>
              <a:defRPr sz="1399" b="0" i="0" baseline="0">
                <a:solidFill>
                  <a:schemeClr val="tx1"/>
                </a:solidFill>
                <a:latin typeface="Calibri" panose="020F0502020204030204" pitchFamily="34" charset="0"/>
                <a:cs typeface="Calibri" panose="020F0502020204030204" pitchFamily="34" charset="0"/>
              </a:defRPr>
            </a:lvl1pPr>
            <a:lvl2pPr marL="0" indent="0" algn="l">
              <a:lnSpc>
                <a:spcPct val="100000"/>
              </a:lnSpc>
              <a:spcBef>
                <a:spcPts val="0"/>
              </a:spcBef>
              <a:defRPr sz="1199" b="0" i="0" baseline="0">
                <a:latin typeface="+mn-lt"/>
              </a:defRPr>
            </a:lvl2pPr>
            <a:lvl3pPr marL="0" indent="0" algn="l">
              <a:lnSpc>
                <a:spcPct val="100000"/>
              </a:lnSpc>
              <a:spcBef>
                <a:spcPts val="0"/>
              </a:spcBef>
              <a:defRPr sz="1199" b="0" i="0" baseline="0">
                <a:latin typeface="+mn-lt"/>
              </a:defRPr>
            </a:lvl3pPr>
            <a:lvl4pPr marL="0" indent="0" algn="l">
              <a:lnSpc>
                <a:spcPct val="100000"/>
              </a:lnSpc>
              <a:spcBef>
                <a:spcPts val="0"/>
              </a:spcBef>
              <a:defRPr sz="1199" b="0" i="0" baseline="0">
                <a:latin typeface="+mn-lt"/>
              </a:defRPr>
            </a:lvl4pPr>
            <a:lvl5pPr marL="0" indent="0" algn="l">
              <a:lnSpc>
                <a:spcPct val="100000"/>
              </a:lnSpc>
              <a:spcBef>
                <a:spcPts val="0"/>
              </a:spcBef>
              <a:defRPr sz="1199" b="0" i="0" baseline="0">
                <a:latin typeface="+mn-lt"/>
              </a:defRPr>
            </a:lvl5pPr>
            <a:lvl6pPr marL="0" indent="0" algn="l">
              <a:lnSpc>
                <a:spcPct val="100000"/>
              </a:lnSpc>
              <a:spcBef>
                <a:spcPts val="0"/>
              </a:spcBef>
              <a:defRPr sz="1199" b="0" i="0" baseline="0">
                <a:latin typeface="+mn-lt"/>
              </a:defRPr>
            </a:lvl6pPr>
            <a:lvl7pPr marL="0" indent="0" algn="l">
              <a:lnSpc>
                <a:spcPct val="100000"/>
              </a:lnSpc>
              <a:spcBef>
                <a:spcPts val="0"/>
              </a:spcBef>
              <a:defRPr sz="1199" b="0" i="0" baseline="0">
                <a:latin typeface="+mn-lt"/>
              </a:defRPr>
            </a:lvl7pPr>
            <a:lvl8pPr marL="0" indent="0" algn="l">
              <a:lnSpc>
                <a:spcPct val="100000"/>
              </a:lnSpc>
              <a:spcBef>
                <a:spcPts val="0"/>
              </a:spcBef>
              <a:defRPr sz="1199" b="0" i="0" baseline="0">
                <a:latin typeface="+mn-lt"/>
              </a:defRPr>
            </a:lvl8pPr>
            <a:lvl9pPr marL="0" indent="0" algn="l">
              <a:lnSpc>
                <a:spcPct val="100000"/>
              </a:lnSpc>
              <a:spcBef>
                <a:spcPts val="0"/>
              </a:spcBef>
              <a:defRPr sz="1199" b="0" i="0" baseline="0">
                <a:latin typeface="+mn-lt"/>
              </a:defRPr>
            </a:lvl9pPr>
          </a:lstStyle>
          <a:p>
            <a:r>
              <a:rPr lang="en-GB"/>
              <a:t>T. Braun - APA</a:t>
            </a:r>
          </a:p>
        </p:txBody>
      </p:sp>
      <p:sp>
        <p:nvSpPr>
          <p:cNvPr id="100" name="Foliennummernplatzhalter 5">
            <a:extLst>
              <a:ext uri="{FF2B5EF4-FFF2-40B4-BE49-F238E27FC236}">
                <a16:creationId xmlns:a16="http://schemas.microsoft.com/office/drawing/2014/main" id="{B9FBCA1B-1C8C-194C-82E1-B0AC47CED4A8}"/>
              </a:ext>
            </a:extLst>
          </p:cNvPr>
          <p:cNvSpPr>
            <a:spLocks noGrp="1"/>
          </p:cNvSpPr>
          <p:nvPr>
            <p:ph type="sldNum" sz="quarter" idx="4"/>
          </p:nvPr>
        </p:nvSpPr>
        <p:spPr>
          <a:xfrm>
            <a:off x="11112424" y="6172448"/>
            <a:ext cx="719251" cy="360000"/>
          </a:xfrm>
          <a:prstGeom prst="rect">
            <a:avLst/>
          </a:prstGeom>
        </p:spPr>
        <p:txBody>
          <a:bodyPr vert="horz" lIns="0" tIns="0" rIns="0" bIns="0" rtlCol="0" anchor="b" anchorCtr="0">
            <a:noAutofit/>
          </a:bodyPr>
          <a:lstStyle>
            <a:lvl1pPr marL="0" indent="0" algn="r">
              <a:lnSpc>
                <a:spcPct val="100000"/>
              </a:lnSpc>
              <a:spcBef>
                <a:spcPts val="0"/>
              </a:spcBef>
              <a:buFont typeface="Arial" panose="020B0604020202020204" pitchFamily="34" charset="0"/>
              <a:buNone/>
              <a:defRPr sz="1466" b="1" i="0" baseline="0">
                <a:solidFill>
                  <a:schemeClr val="bg2"/>
                </a:solidFill>
                <a:latin typeface="+mj-lt"/>
              </a:defRPr>
            </a:lvl1pPr>
            <a:lvl2pPr marL="0" indent="0" algn="r">
              <a:lnSpc>
                <a:spcPct val="100000"/>
              </a:lnSpc>
              <a:spcBef>
                <a:spcPts val="0"/>
              </a:spcBef>
              <a:defRPr sz="1865" b="1" i="0" baseline="0">
                <a:latin typeface="+mj-lt"/>
              </a:defRPr>
            </a:lvl2pPr>
            <a:lvl3pPr marL="0" indent="0" algn="r">
              <a:lnSpc>
                <a:spcPct val="100000"/>
              </a:lnSpc>
              <a:spcBef>
                <a:spcPts val="0"/>
              </a:spcBef>
              <a:defRPr sz="1865" b="1" i="0" baseline="0">
                <a:latin typeface="+mj-lt"/>
              </a:defRPr>
            </a:lvl3pPr>
            <a:lvl4pPr marL="0" indent="0" algn="r">
              <a:lnSpc>
                <a:spcPct val="100000"/>
              </a:lnSpc>
              <a:spcBef>
                <a:spcPts val="0"/>
              </a:spcBef>
              <a:defRPr sz="1865" b="1" i="0" baseline="0">
                <a:latin typeface="+mj-lt"/>
              </a:defRPr>
            </a:lvl4pPr>
            <a:lvl5pPr marL="0" indent="0" algn="r">
              <a:lnSpc>
                <a:spcPct val="100000"/>
              </a:lnSpc>
              <a:spcBef>
                <a:spcPts val="0"/>
              </a:spcBef>
              <a:defRPr sz="1865" b="1" i="0" baseline="0">
                <a:latin typeface="+mj-lt"/>
              </a:defRPr>
            </a:lvl5pPr>
            <a:lvl6pPr marL="0" indent="0" algn="r">
              <a:lnSpc>
                <a:spcPct val="100000"/>
              </a:lnSpc>
              <a:spcBef>
                <a:spcPts val="0"/>
              </a:spcBef>
              <a:defRPr sz="1865" b="1" i="0" baseline="0">
                <a:latin typeface="+mj-lt"/>
              </a:defRPr>
            </a:lvl6pPr>
            <a:lvl7pPr marL="0" indent="0" algn="r">
              <a:lnSpc>
                <a:spcPct val="100000"/>
              </a:lnSpc>
              <a:spcBef>
                <a:spcPts val="0"/>
              </a:spcBef>
              <a:defRPr sz="1865" b="1" i="0" baseline="0">
                <a:latin typeface="+mj-lt"/>
              </a:defRPr>
            </a:lvl7pPr>
            <a:lvl8pPr marL="0" indent="0" algn="r">
              <a:lnSpc>
                <a:spcPct val="100000"/>
              </a:lnSpc>
              <a:spcBef>
                <a:spcPts val="0"/>
              </a:spcBef>
              <a:defRPr sz="1865" b="1" i="0" baseline="0">
                <a:latin typeface="+mj-lt"/>
              </a:defRPr>
            </a:lvl8pPr>
            <a:lvl9pPr marL="0" indent="0" algn="r">
              <a:lnSpc>
                <a:spcPct val="100000"/>
              </a:lnSpc>
              <a:spcBef>
                <a:spcPts val="0"/>
              </a:spcBef>
              <a:defRPr sz="1865" b="1" i="0" baseline="0">
                <a:latin typeface="+mj-lt"/>
              </a:defRPr>
            </a:lvl9pPr>
          </a:lstStyle>
          <a:p>
            <a:fld id="{67C9959E-8E6B-B04C-9955-EA096F41CA7A}" type="slidenum">
              <a:rPr lang="en-GB" smtClean="0"/>
              <a:t>‹#›</a:t>
            </a:fld>
            <a:endParaRPr lang="en-GB"/>
          </a:p>
        </p:txBody>
      </p:sp>
      <p:sp>
        <p:nvSpPr>
          <p:cNvPr id="102" name="Linie">
            <a:extLst>
              <a:ext uri="{FF2B5EF4-FFF2-40B4-BE49-F238E27FC236}">
                <a16:creationId xmlns:a16="http://schemas.microsoft.com/office/drawing/2014/main" id="{60B90A70-D8B1-A04E-AE50-1F02457FB929}"/>
              </a:ext>
            </a:extLst>
          </p:cNvPr>
          <p:cNvSpPr/>
          <p:nvPr/>
        </p:nvSpPr>
        <p:spPr>
          <a:xfrm>
            <a:off x="0" y="6030720"/>
            <a:ext cx="12191301" cy="169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8"/>
          </a:p>
        </p:txBody>
      </p:sp>
      <p:pic>
        <p:nvPicPr>
          <p:cNvPr id="5" name="Grafik 3">
            <a:extLst>
              <a:ext uri="{FF2B5EF4-FFF2-40B4-BE49-F238E27FC236}">
                <a16:creationId xmlns:a16="http://schemas.microsoft.com/office/drawing/2014/main" id="{D1FA1C16-9242-3325-D975-732341238433}"/>
              </a:ext>
            </a:extLst>
          </p:cNvPr>
          <p:cNvPicPr>
            <a:picLocks noChangeAspect="1"/>
          </p:cNvPicPr>
          <p:nvPr/>
        </p:nvPicPr>
        <p:blipFill rotWithShape="1">
          <a:blip>
            <a:extLst>
              <a:ext uri="{96DAC541-7B7A-43D3-8B79-37D633B846F1}">
                <asvg:svgBlip xmlns:asvg="http://schemas.microsoft.com/office/drawing/2016/SVG/main" r:embed="rId17"/>
              </a:ext>
            </a:extLst>
          </a:blip>
          <a:srcRect t="-78" b="-78"/>
          <a:stretch/>
        </p:blipFill>
        <p:spPr>
          <a:xfrm>
            <a:off x="350838" y="267118"/>
            <a:ext cx="1632338" cy="456244"/>
          </a:xfrm>
          <a:prstGeom prst="rect">
            <a:avLst/>
          </a:prstGeom>
        </p:spPr>
      </p:pic>
    </p:spTree>
    <p:extLst>
      <p:ext uri="{BB962C8B-B14F-4D97-AF65-F5344CB8AC3E}">
        <p14:creationId xmlns:p14="http://schemas.microsoft.com/office/powerpoint/2010/main" val="3483086619"/>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 id="2147483716" r:id="rId14"/>
    <p:sldLayoutId id="2147483717" r:id="rId15"/>
  </p:sldLayoutIdLst>
  <p:hf hdr="0"/>
  <p:txStyles>
    <p:titleStyle>
      <a:lvl1pPr marL="0" indent="0" algn="l" defTabSz="913463" rtl="0" eaLnBrk="1" latinLnBrk="0" hangingPunct="1">
        <a:lnSpc>
          <a:spcPct val="100000"/>
        </a:lnSpc>
        <a:spcBef>
          <a:spcPts val="0"/>
        </a:spcBef>
        <a:buFont typeface="Arial" panose="020B0604020202020204" pitchFamily="34" charset="0"/>
        <a:buNone/>
        <a:defRPr sz="2797" b="1" i="0" kern="1200" baseline="0">
          <a:solidFill>
            <a:schemeClr val="bg2"/>
          </a:solidFill>
          <a:latin typeface="Calibri" panose="020F0502020204030204" pitchFamily="34" charset="0"/>
          <a:ea typeface="+mj-ea"/>
          <a:cs typeface="Calibri" panose="020F0502020204030204" pitchFamily="34" charset="0"/>
        </a:defRPr>
      </a:lvl1pPr>
    </p:titleStyle>
    <p:bodyStyle>
      <a:lvl1pPr marL="274363" indent="-274363" algn="l" defTabSz="913463" rtl="0" eaLnBrk="1" latinLnBrk="0" hangingPunct="1">
        <a:lnSpc>
          <a:spcPct val="90000"/>
        </a:lnSpc>
        <a:spcBef>
          <a:spcPts val="500"/>
        </a:spcBef>
        <a:spcAft>
          <a:spcPts val="0"/>
        </a:spcAft>
        <a:buFont typeface="Arial" panose="020B0604020202020204" pitchFamily="34" charset="0"/>
        <a:buChar char="•"/>
        <a:tabLst/>
        <a:defRPr lang="de-DE" sz="2398" b="0" i="0" u="none" strike="noStrike" kern="1200" baseline="0" smtClean="0">
          <a:solidFill>
            <a:schemeClr val="tx1"/>
          </a:solidFill>
          <a:latin typeface="Calibri" panose="020F0502020204030204" pitchFamily="34" charset="0"/>
          <a:ea typeface="+mn-ea"/>
          <a:cs typeface="Calibri" panose="020F0502020204030204" pitchFamily="34" charset="0"/>
        </a:defRPr>
      </a:lvl1pPr>
      <a:lvl2pPr marL="539210" indent="-280707" algn="l" defTabSz="913463" rtl="0" eaLnBrk="1" latinLnBrk="0" hangingPunct="1">
        <a:lnSpc>
          <a:spcPct val="90000"/>
        </a:lnSpc>
        <a:spcBef>
          <a:spcPts val="500"/>
        </a:spcBef>
        <a:spcAft>
          <a:spcPts val="0"/>
        </a:spcAft>
        <a:buFont typeface="Arial" panose="020B0604020202020204" pitchFamily="34" charset="0"/>
        <a:buChar char="•"/>
        <a:tabLst/>
        <a:defRPr sz="2198" b="0" kern="1200" baseline="0">
          <a:solidFill>
            <a:schemeClr val="tx1"/>
          </a:solidFill>
          <a:latin typeface="Calibri" panose="020F0502020204030204" pitchFamily="34" charset="0"/>
          <a:ea typeface="+mn-ea"/>
          <a:cs typeface="Calibri" panose="020F0502020204030204" pitchFamily="34" charset="0"/>
        </a:defRPr>
      </a:lvl2pPr>
      <a:lvl3pPr marL="802472" indent="-269605" algn="l" defTabSz="913463" rtl="0" eaLnBrk="1" latinLnBrk="0" hangingPunct="1">
        <a:lnSpc>
          <a:spcPct val="90000"/>
        </a:lnSpc>
        <a:spcBef>
          <a:spcPts val="500"/>
        </a:spcBef>
        <a:spcAft>
          <a:spcPts val="0"/>
        </a:spcAft>
        <a:buFont typeface="Arial" panose="020B0604020202020204" pitchFamily="34" charset="0"/>
        <a:buChar char="•"/>
        <a:tabLst/>
        <a:defRPr sz="1998" b="0" kern="1200" baseline="0">
          <a:solidFill>
            <a:schemeClr val="tx1"/>
          </a:solidFill>
          <a:latin typeface="Calibri" panose="020F0502020204030204" pitchFamily="34" charset="0"/>
          <a:ea typeface="+mn-ea"/>
          <a:cs typeface="Calibri" panose="020F0502020204030204" pitchFamily="34" charset="0"/>
        </a:defRPr>
      </a:lvl3pPr>
      <a:lvl4pPr marL="1067320" indent="-268020" algn="l" defTabSz="913463" rtl="0" eaLnBrk="1" latinLnBrk="0" hangingPunct="1">
        <a:lnSpc>
          <a:spcPct val="90000"/>
        </a:lnSpc>
        <a:spcBef>
          <a:spcPts val="500"/>
        </a:spcBef>
        <a:spcAft>
          <a:spcPts val="0"/>
        </a:spcAft>
        <a:buFont typeface="Arial" panose="020B0604020202020204" pitchFamily="34" charset="0"/>
        <a:buChar char="•"/>
        <a:tabLst/>
        <a:defRPr sz="1798" b="0" kern="1200" baseline="0">
          <a:solidFill>
            <a:schemeClr val="tx1"/>
          </a:solidFill>
          <a:latin typeface="Calibri" panose="020F0502020204030204" pitchFamily="34" charset="0"/>
          <a:ea typeface="+mn-ea"/>
          <a:cs typeface="Calibri" panose="020F0502020204030204" pitchFamily="34" charset="0"/>
        </a:defRPr>
      </a:lvl4pPr>
      <a:lvl5pPr marL="1067320" indent="-268020" algn="l" defTabSz="913463" rtl="0" eaLnBrk="1" latinLnBrk="0" hangingPunct="1">
        <a:lnSpc>
          <a:spcPct val="90000"/>
        </a:lnSpc>
        <a:spcBef>
          <a:spcPts val="500"/>
        </a:spcBef>
        <a:spcAft>
          <a:spcPts val="0"/>
        </a:spcAft>
        <a:buFont typeface="Arial" panose="020B0604020202020204" pitchFamily="34" charset="0"/>
        <a:buChar char="•"/>
        <a:tabLst/>
        <a:defRPr sz="1798" b="0" kern="1200" baseline="0">
          <a:solidFill>
            <a:schemeClr val="tx1"/>
          </a:solidFill>
          <a:latin typeface="Calibri" panose="020F0502020204030204" pitchFamily="34" charset="0"/>
          <a:ea typeface="+mn-ea"/>
          <a:cs typeface="Calibri" panose="020F0502020204030204" pitchFamily="34" charset="0"/>
        </a:defRPr>
      </a:lvl5pPr>
      <a:lvl6pPr marL="1067320" indent="-268020" algn="l" defTabSz="913463" rtl="0" eaLnBrk="1" latinLnBrk="0" hangingPunct="1">
        <a:lnSpc>
          <a:spcPct val="90000"/>
        </a:lnSpc>
        <a:spcBef>
          <a:spcPts val="500"/>
        </a:spcBef>
        <a:spcAft>
          <a:spcPts val="0"/>
        </a:spcAft>
        <a:buFont typeface="Arial" panose="020B0604020202020204" pitchFamily="34" charset="0"/>
        <a:buChar char="•"/>
        <a:tabLst/>
        <a:defRPr sz="1798" b="0" kern="1200" baseline="0">
          <a:solidFill>
            <a:schemeClr val="tx1"/>
          </a:solidFill>
          <a:latin typeface="Calibri" panose="020F0502020204030204" pitchFamily="34" charset="0"/>
          <a:ea typeface="+mn-ea"/>
          <a:cs typeface="Calibri" panose="020F0502020204030204" pitchFamily="34" charset="0"/>
        </a:defRPr>
      </a:lvl6pPr>
      <a:lvl7pPr marL="1067320" indent="-268020" algn="l" defTabSz="913463" rtl="0" eaLnBrk="1" latinLnBrk="0" hangingPunct="1">
        <a:lnSpc>
          <a:spcPct val="90000"/>
        </a:lnSpc>
        <a:spcBef>
          <a:spcPts val="500"/>
        </a:spcBef>
        <a:spcAft>
          <a:spcPts val="0"/>
        </a:spcAft>
        <a:buFont typeface="Arial" panose="020B0604020202020204" pitchFamily="34" charset="0"/>
        <a:buChar char="•"/>
        <a:tabLst/>
        <a:defRPr sz="1798" b="0" kern="1200" baseline="0">
          <a:solidFill>
            <a:schemeClr val="tx1"/>
          </a:solidFill>
          <a:latin typeface="Calibri" panose="020F0502020204030204" pitchFamily="34" charset="0"/>
          <a:ea typeface="+mn-ea"/>
          <a:cs typeface="Calibri" panose="020F0502020204030204" pitchFamily="34" charset="0"/>
        </a:defRPr>
      </a:lvl7pPr>
      <a:lvl8pPr marL="1067320" indent="-268020" algn="l" defTabSz="913463" rtl="0" eaLnBrk="1" latinLnBrk="0" hangingPunct="1">
        <a:lnSpc>
          <a:spcPct val="90000"/>
        </a:lnSpc>
        <a:spcBef>
          <a:spcPts val="500"/>
        </a:spcBef>
        <a:spcAft>
          <a:spcPts val="0"/>
        </a:spcAft>
        <a:buFont typeface="Arial" panose="020B0604020202020204" pitchFamily="34" charset="0"/>
        <a:buChar char="•"/>
        <a:tabLst/>
        <a:defRPr sz="1798" b="0" kern="1200" baseline="0">
          <a:solidFill>
            <a:schemeClr val="tx1"/>
          </a:solidFill>
          <a:latin typeface="Calibri" panose="020F0502020204030204" pitchFamily="34" charset="0"/>
          <a:ea typeface="+mn-ea"/>
          <a:cs typeface="Calibri" panose="020F0502020204030204" pitchFamily="34" charset="0"/>
        </a:defRPr>
      </a:lvl8pPr>
      <a:lvl9pPr marL="1067320" indent="-268020" algn="l" defTabSz="913463" rtl="0" eaLnBrk="1" latinLnBrk="0" hangingPunct="1">
        <a:lnSpc>
          <a:spcPct val="90000"/>
        </a:lnSpc>
        <a:spcBef>
          <a:spcPts val="500"/>
        </a:spcBef>
        <a:spcAft>
          <a:spcPts val="0"/>
        </a:spcAft>
        <a:buFont typeface="Arial" panose="020B0604020202020204" pitchFamily="34" charset="0"/>
        <a:buChar char="•"/>
        <a:tabLst/>
        <a:defRPr sz="1798" b="0" kern="1200" baseline="0">
          <a:solidFill>
            <a:schemeClr val="tx1"/>
          </a:solidFill>
          <a:latin typeface="Calibri" panose="020F0502020204030204" pitchFamily="34" charset="0"/>
          <a:ea typeface="+mn-ea"/>
          <a:cs typeface="Calibri" panose="020F0502020204030204" pitchFamily="34" charset="0"/>
        </a:defRPr>
      </a:lvl9pPr>
    </p:bodyStyle>
    <p:otherStyle>
      <a:defPPr>
        <a:defRPr lang="de-DE"/>
      </a:defPPr>
      <a:lvl1pPr marL="0" algn="l" defTabSz="913463" rtl="0" eaLnBrk="1" latinLnBrk="0" hangingPunct="1">
        <a:defRPr sz="1798" kern="1200">
          <a:solidFill>
            <a:schemeClr val="tx1"/>
          </a:solidFill>
          <a:latin typeface="+mn-lt"/>
          <a:ea typeface="+mn-ea"/>
          <a:cs typeface="+mn-cs"/>
        </a:defRPr>
      </a:lvl1pPr>
      <a:lvl2pPr marL="456732" algn="l" defTabSz="913463" rtl="0" eaLnBrk="1" latinLnBrk="0" hangingPunct="1">
        <a:defRPr sz="1798" kern="1200">
          <a:solidFill>
            <a:schemeClr val="tx1"/>
          </a:solidFill>
          <a:latin typeface="+mn-lt"/>
          <a:ea typeface="+mn-ea"/>
          <a:cs typeface="+mn-cs"/>
        </a:defRPr>
      </a:lvl2pPr>
      <a:lvl3pPr marL="913463" algn="l" defTabSz="913463" rtl="0" eaLnBrk="1" latinLnBrk="0" hangingPunct="1">
        <a:defRPr sz="1798" kern="1200">
          <a:solidFill>
            <a:schemeClr val="tx1"/>
          </a:solidFill>
          <a:latin typeface="+mn-lt"/>
          <a:ea typeface="+mn-ea"/>
          <a:cs typeface="+mn-cs"/>
        </a:defRPr>
      </a:lvl3pPr>
      <a:lvl4pPr marL="1370194" algn="l" defTabSz="913463" rtl="0" eaLnBrk="1" latinLnBrk="0" hangingPunct="1">
        <a:defRPr sz="1798" kern="1200">
          <a:solidFill>
            <a:schemeClr val="tx1"/>
          </a:solidFill>
          <a:latin typeface="+mn-lt"/>
          <a:ea typeface="+mn-ea"/>
          <a:cs typeface="+mn-cs"/>
        </a:defRPr>
      </a:lvl4pPr>
      <a:lvl5pPr marL="1826925" algn="l" defTabSz="913463" rtl="0" eaLnBrk="1" latinLnBrk="0" hangingPunct="1">
        <a:defRPr sz="1798" kern="1200">
          <a:solidFill>
            <a:schemeClr val="tx1"/>
          </a:solidFill>
          <a:latin typeface="+mn-lt"/>
          <a:ea typeface="+mn-ea"/>
          <a:cs typeface="+mn-cs"/>
        </a:defRPr>
      </a:lvl5pPr>
      <a:lvl6pPr marL="2283657" algn="l" defTabSz="913463" rtl="0" eaLnBrk="1" latinLnBrk="0" hangingPunct="1">
        <a:defRPr sz="1798" kern="1200">
          <a:solidFill>
            <a:schemeClr val="tx1"/>
          </a:solidFill>
          <a:latin typeface="+mn-lt"/>
          <a:ea typeface="+mn-ea"/>
          <a:cs typeface="+mn-cs"/>
        </a:defRPr>
      </a:lvl6pPr>
      <a:lvl7pPr marL="2740388" algn="l" defTabSz="913463" rtl="0" eaLnBrk="1" latinLnBrk="0" hangingPunct="1">
        <a:defRPr sz="1798" kern="1200">
          <a:solidFill>
            <a:schemeClr val="tx1"/>
          </a:solidFill>
          <a:latin typeface="+mn-lt"/>
          <a:ea typeface="+mn-ea"/>
          <a:cs typeface="+mn-cs"/>
        </a:defRPr>
      </a:lvl7pPr>
      <a:lvl8pPr marL="3197120" algn="l" defTabSz="913463" rtl="0" eaLnBrk="1" latinLnBrk="0" hangingPunct="1">
        <a:defRPr sz="1798" kern="1200">
          <a:solidFill>
            <a:schemeClr val="tx1"/>
          </a:solidFill>
          <a:latin typeface="+mn-lt"/>
          <a:ea typeface="+mn-ea"/>
          <a:cs typeface="+mn-cs"/>
        </a:defRPr>
      </a:lvl8pPr>
      <a:lvl9pPr marL="3653851" algn="l" defTabSz="913463" rtl="0" eaLnBrk="1" latinLnBrk="0" hangingPunct="1">
        <a:defRPr sz="1798"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8.xml"/></Relationships>
</file>

<file path=ppt/slides/_rels/slide100.xml.rels><?xml version="1.0" encoding="UTF-8" standalone="yes"?>
<Relationships xmlns="http://schemas.openxmlformats.org/package/2006/relationships"><Relationship Id="rId8" Type="http://schemas.openxmlformats.org/officeDocument/2006/relationships/image" Target="../media/image132.png"/><Relationship Id="rId13" Type="http://schemas.openxmlformats.org/officeDocument/2006/relationships/image" Target="../media/image991.png"/><Relationship Id="rId3" Type="http://schemas.openxmlformats.org/officeDocument/2006/relationships/image" Target="../media/image127.png"/><Relationship Id="rId7" Type="http://schemas.openxmlformats.org/officeDocument/2006/relationships/image" Target="../media/image131.png"/><Relationship Id="rId12" Type="http://schemas.openxmlformats.org/officeDocument/2006/relationships/image" Target="../media/image930.png"/><Relationship Id="rId2" Type="http://schemas.openxmlformats.org/officeDocument/2006/relationships/notesSlide" Target="../notesSlides/notesSlide42.xml"/><Relationship Id="rId1" Type="http://schemas.openxmlformats.org/officeDocument/2006/relationships/slideLayout" Target="../slideLayouts/slideLayout11.xml"/><Relationship Id="rId6" Type="http://schemas.openxmlformats.org/officeDocument/2006/relationships/image" Target="../media/image130.png"/><Relationship Id="rId11" Type="http://schemas.openxmlformats.org/officeDocument/2006/relationships/image" Target="../media/image135.png"/><Relationship Id="rId5" Type="http://schemas.openxmlformats.org/officeDocument/2006/relationships/image" Target="../media/image129.png"/><Relationship Id="rId10" Type="http://schemas.openxmlformats.org/officeDocument/2006/relationships/image" Target="../media/image134.png"/><Relationship Id="rId4" Type="http://schemas.openxmlformats.org/officeDocument/2006/relationships/image" Target="../media/image128.png"/><Relationship Id="rId9" Type="http://schemas.openxmlformats.org/officeDocument/2006/relationships/image" Target="../media/image133.png"/></Relationships>
</file>

<file path=ppt/slides/_rels/slide101.xml.rels><?xml version="1.0" encoding="UTF-8" standalone="yes"?>
<Relationships xmlns="http://schemas.openxmlformats.org/package/2006/relationships"><Relationship Id="rId8" Type="http://schemas.openxmlformats.org/officeDocument/2006/relationships/image" Target="../media/image140.png"/><Relationship Id="rId13" Type="http://schemas.openxmlformats.org/officeDocument/2006/relationships/image" Target="../media/image109.png"/><Relationship Id="rId3" Type="http://schemas.openxmlformats.org/officeDocument/2006/relationships/image" Target="../media/image136.png"/><Relationship Id="rId7" Type="http://schemas.openxmlformats.org/officeDocument/2006/relationships/image" Target="../media/image139.png"/><Relationship Id="rId12" Type="http://schemas.openxmlformats.org/officeDocument/2006/relationships/image" Target="../media/image143.png"/><Relationship Id="rId17" Type="http://schemas.openxmlformats.org/officeDocument/2006/relationships/image" Target="../media/image991.png"/><Relationship Id="rId2" Type="http://schemas.openxmlformats.org/officeDocument/2006/relationships/notesSlide" Target="../notesSlides/notesSlide43.xml"/><Relationship Id="rId1" Type="http://schemas.openxmlformats.org/officeDocument/2006/relationships/slideLayout" Target="../slideLayouts/slideLayout11.xml"/><Relationship Id="rId6" Type="http://schemas.openxmlformats.org/officeDocument/2006/relationships/image" Target="../media/image138.png"/><Relationship Id="rId11" Type="http://schemas.openxmlformats.org/officeDocument/2006/relationships/image" Target="../media/image142.png"/><Relationship Id="rId5" Type="http://schemas.openxmlformats.org/officeDocument/2006/relationships/image" Target="../media/image137.png"/><Relationship Id="rId15" Type="http://schemas.openxmlformats.org/officeDocument/2006/relationships/image" Target="../media/image146.png"/><Relationship Id="rId10" Type="http://schemas.openxmlformats.org/officeDocument/2006/relationships/image" Target="../media/image141.png"/><Relationship Id="rId4" Type="http://schemas.openxmlformats.org/officeDocument/2006/relationships/image" Target="../media/image930.png"/><Relationship Id="rId14" Type="http://schemas.openxmlformats.org/officeDocument/2006/relationships/image" Target="../media/image145.png"/></Relationships>
</file>

<file path=ppt/slides/_rels/slide102.xml.rels><?xml version="1.0" encoding="UTF-8" standalone="yes"?>
<Relationships xmlns="http://schemas.openxmlformats.org/package/2006/relationships"><Relationship Id="rId3" Type="http://schemas.openxmlformats.org/officeDocument/2006/relationships/image" Target="../media/image981.png"/><Relationship Id="rId2" Type="http://schemas.openxmlformats.org/officeDocument/2006/relationships/notesSlide" Target="../notesSlides/notesSlide44.xml"/><Relationship Id="rId1" Type="http://schemas.openxmlformats.org/officeDocument/2006/relationships/slideLayout" Target="../slideLayouts/slideLayout8.xml"/></Relationships>
</file>

<file path=ppt/slides/_rels/slide103.xml.rels><?xml version="1.0" encoding="UTF-8" standalone="yes"?>
<Relationships xmlns="http://schemas.openxmlformats.org/package/2006/relationships"><Relationship Id="rId3" Type="http://schemas.openxmlformats.org/officeDocument/2006/relationships/image" Target="../media/image1010.png"/><Relationship Id="rId2" Type="http://schemas.openxmlformats.org/officeDocument/2006/relationships/notesSlide" Target="../notesSlides/notesSlide45.xml"/><Relationship Id="rId1" Type="http://schemas.openxmlformats.org/officeDocument/2006/relationships/slideLayout" Target="../slideLayouts/slideLayout8.xml"/><Relationship Id="rId4" Type="http://schemas.openxmlformats.org/officeDocument/2006/relationships/image" Target="../media/image29.emf"/></Relationships>
</file>

<file path=ppt/slides/_rels/slide104.xml.rels><?xml version="1.0" encoding="UTF-8" standalone="yes"?>
<Relationships xmlns="http://schemas.openxmlformats.org/package/2006/relationships"><Relationship Id="rId3" Type="http://schemas.openxmlformats.org/officeDocument/2006/relationships/image" Target="../media/image980.png"/><Relationship Id="rId2" Type="http://schemas.openxmlformats.org/officeDocument/2006/relationships/notesSlide" Target="../notesSlides/notesSlide46.xml"/><Relationship Id="rId1" Type="http://schemas.openxmlformats.org/officeDocument/2006/relationships/slideLayout" Target="../slideLayouts/slideLayout8.xml"/><Relationship Id="rId5" Type="http://schemas.openxmlformats.org/officeDocument/2006/relationships/image" Target="../media/image149.png"/><Relationship Id="rId4" Type="http://schemas.openxmlformats.org/officeDocument/2006/relationships/image" Target="../media/image1050.png"/></Relationships>
</file>

<file path=ppt/slides/_rels/slide105.xml.rels><?xml version="1.0" encoding="UTF-8" standalone="yes"?>
<Relationships xmlns="http://schemas.openxmlformats.org/package/2006/relationships"><Relationship Id="rId8" Type="http://schemas.openxmlformats.org/officeDocument/2006/relationships/image" Target="../media/image157.png"/><Relationship Id="rId3" Type="http://schemas.openxmlformats.org/officeDocument/2006/relationships/image" Target="../media/image152.png"/><Relationship Id="rId7" Type="http://schemas.openxmlformats.org/officeDocument/2006/relationships/image" Target="../media/image156.png"/><Relationship Id="rId2" Type="http://schemas.openxmlformats.org/officeDocument/2006/relationships/image" Target="../media/image1000.png"/><Relationship Id="rId1" Type="http://schemas.openxmlformats.org/officeDocument/2006/relationships/slideLayout" Target="../slideLayouts/slideLayout8.xml"/><Relationship Id="rId6" Type="http://schemas.openxmlformats.org/officeDocument/2006/relationships/image" Target="../media/image155.png"/><Relationship Id="rId11" Type="http://schemas.openxmlformats.org/officeDocument/2006/relationships/image" Target="../media/image160.png"/><Relationship Id="rId5" Type="http://schemas.openxmlformats.org/officeDocument/2006/relationships/image" Target="../media/image154.png"/><Relationship Id="rId10" Type="http://schemas.openxmlformats.org/officeDocument/2006/relationships/image" Target="../media/image159.png"/><Relationship Id="rId4" Type="http://schemas.openxmlformats.org/officeDocument/2006/relationships/image" Target="../media/image153.png"/><Relationship Id="rId9" Type="http://schemas.openxmlformats.org/officeDocument/2006/relationships/image" Target="../media/image158.png"/></Relationships>
</file>

<file path=ppt/slides/_rels/slide106.xml.rels><?xml version="1.0" encoding="UTF-8" standalone="yes"?>
<Relationships xmlns="http://schemas.openxmlformats.org/package/2006/relationships"><Relationship Id="rId2" Type="http://schemas.openxmlformats.org/officeDocument/2006/relationships/image" Target="../media/image640.png"/><Relationship Id="rId1" Type="http://schemas.openxmlformats.org/officeDocument/2006/relationships/slideLayout" Target="../slideLayouts/slideLayout8.xml"/></Relationships>
</file>

<file path=ppt/slides/_rels/slide107.xml.rels><?xml version="1.0" encoding="UTF-8" standalone="yes"?>
<Relationships xmlns="http://schemas.openxmlformats.org/package/2006/relationships"><Relationship Id="rId8" Type="http://schemas.openxmlformats.org/officeDocument/2006/relationships/image" Target="../media/image167.png"/><Relationship Id="rId3" Type="http://schemas.openxmlformats.org/officeDocument/2006/relationships/image" Target="../media/image162.png"/><Relationship Id="rId7" Type="http://schemas.openxmlformats.org/officeDocument/2006/relationships/image" Target="../media/image166.png"/><Relationship Id="rId2" Type="http://schemas.openxmlformats.org/officeDocument/2006/relationships/image" Target="../media/image1070.png"/><Relationship Id="rId1" Type="http://schemas.openxmlformats.org/officeDocument/2006/relationships/slideLayout" Target="../slideLayouts/slideLayout8.xml"/><Relationship Id="rId6" Type="http://schemas.openxmlformats.org/officeDocument/2006/relationships/image" Target="../media/image165.png"/><Relationship Id="rId5" Type="http://schemas.openxmlformats.org/officeDocument/2006/relationships/image" Target="../media/image164.png"/><Relationship Id="rId4" Type="http://schemas.openxmlformats.org/officeDocument/2006/relationships/image" Target="../media/image163.png"/></Relationships>
</file>

<file path=ppt/slides/_rels/slide108.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68.png"/><Relationship Id="rId1" Type="http://schemas.openxmlformats.org/officeDocument/2006/relationships/slideLayout" Target="../slideLayouts/slideLayout9.xml"/><Relationship Id="rId4" Type="http://schemas.openxmlformats.org/officeDocument/2006/relationships/image" Target="../media/image150.png"/></Relationships>
</file>

<file path=ppt/slides/_rels/slide109.xml.rels><?xml version="1.0" encoding="UTF-8" standalone="yes"?>
<Relationships xmlns="http://schemas.openxmlformats.org/package/2006/relationships"><Relationship Id="rId8" Type="http://schemas.openxmlformats.org/officeDocument/2006/relationships/image" Target="../media/image1520.png"/><Relationship Id="rId3" Type="http://schemas.openxmlformats.org/officeDocument/2006/relationships/image" Target="../media/image1220.png"/><Relationship Id="rId7" Type="http://schemas.openxmlformats.org/officeDocument/2006/relationships/image" Target="../media/image1510.png"/><Relationship Id="rId12" Type="http://schemas.openxmlformats.org/officeDocument/2006/relationships/image" Target="../media/image1080.png"/><Relationship Id="rId2" Type="http://schemas.openxmlformats.org/officeDocument/2006/relationships/image" Target="../media/image1460.png"/><Relationship Id="rId1" Type="http://schemas.openxmlformats.org/officeDocument/2006/relationships/slideLayout" Target="../slideLayouts/slideLayout8.xml"/><Relationship Id="rId6" Type="http://schemas.openxmlformats.org/officeDocument/2006/relationships/image" Target="../media/image1500.png"/><Relationship Id="rId11" Type="http://schemas.openxmlformats.org/officeDocument/2006/relationships/image" Target="../media/image1550.png"/><Relationship Id="rId5" Type="http://schemas.openxmlformats.org/officeDocument/2006/relationships/image" Target="../media/image1490.png"/><Relationship Id="rId10" Type="http://schemas.openxmlformats.org/officeDocument/2006/relationships/image" Target="../media/image1540.png"/><Relationship Id="rId4" Type="http://schemas.openxmlformats.org/officeDocument/2006/relationships/image" Target="../media/image1250.png"/><Relationship Id="rId9" Type="http://schemas.openxmlformats.org/officeDocument/2006/relationships/image" Target="../media/image126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0.xml.rels><?xml version="1.0" encoding="UTF-8" standalone="yes"?>
<Relationships xmlns="http://schemas.openxmlformats.org/package/2006/relationships"><Relationship Id="rId8" Type="http://schemas.openxmlformats.org/officeDocument/2006/relationships/image" Target="../media/image1300.png"/><Relationship Id="rId3" Type="http://schemas.openxmlformats.org/officeDocument/2006/relationships/image" Target="../media/image891.png"/><Relationship Id="rId7" Type="http://schemas.openxmlformats.org/officeDocument/2006/relationships/image" Target="../media/image1290.png"/><Relationship Id="rId12" Type="http://schemas.openxmlformats.org/officeDocument/2006/relationships/image" Target="../media/image1390.png"/><Relationship Id="rId2" Type="http://schemas.openxmlformats.org/officeDocument/2006/relationships/image" Target="../media/image172.png"/><Relationship Id="rId1" Type="http://schemas.openxmlformats.org/officeDocument/2006/relationships/slideLayout" Target="../slideLayouts/slideLayout8.xml"/><Relationship Id="rId6" Type="http://schemas.openxmlformats.org/officeDocument/2006/relationships/image" Target="../media/image1260.png"/><Relationship Id="rId11" Type="http://schemas.openxmlformats.org/officeDocument/2006/relationships/image" Target="../media/image1380.png"/><Relationship Id="rId5" Type="http://schemas.openxmlformats.org/officeDocument/2006/relationships/image" Target="../media/image1350.png"/><Relationship Id="rId10" Type="http://schemas.openxmlformats.org/officeDocument/2006/relationships/image" Target="../media/image1360.png"/><Relationship Id="rId4" Type="http://schemas.openxmlformats.org/officeDocument/2006/relationships/image" Target="../media/image1301.png"/><Relationship Id="rId9" Type="http://schemas.openxmlformats.org/officeDocument/2006/relationships/image" Target="../media/image1351.png"/></Relationships>
</file>

<file path=ppt/slides/_rels/slide111.xml.rels><?xml version="1.0" encoding="UTF-8" standalone="yes"?>
<Relationships xmlns="http://schemas.openxmlformats.org/package/2006/relationships"><Relationship Id="rId8" Type="http://schemas.openxmlformats.org/officeDocument/2006/relationships/image" Target="../media/image161.png"/><Relationship Id="rId3" Type="http://schemas.openxmlformats.org/officeDocument/2006/relationships/image" Target="../media/image1090.png"/><Relationship Id="rId7" Type="http://schemas.openxmlformats.org/officeDocument/2006/relationships/image" Target="../media/image151.png"/><Relationship Id="rId12" Type="http://schemas.openxmlformats.org/officeDocument/2006/relationships/image" Target="../media/image174.png"/><Relationship Id="rId2" Type="http://schemas.openxmlformats.org/officeDocument/2006/relationships/notesSlide" Target="../notesSlides/notesSlide47.xml"/><Relationship Id="rId1" Type="http://schemas.openxmlformats.org/officeDocument/2006/relationships/slideLayout" Target="../slideLayouts/slideLayout11.xml"/><Relationship Id="rId6" Type="http://schemas.openxmlformats.org/officeDocument/2006/relationships/image" Target="../media/image148.png"/><Relationship Id="rId11" Type="http://schemas.openxmlformats.org/officeDocument/2006/relationships/image" Target="../media/image173.png"/><Relationship Id="rId5" Type="http://schemas.openxmlformats.org/officeDocument/2006/relationships/image" Target="../media/image125.png"/><Relationship Id="rId10" Type="http://schemas.openxmlformats.org/officeDocument/2006/relationships/image" Target="../media/image171.png"/><Relationship Id="rId4" Type="http://schemas.openxmlformats.org/officeDocument/2006/relationships/image" Target="../media/image124.png"/><Relationship Id="rId9" Type="http://schemas.openxmlformats.org/officeDocument/2006/relationships/image" Target="../media/image170.png"/></Relationships>
</file>

<file path=ppt/slides/_rels/slide112.xml.rels><?xml version="1.0" encoding="UTF-8" standalone="yes"?>
<Relationships xmlns="http://schemas.openxmlformats.org/package/2006/relationships"><Relationship Id="rId8" Type="http://schemas.openxmlformats.org/officeDocument/2006/relationships/image" Target="../media/image161.png"/><Relationship Id="rId3" Type="http://schemas.openxmlformats.org/officeDocument/2006/relationships/image" Target="../media/image1090.png"/><Relationship Id="rId7" Type="http://schemas.openxmlformats.org/officeDocument/2006/relationships/image" Target="../media/image151.png"/><Relationship Id="rId2" Type="http://schemas.openxmlformats.org/officeDocument/2006/relationships/image" Target="../media/image1730.png"/><Relationship Id="rId1" Type="http://schemas.openxmlformats.org/officeDocument/2006/relationships/slideLayout" Target="../slideLayouts/slideLayout11.xml"/><Relationship Id="rId6" Type="http://schemas.openxmlformats.org/officeDocument/2006/relationships/image" Target="../media/image148.png"/><Relationship Id="rId11" Type="http://schemas.openxmlformats.org/officeDocument/2006/relationships/image" Target="../media/image174.png"/><Relationship Id="rId5" Type="http://schemas.openxmlformats.org/officeDocument/2006/relationships/image" Target="../media/image125.png"/><Relationship Id="rId10" Type="http://schemas.openxmlformats.org/officeDocument/2006/relationships/image" Target="../media/image171.png"/><Relationship Id="rId4" Type="http://schemas.openxmlformats.org/officeDocument/2006/relationships/image" Target="../media/image124.png"/><Relationship Id="rId9" Type="http://schemas.openxmlformats.org/officeDocument/2006/relationships/image" Target="../media/image170.png"/></Relationships>
</file>

<file path=ppt/slides/_rels/slide113.xml.rels><?xml version="1.0" encoding="UTF-8" standalone="yes"?>
<Relationships xmlns="http://schemas.openxmlformats.org/package/2006/relationships"><Relationship Id="rId8" Type="http://schemas.openxmlformats.org/officeDocument/2006/relationships/image" Target="../media/image161.png"/><Relationship Id="rId3" Type="http://schemas.openxmlformats.org/officeDocument/2006/relationships/image" Target="../media/image1090.png"/><Relationship Id="rId7" Type="http://schemas.openxmlformats.org/officeDocument/2006/relationships/image" Target="../media/image151.png"/><Relationship Id="rId12" Type="http://schemas.openxmlformats.org/officeDocument/2006/relationships/image" Target="../media/image174.png"/><Relationship Id="rId2" Type="http://schemas.openxmlformats.org/officeDocument/2006/relationships/notesSlide" Target="../notesSlides/notesSlide48.xml"/><Relationship Id="rId1" Type="http://schemas.openxmlformats.org/officeDocument/2006/relationships/slideLayout" Target="../slideLayouts/slideLayout11.xml"/><Relationship Id="rId6" Type="http://schemas.openxmlformats.org/officeDocument/2006/relationships/image" Target="../media/image148.png"/><Relationship Id="rId11" Type="http://schemas.openxmlformats.org/officeDocument/2006/relationships/image" Target="../media/image173.png"/><Relationship Id="rId5" Type="http://schemas.openxmlformats.org/officeDocument/2006/relationships/image" Target="../media/image125.png"/><Relationship Id="rId10" Type="http://schemas.openxmlformats.org/officeDocument/2006/relationships/image" Target="../media/image171.png"/><Relationship Id="rId4" Type="http://schemas.openxmlformats.org/officeDocument/2006/relationships/image" Target="../media/image124.png"/><Relationship Id="rId9" Type="http://schemas.openxmlformats.org/officeDocument/2006/relationships/image" Target="../media/image170.png"/></Relationships>
</file>

<file path=ppt/slides/_rels/slide114.xml.rels><?xml version="1.0" encoding="UTF-8" standalone="yes"?>
<Relationships xmlns="http://schemas.openxmlformats.org/package/2006/relationships"><Relationship Id="rId3" Type="http://schemas.openxmlformats.org/officeDocument/2006/relationships/image" Target="../media/image1700.png"/><Relationship Id="rId2" Type="http://schemas.openxmlformats.org/officeDocument/2006/relationships/image" Target="../media/image1511.png"/><Relationship Id="rId1" Type="http://schemas.openxmlformats.org/officeDocument/2006/relationships/slideLayout" Target="../slideLayouts/slideLayout8.xml"/><Relationship Id="rId5" Type="http://schemas.openxmlformats.org/officeDocument/2006/relationships/image" Target="../media/image187.png"/><Relationship Id="rId4" Type="http://schemas.openxmlformats.org/officeDocument/2006/relationships/image" Target="../media/image186.png"/></Relationships>
</file>

<file path=ppt/slides/_rels/slide115.xml.rels><?xml version="1.0" encoding="UTF-8" standalone="yes"?>
<Relationships xmlns="http://schemas.openxmlformats.org/package/2006/relationships"><Relationship Id="rId3" Type="http://schemas.openxmlformats.org/officeDocument/2006/relationships/image" Target="../media/image1700.png"/><Relationship Id="rId2" Type="http://schemas.openxmlformats.org/officeDocument/2006/relationships/image" Target="../media/image1511.png"/><Relationship Id="rId1" Type="http://schemas.openxmlformats.org/officeDocument/2006/relationships/slideLayout" Target="../slideLayouts/slideLayout8.xml"/><Relationship Id="rId5" Type="http://schemas.openxmlformats.org/officeDocument/2006/relationships/image" Target="../media/image188.png"/><Relationship Id="rId4" Type="http://schemas.openxmlformats.org/officeDocument/2006/relationships/image" Target="../media/image186.png"/></Relationships>
</file>

<file path=ppt/slides/_rels/slide116.xml.rels><?xml version="1.0" encoding="UTF-8" standalone="yes"?>
<Relationships xmlns="http://schemas.openxmlformats.org/package/2006/relationships"><Relationship Id="rId8" Type="http://schemas.openxmlformats.org/officeDocument/2006/relationships/image" Target="../media/image177.png"/><Relationship Id="rId3" Type="http://schemas.openxmlformats.org/officeDocument/2006/relationships/image" Target="../media/image189.png"/><Relationship Id="rId7" Type="http://schemas.openxmlformats.org/officeDocument/2006/relationships/image" Target="../media/image191.png"/><Relationship Id="rId2" Type="http://schemas.openxmlformats.org/officeDocument/2006/relationships/image" Target="../media/image186.png"/><Relationship Id="rId1" Type="http://schemas.openxmlformats.org/officeDocument/2006/relationships/slideLayout" Target="../slideLayouts/slideLayout8.xml"/><Relationship Id="rId6" Type="http://schemas.openxmlformats.org/officeDocument/2006/relationships/image" Target="../media/image1710.png"/><Relationship Id="rId5" Type="http://schemas.openxmlformats.org/officeDocument/2006/relationships/image" Target="../media/image176.png"/><Relationship Id="rId4" Type="http://schemas.openxmlformats.org/officeDocument/2006/relationships/image" Target="../media/image175.png"/><Relationship Id="rId9" Type="http://schemas.openxmlformats.org/officeDocument/2006/relationships/image" Target="../media/image192.png"/></Relationships>
</file>

<file path=ppt/slides/_rels/slide117.xml.rels><?xml version="1.0" encoding="UTF-8" standalone="yes"?>
<Relationships xmlns="http://schemas.openxmlformats.org/package/2006/relationships"><Relationship Id="rId3" Type="http://schemas.openxmlformats.org/officeDocument/2006/relationships/image" Target="../media/image111.png"/><Relationship Id="rId7" Type="http://schemas.openxmlformats.org/officeDocument/2006/relationships/image" Target="../media/image178.png"/><Relationship Id="rId2" Type="http://schemas.openxmlformats.org/officeDocument/2006/relationships/image" Target="../media/image193.png"/><Relationship Id="rId1" Type="http://schemas.openxmlformats.org/officeDocument/2006/relationships/slideLayout" Target="../slideLayouts/slideLayout8.xml"/><Relationship Id="rId6" Type="http://schemas.openxmlformats.org/officeDocument/2006/relationships/image" Target="../media/image196.png"/><Relationship Id="rId5" Type="http://schemas.openxmlformats.org/officeDocument/2006/relationships/image" Target="../media/image1780.png"/></Relationships>
</file>

<file path=ppt/slides/_rels/slide118.xml.rels><?xml version="1.0" encoding="UTF-8" standalone="yes"?>
<Relationships xmlns="http://schemas.openxmlformats.org/package/2006/relationships"><Relationship Id="rId3" Type="http://schemas.openxmlformats.org/officeDocument/2006/relationships/image" Target="../media/image198.png"/><Relationship Id="rId7" Type="http://schemas.openxmlformats.org/officeDocument/2006/relationships/image" Target="../media/image182.png"/><Relationship Id="rId2" Type="http://schemas.openxmlformats.org/officeDocument/2006/relationships/image" Target="../media/image197.png"/><Relationship Id="rId1" Type="http://schemas.openxmlformats.org/officeDocument/2006/relationships/slideLayout" Target="../slideLayouts/slideLayout8.xml"/><Relationship Id="rId6" Type="http://schemas.openxmlformats.org/officeDocument/2006/relationships/image" Target="../media/image181.png"/><Relationship Id="rId5" Type="http://schemas.openxmlformats.org/officeDocument/2006/relationships/image" Target="../media/image180.png"/><Relationship Id="rId4" Type="http://schemas.openxmlformats.org/officeDocument/2006/relationships/image" Target="../media/image179.png"/></Relationships>
</file>

<file path=ppt/slides/_rels/slide119.xml.rels><?xml version="1.0" encoding="UTF-8" standalone="yes"?>
<Relationships xmlns="http://schemas.openxmlformats.org/package/2006/relationships"><Relationship Id="rId2" Type="http://schemas.openxmlformats.org/officeDocument/2006/relationships/image" Target="../media/image183.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2.xml.rels><?xml version="1.0" encoding="UTF-8" standalone="yes"?>
<Relationships xmlns="http://schemas.openxmlformats.org/package/2006/relationships"><Relationship Id="rId8" Type="http://schemas.openxmlformats.org/officeDocument/2006/relationships/image" Target="../media/image1681.png"/><Relationship Id="rId3" Type="http://schemas.openxmlformats.org/officeDocument/2006/relationships/image" Target="../media/image184.png"/><Relationship Id="rId7" Type="http://schemas.openxmlformats.org/officeDocument/2006/relationships/image" Target="../media/image1670.png"/><Relationship Id="rId2" Type="http://schemas.openxmlformats.org/officeDocument/2006/relationships/notesSlide" Target="../notesSlides/notesSlide49.xml"/><Relationship Id="rId1" Type="http://schemas.openxmlformats.org/officeDocument/2006/relationships/slideLayout" Target="../slideLayouts/slideLayout8.xml"/><Relationship Id="rId6" Type="http://schemas.openxmlformats.org/officeDocument/2006/relationships/image" Target="../media/image1581.png"/><Relationship Id="rId5" Type="http://schemas.openxmlformats.org/officeDocument/2006/relationships/image" Target="../media/image1150.png"/><Relationship Id="rId9" Type="http://schemas.openxmlformats.org/officeDocument/2006/relationships/image" Target="../media/image1740.png"/></Relationships>
</file>

<file path=ppt/slides/_rels/slide123.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50.xml"/><Relationship Id="rId1" Type="http://schemas.openxmlformats.org/officeDocument/2006/relationships/slideLayout" Target="../slideLayouts/slideLayout8.xml"/><Relationship Id="rId4" Type="http://schemas.openxmlformats.org/officeDocument/2006/relationships/image" Target="../media/image205.png"/></Relationships>
</file>

<file path=ppt/slides/_rels/slide124.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51.xml"/><Relationship Id="rId1" Type="http://schemas.openxmlformats.org/officeDocument/2006/relationships/slideLayout" Target="../slideLayouts/slideLayout8.xml"/></Relationships>
</file>

<file path=ppt/slides/_rels/slide125.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notesSlide" Target="../notesSlides/notesSlide52.xml"/><Relationship Id="rId1" Type="http://schemas.openxmlformats.org/officeDocument/2006/relationships/slideLayout" Target="../slideLayouts/slideLayout8.xml"/></Relationships>
</file>

<file path=ppt/slides/_rels/slide126.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53.xml"/><Relationship Id="rId1" Type="http://schemas.openxmlformats.org/officeDocument/2006/relationships/slideLayout" Target="../slideLayouts/slideLayout8.xml"/><Relationship Id="rId4" Type="http://schemas.openxmlformats.org/officeDocument/2006/relationships/image" Target="../media/image1870.png"/></Relationships>
</file>

<file path=ppt/slides/_rels/slide127.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image" Target="../media/image199.png"/><Relationship Id="rId1" Type="http://schemas.openxmlformats.org/officeDocument/2006/relationships/slideLayout" Target="../slideLayouts/slideLayout8.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8.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1.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image" Target="../media/image200.png"/><Relationship Id="rId1" Type="http://schemas.openxmlformats.org/officeDocument/2006/relationships/slideLayout" Target="../slideLayouts/slideLayout9.xml"/></Relationships>
</file>

<file path=ppt/slides/_rels/slide132.xml.rels><?xml version="1.0" encoding="UTF-8" standalone="yes"?>
<Relationships xmlns="http://schemas.openxmlformats.org/package/2006/relationships"><Relationship Id="rId2" Type="http://schemas.openxmlformats.org/officeDocument/2006/relationships/image" Target="../media/image201.png"/><Relationship Id="rId1" Type="http://schemas.openxmlformats.org/officeDocument/2006/relationships/slideLayout" Target="../slideLayouts/slideLayout8.xml"/></Relationships>
</file>

<file path=ppt/slides/_rels/slide133.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notesSlide" Target="../notesSlides/notesSlide55.xml"/><Relationship Id="rId1" Type="http://schemas.openxmlformats.org/officeDocument/2006/relationships/slideLayout" Target="../slideLayouts/slideLayout8.xml"/><Relationship Id="rId6" Type="http://schemas.openxmlformats.org/officeDocument/2006/relationships/image" Target="../media/image39.png"/><Relationship Id="rId5" Type="http://schemas.openxmlformats.org/officeDocument/2006/relationships/image" Target="../media/image215.png"/><Relationship Id="rId4" Type="http://schemas.openxmlformats.org/officeDocument/2006/relationships/image" Target="../media/image214.png"/></Relationships>
</file>

<file path=ppt/slides/_rels/slide134.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notesSlide" Target="../notesSlides/notesSlide56.xml"/><Relationship Id="rId1" Type="http://schemas.openxmlformats.org/officeDocument/2006/relationships/slideLayout" Target="../slideLayouts/slideLayout8.xml"/><Relationship Id="rId6" Type="http://schemas.openxmlformats.org/officeDocument/2006/relationships/image" Target="../media/image39.png"/><Relationship Id="rId5" Type="http://schemas.openxmlformats.org/officeDocument/2006/relationships/image" Target="../media/image215.png"/><Relationship Id="rId4" Type="http://schemas.openxmlformats.org/officeDocument/2006/relationships/image" Target="../media/image217.png"/></Relationships>
</file>

<file path=ppt/slides/_rels/slide135.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notesSlide" Target="../notesSlides/notesSlide57.xml"/><Relationship Id="rId1" Type="http://schemas.openxmlformats.org/officeDocument/2006/relationships/slideLayout" Target="../slideLayouts/slideLayout8.xml"/><Relationship Id="rId4" Type="http://schemas.openxmlformats.org/officeDocument/2006/relationships/image" Target="../media/image219.png"/></Relationships>
</file>

<file path=ppt/slides/_rels/slide136.xml.rels><?xml version="1.0" encoding="UTF-8" standalone="yes"?>
<Relationships xmlns="http://schemas.openxmlformats.org/package/2006/relationships"><Relationship Id="rId8" Type="http://schemas.openxmlformats.org/officeDocument/2006/relationships/image" Target="../media/image212.png"/><Relationship Id="rId3" Type="http://schemas.openxmlformats.org/officeDocument/2006/relationships/image" Target="../media/image221.png"/><Relationship Id="rId7" Type="http://schemas.openxmlformats.org/officeDocument/2006/relationships/image" Target="../media/image225.png"/><Relationship Id="rId2" Type="http://schemas.openxmlformats.org/officeDocument/2006/relationships/image" Target="../media/image220.png"/><Relationship Id="rId1" Type="http://schemas.openxmlformats.org/officeDocument/2006/relationships/slideLayout" Target="../slideLayouts/slideLayout8.xml"/><Relationship Id="rId6" Type="http://schemas.openxmlformats.org/officeDocument/2006/relationships/image" Target="../media/image224.png"/><Relationship Id="rId5" Type="http://schemas.openxmlformats.org/officeDocument/2006/relationships/image" Target="../media/image223.png"/><Relationship Id="rId10" Type="http://schemas.openxmlformats.org/officeDocument/2006/relationships/image" Target="../media/image228.png"/><Relationship Id="rId4" Type="http://schemas.openxmlformats.org/officeDocument/2006/relationships/image" Target="../media/image222.png"/><Relationship Id="rId9" Type="http://schemas.openxmlformats.org/officeDocument/2006/relationships/image" Target="../media/image227.png"/></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8.xml"/></Relationships>
</file>

<file path=ppt/slides/_rels/slide138.xml.rels><?xml version="1.0" encoding="UTF-8" standalone="yes"?>
<Relationships xmlns="http://schemas.openxmlformats.org/package/2006/relationships"><Relationship Id="rId2" Type="http://schemas.openxmlformats.org/officeDocument/2006/relationships/image" Target="../media/image990.png"/><Relationship Id="rId1" Type="http://schemas.openxmlformats.org/officeDocument/2006/relationships/slideLayout" Target="../slideLayouts/slideLayout8.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1.xml.rels><?xml version="1.0" encoding="UTF-8" standalone="yes"?>
<Relationships xmlns="http://schemas.openxmlformats.org/package/2006/relationships"><Relationship Id="rId8" Type="http://schemas.openxmlformats.org/officeDocument/2006/relationships/image" Target="../media/image234.png"/><Relationship Id="rId13" Type="http://schemas.openxmlformats.org/officeDocument/2006/relationships/image" Target="../media/image2210.png"/><Relationship Id="rId3" Type="http://schemas.openxmlformats.org/officeDocument/2006/relationships/image" Target="../media/image207.png"/><Relationship Id="rId7" Type="http://schemas.openxmlformats.org/officeDocument/2006/relationships/image" Target="../media/image233.png"/><Relationship Id="rId12" Type="http://schemas.openxmlformats.org/officeDocument/2006/relationships/image" Target="../media/image1580.png"/><Relationship Id="rId2" Type="http://schemas.openxmlformats.org/officeDocument/2006/relationships/notesSlide" Target="../notesSlides/notesSlide59.xml"/><Relationship Id="rId16" Type="http://schemas.openxmlformats.org/officeDocument/2006/relationships/image" Target="../media/image237.png"/><Relationship Id="rId1" Type="http://schemas.openxmlformats.org/officeDocument/2006/relationships/slideLayout" Target="../slideLayouts/slideLayout8.xml"/><Relationship Id="rId6" Type="http://schemas.openxmlformats.org/officeDocument/2006/relationships/image" Target="../media/image232.png"/><Relationship Id="rId11" Type="http://schemas.openxmlformats.org/officeDocument/2006/relationships/image" Target="../media/image2190.png"/><Relationship Id="rId5" Type="http://schemas.openxmlformats.org/officeDocument/2006/relationships/image" Target="../media/image231.png"/><Relationship Id="rId15" Type="http://schemas.openxmlformats.org/officeDocument/2006/relationships/image" Target="../media/image1800.png"/><Relationship Id="rId10" Type="http://schemas.openxmlformats.org/officeDocument/2006/relationships/image" Target="../media/image236.png"/><Relationship Id="rId4" Type="http://schemas.openxmlformats.org/officeDocument/2006/relationships/image" Target="../media/image230.png"/><Relationship Id="rId9" Type="http://schemas.openxmlformats.org/officeDocument/2006/relationships/image" Target="../media/image235.png"/><Relationship Id="rId14" Type="http://schemas.openxmlformats.org/officeDocument/2006/relationships/image" Target="../media/image2220.png"/></Relationships>
</file>

<file path=ppt/slides/_rels/slide142.xml.rels><?xml version="1.0" encoding="UTF-8" standalone="yes"?>
<Relationships xmlns="http://schemas.openxmlformats.org/package/2006/relationships"><Relationship Id="rId8" Type="http://schemas.openxmlformats.org/officeDocument/2006/relationships/image" Target="../media/image243.png"/><Relationship Id="rId3" Type="http://schemas.openxmlformats.org/officeDocument/2006/relationships/image" Target="../media/image238.png"/><Relationship Id="rId7" Type="http://schemas.openxmlformats.org/officeDocument/2006/relationships/image" Target="../media/image242.png"/><Relationship Id="rId12" Type="http://schemas.openxmlformats.org/officeDocument/2006/relationships/image" Target="../media/image247.png"/><Relationship Id="rId2" Type="http://schemas.openxmlformats.org/officeDocument/2006/relationships/notesSlide" Target="../notesSlides/notesSlide60.xml"/><Relationship Id="rId1" Type="http://schemas.openxmlformats.org/officeDocument/2006/relationships/slideLayout" Target="../slideLayouts/slideLayout8.xml"/><Relationship Id="rId6" Type="http://schemas.openxmlformats.org/officeDocument/2006/relationships/image" Target="../media/image241.png"/><Relationship Id="rId11" Type="http://schemas.openxmlformats.org/officeDocument/2006/relationships/image" Target="../media/image246.png"/><Relationship Id="rId5" Type="http://schemas.openxmlformats.org/officeDocument/2006/relationships/image" Target="../media/image240.png"/><Relationship Id="rId10" Type="http://schemas.openxmlformats.org/officeDocument/2006/relationships/image" Target="../media/image245.png"/><Relationship Id="rId4" Type="http://schemas.openxmlformats.org/officeDocument/2006/relationships/image" Target="../media/image239.png"/><Relationship Id="rId9" Type="http://schemas.openxmlformats.org/officeDocument/2006/relationships/image" Target="../media/image244.png"/></Relationships>
</file>

<file path=ppt/slides/_rels/slide143.xml.rels><?xml version="1.0" encoding="UTF-8" standalone="yes"?>
<Relationships xmlns="http://schemas.openxmlformats.org/package/2006/relationships"><Relationship Id="rId8" Type="http://schemas.openxmlformats.org/officeDocument/2006/relationships/image" Target="../media/image253.png"/><Relationship Id="rId3" Type="http://schemas.openxmlformats.org/officeDocument/2006/relationships/image" Target="../media/image248.png"/><Relationship Id="rId7" Type="http://schemas.openxmlformats.org/officeDocument/2006/relationships/image" Target="../media/image252.png"/><Relationship Id="rId2" Type="http://schemas.openxmlformats.org/officeDocument/2006/relationships/notesSlide" Target="../notesSlides/notesSlide61.xml"/><Relationship Id="rId1" Type="http://schemas.openxmlformats.org/officeDocument/2006/relationships/slideLayout" Target="../slideLayouts/slideLayout8.xml"/><Relationship Id="rId6" Type="http://schemas.openxmlformats.org/officeDocument/2006/relationships/image" Target="../media/image251.png"/><Relationship Id="rId5" Type="http://schemas.openxmlformats.org/officeDocument/2006/relationships/image" Target="../media/image250.png"/><Relationship Id="rId4" Type="http://schemas.openxmlformats.org/officeDocument/2006/relationships/image" Target="../media/image249.png"/><Relationship Id="rId9" Type="http://schemas.openxmlformats.org/officeDocument/2006/relationships/image" Target="../media/image254.png"/></Relationships>
</file>

<file path=ppt/slides/_rels/slide144.xml.rels><?xml version="1.0" encoding="UTF-8" standalone="yes"?>
<Relationships xmlns="http://schemas.openxmlformats.org/package/2006/relationships"><Relationship Id="rId8" Type="http://schemas.openxmlformats.org/officeDocument/2006/relationships/image" Target="../media/image259.png"/><Relationship Id="rId3" Type="http://schemas.openxmlformats.org/officeDocument/2006/relationships/image" Target="../media/image226.png"/><Relationship Id="rId7" Type="http://schemas.openxmlformats.org/officeDocument/2006/relationships/image" Target="../media/image258.png"/><Relationship Id="rId2" Type="http://schemas.openxmlformats.org/officeDocument/2006/relationships/notesSlide" Target="../notesSlides/notesSlide62.xml"/><Relationship Id="rId1" Type="http://schemas.openxmlformats.org/officeDocument/2006/relationships/slideLayout" Target="../slideLayouts/slideLayout8.xml"/><Relationship Id="rId6" Type="http://schemas.openxmlformats.org/officeDocument/2006/relationships/image" Target="../media/image257.png"/><Relationship Id="rId5" Type="http://schemas.openxmlformats.org/officeDocument/2006/relationships/image" Target="../media/image256.png"/><Relationship Id="rId4" Type="http://schemas.openxmlformats.org/officeDocument/2006/relationships/image" Target="../media/image255.png"/></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3.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3.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3.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3.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3.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3.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3.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3.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3.xml"/></Relationships>
</file>

<file path=ppt/slides/_rels/slide155.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notesSlide" Target="../notesSlides/notesSlide73.xml"/><Relationship Id="rId1" Type="http://schemas.openxmlformats.org/officeDocument/2006/relationships/slideLayout" Target="../slideLayouts/slideLayout13.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3.xml"/></Relationships>
</file>

<file path=ppt/slides/_rels/slide157.xml.rels><?xml version="1.0" encoding="UTF-8" standalone="yes"?>
<Relationships xmlns="http://schemas.openxmlformats.org/package/2006/relationships"><Relationship Id="rId3" Type="http://schemas.openxmlformats.org/officeDocument/2006/relationships/image" Target="../media/image2581.png"/><Relationship Id="rId2" Type="http://schemas.openxmlformats.org/officeDocument/2006/relationships/notesSlide" Target="../notesSlides/notesSlide75.xml"/><Relationship Id="rId1" Type="http://schemas.openxmlformats.org/officeDocument/2006/relationships/slideLayout" Target="../slideLayouts/slideLayout13.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3.xml"/></Relationships>
</file>

<file path=ppt/slides/_rels/slide159.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notesSlide" Target="../notesSlides/notesSlide77.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3.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2.xml.rels><?xml version="1.0" encoding="UTF-8" standalone="yes"?>
<Relationships xmlns="http://schemas.openxmlformats.org/package/2006/relationships"><Relationship Id="rId8" Type="http://schemas.openxmlformats.org/officeDocument/2006/relationships/image" Target="../media/image2550.png"/><Relationship Id="rId13" Type="http://schemas.openxmlformats.org/officeDocument/2006/relationships/image" Target="../media/image2600.png"/><Relationship Id="rId18" Type="http://schemas.openxmlformats.org/officeDocument/2006/relationships/image" Target="../media/image265.png"/><Relationship Id="rId3" Type="http://schemas.openxmlformats.org/officeDocument/2006/relationships/image" Target="../media/image2060.png"/><Relationship Id="rId21" Type="http://schemas.openxmlformats.org/officeDocument/2006/relationships/image" Target="../media/image268.png"/><Relationship Id="rId7" Type="http://schemas.openxmlformats.org/officeDocument/2006/relationships/image" Target="../media/image2540.png"/><Relationship Id="rId12" Type="http://schemas.openxmlformats.org/officeDocument/2006/relationships/image" Target="../media/image2590.png"/><Relationship Id="rId17" Type="http://schemas.openxmlformats.org/officeDocument/2006/relationships/image" Target="../media/image264.png"/><Relationship Id="rId2" Type="http://schemas.openxmlformats.org/officeDocument/2006/relationships/notesSlide" Target="../notesSlides/notesSlide79.xml"/><Relationship Id="rId16" Type="http://schemas.openxmlformats.org/officeDocument/2006/relationships/image" Target="../media/image263.png"/><Relationship Id="rId20" Type="http://schemas.openxmlformats.org/officeDocument/2006/relationships/image" Target="../media/image267.png"/><Relationship Id="rId1" Type="http://schemas.openxmlformats.org/officeDocument/2006/relationships/slideLayout" Target="../slideLayouts/slideLayout13.xml"/><Relationship Id="rId6" Type="http://schemas.openxmlformats.org/officeDocument/2006/relationships/image" Target="../media/image2530.png"/><Relationship Id="rId11" Type="http://schemas.openxmlformats.org/officeDocument/2006/relationships/image" Target="../media/image2580.png"/><Relationship Id="rId24" Type="http://schemas.openxmlformats.org/officeDocument/2006/relationships/image" Target="../media/image271.png"/><Relationship Id="rId5" Type="http://schemas.openxmlformats.org/officeDocument/2006/relationships/image" Target="../media/image2520.png"/><Relationship Id="rId15" Type="http://schemas.openxmlformats.org/officeDocument/2006/relationships/image" Target="../media/image262.png"/><Relationship Id="rId23" Type="http://schemas.openxmlformats.org/officeDocument/2006/relationships/image" Target="../media/image270.png"/><Relationship Id="rId10" Type="http://schemas.openxmlformats.org/officeDocument/2006/relationships/image" Target="../media/image2570.png"/><Relationship Id="rId19" Type="http://schemas.openxmlformats.org/officeDocument/2006/relationships/image" Target="../media/image266.png"/><Relationship Id="rId4" Type="http://schemas.openxmlformats.org/officeDocument/2006/relationships/image" Target="../media/image2510.png"/><Relationship Id="rId9" Type="http://schemas.openxmlformats.org/officeDocument/2006/relationships/image" Target="../media/image2560.png"/><Relationship Id="rId14" Type="http://schemas.openxmlformats.org/officeDocument/2006/relationships/image" Target="../media/image261.png"/><Relationship Id="rId22" Type="http://schemas.openxmlformats.org/officeDocument/2006/relationships/image" Target="../media/image269.png"/></Relationships>
</file>

<file path=ppt/slides/_rels/slide163.xml.rels><?xml version="1.0" encoding="UTF-8" standalone="yes"?>
<Relationships xmlns="http://schemas.openxmlformats.org/package/2006/relationships"><Relationship Id="rId2" Type="http://schemas.openxmlformats.org/officeDocument/2006/relationships/image" Target="../media/image1420.png"/><Relationship Id="rId1" Type="http://schemas.openxmlformats.org/officeDocument/2006/relationships/slideLayout" Target="../slideLayouts/slideLayout8.xml"/></Relationships>
</file>

<file path=ppt/slides/_rels/slide164.xml.rels><?xml version="1.0" encoding="UTF-8" standalone="yes"?>
<Relationships xmlns="http://schemas.openxmlformats.org/package/2006/relationships"><Relationship Id="rId3" Type="http://schemas.openxmlformats.org/officeDocument/2006/relationships/image" Target="../media/image272.png"/><Relationship Id="rId7" Type="http://schemas.openxmlformats.org/officeDocument/2006/relationships/image" Target="../media/image30.jpeg"/><Relationship Id="rId2" Type="http://schemas.openxmlformats.org/officeDocument/2006/relationships/notesSlide" Target="../notesSlides/notesSlide80.xml"/><Relationship Id="rId1" Type="http://schemas.openxmlformats.org/officeDocument/2006/relationships/slideLayout" Target="../slideLayouts/slideLayout8.xml"/><Relationship Id="rId6" Type="http://schemas.openxmlformats.org/officeDocument/2006/relationships/image" Target="../media/image276.png"/><Relationship Id="rId5" Type="http://schemas.openxmlformats.org/officeDocument/2006/relationships/image" Target="../media/image275.png"/><Relationship Id="rId4" Type="http://schemas.openxmlformats.org/officeDocument/2006/relationships/image" Target="../media/image274.png"/></Relationships>
</file>

<file path=ppt/slides/_rels/slide165.xml.rels><?xml version="1.0" encoding="UTF-8" standalone="yes"?>
<Relationships xmlns="http://schemas.openxmlformats.org/package/2006/relationships"><Relationship Id="rId3" Type="http://schemas.openxmlformats.org/officeDocument/2006/relationships/image" Target="../media/image278.png"/><Relationship Id="rId2" Type="http://schemas.openxmlformats.org/officeDocument/2006/relationships/notesSlide" Target="../notesSlides/notesSlide81.xml"/><Relationship Id="rId1" Type="http://schemas.openxmlformats.org/officeDocument/2006/relationships/slideLayout" Target="../slideLayouts/slideLayout8.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9.xml"/><Relationship Id="rId4" Type="http://schemas.openxmlformats.org/officeDocument/2006/relationships/image" Target="../media/image911.png"/></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9.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8.xml"/><Relationship Id="rId5" Type="http://schemas.openxmlformats.org/officeDocument/2006/relationships/image" Target="../media/image32.png"/><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image" Target="../media/image8.(null)"/><Relationship Id="rId2" Type="http://schemas.openxmlformats.org/officeDocument/2006/relationships/image" Target="../media/image33.png"/><Relationship Id="rId1" Type="http://schemas.openxmlformats.org/officeDocument/2006/relationships/slideLayout" Target="../slideLayouts/slideLayout8.xml"/><Relationship Id="rId5" Type="http://schemas.openxmlformats.org/officeDocument/2006/relationships/image" Target="../media/image36.png"/><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9.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16.png"/></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4.png"/><Relationship Id="rId1" Type="http://schemas.openxmlformats.org/officeDocument/2006/relationships/slideLayout" Target="../slideLayouts/slideLayout8.xml"/><Relationship Id="rId4" Type="http://schemas.openxmlformats.org/officeDocument/2006/relationships/image" Target="../media/image370.png"/></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9.xml"/><Relationship Id="rId4" Type="http://schemas.openxmlformats.org/officeDocument/2006/relationships/image" Target="../media/image45.png"/></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0.xml"/><Relationship Id="rId1" Type="http://schemas.openxmlformats.org/officeDocument/2006/relationships/slideLayout" Target="../slideLayouts/slideLayout9.xml"/><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340.png"/><Relationship Id="rId2" Type="http://schemas.openxmlformats.org/officeDocument/2006/relationships/notesSlide" Target="../notesSlides/notesSlide22.xml"/><Relationship Id="rId1" Type="http://schemas.openxmlformats.org/officeDocument/2006/relationships/slideLayout" Target="../slideLayouts/slideLayout9.xml"/><Relationship Id="rId5" Type="http://schemas.openxmlformats.org/officeDocument/2006/relationships/image" Target="../media/image50.png"/><Relationship Id="rId4" Type="http://schemas.openxmlformats.org/officeDocument/2006/relationships/image" Target="../media/image3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39.png"/><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2" Type="http://schemas.openxmlformats.org/officeDocument/2006/relationships/image" Target="../media/image430.pn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8.emf"/><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8.pn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51.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3.xml"/><Relationship Id="rId1" Type="http://schemas.openxmlformats.org/officeDocument/2006/relationships/slideLayout" Target="../slideLayouts/slideLayout8.xml"/><Relationship Id="rId4" Type="http://schemas.openxmlformats.org/officeDocument/2006/relationships/image" Target="../media/image19.emf"/></Relationships>
</file>

<file path=ppt/slides/_rels/slide4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4.xml"/><Relationship Id="rId1" Type="http://schemas.openxmlformats.org/officeDocument/2006/relationships/slideLayout" Target="../slideLayouts/slideLayout8.xml"/><Relationship Id="rId4" Type="http://schemas.openxmlformats.org/officeDocument/2006/relationships/image" Target="../media/image20.emf"/></Relationships>
</file>

<file path=ppt/slides/_rels/slide4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5.xml"/><Relationship Id="rId1" Type="http://schemas.openxmlformats.org/officeDocument/2006/relationships/slideLayout" Target="../slideLayouts/slideLayout8.xml"/><Relationship Id="rId4" Type="http://schemas.openxmlformats.org/officeDocument/2006/relationships/image" Target="../media/image20.emf"/></Relationships>
</file>

<file path=ppt/slides/_rels/slide4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6.xml"/><Relationship Id="rId1" Type="http://schemas.openxmlformats.org/officeDocument/2006/relationships/slideLayout" Target="../slideLayouts/slideLayout8.xml"/><Relationship Id="rId4" Type="http://schemas.openxmlformats.org/officeDocument/2006/relationships/image" Target="../media/image21.emf"/></Relationships>
</file>

<file path=ppt/slides/_rels/slide4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7.xml"/><Relationship Id="rId1" Type="http://schemas.openxmlformats.org/officeDocument/2006/relationships/slideLayout" Target="../slideLayouts/slideLayout8.xml"/><Relationship Id="rId4" Type="http://schemas.openxmlformats.org/officeDocument/2006/relationships/image" Target="../media/image21.emf"/></Relationships>
</file>

<file path=ppt/slides/_rels/slide4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8.xml"/><Relationship Id="rId1" Type="http://schemas.openxmlformats.org/officeDocument/2006/relationships/slideLayout" Target="../slideLayouts/slideLayout8.xml"/><Relationship Id="rId4" Type="http://schemas.openxmlformats.org/officeDocument/2006/relationships/image" Target="../media/image22.emf"/></Relationships>
</file>

<file path=ppt/slides/_rels/slide4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9.xml"/><Relationship Id="rId1" Type="http://schemas.openxmlformats.org/officeDocument/2006/relationships/slideLayout" Target="../slideLayouts/slideLayout8.xml"/><Relationship Id="rId4" Type="http://schemas.openxmlformats.org/officeDocument/2006/relationships/image" Target="../media/image22.emf"/></Relationships>
</file>

<file path=ppt/slides/_rels/slide4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0.xml"/><Relationship Id="rId1" Type="http://schemas.openxmlformats.org/officeDocument/2006/relationships/slideLayout" Target="../slideLayouts/slideLayout9.xml"/><Relationship Id="rId4" Type="http://schemas.openxmlformats.org/officeDocument/2006/relationships/image" Target="../media/image64.png"/></Relationships>
</file>

<file path=ppt/slides/_rels/slide49.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57.png"/><Relationship Id="rId1" Type="http://schemas.openxmlformats.org/officeDocument/2006/relationships/slideLayout" Target="../slideLayouts/slideLayout8.xml"/><Relationship Id="rId5" Type="http://schemas.openxmlformats.org/officeDocument/2006/relationships/image" Target="../media/image69.png"/><Relationship Id="rId4" Type="http://schemas.openxmlformats.org/officeDocument/2006/relationships/image" Target="../media/image58.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23.emf"/><Relationship Id="rId1" Type="http://schemas.openxmlformats.org/officeDocument/2006/relationships/slideLayout" Target="../slideLayouts/slideLayout12.xml"/><Relationship Id="rId4" Type="http://schemas.openxmlformats.org/officeDocument/2006/relationships/image" Target="../media/image63.png"/></Relationships>
</file>

<file path=ppt/slides/_rels/slide52.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24.emf"/><Relationship Id="rId1" Type="http://schemas.openxmlformats.org/officeDocument/2006/relationships/slideLayout" Target="../slideLayouts/slideLayout12.xml"/><Relationship Id="rId4" Type="http://schemas.openxmlformats.org/officeDocument/2006/relationships/image" Target="../media/image63.png"/></Relationships>
</file>

<file path=ppt/slides/_rels/slide53.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25.emf"/><Relationship Id="rId1" Type="http://schemas.openxmlformats.org/officeDocument/2006/relationships/slideLayout" Target="../slideLayouts/slideLayout12.xml"/><Relationship Id="rId4" Type="http://schemas.openxmlformats.org/officeDocument/2006/relationships/image" Target="../media/image63.png"/></Relationships>
</file>

<file path=ppt/slides/_rels/slide54.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26.emf"/><Relationship Id="rId1" Type="http://schemas.openxmlformats.org/officeDocument/2006/relationships/slideLayout" Target="../slideLayouts/slideLayout12.xml"/><Relationship Id="rId4" Type="http://schemas.openxmlformats.org/officeDocument/2006/relationships/image" Target="../media/image63.png"/></Relationships>
</file>

<file path=ppt/slides/_rels/slide55.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5.emf"/><Relationship Id="rId1" Type="http://schemas.openxmlformats.org/officeDocument/2006/relationships/slideLayout" Target="../slideLayouts/slideLayout12.xml"/><Relationship Id="rId4" Type="http://schemas.openxmlformats.org/officeDocument/2006/relationships/image" Target="../media/image63.png"/></Relationships>
</file>

<file path=ppt/slides/_rels/slide56.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27.emf"/><Relationship Id="rId1" Type="http://schemas.openxmlformats.org/officeDocument/2006/relationships/slideLayout" Target="../slideLayouts/slideLayout12.xml"/><Relationship Id="rId4" Type="http://schemas.openxmlformats.org/officeDocument/2006/relationships/image" Target="../media/image63.png"/></Relationships>
</file>

<file path=ppt/slides/_rels/slide57.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23.emf"/><Relationship Id="rId1" Type="http://schemas.openxmlformats.org/officeDocument/2006/relationships/slideLayout" Target="../slideLayouts/slideLayout12.xml"/><Relationship Id="rId4" Type="http://schemas.openxmlformats.org/officeDocument/2006/relationships/image" Target="../media/image63.png"/></Relationships>
</file>

<file path=ppt/slides/_rels/slide62.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24.emf"/><Relationship Id="rId1" Type="http://schemas.openxmlformats.org/officeDocument/2006/relationships/slideLayout" Target="../slideLayouts/slideLayout12.xml"/><Relationship Id="rId4" Type="http://schemas.openxmlformats.org/officeDocument/2006/relationships/image" Target="../media/image63.png"/></Relationships>
</file>

<file path=ppt/slides/_rels/slide63.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25.emf"/><Relationship Id="rId1" Type="http://schemas.openxmlformats.org/officeDocument/2006/relationships/slideLayout" Target="../slideLayouts/slideLayout12.xml"/><Relationship Id="rId4" Type="http://schemas.openxmlformats.org/officeDocument/2006/relationships/image" Target="../media/image63.png"/></Relationships>
</file>

<file path=ppt/slides/_rels/slide64.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31.xml"/><Relationship Id="rId1" Type="http://schemas.openxmlformats.org/officeDocument/2006/relationships/slideLayout" Target="../slideLayouts/slideLayout12.xml"/><Relationship Id="rId6" Type="http://schemas.openxmlformats.org/officeDocument/2006/relationships/image" Target="../media/image63.png"/><Relationship Id="rId5" Type="http://schemas.openxmlformats.org/officeDocument/2006/relationships/image" Target="../media/image18.emf"/><Relationship Id="rId4" Type="http://schemas.openxmlformats.org/officeDocument/2006/relationships/image" Target="../media/image5.emf"/></Relationships>
</file>

<file path=ppt/slides/_rels/slide6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23.emf"/><Relationship Id="rId1" Type="http://schemas.openxmlformats.org/officeDocument/2006/relationships/slideLayout" Target="../slideLayouts/slideLayout12.xml"/><Relationship Id="rId4" Type="http://schemas.openxmlformats.org/officeDocument/2006/relationships/image" Target="../media/image63.png"/></Relationships>
</file>

<file path=ppt/slides/_rels/slide68.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24.emf"/><Relationship Id="rId1" Type="http://schemas.openxmlformats.org/officeDocument/2006/relationships/slideLayout" Target="../slideLayouts/slideLayout12.xml"/><Relationship Id="rId4" Type="http://schemas.openxmlformats.org/officeDocument/2006/relationships/image" Target="../media/image63.png"/></Relationships>
</file>

<file path=ppt/slides/_rels/slide69.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25.emf"/><Relationship Id="rId1" Type="http://schemas.openxmlformats.org/officeDocument/2006/relationships/slideLayout" Target="../slideLayouts/slideLayout12.xml"/><Relationship Id="rId4" Type="http://schemas.openxmlformats.org/officeDocument/2006/relationships/image" Target="../media/image63.png"/></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8.xml"/><Relationship Id="rId5" Type="http://schemas.openxmlformats.org/officeDocument/2006/relationships/image" Target="../media/image6.emf"/><Relationship Id="rId4" Type="http://schemas.openxmlformats.org/officeDocument/2006/relationships/image" Target="../media/image6.png"/></Relationships>
</file>

<file path=ppt/slides/_rels/slide70.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26.emf"/><Relationship Id="rId1" Type="http://schemas.openxmlformats.org/officeDocument/2006/relationships/slideLayout" Target="../slideLayouts/slideLayout12.xml"/><Relationship Id="rId4" Type="http://schemas.openxmlformats.org/officeDocument/2006/relationships/image" Target="../media/image63.png"/></Relationships>
</file>

<file path=ppt/slides/_rels/slide71.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7.emf"/><Relationship Id="rId1" Type="http://schemas.openxmlformats.org/officeDocument/2006/relationships/slideLayout" Target="../slideLayouts/slideLayout12.xml"/><Relationship Id="rId5" Type="http://schemas.openxmlformats.org/officeDocument/2006/relationships/image" Target="../media/image63.png"/><Relationship Id="rId4" Type="http://schemas.openxmlformats.org/officeDocument/2006/relationships/image" Target="../media/image18.emf"/></Relationships>
</file>

<file path=ppt/slides/_rels/slide72.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7.emf"/><Relationship Id="rId1" Type="http://schemas.openxmlformats.org/officeDocument/2006/relationships/slideLayout" Target="../slideLayouts/slideLayout12.xml"/><Relationship Id="rId5" Type="http://schemas.openxmlformats.org/officeDocument/2006/relationships/image" Target="../media/image63.png"/><Relationship Id="rId4" Type="http://schemas.openxmlformats.org/officeDocument/2006/relationships/image" Target="../media/image18.emf"/></Relationships>
</file>

<file path=ppt/slides/_rels/slide73.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7.emf"/><Relationship Id="rId1" Type="http://schemas.openxmlformats.org/officeDocument/2006/relationships/slideLayout" Target="../slideLayouts/slideLayout12.xml"/><Relationship Id="rId5" Type="http://schemas.openxmlformats.org/officeDocument/2006/relationships/image" Target="../media/image63.png"/><Relationship Id="rId4" Type="http://schemas.openxmlformats.org/officeDocument/2006/relationships/image" Target="../media/image18.emf"/></Relationships>
</file>

<file path=ppt/slides/_rels/slide74.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7.emf"/><Relationship Id="rId1" Type="http://schemas.openxmlformats.org/officeDocument/2006/relationships/slideLayout" Target="../slideLayouts/slideLayout12.xml"/><Relationship Id="rId5" Type="http://schemas.openxmlformats.org/officeDocument/2006/relationships/image" Target="../media/image63.png"/><Relationship Id="rId4" Type="http://schemas.openxmlformats.org/officeDocument/2006/relationships/image" Target="../media/image18.emf"/></Relationships>
</file>

<file path=ppt/slides/_rels/slide75.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7.emf"/><Relationship Id="rId1" Type="http://schemas.openxmlformats.org/officeDocument/2006/relationships/slideLayout" Target="../slideLayouts/slideLayout12.xml"/><Relationship Id="rId5" Type="http://schemas.openxmlformats.org/officeDocument/2006/relationships/image" Target="../media/image63.png"/><Relationship Id="rId4" Type="http://schemas.openxmlformats.org/officeDocument/2006/relationships/image" Target="../media/image18.emf"/></Relationships>
</file>

<file path=ppt/slides/_rels/slide76.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27.emf"/><Relationship Id="rId1" Type="http://schemas.openxmlformats.org/officeDocument/2006/relationships/slideLayout" Target="../slideLayouts/slideLayout12.xml"/><Relationship Id="rId4" Type="http://schemas.openxmlformats.org/officeDocument/2006/relationships/image" Target="../media/image63.png"/></Relationships>
</file>

<file path=ppt/slides/_rels/slide77.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27.emf"/><Relationship Id="rId1" Type="http://schemas.openxmlformats.org/officeDocument/2006/relationships/slideLayout" Target="../slideLayouts/slideLayout12.xml"/><Relationship Id="rId4" Type="http://schemas.openxmlformats.org/officeDocument/2006/relationships/image" Target="../media/image63.png"/></Relationships>
</file>

<file path=ppt/slides/_rels/slide7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2.xml"/><Relationship Id="rId1" Type="http://schemas.openxmlformats.org/officeDocument/2006/relationships/slideLayout" Target="../slideLayouts/slideLayout8.xml"/><Relationship Id="rId4" Type="http://schemas.openxmlformats.org/officeDocument/2006/relationships/image" Target="../media/image28.emf"/></Relationships>
</file>

<file path=ppt/slides/_rels/slide79.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72.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8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3.xml"/><Relationship Id="rId1" Type="http://schemas.openxmlformats.org/officeDocument/2006/relationships/slideLayout" Target="../slideLayouts/slideLayout8.xml"/><Relationship Id="rId4" Type="http://schemas.openxmlformats.org/officeDocument/2006/relationships/image" Target="../media/image28.emf"/></Relationships>
</file>

<file path=ppt/slides/_rels/slide81.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8.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4.xml"/><Relationship Id="rId1" Type="http://schemas.openxmlformats.org/officeDocument/2006/relationships/slideLayout" Target="../slideLayouts/slideLayout9.xml"/><Relationship Id="rId4" Type="http://schemas.openxmlformats.org/officeDocument/2006/relationships/image" Target="../media/image65.png"/></Relationships>
</file>

<file path=ppt/slides/_rels/slide8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18.emf"/><Relationship Id="rId1" Type="http://schemas.openxmlformats.org/officeDocument/2006/relationships/slideLayout" Target="../slideLayouts/slideLayout8.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8.xml"/><Relationship Id="rId4" Type="http://schemas.openxmlformats.org/officeDocument/2006/relationships/image" Target="../media/image90.png"/></Relationships>
</file>

<file path=ppt/slides/_rels/slide8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5.xml"/><Relationship Id="rId1" Type="http://schemas.openxmlformats.org/officeDocument/2006/relationships/slideLayout" Target="../slideLayouts/slideLayout8.xml"/><Relationship Id="rId5" Type="http://schemas.openxmlformats.org/officeDocument/2006/relationships/image" Target="../media/image74.png"/><Relationship Id="rId4" Type="http://schemas.openxmlformats.org/officeDocument/2006/relationships/image" Target="../media/image71.png"/></Relationships>
</file>

<file path=ppt/slides/_rels/slide8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8.xml"/></Relationships>
</file>

<file path=ppt/slides/_rels/slide9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5.png"/><Relationship Id="rId1" Type="http://schemas.openxmlformats.org/officeDocument/2006/relationships/slideLayout" Target="../slideLayouts/slideLayout8.xml"/><Relationship Id="rId5" Type="http://schemas.openxmlformats.org/officeDocument/2006/relationships/image" Target="../media/image83.png"/><Relationship Id="rId4" Type="http://schemas.openxmlformats.org/officeDocument/2006/relationships/image" Target="../media/image82.png"/></Relationships>
</file>

<file path=ppt/slides/_rels/slide9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8.xml"/><Relationship Id="rId5" Type="http://schemas.openxmlformats.org/officeDocument/2006/relationships/image" Target="../media/image77.png"/><Relationship Id="rId4" Type="http://schemas.openxmlformats.org/officeDocument/2006/relationships/image" Target="../media/image83.png"/></Relationships>
</file>

<file path=ppt/slides/_rels/slide92.xml.rels><?xml version="1.0" encoding="UTF-8" standalone="yes"?>
<Relationships xmlns="http://schemas.openxmlformats.org/package/2006/relationships"><Relationship Id="rId3" Type="http://schemas.openxmlformats.org/officeDocument/2006/relationships/image" Target="../media/image89.png"/><Relationship Id="rId7" Type="http://schemas.openxmlformats.org/officeDocument/2006/relationships/image" Target="../media/image103.png"/><Relationship Id="rId2" Type="http://schemas.openxmlformats.org/officeDocument/2006/relationships/notesSlide" Target="../notesSlides/notesSlide37.xml"/><Relationship Id="rId1" Type="http://schemas.openxmlformats.org/officeDocument/2006/relationships/slideLayout" Target="../slideLayouts/slideLayout8.xml"/><Relationship Id="rId6" Type="http://schemas.openxmlformats.org/officeDocument/2006/relationships/image" Target="../media/image102.png"/><Relationship Id="rId5" Type="http://schemas.openxmlformats.org/officeDocument/2006/relationships/image" Target="../media/image860.png"/></Relationships>
</file>

<file path=ppt/slides/_rels/slide93.xml.rels><?xml version="1.0" encoding="UTF-8" standalone="yes"?>
<Relationships xmlns="http://schemas.openxmlformats.org/package/2006/relationships"><Relationship Id="rId8" Type="http://schemas.openxmlformats.org/officeDocument/2006/relationships/image" Target="../media/image830.png"/><Relationship Id="rId3" Type="http://schemas.openxmlformats.org/officeDocument/2006/relationships/image" Target="../media/image104.png"/><Relationship Id="rId7" Type="http://schemas.openxmlformats.org/officeDocument/2006/relationships/image" Target="../media/image790.png"/><Relationship Id="rId2" Type="http://schemas.openxmlformats.org/officeDocument/2006/relationships/notesSlide" Target="../notesSlides/notesSlide38.xml"/><Relationship Id="rId1" Type="http://schemas.openxmlformats.org/officeDocument/2006/relationships/slideLayout" Target="../slideLayouts/slideLayout8.xml"/><Relationship Id="rId6" Type="http://schemas.openxmlformats.org/officeDocument/2006/relationships/image" Target="../media/image890.png"/><Relationship Id="rId5" Type="http://schemas.openxmlformats.org/officeDocument/2006/relationships/image" Target="../media/image760.png"/><Relationship Id="rId4" Type="http://schemas.openxmlformats.org/officeDocument/2006/relationships/image" Target="../media/image2110.png"/></Relationships>
</file>

<file path=ppt/slides/_rels/slide94.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8.xml"/></Relationships>
</file>

<file path=ppt/slides/_rels/slide9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39.xml"/><Relationship Id="rId1" Type="http://schemas.openxmlformats.org/officeDocument/2006/relationships/slideLayout" Target="../slideLayouts/slideLayout8.xml"/></Relationships>
</file>

<file path=ppt/slides/_rels/slide9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0.xml"/><Relationship Id="rId1" Type="http://schemas.openxmlformats.org/officeDocument/2006/relationships/slideLayout" Target="../slideLayouts/slideLayout8.xml"/><Relationship Id="rId5" Type="http://schemas.openxmlformats.org/officeDocument/2006/relationships/image" Target="../media/image95.png"/><Relationship Id="rId4" Type="http://schemas.openxmlformats.org/officeDocument/2006/relationships/image" Target="../media/image93.png"/></Relationships>
</file>

<file path=ppt/slides/_rels/slide97.xml.rels><?xml version="1.0" encoding="UTF-8" standalone="yes"?>
<Relationships xmlns="http://schemas.openxmlformats.org/package/2006/relationships"><Relationship Id="rId3" Type="http://schemas.openxmlformats.org/officeDocument/2006/relationships/image" Target="../media/image110.png"/><Relationship Id="rId7" Type="http://schemas.openxmlformats.org/officeDocument/2006/relationships/image" Target="../media/image790.png"/><Relationship Id="rId2" Type="http://schemas.openxmlformats.org/officeDocument/2006/relationships/notesSlide" Target="../notesSlides/notesSlide41.xml"/><Relationship Id="rId1" Type="http://schemas.openxmlformats.org/officeDocument/2006/relationships/slideLayout" Target="../slideLayouts/slideLayout8.xml"/><Relationship Id="rId6" Type="http://schemas.openxmlformats.org/officeDocument/2006/relationships/image" Target="../media/image890.png"/><Relationship Id="rId5" Type="http://schemas.openxmlformats.org/officeDocument/2006/relationships/image" Target="../media/image760.png"/><Relationship Id="rId4" Type="http://schemas.openxmlformats.org/officeDocument/2006/relationships/image" Target="../media/image2110.png"/></Relationships>
</file>

<file path=ppt/slides/_rels/slide98.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97.png"/><Relationship Id="rId7" Type="http://schemas.openxmlformats.org/officeDocument/2006/relationships/image" Target="../media/image101.png"/><Relationship Id="rId2" Type="http://schemas.openxmlformats.org/officeDocument/2006/relationships/image" Target="../media/image96.png"/><Relationship Id="rId1" Type="http://schemas.openxmlformats.org/officeDocument/2006/relationships/slideLayout" Target="../slideLayouts/slideLayout11.xml"/><Relationship Id="rId6" Type="http://schemas.openxmlformats.org/officeDocument/2006/relationships/image" Target="../media/image100.png"/><Relationship Id="rId5" Type="http://schemas.openxmlformats.org/officeDocument/2006/relationships/image" Target="../media/image99.png"/><Relationship Id="rId10" Type="http://schemas.openxmlformats.org/officeDocument/2006/relationships/image" Target="../media/image108.png"/><Relationship Id="rId4" Type="http://schemas.openxmlformats.org/officeDocument/2006/relationships/image" Target="../media/image98.png"/><Relationship Id="rId9" Type="http://schemas.openxmlformats.org/officeDocument/2006/relationships/image" Target="../media/image107.png"/></Relationships>
</file>

<file path=ppt/slides/_rels/slide99.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image" Target="../media/image910.png"/><Relationship Id="rId7" Type="http://schemas.openxmlformats.org/officeDocument/2006/relationships/image" Target="../media/image122.png"/><Relationship Id="rId12" Type="http://schemas.openxmlformats.org/officeDocument/2006/relationships/image" Target="../media/image930.png"/><Relationship Id="rId2" Type="http://schemas.openxmlformats.org/officeDocument/2006/relationships/image" Target="../media/image118.png"/><Relationship Id="rId1" Type="http://schemas.openxmlformats.org/officeDocument/2006/relationships/slideLayout" Target="../slideLayouts/slideLayout11.xml"/><Relationship Id="rId6" Type="http://schemas.openxmlformats.org/officeDocument/2006/relationships/image" Target="../media/image121.png"/><Relationship Id="rId11" Type="http://schemas.openxmlformats.org/officeDocument/2006/relationships/image" Target="../media/image126.png"/><Relationship Id="rId5" Type="http://schemas.openxmlformats.org/officeDocument/2006/relationships/image" Target="../media/image120.png"/><Relationship Id="rId10" Type="http://schemas.openxmlformats.org/officeDocument/2006/relationships/image" Target="../media/image970.png"/><Relationship Id="rId4" Type="http://schemas.openxmlformats.org/officeDocument/2006/relationships/image" Target="../media/image119.png"/><Relationship Id="rId9" Type="http://schemas.openxmlformats.org/officeDocument/2006/relationships/image" Target="../media/image96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1281974-CAEB-1748-A833-620C9E544ED7}"/>
              </a:ext>
            </a:extLst>
          </p:cNvPr>
          <p:cNvSpPr>
            <a:spLocks noGrp="1"/>
          </p:cNvSpPr>
          <p:nvPr>
            <p:ph type="ctrTitle"/>
          </p:nvPr>
        </p:nvSpPr>
        <p:spPr/>
        <p:txBody>
          <a:bodyPr/>
          <a:lstStyle/>
          <a:p>
            <a:r>
              <a:rPr lang="en-GB" dirty="0"/>
              <a:t>Automated Planning and Acting</a:t>
            </a:r>
          </a:p>
        </p:txBody>
      </p:sp>
      <p:sp>
        <p:nvSpPr>
          <p:cNvPr id="3" name="Subtitle 2">
            <a:extLst>
              <a:ext uri="{FF2B5EF4-FFF2-40B4-BE49-F238E27FC236}">
                <a16:creationId xmlns:a16="http://schemas.microsoft.com/office/drawing/2014/main" id="{36884F53-43C7-8041-BB5E-42EFDC745B7F}"/>
              </a:ext>
            </a:extLst>
          </p:cNvPr>
          <p:cNvSpPr>
            <a:spLocks noGrp="1"/>
          </p:cNvSpPr>
          <p:nvPr>
            <p:ph type="subTitle" idx="1"/>
          </p:nvPr>
        </p:nvSpPr>
        <p:spPr/>
        <p:txBody>
          <a:bodyPr>
            <a:normAutofit/>
          </a:bodyPr>
          <a:lstStyle/>
          <a:p>
            <a:r>
              <a:rPr lang="en-GB" sz="3200" dirty="0"/>
              <a:t>Deterministic Models</a:t>
            </a:r>
          </a:p>
        </p:txBody>
      </p:sp>
      <p:sp>
        <p:nvSpPr>
          <p:cNvPr id="5" name="Text Placeholder 4">
            <a:extLst>
              <a:ext uri="{FF2B5EF4-FFF2-40B4-BE49-F238E27FC236}">
                <a16:creationId xmlns:a16="http://schemas.microsoft.com/office/drawing/2014/main" id="{A05C149E-328F-5146-8520-C7F601EE3733}"/>
              </a:ext>
            </a:extLst>
          </p:cNvPr>
          <p:cNvSpPr>
            <a:spLocks noGrp="1"/>
          </p:cNvSpPr>
          <p:nvPr>
            <p:ph type="body" orient="vert" idx="13"/>
          </p:nvPr>
        </p:nvSpPr>
        <p:spPr/>
        <p:txBody>
          <a:bodyPr/>
          <a:lstStyle/>
          <a:p>
            <a:r>
              <a:rPr lang="en-GB" dirty="0"/>
              <a:t>Tanya Braun</a:t>
            </a:r>
          </a:p>
          <a:p>
            <a:r>
              <a:rPr lang="en-GB" dirty="0"/>
              <a:t>Research Group Data Science, Computer Science Department</a:t>
            </a:r>
          </a:p>
        </p:txBody>
      </p:sp>
      <p:sp>
        <p:nvSpPr>
          <p:cNvPr id="6" name="Date Placeholder 5">
            <a:extLst>
              <a:ext uri="{FF2B5EF4-FFF2-40B4-BE49-F238E27FC236}">
                <a16:creationId xmlns:a16="http://schemas.microsoft.com/office/drawing/2014/main" id="{23A4C8B2-00CF-9043-9700-EFB25200BA39}"/>
              </a:ext>
            </a:extLst>
          </p:cNvPr>
          <p:cNvSpPr>
            <a:spLocks noGrp="1"/>
          </p:cNvSpPr>
          <p:nvPr>
            <p:ph type="dt" sz="half" idx="4294967295"/>
          </p:nvPr>
        </p:nvSpPr>
        <p:spPr>
          <a:xfrm>
            <a:off x="5278438" y="-720725"/>
            <a:ext cx="6913562" cy="360362"/>
          </a:xfrm>
        </p:spPr>
        <p:txBody>
          <a:bodyPr/>
          <a:lstStyle/>
          <a:p>
            <a:r>
              <a:rPr lang="de-DE"/>
              <a:t>Deterministic</a:t>
            </a:r>
            <a:endParaRPr lang="de-DE" dirty="0"/>
          </a:p>
        </p:txBody>
      </p:sp>
      <p:sp>
        <p:nvSpPr>
          <p:cNvPr id="7" name="Slide Number Placeholder 6">
            <a:extLst>
              <a:ext uri="{FF2B5EF4-FFF2-40B4-BE49-F238E27FC236}">
                <a16:creationId xmlns:a16="http://schemas.microsoft.com/office/drawing/2014/main" id="{92C77F66-CF4E-D944-8905-4EABFDAC7EB5}"/>
              </a:ext>
            </a:extLst>
          </p:cNvPr>
          <p:cNvSpPr>
            <a:spLocks noGrp="1"/>
          </p:cNvSpPr>
          <p:nvPr>
            <p:ph type="sldNum" sz="quarter" idx="4294967295"/>
          </p:nvPr>
        </p:nvSpPr>
        <p:spPr>
          <a:xfrm>
            <a:off x="11231563" y="7019925"/>
            <a:ext cx="960437" cy="360363"/>
          </a:xfrm>
        </p:spPr>
        <p:txBody>
          <a:bodyPr/>
          <a:lstStyle/>
          <a:p>
            <a:fld id="{67C9959E-8E6B-B04C-9955-EA096F41CA7A}" type="slidenum">
              <a:rPr lang="en-GB" smtClean="0"/>
              <a:t>1</a:t>
            </a:fld>
            <a:endParaRPr lang="en-GB"/>
          </a:p>
        </p:txBody>
      </p:sp>
      <p:pic>
        <p:nvPicPr>
          <p:cNvPr id="8" name="Picture 7" descr="astar-progress05c.pdf">
            <a:extLst>
              <a:ext uri="{FF2B5EF4-FFF2-40B4-BE49-F238E27FC236}">
                <a16:creationId xmlns:a16="http://schemas.microsoft.com/office/drawing/2014/main" id="{F031037D-89EE-6E4A-9600-31D6DDBFB001}"/>
              </a:ext>
            </a:extLst>
          </p:cNvPr>
          <p:cNvPicPr>
            <a:picLocks noChangeAspect="1"/>
          </p:cNvPicPr>
          <p:nvPr/>
        </p:nvPicPr>
        <p:blipFill rotWithShape="1">
          <a:blip r:embed="rId2">
            <a:extLst>
              <a:ext uri="{28A0092B-C50C-407E-A947-70E740481C1C}">
                <a14:useLocalDpi xmlns:a14="http://schemas.microsoft.com/office/drawing/2010/main" val="0"/>
              </a:ext>
            </a:extLst>
          </a:blip>
          <a:srcRect t="2799" b="22362"/>
          <a:stretch/>
        </p:blipFill>
        <p:spPr>
          <a:xfrm>
            <a:off x="5469442" y="3105726"/>
            <a:ext cx="6813998" cy="2283143"/>
          </a:xfrm>
          <a:prstGeom prst="rect">
            <a:avLst/>
          </a:prstGeom>
        </p:spPr>
      </p:pic>
      <p:sp>
        <p:nvSpPr>
          <p:cNvPr id="9" name="Triangle 8">
            <a:extLst>
              <a:ext uri="{FF2B5EF4-FFF2-40B4-BE49-F238E27FC236}">
                <a16:creationId xmlns:a16="http://schemas.microsoft.com/office/drawing/2014/main" id="{18AFDD09-6E37-B94F-983C-E464090566E3}"/>
              </a:ext>
            </a:extLst>
          </p:cNvPr>
          <p:cNvSpPr/>
          <p:nvPr/>
        </p:nvSpPr>
        <p:spPr>
          <a:xfrm rot="5400000">
            <a:off x="8727041" y="5000780"/>
            <a:ext cx="180000" cy="118800"/>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4832529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Drilling</a:t>
            </a:r>
          </a:p>
        </p:txBody>
      </p:sp>
      <p:sp>
        <p:nvSpPr>
          <p:cNvPr id="3" name="Content Placeholder 2"/>
          <p:cNvSpPr>
            <a:spLocks noGrp="1"/>
          </p:cNvSpPr>
          <p:nvPr>
            <p:ph idx="1"/>
          </p:nvPr>
        </p:nvSpPr>
        <p:spPr/>
        <p:txBody>
          <a:bodyPr>
            <a:normAutofit/>
          </a:bodyPr>
          <a:lstStyle/>
          <a:p>
            <a:r>
              <a:rPr lang="en-US" dirty="0"/>
              <a:t>Name and parameters: </a:t>
            </a:r>
          </a:p>
          <a:p>
            <a:pPr lvl="1"/>
            <a:r>
              <a:rPr lang="en-US" dirty="0">
                <a:latin typeface="Calibri"/>
              </a:rPr>
              <a:t>drill-hole</a:t>
            </a:r>
            <a:r>
              <a:rPr lang="en-US" dirty="0"/>
              <a:t>(</a:t>
            </a:r>
            <a:r>
              <a:rPr lang="en-US" i="1" dirty="0"/>
              <a:t>machine, drill-bit, workpiece, geometry, machining-tolerances</a:t>
            </a:r>
            <a:r>
              <a:rPr lang="en-US" dirty="0"/>
              <a:t>)</a:t>
            </a:r>
          </a:p>
          <a:p>
            <a:r>
              <a:rPr lang="en-US" dirty="0"/>
              <a:t>Preconditions</a:t>
            </a:r>
          </a:p>
          <a:p>
            <a:pPr lvl="1"/>
            <a:r>
              <a:rPr lang="en-US" dirty="0"/>
              <a:t>Can the drilling machine</a:t>
            </a:r>
            <a:r>
              <a:rPr lang="en-US" i="1" dirty="0"/>
              <a:t> </a:t>
            </a:r>
            <a:r>
              <a:rPr lang="en-US" dirty="0"/>
              <a:t>and drill bit produce a hole having the desired geometry and machining tolerances?</a:t>
            </a:r>
          </a:p>
          <a:p>
            <a:pPr lvl="1"/>
            <a:r>
              <a:rPr lang="en-US" dirty="0"/>
              <a:t>Is the drill bit installed? Is the workpiece clamped onto the drilling platform? Etc.</a:t>
            </a:r>
          </a:p>
          <a:p>
            <a:r>
              <a:rPr lang="en-US" dirty="0"/>
              <a:t>Effects</a:t>
            </a:r>
          </a:p>
          <a:p>
            <a:pPr lvl="1"/>
            <a:r>
              <a:rPr lang="en-US" dirty="0"/>
              <a:t>Geometric model of new workpiece geometry, </a:t>
            </a:r>
            <a:br>
              <a:rPr lang="en-US" dirty="0"/>
            </a:br>
            <a:r>
              <a:rPr lang="en-US" dirty="0"/>
              <a:t>annotated with tolerances</a:t>
            </a:r>
          </a:p>
          <a:p>
            <a:r>
              <a:rPr lang="en-US" dirty="0"/>
              <a:t>Cost</a:t>
            </a:r>
          </a:p>
          <a:p>
            <a:pPr lvl="1"/>
            <a:r>
              <a:rPr lang="en-US" dirty="0"/>
              <a:t>Estimate of time or monetary cost</a:t>
            </a:r>
          </a:p>
        </p:txBody>
      </p:sp>
      <p:sp>
        <p:nvSpPr>
          <p:cNvPr id="6" name="Date Placeholder 5">
            <a:extLst>
              <a:ext uri="{FF2B5EF4-FFF2-40B4-BE49-F238E27FC236}">
                <a16:creationId xmlns:a16="http://schemas.microsoft.com/office/drawing/2014/main" id="{3433109A-9F53-A948-8636-07F1804F4F1A}"/>
              </a:ext>
            </a:extLst>
          </p:cNvPr>
          <p:cNvSpPr>
            <a:spLocks noGrp="1"/>
          </p:cNvSpPr>
          <p:nvPr>
            <p:ph type="dt" sz="half" idx="2"/>
          </p:nvPr>
        </p:nvSpPr>
        <p:spPr/>
        <p:txBody>
          <a:bodyPr/>
          <a:lstStyle/>
          <a:p>
            <a:r>
              <a:rPr lang="de-DE"/>
              <a:t>Deterministic</a:t>
            </a:r>
            <a:endParaRPr lang="de-DE" dirty="0"/>
          </a:p>
        </p:txBody>
      </p:sp>
      <p:sp>
        <p:nvSpPr>
          <p:cNvPr id="8" name="Footer Placeholder 7">
            <a:extLst>
              <a:ext uri="{FF2B5EF4-FFF2-40B4-BE49-F238E27FC236}">
                <a16:creationId xmlns:a16="http://schemas.microsoft.com/office/drawing/2014/main" id="{359059AD-55F9-DFEC-F2E3-8379CE9ED5AA}"/>
              </a:ext>
            </a:extLst>
          </p:cNvPr>
          <p:cNvSpPr>
            <a:spLocks noGrp="1"/>
          </p:cNvSpPr>
          <p:nvPr>
            <p:ph type="ftr" sz="quarter" idx="3"/>
          </p:nvPr>
        </p:nvSpPr>
        <p:spPr/>
        <p:txBody>
          <a:bodyPr/>
          <a:lstStyle/>
          <a:p>
            <a:r>
              <a:rPr lang="en-GB"/>
              <a:t>T. Braun - APA</a:t>
            </a:r>
          </a:p>
        </p:txBody>
      </p:sp>
      <p:sp>
        <p:nvSpPr>
          <p:cNvPr id="5" name="Slide Number Placeholder 4">
            <a:extLst>
              <a:ext uri="{FF2B5EF4-FFF2-40B4-BE49-F238E27FC236}">
                <a16:creationId xmlns:a16="http://schemas.microsoft.com/office/drawing/2014/main" id="{C6495E4E-0FDE-2A40-8AEE-68C799A0428D}"/>
              </a:ext>
            </a:extLst>
          </p:cNvPr>
          <p:cNvSpPr>
            <a:spLocks noGrp="1"/>
          </p:cNvSpPr>
          <p:nvPr>
            <p:ph type="sldNum" sz="quarter" idx="4"/>
          </p:nvPr>
        </p:nvSpPr>
        <p:spPr/>
        <p:txBody>
          <a:bodyPr/>
          <a:lstStyle/>
          <a:p>
            <a:fld id="{67C9959E-8E6B-B04C-9955-EA096F41CA7A}" type="slidenum">
              <a:rPr lang="en-GB" smtClean="0"/>
              <a:t>10</a:t>
            </a:fld>
            <a:endParaRPr lang="en-GB"/>
          </a:p>
        </p:txBody>
      </p:sp>
      <p:pic>
        <p:nvPicPr>
          <p:cNvPr id="7" name="Picture 6" descr="workpiece.pdf">
            <a:extLst>
              <a:ext uri="{FF2B5EF4-FFF2-40B4-BE49-F238E27FC236}">
                <a16:creationId xmlns:a16="http://schemas.microsoft.com/office/drawing/2014/main" id="{101CCD3C-3048-40D5-7AB2-0A82E7043C48}"/>
              </a:ext>
            </a:extLst>
          </p:cNvPr>
          <p:cNvPicPr>
            <a:picLocks noChangeAspect="1"/>
          </p:cNvPicPr>
          <p:nvPr/>
        </p:nvPicPr>
        <p:blipFill>
          <a:blip r:embed="rId2">
            <a:clrChange>
              <a:clrFrom>
                <a:srgbClr val="000000">
                  <a:alpha val="0"/>
                </a:srgbClr>
              </a:clrFrom>
              <a:clrTo>
                <a:srgbClr val="000000">
                  <a:alpha val="0"/>
                </a:srgbClr>
              </a:clrTo>
            </a:clrChange>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9050375" y="3810414"/>
            <a:ext cx="2781300" cy="2095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12191644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Example</a:t>
            </a:r>
          </a:p>
        </p:txBody>
      </p:sp>
      <p:sp>
        <p:nvSpPr>
          <p:cNvPr id="5" name="Date Placeholder 4">
            <a:extLst>
              <a:ext uri="{FF2B5EF4-FFF2-40B4-BE49-F238E27FC236}">
                <a16:creationId xmlns:a16="http://schemas.microsoft.com/office/drawing/2014/main" id="{A689DC39-C706-4E3B-602C-B8C7C73BA43D}"/>
              </a:ext>
            </a:extLst>
          </p:cNvPr>
          <p:cNvSpPr>
            <a:spLocks noGrp="1"/>
          </p:cNvSpPr>
          <p:nvPr>
            <p:ph type="dt" sz="half" idx="2"/>
          </p:nvPr>
        </p:nvSpPr>
        <p:spPr/>
        <p:txBody>
          <a:bodyPr/>
          <a:lstStyle/>
          <a:p>
            <a:r>
              <a:rPr lang="de-DE"/>
              <a:t>Deterministic</a:t>
            </a:r>
            <a:endParaRPr lang="de-DE" dirty="0"/>
          </a:p>
        </p:txBody>
      </p:sp>
      <p:sp>
        <p:nvSpPr>
          <p:cNvPr id="6" name="Footer Placeholder 5">
            <a:extLst>
              <a:ext uri="{FF2B5EF4-FFF2-40B4-BE49-F238E27FC236}">
                <a16:creationId xmlns:a16="http://schemas.microsoft.com/office/drawing/2014/main" id="{6A49F176-7CC6-AC74-0023-9A6E697569D9}"/>
              </a:ext>
            </a:extLst>
          </p:cNvPr>
          <p:cNvSpPr>
            <a:spLocks noGrp="1"/>
          </p:cNvSpPr>
          <p:nvPr>
            <p:ph type="ftr" sz="quarter" idx="3"/>
          </p:nvPr>
        </p:nvSpPr>
        <p:spPr/>
        <p:txBody>
          <a:bodyPr/>
          <a:lstStyle/>
          <a:p>
            <a:r>
              <a:rPr lang="en-GB"/>
              <a:t>T. Braun - APA</a:t>
            </a:r>
          </a:p>
        </p:txBody>
      </p:sp>
      <p:sp>
        <p:nvSpPr>
          <p:cNvPr id="3" name="Slide Number Placeholder 2">
            <a:extLst>
              <a:ext uri="{FF2B5EF4-FFF2-40B4-BE49-F238E27FC236}">
                <a16:creationId xmlns:a16="http://schemas.microsoft.com/office/drawing/2014/main" id="{12797FFD-290F-A44A-B8EA-BEB1DE95C01A}"/>
              </a:ext>
            </a:extLst>
          </p:cNvPr>
          <p:cNvSpPr>
            <a:spLocks noGrp="1"/>
          </p:cNvSpPr>
          <p:nvPr>
            <p:ph type="sldNum" sz="quarter" idx="4"/>
          </p:nvPr>
        </p:nvSpPr>
        <p:spPr/>
        <p:txBody>
          <a:bodyPr/>
          <a:lstStyle/>
          <a:p>
            <a:fld id="{67C9959E-8E6B-B04C-9955-EA096F41CA7A}" type="slidenum">
              <a:rPr lang="en-GB" smtClean="0"/>
              <a:t>100</a:t>
            </a:fld>
            <a:endParaRPr lang="en-GB"/>
          </a:p>
        </p:txBody>
      </p:sp>
      <mc:AlternateContent xmlns:mc="http://schemas.openxmlformats.org/markup-compatibility/2006" xmlns:a14="http://schemas.microsoft.com/office/drawing/2010/main">
        <mc:Choice Requires="a14">
          <p:sp>
            <p:nvSpPr>
              <p:cNvPr id="115" name="Rectangle 114">
                <a:extLst>
                  <a:ext uri="{FF2B5EF4-FFF2-40B4-BE49-F238E27FC236}">
                    <a16:creationId xmlns:a16="http://schemas.microsoft.com/office/drawing/2014/main" id="{F67DA6F4-C715-794A-9632-67928118397D}"/>
                  </a:ext>
                </a:extLst>
              </p:cNvPr>
              <p:cNvSpPr/>
              <p:nvPr/>
            </p:nvSpPr>
            <p:spPr>
              <a:xfrm>
                <a:off x="3343016" y="2242717"/>
                <a:ext cx="2532937" cy="400110"/>
              </a:xfrm>
              <a:prstGeom prst="rect">
                <a:avLst/>
              </a:prstGeom>
              <a:noFill/>
            </p:spPr>
            <p:txBody>
              <a:bodyPr wrap="none">
                <a:spAutoFit/>
              </a:bodyPr>
              <a:lstStyle/>
              <a:p>
                <a:pPr algn="ctr"/>
                <a:r>
                  <a:rPr lang="en-US" sz="2000" dirty="0">
                    <a:solidFill>
                      <a:schemeClr val="accent1"/>
                    </a:solidFill>
                    <a:cs typeface="Times New Roman"/>
                  </a:rPr>
                  <a:t>RPG </a:t>
                </a:r>
                <a:r>
                  <a:rPr lang="en-US" sz="2000" dirty="0">
                    <a:cs typeface="Times New Roman"/>
                  </a:rPr>
                  <a:t>from </a:t>
                </a:r>
                <a14:m>
                  <m:oMath xmlns:m="http://schemas.openxmlformats.org/officeDocument/2006/math">
                    <m:sSub>
                      <m:sSubPr>
                        <m:ctrlPr>
                          <a:rPr lang="de-DE" sz="2000" i="1" dirty="0">
                            <a:latin typeface="Cambria Math" panose="02040503050406030204" pitchFamily="18" charset="0"/>
                            <a:cs typeface="Times New Roman"/>
                          </a:rPr>
                        </m:ctrlPr>
                      </m:sSubPr>
                      <m:e>
                        <m:acc>
                          <m:accPr>
                            <m:chr m:val="̂"/>
                            <m:ctrlPr>
                              <a:rPr lang="en-US" sz="2000" i="1" dirty="0">
                                <a:latin typeface="Cambria Math" panose="02040503050406030204" pitchFamily="18" charset="0"/>
                                <a:cs typeface="Times New Roman"/>
                              </a:rPr>
                            </m:ctrlPr>
                          </m:accPr>
                          <m:e>
                            <m:r>
                              <a:rPr lang="de-DE" sz="2000" i="1" dirty="0">
                                <a:latin typeface="Cambria Math" panose="02040503050406030204" pitchFamily="18" charset="0"/>
                                <a:cs typeface="Times New Roman"/>
                              </a:rPr>
                              <m:t>𝑠</m:t>
                            </m:r>
                          </m:e>
                        </m:acc>
                      </m:e>
                      <m:sub>
                        <m:r>
                          <a:rPr lang="de-DE" sz="2000" i="1" dirty="0">
                            <a:latin typeface="Cambria Math" panose="02040503050406030204" pitchFamily="18" charset="0"/>
                            <a:cs typeface="Times New Roman"/>
                          </a:rPr>
                          <m:t>0</m:t>
                        </m:r>
                      </m:sub>
                    </m:sSub>
                    <m:r>
                      <a:rPr lang="en-US" sz="2000" i="1" dirty="0">
                        <a:latin typeface="Cambria Math" panose="02040503050406030204" pitchFamily="18" charset="0"/>
                        <a:cs typeface="Times New Roman"/>
                      </a:rPr>
                      <m:t>=</m:t>
                    </m:r>
                    <m:sSub>
                      <m:sSubPr>
                        <m:ctrlPr>
                          <a:rPr lang="de-DE" sz="2000" i="1" dirty="0">
                            <a:latin typeface="Cambria Math" panose="02040503050406030204" pitchFamily="18" charset="0"/>
                            <a:cs typeface="Times New Roman"/>
                          </a:rPr>
                        </m:ctrlPr>
                      </m:sSubPr>
                      <m:e>
                        <m:r>
                          <a:rPr lang="en-US" sz="2000" i="1" dirty="0">
                            <a:latin typeface="Cambria Math" panose="02040503050406030204" pitchFamily="18" charset="0"/>
                            <a:cs typeface="Times New Roman"/>
                          </a:rPr>
                          <m:t>𝑠</m:t>
                        </m:r>
                      </m:e>
                      <m:sub>
                        <m:r>
                          <a:rPr lang="de-DE" sz="2000" i="1" dirty="0">
                            <a:latin typeface="Cambria Math" panose="02040503050406030204" pitchFamily="18" charset="0"/>
                            <a:cs typeface="Times New Roman"/>
                          </a:rPr>
                          <m:t>2</m:t>
                        </m:r>
                      </m:sub>
                    </m:sSub>
                  </m:oMath>
                </a14:m>
                <a:r>
                  <a:rPr lang="en-US" sz="2000" dirty="0">
                    <a:cs typeface="Times New Roman"/>
                  </a:rPr>
                  <a:t> to </a:t>
                </a:r>
                <a14:m>
                  <m:oMath xmlns:m="http://schemas.openxmlformats.org/officeDocument/2006/math">
                    <m:r>
                      <a:rPr lang="en-US" sz="2000" i="1" dirty="0">
                        <a:latin typeface="Cambria Math" panose="02040503050406030204" pitchFamily="18" charset="0"/>
                        <a:cs typeface="Times New Roman"/>
                      </a:rPr>
                      <m:t>𝑔</m:t>
                    </m:r>
                  </m:oMath>
                </a14:m>
                <a:endParaRPr lang="en-US" sz="2000" dirty="0">
                  <a:cs typeface="Times New Roman"/>
                </a:endParaRPr>
              </a:p>
            </p:txBody>
          </p:sp>
        </mc:Choice>
        <mc:Fallback xmlns="">
          <p:sp>
            <p:nvSpPr>
              <p:cNvPr id="115" name="Rectangle 114">
                <a:extLst>
                  <a:ext uri="{FF2B5EF4-FFF2-40B4-BE49-F238E27FC236}">
                    <a16:creationId xmlns:a16="http://schemas.microsoft.com/office/drawing/2014/main" id="{F67DA6F4-C715-794A-9632-67928118397D}"/>
                  </a:ext>
                </a:extLst>
              </p:cNvPr>
              <p:cNvSpPr>
                <a:spLocks noRot="1" noChangeAspect="1" noMove="1" noResize="1" noEditPoints="1" noAdjustHandles="1" noChangeArrowheads="1" noChangeShapeType="1" noTextEdit="1"/>
              </p:cNvSpPr>
              <p:nvPr/>
            </p:nvSpPr>
            <p:spPr>
              <a:xfrm>
                <a:off x="3343016" y="2242717"/>
                <a:ext cx="2532937" cy="400110"/>
              </a:xfrm>
              <a:prstGeom prst="rect">
                <a:avLst/>
              </a:prstGeom>
              <a:blipFill>
                <a:blip r:embed="rId3"/>
                <a:stretch>
                  <a:fillRect l="-2000" t="-9091" b="-24242"/>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04" name="Content Placeholder 2">
                <a:extLst>
                  <a:ext uri="{FF2B5EF4-FFF2-40B4-BE49-F238E27FC236}">
                    <a16:creationId xmlns:a16="http://schemas.microsoft.com/office/drawing/2014/main" id="{41450416-9C52-7744-B9BA-E8E3B8A7E077}"/>
                  </a:ext>
                </a:extLst>
              </p:cNvPr>
              <p:cNvSpPr txBox="1">
                <a:spLocks/>
              </p:cNvSpPr>
              <p:nvPr/>
            </p:nvSpPr>
            <p:spPr bwMode="auto">
              <a:xfrm>
                <a:off x="1060536" y="4434959"/>
                <a:ext cx="3155978" cy="397545"/>
              </a:xfrm>
              <a:prstGeom prst="rect">
                <a:avLst/>
              </a:prstGeom>
              <a:ln>
                <a:headEnd/>
                <a:tailEnd/>
              </a:ln>
            </p:spPr>
            <p:style>
              <a:lnRef idx="0">
                <a:schemeClr val="accent6"/>
              </a:lnRef>
              <a:fillRef idx="3">
                <a:schemeClr val="accent6"/>
              </a:fillRef>
              <a:effectRef idx="3">
                <a:schemeClr val="accent6"/>
              </a:effectRef>
              <a:fontRef idx="minor">
                <a:schemeClr val="lt1"/>
              </a:fontRef>
            </p:style>
            <p:txBody>
              <a:bodyPr vert="horz" wrap="square" lIns="90487" tIns="44450" rIns="90487" bIns="44450" numCol="1" anchor="t" anchorCtr="0" compatLnSpc="1">
                <a:prstTxWarp prst="textNoShape">
                  <a:avLst/>
                </a:prstTxWarp>
                <a:spAutoFit/>
              </a:bodyPr>
              <a:lstStyle>
                <a:lvl1pPr marL="344488" indent="-344488" algn="l" rtl="0" eaLnBrk="1" fontAlgn="base" hangingPunct="1">
                  <a:spcBef>
                    <a:spcPts val="600"/>
                  </a:spcBef>
                  <a:spcAft>
                    <a:spcPct val="0"/>
                  </a:spcAft>
                  <a:buClr>
                    <a:srgbClr val="0033CC"/>
                  </a:buClr>
                  <a:buSzPct val="85000"/>
                  <a:buFont typeface="Webdings" charset="2"/>
                  <a:buChar char="="/>
                  <a:defRPr sz="2000">
                    <a:solidFill>
                      <a:schemeClr val="tx1"/>
                    </a:solidFill>
                    <a:latin typeface="+mn-lt"/>
                    <a:ea typeface="ＭＳ Ｐゴシック" charset="-128"/>
                    <a:cs typeface="ＭＳ Ｐゴシック" charset="-128"/>
                  </a:defRPr>
                </a:lvl1pPr>
                <a:lvl2pPr marL="741363" indent="-344488" algn="l" rtl="0" eaLnBrk="1" fontAlgn="base" hangingPunct="1">
                  <a:spcBef>
                    <a:spcPts val="600"/>
                  </a:spcBef>
                  <a:spcAft>
                    <a:spcPct val="0"/>
                  </a:spcAft>
                  <a:buClr>
                    <a:srgbClr val="0033CC"/>
                  </a:buClr>
                  <a:buSzPct val="90000"/>
                  <a:buFont typeface="Wingdings" charset="2"/>
                  <a:buChar char="Ø"/>
                  <a:defRPr sz="2000">
                    <a:solidFill>
                      <a:schemeClr val="tx1"/>
                    </a:solidFill>
                    <a:latin typeface="+mn-lt"/>
                    <a:ea typeface="ＭＳ Ｐゴシック" charset="-128"/>
                  </a:defRPr>
                </a:lvl2pPr>
                <a:lvl3pPr marL="1138238" indent="-344488" algn="l" rtl="0" eaLnBrk="1" fontAlgn="base" hangingPunct="1">
                  <a:spcBef>
                    <a:spcPts val="600"/>
                  </a:spcBef>
                  <a:spcAft>
                    <a:spcPct val="0"/>
                  </a:spcAft>
                  <a:buClr>
                    <a:srgbClr val="0033CC"/>
                  </a:buClr>
                  <a:buSzPct val="100000"/>
                  <a:buFont typeface="Lucida Grande"/>
                  <a:buChar char="•"/>
                  <a:defRPr sz="2000">
                    <a:solidFill>
                      <a:schemeClr val="tx1"/>
                    </a:solidFill>
                    <a:latin typeface="+mn-lt"/>
                    <a:ea typeface="ＭＳ Ｐゴシック" charset="-128"/>
                  </a:defRPr>
                </a:lvl3pPr>
                <a:lvl4pPr marL="1547813" indent="-341313" algn="l" rtl="0" eaLnBrk="1" fontAlgn="base" hangingPunct="1">
                  <a:spcBef>
                    <a:spcPts val="600"/>
                  </a:spcBef>
                  <a:spcAft>
                    <a:spcPct val="0"/>
                  </a:spcAft>
                  <a:buClr>
                    <a:srgbClr val="0033CC"/>
                  </a:buClr>
                  <a:buSzPct val="85000"/>
                  <a:buFont typeface="Lucida Grande"/>
                  <a:buChar char="▸"/>
                  <a:defRPr sz="2000">
                    <a:solidFill>
                      <a:schemeClr val="tx1"/>
                    </a:solidFill>
                    <a:latin typeface="+mn-lt"/>
                    <a:ea typeface="ＭＳ Ｐゴシック" charset="-128"/>
                  </a:defRPr>
                </a:lvl4pPr>
                <a:lvl5pPr marL="1944688" indent="-344488" algn="l" defTabSz="911225" rtl="0" eaLnBrk="1" fontAlgn="base" hangingPunct="1">
                  <a:spcBef>
                    <a:spcPts val="600"/>
                  </a:spcBef>
                  <a:spcAft>
                    <a:spcPct val="0"/>
                  </a:spcAft>
                  <a:buClr>
                    <a:srgbClr val="0033CC"/>
                  </a:buClr>
                  <a:buSzPct val="105000"/>
                  <a:buFont typeface="Lucida Grande"/>
                  <a:buChar char="–"/>
                  <a:defRPr sz="2000">
                    <a:solidFill>
                      <a:schemeClr val="tx1"/>
                    </a:solidFill>
                    <a:latin typeface="+mn-lt"/>
                    <a:ea typeface="ＭＳ Ｐゴシック" charset="-128"/>
                  </a:defRPr>
                </a:lvl5pPr>
                <a:lvl6pPr marL="2341563" indent="-342900" algn="l" rtl="0" eaLnBrk="1" fontAlgn="base" hangingPunct="1">
                  <a:spcBef>
                    <a:spcPct val="20000"/>
                  </a:spcBef>
                  <a:spcAft>
                    <a:spcPct val="0"/>
                  </a:spcAft>
                  <a:buClr>
                    <a:srgbClr val="0033CC"/>
                  </a:buClr>
                  <a:buSzPct val="90000"/>
                  <a:buFont typeface="Lucida Grande"/>
                  <a:buChar char="›"/>
                  <a:defRPr sz="2000" baseline="0">
                    <a:solidFill>
                      <a:schemeClr val="tx1"/>
                    </a:solidFill>
                    <a:latin typeface="+mn-lt"/>
                    <a:ea typeface="ＭＳ Ｐゴシック" charset="-128"/>
                  </a:defRPr>
                </a:lvl6pPr>
                <a:lvl7pPr marL="2692400" indent="-228600" algn="l" rtl="0" eaLnBrk="1" fontAlgn="base" hangingPunct="1">
                  <a:spcBef>
                    <a:spcPct val="20000"/>
                  </a:spcBef>
                  <a:spcAft>
                    <a:spcPct val="0"/>
                  </a:spcAft>
                  <a:buClr>
                    <a:srgbClr val="0033CC"/>
                  </a:buClr>
                  <a:buFont typeface="Times" charset="0"/>
                  <a:buChar char="-"/>
                  <a:defRPr sz="2400">
                    <a:solidFill>
                      <a:schemeClr val="tx1"/>
                    </a:solidFill>
                    <a:latin typeface="+mn-lt"/>
                    <a:ea typeface="ＭＳ Ｐゴシック" charset="-128"/>
                  </a:defRPr>
                </a:lvl7pPr>
                <a:lvl8pPr marL="3149600" indent="-228600" algn="l" rtl="0" eaLnBrk="1" fontAlgn="base" hangingPunct="1">
                  <a:spcBef>
                    <a:spcPct val="20000"/>
                  </a:spcBef>
                  <a:spcAft>
                    <a:spcPct val="0"/>
                  </a:spcAft>
                  <a:buClr>
                    <a:srgbClr val="0033CC"/>
                  </a:buClr>
                  <a:buFont typeface="Times" charset="0"/>
                  <a:buChar char="-"/>
                  <a:defRPr sz="2400">
                    <a:solidFill>
                      <a:schemeClr val="tx1"/>
                    </a:solidFill>
                    <a:latin typeface="+mn-lt"/>
                    <a:ea typeface="ＭＳ Ｐゴシック" charset="-128"/>
                  </a:defRPr>
                </a:lvl8pPr>
                <a:lvl9pPr marL="3606800" indent="-228600" algn="l" rtl="0" eaLnBrk="1" fontAlgn="base" hangingPunct="1">
                  <a:spcBef>
                    <a:spcPct val="20000"/>
                  </a:spcBef>
                  <a:spcAft>
                    <a:spcPct val="0"/>
                  </a:spcAft>
                  <a:buClr>
                    <a:srgbClr val="0033CC"/>
                  </a:buClr>
                  <a:buFont typeface="Times" charset="0"/>
                  <a:buChar char="-"/>
                  <a:defRPr sz="2400">
                    <a:solidFill>
                      <a:schemeClr val="tx1"/>
                    </a:solidFill>
                    <a:latin typeface="+mn-lt"/>
                    <a:ea typeface="ＭＳ Ｐゴシック" charset="-128"/>
                  </a:defRPr>
                </a:lvl9pPr>
              </a:lstStyle>
              <a:p>
                <a:pPr marL="0" indent="0">
                  <a:buNone/>
                </a:pPr>
                <a14:m>
                  <m:oMath xmlns:m="http://schemas.openxmlformats.org/officeDocument/2006/math">
                    <m:d>
                      <m:dPr>
                        <m:begChr m:val="⟨"/>
                        <m:endChr m:val="⟩"/>
                        <m:ctrlPr>
                          <a:rPr lang="ro-RO" i="1" kern="0" dirty="0">
                            <a:solidFill>
                              <a:schemeClr val="bg1"/>
                            </a:solidFill>
                            <a:latin typeface="Cambria Math" panose="02040503050406030204" pitchFamily="18" charset="0"/>
                          </a:rPr>
                        </m:ctrlPr>
                      </m:dPr>
                      <m:e>
                        <m:sSub>
                          <m:sSubPr>
                            <m:ctrlPr>
                              <a:rPr lang="de-DE" i="1" kern="0" dirty="0">
                                <a:solidFill>
                                  <a:schemeClr val="bg1"/>
                                </a:solidFill>
                                <a:latin typeface="Cambria Math" panose="02040503050406030204" pitchFamily="18" charset="0"/>
                              </a:rPr>
                            </m:ctrlPr>
                          </m:sSubPr>
                          <m:e>
                            <m:r>
                              <a:rPr lang="ro-RO" i="1" kern="0" dirty="0">
                                <a:solidFill>
                                  <a:schemeClr val="bg1"/>
                                </a:solidFill>
                                <a:latin typeface="Cambria Math" panose="02040503050406030204" pitchFamily="18" charset="0"/>
                              </a:rPr>
                              <m:t>𝐴</m:t>
                            </m:r>
                          </m:e>
                          <m:sub>
                            <m:r>
                              <a:rPr lang="de-DE" i="1" kern="0" dirty="0">
                                <a:solidFill>
                                  <a:schemeClr val="bg1"/>
                                </a:solidFill>
                                <a:latin typeface="Cambria Math" panose="02040503050406030204" pitchFamily="18" charset="0"/>
                              </a:rPr>
                              <m:t>1</m:t>
                            </m:r>
                          </m:sub>
                        </m:sSub>
                        <m:r>
                          <a:rPr lang="de-DE" i="1" kern="0" dirty="0">
                            <a:solidFill>
                              <a:schemeClr val="bg1"/>
                            </a:solidFill>
                            <a:latin typeface="Cambria Math" panose="02040503050406030204" pitchFamily="18" charset="0"/>
                          </a:rPr>
                          <m:t>,</m:t>
                        </m:r>
                        <m:sSub>
                          <m:sSubPr>
                            <m:ctrlPr>
                              <a:rPr lang="de-DE" i="1" kern="0" dirty="0">
                                <a:solidFill>
                                  <a:schemeClr val="bg1"/>
                                </a:solidFill>
                                <a:latin typeface="Cambria Math" panose="02040503050406030204" pitchFamily="18" charset="0"/>
                              </a:rPr>
                            </m:ctrlPr>
                          </m:sSubPr>
                          <m:e>
                            <m:r>
                              <a:rPr lang="de-DE" i="1" kern="0" dirty="0">
                                <a:solidFill>
                                  <a:schemeClr val="bg1"/>
                                </a:solidFill>
                                <a:latin typeface="Cambria Math" panose="02040503050406030204" pitchFamily="18" charset="0"/>
                              </a:rPr>
                              <m:t>𝐴</m:t>
                            </m:r>
                          </m:e>
                          <m:sub>
                            <m:r>
                              <a:rPr lang="de-DE" i="1" kern="0" dirty="0">
                                <a:solidFill>
                                  <a:schemeClr val="bg1"/>
                                </a:solidFill>
                                <a:latin typeface="Cambria Math" panose="02040503050406030204" pitchFamily="18" charset="0"/>
                              </a:rPr>
                              <m:t>2</m:t>
                            </m:r>
                          </m:sub>
                        </m:sSub>
                      </m:e>
                    </m:d>
                  </m:oMath>
                </a14:m>
                <a:r>
                  <a:rPr lang="ro-RO" kern="0" dirty="0">
                    <a:solidFill>
                      <a:schemeClr val="bg1"/>
                    </a:solidFill>
                  </a:rPr>
                  <a:t> </a:t>
                </a:r>
                <a:r>
                  <a:rPr lang="ro-RO" kern="0" dirty="0" err="1">
                    <a:solidFill>
                      <a:schemeClr val="bg1"/>
                    </a:solidFill>
                  </a:rPr>
                  <a:t>is</a:t>
                </a:r>
                <a:r>
                  <a:rPr lang="ro-RO" kern="0" dirty="0">
                    <a:solidFill>
                      <a:schemeClr val="bg1"/>
                    </a:solidFill>
                  </a:rPr>
                  <a:t> a </a:t>
                </a:r>
                <a:r>
                  <a:rPr lang="ro-RO" kern="0" dirty="0" err="1">
                    <a:solidFill>
                      <a:schemeClr val="bg1"/>
                    </a:solidFill>
                  </a:rPr>
                  <a:t>relaxed</a:t>
                </a:r>
                <a:r>
                  <a:rPr lang="ro-RO" kern="0" dirty="0">
                    <a:solidFill>
                      <a:schemeClr val="bg1"/>
                    </a:solidFill>
                  </a:rPr>
                  <a:t> </a:t>
                </a:r>
                <a:r>
                  <a:rPr lang="ro-RO" kern="0" dirty="0" err="1">
                    <a:solidFill>
                      <a:schemeClr val="bg1"/>
                    </a:solidFill>
                  </a:rPr>
                  <a:t>solution</a:t>
                </a:r>
                <a:endParaRPr lang="ro-RO" kern="0" dirty="0">
                  <a:solidFill>
                    <a:schemeClr val="bg1"/>
                  </a:solidFill>
                </a:endParaRPr>
              </a:p>
            </p:txBody>
          </p:sp>
        </mc:Choice>
        <mc:Fallback xmlns="">
          <p:sp>
            <p:nvSpPr>
              <p:cNvPr id="104" name="Content Placeholder 2">
                <a:extLst>
                  <a:ext uri="{FF2B5EF4-FFF2-40B4-BE49-F238E27FC236}">
                    <a16:creationId xmlns:a16="http://schemas.microsoft.com/office/drawing/2014/main" id="{41450416-9C52-7744-B9BA-E8E3B8A7E077}"/>
                  </a:ext>
                </a:extLst>
              </p:cNvPr>
              <p:cNvSpPr txBox="1">
                <a:spLocks noRot="1" noChangeAspect="1" noMove="1" noResize="1" noEditPoints="1" noAdjustHandles="1" noChangeArrowheads="1" noChangeShapeType="1" noTextEdit="1"/>
              </p:cNvSpPr>
              <p:nvPr/>
            </p:nvSpPr>
            <p:spPr bwMode="auto">
              <a:xfrm>
                <a:off x="1060536" y="4434959"/>
                <a:ext cx="3155978" cy="397545"/>
              </a:xfrm>
              <a:prstGeom prst="rect">
                <a:avLst/>
              </a:prstGeom>
              <a:blipFill>
                <a:blip r:embed="rId4"/>
                <a:stretch>
                  <a:fillRect/>
                </a:stretch>
              </a:blipFill>
              <a:ln>
                <a:headEnd/>
                <a:tailEnd/>
              </a:ln>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FC158AF8-8CEC-D541-84A8-343AF2EBE030}"/>
                  </a:ext>
                </a:extLst>
              </p:cNvPr>
              <p:cNvSpPr txBox="1"/>
              <p:nvPr/>
            </p:nvSpPr>
            <p:spPr>
              <a:xfrm>
                <a:off x="369592" y="2699839"/>
                <a:ext cx="1513812" cy="954107"/>
              </a:xfrm>
              <a:prstGeom prst="rect">
                <a:avLst/>
              </a:prstGeom>
              <a:noFill/>
            </p:spPr>
            <p:txBody>
              <a:bodyPr wrap="none" rtlCol="0">
                <a:spAutoFit/>
              </a:bodyPr>
              <a:lstStyle/>
              <a:p>
                <a:pPr>
                  <a:tabLst>
                    <a:tab pos="2176463" algn="l"/>
                    <a:tab pos="4308475" algn="l"/>
                  </a:tabLst>
                </a:pPr>
                <a:r>
                  <a:rPr lang="en-GB" sz="1400" dirty="0"/>
                  <a:t> Atoms in </a:t>
                </a:r>
                <a14:m>
                  <m:oMath xmlns:m="http://schemas.openxmlformats.org/officeDocument/2006/math">
                    <m:sSub>
                      <m:sSubPr>
                        <m:ctrlPr>
                          <a:rPr lang="de-DE" sz="1400" i="1" dirty="0">
                            <a:latin typeface="Cambria Math" panose="02040503050406030204" pitchFamily="18" charset="0"/>
                            <a:cs typeface="Times New Roman"/>
                          </a:rPr>
                        </m:ctrlPr>
                      </m:sSubPr>
                      <m:e>
                        <m:acc>
                          <m:accPr>
                            <m:chr m:val="̂"/>
                            <m:ctrlPr>
                              <a:rPr lang="en-US" sz="1400" i="1" dirty="0">
                                <a:latin typeface="Cambria Math" panose="02040503050406030204" pitchFamily="18" charset="0"/>
                                <a:cs typeface="Times New Roman"/>
                              </a:rPr>
                            </m:ctrlPr>
                          </m:accPr>
                          <m:e>
                            <m:r>
                              <a:rPr lang="de-DE" sz="1400" i="1" dirty="0">
                                <a:latin typeface="Cambria Math" panose="02040503050406030204" pitchFamily="18" charset="0"/>
                                <a:cs typeface="Times New Roman"/>
                              </a:rPr>
                              <m:t>𝑠</m:t>
                            </m:r>
                          </m:e>
                        </m:acc>
                      </m:e>
                      <m:sub>
                        <m:r>
                          <a:rPr lang="de-DE" sz="1400" i="1" dirty="0">
                            <a:latin typeface="Cambria Math" panose="02040503050406030204" pitchFamily="18" charset="0"/>
                            <a:cs typeface="Times New Roman"/>
                          </a:rPr>
                          <m:t>0</m:t>
                        </m:r>
                      </m:sub>
                    </m:sSub>
                    <m:r>
                      <a:rPr lang="en-US" sz="1400" i="1" dirty="0">
                        <a:latin typeface="Cambria Math" panose="02040503050406030204" pitchFamily="18" charset="0"/>
                        <a:cs typeface="Times New Roman"/>
                      </a:rPr>
                      <m:t>=</m:t>
                    </m:r>
                    <m:sSub>
                      <m:sSubPr>
                        <m:ctrlPr>
                          <a:rPr lang="de-DE" sz="1400" i="1" dirty="0">
                            <a:latin typeface="Cambria Math" panose="02040503050406030204" pitchFamily="18" charset="0"/>
                            <a:cs typeface="Times New Roman"/>
                          </a:rPr>
                        </m:ctrlPr>
                      </m:sSubPr>
                      <m:e>
                        <m:r>
                          <a:rPr lang="en-US" sz="1400" i="1" dirty="0">
                            <a:latin typeface="Cambria Math" panose="02040503050406030204" pitchFamily="18" charset="0"/>
                            <a:cs typeface="Times New Roman"/>
                          </a:rPr>
                          <m:t>𝑠</m:t>
                        </m:r>
                      </m:e>
                      <m:sub>
                        <m:r>
                          <a:rPr lang="de-DE" sz="1400" i="1" dirty="0">
                            <a:latin typeface="Cambria Math" panose="02040503050406030204" pitchFamily="18" charset="0"/>
                            <a:cs typeface="Times New Roman"/>
                          </a:rPr>
                          <m:t>2</m:t>
                        </m:r>
                      </m:sub>
                    </m:sSub>
                  </m:oMath>
                </a14:m>
                <a:r>
                  <a:rPr lang="en-GB" sz="1400" dirty="0"/>
                  <a:t>:</a:t>
                </a:r>
              </a:p>
              <a:p>
                <a:pPr>
                  <a:tabLst>
                    <a:tab pos="2176463" algn="l"/>
                    <a:tab pos="4308475" algn="l"/>
                  </a:tabLst>
                </a:pPr>
                <a:r>
                  <a:rPr lang="en-GB" sz="1400" dirty="0"/>
                  <a:t> </a:t>
                </a:r>
                <a14:m>
                  <m:oMath xmlns:m="http://schemas.openxmlformats.org/officeDocument/2006/math">
                    <m:r>
                      <a:rPr lang="en-GB" sz="1400" i="1" dirty="0">
                        <a:latin typeface="Cambria Math" panose="02040503050406030204" pitchFamily="18" charset="0"/>
                      </a:rPr>
                      <m:t>𝑙𝑜𝑐</m:t>
                    </m:r>
                    <m:d>
                      <m:dPr>
                        <m:ctrlPr>
                          <a:rPr lang="en-GB" sz="1400" i="1" dirty="0">
                            <a:latin typeface="Cambria Math" panose="02040503050406030204" pitchFamily="18" charset="0"/>
                          </a:rPr>
                        </m:ctrlPr>
                      </m:dPr>
                      <m:e>
                        <m:r>
                          <a:rPr lang="en-GB" sz="1400" i="1" dirty="0">
                            <a:latin typeface="Cambria Math" panose="02040503050406030204" pitchFamily="18" charset="0"/>
                          </a:rPr>
                          <m:t>𝑟</m:t>
                        </m:r>
                        <m:r>
                          <a:rPr lang="en-GB" sz="1400" i="1" dirty="0">
                            <a:latin typeface="Cambria Math" panose="02040503050406030204" pitchFamily="18" charset="0"/>
                          </a:rPr>
                          <m:t>1</m:t>
                        </m:r>
                      </m:e>
                    </m:d>
                    <m:r>
                      <a:rPr lang="en-GB" sz="1400" i="1" dirty="0">
                        <a:latin typeface="Cambria Math" panose="02040503050406030204" pitchFamily="18" charset="0"/>
                      </a:rPr>
                      <m:t>=</m:t>
                    </m:r>
                    <m:r>
                      <a:rPr lang="en-GB" sz="1400" i="1" dirty="0">
                        <a:latin typeface="Cambria Math" panose="02040503050406030204" pitchFamily="18" charset="0"/>
                      </a:rPr>
                      <m:t>𝑑</m:t>
                    </m:r>
                    <m:r>
                      <a:rPr lang="de-DE" sz="1400" i="1" dirty="0">
                        <a:latin typeface="Cambria Math" panose="02040503050406030204" pitchFamily="18" charset="0"/>
                      </a:rPr>
                      <m:t>2</m:t>
                    </m:r>
                  </m:oMath>
                </a14:m>
                <a:endParaRPr lang="de-DE" sz="1400" dirty="0"/>
              </a:p>
              <a:p>
                <a:pPr>
                  <a:tabLst>
                    <a:tab pos="2176463" algn="l"/>
                    <a:tab pos="4308475" algn="l"/>
                  </a:tabLst>
                </a:pPr>
                <a:r>
                  <a:rPr lang="en-GB" sz="1400" dirty="0"/>
                  <a:t> </a:t>
                </a:r>
                <a14:m>
                  <m:oMath xmlns:m="http://schemas.openxmlformats.org/officeDocument/2006/math">
                    <m:r>
                      <a:rPr lang="en-GB" sz="1400" i="1" dirty="0">
                        <a:latin typeface="Cambria Math" panose="02040503050406030204" pitchFamily="18" charset="0"/>
                      </a:rPr>
                      <m:t>𝑙𝑜𝑐</m:t>
                    </m:r>
                    <m:d>
                      <m:dPr>
                        <m:ctrlPr>
                          <a:rPr lang="en-GB" sz="1400" i="1" dirty="0">
                            <a:latin typeface="Cambria Math" panose="02040503050406030204" pitchFamily="18" charset="0"/>
                          </a:rPr>
                        </m:ctrlPr>
                      </m:dPr>
                      <m:e>
                        <m:r>
                          <a:rPr lang="en-GB" sz="1400" i="1" dirty="0">
                            <a:latin typeface="Cambria Math" panose="02040503050406030204" pitchFamily="18" charset="0"/>
                          </a:rPr>
                          <m:t>𝑐</m:t>
                        </m:r>
                        <m:r>
                          <a:rPr lang="en-GB" sz="1400" i="1" dirty="0">
                            <a:latin typeface="Cambria Math" panose="02040503050406030204" pitchFamily="18" charset="0"/>
                          </a:rPr>
                          <m:t>1</m:t>
                        </m:r>
                      </m:e>
                    </m:d>
                    <m:r>
                      <a:rPr lang="en-GB" sz="1400" i="1" dirty="0">
                        <a:latin typeface="Cambria Math" panose="02040503050406030204" pitchFamily="18" charset="0"/>
                      </a:rPr>
                      <m:t>=</m:t>
                    </m:r>
                    <m:r>
                      <a:rPr lang="en-GB" sz="1400" i="1" dirty="0">
                        <a:latin typeface="Cambria Math" panose="02040503050406030204" pitchFamily="18" charset="0"/>
                      </a:rPr>
                      <m:t>𝑑</m:t>
                    </m:r>
                    <m:r>
                      <a:rPr lang="en-GB" sz="1400" i="1" dirty="0">
                        <a:latin typeface="Cambria Math" panose="02040503050406030204" pitchFamily="18" charset="0"/>
                      </a:rPr>
                      <m:t>1</m:t>
                    </m:r>
                  </m:oMath>
                </a14:m>
                <a:endParaRPr lang="en-GB" sz="1400" dirty="0"/>
              </a:p>
              <a:p>
                <a:pPr>
                  <a:tabLst>
                    <a:tab pos="2176463" algn="l"/>
                    <a:tab pos="4308475" algn="l"/>
                  </a:tabLst>
                </a:pPr>
                <a:r>
                  <a:rPr lang="en-GB" sz="1400" dirty="0"/>
                  <a:t> </a:t>
                </a:r>
                <a14:m>
                  <m:oMath xmlns:m="http://schemas.openxmlformats.org/officeDocument/2006/math">
                    <m:r>
                      <a:rPr lang="en-GB" sz="1400" i="1" dirty="0">
                        <a:latin typeface="Cambria Math" panose="02040503050406030204" pitchFamily="18" charset="0"/>
                      </a:rPr>
                      <m:t>𝑐𝑎𝑟𝑔𝑜</m:t>
                    </m:r>
                    <m:d>
                      <m:dPr>
                        <m:ctrlPr>
                          <a:rPr lang="en-GB" sz="1400" i="1" dirty="0">
                            <a:latin typeface="Cambria Math" panose="02040503050406030204" pitchFamily="18" charset="0"/>
                          </a:rPr>
                        </m:ctrlPr>
                      </m:dPr>
                      <m:e>
                        <m:r>
                          <a:rPr lang="en-GB" sz="1400" i="1" dirty="0">
                            <a:latin typeface="Cambria Math" panose="02040503050406030204" pitchFamily="18" charset="0"/>
                          </a:rPr>
                          <m:t>𝑟</m:t>
                        </m:r>
                        <m:r>
                          <a:rPr lang="en-GB" sz="1400" i="1" dirty="0">
                            <a:latin typeface="Cambria Math" panose="02040503050406030204" pitchFamily="18" charset="0"/>
                          </a:rPr>
                          <m:t>1</m:t>
                        </m:r>
                      </m:e>
                    </m:d>
                    <m:r>
                      <a:rPr lang="en-GB" sz="1400" i="1" dirty="0">
                        <a:latin typeface="Cambria Math" panose="02040503050406030204" pitchFamily="18" charset="0"/>
                      </a:rPr>
                      <m:t>=</m:t>
                    </m:r>
                    <m:r>
                      <a:rPr lang="en-GB" sz="1400" i="1" dirty="0" err="1">
                        <a:latin typeface="Cambria Math" panose="02040503050406030204" pitchFamily="18" charset="0"/>
                      </a:rPr>
                      <m:t>𝑛𝑖𝑙</m:t>
                    </m:r>
                  </m:oMath>
                </a14:m>
                <a:endParaRPr lang="en-GB" sz="1400" dirty="0"/>
              </a:p>
            </p:txBody>
          </p:sp>
        </mc:Choice>
        <mc:Fallback xmlns="">
          <p:sp>
            <p:nvSpPr>
              <p:cNvPr id="8" name="TextBox 7">
                <a:extLst>
                  <a:ext uri="{FF2B5EF4-FFF2-40B4-BE49-F238E27FC236}">
                    <a16:creationId xmlns:a16="http://schemas.microsoft.com/office/drawing/2014/main" id="{FC158AF8-8CEC-D541-84A8-343AF2EBE030}"/>
                  </a:ext>
                </a:extLst>
              </p:cNvPr>
              <p:cNvSpPr txBox="1">
                <a:spLocks noRot="1" noChangeAspect="1" noMove="1" noResize="1" noEditPoints="1" noAdjustHandles="1" noChangeArrowheads="1" noChangeShapeType="1" noTextEdit="1"/>
              </p:cNvSpPr>
              <p:nvPr/>
            </p:nvSpPr>
            <p:spPr>
              <a:xfrm>
                <a:off x="369592" y="2699839"/>
                <a:ext cx="1513812" cy="954107"/>
              </a:xfrm>
              <a:prstGeom prst="rect">
                <a:avLst/>
              </a:prstGeom>
              <a:blipFill>
                <a:blip r:embed="rId5"/>
                <a:stretch>
                  <a:fillRect t="-1316" b="-1316"/>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301" name="TextBox 300">
                <a:extLst>
                  <a:ext uri="{FF2B5EF4-FFF2-40B4-BE49-F238E27FC236}">
                    <a16:creationId xmlns:a16="http://schemas.microsoft.com/office/drawing/2014/main" id="{57A5D047-7C1E-0F49-B35C-BC4EE98AF031}"/>
                  </a:ext>
                </a:extLst>
              </p:cNvPr>
              <p:cNvSpPr txBox="1"/>
              <p:nvPr/>
            </p:nvSpPr>
            <p:spPr>
              <a:xfrm>
                <a:off x="1882641" y="2699838"/>
                <a:ext cx="1535741" cy="738664"/>
              </a:xfrm>
              <a:prstGeom prst="rect">
                <a:avLst/>
              </a:prstGeom>
              <a:noFill/>
            </p:spPr>
            <p:txBody>
              <a:bodyPr wrap="none" rtlCol="0">
                <a:spAutoFit/>
              </a:bodyPr>
              <a:lstStyle/>
              <a:p>
                <a:pPr>
                  <a:tabLst>
                    <a:tab pos="2176463" algn="l"/>
                    <a:tab pos="4308475" algn="l"/>
                  </a:tabLst>
                </a:pPr>
                <a:r>
                  <a:rPr lang="en-GB" sz="1400" dirty="0"/>
                  <a:t> Actions in</a:t>
                </a:r>
                <a:r>
                  <a:rPr lang="de-DE" sz="1400" dirty="0">
                    <a:cs typeface="Times New Roman"/>
                  </a:rPr>
                  <a:t> </a:t>
                </a:r>
                <a14:m>
                  <m:oMath xmlns:m="http://schemas.openxmlformats.org/officeDocument/2006/math">
                    <m:sSub>
                      <m:sSubPr>
                        <m:ctrlPr>
                          <a:rPr lang="de-DE" sz="1400" i="1" dirty="0">
                            <a:latin typeface="Cambria Math" panose="02040503050406030204" pitchFamily="18" charset="0"/>
                            <a:cs typeface="Times New Roman"/>
                          </a:rPr>
                        </m:ctrlPr>
                      </m:sSubPr>
                      <m:e>
                        <m:r>
                          <a:rPr lang="de-DE" sz="1400" i="1" dirty="0">
                            <a:latin typeface="Cambria Math" panose="02040503050406030204" pitchFamily="18" charset="0"/>
                            <a:cs typeface="Times New Roman"/>
                          </a:rPr>
                          <m:t>𝐴</m:t>
                        </m:r>
                      </m:e>
                      <m:sub>
                        <m:r>
                          <a:rPr lang="de-DE" sz="1400" i="1" dirty="0">
                            <a:latin typeface="Cambria Math" panose="02040503050406030204" pitchFamily="18" charset="0"/>
                            <a:cs typeface="Times New Roman"/>
                          </a:rPr>
                          <m:t>1</m:t>
                        </m:r>
                      </m:sub>
                    </m:sSub>
                  </m:oMath>
                </a14:m>
                <a:r>
                  <a:rPr lang="en-GB" sz="1400" dirty="0"/>
                  <a:t>:</a:t>
                </a:r>
              </a:p>
              <a:p>
                <a:pPr>
                  <a:tabLst>
                    <a:tab pos="2176463" algn="l"/>
                    <a:tab pos="4308475" algn="l"/>
                  </a:tabLst>
                </a:pPr>
                <a:r>
                  <a:rPr lang="en-GB" sz="1400" dirty="0"/>
                  <a:t> </a:t>
                </a:r>
                <a14:m>
                  <m:oMath xmlns:m="http://schemas.openxmlformats.org/officeDocument/2006/math">
                    <m:r>
                      <a:rPr lang="de-DE" sz="1400" i="1" dirty="0">
                        <a:latin typeface="Cambria Math" panose="02040503050406030204" pitchFamily="18" charset="0"/>
                      </a:rPr>
                      <m:t>𝑚𝑜𝑣𝑒</m:t>
                    </m:r>
                    <m:r>
                      <a:rPr lang="de-DE" sz="1400" i="1" dirty="0">
                        <a:latin typeface="Cambria Math" panose="02040503050406030204" pitchFamily="18" charset="0"/>
                      </a:rPr>
                      <m:t>(</m:t>
                    </m:r>
                    <m:r>
                      <a:rPr lang="de-DE" sz="1400" i="1" dirty="0">
                        <a:latin typeface="Cambria Math" panose="02040503050406030204" pitchFamily="18" charset="0"/>
                      </a:rPr>
                      <m:t>𝑟</m:t>
                    </m:r>
                    <m:r>
                      <a:rPr lang="de-DE" sz="1400" i="1" dirty="0">
                        <a:latin typeface="Cambria Math" panose="02040503050406030204" pitchFamily="18" charset="0"/>
                      </a:rPr>
                      <m:t>1,</m:t>
                    </m:r>
                    <m:r>
                      <a:rPr lang="de-DE" sz="1400" i="1" dirty="0">
                        <a:latin typeface="Cambria Math" panose="02040503050406030204" pitchFamily="18" charset="0"/>
                      </a:rPr>
                      <m:t>𝑑</m:t>
                    </m:r>
                    <m:r>
                      <a:rPr lang="de-DE" sz="1400" i="1" dirty="0">
                        <a:latin typeface="Cambria Math" panose="02040503050406030204" pitchFamily="18" charset="0"/>
                      </a:rPr>
                      <m:t>2,</m:t>
                    </m:r>
                    <m:r>
                      <a:rPr lang="de-DE" sz="1400" i="1" dirty="0">
                        <a:latin typeface="Cambria Math" panose="02040503050406030204" pitchFamily="18" charset="0"/>
                      </a:rPr>
                      <m:t>𝑑</m:t>
                    </m:r>
                    <m:r>
                      <a:rPr lang="de-DE" sz="1400" i="1" dirty="0">
                        <a:latin typeface="Cambria Math" panose="02040503050406030204" pitchFamily="18" charset="0"/>
                      </a:rPr>
                      <m:t>3)</m:t>
                    </m:r>
                  </m:oMath>
                </a14:m>
                <a:endParaRPr lang="de-DE" sz="1400" dirty="0"/>
              </a:p>
              <a:p>
                <a:pPr>
                  <a:tabLst>
                    <a:tab pos="2176463" algn="l"/>
                    <a:tab pos="4308475" algn="l"/>
                  </a:tabLst>
                </a:pPr>
                <a:r>
                  <a:rPr lang="de-DE" sz="1400" dirty="0"/>
                  <a:t> </a:t>
                </a:r>
                <a14:m>
                  <m:oMath xmlns:m="http://schemas.openxmlformats.org/officeDocument/2006/math">
                    <m:r>
                      <a:rPr lang="de-DE" sz="1400" i="1" dirty="0">
                        <a:latin typeface="Cambria Math" panose="02040503050406030204" pitchFamily="18" charset="0"/>
                      </a:rPr>
                      <m:t>𝑚𝑜𝑣𝑒</m:t>
                    </m:r>
                    <m:r>
                      <a:rPr lang="de-DE" sz="1400" i="1" dirty="0">
                        <a:latin typeface="Cambria Math" panose="02040503050406030204" pitchFamily="18" charset="0"/>
                      </a:rPr>
                      <m:t>(</m:t>
                    </m:r>
                    <m:r>
                      <a:rPr lang="de-DE" sz="1400" i="1" dirty="0">
                        <a:latin typeface="Cambria Math" panose="02040503050406030204" pitchFamily="18" charset="0"/>
                      </a:rPr>
                      <m:t>𝑟</m:t>
                    </m:r>
                    <m:r>
                      <a:rPr lang="de-DE" sz="1400" i="1" dirty="0">
                        <a:latin typeface="Cambria Math" panose="02040503050406030204" pitchFamily="18" charset="0"/>
                      </a:rPr>
                      <m:t>1,</m:t>
                    </m:r>
                    <m:r>
                      <a:rPr lang="de-DE" sz="1400" i="1" dirty="0">
                        <a:latin typeface="Cambria Math" panose="02040503050406030204" pitchFamily="18" charset="0"/>
                      </a:rPr>
                      <m:t>𝑑</m:t>
                    </m:r>
                    <m:r>
                      <a:rPr lang="de-DE" sz="1400" i="1" dirty="0">
                        <a:latin typeface="Cambria Math" panose="02040503050406030204" pitchFamily="18" charset="0"/>
                      </a:rPr>
                      <m:t>2,</m:t>
                    </m:r>
                    <m:r>
                      <a:rPr lang="de-DE" sz="1400" i="1" dirty="0">
                        <a:latin typeface="Cambria Math" panose="02040503050406030204" pitchFamily="18" charset="0"/>
                      </a:rPr>
                      <m:t>𝑑</m:t>
                    </m:r>
                    <m:r>
                      <a:rPr lang="de-DE" sz="1400" i="1" dirty="0">
                        <a:latin typeface="Cambria Math" panose="02040503050406030204" pitchFamily="18" charset="0"/>
                      </a:rPr>
                      <m:t>1)</m:t>
                    </m:r>
                  </m:oMath>
                </a14:m>
                <a:endParaRPr lang="en-GB" sz="1400" dirty="0"/>
              </a:p>
            </p:txBody>
          </p:sp>
        </mc:Choice>
        <mc:Fallback xmlns="">
          <p:sp>
            <p:nvSpPr>
              <p:cNvPr id="301" name="TextBox 300">
                <a:extLst>
                  <a:ext uri="{FF2B5EF4-FFF2-40B4-BE49-F238E27FC236}">
                    <a16:creationId xmlns:a16="http://schemas.microsoft.com/office/drawing/2014/main" id="{57A5D047-7C1E-0F49-B35C-BC4EE98AF031}"/>
                  </a:ext>
                </a:extLst>
              </p:cNvPr>
              <p:cNvSpPr txBox="1">
                <a:spLocks noRot="1" noChangeAspect="1" noMove="1" noResize="1" noEditPoints="1" noAdjustHandles="1" noChangeArrowheads="1" noChangeShapeType="1" noTextEdit="1"/>
              </p:cNvSpPr>
              <p:nvPr/>
            </p:nvSpPr>
            <p:spPr>
              <a:xfrm>
                <a:off x="1882641" y="2699838"/>
                <a:ext cx="1535741" cy="738664"/>
              </a:xfrm>
              <a:prstGeom prst="rect">
                <a:avLst/>
              </a:prstGeom>
              <a:blipFill>
                <a:blip r:embed="rId6"/>
                <a:stretch>
                  <a:fillRect t="-1695" b="-5085"/>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302" name="TextBox 301">
                <a:extLst>
                  <a:ext uri="{FF2B5EF4-FFF2-40B4-BE49-F238E27FC236}">
                    <a16:creationId xmlns:a16="http://schemas.microsoft.com/office/drawing/2014/main" id="{6A20BDC5-C581-C641-86DF-160879B6824C}"/>
                  </a:ext>
                </a:extLst>
              </p:cNvPr>
              <p:cNvSpPr txBox="1"/>
              <p:nvPr/>
            </p:nvSpPr>
            <p:spPr>
              <a:xfrm>
                <a:off x="3470039" y="2699839"/>
                <a:ext cx="1489895" cy="1384995"/>
              </a:xfrm>
              <a:prstGeom prst="rect">
                <a:avLst/>
              </a:prstGeom>
              <a:noFill/>
            </p:spPr>
            <p:txBody>
              <a:bodyPr wrap="none" rtlCol="0">
                <a:spAutoFit/>
              </a:bodyPr>
              <a:lstStyle/>
              <a:p>
                <a:pPr>
                  <a:tabLst>
                    <a:tab pos="2176463" algn="l"/>
                    <a:tab pos="4308475" algn="l"/>
                  </a:tabLst>
                </a:pPr>
                <a:r>
                  <a:rPr lang="en-GB" sz="1400" dirty="0"/>
                  <a:t> Atoms in </a:t>
                </a:r>
                <a14:m>
                  <m:oMath xmlns:m="http://schemas.openxmlformats.org/officeDocument/2006/math">
                    <m:sSub>
                      <m:sSubPr>
                        <m:ctrlPr>
                          <a:rPr lang="de-DE" sz="1400" i="1" dirty="0">
                            <a:latin typeface="Cambria Math" panose="02040503050406030204" pitchFamily="18" charset="0"/>
                            <a:cs typeface="Times New Roman"/>
                          </a:rPr>
                        </m:ctrlPr>
                      </m:sSubPr>
                      <m:e>
                        <m:acc>
                          <m:accPr>
                            <m:chr m:val="̂"/>
                            <m:ctrlPr>
                              <a:rPr lang="en-US" sz="1400" i="1" dirty="0">
                                <a:latin typeface="Cambria Math" panose="02040503050406030204" pitchFamily="18" charset="0"/>
                                <a:cs typeface="Times New Roman"/>
                              </a:rPr>
                            </m:ctrlPr>
                          </m:accPr>
                          <m:e>
                            <m:r>
                              <a:rPr lang="de-DE" sz="1400" i="1" dirty="0">
                                <a:latin typeface="Cambria Math" panose="02040503050406030204" pitchFamily="18" charset="0"/>
                                <a:cs typeface="Times New Roman"/>
                              </a:rPr>
                              <m:t>𝑠</m:t>
                            </m:r>
                          </m:e>
                        </m:acc>
                      </m:e>
                      <m:sub>
                        <m:r>
                          <a:rPr lang="de-DE" sz="1400" i="1" dirty="0">
                            <a:latin typeface="Cambria Math" panose="02040503050406030204" pitchFamily="18" charset="0"/>
                            <a:cs typeface="Times New Roman"/>
                          </a:rPr>
                          <m:t>1</m:t>
                        </m:r>
                      </m:sub>
                    </m:sSub>
                  </m:oMath>
                </a14:m>
                <a:r>
                  <a:rPr lang="en-GB" sz="1400" dirty="0"/>
                  <a:t>:</a:t>
                </a:r>
              </a:p>
              <a:p>
                <a:pPr>
                  <a:tabLst>
                    <a:tab pos="2176463" algn="l"/>
                    <a:tab pos="4308475" algn="l"/>
                  </a:tabLst>
                </a:pPr>
                <a:r>
                  <a:rPr lang="en-GB" sz="1400" dirty="0"/>
                  <a:t> </a:t>
                </a:r>
                <a14:m>
                  <m:oMath xmlns:m="http://schemas.openxmlformats.org/officeDocument/2006/math">
                    <m:r>
                      <a:rPr lang="en-GB" sz="1400" i="1" dirty="0">
                        <a:solidFill>
                          <a:srgbClr val="FFC000"/>
                        </a:solidFill>
                        <a:latin typeface="Cambria Math" panose="02040503050406030204" pitchFamily="18" charset="0"/>
                      </a:rPr>
                      <m:t>𝑙𝑜𝑐</m:t>
                    </m:r>
                    <m:d>
                      <m:dPr>
                        <m:ctrlPr>
                          <a:rPr lang="en-GB" sz="1400" i="1" dirty="0">
                            <a:solidFill>
                              <a:srgbClr val="FFC000"/>
                            </a:solidFill>
                            <a:latin typeface="Cambria Math" panose="02040503050406030204" pitchFamily="18" charset="0"/>
                          </a:rPr>
                        </m:ctrlPr>
                      </m:dPr>
                      <m:e>
                        <m:r>
                          <a:rPr lang="en-GB" sz="1400" i="1" dirty="0">
                            <a:solidFill>
                              <a:srgbClr val="FFC000"/>
                            </a:solidFill>
                            <a:latin typeface="Cambria Math" panose="02040503050406030204" pitchFamily="18" charset="0"/>
                          </a:rPr>
                          <m:t>𝑟</m:t>
                        </m:r>
                        <m:r>
                          <a:rPr lang="en-GB" sz="1400" i="1" dirty="0">
                            <a:solidFill>
                              <a:srgbClr val="FFC000"/>
                            </a:solidFill>
                            <a:latin typeface="Cambria Math" panose="02040503050406030204" pitchFamily="18" charset="0"/>
                          </a:rPr>
                          <m:t>1</m:t>
                        </m:r>
                      </m:e>
                    </m:d>
                    <m:r>
                      <a:rPr lang="en-GB" sz="1400" i="1" dirty="0">
                        <a:solidFill>
                          <a:srgbClr val="FFC000"/>
                        </a:solidFill>
                        <a:latin typeface="Cambria Math" panose="02040503050406030204" pitchFamily="18" charset="0"/>
                      </a:rPr>
                      <m:t>=</m:t>
                    </m:r>
                    <m:r>
                      <a:rPr lang="en-GB" sz="1400" i="1" dirty="0">
                        <a:solidFill>
                          <a:srgbClr val="FFC000"/>
                        </a:solidFill>
                        <a:latin typeface="Cambria Math" panose="02040503050406030204" pitchFamily="18" charset="0"/>
                      </a:rPr>
                      <m:t>𝑑</m:t>
                    </m:r>
                    <m:r>
                      <a:rPr lang="de-DE" sz="1400" i="1" dirty="0">
                        <a:solidFill>
                          <a:srgbClr val="FFC000"/>
                        </a:solidFill>
                        <a:latin typeface="Cambria Math" panose="02040503050406030204" pitchFamily="18" charset="0"/>
                      </a:rPr>
                      <m:t>3</m:t>
                    </m:r>
                  </m:oMath>
                </a14:m>
                <a:endParaRPr lang="de-DE" sz="1400" i="1" dirty="0">
                  <a:latin typeface="Cambria Math" panose="02040503050406030204" pitchFamily="18" charset="0"/>
                </a:endParaRPr>
              </a:p>
              <a:p>
                <a:pPr>
                  <a:tabLst>
                    <a:tab pos="2176463" algn="l"/>
                    <a:tab pos="4308475" algn="l"/>
                  </a:tabLst>
                </a:pPr>
                <a:r>
                  <a:rPr lang="en-GB" sz="1400" dirty="0">
                    <a:solidFill>
                      <a:srgbClr val="C00000"/>
                    </a:solidFill>
                  </a:rPr>
                  <a:t> </a:t>
                </a:r>
                <a14:m>
                  <m:oMath xmlns:m="http://schemas.openxmlformats.org/officeDocument/2006/math">
                    <m:r>
                      <a:rPr lang="en-GB" sz="1400" i="1" dirty="0">
                        <a:latin typeface="Cambria Math" panose="02040503050406030204" pitchFamily="18" charset="0"/>
                      </a:rPr>
                      <m:t>𝑙𝑜𝑐</m:t>
                    </m:r>
                    <m:d>
                      <m:dPr>
                        <m:ctrlPr>
                          <a:rPr lang="en-GB" sz="1400" i="1" dirty="0">
                            <a:latin typeface="Cambria Math" panose="02040503050406030204" pitchFamily="18" charset="0"/>
                          </a:rPr>
                        </m:ctrlPr>
                      </m:dPr>
                      <m:e>
                        <m:r>
                          <a:rPr lang="en-GB" sz="1400" i="1" dirty="0">
                            <a:latin typeface="Cambria Math" panose="02040503050406030204" pitchFamily="18" charset="0"/>
                          </a:rPr>
                          <m:t>𝑟</m:t>
                        </m:r>
                        <m:r>
                          <a:rPr lang="en-GB" sz="1400" i="1" dirty="0">
                            <a:latin typeface="Cambria Math" panose="02040503050406030204" pitchFamily="18" charset="0"/>
                          </a:rPr>
                          <m:t>1</m:t>
                        </m:r>
                      </m:e>
                    </m:d>
                    <m:r>
                      <a:rPr lang="en-GB" sz="1400" i="1" dirty="0">
                        <a:latin typeface="Cambria Math" panose="02040503050406030204" pitchFamily="18" charset="0"/>
                      </a:rPr>
                      <m:t>=</m:t>
                    </m:r>
                    <m:r>
                      <a:rPr lang="en-GB" sz="1400" i="1" dirty="0">
                        <a:latin typeface="Cambria Math" panose="02040503050406030204" pitchFamily="18" charset="0"/>
                      </a:rPr>
                      <m:t>𝑑</m:t>
                    </m:r>
                    <m:r>
                      <a:rPr lang="de-DE" sz="1400" i="1" dirty="0">
                        <a:latin typeface="Cambria Math" panose="02040503050406030204" pitchFamily="18" charset="0"/>
                      </a:rPr>
                      <m:t>1</m:t>
                    </m:r>
                  </m:oMath>
                </a14:m>
                <a:endParaRPr lang="en-GB" sz="1400" dirty="0"/>
              </a:p>
              <a:p>
                <a:pPr>
                  <a:tabLst>
                    <a:tab pos="2176463" algn="l"/>
                    <a:tab pos="4308475" algn="l"/>
                  </a:tabLst>
                </a:pPr>
                <a:r>
                  <a:rPr lang="en-GB" sz="1400" dirty="0"/>
                  <a:t> </a:t>
                </a:r>
                <a14:m>
                  <m:oMath xmlns:m="http://schemas.openxmlformats.org/officeDocument/2006/math">
                    <m:r>
                      <a:rPr lang="en-GB" sz="1400" i="1" dirty="0">
                        <a:latin typeface="Cambria Math" panose="02040503050406030204" pitchFamily="18" charset="0"/>
                      </a:rPr>
                      <m:t>𝑙𝑜𝑐</m:t>
                    </m:r>
                    <m:d>
                      <m:dPr>
                        <m:ctrlPr>
                          <a:rPr lang="en-GB" sz="1400" i="1" dirty="0">
                            <a:latin typeface="Cambria Math" panose="02040503050406030204" pitchFamily="18" charset="0"/>
                          </a:rPr>
                        </m:ctrlPr>
                      </m:dPr>
                      <m:e>
                        <m:r>
                          <a:rPr lang="en-GB" sz="1400" i="1" dirty="0">
                            <a:latin typeface="Cambria Math" panose="02040503050406030204" pitchFamily="18" charset="0"/>
                          </a:rPr>
                          <m:t>𝑟</m:t>
                        </m:r>
                        <m:r>
                          <a:rPr lang="en-GB" sz="1400" i="1" dirty="0">
                            <a:latin typeface="Cambria Math" panose="02040503050406030204" pitchFamily="18" charset="0"/>
                          </a:rPr>
                          <m:t>1</m:t>
                        </m:r>
                      </m:e>
                    </m:d>
                    <m:r>
                      <a:rPr lang="en-GB" sz="1400" i="1" dirty="0">
                        <a:latin typeface="Cambria Math" panose="02040503050406030204" pitchFamily="18" charset="0"/>
                      </a:rPr>
                      <m:t>=</m:t>
                    </m:r>
                    <m:r>
                      <a:rPr lang="en-GB" sz="1400" i="1" dirty="0">
                        <a:latin typeface="Cambria Math" panose="02040503050406030204" pitchFamily="18" charset="0"/>
                      </a:rPr>
                      <m:t>𝑑</m:t>
                    </m:r>
                    <m:r>
                      <a:rPr lang="de-DE" sz="1400" i="1" dirty="0">
                        <a:latin typeface="Cambria Math" panose="02040503050406030204" pitchFamily="18" charset="0"/>
                      </a:rPr>
                      <m:t>2</m:t>
                    </m:r>
                  </m:oMath>
                </a14:m>
                <a:endParaRPr lang="de-DE" sz="1400" dirty="0"/>
              </a:p>
              <a:p>
                <a:pPr>
                  <a:tabLst>
                    <a:tab pos="2176463" algn="l"/>
                    <a:tab pos="4308475" algn="l"/>
                  </a:tabLst>
                </a:pPr>
                <a:r>
                  <a:rPr lang="en-GB" sz="1400" dirty="0"/>
                  <a:t> </a:t>
                </a:r>
                <a14:m>
                  <m:oMath xmlns:m="http://schemas.openxmlformats.org/officeDocument/2006/math">
                    <m:r>
                      <a:rPr lang="en-GB" sz="1400" i="1" dirty="0">
                        <a:latin typeface="Cambria Math" panose="02040503050406030204" pitchFamily="18" charset="0"/>
                      </a:rPr>
                      <m:t>𝑙𝑜𝑐</m:t>
                    </m:r>
                    <m:d>
                      <m:dPr>
                        <m:ctrlPr>
                          <a:rPr lang="en-GB" sz="1400" i="1" dirty="0">
                            <a:latin typeface="Cambria Math" panose="02040503050406030204" pitchFamily="18" charset="0"/>
                          </a:rPr>
                        </m:ctrlPr>
                      </m:dPr>
                      <m:e>
                        <m:r>
                          <a:rPr lang="de-DE" sz="1400" i="1" dirty="0">
                            <a:latin typeface="Cambria Math" panose="02040503050406030204" pitchFamily="18" charset="0"/>
                          </a:rPr>
                          <m:t>𝑐</m:t>
                        </m:r>
                        <m:r>
                          <a:rPr lang="en-GB" sz="1400" i="1" dirty="0">
                            <a:latin typeface="Cambria Math" panose="02040503050406030204" pitchFamily="18" charset="0"/>
                          </a:rPr>
                          <m:t>1</m:t>
                        </m:r>
                      </m:e>
                    </m:d>
                    <m:r>
                      <a:rPr lang="en-GB" sz="1400" i="1" dirty="0">
                        <a:latin typeface="Cambria Math" panose="02040503050406030204" pitchFamily="18" charset="0"/>
                      </a:rPr>
                      <m:t>=</m:t>
                    </m:r>
                    <m:r>
                      <a:rPr lang="en-GB" sz="1400" i="1" dirty="0">
                        <a:latin typeface="Cambria Math" panose="02040503050406030204" pitchFamily="18" charset="0"/>
                      </a:rPr>
                      <m:t>𝑑</m:t>
                    </m:r>
                    <m:r>
                      <a:rPr lang="en-GB" sz="1400" i="1" dirty="0">
                        <a:latin typeface="Cambria Math" panose="02040503050406030204" pitchFamily="18" charset="0"/>
                      </a:rPr>
                      <m:t>1</m:t>
                    </m:r>
                  </m:oMath>
                </a14:m>
                <a:endParaRPr lang="de-DE" sz="1400" dirty="0"/>
              </a:p>
              <a:p>
                <a:pPr>
                  <a:tabLst>
                    <a:tab pos="2176463" algn="l"/>
                    <a:tab pos="4308475" algn="l"/>
                  </a:tabLst>
                </a:pPr>
                <a:r>
                  <a:rPr lang="en-GB" sz="1400" dirty="0"/>
                  <a:t> </a:t>
                </a:r>
                <a14:m>
                  <m:oMath xmlns:m="http://schemas.openxmlformats.org/officeDocument/2006/math">
                    <m:r>
                      <a:rPr lang="en-GB" sz="1400" i="1" dirty="0">
                        <a:latin typeface="Cambria Math" panose="02040503050406030204" pitchFamily="18" charset="0"/>
                      </a:rPr>
                      <m:t>𝑐𝑎𝑟𝑔𝑜</m:t>
                    </m:r>
                    <m:d>
                      <m:dPr>
                        <m:ctrlPr>
                          <a:rPr lang="en-GB" sz="1400" i="1" dirty="0">
                            <a:latin typeface="Cambria Math" panose="02040503050406030204" pitchFamily="18" charset="0"/>
                          </a:rPr>
                        </m:ctrlPr>
                      </m:dPr>
                      <m:e>
                        <m:r>
                          <a:rPr lang="en-GB" sz="1400" i="1" dirty="0">
                            <a:latin typeface="Cambria Math" panose="02040503050406030204" pitchFamily="18" charset="0"/>
                          </a:rPr>
                          <m:t>𝑟</m:t>
                        </m:r>
                        <m:r>
                          <a:rPr lang="en-GB" sz="1400" i="1" dirty="0">
                            <a:latin typeface="Cambria Math" panose="02040503050406030204" pitchFamily="18" charset="0"/>
                          </a:rPr>
                          <m:t>1</m:t>
                        </m:r>
                      </m:e>
                    </m:d>
                    <m:r>
                      <a:rPr lang="en-GB" sz="1400" i="1" dirty="0">
                        <a:latin typeface="Cambria Math" panose="02040503050406030204" pitchFamily="18" charset="0"/>
                      </a:rPr>
                      <m:t>=</m:t>
                    </m:r>
                    <m:r>
                      <a:rPr lang="en-GB" sz="1400" i="1" dirty="0" err="1">
                        <a:latin typeface="Cambria Math" panose="02040503050406030204" pitchFamily="18" charset="0"/>
                      </a:rPr>
                      <m:t>𝑛𝑖𝑙</m:t>
                    </m:r>
                  </m:oMath>
                </a14:m>
                <a:endParaRPr lang="en-GB" sz="1400" dirty="0"/>
              </a:p>
            </p:txBody>
          </p:sp>
        </mc:Choice>
        <mc:Fallback xmlns="">
          <p:sp>
            <p:nvSpPr>
              <p:cNvPr id="302" name="TextBox 301">
                <a:extLst>
                  <a:ext uri="{FF2B5EF4-FFF2-40B4-BE49-F238E27FC236}">
                    <a16:creationId xmlns:a16="http://schemas.microsoft.com/office/drawing/2014/main" id="{6A20BDC5-C581-C641-86DF-160879B6824C}"/>
                  </a:ext>
                </a:extLst>
              </p:cNvPr>
              <p:cNvSpPr txBox="1">
                <a:spLocks noRot="1" noChangeAspect="1" noMove="1" noResize="1" noEditPoints="1" noAdjustHandles="1" noChangeArrowheads="1" noChangeShapeType="1" noTextEdit="1"/>
              </p:cNvSpPr>
              <p:nvPr/>
            </p:nvSpPr>
            <p:spPr>
              <a:xfrm>
                <a:off x="3470039" y="2699839"/>
                <a:ext cx="1489895" cy="1384995"/>
              </a:xfrm>
              <a:prstGeom prst="rect">
                <a:avLst/>
              </a:prstGeom>
              <a:blipFill>
                <a:blip r:embed="rId7"/>
                <a:stretch>
                  <a:fillRect t="-909"/>
                </a:stretch>
              </a:blipFill>
            </p:spPr>
            <p:txBody>
              <a:bodyPr/>
              <a:lstStyle/>
              <a:p>
                <a:r>
                  <a:rPr lang="en-DE">
                    <a:noFill/>
                  </a:rPr>
                  <a:t> </a:t>
                </a:r>
              </a:p>
            </p:txBody>
          </p:sp>
        </mc:Fallback>
      </mc:AlternateContent>
      <p:cxnSp>
        <p:nvCxnSpPr>
          <p:cNvPr id="14" name="Straight Connector 13">
            <a:extLst>
              <a:ext uri="{FF2B5EF4-FFF2-40B4-BE49-F238E27FC236}">
                <a16:creationId xmlns:a16="http://schemas.microsoft.com/office/drawing/2014/main" id="{23AC5334-9A78-9549-ADCF-D77AC63907AC}"/>
              </a:ext>
            </a:extLst>
          </p:cNvPr>
          <p:cNvCxnSpPr>
            <a:cxnSpLocks/>
          </p:cNvCxnSpPr>
          <p:nvPr/>
        </p:nvCxnSpPr>
        <p:spPr>
          <a:xfrm>
            <a:off x="1542322" y="3055773"/>
            <a:ext cx="4279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3" name="Straight Connector 302">
            <a:extLst>
              <a:ext uri="{FF2B5EF4-FFF2-40B4-BE49-F238E27FC236}">
                <a16:creationId xmlns:a16="http://schemas.microsoft.com/office/drawing/2014/main" id="{72213B6A-388E-2A49-9CCE-26909B59592E}"/>
              </a:ext>
            </a:extLst>
          </p:cNvPr>
          <p:cNvCxnSpPr>
            <a:cxnSpLocks/>
          </p:cNvCxnSpPr>
          <p:nvPr/>
        </p:nvCxnSpPr>
        <p:spPr>
          <a:xfrm>
            <a:off x="1542322" y="3052327"/>
            <a:ext cx="427975" cy="26088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7" name="Straight Connector 306">
            <a:extLst>
              <a:ext uri="{FF2B5EF4-FFF2-40B4-BE49-F238E27FC236}">
                <a16:creationId xmlns:a16="http://schemas.microsoft.com/office/drawing/2014/main" id="{B5699FC0-D656-F14B-ADC3-48C88A8D2FD3}"/>
              </a:ext>
            </a:extLst>
          </p:cNvPr>
          <p:cNvCxnSpPr>
            <a:cxnSpLocks/>
          </p:cNvCxnSpPr>
          <p:nvPr/>
        </p:nvCxnSpPr>
        <p:spPr>
          <a:xfrm>
            <a:off x="3336670" y="3055773"/>
            <a:ext cx="21398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0" name="Straight Connector 309">
            <a:extLst>
              <a:ext uri="{FF2B5EF4-FFF2-40B4-BE49-F238E27FC236}">
                <a16:creationId xmlns:a16="http://schemas.microsoft.com/office/drawing/2014/main" id="{57FBAF01-2D8E-774A-A45B-AC32C59D8EAA}"/>
              </a:ext>
            </a:extLst>
          </p:cNvPr>
          <p:cNvCxnSpPr>
            <a:cxnSpLocks/>
          </p:cNvCxnSpPr>
          <p:nvPr/>
        </p:nvCxnSpPr>
        <p:spPr>
          <a:xfrm>
            <a:off x="3336670" y="3275109"/>
            <a:ext cx="21398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838ADDB0-B1BF-2941-A520-763D1DC623EF}"/>
              </a:ext>
            </a:extLst>
          </p:cNvPr>
          <p:cNvSpPr/>
          <p:nvPr/>
        </p:nvSpPr>
        <p:spPr>
          <a:xfrm>
            <a:off x="2587808" y="3391291"/>
            <a:ext cx="2299589" cy="657446"/>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F78D4A18-CDF6-054C-84D1-B6AFF1BDF50C}"/>
                  </a:ext>
                </a:extLst>
              </p:cNvPr>
              <p:cNvSpPr txBox="1"/>
              <p:nvPr/>
            </p:nvSpPr>
            <p:spPr>
              <a:xfrm>
                <a:off x="2515270" y="3566126"/>
                <a:ext cx="785984" cy="307777"/>
              </a:xfrm>
              <a:prstGeom prst="rect">
                <a:avLst/>
              </a:prstGeom>
              <a:noFill/>
            </p:spPr>
            <p:txBody>
              <a:bodyPr wrap="none" rtlCol="0">
                <a:spAutoFit/>
              </a:bodyPr>
              <a:lstStyle/>
              <a:p>
                <a:r>
                  <a:rPr lang="en-GB" sz="1400" dirty="0"/>
                  <a:t>from </a:t>
                </a:r>
                <a14:m>
                  <m:oMath xmlns:m="http://schemas.openxmlformats.org/officeDocument/2006/math">
                    <m:sSub>
                      <m:sSubPr>
                        <m:ctrlPr>
                          <a:rPr lang="de-DE" sz="1400" i="1" dirty="0">
                            <a:latin typeface="Cambria Math" panose="02040503050406030204" pitchFamily="18" charset="0"/>
                            <a:cs typeface="Times New Roman"/>
                          </a:rPr>
                        </m:ctrlPr>
                      </m:sSubPr>
                      <m:e>
                        <m:acc>
                          <m:accPr>
                            <m:chr m:val="̂"/>
                            <m:ctrlPr>
                              <a:rPr lang="en-US" sz="1400" i="1" dirty="0">
                                <a:latin typeface="Cambria Math" panose="02040503050406030204" pitchFamily="18" charset="0"/>
                                <a:cs typeface="Times New Roman"/>
                              </a:rPr>
                            </m:ctrlPr>
                          </m:accPr>
                          <m:e>
                            <m:r>
                              <a:rPr lang="de-DE" sz="1400" i="1" dirty="0">
                                <a:latin typeface="Cambria Math" panose="02040503050406030204" pitchFamily="18" charset="0"/>
                                <a:cs typeface="Times New Roman"/>
                              </a:rPr>
                              <m:t>𝑠</m:t>
                            </m:r>
                          </m:e>
                        </m:acc>
                      </m:e>
                      <m:sub>
                        <m:r>
                          <a:rPr lang="de-DE" sz="1400" i="1" dirty="0">
                            <a:latin typeface="Cambria Math" panose="02040503050406030204" pitchFamily="18" charset="0"/>
                            <a:cs typeface="Times New Roman"/>
                          </a:rPr>
                          <m:t>0</m:t>
                        </m:r>
                      </m:sub>
                    </m:sSub>
                  </m:oMath>
                </a14:m>
                <a:r>
                  <a:rPr lang="en-GB" sz="1400" dirty="0"/>
                  <a:t>:</a:t>
                </a:r>
              </a:p>
            </p:txBody>
          </p:sp>
        </mc:Choice>
        <mc:Fallback xmlns="">
          <p:sp>
            <p:nvSpPr>
              <p:cNvPr id="31" name="TextBox 30">
                <a:extLst>
                  <a:ext uri="{FF2B5EF4-FFF2-40B4-BE49-F238E27FC236}">
                    <a16:creationId xmlns:a16="http://schemas.microsoft.com/office/drawing/2014/main" id="{F78D4A18-CDF6-054C-84D1-B6AFF1BDF50C}"/>
                  </a:ext>
                </a:extLst>
              </p:cNvPr>
              <p:cNvSpPr txBox="1">
                <a:spLocks noRot="1" noChangeAspect="1" noMove="1" noResize="1" noEditPoints="1" noAdjustHandles="1" noChangeArrowheads="1" noChangeShapeType="1" noTextEdit="1"/>
              </p:cNvSpPr>
              <p:nvPr/>
            </p:nvSpPr>
            <p:spPr>
              <a:xfrm>
                <a:off x="2515270" y="3566126"/>
                <a:ext cx="785984" cy="307777"/>
              </a:xfrm>
              <a:prstGeom prst="rect">
                <a:avLst/>
              </a:prstGeom>
              <a:blipFill>
                <a:blip r:embed="rId8"/>
                <a:stretch>
                  <a:fillRect l="-3175" t="-4000" r="-1587" b="-24000"/>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73" name="TextBox 172">
                <a:extLst>
                  <a:ext uri="{FF2B5EF4-FFF2-40B4-BE49-F238E27FC236}">
                    <a16:creationId xmlns:a16="http://schemas.microsoft.com/office/drawing/2014/main" id="{258C6369-F656-604D-98DD-C6045F1C83A1}"/>
                  </a:ext>
                </a:extLst>
              </p:cNvPr>
              <p:cNvSpPr txBox="1"/>
              <p:nvPr/>
            </p:nvSpPr>
            <p:spPr>
              <a:xfrm>
                <a:off x="5282370" y="2699838"/>
                <a:ext cx="1535741" cy="1815882"/>
              </a:xfrm>
              <a:prstGeom prst="rect">
                <a:avLst/>
              </a:prstGeom>
              <a:noFill/>
            </p:spPr>
            <p:txBody>
              <a:bodyPr wrap="none" rtlCol="0">
                <a:spAutoFit/>
              </a:bodyPr>
              <a:lstStyle/>
              <a:p>
                <a:pPr>
                  <a:tabLst>
                    <a:tab pos="2176463" algn="l"/>
                    <a:tab pos="4308475" algn="l"/>
                  </a:tabLst>
                </a:pPr>
                <a:r>
                  <a:rPr lang="en-GB" sz="1400" dirty="0"/>
                  <a:t> Actions in</a:t>
                </a:r>
                <a:r>
                  <a:rPr lang="de-DE" sz="1400" dirty="0">
                    <a:cs typeface="Times New Roman"/>
                  </a:rPr>
                  <a:t> </a:t>
                </a:r>
                <a14:m>
                  <m:oMath xmlns:m="http://schemas.openxmlformats.org/officeDocument/2006/math">
                    <m:sSub>
                      <m:sSubPr>
                        <m:ctrlPr>
                          <a:rPr lang="de-DE" sz="1400" i="1" dirty="0">
                            <a:latin typeface="Cambria Math" panose="02040503050406030204" pitchFamily="18" charset="0"/>
                            <a:cs typeface="Times New Roman"/>
                          </a:rPr>
                        </m:ctrlPr>
                      </m:sSubPr>
                      <m:e>
                        <m:r>
                          <a:rPr lang="de-DE" sz="1400" i="1" dirty="0">
                            <a:latin typeface="Cambria Math" panose="02040503050406030204" pitchFamily="18" charset="0"/>
                            <a:cs typeface="Times New Roman"/>
                          </a:rPr>
                          <m:t>𝐴</m:t>
                        </m:r>
                      </m:e>
                      <m:sub>
                        <m:r>
                          <a:rPr lang="de-DE" sz="1400" i="1" dirty="0">
                            <a:latin typeface="Cambria Math" panose="02040503050406030204" pitchFamily="18" charset="0"/>
                            <a:cs typeface="Times New Roman"/>
                          </a:rPr>
                          <m:t>2</m:t>
                        </m:r>
                      </m:sub>
                    </m:sSub>
                  </m:oMath>
                </a14:m>
                <a:r>
                  <a:rPr lang="en-GB" sz="1400" dirty="0"/>
                  <a:t>:</a:t>
                </a:r>
              </a:p>
              <a:p>
                <a:pPr>
                  <a:tabLst>
                    <a:tab pos="2176463" algn="l"/>
                    <a:tab pos="4308475" algn="l"/>
                  </a:tabLst>
                </a:pPr>
                <a:r>
                  <a:rPr lang="en-GB" sz="1400" dirty="0"/>
                  <a:t> </a:t>
                </a:r>
                <a14:m>
                  <m:oMath xmlns:m="http://schemas.openxmlformats.org/officeDocument/2006/math">
                    <m:r>
                      <a:rPr lang="de-DE" sz="1400" i="1" dirty="0">
                        <a:latin typeface="Cambria Math" panose="02040503050406030204" pitchFamily="18" charset="0"/>
                      </a:rPr>
                      <m:t>𝑚𝑜𝑣𝑒</m:t>
                    </m:r>
                    <m:r>
                      <a:rPr lang="de-DE" sz="1400" i="1" dirty="0">
                        <a:latin typeface="Cambria Math" panose="02040503050406030204" pitchFamily="18" charset="0"/>
                      </a:rPr>
                      <m:t>(</m:t>
                    </m:r>
                    <m:r>
                      <a:rPr lang="de-DE" sz="1400" i="1" dirty="0">
                        <a:latin typeface="Cambria Math" panose="02040503050406030204" pitchFamily="18" charset="0"/>
                      </a:rPr>
                      <m:t>𝑟</m:t>
                    </m:r>
                    <m:r>
                      <a:rPr lang="de-DE" sz="1400" i="1" dirty="0">
                        <a:latin typeface="Cambria Math" panose="02040503050406030204" pitchFamily="18" charset="0"/>
                      </a:rPr>
                      <m:t>1,</m:t>
                    </m:r>
                    <m:r>
                      <a:rPr lang="de-DE" sz="1400" i="1" dirty="0">
                        <a:latin typeface="Cambria Math" panose="02040503050406030204" pitchFamily="18" charset="0"/>
                      </a:rPr>
                      <m:t>𝑑</m:t>
                    </m:r>
                    <m:r>
                      <a:rPr lang="de-DE" sz="1400" i="1" dirty="0">
                        <a:latin typeface="Cambria Math" panose="02040503050406030204" pitchFamily="18" charset="0"/>
                      </a:rPr>
                      <m:t>3,</m:t>
                    </m:r>
                    <m:r>
                      <a:rPr lang="de-DE" sz="1400" i="1" dirty="0">
                        <a:latin typeface="Cambria Math" panose="02040503050406030204" pitchFamily="18" charset="0"/>
                      </a:rPr>
                      <m:t>𝑑</m:t>
                    </m:r>
                    <m:r>
                      <a:rPr lang="de-DE" sz="1400" i="1" dirty="0">
                        <a:latin typeface="Cambria Math" panose="02040503050406030204" pitchFamily="18" charset="0"/>
                      </a:rPr>
                      <m:t>2)</m:t>
                    </m:r>
                  </m:oMath>
                </a14:m>
                <a:endParaRPr lang="de-DE" sz="1400" dirty="0"/>
              </a:p>
              <a:p>
                <a:pPr>
                  <a:tabLst>
                    <a:tab pos="2176463" algn="l"/>
                    <a:tab pos="4308475" algn="l"/>
                  </a:tabLst>
                </a:pPr>
                <a:r>
                  <a:rPr lang="de-DE" sz="1400" dirty="0"/>
                  <a:t> </a:t>
                </a:r>
                <a14:m>
                  <m:oMath xmlns:m="http://schemas.openxmlformats.org/officeDocument/2006/math">
                    <m:r>
                      <a:rPr lang="de-DE" sz="1400" i="1" dirty="0">
                        <a:latin typeface="Cambria Math" panose="02040503050406030204" pitchFamily="18" charset="0"/>
                      </a:rPr>
                      <m:t>𝑚𝑜𝑣𝑒</m:t>
                    </m:r>
                    <m:r>
                      <a:rPr lang="de-DE" sz="1400" i="1" dirty="0">
                        <a:latin typeface="Cambria Math" panose="02040503050406030204" pitchFamily="18" charset="0"/>
                      </a:rPr>
                      <m:t>(</m:t>
                    </m:r>
                    <m:r>
                      <a:rPr lang="de-DE" sz="1400" i="1" dirty="0">
                        <a:latin typeface="Cambria Math" panose="02040503050406030204" pitchFamily="18" charset="0"/>
                      </a:rPr>
                      <m:t>𝑟</m:t>
                    </m:r>
                    <m:r>
                      <a:rPr lang="de-DE" sz="1400" i="1" dirty="0">
                        <a:latin typeface="Cambria Math" panose="02040503050406030204" pitchFamily="18" charset="0"/>
                      </a:rPr>
                      <m:t>1,</m:t>
                    </m:r>
                    <m:r>
                      <a:rPr lang="de-DE" sz="1400" i="1" dirty="0">
                        <a:latin typeface="Cambria Math" panose="02040503050406030204" pitchFamily="18" charset="0"/>
                      </a:rPr>
                      <m:t>𝑑</m:t>
                    </m:r>
                    <m:r>
                      <a:rPr lang="de-DE" sz="1400" i="1" dirty="0">
                        <a:latin typeface="Cambria Math" panose="02040503050406030204" pitchFamily="18" charset="0"/>
                      </a:rPr>
                      <m:t>1,</m:t>
                    </m:r>
                    <m:r>
                      <a:rPr lang="de-DE" sz="1400" i="1" dirty="0">
                        <a:latin typeface="Cambria Math" panose="02040503050406030204" pitchFamily="18" charset="0"/>
                      </a:rPr>
                      <m:t>𝑑</m:t>
                    </m:r>
                    <m:r>
                      <a:rPr lang="de-DE" sz="1400" i="1" dirty="0">
                        <a:latin typeface="Cambria Math" panose="02040503050406030204" pitchFamily="18" charset="0"/>
                      </a:rPr>
                      <m:t>2)</m:t>
                    </m:r>
                  </m:oMath>
                </a14:m>
                <a:endParaRPr lang="en-GB" sz="1400" dirty="0"/>
              </a:p>
              <a:p>
                <a:pPr>
                  <a:tabLst>
                    <a:tab pos="2176463" algn="l"/>
                    <a:tab pos="4308475" algn="l"/>
                  </a:tabLst>
                </a:pPr>
                <a:r>
                  <a:rPr lang="en-GB" sz="1400" dirty="0"/>
                  <a:t> </a:t>
                </a:r>
                <a14:m>
                  <m:oMath xmlns:m="http://schemas.openxmlformats.org/officeDocument/2006/math">
                    <m:r>
                      <a:rPr lang="de-DE" sz="1400" i="1" dirty="0">
                        <a:latin typeface="Cambria Math" panose="02040503050406030204" pitchFamily="18" charset="0"/>
                      </a:rPr>
                      <m:t>𝑚𝑜𝑣𝑒</m:t>
                    </m:r>
                    <m:r>
                      <a:rPr lang="de-DE" sz="1400" i="1" dirty="0">
                        <a:latin typeface="Cambria Math" panose="02040503050406030204" pitchFamily="18" charset="0"/>
                      </a:rPr>
                      <m:t>(</m:t>
                    </m:r>
                    <m:r>
                      <a:rPr lang="de-DE" sz="1400" i="1" dirty="0">
                        <a:latin typeface="Cambria Math" panose="02040503050406030204" pitchFamily="18" charset="0"/>
                      </a:rPr>
                      <m:t>𝑟</m:t>
                    </m:r>
                    <m:r>
                      <a:rPr lang="de-DE" sz="1400" i="1" dirty="0">
                        <a:latin typeface="Cambria Math" panose="02040503050406030204" pitchFamily="18" charset="0"/>
                      </a:rPr>
                      <m:t>1,</m:t>
                    </m:r>
                    <m:r>
                      <a:rPr lang="de-DE" sz="1400" i="1" dirty="0">
                        <a:latin typeface="Cambria Math" panose="02040503050406030204" pitchFamily="18" charset="0"/>
                      </a:rPr>
                      <m:t>𝑑</m:t>
                    </m:r>
                    <m:r>
                      <a:rPr lang="de-DE" sz="1400" i="1" dirty="0">
                        <a:latin typeface="Cambria Math" panose="02040503050406030204" pitchFamily="18" charset="0"/>
                      </a:rPr>
                      <m:t>3,</m:t>
                    </m:r>
                    <m:r>
                      <a:rPr lang="de-DE" sz="1400" i="1" dirty="0">
                        <a:latin typeface="Cambria Math" panose="02040503050406030204" pitchFamily="18" charset="0"/>
                      </a:rPr>
                      <m:t>𝑑</m:t>
                    </m:r>
                    <m:r>
                      <a:rPr lang="de-DE" sz="1400" i="1" dirty="0">
                        <a:latin typeface="Cambria Math" panose="02040503050406030204" pitchFamily="18" charset="0"/>
                      </a:rPr>
                      <m:t>1)</m:t>
                    </m:r>
                  </m:oMath>
                </a14:m>
                <a:endParaRPr lang="de-DE" sz="1400" dirty="0"/>
              </a:p>
              <a:p>
                <a:pPr>
                  <a:tabLst>
                    <a:tab pos="2176463" algn="l"/>
                    <a:tab pos="4308475" algn="l"/>
                  </a:tabLst>
                </a:pPr>
                <a:r>
                  <a:rPr lang="de-DE" sz="1400" dirty="0"/>
                  <a:t> </a:t>
                </a:r>
                <a14:m>
                  <m:oMath xmlns:m="http://schemas.openxmlformats.org/officeDocument/2006/math">
                    <m:r>
                      <a:rPr lang="de-DE" sz="1400" i="1" dirty="0">
                        <a:latin typeface="Cambria Math" panose="02040503050406030204" pitchFamily="18" charset="0"/>
                      </a:rPr>
                      <m:t>𝑚𝑜𝑣𝑒</m:t>
                    </m:r>
                    <m:r>
                      <a:rPr lang="de-DE" sz="1400" i="1" dirty="0">
                        <a:latin typeface="Cambria Math" panose="02040503050406030204" pitchFamily="18" charset="0"/>
                      </a:rPr>
                      <m:t>(</m:t>
                    </m:r>
                    <m:r>
                      <a:rPr lang="de-DE" sz="1400" i="1" dirty="0">
                        <a:latin typeface="Cambria Math" panose="02040503050406030204" pitchFamily="18" charset="0"/>
                      </a:rPr>
                      <m:t>𝑟</m:t>
                    </m:r>
                    <m:r>
                      <a:rPr lang="de-DE" sz="1400" i="1" dirty="0">
                        <a:latin typeface="Cambria Math" panose="02040503050406030204" pitchFamily="18" charset="0"/>
                      </a:rPr>
                      <m:t>1,</m:t>
                    </m:r>
                    <m:r>
                      <a:rPr lang="de-DE" sz="1400" i="1" dirty="0">
                        <a:latin typeface="Cambria Math" panose="02040503050406030204" pitchFamily="18" charset="0"/>
                      </a:rPr>
                      <m:t>𝑑</m:t>
                    </m:r>
                    <m:r>
                      <a:rPr lang="de-DE" sz="1400" i="1" dirty="0">
                        <a:latin typeface="Cambria Math" panose="02040503050406030204" pitchFamily="18" charset="0"/>
                      </a:rPr>
                      <m:t>1,</m:t>
                    </m:r>
                    <m:r>
                      <a:rPr lang="de-DE" sz="1400" i="1" dirty="0">
                        <a:latin typeface="Cambria Math" panose="02040503050406030204" pitchFamily="18" charset="0"/>
                      </a:rPr>
                      <m:t>𝑑</m:t>
                    </m:r>
                    <m:r>
                      <a:rPr lang="de-DE" sz="1400" i="1" dirty="0">
                        <a:latin typeface="Cambria Math" panose="02040503050406030204" pitchFamily="18" charset="0"/>
                      </a:rPr>
                      <m:t>3)</m:t>
                    </m:r>
                  </m:oMath>
                </a14:m>
                <a:endParaRPr lang="en-GB" sz="1400" dirty="0"/>
              </a:p>
              <a:p>
                <a:pPr>
                  <a:tabLst>
                    <a:tab pos="2176463" algn="l"/>
                    <a:tab pos="4308475" algn="l"/>
                  </a:tabLst>
                </a:pPr>
                <a:r>
                  <a:rPr lang="en-GB" sz="1400" dirty="0"/>
                  <a:t> </a:t>
                </a:r>
                <a14:m>
                  <m:oMath xmlns:m="http://schemas.openxmlformats.org/officeDocument/2006/math">
                    <m:r>
                      <a:rPr lang="de-DE" sz="1400" i="1" dirty="0">
                        <a:latin typeface="Cambria Math" panose="02040503050406030204" pitchFamily="18" charset="0"/>
                      </a:rPr>
                      <m:t>𝑚𝑜𝑣𝑒</m:t>
                    </m:r>
                    <m:r>
                      <a:rPr lang="de-DE" sz="1400" i="1" dirty="0">
                        <a:latin typeface="Cambria Math" panose="02040503050406030204" pitchFamily="18" charset="0"/>
                      </a:rPr>
                      <m:t>(</m:t>
                    </m:r>
                    <m:r>
                      <a:rPr lang="de-DE" sz="1400" i="1" dirty="0">
                        <a:latin typeface="Cambria Math" panose="02040503050406030204" pitchFamily="18" charset="0"/>
                      </a:rPr>
                      <m:t>𝑟</m:t>
                    </m:r>
                    <m:r>
                      <a:rPr lang="de-DE" sz="1400" i="1" dirty="0">
                        <a:latin typeface="Cambria Math" panose="02040503050406030204" pitchFamily="18" charset="0"/>
                      </a:rPr>
                      <m:t>1,</m:t>
                    </m:r>
                    <m:r>
                      <a:rPr lang="de-DE" sz="1400" i="1" dirty="0">
                        <a:latin typeface="Cambria Math" panose="02040503050406030204" pitchFamily="18" charset="0"/>
                      </a:rPr>
                      <m:t>𝑑</m:t>
                    </m:r>
                    <m:r>
                      <a:rPr lang="de-DE" sz="1400" i="1" dirty="0">
                        <a:latin typeface="Cambria Math" panose="02040503050406030204" pitchFamily="18" charset="0"/>
                      </a:rPr>
                      <m:t>2,</m:t>
                    </m:r>
                    <m:r>
                      <a:rPr lang="de-DE" sz="1400" i="1" dirty="0">
                        <a:latin typeface="Cambria Math" panose="02040503050406030204" pitchFamily="18" charset="0"/>
                      </a:rPr>
                      <m:t>𝑑</m:t>
                    </m:r>
                    <m:r>
                      <a:rPr lang="de-DE" sz="1400" i="1" dirty="0">
                        <a:latin typeface="Cambria Math" panose="02040503050406030204" pitchFamily="18" charset="0"/>
                      </a:rPr>
                      <m:t>1)</m:t>
                    </m:r>
                  </m:oMath>
                </a14:m>
                <a:endParaRPr lang="de-DE" sz="1400" dirty="0"/>
              </a:p>
              <a:p>
                <a:pPr>
                  <a:tabLst>
                    <a:tab pos="2176463" algn="l"/>
                    <a:tab pos="4308475" algn="l"/>
                  </a:tabLst>
                </a:pPr>
                <a:r>
                  <a:rPr lang="de-DE" sz="1400" dirty="0"/>
                  <a:t> </a:t>
                </a:r>
                <a14:m>
                  <m:oMath xmlns:m="http://schemas.openxmlformats.org/officeDocument/2006/math">
                    <m:r>
                      <a:rPr lang="de-DE" sz="1400" i="1" dirty="0">
                        <a:latin typeface="Cambria Math" panose="02040503050406030204" pitchFamily="18" charset="0"/>
                      </a:rPr>
                      <m:t>𝑚𝑜𝑣𝑒</m:t>
                    </m:r>
                    <m:r>
                      <a:rPr lang="de-DE" sz="1400" i="1" dirty="0">
                        <a:latin typeface="Cambria Math" panose="02040503050406030204" pitchFamily="18" charset="0"/>
                      </a:rPr>
                      <m:t>(</m:t>
                    </m:r>
                    <m:r>
                      <a:rPr lang="de-DE" sz="1400" i="1" dirty="0">
                        <a:latin typeface="Cambria Math" panose="02040503050406030204" pitchFamily="18" charset="0"/>
                      </a:rPr>
                      <m:t>𝑟</m:t>
                    </m:r>
                    <m:r>
                      <a:rPr lang="de-DE" sz="1400" i="1" dirty="0">
                        <a:latin typeface="Cambria Math" panose="02040503050406030204" pitchFamily="18" charset="0"/>
                      </a:rPr>
                      <m:t>1,</m:t>
                    </m:r>
                    <m:r>
                      <a:rPr lang="de-DE" sz="1400" i="1" dirty="0">
                        <a:latin typeface="Cambria Math" panose="02040503050406030204" pitchFamily="18" charset="0"/>
                      </a:rPr>
                      <m:t>𝑑</m:t>
                    </m:r>
                    <m:r>
                      <a:rPr lang="de-DE" sz="1400" i="1" dirty="0">
                        <a:latin typeface="Cambria Math" panose="02040503050406030204" pitchFamily="18" charset="0"/>
                      </a:rPr>
                      <m:t>2,</m:t>
                    </m:r>
                    <m:r>
                      <a:rPr lang="de-DE" sz="1400" i="1" dirty="0">
                        <a:latin typeface="Cambria Math" panose="02040503050406030204" pitchFamily="18" charset="0"/>
                      </a:rPr>
                      <m:t>𝑑</m:t>
                    </m:r>
                    <m:r>
                      <a:rPr lang="de-DE" sz="1400" i="1" dirty="0">
                        <a:latin typeface="Cambria Math" panose="02040503050406030204" pitchFamily="18" charset="0"/>
                      </a:rPr>
                      <m:t>3)</m:t>
                    </m:r>
                  </m:oMath>
                </a14:m>
                <a:endParaRPr lang="en-GB" sz="1400" dirty="0"/>
              </a:p>
              <a:p>
                <a:pPr>
                  <a:tabLst>
                    <a:tab pos="2176463" algn="l"/>
                    <a:tab pos="4308475" algn="l"/>
                  </a:tabLst>
                </a:pPr>
                <a:r>
                  <a:rPr lang="en-GB" sz="1400" dirty="0"/>
                  <a:t> </a:t>
                </a:r>
                <a14:m>
                  <m:oMath xmlns:m="http://schemas.openxmlformats.org/officeDocument/2006/math">
                    <m:r>
                      <a:rPr lang="de-DE" sz="1400" i="1" dirty="0">
                        <a:latin typeface="Cambria Math" panose="02040503050406030204" pitchFamily="18" charset="0"/>
                      </a:rPr>
                      <m:t>𝑡𝑎𝑘𝑒</m:t>
                    </m:r>
                    <m:r>
                      <a:rPr lang="de-DE" sz="1400" i="1" dirty="0">
                        <a:latin typeface="Cambria Math" panose="02040503050406030204" pitchFamily="18" charset="0"/>
                      </a:rPr>
                      <m:t>(</m:t>
                    </m:r>
                    <m:r>
                      <a:rPr lang="de-DE" sz="1400" i="1" dirty="0">
                        <a:latin typeface="Cambria Math" panose="02040503050406030204" pitchFamily="18" charset="0"/>
                      </a:rPr>
                      <m:t>𝑟</m:t>
                    </m:r>
                    <m:r>
                      <a:rPr lang="de-DE" sz="1400" i="1" dirty="0">
                        <a:latin typeface="Cambria Math" panose="02040503050406030204" pitchFamily="18" charset="0"/>
                      </a:rPr>
                      <m:t>1,</m:t>
                    </m:r>
                    <m:r>
                      <a:rPr lang="de-DE" sz="1400" i="1" dirty="0">
                        <a:latin typeface="Cambria Math" panose="02040503050406030204" pitchFamily="18" charset="0"/>
                      </a:rPr>
                      <m:t>𝑐</m:t>
                    </m:r>
                    <m:r>
                      <a:rPr lang="de-DE" sz="1400" i="1" dirty="0">
                        <a:latin typeface="Cambria Math" panose="02040503050406030204" pitchFamily="18" charset="0"/>
                      </a:rPr>
                      <m:t>1,</m:t>
                    </m:r>
                    <m:r>
                      <a:rPr lang="de-DE" sz="1400" i="1" dirty="0">
                        <a:latin typeface="Cambria Math" panose="02040503050406030204" pitchFamily="18" charset="0"/>
                      </a:rPr>
                      <m:t>𝑑</m:t>
                    </m:r>
                    <m:r>
                      <a:rPr lang="de-DE" sz="1400" i="1" dirty="0">
                        <a:latin typeface="Cambria Math" panose="02040503050406030204" pitchFamily="18" charset="0"/>
                      </a:rPr>
                      <m:t>1)</m:t>
                    </m:r>
                  </m:oMath>
                </a14:m>
                <a:endParaRPr lang="en-GB" sz="1400" dirty="0"/>
              </a:p>
            </p:txBody>
          </p:sp>
        </mc:Choice>
        <mc:Fallback xmlns="">
          <p:sp>
            <p:nvSpPr>
              <p:cNvPr id="173" name="TextBox 172">
                <a:extLst>
                  <a:ext uri="{FF2B5EF4-FFF2-40B4-BE49-F238E27FC236}">
                    <a16:creationId xmlns:a16="http://schemas.microsoft.com/office/drawing/2014/main" id="{258C6369-F656-604D-98DD-C6045F1C83A1}"/>
                  </a:ext>
                </a:extLst>
              </p:cNvPr>
              <p:cNvSpPr txBox="1">
                <a:spLocks noRot="1" noChangeAspect="1" noMove="1" noResize="1" noEditPoints="1" noAdjustHandles="1" noChangeArrowheads="1" noChangeShapeType="1" noTextEdit="1"/>
              </p:cNvSpPr>
              <p:nvPr/>
            </p:nvSpPr>
            <p:spPr>
              <a:xfrm>
                <a:off x="5282370" y="2699838"/>
                <a:ext cx="1535741" cy="1815882"/>
              </a:xfrm>
              <a:prstGeom prst="rect">
                <a:avLst/>
              </a:prstGeom>
              <a:blipFill>
                <a:blip r:embed="rId9"/>
                <a:stretch>
                  <a:fillRect t="-694" b="-1389"/>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74" name="TextBox 173">
                <a:extLst>
                  <a:ext uri="{FF2B5EF4-FFF2-40B4-BE49-F238E27FC236}">
                    <a16:creationId xmlns:a16="http://schemas.microsoft.com/office/drawing/2014/main" id="{A67CDA45-5C62-7E47-8A39-628FA3843BC0}"/>
                  </a:ext>
                </a:extLst>
              </p:cNvPr>
              <p:cNvSpPr txBox="1"/>
              <p:nvPr/>
            </p:nvSpPr>
            <p:spPr>
              <a:xfrm>
                <a:off x="6958987" y="2699838"/>
                <a:ext cx="1489895" cy="1815882"/>
              </a:xfrm>
              <a:prstGeom prst="rect">
                <a:avLst/>
              </a:prstGeom>
              <a:noFill/>
            </p:spPr>
            <p:txBody>
              <a:bodyPr wrap="none" rtlCol="0">
                <a:spAutoFit/>
              </a:bodyPr>
              <a:lstStyle/>
              <a:p>
                <a:pPr>
                  <a:tabLst>
                    <a:tab pos="2176463" algn="l"/>
                    <a:tab pos="4308475" algn="l"/>
                  </a:tabLst>
                </a:pPr>
                <a:r>
                  <a:rPr lang="en-GB" sz="1400" dirty="0"/>
                  <a:t> Atoms in </a:t>
                </a:r>
                <a14:m>
                  <m:oMath xmlns:m="http://schemas.openxmlformats.org/officeDocument/2006/math">
                    <m:sSub>
                      <m:sSubPr>
                        <m:ctrlPr>
                          <a:rPr lang="de-DE" sz="1400" i="1" dirty="0">
                            <a:latin typeface="Cambria Math" panose="02040503050406030204" pitchFamily="18" charset="0"/>
                            <a:cs typeface="Times New Roman"/>
                          </a:rPr>
                        </m:ctrlPr>
                      </m:sSubPr>
                      <m:e>
                        <m:acc>
                          <m:accPr>
                            <m:chr m:val="̂"/>
                            <m:ctrlPr>
                              <a:rPr lang="en-US" sz="1400" i="1" dirty="0">
                                <a:latin typeface="Cambria Math" panose="02040503050406030204" pitchFamily="18" charset="0"/>
                                <a:cs typeface="Times New Roman"/>
                              </a:rPr>
                            </m:ctrlPr>
                          </m:accPr>
                          <m:e>
                            <m:r>
                              <a:rPr lang="de-DE" sz="1400" i="1" dirty="0">
                                <a:latin typeface="Cambria Math" panose="02040503050406030204" pitchFamily="18" charset="0"/>
                                <a:cs typeface="Times New Roman"/>
                              </a:rPr>
                              <m:t>𝑠</m:t>
                            </m:r>
                          </m:e>
                        </m:acc>
                      </m:e>
                      <m:sub>
                        <m:r>
                          <a:rPr lang="de-DE" sz="1400" i="1" dirty="0">
                            <a:latin typeface="Cambria Math" panose="02040503050406030204" pitchFamily="18" charset="0"/>
                            <a:cs typeface="Times New Roman"/>
                          </a:rPr>
                          <m:t>2</m:t>
                        </m:r>
                      </m:sub>
                    </m:sSub>
                  </m:oMath>
                </a14:m>
                <a:r>
                  <a:rPr lang="en-GB" sz="1400" dirty="0"/>
                  <a:t>:</a:t>
                </a:r>
              </a:p>
              <a:p>
                <a:pPr>
                  <a:tabLst>
                    <a:tab pos="2176463" algn="l"/>
                    <a:tab pos="4308475" algn="l"/>
                  </a:tabLst>
                </a:pPr>
                <a:r>
                  <a:rPr lang="en-GB" sz="1400" dirty="0"/>
                  <a:t> </a:t>
                </a:r>
                <a14:m>
                  <m:oMath xmlns:m="http://schemas.openxmlformats.org/officeDocument/2006/math">
                    <m:r>
                      <a:rPr lang="en-GB" sz="1400" i="1" dirty="0">
                        <a:latin typeface="Cambria Math" panose="02040503050406030204" pitchFamily="18" charset="0"/>
                      </a:rPr>
                      <m:t>𝑙𝑜𝑐</m:t>
                    </m:r>
                    <m:d>
                      <m:dPr>
                        <m:ctrlPr>
                          <a:rPr lang="en-GB" sz="1400" i="1" dirty="0">
                            <a:latin typeface="Cambria Math" panose="02040503050406030204" pitchFamily="18" charset="0"/>
                          </a:rPr>
                        </m:ctrlPr>
                      </m:dPr>
                      <m:e>
                        <m:r>
                          <a:rPr lang="en-GB" sz="1400" i="1" dirty="0">
                            <a:latin typeface="Cambria Math" panose="02040503050406030204" pitchFamily="18" charset="0"/>
                          </a:rPr>
                          <m:t>𝑟</m:t>
                        </m:r>
                        <m:r>
                          <a:rPr lang="en-GB" sz="1400" i="1" dirty="0">
                            <a:latin typeface="Cambria Math" panose="02040503050406030204" pitchFamily="18" charset="0"/>
                          </a:rPr>
                          <m:t>1</m:t>
                        </m:r>
                      </m:e>
                    </m:d>
                    <m:r>
                      <a:rPr lang="en-GB" sz="1400" i="1" dirty="0">
                        <a:latin typeface="Cambria Math" panose="02040503050406030204" pitchFamily="18" charset="0"/>
                      </a:rPr>
                      <m:t>=</m:t>
                    </m:r>
                    <m:r>
                      <a:rPr lang="en-GB" sz="1400" i="1" dirty="0">
                        <a:latin typeface="Cambria Math" panose="02040503050406030204" pitchFamily="18" charset="0"/>
                      </a:rPr>
                      <m:t>𝑑</m:t>
                    </m:r>
                    <m:r>
                      <a:rPr lang="de-DE" sz="1400" i="1" dirty="0">
                        <a:latin typeface="Cambria Math" panose="02040503050406030204" pitchFamily="18" charset="0"/>
                      </a:rPr>
                      <m:t>2</m:t>
                    </m:r>
                  </m:oMath>
                </a14:m>
                <a:endParaRPr lang="de-DE" sz="1400" i="1" dirty="0">
                  <a:latin typeface="Cambria Math" panose="02040503050406030204" pitchFamily="18" charset="0"/>
                </a:endParaRPr>
              </a:p>
              <a:p>
                <a:pPr>
                  <a:tabLst>
                    <a:tab pos="2176463" algn="l"/>
                    <a:tab pos="4308475" algn="l"/>
                  </a:tabLst>
                </a:pPr>
                <a:r>
                  <a:rPr lang="en-GB" sz="1400" dirty="0">
                    <a:solidFill>
                      <a:srgbClr val="C00000"/>
                    </a:solidFill>
                  </a:rPr>
                  <a:t> </a:t>
                </a:r>
                <a14:m>
                  <m:oMath xmlns:m="http://schemas.openxmlformats.org/officeDocument/2006/math">
                    <m:r>
                      <a:rPr lang="en-GB" sz="1400" i="1" dirty="0">
                        <a:latin typeface="Cambria Math" panose="02040503050406030204" pitchFamily="18" charset="0"/>
                      </a:rPr>
                      <m:t>𝑙𝑜𝑐</m:t>
                    </m:r>
                    <m:d>
                      <m:dPr>
                        <m:ctrlPr>
                          <a:rPr lang="en-GB" sz="1400" i="1" dirty="0">
                            <a:latin typeface="Cambria Math" panose="02040503050406030204" pitchFamily="18" charset="0"/>
                          </a:rPr>
                        </m:ctrlPr>
                      </m:dPr>
                      <m:e>
                        <m:r>
                          <a:rPr lang="de-DE" sz="1400" i="1" dirty="0">
                            <a:latin typeface="Cambria Math" panose="02040503050406030204" pitchFamily="18" charset="0"/>
                          </a:rPr>
                          <m:t>𝑐</m:t>
                        </m:r>
                        <m:r>
                          <a:rPr lang="en-GB" sz="1400" i="1" dirty="0">
                            <a:latin typeface="Cambria Math" panose="02040503050406030204" pitchFamily="18" charset="0"/>
                          </a:rPr>
                          <m:t>1</m:t>
                        </m:r>
                      </m:e>
                    </m:d>
                    <m:r>
                      <a:rPr lang="en-GB" sz="1400" i="1" dirty="0">
                        <a:latin typeface="Cambria Math" panose="02040503050406030204" pitchFamily="18" charset="0"/>
                      </a:rPr>
                      <m:t>=</m:t>
                    </m:r>
                    <m:r>
                      <a:rPr lang="en-GB" sz="1400" i="1" dirty="0">
                        <a:latin typeface="Cambria Math" panose="02040503050406030204" pitchFamily="18" charset="0"/>
                      </a:rPr>
                      <m:t>𝑑</m:t>
                    </m:r>
                    <m:r>
                      <a:rPr lang="de-DE" sz="1400" i="1" dirty="0">
                        <a:latin typeface="Cambria Math" panose="02040503050406030204" pitchFamily="18" charset="0"/>
                      </a:rPr>
                      <m:t>1</m:t>
                    </m:r>
                  </m:oMath>
                </a14:m>
                <a:endParaRPr lang="en-GB" sz="1400" dirty="0"/>
              </a:p>
              <a:p>
                <a:pPr>
                  <a:tabLst>
                    <a:tab pos="2176463" algn="l"/>
                    <a:tab pos="4308475" algn="l"/>
                  </a:tabLst>
                </a:pPr>
                <a:r>
                  <a:rPr lang="en-GB" sz="1400" dirty="0"/>
                  <a:t> </a:t>
                </a:r>
                <a14:m>
                  <m:oMath xmlns:m="http://schemas.openxmlformats.org/officeDocument/2006/math">
                    <m:r>
                      <a:rPr lang="en-GB" sz="1400" i="1" dirty="0">
                        <a:latin typeface="Cambria Math" panose="02040503050406030204" pitchFamily="18" charset="0"/>
                      </a:rPr>
                      <m:t>𝑐𝑎𝑟𝑔𝑜</m:t>
                    </m:r>
                    <m:d>
                      <m:dPr>
                        <m:ctrlPr>
                          <a:rPr lang="en-GB" sz="1400" i="1" dirty="0">
                            <a:latin typeface="Cambria Math" panose="02040503050406030204" pitchFamily="18" charset="0"/>
                          </a:rPr>
                        </m:ctrlPr>
                      </m:dPr>
                      <m:e>
                        <m:r>
                          <a:rPr lang="en-GB" sz="1400" i="1" dirty="0">
                            <a:latin typeface="Cambria Math" panose="02040503050406030204" pitchFamily="18" charset="0"/>
                          </a:rPr>
                          <m:t>𝑟</m:t>
                        </m:r>
                        <m:r>
                          <a:rPr lang="en-GB" sz="1400" i="1" dirty="0">
                            <a:latin typeface="Cambria Math" panose="02040503050406030204" pitchFamily="18" charset="0"/>
                          </a:rPr>
                          <m:t>1</m:t>
                        </m:r>
                      </m:e>
                    </m:d>
                    <m:r>
                      <a:rPr lang="en-GB" sz="1400" i="1" dirty="0">
                        <a:latin typeface="Cambria Math" panose="02040503050406030204" pitchFamily="18" charset="0"/>
                      </a:rPr>
                      <m:t>=</m:t>
                    </m:r>
                    <m:r>
                      <a:rPr lang="en-GB" sz="1400" i="1" dirty="0" err="1">
                        <a:latin typeface="Cambria Math" panose="02040503050406030204" pitchFamily="18" charset="0"/>
                      </a:rPr>
                      <m:t>𝑛𝑖𝑙</m:t>
                    </m:r>
                  </m:oMath>
                </a14:m>
                <a:endParaRPr lang="en-GB" sz="1400" dirty="0"/>
              </a:p>
              <a:p>
                <a:pPr>
                  <a:tabLst>
                    <a:tab pos="2176463" algn="l"/>
                    <a:tab pos="4308475" algn="l"/>
                  </a:tabLst>
                </a:pPr>
                <a:r>
                  <a:rPr lang="en-GB" sz="1400" dirty="0"/>
                  <a:t> </a:t>
                </a:r>
                <a14:m>
                  <m:oMath xmlns:m="http://schemas.openxmlformats.org/officeDocument/2006/math">
                    <m:r>
                      <a:rPr lang="en-GB" sz="1400" i="1" dirty="0">
                        <a:latin typeface="Cambria Math" panose="02040503050406030204" pitchFamily="18" charset="0"/>
                      </a:rPr>
                      <m:t>𝑙𝑜𝑐</m:t>
                    </m:r>
                    <m:d>
                      <m:dPr>
                        <m:ctrlPr>
                          <a:rPr lang="en-GB" sz="1400" i="1" dirty="0">
                            <a:latin typeface="Cambria Math" panose="02040503050406030204" pitchFamily="18" charset="0"/>
                          </a:rPr>
                        </m:ctrlPr>
                      </m:dPr>
                      <m:e>
                        <m:r>
                          <a:rPr lang="en-GB" sz="1400" i="1" dirty="0">
                            <a:latin typeface="Cambria Math" panose="02040503050406030204" pitchFamily="18" charset="0"/>
                          </a:rPr>
                          <m:t>𝑟</m:t>
                        </m:r>
                        <m:r>
                          <a:rPr lang="en-GB" sz="1400" i="1" dirty="0">
                            <a:latin typeface="Cambria Math" panose="02040503050406030204" pitchFamily="18" charset="0"/>
                          </a:rPr>
                          <m:t>1</m:t>
                        </m:r>
                      </m:e>
                    </m:d>
                    <m:r>
                      <a:rPr lang="en-GB" sz="1400" i="1" dirty="0">
                        <a:latin typeface="Cambria Math" panose="02040503050406030204" pitchFamily="18" charset="0"/>
                      </a:rPr>
                      <m:t>=</m:t>
                    </m:r>
                    <m:r>
                      <a:rPr lang="en-GB" sz="1400" i="1" dirty="0">
                        <a:latin typeface="Cambria Math" panose="02040503050406030204" pitchFamily="18" charset="0"/>
                      </a:rPr>
                      <m:t>𝑑</m:t>
                    </m:r>
                    <m:r>
                      <a:rPr lang="en-GB" sz="1400" i="1" dirty="0">
                        <a:latin typeface="Cambria Math" panose="02040503050406030204" pitchFamily="18" charset="0"/>
                      </a:rPr>
                      <m:t>1</m:t>
                    </m:r>
                  </m:oMath>
                </a14:m>
                <a:endParaRPr lang="de-DE" sz="1400" dirty="0"/>
              </a:p>
              <a:p>
                <a:pPr>
                  <a:tabLst>
                    <a:tab pos="2176463" algn="l"/>
                    <a:tab pos="4308475" algn="l"/>
                  </a:tabLst>
                </a:pPr>
                <a:r>
                  <a:rPr lang="en-GB" sz="1400" dirty="0"/>
                  <a:t> </a:t>
                </a:r>
                <a14:m>
                  <m:oMath xmlns:m="http://schemas.openxmlformats.org/officeDocument/2006/math">
                    <m:r>
                      <a:rPr lang="en-GB" sz="1400" i="1" dirty="0">
                        <a:solidFill>
                          <a:srgbClr val="FFC000"/>
                        </a:solidFill>
                        <a:latin typeface="Cambria Math" panose="02040503050406030204" pitchFamily="18" charset="0"/>
                      </a:rPr>
                      <m:t>𝑙𝑜𝑐</m:t>
                    </m:r>
                    <m:d>
                      <m:dPr>
                        <m:ctrlPr>
                          <a:rPr lang="en-GB" sz="1400" i="1" dirty="0">
                            <a:solidFill>
                              <a:srgbClr val="FFC000"/>
                            </a:solidFill>
                            <a:latin typeface="Cambria Math" panose="02040503050406030204" pitchFamily="18" charset="0"/>
                          </a:rPr>
                        </m:ctrlPr>
                      </m:dPr>
                      <m:e>
                        <m:r>
                          <a:rPr lang="de-DE" sz="1400" i="1" dirty="0">
                            <a:solidFill>
                              <a:srgbClr val="FFC000"/>
                            </a:solidFill>
                            <a:latin typeface="Cambria Math" panose="02040503050406030204" pitchFamily="18" charset="0"/>
                          </a:rPr>
                          <m:t>𝑟</m:t>
                        </m:r>
                        <m:r>
                          <a:rPr lang="en-GB" sz="1400" i="1" dirty="0">
                            <a:solidFill>
                              <a:srgbClr val="FFC000"/>
                            </a:solidFill>
                            <a:latin typeface="Cambria Math" panose="02040503050406030204" pitchFamily="18" charset="0"/>
                          </a:rPr>
                          <m:t>1</m:t>
                        </m:r>
                      </m:e>
                    </m:d>
                    <m:r>
                      <a:rPr lang="en-GB" sz="1400" i="1" dirty="0">
                        <a:solidFill>
                          <a:srgbClr val="FFC000"/>
                        </a:solidFill>
                        <a:latin typeface="Cambria Math" panose="02040503050406030204" pitchFamily="18" charset="0"/>
                      </a:rPr>
                      <m:t>=</m:t>
                    </m:r>
                    <m:r>
                      <a:rPr lang="en-GB" sz="1400" i="1" dirty="0">
                        <a:solidFill>
                          <a:srgbClr val="FFC000"/>
                        </a:solidFill>
                        <a:latin typeface="Cambria Math" panose="02040503050406030204" pitchFamily="18" charset="0"/>
                      </a:rPr>
                      <m:t>𝑑</m:t>
                    </m:r>
                    <m:r>
                      <a:rPr lang="de-DE" sz="1400" i="1" dirty="0">
                        <a:solidFill>
                          <a:srgbClr val="FFC000"/>
                        </a:solidFill>
                        <a:latin typeface="Cambria Math" panose="02040503050406030204" pitchFamily="18" charset="0"/>
                      </a:rPr>
                      <m:t>3</m:t>
                    </m:r>
                  </m:oMath>
                </a14:m>
                <a:endParaRPr lang="de-DE" sz="1400" dirty="0">
                  <a:solidFill>
                    <a:srgbClr val="FFC000"/>
                  </a:solidFill>
                </a:endParaRPr>
              </a:p>
              <a:p>
                <a:pPr>
                  <a:tabLst>
                    <a:tab pos="2176463" algn="l"/>
                    <a:tab pos="4308475" algn="l"/>
                  </a:tabLst>
                </a:pPr>
                <a:r>
                  <a:rPr lang="en-GB" sz="1400" dirty="0"/>
                  <a:t> </a:t>
                </a:r>
                <a14:m>
                  <m:oMath xmlns:m="http://schemas.openxmlformats.org/officeDocument/2006/math">
                    <m:r>
                      <a:rPr lang="en-GB" sz="1400" i="1" dirty="0">
                        <a:latin typeface="Cambria Math" panose="02040503050406030204" pitchFamily="18" charset="0"/>
                      </a:rPr>
                      <m:t>𝑐𝑎𝑟𝑔𝑜</m:t>
                    </m:r>
                    <m:d>
                      <m:dPr>
                        <m:ctrlPr>
                          <a:rPr lang="en-GB" sz="1400" i="1" dirty="0">
                            <a:latin typeface="Cambria Math" panose="02040503050406030204" pitchFamily="18" charset="0"/>
                          </a:rPr>
                        </m:ctrlPr>
                      </m:dPr>
                      <m:e>
                        <m:r>
                          <a:rPr lang="en-GB" sz="1400" i="1" dirty="0">
                            <a:latin typeface="Cambria Math" panose="02040503050406030204" pitchFamily="18" charset="0"/>
                          </a:rPr>
                          <m:t>𝑟</m:t>
                        </m:r>
                        <m:r>
                          <a:rPr lang="en-GB" sz="1400" i="1" dirty="0">
                            <a:latin typeface="Cambria Math" panose="02040503050406030204" pitchFamily="18" charset="0"/>
                          </a:rPr>
                          <m:t>1</m:t>
                        </m:r>
                      </m:e>
                    </m:d>
                    <m:r>
                      <a:rPr lang="en-GB" sz="1400" i="1" dirty="0">
                        <a:latin typeface="Cambria Math" panose="02040503050406030204" pitchFamily="18" charset="0"/>
                      </a:rPr>
                      <m:t>=</m:t>
                    </m:r>
                    <m:r>
                      <a:rPr lang="de-DE" sz="1400" i="1" dirty="0">
                        <a:latin typeface="Cambria Math" panose="02040503050406030204" pitchFamily="18" charset="0"/>
                      </a:rPr>
                      <m:t>𝑐</m:t>
                    </m:r>
                    <m:r>
                      <a:rPr lang="de-DE" sz="1400" i="1" dirty="0">
                        <a:latin typeface="Cambria Math" panose="02040503050406030204" pitchFamily="18" charset="0"/>
                      </a:rPr>
                      <m:t>1</m:t>
                    </m:r>
                  </m:oMath>
                </a14:m>
                <a:endParaRPr lang="en-GB" sz="1400" dirty="0"/>
              </a:p>
              <a:p>
                <a:pPr>
                  <a:tabLst>
                    <a:tab pos="2176463" algn="l"/>
                    <a:tab pos="4308475" algn="l"/>
                  </a:tabLst>
                </a:pPr>
                <a:r>
                  <a:rPr lang="en-GB" sz="1400" dirty="0">
                    <a:solidFill>
                      <a:srgbClr val="C00000"/>
                    </a:solidFill>
                  </a:rPr>
                  <a:t> </a:t>
                </a:r>
                <a14:m>
                  <m:oMath xmlns:m="http://schemas.openxmlformats.org/officeDocument/2006/math">
                    <m:r>
                      <a:rPr lang="en-GB" sz="1400" i="1" dirty="0">
                        <a:solidFill>
                          <a:srgbClr val="FFC000"/>
                        </a:solidFill>
                        <a:latin typeface="Cambria Math" panose="02040503050406030204" pitchFamily="18" charset="0"/>
                      </a:rPr>
                      <m:t>𝑙𝑜𝑐</m:t>
                    </m:r>
                    <m:d>
                      <m:dPr>
                        <m:ctrlPr>
                          <a:rPr lang="en-GB" sz="1400" i="1" dirty="0">
                            <a:solidFill>
                              <a:srgbClr val="FFC000"/>
                            </a:solidFill>
                            <a:latin typeface="Cambria Math" panose="02040503050406030204" pitchFamily="18" charset="0"/>
                          </a:rPr>
                        </m:ctrlPr>
                      </m:dPr>
                      <m:e>
                        <m:r>
                          <a:rPr lang="de-DE" sz="1400" i="1" dirty="0">
                            <a:solidFill>
                              <a:srgbClr val="FFC000"/>
                            </a:solidFill>
                            <a:latin typeface="Cambria Math" panose="02040503050406030204" pitchFamily="18" charset="0"/>
                          </a:rPr>
                          <m:t>𝑐</m:t>
                        </m:r>
                        <m:r>
                          <a:rPr lang="en-GB" sz="1400" i="1" dirty="0">
                            <a:solidFill>
                              <a:srgbClr val="FFC000"/>
                            </a:solidFill>
                            <a:latin typeface="Cambria Math" panose="02040503050406030204" pitchFamily="18" charset="0"/>
                          </a:rPr>
                          <m:t>1</m:t>
                        </m:r>
                      </m:e>
                    </m:d>
                    <m:r>
                      <a:rPr lang="en-GB" sz="1400" i="1" dirty="0">
                        <a:solidFill>
                          <a:srgbClr val="FFC000"/>
                        </a:solidFill>
                        <a:latin typeface="Cambria Math" panose="02040503050406030204" pitchFamily="18" charset="0"/>
                      </a:rPr>
                      <m:t>=</m:t>
                    </m:r>
                    <m:r>
                      <a:rPr lang="de-DE" sz="1400" i="1" dirty="0">
                        <a:solidFill>
                          <a:srgbClr val="FFC000"/>
                        </a:solidFill>
                        <a:latin typeface="Cambria Math" panose="02040503050406030204" pitchFamily="18" charset="0"/>
                      </a:rPr>
                      <m:t>𝑟</m:t>
                    </m:r>
                    <m:r>
                      <a:rPr lang="en-GB" sz="1400" i="1" dirty="0">
                        <a:solidFill>
                          <a:srgbClr val="FFC000"/>
                        </a:solidFill>
                        <a:latin typeface="Cambria Math" panose="02040503050406030204" pitchFamily="18" charset="0"/>
                      </a:rPr>
                      <m:t>1</m:t>
                    </m:r>
                  </m:oMath>
                </a14:m>
                <a:endParaRPr lang="de-DE" sz="1400" dirty="0">
                  <a:solidFill>
                    <a:srgbClr val="C00000"/>
                  </a:solidFill>
                </a:endParaRPr>
              </a:p>
            </p:txBody>
          </p:sp>
        </mc:Choice>
        <mc:Fallback xmlns="">
          <p:sp>
            <p:nvSpPr>
              <p:cNvPr id="174" name="TextBox 173">
                <a:extLst>
                  <a:ext uri="{FF2B5EF4-FFF2-40B4-BE49-F238E27FC236}">
                    <a16:creationId xmlns:a16="http://schemas.microsoft.com/office/drawing/2014/main" id="{A67CDA45-5C62-7E47-8A39-628FA3843BC0}"/>
                  </a:ext>
                </a:extLst>
              </p:cNvPr>
              <p:cNvSpPr txBox="1">
                <a:spLocks noRot="1" noChangeAspect="1" noMove="1" noResize="1" noEditPoints="1" noAdjustHandles="1" noChangeArrowheads="1" noChangeShapeType="1" noTextEdit="1"/>
              </p:cNvSpPr>
              <p:nvPr/>
            </p:nvSpPr>
            <p:spPr>
              <a:xfrm>
                <a:off x="6958987" y="2699838"/>
                <a:ext cx="1489895" cy="1815882"/>
              </a:xfrm>
              <a:prstGeom prst="rect">
                <a:avLst/>
              </a:prstGeom>
              <a:blipFill>
                <a:blip r:embed="rId10"/>
                <a:stretch>
                  <a:fillRect t="-694"/>
                </a:stretch>
              </a:blipFill>
            </p:spPr>
            <p:txBody>
              <a:bodyPr/>
              <a:lstStyle/>
              <a:p>
                <a:r>
                  <a:rPr lang="en-DE">
                    <a:noFill/>
                  </a:rPr>
                  <a:t> </a:t>
                </a:r>
              </a:p>
            </p:txBody>
          </p:sp>
        </mc:Fallback>
      </mc:AlternateContent>
      <p:sp>
        <p:nvSpPr>
          <p:cNvPr id="175" name="Rectangle 174">
            <a:extLst>
              <a:ext uri="{FF2B5EF4-FFF2-40B4-BE49-F238E27FC236}">
                <a16:creationId xmlns:a16="http://schemas.microsoft.com/office/drawing/2014/main" id="{9D5C4550-0C1A-7B45-94D5-82BAF1130C92}"/>
              </a:ext>
            </a:extLst>
          </p:cNvPr>
          <p:cNvSpPr/>
          <p:nvPr/>
        </p:nvSpPr>
        <p:spPr>
          <a:xfrm>
            <a:off x="7042065" y="2966004"/>
            <a:ext cx="2100138" cy="1098156"/>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mc:AlternateContent xmlns:mc="http://schemas.openxmlformats.org/markup-compatibility/2006" xmlns:a14="http://schemas.microsoft.com/office/drawing/2010/main">
        <mc:Choice Requires="a14">
          <p:sp>
            <p:nvSpPr>
              <p:cNvPr id="176" name="TextBox 175">
                <a:extLst>
                  <a:ext uri="{FF2B5EF4-FFF2-40B4-BE49-F238E27FC236}">
                    <a16:creationId xmlns:a16="http://schemas.microsoft.com/office/drawing/2014/main" id="{5AB2EA39-DF80-B542-B22F-DC9154F28D74}"/>
                  </a:ext>
                </a:extLst>
              </p:cNvPr>
              <p:cNvSpPr txBox="1"/>
              <p:nvPr/>
            </p:nvSpPr>
            <p:spPr>
              <a:xfrm>
                <a:off x="8411643" y="3352606"/>
                <a:ext cx="733727" cy="307777"/>
              </a:xfrm>
              <a:prstGeom prst="rect">
                <a:avLst/>
              </a:prstGeom>
              <a:noFill/>
            </p:spPr>
            <p:txBody>
              <a:bodyPr wrap="none" rtlCol="0">
                <a:spAutoFit/>
              </a:bodyPr>
              <a:lstStyle/>
              <a:p>
                <a:r>
                  <a:rPr lang="en-GB" sz="1400" dirty="0"/>
                  <a:t>from </a:t>
                </a:r>
                <a14:m>
                  <m:oMath xmlns:m="http://schemas.openxmlformats.org/officeDocument/2006/math">
                    <m:sSub>
                      <m:sSubPr>
                        <m:ctrlPr>
                          <a:rPr lang="de-DE" sz="1400" i="1" dirty="0">
                            <a:latin typeface="Cambria Math" panose="02040503050406030204" pitchFamily="18" charset="0"/>
                            <a:cs typeface="Times New Roman"/>
                          </a:rPr>
                        </m:ctrlPr>
                      </m:sSubPr>
                      <m:e>
                        <m:acc>
                          <m:accPr>
                            <m:chr m:val="̂"/>
                            <m:ctrlPr>
                              <a:rPr lang="en-US" sz="1400" i="1" dirty="0">
                                <a:latin typeface="Cambria Math" panose="02040503050406030204" pitchFamily="18" charset="0"/>
                                <a:cs typeface="Times New Roman"/>
                              </a:rPr>
                            </m:ctrlPr>
                          </m:accPr>
                          <m:e>
                            <m:r>
                              <a:rPr lang="de-DE" sz="1400" i="1" dirty="0">
                                <a:latin typeface="Cambria Math" panose="02040503050406030204" pitchFamily="18" charset="0"/>
                                <a:cs typeface="Times New Roman"/>
                              </a:rPr>
                              <m:t>𝑠</m:t>
                            </m:r>
                          </m:e>
                        </m:acc>
                      </m:e>
                      <m:sub>
                        <m:r>
                          <a:rPr lang="de-DE" sz="1400" i="1" dirty="0">
                            <a:latin typeface="Cambria Math" panose="02040503050406030204" pitchFamily="18" charset="0"/>
                            <a:cs typeface="Times New Roman"/>
                          </a:rPr>
                          <m:t>1</m:t>
                        </m:r>
                      </m:sub>
                    </m:sSub>
                  </m:oMath>
                </a14:m>
                <a:endParaRPr lang="en-GB" sz="1400" dirty="0"/>
              </a:p>
            </p:txBody>
          </p:sp>
        </mc:Choice>
        <mc:Fallback xmlns="">
          <p:sp>
            <p:nvSpPr>
              <p:cNvPr id="176" name="TextBox 175">
                <a:extLst>
                  <a:ext uri="{FF2B5EF4-FFF2-40B4-BE49-F238E27FC236}">
                    <a16:creationId xmlns:a16="http://schemas.microsoft.com/office/drawing/2014/main" id="{5AB2EA39-DF80-B542-B22F-DC9154F28D74}"/>
                  </a:ext>
                </a:extLst>
              </p:cNvPr>
              <p:cNvSpPr txBox="1">
                <a:spLocks noRot="1" noChangeAspect="1" noMove="1" noResize="1" noEditPoints="1" noAdjustHandles="1" noChangeArrowheads="1" noChangeShapeType="1" noTextEdit="1"/>
              </p:cNvSpPr>
              <p:nvPr/>
            </p:nvSpPr>
            <p:spPr>
              <a:xfrm>
                <a:off x="8411643" y="3352606"/>
                <a:ext cx="733727" cy="307777"/>
              </a:xfrm>
              <a:prstGeom prst="rect">
                <a:avLst/>
              </a:prstGeom>
              <a:blipFill>
                <a:blip r:embed="rId11"/>
                <a:stretch>
                  <a:fillRect l="-3448" t="-4167" b="-25000"/>
                </a:stretch>
              </a:blipFill>
            </p:spPr>
            <p:txBody>
              <a:bodyPr/>
              <a:lstStyle/>
              <a:p>
                <a:r>
                  <a:rPr lang="en-DE">
                    <a:noFill/>
                  </a:rPr>
                  <a:t> </a:t>
                </a:r>
              </a:p>
            </p:txBody>
          </p:sp>
        </mc:Fallback>
      </mc:AlternateContent>
      <p:cxnSp>
        <p:nvCxnSpPr>
          <p:cNvPr id="188" name="Straight Connector 187">
            <a:extLst>
              <a:ext uri="{FF2B5EF4-FFF2-40B4-BE49-F238E27FC236}">
                <a16:creationId xmlns:a16="http://schemas.microsoft.com/office/drawing/2014/main" id="{555BB200-D32D-124A-99D7-B1EA7BCF8902}"/>
              </a:ext>
            </a:extLst>
          </p:cNvPr>
          <p:cNvCxnSpPr>
            <a:cxnSpLocks/>
          </p:cNvCxnSpPr>
          <p:nvPr/>
        </p:nvCxnSpPr>
        <p:spPr>
          <a:xfrm>
            <a:off x="4609483" y="3078633"/>
            <a:ext cx="78811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a:extLst>
              <a:ext uri="{FF2B5EF4-FFF2-40B4-BE49-F238E27FC236}">
                <a16:creationId xmlns:a16="http://schemas.microsoft.com/office/drawing/2014/main" id="{D810A619-BDDC-E948-9DE4-7673533F289B}"/>
              </a:ext>
            </a:extLst>
          </p:cNvPr>
          <p:cNvCxnSpPr>
            <a:cxnSpLocks/>
          </p:cNvCxnSpPr>
          <p:nvPr/>
        </p:nvCxnSpPr>
        <p:spPr>
          <a:xfrm>
            <a:off x="4609484" y="3075571"/>
            <a:ext cx="787181" cy="43239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a:extLst>
              <a:ext uri="{FF2B5EF4-FFF2-40B4-BE49-F238E27FC236}">
                <a16:creationId xmlns:a16="http://schemas.microsoft.com/office/drawing/2014/main" id="{C8193D86-0838-034F-8B44-E0AB9C7FD2FE}"/>
              </a:ext>
            </a:extLst>
          </p:cNvPr>
          <p:cNvCxnSpPr>
            <a:cxnSpLocks/>
          </p:cNvCxnSpPr>
          <p:nvPr/>
        </p:nvCxnSpPr>
        <p:spPr>
          <a:xfrm flipV="1">
            <a:off x="4611478" y="3275109"/>
            <a:ext cx="785187" cy="945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2" name="Straight Connector 191">
            <a:extLst>
              <a:ext uri="{FF2B5EF4-FFF2-40B4-BE49-F238E27FC236}">
                <a16:creationId xmlns:a16="http://schemas.microsoft.com/office/drawing/2014/main" id="{AB6D57C4-97B9-D141-9070-B204A44C3424}"/>
              </a:ext>
            </a:extLst>
          </p:cNvPr>
          <p:cNvCxnSpPr>
            <a:cxnSpLocks/>
          </p:cNvCxnSpPr>
          <p:nvPr/>
        </p:nvCxnSpPr>
        <p:spPr>
          <a:xfrm>
            <a:off x="4611478" y="3281118"/>
            <a:ext cx="814895" cy="43010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3" name="Straight Connector 192">
            <a:extLst>
              <a:ext uri="{FF2B5EF4-FFF2-40B4-BE49-F238E27FC236}">
                <a16:creationId xmlns:a16="http://schemas.microsoft.com/office/drawing/2014/main" id="{6B122D48-28AE-F945-AD3E-EC6761AA2B84}"/>
              </a:ext>
            </a:extLst>
          </p:cNvPr>
          <p:cNvCxnSpPr>
            <a:cxnSpLocks/>
          </p:cNvCxnSpPr>
          <p:nvPr/>
        </p:nvCxnSpPr>
        <p:spPr>
          <a:xfrm>
            <a:off x="4609836" y="3484239"/>
            <a:ext cx="786828" cy="4458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a:extLst>
              <a:ext uri="{FF2B5EF4-FFF2-40B4-BE49-F238E27FC236}">
                <a16:creationId xmlns:a16="http://schemas.microsoft.com/office/drawing/2014/main" id="{1810C5F0-903A-6F4A-AD2E-6DFDD83A3C47}"/>
              </a:ext>
            </a:extLst>
          </p:cNvPr>
          <p:cNvCxnSpPr>
            <a:cxnSpLocks/>
          </p:cNvCxnSpPr>
          <p:nvPr/>
        </p:nvCxnSpPr>
        <p:spPr>
          <a:xfrm>
            <a:off x="4609836" y="3480794"/>
            <a:ext cx="786828" cy="65637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a:extLst>
              <a:ext uri="{FF2B5EF4-FFF2-40B4-BE49-F238E27FC236}">
                <a16:creationId xmlns:a16="http://schemas.microsoft.com/office/drawing/2014/main" id="{57C97537-F9E8-2C41-A738-5A4ED31603FE}"/>
              </a:ext>
            </a:extLst>
          </p:cNvPr>
          <p:cNvCxnSpPr>
            <a:cxnSpLocks/>
          </p:cNvCxnSpPr>
          <p:nvPr/>
        </p:nvCxnSpPr>
        <p:spPr>
          <a:xfrm>
            <a:off x="4611477" y="3281119"/>
            <a:ext cx="794878" cy="107826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a:extLst>
              <a:ext uri="{FF2B5EF4-FFF2-40B4-BE49-F238E27FC236}">
                <a16:creationId xmlns:a16="http://schemas.microsoft.com/office/drawing/2014/main" id="{84471293-CC59-6042-BF96-359ADF8B88A1}"/>
              </a:ext>
            </a:extLst>
          </p:cNvPr>
          <p:cNvCxnSpPr>
            <a:cxnSpLocks/>
          </p:cNvCxnSpPr>
          <p:nvPr/>
        </p:nvCxnSpPr>
        <p:spPr>
          <a:xfrm>
            <a:off x="4855804" y="3976019"/>
            <a:ext cx="540861" cy="36214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3" name="Straight Connector 202">
            <a:extLst>
              <a:ext uri="{FF2B5EF4-FFF2-40B4-BE49-F238E27FC236}">
                <a16:creationId xmlns:a16="http://schemas.microsoft.com/office/drawing/2014/main" id="{728932E7-1D82-6847-A418-7B1D0AFC858E}"/>
              </a:ext>
            </a:extLst>
          </p:cNvPr>
          <p:cNvCxnSpPr>
            <a:cxnSpLocks/>
          </p:cNvCxnSpPr>
          <p:nvPr/>
        </p:nvCxnSpPr>
        <p:spPr>
          <a:xfrm>
            <a:off x="4609484" y="3684097"/>
            <a:ext cx="787181" cy="64615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1" name="Straight Connector 310">
            <a:extLst>
              <a:ext uri="{FF2B5EF4-FFF2-40B4-BE49-F238E27FC236}">
                <a16:creationId xmlns:a16="http://schemas.microsoft.com/office/drawing/2014/main" id="{78DE4EBE-18D6-8B4D-B08A-990D2FED7161}"/>
              </a:ext>
            </a:extLst>
          </p:cNvPr>
          <p:cNvCxnSpPr>
            <a:cxnSpLocks/>
          </p:cNvCxnSpPr>
          <p:nvPr/>
        </p:nvCxnSpPr>
        <p:spPr>
          <a:xfrm>
            <a:off x="6712923" y="3056849"/>
            <a:ext cx="32914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2" name="Straight Connector 311">
            <a:extLst>
              <a:ext uri="{FF2B5EF4-FFF2-40B4-BE49-F238E27FC236}">
                <a16:creationId xmlns:a16="http://schemas.microsoft.com/office/drawing/2014/main" id="{B1C5C243-B7E4-C243-B05D-D72E51CED2ED}"/>
              </a:ext>
            </a:extLst>
          </p:cNvPr>
          <p:cNvCxnSpPr>
            <a:cxnSpLocks/>
          </p:cNvCxnSpPr>
          <p:nvPr/>
        </p:nvCxnSpPr>
        <p:spPr>
          <a:xfrm flipV="1">
            <a:off x="6635533" y="4154985"/>
            <a:ext cx="406533" cy="21521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3" name="Straight Connector 312">
            <a:extLst>
              <a:ext uri="{FF2B5EF4-FFF2-40B4-BE49-F238E27FC236}">
                <a16:creationId xmlns:a16="http://schemas.microsoft.com/office/drawing/2014/main" id="{57D937EE-DA01-B547-95E8-C3A03102D806}"/>
              </a:ext>
            </a:extLst>
          </p:cNvPr>
          <p:cNvCxnSpPr>
            <a:cxnSpLocks/>
          </p:cNvCxnSpPr>
          <p:nvPr/>
        </p:nvCxnSpPr>
        <p:spPr>
          <a:xfrm flipV="1">
            <a:off x="6714917" y="3062803"/>
            <a:ext cx="327148" cy="19997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4" name="Straight Connector 313">
            <a:extLst>
              <a:ext uri="{FF2B5EF4-FFF2-40B4-BE49-F238E27FC236}">
                <a16:creationId xmlns:a16="http://schemas.microsoft.com/office/drawing/2014/main" id="{04878D64-8545-6B4A-90AC-0565F117EEAA}"/>
              </a:ext>
            </a:extLst>
          </p:cNvPr>
          <p:cNvCxnSpPr>
            <a:cxnSpLocks/>
          </p:cNvCxnSpPr>
          <p:nvPr/>
        </p:nvCxnSpPr>
        <p:spPr>
          <a:xfrm flipV="1">
            <a:off x="6713455" y="3899126"/>
            <a:ext cx="328611" cy="25820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5" name="Straight Connector 314">
            <a:extLst>
              <a:ext uri="{FF2B5EF4-FFF2-40B4-BE49-F238E27FC236}">
                <a16:creationId xmlns:a16="http://schemas.microsoft.com/office/drawing/2014/main" id="{D0F2AA75-0CC4-4846-B741-E8040BA7EB56}"/>
              </a:ext>
            </a:extLst>
          </p:cNvPr>
          <p:cNvCxnSpPr>
            <a:cxnSpLocks/>
          </p:cNvCxnSpPr>
          <p:nvPr/>
        </p:nvCxnSpPr>
        <p:spPr>
          <a:xfrm>
            <a:off x="6711153" y="3507714"/>
            <a:ext cx="330912" cy="18291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6" name="Straight Connector 315">
            <a:extLst>
              <a:ext uri="{FF2B5EF4-FFF2-40B4-BE49-F238E27FC236}">
                <a16:creationId xmlns:a16="http://schemas.microsoft.com/office/drawing/2014/main" id="{F61B9420-D945-F140-B1F8-45D9956A4CC5}"/>
              </a:ext>
            </a:extLst>
          </p:cNvPr>
          <p:cNvCxnSpPr>
            <a:cxnSpLocks/>
          </p:cNvCxnSpPr>
          <p:nvPr/>
        </p:nvCxnSpPr>
        <p:spPr>
          <a:xfrm>
            <a:off x="6728309" y="3717711"/>
            <a:ext cx="313756" cy="18579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7" name="Straight Connector 316">
            <a:extLst>
              <a:ext uri="{FF2B5EF4-FFF2-40B4-BE49-F238E27FC236}">
                <a16:creationId xmlns:a16="http://schemas.microsoft.com/office/drawing/2014/main" id="{718A9519-593F-B645-AD25-4ACEE895B7EA}"/>
              </a:ext>
            </a:extLst>
          </p:cNvPr>
          <p:cNvCxnSpPr>
            <a:cxnSpLocks/>
          </p:cNvCxnSpPr>
          <p:nvPr/>
        </p:nvCxnSpPr>
        <p:spPr>
          <a:xfrm flipV="1">
            <a:off x="6714217" y="3690633"/>
            <a:ext cx="316738" cy="23940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8" name="Straight Connector 317">
            <a:extLst>
              <a:ext uri="{FF2B5EF4-FFF2-40B4-BE49-F238E27FC236}">
                <a16:creationId xmlns:a16="http://schemas.microsoft.com/office/drawing/2014/main" id="{734C71DD-DA5A-F24B-991E-F332359F47B3}"/>
              </a:ext>
            </a:extLst>
          </p:cNvPr>
          <p:cNvCxnSpPr>
            <a:cxnSpLocks/>
          </p:cNvCxnSpPr>
          <p:nvPr/>
        </p:nvCxnSpPr>
        <p:spPr>
          <a:xfrm flipV="1">
            <a:off x="6632635" y="4358765"/>
            <a:ext cx="409430" cy="505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77" name="Rectangle 176">
            <a:extLst>
              <a:ext uri="{FF2B5EF4-FFF2-40B4-BE49-F238E27FC236}">
                <a16:creationId xmlns:a16="http://schemas.microsoft.com/office/drawing/2014/main" id="{261F0C0C-7ACA-D549-9FEF-488F3D1D4453}"/>
              </a:ext>
            </a:extLst>
          </p:cNvPr>
          <p:cNvSpPr/>
          <p:nvPr/>
        </p:nvSpPr>
        <p:spPr>
          <a:xfrm>
            <a:off x="5429282" y="143384"/>
            <a:ext cx="5066717" cy="1600438"/>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marL="6350" lvl="2">
              <a:tabLst>
                <a:tab pos="354013" algn="l"/>
                <a:tab pos="709613" algn="l"/>
                <a:tab pos="1065213" algn="l"/>
                <a:tab pos="1465263" algn="l"/>
                <a:tab pos="2532063" algn="l"/>
                <a:tab pos="5192713" algn="l"/>
              </a:tabLst>
            </a:pPr>
            <a:r>
              <a:rPr lang="pt-BR" sz="1400" dirty="0">
                <a:latin typeface="Courier New" panose="02070309020205020404" pitchFamily="49" charset="0"/>
                <a:cs typeface="Courier New" panose="02070309020205020404" pitchFamily="49" charset="0"/>
              </a:rPr>
              <a:t>// </a:t>
            </a:r>
            <a:r>
              <a:rPr lang="pt-BR" sz="1400" dirty="0" err="1">
                <a:latin typeface="Courier New" panose="02070309020205020404" pitchFamily="49" charset="0"/>
                <a:cs typeface="Courier New" panose="02070309020205020404" pitchFamily="49" charset="0"/>
              </a:rPr>
              <a:t>construct</a:t>
            </a:r>
            <a:r>
              <a:rPr lang="pt-BR" sz="1400" dirty="0">
                <a:latin typeface="Courier New" panose="02070309020205020404" pitchFamily="49" charset="0"/>
                <a:cs typeface="Courier New" panose="02070309020205020404" pitchFamily="49" charset="0"/>
              </a:rPr>
              <a:t> a </a:t>
            </a:r>
            <a:r>
              <a:rPr lang="pt-BR" sz="1400" dirty="0" err="1">
                <a:latin typeface="Courier New" panose="02070309020205020404" pitchFamily="49" charset="0"/>
                <a:cs typeface="Courier New" panose="02070309020205020404" pitchFamily="49" charset="0"/>
              </a:rPr>
              <a:t>relaxed</a:t>
            </a:r>
            <a:r>
              <a:rPr lang="pt-BR" sz="1400" dirty="0">
                <a:latin typeface="Courier New" panose="02070309020205020404" pitchFamily="49" charset="0"/>
                <a:cs typeface="Courier New" panose="02070309020205020404" pitchFamily="49" charset="0"/>
              </a:rPr>
              <a:t> </a:t>
            </a:r>
            <a:r>
              <a:rPr lang="pt-BR" sz="1400" dirty="0" err="1">
                <a:latin typeface="Courier New" panose="02070309020205020404" pitchFamily="49" charset="0"/>
                <a:cs typeface="Courier New" panose="02070309020205020404" pitchFamily="49" charset="0"/>
              </a:rPr>
              <a:t>solution</a:t>
            </a:r>
            <a:r>
              <a:rPr lang="pt-BR" sz="1400" dirty="0">
                <a:latin typeface="Courier New" panose="02070309020205020404" pitchFamily="49" charset="0"/>
                <a:cs typeface="Courier New" panose="02070309020205020404" pitchFamily="49" charset="0"/>
              </a:rPr>
              <a:t> ⟨</a:t>
            </a:r>
            <a:r>
              <a:rPr lang="pt-BR" sz="1400" i="1" dirty="0">
                <a:latin typeface="Courier New" panose="02070309020205020404" pitchFamily="49" charset="0"/>
                <a:cs typeface="Courier New" panose="02070309020205020404" pitchFamily="49" charset="0"/>
              </a:rPr>
              <a:t>A</a:t>
            </a:r>
            <a:r>
              <a:rPr lang="pt-BR" sz="1400" baseline="-25000" dirty="0">
                <a:latin typeface="Courier New" panose="02070309020205020404" pitchFamily="49" charset="0"/>
                <a:cs typeface="Courier New" panose="02070309020205020404" pitchFamily="49" charset="0"/>
              </a:rPr>
              <a:t>1</a:t>
            </a:r>
            <a:r>
              <a:rPr lang="pt-BR" sz="1400" dirty="0">
                <a:latin typeface="Courier New" panose="02070309020205020404" pitchFamily="49" charset="0"/>
                <a:cs typeface="Courier New" panose="02070309020205020404" pitchFamily="49" charset="0"/>
              </a:rPr>
              <a:t>,</a:t>
            </a:r>
            <a:r>
              <a:rPr lang="pt-BR" sz="1400" i="1" dirty="0">
                <a:latin typeface="Courier New" panose="02070309020205020404" pitchFamily="49" charset="0"/>
                <a:cs typeface="Courier New" panose="02070309020205020404" pitchFamily="49" charset="0"/>
              </a:rPr>
              <a:t>A</a:t>
            </a:r>
            <a:r>
              <a:rPr lang="pt-BR" sz="1400" baseline="-25000" dirty="0">
                <a:latin typeface="Courier New" panose="02070309020205020404" pitchFamily="49" charset="0"/>
                <a:cs typeface="Courier New" panose="02070309020205020404" pitchFamily="49" charset="0"/>
              </a:rPr>
              <a:t>2</a:t>
            </a:r>
            <a:r>
              <a:rPr lang="pt-BR" sz="1400" dirty="0">
                <a:latin typeface="Courier New" panose="02070309020205020404" pitchFamily="49" charset="0"/>
                <a:cs typeface="Courier New" panose="02070309020205020404" pitchFamily="49" charset="0"/>
              </a:rPr>
              <a:t>,…,</a:t>
            </a:r>
            <a:r>
              <a:rPr lang="pt-BR" sz="1400" i="1" dirty="0" err="1">
                <a:latin typeface="Courier New" panose="02070309020205020404" pitchFamily="49" charset="0"/>
                <a:cs typeface="Courier New" panose="02070309020205020404" pitchFamily="49" charset="0"/>
              </a:rPr>
              <a:t>A</a:t>
            </a:r>
            <a:r>
              <a:rPr lang="pt-BR" sz="1400" i="1" baseline="-25000" dirty="0" err="1">
                <a:latin typeface="Courier New" panose="02070309020205020404" pitchFamily="49" charset="0"/>
                <a:cs typeface="Courier New" panose="02070309020205020404" pitchFamily="49" charset="0"/>
              </a:rPr>
              <a:t>k</a:t>
            </a:r>
            <a:r>
              <a:rPr lang="pt-BR" sz="1400" dirty="0">
                <a:latin typeface="Courier New" panose="02070309020205020404" pitchFamily="49" charset="0"/>
                <a:cs typeface="Courier New" panose="02070309020205020404" pitchFamily="49" charset="0"/>
              </a:rPr>
              <a:t>⟩:</a:t>
            </a:r>
          </a:p>
          <a:p>
            <a:pPr marL="6350" lvl="2">
              <a:tabLst>
                <a:tab pos="354013" algn="l"/>
                <a:tab pos="709613" algn="l"/>
                <a:tab pos="1065213" algn="l"/>
                <a:tab pos="1465263" algn="l"/>
                <a:tab pos="2532063" algn="l"/>
                <a:tab pos="5192713" algn="l"/>
              </a:tabLst>
            </a:pPr>
            <a:r>
              <a:rPr lang="en-US" sz="1400" i="1" dirty="0" err="1">
                <a:latin typeface="Courier New" panose="02070309020205020404" pitchFamily="49" charset="0"/>
                <a:cs typeface="Courier New" panose="02070309020205020404" pitchFamily="49" charset="0"/>
              </a:rPr>
              <a:t>ŝ</a:t>
            </a:r>
            <a:r>
              <a:rPr lang="pt-BR" sz="1400" baseline="-25000" dirty="0">
                <a:latin typeface="Courier New" panose="02070309020205020404" pitchFamily="49" charset="0"/>
                <a:cs typeface="Courier New" panose="02070309020205020404" pitchFamily="49" charset="0"/>
              </a:rPr>
              <a:t>0</a:t>
            </a:r>
            <a:r>
              <a:rPr lang="pt-BR" sz="1400"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s</a:t>
            </a:r>
            <a:endParaRPr lang="pt-BR" sz="1400" i="1" dirty="0">
              <a:latin typeface="Courier New" panose="02070309020205020404" pitchFamily="49" charset="0"/>
              <a:cs typeface="Courier New" panose="02070309020205020404" pitchFamily="49" charset="0"/>
            </a:endParaRPr>
          </a:p>
          <a:p>
            <a:pPr marL="6350" lvl="2">
              <a:tabLst>
                <a:tab pos="354013" algn="l"/>
                <a:tab pos="709613" algn="l"/>
                <a:tab pos="1065213" algn="l"/>
                <a:tab pos="1465263" algn="l"/>
                <a:tab pos="2532063" algn="l"/>
                <a:tab pos="5192713" algn="l"/>
              </a:tabLst>
            </a:pPr>
            <a:r>
              <a:rPr lang="en-US" sz="1400" b="1" dirty="0">
                <a:latin typeface="Courier New" panose="02070309020205020404" pitchFamily="49" charset="0"/>
                <a:cs typeface="Courier New" panose="02070309020205020404" pitchFamily="49" charset="0"/>
              </a:rPr>
              <a:t>for</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k</a:t>
            </a:r>
            <a:r>
              <a:rPr lang="en-US" sz="1400" dirty="0">
                <a:latin typeface="Courier New" panose="02070309020205020404" pitchFamily="49" charset="0"/>
                <a:cs typeface="Courier New" panose="02070309020205020404" pitchFamily="49" charset="0"/>
              </a:rPr>
              <a:t> = 1; k++; subset of </a:t>
            </a:r>
            <a:r>
              <a:rPr lang="en-US" sz="1400" i="1" dirty="0" err="1">
                <a:latin typeface="Courier New" panose="02070309020205020404" pitchFamily="49" charset="0"/>
                <a:cs typeface="Courier New" panose="02070309020205020404" pitchFamily="49" charset="0"/>
              </a:rPr>
              <a:t>ŝ</a:t>
            </a:r>
            <a:r>
              <a:rPr lang="en-US" sz="1400" i="1" baseline="-25000" dirty="0" err="1">
                <a:latin typeface="Courier New" panose="02070309020205020404" pitchFamily="49" charset="0"/>
                <a:cs typeface="Courier New" panose="02070309020205020404" pitchFamily="49" charset="0"/>
              </a:rPr>
              <a:t>k</a:t>
            </a:r>
            <a:r>
              <a:rPr lang="en-US" sz="1400" dirty="0">
                <a:latin typeface="Courier New" panose="02070309020205020404" pitchFamily="49" charset="0"/>
                <a:cs typeface="Courier New" panose="02070309020205020404" pitchFamily="49" charset="0"/>
              </a:rPr>
              <a:t> r-satisfies g </a:t>
            </a:r>
            <a:r>
              <a:rPr lang="en-US" sz="1400" b="1" dirty="0">
                <a:latin typeface="Courier New" panose="02070309020205020404" pitchFamily="49" charset="0"/>
                <a:cs typeface="Courier New" panose="02070309020205020404" pitchFamily="49" charset="0"/>
              </a:rPr>
              <a:t>do</a:t>
            </a:r>
          </a:p>
          <a:p>
            <a:pPr marL="6350" lvl="3">
              <a:tabLst>
                <a:tab pos="354013" algn="l"/>
                <a:tab pos="709613" algn="l"/>
                <a:tab pos="1065213" algn="l"/>
                <a:tab pos="1465263" algn="l"/>
                <a:tab pos="2532063" algn="l"/>
                <a:tab pos="5192713"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A</a:t>
            </a:r>
            <a:r>
              <a:rPr lang="en-US" sz="1400" i="1" baseline="-25000" dirty="0">
                <a:latin typeface="Courier New" panose="02070309020205020404" pitchFamily="49" charset="0"/>
                <a:cs typeface="Courier New" panose="02070309020205020404" pitchFamily="49" charset="0"/>
              </a:rPr>
              <a:t>k</a:t>
            </a:r>
            <a:r>
              <a:rPr lang="en-US" sz="1400" dirty="0">
                <a:latin typeface="Courier New" panose="02070309020205020404" pitchFamily="49" charset="0"/>
                <a:cs typeface="Courier New" panose="02070309020205020404" pitchFamily="49" charset="0"/>
              </a:rPr>
              <a:t> = {all actions r-applicable in </a:t>
            </a:r>
            <a:r>
              <a:rPr lang="en-US" sz="1400" i="1" dirty="0" err="1">
                <a:latin typeface="Courier New" panose="02070309020205020404" pitchFamily="49" charset="0"/>
                <a:cs typeface="Courier New" panose="02070309020205020404" pitchFamily="49" charset="0"/>
              </a:rPr>
              <a:t>ŝ</a:t>
            </a:r>
            <a:r>
              <a:rPr lang="en-US" sz="1400" i="1" baseline="-25000" dirty="0" err="1">
                <a:latin typeface="Courier New" panose="02070309020205020404" pitchFamily="49" charset="0"/>
                <a:cs typeface="Courier New" panose="02070309020205020404" pitchFamily="49" charset="0"/>
              </a:rPr>
              <a:t>k</a:t>
            </a:r>
            <a:r>
              <a:rPr lang="en-US" sz="1400" baseline="-25000" dirty="0">
                <a:latin typeface="Courier New" panose="02070309020205020404" pitchFamily="49" charset="0"/>
                <a:cs typeface="Courier New" panose="02070309020205020404" pitchFamily="49" charset="0"/>
              </a:rPr>
              <a:t>–1</a:t>
            </a:r>
            <a:r>
              <a:rPr lang="en-US" sz="1400" dirty="0">
                <a:latin typeface="Courier New" panose="02070309020205020404" pitchFamily="49" charset="0"/>
                <a:cs typeface="Courier New" panose="02070309020205020404" pitchFamily="49" charset="0"/>
              </a:rPr>
              <a:t>}</a:t>
            </a:r>
          </a:p>
          <a:p>
            <a:pPr marL="6350" lvl="3">
              <a:tabLst>
                <a:tab pos="354013" algn="l"/>
                <a:tab pos="709613" algn="l"/>
                <a:tab pos="1065213" algn="l"/>
                <a:tab pos="1465263" algn="l"/>
                <a:tab pos="2532063" algn="l"/>
                <a:tab pos="5192713" algn="l"/>
              </a:tabLst>
            </a:pPr>
            <a:r>
              <a:rPr lang="en-US" sz="1400" dirty="0">
                <a:latin typeface="Courier New" panose="02070309020205020404" pitchFamily="49" charset="0"/>
                <a:cs typeface="Courier New" panose="02070309020205020404" pitchFamily="49" charset="0"/>
              </a:rPr>
              <a:t>	</a:t>
            </a:r>
            <a:r>
              <a:rPr lang="en-US" sz="1400" i="1" dirty="0" err="1">
                <a:latin typeface="Courier New" panose="02070309020205020404" pitchFamily="49" charset="0"/>
                <a:cs typeface="Courier New" panose="02070309020205020404" pitchFamily="49" charset="0"/>
              </a:rPr>
              <a:t>ŝ</a:t>
            </a:r>
            <a:r>
              <a:rPr lang="en-US" sz="1400" i="1" baseline="-25000" dirty="0" err="1">
                <a:latin typeface="Courier New" panose="02070309020205020404" pitchFamily="49" charset="0"/>
                <a:cs typeface="Courier New" panose="02070309020205020404" pitchFamily="49" charset="0"/>
              </a:rPr>
              <a:t>k</a:t>
            </a:r>
            <a:r>
              <a:rPr lang="en-US" sz="1400" dirty="0">
                <a:latin typeface="Courier New" panose="02070309020205020404" pitchFamily="49" charset="0"/>
                <a:cs typeface="Courier New" panose="02070309020205020404" pitchFamily="49" charset="0"/>
              </a:rPr>
              <a:t> = 𝛾</a:t>
            </a:r>
            <a:r>
              <a:rPr lang="el-GR" sz="1400" baseline="30000" dirty="0">
                <a:latin typeface="Courier New" panose="02070309020205020404" pitchFamily="49" charset="0"/>
                <a:cs typeface="Courier New" panose="02070309020205020404" pitchFamily="49" charset="0"/>
              </a:rPr>
              <a:t>+</a:t>
            </a:r>
            <a:r>
              <a:rPr lang="el-GR" sz="1400" dirty="0">
                <a:latin typeface="Courier New" panose="02070309020205020404" pitchFamily="49" charset="0"/>
                <a:cs typeface="Courier New" panose="02070309020205020404" pitchFamily="49" charset="0"/>
              </a:rPr>
              <a:t>(</a:t>
            </a:r>
            <a:r>
              <a:rPr lang="el-GR" sz="1400" i="1" dirty="0">
                <a:latin typeface="Courier New" panose="02070309020205020404" pitchFamily="49" charset="0"/>
                <a:cs typeface="Courier New" panose="02070309020205020404" pitchFamily="49" charset="0"/>
              </a:rPr>
              <a:t>s</a:t>
            </a:r>
            <a:r>
              <a:rPr lang="en-US" sz="1400" i="1" baseline="-25000" dirty="0">
                <a:latin typeface="Courier New" panose="02070309020205020404" pitchFamily="49" charset="0"/>
                <a:cs typeface="Courier New" panose="02070309020205020404" pitchFamily="49" charset="0"/>
              </a:rPr>
              <a:t>k</a:t>
            </a:r>
            <a:r>
              <a:rPr lang="en-US" sz="1400" baseline="-25000" dirty="0">
                <a:latin typeface="Courier New" panose="02070309020205020404" pitchFamily="49" charset="0"/>
                <a:cs typeface="Courier New" panose="02070309020205020404" pitchFamily="49" charset="0"/>
              </a:rPr>
              <a:t>–1</a:t>
            </a:r>
            <a:r>
              <a:rPr lang="el-GR" sz="1400" dirty="0">
                <a:latin typeface="Courier New" panose="02070309020205020404" pitchFamily="49" charset="0"/>
                <a:cs typeface="Courier New" panose="02070309020205020404" pitchFamily="49" charset="0"/>
              </a:rPr>
              <a:t>,</a:t>
            </a:r>
            <a:r>
              <a:rPr lang="el-GR" sz="1400" baseline="-250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A</a:t>
            </a:r>
            <a:r>
              <a:rPr lang="en-US" sz="1400" i="1" baseline="-25000" dirty="0">
                <a:latin typeface="Courier New" panose="02070309020205020404" pitchFamily="49" charset="0"/>
                <a:cs typeface="Courier New" panose="02070309020205020404" pitchFamily="49" charset="0"/>
              </a:rPr>
              <a:t>k</a:t>
            </a:r>
            <a:r>
              <a:rPr lang="el-GR" sz="1400" dirty="0">
                <a:latin typeface="Courier New" panose="02070309020205020404" pitchFamily="49" charset="0"/>
                <a:cs typeface="Courier New" panose="02070309020205020404" pitchFamily="49" charset="0"/>
              </a:rPr>
              <a:t>)</a:t>
            </a:r>
            <a:endParaRPr lang="en-US" sz="1400" dirty="0">
              <a:latin typeface="Courier New" panose="02070309020205020404" pitchFamily="49" charset="0"/>
              <a:cs typeface="Courier New" panose="02070309020205020404" pitchFamily="49" charset="0"/>
            </a:endParaRPr>
          </a:p>
          <a:p>
            <a:pPr marL="6350" lvl="3">
              <a:tabLst>
                <a:tab pos="354013" algn="l"/>
                <a:tab pos="709613" algn="l"/>
                <a:tab pos="1065213" algn="l"/>
                <a:tab pos="1465263" algn="l"/>
                <a:tab pos="2532063" algn="l"/>
                <a:tab pos="5192713"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if</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k</a:t>
            </a:r>
            <a:r>
              <a:rPr lang="en-US" sz="1400" dirty="0">
                <a:latin typeface="Courier New" panose="02070309020205020404" pitchFamily="49" charset="0"/>
                <a:cs typeface="Courier New" panose="02070309020205020404" pitchFamily="49" charset="0"/>
              </a:rPr>
              <a:t> &gt; 1 and </a:t>
            </a:r>
            <a:r>
              <a:rPr lang="en-US" sz="1400" i="1" dirty="0" err="1">
                <a:latin typeface="Courier New" panose="02070309020205020404" pitchFamily="49" charset="0"/>
                <a:cs typeface="Courier New" panose="02070309020205020404" pitchFamily="49" charset="0"/>
              </a:rPr>
              <a:t>ŝ</a:t>
            </a:r>
            <a:r>
              <a:rPr lang="en-US" sz="1400" i="1" baseline="-25000" dirty="0" err="1">
                <a:latin typeface="Courier New" panose="02070309020205020404" pitchFamily="49" charset="0"/>
                <a:cs typeface="Courier New" panose="02070309020205020404" pitchFamily="49" charset="0"/>
              </a:rPr>
              <a:t>k</a:t>
            </a:r>
            <a:r>
              <a:rPr lang="en-US" sz="1400" dirty="0">
                <a:latin typeface="Courier New" panose="02070309020205020404" pitchFamily="49" charset="0"/>
                <a:cs typeface="Courier New" panose="02070309020205020404" pitchFamily="49" charset="0"/>
              </a:rPr>
              <a:t> = </a:t>
            </a:r>
            <a:r>
              <a:rPr lang="en-US" sz="1400" i="1" dirty="0" err="1">
                <a:latin typeface="Courier New" panose="02070309020205020404" pitchFamily="49" charset="0"/>
                <a:cs typeface="Courier New" panose="02070309020205020404" pitchFamily="49" charset="0"/>
              </a:rPr>
              <a:t>ŝ</a:t>
            </a:r>
            <a:r>
              <a:rPr lang="en-US" sz="1400" i="1" baseline="-25000" dirty="0" err="1">
                <a:latin typeface="Courier New" panose="02070309020205020404" pitchFamily="49" charset="0"/>
                <a:cs typeface="Courier New" panose="02070309020205020404" pitchFamily="49" charset="0"/>
              </a:rPr>
              <a:t>k</a:t>
            </a:r>
            <a:r>
              <a:rPr lang="en-US" sz="1400" baseline="-25000" dirty="0">
                <a:latin typeface="Courier New" panose="02070309020205020404" pitchFamily="49" charset="0"/>
                <a:cs typeface="Courier New" panose="02070309020205020404" pitchFamily="49" charset="0"/>
              </a:rPr>
              <a:t>–1</a:t>
            </a: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then</a:t>
            </a:r>
            <a:r>
              <a:rPr lang="en-US" sz="1400" dirty="0">
                <a:latin typeface="Courier New" panose="02070309020205020404" pitchFamily="49" charset="0"/>
                <a:cs typeface="Courier New" panose="02070309020205020404" pitchFamily="49" charset="0"/>
              </a:rPr>
              <a:t> </a:t>
            </a:r>
          </a:p>
          <a:p>
            <a:pPr marL="6350" lvl="3">
              <a:tabLst>
                <a:tab pos="354013" algn="l"/>
                <a:tab pos="709613" algn="l"/>
                <a:tab pos="1065213" algn="l"/>
                <a:tab pos="1465263" algn="l"/>
                <a:tab pos="2532063" algn="l"/>
                <a:tab pos="5192713"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return</a:t>
            </a:r>
            <a:r>
              <a:rPr lang="en-US" sz="1400" dirty="0">
                <a:latin typeface="Courier New" panose="02070309020205020404" pitchFamily="49" charset="0"/>
                <a:cs typeface="Courier New" panose="02070309020205020404" pitchFamily="49" charset="0"/>
              </a:rPr>
              <a:t> ∞	// there’s no solution</a:t>
            </a:r>
            <a:endParaRPr lang="en-US" sz="1400" baseline="-25000" dirty="0">
              <a:latin typeface="Courier New" panose="02070309020205020404" pitchFamily="49" charset="0"/>
              <a:cs typeface="Courier New" panose="02070309020205020404" pitchFamily="49" charset="0"/>
            </a:endParaRPr>
          </a:p>
        </p:txBody>
      </p:sp>
      <p:grpSp>
        <p:nvGrpSpPr>
          <p:cNvPr id="7" name="Group 6">
            <a:extLst>
              <a:ext uri="{FF2B5EF4-FFF2-40B4-BE49-F238E27FC236}">
                <a16:creationId xmlns:a16="http://schemas.microsoft.com/office/drawing/2014/main" id="{2C0362EB-E183-DFEF-3753-F109D2C4001A}"/>
              </a:ext>
            </a:extLst>
          </p:cNvPr>
          <p:cNvGrpSpPr/>
          <p:nvPr/>
        </p:nvGrpSpPr>
        <p:grpSpPr>
          <a:xfrm>
            <a:off x="9053847" y="2190652"/>
            <a:ext cx="2782108" cy="1557425"/>
            <a:chOff x="5462222" y="5016046"/>
            <a:chExt cx="2782108" cy="1557425"/>
          </a:xfrm>
        </p:grpSpPr>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4986ADD9-3F9A-240E-57FA-B9B49738DCBF}"/>
                    </a:ext>
                  </a:extLst>
                </p:cNvPr>
                <p:cNvSpPr/>
                <p:nvPr/>
              </p:nvSpPr>
              <p:spPr>
                <a:xfrm>
                  <a:off x="5462222" y="6265694"/>
                  <a:ext cx="2782108" cy="307777"/>
                </a:xfrm>
                <a:prstGeom prst="rect">
                  <a:avLst/>
                </a:prstGeom>
              </p:spPr>
              <p:txBody>
                <a:bodyPr wrap="none">
                  <a:spAutoFit/>
                </a:bodyPr>
                <a:lstStyle/>
                <a:p>
                  <a:r>
                    <a:rPr lang="ro-RO" sz="1400" i="1" dirty="0">
                      <a:latin typeface="Times New Roman"/>
                      <a:cs typeface="Times New Roman"/>
                    </a:rPr>
                    <a:t> </a:t>
                  </a:r>
                  <a14:m>
                    <m:oMath xmlns:m="http://schemas.openxmlformats.org/officeDocument/2006/math">
                      <m:r>
                        <a:rPr lang="en-US" sz="1400" i="1" dirty="0">
                          <a:latin typeface="Cambria Math" panose="02040503050406030204" pitchFamily="18" charset="0"/>
                        </a:rPr>
                        <m:t>𝑔</m:t>
                      </m:r>
                      <m:r>
                        <a:rPr lang="en-US" sz="1400" i="1" dirty="0">
                          <a:latin typeface="Cambria Math" panose="02040503050406030204" pitchFamily="18" charset="0"/>
                        </a:rPr>
                        <m:t>=</m:t>
                      </m:r>
                      <m:d>
                        <m:dPr>
                          <m:begChr m:val="{"/>
                          <m:endChr m:val="}"/>
                          <m:ctrlPr>
                            <a:rPr lang="en-US" sz="1400" i="1" dirty="0">
                              <a:latin typeface="Cambria Math" panose="02040503050406030204" pitchFamily="18" charset="0"/>
                            </a:rPr>
                          </m:ctrlPr>
                        </m:dPr>
                        <m:e>
                          <m:r>
                            <a:rPr lang="en-US" sz="1400" i="1" dirty="0">
                              <a:latin typeface="Cambria Math" panose="02040503050406030204" pitchFamily="18" charset="0"/>
                            </a:rPr>
                            <m:t>𝑙𝑜𝑐</m:t>
                          </m:r>
                          <m:d>
                            <m:dPr>
                              <m:ctrlPr>
                                <a:rPr lang="en-US" sz="1400" i="1" dirty="0">
                                  <a:latin typeface="Cambria Math" panose="02040503050406030204" pitchFamily="18" charset="0"/>
                                </a:rPr>
                              </m:ctrlPr>
                            </m:dPr>
                            <m:e>
                              <m:r>
                                <a:rPr lang="en-US" sz="1400" i="1" dirty="0">
                                  <a:latin typeface="Cambria Math" panose="02040503050406030204" pitchFamily="18" charset="0"/>
                                </a:rPr>
                                <m:t>𝑟</m:t>
                              </m:r>
                              <m:r>
                                <a:rPr lang="en-US" sz="1400" i="1" dirty="0">
                                  <a:latin typeface="Cambria Math" panose="02040503050406030204" pitchFamily="18" charset="0"/>
                                </a:rPr>
                                <m:t>1</m:t>
                              </m:r>
                            </m:e>
                          </m:d>
                          <m:r>
                            <a:rPr lang="en-US" sz="1400" i="1" dirty="0">
                              <a:latin typeface="Cambria Math" panose="02040503050406030204" pitchFamily="18" charset="0"/>
                            </a:rPr>
                            <m:t>=</m:t>
                          </m:r>
                          <m:r>
                            <a:rPr lang="en-US" sz="1400" i="1" dirty="0">
                              <a:latin typeface="Cambria Math" panose="02040503050406030204" pitchFamily="18" charset="0"/>
                            </a:rPr>
                            <m:t>𝑑</m:t>
                          </m:r>
                          <m:r>
                            <a:rPr lang="en-US" sz="1400" i="1" dirty="0">
                              <a:latin typeface="Cambria Math" panose="02040503050406030204" pitchFamily="18" charset="0"/>
                            </a:rPr>
                            <m:t>3, </m:t>
                          </m:r>
                          <m:r>
                            <a:rPr lang="en-US" sz="1400" i="1" dirty="0">
                              <a:latin typeface="Cambria Math" panose="02040503050406030204" pitchFamily="18" charset="0"/>
                            </a:rPr>
                            <m:t>𝑙𝑜𝑐</m:t>
                          </m:r>
                          <m:d>
                            <m:dPr>
                              <m:ctrlPr>
                                <a:rPr lang="en-US" sz="1400" i="1" dirty="0">
                                  <a:latin typeface="Cambria Math" panose="02040503050406030204" pitchFamily="18" charset="0"/>
                                </a:rPr>
                              </m:ctrlPr>
                            </m:dPr>
                            <m:e>
                              <m:r>
                                <a:rPr lang="en-US" sz="1400" i="1" dirty="0">
                                  <a:latin typeface="Cambria Math" panose="02040503050406030204" pitchFamily="18" charset="0"/>
                                </a:rPr>
                                <m:t>𝑐</m:t>
                              </m:r>
                              <m:r>
                                <a:rPr lang="en-US" sz="1400" i="1" dirty="0">
                                  <a:latin typeface="Cambria Math" panose="02040503050406030204" pitchFamily="18" charset="0"/>
                                </a:rPr>
                                <m:t>1</m:t>
                              </m:r>
                            </m:e>
                          </m:d>
                          <m:r>
                            <a:rPr lang="en-US" sz="1400" i="1" dirty="0">
                              <a:latin typeface="Cambria Math" panose="02040503050406030204" pitchFamily="18" charset="0"/>
                            </a:rPr>
                            <m:t>=</m:t>
                          </m:r>
                          <m:r>
                            <a:rPr lang="en-US" sz="1400" i="1" dirty="0">
                              <a:latin typeface="Cambria Math" panose="02040503050406030204" pitchFamily="18" charset="0"/>
                            </a:rPr>
                            <m:t>𝑟</m:t>
                          </m:r>
                          <m:r>
                            <a:rPr lang="en-US" sz="1400" i="1" dirty="0">
                              <a:latin typeface="Cambria Math" panose="02040503050406030204" pitchFamily="18" charset="0"/>
                            </a:rPr>
                            <m:t>1</m:t>
                          </m:r>
                        </m:e>
                      </m:d>
                    </m:oMath>
                  </a14:m>
                  <a:endParaRPr lang="en-US" sz="1400" dirty="0">
                    <a:latin typeface="Times New Roman"/>
                    <a:cs typeface="Times New Roman"/>
                  </a:endParaRPr>
                </a:p>
              </p:txBody>
            </p:sp>
          </mc:Choice>
          <mc:Fallback xmlns="">
            <p:sp>
              <p:nvSpPr>
                <p:cNvPr id="9" name="Rectangle 8">
                  <a:extLst>
                    <a:ext uri="{FF2B5EF4-FFF2-40B4-BE49-F238E27FC236}">
                      <a16:creationId xmlns:a16="http://schemas.microsoft.com/office/drawing/2014/main" id="{4986ADD9-3F9A-240E-57FA-B9B49738DCBF}"/>
                    </a:ext>
                  </a:extLst>
                </p:cNvPr>
                <p:cNvSpPr>
                  <a:spLocks noRot="1" noChangeAspect="1" noMove="1" noResize="1" noEditPoints="1" noAdjustHandles="1" noChangeArrowheads="1" noChangeShapeType="1" noTextEdit="1"/>
                </p:cNvSpPr>
                <p:nvPr/>
              </p:nvSpPr>
              <p:spPr>
                <a:xfrm>
                  <a:off x="5462222" y="6265694"/>
                  <a:ext cx="2782108" cy="307777"/>
                </a:xfrm>
                <a:prstGeom prst="rect">
                  <a:avLst/>
                </a:prstGeom>
                <a:blipFill>
                  <a:blip r:embed="rId12"/>
                  <a:stretch>
                    <a:fillRect b="-3846"/>
                  </a:stretch>
                </a:blipFill>
              </p:spPr>
              <p:txBody>
                <a:bodyPr/>
                <a:lstStyle/>
                <a:p>
                  <a:r>
                    <a:rPr lang="en-DE">
                      <a:noFill/>
                    </a:rPr>
                    <a:t> </a:t>
                  </a:r>
                </a:p>
              </p:txBody>
            </p:sp>
          </mc:Fallback>
        </mc:AlternateContent>
        <p:grpSp>
          <p:nvGrpSpPr>
            <p:cNvPr id="10" name="Group 9">
              <a:extLst>
                <a:ext uri="{FF2B5EF4-FFF2-40B4-BE49-F238E27FC236}">
                  <a16:creationId xmlns:a16="http://schemas.microsoft.com/office/drawing/2014/main" id="{407D397C-9883-A7D8-F6D7-075A059E8DF8}"/>
                </a:ext>
              </a:extLst>
            </p:cNvPr>
            <p:cNvGrpSpPr>
              <a:grpSpLocks noChangeAspect="1"/>
            </p:cNvGrpSpPr>
            <p:nvPr/>
          </p:nvGrpSpPr>
          <p:grpSpPr>
            <a:xfrm>
              <a:off x="5483242" y="5016046"/>
              <a:ext cx="2657242" cy="1147446"/>
              <a:chOff x="5323352" y="4678231"/>
              <a:chExt cx="2952491" cy="1274940"/>
            </a:xfrm>
          </p:grpSpPr>
          <p:grpSp>
            <p:nvGrpSpPr>
              <p:cNvPr id="12" name="Group 11">
                <a:extLst>
                  <a:ext uri="{FF2B5EF4-FFF2-40B4-BE49-F238E27FC236}">
                    <a16:creationId xmlns:a16="http://schemas.microsoft.com/office/drawing/2014/main" id="{F2C90F5B-5870-6838-3992-6FF3373E5412}"/>
                  </a:ext>
                </a:extLst>
              </p:cNvPr>
              <p:cNvGrpSpPr/>
              <p:nvPr/>
            </p:nvGrpSpPr>
            <p:grpSpPr>
              <a:xfrm>
                <a:off x="7288292" y="5578688"/>
                <a:ext cx="987551" cy="367987"/>
                <a:chOff x="8801532" y="4013715"/>
                <a:chExt cx="1371600" cy="511093"/>
              </a:xfrm>
            </p:grpSpPr>
            <p:sp>
              <p:nvSpPr>
                <p:cNvPr id="54" name="Lightning Bolt 53">
                  <a:extLst>
                    <a:ext uri="{FF2B5EF4-FFF2-40B4-BE49-F238E27FC236}">
                      <a16:creationId xmlns:a16="http://schemas.microsoft.com/office/drawing/2014/main" id="{683B4066-B782-AAFC-28C4-6BD854CEA1F4}"/>
                    </a:ext>
                  </a:extLst>
                </p:cNvPr>
                <p:cNvSpPr/>
                <p:nvPr/>
              </p:nvSpPr>
              <p:spPr>
                <a:xfrm rot="19965343">
                  <a:off x="9139183" y="4118408"/>
                  <a:ext cx="619075" cy="406400"/>
                </a:xfrm>
                <a:prstGeom prst="lightningBolt">
                  <a:avLst/>
                </a:prstGeom>
                <a:solidFill>
                  <a:srgbClr val="CDC9C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Freeform 860">
                  <a:extLst>
                    <a:ext uri="{FF2B5EF4-FFF2-40B4-BE49-F238E27FC236}">
                      <a16:creationId xmlns:a16="http://schemas.microsoft.com/office/drawing/2014/main" id="{C1370631-C7B9-409B-1A6A-AF9B56F40EEF}"/>
                    </a:ext>
                  </a:extLst>
                </p:cNvPr>
                <p:cNvSpPr>
                  <a:spLocks/>
                </p:cNvSpPr>
                <p:nvPr/>
              </p:nvSpPr>
              <p:spPr bwMode="auto">
                <a:xfrm>
                  <a:off x="8801532" y="4026280"/>
                  <a:ext cx="1371600" cy="32004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cxnSp>
              <p:nvCxnSpPr>
                <p:cNvPr id="56" name="Straight Connector 55">
                  <a:extLst>
                    <a:ext uri="{FF2B5EF4-FFF2-40B4-BE49-F238E27FC236}">
                      <a16:creationId xmlns:a16="http://schemas.microsoft.com/office/drawing/2014/main" id="{5A0A8A4C-E00E-693A-E4C2-D6BF8D5B6A3D}"/>
                    </a:ext>
                  </a:extLst>
                </p:cNvPr>
                <p:cNvCxnSpPr/>
                <p:nvPr/>
              </p:nvCxnSpPr>
              <p:spPr>
                <a:xfrm>
                  <a:off x="9047075" y="4017699"/>
                  <a:ext cx="1124712"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7" name="Straight Connector 56">
                  <a:extLst>
                    <a:ext uri="{FF2B5EF4-FFF2-40B4-BE49-F238E27FC236}">
                      <a16:creationId xmlns:a16="http://schemas.microsoft.com/office/drawing/2014/main" id="{28397728-A1E1-9899-0A75-559B5FD4BA0C}"/>
                    </a:ext>
                  </a:extLst>
                </p:cNvPr>
                <p:cNvCxnSpPr/>
                <p:nvPr/>
              </p:nvCxnSpPr>
              <p:spPr>
                <a:xfrm flipV="1">
                  <a:off x="9829800" y="4013715"/>
                  <a:ext cx="341987" cy="332605"/>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8" name="Straight Connector 57">
                  <a:extLst>
                    <a:ext uri="{FF2B5EF4-FFF2-40B4-BE49-F238E27FC236}">
                      <a16:creationId xmlns:a16="http://schemas.microsoft.com/office/drawing/2014/main" id="{94084E05-BD61-7BCB-928B-35D422A8F5E7}"/>
                    </a:ext>
                  </a:extLst>
                </p:cNvPr>
                <p:cNvCxnSpPr>
                  <a:cxnSpLocks/>
                </p:cNvCxnSpPr>
                <p:nvPr/>
              </p:nvCxnSpPr>
              <p:spPr>
                <a:xfrm>
                  <a:off x="8997725" y="4349095"/>
                  <a:ext cx="261014"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3" name="Group 12">
                <a:extLst>
                  <a:ext uri="{FF2B5EF4-FFF2-40B4-BE49-F238E27FC236}">
                    <a16:creationId xmlns:a16="http://schemas.microsoft.com/office/drawing/2014/main" id="{BDDC1307-F7F3-AEF3-FFC8-0DE66C265511}"/>
                  </a:ext>
                </a:extLst>
              </p:cNvPr>
              <p:cNvGrpSpPr/>
              <p:nvPr/>
            </p:nvGrpSpPr>
            <p:grpSpPr>
              <a:xfrm>
                <a:off x="5323352" y="5509529"/>
                <a:ext cx="1253855" cy="443642"/>
                <a:chOff x="6504246" y="3854161"/>
                <a:chExt cx="1741467" cy="616169"/>
              </a:xfrm>
            </p:grpSpPr>
            <p:grpSp>
              <p:nvGrpSpPr>
                <p:cNvPr id="48" name="Group 47">
                  <a:extLst>
                    <a:ext uri="{FF2B5EF4-FFF2-40B4-BE49-F238E27FC236}">
                      <a16:creationId xmlns:a16="http://schemas.microsoft.com/office/drawing/2014/main" id="{F2F8B5B4-C65E-6A96-E947-883A7C700C99}"/>
                    </a:ext>
                  </a:extLst>
                </p:cNvPr>
                <p:cNvGrpSpPr/>
                <p:nvPr/>
              </p:nvGrpSpPr>
              <p:grpSpPr>
                <a:xfrm>
                  <a:off x="6504246" y="3854161"/>
                  <a:ext cx="1589458" cy="616169"/>
                  <a:chOff x="6135946" y="3854161"/>
                  <a:chExt cx="1589458" cy="616169"/>
                </a:xfrm>
              </p:grpSpPr>
              <p:sp>
                <p:nvSpPr>
                  <p:cNvPr id="50" name="Lightning Bolt 49">
                    <a:extLst>
                      <a:ext uri="{FF2B5EF4-FFF2-40B4-BE49-F238E27FC236}">
                        <a16:creationId xmlns:a16="http://schemas.microsoft.com/office/drawing/2014/main" id="{A2EE9292-59AD-0957-B4C3-E96C1DE92811}"/>
                      </a:ext>
                    </a:extLst>
                  </p:cNvPr>
                  <p:cNvSpPr/>
                  <p:nvPr/>
                </p:nvSpPr>
                <p:spPr>
                  <a:xfrm rot="19965343">
                    <a:off x="6135946" y="4063930"/>
                    <a:ext cx="760257" cy="406400"/>
                  </a:xfrm>
                  <a:prstGeom prst="lightningBolt">
                    <a:avLst/>
                  </a:prstGeom>
                  <a:solidFill>
                    <a:srgbClr val="CDC9C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1" name="Straight Connector 50">
                    <a:extLst>
                      <a:ext uri="{FF2B5EF4-FFF2-40B4-BE49-F238E27FC236}">
                        <a16:creationId xmlns:a16="http://schemas.microsoft.com/office/drawing/2014/main" id="{7F96B3AC-5B11-C61C-80B9-D65BF38EFBF5}"/>
                      </a:ext>
                    </a:extLst>
                  </p:cNvPr>
                  <p:cNvCxnSpPr/>
                  <p:nvPr/>
                </p:nvCxnSpPr>
                <p:spPr>
                  <a:xfrm>
                    <a:off x="6591548" y="3854161"/>
                    <a:ext cx="113385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2" name="Straight Connector 51">
                    <a:extLst>
                      <a:ext uri="{FF2B5EF4-FFF2-40B4-BE49-F238E27FC236}">
                        <a16:creationId xmlns:a16="http://schemas.microsoft.com/office/drawing/2014/main" id="{D4B286B0-7D2A-34C1-C3C3-F13F6B75BC6C}"/>
                      </a:ext>
                    </a:extLst>
                  </p:cNvPr>
                  <p:cNvCxnSpPr>
                    <a:cxnSpLocks noChangeAspect="1"/>
                  </p:cNvCxnSpPr>
                  <p:nvPr/>
                </p:nvCxnSpPr>
                <p:spPr>
                  <a:xfrm flipV="1">
                    <a:off x="6173361" y="3859976"/>
                    <a:ext cx="423087" cy="41148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3" name="Straight Connector 52">
                    <a:extLst>
                      <a:ext uri="{FF2B5EF4-FFF2-40B4-BE49-F238E27FC236}">
                        <a16:creationId xmlns:a16="http://schemas.microsoft.com/office/drawing/2014/main" id="{826C692C-6D9B-4721-1C00-1183F62606A0}"/>
                      </a:ext>
                    </a:extLst>
                  </p:cNvPr>
                  <p:cNvCxnSpPr>
                    <a:cxnSpLocks/>
                  </p:cNvCxnSpPr>
                  <p:nvPr/>
                </p:nvCxnSpPr>
                <p:spPr>
                  <a:xfrm>
                    <a:off x="6901786" y="4296856"/>
                    <a:ext cx="261014"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49" name="Freeform 860">
                  <a:extLst>
                    <a:ext uri="{FF2B5EF4-FFF2-40B4-BE49-F238E27FC236}">
                      <a16:creationId xmlns:a16="http://schemas.microsoft.com/office/drawing/2014/main" id="{60AA45AF-08AC-8EA5-425E-1F2FE12102EF}"/>
                    </a:ext>
                  </a:extLst>
                </p:cNvPr>
                <p:cNvSpPr>
                  <a:spLocks/>
                </p:cNvSpPr>
                <p:nvPr/>
              </p:nvSpPr>
              <p:spPr bwMode="auto">
                <a:xfrm>
                  <a:off x="6522378" y="3865501"/>
                  <a:ext cx="1723335" cy="42976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sp>
            <p:nvSpPr>
              <p:cNvPr id="15" name="Line 853">
                <a:extLst>
                  <a:ext uri="{FF2B5EF4-FFF2-40B4-BE49-F238E27FC236}">
                    <a16:creationId xmlns:a16="http://schemas.microsoft.com/office/drawing/2014/main" id="{43B48A8B-4C64-E435-29C2-8777D6886BAF}"/>
                  </a:ext>
                </a:extLst>
              </p:cNvPr>
              <p:cNvSpPr>
                <a:spLocks noChangeShapeType="1"/>
              </p:cNvSpPr>
              <p:nvPr/>
            </p:nvSpPr>
            <p:spPr bwMode="auto">
              <a:xfrm>
                <a:off x="5967843" y="5947252"/>
                <a:ext cx="1316735"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dirty="0">
                    <a:ea typeface="Times New Roman"/>
                    <a:cs typeface="Times New Roman"/>
                  </a:rPr>
                  <a:t>          d3</a:t>
                </a:r>
              </a:p>
            </p:txBody>
          </p:sp>
          <p:grpSp>
            <p:nvGrpSpPr>
              <p:cNvPr id="16" name="Group 15">
                <a:extLst>
                  <a:ext uri="{FF2B5EF4-FFF2-40B4-BE49-F238E27FC236}">
                    <a16:creationId xmlns:a16="http://schemas.microsoft.com/office/drawing/2014/main" id="{AA3C44C3-0AB0-3FDF-B138-CB6F18F9E982}"/>
                  </a:ext>
                </a:extLst>
              </p:cNvPr>
              <p:cNvGrpSpPr/>
              <p:nvPr/>
            </p:nvGrpSpPr>
            <p:grpSpPr>
              <a:xfrm>
                <a:off x="6377267" y="4678231"/>
                <a:ext cx="1203321" cy="1021208"/>
                <a:chOff x="3906167" y="3324390"/>
                <a:chExt cx="1671281" cy="1418344"/>
              </a:xfrm>
              <a:solidFill>
                <a:srgbClr val="93D2FE"/>
              </a:solidFill>
            </p:grpSpPr>
            <p:sp>
              <p:nvSpPr>
                <p:cNvPr id="22" name="Oval 859">
                  <a:extLst>
                    <a:ext uri="{FF2B5EF4-FFF2-40B4-BE49-F238E27FC236}">
                      <a16:creationId xmlns:a16="http://schemas.microsoft.com/office/drawing/2014/main" id="{AB6A74B6-1CDD-5676-F237-BB56FA215498}"/>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3" name="Oval 861">
                  <a:extLst>
                    <a:ext uri="{FF2B5EF4-FFF2-40B4-BE49-F238E27FC236}">
                      <a16:creationId xmlns:a16="http://schemas.microsoft.com/office/drawing/2014/main" id="{1D6C0A40-4973-AA24-9C5E-38BD6075B3B7}"/>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4" name="Oval 862">
                  <a:extLst>
                    <a:ext uri="{FF2B5EF4-FFF2-40B4-BE49-F238E27FC236}">
                      <a16:creationId xmlns:a16="http://schemas.microsoft.com/office/drawing/2014/main" id="{4055A496-D53E-5A4B-3A58-784165AB1076}"/>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5" name="Oval 863">
                  <a:extLst>
                    <a:ext uri="{FF2B5EF4-FFF2-40B4-BE49-F238E27FC236}">
                      <a16:creationId xmlns:a16="http://schemas.microsoft.com/office/drawing/2014/main" id="{9D6BCD99-EA8A-4765-C089-5F03ECCD0B77}"/>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6" name="Oval 863">
                  <a:extLst>
                    <a:ext uri="{FF2B5EF4-FFF2-40B4-BE49-F238E27FC236}">
                      <a16:creationId xmlns:a16="http://schemas.microsoft.com/office/drawing/2014/main" id="{4528090C-7B26-82E8-D511-DE7B9EF73D1A}"/>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grpSp>
              <p:nvGrpSpPr>
                <p:cNvPr id="27" name="Group 26">
                  <a:extLst>
                    <a:ext uri="{FF2B5EF4-FFF2-40B4-BE49-F238E27FC236}">
                      <a16:creationId xmlns:a16="http://schemas.microsoft.com/office/drawing/2014/main" id="{65B0F52C-AE4A-B507-5B8B-3AEB2E864C4A}"/>
                    </a:ext>
                  </a:extLst>
                </p:cNvPr>
                <p:cNvGrpSpPr/>
                <p:nvPr/>
              </p:nvGrpSpPr>
              <p:grpSpPr>
                <a:xfrm>
                  <a:off x="3906167" y="4047050"/>
                  <a:ext cx="1671281" cy="539042"/>
                  <a:chOff x="1320274" y="4580303"/>
                  <a:chExt cx="1671281" cy="467246"/>
                </a:xfrm>
                <a:grpFill/>
              </p:grpSpPr>
              <p:sp>
                <p:nvSpPr>
                  <p:cNvPr id="44" name="Freeform 860">
                    <a:extLst>
                      <a:ext uri="{FF2B5EF4-FFF2-40B4-BE49-F238E27FC236}">
                        <a16:creationId xmlns:a16="http://schemas.microsoft.com/office/drawing/2014/main" id="{9ACDD30C-49EA-7B6A-1DE9-F7F8460B2501}"/>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45" name="Rectangle 864">
                    <a:extLst>
                      <a:ext uri="{FF2B5EF4-FFF2-40B4-BE49-F238E27FC236}">
                        <a16:creationId xmlns:a16="http://schemas.microsoft.com/office/drawing/2014/main" id="{9C9A7250-FE47-2355-AD93-B9449F8BB56F}"/>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ctr"/>
                  <a:lstStyle/>
                  <a:p>
                    <a:pPr algn="ctr"/>
                    <a:r>
                      <a:rPr lang="en-US" dirty="0">
                        <a:latin typeface="Calibri"/>
                        <a:ea typeface="Calibri"/>
                        <a:cs typeface="Calibri"/>
                      </a:rPr>
                      <a:t>r1</a:t>
                    </a:r>
                  </a:p>
                </p:txBody>
              </p:sp>
              <p:sp>
                <p:nvSpPr>
                  <p:cNvPr id="46" name="Freeform 865">
                    <a:extLst>
                      <a:ext uri="{FF2B5EF4-FFF2-40B4-BE49-F238E27FC236}">
                        <a16:creationId xmlns:a16="http://schemas.microsoft.com/office/drawing/2014/main" id="{21A627D5-237D-7D4E-E7D4-7B2D49AB5385}"/>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47" name="Freeform 866">
                    <a:extLst>
                      <a:ext uri="{FF2B5EF4-FFF2-40B4-BE49-F238E27FC236}">
                        <a16:creationId xmlns:a16="http://schemas.microsoft.com/office/drawing/2014/main" id="{BAAE793D-DFFD-932A-EA5C-BA6031F15937}"/>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grpSp>
            <p:grpSp>
              <p:nvGrpSpPr>
                <p:cNvPr id="28" name="Group 27">
                  <a:extLst>
                    <a:ext uri="{FF2B5EF4-FFF2-40B4-BE49-F238E27FC236}">
                      <a16:creationId xmlns:a16="http://schemas.microsoft.com/office/drawing/2014/main" id="{1C428872-DCDF-DB3E-5574-51B6A481D949}"/>
                    </a:ext>
                  </a:extLst>
                </p:cNvPr>
                <p:cNvGrpSpPr/>
                <p:nvPr/>
              </p:nvGrpSpPr>
              <p:grpSpPr>
                <a:xfrm>
                  <a:off x="4596370" y="3324390"/>
                  <a:ext cx="552654" cy="1188720"/>
                  <a:chOff x="1823226" y="3235632"/>
                  <a:chExt cx="552654" cy="1188720"/>
                </a:xfrm>
                <a:grpFill/>
              </p:grpSpPr>
              <p:sp>
                <p:nvSpPr>
                  <p:cNvPr id="30" name="Oval 878">
                    <a:extLst>
                      <a:ext uri="{FF2B5EF4-FFF2-40B4-BE49-F238E27FC236}">
                        <a16:creationId xmlns:a16="http://schemas.microsoft.com/office/drawing/2014/main" id="{F1E056E1-C1DF-6DF9-522E-DBF8D62B1E31}"/>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2" name="Rectangle 880">
                    <a:extLst>
                      <a:ext uri="{FF2B5EF4-FFF2-40B4-BE49-F238E27FC236}">
                        <a16:creationId xmlns:a16="http://schemas.microsoft.com/office/drawing/2014/main" id="{0EAEE3F8-40E9-602F-DE35-84C047F3B174}"/>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33" name="Oval 878">
                    <a:extLst>
                      <a:ext uri="{FF2B5EF4-FFF2-40B4-BE49-F238E27FC236}">
                        <a16:creationId xmlns:a16="http://schemas.microsoft.com/office/drawing/2014/main" id="{24B728AC-80F5-742B-8F50-5440C60B1F4A}"/>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4" name="Line 881">
                    <a:extLst>
                      <a:ext uri="{FF2B5EF4-FFF2-40B4-BE49-F238E27FC236}">
                        <a16:creationId xmlns:a16="http://schemas.microsoft.com/office/drawing/2014/main" id="{7D3F2C7B-DE0E-70AA-03DA-85992EB73E29}"/>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5" name="Line 882">
                    <a:extLst>
                      <a:ext uri="{FF2B5EF4-FFF2-40B4-BE49-F238E27FC236}">
                        <a16:creationId xmlns:a16="http://schemas.microsoft.com/office/drawing/2014/main" id="{C16771C9-43A2-EB66-645C-73285CAE85BD}"/>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6" name="Rectangle 880">
                    <a:extLst>
                      <a:ext uri="{FF2B5EF4-FFF2-40B4-BE49-F238E27FC236}">
                        <a16:creationId xmlns:a16="http://schemas.microsoft.com/office/drawing/2014/main" id="{4851190F-67B2-917D-F27B-B33AD1B12651}"/>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37" name="Oval 878">
                    <a:extLst>
                      <a:ext uri="{FF2B5EF4-FFF2-40B4-BE49-F238E27FC236}">
                        <a16:creationId xmlns:a16="http://schemas.microsoft.com/office/drawing/2014/main" id="{8635F4AC-F657-C994-5DFB-C8306BC7C95C}"/>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8" name="Line 882">
                    <a:extLst>
                      <a:ext uri="{FF2B5EF4-FFF2-40B4-BE49-F238E27FC236}">
                        <a16:creationId xmlns:a16="http://schemas.microsoft.com/office/drawing/2014/main" id="{7F72B20D-BEFC-7461-2793-6115A88EF99B}"/>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9" name="Line 882">
                    <a:extLst>
                      <a:ext uri="{FF2B5EF4-FFF2-40B4-BE49-F238E27FC236}">
                        <a16:creationId xmlns:a16="http://schemas.microsoft.com/office/drawing/2014/main" id="{6470B55E-DAED-BFFC-44C8-3005089BB279}"/>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40" name="Line 884">
                    <a:extLst>
                      <a:ext uri="{FF2B5EF4-FFF2-40B4-BE49-F238E27FC236}">
                        <a16:creationId xmlns:a16="http://schemas.microsoft.com/office/drawing/2014/main" id="{66FBC92C-0114-6A95-6046-CB19F22E7EC8}"/>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p:spPr>
                <p:txBody>
                  <a:bodyPr wrap="none" anchor="ctr"/>
                  <a:lstStyle/>
                  <a:p>
                    <a:endParaRPr lang="en-US" dirty="0">
                      <a:latin typeface="Calibri"/>
                      <a:ea typeface="Calibri"/>
                      <a:cs typeface="Calibri"/>
                    </a:endParaRPr>
                  </a:p>
                </p:txBody>
              </p:sp>
              <p:sp>
                <p:nvSpPr>
                  <p:cNvPr id="41" name="Oval 885">
                    <a:extLst>
                      <a:ext uri="{FF2B5EF4-FFF2-40B4-BE49-F238E27FC236}">
                        <a16:creationId xmlns:a16="http://schemas.microsoft.com/office/drawing/2014/main" id="{CBBFFFBF-073B-902D-FFBC-B3698C540A34}"/>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42" name="Line 881">
                    <a:extLst>
                      <a:ext uri="{FF2B5EF4-FFF2-40B4-BE49-F238E27FC236}">
                        <a16:creationId xmlns:a16="http://schemas.microsoft.com/office/drawing/2014/main" id="{7C62106D-304B-A7A8-F9BC-F1AE79F7B5B1}"/>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43" name="Line 882">
                    <a:extLst>
                      <a:ext uri="{FF2B5EF4-FFF2-40B4-BE49-F238E27FC236}">
                        <a16:creationId xmlns:a16="http://schemas.microsoft.com/office/drawing/2014/main" id="{F0CEB8D7-BC7F-9AD0-3765-153D335B8E53}"/>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grpSp>
          </p:grpSp>
          <p:grpSp>
            <p:nvGrpSpPr>
              <p:cNvPr id="17" name="Group 16">
                <a:extLst>
                  <a:ext uri="{FF2B5EF4-FFF2-40B4-BE49-F238E27FC236}">
                    <a16:creationId xmlns:a16="http://schemas.microsoft.com/office/drawing/2014/main" id="{085AB6E2-E780-11A6-A121-3DBA199346CC}"/>
                  </a:ext>
                </a:extLst>
              </p:cNvPr>
              <p:cNvGrpSpPr/>
              <p:nvPr/>
            </p:nvGrpSpPr>
            <p:grpSpPr>
              <a:xfrm>
                <a:off x="6990430" y="5181159"/>
                <a:ext cx="538242" cy="388227"/>
                <a:chOff x="1012668" y="927184"/>
                <a:chExt cx="747559" cy="539203"/>
              </a:xfrm>
            </p:grpSpPr>
            <p:sp>
              <p:nvSpPr>
                <p:cNvPr id="18" name="Line 853">
                  <a:extLst>
                    <a:ext uri="{FF2B5EF4-FFF2-40B4-BE49-F238E27FC236}">
                      <a16:creationId xmlns:a16="http://schemas.microsoft.com/office/drawing/2014/main" id="{D0A2C7B7-C6E9-7502-4B55-DC91A1183213}"/>
                    </a:ext>
                  </a:extLst>
                </p:cNvPr>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 xmlns:a14="http://schemas.microsoft.com/office/drawing/2010/main">
                      <a:noFill/>
                    </a14:hiddenFill>
                  </a:ext>
                </a:extLst>
              </p:spPr>
              <p:txBody>
                <a:bodyPr wrap="none" anchor="ctr">
                  <a:flatTx/>
                </a:bodyPr>
                <a:lstStyle/>
                <a:p>
                  <a:endParaRPr lang="en-US" dirty="0">
                    <a:latin typeface="Calibri"/>
                    <a:ea typeface="Times New Roman"/>
                    <a:cs typeface="Times New Roman"/>
                  </a:endParaRPr>
                </a:p>
              </p:txBody>
            </p:sp>
            <p:sp>
              <p:nvSpPr>
                <p:cNvPr id="19" name="Rectangle 876">
                  <a:extLst>
                    <a:ext uri="{FF2B5EF4-FFF2-40B4-BE49-F238E27FC236}">
                      <a16:creationId xmlns:a16="http://schemas.microsoft.com/office/drawing/2014/main" id="{0BECC1B6-9882-EA2E-C51A-FD7CB4424AF8}"/>
                    </a:ext>
                  </a:extLst>
                </p:cNvPr>
                <p:cNvSpPr>
                  <a:spLocks noChangeAspect="1" noChangeArrowheads="1"/>
                </p:cNvSpPr>
                <p:nvPr/>
              </p:nvSpPr>
              <p:spPr bwMode="auto">
                <a:xfrm>
                  <a:off x="1059818" y="927184"/>
                  <a:ext cx="100" cy="427467"/>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latin typeface="Calibri"/>
                    <a:ea typeface="Times New Roman"/>
                    <a:cs typeface="Calibri"/>
                  </a:endParaRPr>
                </a:p>
              </p:txBody>
            </p:sp>
            <p:sp>
              <p:nvSpPr>
                <p:cNvPr id="20" name="Rectangle 873">
                  <a:extLst>
                    <a:ext uri="{FF2B5EF4-FFF2-40B4-BE49-F238E27FC236}">
                      <a16:creationId xmlns:a16="http://schemas.microsoft.com/office/drawing/2014/main" id="{BE140BFF-B313-6D1D-ECCE-FB23C036171B}"/>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dirty="0">
                      <a:latin typeface="Calibri"/>
                      <a:ea typeface="Times New Roman"/>
                      <a:cs typeface="Calibri"/>
                    </a:rPr>
                    <a:t>c1</a:t>
                  </a:r>
                </a:p>
              </p:txBody>
            </p:sp>
            <p:sp>
              <p:nvSpPr>
                <p:cNvPr id="21" name="Freeform 875">
                  <a:extLst>
                    <a:ext uri="{FF2B5EF4-FFF2-40B4-BE49-F238E27FC236}">
                      <a16:creationId xmlns:a16="http://schemas.microsoft.com/office/drawing/2014/main" id="{79B03D40-2555-ABE9-6D9E-B80CCAFC2AB0}"/>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Times New Roman"/>
                    <a:cs typeface="Times New Roman"/>
                  </a:endParaRPr>
                </a:p>
              </p:txBody>
            </p:sp>
          </p:grpSp>
        </p:grpSp>
      </p:grpSp>
      <p:grpSp>
        <p:nvGrpSpPr>
          <p:cNvPr id="59" name="Group 58">
            <a:extLst>
              <a:ext uri="{FF2B5EF4-FFF2-40B4-BE49-F238E27FC236}">
                <a16:creationId xmlns:a16="http://schemas.microsoft.com/office/drawing/2014/main" id="{AA357173-8742-9CF7-21E3-E4F8AB18B574}"/>
              </a:ext>
            </a:extLst>
          </p:cNvPr>
          <p:cNvGrpSpPr/>
          <p:nvPr/>
        </p:nvGrpSpPr>
        <p:grpSpPr>
          <a:xfrm>
            <a:off x="7536574" y="4199407"/>
            <a:ext cx="4221477" cy="1631930"/>
            <a:chOff x="-115802" y="5125868"/>
            <a:chExt cx="4221477" cy="1631930"/>
          </a:xfrm>
        </p:grpSpPr>
        <p:sp>
          <p:nvSpPr>
            <p:cNvPr id="60" name="Rectangle 891">
              <a:extLst>
                <a:ext uri="{FF2B5EF4-FFF2-40B4-BE49-F238E27FC236}">
                  <a16:creationId xmlns:a16="http://schemas.microsoft.com/office/drawing/2014/main" id="{6A8E4333-0185-D661-66A9-162BF449659F}"/>
                </a:ext>
              </a:extLst>
            </p:cNvPr>
            <p:cNvSpPr>
              <a:spLocks noChangeArrowheads="1"/>
            </p:cNvSpPr>
            <p:nvPr/>
          </p:nvSpPr>
          <p:spPr bwMode="auto">
            <a:xfrm>
              <a:off x="1044589" y="5805564"/>
              <a:ext cx="65" cy="276999"/>
            </a:xfrm>
            <a:prstGeom prst="rect">
              <a:avLst/>
            </a:prstGeom>
            <a:solidFill>
              <a:srgbClr val="89D3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endParaRPr lang="en-US" b="1" dirty="0">
                <a:latin typeface="Calibri"/>
                <a:ea typeface="Calibri"/>
                <a:cs typeface="Calibri"/>
              </a:endParaRPr>
            </a:p>
          </p:txBody>
        </p:sp>
        <p:sp>
          <p:nvSpPr>
            <p:cNvPr id="61" name="Rectangle 891">
              <a:extLst>
                <a:ext uri="{FF2B5EF4-FFF2-40B4-BE49-F238E27FC236}">
                  <a16:creationId xmlns:a16="http://schemas.microsoft.com/office/drawing/2014/main" id="{A7DFB374-A59F-E6F1-33E4-1767C5315F7F}"/>
                </a:ext>
              </a:extLst>
            </p:cNvPr>
            <p:cNvSpPr>
              <a:spLocks noChangeArrowheads="1"/>
            </p:cNvSpPr>
            <p:nvPr/>
          </p:nvSpPr>
          <p:spPr bwMode="auto">
            <a:xfrm>
              <a:off x="2848101" y="5863035"/>
              <a:ext cx="65" cy="276999"/>
            </a:xfrm>
            <a:prstGeom prst="rect">
              <a:avLst/>
            </a:prstGeom>
            <a:solidFill>
              <a:srgbClr val="FAC09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endParaRPr lang="en-US" b="1" dirty="0">
                <a:latin typeface="Calibri"/>
                <a:ea typeface="Calibri"/>
                <a:cs typeface="Calibri"/>
              </a:endParaRPr>
            </a:p>
          </p:txBody>
        </p:sp>
        <p:grpSp>
          <p:nvGrpSpPr>
            <p:cNvPr id="62" name="Group 61">
              <a:extLst>
                <a:ext uri="{FF2B5EF4-FFF2-40B4-BE49-F238E27FC236}">
                  <a16:creationId xmlns:a16="http://schemas.microsoft.com/office/drawing/2014/main" id="{CA80BF4F-2A87-1DCD-E9E5-B9E8F0E851EA}"/>
                </a:ext>
              </a:extLst>
            </p:cNvPr>
            <p:cNvGrpSpPr/>
            <p:nvPr/>
          </p:nvGrpSpPr>
          <p:grpSpPr>
            <a:xfrm>
              <a:off x="687970" y="5125868"/>
              <a:ext cx="1573443" cy="808284"/>
              <a:chOff x="1152149" y="2175456"/>
              <a:chExt cx="2428155" cy="1247360"/>
            </a:xfrm>
          </p:grpSpPr>
          <p:sp>
            <p:nvSpPr>
              <p:cNvPr id="106" name="Line 853">
                <a:extLst>
                  <a:ext uri="{FF2B5EF4-FFF2-40B4-BE49-F238E27FC236}">
                    <a16:creationId xmlns:a16="http://schemas.microsoft.com/office/drawing/2014/main" id="{DF86589C-2978-65FF-3D3A-8ECE05EF6086}"/>
                  </a:ext>
                </a:extLst>
              </p:cNvPr>
              <p:cNvSpPr>
                <a:spLocks noChangeShapeType="1"/>
              </p:cNvSpPr>
              <p:nvPr/>
            </p:nvSpPr>
            <p:spPr bwMode="auto">
              <a:xfrm>
                <a:off x="1152149" y="3416757"/>
                <a:ext cx="822961" cy="6059"/>
              </a:xfrm>
              <a:prstGeom prst="line">
                <a:avLst/>
              </a:prstGeom>
              <a:noFill/>
              <a:ln w="9525">
                <a:solidFill>
                  <a:schemeClr val="tx1"/>
                </a:solidFill>
                <a:round/>
                <a:headEnd/>
                <a:tailEnd/>
              </a:ln>
              <a:scene3d>
                <a:camera prst="legacyObliqueTopRight">
                  <a:rot lat="60000" lon="0" rev="0"/>
                </a:camera>
                <a:lightRig rig="legacyFlat3" dir="l"/>
              </a:scene3d>
              <a:sp3d extrusionH="2095500" contourW="6350" prstMaterial="legacyPlastic">
                <a:bevelT w="13500" h="13500" prst="angle"/>
                <a:bevelB w="13500" h="13500" prst="angle"/>
                <a:extrusionClr>
                  <a:srgbClr val="EBE6DB"/>
                </a:extrusionClr>
              </a:sp3d>
              <a:extLst>
                <a:ext uri="{909E8E84-426E-40dd-AFC4-6F175D3DCCD1}">
                  <a14:hiddenFill xmlns="" xmlns:a14="http://schemas.microsoft.com/office/drawing/2010/main">
                    <a:noFill/>
                  </a14:hiddenFill>
                </a:ext>
              </a:extLst>
            </p:spPr>
            <p:txBody>
              <a:bodyPr wrap="none" anchor="ctr">
                <a:flatTx/>
              </a:bodyPr>
              <a:lstStyle/>
              <a:p>
                <a:endParaRPr lang="en-US" dirty="0">
                  <a:latin typeface="Calibri"/>
                  <a:ea typeface="Times New Roman"/>
                  <a:cs typeface="Times New Roman"/>
                </a:endParaRPr>
              </a:p>
            </p:txBody>
          </p:sp>
          <p:cxnSp>
            <p:nvCxnSpPr>
              <p:cNvPr id="107" name="Straight Connector 106">
                <a:extLst>
                  <a:ext uri="{FF2B5EF4-FFF2-40B4-BE49-F238E27FC236}">
                    <a16:creationId xmlns:a16="http://schemas.microsoft.com/office/drawing/2014/main" id="{642A4F2E-C746-20F9-05D0-41BEC9E5A797}"/>
                  </a:ext>
                </a:extLst>
              </p:cNvPr>
              <p:cNvCxnSpPr/>
              <p:nvPr/>
            </p:nvCxnSpPr>
            <p:spPr>
              <a:xfrm>
                <a:off x="2286812" y="2175456"/>
                <a:ext cx="113385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08" name="Freeform 860">
                <a:extLst>
                  <a:ext uri="{FF2B5EF4-FFF2-40B4-BE49-F238E27FC236}">
                    <a16:creationId xmlns:a16="http://schemas.microsoft.com/office/drawing/2014/main" id="{18514278-6768-2EC6-FCE3-46ABA64F3891}"/>
                  </a:ext>
                </a:extLst>
              </p:cNvPr>
              <p:cNvSpPr>
                <a:spLocks/>
              </p:cNvSpPr>
              <p:nvPr/>
            </p:nvSpPr>
            <p:spPr bwMode="auto">
              <a:xfrm>
                <a:off x="2604677" y="2352547"/>
                <a:ext cx="393192" cy="37765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109" name="Freeform 860">
                <a:extLst>
                  <a:ext uri="{FF2B5EF4-FFF2-40B4-BE49-F238E27FC236}">
                    <a16:creationId xmlns:a16="http://schemas.microsoft.com/office/drawing/2014/main" id="{B4B7B53A-8AF3-0581-39BA-1819C56D40EF}"/>
                  </a:ext>
                </a:extLst>
              </p:cNvPr>
              <p:cNvSpPr>
                <a:spLocks/>
              </p:cNvSpPr>
              <p:nvPr/>
            </p:nvSpPr>
            <p:spPr bwMode="auto">
              <a:xfrm>
                <a:off x="2366899" y="2189098"/>
                <a:ext cx="1213405" cy="544246"/>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sp>
          <p:nvSpPr>
            <p:cNvPr id="63" name="Line 853">
              <a:extLst>
                <a:ext uri="{FF2B5EF4-FFF2-40B4-BE49-F238E27FC236}">
                  <a16:creationId xmlns:a16="http://schemas.microsoft.com/office/drawing/2014/main" id="{346D73F2-1984-D913-3F8A-86310A2A524A}"/>
                </a:ext>
              </a:extLst>
            </p:cNvPr>
            <p:cNvSpPr>
              <a:spLocks noChangeShapeType="1"/>
            </p:cNvSpPr>
            <p:nvPr/>
          </p:nvSpPr>
          <p:spPr bwMode="auto">
            <a:xfrm>
              <a:off x="2802931" y="5949028"/>
              <a:ext cx="533278" cy="3926"/>
            </a:xfrm>
            <a:prstGeom prst="line">
              <a:avLst/>
            </a:prstGeom>
            <a:noFill/>
            <a:ln w="9525">
              <a:solidFill>
                <a:schemeClr val="tx1"/>
              </a:solidFill>
              <a:round/>
              <a:headEnd/>
              <a:tailEnd/>
            </a:ln>
            <a:scene3d>
              <a:camera prst="legacyObliqueTopRight">
                <a:rot lat="60000" lon="0" rev="0"/>
              </a:camera>
              <a:lightRig rig="legacyFlat3" dir="l"/>
            </a:scene3d>
            <a:sp3d extrusionH="2032000" contourW="6350" prstMaterial="legacyPlastic">
              <a:bevelT w="13500" h="13500" prst="angle"/>
              <a:bevelB w="13500" h="13500" prst="angle"/>
              <a:extrusionClr>
                <a:srgbClr val="EBE6DB"/>
              </a:extrusionClr>
            </a:sp3d>
            <a:extLst>
              <a:ext uri="{909E8E84-426E-40dd-AFC4-6F175D3DCCD1}">
                <a14:hiddenFill xmlns="" xmlns:a14="http://schemas.microsoft.com/office/drawing/2010/main">
                  <a:noFill/>
                </a14:hiddenFill>
              </a:ext>
            </a:extLst>
          </p:spPr>
          <p:txBody>
            <a:bodyPr wrap="none" anchor="ctr">
              <a:flatTx/>
            </a:bodyPr>
            <a:lstStyle/>
            <a:p>
              <a:endParaRPr lang="en-US" dirty="0">
                <a:latin typeface="Calibri"/>
                <a:ea typeface="Times New Roman"/>
                <a:cs typeface="Times New Roman"/>
              </a:endParaRPr>
            </a:p>
          </p:txBody>
        </p:sp>
        <p:grpSp>
          <p:nvGrpSpPr>
            <p:cNvPr id="64" name="Group 63">
              <a:extLst>
                <a:ext uri="{FF2B5EF4-FFF2-40B4-BE49-F238E27FC236}">
                  <a16:creationId xmlns:a16="http://schemas.microsoft.com/office/drawing/2014/main" id="{FAB1B9F3-5AA1-9257-0C58-2B0DE561C14E}"/>
                </a:ext>
              </a:extLst>
            </p:cNvPr>
            <p:cNvGrpSpPr/>
            <p:nvPr/>
          </p:nvGrpSpPr>
          <p:grpSpPr>
            <a:xfrm>
              <a:off x="2934307" y="5169267"/>
              <a:ext cx="1137358" cy="349645"/>
              <a:chOff x="4618723" y="2221675"/>
              <a:chExt cx="1755184" cy="539579"/>
            </a:xfrm>
          </p:grpSpPr>
          <p:sp>
            <p:nvSpPr>
              <p:cNvPr id="102" name="Freeform 860">
                <a:extLst>
                  <a:ext uri="{FF2B5EF4-FFF2-40B4-BE49-F238E27FC236}">
                    <a16:creationId xmlns:a16="http://schemas.microsoft.com/office/drawing/2014/main" id="{CAC3DBB2-A05C-095C-60F4-F58F4CC5FB47}"/>
                  </a:ext>
                </a:extLst>
              </p:cNvPr>
              <p:cNvSpPr>
                <a:spLocks/>
              </p:cNvSpPr>
              <p:nvPr/>
            </p:nvSpPr>
            <p:spPr bwMode="auto">
              <a:xfrm>
                <a:off x="4713316" y="2596201"/>
                <a:ext cx="393192" cy="16505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cxnSp>
            <p:nvCxnSpPr>
              <p:cNvPr id="103" name="Straight Connector 102">
                <a:extLst>
                  <a:ext uri="{FF2B5EF4-FFF2-40B4-BE49-F238E27FC236}">
                    <a16:creationId xmlns:a16="http://schemas.microsoft.com/office/drawing/2014/main" id="{622593E5-B7D1-126B-3E27-FAEC3F30DB13}"/>
                  </a:ext>
                </a:extLst>
              </p:cNvPr>
              <p:cNvCxnSpPr/>
              <p:nvPr/>
            </p:nvCxnSpPr>
            <p:spPr>
              <a:xfrm>
                <a:off x="5249196" y="2221675"/>
                <a:ext cx="1124711"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05" name="Freeform 860">
                <a:extLst>
                  <a:ext uri="{FF2B5EF4-FFF2-40B4-BE49-F238E27FC236}">
                    <a16:creationId xmlns:a16="http://schemas.microsoft.com/office/drawing/2014/main" id="{6C7862D9-6DBB-B446-3E44-8EAE348B3B27}"/>
                  </a:ext>
                </a:extLst>
              </p:cNvPr>
              <p:cNvSpPr>
                <a:spLocks/>
              </p:cNvSpPr>
              <p:nvPr/>
            </p:nvSpPr>
            <p:spPr bwMode="auto">
              <a:xfrm>
                <a:off x="4618723" y="2228643"/>
                <a:ext cx="1213406" cy="50510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cxnSp>
          <p:nvCxnSpPr>
            <p:cNvPr id="65" name="Straight Connector 64">
              <a:extLst>
                <a:ext uri="{FF2B5EF4-FFF2-40B4-BE49-F238E27FC236}">
                  <a16:creationId xmlns:a16="http://schemas.microsoft.com/office/drawing/2014/main" id="{000429AA-8763-414B-89F2-E66B0FC7C403}"/>
                </a:ext>
              </a:extLst>
            </p:cNvPr>
            <p:cNvCxnSpPr/>
            <p:nvPr/>
          </p:nvCxnSpPr>
          <p:spPr>
            <a:xfrm>
              <a:off x="1995486" y="5946456"/>
              <a:ext cx="592530"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6" name="Freeform 860">
              <a:extLst>
                <a:ext uri="{FF2B5EF4-FFF2-40B4-BE49-F238E27FC236}">
                  <a16:creationId xmlns:a16="http://schemas.microsoft.com/office/drawing/2014/main" id="{2D1F2C3C-0180-E443-0CAA-568786403544}"/>
                </a:ext>
              </a:extLst>
            </p:cNvPr>
            <p:cNvSpPr>
              <a:spLocks/>
            </p:cNvSpPr>
            <p:nvPr/>
          </p:nvSpPr>
          <p:spPr bwMode="auto">
            <a:xfrm>
              <a:off x="1705002" y="5985545"/>
              <a:ext cx="799916" cy="24471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67" name="Freeform 860">
              <a:extLst>
                <a:ext uri="{FF2B5EF4-FFF2-40B4-BE49-F238E27FC236}">
                  <a16:creationId xmlns:a16="http://schemas.microsoft.com/office/drawing/2014/main" id="{5EA0C7FA-2777-8BEA-6139-D609F73F03FF}"/>
                </a:ext>
              </a:extLst>
            </p:cNvPr>
            <p:cNvSpPr>
              <a:spLocks/>
            </p:cNvSpPr>
            <p:nvPr/>
          </p:nvSpPr>
          <p:spPr bwMode="auto">
            <a:xfrm>
              <a:off x="1591430" y="5946585"/>
              <a:ext cx="1011288" cy="27849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mc:AlternateContent xmlns:mc="http://schemas.openxmlformats.org/markup-compatibility/2006" xmlns:a14="http://schemas.microsoft.com/office/drawing/2010/main">
          <mc:Choice Requires="a14">
            <p:sp>
              <p:nvSpPr>
                <p:cNvPr id="68" name="Rectangle 67">
                  <a:extLst>
                    <a:ext uri="{FF2B5EF4-FFF2-40B4-BE49-F238E27FC236}">
                      <a16:creationId xmlns:a16="http://schemas.microsoft.com/office/drawing/2014/main" id="{19B78A8A-D9D1-4392-3DBD-AA36781366D8}"/>
                    </a:ext>
                  </a:extLst>
                </p:cNvPr>
                <p:cNvSpPr/>
                <p:nvPr/>
              </p:nvSpPr>
              <p:spPr>
                <a:xfrm>
                  <a:off x="-115802" y="6450021"/>
                  <a:ext cx="4221477"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sz="1400" i="1" dirty="0" smtClean="0">
                                <a:latin typeface="Cambria Math" panose="02040503050406030204" pitchFamily="18" charset="0"/>
                              </a:rPr>
                            </m:ctrlPr>
                          </m:sSubPr>
                          <m:e>
                            <m:r>
                              <a:rPr lang="en-GB" sz="1400" i="1" dirty="0">
                                <a:latin typeface="Cambria Math" panose="02040503050406030204" pitchFamily="18" charset="0"/>
                              </a:rPr>
                              <m:t>𝑠</m:t>
                            </m:r>
                          </m:e>
                          <m:sub>
                            <m:r>
                              <a:rPr lang="en-GB" sz="1400" i="1" dirty="0">
                                <a:latin typeface="Cambria Math" panose="02040503050406030204" pitchFamily="18" charset="0"/>
                              </a:rPr>
                              <m:t>2</m:t>
                            </m:r>
                          </m:sub>
                        </m:sSub>
                        <m:r>
                          <a:rPr lang="en-GB" sz="1400" i="1" dirty="0">
                            <a:latin typeface="Cambria Math" panose="02040503050406030204" pitchFamily="18" charset="0"/>
                          </a:rPr>
                          <m:t>=</m:t>
                        </m:r>
                        <m:d>
                          <m:dPr>
                            <m:begChr m:val="{"/>
                            <m:endChr m:val="}"/>
                            <m:ctrlPr>
                              <a:rPr lang="en-GB" sz="1400" i="1" dirty="0">
                                <a:latin typeface="Cambria Math" panose="02040503050406030204" pitchFamily="18" charset="0"/>
                              </a:rPr>
                            </m:ctrlPr>
                          </m:dPr>
                          <m:e>
                            <m:r>
                              <a:rPr lang="en-GB" sz="1400" i="1" dirty="0" err="1">
                                <a:latin typeface="Cambria Math" panose="02040503050406030204" pitchFamily="18" charset="0"/>
                              </a:rPr>
                              <m:t>𝑙𝑜𝑐</m:t>
                            </m:r>
                            <m:d>
                              <m:dPr>
                                <m:ctrlPr>
                                  <a:rPr lang="en-GB" sz="1400" i="1" dirty="0">
                                    <a:latin typeface="Cambria Math" panose="02040503050406030204" pitchFamily="18" charset="0"/>
                                  </a:rPr>
                                </m:ctrlPr>
                              </m:dPr>
                              <m:e>
                                <m:r>
                                  <a:rPr lang="en-GB" sz="1400" i="1" dirty="0">
                                    <a:latin typeface="Cambria Math" panose="02040503050406030204" pitchFamily="18" charset="0"/>
                                  </a:rPr>
                                  <m:t>𝑟</m:t>
                                </m:r>
                                <m:r>
                                  <a:rPr lang="en-GB" sz="1400" i="1" dirty="0">
                                    <a:latin typeface="Cambria Math" panose="02040503050406030204" pitchFamily="18" charset="0"/>
                                  </a:rPr>
                                  <m:t>1</m:t>
                                </m:r>
                              </m:e>
                            </m:d>
                            <m:r>
                              <a:rPr lang="en-GB" sz="1400" i="1" dirty="0">
                                <a:latin typeface="Cambria Math" panose="02040503050406030204" pitchFamily="18" charset="0"/>
                              </a:rPr>
                              <m:t>=</m:t>
                            </m:r>
                            <m:r>
                              <a:rPr lang="en-GB" sz="1400" i="1" dirty="0">
                                <a:latin typeface="Cambria Math" panose="02040503050406030204" pitchFamily="18" charset="0"/>
                              </a:rPr>
                              <m:t>𝑑</m:t>
                            </m:r>
                            <m:r>
                              <a:rPr lang="en-GB" sz="1400" i="1" dirty="0">
                                <a:latin typeface="Cambria Math" panose="02040503050406030204" pitchFamily="18" charset="0"/>
                              </a:rPr>
                              <m:t>2, </m:t>
                            </m:r>
                            <m:r>
                              <a:rPr lang="en-GB" sz="1400" i="1" dirty="0">
                                <a:latin typeface="Cambria Math" panose="02040503050406030204" pitchFamily="18" charset="0"/>
                              </a:rPr>
                              <m:t>𝑐𝑎𝑟𝑔𝑜</m:t>
                            </m:r>
                            <m:d>
                              <m:dPr>
                                <m:ctrlPr>
                                  <a:rPr lang="en-GB" sz="1400" i="1" dirty="0">
                                    <a:latin typeface="Cambria Math" panose="02040503050406030204" pitchFamily="18" charset="0"/>
                                  </a:rPr>
                                </m:ctrlPr>
                              </m:dPr>
                              <m:e>
                                <m:r>
                                  <a:rPr lang="en-GB" sz="1400" i="1" dirty="0">
                                    <a:latin typeface="Cambria Math" panose="02040503050406030204" pitchFamily="18" charset="0"/>
                                  </a:rPr>
                                  <m:t>𝑟</m:t>
                                </m:r>
                                <m:r>
                                  <a:rPr lang="en-GB" sz="1400" i="1" dirty="0">
                                    <a:latin typeface="Cambria Math" panose="02040503050406030204" pitchFamily="18" charset="0"/>
                                  </a:rPr>
                                  <m:t>1</m:t>
                                </m:r>
                              </m:e>
                            </m:d>
                            <m:r>
                              <a:rPr lang="en-GB" sz="1400" i="1" dirty="0">
                                <a:latin typeface="Cambria Math" panose="02040503050406030204" pitchFamily="18" charset="0"/>
                              </a:rPr>
                              <m:t>=</m:t>
                            </m:r>
                            <m:r>
                              <a:rPr lang="en-GB" sz="1400" i="1" dirty="0">
                                <a:latin typeface="Cambria Math" panose="02040503050406030204" pitchFamily="18" charset="0"/>
                              </a:rPr>
                              <m:t>𝑛𝑖𝑙</m:t>
                            </m:r>
                            <m:r>
                              <a:rPr lang="en-GB" sz="1400" i="1" dirty="0">
                                <a:latin typeface="Cambria Math" panose="02040503050406030204" pitchFamily="18" charset="0"/>
                              </a:rPr>
                              <m:t>, </m:t>
                            </m:r>
                            <m:r>
                              <a:rPr lang="en-GB" sz="1400" i="1" dirty="0" err="1">
                                <a:latin typeface="Cambria Math" panose="02040503050406030204" pitchFamily="18" charset="0"/>
                              </a:rPr>
                              <m:t>𝑙𝑜𝑐</m:t>
                            </m:r>
                            <m:d>
                              <m:dPr>
                                <m:ctrlPr>
                                  <a:rPr lang="en-GB" sz="1400" i="1" dirty="0">
                                    <a:latin typeface="Cambria Math" panose="02040503050406030204" pitchFamily="18" charset="0"/>
                                  </a:rPr>
                                </m:ctrlPr>
                              </m:dPr>
                              <m:e>
                                <m:r>
                                  <a:rPr lang="en-GB" sz="1400" i="1" dirty="0">
                                    <a:latin typeface="Cambria Math" panose="02040503050406030204" pitchFamily="18" charset="0"/>
                                  </a:rPr>
                                  <m:t>𝑐</m:t>
                                </m:r>
                                <m:r>
                                  <a:rPr lang="en-GB" sz="1400" i="1" dirty="0">
                                    <a:latin typeface="Cambria Math" panose="02040503050406030204" pitchFamily="18" charset="0"/>
                                  </a:rPr>
                                  <m:t>1</m:t>
                                </m:r>
                              </m:e>
                            </m:d>
                            <m:r>
                              <a:rPr lang="en-GB" sz="1400" i="1" dirty="0">
                                <a:latin typeface="Cambria Math" panose="02040503050406030204" pitchFamily="18" charset="0"/>
                              </a:rPr>
                              <m:t>=</m:t>
                            </m:r>
                            <m:r>
                              <a:rPr lang="en-GB" sz="1400" i="1" dirty="0">
                                <a:latin typeface="Cambria Math" panose="02040503050406030204" pitchFamily="18" charset="0"/>
                              </a:rPr>
                              <m:t>𝑑</m:t>
                            </m:r>
                            <m:r>
                              <a:rPr lang="en-GB" sz="1400" i="1" dirty="0">
                                <a:latin typeface="Cambria Math" panose="02040503050406030204" pitchFamily="18" charset="0"/>
                              </a:rPr>
                              <m:t>1</m:t>
                            </m:r>
                          </m:e>
                        </m:d>
                      </m:oMath>
                    </m:oMathPara>
                  </a14:m>
                  <a:endParaRPr lang="en-US" sz="1400" dirty="0">
                    <a:solidFill>
                      <a:srgbClr val="C00000"/>
                    </a:solidFill>
                    <a:latin typeface="Times New Roman"/>
                    <a:cs typeface="Times New Roman"/>
                  </a:endParaRPr>
                </a:p>
              </p:txBody>
            </p:sp>
          </mc:Choice>
          <mc:Fallback xmlns="">
            <p:sp>
              <p:nvSpPr>
                <p:cNvPr id="68" name="Rectangle 67">
                  <a:extLst>
                    <a:ext uri="{FF2B5EF4-FFF2-40B4-BE49-F238E27FC236}">
                      <a16:creationId xmlns:a16="http://schemas.microsoft.com/office/drawing/2014/main" id="{19B78A8A-D9D1-4392-3DBD-AA36781366D8}"/>
                    </a:ext>
                  </a:extLst>
                </p:cNvPr>
                <p:cNvSpPr>
                  <a:spLocks noRot="1" noChangeAspect="1" noMove="1" noResize="1" noEditPoints="1" noAdjustHandles="1" noChangeArrowheads="1" noChangeShapeType="1" noTextEdit="1"/>
                </p:cNvSpPr>
                <p:nvPr/>
              </p:nvSpPr>
              <p:spPr>
                <a:xfrm>
                  <a:off x="-115802" y="6450021"/>
                  <a:ext cx="4221477" cy="307777"/>
                </a:xfrm>
                <a:prstGeom prst="rect">
                  <a:avLst/>
                </a:prstGeom>
                <a:blipFill>
                  <a:blip r:embed="rId13"/>
                  <a:stretch>
                    <a:fillRect b="-3846"/>
                  </a:stretch>
                </a:blipFill>
              </p:spPr>
              <p:txBody>
                <a:bodyPr/>
                <a:lstStyle/>
                <a:p>
                  <a:r>
                    <a:rPr lang="en-DE">
                      <a:noFill/>
                    </a:rPr>
                    <a:t> </a:t>
                  </a:r>
                </a:p>
              </p:txBody>
            </p:sp>
          </mc:Fallback>
        </mc:AlternateContent>
        <p:sp>
          <p:nvSpPr>
            <p:cNvPr id="69" name="Line 853">
              <a:extLst>
                <a:ext uri="{FF2B5EF4-FFF2-40B4-BE49-F238E27FC236}">
                  <a16:creationId xmlns:a16="http://schemas.microsoft.com/office/drawing/2014/main" id="{70A6B810-9F9A-FBD2-3C32-7832AB3EE5CC}"/>
                </a:ext>
              </a:extLst>
            </p:cNvPr>
            <p:cNvSpPr>
              <a:spLocks noChangeShapeType="1"/>
            </p:cNvSpPr>
            <p:nvPr/>
          </p:nvSpPr>
          <p:spPr bwMode="auto">
            <a:xfrm>
              <a:off x="2148995" y="6417007"/>
              <a:ext cx="1333194"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dirty="0">
                  <a:latin typeface="Calibri"/>
                  <a:ea typeface="Times New Roman"/>
                  <a:cs typeface="Times New Roman"/>
                </a:rPr>
                <a:t>             d2</a:t>
              </a:r>
            </a:p>
          </p:txBody>
        </p:sp>
        <p:sp>
          <p:nvSpPr>
            <p:cNvPr id="70" name="Line 853">
              <a:extLst>
                <a:ext uri="{FF2B5EF4-FFF2-40B4-BE49-F238E27FC236}">
                  <a16:creationId xmlns:a16="http://schemas.microsoft.com/office/drawing/2014/main" id="{DE28C92A-6A37-2747-166B-C45DEF7D0095}"/>
                </a:ext>
              </a:extLst>
            </p:cNvPr>
            <p:cNvSpPr>
              <a:spLocks noChangeShapeType="1"/>
            </p:cNvSpPr>
            <p:nvPr/>
          </p:nvSpPr>
          <p:spPr bwMode="auto">
            <a:xfrm>
              <a:off x="211015" y="6413081"/>
              <a:ext cx="1333194"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dirty="0">
                  <a:latin typeface="Calibri"/>
                  <a:ea typeface="Times New Roman"/>
                  <a:cs typeface="Times New Roman"/>
                </a:rPr>
                <a:t>             d1</a:t>
              </a:r>
            </a:p>
          </p:txBody>
        </p:sp>
        <p:sp>
          <p:nvSpPr>
            <p:cNvPr id="71" name="Line 853">
              <a:extLst>
                <a:ext uri="{FF2B5EF4-FFF2-40B4-BE49-F238E27FC236}">
                  <a16:creationId xmlns:a16="http://schemas.microsoft.com/office/drawing/2014/main" id="{3EE28C70-42B7-5ADD-7657-6C3998D5535B}"/>
                </a:ext>
              </a:extLst>
            </p:cNvPr>
            <p:cNvSpPr>
              <a:spLocks noChangeShapeType="1"/>
            </p:cNvSpPr>
            <p:nvPr/>
          </p:nvSpPr>
          <p:spPr bwMode="auto">
            <a:xfrm>
              <a:off x="1715945" y="5587414"/>
              <a:ext cx="1185062"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dirty="0">
                  <a:ea typeface="Times New Roman"/>
                  <a:cs typeface="Times New Roman"/>
                </a:rPr>
                <a:t>          d3</a:t>
              </a:r>
            </a:p>
          </p:txBody>
        </p:sp>
        <p:grpSp>
          <p:nvGrpSpPr>
            <p:cNvPr id="72" name="Group 71">
              <a:extLst>
                <a:ext uri="{FF2B5EF4-FFF2-40B4-BE49-F238E27FC236}">
                  <a16:creationId xmlns:a16="http://schemas.microsoft.com/office/drawing/2014/main" id="{7EE08102-0713-C549-31EB-19309FC0EBBA}"/>
                </a:ext>
              </a:extLst>
            </p:cNvPr>
            <p:cNvGrpSpPr/>
            <p:nvPr/>
          </p:nvGrpSpPr>
          <p:grpSpPr>
            <a:xfrm>
              <a:off x="2733207" y="5249423"/>
              <a:ext cx="1082989" cy="919088"/>
              <a:chOff x="3906167" y="3324390"/>
              <a:chExt cx="1671281" cy="1418344"/>
            </a:xfrm>
            <a:solidFill>
              <a:srgbClr val="93D2FE"/>
            </a:solidFill>
          </p:grpSpPr>
          <p:sp>
            <p:nvSpPr>
              <p:cNvPr id="78" name="Oval 859">
                <a:extLst>
                  <a:ext uri="{FF2B5EF4-FFF2-40B4-BE49-F238E27FC236}">
                    <a16:creationId xmlns:a16="http://schemas.microsoft.com/office/drawing/2014/main" id="{BA3C948A-9A23-9CBC-364A-026864D376E0}"/>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79" name="Oval 861">
                <a:extLst>
                  <a:ext uri="{FF2B5EF4-FFF2-40B4-BE49-F238E27FC236}">
                    <a16:creationId xmlns:a16="http://schemas.microsoft.com/office/drawing/2014/main" id="{2051B618-5473-B808-B985-239AF93CF451}"/>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80" name="Oval 862">
                <a:extLst>
                  <a:ext uri="{FF2B5EF4-FFF2-40B4-BE49-F238E27FC236}">
                    <a16:creationId xmlns:a16="http://schemas.microsoft.com/office/drawing/2014/main" id="{0B1767B4-7157-AAF6-20E2-B17E3561CF31}"/>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81" name="Oval 863">
                <a:extLst>
                  <a:ext uri="{FF2B5EF4-FFF2-40B4-BE49-F238E27FC236}">
                    <a16:creationId xmlns:a16="http://schemas.microsoft.com/office/drawing/2014/main" id="{ACF42564-B522-B31F-7A00-049F60A77B86}"/>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82" name="Oval 863">
                <a:extLst>
                  <a:ext uri="{FF2B5EF4-FFF2-40B4-BE49-F238E27FC236}">
                    <a16:creationId xmlns:a16="http://schemas.microsoft.com/office/drawing/2014/main" id="{D73F006E-5ECD-6913-4110-580DEEF5517B}"/>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grpSp>
            <p:nvGrpSpPr>
              <p:cNvPr id="83" name="Group 82">
                <a:extLst>
                  <a:ext uri="{FF2B5EF4-FFF2-40B4-BE49-F238E27FC236}">
                    <a16:creationId xmlns:a16="http://schemas.microsoft.com/office/drawing/2014/main" id="{44999FEE-C64D-5E55-EAF8-756C6E71322F}"/>
                  </a:ext>
                </a:extLst>
              </p:cNvPr>
              <p:cNvGrpSpPr/>
              <p:nvPr/>
            </p:nvGrpSpPr>
            <p:grpSpPr>
              <a:xfrm>
                <a:off x="3906167" y="4047050"/>
                <a:ext cx="1671281" cy="539042"/>
                <a:chOff x="1320274" y="4580303"/>
                <a:chExt cx="1671281" cy="467246"/>
              </a:xfrm>
              <a:grpFill/>
            </p:grpSpPr>
            <p:sp>
              <p:nvSpPr>
                <p:cNvPr id="98" name="Freeform 860">
                  <a:extLst>
                    <a:ext uri="{FF2B5EF4-FFF2-40B4-BE49-F238E27FC236}">
                      <a16:creationId xmlns:a16="http://schemas.microsoft.com/office/drawing/2014/main" id="{9B2272AF-48B9-250B-FBD5-4B32EE496450}"/>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99" name="Rectangle 864">
                  <a:extLst>
                    <a:ext uri="{FF2B5EF4-FFF2-40B4-BE49-F238E27FC236}">
                      <a16:creationId xmlns:a16="http://schemas.microsoft.com/office/drawing/2014/main" id="{F3C03689-6FF2-920D-4E20-E189BDC69320}"/>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ctr"/>
                <a:lstStyle/>
                <a:p>
                  <a:pPr algn="ctr"/>
                  <a:r>
                    <a:rPr lang="en-US" dirty="0">
                      <a:latin typeface="Calibri"/>
                      <a:ea typeface="Calibri"/>
                      <a:cs typeface="Calibri"/>
                    </a:rPr>
                    <a:t>r1</a:t>
                  </a:r>
                </a:p>
              </p:txBody>
            </p:sp>
            <p:sp>
              <p:nvSpPr>
                <p:cNvPr id="100" name="Freeform 865">
                  <a:extLst>
                    <a:ext uri="{FF2B5EF4-FFF2-40B4-BE49-F238E27FC236}">
                      <a16:creationId xmlns:a16="http://schemas.microsoft.com/office/drawing/2014/main" id="{54710FFE-CE4A-B69C-7947-17A17C10F3A6}"/>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01" name="Freeform 866">
                  <a:extLst>
                    <a:ext uri="{FF2B5EF4-FFF2-40B4-BE49-F238E27FC236}">
                      <a16:creationId xmlns:a16="http://schemas.microsoft.com/office/drawing/2014/main" id="{E6C721B8-5282-9A50-FDF7-21426004F82D}"/>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grpSp>
          <p:grpSp>
            <p:nvGrpSpPr>
              <p:cNvPr id="84" name="Group 83">
                <a:extLst>
                  <a:ext uri="{FF2B5EF4-FFF2-40B4-BE49-F238E27FC236}">
                    <a16:creationId xmlns:a16="http://schemas.microsoft.com/office/drawing/2014/main" id="{2BAE2D90-4CD9-95F1-B998-08AE3623F799}"/>
                  </a:ext>
                </a:extLst>
              </p:cNvPr>
              <p:cNvGrpSpPr/>
              <p:nvPr/>
            </p:nvGrpSpPr>
            <p:grpSpPr>
              <a:xfrm>
                <a:off x="4596370" y="3324390"/>
                <a:ext cx="552654" cy="1188720"/>
                <a:chOff x="1823226" y="3235632"/>
                <a:chExt cx="552654" cy="1188720"/>
              </a:xfrm>
              <a:grpFill/>
            </p:grpSpPr>
            <p:sp>
              <p:nvSpPr>
                <p:cNvPr id="85" name="Oval 878">
                  <a:extLst>
                    <a:ext uri="{FF2B5EF4-FFF2-40B4-BE49-F238E27FC236}">
                      <a16:creationId xmlns:a16="http://schemas.microsoft.com/office/drawing/2014/main" id="{E00DEC92-BC00-A023-5D01-338846414A28}"/>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86" name="Rectangle 880">
                  <a:extLst>
                    <a:ext uri="{FF2B5EF4-FFF2-40B4-BE49-F238E27FC236}">
                      <a16:creationId xmlns:a16="http://schemas.microsoft.com/office/drawing/2014/main" id="{EE1C9627-D696-147B-EA01-65B7CADFAF74}"/>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87" name="Oval 878">
                  <a:extLst>
                    <a:ext uri="{FF2B5EF4-FFF2-40B4-BE49-F238E27FC236}">
                      <a16:creationId xmlns:a16="http://schemas.microsoft.com/office/drawing/2014/main" id="{C45E7233-7BF8-018A-5939-954539412C62}"/>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88" name="Line 881">
                  <a:extLst>
                    <a:ext uri="{FF2B5EF4-FFF2-40B4-BE49-F238E27FC236}">
                      <a16:creationId xmlns:a16="http://schemas.microsoft.com/office/drawing/2014/main" id="{6CED8128-3908-D950-EA7F-6AAE20455C16}"/>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89" name="Line 882">
                  <a:extLst>
                    <a:ext uri="{FF2B5EF4-FFF2-40B4-BE49-F238E27FC236}">
                      <a16:creationId xmlns:a16="http://schemas.microsoft.com/office/drawing/2014/main" id="{F7CAF6BB-2D89-5DAC-6512-E0B6CA7EF9DA}"/>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90" name="Rectangle 880">
                  <a:extLst>
                    <a:ext uri="{FF2B5EF4-FFF2-40B4-BE49-F238E27FC236}">
                      <a16:creationId xmlns:a16="http://schemas.microsoft.com/office/drawing/2014/main" id="{E2719C0A-9D53-D259-2ADE-33EE0C431D51}"/>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91" name="Oval 878">
                  <a:extLst>
                    <a:ext uri="{FF2B5EF4-FFF2-40B4-BE49-F238E27FC236}">
                      <a16:creationId xmlns:a16="http://schemas.microsoft.com/office/drawing/2014/main" id="{9396D83D-2665-F8E4-18FF-6C9ACC3AD9F3}"/>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92" name="Line 882">
                  <a:extLst>
                    <a:ext uri="{FF2B5EF4-FFF2-40B4-BE49-F238E27FC236}">
                      <a16:creationId xmlns:a16="http://schemas.microsoft.com/office/drawing/2014/main" id="{C04D58F2-DB6D-9B0E-BC3A-46CC98054847}"/>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93" name="Line 882">
                  <a:extLst>
                    <a:ext uri="{FF2B5EF4-FFF2-40B4-BE49-F238E27FC236}">
                      <a16:creationId xmlns:a16="http://schemas.microsoft.com/office/drawing/2014/main" id="{443FC392-BEDC-6589-3B88-4E4888960CB0}"/>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94" name="Line 884">
                  <a:extLst>
                    <a:ext uri="{FF2B5EF4-FFF2-40B4-BE49-F238E27FC236}">
                      <a16:creationId xmlns:a16="http://schemas.microsoft.com/office/drawing/2014/main" id="{94D8E37C-7FE0-B1D8-2531-113757090827}"/>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p:spPr>
              <p:txBody>
                <a:bodyPr wrap="none" anchor="ctr"/>
                <a:lstStyle/>
                <a:p>
                  <a:endParaRPr lang="en-US" dirty="0">
                    <a:latin typeface="Calibri"/>
                    <a:ea typeface="Calibri"/>
                    <a:cs typeface="Calibri"/>
                  </a:endParaRPr>
                </a:p>
              </p:txBody>
            </p:sp>
            <p:sp>
              <p:nvSpPr>
                <p:cNvPr id="95" name="Oval 885">
                  <a:extLst>
                    <a:ext uri="{FF2B5EF4-FFF2-40B4-BE49-F238E27FC236}">
                      <a16:creationId xmlns:a16="http://schemas.microsoft.com/office/drawing/2014/main" id="{B4857A7C-D32D-AF2B-64AF-FB98908F95A1}"/>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96" name="Line 881">
                  <a:extLst>
                    <a:ext uri="{FF2B5EF4-FFF2-40B4-BE49-F238E27FC236}">
                      <a16:creationId xmlns:a16="http://schemas.microsoft.com/office/drawing/2014/main" id="{07B759DB-31C3-6374-E72F-12D5873E7433}"/>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97" name="Line 882">
                  <a:extLst>
                    <a:ext uri="{FF2B5EF4-FFF2-40B4-BE49-F238E27FC236}">
                      <a16:creationId xmlns:a16="http://schemas.microsoft.com/office/drawing/2014/main" id="{64163024-FD1A-827C-8EA8-A70B7202DD32}"/>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grpSp>
        </p:grpSp>
        <p:grpSp>
          <p:nvGrpSpPr>
            <p:cNvPr id="73" name="Group 72">
              <a:extLst>
                <a:ext uri="{FF2B5EF4-FFF2-40B4-BE49-F238E27FC236}">
                  <a16:creationId xmlns:a16="http://schemas.microsoft.com/office/drawing/2014/main" id="{5E477162-EC85-FD87-350E-F1AAD47EED92}"/>
                </a:ext>
              </a:extLst>
            </p:cNvPr>
            <p:cNvGrpSpPr/>
            <p:nvPr/>
          </p:nvGrpSpPr>
          <p:grpSpPr>
            <a:xfrm>
              <a:off x="268465" y="5996966"/>
              <a:ext cx="484418" cy="349404"/>
              <a:chOff x="1012668" y="927184"/>
              <a:chExt cx="747559" cy="539203"/>
            </a:xfrm>
          </p:grpSpPr>
          <p:sp>
            <p:nvSpPr>
              <p:cNvPr id="74" name="Line 853">
                <a:extLst>
                  <a:ext uri="{FF2B5EF4-FFF2-40B4-BE49-F238E27FC236}">
                    <a16:creationId xmlns:a16="http://schemas.microsoft.com/office/drawing/2014/main" id="{6BE57936-9492-8DC8-2428-FA5067846D32}"/>
                  </a:ext>
                </a:extLst>
              </p:cNvPr>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 xmlns:a14="http://schemas.microsoft.com/office/drawing/2010/main">
                    <a:noFill/>
                  </a14:hiddenFill>
                </a:ext>
              </a:extLst>
            </p:spPr>
            <p:txBody>
              <a:bodyPr wrap="none" anchor="ctr">
                <a:flatTx/>
              </a:bodyPr>
              <a:lstStyle/>
              <a:p>
                <a:endParaRPr lang="en-US" dirty="0">
                  <a:latin typeface="Calibri"/>
                  <a:ea typeface="Times New Roman"/>
                  <a:cs typeface="Times New Roman"/>
                </a:endParaRPr>
              </a:p>
            </p:txBody>
          </p:sp>
          <p:sp>
            <p:nvSpPr>
              <p:cNvPr id="75" name="Rectangle 876">
                <a:extLst>
                  <a:ext uri="{FF2B5EF4-FFF2-40B4-BE49-F238E27FC236}">
                    <a16:creationId xmlns:a16="http://schemas.microsoft.com/office/drawing/2014/main" id="{E3E632A7-8141-006C-9ADA-7794D0B51666}"/>
                  </a:ext>
                </a:extLst>
              </p:cNvPr>
              <p:cNvSpPr>
                <a:spLocks noChangeAspect="1" noChangeArrowheads="1"/>
              </p:cNvSpPr>
              <p:nvPr/>
            </p:nvSpPr>
            <p:spPr bwMode="auto">
              <a:xfrm>
                <a:off x="1059818" y="927184"/>
                <a:ext cx="100" cy="427467"/>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latin typeface="Calibri"/>
                  <a:ea typeface="Times New Roman"/>
                  <a:cs typeface="Calibri"/>
                </a:endParaRPr>
              </a:p>
            </p:txBody>
          </p:sp>
          <p:sp>
            <p:nvSpPr>
              <p:cNvPr id="76" name="Rectangle 873">
                <a:extLst>
                  <a:ext uri="{FF2B5EF4-FFF2-40B4-BE49-F238E27FC236}">
                    <a16:creationId xmlns:a16="http://schemas.microsoft.com/office/drawing/2014/main" id="{113162D3-7F3A-4967-7FD5-E0976E19E22E}"/>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dirty="0">
                    <a:latin typeface="Calibri"/>
                    <a:ea typeface="Times New Roman"/>
                    <a:cs typeface="Calibri"/>
                  </a:rPr>
                  <a:t>c1</a:t>
                </a:r>
              </a:p>
            </p:txBody>
          </p:sp>
          <p:sp>
            <p:nvSpPr>
              <p:cNvPr id="77" name="Freeform 875">
                <a:extLst>
                  <a:ext uri="{FF2B5EF4-FFF2-40B4-BE49-F238E27FC236}">
                    <a16:creationId xmlns:a16="http://schemas.microsoft.com/office/drawing/2014/main" id="{B55BC10C-A99C-A5D9-F76F-9CB5BF5BB7FA}"/>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Times New Roman"/>
                  <a:cs typeface="Times New Roman"/>
                </a:endParaRPr>
              </a:p>
            </p:txBody>
          </p:sp>
        </p:grpSp>
      </p:grpSp>
    </p:spTree>
    <p:extLst>
      <p:ext uri="{BB962C8B-B14F-4D97-AF65-F5344CB8AC3E}">
        <p14:creationId xmlns:p14="http://schemas.microsoft.com/office/powerpoint/2010/main" val="118631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0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0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8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9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9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9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9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95"/>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99"/>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0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7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7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75"/>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76"/>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11"/>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12"/>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13"/>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314"/>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315"/>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316"/>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317"/>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318"/>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1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animBg="1"/>
      <p:bldP spid="301" grpId="0"/>
      <p:bldP spid="302" grpId="0"/>
      <p:bldP spid="29" grpId="0" animBg="1"/>
      <p:bldP spid="31" grpId="0"/>
      <p:bldP spid="173" grpId="0"/>
      <p:bldP spid="174" grpId="0"/>
      <p:bldP spid="175" grpId="0" animBg="1"/>
      <p:bldP spid="176"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Example</a:t>
            </a:r>
          </a:p>
        </p:txBody>
      </p:sp>
      <p:sp>
        <p:nvSpPr>
          <p:cNvPr id="7" name="Date Placeholder 6">
            <a:extLst>
              <a:ext uri="{FF2B5EF4-FFF2-40B4-BE49-F238E27FC236}">
                <a16:creationId xmlns:a16="http://schemas.microsoft.com/office/drawing/2014/main" id="{885D647D-3771-9596-D0D1-9DB6BB593060}"/>
              </a:ext>
            </a:extLst>
          </p:cNvPr>
          <p:cNvSpPr>
            <a:spLocks noGrp="1"/>
          </p:cNvSpPr>
          <p:nvPr>
            <p:ph type="dt" sz="half" idx="2"/>
          </p:nvPr>
        </p:nvSpPr>
        <p:spPr/>
        <p:txBody>
          <a:bodyPr/>
          <a:lstStyle/>
          <a:p>
            <a:r>
              <a:rPr lang="de-DE"/>
              <a:t>Deterministic</a:t>
            </a:r>
            <a:endParaRPr lang="de-DE" dirty="0"/>
          </a:p>
        </p:txBody>
      </p:sp>
      <p:sp>
        <p:nvSpPr>
          <p:cNvPr id="9" name="Footer Placeholder 8">
            <a:extLst>
              <a:ext uri="{FF2B5EF4-FFF2-40B4-BE49-F238E27FC236}">
                <a16:creationId xmlns:a16="http://schemas.microsoft.com/office/drawing/2014/main" id="{6AD48601-789F-D631-DA53-61DB134633E5}"/>
              </a:ext>
            </a:extLst>
          </p:cNvPr>
          <p:cNvSpPr>
            <a:spLocks noGrp="1"/>
          </p:cNvSpPr>
          <p:nvPr>
            <p:ph type="ftr" sz="quarter" idx="3"/>
          </p:nvPr>
        </p:nvSpPr>
        <p:spPr/>
        <p:txBody>
          <a:bodyPr/>
          <a:lstStyle/>
          <a:p>
            <a:r>
              <a:rPr lang="en-GB"/>
              <a:t>T. Braun - APA</a:t>
            </a:r>
          </a:p>
        </p:txBody>
      </p:sp>
      <p:sp>
        <p:nvSpPr>
          <p:cNvPr id="3" name="Slide Number Placeholder 2">
            <a:extLst>
              <a:ext uri="{FF2B5EF4-FFF2-40B4-BE49-F238E27FC236}">
                <a16:creationId xmlns:a16="http://schemas.microsoft.com/office/drawing/2014/main" id="{12797FFD-290F-A44A-B8EA-BEB1DE95C01A}"/>
              </a:ext>
            </a:extLst>
          </p:cNvPr>
          <p:cNvSpPr>
            <a:spLocks noGrp="1"/>
          </p:cNvSpPr>
          <p:nvPr>
            <p:ph type="sldNum" sz="quarter" idx="4"/>
          </p:nvPr>
        </p:nvSpPr>
        <p:spPr/>
        <p:txBody>
          <a:bodyPr/>
          <a:lstStyle/>
          <a:p>
            <a:fld id="{67C9959E-8E6B-B04C-9955-EA096F41CA7A}" type="slidenum">
              <a:rPr lang="en-GB" smtClean="0"/>
              <a:t>101</a:t>
            </a:fld>
            <a:endParaRPr lang="en-GB"/>
          </a:p>
        </p:txBody>
      </p:sp>
      <mc:AlternateContent xmlns:mc="http://schemas.openxmlformats.org/markup-compatibility/2006" xmlns:a14="http://schemas.microsoft.com/office/drawing/2010/main">
        <mc:Choice Requires="a14">
          <p:sp>
            <p:nvSpPr>
              <p:cNvPr id="115" name="Rectangle 114">
                <a:extLst>
                  <a:ext uri="{FF2B5EF4-FFF2-40B4-BE49-F238E27FC236}">
                    <a16:creationId xmlns:a16="http://schemas.microsoft.com/office/drawing/2014/main" id="{F67DA6F4-C715-794A-9632-67928118397D}"/>
                  </a:ext>
                </a:extLst>
              </p:cNvPr>
              <p:cNvSpPr/>
              <p:nvPr/>
            </p:nvSpPr>
            <p:spPr>
              <a:xfrm>
                <a:off x="3336992" y="2241449"/>
                <a:ext cx="2532937" cy="400110"/>
              </a:xfrm>
              <a:prstGeom prst="rect">
                <a:avLst/>
              </a:prstGeom>
              <a:noFill/>
            </p:spPr>
            <p:txBody>
              <a:bodyPr wrap="none">
                <a:spAutoFit/>
              </a:bodyPr>
              <a:lstStyle/>
              <a:p>
                <a:pPr algn="ctr"/>
                <a:r>
                  <a:rPr lang="en-US" sz="2000" dirty="0">
                    <a:solidFill>
                      <a:schemeClr val="accent1"/>
                    </a:solidFill>
                    <a:cs typeface="Times New Roman"/>
                  </a:rPr>
                  <a:t>RPG </a:t>
                </a:r>
                <a:r>
                  <a:rPr lang="en-US" sz="2000" dirty="0">
                    <a:cs typeface="Times New Roman"/>
                  </a:rPr>
                  <a:t>from </a:t>
                </a:r>
                <a14:m>
                  <m:oMath xmlns:m="http://schemas.openxmlformats.org/officeDocument/2006/math">
                    <m:sSub>
                      <m:sSubPr>
                        <m:ctrlPr>
                          <a:rPr lang="de-DE" sz="2000" i="1" dirty="0">
                            <a:latin typeface="Cambria Math" panose="02040503050406030204" pitchFamily="18" charset="0"/>
                            <a:cs typeface="Times New Roman"/>
                          </a:rPr>
                        </m:ctrlPr>
                      </m:sSubPr>
                      <m:e>
                        <m:acc>
                          <m:accPr>
                            <m:chr m:val="̂"/>
                            <m:ctrlPr>
                              <a:rPr lang="en-US" sz="2000" i="1" dirty="0">
                                <a:latin typeface="Cambria Math" panose="02040503050406030204" pitchFamily="18" charset="0"/>
                                <a:cs typeface="Times New Roman"/>
                              </a:rPr>
                            </m:ctrlPr>
                          </m:accPr>
                          <m:e>
                            <m:r>
                              <a:rPr lang="de-DE" sz="2000" i="1" dirty="0">
                                <a:latin typeface="Cambria Math" panose="02040503050406030204" pitchFamily="18" charset="0"/>
                                <a:cs typeface="Times New Roman"/>
                              </a:rPr>
                              <m:t>𝑠</m:t>
                            </m:r>
                          </m:e>
                        </m:acc>
                      </m:e>
                      <m:sub>
                        <m:r>
                          <a:rPr lang="de-DE" sz="2000" i="1" dirty="0">
                            <a:latin typeface="Cambria Math" panose="02040503050406030204" pitchFamily="18" charset="0"/>
                            <a:cs typeface="Times New Roman"/>
                          </a:rPr>
                          <m:t>0</m:t>
                        </m:r>
                      </m:sub>
                    </m:sSub>
                    <m:r>
                      <a:rPr lang="en-US" sz="2000" i="1" dirty="0">
                        <a:latin typeface="Cambria Math" panose="02040503050406030204" pitchFamily="18" charset="0"/>
                        <a:cs typeface="Times New Roman"/>
                      </a:rPr>
                      <m:t>=</m:t>
                    </m:r>
                    <m:sSub>
                      <m:sSubPr>
                        <m:ctrlPr>
                          <a:rPr lang="de-DE" sz="2000" i="1" dirty="0">
                            <a:latin typeface="Cambria Math" panose="02040503050406030204" pitchFamily="18" charset="0"/>
                            <a:cs typeface="Times New Roman"/>
                          </a:rPr>
                        </m:ctrlPr>
                      </m:sSubPr>
                      <m:e>
                        <m:r>
                          <a:rPr lang="en-US" sz="2000" i="1" dirty="0">
                            <a:latin typeface="Cambria Math" panose="02040503050406030204" pitchFamily="18" charset="0"/>
                            <a:cs typeface="Times New Roman"/>
                          </a:rPr>
                          <m:t>𝑠</m:t>
                        </m:r>
                      </m:e>
                      <m:sub>
                        <m:r>
                          <a:rPr lang="de-DE" sz="2000" i="1" dirty="0">
                            <a:latin typeface="Cambria Math" panose="02040503050406030204" pitchFamily="18" charset="0"/>
                            <a:cs typeface="Times New Roman"/>
                          </a:rPr>
                          <m:t>2</m:t>
                        </m:r>
                      </m:sub>
                    </m:sSub>
                  </m:oMath>
                </a14:m>
                <a:r>
                  <a:rPr lang="en-US" sz="2000" dirty="0">
                    <a:cs typeface="Times New Roman"/>
                  </a:rPr>
                  <a:t> to </a:t>
                </a:r>
                <a14:m>
                  <m:oMath xmlns:m="http://schemas.openxmlformats.org/officeDocument/2006/math">
                    <m:r>
                      <a:rPr lang="en-US" sz="2000" i="1" dirty="0">
                        <a:latin typeface="Cambria Math" panose="02040503050406030204" pitchFamily="18" charset="0"/>
                        <a:cs typeface="Times New Roman"/>
                      </a:rPr>
                      <m:t>𝑔</m:t>
                    </m:r>
                  </m:oMath>
                </a14:m>
                <a:endParaRPr lang="en-US" sz="2000" dirty="0">
                  <a:cs typeface="Times New Roman"/>
                </a:endParaRPr>
              </a:p>
            </p:txBody>
          </p:sp>
        </mc:Choice>
        <mc:Fallback xmlns="">
          <p:sp>
            <p:nvSpPr>
              <p:cNvPr id="115" name="Rectangle 114">
                <a:extLst>
                  <a:ext uri="{FF2B5EF4-FFF2-40B4-BE49-F238E27FC236}">
                    <a16:creationId xmlns:a16="http://schemas.microsoft.com/office/drawing/2014/main" id="{F67DA6F4-C715-794A-9632-67928118397D}"/>
                  </a:ext>
                </a:extLst>
              </p:cNvPr>
              <p:cNvSpPr>
                <a:spLocks noRot="1" noChangeAspect="1" noMove="1" noResize="1" noEditPoints="1" noAdjustHandles="1" noChangeArrowheads="1" noChangeShapeType="1" noTextEdit="1"/>
              </p:cNvSpPr>
              <p:nvPr/>
            </p:nvSpPr>
            <p:spPr>
              <a:xfrm>
                <a:off x="3336992" y="2241449"/>
                <a:ext cx="2532937" cy="400110"/>
              </a:xfrm>
              <a:prstGeom prst="rect">
                <a:avLst/>
              </a:prstGeom>
              <a:blipFill>
                <a:blip r:embed="rId3"/>
                <a:stretch>
                  <a:fillRect l="-1990" t="-9375" b="-28125"/>
                </a:stretch>
              </a:blipFill>
            </p:spPr>
            <p:txBody>
              <a:bodyPr/>
              <a:lstStyle/>
              <a:p>
                <a:r>
                  <a:rPr lang="en-DE">
                    <a:noFill/>
                  </a:rPr>
                  <a:t> </a:t>
                </a:r>
              </a:p>
            </p:txBody>
          </p:sp>
        </mc:Fallback>
      </mc:AlternateContent>
      <p:grpSp>
        <p:nvGrpSpPr>
          <p:cNvPr id="11" name="Group 10">
            <a:extLst>
              <a:ext uri="{FF2B5EF4-FFF2-40B4-BE49-F238E27FC236}">
                <a16:creationId xmlns:a16="http://schemas.microsoft.com/office/drawing/2014/main" id="{089D075A-14D0-F04F-8FE5-2E2BE1F6BD33}"/>
              </a:ext>
            </a:extLst>
          </p:cNvPr>
          <p:cNvGrpSpPr/>
          <p:nvPr/>
        </p:nvGrpSpPr>
        <p:grpSpPr>
          <a:xfrm>
            <a:off x="9053847" y="2190652"/>
            <a:ext cx="2782108" cy="1557425"/>
            <a:chOff x="5462222" y="5016046"/>
            <a:chExt cx="2782108" cy="1557425"/>
          </a:xfrm>
        </p:grpSpPr>
        <mc:AlternateContent xmlns:mc="http://schemas.openxmlformats.org/markup-compatibility/2006" xmlns:a14="http://schemas.microsoft.com/office/drawing/2010/main">
          <mc:Choice Requires="a14">
            <p:sp>
              <p:nvSpPr>
                <p:cNvPr id="254" name="Rectangle 253">
                  <a:extLst>
                    <a:ext uri="{FF2B5EF4-FFF2-40B4-BE49-F238E27FC236}">
                      <a16:creationId xmlns:a16="http://schemas.microsoft.com/office/drawing/2014/main" id="{2E7A2B35-C440-FA41-AA79-D10A85B52B79}"/>
                    </a:ext>
                  </a:extLst>
                </p:cNvPr>
                <p:cNvSpPr/>
                <p:nvPr/>
              </p:nvSpPr>
              <p:spPr>
                <a:xfrm>
                  <a:off x="5462222" y="6265694"/>
                  <a:ext cx="2782108" cy="307777"/>
                </a:xfrm>
                <a:prstGeom prst="rect">
                  <a:avLst/>
                </a:prstGeom>
              </p:spPr>
              <p:txBody>
                <a:bodyPr wrap="none">
                  <a:spAutoFit/>
                </a:bodyPr>
                <a:lstStyle/>
                <a:p>
                  <a:r>
                    <a:rPr lang="ro-RO" sz="1400" i="1" dirty="0">
                      <a:latin typeface="Times New Roman"/>
                      <a:cs typeface="Times New Roman"/>
                    </a:rPr>
                    <a:t> </a:t>
                  </a:r>
                  <a14:m>
                    <m:oMath xmlns:m="http://schemas.openxmlformats.org/officeDocument/2006/math">
                      <m:r>
                        <a:rPr lang="en-US" sz="1400" i="1" dirty="0">
                          <a:latin typeface="Cambria Math" panose="02040503050406030204" pitchFamily="18" charset="0"/>
                        </a:rPr>
                        <m:t>𝑔</m:t>
                      </m:r>
                      <m:r>
                        <a:rPr lang="en-US" sz="1400" i="1" dirty="0">
                          <a:latin typeface="Cambria Math" panose="02040503050406030204" pitchFamily="18" charset="0"/>
                        </a:rPr>
                        <m:t>=</m:t>
                      </m:r>
                      <m:d>
                        <m:dPr>
                          <m:begChr m:val="{"/>
                          <m:endChr m:val="}"/>
                          <m:ctrlPr>
                            <a:rPr lang="en-US" sz="1400" i="1" dirty="0">
                              <a:latin typeface="Cambria Math" panose="02040503050406030204" pitchFamily="18" charset="0"/>
                            </a:rPr>
                          </m:ctrlPr>
                        </m:dPr>
                        <m:e>
                          <m:r>
                            <a:rPr lang="en-US" sz="1400" i="1" dirty="0">
                              <a:latin typeface="Cambria Math" panose="02040503050406030204" pitchFamily="18" charset="0"/>
                            </a:rPr>
                            <m:t>𝑙𝑜𝑐</m:t>
                          </m:r>
                          <m:d>
                            <m:dPr>
                              <m:ctrlPr>
                                <a:rPr lang="en-US" sz="1400" i="1" dirty="0">
                                  <a:latin typeface="Cambria Math" panose="02040503050406030204" pitchFamily="18" charset="0"/>
                                </a:rPr>
                              </m:ctrlPr>
                            </m:dPr>
                            <m:e>
                              <m:r>
                                <a:rPr lang="en-US" sz="1400" i="1" dirty="0">
                                  <a:latin typeface="Cambria Math" panose="02040503050406030204" pitchFamily="18" charset="0"/>
                                </a:rPr>
                                <m:t>𝑟</m:t>
                              </m:r>
                              <m:r>
                                <a:rPr lang="en-US" sz="1400" i="1" dirty="0">
                                  <a:latin typeface="Cambria Math" panose="02040503050406030204" pitchFamily="18" charset="0"/>
                                </a:rPr>
                                <m:t>1</m:t>
                              </m:r>
                            </m:e>
                          </m:d>
                          <m:r>
                            <a:rPr lang="en-US" sz="1400" i="1" dirty="0">
                              <a:latin typeface="Cambria Math" panose="02040503050406030204" pitchFamily="18" charset="0"/>
                            </a:rPr>
                            <m:t>=</m:t>
                          </m:r>
                          <m:r>
                            <a:rPr lang="en-US" sz="1400" i="1" dirty="0">
                              <a:latin typeface="Cambria Math" panose="02040503050406030204" pitchFamily="18" charset="0"/>
                            </a:rPr>
                            <m:t>𝑑</m:t>
                          </m:r>
                          <m:r>
                            <a:rPr lang="en-US" sz="1400" i="1" dirty="0">
                              <a:latin typeface="Cambria Math" panose="02040503050406030204" pitchFamily="18" charset="0"/>
                            </a:rPr>
                            <m:t>3, </m:t>
                          </m:r>
                          <m:r>
                            <a:rPr lang="en-US" sz="1400" i="1" dirty="0">
                              <a:latin typeface="Cambria Math" panose="02040503050406030204" pitchFamily="18" charset="0"/>
                            </a:rPr>
                            <m:t>𝑙𝑜𝑐</m:t>
                          </m:r>
                          <m:d>
                            <m:dPr>
                              <m:ctrlPr>
                                <a:rPr lang="en-US" sz="1400" i="1" dirty="0">
                                  <a:latin typeface="Cambria Math" panose="02040503050406030204" pitchFamily="18" charset="0"/>
                                </a:rPr>
                              </m:ctrlPr>
                            </m:dPr>
                            <m:e>
                              <m:r>
                                <a:rPr lang="en-US" sz="1400" i="1" dirty="0">
                                  <a:latin typeface="Cambria Math" panose="02040503050406030204" pitchFamily="18" charset="0"/>
                                </a:rPr>
                                <m:t>𝑐</m:t>
                              </m:r>
                              <m:r>
                                <a:rPr lang="en-US" sz="1400" i="1" dirty="0">
                                  <a:latin typeface="Cambria Math" panose="02040503050406030204" pitchFamily="18" charset="0"/>
                                </a:rPr>
                                <m:t>1</m:t>
                              </m:r>
                            </m:e>
                          </m:d>
                          <m:r>
                            <a:rPr lang="en-US" sz="1400" i="1" dirty="0">
                              <a:latin typeface="Cambria Math" panose="02040503050406030204" pitchFamily="18" charset="0"/>
                            </a:rPr>
                            <m:t>=</m:t>
                          </m:r>
                          <m:r>
                            <a:rPr lang="en-US" sz="1400" i="1" dirty="0">
                              <a:latin typeface="Cambria Math" panose="02040503050406030204" pitchFamily="18" charset="0"/>
                            </a:rPr>
                            <m:t>𝑟</m:t>
                          </m:r>
                          <m:r>
                            <a:rPr lang="en-US" sz="1400" i="1" dirty="0">
                              <a:latin typeface="Cambria Math" panose="02040503050406030204" pitchFamily="18" charset="0"/>
                            </a:rPr>
                            <m:t>1</m:t>
                          </m:r>
                        </m:e>
                      </m:d>
                    </m:oMath>
                  </a14:m>
                  <a:endParaRPr lang="en-US" sz="1400" dirty="0">
                    <a:latin typeface="Times New Roman"/>
                    <a:cs typeface="Times New Roman"/>
                  </a:endParaRPr>
                </a:p>
              </p:txBody>
            </p:sp>
          </mc:Choice>
          <mc:Fallback xmlns="">
            <p:sp>
              <p:nvSpPr>
                <p:cNvPr id="254" name="Rectangle 253">
                  <a:extLst>
                    <a:ext uri="{FF2B5EF4-FFF2-40B4-BE49-F238E27FC236}">
                      <a16:creationId xmlns:a16="http://schemas.microsoft.com/office/drawing/2014/main" id="{2E7A2B35-C440-FA41-AA79-D10A85B52B79}"/>
                    </a:ext>
                  </a:extLst>
                </p:cNvPr>
                <p:cNvSpPr>
                  <a:spLocks noRot="1" noChangeAspect="1" noMove="1" noResize="1" noEditPoints="1" noAdjustHandles="1" noChangeArrowheads="1" noChangeShapeType="1" noTextEdit="1"/>
                </p:cNvSpPr>
                <p:nvPr/>
              </p:nvSpPr>
              <p:spPr>
                <a:xfrm>
                  <a:off x="5462222" y="6265694"/>
                  <a:ext cx="2782108" cy="307777"/>
                </a:xfrm>
                <a:prstGeom prst="rect">
                  <a:avLst/>
                </a:prstGeom>
                <a:blipFill>
                  <a:blip r:embed="rId4"/>
                  <a:stretch>
                    <a:fillRect b="-3846"/>
                  </a:stretch>
                </a:blipFill>
              </p:spPr>
              <p:txBody>
                <a:bodyPr/>
                <a:lstStyle/>
                <a:p>
                  <a:r>
                    <a:rPr lang="en-DE">
                      <a:noFill/>
                    </a:rPr>
                    <a:t> </a:t>
                  </a:r>
                </a:p>
              </p:txBody>
            </p:sp>
          </mc:Fallback>
        </mc:AlternateContent>
        <p:grpSp>
          <p:nvGrpSpPr>
            <p:cNvPr id="255" name="Group 254">
              <a:extLst>
                <a:ext uri="{FF2B5EF4-FFF2-40B4-BE49-F238E27FC236}">
                  <a16:creationId xmlns:a16="http://schemas.microsoft.com/office/drawing/2014/main" id="{C1618ED0-D83A-8044-B47B-570323C9B553}"/>
                </a:ext>
              </a:extLst>
            </p:cNvPr>
            <p:cNvGrpSpPr>
              <a:grpSpLocks noChangeAspect="1"/>
            </p:cNvGrpSpPr>
            <p:nvPr/>
          </p:nvGrpSpPr>
          <p:grpSpPr>
            <a:xfrm>
              <a:off x="5483242" y="5016046"/>
              <a:ext cx="2657242" cy="1147446"/>
              <a:chOff x="5323352" y="4678231"/>
              <a:chExt cx="2952491" cy="1274940"/>
            </a:xfrm>
          </p:grpSpPr>
          <p:grpSp>
            <p:nvGrpSpPr>
              <p:cNvPr id="256" name="Group 255">
                <a:extLst>
                  <a:ext uri="{FF2B5EF4-FFF2-40B4-BE49-F238E27FC236}">
                    <a16:creationId xmlns:a16="http://schemas.microsoft.com/office/drawing/2014/main" id="{76BDFA09-8285-1D49-A40F-4C7D8CB7813D}"/>
                  </a:ext>
                </a:extLst>
              </p:cNvPr>
              <p:cNvGrpSpPr/>
              <p:nvPr/>
            </p:nvGrpSpPr>
            <p:grpSpPr>
              <a:xfrm>
                <a:off x="7288292" y="5578688"/>
                <a:ext cx="987551" cy="367987"/>
                <a:chOff x="8801532" y="4013715"/>
                <a:chExt cx="1371600" cy="511093"/>
              </a:xfrm>
            </p:grpSpPr>
            <p:sp>
              <p:nvSpPr>
                <p:cNvPr id="295" name="Lightning Bolt 294">
                  <a:extLst>
                    <a:ext uri="{FF2B5EF4-FFF2-40B4-BE49-F238E27FC236}">
                      <a16:creationId xmlns:a16="http://schemas.microsoft.com/office/drawing/2014/main" id="{F6E96420-A1EF-B143-AEF5-D94F7433A8CB}"/>
                    </a:ext>
                  </a:extLst>
                </p:cNvPr>
                <p:cNvSpPr/>
                <p:nvPr/>
              </p:nvSpPr>
              <p:spPr>
                <a:xfrm rot="19965343">
                  <a:off x="9139183" y="4118408"/>
                  <a:ext cx="619075" cy="406400"/>
                </a:xfrm>
                <a:prstGeom prst="lightningBolt">
                  <a:avLst/>
                </a:prstGeom>
                <a:solidFill>
                  <a:srgbClr val="CDC9C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6" name="Freeform 860">
                  <a:extLst>
                    <a:ext uri="{FF2B5EF4-FFF2-40B4-BE49-F238E27FC236}">
                      <a16:creationId xmlns:a16="http://schemas.microsoft.com/office/drawing/2014/main" id="{C105557C-7808-1A4E-9654-08746F210139}"/>
                    </a:ext>
                  </a:extLst>
                </p:cNvPr>
                <p:cNvSpPr>
                  <a:spLocks/>
                </p:cNvSpPr>
                <p:nvPr/>
              </p:nvSpPr>
              <p:spPr bwMode="auto">
                <a:xfrm>
                  <a:off x="8801532" y="4026280"/>
                  <a:ext cx="1371600" cy="32004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cxnSp>
              <p:nvCxnSpPr>
                <p:cNvPr id="297" name="Straight Connector 296">
                  <a:extLst>
                    <a:ext uri="{FF2B5EF4-FFF2-40B4-BE49-F238E27FC236}">
                      <a16:creationId xmlns:a16="http://schemas.microsoft.com/office/drawing/2014/main" id="{A75DDC07-F13C-BF43-8CCD-8A8D810C8BA6}"/>
                    </a:ext>
                  </a:extLst>
                </p:cNvPr>
                <p:cNvCxnSpPr/>
                <p:nvPr/>
              </p:nvCxnSpPr>
              <p:spPr>
                <a:xfrm>
                  <a:off x="9047075" y="4017699"/>
                  <a:ext cx="1124712"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98" name="Straight Connector 297">
                  <a:extLst>
                    <a:ext uri="{FF2B5EF4-FFF2-40B4-BE49-F238E27FC236}">
                      <a16:creationId xmlns:a16="http://schemas.microsoft.com/office/drawing/2014/main" id="{1273A287-FF02-EF41-80AD-B88CE53686A0}"/>
                    </a:ext>
                  </a:extLst>
                </p:cNvPr>
                <p:cNvCxnSpPr/>
                <p:nvPr/>
              </p:nvCxnSpPr>
              <p:spPr>
                <a:xfrm flipV="1">
                  <a:off x="9829800" y="4013715"/>
                  <a:ext cx="341987" cy="332605"/>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99" name="Straight Connector 298">
                  <a:extLst>
                    <a:ext uri="{FF2B5EF4-FFF2-40B4-BE49-F238E27FC236}">
                      <a16:creationId xmlns:a16="http://schemas.microsoft.com/office/drawing/2014/main" id="{B5AA4507-B1DC-DE42-9CBA-24ED5706244F}"/>
                    </a:ext>
                  </a:extLst>
                </p:cNvPr>
                <p:cNvCxnSpPr>
                  <a:cxnSpLocks/>
                </p:cNvCxnSpPr>
                <p:nvPr/>
              </p:nvCxnSpPr>
              <p:spPr>
                <a:xfrm>
                  <a:off x="8997725" y="4349095"/>
                  <a:ext cx="261014"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257" name="Group 256">
                <a:extLst>
                  <a:ext uri="{FF2B5EF4-FFF2-40B4-BE49-F238E27FC236}">
                    <a16:creationId xmlns:a16="http://schemas.microsoft.com/office/drawing/2014/main" id="{E60F36EC-A75A-A740-8640-8FAB6FDE1C13}"/>
                  </a:ext>
                </a:extLst>
              </p:cNvPr>
              <p:cNvGrpSpPr/>
              <p:nvPr/>
            </p:nvGrpSpPr>
            <p:grpSpPr>
              <a:xfrm>
                <a:off x="5323352" y="5509529"/>
                <a:ext cx="1253855" cy="443642"/>
                <a:chOff x="6504246" y="3854161"/>
                <a:chExt cx="1741467" cy="616169"/>
              </a:xfrm>
            </p:grpSpPr>
            <p:grpSp>
              <p:nvGrpSpPr>
                <p:cNvPr id="289" name="Group 288">
                  <a:extLst>
                    <a:ext uri="{FF2B5EF4-FFF2-40B4-BE49-F238E27FC236}">
                      <a16:creationId xmlns:a16="http://schemas.microsoft.com/office/drawing/2014/main" id="{5B08006A-B8A0-C048-B5E7-0080507A2CFA}"/>
                    </a:ext>
                  </a:extLst>
                </p:cNvPr>
                <p:cNvGrpSpPr/>
                <p:nvPr/>
              </p:nvGrpSpPr>
              <p:grpSpPr>
                <a:xfrm>
                  <a:off x="6504246" y="3854161"/>
                  <a:ext cx="1589458" cy="616169"/>
                  <a:chOff x="6135946" y="3854161"/>
                  <a:chExt cx="1589458" cy="616169"/>
                </a:xfrm>
              </p:grpSpPr>
              <p:sp>
                <p:nvSpPr>
                  <p:cNvPr id="291" name="Lightning Bolt 290">
                    <a:extLst>
                      <a:ext uri="{FF2B5EF4-FFF2-40B4-BE49-F238E27FC236}">
                        <a16:creationId xmlns:a16="http://schemas.microsoft.com/office/drawing/2014/main" id="{37EBBD0B-710E-3A42-A2A9-ED19A754695B}"/>
                      </a:ext>
                    </a:extLst>
                  </p:cNvPr>
                  <p:cNvSpPr/>
                  <p:nvPr/>
                </p:nvSpPr>
                <p:spPr>
                  <a:xfrm rot="19965343">
                    <a:off x="6135946" y="4063930"/>
                    <a:ext cx="760257" cy="406400"/>
                  </a:xfrm>
                  <a:prstGeom prst="lightningBolt">
                    <a:avLst/>
                  </a:prstGeom>
                  <a:solidFill>
                    <a:srgbClr val="CDC9C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92" name="Straight Connector 291">
                    <a:extLst>
                      <a:ext uri="{FF2B5EF4-FFF2-40B4-BE49-F238E27FC236}">
                        <a16:creationId xmlns:a16="http://schemas.microsoft.com/office/drawing/2014/main" id="{ADB1D808-7BB1-2A40-9874-E6C8896F1FEC}"/>
                      </a:ext>
                    </a:extLst>
                  </p:cNvPr>
                  <p:cNvCxnSpPr/>
                  <p:nvPr/>
                </p:nvCxnSpPr>
                <p:spPr>
                  <a:xfrm>
                    <a:off x="6591548" y="3854161"/>
                    <a:ext cx="113385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93" name="Straight Connector 292">
                    <a:extLst>
                      <a:ext uri="{FF2B5EF4-FFF2-40B4-BE49-F238E27FC236}">
                        <a16:creationId xmlns:a16="http://schemas.microsoft.com/office/drawing/2014/main" id="{D196622E-CC4D-FE46-8F62-0421A26CC880}"/>
                      </a:ext>
                    </a:extLst>
                  </p:cNvPr>
                  <p:cNvCxnSpPr>
                    <a:cxnSpLocks noChangeAspect="1"/>
                  </p:cNvCxnSpPr>
                  <p:nvPr/>
                </p:nvCxnSpPr>
                <p:spPr>
                  <a:xfrm flipV="1">
                    <a:off x="6173361" y="3859976"/>
                    <a:ext cx="423087" cy="41148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94" name="Straight Connector 293">
                    <a:extLst>
                      <a:ext uri="{FF2B5EF4-FFF2-40B4-BE49-F238E27FC236}">
                        <a16:creationId xmlns:a16="http://schemas.microsoft.com/office/drawing/2014/main" id="{16D9835A-E662-2346-9F28-AECDFB7218CD}"/>
                      </a:ext>
                    </a:extLst>
                  </p:cNvPr>
                  <p:cNvCxnSpPr>
                    <a:cxnSpLocks/>
                  </p:cNvCxnSpPr>
                  <p:nvPr/>
                </p:nvCxnSpPr>
                <p:spPr>
                  <a:xfrm>
                    <a:off x="6901786" y="4296856"/>
                    <a:ext cx="261014"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290" name="Freeform 860">
                  <a:extLst>
                    <a:ext uri="{FF2B5EF4-FFF2-40B4-BE49-F238E27FC236}">
                      <a16:creationId xmlns:a16="http://schemas.microsoft.com/office/drawing/2014/main" id="{A282C74A-3907-994C-BDE5-113D77538913}"/>
                    </a:ext>
                  </a:extLst>
                </p:cNvPr>
                <p:cNvSpPr>
                  <a:spLocks/>
                </p:cNvSpPr>
                <p:nvPr/>
              </p:nvSpPr>
              <p:spPr bwMode="auto">
                <a:xfrm>
                  <a:off x="6522378" y="3865501"/>
                  <a:ext cx="1723335" cy="42976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sp>
            <p:nvSpPr>
              <p:cNvPr id="258" name="Line 853">
                <a:extLst>
                  <a:ext uri="{FF2B5EF4-FFF2-40B4-BE49-F238E27FC236}">
                    <a16:creationId xmlns:a16="http://schemas.microsoft.com/office/drawing/2014/main" id="{DE46795E-1C40-544F-85C1-FC408A5472E3}"/>
                  </a:ext>
                </a:extLst>
              </p:cNvPr>
              <p:cNvSpPr>
                <a:spLocks noChangeShapeType="1"/>
              </p:cNvSpPr>
              <p:nvPr/>
            </p:nvSpPr>
            <p:spPr bwMode="auto">
              <a:xfrm>
                <a:off x="5967843" y="5947252"/>
                <a:ext cx="1316735"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dirty="0">
                    <a:ea typeface="Times New Roman"/>
                    <a:cs typeface="Times New Roman"/>
                  </a:rPr>
                  <a:t>          d3</a:t>
                </a:r>
              </a:p>
            </p:txBody>
          </p:sp>
          <p:grpSp>
            <p:nvGrpSpPr>
              <p:cNvPr id="259" name="Group 258">
                <a:extLst>
                  <a:ext uri="{FF2B5EF4-FFF2-40B4-BE49-F238E27FC236}">
                    <a16:creationId xmlns:a16="http://schemas.microsoft.com/office/drawing/2014/main" id="{FBEA62FF-2E7C-2842-B040-B143BF3C6CCF}"/>
                  </a:ext>
                </a:extLst>
              </p:cNvPr>
              <p:cNvGrpSpPr/>
              <p:nvPr/>
            </p:nvGrpSpPr>
            <p:grpSpPr>
              <a:xfrm>
                <a:off x="6377267" y="4678231"/>
                <a:ext cx="1203321" cy="1021208"/>
                <a:chOff x="3906167" y="3324390"/>
                <a:chExt cx="1671281" cy="1418344"/>
              </a:xfrm>
              <a:solidFill>
                <a:srgbClr val="93D2FE"/>
              </a:solidFill>
            </p:grpSpPr>
            <p:sp>
              <p:nvSpPr>
                <p:cNvPr id="265" name="Oval 859">
                  <a:extLst>
                    <a:ext uri="{FF2B5EF4-FFF2-40B4-BE49-F238E27FC236}">
                      <a16:creationId xmlns:a16="http://schemas.microsoft.com/office/drawing/2014/main" id="{E9006109-5575-D34F-8E11-F95EC0F6064E}"/>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66" name="Oval 861">
                  <a:extLst>
                    <a:ext uri="{FF2B5EF4-FFF2-40B4-BE49-F238E27FC236}">
                      <a16:creationId xmlns:a16="http://schemas.microsoft.com/office/drawing/2014/main" id="{D4424969-022A-5D41-B4F5-4B7D104A589A}"/>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67" name="Oval 862">
                  <a:extLst>
                    <a:ext uri="{FF2B5EF4-FFF2-40B4-BE49-F238E27FC236}">
                      <a16:creationId xmlns:a16="http://schemas.microsoft.com/office/drawing/2014/main" id="{1EA8AB2C-DE78-6541-B94F-D530311B3B51}"/>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68" name="Oval 863">
                  <a:extLst>
                    <a:ext uri="{FF2B5EF4-FFF2-40B4-BE49-F238E27FC236}">
                      <a16:creationId xmlns:a16="http://schemas.microsoft.com/office/drawing/2014/main" id="{FE4391AB-4A7E-5B45-B032-F02DB758EA21}"/>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69" name="Oval 863">
                  <a:extLst>
                    <a:ext uri="{FF2B5EF4-FFF2-40B4-BE49-F238E27FC236}">
                      <a16:creationId xmlns:a16="http://schemas.microsoft.com/office/drawing/2014/main" id="{5E066B83-27FA-444B-B98F-EE1000BE5BAA}"/>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grpSp>
              <p:nvGrpSpPr>
                <p:cNvPr id="270" name="Group 269">
                  <a:extLst>
                    <a:ext uri="{FF2B5EF4-FFF2-40B4-BE49-F238E27FC236}">
                      <a16:creationId xmlns:a16="http://schemas.microsoft.com/office/drawing/2014/main" id="{D610E4DC-3AAA-1B4F-9F34-FCD353F9735F}"/>
                    </a:ext>
                  </a:extLst>
                </p:cNvPr>
                <p:cNvGrpSpPr/>
                <p:nvPr/>
              </p:nvGrpSpPr>
              <p:grpSpPr>
                <a:xfrm>
                  <a:off x="3906167" y="4047050"/>
                  <a:ext cx="1671281" cy="539042"/>
                  <a:chOff x="1320274" y="4580303"/>
                  <a:chExt cx="1671281" cy="467246"/>
                </a:xfrm>
                <a:grpFill/>
              </p:grpSpPr>
              <p:sp>
                <p:nvSpPr>
                  <p:cNvPr id="285" name="Freeform 860">
                    <a:extLst>
                      <a:ext uri="{FF2B5EF4-FFF2-40B4-BE49-F238E27FC236}">
                        <a16:creationId xmlns:a16="http://schemas.microsoft.com/office/drawing/2014/main" id="{96EBAEB4-DE80-794E-BDFB-052FB6408A2B}"/>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86" name="Rectangle 864">
                    <a:extLst>
                      <a:ext uri="{FF2B5EF4-FFF2-40B4-BE49-F238E27FC236}">
                        <a16:creationId xmlns:a16="http://schemas.microsoft.com/office/drawing/2014/main" id="{724E5365-FF74-5849-82B6-55E295F5405C}"/>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ctr"/>
                  <a:lstStyle/>
                  <a:p>
                    <a:pPr algn="ctr"/>
                    <a:r>
                      <a:rPr lang="en-US" dirty="0">
                        <a:latin typeface="Calibri"/>
                        <a:ea typeface="Calibri"/>
                        <a:cs typeface="Calibri"/>
                      </a:rPr>
                      <a:t>r1</a:t>
                    </a:r>
                  </a:p>
                </p:txBody>
              </p:sp>
              <p:sp>
                <p:nvSpPr>
                  <p:cNvPr id="287" name="Freeform 865">
                    <a:extLst>
                      <a:ext uri="{FF2B5EF4-FFF2-40B4-BE49-F238E27FC236}">
                        <a16:creationId xmlns:a16="http://schemas.microsoft.com/office/drawing/2014/main" id="{FC0700DB-BAA0-084A-9D8E-99F52575CB62}"/>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88" name="Freeform 866">
                    <a:extLst>
                      <a:ext uri="{FF2B5EF4-FFF2-40B4-BE49-F238E27FC236}">
                        <a16:creationId xmlns:a16="http://schemas.microsoft.com/office/drawing/2014/main" id="{F20F2655-DD25-6449-90AB-DBB58001091A}"/>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grpSp>
            <p:grpSp>
              <p:nvGrpSpPr>
                <p:cNvPr id="271" name="Group 270">
                  <a:extLst>
                    <a:ext uri="{FF2B5EF4-FFF2-40B4-BE49-F238E27FC236}">
                      <a16:creationId xmlns:a16="http://schemas.microsoft.com/office/drawing/2014/main" id="{1C990F80-3014-4744-9594-06AEF5E662DE}"/>
                    </a:ext>
                  </a:extLst>
                </p:cNvPr>
                <p:cNvGrpSpPr/>
                <p:nvPr/>
              </p:nvGrpSpPr>
              <p:grpSpPr>
                <a:xfrm>
                  <a:off x="4596370" y="3324390"/>
                  <a:ext cx="552654" cy="1188720"/>
                  <a:chOff x="1823226" y="3235632"/>
                  <a:chExt cx="552654" cy="1188720"/>
                </a:xfrm>
                <a:grpFill/>
              </p:grpSpPr>
              <p:sp>
                <p:nvSpPr>
                  <p:cNvPr id="272" name="Oval 878">
                    <a:extLst>
                      <a:ext uri="{FF2B5EF4-FFF2-40B4-BE49-F238E27FC236}">
                        <a16:creationId xmlns:a16="http://schemas.microsoft.com/office/drawing/2014/main" id="{16E954AB-CBF8-A648-89B2-8A590772C10E}"/>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73" name="Rectangle 880">
                    <a:extLst>
                      <a:ext uri="{FF2B5EF4-FFF2-40B4-BE49-F238E27FC236}">
                        <a16:creationId xmlns:a16="http://schemas.microsoft.com/office/drawing/2014/main" id="{9FF46840-FA9D-0C4A-AF50-E7483850464A}"/>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274" name="Oval 878">
                    <a:extLst>
                      <a:ext uri="{FF2B5EF4-FFF2-40B4-BE49-F238E27FC236}">
                        <a16:creationId xmlns:a16="http://schemas.microsoft.com/office/drawing/2014/main" id="{4E9E654F-0C7F-9A4A-A638-666E0C6E3C7B}"/>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75" name="Line 881">
                    <a:extLst>
                      <a:ext uri="{FF2B5EF4-FFF2-40B4-BE49-F238E27FC236}">
                        <a16:creationId xmlns:a16="http://schemas.microsoft.com/office/drawing/2014/main" id="{389100C3-D737-2341-8713-2A41DB3EED76}"/>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76" name="Line 882">
                    <a:extLst>
                      <a:ext uri="{FF2B5EF4-FFF2-40B4-BE49-F238E27FC236}">
                        <a16:creationId xmlns:a16="http://schemas.microsoft.com/office/drawing/2014/main" id="{373487CD-1721-4E4C-8C61-F6A534A9C672}"/>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77" name="Rectangle 880">
                    <a:extLst>
                      <a:ext uri="{FF2B5EF4-FFF2-40B4-BE49-F238E27FC236}">
                        <a16:creationId xmlns:a16="http://schemas.microsoft.com/office/drawing/2014/main" id="{530ADC4A-6A38-3649-A562-57552E33D145}"/>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278" name="Oval 878">
                    <a:extLst>
                      <a:ext uri="{FF2B5EF4-FFF2-40B4-BE49-F238E27FC236}">
                        <a16:creationId xmlns:a16="http://schemas.microsoft.com/office/drawing/2014/main" id="{1CC0D58A-8BD6-DD48-9CB5-F7AF57D704DC}"/>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79" name="Line 882">
                    <a:extLst>
                      <a:ext uri="{FF2B5EF4-FFF2-40B4-BE49-F238E27FC236}">
                        <a16:creationId xmlns:a16="http://schemas.microsoft.com/office/drawing/2014/main" id="{242EA545-ACFB-D441-9CB3-4D2E21AB2A58}"/>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80" name="Line 882">
                    <a:extLst>
                      <a:ext uri="{FF2B5EF4-FFF2-40B4-BE49-F238E27FC236}">
                        <a16:creationId xmlns:a16="http://schemas.microsoft.com/office/drawing/2014/main" id="{DE590FAE-E597-0042-9F47-F0C45D42F82E}"/>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81" name="Line 884">
                    <a:extLst>
                      <a:ext uri="{FF2B5EF4-FFF2-40B4-BE49-F238E27FC236}">
                        <a16:creationId xmlns:a16="http://schemas.microsoft.com/office/drawing/2014/main" id="{362D2B59-07A0-CA49-B52E-88CACA54D3FF}"/>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p:spPr>
                <p:txBody>
                  <a:bodyPr wrap="none" anchor="ctr"/>
                  <a:lstStyle/>
                  <a:p>
                    <a:endParaRPr lang="en-US" dirty="0">
                      <a:latin typeface="Calibri"/>
                      <a:ea typeface="Calibri"/>
                      <a:cs typeface="Calibri"/>
                    </a:endParaRPr>
                  </a:p>
                </p:txBody>
              </p:sp>
              <p:sp>
                <p:nvSpPr>
                  <p:cNvPr id="282" name="Oval 885">
                    <a:extLst>
                      <a:ext uri="{FF2B5EF4-FFF2-40B4-BE49-F238E27FC236}">
                        <a16:creationId xmlns:a16="http://schemas.microsoft.com/office/drawing/2014/main" id="{C1AFE8ED-B47F-F24D-A906-3246D07524C5}"/>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83" name="Line 881">
                    <a:extLst>
                      <a:ext uri="{FF2B5EF4-FFF2-40B4-BE49-F238E27FC236}">
                        <a16:creationId xmlns:a16="http://schemas.microsoft.com/office/drawing/2014/main" id="{7F244C06-C2F7-2E4D-80FA-872C3DC4406A}"/>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84" name="Line 882">
                    <a:extLst>
                      <a:ext uri="{FF2B5EF4-FFF2-40B4-BE49-F238E27FC236}">
                        <a16:creationId xmlns:a16="http://schemas.microsoft.com/office/drawing/2014/main" id="{D939F48B-D70D-104E-94CF-71D78208A311}"/>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grpSp>
          </p:grpSp>
          <p:grpSp>
            <p:nvGrpSpPr>
              <p:cNvPr id="260" name="Group 259">
                <a:extLst>
                  <a:ext uri="{FF2B5EF4-FFF2-40B4-BE49-F238E27FC236}">
                    <a16:creationId xmlns:a16="http://schemas.microsoft.com/office/drawing/2014/main" id="{F660A7B2-731B-EE48-A710-5A611B9E1B49}"/>
                  </a:ext>
                </a:extLst>
              </p:cNvPr>
              <p:cNvGrpSpPr/>
              <p:nvPr/>
            </p:nvGrpSpPr>
            <p:grpSpPr>
              <a:xfrm>
                <a:off x="6990430" y="5181159"/>
                <a:ext cx="538242" cy="388227"/>
                <a:chOff x="1012668" y="927184"/>
                <a:chExt cx="747559" cy="539203"/>
              </a:xfrm>
            </p:grpSpPr>
            <p:sp>
              <p:nvSpPr>
                <p:cNvPr id="261" name="Line 853">
                  <a:extLst>
                    <a:ext uri="{FF2B5EF4-FFF2-40B4-BE49-F238E27FC236}">
                      <a16:creationId xmlns:a16="http://schemas.microsoft.com/office/drawing/2014/main" id="{E31D57B7-589E-9F43-8771-FDFD619A73BE}"/>
                    </a:ext>
                  </a:extLst>
                </p:cNvPr>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 xmlns:a14="http://schemas.microsoft.com/office/drawing/2010/main">
                      <a:noFill/>
                    </a14:hiddenFill>
                  </a:ext>
                </a:extLst>
              </p:spPr>
              <p:txBody>
                <a:bodyPr wrap="none" anchor="ctr">
                  <a:flatTx/>
                </a:bodyPr>
                <a:lstStyle/>
                <a:p>
                  <a:endParaRPr lang="en-US" dirty="0">
                    <a:latin typeface="Calibri"/>
                    <a:ea typeface="Times New Roman"/>
                    <a:cs typeface="Times New Roman"/>
                  </a:endParaRPr>
                </a:p>
              </p:txBody>
            </p:sp>
            <p:sp>
              <p:nvSpPr>
                <p:cNvPr id="262" name="Rectangle 876">
                  <a:extLst>
                    <a:ext uri="{FF2B5EF4-FFF2-40B4-BE49-F238E27FC236}">
                      <a16:creationId xmlns:a16="http://schemas.microsoft.com/office/drawing/2014/main" id="{D5AC6574-5C85-304B-9A44-A39FCB5ABA7E}"/>
                    </a:ext>
                  </a:extLst>
                </p:cNvPr>
                <p:cNvSpPr>
                  <a:spLocks noChangeAspect="1" noChangeArrowheads="1"/>
                </p:cNvSpPr>
                <p:nvPr/>
              </p:nvSpPr>
              <p:spPr bwMode="auto">
                <a:xfrm>
                  <a:off x="1059818" y="927184"/>
                  <a:ext cx="100" cy="427467"/>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latin typeface="Calibri"/>
                    <a:ea typeface="Times New Roman"/>
                    <a:cs typeface="Calibri"/>
                  </a:endParaRPr>
                </a:p>
              </p:txBody>
            </p:sp>
            <p:sp>
              <p:nvSpPr>
                <p:cNvPr id="263" name="Rectangle 873">
                  <a:extLst>
                    <a:ext uri="{FF2B5EF4-FFF2-40B4-BE49-F238E27FC236}">
                      <a16:creationId xmlns:a16="http://schemas.microsoft.com/office/drawing/2014/main" id="{4B418662-1602-C74E-9062-BFC8D61639B7}"/>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dirty="0">
                      <a:latin typeface="Calibri"/>
                      <a:ea typeface="Times New Roman"/>
                      <a:cs typeface="Calibri"/>
                    </a:rPr>
                    <a:t>c1</a:t>
                  </a:r>
                </a:p>
              </p:txBody>
            </p:sp>
            <p:sp>
              <p:nvSpPr>
                <p:cNvPr id="264" name="Freeform 875">
                  <a:extLst>
                    <a:ext uri="{FF2B5EF4-FFF2-40B4-BE49-F238E27FC236}">
                      <a16:creationId xmlns:a16="http://schemas.microsoft.com/office/drawing/2014/main" id="{96F64851-C22C-C040-8F2C-959ADB063F66}"/>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Times New Roman"/>
                    <a:cs typeface="Times New Roman"/>
                  </a:endParaRPr>
                </a:p>
              </p:txBody>
            </p:sp>
          </p:grpSp>
        </p:grpSp>
      </p:gr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FC158AF8-8CEC-D541-84A8-343AF2EBE030}"/>
                  </a:ext>
                </a:extLst>
              </p:cNvPr>
              <p:cNvSpPr txBox="1"/>
              <p:nvPr/>
            </p:nvSpPr>
            <p:spPr>
              <a:xfrm>
                <a:off x="363568" y="2698571"/>
                <a:ext cx="1513812" cy="954107"/>
              </a:xfrm>
              <a:prstGeom prst="rect">
                <a:avLst/>
              </a:prstGeom>
              <a:noFill/>
            </p:spPr>
            <p:txBody>
              <a:bodyPr wrap="none" rtlCol="0">
                <a:spAutoFit/>
              </a:bodyPr>
              <a:lstStyle/>
              <a:p>
                <a:pPr>
                  <a:tabLst>
                    <a:tab pos="2176463" algn="l"/>
                    <a:tab pos="4308475" algn="l"/>
                  </a:tabLst>
                </a:pPr>
                <a:r>
                  <a:rPr lang="en-GB" sz="1400" dirty="0"/>
                  <a:t> Atoms in </a:t>
                </a:r>
                <a14:m>
                  <m:oMath xmlns:m="http://schemas.openxmlformats.org/officeDocument/2006/math">
                    <m:sSub>
                      <m:sSubPr>
                        <m:ctrlPr>
                          <a:rPr lang="de-DE" sz="1400" i="1" dirty="0">
                            <a:latin typeface="Cambria Math" panose="02040503050406030204" pitchFamily="18" charset="0"/>
                            <a:cs typeface="Times New Roman"/>
                          </a:rPr>
                        </m:ctrlPr>
                      </m:sSubPr>
                      <m:e>
                        <m:acc>
                          <m:accPr>
                            <m:chr m:val="̂"/>
                            <m:ctrlPr>
                              <a:rPr lang="en-US" sz="1400" i="1" dirty="0">
                                <a:latin typeface="Cambria Math" panose="02040503050406030204" pitchFamily="18" charset="0"/>
                                <a:cs typeface="Times New Roman"/>
                              </a:rPr>
                            </m:ctrlPr>
                          </m:accPr>
                          <m:e>
                            <m:r>
                              <a:rPr lang="de-DE" sz="1400" i="1" dirty="0">
                                <a:latin typeface="Cambria Math" panose="02040503050406030204" pitchFamily="18" charset="0"/>
                                <a:cs typeface="Times New Roman"/>
                              </a:rPr>
                              <m:t>𝑠</m:t>
                            </m:r>
                          </m:e>
                        </m:acc>
                      </m:e>
                      <m:sub>
                        <m:r>
                          <a:rPr lang="de-DE" sz="1400" i="1" dirty="0">
                            <a:latin typeface="Cambria Math" panose="02040503050406030204" pitchFamily="18" charset="0"/>
                            <a:cs typeface="Times New Roman"/>
                          </a:rPr>
                          <m:t>0</m:t>
                        </m:r>
                      </m:sub>
                    </m:sSub>
                    <m:r>
                      <a:rPr lang="en-US" sz="1400" i="1" dirty="0">
                        <a:latin typeface="Cambria Math" panose="02040503050406030204" pitchFamily="18" charset="0"/>
                        <a:cs typeface="Times New Roman"/>
                      </a:rPr>
                      <m:t>=</m:t>
                    </m:r>
                    <m:sSub>
                      <m:sSubPr>
                        <m:ctrlPr>
                          <a:rPr lang="de-DE" sz="1400" i="1" dirty="0">
                            <a:latin typeface="Cambria Math" panose="02040503050406030204" pitchFamily="18" charset="0"/>
                            <a:cs typeface="Times New Roman"/>
                          </a:rPr>
                        </m:ctrlPr>
                      </m:sSubPr>
                      <m:e>
                        <m:r>
                          <a:rPr lang="en-US" sz="1400" i="1" dirty="0">
                            <a:latin typeface="Cambria Math" panose="02040503050406030204" pitchFamily="18" charset="0"/>
                            <a:cs typeface="Times New Roman"/>
                          </a:rPr>
                          <m:t>𝑠</m:t>
                        </m:r>
                      </m:e>
                      <m:sub>
                        <m:r>
                          <a:rPr lang="de-DE" sz="1400" i="1" dirty="0">
                            <a:latin typeface="Cambria Math" panose="02040503050406030204" pitchFamily="18" charset="0"/>
                            <a:cs typeface="Times New Roman"/>
                          </a:rPr>
                          <m:t>2</m:t>
                        </m:r>
                      </m:sub>
                    </m:sSub>
                  </m:oMath>
                </a14:m>
                <a:r>
                  <a:rPr lang="en-GB" sz="1400" dirty="0"/>
                  <a:t>:</a:t>
                </a:r>
              </a:p>
              <a:p>
                <a:pPr>
                  <a:tabLst>
                    <a:tab pos="2176463" algn="l"/>
                    <a:tab pos="4308475" algn="l"/>
                  </a:tabLst>
                </a:pPr>
                <a:r>
                  <a:rPr lang="en-GB" sz="1400" dirty="0"/>
                  <a:t> </a:t>
                </a:r>
                <a14:m>
                  <m:oMath xmlns:m="http://schemas.openxmlformats.org/officeDocument/2006/math">
                    <m:r>
                      <a:rPr lang="en-GB" sz="1400" i="1" dirty="0">
                        <a:solidFill>
                          <a:srgbClr val="FFC000"/>
                        </a:solidFill>
                        <a:latin typeface="Cambria Math" panose="02040503050406030204" pitchFamily="18" charset="0"/>
                      </a:rPr>
                      <m:t>𝑙𝑜𝑐</m:t>
                    </m:r>
                    <m:d>
                      <m:dPr>
                        <m:ctrlPr>
                          <a:rPr lang="en-GB" sz="1400" i="1" dirty="0">
                            <a:solidFill>
                              <a:srgbClr val="FFC000"/>
                            </a:solidFill>
                            <a:latin typeface="Cambria Math" panose="02040503050406030204" pitchFamily="18" charset="0"/>
                          </a:rPr>
                        </m:ctrlPr>
                      </m:dPr>
                      <m:e>
                        <m:r>
                          <a:rPr lang="en-GB" sz="1400" i="1" dirty="0">
                            <a:solidFill>
                              <a:srgbClr val="FFC000"/>
                            </a:solidFill>
                            <a:latin typeface="Cambria Math" panose="02040503050406030204" pitchFamily="18" charset="0"/>
                          </a:rPr>
                          <m:t>𝑟</m:t>
                        </m:r>
                        <m:r>
                          <a:rPr lang="en-GB" sz="1400" i="1" dirty="0">
                            <a:solidFill>
                              <a:srgbClr val="FFC000"/>
                            </a:solidFill>
                            <a:latin typeface="Cambria Math" panose="02040503050406030204" pitchFamily="18" charset="0"/>
                          </a:rPr>
                          <m:t>1</m:t>
                        </m:r>
                      </m:e>
                    </m:d>
                    <m:r>
                      <a:rPr lang="en-GB" sz="1400" i="1" dirty="0">
                        <a:solidFill>
                          <a:srgbClr val="FFC000"/>
                        </a:solidFill>
                        <a:latin typeface="Cambria Math" panose="02040503050406030204" pitchFamily="18" charset="0"/>
                      </a:rPr>
                      <m:t>=</m:t>
                    </m:r>
                    <m:r>
                      <a:rPr lang="en-GB" sz="1400" i="1" dirty="0">
                        <a:solidFill>
                          <a:srgbClr val="FFC000"/>
                        </a:solidFill>
                        <a:latin typeface="Cambria Math" panose="02040503050406030204" pitchFamily="18" charset="0"/>
                      </a:rPr>
                      <m:t>𝑑</m:t>
                    </m:r>
                    <m:r>
                      <a:rPr lang="de-DE" sz="1400" i="1" dirty="0">
                        <a:solidFill>
                          <a:srgbClr val="FFC000"/>
                        </a:solidFill>
                        <a:latin typeface="Cambria Math" panose="02040503050406030204" pitchFamily="18" charset="0"/>
                      </a:rPr>
                      <m:t>2</m:t>
                    </m:r>
                  </m:oMath>
                </a14:m>
                <a:endParaRPr lang="de-DE" sz="1400" dirty="0">
                  <a:solidFill>
                    <a:srgbClr val="FFC000"/>
                  </a:solidFill>
                </a:endParaRPr>
              </a:p>
              <a:p>
                <a:pPr>
                  <a:tabLst>
                    <a:tab pos="2176463" algn="l"/>
                    <a:tab pos="4308475" algn="l"/>
                  </a:tabLst>
                </a:pPr>
                <a:r>
                  <a:rPr lang="en-GB" sz="1400" dirty="0">
                    <a:solidFill>
                      <a:srgbClr val="FFC000"/>
                    </a:solidFill>
                  </a:rPr>
                  <a:t> </a:t>
                </a:r>
                <a14:m>
                  <m:oMath xmlns:m="http://schemas.openxmlformats.org/officeDocument/2006/math">
                    <m:r>
                      <a:rPr lang="en-GB" sz="1400" i="1" dirty="0">
                        <a:solidFill>
                          <a:srgbClr val="FFC000"/>
                        </a:solidFill>
                        <a:latin typeface="Cambria Math" panose="02040503050406030204" pitchFamily="18" charset="0"/>
                      </a:rPr>
                      <m:t>𝑙𝑜𝑐</m:t>
                    </m:r>
                    <m:d>
                      <m:dPr>
                        <m:ctrlPr>
                          <a:rPr lang="en-GB" sz="1400" i="1" dirty="0">
                            <a:solidFill>
                              <a:srgbClr val="FFC000"/>
                            </a:solidFill>
                            <a:latin typeface="Cambria Math" panose="02040503050406030204" pitchFamily="18" charset="0"/>
                          </a:rPr>
                        </m:ctrlPr>
                      </m:dPr>
                      <m:e>
                        <m:r>
                          <a:rPr lang="en-GB" sz="1400" i="1" dirty="0">
                            <a:solidFill>
                              <a:srgbClr val="FFC000"/>
                            </a:solidFill>
                            <a:latin typeface="Cambria Math" panose="02040503050406030204" pitchFamily="18" charset="0"/>
                          </a:rPr>
                          <m:t>𝑐</m:t>
                        </m:r>
                        <m:r>
                          <a:rPr lang="en-GB" sz="1400" i="1" dirty="0">
                            <a:solidFill>
                              <a:srgbClr val="FFC000"/>
                            </a:solidFill>
                            <a:latin typeface="Cambria Math" panose="02040503050406030204" pitchFamily="18" charset="0"/>
                          </a:rPr>
                          <m:t>1</m:t>
                        </m:r>
                      </m:e>
                    </m:d>
                    <m:r>
                      <a:rPr lang="en-GB" sz="1400" i="1" dirty="0">
                        <a:solidFill>
                          <a:srgbClr val="FFC000"/>
                        </a:solidFill>
                        <a:latin typeface="Cambria Math" panose="02040503050406030204" pitchFamily="18" charset="0"/>
                      </a:rPr>
                      <m:t>=</m:t>
                    </m:r>
                    <m:r>
                      <a:rPr lang="en-GB" sz="1400" i="1" dirty="0">
                        <a:solidFill>
                          <a:srgbClr val="FFC000"/>
                        </a:solidFill>
                        <a:latin typeface="Cambria Math" panose="02040503050406030204" pitchFamily="18" charset="0"/>
                      </a:rPr>
                      <m:t>𝑑</m:t>
                    </m:r>
                    <m:r>
                      <a:rPr lang="en-GB" sz="1400" i="1" dirty="0">
                        <a:solidFill>
                          <a:srgbClr val="FFC000"/>
                        </a:solidFill>
                        <a:latin typeface="Cambria Math" panose="02040503050406030204" pitchFamily="18" charset="0"/>
                      </a:rPr>
                      <m:t>1</m:t>
                    </m:r>
                  </m:oMath>
                </a14:m>
                <a:endParaRPr lang="en-GB" sz="1400" dirty="0">
                  <a:solidFill>
                    <a:srgbClr val="FFC000"/>
                  </a:solidFill>
                </a:endParaRPr>
              </a:p>
              <a:p>
                <a:pPr>
                  <a:tabLst>
                    <a:tab pos="2176463" algn="l"/>
                    <a:tab pos="4308475" algn="l"/>
                  </a:tabLst>
                </a:pPr>
                <a:r>
                  <a:rPr lang="en-GB" sz="1400" dirty="0">
                    <a:solidFill>
                      <a:srgbClr val="FFC000"/>
                    </a:solidFill>
                  </a:rPr>
                  <a:t> </a:t>
                </a:r>
                <a14:m>
                  <m:oMath xmlns:m="http://schemas.openxmlformats.org/officeDocument/2006/math">
                    <m:r>
                      <a:rPr lang="en-GB" sz="1400" i="1" dirty="0">
                        <a:solidFill>
                          <a:srgbClr val="FFC000"/>
                        </a:solidFill>
                        <a:latin typeface="Cambria Math" panose="02040503050406030204" pitchFamily="18" charset="0"/>
                      </a:rPr>
                      <m:t>𝑐𝑎𝑟𝑔𝑜</m:t>
                    </m:r>
                    <m:d>
                      <m:dPr>
                        <m:ctrlPr>
                          <a:rPr lang="en-GB" sz="1400" i="1" dirty="0">
                            <a:solidFill>
                              <a:srgbClr val="FFC000"/>
                            </a:solidFill>
                            <a:latin typeface="Cambria Math" panose="02040503050406030204" pitchFamily="18" charset="0"/>
                          </a:rPr>
                        </m:ctrlPr>
                      </m:dPr>
                      <m:e>
                        <m:r>
                          <a:rPr lang="en-GB" sz="1400" i="1" dirty="0">
                            <a:solidFill>
                              <a:srgbClr val="FFC000"/>
                            </a:solidFill>
                            <a:latin typeface="Cambria Math" panose="02040503050406030204" pitchFamily="18" charset="0"/>
                          </a:rPr>
                          <m:t>𝑟</m:t>
                        </m:r>
                        <m:r>
                          <a:rPr lang="en-GB" sz="1400" i="1" dirty="0">
                            <a:solidFill>
                              <a:srgbClr val="FFC000"/>
                            </a:solidFill>
                            <a:latin typeface="Cambria Math" panose="02040503050406030204" pitchFamily="18" charset="0"/>
                          </a:rPr>
                          <m:t>1</m:t>
                        </m:r>
                      </m:e>
                    </m:d>
                    <m:r>
                      <a:rPr lang="en-GB" sz="1400" i="1" dirty="0">
                        <a:solidFill>
                          <a:srgbClr val="FFC000"/>
                        </a:solidFill>
                        <a:latin typeface="Cambria Math" panose="02040503050406030204" pitchFamily="18" charset="0"/>
                      </a:rPr>
                      <m:t>=</m:t>
                    </m:r>
                    <m:r>
                      <a:rPr lang="en-GB" sz="1400" i="1" dirty="0" err="1">
                        <a:solidFill>
                          <a:srgbClr val="FFC000"/>
                        </a:solidFill>
                        <a:latin typeface="Cambria Math" panose="02040503050406030204" pitchFamily="18" charset="0"/>
                      </a:rPr>
                      <m:t>𝑛𝑖𝑙</m:t>
                    </m:r>
                  </m:oMath>
                </a14:m>
                <a:endParaRPr lang="en-GB" sz="1400" dirty="0">
                  <a:solidFill>
                    <a:srgbClr val="FFC000"/>
                  </a:solidFill>
                </a:endParaRPr>
              </a:p>
            </p:txBody>
          </p:sp>
        </mc:Choice>
        <mc:Fallback xmlns="">
          <p:sp>
            <p:nvSpPr>
              <p:cNvPr id="8" name="TextBox 7">
                <a:extLst>
                  <a:ext uri="{FF2B5EF4-FFF2-40B4-BE49-F238E27FC236}">
                    <a16:creationId xmlns:a16="http://schemas.microsoft.com/office/drawing/2014/main" id="{FC158AF8-8CEC-D541-84A8-343AF2EBE030}"/>
                  </a:ext>
                </a:extLst>
              </p:cNvPr>
              <p:cNvSpPr txBox="1">
                <a:spLocks noRot="1" noChangeAspect="1" noMove="1" noResize="1" noEditPoints="1" noAdjustHandles="1" noChangeArrowheads="1" noChangeShapeType="1" noTextEdit="1"/>
              </p:cNvSpPr>
              <p:nvPr/>
            </p:nvSpPr>
            <p:spPr>
              <a:xfrm>
                <a:off x="363568" y="2698571"/>
                <a:ext cx="1513812" cy="954107"/>
              </a:xfrm>
              <a:prstGeom prst="rect">
                <a:avLst/>
              </a:prstGeom>
              <a:blipFill>
                <a:blip r:embed="rId5"/>
                <a:stretch>
                  <a:fillRect t="-1316" r="-833" b="-1316"/>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301" name="TextBox 300">
                <a:extLst>
                  <a:ext uri="{FF2B5EF4-FFF2-40B4-BE49-F238E27FC236}">
                    <a16:creationId xmlns:a16="http://schemas.microsoft.com/office/drawing/2014/main" id="{57A5D047-7C1E-0F49-B35C-BC4EE98AF031}"/>
                  </a:ext>
                </a:extLst>
              </p:cNvPr>
              <p:cNvSpPr txBox="1"/>
              <p:nvPr/>
            </p:nvSpPr>
            <p:spPr>
              <a:xfrm>
                <a:off x="1876617" y="2698570"/>
                <a:ext cx="1535741" cy="738664"/>
              </a:xfrm>
              <a:prstGeom prst="rect">
                <a:avLst/>
              </a:prstGeom>
              <a:noFill/>
            </p:spPr>
            <p:txBody>
              <a:bodyPr wrap="none" rtlCol="0">
                <a:spAutoFit/>
              </a:bodyPr>
              <a:lstStyle/>
              <a:p>
                <a:pPr>
                  <a:tabLst>
                    <a:tab pos="2176463" algn="l"/>
                    <a:tab pos="4308475" algn="l"/>
                  </a:tabLst>
                </a:pPr>
                <a:r>
                  <a:rPr lang="en-GB" sz="1400" dirty="0"/>
                  <a:t> Actions in</a:t>
                </a:r>
                <a:r>
                  <a:rPr lang="de-DE" sz="1400" dirty="0">
                    <a:cs typeface="Times New Roman"/>
                  </a:rPr>
                  <a:t> </a:t>
                </a:r>
                <a14:m>
                  <m:oMath xmlns:m="http://schemas.openxmlformats.org/officeDocument/2006/math">
                    <m:sSub>
                      <m:sSubPr>
                        <m:ctrlPr>
                          <a:rPr lang="de-DE" sz="1400" i="1" dirty="0">
                            <a:latin typeface="Cambria Math" panose="02040503050406030204" pitchFamily="18" charset="0"/>
                            <a:cs typeface="Times New Roman"/>
                          </a:rPr>
                        </m:ctrlPr>
                      </m:sSubPr>
                      <m:e>
                        <m:r>
                          <a:rPr lang="de-DE" sz="1400" i="1" dirty="0">
                            <a:latin typeface="Cambria Math" panose="02040503050406030204" pitchFamily="18" charset="0"/>
                            <a:cs typeface="Times New Roman"/>
                          </a:rPr>
                          <m:t>𝐴</m:t>
                        </m:r>
                      </m:e>
                      <m:sub>
                        <m:r>
                          <a:rPr lang="de-DE" sz="1400" i="1" dirty="0">
                            <a:latin typeface="Cambria Math" panose="02040503050406030204" pitchFamily="18" charset="0"/>
                            <a:cs typeface="Times New Roman"/>
                          </a:rPr>
                          <m:t>1</m:t>
                        </m:r>
                      </m:sub>
                    </m:sSub>
                  </m:oMath>
                </a14:m>
                <a:r>
                  <a:rPr lang="en-GB" sz="1400" dirty="0"/>
                  <a:t>:</a:t>
                </a:r>
              </a:p>
              <a:p>
                <a:pPr>
                  <a:tabLst>
                    <a:tab pos="2176463" algn="l"/>
                    <a:tab pos="4308475" algn="l"/>
                  </a:tabLst>
                </a:pPr>
                <a:r>
                  <a:rPr lang="en-GB" sz="1400" dirty="0"/>
                  <a:t> </a:t>
                </a:r>
                <a14:m>
                  <m:oMath xmlns:m="http://schemas.openxmlformats.org/officeDocument/2006/math">
                    <m:r>
                      <a:rPr lang="de-DE" sz="1400" i="1" dirty="0">
                        <a:latin typeface="Cambria Math" panose="02040503050406030204" pitchFamily="18" charset="0"/>
                      </a:rPr>
                      <m:t>𝑚𝑜𝑣𝑒</m:t>
                    </m:r>
                    <m:r>
                      <a:rPr lang="de-DE" sz="1400" i="1" dirty="0">
                        <a:latin typeface="Cambria Math" panose="02040503050406030204" pitchFamily="18" charset="0"/>
                      </a:rPr>
                      <m:t>(</m:t>
                    </m:r>
                    <m:r>
                      <a:rPr lang="de-DE" sz="1400" i="1" dirty="0">
                        <a:latin typeface="Cambria Math" panose="02040503050406030204" pitchFamily="18" charset="0"/>
                      </a:rPr>
                      <m:t>𝑟</m:t>
                    </m:r>
                    <m:r>
                      <a:rPr lang="de-DE" sz="1400" i="1" dirty="0">
                        <a:latin typeface="Cambria Math" panose="02040503050406030204" pitchFamily="18" charset="0"/>
                      </a:rPr>
                      <m:t>1,</m:t>
                    </m:r>
                    <m:r>
                      <a:rPr lang="de-DE" sz="1400" i="1" dirty="0">
                        <a:latin typeface="Cambria Math" panose="02040503050406030204" pitchFamily="18" charset="0"/>
                      </a:rPr>
                      <m:t>𝑑</m:t>
                    </m:r>
                    <m:r>
                      <a:rPr lang="de-DE" sz="1400" i="1" dirty="0">
                        <a:latin typeface="Cambria Math" panose="02040503050406030204" pitchFamily="18" charset="0"/>
                      </a:rPr>
                      <m:t>2,</m:t>
                    </m:r>
                    <m:r>
                      <a:rPr lang="de-DE" sz="1400" i="1" dirty="0">
                        <a:latin typeface="Cambria Math" panose="02040503050406030204" pitchFamily="18" charset="0"/>
                      </a:rPr>
                      <m:t>𝑑</m:t>
                    </m:r>
                    <m:r>
                      <a:rPr lang="de-DE" sz="1400" i="1" dirty="0">
                        <a:latin typeface="Cambria Math" panose="02040503050406030204" pitchFamily="18" charset="0"/>
                      </a:rPr>
                      <m:t>3)</m:t>
                    </m:r>
                  </m:oMath>
                </a14:m>
                <a:endParaRPr lang="de-DE" sz="1400" dirty="0"/>
              </a:p>
              <a:p>
                <a:pPr>
                  <a:tabLst>
                    <a:tab pos="2176463" algn="l"/>
                    <a:tab pos="4308475" algn="l"/>
                  </a:tabLst>
                </a:pPr>
                <a:r>
                  <a:rPr lang="de-DE" sz="1400" dirty="0"/>
                  <a:t> </a:t>
                </a:r>
                <a14:m>
                  <m:oMath xmlns:m="http://schemas.openxmlformats.org/officeDocument/2006/math">
                    <m:r>
                      <a:rPr lang="de-DE" sz="1400" i="1" dirty="0">
                        <a:solidFill>
                          <a:srgbClr val="FFC000"/>
                        </a:solidFill>
                        <a:latin typeface="Cambria Math" panose="02040503050406030204" pitchFamily="18" charset="0"/>
                      </a:rPr>
                      <m:t>𝑚𝑜𝑣𝑒</m:t>
                    </m:r>
                    <m:r>
                      <a:rPr lang="de-DE" sz="1400" i="1" dirty="0">
                        <a:solidFill>
                          <a:srgbClr val="FFC000"/>
                        </a:solidFill>
                        <a:latin typeface="Cambria Math" panose="02040503050406030204" pitchFamily="18" charset="0"/>
                      </a:rPr>
                      <m:t>(</m:t>
                    </m:r>
                    <m:r>
                      <a:rPr lang="de-DE" sz="1400" i="1" dirty="0">
                        <a:solidFill>
                          <a:srgbClr val="FFC000"/>
                        </a:solidFill>
                        <a:latin typeface="Cambria Math" panose="02040503050406030204" pitchFamily="18" charset="0"/>
                      </a:rPr>
                      <m:t>𝑟</m:t>
                    </m:r>
                    <m:r>
                      <a:rPr lang="de-DE" sz="1400" i="1" dirty="0">
                        <a:solidFill>
                          <a:srgbClr val="FFC000"/>
                        </a:solidFill>
                        <a:latin typeface="Cambria Math" panose="02040503050406030204" pitchFamily="18" charset="0"/>
                      </a:rPr>
                      <m:t>1,</m:t>
                    </m:r>
                    <m:r>
                      <a:rPr lang="de-DE" sz="1400" i="1" dirty="0">
                        <a:solidFill>
                          <a:srgbClr val="FFC000"/>
                        </a:solidFill>
                        <a:latin typeface="Cambria Math" panose="02040503050406030204" pitchFamily="18" charset="0"/>
                      </a:rPr>
                      <m:t>𝑑</m:t>
                    </m:r>
                    <m:r>
                      <a:rPr lang="de-DE" sz="1400" i="1" dirty="0">
                        <a:solidFill>
                          <a:srgbClr val="FFC000"/>
                        </a:solidFill>
                        <a:latin typeface="Cambria Math" panose="02040503050406030204" pitchFamily="18" charset="0"/>
                      </a:rPr>
                      <m:t>2,</m:t>
                    </m:r>
                    <m:r>
                      <a:rPr lang="de-DE" sz="1400" i="1" dirty="0">
                        <a:solidFill>
                          <a:srgbClr val="FFC000"/>
                        </a:solidFill>
                        <a:latin typeface="Cambria Math" panose="02040503050406030204" pitchFamily="18" charset="0"/>
                      </a:rPr>
                      <m:t>𝑑</m:t>
                    </m:r>
                    <m:r>
                      <a:rPr lang="de-DE" sz="1400" i="1" dirty="0">
                        <a:solidFill>
                          <a:srgbClr val="FFC000"/>
                        </a:solidFill>
                        <a:latin typeface="Cambria Math" panose="02040503050406030204" pitchFamily="18" charset="0"/>
                      </a:rPr>
                      <m:t>1)</m:t>
                    </m:r>
                  </m:oMath>
                </a14:m>
                <a:endParaRPr lang="en-GB" sz="1400" dirty="0"/>
              </a:p>
            </p:txBody>
          </p:sp>
        </mc:Choice>
        <mc:Fallback xmlns="">
          <p:sp>
            <p:nvSpPr>
              <p:cNvPr id="301" name="TextBox 300">
                <a:extLst>
                  <a:ext uri="{FF2B5EF4-FFF2-40B4-BE49-F238E27FC236}">
                    <a16:creationId xmlns:a16="http://schemas.microsoft.com/office/drawing/2014/main" id="{57A5D047-7C1E-0F49-B35C-BC4EE98AF031}"/>
                  </a:ext>
                </a:extLst>
              </p:cNvPr>
              <p:cNvSpPr txBox="1">
                <a:spLocks noRot="1" noChangeAspect="1" noMove="1" noResize="1" noEditPoints="1" noAdjustHandles="1" noChangeArrowheads="1" noChangeShapeType="1" noTextEdit="1"/>
              </p:cNvSpPr>
              <p:nvPr/>
            </p:nvSpPr>
            <p:spPr>
              <a:xfrm>
                <a:off x="1876617" y="2698570"/>
                <a:ext cx="1535741" cy="738664"/>
              </a:xfrm>
              <a:prstGeom prst="rect">
                <a:avLst/>
              </a:prstGeom>
              <a:blipFill>
                <a:blip r:embed="rId6"/>
                <a:stretch>
                  <a:fillRect t="-1695" b="-3390"/>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302" name="TextBox 301">
                <a:extLst>
                  <a:ext uri="{FF2B5EF4-FFF2-40B4-BE49-F238E27FC236}">
                    <a16:creationId xmlns:a16="http://schemas.microsoft.com/office/drawing/2014/main" id="{6A20BDC5-C581-C641-86DF-160879B6824C}"/>
                  </a:ext>
                </a:extLst>
              </p:cNvPr>
              <p:cNvSpPr txBox="1"/>
              <p:nvPr/>
            </p:nvSpPr>
            <p:spPr>
              <a:xfrm>
                <a:off x="3464015" y="2698571"/>
                <a:ext cx="1489895" cy="1384995"/>
              </a:xfrm>
              <a:prstGeom prst="rect">
                <a:avLst/>
              </a:prstGeom>
              <a:noFill/>
            </p:spPr>
            <p:txBody>
              <a:bodyPr wrap="none" rtlCol="0">
                <a:spAutoFit/>
              </a:bodyPr>
              <a:lstStyle/>
              <a:p>
                <a:pPr>
                  <a:tabLst>
                    <a:tab pos="2176463" algn="l"/>
                    <a:tab pos="4308475" algn="l"/>
                  </a:tabLst>
                </a:pPr>
                <a:r>
                  <a:rPr lang="en-GB" sz="1400" dirty="0"/>
                  <a:t> Atoms in </a:t>
                </a:r>
                <a14:m>
                  <m:oMath xmlns:m="http://schemas.openxmlformats.org/officeDocument/2006/math">
                    <m:sSub>
                      <m:sSubPr>
                        <m:ctrlPr>
                          <a:rPr lang="de-DE" sz="1400" i="1" dirty="0">
                            <a:latin typeface="Cambria Math" panose="02040503050406030204" pitchFamily="18" charset="0"/>
                            <a:cs typeface="Times New Roman"/>
                          </a:rPr>
                        </m:ctrlPr>
                      </m:sSubPr>
                      <m:e>
                        <m:acc>
                          <m:accPr>
                            <m:chr m:val="̂"/>
                            <m:ctrlPr>
                              <a:rPr lang="en-US" sz="1400" i="1" dirty="0">
                                <a:latin typeface="Cambria Math" panose="02040503050406030204" pitchFamily="18" charset="0"/>
                                <a:cs typeface="Times New Roman"/>
                              </a:rPr>
                            </m:ctrlPr>
                          </m:accPr>
                          <m:e>
                            <m:r>
                              <a:rPr lang="de-DE" sz="1400" i="1" dirty="0">
                                <a:latin typeface="Cambria Math" panose="02040503050406030204" pitchFamily="18" charset="0"/>
                                <a:cs typeface="Times New Roman"/>
                              </a:rPr>
                              <m:t>𝑠</m:t>
                            </m:r>
                          </m:e>
                        </m:acc>
                      </m:e>
                      <m:sub>
                        <m:r>
                          <a:rPr lang="de-DE" sz="1400" i="1" dirty="0">
                            <a:latin typeface="Cambria Math" panose="02040503050406030204" pitchFamily="18" charset="0"/>
                            <a:cs typeface="Times New Roman"/>
                          </a:rPr>
                          <m:t>1</m:t>
                        </m:r>
                      </m:sub>
                    </m:sSub>
                  </m:oMath>
                </a14:m>
                <a:r>
                  <a:rPr lang="en-GB" sz="1400" dirty="0"/>
                  <a:t>:</a:t>
                </a:r>
              </a:p>
              <a:p>
                <a:pPr>
                  <a:tabLst>
                    <a:tab pos="2176463" algn="l"/>
                    <a:tab pos="4308475" algn="l"/>
                  </a:tabLst>
                </a:pPr>
                <a:r>
                  <a:rPr lang="en-GB" sz="1400" dirty="0"/>
                  <a:t> </a:t>
                </a:r>
                <a14:m>
                  <m:oMath xmlns:m="http://schemas.openxmlformats.org/officeDocument/2006/math">
                    <m:r>
                      <a:rPr lang="en-GB" sz="1400" i="1" dirty="0">
                        <a:latin typeface="Cambria Math" panose="02040503050406030204" pitchFamily="18" charset="0"/>
                      </a:rPr>
                      <m:t>𝑙𝑜𝑐</m:t>
                    </m:r>
                    <m:d>
                      <m:dPr>
                        <m:ctrlPr>
                          <a:rPr lang="en-GB" sz="1400" i="1" dirty="0">
                            <a:latin typeface="Cambria Math" panose="02040503050406030204" pitchFamily="18" charset="0"/>
                          </a:rPr>
                        </m:ctrlPr>
                      </m:dPr>
                      <m:e>
                        <m:r>
                          <a:rPr lang="en-GB" sz="1400" i="1" dirty="0">
                            <a:latin typeface="Cambria Math" panose="02040503050406030204" pitchFamily="18" charset="0"/>
                          </a:rPr>
                          <m:t>𝑟</m:t>
                        </m:r>
                        <m:r>
                          <a:rPr lang="en-GB" sz="1400" i="1" dirty="0">
                            <a:latin typeface="Cambria Math" panose="02040503050406030204" pitchFamily="18" charset="0"/>
                          </a:rPr>
                          <m:t>1</m:t>
                        </m:r>
                      </m:e>
                    </m:d>
                    <m:r>
                      <a:rPr lang="en-GB" sz="1400" i="1" dirty="0">
                        <a:latin typeface="Cambria Math" panose="02040503050406030204" pitchFamily="18" charset="0"/>
                      </a:rPr>
                      <m:t>=</m:t>
                    </m:r>
                    <m:r>
                      <a:rPr lang="en-GB" sz="1400" i="1" dirty="0">
                        <a:latin typeface="Cambria Math" panose="02040503050406030204" pitchFamily="18" charset="0"/>
                      </a:rPr>
                      <m:t>𝑑</m:t>
                    </m:r>
                    <m:r>
                      <a:rPr lang="de-DE" sz="1400" i="1" dirty="0">
                        <a:latin typeface="Cambria Math" panose="02040503050406030204" pitchFamily="18" charset="0"/>
                      </a:rPr>
                      <m:t>3</m:t>
                    </m:r>
                  </m:oMath>
                </a14:m>
                <a:endParaRPr lang="de-DE" sz="1400" i="1" dirty="0">
                  <a:latin typeface="Cambria Math" panose="02040503050406030204" pitchFamily="18" charset="0"/>
                </a:endParaRPr>
              </a:p>
              <a:p>
                <a:pPr>
                  <a:tabLst>
                    <a:tab pos="2176463" algn="l"/>
                    <a:tab pos="4308475" algn="l"/>
                  </a:tabLst>
                </a:pPr>
                <a:r>
                  <a:rPr lang="en-GB" sz="1400" dirty="0">
                    <a:solidFill>
                      <a:srgbClr val="C00000"/>
                    </a:solidFill>
                  </a:rPr>
                  <a:t> </a:t>
                </a:r>
                <a14:m>
                  <m:oMath xmlns:m="http://schemas.openxmlformats.org/officeDocument/2006/math">
                    <m:r>
                      <a:rPr lang="en-GB" sz="1400" i="1" dirty="0">
                        <a:solidFill>
                          <a:srgbClr val="FFC000"/>
                        </a:solidFill>
                        <a:latin typeface="Cambria Math" panose="02040503050406030204" pitchFamily="18" charset="0"/>
                      </a:rPr>
                      <m:t>𝑙𝑜𝑐</m:t>
                    </m:r>
                    <m:d>
                      <m:dPr>
                        <m:ctrlPr>
                          <a:rPr lang="en-GB" sz="1400" i="1" dirty="0">
                            <a:solidFill>
                              <a:srgbClr val="FFC000"/>
                            </a:solidFill>
                            <a:latin typeface="Cambria Math" panose="02040503050406030204" pitchFamily="18" charset="0"/>
                          </a:rPr>
                        </m:ctrlPr>
                      </m:dPr>
                      <m:e>
                        <m:r>
                          <a:rPr lang="en-GB" sz="1400" i="1" dirty="0">
                            <a:solidFill>
                              <a:srgbClr val="FFC000"/>
                            </a:solidFill>
                            <a:latin typeface="Cambria Math" panose="02040503050406030204" pitchFamily="18" charset="0"/>
                          </a:rPr>
                          <m:t>𝑟</m:t>
                        </m:r>
                        <m:r>
                          <a:rPr lang="en-GB" sz="1400" i="1" dirty="0">
                            <a:solidFill>
                              <a:srgbClr val="FFC000"/>
                            </a:solidFill>
                            <a:latin typeface="Cambria Math" panose="02040503050406030204" pitchFamily="18" charset="0"/>
                          </a:rPr>
                          <m:t>1</m:t>
                        </m:r>
                      </m:e>
                    </m:d>
                    <m:r>
                      <a:rPr lang="en-GB" sz="1400" i="1" dirty="0">
                        <a:solidFill>
                          <a:srgbClr val="FFC000"/>
                        </a:solidFill>
                        <a:latin typeface="Cambria Math" panose="02040503050406030204" pitchFamily="18" charset="0"/>
                      </a:rPr>
                      <m:t>=</m:t>
                    </m:r>
                    <m:r>
                      <a:rPr lang="en-GB" sz="1400" i="1" dirty="0">
                        <a:solidFill>
                          <a:srgbClr val="FFC000"/>
                        </a:solidFill>
                        <a:latin typeface="Cambria Math" panose="02040503050406030204" pitchFamily="18" charset="0"/>
                      </a:rPr>
                      <m:t>𝑑</m:t>
                    </m:r>
                    <m:r>
                      <a:rPr lang="de-DE" sz="1400" i="1" dirty="0">
                        <a:solidFill>
                          <a:srgbClr val="FFC000"/>
                        </a:solidFill>
                        <a:latin typeface="Cambria Math" panose="02040503050406030204" pitchFamily="18" charset="0"/>
                      </a:rPr>
                      <m:t>1</m:t>
                    </m:r>
                  </m:oMath>
                </a14:m>
                <a:endParaRPr lang="en-GB" sz="1400" dirty="0">
                  <a:solidFill>
                    <a:srgbClr val="FFC000"/>
                  </a:solidFill>
                </a:endParaRPr>
              </a:p>
              <a:p>
                <a:pPr>
                  <a:tabLst>
                    <a:tab pos="2176463" algn="l"/>
                    <a:tab pos="4308475" algn="l"/>
                  </a:tabLst>
                </a:pPr>
                <a:r>
                  <a:rPr lang="en-GB" sz="1400" dirty="0"/>
                  <a:t> </a:t>
                </a:r>
                <a14:m>
                  <m:oMath xmlns:m="http://schemas.openxmlformats.org/officeDocument/2006/math">
                    <m:r>
                      <a:rPr lang="en-GB" sz="1400" i="1" dirty="0">
                        <a:latin typeface="Cambria Math" panose="02040503050406030204" pitchFamily="18" charset="0"/>
                      </a:rPr>
                      <m:t>𝑙𝑜𝑐</m:t>
                    </m:r>
                    <m:d>
                      <m:dPr>
                        <m:ctrlPr>
                          <a:rPr lang="en-GB" sz="1400" i="1" dirty="0">
                            <a:latin typeface="Cambria Math" panose="02040503050406030204" pitchFamily="18" charset="0"/>
                          </a:rPr>
                        </m:ctrlPr>
                      </m:dPr>
                      <m:e>
                        <m:r>
                          <a:rPr lang="en-GB" sz="1400" i="1" dirty="0">
                            <a:latin typeface="Cambria Math" panose="02040503050406030204" pitchFamily="18" charset="0"/>
                          </a:rPr>
                          <m:t>𝑟</m:t>
                        </m:r>
                        <m:r>
                          <a:rPr lang="en-GB" sz="1400" i="1" dirty="0">
                            <a:latin typeface="Cambria Math" panose="02040503050406030204" pitchFamily="18" charset="0"/>
                          </a:rPr>
                          <m:t>1</m:t>
                        </m:r>
                      </m:e>
                    </m:d>
                    <m:r>
                      <a:rPr lang="en-GB" sz="1400" i="1" dirty="0">
                        <a:latin typeface="Cambria Math" panose="02040503050406030204" pitchFamily="18" charset="0"/>
                      </a:rPr>
                      <m:t>=</m:t>
                    </m:r>
                    <m:r>
                      <a:rPr lang="en-GB" sz="1400" i="1" dirty="0">
                        <a:latin typeface="Cambria Math" panose="02040503050406030204" pitchFamily="18" charset="0"/>
                      </a:rPr>
                      <m:t>𝑑</m:t>
                    </m:r>
                    <m:r>
                      <a:rPr lang="de-DE" sz="1400" i="1" dirty="0">
                        <a:latin typeface="Cambria Math" panose="02040503050406030204" pitchFamily="18" charset="0"/>
                      </a:rPr>
                      <m:t>2</m:t>
                    </m:r>
                  </m:oMath>
                </a14:m>
                <a:endParaRPr lang="de-DE" sz="1400" dirty="0"/>
              </a:p>
              <a:p>
                <a:pPr>
                  <a:tabLst>
                    <a:tab pos="2176463" algn="l"/>
                    <a:tab pos="4308475" algn="l"/>
                  </a:tabLst>
                </a:pPr>
                <a:r>
                  <a:rPr lang="en-GB" sz="1400" dirty="0">
                    <a:solidFill>
                      <a:srgbClr val="FFC000"/>
                    </a:solidFill>
                  </a:rPr>
                  <a:t> </a:t>
                </a:r>
                <a14:m>
                  <m:oMath xmlns:m="http://schemas.openxmlformats.org/officeDocument/2006/math">
                    <m:r>
                      <a:rPr lang="en-GB" sz="1400" i="1" dirty="0">
                        <a:solidFill>
                          <a:srgbClr val="FFC000"/>
                        </a:solidFill>
                        <a:latin typeface="Cambria Math" panose="02040503050406030204" pitchFamily="18" charset="0"/>
                      </a:rPr>
                      <m:t>𝑙𝑜𝑐</m:t>
                    </m:r>
                    <m:d>
                      <m:dPr>
                        <m:ctrlPr>
                          <a:rPr lang="en-GB" sz="1400" i="1" dirty="0">
                            <a:solidFill>
                              <a:srgbClr val="FFC000"/>
                            </a:solidFill>
                            <a:latin typeface="Cambria Math" panose="02040503050406030204" pitchFamily="18" charset="0"/>
                          </a:rPr>
                        </m:ctrlPr>
                      </m:dPr>
                      <m:e>
                        <m:r>
                          <a:rPr lang="de-DE" sz="1400" i="1" dirty="0">
                            <a:solidFill>
                              <a:srgbClr val="FFC000"/>
                            </a:solidFill>
                            <a:latin typeface="Cambria Math" panose="02040503050406030204" pitchFamily="18" charset="0"/>
                          </a:rPr>
                          <m:t>𝑐</m:t>
                        </m:r>
                        <m:r>
                          <a:rPr lang="en-GB" sz="1400" i="1" dirty="0">
                            <a:solidFill>
                              <a:srgbClr val="FFC000"/>
                            </a:solidFill>
                            <a:latin typeface="Cambria Math" panose="02040503050406030204" pitchFamily="18" charset="0"/>
                          </a:rPr>
                          <m:t>1</m:t>
                        </m:r>
                      </m:e>
                    </m:d>
                    <m:r>
                      <a:rPr lang="en-GB" sz="1400" i="1" dirty="0">
                        <a:solidFill>
                          <a:srgbClr val="FFC000"/>
                        </a:solidFill>
                        <a:latin typeface="Cambria Math" panose="02040503050406030204" pitchFamily="18" charset="0"/>
                      </a:rPr>
                      <m:t>=</m:t>
                    </m:r>
                    <m:r>
                      <a:rPr lang="en-GB" sz="1400" i="1" dirty="0">
                        <a:solidFill>
                          <a:srgbClr val="FFC000"/>
                        </a:solidFill>
                        <a:latin typeface="Cambria Math" panose="02040503050406030204" pitchFamily="18" charset="0"/>
                      </a:rPr>
                      <m:t>𝑑</m:t>
                    </m:r>
                    <m:r>
                      <a:rPr lang="en-GB" sz="1400" i="1" dirty="0">
                        <a:solidFill>
                          <a:srgbClr val="FFC000"/>
                        </a:solidFill>
                        <a:latin typeface="Cambria Math" panose="02040503050406030204" pitchFamily="18" charset="0"/>
                      </a:rPr>
                      <m:t>1</m:t>
                    </m:r>
                  </m:oMath>
                </a14:m>
                <a:endParaRPr lang="de-DE" sz="1400" dirty="0">
                  <a:solidFill>
                    <a:srgbClr val="FFC000"/>
                  </a:solidFill>
                </a:endParaRPr>
              </a:p>
              <a:p>
                <a:pPr>
                  <a:tabLst>
                    <a:tab pos="2176463" algn="l"/>
                    <a:tab pos="4308475" algn="l"/>
                  </a:tabLst>
                </a:pPr>
                <a:r>
                  <a:rPr lang="en-GB" sz="1400" dirty="0">
                    <a:solidFill>
                      <a:srgbClr val="FFC000"/>
                    </a:solidFill>
                  </a:rPr>
                  <a:t> </a:t>
                </a:r>
                <a14:m>
                  <m:oMath xmlns:m="http://schemas.openxmlformats.org/officeDocument/2006/math">
                    <m:r>
                      <a:rPr lang="en-GB" sz="1400" i="1" dirty="0">
                        <a:solidFill>
                          <a:srgbClr val="FFC000"/>
                        </a:solidFill>
                        <a:latin typeface="Cambria Math" panose="02040503050406030204" pitchFamily="18" charset="0"/>
                      </a:rPr>
                      <m:t>𝑐𝑎𝑟𝑔𝑜</m:t>
                    </m:r>
                    <m:d>
                      <m:dPr>
                        <m:ctrlPr>
                          <a:rPr lang="en-GB" sz="1400" i="1" dirty="0">
                            <a:solidFill>
                              <a:srgbClr val="FFC000"/>
                            </a:solidFill>
                            <a:latin typeface="Cambria Math" panose="02040503050406030204" pitchFamily="18" charset="0"/>
                          </a:rPr>
                        </m:ctrlPr>
                      </m:dPr>
                      <m:e>
                        <m:r>
                          <a:rPr lang="en-GB" sz="1400" i="1" dirty="0">
                            <a:solidFill>
                              <a:srgbClr val="FFC000"/>
                            </a:solidFill>
                            <a:latin typeface="Cambria Math" panose="02040503050406030204" pitchFamily="18" charset="0"/>
                          </a:rPr>
                          <m:t>𝑟</m:t>
                        </m:r>
                        <m:r>
                          <a:rPr lang="en-GB" sz="1400" i="1" dirty="0">
                            <a:solidFill>
                              <a:srgbClr val="FFC000"/>
                            </a:solidFill>
                            <a:latin typeface="Cambria Math" panose="02040503050406030204" pitchFamily="18" charset="0"/>
                          </a:rPr>
                          <m:t>1</m:t>
                        </m:r>
                      </m:e>
                    </m:d>
                    <m:r>
                      <a:rPr lang="en-GB" sz="1400" i="1" dirty="0">
                        <a:solidFill>
                          <a:srgbClr val="FFC000"/>
                        </a:solidFill>
                        <a:latin typeface="Cambria Math" panose="02040503050406030204" pitchFamily="18" charset="0"/>
                      </a:rPr>
                      <m:t>=</m:t>
                    </m:r>
                    <m:r>
                      <a:rPr lang="en-GB" sz="1400" i="1" dirty="0" err="1">
                        <a:solidFill>
                          <a:srgbClr val="FFC000"/>
                        </a:solidFill>
                        <a:latin typeface="Cambria Math" panose="02040503050406030204" pitchFamily="18" charset="0"/>
                      </a:rPr>
                      <m:t>𝑛𝑖𝑙</m:t>
                    </m:r>
                  </m:oMath>
                </a14:m>
                <a:endParaRPr lang="en-GB" sz="1400" dirty="0">
                  <a:solidFill>
                    <a:srgbClr val="FFC000"/>
                  </a:solidFill>
                </a:endParaRPr>
              </a:p>
            </p:txBody>
          </p:sp>
        </mc:Choice>
        <mc:Fallback xmlns="">
          <p:sp>
            <p:nvSpPr>
              <p:cNvPr id="302" name="TextBox 301">
                <a:extLst>
                  <a:ext uri="{FF2B5EF4-FFF2-40B4-BE49-F238E27FC236}">
                    <a16:creationId xmlns:a16="http://schemas.microsoft.com/office/drawing/2014/main" id="{6A20BDC5-C581-C641-86DF-160879B6824C}"/>
                  </a:ext>
                </a:extLst>
              </p:cNvPr>
              <p:cNvSpPr txBox="1">
                <a:spLocks noRot="1" noChangeAspect="1" noMove="1" noResize="1" noEditPoints="1" noAdjustHandles="1" noChangeArrowheads="1" noChangeShapeType="1" noTextEdit="1"/>
              </p:cNvSpPr>
              <p:nvPr/>
            </p:nvSpPr>
            <p:spPr>
              <a:xfrm>
                <a:off x="3464015" y="2698571"/>
                <a:ext cx="1489895" cy="1384995"/>
              </a:xfrm>
              <a:prstGeom prst="rect">
                <a:avLst/>
              </a:prstGeom>
              <a:blipFill>
                <a:blip r:embed="rId7"/>
                <a:stretch>
                  <a:fillRect t="-909"/>
                </a:stretch>
              </a:blipFill>
            </p:spPr>
            <p:txBody>
              <a:bodyPr/>
              <a:lstStyle/>
              <a:p>
                <a:r>
                  <a:rPr lang="en-DE">
                    <a:noFill/>
                  </a:rPr>
                  <a:t> </a:t>
                </a:r>
              </a:p>
            </p:txBody>
          </p:sp>
        </mc:Fallback>
      </mc:AlternateContent>
      <p:cxnSp>
        <p:nvCxnSpPr>
          <p:cNvPr id="14" name="Straight Connector 13">
            <a:extLst>
              <a:ext uri="{FF2B5EF4-FFF2-40B4-BE49-F238E27FC236}">
                <a16:creationId xmlns:a16="http://schemas.microsoft.com/office/drawing/2014/main" id="{23AC5334-9A78-9549-ADCF-D77AC63907AC}"/>
              </a:ext>
            </a:extLst>
          </p:cNvPr>
          <p:cNvCxnSpPr>
            <a:cxnSpLocks/>
          </p:cNvCxnSpPr>
          <p:nvPr/>
        </p:nvCxnSpPr>
        <p:spPr>
          <a:xfrm>
            <a:off x="1536298" y="3054505"/>
            <a:ext cx="4279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3" name="Straight Connector 302">
            <a:extLst>
              <a:ext uri="{FF2B5EF4-FFF2-40B4-BE49-F238E27FC236}">
                <a16:creationId xmlns:a16="http://schemas.microsoft.com/office/drawing/2014/main" id="{72213B6A-388E-2A49-9CCE-26909B59592E}"/>
              </a:ext>
            </a:extLst>
          </p:cNvPr>
          <p:cNvCxnSpPr>
            <a:cxnSpLocks/>
          </p:cNvCxnSpPr>
          <p:nvPr/>
        </p:nvCxnSpPr>
        <p:spPr>
          <a:xfrm>
            <a:off x="1536298" y="3051059"/>
            <a:ext cx="427975" cy="260882"/>
          </a:xfrm>
          <a:prstGeom prst="line">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07" name="Straight Connector 306">
            <a:extLst>
              <a:ext uri="{FF2B5EF4-FFF2-40B4-BE49-F238E27FC236}">
                <a16:creationId xmlns:a16="http://schemas.microsoft.com/office/drawing/2014/main" id="{B5699FC0-D656-F14B-ADC3-48C88A8D2FD3}"/>
              </a:ext>
            </a:extLst>
          </p:cNvPr>
          <p:cNvCxnSpPr>
            <a:cxnSpLocks/>
          </p:cNvCxnSpPr>
          <p:nvPr/>
        </p:nvCxnSpPr>
        <p:spPr>
          <a:xfrm>
            <a:off x="3330646" y="3054505"/>
            <a:ext cx="21398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0" name="Straight Connector 309">
            <a:extLst>
              <a:ext uri="{FF2B5EF4-FFF2-40B4-BE49-F238E27FC236}">
                <a16:creationId xmlns:a16="http://schemas.microsoft.com/office/drawing/2014/main" id="{57FBAF01-2D8E-774A-A45B-AC32C59D8EAA}"/>
              </a:ext>
            </a:extLst>
          </p:cNvPr>
          <p:cNvCxnSpPr>
            <a:cxnSpLocks/>
          </p:cNvCxnSpPr>
          <p:nvPr/>
        </p:nvCxnSpPr>
        <p:spPr>
          <a:xfrm>
            <a:off x="3330646" y="3273841"/>
            <a:ext cx="213980" cy="0"/>
          </a:xfrm>
          <a:prstGeom prst="line">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838ADDB0-B1BF-2941-A520-763D1DC623EF}"/>
              </a:ext>
            </a:extLst>
          </p:cNvPr>
          <p:cNvSpPr/>
          <p:nvPr/>
        </p:nvSpPr>
        <p:spPr>
          <a:xfrm>
            <a:off x="2581784" y="3390023"/>
            <a:ext cx="2299589" cy="657446"/>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F78D4A18-CDF6-054C-84D1-B6AFF1BDF50C}"/>
                  </a:ext>
                </a:extLst>
              </p:cNvPr>
              <p:cNvSpPr txBox="1"/>
              <p:nvPr/>
            </p:nvSpPr>
            <p:spPr>
              <a:xfrm>
                <a:off x="2509246" y="3564858"/>
                <a:ext cx="785984" cy="307777"/>
              </a:xfrm>
              <a:prstGeom prst="rect">
                <a:avLst/>
              </a:prstGeom>
              <a:noFill/>
            </p:spPr>
            <p:txBody>
              <a:bodyPr wrap="none" rtlCol="0">
                <a:spAutoFit/>
              </a:bodyPr>
              <a:lstStyle/>
              <a:p>
                <a:r>
                  <a:rPr lang="en-GB" sz="1400" dirty="0"/>
                  <a:t>from </a:t>
                </a:r>
                <a14:m>
                  <m:oMath xmlns:m="http://schemas.openxmlformats.org/officeDocument/2006/math">
                    <m:sSub>
                      <m:sSubPr>
                        <m:ctrlPr>
                          <a:rPr lang="de-DE" sz="1400" i="1" dirty="0">
                            <a:latin typeface="Cambria Math" panose="02040503050406030204" pitchFamily="18" charset="0"/>
                            <a:cs typeface="Times New Roman"/>
                          </a:rPr>
                        </m:ctrlPr>
                      </m:sSubPr>
                      <m:e>
                        <m:acc>
                          <m:accPr>
                            <m:chr m:val="̂"/>
                            <m:ctrlPr>
                              <a:rPr lang="en-US" sz="1400" i="1" dirty="0">
                                <a:latin typeface="Cambria Math" panose="02040503050406030204" pitchFamily="18" charset="0"/>
                                <a:cs typeface="Times New Roman"/>
                              </a:rPr>
                            </m:ctrlPr>
                          </m:accPr>
                          <m:e>
                            <m:r>
                              <a:rPr lang="de-DE" sz="1400" i="1" dirty="0">
                                <a:latin typeface="Cambria Math" panose="02040503050406030204" pitchFamily="18" charset="0"/>
                                <a:cs typeface="Times New Roman"/>
                              </a:rPr>
                              <m:t>𝑠</m:t>
                            </m:r>
                          </m:e>
                        </m:acc>
                      </m:e>
                      <m:sub>
                        <m:r>
                          <a:rPr lang="de-DE" sz="1400" i="1" dirty="0">
                            <a:latin typeface="Cambria Math" panose="02040503050406030204" pitchFamily="18" charset="0"/>
                            <a:cs typeface="Times New Roman"/>
                          </a:rPr>
                          <m:t>0</m:t>
                        </m:r>
                      </m:sub>
                    </m:sSub>
                  </m:oMath>
                </a14:m>
                <a:r>
                  <a:rPr lang="en-GB" sz="1400" dirty="0"/>
                  <a:t>:</a:t>
                </a:r>
              </a:p>
            </p:txBody>
          </p:sp>
        </mc:Choice>
        <mc:Fallback xmlns="">
          <p:sp>
            <p:nvSpPr>
              <p:cNvPr id="31" name="TextBox 30">
                <a:extLst>
                  <a:ext uri="{FF2B5EF4-FFF2-40B4-BE49-F238E27FC236}">
                    <a16:creationId xmlns:a16="http://schemas.microsoft.com/office/drawing/2014/main" id="{F78D4A18-CDF6-054C-84D1-B6AFF1BDF50C}"/>
                  </a:ext>
                </a:extLst>
              </p:cNvPr>
              <p:cNvSpPr txBox="1">
                <a:spLocks noRot="1" noChangeAspect="1" noMove="1" noResize="1" noEditPoints="1" noAdjustHandles="1" noChangeArrowheads="1" noChangeShapeType="1" noTextEdit="1"/>
              </p:cNvSpPr>
              <p:nvPr/>
            </p:nvSpPr>
            <p:spPr>
              <a:xfrm>
                <a:off x="2509246" y="3564858"/>
                <a:ext cx="785984" cy="307777"/>
              </a:xfrm>
              <a:prstGeom prst="rect">
                <a:avLst/>
              </a:prstGeom>
              <a:blipFill>
                <a:blip r:embed="rId8"/>
                <a:stretch>
                  <a:fillRect l="-3175" t="-4000" r="-1587" b="-24000"/>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73" name="TextBox 172">
                <a:extLst>
                  <a:ext uri="{FF2B5EF4-FFF2-40B4-BE49-F238E27FC236}">
                    <a16:creationId xmlns:a16="http://schemas.microsoft.com/office/drawing/2014/main" id="{258C6369-F656-604D-98DD-C6045F1C83A1}"/>
                  </a:ext>
                </a:extLst>
              </p:cNvPr>
              <p:cNvSpPr txBox="1"/>
              <p:nvPr/>
            </p:nvSpPr>
            <p:spPr>
              <a:xfrm>
                <a:off x="5276346" y="2698570"/>
                <a:ext cx="1535741" cy="1815882"/>
              </a:xfrm>
              <a:prstGeom prst="rect">
                <a:avLst/>
              </a:prstGeom>
              <a:noFill/>
            </p:spPr>
            <p:txBody>
              <a:bodyPr wrap="none" rtlCol="0">
                <a:spAutoFit/>
              </a:bodyPr>
              <a:lstStyle/>
              <a:p>
                <a:pPr>
                  <a:tabLst>
                    <a:tab pos="2176463" algn="l"/>
                    <a:tab pos="4308475" algn="l"/>
                  </a:tabLst>
                </a:pPr>
                <a:r>
                  <a:rPr lang="en-GB" sz="1400" dirty="0"/>
                  <a:t> Actions in</a:t>
                </a:r>
                <a:r>
                  <a:rPr lang="de-DE" sz="1400" dirty="0">
                    <a:cs typeface="Times New Roman"/>
                  </a:rPr>
                  <a:t> </a:t>
                </a:r>
                <a14:m>
                  <m:oMath xmlns:m="http://schemas.openxmlformats.org/officeDocument/2006/math">
                    <m:sSub>
                      <m:sSubPr>
                        <m:ctrlPr>
                          <a:rPr lang="de-DE" sz="1400" i="1" dirty="0">
                            <a:latin typeface="Cambria Math" panose="02040503050406030204" pitchFamily="18" charset="0"/>
                            <a:cs typeface="Times New Roman"/>
                          </a:rPr>
                        </m:ctrlPr>
                      </m:sSubPr>
                      <m:e>
                        <m:r>
                          <a:rPr lang="de-DE" sz="1400" i="1" dirty="0">
                            <a:latin typeface="Cambria Math" panose="02040503050406030204" pitchFamily="18" charset="0"/>
                            <a:cs typeface="Times New Roman"/>
                          </a:rPr>
                          <m:t>𝐴</m:t>
                        </m:r>
                      </m:e>
                      <m:sub>
                        <m:r>
                          <a:rPr lang="de-DE" sz="1400" i="1" dirty="0">
                            <a:latin typeface="Cambria Math" panose="02040503050406030204" pitchFamily="18" charset="0"/>
                            <a:cs typeface="Times New Roman"/>
                          </a:rPr>
                          <m:t>2</m:t>
                        </m:r>
                      </m:sub>
                    </m:sSub>
                  </m:oMath>
                </a14:m>
                <a:r>
                  <a:rPr lang="en-GB" sz="1400" dirty="0"/>
                  <a:t>:</a:t>
                </a:r>
              </a:p>
              <a:p>
                <a:pPr>
                  <a:tabLst>
                    <a:tab pos="2176463" algn="l"/>
                    <a:tab pos="4308475" algn="l"/>
                  </a:tabLst>
                </a:pPr>
                <a:r>
                  <a:rPr lang="en-GB" sz="1400" dirty="0"/>
                  <a:t> </a:t>
                </a:r>
                <a14:m>
                  <m:oMath xmlns:m="http://schemas.openxmlformats.org/officeDocument/2006/math">
                    <m:r>
                      <a:rPr lang="de-DE" sz="1400" i="1" dirty="0">
                        <a:latin typeface="Cambria Math" panose="02040503050406030204" pitchFamily="18" charset="0"/>
                      </a:rPr>
                      <m:t>𝑚𝑜𝑣𝑒</m:t>
                    </m:r>
                    <m:r>
                      <a:rPr lang="de-DE" sz="1400" i="1" dirty="0">
                        <a:latin typeface="Cambria Math" panose="02040503050406030204" pitchFamily="18" charset="0"/>
                      </a:rPr>
                      <m:t>(</m:t>
                    </m:r>
                    <m:r>
                      <a:rPr lang="de-DE" sz="1400" i="1" dirty="0">
                        <a:latin typeface="Cambria Math" panose="02040503050406030204" pitchFamily="18" charset="0"/>
                      </a:rPr>
                      <m:t>𝑟</m:t>
                    </m:r>
                    <m:r>
                      <a:rPr lang="de-DE" sz="1400" i="1" dirty="0">
                        <a:latin typeface="Cambria Math" panose="02040503050406030204" pitchFamily="18" charset="0"/>
                      </a:rPr>
                      <m:t>1,</m:t>
                    </m:r>
                    <m:r>
                      <a:rPr lang="de-DE" sz="1400" i="1" dirty="0">
                        <a:latin typeface="Cambria Math" panose="02040503050406030204" pitchFamily="18" charset="0"/>
                      </a:rPr>
                      <m:t>𝑑</m:t>
                    </m:r>
                    <m:r>
                      <a:rPr lang="de-DE" sz="1400" i="1" dirty="0">
                        <a:latin typeface="Cambria Math" panose="02040503050406030204" pitchFamily="18" charset="0"/>
                      </a:rPr>
                      <m:t>3,</m:t>
                    </m:r>
                    <m:r>
                      <a:rPr lang="de-DE" sz="1400" i="1" dirty="0">
                        <a:latin typeface="Cambria Math" panose="02040503050406030204" pitchFamily="18" charset="0"/>
                      </a:rPr>
                      <m:t>𝑑</m:t>
                    </m:r>
                    <m:r>
                      <a:rPr lang="de-DE" sz="1400" i="1" dirty="0">
                        <a:latin typeface="Cambria Math" panose="02040503050406030204" pitchFamily="18" charset="0"/>
                      </a:rPr>
                      <m:t>2)</m:t>
                    </m:r>
                  </m:oMath>
                </a14:m>
                <a:endParaRPr lang="de-DE" sz="1400" dirty="0"/>
              </a:p>
              <a:p>
                <a:pPr>
                  <a:tabLst>
                    <a:tab pos="2176463" algn="l"/>
                    <a:tab pos="4308475" algn="l"/>
                  </a:tabLst>
                </a:pPr>
                <a:r>
                  <a:rPr lang="de-DE" sz="1400" dirty="0"/>
                  <a:t> </a:t>
                </a:r>
                <a14:m>
                  <m:oMath xmlns:m="http://schemas.openxmlformats.org/officeDocument/2006/math">
                    <m:r>
                      <a:rPr lang="de-DE" sz="1400" i="1" dirty="0">
                        <a:latin typeface="Cambria Math" panose="02040503050406030204" pitchFamily="18" charset="0"/>
                      </a:rPr>
                      <m:t>𝑚𝑜𝑣𝑒</m:t>
                    </m:r>
                    <m:r>
                      <a:rPr lang="de-DE" sz="1400" i="1" dirty="0">
                        <a:latin typeface="Cambria Math" panose="02040503050406030204" pitchFamily="18" charset="0"/>
                      </a:rPr>
                      <m:t>(</m:t>
                    </m:r>
                    <m:r>
                      <a:rPr lang="de-DE" sz="1400" i="1" dirty="0">
                        <a:latin typeface="Cambria Math" panose="02040503050406030204" pitchFamily="18" charset="0"/>
                      </a:rPr>
                      <m:t>𝑟</m:t>
                    </m:r>
                    <m:r>
                      <a:rPr lang="de-DE" sz="1400" i="1" dirty="0">
                        <a:latin typeface="Cambria Math" panose="02040503050406030204" pitchFamily="18" charset="0"/>
                      </a:rPr>
                      <m:t>1,</m:t>
                    </m:r>
                    <m:r>
                      <a:rPr lang="de-DE" sz="1400" i="1" dirty="0">
                        <a:latin typeface="Cambria Math" panose="02040503050406030204" pitchFamily="18" charset="0"/>
                      </a:rPr>
                      <m:t>𝑑</m:t>
                    </m:r>
                    <m:r>
                      <a:rPr lang="de-DE" sz="1400" i="1" dirty="0">
                        <a:latin typeface="Cambria Math" panose="02040503050406030204" pitchFamily="18" charset="0"/>
                      </a:rPr>
                      <m:t>1,</m:t>
                    </m:r>
                    <m:r>
                      <a:rPr lang="de-DE" sz="1400" i="1" dirty="0">
                        <a:latin typeface="Cambria Math" panose="02040503050406030204" pitchFamily="18" charset="0"/>
                      </a:rPr>
                      <m:t>𝑑</m:t>
                    </m:r>
                    <m:r>
                      <a:rPr lang="de-DE" sz="1400" i="1" dirty="0">
                        <a:latin typeface="Cambria Math" panose="02040503050406030204" pitchFamily="18" charset="0"/>
                      </a:rPr>
                      <m:t>2)</m:t>
                    </m:r>
                  </m:oMath>
                </a14:m>
                <a:endParaRPr lang="en-GB" sz="1400" dirty="0"/>
              </a:p>
              <a:p>
                <a:pPr>
                  <a:tabLst>
                    <a:tab pos="2176463" algn="l"/>
                    <a:tab pos="4308475" algn="l"/>
                  </a:tabLst>
                </a:pPr>
                <a:r>
                  <a:rPr lang="en-GB" sz="1400" dirty="0"/>
                  <a:t> </a:t>
                </a:r>
                <a14:m>
                  <m:oMath xmlns:m="http://schemas.openxmlformats.org/officeDocument/2006/math">
                    <m:r>
                      <a:rPr lang="de-DE" sz="1400" i="1" dirty="0">
                        <a:latin typeface="Cambria Math" panose="02040503050406030204" pitchFamily="18" charset="0"/>
                      </a:rPr>
                      <m:t>𝑚𝑜𝑣𝑒</m:t>
                    </m:r>
                    <m:r>
                      <a:rPr lang="de-DE" sz="1400" i="1" dirty="0">
                        <a:latin typeface="Cambria Math" panose="02040503050406030204" pitchFamily="18" charset="0"/>
                      </a:rPr>
                      <m:t>(</m:t>
                    </m:r>
                    <m:r>
                      <a:rPr lang="de-DE" sz="1400" i="1" dirty="0">
                        <a:latin typeface="Cambria Math" panose="02040503050406030204" pitchFamily="18" charset="0"/>
                      </a:rPr>
                      <m:t>𝑟</m:t>
                    </m:r>
                    <m:r>
                      <a:rPr lang="de-DE" sz="1400" i="1" dirty="0">
                        <a:latin typeface="Cambria Math" panose="02040503050406030204" pitchFamily="18" charset="0"/>
                      </a:rPr>
                      <m:t>1,</m:t>
                    </m:r>
                    <m:r>
                      <a:rPr lang="de-DE" sz="1400" i="1" dirty="0">
                        <a:latin typeface="Cambria Math" panose="02040503050406030204" pitchFamily="18" charset="0"/>
                      </a:rPr>
                      <m:t>𝑑</m:t>
                    </m:r>
                    <m:r>
                      <a:rPr lang="de-DE" sz="1400" i="1" dirty="0">
                        <a:latin typeface="Cambria Math" panose="02040503050406030204" pitchFamily="18" charset="0"/>
                      </a:rPr>
                      <m:t>3,</m:t>
                    </m:r>
                    <m:r>
                      <a:rPr lang="de-DE" sz="1400" i="1" dirty="0">
                        <a:latin typeface="Cambria Math" panose="02040503050406030204" pitchFamily="18" charset="0"/>
                      </a:rPr>
                      <m:t>𝑑</m:t>
                    </m:r>
                    <m:r>
                      <a:rPr lang="de-DE" sz="1400" i="1" dirty="0">
                        <a:latin typeface="Cambria Math" panose="02040503050406030204" pitchFamily="18" charset="0"/>
                      </a:rPr>
                      <m:t>1)</m:t>
                    </m:r>
                  </m:oMath>
                </a14:m>
                <a:endParaRPr lang="de-DE" sz="1400" dirty="0"/>
              </a:p>
              <a:p>
                <a:pPr>
                  <a:tabLst>
                    <a:tab pos="2176463" algn="l"/>
                    <a:tab pos="4308475" algn="l"/>
                  </a:tabLst>
                </a:pPr>
                <a:r>
                  <a:rPr lang="de-DE" sz="1400" dirty="0"/>
                  <a:t> </a:t>
                </a:r>
                <a14:m>
                  <m:oMath xmlns:m="http://schemas.openxmlformats.org/officeDocument/2006/math">
                    <m:r>
                      <a:rPr lang="de-DE" sz="1400" i="1" dirty="0">
                        <a:solidFill>
                          <a:srgbClr val="FFC000"/>
                        </a:solidFill>
                        <a:latin typeface="Cambria Math" panose="02040503050406030204" pitchFamily="18" charset="0"/>
                      </a:rPr>
                      <m:t>𝑚𝑜𝑣𝑒</m:t>
                    </m:r>
                    <m:r>
                      <a:rPr lang="de-DE" sz="1400" i="1" dirty="0">
                        <a:solidFill>
                          <a:srgbClr val="FFC000"/>
                        </a:solidFill>
                        <a:latin typeface="Cambria Math" panose="02040503050406030204" pitchFamily="18" charset="0"/>
                      </a:rPr>
                      <m:t>(</m:t>
                    </m:r>
                    <m:r>
                      <a:rPr lang="de-DE" sz="1400" i="1" dirty="0">
                        <a:solidFill>
                          <a:srgbClr val="FFC000"/>
                        </a:solidFill>
                        <a:latin typeface="Cambria Math" panose="02040503050406030204" pitchFamily="18" charset="0"/>
                      </a:rPr>
                      <m:t>𝑟</m:t>
                    </m:r>
                    <m:r>
                      <a:rPr lang="de-DE" sz="1400" i="1" dirty="0">
                        <a:solidFill>
                          <a:srgbClr val="FFC000"/>
                        </a:solidFill>
                        <a:latin typeface="Cambria Math" panose="02040503050406030204" pitchFamily="18" charset="0"/>
                      </a:rPr>
                      <m:t>1,</m:t>
                    </m:r>
                    <m:r>
                      <a:rPr lang="de-DE" sz="1400" i="1" dirty="0">
                        <a:solidFill>
                          <a:srgbClr val="FFC000"/>
                        </a:solidFill>
                        <a:latin typeface="Cambria Math" panose="02040503050406030204" pitchFamily="18" charset="0"/>
                      </a:rPr>
                      <m:t>𝑑</m:t>
                    </m:r>
                    <m:r>
                      <a:rPr lang="de-DE" sz="1400" i="1" dirty="0">
                        <a:solidFill>
                          <a:srgbClr val="FFC000"/>
                        </a:solidFill>
                        <a:latin typeface="Cambria Math" panose="02040503050406030204" pitchFamily="18" charset="0"/>
                      </a:rPr>
                      <m:t>1,</m:t>
                    </m:r>
                    <m:r>
                      <a:rPr lang="de-DE" sz="1400" i="1" dirty="0">
                        <a:solidFill>
                          <a:srgbClr val="FFC000"/>
                        </a:solidFill>
                        <a:latin typeface="Cambria Math" panose="02040503050406030204" pitchFamily="18" charset="0"/>
                      </a:rPr>
                      <m:t>𝑑</m:t>
                    </m:r>
                    <m:r>
                      <a:rPr lang="de-DE" sz="1400" i="1" dirty="0">
                        <a:solidFill>
                          <a:srgbClr val="FFC000"/>
                        </a:solidFill>
                        <a:latin typeface="Cambria Math" panose="02040503050406030204" pitchFamily="18" charset="0"/>
                      </a:rPr>
                      <m:t>3)</m:t>
                    </m:r>
                  </m:oMath>
                </a14:m>
                <a:endParaRPr lang="en-GB" sz="1400" dirty="0">
                  <a:solidFill>
                    <a:srgbClr val="FFC000"/>
                  </a:solidFill>
                </a:endParaRPr>
              </a:p>
              <a:p>
                <a:pPr>
                  <a:tabLst>
                    <a:tab pos="2176463" algn="l"/>
                    <a:tab pos="4308475" algn="l"/>
                  </a:tabLst>
                </a:pPr>
                <a:r>
                  <a:rPr lang="en-GB" sz="1400" dirty="0"/>
                  <a:t> </a:t>
                </a:r>
                <a14:m>
                  <m:oMath xmlns:m="http://schemas.openxmlformats.org/officeDocument/2006/math">
                    <m:r>
                      <a:rPr lang="de-DE" sz="1400" i="1" dirty="0">
                        <a:latin typeface="Cambria Math" panose="02040503050406030204" pitchFamily="18" charset="0"/>
                      </a:rPr>
                      <m:t>𝑚𝑜𝑣𝑒</m:t>
                    </m:r>
                    <m:r>
                      <a:rPr lang="de-DE" sz="1400" i="1" dirty="0">
                        <a:latin typeface="Cambria Math" panose="02040503050406030204" pitchFamily="18" charset="0"/>
                      </a:rPr>
                      <m:t>(</m:t>
                    </m:r>
                    <m:r>
                      <a:rPr lang="de-DE" sz="1400" i="1" dirty="0">
                        <a:latin typeface="Cambria Math" panose="02040503050406030204" pitchFamily="18" charset="0"/>
                      </a:rPr>
                      <m:t>𝑟</m:t>
                    </m:r>
                    <m:r>
                      <a:rPr lang="de-DE" sz="1400" i="1" dirty="0">
                        <a:latin typeface="Cambria Math" panose="02040503050406030204" pitchFamily="18" charset="0"/>
                      </a:rPr>
                      <m:t>1,</m:t>
                    </m:r>
                    <m:r>
                      <a:rPr lang="de-DE" sz="1400" i="1" dirty="0">
                        <a:latin typeface="Cambria Math" panose="02040503050406030204" pitchFamily="18" charset="0"/>
                      </a:rPr>
                      <m:t>𝑑</m:t>
                    </m:r>
                    <m:r>
                      <a:rPr lang="de-DE" sz="1400" i="1" dirty="0">
                        <a:latin typeface="Cambria Math" panose="02040503050406030204" pitchFamily="18" charset="0"/>
                      </a:rPr>
                      <m:t>2,</m:t>
                    </m:r>
                    <m:r>
                      <a:rPr lang="de-DE" sz="1400" i="1" dirty="0">
                        <a:latin typeface="Cambria Math" panose="02040503050406030204" pitchFamily="18" charset="0"/>
                      </a:rPr>
                      <m:t>𝑑</m:t>
                    </m:r>
                    <m:r>
                      <a:rPr lang="de-DE" sz="1400" i="1" dirty="0">
                        <a:latin typeface="Cambria Math" panose="02040503050406030204" pitchFamily="18" charset="0"/>
                      </a:rPr>
                      <m:t>1)</m:t>
                    </m:r>
                  </m:oMath>
                </a14:m>
                <a:endParaRPr lang="de-DE" sz="1400" dirty="0"/>
              </a:p>
              <a:p>
                <a:pPr>
                  <a:tabLst>
                    <a:tab pos="2176463" algn="l"/>
                    <a:tab pos="4308475" algn="l"/>
                  </a:tabLst>
                </a:pPr>
                <a:r>
                  <a:rPr lang="de-DE" sz="1400" dirty="0"/>
                  <a:t> </a:t>
                </a:r>
                <a14:m>
                  <m:oMath xmlns:m="http://schemas.openxmlformats.org/officeDocument/2006/math">
                    <m:r>
                      <a:rPr lang="de-DE" sz="1400" i="1" dirty="0">
                        <a:latin typeface="Cambria Math" panose="02040503050406030204" pitchFamily="18" charset="0"/>
                      </a:rPr>
                      <m:t>𝑚𝑜𝑣𝑒</m:t>
                    </m:r>
                    <m:r>
                      <a:rPr lang="de-DE" sz="1400" i="1" dirty="0">
                        <a:latin typeface="Cambria Math" panose="02040503050406030204" pitchFamily="18" charset="0"/>
                      </a:rPr>
                      <m:t>(</m:t>
                    </m:r>
                    <m:r>
                      <a:rPr lang="de-DE" sz="1400" i="1" dirty="0">
                        <a:latin typeface="Cambria Math" panose="02040503050406030204" pitchFamily="18" charset="0"/>
                      </a:rPr>
                      <m:t>𝑟</m:t>
                    </m:r>
                    <m:r>
                      <a:rPr lang="de-DE" sz="1400" i="1" dirty="0">
                        <a:latin typeface="Cambria Math" panose="02040503050406030204" pitchFamily="18" charset="0"/>
                      </a:rPr>
                      <m:t>1,</m:t>
                    </m:r>
                    <m:r>
                      <a:rPr lang="de-DE" sz="1400" i="1" dirty="0">
                        <a:latin typeface="Cambria Math" panose="02040503050406030204" pitchFamily="18" charset="0"/>
                      </a:rPr>
                      <m:t>𝑑</m:t>
                    </m:r>
                    <m:r>
                      <a:rPr lang="de-DE" sz="1400" i="1" dirty="0">
                        <a:latin typeface="Cambria Math" panose="02040503050406030204" pitchFamily="18" charset="0"/>
                      </a:rPr>
                      <m:t>2,</m:t>
                    </m:r>
                    <m:r>
                      <a:rPr lang="de-DE" sz="1400" i="1" dirty="0">
                        <a:latin typeface="Cambria Math" panose="02040503050406030204" pitchFamily="18" charset="0"/>
                      </a:rPr>
                      <m:t>𝑑</m:t>
                    </m:r>
                    <m:r>
                      <a:rPr lang="de-DE" sz="1400" i="1" dirty="0">
                        <a:latin typeface="Cambria Math" panose="02040503050406030204" pitchFamily="18" charset="0"/>
                      </a:rPr>
                      <m:t>3)</m:t>
                    </m:r>
                  </m:oMath>
                </a14:m>
                <a:endParaRPr lang="en-GB" sz="1400" dirty="0"/>
              </a:p>
              <a:p>
                <a:pPr>
                  <a:tabLst>
                    <a:tab pos="2176463" algn="l"/>
                    <a:tab pos="4308475" algn="l"/>
                  </a:tabLst>
                </a:pPr>
                <a:r>
                  <a:rPr lang="en-GB" sz="1400" dirty="0">
                    <a:solidFill>
                      <a:srgbClr val="FFC000"/>
                    </a:solidFill>
                  </a:rPr>
                  <a:t> </a:t>
                </a:r>
                <a14:m>
                  <m:oMath xmlns:m="http://schemas.openxmlformats.org/officeDocument/2006/math">
                    <m:r>
                      <a:rPr lang="de-DE" sz="1400" i="1" dirty="0">
                        <a:solidFill>
                          <a:srgbClr val="FFC000"/>
                        </a:solidFill>
                        <a:latin typeface="Cambria Math" panose="02040503050406030204" pitchFamily="18" charset="0"/>
                      </a:rPr>
                      <m:t>𝑡𝑎𝑘𝑒</m:t>
                    </m:r>
                    <m:r>
                      <a:rPr lang="de-DE" sz="1400" i="1" dirty="0">
                        <a:solidFill>
                          <a:srgbClr val="FFC000"/>
                        </a:solidFill>
                        <a:latin typeface="Cambria Math" panose="02040503050406030204" pitchFamily="18" charset="0"/>
                      </a:rPr>
                      <m:t>(</m:t>
                    </m:r>
                    <m:r>
                      <a:rPr lang="de-DE" sz="1400" i="1" dirty="0">
                        <a:solidFill>
                          <a:srgbClr val="FFC000"/>
                        </a:solidFill>
                        <a:latin typeface="Cambria Math" panose="02040503050406030204" pitchFamily="18" charset="0"/>
                      </a:rPr>
                      <m:t>𝑟</m:t>
                    </m:r>
                    <m:r>
                      <a:rPr lang="de-DE" sz="1400" i="1" dirty="0">
                        <a:solidFill>
                          <a:srgbClr val="FFC000"/>
                        </a:solidFill>
                        <a:latin typeface="Cambria Math" panose="02040503050406030204" pitchFamily="18" charset="0"/>
                      </a:rPr>
                      <m:t>1,</m:t>
                    </m:r>
                    <m:r>
                      <a:rPr lang="de-DE" sz="1400" i="1" dirty="0">
                        <a:solidFill>
                          <a:srgbClr val="FFC000"/>
                        </a:solidFill>
                        <a:latin typeface="Cambria Math" panose="02040503050406030204" pitchFamily="18" charset="0"/>
                      </a:rPr>
                      <m:t>𝑐</m:t>
                    </m:r>
                    <m:r>
                      <a:rPr lang="de-DE" sz="1400" i="1" dirty="0">
                        <a:solidFill>
                          <a:srgbClr val="FFC000"/>
                        </a:solidFill>
                        <a:latin typeface="Cambria Math" panose="02040503050406030204" pitchFamily="18" charset="0"/>
                      </a:rPr>
                      <m:t>1,</m:t>
                    </m:r>
                    <m:r>
                      <a:rPr lang="de-DE" sz="1400" i="1" dirty="0">
                        <a:solidFill>
                          <a:srgbClr val="FFC000"/>
                        </a:solidFill>
                        <a:latin typeface="Cambria Math" panose="02040503050406030204" pitchFamily="18" charset="0"/>
                      </a:rPr>
                      <m:t>𝑑</m:t>
                    </m:r>
                    <m:r>
                      <a:rPr lang="de-DE" sz="1400" i="1" dirty="0">
                        <a:solidFill>
                          <a:srgbClr val="FFC000"/>
                        </a:solidFill>
                        <a:latin typeface="Cambria Math" panose="02040503050406030204" pitchFamily="18" charset="0"/>
                      </a:rPr>
                      <m:t>1)</m:t>
                    </m:r>
                  </m:oMath>
                </a14:m>
                <a:endParaRPr lang="en-GB" sz="1400" dirty="0">
                  <a:solidFill>
                    <a:srgbClr val="FFC000"/>
                  </a:solidFill>
                </a:endParaRPr>
              </a:p>
            </p:txBody>
          </p:sp>
        </mc:Choice>
        <mc:Fallback xmlns="">
          <p:sp>
            <p:nvSpPr>
              <p:cNvPr id="173" name="TextBox 172">
                <a:extLst>
                  <a:ext uri="{FF2B5EF4-FFF2-40B4-BE49-F238E27FC236}">
                    <a16:creationId xmlns:a16="http://schemas.microsoft.com/office/drawing/2014/main" id="{258C6369-F656-604D-98DD-C6045F1C83A1}"/>
                  </a:ext>
                </a:extLst>
              </p:cNvPr>
              <p:cNvSpPr txBox="1">
                <a:spLocks noRot="1" noChangeAspect="1" noMove="1" noResize="1" noEditPoints="1" noAdjustHandles="1" noChangeArrowheads="1" noChangeShapeType="1" noTextEdit="1"/>
              </p:cNvSpPr>
              <p:nvPr/>
            </p:nvSpPr>
            <p:spPr>
              <a:xfrm>
                <a:off x="5276346" y="2698570"/>
                <a:ext cx="1535741" cy="1815882"/>
              </a:xfrm>
              <a:prstGeom prst="rect">
                <a:avLst/>
              </a:prstGeom>
              <a:blipFill>
                <a:blip r:embed="rId10"/>
                <a:stretch>
                  <a:fillRect t="-694" b="-694"/>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74" name="TextBox 173">
                <a:extLst>
                  <a:ext uri="{FF2B5EF4-FFF2-40B4-BE49-F238E27FC236}">
                    <a16:creationId xmlns:a16="http://schemas.microsoft.com/office/drawing/2014/main" id="{A67CDA45-5C62-7E47-8A39-628FA3843BC0}"/>
                  </a:ext>
                </a:extLst>
              </p:cNvPr>
              <p:cNvSpPr txBox="1"/>
              <p:nvPr/>
            </p:nvSpPr>
            <p:spPr>
              <a:xfrm>
                <a:off x="6952963" y="2698570"/>
                <a:ext cx="1489895" cy="1815882"/>
              </a:xfrm>
              <a:prstGeom prst="rect">
                <a:avLst/>
              </a:prstGeom>
              <a:noFill/>
            </p:spPr>
            <p:txBody>
              <a:bodyPr wrap="none" rtlCol="0">
                <a:spAutoFit/>
              </a:bodyPr>
              <a:lstStyle/>
              <a:p>
                <a:pPr>
                  <a:tabLst>
                    <a:tab pos="2176463" algn="l"/>
                    <a:tab pos="4308475" algn="l"/>
                  </a:tabLst>
                </a:pPr>
                <a:r>
                  <a:rPr lang="en-GB" sz="1400" dirty="0"/>
                  <a:t> Atoms in </a:t>
                </a:r>
                <a14:m>
                  <m:oMath xmlns:m="http://schemas.openxmlformats.org/officeDocument/2006/math">
                    <m:sSub>
                      <m:sSubPr>
                        <m:ctrlPr>
                          <a:rPr lang="de-DE" sz="1400" i="1" dirty="0">
                            <a:latin typeface="Cambria Math" panose="02040503050406030204" pitchFamily="18" charset="0"/>
                            <a:cs typeface="Times New Roman"/>
                          </a:rPr>
                        </m:ctrlPr>
                      </m:sSubPr>
                      <m:e>
                        <m:acc>
                          <m:accPr>
                            <m:chr m:val="̂"/>
                            <m:ctrlPr>
                              <a:rPr lang="en-US" sz="1400" i="1" dirty="0">
                                <a:latin typeface="Cambria Math" panose="02040503050406030204" pitchFamily="18" charset="0"/>
                                <a:cs typeface="Times New Roman"/>
                              </a:rPr>
                            </m:ctrlPr>
                          </m:accPr>
                          <m:e>
                            <m:r>
                              <a:rPr lang="de-DE" sz="1400" i="1" dirty="0">
                                <a:latin typeface="Cambria Math" panose="02040503050406030204" pitchFamily="18" charset="0"/>
                                <a:cs typeface="Times New Roman"/>
                              </a:rPr>
                              <m:t>𝑠</m:t>
                            </m:r>
                          </m:e>
                        </m:acc>
                      </m:e>
                      <m:sub>
                        <m:r>
                          <a:rPr lang="de-DE" sz="1400" i="1" dirty="0">
                            <a:latin typeface="Cambria Math" panose="02040503050406030204" pitchFamily="18" charset="0"/>
                            <a:cs typeface="Times New Roman"/>
                          </a:rPr>
                          <m:t>2</m:t>
                        </m:r>
                      </m:sub>
                    </m:sSub>
                  </m:oMath>
                </a14:m>
                <a:r>
                  <a:rPr lang="en-GB" sz="1400" dirty="0"/>
                  <a:t>:</a:t>
                </a:r>
              </a:p>
              <a:p>
                <a:pPr>
                  <a:tabLst>
                    <a:tab pos="2176463" algn="l"/>
                    <a:tab pos="4308475" algn="l"/>
                  </a:tabLst>
                </a:pPr>
                <a:r>
                  <a:rPr lang="en-GB" sz="1400" dirty="0"/>
                  <a:t> </a:t>
                </a:r>
                <a14:m>
                  <m:oMath xmlns:m="http://schemas.openxmlformats.org/officeDocument/2006/math">
                    <m:r>
                      <a:rPr lang="en-GB" sz="1400" i="1" dirty="0">
                        <a:latin typeface="Cambria Math" panose="02040503050406030204" pitchFamily="18" charset="0"/>
                      </a:rPr>
                      <m:t>𝑙𝑜𝑐</m:t>
                    </m:r>
                    <m:d>
                      <m:dPr>
                        <m:ctrlPr>
                          <a:rPr lang="en-GB" sz="1400" i="1" dirty="0">
                            <a:latin typeface="Cambria Math" panose="02040503050406030204" pitchFamily="18" charset="0"/>
                          </a:rPr>
                        </m:ctrlPr>
                      </m:dPr>
                      <m:e>
                        <m:r>
                          <a:rPr lang="en-GB" sz="1400" i="1" dirty="0">
                            <a:latin typeface="Cambria Math" panose="02040503050406030204" pitchFamily="18" charset="0"/>
                          </a:rPr>
                          <m:t>𝑟</m:t>
                        </m:r>
                        <m:r>
                          <a:rPr lang="en-GB" sz="1400" i="1" dirty="0">
                            <a:latin typeface="Cambria Math" panose="02040503050406030204" pitchFamily="18" charset="0"/>
                          </a:rPr>
                          <m:t>1</m:t>
                        </m:r>
                      </m:e>
                    </m:d>
                    <m:r>
                      <a:rPr lang="en-GB" sz="1400" i="1" dirty="0">
                        <a:latin typeface="Cambria Math" panose="02040503050406030204" pitchFamily="18" charset="0"/>
                      </a:rPr>
                      <m:t>=</m:t>
                    </m:r>
                    <m:r>
                      <a:rPr lang="en-GB" sz="1400" i="1" dirty="0">
                        <a:latin typeface="Cambria Math" panose="02040503050406030204" pitchFamily="18" charset="0"/>
                      </a:rPr>
                      <m:t>𝑑</m:t>
                    </m:r>
                    <m:r>
                      <a:rPr lang="de-DE" sz="1400" i="1" dirty="0">
                        <a:latin typeface="Cambria Math" panose="02040503050406030204" pitchFamily="18" charset="0"/>
                      </a:rPr>
                      <m:t>2</m:t>
                    </m:r>
                  </m:oMath>
                </a14:m>
                <a:endParaRPr lang="de-DE" sz="1400" i="1" dirty="0">
                  <a:latin typeface="Cambria Math" panose="02040503050406030204" pitchFamily="18" charset="0"/>
                </a:endParaRPr>
              </a:p>
              <a:p>
                <a:pPr>
                  <a:tabLst>
                    <a:tab pos="2176463" algn="l"/>
                    <a:tab pos="4308475" algn="l"/>
                  </a:tabLst>
                </a:pPr>
                <a:r>
                  <a:rPr lang="en-GB" sz="1400" dirty="0">
                    <a:solidFill>
                      <a:srgbClr val="C00000"/>
                    </a:solidFill>
                  </a:rPr>
                  <a:t> </a:t>
                </a:r>
                <a14:m>
                  <m:oMath xmlns:m="http://schemas.openxmlformats.org/officeDocument/2006/math">
                    <m:r>
                      <a:rPr lang="en-GB" sz="1400" i="1" dirty="0">
                        <a:latin typeface="Cambria Math" panose="02040503050406030204" pitchFamily="18" charset="0"/>
                      </a:rPr>
                      <m:t>𝑙𝑜𝑐</m:t>
                    </m:r>
                    <m:d>
                      <m:dPr>
                        <m:ctrlPr>
                          <a:rPr lang="en-GB" sz="1400" i="1" dirty="0">
                            <a:latin typeface="Cambria Math" panose="02040503050406030204" pitchFamily="18" charset="0"/>
                          </a:rPr>
                        </m:ctrlPr>
                      </m:dPr>
                      <m:e>
                        <m:r>
                          <a:rPr lang="de-DE" sz="1400" i="1" dirty="0">
                            <a:latin typeface="Cambria Math" panose="02040503050406030204" pitchFamily="18" charset="0"/>
                          </a:rPr>
                          <m:t>𝑐</m:t>
                        </m:r>
                        <m:r>
                          <a:rPr lang="en-GB" sz="1400" i="1" dirty="0">
                            <a:latin typeface="Cambria Math" panose="02040503050406030204" pitchFamily="18" charset="0"/>
                          </a:rPr>
                          <m:t>1</m:t>
                        </m:r>
                      </m:e>
                    </m:d>
                    <m:r>
                      <a:rPr lang="en-GB" sz="1400" i="1" dirty="0">
                        <a:latin typeface="Cambria Math" panose="02040503050406030204" pitchFamily="18" charset="0"/>
                      </a:rPr>
                      <m:t>=</m:t>
                    </m:r>
                    <m:r>
                      <a:rPr lang="en-GB" sz="1400" i="1" dirty="0">
                        <a:latin typeface="Cambria Math" panose="02040503050406030204" pitchFamily="18" charset="0"/>
                      </a:rPr>
                      <m:t>𝑑</m:t>
                    </m:r>
                    <m:r>
                      <a:rPr lang="de-DE" sz="1400" i="1" dirty="0">
                        <a:latin typeface="Cambria Math" panose="02040503050406030204" pitchFamily="18" charset="0"/>
                      </a:rPr>
                      <m:t>1</m:t>
                    </m:r>
                  </m:oMath>
                </a14:m>
                <a:endParaRPr lang="en-GB" sz="1400" dirty="0"/>
              </a:p>
              <a:p>
                <a:pPr>
                  <a:tabLst>
                    <a:tab pos="2176463" algn="l"/>
                    <a:tab pos="4308475" algn="l"/>
                  </a:tabLst>
                </a:pPr>
                <a:r>
                  <a:rPr lang="en-GB" sz="1400" dirty="0"/>
                  <a:t> </a:t>
                </a:r>
                <a14:m>
                  <m:oMath xmlns:m="http://schemas.openxmlformats.org/officeDocument/2006/math">
                    <m:r>
                      <a:rPr lang="en-GB" sz="1400" i="1" dirty="0">
                        <a:latin typeface="Cambria Math" panose="02040503050406030204" pitchFamily="18" charset="0"/>
                      </a:rPr>
                      <m:t>𝑐𝑎𝑟𝑔𝑜</m:t>
                    </m:r>
                    <m:d>
                      <m:dPr>
                        <m:ctrlPr>
                          <a:rPr lang="en-GB" sz="1400" i="1" dirty="0">
                            <a:latin typeface="Cambria Math" panose="02040503050406030204" pitchFamily="18" charset="0"/>
                          </a:rPr>
                        </m:ctrlPr>
                      </m:dPr>
                      <m:e>
                        <m:r>
                          <a:rPr lang="en-GB" sz="1400" i="1" dirty="0">
                            <a:latin typeface="Cambria Math" panose="02040503050406030204" pitchFamily="18" charset="0"/>
                          </a:rPr>
                          <m:t>𝑟</m:t>
                        </m:r>
                        <m:r>
                          <a:rPr lang="en-GB" sz="1400" i="1" dirty="0">
                            <a:latin typeface="Cambria Math" panose="02040503050406030204" pitchFamily="18" charset="0"/>
                          </a:rPr>
                          <m:t>1</m:t>
                        </m:r>
                      </m:e>
                    </m:d>
                    <m:r>
                      <a:rPr lang="en-GB" sz="1400" i="1" dirty="0">
                        <a:latin typeface="Cambria Math" panose="02040503050406030204" pitchFamily="18" charset="0"/>
                      </a:rPr>
                      <m:t>=</m:t>
                    </m:r>
                    <m:r>
                      <a:rPr lang="en-GB" sz="1400" i="1" dirty="0" err="1">
                        <a:latin typeface="Cambria Math" panose="02040503050406030204" pitchFamily="18" charset="0"/>
                      </a:rPr>
                      <m:t>𝑛𝑖𝑙</m:t>
                    </m:r>
                  </m:oMath>
                </a14:m>
                <a:endParaRPr lang="en-GB" sz="1400" dirty="0"/>
              </a:p>
              <a:p>
                <a:pPr>
                  <a:tabLst>
                    <a:tab pos="2176463" algn="l"/>
                    <a:tab pos="4308475" algn="l"/>
                  </a:tabLst>
                </a:pPr>
                <a:r>
                  <a:rPr lang="en-GB" sz="1400" dirty="0"/>
                  <a:t> </a:t>
                </a:r>
                <a14:m>
                  <m:oMath xmlns:m="http://schemas.openxmlformats.org/officeDocument/2006/math">
                    <m:r>
                      <a:rPr lang="en-GB" sz="1400" i="1" dirty="0">
                        <a:latin typeface="Cambria Math" panose="02040503050406030204" pitchFamily="18" charset="0"/>
                      </a:rPr>
                      <m:t>𝑙𝑜𝑐</m:t>
                    </m:r>
                    <m:d>
                      <m:dPr>
                        <m:ctrlPr>
                          <a:rPr lang="en-GB" sz="1400" i="1" dirty="0">
                            <a:latin typeface="Cambria Math" panose="02040503050406030204" pitchFamily="18" charset="0"/>
                          </a:rPr>
                        </m:ctrlPr>
                      </m:dPr>
                      <m:e>
                        <m:r>
                          <a:rPr lang="en-GB" sz="1400" i="1" dirty="0">
                            <a:latin typeface="Cambria Math" panose="02040503050406030204" pitchFamily="18" charset="0"/>
                          </a:rPr>
                          <m:t>𝑟</m:t>
                        </m:r>
                        <m:r>
                          <a:rPr lang="en-GB" sz="1400" i="1" dirty="0">
                            <a:latin typeface="Cambria Math" panose="02040503050406030204" pitchFamily="18" charset="0"/>
                          </a:rPr>
                          <m:t>1</m:t>
                        </m:r>
                      </m:e>
                    </m:d>
                    <m:r>
                      <a:rPr lang="en-GB" sz="1400" i="1" dirty="0">
                        <a:latin typeface="Cambria Math" panose="02040503050406030204" pitchFamily="18" charset="0"/>
                      </a:rPr>
                      <m:t>=</m:t>
                    </m:r>
                    <m:r>
                      <a:rPr lang="en-GB" sz="1400" i="1" dirty="0">
                        <a:latin typeface="Cambria Math" panose="02040503050406030204" pitchFamily="18" charset="0"/>
                      </a:rPr>
                      <m:t>𝑑</m:t>
                    </m:r>
                    <m:r>
                      <a:rPr lang="en-GB" sz="1400" i="1" dirty="0">
                        <a:latin typeface="Cambria Math" panose="02040503050406030204" pitchFamily="18" charset="0"/>
                      </a:rPr>
                      <m:t>1</m:t>
                    </m:r>
                  </m:oMath>
                </a14:m>
                <a:endParaRPr lang="de-DE" sz="1400" dirty="0"/>
              </a:p>
              <a:p>
                <a:pPr>
                  <a:tabLst>
                    <a:tab pos="2176463" algn="l"/>
                    <a:tab pos="4308475" algn="l"/>
                  </a:tabLst>
                </a:pPr>
                <a:r>
                  <a:rPr lang="en-GB" sz="1400" dirty="0"/>
                  <a:t> </a:t>
                </a:r>
                <a14:m>
                  <m:oMath xmlns:m="http://schemas.openxmlformats.org/officeDocument/2006/math">
                    <m:r>
                      <a:rPr lang="en-GB" sz="1400" i="1" dirty="0">
                        <a:solidFill>
                          <a:srgbClr val="FFC000"/>
                        </a:solidFill>
                        <a:latin typeface="Cambria Math" panose="02040503050406030204" pitchFamily="18" charset="0"/>
                      </a:rPr>
                      <m:t>𝑙𝑜𝑐</m:t>
                    </m:r>
                    <m:d>
                      <m:dPr>
                        <m:ctrlPr>
                          <a:rPr lang="en-GB" sz="1400" i="1" dirty="0">
                            <a:solidFill>
                              <a:srgbClr val="FFC000"/>
                            </a:solidFill>
                            <a:latin typeface="Cambria Math" panose="02040503050406030204" pitchFamily="18" charset="0"/>
                          </a:rPr>
                        </m:ctrlPr>
                      </m:dPr>
                      <m:e>
                        <m:r>
                          <a:rPr lang="de-DE" sz="1400" i="1" dirty="0">
                            <a:solidFill>
                              <a:srgbClr val="FFC000"/>
                            </a:solidFill>
                            <a:latin typeface="Cambria Math" panose="02040503050406030204" pitchFamily="18" charset="0"/>
                          </a:rPr>
                          <m:t>𝑟</m:t>
                        </m:r>
                        <m:r>
                          <a:rPr lang="en-GB" sz="1400" i="1" dirty="0">
                            <a:solidFill>
                              <a:srgbClr val="FFC000"/>
                            </a:solidFill>
                            <a:latin typeface="Cambria Math" panose="02040503050406030204" pitchFamily="18" charset="0"/>
                          </a:rPr>
                          <m:t>1</m:t>
                        </m:r>
                      </m:e>
                    </m:d>
                    <m:r>
                      <a:rPr lang="en-GB" sz="1400" i="1" dirty="0">
                        <a:solidFill>
                          <a:srgbClr val="FFC000"/>
                        </a:solidFill>
                        <a:latin typeface="Cambria Math" panose="02040503050406030204" pitchFamily="18" charset="0"/>
                      </a:rPr>
                      <m:t>=</m:t>
                    </m:r>
                    <m:r>
                      <a:rPr lang="en-GB" sz="1400" i="1" dirty="0">
                        <a:solidFill>
                          <a:srgbClr val="FFC000"/>
                        </a:solidFill>
                        <a:latin typeface="Cambria Math" panose="02040503050406030204" pitchFamily="18" charset="0"/>
                      </a:rPr>
                      <m:t>𝑑</m:t>
                    </m:r>
                    <m:r>
                      <a:rPr lang="de-DE" sz="1400" i="1" dirty="0">
                        <a:solidFill>
                          <a:srgbClr val="FFC000"/>
                        </a:solidFill>
                        <a:latin typeface="Cambria Math" panose="02040503050406030204" pitchFamily="18" charset="0"/>
                      </a:rPr>
                      <m:t>3</m:t>
                    </m:r>
                  </m:oMath>
                </a14:m>
                <a:endParaRPr lang="de-DE" sz="1400" dirty="0">
                  <a:solidFill>
                    <a:srgbClr val="FFC000"/>
                  </a:solidFill>
                </a:endParaRPr>
              </a:p>
              <a:p>
                <a:pPr>
                  <a:tabLst>
                    <a:tab pos="2176463" algn="l"/>
                    <a:tab pos="4308475" algn="l"/>
                  </a:tabLst>
                </a:pPr>
                <a:r>
                  <a:rPr lang="en-GB" sz="1400" dirty="0"/>
                  <a:t> </a:t>
                </a:r>
                <a14:m>
                  <m:oMath xmlns:m="http://schemas.openxmlformats.org/officeDocument/2006/math">
                    <m:r>
                      <a:rPr lang="en-GB" sz="1400" i="1" dirty="0">
                        <a:latin typeface="Cambria Math" panose="02040503050406030204" pitchFamily="18" charset="0"/>
                      </a:rPr>
                      <m:t>𝑐𝑎𝑟𝑔𝑜</m:t>
                    </m:r>
                    <m:d>
                      <m:dPr>
                        <m:ctrlPr>
                          <a:rPr lang="en-GB" sz="1400" i="1" dirty="0">
                            <a:latin typeface="Cambria Math" panose="02040503050406030204" pitchFamily="18" charset="0"/>
                          </a:rPr>
                        </m:ctrlPr>
                      </m:dPr>
                      <m:e>
                        <m:r>
                          <a:rPr lang="en-GB" sz="1400" i="1" dirty="0">
                            <a:latin typeface="Cambria Math" panose="02040503050406030204" pitchFamily="18" charset="0"/>
                          </a:rPr>
                          <m:t>𝑟</m:t>
                        </m:r>
                        <m:r>
                          <a:rPr lang="en-GB" sz="1400" i="1" dirty="0">
                            <a:latin typeface="Cambria Math" panose="02040503050406030204" pitchFamily="18" charset="0"/>
                          </a:rPr>
                          <m:t>1</m:t>
                        </m:r>
                      </m:e>
                    </m:d>
                    <m:r>
                      <a:rPr lang="en-GB" sz="1400" i="1" dirty="0">
                        <a:latin typeface="Cambria Math" panose="02040503050406030204" pitchFamily="18" charset="0"/>
                      </a:rPr>
                      <m:t>=</m:t>
                    </m:r>
                    <m:r>
                      <a:rPr lang="de-DE" sz="1400" i="1" dirty="0">
                        <a:latin typeface="Cambria Math" panose="02040503050406030204" pitchFamily="18" charset="0"/>
                      </a:rPr>
                      <m:t>𝑐</m:t>
                    </m:r>
                    <m:r>
                      <a:rPr lang="de-DE" sz="1400" i="1" dirty="0">
                        <a:latin typeface="Cambria Math" panose="02040503050406030204" pitchFamily="18" charset="0"/>
                      </a:rPr>
                      <m:t>1</m:t>
                    </m:r>
                  </m:oMath>
                </a14:m>
                <a:endParaRPr lang="en-GB" sz="1400" dirty="0"/>
              </a:p>
              <a:p>
                <a:pPr>
                  <a:tabLst>
                    <a:tab pos="2176463" algn="l"/>
                    <a:tab pos="4308475" algn="l"/>
                  </a:tabLst>
                </a:pPr>
                <a:r>
                  <a:rPr lang="en-GB" sz="1400" dirty="0">
                    <a:solidFill>
                      <a:srgbClr val="FFC000"/>
                    </a:solidFill>
                  </a:rPr>
                  <a:t> </a:t>
                </a:r>
                <a14:m>
                  <m:oMath xmlns:m="http://schemas.openxmlformats.org/officeDocument/2006/math">
                    <m:r>
                      <a:rPr lang="en-GB" sz="1400" i="1" dirty="0">
                        <a:solidFill>
                          <a:srgbClr val="FFC000"/>
                        </a:solidFill>
                        <a:latin typeface="Cambria Math" panose="02040503050406030204" pitchFamily="18" charset="0"/>
                      </a:rPr>
                      <m:t>𝑙𝑜𝑐</m:t>
                    </m:r>
                    <m:d>
                      <m:dPr>
                        <m:ctrlPr>
                          <a:rPr lang="en-GB" sz="1400" i="1" dirty="0">
                            <a:solidFill>
                              <a:srgbClr val="FFC000"/>
                            </a:solidFill>
                            <a:latin typeface="Cambria Math" panose="02040503050406030204" pitchFamily="18" charset="0"/>
                          </a:rPr>
                        </m:ctrlPr>
                      </m:dPr>
                      <m:e>
                        <m:r>
                          <a:rPr lang="de-DE" sz="1400" i="1" dirty="0">
                            <a:solidFill>
                              <a:srgbClr val="FFC000"/>
                            </a:solidFill>
                            <a:latin typeface="Cambria Math" panose="02040503050406030204" pitchFamily="18" charset="0"/>
                          </a:rPr>
                          <m:t>𝑐</m:t>
                        </m:r>
                        <m:r>
                          <a:rPr lang="en-GB" sz="1400" i="1" dirty="0">
                            <a:solidFill>
                              <a:srgbClr val="FFC000"/>
                            </a:solidFill>
                            <a:latin typeface="Cambria Math" panose="02040503050406030204" pitchFamily="18" charset="0"/>
                          </a:rPr>
                          <m:t>1</m:t>
                        </m:r>
                      </m:e>
                    </m:d>
                    <m:r>
                      <a:rPr lang="en-GB" sz="1400" i="1" dirty="0">
                        <a:solidFill>
                          <a:srgbClr val="FFC000"/>
                        </a:solidFill>
                        <a:latin typeface="Cambria Math" panose="02040503050406030204" pitchFamily="18" charset="0"/>
                      </a:rPr>
                      <m:t>=</m:t>
                    </m:r>
                    <m:r>
                      <a:rPr lang="de-DE" sz="1400" i="1" dirty="0">
                        <a:solidFill>
                          <a:srgbClr val="FFC000"/>
                        </a:solidFill>
                        <a:latin typeface="Cambria Math" panose="02040503050406030204" pitchFamily="18" charset="0"/>
                      </a:rPr>
                      <m:t>𝑟</m:t>
                    </m:r>
                    <m:r>
                      <a:rPr lang="en-GB" sz="1400" i="1" dirty="0">
                        <a:solidFill>
                          <a:srgbClr val="FFC000"/>
                        </a:solidFill>
                        <a:latin typeface="Cambria Math" panose="02040503050406030204" pitchFamily="18" charset="0"/>
                      </a:rPr>
                      <m:t>1</m:t>
                    </m:r>
                  </m:oMath>
                </a14:m>
                <a:endParaRPr lang="de-DE" sz="1400" dirty="0">
                  <a:solidFill>
                    <a:srgbClr val="FFC000"/>
                  </a:solidFill>
                </a:endParaRPr>
              </a:p>
            </p:txBody>
          </p:sp>
        </mc:Choice>
        <mc:Fallback xmlns="">
          <p:sp>
            <p:nvSpPr>
              <p:cNvPr id="174" name="TextBox 173">
                <a:extLst>
                  <a:ext uri="{FF2B5EF4-FFF2-40B4-BE49-F238E27FC236}">
                    <a16:creationId xmlns:a16="http://schemas.microsoft.com/office/drawing/2014/main" id="{A67CDA45-5C62-7E47-8A39-628FA3843BC0}"/>
                  </a:ext>
                </a:extLst>
              </p:cNvPr>
              <p:cNvSpPr txBox="1">
                <a:spLocks noRot="1" noChangeAspect="1" noMove="1" noResize="1" noEditPoints="1" noAdjustHandles="1" noChangeArrowheads="1" noChangeShapeType="1" noTextEdit="1"/>
              </p:cNvSpPr>
              <p:nvPr/>
            </p:nvSpPr>
            <p:spPr>
              <a:xfrm>
                <a:off x="6952963" y="2698570"/>
                <a:ext cx="1489895" cy="1815882"/>
              </a:xfrm>
              <a:prstGeom prst="rect">
                <a:avLst/>
              </a:prstGeom>
              <a:blipFill>
                <a:blip r:embed="rId11"/>
                <a:stretch>
                  <a:fillRect t="-694"/>
                </a:stretch>
              </a:blipFill>
            </p:spPr>
            <p:txBody>
              <a:bodyPr/>
              <a:lstStyle/>
              <a:p>
                <a:r>
                  <a:rPr lang="en-DE">
                    <a:noFill/>
                  </a:rPr>
                  <a:t> </a:t>
                </a:r>
              </a:p>
            </p:txBody>
          </p:sp>
        </mc:Fallback>
      </mc:AlternateContent>
      <p:sp>
        <p:nvSpPr>
          <p:cNvPr id="175" name="Rectangle 174">
            <a:extLst>
              <a:ext uri="{FF2B5EF4-FFF2-40B4-BE49-F238E27FC236}">
                <a16:creationId xmlns:a16="http://schemas.microsoft.com/office/drawing/2014/main" id="{9D5C4550-0C1A-7B45-94D5-82BAF1130C92}"/>
              </a:ext>
            </a:extLst>
          </p:cNvPr>
          <p:cNvSpPr/>
          <p:nvPr/>
        </p:nvSpPr>
        <p:spPr>
          <a:xfrm>
            <a:off x="7036041" y="2964736"/>
            <a:ext cx="2100138" cy="1098156"/>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mc:AlternateContent xmlns:mc="http://schemas.openxmlformats.org/markup-compatibility/2006" xmlns:a14="http://schemas.microsoft.com/office/drawing/2010/main">
        <mc:Choice Requires="a14">
          <p:sp>
            <p:nvSpPr>
              <p:cNvPr id="176" name="TextBox 175">
                <a:extLst>
                  <a:ext uri="{FF2B5EF4-FFF2-40B4-BE49-F238E27FC236}">
                    <a16:creationId xmlns:a16="http://schemas.microsoft.com/office/drawing/2014/main" id="{5AB2EA39-DF80-B542-B22F-DC9154F28D74}"/>
                  </a:ext>
                </a:extLst>
              </p:cNvPr>
              <p:cNvSpPr txBox="1"/>
              <p:nvPr/>
            </p:nvSpPr>
            <p:spPr>
              <a:xfrm>
                <a:off x="8405619" y="3351338"/>
                <a:ext cx="733727" cy="307777"/>
              </a:xfrm>
              <a:prstGeom prst="rect">
                <a:avLst/>
              </a:prstGeom>
              <a:noFill/>
            </p:spPr>
            <p:txBody>
              <a:bodyPr wrap="none" rtlCol="0">
                <a:spAutoFit/>
              </a:bodyPr>
              <a:lstStyle/>
              <a:p>
                <a:r>
                  <a:rPr lang="en-GB" sz="1400" dirty="0"/>
                  <a:t>from </a:t>
                </a:r>
                <a14:m>
                  <m:oMath xmlns:m="http://schemas.openxmlformats.org/officeDocument/2006/math">
                    <m:sSub>
                      <m:sSubPr>
                        <m:ctrlPr>
                          <a:rPr lang="de-DE" sz="1400" i="1" dirty="0">
                            <a:latin typeface="Cambria Math" panose="02040503050406030204" pitchFamily="18" charset="0"/>
                            <a:cs typeface="Times New Roman"/>
                          </a:rPr>
                        </m:ctrlPr>
                      </m:sSubPr>
                      <m:e>
                        <m:acc>
                          <m:accPr>
                            <m:chr m:val="̂"/>
                            <m:ctrlPr>
                              <a:rPr lang="en-US" sz="1400" i="1" dirty="0">
                                <a:latin typeface="Cambria Math" panose="02040503050406030204" pitchFamily="18" charset="0"/>
                                <a:cs typeface="Times New Roman"/>
                              </a:rPr>
                            </m:ctrlPr>
                          </m:accPr>
                          <m:e>
                            <m:r>
                              <a:rPr lang="de-DE" sz="1400" i="1" dirty="0">
                                <a:latin typeface="Cambria Math" panose="02040503050406030204" pitchFamily="18" charset="0"/>
                                <a:cs typeface="Times New Roman"/>
                              </a:rPr>
                              <m:t>𝑠</m:t>
                            </m:r>
                          </m:e>
                        </m:acc>
                      </m:e>
                      <m:sub>
                        <m:r>
                          <a:rPr lang="de-DE" sz="1400" i="1" dirty="0">
                            <a:latin typeface="Cambria Math" panose="02040503050406030204" pitchFamily="18" charset="0"/>
                            <a:cs typeface="Times New Roman"/>
                          </a:rPr>
                          <m:t>1</m:t>
                        </m:r>
                      </m:sub>
                    </m:sSub>
                  </m:oMath>
                </a14:m>
                <a:endParaRPr lang="en-GB" sz="1400" dirty="0"/>
              </a:p>
            </p:txBody>
          </p:sp>
        </mc:Choice>
        <mc:Fallback xmlns="">
          <p:sp>
            <p:nvSpPr>
              <p:cNvPr id="176" name="TextBox 175">
                <a:extLst>
                  <a:ext uri="{FF2B5EF4-FFF2-40B4-BE49-F238E27FC236}">
                    <a16:creationId xmlns:a16="http://schemas.microsoft.com/office/drawing/2014/main" id="{5AB2EA39-DF80-B542-B22F-DC9154F28D74}"/>
                  </a:ext>
                </a:extLst>
              </p:cNvPr>
              <p:cNvSpPr txBox="1">
                <a:spLocks noRot="1" noChangeAspect="1" noMove="1" noResize="1" noEditPoints="1" noAdjustHandles="1" noChangeArrowheads="1" noChangeShapeType="1" noTextEdit="1"/>
              </p:cNvSpPr>
              <p:nvPr/>
            </p:nvSpPr>
            <p:spPr>
              <a:xfrm>
                <a:off x="8405619" y="3351338"/>
                <a:ext cx="733727" cy="307777"/>
              </a:xfrm>
              <a:prstGeom prst="rect">
                <a:avLst/>
              </a:prstGeom>
              <a:blipFill>
                <a:blip r:embed="rId12"/>
                <a:stretch>
                  <a:fillRect l="-1695" t="-4167" b="-25000"/>
                </a:stretch>
              </a:blipFill>
            </p:spPr>
            <p:txBody>
              <a:bodyPr/>
              <a:lstStyle/>
              <a:p>
                <a:r>
                  <a:rPr lang="en-DE">
                    <a:noFill/>
                  </a:rPr>
                  <a:t> </a:t>
                </a:r>
              </a:p>
            </p:txBody>
          </p:sp>
        </mc:Fallback>
      </mc:AlternateContent>
      <p:cxnSp>
        <p:nvCxnSpPr>
          <p:cNvPr id="188" name="Straight Connector 187">
            <a:extLst>
              <a:ext uri="{FF2B5EF4-FFF2-40B4-BE49-F238E27FC236}">
                <a16:creationId xmlns:a16="http://schemas.microsoft.com/office/drawing/2014/main" id="{555BB200-D32D-124A-99D7-B1EA7BCF8902}"/>
              </a:ext>
            </a:extLst>
          </p:cNvPr>
          <p:cNvCxnSpPr>
            <a:cxnSpLocks/>
          </p:cNvCxnSpPr>
          <p:nvPr/>
        </p:nvCxnSpPr>
        <p:spPr>
          <a:xfrm>
            <a:off x="4603459" y="3077365"/>
            <a:ext cx="78811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a:extLst>
              <a:ext uri="{FF2B5EF4-FFF2-40B4-BE49-F238E27FC236}">
                <a16:creationId xmlns:a16="http://schemas.microsoft.com/office/drawing/2014/main" id="{D810A619-BDDC-E948-9DE4-7673533F289B}"/>
              </a:ext>
            </a:extLst>
          </p:cNvPr>
          <p:cNvCxnSpPr>
            <a:cxnSpLocks/>
          </p:cNvCxnSpPr>
          <p:nvPr/>
        </p:nvCxnSpPr>
        <p:spPr>
          <a:xfrm>
            <a:off x="4603460" y="3074303"/>
            <a:ext cx="787181" cy="43239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a:extLst>
              <a:ext uri="{FF2B5EF4-FFF2-40B4-BE49-F238E27FC236}">
                <a16:creationId xmlns:a16="http://schemas.microsoft.com/office/drawing/2014/main" id="{C8193D86-0838-034F-8B44-E0AB9C7FD2FE}"/>
              </a:ext>
            </a:extLst>
          </p:cNvPr>
          <p:cNvCxnSpPr>
            <a:cxnSpLocks/>
          </p:cNvCxnSpPr>
          <p:nvPr/>
        </p:nvCxnSpPr>
        <p:spPr>
          <a:xfrm flipV="1">
            <a:off x="4605454" y="3273841"/>
            <a:ext cx="785187" cy="945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2" name="Straight Connector 191">
            <a:extLst>
              <a:ext uri="{FF2B5EF4-FFF2-40B4-BE49-F238E27FC236}">
                <a16:creationId xmlns:a16="http://schemas.microsoft.com/office/drawing/2014/main" id="{AB6D57C4-97B9-D141-9070-B204A44C3424}"/>
              </a:ext>
            </a:extLst>
          </p:cNvPr>
          <p:cNvCxnSpPr>
            <a:cxnSpLocks/>
          </p:cNvCxnSpPr>
          <p:nvPr/>
        </p:nvCxnSpPr>
        <p:spPr>
          <a:xfrm>
            <a:off x="4605454" y="3279850"/>
            <a:ext cx="814895" cy="430106"/>
          </a:xfrm>
          <a:prstGeom prst="line">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93" name="Straight Connector 192">
            <a:extLst>
              <a:ext uri="{FF2B5EF4-FFF2-40B4-BE49-F238E27FC236}">
                <a16:creationId xmlns:a16="http://schemas.microsoft.com/office/drawing/2014/main" id="{6B122D48-28AE-F945-AD3E-EC6761AA2B84}"/>
              </a:ext>
            </a:extLst>
          </p:cNvPr>
          <p:cNvCxnSpPr>
            <a:cxnSpLocks/>
          </p:cNvCxnSpPr>
          <p:nvPr/>
        </p:nvCxnSpPr>
        <p:spPr>
          <a:xfrm>
            <a:off x="4603812" y="3482971"/>
            <a:ext cx="786828" cy="4458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a:extLst>
              <a:ext uri="{FF2B5EF4-FFF2-40B4-BE49-F238E27FC236}">
                <a16:creationId xmlns:a16="http://schemas.microsoft.com/office/drawing/2014/main" id="{1810C5F0-903A-6F4A-AD2E-6DFDD83A3C47}"/>
              </a:ext>
            </a:extLst>
          </p:cNvPr>
          <p:cNvCxnSpPr>
            <a:cxnSpLocks/>
          </p:cNvCxnSpPr>
          <p:nvPr/>
        </p:nvCxnSpPr>
        <p:spPr>
          <a:xfrm>
            <a:off x="4603812" y="3479526"/>
            <a:ext cx="786828" cy="65637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a:extLst>
              <a:ext uri="{FF2B5EF4-FFF2-40B4-BE49-F238E27FC236}">
                <a16:creationId xmlns:a16="http://schemas.microsoft.com/office/drawing/2014/main" id="{57C97537-F9E8-2C41-A738-5A4ED31603FE}"/>
              </a:ext>
            </a:extLst>
          </p:cNvPr>
          <p:cNvCxnSpPr>
            <a:cxnSpLocks/>
          </p:cNvCxnSpPr>
          <p:nvPr/>
        </p:nvCxnSpPr>
        <p:spPr>
          <a:xfrm>
            <a:off x="4605453" y="3279851"/>
            <a:ext cx="794878" cy="1078269"/>
          </a:xfrm>
          <a:prstGeom prst="line">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a:extLst>
              <a:ext uri="{FF2B5EF4-FFF2-40B4-BE49-F238E27FC236}">
                <a16:creationId xmlns:a16="http://schemas.microsoft.com/office/drawing/2014/main" id="{84471293-CC59-6042-BF96-359ADF8B88A1}"/>
              </a:ext>
            </a:extLst>
          </p:cNvPr>
          <p:cNvCxnSpPr>
            <a:cxnSpLocks/>
          </p:cNvCxnSpPr>
          <p:nvPr/>
        </p:nvCxnSpPr>
        <p:spPr>
          <a:xfrm>
            <a:off x="4849780" y="3974751"/>
            <a:ext cx="540861" cy="362147"/>
          </a:xfrm>
          <a:prstGeom prst="line">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03" name="Straight Connector 202">
            <a:extLst>
              <a:ext uri="{FF2B5EF4-FFF2-40B4-BE49-F238E27FC236}">
                <a16:creationId xmlns:a16="http://schemas.microsoft.com/office/drawing/2014/main" id="{728932E7-1D82-6847-A418-7B1D0AFC858E}"/>
              </a:ext>
            </a:extLst>
          </p:cNvPr>
          <p:cNvCxnSpPr>
            <a:cxnSpLocks/>
          </p:cNvCxnSpPr>
          <p:nvPr/>
        </p:nvCxnSpPr>
        <p:spPr>
          <a:xfrm>
            <a:off x="4603460" y="3682829"/>
            <a:ext cx="787181" cy="646151"/>
          </a:xfrm>
          <a:prstGeom prst="line">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11" name="Straight Connector 310">
            <a:extLst>
              <a:ext uri="{FF2B5EF4-FFF2-40B4-BE49-F238E27FC236}">
                <a16:creationId xmlns:a16="http://schemas.microsoft.com/office/drawing/2014/main" id="{78DE4EBE-18D6-8B4D-B08A-990D2FED7161}"/>
              </a:ext>
            </a:extLst>
          </p:cNvPr>
          <p:cNvCxnSpPr>
            <a:cxnSpLocks/>
          </p:cNvCxnSpPr>
          <p:nvPr/>
        </p:nvCxnSpPr>
        <p:spPr>
          <a:xfrm>
            <a:off x="6706899" y="3055581"/>
            <a:ext cx="32914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2" name="Straight Connector 311">
            <a:extLst>
              <a:ext uri="{FF2B5EF4-FFF2-40B4-BE49-F238E27FC236}">
                <a16:creationId xmlns:a16="http://schemas.microsoft.com/office/drawing/2014/main" id="{B1C5C243-B7E4-C243-B05D-D72E51CED2ED}"/>
              </a:ext>
            </a:extLst>
          </p:cNvPr>
          <p:cNvCxnSpPr>
            <a:cxnSpLocks/>
          </p:cNvCxnSpPr>
          <p:nvPr/>
        </p:nvCxnSpPr>
        <p:spPr>
          <a:xfrm flipV="1">
            <a:off x="6629509" y="4153717"/>
            <a:ext cx="406533" cy="21521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3" name="Straight Connector 312">
            <a:extLst>
              <a:ext uri="{FF2B5EF4-FFF2-40B4-BE49-F238E27FC236}">
                <a16:creationId xmlns:a16="http://schemas.microsoft.com/office/drawing/2014/main" id="{57D937EE-DA01-B547-95E8-C3A03102D806}"/>
              </a:ext>
            </a:extLst>
          </p:cNvPr>
          <p:cNvCxnSpPr>
            <a:cxnSpLocks/>
          </p:cNvCxnSpPr>
          <p:nvPr/>
        </p:nvCxnSpPr>
        <p:spPr>
          <a:xfrm flipV="1">
            <a:off x="6708893" y="3061535"/>
            <a:ext cx="327148" cy="19997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4" name="Straight Connector 313">
            <a:extLst>
              <a:ext uri="{FF2B5EF4-FFF2-40B4-BE49-F238E27FC236}">
                <a16:creationId xmlns:a16="http://schemas.microsoft.com/office/drawing/2014/main" id="{04878D64-8545-6B4A-90AC-0565F117EEAA}"/>
              </a:ext>
            </a:extLst>
          </p:cNvPr>
          <p:cNvCxnSpPr>
            <a:cxnSpLocks/>
          </p:cNvCxnSpPr>
          <p:nvPr/>
        </p:nvCxnSpPr>
        <p:spPr>
          <a:xfrm flipV="1">
            <a:off x="6707431" y="3897858"/>
            <a:ext cx="328611" cy="25820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5" name="Straight Connector 314">
            <a:extLst>
              <a:ext uri="{FF2B5EF4-FFF2-40B4-BE49-F238E27FC236}">
                <a16:creationId xmlns:a16="http://schemas.microsoft.com/office/drawing/2014/main" id="{D0F2AA75-0CC4-4846-B741-E8040BA7EB56}"/>
              </a:ext>
            </a:extLst>
          </p:cNvPr>
          <p:cNvCxnSpPr>
            <a:cxnSpLocks/>
          </p:cNvCxnSpPr>
          <p:nvPr/>
        </p:nvCxnSpPr>
        <p:spPr>
          <a:xfrm>
            <a:off x="6705129" y="3506446"/>
            <a:ext cx="330912" cy="18291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6" name="Straight Connector 315">
            <a:extLst>
              <a:ext uri="{FF2B5EF4-FFF2-40B4-BE49-F238E27FC236}">
                <a16:creationId xmlns:a16="http://schemas.microsoft.com/office/drawing/2014/main" id="{F61B9420-D945-F140-B1F8-45D9956A4CC5}"/>
              </a:ext>
            </a:extLst>
          </p:cNvPr>
          <p:cNvCxnSpPr>
            <a:cxnSpLocks/>
          </p:cNvCxnSpPr>
          <p:nvPr/>
        </p:nvCxnSpPr>
        <p:spPr>
          <a:xfrm>
            <a:off x="6722285" y="3716443"/>
            <a:ext cx="313756" cy="185790"/>
          </a:xfrm>
          <a:prstGeom prst="line">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17" name="Straight Connector 316">
            <a:extLst>
              <a:ext uri="{FF2B5EF4-FFF2-40B4-BE49-F238E27FC236}">
                <a16:creationId xmlns:a16="http://schemas.microsoft.com/office/drawing/2014/main" id="{718A9519-593F-B645-AD25-4ACEE895B7EA}"/>
              </a:ext>
            </a:extLst>
          </p:cNvPr>
          <p:cNvCxnSpPr>
            <a:cxnSpLocks/>
          </p:cNvCxnSpPr>
          <p:nvPr/>
        </p:nvCxnSpPr>
        <p:spPr>
          <a:xfrm flipV="1">
            <a:off x="6708193" y="3689365"/>
            <a:ext cx="316738" cy="23940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8" name="Straight Connector 317">
            <a:extLst>
              <a:ext uri="{FF2B5EF4-FFF2-40B4-BE49-F238E27FC236}">
                <a16:creationId xmlns:a16="http://schemas.microsoft.com/office/drawing/2014/main" id="{734C71DD-DA5A-F24B-991E-F332359F47B3}"/>
              </a:ext>
            </a:extLst>
          </p:cNvPr>
          <p:cNvCxnSpPr>
            <a:cxnSpLocks/>
          </p:cNvCxnSpPr>
          <p:nvPr/>
        </p:nvCxnSpPr>
        <p:spPr>
          <a:xfrm flipV="1">
            <a:off x="6626611" y="4357497"/>
            <a:ext cx="409430" cy="5052"/>
          </a:xfrm>
          <a:prstGeom prst="line">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78" name="TextBox 177">
                <a:extLst>
                  <a:ext uri="{FF2B5EF4-FFF2-40B4-BE49-F238E27FC236}">
                    <a16:creationId xmlns:a16="http://schemas.microsoft.com/office/drawing/2014/main" id="{28B3F20B-656E-7B43-9C5A-52CF3113932E}"/>
                  </a:ext>
                </a:extLst>
              </p:cNvPr>
              <p:cNvSpPr txBox="1"/>
              <p:nvPr/>
            </p:nvSpPr>
            <p:spPr>
              <a:xfrm>
                <a:off x="630986" y="4242789"/>
                <a:ext cx="4181082" cy="646331"/>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marL="285750" indent="-285750">
                  <a:buFont typeface="Arial" panose="020B0604020202020204" pitchFamily="34" charset="0"/>
                  <a:buChar char="•"/>
                </a:pPr>
                <a14:m>
                  <m:oMath xmlns:m="http://schemas.openxmlformats.org/officeDocument/2006/math">
                    <m:d>
                      <m:dPr>
                        <m:begChr m:val="⟨"/>
                        <m:endChr m:val="⟩"/>
                        <m:ctrlPr>
                          <a:rPr lang="en-GB" i="1" kern="0" smtClean="0">
                            <a:solidFill>
                              <a:schemeClr val="bg1"/>
                            </a:solidFill>
                            <a:latin typeface="Cambria Math" panose="02040503050406030204" pitchFamily="18" charset="0"/>
                          </a:rPr>
                        </m:ctrlPr>
                      </m:dPr>
                      <m:e>
                        <m:sSub>
                          <m:sSubPr>
                            <m:ctrlPr>
                              <a:rPr lang="en-GB" i="1" kern="0">
                                <a:solidFill>
                                  <a:schemeClr val="bg1"/>
                                </a:solidFill>
                                <a:latin typeface="Cambria Math" panose="02040503050406030204" pitchFamily="18" charset="0"/>
                              </a:rPr>
                            </m:ctrlPr>
                          </m:sSubPr>
                          <m:e>
                            <m:acc>
                              <m:accPr>
                                <m:chr m:val="̂"/>
                                <m:ctrlPr>
                                  <a:rPr lang="en-GB" i="1">
                                    <a:solidFill>
                                      <a:schemeClr val="bg1"/>
                                    </a:solidFill>
                                    <a:latin typeface="Cambria Math" panose="02040503050406030204" pitchFamily="18" charset="0"/>
                                    <a:cs typeface="Times New Roman"/>
                                  </a:rPr>
                                </m:ctrlPr>
                              </m:accPr>
                              <m:e>
                                <m:r>
                                  <a:rPr lang="en-GB" i="1">
                                    <a:solidFill>
                                      <a:schemeClr val="bg1"/>
                                    </a:solidFill>
                                    <a:latin typeface="Cambria Math" panose="02040503050406030204" pitchFamily="18" charset="0"/>
                                    <a:cs typeface="Times New Roman"/>
                                  </a:rPr>
                                  <m:t>𝑎</m:t>
                                </m:r>
                              </m:e>
                            </m:acc>
                          </m:e>
                          <m:sub>
                            <m:r>
                              <a:rPr lang="en-GB" i="1" kern="0">
                                <a:solidFill>
                                  <a:schemeClr val="bg1"/>
                                </a:solidFill>
                                <a:latin typeface="Cambria Math" panose="02040503050406030204" pitchFamily="18" charset="0"/>
                              </a:rPr>
                              <m:t>1</m:t>
                            </m:r>
                          </m:sub>
                        </m:sSub>
                        <m:r>
                          <a:rPr lang="de-DE" i="1" kern="0">
                            <a:solidFill>
                              <a:schemeClr val="bg1"/>
                            </a:solidFill>
                            <a:latin typeface="Cambria Math" panose="02040503050406030204" pitchFamily="18" charset="0"/>
                          </a:rPr>
                          <m:t>,</m:t>
                        </m:r>
                        <m:sSub>
                          <m:sSubPr>
                            <m:ctrlPr>
                              <a:rPr lang="en-GB" i="1" kern="0">
                                <a:solidFill>
                                  <a:schemeClr val="bg1"/>
                                </a:solidFill>
                                <a:latin typeface="Cambria Math" panose="02040503050406030204" pitchFamily="18" charset="0"/>
                              </a:rPr>
                            </m:ctrlPr>
                          </m:sSubPr>
                          <m:e>
                            <m:acc>
                              <m:accPr>
                                <m:chr m:val="̂"/>
                                <m:ctrlPr>
                                  <a:rPr lang="en-GB" i="1">
                                    <a:solidFill>
                                      <a:schemeClr val="bg1"/>
                                    </a:solidFill>
                                    <a:latin typeface="Cambria Math" panose="02040503050406030204" pitchFamily="18" charset="0"/>
                                    <a:cs typeface="Times New Roman"/>
                                  </a:rPr>
                                </m:ctrlPr>
                              </m:accPr>
                              <m:e>
                                <m:r>
                                  <a:rPr lang="en-GB" i="1">
                                    <a:solidFill>
                                      <a:schemeClr val="bg1"/>
                                    </a:solidFill>
                                    <a:latin typeface="Cambria Math" panose="02040503050406030204" pitchFamily="18" charset="0"/>
                                    <a:cs typeface="Times New Roman"/>
                                  </a:rPr>
                                  <m:t>𝑎</m:t>
                                </m:r>
                              </m:e>
                            </m:acc>
                          </m:e>
                          <m:sub>
                            <m:r>
                              <a:rPr lang="de-DE" i="1" kern="0">
                                <a:solidFill>
                                  <a:schemeClr val="bg1"/>
                                </a:solidFill>
                                <a:latin typeface="Cambria Math" panose="02040503050406030204" pitchFamily="18" charset="0"/>
                              </a:rPr>
                              <m:t>2</m:t>
                            </m:r>
                          </m:sub>
                        </m:sSub>
                      </m:e>
                    </m:d>
                  </m:oMath>
                </a14:m>
                <a:r>
                  <a:rPr lang="en-GB" kern="0" dirty="0">
                    <a:solidFill>
                      <a:schemeClr val="bg1"/>
                    </a:solidFill>
                  </a:rPr>
                  <a:t> is a minimal relaxed solution</a:t>
                </a:r>
              </a:p>
              <a:p>
                <a:pPr marL="285750" indent="-285750">
                  <a:buFont typeface="Arial" panose="020B0604020202020204" pitchFamily="34" charset="0"/>
                  <a:buChar char="•"/>
                </a:pPr>
                <a:r>
                  <a:rPr lang="en-GB" kern="0" dirty="0">
                    <a:solidFill>
                      <a:schemeClr val="bg1"/>
                    </a:solidFill>
                  </a:rPr>
                  <a:t>Cost of each action is 1, so </a:t>
                </a:r>
                <a14:m>
                  <m:oMath xmlns:m="http://schemas.openxmlformats.org/officeDocument/2006/math">
                    <m:sSup>
                      <m:sSupPr>
                        <m:ctrlPr>
                          <a:rPr lang="en-US" i="1" dirty="0">
                            <a:solidFill>
                              <a:schemeClr val="bg1"/>
                            </a:solidFill>
                            <a:latin typeface="Cambria Math" panose="02040503050406030204" pitchFamily="18" charset="0"/>
                          </a:rPr>
                        </m:ctrlPr>
                      </m:sSupPr>
                      <m:e>
                        <m:r>
                          <a:rPr lang="en-US" i="1" dirty="0">
                            <a:solidFill>
                              <a:schemeClr val="bg1"/>
                            </a:solidFill>
                            <a:latin typeface="Cambria Math" panose="02040503050406030204" pitchFamily="18" charset="0"/>
                          </a:rPr>
                          <m:t>h</m:t>
                        </m:r>
                      </m:e>
                      <m:sup>
                        <m:r>
                          <a:rPr lang="de-DE" i="1" dirty="0">
                            <a:solidFill>
                              <a:schemeClr val="bg1"/>
                            </a:solidFill>
                            <a:latin typeface="Cambria Math" panose="02040503050406030204" pitchFamily="18" charset="0"/>
                          </a:rPr>
                          <m:t>𝐹𝐹</m:t>
                        </m:r>
                      </m:sup>
                    </m:sSup>
                    <m:d>
                      <m:dPr>
                        <m:ctrlPr>
                          <a:rPr lang="de-DE" i="1" dirty="0">
                            <a:solidFill>
                              <a:schemeClr val="bg1"/>
                            </a:solidFill>
                            <a:latin typeface="Cambria Math" panose="02040503050406030204" pitchFamily="18" charset="0"/>
                          </a:rPr>
                        </m:ctrlPr>
                      </m:dPr>
                      <m:e>
                        <m:sSub>
                          <m:sSubPr>
                            <m:ctrlPr>
                              <a:rPr lang="de-DE" i="1" dirty="0">
                                <a:solidFill>
                                  <a:schemeClr val="bg1"/>
                                </a:solidFill>
                                <a:latin typeface="Cambria Math" panose="02040503050406030204" pitchFamily="18" charset="0"/>
                              </a:rPr>
                            </m:ctrlPr>
                          </m:sSubPr>
                          <m:e>
                            <m:r>
                              <a:rPr lang="de-DE" i="1" dirty="0">
                                <a:solidFill>
                                  <a:schemeClr val="bg1"/>
                                </a:solidFill>
                                <a:latin typeface="Cambria Math" panose="02040503050406030204" pitchFamily="18" charset="0"/>
                              </a:rPr>
                              <m:t>𝑠</m:t>
                            </m:r>
                          </m:e>
                          <m:sub>
                            <m:r>
                              <a:rPr lang="de-DE" b="0" i="1" dirty="0" smtClean="0">
                                <a:solidFill>
                                  <a:schemeClr val="bg1"/>
                                </a:solidFill>
                                <a:latin typeface="Cambria Math" panose="02040503050406030204" pitchFamily="18" charset="0"/>
                              </a:rPr>
                              <m:t>2</m:t>
                            </m:r>
                          </m:sub>
                        </m:sSub>
                      </m:e>
                    </m:d>
                    <m:r>
                      <a:rPr lang="de-DE" i="1" dirty="0">
                        <a:solidFill>
                          <a:schemeClr val="bg1"/>
                        </a:solidFill>
                        <a:latin typeface="Cambria Math" panose="02040503050406030204" pitchFamily="18" charset="0"/>
                      </a:rPr>
                      <m:t>=3</m:t>
                    </m:r>
                  </m:oMath>
                </a14:m>
                <a:endParaRPr lang="en-GB" dirty="0"/>
              </a:p>
            </p:txBody>
          </p:sp>
        </mc:Choice>
        <mc:Fallback xmlns="">
          <p:sp>
            <p:nvSpPr>
              <p:cNvPr id="178" name="TextBox 177">
                <a:extLst>
                  <a:ext uri="{FF2B5EF4-FFF2-40B4-BE49-F238E27FC236}">
                    <a16:creationId xmlns:a16="http://schemas.microsoft.com/office/drawing/2014/main" id="{28B3F20B-656E-7B43-9C5A-52CF3113932E}"/>
                  </a:ext>
                </a:extLst>
              </p:cNvPr>
              <p:cNvSpPr txBox="1">
                <a:spLocks noRot="1" noChangeAspect="1" noMove="1" noResize="1" noEditPoints="1" noAdjustHandles="1" noChangeArrowheads="1" noChangeShapeType="1" noTextEdit="1"/>
              </p:cNvSpPr>
              <p:nvPr/>
            </p:nvSpPr>
            <p:spPr>
              <a:xfrm>
                <a:off x="630986" y="4242789"/>
                <a:ext cx="4181082" cy="646331"/>
              </a:xfrm>
              <a:prstGeom prst="rect">
                <a:avLst/>
              </a:prstGeom>
              <a:blipFill>
                <a:blip r:embed="rId13"/>
                <a:stretch>
                  <a:fillRect/>
                </a:stretch>
              </a:blipFill>
            </p:spPr>
            <p:txBody>
              <a:bodyPr/>
              <a:lstStyle/>
              <a:p>
                <a:r>
                  <a:rPr lang="en-DE">
                    <a:noFill/>
                  </a:rPr>
                  <a:t> </a:t>
                </a:r>
              </a:p>
            </p:txBody>
          </p:sp>
        </mc:Fallback>
      </mc:AlternateContent>
      <p:sp>
        <p:nvSpPr>
          <p:cNvPr id="179" name="Alternate Process 178">
            <a:extLst>
              <a:ext uri="{FF2B5EF4-FFF2-40B4-BE49-F238E27FC236}">
                <a16:creationId xmlns:a16="http://schemas.microsoft.com/office/drawing/2014/main" id="{B99B7B60-8C22-EB4E-80EE-1CB6518EF631}"/>
              </a:ext>
            </a:extLst>
          </p:cNvPr>
          <p:cNvSpPr/>
          <p:nvPr/>
        </p:nvSpPr>
        <p:spPr>
          <a:xfrm>
            <a:off x="1967039" y="3167596"/>
            <a:ext cx="1362673" cy="225810"/>
          </a:xfrm>
          <a:prstGeom prst="flowChartAlternateProcess">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80" name="Rectangle 179">
                <a:extLst>
                  <a:ext uri="{FF2B5EF4-FFF2-40B4-BE49-F238E27FC236}">
                    <a16:creationId xmlns:a16="http://schemas.microsoft.com/office/drawing/2014/main" id="{0C2C0ECF-249B-CE4F-9C6A-F5C6293BC066}"/>
                  </a:ext>
                </a:extLst>
              </p:cNvPr>
              <p:cNvSpPr/>
              <p:nvPr/>
            </p:nvSpPr>
            <p:spPr>
              <a:xfrm>
                <a:off x="1846507" y="3379042"/>
                <a:ext cx="63376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n-GB" i="1" kern="0" smtClean="0">
                              <a:solidFill>
                                <a:schemeClr val="accent6"/>
                              </a:solidFill>
                              <a:latin typeface="Cambria Math" panose="02040503050406030204" pitchFamily="18" charset="0"/>
                            </a:rPr>
                          </m:ctrlPr>
                        </m:dPr>
                        <m:e>
                          <m:sSub>
                            <m:sSubPr>
                              <m:ctrlPr>
                                <a:rPr lang="en-GB" i="1" kern="0">
                                  <a:solidFill>
                                    <a:schemeClr val="accent6"/>
                                  </a:solidFill>
                                  <a:latin typeface="Cambria Math" panose="02040503050406030204" pitchFamily="18" charset="0"/>
                                </a:rPr>
                              </m:ctrlPr>
                            </m:sSubPr>
                            <m:e>
                              <m:acc>
                                <m:accPr>
                                  <m:chr m:val="̂"/>
                                  <m:ctrlPr>
                                    <a:rPr lang="en-GB" i="1">
                                      <a:solidFill>
                                        <a:schemeClr val="accent6"/>
                                      </a:solidFill>
                                      <a:latin typeface="Cambria Math" panose="02040503050406030204" pitchFamily="18" charset="0"/>
                                      <a:cs typeface="Times New Roman"/>
                                    </a:rPr>
                                  </m:ctrlPr>
                                </m:accPr>
                                <m:e>
                                  <m:r>
                                    <a:rPr lang="en-GB" i="1">
                                      <a:solidFill>
                                        <a:schemeClr val="accent6"/>
                                      </a:solidFill>
                                      <a:latin typeface="Cambria Math" panose="02040503050406030204" pitchFamily="18" charset="0"/>
                                      <a:cs typeface="Times New Roman"/>
                                    </a:rPr>
                                    <m:t>𝑎</m:t>
                                  </m:r>
                                </m:e>
                              </m:acc>
                            </m:e>
                            <m:sub>
                              <m:r>
                                <a:rPr lang="en-GB" i="1" kern="0">
                                  <a:solidFill>
                                    <a:schemeClr val="accent6"/>
                                  </a:solidFill>
                                  <a:latin typeface="Cambria Math" panose="02040503050406030204" pitchFamily="18" charset="0"/>
                                </a:rPr>
                                <m:t>1</m:t>
                              </m:r>
                            </m:sub>
                          </m:sSub>
                        </m:e>
                      </m:d>
                    </m:oMath>
                  </m:oMathPara>
                </a14:m>
                <a:endParaRPr lang="en-GB" dirty="0">
                  <a:solidFill>
                    <a:schemeClr val="accent6"/>
                  </a:solidFill>
                </a:endParaRPr>
              </a:p>
            </p:txBody>
          </p:sp>
        </mc:Choice>
        <mc:Fallback xmlns="">
          <p:sp>
            <p:nvSpPr>
              <p:cNvPr id="180" name="Rectangle 179">
                <a:extLst>
                  <a:ext uri="{FF2B5EF4-FFF2-40B4-BE49-F238E27FC236}">
                    <a16:creationId xmlns:a16="http://schemas.microsoft.com/office/drawing/2014/main" id="{0C2C0ECF-249B-CE4F-9C6A-F5C6293BC066}"/>
                  </a:ext>
                </a:extLst>
              </p:cNvPr>
              <p:cNvSpPr>
                <a:spLocks noRot="1" noChangeAspect="1" noMove="1" noResize="1" noEditPoints="1" noAdjustHandles="1" noChangeArrowheads="1" noChangeShapeType="1" noTextEdit="1"/>
              </p:cNvSpPr>
              <p:nvPr/>
            </p:nvSpPr>
            <p:spPr>
              <a:xfrm>
                <a:off x="1846507" y="3379042"/>
                <a:ext cx="633763" cy="369332"/>
              </a:xfrm>
              <a:prstGeom prst="rect">
                <a:avLst/>
              </a:prstGeom>
              <a:blipFill>
                <a:blip r:embed="rId14"/>
                <a:stretch>
                  <a:fillRect/>
                </a:stretch>
              </a:blipFill>
            </p:spPr>
            <p:txBody>
              <a:bodyPr/>
              <a:lstStyle/>
              <a:p>
                <a:r>
                  <a:rPr lang="en-DE">
                    <a:noFill/>
                  </a:rPr>
                  <a:t> </a:t>
                </a:r>
              </a:p>
            </p:txBody>
          </p:sp>
        </mc:Fallback>
      </mc:AlternateContent>
      <p:sp>
        <p:nvSpPr>
          <p:cNvPr id="190" name="Alternate Process 189">
            <a:extLst>
              <a:ext uri="{FF2B5EF4-FFF2-40B4-BE49-F238E27FC236}">
                <a16:creationId xmlns:a16="http://schemas.microsoft.com/office/drawing/2014/main" id="{1A2CCB83-20A0-4640-9333-4A8209F1AC73}"/>
              </a:ext>
            </a:extLst>
          </p:cNvPr>
          <p:cNvSpPr/>
          <p:nvPr/>
        </p:nvSpPr>
        <p:spPr>
          <a:xfrm>
            <a:off x="5360889" y="4242195"/>
            <a:ext cx="1362673" cy="225810"/>
          </a:xfrm>
          <a:prstGeom prst="flowChartAlternateProcess">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96" name="Rectangle 195">
                <a:extLst>
                  <a:ext uri="{FF2B5EF4-FFF2-40B4-BE49-F238E27FC236}">
                    <a16:creationId xmlns:a16="http://schemas.microsoft.com/office/drawing/2014/main" id="{B62AB179-7CA6-5D4B-A8DC-BD64E2BF3320}"/>
                  </a:ext>
                </a:extLst>
              </p:cNvPr>
              <p:cNvSpPr/>
              <p:nvPr/>
            </p:nvSpPr>
            <p:spPr>
              <a:xfrm>
                <a:off x="5272364" y="4461411"/>
                <a:ext cx="63376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n-GB" i="1" kern="0" smtClean="0">
                              <a:solidFill>
                                <a:schemeClr val="accent6"/>
                              </a:solidFill>
                              <a:latin typeface="Cambria Math" panose="02040503050406030204" pitchFamily="18" charset="0"/>
                            </a:rPr>
                          </m:ctrlPr>
                        </m:dPr>
                        <m:e>
                          <m:sSub>
                            <m:sSubPr>
                              <m:ctrlPr>
                                <a:rPr lang="en-GB" i="1" kern="0">
                                  <a:solidFill>
                                    <a:schemeClr val="accent6"/>
                                  </a:solidFill>
                                  <a:latin typeface="Cambria Math" panose="02040503050406030204" pitchFamily="18" charset="0"/>
                                </a:rPr>
                              </m:ctrlPr>
                            </m:sSubPr>
                            <m:e>
                              <m:acc>
                                <m:accPr>
                                  <m:chr m:val="̂"/>
                                  <m:ctrlPr>
                                    <a:rPr lang="en-GB" i="1">
                                      <a:solidFill>
                                        <a:schemeClr val="accent6"/>
                                      </a:solidFill>
                                      <a:latin typeface="Cambria Math" panose="02040503050406030204" pitchFamily="18" charset="0"/>
                                      <a:cs typeface="Times New Roman"/>
                                    </a:rPr>
                                  </m:ctrlPr>
                                </m:accPr>
                                <m:e>
                                  <m:r>
                                    <a:rPr lang="en-GB" i="1">
                                      <a:solidFill>
                                        <a:schemeClr val="accent6"/>
                                      </a:solidFill>
                                      <a:latin typeface="Cambria Math" panose="02040503050406030204" pitchFamily="18" charset="0"/>
                                      <a:cs typeface="Times New Roman"/>
                                    </a:rPr>
                                    <m:t>𝑎</m:t>
                                  </m:r>
                                </m:e>
                              </m:acc>
                            </m:e>
                            <m:sub>
                              <m:r>
                                <a:rPr lang="de-DE" i="1" kern="0">
                                  <a:solidFill>
                                    <a:schemeClr val="accent6"/>
                                  </a:solidFill>
                                  <a:latin typeface="Cambria Math" panose="02040503050406030204" pitchFamily="18" charset="0"/>
                                </a:rPr>
                                <m:t>2</m:t>
                              </m:r>
                            </m:sub>
                          </m:sSub>
                        </m:e>
                      </m:d>
                    </m:oMath>
                  </m:oMathPara>
                </a14:m>
                <a:endParaRPr lang="en-GB" dirty="0">
                  <a:solidFill>
                    <a:schemeClr val="accent6"/>
                  </a:solidFill>
                </a:endParaRPr>
              </a:p>
            </p:txBody>
          </p:sp>
        </mc:Choice>
        <mc:Fallback xmlns="">
          <p:sp>
            <p:nvSpPr>
              <p:cNvPr id="196" name="Rectangle 195">
                <a:extLst>
                  <a:ext uri="{FF2B5EF4-FFF2-40B4-BE49-F238E27FC236}">
                    <a16:creationId xmlns:a16="http://schemas.microsoft.com/office/drawing/2014/main" id="{B62AB179-7CA6-5D4B-A8DC-BD64E2BF3320}"/>
                  </a:ext>
                </a:extLst>
              </p:cNvPr>
              <p:cNvSpPr>
                <a:spLocks noRot="1" noChangeAspect="1" noMove="1" noResize="1" noEditPoints="1" noAdjustHandles="1" noChangeArrowheads="1" noChangeShapeType="1" noTextEdit="1"/>
              </p:cNvSpPr>
              <p:nvPr/>
            </p:nvSpPr>
            <p:spPr>
              <a:xfrm>
                <a:off x="5272364" y="4461411"/>
                <a:ext cx="633763" cy="369332"/>
              </a:xfrm>
              <a:prstGeom prst="rect">
                <a:avLst/>
              </a:prstGeom>
              <a:blipFill>
                <a:blip r:embed="rId15"/>
                <a:stretch>
                  <a:fillRect/>
                </a:stretch>
              </a:blipFill>
            </p:spPr>
            <p:txBody>
              <a:bodyPr/>
              <a:lstStyle/>
              <a:p>
                <a:r>
                  <a:rPr lang="en-DE">
                    <a:noFill/>
                  </a:rPr>
                  <a:t> </a:t>
                </a:r>
              </a:p>
            </p:txBody>
          </p:sp>
        </mc:Fallback>
      </mc:AlternateContent>
      <p:sp>
        <p:nvSpPr>
          <p:cNvPr id="197" name="Alternate Process 196">
            <a:extLst>
              <a:ext uri="{FF2B5EF4-FFF2-40B4-BE49-F238E27FC236}">
                <a16:creationId xmlns:a16="http://schemas.microsoft.com/office/drawing/2014/main" id="{39CB38E4-9D34-BA42-AFA4-BC46832CBA45}"/>
              </a:ext>
            </a:extLst>
          </p:cNvPr>
          <p:cNvSpPr/>
          <p:nvPr/>
        </p:nvSpPr>
        <p:spPr>
          <a:xfrm>
            <a:off x="5360889" y="3594710"/>
            <a:ext cx="1362673" cy="225810"/>
          </a:xfrm>
          <a:prstGeom prst="flowChartAlternateProcess">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1" name="Rectangle 180">
            <a:extLst>
              <a:ext uri="{FF2B5EF4-FFF2-40B4-BE49-F238E27FC236}">
                <a16:creationId xmlns:a16="http://schemas.microsoft.com/office/drawing/2014/main" id="{E2D8040B-30E2-104D-AC92-D8F893445020}"/>
              </a:ext>
            </a:extLst>
          </p:cNvPr>
          <p:cNvSpPr/>
          <p:nvPr/>
        </p:nvSpPr>
        <p:spPr>
          <a:xfrm>
            <a:off x="4131175" y="143385"/>
            <a:ext cx="6364825" cy="1169551"/>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marL="6350" lvl="2">
              <a:tabLst>
                <a:tab pos="354013" algn="l"/>
                <a:tab pos="709613" algn="l"/>
                <a:tab pos="1065213" algn="l"/>
                <a:tab pos="1465263" algn="l"/>
                <a:tab pos="2532063" algn="l"/>
                <a:tab pos="5192713" algn="l"/>
              </a:tabLst>
            </a:pPr>
            <a:r>
              <a:rPr lang="en-GB" sz="1400" dirty="0">
                <a:latin typeface="Courier New" panose="02070309020205020404" pitchFamily="49" charset="0"/>
                <a:cs typeface="Courier New" panose="02070309020205020404" pitchFamily="49" charset="0"/>
              </a:rPr>
              <a:t>// extract minimal relaxed solution</a:t>
            </a:r>
          </a:p>
          <a:p>
            <a:pPr marL="6350" lvl="2">
              <a:tabLst>
                <a:tab pos="354013" algn="l"/>
                <a:tab pos="709613" algn="l"/>
                <a:tab pos="1065213" algn="l"/>
                <a:tab pos="1465263" algn="l"/>
                <a:tab pos="2532063" algn="l"/>
                <a:tab pos="5192713" algn="l"/>
              </a:tabLst>
            </a:pPr>
            <a:r>
              <a:rPr lang="en-GB" sz="1400" i="1" dirty="0" err="1">
                <a:latin typeface="Courier New" panose="02070309020205020404" pitchFamily="49" charset="0"/>
                <a:cs typeface="Courier New" panose="02070309020205020404" pitchFamily="49" charset="0"/>
              </a:rPr>
              <a:t>ĝ</a:t>
            </a:r>
            <a:r>
              <a:rPr lang="en-GB" sz="1400" i="1" baseline="-25000" dirty="0" err="1">
                <a:latin typeface="Courier New" panose="02070309020205020404" pitchFamily="49" charset="0"/>
                <a:cs typeface="Courier New" panose="02070309020205020404" pitchFamily="49" charset="0"/>
              </a:rPr>
              <a:t>k</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g</a:t>
            </a:r>
          </a:p>
          <a:p>
            <a:pPr marL="6350" lvl="2">
              <a:tabLst>
                <a:tab pos="354013" algn="l"/>
                <a:tab pos="709613" algn="l"/>
                <a:tab pos="1065213" algn="l"/>
                <a:tab pos="1465263" algn="l"/>
                <a:tab pos="2532063" algn="l"/>
                <a:tab pos="5192713" algn="l"/>
              </a:tabLst>
            </a:pPr>
            <a:r>
              <a:rPr lang="en-GB" sz="1400" b="1" dirty="0">
                <a:latin typeface="Courier New" panose="02070309020205020404" pitchFamily="49" charset="0"/>
                <a:cs typeface="Courier New" panose="02070309020205020404" pitchFamily="49" charset="0"/>
              </a:rPr>
              <a:t>for</a:t>
            </a:r>
            <a:r>
              <a:rPr lang="en-GB" sz="1400" dirty="0">
                <a:latin typeface="Courier New" panose="02070309020205020404" pitchFamily="49" charset="0"/>
                <a:cs typeface="Courier New" panose="02070309020205020404" pitchFamily="49" charset="0"/>
              </a:rPr>
              <a:t> </a:t>
            </a:r>
            <a:r>
              <a:rPr lang="en-GB" sz="1400" i="1" dirty="0" err="1">
                <a:latin typeface="Courier New" panose="02070309020205020404" pitchFamily="49" charset="0"/>
                <a:cs typeface="Courier New" panose="02070309020205020404" pitchFamily="49" charset="0"/>
              </a:rPr>
              <a:t>i</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k</a:t>
            </a: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down to</a:t>
            </a:r>
            <a:r>
              <a:rPr lang="en-GB" sz="1400" dirty="0">
                <a:latin typeface="Courier New" panose="02070309020205020404" pitchFamily="49" charset="0"/>
                <a:cs typeface="Courier New" panose="02070309020205020404" pitchFamily="49" charset="0"/>
              </a:rPr>
              <a:t> 1 </a:t>
            </a:r>
            <a:r>
              <a:rPr lang="en-GB" sz="1400" b="1" dirty="0">
                <a:latin typeface="Courier New" panose="02070309020205020404" pitchFamily="49" charset="0"/>
                <a:cs typeface="Courier New" panose="02070309020205020404" pitchFamily="49" charset="0"/>
              </a:rPr>
              <a:t>do</a:t>
            </a:r>
          </a:p>
          <a:p>
            <a:pPr marL="6350" lvl="3">
              <a:tabLst>
                <a:tab pos="354013" algn="l"/>
                <a:tab pos="709613" algn="l"/>
                <a:tab pos="1065213" algn="l"/>
                <a:tab pos="1465263" algn="l"/>
                <a:tab pos="2532063" algn="l"/>
                <a:tab pos="5192713" algn="l"/>
              </a:tabLst>
            </a:pPr>
            <a:r>
              <a:rPr lang="en-GB" sz="1400" dirty="0">
                <a:latin typeface="Courier New" panose="02070309020205020404" pitchFamily="49" charset="0"/>
                <a:cs typeface="Courier New" panose="02070309020205020404" pitchFamily="49" charset="0"/>
              </a:rPr>
              <a:t>	</a:t>
            </a:r>
            <a:r>
              <a:rPr lang="en-GB" sz="1400" i="1" dirty="0" err="1">
                <a:latin typeface="Courier New" panose="02070309020205020404" pitchFamily="49" charset="0"/>
                <a:cs typeface="Courier New" panose="02070309020205020404" pitchFamily="49" charset="0"/>
              </a:rPr>
              <a:t>â</a:t>
            </a:r>
            <a:r>
              <a:rPr lang="en-GB" sz="1400" i="1" baseline="-25000" dirty="0" err="1">
                <a:latin typeface="Courier New" panose="02070309020205020404" pitchFamily="49" charset="0"/>
                <a:cs typeface="Courier New" panose="02070309020205020404" pitchFamily="49" charset="0"/>
              </a:rPr>
              <a:t>i</a:t>
            </a:r>
            <a:r>
              <a:rPr lang="en-GB" sz="1400" dirty="0">
                <a:latin typeface="Courier New" panose="02070309020205020404" pitchFamily="49" charset="0"/>
                <a:cs typeface="Courier New" panose="02070309020205020404" pitchFamily="49" charset="0"/>
              </a:rPr>
              <a:t> = minimal subset of </a:t>
            </a:r>
            <a:r>
              <a:rPr lang="en-GB" sz="1400" i="1" dirty="0">
                <a:latin typeface="Courier New" panose="02070309020205020404" pitchFamily="49" charset="0"/>
                <a:cs typeface="Courier New" panose="02070309020205020404" pitchFamily="49" charset="0"/>
              </a:rPr>
              <a:t>A</a:t>
            </a:r>
            <a:r>
              <a:rPr lang="en-GB" sz="1400" i="1" baseline="-25000" dirty="0">
                <a:latin typeface="Courier New" panose="02070309020205020404" pitchFamily="49" charset="0"/>
                <a:cs typeface="Courier New" panose="02070309020205020404" pitchFamily="49" charset="0"/>
              </a:rPr>
              <a:t>i</a:t>
            </a:r>
            <a:r>
              <a:rPr lang="en-GB" sz="1400" dirty="0">
                <a:latin typeface="Courier New" panose="02070309020205020404" pitchFamily="49" charset="0"/>
                <a:cs typeface="Courier New" panose="02070309020205020404" pitchFamily="49" charset="0"/>
              </a:rPr>
              <a:t> </a:t>
            </a:r>
            <a:r>
              <a:rPr lang="en-GB" sz="1400" dirty="0" err="1">
                <a:latin typeface="Courier New" panose="02070309020205020404" pitchFamily="49" charset="0"/>
                <a:cs typeface="Courier New" panose="02070309020205020404" pitchFamily="49" charset="0"/>
              </a:rPr>
              <a:t>s.t.</a:t>
            </a:r>
            <a:r>
              <a:rPr lang="en-GB" sz="1400"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𝛾</a:t>
            </a:r>
            <a:r>
              <a:rPr lang="en-GB" sz="1400" baseline="30000" dirty="0">
                <a:latin typeface="Courier New" panose="02070309020205020404" pitchFamily="49" charset="0"/>
                <a:cs typeface="Courier New" panose="02070309020205020404" pitchFamily="49" charset="0"/>
              </a:rPr>
              <a:t>+</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ŝ</a:t>
            </a:r>
            <a:r>
              <a:rPr lang="en-GB" sz="1400" i="1" baseline="-25000" dirty="0">
                <a:latin typeface="Courier New" panose="02070309020205020404" pitchFamily="49" charset="0"/>
                <a:cs typeface="Courier New" panose="02070309020205020404" pitchFamily="49" charset="0"/>
              </a:rPr>
              <a:t>i</a:t>
            </a:r>
            <a:r>
              <a:rPr lang="en-GB" sz="1400" baseline="-25000" dirty="0">
                <a:latin typeface="Courier New" panose="02070309020205020404" pitchFamily="49" charset="0"/>
                <a:cs typeface="Courier New" panose="02070309020205020404" pitchFamily="49" charset="0"/>
              </a:rPr>
              <a:t>-1</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â</a:t>
            </a:r>
            <a:r>
              <a:rPr lang="en-GB" sz="1400" i="1" baseline="-25000" dirty="0">
                <a:latin typeface="Courier New" panose="02070309020205020404" pitchFamily="49" charset="0"/>
                <a:cs typeface="Courier New" panose="02070309020205020404" pitchFamily="49" charset="0"/>
              </a:rPr>
              <a:t>i</a:t>
            </a:r>
            <a:r>
              <a:rPr lang="en-GB" sz="1400" dirty="0">
                <a:latin typeface="Courier New" panose="02070309020205020404" pitchFamily="49" charset="0"/>
                <a:cs typeface="Courier New" panose="02070309020205020404" pitchFamily="49" charset="0"/>
              </a:rPr>
              <a:t>) r-satisfies </a:t>
            </a:r>
            <a:r>
              <a:rPr lang="en-GB" sz="1400" i="1" dirty="0" err="1">
                <a:latin typeface="Courier New" panose="02070309020205020404" pitchFamily="49" charset="0"/>
                <a:cs typeface="Courier New" panose="02070309020205020404" pitchFamily="49" charset="0"/>
              </a:rPr>
              <a:t>ĝ</a:t>
            </a:r>
            <a:r>
              <a:rPr lang="en-GB" sz="1400" i="1" baseline="-25000" dirty="0" err="1">
                <a:latin typeface="Courier New" panose="02070309020205020404" pitchFamily="49" charset="0"/>
                <a:cs typeface="Courier New" panose="02070309020205020404" pitchFamily="49" charset="0"/>
              </a:rPr>
              <a:t>i</a:t>
            </a:r>
            <a:endParaRPr lang="en-GB" sz="1400" i="1" dirty="0">
              <a:latin typeface="Courier New" panose="02070309020205020404" pitchFamily="49" charset="0"/>
              <a:cs typeface="Courier New" panose="02070309020205020404" pitchFamily="49" charset="0"/>
            </a:endParaRPr>
          </a:p>
          <a:p>
            <a:pPr marL="6350" lvl="3">
              <a:tabLst>
                <a:tab pos="354013" algn="l"/>
                <a:tab pos="709613" algn="l"/>
                <a:tab pos="1065213" algn="l"/>
                <a:tab pos="1465263" algn="l"/>
                <a:tab pos="2532063" algn="l"/>
                <a:tab pos="5192713" algn="l"/>
              </a:tabLst>
            </a:pP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ĝ</a:t>
            </a:r>
            <a:r>
              <a:rPr lang="en-GB" sz="1400" i="1" baseline="-25000" dirty="0">
                <a:latin typeface="Courier New" panose="02070309020205020404" pitchFamily="49" charset="0"/>
                <a:cs typeface="Courier New" panose="02070309020205020404" pitchFamily="49" charset="0"/>
              </a:rPr>
              <a:t>i</a:t>
            </a:r>
            <a:r>
              <a:rPr lang="en-GB" sz="1400" baseline="-25000" dirty="0">
                <a:latin typeface="Courier New" panose="02070309020205020404" pitchFamily="49" charset="0"/>
                <a:cs typeface="Courier New" panose="02070309020205020404" pitchFamily="49" charset="0"/>
              </a:rPr>
              <a:t>−1</a:t>
            </a:r>
            <a:r>
              <a:rPr lang="en-GB" sz="1400" dirty="0">
                <a:latin typeface="Courier New" panose="02070309020205020404" pitchFamily="49" charset="0"/>
                <a:cs typeface="Courier New" panose="02070309020205020404" pitchFamily="49" charset="0"/>
              </a:rPr>
              <a:t> ← (</a:t>
            </a:r>
            <a:r>
              <a:rPr lang="en-GB" sz="1400" i="1" dirty="0" err="1">
                <a:latin typeface="Courier New" panose="02070309020205020404" pitchFamily="49" charset="0"/>
                <a:cs typeface="Courier New" panose="02070309020205020404" pitchFamily="49" charset="0"/>
              </a:rPr>
              <a:t>ĝ</a:t>
            </a:r>
            <a:r>
              <a:rPr lang="en-GB" sz="1400" i="1" baseline="-25000" dirty="0" err="1">
                <a:latin typeface="Courier New" panose="02070309020205020404" pitchFamily="49" charset="0"/>
                <a:cs typeface="Courier New" panose="02070309020205020404" pitchFamily="49" charset="0"/>
              </a:rPr>
              <a:t>i</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eff</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â</a:t>
            </a:r>
            <a:r>
              <a:rPr lang="en-GB" sz="1400" i="1" baseline="-25000" dirty="0" err="1">
                <a:latin typeface="Courier New" panose="02070309020205020404" pitchFamily="49" charset="0"/>
                <a:cs typeface="Courier New" panose="02070309020205020404" pitchFamily="49" charset="0"/>
              </a:rPr>
              <a:t>i</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pre</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â</a:t>
            </a:r>
            <a:r>
              <a:rPr lang="en-GB" sz="1400" i="1" baseline="-25000" dirty="0" err="1">
                <a:latin typeface="Courier New" panose="02070309020205020404" pitchFamily="49" charset="0"/>
                <a:cs typeface="Courier New" panose="02070309020205020404" pitchFamily="49" charset="0"/>
              </a:rPr>
              <a:t>i</a:t>
            </a:r>
            <a:r>
              <a:rPr lang="en-GB" sz="1400" dirty="0">
                <a:latin typeface="Courier New" panose="02070309020205020404" pitchFamily="49" charset="0"/>
                <a:cs typeface="Courier New" panose="02070309020205020404" pitchFamily="49" charset="0"/>
              </a:rPr>
              <a:t>)</a:t>
            </a:r>
          </a:p>
        </p:txBody>
      </p:sp>
      <p:sp>
        <p:nvSpPr>
          <p:cNvPr id="4" name="TextBox 3">
            <a:extLst>
              <a:ext uri="{FF2B5EF4-FFF2-40B4-BE49-F238E27FC236}">
                <a16:creationId xmlns:a16="http://schemas.microsoft.com/office/drawing/2014/main" id="{B860AD38-AACA-554A-9A24-65672F663650}"/>
              </a:ext>
            </a:extLst>
          </p:cNvPr>
          <p:cNvSpPr txBox="1"/>
          <p:nvPr/>
        </p:nvSpPr>
        <p:spPr>
          <a:xfrm>
            <a:off x="5784204" y="1599412"/>
            <a:ext cx="3405227" cy="369332"/>
          </a:xfrm>
          <a:prstGeom prst="rect">
            <a:avLst/>
          </a:prstGeom>
        </p:spPr>
        <p:style>
          <a:lnRef idx="0">
            <a:schemeClr val="accent6"/>
          </a:lnRef>
          <a:fillRef idx="3">
            <a:schemeClr val="accent6"/>
          </a:fillRef>
          <a:effectRef idx="3">
            <a:schemeClr val="accent6"/>
          </a:effectRef>
          <a:fontRef idx="minor">
            <a:schemeClr val="lt1"/>
          </a:fontRef>
        </p:style>
        <p:txBody>
          <a:bodyPr wrap="none" rtlCol="0">
            <a:spAutoFit/>
          </a:bodyPr>
          <a:lstStyle/>
          <a:p>
            <a:pPr algn="ctr"/>
            <a:r>
              <a:rPr lang="en-GB" dirty="0">
                <a:solidFill>
                  <a:schemeClr val="bg1"/>
                </a:solidFill>
              </a:rPr>
              <a:t>Could have followed other eff. line</a:t>
            </a:r>
          </a:p>
        </p:txBody>
      </p:sp>
      <p:cxnSp>
        <p:nvCxnSpPr>
          <p:cNvPr id="6" name="Straight Arrow Connector 5">
            <a:extLst>
              <a:ext uri="{FF2B5EF4-FFF2-40B4-BE49-F238E27FC236}">
                <a16:creationId xmlns:a16="http://schemas.microsoft.com/office/drawing/2014/main" id="{BE3233C7-C1BC-944F-87BB-580EB1B877CE}"/>
              </a:ext>
            </a:extLst>
          </p:cNvPr>
          <p:cNvCxnSpPr>
            <a:cxnSpLocks/>
            <a:stCxn id="4" idx="2"/>
          </p:cNvCxnSpPr>
          <p:nvPr/>
        </p:nvCxnSpPr>
        <p:spPr>
          <a:xfrm flipH="1">
            <a:off x="6847586" y="1968744"/>
            <a:ext cx="639232" cy="2078726"/>
          </a:xfrm>
          <a:prstGeom prst="straightConnector1">
            <a:avLst/>
          </a:prstGeom>
          <a:ln w="127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CDE34952-C87F-CA98-016F-AEB1B3F266BE}"/>
              </a:ext>
            </a:extLst>
          </p:cNvPr>
          <p:cNvGrpSpPr/>
          <p:nvPr/>
        </p:nvGrpSpPr>
        <p:grpSpPr>
          <a:xfrm>
            <a:off x="7536574" y="4199407"/>
            <a:ext cx="4221477" cy="1631930"/>
            <a:chOff x="-115802" y="5125868"/>
            <a:chExt cx="4221477" cy="1631930"/>
          </a:xfrm>
        </p:grpSpPr>
        <p:sp>
          <p:nvSpPr>
            <p:cNvPr id="10" name="Rectangle 891">
              <a:extLst>
                <a:ext uri="{FF2B5EF4-FFF2-40B4-BE49-F238E27FC236}">
                  <a16:creationId xmlns:a16="http://schemas.microsoft.com/office/drawing/2014/main" id="{FF554EED-F22F-D07A-8365-C045F34F5499}"/>
                </a:ext>
              </a:extLst>
            </p:cNvPr>
            <p:cNvSpPr>
              <a:spLocks noChangeArrowheads="1"/>
            </p:cNvSpPr>
            <p:nvPr/>
          </p:nvSpPr>
          <p:spPr bwMode="auto">
            <a:xfrm>
              <a:off x="1044589" y="5805564"/>
              <a:ext cx="65" cy="276999"/>
            </a:xfrm>
            <a:prstGeom prst="rect">
              <a:avLst/>
            </a:prstGeom>
            <a:solidFill>
              <a:srgbClr val="89D3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endParaRPr lang="en-US" b="1" dirty="0">
                <a:latin typeface="Calibri"/>
                <a:ea typeface="Calibri"/>
                <a:cs typeface="Calibri"/>
              </a:endParaRPr>
            </a:p>
          </p:txBody>
        </p:sp>
        <p:sp>
          <p:nvSpPr>
            <p:cNvPr id="12" name="Rectangle 891">
              <a:extLst>
                <a:ext uri="{FF2B5EF4-FFF2-40B4-BE49-F238E27FC236}">
                  <a16:creationId xmlns:a16="http://schemas.microsoft.com/office/drawing/2014/main" id="{00E18203-6A06-E3F7-5B47-7B36A29B83DC}"/>
                </a:ext>
              </a:extLst>
            </p:cNvPr>
            <p:cNvSpPr>
              <a:spLocks noChangeArrowheads="1"/>
            </p:cNvSpPr>
            <p:nvPr/>
          </p:nvSpPr>
          <p:spPr bwMode="auto">
            <a:xfrm>
              <a:off x="2848101" y="5863035"/>
              <a:ext cx="65" cy="276999"/>
            </a:xfrm>
            <a:prstGeom prst="rect">
              <a:avLst/>
            </a:prstGeom>
            <a:solidFill>
              <a:srgbClr val="FAC09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endParaRPr lang="en-US" b="1" dirty="0">
                <a:latin typeface="Calibri"/>
                <a:ea typeface="Calibri"/>
                <a:cs typeface="Calibri"/>
              </a:endParaRPr>
            </a:p>
          </p:txBody>
        </p:sp>
        <p:grpSp>
          <p:nvGrpSpPr>
            <p:cNvPr id="13" name="Group 12">
              <a:extLst>
                <a:ext uri="{FF2B5EF4-FFF2-40B4-BE49-F238E27FC236}">
                  <a16:creationId xmlns:a16="http://schemas.microsoft.com/office/drawing/2014/main" id="{36A30822-970D-8CFA-F084-9FCCD5AFFB7A}"/>
                </a:ext>
              </a:extLst>
            </p:cNvPr>
            <p:cNvGrpSpPr/>
            <p:nvPr/>
          </p:nvGrpSpPr>
          <p:grpSpPr>
            <a:xfrm>
              <a:off x="687970" y="5125868"/>
              <a:ext cx="1573443" cy="808284"/>
              <a:chOff x="1152149" y="2175456"/>
              <a:chExt cx="2428155" cy="1247360"/>
            </a:xfrm>
          </p:grpSpPr>
          <p:sp>
            <p:nvSpPr>
              <p:cNvPr id="59" name="Line 853">
                <a:extLst>
                  <a:ext uri="{FF2B5EF4-FFF2-40B4-BE49-F238E27FC236}">
                    <a16:creationId xmlns:a16="http://schemas.microsoft.com/office/drawing/2014/main" id="{52C3B2C0-FFC9-FF7F-9DDA-28E2F0FF733E}"/>
                  </a:ext>
                </a:extLst>
              </p:cNvPr>
              <p:cNvSpPr>
                <a:spLocks noChangeShapeType="1"/>
              </p:cNvSpPr>
              <p:nvPr/>
            </p:nvSpPr>
            <p:spPr bwMode="auto">
              <a:xfrm>
                <a:off x="1152149" y="3416757"/>
                <a:ext cx="822961" cy="6059"/>
              </a:xfrm>
              <a:prstGeom prst="line">
                <a:avLst/>
              </a:prstGeom>
              <a:noFill/>
              <a:ln w="9525">
                <a:solidFill>
                  <a:schemeClr val="tx1"/>
                </a:solidFill>
                <a:round/>
                <a:headEnd/>
                <a:tailEnd/>
              </a:ln>
              <a:scene3d>
                <a:camera prst="legacyObliqueTopRight">
                  <a:rot lat="60000" lon="0" rev="0"/>
                </a:camera>
                <a:lightRig rig="legacyFlat3" dir="l"/>
              </a:scene3d>
              <a:sp3d extrusionH="2095500" contourW="6350" prstMaterial="legacyPlastic">
                <a:bevelT w="13500" h="13500" prst="angle"/>
                <a:bevelB w="13500" h="13500" prst="angle"/>
                <a:extrusionClr>
                  <a:srgbClr val="EBE6DB"/>
                </a:extrusionClr>
              </a:sp3d>
              <a:extLst>
                <a:ext uri="{909E8E84-426E-40dd-AFC4-6F175D3DCCD1}">
                  <a14:hiddenFill xmlns="" xmlns:a14="http://schemas.microsoft.com/office/drawing/2010/main">
                    <a:noFill/>
                  </a14:hiddenFill>
                </a:ext>
              </a:extLst>
            </p:spPr>
            <p:txBody>
              <a:bodyPr wrap="none" anchor="ctr">
                <a:flatTx/>
              </a:bodyPr>
              <a:lstStyle/>
              <a:p>
                <a:endParaRPr lang="en-US" dirty="0">
                  <a:latin typeface="Calibri"/>
                  <a:ea typeface="Times New Roman"/>
                  <a:cs typeface="Times New Roman"/>
                </a:endParaRPr>
              </a:p>
            </p:txBody>
          </p:sp>
          <p:cxnSp>
            <p:nvCxnSpPr>
              <p:cNvPr id="60" name="Straight Connector 59">
                <a:extLst>
                  <a:ext uri="{FF2B5EF4-FFF2-40B4-BE49-F238E27FC236}">
                    <a16:creationId xmlns:a16="http://schemas.microsoft.com/office/drawing/2014/main" id="{E700AABD-D717-ACA6-D325-A2A551C6BACE}"/>
                  </a:ext>
                </a:extLst>
              </p:cNvPr>
              <p:cNvCxnSpPr/>
              <p:nvPr/>
            </p:nvCxnSpPr>
            <p:spPr>
              <a:xfrm>
                <a:off x="2286812" y="2175456"/>
                <a:ext cx="113385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1" name="Freeform 860">
                <a:extLst>
                  <a:ext uri="{FF2B5EF4-FFF2-40B4-BE49-F238E27FC236}">
                    <a16:creationId xmlns:a16="http://schemas.microsoft.com/office/drawing/2014/main" id="{6E335D21-9E4E-914E-3F7B-3F581453A7AC}"/>
                  </a:ext>
                </a:extLst>
              </p:cNvPr>
              <p:cNvSpPr>
                <a:spLocks/>
              </p:cNvSpPr>
              <p:nvPr/>
            </p:nvSpPr>
            <p:spPr bwMode="auto">
              <a:xfrm>
                <a:off x="2604677" y="2352547"/>
                <a:ext cx="393192" cy="37765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62" name="Freeform 860">
                <a:extLst>
                  <a:ext uri="{FF2B5EF4-FFF2-40B4-BE49-F238E27FC236}">
                    <a16:creationId xmlns:a16="http://schemas.microsoft.com/office/drawing/2014/main" id="{38FE6EF3-D6E5-5A82-FC25-E60ABEEF90AF}"/>
                  </a:ext>
                </a:extLst>
              </p:cNvPr>
              <p:cNvSpPr>
                <a:spLocks/>
              </p:cNvSpPr>
              <p:nvPr/>
            </p:nvSpPr>
            <p:spPr bwMode="auto">
              <a:xfrm>
                <a:off x="2366899" y="2189098"/>
                <a:ext cx="1213405" cy="544246"/>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sp>
          <p:nvSpPr>
            <p:cNvPr id="15" name="Line 853">
              <a:extLst>
                <a:ext uri="{FF2B5EF4-FFF2-40B4-BE49-F238E27FC236}">
                  <a16:creationId xmlns:a16="http://schemas.microsoft.com/office/drawing/2014/main" id="{54201E8C-707B-43D0-D6AB-230BB5F307F4}"/>
                </a:ext>
              </a:extLst>
            </p:cNvPr>
            <p:cNvSpPr>
              <a:spLocks noChangeShapeType="1"/>
            </p:cNvSpPr>
            <p:nvPr/>
          </p:nvSpPr>
          <p:spPr bwMode="auto">
            <a:xfrm>
              <a:off x="2802931" y="5949028"/>
              <a:ext cx="533278" cy="3926"/>
            </a:xfrm>
            <a:prstGeom prst="line">
              <a:avLst/>
            </a:prstGeom>
            <a:noFill/>
            <a:ln w="9525">
              <a:solidFill>
                <a:schemeClr val="tx1"/>
              </a:solidFill>
              <a:round/>
              <a:headEnd/>
              <a:tailEnd/>
            </a:ln>
            <a:scene3d>
              <a:camera prst="legacyObliqueTopRight">
                <a:rot lat="60000" lon="0" rev="0"/>
              </a:camera>
              <a:lightRig rig="legacyFlat3" dir="l"/>
            </a:scene3d>
            <a:sp3d extrusionH="2032000" contourW="6350" prstMaterial="legacyPlastic">
              <a:bevelT w="13500" h="13500" prst="angle"/>
              <a:bevelB w="13500" h="13500" prst="angle"/>
              <a:extrusionClr>
                <a:srgbClr val="EBE6DB"/>
              </a:extrusionClr>
            </a:sp3d>
            <a:extLst>
              <a:ext uri="{909E8E84-426E-40dd-AFC4-6F175D3DCCD1}">
                <a14:hiddenFill xmlns="" xmlns:a14="http://schemas.microsoft.com/office/drawing/2010/main">
                  <a:noFill/>
                </a14:hiddenFill>
              </a:ext>
            </a:extLst>
          </p:spPr>
          <p:txBody>
            <a:bodyPr wrap="none" anchor="ctr">
              <a:flatTx/>
            </a:bodyPr>
            <a:lstStyle/>
            <a:p>
              <a:endParaRPr lang="en-US" dirty="0">
                <a:latin typeface="Calibri"/>
                <a:ea typeface="Times New Roman"/>
                <a:cs typeface="Times New Roman"/>
              </a:endParaRPr>
            </a:p>
          </p:txBody>
        </p:sp>
        <p:grpSp>
          <p:nvGrpSpPr>
            <p:cNvPr id="16" name="Group 15">
              <a:extLst>
                <a:ext uri="{FF2B5EF4-FFF2-40B4-BE49-F238E27FC236}">
                  <a16:creationId xmlns:a16="http://schemas.microsoft.com/office/drawing/2014/main" id="{843228CE-5799-0BDA-4321-350C2924FEDD}"/>
                </a:ext>
              </a:extLst>
            </p:cNvPr>
            <p:cNvGrpSpPr/>
            <p:nvPr/>
          </p:nvGrpSpPr>
          <p:grpSpPr>
            <a:xfrm>
              <a:off x="2934307" y="5169267"/>
              <a:ext cx="1137358" cy="349645"/>
              <a:chOff x="4618723" y="2221675"/>
              <a:chExt cx="1755184" cy="539579"/>
            </a:xfrm>
          </p:grpSpPr>
          <p:sp>
            <p:nvSpPr>
              <p:cNvPr id="56" name="Freeform 860">
                <a:extLst>
                  <a:ext uri="{FF2B5EF4-FFF2-40B4-BE49-F238E27FC236}">
                    <a16:creationId xmlns:a16="http://schemas.microsoft.com/office/drawing/2014/main" id="{602F0D97-28F0-B3B0-3203-E2174DFE0E70}"/>
                  </a:ext>
                </a:extLst>
              </p:cNvPr>
              <p:cNvSpPr>
                <a:spLocks/>
              </p:cNvSpPr>
              <p:nvPr/>
            </p:nvSpPr>
            <p:spPr bwMode="auto">
              <a:xfrm>
                <a:off x="4713316" y="2596201"/>
                <a:ext cx="393192" cy="16505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cxnSp>
            <p:nvCxnSpPr>
              <p:cNvPr id="57" name="Straight Connector 56">
                <a:extLst>
                  <a:ext uri="{FF2B5EF4-FFF2-40B4-BE49-F238E27FC236}">
                    <a16:creationId xmlns:a16="http://schemas.microsoft.com/office/drawing/2014/main" id="{01C23709-DD44-C310-4385-06CEA12DC62C}"/>
                  </a:ext>
                </a:extLst>
              </p:cNvPr>
              <p:cNvCxnSpPr/>
              <p:nvPr/>
            </p:nvCxnSpPr>
            <p:spPr>
              <a:xfrm>
                <a:off x="5249196" y="2221675"/>
                <a:ext cx="1124711"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8" name="Freeform 860">
                <a:extLst>
                  <a:ext uri="{FF2B5EF4-FFF2-40B4-BE49-F238E27FC236}">
                    <a16:creationId xmlns:a16="http://schemas.microsoft.com/office/drawing/2014/main" id="{1B816E92-4445-8991-0917-B27BD40F9C64}"/>
                  </a:ext>
                </a:extLst>
              </p:cNvPr>
              <p:cNvSpPr>
                <a:spLocks/>
              </p:cNvSpPr>
              <p:nvPr/>
            </p:nvSpPr>
            <p:spPr bwMode="auto">
              <a:xfrm>
                <a:off x="4618723" y="2228643"/>
                <a:ext cx="1213406" cy="50510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cxnSp>
          <p:nvCxnSpPr>
            <p:cNvPr id="17" name="Straight Connector 16">
              <a:extLst>
                <a:ext uri="{FF2B5EF4-FFF2-40B4-BE49-F238E27FC236}">
                  <a16:creationId xmlns:a16="http://schemas.microsoft.com/office/drawing/2014/main" id="{B0442983-F846-0FDF-E2D1-1E18DF000038}"/>
                </a:ext>
              </a:extLst>
            </p:cNvPr>
            <p:cNvCxnSpPr/>
            <p:nvPr/>
          </p:nvCxnSpPr>
          <p:spPr>
            <a:xfrm>
              <a:off x="1995486" y="5946456"/>
              <a:ext cx="592530"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8" name="Freeform 860">
              <a:extLst>
                <a:ext uri="{FF2B5EF4-FFF2-40B4-BE49-F238E27FC236}">
                  <a16:creationId xmlns:a16="http://schemas.microsoft.com/office/drawing/2014/main" id="{5CBC3ED5-1E81-D370-D478-B9C7F96D8F19}"/>
                </a:ext>
              </a:extLst>
            </p:cNvPr>
            <p:cNvSpPr>
              <a:spLocks/>
            </p:cNvSpPr>
            <p:nvPr/>
          </p:nvSpPr>
          <p:spPr bwMode="auto">
            <a:xfrm>
              <a:off x="1705002" y="5985545"/>
              <a:ext cx="799916" cy="24471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19" name="Freeform 860">
              <a:extLst>
                <a:ext uri="{FF2B5EF4-FFF2-40B4-BE49-F238E27FC236}">
                  <a16:creationId xmlns:a16="http://schemas.microsoft.com/office/drawing/2014/main" id="{C02418CE-EABB-B2EF-7515-224032ED5563}"/>
                </a:ext>
              </a:extLst>
            </p:cNvPr>
            <p:cNvSpPr>
              <a:spLocks/>
            </p:cNvSpPr>
            <p:nvPr/>
          </p:nvSpPr>
          <p:spPr bwMode="auto">
            <a:xfrm>
              <a:off x="1591430" y="5946585"/>
              <a:ext cx="1011288" cy="27849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mc:AlternateContent xmlns:mc="http://schemas.openxmlformats.org/markup-compatibility/2006" xmlns:a14="http://schemas.microsoft.com/office/drawing/2010/main">
          <mc:Choice Requires="a14">
            <p:sp>
              <p:nvSpPr>
                <p:cNvPr id="20" name="Rectangle 19">
                  <a:extLst>
                    <a:ext uri="{FF2B5EF4-FFF2-40B4-BE49-F238E27FC236}">
                      <a16:creationId xmlns:a16="http://schemas.microsoft.com/office/drawing/2014/main" id="{64AEEAA8-204D-9E60-D41D-1F40008AD68D}"/>
                    </a:ext>
                  </a:extLst>
                </p:cNvPr>
                <p:cNvSpPr/>
                <p:nvPr/>
              </p:nvSpPr>
              <p:spPr>
                <a:xfrm>
                  <a:off x="-115802" y="6450021"/>
                  <a:ext cx="4221477"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sz="1400" i="1" dirty="0" smtClean="0">
                                <a:latin typeface="Cambria Math" panose="02040503050406030204" pitchFamily="18" charset="0"/>
                              </a:rPr>
                            </m:ctrlPr>
                          </m:sSubPr>
                          <m:e>
                            <m:r>
                              <a:rPr lang="en-GB" sz="1400" i="1" dirty="0">
                                <a:latin typeface="Cambria Math" panose="02040503050406030204" pitchFamily="18" charset="0"/>
                              </a:rPr>
                              <m:t>𝑠</m:t>
                            </m:r>
                          </m:e>
                          <m:sub>
                            <m:r>
                              <a:rPr lang="en-GB" sz="1400" i="1" dirty="0">
                                <a:latin typeface="Cambria Math" panose="02040503050406030204" pitchFamily="18" charset="0"/>
                              </a:rPr>
                              <m:t>2</m:t>
                            </m:r>
                          </m:sub>
                        </m:sSub>
                        <m:r>
                          <a:rPr lang="en-GB" sz="1400" i="1" dirty="0">
                            <a:latin typeface="Cambria Math" panose="02040503050406030204" pitchFamily="18" charset="0"/>
                          </a:rPr>
                          <m:t>=</m:t>
                        </m:r>
                        <m:d>
                          <m:dPr>
                            <m:begChr m:val="{"/>
                            <m:endChr m:val="}"/>
                            <m:ctrlPr>
                              <a:rPr lang="en-GB" sz="1400" i="1" dirty="0">
                                <a:latin typeface="Cambria Math" panose="02040503050406030204" pitchFamily="18" charset="0"/>
                              </a:rPr>
                            </m:ctrlPr>
                          </m:dPr>
                          <m:e>
                            <m:r>
                              <a:rPr lang="en-GB" sz="1400" i="1" dirty="0" err="1">
                                <a:latin typeface="Cambria Math" panose="02040503050406030204" pitchFamily="18" charset="0"/>
                              </a:rPr>
                              <m:t>𝑙𝑜𝑐</m:t>
                            </m:r>
                            <m:d>
                              <m:dPr>
                                <m:ctrlPr>
                                  <a:rPr lang="en-GB" sz="1400" i="1" dirty="0">
                                    <a:latin typeface="Cambria Math" panose="02040503050406030204" pitchFamily="18" charset="0"/>
                                  </a:rPr>
                                </m:ctrlPr>
                              </m:dPr>
                              <m:e>
                                <m:r>
                                  <a:rPr lang="en-GB" sz="1400" i="1" dirty="0">
                                    <a:latin typeface="Cambria Math" panose="02040503050406030204" pitchFamily="18" charset="0"/>
                                  </a:rPr>
                                  <m:t>𝑟</m:t>
                                </m:r>
                                <m:r>
                                  <a:rPr lang="en-GB" sz="1400" i="1" dirty="0">
                                    <a:latin typeface="Cambria Math" panose="02040503050406030204" pitchFamily="18" charset="0"/>
                                  </a:rPr>
                                  <m:t>1</m:t>
                                </m:r>
                              </m:e>
                            </m:d>
                            <m:r>
                              <a:rPr lang="en-GB" sz="1400" i="1" dirty="0">
                                <a:latin typeface="Cambria Math" panose="02040503050406030204" pitchFamily="18" charset="0"/>
                              </a:rPr>
                              <m:t>=</m:t>
                            </m:r>
                            <m:r>
                              <a:rPr lang="en-GB" sz="1400" i="1" dirty="0">
                                <a:latin typeface="Cambria Math" panose="02040503050406030204" pitchFamily="18" charset="0"/>
                              </a:rPr>
                              <m:t>𝑑</m:t>
                            </m:r>
                            <m:r>
                              <a:rPr lang="en-GB" sz="1400" i="1" dirty="0">
                                <a:latin typeface="Cambria Math" panose="02040503050406030204" pitchFamily="18" charset="0"/>
                              </a:rPr>
                              <m:t>2, </m:t>
                            </m:r>
                            <m:r>
                              <a:rPr lang="en-GB" sz="1400" i="1" dirty="0">
                                <a:latin typeface="Cambria Math" panose="02040503050406030204" pitchFamily="18" charset="0"/>
                              </a:rPr>
                              <m:t>𝑐𝑎𝑟𝑔𝑜</m:t>
                            </m:r>
                            <m:d>
                              <m:dPr>
                                <m:ctrlPr>
                                  <a:rPr lang="en-GB" sz="1400" i="1" dirty="0">
                                    <a:latin typeface="Cambria Math" panose="02040503050406030204" pitchFamily="18" charset="0"/>
                                  </a:rPr>
                                </m:ctrlPr>
                              </m:dPr>
                              <m:e>
                                <m:r>
                                  <a:rPr lang="en-GB" sz="1400" i="1" dirty="0">
                                    <a:latin typeface="Cambria Math" panose="02040503050406030204" pitchFamily="18" charset="0"/>
                                  </a:rPr>
                                  <m:t>𝑟</m:t>
                                </m:r>
                                <m:r>
                                  <a:rPr lang="en-GB" sz="1400" i="1" dirty="0">
                                    <a:latin typeface="Cambria Math" panose="02040503050406030204" pitchFamily="18" charset="0"/>
                                  </a:rPr>
                                  <m:t>1</m:t>
                                </m:r>
                              </m:e>
                            </m:d>
                            <m:r>
                              <a:rPr lang="en-GB" sz="1400" i="1" dirty="0">
                                <a:latin typeface="Cambria Math" panose="02040503050406030204" pitchFamily="18" charset="0"/>
                              </a:rPr>
                              <m:t>=</m:t>
                            </m:r>
                            <m:r>
                              <a:rPr lang="en-GB" sz="1400" i="1" dirty="0">
                                <a:latin typeface="Cambria Math" panose="02040503050406030204" pitchFamily="18" charset="0"/>
                              </a:rPr>
                              <m:t>𝑛𝑖𝑙</m:t>
                            </m:r>
                            <m:r>
                              <a:rPr lang="en-GB" sz="1400" i="1" dirty="0">
                                <a:latin typeface="Cambria Math" panose="02040503050406030204" pitchFamily="18" charset="0"/>
                              </a:rPr>
                              <m:t>, </m:t>
                            </m:r>
                            <m:r>
                              <a:rPr lang="en-GB" sz="1400" i="1" dirty="0" err="1">
                                <a:latin typeface="Cambria Math" panose="02040503050406030204" pitchFamily="18" charset="0"/>
                              </a:rPr>
                              <m:t>𝑙𝑜𝑐</m:t>
                            </m:r>
                            <m:d>
                              <m:dPr>
                                <m:ctrlPr>
                                  <a:rPr lang="en-GB" sz="1400" i="1" dirty="0">
                                    <a:latin typeface="Cambria Math" panose="02040503050406030204" pitchFamily="18" charset="0"/>
                                  </a:rPr>
                                </m:ctrlPr>
                              </m:dPr>
                              <m:e>
                                <m:r>
                                  <a:rPr lang="en-GB" sz="1400" i="1" dirty="0">
                                    <a:latin typeface="Cambria Math" panose="02040503050406030204" pitchFamily="18" charset="0"/>
                                  </a:rPr>
                                  <m:t>𝑐</m:t>
                                </m:r>
                                <m:r>
                                  <a:rPr lang="en-GB" sz="1400" i="1" dirty="0">
                                    <a:latin typeface="Cambria Math" panose="02040503050406030204" pitchFamily="18" charset="0"/>
                                  </a:rPr>
                                  <m:t>1</m:t>
                                </m:r>
                              </m:e>
                            </m:d>
                            <m:r>
                              <a:rPr lang="en-GB" sz="1400" i="1" dirty="0">
                                <a:latin typeface="Cambria Math" panose="02040503050406030204" pitchFamily="18" charset="0"/>
                              </a:rPr>
                              <m:t>=</m:t>
                            </m:r>
                            <m:r>
                              <a:rPr lang="en-GB" sz="1400" i="1" dirty="0">
                                <a:latin typeface="Cambria Math" panose="02040503050406030204" pitchFamily="18" charset="0"/>
                              </a:rPr>
                              <m:t>𝑑</m:t>
                            </m:r>
                            <m:r>
                              <a:rPr lang="en-GB" sz="1400" i="1" dirty="0">
                                <a:latin typeface="Cambria Math" panose="02040503050406030204" pitchFamily="18" charset="0"/>
                              </a:rPr>
                              <m:t>1</m:t>
                            </m:r>
                          </m:e>
                        </m:d>
                      </m:oMath>
                    </m:oMathPara>
                  </a14:m>
                  <a:endParaRPr lang="en-US" sz="1400" dirty="0">
                    <a:solidFill>
                      <a:srgbClr val="C00000"/>
                    </a:solidFill>
                    <a:latin typeface="Times New Roman"/>
                    <a:cs typeface="Times New Roman"/>
                  </a:endParaRPr>
                </a:p>
              </p:txBody>
            </p:sp>
          </mc:Choice>
          <mc:Fallback xmlns="">
            <p:sp>
              <p:nvSpPr>
                <p:cNvPr id="20" name="Rectangle 19">
                  <a:extLst>
                    <a:ext uri="{FF2B5EF4-FFF2-40B4-BE49-F238E27FC236}">
                      <a16:creationId xmlns:a16="http://schemas.microsoft.com/office/drawing/2014/main" id="{64AEEAA8-204D-9E60-D41D-1F40008AD68D}"/>
                    </a:ext>
                  </a:extLst>
                </p:cNvPr>
                <p:cNvSpPr>
                  <a:spLocks noRot="1" noChangeAspect="1" noMove="1" noResize="1" noEditPoints="1" noAdjustHandles="1" noChangeArrowheads="1" noChangeShapeType="1" noTextEdit="1"/>
                </p:cNvSpPr>
                <p:nvPr/>
              </p:nvSpPr>
              <p:spPr>
                <a:xfrm>
                  <a:off x="-115802" y="6450021"/>
                  <a:ext cx="4221477" cy="307777"/>
                </a:xfrm>
                <a:prstGeom prst="rect">
                  <a:avLst/>
                </a:prstGeom>
                <a:blipFill>
                  <a:blip r:embed="rId17"/>
                  <a:stretch>
                    <a:fillRect b="-3846"/>
                  </a:stretch>
                </a:blipFill>
              </p:spPr>
              <p:txBody>
                <a:bodyPr/>
                <a:lstStyle/>
                <a:p>
                  <a:r>
                    <a:rPr lang="en-DE">
                      <a:noFill/>
                    </a:rPr>
                    <a:t> </a:t>
                  </a:r>
                </a:p>
              </p:txBody>
            </p:sp>
          </mc:Fallback>
        </mc:AlternateContent>
        <p:sp>
          <p:nvSpPr>
            <p:cNvPr id="21" name="Line 853">
              <a:extLst>
                <a:ext uri="{FF2B5EF4-FFF2-40B4-BE49-F238E27FC236}">
                  <a16:creationId xmlns:a16="http://schemas.microsoft.com/office/drawing/2014/main" id="{6BF9475D-C05E-A724-C25A-6CB3F3554859}"/>
                </a:ext>
              </a:extLst>
            </p:cNvPr>
            <p:cNvSpPr>
              <a:spLocks noChangeShapeType="1"/>
            </p:cNvSpPr>
            <p:nvPr/>
          </p:nvSpPr>
          <p:spPr bwMode="auto">
            <a:xfrm>
              <a:off x="2148995" y="6417007"/>
              <a:ext cx="1333194"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dirty="0">
                  <a:latin typeface="Calibri"/>
                  <a:ea typeface="Times New Roman"/>
                  <a:cs typeface="Times New Roman"/>
                </a:rPr>
                <a:t>             d2</a:t>
              </a:r>
            </a:p>
          </p:txBody>
        </p:sp>
        <p:sp>
          <p:nvSpPr>
            <p:cNvPr id="22" name="Line 853">
              <a:extLst>
                <a:ext uri="{FF2B5EF4-FFF2-40B4-BE49-F238E27FC236}">
                  <a16:creationId xmlns:a16="http://schemas.microsoft.com/office/drawing/2014/main" id="{077AB13F-097E-BCAD-B38C-875C1889D27B}"/>
                </a:ext>
              </a:extLst>
            </p:cNvPr>
            <p:cNvSpPr>
              <a:spLocks noChangeShapeType="1"/>
            </p:cNvSpPr>
            <p:nvPr/>
          </p:nvSpPr>
          <p:spPr bwMode="auto">
            <a:xfrm>
              <a:off x="211015" y="6413081"/>
              <a:ext cx="1333194"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dirty="0">
                  <a:latin typeface="Calibri"/>
                  <a:ea typeface="Times New Roman"/>
                  <a:cs typeface="Times New Roman"/>
                </a:rPr>
                <a:t>             d1</a:t>
              </a:r>
            </a:p>
          </p:txBody>
        </p:sp>
        <p:sp>
          <p:nvSpPr>
            <p:cNvPr id="23" name="Line 853">
              <a:extLst>
                <a:ext uri="{FF2B5EF4-FFF2-40B4-BE49-F238E27FC236}">
                  <a16:creationId xmlns:a16="http://schemas.microsoft.com/office/drawing/2014/main" id="{58801BFC-A8CA-23D4-F680-AC02D14D4BDA}"/>
                </a:ext>
              </a:extLst>
            </p:cNvPr>
            <p:cNvSpPr>
              <a:spLocks noChangeShapeType="1"/>
            </p:cNvSpPr>
            <p:nvPr/>
          </p:nvSpPr>
          <p:spPr bwMode="auto">
            <a:xfrm>
              <a:off x="1715945" y="5587414"/>
              <a:ext cx="1185062"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dirty="0">
                  <a:ea typeface="Times New Roman"/>
                  <a:cs typeface="Times New Roman"/>
                </a:rPr>
                <a:t>          d3</a:t>
              </a:r>
            </a:p>
          </p:txBody>
        </p:sp>
        <p:grpSp>
          <p:nvGrpSpPr>
            <p:cNvPr id="24" name="Group 23">
              <a:extLst>
                <a:ext uri="{FF2B5EF4-FFF2-40B4-BE49-F238E27FC236}">
                  <a16:creationId xmlns:a16="http://schemas.microsoft.com/office/drawing/2014/main" id="{D2DDB636-FBBA-C86D-3529-0BAB5FE2186F}"/>
                </a:ext>
              </a:extLst>
            </p:cNvPr>
            <p:cNvGrpSpPr/>
            <p:nvPr/>
          </p:nvGrpSpPr>
          <p:grpSpPr>
            <a:xfrm>
              <a:off x="2733207" y="5249423"/>
              <a:ext cx="1082989" cy="919088"/>
              <a:chOff x="3906167" y="3324390"/>
              <a:chExt cx="1671281" cy="1418344"/>
            </a:xfrm>
            <a:solidFill>
              <a:srgbClr val="93D2FE"/>
            </a:solidFill>
          </p:grpSpPr>
          <p:sp>
            <p:nvSpPr>
              <p:cNvPr id="32" name="Oval 859">
                <a:extLst>
                  <a:ext uri="{FF2B5EF4-FFF2-40B4-BE49-F238E27FC236}">
                    <a16:creationId xmlns:a16="http://schemas.microsoft.com/office/drawing/2014/main" id="{32A95C21-209B-8CA8-BE78-2996031DEFCD}"/>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33" name="Oval 861">
                <a:extLst>
                  <a:ext uri="{FF2B5EF4-FFF2-40B4-BE49-F238E27FC236}">
                    <a16:creationId xmlns:a16="http://schemas.microsoft.com/office/drawing/2014/main" id="{5FD7F382-4F15-1925-ED82-C58C2B467F44}"/>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34" name="Oval 862">
                <a:extLst>
                  <a:ext uri="{FF2B5EF4-FFF2-40B4-BE49-F238E27FC236}">
                    <a16:creationId xmlns:a16="http://schemas.microsoft.com/office/drawing/2014/main" id="{DAC51170-13A0-803F-1B0D-9EBA87C00BAD}"/>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35" name="Oval 863">
                <a:extLst>
                  <a:ext uri="{FF2B5EF4-FFF2-40B4-BE49-F238E27FC236}">
                    <a16:creationId xmlns:a16="http://schemas.microsoft.com/office/drawing/2014/main" id="{BE93C973-94CF-E42D-CEC0-1200A8BB5A86}"/>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36" name="Oval 863">
                <a:extLst>
                  <a:ext uri="{FF2B5EF4-FFF2-40B4-BE49-F238E27FC236}">
                    <a16:creationId xmlns:a16="http://schemas.microsoft.com/office/drawing/2014/main" id="{381F4FC7-898E-D3D6-3CED-4D5796D5A64D}"/>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grpSp>
            <p:nvGrpSpPr>
              <p:cNvPr id="37" name="Group 36">
                <a:extLst>
                  <a:ext uri="{FF2B5EF4-FFF2-40B4-BE49-F238E27FC236}">
                    <a16:creationId xmlns:a16="http://schemas.microsoft.com/office/drawing/2014/main" id="{F13029C1-F908-9356-5B90-588A85415992}"/>
                  </a:ext>
                </a:extLst>
              </p:cNvPr>
              <p:cNvGrpSpPr/>
              <p:nvPr/>
            </p:nvGrpSpPr>
            <p:grpSpPr>
              <a:xfrm>
                <a:off x="3906167" y="4047050"/>
                <a:ext cx="1671281" cy="539042"/>
                <a:chOff x="1320274" y="4580303"/>
                <a:chExt cx="1671281" cy="467246"/>
              </a:xfrm>
              <a:grpFill/>
            </p:grpSpPr>
            <p:sp>
              <p:nvSpPr>
                <p:cNvPr id="52" name="Freeform 860">
                  <a:extLst>
                    <a:ext uri="{FF2B5EF4-FFF2-40B4-BE49-F238E27FC236}">
                      <a16:creationId xmlns:a16="http://schemas.microsoft.com/office/drawing/2014/main" id="{7517D76C-AE71-0B2F-B4AF-C5F8CE6BD6AD}"/>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53" name="Rectangle 864">
                  <a:extLst>
                    <a:ext uri="{FF2B5EF4-FFF2-40B4-BE49-F238E27FC236}">
                      <a16:creationId xmlns:a16="http://schemas.microsoft.com/office/drawing/2014/main" id="{E9A4E10E-499E-2AE5-C169-9823892CD6C8}"/>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ctr"/>
                <a:lstStyle/>
                <a:p>
                  <a:pPr algn="ctr"/>
                  <a:r>
                    <a:rPr lang="en-US" dirty="0">
                      <a:latin typeface="Calibri"/>
                      <a:ea typeface="Calibri"/>
                      <a:cs typeface="Calibri"/>
                    </a:rPr>
                    <a:t>r1</a:t>
                  </a:r>
                </a:p>
              </p:txBody>
            </p:sp>
            <p:sp>
              <p:nvSpPr>
                <p:cNvPr id="54" name="Freeform 865">
                  <a:extLst>
                    <a:ext uri="{FF2B5EF4-FFF2-40B4-BE49-F238E27FC236}">
                      <a16:creationId xmlns:a16="http://schemas.microsoft.com/office/drawing/2014/main" id="{5388A055-47A2-B5A9-198C-D0AE761E1226}"/>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55" name="Freeform 866">
                  <a:extLst>
                    <a:ext uri="{FF2B5EF4-FFF2-40B4-BE49-F238E27FC236}">
                      <a16:creationId xmlns:a16="http://schemas.microsoft.com/office/drawing/2014/main" id="{193F0116-C4EE-A8E4-F062-51D9A5FD5517}"/>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grpSp>
          <p:grpSp>
            <p:nvGrpSpPr>
              <p:cNvPr id="38" name="Group 37">
                <a:extLst>
                  <a:ext uri="{FF2B5EF4-FFF2-40B4-BE49-F238E27FC236}">
                    <a16:creationId xmlns:a16="http://schemas.microsoft.com/office/drawing/2014/main" id="{BFD3CCF9-CAA4-5B37-648C-119B29F173A2}"/>
                  </a:ext>
                </a:extLst>
              </p:cNvPr>
              <p:cNvGrpSpPr/>
              <p:nvPr/>
            </p:nvGrpSpPr>
            <p:grpSpPr>
              <a:xfrm>
                <a:off x="4596370" y="3324390"/>
                <a:ext cx="552654" cy="1188720"/>
                <a:chOff x="1823226" y="3235632"/>
                <a:chExt cx="552654" cy="1188720"/>
              </a:xfrm>
              <a:grpFill/>
            </p:grpSpPr>
            <p:sp>
              <p:nvSpPr>
                <p:cNvPr id="39" name="Oval 878">
                  <a:extLst>
                    <a:ext uri="{FF2B5EF4-FFF2-40B4-BE49-F238E27FC236}">
                      <a16:creationId xmlns:a16="http://schemas.microsoft.com/office/drawing/2014/main" id="{540C8804-D89F-28A3-ED1C-99BF3052A795}"/>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40" name="Rectangle 880">
                  <a:extLst>
                    <a:ext uri="{FF2B5EF4-FFF2-40B4-BE49-F238E27FC236}">
                      <a16:creationId xmlns:a16="http://schemas.microsoft.com/office/drawing/2014/main" id="{0C4A0BBC-8BDD-D965-1F8E-7616BDCD7864}"/>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41" name="Oval 878">
                  <a:extLst>
                    <a:ext uri="{FF2B5EF4-FFF2-40B4-BE49-F238E27FC236}">
                      <a16:creationId xmlns:a16="http://schemas.microsoft.com/office/drawing/2014/main" id="{159B7A15-90C9-E77A-E0D5-1FDFFC6DF6FE}"/>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42" name="Line 881">
                  <a:extLst>
                    <a:ext uri="{FF2B5EF4-FFF2-40B4-BE49-F238E27FC236}">
                      <a16:creationId xmlns:a16="http://schemas.microsoft.com/office/drawing/2014/main" id="{CC9F00BA-4842-75CE-A74B-3CA23AC898A1}"/>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43" name="Line 882">
                  <a:extLst>
                    <a:ext uri="{FF2B5EF4-FFF2-40B4-BE49-F238E27FC236}">
                      <a16:creationId xmlns:a16="http://schemas.microsoft.com/office/drawing/2014/main" id="{63E0D9B7-F09F-122D-5C01-CC948D2D79EF}"/>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44" name="Rectangle 880">
                  <a:extLst>
                    <a:ext uri="{FF2B5EF4-FFF2-40B4-BE49-F238E27FC236}">
                      <a16:creationId xmlns:a16="http://schemas.microsoft.com/office/drawing/2014/main" id="{75C3874D-199E-2FB5-9C0F-972463C84229}"/>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45" name="Oval 878">
                  <a:extLst>
                    <a:ext uri="{FF2B5EF4-FFF2-40B4-BE49-F238E27FC236}">
                      <a16:creationId xmlns:a16="http://schemas.microsoft.com/office/drawing/2014/main" id="{E02E2742-EBC8-53C1-5086-BF3FC53D0196}"/>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46" name="Line 882">
                  <a:extLst>
                    <a:ext uri="{FF2B5EF4-FFF2-40B4-BE49-F238E27FC236}">
                      <a16:creationId xmlns:a16="http://schemas.microsoft.com/office/drawing/2014/main" id="{CB4FAD0C-53BF-01CF-DFAF-E0F25AAB0113}"/>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47" name="Line 882">
                  <a:extLst>
                    <a:ext uri="{FF2B5EF4-FFF2-40B4-BE49-F238E27FC236}">
                      <a16:creationId xmlns:a16="http://schemas.microsoft.com/office/drawing/2014/main" id="{4348D49F-E711-7594-3C85-879C91B486A7}"/>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48" name="Line 884">
                  <a:extLst>
                    <a:ext uri="{FF2B5EF4-FFF2-40B4-BE49-F238E27FC236}">
                      <a16:creationId xmlns:a16="http://schemas.microsoft.com/office/drawing/2014/main" id="{2F1694C8-4ECA-7B56-02F8-B85DF75E6FAE}"/>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p:spPr>
              <p:txBody>
                <a:bodyPr wrap="none" anchor="ctr"/>
                <a:lstStyle/>
                <a:p>
                  <a:endParaRPr lang="en-US" dirty="0">
                    <a:latin typeface="Calibri"/>
                    <a:ea typeface="Calibri"/>
                    <a:cs typeface="Calibri"/>
                  </a:endParaRPr>
                </a:p>
              </p:txBody>
            </p:sp>
            <p:sp>
              <p:nvSpPr>
                <p:cNvPr id="49" name="Oval 885">
                  <a:extLst>
                    <a:ext uri="{FF2B5EF4-FFF2-40B4-BE49-F238E27FC236}">
                      <a16:creationId xmlns:a16="http://schemas.microsoft.com/office/drawing/2014/main" id="{B427E714-8ADC-3764-9827-C8F1A5CD3C34}"/>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50" name="Line 881">
                  <a:extLst>
                    <a:ext uri="{FF2B5EF4-FFF2-40B4-BE49-F238E27FC236}">
                      <a16:creationId xmlns:a16="http://schemas.microsoft.com/office/drawing/2014/main" id="{689B4E71-6526-D410-A23A-1DF82496761F}"/>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51" name="Line 882">
                  <a:extLst>
                    <a:ext uri="{FF2B5EF4-FFF2-40B4-BE49-F238E27FC236}">
                      <a16:creationId xmlns:a16="http://schemas.microsoft.com/office/drawing/2014/main" id="{89630FE4-F3FF-E9EE-6538-FA8679EBA237}"/>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grpSp>
        </p:grpSp>
        <p:grpSp>
          <p:nvGrpSpPr>
            <p:cNvPr id="25" name="Group 24">
              <a:extLst>
                <a:ext uri="{FF2B5EF4-FFF2-40B4-BE49-F238E27FC236}">
                  <a16:creationId xmlns:a16="http://schemas.microsoft.com/office/drawing/2014/main" id="{CA27BEAC-DC39-7F26-0C40-37E25D329BFC}"/>
                </a:ext>
              </a:extLst>
            </p:cNvPr>
            <p:cNvGrpSpPr/>
            <p:nvPr/>
          </p:nvGrpSpPr>
          <p:grpSpPr>
            <a:xfrm>
              <a:off x="268465" y="5996966"/>
              <a:ext cx="484418" cy="349404"/>
              <a:chOff x="1012668" y="927184"/>
              <a:chExt cx="747559" cy="539203"/>
            </a:xfrm>
          </p:grpSpPr>
          <p:sp>
            <p:nvSpPr>
              <p:cNvPr id="26" name="Line 853">
                <a:extLst>
                  <a:ext uri="{FF2B5EF4-FFF2-40B4-BE49-F238E27FC236}">
                    <a16:creationId xmlns:a16="http://schemas.microsoft.com/office/drawing/2014/main" id="{A65426AA-2BAC-3E38-673F-3F4006A16651}"/>
                  </a:ext>
                </a:extLst>
              </p:cNvPr>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 xmlns:a14="http://schemas.microsoft.com/office/drawing/2010/main">
                    <a:noFill/>
                  </a14:hiddenFill>
                </a:ext>
              </a:extLst>
            </p:spPr>
            <p:txBody>
              <a:bodyPr wrap="none" anchor="ctr">
                <a:flatTx/>
              </a:bodyPr>
              <a:lstStyle/>
              <a:p>
                <a:endParaRPr lang="en-US" dirty="0">
                  <a:latin typeface="Calibri"/>
                  <a:ea typeface="Times New Roman"/>
                  <a:cs typeface="Times New Roman"/>
                </a:endParaRPr>
              </a:p>
            </p:txBody>
          </p:sp>
          <p:sp>
            <p:nvSpPr>
              <p:cNvPr id="27" name="Rectangle 876">
                <a:extLst>
                  <a:ext uri="{FF2B5EF4-FFF2-40B4-BE49-F238E27FC236}">
                    <a16:creationId xmlns:a16="http://schemas.microsoft.com/office/drawing/2014/main" id="{0CC7725A-75CC-626C-8411-7AF733F2B053}"/>
                  </a:ext>
                </a:extLst>
              </p:cNvPr>
              <p:cNvSpPr>
                <a:spLocks noChangeAspect="1" noChangeArrowheads="1"/>
              </p:cNvSpPr>
              <p:nvPr/>
            </p:nvSpPr>
            <p:spPr bwMode="auto">
              <a:xfrm>
                <a:off x="1059818" y="927184"/>
                <a:ext cx="100" cy="427467"/>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latin typeface="Calibri"/>
                  <a:ea typeface="Times New Roman"/>
                  <a:cs typeface="Calibri"/>
                </a:endParaRPr>
              </a:p>
            </p:txBody>
          </p:sp>
          <p:sp>
            <p:nvSpPr>
              <p:cNvPr id="28" name="Rectangle 873">
                <a:extLst>
                  <a:ext uri="{FF2B5EF4-FFF2-40B4-BE49-F238E27FC236}">
                    <a16:creationId xmlns:a16="http://schemas.microsoft.com/office/drawing/2014/main" id="{2CA5317F-6451-6B57-FB27-02F2FC26C49C}"/>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dirty="0">
                    <a:latin typeface="Calibri"/>
                    <a:ea typeface="Times New Roman"/>
                    <a:cs typeface="Calibri"/>
                  </a:rPr>
                  <a:t>c1</a:t>
                </a:r>
              </a:p>
            </p:txBody>
          </p:sp>
          <p:sp>
            <p:nvSpPr>
              <p:cNvPr id="30" name="Freeform 875">
                <a:extLst>
                  <a:ext uri="{FF2B5EF4-FFF2-40B4-BE49-F238E27FC236}">
                    <a16:creationId xmlns:a16="http://schemas.microsoft.com/office/drawing/2014/main" id="{90FDF79A-21FC-4EF8-3B0F-1616B469763C}"/>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Times New Roman"/>
                  <a:cs typeface="Times New Roman"/>
                </a:endParaRPr>
              </a:p>
            </p:txBody>
          </p:sp>
        </p:grpSp>
      </p:grpSp>
    </p:spTree>
    <p:extLst>
      <p:ext uri="{BB962C8B-B14F-4D97-AF65-F5344CB8AC3E}">
        <p14:creationId xmlns:p14="http://schemas.microsoft.com/office/powerpoint/2010/main" val="1671097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 grpId="0" animBg="1"/>
      <p:bldP spid="179" grpId="0" animBg="1"/>
      <p:bldP spid="180" grpId="0"/>
      <p:bldP spid="190" grpId="0" animBg="1"/>
      <p:bldP spid="196" grpId="0"/>
      <p:bldP spid="197" grpId="0" animBg="1"/>
      <p:bldP spid="4"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Properties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Autofit/>
              </a:bodyPr>
              <a:lstStyle/>
              <a:p>
                <a:r>
                  <a:rPr lang="en-GB" dirty="0"/>
                  <a:t>Running time is polynomial in </a:t>
                </a:r>
                <a14:m>
                  <m:oMath xmlns:m="http://schemas.openxmlformats.org/officeDocument/2006/math">
                    <m:r>
                      <a:rPr lang="en-GB" i="1" smtClean="0">
                        <a:latin typeface="Cambria Math" panose="02040503050406030204" pitchFamily="18" charset="0"/>
                      </a:rPr>
                      <m:t>|</m:t>
                    </m:r>
                    <m:r>
                      <a:rPr lang="en-GB" i="1" smtClean="0">
                        <a:latin typeface="Cambria Math" panose="02040503050406030204" pitchFamily="18" charset="0"/>
                      </a:rPr>
                      <m:t>𝐴</m:t>
                    </m:r>
                    <m:r>
                      <a:rPr lang="en-GB" i="1" smtClean="0">
                        <a:latin typeface="Cambria Math" panose="02040503050406030204" pitchFamily="18" charset="0"/>
                      </a:rPr>
                      <m:t>|+ </m:t>
                    </m:r>
                    <m:nary>
                      <m:naryPr>
                        <m:chr m:val="∑"/>
                        <m:supHide m:val="on"/>
                        <m:ctrlPr>
                          <a:rPr lang="en-GB" i="1" smtClean="0">
                            <a:latin typeface="Cambria Math" panose="02040503050406030204" pitchFamily="18" charset="0"/>
                          </a:rPr>
                        </m:ctrlPr>
                      </m:naryPr>
                      <m:sub>
                        <m:r>
                          <a:rPr lang="en-GB" b="0" i="1" smtClean="0">
                            <a:latin typeface="Cambria Math" panose="02040503050406030204" pitchFamily="18" charset="0"/>
                          </a:rPr>
                          <m:t>𝑥</m:t>
                        </m:r>
                        <m:r>
                          <a:rPr lang="en-GB" b="0" i="1" smtClean="0">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𝑋</m:t>
                        </m:r>
                      </m:sub>
                      <m:sup/>
                      <m:e>
                        <m:r>
                          <a:rPr lang="en-GB" b="0" i="1" smtClean="0">
                            <a:latin typeface="Cambria Math" panose="02040503050406030204" pitchFamily="18" charset="0"/>
                          </a:rPr>
                          <m:t>|</m:t>
                        </m:r>
                        <m:r>
                          <m:rPr>
                            <m:sty m:val="p"/>
                          </m:rPr>
                          <a:rPr lang="de-DE" b="0" i="0" smtClean="0">
                            <a:latin typeface="Cambria Math" panose="02040503050406030204" pitchFamily="18" charset="0"/>
                            <a:ea typeface="Cambria Math" panose="02040503050406030204" pitchFamily="18" charset="0"/>
                          </a:rPr>
                          <m:t>ran</m:t>
                        </m:r>
                        <m:r>
                          <a:rPr lang="en-GB" b="0" i="1" smtClean="0">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𝑥</m:t>
                        </m:r>
                        <m:r>
                          <a:rPr lang="en-GB" b="0" i="1" smtClean="0">
                            <a:latin typeface="Cambria Math" panose="02040503050406030204" pitchFamily="18" charset="0"/>
                            <a:ea typeface="Cambria Math" panose="02040503050406030204" pitchFamily="18" charset="0"/>
                          </a:rPr>
                          <m:t>)|</m:t>
                        </m:r>
                      </m:e>
                    </m:nary>
                  </m:oMath>
                </a14:m>
                <a:endParaRPr lang="en-GB" dirty="0"/>
              </a:p>
              <a:p>
                <a:r>
                  <a:rPr lang="en-GB" i="1" dirty="0"/>
                  <a:t>Minimal solution </a:t>
                </a:r>
                <a:r>
                  <a:rPr lang="en-GB" dirty="0"/>
                  <a:t>does not mean </a:t>
                </a:r>
                <a:r>
                  <a:rPr lang="en-GB" i="1" dirty="0"/>
                  <a:t>smallest cost</a:t>
                </a:r>
              </a:p>
              <a:p>
                <a:pPr lvl="1"/>
                <a:r>
                  <a:rPr lang="en-GB" dirty="0"/>
                  <a:t>A solution </a:t>
                </a:r>
                <a14:m>
                  <m:oMath xmlns:m="http://schemas.openxmlformats.org/officeDocument/2006/math">
                    <m:r>
                      <a:rPr lang="el-GR" i="1" dirty="0">
                        <a:latin typeface="Cambria Math" panose="02040503050406030204" pitchFamily="18" charset="0"/>
                      </a:rPr>
                      <m:t>𝜋</m:t>
                    </m:r>
                  </m:oMath>
                </a14:m>
                <a:r>
                  <a:rPr lang="en-GB" dirty="0"/>
                  <a:t> to </a:t>
                </a:r>
                <a14:m>
                  <m:oMath xmlns:m="http://schemas.openxmlformats.org/officeDocument/2006/math">
                    <m:r>
                      <a:rPr lang="en-GB" i="1" dirty="0">
                        <a:latin typeface="Cambria Math" panose="02040503050406030204" pitchFamily="18" charset="0"/>
                      </a:rPr>
                      <m:t>𝑃</m:t>
                    </m:r>
                    <m:r>
                      <a:rPr lang="en-GB" i="1" dirty="0">
                        <a:latin typeface="Cambria Math" panose="02040503050406030204" pitchFamily="18" charset="0"/>
                      </a:rPr>
                      <m:t> </m:t>
                    </m:r>
                  </m:oMath>
                </a14:m>
                <a:r>
                  <a:rPr lang="en-GB" dirty="0"/>
                  <a:t>is </a:t>
                </a:r>
                <a:r>
                  <a:rPr lang="en-GB" dirty="0">
                    <a:solidFill>
                      <a:schemeClr val="accent1"/>
                    </a:solidFill>
                  </a:rPr>
                  <a:t>minimal</a:t>
                </a:r>
                <a:r>
                  <a:rPr lang="en-GB" dirty="0"/>
                  <a:t> if </a:t>
                </a:r>
              </a:p>
              <a:p>
                <a:pPr lvl="2"/>
                <a:r>
                  <a:rPr lang="en-GB" dirty="0"/>
                  <a:t>no subsequence of </a:t>
                </a:r>
                <a14:m>
                  <m:oMath xmlns:m="http://schemas.openxmlformats.org/officeDocument/2006/math">
                    <m:r>
                      <a:rPr lang="el-GR" i="1" dirty="0">
                        <a:latin typeface="Cambria Math" panose="02040503050406030204" pitchFamily="18" charset="0"/>
                      </a:rPr>
                      <m:t>𝜋</m:t>
                    </m:r>
                  </m:oMath>
                </a14:m>
                <a:r>
                  <a:rPr lang="en-GB" dirty="0"/>
                  <a:t> is also a solution for </a:t>
                </a:r>
                <a14:m>
                  <m:oMath xmlns:m="http://schemas.openxmlformats.org/officeDocument/2006/math">
                    <m:r>
                      <a:rPr lang="en-GB" i="1" dirty="0" smtClean="0">
                        <a:latin typeface="Cambria Math" panose="02040503050406030204" pitchFamily="18" charset="0"/>
                      </a:rPr>
                      <m:t>𝑃</m:t>
                    </m:r>
                  </m:oMath>
                </a14:m>
                <a:r>
                  <a:rPr lang="en-GB" dirty="0"/>
                  <a:t>.</a:t>
                </a:r>
              </a:p>
              <a:p>
                <a:pPr lvl="1"/>
                <a:r>
                  <a:rPr lang="en-GB" dirty="0"/>
                  <a:t>A solution </a:t>
                </a:r>
                <a14:m>
                  <m:oMath xmlns:m="http://schemas.openxmlformats.org/officeDocument/2006/math">
                    <m:r>
                      <a:rPr lang="el-GR" i="1" dirty="0">
                        <a:latin typeface="Cambria Math" panose="02040503050406030204" pitchFamily="18" charset="0"/>
                      </a:rPr>
                      <m:t>𝜋</m:t>
                    </m:r>
                  </m:oMath>
                </a14:m>
                <a:r>
                  <a:rPr lang="en-GB" dirty="0"/>
                  <a:t> to </a:t>
                </a:r>
                <a14:m>
                  <m:oMath xmlns:m="http://schemas.openxmlformats.org/officeDocument/2006/math">
                    <m:r>
                      <a:rPr lang="en-GB" i="1" dirty="0">
                        <a:latin typeface="Cambria Math" panose="02040503050406030204" pitchFamily="18" charset="0"/>
                      </a:rPr>
                      <m:t>𝑃</m:t>
                    </m:r>
                    <m:r>
                      <a:rPr lang="en-GB" i="1" dirty="0">
                        <a:latin typeface="Cambria Math" panose="02040503050406030204" pitchFamily="18" charset="0"/>
                      </a:rPr>
                      <m:t> </m:t>
                    </m:r>
                  </m:oMath>
                </a14:m>
                <a:r>
                  <a:rPr lang="en-GB" dirty="0"/>
                  <a:t>is </a:t>
                </a:r>
                <a:r>
                  <a:rPr lang="en-GB" dirty="0">
                    <a:solidFill>
                      <a:schemeClr val="accent1"/>
                    </a:solidFill>
                  </a:rPr>
                  <a:t>shortest</a:t>
                </a:r>
                <a:r>
                  <a:rPr lang="en-GB" dirty="0"/>
                  <a:t> if </a:t>
                </a:r>
              </a:p>
              <a:p>
                <a:pPr lvl="2"/>
                <a:r>
                  <a:rPr lang="en-GB" dirty="0"/>
                  <a:t>there is no solution </a:t>
                </a:r>
                <a14:m>
                  <m:oMath xmlns:m="http://schemas.openxmlformats.org/officeDocument/2006/math">
                    <m:sSup>
                      <m:sSupPr>
                        <m:ctrlPr>
                          <a:rPr lang="de-DE" b="0" i="1" dirty="0" smtClean="0">
                            <a:latin typeface="Cambria Math" panose="02040503050406030204" pitchFamily="18" charset="0"/>
                          </a:rPr>
                        </m:ctrlPr>
                      </m:sSupPr>
                      <m:e>
                        <m:r>
                          <a:rPr lang="el-GR" i="1" dirty="0">
                            <a:latin typeface="Cambria Math" panose="02040503050406030204" pitchFamily="18" charset="0"/>
                          </a:rPr>
                          <m:t>𝜋</m:t>
                        </m:r>
                      </m:e>
                      <m:sup>
                        <m:r>
                          <a:rPr lang="de-DE" b="0" i="1" dirty="0" smtClean="0">
                            <a:latin typeface="Cambria Math" panose="02040503050406030204" pitchFamily="18" charset="0"/>
                          </a:rPr>
                          <m:t>′</m:t>
                        </m:r>
                      </m:sup>
                    </m:sSup>
                  </m:oMath>
                </a14:m>
                <a:r>
                  <a:rPr lang="en-GB" dirty="0"/>
                  <a:t> such that </a:t>
                </a:r>
                <a14:m>
                  <m:oMath xmlns:m="http://schemas.openxmlformats.org/officeDocument/2006/math">
                    <m:d>
                      <m:dPr>
                        <m:begChr m:val="|"/>
                        <m:endChr m:val="|"/>
                        <m:ctrlPr>
                          <a:rPr lang="de-DE" b="0" i="1" dirty="0" smtClean="0">
                            <a:latin typeface="Cambria Math" panose="02040503050406030204" pitchFamily="18" charset="0"/>
                          </a:rPr>
                        </m:ctrlPr>
                      </m:dPr>
                      <m:e>
                        <m:sSup>
                          <m:sSupPr>
                            <m:ctrlPr>
                              <a:rPr lang="de-DE" b="0" i="1" dirty="0" smtClean="0">
                                <a:latin typeface="Cambria Math" panose="02040503050406030204" pitchFamily="18" charset="0"/>
                              </a:rPr>
                            </m:ctrlPr>
                          </m:sSupPr>
                          <m:e>
                            <m:r>
                              <a:rPr lang="el-GR" i="1" dirty="0">
                                <a:latin typeface="Cambria Math" panose="02040503050406030204" pitchFamily="18" charset="0"/>
                              </a:rPr>
                              <m:t>𝜋</m:t>
                            </m:r>
                          </m:e>
                          <m:sup>
                            <m:r>
                              <a:rPr lang="de-DE" b="0" i="1" dirty="0" smtClean="0">
                                <a:latin typeface="Cambria Math" panose="02040503050406030204" pitchFamily="18" charset="0"/>
                              </a:rPr>
                              <m:t>′</m:t>
                            </m:r>
                          </m:sup>
                        </m:sSup>
                      </m:e>
                    </m:d>
                    <m:r>
                      <a:rPr lang="de-DE" b="0" i="1" dirty="0" smtClean="0">
                        <a:latin typeface="Cambria Math" panose="02040503050406030204" pitchFamily="18" charset="0"/>
                        <a:ea typeface="Cambria Math" panose="02040503050406030204" pitchFamily="18" charset="0"/>
                      </a:rPr>
                      <m:t>&lt;|</m:t>
                    </m:r>
                    <m:r>
                      <a:rPr lang="el-GR" i="1" dirty="0">
                        <a:latin typeface="Cambria Math" panose="02040503050406030204" pitchFamily="18" charset="0"/>
                      </a:rPr>
                      <m:t>𝜋</m:t>
                    </m:r>
                    <m:r>
                      <a:rPr lang="de-DE" b="0" i="1" dirty="0" smtClean="0">
                        <a:latin typeface="Cambria Math" panose="02040503050406030204" pitchFamily="18" charset="0"/>
                        <a:ea typeface="Cambria Math" panose="02040503050406030204" pitchFamily="18" charset="0"/>
                      </a:rPr>
                      <m:t>|</m:t>
                    </m:r>
                  </m:oMath>
                </a14:m>
                <a:r>
                  <a:rPr lang="en-GB" dirty="0"/>
                  <a:t>.</a:t>
                </a:r>
              </a:p>
              <a:p>
                <a:pPr lvl="1"/>
                <a:r>
                  <a:rPr lang="en-GB" dirty="0"/>
                  <a:t>A solution </a:t>
                </a:r>
                <a14:m>
                  <m:oMath xmlns:m="http://schemas.openxmlformats.org/officeDocument/2006/math">
                    <m:r>
                      <a:rPr lang="el-GR" i="1" dirty="0">
                        <a:latin typeface="Cambria Math" panose="02040503050406030204" pitchFamily="18" charset="0"/>
                      </a:rPr>
                      <m:t>𝜋</m:t>
                    </m:r>
                  </m:oMath>
                </a14:m>
                <a:r>
                  <a:rPr lang="en-GB" dirty="0"/>
                  <a:t> to </a:t>
                </a:r>
                <a14:m>
                  <m:oMath xmlns:m="http://schemas.openxmlformats.org/officeDocument/2006/math">
                    <m:r>
                      <a:rPr lang="en-GB" i="1" dirty="0">
                        <a:latin typeface="Cambria Math" panose="02040503050406030204" pitchFamily="18" charset="0"/>
                      </a:rPr>
                      <m:t>𝑃</m:t>
                    </m:r>
                    <m:r>
                      <a:rPr lang="en-GB" i="1" dirty="0">
                        <a:latin typeface="Cambria Math" panose="02040503050406030204" pitchFamily="18" charset="0"/>
                      </a:rPr>
                      <m:t> </m:t>
                    </m:r>
                  </m:oMath>
                </a14:m>
                <a:r>
                  <a:rPr lang="en-GB" dirty="0"/>
                  <a:t>is </a:t>
                </a:r>
                <a:r>
                  <a:rPr lang="en-GB" dirty="0">
                    <a:solidFill>
                      <a:schemeClr val="accent1"/>
                    </a:solidFill>
                  </a:rPr>
                  <a:t>cost-optimal</a:t>
                </a:r>
                <a:r>
                  <a:rPr lang="en-GB" dirty="0"/>
                  <a:t> if </a:t>
                </a:r>
              </a:p>
              <a:p>
                <a:pPr lvl="2"/>
                <a14:m>
                  <m:oMath xmlns:m="http://schemas.openxmlformats.org/officeDocument/2006/math">
                    <m:r>
                      <a:rPr lang="de-DE" b="0" i="1" dirty="0" smtClean="0">
                        <a:latin typeface="Cambria Math" panose="02040503050406030204" pitchFamily="18" charset="0"/>
                        <a:ea typeface="Cambria Math" panose="02040503050406030204" pitchFamily="18" charset="0"/>
                      </a:rPr>
                      <m:t>𝑐𝑜𝑠𝑡</m:t>
                    </m:r>
                    <m:d>
                      <m:dPr>
                        <m:ctrlPr>
                          <a:rPr lang="de-DE" b="0" i="1" dirty="0" smtClean="0">
                            <a:latin typeface="Cambria Math" panose="02040503050406030204" pitchFamily="18" charset="0"/>
                            <a:ea typeface="Cambria Math" panose="02040503050406030204" pitchFamily="18" charset="0"/>
                          </a:rPr>
                        </m:ctrlPr>
                      </m:dPr>
                      <m:e>
                        <m:r>
                          <a:rPr lang="el-GR" i="1" dirty="0">
                            <a:latin typeface="Cambria Math" panose="02040503050406030204" pitchFamily="18" charset="0"/>
                          </a:rPr>
                          <m:t>𝜋</m:t>
                        </m:r>
                      </m:e>
                    </m:d>
                    <m:r>
                      <a:rPr lang="de-DE" b="0" i="1" dirty="0" smtClean="0">
                        <a:latin typeface="Cambria Math" panose="02040503050406030204" pitchFamily="18" charset="0"/>
                      </a:rPr>
                      <m:t>=</m:t>
                    </m:r>
                    <m:func>
                      <m:funcPr>
                        <m:ctrlPr>
                          <a:rPr lang="de-DE" b="0" i="1" dirty="0" smtClean="0">
                            <a:latin typeface="Cambria Math" panose="02040503050406030204" pitchFamily="18" charset="0"/>
                          </a:rPr>
                        </m:ctrlPr>
                      </m:funcPr>
                      <m:fName>
                        <m:r>
                          <m:rPr>
                            <m:sty m:val="p"/>
                          </m:rPr>
                          <a:rPr lang="de-DE" b="0" i="0" dirty="0" smtClean="0">
                            <a:latin typeface="Cambria Math" panose="02040503050406030204" pitchFamily="18" charset="0"/>
                          </a:rPr>
                          <m:t>min</m:t>
                        </m:r>
                      </m:fName>
                      <m:e>
                        <m:d>
                          <m:dPr>
                            <m:begChr m:val="{"/>
                            <m:endChr m:val="|"/>
                            <m:ctrlPr>
                              <a:rPr lang="de-DE" b="0" i="1" dirty="0" smtClean="0">
                                <a:latin typeface="Cambria Math" panose="02040503050406030204" pitchFamily="18" charset="0"/>
                              </a:rPr>
                            </m:ctrlPr>
                          </m:dPr>
                          <m:e>
                            <m:r>
                              <a:rPr lang="de-DE" b="0" i="1" dirty="0" smtClean="0">
                                <a:latin typeface="Cambria Math" panose="02040503050406030204" pitchFamily="18" charset="0"/>
                              </a:rPr>
                              <m:t>𝑐𝑜𝑠𝑡</m:t>
                            </m:r>
                            <m:d>
                              <m:dPr>
                                <m:ctrlPr>
                                  <a:rPr lang="de-DE" b="0" i="1" dirty="0" smtClean="0">
                                    <a:latin typeface="Cambria Math" panose="02040503050406030204" pitchFamily="18" charset="0"/>
                                  </a:rPr>
                                </m:ctrlPr>
                              </m:dPr>
                              <m:e>
                                <m:sSup>
                                  <m:sSupPr>
                                    <m:ctrlPr>
                                      <a:rPr lang="de-DE" b="0" i="1" dirty="0" smtClean="0">
                                        <a:latin typeface="Cambria Math" panose="02040503050406030204" pitchFamily="18" charset="0"/>
                                      </a:rPr>
                                    </m:ctrlPr>
                                  </m:sSupPr>
                                  <m:e>
                                    <m:r>
                                      <a:rPr lang="el-GR" i="1" dirty="0">
                                        <a:latin typeface="Cambria Math" panose="02040503050406030204" pitchFamily="18" charset="0"/>
                                      </a:rPr>
                                      <m:t>𝜋</m:t>
                                    </m:r>
                                  </m:e>
                                  <m:sup>
                                    <m:r>
                                      <a:rPr lang="de-DE" b="0" i="1" dirty="0" smtClean="0">
                                        <a:latin typeface="Cambria Math" panose="02040503050406030204" pitchFamily="18" charset="0"/>
                                      </a:rPr>
                                      <m:t>′</m:t>
                                    </m:r>
                                  </m:sup>
                                </m:sSup>
                              </m:e>
                            </m:d>
                          </m:e>
                        </m:d>
                      </m:e>
                    </m:func>
                    <m:sSup>
                      <m:sSupPr>
                        <m:ctrlPr>
                          <a:rPr lang="de-DE" b="0" i="1" dirty="0" smtClean="0">
                            <a:latin typeface="Cambria Math" panose="02040503050406030204" pitchFamily="18" charset="0"/>
                          </a:rPr>
                        </m:ctrlPr>
                      </m:sSupPr>
                      <m:e>
                        <m:r>
                          <a:rPr lang="el-GR" i="1" dirty="0">
                            <a:latin typeface="Cambria Math" panose="02040503050406030204" pitchFamily="18" charset="0"/>
                          </a:rPr>
                          <m:t>𝜋</m:t>
                        </m:r>
                      </m:e>
                      <m:sup>
                        <m:r>
                          <a:rPr lang="de-DE" b="0" i="1" dirty="0" smtClean="0">
                            <a:latin typeface="Cambria Math" panose="02040503050406030204" pitchFamily="18" charset="0"/>
                          </a:rPr>
                          <m:t>′</m:t>
                        </m:r>
                      </m:sup>
                    </m:sSup>
                    <m:r>
                      <m:rPr>
                        <m:nor/>
                      </m:rPr>
                      <a:rPr lang="de-DE" b="0" i="0" dirty="0" smtClean="0">
                        <a:latin typeface="Cambria Math" panose="02040503050406030204" pitchFamily="18" charset="0"/>
                      </a:rPr>
                      <m:t>is</m:t>
                    </m:r>
                    <m:r>
                      <m:rPr>
                        <m:nor/>
                      </m:rPr>
                      <a:rPr lang="de-DE" b="0" i="0" dirty="0" smtClean="0">
                        <a:latin typeface="Cambria Math" panose="02040503050406030204" pitchFamily="18" charset="0"/>
                      </a:rPr>
                      <m:t> </m:t>
                    </m:r>
                    <m:r>
                      <m:rPr>
                        <m:nor/>
                      </m:rPr>
                      <a:rPr lang="de-DE" b="0" i="0" dirty="0" smtClean="0">
                        <a:latin typeface="Cambria Math" panose="02040503050406030204" pitchFamily="18" charset="0"/>
                      </a:rPr>
                      <m:t>a</m:t>
                    </m:r>
                    <m:r>
                      <m:rPr>
                        <m:nor/>
                      </m:rPr>
                      <a:rPr lang="de-DE" b="0" i="0" dirty="0" smtClean="0">
                        <a:latin typeface="Cambria Math" panose="02040503050406030204" pitchFamily="18" charset="0"/>
                      </a:rPr>
                      <m:t> </m:t>
                    </m:r>
                    <m:r>
                      <m:rPr>
                        <m:nor/>
                      </m:rPr>
                      <a:rPr lang="de-DE" b="0" i="0" dirty="0" smtClean="0">
                        <a:latin typeface="Cambria Math" panose="02040503050406030204" pitchFamily="18" charset="0"/>
                      </a:rPr>
                      <m:t>solution</m:t>
                    </m:r>
                    <m:r>
                      <m:rPr>
                        <m:nor/>
                      </m:rPr>
                      <a:rPr lang="de-DE" b="0" i="0" dirty="0" smtClean="0">
                        <a:latin typeface="Cambria Math" panose="02040503050406030204" pitchFamily="18" charset="0"/>
                      </a:rPr>
                      <m:t> </m:t>
                    </m:r>
                    <m:r>
                      <m:rPr>
                        <m:nor/>
                      </m:rPr>
                      <a:rPr lang="de-DE" b="0" i="0" dirty="0" smtClean="0">
                        <a:latin typeface="Cambria Math" panose="02040503050406030204" pitchFamily="18" charset="0"/>
                      </a:rPr>
                      <m:t>for</m:t>
                    </m:r>
                    <m:r>
                      <m:rPr>
                        <m:nor/>
                      </m:rPr>
                      <a:rPr lang="de-DE" b="0" i="0" dirty="0" smtClean="0">
                        <a:latin typeface="Cambria Math" panose="02040503050406030204" pitchFamily="18" charset="0"/>
                      </a:rPr>
                      <m:t> </m:t>
                    </m:r>
                    <m:r>
                      <a:rPr lang="de-DE" b="0" i="1" dirty="0" smtClean="0">
                        <a:latin typeface="Cambria Math" panose="02040503050406030204" pitchFamily="18" charset="0"/>
                      </a:rPr>
                      <m:t>𝑃</m:t>
                    </m:r>
                    <m:r>
                      <a:rPr lang="de-DE" b="0" i="1" dirty="0" smtClean="0">
                        <a:latin typeface="Cambria Math" panose="02040503050406030204" pitchFamily="18" charset="0"/>
                      </a:rPr>
                      <m:t>}</m:t>
                    </m:r>
                  </m:oMath>
                </a14:m>
                <a:r>
                  <a:rPr lang="en-GB" dirty="0"/>
                  <a:t>.</a:t>
                </a:r>
              </a:p>
              <a:p>
                <a:pPr lvl="1"/>
                <a14:m>
                  <m:oMath xmlns:m="http://schemas.openxmlformats.org/officeDocument/2006/math">
                    <m:sSup>
                      <m:sSupPr>
                        <m:ctrlPr>
                          <a:rPr lang="en-GB" i="1">
                            <a:latin typeface="Cambria Math" panose="02040503050406030204" pitchFamily="18" charset="0"/>
                          </a:rPr>
                        </m:ctrlPr>
                      </m:sSupPr>
                      <m:e>
                        <m:r>
                          <a:rPr lang="en-GB" i="1">
                            <a:latin typeface="Cambria Math" panose="02040503050406030204" pitchFamily="18" charset="0"/>
                          </a:rPr>
                          <m:t>h</m:t>
                        </m:r>
                      </m:e>
                      <m:sup>
                        <m:r>
                          <a:rPr lang="en-GB" i="1">
                            <a:latin typeface="Cambria Math" panose="02040503050406030204" pitchFamily="18" charset="0"/>
                          </a:rPr>
                          <m:t>𝐹𝐹</m:t>
                        </m:r>
                      </m:sup>
                    </m:sSup>
                    <m:d>
                      <m:dPr>
                        <m:ctrlPr>
                          <a:rPr lang="en-GB" i="1">
                            <a:latin typeface="Cambria Math" panose="02040503050406030204" pitchFamily="18" charset="0"/>
                          </a:rPr>
                        </m:ctrlPr>
                      </m:dPr>
                      <m:e>
                        <m:r>
                          <a:rPr lang="en-GB" i="1">
                            <a:latin typeface="Cambria Math" panose="02040503050406030204" pitchFamily="18" charset="0"/>
                          </a:rPr>
                          <m:t>𝑠</m:t>
                        </m:r>
                      </m:e>
                    </m:d>
                  </m:oMath>
                </a14:m>
                <a:r>
                  <a:rPr lang="en-GB" dirty="0"/>
                  <a:t> = value returned by HFF(</a:t>
                </a:r>
                <a14:m>
                  <m:oMath xmlns:m="http://schemas.openxmlformats.org/officeDocument/2006/math">
                    <m:r>
                      <m:rPr>
                        <m:sty m:val="p"/>
                      </m:rPr>
                      <a:rPr lang="en-GB">
                        <a:latin typeface="Cambria Math" panose="02040503050406030204" pitchFamily="18" charset="0"/>
                      </a:rPr>
                      <m:t>Σ</m:t>
                    </m:r>
                    <m:r>
                      <a:rPr lang="en-GB" i="1">
                        <a:latin typeface="Cambria Math" panose="02040503050406030204" pitchFamily="18" charset="0"/>
                      </a:rPr>
                      <m:t>,</m:t>
                    </m:r>
                    <m:r>
                      <a:rPr lang="en-GB" i="1">
                        <a:latin typeface="Cambria Math" panose="02040503050406030204" pitchFamily="18" charset="0"/>
                      </a:rPr>
                      <m:t>𝑠</m:t>
                    </m:r>
                    <m:r>
                      <a:rPr lang="en-GB" i="1">
                        <a:latin typeface="Cambria Math" panose="02040503050406030204" pitchFamily="18" charset="0"/>
                      </a:rPr>
                      <m:t>,</m:t>
                    </m:r>
                    <m:r>
                      <a:rPr lang="en-GB" i="1">
                        <a:latin typeface="Cambria Math" panose="02040503050406030204" pitchFamily="18" charset="0"/>
                      </a:rPr>
                      <m:t>𝑔</m:t>
                    </m:r>
                  </m:oMath>
                </a14:m>
                <a:r>
                  <a:rPr lang="en-GB" dirty="0"/>
                  <a:t>)</a:t>
                </a:r>
              </a:p>
              <a:p>
                <a:pPr lvl="2"/>
                <a14:m>
                  <m:oMath xmlns:m="http://schemas.openxmlformats.org/officeDocument/2006/math">
                    <m:sSup>
                      <m:sSupPr>
                        <m:ctrlPr>
                          <a:rPr lang="en-GB" i="1">
                            <a:latin typeface="Cambria Math" panose="02040503050406030204" pitchFamily="18" charset="0"/>
                          </a:rPr>
                        </m:ctrlPr>
                      </m:sSupPr>
                      <m:e>
                        <m:r>
                          <a:rPr lang="en-GB" i="1">
                            <a:latin typeface="Cambria Math" panose="02040503050406030204" pitchFamily="18" charset="0"/>
                          </a:rPr>
                          <m:t>h</m:t>
                        </m:r>
                      </m:e>
                      <m:sup>
                        <m:r>
                          <a:rPr lang="en-GB" i="1">
                            <a:latin typeface="Cambria Math" panose="02040503050406030204" pitchFamily="18" charset="0"/>
                          </a:rPr>
                          <m:t>𝐹𝐹</m:t>
                        </m:r>
                      </m:sup>
                    </m:sSup>
                    <m:d>
                      <m:dPr>
                        <m:ctrlPr>
                          <a:rPr lang="en-GB" i="1">
                            <a:latin typeface="Cambria Math" panose="02040503050406030204" pitchFamily="18" charset="0"/>
                          </a:rPr>
                        </m:ctrlPr>
                      </m:dPr>
                      <m:e>
                        <m:r>
                          <a:rPr lang="en-GB" i="1">
                            <a:latin typeface="Cambria Math" panose="02040503050406030204" pitchFamily="18" charset="0"/>
                          </a:rPr>
                          <m:t>𝑠</m:t>
                        </m:r>
                      </m:e>
                    </m:d>
                    <m:r>
                      <a:rPr lang="de-DE" b="0" i="1" smtClean="0">
                        <a:latin typeface="Cambria Math" panose="02040503050406030204" pitchFamily="18" charset="0"/>
                      </a:rPr>
                      <m:t>=</m:t>
                    </m:r>
                    <m:r>
                      <m:rPr>
                        <m:sty m:val="p"/>
                      </m:rPr>
                      <a:rPr lang="el-GR" b="0" i="1" smtClean="0">
                        <a:latin typeface="Cambria Math" panose="02040503050406030204" pitchFamily="18" charset="0"/>
                        <a:ea typeface="Cambria Math" panose="02040503050406030204" pitchFamily="18" charset="0"/>
                      </a:rPr>
                      <m:t>Σ</m:t>
                    </m:r>
                  </m:oMath>
                </a14:m>
                <a:r>
                  <a:rPr lang="en-GB" dirty="0"/>
                  <a:t> costs of </a:t>
                </a:r>
                <a14:m>
                  <m:oMath xmlns:m="http://schemas.openxmlformats.org/officeDocument/2006/math">
                    <m:sSub>
                      <m:sSubPr>
                        <m:ctrlPr>
                          <a:rPr lang="de-DE" b="0" i="1" smtClean="0">
                            <a:latin typeface="Cambria Math" panose="02040503050406030204" pitchFamily="18" charset="0"/>
                          </a:rPr>
                        </m:ctrlPr>
                      </m:sSubPr>
                      <m:e>
                        <m:acc>
                          <m:accPr>
                            <m:chr m:val="̂"/>
                            <m:ctrlPr>
                              <a:rPr lang="en-GB" i="1" smtClean="0">
                                <a:latin typeface="Cambria Math" panose="02040503050406030204" pitchFamily="18" charset="0"/>
                              </a:rPr>
                            </m:ctrlPr>
                          </m:accPr>
                          <m:e>
                            <m:r>
                              <a:rPr lang="de-DE" b="0" i="1" smtClean="0">
                                <a:latin typeface="Cambria Math" panose="02040503050406030204" pitchFamily="18" charset="0"/>
                              </a:rPr>
                              <m:t>𝑎</m:t>
                            </m:r>
                          </m:e>
                        </m:acc>
                      </m:e>
                      <m:sub>
                        <m:r>
                          <a:rPr lang="de-DE" b="0" i="1" smtClean="0">
                            <a:latin typeface="Cambria Math" panose="02040503050406030204" pitchFamily="18" charset="0"/>
                          </a:rPr>
                          <m:t>1</m:t>
                        </m:r>
                      </m:sub>
                    </m:sSub>
                    <m:r>
                      <a:rPr lang="de-DE" b="0" i="1" smtClean="0">
                        <a:latin typeface="Cambria Math" panose="02040503050406030204" pitchFamily="18" charset="0"/>
                      </a:rPr>
                      <m:t>,…,</m:t>
                    </m:r>
                    <m:sSub>
                      <m:sSubPr>
                        <m:ctrlPr>
                          <a:rPr lang="de-DE" b="0" i="1" smtClean="0">
                            <a:latin typeface="Cambria Math" panose="02040503050406030204" pitchFamily="18" charset="0"/>
                          </a:rPr>
                        </m:ctrlPr>
                      </m:sSubPr>
                      <m:e>
                        <m:acc>
                          <m:accPr>
                            <m:chr m:val="̂"/>
                            <m:ctrlPr>
                              <a:rPr lang="de-DE" b="0" i="1" smtClean="0">
                                <a:latin typeface="Cambria Math" panose="02040503050406030204" pitchFamily="18" charset="0"/>
                              </a:rPr>
                            </m:ctrlPr>
                          </m:accPr>
                          <m:e>
                            <m:r>
                              <a:rPr lang="de-DE" b="0" i="1" smtClean="0">
                                <a:latin typeface="Cambria Math" panose="02040503050406030204" pitchFamily="18" charset="0"/>
                              </a:rPr>
                              <m:t>𝑎</m:t>
                            </m:r>
                          </m:e>
                        </m:acc>
                      </m:e>
                      <m:sub>
                        <m:r>
                          <a:rPr lang="de-DE" b="0" i="1" smtClean="0">
                            <a:latin typeface="Cambria Math" panose="02040503050406030204" pitchFamily="18" charset="0"/>
                          </a:rPr>
                          <m:t>𝑘</m:t>
                        </m:r>
                      </m:sub>
                    </m:sSub>
                  </m:oMath>
                </a14:m>
                <a:endParaRPr lang="en-GB" dirty="0"/>
              </a:p>
              <a:p>
                <a:pPr lvl="1"/>
                <a14:m>
                  <m:oMath xmlns:m="http://schemas.openxmlformats.org/officeDocument/2006/math">
                    <m:sSup>
                      <m:sSupPr>
                        <m:ctrlPr>
                          <a:rPr lang="en-GB" i="1">
                            <a:latin typeface="Cambria Math" panose="02040503050406030204" pitchFamily="18" charset="0"/>
                          </a:rPr>
                        </m:ctrlPr>
                      </m:sSupPr>
                      <m:e>
                        <m:r>
                          <a:rPr lang="en-GB" i="1">
                            <a:latin typeface="Cambria Math" panose="02040503050406030204" pitchFamily="18" charset="0"/>
                          </a:rPr>
                          <m:t>h</m:t>
                        </m:r>
                      </m:e>
                      <m:sup>
                        <m:r>
                          <a:rPr lang="en-GB" i="1">
                            <a:latin typeface="Cambria Math" panose="02040503050406030204" pitchFamily="18" charset="0"/>
                          </a:rPr>
                          <m:t>𝐹𝐹</m:t>
                        </m:r>
                      </m:sup>
                    </m:sSup>
                    <m:d>
                      <m:dPr>
                        <m:ctrlPr>
                          <a:rPr lang="en-GB" i="1" smtClean="0">
                            <a:latin typeface="Cambria Math" panose="02040503050406030204" pitchFamily="18" charset="0"/>
                          </a:rPr>
                        </m:ctrlPr>
                      </m:dPr>
                      <m:e>
                        <m:r>
                          <a:rPr lang="en-GB" i="1" smtClean="0">
                            <a:latin typeface="Cambria Math" panose="02040503050406030204" pitchFamily="18" charset="0"/>
                          </a:rPr>
                          <m:t>𝑠</m:t>
                        </m:r>
                      </m:e>
                    </m:d>
                    <m:r>
                      <a:rPr lang="en-GB" i="1" smtClean="0">
                        <a:latin typeface="Cambria Math" panose="02040503050406030204" pitchFamily="18" charset="0"/>
                        <a:ea typeface="Cambria Math" panose="02040503050406030204" pitchFamily="18" charset="0"/>
                      </a:rPr>
                      <m:t>≥</m:t>
                    </m:r>
                    <m:sSup>
                      <m:sSupPr>
                        <m:ctrlPr>
                          <a:rPr lang="en-GB" i="1">
                            <a:latin typeface="Cambria Math" panose="02040503050406030204" pitchFamily="18" charset="0"/>
                          </a:rPr>
                        </m:ctrlPr>
                      </m:sSupPr>
                      <m:e>
                        <m:r>
                          <a:rPr lang="en-GB" i="1">
                            <a:latin typeface="Cambria Math" panose="02040503050406030204" pitchFamily="18" charset="0"/>
                          </a:rPr>
                          <m:t>h</m:t>
                        </m:r>
                      </m:e>
                      <m:sup>
                        <m:r>
                          <a:rPr lang="en-GB" b="0" i="1" smtClean="0">
                            <a:latin typeface="Cambria Math" panose="02040503050406030204" pitchFamily="18" charset="0"/>
                          </a:rPr>
                          <m:t>+</m:t>
                        </m:r>
                      </m:sup>
                    </m:sSup>
                    <m:d>
                      <m:dPr>
                        <m:ctrlPr>
                          <a:rPr lang="en-GB" i="1" smtClean="0">
                            <a:latin typeface="Cambria Math" panose="02040503050406030204" pitchFamily="18" charset="0"/>
                          </a:rPr>
                        </m:ctrlPr>
                      </m:dPr>
                      <m:e>
                        <m:r>
                          <a:rPr lang="en-GB" i="1" smtClean="0">
                            <a:latin typeface="Cambria Math" panose="02040503050406030204" pitchFamily="18" charset="0"/>
                          </a:rPr>
                          <m:t>𝑠</m:t>
                        </m:r>
                      </m:e>
                    </m:d>
                    <m:r>
                      <a:rPr lang="de-DE" b="0" i="1" smtClean="0">
                        <a:latin typeface="Cambria Math" panose="02040503050406030204" pitchFamily="18" charset="0"/>
                      </a:rPr>
                      <m:t>=</m:t>
                    </m:r>
                  </m:oMath>
                </a14:m>
                <a:r>
                  <a:rPr lang="en-GB" dirty="0"/>
                  <a:t> </a:t>
                </a:r>
                <a:r>
                  <a:rPr lang="en-GB" i="1" dirty="0"/>
                  <a:t>smallest</a:t>
                </a:r>
                <a:r>
                  <a:rPr lang="en-GB" dirty="0"/>
                  <a:t> cost of any relaxed plan from </a:t>
                </a:r>
                <a14:m>
                  <m:oMath xmlns:m="http://schemas.openxmlformats.org/officeDocument/2006/math">
                    <m:r>
                      <a:rPr lang="en-GB" i="1" smtClean="0">
                        <a:latin typeface="Cambria Math" panose="02040503050406030204" pitchFamily="18" charset="0"/>
                      </a:rPr>
                      <m:t>𝑠</m:t>
                    </m:r>
                  </m:oMath>
                </a14:m>
                <a:r>
                  <a:rPr lang="en-GB" dirty="0"/>
                  <a:t> to goal</a:t>
                </a:r>
                <a:endParaRPr lang="en-GB" i="1" dirty="0"/>
              </a:p>
              <a:p>
                <a:pPr lvl="1"/>
                <a14:m>
                  <m:oMath xmlns:m="http://schemas.openxmlformats.org/officeDocument/2006/math">
                    <m:sSup>
                      <m:sSupPr>
                        <m:ctrlPr>
                          <a:rPr lang="en-GB" i="1">
                            <a:latin typeface="Cambria Math" panose="02040503050406030204" pitchFamily="18" charset="0"/>
                          </a:rPr>
                        </m:ctrlPr>
                      </m:sSupPr>
                      <m:e>
                        <m:r>
                          <a:rPr lang="en-GB" i="1">
                            <a:latin typeface="Cambria Math" panose="02040503050406030204" pitchFamily="18" charset="0"/>
                          </a:rPr>
                          <m:t>h</m:t>
                        </m:r>
                      </m:e>
                      <m:sup>
                        <m:r>
                          <a:rPr lang="en-GB" i="1">
                            <a:latin typeface="Cambria Math" panose="02040503050406030204" pitchFamily="18" charset="0"/>
                          </a:rPr>
                          <m:t>𝐹𝐹</m:t>
                        </m:r>
                      </m:sup>
                    </m:sSup>
                  </m:oMath>
                </a14:m>
                <a:r>
                  <a:rPr lang="en-GB" dirty="0"/>
                  <a:t> </a:t>
                </a:r>
                <a:r>
                  <a:rPr lang="en-GB" dirty="0">
                    <a:solidFill>
                      <a:srgbClr val="FFC000"/>
                    </a:solidFill>
                  </a:rPr>
                  <a:t>not</a:t>
                </a:r>
                <a:r>
                  <a:rPr lang="en-GB" dirty="0"/>
                  <a:t> admissible</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3"/>
                <a:stretch>
                  <a:fillRect l="-1549" t="-16119" b="-4478"/>
                </a:stretch>
              </a:blipFill>
            </p:spPr>
            <p:txBody>
              <a:bodyPr/>
              <a:lstStyle/>
              <a:p>
                <a:r>
                  <a:rPr lang="en-DE">
                    <a:noFill/>
                  </a:rPr>
                  <a:t> </a:t>
                </a:r>
              </a:p>
            </p:txBody>
          </p:sp>
        </mc:Fallback>
      </mc:AlternateContent>
      <p:sp>
        <p:nvSpPr>
          <p:cNvPr id="5" name="Date Placeholder 4">
            <a:extLst>
              <a:ext uri="{FF2B5EF4-FFF2-40B4-BE49-F238E27FC236}">
                <a16:creationId xmlns:a16="http://schemas.microsoft.com/office/drawing/2014/main" id="{1D503B9A-6E0B-1943-933D-920419E1B3A0}"/>
              </a:ext>
            </a:extLst>
          </p:cNvPr>
          <p:cNvSpPr>
            <a:spLocks noGrp="1"/>
          </p:cNvSpPr>
          <p:nvPr>
            <p:ph type="dt" sz="half" idx="2"/>
          </p:nvPr>
        </p:nvSpPr>
        <p:spPr/>
        <p:txBody>
          <a:bodyPr/>
          <a:lstStyle/>
          <a:p>
            <a:r>
              <a:rPr lang="de-DE"/>
              <a:t>Deterministic</a:t>
            </a:r>
            <a:endParaRPr lang="de-DE" dirty="0"/>
          </a:p>
        </p:txBody>
      </p:sp>
      <p:sp>
        <p:nvSpPr>
          <p:cNvPr id="6" name="Footer Placeholder 5">
            <a:extLst>
              <a:ext uri="{FF2B5EF4-FFF2-40B4-BE49-F238E27FC236}">
                <a16:creationId xmlns:a16="http://schemas.microsoft.com/office/drawing/2014/main" id="{F5FE6617-AE92-DE42-5336-A3480FE17BEE}"/>
              </a:ext>
            </a:extLst>
          </p:cNvPr>
          <p:cNvSpPr>
            <a:spLocks noGrp="1"/>
          </p:cNvSpPr>
          <p:nvPr>
            <p:ph type="ftr" sz="quarter" idx="3"/>
          </p:nvPr>
        </p:nvSpPr>
        <p:spPr/>
        <p:txBody>
          <a:bodyPr/>
          <a:lstStyle/>
          <a:p>
            <a:r>
              <a:rPr lang="en-GB"/>
              <a:t>T. Braun - APA</a:t>
            </a:r>
          </a:p>
        </p:txBody>
      </p:sp>
      <p:sp>
        <p:nvSpPr>
          <p:cNvPr id="4" name="Slide Number Placeholder 3">
            <a:extLst>
              <a:ext uri="{FF2B5EF4-FFF2-40B4-BE49-F238E27FC236}">
                <a16:creationId xmlns:a16="http://schemas.microsoft.com/office/drawing/2014/main" id="{477D4B20-1610-7740-940B-E31A3203F5BB}"/>
              </a:ext>
            </a:extLst>
          </p:cNvPr>
          <p:cNvSpPr>
            <a:spLocks noGrp="1"/>
          </p:cNvSpPr>
          <p:nvPr>
            <p:ph type="sldNum" sz="quarter" idx="4"/>
          </p:nvPr>
        </p:nvSpPr>
        <p:spPr/>
        <p:txBody>
          <a:bodyPr/>
          <a:lstStyle/>
          <a:p>
            <a:fld id="{67C9959E-8E6B-B04C-9955-EA096F41CA7A}" type="slidenum">
              <a:rPr lang="en-GB" smtClean="0"/>
              <a:t>102</a:t>
            </a:fld>
            <a:endParaRPr lang="en-GB"/>
          </a:p>
        </p:txBody>
      </p:sp>
    </p:spTree>
    <p:extLst>
      <p:ext uri="{BB962C8B-B14F-4D97-AF65-F5344CB8AC3E}">
        <p14:creationId xmlns:p14="http://schemas.microsoft.com/office/powerpoint/2010/main" val="141394535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42FCC-3AF8-C146-99C5-01061342BBD6}"/>
              </a:ext>
            </a:extLst>
          </p:cNvPr>
          <p:cNvSpPr>
            <a:spLocks noGrp="1"/>
          </p:cNvSpPr>
          <p:nvPr>
            <p:ph type="title"/>
          </p:nvPr>
        </p:nvSpPr>
        <p:spPr/>
        <p:txBody>
          <a:bodyPr/>
          <a:lstStyle/>
          <a:p>
            <a:r>
              <a:rPr lang="en-US"/>
              <a:t>Example</a:t>
            </a:r>
            <a:endParaRPr lang="en-US"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959AAD1-B501-C543-91F7-AE74A96ECD8E}"/>
                  </a:ext>
                </a:extLst>
              </p:cNvPr>
              <p:cNvSpPr>
                <a:spLocks noGrp="1"/>
              </p:cNvSpPr>
              <p:nvPr>
                <p:ph idx="1"/>
              </p:nvPr>
            </p:nvSpPr>
            <p:spPr/>
            <p:txBody>
              <a:bodyPr/>
              <a:lstStyle/>
              <a:p>
                <a:r>
                  <a:rPr lang="en-US" dirty="0"/>
                  <a:t>Suppose the goal atoms are c7, c8, c9. How many minimal solutions are there?</a:t>
                </a:r>
              </a:p>
              <a:p>
                <a:pPr lvl="1"/>
                <a:r>
                  <a:rPr lang="en-US" dirty="0"/>
                  <a:t>Assume default cost of </a:t>
                </a:r>
                <a14:m>
                  <m:oMath xmlns:m="http://schemas.openxmlformats.org/officeDocument/2006/math">
                    <m:r>
                      <a:rPr lang="en-US" i="1" dirty="0" smtClean="0">
                        <a:latin typeface="Cambria Math" panose="02040503050406030204" pitchFamily="18" charset="0"/>
                      </a:rPr>
                      <m:t>1</m:t>
                    </m:r>
                  </m:oMath>
                </a14:m>
                <a:endParaRPr lang="en-US" dirty="0"/>
              </a:p>
            </p:txBody>
          </p:sp>
        </mc:Choice>
        <mc:Fallback xmlns="">
          <p:sp>
            <p:nvSpPr>
              <p:cNvPr id="3" name="Content Placeholder 2">
                <a:extLst>
                  <a:ext uri="{FF2B5EF4-FFF2-40B4-BE49-F238E27FC236}">
                    <a16:creationId xmlns:a16="http://schemas.microsoft.com/office/drawing/2014/main" id="{2959AAD1-B501-C543-91F7-AE74A96ECD8E}"/>
                  </a:ext>
                </a:extLst>
              </p:cNvPr>
              <p:cNvSpPr>
                <a:spLocks noGrp="1" noRot="1" noChangeAspect="1" noMove="1" noResize="1" noEditPoints="1" noAdjustHandles="1" noChangeArrowheads="1" noChangeShapeType="1" noTextEdit="1"/>
              </p:cNvSpPr>
              <p:nvPr>
                <p:ph idx="1"/>
              </p:nvPr>
            </p:nvSpPr>
            <p:spPr>
              <a:blipFill>
                <a:blip r:embed="rId3"/>
                <a:stretch>
                  <a:fillRect l="-1549" t="-2985"/>
                </a:stretch>
              </a:blipFill>
            </p:spPr>
            <p:txBody>
              <a:bodyPr/>
              <a:lstStyle/>
              <a:p>
                <a:r>
                  <a:rPr lang="en-DE">
                    <a:noFill/>
                  </a:rPr>
                  <a:t> </a:t>
                </a:r>
              </a:p>
            </p:txBody>
          </p:sp>
        </mc:Fallback>
      </mc:AlternateContent>
      <p:sp>
        <p:nvSpPr>
          <p:cNvPr id="6" name="Date Placeholder 5">
            <a:extLst>
              <a:ext uri="{FF2B5EF4-FFF2-40B4-BE49-F238E27FC236}">
                <a16:creationId xmlns:a16="http://schemas.microsoft.com/office/drawing/2014/main" id="{38CF2FFE-A76F-4A41-906A-64AF79C8D6BB}"/>
              </a:ext>
            </a:extLst>
          </p:cNvPr>
          <p:cNvSpPr>
            <a:spLocks noGrp="1"/>
          </p:cNvSpPr>
          <p:nvPr>
            <p:ph type="dt" sz="half" idx="2"/>
          </p:nvPr>
        </p:nvSpPr>
        <p:spPr/>
        <p:txBody>
          <a:bodyPr/>
          <a:lstStyle/>
          <a:p>
            <a:r>
              <a:rPr lang="de-DE"/>
              <a:t>Deterministic</a:t>
            </a:r>
            <a:endParaRPr lang="de-DE" dirty="0"/>
          </a:p>
        </p:txBody>
      </p:sp>
      <p:sp>
        <p:nvSpPr>
          <p:cNvPr id="7" name="Footer Placeholder 6">
            <a:extLst>
              <a:ext uri="{FF2B5EF4-FFF2-40B4-BE49-F238E27FC236}">
                <a16:creationId xmlns:a16="http://schemas.microsoft.com/office/drawing/2014/main" id="{73A21E01-15F6-969E-AC9F-22A6F63B3C49}"/>
              </a:ext>
            </a:extLst>
          </p:cNvPr>
          <p:cNvSpPr>
            <a:spLocks noGrp="1"/>
          </p:cNvSpPr>
          <p:nvPr>
            <p:ph type="ftr" sz="quarter" idx="3"/>
          </p:nvPr>
        </p:nvSpPr>
        <p:spPr/>
        <p:txBody>
          <a:bodyPr/>
          <a:lstStyle/>
          <a:p>
            <a:r>
              <a:rPr lang="en-GB"/>
              <a:t>T. Braun - APA</a:t>
            </a:r>
          </a:p>
        </p:txBody>
      </p:sp>
      <p:sp>
        <p:nvSpPr>
          <p:cNvPr id="5" name="Slide Number Placeholder 4">
            <a:extLst>
              <a:ext uri="{FF2B5EF4-FFF2-40B4-BE49-F238E27FC236}">
                <a16:creationId xmlns:a16="http://schemas.microsoft.com/office/drawing/2014/main" id="{057420FB-519A-F046-B034-823D91FAC3DE}"/>
              </a:ext>
            </a:extLst>
          </p:cNvPr>
          <p:cNvSpPr>
            <a:spLocks noGrp="1"/>
          </p:cNvSpPr>
          <p:nvPr>
            <p:ph type="sldNum" sz="quarter" idx="4"/>
          </p:nvPr>
        </p:nvSpPr>
        <p:spPr/>
        <p:txBody>
          <a:bodyPr/>
          <a:lstStyle/>
          <a:p>
            <a:fld id="{67C9959E-8E6B-B04C-9955-EA096F41CA7A}" type="slidenum">
              <a:rPr lang="en-GB" smtClean="0"/>
              <a:pPr/>
              <a:t>103</a:t>
            </a:fld>
            <a:endParaRPr lang="en-GB"/>
          </a:p>
        </p:txBody>
      </p:sp>
      <p:pic>
        <p:nvPicPr>
          <p:cNvPr id="4" name="Picture 3">
            <a:extLst>
              <a:ext uri="{FF2B5EF4-FFF2-40B4-BE49-F238E27FC236}">
                <a16:creationId xmlns:a16="http://schemas.microsoft.com/office/drawing/2014/main" id="{94C9FC25-A676-874D-8371-56E0EF9081D9}"/>
              </a:ext>
            </a:extLst>
          </p:cNvPr>
          <p:cNvPicPr>
            <a:picLocks noChangeAspect="1"/>
          </p:cNvPicPr>
          <p:nvPr/>
        </p:nvPicPr>
        <p:blipFill>
          <a:blip r:embed="rId4"/>
          <a:stretch>
            <a:fillRect/>
          </a:stretch>
        </p:blipFill>
        <p:spPr>
          <a:xfrm>
            <a:off x="3435000" y="2418305"/>
            <a:ext cx="5321300" cy="3487609"/>
          </a:xfrm>
          <a:prstGeom prst="rect">
            <a:avLst/>
          </a:prstGeom>
        </p:spPr>
      </p:pic>
    </p:spTree>
    <p:extLst>
      <p:ext uri="{BB962C8B-B14F-4D97-AF65-F5344CB8AC3E}">
        <p14:creationId xmlns:p14="http://schemas.microsoft.com/office/powerpoint/2010/main" val="403736892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Landmark Heuristics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a:bodyPr>
              <a:lstStyle/>
              <a:p>
                <a14:m>
                  <m:oMath xmlns:m="http://schemas.openxmlformats.org/officeDocument/2006/math">
                    <m:r>
                      <a:rPr lang="en-US" i="1" dirty="0" smtClean="0">
                        <a:latin typeface="Cambria Math" panose="02040503050406030204" pitchFamily="18" charset="0"/>
                      </a:rPr>
                      <m:t>𝑃</m:t>
                    </m:r>
                    <m:r>
                      <a:rPr lang="en-US" i="1" dirty="0" smtClean="0">
                        <a:latin typeface="Cambria Math" panose="02040503050406030204" pitchFamily="18" charset="0"/>
                      </a:rPr>
                      <m:t>=(</m:t>
                    </m:r>
                    <m:r>
                      <m:rPr>
                        <m:sty m:val="p"/>
                      </m:rPr>
                      <a:rPr lang="en-US" i="0" dirty="0">
                        <a:latin typeface="Cambria Math" panose="02040503050406030204" pitchFamily="18" charset="0"/>
                      </a:rPr>
                      <m:t>Σ</m:t>
                    </m:r>
                    <m:r>
                      <a:rPr lang="en-US" i="1" dirty="0">
                        <a:latin typeface="Cambria Math" panose="02040503050406030204" pitchFamily="18" charset="0"/>
                      </a:rPr>
                      <m:t>,</m:t>
                    </m:r>
                    <m:sSub>
                      <m:sSubPr>
                        <m:ctrlPr>
                          <a:rPr lang="de-DE" b="0" i="1" dirty="0" smtClean="0">
                            <a:latin typeface="Cambria Math" panose="02040503050406030204" pitchFamily="18" charset="0"/>
                          </a:rPr>
                        </m:ctrlPr>
                      </m:sSubPr>
                      <m:e>
                        <m:r>
                          <a:rPr lang="en-US" i="1" dirty="0">
                            <a:latin typeface="Cambria Math" panose="02040503050406030204" pitchFamily="18" charset="0"/>
                          </a:rPr>
                          <m:t>𝑠</m:t>
                        </m:r>
                      </m:e>
                      <m:sub>
                        <m:r>
                          <a:rPr lang="de-DE" b="0" i="1" dirty="0" smtClean="0">
                            <a:latin typeface="Cambria Math" panose="02040503050406030204" pitchFamily="18" charset="0"/>
                          </a:rPr>
                          <m:t>0</m:t>
                        </m:r>
                      </m:sub>
                    </m:sSub>
                    <m:r>
                      <a:rPr lang="en-US" i="1" dirty="0">
                        <a:latin typeface="Cambria Math" panose="02040503050406030204" pitchFamily="18" charset="0"/>
                      </a:rPr>
                      <m:t>,</m:t>
                    </m:r>
                    <m:r>
                      <a:rPr lang="en-US" i="1" dirty="0">
                        <a:latin typeface="Cambria Math" panose="02040503050406030204" pitchFamily="18" charset="0"/>
                      </a:rPr>
                      <m:t>𝑔</m:t>
                    </m:r>
                    <m:r>
                      <a:rPr lang="en-US" i="1" dirty="0">
                        <a:latin typeface="Cambria Math" panose="02040503050406030204" pitchFamily="18" charset="0"/>
                      </a:rPr>
                      <m:t>)</m:t>
                    </m:r>
                  </m:oMath>
                </a14:m>
                <a:r>
                  <a:rPr lang="en-US" dirty="0"/>
                  <a:t> be a planning problem</a:t>
                </a:r>
              </a:p>
              <a:p>
                <a:r>
                  <a:rPr lang="en-US" dirty="0"/>
                  <a:t>Let </a:t>
                </a:r>
                <a14:m>
                  <m:oMath xmlns:m="http://schemas.openxmlformats.org/officeDocument/2006/math">
                    <m:r>
                      <a:rPr lang="en-US" i="1" dirty="0" smtClean="0">
                        <a:latin typeface="Cambria Math" panose="02040503050406030204" pitchFamily="18" charset="0"/>
                      </a:rPr>
                      <m:t>𝜑</m:t>
                    </m:r>
                    <m:r>
                      <a:rPr lang="en-US" i="1" dirty="0">
                        <a:latin typeface="Cambria Math" panose="02040503050406030204" pitchFamily="18" charset="0"/>
                      </a:rPr>
                      <m:t>=</m:t>
                    </m:r>
                    <m:sSub>
                      <m:sSubPr>
                        <m:ctrlPr>
                          <a:rPr lang="de-DE" b="0" i="1" dirty="0" smtClean="0">
                            <a:latin typeface="Cambria Math" panose="02040503050406030204" pitchFamily="18" charset="0"/>
                          </a:rPr>
                        </m:ctrlPr>
                      </m:sSubPr>
                      <m:e>
                        <m:r>
                          <a:rPr lang="el-GR" i="1" dirty="0">
                            <a:latin typeface="Cambria Math" panose="02040503050406030204" pitchFamily="18" charset="0"/>
                          </a:rPr>
                          <m:t>𝜑</m:t>
                        </m:r>
                      </m:e>
                      <m:sub>
                        <m:r>
                          <a:rPr lang="de-DE" b="0" i="1" dirty="0" smtClean="0">
                            <a:latin typeface="Cambria Math" panose="02040503050406030204" pitchFamily="18" charset="0"/>
                          </a:rPr>
                          <m:t>1</m:t>
                        </m:r>
                      </m:sub>
                    </m:sSub>
                    <m:r>
                      <a:rPr lang="en-US" i="1" dirty="0">
                        <a:latin typeface="Cambria Math" panose="02040503050406030204" pitchFamily="18" charset="0"/>
                        <a:ea typeface="Cambria Math" panose="02040503050406030204" pitchFamily="18" charset="0"/>
                      </a:rPr>
                      <m:t>∨</m:t>
                    </m:r>
                    <m:r>
                      <a:rPr lang="en-US" i="1" dirty="0">
                        <a:latin typeface="Cambria Math" panose="02040503050406030204" pitchFamily="18" charset="0"/>
                      </a:rPr>
                      <m:t>…</m:t>
                    </m:r>
                    <m:r>
                      <a:rPr lang="en-US" i="1" dirty="0" smtClean="0">
                        <a:latin typeface="Cambria Math" panose="02040503050406030204" pitchFamily="18" charset="0"/>
                        <a:ea typeface="Cambria Math" panose="02040503050406030204" pitchFamily="18" charset="0"/>
                      </a:rPr>
                      <m:t>∨</m:t>
                    </m:r>
                    <m:sSub>
                      <m:sSubPr>
                        <m:ctrlPr>
                          <a:rPr lang="de-DE" b="0" i="1" dirty="0" smtClean="0">
                            <a:latin typeface="Cambria Math" panose="02040503050406030204" pitchFamily="18" charset="0"/>
                            <a:cs typeface="Times New Roman Regular" charset="0"/>
                          </a:rPr>
                        </m:ctrlPr>
                      </m:sSubPr>
                      <m:e>
                        <m:r>
                          <a:rPr lang="el-GR" i="1" dirty="0">
                            <a:latin typeface="Cambria Math" panose="02040503050406030204" pitchFamily="18" charset="0"/>
                          </a:rPr>
                          <m:t>𝜑</m:t>
                        </m:r>
                      </m:e>
                      <m:sub>
                        <m:r>
                          <a:rPr lang="de-DE" b="0" i="1" dirty="0" smtClean="0">
                            <a:latin typeface="Cambria Math" panose="02040503050406030204" pitchFamily="18" charset="0"/>
                          </a:rPr>
                          <m:t>𝑚</m:t>
                        </m:r>
                      </m:sub>
                    </m:sSub>
                  </m:oMath>
                </a14:m>
                <a:r>
                  <a:rPr lang="en-US" dirty="0"/>
                  <a:t> be a disjunction of ground atoms</a:t>
                </a:r>
              </a:p>
              <a:p>
                <a14:m>
                  <m:oMath xmlns:m="http://schemas.openxmlformats.org/officeDocument/2006/math">
                    <m:r>
                      <a:rPr lang="en-US" i="1" dirty="0">
                        <a:latin typeface="Cambria Math" panose="02040503050406030204" pitchFamily="18" charset="0"/>
                      </a:rPr>
                      <m:t>𝜑</m:t>
                    </m:r>
                  </m:oMath>
                </a14:m>
                <a:r>
                  <a:rPr lang="en-US" dirty="0"/>
                  <a:t> is a </a:t>
                </a:r>
                <a:r>
                  <a:rPr lang="en-US" dirty="0">
                    <a:solidFill>
                      <a:schemeClr val="accent1"/>
                    </a:solidFill>
                  </a:rPr>
                  <a:t>landmark</a:t>
                </a:r>
                <a:r>
                  <a:rPr lang="en-US" i="1" dirty="0"/>
                  <a:t> </a:t>
                </a:r>
                <a:r>
                  <a:rPr lang="en-US" dirty="0"/>
                  <a:t>for </a:t>
                </a:r>
                <a14:m>
                  <m:oMath xmlns:m="http://schemas.openxmlformats.org/officeDocument/2006/math">
                    <m:r>
                      <a:rPr lang="en-US" i="1" dirty="0">
                        <a:latin typeface="Cambria Math" panose="02040503050406030204" pitchFamily="18" charset="0"/>
                      </a:rPr>
                      <m:t>𝑃</m:t>
                    </m:r>
                  </m:oMath>
                </a14:m>
                <a:r>
                  <a:rPr lang="en-US" dirty="0"/>
                  <a:t> </a:t>
                </a:r>
                <a:r>
                  <a:rPr lang="en-US" dirty="0">
                    <a:ea typeface="Times New Roman" charset="0"/>
                    <a:cs typeface="Times New Roman" charset="0"/>
                  </a:rPr>
                  <a:t>if </a:t>
                </a:r>
                <a14:m>
                  <m:oMath xmlns:m="http://schemas.openxmlformats.org/officeDocument/2006/math">
                    <m:r>
                      <a:rPr lang="en-US" i="1" dirty="0">
                        <a:latin typeface="Cambria Math" panose="02040503050406030204" pitchFamily="18" charset="0"/>
                      </a:rPr>
                      <m:t>𝜑</m:t>
                    </m:r>
                  </m:oMath>
                </a14:m>
                <a:r>
                  <a:rPr lang="en-US" dirty="0">
                    <a:ea typeface="Times New Roman" charset="0"/>
                    <a:cs typeface="Times New Roman" charset="0"/>
                  </a:rPr>
                  <a:t> is tru</a:t>
                </a:r>
                <a:r>
                  <a:rPr lang="en-US" dirty="0"/>
                  <a:t>e at some point in every solution for </a:t>
                </a:r>
                <a14:m>
                  <m:oMath xmlns:m="http://schemas.openxmlformats.org/officeDocument/2006/math">
                    <m:r>
                      <a:rPr lang="en-US" i="1" dirty="0">
                        <a:latin typeface="Cambria Math" panose="02040503050406030204" pitchFamily="18" charset="0"/>
                      </a:rPr>
                      <m:t>𝑃</m:t>
                    </m:r>
                  </m:oMath>
                </a14:m>
                <a:endParaRPr lang="en-US" dirty="0"/>
              </a:p>
              <a:p>
                <a:r>
                  <a:rPr lang="en-US" dirty="0"/>
                  <a:t>Example landmarks</a:t>
                </a:r>
              </a:p>
              <a:p>
                <a:pPr lvl="1"/>
                <a14:m>
                  <m:oMath xmlns:m="http://schemas.openxmlformats.org/officeDocument/2006/math">
                    <m:r>
                      <a:rPr lang="ro-RO" i="1" dirty="0" smtClean="0">
                        <a:latin typeface="Cambria Math" panose="02040503050406030204" pitchFamily="18" charset="0"/>
                      </a:rPr>
                      <m:t>𝑙𝑜𝑐</m:t>
                    </m:r>
                    <m:d>
                      <m:dPr>
                        <m:ctrlPr>
                          <a:rPr lang="ro-RO" i="1" dirty="0" smtClean="0">
                            <a:latin typeface="Cambria Math" panose="02040503050406030204" pitchFamily="18" charset="0"/>
                          </a:rPr>
                        </m:ctrlPr>
                      </m:dPr>
                      <m:e>
                        <m:r>
                          <a:rPr lang="ro-RO" i="1" dirty="0" smtClean="0">
                            <a:latin typeface="Cambria Math" panose="02040503050406030204" pitchFamily="18" charset="0"/>
                          </a:rPr>
                          <m:t>𝑟</m:t>
                        </m:r>
                        <m:r>
                          <a:rPr lang="ro-RO" i="1" dirty="0" smtClean="0">
                            <a:latin typeface="Cambria Math" panose="02040503050406030204" pitchFamily="18" charset="0"/>
                          </a:rPr>
                          <m:t>1</m:t>
                        </m:r>
                      </m:e>
                    </m:d>
                    <m:r>
                      <a:rPr lang="de-DE" b="0" i="1" dirty="0" smtClean="0">
                        <a:latin typeface="Cambria Math" panose="02040503050406030204" pitchFamily="18" charset="0"/>
                      </a:rPr>
                      <m:t>=</m:t>
                    </m:r>
                    <m:r>
                      <a:rPr lang="ro-RO" i="1" dirty="0" smtClean="0">
                        <a:latin typeface="Cambria Math" panose="02040503050406030204" pitchFamily="18" charset="0"/>
                      </a:rPr>
                      <m:t>𝑑</m:t>
                    </m:r>
                    <m:r>
                      <a:rPr lang="ro-RO" i="1" dirty="0" smtClean="0">
                        <a:latin typeface="Cambria Math" panose="02040503050406030204" pitchFamily="18" charset="0"/>
                      </a:rPr>
                      <m:t>1</m:t>
                    </m:r>
                  </m:oMath>
                </a14:m>
                <a:endParaRPr lang="ro-RO" dirty="0">
                  <a:latin typeface="Calibri"/>
                </a:endParaRPr>
              </a:p>
              <a:p>
                <a:pPr lvl="1"/>
                <a14:m>
                  <m:oMath xmlns:m="http://schemas.openxmlformats.org/officeDocument/2006/math">
                    <m:r>
                      <a:rPr lang="ro-RO" i="1" dirty="0" smtClean="0">
                        <a:latin typeface="Cambria Math" panose="02040503050406030204" pitchFamily="18" charset="0"/>
                      </a:rPr>
                      <m:t>𝑙𝑜𝑐</m:t>
                    </m:r>
                    <m:d>
                      <m:dPr>
                        <m:ctrlPr>
                          <a:rPr lang="ro-RO" i="1" dirty="0" smtClean="0">
                            <a:latin typeface="Cambria Math" panose="02040503050406030204" pitchFamily="18" charset="0"/>
                          </a:rPr>
                        </m:ctrlPr>
                      </m:dPr>
                      <m:e>
                        <m:r>
                          <a:rPr lang="ro-RO" i="1" dirty="0" smtClean="0">
                            <a:latin typeface="Cambria Math" panose="02040503050406030204" pitchFamily="18" charset="0"/>
                          </a:rPr>
                          <m:t>𝑟</m:t>
                        </m:r>
                        <m:r>
                          <a:rPr lang="ro-RO" i="1" dirty="0" smtClean="0">
                            <a:latin typeface="Cambria Math" panose="02040503050406030204" pitchFamily="18" charset="0"/>
                          </a:rPr>
                          <m:t>1</m:t>
                        </m:r>
                      </m:e>
                    </m:d>
                    <m:r>
                      <a:rPr lang="ro-RO" i="1" dirty="0" smtClean="0">
                        <a:latin typeface="Cambria Math" panose="02040503050406030204" pitchFamily="18" charset="0"/>
                      </a:rPr>
                      <m:t>=</m:t>
                    </m:r>
                    <m:r>
                      <a:rPr lang="ro-RO" i="1" dirty="0" smtClean="0">
                        <a:latin typeface="Cambria Math" panose="02040503050406030204" pitchFamily="18" charset="0"/>
                      </a:rPr>
                      <m:t>𝑑</m:t>
                    </m:r>
                    <m:r>
                      <a:rPr lang="ro-RO" i="1" dirty="0" smtClean="0">
                        <a:latin typeface="Cambria Math" panose="02040503050406030204" pitchFamily="18" charset="0"/>
                      </a:rPr>
                      <m:t>3 ∨ </m:t>
                    </m:r>
                    <m:r>
                      <a:rPr lang="ro-RO" i="1" dirty="0">
                        <a:latin typeface="Cambria Math" panose="02040503050406030204" pitchFamily="18" charset="0"/>
                      </a:rPr>
                      <m:t>𝑙𝑜𝑐</m:t>
                    </m:r>
                    <m:d>
                      <m:dPr>
                        <m:ctrlPr>
                          <a:rPr lang="ro-RO" i="1" dirty="0">
                            <a:latin typeface="Cambria Math" panose="02040503050406030204" pitchFamily="18" charset="0"/>
                          </a:rPr>
                        </m:ctrlPr>
                      </m:dPr>
                      <m:e>
                        <m:r>
                          <a:rPr lang="ro-RO" i="1" dirty="0">
                            <a:latin typeface="Cambria Math" panose="02040503050406030204" pitchFamily="18" charset="0"/>
                          </a:rPr>
                          <m:t>𝑟</m:t>
                        </m:r>
                        <m:r>
                          <a:rPr lang="ro-RO" i="1" dirty="0">
                            <a:latin typeface="Cambria Math" panose="02040503050406030204" pitchFamily="18" charset="0"/>
                          </a:rPr>
                          <m:t>1</m:t>
                        </m:r>
                      </m:e>
                    </m:d>
                    <m:r>
                      <a:rPr lang="ro-RO" i="1" dirty="0">
                        <a:latin typeface="Cambria Math" panose="02040503050406030204" pitchFamily="18" charset="0"/>
                      </a:rPr>
                      <m:t>=</m:t>
                    </m:r>
                    <m:r>
                      <a:rPr lang="ro-RO" i="1" dirty="0">
                        <a:latin typeface="Cambria Math" panose="02040503050406030204" pitchFamily="18" charset="0"/>
                      </a:rPr>
                      <m:t>𝑑</m:t>
                    </m:r>
                    <m:r>
                      <a:rPr lang="ro-RO" i="1" dirty="0">
                        <a:latin typeface="Cambria Math" panose="02040503050406030204" pitchFamily="18" charset="0"/>
                      </a:rPr>
                      <m:t>2</m:t>
                    </m:r>
                  </m:oMath>
                </a14:m>
                <a:endParaRPr lang="ro-RO" dirty="0">
                  <a:latin typeface="Calibri"/>
                </a:endParaRPr>
              </a:p>
              <a:p>
                <a:pPr lvl="1"/>
                <a14:m>
                  <m:oMath xmlns:m="http://schemas.openxmlformats.org/officeDocument/2006/math">
                    <m:r>
                      <a:rPr lang="ro-RO" i="1" dirty="0" smtClean="0">
                        <a:latin typeface="Cambria Math" panose="02040503050406030204" pitchFamily="18" charset="0"/>
                      </a:rPr>
                      <m:t>𝑙𝑜𝑐</m:t>
                    </m:r>
                    <m:d>
                      <m:dPr>
                        <m:ctrlPr>
                          <a:rPr lang="ro-RO" i="1" dirty="0" smtClean="0">
                            <a:latin typeface="Cambria Math" panose="02040503050406030204" pitchFamily="18" charset="0"/>
                          </a:rPr>
                        </m:ctrlPr>
                      </m:dPr>
                      <m:e>
                        <m:r>
                          <a:rPr lang="ro-RO" i="1" dirty="0" smtClean="0">
                            <a:latin typeface="Cambria Math" panose="02040503050406030204" pitchFamily="18" charset="0"/>
                          </a:rPr>
                          <m:t>𝑟</m:t>
                        </m:r>
                        <m:r>
                          <a:rPr lang="ro-RO" i="1" dirty="0" smtClean="0">
                            <a:latin typeface="Cambria Math" panose="02040503050406030204" pitchFamily="18" charset="0"/>
                          </a:rPr>
                          <m:t>1</m:t>
                        </m:r>
                      </m:e>
                    </m:d>
                    <m:r>
                      <a:rPr lang="ro-RO" i="1" dirty="0" smtClean="0">
                        <a:latin typeface="Cambria Math" panose="02040503050406030204" pitchFamily="18" charset="0"/>
                      </a:rPr>
                      <m:t>=</m:t>
                    </m:r>
                    <m:r>
                      <a:rPr lang="ro-RO" i="1" dirty="0" smtClean="0">
                        <a:latin typeface="Cambria Math" panose="02040503050406030204" pitchFamily="18" charset="0"/>
                      </a:rPr>
                      <m:t>𝑑</m:t>
                    </m:r>
                    <m:r>
                      <a:rPr lang="ro-RO" i="1" dirty="0" smtClean="0">
                        <a:latin typeface="Cambria Math" panose="02040503050406030204" pitchFamily="18" charset="0"/>
                      </a:rPr>
                      <m:t>3</m:t>
                    </m:r>
                  </m:oMath>
                </a14:m>
                <a:endParaRPr lang="ro-RO" dirty="0">
                  <a:latin typeface="Calibri"/>
                </a:endParaRPr>
              </a:p>
              <a:p>
                <a:pPr marL="396875" lvl="1" indent="0">
                  <a:buNone/>
                </a:pPr>
                <a:endParaRPr lang="ro-RO" dirty="0">
                  <a:latin typeface="Calibri"/>
                </a:endParaRPr>
              </a:p>
              <a:p>
                <a:pPr lvl="1"/>
                <a:endParaRPr lang="en-US" b="1"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3"/>
                <a:stretch>
                  <a:fillRect l="-1955" t="-2486"/>
                </a:stretch>
              </a:blipFill>
            </p:spPr>
            <p:txBody>
              <a:bodyPr/>
              <a:lstStyle/>
              <a:p>
                <a:r>
                  <a:rPr lang="en-GB">
                    <a:noFill/>
                  </a:rPr>
                  <a:t> </a:t>
                </a:r>
              </a:p>
            </p:txBody>
          </p:sp>
        </mc:Fallback>
      </mc:AlternateContent>
      <p:sp>
        <p:nvSpPr>
          <p:cNvPr id="6" name="Date Placeholder 5">
            <a:extLst>
              <a:ext uri="{FF2B5EF4-FFF2-40B4-BE49-F238E27FC236}">
                <a16:creationId xmlns:a16="http://schemas.microsoft.com/office/drawing/2014/main" id="{A14441E4-3561-5A47-AF3A-126B95458AA8}"/>
              </a:ext>
            </a:extLst>
          </p:cNvPr>
          <p:cNvSpPr>
            <a:spLocks noGrp="1"/>
          </p:cNvSpPr>
          <p:nvPr>
            <p:ph type="dt" sz="half" idx="2"/>
          </p:nvPr>
        </p:nvSpPr>
        <p:spPr/>
        <p:txBody>
          <a:bodyPr/>
          <a:lstStyle/>
          <a:p>
            <a:r>
              <a:rPr lang="de-DE"/>
              <a:t>Deterministic</a:t>
            </a:r>
            <a:endParaRPr lang="de-DE" dirty="0"/>
          </a:p>
        </p:txBody>
      </p:sp>
      <p:sp>
        <p:nvSpPr>
          <p:cNvPr id="7" name="Footer Placeholder 6">
            <a:extLst>
              <a:ext uri="{FF2B5EF4-FFF2-40B4-BE49-F238E27FC236}">
                <a16:creationId xmlns:a16="http://schemas.microsoft.com/office/drawing/2014/main" id="{3217A584-BC2C-2384-7793-36B7CB4AB49C}"/>
              </a:ext>
            </a:extLst>
          </p:cNvPr>
          <p:cNvSpPr>
            <a:spLocks noGrp="1"/>
          </p:cNvSpPr>
          <p:nvPr>
            <p:ph type="ftr" sz="quarter" idx="3"/>
          </p:nvPr>
        </p:nvSpPr>
        <p:spPr/>
        <p:txBody>
          <a:bodyPr/>
          <a:lstStyle/>
          <a:p>
            <a:r>
              <a:rPr lang="en-GB"/>
              <a:t>T. Braun - APA</a:t>
            </a:r>
          </a:p>
        </p:txBody>
      </p:sp>
      <p:sp>
        <p:nvSpPr>
          <p:cNvPr id="4" name="Slide Number Placeholder 3">
            <a:extLst>
              <a:ext uri="{FF2B5EF4-FFF2-40B4-BE49-F238E27FC236}">
                <a16:creationId xmlns:a16="http://schemas.microsoft.com/office/drawing/2014/main" id="{AAF75D6D-B9CF-E94C-814F-2DD49FBE9B30}"/>
              </a:ext>
            </a:extLst>
          </p:cNvPr>
          <p:cNvSpPr>
            <a:spLocks noGrp="1"/>
          </p:cNvSpPr>
          <p:nvPr>
            <p:ph type="sldNum" sz="quarter" idx="4"/>
          </p:nvPr>
        </p:nvSpPr>
        <p:spPr/>
        <p:txBody>
          <a:bodyPr/>
          <a:lstStyle/>
          <a:p>
            <a:fld id="{67C9959E-8E6B-B04C-9955-EA096F41CA7A}" type="slidenum">
              <a:rPr lang="en-GB" smtClean="0"/>
              <a:t>104</a:t>
            </a:fld>
            <a:endParaRPr lang="en-GB"/>
          </a:p>
        </p:txBody>
      </p:sp>
      <p:grpSp>
        <p:nvGrpSpPr>
          <p:cNvPr id="103" name="Group 102">
            <a:extLst>
              <a:ext uri="{FF2B5EF4-FFF2-40B4-BE49-F238E27FC236}">
                <a16:creationId xmlns:a16="http://schemas.microsoft.com/office/drawing/2014/main" id="{15BAF7A4-FA86-8346-823C-542D1215EBCF}"/>
              </a:ext>
            </a:extLst>
          </p:cNvPr>
          <p:cNvGrpSpPr>
            <a:grpSpLocks noChangeAspect="1"/>
          </p:cNvGrpSpPr>
          <p:nvPr/>
        </p:nvGrpSpPr>
        <p:grpSpPr>
          <a:xfrm>
            <a:off x="4414256" y="4411915"/>
            <a:ext cx="2657242" cy="1147446"/>
            <a:chOff x="5323352" y="4678231"/>
            <a:chExt cx="2952491" cy="1274940"/>
          </a:xfrm>
        </p:grpSpPr>
        <p:grpSp>
          <p:nvGrpSpPr>
            <p:cNvPr id="104" name="Group 103">
              <a:extLst>
                <a:ext uri="{FF2B5EF4-FFF2-40B4-BE49-F238E27FC236}">
                  <a16:creationId xmlns:a16="http://schemas.microsoft.com/office/drawing/2014/main" id="{73494876-881B-0D4B-AB23-96815B8B7F3D}"/>
                </a:ext>
              </a:extLst>
            </p:cNvPr>
            <p:cNvGrpSpPr/>
            <p:nvPr/>
          </p:nvGrpSpPr>
          <p:grpSpPr>
            <a:xfrm>
              <a:off x="7288292" y="5578688"/>
              <a:ext cx="987551" cy="367987"/>
              <a:chOff x="8801532" y="4013715"/>
              <a:chExt cx="1371600" cy="511093"/>
            </a:xfrm>
          </p:grpSpPr>
          <p:sp>
            <p:nvSpPr>
              <p:cNvPr id="143" name="Lightning Bolt 142">
                <a:extLst>
                  <a:ext uri="{FF2B5EF4-FFF2-40B4-BE49-F238E27FC236}">
                    <a16:creationId xmlns:a16="http://schemas.microsoft.com/office/drawing/2014/main" id="{321BD18C-0267-4247-823D-164ACA5D11BB}"/>
                  </a:ext>
                </a:extLst>
              </p:cNvPr>
              <p:cNvSpPr/>
              <p:nvPr/>
            </p:nvSpPr>
            <p:spPr>
              <a:xfrm rot="19965343">
                <a:off x="9139183" y="4118408"/>
                <a:ext cx="619075" cy="406400"/>
              </a:xfrm>
              <a:prstGeom prst="lightningBolt">
                <a:avLst/>
              </a:prstGeom>
              <a:solidFill>
                <a:srgbClr val="CDC9C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4" name="Freeform 860">
                <a:extLst>
                  <a:ext uri="{FF2B5EF4-FFF2-40B4-BE49-F238E27FC236}">
                    <a16:creationId xmlns:a16="http://schemas.microsoft.com/office/drawing/2014/main" id="{280E36F6-FD91-BB49-9EE1-D0269979E5D9}"/>
                  </a:ext>
                </a:extLst>
              </p:cNvPr>
              <p:cNvSpPr>
                <a:spLocks/>
              </p:cNvSpPr>
              <p:nvPr/>
            </p:nvSpPr>
            <p:spPr bwMode="auto">
              <a:xfrm>
                <a:off x="8801532" y="4026280"/>
                <a:ext cx="1371600" cy="32004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cxnSp>
            <p:nvCxnSpPr>
              <p:cNvPr id="145" name="Straight Connector 144">
                <a:extLst>
                  <a:ext uri="{FF2B5EF4-FFF2-40B4-BE49-F238E27FC236}">
                    <a16:creationId xmlns:a16="http://schemas.microsoft.com/office/drawing/2014/main" id="{AA80BC32-55B3-FC4F-8639-C4FBD0575622}"/>
                  </a:ext>
                </a:extLst>
              </p:cNvPr>
              <p:cNvCxnSpPr/>
              <p:nvPr/>
            </p:nvCxnSpPr>
            <p:spPr>
              <a:xfrm>
                <a:off x="9047075" y="4017699"/>
                <a:ext cx="1124712"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6" name="Straight Connector 145">
                <a:extLst>
                  <a:ext uri="{FF2B5EF4-FFF2-40B4-BE49-F238E27FC236}">
                    <a16:creationId xmlns:a16="http://schemas.microsoft.com/office/drawing/2014/main" id="{C524200F-0420-FD4A-9A8E-DB100824109E}"/>
                  </a:ext>
                </a:extLst>
              </p:cNvPr>
              <p:cNvCxnSpPr/>
              <p:nvPr/>
            </p:nvCxnSpPr>
            <p:spPr>
              <a:xfrm flipV="1">
                <a:off x="9829800" y="4013715"/>
                <a:ext cx="341987" cy="332605"/>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7" name="Straight Connector 146">
                <a:extLst>
                  <a:ext uri="{FF2B5EF4-FFF2-40B4-BE49-F238E27FC236}">
                    <a16:creationId xmlns:a16="http://schemas.microsoft.com/office/drawing/2014/main" id="{58136C36-A600-DA42-B3DC-AED58B41012D}"/>
                  </a:ext>
                </a:extLst>
              </p:cNvPr>
              <p:cNvCxnSpPr>
                <a:cxnSpLocks/>
              </p:cNvCxnSpPr>
              <p:nvPr/>
            </p:nvCxnSpPr>
            <p:spPr>
              <a:xfrm>
                <a:off x="8997725" y="4349095"/>
                <a:ext cx="261014"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05" name="Group 104">
              <a:extLst>
                <a:ext uri="{FF2B5EF4-FFF2-40B4-BE49-F238E27FC236}">
                  <a16:creationId xmlns:a16="http://schemas.microsoft.com/office/drawing/2014/main" id="{F2FA720F-2BD5-FE46-A6DA-1EF995D324A7}"/>
                </a:ext>
              </a:extLst>
            </p:cNvPr>
            <p:cNvGrpSpPr/>
            <p:nvPr/>
          </p:nvGrpSpPr>
          <p:grpSpPr>
            <a:xfrm>
              <a:off x="5323352" y="5509529"/>
              <a:ext cx="1253855" cy="443642"/>
              <a:chOff x="6504246" y="3854161"/>
              <a:chExt cx="1741467" cy="616169"/>
            </a:xfrm>
          </p:grpSpPr>
          <p:grpSp>
            <p:nvGrpSpPr>
              <p:cNvPr id="137" name="Group 136">
                <a:extLst>
                  <a:ext uri="{FF2B5EF4-FFF2-40B4-BE49-F238E27FC236}">
                    <a16:creationId xmlns:a16="http://schemas.microsoft.com/office/drawing/2014/main" id="{C1BE8205-1515-2047-8DCE-F9C477ECE7EE}"/>
                  </a:ext>
                </a:extLst>
              </p:cNvPr>
              <p:cNvGrpSpPr/>
              <p:nvPr/>
            </p:nvGrpSpPr>
            <p:grpSpPr>
              <a:xfrm>
                <a:off x="6504246" y="3854161"/>
                <a:ext cx="1589458" cy="616169"/>
                <a:chOff x="6135946" y="3854161"/>
                <a:chExt cx="1589458" cy="616169"/>
              </a:xfrm>
            </p:grpSpPr>
            <p:sp>
              <p:nvSpPr>
                <p:cNvPr id="139" name="Lightning Bolt 138">
                  <a:extLst>
                    <a:ext uri="{FF2B5EF4-FFF2-40B4-BE49-F238E27FC236}">
                      <a16:creationId xmlns:a16="http://schemas.microsoft.com/office/drawing/2014/main" id="{45355C3D-0B67-CE41-AC65-6F5A5AC9E810}"/>
                    </a:ext>
                  </a:extLst>
                </p:cNvPr>
                <p:cNvSpPr/>
                <p:nvPr/>
              </p:nvSpPr>
              <p:spPr>
                <a:xfrm rot="19965343">
                  <a:off x="6135946" y="4063930"/>
                  <a:ext cx="760257" cy="406400"/>
                </a:xfrm>
                <a:prstGeom prst="lightningBolt">
                  <a:avLst/>
                </a:prstGeom>
                <a:solidFill>
                  <a:srgbClr val="CDC9C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0" name="Straight Connector 139">
                  <a:extLst>
                    <a:ext uri="{FF2B5EF4-FFF2-40B4-BE49-F238E27FC236}">
                      <a16:creationId xmlns:a16="http://schemas.microsoft.com/office/drawing/2014/main" id="{E486CB80-9E51-B249-945F-8696196EE7CE}"/>
                    </a:ext>
                  </a:extLst>
                </p:cNvPr>
                <p:cNvCxnSpPr/>
                <p:nvPr/>
              </p:nvCxnSpPr>
              <p:spPr>
                <a:xfrm>
                  <a:off x="6591548" y="3854161"/>
                  <a:ext cx="113385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1" name="Straight Connector 140">
                  <a:extLst>
                    <a:ext uri="{FF2B5EF4-FFF2-40B4-BE49-F238E27FC236}">
                      <a16:creationId xmlns:a16="http://schemas.microsoft.com/office/drawing/2014/main" id="{339502EC-D966-D043-B3C5-C4C0C884DC80}"/>
                    </a:ext>
                  </a:extLst>
                </p:cNvPr>
                <p:cNvCxnSpPr>
                  <a:cxnSpLocks noChangeAspect="1"/>
                </p:cNvCxnSpPr>
                <p:nvPr/>
              </p:nvCxnSpPr>
              <p:spPr>
                <a:xfrm flipV="1">
                  <a:off x="6173361" y="3859976"/>
                  <a:ext cx="423087" cy="41148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2" name="Straight Connector 141">
                  <a:extLst>
                    <a:ext uri="{FF2B5EF4-FFF2-40B4-BE49-F238E27FC236}">
                      <a16:creationId xmlns:a16="http://schemas.microsoft.com/office/drawing/2014/main" id="{0FB21717-98C7-934D-BE1B-E0EC666C72B9}"/>
                    </a:ext>
                  </a:extLst>
                </p:cNvPr>
                <p:cNvCxnSpPr>
                  <a:cxnSpLocks/>
                </p:cNvCxnSpPr>
                <p:nvPr/>
              </p:nvCxnSpPr>
              <p:spPr>
                <a:xfrm>
                  <a:off x="6901786" y="4296856"/>
                  <a:ext cx="261014"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138" name="Freeform 860">
                <a:extLst>
                  <a:ext uri="{FF2B5EF4-FFF2-40B4-BE49-F238E27FC236}">
                    <a16:creationId xmlns:a16="http://schemas.microsoft.com/office/drawing/2014/main" id="{6CE0796C-A62C-4B40-B479-1DEECAD44591}"/>
                  </a:ext>
                </a:extLst>
              </p:cNvPr>
              <p:cNvSpPr>
                <a:spLocks/>
              </p:cNvSpPr>
              <p:nvPr/>
            </p:nvSpPr>
            <p:spPr bwMode="auto">
              <a:xfrm>
                <a:off x="6522378" y="3865501"/>
                <a:ext cx="1723335" cy="42976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sp>
          <p:nvSpPr>
            <p:cNvPr id="106" name="Line 853">
              <a:extLst>
                <a:ext uri="{FF2B5EF4-FFF2-40B4-BE49-F238E27FC236}">
                  <a16:creationId xmlns:a16="http://schemas.microsoft.com/office/drawing/2014/main" id="{CAB1F397-9EE3-4445-8D30-7AF8CFE5274C}"/>
                </a:ext>
              </a:extLst>
            </p:cNvPr>
            <p:cNvSpPr>
              <a:spLocks noChangeShapeType="1"/>
            </p:cNvSpPr>
            <p:nvPr/>
          </p:nvSpPr>
          <p:spPr bwMode="auto">
            <a:xfrm>
              <a:off x="5967843" y="5947252"/>
              <a:ext cx="1316735"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dirty="0">
                  <a:ea typeface="Times New Roman"/>
                  <a:cs typeface="Times New Roman"/>
                </a:rPr>
                <a:t>          d3</a:t>
              </a:r>
            </a:p>
          </p:txBody>
        </p:sp>
        <p:grpSp>
          <p:nvGrpSpPr>
            <p:cNvPr id="107" name="Group 106">
              <a:extLst>
                <a:ext uri="{FF2B5EF4-FFF2-40B4-BE49-F238E27FC236}">
                  <a16:creationId xmlns:a16="http://schemas.microsoft.com/office/drawing/2014/main" id="{E08D1AF3-79C0-CD45-8B98-8C9B69F4445B}"/>
                </a:ext>
              </a:extLst>
            </p:cNvPr>
            <p:cNvGrpSpPr/>
            <p:nvPr/>
          </p:nvGrpSpPr>
          <p:grpSpPr>
            <a:xfrm>
              <a:off x="6377267" y="4678231"/>
              <a:ext cx="1203321" cy="1021208"/>
              <a:chOff x="3906167" y="3324390"/>
              <a:chExt cx="1671281" cy="1418344"/>
            </a:xfrm>
            <a:solidFill>
              <a:srgbClr val="93D2FE"/>
            </a:solidFill>
          </p:grpSpPr>
          <p:sp>
            <p:nvSpPr>
              <p:cNvPr id="113" name="Oval 859">
                <a:extLst>
                  <a:ext uri="{FF2B5EF4-FFF2-40B4-BE49-F238E27FC236}">
                    <a16:creationId xmlns:a16="http://schemas.microsoft.com/office/drawing/2014/main" id="{7760274D-BAD6-D34E-8057-229040954217}"/>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14" name="Oval 861">
                <a:extLst>
                  <a:ext uri="{FF2B5EF4-FFF2-40B4-BE49-F238E27FC236}">
                    <a16:creationId xmlns:a16="http://schemas.microsoft.com/office/drawing/2014/main" id="{A76B51BE-4E8A-A240-96B0-1F91645645EB}"/>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15" name="Oval 862">
                <a:extLst>
                  <a:ext uri="{FF2B5EF4-FFF2-40B4-BE49-F238E27FC236}">
                    <a16:creationId xmlns:a16="http://schemas.microsoft.com/office/drawing/2014/main" id="{3129A1EB-25D7-C84D-9DAD-C2FFD70E063F}"/>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16" name="Oval 863">
                <a:extLst>
                  <a:ext uri="{FF2B5EF4-FFF2-40B4-BE49-F238E27FC236}">
                    <a16:creationId xmlns:a16="http://schemas.microsoft.com/office/drawing/2014/main" id="{81816B93-445F-994A-B754-09CAC06D822A}"/>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17" name="Oval 863">
                <a:extLst>
                  <a:ext uri="{FF2B5EF4-FFF2-40B4-BE49-F238E27FC236}">
                    <a16:creationId xmlns:a16="http://schemas.microsoft.com/office/drawing/2014/main" id="{5961C75D-5D41-274C-BBE9-5A23AFBE7BA3}"/>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grpSp>
            <p:nvGrpSpPr>
              <p:cNvPr id="118" name="Group 117">
                <a:extLst>
                  <a:ext uri="{FF2B5EF4-FFF2-40B4-BE49-F238E27FC236}">
                    <a16:creationId xmlns:a16="http://schemas.microsoft.com/office/drawing/2014/main" id="{5D736AD6-2E03-0146-9D5A-8A0BB2DA6E9E}"/>
                  </a:ext>
                </a:extLst>
              </p:cNvPr>
              <p:cNvGrpSpPr/>
              <p:nvPr/>
            </p:nvGrpSpPr>
            <p:grpSpPr>
              <a:xfrm>
                <a:off x="3906167" y="4047050"/>
                <a:ext cx="1671281" cy="539042"/>
                <a:chOff x="1320274" y="4580303"/>
                <a:chExt cx="1671281" cy="467246"/>
              </a:xfrm>
              <a:grpFill/>
            </p:grpSpPr>
            <p:sp>
              <p:nvSpPr>
                <p:cNvPr id="133" name="Freeform 860">
                  <a:extLst>
                    <a:ext uri="{FF2B5EF4-FFF2-40B4-BE49-F238E27FC236}">
                      <a16:creationId xmlns:a16="http://schemas.microsoft.com/office/drawing/2014/main" id="{0619CEBD-AF0D-914D-B0EB-78C9A8B35274}"/>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34" name="Rectangle 864">
                  <a:extLst>
                    <a:ext uri="{FF2B5EF4-FFF2-40B4-BE49-F238E27FC236}">
                      <a16:creationId xmlns:a16="http://schemas.microsoft.com/office/drawing/2014/main" id="{05364E25-664E-8D4E-BCB0-6E3E7E209AF8}"/>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ctr"/>
                <a:lstStyle/>
                <a:p>
                  <a:pPr algn="ctr"/>
                  <a:r>
                    <a:rPr lang="en-US" dirty="0">
                      <a:latin typeface="Calibri"/>
                      <a:ea typeface="Calibri"/>
                      <a:cs typeface="Calibri"/>
                    </a:rPr>
                    <a:t>r1</a:t>
                  </a:r>
                </a:p>
              </p:txBody>
            </p:sp>
            <p:sp>
              <p:nvSpPr>
                <p:cNvPr id="135" name="Freeform 865">
                  <a:extLst>
                    <a:ext uri="{FF2B5EF4-FFF2-40B4-BE49-F238E27FC236}">
                      <a16:creationId xmlns:a16="http://schemas.microsoft.com/office/drawing/2014/main" id="{2642CB87-536D-F641-9CFC-799915D2D35E}"/>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36" name="Freeform 866">
                  <a:extLst>
                    <a:ext uri="{FF2B5EF4-FFF2-40B4-BE49-F238E27FC236}">
                      <a16:creationId xmlns:a16="http://schemas.microsoft.com/office/drawing/2014/main" id="{D3742453-9A76-7A4A-8600-2B29C5F487E2}"/>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grpSp>
          <p:grpSp>
            <p:nvGrpSpPr>
              <p:cNvPr id="119" name="Group 118">
                <a:extLst>
                  <a:ext uri="{FF2B5EF4-FFF2-40B4-BE49-F238E27FC236}">
                    <a16:creationId xmlns:a16="http://schemas.microsoft.com/office/drawing/2014/main" id="{CD7045DE-7666-C74B-9EDD-9D8525F45CCC}"/>
                  </a:ext>
                </a:extLst>
              </p:cNvPr>
              <p:cNvGrpSpPr/>
              <p:nvPr/>
            </p:nvGrpSpPr>
            <p:grpSpPr>
              <a:xfrm>
                <a:off x="4596370" y="3324390"/>
                <a:ext cx="552654" cy="1188720"/>
                <a:chOff x="1823226" y="3235632"/>
                <a:chExt cx="552654" cy="1188720"/>
              </a:xfrm>
              <a:grpFill/>
            </p:grpSpPr>
            <p:sp>
              <p:nvSpPr>
                <p:cNvPr id="120" name="Oval 878">
                  <a:extLst>
                    <a:ext uri="{FF2B5EF4-FFF2-40B4-BE49-F238E27FC236}">
                      <a16:creationId xmlns:a16="http://schemas.microsoft.com/office/drawing/2014/main" id="{B7167FD6-CBB6-8846-9FEF-4C46472BAC96}"/>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21" name="Rectangle 880">
                  <a:extLst>
                    <a:ext uri="{FF2B5EF4-FFF2-40B4-BE49-F238E27FC236}">
                      <a16:creationId xmlns:a16="http://schemas.microsoft.com/office/drawing/2014/main" id="{67825692-4873-4646-B6FE-ACDD3D730FC2}"/>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122" name="Oval 878">
                  <a:extLst>
                    <a:ext uri="{FF2B5EF4-FFF2-40B4-BE49-F238E27FC236}">
                      <a16:creationId xmlns:a16="http://schemas.microsoft.com/office/drawing/2014/main" id="{90A2E3D8-0D7B-2746-B589-607D3BF9909E}"/>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23" name="Line 881">
                  <a:extLst>
                    <a:ext uri="{FF2B5EF4-FFF2-40B4-BE49-F238E27FC236}">
                      <a16:creationId xmlns:a16="http://schemas.microsoft.com/office/drawing/2014/main" id="{C759263A-0AC9-B542-81F5-4177D2AE96BF}"/>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24" name="Line 882">
                  <a:extLst>
                    <a:ext uri="{FF2B5EF4-FFF2-40B4-BE49-F238E27FC236}">
                      <a16:creationId xmlns:a16="http://schemas.microsoft.com/office/drawing/2014/main" id="{7DED2A7A-CF44-B944-B351-E97F07264DFE}"/>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25" name="Rectangle 880">
                  <a:extLst>
                    <a:ext uri="{FF2B5EF4-FFF2-40B4-BE49-F238E27FC236}">
                      <a16:creationId xmlns:a16="http://schemas.microsoft.com/office/drawing/2014/main" id="{65831E5E-FB16-CE49-8202-51456F956728}"/>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126" name="Oval 878">
                  <a:extLst>
                    <a:ext uri="{FF2B5EF4-FFF2-40B4-BE49-F238E27FC236}">
                      <a16:creationId xmlns:a16="http://schemas.microsoft.com/office/drawing/2014/main" id="{1F82FED2-5BA4-C847-8E7A-801F947A47B3}"/>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27" name="Line 882">
                  <a:extLst>
                    <a:ext uri="{FF2B5EF4-FFF2-40B4-BE49-F238E27FC236}">
                      <a16:creationId xmlns:a16="http://schemas.microsoft.com/office/drawing/2014/main" id="{DEA0D641-46F0-0E4B-9A1E-3BB19805C993}"/>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28" name="Line 882">
                  <a:extLst>
                    <a:ext uri="{FF2B5EF4-FFF2-40B4-BE49-F238E27FC236}">
                      <a16:creationId xmlns:a16="http://schemas.microsoft.com/office/drawing/2014/main" id="{7A17D84A-7FD2-0842-9E1B-52B66A803809}"/>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29" name="Line 884">
                  <a:extLst>
                    <a:ext uri="{FF2B5EF4-FFF2-40B4-BE49-F238E27FC236}">
                      <a16:creationId xmlns:a16="http://schemas.microsoft.com/office/drawing/2014/main" id="{23311611-73E8-354A-931E-C2885E5A9E28}"/>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p:spPr>
              <p:txBody>
                <a:bodyPr wrap="none" anchor="ctr"/>
                <a:lstStyle/>
                <a:p>
                  <a:endParaRPr lang="en-US" dirty="0">
                    <a:latin typeface="Calibri"/>
                    <a:ea typeface="Calibri"/>
                    <a:cs typeface="Calibri"/>
                  </a:endParaRPr>
                </a:p>
              </p:txBody>
            </p:sp>
            <p:sp>
              <p:nvSpPr>
                <p:cNvPr id="130" name="Oval 885">
                  <a:extLst>
                    <a:ext uri="{FF2B5EF4-FFF2-40B4-BE49-F238E27FC236}">
                      <a16:creationId xmlns:a16="http://schemas.microsoft.com/office/drawing/2014/main" id="{BBCBE22B-4141-E74F-B1CE-620EDF13082D}"/>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31" name="Line 881">
                  <a:extLst>
                    <a:ext uri="{FF2B5EF4-FFF2-40B4-BE49-F238E27FC236}">
                      <a16:creationId xmlns:a16="http://schemas.microsoft.com/office/drawing/2014/main" id="{F9CCD5C0-E46B-5E4E-9140-EDD3FF1DBA9C}"/>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32" name="Line 882">
                  <a:extLst>
                    <a:ext uri="{FF2B5EF4-FFF2-40B4-BE49-F238E27FC236}">
                      <a16:creationId xmlns:a16="http://schemas.microsoft.com/office/drawing/2014/main" id="{7A46BB3A-12BC-3A46-BF62-4960D0A5F27F}"/>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grpSp>
        </p:grpSp>
        <p:grpSp>
          <p:nvGrpSpPr>
            <p:cNvPr id="108" name="Group 107">
              <a:extLst>
                <a:ext uri="{FF2B5EF4-FFF2-40B4-BE49-F238E27FC236}">
                  <a16:creationId xmlns:a16="http://schemas.microsoft.com/office/drawing/2014/main" id="{14457585-CEFD-9C40-BE63-44D9D7AD459C}"/>
                </a:ext>
              </a:extLst>
            </p:cNvPr>
            <p:cNvGrpSpPr/>
            <p:nvPr/>
          </p:nvGrpSpPr>
          <p:grpSpPr>
            <a:xfrm>
              <a:off x="6990430" y="5181159"/>
              <a:ext cx="538242" cy="388227"/>
              <a:chOff x="1012668" y="927184"/>
              <a:chExt cx="747559" cy="539203"/>
            </a:xfrm>
          </p:grpSpPr>
          <p:sp>
            <p:nvSpPr>
              <p:cNvPr id="109" name="Line 853">
                <a:extLst>
                  <a:ext uri="{FF2B5EF4-FFF2-40B4-BE49-F238E27FC236}">
                    <a16:creationId xmlns:a16="http://schemas.microsoft.com/office/drawing/2014/main" id="{49905348-A285-3E4C-950E-71B0542B3F7A}"/>
                  </a:ext>
                </a:extLst>
              </p:cNvPr>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 xmlns:a14="http://schemas.microsoft.com/office/drawing/2010/main">
                    <a:noFill/>
                  </a14:hiddenFill>
                </a:ext>
              </a:extLst>
            </p:spPr>
            <p:txBody>
              <a:bodyPr wrap="none" anchor="ctr">
                <a:flatTx/>
              </a:bodyPr>
              <a:lstStyle/>
              <a:p>
                <a:endParaRPr lang="en-US" dirty="0">
                  <a:latin typeface="Calibri"/>
                  <a:ea typeface="Times New Roman"/>
                  <a:cs typeface="Times New Roman"/>
                </a:endParaRPr>
              </a:p>
            </p:txBody>
          </p:sp>
          <p:sp>
            <p:nvSpPr>
              <p:cNvPr id="110" name="Rectangle 876">
                <a:extLst>
                  <a:ext uri="{FF2B5EF4-FFF2-40B4-BE49-F238E27FC236}">
                    <a16:creationId xmlns:a16="http://schemas.microsoft.com/office/drawing/2014/main" id="{69B507E4-C43D-6941-BB60-95F4F9F9BDB5}"/>
                  </a:ext>
                </a:extLst>
              </p:cNvPr>
              <p:cNvSpPr>
                <a:spLocks noChangeAspect="1" noChangeArrowheads="1"/>
              </p:cNvSpPr>
              <p:nvPr/>
            </p:nvSpPr>
            <p:spPr bwMode="auto">
              <a:xfrm>
                <a:off x="1059818" y="927184"/>
                <a:ext cx="100" cy="427467"/>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latin typeface="Calibri"/>
                  <a:ea typeface="Times New Roman"/>
                  <a:cs typeface="Calibri"/>
                </a:endParaRPr>
              </a:p>
            </p:txBody>
          </p:sp>
          <p:sp>
            <p:nvSpPr>
              <p:cNvPr id="111" name="Rectangle 873">
                <a:extLst>
                  <a:ext uri="{FF2B5EF4-FFF2-40B4-BE49-F238E27FC236}">
                    <a16:creationId xmlns:a16="http://schemas.microsoft.com/office/drawing/2014/main" id="{2D6B9A3D-8AB0-F545-8610-E53A5067E3BE}"/>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dirty="0">
                    <a:latin typeface="Calibri"/>
                    <a:ea typeface="Times New Roman"/>
                    <a:cs typeface="Calibri"/>
                  </a:rPr>
                  <a:t>c1</a:t>
                </a:r>
              </a:p>
            </p:txBody>
          </p:sp>
          <p:sp>
            <p:nvSpPr>
              <p:cNvPr id="112" name="Freeform 875">
                <a:extLst>
                  <a:ext uri="{FF2B5EF4-FFF2-40B4-BE49-F238E27FC236}">
                    <a16:creationId xmlns:a16="http://schemas.microsoft.com/office/drawing/2014/main" id="{19DBA9D1-19B6-374B-9D3C-64E9FA28D8F9}"/>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Times New Roman"/>
                  <a:cs typeface="Times New Roman"/>
                </a:endParaRPr>
              </a:p>
            </p:txBody>
          </p:sp>
        </p:grpSp>
      </p:grpSp>
      <p:grpSp>
        <p:nvGrpSpPr>
          <p:cNvPr id="148" name="Group 147">
            <a:extLst>
              <a:ext uri="{FF2B5EF4-FFF2-40B4-BE49-F238E27FC236}">
                <a16:creationId xmlns:a16="http://schemas.microsoft.com/office/drawing/2014/main" id="{853803B0-114D-3D43-9C08-46BD5766272A}"/>
              </a:ext>
            </a:extLst>
          </p:cNvPr>
          <p:cNvGrpSpPr/>
          <p:nvPr/>
        </p:nvGrpSpPr>
        <p:grpSpPr>
          <a:xfrm>
            <a:off x="7783868" y="3614170"/>
            <a:ext cx="3792268" cy="1975637"/>
            <a:chOff x="821024" y="4395049"/>
            <a:chExt cx="4213631" cy="2195152"/>
          </a:xfrm>
        </p:grpSpPr>
        <p:sp>
          <p:nvSpPr>
            <p:cNvPr id="149" name="Rectangle 891">
              <a:extLst>
                <a:ext uri="{FF2B5EF4-FFF2-40B4-BE49-F238E27FC236}">
                  <a16:creationId xmlns:a16="http://schemas.microsoft.com/office/drawing/2014/main" id="{25364D8F-363D-4545-A4F6-BDB3F7D50CC5}"/>
                </a:ext>
              </a:extLst>
            </p:cNvPr>
            <p:cNvSpPr>
              <a:spLocks noChangeArrowheads="1"/>
            </p:cNvSpPr>
            <p:nvPr/>
          </p:nvSpPr>
          <p:spPr bwMode="auto">
            <a:xfrm>
              <a:off x="1747217" y="5906458"/>
              <a:ext cx="72" cy="307777"/>
            </a:xfrm>
            <a:prstGeom prst="rect">
              <a:avLst/>
            </a:prstGeom>
            <a:solidFill>
              <a:srgbClr val="89D3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endParaRPr lang="en-US" b="1" dirty="0">
                <a:latin typeface="Calibri"/>
                <a:ea typeface="Calibri"/>
                <a:cs typeface="Calibri"/>
              </a:endParaRPr>
            </a:p>
          </p:txBody>
        </p:sp>
        <p:sp>
          <p:nvSpPr>
            <p:cNvPr id="150" name="Rectangle 891">
              <a:extLst>
                <a:ext uri="{FF2B5EF4-FFF2-40B4-BE49-F238E27FC236}">
                  <a16:creationId xmlns:a16="http://schemas.microsoft.com/office/drawing/2014/main" id="{1250F902-AC8A-884C-BB16-38C28486D8E5}"/>
                </a:ext>
              </a:extLst>
            </p:cNvPr>
            <p:cNvSpPr>
              <a:spLocks noChangeArrowheads="1"/>
            </p:cNvSpPr>
            <p:nvPr/>
          </p:nvSpPr>
          <p:spPr bwMode="auto">
            <a:xfrm>
              <a:off x="3751119" y="5970316"/>
              <a:ext cx="72" cy="307777"/>
            </a:xfrm>
            <a:prstGeom prst="rect">
              <a:avLst/>
            </a:prstGeom>
            <a:solidFill>
              <a:srgbClr val="FAC09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endParaRPr lang="en-US" b="1" dirty="0">
                <a:latin typeface="Calibri"/>
                <a:ea typeface="Calibri"/>
                <a:cs typeface="Calibri"/>
              </a:endParaRPr>
            </a:p>
          </p:txBody>
        </p:sp>
        <p:grpSp>
          <p:nvGrpSpPr>
            <p:cNvPr id="202" name="Group 201">
              <a:extLst>
                <a:ext uri="{FF2B5EF4-FFF2-40B4-BE49-F238E27FC236}">
                  <a16:creationId xmlns:a16="http://schemas.microsoft.com/office/drawing/2014/main" id="{064CC435-F6D2-6D45-96E4-27D934B92656}"/>
                </a:ext>
              </a:extLst>
            </p:cNvPr>
            <p:cNvGrpSpPr/>
            <p:nvPr/>
          </p:nvGrpSpPr>
          <p:grpSpPr>
            <a:xfrm>
              <a:off x="1260662" y="5224162"/>
              <a:ext cx="1838582" cy="893728"/>
              <a:chOff x="1026717" y="2276718"/>
              <a:chExt cx="2553587" cy="1241288"/>
            </a:xfrm>
          </p:grpSpPr>
          <p:sp>
            <p:nvSpPr>
              <p:cNvPr id="291" name="Line 853">
                <a:extLst>
                  <a:ext uri="{FF2B5EF4-FFF2-40B4-BE49-F238E27FC236}">
                    <a16:creationId xmlns:a16="http://schemas.microsoft.com/office/drawing/2014/main" id="{E62B27BC-ACC3-0B4A-8B6F-8E7869698711}"/>
                  </a:ext>
                </a:extLst>
              </p:cNvPr>
              <p:cNvSpPr>
                <a:spLocks noChangeShapeType="1"/>
              </p:cNvSpPr>
              <p:nvPr/>
            </p:nvSpPr>
            <p:spPr bwMode="auto">
              <a:xfrm>
                <a:off x="1026717" y="3511947"/>
                <a:ext cx="822962" cy="6059"/>
              </a:xfrm>
              <a:prstGeom prst="line">
                <a:avLst/>
              </a:prstGeom>
              <a:noFill/>
              <a:ln w="9525">
                <a:solidFill>
                  <a:schemeClr val="tx1"/>
                </a:solidFill>
                <a:round/>
                <a:headEnd/>
                <a:tailEnd/>
              </a:ln>
              <a:scene3d>
                <a:camera prst="legacyObliqueTopRight">
                  <a:rot lat="60000" lon="0" rev="0"/>
                </a:camera>
                <a:lightRig rig="legacyFlat3" dir="l"/>
              </a:scene3d>
              <a:sp3d extrusionH="2095500" contourW="6350" prstMaterial="legacyPlastic">
                <a:bevelT w="13500" h="13500" prst="angle"/>
                <a:bevelB w="13500" h="13500" prst="angle"/>
                <a:extrusionClr>
                  <a:srgbClr val="EBE6DB"/>
                </a:extrusionClr>
              </a:sp3d>
              <a:extLst>
                <a:ext uri="{909E8E84-426E-40dd-AFC4-6F175D3DCCD1}">
                  <a14:hiddenFill xmlns="" xmlns:a14="http://schemas.microsoft.com/office/drawing/2010/main">
                    <a:noFill/>
                  </a14:hiddenFill>
                </a:ext>
              </a:extLst>
            </p:spPr>
            <p:txBody>
              <a:bodyPr wrap="none" anchor="ctr">
                <a:flatTx/>
              </a:bodyPr>
              <a:lstStyle/>
              <a:p>
                <a:endParaRPr lang="en-US" dirty="0">
                  <a:latin typeface="Calibri"/>
                  <a:ea typeface="Times New Roman"/>
                  <a:cs typeface="Times New Roman"/>
                </a:endParaRPr>
              </a:p>
            </p:txBody>
          </p:sp>
          <p:cxnSp>
            <p:nvCxnSpPr>
              <p:cNvPr id="292" name="Straight Connector 291">
                <a:extLst>
                  <a:ext uri="{FF2B5EF4-FFF2-40B4-BE49-F238E27FC236}">
                    <a16:creationId xmlns:a16="http://schemas.microsoft.com/office/drawing/2014/main" id="{3A7DAD4A-26EA-BA40-82EA-828D3DCB5A56}"/>
                  </a:ext>
                </a:extLst>
              </p:cNvPr>
              <p:cNvCxnSpPr/>
              <p:nvPr/>
            </p:nvCxnSpPr>
            <p:spPr>
              <a:xfrm>
                <a:off x="2180139" y="2276718"/>
                <a:ext cx="1133857"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93" name="Freeform 860">
                <a:extLst>
                  <a:ext uri="{FF2B5EF4-FFF2-40B4-BE49-F238E27FC236}">
                    <a16:creationId xmlns:a16="http://schemas.microsoft.com/office/drawing/2014/main" id="{8987BAC6-24E5-244B-A969-C548994FBA0A}"/>
                  </a:ext>
                </a:extLst>
              </p:cNvPr>
              <p:cNvSpPr>
                <a:spLocks/>
              </p:cNvSpPr>
              <p:nvPr/>
            </p:nvSpPr>
            <p:spPr bwMode="auto">
              <a:xfrm>
                <a:off x="2604677" y="2352547"/>
                <a:ext cx="393192" cy="37765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294" name="Freeform 860">
                <a:extLst>
                  <a:ext uri="{FF2B5EF4-FFF2-40B4-BE49-F238E27FC236}">
                    <a16:creationId xmlns:a16="http://schemas.microsoft.com/office/drawing/2014/main" id="{50216278-F197-774D-9C4A-C621E28E4E8A}"/>
                  </a:ext>
                </a:extLst>
              </p:cNvPr>
              <p:cNvSpPr>
                <a:spLocks/>
              </p:cNvSpPr>
              <p:nvPr/>
            </p:nvSpPr>
            <p:spPr bwMode="auto">
              <a:xfrm>
                <a:off x="2366898" y="2303564"/>
                <a:ext cx="1213406" cy="42976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sp>
          <p:nvSpPr>
            <p:cNvPr id="203" name="Line 853">
              <a:extLst>
                <a:ext uri="{FF2B5EF4-FFF2-40B4-BE49-F238E27FC236}">
                  <a16:creationId xmlns:a16="http://schemas.microsoft.com/office/drawing/2014/main" id="{82A83844-9693-2D48-8989-3071232AB76D}"/>
                </a:ext>
              </a:extLst>
            </p:cNvPr>
            <p:cNvSpPr>
              <a:spLocks noChangeShapeType="1"/>
            </p:cNvSpPr>
            <p:nvPr/>
          </p:nvSpPr>
          <p:spPr bwMode="auto">
            <a:xfrm>
              <a:off x="3633197" y="6134400"/>
              <a:ext cx="592531" cy="4362"/>
            </a:xfrm>
            <a:prstGeom prst="line">
              <a:avLst/>
            </a:prstGeom>
            <a:noFill/>
            <a:ln w="9525">
              <a:solidFill>
                <a:schemeClr val="tx1"/>
              </a:solidFill>
              <a:round/>
              <a:headEnd/>
              <a:tailEnd/>
            </a:ln>
            <a:scene3d>
              <a:camera prst="legacyObliqueTopRight">
                <a:rot lat="60000" lon="0" rev="0"/>
              </a:camera>
              <a:lightRig rig="legacyFlat3" dir="l"/>
            </a:scene3d>
            <a:sp3d extrusionH="2032000" contourW="6350" prstMaterial="legacyPlastic">
              <a:bevelT w="13500" h="13500" prst="angle"/>
              <a:bevelB w="13500" h="13500" prst="angle"/>
              <a:extrusionClr>
                <a:srgbClr val="EBE6DB"/>
              </a:extrusionClr>
            </a:sp3d>
            <a:extLst>
              <a:ext uri="{909E8E84-426E-40dd-AFC4-6F175D3DCCD1}">
                <a14:hiddenFill xmlns="" xmlns:a14="http://schemas.microsoft.com/office/drawing/2010/main">
                  <a:noFill/>
                </a14:hiddenFill>
              </a:ext>
            </a:extLst>
          </p:spPr>
          <p:txBody>
            <a:bodyPr wrap="none" anchor="ctr">
              <a:flatTx/>
            </a:bodyPr>
            <a:lstStyle/>
            <a:p>
              <a:endParaRPr lang="en-US" dirty="0">
                <a:latin typeface="Calibri"/>
                <a:ea typeface="Times New Roman"/>
                <a:cs typeface="Times New Roman"/>
              </a:endParaRPr>
            </a:p>
          </p:txBody>
        </p:sp>
        <p:grpSp>
          <p:nvGrpSpPr>
            <p:cNvPr id="204" name="Group 203">
              <a:extLst>
                <a:ext uri="{FF2B5EF4-FFF2-40B4-BE49-F238E27FC236}">
                  <a16:creationId xmlns:a16="http://schemas.microsoft.com/office/drawing/2014/main" id="{8B288C33-C493-7E46-8C32-94B690EB3B12}"/>
                </a:ext>
              </a:extLst>
            </p:cNvPr>
            <p:cNvGrpSpPr/>
            <p:nvPr/>
          </p:nvGrpSpPr>
          <p:grpSpPr>
            <a:xfrm>
              <a:off x="3846905" y="5273812"/>
              <a:ext cx="1187750" cy="314160"/>
              <a:chOff x="4618723" y="2324921"/>
              <a:chExt cx="1649655" cy="436333"/>
            </a:xfrm>
          </p:grpSpPr>
          <p:sp>
            <p:nvSpPr>
              <p:cNvPr id="288" name="Freeform 860">
                <a:extLst>
                  <a:ext uri="{FF2B5EF4-FFF2-40B4-BE49-F238E27FC236}">
                    <a16:creationId xmlns:a16="http://schemas.microsoft.com/office/drawing/2014/main" id="{5A6950D4-2CC0-C642-868A-342D841A3038}"/>
                  </a:ext>
                </a:extLst>
              </p:cNvPr>
              <p:cNvSpPr>
                <a:spLocks/>
              </p:cNvSpPr>
              <p:nvPr/>
            </p:nvSpPr>
            <p:spPr bwMode="auto">
              <a:xfrm>
                <a:off x="4713316" y="2596201"/>
                <a:ext cx="393192" cy="16505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cxnSp>
            <p:nvCxnSpPr>
              <p:cNvPr id="289" name="Straight Connector 288">
                <a:extLst>
                  <a:ext uri="{FF2B5EF4-FFF2-40B4-BE49-F238E27FC236}">
                    <a16:creationId xmlns:a16="http://schemas.microsoft.com/office/drawing/2014/main" id="{71ED75EF-E214-2A48-85B0-167D813A3255}"/>
                  </a:ext>
                </a:extLst>
              </p:cNvPr>
              <p:cNvCxnSpPr/>
              <p:nvPr/>
            </p:nvCxnSpPr>
            <p:spPr>
              <a:xfrm>
                <a:off x="5143667" y="2324921"/>
                <a:ext cx="1124711"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90" name="Freeform 860">
                <a:extLst>
                  <a:ext uri="{FF2B5EF4-FFF2-40B4-BE49-F238E27FC236}">
                    <a16:creationId xmlns:a16="http://schemas.microsoft.com/office/drawing/2014/main" id="{C48407F2-D15C-D94A-9A19-B8C7D0E2F83B}"/>
                  </a:ext>
                </a:extLst>
              </p:cNvPr>
              <p:cNvSpPr>
                <a:spLocks/>
              </p:cNvSpPr>
              <p:nvPr/>
            </p:nvSpPr>
            <p:spPr bwMode="auto">
              <a:xfrm>
                <a:off x="4618723" y="2337343"/>
                <a:ext cx="1213406" cy="41148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cxnSp>
          <p:nvCxnSpPr>
            <p:cNvPr id="205" name="Straight Connector 204">
              <a:extLst>
                <a:ext uri="{FF2B5EF4-FFF2-40B4-BE49-F238E27FC236}">
                  <a16:creationId xmlns:a16="http://schemas.microsoft.com/office/drawing/2014/main" id="{BC2825B0-773E-914C-92AC-C03E46481C7A}"/>
                </a:ext>
              </a:extLst>
            </p:cNvPr>
            <p:cNvCxnSpPr/>
            <p:nvPr/>
          </p:nvCxnSpPr>
          <p:spPr>
            <a:xfrm>
              <a:off x="2803769" y="6063004"/>
              <a:ext cx="658367"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06" name="Freeform 860">
              <a:extLst>
                <a:ext uri="{FF2B5EF4-FFF2-40B4-BE49-F238E27FC236}">
                  <a16:creationId xmlns:a16="http://schemas.microsoft.com/office/drawing/2014/main" id="{7154D0C7-56AB-364E-A6AF-EAFB5F6C9C8C}"/>
                </a:ext>
              </a:extLst>
            </p:cNvPr>
            <p:cNvSpPr>
              <a:spLocks/>
            </p:cNvSpPr>
            <p:nvPr/>
          </p:nvSpPr>
          <p:spPr bwMode="auto">
            <a:xfrm>
              <a:off x="2481009" y="6106437"/>
              <a:ext cx="888796" cy="27190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207" name="Freeform 860">
              <a:extLst>
                <a:ext uri="{FF2B5EF4-FFF2-40B4-BE49-F238E27FC236}">
                  <a16:creationId xmlns:a16="http://schemas.microsoft.com/office/drawing/2014/main" id="{238AB63F-599F-EA4F-8D2A-FD31A6D4B20F}"/>
                </a:ext>
              </a:extLst>
            </p:cNvPr>
            <p:cNvSpPr>
              <a:spLocks/>
            </p:cNvSpPr>
            <p:nvPr/>
          </p:nvSpPr>
          <p:spPr bwMode="auto">
            <a:xfrm>
              <a:off x="2354818" y="6063148"/>
              <a:ext cx="1123653" cy="30943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sp>
          <p:nvSpPr>
            <p:cNvPr id="208" name="Line 853">
              <a:extLst>
                <a:ext uri="{FF2B5EF4-FFF2-40B4-BE49-F238E27FC236}">
                  <a16:creationId xmlns:a16="http://schemas.microsoft.com/office/drawing/2014/main" id="{0D67A64A-EEF8-AD46-BDC4-C0EB86F6C409}"/>
                </a:ext>
              </a:extLst>
            </p:cNvPr>
            <p:cNvSpPr>
              <a:spLocks noChangeShapeType="1"/>
            </p:cNvSpPr>
            <p:nvPr/>
          </p:nvSpPr>
          <p:spPr bwMode="auto">
            <a:xfrm>
              <a:off x="2974335" y="6585839"/>
              <a:ext cx="1481327"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dirty="0">
                  <a:latin typeface="Calibri"/>
                  <a:ea typeface="Times New Roman"/>
                  <a:cs typeface="Times New Roman"/>
                </a:rPr>
                <a:t>             d2</a:t>
              </a:r>
            </a:p>
          </p:txBody>
        </p:sp>
        <p:sp>
          <p:nvSpPr>
            <p:cNvPr id="209" name="Line 853">
              <a:extLst>
                <a:ext uri="{FF2B5EF4-FFF2-40B4-BE49-F238E27FC236}">
                  <a16:creationId xmlns:a16="http://schemas.microsoft.com/office/drawing/2014/main" id="{96A6C24A-5FFE-9946-AB96-06C11E65198D}"/>
                </a:ext>
              </a:extLst>
            </p:cNvPr>
            <p:cNvSpPr>
              <a:spLocks noChangeShapeType="1"/>
            </p:cNvSpPr>
            <p:nvPr/>
          </p:nvSpPr>
          <p:spPr bwMode="auto">
            <a:xfrm>
              <a:off x="821024" y="6581477"/>
              <a:ext cx="1481327"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dirty="0">
                  <a:latin typeface="Calibri"/>
                  <a:ea typeface="Times New Roman"/>
                  <a:cs typeface="Times New Roman"/>
                </a:rPr>
                <a:t>            d1</a:t>
              </a:r>
            </a:p>
          </p:txBody>
        </p:sp>
        <p:sp>
          <p:nvSpPr>
            <p:cNvPr id="210" name="Line 853">
              <a:extLst>
                <a:ext uri="{FF2B5EF4-FFF2-40B4-BE49-F238E27FC236}">
                  <a16:creationId xmlns:a16="http://schemas.microsoft.com/office/drawing/2014/main" id="{78AA964E-E607-EC4D-B70E-64F76B43B660}"/>
                </a:ext>
              </a:extLst>
            </p:cNvPr>
            <p:cNvSpPr>
              <a:spLocks noChangeShapeType="1"/>
            </p:cNvSpPr>
            <p:nvPr/>
          </p:nvSpPr>
          <p:spPr bwMode="auto">
            <a:xfrm>
              <a:off x="2493168" y="5664069"/>
              <a:ext cx="1316735"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dirty="0">
                  <a:ea typeface="Times New Roman"/>
                  <a:cs typeface="Times New Roman"/>
                </a:rPr>
                <a:t>           d3</a:t>
              </a:r>
            </a:p>
          </p:txBody>
        </p:sp>
        <p:grpSp>
          <p:nvGrpSpPr>
            <p:cNvPr id="211" name="Group 210">
              <a:extLst>
                <a:ext uri="{FF2B5EF4-FFF2-40B4-BE49-F238E27FC236}">
                  <a16:creationId xmlns:a16="http://schemas.microsoft.com/office/drawing/2014/main" id="{1BD5B9B2-B09F-6648-8826-CD3394973852}"/>
                </a:ext>
              </a:extLst>
            </p:cNvPr>
            <p:cNvGrpSpPr/>
            <p:nvPr/>
          </p:nvGrpSpPr>
          <p:grpSpPr>
            <a:xfrm>
              <a:off x="2893449" y="4395049"/>
              <a:ext cx="1203321" cy="1021208"/>
              <a:chOff x="3906167" y="3324390"/>
              <a:chExt cx="1671281" cy="1418344"/>
            </a:xfrm>
            <a:solidFill>
              <a:srgbClr val="93D2FE"/>
            </a:solidFill>
          </p:grpSpPr>
          <p:sp>
            <p:nvSpPr>
              <p:cNvPr id="264" name="Oval 859">
                <a:extLst>
                  <a:ext uri="{FF2B5EF4-FFF2-40B4-BE49-F238E27FC236}">
                    <a16:creationId xmlns:a16="http://schemas.microsoft.com/office/drawing/2014/main" id="{690C89F7-C35E-7845-948F-7156E485A308}"/>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65" name="Oval 861">
                <a:extLst>
                  <a:ext uri="{FF2B5EF4-FFF2-40B4-BE49-F238E27FC236}">
                    <a16:creationId xmlns:a16="http://schemas.microsoft.com/office/drawing/2014/main" id="{8B6A0D08-1F39-E84E-A568-02C157EB003D}"/>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66" name="Oval 862">
                <a:extLst>
                  <a:ext uri="{FF2B5EF4-FFF2-40B4-BE49-F238E27FC236}">
                    <a16:creationId xmlns:a16="http://schemas.microsoft.com/office/drawing/2014/main" id="{F45BB4EC-7926-F848-913F-8F171535D097}"/>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67" name="Oval 863">
                <a:extLst>
                  <a:ext uri="{FF2B5EF4-FFF2-40B4-BE49-F238E27FC236}">
                    <a16:creationId xmlns:a16="http://schemas.microsoft.com/office/drawing/2014/main" id="{29DA9CB9-09DF-244F-BF76-05358683A8F9}"/>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68" name="Oval 863">
                <a:extLst>
                  <a:ext uri="{FF2B5EF4-FFF2-40B4-BE49-F238E27FC236}">
                    <a16:creationId xmlns:a16="http://schemas.microsoft.com/office/drawing/2014/main" id="{4CB4178F-CF06-0A4E-B606-77770F05CC23}"/>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grpSp>
            <p:nvGrpSpPr>
              <p:cNvPr id="269" name="Group 268">
                <a:extLst>
                  <a:ext uri="{FF2B5EF4-FFF2-40B4-BE49-F238E27FC236}">
                    <a16:creationId xmlns:a16="http://schemas.microsoft.com/office/drawing/2014/main" id="{ABD5F93F-35F3-C844-AA33-C7FEB0F62D60}"/>
                  </a:ext>
                </a:extLst>
              </p:cNvPr>
              <p:cNvGrpSpPr/>
              <p:nvPr/>
            </p:nvGrpSpPr>
            <p:grpSpPr>
              <a:xfrm>
                <a:off x="3906167" y="4047050"/>
                <a:ext cx="1671281" cy="539042"/>
                <a:chOff x="1320274" y="4580303"/>
                <a:chExt cx="1671281" cy="467246"/>
              </a:xfrm>
              <a:grpFill/>
            </p:grpSpPr>
            <p:sp>
              <p:nvSpPr>
                <p:cNvPr id="284" name="Freeform 860">
                  <a:extLst>
                    <a:ext uri="{FF2B5EF4-FFF2-40B4-BE49-F238E27FC236}">
                      <a16:creationId xmlns:a16="http://schemas.microsoft.com/office/drawing/2014/main" id="{3D7DD117-EF1E-AB49-901A-0B9761FC362D}"/>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85" name="Rectangle 864">
                  <a:extLst>
                    <a:ext uri="{FF2B5EF4-FFF2-40B4-BE49-F238E27FC236}">
                      <a16:creationId xmlns:a16="http://schemas.microsoft.com/office/drawing/2014/main" id="{4BF56A6F-A932-6242-85C4-851F03CED933}"/>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ctr"/>
                <a:lstStyle/>
                <a:p>
                  <a:pPr algn="ctr"/>
                  <a:r>
                    <a:rPr lang="en-US" dirty="0">
                      <a:latin typeface="Calibri"/>
                      <a:ea typeface="Calibri"/>
                      <a:cs typeface="Calibri"/>
                    </a:rPr>
                    <a:t>r1</a:t>
                  </a:r>
                </a:p>
              </p:txBody>
            </p:sp>
            <p:sp>
              <p:nvSpPr>
                <p:cNvPr id="286" name="Freeform 865">
                  <a:extLst>
                    <a:ext uri="{FF2B5EF4-FFF2-40B4-BE49-F238E27FC236}">
                      <a16:creationId xmlns:a16="http://schemas.microsoft.com/office/drawing/2014/main" id="{39D586AF-0581-7F4E-8E0D-205A54DDAA72}"/>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87" name="Freeform 866">
                  <a:extLst>
                    <a:ext uri="{FF2B5EF4-FFF2-40B4-BE49-F238E27FC236}">
                      <a16:creationId xmlns:a16="http://schemas.microsoft.com/office/drawing/2014/main" id="{5980B702-2C46-004A-956C-71C0405B2817}"/>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grpSp>
          <p:grpSp>
            <p:nvGrpSpPr>
              <p:cNvPr id="270" name="Group 269">
                <a:extLst>
                  <a:ext uri="{FF2B5EF4-FFF2-40B4-BE49-F238E27FC236}">
                    <a16:creationId xmlns:a16="http://schemas.microsoft.com/office/drawing/2014/main" id="{4CB6D940-3E30-5546-B1DE-6F7B6D4F93D6}"/>
                  </a:ext>
                </a:extLst>
              </p:cNvPr>
              <p:cNvGrpSpPr/>
              <p:nvPr/>
            </p:nvGrpSpPr>
            <p:grpSpPr>
              <a:xfrm>
                <a:off x="4596370" y="3324390"/>
                <a:ext cx="552654" cy="1188720"/>
                <a:chOff x="1823226" y="3235632"/>
                <a:chExt cx="552654" cy="1188720"/>
              </a:xfrm>
              <a:grpFill/>
            </p:grpSpPr>
            <p:sp>
              <p:nvSpPr>
                <p:cNvPr id="271" name="Oval 878">
                  <a:extLst>
                    <a:ext uri="{FF2B5EF4-FFF2-40B4-BE49-F238E27FC236}">
                      <a16:creationId xmlns:a16="http://schemas.microsoft.com/office/drawing/2014/main" id="{F128DC92-AD87-1140-9EE4-C4C3A081700A}"/>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72" name="Rectangle 880">
                  <a:extLst>
                    <a:ext uri="{FF2B5EF4-FFF2-40B4-BE49-F238E27FC236}">
                      <a16:creationId xmlns:a16="http://schemas.microsoft.com/office/drawing/2014/main" id="{6AF7C088-E997-5E42-90D0-C079E5EC8604}"/>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273" name="Oval 878">
                  <a:extLst>
                    <a:ext uri="{FF2B5EF4-FFF2-40B4-BE49-F238E27FC236}">
                      <a16:creationId xmlns:a16="http://schemas.microsoft.com/office/drawing/2014/main" id="{54B18C68-5BFA-5B4C-BE82-4FFA79260705}"/>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74" name="Line 881">
                  <a:extLst>
                    <a:ext uri="{FF2B5EF4-FFF2-40B4-BE49-F238E27FC236}">
                      <a16:creationId xmlns:a16="http://schemas.microsoft.com/office/drawing/2014/main" id="{EF64B3EA-2DFC-884B-9FE0-0DBDB9345ED0}"/>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75" name="Line 882">
                  <a:extLst>
                    <a:ext uri="{FF2B5EF4-FFF2-40B4-BE49-F238E27FC236}">
                      <a16:creationId xmlns:a16="http://schemas.microsoft.com/office/drawing/2014/main" id="{B665E253-6560-D746-A2F9-FE537B0DBE31}"/>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76" name="Rectangle 880">
                  <a:extLst>
                    <a:ext uri="{FF2B5EF4-FFF2-40B4-BE49-F238E27FC236}">
                      <a16:creationId xmlns:a16="http://schemas.microsoft.com/office/drawing/2014/main" id="{256FB039-994F-1245-8DDE-AEF4BBDEE759}"/>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277" name="Oval 878">
                  <a:extLst>
                    <a:ext uri="{FF2B5EF4-FFF2-40B4-BE49-F238E27FC236}">
                      <a16:creationId xmlns:a16="http://schemas.microsoft.com/office/drawing/2014/main" id="{4790D714-FA39-C64B-9711-14787635FCF9}"/>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78" name="Line 882">
                  <a:extLst>
                    <a:ext uri="{FF2B5EF4-FFF2-40B4-BE49-F238E27FC236}">
                      <a16:creationId xmlns:a16="http://schemas.microsoft.com/office/drawing/2014/main" id="{0C502B86-576B-304B-B784-2884BBF93637}"/>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79" name="Line 882">
                  <a:extLst>
                    <a:ext uri="{FF2B5EF4-FFF2-40B4-BE49-F238E27FC236}">
                      <a16:creationId xmlns:a16="http://schemas.microsoft.com/office/drawing/2014/main" id="{FC9BDAA6-B4DE-3C4E-8F9E-29A236DDE900}"/>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80" name="Line 884">
                  <a:extLst>
                    <a:ext uri="{FF2B5EF4-FFF2-40B4-BE49-F238E27FC236}">
                      <a16:creationId xmlns:a16="http://schemas.microsoft.com/office/drawing/2014/main" id="{8893463B-1839-594A-A702-EBDECAC9641A}"/>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p:spPr>
              <p:txBody>
                <a:bodyPr wrap="none" anchor="ctr"/>
                <a:lstStyle/>
                <a:p>
                  <a:endParaRPr lang="en-US" dirty="0">
                    <a:latin typeface="Calibri"/>
                    <a:ea typeface="Calibri"/>
                    <a:cs typeface="Calibri"/>
                  </a:endParaRPr>
                </a:p>
              </p:txBody>
            </p:sp>
            <p:sp>
              <p:nvSpPr>
                <p:cNvPr id="281" name="Oval 885">
                  <a:extLst>
                    <a:ext uri="{FF2B5EF4-FFF2-40B4-BE49-F238E27FC236}">
                      <a16:creationId xmlns:a16="http://schemas.microsoft.com/office/drawing/2014/main" id="{7FB5C0E1-B3FE-F04B-A045-2A84604A6C17}"/>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82" name="Line 881">
                  <a:extLst>
                    <a:ext uri="{FF2B5EF4-FFF2-40B4-BE49-F238E27FC236}">
                      <a16:creationId xmlns:a16="http://schemas.microsoft.com/office/drawing/2014/main" id="{0C3A0FF9-EF91-2B48-B397-AD68999702EB}"/>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83" name="Line 882">
                  <a:extLst>
                    <a:ext uri="{FF2B5EF4-FFF2-40B4-BE49-F238E27FC236}">
                      <a16:creationId xmlns:a16="http://schemas.microsoft.com/office/drawing/2014/main" id="{53272D16-7729-1E45-8E7C-6A6F0B4DC49F}"/>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grpSp>
        </p:grpSp>
        <p:grpSp>
          <p:nvGrpSpPr>
            <p:cNvPr id="212" name="Group 211">
              <a:extLst>
                <a:ext uri="{FF2B5EF4-FFF2-40B4-BE49-F238E27FC236}">
                  <a16:creationId xmlns:a16="http://schemas.microsoft.com/office/drawing/2014/main" id="{9FF7DE19-B9FB-3244-9F51-64B1904EB112}"/>
                </a:ext>
              </a:extLst>
            </p:cNvPr>
            <p:cNvGrpSpPr/>
            <p:nvPr/>
          </p:nvGrpSpPr>
          <p:grpSpPr>
            <a:xfrm>
              <a:off x="884857" y="6119126"/>
              <a:ext cx="538242" cy="388227"/>
              <a:chOff x="1012668" y="927184"/>
              <a:chExt cx="747559" cy="539203"/>
            </a:xfrm>
          </p:grpSpPr>
          <p:sp>
            <p:nvSpPr>
              <p:cNvPr id="213" name="Line 853">
                <a:extLst>
                  <a:ext uri="{FF2B5EF4-FFF2-40B4-BE49-F238E27FC236}">
                    <a16:creationId xmlns:a16="http://schemas.microsoft.com/office/drawing/2014/main" id="{E08A6443-8989-724F-9757-A8A03F7A65F4}"/>
                  </a:ext>
                </a:extLst>
              </p:cNvPr>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 xmlns:a14="http://schemas.microsoft.com/office/drawing/2010/main">
                    <a:noFill/>
                  </a14:hiddenFill>
                </a:ext>
              </a:extLst>
            </p:spPr>
            <p:txBody>
              <a:bodyPr wrap="none" anchor="ctr">
                <a:flatTx/>
              </a:bodyPr>
              <a:lstStyle/>
              <a:p>
                <a:endParaRPr lang="en-US" dirty="0">
                  <a:latin typeface="Calibri"/>
                  <a:ea typeface="Times New Roman"/>
                  <a:cs typeface="Times New Roman"/>
                </a:endParaRPr>
              </a:p>
            </p:txBody>
          </p:sp>
          <p:sp>
            <p:nvSpPr>
              <p:cNvPr id="214" name="Rectangle 876">
                <a:extLst>
                  <a:ext uri="{FF2B5EF4-FFF2-40B4-BE49-F238E27FC236}">
                    <a16:creationId xmlns:a16="http://schemas.microsoft.com/office/drawing/2014/main" id="{0BE2EC96-7E13-C74B-AEC4-AC687994F4D3}"/>
                  </a:ext>
                </a:extLst>
              </p:cNvPr>
              <p:cNvSpPr>
                <a:spLocks noChangeAspect="1" noChangeArrowheads="1"/>
              </p:cNvSpPr>
              <p:nvPr/>
            </p:nvSpPr>
            <p:spPr bwMode="auto">
              <a:xfrm>
                <a:off x="1059818" y="927184"/>
                <a:ext cx="100" cy="427467"/>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latin typeface="Calibri"/>
                  <a:ea typeface="Times New Roman"/>
                  <a:cs typeface="Calibri"/>
                </a:endParaRPr>
              </a:p>
            </p:txBody>
          </p:sp>
          <p:sp>
            <p:nvSpPr>
              <p:cNvPr id="215" name="Rectangle 873">
                <a:extLst>
                  <a:ext uri="{FF2B5EF4-FFF2-40B4-BE49-F238E27FC236}">
                    <a16:creationId xmlns:a16="http://schemas.microsoft.com/office/drawing/2014/main" id="{0645FF42-4A2E-0B4D-8AF4-9598EBD8F6D3}"/>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dirty="0">
                    <a:latin typeface="Calibri"/>
                    <a:ea typeface="Times New Roman"/>
                    <a:cs typeface="Calibri"/>
                  </a:rPr>
                  <a:t>c1</a:t>
                </a:r>
              </a:p>
            </p:txBody>
          </p:sp>
          <p:sp>
            <p:nvSpPr>
              <p:cNvPr id="263" name="Freeform 875">
                <a:extLst>
                  <a:ext uri="{FF2B5EF4-FFF2-40B4-BE49-F238E27FC236}">
                    <a16:creationId xmlns:a16="http://schemas.microsoft.com/office/drawing/2014/main" id="{E9FC1177-7331-0645-8285-91BF26876F9A}"/>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Times New Roman"/>
                  <a:cs typeface="Times New Roman"/>
                </a:endParaRPr>
              </a:p>
            </p:txBody>
          </p:sp>
        </p:grpSp>
      </p:grpSp>
      <mc:AlternateContent xmlns:mc="http://schemas.openxmlformats.org/markup-compatibility/2006" xmlns:a14="http://schemas.microsoft.com/office/drawing/2010/main">
        <mc:Choice Requires="a14">
          <p:sp>
            <p:nvSpPr>
              <p:cNvPr id="297" name="Rectangle 296">
                <a:extLst>
                  <a:ext uri="{FF2B5EF4-FFF2-40B4-BE49-F238E27FC236}">
                    <a16:creationId xmlns:a16="http://schemas.microsoft.com/office/drawing/2014/main" id="{EDE32416-BE39-514B-935B-1DDA5D716580}"/>
                  </a:ext>
                </a:extLst>
              </p:cNvPr>
              <p:cNvSpPr/>
              <p:nvPr/>
            </p:nvSpPr>
            <p:spPr>
              <a:xfrm>
                <a:off x="4332723" y="5598137"/>
                <a:ext cx="2782108" cy="307777"/>
              </a:xfrm>
              <a:prstGeom prst="rect">
                <a:avLst/>
              </a:prstGeom>
            </p:spPr>
            <p:txBody>
              <a:bodyPr wrap="none">
                <a:spAutoFit/>
              </a:bodyPr>
              <a:lstStyle/>
              <a:p>
                <a:r>
                  <a:rPr lang="ro-RO" sz="1400" i="1" dirty="0">
                    <a:latin typeface="Times New Roman"/>
                    <a:cs typeface="Times New Roman"/>
                  </a:rPr>
                  <a:t> </a:t>
                </a:r>
                <a14:m>
                  <m:oMath xmlns:m="http://schemas.openxmlformats.org/officeDocument/2006/math">
                    <m:r>
                      <a:rPr lang="en-US" sz="1400" i="1" dirty="0">
                        <a:latin typeface="Cambria Math" panose="02040503050406030204" pitchFamily="18" charset="0"/>
                      </a:rPr>
                      <m:t>𝑔</m:t>
                    </m:r>
                    <m:r>
                      <a:rPr lang="en-US" sz="1400" i="1" dirty="0">
                        <a:latin typeface="Cambria Math" panose="02040503050406030204" pitchFamily="18" charset="0"/>
                      </a:rPr>
                      <m:t>=</m:t>
                    </m:r>
                    <m:d>
                      <m:dPr>
                        <m:begChr m:val="{"/>
                        <m:endChr m:val="}"/>
                        <m:ctrlPr>
                          <a:rPr lang="en-US" sz="1400" i="1" dirty="0">
                            <a:latin typeface="Cambria Math" panose="02040503050406030204" pitchFamily="18" charset="0"/>
                          </a:rPr>
                        </m:ctrlPr>
                      </m:dPr>
                      <m:e>
                        <m:r>
                          <a:rPr lang="en-US" sz="1400" i="1" dirty="0">
                            <a:latin typeface="Cambria Math" panose="02040503050406030204" pitchFamily="18" charset="0"/>
                          </a:rPr>
                          <m:t>𝑙𝑜𝑐</m:t>
                        </m:r>
                        <m:d>
                          <m:dPr>
                            <m:ctrlPr>
                              <a:rPr lang="en-US" sz="1400" i="1" dirty="0">
                                <a:latin typeface="Cambria Math" panose="02040503050406030204" pitchFamily="18" charset="0"/>
                              </a:rPr>
                            </m:ctrlPr>
                          </m:dPr>
                          <m:e>
                            <m:r>
                              <a:rPr lang="en-US" sz="1400" i="1" dirty="0">
                                <a:latin typeface="Cambria Math" panose="02040503050406030204" pitchFamily="18" charset="0"/>
                              </a:rPr>
                              <m:t>𝑟</m:t>
                            </m:r>
                            <m:r>
                              <a:rPr lang="en-US" sz="1400" i="1" dirty="0">
                                <a:latin typeface="Cambria Math" panose="02040503050406030204" pitchFamily="18" charset="0"/>
                              </a:rPr>
                              <m:t>1</m:t>
                            </m:r>
                          </m:e>
                        </m:d>
                        <m:r>
                          <a:rPr lang="en-US" sz="1400" i="1" dirty="0">
                            <a:latin typeface="Cambria Math" panose="02040503050406030204" pitchFamily="18" charset="0"/>
                          </a:rPr>
                          <m:t>=</m:t>
                        </m:r>
                        <m:r>
                          <a:rPr lang="en-US" sz="1400" i="1" dirty="0">
                            <a:latin typeface="Cambria Math" panose="02040503050406030204" pitchFamily="18" charset="0"/>
                          </a:rPr>
                          <m:t>𝑑</m:t>
                        </m:r>
                        <m:r>
                          <a:rPr lang="en-US" sz="1400" i="1" dirty="0">
                            <a:latin typeface="Cambria Math" panose="02040503050406030204" pitchFamily="18" charset="0"/>
                          </a:rPr>
                          <m:t>3, </m:t>
                        </m:r>
                        <m:r>
                          <a:rPr lang="en-US" sz="1400" i="1" dirty="0">
                            <a:latin typeface="Cambria Math" panose="02040503050406030204" pitchFamily="18" charset="0"/>
                          </a:rPr>
                          <m:t>𝑙𝑜𝑐</m:t>
                        </m:r>
                        <m:d>
                          <m:dPr>
                            <m:ctrlPr>
                              <a:rPr lang="en-US" sz="1400" i="1" dirty="0">
                                <a:latin typeface="Cambria Math" panose="02040503050406030204" pitchFamily="18" charset="0"/>
                              </a:rPr>
                            </m:ctrlPr>
                          </m:dPr>
                          <m:e>
                            <m:r>
                              <a:rPr lang="en-US" sz="1400" i="1" dirty="0">
                                <a:latin typeface="Cambria Math" panose="02040503050406030204" pitchFamily="18" charset="0"/>
                              </a:rPr>
                              <m:t>𝑐</m:t>
                            </m:r>
                            <m:r>
                              <a:rPr lang="en-US" sz="1400" i="1" dirty="0">
                                <a:latin typeface="Cambria Math" panose="02040503050406030204" pitchFamily="18" charset="0"/>
                              </a:rPr>
                              <m:t>1</m:t>
                            </m:r>
                          </m:e>
                        </m:d>
                        <m:r>
                          <a:rPr lang="en-US" sz="1400" i="1" dirty="0">
                            <a:latin typeface="Cambria Math" panose="02040503050406030204" pitchFamily="18" charset="0"/>
                          </a:rPr>
                          <m:t>=</m:t>
                        </m:r>
                        <m:r>
                          <a:rPr lang="en-US" sz="1400" i="1" dirty="0">
                            <a:latin typeface="Cambria Math" panose="02040503050406030204" pitchFamily="18" charset="0"/>
                          </a:rPr>
                          <m:t>𝑟</m:t>
                        </m:r>
                        <m:r>
                          <a:rPr lang="en-US" sz="1400" i="1" dirty="0">
                            <a:latin typeface="Cambria Math" panose="02040503050406030204" pitchFamily="18" charset="0"/>
                          </a:rPr>
                          <m:t>1</m:t>
                        </m:r>
                      </m:e>
                    </m:d>
                  </m:oMath>
                </a14:m>
                <a:endParaRPr lang="en-US" sz="1400" dirty="0">
                  <a:latin typeface="Times New Roman"/>
                  <a:cs typeface="Times New Roman"/>
                </a:endParaRPr>
              </a:p>
            </p:txBody>
          </p:sp>
        </mc:Choice>
        <mc:Fallback xmlns="">
          <p:sp>
            <p:nvSpPr>
              <p:cNvPr id="297" name="Rectangle 296">
                <a:extLst>
                  <a:ext uri="{FF2B5EF4-FFF2-40B4-BE49-F238E27FC236}">
                    <a16:creationId xmlns:a16="http://schemas.microsoft.com/office/drawing/2014/main" id="{EDE32416-BE39-514B-935B-1DDA5D716580}"/>
                  </a:ext>
                </a:extLst>
              </p:cNvPr>
              <p:cNvSpPr>
                <a:spLocks noRot="1" noChangeAspect="1" noMove="1" noResize="1" noEditPoints="1" noAdjustHandles="1" noChangeArrowheads="1" noChangeShapeType="1" noTextEdit="1"/>
              </p:cNvSpPr>
              <p:nvPr/>
            </p:nvSpPr>
            <p:spPr>
              <a:xfrm>
                <a:off x="4332723" y="5598137"/>
                <a:ext cx="2782108" cy="307777"/>
              </a:xfrm>
              <a:prstGeom prst="rect">
                <a:avLst/>
              </a:prstGeom>
              <a:blipFill>
                <a:blip r:embed="rId4"/>
                <a:stretch>
                  <a:fillRect b="-3846"/>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DB1E427C-D7B1-114C-9A7E-DAD1D8F367E4}"/>
                  </a:ext>
                </a:extLst>
              </p:cNvPr>
              <p:cNvSpPr/>
              <p:nvPr/>
            </p:nvSpPr>
            <p:spPr>
              <a:xfrm>
                <a:off x="7601788" y="5594790"/>
                <a:ext cx="4229887" cy="307777"/>
              </a:xfrm>
              <a:prstGeom prst="rect">
                <a:avLst/>
              </a:prstGeom>
            </p:spPr>
            <p:txBody>
              <a:bodyPr wrap="square">
                <a:spAutoFit/>
              </a:bodyPr>
              <a:lstStyle/>
              <a:p>
                <a:pPr marL="9525" lvl="1"/>
                <a14:m>
                  <m:oMathPara xmlns:m="http://schemas.openxmlformats.org/officeDocument/2006/math">
                    <m:oMathParaPr>
                      <m:jc m:val="centerGroup"/>
                    </m:oMathParaPr>
                    <m:oMath xmlns:m="http://schemas.openxmlformats.org/officeDocument/2006/math">
                      <m:sSub>
                        <m:sSubPr>
                          <m:ctrlPr>
                            <a:rPr lang="en-GB" sz="1400" i="1" dirty="0" smtClean="0">
                              <a:latin typeface="Cambria Math" panose="02040503050406030204" pitchFamily="18" charset="0"/>
                            </a:rPr>
                          </m:ctrlPr>
                        </m:sSubPr>
                        <m:e>
                          <m:r>
                            <a:rPr lang="en-GB" sz="1400" i="1" dirty="0">
                              <a:latin typeface="Cambria Math" panose="02040503050406030204" pitchFamily="18" charset="0"/>
                            </a:rPr>
                            <m:t>𝑠</m:t>
                          </m:r>
                        </m:e>
                        <m:sub>
                          <m:r>
                            <a:rPr lang="en-GB" sz="1400" i="1" dirty="0">
                              <a:latin typeface="Cambria Math" panose="02040503050406030204" pitchFamily="18" charset="0"/>
                            </a:rPr>
                            <m:t>0</m:t>
                          </m:r>
                        </m:sub>
                      </m:sSub>
                      <m:r>
                        <a:rPr lang="en-GB" sz="1400" i="1" dirty="0">
                          <a:latin typeface="Cambria Math" panose="02040503050406030204" pitchFamily="18" charset="0"/>
                        </a:rPr>
                        <m:t>=</m:t>
                      </m:r>
                      <m:d>
                        <m:dPr>
                          <m:begChr m:val="{"/>
                          <m:endChr m:val="}"/>
                          <m:ctrlPr>
                            <a:rPr lang="en-GB" sz="1400" i="1" dirty="0">
                              <a:latin typeface="Cambria Math" panose="02040503050406030204" pitchFamily="18" charset="0"/>
                            </a:rPr>
                          </m:ctrlPr>
                        </m:dPr>
                        <m:e>
                          <m:r>
                            <a:rPr lang="en-GB" sz="1400" i="1" dirty="0">
                              <a:latin typeface="Cambria Math" panose="02040503050406030204" pitchFamily="18" charset="0"/>
                            </a:rPr>
                            <m:t>𝑙𝑜𝑐</m:t>
                          </m:r>
                          <m:d>
                            <m:dPr>
                              <m:ctrlPr>
                                <a:rPr lang="en-GB" sz="1400" i="1" dirty="0">
                                  <a:latin typeface="Cambria Math" panose="02040503050406030204" pitchFamily="18" charset="0"/>
                                </a:rPr>
                              </m:ctrlPr>
                            </m:dPr>
                            <m:e>
                              <m:r>
                                <a:rPr lang="en-GB" sz="1400" i="1" dirty="0">
                                  <a:latin typeface="Cambria Math" panose="02040503050406030204" pitchFamily="18" charset="0"/>
                                </a:rPr>
                                <m:t>𝑟</m:t>
                              </m:r>
                              <m:r>
                                <a:rPr lang="en-GB" sz="1400" i="1" dirty="0">
                                  <a:latin typeface="Cambria Math" panose="02040503050406030204" pitchFamily="18" charset="0"/>
                                </a:rPr>
                                <m:t>1</m:t>
                              </m:r>
                            </m:e>
                          </m:d>
                          <m:r>
                            <a:rPr lang="en-GB" sz="1400" i="1" dirty="0">
                              <a:latin typeface="Cambria Math" panose="02040503050406030204" pitchFamily="18" charset="0"/>
                            </a:rPr>
                            <m:t>=</m:t>
                          </m:r>
                          <m:r>
                            <a:rPr lang="en-GB" sz="1400" i="1" dirty="0">
                              <a:latin typeface="Cambria Math" panose="02040503050406030204" pitchFamily="18" charset="0"/>
                            </a:rPr>
                            <m:t>𝑑</m:t>
                          </m:r>
                          <m:r>
                            <a:rPr lang="en-GB" sz="1400" i="1" dirty="0">
                              <a:latin typeface="Cambria Math" panose="02040503050406030204" pitchFamily="18" charset="0"/>
                            </a:rPr>
                            <m:t>3,</m:t>
                          </m:r>
                          <m:r>
                            <a:rPr lang="en-GB" sz="1400" i="1" dirty="0">
                              <a:latin typeface="Cambria Math" panose="02040503050406030204" pitchFamily="18" charset="0"/>
                            </a:rPr>
                            <m:t>𝑐𝑎𝑟𝑔𝑜</m:t>
                          </m:r>
                          <m:d>
                            <m:dPr>
                              <m:ctrlPr>
                                <a:rPr lang="en-GB" sz="1400" i="1" dirty="0">
                                  <a:latin typeface="Cambria Math" panose="02040503050406030204" pitchFamily="18" charset="0"/>
                                </a:rPr>
                              </m:ctrlPr>
                            </m:dPr>
                            <m:e>
                              <m:r>
                                <a:rPr lang="en-GB" sz="1400" i="1" dirty="0">
                                  <a:latin typeface="Cambria Math" panose="02040503050406030204" pitchFamily="18" charset="0"/>
                                </a:rPr>
                                <m:t>𝑟</m:t>
                              </m:r>
                              <m:r>
                                <a:rPr lang="en-GB" sz="1400" i="1" dirty="0">
                                  <a:latin typeface="Cambria Math" panose="02040503050406030204" pitchFamily="18" charset="0"/>
                                </a:rPr>
                                <m:t>1</m:t>
                              </m:r>
                            </m:e>
                          </m:d>
                          <m:r>
                            <a:rPr lang="de-DE" sz="1400" i="1" dirty="0">
                              <a:latin typeface="Cambria Math" panose="02040503050406030204" pitchFamily="18" charset="0"/>
                            </a:rPr>
                            <m:t>=</m:t>
                          </m:r>
                          <m:r>
                            <a:rPr lang="en-GB" sz="1400" i="1" dirty="0">
                              <a:latin typeface="Cambria Math" panose="02040503050406030204" pitchFamily="18" charset="0"/>
                            </a:rPr>
                            <m:t>𝑛𝑖𝑙</m:t>
                          </m:r>
                          <m:r>
                            <a:rPr lang="en-GB" sz="1400" i="1" dirty="0">
                              <a:latin typeface="Cambria Math" panose="02040503050406030204" pitchFamily="18" charset="0"/>
                            </a:rPr>
                            <m:t>, </m:t>
                          </m:r>
                          <m:r>
                            <a:rPr lang="en-GB" sz="1400" i="1" dirty="0">
                              <a:latin typeface="Cambria Math" panose="02040503050406030204" pitchFamily="18" charset="0"/>
                            </a:rPr>
                            <m:t>𝑙𝑜𝑐</m:t>
                          </m:r>
                          <m:d>
                            <m:dPr>
                              <m:ctrlPr>
                                <a:rPr lang="en-GB" sz="1400" i="1" dirty="0">
                                  <a:latin typeface="Cambria Math" panose="02040503050406030204" pitchFamily="18" charset="0"/>
                                </a:rPr>
                              </m:ctrlPr>
                            </m:dPr>
                            <m:e>
                              <m:r>
                                <a:rPr lang="en-GB" sz="1400" i="1" dirty="0">
                                  <a:latin typeface="Cambria Math" panose="02040503050406030204" pitchFamily="18" charset="0"/>
                                </a:rPr>
                                <m:t>𝑐</m:t>
                              </m:r>
                              <m:r>
                                <a:rPr lang="en-GB" sz="1400" i="1" dirty="0">
                                  <a:latin typeface="Cambria Math" panose="02040503050406030204" pitchFamily="18" charset="0"/>
                                </a:rPr>
                                <m:t>1</m:t>
                              </m:r>
                            </m:e>
                          </m:d>
                          <m:r>
                            <a:rPr lang="en-GB" sz="1400" i="1" dirty="0">
                              <a:latin typeface="Cambria Math" panose="02040503050406030204" pitchFamily="18" charset="0"/>
                            </a:rPr>
                            <m:t>=</m:t>
                          </m:r>
                          <m:r>
                            <a:rPr lang="en-GB" sz="1400" i="1" dirty="0">
                              <a:latin typeface="Cambria Math" panose="02040503050406030204" pitchFamily="18" charset="0"/>
                            </a:rPr>
                            <m:t>𝑑</m:t>
                          </m:r>
                          <m:r>
                            <a:rPr lang="en-GB" sz="1400" i="1" dirty="0">
                              <a:latin typeface="Cambria Math" panose="02040503050406030204" pitchFamily="18" charset="0"/>
                            </a:rPr>
                            <m:t>1</m:t>
                          </m:r>
                        </m:e>
                      </m:d>
                    </m:oMath>
                  </m:oMathPara>
                </a14:m>
                <a:endParaRPr lang="en-GB" sz="1400" dirty="0"/>
              </a:p>
            </p:txBody>
          </p:sp>
        </mc:Choice>
        <mc:Fallback xmlns="">
          <p:sp>
            <p:nvSpPr>
              <p:cNvPr id="5" name="Rectangle 4">
                <a:extLst>
                  <a:ext uri="{FF2B5EF4-FFF2-40B4-BE49-F238E27FC236}">
                    <a16:creationId xmlns:a16="http://schemas.microsoft.com/office/drawing/2014/main" id="{DB1E427C-D7B1-114C-9A7E-DAD1D8F367E4}"/>
                  </a:ext>
                </a:extLst>
              </p:cNvPr>
              <p:cNvSpPr>
                <a:spLocks noRot="1" noChangeAspect="1" noMove="1" noResize="1" noEditPoints="1" noAdjustHandles="1" noChangeArrowheads="1" noChangeShapeType="1" noTextEdit="1"/>
              </p:cNvSpPr>
              <p:nvPr/>
            </p:nvSpPr>
            <p:spPr>
              <a:xfrm>
                <a:off x="7601788" y="5594790"/>
                <a:ext cx="4229887" cy="307777"/>
              </a:xfrm>
              <a:prstGeom prst="rect">
                <a:avLst/>
              </a:prstGeom>
              <a:blipFill>
                <a:blip r:embed="rId5"/>
                <a:stretch>
                  <a:fillRect b="-4000"/>
                </a:stretch>
              </a:blipFill>
            </p:spPr>
            <p:txBody>
              <a:bodyPr/>
              <a:lstStyle/>
              <a:p>
                <a:r>
                  <a:rPr lang="en-DE">
                    <a:noFill/>
                  </a:rPr>
                  <a:t> </a:t>
                </a:r>
              </a:p>
            </p:txBody>
          </p:sp>
        </mc:Fallback>
      </mc:AlternateContent>
    </p:spTree>
    <p:extLst>
      <p:ext uri="{BB962C8B-B14F-4D97-AF65-F5344CB8AC3E}">
        <p14:creationId xmlns:p14="http://schemas.microsoft.com/office/powerpoint/2010/main" val="391493497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are Landmarks Useful?</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a:bodyPr>
              <a:lstStyle/>
              <a:p>
                <a:r>
                  <a:rPr lang="en-US" dirty="0"/>
                  <a:t>Breaks down a problem into smaller subproblems</a:t>
                </a:r>
              </a:p>
              <a:p>
                <a:endParaRPr lang="en-US" dirty="0"/>
              </a:p>
              <a:p>
                <a:endParaRPr lang="en-US" dirty="0"/>
              </a:p>
              <a:p>
                <a:endParaRPr lang="en-US" dirty="0"/>
              </a:p>
              <a:p>
                <a:r>
                  <a:rPr lang="en-US" dirty="0"/>
                  <a:t>Suppose </a:t>
                </a:r>
                <a14:m>
                  <m:oMath xmlns:m="http://schemas.openxmlformats.org/officeDocument/2006/math">
                    <m:sSub>
                      <m:sSubPr>
                        <m:ctrlPr>
                          <a:rPr lang="de-DE" b="0" i="1" dirty="0" smtClean="0">
                            <a:latin typeface="Cambria Math" panose="02040503050406030204" pitchFamily="18" charset="0"/>
                            <a:cs typeface="Times New Roman"/>
                          </a:rPr>
                        </m:ctrlPr>
                      </m:sSubPr>
                      <m:e>
                        <m:r>
                          <a:rPr lang="en-US" i="1" dirty="0" smtClean="0">
                            <a:latin typeface="Cambria Math" panose="02040503050406030204" pitchFamily="18" charset="0"/>
                            <a:cs typeface="Times New Roman"/>
                          </a:rPr>
                          <m:t>𝑚</m:t>
                        </m:r>
                      </m:e>
                      <m:sub>
                        <m:r>
                          <a:rPr lang="de-DE" b="0" i="1" dirty="0" smtClean="0">
                            <a:latin typeface="Cambria Math" panose="02040503050406030204" pitchFamily="18" charset="0"/>
                            <a:cs typeface="Times New Roman"/>
                          </a:rPr>
                          <m:t>1</m:t>
                        </m:r>
                      </m:sub>
                    </m:sSub>
                    <m:r>
                      <a:rPr lang="de-DE" b="0" i="1" dirty="0" smtClean="0">
                        <a:latin typeface="Cambria Math" panose="02040503050406030204" pitchFamily="18" charset="0"/>
                        <a:cs typeface="Times New Roman"/>
                      </a:rPr>
                      <m:t>,</m:t>
                    </m:r>
                    <m:sSub>
                      <m:sSubPr>
                        <m:ctrlPr>
                          <a:rPr lang="de-DE" b="0" i="1" dirty="0" smtClean="0">
                            <a:latin typeface="Cambria Math" panose="02040503050406030204" pitchFamily="18" charset="0"/>
                            <a:cs typeface="Times New Roman"/>
                          </a:rPr>
                        </m:ctrlPr>
                      </m:sSubPr>
                      <m:e>
                        <m:r>
                          <a:rPr lang="en-US" i="1" dirty="0">
                            <a:latin typeface="Cambria Math" panose="02040503050406030204" pitchFamily="18" charset="0"/>
                            <a:cs typeface="Times New Roman"/>
                          </a:rPr>
                          <m:t>𝑚</m:t>
                        </m:r>
                      </m:e>
                      <m:sub>
                        <m:r>
                          <a:rPr lang="de-DE" b="0" i="1" dirty="0" smtClean="0">
                            <a:latin typeface="Cambria Math" panose="02040503050406030204" pitchFamily="18" charset="0"/>
                            <a:cs typeface="Times New Roman"/>
                          </a:rPr>
                          <m:t>2</m:t>
                        </m:r>
                      </m:sub>
                    </m:sSub>
                    <m:r>
                      <a:rPr lang="de-DE" b="0" i="1" dirty="0" smtClean="0">
                        <a:latin typeface="Cambria Math" panose="02040503050406030204" pitchFamily="18" charset="0"/>
                        <a:cs typeface="Times New Roman"/>
                      </a:rPr>
                      <m:t>,</m:t>
                    </m:r>
                    <m:r>
                      <a:rPr lang="en-US" i="1" dirty="0">
                        <a:latin typeface="Cambria Math" panose="02040503050406030204" pitchFamily="18" charset="0"/>
                        <a:cs typeface="Times New Roman"/>
                      </a:rPr>
                      <m:t> </m:t>
                    </m:r>
                    <m:sSub>
                      <m:sSubPr>
                        <m:ctrlPr>
                          <a:rPr lang="de-DE" b="0" i="1" dirty="0" smtClean="0">
                            <a:latin typeface="Cambria Math" panose="02040503050406030204" pitchFamily="18" charset="0"/>
                            <a:cs typeface="Times New Roman"/>
                          </a:rPr>
                        </m:ctrlPr>
                      </m:sSubPr>
                      <m:e>
                        <m:r>
                          <a:rPr lang="en-US" i="1" dirty="0">
                            <a:latin typeface="Cambria Math" panose="02040503050406030204" pitchFamily="18" charset="0"/>
                            <a:cs typeface="Times New Roman"/>
                          </a:rPr>
                          <m:t>𝑚</m:t>
                        </m:r>
                      </m:e>
                      <m:sub>
                        <m:r>
                          <a:rPr lang="de-DE" b="0" i="1" dirty="0" smtClean="0">
                            <a:latin typeface="Cambria Math" panose="02040503050406030204" pitchFamily="18" charset="0"/>
                            <a:cs typeface="Times New Roman"/>
                          </a:rPr>
                          <m:t>3</m:t>
                        </m:r>
                      </m:sub>
                    </m:sSub>
                  </m:oMath>
                </a14:m>
                <a:r>
                  <a:rPr lang="en-US" dirty="0"/>
                  <a:t> are landmarks</a:t>
                </a:r>
              </a:p>
              <a:p>
                <a:pPr lvl="1"/>
                <a:r>
                  <a:rPr lang="en-US" dirty="0"/>
                  <a:t>Every solution to </a:t>
                </a:r>
                <a14:m>
                  <m:oMath xmlns:m="http://schemas.openxmlformats.org/officeDocument/2006/math">
                    <m:r>
                      <a:rPr lang="en-US" i="1" dirty="0" smtClean="0">
                        <a:latin typeface="Cambria Math" panose="02040503050406030204" pitchFamily="18" charset="0"/>
                      </a:rPr>
                      <m:t>𝑃</m:t>
                    </m:r>
                  </m:oMath>
                </a14:m>
                <a:r>
                  <a:rPr lang="en-US" dirty="0"/>
                  <a:t> must achieve </a:t>
                </a:r>
                <a14:m>
                  <m:oMath xmlns:m="http://schemas.openxmlformats.org/officeDocument/2006/math">
                    <m:sSub>
                      <m:sSubPr>
                        <m:ctrlPr>
                          <a:rPr lang="de-DE" i="1" dirty="0">
                            <a:latin typeface="Cambria Math" panose="02040503050406030204" pitchFamily="18" charset="0"/>
                            <a:cs typeface="Times New Roman"/>
                          </a:rPr>
                        </m:ctrlPr>
                      </m:sSubPr>
                      <m:e>
                        <m:r>
                          <a:rPr lang="en-US" i="1" dirty="0">
                            <a:latin typeface="Cambria Math" panose="02040503050406030204" pitchFamily="18" charset="0"/>
                            <a:cs typeface="Times New Roman"/>
                          </a:rPr>
                          <m:t>𝑚</m:t>
                        </m:r>
                      </m:e>
                      <m:sub>
                        <m:r>
                          <a:rPr lang="de-DE" i="1" dirty="0">
                            <a:latin typeface="Cambria Math" panose="02040503050406030204" pitchFamily="18" charset="0"/>
                            <a:cs typeface="Times New Roman"/>
                          </a:rPr>
                          <m:t>1</m:t>
                        </m:r>
                      </m:sub>
                    </m:sSub>
                    <m:r>
                      <a:rPr lang="de-DE" i="1" dirty="0">
                        <a:latin typeface="Cambria Math" panose="02040503050406030204" pitchFamily="18" charset="0"/>
                        <a:cs typeface="Times New Roman"/>
                      </a:rPr>
                      <m:t>,</m:t>
                    </m:r>
                    <m:sSub>
                      <m:sSubPr>
                        <m:ctrlPr>
                          <a:rPr lang="de-DE" i="1" dirty="0">
                            <a:latin typeface="Cambria Math" panose="02040503050406030204" pitchFamily="18" charset="0"/>
                            <a:cs typeface="Times New Roman"/>
                          </a:rPr>
                        </m:ctrlPr>
                      </m:sSubPr>
                      <m:e>
                        <m:r>
                          <a:rPr lang="en-US" i="1" dirty="0">
                            <a:latin typeface="Cambria Math" panose="02040503050406030204" pitchFamily="18" charset="0"/>
                            <a:cs typeface="Times New Roman"/>
                          </a:rPr>
                          <m:t>𝑚</m:t>
                        </m:r>
                      </m:e>
                      <m:sub>
                        <m:r>
                          <a:rPr lang="de-DE" i="1" dirty="0">
                            <a:latin typeface="Cambria Math" panose="02040503050406030204" pitchFamily="18" charset="0"/>
                            <a:cs typeface="Times New Roman"/>
                          </a:rPr>
                          <m:t>2</m:t>
                        </m:r>
                      </m:sub>
                    </m:sSub>
                    <m:r>
                      <a:rPr lang="de-DE" i="1" dirty="0">
                        <a:latin typeface="Cambria Math" panose="02040503050406030204" pitchFamily="18" charset="0"/>
                        <a:cs typeface="Times New Roman"/>
                      </a:rPr>
                      <m:t>,</m:t>
                    </m:r>
                    <m:r>
                      <a:rPr lang="en-US" i="1" dirty="0">
                        <a:latin typeface="Cambria Math" panose="02040503050406030204" pitchFamily="18" charset="0"/>
                        <a:cs typeface="Times New Roman"/>
                      </a:rPr>
                      <m:t> </m:t>
                    </m:r>
                    <m:sSub>
                      <m:sSubPr>
                        <m:ctrlPr>
                          <a:rPr lang="de-DE" i="1" dirty="0">
                            <a:latin typeface="Cambria Math" panose="02040503050406030204" pitchFamily="18" charset="0"/>
                            <a:cs typeface="Times New Roman"/>
                          </a:rPr>
                        </m:ctrlPr>
                      </m:sSubPr>
                      <m:e>
                        <m:r>
                          <a:rPr lang="en-US" i="1" dirty="0">
                            <a:latin typeface="Cambria Math" panose="02040503050406030204" pitchFamily="18" charset="0"/>
                            <a:cs typeface="Times New Roman"/>
                          </a:rPr>
                          <m:t>𝑚</m:t>
                        </m:r>
                      </m:e>
                      <m:sub>
                        <m:r>
                          <a:rPr lang="de-DE" i="1" dirty="0">
                            <a:latin typeface="Cambria Math" panose="02040503050406030204" pitchFamily="18" charset="0"/>
                            <a:cs typeface="Times New Roman"/>
                          </a:rPr>
                          <m:t>3</m:t>
                        </m:r>
                      </m:sub>
                    </m:sSub>
                    <m:r>
                      <a:rPr lang="de-DE" i="1" dirty="0">
                        <a:latin typeface="Cambria Math" panose="02040503050406030204" pitchFamily="18" charset="0"/>
                        <a:cs typeface="Times New Roman"/>
                      </a:rPr>
                      <m:t> </m:t>
                    </m:r>
                  </m:oMath>
                </a14:m>
                <a:endParaRPr lang="en-US" dirty="0"/>
              </a:p>
              <a:p>
                <a:r>
                  <a:rPr lang="en-US" dirty="0"/>
                  <a:t>Possible strategy:</a:t>
                </a:r>
              </a:p>
              <a:p>
                <a:pPr lvl="1"/>
                <a:r>
                  <a:rPr lang="en-US" dirty="0"/>
                  <a:t>Find a plan to go from </a:t>
                </a:r>
                <a14:m>
                  <m:oMath xmlns:m="http://schemas.openxmlformats.org/officeDocument/2006/math">
                    <m:sSub>
                      <m:sSubPr>
                        <m:ctrlPr>
                          <a:rPr lang="de-DE" i="1" dirty="0">
                            <a:latin typeface="Cambria Math" panose="02040503050406030204" pitchFamily="18" charset="0"/>
                            <a:cs typeface="Times New Roman"/>
                          </a:rPr>
                        </m:ctrlPr>
                      </m:sSubPr>
                      <m:e>
                        <m:r>
                          <a:rPr lang="de-DE" b="0" i="1" dirty="0" smtClean="0">
                            <a:latin typeface="Cambria Math" panose="02040503050406030204" pitchFamily="18" charset="0"/>
                            <a:cs typeface="Times New Roman"/>
                          </a:rPr>
                          <m:t>𝑠</m:t>
                        </m:r>
                      </m:e>
                      <m:sub>
                        <m:r>
                          <a:rPr lang="de-DE" b="0" i="1" dirty="0" smtClean="0">
                            <a:latin typeface="Cambria Math" panose="02040503050406030204" pitchFamily="18" charset="0"/>
                            <a:cs typeface="Times New Roman"/>
                          </a:rPr>
                          <m:t>0</m:t>
                        </m:r>
                      </m:sub>
                    </m:sSub>
                  </m:oMath>
                </a14:m>
                <a:r>
                  <a:rPr lang="en-US" dirty="0"/>
                  <a:t> to any state </a:t>
                </a:r>
                <a14:m>
                  <m:oMath xmlns:m="http://schemas.openxmlformats.org/officeDocument/2006/math">
                    <m:sSub>
                      <m:sSubPr>
                        <m:ctrlPr>
                          <a:rPr lang="de-DE" i="1" dirty="0">
                            <a:latin typeface="Cambria Math" panose="02040503050406030204" pitchFamily="18" charset="0"/>
                            <a:cs typeface="Times New Roman"/>
                          </a:rPr>
                        </m:ctrlPr>
                      </m:sSubPr>
                      <m:e>
                        <m:r>
                          <a:rPr lang="de-DE" b="0" i="1" dirty="0" smtClean="0">
                            <a:latin typeface="Cambria Math" panose="02040503050406030204" pitchFamily="18" charset="0"/>
                            <a:cs typeface="Times New Roman"/>
                          </a:rPr>
                          <m:t>𝑠</m:t>
                        </m:r>
                      </m:e>
                      <m:sub>
                        <m:r>
                          <a:rPr lang="de-DE" i="1" dirty="0">
                            <a:latin typeface="Cambria Math" panose="02040503050406030204" pitchFamily="18" charset="0"/>
                            <a:cs typeface="Times New Roman"/>
                          </a:rPr>
                          <m:t>1</m:t>
                        </m:r>
                      </m:sub>
                    </m:sSub>
                  </m:oMath>
                </a14:m>
                <a:r>
                  <a:rPr lang="en-US" dirty="0"/>
                  <a:t> that satisfies </a:t>
                </a:r>
                <a14:m>
                  <m:oMath xmlns:m="http://schemas.openxmlformats.org/officeDocument/2006/math">
                    <m:sSub>
                      <m:sSubPr>
                        <m:ctrlPr>
                          <a:rPr lang="de-DE" i="1" dirty="0">
                            <a:latin typeface="Cambria Math" panose="02040503050406030204" pitchFamily="18" charset="0"/>
                            <a:cs typeface="Times New Roman"/>
                          </a:rPr>
                        </m:ctrlPr>
                      </m:sSubPr>
                      <m:e>
                        <m:r>
                          <a:rPr lang="en-US" i="1" dirty="0">
                            <a:latin typeface="Cambria Math" panose="02040503050406030204" pitchFamily="18" charset="0"/>
                            <a:cs typeface="Times New Roman"/>
                          </a:rPr>
                          <m:t>𝑚</m:t>
                        </m:r>
                      </m:e>
                      <m:sub>
                        <m:r>
                          <a:rPr lang="de-DE" i="1" dirty="0">
                            <a:latin typeface="Cambria Math" panose="02040503050406030204" pitchFamily="18" charset="0"/>
                            <a:cs typeface="Times New Roman"/>
                          </a:rPr>
                          <m:t>1</m:t>
                        </m:r>
                      </m:sub>
                    </m:sSub>
                  </m:oMath>
                </a14:m>
                <a:endParaRPr lang="en-US" i="1" dirty="0">
                  <a:latin typeface="Calibri"/>
                  <a:cs typeface="Calibri"/>
                </a:endParaRPr>
              </a:p>
              <a:p>
                <a:pPr lvl="1"/>
                <a:r>
                  <a:rPr lang="en-US" dirty="0"/>
                  <a:t>Find a plan to go from </a:t>
                </a:r>
                <a14:m>
                  <m:oMath xmlns:m="http://schemas.openxmlformats.org/officeDocument/2006/math">
                    <m:sSub>
                      <m:sSubPr>
                        <m:ctrlPr>
                          <a:rPr lang="de-DE" i="1" dirty="0">
                            <a:latin typeface="Cambria Math" panose="02040503050406030204" pitchFamily="18" charset="0"/>
                            <a:cs typeface="Times New Roman"/>
                          </a:rPr>
                        </m:ctrlPr>
                      </m:sSubPr>
                      <m:e>
                        <m:r>
                          <a:rPr lang="de-DE" b="0" i="1" dirty="0" smtClean="0">
                            <a:latin typeface="Cambria Math" panose="02040503050406030204" pitchFamily="18" charset="0"/>
                            <a:cs typeface="Times New Roman"/>
                          </a:rPr>
                          <m:t>𝑠</m:t>
                        </m:r>
                      </m:e>
                      <m:sub>
                        <m:r>
                          <a:rPr lang="de-DE" b="0" i="1" dirty="0" smtClean="0">
                            <a:latin typeface="Cambria Math" panose="02040503050406030204" pitchFamily="18" charset="0"/>
                            <a:cs typeface="Times New Roman"/>
                          </a:rPr>
                          <m:t>1</m:t>
                        </m:r>
                      </m:sub>
                    </m:sSub>
                  </m:oMath>
                </a14:m>
                <a:r>
                  <a:rPr lang="en-US" dirty="0"/>
                  <a:t> to any state </a:t>
                </a:r>
                <a14:m>
                  <m:oMath xmlns:m="http://schemas.openxmlformats.org/officeDocument/2006/math">
                    <m:sSub>
                      <m:sSubPr>
                        <m:ctrlPr>
                          <a:rPr lang="de-DE" i="1" dirty="0">
                            <a:latin typeface="Cambria Math" panose="02040503050406030204" pitchFamily="18" charset="0"/>
                            <a:cs typeface="Times New Roman"/>
                          </a:rPr>
                        </m:ctrlPr>
                      </m:sSubPr>
                      <m:e>
                        <m:r>
                          <a:rPr lang="de-DE" b="0" i="1" dirty="0" smtClean="0">
                            <a:latin typeface="Cambria Math" panose="02040503050406030204" pitchFamily="18" charset="0"/>
                            <a:cs typeface="Times New Roman"/>
                          </a:rPr>
                          <m:t>𝑠</m:t>
                        </m:r>
                      </m:e>
                      <m:sub>
                        <m:r>
                          <a:rPr lang="de-DE" b="0" i="1" dirty="0" smtClean="0">
                            <a:latin typeface="Cambria Math" panose="02040503050406030204" pitchFamily="18" charset="0"/>
                            <a:cs typeface="Times New Roman"/>
                          </a:rPr>
                          <m:t>2</m:t>
                        </m:r>
                      </m:sub>
                    </m:sSub>
                  </m:oMath>
                </a14:m>
                <a:r>
                  <a:rPr lang="en-US" dirty="0"/>
                  <a:t> that satisfies </a:t>
                </a:r>
                <a14:m>
                  <m:oMath xmlns:m="http://schemas.openxmlformats.org/officeDocument/2006/math">
                    <m:sSub>
                      <m:sSubPr>
                        <m:ctrlPr>
                          <a:rPr lang="de-DE" i="1" dirty="0">
                            <a:latin typeface="Cambria Math" panose="02040503050406030204" pitchFamily="18" charset="0"/>
                            <a:cs typeface="Times New Roman"/>
                          </a:rPr>
                        </m:ctrlPr>
                      </m:sSubPr>
                      <m:e>
                        <m:r>
                          <a:rPr lang="en-US" i="1" dirty="0">
                            <a:latin typeface="Cambria Math" panose="02040503050406030204" pitchFamily="18" charset="0"/>
                            <a:cs typeface="Times New Roman"/>
                          </a:rPr>
                          <m:t>𝑚</m:t>
                        </m:r>
                      </m:e>
                      <m:sub>
                        <m:r>
                          <a:rPr lang="de-DE" b="0" i="1" dirty="0" smtClean="0">
                            <a:latin typeface="Cambria Math" panose="02040503050406030204" pitchFamily="18" charset="0"/>
                            <a:cs typeface="Times New Roman"/>
                          </a:rPr>
                          <m:t>2</m:t>
                        </m:r>
                      </m:sub>
                    </m:sSub>
                  </m:oMath>
                </a14:m>
                <a:endParaRPr lang="en-US" i="1" dirty="0">
                  <a:latin typeface="Calibri"/>
                  <a:cs typeface="Calibri"/>
                </a:endParaRPr>
              </a:p>
              <a:p>
                <a:pPr lvl="1"/>
                <a:r>
                  <a:rPr lang="en-US" dirty="0"/>
                  <a:t>…</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1549" t="-2985"/>
                </a:stretch>
              </a:blipFill>
            </p:spPr>
            <p:txBody>
              <a:bodyPr/>
              <a:lstStyle/>
              <a:p>
                <a:r>
                  <a:rPr lang="en-DE">
                    <a:noFill/>
                  </a:rPr>
                  <a:t> </a:t>
                </a:r>
              </a:p>
            </p:txBody>
          </p:sp>
        </mc:Fallback>
      </mc:AlternateContent>
      <p:sp>
        <p:nvSpPr>
          <p:cNvPr id="12" name="Date Placeholder 11">
            <a:extLst>
              <a:ext uri="{FF2B5EF4-FFF2-40B4-BE49-F238E27FC236}">
                <a16:creationId xmlns:a16="http://schemas.microsoft.com/office/drawing/2014/main" id="{58B26108-F839-7E4C-8623-5EB7F92E3427}"/>
              </a:ext>
            </a:extLst>
          </p:cNvPr>
          <p:cNvSpPr>
            <a:spLocks noGrp="1"/>
          </p:cNvSpPr>
          <p:nvPr>
            <p:ph type="dt" sz="half" idx="2"/>
          </p:nvPr>
        </p:nvSpPr>
        <p:spPr/>
        <p:txBody>
          <a:bodyPr/>
          <a:lstStyle/>
          <a:p>
            <a:r>
              <a:rPr lang="de-DE"/>
              <a:t>Deterministic</a:t>
            </a:r>
            <a:endParaRPr lang="de-DE" dirty="0"/>
          </a:p>
        </p:txBody>
      </p:sp>
      <p:sp>
        <p:nvSpPr>
          <p:cNvPr id="14" name="Footer Placeholder 13">
            <a:extLst>
              <a:ext uri="{FF2B5EF4-FFF2-40B4-BE49-F238E27FC236}">
                <a16:creationId xmlns:a16="http://schemas.microsoft.com/office/drawing/2014/main" id="{771115DC-318D-ACD9-2EAB-78B948CC4D16}"/>
              </a:ext>
            </a:extLst>
          </p:cNvPr>
          <p:cNvSpPr>
            <a:spLocks noGrp="1"/>
          </p:cNvSpPr>
          <p:nvPr>
            <p:ph type="ftr" sz="quarter" idx="3"/>
          </p:nvPr>
        </p:nvSpPr>
        <p:spPr/>
        <p:txBody>
          <a:bodyPr/>
          <a:lstStyle/>
          <a:p>
            <a:r>
              <a:rPr lang="en-GB"/>
              <a:t>T. Braun - APA</a:t>
            </a:r>
          </a:p>
        </p:txBody>
      </p:sp>
      <p:sp>
        <p:nvSpPr>
          <p:cNvPr id="9" name="Slide Number Placeholder 8">
            <a:extLst>
              <a:ext uri="{FF2B5EF4-FFF2-40B4-BE49-F238E27FC236}">
                <a16:creationId xmlns:a16="http://schemas.microsoft.com/office/drawing/2014/main" id="{1A8EE91D-0728-3443-ADE9-5E95BCA47884}"/>
              </a:ext>
            </a:extLst>
          </p:cNvPr>
          <p:cNvSpPr>
            <a:spLocks noGrp="1"/>
          </p:cNvSpPr>
          <p:nvPr>
            <p:ph type="sldNum" sz="quarter" idx="4"/>
          </p:nvPr>
        </p:nvSpPr>
        <p:spPr/>
        <p:txBody>
          <a:bodyPr/>
          <a:lstStyle/>
          <a:p>
            <a:fld id="{67C9959E-8E6B-B04C-9955-EA096F41CA7A}" type="slidenum">
              <a:rPr lang="en-GB" smtClean="0"/>
              <a:t>105</a:t>
            </a:fld>
            <a:endParaRPr lang="en-GB"/>
          </a:p>
        </p:txBody>
      </p:sp>
      <mc:AlternateContent xmlns:mc="http://schemas.openxmlformats.org/markup-compatibility/2006" xmlns:a14="http://schemas.microsoft.com/office/drawing/2010/main">
        <mc:Choice Requires="a14">
          <p:sp>
            <p:nvSpPr>
              <p:cNvPr id="4" name="Oval 3"/>
              <p:cNvSpPr/>
              <p:nvPr/>
            </p:nvSpPr>
            <p:spPr bwMode="auto">
              <a:xfrm>
                <a:off x="3932293" y="2144659"/>
                <a:ext cx="457200" cy="457200"/>
              </a:xfrm>
              <a:prstGeom prst="ellipse">
                <a:avLst/>
              </a:prstGeom>
              <a:solidFill>
                <a:schemeClr val="accent1"/>
              </a:solidFill>
              <a:ln w="12700" cap="flat" cmpd="sng" algn="ctr">
                <a:solidFill>
                  <a:schemeClr val="tx1"/>
                </a:solidFill>
                <a:prstDash val="sysDash"/>
                <a:round/>
                <a:headEnd type="none" w="med" len="med"/>
                <a:tailEnd type="none" w="med" len="med"/>
              </a:ln>
              <a:effectLst/>
            </p:spPr>
            <p:txBody>
              <a:bodyPr vert="horz" wrap="square" lIns="72000" tIns="0" rIns="0" bIns="45720" numCol="1" rtlCol="0" anchor="b" anchorCtr="0" compatLnSpc="1">
                <a:prstTxWarp prst="textNoShape">
                  <a:avLst/>
                </a:prstTxWarp>
              </a:bodyPr>
              <a:lstStyle/>
              <a:p>
                <a:pPr algn="ctr"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sSub>
                        <m:sSubPr>
                          <m:ctrlPr>
                            <a:rPr lang="de-DE" sz="2000" i="1" dirty="0">
                              <a:solidFill>
                                <a:schemeClr val="bg1"/>
                              </a:solidFill>
                              <a:latin typeface="Cambria Math" panose="02040503050406030204" pitchFamily="18" charset="0"/>
                              <a:cs typeface="Times New Roman"/>
                            </a:rPr>
                          </m:ctrlPr>
                        </m:sSubPr>
                        <m:e>
                          <m:r>
                            <a:rPr lang="en-US" sz="2000" i="1" dirty="0">
                              <a:solidFill>
                                <a:schemeClr val="bg1"/>
                              </a:solidFill>
                              <a:latin typeface="Cambria Math" panose="02040503050406030204" pitchFamily="18" charset="0"/>
                              <a:cs typeface="Times New Roman"/>
                            </a:rPr>
                            <m:t>𝑚</m:t>
                          </m:r>
                        </m:e>
                        <m:sub>
                          <m:r>
                            <a:rPr lang="de-DE" sz="2000" i="1" dirty="0">
                              <a:solidFill>
                                <a:schemeClr val="bg1"/>
                              </a:solidFill>
                              <a:latin typeface="Cambria Math" panose="02040503050406030204" pitchFamily="18" charset="0"/>
                              <a:cs typeface="Times New Roman"/>
                            </a:rPr>
                            <m:t>1</m:t>
                          </m:r>
                        </m:sub>
                      </m:sSub>
                    </m:oMath>
                  </m:oMathPara>
                </a14:m>
                <a:endParaRPr lang="en-US" sz="2000" dirty="0">
                  <a:solidFill>
                    <a:schemeClr val="bg1"/>
                  </a:solidFill>
                  <a:latin typeface="Times New Roman"/>
                  <a:cs typeface="Times New Roman"/>
                </a:endParaRPr>
              </a:p>
            </p:txBody>
          </p:sp>
        </mc:Choice>
        <mc:Fallback xmlns="">
          <p:sp>
            <p:nvSpPr>
              <p:cNvPr id="4" name="Oval 3"/>
              <p:cNvSpPr>
                <a:spLocks noRot="1" noChangeAspect="1" noMove="1" noResize="1" noEditPoints="1" noAdjustHandles="1" noChangeArrowheads="1" noChangeShapeType="1" noTextEdit="1"/>
              </p:cNvSpPr>
              <p:nvPr/>
            </p:nvSpPr>
            <p:spPr bwMode="auto">
              <a:xfrm>
                <a:off x="3932293" y="2144659"/>
                <a:ext cx="457200" cy="457200"/>
              </a:xfrm>
              <a:prstGeom prst="ellipse">
                <a:avLst/>
              </a:prstGeom>
              <a:blipFill>
                <a:blip r:embed="rId3"/>
                <a:stretch>
                  <a:fillRect/>
                </a:stretch>
              </a:blipFill>
              <a:ln w="12700" cap="flat" cmpd="sng" algn="ctr">
                <a:solidFill>
                  <a:schemeClr val="tx1"/>
                </a:solidFill>
                <a:prstDash val="sysDash"/>
                <a:round/>
                <a:headEnd type="none" w="med" len="med"/>
                <a:tailEnd type="none" w="med" len="med"/>
              </a:ln>
              <a:effectLst/>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5" name="Oval 4"/>
              <p:cNvSpPr/>
              <p:nvPr/>
            </p:nvSpPr>
            <p:spPr bwMode="auto">
              <a:xfrm>
                <a:off x="9291682" y="2144659"/>
                <a:ext cx="457200" cy="457200"/>
              </a:xfrm>
              <a:prstGeom prst="ellipse">
                <a:avLst/>
              </a:prstGeom>
              <a:solidFill>
                <a:schemeClr val="bg1">
                  <a:lumMod val="75000"/>
                </a:schemeClr>
              </a:solidFill>
              <a:ln w="12700" cap="flat" cmpd="sng" algn="ctr">
                <a:solidFill>
                  <a:schemeClr val="tx1"/>
                </a:solidFill>
                <a:prstDash val="solid"/>
                <a:round/>
                <a:headEnd type="none" w="med" len="med"/>
                <a:tailEnd type="none" w="med" len="med"/>
              </a:ln>
              <a:effectLst/>
            </p:spPr>
            <p:txBody>
              <a:bodyPr vert="horz" wrap="square" lIns="0" tIns="0" rIns="0" bIns="45720" numCol="1" rtlCol="0" anchor="b" anchorCtr="0" compatLnSpc="1">
                <a:prstTxWarp prst="textNoShape">
                  <a:avLst/>
                </a:prstTxWarp>
              </a:bodyPr>
              <a:lstStyle/>
              <a:p>
                <a:pPr algn="ctr"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r>
                        <a:rPr lang="en-US" sz="2000" i="1" dirty="0">
                          <a:solidFill>
                            <a:srgbClr val="081D58"/>
                          </a:solidFill>
                          <a:latin typeface="Cambria Math" panose="02040503050406030204" pitchFamily="18" charset="0"/>
                          <a:cs typeface="Times New Roman"/>
                        </a:rPr>
                        <m:t>𝑔</m:t>
                      </m:r>
                    </m:oMath>
                  </m:oMathPara>
                </a14:m>
                <a:endParaRPr lang="en-US" sz="2000" i="1" baseline="-25000" dirty="0">
                  <a:solidFill>
                    <a:srgbClr val="081D58"/>
                  </a:solidFill>
                  <a:latin typeface="Times New Roman"/>
                  <a:cs typeface="Times New Roman"/>
                </a:endParaRPr>
              </a:p>
            </p:txBody>
          </p:sp>
        </mc:Choice>
        <mc:Fallback xmlns="">
          <p:sp>
            <p:nvSpPr>
              <p:cNvPr id="5" name="Oval 4"/>
              <p:cNvSpPr>
                <a:spLocks noRot="1" noChangeAspect="1" noMove="1" noResize="1" noEditPoints="1" noAdjustHandles="1" noChangeArrowheads="1" noChangeShapeType="1" noTextEdit="1"/>
              </p:cNvSpPr>
              <p:nvPr/>
            </p:nvSpPr>
            <p:spPr bwMode="auto">
              <a:xfrm>
                <a:off x="9291682" y="2144659"/>
                <a:ext cx="457200" cy="457200"/>
              </a:xfrm>
              <a:prstGeom prst="ellipse">
                <a:avLst/>
              </a:prstGeom>
              <a:blipFill>
                <a:blip r:embed="rId4"/>
                <a:stretch>
                  <a:fillRect/>
                </a:stretch>
              </a:blipFill>
              <a:ln w="12700" cap="flat" cmpd="sng" algn="ctr">
                <a:solidFill>
                  <a:schemeClr val="tx1"/>
                </a:solidFill>
                <a:prstDash val="solid"/>
                <a:round/>
                <a:headEnd type="none" w="med" len="med"/>
                <a:tailEnd type="none" w="med" len="med"/>
              </a:ln>
              <a:effectLst/>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6" name="Oval 5"/>
              <p:cNvSpPr/>
              <p:nvPr/>
            </p:nvSpPr>
            <p:spPr bwMode="auto">
              <a:xfrm>
                <a:off x="2145829" y="2144659"/>
                <a:ext cx="457200" cy="457200"/>
              </a:xfrm>
              <a:prstGeom prst="ellipse">
                <a:avLst/>
              </a:prstGeom>
              <a:solidFill>
                <a:schemeClr val="bg1">
                  <a:lumMod val="75000"/>
                </a:schemeClr>
              </a:solidFill>
              <a:ln w="12700" cap="flat" cmpd="sng" algn="ctr">
                <a:solidFill>
                  <a:schemeClr val="tx1"/>
                </a:solidFill>
                <a:prstDash val="solid"/>
                <a:round/>
                <a:headEnd type="none" w="med" len="med"/>
                <a:tailEnd type="none" w="med" len="med"/>
              </a:ln>
              <a:effectLst/>
            </p:spPr>
            <p:txBody>
              <a:bodyPr vert="horz" wrap="square" lIns="0" tIns="0" rIns="0" bIns="45720" numCol="1" rtlCol="0" anchor="b" anchorCtr="0" compatLnSpc="1">
                <a:prstTxWarp prst="textNoShape">
                  <a:avLst/>
                </a:prstTxWarp>
              </a:bodyPr>
              <a:lstStyle/>
              <a:p>
                <a:pPr algn="ctr"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sSub>
                        <m:sSubPr>
                          <m:ctrlPr>
                            <a:rPr lang="de-DE" sz="2000" i="1" dirty="0">
                              <a:latin typeface="Cambria Math" panose="02040503050406030204" pitchFamily="18" charset="0"/>
                              <a:cs typeface="Times New Roman"/>
                            </a:rPr>
                          </m:ctrlPr>
                        </m:sSubPr>
                        <m:e>
                          <m:r>
                            <a:rPr lang="de-DE" sz="2000" i="1" dirty="0">
                              <a:latin typeface="Cambria Math" panose="02040503050406030204" pitchFamily="18" charset="0"/>
                              <a:cs typeface="Times New Roman"/>
                            </a:rPr>
                            <m:t>𝑠</m:t>
                          </m:r>
                        </m:e>
                        <m:sub>
                          <m:r>
                            <a:rPr lang="de-DE" sz="2000" i="1" dirty="0">
                              <a:latin typeface="Cambria Math" panose="02040503050406030204" pitchFamily="18" charset="0"/>
                              <a:cs typeface="Times New Roman"/>
                            </a:rPr>
                            <m:t>0</m:t>
                          </m:r>
                        </m:sub>
                      </m:sSub>
                    </m:oMath>
                  </m:oMathPara>
                </a14:m>
                <a:endParaRPr lang="en-US" sz="2000" baseline="-25000" dirty="0">
                  <a:solidFill>
                    <a:srgbClr val="081D58"/>
                  </a:solidFill>
                  <a:latin typeface="Times New Roman"/>
                  <a:cs typeface="Times New Roman"/>
                </a:endParaRPr>
              </a:p>
            </p:txBody>
          </p:sp>
        </mc:Choice>
        <mc:Fallback xmlns="">
          <p:sp>
            <p:nvSpPr>
              <p:cNvPr id="6" name="Oval 5"/>
              <p:cNvSpPr>
                <a:spLocks noRot="1" noChangeAspect="1" noMove="1" noResize="1" noEditPoints="1" noAdjustHandles="1" noChangeArrowheads="1" noChangeShapeType="1" noTextEdit="1"/>
              </p:cNvSpPr>
              <p:nvPr/>
            </p:nvSpPr>
            <p:spPr bwMode="auto">
              <a:xfrm>
                <a:off x="2145829" y="2144659"/>
                <a:ext cx="457200" cy="457200"/>
              </a:xfrm>
              <a:prstGeom prst="ellipse">
                <a:avLst/>
              </a:prstGeom>
              <a:blipFill>
                <a:blip r:embed="rId5"/>
                <a:stretch>
                  <a:fillRect/>
                </a:stretch>
              </a:blipFill>
              <a:ln w="12700" cap="flat" cmpd="sng" algn="ctr">
                <a:solidFill>
                  <a:schemeClr val="tx1"/>
                </a:solidFill>
                <a:prstDash val="solid"/>
                <a:round/>
                <a:headEnd type="none" w="med" len="med"/>
                <a:tailEnd type="none" w="med" len="med"/>
              </a:ln>
              <a:effectLst/>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7" name="Oval 6"/>
              <p:cNvSpPr/>
              <p:nvPr/>
            </p:nvSpPr>
            <p:spPr bwMode="auto">
              <a:xfrm>
                <a:off x="5718757" y="2144659"/>
                <a:ext cx="457200" cy="457200"/>
              </a:xfrm>
              <a:prstGeom prst="ellipse">
                <a:avLst/>
              </a:prstGeom>
              <a:solidFill>
                <a:schemeClr val="accent1"/>
              </a:solidFill>
              <a:ln w="12700" cap="flat" cmpd="sng" algn="ctr">
                <a:solidFill>
                  <a:schemeClr val="tx1"/>
                </a:solidFill>
                <a:prstDash val="sysDash"/>
                <a:round/>
                <a:headEnd type="none" w="med" len="med"/>
                <a:tailEnd type="none" w="med" len="med"/>
              </a:ln>
              <a:effectLst/>
            </p:spPr>
            <p:txBody>
              <a:bodyPr vert="horz" wrap="square" lIns="72000" tIns="0" rIns="0" bIns="45720" numCol="1" rtlCol="0" anchor="b" anchorCtr="0" compatLnSpc="1">
                <a:prstTxWarp prst="textNoShape">
                  <a:avLst/>
                </a:prstTxWarp>
              </a:bodyPr>
              <a:lstStyle/>
              <a:p>
                <a:pPr algn="ctr"/>
                <a14:m>
                  <m:oMathPara xmlns:m="http://schemas.openxmlformats.org/officeDocument/2006/math">
                    <m:oMathParaPr>
                      <m:jc m:val="centerGroup"/>
                    </m:oMathParaPr>
                    <m:oMath xmlns:m="http://schemas.openxmlformats.org/officeDocument/2006/math">
                      <m:sSub>
                        <m:sSubPr>
                          <m:ctrlPr>
                            <a:rPr lang="de-DE" sz="2000" i="1" dirty="0">
                              <a:solidFill>
                                <a:schemeClr val="bg1"/>
                              </a:solidFill>
                              <a:latin typeface="Cambria Math" panose="02040503050406030204" pitchFamily="18" charset="0"/>
                              <a:cs typeface="Times New Roman"/>
                            </a:rPr>
                          </m:ctrlPr>
                        </m:sSubPr>
                        <m:e>
                          <m:r>
                            <a:rPr lang="en-US" sz="2000" i="1" dirty="0">
                              <a:solidFill>
                                <a:schemeClr val="bg1"/>
                              </a:solidFill>
                              <a:latin typeface="Cambria Math" panose="02040503050406030204" pitchFamily="18" charset="0"/>
                              <a:cs typeface="Times New Roman"/>
                            </a:rPr>
                            <m:t>𝑚</m:t>
                          </m:r>
                        </m:e>
                        <m:sub>
                          <m:r>
                            <a:rPr lang="de-DE" sz="2000" i="1" dirty="0">
                              <a:solidFill>
                                <a:schemeClr val="bg1"/>
                              </a:solidFill>
                              <a:latin typeface="Cambria Math" panose="02040503050406030204" pitchFamily="18" charset="0"/>
                              <a:cs typeface="Times New Roman"/>
                            </a:rPr>
                            <m:t>2</m:t>
                          </m:r>
                        </m:sub>
                      </m:sSub>
                    </m:oMath>
                  </m:oMathPara>
                </a14:m>
                <a:endParaRPr lang="en-US" sz="2000" baseline="-25000" dirty="0">
                  <a:solidFill>
                    <a:schemeClr val="bg1"/>
                  </a:solidFill>
                  <a:latin typeface="Times New Roman"/>
                  <a:cs typeface="Times New Roman"/>
                </a:endParaRPr>
              </a:p>
            </p:txBody>
          </p:sp>
        </mc:Choice>
        <mc:Fallback xmlns="">
          <p:sp>
            <p:nvSpPr>
              <p:cNvPr id="7" name="Oval 6"/>
              <p:cNvSpPr>
                <a:spLocks noRot="1" noChangeAspect="1" noMove="1" noResize="1" noEditPoints="1" noAdjustHandles="1" noChangeArrowheads="1" noChangeShapeType="1" noTextEdit="1"/>
              </p:cNvSpPr>
              <p:nvPr/>
            </p:nvSpPr>
            <p:spPr bwMode="auto">
              <a:xfrm>
                <a:off x="5718757" y="2144659"/>
                <a:ext cx="457200" cy="457200"/>
              </a:xfrm>
              <a:prstGeom prst="ellipse">
                <a:avLst/>
              </a:prstGeom>
              <a:blipFill>
                <a:blip r:embed="rId6"/>
                <a:stretch>
                  <a:fillRect/>
                </a:stretch>
              </a:blipFill>
              <a:ln w="12700" cap="flat" cmpd="sng" algn="ctr">
                <a:solidFill>
                  <a:schemeClr val="tx1"/>
                </a:solidFill>
                <a:prstDash val="sysDash"/>
                <a:round/>
                <a:headEnd type="none" w="med" len="med"/>
                <a:tailEnd type="none" w="med" len="med"/>
              </a:ln>
              <a:effectLst/>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8" name="Oval 7"/>
              <p:cNvSpPr/>
              <p:nvPr/>
            </p:nvSpPr>
            <p:spPr bwMode="auto">
              <a:xfrm>
                <a:off x="7505221" y="2144659"/>
                <a:ext cx="457200" cy="457200"/>
              </a:xfrm>
              <a:prstGeom prst="ellipse">
                <a:avLst/>
              </a:prstGeom>
              <a:solidFill>
                <a:schemeClr val="accent1"/>
              </a:solidFill>
              <a:ln w="12700" cap="flat" cmpd="sng" algn="ctr">
                <a:solidFill>
                  <a:schemeClr val="tx1"/>
                </a:solidFill>
                <a:prstDash val="sysDash"/>
                <a:round/>
                <a:headEnd type="none" w="med" len="med"/>
                <a:tailEnd type="none" w="med" len="med"/>
              </a:ln>
              <a:effectLst/>
            </p:spPr>
            <p:txBody>
              <a:bodyPr vert="horz" wrap="square" lIns="72000" tIns="0" rIns="0" bIns="45720" numCol="1" rtlCol="0" anchor="b" anchorCtr="0" compatLnSpc="1">
                <a:prstTxWarp prst="textNoShape">
                  <a:avLst/>
                </a:prstTxWarp>
              </a:bodyPr>
              <a:lstStyle/>
              <a:p>
                <a:pPr algn="ctr"/>
                <a14:m>
                  <m:oMathPara xmlns:m="http://schemas.openxmlformats.org/officeDocument/2006/math">
                    <m:oMathParaPr>
                      <m:jc m:val="centerGroup"/>
                    </m:oMathParaPr>
                    <m:oMath xmlns:m="http://schemas.openxmlformats.org/officeDocument/2006/math">
                      <m:sSub>
                        <m:sSubPr>
                          <m:ctrlPr>
                            <a:rPr lang="de-DE" sz="2000" i="1" dirty="0">
                              <a:solidFill>
                                <a:schemeClr val="bg1"/>
                              </a:solidFill>
                              <a:latin typeface="Cambria Math" panose="02040503050406030204" pitchFamily="18" charset="0"/>
                              <a:cs typeface="Times New Roman"/>
                            </a:rPr>
                          </m:ctrlPr>
                        </m:sSubPr>
                        <m:e>
                          <m:r>
                            <a:rPr lang="en-US" sz="2000" i="1" dirty="0">
                              <a:solidFill>
                                <a:schemeClr val="bg1"/>
                              </a:solidFill>
                              <a:latin typeface="Cambria Math" panose="02040503050406030204" pitchFamily="18" charset="0"/>
                              <a:cs typeface="Times New Roman"/>
                            </a:rPr>
                            <m:t>𝑚</m:t>
                          </m:r>
                        </m:e>
                        <m:sub>
                          <m:r>
                            <a:rPr lang="de-DE" sz="2000" i="1" dirty="0">
                              <a:solidFill>
                                <a:schemeClr val="bg1"/>
                              </a:solidFill>
                              <a:latin typeface="Cambria Math" panose="02040503050406030204" pitchFamily="18" charset="0"/>
                              <a:cs typeface="Times New Roman"/>
                            </a:rPr>
                            <m:t>3</m:t>
                          </m:r>
                        </m:sub>
                      </m:sSub>
                    </m:oMath>
                  </m:oMathPara>
                </a14:m>
                <a:endParaRPr lang="en-US" sz="2000" baseline="-25000" dirty="0">
                  <a:solidFill>
                    <a:schemeClr val="bg1"/>
                  </a:solidFill>
                  <a:latin typeface="Times New Roman"/>
                  <a:cs typeface="Times New Roman"/>
                </a:endParaRPr>
              </a:p>
            </p:txBody>
          </p:sp>
        </mc:Choice>
        <mc:Fallback xmlns="">
          <p:sp>
            <p:nvSpPr>
              <p:cNvPr id="8" name="Oval 7"/>
              <p:cNvSpPr>
                <a:spLocks noRot="1" noChangeAspect="1" noMove="1" noResize="1" noEditPoints="1" noAdjustHandles="1" noChangeArrowheads="1" noChangeShapeType="1" noTextEdit="1"/>
              </p:cNvSpPr>
              <p:nvPr/>
            </p:nvSpPr>
            <p:spPr bwMode="auto">
              <a:xfrm>
                <a:off x="7505221" y="2144659"/>
                <a:ext cx="457200" cy="457200"/>
              </a:xfrm>
              <a:prstGeom prst="ellipse">
                <a:avLst/>
              </a:prstGeom>
              <a:blipFill>
                <a:blip r:embed="rId7"/>
                <a:stretch>
                  <a:fillRect/>
                </a:stretch>
              </a:blipFill>
              <a:ln w="12700" cap="flat" cmpd="sng" algn="ctr">
                <a:solidFill>
                  <a:schemeClr val="tx1"/>
                </a:solidFill>
                <a:prstDash val="sysDash"/>
                <a:round/>
                <a:headEnd type="none" w="med" len="med"/>
                <a:tailEnd type="none" w="med" len="med"/>
              </a:ln>
              <a:effectLst/>
            </p:spPr>
            <p:txBody>
              <a:bodyPr/>
              <a:lstStyle/>
              <a:p>
                <a:r>
                  <a:rPr lang="en-DE">
                    <a:noFill/>
                  </a:rPr>
                  <a:t> </a:t>
                </a:r>
              </a:p>
            </p:txBody>
          </p:sp>
        </mc:Fallback>
      </mc:AlternateContent>
      <p:cxnSp>
        <p:nvCxnSpPr>
          <p:cNvPr id="10" name="Straight Arrow Connector 9"/>
          <p:cNvCxnSpPr>
            <a:stCxn id="6" idx="6"/>
            <a:endCxn id="4" idx="2"/>
          </p:cNvCxnSpPr>
          <p:nvPr/>
        </p:nvCxnSpPr>
        <p:spPr bwMode="auto">
          <a:xfrm>
            <a:off x="2603029" y="2373259"/>
            <a:ext cx="1329264" cy="0"/>
          </a:xfrm>
          <a:prstGeom prst="straightConnector1">
            <a:avLst/>
          </a:prstGeom>
          <a:solidFill>
            <a:schemeClr val="accent1"/>
          </a:solidFill>
          <a:ln w="12700" cap="flat" cmpd="sng" algn="ctr">
            <a:solidFill>
              <a:schemeClr val="tx1"/>
            </a:solidFill>
            <a:prstDash val="sysDot"/>
            <a:round/>
            <a:headEnd type="none" w="med" len="med"/>
            <a:tailEnd type="arrow"/>
          </a:ln>
          <a:effectLst/>
        </p:spPr>
      </p:cxnSp>
      <p:cxnSp>
        <p:nvCxnSpPr>
          <p:cNvPr id="11" name="Straight Arrow Connector 10"/>
          <p:cNvCxnSpPr>
            <a:stCxn id="4" idx="6"/>
            <a:endCxn id="7" idx="2"/>
          </p:cNvCxnSpPr>
          <p:nvPr/>
        </p:nvCxnSpPr>
        <p:spPr bwMode="auto">
          <a:xfrm>
            <a:off x="4389493" y="2373259"/>
            <a:ext cx="1329264" cy="0"/>
          </a:xfrm>
          <a:prstGeom prst="straightConnector1">
            <a:avLst/>
          </a:prstGeom>
          <a:solidFill>
            <a:schemeClr val="accent1"/>
          </a:solidFill>
          <a:ln w="12700" cap="flat" cmpd="sng" algn="ctr">
            <a:solidFill>
              <a:schemeClr val="tx1"/>
            </a:solidFill>
            <a:prstDash val="sysDot"/>
            <a:round/>
            <a:headEnd type="none" w="med" len="med"/>
            <a:tailEnd type="arrow"/>
          </a:ln>
          <a:effectLst/>
        </p:spPr>
      </p:cxnSp>
      <p:cxnSp>
        <p:nvCxnSpPr>
          <p:cNvPr id="13" name="Straight Arrow Connector 12"/>
          <p:cNvCxnSpPr>
            <a:stCxn id="7" idx="6"/>
            <a:endCxn id="8" idx="2"/>
          </p:cNvCxnSpPr>
          <p:nvPr/>
        </p:nvCxnSpPr>
        <p:spPr bwMode="auto">
          <a:xfrm>
            <a:off x="6175957" y="2373259"/>
            <a:ext cx="1329264" cy="0"/>
          </a:xfrm>
          <a:prstGeom prst="straightConnector1">
            <a:avLst/>
          </a:prstGeom>
          <a:solidFill>
            <a:schemeClr val="accent1"/>
          </a:solidFill>
          <a:ln w="12700" cap="flat" cmpd="sng" algn="ctr">
            <a:solidFill>
              <a:schemeClr val="tx1"/>
            </a:solidFill>
            <a:prstDash val="sysDot"/>
            <a:round/>
            <a:headEnd type="none" w="med" len="med"/>
            <a:tailEnd type="arrow"/>
          </a:ln>
          <a:effectLst/>
        </p:spPr>
      </p:cxnSp>
      <p:cxnSp>
        <p:nvCxnSpPr>
          <p:cNvPr id="15" name="Straight Arrow Connector 14"/>
          <p:cNvCxnSpPr>
            <a:stCxn id="8" idx="6"/>
            <a:endCxn id="5" idx="2"/>
          </p:cNvCxnSpPr>
          <p:nvPr/>
        </p:nvCxnSpPr>
        <p:spPr bwMode="auto">
          <a:xfrm>
            <a:off x="7962422" y="2373259"/>
            <a:ext cx="1329261" cy="0"/>
          </a:xfrm>
          <a:prstGeom prst="straightConnector1">
            <a:avLst/>
          </a:prstGeom>
          <a:solidFill>
            <a:schemeClr val="accent1"/>
          </a:solidFill>
          <a:ln w="12700" cap="flat" cmpd="sng" algn="ctr">
            <a:solidFill>
              <a:schemeClr val="tx1"/>
            </a:solidFill>
            <a:prstDash val="sysDot"/>
            <a:round/>
            <a:headEnd type="none" w="med" len="med"/>
            <a:tailEnd type="arrow"/>
          </a:ln>
          <a:effectLst/>
        </p:spPr>
      </p:cxnSp>
      <mc:AlternateContent xmlns:mc="http://schemas.openxmlformats.org/markup-compatibility/2006" xmlns:a14="http://schemas.microsoft.com/office/drawing/2010/main">
        <mc:Choice Requires="a14">
          <p:sp>
            <p:nvSpPr>
              <p:cNvPr id="20" name="TextBox 19"/>
              <p:cNvSpPr txBox="1"/>
              <p:nvPr/>
            </p:nvSpPr>
            <p:spPr>
              <a:xfrm>
                <a:off x="3039287" y="2387537"/>
                <a:ext cx="472757" cy="39299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de-DE" sz="2000" i="1" dirty="0">
                              <a:latin typeface="Cambria Math" panose="02040503050406030204" pitchFamily="18" charset="0"/>
                              <a:cs typeface="Times New Roman"/>
                            </a:rPr>
                          </m:ctrlPr>
                        </m:sSubPr>
                        <m:e>
                          <m:r>
                            <a:rPr lang="en-US" sz="2000" i="1" dirty="0">
                              <a:latin typeface="Cambria Math" panose="02040503050406030204" pitchFamily="18" charset="0"/>
                              <a:cs typeface="Times New Roman"/>
                            </a:rPr>
                            <m:t>𝑃</m:t>
                          </m:r>
                        </m:e>
                        <m:sub>
                          <m:r>
                            <a:rPr lang="de-DE" sz="2000" i="1" dirty="0">
                              <a:latin typeface="Cambria Math" panose="02040503050406030204" pitchFamily="18" charset="0"/>
                              <a:cs typeface="Times New Roman"/>
                            </a:rPr>
                            <m:t>1</m:t>
                          </m:r>
                        </m:sub>
                      </m:sSub>
                    </m:oMath>
                  </m:oMathPara>
                </a14:m>
                <a:endParaRPr lang="en-US" sz="2000" baseline="-25000" dirty="0">
                  <a:latin typeface="Times New Roman"/>
                  <a:cs typeface="Times New Roman"/>
                </a:endParaRPr>
              </a:p>
            </p:txBody>
          </p:sp>
        </mc:Choice>
        <mc:Fallback xmlns="">
          <p:sp>
            <p:nvSpPr>
              <p:cNvPr id="20" name="TextBox 19"/>
              <p:cNvSpPr txBox="1">
                <a:spLocks noRot="1" noChangeAspect="1" noMove="1" noResize="1" noEditPoints="1" noAdjustHandles="1" noChangeArrowheads="1" noChangeShapeType="1" noTextEdit="1"/>
              </p:cNvSpPr>
              <p:nvPr/>
            </p:nvSpPr>
            <p:spPr>
              <a:xfrm>
                <a:off x="3039287" y="2387537"/>
                <a:ext cx="472757" cy="392993"/>
              </a:xfrm>
              <a:prstGeom prst="rect">
                <a:avLst/>
              </a:prstGeom>
              <a:blipFill>
                <a:blip r:embed="rId8"/>
                <a:stretch>
                  <a:fillRect b="-3226"/>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21" name="TextBox 20"/>
              <p:cNvSpPr txBox="1"/>
              <p:nvPr/>
            </p:nvSpPr>
            <p:spPr>
              <a:xfrm>
                <a:off x="4825751" y="2387537"/>
                <a:ext cx="478721" cy="39299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de-DE" sz="2000" i="1" dirty="0">
                              <a:latin typeface="Cambria Math" panose="02040503050406030204" pitchFamily="18" charset="0"/>
                              <a:cs typeface="Times New Roman"/>
                            </a:rPr>
                          </m:ctrlPr>
                        </m:sSubPr>
                        <m:e>
                          <m:r>
                            <a:rPr lang="en-US" sz="2000" i="1" dirty="0">
                              <a:latin typeface="Cambria Math" panose="02040503050406030204" pitchFamily="18" charset="0"/>
                              <a:cs typeface="Times New Roman"/>
                            </a:rPr>
                            <m:t>𝑃</m:t>
                          </m:r>
                        </m:e>
                        <m:sub>
                          <m:r>
                            <a:rPr lang="de-DE" sz="2000" i="1" dirty="0">
                              <a:latin typeface="Cambria Math" panose="02040503050406030204" pitchFamily="18" charset="0"/>
                              <a:cs typeface="Times New Roman"/>
                            </a:rPr>
                            <m:t>2</m:t>
                          </m:r>
                        </m:sub>
                      </m:sSub>
                    </m:oMath>
                  </m:oMathPara>
                </a14:m>
                <a:endParaRPr lang="en-US" sz="2000" baseline="-25000" dirty="0">
                  <a:latin typeface="Times New Roman"/>
                  <a:cs typeface="Times New Roman"/>
                </a:endParaRPr>
              </a:p>
            </p:txBody>
          </p:sp>
        </mc:Choice>
        <mc:Fallback xmlns="">
          <p:sp>
            <p:nvSpPr>
              <p:cNvPr id="21" name="TextBox 20"/>
              <p:cNvSpPr txBox="1">
                <a:spLocks noRot="1" noChangeAspect="1" noMove="1" noResize="1" noEditPoints="1" noAdjustHandles="1" noChangeArrowheads="1" noChangeShapeType="1" noTextEdit="1"/>
              </p:cNvSpPr>
              <p:nvPr/>
            </p:nvSpPr>
            <p:spPr>
              <a:xfrm>
                <a:off x="4825751" y="2387537"/>
                <a:ext cx="478721" cy="392993"/>
              </a:xfrm>
              <a:prstGeom prst="rect">
                <a:avLst/>
              </a:prstGeom>
              <a:blipFill>
                <a:blip r:embed="rId9"/>
                <a:stretch>
                  <a:fillRect b="-3226"/>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22" name="TextBox 21"/>
              <p:cNvSpPr txBox="1"/>
              <p:nvPr/>
            </p:nvSpPr>
            <p:spPr>
              <a:xfrm>
                <a:off x="6612215" y="2387537"/>
                <a:ext cx="478721" cy="39299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de-DE" sz="2000" i="1" dirty="0">
                              <a:latin typeface="Cambria Math" panose="02040503050406030204" pitchFamily="18" charset="0"/>
                              <a:cs typeface="Times New Roman"/>
                            </a:rPr>
                          </m:ctrlPr>
                        </m:sSubPr>
                        <m:e>
                          <m:r>
                            <a:rPr lang="en-US" sz="2000" i="1" dirty="0">
                              <a:latin typeface="Cambria Math" panose="02040503050406030204" pitchFamily="18" charset="0"/>
                              <a:cs typeface="Times New Roman"/>
                            </a:rPr>
                            <m:t>𝑃</m:t>
                          </m:r>
                        </m:e>
                        <m:sub>
                          <m:r>
                            <a:rPr lang="de-DE" sz="2000" i="1" dirty="0">
                              <a:latin typeface="Cambria Math" panose="02040503050406030204" pitchFamily="18" charset="0"/>
                              <a:cs typeface="Times New Roman"/>
                            </a:rPr>
                            <m:t>3</m:t>
                          </m:r>
                        </m:sub>
                      </m:sSub>
                    </m:oMath>
                  </m:oMathPara>
                </a14:m>
                <a:endParaRPr lang="en-US" sz="2000" baseline="-25000" dirty="0">
                  <a:latin typeface="Times New Roman"/>
                  <a:cs typeface="Times New Roman"/>
                </a:endParaRPr>
              </a:p>
            </p:txBody>
          </p:sp>
        </mc:Choice>
        <mc:Fallback xmlns="">
          <p:sp>
            <p:nvSpPr>
              <p:cNvPr id="22" name="TextBox 21"/>
              <p:cNvSpPr txBox="1">
                <a:spLocks noRot="1" noChangeAspect="1" noMove="1" noResize="1" noEditPoints="1" noAdjustHandles="1" noChangeArrowheads="1" noChangeShapeType="1" noTextEdit="1"/>
              </p:cNvSpPr>
              <p:nvPr/>
            </p:nvSpPr>
            <p:spPr>
              <a:xfrm>
                <a:off x="6612215" y="2387537"/>
                <a:ext cx="478721" cy="392993"/>
              </a:xfrm>
              <a:prstGeom prst="rect">
                <a:avLst/>
              </a:prstGeom>
              <a:blipFill>
                <a:blip r:embed="rId10"/>
                <a:stretch>
                  <a:fillRect b="-3226"/>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23" name="TextBox 22"/>
              <p:cNvSpPr txBox="1"/>
              <p:nvPr/>
            </p:nvSpPr>
            <p:spPr>
              <a:xfrm>
                <a:off x="8398679" y="2387537"/>
                <a:ext cx="472757" cy="39299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de-DE" sz="2000" i="1" dirty="0">
                              <a:latin typeface="Cambria Math" panose="02040503050406030204" pitchFamily="18" charset="0"/>
                              <a:cs typeface="Times New Roman"/>
                            </a:rPr>
                          </m:ctrlPr>
                        </m:sSubPr>
                        <m:e>
                          <m:r>
                            <a:rPr lang="en-US" sz="2000" i="1" dirty="0">
                              <a:latin typeface="Cambria Math" panose="02040503050406030204" pitchFamily="18" charset="0"/>
                              <a:cs typeface="Times New Roman"/>
                            </a:rPr>
                            <m:t>𝑃</m:t>
                          </m:r>
                        </m:e>
                        <m:sub>
                          <m:r>
                            <a:rPr lang="de-DE" sz="2000" i="1" dirty="0">
                              <a:latin typeface="Cambria Math" panose="02040503050406030204" pitchFamily="18" charset="0"/>
                              <a:cs typeface="Times New Roman"/>
                            </a:rPr>
                            <m:t>4</m:t>
                          </m:r>
                        </m:sub>
                      </m:sSub>
                    </m:oMath>
                  </m:oMathPara>
                </a14:m>
                <a:endParaRPr lang="en-US" sz="2000" baseline="-25000" dirty="0">
                  <a:latin typeface="Times New Roman"/>
                  <a:cs typeface="Times New Roman"/>
                </a:endParaRPr>
              </a:p>
            </p:txBody>
          </p:sp>
        </mc:Choice>
        <mc:Fallback xmlns="">
          <p:sp>
            <p:nvSpPr>
              <p:cNvPr id="23" name="TextBox 22"/>
              <p:cNvSpPr txBox="1">
                <a:spLocks noRot="1" noChangeAspect="1" noMove="1" noResize="1" noEditPoints="1" noAdjustHandles="1" noChangeArrowheads="1" noChangeShapeType="1" noTextEdit="1"/>
              </p:cNvSpPr>
              <p:nvPr/>
            </p:nvSpPr>
            <p:spPr>
              <a:xfrm>
                <a:off x="8398679" y="2387537"/>
                <a:ext cx="472757" cy="392993"/>
              </a:xfrm>
              <a:prstGeom prst="rect">
                <a:avLst/>
              </a:prstGeom>
              <a:blipFill>
                <a:blip r:embed="rId11"/>
                <a:stretch>
                  <a:fillRect b="-3226"/>
                </a:stretch>
              </a:blipFill>
            </p:spPr>
            <p:txBody>
              <a:bodyPr/>
              <a:lstStyle/>
              <a:p>
                <a:r>
                  <a:rPr lang="en-DE">
                    <a:noFill/>
                  </a:rPr>
                  <a:t> </a:t>
                </a:r>
              </a:p>
            </p:txBody>
          </p:sp>
        </mc:Fallback>
      </mc:AlternateContent>
    </p:spTree>
    <p:extLst>
      <p:ext uri="{BB962C8B-B14F-4D97-AF65-F5344CB8AC3E}">
        <p14:creationId xmlns:p14="http://schemas.microsoft.com/office/powerpoint/2010/main" val="2494279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Computing Landmarks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a:bodyPr>
              <a:lstStyle/>
              <a:p>
                <a:r>
                  <a:rPr lang="en-US" dirty="0"/>
                  <a:t>Worst-case complexity:</a:t>
                </a:r>
              </a:p>
              <a:p>
                <a:pPr lvl="1"/>
                <a:r>
                  <a:rPr lang="en-US" dirty="0"/>
                  <a:t>Deciding whether </a:t>
                </a:r>
                <a14:m>
                  <m:oMath xmlns:m="http://schemas.openxmlformats.org/officeDocument/2006/math">
                    <m:r>
                      <a:rPr lang="el-GR" i="1" dirty="0" smtClean="0">
                        <a:latin typeface="Cambria Math" panose="02040503050406030204" pitchFamily="18" charset="0"/>
                      </a:rPr>
                      <m:t>𝜑</m:t>
                    </m:r>
                  </m:oMath>
                </a14:m>
                <a:r>
                  <a:rPr lang="el-GR" i="1" dirty="0"/>
                  <a:t> </a:t>
                </a:r>
                <a:r>
                  <a:rPr lang="en-US" dirty="0"/>
                  <a:t>is a landmark is PSPACE-complete</a:t>
                </a:r>
              </a:p>
              <a:p>
                <a:pPr lvl="1"/>
                <a:r>
                  <a:rPr lang="en-US" dirty="0"/>
                  <a:t>As hard as solving the planning problem itself</a:t>
                </a:r>
              </a:p>
              <a:p>
                <a:r>
                  <a:rPr lang="en-US" dirty="0"/>
                  <a:t>But there are often useful landmarks that can be found more easily</a:t>
                </a:r>
              </a:p>
              <a:p>
                <a:pPr lvl="1"/>
                <a:r>
                  <a:rPr lang="en-US" dirty="0"/>
                  <a:t>Polynomial time</a:t>
                </a:r>
              </a:p>
              <a:p>
                <a:pPr lvl="1"/>
                <a:r>
                  <a:rPr lang="en-US" dirty="0"/>
                  <a:t>Going to see one such procedure based on </a:t>
                </a:r>
                <a:r>
                  <a:rPr lang="en-US" i="1" dirty="0"/>
                  <a:t>RPGs</a:t>
                </a:r>
              </a:p>
              <a:p>
                <a:pPr lvl="2"/>
                <a:r>
                  <a:rPr lang="en-US" dirty="0"/>
                  <a:t>Why RPGs?</a:t>
                </a:r>
              </a:p>
              <a:p>
                <a:pPr lvl="3"/>
                <a:r>
                  <a:rPr lang="en-US" dirty="0"/>
                  <a:t>Solving relaxed planning problems easier</a:t>
                </a:r>
              </a:p>
              <a:p>
                <a:pPr lvl="4"/>
                <a:r>
                  <a:rPr lang="en-US" dirty="0"/>
                  <a:t>Computing landmarks for relaxed planning problems easier</a:t>
                </a:r>
              </a:p>
              <a:p>
                <a:pPr lvl="3"/>
                <a:r>
                  <a:rPr lang="en-US" dirty="0"/>
                  <a:t>A landmark for a relaxed planning problem is a landmark for the original planning problem as well</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1447" t="-1768"/>
                </a:stretch>
              </a:blipFill>
            </p:spPr>
            <p:txBody>
              <a:bodyPr/>
              <a:lstStyle/>
              <a:p>
                <a:r>
                  <a:rPr lang="en-GB">
                    <a:noFill/>
                  </a:rPr>
                  <a:t> </a:t>
                </a:r>
              </a:p>
            </p:txBody>
          </p:sp>
        </mc:Fallback>
      </mc:AlternateContent>
      <p:sp>
        <p:nvSpPr>
          <p:cNvPr id="5" name="Date Placeholder 4">
            <a:extLst>
              <a:ext uri="{FF2B5EF4-FFF2-40B4-BE49-F238E27FC236}">
                <a16:creationId xmlns:a16="http://schemas.microsoft.com/office/drawing/2014/main" id="{8D6E093A-8473-0644-904F-FAD1FFEAD999}"/>
              </a:ext>
            </a:extLst>
          </p:cNvPr>
          <p:cNvSpPr>
            <a:spLocks noGrp="1"/>
          </p:cNvSpPr>
          <p:nvPr>
            <p:ph type="dt" sz="half" idx="2"/>
          </p:nvPr>
        </p:nvSpPr>
        <p:spPr/>
        <p:txBody>
          <a:bodyPr/>
          <a:lstStyle/>
          <a:p>
            <a:r>
              <a:rPr lang="de-DE"/>
              <a:t>Deterministic</a:t>
            </a:r>
            <a:endParaRPr lang="de-DE" dirty="0"/>
          </a:p>
        </p:txBody>
      </p:sp>
      <p:sp>
        <p:nvSpPr>
          <p:cNvPr id="6" name="Footer Placeholder 5">
            <a:extLst>
              <a:ext uri="{FF2B5EF4-FFF2-40B4-BE49-F238E27FC236}">
                <a16:creationId xmlns:a16="http://schemas.microsoft.com/office/drawing/2014/main" id="{DC6247B5-864A-3C65-595F-45106A880AD5}"/>
              </a:ext>
            </a:extLst>
          </p:cNvPr>
          <p:cNvSpPr>
            <a:spLocks noGrp="1"/>
          </p:cNvSpPr>
          <p:nvPr>
            <p:ph type="ftr" sz="quarter" idx="3"/>
          </p:nvPr>
        </p:nvSpPr>
        <p:spPr/>
        <p:txBody>
          <a:bodyPr/>
          <a:lstStyle/>
          <a:p>
            <a:r>
              <a:rPr lang="en-GB"/>
              <a:t>T. Braun - APA</a:t>
            </a:r>
          </a:p>
        </p:txBody>
      </p:sp>
      <p:sp>
        <p:nvSpPr>
          <p:cNvPr id="4" name="Slide Number Placeholder 3">
            <a:extLst>
              <a:ext uri="{FF2B5EF4-FFF2-40B4-BE49-F238E27FC236}">
                <a16:creationId xmlns:a16="http://schemas.microsoft.com/office/drawing/2014/main" id="{DB005E07-B570-8C4D-B7A5-8F065B33EEDA}"/>
              </a:ext>
            </a:extLst>
          </p:cNvPr>
          <p:cNvSpPr>
            <a:spLocks noGrp="1"/>
          </p:cNvSpPr>
          <p:nvPr>
            <p:ph type="sldNum" sz="quarter" idx="4"/>
          </p:nvPr>
        </p:nvSpPr>
        <p:spPr/>
        <p:txBody>
          <a:bodyPr/>
          <a:lstStyle/>
          <a:p>
            <a:fld id="{67C9959E-8E6B-B04C-9955-EA096F41CA7A}" type="slidenum">
              <a:rPr lang="en-GB" smtClean="0"/>
              <a:t>106</a:t>
            </a:fld>
            <a:endParaRPr lang="en-GB"/>
          </a:p>
        </p:txBody>
      </p:sp>
    </p:spTree>
    <p:extLst>
      <p:ext uri="{BB962C8B-B14F-4D97-AF65-F5344CB8AC3E}">
        <p14:creationId xmlns:p14="http://schemas.microsoft.com/office/powerpoint/2010/main" val="92136681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RPG-based Landmark Computation</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Autofit/>
              </a:bodyPr>
              <a:lstStyle/>
              <a:p>
                <a:r>
                  <a:rPr lang="en-US" dirty="0">
                    <a:cs typeface="Times New Roman"/>
                  </a:rPr>
                  <a:t>Main intuition: If </a:t>
                </a:r>
                <a14:m>
                  <m:oMath xmlns:m="http://schemas.openxmlformats.org/officeDocument/2006/math">
                    <m:r>
                      <a:rPr lang="el-GR" i="1" dirty="0" smtClean="0">
                        <a:latin typeface="Cambria Math" panose="02040503050406030204" pitchFamily="18" charset="0"/>
                      </a:rPr>
                      <m:t>𝜑</m:t>
                    </m:r>
                  </m:oMath>
                </a14:m>
                <a:r>
                  <a:rPr lang="en-US" i="1" dirty="0">
                    <a:cs typeface="Times New Roman"/>
                  </a:rPr>
                  <a:t> </a:t>
                </a:r>
                <a:r>
                  <a:rPr lang="en-US" dirty="0">
                    <a:cs typeface="Times New Roman"/>
                  </a:rPr>
                  <a:t>is a landmark, can get new landmarks from the preconditions of the actions that achieve </a:t>
                </a:r>
                <a14:m>
                  <m:oMath xmlns:m="http://schemas.openxmlformats.org/officeDocument/2006/math">
                    <m:r>
                      <a:rPr lang="el-GR" i="1" dirty="0" smtClean="0">
                        <a:latin typeface="Cambria Math" panose="02040503050406030204" pitchFamily="18" charset="0"/>
                      </a:rPr>
                      <m:t>𝜑</m:t>
                    </m:r>
                  </m:oMath>
                </a14:m>
                <a:endParaRPr lang="en-US" dirty="0">
                  <a:cs typeface="Times New Roman"/>
                </a:endParaRPr>
              </a:p>
              <a:p>
                <a:r>
                  <a:rPr lang="en-US" dirty="0">
                    <a:cs typeface="Times New Roman"/>
                  </a:rPr>
                  <a:t>Example:</a:t>
                </a:r>
              </a:p>
              <a:p>
                <a:pPr lvl="1"/>
                <a:r>
                  <a:rPr lang="en-US" dirty="0">
                    <a:cs typeface="Times New Roman"/>
                  </a:rPr>
                  <a:t>Goal </a:t>
                </a:r>
                <a14:m>
                  <m:oMath xmlns:m="http://schemas.openxmlformats.org/officeDocument/2006/math">
                    <m:r>
                      <a:rPr lang="en-US" i="1" dirty="0" smtClean="0">
                        <a:latin typeface="Cambria Math" panose="02040503050406030204" pitchFamily="18" charset="0"/>
                        <a:cs typeface="Times New Roman"/>
                      </a:rPr>
                      <m:t>𝑔</m:t>
                    </m:r>
                  </m:oMath>
                </a14:m>
                <a:endParaRPr lang="en-US" dirty="0">
                  <a:cs typeface="Times New Roman"/>
                </a:endParaRPr>
              </a:p>
              <a:p>
                <a:pPr lvl="1"/>
                <a14:m>
                  <m:oMath xmlns:m="http://schemas.openxmlformats.org/officeDocument/2006/math">
                    <m:d>
                      <m:dPr>
                        <m:begChr m:val="{"/>
                        <m:endChr m:val="}"/>
                        <m:ctrlPr>
                          <a:rPr lang="en-US" b="0" i="1" dirty="0" smtClean="0">
                            <a:latin typeface="Cambria Math" panose="02040503050406030204" pitchFamily="18" charset="0"/>
                            <a:cs typeface="Times New Roman"/>
                          </a:rPr>
                        </m:ctrlPr>
                      </m:dPr>
                      <m:e>
                        <m:sSub>
                          <m:sSubPr>
                            <m:ctrlPr>
                              <a:rPr lang="de-DE" b="0" i="1" dirty="0" smtClean="0">
                                <a:latin typeface="Cambria Math" panose="02040503050406030204" pitchFamily="18" charset="0"/>
                                <a:cs typeface="Times New Roman"/>
                              </a:rPr>
                            </m:ctrlPr>
                          </m:sSubPr>
                          <m:e>
                            <m:r>
                              <a:rPr lang="en-US" i="1" dirty="0" smtClean="0">
                                <a:latin typeface="Cambria Math" panose="02040503050406030204" pitchFamily="18" charset="0"/>
                                <a:cs typeface="Times New Roman"/>
                              </a:rPr>
                              <m:t>𝑎</m:t>
                            </m:r>
                          </m:e>
                          <m:sub>
                            <m:r>
                              <a:rPr lang="de-DE" b="0" i="1" dirty="0" smtClean="0">
                                <a:latin typeface="Cambria Math" panose="02040503050406030204" pitchFamily="18" charset="0"/>
                                <a:cs typeface="Times New Roman"/>
                              </a:rPr>
                              <m:t>1</m:t>
                            </m:r>
                          </m:sub>
                        </m:sSub>
                        <m:r>
                          <a:rPr lang="en-US" i="1" dirty="0">
                            <a:latin typeface="Cambria Math" panose="02040503050406030204" pitchFamily="18" charset="0"/>
                            <a:cs typeface="Times New Roman"/>
                          </a:rPr>
                          <m:t>, </m:t>
                        </m:r>
                        <m:sSub>
                          <m:sSubPr>
                            <m:ctrlPr>
                              <a:rPr lang="de-DE" b="0" i="1" dirty="0" smtClean="0">
                                <a:latin typeface="Cambria Math" panose="02040503050406030204" pitchFamily="18" charset="0"/>
                                <a:cs typeface="Times New Roman"/>
                              </a:rPr>
                            </m:ctrlPr>
                          </m:sSubPr>
                          <m:e>
                            <m:r>
                              <a:rPr lang="en-US" i="1" dirty="0">
                                <a:latin typeface="Cambria Math" panose="02040503050406030204" pitchFamily="18" charset="0"/>
                                <a:cs typeface="Times New Roman"/>
                              </a:rPr>
                              <m:t>𝑎</m:t>
                            </m:r>
                          </m:e>
                          <m:sub>
                            <m:r>
                              <a:rPr lang="de-DE" b="0" i="1" dirty="0" smtClean="0">
                                <a:latin typeface="Cambria Math" panose="02040503050406030204" pitchFamily="18" charset="0"/>
                                <a:cs typeface="Times New Roman"/>
                              </a:rPr>
                              <m:t>2</m:t>
                            </m:r>
                          </m:sub>
                        </m:sSub>
                      </m:e>
                    </m:d>
                  </m:oMath>
                </a14:m>
                <a:r>
                  <a:rPr lang="en-US" dirty="0">
                    <a:cs typeface="Times New Roman"/>
                  </a:rPr>
                  <a:t> = all actions that achieve </a:t>
                </a:r>
                <a14:m>
                  <m:oMath xmlns:m="http://schemas.openxmlformats.org/officeDocument/2006/math">
                    <m:r>
                      <a:rPr lang="en-US" i="1" dirty="0" smtClean="0">
                        <a:latin typeface="Cambria Math" panose="02040503050406030204" pitchFamily="18" charset="0"/>
                        <a:cs typeface="Times New Roman"/>
                      </a:rPr>
                      <m:t>𝑔</m:t>
                    </m:r>
                  </m:oMath>
                </a14:m>
                <a:endParaRPr lang="en-US" i="1" dirty="0">
                  <a:cs typeface="Times New Roman"/>
                </a:endParaRPr>
              </a:p>
              <a:p>
                <a:pPr lvl="1"/>
                <a14:m>
                  <m:oMath xmlns:m="http://schemas.openxmlformats.org/officeDocument/2006/math">
                    <m:r>
                      <a:rPr lang="en-US" i="1" dirty="0" smtClean="0">
                        <a:latin typeface="Cambria Math" panose="02040503050406030204" pitchFamily="18" charset="0"/>
                        <a:cs typeface="Times New Roman"/>
                      </a:rPr>
                      <m:t>𝑝𝑟𝑒</m:t>
                    </m:r>
                    <m:d>
                      <m:dPr>
                        <m:ctrlPr>
                          <a:rPr lang="en-US" i="1" dirty="0" smtClean="0">
                            <a:latin typeface="Cambria Math" panose="02040503050406030204" pitchFamily="18" charset="0"/>
                            <a:cs typeface="Times New Roman"/>
                          </a:rPr>
                        </m:ctrlPr>
                      </m:dPr>
                      <m:e>
                        <m:sSub>
                          <m:sSubPr>
                            <m:ctrlPr>
                              <a:rPr lang="de-DE" b="0" i="1" dirty="0" smtClean="0">
                                <a:latin typeface="Cambria Math" panose="02040503050406030204" pitchFamily="18" charset="0"/>
                                <a:cs typeface="Times New Roman"/>
                              </a:rPr>
                            </m:ctrlPr>
                          </m:sSubPr>
                          <m:e>
                            <m:r>
                              <a:rPr lang="en-US" i="1" dirty="0" smtClean="0">
                                <a:latin typeface="Cambria Math" panose="02040503050406030204" pitchFamily="18" charset="0"/>
                                <a:cs typeface="Times New Roman"/>
                              </a:rPr>
                              <m:t>𝑎</m:t>
                            </m:r>
                          </m:e>
                          <m:sub>
                            <m:r>
                              <a:rPr lang="de-DE" b="0" i="1" dirty="0" smtClean="0">
                                <a:latin typeface="Cambria Math" panose="02040503050406030204" pitchFamily="18" charset="0"/>
                                <a:cs typeface="Times New Roman"/>
                              </a:rPr>
                              <m:t>1</m:t>
                            </m:r>
                          </m:sub>
                        </m:sSub>
                      </m:e>
                    </m:d>
                    <m:r>
                      <a:rPr lang="en-US" i="1" dirty="0">
                        <a:latin typeface="Cambria Math" panose="02040503050406030204" pitchFamily="18" charset="0"/>
                        <a:cs typeface="Times New Roman"/>
                      </a:rPr>
                      <m:t>=</m:t>
                    </m:r>
                    <m:d>
                      <m:dPr>
                        <m:begChr m:val="{"/>
                        <m:endChr m:val="}"/>
                        <m:ctrlPr>
                          <a:rPr lang="en-US" b="0" i="1" dirty="0">
                            <a:latin typeface="Cambria Math" panose="02040503050406030204" pitchFamily="18" charset="0"/>
                            <a:cs typeface="Times New Roman"/>
                          </a:rPr>
                        </m:ctrlPr>
                      </m:dPr>
                      <m:e>
                        <m:sSub>
                          <m:sSubPr>
                            <m:ctrlPr>
                              <a:rPr lang="de-DE" b="0" i="1" dirty="0" smtClean="0">
                                <a:latin typeface="Cambria Math" panose="02040503050406030204" pitchFamily="18" charset="0"/>
                                <a:cs typeface="Times New Roman"/>
                              </a:rPr>
                            </m:ctrlPr>
                          </m:sSubPr>
                          <m:e>
                            <m:r>
                              <a:rPr lang="en-US" i="1" dirty="0">
                                <a:latin typeface="Cambria Math" panose="02040503050406030204" pitchFamily="18" charset="0"/>
                                <a:cs typeface="Times New Roman"/>
                              </a:rPr>
                              <m:t>𝑝</m:t>
                            </m:r>
                          </m:e>
                          <m:sub>
                            <m:r>
                              <a:rPr lang="de-DE" b="0" i="1" dirty="0" smtClean="0">
                                <a:latin typeface="Cambria Math" panose="02040503050406030204" pitchFamily="18" charset="0"/>
                                <a:cs typeface="Times New Roman"/>
                              </a:rPr>
                              <m:t>1</m:t>
                            </m:r>
                          </m:sub>
                        </m:sSub>
                        <m:r>
                          <a:rPr lang="en-US" i="1" dirty="0">
                            <a:latin typeface="Cambria Math" panose="02040503050406030204" pitchFamily="18" charset="0"/>
                            <a:cs typeface="Times New Roman"/>
                          </a:rPr>
                          <m:t>, </m:t>
                        </m:r>
                        <m:r>
                          <a:rPr lang="en-US" i="1" dirty="0">
                            <a:latin typeface="Cambria Math" panose="02040503050406030204" pitchFamily="18" charset="0"/>
                            <a:cs typeface="Times New Roman"/>
                          </a:rPr>
                          <m:t>𝑞</m:t>
                        </m:r>
                      </m:e>
                    </m:d>
                  </m:oMath>
                </a14:m>
                <a:endParaRPr lang="en-US" baseline="-25000" dirty="0">
                  <a:cs typeface="Times New Roman"/>
                </a:endParaRPr>
              </a:p>
              <a:p>
                <a:pPr lvl="1"/>
                <a14:m>
                  <m:oMath xmlns:m="http://schemas.openxmlformats.org/officeDocument/2006/math">
                    <m:r>
                      <a:rPr lang="en-US" i="1" dirty="0" smtClean="0">
                        <a:latin typeface="Cambria Math" panose="02040503050406030204" pitchFamily="18" charset="0"/>
                        <a:cs typeface="Times New Roman"/>
                      </a:rPr>
                      <m:t>𝑝𝑟𝑒</m:t>
                    </m:r>
                    <m:d>
                      <m:dPr>
                        <m:ctrlPr>
                          <a:rPr lang="en-US" i="1" dirty="0" smtClean="0">
                            <a:latin typeface="Cambria Math" panose="02040503050406030204" pitchFamily="18" charset="0"/>
                            <a:cs typeface="Times New Roman"/>
                          </a:rPr>
                        </m:ctrlPr>
                      </m:dPr>
                      <m:e>
                        <m:sSub>
                          <m:sSubPr>
                            <m:ctrlPr>
                              <a:rPr lang="de-DE" b="0" i="1" dirty="0" smtClean="0">
                                <a:latin typeface="Cambria Math" panose="02040503050406030204" pitchFamily="18" charset="0"/>
                                <a:cs typeface="Times New Roman"/>
                              </a:rPr>
                            </m:ctrlPr>
                          </m:sSubPr>
                          <m:e>
                            <m:r>
                              <a:rPr lang="en-US" i="1" dirty="0" smtClean="0">
                                <a:latin typeface="Cambria Math" panose="02040503050406030204" pitchFamily="18" charset="0"/>
                                <a:cs typeface="Times New Roman"/>
                              </a:rPr>
                              <m:t>𝑎</m:t>
                            </m:r>
                          </m:e>
                          <m:sub>
                            <m:r>
                              <a:rPr lang="de-DE" b="0" i="1" dirty="0" smtClean="0">
                                <a:latin typeface="Cambria Math" panose="02040503050406030204" pitchFamily="18" charset="0"/>
                                <a:cs typeface="Times New Roman"/>
                              </a:rPr>
                              <m:t>2</m:t>
                            </m:r>
                          </m:sub>
                        </m:sSub>
                      </m:e>
                    </m:d>
                    <m:r>
                      <a:rPr lang="en-US" i="1" dirty="0">
                        <a:latin typeface="Cambria Math" panose="02040503050406030204" pitchFamily="18" charset="0"/>
                        <a:cs typeface="Times New Roman"/>
                      </a:rPr>
                      <m:t>=</m:t>
                    </m:r>
                    <m:d>
                      <m:dPr>
                        <m:begChr m:val="{"/>
                        <m:endChr m:val="}"/>
                        <m:ctrlPr>
                          <a:rPr lang="en-US" i="1" dirty="0">
                            <a:latin typeface="Cambria Math" panose="02040503050406030204" pitchFamily="18" charset="0"/>
                            <a:cs typeface="Times New Roman"/>
                          </a:rPr>
                        </m:ctrlPr>
                      </m:dPr>
                      <m:e>
                        <m:r>
                          <a:rPr lang="en-US" i="1" dirty="0">
                            <a:latin typeface="Cambria Math" panose="02040503050406030204" pitchFamily="18" charset="0"/>
                            <a:cs typeface="Times New Roman"/>
                          </a:rPr>
                          <m:t>𝑞</m:t>
                        </m:r>
                        <m:r>
                          <a:rPr lang="en-US" i="1" dirty="0">
                            <a:latin typeface="Cambria Math" panose="02040503050406030204" pitchFamily="18" charset="0"/>
                            <a:cs typeface="Times New Roman"/>
                          </a:rPr>
                          <m:t>, </m:t>
                        </m:r>
                        <m:sSub>
                          <m:sSubPr>
                            <m:ctrlPr>
                              <a:rPr lang="de-DE" b="0" i="1" dirty="0" smtClean="0">
                                <a:latin typeface="Cambria Math" panose="02040503050406030204" pitchFamily="18" charset="0"/>
                                <a:cs typeface="Times New Roman"/>
                              </a:rPr>
                            </m:ctrlPr>
                          </m:sSubPr>
                          <m:e>
                            <m:r>
                              <a:rPr lang="en-US" i="1" dirty="0">
                                <a:latin typeface="Cambria Math" panose="02040503050406030204" pitchFamily="18" charset="0"/>
                                <a:cs typeface="Times New Roman"/>
                              </a:rPr>
                              <m:t>𝑝</m:t>
                            </m:r>
                          </m:e>
                          <m:sub>
                            <m:r>
                              <a:rPr lang="de-DE" b="0" i="1" dirty="0" smtClean="0">
                                <a:latin typeface="Cambria Math" panose="02040503050406030204" pitchFamily="18" charset="0"/>
                                <a:cs typeface="Times New Roman"/>
                              </a:rPr>
                              <m:t>2</m:t>
                            </m:r>
                          </m:sub>
                        </m:sSub>
                      </m:e>
                    </m:d>
                  </m:oMath>
                </a14:m>
                <a:endParaRPr lang="en-US" dirty="0">
                  <a:cs typeface="Times New Roman"/>
                </a:endParaRPr>
              </a:p>
              <a:p>
                <a:pPr lvl="1"/>
                <a:r>
                  <a:rPr lang="en-US" dirty="0">
                    <a:cs typeface="Times New Roman"/>
                  </a:rPr>
                  <a:t>To achieve </a:t>
                </a:r>
                <a14:m>
                  <m:oMath xmlns:m="http://schemas.openxmlformats.org/officeDocument/2006/math">
                    <m:r>
                      <a:rPr lang="en-US" i="1" dirty="0" smtClean="0">
                        <a:latin typeface="Cambria Math" panose="02040503050406030204" pitchFamily="18" charset="0"/>
                        <a:cs typeface="Times New Roman"/>
                      </a:rPr>
                      <m:t>𝑔</m:t>
                    </m:r>
                  </m:oMath>
                </a14:m>
                <a:r>
                  <a:rPr lang="en-US" dirty="0">
                    <a:cs typeface="Times New Roman"/>
                  </a:rPr>
                  <a:t>, must achieve </a:t>
                </a:r>
                <a14:m>
                  <m:oMath xmlns:m="http://schemas.openxmlformats.org/officeDocument/2006/math">
                    <m:r>
                      <a:rPr lang="en-US" i="1" dirty="0" smtClean="0">
                        <a:latin typeface="Cambria Math" panose="02040503050406030204" pitchFamily="18" charset="0"/>
                        <a:cs typeface="Times New Roman"/>
                      </a:rPr>
                      <m:t>(</m:t>
                    </m:r>
                    <m:r>
                      <a:rPr lang="de-DE" b="0" i="1" dirty="0" smtClean="0">
                        <a:latin typeface="Cambria Math" panose="02040503050406030204" pitchFamily="18" charset="0"/>
                        <a:cs typeface="Times New Roman"/>
                      </a:rPr>
                      <m:t>𝑞</m:t>
                    </m:r>
                    <m:r>
                      <a:rPr lang="en-US" i="1" dirty="0">
                        <a:latin typeface="Cambria Math" panose="02040503050406030204" pitchFamily="18" charset="0"/>
                        <a:ea typeface="ＭＳ ゴシック"/>
                        <a:cs typeface="Times New Roman Regular" charset="0"/>
                      </a:rPr>
                      <m:t>∧</m:t>
                    </m:r>
                    <m:sSub>
                      <m:sSubPr>
                        <m:ctrlPr>
                          <a:rPr lang="de-DE" b="0" i="1" dirty="0" smtClean="0">
                            <a:latin typeface="Cambria Math" panose="02040503050406030204" pitchFamily="18" charset="0"/>
                            <a:cs typeface="Times New Roman"/>
                          </a:rPr>
                        </m:ctrlPr>
                      </m:sSubPr>
                      <m:e>
                        <m:r>
                          <a:rPr lang="de-DE" b="0" i="1" dirty="0" smtClean="0">
                            <a:latin typeface="Cambria Math" panose="02040503050406030204" pitchFamily="18" charset="0"/>
                            <a:ea typeface="ＭＳ ゴシック"/>
                            <a:cs typeface="Times New Roman Regular" charset="0"/>
                          </a:rPr>
                          <m:t>𝑝</m:t>
                        </m:r>
                      </m:e>
                      <m:sub>
                        <m:r>
                          <a:rPr lang="de-DE" b="0" i="1" dirty="0" smtClean="0">
                            <a:latin typeface="Cambria Math" panose="02040503050406030204" pitchFamily="18" charset="0"/>
                            <a:ea typeface="ＭＳ ゴシック"/>
                            <a:cs typeface="Times New Roman Regular" charset="0"/>
                          </a:rPr>
                          <m:t>1</m:t>
                        </m:r>
                      </m:sub>
                    </m:sSub>
                    <m:r>
                      <a:rPr lang="en-US" i="1" dirty="0">
                        <a:latin typeface="Cambria Math" panose="02040503050406030204" pitchFamily="18" charset="0"/>
                        <a:cs typeface="Times New Roman"/>
                      </a:rPr>
                      <m:t>)∨(</m:t>
                    </m:r>
                    <m:r>
                      <a:rPr lang="de-DE" b="0" i="1" dirty="0" smtClean="0">
                        <a:latin typeface="Cambria Math" panose="02040503050406030204" pitchFamily="18" charset="0"/>
                        <a:cs typeface="Times New Roman"/>
                      </a:rPr>
                      <m:t>𝑞</m:t>
                    </m:r>
                    <m:r>
                      <a:rPr lang="en-US" i="1" dirty="0">
                        <a:latin typeface="Cambria Math" panose="02040503050406030204" pitchFamily="18" charset="0"/>
                        <a:ea typeface="ＭＳ ゴシック"/>
                        <a:cs typeface="Times New Roman Regular" charset="0"/>
                      </a:rPr>
                      <m:t>∧</m:t>
                    </m:r>
                    <m:sSub>
                      <m:sSubPr>
                        <m:ctrlPr>
                          <a:rPr lang="de-DE" b="0" i="1" dirty="0" smtClean="0">
                            <a:latin typeface="Cambria Math" panose="02040503050406030204" pitchFamily="18" charset="0"/>
                            <a:cs typeface="Times New Roman"/>
                          </a:rPr>
                        </m:ctrlPr>
                      </m:sSubPr>
                      <m:e>
                        <m:r>
                          <a:rPr lang="de-DE" b="0" i="1" dirty="0" smtClean="0">
                            <a:latin typeface="Cambria Math" panose="02040503050406030204" pitchFamily="18" charset="0"/>
                            <a:ea typeface="ＭＳ ゴシック"/>
                            <a:cs typeface="Times New Roman Regular" charset="0"/>
                          </a:rPr>
                          <m:t>𝑝</m:t>
                        </m:r>
                      </m:e>
                      <m:sub>
                        <m:r>
                          <a:rPr lang="de-DE" b="0" i="1" dirty="0" smtClean="0">
                            <a:latin typeface="Cambria Math" panose="02040503050406030204" pitchFamily="18" charset="0"/>
                            <a:ea typeface="ＭＳ ゴシック"/>
                            <a:cs typeface="Times New Roman Regular" charset="0"/>
                          </a:rPr>
                          <m:t>2</m:t>
                        </m:r>
                      </m:sub>
                    </m:sSub>
                    <m:r>
                      <a:rPr lang="en-US" i="1" dirty="0">
                        <a:latin typeface="Cambria Math" panose="02040503050406030204" pitchFamily="18" charset="0"/>
                        <a:cs typeface="Times New Roman"/>
                      </a:rPr>
                      <m:t>)</m:t>
                    </m:r>
                  </m:oMath>
                </a14:m>
                <a:endParaRPr lang="en-US" dirty="0">
                  <a:cs typeface="Times New Roman"/>
                </a:endParaRPr>
              </a:p>
              <a:p>
                <a:pPr lvl="2"/>
                <a:r>
                  <a:rPr lang="en-US" dirty="0">
                    <a:cs typeface="Times New Roman"/>
                  </a:rPr>
                  <a:t>Same as </a:t>
                </a:r>
                <a14:m>
                  <m:oMath xmlns:m="http://schemas.openxmlformats.org/officeDocument/2006/math">
                    <m:r>
                      <a:rPr lang="en-US" i="1" dirty="0" smtClean="0">
                        <a:latin typeface="Cambria Math" panose="02040503050406030204" pitchFamily="18" charset="0"/>
                        <a:cs typeface="Times New Roman"/>
                      </a:rPr>
                      <m:t>𝑞</m:t>
                    </m:r>
                    <m:r>
                      <a:rPr lang="en-US" i="1" dirty="0">
                        <a:latin typeface="Cambria Math" panose="02040503050406030204" pitchFamily="18" charset="0"/>
                        <a:ea typeface="ＭＳ ゴシック"/>
                        <a:cs typeface="Times New Roman Regular" charset="0"/>
                      </a:rPr>
                      <m:t>∧</m:t>
                    </m:r>
                    <m:d>
                      <m:dPr>
                        <m:ctrlPr>
                          <a:rPr lang="en-US" b="0" i="1" dirty="0">
                            <a:latin typeface="Cambria Math" panose="02040503050406030204" pitchFamily="18" charset="0"/>
                            <a:ea typeface="ＭＳ ゴシック"/>
                            <a:cs typeface="Times New Roman"/>
                          </a:rPr>
                        </m:ctrlPr>
                      </m:dPr>
                      <m:e>
                        <m:sSub>
                          <m:sSubPr>
                            <m:ctrlPr>
                              <a:rPr lang="de-DE" b="0" i="1" dirty="0" smtClean="0">
                                <a:latin typeface="Cambria Math" panose="02040503050406030204" pitchFamily="18" charset="0"/>
                                <a:ea typeface="ＭＳ ゴシック"/>
                                <a:cs typeface="Times New Roman Regular" charset="0"/>
                              </a:rPr>
                            </m:ctrlPr>
                          </m:sSubPr>
                          <m:e>
                            <m:r>
                              <a:rPr lang="en-US" i="1" dirty="0">
                                <a:latin typeface="Cambria Math" panose="02040503050406030204" pitchFamily="18" charset="0"/>
                                <a:cs typeface="Times New Roman"/>
                              </a:rPr>
                              <m:t>𝑝</m:t>
                            </m:r>
                          </m:e>
                          <m:sub>
                            <m:r>
                              <a:rPr lang="de-DE" b="0" i="1" dirty="0" smtClean="0">
                                <a:latin typeface="Cambria Math" panose="02040503050406030204" pitchFamily="18" charset="0"/>
                                <a:cs typeface="Times New Roman"/>
                              </a:rPr>
                              <m:t>1</m:t>
                            </m:r>
                          </m:sub>
                        </m:sSub>
                        <m:r>
                          <a:rPr lang="ro-RO" i="1" dirty="0">
                            <a:latin typeface="Cambria Math" panose="02040503050406030204" pitchFamily="18" charset="0"/>
                            <a:ea typeface="ＭＳ ゴシック"/>
                            <a:cs typeface="Times New Roman Regular" charset="0"/>
                          </a:rPr>
                          <m:t>∨</m:t>
                        </m:r>
                        <m:sSub>
                          <m:sSubPr>
                            <m:ctrlPr>
                              <a:rPr lang="de-DE" b="0" i="1" dirty="0" smtClean="0">
                                <a:latin typeface="Cambria Math" panose="02040503050406030204" pitchFamily="18" charset="0"/>
                                <a:ea typeface="ＭＳ ゴシック"/>
                                <a:cs typeface="Times New Roman Regular" charset="0"/>
                              </a:rPr>
                            </m:ctrlPr>
                          </m:sSubPr>
                          <m:e>
                            <m:r>
                              <a:rPr lang="de-DE" b="0" i="1" dirty="0" smtClean="0">
                                <a:latin typeface="Cambria Math" panose="02040503050406030204" pitchFamily="18" charset="0"/>
                                <a:ea typeface="ＭＳ ゴシック"/>
                                <a:cs typeface="Times New Roman Regular" charset="0"/>
                              </a:rPr>
                              <m:t>𝑝</m:t>
                            </m:r>
                          </m:e>
                          <m:sub>
                            <m:r>
                              <a:rPr lang="de-DE" b="0" i="1" dirty="0" smtClean="0">
                                <a:latin typeface="Cambria Math" panose="02040503050406030204" pitchFamily="18" charset="0"/>
                                <a:ea typeface="ＭＳ ゴシック"/>
                                <a:cs typeface="Times New Roman Regular" charset="0"/>
                              </a:rPr>
                              <m:t>2</m:t>
                            </m:r>
                          </m:sub>
                        </m:sSub>
                      </m:e>
                    </m:d>
                  </m:oMath>
                </a14:m>
                <a:endParaRPr lang="en-US" dirty="0">
                  <a:cs typeface="Times New Roman"/>
                </a:endParaRPr>
              </a:p>
              <a:p>
                <a:pPr lvl="1"/>
                <a:r>
                  <a:rPr lang="en-US" dirty="0">
                    <a:cs typeface="Times New Roman"/>
                  </a:rPr>
                  <a:t>Landmarks:</a:t>
                </a:r>
              </a:p>
              <a:p>
                <a:pPr lvl="2"/>
                <a14:m>
                  <m:oMath xmlns:m="http://schemas.openxmlformats.org/officeDocument/2006/math">
                    <m:r>
                      <a:rPr lang="en-US" i="1" dirty="0" smtClean="0">
                        <a:latin typeface="Cambria Math" panose="02040503050406030204" pitchFamily="18" charset="0"/>
                        <a:cs typeface="Times New Roman"/>
                      </a:rPr>
                      <m:t>𝑞</m:t>
                    </m:r>
                  </m:oMath>
                </a14:m>
                <a:endParaRPr lang="en-US" dirty="0">
                  <a:cs typeface="Times New Roman"/>
                </a:endParaRPr>
              </a:p>
              <a:p>
                <a:pPr lvl="2"/>
                <a14:m>
                  <m:oMath xmlns:m="http://schemas.openxmlformats.org/officeDocument/2006/math">
                    <m:sSub>
                      <m:sSubPr>
                        <m:ctrlPr>
                          <a:rPr lang="de-DE" b="0" i="1" dirty="0" smtClean="0">
                            <a:latin typeface="Cambria Math" panose="02040503050406030204" pitchFamily="18" charset="0"/>
                            <a:cs typeface="Times New Roman"/>
                          </a:rPr>
                        </m:ctrlPr>
                      </m:sSubPr>
                      <m:e>
                        <m:r>
                          <a:rPr lang="en-US" i="1" dirty="0" smtClean="0">
                            <a:latin typeface="Cambria Math" panose="02040503050406030204" pitchFamily="18" charset="0"/>
                            <a:cs typeface="Times New Roman"/>
                          </a:rPr>
                          <m:t>𝑝</m:t>
                        </m:r>
                      </m:e>
                      <m:sub>
                        <m:r>
                          <a:rPr lang="de-DE" b="0" i="1" dirty="0" smtClean="0">
                            <a:latin typeface="Cambria Math" panose="02040503050406030204" pitchFamily="18" charset="0"/>
                            <a:cs typeface="Times New Roman"/>
                          </a:rPr>
                          <m:t>1</m:t>
                        </m:r>
                      </m:sub>
                    </m:sSub>
                    <m:r>
                      <a:rPr lang="ro-RO" i="1" dirty="0">
                        <a:latin typeface="Cambria Math" panose="02040503050406030204" pitchFamily="18" charset="0"/>
                        <a:ea typeface="ＭＳ ゴシック"/>
                        <a:cs typeface="Times New Roman Regular" charset="0"/>
                      </a:rPr>
                      <m:t>∨</m:t>
                    </m:r>
                    <m:sSub>
                      <m:sSubPr>
                        <m:ctrlPr>
                          <a:rPr lang="de-DE" b="0" i="1" dirty="0" smtClean="0">
                            <a:latin typeface="Cambria Math" panose="02040503050406030204" pitchFamily="18" charset="0"/>
                            <a:ea typeface="ＭＳ ゴシック"/>
                            <a:cs typeface="Times New Roman Regular" charset="0"/>
                          </a:rPr>
                        </m:ctrlPr>
                      </m:sSubPr>
                      <m:e>
                        <m:r>
                          <a:rPr lang="en-US" i="1" dirty="0">
                            <a:latin typeface="Cambria Math" panose="02040503050406030204" pitchFamily="18" charset="0"/>
                            <a:cs typeface="Times New Roman"/>
                          </a:rPr>
                          <m:t>𝑝</m:t>
                        </m:r>
                      </m:e>
                      <m:sub>
                        <m:r>
                          <a:rPr lang="de-DE" b="0" i="1" dirty="0" smtClean="0">
                            <a:latin typeface="Cambria Math" panose="02040503050406030204" pitchFamily="18" charset="0"/>
                            <a:cs typeface="Times New Roman"/>
                          </a:rPr>
                          <m:t>2</m:t>
                        </m:r>
                      </m:sub>
                    </m:sSub>
                  </m:oMath>
                </a14:m>
                <a:endParaRPr lang="en-US" dirty="0">
                  <a:cs typeface="Times New Roman"/>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1549" t="-2985" b="-2985"/>
                </a:stretch>
              </a:blipFill>
            </p:spPr>
            <p:txBody>
              <a:bodyPr/>
              <a:lstStyle/>
              <a:p>
                <a:r>
                  <a:rPr lang="en-DE">
                    <a:noFill/>
                  </a:rPr>
                  <a:t> </a:t>
                </a:r>
              </a:p>
            </p:txBody>
          </p:sp>
        </mc:Fallback>
      </mc:AlternateContent>
      <p:sp>
        <p:nvSpPr>
          <p:cNvPr id="5" name="Date Placeholder 4">
            <a:extLst>
              <a:ext uri="{FF2B5EF4-FFF2-40B4-BE49-F238E27FC236}">
                <a16:creationId xmlns:a16="http://schemas.microsoft.com/office/drawing/2014/main" id="{548A58D0-4C31-8E40-9FBB-56E5F6693469}"/>
              </a:ext>
            </a:extLst>
          </p:cNvPr>
          <p:cNvSpPr>
            <a:spLocks noGrp="1"/>
          </p:cNvSpPr>
          <p:nvPr>
            <p:ph type="dt" sz="half" idx="2"/>
          </p:nvPr>
        </p:nvSpPr>
        <p:spPr/>
        <p:txBody>
          <a:bodyPr/>
          <a:lstStyle/>
          <a:p>
            <a:r>
              <a:rPr lang="de-DE"/>
              <a:t>Deterministic</a:t>
            </a:r>
            <a:endParaRPr lang="de-DE" dirty="0"/>
          </a:p>
        </p:txBody>
      </p:sp>
      <p:sp>
        <p:nvSpPr>
          <p:cNvPr id="7" name="Footer Placeholder 6">
            <a:extLst>
              <a:ext uri="{FF2B5EF4-FFF2-40B4-BE49-F238E27FC236}">
                <a16:creationId xmlns:a16="http://schemas.microsoft.com/office/drawing/2014/main" id="{C554B1CC-4305-73C8-9EEB-1E1B894B1B92}"/>
              </a:ext>
            </a:extLst>
          </p:cNvPr>
          <p:cNvSpPr>
            <a:spLocks noGrp="1"/>
          </p:cNvSpPr>
          <p:nvPr>
            <p:ph type="ftr" sz="quarter" idx="3"/>
          </p:nvPr>
        </p:nvSpPr>
        <p:spPr/>
        <p:txBody>
          <a:bodyPr/>
          <a:lstStyle/>
          <a:p>
            <a:r>
              <a:rPr lang="en-GB"/>
              <a:t>T. Braun - APA</a:t>
            </a:r>
          </a:p>
        </p:txBody>
      </p:sp>
      <p:sp>
        <p:nvSpPr>
          <p:cNvPr id="4" name="Slide Number Placeholder 3">
            <a:extLst>
              <a:ext uri="{FF2B5EF4-FFF2-40B4-BE49-F238E27FC236}">
                <a16:creationId xmlns:a16="http://schemas.microsoft.com/office/drawing/2014/main" id="{0F95FC5C-A380-D34A-8EA9-97FAA6AC0F14}"/>
              </a:ext>
            </a:extLst>
          </p:cNvPr>
          <p:cNvSpPr>
            <a:spLocks noGrp="1"/>
          </p:cNvSpPr>
          <p:nvPr>
            <p:ph type="sldNum" sz="quarter" idx="4"/>
          </p:nvPr>
        </p:nvSpPr>
        <p:spPr/>
        <p:txBody>
          <a:bodyPr/>
          <a:lstStyle/>
          <a:p>
            <a:fld id="{67C9959E-8E6B-B04C-9955-EA096F41CA7A}" type="slidenum">
              <a:rPr lang="en-GB" smtClean="0"/>
              <a:t>107</a:t>
            </a:fld>
            <a:endParaRPr lang="en-GB"/>
          </a:p>
        </p:txBody>
      </p:sp>
      <mc:AlternateContent xmlns:mc="http://schemas.openxmlformats.org/markup-compatibility/2006" xmlns:a14="http://schemas.microsoft.com/office/drawing/2010/main">
        <mc:Choice Requires="a14">
          <p:sp>
            <p:nvSpPr>
              <p:cNvPr id="194" name="Oval 193"/>
              <p:cNvSpPr/>
              <p:nvPr/>
            </p:nvSpPr>
            <p:spPr bwMode="auto">
              <a:xfrm>
                <a:off x="9582150" y="4032205"/>
                <a:ext cx="457200" cy="457200"/>
              </a:xfrm>
              <a:prstGeom prst="ellipse">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0" tIns="0" rIns="0" bIns="45720" numCol="1" rtlCol="0" anchor="b" anchorCtr="0" compatLnSpc="1">
                <a:prstTxWarp prst="textNoShape">
                  <a:avLst/>
                </a:prstTxWarp>
              </a:bodyPr>
              <a:lstStyle/>
              <a:p>
                <a:pPr algn="ctr"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r>
                        <a:rPr lang="en-US" sz="2000" i="1" dirty="0">
                          <a:solidFill>
                            <a:srgbClr val="081D58"/>
                          </a:solidFill>
                          <a:latin typeface="Cambria Math" panose="02040503050406030204" pitchFamily="18" charset="0"/>
                          <a:cs typeface="Times New Roman"/>
                        </a:rPr>
                        <m:t>𝑔</m:t>
                      </m:r>
                    </m:oMath>
                  </m:oMathPara>
                </a14:m>
                <a:endParaRPr lang="en-US" sz="2000" i="1" baseline="-25000" dirty="0">
                  <a:solidFill>
                    <a:srgbClr val="081D58"/>
                  </a:solidFill>
                  <a:latin typeface="Times New Roman"/>
                  <a:cs typeface="Times New Roman"/>
                </a:endParaRPr>
              </a:p>
            </p:txBody>
          </p:sp>
        </mc:Choice>
        <mc:Fallback xmlns="">
          <p:sp>
            <p:nvSpPr>
              <p:cNvPr id="194" name="Oval 193"/>
              <p:cNvSpPr>
                <a:spLocks noRot="1" noChangeAspect="1" noMove="1" noResize="1" noEditPoints="1" noAdjustHandles="1" noChangeArrowheads="1" noChangeShapeType="1" noTextEdit="1"/>
              </p:cNvSpPr>
              <p:nvPr/>
            </p:nvSpPr>
            <p:spPr bwMode="auto">
              <a:xfrm>
                <a:off x="9582150" y="4032205"/>
                <a:ext cx="457200" cy="457200"/>
              </a:xfrm>
              <a:prstGeom prst="ellipse">
                <a:avLst/>
              </a:prstGeom>
              <a:blipFill>
                <a:blip r:embed="rId3"/>
                <a:stretch>
                  <a:fillRect/>
                </a:stretch>
              </a:blipFill>
              <a:ln w="12700" cap="flat" cmpd="sng" algn="ctr">
                <a:solidFill>
                  <a:schemeClr val="tx1"/>
                </a:solidFill>
                <a:prstDash val="solid"/>
                <a:round/>
                <a:headEnd type="none" w="med" len="med"/>
                <a:tailEnd type="none" w="med" len="med"/>
              </a:ln>
              <a:effectLst/>
            </p:spPr>
            <p:txBody>
              <a:bodyPr/>
              <a:lstStyle/>
              <a:p>
                <a:r>
                  <a:rPr lang="en-DE">
                    <a:noFill/>
                  </a:rPr>
                  <a:t> </a:t>
                </a:r>
              </a:p>
            </p:txBody>
          </p:sp>
        </mc:Fallback>
      </mc:AlternateContent>
      <p:cxnSp>
        <p:nvCxnSpPr>
          <p:cNvPr id="196" name="Straight Arrow Connector 195"/>
          <p:cNvCxnSpPr>
            <a:stCxn id="6" idx="3"/>
            <a:endCxn id="194" idx="3"/>
          </p:cNvCxnSpPr>
          <p:nvPr/>
        </p:nvCxnSpPr>
        <p:spPr bwMode="auto">
          <a:xfrm flipV="1">
            <a:off x="8894661" y="4422451"/>
            <a:ext cx="754445" cy="509297"/>
          </a:xfrm>
          <a:prstGeom prst="straightConnector1">
            <a:avLst/>
          </a:prstGeom>
          <a:solidFill>
            <a:schemeClr val="accent1"/>
          </a:solidFill>
          <a:ln w="12700" cap="flat" cmpd="sng" algn="ctr">
            <a:solidFill>
              <a:schemeClr val="tx1"/>
            </a:solidFill>
            <a:prstDash val="dash"/>
            <a:round/>
            <a:headEnd type="none" w="med" len="med"/>
            <a:tailEnd type="stealth" w="med" len="lg"/>
          </a:ln>
          <a:effectLst/>
        </p:spPr>
      </p:cxnSp>
      <p:cxnSp>
        <p:nvCxnSpPr>
          <p:cNvPr id="198" name="Straight Arrow Connector 197"/>
          <p:cNvCxnSpPr>
            <a:stCxn id="199" idx="3"/>
            <a:endCxn id="194" idx="1"/>
          </p:cNvCxnSpPr>
          <p:nvPr/>
        </p:nvCxnSpPr>
        <p:spPr bwMode="auto">
          <a:xfrm>
            <a:off x="8888697" y="3652024"/>
            <a:ext cx="760409" cy="447136"/>
          </a:xfrm>
          <a:prstGeom prst="straightConnector1">
            <a:avLst/>
          </a:prstGeom>
          <a:solidFill>
            <a:schemeClr val="accent1"/>
          </a:solidFill>
          <a:ln w="12700" cap="flat" cmpd="sng" algn="ctr">
            <a:solidFill>
              <a:schemeClr val="tx1"/>
            </a:solidFill>
            <a:prstDash val="dash"/>
            <a:round/>
            <a:headEnd type="none" w="med" len="med"/>
            <a:tailEnd type="stealth" w="med" len="lg"/>
          </a:ln>
          <a:effectLst/>
        </p:spPr>
      </p:cxnSp>
      <mc:AlternateContent xmlns:mc="http://schemas.openxmlformats.org/markup-compatibility/2006" xmlns:a14="http://schemas.microsoft.com/office/drawing/2010/main">
        <mc:Choice Requires="a14">
          <p:sp>
            <p:nvSpPr>
              <p:cNvPr id="6" name="Rectangle 5"/>
              <p:cNvSpPr/>
              <p:nvPr/>
            </p:nvSpPr>
            <p:spPr bwMode="auto">
              <a:xfrm>
                <a:off x="8516360" y="4758334"/>
                <a:ext cx="378300" cy="346826"/>
              </a:xfrm>
              <a:prstGeom prst="rect">
                <a:avLst/>
              </a:prstGeom>
              <a:solidFill>
                <a:schemeClr val="accent1"/>
              </a:solidFill>
              <a:ln w="12700" cap="flat" cmpd="sng" algn="ctr">
                <a:solidFill>
                  <a:schemeClr val="tx1"/>
                </a:solidFill>
                <a:prstDash val="solid"/>
                <a:round/>
                <a:headEnd type="none" w="med" len="med"/>
                <a:tailEnd type="none" w="med" len="med"/>
              </a:ln>
              <a:effectLst/>
            </p:spPr>
            <p:txBody>
              <a:bodyPr vert="horz" wrap="none" lIns="72000" tIns="0" rIns="0" bIns="45720" numCol="1" rtlCol="0" anchor="t" anchorCtr="0" compatLnSpc="1">
                <a:prstTxWarp prst="textNoShape">
                  <a:avLst/>
                </a:prstTxWarp>
                <a:spAutoFit/>
              </a:bodyPr>
              <a:lstStyle/>
              <a:p>
                <a:pPr algn="ctr"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sSub>
                        <m:sSubPr>
                          <m:ctrlPr>
                            <a:rPr lang="de-DE" sz="2000" i="1" dirty="0">
                              <a:solidFill>
                                <a:schemeClr val="bg1"/>
                              </a:solidFill>
                              <a:latin typeface="Cambria Math" panose="02040503050406030204" pitchFamily="18" charset="0"/>
                              <a:cs typeface="Times New Roman"/>
                            </a:rPr>
                          </m:ctrlPr>
                        </m:sSubPr>
                        <m:e>
                          <m:r>
                            <a:rPr lang="de-DE" sz="2000" i="1" dirty="0">
                              <a:solidFill>
                                <a:schemeClr val="bg1"/>
                              </a:solidFill>
                              <a:latin typeface="Cambria Math" panose="02040503050406030204" pitchFamily="18" charset="0"/>
                              <a:cs typeface="Times New Roman"/>
                            </a:rPr>
                            <m:t>𝑎</m:t>
                          </m:r>
                        </m:e>
                        <m:sub>
                          <m:r>
                            <a:rPr lang="de-DE" sz="2000" i="1" dirty="0">
                              <a:solidFill>
                                <a:schemeClr val="bg1"/>
                              </a:solidFill>
                              <a:latin typeface="Cambria Math" panose="02040503050406030204" pitchFamily="18" charset="0"/>
                              <a:cs typeface="Times New Roman"/>
                            </a:rPr>
                            <m:t>2</m:t>
                          </m:r>
                        </m:sub>
                      </m:sSub>
                    </m:oMath>
                  </m:oMathPara>
                </a14:m>
                <a:endParaRPr lang="en-US" sz="2000" baseline="-25000" dirty="0">
                  <a:solidFill>
                    <a:schemeClr val="bg1"/>
                  </a:solidFill>
                  <a:latin typeface="Times New Roman"/>
                  <a:cs typeface="Times New Roman"/>
                </a:endParaRPr>
              </a:p>
            </p:txBody>
          </p:sp>
        </mc:Choice>
        <mc:Fallback xmlns="">
          <p:sp>
            <p:nvSpPr>
              <p:cNvPr id="6" name="Rectangle 5"/>
              <p:cNvSpPr>
                <a:spLocks noRot="1" noChangeAspect="1" noMove="1" noResize="1" noEditPoints="1" noAdjustHandles="1" noChangeArrowheads="1" noChangeShapeType="1" noTextEdit="1"/>
              </p:cNvSpPr>
              <p:nvPr/>
            </p:nvSpPr>
            <p:spPr bwMode="auto">
              <a:xfrm>
                <a:off x="8516360" y="4758334"/>
                <a:ext cx="378300" cy="346826"/>
              </a:xfrm>
              <a:prstGeom prst="rect">
                <a:avLst/>
              </a:prstGeom>
              <a:blipFill>
                <a:blip r:embed="rId4"/>
                <a:stretch>
                  <a:fillRect/>
                </a:stretch>
              </a:blipFill>
              <a:ln w="12700" cap="flat" cmpd="sng" algn="ctr">
                <a:solidFill>
                  <a:schemeClr val="tx1"/>
                </a:solidFill>
                <a:prstDash val="solid"/>
                <a:round/>
                <a:headEnd type="none" w="med" len="med"/>
                <a:tailEnd type="none" w="med" len="med"/>
              </a:ln>
              <a:effectLst/>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99" name="Rectangle 198"/>
              <p:cNvSpPr/>
              <p:nvPr/>
            </p:nvSpPr>
            <p:spPr bwMode="auto">
              <a:xfrm>
                <a:off x="8516360" y="3478611"/>
                <a:ext cx="372336" cy="346826"/>
              </a:xfrm>
              <a:prstGeom prst="rect">
                <a:avLst/>
              </a:prstGeom>
              <a:solidFill>
                <a:schemeClr val="accent1"/>
              </a:solidFill>
              <a:ln w="12700" cap="flat" cmpd="sng" algn="ctr">
                <a:solidFill>
                  <a:schemeClr val="tx1"/>
                </a:solidFill>
                <a:prstDash val="solid"/>
                <a:round/>
                <a:headEnd type="none" w="med" len="med"/>
                <a:tailEnd type="none" w="med" len="med"/>
              </a:ln>
              <a:effectLst/>
            </p:spPr>
            <p:txBody>
              <a:bodyPr vert="horz" wrap="none" lIns="72000" tIns="0" rIns="0" bIns="45720" numCol="1" rtlCol="0" anchor="t" anchorCtr="0" compatLnSpc="1">
                <a:prstTxWarp prst="textNoShape">
                  <a:avLst/>
                </a:prstTxWarp>
                <a:spAutoFit/>
              </a:bodyPr>
              <a:lstStyle/>
              <a:p>
                <a:pPr algn="ctr"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sSub>
                        <m:sSubPr>
                          <m:ctrlPr>
                            <a:rPr lang="de-DE" sz="2000" i="1" dirty="0">
                              <a:solidFill>
                                <a:schemeClr val="bg1"/>
                              </a:solidFill>
                              <a:latin typeface="Cambria Math" panose="02040503050406030204" pitchFamily="18" charset="0"/>
                              <a:cs typeface="Times New Roman"/>
                            </a:rPr>
                          </m:ctrlPr>
                        </m:sSubPr>
                        <m:e>
                          <m:r>
                            <a:rPr lang="de-DE" sz="2000" i="1" dirty="0">
                              <a:solidFill>
                                <a:schemeClr val="bg1"/>
                              </a:solidFill>
                              <a:latin typeface="Cambria Math" panose="02040503050406030204" pitchFamily="18" charset="0"/>
                              <a:cs typeface="Times New Roman"/>
                            </a:rPr>
                            <m:t>𝑎</m:t>
                          </m:r>
                        </m:e>
                        <m:sub>
                          <m:r>
                            <a:rPr lang="de-DE" sz="2000" i="1" dirty="0">
                              <a:solidFill>
                                <a:schemeClr val="bg1"/>
                              </a:solidFill>
                              <a:latin typeface="Cambria Math" panose="02040503050406030204" pitchFamily="18" charset="0"/>
                              <a:cs typeface="Times New Roman"/>
                            </a:rPr>
                            <m:t>1</m:t>
                          </m:r>
                        </m:sub>
                      </m:sSub>
                    </m:oMath>
                  </m:oMathPara>
                </a14:m>
                <a:endParaRPr lang="en-US" sz="2000" baseline="-25000" dirty="0">
                  <a:solidFill>
                    <a:schemeClr val="bg1"/>
                  </a:solidFill>
                  <a:latin typeface="Times New Roman"/>
                  <a:cs typeface="Times New Roman"/>
                </a:endParaRPr>
              </a:p>
            </p:txBody>
          </p:sp>
        </mc:Choice>
        <mc:Fallback xmlns="">
          <p:sp>
            <p:nvSpPr>
              <p:cNvPr id="199" name="Rectangle 198"/>
              <p:cNvSpPr>
                <a:spLocks noRot="1" noChangeAspect="1" noMove="1" noResize="1" noEditPoints="1" noAdjustHandles="1" noChangeArrowheads="1" noChangeShapeType="1" noTextEdit="1"/>
              </p:cNvSpPr>
              <p:nvPr/>
            </p:nvSpPr>
            <p:spPr bwMode="auto">
              <a:xfrm>
                <a:off x="8516360" y="3478611"/>
                <a:ext cx="372336" cy="346826"/>
              </a:xfrm>
              <a:prstGeom prst="rect">
                <a:avLst/>
              </a:prstGeom>
              <a:blipFill>
                <a:blip r:embed="rId5"/>
                <a:stretch>
                  <a:fillRect/>
                </a:stretch>
              </a:blipFill>
              <a:ln w="12700" cap="flat" cmpd="sng" algn="ctr">
                <a:solidFill>
                  <a:schemeClr val="tx1"/>
                </a:solidFill>
                <a:prstDash val="solid"/>
                <a:round/>
                <a:headEnd type="none" w="med" len="med"/>
                <a:tailEnd type="none" w="med" len="med"/>
              </a:ln>
              <a:effectLst/>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200" name="Oval 199"/>
              <p:cNvSpPr/>
              <p:nvPr/>
            </p:nvSpPr>
            <p:spPr bwMode="auto">
              <a:xfrm>
                <a:off x="7384438" y="2787121"/>
                <a:ext cx="457200" cy="457200"/>
              </a:xfrm>
              <a:prstGeom prst="ellipse">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72000" tIns="0" rIns="0" bIns="45720" numCol="1" rtlCol="0" anchor="b" anchorCtr="0" compatLnSpc="1">
                <a:prstTxWarp prst="textNoShape">
                  <a:avLst/>
                </a:prstTxWarp>
              </a:bodyPr>
              <a:lstStyle/>
              <a:p>
                <a:pPr algn="ctr"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sSub>
                        <m:sSubPr>
                          <m:ctrlPr>
                            <a:rPr lang="de-DE" sz="2000" i="1" dirty="0">
                              <a:latin typeface="Cambria Math" panose="02040503050406030204" pitchFamily="18" charset="0"/>
                              <a:cs typeface="Times New Roman"/>
                            </a:rPr>
                          </m:ctrlPr>
                        </m:sSubPr>
                        <m:e>
                          <m:r>
                            <a:rPr lang="en-US" sz="2000" i="1" dirty="0">
                              <a:latin typeface="Cambria Math" panose="02040503050406030204" pitchFamily="18" charset="0"/>
                              <a:cs typeface="Times New Roman"/>
                            </a:rPr>
                            <m:t>𝑝</m:t>
                          </m:r>
                        </m:e>
                        <m:sub>
                          <m:r>
                            <a:rPr lang="de-DE" sz="2000" i="1" dirty="0">
                              <a:latin typeface="Cambria Math" panose="02040503050406030204" pitchFamily="18" charset="0"/>
                              <a:cs typeface="Times New Roman"/>
                            </a:rPr>
                            <m:t>1</m:t>
                          </m:r>
                        </m:sub>
                      </m:sSub>
                    </m:oMath>
                  </m:oMathPara>
                </a14:m>
                <a:endParaRPr lang="en-US" sz="2000" baseline="-25000" dirty="0">
                  <a:solidFill>
                    <a:srgbClr val="081D58"/>
                  </a:solidFill>
                  <a:latin typeface="Times New Roman"/>
                  <a:cs typeface="Times New Roman"/>
                </a:endParaRPr>
              </a:p>
            </p:txBody>
          </p:sp>
        </mc:Choice>
        <mc:Fallback xmlns="">
          <p:sp>
            <p:nvSpPr>
              <p:cNvPr id="200" name="Oval 199"/>
              <p:cNvSpPr>
                <a:spLocks noRot="1" noChangeAspect="1" noMove="1" noResize="1" noEditPoints="1" noAdjustHandles="1" noChangeArrowheads="1" noChangeShapeType="1" noTextEdit="1"/>
              </p:cNvSpPr>
              <p:nvPr/>
            </p:nvSpPr>
            <p:spPr bwMode="auto">
              <a:xfrm>
                <a:off x="7384438" y="2787121"/>
                <a:ext cx="457200" cy="457200"/>
              </a:xfrm>
              <a:prstGeom prst="ellipse">
                <a:avLst/>
              </a:prstGeom>
              <a:blipFill>
                <a:blip r:embed="rId6"/>
                <a:stretch>
                  <a:fillRect/>
                </a:stretch>
              </a:blipFill>
              <a:ln w="12700" cap="flat" cmpd="sng" algn="ctr">
                <a:solidFill>
                  <a:schemeClr val="tx1"/>
                </a:solidFill>
                <a:prstDash val="solid"/>
                <a:round/>
                <a:headEnd type="none" w="med" len="med"/>
                <a:tailEnd type="none" w="med" len="med"/>
              </a:ln>
              <a:effectLst/>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201" name="Oval 200"/>
              <p:cNvSpPr/>
              <p:nvPr/>
            </p:nvSpPr>
            <p:spPr bwMode="auto">
              <a:xfrm>
                <a:off x="7384438" y="4066844"/>
                <a:ext cx="457200" cy="457200"/>
              </a:xfrm>
              <a:prstGeom prst="ellipse">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0" tIns="0" rIns="0" bIns="45720" numCol="1" rtlCol="0" anchor="b" anchorCtr="0" compatLnSpc="1">
                <a:prstTxWarp prst="textNoShape">
                  <a:avLst/>
                </a:prstTxWarp>
              </a:bodyPr>
              <a:lstStyle/>
              <a:p>
                <a:pPr algn="ctr"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r>
                        <a:rPr lang="en-US" sz="2000" i="1" dirty="0">
                          <a:solidFill>
                            <a:srgbClr val="081D58"/>
                          </a:solidFill>
                          <a:latin typeface="Cambria Math" panose="02040503050406030204" pitchFamily="18" charset="0"/>
                          <a:cs typeface="Times New Roman"/>
                        </a:rPr>
                        <m:t>𝑞</m:t>
                      </m:r>
                    </m:oMath>
                  </m:oMathPara>
                </a14:m>
                <a:endParaRPr lang="en-US" sz="2000" i="1" baseline="-25000" dirty="0">
                  <a:solidFill>
                    <a:srgbClr val="081D58"/>
                  </a:solidFill>
                  <a:latin typeface="Times New Roman"/>
                  <a:cs typeface="Times New Roman"/>
                </a:endParaRPr>
              </a:p>
            </p:txBody>
          </p:sp>
        </mc:Choice>
        <mc:Fallback xmlns="">
          <p:sp>
            <p:nvSpPr>
              <p:cNvPr id="201" name="Oval 200"/>
              <p:cNvSpPr>
                <a:spLocks noRot="1" noChangeAspect="1" noMove="1" noResize="1" noEditPoints="1" noAdjustHandles="1" noChangeArrowheads="1" noChangeShapeType="1" noTextEdit="1"/>
              </p:cNvSpPr>
              <p:nvPr/>
            </p:nvSpPr>
            <p:spPr bwMode="auto">
              <a:xfrm>
                <a:off x="7384438" y="4066844"/>
                <a:ext cx="457200" cy="457200"/>
              </a:xfrm>
              <a:prstGeom prst="ellipse">
                <a:avLst/>
              </a:prstGeom>
              <a:blipFill>
                <a:blip r:embed="rId7"/>
                <a:stretch>
                  <a:fillRect/>
                </a:stretch>
              </a:blipFill>
              <a:ln w="12700" cap="flat" cmpd="sng" algn="ctr">
                <a:solidFill>
                  <a:schemeClr val="tx1"/>
                </a:solidFill>
                <a:prstDash val="solid"/>
                <a:round/>
                <a:headEnd type="none" w="med" len="med"/>
                <a:tailEnd type="none" w="med" len="med"/>
              </a:ln>
              <a:effectLst/>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202" name="Oval 201"/>
              <p:cNvSpPr/>
              <p:nvPr/>
            </p:nvSpPr>
            <p:spPr bwMode="auto">
              <a:xfrm>
                <a:off x="7384438" y="5346568"/>
                <a:ext cx="457200" cy="457200"/>
              </a:xfrm>
              <a:prstGeom prst="ellipse">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72000" tIns="0" rIns="0" bIns="45720" numCol="1" rtlCol="0" anchor="b" anchorCtr="0" compatLnSpc="1">
                <a:prstTxWarp prst="textNoShape">
                  <a:avLst/>
                </a:prstTxWarp>
              </a:bodyPr>
              <a:lstStyle/>
              <a:p>
                <a:pPr algn="ctr"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sSub>
                        <m:sSubPr>
                          <m:ctrlPr>
                            <a:rPr lang="de-DE" sz="2000" i="1" dirty="0">
                              <a:latin typeface="Cambria Math" panose="02040503050406030204" pitchFamily="18" charset="0"/>
                              <a:cs typeface="Times New Roman"/>
                            </a:rPr>
                          </m:ctrlPr>
                        </m:sSubPr>
                        <m:e>
                          <m:r>
                            <a:rPr lang="en-US" sz="2000" i="1" dirty="0">
                              <a:latin typeface="Cambria Math" panose="02040503050406030204" pitchFamily="18" charset="0"/>
                              <a:cs typeface="Times New Roman"/>
                            </a:rPr>
                            <m:t>𝑝</m:t>
                          </m:r>
                        </m:e>
                        <m:sub>
                          <m:r>
                            <a:rPr lang="de-DE" sz="2000" i="1" dirty="0">
                              <a:latin typeface="Cambria Math" panose="02040503050406030204" pitchFamily="18" charset="0"/>
                              <a:cs typeface="Times New Roman"/>
                            </a:rPr>
                            <m:t>2</m:t>
                          </m:r>
                        </m:sub>
                      </m:sSub>
                    </m:oMath>
                  </m:oMathPara>
                </a14:m>
                <a:endParaRPr lang="en-US" sz="2000" baseline="-25000" dirty="0">
                  <a:solidFill>
                    <a:srgbClr val="081D58"/>
                  </a:solidFill>
                  <a:latin typeface="Times New Roman"/>
                  <a:cs typeface="Times New Roman"/>
                </a:endParaRPr>
              </a:p>
            </p:txBody>
          </p:sp>
        </mc:Choice>
        <mc:Fallback xmlns="">
          <p:sp>
            <p:nvSpPr>
              <p:cNvPr id="202" name="Oval 201"/>
              <p:cNvSpPr>
                <a:spLocks noRot="1" noChangeAspect="1" noMove="1" noResize="1" noEditPoints="1" noAdjustHandles="1" noChangeArrowheads="1" noChangeShapeType="1" noTextEdit="1"/>
              </p:cNvSpPr>
              <p:nvPr/>
            </p:nvSpPr>
            <p:spPr bwMode="auto">
              <a:xfrm>
                <a:off x="7384438" y="5346568"/>
                <a:ext cx="457200" cy="457200"/>
              </a:xfrm>
              <a:prstGeom prst="ellipse">
                <a:avLst/>
              </a:prstGeom>
              <a:blipFill>
                <a:blip r:embed="rId8"/>
                <a:stretch>
                  <a:fillRect/>
                </a:stretch>
              </a:blipFill>
              <a:ln w="12700" cap="flat" cmpd="sng" algn="ctr">
                <a:solidFill>
                  <a:schemeClr val="tx1"/>
                </a:solidFill>
                <a:prstDash val="solid"/>
                <a:round/>
                <a:headEnd type="none" w="med" len="med"/>
                <a:tailEnd type="none" w="med" len="med"/>
              </a:ln>
              <a:effectLst/>
            </p:spPr>
            <p:txBody>
              <a:bodyPr/>
              <a:lstStyle/>
              <a:p>
                <a:r>
                  <a:rPr lang="en-DE">
                    <a:noFill/>
                  </a:rPr>
                  <a:t> </a:t>
                </a:r>
              </a:p>
            </p:txBody>
          </p:sp>
        </mc:Fallback>
      </mc:AlternateContent>
      <p:cxnSp>
        <p:nvCxnSpPr>
          <p:cNvPr id="203" name="Straight Arrow Connector 202"/>
          <p:cNvCxnSpPr>
            <a:stCxn id="200" idx="5"/>
            <a:endCxn id="199" idx="1"/>
          </p:cNvCxnSpPr>
          <p:nvPr/>
        </p:nvCxnSpPr>
        <p:spPr bwMode="auto">
          <a:xfrm>
            <a:off x="7774684" y="3177366"/>
            <a:ext cx="741677" cy="474658"/>
          </a:xfrm>
          <a:prstGeom prst="straightConnector1">
            <a:avLst/>
          </a:prstGeom>
          <a:solidFill>
            <a:schemeClr val="accent1"/>
          </a:solidFill>
          <a:ln w="12700" cap="flat" cmpd="sng" algn="ctr">
            <a:solidFill>
              <a:schemeClr val="tx1"/>
            </a:solidFill>
            <a:prstDash val="dash"/>
            <a:round/>
            <a:headEnd type="none" w="med" len="med"/>
            <a:tailEnd type="stealth" w="med" len="lg"/>
          </a:ln>
          <a:effectLst/>
        </p:spPr>
      </p:cxnSp>
      <p:cxnSp>
        <p:nvCxnSpPr>
          <p:cNvPr id="204" name="Straight Arrow Connector 203"/>
          <p:cNvCxnSpPr>
            <a:stCxn id="201" idx="7"/>
            <a:endCxn id="199" idx="1"/>
          </p:cNvCxnSpPr>
          <p:nvPr/>
        </p:nvCxnSpPr>
        <p:spPr bwMode="auto">
          <a:xfrm flipV="1">
            <a:off x="7774684" y="3652025"/>
            <a:ext cx="741677" cy="481775"/>
          </a:xfrm>
          <a:prstGeom prst="straightConnector1">
            <a:avLst/>
          </a:prstGeom>
          <a:solidFill>
            <a:schemeClr val="accent1"/>
          </a:solidFill>
          <a:ln w="12700" cap="flat" cmpd="sng" algn="ctr">
            <a:solidFill>
              <a:schemeClr val="tx1"/>
            </a:solidFill>
            <a:prstDash val="dash"/>
            <a:round/>
            <a:headEnd type="none" w="med" len="med"/>
            <a:tailEnd type="stealth" w="med" len="lg"/>
          </a:ln>
          <a:effectLst/>
        </p:spPr>
      </p:cxnSp>
      <p:cxnSp>
        <p:nvCxnSpPr>
          <p:cNvPr id="205" name="Straight Arrow Connector 204"/>
          <p:cNvCxnSpPr>
            <a:stCxn id="201" idx="5"/>
            <a:endCxn id="6" idx="1"/>
          </p:cNvCxnSpPr>
          <p:nvPr/>
        </p:nvCxnSpPr>
        <p:spPr bwMode="auto">
          <a:xfrm>
            <a:off x="7774684" y="4457089"/>
            <a:ext cx="741677" cy="474658"/>
          </a:xfrm>
          <a:prstGeom prst="straightConnector1">
            <a:avLst/>
          </a:prstGeom>
          <a:solidFill>
            <a:schemeClr val="accent1"/>
          </a:solidFill>
          <a:ln w="12700" cap="flat" cmpd="sng" algn="ctr">
            <a:solidFill>
              <a:schemeClr val="tx1"/>
            </a:solidFill>
            <a:prstDash val="dash"/>
            <a:round/>
            <a:headEnd type="none" w="med" len="med"/>
            <a:tailEnd type="stealth" w="med" len="lg"/>
          </a:ln>
          <a:effectLst/>
        </p:spPr>
      </p:cxnSp>
      <p:cxnSp>
        <p:nvCxnSpPr>
          <p:cNvPr id="206" name="Straight Arrow Connector 205"/>
          <p:cNvCxnSpPr>
            <a:stCxn id="202" idx="7"/>
            <a:endCxn id="6" idx="1"/>
          </p:cNvCxnSpPr>
          <p:nvPr/>
        </p:nvCxnSpPr>
        <p:spPr bwMode="auto">
          <a:xfrm flipV="1">
            <a:off x="7774684" y="4931747"/>
            <a:ext cx="741677" cy="481776"/>
          </a:xfrm>
          <a:prstGeom prst="straightConnector1">
            <a:avLst/>
          </a:prstGeom>
          <a:solidFill>
            <a:schemeClr val="accent1"/>
          </a:solidFill>
          <a:ln w="12700" cap="flat" cmpd="sng" algn="ctr">
            <a:solidFill>
              <a:schemeClr val="tx1"/>
            </a:solidFill>
            <a:prstDash val="dash"/>
            <a:round/>
            <a:headEnd type="none" w="med" len="med"/>
            <a:tailEnd type="stealth" w="med" len="lg"/>
          </a:ln>
          <a:effectLst/>
        </p:spPr>
      </p:cxnSp>
    </p:spTree>
    <p:extLst>
      <p:ext uri="{BB962C8B-B14F-4D97-AF65-F5344CB8AC3E}">
        <p14:creationId xmlns:p14="http://schemas.microsoft.com/office/powerpoint/2010/main" val="254990289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RPG-based Landmark Computation</a:t>
            </a:r>
          </a:p>
        </p:txBody>
      </p:sp>
      <mc:AlternateContent xmlns:mc="http://schemas.openxmlformats.org/markup-compatibility/2006" xmlns:a14="http://schemas.microsoft.com/office/drawing/2010/main">
        <mc:Choice Requires="a14">
          <p:sp>
            <p:nvSpPr>
              <p:cNvPr id="3" name="Content Placeholder 2"/>
              <p:cNvSpPr>
                <a:spLocks noGrp="1"/>
              </p:cNvSpPr>
              <p:nvPr>
                <p:ph sz="half" idx="1"/>
              </p:nvPr>
            </p:nvSpPr>
            <p:spPr/>
            <p:txBody>
              <a:bodyPr>
                <a:normAutofit/>
              </a:bodyPr>
              <a:lstStyle/>
              <a:p>
                <a:r>
                  <a:rPr lang="en-US" dirty="0"/>
                  <a:t>Suppose goal is </a:t>
                </a:r>
                <a14:m>
                  <m:oMath xmlns:m="http://schemas.openxmlformats.org/officeDocument/2006/math">
                    <m:r>
                      <a:rPr lang="en-US" i="1" dirty="0" smtClean="0">
                        <a:latin typeface="Cambria Math" panose="02040503050406030204" pitchFamily="18" charset="0"/>
                      </a:rPr>
                      <m:t>𝑔</m:t>
                    </m:r>
                    <m:r>
                      <a:rPr lang="en-US" i="1" dirty="0" smtClean="0">
                        <a:latin typeface="Cambria Math" panose="02040503050406030204" pitchFamily="18" charset="0"/>
                      </a:rPr>
                      <m:t>=</m:t>
                    </m:r>
                    <m:d>
                      <m:dPr>
                        <m:begChr m:val="{"/>
                        <m:endChr m:val="}"/>
                        <m:ctrlPr>
                          <a:rPr lang="en-US" b="0" i="1" dirty="0">
                            <a:latin typeface="Cambria Math" panose="02040503050406030204" pitchFamily="18" charset="0"/>
                            <a:cs typeface="Times New Roman"/>
                          </a:rPr>
                        </m:ctrlPr>
                      </m:dPr>
                      <m:e>
                        <m:sSub>
                          <m:sSubPr>
                            <m:ctrlPr>
                              <a:rPr lang="de-DE" b="0" i="1" dirty="0" smtClean="0">
                                <a:latin typeface="Cambria Math" panose="02040503050406030204" pitchFamily="18" charset="0"/>
                                <a:cs typeface="Times New Roman"/>
                              </a:rPr>
                            </m:ctrlPr>
                          </m:sSubPr>
                          <m:e>
                            <m:r>
                              <a:rPr lang="en-US" i="1" dirty="0">
                                <a:latin typeface="Cambria Math" panose="02040503050406030204" pitchFamily="18" charset="0"/>
                                <a:cs typeface="Times New Roman"/>
                              </a:rPr>
                              <m:t>𝑔</m:t>
                            </m:r>
                          </m:e>
                          <m:sub>
                            <m:r>
                              <a:rPr lang="de-DE" b="0" i="1" dirty="0" smtClean="0">
                                <a:latin typeface="Cambria Math" panose="02040503050406030204" pitchFamily="18" charset="0"/>
                                <a:cs typeface="Times New Roman"/>
                              </a:rPr>
                              <m:t>1</m:t>
                            </m:r>
                          </m:sub>
                        </m:sSub>
                        <m:r>
                          <a:rPr lang="de-DE" b="0" i="1" dirty="0" smtClean="0">
                            <a:latin typeface="Cambria Math" panose="02040503050406030204" pitchFamily="18" charset="0"/>
                            <a:cs typeface="Times New Roman"/>
                          </a:rPr>
                          <m:t>,</m:t>
                        </m:r>
                        <m:r>
                          <a:rPr lang="en-US" i="1" dirty="0">
                            <a:latin typeface="Cambria Math" panose="02040503050406030204" pitchFamily="18" charset="0"/>
                            <a:cs typeface="Times New Roman"/>
                          </a:rPr>
                          <m:t> </m:t>
                        </m:r>
                        <m:sSub>
                          <m:sSubPr>
                            <m:ctrlPr>
                              <a:rPr lang="de-DE" b="0" i="1" dirty="0" smtClean="0">
                                <a:latin typeface="Cambria Math" panose="02040503050406030204" pitchFamily="18" charset="0"/>
                                <a:cs typeface="Times New Roman"/>
                              </a:rPr>
                            </m:ctrlPr>
                          </m:sSubPr>
                          <m:e>
                            <m:r>
                              <a:rPr lang="en-US" i="1" dirty="0">
                                <a:latin typeface="Cambria Math" panose="02040503050406030204" pitchFamily="18" charset="0"/>
                                <a:cs typeface="Times New Roman"/>
                              </a:rPr>
                              <m:t>𝑔</m:t>
                            </m:r>
                          </m:e>
                          <m:sub>
                            <m:r>
                              <a:rPr lang="de-DE" b="0" i="1" dirty="0" smtClean="0">
                                <a:latin typeface="Cambria Math" panose="02040503050406030204" pitchFamily="18" charset="0"/>
                                <a:cs typeface="Times New Roman"/>
                              </a:rPr>
                              <m:t>2</m:t>
                            </m:r>
                          </m:sub>
                        </m:sSub>
                        <m:r>
                          <a:rPr lang="en-US" i="1" dirty="0">
                            <a:latin typeface="Cambria Math" panose="02040503050406030204" pitchFamily="18" charset="0"/>
                            <a:cs typeface="Times New Roman"/>
                          </a:rPr>
                          <m:t>,</m:t>
                        </m:r>
                        <m:r>
                          <a:rPr lang="de-DE" b="0" i="1" dirty="0" smtClean="0">
                            <a:latin typeface="Cambria Math" panose="02040503050406030204" pitchFamily="18" charset="0"/>
                            <a:cs typeface="Times New Roman"/>
                          </a:rPr>
                          <m:t>…</m:t>
                        </m:r>
                        <m:r>
                          <a:rPr lang="en-US" i="1" dirty="0">
                            <a:latin typeface="Cambria Math" panose="02040503050406030204" pitchFamily="18" charset="0"/>
                            <a:cs typeface="Times New Roman"/>
                          </a:rPr>
                          <m:t>, </m:t>
                        </m:r>
                        <m:sSub>
                          <m:sSubPr>
                            <m:ctrlPr>
                              <a:rPr lang="de-DE" b="0" i="1" dirty="0" smtClean="0">
                                <a:latin typeface="Cambria Math" panose="02040503050406030204" pitchFamily="18" charset="0"/>
                                <a:cs typeface="Times New Roman"/>
                              </a:rPr>
                            </m:ctrlPr>
                          </m:sSubPr>
                          <m:e>
                            <m:r>
                              <a:rPr lang="en-US" i="1" dirty="0" err="1">
                                <a:latin typeface="Cambria Math" panose="02040503050406030204" pitchFamily="18" charset="0"/>
                                <a:cs typeface="Times New Roman"/>
                              </a:rPr>
                              <m:t>𝑔</m:t>
                            </m:r>
                          </m:e>
                          <m:sub>
                            <m:r>
                              <a:rPr lang="de-DE" b="0" i="1" dirty="0" smtClean="0">
                                <a:latin typeface="Cambria Math" panose="02040503050406030204" pitchFamily="18" charset="0"/>
                                <a:cs typeface="Times New Roman"/>
                              </a:rPr>
                              <m:t>𝑘</m:t>
                            </m:r>
                          </m:sub>
                        </m:sSub>
                      </m:e>
                    </m:d>
                  </m:oMath>
                </a14:m>
                <a:endParaRPr lang="en-US" dirty="0">
                  <a:cs typeface="Times New Roman"/>
                </a:endParaRPr>
              </a:p>
              <a:p>
                <a:pPr lvl="1"/>
                <a:r>
                  <a:rPr lang="en-US" dirty="0">
                    <a:cs typeface="Times New Roman"/>
                  </a:rPr>
                  <a:t>Trivially, e</a:t>
                </a:r>
                <a:r>
                  <a:rPr lang="en-US" dirty="0"/>
                  <a:t>very </a:t>
                </a:r>
                <a14:m>
                  <m:oMath xmlns:m="http://schemas.openxmlformats.org/officeDocument/2006/math">
                    <m:sSub>
                      <m:sSubPr>
                        <m:ctrlPr>
                          <a:rPr lang="de-DE" b="0" i="1" dirty="0" smtClean="0">
                            <a:latin typeface="Cambria Math" panose="02040503050406030204" pitchFamily="18" charset="0"/>
                          </a:rPr>
                        </m:ctrlPr>
                      </m:sSubPr>
                      <m:e>
                        <m:r>
                          <a:rPr lang="en-US" i="1" dirty="0" smtClean="0">
                            <a:latin typeface="Cambria Math" panose="02040503050406030204" pitchFamily="18" charset="0"/>
                          </a:rPr>
                          <m:t>𝑔</m:t>
                        </m:r>
                      </m:e>
                      <m:sub>
                        <m:r>
                          <a:rPr lang="de-DE" b="0" i="1" dirty="0" smtClean="0">
                            <a:latin typeface="Cambria Math" panose="02040503050406030204" pitchFamily="18" charset="0"/>
                          </a:rPr>
                          <m:t>𝑖</m:t>
                        </m:r>
                      </m:sub>
                    </m:sSub>
                  </m:oMath>
                </a14:m>
                <a:r>
                  <a:rPr lang="en-US" i="1" dirty="0"/>
                  <a:t> </a:t>
                </a:r>
                <a:r>
                  <a:rPr lang="en-US" dirty="0"/>
                  <a:t>is a landmark</a:t>
                </a:r>
              </a:p>
              <a:p>
                <a:r>
                  <a:rPr lang="en-US" dirty="0"/>
                  <a:t>Suppose </a:t>
                </a:r>
                <a14:m>
                  <m:oMath xmlns:m="http://schemas.openxmlformats.org/officeDocument/2006/math">
                    <m:sSub>
                      <m:sSubPr>
                        <m:ctrlPr>
                          <a:rPr lang="de-DE" i="1" dirty="0">
                            <a:latin typeface="Cambria Math" panose="02040503050406030204" pitchFamily="18" charset="0"/>
                            <a:cs typeface="Times New Roman"/>
                          </a:rPr>
                        </m:ctrlPr>
                      </m:sSubPr>
                      <m:e>
                        <m:r>
                          <a:rPr lang="en-US" i="1" dirty="0">
                            <a:latin typeface="Cambria Math" panose="02040503050406030204" pitchFamily="18" charset="0"/>
                            <a:cs typeface="Times New Roman"/>
                          </a:rPr>
                          <m:t>𝑔</m:t>
                        </m:r>
                      </m:e>
                      <m:sub>
                        <m:r>
                          <a:rPr lang="de-DE" i="1" dirty="0">
                            <a:latin typeface="Cambria Math" panose="02040503050406030204" pitchFamily="18" charset="0"/>
                            <a:cs typeface="Times New Roman"/>
                          </a:rPr>
                          <m:t>1</m:t>
                        </m:r>
                      </m:sub>
                    </m:sSub>
                    <m:r>
                      <a:rPr lang="de-DE" b="0" i="1" dirty="0" smtClean="0">
                        <a:latin typeface="Cambria Math" panose="02040503050406030204" pitchFamily="18" charset="0"/>
                        <a:cs typeface="Times New Roman"/>
                      </a:rPr>
                      <m:t>=</m:t>
                    </m:r>
                    <m:d>
                      <m:dPr>
                        <m:ctrlPr>
                          <a:rPr lang="de-DE" b="0" i="1" dirty="0" smtClean="0">
                            <a:latin typeface="Cambria Math" panose="02040503050406030204" pitchFamily="18" charset="0"/>
                            <a:cs typeface="Times New Roman"/>
                          </a:rPr>
                        </m:ctrlPr>
                      </m:dPr>
                      <m:e>
                        <m:r>
                          <a:rPr lang="ro-RO" i="1" dirty="0" smtClean="0">
                            <a:latin typeface="Cambria Math" panose="02040503050406030204" pitchFamily="18" charset="0"/>
                          </a:rPr>
                          <m:t>𝑙𝑜𝑐</m:t>
                        </m:r>
                        <m:d>
                          <m:dPr>
                            <m:ctrlPr>
                              <a:rPr lang="ro-RO" i="1" dirty="0">
                                <a:latin typeface="Cambria Math" panose="02040503050406030204" pitchFamily="18" charset="0"/>
                              </a:rPr>
                            </m:ctrlPr>
                          </m:dPr>
                          <m:e>
                            <m:r>
                              <a:rPr lang="ro-RO" i="1" dirty="0">
                                <a:latin typeface="Cambria Math" panose="02040503050406030204" pitchFamily="18" charset="0"/>
                              </a:rPr>
                              <m:t>𝑟</m:t>
                            </m:r>
                            <m:r>
                              <a:rPr lang="ro-RO" i="1" dirty="0">
                                <a:latin typeface="Cambria Math" panose="02040503050406030204" pitchFamily="18" charset="0"/>
                              </a:rPr>
                              <m:t>1</m:t>
                            </m:r>
                          </m:e>
                        </m:d>
                        <m:r>
                          <a:rPr lang="ro-RO" i="1" dirty="0">
                            <a:latin typeface="Cambria Math" panose="02040503050406030204" pitchFamily="18" charset="0"/>
                          </a:rPr>
                          <m:t>=</m:t>
                        </m:r>
                        <m:r>
                          <a:rPr lang="ro-RO" i="1" dirty="0">
                            <a:latin typeface="Cambria Math" panose="02040503050406030204" pitchFamily="18" charset="0"/>
                          </a:rPr>
                          <m:t>𝑑</m:t>
                        </m:r>
                        <m:r>
                          <a:rPr lang="ro-RO" i="1" dirty="0">
                            <a:latin typeface="Cambria Math" panose="02040503050406030204" pitchFamily="18" charset="0"/>
                          </a:rPr>
                          <m:t>1</m:t>
                        </m:r>
                      </m:e>
                    </m:d>
                  </m:oMath>
                </a14:m>
                <a:endParaRPr lang="ro-RO" dirty="0">
                  <a:cs typeface="Times New Roman"/>
                </a:endParaRPr>
              </a:p>
              <a:p>
                <a:pPr lvl="1"/>
                <a:r>
                  <a:rPr lang="en-US" dirty="0">
                    <a:cs typeface="Times New Roman"/>
                  </a:rPr>
                  <a:t>Two actions can achieve </a:t>
                </a:r>
                <a:r>
                  <a:rPr lang="en-US" i="1" dirty="0"/>
                  <a:t>g</a:t>
                </a:r>
                <a:r>
                  <a:rPr lang="en-US" baseline="-25000" dirty="0"/>
                  <a:t>1</a:t>
                </a:r>
                <a:r>
                  <a:rPr lang="en-US" dirty="0">
                    <a:cs typeface="Times New Roman"/>
                  </a:rPr>
                  <a:t>:</a:t>
                </a:r>
              </a:p>
              <a:p>
                <a:pPr lvl="2"/>
                <a14:m>
                  <m:oMath xmlns:m="http://schemas.openxmlformats.org/officeDocument/2006/math">
                    <m:r>
                      <a:rPr lang="en-US" i="1" dirty="0" smtClean="0">
                        <a:latin typeface="Cambria Math" panose="02040503050406030204" pitchFamily="18" charset="0"/>
                        <a:cs typeface="Calibri"/>
                      </a:rPr>
                      <m:t>𝑚𝑜𝑣𝑒</m:t>
                    </m:r>
                    <m:d>
                      <m:dPr>
                        <m:ctrlPr>
                          <a:rPr lang="en-US" i="1" dirty="0" smtClean="0">
                            <a:latin typeface="Cambria Math" panose="02040503050406030204" pitchFamily="18" charset="0"/>
                            <a:cs typeface="Calibri"/>
                          </a:rPr>
                        </m:ctrlPr>
                      </m:dPr>
                      <m:e>
                        <m:r>
                          <a:rPr lang="en-US" i="1" dirty="0" smtClean="0">
                            <a:latin typeface="Cambria Math" panose="02040503050406030204" pitchFamily="18" charset="0"/>
                            <a:cs typeface="Calibri"/>
                          </a:rPr>
                          <m:t>𝑟</m:t>
                        </m:r>
                        <m:r>
                          <a:rPr lang="en-US" i="1" dirty="0" smtClean="0">
                            <a:latin typeface="Cambria Math" panose="02040503050406030204" pitchFamily="18" charset="0"/>
                            <a:cs typeface="Calibri"/>
                          </a:rPr>
                          <m:t>1,</m:t>
                        </m:r>
                        <m:r>
                          <a:rPr lang="en-US" i="1" dirty="0" smtClean="0">
                            <a:latin typeface="Cambria Math" panose="02040503050406030204" pitchFamily="18" charset="0"/>
                            <a:cs typeface="Calibri"/>
                          </a:rPr>
                          <m:t>𝑑</m:t>
                        </m:r>
                        <m:r>
                          <a:rPr lang="en-US" i="1" dirty="0" smtClean="0">
                            <a:latin typeface="Cambria Math" panose="02040503050406030204" pitchFamily="18" charset="0"/>
                            <a:cs typeface="Calibri"/>
                          </a:rPr>
                          <m:t>3,</m:t>
                        </m:r>
                        <m:r>
                          <a:rPr lang="en-US" i="1" dirty="0" smtClean="0">
                            <a:latin typeface="Cambria Math" panose="02040503050406030204" pitchFamily="18" charset="0"/>
                            <a:cs typeface="Calibri"/>
                          </a:rPr>
                          <m:t>𝑑</m:t>
                        </m:r>
                        <m:r>
                          <a:rPr lang="en-US" i="1" dirty="0" smtClean="0">
                            <a:latin typeface="Cambria Math" panose="02040503050406030204" pitchFamily="18" charset="0"/>
                            <a:cs typeface="Calibri"/>
                          </a:rPr>
                          <m:t>1</m:t>
                        </m:r>
                      </m:e>
                    </m:d>
                  </m:oMath>
                </a14:m>
                <a:r>
                  <a:rPr lang="en-US" dirty="0"/>
                  <a:t> </a:t>
                </a:r>
              </a:p>
              <a:p>
                <a:pPr lvl="2"/>
                <a14:m>
                  <m:oMath xmlns:m="http://schemas.openxmlformats.org/officeDocument/2006/math">
                    <m:r>
                      <a:rPr lang="en-US" i="1" dirty="0" smtClean="0">
                        <a:latin typeface="Cambria Math" panose="02040503050406030204" pitchFamily="18" charset="0"/>
                        <a:cs typeface="Calibri"/>
                      </a:rPr>
                      <m:t>𝑚𝑜𝑣𝑒</m:t>
                    </m:r>
                    <m:d>
                      <m:dPr>
                        <m:ctrlPr>
                          <a:rPr lang="en-US" i="1" dirty="0" smtClean="0">
                            <a:latin typeface="Cambria Math" panose="02040503050406030204" pitchFamily="18" charset="0"/>
                            <a:cs typeface="Calibri"/>
                          </a:rPr>
                        </m:ctrlPr>
                      </m:dPr>
                      <m:e>
                        <m:r>
                          <a:rPr lang="en-US" i="1" dirty="0" smtClean="0">
                            <a:latin typeface="Cambria Math" panose="02040503050406030204" pitchFamily="18" charset="0"/>
                            <a:cs typeface="Calibri"/>
                          </a:rPr>
                          <m:t>𝑟</m:t>
                        </m:r>
                        <m:r>
                          <a:rPr lang="en-US" i="1" dirty="0" smtClean="0">
                            <a:latin typeface="Cambria Math" panose="02040503050406030204" pitchFamily="18" charset="0"/>
                            <a:cs typeface="Calibri"/>
                          </a:rPr>
                          <m:t>1,</m:t>
                        </m:r>
                        <m:r>
                          <a:rPr lang="en-US" i="1" dirty="0" smtClean="0">
                            <a:latin typeface="Cambria Math" panose="02040503050406030204" pitchFamily="18" charset="0"/>
                            <a:cs typeface="Calibri"/>
                          </a:rPr>
                          <m:t>𝑑</m:t>
                        </m:r>
                        <m:r>
                          <a:rPr lang="en-US" i="1" dirty="0" smtClean="0">
                            <a:latin typeface="Cambria Math" panose="02040503050406030204" pitchFamily="18" charset="0"/>
                            <a:cs typeface="Calibri"/>
                          </a:rPr>
                          <m:t>2,</m:t>
                        </m:r>
                        <m:r>
                          <a:rPr lang="en-US" i="1" dirty="0" smtClean="0">
                            <a:latin typeface="Cambria Math" panose="02040503050406030204" pitchFamily="18" charset="0"/>
                            <a:cs typeface="Calibri"/>
                          </a:rPr>
                          <m:t>𝑑</m:t>
                        </m:r>
                        <m:r>
                          <a:rPr lang="en-US" i="1" dirty="0" smtClean="0">
                            <a:latin typeface="Cambria Math" panose="02040503050406030204" pitchFamily="18" charset="0"/>
                            <a:cs typeface="Calibri"/>
                          </a:rPr>
                          <m:t>1</m:t>
                        </m:r>
                      </m:e>
                    </m:d>
                  </m:oMath>
                </a14:m>
                <a:endParaRPr lang="en-US" dirty="0"/>
              </a:p>
              <a:p>
                <a:pPr lvl="1"/>
                <a:r>
                  <a:rPr lang="en-US" dirty="0">
                    <a:cs typeface="Times New Roman"/>
                  </a:rPr>
                  <a:t>Preconditions </a:t>
                </a:r>
              </a:p>
              <a:p>
                <a:pPr lvl="2"/>
                <a14:m>
                  <m:oMath xmlns:m="http://schemas.openxmlformats.org/officeDocument/2006/math">
                    <m:r>
                      <a:rPr lang="ro-RO" i="1" dirty="0" smtClean="0">
                        <a:solidFill>
                          <a:srgbClr val="FFC000"/>
                        </a:solidFill>
                        <a:latin typeface="Cambria Math" panose="02040503050406030204" pitchFamily="18" charset="0"/>
                      </a:rPr>
                      <m:t>𝑙𝑜𝑐</m:t>
                    </m:r>
                    <m:d>
                      <m:dPr>
                        <m:ctrlPr>
                          <a:rPr lang="ro-RO" i="1" dirty="0" smtClean="0">
                            <a:solidFill>
                              <a:srgbClr val="FFC000"/>
                            </a:solidFill>
                            <a:latin typeface="Cambria Math" panose="02040503050406030204" pitchFamily="18" charset="0"/>
                          </a:rPr>
                        </m:ctrlPr>
                      </m:dPr>
                      <m:e>
                        <m:r>
                          <a:rPr lang="ro-RO" i="1" dirty="0" smtClean="0">
                            <a:solidFill>
                              <a:srgbClr val="FFC000"/>
                            </a:solidFill>
                            <a:latin typeface="Cambria Math" panose="02040503050406030204" pitchFamily="18" charset="0"/>
                          </a:rPr>
                          <m:t>𝑟</m:t>
                        </m:r>
                        <m:r>
                          <a:rPr lang="ro-RO" i="1" dirty="0" smtClean="0">
                            <a:solidFill>
                              <a:srgbClr val="FFC000"/>
                            </a:solidFill>
                            <a:latin typeface="Cambria Math" panose="02040503050406030204" pitchFamily="18" charset="0"/>
                          </a:rPr>
                          <m:t>1</m:t>
                        </m:r>
                      </m:e>
                    </m:d>
                    <m:r>
                      <a:rPr lang="ro-RO" i="1" dirty="0" smtClean="0">
                        <a:solidFill>
                          <a:srgbClr val="FFC000"/>
                        </a:solidFill>
                        <a:latin typeface="Cambria Math" panose="02040503050406030204" pitchFamily="18" charset="0"/>
                      </a:rPr>
                      <m:t>=</m:t>
                    </m:r>
                    <m:r>
                      <a:rPr lang="ro-RO" i="1" dirty="0" smtClean="0">
                        <a:solidFill>
                          <a:srgbClr val="FFC000"/>
                        </a:solidFill>
                        <a:latin typeface="Cambria Math" panose="02040503050406030204" pitchFamily="18" charset="0"/>
                      </a:rPr>
                      <m:t>𝑑</m:t>
                    </m:r>
                    <m:r>
                      <a:rPr lang="ro-RO" i="1" dirty="0" smtClean="0">
                        <a:solidFill>
                          <a:srgbClr val="FFC000"/>
                        </a:solidFill>
                        <a:latin typeface="Cambria Math" panose="02040503050406030204" pitchFamily="18" charset="0"/>
                      </a:rPr>
                      <m:t>3</m:t>
                    </m:r>
                  </m:oMath>
                </a14:m>
                <a:r>
                  <a:rPr lang="ro-RO" dirty="0">
                    <a:solidFill>
                      <a:srgbClr val="FFC000"/>
                    </a:solidFill>
                    <a:cs typeface="Times New Roman"/>
                  </a:rPr>
                  <a:t> </a:t>
                </a:r>
              </a:p>
              <a:p>
                <a:pPr lvl="2"/>
                <a14:m>
                  <m:oMath xmlns:m="http://schemas.openxmlformats.org/officeDocument/2006/math">
                    <m:r>
                      <a:rPr lang="ro-RO" i="1" dirty="0" smtClean="0">
                        <a:solidFill>
                          <a:srgbClr val="FFC000"/>
                        </a:solidFill>
                        <a:latin typeface="Cambria Math" panose="02040503050406030204" pitchFamily="18" charset="0"/>
                      </a:rPr>
                      <m:t>𝑙𝑜𝑐</m:t>
                    </m:r>
                    <m:d>
                      <m:dPr>
                        <m:ctrlPr>
                          <a:rPr lang="ro-RO" i="1" dirty="0" smtClean="0">
                            <a:solidFill>
                              <a:srgbClr val="FFC000"/>
                            </a:solidFill>
                            <a:latin typeface="Cambria Math" panose="02040503050406030204" pitchFamily="18" charset="0"/>
                          </a:rPr>
                        </m:ctrlPr>
                      </m:dPr>
                      <m:e>
                        <m:r>
                          <a:rPr lang="ro-RO" i="1" dirty="0" smtClean="0">
                            <a:solidFill>
                              <a:srgbClr val="FFC000"/>
                            </a:solidFill>
                            <a:latin typeface="Cambria Math" panose="02040503050406030204" pitchFamily="18" charset="0"/>
                          </a:rPr>
                          <m:t>𝑟</m:t>
                        </m:r>
                        <m:r>
                          <a:rPr lang="ro-RO" i="1" dirty="0" smtClean="0">
                            <a:solidFill>
                              <a:srgbClr val="FFC000"/>
                            </a:solidFill>
                            <a:latin typeface="Cambria Math" panose="02040503050406030204" pitchFamily="18" charset="0"/>
                          </a:rPr>
                          <m:t>1</m:t>
                        </m:r>
                      </m:e>
                    </m:d>
                    <m:r>
                      <a:rPr lang="ro-RO" i="1" dirty="0" smtClean="0">
                        <a:solidFill>
                          <a:srgbClr val="FFC000"/>
                        </a:solidFill>
                        <a:latin typeface="Cambria Math" panose="02040503050406030204" pitchFamily="18" charset="0"/>
                      </a:rPr>
                      <m:t>=</m:t>
                    </m:r>
                    <m:r>
                      <a:rPr lang="ro-RO" i="1" dirty="0" smtClean="0">
                        <a:solidFill>
                          <a:srgbClr val="FFC000"/>
                        </a:solidFill>
                        <a:latin typeface="Cambria Math" panose="02040503050406030204" pitchFamily="18" charset="0"/>
                      </a:rPr>
                      <m:t>𝑑</m:t>
                    </m:r>
                    <m:r>
                      <a:rPr lang="ro-RO" i="1" dirty="0" smtClean="0">
                        <a:solidFill>
                          <a:srgbClr val="FFC000"/>
                        </a:solidFill>
                        <a:latin typeface="Cambria Math" panose="02040503050406030204" pitchFamily="18" charset="0"/>
                      </a:rPr>
                      <m:t>2</m:t>
                    </m:r>
                  </m:oMath>
                </a14:m>
                <a:endParaRPr lang="en-US" dirty="0">
                  <a:solidFill>
                    <a:srgbClr val="FFC000"/>
                  </a:solidFill>
                  <a:cs typeface="Times New Roman"/>
                </a:endParaRPr>
              </a:p>
              <a:p>
                <a:r>
                  <a:rPr lang="en-US" dirty="0">
                    <a:cs typeface="Times New Roman"/>
                  </a:rPr>
                  <a:t>New landmark: </a:t>
                </a:r>
                <a14:m>
                  <m:oMath xmlns:m="http://schemas.openxmlformats.org/officeDocument/2006/math">
                    <m:sSup>
                      <m:sSupPr>
                        <m:ctrlPr>
                          <a:rPr lang="en-US" i="1" dirty="0">
                            <a:latin typeface="Cambria Math" panose="02040503050406030204" pitchFamily="18" charset="0"/>
                          </a:rPr>
                        </m:ctrlPr>
                      </m:sSupPr>
                      <m:e>
                        <m:r>
                          <a:rPr lang="el-GR" i="1" dirty="0" smtClean="0">
                            <a:latin typeface="Cambria Math" panose="02040503050406030204" pitchFamily="18" charset="0"/>
                          </a:rPr>
                          <m:t>𝜑</m:t>
                        </m:r>
                      </m:e>
                      <m:sup>
                        <m:r>
                          <a:rPr lang="en-US" i="1" dirty="0">
                            <a:latin typeface="Cambria Math" panose="02040503050406030204" pitchFamily="18" charset="0"/>
                          </a:rPr>
                          <m:t>′</m:t>
                        </m:r>
                      </m:sup>
                    </m:sSup>
                    <m:r>
                      <a:rPr lang="en-US" i="1" dirty="0">
                        <a:latin typeface="Cambria Math" panose="02040503050406030204" pitchFamily="18" charset="0"/>
                      </a:rPr>
                      <m:t>=</m:t>
                    </m:r>
                  </m:oMath>
                </a14:m>
                <a:endParaRPr lang="de-DE" i="1" dirty="0">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d>
                        <m:dPr>
                          <m:ctrlPr>
                            <a:rPr lang="de-DE" b="0" i="1" dirty="0" smtClean="0">
                              <a:latin typeface="Cambria Math" panose="02040503050406030204" pitchFamily="18" charset="0"/>
                            </a:rPr>
                          </m:ctrlPr>
                        </m:dPr>
                        <m:e>
                          <m:r>
                            <a:rPr lang="ro-RO" i="1" dirty="0" smtClean="0">
                              <a:solidFill>
                                <a:srgbClr val="FFC000"/>
                              </a:solidFill>
                              <a:latin typeface="Cambria Math" panose="02040503050406030204" pitchFamily="18" charset="0"/>
                            </a:rPr>
                            <m:t>𝑙𝑜𝑐</m:t>
                          </m:r>
                          <m:d>
                            <m:dPr>
                              <m:ctrlPr>
                                <a:rPr lang="ro-RO" i="1" dirty="0">
                                  <a:solidFill>
                                    <a:srgbClr val="FFC000"/>
                                  </a:solidFill>
                                  <a:latin typeface="Cambria Math" panose="02040503050406030204" pitchFamily="18" charset="0"/>
                                </a:rPr>
                              </m:ctrlPr>
                            </m:dPr>
                            <m:e>
                              <m:r>
                                <a:rPr lang="ro-RO" i="1" dirty="0">
                                  <a:solidFill>
                                    <a:srgbClr val="FFC000"/>
                                  </a:solidFill>
                                  <a:latin typeface="Cambria Math" panose="02040503050406030204" pitchFamily="18" charset="0"/>
                                </a:rPr>
                                <m:t>𝑟</m:t>
                              </m:r>
                              <m:r>
                                <a:rPr lang="ro-RO" i="1" dirty="0">
                                  <a:solidFill>
                                    <a:srgbClr val="FFC000"/>
                                  </a:solidFill>
                                  <a:latin typeface="Cambria Math" panose="02040503050406030204" pitchFamily="18" charset="0"/>
                                </a:rPr>
                                <m:t>1</m:t>
                              </m:r>
                            </m:e>
                          </m:d>
                          <m:r>
                            <a:rPr lang="ro-RO" i="1" dirty="0">
                              <a:solidFill>
                                <a:srgbClr val="FFC000"/>
                              </a:solidFill>
                              <a:latin typeface="Cambria Math" panose="02040503050406030204" pitchFamily="18" charset="0"/>
                            </a:rPr>
                            <m:t>=</m:t>
                          </m:r>
                          <m:r>
                            <a:rPr lang="ro-RO" i="1" dirty="0">
                              <a:solidFill>
                                <a:srgbClr val="FFC000"/>
                              </a:solidFill>
                              <a:latin typeface="Cambria Math" panose="02040503050406030204" pitchFamily="18" charset="0"/>
                            </a:rPr>
                            <m:t>𝑑</m:t>
                          </m:r>
                          <m:r>
                            <a:rPr lang="ro-RO" i="1" dirty="0">
                              <a:solidFill>
                                <a:srgbClr val="FFC000"/>
                              </a:solidFill>
                              <a:latin typeface="Cambria Math" panose="02040503050406030204" pitchFamily="18" charset="0"/>
                            </a:rPr>
                            <m:t>3∨</m:t>
                          </m:r>
                          <m:r>
                            <a:rPr lang="ro-RO" i="1" dirty="0">
                              <a:solidFill>
                                <a:srgbClr val="FFC000"/>
                              </a:solidFill>
                              <a:latin typeface="Cambria Math" panose="02040503050406030204" pitchFamily="18" charset="0"/>
                            </a:rPr>
                            <m:t>𝑙𝑜𝑐</m:t>
                          </m:r>
                          <m:d>
                            <m:dPr>
                              <m:ctrlPr>
                                <a:rPr lang="ro-RO" i="1" dirty="0">
                                  <a:solidFill>
                                    <a:srgbClr val="FFC000"/>
                                  </a:solidFill>
                                  <a:latin typeface="Cambria Math" panose="02040503050406030204" pitchFamily="18" charset="0"/>
                                </a:rPr>
                              </m:ctrlPr>
                            </m:dPr>
                            <m:e>
                              <m:r>
                                <a:rPr lang="ro-RO" i="1" dirty="0">
                                  <a:solidFill>
                                    <a:srgbClr val="FFC000"/>
                                  </a:solidFill>
                                  <a:latin typeface="Cambria Math" panose="02040503050406030204" pitchFamily="18" charset="0"/>
                                </a:rPr>
                                <m:t>𝑟</m:t>
                              </m:r>
                              <m:r>
                                <a:rPr lang="ro-RO" i="1" dirty="0">
                                  <a:solidFill>
                                    <a:srgbClr val="FFC000"/>
                                  </a:solidFill>
                                  <a:latin typeface="Cambria Math" panose="02040503050406030204" pitchFamily="18" charset="0"/>
                                </a:rPr>
                                <m:t>1</m:t>
                              </m:r>
                            </m:e>
                          </m:d>
                          <m:r>
                            <a:rPr lang="ro-RO" i="1" dirty="0">
                              <a:solidFill>
                                <a:srgbClr val="FFC000"/>
                              </a:solidFill>
                              <a:latin typeface="Cambria Math" panose="02040503050406030204" pitchFamily="18" charset="0"/>
                            </a:rPr>
                            <m:t>=</m:t>
                          </m:r>
                          <m:r>
                            <a:rPr lang="ro-RO" i="1" dirty="0">
                              <a:solidFill>
                                <a:srgbClr val="FFC000"/>
                              </a:solidFill>
                              <a:latin typeface="Cambria Math" panose="02040503050406030204" pitchFamily="18" charset="0"/>
                            </a:rPr>
                            <m:t>𝑑</m:t>
                          </m:r>
                          <m:r>
                            <a:rPr lang="ro-RO" i="1" dirty="0">
                              <a:solidFill>
                                <a:srgbClr val="FFC000"/>
                              </a:solidFill>
                              <a:latin typeface="Cambria Math" panose="02040503050406030204" pitchFamily="18" charset="0"/>
                            </a:rPr>
                            <m:t>2</m:t>
                          </m:r>
                        </m:e>
                      </m:d>
                    </m:oMath>
                  </m:oMathPara>
                </a14:m>
                <a:endParaRPr lang="en-US" dirty="0">
                  <a:cs typeface="Times New Roman"/>
                </a:endParaRPr>
              </a:p>
            </p:txBody>
          </p:sp>
        </mc:Choice>
        <mc:Fallback xmlns="">
          <p:sp>
            <p:nvSpPr>
              <p:cNvPr id="3" name="Content Placeholder 2"/>
              <p:cNvSpPr>
                <a:spLocks noGrp="1" noRot="1" noChangeAspect="1" noMove="1" noResize="1" noEditPoints="1" noAdjustHandles="1" noChangeArrowheads="1" noChangeShapeType="1" noTextEdit="1"/>
              </p:cNvSpPr>
              <p:nvPr>
                <p:ph sz="half" idx="1"/>
              </p:nvPr>
            </p:nvSpPr>
            <p:spPr>
              <a:blipFill>
                <a:blip r:embed="rId2"/>
                <a:stretch>
                  <a:fillRect l="-3256" t="-2985"/>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5" name="Content Placeholder 4">
                <a:extLst>
                  <a:ext uri="{FF2B5EF4-FFF2-40B4-BE49-F238E27FC236}">
                    <a16:creationId xmlns:a16="http://schemas.microsoft.com/office/drawing/2014/main" id="{38939CA8-3BFD-9746-A8C9-1BB772BF74EC}"/>
                  </a:ext>
                </a:extLst>
              </p:cNvPr>
              <p:cNvSpPr>
                <a:spLocks noGrp="1"/>
              </p:cNvSpPr>
              <p:nvPr>
                <p:ph sz="half" idx="2"/>
              </p:nvPr>
            </p:nvSpPr>
            <p:spPr/>
            <p:txBody>
              <a:bodyPr>
                <a:normAutofit/>
              </a:bodyPr>
              <a:lstStyle/>
              <a:p>
                <a14:m>
                  <m:oMath xmlns:m="http://schemas.openxmlformats.org/officeDocument/2006/math">
                    <m:r>
                      <a:rPr lang="en-US" i="1" dirty="0">
                        <a:latin typeface="Cambria Math" panose="02040503050406030204" pitchFamily="18" charset="0"/>
                      </a:rPr>
                      <m:t>𝑚𝑜𝑣𝑒</m:t>
                    </m:r>
                    <m:d>
                      <m:dPr>
                        <m:ctrlPr>
                          <a:rPr lang="en-US" i="1" dirty="0">
                            <a:latin typeface="Cambria Math" panose="02040503050406030204" pitchFamily="18" charset="0"/>
                          </a:rPr>
                        </m:ctrlPr>
                      </m:dPr>
                      <m:e>
                        <m:r>
                          <a:rPr lang="en-US" i="1" dirty="0" err="1">
                            <a:latin typeface="Cambria Math" panose="02040503050406030204" pitchFamily="18" charset="0"/>
                          </a:rPr>
                          <m:t>𝑟</m:t>
                        </m:r>
                        <m:r>
                          <a:rPr lang="en-US" i="1" dirty="0" err="1">
                            <a:latin typeface="Cambria Math" panose="02040503050406030204" pitchFamily="18" charset="0"/>
                          </a:rPr>
                          <m:t>,</m:t>
                        </m:r>
                        <m:r>
                          <a:rPr lang="en-US" i="1" dirty="0" err="1">
                            <a:latin typeface="Cambria Math" panose="02040503050406030204" pitchFamily="18" charset="0"/>
                          </a:rPr>
                          <m:t>𝑙</m:t>
                        </m:r>
                        <m:r>
                          <a:rPr lang="en-US" i="1" dirty="0" err="1">
                            <a:latin typeface="Cambria Math" panose="02040503050406030204" pitchFamily="18" charset="0"/>
                          </a:rPr>
                          <m:t>,</m:t>
                        </m:r>
                        <m:r>
                          <a:rPr lang="en-US" i="1" dirty="0" err="1">
                            <a:latin typeface="Cambria Math" panose="02040503050406030204" pitchFamily="18" charset="0"/>
                          </a:rPr>
                          <m:t>𝑚</m:t>
                        </m:r>
                      </m:e>
                    </m:d>
                  </m:oMath>
                </a14:m>
                <a:endParaRPr lang="en-GB" dirty="0"/>
              </a:p>
              <a:p>
                <a:pPr lvl="1"/>
                <a:r>
                  <a:rPr lang="en-GB" dirty="0"/>
                  <a:t>pre: </a:t>
                </a:r>
                <a14:m>
                  <m:oMath xmlns:m="http://schemas.openxmlformats.org/officeDocument/2006/math">
                    <m:r>
                      <a:rPr lang="en-US" i="1" dirty="0">
                        <a:latin typeface="Cambria Math" panose="02040503050406030204" pitchFamily="18" charset="0"/>
                      </a:rPr>
                      <m:t>𝑙𝑜𝑐</m:t>
                    </m:r>
                    <m:d>
                      <m:dPr>
                        <m:ctrlPr>
                          <a:rPr lang="en-US" i="1" dirty="0">
                            <a:latin typeface="Cambria Math" panose="02040503050406030204" pitchFamily="18" charset="0"/>
                          </a:rPr>
                        </m:ctrlPr>
                      </m:dPr>
                      <m:e>
                        <m:r>
                          <a:rPr lang="en-US" i="1" dirty="0">
                            <a:latin typeface="Cambria Math" panose="02040503050406030204" pitchFamily="18" charset="0"/>
                            <a:cs typeface="Times New Roman"/>
                          </a:rPr>
                          <m:t>𝑟</m:t>
                        </m:r>
                      </m:e>
                    </m:d>
                    <m:r>
                      <a:rPr lang="de-DE" i="1" dirty="0">
                        <a:latin typeface="Cambria Math" panose="02040503050406030204" pitchFamily="18" charset="0"/>
                        <a:cs typeface="Times New Roman"/>
                      </a:rPr>
                      <m:t>=</m:t>
                    </m:r>
                    <m:r>
                      <a:rPr lang="en-US" i="1" dirty="0">
                        <a:latin typeface="Cambria Math" panose="02040503050406030204" pitchFamily="18" charset="0"/>
                      </a:rPr>
                      <m:t>𝑙</m:t>
                    </m:r>
                  </m:oMath>
                </a14:m>
                <a:endParaRPr lang="en-GB" dirty="0"/>
              </a:p>
              <a:p>
                <a:pPr lvl="1"/>
                <a:r>
                  <a:rPr lang="en-GB" dirty="0"/>
                  <a:t>eff: </a:t>
                </a:r>
                <a14:m>
                  <m:oMath xmlns:m="http://schemas.openxmlformats.org/officeDocument/2006/math">
                    <m:r>
                      <a:rPr lang="en-US" i="1" dirty="0">
                        <a:latin typeface="Cambria Math" panose="02040503050406030204" pitchFamily="18" charset="0"/>
                      </a:rPr>
                      <m:t>𝑙𝑜𝑐</m:t>
                    </m:r>
                    <m:d>
                      <m:dPr>
                        <m:ctrlPr>
                          <a:rPr lang="en-US" i="1" dirty="0">
                            <a:latin typeface="Cambria Math" panose="02040503050406030204" pitchFamily="18" charset="0"/>
                          </a:rPr>
                        </m:ctrlPr>
                      </m:dPr>
                      <m:e>
                        <m:r>
                          <a:rPr lang="en-US" i="1" dirty="0">
                            <a:latin typeface="Cambria Math" panose="02040503050406030204" pitchFamily="18" charset="0"/>
                            <a:cs typeface="Times New Roman"/>
                          </a:rPr>
                          <m:t>𝑟</m:t>
                        </m:r>
                      </m:e>
                    </m:d>
                    <m:r>
                      <a:rPr lang="en-US" i="1" dirty="0">
                        <a:latin typeface="Cambria Math" panose="02040503050406030204" pitchFamily="18" charset="0"/>
                      </a:rPr>
                      <m:t>←</m:t>
                    </m:r>
                    <m:r>
                      <a:rPr lang="en-US" i="1" dirty="0">
                        <a:latin typeface="Cambria Math" panose="02040503050406030204" pitchFamily="18" charset="0"/>
                      </a:rPr>
                      <m:t>𝑚</m:t>
                    </m:r>
                  </m:oMath>
                </a14:m>
                <a:endParaRPr lang="de-DE" i="1" dirty="0">
                  <a:latin typeface="Cambria Math" panose="02040503050406030204" pitchFamily="18" charset="0"/>
                </a:endParaRPr>
              </a:p>
              <a:p>
                <a:endParaRPr lang="en-GB" dirty="0"/>
              </a:p>
            </p:txBody>
          </p:sp>
        </mc:Choice>
        <mc:Fallback xmlns="">
          <p:sp>
            <p:nvSpPr>
              <p:cNvPr id="5" name="Content Placeholder 4">
                <a:extLst>
                  <a:ext uri="{FF2B5EF4-FFF2-40B4-BE49-F238E27FC236}">
                    <a16:creationId xmlns:a16="http://schemas.microsoft.com/office/drawing/2014/main" id="{38939CA8-3BFD-9746-A8C9-1BB772BF74EC}"/>
                  </a:ext>
                </a:extLst>
              </p:cNvPr>
              <p:cNvSpPr>
                <a:spLocks noGrp="1" noRot="1" noChangeAspect="1" noMove="1" noResize="1" noEditPoints="1" noAdjustHandles="1" noChangeArrowheads="1" noChangeShapeType="1" noTextEdit="1"/>
              </p:cNvSpPr>
              <p:nvPr>
                <p:ph sz="half" idx="2"/>
              </p:nvPr>
            </p:nvSpPr>
            <p:spPr>
              <a:blipFill>
                <a:blip r:embed="rId3"/>
                <a:stretch>
                  <a:fillRect l="-2955" t="-2687"/>
                </a:stretch>
              </a:blipFill>
            </p:spPr>
            <p:txBody>
              <a:bodyPr/>
              <a:lstStyle/>
              <a:p>
                <a:r>
                  <a:rPr lang="en-DE">
                    <a:noFill/>
                  </a:rPr>
                  <a:t> </a:t>
                </a:r>
              </a:p>
            </p:txBody>
          </p:sp>
        </mc:Fallback>
      </mc:AlternateContent>
      <p:sp>
        <p:nvSpPr>
          <p:cNvPr id="6" name="Date Placeholder 5">
            <a:extLst>
              <a:ext uri="{FF2B5EF4-FFF2-40B4-BE49-F238E27FC236}">
                <a16:creationId xmlns:a16="http://schemas.microsoft.com/office/drawing/2014/main" id="{F3ADD586-C68A-7649-9E89-C00F725E4552}"/>
              </a:ext>
            </a:extLst>
          </p:cNvPr>
          <p:cNvSpPr>
            <a:spLocks noGrp="1"/>
          </p:cNvSpPr>
          <p:nvPr>
            <p:ph type="dt" sz="half" idx="10"/>
          </p:nvPr>
        </p:nvSpPr>
        <p:spPr/>
        <p:txBody>
          <a:bodyPr/>
          <a:lstStyle/>
          <a:p>
            <a:r>
              <a:rPr lang="de-DE"/>
              <a:t>Deterministic</a:t>
            </a:r>
            <a:endParaRPr lang="de-DE" dirty="0"/>
          </a:p>
        </p:txBody>
      </p:sp>
      <p:sp>
        <p:nvSpPr>
          <p:cNvPr id="7" name="Footer Placeholder 6">
            <a:extLst>
              <a:ext uri="{FF2B5EF4-FFF2-40B4-BE49-F238E27FC236}">
                <a16:creationId xmlns:a16="http://schemas.microsoft.com/office/drawing/2014/main" id="{F94B25FC-2236-764C-D009-5EBDB5740693}"/>
              </a:ext>
            </a:extLst>
          </p:cNvPr>
          <p:cNvSpPr>
            <a:spLocks noGrp="1"/>
          </p:cNvSpPr>
          <p:nvPr>
            <p:ph type="ftr" sz="quarter" idx="3"/>
          </p:nvPr>
        </p:nvSpPr>
        <p:spPr/>
        <p:txBody>
          <a:bodyPr/>
          <a:lstStyle/>
          <a:p>
            <a:r>
              <a:rPr lang="en-GB"/>
              <a:t>T. Braun - APA</a:t>
            </a:r>
          </a:p>
        </p:txBody>
      </p:sp>
      <p:sp>
        <p:nvSpPr>
          <p:cNvPr id="4" name="Slide Number Placeholder 3">
            <a:extLst>
              <a:ext uri="{FF2B5EF4-FFF2-40B4-BE49-F238E27FC236}">
                <a16:creationId xmlns:a16="http://schemas.microsoft.com/office/drawing/2014/main" id="{A3A7BA73-B776-AA49-B831-9A31C0BC58C5}"/>
              </a:ext>
            </a:extLst>
          </p:cNvPr>
          <p:cNvSpPr>
            <a:spLocks noGrp="1"/>
          </p:cNvSpPr>
          <p:nvPr>
            <p:ph type="sldNum" sz="quarter" idx="4"/>
          </p:nvPr>
        </p:nvSpPr>
        <p:spPr/>
        <p:txBody>
          <a:bodyPr/>
          <a:lstStyle/>
          <a:p>
            <a:fld id="{67C9959E-8E6B-B04C-9955-EA096F41CA7A}" type="slidenum">
              <a:rPr lang="en-GB" smtClean="0"/>
              <a:t>108</a:t>
            </a:fld>
            <a:endParaRPr lang="en-GB"/>
          </a:p>
        </p:txBody>
      </p:sp>
      <p:grpSp>
        <p:nvGrpSpPr>
          <p:cNvPr id="57" name="Group 56">
            <a:extLst>
              <a:ext uri="{FF2B5EF4-FFF2-40B4-BE49-F238E27FC236}">
                <a16:creationId xmlns:a16="http://schemas.microsoft.com/office/drawing/2014/main" id="{A44FB4FB-E708-8347-9877-7586D5A5ABA2}"/>
              </a:ext>
            </a:extLst>
          </p:cNvPr>
          <p:cNvGrpSpPr/>
          <p:nvPr/>
        </p:nvGrpSpPr>
        <p:grpSpPr>
          <a:xfrm>
            <a:off x="7265988" y="3585506"/>
            <a:ext cx="3792268" cy="1975637"/>
            <a:chOff x="821024" y="4395049"/>
            <a:chExt cx="4213631" cy="2195152"/>
          </a:xfrm>
        </p:grpSpPr>
        <p:sp>
          <p:nvSpPr>
            <p:cNvPr id="58" name="Rectangle 891">
              <a:extLst>
                <a:ext uri="{FF2B5EF4-FFF2-40B4-BE49-F238E27FC236}">
                  <a16:creationId xmlns:a16="http://schemas.microsoft.com/office/drawing/2014/main" id="{F7B9F45E-BDF1-4440-86EF-675F478EDCA2}"/>
                </a:ext>
              </a:extLst>
            </p:cNvPr>
            <p:cNvSpPr>
              <a:spLocks noChangeArrowheads="1"/>
            </p:cNvSpPr>
            <p:nvPr/>
          </p:nvSpPr>
          <p:spPr bwMode="auto">
            <a:xfrm>
              <a:off x="1747217" y="5906458"/>
              <a:ext cx="72" cy="307777"/>
            </a:xfrm>
            <a:prstGeom prst="rect">
              <a:avLst/>
            </a:prstGeom>
            <a:solidFill>
              <a:srgbClr val="89D3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endParaRPr lang="en-US" b="1" dirty="0">
                <a:latin typeface="Calibri"/>
                <a:ea typeface="Calibri"/>
                <a:cs typeface="Calibri"/>
              </a:endParaRPr>
            </a:p>
          </p:txBody>
        </p:sp>
        <p:sp>
          <p:nvSpPr>
            <p:cNvPr id="59" name="Rectangle 891">
              <a:extLst>
                <a:ext uri="{FF2B5EF4-FFF2-40B4-BE49-F238E27FC236}">
                  <a16:creationId xmlns:a16="http://schemas.microsoft.com/office/drawing/2014/main" id="{55E46457-520B-604F-AB6E-C0319C5A5070}"/>
                </a:ext>
              </a:extLst>
            </p:cNvPr>
            <p:cNvSpPr>
              <a:spLocks noChangeArrowheads="1"/>
            </p:cNvSpPr>
            <p:nvPr/>
          </p:nvSpPr>
          <p:spPr bwMode="auto">
            <a:xfrm>
              <a:off x="3751119" y="5970316"/>
              <a:ext cx="72" cy="307777"/>
            </a:xfrm>
            <a:prstGeom prst="rect">
              <a:avLst/>
            </a:prstGeom>
            <a:solidFill>
              <a:srgbClr val="FAC09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endParaRPr lang="en-US" b="1" dirty="0">
                <a:latin typeface="Calibri"/>
                <a:ea typeface="Calibri"/>
                <a:cs typeface="Calibri"/>
              </a:endParaRPr>
            </a:p>
          </p:txBody>
        </p:sp>
        <p:grpSp>
          <p:nvGrpSpPr>
            <p:cNvPr id="60" name="Group 59">
              <a:extLst>
                <a:ext uri="{FF2B5EF4-FFF2-40B4-BE49-F238E27FC236}">
                  <a16:creationId xmlns:a16="http://schemas.microsoft.com/office/drawing/2014/main" id="{BCB51677-FC86-DC48-866A-08DC3D3A31CF}"/>
                </a:ext>
              </a:extLst>
            </p:cNvPr>
            <p:cNvGrpSpPr/>
            <p:nvPr/>
          </p:nvGrpSpPr>
          <p:grpSpPr>
            <a:xfrm>
              <a:off x="1260662" y="5224162"/>
              <a:ext cx="1838582" cy="893728"/>
              <a:chOff x="1026717" y="2276718"/>
              <a:chExt cx="2553587" cy="1241288"/>
            </a:xfrm>
          </p:grpSpPr>
          <p:sp>
            <p:nvSpPr>
              <p:cNvPr id="102" name="Line 853">
                <a:extLst>
                  <a:ext uri="{FF2B5EF4-FFF2-40B4-BE49-F238E27FC236}">
                    <a16:creationId xmlns:a16="http://schemas.microsoft.com/office/drawing/2014/main" id="{93409144-9D21-434F-856C-2CDAD240AAC2}"/>
                  </a:ext>
                </a:extLst>
              </p:cNvPr>
              <p:cNvSpPr>
                <a:spLocks noChangeShapeType="1"/>
              </p:cNvSpPr>
              <p:nvPr/>
            </p:nvSpPr>
            <p:spPr bwMode="auto">
              <a:xfrm>
                <a:off x="1026717" y="3511947"/>
                <a:ext cx="822962" cy="6059"/>
              </a:xfrm>
              <a:prstGeom prst="line">
                <a:avLst/>
              </a:prstGeom>
              <a:noFill/>
              <a:ln w="9525">
                <a:solidFill>
                  <a:schemeClr val="tx1"/>
                </a:solidFill>
                <a:round/>
                <a:headEnd/>
                <a:tailEnd/>
              </a:ln>
              <a:scene3d>
                <a:camera prst="legacyObliqueTopRight">
                  <a:rot lat="60000" lon="0" rev="0"/>
                </a:camera>
                <a:lightRig rig="legacyFlat3" dir="l"/>
              </a:scene3d>
              <a:sp3d extrusionH="2095500" contourW="6350" prstMaterial="legacyPlastic">
                <a:bevelT w="13500" h="13500" prst="angle"/>
                <a:bevelB w="13500" h="13500" prst="angle"/>
                <a:extrusionClr>
                  <a:srgbClr val="EBE6DB"/>
                </a:extrusionClr>
              </a:sp3d>
              <a:extLst>
                <a:ext uri="{909E8E84-426E-40dd-AFC4-6F175D3DCCD1}">
                  <a14:hiddenFill xmlns="" xmlns:a14="http://schemas.microsoft.com/office/drawing/2010/main">
                    <a:noFill/>
                  </a14:hiddenFill>
                </a:ext>
              </a:extLst>
            </p:spPr>
            <p:txBody>
              <a:bodyPr wrap="none" anchor="ctr">
                <a:flatTx/>
              </a:bodyPr>
              <a:lstStyle/>
              <a:p>
                <a:endParaRPr lang="en-US" dirty="0">
                  <a:latin typeface="Calibri"/>
                  <a:ea typeface="Times New Roman"/>
                  <a:cs typeface="Times New Roman"/>
                </a:endParaRPr>
              </a:p>
            </p:txBody>
          </p:sp>
          <p:cxnSp>
            <p:nvCxnSpPr>
              <p:cNvPr id="103" name="Straight Connector 102">
                <a:extLst>
                  <a:ext uri="{FF2B5EF4-FFF2-40B4-BE49-F238E27FC236}">
                    <a16:creationId xmlns:a16="http://schemas.microsoft.com/office/drawing/2014/main" id="{B73F110C-1CD2-714D-871A-B82944F5CB68}"/>
                  </a:ext>
                </a:extLst>
              </p:cNvPr>
              <p:cNvCxnSpPr/>
              <p:nvPr/>
            </p:nvCxnSpPr>
            <p:spPr>
              <a:xfrm>
                <a:off x="2180139" y="2276718"/>
                <a:ext cx="1133857"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04" name="Freeform 860">
                <a:extLst>
                  <a:ext uri="{FF2B5EF4-FFF2-40B4-BE49-F238E27FC236}">
                    <a16:creationId xmlns:a16="http://schemas.microsoft.com/office/drawing/2014/main" id="{9DECE01F-973C-D94C-BCB1-6948AE297DD0}"/>
                  </a:ext>
                </a:extLst>
              </p:cNvPr>
              <p:cNvSpPr>
                <a:spLocks/>
              </p:cNvSpPr>
              <p:nvPr/>
            </p:nvSpPr>
            <p:spPr bwMode="auto">
              <a:xfrm>
                <a:off x="2604677" y="2352547"/>
                <a:ext cx="393192" cy="37765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105" name="Freeform 860">
                <a:extLst>
                  <a:ext uri="{FF2B5EF4-FFF2-40B4-BE49-F238E27FC236}">
                    <a16:creationId xmlns:a16="http://schemas.microsoft.com/office/drawing/2014/main" id="{0E97DEE1-4ABF-484D-B873-0D2FDD48D2B9}"/>
                  </a:ext>
                </a:extLst>
              </p:cNvPr>
              <p:cNvSpPr>
                <a:spLocks/>
              </p:cNvSpPr>
              <p:nvPr/>
            </p:nvSpPr>
            <p:spPr bwMode="auto">
              <a:xfrm>
                <a:off x="2366898" y="2303564"/>
                <a:ext cx="1213406" cy="42976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sp>
          <p:nvSpPr>
            <p:cNvPr id="61" name="Line 853">
              <a:extLst>
                <a:ext uri="{FF2B5EF4-FFF2-40B4-BE49-F238E27FC236}">
                  <a16:creationId xmlns:a16="http://schemas.microsoft.com/office/drawing/2014/main" id="{0331294A-C2A8-4A46-BEB2-4FAE00686B34}"/>
                </a:ext>
              </a:extLst>
            </p:cNvPr>
            <p:cNvSpPr>
              <a:spLocks noChangeShapeType="1"/>
            </p:cNvSpPr>
            <p:nvPr/>
          </p:nvSpPr>
          <p:spPr bwMode="auto">
            <a:xfrm>
              <a:off x="3633197" y="6134400"/>
              <a:ext cx="592531" cy="4362"/>
            </a:xfrm>
            <a:prstGeom prst="line">
              <a:avLst/>
            </a:prstGeom>
            <a:noFill/>
            <a:ln w="9525">
              <a:solidFill>
                <a:schemeClr val="tx1"/>
              </a:solidFill>
              <a:round/>
              <a:headEnd/>
              <a:tailEnd/>
            </a:ln>
            <a:scene3d>
              <a:camera prst="legacyObliqueTopRight">
                <a:rot lat="60000" lon="0" rev="0"/>
              </a:camera>
              <a:lightRig rig="legacyFlat3" dir="l"/>
            </a:scene3d>
            <a:sp3d extrusionH="2032000" contourW="6350" prstMaterial="legacyPlastic">
              <a:bevelT w="13500" h="13500" prst="angle"/>
              <a:bevelB w="13500" h="13500" prst="angle"/>
              <a:extrusionClr>
                <a:srgbClr val="EBE6DB"/>
              </a:extrusionClr>
            </a:sp3d>
            <a:extLst>
              <a:ext uri="{909E8E84-426E-40dd-AFC4-6F175D3DCCD1}">
                <a14:hiddenFill xmlns="" xmlns:a14="http://schemas.microsoft.com/office/drawing/2010/main">
                  <a:noFill/>
                </a14:hiddenFill>
              </a:ext>
            </a:extLst>
          </p:spPr>
          <p:txBody>
            <a:bodyPr wrap="none" anchor="ctr">
              <a:flatTx/>
            </a:bodyPr>
            <a:lstStyle/>
            <a:p>
              <a:endParaRPr lang="en-US" dirty="0">
                <a:latin typeface="Calibri"/>
                <a:ea typeface="Times New Roman"/>
                <a:cs typeface="Times New Roman"/>
              </a:endParaRPr>
            </a:p>
          </p:txBody>
        </p:sp>
        <p:grpSp>
          <p:nvGrpSpPr>
            <p:cNvPr id="62" name="Group 61">
              <a:extLst>
                <a:ext uri="{FF2B5EF4-FFF2-40B4-BE49-F238E27FC236}">
                  <a16:creationId xmlns:a16="http://schemas.microsoft.com/office/drawing/2014/main" id="{280C5E29-6D09-584E-A39D-1BC32FFC8D1B}"/>
                </a:ext>
              </a:extLst>
            </p:cNvPr>
            <p:cNvGrpSpPr/>
            <p:nvPr/>
          </p:nvGrpSpPr>
          <p:grpSpPr>
            <a:xfrm>
              <a:off x="3846905" y="5273812"/>
              <a:ext cx="1187750" cy="314160"/>
              <a:chOff x="4618723" y="2324921"/>
              <a:chExt cx="1649655" cy="436333"/>
            </a:xfrm>
          </p:grpSpPr>
          <p:sp>
            <p:nvSpPr>
              <p:cNvPr id="99" name="Freeform 860">
                <a:extLst>
                  <a:ext uri="{FF2B5EF4-FFF2-40B4-BE49-F238E27FC236}">
                    <a16:creationId xmlns:a16="http://schemas.microsoft.com/office/drawing/2014/main" id="{E00E6322-9AFC-9544-AA3B-A9782733DE7A}"/>
                  </a:ext>
                </a:extLst>
              </p:cNvPr>
              <p:cNvSpPr>
                <a:spLocks/>
              </p:cNvSpPr>
              <p:nvPr/>
            </p:nvSpPr>
            <p:spPr bwMode="auto">
              <a:xfrm>
                <a:off x="4713316" y="2596201"/>
                <a:ext cx="393192" cy="16505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cxnSp>
            <p:nvCxnSpPr>
              <p:cNvPr id="100" name="Straight Connector 99">
                <a:extLst>
                  <a:ext uri="{FF2B5EF4-FFF2-40B4-BE49-F238E27FC236}">
                    <a16:creationId xmlns:a16="http://schemas.microsoft.com/office/drawing/2014/main" id="{E1E0E1CD-927B-D54E-93BF-4A329FEC3A43}"/>
                  </a:ext>
                </a:extLst>
              </p:cNvPr>
              <p:cNvCxnSpPr/>
              <p:nvPr/>
            </p:nvCxnSpPr>
            <p:spPr>
              <a:xfrm>
                <a:off x="5143667" y="2324921"/>
                <a:ext cx="1124711"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01" name="Freeform 860">
                <a:extLst>
                  <a:ext uri="{FF2B5EF4-FFF2-40B4-BE49-F238E27FC236}">
                    <a16:creationId xmlns:a16="http://schemas.microsoft.com/office/drawing/2014/main" id="{4BE1FBF8-B63B-B449-83D9-8BF86C3C3763}"/>
                  </a:ext>
                </a:extLst>
              </p:cNvPr>
              <p:cNvSpPr>
                <a:spLocks/>
              </p:cNvSpPr>
              <p:nvPr/>
            </p:nvSpPr>
            <p:spPr bwMode="auto">
              <a:xfrm>
                <a:off x="4618723" y="2337343"/>
                <a:ext cx="1213406" cy="41148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cxnSp>
          <p:nvCxnSpPr>
            <p:cNvPr id="63" name="Straight Connector 62">
              <a:extLst>
                <a:ext uri="{FF2B5EF4-FFF2-40B4-BE49-F238E27FC236}">
                  <a16:creationId xmlns:a16="http://schemas.microsoft.com/office/drawing/2014/main" id="{3A8EF368-A516-8D49-82C2-0E33D0AD45C7}"/>
                </a:ext>
              </a:extLst>
            </p:cNvPr>
            <p:cNvCxnSpPr/>
            <p:nvPr/>
          </p:nvCxnSpPr>
          <p:spPr>
            <a:xfrm>
              <a:off x="2803769" y="6063004"/>
              <a:ext cx="658367"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4" name="Freeform 860">
              <a:extLst>
                <a:ext uri="{FF2B5EF4-FFF2-40B4-BE49-F238E27FC236}">
                  <a16:creationId xmlns:a16="http://schemas.microsoft.com/office/drawing/2014/main" id="{74DAB8B4-DF13-924B-9B3A-8DEB7D7416AC}"/>
                </a:ext>
              </a:extLst>
            </p:cNvPr>
            <p:cNvSpPr>
              <a:spLocks/>
            </p:cNvSpPr>
            <p:nvPr/>
          </p:nvSpPr>
          <p:spPr bwMode="auto">
            <a:xfrm>
              <a:off x="2481009" y="6106437"/>
              <a:ext cx="888796" cy="27190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65" name="Freeform 860">
              <a:extLst>
                <a:ext uri="{FF2B5EF4-FFF2-40B4-BE49-F238E27FC236}">
                  <a16:creationId xmlns:a16="http://schemas.microsoft.com/office/drawing/2014/main" id="{1B1EF579-C085-6047-94E2-D293222F2D81}"/>
                </a:ext>
              </a:extLst>
            </p:cNvPr>
            <p:cNvSpPr>
              <a:spLocks/>
            </p:cNvSpPr>
            <p:nvPr/>
          </p:nvSpPr>
          <p:spPr bwMode="auto">
            <a:xfrm>
              <a:off x="2354818" y="6063148"/>
              <a:ext cx="1123653" cy="30943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sp>
          <p:nvSpPr>
            <p:cNvPr id="66" name="Line 853">
              <a:extLst>
                <a:ext uri="{FF2B5EF4-FFF2-40B4-BE49-F238E27FC236}">
                  <a16:creationId xmlns:a16="http://schemas.microsoft.com/office/drawing/2014/main" id="{E047B935-1A1D-254F-9791-3CEC07601630}"/>
                </a:ext>
              </a:extLst>
            </p:cNvPr>
            <p:cNvSpPr>
              <a:spLocks noChangeShapeType="1"/>
            </p:cNvSpPr>
            <p:nvPr/>
          </p:nvSpPr>
          <p:spPr bwMode="auto">
            <a:xfrm>
              <a:off x="2974335" y="6585839"/>
              <a:ext cx="1481327"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dirty="0">
                  <a:latin typeface="Calibri"/>
                  <a:ea typeface="Times New Roman"/>
                  <a:cs typeface="Times New Roman"/>
                </a:rPr>
                <a:t>             d2</a:t>
              </a:r>
            </a:p>
          </p:txBody>
        </p:sp>
        <p:sp>
          <p:nvSpPr>
            <p:cNvPr id="67" name="Line 853">
              <a:extLst>
                <a:ext uri="{FF2B5EF4-FFF2-40B4-BE49-F238E27FC236}">
                  <a16:creationId xmlns:a16="http://schemas.microsoft.com/office/drawing/2014/main" id="{100DCE44-9B27-5B42-AF8D-3DC11508F6BE}"/>
                </a:ext>
              </a:extLst>
            </p:cNvPr>
            <p:cNvSpPr>
              <a:spLocks noChangeShapeType="1"/>
            </p:cNvSpPr>
            <p:nvPr/>
          </p:nvSpPr>
          <p:spPr bwMode="auto">
            <a:xfrm>
              <a:off x="821024" y="6581477"/>
              <a:ext cx="1481327"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dirty="0">
                  <a:latin typeface="Calibri"/>
                  <a:ea typeface="Times New Roman"/>
                  <a:cs typeface="Times New Roman"/>
                </a:rPr>
                <a:t>            d1</a:t>
              </a:r>
            </a:p>
          </p:txBody>
        </p:sp>
        <p:sp>
          <p:nvSpPr>
            <p:cNvPr id="68" name="Line 853">
              <a:extLst>
                <a:ext uri="{FF2B5EF4-FFF2-40B4-BE49-F238E27FC236}">
                  <a16:creationId xmlns:a16="http://schemas.microsoft.com/office/drawing/2014/main" id="{3354BCC1-0805-B24F-88D2-020D26B63AF1}"/>
                </a:ext>
              </a:extLst>
            </p:cNvPr>
            <p:cNvSpPr>
              <a:spLocks noChangeShapeType="1"/>
            </p:cNvSpPr>
            <p:nvPr/>
          </p:nvSpPr>
          <p:spPr bwMode="auto">
            <a:xfrm>
              <a:off x="2493168" y="5664069"/>
              <a:ext cx="1316735"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dirty="0">
                  <a:ea typeface="Times New Roman"/>
                  <a:cs typeface="Times New Roman"/>
                </a:rPr>
                <a:t>           d3</a:t>
              </a:r>
            </a:p>
          </p:txBody>
        </p:sp>
        <p:grpSp>
          <p:nvGrpSpPr>
            <p:cNvPr id="69" name="Group 68">
              <a:extLst>
                <a:ext uri="{FF2B5EF4-FFF2-40B4-BE49-F238E27FC236}">
                  <a16:creationId xmlns:a16="http://schemas.microsoft.com/office/drawing/2014/main" id="{92EA225C-A56B-6042-AE5A-76B502E70A69}"/>
                </a:ext>
              </a:extLst>
            </p:cNvPr>
            <p:cNvGrpSpPr/>
            <p:nvPr/>
          </p:nvGrpSpPr>
          <p:grpSpPr>
            <a:xfrm>
              <a:off x="2893449" y="4395049"/>
              <a:ext cx="1203321" cy="1021208"/>
              <a:chOff x="3906167" y="3324390"/>
              <a:chExt cx="1671281" cy="1418344"/>
            </a:xfrm>
            <a:solidFill>
              <a:srgbClr val="93D2FE"/>
            </a:solidFill>
          </p:grpSpPr>
          <p:sp>
            <p:nvSpPr>
              <p:cNvPr id="75" name="Oval 859">
                <a:extLst>
                  <a:ext uri="{FF2B5EF4-FFF2-40B4-BE49-F238E27FC236}">
                    <a16:creationId xmlns:a16="http://schemas.microsoft.com/office/drawing/2014/main" id="{EA3CC79A-EB2A-D241-9399-C3C1794474B7}"/>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76" name="Oval 861">
                <a:extLst>
                  <a:ext uri="{FF2B5EF4-FFF2-40B4-BE49-F238E27FC236}">
                    <a16:creationId xmlns:a16="http://schemas.microsoft.com/office/drawing/2014/main" id="{44DAA816-8AAE-794D-8176-98EEEACDF9D6}"/>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77" name="Oval 862">
                <a:extLst>
                  <a:ext uri="{FF2B5EF4-FFF2-40B4-BE49-F238E27FC236}">
                    <a16:creationId xmlns:a16="http://schemas.microsoft.com/office/drawing/2014/main" id="{C317E73B-0A76-E141-8746-365A606DDB8C}"/>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78" name="Oval 863">
                <a:extLst>
                  <a:ext uri="{FF2B5EF4-FFF2-40B4-BE49-F238E27FC236}">
                    <a16:creationId xmlns:a16="http://schemas.microsoft.com/office/drawing/2014/main" id="{5F88BD64-4FAA-9548-BBC2-F8AEF2CECA78}"/>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79" name="Oval 863">
                <a:extLst>
                  <a:ext uri="{FF2B5EF4-FFF2-40B4-BE49-F238E27FC236}">
                    <a16:creationId xmlns:a16="http://schemas.microsoft.com/office/drawing/2014/main" id="{266EAD89-65AD-A24F-B128-CF2CE196BD9D}"/>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grpSp>
            <p:nvGrpSpPr>
              <p:cNvPr id="80" name="Group 79">
                <a:extLst>
                  <a:ext uri="{FF2B5EF4-FFF2-40B4-BE49-F238E27FC236}">
                    <a16:creationId xmlns:a16="http://schemas.microsoft.com/office/drawing/2014/main" id="{C22E232C-02E9-C248-9A98-045F9ADB72C2}"/>
                  </a:ext>
                </a:extLst>
              </p:cNvPr>
              <p:cNvGrpSpPr/>
              <p:nvPr/>
            </p:nvGrpSpPr>
            <p:grpSpPr>
              <a:xfrm>
                <a:off x="3906167" y="4047050"/>
                <a:ext cx="1671281" cy="539042"/>
                <a:chOff x="1320274" y="4580303"/>
                <a:chExt cx="1671281" cy="467246"/>
              </a:xfrm>
              <a:grpFill/>
            </p:grpSpPr>
            <p:sp>
              <p:nvSpPr>
                <p:cNvPr id="95" name="Freeform 860">
                  <a:extLst>
                    <a:ext uri="{FF2B5EF4-FFF2-40B4-BE49-F238E27FC236}">
                      <a16:creationId xmlns:a16="http://schemas.microsoft.com/office/drawing/2014/main" id="{E458E2A4-EC40-9B4A-93CF-309BD15AE363}"/>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96" name="Rectangle 864">
                  <a:extLst>
                    <a:ext uri="{FF2B5EF4-FFF2-40B4-BE49-F238E27FC236}">
                      <a16:creationId xmlns:a16="http://schemas.microsoft.com/office/drawing/2014/main" id="{A260EF25-A006-0E40-87FE-973C6B41D3E3}"/>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ctr"/>
                <a:lstStyle/>
                <a:p>
                  <a:pPr algn="ctr"/>
                  <a:r>
                    <a:rPr lang="en-US" dirty="0">
                      <a:latin typeface="Calibri"/>
                      <a:ea typeface="Calibri"/>
                      <a:cs typeface="Calibri"/>
                    </a:rPr>
                    <a:t>r1</a:t>
                  </a:r>
                </a:p>
              </p:txBody>
            </p:sp>
            <p:sp>
              <p:nvSpPr>
                <p:cNvPr id="97" name="Freeform 865">
                  <a:extLst>
                    <a:ext uri="{FF2B5EF4-FFF2-40B4-BE49-F238E27FC236}">
                      <a16:creationId xmlns:a16="http://schemas.microsoft.com/office/drawing/2014/main" id="{A8F71BFC-B354-A14D-9C96-D22F4D60819C}"/>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98" name="Freeform 866">
                  <a:extLst>
                    <a:ext uri="{FF2B5EF4-FFF2-40B4-BE49-F238E27FC236}">
                      <a16:creationId xmlns:a16="http://schemas.microsoft.com/office/drawing/2014/main" id="{518B990A-E365-3F41-BDE4-3DEF7DD6775F}"/>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grpSp>
          <p:grpSp>
            <p:nvGrpSpPr>
              <p:cNvPr id="81" name="Group 80">
                <a:extLst>
                  <a:ext uri="{FF2B5EF4-FFF2-40B4-BE49-F238E27FC236}">
                    <a16:creationId xmlns:a16="http://schemas.microsoft.com/office/drawing/2014/main" id="{81A71236-DD50-A341-B46D-C1AACA40B75B}"/>
                  </a:ext>
                </a:extLst>
              </p:cNvPr>
              <p:cNvGrpSpPr/>
              <p:nvPr/>
            </p:nvGrpSpPr>
            <p:grpSpPr>
              <a:xfrm>
                <a:off x="4596370" y="3324390"/>
                <a:ext cx="552654" cy="1188720"/>
                <a:chOff x="1823226" y="3235632"/>
                <a:chExt cx="552654" cy="1188720"/>
              </a:xfrm>
              <a:grpFill/>
            </p:grpSpPr>
            <p:sp>
              <p:nvSpPr>
                <p:cNvPr id="82" name="Oval 878">
                  <a:extLst>
                    <a:ext uri="{FF2B5EF4-FFF2-40B4-BE49-F238E27FC236}">
                      <a16:creationId xmlns:a16="http://schemas.microsoft.com/office/drawing/2014/main" id="{9EA447A7-AC30-3242-A37D-D01EC83ECE93}"/>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83" name="Rectangle 880">
                  <a:extLst>
                    <a:ext uri="{FF2B5EF4-FFF2-40B4-BE49-F238E27FC236}">
                      <a16:creationId xmlns:a16="http://schemas.microsoft.com/office/drawing/2014/main" id="{A23D1BFF-E0AA-0E49-A56A-D3EBB3E12E42}"/>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84" name="Oval 878">
                  <a:extLst>
                    <a:ext uri="{FF2B5EF4-FFF2-40B4-BE49-F238E27FC236}">
                      <a16:creationId xmlns:a16="http://schemas.microsoft.com/office/drawing/2014/main" id="{AB15354F-9F00-9D43-931B-F91DDB803EE2}"/>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85" name="Line 881">
                  <a:extLst>
                    <a:ext uri="{FF2B5EF4-FFF2-40B4-BE49-F238E27FC236}">
                      <a16:creationId xmlns:a16="http://schemas.microsoft.com/office/drawing/2014/main" id="{CCC69B88-A826-4D4C-88E6-D6EC09AE811A}"/>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86" name="Line 882">
                  <a:extLst>
                    <a:ext uri="{FF2B5EF4-FFF2-40B4-BE49-F238E27FC236}">
                      <a16:creationId xmlns:a16="http://schemas.microsoft.com/office/drawing/2014/main" id="{5AF2AB82-4AC9-204C-86B5-B269635D0C77}"/>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87" name="Rectangle 880">
                  <a:extLst>
                    <a:ext uri="{FF2B5EF4-FFF2-40B4-BE49-F238E27FC236}">
                      <a16:creationId xmlns:a16="http://schemas.microsoft.com/office/drawing/2014/main" id="{6D1A4636-099E-3C47-92FC-AF5ABE039E48}"/>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88" name="Oval 878">
                  <a:extLst>
                    <a:ext uri="{FF2B5EF4-FFF2-40B4-BE49-F238E27FC236}">
                      <a16:creationId xmlns:a16="http://schemas.microsoft.com/office/drawing/2014/main" id="{F3F56EAA-D11A-E141-9780-8B1C22128D8C}"/>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89" name="Line 882">
                  <a:extLst>
                    <a:ext uri="{FF2B5EF4-FFF2-40B4-BE49-F238E27FC236}">
                      <a16:creationId xmlns:a16="http://schemas.microsoft.com/office/drawing/2014/main" id="{DD19E286-FB39-D84C-A495-457243E8A343}"/>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90" name="Line 882">
                  <a:extLst>
                    <a:ext uri="{FF2B5EF4-FFF2-40B4-BE49-F238E27FC236}">
                      <a16:creationId xmlns:a16="http://schemas.microsoft.com/office/drawing/2014/main" id="{3510F98F-7333-7B43-8341-0C8D3CE7485F}"/>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91" name="Line 884">
                  <a:extLst>
                    <a:ext uri="{FF2B5EF4-FFF2-40B4-BE49-F238E27FC236}">
                      <a16:creationId xmlns:a16="http://schemas.microsoft.com/office/drawing/2014/main" id="{FE3F1832-D772-224E-ABA6-F02B8A480AC0}"/>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p:spPr>
              <p:txBody>
                <a:bodyPr wrap="none" anchor="ctr"/>
                <a:lstStyle/>
                <a:p>
                  <a:endParaRPr lang="en-US" dirty="0">
                    <a:latin typeface="Calibri"/>
                    <a:ea typeface="Calibri"/>
                    <a:cs typeface="Calibri"/>
                  </a:endParaRPr>
                </a:p>
              </p:txBody>
            </p:sp>
            <p:sp>
              <p:nvSpPr>
                <p:cNvPr id="92" name="Oval 885">
                  <a:extLst>
                    <a:ext uri="{FF2B5EF4-FFF2-40B4-BE49-F238E27FC236}">
                      <a16:creationId xmlns:a16="http://schemas.microsoft.com/office/drawing/2014/main" id="{DCCDF716-CFBB-B646-81E7-09639169C782}"/>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93" name="Line 881">
                  <a:extLst>
                    <a:ext uri="{FF2B5EF4-FFF2-40B4-BE49-F238E27FC236}">
                      <a16:creationId xmlns:a16="http://schemas.microsoft.com/office/drawing/2014/main" id="{27308A9E-8C28-3A4C-AF1C-39C4276F923F}"/>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94" name="Line 882">
                  <a:extLst>
                    <a:ext uri="{FF2B5EF4-FFF2-40B4-BE49-F238E27FC236}">
                      <a16:creationId xmlns:a16="http://schemas.microsoft.com/office/drawing/2014/main" id="{E116FF39-A339-4F4B-85F8-2F7A25692C8B}"/>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grpSp>
        </p:grpSp>
        <p:grpSp>
          <p:nvGrpSpPr>
            <p:cNvPr id="70" name="Group 69">
              <a:extLst>
                <a:ext uri="{FF2B5EF4-FFF2-40B4-BE49-F238E27FC236}">
                  <a16:creationId xmlns:a16="http://schemas.microsoft.com/office/drawing/2014/main" id="{5BFFA58F-0EB9-4E42-A8C2-40D800C156F7}"/>
                </a:ext>
              </a:extLst>
            </p:cNvPr>
            <p:cNvGrpSpPr/>
            <p:nvPr/>
          </p:nvGrpSpPr>
          <p:grpSpPr>
            <a:xfrm>
              <a:off x="884857" y="6119126"/>
              <a:ext cx="538242" cy="388227"/>
              <a:chOff x="1012668" y="927184"/>
              <a:chExt cx="747559" cy="539203"/>
            </a:xfrm>
          </p:grpSpPr>
          <p:sp>
            <p:nvSpPr>
              <p:cNvPr id="71" name="Line 853">
                <a:extLst>
                  <a:ext uri="{FF2B5EF4-FFF2-40B4-BE49-F238E27FC236}">
                    <a16:creationId xmlns:a16="http://schemas.microsoft.com/office/drawing/2014/main" id="{A0DB1C9F-C3BF-8D4A-9CFD-AED97D972B46}"/>
                  </a:ext>
                </a:extLst>
              </p:cNvPr>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 xmlns:a14="http://schemas.microsoft.com/office/drawing/2010/main">
                    <a:noFill/>
                  </a14:hiddenFill>
                </a:ext>
              </a:extLst>
            </p:spPr>
            <p:txBody>
              <a:bodyPr wrap="none" anchor="ctr">
                <a:flatTx/>
              </a:bodyPr>
              <a:lstStyle/>
              <a:p>
                <a:endParaRPr lang="en-US" dirty="0">
                  <a:latin typeface="Calibri"/>
                  <a:ea typeface="Times New Roman"/>
                  <a:cs typeface="Times New Roman"/>
                </a:endParaRPr>
              </a:p>
            </p:txBody>
          </p:sp>
          <p:sp>
            <p:nvSpPr>
              <p:cNvPr id="72" name="Rectangle 876">
                <a:extLst>
                  <a:ext uri="{FF2B5EF4-FFF2-40B4-BE49-F238E27FC236}">
                    <a16:creationId xmlns:a16="http://schemas.microsoft.com/office/drawing/2014/main" id="{3AD77C97-2FF7-2D46-BA06-1126E201E3C1}"/>
                  </a:ext>
                </a:extLst>
              </p:cNvPr>
              <p:cNvSpPr>
                <a:spLocks noChangeAspect="1" noChangeArrowheads="1"/>
              </p:cNvSpPr>
              <p:nvPr/>
            </p:nvSpPr>
            <p:spPr bwMode="auto">
              <a:xfrm>
                <a:off x="1059818" y="927184"/>
                <a:ext cx="100" cy="427467"/>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latin typeface="Calibri"/>
                  <a:ea typeface="Times New Roman"/>
                  <a:cs typeface="Calibri"/>
                </a:endParaRPr>
              </a:p>
            </p:txBody>
          </p:sp>
          <p:sp>
            <p:nvSpPr>
              <p:cNvPr id="73" name="Rectangle 873">
                <a:extLst>
                  <a:ext uri="{FF2B5EF4-FFF2-40B4-BE49-F238E27FC236}">
                    <a16:creationId xmlns:a16="http://schemas.microsoft.com/office/drawing/2014/main" id="{118F3B22-D719-C948-A764-3B48492E683B}"/>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dirty="0">
                    <a:latin typeface="Calibri"/>
                    <a:ea typeface="Times New Roman"/>
                    <a:cs typeface="Calibri"/>
                  </a:rPr>
                  <a:t>c1</a:t>
                </a:r>
              </a:p>
            </p:txBody>
          </p:sp>
          <p:sp>
            <p:nvSpPr>
              <p:cNvPr id="74" name="Freeform 875">
                <a:extLst>
                  <a:ext uri="{FF2B5EF4-FFF2-40B4-BE49-F238E27FC236}">
                    <a16:creationId xmlns:a16="http://schemas.microsoft.com/office/drawing/2014/main" id="{9145C193-96F1-0948-B7E9-AA613EBB66F0}"/>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Times New Roman"/>
                  <a:cs typeface="Times New Roman"/>
                </a:endParaRPr>
              </a:p>
            </p:txBody>
          </p:sp>
        </p:grpSp>
      </p:grpSp>
      <mc:AlternateContent xmlns:mc="http://schemas.openxmlformats.org/markup-compatibility/2006" xmlns:a14="http://schemas.microsoft.com/office/drawing/2010/main">
        <mc:Choice Requires="a14">
          <p:sp>
            <p:nvSpPr>
              <p:cNvPr id="106" name="Rectangle 105">
                <a:extLst>
                  <a:ext uri="{FF2B5EF4-FFF2-40B4-BE49-F238E27FC236}">
                    <a16:creationId xmlns:a16="http://schemas.microsoft.com/office/drawing/2014/main" id="{F29C6AD2-D925-7B4C-A14D-BCA918A1E790}"/>
                  </a:ext>
                </a:extLst>
              </p:cNvPr>
              <p:cNvSpPr/>
              <p:nvPr/>
            </p:nvSpPr>
            <p:spPr>
              <a:xfrm>
                <a:off x="6523112" y="5583799"/>
                <a:ext cx="5308563" cy="369332"/>
              </a:xfrm>
              <a:prstGeom prst="rect">
                <a:avLst/>
              </a:prstGeom>
            </p:spPr>
            <p:txBody>
              <a:bodyPr wrap="square">
                <a:spAutoFit/>
              </a:bodyPr>
              <a:lstStyle/>
              <a:p>
                <a:pPr marL="9525" lvl="1"/>
                <a14:m>
                  <m:oMathPara xmlns:m="http://schemas.openxmlformats.org/officeDocument/2006/math">
                    <m:oMathParaPr>
                      <m:jc m:val="centerGroup"/>
                    </m:oMathParaPr>
                    <m:oMath xmlns:m="http://schemas.openxmlformats.org/officeDocument/2006/math">
                      <m:sSub>
                        <m:sSubPr>
                          <m:ctrlPr>
                            <a:rPr lang="en-GB" i="1" dirty="0" smtClean="0">
                              <a:latin typeface="Cambria Math" panose="02040503050406030204" pitchFamily="18" charset="0"/>
                            </a:rPr>
                          </m:ctrlPr>
                        </m:sSubPr>
                        <m:e>
                          <m:r>
                            <a:rPr lang="en-GB" i="1" dirty="0">
                              <a:latin typeface="Cambria Math" panose="02040503050406030204" pitchFamily="18" charset="0"/>
                            </a:rPr>
                            <m:t>𝑠</m:t>
                          </m:r>
                        </m:e>
                        <m:sub>
                          <m:r>
                            <a:rPr lang="en-GB" i="1" dirty="0">
                              <a:latin typeface="Cambria Math" panose="02040503050406030204" pitchFamily="18" charset="0"/>
                            </a:rPr>
                            <m:t>0</m:t>
                          </m:r>
                        </m:sub>
                      </m:sSub>
                      <m:r>
                        <a:rPr lang="en-GB" i="1" dirty="0">
                          <a:latin typeface="Cambria Math" panose="02040503050406030204" pitchFamily="18" charset="0"/>
                        </a:rPr>
                        <m:t>=</m:t>
                      </m:r>
                      <m:d>
                        <m:dPr>
                          <m:begChr m:val="{"/>
                          <m:endChr m:val="}"/>
                          <m:ctrlPr>
                            <a:rPr lang="en-GB" i="1" dirty="0">
                              <a:latin typeface="Cambria Math" panose="02040503050406030204" pitchFamily="18" charset="0"/>
                            </a:rPr>
                          </m:ctrlPr>
                        </m:dPr>
                        <m:e>
                          <m:r>
                            <a:rPr lang="en-GB" i="1" dirty="0">
                              <a:latin typeface="Cambria Math" panose="02040503050406030204" pitchFamily="18" charset="0"/>
                            </a:rPr>
                            <m:t>𝑙𝑜𝑐</m:t>
                          </m:r>
                          <m:d>
                            <m:dPr>
                              <m:ctrlPr>
                                <a:rPr lang="en-GB" i="1" dirty="0">
                                  <a:latin typeface="Cambria Math" panose="02040503050406030204" pitchFamily="18" charset="0"/>
                                </a:rPr>
                              </m:ctrlPr>
                            </m:dPr>
                            <m:e>
                              <m:r>
                                <a:rPr lang="en-GB" i="1" dirty="0">
                                  <a:latin typeface="Cambria Math" panose="02040503050406030204" pitchFamily="18" charset="0"/>
                                </a:rPr>
                                <m:t>𝑟</m:t>
                              </m:r>
                              <m:r>
                                <a:rPr lang="en-GB" i="1" dirty="0">
                                  <a:latin typeface="Cambria Math" panose="02040503050406030204" pitchFamily="18" charset="0"/>
                                </a:rPr>
                                <m:t>1</m:t>
                              </m:r>
                            </m:e>
                          </m:d>
                          <m:r>
                            <a:rPr lang="en-GB" i="1" dirty="0">
                              <a:latin typeface="Cambria Math" panose="02040503050406030204" pitchFamily="18" charset="0"/>
                            </a:rPr>
                            <m:t>=</m:t>
                          </m:r>
                          <m:r>
                            <a:rPr lang="en-GB" i="1" dirty="0">
                              <a:latin typeface="Cambria Math" panose="02040503050406030204" pitchFamily="18" charset="0"/>
                            </a:rPr>
                            <m:t>𝑑</m:t>
                          </m:r>
                          <m:r>
                            <a:rPr lang="en-GB" i="1" dirty="0">
                              <a:latin typeface="Cambria Math" panose="02040503050406030204" pitchFamily="18" charset="0"/>
                            </a:rPr>
                            <m:t>3,</m:t>
                          </m:r>
                          <m:r>
                            <a:rPr lang="en-GB" i="1" dirty="0">
                              <a:latin typeface="Cambria Math" panose="02040503050406030204" pitchFamily="18" charset="0"/>
                            </a:rPr>
                            <m:t>𝑐𝑎𝑟𝑔𝑜</m:t>
                          </m:r>
                          <m:d>
                            <m:dPr>
                              <m:ctrlPr>
                                <a:rPr lang="en-GB" i="1" dirty="0">
                                  <a:latin typeface="Cambria Math" panose="02040503050406030204" pitchFamily="18" charset="0"/>
                                </a:rPr>
                              </m:ctrlPr>
                            </m:dPr>
                            <m:e>
                              <m:r>
                                <a:rPr lang="en-GB" i="1" dirty="0">
                                  <a:latin typeface="Cambria Math" panose="02040503050406030204" pitchFamily="18" charset="0"/>
                                </a:rPr>
                                <m:t>𝑟</m:t>
                              </m:r>
                              <m:r>
                                <a:rPr lang="en-GB" i="1" dirty="0">
                                  <a:latin typeface="Cambria Math" panose="02040503050406030204" pitchFamily="18" charset="0"/>
                                </a:rPr>
                                <m:t>1</m:t>
                              </m:r>
                            </m:e>
                          </m:d>
                          <m:r>
                            <a:rPr lang="de-DE" i="1" dirty="0">
                              <a:latin typeface="Cambria Math" panose="02040503050406030204" pitchFamily="18" charset="0"/>
                            </a:rPr>
                            <m:t>=</m:t>
                          </m:r>
                          <m:r>
                            <a:rPr lang="en-GB" i="1" dirty="0">
                              <a:latin typeface="Cambria Math" panose="02040503050406030204" pitchFamily="18" charset="0"/>
                            </a:rPr>
                            <m:t>𝑛𝑖𝑙</m:t>
                          </m:r>
                          <m:r>
                            <a:rPr lang="en-GB" i="1" dirty="0">
                              <a:latin typeface="Cambria Math" panose="02040503050406030204" pitchFamily="18" charset="0"/>
                            </a:rPr>
                            <m:t>, </m:t>
                          </m:r>
                          <m:r>
                            <a:rPr lang="en-GB" i="1" dirty="0">
                              <a:latin typeface="Cambria Math" panose="02040503050406030204" pitchFamily="18" charset="0"/>
                            </a:rPr>
                            <m:t>𝑙𝑜𝑐</m:t>
                          </m:r>
                          <m:d>
                            <m:dPr>
                              <m:ctrlPr>
                                <a:rPr lang="en-GB" i="1" dirty="0">
                                  <a:latin typeface="Cambria Math" panose="02040503050406030204" pitchFamily="18" charset="0"/>
                                </a:rPr>
                              </m:ctrlPr>
                            </m:dPr>
                            <m:e>
                              <m:r>
                                <a:rPr lang="en-GB" i="1" dirty="0">
                                  <a:latin typeface="Cambria Math" panose="02040503050406030204" pitchFamily="18" charset="0"/>
                                </a:rPr>
                                <m:t>𝑐</m:t>
                              </m:r>
                              <m:r>
                                <a:rPr lang="en-GB" i="1" dirty="0">
                                  <a:latin typeface="Cambria Math" panose="02040503050406030204" pitchFamily="18" charset="0"/>
                                </a:rPr>
                                <m:t>1</m:t>
                              </m:r>
                            </m:e>
                          </m:d>
                          <m:r>
                            <a:rPr lang="en-GB" i="1" dirty="0">
                              <a:latin typeface="Cambria Math" panose="02040503050406030204" pitchFamily="18" charset="0"/>
                            </a:rPr>
                            <m:t>=</m:t>
                          </m:r>
                          <m:r>
                            <a:rPr lang="en-GB" i="1" dirty="0">
                              <a:latin typeface="Cambria Math" panose="02040503050406030204" pitchFamily="18" charset="0"/>
                            </a:rPr>
                            <m:t>𝑑</m:t>
                          </m:r>
                          <m:r>
                            <a:rPr lang="en-GB" i="1" dirty="0">
                              <a:latin typeface="Cambria Math" panose="02040503050406030204" pitchFamily="18" charset="0"/>
                            </a:rPr>
                            <m:t>1</m:t>
                          </m:r>
                        </m:e>
                      </m:d>
                    </m:oMath>
                  </m:oMathPara>
                </a14:m>
                <a:endParaRPr lang="en-GB" dirty="0"/>
              </a:p>
            </p:txBody>
          </p:sp>
        </mc:Choice>
        <mc:Fallback xmlns="">
          <p:sp>
            <p:nvSpPr>
              <p:cNvPr id="106" name="Rectangle 105">
                <a:extLst>
                  <a:ext uri="{FF2B5EF4-FFF2-40B4-BE49-F238E27FC236}">
                    <a16:creationId xmlns:a16="http://schemas.microsoft.com/office/drawing/2014/main" id="{F29C6AD2-D925-7B4C-A14D-BCA918A1E790}"/>
                  </a:ext>
                </a:extLst>
              </p:cNvPr>
              <p:cNvSpPr>
                <a:spLocks noRot="1" noChangeAspect="1" noMove="1" noResize="1" noEditPoints="1" noAdjustHandles="1" noChangeArrowheads="1" noChangeShapeType="1" noTextEdit="1"/>
              </p:cNvSpPr>
              <p:nvPr/>
            </p:nvSpPr>
            <p:spPr>
              <a:xfrm>
                <a:off x="6523112" y="5583799"/>
                <a:ext cx="5308563" cy="369332"/>
              </a:xfrm>
              <a:prstGeom prst="rect">
                <a:avLst/>
              </a:prstGeom>
              <a:blipFill>
                <a:blip r:embed="rId4"/>
                <a:stretch>
                  <a:fillRect b="-6667"/>
                </a:stretch>
              </a:blipFill>
            </p:spPr>
            <p:txBody>
              <a:bodyPr/>
              <a:lstStyle/>
              <a:p>
                <a:r>
                  <a:rPr lang="en-DE">
                    <a:noFill/>
                  </a:rPr>
                  <a:t> </a:t>
                </a:r>
              </a:p>
            </p:txBody>
          </p:sp>
        </mc:Fallback>
      </mc:AlternateContent>
    </p:spTree>
    <p:extLst>
      <p:ext uri="{BB962C8B-B14F-4D97-AF65-F5344CB8AC3E}">
        <p14:creationId xmlns:p14="http://schemas.microsoft.com/office/powerpoint/2010/main" val="188214286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RPG-based Landmark Computation</a:t>
            </a:r>
          </a:p>
        </p:txBody>
      </p:sp>
      <p:sp>
        <p:nvSpPr>
          <p:cNvPr id="4" name="Date Placeholder 3">
            <a:extLst>
              <a:ext uri="{FF2B5EF4-FFF2-40B4-BE49-F238E27FC236}">
                <a16:creationId xmlns:a16="http://schemas.microsoft.com/office/drawing/2014/main" id="{61697467-BBF7-BC4E-A092-2C46705C3EAA}"/>
              </a:ext>
            </a:extLst>
          </p:cNvPr>
          <p:cNvSpPr>
            <a:spLocks noGrp="1"/>
          </p:cNvSpPr>
          <p:nvPr>
            <p:ph type="dt" sz="half" idx="2"/>
          </p:nvPr>
        </p:nvSpPr>
        <p:spPr/>
        <p:txBody>
          <a:bodyPr/>
          <a:lstStyle/>
          <a:p>
            <a:r>
              <a:rPr lang="de-DE"/>
              <a:t>Deterministic</a:t>
            </a:r>
            <a:endParaRPr lang="de-DE" dirty="0"/>
          </a:p>
        </p:txBody>
      </p:sp>
      <p:sp>
        <p:nvSpPr>
          <p:cNvPr id="6" name="Footer Placeholder 5">
            <a:extLst>
              <a:ext uri="{FF2B5EF4-FFF2-40B4-BE49-F238E27FC236}">
                <a16:creationId xmlns:a16="http://schemas.microsoft.com/office/drawing/2014/main" id="{4681512F-7418-5DB9-FA93-1ABDC7ED3D23}"/>
              </a:ext>
            </a:extLst>
          </p:cNvPr>
          <p:cNvSpPr>
            <a:spLocks noGrp="1"/>
          </p:cNvSpPr>
          <p:nvPr>
            <p:ph type="ftr" sz="quarter" idx="3"/>
          </p:nvPr>
        </p:nvSpPr>
        <p:spPr/>
        <p:txBody>
          <a:bodyPr/>
          <a:lstStyle/>
          <a:p>
            <a:r>
              <a:rPr lang="en-GB"/>
              <a:t>T. Braun - APA</a:t>
            </a:r>
          </a:p>
        </p:txBody>
      </p:sp>
      <p:sp>
        <p:nvSpPr>
          <p:cNvPr id="3" name="Slide Number Placeholder 2">
            <a:extLst>
              <a:ext uri="{FF2B5EF4-FFF2-40B4-BE49-F238E27FC236}">
                <a16:creationId xmlns:a16="http://schemas.microsoft.com/office/drawing/2014/main" id="{364BD648-AEBA-D847-B8ED-E20A73378B2B}"/>
              </a:ext>
            </a:extLst>
          </p:cNvPr>
          <p:cNvSpPr>
            <a:spLocks noGrp="1"/>
          </p:cNvSpPr>
          <p:nvPr>
            <p:ph type="sldNum" sz="quarter" idx="4"/>
          </p:nvPr>
        </p:nvSpPr>
        <p:spPr/>
        <p:txBody>
          <a:bodyPr/>
          <a:lstStyle/>
          <a:p>
            <a:fld id="{67C9959E-8E6B-B04C-9955-EA096F41CA7A}" type="slidenum">
              <a:rPr lang="en-GB" smtClean="0"/>
              <a:t>109</a:t>
            </a:fld>
            <a:endParaRPr lang="en-GB"/>
          </a:p>
        </p:txBody>
      </p:sp>
      <p:sp>
        <p:nvSpPr>
          <p:cNvPr id="34" name="Oval 33"/>
          <p:cNvSpPr/>
          <p:nvPr/>
        </p:nvSpPr>
        <p:spPr bwMode="auto">
          <a:xfrm>
            <a:off x="1939182" y="3175154"/>
            <a:ext cx="914400" cy="999065"/>
          </a:xfrm>
          <a:prstGeom prst="ellipse">
            <a:avLst/>
          </a:prstGeom>
          <a:noFill/>
          <a:ln w="28575" cap="flat" cmpd="sng" algn="ctr">
            <a:solidFill>
              <a:schemeClr val="accent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000">
              <a:solidFill>
                <a:srgbClr val="081D58"/>
              </a:solidFill>
              <a:latin typeface="Times New Roman"/>
              <a:cs typeface="Times New Roman"/>
            </a:endParaRPr>
          </a:p>
        </p:txBody>
      </p:sp>
      <p:grpSp>
        <p:nvGrpSpPr>
          <p:cNvPr id="15" name="Group 14">
            <a:extLst>
              <a:ext uri="{FF2B5EF4-FFF2-40B4-BE49-F238E27FC236}">
                <a16:creationId xmlns:a16="http://schemas.microsoft.com/office/drawing/2014/main" id="{218EA6C8-26D0-7445-AD37-C5D27FC2E0F9}"/>
              </a:ext>
            </a:extLst>
          </p:cNvPr>
          <p:cNvGrpSpPr/>
          <p:nvPr/>
        </p:nvGrpSpPr>
        <p:grpSpPr>
          <a:xfrm>
            <a:off x="359625" y="1995023"/>
            <a:ext cx="2269004" cy="3662599"/>
            <a:chOff x="6552914" y="1895021"/>
            <a:chExt cx="2269004" cy="3662599"/>
          </a:xfrm>
        </p:grpSpPr>
        <mc:AlternateContent xmlns:mc="http://schemas.openxmlformats.org/markup-compatibility/2006" xmlns:a14="http://schemas.microsoft.com/office/drawing/2010/main">
          <mc:Choice Requires="a14">
            <p:sp>
              <p:nvSpPr>
                <p:cNvPr id="31" name="Oval 30"/>
                <p:cNvSpPr/>
                <p:nvPr/>
              </p:nvSpPr>
              <p:spPr bwMode="auto">
                <a:xfrm>
                  <a:off x="8364718" y="3331438"/>
                  <a:ext cx="457200" cy="457200"/>
                </a:xfrm>
                <a:prstGeom prst="ellipse">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72000" tIns="0" rIns="0" bIns="45720" numCol="1" rtlCol="0" anchor="b" anchorCtr="0" compatLnSpc="1">
                  <a:prstTxWarp prst="textNoShape">
                    <a:avLst/>
                  </a:prstTxWarp>
                </a:bodyPr>
                <a:lstStyle/>
                <a:p>
                  <a:pPr algn="ctr"/>
                  <a14:m>
                    <m:oMathPara xmlns:m="http://schemas.openxmlformats.org/officeDocument/2006/math">
                      <m:oMathParaPr>
                        <m:jc m:val="centerGroup"/>
                      </m:oMathParaPr>
                      <m:oMath xmlns:m="http://schemas.openxmlformats.org/officeDocument/2006/math">
                        <m:sSub>
                          <m:sSubPr>
                            <m:ctrlPr>
                              <a:rPr lang="de-DE" sz="2000" i="1" dirty="0">
                                <a:latin typeface="Cambria Math" panose="02040503050406030204" pitchFamily="18" charset="0"/>
                                <a:cs typeface="Times New Roman"/>
                              </a:rPr>
                            </m:ctrlPr>
                          </m:sSubPr>
                          <m:e>
                            <m:r>
                              <a:rPr lang="en-US" sz="2000" i="1" dirty="0">
                                <a:latin typeface="Cambria Math" panose="02040503050406030204" pitchFamily="18" charset="0"/>
                                <a:cs typeface="Times New Roman"/>
                              </a:rPr>
                              <m:t>𝑔</m:t>
                            </m:r>
                          </m:e>
                          <m:sub>
                            <m:r>
                              <a:rPr lang="de-DE" sz="2000" i="1" dirty="0">
                                <a:latin typeface="Cambria Math" panose="02040503050406030204" pitchFamily="18" charset="0"/>
                                <a:cs typeface="Times New Roman"/>
                              </a:rPr>
                              <m:t>𝑖</m:t>
                            </m:r>
                          </m:sub>
                        </m:sSub>
                      </m:oMath>
                    </m:oMathPara>
                  </a14:m>
                  <a:endParaRPr lang="en-US" sz="2000" i="1" baseline="-25000" dirty="0">
                    <a:solidFill>
                      <a:srgbClr val="081D58"/>
                    </a:solidFill>
                    <a:latin typeface="Times New Roman"/>
                    <a:cs typeface="Times New Roman"/>
                  </a:endParaRPr>
                </a:p>
              </p:txBody>
            </p:sp>
          </mc:Choice>
          <mc:Fallback xmlns="">
            <p:sp>
              <p:nvSpPr>
                <p:cNvPr id="31" name="Oval 30"/>
                <p:cNvSpPr>
                  <a:spLocks noRot="1" noChangeAspect="1" noMove="1" noResize="1" noEditPoints="1" noAdjustHandles="1" noChangeArrowheads="1" noChangeShapeType="1" noTextEdit="1"/>
                </p:cNvSpPr>
                <p:nvPr/>
              </p:nvSpPr>
              <p:spPr bwMode="auto">
                <a:xfrm>
                  <a:off x="8364718" y="3331438"/>
                  <a:ext cx="457200" cy="457200"/>
                </a:xfrm>
                <a:prstGeom prst="ellipse">
                  <a:avLst/>
                </a:prstGeom>
                <a:blipFill>
                  <a:blip r:embed="rId2"/>
                  <a:stretch>
                    <a:fillRect/>
                  </a:stretch>
                </a:blipFill>
                <a:ln w="12700" cap="flat" cmpd="sng" algn="ctr">
                  <a:solidFill>
                    <a:schemeClr val="tx1"/>
                  </a:solidFill>
                  <a:prstDash val="solid"/>
                  <a:round/>
                  <a:headEnd type="none" w="med" len="med"/>
                  <a:tailEnd type="none" w="med" len="med"/>
                </a:ln>
                <a:effectLst/>
              </p:spPr>
              <p:txBody>
                <a:bodyPr/>
                <a:lstStyle/>
                <a:p>
                  <a:r>
                    <a:rPr lang="en-GB">
                      <a:noFill/>
                    </a:rPr>
                    <a:t> </a:t>
                  </a:r>
                </a:p>
              </p:txBody>
            </p:sp>
          </mc:Fallback>
        </mc:AlternateContent>
        <p:cxnSp>
          <p:nvCxnSpPr>
            <p:cNvPr id="32" name="Straight Arrow Connector 31"/>
            <p:cNvCxnSpPr>
              <a:stCxn id="35" idx="3"/>
              <a:endCxn id="31" idx="2"/>
            </p:cNvCxnSpPr>
            <p:nvPr/>
          </p:nvCxnSpPr>
          <p:spPr bwMode="auto">
            <a:xfrm flipV="1">
              <a:off x="7899059" y="3560038"/>
              <a:ext cx="465659" cy="142405"/>
            </a:xfrm>
            <a:prstGeom prst="straightConnector1">
              <a:avLst/>
            </a:prstGeom>
            <a:solidFill>
              <a:schemeClr val="accent1"/>
            </a:solidFill>
            <a:ln w="12700" cap="flat" cmpd="sng" algn="ctr">
              <a:solidFill>
                <a:schemeClr val="tx1"/>
              </a:solidFill>
              <a:prstDash val="sysDot"/>
              <a:round/>
              <a:headEnd type="none" w="med" len="med"/>
              <a:tailEnd type="stealth" w="med" len="lg"/>
            </a:ln>
            <a:effectLst/>
          </p:spPr>
        </p:cxnSp>
        <p:cxnSp>
          <p:nvCxnSpPr>
            <p:cNvPr id="33" name="Straight Arrow Connector 32"/>
            <p:cNvCxnSpPr>
              <a:stCxn id="36" idx="3"/>
              <a:endCxn id="31" idx="1"/>
            </p:cNvCxnSpPr>
            <p:nvPr/>
          </p:nvCxnSpPr>
          <p:spPr bwMode="auto">
            <a:xfrm>
              <a:off x="7893095" y="2430442"/>
              <a:ext cx="538578" cy="967951"/>
            </a:xfrm>
            <a:prstGeom prst="straightConnector1">
              <a:avLst/>
            </a:prstGeom>
            <a:solidFill>
              <a:schemeClr val="accent1"/>
            </a:solidFill>
            <a:ln w="12700" cap="flat" cmpd="sng" algn="ctr">
              <a:solidFill>
                <a:schemeClr val="tx1"/>
              </a:solidFill>
              <a:prstDash val="sysDot"/>
              <a:round/>
              <a:headEnd type="none" w="med" len="med"/>
              <a:tailEnd type="stealth" w="med" len="lg"/>
            </a:ln>
            <a:effectLst/>
          </p:spPr>
        </p:cxnSp>
        <mc:AlternateContent xmlns:mc="http://schemas.openxmlformats.org/markup-compatibility/2006" xmlns:a14="http://schemas.microsoft.com/office/drawing/2010/main">
          <mc:Choice Requires="a14">
            <p:sp>
              <p:nvSpPr>
                <p:cNvPr id="35" name="Rectangle 34"/>
                <p:cNvSpPr/>
                <p:nvPr/>
              </p:nvSpPr>
              <p:spPr bwMode="auto">
                <a:xfrm>
                  <a:off x="7520759" y="3529030"/>
                  <a:ext cx="378300" cy="346826"/>
                </a:xfrm>
                <a:prstGeom prst="rect">
                  <a:avLst/>
                </a:prstGeom>
                <a:solidFill>
                  <a:schemeClr val="accent1"/>
                </a:solidFill>
                <a:ln w="12700" cap="flat" cmpd="sng" algn="ctr">
                  <a:solidFill>
                    <a:schemeClr val="tx1"/>
                  </a:solidFill>
                  <a:prstDash val="solid"/>
                  <a:round/>
                  <a:headEnd type="none" w="med" len="med"/>
                  <a:tailEnd type="none" w="med" len="med"/>
                </a:ln>
                <a:effectLst/>
              </p:spPr>
              <p:txBody>
                <a:bodyPr vert="horz" wrap="none" lIns="72000" tIns="0" rIns="0" bIns="45720" numCol="1" rtlCol="0" anchor="t" anchorCtr="0" compatLnSpc="1">
                  <a:prstTxWarp prst="textNoShape">
                    <a:avLst/>
                  </a:prstTxWarp>
                  <a:spAutoFit/>
                </a:bodyPr>
                <a:lstStyle/>
                <a:p>
                  <a:pPr algn="ctr"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sSub>
                          <m:sSubPr>
                            <m:ctrlPr>
                              <a:rPr lang="de-DE" sz="2000" i="1" dirty="0">
                                <a:solidFill>
                                  <a:schemeClr val="bg1"/>
                                </a:solidFill>
                                <a:latin typeface="Cambria Math" panose="02040503050406030204" pitchFamily="18" charset="0"/>
                                <a:cs typeface="Times New Roman"/>
                              </a:rPr>
                            </m:ctrlPr>
                          </m:sSubPr>
                          <m:e>
                            <m:r>
                              <a:rPr lang="en-US" sz="2000" i="1" dirty="0">
                                <a:solidFill>
                                  <a:schemeClr val="bg1"/>
                                </a:solidFill>
                                <a:latin typeface="Cambria Math" panose="02040503050406030204" pitchFamily="18" charset="0"/>
                                <a:cs typeface="Times New Roman"/>
                              </a:rPr>
                              <m:t>𝑎</m:t>
                            </m:r>
                          </m:e>
                          <m:sub>
                            <m:r>
                              <a:rPr lang="de-DE" sz="2000" i="1" dirty="0">
                                <a:solidFill>
                                  <a:schemeClr val="bg1"/>
                                </a:solidFill>
                                <a:latin typeface="Cambria Math" panose="02040503050406030204" pitchFamily="18" charset="0"/>
                                <a:cs typeface="Times New Roman"/>
                              </a:rPr>
                              <m:t>2</m:t>
                            </m:r>
                          </m:sub>
                        </m:sSub>
                      </m:oMath>
                    </m:oMathPara>
                  </a14:m>
                  <a:endParaRPr lang="en-US" sz="2000" baseline="-25000" dirty="0">
                    <a:solidFill>
                      <a:schemeClr val="bg1"/>
                    </a:solidFill>
                    <a:latin typeface="Times New Roman"/>
                    <a:cs typeface="Times New Roman"/>
                  </a:endParaRPr>
                </a:p>
              </p:txBody>
            </p:sp>
          </mc:Choice>
          <mc:Fallback xmlns="">
            <p:sp>
              <p:nvSpPr>
                <p:cNvPr id="35" name="Rectangle 34"/>
                <p:cNvSpPr>
                  <a:spLocks noRot="1" noChangeAspect="1" noMove="1" noResize="1" noEditPoints="1" noAdjustHandles="1" noChangeArrowheads="1" noChangeShapeType="1" noTextEdit="1"/>
                </p:cNvSpPr>
                <p:nvPr/>
              </p:nvSpPr>
              <p:spPr bwMode="auto">
                <a:xfrm>
                  <a:off x="7520759" y="3529030"/>
                  <a:ext cx="378300" cy="346826"/>
                </a:xfrm>
                <a:prstGeom prst="rect">
                  <a:avLst/>
                </a:prstGeom>
                <a:blipFill>
                  <a:blip r:embed="rId3"/>
                  <a:stretch>
                    <a:fillRect/>
                  </a:stretch>
                </a:blipFill>
                <a:ln w="12700" cap="flat" cmpd="sng" algn="ctr">
                  <a:solidFill>
                    <a:schemeClr val="tx1"/>
                  </a:solidFill>
                  <a:prstDash val="solid"/>
                  <a:round/>
                  <a:headEnd type="none" w="med" len="med"/>
                  <a:tailEnd type="none" w="med" len="med"/>
                </a:ln>
                <a:effec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6" name="Rectangle 35"/>
                <p:cNvSpPr/>
                <p:nvPr/>
              </p:nvSpPr>
              <p:spPr bwMode="auto">
                <a:xfrm>
                  <a:off x="7520759" y="2257029"/>
                  <a:ext cx="372336" cy="346826"/>
                </a:xfrm>
                <a:prstGeom prst="rect">
                  <a:avLst/>
                </a:prstGeom>
                <a:solidFill>
                  <a:schemeClr val="accent1"/>
                </a:solidFill>
                <a:ln w="12700" cap="flat" cmpd="sng" algn="ctr">
                  <a:solidFill>
                    <a:schemeClr val="tx1"/>
                  </a:solidFill>
                  <a:prstDash val="solid"/>
                  <a:round/>
                  <a:headEnd type="none" w="med" len="med"/>
                  <a:tailEnd type="none" w="med" len="med"/>
                </a:ln>
                <a:effectLst/>
              </p:spPr>
              <p:txBody>
                <a:bodyPr vert="horz" wrap="none" lIns="72000" tIns="0" rIns="0" bIns="45720" numCol="1" rtlCol="0" anchor="t" anchorCtr="0" compatLnSpc="1">
                  <a:prstTxWarp prst="textNoShape">
                    <a:avLst/>
                  </a:prstTxWarp>
                  <a:spAutoFit/>
                </a:bodyPr>
                <a:lstStyle/>
                <a:p>
                  <a:pPr algn="ctr"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sSub>
                          <m:sSubPr>
                            <m:ctrlPr>
                              <a:rPr lang="de-DE" sz="2000" i="1" dirty="0">
                                <a:solidFill>
                                  <a:schemeClr val="bg1"/>
                                </a:solidFill>
                                <a:latin typeface="Cambria Math" panose="02040503050406030204" pitchFamily="18" charset="0"/>
                                <a:cs typeface="Times New Roman"/>
                              </a:rPr>
                            </m:ctrlPr>
                          </m:sSubPr>
                          <m:e>
                            <m:r>
                              <a:rPr lang="en-US" sz="2000" i="1" dirty="0">
                                <a:solidFill>
                                  <a:schemeClr val="bg1"/>
                                </a:solidFill>
                                <a:latin typeface="Cambria Math" panose="02040503050406030204" pitchFamily="18" charset="0"/>
                                <a:cs typeface="Times New Roman"/>
                              </a:rPr>
                              <m:t>𝑎</m:t>
                            </m:r>
                          </m:e>
                          <m:sub>
                            <m:r>
                              <a:rPr lang="de-DE" sz="2000" i="1" dirty="0">
                                <a:solidFill>
                                  <a:schemeClr val="bg1"/>
                                </a:solidFill>
                                <a:latin typeface="Cambria Math" panose="02040503050406030204" pitchFamily="18" charset="0"/>
                                <a:cs typeface="Times New Roman"/>
                              </a:rPr>
                              <m:t>1</m:t>
                            </m:r>
                          </m:sub>
                        </m:sSub>
                      </m:oMath>
                    </m:oMathPara>
                  </a14:m>
                  <a:endParaRPr lang="en-US" sz="2000" baseline="-25000" dirty="0">
                    <a:solidFill>
                      <a:schemeClr val="bg1"/>
                    </a:solidFill>
                    <a:latin typeface="Times New Roman"/>
                    <a:cs typeface="Times New Roman"/>
                  </a:endParaRPr>
                </a:p>
              </p:txBody>
            </p:sp>
          </mc:Choice>
          <mc:Fallback xmlns="">
            <p:sp>
              <p:nvSpPr>
                <p:cNvPr id="36" name="Rectangle 35"/>
                <p:cNvSpPr>
                  <a:spLocks noRot="1" noChangeAspect="1" noMove="1" noResize="1" noEditPoints="1" noAdjustHandles="1" noChangeArrowheads="1" noChangeShapeType="1" noTextEdit="1"/>
                </p:cNvSpPr>
                <p:nvPr/>
              </p:nvSpPr>
              <p:spPr bwMode="auto">
                <a:xfrm>
                  <a:off x="7520759" y="2257029"/>
                  <a:ext cx="372336" cy="346826"/>
                </a:xfrm>
                <a:prstGeom prst="rect">
                  <a:avLst/>
                </a:prstGeom>
                <a:blipFill>
                  <a:blip r:embed="rId4"/>
                  <a:stretch>
                    <a:fillRect/>
                  </a:stretch>
                </a:blipFill>
                <a:ln w="12700" cap="flat" cmpd="sng" algn="ctr">
                  <a:solidFill>
                    <a:schemeClr val="tx1"/>
                  </a:solidFill>
                  <a:prstDash val="solid"/>
                  <a:round/>
                  <a:headEnd type="none" w="med" len="med"/>
                  <a:tailEnd type="none" w="med" len="med"/>
                </a:ln>
                <a:effec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7" name="Oval 36"/>
                <p:cNvSpPr/>
                <p:nvPr/>
              </p:nvSpPr>
              <p:spPr bwMode="auto">
                <a:xfrm>
                  <a:off x="6552914" y="1895021"/>
                  <a:ext cx="457200" cy="457200"/>
                </a:xfrm>
                <a:prstGeom prst="ellipse">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72000" tIns="0" rIns="0" bIns="45720" numCol="1" rtlCol="0" anchor="b" anchorCtr="0" compatLnSpc="1">
                  <a:prstTxWarp prst="textNoShape">
                    <a:avLst/>
                  </a:prstTxWarp>
                </a:bodyPr>
                <a:lstStyle/>
                <a:p>
                  <a:pPr algn="ctr"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sSub>
                          <m:sSubPr>
                            <m:ctrlPr>
                              <a:rPr lang="de-DE" sz="2000" i="1" dirty="0">
                                <a:solidFill>
                                  <a:srgbClr val="081D58"/>
                                </a:solidFill>
                                <a:latin typeface="Cambria Math" panose="02040503050406030204" pitchFamily="18" charset="0"/>
                                <a:cs typeface="Times New Roman"/>
                              </a:rPr>
                            </m:ctrlPr>
                          </m:sSubPr>
                          <m:e>
                            <m:r>
                              <a:rPr lang="en-US" sz="2000" i="1" dirty="0">
                                <a:solidFill>
                                  <a:srgbClr val="081D58"/>
                                </a:solidFill>
                                <a:latin typeface="Cambria Math" panose="02040503050406030204" pitchFamily="18" charset="0"/>
                                <a:cs typeface="Times New Roman"/>
                              </a:rPr>
                              <m:t>𝑝</m:t>
                            </m:r>
                          </m:e>
                          <m:sub>
                            <m:r>
                              <a:rPr lang="de-DE" sz="2000" i="1" dirty="0">
                                <a:solidFill>
                                  <a:srgbClr val="081D58"/>
                                </a:solidFill>
                                <a:latin typeface="Cambria Math" panose="02040503050406030204" pitchFamily="18" charset="0"/>
                                <a:cs typeface="Times New Roman"/>
                              </a:rPr>
                              <m:t>1</m:t>
                            </m:r>
                          </m:sub>
                        </m:sSub>
                      </m:oMath>
                    </m:oMathPara>
                  </a14:m>
                  <a:endParaRPr lang="en-US" sz="2000" dirty="0">
                    <a:solidFill>
                      <a:srgbClr val="081D58"/>
                    </a:solidFill>
                    <a:latin typeface="Times New Roman"/>
                    <a:cs typeface="Times New Roman"/>
                  </a:endParaRPr>
                </a:p>
              </p:txBody>
            </p:sp>
          </mc:Choice>
          <mc:Fallback xmlns="">
            <p:sp>
              <p:nvSpPr>
                <p:cNvPr id="37" name="Oval 36"/>
                <p:cNvSpPr>
                  <a:spLocks noRot="1" noChangeAspect="1" noMove="1" noResize="1" noEditPoints="1" noAdjustHandles="1" noChangeArrowheads="1" noChangeShapeType="1" noTextEdit="1"/>
                </p:cNvSpPr>
                <p:nvPr/>
              </p:nvSpPr>
              <p:spPr bwMode="auto">
                <a:xfrm>
                  <a:off x="6552914" y="1895021"/>
                  <a:ext cx="457200" cy="457200"/>
                </a:xfrm>
                <a:prstGeom prst="ellipse">
                  <a:avLst/>
                </a:prstGeom>
                <a:blipFill>
                  <a:blip r:embed="rId5"/>
                  <a:stretch>
                    <a:fillRect/>
                  </a:stretch>
                </a:blipFill>
                <a:ln w="12700" cap="flat" cmpd="sng" algn="ctr">
                  <a:solidFill>
                    <a:schemeClr val="tx1"/>
                  </a:solidFill>
                  <a:prstDash val="solid"/>
                  <a:round/>
                  <a:headEnd type="none" w="med" len="med"/>
                  <a:tailEnd type="none" w="med" len="med"/>
                </a:ln>
                <a:effec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8" name="Oval 37"/>
                <p:cNvSpPr/>
                <p:nvPr/>
              </p:nvSpPr>
              <p:spPr bwMode="auto">
                <a:xfrm>
                  <a:off x="6552914" y="2515781"/>
                  <a:ext cx="457200" cy="457200"/>
                </a:xfrm>
                <a:prstGeom prst="ellipse">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72000" tIns="0" rIns="0" bIns="45720" numCol="1" rtlCol="0" anchor="b" anchorCtr="0" compatLnSpc="1">
                  <a:prstTxWarp prst="textNoShape">
                    <a:avLst/>
                  </a:prstTxWarp>
                </a:bodyPr>
                <a:lstStyle/>
                <a:p>
                  <a:pPr algn="ctr"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sSub>
                          <m:sSubPr>
                            <m:ctrlPr>
                              <a:rPr lang="de-DE" sz="2000" i="1" dirty="0">
                                <a:solidFill>
                                  <a:srgbClr val="081D58"/>
                                </a:solidFill>
                                <a:latin typeface="Cambria Math" panose="02040503050406030204" pitchFamily="18" charset="0"/>
                                <a:cs typeface="Times New Roman"/>
                              </a:rPr>
                            </m:ctrlPr>
                          </m:sSubPr>
                          <m:e>
                            <m:r>
                              <a:rPr lang="en-US" sz="2000" i="1" dirty="0">
                                <a:solidFill>
                                  <a:srgbClr val="081D58"/>
                                </a:solidFill>
                                <a:latin typeface="Cambria Math" panose="02040503050406030204" pitchFamily="18" charset="0"/>
                                <a:cs typeface="Times New Roman"/>
                              </a:rPr>
                              <m:t>𝑞</m:t>
                            </m:r>
                          </m:e>
                          <m:sub>
                            <m:r>
                              <a:rPr lang="de-DE" sz="2000" i="1" dirty="0">
                                <a:solidFill>
                                  <a:srgbClr val="081D58"/>
                                </a:solidFill>
                                <a:latin typeface="Cambria Math" panose="02040503050406030204" pitchFamily="18" charset="0"/>
                                <a:cs typeface="Times New Roman"/>
                              </a:rPr>
                              <m:t>1</m:t>
                            </m:r>
                          </m:sub>
                        </m:sSub>
                      </m:oMath>
                    </m:oMathPara>
                  </a14:m>
                  <a:endParaRPr lang="en-US" sz="2000" dirty="0">
                    <a:solidFill>
                      <a:srgbClr val="081D58"/>
                    </a:solidFill>
                    <a:latin typeface="Times New Roman"/>
                    <a:cs typeface="Times New Roman"/>
                  </a:endParaRPr>
                </a:p>
              </p:txBody>
            </p:sp>
          </mc:Choice>
          <mc:Fallback xmlns="">
            <p:sp>
              <p:nvSpPr>
                <p:cNvPr id="38" name="Oval 37"/>
                <p:cNvSpPr>
                  <a:spLocks noRot="1" noChangeAspect="1" noMove="1" noResize="1" noEditPoints="1" noAdjustHandles="1" noChangeArrowheads="1" noChangeShapeType="1" noTextEdit="1"/>
                </p:cNvSpPr>
                <p:nvPr/>
              </p:nvSpPr>
              <p:spPr bwMode="auto">
                <a:xfrm>
                  <a:off x="6552914" y="2515781"/>
                  <a:ext cx="457200" cy="457200"/>
                </a:xfrm>
                <a:prstGeom prst="ellipse">
                  <a:avLst/>
                </a:prstGeom>
                <a:blipFill>
                  <a:blip r:embed="rId6"/>
                  <a:stretch>
                    <a:fillRect/>
                  </a:stretch>
                </a:blipFill>
                <a:ln w="12700" cap="flat" cmpd="sng" algn="ctr">
                  <a:solidFill>
                    <a:schemeClr val="tx1"/>
                  </a:solidFill>
                  <a:prstDash val="solid"/>
                  <a:round/>
                  <a:headEnd type="none" w="med" len="med"/>
                  <a:tailEnd type="none" w="med" len="med"/>
                </a:ln>
                <a:effec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9" name="Oval 38"/>
                <p:cNvSpPr/>
                <p:nvPr/>
              </p:nvSpPr>
              <p:spPr bwMode="auto">
                <a:xfrm>
                  <a:off x="6552914" y="3238141"/>
                  <a:ext cx="457200" cy="457200"/>
                </a:xfrm>
                <a:prstGeom prst="ellipse">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72000" tIns="0" rIns="0" bIns="45720" numCol="1" rtlCol="0" anchor="b" anchorCtr="0" compatLnSpc="1">
                  <a:prstTxWarp prst="textNoShape">
                    <a:avLst/>
                  </a:prstTxWarp>
                </a:bodyPr>
                <a:lstStyle/>
                <a:p>
                  <a:pPr algn="ctr"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sSub>
                          <m:sSubPr>
                            <m:ctrlPr>
                              <a:rPr lang="de-DE" sz="2000" i="1" dirty="0">
                                <a:solidFill>
                                  <a:srgbClr val="081D58"/>
                                </a:solidFill>
                                <a:latin typeface="Cambria Math" panose="02040503050406030204" pitchFamily="18" charset="0"/>
                                <a:cs typeface="Times New Roman"/>
                              </a:rPr>
                            </m:ctrlPr>
                          </m:sSubPr>
                          <m:e>
                            <m:r>
                              <a:rPr lang="en-US" sz="2000" i="1" dirty="0">
                                <a:solidFill>
                                  <a:srgbClr val="081D58"/>
                                </a:solidFill>
                                <a:latin typeface="Cambria Math" panose="02040503050406030204" pitchFamily="18" charset="0"/>
                                <a:cs typeface="Times New Roman"/>
                              </a:rPr>
                              <m:t>𝑝</m:t>
                            </m:r>
                          </m:e>
                          <m:sub>
                            <m:r>
                              <a:rPr lang="de-DE" sz="2000" i="1" dirty="0">
                                <a:solidFill>
                                  <a:srgbClr val="081D58"/>
                                </a:solidFill>
                                <a:latin typeface="Cambria Math" panose="02040503050406030204" pitchFamily="18" charset="0"/>
                                <a:cs typeface="Times New Roman"/>
                              </a:rPr>
                              <m:t>2</m:t>
                            </m:r>
                          </m:sub>
                        </m:sSub>
                      </m:oMath>
                    </m:oMathPara>
                  </a14:m>
                  <a:endParaRPr lang="en-US" sz="2000" baseline="-25000" dirty="0">
                    <a:solidFill>
                      <a:srgbClr val="081D58"/>
                    </a:solidFill>
                    <a:latin typeface="Times New Roman"/>
                    <a:cs typeface="Times New Roman"/>
                  </a:endParaRPr>
                </a:p>
              </p:txBody>
            </p:sp>
          </mc:Choice>
          <mc:Fallback xmlns="">
            <p:sp>
              <p:nvSpPr>
                <p:cNvPr id="39" name="Oval 38"/>
                <p:cNvSpPr>
                  <a:spLocks noRot="1" noChangeAspect="1" noMove="1" noResize="1" noEditPoints="1" noAdjustHandles="1" noChangeArrowheads="1" noChangeShapeType="1" noTextEdit="1"/>
                </p:cNvSpPr>
                <p:nvPr/>
              </p:nvSpPr>
              <p:spPr bwMode="auto">
                <a:xfrm>
                  <a:off x="6552914" y="3238141"/>
                  <a:ext cx="457200" cy="457200"/>
                </a:xfrm>
                <a:prstGeom prst="ellipse">
                  <a:avLst/>
                </a:prstGeom>
                <a:blipFill>
                  <a:blip r:embed="rId7"/>
                  <a:stretch>
                    <a:fillRect/>
                  </a:stretch>
                </a:blipFill>
                <a:ln w="12700" cap="flat" cmpd="sng" algn="ctr">
                  <a:solidFill>
                    <a:schemeClr val="tx1"/>
                  </a:solidFill>
                  <a:prstDash val="solid"/>
                  <a:round/>
                  <a:headEnd type="none" w="med" len="med"/>
                  <a:tailEnd type="none" w="med" len="med"/>
                </a:ln>
                <a:effectLst/>
              </p:spPr>
              <p:txBody>
                <a:bodyPr/>
                <a:lstStyle/>
                <a:p>
                  <a:r>
                    <a:rPr lang="en-GB">
                      <a:noFill/>
                    </a:rPr>
                    <a:t> </a:t>
                  </a:r>
                </a:p>
              </p:txBody>
            </p:sp>
          </mc:Fallback>
        </mc:AlternateContent>
        <p:cxnSp>
          <p:nvCxnSpPr>
            <p:cNvPr id="40" name="Straight Arrow Connector 39"/>
            <p:cNvCxnSpPr>
              <a:stCxn id="37" idx="6"/>
              <a:endCxn id="36" idx="1"/>
            </p:cNvCxnSpPr>
            <p:nvPr/>
          </p:nvCxnSpPr>
          <p:spPr bwMode="auto">
            <a:xfrm>
              <a:off x="7010114" y="2123621"/>
              <a:ext cx="510645" cy="306821"/>
            </a:xfrm>
            <a:prstGeom prst="straightConnector1">
              <a:avLst/>
            </a:prstGeom>
            <a:solidFill>
              <a:schemeClr val="accent1"/>
            </a:solidFill>
            <a:ln w="12700" cap="flat" cmpd="sng" algn="ctr">
              <a:solidFill>
                <a:schemeClr val="tx1"/>
              </a:solidFill>
              <a:prstDash val="sysDot"/>
              <a:round/>
              <a:headEnd type="none" w="med" len="med"/>
              <a:tailEnd type="stealth" w="med" len="lg"/>
            </a:ln>
            <a:effectLst/>
          </p:spPr>
        </p:cxnSp>
        <p:cxnSp>
          <p:nvCxnSpPr>
            <p:cNvPr id="41" name="Straight Arrow Connector 40"/>
            <p:cNvCxnSpPr>
              <a:cxnSpLocks/>
              <a:stCxn id="38" idx="6"/>
              <a:endCxn id="36" idx="1"/>
            </p:cNvCxnSpPr>
            <p:nvPr/>
          </p:nvCxnSpPr>
          <p:spPr bwMode="auto">
            <a:xfrm flipV="1">
              <a:off x="7010114" y="2430442"/>
              <a:ext cx="510645" cy="313939"/>
            </a:xfrm>
            <a:prstGeom prst="straightConnector1">
              <a:avLst/>
            </a:prstGeom>
            <a:solidFill>
              <a:schemeClr val="accent1"/>
            </a:solidFill>
            <a:ln w="12700" cap="flat" cmpd="sng" algn="ctr">
              <a:solidFill>
                <a:schemeClr val="tx1"/>
              </a:solidFill>
              <a:prstDash val="sysDot"/>
              <a:round/>
              <a:headEnd type="none" w="med" len="med"/>
              <a:tailEnd type="stealth" w="med" len="lg"/>
            </a:ln>
            <a:effectLst/>
          </p:spPr>
        </p:cxnSp>
        <p:cxnSp>
          <p:nvCxnSpPr>
            <p:cNvPr id="42" name="Straight Arrow Connector 41"/>
            <p:cNvCxnSpPr>
              <a:cxnSpLocks/>
              <a:stCxn id="44" idx="6"/>
              <a:endCxn id="35" idx="1"/>
            </p:cNvCxnSpPr>
            <p:nvPr/>
          </p:nvCxnSpPr>
          <p:spPr bwMode="auto">
            <a:xfrm flipV="1">
              <a:off x="7010114" y="3702443"/>
              <a:ext cx="510645" cy="385058"/>
            </a:xfrm>
            <a:prstGeom prst="straightConnector1">
              <a:avLst/>
            </a:prstGeom>
            <a:solidFill>
              <a:schemeClr val="accent1"/>
            </a:solidFill>
            <a:ln w="12700" cap="flat" cmpd="sng" algn="ctr">
              <a:solidFill>
                <a:schemeClr val="tx1"/>
              </a:solidFill>
              <a:prstDash val="sysDot"/>
              <a:round/>
              <a:headEnd type="none" w="med" len="med"/>
              <a:tailEnd type="stealth" w="med" len="lg"/>
            </a:ln>
            <a:effectLst/>
          </p:spPr>
        </p:cxnSp>
        <p:cxnSp>
          <p:nvCxnSpPr>
            <p:cNvPr id="43" name="Straight Arrow Connector 42"/>
            <p:cNvCxnSpPr>
              <a:stCxn id="39" idx="6"/>
              <a:endCxn id="35" idx="1"/>
            </p:cNvCxnSpPr>
            <p:nvPr/>
          </p:nvCxnSpPr>
          <p:spPr bwMode="auto">
            <a:xfrm>
              <a:off x="7010114" y="3466741"/>
              <a:ext cx="510645" cy="235702"/>
            </a:xfrm>
            <a:prstGeom prst="straightConnector1">
              <a:avLst/>
            </a:prstGeom>
            <a:solidFill>
              <a:schemeClr val="accent1"/>
            </a:solidFill>
            <a:ln w="12700" cap="flat" cmpd="sng" algn="ctr">
              <a:solidFill>
                <a:schemeClr val="tx1"/>
              </a:solidFill>
              <a:prstDash val="sysDot"/>
              <a:round/>
              <a:headEnd type="none" w="med" len="med"/>
              <a:tailEnd type="stealth" w="med" len="lg"/>
            </a:ln>
            <a:effectLst/>
          </p:spPr>
        </p:cxnSp>
        <mc:AlternateContent xmlns:mc="http://schemas.openxmlformats.org/markup-compatibility/2006" xmlns:a14="http://schemas.microsoft.com/office/drawing/2010/main">
          <mc:Choice Requires="a14">
            <p:sp>
              <p:nvSpPr>
                <p:cNvPr id="44" name="Oval 43"/>
                <p:cNvSpPr/>
                <p:nvPr/>
              </p:nvSpPr>
              <p:spPr bwMode="auto">
                <a:xfrm>
                  <a:off x="6552914" y="3858901"/>
                  <a:ext cx="457200" cy="457200"/>
                </a:xfrm>
                <a:prstGeom prst="ellipse">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72000" tIns="0" rIns="0" bIns="45720" numCol="1" rtlCol="0" anchor="b" anchorCtr="0" compatLnSpc="1">
                  <a:prstTxWarp prst="textNoShape">
                    <a:avLst/>
                  </a:prstTxWarp>
                </a:bodyPr>
                <a:lstStyle/>
                <a:p>
                  <a:pPr algn="ctr"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sSub>
                          <m:sSubPr>
                            <m:ctrlPr>
                              <a:rPr lang="de-DE" sz="2000" i="1" dirty="0">
                                <a:solidFill>
                                  <a:srgbClr val="081D58"/>
                                </a:solidFill>
                                <a:latin typeface="Cambria Math" panose="02040503050406030204" pitchFamily="18" charset="0"/>
                                <a:cs typeface="Times New Roman"/>
                              </a:rPr>
                            </m:ctrlPr>
                          </m:sSubPr>
                          <m:e>
                            <m:r>
                              <a:rPr lang="en-US" sz="2000" i="1" dirty="0">
                                <a:solidFill>
                                  <a:srgbClr val="081D58"/>
                                </a:solidFill>
                                <a:latin typeface="Cambria Math" panose="02040503050406030204" pitchFamily="18" charset="0"/>
                                <a:cs typeface="Times New Roman"/>
                              </a:rPr>
                              <m:t>𝑞</m:t>
                            </m:r>
                          </m:e>
                          <m:sub>
                            <m:r>
                              <a:rPr lang="de-DE" sz="2000" i="1" dirty="0">
                                <a:solidFill>
                                  <a:srgbClr val="081D58"/>
                                </a:solidFill>
                                <a:latin typeface="Cambria Math" panose="02040503050406030204" pitchFamily="18" charset="0"/>
                                <a:cs typeface="Times New Roman"/>
                              </a:rPr>
                              <m:t>2</m:t>
                            </m:r>
                          </m:sub>
                        </m:sSub>
                      </m:oMath>
                    </m:oMathPara>
                  </a14:m>
                  <a:endParaRPr lang="en-US" sz="2000" i="1" baseline="-25000" dirty="0">
                    <a:solidFill>
                      <a:srgbClr val="081D58"/>
                    </a:solidFill>
                    <a:latin typeface="Times New Roman"/>
                    <a:cs typeface="Times New Roman"/>
                  </a:endParaRPr>
                </a:p>
              </p:txBody>
            </p:sp>
          </mc:Choice>
          <mc:Fallback xmlns="">
            <p:sp>
              <p:nvSpPr>
                <p:cNvPr id="44" name="Oval 43"/>
                <p:cNvSpPr>
                  <a:spLocks noRot="1" noChangeAspect="1" noMove="1" noResize="1" noEditPoints="1" noAdjustHandles="1" noChangeArrowheads="1" noChangeShapeType="1" noTextEdit="1"/>
                </p:cNvSpPr>
                <p:nvPr/>
              </p:nvSpPr>
              <p:spPr bwMode="auto">
                <a:xfrm>
                  <a:off x="6552914" y="3858901"/>
                  <a:ext cx="457200" cy="457200"/>
                </a:xfrm>
                <a:prstGeom prst="ellipse">
                  <a:avLst/>
                </a:prstGeom>
                <a:blipFill>
                  <a:blip r:embed="rId8"/>
                  <a:stretch>
                    <a:fillRect/>
                  </a:stretch>
                </a:blipFill>
                <a:ln w="12700" cap="flat" cmpd="sng" algn="ctr">
                  <a:solidFill>
                    <a:schemeClr val="tx1"/>
                  </a:solidFill>
                  <a:prstDash val="solid"/>
                  <a:round/>
                  <a:headEnd type="none" w="med" len="med"/>
                  <a:tailEnd type="none" w="med" len="med"/>
                </a:ln>
                <a:effec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5" name="Rectangle 44"/>
                <p:cNvSpPr/>
                <p:nvPr/>
              </p:nvSpPr>
              <p:spPr bwMode="auto">
                <a:xfrm>
                  <a:off x="7520759" y="4872705"/>
                  <a:ext cx="378300" cy="346826"/>
                </a:xfrm>
                <a:prstGeom prst="rect">
                  <a:avLst/>
                </a:prstGeom>
                <a:solidFill>
                  <a:schemeClr val="accent1"/>
                </a:solidFill>
                <a:ln w="12700" cap="flat" cmpd="sng" algn="ctr">
                  <a:solidFill>
                    <a:schemeClr val="tx1"/>
                  </a:solidFill>
                  <a:prstDash val="solid"/>
                  <a:round/>
                  <a:headEnd type="none" w="med" len="med"/>
                  <a:tailEnd type="none" w="med" len="med"/>
                </a:ln>
                <a:effectLst/>
              </p:spPr>
              <p:txBody>
                <a:bodyPr vert="horz" wrap="none" lIns="72000" tIns="0" rIns="0" bIns="45720" numCol="1" rtlCol="0" anchor="t" anchorCtr="0" compatLnSpc="1">
                  <a:prstTxWarp prst="textNoShape">
                    <a:avLst/>
                  </a:prstTxWarp>
                  <a:spAutoFit/>
                </a:bodyPr>
                <a:lstStyle/>
                <a:p>
                  <a:pPr algn="ctr"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sSub>
                          <m:sSubPr>
                            <m:ctrlPr>
                              <a:rPr lang="de-DE" sz="2000" i="1" dirty="0">
                                <a:solidFill>
                                  <a:schemeClr val="bg1"/>
                                </a:solidFill>
                                <a:latin typeface="Cambria Math" panose="02040503050406030204" pitchFamily="18" charset="0"/>
                                <a:cs typeface="Times New Roman"/>
                              </a:rPr>
                            </m:ctrlPr>
                          </m:sSubPr>
                          <m:e>
                            <m:r>
                              <a:rPr lang="en-US" sz="2000" i="1" dirty="0">
                                <a:solidFill>
                                  <a:schemeClr val="bg1"/>
                                </a:solidFill>
                                <a:latin typeface="Cambria Math" panose="02040503050406030204" pitchFamily="18" charset="0"/>
                                <a:cs typeface="Times New Roman"/>
                              </a:rPr>
                              <m:t>𝑎</m:t>
                            </m:r>
                          </m:e>
                          <m:sub>
                            <m:r>
                              <a:rPr lang="de-DE" sz="2000" i="1" dirty="0">
                                <a:solidFill>
                                  <a:schemeClr val="bg1"/>
                                </a:solidFill>
                                <a:latin typeface="Cambria Math" panose="02040503050406030204" pitchFamily="18" charset="0"/>
                                <a:cs typeface="Times New Roman"/>
                              </a:rPr>
                              <m:t>3</m:t>
                            </m:r>
                          </m:sub>
                        </m:sSub>
                      </m:oMath>
                    </m:oMathPara>
                  </a14:m>
                  <a:endParaRPr lang="en-US" sz="2000" baseline="-25000" dirty="0">
                    <a:solidFill>
                      <a:schemeClr val="bg1"/>
                    </a:solidFill>
                    <a:latin typeface="Times New Roman"/>
                    <a:cs typeface="Times New Roman"/>
                  </a:endParaRPr>
                </a:p>
              </p:txBody>
            </p:sp>
          </mc:Choice>
          <mc:Fallback xmlns="">
            <p:sp>
              <p:nvSpPr>
                <p:cNvPr id="45" name="Rectangle 44"/>
                <p:cNvSpPr>
                  <a:spLocks noRot="1" noChangeAspect="1" noMove="1" noResize="1" noEditPoints="1" noAdjustHandles="1" noChangeArrowheads="1" noChangeShapeType="1" noTextEdit="1"/>
                </p:cNvSpPr>
                <p:nvPr/>
              </p:nvSpPr>
              <p:spPr bwMode="auto">
                <a:xfrm>
                  <a:off x="7520759" y="4872705"/>
                  <a:ext cx="378300" cy="346826"/>
                </a:xfrm>
                <a:prstGeom prst="rect">
                  <a:avLst/>
                </a:prstGeom>
                <a:blipFill>
                  <a:blip r:embed="rId9"/>
                  <a:stretch>
                    <a:fillRect/>
                  </a:stretch>
                </a:blipFill>
                <a:ln w="12700" cap="flat" cmpd="sng" algn="ctr">
                  <a:solidFill>
                    <a:schemeClr val="tx1"/>
                  </a:solidFill>
                  <a:prstDash val="solid"/>
                  <a:round/>
                  <a:headEnd type="none" w="med" len="med"/>
                  <a:tailEnd type="none" w="med" len="med"/>
                </a:ln>
                <a:effec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6" name="Oval 45"/>
                <p:cNvSpPr/>
                <p:nvPr/>
              </p:nvSpPr>
              <p:spPr bwMode="auto">
                <a:xfrm>
                  <a:off x="6552914" y="4479661"/>
                  <a:ext cx="457200" cy="457200"/>
                </a:xfrm>
                <a:prstGeom prst="ellipse">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72000" tIns="0" rIns="0" bIns="45720" numCol="1" rtlCol="0" anchor="b" anchorCtr="0" compatLnSpc="1">
                  <a:prstTxWarp prst="textNoShape">
                    <a:avLst/>
                  </a:prstTxWarp>
                </a:bodyPr>
                <a:lstStyle/>
                <a:p>
                  <a:pPr algn="ctr"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sSub>
                          <m:sSubPr>
                            <m:ctrlPr>
                              <a:rPr lang="de-DE" sz="2000" i="1" dirty="0">
                                <a:solidFill>
                                  <a:srgbClr val="081D58"/>
                                </a:solidFill>
                                <a:latin typeface="Cambria Math" panose="02040503050406030204" pitchFamily="18" charset="0"/>
                                <a:cs typeface="Times New Roman"/>
                              </a:rPr>
                            </m:ctrlPr>
                          </m:sSubPr>
                          <m:e>
                            <m:r>
                              <a:rPr lang="en-US" sz="2000" i="1" dirty="0">
                                <a:solidFill>
                                  <a:srgbClr val="081D58"/>
                                </a:solidFill>
                                <a:latin typeface="Cambria Math" panose="02040503050406030204" pitchFamily="18" charset="0"/>
                                <a:cs typeface="Times New Roman"/>
                              </a:rPr>
                              <m:t>𝑝</m:t>
                            </m:r>
                          </m:e>
                          <m:sub>
                            <m:r>
                              <a:rPr lang="de-DE" sz="2000" i="1" dirty="0">
                                <a:solidFill>
                                  <a:srgbClr val="081D58"/>
                                </a:solidFill>
                                <a:latin typeface="Cambria Math" panose="02040503050406030204" pitchFamily="18" charset="0"/>
                                <a:cs typeface="Times New Roman"/>
                              </a:rPr>
                              <m:t>3</m:t>
                            </m:r>
                          </m:sub>
                        </m:sSub>
                      </m:oMath>
                    </m:oMathPara>
                  </a14:m>
                  <a:endParaRPr lang="en-US" sz="2000" baseline="-25000" dirty="0">
                    <a:solidFill>
                      <a:srgbClr val="081D58"/>
                    </a:solidFill>
                    <a:latin typeface="Times New Roman"/>
                    <a:cs typeface="Times New Roman"/>
                  </a:endParaRPr>
                </a:p>
              </p:txBody>
            </p:sp>
          </mc:Choice>
          <mc:Fallback xmlns="">
            <p:sp>
              <p:nvSpPr>
                <p:cNvPr id="46" name="Oval 45"/>
                <p:cNvSpPr>
                  <a:spLocks noRot="1" noChangeAspect="1" noMove="1" noResize="1" noEditPoints="1" noAdjustHandles="1" noChangeArrowheads="1" noChangeShapeType="1" noTextEdit="1"/>
                </p:cNvSpPr>
                <p:nvPr/>
              </p:nvSpPr>
              <p:spPr bwMode="auto">
                <a:xfrm>
                  <a:off x="6552914" y="4479661"/>
                  <a:ext cx="457200" cy="457200"/>
                </a:xfrm>
                <a:prstGeom prst="ellipse">
                  <a:avLst/>
                </a:prstGeom>
                <a:blipFill>
                  <a:blip r:embed="rId10"/>
                  <a:stretch>
                    <a:fillRect/>
                  </a:stretch>
                </a:blipFill>
                <a:ln w="12700" cap="flat" cmpd="sng" algn="ctr">
                  <a:solidFill>
                    <a:schemeClr val="tx1"/>
                  </a:solidFill>
                  <a:prstDash val="solid"/>
                  <a:round/>
                  <a:headEnd type="none" w="med" len="med"/>
                  <a:tailEnd type="none" w="med" len="med"/>
                </a:ln>
                <a:effectLst/>
              </p:spPr>
              <p:txBody>
                <a:bodyPr/>
                <a:lstStyle/>
                <a:p>
                  <a:r>
                    <a:rPr lang="en-GB">
                      <a:noFill/>
                    </a:rPr>
                    <a:t> </a:t>
                  </a:r>
                </a:p>
              </p:txBody>
            </p:sp>
          </mc:Fallback>
        </mc:AlternateContent>
        <p:cxnSp>
          <p:nvCxnSpPr>
            <p:cNvPr id="47" name="Straight Arrow Connector 46"/>
            <p:cNvCxnSpPr>
              <a:cxnSpLocks/>
              <a:stCxn id="49" idx="6"/>
              <a:endCxn id="45" idx="1"/>
            </p:cNvCxnSpPr>
            <p:nvPr/>
          </p:nvCxnSpPr>
          <p:spPr bwMode="auto">
            <a:xfrm flipV="1">
              <a:off x="7010114" y="5046118"/>
              <a:ext cx="510645" cy="282902"/>
            </a:xfrm>
            <a:prstGeom prst="straightConnector1">
              <a:avLst/>
            </a:prstGeom>
            <a:solidFill>
              <a:schemeClr val="accent1"/>
            </a:solidFill>
            <a:ln w="12700" cap="flat" cmpd="sng" algn="ctr">
              <a:solidFill>
                <a:schemeClr val="tx1"/>
              </a:solidFill>
              <a:prstDash val="sysDot"/>
              <a:round/>
              <a:headEnd type="none" w="med" len="med"/>
              <a:tailEnd type="stealth" w="med" len="lg"/>
            </a:ln>
            <a:effectLst/>
          </p:spPr>
        </p:cxnSp>
        <p:cxnSp>
          <p:nvCxnSpPr>
            <p:cNvPr id="48" name="Straight Arrow Connector 47"/>
            <p:cNvCxnSpPr>
              <a:cxnSpLocks/>
              <a:stCxn id="46" idx="6"/>
              <a:endCxn id="45" idx="1"/>
            </p:cNvCxnSpPr>
            <p:nvPr/>
          </p:nvCxnSpPr>
          <p:spPr bwMode="auto">
            <a:xfrm>
              <a:off x="7010114" y="4708261"/>
              <a:ext cx="510645" cy="337857"/>
            </a:xfrm>
            <a:prstGeom prst="straightConnector1">
              <a:avLst/>
            </a:prstGeom>
            <a:solidFill>
              <a:schemeClr val="accent1"/>
            </a:solidFill>
            <a:ln w="12700" cap="flat" cmpd="sng" algn="ctr">
              <a:solidFill>
                <a:schemeClr val="tx1"/>
              </a:solidFill>
              <a:prstDash val="sysDot"/>
              <a:round/>
              <a:headEnd type="none" w="med" len="med"/>
              <a:tailEnd type="stealth" w="med" len="lg"/>
            </a:ln>
            <a:effectLst/>
          </p:spPr>
        </p:cxnSp>
        <mc:AlternateContent xmlns:mc="http://schemas.openxmlformats.org/markup-compatibility/2006" xmlns:a14="http://schemas.microsoft.com/office/drawing/2010/main">
          <mc:Choice Requires="a14">
            <p:sp>
              <p:nvSpPr>
                <p:cNvPr id="49" name="Oval 48"/>
                <p:cNvSpPr/>
                <p:nvPr/>
              </p:nvSpPr>
              <p:spPr bwMode="auto">
                <a:xfrm>
                  <a:off x="6552914" y="5100420"/>
                  <a:ext cx="457200" cy="457200"/>
                </a:xfrm>
                <a:prstGeom prst="ellipse">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72000" tIns="0" rIns="0" bIns="45720" numCol="1" rtlCol="0" anchor="b" anchorCtr="0" compatLnSpc="1">
                  <a:prstTxWarp prst="textNoShape">
                    <a:avLst/>
                  </a:prstTxWarp>
                </a:bodyPr>
                <a:lstStyle/>
                <a:p>
                  <a:pPr algn="ctr"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sSub>
                          <m:sSubPr>
                            <m:ctrlPr>
                              <a:rPr lang="de-DE" sz="2000" i="1" dirty="0">
                                <a:solidFill>
                                  <a:srgbClr val="081D58"/>
                                </a:solidFill>
                                <a:latin typeface="Cambria Math" panose="02040503050406030204" pitchFamily="18" charset="0"/>
                                <a:cs typeface="Times New Roman"/>
                              </a:rPr>
                            </m:ctrlPr>
                          </m:sSubPr>
                          <m:e>
                            <m:r>
                              <a:rPr lang="en-US" sz="2000" i="1" dirty="0">
                                <a:solidFill>
                                  <a:srgbClr val="081D58"/>
                                </a:solidFill>
                                <a:latin typeface="Cambria Math" panose="02040503050406030204" pitchFamily="18" charset="0"/>
                                <a:cs typeface="Times New Roman"/>
                              </a:rPr>
                              <m:t>𝑞</m:t>
                            </m:r>
                          </m:e>
                          <m:sub>
                            <m:r>
                              <a:rPr lang="de-DE" sz="2000" i="1" dirty="0">
                                <a:solidFill>
                                  <a:srgbClr val="081D58"/>
                                </a:solidFill>
                                <a:latin typeface="Cambria Math" panose="02040503050406030204" pitchFamily="18" charset="0"/>
                                <a:cs typeface="Times New Roman"/>
                              </a:rPr>
                              <m:t>3</m:t>
                            </m:r>
                          </m:sub>
                        </m:sSub>
                      </m:oMath>
                    </m:oMathPara>
                  </a14:m>
                  <a:endParaRPr lang="en-US" sz="2000" i="1" baseline="-25000" dirty="0">
                    <a:solidFill>
                      <a:srgbClr val="081D58"/>
                    </a:solidFill>
                    <a:latin typeface="Times New Roman"/>
                    <a:cs typeface="Times New Roman"/>
                  </a:endParaRPr>
                </a:p>
              </p:txBody>
            </p:sp>
          </mc:Choice>
          <mc:Fallback xmlns="">
            <p:sp>
              <p:nvSpPr>
                <p:cNvPr id="49" name="Oval 48"/>
                <p:cNvSpPr>
                  <a:spLocks noRot="1" noChangeAspect="1" noMove="1" noResize="1" noEditPoints="1" noAdjustHandles="1" noChangeArrowheads="1" noChangeShapeType="1" noTextEdit="1"/>
                </p:cNvSpPr>
                <p:nvPr/>
              </p:nvSpPr>
              <p:spPr bwMode="auto">
                <a:xfrm>
                  <a:off x="6552914" y="5100420"/>
                  <a:ext cx="457200" cy="457200"/>
                </a:xfrm>
                <a:prstGeom prst="ellipse">
                  <a:avLst/>
                </a:prstGeom>
                <a:blipFill>
                  <a:blip r:embed="rId11"/>
                  <a:stretch>
                    <a:fillRect/>
                  </a:stretch>
                </a:blipFill>
                <a:ln w="12700" cap="flat" cmpd="sng" algn="ctr">
                  <a:solidFill>
                    <a:schemeClr val="tx1"/>
                  </a:solidFill>
                  <a:prstDash val="solid"/>
                  <a:round/>
                  <a:headEnd type="none" w="med" len="med"/>
                  <a:tailEnd type="none" w="med" len="med"/>
                </a:ln>
                <a:effectLst/>
              </p:spPr>
              <p:txBody>
                <a:bodyPr/>
                <a:lstStyle/>
                <a:p>
                  <a:r>
                    <a:rPr lang="en-GB">
                      <a:noFill/>
                    </a:rPr>
                    <a:t> </a:t>
                  </a:r>
                </a:p>
              </p:txBody>
            </p:sp>
          </mc:Fallback>
        </mc:AlternateContent>
        <p:cxnSp>
          <p:nvCxnSpPr>
            <p:cNvPr id="52" name="Straight Arrow Connector 51"/>
            <p:cNvCxnSpPr>
              <a:cxnSpLocks/>
              <a:stCxn id="45" idx="3"/>
              <a:endCxn id="31" idx="3"/>
            </p:cNvCxnSpPr>
            <p:nvPr/>
          </p:nvCxnSpPr>
          <p:spPr bwMode="auto">
            <a:xfrm flipV="1">
              <a:off x="7899059" y="3721683"/>
              <a:ext cx="532614" cy="1324435"/>
            </a:xfrm>
            <a:prstGeom prst="straightConnector1">
              <a:avLst/>
            </a:prstGeom>
            <a:solidFill>
              <a:schemeClr val="accent1"/>
            </a:solidFill>
            <a:ln w="12700" cap="flat" cmpd="sng" algn="ctr">
              <a:solidFill>
                <a:schemeClr val="tx1"/>
              </a:solidFill>
              <a:prstDash val="sysDot"/>
              <a:round/>
              <a:headEnd type="none" w="med" len="med"/>
              <a:tailEnd type="stealth" w="med" len="lg"/>
            </a:ln>
            <a:effectLst/>
          </p:spPr>
        </p:cxnSp>
      </p:grpSp>
      <p:sp>
        <p:nvSpPr>
          <p:cNvPr id="28" name="Rectangle 27">
            <a:extLst>
              <a:ext uri="{FF2B5EF4-FFF2-40B4-BE49-F238E27FC236}">
                <a16:creationId xmlns:a16="http://schemas.microsoft.com/office/drawing/2014/main" id="{1295C50B-645A-0E4C-8612-A26596C0289B}"/>
              </a:ext>
            </a:extLst>
          </p:cNvPr>
          <p:cNvSpPr/>
          <p:nvPr/>
        </p:nvSpPr>
        <p:spPr>
          <a:xfrm>
            <a:off x="5862711" y="789357"/>
            <a:ext cx="5968964" cy="5109091"/>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marL="6350">
              <a:tabLst>
                <a:tab pos="354013" algn="l"/>
                <a:tab pos="708025" algn="l"/>
                <a:tab pos="1062038" algn="l"/>
                <a:tab pos="1416050" algn="l"/>
              </a:tabLst>
            </a:pPr>
            <a:r>
              <a:rPr lang="en-US" sz="1400" b="1" dirty="0">
                <a:latin typeface="Courier New" panose="02070309020205020404" pitchFamily="49" charset="0"/>
                <a:cs typeface="Courier New" panose="02070309020205020404" pitchFamily="49" charset="0"/>
              </a:rPr>
              <a:t>RPG-Landmarks(𝚺,</a:t>
            </a:r>
            <a:r>
              <a:rPr lang="en-US" sz="1400" b="1" i="1" dirty="0">
                <a:latin typeface="Courier New" panose="02070309020205020404" pitchFamily="49" charset="0"/>
                <a:cs typeface="Courier New" panose="02070309020205020404" pitchFamily="49" charset="0"/>
              </a:rPr>
              <a:t>s</a:t>
            </a:r>
            <a:r>
              <a:rPr lang="en-US" sz="1400" b="1" baseline="-25000" dirty="0">
                <a:latin typeface="Courier New" panose="02070309020205020404" pitchFamily="49" charset="0"/>
                <a:cs typeface="Courier New" panose="02070309020205020404" pitchFamily="49" charset="0"/>
              </a:rPr>
              <a:t>0</a:t>
            </a:r>
            <a:r>
              <a:rPr lang="en-US" sz="1400" b="1" dirty="0">
                <a:latin typeface="Courier New" panose="02070309020205020404" pitchFamily="49" charset="0"/>
                <a:cs typeface="Courier New" panose="02070309020205020404" pitchFamily="49" charset="0"/>
              </a:rPr>
              <a:t>,</a:t>
            </a:r>
            <a:r>
              <a:rPr lang="en-US" sz="1400" b="1" i="1" dirty="0">
                <a:latin typeface="Courier New" panose="02070309020205020404" pitchFamily="49" charset="0"/>
                <a:cs typeface="Courier New" panose="02070309020205020404" pitchFamily="49" charset="0"/>
              </a:rPr>
              <a:t>g</a:t>
            </a:r>
            <a:r>
              <a:rPr lang="en-US" sz="1400" b="1" i="1" baseline="-25000" dirty="0">
                <a:latin typeface="Courier New" panose="02070309020205020404" pitchFamily="49" charset="0"/>
                <a:cs typeface="Courier New" panose="02070309020205020404" pitchFamily="49" charset="0"/>
              </a:rPr>
              <a:t> </a:t>
            </a:r>
            <a:r>
              <a:rPr lang="en-US" sz="1400" b="1" i="1" dirty="0">
                <a:latin typeface="Courier New" panose="02070309020205020404" pitchFamily="49" charset="0"/>
                <a:cs typeface="Courier New" panose="02070309020205020404" pitchFamily="49" charset="0"/>
              </a:rPr>
              <a:t>=</a:t>
            </a:r>
            <a:r>
              <a:rPr lang="en-US" sz="1400" b="1" i="1" baseline="-250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a:t>
            </a:r>
            <a:r>
              <a:rPr lang="en-US" sz="1400" b="1" i="1" dirty="0">
                <a:latin typeface="Courier New" panose="02070309020205020404" pitchFamily="49" charset="0"/>
                <a:cs typeface="Courier New" panose="02070309020205020404" pitchFamily="49" charset="0"/>
              </a:rPr>
              <a:t>g</a:t>
            </a:r>
            <a:r>
              <a:rPr lang="en-US" sz="1400" b="1" baseline="-25000" dirty="0">
                <a:latin typeface="Courier New" panose="02070309020205020404" pitchFamily="49" charset="0"/>
                <a:cs typeface="Courier New" panose="02070309020205020404" pitchFamily="49" charset="0"/>
              </a:rPr>
              <a:t>1</a:t>
            </a:r>
            <a:r>
              <a:rPr lang="en-US" sz="1400" b="1" dirty="0">
                <a:latin typeface="Courier New" panose="02070309020205020404" pitchFamily="49" charset="0"/>
                <a:cs typeface="Courier New" panose="02070309020205020404" pitchFamily="49" charset="0"/>
              </a:rPr>
              <a:t>, </a:t>
            </a:r>
            <a:r>
              <a:rPr lang="en-US" sz="1400" b="1" i="1" dirty="0">
                <a:latin typeface="Courier New" panose="02070309020205020404" pitchFamily="49" charset="0"/>
                <a:cs typeface="Courier New" panose="02070309020205020404" pitchFamily="49" charset="0"/>
              </a:rPr>
              <a:t>g</a:t>
            </a:r>
            <a:r>
              <a:rPr lang="en-US" sz="1400" b="1" baseline="-25000" dirty="0">
                <a:latin typeface="Courier New" panose="02070309020205020404" pitchFamily="49" charset="0"/>
                <a:cs typeface="Courier New" panose="02070309020205020404" pitchFamily="49" charset="0"/>
              </a:rPr>
              <a:t>2</a:t>
            </a:r>
            <a:r>
              <a:rPr lang="en-US" sz="1400" b="1" dirty="0">
                <a:latin typeface="Courier New" panose="02070309020205020404" pitchFamily="49" charset="0"/>
                <a:cs typeface="Courier New" panose="02070309020205020404" pitchFamily="49" charset="0"/>
              </a:rPr>
              <a:t>,…, </a:t>
            </a:r>
            <a:r>
              <a:rPr lang="en-US" sz="1400" b="1" i="1" dirty="0" err="1">
                <a:latin typeface="Courier New" panose="02070309020205020404" pitchFamily="49" charset="0"/>
                <a:cs typeface="Courier New" panose="02070309020205020404" pitchFamily="49" charset="0"/>
              </a:rPr>
              <a:t>g</a:t>
            </a:r>
            <a:r>
              <a:rPr lang="en-US" sz="1400" b="1" i="1" baseline="-25000" dirty="0" err="1">
                <a:latin typeface="Courier New" panose="02070309020205020404" pitchFamily="49" charset="0"/>
                <a:cs typeface="Courier New" panose="02070309020205020404" pitchFamily="49" charset="0"/>
              </a:rPr>
              <a:t>k</a:t>
            </a:r>
            <a:r>
              <a:rPr lang="en-US" sz="1400" b="1" dirty="0">
                <a:latin typeface="Courier New" panose="02070309020205020404" pitchFamily="49" charset="0"/>
                <a:cs typeface="Courier New" panose="02070309020205020404" pitchFamily="49" charset="0"/>
              </a:rPr>
              <a:t>})</a:t>
            </a:r>
          </a:p>
          <a:p>
            <a:pPr marL="6350" lvl="1">
              <a:spcBef>
                <a:spcPts val="400"/>
              </a:spcBef>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queue</a:t>
            </a:r>
            <a:r>
              <a:rPr lang="en-US" sz="1400" dirty="0">
                <a:latin typeface="Courier New" panose="02070309020205020404" pitchFamily="49" charset="0"/>
                <a:cs typeface="Courier New" panose="02070309020205020404" pitchFamily="49" charset="0"/>
              </a:rPr>
              <a:t> ← {</a:t>
            </a:r>
            <a:r>
              <a:rPr lang="en-US" sz="1400" i="1" dirty="0" err="1">
                <a:latin typeface="Courier New" panose="02070309020205020404" pitchFamily="49" charset="0"/>
                <a:cs typeface="Courier New" panose="02070309020205020404" pitchFamily="49" charset="0"/>
              </a:rPr>
              <a:t>g</a:t>
            </a:r>
            <a:r>
              <a:rPr lang="en-US" sz="1400" i="1" baseline="-25000" dirty="0" err="1">
                <a:latin typeface="Courier New" panose="02070309020205020404" pitchFamily="49" charset="0"/>
                <a:cs typeface="Courier New" panose="02070309020205020404" pitchFamily="49" charset="0"/>
              </a:rPr>
              <a:t>i</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g</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s</a:t>
            </a:r>
            <a:r>
              <a:rPr lang="en-US" sz="1400" baseline="-25000" dirty="0">
                <a:latin typeface="Courier New" panose="02070309020205020404" pitchFamily="49" charset="0"/>
                <a:cs typeface="Courier New" panose="02070309020205020404" pitchFamily="49" charset="0"/>
              </a:rPr>
              <a:t>0</a:t>
            </a:r>
            <a:r>
              <a:rPr lang="en-US" sz="1400" dirty="0">
                <a:latin typeface="Courier New" panose="02070309020205020404" pitchFamily="49" charset="0"/>
                <a:cs typeface="Courier New" panose="02070309020205020404" pitchFamily="49" charset="0"/>
              </a:rPr>
              <a:t> does not satisfy </a:t>
            </a:r>
            <a:r>
              <a:rPr lang="en-US" sz="1400" i="1" dirty="0" err="1">
                <a:latin typeface="Courier New" panose="02070309020205020404" pitchFamily="49" charset="0"/>
                <a:cs typeface="Courier New" panose="02070309020205020404" pitchFamily="49" charset="0"/>
              </a:rPr>
              <a:t>g</a:t>
            </a:r>
            <a:r>
              <a:rPr lang="en-US" sz="1400" i="1" baseline="-25000" dirty="0" err="1">
                <a:latin typeface="Courier New" panose="02070309020205020404" pitchFamily="49" charset="0"/>
                <a:cs typeface="Courier New" panose="02070309020205020404" pitchFamily="49" charset="0"/>
              </a:rPr>
              <a:t>i</a:t>
            </a:r>
            <a:r>
              <a:rPr lang="en-US" sz="1400" dirty="0">
                <a:latin typeface="Courier New" panose="02070309020205020404" pitchFamily="49" charset="0"/>
                <a:cs typeface="Courier New" panose="02070309020205020404" pitchFamily="49" charset="0"/>
              </a:rPr>
              <a:t>}; </a:t>
            </a:r>
          </a:p>
          <a:p>
            <a:pPr marL="6350" lvl="1">
              <a:spcBef>
                <a:spcPts val="400"/>
              </a:spcBef>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Landmarks </a:t>
            </a:r>
            <a:r>
              <a:rPr lang="en-US" sz="1400" dirty="0">
                <a:latin typeface="Courier New" panose="02070309020205020404" pitchFamily="49" charset="0"/>
                <a:cs typeface="Courier New" panose="02070309020205020404" pitchFamily="49" charset="0"/>
              </a:rPr>
              <a:t>← ∅</a:t>
            </a:r>
          </a:p>
          <a:p>
            <a:pPr marL="6350" lvl="1">
              <a:spcBef>
                <a:spcPts val="400"/>
              </a:spcBef>
              <a:tabLst>
                <a:tab pos="354013" algn="l"/>
                <a:tab pos="708025" algn="l"/>
                <a:tab pos="1062038" algn="l"/>
                <a:tab pos="1416050"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 all actions</a:t>
            </a:r>
          </a:p>
          <a:p>
            <a:pPr marL="6350" lvl="1">
              <a:spcBef>
                <a:spcPts val="400"/>
              </a:spcBef>
              <a:tabLst>
                <a:tab pos="354013" algn="l"/>
                <a:tab pos="708025" algn="l"/>
                <a:tab pos="1062038" algn="l"/>
                <a:tab pos="1416050" algn="l"/>
              </a:tabLst>
            </a:pPr>
            <a:r>
              <a:rPr lang="en-US" sz="1400" b="1" dirty="0">
                <a:latin typeface="Courier New" panose="02070309020205020404" pitchFamily="49" charset="0"/>
                <a:cs typeface="Courier New" panose="02070309020205020404" pitchFamily="49" charset="0"/>
              </a:rPr>
              <a:t>	while</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queue </a:t>
            </a:r>
            <a:r>
              <a:rPr lang="en-US" sz="1400" dirty="0">
                <a:latin typeface="Courier New" panose="02070309020205020404" pitchFamily="49" charset="0"/>
                <a:cs typeface="Courier New" panose="02070309020205020404" pitchFamily="49" charset="0"/>
              </a:rPr>
              <a:t>≠ ∅ </a:t>
            </a:r>
            <a:r>
              <a:rPr lang="en-US" sz="1400" b="1" dirty="0">
                <a:latin typeface="Courier New" panose="02070309020205020404" pitchFamily="49" charset="0"/>
                <a:cs typeface="Courier New" panose="02070309020205020404" pitchFamily="49" charset="0"/>
              </a:rPr>
              <a:t>do</a:t>
            </a:r>
          </a:p>
          <a:p>
            <a:pPr marL="6350" lvl="2">
              <a:spcBef>
                <a:spcPts val="400"/>
              </a:spcBef>
              <a:tabLst>
                <a:tab pos="354013" algn="l"/>
                <a:tab pos="708025" algn="l"/>
                <a:tab pos="1062038" algn="l"/>
                <a:tab pos="1416050" algn="l"/>
              </a:tabLst>
            </a:pPr>
            <a:r>
              <a:rPr lang="en-US" sz="1400" dirty="0">
                <a:latin typeface="Courier New" panose="02070309020205020404" pitchFamily="49" charset="0"/>
                <a:cs typeface="Courier New" panose="02070309020205020404" pitchFamily="49" charset="0"/>
              </a:rPr>
              <a:t>		remove a </a:t>
            </a:r>
            <a:r>
              <a:rPr lang="en-US" sz="1400" i="1" dirty="0" err="1">
                <a:latin typeface="Courier New" panose="02070309020205020404" pitchFamily="49" charset="0"/>
                <a:cs typeface="Courier New" panose="02070309020205020404" pitchFamily="49" charset="0"/>
              </a:rPr>
              <a:t>g</a:t>
            </a:r>
            <a:r>
              <a:rPr lang="en-US" sz="1400" i="1" baseline="-25000" dirty="0" err="1">
                <a:latin typeface="Courier New" panose="02070309020205020404" pitchFamily="49" charset="0"/>
                <a:cs typeface="Courier New" panose="02070309020205020404" pitchFamily="49" charset="0"/>
              </a:rPr>
              <a:t>i</a:t>
            </a:r>
            <a:r>
              <a:rPr lang="en-US" sz="1400" i="1"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from </a:t>
            </a:r>
            <a:r>
              <a:rPr lang="en-US" sz="1400" i="1" dirty="0">
                <a:latin typeface="Courier New" panose="02070309020205020404" pitchFamily="49" charset="0"/>
                <a:cs typeface="Courier New" panose="02070309020205020404" pitchFamily="49" charset="0"/>
              </a:rPr>
              <a:t>queue</a:t>
            </a:r>
            <a:r>
              <a:rPr lang="en-US" sz="1400" dirty="0">
                <a:latin typeface="Courier New" panose="02070309020205020404" pitchFamily="49" charset="0"/>
                <a:cs typeface="Courier New" panose="02070309020205020404" pitchFamily="49" charset="0"/>
              </a:rPr>
              <a:t> </a:t>
            </a:r>
          </a:p>
          <a:p>
            <a:pPr marL="6350" lvl="2">
              <a:spcBef>
                <a:spcPts val="400"/>
              </a:spcBef>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Landmarks </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 Landmarks </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 </a:t>
            </a:r>
            <a:r>
              <a:rPr lang="en-US" sz="1400" i="1" dirty="0" err="1">
                <a:latin typeface="Courier New" panose="02070309020205020404" pitchFamily="49" charset="0"/>
                <a:cs typeface="Courier New" panose="02070309020205020404" pitchFamily="49" charset="0"/>
              </a:rPr>
              <a:t>g</a:t>
            </a:r>
            <a:r>
              <a:rPr lang="en-US" sz="1400" i="1" baseline="-25000" dirty="0" err="1">
                <a:latin typeface="Courier New" panose="02070309020205020404" pitchFamily="49" charset="0"/>
                <a:cs typeface="Courier New" panose="02070309020205020404" pitchFamily="49" charset="0"/>
              </a:rPr>
              <a:t>i</a:t>
            </a:r>
            <a:endParaRPr lang="en-US" sz="1400" i="1" dirty="0">
              <a:latin typeface="Courier New" panose="02070309020205020404" pitchFamily="49" charset="0"/>
              <a:cs typeface="Courier New" panose="02070309020205020404" pitchFamily="49" charset="0"/>
            </a:endParaRPr>
          </a:p>
          <a:p>
            <a:pPr marL="6350" lvl="2">
              <a:spcBef>
                <a:spcPts val="400"/>
              </a:spcBef>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R </a:t>
            </a:r>
            <a:r>
              <a:rPr lang="en-US" sz="1400" dirty="0">
                <a:latin typeface="Courier New" panose="02070309020205020404" pitchFamily="49" charset="0"/>
                <a:cs typeface="Courier New" panose="02070309020205020404" pitchFamily="49" charset="0"/>
              </a:rPr>
              <a:t>← {actions whose effects include </a:t>
            </a:r>
            <a:r>
              <a:rPr lang="en-US" sz="1400" i="1" dirty="0" err="1">
                <a:latin typeface="Courier New" panose="02070309020205020404" pitchFamily="49" charset="0"/>
                <a:cs typeface="Courier New" panose="02070309020205020404" pitchFamily="49" charset="0"/>
              </a:rPr>
              <a:t>g</a:t>
            </a:r>
            <a:r>
              <a:rPr lang="en-US" sz="1400" i="1" baseline="-25000" dirty="0" err="1">
                <a:latin typeface="Courier New" panose="02070309020205020404" pitchFamily="49" charset="0"/>
                <a:cs typeface="Courier New" panose="02070309020205020404" pitchFamily="49" charset="0"/>
              </a:rPr>
              <a:t>i</a:t>
            </a:r>
            <a:r>
              <a:rPr lang="en-US" sz="1400" dirty="0">
                <a:latin typeface="Courier New" panose="02070309020205020404" pitchFamily="49" charset="0"/>
                <a:cs typeface="Courier New" panose="02070309020205020404" pitchFamily="49" charset="0"/>
              </a:rPr>
              <a:t>}</a:t>
            </a:r>
          </a:p>
          <a:p>
            <a:pPr marL="6350" lvl="2">
              <a:spcBef>
                <a:spcPts val="400"/>
              </a:spcBef>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if</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s</a:t>
            </a:r>
            <a:r>
              <a:rPr lang="en-US" sz="1400" baseline="-25000" dirty="0">
                <a:latin typeface="Courier New" panose="02070309020205020404" pitchFamily="49" charset="0"/>
                <a:cs typeface="Courier New" panose="02070309020205020404" pitchFamily="49" charset="0"/>
              </a:rPr>
              <a:t>0</a:t>
            </a:r>
            <a:r>
              <a:rPr lang="en-US" sz="1400" dirty="0">
                <a:latin typeface="Courier New" panose="02070309020205020404" pitchFamily="49" charset="0"/>
                <a:cs typeface="Courier New" panose="02070309020205020404" pitchFamily="49" charset="0"/>
              </a:rPr>
              <a:t> satisfies </a:t>
            </a:r>
            <a:r>
              <a:rPr lang="en-US" sz="1400" i="1" dirty="0">
                <a:latin typeface="Courier New" panose="02070309020205020404" pitchFamily="49" charset="0"/>
                <a:cs typeface="Courier New" panose="02070309020205020404" pitchFamily="49" charset="0"/>
              </a:rPr>
              <a:t>pre</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for some </a:t>
            </a:r>
            <a:r>
              <a:rPr lang="en-US" sz="1400" i="1" dirty="0">
                <a:latin typeface="Courier New" panose="02070309020205020404" pitchFamily="49" charset="0"/>
                <a:cs typeface="Courier New" panose="02070309020205020404" pitchFamily="49" charset="0"/>
              </a:rPr>
              <a:t>a </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R</a:t>
            </a: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then</a:t>
            </a:r>
            <a:r>
              <a:rPr lang="en-US" sz="1400" dirty="0">
                <a:latin typeface="Courier New" panose="02070309020205020404" pitchFamily="49" charset="0"/>
                <a:cs typeface="Courier New" panose="02070309020205020404" pitchFamily="49" charset="0"/>
              </a:rPr>
              <a:t> </a:t>
            </a:r>
          </a:p>
          <a:p>
            <a:pPr marL="6350" lvl="2">
              <a:spcBef>
                <a:spcPts val="400"/>
              </a:spcBef>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	return</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Landmarks</a:t>
            </a:r>
            <a:endParaRPr lang="en-US" sz="1400" dirty="0">
              <a:latin typeface="Courier New" panose="02070309020205020404" pitchFamily="49" charset="0"/>
              <a:cs typeface="Courier New" panose="02070309020205020404" pitchFamily="49" charset="0"/>
            </a:endParaRPr>
          </a:p>
          <a:p>
            <a:pPr marL="6350" lvl="2">
              <a:spcBef>
                <a:spcPts val="400"/>
              </a:spcBef>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generate RPG from </a:t>
            </a:r>
            <a:r>
              <a:rPr lang="en-US" sz="1400" i="1" dirty="0">
                <a:latin typeface="Courier New" panose="02070309020205020404" pitchFamily="49" charset="0"/>
                <a:cs typeface="Courier New" panose="02070309020205020404" pitchFamily="49" charset="0"/>
              </a:rPr>
              <a:t>s</a:t>
            </a:r>
            <a:r>
              <a:rPr lang="en-US" sz="1400" baseline="-25000" dirty="0">
                <a:latin typeface="Courier New" panose="02070309020205020404" pitchFamily="49" charset="0"/>
                <a:cs typeface="Courier New" panose="02070309020205020404" pitchFamily="49" charset="0"/>
              </a:rPr>
              <a:t>0</a:t>
            </a:r>
            <a:r>
              <a:rPr lang="en-US" sz="1400" i="1"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and </a:t>
            </a:r>
            <a:r>
              <a:rPr lang="en-US" sz="1400" i="1" dirty="0">
                <a:latin typeface="Courier New" panose="02070309020205020404" pitchFamily="49" charset="0"/>
                <a:cs typeface="Courier New" panose="02070309020205020404" pitchFamily="49" charset="0"/>
              </a:rPr>
              <a:t>A</a:t>
            </a:r>
            <a:r>
              <a:rPr lang="en-US" sz="1400" i="1" baseline="-25000"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a:t>
            </a:r>
            <a:r>
              <a:rPr lang="en-US" sz="1400" i="1" baseline="-250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R</a:t>
            </a:r>
            <a:r>
              <a:rPr lang="en-US" sz="1400" dirty="0">
                <a:latin typeface="Courier New" panose="02070309020205020404" pitchFamily="49" charset="0"/>
                <a:cs typeface="Courier New" panose="02070309020205020404" pitchFamily="49" charset="0"/>
              </a:rPr>
              <a:t>, stop when </a:t>
            </a:r>
            <a:r>
              <a:rPr lang="en-US" sz="1400" i="1" dirty="0" err="1">
                <a:latin typeface="Courier New" panose="02070309020205020404" pitchFamily="49" charset="0"/>
                <a:cs typeface="Courier New" panose="02070309020205020404" pitchFamily="49" charset="0"/>
              </a:rPr>
              <a:t>ŝ</a:t>
            </a:r>
            <a:r>
              <a:rPr lang="en-US" sz="1400" i="1" baseline="-25000" dirty="0" err="1">
                <a:latin typeface="Courier New" panose="02070309020205020404" pitchFamily="49" charset="0"/>
                <a:cs typeface="Courier New" panose="02070309020205020404" pitchFamily="49" charset="0"/>
                <a:sym typeface="Wingdings"/>
              </a:rPr>
              <a:t>k</a:t>
            </a:r>
            <a:r>
              <a:rPr lang="en-US" sz="1400" i="1" dirty="0">
                <a:latin typeface="Courier New" panose="02070309020205020404" pitchFamily="49" charset="0"/>
                <a:cs typeface="Courier New" panose="02070309020205020404" pitchFamily="49" charset="0"/>
                <a:sym typeface="Wingdings"/>
              </a:rPr>
              <a:t>=</a:t>
            </a:r>
            <a:r>
              <a:rPr lang="en-US" sz="1400" i="1" dirty="0" err="1">
                <a:latin typeface="Courier New" panose="02070309020205020404" pitchFamily="49" charset="0"/>
                <a:cs typeface="Courier New" panose="02070309020205020404" pitchFamily="49" charset="0"/>
              </a:rPr>
              <a:t>ŝ</a:t>
            </a:r>
            <a:r>
              <a:rPr lang="en-US" sz="1400" i="1" baseline="-25000" dirty="0" err="1">
                <a:latin typeface="Courier New" panose="02070309020205020404" pitchFamily="49" charset="0"/>
                <a:cs typeface="Courier New" panose="02070309020205020404" pitchFamily="49" charset="0"/>
                <a:sym typeface="Wingdings"/>
              </a:rPr>
              <a:t>k</a:t>
            </a:r>
            <a:r>
              <a:rPr lang="en-US" sz="1400" i="1" baseline="-25000" dirty="0">
                <a:latin typeface="Courier New" panose="02070309020205020404" pitchFamily="49" charset="0"/>
                <a:cs typeface="Courier New" panose="02070309020205020404" pitchFamily="49" charset="0"/>
                <a:sym typeface="Wingdings"/>
              </a:rPr>
              <a:t>–</a:t>
            </a:r>
            <a:r>
              <a:rPr lang="en-US" sz="1400" baseline="-25000" dirty="0">
                <a:latin typeface="Courier New" panose="02070309020205020404" pitchFamily="49" charset="0"/>
                <a:cs typeface="Courier New" panose="02070309020205020404" pitchFamily="49" charset="0"/>
                <a:sym typeface="Wingdings"/>
              </a:rPr>
              <a:t>1</a:t>
            </a:r>
            <a:endParaRPr lang="en-US" sz="1400" dirty="0">
              <a:latin typeface="Courier New" panose="02070309020205020404" pitchFamily="49" charset="0"/>
              <a:cs typeface="Courier New" panose="02070309020205020404" pitchFamily="49" charset="0"/>
            </a:endParaRPr>
          </a:p>
          <a:p>
            <a:pPr marL="6350" lvl="2">
              <a:spcBef>
                <a:spcPts val="400"/>
              </a:spcBef>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N</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R </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r</a:t>
            </a:r>
            <a:r>
              <a:rPr lang="en-US" sz="1400" dirty="0">
                <a:latin typeface="Courier New" panose="02070309020205020404" pitchFamily="49" charset="0"/>
                <a:cs typeface="Courier New" panose="02070309020205020404" pitchFamily="49" charset="0"/>
              </a:rPr>
              <a:t>-applicable in </a:t>
            </a:r>
            <a:r>
              <a:rPr lang="en-US" sz="1400" i="1" dirty="0" err="1">
                <a:latin typeface="Courier New" panose="02070309020205020404" pitchFamily="49" charset="0"/>
                <a:cs typeface="Courier New" panose="02070309020205020404" pitchFamily="49" charset="0"/>
              </a:rPr>
              <a:t>ŝ</a:t>
            </a:r>
            <a:r>
              <a:rPr lang="en-US" sz="1400" i="1" baseline="-25000" dirty="0" err="1">
                <a:latin typeface="Courier New" panose="02070309020205020404" pitchFamily="49" charset="0"/>
                <a:cs typeface="Courier New" panose="02070309020205020404" pitchFamily="49" charset="0"/>
                <a:sym typeface="Wingdings"/>
              </a:rPr>
              <a:t>k</a:t>
            </a:r>
            <a:r>
              <a:rPr lang="en-US" sz="1400" dirty="0">
                <a:latin typeface="Courier New" panose="02070309020205020404" pitchFamily="49" charset="0"/>
                <a:cs typeface="Courier New" panose="02070309020205020404" pitchFamily="49" charset="0"/>
              </a:rPr>
              <a:t>}</a:t>
            </a:r>
          </a:p>
          <a:p>
            <a:pPr marL="6350" lvl="2">
              <a:spcBef>
                <a:spcPts val="400"/>
              </a:spcBef>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if</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N</a:t>
            </a:r>
            <a:r>
              <a:rPr lang="en-US" sz="1400" dirty="0">
                <a:latin typeface="Courier New" panose="02070309020205020404" pitchFamily="49" charset="0"/>
                <a:cs typeface="Courier New" panose="02070309020205020404" pitchFamily="49" charset="0"/>
              </a:rPr>
              <a:t> = ∅ </a:t>
            </a:r>
            <a:r>
              <a:rPr lang="en-US" sz="1400" b="1" dirty="0">
                <a:latin typeface="Courier New" panose="02070309020205020404" pitchFamily="49" charset="0"/>
                <a:cs typeface="Courier New" panose="02070309020205020404" pitchFamily="49" charset="0"/>
              </a:rPr>
              <a:t>then</a:t>
            </a:r>
            <a:r>
              <a:rPr lang="en-US" sz="1400" dirty="0">
                <a:latin typeface="Courier New" panose="02070309020205020404" pitchFamily="49" charset="0"/>
                <a:cs typeface="Courier New" panose="02070309020205020404" pitchFamily="49" charset="0"/>
              </a:rPr>
              <a:t> </a:t>
            </a:r>
          </a:p>
          <a:p>
            <a:pPr marL="6350" lvl="2">
              <a:spcBef>
                <a:spcPts val="400"/>
              </a:spcBef>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return</a:t>
            </a:r>
            <a:r>
              <a:rPr lang="en-US" sz="1400" dirty="0">
                <a:latin typeface="Courier New" panose="02070309020205020404" pitchFamily="49" charset="0"/>
                <a:cs typeface="Courier New" panose="02070309020205020404" pitchFamily="49" charset="0"/>
              </a:rPr>
              <a:t> failure</a:t>
            </a:r>
          </a:p>
          <a:p>
            <a:pPr marL="6350" lvl="2">
              <a:spcBef>
                <a:spcPts val="400"/>
              </a:spcBef>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Pre</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pre</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N</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s</a:t>
            </a:r>
            <a:r>
              <a:rPr lang="en-US" sz="1400" baseline="-25000" dirty="0">
                <a:latin typeface="Courier New" panose="02070309020205020404" pitchFamily="49" charset="0"/>
                <a:cs typeface="Courier New" panose="02070309020205020404" pitchFamily="49" charset="0"/>
              </a:rPr>
              <a:t>0</a:t>
            </a:r>
          </a:p>
          <a:p>
            <a:pPr marL="6350" lvl="2">
              <a:spcBef>
                <a:spcPts val="400"/>
              </a:spcBef>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𝛷 ← {</a:t>
            </a:r>
            <a:r>
              <a:rPr lang="en-US" sz="1400" i="1" dirty="0">
                <a:latin typeface="Courier New" panose="02070309020205020404" pitchFamily="49" charset="0"/>
                <a:cs typeface="Courier New" panose="02070309020205020404" pitchFamily="49" charset="0"/>
              </a:rPr>
              <a:t>p</a:t>
            </a:r>
            <a:r>
              <a:rPr lang="en-US" sz="1400" baseline="-25000" dirty="0">
                <a:latin typeface="Courier New" panose="02070309020205020404" pitchFamily="49" charset="0"/>
                <a:cs typeface="Courier New" panose="02070309020205020404" pitchFamily="49" charset="0"/>
              </a:rPr>
              <a:t>1</a:t>
            </a:r>
            <a:r>
              <a:rPr lang="en-US" sz="1400" dirty="0">
                <a:latin typeface="Courier New" panose="02070309020205020404" pitchFamily="49" charset="0"/>
                <a:ea typeface="ＭＳ ゴシック"/>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p</a:t>
            </a:r>
            <a:r>
              <a:rPr lang="en-US" sz="1400" baseline="-25000" dirty="0">
                <a:latin typeface="Courier New" panose="02070309020205020404" pitchFamily="49" charset="0"/>
                <a:cs typeface="Courier New" panose="02070309020205020404" pitchFamily="49" charset="0"/>
              </a:rPr>
              <a:t>2</a:t>
            </a:r>
            <a:r>
              <a:rPr lang="en-US" sz="1400" dirty="0">
                <a:latin typeface="Courier New" panose="02070309020205020404" pitchFamily="49" charset="0"/>
                <a:ea typeface="ＭＳ ゴシック"/>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p</a:t>
            </a:r>
            <a:r>
              <a:rPr lang="en-US" sz="1400" i="1" baseline="-25000" dirty="0">
                <a:latin typeface="Courier New" panose="02070309020205020404" pitchFamily="49" charset="0"/>
                <a:cs typeface="Courier New" panose="02070309020205020404" pitchFamily="49" charset="0"/>
              </a:rPr>
              <a:t>m</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m</a:t>
            </a:r>
            <a:r>
              <a:rPr lang="en-US" sz="1400" dirty="0">
                <a:latin typeface="Courier New" panose="02070309020205020404" pitchFamily="49" charset="0"/>
                <a:cs typeface="Courier New" panose="02070309020205020404" pitchFamily="49" charset="0"/>
              </a:rPr>
              <a:t>≤4,∀</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N </a:t>
            </a:r>
            <a:r>
              <a:rPr lang="en-US" sz="1400" dirty="0">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i</a:t>
            </a:r>
            <a:r>
              <a:rPr lang="en-US" sz="1400" dirty="0" err="1">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p</a:t>
            </a:r>
            <a:r>
              <a:rPr lang="en-US" sz="1400" i="1" baseline="-25000" dirty="0" err="1">
                <a:latin typeface="Courier New" panose="02070309020205020404" pitchFamily="49" charset="0"/>
                <a:cs typeface="Courier New" panose="02070309020205020404" pitchFamily="49" charset="0"/>
              </a:rPr>
              <a:t>i</a:t>
            </a:r>
            <a:r>
              <a:rPr lang="en-US" sz="1400" dirty="0" err="1">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pre</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i:p</a:t>
            </a:r>
            <a:r>
              <a:rPr lang="en-US" sz="1400" i="1" baseline="-25000" dirty="0" err="1">
                <a:latin typeface="Courier New" panose="02070309020205020404" pitchFamily="49" charset="0"/>
                <a:cs typeface="Courier New" panose="02070309020205020404" pitchFamily="49" charset="0"/>
              </a:rPr>
              <a:t>i</a:t>
            </a:r>
            <a:r>
              <a:rPr lang="en-US" sz="1400" dirty="0" err="1">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Pre</a:t>
            </a:r>
            <a:r>
              <a:rPr lang="en-US" sz="1400" dirty="0">
                <a:latin typeface="Courier New" panose="02070309020205020404" pitchFamily="49" charset="0"/>
                <a:cs typeface="Courier New" panose="02070309020205020404" pitchFamily="49" charset="0"/>
              </a:rPr>
              <a:t>}</a:t>
            </a:r>
          </a:p>
          <a:p>
            <a:pPr marL="6350" lvl="2">
              <a:spcBef>
                <a:spcPts val="400"/>
              </a:spcBef>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for</a:t>
            </a:r>
            <a:r>
              <a:rPr lang="en-US" sz="1400" dirty="0">
                <a:latin typeface="Courier New" panose="02070309020205020404" pitchFamily="49" charset="0"/>
                <a:cs typeface="Courier New" panose="02070309020205020404" pitchFamily="49" charset="0"/>
              </a:rPr>
              <a:t> each 𝜑 ∈ 𝛷 </a:t>
            </a:r>
            <a:r>
              <a:rPr lang="en-US" sz="1400" b="1" dirty="0">
                <a:latin typeface="Courier New" panose="02070309020205020404" pitchFamily="49" charset="0"/>
                <a:cs typeface="Courier New" panose="02070309020205020404" pitchFamily="49" charset="0"/>
              </a:rPr>
              <a:t>do</a:t>
            </a:r>
          </a:p>
          <a:p>
            <a:pPr marL="6350" lvl="3">
              <a:spcBef>
                <a:spcPts val="400"/>
              </a:spcBef>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add </a:t>
            </a:r>
            <a:r>
              <a:rPr lang="de-DE" sz="1400" dirty="0">
                <a:latin typeface="Courier New" panose="02070309020205020404" pitchFamily="49" charset="0"/>
                <a:cs typeface="Courier New" panose="02070309020205020404" pitchFamily="49" charset="0"/>
              </a:rPr>
              <a:t>𝜑</a:t>
            </a:r>
            <a:r>
              <a:rPr lang="en-US" sz="1400" i="1"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to </a:t>
            </a:r>
            <a:r>
              <a:rPr lang="en-US" sz="1400" i="1" dirty="0">
                <a:latin typeface="Courier New" panose="02070309020205020404" pitchFamily="49" charset="0"/>
                <a:cs typeface="Courier New" panose="02070309020205020404" pitchFamily="49" charset="0"/>
              </a:rPr>
              <a:t>queue</a:t>
            </a:r>
          </a:p>
          <a:p>
            <a:pPr marL="6350" lvl="1">
              <a:spcBef>
                <a:spcPts val="400"/>
              </a:spcBef>
              <a:tabLst>
                <a:tab pos="354013" algn="l"/>
                <a:tab pos="708025" algn="l"/>
                <a:tab pos="1062038" algn="l"/>
                <a:tab pos="1416050" algn="l"/>
              </a:tabLst>
            </a:pPr>
            <a:r>
              <a:rPr lang="en-US" sz="1400" b="1" dirty="0">
                <a:latin typeface="Courier New" panose="02070309020205020404" pitchFamily="49" charset="0"/>
                <a:cs typeface="Courier New" panose="02070309020205020404" pitchFamily="49" charset="0"/>
              </a:rPr>
              <a:t>	return</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Landmarks</a:t>
            </a:r>
          </a:p>
        </p:txBody>
      </p:sp>
      <p:sp>
        <p:nvSpPr>
          <p:cNvPr id="27" name="Rectangle 26"/>
          <p:cNvSpPr>
            <a:spLocks noChangeAspect="1"/>
          </p:cNvSpPr>
          <p:nvPr/>
        </p:nvSpPr>
        <p:spPr bwMode="auto">
          <a:xfrm>
            <a:off x="6592655" y="2128963"/>
            <a:ext cx="2891027" cy="538980"/>
          </a:xfrm>
          <a:prstGeom prst="rect">
            <a:avLst/>
          </a:prstGeom>
          <a:noFill/>
          <a:ln w="28575" cap="flat" cmpd="sng" algn="ctr">
            <a:solidFill>
              <a:schemeClr val="accent3">
                <a:lumMod val="40000"/>
                <a:lumOff val="6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1600">
              <a:solidFill>
                <a:srgbClr val="081D58"/>
              </a:solidFill>
              <a:latin typeface="Helvetica" pitchFamily="-112" charset="0"/>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1CD10C36-87C4-7A42-97A9-745BFAFA5FA5}"/>
                  </a:ext>
                </a:extLst>
              </p:cNvPr>
              <p:cNvSpPr txBox="1"/>
              <p:nvPr/>
            </p:nvSpPr>
            <p:spPr>
              <a:xfrm>
                <a:off x="3422348" y="4698119"/>
                <a:ext cx="2291012" cy="1200329"/>
              </a:xfrm>
              <a:prstGeom prst="rect">
                <a:avLst/>
              </a:prstGeom>
            </p:spPr>
            <p:style>
              <a:lnRef idx="0">
                <a:schemeClr val="accent5"/>
              </a:lnRef>
              <a:fillRef idx="3">
                <a:schemeClr val="accent5"/>
              </a:fillRef>
              <a:effectRef idx="3">
                <a:schemeClr val="accent5"/>
              </a:effectRef>
              <a:fontRef idx="minor">
                <a:schemeClr val="lt1"/>
              </a:fontRef>
            </p:style>
            <p:txBody>
              <a:bodyPr wrap="none" rtlCol="0">
                <a:spAutoFit/>
              </a:bodyPr>
              <a:lstStyle/>
              <a:p>
                <a:r>
                  <a:rPr lang="en-US" dirty="0"/>
                  <a:t>Inputs: </a:t>
                </a:r>
              </a:p>
              <a:p>
                <a:pPr marL="285750" indent="-285750">
                  <a:buFont typeface="Arial" panose="020B0604020202020204" pitchFamily="34" charset="0"/>
                  <a:buChar char="•"/>
                </a:pPr>
                <a:r>
                  <a:rPr lang="en-US" dirty="0"/>
                  <a:t>Planning domain </a:t>
                </a:r>
                <a14:m>
                  <m:oMath xmlns:m="http://schemas.openxmlformats.org/officeDocument/2006/math">
                    <m:r>
                      <m:rPr>
                        <m:sty m:val="p"/>
                      </m:rPr>
                      <a:rPr lang="de-DE" b="0" i="0" smtClean="0">
                        <a:latin typeface="Cambria Math" panose="02040503050406030204" pitchFamily="18" charset="0"/>
                      </a:rPr>
                      <m:t>Σ</m:t>
                    </m:r>
                  </m:oMath>
                </a14:m>
                <a:endParaRPr lang="en-US" dirty="0"/>
              </a:p>
              <a:p>
                <a:pPr marL="285750" indent="-285750">
                  <a:buFont typeface="Arial" panose="020B0604020202020204" pitchFamily="34" charset="0"/>
                  <a:buChar char="•"/>
                </a:pPr>
                <a:r>
                  <a:rPr lang="en-US" dirty="0"/>
                  <a:t>Initial state </a:t>
                </a:r>
                <a14:m>
                  <m:oMath xmlns:m="http://schemas.openxmlformats.org/officeDocument/2006/math">
                    <m:sSub>
                      <m:sSubPr>
                        <m:ctrlPr>
                          <a:rPr lang="de-DE" i="1" dirty="0">
                            <a:latin typeface="Cambria Math" panose="02040503050406030204" pitchFamily="18" charset="0"/>
                          </a:rPr>
                        </m:ctrlPr>
                      </m:sSubPr>
                      <m:e>
                        <m:r>
                          <a:rPr lang="de-DE" i="1" dirty="0">
                            <a:latin typeface="Cambria Math" panose="02040503050406030204" pitchFamily="18" charset="0"/>
                          </a:rPr>
                          <m:t>𝑠</m:t>
                        </m:r>
                      </m:e>
                      <m:sub>
                        <m:r>
                          <a:rPr lang="de-DE" i="1" dirty="0">
                            <a:latin typeface="Cambria Math" panose="02040503050406030204" pitchFamily="18" charset="0"/>
                          </a:rPr>
                          <m:t>0</m:t>
                        </m:r>
                      </m:sub>
                    </m:sSub>
                  </m:oMath>
                </a14:m>
                <a:endParaRPr lang="en-US" dirty="0"/>
              </a:p>
              <a:p>
                <a:pPr marL="285750" indent="-285750">
                  <a:buFont typeface="Arial" panose="020B0604020202020204" pitchFamily="34" charset="0"/>
                  <a:buChar char="•"/>
                </a:pPr>
                <a:r>
                  <a:rPr lang="en-US" dirty="0"/>
                  <a:t>Set of goal atoms </a:t>
                </a:r>
                <a14:m>
                  <m:oMath xmlns:m="http://schemas.openxmlformats.org/officeDocument/2006/math">
                    <m:r>
                      <a:rPr lang="de-DE" i="1">
                        <a:latin typeface="Cambria Math" panose="02040503050406030204" pitchFamily="18" charset="0"/>
                      </a:rPr>
                      <m:t>𝑔</m:t>
                    </m:r>
                  </m:oMath>
                </a14:m>
                <a:endParaRPr lang="en-US" dirty="0"/>
              </a:p>
            </p:txBody>
          </p:sp>
        </mc:Choice>
        <mc:Fallback xmlns="">
          <p:sp>
            <p:nvSpPr>
              <p:cNvPr id="5" name="TextBox 4">
                <a:extLst>
                  <a:ext uri="{FF2B5EF4-FFF2-40B4-BE49-F238E27FC236}">
                    <a16:creationId xmlns:a16="http://schemas.microsoft.com/office/drawing/2014/main" id="{1CD10C36-87C4-7A42-97A9-745BFAFA5FA5}"/>
                  </a:ext>
                </a:extLst>
              </p:cNvPr>
              <p:cNvSpPr txBox="1">
                <a:spLocks noRot="1" noChangeAspect="1" noMove="1" noResize="1" noEditPoints="1" noAdjustHandles="1" noChangeArrowheads="1" noChangeShapeType="1" noTextEdit="1"/>
              </p:cNvSpPr>
              <p:nvPr/>
            </p:nvSpPr>
            <p:spPr>
              <a:xfrm>
                <a:off x="3422348" y="4698119"/>
                <a:ext cx="2291012" cy="1200329"/>
              </a:xfrm>
              <a:prstGeom prst="rect">
                <a:avLst/>
              </a:prstGeom>
              <a:blipFill>
                <a:blip r:embed="rId12"/>
                <a:stretch>
                  <a:fillRect/>
                </a:stretch>
              </a:blipFill>
            </p:spPr>
            <p:txBody>
              <a:bodyPr/>
              <a:lstStyle/>
              <a:p>
                <a:r>
                  <a:rPr lang="en-DE">
                    <a:noFill/>
                  </a:rPr>
                  <a:t> </a:t>
                </a:r>
              </a:p>
            </p:txBody>
          </p:sp>
        </mc:Fallback>
      </mc:AlternateContent>
    </p:spTree>
    <p:extLst>
      <p:ext uri="{BB962C8B-B14F-4D97-AF65-F5344CB8AC3E}">
        <p14:creationId xmlns:p14="http://schemas.microsoft.com/office/powerpoint/2010/main" val="6031779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Discussion</a:t>
            </a:r>
          </a:p>
        </p:txBody>
      </p:sp>
      <p:sp>
        <p:nvSpPr>
          <p:cNvPr id="3" name="Content Placeholder 2"/>
          <p:cNvSpPr>
            <a:spLocks noGrp="1"/>
          </p:cNvSpPr>
          <p:nvPr>
            <p:ph idx="1"/>
          </p:nvPr>
        </p:nvSpPr>
        <p:spPr/>
        <p:txBody>
          <a:bodyPr>
            <a:noAutofit/>
          </a:bodyPr>
          <a:lstStyle/>
          <a:p>
            <a:r>
              <a:rPr lang="en-US" dirty="0"/>
              <a:t>Advantage of domain-specific representation:</a:t>
            </a:r>
          </a:p>
          <a:p>
            <a:pPr lvl="1"/>
            <a:r>
              <a:rPr lang="en-US" dirty="0"/>
              <a:t>Can choose whatever works best for that particular domain</a:t>
            </a:r>
          </a:p>
          <a:p>
            <a:r>
              <a:rPr lang="en-US" dirty="0"/>
              <a:t>Disadvantage: </a:t>
            </a:r>
          </a:p>
          <a:p>
            <a:pPr lvl="1"/>
            <a:r>
              <a:rPr lang="en-US" dirty="0"/>
              <a:t>For each new domain, need new representation and deliberation algorithms</a:t>
            </a:r>
          </a:p>
          <a:p>
            <a:r>
              <a:rPr lang="en-US" dirty="0"/>
              <a:t>Alternative: </a:t>
            </a:r>
            <a:r>
              <a:rPr lang="en-US" dirty="0">
                <a:solidFill>
                  <a:schemeClr val="accent1"/>
                </a:solidFill>
              </a:rPr>
              <a:t>domain-independent</a:t>
            </a:r>
            <a:r>
              <a:rPr lang="en-US" i="1" dirty="0"/>
              <a:t> </a:t>
            </a:r>
            <a:r>
              <a:rPr lang="en-US" dirty="0"/>
              <a:t>representation</a:t>
            </a:r>
          </a:p>
          <a:p>
            <a:pPr lvl="1"/>
            <a:r>
              <a:rPr lang="en-US" dirty="0"/>
              <a:t>Try to create a “standard format” that can be used for many different planning domains</a:t>
            </a:r>
          </a:p>
          <a:p>
            <a:pPr lvl="1"/>
            <a:r>
              <a:rPr lang="en-US" dirty="0"/>
              <a:t>Deliberation algorithms that work for anything in this format</a:t>
            </a:r>
          </a:p>
          <a:p>
            <a:r>
              <a:rPr lang="en-US" dirty="0">
                <a:solidFill>
                  <a:schemeClr val="accent1"/>
                </a:solidFill>
              </a:rPr>
              <a:t>State-variable</a:t>
            </a:r>
            <a:r>
              <a:rPr lang="en-US" dirty="0"/>
              <a:t> representation</a:t>
            </a:r>
          </a:p>
          <a:p>
            <a:pPr lvl="1"/>
            <a:r>
              <a:rPr lang="en-US" dirty="0"/>
              <a:t>Simple formats for describing states and actions</a:t>
            </a:r>
          </a:p>
          <a:p>
            <a:pPr lvl="1"/>
            <a:r>
              <a:rPr lang="en-US" dirty="0"/>
              <a:t>Limited representational capability but easy to compute, easy to reason about</a:t>
            </a:r>
          </a:p>
          <a:p>
            <a:pPr lvl="1"/>
            <a:r>
              <a:rPr lang="en-US" dirty="0"/>
              <a:t>Domain-independent search algorithms and heuristic functions that can be used in all state-variable planning problems</a:t>
            </a:r>
          </a:p>
        </p:txBody>
      </p:sp>
      <p:sp>
        <p:nvSpPr>
          <p:cNvPr id="5" name="Date Placeholder 4">
            <a:extLst>
              <a:ext uri="{FF2B5EF4-FFF2-40B4-BE49-F238E27FC236}">
                <a16:creationId xmlns:a16="http://schemas.microsoft.com/office/drawing/2014/main" id="{0214F836-28DE-C44B-BB88-D4DB667B4148}"/>
              </a:ext>
            </a:extLst>
          </p:cNvPr>
          <p:cNvSpPr>
            <a:spLocks noGrp="1"/>
          </p:cNvSpPr>
          <p:nvPr>
            <p:ph type="dt" sz="half" idx="2"/>
          </p:nvPr>
        </p:nvSpPr>
        <p:spPr/>
        <p:txBody>
          <a:bodyPr/>
          <a:lstStyle/>
          <a:p>
            <a:r>
              <a:rPr lang="de-DE"/>
              <a:t>Deterministic</a:t>
            </a:r>
            <a:endParaRPr lang="de-DE" dirty="0"/>
          </a:p>
        </p:txBody>
      </p:sp>
      <p:sp>
        <p:nvSpPr>
          <p:cNvPr id="6" name="Footer Placeholder 5">
            <a:extLst>
              <a:ext uri="{FF2B5EF4-FFF2-40B4-BE49-F238E27FC236}">
                <a16:creationId xmlns:a16="http://schemas.microsoft.com/office/drawing/2014/main" id="{57355451-FDE2-79A9-8233-80F2041BDAEA}"/>
              </a:ext>
            </a:extLst>
          </p:cNvPr>
          <p:cNvSpPr>
            <a:spLocks noGrp="1"/>
          </p:cNvSpPr>
          <p:nvPr>
            <p:ph type="ftr" sz="quarter" idx="3"/>
          </p:nvPr>
        </p:nvSpPr>
        <p:spPr/>
        <p:txBody>
          <a:bodyPr/>
          <a:lstStyle/>
          <a:p>
            <a:r>
              <a:rPr lang="en-GB"/>
              <a:t>T. Braun - APA</a:t>
            </a:r>
          </a:p>
        </p:txBody>
      </p:sp>
      <p:sp>
        <p:nvSpPr>
          <p:cNvPr id="4" name="Slide Number Placeholder 3">
            <a:extLst>
              <a:ext uri="{FF2B5EF4-FFF2-40B4-BE49-F238E27FC236}">
                <a16:creationId xmlns:a16="http://schemas.microsoft.com/office/drawing/2014/main" id="{9598D42D-02AE-A145-ACB9-600AB507EADC}"/>
              </a:ext>
            </a:extLst>
          </p:cNvPr>
          <p:cNvSpPr>
            <a:spLocks noGrp="1"/>
          </p:cNvSpPr>
          <p:nvPr>
            <p:ph type="sldNum" sz="quarter" idx="4"/>
          </p:nvPr>
        </p:nvSpPr>
        <p:spPr/>
        <p:txBody>
          <a:bodyPr/>
          <a:lstStyle/>
          <a:p>
            <a:fld id="{67C9959E-8E6B-B04C-9955-EA096F41CA7A}" type="slidenum">
              <a:rPr lang="en-GB" smtClean="0"/>
              <a:t>11</a:t>
            </a:fld>
            <a:endParaRPr lang="en-GB"/>
          </a:p>
        </p:txBody>
      </p:sp>
    </p:spTree>
    <p:extLst>
      <p:ext uri="{BB962C8B-B14F-4D97-AF65-F5344CB8AC3E}">
        <p14:creationId xmlns:p14="http://schemas.microsoft.com/office/powerpoint/2010/main" val="392094650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RPG-based Landmark Computation</a:t>
            </a:r>
          </a:p>
        </p:txBody>
      </p:sp>
      <p:sp>
        <p:nvSpPr>
          <p:cNvPr id="4" name="Date Placeholder 3">
            <a:extLst>
              <a:ext uri="{FF2B5EF4-FFF2-40B4-BE49-F238E27FC236}">
                <a16:creationId xmlns:a16="http://schemas.microsoft.com/office/drawing/2014/main" id="{6F061BC3-B8ED-844F-8176-4FC5AA7D5444}"/>
              </a:ext>
            </a:extLst>
          </p:cNvPr>
          <p:cNvSpPr>
            <a:spLocks noGrp="1"/>
          </p:cNvSpPr>
          <p:nvPr>
            <p:ph type="dt" sz="half" idx="2"/>
          </p:nvPr>
        </p:nvSpPr>
        <p:spPr/>
        <p:txBody>
          <a:bodyPr/>
          <a:lstStyle/>
          <a:p>
            <a:r>
              <a:rPr lang="de-DE"/>
              <a:t>Deterministic</a:t>
            </a:r>
            <a:endParaRPr lang="de-DE" dirty="0"/>
          </a:p>
        </p:txBody>
      </p:sp>
      <p:sp>
        <p:nvSpPr>
          <p:cNvPr id="5" name="Footer Placeholder 4">
            <a:extLst>
              <a:ext uri="{FF2B5EF4-FFF2-40B4-BE49-F238E27FC236}">
                <a16:creationId xmlns:a16="http://schemas.microsoft.com/office/drawing/2014/main" id="{BFF8D8A0-C168-93DA-5306-ED3E7F79962E}"/>
              </a:ext>
            </a:extLst>
          </p:cNvPr>
          <p:cNvSpPr>
            <a:spLocks noGrp="1"/>
          </p:cNvSpPr>
          <p:nvPr>
            <p:ph type="ftr" sz="quarter" idx="3"/>
          </p:nvPr>
        </p:nvSpPr>
        <p:spPr/>
        <p:txBody>
          <a:bodyPr/>
          <a:lstStyle/>
          <a:p>
            <a:r>
              <a:rPr lang="en-GB"/>
              <a:t>T. Braun - APA</a:t>
            </a:r>
          </a:p>
        </p:txBody>
      </p:sp>
      <p:sp>
        <p:nvSpPr>
          <p:cNvPr id="3" name="Slide Number Placeholder 2">
            <a:extLst>
              <a:ext uri="{FF2B5EF4-FFF2-40B4-BE49-F238E27FC236}">
                <a16:creationId xmlns:a16="http://schemas.microsoft.com/office/drawing/2014/main" id="{56EF348F-177B-C445-A256-6BA552C50B75}"/>
              </a:ext>
            </a:extLst>
          </p:cNvPr>
          <p:cNvSpPr>
            <a:spLocks noGrp="1"/>
          </p:cNvSpPr>
          <p:nvPr>
            <p:ph type="sldNum" sz="quarter" idx="4"/>
          </p:nvPr>
        </p:nvSpPr>
        <p:spPr/>
        <p:txBody>
          <a:bodyPr/>
          <a:lstStyle/>
          <a:p>
            <a:fld id="{67C9959E-8E6B-B04C-9955-EA096F41CA7A}" type="slidenum">
              <a:rPr lang="en-GB" smtClean="0"/>
              <a:t>110</a:t>
            </a:fld>
            <a:endParaRPr lang="en-GB"/>
          </a:p>
        </p:txBody>
      </p:sp>
      <mc:AlternateContent xmlns:mc="http://schemas.openxmlformats.org/markup-compatibility/2006" xmlns:a14="http://schemas.microsoft.com/office/drawing/2010/main">
        <mc:Choice Requires="a14">
          <p:sp>
            <p:nvSpPr>
              <p:cNvPr id="33" name="Rectangle 32"/>
              <p:cNvSpPr/>
              <p:nvPr/>
            </p:nvSpPr>
            <p:spPr>
              <a:xfrm>
                <a:off x="2238384" y="5483350"/>
                <a:ext cx="2069201" cy="369332"/>
              </a:xfrm>
              <a:prstGeom prst="rect">
                <a:avLst/>
              </a:prstGeom>
              <a:ln/>
            </p:spPr>
            <p:style>
              <a:lnRef idx="0">
                <a:schemeClr val="accent6"/>
              </a:lnRef>
              <a:fillRef idx="3">
                <a:schemeClr val="accent6"/>
              </a:fillRef>
              <a:effectRef idx="3">
                <a:schemeClr val="accent6"/>
              </a:effectRef>
              <a:fontRef idx="minor">
                <a:schemeClr val="lt1"/>
              </a:fontRef>
            </p:style>
            <p:txBody>
              <a:bodyPr wrap="square">
                <a:spAutoFit/>
              </a:bodyPr>
              <a:lstStyle/>
              <a:p>
                <a:pPr indent="-165100">
                  <a:spcBef>
                    <a:spcPts val="400"/>
                  </a:spcBef>
                </a:pPr>
                <a:r>
                  <a:rPr lang="en-US" dirty="0">
                    <a:cs typeface="Times New Roman"/>
                  </a:rPr>
                  <a:t>“relevant” actions </a:t>
                </a:r>
                <a14:m>
                  <m:oMath xmlns:m="http://schemas.openxmlformats.org/officeDocument/2006/math">
                    <m:r>
                      <a:rPr lang="en-US" i="1" dirty="0">
                        <a:latin typeface="Cambria Math" panose="02040503050406030204" pitchFamily="18" charset="0"/>
                        <a:cs typeface="Times New Roman"/>
                      </a:rPr>
                      <m:t>𝑅</m:t>
                    </m:r>
                  </m:oMath>
                </a14:m>
                <a:endParaRPr lang="en-US" dirty="0">
                  <a:cs typeface="Times New Roman"/>
                </a:endParaRPr>
              </a:p>
            </p:txBody>
          </p:sp>
        </mc:Choice>
        <mc:Fallback xmlns="">
          <p:sp>
            <p:nvSpPr>
              <p:cNvPr id="33" name="Rectangle 32"/>
              <p:cNvSpPr>
                <a:spLocks noRot="1" noChangeAspect="1" noMove="1" noResize="1" noEditPoints="1" noAdjustHandles="1" noChangeArrowheads="1" noChangeShapeType="1" noTextEdit="1"/>
              </p:cNvSpPr>
              <p:nvPr/>
            </p:nvSpPr>
            <p:spPr>
              <a:xfrm>
                <a:off x="2238384" y="5483350"/>
                <a:ext cx="2069201" cy="369332"/>
              </a:xfrm>
              <a:prstGeom prst="rect">
                <a:avLst/>
              </a:prstGeom>
              <a:blipFill>
                <a:blip r:embed="rId2"/>
                <a:stretch>
                  <a:fillRect/>
                </a:stretch>
              </a:blipFill>
              <a:ln/>
            </p:spPr>
            <p:txBody>
              <a:bodyPr/>
              <a:lstStyle/>
              <a:p>
                <a:r>
                  <a:rPr lang="en-DE">
                    <a:noFill/>
                  </a:rPr>
                  <a:t> </a:t>
                </a:r>
              </a:p>
            </p:txBody>
          </p:sp>
        </mc:Fallback>
      </mc:AlternateContent>
      <p:cxnSp>
        <p:nvCxnSpPr>
          <p:cNvPr id="37" name="Straight Arrow Connector 36">
            <a:extLst>
              <a:ext uri="{FF2B5EF4-FFF2-40B4-BE49-F238E27FC236}">
                <a16:creationId xmlns:a16="http://schemas.microsoft.com/office/drawing/2014/main" id="{E6A8CA51-5A25-6E47-8A03-36761328A6D0}"/>
              </a:ext>
            </a:extLst>
          </p:cNvPr>
          <p:cNvCxnSpPr>
            <a:cxnSpLocks/>
            <a:stCxn id="33" idx="1"/>
            <a:endCxn id="38" idx="2"/>
          </p:cNvCxnSpPr>
          <p:nvPr/>
        </p:nvCxnSpPr>
        <p:spPr>
          <a:xfrm flipH="1" flipV="1">
            <a:off x="1515598" y="5429021"/>
            <a:ext cx="722786" cy="238995"/>
          </a:xfrm>
          <a:prstGeom prst="straightConnector1">
            <a:avLst/>
          </a:prstGeom>
          <a:ln>
            <a:solidFill>
              <a:schemeClr val="accent6"/>
            </a:solidFill>
            <a:tailEnd type="arrow"/>
          </a:ln>
        </p:spPr>
        <p:style>
          <a:lnRef idx="2">
            <a:schemeClr val="accent4">
              <a:shade val="50000"/>
            </a:schemeClr>
          </a:lnRef>
          <a:fillRef idx="1">
            <a:schemeClr val="accent4"/>
          </a:fillRef>
          <a:effectRef idx="0">
            <a:schemeClr val="accent4"/>
          </a:effectRef>
          <a:fontRef idx="minor">
            <a:schemeClr val="lt1"/>
          </a:fontRef>
        </p:style>
      </p:cxnSp>
      <p:sp>
        <p:nvSpPr>
          <p:cNvPr id="30" name="Rectangle 29">
            <a:extLst>
              <a:ext uri="{FF2B5EF4-FFF2-40B4-BE49-F238E27FC236}">
                <a16:creationId xmlns:a16="http://schemas.microsoft.com/office/drawing/2014/main" id="{298B57C7-11B6-9C4F-BE18-2FE6D83CC33E}"/>
              </a:ext>
            </a:extLst>
          </p:cNvPr>
          <p:cNvSpPr/>
          <p:nvPr/>
        </p:nvSpPr>
        <p:spPr>
          <a:xfrm>
            <a:off x="5862711" y="793157"/>
            <a:ext cx="5968964" cy="5109091"/>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marL="6350">
              <a:tabLst>
                <a:tab pos="354013" algn="l"/>
                <a:tab pos="708025" algn="l"/>
                <a:tab pos="1062038" algn="l"/>
                <a:tab pos="1416050" algn="l"/>
              </a:tabLst>
            </a:pPr>
            <a:r>
              <a:rPr lang="en-US" sz="1400" b="1" dirty="0">
                <a:latin typeface="Courier New" panose="02070309020205020404" pitchFamily="49" charset="0"/>
                <a:cs typeface="Courier New" panose="02070309020205020404" pitchFamily="49" charset="0"/>
              </a:rPr>
              <a:t>RPG-Landmarks(</a:t>
            </a:r>
            <a:r>
              <a:rPr lang="en-US" sz="1400" b="1" i="1" dirty="0">
                <a:latin typeface="Courier New" panose="02070309020205020404" pitchFamily="49" charset="0"/>
                <a:cs typeface="Courier New" panose="02070309020205020404" pitchFamily="49" charset="0"/>
              </a:rPr>
              <a:t>s</a:t>
            </a:r>
            <a:r>
              <a:rPr lang="en-US" sz="1400" b="1" baseline="-25000" dirty="0">
                <a:latin typeface="Courier New" panose="02070309020205020404" pitchFamily="49" charset="0"/>
                <a:cs typeface="Courier New" panose="02070309020205020404" pitchFamily="49" charset="0"/>
              </a:rPr>
              <a:t>0</a:t>
            </a:r>
            <a:r>
              <a:rPr lang="en-US" sz="1400" b="1" dirty="0">
                <a:latin typeface="Courier New" panose="02070309020205020404" pitchFamily="49" charset="0"/>
                <a:cs typeface="Courier New" panose="02070309020205020404" pitchFamily="49" charset="0"/>
              </a:rPr>
              <a:t>, </a:t>
            </a:r>
            <a:r>
              <a:rPr lang="en-US" sz="1400" b="1" i="1" dirty="0">
                <a:latin typeface="Courier New" panose="02070309020205020404" pitchFamily="49" charset="0"/>
                <a:cs typeface="Courier New" panose="02070309020205020404" pitchFamily="49" charset="0"/>
              </a:rPr>
              <a:t>g</a:t>
            </a:r>
            <a:r>
              <a:rPr lang="en-US" sz="1400" b="1" i="1" baseline="-25000" dirty="0">
                <a:latin typeface="Courier New" panose="02070309020205020404" pitchFamily="49" charset="0"/>
                <a:cs typeface="Courier New" panose="02070309020205020404" pitchFamily="49" charset="0"/>
              </a:rPr>
              <a:t> </a:t>
            </a:r>
            <a:r>
              <a:rPr lang="en-US" sz="1400" b="1" i="1" dirty="0">
                <a:latin typeface="Courier New" panose="02070309020205020404" pitchFamily="49" charset="0"/>
                <a:cs typeface="Courier New" panose="02070309020205020404" pitchFamily="49" charset="0"/>
              </a:rPr>
              <a:t>=</a:t>
            </a:r>
            <a:r>
              <a:rPr lang="en-US" sz="1400" b="1" i="1" baseline="-250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a:t>
            </a:r>
            <a:r>
              <a:rPr lang="en-US" sz="1400" b="1" i="1" dirty="0">
                <a:latin typeface="Courier New" panose="02070309020205020404" pitchFamily="49" charset="0"/>
                <a:cs typeface="Courier New" panose="02070309020205020404" pitchFamily="49" charset="0"/>
              </a:rPr>
              <a:t>g</a:t>
            </a:r>
            <a:r>
              <a:rPr lang="en-US" sz="1400" b="1" baseline="-25000" dirty="0">
                <a:latin typeface="Courier New" panose="02070309020205020404" pitchFamily="49" charset="0"/>
                <a:cs typeface="Courier New" panose="02070309020205020404" pitchFamily="49" charset="0"/>
              </a:rPr>
              <a:t>1</a:t>
            </a:r>
            <a:r>
              <a:rPr lang="en-US" sz="1400" b="1" dirty="0">
                <a:latin typeface="Courier New" panose="02070309020205020404" pitchFamily="49" charset="0"/>
                <a:cs typeface="Courier New" panose="02070309020205020404" pitchFamily="49" charset="0"/>
              </a:rPr>
              <a:t>, </a:t>
            </a:r>
            <a:r>
              <a:rPr lang="en-US" sz="1400" b="1" i="1" dirty="0">
                <a:latin typeface="Courier New" panose="02070309020205020404" pitchFamily="49" charset="0"/>
                <a:cs typeface="Courier New" panose="02070309020205020404" pitchFamily="49" charset="0"/>
              </a:rPr>
              <a:t>g</a:t>
            </a:r>
            <a:r>
              <a:rPr lang="en-US" sz="1400" b="1" baseline="-25000" dirty="0">
                <a:latin typeface="Courier New" panose="02070309020205020404" pitchFamily="49" charset="0"/>
                <a:cs typeface="Courier New" panose="02070309020205020404" pitchFamily="49" charset="0"/>
              </a:rPr>
              <a:t>2</a:t>
            </a:r>
            <a:r>
              <a:rPr lang="en-US" sz="1400" b="1" dirty="0">
                <a:latin typeface="Courier New" panose="02070309020205020404" pitchFamily="49" charset="0"/>
                <a:cs typeface="Courier New" panose="02070309020205020404" pitchFamily="49" charset="0"/>
              </a:rPr>
              <a:t>,…, </a:t>
            </a:r>
            <a:r>
              <a:rPr lang="en-US" sz="1400" b="1" i="1" dirty="0" err="1">
                <a:latin typeface="Courier New" panose="02070309020205020404" pitchFamily="49" charset="0"/>
                <a:cs typeface="Courier New" panose="02070309020205020404" pitchFamily="49" charset="0"/>
              </a:rPr>
              <a:t>g</a:t>
            </a:r>
            <a:r>
              <a:rPr lang="en-US" sz="1400" b="1" i="1" baseline="-25000" dirty="0" err="1">
                <a:latin typeface="Courier New" panose="02070309020205020404" pitchFamily="49" charset="0"/>
                <a:cs typeface="Courier New" panose="02070309020205020404" pitchFamily="49" charset="0"/>
              </a:rPr>
              <a:t>k</a:t>
            </a:r>
            <a:r>
              <a:rPr lang="en-US" sz="1400" b="1" dirty="0">
                <a:latin typeface="Courier New" panose="02070309020205020404" pitchFamily="49" charset="0"/>
                <a:cs typeface="Courier New" panose="02070309020205020404" pitchFamily="49" charset="0"/>
              </a:rPr>
              <a:t>})</a:t>
            </a:r>
          </a:p>
          <a:p>
            <a:pPr marL="6350" lvl="1">
              <a:spcBef>
                <a:spcPts val="400"/>
              </a:spcBef>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queue</a:t>
            </a:r>
            <a:r>
              <a:rPr lang="en-US" sz="1400" dirty="0">
                <a:latin typeface="Courier New" panose="02070309020205020404" pitchFamily="49" charset="0"/>
                <a:cs typeface="Courier New" panose="02070309020205020404" pitchFamily="49" charset="0"/>
              </a:rPr>
              <a:t> ← {</a:t>
            </a:r>
            <a:r>
              <a:rPr lang="en-US" sz="1400" i="1" dirty="0" err="1">
                <a:latin typeface="Courier New" panose="02070309020205020404" pitchFamily="49" charset="0"/>
                <a:cs typeface="Courier New" panose="02070309020205020404" pitchFamily="49" charset="0"/>
              </a:rPr>
              <a:t>g</a:t>
            </a:r>
            <a:r>
              <a:rPr lang="en-US" sz="1400" i="1" baseline="-25000" dirty="0" err="1">
                <a:latin typeface="Courier New" panose="02070309020205020404" pitchFamily="49" charset="0"/>
                <a:cs typeface="Courier New" panose="02070309020205020404" pitchFamily="49" charset="0"/>
              </a:rPr>
              <a:t>i</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g</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s</a:t>
            </a:r>
            <a:r>
              <a:rPr lang="en-US" sz="1400" baseline="-25000" dirty="0">
                <a:latin typeface="Courier New" panose="02070309020205020404" pitchFamily="49" charset="0"/>
                <a:cs typeface="Courier New" panose="02070309020205020404" pitchFamily="49" charset="0"/>
              </a:rPr>
              <a:t>0</a:t>
            </a:r>
            <a:r>
              <a:rPr lang="en-US" sz="1400" dirty="0">
                <a:latin typeface="Courier New" panose="02070309020205020404" pitchFamily="49" charset="0"/>
                <a:cs typeface="Courier New" panose="02070309020205020404" pitchFamily="49" charset="0"/>
              </a:rPr>
              <a:t> doesn’t satisfy </a:t>
            </a:r>
            <a:r>
              <a:rPr lang="en-US" sz="1400" i="1" dirty="0" err="1">
                <a:latin typeface="Courier New" panose="02070309020205020404" pitchFamily="49" charset="0"/>
                <a:cs typeface="Courier New" panose="02070309020205020404" pitchFamily="49" charset="0"/>
              </a:rPr>
              <a:t>g</a:t>
            </a:r>
            <a:r>
              <a:rPr lang="en-US" sz="1400" i="1" baseline="-25000" dirty="0" err="1">
                <a:latin typeface="Courier New" panose="02070309020205020404" pitchFamily="49" charset="0"/>
                <a:cs typeface="Courier New" panose="02070309020205020404" pitchFamily="49" charset="0"/>
              </a:rPr>
              <a:t>i</a:t>
            </a:r>
            <a:r>
              <a:rPr lang="en-US" sz="1400" dirty="0">
                <a:latin typeface="Courier New" panose="02070309020205020404" pitchFamily="49" charset="0"/>
                <a:cs typeface="Courier New" panose="02070309020205020404" pitchFamily="49" charset="0"/>
              </a:rPr>
              <a:t>}; </a:t>
            </a:r>
          </a:p>
          <a:p>
            <a:pPr marL="6350" lvl="1">
              <a:spcBef>
                <a:spcPts val="400"/>
              </a:spcBef>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Landmarks </a:t>
            </a:r>
            <a:r>
              <a:rPr lang="en-US" sz="1400" dirty="0">
                <a:latin typeface="Courier New" panose="02070309020205020404" pitchFamily="49" charset="0"/>
                <a:cs typeface="Courier New" panose="02070309020205020404" pitchFamily="49" charset="0"/>
              </a:rPr>
              <a:t>← ∅</a:t>
            </a:r>
          </a:p>
          <a:p>
            <a:pPr marL="6350" lvl="1">
              <a:spcBef>
                <a:spcPts val="400"/>
              </a:spcBef>
              <a:tabLst>
                <a:tab pos="354013" algn="l"/>
                <a:tab pos="708025" algn="l"/>
                <a:tab pos="1062038" algn="l"/>
                <a:tab pos="1416050"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 all actions</a:t>
            </a:r>
          </a:p>
          <a:p>
            <a:pPr marL="6350" lvl="1">
              <a:spcBef>
                <a:spcPts val="400"/>
              </a:spcBef>
              <a:tabLst>
                <a:tab pos="354013" algn="l"/>
                <a:tab pos="708025" algn="l"/>
                <a:tab pos="1062038" algn="l"/>
                <a:tab pos="1416050" algn="l"/>
              </a:tabLst>
            </a:pPr>
            <a:r>
              <a:rPr lang="en-US" sz="1400" b="1" dirty="0">
                <a:latin typeface="Courier New" panose="02070309020205020404" pitchFamily="49" charset="0"/>
                <a:cs typeface="Courier New" panose="02070309020205020404" pitchFamily="49" charset="0"/>
              </a:rPr>
              <a:t>	while</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queue </a:t>
            </a:r>
            <a:r>
              <a:rPr lang="en-US" sz="1400" dirty="0">
                <a:latin typeface="Courier New" panose="02070309020205020404" pitchFamily="49" charset="0"/>
                <a:cs typeface="Courier New" panose="02070309020205020404" pitchFamily="49" charset="0"/>
              </a:rPr>
              <a:t>≠ ∅ </a:t>
            </a:r>
            <a:r>
              <a:rPr lang="en-US" sz="1400" b="1" dirty="0">
                <a:latin typeface="Courier New" panose="02070309020205020404" pitchFamily="49" charset="0"/>
                <a:cs typeface="Courier New" panose="02070309020205020404" pitchFamily="49" charset="0"/>
              </a:rPr>
              <a:t>do</a:t>
            </a:r>
          </a:p>
          <a:p>
            <a:pPr marL="6350" lvl="2">
              <a:spcBef>
                <a:spcPts val="400"/>
              </a:spcBef>
              <a:tabLst>
                <a:tab pos="354013" algn="l"/>
                <a:tab pos="708025" algn="l"/>
                <a:tab pos="1062038" algn="l"/>
                <a:tab pos="1416050" algn="l"/>
              </a:tabLst>
            </a:pPr>
            <a:r>
              <a:rPr lang="en-US" sz="1400" dirty="0">
                <a:latin typeface="Courier New" panose="02070309020205020404" pitchFamily="49" charset="0"/>
                <a:cs typeface="Courier New" panose="02070309020205020404" pitchFamily="49" charset="0"/>
              </a:rPr>
              <a:t>		remove a </a:t>
            </a:r>
            <a:r>
              <a:rPr lang="en-US" sz="1400" i="1" dirty="0" err="1">
                <a:latin typeface="Courier New" panose="02070309020205020404" pitchFamily="49" charset="0"/>
                <a:cs typeface="Courier New" panose="02070309020205020404" pitchFamily="49" charset="0"/>
              </a:rPr>
              <a:t>g</a:t>
            </a:r>
            <a:r>
              <a:rPr lang="en-US" sz="1400" i="1" baseline="-25000" dirty="0" err="1">
                <a:latin typeface="Courier New" panose="02070309020205020404" pitchFamily="49" charset="0"/>
                <a:cs typeface="Courier New" panose="02070309020205020404" pitchFamily="49" charset="0"/>
              </a:rPr>
              <a:t>i</a:t>
            </a:r>
            <a:r>
              <a:rPr lang="en-US" sz="1400" i="1"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from </a:t>
            </a:r>
            <a:r>
              <a:rPr lang="en-US" sz="1400" i="1" dirty="0">
                <a:latin typeface="Courier New" panose="02070309020205020404" pitchFamily="49" charset="0"/>
                <a:cs typeface="Courier New" panose="02070309020205020404" pitchFamily="49" charset="0"/>
              </a:rPr>
              <a:t>queue</a:t>
            </a:r>
            <a:r>
              <a:rPr lang="en-US" sz="1400" dirty="0">
                <a:latin typeface="Courier New" panose="02070309020205020404" pitchFamily="49" charset="0"/>
                <a:cs typeface="Courier New" panose="02070309020205020404" pitchFamily="49" charset="0"/>
              </a:rPr>
              <a:t> </a:t>
            </a:r>
          </a:p>
          <a:p>
            <a:pPr marL="6350" lvl="2">
              <a:spcBef>
                <a:spcPts val="400"/>
              </a:spcBef>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Landmarks </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 Landmarks </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 </a:t>
            </a:r>
            <a:r>
              <a:rPr lang="en-US" sz="1400" i="1" dirty="0" err="1">
                <a:latin typeface="Courier New" panose="02070309020205020404" pitchFamily="49" charset="0"/>
                <a:cs typeface="Courier New" panose="02070309020205020404" pitchFamily="49" charset="0"/>
              </a:rPr>
              <a:t>g</a:t>
            </a:r>
            <a:r>
              <a:rPr lang="en-US" sz="1400" i="1" baseline="-25000" dirty="0" err="1">
                <a:latin typeface="Courier New" panose="02070309020205020404" pitchFamily="49" charset="0"/>
                <a:cs typeface="Courier New" panose="02070309020205020404" pitchFamily="49" charset="0"/>
              </a:rPr>
              <a:t>i</a:t>
            </a:r>
            <a:endParaRPr lang="en-US" sz="1400" i="1" dirty="0">
              <a:latin typeface="Courier New" panose="02070309020205020404" pitchFamily="49" charset="0"/>
              <a:cs typeface="Courier New" panose="02070309020205020404" pitchFamily="49" charset="0"/>
            </a:endParaRPr>
          </a:p>
          <a:p>
            <a:pPr marL="6350" lvl="2">
              <a:spcBef>
                <a:spcPts val="400"/>
              </a:spcBef>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R </a:t>
            </a:r>
            <a:r>
              <a:rPr lang="en-US" sz="1400" dirty="0">
                <a:latin typeface="Courier New" panose="02070309020205020404" pitchFamily="49" charset="0"/>
                <a:cs typeface="Courier New" panose="02070309020205020404" pitchFamily="49" charset="0"/>
              </a:rPr>
              <a:t>← {actions whose effects include </a:t>
            </a:r>
            <a:r>
              <a:rPr lang="en-US" sz="1400" i="1" dirty="0" err="1">
                <a:latin typeface="Courier New" panose="02070309020205020404" pitchFamily="49" charset="0"/>
                <a:cs typeface="Courier New" panose="02070309020205020404" pitchFamily="49" charset="0"/>
              </a:rPr>
              <a:t>g</a:t>
            </a:r>
            <a:r>
              <a:rPr lang="en-US" sz="1400" i="1" baseline="-25000" dirty="0" err="1">
                <a:latin typeface="Courier New" panose="02070309020205020404" pitchFamily="49" charset="0"/>
                <a:cs typeface="Courier New" panose="02070309020205020404" pitchFamily="49" charset="0"/>
              </a:rPr>
              <a:t>i</a:t>
            </a:r>
            <a:r>
              <a:rPr lang="en-US" sz="1400" dirty="0">
                <a:latin typeface="Courier New" panose="02070309020205020404" pitchFamily="49" charset="0"/>
                <a:cs typeface="Courier New" panose="02070309020205020404" pitchFamily="49" charset="0"/>
              </a:rPr>
              <a:t>}</a:t>
            </a:r>
          </a:p>
          <a:p>
            <a:pPr marL="6350" lvl="2">
              <a:spcBef>
                <a:spcPts val="400"/>
              </a:spcBef>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if</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s</a:t>
            </a:r>
            <a:r>
              <a:rPr lang="en-US" sz="1400" baseline="-25000" dirty="0">
                <a:latin typeface="Courier New" panose="02070309020205020404" pitchFamily="49" charset="0"/>
                <a:cs typeface="Courier New" panose="02070309020205020404" pitchFamily="49" charset="0"/>
              </a:rPr>
              <a:t>0</a:t>
            </a:r>
            <a:r>
              <a:rPr lang="en-US" sz="1400" dirty="0">
                <a:latin typeface="Courier New" panose="02070309020205020404" pitchFamily="49" charset="0"/>
                <a:cs typeface="Courier New" panose="02070309020205020404" pitchFamily="49" charset="0"/>
              </a:rPr>
              <a:t> satisfies </a:t>
            </a:r>
            <a:r>
              <a:rPr lang="en-US" sz="1400" i="1" dirty="0">
                <a:latin typeface="Courier New" panose="02070309020205020404" pitchFamily="49" charset="0"/>
                <a:cs typeface="Courier New" panose="02070309020205020404" pitchFamily="49" charset="0"/>
              </a:rPr>
              <a:t>pre</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for some </a:t>
            </a:r>
            <a:r>
              <a:rPr lang="en-US" sz="1400" i="1" dirty="0">
                <a:latin typeface="Courier New" panose="02070309020205020404" pitchFamily="49" charset="0"/>
                <a:cs typeface="Courier New" panose="02070309020205020404" pitchFamily="49" charset="0"/>
              </a:rPr>
              <a:t>a </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R</a:t>
            </a: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then</a:t>
            </a:r>
            <a:r>
              <a:rPr lang="en-US" sz="1400" dirty="0">
                <a:latin typeface="Courier New" panose="02070309020205020404" pitchFamily="49" charset="0"/>
                <a:cs typeface="Courier New" panose="02070309020205020404" pitchFamily="49" charset="0"/>
              </a:rPr>
              <a:t> </a:t>
            </a:r>
          </a:p>
          <a:p>
            <a:pPr marL="6350" lvl="2">
              <a:spcBef>
                <a:spcPts val="400"/>
              </a:spcBef>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	return</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Landmarks</a:t>
            </a:r>
            <a:endParaRPr lang="en-US" sz="1400" dirty="0">
              <a:latin typeface="Courier New" panose="02070309020205020404" pitchFamily="49" charset="0"/>
              <a:cs typeface="Courier New" panose="02070309020205020404" pitchFamily="49" charset="0"/>
            </a:endParaRPr>
          </a:p>
          <a:p>
            <a:pPr marL="6350" lvl="2">
              <a:spcBef>
                <a:spcPts val="400"/>
              </a:spcBef>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generate RPG from </a:t>
            </a:r>
            <a:r>
              <a:rPr lang="en-US" sz="1400" i="1" dirty="0">
                <a:latin typeface="Courier New" panose="02070309020205020404" pitchFamily="49" charset="0"/>
                <a:cs typeface="Courier New" panose="02070309020205020404" pitchFamily="49" charset="0"/>
              </a:rPr>
              <a:t>s</a:t>
            </a:r>
            <a:r>
              <a:rPr lang="en-US" sz="1400" baseline="-25000" dirty="0">
                <a:latin typeface="Courier New" panose="02070309020205020404" pitchFamily="49" charset="0"/>
                <a:cs typeface="Courier New" panose="02070309020205020404" pitchFamily="49" charset="0"/>
              </a:rPr>
              <a:t>0</a:t>
            </a:r>
            <a:r>
              <a:rPr lang="en-US" sz="1400" i="1"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and </a:t>
            </a:r>
            <a:r>
              <a:rPr lang="en-US" sz="1400" i="1" dirty="0">
                <a:latin typeface="Courier New" panose="02070309020205020404" pitchFamily="49" charset="0"/>
                <a:cs typeface="Courier New" panose="02070309020205020404" pitchFamily="49" charset="0"/>
              </a:rPr>
              <a:t>A</a:t>
            </a:r>
            <a:r>
              <a:rPr lang="en-US" sz="1400" i="1" baseline="-25000"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a:t>
            </a:r>
            <a:r>
              <a:rPr lang="en-US" sz="1400" i="1" baseline="-250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R</a:t>
            </a:r>
            <a:r>
              <a:rPr lang="en-US" sz="1400" dirty="0">
                <a:latin typeface="Courier New" panose="02070309020205020404" pitchFamily="49" charset="0"/>
                <a:cs typeface="Courier New" panose="02070309020205020404" pitchFamily="49" charset="0"/>
              </a:rPr>
              <a:t>, stop when </a:t>
            </a:r>
            <a:r>
              <a:rPr lang="en-US" sz="1400" i="1" dirty="0" err="1">
                <a:latin typeface="Courier New" panose="02070309020205020404" pitchFamily="49" charset="0"/>
                <a:cs typeface="Courier New" panose="02070309020205020404" pitchFamily="49" charset="0"/>
              </a:rPr>
              <a:t>ŝ</a:t>
            </a:r>
            <a:r>
              <a:rPr lang="en-US" sz="1400" i="1" baseline="-25000" dirty="0" err="1">
                <a:latin typeface="Courier New" panose="02070309020205020404" pitchFamily="49" charset="0"/>
                <a:cs typeface="Courier New" panose="02070309020205020404" pitchFamily="49" charset="0"/>
                <a:sym typeface="Wingdings"/>
              </a:rPr>
              <a:t>k</a:t>
            </a:r>
            <a:r>
              <a:rPr lang="en-US" sz="1400" i="1" dirty="0">
                <a:latin typeface="Courier New" panose="02070309020205020404" pitchFamily="49" charset="0"/>
                <a:cs typeface="Courier New" panose="02070309020205020404" pitchFamily="49" charset="0"/>
                <a:sym typeface="Wingdings"/>
              </a:rPr>
              <a:t>=</a:t>
            </a:r>
            <a:r>
              <a:rPr lang="en-US" sz="1400" i="1" dirty="0" err="1">
                <a:latin typeface="Courier New" panose="02070309020205020404" pitchFamily="49" charset="0"/>
                <a:cs typeface="Courier New" panose="02070309020205020404" pitchFamily="49" charset="0"/>
              </a:rPr>
              <a:t>ŝ</a:t>
            </a:r>
            <a:r>
              <a:rPr lang="en-US" sz="1400" i="1" baseline="-25000" dirty="0" err="1">
                <a:latin typeface="Courier New" panose="02070309020205020404" pitchFamily="49" charset="0"/>
                <a:cs typeface="Courier New" panose="02070309020205020404" pitchFamily="49" charset="0"/>
                <a:sym typeface="Wingdings"/>
              </a:rPr>
              <a:t>k</a:t>
            </a:r>
            <a:r>
              <a:rPr lang="en-US" sz="1400" i="1" baseline="-25000" dirty="0">
                <a:latin typeface="Courier New" panose="02070309020205020404" pitchFamily="49" charset="0"/>
                <a:cs typeface="Courier New" panose="02070309020205020404" pitchFamily="49" charset="0"/>
                <a:sym typeface="Wingdings"/>
              </a:rPr>
              <a:t>–</a:t>
            </a:r>
            <a:r>
              <a:rPr lang="en-US" sz="1400" baseline="-25000" dirty="0">
                <a:latin typeface="Courier New" panose="02070309020205020404" pitchFamily="49" charset="0"/>
                <a:cs typeface="Courier New" panose="02070309020205020404" pitchFamily="49" charset="0"/>
                <a:sym typeface="Wingdings"/>
              </a:rPr>
              <a:t>1</a:t>
            </a:r>
            <a:endParaRPr lang="en-US" sz="1400" dirty="0">
              <a:latin typeface="Courier New" panose="02070309020205020404" pitchFamily="49" charset="0"/>
              <a:cs typeface="Courier New" panose="02070309020205020404" pitchFamily="49" charset="0"/>
            </a:endParaRPr>
          </a:p>
          <a:p>
            <a:pPr marL="6350" lvl="2">
              <a:spcBef>
                <a:spcPts val="400"/>
              </a:spcBef>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N</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R </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r</a:t>
            </a:r>
            <a:r>
              <a:rPr lang="en-US" sz="1400" dirty="0">
                <a:latin typeface="Courier New" panose="02070309020205020404" pitchFamily="49" charset="0"/>
                <a:cs typeface="Courier New" panose="02070309020205020404" pitchFamily="49" charset="0"/>
              </a:rPr>
              <a:t>-applicable in </a:t>
            </a:r>
            <a:r>
              <a:rPr lang="en-US" sz="1400" i="1" dirty="0" err="1">
                <a:latin typeface="Courier New" panose="02070309020205020404" pitchFamily="49" charset="0"/>
                <a:cs typeface="Courier New" panose="02070309020205020404" pitchFamily="49" charset="0"/>
              </a:rPr>
              <a:t>ŝ</a:t>
            </a:r>
            <a:r>
              <a:rPr lang="en-US" sz="1400" i="1" baseline="-25000" dirty="0" err="1">
                <a:latin typeface="Courier New" panose="02070309020205020404" pitchFamily="49" charset="0"/>
                <a:cs typeface="Courier New" panose="02070309020205020404" pitchFamily="49" charset="0"/>
                <a:sym typeface="Wingdings"/>
              </a:rPr>
              <a:t>k</a:t>
            </a:r>
            <a:r>
              <a:rPr lang="en-US" sz="1400" dirty="0">
                <a:latin typeface="Courier New" panose="02070309020205020404" pitchFamily="49" charset="0"/>
                <a:cs typeface="Courier New" panose="02070309020205020404" pitchFamily="49" charset="0"/>
              </a:rPr>
              <a:t>}</a:t>
            </a:r>
          </a:p>
          <a:p>
            <a:pPr marL="6350" lvl="2">
              <a:spcBef>
                <a:spcPts val="400"/>
              </a:spcBef>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if</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N</a:t>
            </a:r>
            <a:r>
              <a:rPr lang="en-US" sz="1400" dirty="0">
                <a:latin typeface="Courier New" panose="02070309020205020404" pitchFamily="49" charset="0"/>
                <a:cs typeface="Courier New" panose="02070309020205020404" pitchFamily="49" charset="0"/>
              </a:rPr>
              <a:t> = ∅ </a:t>
            </a:r>
            <a:r>
              <a:rPr lang="en-US" sz="1400" b="1" dirty="0">
                <a:latin typeface="Courier New" panose="02070309020205020404" pitchFamily="49" charset="0"/>
                <a:cs typeface="Courier New" panose="02070309020205020404" pitchFamily="49" charset="0"/>
              </a:rPr>
              <a:t>then</a:t>
            </a:r>
            <a:r>
              <a:rPr lang="en-US" sz="1400" dirty="0">
                <a:latin typeface="Courier New" panose="02070309020205020404" pitchFamily="49" charset="0"/>
                <a:cs typeface="Courier New" panose="02070309020205020404" pitchFamily="49" charset="0"/>
              </a:rPr>
              <a:t> </a:t>
            </a:r>
          </a:p>
          <a:p>
            <a:pPr marL="6350" lvl="2">
              <a:spcBef>
                <a:spcPts val="400"/>
              </a:spcBef>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return</a:t>
            </a:r>
            <a:r>
              <a:rPr lang="en-US" sz="1400" dirty="0">
                <a:latin typeface="Courier New" panose="02070309020205020404" pitchFamily="49" charset="0"/>
                <a:cs typeface="Courier New" panose="02070309020205020404" pitchFamily="49" charset="0"/>
              </a:rPr>
              <a:t> failure</a:t>
            </a:r>
          </a:p>
          <a:p>
            <a:pPr marL="6350" lvl="2">
              <a:spcBef>
                <a:spcPts val="400"/>
              </a:spcBef>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Pre</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pre</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N</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s</a:t>
            </a:r>
            <a:r>
              <a:rPr lang="en-US" sz="1400" baseline="-25000" dirty="0">
                <a:latin typeface="Courier New" panose="02070309020205020404" pitchFamily="49" charset="0"/>
                <a:cs typeface="Courier New" panose="02070309020205020404" pitchFamily="49" charset="0"/>
              </a:rPr>
              <a:t>0</a:t>
            </a:r>
          </a:p>
          <a:p>
            <a:pPr marL="6350" lvl="2">
              <a:spcBef>
                <a:spcPts val="400"/>
              </a:spcBef>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𝛷 ← {</a:t>
            </a:r>
            <a:r>
              <a:rPr lang="en-US" sz="1400" i="1" dirty="0">
                <a:latin typeface="Courier New" panose="02070309020205020404" pitchFamily="49" charset="0"/>
                <a:cs typeface="Courier New" panose="02070309020205020404" pitchFamily="49" charset="0"/>
              </a:rPr>
              <a:t>p</a:t>
            </a:r>
            <a:r>
              <a:rPr lang="en-US" sz="1400" baseline="-25000" dirty="0">
                <a:latin typeface="Courier New" panose="02070309020205020404" pitchFamily="49" charset="0"/>
                <a:cs typeface="Courier New" panose="02070309020205020404" pitchFamily="49" charset="0"/>
              </a:rPr>
              <a:t>1</a:t>
            </a:r>
            <a:r>
              <a:rPr lang="en-US" sz="1400" dirty="0">
                <a:latin typeface="Courier New" panose="02070309020205020404" pitchFamily="49" charset="0"/>
                <a:ea typeface="ＭＳ ゴシック"/>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p</a:t>
            </a:r>
            <a:r>
              <a:rPr lang="en-US" sz="1400" baseline="-25000" dirty="0">
                <a:latin typeface="Courier New" panose="02070309020205020404" pitchFamily="49" charset="0"/>
                <a:cs typeface="Courier New" panose="02070309020205020404" pitchFamily="49" charset="0"/>
              </a:rPr>
              <a:t>2</a:t>
            </a:r>
            <a:r>
              <a:rPr lang="en-US" sz="1400" dirty="0">
                <a:latin typeface="Courier New" panose="02070309020205020404" pitchFamily="49" charset="0"/>
                <a:ea typeface="ＭＳ ゴシック"/>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p</a:t>
            </a:r>
            <a:r>
              <a:rPr lang="en-US" sz="1400" i="1" baseline="-25000" dirty="0">
                <a:latin typeface="Courier New" panose="02070309020205020404" pitchFamily="49" charset="0"/>
                <a:cs typeface="Courier New" panose="02070309020205020404" pitchFamily="49" charset="0"/>
              </a:rPr>
              <a:t>m</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m</a:t>
            </a:r>
            <a:r>
              <a:rPr lang="en-US" sz="1400" dirty="0">
                <a:latin typeface="Courier New" panose="02070309020205020404" pitchFamily="49" charset="0"/>
                <a:cs typeface="Courier New" panose="02070309020205020404" pitchFamily="49" charset="0"/>
              </a:rPr>
              <a:t>≤4,∀</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N </a:t>
            </a:r>
            <a:r>
              <a:rPr lang="en-US" sz="1400" dirty="0">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i</a:t>
            </a:r>
            <a:r>
              <a:rPr lang="en-US" sz="1400" dirty="0" err="1">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p</a:t>
            </a:r>
            <a:r>
              <a:rPr lang="en-US" sz="1400" i="1" baseline="-25000" dirty="0" err="1">
                <a:latin typeface="Courier New" panose="02070309020205020404" pitchFamily="49" charset="0"/>
                <a:cs typeface="Courier New" panose="02070309020205020404" pitchFamily="49" charset="0"/>
              </a:rPr>
              <a:t>i</a:t>
            </a:r>
            <a:r>
              <a:rPr lang="en-US" sz="1400" dirty="0" err="1">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pre</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i:p</a:t>
            </a:r>
            <a:r>
              <a:rPr lang="en-US" sz="1400" i="1" baseline="-25000" dirty="0" err="1">
                <a:latin typeface="Courier New" panose="02070309020205020404" pitchFamily="49" charset="0"/>
                <a:cs typeface="Courier New" panose="02070309020205020404" pitchFamily="49" charset="0"/>
              </a:rPr>
              <a:t>i</a:t>
            </a:r>
            <a:r>
              <a:rPr lang="en-US" sz="1400" dirty="0" err="1">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Pre</a:t>
            </a:r>
            <a:r>
              <a:rPr lang="en-US" sz="1400" dirty="0">
                <a:latin typeface="Courier New" panose="02070309020205020404" pitchFamily="49" charset="0"/>
                <a:cs typeface="Courier New" panose="02070309020205020404" pitchFamily="49" charset="0"/>
              </a:rPr>
              <a:t>}</a:t>
            </a:r>
          </a:p>
          <a:p>
            <a:pPr marL="6350" lvl="2">
              <a:spcBef>
                <a:spcPts val="400"/>
              </a:spcBef>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for</a:t>
            </a:r>
            <a:r>
              <a:rPr lang="en-US" sz="1400" dirty="0">
                <a:latin typeface="Courier New" panose="02070309020205020404" pitchFamily="49" charset="0"/>
                <a:cs typeface="Courier New" panose="02070309020205020404" pitchFamily="49" charset="0"/>
              </a:rPr>
              <a:t> each 𝜑 ∈ 𝛷 </a:t>
            </a:r>
            <a:r>
              <a:rPr lang="en-US" sz="1400" b="1" dirty="0">
                <a:latin typeface="Courier New" panose="02070309020205020404" pitchFamily="49" charset="0"/>
                <a:cs typeface="Courier New" panose="02070309020205020404" pitchFamily="49" charset="0"/>
              </a:rPr>
              <a:t>do</a:t>
            </a:r>
          </a:p>
          <a:p>
            <a:pPr marL="6350" lvl="3">
              <a:spcBef>
                <a:spcPts val="400"/>
              </a:spcBef>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add </a:t>
            </a:r>
            <a:r>
              <a:rPr lang="de-DE" sz="1400" dirty="0">
                <a:latin typeface="Courier New" panose="02070309020205020404" pitchFamily="49" charset="0"/>
                <a:cs typeface="Courier New" panose="02070309020205020404" pitchFamily="49" charset="0"/>
              </a:rPr>
              <a:t>𝜑</a:t>
            </a:r>
            <a:r>
              <a:rPr lang="en-US" sz="1400" i="1"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to </a:t>
            </a:r>
            <a:r>
              <a:rPr lang="en-US" sz="1400" i="1" dirty="0">
                <a:latin typeface="Courier New" panose="02070309020205020404" pitchFamily="49" charset="0"/>
                <a:cs typeface="Courier New" panose="02070309020205020404" pitchFamily="49" charset="0"/>
              </a:rPr>
              <a:t>queue</a:t>
            </a:r>
          </a:p>
          <a:p>
            <a:pPr marL="6350" lvl="1">
              <a:spcBef>
                <a:spcPts val="400"/>
              </a:spcBef>
              <a:tabLst>
                <a:tab pos="354013" algn="l"/>
                <a:tab pos="708025" algn="l"/>
                <a:tab pos="1062038" algn="l"/>
                <a:tab pos="1416050" algn="l"/>
              </a:tabLst>
            </a:pPr>
            <a:r>
              <a:rPr lang="en-US" sz="1400" b="1" dirty="0">
                <a:latin typeface="Courier New" panose="02070309020205020404" pitchFamily="49" charset="0"/>
                <a:cs typeface="Courier New" panose="02070309020205020404" pitchFamily="49" charset="0"/>
              </a:rPr>
              <a:t>	return</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Landmarks</a:t>
            </a:r>
          </a:p>
        </p:txBody>
      </p:sp>
      <p:sp>
        <p:nvSpPr>
          <p:cNvPr id="36" name="Rectangle 35">
            <a:extLst>
              <a:ext uri="{FF2B5EF4-FFF2-40B4-BE49-F238E27FC236}">
                <a16:creationId xmlns:a16="http://schemas.microsoft.com/office/drawing/2014/main" id="{09D462DA-4B28-FB4F-A5B4-8476DB870187}"/>
              </a:ext>
            </a:extLst>
          </p:cNvPr>
          <p:cNvSpPr>
            <a:spLocks noChangeAspect="1"/>
          </p:cNvSpPr>
          <p:nvPr/>
        </p:nvSpPr>
        <p:spPr bwMode="auto">
          <a:xfrm>
            <a:off x="6592655" y="2648790"/>
            <a:ext cx="4115393" cy="300170"/>
          </a:xfrm>
          <a:prstGeom prst="rect">
            <a:avLst/>
          </a:prstGeom>
          <a:noFill/>
          <a:ln w="28575" cap="flat" cmpd="sng" algn="ctr">
            <a:solidFill>
              <a:schemeClr val="accent3">
                <a:lumMod val="40000"/>
                <a:lumOff val="6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1600">
              <a:solidFill>
                <a:srgbClr val="081D58"/>
              </a:solidFill>
              <a:latin typeface="Helvetica" pitchFamily="-112" charset="0"/>
            </a:endParaRPr>
          </a:p>
        </p:txBody>
      </p:sp>
      <p:grpSp>
        <p:nvGrpSpPr>
          <p:cNvPr id="15" name="Group 14">
            <a:extLst>
              <a:ext uri="{FF2B5EF4-FFF2-40B4-BE49-F238E27FC236}">
                <a16:creationId xmlns:a16="http://schemas.microsoft.com/office/drawing/2014/main" id="{65F32E52-A911-D444-940B-57505BAE657E}"/>
              </a:ext>
            </a:extLst>
          </p:cNvPr>
          <p:cNvGrpSpPr/>
          <p:nvPr/>
        </p:nvGrpSpPr>
        <p:grpSpPr>
          <a:xfrm>
            <a:off x="359625" y="1995023"/>
            <a:ext cx="2269004" cy="3662599"/>
            <a:chOff x="6552914" y="1817531"/>
            <a:chExt cx="2269004" cy="3662599"/>
          </a:xfrm>
        </p:grpSpPr>
        <p:sp>
          <p:nvSpPr>
            <p:cNvPr id="38" name="Rounded Rectangle 37">
              <a:extLst>
                <a:ext uri="{FF2B5EF4-FFF2-40B4-BE49-F238E27FC236}">
                  <a16:creationId xmlns:a16="http://schemas.microsoft.com/office/drawing/2014/main" id="{6D88B8A2-9676-2E40-9255-C6B195973C3C}"/>
                </a:ext>
              </a:extLst>
            </p:cNvPr>
            <p:cNvSpPr/>
            <p:nvPr/>
          </p:nvSpPr>
          <p:spPr>
            <a:xfrm>
              <a:off x="7431355" y="2046130"/>
              <a:ext cx="555064" cy="3205399"/>
            </a:xfrm>
            <a:prstGeom prst="roundRect">
              <a:avLst/>
            </a:prstGeom>
            <a:noFill/>
            <a:ln w="28575">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1" name="Group 40">
              <a:extLst>
                <a:ext uri="{FF2B5EF4-FFF2-40B4-BE49-F238E27FC236}">
                  <a16:creationId xmlns:a16="http://schemas.microsoft.com/office/drawing/2014/main" id="{3C072A7A-589D-3643-9B19-BD0095EB06FB}"/>
                </a:ext>
              </a:extLst>
            </p:cNvPr>
            <p:cNvGrpSpPr/>
            <p:nvPr/>
          </p:nvGrpSpPr>
          <p:grpSpPr>
            <a:xfrm>
              <a:off x="6552914" y="1817531"/>
              <a:ext cx="2269004" cy="3662599"/>
              <a:chOff x="6552914" y="1895021"/>
              <a:chExt cx="2269004" cy="3662599"/>
            </a:xfrm>
          </p:grpSpPr>
          <mc:AlternateContent xmlns:mc="http://schemas.openxmlformats.org/markup-compatibility/2006" xmlns:a14="http://schemas.microsoft.com/office/drawing/2010/main">
            <mc:Choice Requires="a14">
              <p:sp>
                <p:nvSpPr>
                  <p:cNvPr id="42" name="Oval 41">
                    <a:extLst>
                      <a:ext uri="{FF2B5EF4-FFF2-40B4-BE49-F238E27FC236}">
                        <a16:creationId xmlns:a16="http://schemas.microsoft.com/office/drawing/2014/main" id="{C9D38FF8-2713-B14F-BFCF-D58127AD65D9}"/>
                      </a:ext>
                    </a:extLst>
                  </p:cNvPr>
                  <p:cNvSpPr/>
                  <p:nvPr/>
                </p:nvSpPr>
                <p:spPr bwMode="auto">
                  <a:xfrm>
                    <a:off x="8364718" y="3331438"/>
                    <a:ext cx="457200" cy="457200"/>
                  </a:xfrm>
                  <a:prstGeom prst="ellipse">
                    <a:avLst/>
                  </a:prstGeom>
                  <a:solidFill>
                    <a:schemeClr val="bg1">
                      <a:lumMod val="85000"/>
                    </a:schemeClr>
                  </a:solidFill>
                  <a:ln w="12700" cap="flat" cmpd="sng" algn="ctr">
                    <a:solidFill>
                      <a:schemeClr val="accent1"/>
                    </a:solidFill>
                    <a:prstDash val="solid"/>
                    <a:round/>
                    <a:headEnd type="none" w="med" len="med"/>
                    <a:tailEnd type="none" w="med" len="med"/>
                  </a:ln>
                  <a:effectLst/>
                </p:spPr>
                <p:txBody>
                  <a:bodyPr vert="horz" wrap="square" lIns="72000" tIns="0" rIns="0" bIns="45720" numCol="1" rtlCol="0" anchor="b" anchorCtr="0" compatLnSpc="1">
                    <a:prstTxWarp prst="textNoShape">
                      <a:avLst/>
                    </a:prstTxWarp>
                  </a:bodyPr>
                  <a:lstStyle/>
                  <a:p>
                    <a:pPr algn="ctr"/>
                    <a14:m>
                      <m:oMathPara xmlns:m="http://schemas.openxmlformats.org/officeDocument/2006/math">
                        <m:oMathParaPr>
                          <m:jc m:val="centerGroup"/>
                        </m:oMathParaPr>
                        <m:oMath xmlns:m="http://schemas.openxmlformats.org/officeDocument/2006/math">
                          <m:sSub>
                            <m:sSubPr>
                              <m:ctrlPr>
                                <a:rPr lang="de-DE" sz="2000" i="1" dirty="0">
                                  <a:latin typeface="Cambria Math" panose="02040503050406030204" pitchFamily="18" charset="0"/>
                                  <a:cs typeface="Times New Roman"/>
                                </a:rPr>
                              </m:ctrlPr>
                            </m:sSubPr>
                            <m:e>
                              <m:r>
                                <a:rPr lang="en-US" sz="2000" i="1" dirty="0">
                                  <a:latin typeface="Cambria Math" panose="02040503050406030204" pitchFamily="18" charset="0"/>
                                  <a:cs typeface="Times New Roman"/>
                                </a:rPr>
                                <m:t>𝑔</m:t>
                              </m:r>
                            </m:e>
                            <m:sub>
                              <m:r>
                                <a:rPr lang="de-DE" sz="2000" i="1" dirty="0">
                                  <a:latin typeface="Cambria Math" panose="02040503050406030204" pitchFamily="18" charset="0"/>
                                  <a:cs typeface="Times New Roman"/>
                                </a:rPr>
                                <m:t>𝑖</m:t>
                              </m:r>
                            </m:sub>
                          </m:sSub>
                        </m:oMath>
                      </m:oMathPara>
                    </a14:m>
                    <a:endParaRPr lang="en-US" sz="2000" i="1" baseline="-25000" dirty="0">
                      <a:solidFill>
                        <a:srgbClr val="081D58"/>
                      </a:solidFill>
                      <a:latin typeface="Times New Roman"/>
                      <a:cs typeface="Times New Roman"/>
                    </a:endParaRPr>
                  </a:p>
                </p:txBody>
              </p:sp>
            </mc:Choice>
            <mc:Fallback xmlns="">
              <p:sp>
                <p:nvSpPr>
                  <p:cNvPr id="42" name="Oval 41">
                    <a:extLst>
                      <a:ext uri="{FF2B5EF4-FFF2-40B4-BE49-F238E27FC236}">
                        <a16:creationId xmlns:a16="http://schemas.microsoft.com/office/drawing/2014/main" id="{C9D38FF8-2713-B14F-BFCF-D58127AD65D9}"/>
                      </a:ext>
                    </a:extLst>
                  </p:cNvPr>
                  <p:cNvSpPr>
                    <a:spLocks noRot="1" noChangeAspect="1" noMove="1" noResize="1" noEditPoints="1" noAdjustHandles="1" noChangeArrowheads="1" noChangeShapeType="1" noTextEdit="1"/>
                  </p:cNvSpPr>
                  <p:nvPr/>
                </p:nvSpPr>
                <p:spPr bwMode="auto">
                  <a:xfrm>
                    <a:off x="8364718" y="3331438"/>
                    <a:ext cx="457200" cy="457200"/>
                  </a:xfrm>
                  <a:prstGeom prst="ellipse">
                    <a:avLst/>
                  </a:prstGeom>
                  <a:blipFill>
                    <a:blip r:embed="rId3"/>
                    <a:stretch>
                      <a:fillRect/>
                    </a:stretch>
                  </a:blipFill>
                  <a:ln w="12700" cap="flat" cmpd="sng" algn="ctr">
                    <a:solidFill>
                      <a:schemeClr val="accent1"/>
                    </a:solidFill>
                    <a:prstDash val="solid"/>
                    <a:round/>
                    <a:headEnd type="none" w="med" len="med"/>
                    <a:tailEnd type="none" w="med" len="med"/>
                  </a:ln>
                  <a:effectLst/>
                </p:spPr>
                <p:txBody>
                  <a:bodyPr/>
                  <a:lstStyle/>
                  <a:p>
                    <a:r>
                      <a:rPr lang="en-GB">
                        <a:noFill/>
                      </a:rPr>
                      <a:t> </a:t>
                    </a:r>
                  </a:p>
                </p:txBody>
              </p:sp>
            </mc:Fallback>
          </mc:AlternateContent>
          <p:cxnSp>
            <p:nvCxnSpPr>
              <p:cNvPr id="43" name="Straight Arrow Connector 42">
                <a:extLst>
                  <a:ext uri="{FF2B5EF4-FFF2-40B4-BE49-F238E27FC236}">
                    <a16:creationId xmlns:a16="http://schemas.microsoft.com/office/drawing/2014/main" id="{CED455EE-F3D6-CF4E-89CD-160A445C59B8}"/>
                  </a:ext>
                </a:extLst>
              </p:cNvPr>
              <p:cNvCxnSpPr>
                <a:stCxn id="45" idx="3"/>
                <a:endCxn id="42" idx="2"/>
              </p:cNvCxnSpPr>
              <p:nvPr/>
            </p:nvCxnSpPr>
            <p:spPr bwMode="auto">
              <a:xfrm flipV="1">
                <a:off x="7899059" y="3560038"/>
                <a:ext cx="465659" cy="142405"/>
              </a:xfrm>
              <a:prstGeom prst="straightConnector1">
                <a:avLst/>
              </a:prstGeom>
              <a:solidFill>
                <a:schemeClr val="accent1"/>
              </a:solidFill>
              <a:ln w="12700" cap="flat" cmpd="sng" algn="ctr">
                <a:solidFill>
                  <a:schemeClr val="accent1"/>
                </a:solidFill>
                <a:prstDash val="sysDot"/>
                <a:round/>
                <a:headEnd type="none" w="med" len="med"/>
                <a:tailEnd type="stealth" w="med" len="lg"/>
              </a:ln>
              <a:effectLst/>
            </p:spPr>
          </p:cxnSp>
          <p:cxnSp>
            <p:nvCxnSpPr>
              <p:cNvPr id="44" name="Straight Arrow Connector 43">
                <a:extLst>
                  <a:ext uri="{FF2B5EF4-FFF2-40B4-BE49-F238E27FC236}">
                    <a16:creationId xmlns:a16="http://schemas.microsoft.com/office/drawing/2014/main" id="{75379BC3-0AF8-7241-AF0E-AC6B5FD0D88F}"/>
                  </a:ext>
                </a:extLst>
              </p:cNvPr>
              <p:cNvCxnSpPr>
                <a:stCxn id="46" idx="3"/>
                <a:endCxn id="42" idx="1"/>
              </p:cNvCxnSpPr>
              <p:nvPr/>
            </p:nvCxnSpPr>
            <p:spPr bwMode="auto">
              <a:xfrm>
                <a:off x="7893095" y="2430442"/>
                <a:ext cx="538578" cy="967951"/>
              </a:xfrm>
              <a:prstGeom prst="straightConnector1">
                <a:avLst/>
              </a:prstGeom>
              <a:solidFill>
                <a:schemeClr val="accent1"/>
              </a:solidFill>
              <a:ln w="12700" cap="flat" cmpd="sng" algn="ctr">
                <a:solidFill>
                  <a:schemeClr val="accent1"/>
                </a:solidFill>
                <a:prstDash val="sysDot"/>
                <a:round/>
                <a:headEnd type="none" w="med" len="med"/>
                <a:tailEnd type="stealth" w="med" len="lg"/>
              </a:ln>
              <a:effectLst/>
            </p:spPr>
          </p:cxnSp>
          <mc:AlternateContent xmlns:mc="http://schemas.openxmlformats.org/markup-compatibility/2006" xmlns:a14="http://schemas.microsoft.com/office/drawing/2010/main">
            <mc:Choice Requires="a14">
              <p:sp>
                <p:nvSpPr>
                  <p:cNvPr id="45" name="Rectangle 44">
                    <a:extLst>
                      <a:ext uri="{FF2B5EF4-FFF2-40B4-BE49-F238E27FC236}">
                        <a16:creationId xmlns:a16="http://schemas.microsoft.com/office/drawing/2014/main" id="{0AF505DE-7A84-D84F-B224-A3A859371B0B}"/>
                      </a:ext>
                    </a:extLst>
                  </p:cNvPr>
                  <p:cNvSpPr/>
                  <p:nvPr/>
                </p:nvSpPr>
                <p:spPr bwMode="auto">
                  <a:xfrm>
                    <a:off x="7520759" y="3529030"/>
                    <a:ext cx="378300" cy="346826"/>
                  </a:xfrm>
                  <a:prstGeom prst="rect">
                    <a:avLst/>
                  </a:prstGeom>
                  <a:solidFill>
                    <a:schemeClr val="accent1"/>
                  </a:solidFill>
                  <a:ln w="12700" cap="flat" cmpd="sng" algn="ctr">
                    <a:solidFill>
                      <a:schemeClr val="accent1"/>
                    </a:solidFill>
                    <a:prstDash val="solid"/>
                    <a:round/>
                    <a:headEnd type="none" w="med" len="med"/>
                    <a:tailEnd type="none" w="med" len="med"/>
                  </a:ln>
                  <a:effectLst/>
                </p:spPr>
                <p:txBody>
                  <a:bodyPr vert="horz" wrap="none" lIns="72000" tIns="0" rIns="0" bIns="45720" numCol="1" rtlCol="0" anchor="t" anchorCtr="0" compatLnSpc="1">
                    <a:prstTxWarp prst="textNoShape">
                      <a:avLst/>
                    </a:prstTxWarp>
                    <a:spAutoFit/>
                  </a:bodyPr>
                  <a:lstStyle/>
                  <a:p>
                    <a:pPr algn="ctr"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sSub>
                            <m:sSubPr>
                              <m:ctrlPr>
                                <a:rPr lang="de-DE" sz="2000" i="1" dirty="0">
                                  <a:solidFill>
                                    <a:schemeClr val="bg1"/>
                                  </a:solidFill>
                                  <a:latin typeface="Cambria Math" panose="02040503050406030204" pitchFamily="18" charset="0"/>
                                  <a:cs typeface="Times New Roman"/>
                                </a:rPr>
                              </m:ctrlPr>
                            </m:sSubPr>
                            <m:e>
                              <m:r>
                                <a:rPr lang="en-US" sz="2000" i="1" dirty="0">
                                  <a:solidFill>
                                    <a:schemeClr val="bg1"/>
                                  </a:solidFill>
                                  <a:latin typeface="Cambria Math" panose="02040503050406030204" pitchFamily="18" charset="0"/>
                                  <a:cs typeface="Times New Roman"/>
                                </a:rPr>
                                <m:t>𝑎</m:t>
                              </m:r>
                            </m:e>
                            <m:sub>
                              <m:r>
                                <a:rPr lang="de-DE" sz="2000" i="1" dirty="0">
                                  <a:solidFill>
                                    <a:schemeClr val="bg1"/>
                                  </a:solidFill>
                                  <a:latin typeface="Cambria Math" panose="02040503050406030204" pitchFamily="18" charset="0"/>
                                  <a:cs typeface="Times New Roman"/>
                                </a:rPr>
                                <m:t>2</m:t>
                              </m:r>
                            </m:sub>
                          </m:sSub>
                        </m:oMath>
                      </m:oMathPara>
                    </a14:m>
                    <a:endParaRPr lang="en-US" sz="2000" baseline="-25000" dirty="0">
                      <a:solidFill>
                        <a:schemeClr val="bg1"/>
                      </a:solidFill>
                      <a:latin typeface="Times New Roman"/>
                      <a:cs typeface="Times New Roman"/>
                    </a:endParaRPr>
                  </a:p>
                </p:txBody>
              </p:sp>
            </mc:Choice>
            <mc:Fallback xmlns="">
              <p:sp>
                <p:nvSpPr>
                  <p:cNvPr id="45" name="Rectangle 44">
                    <a:extLst>
                      <a:ext uri="{FF2B5EF4-FFF2-40B4-BE49-F238E27FC236}">
                        <a16:creationId xmlns:a16="http://schemas.microsoft.com/office/drawing/2014/main" id="{0AF505DE-7A84-D84F-B224-A3A859371B0B}"/>
                      </a:ext>
                    </a:extLst>
                  </p:cNvPr>
                  <p:cNvSpPr>
                    <a:spLocks noRot="1" noChangeAspect="1" noMove="1" noResize="1" noEditPoints="1" noAdjustHandles="1" noChangeArrowheads="1" noChangeShapeType="1" noTextEdit="1"/>
                  </p:cNvSpPr>
                  <p:nvPr/>
                </p:nvSpPr>
                <p:spPr bwMode="auto">
                  <a:xfrm>
                    <a:off x="7520759" y="3529030"/>
                    <a:ext cx="378300" cy="346826"/>
                  </a:xfrm>
                  <a:prstGeom prst="rect">
                    <a:avLst/>
                  </a:prstGeom>
                  <a:blipFill>
                    <a:blip r:embed="rId4"/>
                    <a:stretch>
                      <a:fillRect/>
                    </a:stretch>
                  </a:blipFill>
                  <a:ln w="12700" cap="flat" cmpd="sng" algn="ctr">
                    <a:solidFill>
                      <a:schemeClr val="accent1"/>
                    </a:solidFill>
                    <a:prstDash val="solid"/>
                    <a:round/>
                    <a:headEnd type="none" w="med" len="med"/>
                    <a:tailEnd type="none" w="med" len="med"/>
                  </a:ln>
                  <a:effec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6" name="Rectangle 45">
                    <a:extLst>
                      <a:ext uri="{FF2B5EF4-FFF2-40B4-BE49-F238E27FC236}">
                        <a16:creationId xmlns:a16="http://schemas.microsoft.com/office/drawing/2014/main" id="{3049CC5B-9384-1442-835E-22AF9FF9C7A5}"/>
                      </a:ext>
                    </a:extLst>
                  </p:cNvPr>
                  <p:cNvSpPr/>
                  <p:nvPr/>
                </p:nvSpPr>
                <p:spPr bwMode="auto">
                  <a:xfrm>
                    <a:off x="7520759" y="2257029"/>
                    <a:ext cx="372336" cy="346826"/>
                  </a:xfrm>
                  <a:prstGeom prst="rect">
                    <a:avLst/>
                  </a:prstGeom>
                  <a:solidFill>
                    <a:schemeClr val="accent1"/>
                  </a:solidFill>
                  <a:ln w="12700" cap="flat" cmpd="sng" algn="ctr">
                    <a:solidFill>
                      <a:schemeClr val="accent1"/>
                    </a:solidFill>
                    <a:prstDash val="solid"/>
                    <a:round/>
                    <a:headEnd type="none" w="med" len="med"/>
                    <a:tailEnd type="none" w="med" len="med"/>
                  </a:ln>
                  <a:effectLst/>
                </p:spPr>
                <p:txBody>
                  <a:bodyPr vert="horz" wrap="none" lIns="72000" tIns="0" rIns="0" bIns="45720" numCol="1" rtlCol="0" anchor="t" anchorCtr="0" compatLnSpc="1">
                    <a:prstTxWarp prst="textNoShape">
                      <a:avLst/>
                    </a:prstTxWarp>
                    <a:spAutoFit/>
                  </a:bodyPr>
                  <a:lstStyle/>
                  <a:p>
                    <a:pPr algn="ctr"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sSub>
                            <m:sSubPr>
                              <m:ctrlPr>
                                <a:rPr lang="de-DE" sz="2000" i="1" dirty="0">
                                  <a:solidFill>
                                    <a:schemeClr val="bg1"/>
                                  </a:solidFill>
                                  <a:latin typeface="Cambria Math" panose="02040503050406030204" pitchFamily="18" charset="0"/>
                                  <a:cs typeface="Times New Roman"/>
                                </a:rPr>
                              </m:ctrlPr>
                            </m:sSubPr>
                            <m:e>
                              <m:r>
                                <a:rPr lang="en-US" sz="2000" i="1" dirty="0">
                                  <a:solidFill>
                                    <a:schemeClr val="bg1"/>
                                  </a:solidFill>
                                  <a:latin typeface="Cambria Math" panose="02040503050406030204" pitchFamily="18" charset="0"/>
                                  <a:cs typeface="Times New Roman"/>
                                </a:rPr>
                                <m:t>𝑎</m:t>
                              </m:r>
                            </m:e>
                            <m:sub>
                              <m:r>
                                <a:rPr lang="de-DE" sz="2000" i="1" dirty="0">
                                  <a:solidFill>
                                    <a:schemeClr val="bg1"/>
                                  </a:solidFill>
                                  <a:latin typeface="Cambria Math" panose="02040503050406030204" pitchFamily="18" charset="0"/>
                                  <a:cs typeface="Times New Roman"/>
                                </a:rPr>
                                <m:t>1</m:t>
                              </m:r>
                            </m:sub>
                          </m:sSub>
                        </m:oMath>
                      </m:oMathPara>
                    </a14:m>
                    <a:endParaRPr lang="en-US" sz="2000" baseline="-25000" dirty="0">
                      <a:solidFill>
                        <a:schemeClr val="bg1"/>
                      </a:solidFill>
                      <a:latin typeface="Times New Roman"/>
                      <a:cs typeface="Times New Roman"/>
                    </a:endParaRPr>
                  </a:p>
                </p:txBody>
              </p:sp>
            </mc:Choice>
            <mc:Fallback xmlns="">
              <p:sp>
                <p:nvSpPr>
                  <p:cNvPr id="46" name="Rectangle 45">
                    <a:extLst>
                      <a:ext uri="{FF2B5EF4-FFF2-40B4-BE49-F238E27FC236}">
                        <a16:creationId xmlns:a16="http://schemas.microsoft.com/office/drawing/2014/main" id="{3049CC5B-9384-1442-835E-22AF9FF9C7A5}"/>
                      </a:ext>
                    </a:extLst>
                  </p:cNvPr>
                  <p:cNvSpPr>
                    <a:spLocks noRot="1" noChangeAspect="1" noMove="1" noResize="1" noEditPoints="1" noAdjustHandles="1" noChangeArrowheads="1" noChangeShapeType="1" noTextEdit="1"/>
                  </p:cNvSpPr>
                  <p:nvPr/>
                </p:nvSpPr>
                <p:spPr bwMode="auto">
                  <a:xfrm>
                    <a:off x="7520759" y="2257029"/>
                    <a:ext cx="372336" cy="346826"/>
                  </a:xfrm>
                  <a:prstGeom prst="rect">
                    <a:avLst/>
                  </a:prstGeom>
                  <a:blipFill>
                    <a:blip r:embed="rId5"/>
                    <a:stretch>
                      <a:fillRect/>
                    </a:stretch>
                  </a:blipFill>
                  <a:ln w="12700" cap="flat" cmpd="sng" algn="ctr">
                    <a:solidFill>
                      <a:schemeClr val="accent1"/>
                    </a:solidFill>
                    <a:prstDash val="solid"/>
                    <a:round/>
                    <a:headEnd type="none" w="med" len="med"/>
                    <a:tailEnd type="none" w="med" len="med"/>
                  </a:ln>
                  <a:effec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7" name="Oval 46">
                    <a:extLst>
                      <a:ext uri="{FF2B5EF4-FFF2-40B4-BE49-F238E27FC236}">
                        <a16:creationId xmlns:a16="http://schemas.microsoft.com/office/drawing/2014/main" id="{A0E28EEA-6609-ED4E-B75E-60308234948F}"/>
                      </a:ext>
                    </a:extLst>
                  </p:cNvPr>
                  <p:cNvSpPr/>
                  <p:nvPr/>
                </p:nvSpPr>
                <p:spPr bwMode="auto">
                  <a:xfrm>
                    <a:off x="6552914" y="1895021"/>
                    <a:ext cx="457200" cy="457200"/>
                  </a:xfrm>
                  <a:prstGeom prst="ellipse">
                    <a:avLst/>
                  </a:prstGeom>
                  <a:solidFill>
                    <a:schemeClr val="bg1">
                      <a:lumMod val="85000"/>
                    </a:schemeClr>
                  </a:solidFill>
                  <a:ln w="12700" cap="flat" cmpd="sng" algn="ctr">
                    <a:solidFill>
                      <a:schemeClr val="accent1"/>
                    </a:solidFill>
                    <a:prstDash val="solid"/>
                    <a:round/>
                    <a:headEnd type="none" w="med" len="med"/>
                    <a:tailEnd type="none" w="med" len="med"/>
                  </a:ln>
                  <a:effectLst/>
                </p:spPr>
                <p:txBody>
                  <a:bodyPr vert="horz" wrap="square" lIns="72000" tIns="0" rIns="0" bIns="45720" numCol="1" rtlCol="0" anchor="b" anchorCtr="0" compatLnSpc="1">
                    <a:prstTxWarp prst="textNoShape">
                      <a:avLst/>
                    </a:prstTxWarp>
                  </a:bodyPr>
                  <a:lstStyle/>
                  <a:p>
                    <a:pPr algn="ctr"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sSub>
                            <m:sSubPr>
                              <m:ctrlPr>
                                <a:rPr lang="de-DE" sz="2000" i="1" dirty="0">
                                  <a:solidFill>
                                    <a:srgbClr val="081D58"/>
                                  </a:solidFill>
                                  <a:latin typeface="Cambria Math" panose="02040503050406030204" pitchFamily="18" charset="0"/>
                                  <a:cs typeface="Times New Roman"/>
                                </a:rPr>
                              </m:ctrlPr>
                            </m:sSubPr>
                            <m:e>
                              <m:r>
                                <a:rPr lang="en-US" sz="2000" i="1" dirty="0">
                                  <a:solidFill>
                                    <a:srgbClr val="081D58"/>
                                  </a:solidFill>
                                  <a:latin typeface="Cambria Math" panose="02040503050406030204" pitchFamily="18" charset="0"/>
                                  <a:cs typeface="Times New Roman"/>
                                </a:rPr>
                                <m:t>𝑝</m:t>
                              </m:r>
                            </m:e>
                            <m:sub>
                              <m:r>
                                <a:rPr lang="de-DE" sz="2000" i="1" dirty="0">
                                  <a:solidFill>
                                    <a:srgbClr val="081D58"/>
                                  </a:solidFill>
                                  <a:latin typeface="Cambria Math" panose="02040503050406030204" pitchFamily="18" charset="0"/>
                                  <a:cs typeface="Times New Roman"/>
                                </a:rPr>
                                <m:t>1</m:t>
                              </m:r>
                            </m:sub>
                          </m:sSub>
                        </m:oMath>
                      </m:oMathPara>
                    </a14:m>
                    <a:endParaRPr lang="en-US" sz="2000" dirty="0">
                      <a:solidFill>
                        <a:srgbClr val="081D58"/>
                      </a:solidFill>
                      <a:latin typeface="Times New Roman"/>
                      <a:cs typeface="Times New Roman"/>
                    </a:endParaRPr>
                  </a:p>
                </p:txBody>
              </p:sp>
            </mc:Choice>
            <mc:Fallback xmlns="">
              <p:sp>
                <p:nvSpPr>
                  <p:cNvPr id="47" name="Oval 46">
                    <a:extLst>
                      <a:ext uri="{FF2B5EF4-FFF2-40B4-BE49-F238E27FC236}">
                        <a16:creationId xmlns:a16="http://schemas.microsoft.com/office/drawing/2014/main" id="{A0E28EEA-6609-ED4E-B75E-60308234948F}"/>
                      </a:ext>
                    </a:extLst>
                  </p:cNvPr>
                  <p:cNvSpPr>
                    <a:spLocks noRot="1" noChangeAspect="1" noMove="1" noResize="1" noEditPoints="1" noAdjustHandles="1" noChangeArrowheads="1" noChangeShapeType="1" noTextEdit="1"/>
                  </p:cNvSpPr>
                  <p:nvPr/>
                </p:nvSpPr>
                <p:spPr bwMode="auto">
                  <a:xfrm>
                    <a:off x="6552914" y="1895021"/>
                    <a:ext cx="457200" cy="457200"/>
                  </a:xfrm>
                  <a:prstGeom prst="ellipse">
                    <a:avLst/>
                  </a:prstGeom>
                  <a:blipFill>
                    <a:blip r:embed="rId6"/>
                    <a:stretch>
                      <a:fillRect/>
                    </a:stretch>
                  </a:blipFill>
                  <a:ln w="12700" cap="flat" cmpd="sng" algn="ctr">
                    <a:solidFill>
                      <a:schemeClr val="accent1"/>
                    </a:solidFill>
                    <a:prstDash val="solid"/>
                    <a:round/>
                    <a:headEnd type="none" w="med" len="med"/>
                    <a:tailEnd type="none" w="med" len="med"/>
                  </a:ln>
                  <a:effec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8" name="Oval 47">
                    <a:extLst>
                      <a:ext uri="{FF2B5EF4-FFF2-40B4-BE49-F238E27FC236}">
                        <a16:creationId xmlns:a16="http://schemas.microsoft.com/office/drawing/2014/main" id="{03EB1C1E-B3CC-EE4D-8F20-14BA1C5D188B}"/>
                      </a:ext>
                    </a:extLst>
                  </p:cNvPr>
                  <p:cNvSpPr/>
                  <p:nvPr/>
                </p:nvSpPr>
                <p:spPr bwMode="auto">
                  <a:xfrm>
                    <a:off x="6552914" y="2515781"/>
                    <a:ext cx="457200" cy="457200"/>
                  </a:xfrm>
                  <a:prstGeom prst="ellipse">
                    <a:avLst/>
                  </a:prstGeom>
                  <a:solidFill>
                    <a:schemeClr val="bg1">
                      <a:lumMod val="85000"/>
                    </a:schemeClr>
                  </a:solidFill>
                  <a:ln w="12700" cap="flat" cmpd="sng" algn="ctr">
                    <a:solidFill>
                      <a:schemeClr val="accent1"/>
                    </a:solidFill>
                    <a:prstDash val="solid"/>
                    <a:round/>
                    <a:headEnd type="none" w="med" len="med"/>
                    <a:tailEnd type="none" w="med" len="med"/>
                  </a:ln>
                  <a:effectLst/>
                </p:spPr>
                <p:txBody>
                  <a:bodyPr vert="horz" wrap="square" lIns="72000" tIns="0" rIns="0" bIns="45720" numCol="1" rtlCol="0" anchor="b" anchorCtr="0" compatLnSpc="1">
                    <a:prstTxWarp prst="textNoShape">
                      <a:avLst/>
                    </a:prstTxWarp>
                  </a:bodyPr>
                  <a:lstStyle/>
                  <a:p>
                    <a:pPr algn="ctr"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sSub>
                            <m:sSubPr>
                              <m:ctrlPr>
                                <a:rPr lang="de-DE" sz="2000" i="1" dirty="0">
                                  <a:solidFill>
                                    <a:srgbClr val="081D58"/>
                                  </a:solidFill>
                                  <a:latin typeface="Cambria Math" panose="02040503050406030204" pitchFamily="18" charset="0"/>
                                  <a:cs typeface="Times New Roman"/>
                                </a:rPr>
                              </m:ctrlPr>
                            </m:sSubPr>
                            <m:e>
                              <m:r>
                                <a:rPr lang="en-US" sz="2000" i="1" dirty="0">
                                  <a:solidFill>
                                    <a:srgbClr val="081D58"/>
                                  </a:solidFill>
                                  <a:latin typeface="Cambria Math" panose="02040503050406030204" pitchFamily="18" charset="0"/>
                                  <a:cs typeface="Times New Roman"/>
                                </a:rPr>
                                <m:t>𝑞</m:t>
                              </m:r>
                            </m:e>
                            <m:sub>
                              <m:r>
                                <a:rPr lang="de-DE" sz="2000" i="1" dirty="0">
                                  <a:solidFill>
                                    <a:srgbClr val="081D58"/>
                                  </a:solidFill>
                                  <a:latin typeface="Cambria Math" panose="02040503050406030204" pitchFamily="18" charset="0"/>
                                  <a:cs typeface="Times New Roman"/>
                                </a:rPr>
                                <m:t>1</m:t>
                              </m:r>
                            </m:sub>
                          </m:sSub>
                        </m:oMath>
                      </m:oMathPara>
                    </a14:m>
                    <a:endParaRPr lang="en-US" sz="2000" dirty="0">
                      <a:solidFill>
                        <a:srgbClr val="081D58"/>
                      </a:solidFill>
                      <a:latin typeface="Times New Roman"/>
                      <a:cs typeface="Times New Roman"/>
                    </a:endParaRPr>
                  </a:p>
                </p:txBody>
              </p:sp>
            </mc:Choice>
            <mc:Fallback xmlns="">
              <p:sp>
                <p:nvSpPr>
                  <p:cNvPr id="48" name="Oval 47">
                    <a:extLst>
                      <a:ext uri="{FF2B5EF4-FFF2-40B4-BE49-F238E27FC236}">
                        <a16:creationId xmlns:a16="http://schemas.microsoft.com/office/drawing/2014/main" id="{03EB1C1E-B3CC-EE4D-8F20-14BA1C5D188B}"/>
                      </a:ext>
                    </a:extLst>
                  </p:cNvPr>
                  <p:cNvSpPr>
                    <a:spLocks noRot="1" noChangeAspect="1" noMove="1" noResize="1" noEditPoints="1" noAdjustHandles="1" noChangeArrowheads="1" noChangeShapeType="1" noTextEdit="1"/>
                  </p:cNvSpPr>
                  <p:nvPr/>
                </p:nvSpPr>
                <p:spPr bwMode="auto">
                  <a:xfrm>
                    <a:off x="6552914" y="2515781"/>
                    <a:ext cx="457200" cy="457200"/>
                  </a:xfrm>
                  <a:prstGeom prst="ellipse">
                    <a:avLst/>
                  </a:prstGeom>
                  <a:blipFill>
                    <a:blip r:embed="rId7"/>
                    <a:stretch>
                      <a:fillRect/>
                    </a:stretch>
                  </a:blipFill>
                  <a:ln w="12700" cap="flat" cmpd="sng" algn="ctr">
                    <a:solidFill>
                      <a:schemeClr val="accent1"/>
                    </a:solidFill>
                    <a:prstDash val="solid"/>
                    <a:round/>
                    <a:headEnd type="none" w="med" len="med"/>
                    <a:tailEnd type="none" w="med" len="med"/>
                  </a:ln>
                  <a:effec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9" name="Oval 48">
                    <a:extLst>
                      <a:ext uri="{FF2B5EF4-FFF2-40B4-BE49-F238E27FC236}">
                        <a16:creationId xmlns:a16="http://schemas.microsoft.com/office/drawing/2014/main" id="{EC1DCFDF-B105-DA48-95D4-63B7531A7112}"/>
                      </a:ext>
                    </a:extLst>
                  </p:cNvPr>
                  <p:cNvSpPr/>
                  <p:nvPr/>
                </p:nvSpPr>
                <p:spPr bwMode="auto">
                  <a:xfrm>
                    <a:off x="6552914" y="3238141"/>
                    <a:ext cx="457200" cy="457200"/>
                  </a:xfrm>
                  <a:prstGeom prst="ellipse">
                    <a:avLst/>
                  </a:prstGeom>
                  <a:solidFill>
                    <a:schemeClr val="bg1">
                      <a:lumMod val="85000"/>
                    </a:schemeClr>
                  </a:solidFill>
                  <a:ln w="12700" cap="flat" cmpd="sng" algn="ctr">
                    <a:solidFill>
                      <a:schemeClr val="accent1"/>
                    </a:solidFill>
                    <a:prstDash val="solid"/>
                    <a:round/>
                    <a:headEnd type="none" w="med" len="med"/>
                    <a:tailEnd type="none" w="med" len="med"/>
                  </a:ln>
                  <a:effectLst/>
                </p:spPr>
                <p:txBody>
                  <a:bodyPr vert="horz" wrap="square" lIns="72000" tIns="0" rIns="0" bIns="45720" numCol="1" rtlCol="0" anchor="b" anchorCtr="0" compatLnSpc="1">
                    <a:prstTxWarp prst="textNoShape">
                      <a:avLst/>
                    </a:prstTxWarp>
                  </a:bodyPr>
                  <a:lstStyle/>
                  <a:p>
                    <a:pPr algn="ctr"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sSub>
                            <m:sSubPr>
                              <m:ctrlPr>
                                <a:rPr lang="de-DE" sz="2000" i="1" dirty="0">
                                  <a:solidFill>
                                    <a:srgbClr val="081D58"/>
                                  </a:solidFill>
                                  <a:latin typeface="Cambria Math" panose="02040503050406030204" pitchFamily="18" charset="0"/>
                                  <a:cs typeface="Times New Roman"/>
                                </a:rPr>
                              </m:ctrlPr>
                            </m:sSubPr>
                            <m:e>
                              <m:r>
                                <a:rPr lang="en-US" sz="2000" i="1" dirty="0">
                                  <a:solidFill>
                                    <a:srgbClr val="081D58"/>
                                  </a:solidFill>
                                  <a:latin typeface="Cambria Math" panose="02040503050406030204" pitchFamily="18" charset="0"/>
                                  <a:cs typeface="Times New Roman"/>
                                </a:rPr>
                                <m:t>𝑝</m:t>
                              </m:r>
                            </m:e>
                            <m:sub>
                              <m:r>
                                <a:rPr lang="de-DE" sz="2000" i="1" dirty="0">
                                  <a:solidFill>
                                    <a:srgbClr val="081D58"/>
                                  </a:solidFill>
                                  <a:latin typeface="Cambria Math" panose="02040503050406030204" pitchFamily="18" charset="0"/>
                                  <a:cs typeface="Times New Roman"/>
                                </a:rPr>
                                <m:t>2</m:t>
                              </m:r>
                            </m:sub>
                          </m:sSub>
                        </m:oMath>
                      </m:oMathPara>
                    </a14:m>
                    <a:endParaRPr lang="en-US" sz="2000" baseline="-25000" dirty="0">
                      <a:solidFill>
                        <a:srgbClr val="081D58"/>
                      </a:solidFill>
                      <a:latin typeface="Times New Roman"/>
                      <a:cs typeface="Times New Roman"/>
                    </a:endParaRPr>
                  </a:p>
                </p:txBody>
              </p:sp>
            </mc:Choice>
            <mc:Fallback xmlns="">
              <p:sp>
                <p:nvSpPr>
                  <p:cNvPr id="49" name="Oval 48">
                    <a:extLst>
                      <a:ext uri="{FF2B5EF4-FFF2-40B4-BE49-F238E27FC236}">
                        <a16:creationId xmlns:a16="http://schemas.microsoft.com/office/drawing/2014/main" id="{EC1DCFDF-B105-DA48-95D4-63B7531A7112}"/>
                      </a:ext>
                    </a:extLst>
                  </p:cNvPr>
                  <p:cNvSpPr>
                    <a:spLocks noRot="1" noChangeAspect="1" noMove="1" noResize="1" noEditPoints="1" noAdjustHandles="1" noChangeArrowheads="1" noChangeShapeType="1" noTextEdit="1"/>
                  </p:cNvSpPr>
                  <p:nvPr/>
                </p:nvSpPr>
                <p:spPr bwMode="auto">
                  <a:xfrm>
                    <a:off x="6552914" y="3238141"/>
                    <a:ext cx="457200" cy="457200"/>
                  </a:xfrm>
                  <a:prstGeom prst="ellipse">
                    <a:avLst/>
                  </a:prstGeom>
                  <a:blipFill>
                    <a:blip r:embed="rId8"/>
                    <a:stretch>
                      <a:fillRect/>
                    </a:stretch>
                  </a:blipFill>
                  <a:ln w="12700" cap="flat" cmpd="sng" algn="ctr">
                    <a:solidFill>
                      <a:schemeClr val="accent1"/>
                    </a:solidFill>
                    <a:prstDash val="solid"/>
                    <a:round/>
                    <a:headEnd type="none" w="med" len="med"/>
                    <a:tailEnd type="none" w="med" len="med"/>
                  </a:ln>
                  <a:effectLst/>
                </p:spPr>
                <p:txBody>
                  <a:bodyPr/>
                  <a:lstStyle/>
                  <a:p>
                    <a:r>
                      <a:rPr lang="en-GB">
                        <a:noFill/>
                      </a:rPr>
                      <a:t> </a:t>
                    </a:r>
                  </a:p>
                </p:txBody>
              </p:sp>
            </mc:Fallback>
          </mc:AlternateContent>
          <p:cxnSp>
            <p:nvCxnSpPr>
              <p:cNvPr id="52" name="Straight Arrow Connector 51">
                <a:extLst>
                  <a:ext uri="{FF2B5EF4-FFF2-40B4-BE49-F238E27FC236}">
                    <a16:creationId xmlns:a16="http://schemas.microsoft.com/office/drawing/2014/main" id="{5DD9CC04-C6CA-524D-B4D2-E2B23BC93B52}"/>
                  </a:ext>
                </a:extLst>
              </p:cNvPr>
              <p:cNvCxnSpPr>
                <a:stCxn id="47" idx="6"/>
                <a:endCxn id="46" idx="1"/>
              </p:cNvCxnSpPr>
              <p:nvPr/>
            </p:nvCxnSpPr>
            <p:spPr bwMode="auto">
              <a:xfrm>
                <a:off x="7010114" y="2123621"/>
                <a:ext cx="510645" cy="306821"/>
              </a:xfrm>
              <a:prstGeom prst="straightConnector1">
                <a:avLst/>
              </a:prstGeom>
              <a:solidFill>
                <a:schemeClr val="accent1"/>
              </a:solidFill>
              <a:ln w="12700" cap="flat" cmpd="sng" algn="ctr">
                <a:solidFill>
                  <a:schemeClr val="accent1"/>
                </a:solidFill>
                <a:prstDash val="sysDot"/>
                <a:round/>
                <a:headEnd type="none" w="med" len="med"/>
                <a:tailEnd type="stealth" w="med" len="lg"/>
              </a:ln>
              <a:effectLst/>
            </p:spPr>
          </p:cxnSp>
          <p:cxnSp>
            <p:nvCxnSpPr>
              <p:cNvPr id="66" name="Straight Arrow Connector 65">
                <a:extLst>
                  <a:ext uri="{FF2B5EF4-FFF2-40B4-BE49-F238E27FC236}">
                    <a16:creationId xmlns:a16="http://schemas.microsoft.com/office/drawing/2014/main" id="{3A77045A-F56A-B743-AD17-C652DE45D867}"/>
                  </a:ext>
                </a:extLst>
              </p:cNvPr>
              <p:cNvCxnSpPr>
                <a:cxnSpLocks/>
                <a:stCxn id="48" idx="6"/>
                <a:endCxn id="46" idx="1"/>
              </p:cNvCxnSpPr>
              <p:nvPr/>
            </p:nvCxnSpPr>
            <p:spPr bwMode="auto">
              <a:xfrm flipV="1">
                <a:off x="7010114" y="2430442"/>
                <a:ext cx="510645" cy="313939"/>
              </a:xfrm>
              <a:prstGeom prst="straightConnector1">
                <a:avLst/>
              </a:prstGeom>
              <a:solidFill>
                <a:schemeClr val="accent1"/>
              </a:solidFill>
              <a:ln w="12700" cap="flat" cmpd="sng" algn="ctr">
                <a:solidFill>
                  <a:schemeClr val="accent1"/>
                </a:solidFill>
                <a:prstDash val="sysDot"/>
                <a:round/>
                <a:headEnd type="none" w="med" len="med"/>
                <a:tailEnd type="stealth" w="med" len="lg"/>
              </a:ln>
              <a:effectLst/>
            </p:spPr>
          </p:cxnSp>
          <p:cxnSp>
            <p:nvCxnSpPr>
              <p:cNvPr id="67" name="Straight Arrow Connector 66">
                <a:extLst>
                  <a:ext uri="{FF2B5EF4-FFF2-40B4-BE49-F238E27FC236}">
                    <a16:creationId xmlns:a16="http://schemas.microsoft.com/office/drawing/2014/main" id="{B7088270-93BE-814C-9595-B55D7BB11ED4}"/>
                  </a:ext>
                </a:extLst>
              </p:cNvPr>
              <p:cNvCxnSpPr>
                <a:cxnSpLocks/>
                <a:stCxn id="69" idx="6"/>
                <a:endCxn id="45" idx="1"/>
              </p:cNvCxnSpPr>
              <p:nvPr/>
            </p:nvCxnSpPr>
            <p:spPr bwMode="auto">
              <a:xfrm flipV="1">
                <a:off x="7010114" y="3702443"/>
                <a:ext cx="510645" cy="385058"/>
              </a:xfrm>
              <a:prstGeom prst="straightConnector1">
                <a:avLst/>
              </a:prstGeom>
              <a:solidFill>
                <a:schemeClr val="accent1"/>
              </a:solidFill>
              <a:ln w="12700" cap="flat" cmpd="sng" algn="ctr">
                <a:solidFill>
                  <a:schemeClr val="accent1"/>
                </a:solidFill>
                <a:prstDash val="sysDot"/>
                <a:round/>
                <a:headEnd type="none" w="med" len="med"/>
                <a:tailEnd type="stealth" w="med" len="lg"/>
              </a:ln>
              <a:effectLst/>
            </p:spPr>
          </p:cxnSp>
          <p:cxnSp>
            <p:nvCxnSpPr>
              <p:cNvPr id="68" name="Straight Arrow Connector 67">
                <a:extLst>
                  <a:ext uri="{FF2B5EF4-FFF2-40B4-BE49-F238E27FC236}">
                    <a16:creationId xmlns:a16="http://schemas.microsoft.com/office/drawing/2014/main" id="{B3919AE3-ED8A-6742-A5E5-F109D787B9A5}"/>
                  </a:ext>
                </a:extLst>
              </p:cNvPr>
              <p:cNvCxnSpPr>
                <a:stCxn id="49" idx="6"/>
                <a:endCxn id="45" idx="1"/>
              </p:cNvCxnSpPr>
              <p:nvPr/>
            </p:nvCxnSpPr>
            <p:spPr bwMode="auto">
              <a:xfrm>
                <a:off x="7010114" y="3466741"/>
                <a:ext cx="510645" cy="235702"/>
              </a:xfrm>
              <a:prstGeom prst="straightConnector1">
                <a:avLst/>
              </a:prstGeom>
              <a:solidFill>
                <a:schemeClr val="accent1"/>
              </a:solidFill>
              <a:ln w="12700" cap="flat" cmpd="sng" algn="ctr">
                <a:solidFill>
                  <a:schemeClr val="accent1"/>
                </a:solidFill>
                <a:prstDash val="sysDot"/>
                <a:round/>
                <a:headEnd type="none" w="med" len="med"/>
                <a:tailEnd type="stealth" w="med" len="lg"/>
              </a:ln>
              <a:effectLst/>
            </p:spPr>
          </p:cxnSp>
          <mc:AlternateContent xmlns:mc="http://schemas.openxmlformats.org/markup-compatibility/2006" xmlns:a14="http://schemas.microsoft.com/office/drawing/2010/main">
            <mc:Choice Requires="a14">
              <p:sp>
                <p:nvSpPr>
                  <p:cNvPr id="69" name="Oval 68">
                    <a:extLst>
                      <a:ext uri="{FF2B5EF4-FFF2-40B4-BE49-F238E27FC236}">
                        <a16:creationId xmlns:a16="http://schemas.microsoft.com/office/drawing/2014/main" id="{7EE124EB-593C-5B42-B721-1CF0192BA9E9}"/>
                      </a:ext>
                    </a:extLst>
                  </p:cNvPr>
                  <p:cNvSpPr/>
                  <p:nvPr/>
                </p:nvSpPr>
                <p:spPr bwMode="auto">
                  <a:xfrm>
                    <a:off x="6552914" y="3858901"/>
                    <a:ext cx="457200" cy="457200"/>
                  </a:xfrm>
                  <a:prstGeom prst="ellipse">
                    <a:avLst/>
                  </a:prstGeom>
                  <a:solidFill>
                    <a:schemeClr val="bg1">
                      <a:lumMod val="85000"/>
                    </a:schemeClr>
                  </a:solidFill>
                  <a:ln w="12700" cap="flat" cmpd="sng" algn="ctr">
                    <a:solidFill>
                      <a:schemeClr val="accent1"/>
                    </a:solidFill>
                    <a:prstDash val="solid"/>
                    <a:round/>
                    <a:headEnd type="none" w="med" len="med"/>
                    <a:tailEnd type="none" w="med" len="med"/>
                  </a:ln>
                  <a:effectLst/>
                </p:spPr>
                <p:txBody>
                  <a:bodyPr vert="horz" wrap="square" lIns="72000" tIns="0" rIns="0" bIns="45720" numCol="1" rtlCol="0" anchor="b" anchorCtr="0" compatLnSpc="1">
                    <a:prstTxWarp prst="textNoShape">
                      <a:avLst/>
                    </a:prstTxWarp>
                  </a:bodyPr>
                  <a:lstStyle/>
                  <a:p>
                    <a:pPr algn="ctr"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sSub>
                            <m:sSubPr>
                              <m:ctrlPr>
                                <a:rPr lang="de-DE" sz="2000" i="1" dirty="0">
                                  <a:solidFill>
                                    <a:srgbClr val="081D58"/>
                                  </a:solidFill>
                                  <a:latin typeface="Cambria Math" panose="02040503050406030204" pitchFamily="18" charset="0"/>
                                  <a:cs typeface="Times New Roman"/>
                                </a:rPr>
                              </m:ctrlPr>
                            </m:sSubPr>
                            <m:e>
                              <m:r>
                                <a:rPr lang="en-US" sz="2000" i="1" dirty="0">
                                  <a:solidFill>
                                    <a:srgbClr val="081D58"/>
                                  </a:solidFill>
                                  <a:latin typeface="Cambria Math" panose="02040503050406030204" pitchFamily="18" charset="0"/>
                                  <a:cs typeface="Times New Roman"/>
                                </a:rPr>
                                <m:t>𝑞</m:t>
                              </m:r>
                            </m:e>
                            <m:sub>
                              <m:r>
                                <a:rPr lang="de-DE" sz="2000" i="1" dirty="0">
                                  <a:solidFill>
                                    <a:srgbClr val="081D58"/>
                                  </a:solidFill>
                                  <a:latin typeface="Cambria Math" panose="02040503050406030204" pitchFamily="18" charset="0"/>
                                  <a:cs typeface="Times New Roman"/>
                                </a:rPr>
                                <m:t>2</m:t>
                              </m:r>
                            </m:sub>
                          </m:sSub>
                        </m:oMath>
                      </m:oMathPara>
                    </a14:m>
                    <a:endParaRPr lang="en-US" sz="2000" i="1" baseline="-25000" dirty="0">
                      <a:solidFill>
                        <a:srgbClr val="081D58"/>
                      </a:solidFill>
                      <a:latin typeface="Times New Roman"/>
                      <a:cs typeface="Times New Roman"/>
                    </a:endParaRPr>
                  </a:p>
                </p:txBody>
              </p:sp>
            </mc:Choice>
            <mc:Fallback xmlns="">
              <p:sp>
                <p:nvSpPr>
                  <p:cNvPr id="69" name="Oval 68">
                    <a:extLst>
                      <a:ext uri="{FF2B5EF4-FFF2-40B4-BE49-F238E27FC236}">
                        <a16:creationId xmlns:a16="http://schemas.microsoft.com/office/drawing/2014/main" id="{7EE124EB-593C-5B42-B721-1CF0192BA9E9}"/>
                      </a:ext>
                    </a:extLst>
                  </p:cNvPr>
                  <p:cNvSpPr>
                    <a:spLocks noRot="1" noChangeAspect="1" noMove="1" noResize="1" noEditPoints="1" noAdjustHandles="1" noChangeArrowheads="1" noChangeShapeType="1" noTextEdit="1"/>
                  </p:cNvSpPr>
                  <p:nvPr/>
                </p:nvSpPr>
                <p:spPr bwMode="auto">
                  <a:xfrm>
                    <a:off x="6552914" y="3858901"/>
                    <a:ext cx="457200" cy="457200"/>
                  </a:xfrm>
                  <a:prstGeom prst="ellipse">
                    <a:avLst/>
                  </a:prstGeom>
                  <a:blipFill>
                    <a:blip r:embed="rId9"/>
                    <a:stretch>
                      <a:fillRect/>
                    </a:stretch>
                  </a:blipFill>
                  <a:ln w="12700" cap="flat" cmpd="sng" algn="ctr">
                    <a:solidFill>
                      <a:schemeClr val="accent1"/>
                    </a:solidFill>
                    <a:prstDash val="solid"/>
                    <a:round/>
                    <a:headEnd type="none" w="med" len="med"/>
                    <a:tailEnd type="none" w="med" len="med"/>
                  </a:ln>
                  <a:effec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0" name="Rectangle 69">
                    <a:extLst>
                      <a:ext uri="{FF2B5EF4-FFF2-40B4-BE49-F238E27FC236}">
                        <a16:creationId xmlns:a16="http://schemas.microsoft.com/office/drawing/2014/main" id="{BEF77792-07E0-7B48-81B9-38E13FC13598}"/>
                      </a:ext>
                    </a:extLst>
                  </p:cNvPr>
                  <p:cNvSpPr/>
                  <p:nvPr/>
                </p:nvSpPr>
                <p:spPr bwMode="auto">
                  <a:xfrm>
                    <a:off x="7520759" y="4872705"/>
                    <a:ext cx="378300" cy="346826"/>
                  </a:xfrm>
                  <a:prstGeom prst="rect">
                    <a:avLst/>
                  </a:prstGeom>
                  <a:solidFill>
                    <a:schemeClr val="accent1"/>
                  </a:solidFill>
                  <a:ln w="12700" cap="flat" cmpd="sng" algn="ctr">
                    <a:solidFill>
                      <a:schemeClr val="accent1"/>
                    </a:solidFill>
                    <a:prstDash val="solid"/>
                    <a:round/>
                    <a:headEnd type="none" w="med" len="med"/>
                    <a:tailEnd type="none" w="med" len="med"/>
                  </a:ln>
                  <a:effectLst/>
                </p:spPr>
                <p:txBody>
                  <a:bodyPr vert="horz" wrap="none" lIns="72000" tIns="0" rIns="0" bIns="45720" numCol="1" rtlCol="0" anchor="t" anchorCtr="0" compatLnSpc="1">
                    <a:prstTxWarp prst="textNoShape">
                      <a:avLst/>
                    </a:prstTxWarp>
                    <a:spAutoFit/>
                  </a:bodyPr>
                  <a:lstStyle/>
                  <a:p>
                    <a:pPr algn="ctr"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sSub>
                            <m:sSubPr>
                              <m:ctrlPr>
                                <a:rPr lang="de-DE" sz="2000" i="1" dirty="0">
                                  <a:solidFill>
                                    <a:schemeClr val="bg1"/>
                                  </a:solidFill>
                                  <a:latin typeface="Cambria Math" panose="02040503050406030204" pitchFamily="18" charset="0"/>
                                  <a:cs typeface="Times New Roman"/>
                                </a:rPr>
                              </m:ctrlPr>
                            </m:sSubPr>
                            <m:e>
                              <m:r>
                                <a:rPr lang="en-US" sz="2000" i="1" dirty="0">
                                  <a:solidFill>
                                    <a:schemeClr val="bg1"/>
                                  </a:solidFill>
                                  <a:latin typeface="Cambria Math" panose="02040503050406030204" pitchFamily="18" charset="0"/>
                                  <a:cs typeface="Times New Roman"/>
                                </a:rPr>
                                <m:t>𝑎</m:t>
                              </m:r>
                            </m:e>
                            <m:sub>
                              <m:r>
                                <a:rPr lang="de-DE" sz="2000" i="1" dirty="0">
                                  <a:solidFill>
                                    <a:schemeClr val="bg1"/>
                                  </a:solidFill>
                                  <a:latin typeface="Cambria Math" panose="02040503050406030204" pitchFamily="18" charset="0"/>
                                  <a:cs typeface="Times New Roman"/>
                                </a:rPr>
                                <m:t>3</m:t>
                              </m:r>
                            </m:sub>
                          </m:sSub>
                        </m:oMath>
                      </m:oMathPara>
                    </a14:m>
                    <a:endParaRPr lang="en-US" sz="2000" baseline="-25000" dirty="0">
                      <a:solidFill>
                        <a:schemeClr val="bg1"/>
                      </a:solidFill>
                      <a:latin typeface="Times New Roman"/>
                      <a:cs typeface="Times New Roman"/>
                    </a:endParaRPr>
                  </a:p>
                </p:txBody>
              </p:sp>
            </mc:Choice>
            <mc:Fallback xmlns="">
              <p:sp>
                <p:nvSpPr>
                  <p:cNvPr id="70" name="Rectangle 69">
                    <a:extLst>
                      <a:ext uri="{FF2B5EF4-FFF2-40B4-BE49-F238E27FC236}">
                        <a16:creationId xmlns:a16="http://schemas.microsoft.com/office/drawing/2014/main" id="{BEF77792-07E0-7B48-81B9-38E13FC13598}"/>
                      </a:ext>
                    </a:extLst>
                  </p:cNvPr>
                  <p:cNvSpPr>
                    <a:spLocks noRot="1" noChangeAspect="1" noMove="1" noResize="1" noEditPoints="1" noAdjustHandles="1" noChangeArrowheads="1" noChangeShapeType="1" noTextEdit="1"/>
                  </p:cNvSpPr>
                  <p:nvPr/>
                </p:nvSpPr>
                <p:spPr bwMode="auto">
                  <a:xfrm>
                    <a:off x="7520759" y="4872705"/>
                    <a:ext cx="378300" cy="346826"/>
                  </a:xfrm>
                  <a:prstGeom prst="rect">
                    <a:avLst/>
                  </a:prstGeom>
                  <a:blipFill>
                    <a:blip r:embed="rId10"/>
                    <a:stretch>
                      <a:fillRect/>
                    </a:stretch>
                  </a:blipFill>
                  <a:ln w="12700" cap="flat" cmpd="sng" algn="ctr">
                    <a:solidFill>
                      <a:schemeClr val="accent1"/>
                    </a:solidFill>
                    <a:prstDash val="solid"/>
                    <a:round/>
                    <a:headEnd type="none" w="med" len="med"/>
                    <a:tailEnd type="none" w="med" len="med"/>
                  </a:ln>
                  <a:effec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1" name="Oval 70">
                    <a:extLst>
                      <a:ext uri="{FF2B5EF4-FFF2-40B4-BE49-F238E27FC236}">
                        <a16:creationId xmlns:a16="http://schemas.microsoft.com/office/drawing/2014/main" id="{E8EC047F-E415-7043-8048-3F1B2F2F542B}"/>
                      </a:ext>
                    </a:extLst>
                  </p:cNvPr>
                  <p:cNvSpPr/>
                  <p:nvPr/>
                </p:nvSpPr>
                <p:spPr bwMode="auto">
                  <a:xfrm>
                    <a:off x="6552914" y="4479661"/>
                    <a:ext cx="457200" cy="457200"/>
                  </a:xfrm>
                  <a:prstGeom prst="ellipse">
                    <a:avLst/>
                  </a:prstGeom>
                  <a:solidFill>
                    <a:schemeClr val="bg1">
                      <a:lumMod val="85000"/>
                    </a:schemeClr>
                  </a:solidFill>
                  <a:ln w="12700" cap="flat" cmpd="sng" algn="ctr">
                    <a:solidFill>
                      <a:schemeClr val="accent1"/>
                    </a:solidFill>
                    <a:prstDash val="solid"/>
                    <a:round/>
                    <a:headEnd type="none" w="med" len="med"/>
                    <a:tailEnd type="none" w="med" len="med"/>
                  </a:ln>
                  <a:effectLst/>
                </p:spPr>
                <p:txBody>
                  <a:bodyPr vert="horz" wrap="square" lIns="72000" tIns="0" rIns="0" bIns="45720" numCol="1" rtlCol="0" anchor="b" anchorCtr="0" compatLnSpc="1">
                    <a:prstTxWarp prst="textNoShape">
                      <a:avLst/>
                    </a:prstTxWarp>
                  </a:bodyPr>
                  <a:lstStyle/>
                  <a:p>
                    <a:pPr algn="ctr"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sSub>
                            <m:sSubPr>
                              <m:ctrlPr>
                                <a:rPr lang="de-DE" sz="2000" i="1" dirty="0">
                                  <a:solidFill>
                                    <a:srgbClr val="081D58"/>
                                  </a:solidFill>
                                  <a:latin typeface="Cambria Math" panose="02040503050406030204" pitchFamily="18" charset="0"/>
                                  <a:cs typeface="Times New Roman"/>
                                </a:rPr>
                              </m:ctrlPr>
                            </m:sSubPr>
                            <m:e>
                              <m:r>
                                <a:rPr lang="en-US" sz="2000" i="1" dirty="0">
                                  <a:solidFill>
                                    <a:srgbClr val="081D58"/>
                                  </a:solidFill>
                                  <a:latin typeface="Cambria Math" panose="02040503050406030204" pitchFamily="18" charset="0"/>
                                  <a:cs typeface="Times New Roman"/>
                                </a:rPr>
                                <m:t>𝑝</m:t>
                              </m:r>
                            </m:e>
                            <m:sub>
                              <m:r>
                                <a:rPr lang="de-DE" sz="2000" i="1" dirty="0">
                                  <a:solidFill>
                                    <a:srgbClr val="081D58"/>
                                  </a:solidFill>
                                  <a:latin typeface="Cambria Math" panose="02040503050406030204" pitchFamily="18" charset="0"/>
                                  <a:cs typeface="Times New Roman"/>
                                </a:rPr>
                                <m:t>3</m:t>
                              </m:r>
                            </m:sub>
                          </m:sSub>
                        </m:oMath>
                      </m:oMathPara>
                    </a14:m>
                    <a:endParaRPr lang="en-US" sz="2000" baseline="-25000" dirty="0">
                      <a:solidFill>
                        <a:srgbClr val="081D58"/>
                      </a:solidFill>
                      <a:latin typeface="Times New Roman"/>
                      <a:cs typeface="Times New Roman"/>
                    </a:endParaRPr>
                  </a:p>
                </p:txBody>
              </p:sp>
            </mc:Choice>
            <mc:Fallback xmlns="">
              <p:sp>
                <p:nvSpPr>
                  <p:cNvPr id="71" name="Oval 70">
                    <a:extLst>
                      <a:ext uri="{FF2B5EF4-FFF2-40B4-BE49-F238E27FC236}">
                        <a16:creationId xmlns:a16="http://schemas.microsoft.com/office/drawing/2014/main" id="{E8EC047F-E415-7043-8048-3F1B2F2F542B}"/>
                      </a:ext>
                    </a:extLst>
                  </p:cNvPr>
                  <p:cNvSpPr>
                    <a:spLocks noRot="1" noChangeAspect="1" noMove="1" noResize="1" noEditPoints="1" noAdjustHandles="1" noChangeArrowheads="1" noChangeShapeType="1" noTextEdit="1"/>
                  </p:cNvSpPr>
                  <p:nvPr/>
                </p:nvSpPr>
                <p:spPr bwMode="auto">
                  <a:xfrm>
                    <a:off x="6552914" y="4479661"/>
                    <a:ext cx="457200" cy="457200"/>
                  </a:xfrm>
                  <a:prstGeom prst="ellipse">
                    <a:avLst/>
                  </a:prstGeom>
                  <a:blipFill>
                    <a:blip r:embed="rId11"/>
                    <a:stretch>
                      <a:fillRect/>
                    </a:stretch>
                  </a:blipFill>
                  <a:ln w="12700" cap="flat" cmpd="sng" algn="ctr">
                    <a:solidFill>
                      <a:schemeClr val="accent1"/>
                    </a:solidFill>
                    <a:prstDash val="solid"/>
                    <a:round/>
                    <a:headEnd type="none" w="med" len="med"/>
                    <a:tailEnd type="none" w="med" len="med"/>
                  </a:ln>
                  <a:effectLst/>
                </p:spPr>
                <p:txBody>
                  <a:bodyPr/>
                  <a:lstStyle/>
                  <a:p>
                    <a:r>
                      <a:rPr lang="en-GB">
                        <a:noFill/>
                      </a:rPr>
                      <a:t> </a:t>
                    </a:r>
                  </a:p>
                </p:txBody>
              </p:sp>
            </mc:Fallback>
          </mc:AlternateContent>
          <p:cxnSp>
            <p:nvCxnSpPr>
              <p:cNvPr id="72" name="Straight Arrow Connector 71">
                <a:extLst>
                  <a:ext uri="{FF2B5EF4-FFF2-40B4-BE49-F238E27FC236}">
                    <a16:creationId xmlns:a16="http://schemas.microsoft.com/office/drawing/2014/main" id="{EA97246C-FE07-6345-B657-B2FBEE269530}"/>
                  </a:ext>
                </a:extLst>
              </p:cNvPr>
              <p:cNvCxnSpPr>
                <a:cxnSpLocks/>
                <a:stCxn id="74" idx="6"/>
                <a:endCxn id="70" idx="1"/>
              </p:cNvCxnSpPr>
              <p:nvPr/>
            </p:nvCxnSpPr>
            <p:spPr bwMode="auto">
              <a:xfrm flipV="1">
                <a:off x="7010114" y="5046118"/>
                <a:ext cx="510645" cy="282902"/>
              </a:xfrm>
              <a:prstGeom prst="straightConnector1">
                <a:avLst/>
              </a:prstGeom>
              <a:solidFill>
                <a:schemeClr val="accent1"/>
              </a:solidFill>
              <a:ln w="12700" cap="flat" cmpd="sng" algn="ctr">
                <a:solidFill>
                  <a:schemeClr val="accent1"/>
                </a:solidFill>
                <a:prstDash val="sysDot"/>
                <a:round/>
                <a:headEnd type="none" w="med" len="med"/>
                <a:tailEnd type="stealth" w="med" len="lg"/>
              </a:ln>
              <a:effectLst/>
            </p:spPr>
          </p:cxnSp>
          <p:cxnSp>
            <p:nvCxnSpPr>
              <p:cNvPr id="73" name="Straight Arrow Connector 72">
                <a:extLst>
                  <a:ext uri="{FF2B5EF4-FFF2-40B4-BE49-F238E27FC236}">
                    <a16:creationId xmlns:a16="http://schemas.microsoft.com/office/drawing/2014/main" id="{C69746C1-5AA8-B646-B947-0B602802CF76}"/>
                  </a:ext>
                </a:extLst>
              </p:cNvPr>
              <p:cNvCxnSpPr>
                <a:cxnSpLocks/>
                <a:stCxn id="71" idx="6"/>
                <a:endCxn id="70" idx="1"/>
              </p:cNvCxnSpPr>
              <p:nvPr/>
            </p:nvCxnSpPr>
            <p:spPr bwMode="auto">
              <a:xfrm>
                <a:off x="7010114" y="4708261"/>
                <a:ext cx="510645" cy="337857"/>
              </a:xfrm>
              <a:prstGeom prst="straightConnector1">
                <a:avLst/>
              </a:prstGeom>
              <a:solidFill>
                <a:schemeClr val="accent1"/>
              </a:solidFill>
              <a:ln w="12700" cap="flat" cmpd="sng" algn="ctr">
                <a:solidFill>
                  <a:schemeClr val="accent1"/>
                </a:solidFill>
                <a:prstDash val="sysDot"/>
                <a:round/>
                <a:headEnd type="none" w="med" len="med"/>
                <a:tailEnd type="stealth" w="med" len="lg"/>
              </a:ln>
              <a:effectLst/>
            </p:spPr>
          </p:cxnSp>
          <mc:AlternateContent xmlns:mc="http://schemas.openxmlformats.org/markup-compatibility/2006" xmlns:a14="http://schemas.microsoft.com/office/drawing/2010/main">
            <mc:Choice Requires="a14">
              <p:sp>
                <p:nvSpPr>
                  <p:cNvPr id="74" name="Oval 73">
                    <a:extLst>
                      <a:ext uri="{FF2B5EF4-FFF2-40B4-BE49-F238E27FC236}">
                        <a16:creationId xmlns:a16="http://schemas.microsoft.com/office/drawing/2014/main" id="{8F715D10-6034-3945-8C15-CEEEBEF20894}"/>
                      </a:ext>
                    </a:extLst>
                  </p:cNvPr>
                  <p:cNvSpPr/>
                  <p:nvPr/>
                </p:nvSpPr>
                <p:spPr bwMode="auto">
                  <a:xfrm>
                    <a:off x="6552914" y="5100420"/>
                    <a:ext cx="457200" cy="457200"/>
                  </a:xfrm>
                  <a:prstGeom prst="ellipse">
                    <a:avLst/>
                  </a:prstGeom>
                  <a:solidFill>
                    <a:schemeClr val="bg1">
                      <a:lumMod val="85000"/>
                    </a:schemeClr>
                  </a:solidFill>
                  <a:ln w="12700" cap="flat" cmpd="sng" algn="ctr">
                    <a:solidFill>
                      <a:schemeClr val="accent1"/>
                    </a:solidFill>
                    <a:prstDash val="solid"/>
                    <a:round/>
                    <a:headEnd type="none" w="med" len="med"/>
                    <a:tailEnd type="none" w="med" len="med"/>
                  </a:ln>
                  <a:effectLst/>
                </p:spPr>
                <p:txBody>
                  <a:bodyPr vert="horz" wrap="square" lIns="72000" tIns="0" rIns="0" bIns="45720" numCol="1" rtlCol="0" anchor="b" anchorCtr="0" compatLnSpc="1">
                    <a:prstTxWarp prst="textNoShape">
                      <a:avLst/>
                    </a:prstTxWarp>
                  </a:bodyPr>
                  <a:lstStyle/>
                  <a:p>
                    <a:pPr algn="ctr"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sSub>
                            <m:sSubPr>
                              <m:ctrlPr>
                                <a:rPr lang="de-DE" sz="2000" i="1" dirty="0">
                                  <a:solidFill>
                                    <a:srgbClr val="081D58"/>
                                  </a:solidFill>
                                  <a:latin typeface="Cambria Math" panose="02040503050406030204" pitchFamily="18" charset="0"/>
                                  <a:cs typeface="Times New Roman"/>
                                </a:rPr>
                              </m:ctrlPr>
                            </m:sSubPr>
                            <m:e>
                              <m:r>
                                <a:rPr lang="en-US" sz="2000" i="1" dirty="0">
                                  <a:solidFill>
                                    <a:srgbClr val="081D58"/>
                                  </a:solidFill>
                                  <a:latin typeface="Cambria Math" panose="02040503050406030204" pitchFamily="18" charset="0"/>
                                  <a:cs typeface="Times New Roman"/>
                                </a:rPr>
                                <m:t>𝑞</m:t>
                              </m:r>
                            </m:e>
                            <m:sub>
                              <m:r>
                                <a:rPr lang="de-DE" sz="2000" i="1" dirty="0">
                                  <a:solidFill>
                                    <a:srgbClr val="081D58"/>
                                  </a:solidFill>
                                  <a:latin typeface="Cambria Math" panose="02040503050406030204" pitchFamily="18" charset="0"/>
                                  <a:cs typeface="Times New Roman"/>
                                </a:rPr>
                                <m:t>3</m:t>
                              </m:r>
                            </m:sub>
                          </m:sSub>
                        </m:oMath>
                      </m:oMathPara>
                    </a14:m>
                    <a:endParaRPr lang="en-US" sz="2000" i="1" baseline="-25000" dirty="0">
                      <a:solidFill>
                        <a:srgbClr val="081D58"/>
                      </a:solidFill>
                      <a:latin typeface="Times New Roman"/>
                      <a:cs typeface="Times New Roman"/>
                    </a:endParaRPr>
                  </a:p>
                </p:txBody>
              </p:sp>
            </mc:Choice>
            <mc:Fallback xmlns="">
              <p:sp>
                <p:nvSpPr>
                  <p:cNvPr id="74" name="Oval 73">
                    <a:extLst>
                      <a:ext uri="{FF2B5EF4-FFF2-40B4-BE49-F238E27FC236}">
                        <a16:creationId xmlns:a16="http://schemas.microsoft.com/office/drawing/2014/main" id="{8F715D10-6034-3945-8C15-CEEEBEF20894}"/>
                      </a:ext>
                    </a:extLst>
                  </p:cNvPr>
                  <p:cNvSpPr>
                    <a:spLocks noRot="1" noChangeAspect="1" noMove="1" noResize="1" noEditPoints="1" noAdjustHandles="1" noChangeArrowheads="1" noChangeShapeType="1" noTextEdit="1"/>
                  </p:cNvSpPr>
                  <p:nvPr/>
                </p:nvSpPr>
                <p:spPr bwMode="auto">
                  <a:xfrm>
                    <a:off x="6552914" y="5100420"/>
                    <a:ext cx="457200" cy="457200"/>
                  </a:xfrm>
                  <a:prstGeom prst="ellipse">
                    <a:avLst/>
                  </a:prstGeom>
                  <a:blipFill>
                    <a:blip r:embed="rId12"/>
                    <a:stretch>
                      <a:fillRect/>
                    </a:stretch>
                  </a:blipFill>
                  <a:ln w="12700" cap="flat" cmpd="sng" algn="ctr">
                    <a:solidFill>
                      <a:schemeClr val="accent1"/>
                    </a:solidFill>
                    <a:prstDash val="solid"/>
                    <a:round/>
                    <a:headEnd type="none" w="med" len="med"/>
                    <a:tailEnd type="none" w="med" len="med"/>
                  </a:ln>
                  <a:effectLst/>
                </p:spPr>
                <p:txBody>
                  <a:bodyPr/>
                  <a:lstStyle/>
                  <a:p>
                    <a:r>
                      <a:rPr lang="en-GB">
                        <a:noFill/>
                      </a:rPr>
                      <a:t> </a:t>
                    </a:r>
                  </a:p>
                </p:txBody>
              </p:sp>
            </mc:Fallback>
          </mc:AlternateContent>
          <p:cxnSp>
            <p:nvCxnSpPr>
              <p:cNvPr id="75" name="Straight Arrow Connector 74">
                <a:extLst>
                  <a:ext uri="{FF2B5EF4-FFF2-40B4-BE49-F238E27FC236}">
                    <a16:creationId xmlns:a16="http://schemas.microsoft.com/office/drawing/2014/main" id="{6A14E4BC-CB32-E443-ACB7-548060643FC3}"/>
                  </a:ext>
                </a:extLst>
              </p:cNvPr>
              <p:cNvCxnSpPr>
                <a:cxnSpLocks/>
                <a:stCxn id="70" idx="3"/>
                <a:endCxn id="42" idx="3"/>
              </p:cNvCxnSpPr>
              <p:nvPr/>
            </p:nvCxnSpPr>
            <p:spPr bwMode="auto">
              <a:xfrm flipV="1">
                <a:off x="7899059" y="3721683"/>
                <a:ext cx="532614" cy="1324435"/>
              </a:xfrm>
              <a:prstGeom prst="straightConnector1">
                <a:avLst/>
              </a:prstGeom>
              <a:solidFill>
                <a:schemeClr val="accent1"/>
              </a:solidFill>
              <a:ln w="12700" cap="flat" cmpd="sng" algn="ctr">
                <a:solidFill>
                  <a:schemeClr val="accent1"/>
                </a:solidFill>
                <a:prstDash val="sysDot"/>
                <a:round/>
                <a:headEnd type="none" w="med" len="med"/>
                <a:tailEnd type="stealth" w="med" len="lg"/>
              </a:ln>
              <a:effectLst/>
            </p:spPr>
          </p:cxnSp>
        </p:grpSp>
      </p:grpSp>
    </p:spTree>
    <p:extLst>
      <p:ext uri="{BB962C8B-B14F-4D97-AF65-F5344CB8AC3E}">
        <p14:creationId xmlns:p14="http://schemas.microsoft.com/office/powerpoint/2010/main" val="10830125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RPG-based Landmark Computation</a:t>
            </a:r>
          </a:p>
        </p:txBody>
      </p:sp>
      <p:sp>
        <p:nvSpPr>
          <p:cNvPr id="4" name="Date Placeholder 3">
            <a:extLst>
              <a:ext uri="{FF2B5EF4-FFF2-40B4-BE49-F238E27FC236}">
                <a16:creationId xmlns:a16="http://schemas.microsoft.com/office/drawing/2014/main" id="{0BDDC6C2-8CC9-4D4F-A386-F3386BB717B0}"/>
              </a:ext>
            </a:extLst>
          </p:cNvPr>
          <p:cNvSpPr>
            <a:spLocks noGrp="1"/>
          </p:cNvSpPr>
          <p:nvPr>
            <p:ph type="dt" sz="half" idx="2"/>
          </p:nvPr>
        </p:nvSpPr>
        <p:spPr/>
        <p:txBody>
          <a:bodyPr/>
          <a:lstStyle/>
          <a:p>
            <a:r>
              <a:rPr lang="de-DE"/>
              <a:t>Deterministic</a:t>
            </a:r>
            <a:endParaRPr lang="de-DE" dirty="0"/>
          </a:p>
        </p:txBody>
      </p:sp>
      <p:sp>
        <p:nvSpPr>
          <p:cNvPr id="5" name="Footer Placeholder 4">
            <a:extLst>
              <a:ext uri="{FF2B5EF4-FFF2-40B4-BE49-F238E27FC236}">
                <a16:creationId xmlns:a16="http://schemas.microsoft.com/office/drawing/2014/main" id="{4FC04431-D6A6-11B5-4C24-4D415DDC4D78}"/>
              </a:ext>
            </a:extLst>
          </p:cNvPr>
          <p:cNvSpPr>
            <a:spLocks noGrp="1"/>
          </p:cNvSpPr>
          <p:nvPr>
            <p:ph type="ftr" sz="quarter" idx="3"/>
          </p:nvPr>
        </p:nvSpPr>
        <p:spPr/>
        <p:txBody>
          <a:bodyPr/>
          <a:lstStyle/>
          <a:p>
            <a:r>
              <a:rPr lang="en-GB"/>
              <a:t>T. Braun - APA</a:t>
            </a:r>
          </a:p>
        </p:txBody>
      </p:sp>
      <p:sp>
        <p:nvSpPr>
          <p:cNvPr id="3" name="Slide Number Placeholder 2">
            <a:extLst>
              <a:ext uri="{FF2B5EF4-FFF2-40B4-BE49-F238E27FC236}">
                <a16:creationId xmlns:a16="http://schemas.microsoft.com/office/drawing/2014/main" id="{3460BA0A-39E4-0A49-A63A-71DA07BC4521}"/>
              </a:ext>
            </a:extLst>
          </p:cNvPr>
          <p:cNvSpPr>
            <a:spLocks noGrp="1"/>
          </p:cNvSpPr>
          <p:nvPr>
            <p:ph type="sldNum" sz="quarter" idx="4"/>
          </p:nvPr>
        </p:nvSpPr>
        <p:spPr/>
        <p:txBody>
          <a:bodyPr/>
          <a:lstStyle/>
          <a:p>
            <a:fld id="{67C9959E-8E6B-B04C-9955-EA096F41CA7A}" type="slidenum">
              <a:rPr lang="en-GB" smtClean="0"/>
              <a:pPr/>
              <a:t>111</a:t>
            </a:fld>
            <a:endParaRPr lang="en-GB"/>
          </a:p>
        </p:txBody>
      </p:sp>
      <p:sp>
        <p:nvSpPr>
          <p:cNvPr id="33" name="Rectangle 32">
            <a:extLst>
              <a:ext uri="{FF2B5EF4-FFF2-40B4-BE49-F238E27FC236}">
                <a16:creationId xmlns:a16="http://schemas.microsoft.com/office/drawing/2014/main" id="{93C7BFCC-7FE5-EC49-8CFB-336A43230D39}"/>
              </a:ext>
            </a:extLst>
          </p:cNvPr>
          <p:cNvSpPr/>
          <p:nvPr/>
        </p:nvSpPr>
        <p:spPr>
          <a:xfrm>
            <a:off x="5862711" y="791786"/>
            <a:ext cx="5968964" cy="5109091"/>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marL="6350">
              <a:tabLst>
                <a:tab pos="354013" algn="l"/>
                <a:tab pos="708025" algn="l"/>
                <a:tab pos="1062038" algn="l"/>
                <a:tab pos="1416050" algn="l"/>
              </a:tabLst>
            </a:pPr>
            <a:r>
              <a:rPr lang="en-US" sz="1400" b="1" dirty="0">
                <a:latin typeface="Courier New" panose="02070309020205020404" pitchFamily="49" charset="0"/>
                <a:cs typeface="Courier New" panose="02070309020205020404" pitchFamily="49" charset="0"/>
              </a:rPr>
              <a:t>RPG-Landmarks(</a:t>
            </a:r>
            <a:r>
              <a:rPr lang="en-US" sz="1400" b="1" i="1" dirty="0">
                <a:latin typeface="Courier New" panose="02070309020205020404" pitchFamily="49" charset="0"/>
                <a:cs typeface="Courier New" panose="02070309020205020404" pitchFamily="49" charset="0"/>
              </a:rPr>
              <a:t>s</a:t>
            </a:r>
            <a:r>
              <a:rPr lang="en-US" sz="1400" b="1" baseline="-25000" dirty="0">
                <a:latin typeface="Courier New" panose="02070309020205020404" pitchFamily="49" charset="0"/>
                <a:cs typeface="Courier New" panose="02070309020205020404" pitchFamily="49" charset="0"/>
              </a:rPr>
              <a:t>0</a:t>
            </a:r>
            <a:r>
              <a:rPr lang="en-US" sz="1400" b="1" dirty="0">
                <a:latin typeface="Courier New" panose="02070309020205020404" pitchFamily="49" charset="0"/>
                <a:cs typeface="Courier New" panose="02070309020205020404" pitchFamily="49" charset="0"/>
              </a:rPr>
              <a:t>, </a:t>
            </a:r>
            <a:r>
              <a:rPr lang="en-US" sz="1400" b="1" i="1" dirty="0">
                <a:latin typeface="Courier New" panose="02070309020205020404" pitchFamily="49" charset="0"/>
                <a:cs typeface="Courier New" panose="02070309020205020404" pitchFamily="49" charset="0"/>
              </a:rPr>
              <a:t>g</a:t>
            </a:r>
            <a:r>
              <a:rPr lang="en-US" sz="1400" b="1" i="1" baseline="-25000" dirty="0">
                <a:latin typeface="Courier New" panose="02070309020205020404" pitchFamily="49" charset="0"/>
                <a:cs typeface="Courier New" panose="02070309020205020404" pitchFamily="49" charset="0"/>
              </a:rPr>
              <a:t> </a:t>
            </a:r>
            <a:r>
              <a:rPr lang="en-US" sz="1400" b="1" i="1" dirty="0">
                <a:latin typeface="Courier New" panose="02070309020205020404" pitchFamily="49" charset="0"/>
                <a:cs typeface="Courier New" panose="02070309020205020404" pitchFamily="49" charset="0"/>
              </a:rPr>
              <a:t>=</a:t>
            </a:r>
            <a:r>
              <a:rPr lang="en-US" sz="1400" b="1" i="1" baseline="-250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a:t>
            </a:r>
            <a:r>
              <a:rPr lang="en-US" sz="1400" b="1" i="1" dirty="0">
                <a:latin typeface="Courier New" panose="02070309020205020404" pitchFamily="49" charset="0"/>
                <a:cs typeface="Courier New" panose="02070309020205020404" pitchFamily="49" charset="0"/>
              </a:rPr>
              <a:t>g</a:t>
            </a:r>
            <a:r>
              <a:rPr lang="en-US" sz="1400" b="1" baseline="-25000" dirty="0">
                <a:latin typeface="Courier New" panose="02070309020205020404" pitchFamily="49" charset="0"/>
                <a:cs typeface="Courier New" panose="02070309020205020404" pitchFamily="49" charset="0"/>
              </a:rPr>
              <a:t>1</a:t>
            </a:r>
            <a:r>
              <a:rPr lang="en-US" sz="1400" b="1" dirty="0">
                <a:latin typeface="Courier New" panose="02070309020205020404" pitchFamily="49" charset="0"/>
                <a:cs typeface="Courier New" panose="02070309020205020404" pitchFamily="49" charset="0"/>
              </a:rPr>
              <a:t>, </a:t>
            </a:r>
            <a:r>
              <a:rPr lang="en-US" sz="1400" b="1" i="1" dirty="0">
                <a:latin typeface="Courier New" panose="02070309020205020404" pitchFamily="49" charset="0"/>
                <a:cs typeface="Courier New" panose="02070309020205020404" pitchFamily="49" charset="0"/>
              </a:rPr>
              <a:t>g</a:t>
            </a:r>
            <a:r>
              <a:rPr lang="en-US" sz="1400" b="1" baseline="-25000" dirty="0">
                <a:latin typeface="Courier New" panose="02070309020205020404" pitchFamily="49" charset="0"/>
                <a:cs typeface="Courier New" panose="02070309020205020404" pitchFamily="49" charset="0"/>
              </a:rPr>
              <a:t>2</a:t>
            </a:r>
            <a:r>
              <a:rPr lang="en-US" sz="1400" b="1" dirty="0">
                <a:latin typeface="Courier New" panose="02070309020205020404" pitchFamily="49" charset="0"/>
                <a:cs typeface="Courier New" panose="02070309020205020404" pitchFamily="49" charset="0"/>
              </a:rPr>
              <a:t>,…, </a:t>
            </a:r>
            <a:r>
              <a:rPr lang="en-US" sz="1400" b="1" i="1" dirty="0" err="1">
                <a:latin typeface="Courier New" panose="02070309020205020404" pitchFamily="49" charset="0"/>
                <a:cs typeface="Courier New" panose="02070309020205020404" pitchFamily="49" charset="0"/>
              </a:rPr>
              <a:t>g</a:t>
            </a:r>
            <a:r>
              <a:rPr lang="en-US" sz="1400" b="1" i="1" baseline="-25000" dirty="0" err="1">
                <a:latin typeface="Courier New" panose="02070309020205020404" pitchFamily="49" charset="0"/>
                <a:cs typeface="Courier New" panose="02070309020205020404" pitchFamily="49" charset="0"/>
              </a:rPr>
              <a:t>k</a:t>
            </a:r>
            <a:r>
              <a:rPr lang="en-US" sz="1400" b="1" dirty="0">
                <a:latin typeface="Courier New" panose="02070309020205020404" pitchFamily="49" charset="0"/>
                <a:cs typeface="Courier New" panose="02070309020205020404" pitchFamily="49" charset="0"/>
              </a:rPr>
              <a:t>})</a:t>
            </a:r>
          </a:p>
          <a:p>
            <a:pPr marL="6350" lvl="1">
              <a:spcBef>
                <a:spcPts val="400"/>
              </a:spcBef>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queue</a:t>
            </a:r>
            <a:r>
              <a:rPr lang="en-US" sz="1400" dirty="0">
                <a:latin typeface="Courier New" panose="02070309020205020404" pitchFamily="49" charset="0"/>
                <a:cs typeface="Courier New" panose="02070309020205020404" pitchFamily="49" charset="0"/>
              </a:rPr>
              <a:t> ← {</a:t>
            </a:r>
            <a:r>
              <a:rPr lang="en-US" sz="1400" i="1" dirty="0" err="1">
                <a:latin typeface="Courier New" panose="02070309020205020404" pitchFamily="49" charset="0"/>
                <a:cs typeface="Courier New" panose="02070309020205020404" pitchFamily="49" charset="0"/>
              </a:rPr>
              <a:t>g</a:t>
            </a:r>
            <a:r>
              <a:rPr lang="en-US" sz="1400" i="1" baseline="-25000" dirty="0" err="1">
                <a:latin typeface="Courier New" panose="02070309020205020404" pitchFamily="49" charset="0"/>
                <a:cs typeface="Courier New" panose="02070309020205020404" pitchFamily="49" charset="0"/>
              </a:rPr>
              <a:t>i</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g</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s</a:t>
            </a:r>
            <a:r>
              <a:rPr lang="en-US" sz="1400" baseline="-25000" dirty="0">
                <a:latin typeface="Courier New" panose="02070309020205020404" pitchFamily="49" charset="0"/>
                <a:cs typeface="Courier New" panose="02070309020205020404" pitchFamily="49" charset="0"/>
              </a:rPr>
              <a:t>0</a:t>
            </a:r>
            <a:r>
              <a:rPr lang="en-US" sz="1400" dirty="0">
                <a:latin typeface="Courier New" panose="02070309020205020404" pitchFamily="49" charset="0"/>
                <a:cs typeface="Courier New" panose="02070309020205020404" pitchFamily="49" charset="0"/>
              </a:rPr>
              <a:t> doesn’t satisfy </a:t>
            </a:r>
            <a:r>
              <a:rPr lang="en-US" sz="1400" i="1" dirty="0" err="1">
                <a:latin typeface="Courier New" panose="02070309020205020404" pitchFamily="49" charset="0"/>
                <a:cs typeface="Courier New" panose="02070309020205020404" pitchFamily="49" charset="0"/>
              </a:rPr>
              <a:t>g</a:t>
            </a:r>
            <a:r>
              <a:rPr lang="en-US" sz="1400" i="1" baseline="-25000" dirty="0" err="1">
                <a:latin typeface="Courier New" panose="02070309020205020404" pitchFamily="49" charset="0"/>
                <a:cs typeface="Courier New" panose="02070309020205020404" pitchFamily="49" charset="0"/>
              </a:rPr>
              <a:t>i</a:t>
            </a:r>
            <a:r>
              <a:rPr lang="en-US" sz="1400" dirty="0">
                <a:latin typeface="Courier New" panose="02070309020205020404" pitchFamily="49" charset="0"/>
                <a:cs typeface="Courier New" panose="02070309020205020404" pitchFamily="49" charset="0"/>
              </a:rPr>
              <a:t>}; </a:t>
            </a:r>
          </a:p>
          <a:p>
            <a:pPr marL="6350" lvl="1">
              <a:spcBef>
                <a:spcPts val="400"/>
              </a:spcBef>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Landmarks </a:t>
            </a:r>
            <a:r>
              <a:rPr lang="en-US" sz="1400" dirty="0">
                <a:latin typeface="Courier New" panose="02070309020205020404" pitchFamily="49" charset="0"/>
                <a:cs typeface="Courier New" panose="02070309020205020404" pitchFamily="49" charset="0"/>
              </a:rPr>
              <a:t>← ∅</a:t>
            </a:r>
          </a:p>
          <a:p>
            <a:pPr marL="6350" lvl="1">
              <a:spcBef>
                <a:spcPts val="400"/>
              </a:spcBef>
              <a:tabLst>
                <a:tab pos="354013" algn="l"/>
                <a:tab pos="708025" algn="l"/>
                <a:tab pos="1062038" algn="l"/>
                <a:tab pos="1416050"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 all actions</a:t>
            </a:r>
          </a:p>
          <a:p>
            <a:pPr marL="6350" lvl="1">
              <a:spcBef>
                <a:spcPts val="400"/>
              </a:spcBef>
              <a:tabLst>
                <a:tab pos="354013" algn="l"/>
                <a:tab pos="708025" algn="l"/>
                <a:tab pos="1062038" algn="l"/>
                <a:tab pos="1416050" algn="l"/>
              </a:tabLst>
            </a:pPr>
            <a:r>
              <a:rPr lang="en-US" sz="1400" b="1" dirty="0">
                <a:latin typeface="Courier New" panose="02070309020205020404" pitchFamily="49" charset="0"/>
                <a:cs typeface="Courier New" panose="02070309020205020404" pitchFamily="49" charset="0"/>
              </a:rPr>
              <a:t>	while</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queue </a:t>
            </a:r>
            <a:r>
              <a:rPr lang="en-US" sz="1400" dirty="0">
                <a:latin typeface="Courier New" panose="02070309020205020404" pitchFamily="49" charset="0"/>
                <a:cs typeface="Courier New" panose="02070309020205020404" pitchFamily="49" charset="0"/>
              </a:rPr>
              <a:t>≠ ∅ </a:t>
            </a:r>
            <a:r>
              <a:rPr lang="en-US" sz="1400" b="1" dirty="0">
                <a:latin typeface="Courier New" panose="02070309020205020404" pitchFamily="49" charset="0"/>
                <a:cs typeface="Courier New" panose="02070309020205020404" pitchFamily="49" charset="0"/>
              </a:rPr>
              <a:t>do</a:t>
            </a:r>
          </a:p>
          <a:p>
            <a:pPr marL="6350" lvl="2">
              <a:spcBef>
                <a:spcPts val="400"/>
              </a:spcBef>
              <a:tabLst>
                <a:tab pos="354013" algn="l"/>
                <a:tab pos="708025" algn="l"/>
                <a:tab pos="1062038" algn="l"/>
                <a:tab pos="1416050" algn="l"/>
              </a:tabLst>
            </a:pPr>
            <a:r>
              <a:rPr lang="en-US" sz="1400" dirty="0">
                <a:latin typeface="Courier New" panose="02070309020205020404" pitchFamily="49" charset="0"/>
                <a:cs typeface="Courier New" panose="02070309020205020404" pitchFamily="49" charset="0"/>
              </a:rPr>
              <a:t>		remove a </a:t>
            </a:r>
            <a:r>
              <a:rPr lang="en-US" sz="1400" i="1" dirty="0" err="1">
                <a:latin typeface="Courier New" panose="02070309020205020404" pitchFamily="49" charset="0"/>
                <a:cs typeface="Courier New" panose="02070309020205020404" pitchFamily="49" charset="0"/>
              </a:rPr>
              <a:t>g</a:t>
            </a:r>
            <a:r>
              <a:rPr lang="en-US" sz="1400" i="1" baseline="-25000" dirty="0" err="1">
                <a:latin typeface="Courier New" panose="02070309020205020404" pitchFamily="49" charset="0"/>
                <a:cs typeface="Courier New" panose="02070309020205020404" pitchFamily="49" charset="0"/>
              </a:rPr>
              <a:t>i</a:t>
            </a:r>
            <a:r>
              <a:rPr lang="en-US" sz="1400" i="1"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from </a:t>
            </a:r>
            <a:r>
              <a:rPr lang="en-US" sz="1400" i="1" dirty="0">
                <a:latin typeface="Courier New" panose="02070309020205020404" pitchFamily="49" charset="0"/>
                <a:cs typeface="Courier New" panose="02070309020205020404" pitchFamily="49" charset="0"/>
              </a:rPr>
              <a:t>queue</a:t>
            </a:r>
            <a:r>
              <a:rPr lang="en-US" sz="1400" dirty="0">
                <a:latin typeface="Courier New" panose="02070309020205020404" pitchFamily="49" charset="0"/>
                <a:cs typeface="Courier New" panose="02070309020205020404" pitchFamily="49" charset="0"/>
              </a:rPr>
              <a:t> </a:t>
            </a:r>
          </a:p>
          <a:p>
            <a:pPr marL="6350" lvl="2">
              <a:spcBef>
                <a:spcPts val="400"/>
              </a:spcBef>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Landmarks </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 Landmarks </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 </a:t>
            </a:r>
            <a:r>
              <a:rPr lang="en-US" sz="1400" i="1" dirty="0" err="1">
                <a:latin typeface="Courier New" panose="02070309020205020404" pitchFamily="49" charset="0"/>
                <a:cs typeface="Courier New" panose="02070309020205020404" pitchFamily="49" charset="0"/>
              </a:rPr>
              <a:t>g</a:t>
            </a:r>
            <a:r>
              <a:rPr lang="en-US" sz="1400" i="1" baseline="-25000" dirty="0" err="1">
                <a:latin typeface="Courier New" panose="02070309020205020404" pitchFamily="49" charset="0"/>
                <a:cs typeface="Courier New" panose="02070309020205020404" pitchFamily="49" charset="0"/>
              </a:rPr>
              <a:t>i</a:t>
            </a:r>
            <a:endParaRPr lang="en-US" sz="1400" i="1" dirty="0">
              <a:latin typeface="Courier New" panose="02070309020205020404" pitchFamily="49" charset="0"/>
              <a:cs typeface="Courier New" panose="02070309020205020404" pitchFamily="49" charset="0"/>
            </a:endParaRPr>
          </a:p>
          <a:p>
            <a:pPr marL="6350" lvl="2">
              <a:spcBef>
                <a:spcPts val="400"/>
              </a:spcBef>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R </a:t>
            </a:r>
            <a:r>
              <a:rPr lang="en-US" sz="1400" dirty="0">
                <a:latin typeface="Courier New" panose="02070309020205020404" pitchFamily="49" charset="0"/>
                <a:cs typeface="Courier New" panose="02070309020205020404" pitchFamily="49" charset="0"/>
              </a:rPr>
              <a:t>← {actions whose effects include </a:t>
            </a:r>
            <a:r>
              <a:rPr lang="en-US" sz="1400" i="1" dirty="0" err="1">
                <a:latin typeface="Courier New" panose="02070309020205020404" pitchFamily="49" charset="0"/>
                <a:cs typeface="Courier New" panose="02070309020205020404" pitchFamily="49" charset="0"/>
              </a:rPr>
              <a:t>g</a:t>
            </a:r>
            <a:r>
              <a:rPr lang="en-US" sz="1400" i="1" baseline="-25000" dirty="0" err="1">
                <a:latin typeface="Courier New" panose="02070309020205020404" pitchFamily="49" charset="0"/>
                <a:cs typeface="Courier New" panose="02070309020205020404" pitchFamily="49" charset="0"/>
              </a:rPr>
              <a:t>i</a:t>
            </a:r>
            <a:r>
              <a:rPr lang="en-US" sz="1400" dirty="0">
                <a:latin typeface="Courier New" panose="02070309020205020404" pitchFamily="49" charset="0"/>
                <a:cs typeface="Courier New" panose="02070309020205020404" pitchFamily="49" charset="0"/>
              </a:rPr>
              <a:t>}</a:t>
            </a:r>
          </a:p>
          <a:p>
            <a:pPr marL="6350" lvl="2">
              <a:spcBef>
                <a:spcPts val="400"/>
              </a:spcBef>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if</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s</a:t>
            </a:r>
            <a:r>
              <a:rPr lang="en-US" sz="1400" baseline="-25000" dirty="0">
                <a:latin typeface="Courier New" panose="02070309020205020404" pitchFamily="49" charset="0"/>
                <a:cs typeface="Courier New" panose="02070309020205020404" pitchFamily="49" charset="0"/>
              </a:rPr>
              <a:t>0</a:t>
            </a:r>
            <a:r>
              <a:rPr lang="en-US" sz="1400" dirty="0">
                <a:latin typeface="Courier New" panose="02070309020205020404" pitchFamily="49" charset="0"/>
                <a:cs typeface="Courier New" panose="02070309020205020404" pitchFamily="49" charset="0"/>
              </a:rPr>
              <a:t> satisfies </a:t>
            </a:r>
            <a:r>
              <a:rPr lang="en-US" sz="1400" i="1" dirty="0">
                <a:latin typeface="Courier New" panose="02070309020205020404" pitchFamily="49" charset="0"/>
                <a:cs typeface="Courier New" panose="02070309020205020404" pitchFamily="49" charset="0"/>
              </a:rPr>
              <a:t>pre</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for some </a:t>
            </a:r>
            <a:r>
              <a:rPr lang="en-US" sz="1400" i="1" dirty="0">
                <a:latin typeface="Courier New" panose="02070309020205020404" pitchFamily="49" charset="0"/>
                <a:cs typeface="Courier New" panose="02070309020205020404" pitchFamily="49" charset="0"/>
              </a:rPr>
              <a:t>a </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R</a:t>
            </a: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then</a:t>
            </a:r>
            <a:r>
              <a:rPr lang="en-US" sz="1400" dirty="0">
                <a:latin typeface="Courier New" panose="02070309020205020404" pitchFamily="49" charset="0"/>
                <a:cs typeface="Courier New" panose="02070309020205020404" pitchFamily="49" charset="0"/>
              </a:rPr>
              <a:t> </a:t>
            </a:r>
          </a:p>
          <a:p>
            <a:pPr marL="6350" lvl="2">
              <a:spcBef>
                <a:spcPts val="400"/>
              </a:spcBef>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	return</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Landmarks</a:t>
            </a:r>
            <a:endParaRPr lang="en-US" sz="1400" dirty="0">
              <a:latin typeface="Courier New" panose="02070309020205020404" pitchFamily="49" charset="0"/>
              <a:cs typeface="Courier New" panose="02070309020205020404" pitchFamily="49" charset="0"/>
            </a:endParaRPr>
          </a:p>
          <a:p>
            <a:pPr marL="6350" lvl="2">
              <a:spcBef>
                <a:spcPts val="400"/>
              </a:spcBef>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generate RPG from </a:t>
            </a:r>
            <a:r>
              <a:rPr lang="en-US" sz="1400" i="1" dirty="0">
                <a:latin typeface="Courier New" panose="02070309020205020404" pitchFamily="49" charset="0"/>
                <a:cs typeface="Courier New" panose="02070309020205020404" pitchFamily="49" charset="0"/>
              </a:rPr>
              <a:t>s</a:t>
            </a:r>
            <a:r>
              <a:rPr lang="en-US" sz="1400" baseline="-25000" dirty="0">
                <a:latin typeface="Courier New" panose="02070309020205020404" pitchFamily="49" charset="0"/>
                <a:cs typeface="Courier New" panose="02070309020205020404" pitchFamily="49" charset="0"/>
              </a:rPr>
              <a:t>0</a:t>
            </a:r>
            <a:r>
              <a:rPr lang="en-US" sz="1400" i="1"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and </a:t>
            </a:r>
            <a:r>
              <a:rPr lang="en-US" sz="1400" i="1" dirty="0">
                <a:latin typeface="Courier New" panose="02070309020205020404" pitchFamily="49" charset="0"/>
                <a:cs typeface="Courier New" panose="02070309020205020404" pitchFamily="49" charset="0"/>
              </a:rPr>
              <a:t>A</a:t>
            </a:r>
            <a:r>
              <a:rPr lang="en-US" sz="1400" i="1" baseline="-25000"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a:t>
            </a:r>
            <a:r>
              <a:rPr lang="en-US" sz="1400" i="1" baseline="-250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R</a:t>
            </a:r>
            <a:r>
              <a:rPr lang="en-US" sz="1400" dirty="0">
                <a:latin typeface="Courier New" panose="02070309020205020404" pitchFamily="49" charset="0"/>
                <a:cs typeface="Courier New" panose="02070309020205020404" pitchFamily="49" charset="0"/>
              </a:rPr>
              <a:t>, stop when </a:t>
            </a:r>
            <a:r>
              <a:rPr lang="en-US" sz="1400" i="1" dirty="0" err="1">
                <a:latin typeface="Courier New" panose="02070309020205020404" pitchFamily="49" charset="0"/>
                <a:cs typeface="Courier New" panose="02070309020205020404" pitchFamily="49" charset="0"/>
              </a:rPr>
              <a:t>ŝ</a:t>
            </a:r>
            <a:r>
              <a:rPr lang="en-US" sz="1400" i="1" baseline="-25000" dirty="0" err="1">
                <a:latin typeface="Courier New" panose="02070309020205020404" pitchFamily="49" charset="0"/>
                <a:cs typeface="Courier New" panose="02070309020205020404" pitchFamily="49" charset="0"/>
                <a:sym typeface="Wingdings"/>
              </a:rPr>
              <a:t>k</a:t>
            </a:r>
            <a:r>
              <a:rPr lang="en-US" sz="1400" i="1" dirty="0">
                <a:latin typeface="Courier New" panose="02070309020205020404" pitchFamily="49" charset="0"/>
                <a:cs typeface="Courier New" panose="02070309020205020404" pitchFamily="49" charset="0"/>
                <a:sym typeface="Wingdings"/>
              </a:rPr>
              <a:t>=</a:t>
            </a:r>
            <a:r>
              <a:rPr lang="en-US" sz="1400" i="1" dirty="0" err="1">
                <a:latin typeface="Courier New" panose="02070309020205020404" pitchFamily="49" charset="0"/>
                <a:cs typeface="Courier New" panose="02070309020205020404" pitchFamily="49" charset="0"/>
              </a:rPr>
              <a:t>ŝ</a:t>
            </a:r>
            <a:r>
              <a:rPr lang="en-US" sz="1400" i="1" baseline="-25000" dirty="0" err="1">
                <a:latin typeface="Courier New" panose="02070309020205020404" pitchFamily="49" charset="0"/>
                <a:cs typeface="Courier New" panose="02070309020205020404" pitchFamily="49" charset="0"/>
                <a:sym typeface="Wingdings"/>
              </a:rPr>
              <a:t>k</a:t>
            </a:r>
            <a:r>
              <a:rPr lang="en-US" sz="1400" i="1" baseline="-25000" dirty="0">
                <a:latin typeface="Courier New" panose="02070309020205020404" pitchFamily="49" charset="0"/>
                <a:cs typeface="Courier New" panose="02070309020205020404" pitchFamily="49" charset="0"/>
                <a:sym typeface="Wingdings"/>
              </a:rPr>
              <a:t>–</a:t>
            </a:r>
            <a:r>
              <a:rPr lang="en-US" sz="1400" baseline="-25000" dirty="0">
                <a:latin typeface="Courier New" panose="02070309020205020404" pitchFamily="49" charset="0"/>
                <a:cs typeface="Courier New" panose="02070309020205020404" pitchFamily="49" charset="0"/>
                <a:sym typeface="Wingdings"/>
              </a:rPr>
              <a:t>1</a:t>
            </a:r>
            <a:endParaRPr lang="en-US" sz="1400" dirty="0">
              <a:latin typeface="Courier New" panose="02070309020205020404" pitchFamily="49" charset="0"/>
              <a:cs typeface="Courier New" panose="02070309020205020404" pitchFamily="49" charset="0"/>
            </a:endParaRPr>
          </a:p>
          <a:p>
            <a:pPr marL="6350" lvl="2">
              <a:spcBef>
                <a:spcPts val="400"/>
              </a:spcBef>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N</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R </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r</a:t>
            </a:r>
            <a:r>
              <a:rPr lang="en-US" sz="1400" dirty="0">
                <a:latin typeface="Courier New" panose="02070309020205020404" pitchFamily="49" charset="0"/>
                <a:cs typeface="Courier New" panose="02070309020205020404" pitchFamily="49" charset="0"/>
              </a:rPr>
              <a:t>-applicable in </a:t>
            </a:r>
            <a:r>
              <a:rPr lang="en-US" sz="1400" i="1" dirty="0" err="1">
                <a:latin typeface="Courier New" panose="02070309020205020404" pitchFamily="49" charset="0"/>
                <a:cs typeface="Courier New" panose="02070309020205020404" pitchFamily="49" charset="0"/>
              </a:rPr>
              <a:t>ŝ</a:t>
            </a:r>
            <a:r>
              <a:rPr lang="en-US" sz="1400" i="1" baseline="-25000" dirty="0" err="1">
                <a:latin typeface="Courier New" panose="02070309020205020404" pitchFamily="49" charset="0"/>
                <a:cs typeface="Courier New" panose="02070309020205020404" pitchFamily="49" charset="0"/>
                <a:sym typeface="Wingdings"/>
              </a:rPr>
              <a:t>k</a:t>
            </a:r>
            <a:r>
              <a:rPr lang="en-US" sz="1400" dirty="0">
                <a:latin typeface="Courier New" panose="02070309020205020404" pitchFamily="49" charset="0"/>
                <a:cs typeface="Courier New" panose="02070309020205020404" pitchFamily="49" charset="0"/>
              </a:rPr>
              <a:t>}</a:t>
            </a:r>
          </a:p>
          <a:p>
            <a:pPr marL="6350" lvl="2">
              <a:spcBef>
                <a:spcPts val="400"/>
              </a:spcBef>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if</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N</a:t>
            </a:r>
            <a:r>
              <a:rPr lang="en-US" sz="1400" dirty="0">
                <a:latin typeface="Courier New" panose="02070309020205020404" pitchFamily="49" charset="0"/>
                <a:cs typeface="Courier New" panose="02070309020205020404" pitchFamily="49" charset="0"/>
              </a:rPr>
              <a:t> = ∅ </a:t>
            </a:r>
            <a:r>
              <a:rPr lang="en-US" sz="1400" b="1" dirty="0">
                <a:latin typeface="Courier New" panose="02070309020205020404" pitchFamily="49" charset="0"/>
                <a:cs typeface="Courier New" panose="02070309020205020404" pitchFamily="49" charset="0"/>
              </a:rPr>
              <a:t>then</a:t>
            </a:r>
            <a:r>
              <a:rPr lang="en-US" sz="1400" dirty="0">
                <a:latin typeface="Courier New" panose="02070309020205020404" pitchFamily="49" charset="0"/>
                <a:cs typeface="Courier New" panose="02070309020205020404" pitchFamily="49" charset="0"/>
              </a:rPr>
              <a:t> </a:t>
            </a:r>
          </a:p>
          <a:p>
            <a:pPr marL="6350" lvl="2">
              <a:spcBef>
                <a:spcPts val="400"/>
              </a:spcBef>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return</a:t>
            </a:r>
            <a:r>
              <a:rPr lang="en-US" sz="1400" dirty="0">
                <a:latin typeface="Courier New" panose="02070309020205020404" pitchFamily="49" charset="0"/>
                <a:cs typeface="Courier New" panose="02070309020205020404" pitchFamily="49" charset="0"/>
              </a:rPr>
              <a:t> failure</a:t>
            </a:r>
          </a:p>
          <a:p>
            <a:pPr marL="6350" lvl="2">
              <a:spcBef>
                <a:spcPts val="400"/>
              </a:spcBef>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Pre</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pre</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N</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s</a:t>
            </a:r>
            <a:r>
              <a:rPr lang="en-US" sz="1400" baseline="-25000" dirty="0">
                <a:latin typeface="Courier New" panose="02070309020205020404" pitchFamily="49" charset="0"/>
                <a:cs typeface="Courier New" panose="02070309020205020404" pitchFamily="49" charset="0"/>
              </a:rPr>
              <a:t>0</a:t>
            </a:r>
          </a:p>
          <a:p>
            <a:pPr marL="6350" lvl="2">
              <a:spcBef>
                <a:spcPts val="400"/>
              </a:spcBef>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𝛷 ← {</a:t>
            </a:r>
            <a:r>
              <a:rPr lang="en-US" sz="1400" i="1" dirty="0">
                <a:latin typeface="Courier New" panose="02070309020205020404" pitchFamily="49" charset="0"/>
                <a:cs typeface="Courier New" panose="02070309020205020404" pitchFamily="49" charset="0"/>
              </a:rPr>
              <a:t>p</a:t>
            </a:r>
            <a:r>
              <a:rPr lang="en-US" sz="1400" baseline="-25000" dirty="0">
                <a:latin typeface="Courier New" panose="02070309020205020404" pitchFamily="49" charset="0"/>
                <a:cs typeface="Courier New" panose="02070309020205020404" pitchFamily="49" charset="0"/>
              </a:rPr>
              <a:t>1</a:t>
            </a:r>
            <a:r>
              <a:rPr lang="en-US" sz="1400" dirty="0">
                <a:latin typeface="Courier New" panose="02070309020205020404" pitchFamily="49" charset="0"/>
                <a:ea typeface="ＭＳ ゴシック"/>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p</a:t>
            </a:r>
            <a:r>
              <a:rPr lang="en-US" sz="1400" baseline="-25000" dirty="0">
                <a:latin typeface="Courier New" panose="02070309020205020404" pitchFamily="49" charset="0"/>
                <a:cs typeface="Courier New" panose="02070309020205020404" pitchFamily="49" charset="0"/>
              </a:rPr>
              <a:t>2</a:t>
            </a:r>
            <a:r>
              <a:rPr lang="en-US" sz="1400" dirty="0">
                <a:latin typeface="Courier New" panose="02070309020205020404" pitchFamily="49" charset="0"/>
                <a:ea typeface="ＭＳ ゴシック"/>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p</a:t>
            </a:r>
            <a:r>
              <a:rPr lang="en-US" sz="1400" i="1" baseline="-25000" dirty="0">
                <a:latin typeface="Courier New" panose="02070309020205020404" pitchFamily="49" charset="0"/>
                <a:cs typeface="Courier New" panose="02070309020205020404" pitchFamily="49" charset="0"/>
              </a:rPr>
              <a:t>m</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m</a:t>
            </a:r>
            <a:r>
              <a:rPr lang="en-US" sz="1400" dirty="0">
                <a:latin typeface="Courier New" panose="02070309020205020404" pitchFamily="49" charset="0"/>
                <a:cs typeface="Courier New" panose="02070309020205020404" pitchFamily="49" charset="0"/>
              </a:rPr>
              <a:t>≤4,∀</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N </a:t>
            </a:r>
            <a:r>
              <a:rPr lang="en-US" sz="1400" dirty="0">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i</a:t>
            </a:r>
            <a:r>
              <a:rPr lang="en-US" sz="1400" dirty="0" err="1">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p</a:t>
            </a:r>
            <a:r>
              <a:rPr lang="en-US" sz="1400" i="1" baseline="-25000" dirty="0" err="1">
                <a:latin typeface="Courier New" panose="02070309020205020404" pitchFamily="49" charset="0"/>
                <a:cs typeface="Courier New" panose="02070309020205020404" pitchFamily="49" charset="0"/>
              </a:rPr>
              <a:t>i</a:t>
            </a:r>
            <a:r>
              <a:rPr lang="en-US" sz="1400" dirty="0" err="1">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pre</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i:p</a:t>
            </a:r>
            <a:r>
              <a:rPr lang="en-US" sz="1400" i="1" baseline="-25000" dirty="0" err="1">
                <a:latin typeface="Courier New" panose="02070309020205020404" pitchFamily="49" charset="0"/>
                <a:cs typeface="Courier New" panose="02070309020205020404" pitchFamily="49" charset="0"/>
              </a:rPr>
              <a:t>i</a:t>
            </a:r>
            <a:r>
              <a:rPr lang="en-US" sz="1400" dirty="0" err="1">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Pre</a:t>
            </a:r>
            <a:r>
              <a:rPr lang="en-US" sz="1400" dirty="0">
                <a:latin typeface="Courier New" panose="02070309020205020404" pitchFamily="49" charset="0"/>
                <a:cs typeface="Courier New" panose="02070309020205020404" pitchFamily="49" charset="0"/>
              </a:rPr>
              <a:t>}</a:t>
            </a:r>
          </a:p>
          <a:p>
            <a:pPr marL="6350" lvl="2">
              <a:spcBef>
                <a:spcPts val="400"/>
              </a:spcBef>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for</a:t>
            </a:r>
            <a:r>
              <a:rPr lang="en-US" sz="1400" dirty="0">
                <a:latin typeface="Courier New" panose="02070309020205020404" pitchFamily="49" charset="0"/>
                <a:cs typeface="Courier New" panose="02070309020205020404" pitchFamily="49" charset="0"/>
              </a:rPr>
              <a:t> each 𝜑 ∈ 𝛷 </a:t>
            </a:r>
            <a:r>
              <a:rPr lang="en-US" sz="1400" b="1" dirty="0">
                <a:latin typeface="Courier New" panose="02070309020205020404" pitchFamily="49" charset="0"/>
                <a:cs typeface="Courier New" panose="02070309020205020404" pitchFamily="49" charset="0"/>
              </a:rPr>
              <a:t>do</a:t>
            </a:r>
          </a:p>
          <a:p>
            <a:pPr marL="6350" lvl="3">
              <a:spcBef>
                <a:spcPts val="400"/>
              </a:spcBef>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add </a:t>
            </a:r>
            <a:r>
              <a:rPr lang="de-DE" sz="1400" dirty="0">
                <a:latin typeface="Courier New" panose="02070309020205020404" pitchFamily="49" charset="0"/>
                <a:cs typeface="Courier New" panose="02070309020205020404" pitchFamily="49" charset="0"/>
              </a:rPr>
              <a:t>𝜑</a:t>
            </a:r>
            <a:r>
              <a:rPr lang="en-US" sz="1400" i="1"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to </a:t>
            </a:r>
            <a:r>
              <a:rPr lang="en-US" sz="1400" i="1" dirty="0">
                <a:latin typeface="Courier New" panose="02070309020205020404" pitchFamily="49" charset="0"/>
                <a:cs typeface="Courier New" panose="02070309020205020404" pitchFamily="49" charset="0"/>
              </a:rPr>
              <a:t>queue</a:t>
            </a:r>
          </a:p>
          <a:p>
            <a:pPr marL="6350" lvl="1">
              <a:spcBef>
                <a:spcPts val="400"/>
              </a:spcBef>
              <a:tabLst>
                <a:tab pos="354013" algn="l"/>
                <a:tab pos="708025" algn="l"/>
                <a:tab pos="1062038" algn="l"/>
                <a:tab pos="1416050" algn="l"/>
              </a:tabLst>
            </a:pPr>
            <a:r>
              <a:rPr lang="en-US" sz="1400" b="1" dirty="0">
                <a:latin typeface="Courier New" panose="02070309020205020404" pitchFamily="49" charset="0"/>
                <a:cs typeface="Courier New" panose="02070309020205020404" pitchFamily="49" charset="0"/>
              </a:rPr>
              <a:t>	return</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Landmarks</a:t>
            </a:r>
          </a:p>
        </p:txBody>
      </p:sp>
      <p:sp>
        <p:nvSpPr>
          <p:cNvPr id="36" name="Rectangle 35">
            <a:extLst>
              <a:ext uri="{FF2B5EF4-FFF2-40B4-BE49-F238E27FC236}">
                <a16:creationId xmlns:a16="http://schemas.microsoft.com/office/drawing/2014/main" id="{BC877C66-39A3-FF42-9D04-9682EF3B8EC5}"/>
              </a:ext>
            </a:extLst>
          </p:cNvPr>
          <p:cNvSpPr/>
          <p:nvPr/>
        </p:nvSpPr>
        <p:spPr>
          <a:xfrm>
            <a:off x="3342633" y="3237350"/>
            <a:ext cx="2242051" cy="369332"/>
          </a:xfrm>
          <a:prstGeom prst="rect">
            <a:avLst/>
          </a:prstGeom>
          <a:ln/>
        </p:spPr>
        <p:style>
          <a:lnRef idx="0">
            <a:schemeClr val="accent6"/>
          </a:lnRef>
          <a:fillRef idx="3">
            <a:schemeClr val="accent6"/>
          </a:fillRef>
          <a:effectRef idx="3">
            <a:schemeClr val="accent6"/>
          </a:effectRef>
          <a:fontRef idx="minor">
            <a:schemeClr val="lt1"/>
          </a:fontRef>
        </p:style>
        <p:txBody>
          <a:bodyPr wrap="square">
            <a:spAutoFit/>
          </a:bodyPr>
          <a:lstStyle/>
          <a:p>
            <a:pPr indent="-165100">
              <a:spcBef>
                <a:spcPts val="400"/>
              </a:spcBef>
            </a:pPr>
            <a:r>
              <a:rPr lang="en-US" dirty="0">
                <a:cs typeface="Times New Roman"/>
              </a:rPr>
              <a:t>all r-achievable atoms</a:t>
            </a:r>
          </a:p>
        </p:txBody>
      </p:sp>
      <p:sp>
        <p:nvSpPr>
          <p:cNvPr id="35" name="Rectangle 34">
            <a:extLst>
              <a:ext uri="{FF2B5EF4-FFF2-40B4-BE49-F238E27FC236}">
                <a16:creationId xmlns:a16="http://schemas.microsoft.com/office/drawing/2014/main" id="{23B0204E-9453-BE4B-925D-DD4838C0F3AE}"/>
              </a:ext>
            </a:extLst>
          </p:cNvPr>
          <p:cNvSpPr>
            <a:spLocks noChangeAspect="1"/>
          </p:cNvSpPr>
          <p:nvPr/>
        </p:nvSpPr>
        <p:spPr bwMode="auto">
          <a:xfrm>
            <a:off x="6592655" y="3437935"/>
            <a:ext cx="5092135" cy="300170"/>
          </a:xfrm>
          <a:prstGeom prst="rect">
            <a:avLst/>
          </a:prstGeom>
          <a:noFill/>
          <a:ln w="28575" cap="flat" cmpd="sng" algn="ctr">
            <a:solidFill>
              <a:schemeClr val="accent3">
                <a:lumMod val="40000"/>
                <a:lumOff val="6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1600">
              <a:solidFill>
                <a:srgbClr val="081D58"/>
              </a:solidFill>
              <a:latin typeface="Helvetica" pitchFamily="-112" charset="0"/>
            </a:endParaRPr>
          </a:p>
        </p:txBody>
      </p:sp>
      <p:cxnSp>
        <p:nvCxnSpPr>
          <p:cNvPr id="95" name="Straight Arrow Connector 94">
            <a:extLst>
              <a:ext uri="{FF2B5EF4-FFF2-40B4-BE49-F238E27FC236}">
                <a16:creationId xmlns:a16="http://schemas.microsoft.com/office/drawing/2014/main" id="{F79803C7-E7AF-5D43-9191-654060FD11C3}"/>
              </a:ext>
            </a:extLst>
          </p:cNvPr>
          <p:cNvCxnSpPr>
            <a:cxnSpLocks/>
            <a:stCxn id="36" idx="1"/>
            <a:endCxn id="100" idx="3"/>
          </p:cNvCxnSpPr>
          <p:nvPr/>
        </p:nvCxnSpPr>
        <p:spPr>
          <a:xfrm flipH="1">
            <a:off x="870271" y="3422016"/>
            <a:ext cx="2472362" cy="1704445"/>
          </a:xfrm>
          <a:prstGeom prst="straightConnector1">
            <a:avLst/>
          </a:prstGeom>
          <a:ln>
            <a:solidFill>
              <a:schemeClr val="accent6"/>
            </a:solidFill>
            <a:tailEnd type="arrow"/>
          </a:ln>
        </p:spPr>
        <p:style>
          <a:lnRef idx="3">
            <a:schemeClr val="accent4"/>
          </a:lnRef>
          <a:fillRef idx="0">
            <a:schemeClr val="accent4"/>
          </a:fillRef>
          <a:effectRef idx="2">
            <a:schemeClr val="accent4"/>
          </a:effectRef>
          <a:fontRef idx="minor">
            <a:schemeClr val="tx1"/>
          </a:fontRef>
        </p:style>
      </p:cxnSp>
      <p:cxnSp>
        <p:nvCxnSpPr>
          <p:cNvPr id="101" name="Straight Arrow Connector 100">
            <a:extLst>
              <a:ext uri="{FF2B5EF4-FFF2-40B4-BE49-F238E27FC236}">
                <a16:creationId xmlns:a16="http://schemas.microsoft.com/office/drawing/2014/main" id="{6E67D47A-CECC-2B40-86CB-FD6F12C5E905}"/>
              </a:ext>
            </a:extLst>
          </p:cNvPr>
          <p:cNvCxnSpPr>
            <a:cxnSpLocks/>
            <a:stCxn id="36" idx="1"/>
            <a:endCxn id="97" idx="3"/>
          </p:cNvCxnSpPr>
          <p:nvPr/>
        </p:nvCxnSpPr>
        <p:spPr>
          <a:xfrm flipH="1" flipV="1">
            <a:off x="870271" y="2904588"/>
            <a:ext cx="2472362" cy="517428"/>
          </a:xfrm>
          <a:prstGeom prst="straightConnector1">
            <a:avLst/>
          </a:prstGeom>
          <a:ln>
            <a:solidFill>
              <a:schemeClr val="accent6"/>
            </a:solidFill>
            <a:tailEnd type="arrow"/>
          </a:ln>
        </p:spPr>
        <p:style>
          <a:lnRef idx="3">
            <a:schemeClr val="accent4"/>
          </a:lnRef>
          <a:fillRef idx="0">
            <a:schemeClr val="accent4"/>
          </a:fillRef>
          <a:effectRef idx="2">
            <a:schemeClr val="accent4"/>
          </a:effectRef>
          <a:fontRef idx="minor">
            <a:schemeClr val="tx1"/>
          </a:fontRef>
        </p:style>
      </p:cxnSp>
      <p:grpSp>
        <p:nvGrpSpPr>
          <p:cNvPr id="9" name="Group 8">
            <a:extLst>
              <a:ext uri="{FF2B5EF4-FFF2-40B4-BE49-F238E27FC236}">
                <a16:creationId xmlns:a16="http://schemas.microsoft.com/office/drawing/2014/main" id="{AA7EDDB3-CC36-1746-F03E-46BC7672F56D}"/>
              </a:ext>
            </a:extLst>
          </p:cNvPr>
          <p:cNvGrpSpPr/>
          <p:nvPr/>
        </p:nvGrpSpPr>
        <p:grpSpPr>
          <a:xfrm>
            <a:off x="359625" y="1995023"/>
            <a:ext cx="2269004" cy="3662599"/>
            <a:chOff x="6552914" y="1895021"/>
            <a:chExt cx="2269004" cy="3662599"/>
          </a:xfrm>
        </p:grpSpPr>
        <mc:AlternateContent xmlns:mc="http://schemas.openxmlformats.org/markup-compatibility/2006" xmlns:a14="http://schemas.microsoft.com/office/drawing/2010/main">
          <mc:Choice Requires="a14">
            <p:sp>
              <p:nvSpPr>
                <p:cNvPr id="10" name="Oval 9">
                  <a:extLst>
                    <a:ext uri="{FF2B5EF4-FFF2-40B4-BE49-F238E27FC236}">
                      <a16:creationId xmlns:a16="http://schemas.microsoft.com/office/drawing/2014/main" id="{8CCD5464-6082-CB35-E72D-1503F95E64AB}"/>
                    </a:ext>
                  </a:extLst>
                </p:cNvPr>
                <p:cNvSpPr/>
                <p:nvPr/>
              </p:nvSpPr>
              <p:spPr bwMode="auto">
                <a:xfrm>
                  <a:off x="8364718" y="3331438"/>
                  <a:ext cx="457200" cy="457200"/>
                </a:xfrm>
                <a:prstGeom prst="ellipse">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72000" tIns="0" rIns="0" bIns="45720" numCol="1" rtlCol="0" anchor="b" anchorCtr="0" compatLnSpc="1">
                  <a:prstTxWarp prst="textNoShape">
                    <a:avLst/>
                  </a:prstTxWarp>
                </a:bodyPr>
                <a:lstStyle/>
                <a:p>
                  <a:pPr algn="ctr"/>
                  <a14:m>
                    <m:oMathPara xmlns:m="http://schemas.openxmlformats.org/officeDocument/2006/math">
                      <m:oMathParaPr>
                        <m:jc m:val="centerGroup"/>
                      </m:oMathParaPr>
                      <m:oMath xmlns:m="http://schemas.openxmlformats.org/officeDocument/2006/math">
                        <m:sSub>
                          <m:sSubPr>
                            <m:ctrlPr>
                              <a:rPr lang="de-DE" sz="2000" i="1" dirty="0">
                                <a:latin typeface="Cambria Math" panose="02040503050406030204" pitchFamily="18" charset="0"/>
                                <a:cs typeface="Times New Roman"/>
                              </a:rPr>
                            </m:ctrlPr>
                          </m:sSubPr>
                          <m:e>
                            <m:r>
                              <a:rPr lang="en-US" sz="2000" i="1" dirty="0">
                                <a:latin typeface="Cambria Math" panose="02040503050406030204" pitchFamily="18" charset="0"/>
                                <a:cs typeface="Times New Roman"/>
                              </a:rPr>
                              <m:t>𝑔</m:t>
                            </m:r>
                          </m:e>
                          <m:sub>
                            <m:r>
                              <a:rPr lang="de-DE" sz="2000" i="1" dirty="0">
                                <a:latin typeface="Cambria Math" panose="02040503050406030204" pitchFamily="18" charset="0"/>
                                <a:cs typeface="Times New Roman"/>
                              </a:rPr>
                              <m:t>𝑖</m:t>
                            </m:r>
                          </m:sub>
                        </m:sSub>
                      </m:oMath>
                    </m:oMathPara>
                  </a14:m>
                  <a:endParaRPr lang="en-US" sz="2000" i="1" baseline="-25000" dirty="0">
                    <a:solidFill>
                      <a:srgbClr val="081D58"/>
                    </a:solidFill>
                    <a:latin typeface="Times New Roman"/>
                    <a:cs typeface="Times New Roman"/>
                  </a:endParaRPr>
                </a:p>
              </p:txBody>
            </p:sp>
          </mc:Choice>
          <mc:Fallback xmlns="">
            <p:sp>
              <p:nvSpPr>
                <p:cNvPr id="10" name="Oval 9">
                  <a:extLst>
                    <a:ext uri="{FF2B5EF4-FFF2-40B4-BE49-F238E27FC236}">
                      <a16:creationId xmlns:a16="http://schemas.microsoft.com/office/drawing/2014/main" id="{8CCD5464-6082-CB35-E72D-1503F95E64AB}"/>
                    </a:ext>
                  </a:extLst>
                </p:cNvPr>
                <p:cNvSpPr>
                  <a:spLocks noRot="1" noChangeAspect="1" noMove="1" noResize="1" noEditPoints="1" noAdjustHandles="1" noChangeArrowheads="1" noChangeShapeType="1" noTextEdit="1"/>
                </p:cNvSpPr>
                <p:nvPr/>
              </p:nvSpPr>
              <p:spPr bwMode="auto">
                <a:xfrm>
                  <a:off x="8364718" y="3331438"/>
                  <a:ext cx="457200" cy="457200"/>
                </a:xfrm>
                <a:prstGeom prst="ellipse">
                  <a:avLst/>
                </a:prstGeom>
                <a:blipFill>
                  <a:blip r:embed="rId3"/>
                  <a:stretch>
                    <a:fillRect/>
                  </a:stretch>
                </a:blipFill>
                <a:ln w="12700" cap="flat" cmpd="sng" algn="ctr">
                  <a:solidFill>
                    <a:schemeClr val="tx1"/>
                  </a:solidFill>
                  <a:prstDash val="solid"/>
                  <a:round/>
                  <a:headEnd type="none" w="med" len="med"/>
                  <a:tailEnd type="none" w="med" len="med"/>
                </a:ln>
                <a:effectLst/>
              </p:spPr>
              <p:txBody>
                <a:bodyPr/>
                <a:lstStyle/>
                <a:p>
                  <a:r>
                    <a:rPr lang="en-DE">
                      <a:noFill/>
                    </a:rPr>
                    <a:t> </a:t>
                  </a:r>
                </a:p>
              </p:txBody>
            </p:sp>
          </mc:Fallback>
        </mc:AlternateContent>
        <p:cxnSp>
          <p:nvCxnSpPr>
            <p:cNvPr id="11" name="Straight Arrow Connector 10">
              <a:extLst>
                <a:ext uri="{FF2B5EF4-FFF2-40B4-BE49-F238E27FC236}">
                  <a16:creationId xmlns:a16="http://schemas.microsoft.com/office/drawing/2014/main" id="{1B999649-2B29-E97F-AC85-B10240DC392C}"/>
                </a:ext>
              </a:extLst>
            </p:cNvPr>
            <p:cNvCxnSpPr>
              <a:stCxn id="13" idx="3"/>
              <a:endCxn id="10" idx="2"/>
            </p:cNvCxnSpPr>
            <p:nvPr/>
          </p:nvCxnSpPr>
          <p:spPr bwMode="auto">
            <a:xfrm flipV="1">
              <a:off x="7899059" y="3560038"/>
              <a:ext cx="465659" cy="142405"/>
            </a:xfrm>
            <a:prstGeom prst="straightConnector1">
              <a:avLst/>
            </a:prstGeom>
            <a:solidFill>
              <a:schemeClr val="accent1"/>
            </a:solidFill>
            <a:ln w="12700" cap="flat" cmpd="sng" algn="ctr">
              <a:solidFill>
                <a:schemeClr val="tx1"/>
              </a:solidFill>
              <a:prstDash val="sysDot"/>
              <a:round/>
              <a:headEnd type="none" w="med" len="med"/>
              <a:tailEnd type="stealth" w="med" len="lg"/>
            </a:ln>
            <a:effectLst/>
          </p:spPr>
        </p:cxnSp>
        <p:cxnSp>
          <p:nvCxnSpPr>
            <p:cNvPr id="12" name="Straight Arrow Connector 11">
              <a:extLst>
                <a:ext uri="{FF2B5EF4-FFF2-40B4-BE49-F238E27FC236}">
                  <a16:creationId xmlns:a16="http://schemas.microsoft.com/office/drawing/2014/main" id="{17DFBFC7-0D0A-CAAB-B47C-DAB76D1491A3}"/>
                </a:ext>
              </a:extLst>
            </p:cNvPr>
            <p:cNvCxnSpPr>
              <a:stCxn id="14" idx="3"/>
              <a:endCxn id="10" idx="1"/>
            </p:cNvCxnSpPr>
            <p:nvPr/>
          </p:nvCxnSpPr>
          <p:spPr bwMode="auto">
            <a:xfrm>
              <a:off x="7893095" y="2430442"/>
              <a:ext cx="538578" cy="967951"/>
            </a:xfrm>
            <a:prstGeom prst="straightConnector1">
              <a:avLst/>
            </a:prstGeom>
            <a:solidFill>
              <a:schemeClr val="accent1"/>
            </a:solidFill>
            <a:ln w="12700" cap="flat" cmpd="sng" algn="ctr">
              <a:solidFill>
                <a:schemeClr val="tx1"/>
              </a:solidFill>
              <a:prstDash val="sysDot"/>
              <a:round/>
              <a:headEnd type="none" w="med" len="med"/>
              <a:tailEnd type="stealth" w="med" len="lg"/>
            </a:ln>
            <a:effectLst/>
          </p:spPr>
        </p:cxnSp>
        <mc:AlternateContent xmlns:mc="http://schemas.openxmlformats.org/markup-compatibility/2006" xmlns:a14="http://schemas.microsoft.com/office/drawing/2010/main">
          <mc:Choice Requires="a14">
            <p:sp>
              <p:nvSpPr>
                <p:cNvPr id="13" name="Rectangle 12">
                  <a:extLst>
                    <a:ext uri="{FF2B5EF4-FFF2-40B4-BE49-F238E27FC236}">
                      <a16:creationId xmlns:a16="http://schemas.microsoft.com/office/drawing/2014/main" id="{1F7A7B2A-DF1D-EE2B-B737-7D8FDD978A4E}"/>
                    </a:ext>
                  </a:extLst>
                </p:cNvPr>
                <p:cNvSpPr/>
                <p:nvPr/>
              </p:nvSpPr>
              <p:spPr bwMode="auto">
                <a:xfrm>
                  <a:off x="7520759" y="3529030"/>
                  <a:ext cx="378300" cy="346826"/>
                </a:xfrm>
                <a:prstGeom prst="rect">
                  <a:avLst/>
                </a:prstGeom>
                <a:solidFill>
                  <a:schemeClr val="accent1"/>
                </a:solidFill>
                <a:ln w="12700" cap="flat" cmpd="sng" algn="ctr">
                  <a:solidFill>
                    <a:schemeClr val="tx1"/>
                  </a:solidFill>
                  <a:prstDash val="solid"/>
                  <a:round/>
                  <a:headEnd type="none" w="med" len="med"/>
                  <a:tailEnd type="none" w="med" len="med"/>
                </a:ln>
                <a:effectLst/>
              </p:spPr>
              <p:txBody>
                <a:bodyPr vert="horz" wrap="none" lIns="72000" tIns="0" rIns="0" bIns="45720" numCol="1" rtlCol="0" anchor="t" anchorCtr="0" compatLnSpc="1">
                  <a:prstTxWarp prst="textNoShape">
                    <a:avLst/>
                  </a:prstTxWarp>
                  <a:spAutoFit/>
                </a:bodyPr>
                <a:lstStyle/>
                <a:p>
                  <a:pPr algn="ctr"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sSub>
                          <m:sSubPr>
                            <m:ctrlPr>
                              <a:rPr lang="de-DE" sz="2000" i="1" dirty="0">
                                <a:solidFill>
                                  <a:schemeClr val="bg1"/>
                                </a:solidFill>
                                <a:latin typeface="Cambria Math" panose="02040503050406030204" pitchFamily="18" charset="0"/>
                                <a:cs typeface="Times New Roman"/>
                              </a:rPr>
                            </m:ctrlPr>
                          </m:sSubPr>
                          <m:e>
                            <m:r>
                              <a:rPr lang="en-US" sz="2000" i="1" dirty="0">
                                <a:solidFill>
                                  <a:schemeClr val="bg1"/>
                                </a:solidFill>
                                <a:latin typeface="Cambria Math" panose="02040503050406030204" pitchFamily="18" charset="0"/>
                                <a:cs typeface="Times New Roman"/>
                              </a:rPr>
                              <m:t>𝑎</m:t>
                            </m:r>
                          </m:e>
                          <m:sub>
                            <m:r>
                              <a:rPr lang="de-DE" sz="2000" i="1" dirty="0">
                                <a:solidFill>
                                  <a:schemeClr val="bg1"/>
                                </a:solidFill>
                                <a:latin typeface="Cambria Math" panose="02040503050406030204" pitchFamily="18" charset="0"/>
                                <a:cs typeface="Times New Roman"/>
                              </a:rPr>
                              <m:t>2</m:t>
                            </m:r>
                          </m:sub>
                        </m:sSub>
                      </m:oMath>
                    </m:oMathPara>
                  </a14:m>
                  <a:endParaRPr lang="en-US" sz="2000" baseline="-25000" dirty="0">
                    <a:solidFill>
                      <a:schemeClr val="bg1"/>
                    </a:solidFill>
                    <a:latin typeface="Times New Roman"/>
                    <a:cs typeface="Times New Roman"/>
                  </a:endParaRPr>
                </a:p>
              </p:txBody>
            </p:sp>
          </mc:Choice>
          <mc:Fallback xmlns="">
            <p:sp>
              <p:nvSpPr>
                <p:cNvPr id="13" name="Rectangle 12">
                  <a:extLst>
                    <a:ext uri="{FF2B5EF4-FFF2-40B4-BE49-F238E27FC236}">
                      <a16:creationId xmlns:a16="http://schemas.microsoft.com/office/drawing/2014/main" id="{1F7A7B2A-DF1D-EE2B-B737-7D8FDD978A4E}"/>
                    </a:ext>
                  </a:extLst>
                </p:cNvPr>
                <p:cNvSpPr>
                  <a:spLocks noRot="1" noChangeAspect="1" noMove="1" noResize="1" noEditPoints="1" noAdjustHandles="1" noChangeArrowheads="1" noChangeShapeType="1" noTextEdit="1"/>
                </p:cNvSpPr>
                <p:nvPr/>
              </p:nvSpPr>
              <p:spPr bwMode="auto">
                <a:xfrm>
                  <a:off x="7520759" y="3529030"/>
                  <a:ext cx="378300" cy="346826"/>
                </a:xfrm>
                <a:prstGeom prst="rect">
                  <a:avLst/>
                </a:prstGeom>
                <a:blipFill>
                  <a:blip r:embed="rId4"/>
                  <a:stretch>
                    <a:fillRect/>
                  </a:stretch>
                </a:blipFill>
                <a:ln w="12700" cap="flat" cmpd="sng" algn="ctr">
                  <a:solidFill>
                    <a:schemeClr val="tx1"/>
                  </a:solidFill>
                  <a:prstDash val="solid"/>
                  <a:round/>
                  <a:headEnd type="none" w="med" len="med"/>
                  <a:tailEnd type="none" w="med" len="med"/>
                </a:ln>
                <a:effectLst/>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4" name="Rectangle 13">
                  <a:extLst>
                    <a:ext uri="{FF2B5EF4-FFF2-40B4-BE49-F238E27FC236}">
                      <a16:creationId xmlns:a16="http://schemas.microsoft.com/office/drawing/2014/main" id="{EC5BDCC2-B533-B4DA-E514-3D450425BF8E}"/>
                    </a:ext>
                  </a:extLst>
                </p:cNvPr>
                <p:cNvSpPr/>
                <p:nvPr/>
              </p:nvSpPr>
              <p:spPr bwMode="auto">
                <a:xfrm>
                  <a:off x="7520759" y="2257029"/>
                  <a:ext cx="372336" cy="346826"/>
                </a:xfrm>
                <a:prstGeom prst="rect">
                  <a:avLst/>
                </a:prstGeom>
                <a:solidFill>
                  <a:schemeClr val="accent1"/>
                </a:solidFill>
                <a:ln w="12700" cap="flat" cmpd="sng" algn="ctr">
                  <a:solidFill>
                    <a:schemeClr val="tx1"/>
                  </a:solidFill>
                  <a:prstDash val="solid"/>
                  <a:round/>
                  <a:headEnd type="none" w="med" len="med"/>
                  <a:tailEnd type="none" w="med" len="med"/>
                </a:ln>
                <a:effectLst/>
              </p:spPr>
              <p:txBody>
                <a:bodyPr vert="horz" wrap="none" lIns="72000" tIns="0" rIns="0" bIns="45720" numCol="1" rtlCol="0" anchor="t" anchorCtr="0" compatLnSpc="1">
                  <a:prstTxWarp prst="textNoShape">
                    <a:avLst/>
                  </a:prstTxWarp>
                  <a:spAutoFit/>
                </a:bodyPr>
                <a:lstStyle/>
                <a:p>
                  <a:pPr algn="ctr"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sSub>
                          <m:sSubPr>
                            <m:ctrlPr>
                              <a:rPr lang="de-DE" sz="2000" i="1" dirty="0">
                                <a:solidFill>
                                  <a:schemeClr val="bg1"/>
                                </a:solidFill>
                                <a:latin typeface="Cambria Math" panose="02040503050406030204" pitchFamily="18" charset="0"/>
                                <a:cs typeface="Times New Roman"/>
                              </a:rPr>
                            </m:ctrlPr>
                          </m:sSubPr>
                          <m:e>
                            <m:r>
                              <a:rPr lang="en-US" sz="2000" i="1" dirty="0">
                                <a:solidFill>
                                  <a:schemeClr val="bg1"/>
                                </a:solidFill>
                                <a:latin typeface="Cambria Math" panose="02040503050406030204" pitchFamily="18" charset="0"/>
                                <a:cs typeface="Times New Roman"/>
                              </a:rPr>
                              <m:t>𝑎</m:t>
                            </m:r>
                          </m:e>
                          <m:sub>
                            <m:r>
                              <a:rPr lang="de-DE" sz="2000" i="1" dirty="0">
                                <a:solidFill>
                                  <a:schemeClr val="bg1"/>
                                </a:solidFill>
                                <a:latin typeface="Cambria Math" panose="02040503050406030204" pitchFamily="18" charset="0"/>
                                <a:cs typeface="Times New Roman"/>
                              </a:rPr>
                              <m:t>1</m:t>
                            </m:r>
                          </m:sub>
                        </m:sSub>
                      </m:oMath>
                    </m:oMathPara>
                  </a14:m>
                  <a:endParaRPr lang="en-US" sz="2000" baseline="-25000" dirty="0">
                    <a:solidFill>
                      <a:schemeClr val="bg1"/>
                    </a:solidFill>
                    <a:latin typeface="Times New Roman"/>
                    <a:cs typeface="Times New Roman"/>
                  </a:endParaRPr>
                </a:p>
              </p:txBody>
            </p:sp>
          </mc:Choice>
          <mc:Fallback xmlns="">
            <p:sp>
              <p:nvSpPr>
                <p:cNvPr id="14" name="Rectangle 13">
                  <a:extLst>
                    <a:ext uri="{FF2B5EF4-FFF2-40B4-BE49-F238E27FC236}">
                      <a16:creationId xmlns:a16="http://schemas.microsoft.com/office/drawing/2014/main" id="{EC5BDCC2-B533-B4DA-E514-3D450425BF8E}"/>
                    </a:ext>
                  </a:extLst>
                </p:cNvPr>
                <p:cNvSpPr>
                  <a:spLocks noRot="1" noChangeAspect="1" noMove="1" noResize="1" noEditPoints="1" noAdjustHandles="1" noChangeArrowheads="1" noChangeShapeType="1" noTextEdit="1"/>
                </p:cNvSpPr>
                <p:nvPr/>
              </p:nvSpPr>
              <p:spPr bwMode="auto">
                <a:xfrm>
                  <a:off x="7520759" y="2257029"/>
                  <a:ext cx="372336" cy="346826"/>
                </a:xfrm>
                <a:prstGeom prst="rect">
                  <a:avLst/>
                </a:prstGeom>
                <a:blipFill>
                  <a:blip r:embed="rId5"/>
                  <a:stretch>
                    <a:fillRect/>
                  </a:stretch>
                </a:blipFill>
                <a:ln w="12700" cap="flat" cmpd="sng" algn="ctr">
                  <a:solidFill>
                    <a:schemeClr val="tx1"/>
                  </a:solidFill>
                  <a:prstDash val="solid"/>
                  <a:round/>
                  <a:headEnd type="none" w="med" len="med"/>
                  <a:tailEnd type="none" w="med" len="med"/>
                </a:ln>
                <a:effectLst/>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5" name="Oval 14">
                  <a:extLst>
                    <a:ext uri="{FF2B5EF4-FFF2-40B4-BE49-F238E27FC236}">
                      <a16:creationId xmlns:a16="http://schemas.microsoft.com/office/drawing/2014/main" id="{1877710E-B455-D5A3-6450-1E76BFD78003}"/>
                    </a:ext>
                  </a:extLst>
                </p:cNvPr>
                <p:cNvSpPr/>
                <p:nvPr/>
              </p:nvSpPr>
              <p:spPr bwMode="auto">
                <a:xfrm>
                  <a:off x="6552914" y="1895021"/>
                  <a:ext cx="457200" cy="457200"/>
                </a:xfrm>
                <a:prstGeom prst="ellipse">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72000" tIns="0" rIns="0" bIns="45720" numCol="1" rtlCol="0" anchor="b" anchorCtr="0" compatLnSpc="1">
                  <a:prstTxWarp prst="textNoShape">
                    <a:avLst/>
                  </a:prstTxWarp>
                </a:bodyPr>
                <a:lstStyle/>
                <a:p>
                  <a:pPr algn="ctr"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sSub>
                          <m:sSubPr>
                            <m:ctrlPr>
                              <a:rPr lang="de-DE" sz="2000" i="1" dirty="0">
                                <a:solidFill>
                                  <a:srgbClr val="081D58"/>
                                </a:solidFill>
                                <a:latin typeface="Cambria Math" panose="02040503050406030204" pitchFamily="18" charset="0"/>
                                <a:cs typeface="Times New Roman"/>
                              </a:rPr>
                            </m:ctrlPr>
                          </m:sSubPr>
                          <m:e>
                            <m:r>
                              <a:rPr lang="en-US" sz="2000" i="1" dirty="0">
                                <a:solidFill>
                                  <a:srgbClr val="081D58"/>
                                </a:solidFill>
                                <a:latin typeface="Cambria Math" panose="02040503050406030204" pitchFamily="18" charset="0"/>
                                <a:cs typeface="Times New Roman"/>
                              </a:rPr>
                              <m:t>𝑝</m:t>
                            </m:r>
                          </m:e>
                          <m:sub>
                            <m:r>
                              <a:rPr lang="de-DE" sz="2000" i="1" dirty="0">
                                <a:solidFill>
                                  <a:srgbClr val="081D58"/>
                                </a:solidFill>
                                <a:latin typeface="Cambria Math" panose="02040503050406030204" pitchFamily="18" charset="0"/>
                                <a:cs typeface="Times New Roman"/>
                              </a:rPr>
                              <m:t>1</m:t>
                            </m:r>
                          </m:sub>
                        </m:sSub>
                      </m:oMath>
                    </m:oMathPara>
                  </a14:m>
                  <a:endParaRPr lang="en-US" sz="2000" dirty="0">
                    <a:solidFill>
                      <a:srgbClr val="081D58"/>
                    </a:solidFill>
                    <a:latin typeface="Times New Roman"/>
                    <a:cs typeface="Times New Roman"/>
                  </a:endParaRPr>
                </a:p>
              </p:txBody>
            </p:sp>
          </mc:Choice>
          <mc:Fallback xmlns="">
            <p:sp>
              <p:nvSpPr>
                <p:cNvPr id="15" name="Oval 14">
                  <a:extLst>
                    <a:ext uri="{FF2B5EF4-FFF2-40B4-BE49-F238E27FC236}">
                      <a16:creationId xmlns:a16="http://schemas.microsoft.com/office/drawing/2014/main" id="{1877710E-B455-D5A3-6450-1E76BFD78003}"/>
                    </a:ext>
                  </a:extLst>
                </p:cNvPr>
                <p:cNvSpPr>
                  <a:spLocks noRot="1" noChangeAspect="1" noMove="1" noResize="1" noEditPoints="1" noAdjustHandles="1" noChangeArrowheads="1" noChangeShapeType="1" noTextEdit="1"/>
                </p:cNvSpPr>
                <p:nvPr/>
              </p:nvSpPr>
              <p:spPr bwMode="auto">
                <a:xfrm>
                  <a:off x="6552914" y="1895021"/>
                  <a:ext cx="457200" cy="457200"/>
                </a:xfrm>
                <a:prstGeom prst="ellipse">
                  <a:avLst/>
                </a:prstGeom>
                <a:blipFill>
                  <a:blip r:embed="rId6"/>
                  <a:stretch>
                    <a:fillRect/>
                  </a:stretch>
                </a:blipFill>
                <a:ln w="12700" cap="flat" cmpd="sng" algn="ctr">
                  <a:solidFill>
                    <a:schemeClr val="tx1"/>
                  </a:solidFill>
                  <a:prstDash val="solid"/>
                  <a:round/>
                  <a:headEnd type="none" w="med" len="med"/>
                  <a:tailEnd type="none" w="med" len="med"/>
                </a:ln>
                <a:effectLst/>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6" name="Oval 15">
                  <a:extLst>
                    <a:ext uri="{FF2B5EF4-FFF2-40B4-BE49-F238E27FC236}">
                      <a16:creationId xmlns:a16="http://schemas.microsoft.com/office/drawing/2014/main" id="{EB588580-AD84-DFA9-20F9-64F96EC44260}"/>
                    </a:ext>
                  </a:extLst>
                </p:cNvPr>
                <p:cNvSpPr/>
                <p:nvPr/>
              </p:nvSpPr>
              <p:spPr bwMode="auto">
                <a:xfrm>
                  <a:off x="6552914" y="2515781"/>
                  <a:ext cx="457200" cy="457200"/>
                </a:xfrm>
                <a:prstGeom prst="ellipse">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72000" tIns="0" rIns="0" bIns="45720" numCol="1" rtlCol="0" anchor="b" anchorCtr="0" compatLnSpc="1">
                  <a:prstTxWarp prst="textNoShape">
                    <a:avLst/>
                  </a:prstTxWarp>
                </a:bodyPr>
                <a:lstStyle/>
                <a:p>
                  <a:pPr algn="ctr"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sSub>
                          <m:sSubPr>
                            <m:ctrlPr>
                              <a:rPr lang="de-DE" sz="2000" i="1" dirty="0">
                                <a:solidFill>
                                  <a:srgbClr val="081D58"/>
                                </a:solidFill>
                                <a:latin typeface="Cambria Math" panose="02040503050406030204" pitchFamily="18" charset="0"/>
                                <a:cs typeface="Times New Roman"/>
                              </a:rPr>
                            </m:ctrlPr>
                          </m:sSubPr>
                          <m:e>
                            <m:r>
                              <a:rPr lang="en-US" sz="2000" i="1" dirty="0">
                                <a:solidFill>
                                  <a:srgbClr val="081D58"/>
                                </a:solidFill>
                                <a:latin typeface="Cambria Math" panose="02040503050406030204" pitchFamily="18" charset="0"/>
                                <a:cs typeface="Times New Roman"/>
                              </a:rPr>
                              <m:t>𝑞</m:t>
                            </m:r>
                          </m:e>
                          <m:sub>
                            <m:r>
                              <a:rPr lang="de-DE" sz="2000" i="1" dirty="0">
                                <a:solidFill>
                                  <a:srgbClr val="081D58"/>
                                </a:solidFill>
                                <a:latin typeface="Cambria Math" panose="02040503050406030204" pitchFamily="18" charset="0"/>
                                <a:cs typeface="Times New Roman"/>
                              </a:rPr>
                              <m:t>1</m:t>
                            </m:r>
                          </m:sub>
                        </m:sSub>
                      </m:oMath>
                    </m:oMathPara>
                  </a14:m>
                  <a:endParaRPr lang="en-US" sz="2000" dirty="0">
                    <a:solidFill>
                      <a:srgbClr val="081D58"/>
                    </a:solidFill>
                    <a:latin typeface="Times New Roman"/>
                    <a:cs typeface="Times New Roman"/>
                  </a:endParaRPr>
                </a:p>
              </p:txBody>
            </p:sp>
          </mc:Choice>
          <mc:Fallback xmlns="">
            <p:sp>
              <p:nvSpPr>
                <p:cNvPr id="16" name="Oval 15">
                  <a:extLst>
                    <a:ext uri="{FF2B5EF4-FFF2-40B4-BE49-F238E27FC236}">
                      <a16:creationId xmlns:a16="http://schemas.microsoft.com/office/drawing/2014/main" id="{EB588580-AD84-DFA9-20F9-64F96EC44260}"/>
                    </a:ext>
                  </a:extLst>
                </p:cNvPr>
                <p:cNvSpPr>
                  <a:spLocks noRot="1" noChangeAspect="1" noMove="1" noResize="1" noEditPoints="1" noAdjustHandles="1" noChangeArrowheads="1" noChangeShapeType="1" noTextEdit="1"/>
                </p:cNvSpPr>
                <p:nvPr/>
              </p:nvSpPr>
              <p:spPr bwMode="auto">
                <a:xfrm>
                  <a:off x="6552914" y="2515781"/>
                  <a:ext cx="457200" cy="457200"/>
                </a:xfrm>
                <a:prstGeom prst="ellipse">
                  <a:avLst/>
                </a:prstGeom>
                <a:blipFill>
                  <a:blip r:embed="rId7"/>
                  <a:stretch>
                    <a:fillRect/>
                  </a:stretch>
                </a:blipFill>
                <a:ln w="12700" cap="flat" cmpd="sng" algn="ctr">
                  <a:solidFill>
                    <a:schemeClr val="tx1"/>
                  </a:solidFill>
                  <a:prstDash val="solid"/>
                  <a:round/>
                  <a:headEnd type="none" w="med" len="med"/>
                  <a:tailEnd type="none" w="med" len="med"/>
                </a:ln>
                <a:effectLst/>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7" name="Oval 16">
                  <a:extLst>
                    <a:ext uri="{FF2B5EF4-FFF2-40B4-BE49-F238E27FC236}">
                      <a16:creationId xmlns:a16="http://schemas.microsoft.com/office/drawing/2014/main" id="{4F5CFEF1-33F8-8D05-A371-68A806A94BEA}"/>
                    </a:ext>
                  </a:extLst>
                </p:cNvPr>
                <p:cNvSpPr/>
                <p:nvPr/>
              </p:nvSpPr>
              <p:spPr bwMode="auto">
                <a:xfrm>
                  <a:off x="6552914" y="3238141"/>
                  <a:ext cx="457200" cy="457200"/>
                </a:xfrm>
                <a:prstGeom prst="ellipse">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72000" tIns="0" rIns="0" bIns="45720" numCol="1" rtlCol="0" anchor="b" anchorCtr="0" compatLnSpc="1">
                  <a:prstTxWarp prst="textNoShape">
                    <a:avLst/>
                  </a:prstTxWarp>
                </a:bodyPr>
                <a:lstStyle/>
                <a:p>
                  <a:pPr algn="ctr"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sSub>
                          <m:sSubPr>
                            <m:ctrlPr>
                              <a:rPr lang="de-DE" sz="2000" i="1" dirty="0">
                                <a:solidFill>
                                  <a:srgbClr val="081D58"/>
                                </a:solidFill>
                                <a:latin typeface="Cambria Math" panose="02040503050406030204" pitchFamily="18" charset="0"/>
                                <a:cs typeface="Times New Roman"/>
                              </a:rPr>
                            </m:ctrlPr>
                          </m:sSubPr>
                          <m:e>
                            <m:r>
                              <a:rPr lang="en-US" sz="2000" i="1" dirty="0">
                                <a:solidFill>
                                  <a:srgbClr val="081D58"/>
                                </a:solidFill>
                                <a:latin typeface="Cambria Math" panose="02040503050406030204" pitchFamily="18" charset="0"/>
                                <a:cs typeface="Times New Roman"/>
                              </a:rPr>
                              <m:t>𝑝</m:t>
                            </m:r>
                          </m:e>
                          <m:sub>
                            <m:r>
                              <a:rPr lang="de-DE" sz="2000" i="1" dirty="0">
                                <a:solidFill>
                                  <a:srgbClr val="081D58"/>
                                </a:solidFill>
                                <a:latin typeface="Cambria Math" panose="02040503050406030204" pitchFamily="18" charset="0"/>
                                <a:cs typeface="Times New Roman"/>
                              </a:rPr>
                              <m:t>2</m:t>
                            </m:r>
                          </m:sub>
                        </m:sSub>
                      </m:oMath>
                    </m:oMathPara>
                  </a14:m>
                  <a:endParaRPr lang="en-US" sz="2000" baseline="-25000" dirty="0">
                    <a:solidFill>
                      <a:srgbClr val="081D58"/>
                    </a:solidFill>
                    <a:latin typeface="Times New Roman"/>
                    <a:cs typeface="Times New Roman"/>
                  </a:endParaRPr>
                </a:p>
              </p:txBody>
            </p:sp>
          </mc:Choice>
          <mc:Fallback xmlns="">
            <p:sp>
              <p:nvSpPr>
                <p:cNvPr id="17" name="Oval 16">
                  <a:extLst>
                    <a:ext uri="{FF2B5EF4-FFF2-40B4-BE49-F238E27FC236}">
                      <a16:creationId xmlns:a16="http://schemas.microsoft.com/office/drawing/2014/main" id="{4F5CFEF1-33F8-8D05-A371-68A806A94BEA}"/>
                    </a:ext>
                  </a:extLst>
                </p:cNvPr>
                <p:cNvSpPr>
                  <a:spLocks noRot="1" noChangeAspect="1" noMove="1" noResize="1" noEditPoints="1" noAdjustHandles="1" noChangeArrowheads="1" noChangeShapeType="1" noTextEdit="1"/>
                </p:cNvSpPr>
                <p:nvPr/>
              </p:nvSpPr>
              <p:spPr bwMode="auto">
                <a:xfrm>
                  <a:off x="6552914" y="3238141"/>
                  <a:ext cx="457200" cy="457200"/>
                </a:xfrm>
                <a:prstGeom prst="ellipse">
                  <a:avLst/>
                </a:prstGeom>
                <a:blipFill>
                  <a:blip r:embed="rId8"/>
                  <a:stretch>
                    <a:fillRect/>
                  </a:stretch>
                </a:blipFill>
                <a:ln w="12700" cap="flat" cmpd="sng" algn="ctr">
                  <a:solidFill>
                    <a:schemeClr val="tx1"/>
                  </a:solidFill>
                  <a:prstDash val="solid"/>
                  <a:round/>
                  <a:headEnd type="none" w="med" len="med"/>
                  <a:tailEnd type="none" w="med" len="med"/>
                </a:ln>
                <a:effectLst/>
              </p:spPr>
              <p:txBody>
                <a:bodyPr/>
                <a:lstStyle/>
                <a:p>
                  <a:r>
                    <a:rPr lang="en-DE">
                      <a:noFill/>
                    </a:rPr>
                    <a:t> </a:t>
                  </a:r>
                </a:p>
              </p:txBody>
            </p:sp>
          </mc:Fallback>
        </mc:AlternateContent>
        <p:cxnSp>
          <p:nvCxnSpPr>
            <p:cNvPr id="18" name="Straight Arrow Connector 17">
              <a:extLst>
                <a:ext uri="{FF2B5EF4-FFF2-40B4-BE49-F238E27FC236}">
                  <a16:creationId xmlns:a16="http://schemas.microsoft.com/office/drawing/2014/main" id="{F85410F6-5B6D-8B0D-A996-9FB746F50BAD}"/>
                </a:ext>
              </a:extLst>
            </p:cNvPr>
            <p:cNvCxnSpPr>
              <a:stCxn id="15" idx="6"/>
              <a:endCxn id="14" idx="1"/>
            </p:cNvCxnSpPr>
            <p:nvPr/>
          </p:nvCxnSpPr>
          <p:spPr bwMode="auto">
            <a:xfrm>
              <a:off x="7010114" y="2123621"/>
              <a:ext cx="510645" cy="306821"/>
            </a:xfrm>
            <a:prstGeom prst="straightConnector1">
              <a:avLst/>
            </a:prstGeom>
            <a:solidFill>
              <a:schemeClr val="accent1"/>
            </a:solidFill>
            <a:ln w="12700" cap="flat" cmpd="sng" algn="ctr">
              <a:solidFill>
                <a:schemeClr val="tx1"/>
              </a:solidFill>
              <a:prstDash val="sysDot"/>
              <a:round/>
              <a:headEnd type="none" w="med" len="med"/>
              <a:tailEnd type="stealth" w="med" len="lg"/>
            </a:ln>
            <a:effectLst/>
          </p:spPr>
        </p:cxnSp>
        <p:cxnSp>
          <p:nvCxnSpPr>
            <p:cNvPr id="19" name="Straight Arrow Connector 18">
              <a:extLst>
                <a:ext uri="{FF2B5EF4-FFF2-40B4-BE49-F238E27FC236}">
                  <a16:creationId xmlns:a16="http://schemas.microsoft.com/office/drawing/2014/main" id="{5DC6EFF7-E730-3F1C-CCA3-5EFDF66CDE89}"/>
                </a:ext>
              </a:extLst>
            </p:cNvPr>
            <p:cNvCxnSpPr>
              <a:cxnSpLocks/>
              <a:stCxn id="16" idx="6"/>
              <a:endCxn id="14" idx="1"/>
            </p:cNvCxnSpPr>
            <p:nvPr/>
          </p:nvCxnSpPr>
          <p:spPr bwMode="auto">
            <a:xfrm flipV="1">
              <a:off x="7010114" y="2430442"/>
              <a:ext cx="510645" cy="313939"/>
            </a:xfrm>
            <a:prstGeom prst="straightConnector1">
              <a:avLst/>
            </a:prstGeom>
            <a:solidFill>
              <a:schemeClr val="accent1"/>
            </a:solidFill>
            <a:ln w="12700" cap="flat" cmpd="sng" algn="ctr">
              <a:solidFill>
                <a:schemeClr val="tx1"/>
              </a:solidFill>
              <a:prstDash val="sysDot"/>
              <a:round/>
              <a:headEnd type="none" w="med" len="med"/>
              <a:tailEnd type="stealth" w="med" len="lg"/>
            </a:ln>
            <a:effectLst/>
          </p:spPr>
        </p:cxnSp>
        <p:cxnSp>
          <p:nvCxnSpPr>
            <p:cNvPr id="20" name="Straight Arrow Connector 19">
              <a:extLst>
                <a:ext uri="{FF2B5EF4-FFF2-40B4-BE49-F238E27FC236}">
                  <a16:creationId xmlns:a16="http://schemas.microsoft.com/office/drawing/2014/main" id="{073BC79A-B17A-34F3-AD56-C46663CBCCED}"/>
                </a:ext>
              </a:extLst>
            </p:cNvPr>
            <p:cNvCxnSpPr>
              <a:cxnSpLocks/>
              <a:stCxn id="22" idx="6"/>
              <a:endCxn id="13" idx="1"/>
            </p:cNvCxnSpPr>
            <p:nvPr/>
          </p:nvCxnSpPr>
          <p:spPr bwMode="auto">
            <a:xfrm flipV="1">
              <a:off x="7010114" y="3702443"/>
              <a:ext cx="510645" cy="385058"/>
            </a:xfrm>
            <a:prstGeom prst="straightConnector1">
              <a:avLst/>
            </a:prstGeom>
            <a:solidFill>
              <a:schemeClr val="accent1"/>
            </a:solidFill>
            <a:ln w="12700" cap="flat" cmpd="sng" algn="ctr">
              <a:solidFill>
                <a:schemeClr val="tx1"/>
              </a:solidFill>
              <a:prstDash val="sysDot"/>
              <a:round/>
              <a:headEnd type="none" w="med" len="med"/>
              <a:tailEnd type="stealth" w="med" len="lg"/>
            </a:ln>
            <a:effectLst/>
          </p:spPr>
        </p:cxnSp>
        <p:cxnSp>
          <p:nvCxnSpPr>
            <p:cNvPr id="21" name="Straight Arrow Connector 20">
              <a:extLst>
                <a:ext uri="{FF2B5EF4-FFF2-40B4-BE49-F238E27FC236}">
                  <a16:creationId xmlns:a16="http://schemas.microsoft.com/office/drawing/2014/main" id="{8F48405F-3D3D-957B-7CA9-FEF9653A9D4B}"/>
                </a:ext>
              </a:extLst>
            </p:cNvPr>
            <p:cNvCxnSpPr>
              <a:stCxn id="17" idx="6"/>
              <a:endCxn id="13" idx="1"/>
            </p:cNvCxnSpPr>
            <p:nvPr/>
          </p:nvCxnSpPr>
          <p:spPr bwMode="auto">
            <a:xfrm>
              <a:off x="7010114" y="3466741"/>
              <a:ext cx="510645" cy="235702"/>
            </a:xfrm>
            <a:prstGeom prst="straightConnector1">
              <a:avLst/>
            </a:prstGeom>
            <a:solidFill>
              <a:schemeClr val="accent1"/>
            </a:solidFill>
            <a:ln w="12700" cap="flat" cmpd="sng" algn="ctr">
              <a:solidFill>
                <a:schemeClr val="tx1"/>
              </a:solidFill>
              <a:prstDash val="sysDot"/>
              <a:round/>
              <a:headEnd type="none" w="med" len="med"/>
              <a:tailEnd type="stealth" w="med" len="lg"/>
            </a:ln>
            <a:effectLst/>
          </p:spPr>
        </p:cxnSp>
        <mc:AlternateContent xmlns:mc="http://schemas.openxmlformats.org/markup-compatibility/2006" xmlns:a14="http://schemas.microsoft.com/office/drawing/2010/main">
          <mc:Choice Requires="a14">
            <p:sp>
              <p:nvSpPr>
                <p:cNvPr id="22" name="Oval 21">
                  <a:extLst>
                    <a:ext uri="{FF2B5EF4-FFF2-40B4-BE49-F238E27FC236}">
                      <a16:creationId xmlns:a16="http://schemas.microsoft.com/office/drawing/2014/main" id="{CD537D7F-4669-4F97-E355-4229C734C294}"/>
                    </a:ext>
                  </a:extLst>
                </p:cNvPr>
                <p:cNvSpPr/>
                <p:nvPr/>
              </p:nvSpPr>
              <p:spPr bwMode="auto">
                <a:xfrm>
                  <a:off x="6552914" y="3858901"/>
                  <a:ext cx="457200" cy="457200"/>
                </a:xfrm>
                <a:prstGeom prst="ellipse">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72000" tIns="0" rIns="0" bIns="45720" numCol="1" rtlCol="0" anchor="b" anchorCtr="0" compatLnSpc="1">
                  <a:prstTxWarp prst="textNoShape">
                    <a:avLst/>
                  </a:prstTxWarp>
                </a:bodyPr>
                <a:lstStyle/>
                <a:p>
                  <a:pPr algn="ctr"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sSub>
                          <m:sSubPr>
                            <m:ctrlPr>
                              <a:rPr lang="de-DE" sz="2000" i="1" dirty="0">
                                <a:solidFill>
                                  <a:srgbClr val="081D58"/>
                                </a:solidFill>
                                <a:latin typeface="Cambria Math" panose="02040503050406030204" pitchFamily="18" charset="0"/>
                                <a:cs typeface="Times New Roman"/>
                              </a:rPr>
                            </m:ctrlPr>
                          </m:sSubPr>
                          <m:e>
                            <m:r>
                              <a:rPr lang="en-US" sz="2000" i="1" dirty="0">
                                <a:solidFill>
                                  <a:srgbClr val="081D58"/>
                                </a:solidFill>
                                <a:latin typeface="Cambria Math" panose="02040503050406030204" pitchFamily="18" charset="0"/>
                                <a:cs typeface="Times New Roman"/>
                              </a:rPr>
                              <m:t>𝑞</m:t>
                            </m:r>
                          </m:e>
                          <m:sub>
                            <m:r>
                              <a:rPr lang="de-DE" sz="2000" i="1" dirty="0">
                                <a:solidFill>
                                  <a:srgbClr val="081D58"/>
                                </a:solidFill>
                                <a:latin typeface="Cambria Math" panose="02040503050406030204" pitchFamily="18" charset="0"/>
                                <a:cs typeface="Times New Roman"/>
                              </a:rPr>
                              <m:t>2</m:t>
                            </m:r>
                          </m:sub>
                        </m:sSub>
                      </m:oMath>
                    </m:oMathPara>
                  </a14:m>
                  <a:endParaRPr lang="en-US" sz="2000" i="1" baseline="-25000" dirty="0">
                    <a:solidFill>
                      <a:srgbClr val="081D58"/>
                    </a:solidFill>
                    <a:latin typeface="Times New Roman"/>
                    <a:cs typeface="Times New Roman"/>
                  </a:endParaRPr>
                </a:p>
              </p:txBody>
            </p:sp>
          </mc:Choice>
          <mc:Fallback xmlns="">
            <p:sp>
              <p:nvSpPr>
                <p:cNvPr id="22" name="Oval 21">
                  <a:extLst>
                    <a:ext uri="{FF2B5EF4-FFF2-40B4-BE49-F238E27FC236}">
                      <a16:creationId xmlns:a16="http://schemas.microsoft.com/office/drawing/2014/main" id="{CD537D7F-4669-4F97-E355-4229C734C294}"/>
                    </a:ext>
                  </a:extLst>
                </p:cNvPr>
                <p:cNvSpPr>
                  <a:spLocks noRot="1" noChangeAspect="1" noMove="1" noResize="1" noEditPoints="1" noAdjustHandles="1" noChangeArrowheads="1" noChangeShapeType="1" noTextEdit="1"/>
                </p:cNvSpPr>
                <p:nvPr/>
              </p:nvSpPr>
              <p:spPr bwMode="auto">
                <a:xfrm>
                  <a:off x="6552914" y="3858901"/>
                  <a:ext cx="457200" cy="457200"/>
                </a:xfrm>
                <a:prstGeom prst="ellipse">
                  <a:avLst/>
                </a:prstGeom>
                <a:blipFill>
                  <a:blip r:embed="rId9"/>
                  <a:stretch>
                    <a:fillRect/>
                  </a:stretch>
                </a:blipFill>
                <a:ln w="12700" cap="flat" cmpd="sng" algn="ctr">
                  <a:solidFill>
                    <a:schemeClr val="tx1"/>
                  </a:solidFill>
                  <a:prstDash val="solid"/>
                  <a:round/>
                  <a:headEnd type="none" w="med" len="med"/>
                  <a:tailEnd type="none" w="med" len="med"/>
                </a:ln>
                <a:effectLst/>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23" name="Rectangle 22">
                  <a:extLst>
                    <a:ext uri="{FF2B5EF4-FFF2-40B4-BE49-F238E27FC236}">
                      <a16:creationId xmlns:a16="http://schemas.microsoft.com/office/drawing/2014/main" id="{C3D9E21B-C351-6954-D24A-A78549C82146}"/>
                    </a:ext>
                  </a:extLst>
                </p:cNvPr>
                <p:cNvSpPr/>
                <p:nvPr/>
              </p:nvSpPr>
              <p:spPr bwMode="auto">
                <a:xfrm>
                  <a:off x="7520759" y="4872705"/>
                  <a:ext cx="378300" cy="346826"/>
                </a:xfrm>
                <a:prstGeom prst="rect">
                  <a:avLst/>
                </a:prstGeom>
                <a:solidFill>
                  <a:schemeClr val="accent1"/>
                </a:solidFill>
                <a:ln w="12700" cap="flat" cmpd="sng" algn="ctr">
                  <a:solidFill>
                    <a:schemeClr val="tx1"/>
                  </a:solidFill>
                  <a:prstDash val="solid"/>
                  <a:round/>
                  <a:headEnd type="none" w="med" len="med"/>
                  <a:tailEnd type="none" w="med" len="med"/>
                </a:ln>
                <a:effectLst/>
              </p:spPr>
              <p:txBody>
                <a:bodyPr vert="horz" wrap="none" lIns="72000" tIns="0" rIns="0" bIns="45720" numCol="1" rtlCol="0" anchor="t" anchorCtr="0" compatLnSpc="1">
                  <a:prstTxWarp prst="textNoShape">
                    <a:avLst/>
                  </a:prstTxWarp>
                  <a:spAutoFit/>
                </a:bodyPr>
                <a:lstStyle/>
                <a:p>
                  <a:pPr algn="ctr"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sSub>
                          <m:sSubPr>
                            <m:ctrlPr>
                              <a:rPr lang="de-DE" sz="2000" i="1" dirty="0">
                                <a:solidFill>
                                  <a:schemeClr val="bg1"/>
                                </a:solidFill>
                                <a:latin typeface="Cambria Math" panose="02040503050406030204" pitchFamily="18" charset="0"/>
                                <a:cs typeface="Times New Roman"/>
                              </a:rPr>
                            </m:ctrlPr>
                          </m:sSubPr>
                          <m:e>
                            <m:r>
                              <a:rPr lang="en-US" sz="2000" i="1" dirty="0">
                                <a:solidFill>
                                  <a:schemeClr val="bg1"/>
                                </a:solidFill>
                                <a:latin typeface="Cambria Math" panose="02040503050406030204" pitchFamily="18" charset="0"/>
                                <a:cs typeface="Times New Roman"/>
                              </a:rPr>
                              <m:t>𝑎</m:t>
                            </m:r>
                          </m:e>
                          <m:sub>
                            <m:r>
                              <a:rPr lang="de-DE" sz="2000" i="1" dirty="0">
                                <a:solidFill>
                                  <a:schemeClr val="bg1"/>
                                </a:solidFill>
                                <a:latin typeface="Cambria Math" panose="02040503050406030204" pitchFamily="18" charset="0"/>
                                <a:cs typeface="Times New Roman"/>
                              </a:rPr>
                              <m:t>3</m:t>
                            </m:r>
                          </m:sub>
                        </m:sSub>
                      </m:oMath>
                    </m:oMathPara>
                  </a14:m>
                  <a:endParaRPr lang="en-US" sz="2000" baseline="-25000" dirty="0">
                    <a:solidFill>
                      <a:schemeClr val="bg1"/>
                    </a:solidFill>
                    <a:latin typeface="Times New Roman"/>
                    <a:cs typeface="Times New Roman"/>
                  </a:endParaRPr>
                </a:p>
              </p:txBody>
            </p:sp>
          </mc:Choice>
          <mc:Fallback xmlns="">
            <p:sp>
              <p:nvSpPr>
                <p:cNvPr id="23" name="Rectangle 22">
                  <a:extLst>
                    <a:ext uri="{FF2B5EF4-FFF2-40B4-BE49-F238E27FC236}">
                      <a16:creationId xmlns:a16="http://schemas.microsoft.com/office/drawing/2014/main" id="{C3D9E21B-C351-6954-D24A-A78549C82146}"/>
                    </a:ext>
                  </a:extLst>
                </p:cNvPr>
                <p:cNvSpPr>
                  <a:spLocks noRot="1" noChangeAspect="1" noMove="1" noResize="1" noEditPoints="1" noAdjustHandles="1" noChangeArrowheads="1" noChangeShapeType="1" noTextEdit="1"/>
                </p:cNvSpPr>
                <p:nvPr/>
              </p:nvSpPr>
              <p:spPr bwMode="auto">
                <a:xfrm>
                  <a:off x="7520759" y="4872705"/>
                  <a:ext cx="378300" cy="346826"/>
                </a:xfrm>
                <a:prstGeom prst="rect">
                  <a:avLst/>
                </a:prstGeom>
                <a:blipFill>
                  <a:blip r:embed="rId10"/>
                  <a:stretch>
                    <a:fillRect/>
                  </a:stretch>
                </a:blipFill>
                <a:ln w="12700" cap="flat" cmpd="sng" algn="ctr">
                  <a:solidFill>
                    <a:schemeClr val="tx1"/>
                  </a:solidFill>
                  <a:prstDash val="solid"/>
                  <a:round/>
                  <a:headEnd type="none" w="med" len="med"/>
                  <a:tailEnd type="none" w="med" len="med"/>
                </a:ln>
                <a:effectLst/>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24" name="Oval 23">
                  <a:extLst>
                    <a:ext uri="{FF2B5EF4-FFF2-40B4-BE49-F238E27FC236}">
                      <a16:creationId xmlns:a16="http://schemas.microsoft.com/office/drawing/2014/main" id="{B9E08663-3ABA-FE0A-636E-8565F517DA65}"/>
                    </a:ext>
                  </a:extLst>
                </p:cNvPr>
                <p:cNvSpPr/>
                <p:nvPr/>
              </p:nvSpPr>
              <p:spPr bwMode="auto">
                <a:xfrm>
                  <a:off x="6552914" y="4479661"/>
                  <a:ext cx="457200" cy="457200"/>
                </a:xfrm>
                <a:prstGeom prst="ellipse">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72000" tIns="0" rIns="0" bIns="45720" numCol="1" rtlCol="0" anchor="b" anchorCtr="0" compatLnSpc="1">
                  <a:prstTxWarp prst="textNoShape">
                    <a:avLst/>
                  </a:prstTxWarp>
                </a:bodyPr>
                <a:lstStyle/>
                <a:p>
                  <a:pPr algn="ctr"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sSub>
                          <m:sSubPr>
                            <m:ctrlPr>
                              <a:rPr lang="de-DE" sz="2000" i="1" dirty="0">
                                <a:solidFill>
                                  <a:srgbClr val="081D58"/>
                                </a:solidFill>
                                <a:latin typeface="Cambria Math" panose="02040503050406030204" pitchFamily="18" charset="0"/>
                                <a:cs typeface="Times New Roman"/>
                              </a:rPr>
                            </m:ctrlPr>
                          </m:sSubPr>
                          <m:e>
                            <m:r>
                              <a:rPr lang="en-US" sz="2000" i="1" dirty="0">
                                <a:solidFill>
                                  <a:srgbClr val="081D58"/>
                                </a:solidFill>
                                <a:latin typeface="Cambria Math" panose="02040503050406030204" pitchFamily="18" charset="0"/>
                                <a:cs typeface="Times New Roman"/>
                              </a:rPr>
                              <m:t>𝑝</m:t>
                            </m:r>
                          </m:e>
                          <m:sub>
                            <m:r>
                              <a:rPr lang="de-DE" sz="2000" i="1" dirty="0">
                                <a:solidFill>
                                  <a:srgbClr val="081D58"/>
                                </a:solidFill>
                                <a:latin typeface="Cambria Math" panose="02040503050406030204" pitchFamily="18" charset="0"/>
                                <a:cs typeface="Times New Roman"/>
                              </a:rPr>
                              <m:t>3</m:t>
                            </m:r>
                          </m:sub>
                        </m:sSub>
                      </m:oMath>
                    </m:oMathPara>
                  </a14:m>
                  <a:endParaRPr lang="en-US" sz="2000" baseline="-25000" dirty="0">
                    <a:solidFill>
                      <a:srgbClr val="081D58"/>
                    </a:solidFill>
                    <a:latin typeface="Times New Roman"/>
                    <a:cs typeface="Times New Roman"/>
                  </a:endParaRPr>
                </a:p>
              </p:txBody>
            </p:sp>
          </mc:Choice>
          <mc:Fallback xmlns="">
            <p:sp>
              <p:nvSpPr>
                <p:cNvPr id="24" name="Oval 23">
                  <a:extLst>
                    <a:ext uri="{FF2B5EF4-FFF2-40B4-BE49-F238E27FC236}">
                      <a16:creationId xmlns:a16="http://schemas.microsoft.com/office/drawing/2014/main" id="{B9E08663-3ABA-FE0A-636E-8565F517DA65}"/>
                    </a:ext>
                  </a:extLst>
                </p:cNvPr>
                <p:cNvSpPr>
                  <a:spLocks noRot="1" noChangeAspect="1" noMove="1" noResize="1" noEditPoints="1" noAdjustHandles="1" noChangeArrowheads="1" noChangeShapeType="1" noTextEdit="1"/>
                </p:cNvSpPr>
                <p:nvPr/>
              </p:nvSpPr>
              <p:spPr bwMode="auto">
                <a:xfrm>
                  <a:off x="6552914" y="4479661"/>
                  <a:ext cx="457200" cy="457200"/>
                </a:xfrm>
                <a:prstGeom prst="ellipse">
                  <a:avLst/>
                </a:prstGeom>
                <a:blipFill>
                  <a:blip r:embed="rId11"/>
                  <a:stretch>
                    <a:fillRect/>
                  </a:stretch>
                </a:blipFill>
                <a:ln w="12700" cap="flat" cmpd="sng" algn="ctr">
                  <a:solidFill>
                    <a:schemeClr val="tx1"/>
                  </a:solidFill>
                  <a:prstDash val="solid"/>
                  <a:round/>
                  <a:headEnd type="none" w="med" len="med"/>
                  <a:tailEnd type="none" w="med" len="med"/>
                </a:ln>
                <a:effectLst/>
              </p:spPr>
              <p:txBody>
                <a:bodyPr/>
                <a:lstStyle/>
                <a:p>
                  <a:r>
                    <a:rPr lang="en-DE">
                      <a:noFill/>
                    </a:rPr>
                    <a:t> </a:t>
                  </a:r>
                </a:p>
              </p:txBody>
            </p:sp>
          </mc:Fallback>
        </mc:AlternateContent>
        <p:cxnSp>
          <p:nvCxnSpPr>
            <p:cNvPr id="25" name="Straight Arrow Connector 24">
              <a:extLst>
                <a:ext uri="{FF2B5EF4-FFF2-40B4-BE49-F238E27FC236}">
                  <a16:creationId xmlns:a16="http://schemas.microsoft.com/office/drawing/2014/main" id="{1C64186F-DB36-CC7C-3652-4BBF7AE592C4}"/>
                </a:ext>
              </a:extLst>
            </p:cNvPr>
            <p:cNvCxnSpPr>
              <a:cxnSpLocks/>
              <a:stCxn id="27" idx="6"/>
              <a:endCxn id="23" idx="1"/>
            </p:cNvCxnSpPr>
            <p:nvPr/>
          </p:nvCxnSpPr>
          <p:spPr bwMode="auto">
            <a:xfrm flipV="1">
              <a:off x="7010114" y="5046118"/>
              <a:ext cx="510645" cy="282902"/>
            </a:xfrm>
            <a:prstGeom prst="straightConnector1">
              <a:avLst/>
            </a:prstGeom>
            <a:solidFill>
              <a:schemeClr val="accent1"/>
            </a:solidFill>
            <a:ln w="12700" cap="flat" cmpd="sng" algn="ctr">
              <a:solidFill>
                <a:schemeClr val="tx1"/>
              </a:solidFill>
              <a:prstDash val="sysDot"/>
              <a:round/>
              <a:headEnd type="none" w="med" len="med"/>
              <a:tailEnd type="stealth" w="med" len="lg"/>
            </a:ln>
            <a:effectLst/>
          </p:spPr>
        </p:cxnSp>
        <p:cxnSp>
          <p:nvCxnSpPr>
            <p:cNvPr id="26" name="Straight Arrow Connector 25">
              <a:extLst>
                <a:ext uri="{FF2B5EF4-FFF2-40B4-BE49-F238E27FC236}">
                  <a16:creationId xmlns:a16="http://schemas.microsoft.com/office/drawing/2014/main" id="{3D10ED06-3AD5-B843-59E6-870877418993}"/>
                </a:ext>
              </a:extLst>
            </p:cNvPr>
            <p:cNvCxnSpPr>
              <a:cxnSpLocks/>
              <a:stCxn id="24" idx="6"/>
              <a:endCxn id="23" idx="1"/>
            </p:cNvCxnSpPr>
            <p:nvPr/>
          </p:nvCxnSpPr>
          <p:spPr bwMode="auto">
            <a:xfrm>
              <a:off x="7010114" y="4708261"/>
              <a:ext cx="510645" cy="337857"/>
            </a:xfrm>
            <a:prstGeom prst="straightConnector1">
              <a:avLst/>
            </a:prstGeom>
            <a:solidFill>
              <a:schemeClr val="accent1"/>
            </a:solidFill>
            <a:ln w="12700" cap="flat" cmpd="sng" algn="ctr">
              <a:solidFill>
                <a:schemeClr val="tx1"/>
              </a:solidFill>
              <a:prstDash val="sysDot"/>
              <a:round/>
              <a:headEnd type="none" w="med" len="med"/>
              <a:tailEnd type="stealth" w="med" len="lg"/>
            </a:ln>
            <a:effectLst/>
          </p:spPr>
        </p:cxnSp>
        <mc:AlternateContent xmlns:mc="http://schemas.openxmlformats.org/markup-compatibility/2006" xmlns:a14="http://schemas.microsoft.com/office/drawing/2010/main">
          <mc:Choice Requires="a14">
            <p:sp>
              <p:nvSpPr>
                <p:cNvPr id="27" name="Oval 26">
                  <a:extLst>
                    <a:ext uri="{FF2B5EF4-FFF2-40B4-BE49-F238E27FC236}">
                      <a16:creationId xmlns:a16="http://schemas.microsoft.com/office/drawing/2014/main" id="{21C9BC99-24C2-E505-4885-5758DC0DC989}"/>
                    </a:ext>
                  </a:extLst>
                </p:cNvPr>
                <p:cNvSpPr/>
                <p:nvPr/>
              </p:nvSpPr>
              <p:spPr bwMode="auto">
                <a:xfrm>
                  <a:off x="6552914" y="5100420"/>
                  <a:ext cx="457200" cy="457200"/>
                </a:xfrm>
                <a:prstGeom prst="ellipse">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72000" tIns="0" rIns="0" bIns="45720" numCol="1" rtlCol="0" anchor="b" anchorCtr="0" compatLnSpc="1">
                  <a:prstTxWarp prst="textNoShape">
                    <a:avLst/>
                  </a:prstTxWarp>
                </a:bodyPr>
                <a:lstStyle/>
                <a:p>
                  <a:pPr algn="ctr"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sSub>
                          <m:sSubPr>
                            <m:ctrlPr>
                              <a:rPr lang="de-DE" sz="2000" i="1" dirty="0">
                                <a:solidFill>
                                  <a:srgbClr val="081D58"/>
                                </a:solidFill>
                                <a:latin typeface="Cambria Math" panose="02040503050406030204" pitchFamily="18" charset="0"/>
                                <a:cs typeface="Times New Roman"/>
                              </a:rPr>
                            </m:ctrlPr>
                          </m:sSubPr>
                          <m:e>
                            <m:r>
                              <a:rPr lang="en-US" sz="2000" i="1" dirty="0">
                                <a:solidFill>
                                  <a:srgbClr val="081D58"/>
                                </a:solidFill>
                                <a:latin typeface="Cambria Math" panose="02040503050406030204" pitchFamily="18" charset="0"/>
                                <a:cs typeface="Times New Roman"/>
                              </a:rPr>
                              <m:t>𝑞</m:t>
                            </m:r>
                          </m:e>
                          <m:sub>
                            <m:r>
                              <a:rPr lang="de-DE" sz="2000" i="1" dirty="0">
                                <a:solidFill>
                                  <a:srgbClr val="081D58"/>
                                </a:solidFill>
                                <a:latin typeface="Cambria Math" panose="02040503050406030204" pitchFamily="18" charset="0"/>
                                <a:cs typeface="Times New Roman"/>
                              </a:rPr>
                              <m:t>3</m:t>
                            </m:r>
                          </m:sub>
                        </m:sSub>
                      </m:oMath>
                    </m:oMathPara>
                  </a14:m>
                  <a:endParaRPr lang="en-US" sz="2000" i="1" baseline="-25000" dirty="0">
                    <a:solidFill>
                      <a:srgbClr val="081D58"/>
                    </a:solidFill>
                    <a:latin typeface="Times New Roman"/>
                    <a:cs typeface="Times New Roman"/>
                  </a:endParaRPr>
                </a:p>
              </p:txBody>
            </p:sp>
          </mc:Choice>
          <mc:Fallback xmlns="">
            <p:sp>
              <p:nvSpPr>
                <p:cNvPr id="27" name="Oval 26">
                  <a:extLst>
                    <a:ext uri="{FF2B5EF4-FFF2-40B4-BE49-F238E27FC236}">
                      <a16:creationId xmlns:a16="http://schemas.microsoft.com/office/drawing/2014/main" id="{21C9BC99-24C2-E505-4885-5758DC0DC989}"/>
                    </a:ext>
                  </a:extLst>
                </p:cNvPr>
                <p:cNvSpPr>
                  <a:spLocks noRot="1" noChangeAspect="1" noMove="1" noResize="1" noEditPoints="1" noAdjustHandles="1" noChangeArrowheads="1" noChangeShapeType="1" noTextEdit="1"/>
                </p:cNvSpPr>
                <p:nvPr/>
              </p:nvSpPr>
              <p:spPr bwMode="auto">
                <a:xfrm>
                  <a:off x="6552914" y="5100420"/>
                  <a:ext cx="457200" cy="457200"/>
                </a:xfrm>
                <a:prstGeom prst="ellipse">
                  <a:avLst/>
                </a:prstGeom>
                <a:blipFill>
                  <a:blip r:embed="rId12"/>
                  <a:stretch>
                    <a:fillRect/>
                  </a:stretch>
                </a:blipFill>
                <a:ln w="12700" cap="flat" cmpd="sng" algn="ctr">
                  <a:solidFill>
                    <a:schemeClr val="tx1"/>
                  </a:solidFill>
                  <a:prstDash val="solid"/>
                  <a:round/>
                  <a:headEnd type="none" w="med" len="med"/>
                  <a:tailEnd type="none" w="med" len="med"/>
                </a:ln>
                <a:effectLst/>
              </p:spPr>
              <p:txBody>
                <a:bodyPr/>
                <a:lstStyle/>
                <a:p>
                  <a:r>
                    <a:rPr lang="en-DE">
                      <a:noFill/>
                    </a:rPr>
                    <a:t> </a:t>
                  </a:r>
                </a:p>
              </p:txBody>
            </p:sp>
          </mc:Fallback>
        </mc:AlternateContent>
        <p:cxnSp>
          <p:nvCxnSpPr>
            <p:cNvPr id="28" name="Straight Arrow Connector 27">
              <a:extLst>
                <a:ext uri="{FF2B5EF4-FFF2-40B4-BE49-F238E27FC236}">
                  <a16:creationId xmlns:a16="http://schemas.microsoft.com/office/drawing/2014/main" id="{BD1DBD84-B86F-448F-457D-A68B787D52C5}"/>
                </a:ext>
              </a:extLst>
            </p:cNvPr>
            <p:cNvCxnSpPr>
              <a:cxnSpLocks/>
              <a:stCxn id="23" idx="3"/>
              <a:endCxn id="10" idx="3"/>
            </p:cNvCxnSpPr>
            <p:nvPr/>
          </p:nvCxnSpPr>
          <p:spPr bwMode="auto">
            <a:xfrm flipV="1">
              <a:off x="7899059" y="3721683"/>
              <a:ext cx="532614" cy="1324435"/>
            </a:xfrm>
            <a:prstGeom prst="straightConnector1">
              <a:avLst/>
            </a:prstGeom>
            <a:solidFill>
              <a:schemeClr val="accent1"/>
            </a:solidFill>
            <a:ln w="12700" cap="flat" cmpd="sng" algn="ctr">
              <a:solidFill>
                <a:schemeClr val="tx1"/>
              </a:solidFill>
              <a:prstDash val="sysDot"/>
              <a:round/>
              <a:headEnd type="none" w="med" len="med"/>
              <a:tailEnd type="stealth" w="med" len="lg"/>
            </a:ln>
            <a:effectLst/>
          </p:spPr>
        </p:cxnSp>
      </p:grpSp>
      <p:sp>
        <p:nvSpPr>
          <p:cNvPr id="102" name="Rectangle 101">
            <a:extLst>
              <a:ext uri="{FF2B5EF4-FFF2-40B4-BE49-F238E27FC236}">
                <a16:creationId xmlns:a16="http://schemas.microsoft.com/office/drawing/2014/main" id="{C297673B-0FAE-A546-9675-22A94FEFDCF3}"/>
              </a:ext>
            </a:extLst>
          </p:cNvPr>
          <p:cNvSpPr/>
          <p:nvPr/>
        </p:nvSpPr>
        <p:spPr bwMode="auto">
          <a:xfrm>
            <a:off x="324613" y="3935193"/>
            <a:ext cx="532270" cy="496907"/>
          </a:xfrm>
          <a:prstGeom prst="rect">
            <a:avLst/>
          </a:prstGeom>
          <a:solidFill>
            <a:srgbClr val="CDC9C0">
              <a:alpha val="70000"/>
            </a:srgbClr>
          </a:solidFill>
          <a:ln w="317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solidFill>
                <a:srgbClr val="081D58"/>
              </a:solidFill>
              <a:latin typeface="Helvetica" pitchFamily="-112" charset="0"/>
            </a:endParaRPr>
          </a:p>
        </p:txBody>
      </p:sp>
      <p:sp>
        <p:nvSpPr>
          <p:cNvPr id="97" name="Rounded Rectangle 96">
            <a:extLst>
              <a:ext uri="{FF2B5EF4-FFF2-40B4-BE49-F238E27FC236}">
                <a16:creationId xmlns:a16="http://schemas.microsoft.com/office/drawing/2014/main" id="{77CA3A5E-88BF-BC4E-9DCE-F79524D4DF6C}"/>
              </a:ext>
            </a:extLst>
          </p:cNvPr>
          <p:cNvSpPr/>
          <p:nvPr/>
        </p:nvSpPr>
        <p:spPr>
          <a:xfrm>
            <a:off x="315207" y="1950183"/>
            <a:ext cx="555064" cy="1908809"/>
          </a:xfrm>
          <a:prstGeom prst="roundRect">
            <a:avLst/>
          </a:prstGeom>
          <a:noFill/>
          <a:ln w="28575">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0" name="Rounded Rectangle 99">
            <a:extLst>
              <a:ext uri="{FF2B5EF4-FFF2-40B4-BE49-F238E27FC236}">
                <a16:creationId xmlns:a16="http://schemas.microsoft.com/office/drawing/2014/main" id="{AE33722D-1F02-5144-8291-FE7DAA95E962}"/>
              </a:ext>
            </a:extLst>
          </p:cNvPr>
          <p:cNvSpPr/>
          <p:nvPr/>
        </p:nvSpPr>
        <p:spPr>
          <a:xfrm>
            <a:off x="315207" y="4550461"/>
            <a:ext cx="555064" cy="1152000"/>
          </a:xfrm>
          <a:prstGeom prst="roundRect">
            <a:avLst/>
          </a:prstGeom>
          <a:noFill/>
          <a:ln w="28575">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2474092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RPG-based Landmark Computation</a:t>
            </a:r>
          </a:p>
        </p:txBody>
      </p:sp>
      <p:sp>
        <p:nvSpPr>
          <p:cNvPr id="4" name="Date Placeholder 3">
            <a:extLst>
              <a:ext uri="{FF2B5EF4-FFF2-40B4-BE49-F238E27FC236}">
                <a16:creationId xmlns:a16="http://schemas.microsoft.com/office/drawing/2014/main" id="{347D21CB-04A1-1A46-BC55-326254052C25}"/>
              </a:ext>
            </a:extLst>
          </p:cNvPr>
          <p:cNvSpPr>
            <a:spLocks noGrp="1"/>
          </p:cNvSpPr>
          <p:nvPr>
            <p:ph type="dt" sz="half" idx="2"/>
          </p:nvPr>
        </p:nvSpPr>
        <p:spPr/>
        <p:txBody>
          <a:bodyPr/>
          <a:lstStyle/>
          <a:p>
            <a:r>
              <a:rPr lang="de-DE"/>
              <a:t>Deterministic</a:t>
            </a:r>
            <a:endParaRPr lang="de-DE" dirty="0"/>
          </a:p>
        </p:txBody>
      </p:sp>
      <p:sp>
        <p:nvSpPr>
          <p:cNvPr id="5" name="Footer Placeholder 4">
            <a:extLst>
              <a:ext uri="{FF2B5EF4-FFF2-40B4-BE49-F238E27FC236}">
                <a16:creationId xmlns:a16="http://schemas.microsoft.com/office/drawing/2014/main" id="{7F58C6AC-CEFF-820C-7C07-1704A07034D8}"/>
              </a:ext>
            </a:extLst>
          </p:cNvPr>
          <p:cNvSpPr>
            <a:spLocks noGrp="1"/>
          </p:cNvSpPr>
          <p:nvPr>
            <p:ph type="ftr" sz="quarter" idx="3"/>
          </p:nvPr>
        </p:nvSpPr>
        <p:spPr/>
        <p:txBody>
          <a:bodyPr/>
          <a:lstStyle/>
          <a:p>
            <a:r>
              <a:rPr lang="en-GB"/>
              <a:t>T. Braun - APA</a:t>
            </a:r>
          </a:p>
        </p:txBody>
      </p:sp>
      <p:sp>
        <p:nvSpPr>
          <p:cNvPr id="3" name="Slide Number Placeholder 2">
            <a:extLst>
              <a:ext uri="{FF2B5EF4-FFF2-40B4-BE49-F238E27FC236}">
                <a16:creationId xmlns:a16="http://schemas.microsoft.com/office/drawing/2014/main" id="{B089F1C9-F618-D04E-AA4B-DAB6F935BAA1}"/>
              </a:ext>
            </a:extLst>
          </p:cNvPr>
          <p:cNvSpPr>
            <a:spLocks noGrp="1"/>
          </p:cNvSpPr>
          <p:nvPr>
            <p:ph type="sldNum" sz="quarter" idx="4"/>
          </p:nvPr>
        </p:nvSpPr>
        <p:spPr/>
        <p:txBody>
          <a:bodyPr/>
          <a:lstStyle/>
          <a:p>
            <a:fld id="{67C9959E-8E6B-B04C-9955-EA096F41CA7A}" type="slidenum">
              <a:rPr lang="en-GB" smtClean="0"/>
              <a:t>112</a:t>
            </a:fld>
            <a:endParaRPr lang="en-GB"/>
          </a:p>
        </p:txBody>
      </p:sp>
      <p:sp>
        <p:nvSpPr>
          <p:cNvPr id="34" name="Rectangle 33">
            <a:extLst>
              <a:ext uri="{FF2B5EF4-FFF2-40B4-BE49-F238E27FC236}">
                <a16:creationId xmlns:a16="http://schemas.microsoft.com/office/drawing/2014/main" id="{F5D09DD4-4CB9-FB43-A730-1056A7262D33}"/>
              </a:ext>
            </a:extLst>
          </p:cNvPr>
          <p:cNvSpPr/>
          <p:nvPr/>
        </p:nvSpPr>
        <p:spPr>
          <a:xfrm>
            <a:off x="5862711" y="791169"/>
            <a:ext cx="5968964" cy="5109091"/>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marL="6350">
              <a:tabLst>
                <a:tab pos="354013" algn="l"/>
                <a:tab pos="708025" algn="l"/>
                <a:tab pos="1062038" algn="l"/>
                <a:tab pos="1416050" algn="l"/>
              </a:tabLst>
            </a:pPr>
            <a:r>
              <a:rPr lang="en-US" sz="1400" b="1" dirty="0">
                <a:latin typeface="Courier New" panose="02070309020205020404" pitchFamily="49" charset="0"/>
                <a:cs typeface="Courier New" panose="02070309020205020404" pitchFamily="49" charset="0"/>
              </a:rPr>
              <a:t>RPG-Landmarks(</a:t>
            </a:r>
            <a:r>
              <a:rPr lang="en-US" sz="1400" b="1" i="1" dirty="0">
                <a:latin typeface="Courier New" panose="02070309020205020404" pitchFamily="49" charset="0"/>
                <a:cs typeface="Courier New" panose="02070309020205020404" pitchFamily="49" charset="0"/>
              </a:rPr>
              <a:t>s</a:t>
            </a:r>
            <a:r>
              <a:rPr lang="en-US" sz="1400" b="1" baseline="-25000" dirty="0">
                <a:latin typeface="Courier New" panose="02070309020205020404" pitchFamily="49" charset="0"/>
                <a:cs typeface="Courier New" panose="02070309020205020404" pitchFamily="49" charset="0"/>
              </a:rPr>
              <a:t>0</a:t>
            </a:r>
            <a:r>
              <a:rPr lang="en-US" sz="1400" b="1" dirty="0">
                <a:latin typeface="Courier New" panose="02070309020205020404" pitchFamily="49" charset="0"/>
                <a:cs typeface="Courier New" panose="02070309020205020404" pitchFamily="49" charset="0"/>
              </a:rPr>
              <a:t>, </a:t>
            </a:r>
            <a:r>
              <a:rPr lang="en-US" sz="1400" b="1" i="1" dirty="0">
                <a:latin typeface="Courier New" panose="02070309020205020404" pitchFamily="49" charset="0"/>
                <a:cs typeface="Courier New" panose="02070309020205020404" pitchFamily="49" charset="0"/>
              </a:rPr>
              <a:t>g</a:t>
            </a:r>
            <a:r>
              <a:rPr lang="en-US" sz="1400" b="1" i="1" baseline="-25000" dirty="0">
                <a:latin typeface="Courier New" panose="02070309020205020404" pitchFamily="49" charset="0"/>
                <a:cs typeface="Courier New" panose="02070309020205020404" pitchFamily="49" charset="0"/>
              </a:rPr>
              <a:t> </a:t>
            </a:r>
            <a:r>
              <a:rPr lang="en-US" sz="1400" b="1" i="1" dirty="0">
                <a:latin typeface="Courier New" panose="02070309020205020404" pitchFamily="49" charset="0"/>
                <a:cs typeface="Courier New" panose="02070309020205020404" pitchFamily="49" charset="0"/>
              </a:rPr>
              <a:t>=</a:t>
            </a:r>
            <a:r>
              <a:rPr lang="en-US" sz="1400" b="1" i="1" baseline="-250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a:t>
            </a:r>
            <a:r>
              <a:rPr lang="en-US" sz="1400" b="1" i="1" dirty="0">
                <a:latin typeface="Courier New" panose="02070309020205020404" pitchFamily="49" charset="0"/>
                <a:cs typeface="Courier New" panose="02070309020205020404" pitchFamily="49" charset="0"/>
              </a:rPr>
              <a:t>g</a:t>
            </a:r>
            <a:r>
              <a:rPr lang="en-US" sz="1400" b="1" baseline="-25000" dirty="0">
                <a:latin typeface="Courier New" panose="02070309020205020404" pitchFamily="49" charset="0"/>
                <a:cs typeface="Courier New" panose="02070309020205020404" pitchFamily="49" charset="0"/>
              </a:rPr>
              <a:t>1</a:t>
            </a:r>
            <a:r>
              <a:rPr lang="en-US" sz="1400" b="1" dirty="0">
                <a:latin typeface="Courier New" panose="02070309020205020404" pitchFamily="49" charset="0"/>
                <a:cs typeface="Courier New" panose="02070309020205020404" pitchFamily="49" charset="0"/>
              </a:rPr>
              <a:t>, </a:t>
            </a:r>
            <a:r>
              <a:rPr lang="en-US" sz="1400" b="1" i="1" dirty="0">
                <a:latin typeface="Courier New" panose="02070309020205020404" pitchFamily="49" charset="0"/>
                <a:cs typeface="Courier New" panose="02070309020205020404" pitchFamily="49" charset="0"/>
              </a:rPr>
              <a:t>g</a:t>
            </a:r>
            <a:r>
              <a:rPr lang="en-US" sz="1400" b="1" baseline="-25000" dirty="0">
                <a:latin typeface="Courier New" panose="02070309020205020404" pitchFamily="49" charset="0"/>
                <a:cs typeface="Courier New" panose="02070309020205020404" pitchFamily="49" charset="0"/>
              </a:rPr>
              <a:t>2</a:t>
            </a:r>
            <a:r>
              <a:rPr lang="en-US" sz="1400" b="1" dirty="0">
                <a:latin typeface="Courier New" panose="02070309020205020404" pitchFamily="49" charset="0"/>
                <a:cs typeface="Courier New" panose="02070309020205020404" pitchFamily="49" charset="0"/>
              </a:rPr>
              <a:t>,…, </a:t>
            </a:r>
            <a:r>
              <a:rPr lang="en-US" sz="1400" b="1" i="1" dirty="0" err="1">
                <a:latin typeface="Courier New" panose="02070309020205020404" pitchFamily="49" charset="0"/>
                <a:cs typeface="Courier New" panose="02070309020205020404" pitchFamily="49" charset="0"/>
              </a:rPr>
              <a:t>g</a:t>
            </a:r>
            <a:r>
              <a:rPr lang="en-US" sz="1400" b="1" i="1" baseline="-25000" dirty="0" err="1">
                <a:latin typeface="Courier New" panose="02070309020205020404" pitchFamily="49" charset="0"/>
                <a:cs typeface="Courier New" panose="02070309020205020404" pitchFamily="49" charset="0"/>
              </a:rPr>
              <a:t>k</a:t>
            </a:r>
            <a:r>
              <a:rPr lang="en-US" sz="1400" b="1" dirty="0">
                <a:latin typeface="Courier New" panose="02070309020205020404" pitchFamily="49" charset="0"/>
                <a:cs typeface="Courier New" panose="02070309020205020404" pitchFamily="49" charset="0"/>
              </a:rPr>
              <a:t>})</a:t>
            </a:r>
          </a:p>
          <a:p>
            <a:pPr marL="6350" lvl="1">
              <a:spcBef>
                <a:spcPts val="400"/>
              </a:spcBef>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queue</a:t>
            </a:r>
            <a:r>
              <a:rPr lang="en-US" sz="1400" dirty="0">
                <a:latin typeface="Courier New" panose="02070309020205020404" pitchFamily="49" charset="0"/>
                <a:cs typeface="Courier New" panose="02070309020205020404" pitchFamily="49" charset="0"/>
              </a:rPr>
              <a:t> ← {</a:t>
            </a:r>
            <a:r>
              <a:rPr lang="en-US" sz="1400" i="1" dirty="0" err="1">
                <a:latin typeface="Courier New" panose="02070309020205020404" pitchFamily="49" charset="0"/>
                <a:cs typeface="Courier New" panose="02070309020205020404" pitchFamily="49" charset="0"/>
              </a:rPr>
              <a:t>g</a:t>
            </a:r>
            <a:r>
              <a:rPr lang="en-US" sz="1400" i="1" baseline="-25000" dirty="0" err="1">
                <a:latin typeface="Courier New" panose="02070309020205020404" pitchFamily="49" charset="0"/>
                <a:cs typeface="Courier New" panose="02070309020205020404" pitchFamily="49" charset="0"/>
              </a:rPr>
              <a:t>i</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g</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s</a:t>
            </a:r>
            <a:r>
              <a:rPr lang="en-US" sz="1400" baseline="-25000" dirty="0">
                <a:latin typeface="Courier New" panose="02070309020205020404" pitchFamily="49" charset="0"/>
                <a:cs typeface="Courier New" panose="02070309020205020404" pitchFamily="49" charset="0"/>
              </a:rPr>
              <a:t>0</a:t>
            </a:r>
            <a:r>
              <a:rPr lang="en-US" sz="1400" dirty="0">
                <a:latin typeface="Courier New" panose="02070309020205020404" pitchFamily="49" charset="0"/>
                <a:cs typeface="Courier New" panose="02070309020205020404" pitchFamily="49" charset="0"/>
              </a:rPr>
              <a:t> doesn’t satisfy </a:t>
            </a:r>
            <a:r>
              <a:rPr lang="en-US" sz="1400" i="1" dirty="0" err="1">
                <a:latin typeface="Courier New" panose="02070309020205020404" pitchFamily="49" charset="0"/>
                <a:cs typeface="Courier New" panose="02070309020205020404" pitchFamily="49" charset="0"/>
              </a:rPr>
              <a:t>g</a:t>
            </a:r>
            <a:r>
              <a:rPr lang="en-US" sz="1400" i="1" baseline="-25000" dirty="0" err="1">
                <a:latin typeface="Courier New" panose="02070309020205020404" pitchFamily="49" charset="0"/>
                <a:cs typeface="Courier New" panose="02070309020205020404" pitchFamily="49" charset="0"/>
              </a:rPr>
              <a:t>i</a:t>
            </a:r>
            <a:r>
              <a:rPr lang="en-US" sz="1400" dirty="0">
                <a:latin typeface="Courier New" panose="02070309020205020404" pitchFamily="49" charset="0"/>
                <a:cs typeface="Courier New" panose="02070309020205020404" pitchFamily="49" charset="0"/>
              </a:rPr>
              <a:t>}; </a:t>
            </a:r>
          </a:p>
          <a:p>
            <a:pPr marL="6350" lvl="1">
              <a:spcBef>
                <a:spcPts val="400"/>
              </a:spcBef>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Landmarks </a:t>
            </a:r>
            <a:r>
              <a:rPr lang="en-US" sz="1400" dirty="0">
                <a:latin typeface="Courier New" panose="02070309020205020404" pitchFamily="49" charset="0"/>
                <a:cs typeface="Courier New" panose="02070309020205020404" pitchFamily="49" charset="0"/>
              </a:rPr>
              <a:t>← ∅</a:t>
            </a:r>
          </a:p>
          <a:p>
            <a:pPr marL="6350" lvl="1">
              <a:spcBef>
                <a:spcPts val="400"/>
              </a:spcBef>
              <a:tabLst>
                <a:tab pos="354013" algn="l"/>
                <a:tab pos="708025" algn="l"/>
                <a:tab pos="1062038" algn="l"/>
                <a:tab pos="1416050"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 all actions</a:t>
            </a:r>
          </a:p>
          <a:p>
            <a:pPr marL="6350" lvl="1">
              <a:spcBef>
                <a:spcPts val="400"/>
              </a:spcBef>
              <a:tabLst>
                <a:tab pos="354013" algn="l"/>
                <a:tab pos="708025" algn="l"/>
                <a:tab pos="1062038" algn="l"/>
                <a:tab pos="1416050" algn="l"/>
              </a:tabLst>
            </a:pPr>
            <a:r>
              <a:rPr lang="en-US" sz="1400" b="1" dirty="0">
                <a:latin typeface="Courier New" panose="02070309020205020404" pitchFamily="49" charset="0"/>
                <a:cs typeface="Courier New" panose="02070309020205020404" pitchFamily="49" charset="0"/>
              </a:rPr>
              <a:t>	while</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queue </a:t>
            </a:r>
            <a:r>
              <a:rPr lang="en-US" sz="1400" dirty="0">
                <a:latin typeface="Courier New" panose="02070309020205020404" pitchFamily="49" charset="0"/>
                <a:cs typeface="Courier New" panose="02070309020205020404" pitchFamily="49" charset="0"/>
              </a:rPr>
              <a:t>≠ ∅ </a:t>
            </a:r>
            <a:r>
              <a:rPr lang="en-US" sz="1400" b="1" dirty="0">
                <a:latin typeface="Courier New" panose="02070309020205020404" pitchFamily="49" charset="0"/>
                <a:cs typeface="Courier New" panose="02070309020205020404" pitchFamily="49" charset="0"/>
              </a:rPr>
              <a:t>do</a:t>
            </a:r>
          </a:p>
          <a:p>
            <a:pPr marL="6350" lvl="2">
              <a:spcBef>
                <a:spcPts val="400"/>
              </a:spcBef>
              <a:tabLst>
                <a:tab pos="354013" algn="l"/>
                <a:tab pos="708025" algn="l"/>
                <a:tab pos="1062038" algn="l"/>
                <a:tab pos="1416050" algn="l"/>
              </a:tabLst>
            </a:pPr>
            <a:r>
              <a:rPr lang="en-US" sz="1400" dirty="0">
                <a:latin typeface="Courier New" panose="02070309020205020404" pitchFamily="49" charset="0"/>
                <a:cs typeface="Courier New" panose="02070309020205020404" pitchFamily="49" charset="0"/>
              </a:rPr>
              <a:t>		remove a </a:t>
            </a:r>
            <a:r>
              <a:rPr lang="en-US" sz="1400" i="1" dirty="0" err="1">
                <a:latin typeface="Courier New" panose="02070309020205020404" pitchFamily="49" charset="0"/>
                <a:cs typeface="Courier New" panose="02070309020205020404" pitchFamily="49" charset="0"/>
              </a:rPr>
              <a:t>g</a:t>
            </a:r>
            <a:r>
              <a:rPr lang="en-US" sz="1400" i="1" baseline="-25000" dirty="0" err="1">
                <a:latin typeface="Courier New" panose="02070309020205020404" pitchFamily="49" charset="0"/>
                <a:cs typeface="Courier New" panose="02070309020205020404" pitchFamily="49" charset="0"/>
              </a:rPr>
              <a:t>i</a:t>
            </a:r>
            <a:r>
              <a:rPr lang="en-US" sz="1400" i="1"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from </a:t>
            </a:r>
            <a:r>
              <a:rPr lang="en-US" sz="1400" i="1" dirty="0">
                <a:latin typeface="Courier New" panose="02070309020205020404" pitchFamily="49" charset="0"/>
                <a:cs typeface="Courier New" panose="02070309020205020404" pitchFamily="49" charset="0"/>
              </a:rPr>
              <a:t>queue</a:t>
            </a:r>
            <a:r>
              <a:rPr lang="en-US" sz="1400" dirty="0">
                <a:latin typeface="Courier New" panose="02070309020205020404" pitchFamily="49" charset="0"/>
                <a:cs typeface="Courier New" panose="02070309020205020404" pitchFamily="49" charset="0"/>
              </a:rPr>
              <a:t> </a:t>
            </a:r>
          </a:p>
          <a:p>
            <a:pPr marL="6350" lvl="2">
              <a:spcBef>
                <a:spcPts val="400"/>
              </a:spcBef>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Landmarks </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 Landmarks </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 </a:t>
            </a:r>
            <a:r>
              <a:rPr lang="en-US" sz="1400" i="1" dirty="0" err="1">
                <a:latin typeface="Courier New" panose="02070309020205020404" pitchFamily="49" charset="0"/>
                <a:cs typeface="Courier New" panose="02070309020205020404" pitchFamily="49" charset="0"/>
              </a:rPr>
              <a:t>g</a:t>
            </a:r>
            <a:r>
              <a:rPr lang="en-US" sz="1400" i="1" baseline="-25000" dirty="0" err="1">
                <a:latin typeface="Courier New" panose="02070309020205020404" pitchFamily="49" charset="0"/>
                <a:cs typeface="Courier New" panose="02070309020205020404" pitchFamily="49" charset="0"/>
              </a:rPr>
              <a:t>i</a:t>
            </a:r>
            <a:endParaRPr lang="en-US" sz="1400" i="1" dirty="0">
              <a:latin typeface="Courier New" panose="02070309020205020404" pitchFamily="49" charset="0"/>
              <a:cs typeface="Courier New" panose="02070309020205020404" pitchFamily="49" charset="0"/>
            </a:endParaRPr>
          </a:p>
          <a:p>
            <a:pPr marL="6350" lvl="2">
              <a:spcBef>
                <a:spcPts val="400"/>
              </a:spcBef>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R </a:t>
            </a:r>
            <a:r>
              <a:rPr lang="en-US" sz="1400" dirty="0">
                <a:latin typeface="Courier New" panose="02070309020205020404" pitchFamily="49" charset="0"/>
                <a:cs typeface="Courier New" panose="02070309020205020404" pitchFamily="49" charset="0"/>
              </a:rPr>
              <a:t>← {actions whose effects include </a:t>
            </a:r>
            <a:r>
              <a:rPr lang="en-US" sz="1400" i="1" dirty="0" err="1">
                <a:latin typeface="Courier New" panose="02070309020205020404" pitchFamily="49" charset="0"/>
                <a:cs typeface="Courier New" panose="02070309020205020404" pitchFamily="49" charset="0"/>
              </a:rPr>
              <a:t>g</a:t>
            </a:r>
            <a:r>
              <a:rPr lang="en-US" sz="1400" i="1" baseline="-25000" dirty="0" err="1">
                <a:latin typeface="Courier New" panose="02070309020205020404" pitchFamily="49" charset="0"/>
                <a:cs typeface="Courier New" panose="02070309020205020404" pitchFamily="49" charset="0"/>
              </a:rPr>
              <a:t>i</a:t>
            </a:r>
            <a:r>
              <a:rPr lang="en-US" sz="1400" dirty="0">
                <a:latin typeface="Courier New" panose="02070309020205020404" pitchFamily="49" charset="0"/>
                <a:cs typeface="Courier New" panose="02070309020205020404" pitchFamily="49" charset="0"/>
              </a:rPr>
              <a:t>}</a:t>
            </a:r>
          </a:p>
          <a:p>
            <a:pPr marL="6350" lvl="2">
              <a:spcBef>
                <a:spcPts val="400"/>
              </a:spcBef>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if</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s</a:t>
            </a:r>
            <a:r>
              <a:rPr lang="en-US" sz="1400" baseline="-25000" dirty="0">
                <a:latin typeface="Courier New" panose="02070309020205020404" pitchFamily="49" charset="0"/>
                <a:cs typeface="Courier New" panose="02070309020205020404" pitchFamily="49" charset="0"/>
              </a:rPr>
              <a:t>0</a:t>
            </a:r>
            <a:r>
              <a:rPr lang="en-US" sz="1400" dirty="0">
                <a:latin typeface="Courier New" panose="02070309020205020404" pitchFamily="49" charset="0"/>
                <a:cs typeface="Courier New" panose="02070309020205020404" pitchFamily="49" charset="0"/>
              </a:rPr>
              <a:t> satisfies </a:t>
            </a:r>
            <a:r>
              <a:rPr lang="en-US" sz="1400" i="1" dirty="0">
                <a:latin typeface="Courier New" panose="02070309020205020404" pitchFamily="49" charset="0"/>
                <a:cs typeface="Courier New" panose="02070309020205020404" pitchFamily="49" charset="0"/>
              </a:rPr>
              <a:t>pre</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for some </a:t>
            </a:r>
            <a:r>
              <a:rPr lang="en-US" sz="1400" i="1" dirty="0">
                <a:latin typeface="Courier New" panose="02070309020205020404" pitchFamily="49" charset="0"/>
                <a:cs typeface="Courier New" panose="02070309020205020404" pitchFamily="49" charset="0"/>
              </a:rPr>
              <a:t>a </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R</a:t>
            </a: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then</a:t>
            </a:r>
            <a:r>
              <a:rPr lang="en-US" sz="1400" dirty="0">
                <a:latin typeface="Courier New" panose="02070309020205020404" pitchFamily="49" charset="0"/>
                <a:cs typeface="Courier New" panose="02070309020205020404" pitchFamily="49" charset="0"/>
              </a:rPr>
              <a:t> </a:t>
            </a:r>
          </a:p>
          <a:p>
            <a:pPr marL="6350" lvl="2">
              <a:spcBef>
                <a:spcPts val="400"/>
              </a:spcBef>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	return</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Landmarks</a:t>
            </a:r>
            <a:endParaRPr lang="en-US" sz="1400" dirty="0">
              <a:latin typeface="Courier New" panose="02070309020205020404" pitchFamily="49" charset="0"/>
              <a:cs typeface="Courier New" panose="02070309020205020404" pitchFamily="49" charset="0"/>
            </a:endParaRPr>
          </a:p>
          <a:p>
            <a:pPr marL="6350" lvl="2">
              <a:spcBef>
                <a:spcPts val="400"/>
              </a:spcBef>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generate RPG from </a:t>
            </a:r>
            <a:r>
              <a:rPr lang="en-US" sz="1400" i="1" dirty="0">
                <a:latin typeface="Courier New" panose="02070309020205020404" pitchFamily="49" charset="0"/>
                <a:cs typeface="Courier New" panose="02070309020205020404" pitchFamily="49" charset="0"/>
              </a:rPr>
              <a:t>s</a:t>
            </a:r>
            <a:r>
              <a:rPr lang="en-US" sz="1400" baseline="-25000" dirty="0">
                <a:latin typeface="Courier New" panose="02070309020205020404" pitchFamily="49" charset="0"/>
                <a:cs typeface="Courier New" panose="02070309020205020404" pitchFamily="49" charset="0"/>
              </a:rPr>
              <a:t>0</a:t>
            </a:r>
            <a:r>
              <a:rPr lang="en-US" sz="1400" i="1"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and </a:t>
            </a:r>
            <a:r>
              <a:rPr lang="en-US" sz="1400" i="1" dirty="0">
                <a:latin typeface="Courier New" panose="02070309020205020404" pitchFamily="49" charset="0"/>
                <a:cs typeface="Courier New" panose="02070309020205020404" pitchFamily="49" charset="0"/>
              </a:rPr>
              <a:t>A</a:t>
            </a:r>
            <a:r>
              <a:rPr lang="en-US" sz="1400" i="1" baseline="-25000"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a:t>
            </a:r>
            <a:r>
              <a:rPr lang="en-US" sz="1400" i="1" baseline="-250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R</a:t>
            </a:r>
            <a:r>
              <a:rPr lang="en-US" sz="1400" dirty="0">
                <a:latin typeface="Courier New" panose="02070309020205020404" pitchFamily="49" charset="0"/>
                <a:cs typeface="Courier New" panose="02070309020205020404" pitchFamily="49" charset="0"/>
              </a:rPr>
              <a:t>, stop when </a:t>
            </a:r>
            <a:r>
              <a:rPr lang="en-US" sz="1400" i="1" dirty="0" err="1">
                <a:latin typeface="Courier New" panose="02070309020205020404" pitchFamily="49" charset="0"/>
                <a:cs typeface="Courier New" panose="02070309020205020404" pitchFamily="49" charset="0"/>
              </a:rPr>
              <a:t>ŝ</a:t>
            </a:r>
            <a:r>
              <a:rPr lang="en-US" sz="1400" i="1" baseline="-25000" dirty="0" err="1">
                <a:latin typeface="Courier New" panose="02070309020205020404" pitchFamily="49" charset="0"/>
                <a:cs typeface="Courier New" panose="02070309020205020404" pitchFamily="49" charset="0"/>
                <a:sym typeface="Wingdings"/>
              </a:rPr>
              <a:t>k</a:t>
            </a:r>
            <a:r>
              <a:rPr lang="en-US" sz="1400" i="1" dirty="0">
                <a:latin typeface="Courier New" panose="02070309020205020404" pitchFamily="49" charset="0"/>
                <a:cs typeface="Courier New" panose="02070309020205020404" pitchFamily="49" charset="0"/>
                <a:sym typeface="Wingdings"/>
              </a:rPr>
              <a:t>=</a:t>
            </a:r>
            <a:r>
              <a:rPr lang="en-US" sz="1400" i="1" dirty="0" err="1">
                <a:latin typeface="Courier New" panose="02070309020205020404" pitchFamily="49" charset="0"/>
                <a:cs typeface="Courier New" panose="02070309020205020404" pitchFamily="49" charset="0"/>
              </a:rPr>
              <a:t>ŝ</a:t>
            </a:r>
            <a:r>
              <a:rPr lang="en-US" sz="1400" i="1" baseline="-25000" dirty="0" err="1">
                <a:latin typeface="Courier New" panose="02070309020205020404" pitchFamily="49" charset="0"/>
                <a:cs typeface="Courier New" panose="02070309020205020404" pitchFamily="49" charset="0"/>
                <a:sym typeface="Wingdings"/>
              </a:rPr>
              <a:t>k</a:t>
            </a:r>
            <a:r>
              <a:rPr lang="en-US" sz="1400" i="1" baseline="-25000" dirty="0">
                <a:latin typeface="Courier New" panose="02070309020205020404" pitchFamily="49" charset="0"/>
                <a:cs typeface="Courier New" panose="02070309020205020404" pitchFamily="49" charset="0"/>
                <a:sym typeface="Wingdings"/>
              </a:rPr>
              <a:t>–</a:t>
            </a:r>
            <a:r>
              <a:rPr lang="en-US" sz="1400" baseline="-25000" dirty="0">
                <a:latin typeface="Courier New" panose="02070309020205020404" pitchFamily="49" charset="0"/>
                <a:cs typeface="Courier New" panose="02070309020205020404" pitchFamily="49" charset="0"/>
                <a:sym typeface="Wingdings"/>
              </a:rPr>
              <a:t>1</a:t>
            </a:r>
            <a:endParaRPr lang="en-US" sz="1400" dirty="0">
              <a:latin typeface="Courier New" panose="02070309020205020404" pitchFamily="49" charset="0"/>
              <a:cs typeface="Courier New" panose="02070309020205020404" pitchFamily="49" charset="0"/>
            </a:endParaRPr>
          </a:p>
          <a:p>
            <a:pPr marL="6350" lvl="2">
              <a:spcBef>
                <a:spcPts val="400"/>
              </a:spcBef>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N</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R </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r</a:t>
            </a:r>
            <a:r>
              <a:rPr lang="en-US" sz="1400" dirty="0">
                <a:latin typeface="Courier New" panose="02070309020205020404" pitchFamily="49" charset="0"/>
                <a:cs typeface="Courier New" panose="02070309020205020404" pitchFamily="49" charset="0"/>
              </a:rPr>
              <a:t>-applicable in </a:t>
            </a:r>
            <a:r>
              <a:rPr lang="en-US" sz="1400" i="1" dirty="0" err="1">
                <a:latin typeface="Courier New" panose="02070309020205020404" pitchFamily="49" charset="0"/>
                <a:cs typeface="Courier New" panose="02070309020205020404" pitchFamily="49" charset="0"/>
              </a:rPr>
              <a:t>ŝ</a:t>
            </a:r>
            <a:r>
              <a:rPr lang="en-US" sz="1400" i="1" baseline="-25000" dirty="0" err="1">
                <a:latin typeface="Courier New" panose="02070309020205020404" pitchFamily="49" charset="0"/>
                <a:cs typeface="Courier New" panose="02070309020205020404" pitchFamily="49" charset="0"/>
                <a:sym typeface="Wingdings"/>
              </a:rPr>
              <a:t>k</a:t>
            </a:r>
            <a:r>
              <a:rPr lang="en-US" sz="1400" dirty="0">
                <a:latin typeface="Courier New" panose="02070309020205020404" pitchFamily="49" charset="0"/>
                <a:cs typeface="Courier New" panose="02070309020205020404" pitchFamily="49" charset="0"/>
              </a:rPr>
              <a:t>}</a:t>
            </a:r>
          </a:p>
          <a:p>
            <a:pPr marL="6350" lvl="2">
              <a:spcBef>
                <a:spcPts val="400"/>
              </a:spcBef>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if</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N</a:t>
            </a:r>
            <a:r>
              <a:rPr lang="en-US" sz="1400" dirty="0">
                <a:latin typeface="Courier New" panose="02070309020205020404" pitchFamily="49" charset="0"/>
                <a:cs typeface="Courier New" panose="02070309020205020404" pitchFamily="49" charset="0"/>
              </a:rPr>
              <a:t> = ∅ </a:t>
            </a:r>
            <a:r>
              <a:rPr lang="en-US" sz="1400" b="1" dirty="0">
                <a:latin typeface="Courier New" panose="02070309020205020404" pitchFamily="49" charset="0"/>
                <a:cs typeface="Courier New" panose="02070309020205020404" pitchFamily="49" charset="0"/>
              </a:rPr>
              <a:t>then</a:t>
            </a:r>
            <a:r>
              <a:rPr lang="en-US" sz="1400" dirty="0">
                <a:latin typeface="Courier New" panose="02070309020205020404" pitchFamily="49" charset="0"/>
                <a:cs typeface="Courier New" panose="02070309020205020404" pitchFamily="49" charset="0"/>
              </a:rPr>
              <a:t> </a:t>
            </a:r>
          </a:p>
          <a:p>
            <a:pPr marL="6350" lvl="2">
              <a:spcBef>
                <a:spcPts val="400"/>
              </a:spcBef>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return</a:t>
            </a:r>
            <a:r>
              <a:rPr lang="en-US" sz="1400" dirty="0">
                <a:latin typeface="Courier New" panose="02070309020205020404" pitchFamily="49" charset="0"/>
                <a:cs typeface="Courier New" panose="02070309020205020404" pitchFamily="49" charset="0"/>
              </a:rPr>
              <a:t> failure</a:t>
            </a:r>
          </a:p>
          <a:p>
            <a:pPr marL="6350" lvl="2">
              <a:spcBef>
                <a:spcPts val="400"/>
              </a:spcBef>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Pre</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pre</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N</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s</a:t>
            </a:r>
            <a:r>
              <a:rPr lang="en-US" sz="1400" baseline="-25000" dirty="0">
                <a:latin typeface="Courier New" panose="02070309020205020404" pitchFamily="49" charset="0"/>
                <a:cs typeface="Courier New" panose="02070309020205020404" pitchFamily="49" charset="0"/>
              </a:rPr>
              <a:t>0</a:t>
            </a:r>
          </a:p>
          <a:p>
            <a:pPr marL="6350" lvl="2">
              <a:spcBef>
                <a:spcPts val="400"/>
              </a:spcBef>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𝛷 ← {</a:t>
            </a:r>
            <a:r>
              <a:rPr lang="en-US" sz="1400" i="1" dirty="0">
                <a:latin typeface="Courier New" panose="02070309020205020404" pitchFamily="49" charset="0"/>
                <a:cs typeface="Courier New" panose="02070309020205020404" pitchFamily="49" charset="0"/>
              </a:rPr>
              <a:t>p</a:t>
            </a:r>
            <a:r>
              <a:rPr lang="en-US" sz="1400" baseline="-25000" dirty="0">
                <a:latin typeface="Courier New" panose="02070309020205020404" pitchFamily="49" charset="0"/>
                <a:cs typeface="Courier New" panose="02070309020205020404" pitchFamily="49" charset="0"/>
              </a:rPr>
              <a:t>1</a:t>
            </a:r>
            <a:r>
              <a:rPr lang="en-US" sz="1400" dirty="0">
                <a:latin typeface="Courier New" panose="02070309020205020404" pitchFamily="49" charset="0"/>
                <a:ea typeface="ＭＳ ゴシック"/>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p</a:t>
            </a:r>
            <a:r>
              <a:rPr lang="en-US" sz="1400" baseline="-25000" dirty="0">
                <a:latin typeface="Courier New" panose="02070309020205020404" pitchFamily="49" charset="0"/>
                <a:cs typeface="Courier New" panose="02070309020205020404" pitchFamily="49" charset="0"/>
              </a:rPr>
              <a:t>2</a:t>
            </a:r>
            <a:r>
              <a:rPr lang="en-US" sz="1400" dirty="0">
                <a:latin typeface="Courier New" panose="02070309020205020404" pitchFamily="49" charset="0"/>
                <a:ea typeface="ＭＳ ゴシック"/>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p</a:t>
            </a:r>
            <a:r>
              <a:rPr lang="en-US" sz="1400" i="1" baseline="-25000" dirty="0">
                <a:latin typeface="Courier New" panose="02070309020205020404" pitchFamily="49" charset="0"/>
                <a:cs typeface="Courier New" panose="02070309020205020404" pitchFamily="49" charset="0"/>
              </a:rPr>
              <a:t>m</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m</a:t>
            </a:r>
            <a:r>
              <a:rPr lang="en-US" sz="1400" dirty="0">
                <a:latin typeface="Courier New" panose="02070309020205020404" pitchFamily="49" charset="0"/>
                <a:cs typeface="Courier New" panose="02070309020205020404" pitchFamily="49" charset="0"/>
              </a:rPr>
              <a:t>≤4,∀</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N </a:t>
            </a:r>
            <a:r>
              <a:rPr lang="en-US" sz="1400" dirty="0">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i</a:t>
            </a:r>
            <a:r>
              <a:rPr lang="en-US" sz="1400" dirty="0" err="1">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p</a:t>
            </a:r>
            <a:r>
              <a:rPr lang="en-US" sz="1400" i="1" baseline="-25000" dirty="0" err="1">
                <a:latin typeface="Courier New" panose="02070309020205020404" pitchFamily="49" charset="0"/>
                <a:cs typeface="Courier New" panose="02070309020205020404" pitchFamily="49" charset="0"/>
              </a:rPr>
              <a:t>i</a:t>
            </a:r>
            <a:r>
              <a:rPr lang="en-US" sz="1400" dirty="0" err="1">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pre</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i:p</a:t>
            </a:r>
            <a:r>
              <a:rPr lang="en-US" sz="1400" i="1" baseline="-25000" dirty="0" err="1">
                <a:latin typeface="Courier New" panose="02070309020205020404" pitchFamily="49" charset="0"/>
                <a:cs typeface="Courier New" panose="02070309020205020404" pitchFamily="49" charset="0"/>
              </a:rPr>
              <a:t>i</a:t>
            </a:r>
            <a:r>
              <a:rPr lang="en-US" sz="1400" dirty="0" err="1">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Pre</a:t>
            </a:r>
            <a:r>
              <a:rPr lang="en-US" sz="1400" dirty="0">
                <a:latin typeface="Courier New" panose="02070309020205020404" pitchFamily="49" charset="0"/>
                <a:cs typeface="Courier New" panose="02070309020205020404" pitchFamily="49" charset="0"/>
              </a:rPr>
              <a:t>}</a:t>
            </a:r>
          </a:p>
          <a:p>
            <a:pPr marL="6350" lvl="2">
              <a:spcBef>
                <a:spcPts val="400"/>
              </a:spcBef>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for</a:t>
            </a:r>
            <a:r>
              <a:rPr lang="en-US" sz="1400" dirty="0">
                <a:latin typeface="Courier New" panose="02070309020205020404" pitchFamily="49" charset="0"/>
                <a:cs typeface="Courier New" panose="02070309020205020404" pitchFamily="49" charset="0"/>
              </a:rPr>
              <a:t> each 𝜑 ∈ 𝛷 </a:t>
            </a:r>
            <a:r>
              <a:rPr lang="en-US" sz="1400" b="1" dirty="0">
                <a:latin typeface="Courier New" panose="02070309020205020404" pitchFamily="49" charset="0"/>
                <a:cs typeface="Courier New" panose="02070309020205020404" pitchFamily="49" charset="0"/>
              </a:rPr>
              <a:t>do</a:t>
            </a:r>
          </a:p>
          <a:p>
            <a:pPr marL="6350" lvl="3">
              <a:spcBef>
                <a:spcPts val="400"/>
              </a:spcBef>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add </a:t>
            </a:r>
            <a:r>
              <a:rPr lang="de-DE" sz="1400" dirty="0">
                <a:latin typeface="Courier New" panose="02070309020205020404" pitchFamily="49" charset="0"/>
                <a:cs typeface="Courier New" panose="02070309020205020404" pitchFamily="49" charset="0"/>
              </a:rPr>
              <a:t>𝜑</a:t>
            </a:r>
            <a:r>
              <a:rPr lang="en-US" sz="1400" i="1"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to </a:t>
            </a:r>
            <a:r>
              <a:rPr lang="en-US" sz="1400" i="1" dirty="0">
                <a:latin typeface="Courier New" panose="02070309020205020404" pitchFamily="49" charset="0"/>
                <a:cs typeface="Courier New" panose="02070309020205020404" pitchFamily="49" charset="0"/>
              </a:rPr>
              <a:t>queue</a:t>
            </a:r>
          </a:p>
          <a:p>
            <a:pPr marL="6350" lvl="1">
              <a:spcBef>
                <a:spcPts val="400"/>
              </a:spcBef>
              <a:tabLst>
                <a:tab pos="354013" algn="l"/>
                <a:tab pos="708025" algn="l"/>
                <a:tab pos="1062038" algn="l"/>
                <a:tab pos="1416050" algn="l"/>
              </a:tabLst>
            </a:pPr>
            <a:r>
              <a:rPr lang="en-US" sz="1400" b="1" dirty="0">
                <a:latin typeface="Courier New" panose="02070309020205020404" pitchFamily="49" charset="0"/>
                <a:cs typeface="Courier New" panose="02070309020205020404" pitchFamily="49" charset="0"/>
              </a:rPr>
              <a:t>	return</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Landmarks</a:t>
            </a:r>
          </a:p>
        </p:txBody>
      </p:sp>
      <p:sp>
        <p:nvSpPr>
          <p:cNvPr id="35" name="Rectangle 34">
            <a:extLst>
              <a:ext uri="{FF2B5EF4-FFF2-40B4-BE49-F238E27FC236}">
                <a16:creationId xmlns:a16="http://schemas.microsoft.com/office/drawing/2014/main" id="{DB168F8E-5C31-2040-B145-13F68E74E835}"/>
              </a:ext>
            </a:extLst>
          </p:cNvPr>
          <p:cNvSpPr>
            <a:spLocks noChangeAspect="1"/>
          </p:cNvSpPr>
          <p:nvPr/>
        </p:nvSpPr>
        <p:spPr bwMode="auto">
          <a:xfrm>
            <a:off x="6592655" y="3700792"/>
            <a:ext cx="3689190" cy="300170"/>
          </a:xfrm>
          <a:prstGeom prst="rect">
            <a:avLst/>
          </a:prstGeom>
          <a:noFill/>
          <a:ln w="28575" cap="flat" cmpd="sng" algn="ctr">
            <a:solidFill>
              <a:schemeClr val="accent3">
                <a:lumMod val="40000"/>
                <a:lumOff val="6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1600">
              <a:solidFill>
                <a:srgbClr val="081D58"/>
              </a:solidFill>
              <a:latin typeface="Helvetica" pitchFamily="-112" charset="0"/>
            </a:endParaRPr>
          </a:p>
        </p:txBody>
      </p:sp>
      <mc:AlternateContent xmlns:mc="http://schemas.openxmlformats.org/markup-compatibility/2006" xmlns:a14="http://schemas.microsoft.com/office/drawing/2010/main">
        <mc:Choice Requires="a14">
          <p:sp>
            <p:nvSpPr>
              <p:cNvPr id="36" name="Rectangle 35">
                <a:extLst>
                  <a:ext uri="{FF2B5EF4-FFF2-40B4-BE49-F238E27FC236}">
                    <a16:creationId xmlns:a16="http://schemas.microsoft.com/office/drawing/2014/main" id="{F97EDDB9-2D05-B349-9392-47CBFCFF12A8}"/>
                  </a:ext>
                </a:extLst>
              </p:cNvPr>
              <p:cNvSpPr/>
              <p:nvPr/>
            </p:nvSpPr>
            <p:spPr>
              <a:xfrm>
                <a:off x="3494116" y="2907550"/>
                <a:ext cx="2134872" cy="1200329"/>
              </a:xfrm>
              <a:prstGeom prst="rect">
                <a:avLst/>
              </a:prstGeom>
              <a:ln/>
            </p:spPr>
            <p:style>
              <a:lnRef idx="0">
                <a:schemeClr val="accent6"/>
              </a:lnRef>
              <a:fillRef idx="3">
                <a:schemeClr val="accent6"/>
              </a:fillRef>
              <a:effectRef idx="3">
                <a:schemeClr val="accent6"/>
              </a:effectRef>
              <a:fontRef idx="minor">
                <a:schemeClr val="lt1"/>
              </a:fontRef>
            </p:style>
            <p:txBody>
              <a:bodyPr wrap="square">
                <a:spAutoFit/>
              </a:bodyPr>
              <a:lstStyle/>
              <a:p>
                <a:pPr indent="-165100">
                  <a:spcBef>
                    <a:spcPts val="400"/>
                  </a:spcBef>
                </a:pPr>
                <a:r>
                  <a:rPr lang="en-US" dirty="0">
                    <a:cs typeface="Times New Roman"/>
                  </a:rPr>
                  <a:t>“necessary” actions </a:t>
                </a:r>
                <a14:m>
                  <m:oMath xmlns:m="http://schemas.openxmlformats.org/officeDocument/2006/math">
                    <m:r>
                      <a:rPr lang="en-US" i="1" dirty="0">
                        <a:latin typeface="Cambria Math" panose="02040503050406030204" pitchFamily="18" charset="0"/>
                        <a:cs typeface="Times New Roman"/>
                      </a:rPr>
                      <m:t>𝑁</m:t>
                    </m:r>
                  </m:oMath>
                </a14:m>
                <a:r>
                  <a:rPr lang="en-US" dirty="0">
                    <a:cs typeface="Times New Roman"/>
                  </a:rPr>
                  <a:t>: the only ones that can be r-applied and achieve </a:t>
                </a:r>
                <a14:m>
                  <m:oMath xmlns:m="http://schemas.openxmlformats.org/officeDocument/2006/math">
                    <m:sSub>
                      <m:sSubPr>
                        <m:ctrlPr>
                          <a:rPr lang="de-DE" i="1" dirty="0">
                            <a:latin typeface="Cambria Math" panose="02040503050406030204" pitchFamily="18" charset="0"/>
                            <a:cs typeface="Times New Roman"/>
                          </a:rPr>
                        </m:ctrlPr>
                      </m:sSubPr>
                      <m:e>
                        <m:r>
                          <a:rPr lang="en-US" i="1" dirty="0">
                            <a:latin typeface="Cambria Math" panose="02040503050406030204" pitchFamily="18" charset="0"/>
                            <a:cs typeface="Times New Roman"/>
                          </a:rPr>
                          <m:t>𝑔</m:t>
                        </m:r>
                      </m:e>
                      <m:sub>
                        <m:r>
                          <a:rPr lang="en-US" i="1" dirty="0">
                            <a:latin typeface="Cambria Math" panose="02040503050406030204" pitchFamily="18" charset="0"/>
                            <a:cs typeface="Times New Roman"/>
                          </a:rPr>
                          <m:t>𝑖</m:t>
                        </m:r>
                      </m:sub>
                    </m:sSub>
                  </m:oMath>
                </a14:m>
                <a:endParaRPr lang="en-US" dirty="0">
                  <a:cs typeface="Times New Roman"/>
                </a:endParaRPr>
              </a:p>
            </p:txBody>
          </p:sp>
        </mc:Choice>
        <mc:Fallback xmlns="">
          <p:sp>
            <p:nvSpPr>
              <p:cNvPr id="36" name="Rectangle 35">
                <a:extLst>
                  <a:ext uri="{FF2B5EF4-FFF2-40B4-BE49-F238E27FC236}">
                    <a16:creationId xmlns:a16="http://schemas.microsoft.com/office/drawing/2014/main" id="{F97EDDB9-2D05-B349-9392-47CBFCFF12A8}"/>
                  </a:ext>
                </a:extLst>
              </p:cNvPr>
              <p:cNvSpPr>
                <a:spLocks noRot="1" noChangeAspect="1" noMove="1" noResize="1" noEditPoints="1" noAdjustHandles="1" noChangeArrowheads="1" noChangeShapeType="1" noTextEdit="1"/>
              </p:cNvSpPr>
              <p:nvPr/>
            </p:nvSpPr>
            <p:spPr>
              <a:xfrm>
                <a:off x="3494116" y="2907550"/>
                <a:ext cx="2134872" cy="1200329"/>
              </a:xfrm>
              <a:prstGeom prst="rect">
                <a:avLst/>
              </a:prstGeom>
              <a:blipFill>
                <a:blip r:embed="rId2"/>
                <a:stretch>
                  <a:fillRect/>
                </a:stretch>
              </a:blipFill>
              <a:ln/>
            </p:spPr>
            <p:txBody>
              <a:bodyPr/>
              <a:lstStyle/>
              <a:p>
                <a:r>
                  <a:rPr lang="en-DE">
                    <a:noFill/>
                  </a:rPr>
                  <a:t> </a:t>
                </a:r>
              </a:p>
            </p:txBody>
          </p:sp>
        </mc:Fallback>
      </mc:AlternateContent>
      <p:cxnSp>
        <p:nvCxnSpPr>
          <p:cNvPr id="81" name="Straight Arrow Connector 80">
            <a:extLst>
              <a:ext uri="{FF2B5EF4-FFF2-40B4-BE49-F238E27FC236}">
                <a16:creationId xmlns:a16="http://schemas.microsoft.com/office/drawing/2014/main" id="{9CF9EC3C-4E10-134B-A4E1-C07F75F8E2FB}"/>
              </a:ext>
            </a:extLst>
          </p:cNvPr>
          <p:cNvCxnSpPr>
            <a:cxnSpLocks/>
            <a:stCxn id="36" idx="1"/>
            <a:endCxn id="80" idx="3"/>
          </p:cNvCxnSpPr>
          <p:nvPr/>
        </p:nvCxnSpPr>
        <p:spPr>
          <a:xfrm flipH="1">
            <a:off x="1796481" y="3507715"/>
            <a:ext cx="1697635" cy="1629372"/>
          </a:xfrm>
          <a:prstGeom prst="straightConnector1">
            <a:avLst/>
          </a:prstGeom>
          <a:ln>
            <a:solidFill>
              <a:schemeClr val="accent6"/>
            </a:solidFill>
            <a:tailEnd type="arrow"/>
          </a:ln>
        </p:spPr>
        <p:style>
          <a:lnRef idx="3">
            <a:schemeClr val="accent4"/>
          </a:lnRef>
          <a:fillRef idx="0">
            <a:schemeClr val="accent4"/>
          </a:fillRef>
          <a:effectRef idx="2">
            <a:schemeClr val="accent4"/>
          </a:effectRef>
          <a:fontRef idx="minor">
            <a:schemeClr val="tx1"/>
          </a:fontRef>
        </p:style>
      </p:cxnSp>
      <p:cxnSp>
        <p:nvCxnSpPr>
          <p:cNvPr id="82" name="Straight Arrow Connector 81">
            <a:extLst>
              <a:ext uri="{FF2B5EF4-FFF2-40B4-BE49-F238E27FC236}">
                <a16:creationId xmlns:a16="http://schemas.microsoft.com/office/drawing/2014/main" id="{57AB7D3A-71B3-FB44-A6F5-AB655019CBB1}"/>
              </a:ext>
            </a:extLst>
          </p:cNvPr>
          <p:cNvCxnSpPr>
            <a:cxnSpLocks/>
            <a:stCxn id="36" idx="1"/>
            <a:endCxn id="79" idx="3"/>
          </p:cNvCxnSpPr>
          <p:nvPr/>
        </p:nvCxnSpPr>
        <p:spPr>
          <a:xfrm flipH="1" flipV="1">
            <a:off x="1796481" y="2525542"/>
            <a:ext cx="1697635" cy="982173"/>
          </a:xfrm>
          <a:prstGeom prst="straightConnector1">
            <a:avLst/>
          </a:prstGeom>
          <a:ln>
            <a:solidFill>
              <a:schemeClr val="accent6"/>
            </a:solidFill>
            <a:tailEnd type="arrow"/>
          </a:ln>
        </p:spPr>
        <p:style>
          <a:lnRef idx="3">
            <a:schemeClr val="accent4"/>
          </a:lnRef>
          <a:fillRef idx="0">
            <a:schemeClr val="accent4"/>
          </a:fillRef>
          <a:effectRef idx="2">
            <a:schemeClr val="accent4"/>
          </a:effectRef>
          <a:fontRef idx="minor">
            <a:schemeClr val="tx1"/>
          </a:fontRef>
        </p:style>
      </p:cxnSp>
      <p:grpSp>
        <p:nvGrpSpPr>
          <p:cNvPr id="29" name="Group 28">
            <a:extLst>
              <a:ext uri="{FF2B5EF4-FFF2-40B4-BE49-F238E27FC236}">
                <a16:creationId xmlns:a16="http://schemas.microsoft.com/office/drawing/2014/main" id="{00391540-4723-AE21-E9C8-E2439B63999C}"/>
              </a:ext>
            </a:extLst>
          </p:cNvPr>
          <p:cNvGrpSpPr/>
          <p:nvPr/>
        </p:nvGrpSpPr>
        <p:grpSpPr>
          <a:xfrm>
            <a:off x="359625" y="1995023"/>
            <a:ext cx="2269004" cy="3662599"/>
            <a:chOff x="6552914" y="1895021"/>
            <a:chExt cx="2269004" cy="3662599"/>
          </a:xfrm>
        </p:grpSpPr>
        <mc:AlternateContent xmlns:mc="http://schemas.openxmlformats.org/markup-compatibility/2006" xmlns:a14="http://schemas.microsoft.com/office/drawing/2010/main">
          <mc:Choice Requires="a14">
            <p:sp>
              <p:nvSpPr>
                <p:cNvPr id="30" name="Oval 29">
                  <a:extLst>
                    <a:ext uri="{FF2B5EF4-FFF2-40B4-BE49-F238E27FC236}">
                      <a16:creationId xmlns:a16="http://schemas.microsoft.com/office/drawing/2014/main" id="{D0BA4FA0-AE2A-4130-E2DE-B82C9F4B6CE8}"/>
                    </a:ext>
                  </a:extLst>
                </p:cNvPr>
                <p:cNvSpPr/>
                <p:nvPr/>
              </p:nvSpPr>
              <p:spPr bwMode="auto">
                <a:xfrm>
                  <a:off x="8364718" y="3331438"/>
                  <a:ext cx="457200" cy="457200"/>
                </a:xfrm>
                <a:prstGeom prst="ellipse">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72000" tIns="0" rIns="0" bIns="45720" numCol="1" rtlCol="0" anchor="b" anchorCtr="0" compatLnSpc="1">
                  <a:prstTxWarp prst="textNoShape">
                    <a:avLst/>
                  </a:prstTxWarp>
                </a:bodyPr>
                <a:lstStyle/>
                <a:p>
                  <a:pPr algn="ctr"/>
                  <a14:m>
                    <m:oMathPara xmlns:m="http://schemas.openxmlformats.org/officeDocument/2006/math">
                      <m:oMathParaPr>
                        <m:jc m:val="centerGroup"/>
                      </m:oMathParaPr>
                      <m:oMath xmlns:m="http://schemas.openxmlformats.org/officeDocument/2006/math">
                        <m:sSub>
                          <m:sSubPr>
                            <m:ctrlPr>
                              <a:rPr lang="de-DE" sz="2000" i="1" dirty="0">
                                <a:latin typeface="Cambria Math" panose="02040503050406030204" pitchFamily="18" charset="0"/>
                                <a:cs typeface="Times New Roman"/>
                              </a:rPr>
                            </m:ctrlPr>
                          </m:sSubPr>
                          <m:e>
                            <m:r>
                              <a:rPr lang="en-US" sz="2000" i="1" dirty="0">
                                <a:latin typeface="Cambria Math" panose="02040503050406030204" pitchFamily="18" charset="0"/>
                                <a:cs typeface="Times New Roman"/>
                              </a:rPr>
                              <m:t>𝑔</m:t>
                            </m:r>
                          </m:e>
                          <m:sub>
                            <m:r>
                              <a:rPr lang="de-DE" sz="2000" i="1" dirty="0">
                                <a:latin typeface="Cambria Math" panose="02040503050406030204" pitchFamily="18" charset="0"/>
                                <a:cs typeface="Times New Roman"/>
                              </a:rPr>
                              <m:t>𝑖</m:t>
                            </m:r>
                          </m:sub>
                        </m:sSub>
                      </m:oMath>
                    </m:oMathPara>
                  </a14:m>
                  <a:endParaRPr lang="en-US" sz="2000" i="1" baseline="-25000" dirty="0">
                    <a:solidFill>
                      <a:srgbClr val="081D58"/>
                    </a:solidFill>
                    <a:latin typeface="Times New Roman"/>
                    <a:cs typeface="Times New Roman"/>
                  </a:endParaRPr>
                </a:p>
              </p:txBody>
            </p:sp>
          </mc:Choice>
          <mc:Fallback xmlns="">
            <p:sp>
              <p:nvSpPr>
                <p:cNvPr id="30" name="Oval 29">
                  <a:extLst>
                    <a:ext uri="{FF2B5EF4-FFF2-40B4-BE49-F238E27FC236}">
                      <a16:creationId xmlns:a16="http://schemas.microsoft.com/office/drawing/2014/main" id="{D0BA4FA0-AE2A-4130-E2DE-B82C9F4B6CE8}"/>
                    </a:ext>
                  </a:extLst>
                </p:cNvPr>
                <p:cNvSpPr>
                  <a:spLocks noRot="1" noChangeAspect="1" noMove="1" noResize="1" noEditPoints="1" noAdjustHandles="1" noChangeArrowheads="1" noChangeShapeType="1" noTextEdit="1"/>
                </p:cNvSpPr>
                <p:nvPr/>
              </p:nvSpPr>
              <p:spPr bwMode="auto">
                <a:xfrm>
                  <a:off x="8364718" y="3331438"/>
                  <a:ext cx="457200" cy="457200"/>
                </a:xfrm>
                <a:prstGeom prst="ellipse">
                  <a:avLst/>
                </a:prstGeom>
                <a:blipFill>
                  <a:blip r:embed="rId3"/>
                  <a:stretch>
                    <a:fillRect/>
                  </a:stretch>
                </a:blipFill>
                <a:ln w="12700" cap="flat" cmpd="sng" algn="ctr">
                  <a:solidFill>
                    <a:schemeClr val="tx1"/>
                  </a:solidFill>
                  <a:prstDash val="solid"/>
                  <a:round/>
                  <a:headEnd type="none" w="med" len="med"/>
                  <a:tailEnd type="none" w="med" len="med"/>
                </a:ln>
                <a:effectLst/>
              </p:spPr>
              <p:txBody>
                <a:bodyPr/>
                <a:lstStyle/>
                <a:p>
                  <a:r>
                    <a:rPr lang="en-DE">
                      <a:noFill/>
                    </a:rPr>
                    <a:t> </a:t>
                  </a:r>
                </a:p>
              </p:txBody>
            </p:sp>
          </mc:Fallback>
        </mc:AlternateContent>
        <p:cxnSp>
          <p:nvCxnSpPr>
            <p:cNvPr id="31" name="Straight Arrow Connector 30">
              <a:extLst>
                <a:ext uri="{FF2B5EF4-FFF2-40B4-BE49-F238E27FC236}">
                  <a16:creationId xmlns:a16="http://schemas.microsoft.com/office/drawing/2014/main" id="{A72870F2-5E86-3C30-F9F3-1EA59C45A4A0}"/>
                </a:ext>
              </a:extLst>
            </p:cNvPr>
            <p:cNvCxnSpPr>
              <a:stCxn id="45" idx="3"/>
              <a:endCxn id="30" idx="2"/>
            </p:cNvCxnSpPr>
            <p:nvPr/>
          </p:nvCxnSpPr>
          <p:spPr bwMode="auto">
            <a:xfrm flipV="1">
              <a:off x="7899059" y="3560038"/>
              <a:ext cx="465659" cy="142405"/>
            </a:xfrm>
            <a:prstGeom prst="straightConnector1">
              <a:avLst/>
            </a:prstGeom>
            <a:solidFill>
              <a:schemeClr val="accent1"/>
            </a:solidFill>
            <a:ln w="12700" cap="flat" cmpd="sng" algn="ctr">
              <a:solidFill>
                <a:schemeClr val="tx1"/>
              </a:solidFill>
              <a:prstDash val="sysDot"/>
              <a:round/>
              <a:headEnd type="none" w="med" len="med"/>
              <a:tailEnd type="stealth" w="med" len="lg"/>
            </a:ln>
            <a:effectLst/>
          </p:spPr>
        </p:cxnSp>
        <p:cxnSp>
          <p:nvCxnSpPr>
            <p:cNvPr id="33" name="Straight Arrow Connector 32">
              <a:extLst>
                <a:ext uri="{FF2B5EF4-FFF2-40B4-BE49-F238E27FC236}">
                  <a16:creationId xmlns:a16="http://schemas.microsoft.com/office/drawing/2014/main" id="{2A4B1CEB-7A0B-C133-A754-F7779B33AFF9}"/>
                </a:ext>
              </a:extLst>
            </p:cNvPr>
            <p:cNvCxnSpPr>
              <a:stCxn id="46" idx="3"/>
              <a:endCxn id="30" idx="1"/>
            </p:cNvCxnSpPr>
            <p:nvPr/>
          </p:nvCxnSpPr>
          <p:spPr bwMode="auto">
            <a:xfrm>
              <a:off x="7893095" y="2430442"/>
              <a:ext cx="538578" cy="967951"/>
            </a:xfrm>
            <a:prstGeom prst="straightConnector1">
              <a:avLst/>
            </a:prstGeom>
            <a:solidFill>
              <a:schemeClr val="accent1"/>
            </a:solidFill>
            <a:ln w="12700" cap="flat" cmpd="sng" algn="ctr">
              <a:solidFill>
                <a:schemeClr val="tx1"/>
              </a:solidFill>
              <a:prstDash val="sysDot"/>
              <a:round/>
              <a:headEnd type="none" w="med" len="med"/>
              <a:tailEnd type="stealth" w="med" len="lg"/>
            </a:ln>
            <a:effectLst/>
          </p:spPr>
        </p:cxnSp>
        <mc:AlternateContent xmlns:mc="http://schemas.openxmlformats.org/markup-compatibility/2006" xmlns:a14="http://schemas.microsoft.com/office/drawing/2010/main">
          <mc:Choice Requires="a14">
            <p:sp>
              <p:nvSpPr>
                <p:cNvPr id="45" name="Rectangle 44">
                  <a:extLst>
                    <a:ext uri="{FF2B5EF4-FFF2-40B4-BE49-F238E27FC236}">
                      <a16:creationId xmlns:a16="http://schemas.microsoft.com/office/drawing/2014/main" id="{E4358151-A41A-E483-A95D-F3C8DED2C913}"/>
                    </a:ext>
                  </a:extLst>
                </p:cNvPr>
                <p:cNvSpPr/>
                <p:nvPr/>
              </p:nvSpPr>
              <p:spPr bwMode="auto">
                <a:xfrm>
                  <a:off x="7520759" y="3529030"/>
                  <a:ext cx="378300" cy="346826"/>
                </a:xfrm>
                <a:prstGeom prst="rect">
                  <a:avLst/>
                </a:prstGeom>
                <a:solidFill>
                  <a:schemeClr val="accent1"/>
                </a:solidFill>
                <a:ln w="12700" cap="flat" cmpd="sng" algn="ctr">
                  <a:solidFill>
                    <a:schemeClr val="tx1"/>
                  </a:solidFill>
                  <a:prstDash val="solid"/>
                  <a:round/>
                  <a:headEnd type="none" w="med" len="med"/>
                  <a:tailEnd type="none" w="med" len="med"/>
                </a:ln>
                <a:effectLst/>
              </p:spPr>
              <p:txBody>
                <a:bodyPr vert="horz" wrap="none" lIns="72000" tIns="0" rIns="0" bIns="45720" numCol="1" rtlCol="0" anchor="t" anchorCtr="0" compatLnSpc="1">
                  <a:prstTxWarp prst="textNoShape">
                    <a:avLst/>
                  </a:prstTxWarp>
                  <a:spAutoFit/>
                </a:bodyPr>
                <a:lstStyle/>
                <a:p>
                  <a:pPr algn="ctr"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sSub>
                          <m:sSubPr>
                            <m:ctrlPr>
                              <a:rPr lang="de-DE" sz="2000" i="1" dirty="0">
                                <a:solidFill>
                                  <a:schemeClr val="bg1"/>
                                </a:solidFill>
                                <a:latin typeface="Cambria Math" panose="02040503050406030204" pitchFamily="18" charset="0"/>
                                <a:cs typeface="Times New Roman"/>
                              </a:rPr>
                            </m:ctrlPr>
                          </m:sSubPr>
                          <m:e>
                            <m:r>
                              <a:rPr lang="en-US" sz="2000" i="1" dirty="0">
                                <a:solidFill>
                                  <a:schemeClr val="bg1"/>
                                </a:solidFill>
                                <a:latin typeface="Cambria Math" panose="02040503050406030204" pitchFamily="18" charset="0"/>
                                <a:cs typeface="Times New Roman"/>
                              </a:rPr>
                              <m:t>𝑎</m:t>
                            </m:r>
                          </m:e>
                          <m:sub>
                            <m:r>
                              <a:rPr lang="de-DE" sz="2000" i="1" dirty="0">
                                <a:solidFill>
                                  <a:schemeClr val="bg1"/>
                                </a:solidFill>
                                <a:latin typeface="Cambria Math" panose="02040503050406030204" pitchFamily="18" charset="0"/>
                                <a:cs typeface="Times New Roman"/>
                              </a:rPr>
                              <m:t>2</m:t>
                            </m:r>
                          </m:sub>
                        </m:sSub>
                      </m:oMath>
                    </m:oMathPara>
                  </a14:m>
                  <a:endParaRPr lang="en-US" sz="2000" baseline="-25000" dirty="0">
                    <a:solidFill>
                      <a:schemeClr val="bg1"/>
                    </a:solidFill>
                    <a:latin typeface="Times New Roman"/>
                    <a:cs typeface="Times New Roman"/>
                  </a:endParaRPr>
                </a:p>
              </p:txBody>
            </p:sp>
          </mc:Choice>
          <mc:Fallback xmlns="">
            <p:sp>
              <p:nvSpPr>
                <p:cNvPr id="45" name="Rectangle 44">
                  <a:extLst>
                    <a:ext uri="{FF2B5EF4-FFF2-40B4-BE49-F238E27FC236}">
                      <a16:creationId xmlns:a16="http://schemas.microsoft.com/office/drawing/2014/main" id="{E4358151-A41A-E483-A95D-F3C8DED2C913}"/>
                    </a:ext>
                  </a:extLst>
                </p:cNvPr>
                <p:cNvSpPr>
                  <a:spLocks noRot="1" noChangeAspect="1" noMove="1" noResize="1" noEditPoints="1" noAdjustHandles="1" noChangeArrowheads="1" noChangeShapeType="1" noTextEdit="1"/>
                </p:cNvSpPr>
                <p:nvPr/>
              </p:nvSpPr>
              <p:spPr bwMode="auto">
                <a:xfrm>
                  <a:off x="7520759" y="3529030"/>
                  <a:ext cx="378300" cy="346826"/>
                </a:xfrm>
                <a:prstGeom prst="rect">
                  <a:avLst/>
                </a:prstGeom>
                <a:blipFill>
                  <a:blip r:embed="rId4"/>
                  <a:stretch>
                    <a:fillRect/>
                  </a:stretch>
                </a:blipFill>
                <a:ln w="12700" cap="flat" cmpd="sng" algn="ctr">
                  <a:solidFill>
                    <a:schemeClr val="tx1"/>
                  </a:solidFill>
                  <a:prstDash val="solid"/>
                  <a:round/>
                  <a:headEnd type="none" w="med" len="med"/>
                  <a:tailEnd type="none" w="med" len="med"/>
                </a:ln>
                <a:effectLst/>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46" name="Rectangle 45">
                  <a:extLst>
                    <a:ext uri="{FF2B5EF4-FFF2-40B4-BE49-F238E27FC236}">
                      <a16:creationId xmlns:a16="http://schemas.microsoft.com/office/drawing/2014/main" id="{4A979FEB-1B8A-0EA2-34D5-9519B4878CB8}"/>
                    </a:ext>
                  </a:extLst>
                </p:cNvPr>
                <p:cNvSpPr/>
                <p:nvPr/>
              </p:nvSpPr>
              <p:spPr bwMode="auto">
                <a:xfrm>
                  <a:off x="7520759" y="2257029"/>
                  <a:ext cx="372336" cy="346826"/>
                </a:xfrm>
                <a:prstGeom prst="rect">
                  <a:avLst/>
                </a:prstGeom>
                <a:solidFill>
                  <a:schemeClr val="accent1"/>
                </a:solidFill>
                <a:ln w="12700" cap="flat" cmpd="sng" algn="ctr">
                  <a:solidFill>
                    <a:schemeClr val="tx1"/>
                  </a:solidFill>
                  <a:prstDash val="solid"/>
                  <a:round/>
                  <a:headEnd type="none" w="med" len="med"/>
                  <a:tailEnd type="none" w="med" len="med"/>
                </a:ln>
                <a:effectLst/>
              </p:spPr>
              <p:txBody>
                <a:bodyPr vert="horz" wrap="none" lIns="72000" tIns="0" rIns="0" bIns="45720" numCol="1" rtlCol="0" anchor="t" anchorCtr="0" compatLnSpc="1">
                  <a:prstTxWarp prst="textNoShape">
                    <a:avLst/>
                  </a:prstTxWarp>
                  <a:spAutoFit/>
                </a:bodyPr>
                <a:lstStyle/>
                <a:p>
                  <a:pPr algn="ctr"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sSub>
                          <m:sSubPr>
                            <m:ctrlPr>
                              <a:rPr lang="de-DE" sz="2000" i="1" dirty="0">
                                <a:solidFill>
                                  <a:schemeClr val="bg1"/>
                                </a:solidFill>
                                <a:latin typeface="Cambria Math" panose="02040503050406030204" pitchFamily="18" charset="0"/>
                                <a:cs typeface="Times New Roman"/>
                              </a:rPr>
                            </m:ctrlPr>
                          </m:sSubPr>
                          <m:e>
                            <m:r>
                              <a:rPr lang="en-US" sz="2000" i="1" dirty="0">
                                <a:solidFill>
                                  <a:schemeClr val="bg1"/>
                                </a:solidFill>
                                <a:latin typeface="Cambria Math" panose="02040503050406030204" pitchFamily="18" charset="0"/>
                                <a:cs typeface="Times New Roman"/>
                              </a:rPr>
                              <m:t>𝑎</m:t>
                            </m:r>
                          </m:e>
                          <m:sub>
                            <m:r>
                              <a:rPr lang="de-DE" sz="2000" i="1" dirty="0">
                                <a:solidFill>
                                  <a:schemeClr val="bg1"/>
                                </a:solidFill>
                                <a:latin typeface="Cambria Math" panose="02040503050406030204" pitchFamily="18" charset="0"/>
                                <a:cs typeface="Times New Roman"/>
                              </a:rPr>
                              <m:t>1</m:t>
                            </m:r>
                          </m:sub>
                        </m:sSub>
                      </m:oMath>
                    </m:oMathPara>
                  </a14:m>
                  <a:endParaRPr lang="en-US" sz="2000" baseline="-25000" dirty="0">
                    <a:solidFill>
                      <a:schemeClr val="bg1"/>
                    </a:solidFill>
                    <a:latin typeface="Times New Roman"/>
                    <a:cs typeface="Times New Roman"/>
                  </a:endParaRPr>
                </a:p>
              </p:txBody>
            </p:sp>
          </mc:Choice>
          <mc:Fallback xmlns="">
            <p:sp>
              <p:nvSpPr>
                <p:cNvPr id="46" name="Rectangle 45">
                  <a:extLst>
                    <a:ext uri="{FF2B5EF4-FFF2-40B4-BE49-F238E27FC236}">
                      <a16:creationId xmlns:a16="http://schemas.microsoft.com/office/drawing/2014/main" id="{4A979FEB-1B8A-0EA2-34D5-9519B4878CB8}"/>
                    </a:ext>
                  </a:extLst>
                </p:cNvPr>
                <p:cNvSpPr>
                  <a:spLocks noRot="1" noChangeAspect="1" noMove="1" noResize="1" noEditPoints="1" noAdjustHandles="1" noChangeArrowheads="1" noChangeShapeType="1" noTextEdit="1"/>
                </p:cNvSpPr>
                <p:nvPr/>
              </p:nvSpPr>
              <p:spPr bwMode="auto">
                <a:xfrm>
                  <a:off x="7520759" y="2257029"/>
                  <a:ext cx="372336" cy="346826"/>
                </a:xfrm>
                <a:prstGeom prst="rect">
                  <a:avLst/>
                </a:prstGeom>
                <a:blipFill>
                  <a:blip r:embed="rId5"/>
                  <a:stretch>
                    <a:fillRect/>
                  </a:stretch>
                </a:blipFill>
                <a:ln w="12700" cap="flat" cmpd="sng" algn="ctr">
                  <a:solidFill>
                    <a:schemeClr val="tx1"/>
                  </a:solidFill>
                  <a:prstDash val="solid"/>
                  <a:round/>
                  <a:headEnd type="none" w="med" len="med"/>
                  <a:tailEnd type="none" w="med" len="med"/>
                </a:ln>
                <a:effectLst/>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48" name="Oval 47">
                  <a:extLst>
                    <a:ext uri="{FF2B5EF4-FFF2-40B4-BE49-F238E27FC236}">
                      <a16:creationId xmlns:a16="http://schemas.microsoft.com/office/drawing/2014/main" id="{E7494B51-348B-06CD-BD51-05CAB7BF16D4}"/>
                    </a:ext>
                  </a:extLst>
                </p:cNvPr>
                <p:cNvSpPr/>
                <p:nvPr/>
              </p:nvSpPr>
              <p:spPr bwMode="auto">
                <a:xfrm>
                  <a:off x="6552914" y="1895021"/>
                  <a:ext cx="457200" cy="457200"/>
                </a:xfrm>
                <a:prstGeom prst="ellipse">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72000" tIns="0" rIns="0" bIns="45720" numCol="1" rtlCol="0" anchor="b" anchorCtr="0" compatLnSpc="1">
                  <a:prstTxWarp prst="textNoShape">
                    <a:avLst/>
                  </a:prstTxWarp>
                </a:bodyPr>
                <a:lstStyle/>
                <a:p>
                  <a:pPr algn="ctr"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sSub>
                          <m:sSubPr>
                            <m:ctrlPr>
                              <a:rPr lang="de-DE" sz="2000" i="1" dirty="0">
                                <a:solidFill>
                                  <a:srgbClr val="081D58"/>
                                </a:solidFill>
                                <a:latin typeface="Cambria Math" panose="02040503050406030204" pitchFamily="18" charset="0"/>
                                <a:cs typeface="Times New Roman"/>
                              </a:rPr>
                            </m:ctrlPr>
                          </m:sSubPr>
                          <m:e>
                            <m:r>
                              <a:rPr lang="en-US" sz="2000" i="1" dirty="0">
                                <a:solidFill>
                                  <a:srgbClr val="081D58"/>
                                </a:solidFill>
                                <a:latin typeface="Cambria Math" panose="02040503050406030204" pitchFamily="18" charset="0"/>
                                <a:cs typeface="Times New Roman"/>
                              </a:rPr>
                              <m:t>𝑝</m:t>
                            </m:r>
                          </m:e>
                          <m:sub>
                            <m:r>
                              <a:rPr lang="de-DE" sz="2000" i="1" dirty="0">
                                <a:solidFill>
                                  <a:srgbClr val="081D58"/>
                                </a:solidFill>
                                <a:latin typeface="Cambria Math" panose="02040503050406030204" pitchFamily="18" charset="0"/>
                                <a:cs typeface="Times New Roman"/>
                              </a:rPr>
                              <m:t>1</m:t>
                            </m:r>
                          </m:sub>
                        </m:sSub>
                      </m:oMath>
                    </m:oMathPara>
                  </a14:m>
                  <a:endParaRPr lang="en-US" sz="2000" dirty="0">
                    <a:solidFill>
                      <a:srgbClr val="081D58"/>
                    </a:solidFill>
                    <a:latin typeface="Times New Roman"/>
                    <a:cs typeface="Times New Roman"/>
                  </a:endParaRPr>
                </a:p>
              </p:txBody>
            </p:sp>
          </mc:Choice>
          <mc:Fallback xmlns="">
            <p:sp>
              <p:nvSpPr>
                <p:cNvPr id="48" name="Oval 47">
                  <a:extLst>
                    <a:ext uri="{FF2B5EF4-FFF2-40B4-BE49-F238E27FC236}">
                      <a16:creationId xmlns:a16="http://schemas.microsoft.com/office/drawing/2014/main" id="{E7494B51-348B-06CD-BD51-05CAB7BF16D4}"/>
                    </a:ext>
                  </a:extLst>
                </p:cNvPr>
                <p:cNvSpPr>
                  <a:spLocks noRot="1" noChangeAspect="1" noMove="1" noResize="1" noEditPoints="1" noAdjustHandles="1" noChangeArrowheads="1" noChangeShapeType="1" noTextEdit="1"/>
                </p:cNvSpPr>
                <p:nvPr/>
              </p:nvSpPr>
              <p:spPr bwMode="auto">
                <a:xfrm>
                  <a:off x="6552914" y="1895021"/>
                  <a:ext cx="457200" cy="457200"/>
                </a:xfrm>
                <a:prstGeom prst="ellipse">
                  <a:avLst/>
                </a:prstGeom>
                <a:blipFill>
                  <a:blip r:embed="rId6"/>
                  <a:stretch>
                    <a:fillRect/>
                  </a:stretch>
                </a:blipFill>
                <a:ln w="12700" cap="flat" cmpd="sng" algn="ctr">
                  <a:solidFill>
                    <a:schemeClr val="tx1"/>
                  </a:solidFill>
                  <a:prstDash val="solid"/>
                  <a:round/>
                  <a:headEnd type="none" w="med" len="med"/>
                  <a:tailEnd type="none" w="med" len="med"/>
                </a:ln>
                <a:effectLst/>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50" name="Oval 49">
                  <a:extLst>
                    <a:ext uri="{FF2B5EF4-FFF2-40B4-BE49-F238E27FC236}">
                      <a16:creationId xmlns:a16="http://schemas.microsoft.com/office/drawing/2014/main" id="{BC2D21CF-1C36-2F9C-A501-29F94111047E}"/>
                    </a:ext>
                  </a:extLst>
                </p:cNvPr>
                <p:cNvSpPr/>
                <p:nvPr/>
              </p:nvSpPr>
              <p:spPr bwMode="auto">
                <a:xfrm>
                  <a:off x="6552914" y="2515781"/>
                  <a:ext cx="457200" cy="457200"/>
                </a:xfrm>
                <a:prstGeom prst="ellipse">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72000" tIns="0" rIns="0" bIns="45720" numCol="1" rtlCol="0" anchor="b" anchorCtr="0" compatLnSpc="1">
                  <a:prstTxWarp prst="textNoShape">
                    <a:avLst/>
                  </a:prstTxWarp>
                </a:bodyPr>
                <a:lstStyle/>
                <a:p>
                  <a:pPr algn="ctr"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sSub>
                          <m:sSubPr>
                            <m:ctrlPr>
                              <a:rPr lang="de-DE" sz="2000" i="1" dirty="0">
                                <a:solidFill>
                                  <a:srgbClr val="081D58"/>
                                </a:solidFill>
                                <a:latin typeface="Cambria Math" panose="02040503050406030204" pitchFamily="18" charset="0"/>
                                <a:cs typeface="Times New Roman"/>
                              </a:rPr>
                            </m:ctrlPr>
                          </m:sSubPr>
                          <m:e>
                            <m:r>
                              <a:rPr lang="en-US" sz="2000" i="1" dirty="0">
                                <a:solidFill>
                                  <a:srgbClr val="081D58"/>
                                </a:solidFill>
                                <a:latin typeface="Cambria Math" panose="02040503050406030204" pitchFamily="18" charset="0"/>
                                <a:cs typeface="Times New Roman"/>
                              </a:rPr>
                              <m:t>𝑞</m:t>
                            </m:r>
                          </m:e>
                          <m:sub>
                            <m:r>
                              <a:rPr lang="de-DE" sz="2000" i="1" dirty="0">
                                <a:solidFill>
                                  <a:srgbClr val="081D58"/>
                                </a:solidFill>
                                <a:latin typeface="Cambria Math" panose="02040503050406030204" pitchFamily="18" charset="0"/>
                                <a:cs typeface="Times New Roman"/>
                              </a:rPr>
                              <m:t>1</m:t>
                            </m:r>
                          </m:sub>
                        </m:sSub>
                      </m:oMath>
                    </m:oMathPara>
                  </a14:m>
                  <a:endParaRPr lang="en-US" sz="2000" dirty="0">
                    <a:solidFill>
                      <a:srgbClr val="081D58"/>
                    </a:solidFill>
                    <a:latin typeface="Times New Roman"/>
                    <a:cs typeface="Times New Roman"/>
                  </a:endParaRPr>
                </a:p>
              </p:txBody>
            </p:sp>
          </mc:Choice>
          <mc:Fallback xmlns="">
            <p:sp>
              <p:nvSpPr>
                <p:cNvPr id="50" name="Oval 49">
                  <a:extLst>
                    <a:ext uri="{FF2B5EF4-FFF2-40B4-BE49-F238E27FC236}">
                      <a16:creationId xmlns:a16="http://schemas.microsoft.com/office/drawing/2014/main" id="{BC2D21CF-1C36-2F9C-A501-29F94111047E}"/>
                    </a:ext>
                  </a:extLst>
                </p:cNvPr>
                <p:cNvSpPr>
                  <a:spLocks noRot="1" noChangeAspect="1" noMove="1" noResize="1" noEditPoints="1" noAdjustHandles="1" noChangeArrowheads="1" noChangeShapeType="1" noTextEdit="1"/>
                </p:cNvSpPr>
                <p:nvPr/>
              </p:nvSpPr>
              <p:spPr bwMode="auto">
                <a:xfrm>
                  <a:off x="6552914" y="2515781"/>
                  <a:ext cx="457200" cy="457200"/>
                </a:xfrm>
                <a:prstGeom prst="ellipse">
                  <a:avLst/>
                </a:prstGeom>
                <a:blipFill>
                  <a:blip r:embed="rId7"/>
                  <a:stretch>
                    <a:fillRect/>
                  </a:stretch>
                </a:blipFill>
                <a:ln w="12700" cap="flat" cmpd="sng" algn="ctr">
                  <a:solidFill>
                    <a:schemeClr val="tx1"/>
                  </a:solidFill>
                  <a:prstDash val="solid"/>
                  <a:round/>
                  <a:headEnd type="none" w="med" len="med"/>
                  <a:tailEnd type="none" w="med" len="med"/>
                </a:ln>
                <a:effectLst/>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51" name="Oval 50">
                  <a:extLst>
                    <a:ext uri="{FF2B5EF4-FFF2-40B4-BE49-F238E27FC236}">
                      <a16:creationId xmlns:a16="http://schemas.microsoft.com/office/drawing/2014/main" id="{DA90C272-C826-167A-65CF-7D13DB98B26C}"/>
                    </a:ext>
                  </a:extLst>
                </p:cNvPr>
                <p:cNvSpPr/>
                <p:nvPr/>
              </p:nvSpPr>
              <p:spPr bwMode="auto">
                <a:xfrm>
                  <a:off x="6552914" y="3238141"/>
                  <a:ext cx="457200" cy="457200"/>
                </a:xfrm>
                <a:prstGeom prst="ellipse">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72000" tIns="0" rIns="0" bIns="45720" numCol="1" rtlCol="0" anchor="b" anchorCtr="0" compatLnSpc="1">
                  <a:prstTxWarp prst="textNoShape">
                    <a:avLst/>
                  </a:prstTxWarp>
                </a:bodyPr>
                <a:lstStyle/>
                <a:p>
                  <a:pPr algn="ctr"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sSub>
                          <m:sSubPr>
                            <m:ctrlPr>
                              <a:rPr lang="de-DE" sz="2000" i="1" dirty="0">
                                <a:solidFill>
                                  <a:srgbClr val="081D58"/>
                                </a:solidFill>
                                <a:latin typeface="Cambria Math" panose="02040503050406030204" pitchFamily="18" charset="0"/>
                                <a:cs typeface="Times New Roman"/>
                              </a:rPr>
                            </m:ctrlPr>
                          </m:sSubPr>
                          <m:e>
                            <m:r>
                              <a:rPr lang="en-US" sz="2000" i="1" dirty="0">
                                <a:solidFill>
                                  <a:srgbClr val="081D58"/>
                                </a:solidFill>
                                <a:latin typeface="Cambria Math" panose="02040503050406030204" pitchFamily="18" charset="0"/>
                                <a:cs typeface="Times New Roman"/>
                              </a:rPr>
                              <m:t>𝑝</m:t>
                            </m:r>
                          </m:e>
                          <m:sub>
                            <m:r>
                              <a:rPr lang="de-DE" sz="2000" i="1" dirty="0">
                                <a:solidFill>
                                  <a:srgbClr val="081D58"/>
                                </a:solidFill>
                                <a:latin typeface="Cambria Math" panose="02040503050406030204" pitchFamily="18" charset="0"/>
                                <a:cs typeface="Times New Roman"/>
                              </a:rPr>
                              <m:t>2</m:t>
                            </m:r>
                          </m:sub>
                        </m:sSub>
                      </m:oMath>
                    </m:oMathPara>
                  </a14:m>
                  <a:endParaRPr lang="en-US" sz="2000" baseline="-25000" dirty="0">
                    <a:solidFill>
                      <a:srgbClr val="081D58"/>
                    </a:solidFill>
                    <a:latin typeface="Times New Roman"/>
                    <a:cs typeface="Times New Roman"/>
                  </a:endParaRPr>
                </a:p>
              </p:txBody>
            </p:sp>
          </mc:Choice>
          <mc:Fallback xmlns="">
            <p:sp>
              <p:nvSpPr>
                <p:cNvPr id="51" name="Oval 50">
                  <a:extLst>
                    <a:ext uri="{FF2B5EF4-FFF2-40B4-BE49-F238E27FC236}">
                      <a16:creationId xmlns:a16="http://schemas.microsoft.com/office/drawing/2014/main" id="{DA90C272-C826-167A-65CF-7D13DB98B26C}"/>
                    </a:ext>
                  </a:extLst>
                </p:cNvPr>
                <p:cNvSpPr>
                  <a:spLocks noRot="1" noChangeAspect="1" noMove="1" noResize="1" noEditPoints="1" noAdjustHandles="1" noChangeArrowheads="1" noChangeShapeType="1" noTextEdit="1"/>
                </p:cNvSpPr>
                <p:nvPr/>
              </p:nvSpPr>
              <p:spPr bwMode="auto">
                <a:xfrm>
                  <a:off x="6552914" y="3238141"/>
                  <a:ext cx="457200" cy="457200"/>
                </a:xfrm>
                <a:prstGeom prst="ellipse">
                  <a:avLst/>
                </a:prstGeom>
                <a:blipFill>
                  <a:blip r:embed="rId8"/>
                  <a:stretch>
                    <a:fillRect/>
                  </a:stretch>
                </a:blipFill>
                <a:ln w="12700" cap="flat" cmpd="sng" algn="ctr">
                  <a:solidFill>
                    <a:schemeClr val="tx1"/>
                  </a:solidFill>
                  <a:prstDash val="solid"/>
                  <a:round/>
                  <a:headEnd type="none" w="med" len="med"/>
                  <a:tailEnd type="none" w="med" len="med"/>
                </a:ln>
                <a:effectLst/>
              </p:spPr>
              <p:txBody>
                <a:bodyPr/>
                <a:lstStyle/>
                <a:p>
                  <a:r>
                    <a:rPr lang="en-DE">
                      <a:noFill/>
                    </a:rPr>
                    <a:t> </a:t>
                  </a:r>
                </a:p>
              </p:txBody>
            </p:sp>
          </mc:Fallback>
        </mc:AlternateContent>
        <p:cxnSp>
          <p:nvCxnSpPr>
            <p:cNvPr id="53" name="Straight Arrow Connector 52">
              <a:extLst>
                <a:ext uri="{FF2B5EF4-FFF2-40B4-BE49-F238E27FC236}">
                  <a16:creationId xmlns:a16="http://schemas.microsoft.com/office/drawing/2014/main" id="{42093FBE-9602-97A8-DC73-3D63EC1757F0}"/>
                </a:ext>
              </a:extLst>
            </p:cNvPr>
            <p:cNvCxnSpPr>
              <a:stCxn id="48" idx="6"/>
              <a:endCxn id="46" idx="1"/>
            </p:cNvCxnSpPr>
            <p:nvPr/>
          </p:nvCxnSpPr>
          <p:spPr bwMode="auto">
            <a:xfrm>
              <a:off x="7010114" y="2123621"/>
              <a:ext cx="510645" cy="306821"/>
            </a:xfrm>
            <a:prstGeom prst="straightConnector1">
              <a:avLst/>
            </a:prstGeom>
            <a:solidFill>
              <a:schemeClr val="accent1"/>
            </a:solidFill>
            <a:ln w="12700" cap="flat" cmpd="sng" algn="ctr">
              <a:solidFill>
                <a:schemeClr val="tx1"/>
              </a:solidFill>
              <a:prstDash val="sysDot"/>
              <a:round/>
              <a:headEnd type="none" w="med" len="med"/>
              <a:tailEnd type="stealth" w="med" len="lg"/>
            </a:ln>
            <a:effectLst/>
          </p:spPr>
        </p:cxnSp>
        <p:cxnSp>
          <p:nvCxnSpPr>
            <p:cNvPr id="54" name="Straight Arrow Connector 53">
              <a:extLst>
                <a:ext uri="{FF2B5EF4-FFF2-40B4-BE49-F238E27FC236}">
                  <a16:creationId xmlns:a16="http://schemas.microsoft.com/office/drawing/2014/main" id="{52163CC1-B27C-189B-BB03-67DA419425D3}"/>
                </a:ext>
              </a:extLst>
            </p:cNvPr>
            <p:cNvCxnSpPr>
              <a:cxnSpLocks/>
              <a:stCxn id="50" idx="6"/>
              <a:endCxn id="46" idx="1"/>
            </p:cNvCxnSpPr>
            <p:nvPr/>
          </p:nvCxnSpPr>
          <p:spPr bwMode="auto">
            <a:xfrm flipV="1">
              <a:off x="7010114" y="2430442"/>
              <a:ext cx="510645" cy="313939"/>
            </a:xfrm>
            <a:prstGeom prst="straightConnector1">
              <a:avLst/>
            </a:prstGeom>
            <a:solidFill>
              <a:schemeClr val="accent1"/>
            </a:solidFill>
            <a:ln w="12700" cap="flat" cmpd="sng" algn="ctr">
              <a:solidFill>
                <a:schemeClr val="tx1"/>
              </a:solidFill>
              <a:prstDash val="sysDot"/>
              <a:round/>
              <a:headEnd type="none" w="med" len="med"/>
              <a:tailEnd type="stealth" w="med" len="lg"/>
            </a:ln>
            <a:effectLst/>
          </p:spPr>
        </p:cxnSp>
        <p:cxnSp>
          <p:nvCxnSpPr>
            <p:cNvPr id="55" name="Straight Arrow Connector 54">
              <a:extLst>
                <a:ext uri="{FF2B5EF4-FFF2-40B4-BE49-F238E27FC236}">
                  <a16:creationId xmlns:a16="http://schemas.microsoft.com/office/drawing/2014/main" id="{F7CC05A7-84D6-F2A0-9068-346C0BB46E95}"/>
                </a:ext>
              </a:extLst>
            </p:cNvPr>
            <p:cNvCxnSpPr>
              <a:cxnSpLocks/>
              <a:stCxn id="57" idx="6"/>
              <a:endCxn id="45" idx="1"/>
            </p:cNvCxnSpPr>
            <p:nvPr/>
          </p:nvCxnSpPr>
          <p:spPr bwMode="auto">
            <a:xfrm flipV="1">
              <a:off x="7010114" y="3702443"/>
              <a:ext cx="510645" cy="385058"/>
            </a:xfrm>
            <a:prstGeom prst="straightConnector1">
              <a:avLst/>
            </a:prstGeom>
            <a:solidFill>
              <a:schemeClr val="accent1"/>
            </a:solidFill>
            <a:ln w="12700" cap="flat" cmpd="sng" algn="ctr">
              <a:solidFill>
                <a:schemeClr val="tx1"/>
              </a:solidFill>
              <a:prstDash val="sysDot"/>
              <a:round/>
              <a:headEnd type="none" w="med" len="med"/>
              <a:tailEnd type="stealth" w="med" len="lg"/>
            </a:ln>
            <a:effectLst/>
          </p:spPr>
        </p:cxnSp>
        <p:cxnSp>
          <p:nvCxnSpPr>
            <p:cNvPr id="56" name="Straight Arrow Connector 55">
              <a:extLst>
                <a:ext uri="{FF2B5EF4-FFF2-40B4-BE49-F238E27FC236}">
                  <a16:creationId xmlns:a16="http://schemas.microsoft.com/office/drawing/2014/main" id="{6F01F769-FA99-3FB6-8E72-6337CD1A42B0}"/>
                </a:ext>
              </a:extLst>
            </p:cNvPr>
            <p:cNvCxnSpPr>
              <a:stCxn id="51" idx="6"/>
              <a:endCxn id="45" idx="1"/>
            </p:cNvCxnSpPr>
            <p:nvPr/>
          </p:nvCxnSpPr>
          <p:spPr bwMode="auto">
            <a:xfrm>
              <a:off x="7010114" y="3466741"/>
              <a:ext cx="510645" cy="235702"/>
            </a:xfrm>
            <a:prstGeom prst="straightConnector1">
              <a:avLst/>
            </a:prstGeom>
            <a:solidFill>
              <a:schemeClr val="accent1"/>
            </a:solidFill>
            <a:ln w="12700" cap="flat" cmpd="sng" algn="ctr">
              <a:solidFill>
                <a:schemeClr val="tx1"/>
              </a:solidFill>
              <a:prstDash val="sysDot"/>
              <a:round/>
              <a:headEnd type="none" w="med" len="med"/>
              <a:tailEnd type="stealth" w="med" len="lg"/>
            </a:ln>
            <a:effectLst/>
          </p:spPr>
        </p:cxnSp>
        <mc:AlternateContent xmlns:mc="http://schemas.openxmlformats.org/markup-compatibility/2006" xmlns:a14="http://schemas.microsoft.com/office/drawing/2010/main">
          <mc:Choice Requires="a14">
            <p:sp>
              <p:nvSpPr>
                <p:cNvPr id="57" name="Oval 56">
                  <a:extLst>
                    <a:ext uri="{FF2B5EF4-FFF2-40B4-BE49-F238E27FC236}">
                      <a16:creationId xmlns:a16="http://schemas.microsoft.com/office/drawing/2014/main" id="{4B84A3A7-4EE0-7949-2CBF-4F6C0B5921AE}"/>
                    </a:ext>
                  </a:extLst>
                </p:cNvPr>
                <p:cNvSpPr/>
                <p:nvPr/>
              </p:nvSpPr>
              <p:spPr bwMode="auto">
                <a:xfrm>
                  <a:off x="6552914" y="3858901"/>
                  <a:ext cx="457200" cy="457200"/>
                </a:xfrm>
                <a:prstGeom prst="ellipse">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72000" tIns="0" rIns="0" bIns="45720" numCol="1" rtlCol="0" anchor="b" anchorCtr="0" compatLnSpc="1">
                  <a:prstTxWarp prst="textNoShape">
                    <a:avLst/>
                  </a:prstTxWarp>
                </a:bodyPr>
                <a:lstStyle/>
                <a:p>
                  <a:pPr algn="ctr"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sSub>
                          <m:sSubPr>
                            <m:ctrlPr>
                              <a:rPr lang="de-DE" sz="2000" i="1" dirty="0">
                                <a:solidFill>
                                  <a:srgbClr val="081D58"/>
                                </a:solidFill>
                                <a:latin typeface="Cambria Math" panose="02040503050406030204" pitchFamily="18" charset="0"/>
                                <a:cs typeface="Times New Roman"/>
                              </a:rPr>
                            </m:ctrlPr>
                          </m:sSubPr>
                          <m:e>
                            <m:r>
                              <a:rPr lang="en-US" sz="2000" i="1" dirty="0">
                                <a:solidFill>
                                  <a:srgbClr val="081D58"/>
                                </a:solidFill>
                                <a:latin typeface="Cambria Math" panose="02040503050406030204" pitchFamily="18" charset="0"/>
                                <a:cs typeface="Times New Roman"/>
                              </a:rPr>
                              <m:t>𝑞</m:t>
                            </m:r>
                          </m:e>
                          <m:sub>
                            <m:r>
                              <a:rPr lang="de-DE" sz="2000" i="1" dirty="0">
                                <a:solidFill>
                                  <a:srgbClr val="081D58"/>
                                </a:solidFill>
                                <a:latin typeface="Cambria Math" panose="02040503050406030204" pitchFamily="18" charset="0"/>
                                <a:cs typeface="Times New Roman"/>
                              </a:rPr>
                              <m:t>2</m:t>
                            </m:r>
                          </m:sub>
                        </m:sSub>
                      </m:oMath>
                    </m:oMathPara>
                  </a14:m>
                  <a:endParaRPr lang="en-US" sz="2000" i="1" baseline="-25000" dirty="0">
                    <a:solidFill>
                      <a:srgbClr val="081D58"/>
                    </a:solidFill>
                    <a:latin typeface="Times New Roman"/>
                    <a:cs typeface="Times New Roman"/>
                  </a:endParaRPr>
                </a:p>
              </p:txBody>
            </p:sp>
          </mc:Choice>
          <mc:Fallback xmlns="">
            <p:sp>
              <p:nvSpPr>
                <p:cNvPr id="57" name="Oval 56">
                  <a:extLst>
                    <a:ext uri="{FF2B5EF4-FFF2-40B4-BE49-F238E27FC236}">
                      <a16:creationId xmlns:a16="http://schemas.microsoft.com/office/drawing/2014/main" id="{4B84A3A7-4EE0-7949-2CBF-4F6C0B5921AE}"/>
                    </a:ext>
                  </a:extLst>
                </p:cNvPr>
                <p:cNvSpPr>
                  <a:spLocks noRot="1" noChangeAspect="1" noMove="1" noResize="1" noEditPoints="1" noAdjustHandles="1" noChangeArrowheads="1" noChangeShapeType="1" noTextEdit="1"/>
                </p:cNvSpPr>
                <p:nvPr/>
              </p:nvSpPr>
              <p:spPr bwMode="auto">
                <a:xfrm>
                  <a:off x="6552914" y="3858901"/>
                  <a:ext cx="457200" cy="457200"/>
                </a:xfrm>
                <a:prstGeom prst="ellipse">
                  <a:avLst/>
                </a:prstGeom>
                <a:blipFill>
                  <a:blip r:embed="rId9"/>
                  <a:stretch>
                    <a:fillRect/>
                  </a:stretch>
                </a:blipFill>
                <a:ln w="12700" cap="flat" cmpd="sng" algn="ctr">
                  <a:solidFill>
                    <a:schemeClr val="tx1"/>
                  </a:solidFill>
                  <a:prstDash val="solid"/>
                  <a:round/>
                  <a:headEnd type="none" w="med" len="med"/>
                  <a:tailEnd type="none" w="med" len="med"/>
                </a:ln>
                <a:effectLst/>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60" name="Rectangle 59">
                  <a:extLst>
                    <a:ext uri="{FF2B5EF4-FFF2-40B4-BE49-F238E27FC236}">
                      <a16:creationId xmlns:a16="http://schemas.microsoft.com/office/drawing/2014/main" id="{E6AC72B4-EF38-9F92-CA02-E0CC6040B895}"/>
                    </a:ext>
                  </a:extLst>
                </p:cNvPr>
                <p:cNvSpPr/>
                <p:nvPr/>
              </p:nvSpPr>
              <p:spPr bwMode="auto">
                <a:xfrm>
                  <a:off x="7520759" y="4872705"/>
                  <a:ext cx="378300" cy="346826"/>
                </a:xfrm>
                <a:prstGeom prst="rect">
                  <a:avLst/>
                </a:prstGeom>
                <a:solidFill>
                  <a:schemeClr val="accent1"/>
                </a:solidFill>
                <a:ln w="12700" cap="flat" cmpd="sng" algn="ctr">
                  <a:solidFill>
                    <a:schemeClr val="tx1"/>
                  </a:solidFill>
                  <a:prstDash val="solid"/>
                  <a:round/>
                  <a:headEnd type="none" w="med" len="med"/>
                  <a:tailEnd type="none" w="med" len="med"/>
                </a:ln>
                <a:effectLst/>
              </p:spPr>
              <p:txBody>
                <a:bodyPr vert="horz" wrap="none" lIns="72000" tIns="0" rIns="0" bIns="45720" numCol="1" rtlCol="0" anchor="t" anchorCtr="0" compatLnSpc="1">
                  <a:prstTxWarp prst="textNoShape">
                    <a:avLst/>
                  </a:prstTxWarp>
                  <a:spAutoFit/>
                </a:bodyPr>
                <a:lstStyle/>
                <a:p>
                  <a:pPr algn="ctr"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sSub>
                          <m:sSubPr>
                            <m:ctrlPr>
                              <a:rPr lang="de-DE" sz="2000" i="1" dirty="0">
                                <a:solidFill>
                                  <a:schemeClr val="bg1"/>
                                </a:solidFill>
                                <a:latin typeface="Cambria Math" panose="02040503050406030204" pitchFamily="18" charset="0"/>
                                <a:cs typeface="Times New Roman"/>
                              </a:rPr>
                            </m:ctrlPr>
                          </m:sSubPr>
                          <m:e>
                            <m:r>
                              <a:rPr lang="en-US" sz="2000" i="1" dirty="0">
                                <a:solidFill>
                                  <a:schemeClr val="bg1"/>
                                </a:solidFill>
                                <a:latin typeface="Cambria Math" panose="02040503050406030204" pitchFamily="18" charset="0"/>
                                <a:cs typeface="Times New Roman"/>
                              </a:rPr>
                              <m:t>𝑎</m:t>
                            </m:r>
                          </m:e>
                          <m:sub>
                            <m:r>
                              <a:rPr lang="de-DE" sz="2000" i="1" dirty="0">
                                <a:solidFill>
                                  <a:schemeClr val="bg1"/>
                                </a:solidFill>
                                <a:latin typeface="Cambria Math" panose="02040503050406030204" pitchFamily="18" charset="0"/>
                                <a:cs typeface="Times New Roman"/>
                              </a:rPr>
                              <m:t>3</m:t>
                            </m:r>
                          </m:sub>
                        </m:sSub>
                      </m:oMath>
                    </m:oMathPara>
                  </a14:m>
                  <a:endParaRPr lang="en-US" sz="2000" baseline="-25000" dirty="0">
                    <a:solidFill>
                      <a:schemeClr val="bg1"/>
                    </a:solidFill>
                    <a:latin typeface="Times New Roman"/>
                    <a:cs typeface="Times New Roman"/>
                  </a:endParaRPr>
                </a:p>
              </p:txBody>
            </p:sp>
          </mc:Choice>
          <mc:Fallback xmlns="">
            <p:sp>
              <p:nvSpPr>
                <p:cNvPr id="60" name="Rectangle 59">
                  <a:extLst>
                    <a:ext uri="{FF2B5EF4-FFF2-40B4-BE49-F238E27FC236}">
                      <a16:creationId xmlns:a16="http://schemas.microsoft.com/office/drawing/2014/main" id="{E6AC72B4-EF38-9F92-CA02-E0CC6040B895}"/>
                    </a:ext>
                  </a:extLst>
                </p:cNvPr>
                <p:cNvSpPr>
                  <a:spLocks noRot="1" noChangeAspect="1" noMove="1" noResize="1" noEditPoints="1" noAdjustHandles="1" noChangeArrowheads="1" noChangeShapeType="1" noTextEdit="1"/>
                </p:cNvSpPr>
                <p:nvPr/>
              </p:nvSpPr>
              <p:spPr bwMode="auto">
                <a:xfrm>
                  <a:off x="7520759" y="4872705"/>
                  <a:ext cx="378300" cy="346826"/>
                </a:xfrm>
                <a:prstGeom prst="rect">
                  <a:avLst/>
                </a:prstGeom>
                <a:blipFill>
                  <a:blip r:embed="rId10"/>
                  <a:stretch>
                    <a:fillRect/>
                  </a:stretch>
                </a:blipFill>
                <a:ln w="12700" cap="flat" cmpd="sng" algn="ctr">
                  <a:solidFill>
                    <a:schemeClr val="tx1"/>
                  </a:solidFill>
                  <a:prstDash val="solid"/>
                  <a:round/>
                  <a:headEnd type="none" w="med" len="med"/>
                  <a:tailEnd type="none" w="med" len="med"/>
                </a:ln>
                <a:effectLst/>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61" name="Oval 60">
                  <a:extLst>
                    <a:ext uri="{FF2B5EF4-FFF2-40B4-BE49-F238E27FC236}">
                      <a16:creationId xmlns:a16="http://schemas.microsoft.com/office/drawing/2014/main" id="{FF770FA8-BCA0-F24B-401A-5D7BAD991D4D}"/>
                    </a:ext>
                  </a:extLst>
                </p:cNvPr>
                <p:cNvSpPr/>
                <p:nvPr/>
              </p:nvSpPr>
              <p:spPr bwMode="auto">
                <a:xfrm>
                  <a:off x="6552914" y="4479661"/>
                  <a:ext cx="457200" cy="457200"/>
                </a:xfrm>
                <a:prstGeom prst="ellipse">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72000" tIns="0" rIns="0" bIns="45720" numCol="1" rtlCol="0" anchor="b" anchorCtr="0" compatLnSpc="1">
                  <a:prstTxWarp prst="textNoShape">
                    <a:avLst/>
                  </a:prstTxWarp>
                </a:bodyPr>
                <a:lstStyle/>
                <a:p>
                  <a:pPr algn="ctr"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sSub>
                          <m:sSubPr>
                            <m:ctrlPr>
                              <a:rPr lang="de-DE" sz="2000" i="1" dirty="0">
                                <a:solidFill>
                                  <a:srgbClr val="081D58"/>
                                </a:solidFill>
                                <a:latin typeface="Cambria Math" panose="02040503050406030204" pitchFamily="18" charset="0"/>
                                <a:cs typeface="Times New Roman"/>
                              </a:rPr>
                            </m:ctrlPr>
                          </m:sSubPr>
                          <m:e>
                            <m:r>
                              <a:rPr lang="en-US" sz="2000" i="1" dirty="0">
                                <a:solidFill>
                                  <a:srgbClr val="081D58"/>
                                </a:solidFill>
                                <a:latin typeface="Cambria Math" panose="02040503050406030204" pitchFamily="18" charset="0"/>
                                <a:cs typeface="Times New Roman"/>
                              </a:rPr>
                              <m:t>𝑝</m:t>
                            </m:r>
                          </m:e>
                          <m:sub>
                            <m:r>
                              <a:rPr lang="de-DE" sz="2000" i="1" dirty="0">
                                <a:solidFill>
                                  <a:srgbClr val="081D58"/>
                                </a:solidFill>
                                <a:latin typeface="Cambria Math" panose="02040503050406030204" pitchFamily="18" charset="0"/>
                                <a:cs typeface="Times New Roman"/>
                              </a:rPr>
                              <m:t>3</m:t>
                            </m:r>
                          </m:sub>
                        </m:sSub>
                      </m:oMath>
                    </m:oMathPara>
                  </a14:m>
                  <a:endParaRPr lang="en-US" sz="2000" baseline="-25000" dirty="0">
                    <a:solidFill>
                      <a:srgbClr val="081D58"/>
                    </a:solidFill>
                    <a:latin typeface="Times New Roman"/>
                    <a:cs typeface="Times New Roman"/>
                  </a:endParaRPr>
                </a:p>
              </p:txBody>
            </p:sp>
          </mc:Choice>
          <mc:Fallback xmlns="">
            <p:sp>
              <p:nvSpPr>
                <p:cNvPr id="61" name="Oval 60">
                  <a:extLst>
                    <a:ext uri="{FF2B5EF4-FFF2-40B4-BE49-F238E27FC236}">
                      <a16:creationId xmlns:a16="http://schemas.microsoft.com/office/drawing/2014/main" id="{FF770FA8-BCA0-F24B-401A-5D7BAD991D4D}"/>
                    </a:ext>
                  </a:extLst>
                </p:cNvPr>
                <p:cNvSpPr>
                  <a:spLocks noRot="1" noChangeAspect="1" noMove="1" noResize="1" noEditPoints="1" noAdjustHandles="1" noChangeArrowheads="1" noChangeShapeType="1" noTextEdit="1"/>
                </p:cNvSpPr>
                <p:nvPr/>
              </p:nvSpPr>
              <p:spPr bwMode="auto">
                <a:xfrm>
                  <a:off x="6552914" y="4479661"/>
                  <a:ext cx="457200" cy="457200"/>
                </a:xfrm>
                <a:prstGeom prst="ellipse">
                  <a:avLst/>
                </a:prstGeom>
                <a:blipFill>
                  <a:blip r:embed="rId2"/>
                  <a:stretch>
                    <a:fillRect/>
                  </a:stretch>
                </a:blipFill>
                <a:ln w="12700" cap="flat" cmpd="sng" algn="ctr">
                  <a:solidFill>
                    <a:schemeClr val="tx1"/>
                  </a:solidFill>
                  <a:prstDash val="solid"/>
                  <a:round/>
                  <a:headEnd type="none" w="med" len="med"/>
                  <a:tailEnd type="none" w="med" len="med"/>
                </a:ln>
                <a:effectLst/>
              </p:spPr>
              <p:txBody>
                <a:bodyPr/>
                <a:lstStyle/>
                <a:p>
                  <a:r>
                    <a:rPr lang="en-DE">
                      <a:noFill/>
                    </a:rPr>
                    <a:t> </a:t>
                  </a:r>
                </a:p>
              </p:txBody>
            </p:sp>
          </mc:Fallback>
        </mc:AlternateContent>
        <p:cxnSp>
          <p:nvCxnSpPr>
            <p:cNvPr id="62" name="Straight Arrow Connector 61">
              <a:extLst>
                <a:ext uri="{FF2B5EF4-FFF2-40B4-BE49-F238E27FC236}">
                  <a16:creationId xmlns:a16="http://schemas.microsoft.com/office/drawing/2014/main" id="{E208474F-6403-C5BB-99A8-2FCDEEDF8F12}"/>
                </a:ext>
              </a:extLst>
            </p:cNvPr>
            <p:cNvCxnSpPr>
              <a:cxnSpLocks/>
              <a:stCxn id="64" idx="6"/>
              <a:endCxn id="60" idx="1"/>
            </p:cNvCxnSpPr>
            <p:nvPr/>
          </p:nvCxnSpPr>
          <p:spPr bwMode="auto">
            <a:xfrm flipV="1">
              <a:off x="7010114" y="5046118"/>
              <a:ext cx="510645" cy="282902"/>
            </a:xfrm>
            <a:prstGeom prst="straightConnector1">
              <a:avLst/>
            </a:prstGeom>
            <a:solidFill>
              <a:schemeClr val="accent1"/>
            </a:solidFill>
            <a:ln w="12700" cap="flat" cmpd="sng" algn="ctr">
              <a:solidFill>
                <a:schemeClr val="tx1"/>
              </a:solidFill>
              <a:prstDash val="sysDot"/>
              <a:round/>
              <a:headEnd type="none" w="med" len="med"/>
              <a:tailEnd type="stealth" w="med" len="lg"/>
            </a:ln>
            <a:effectLst/>
          </p:spPr>
        </p:cxnSp>
        <p:cxnSp>
          <p:nvCxnSpPr>
            <p:cNvPr id="63" name="Straight Arrow Connector 62">
              <a:extLst>
                <a:ext uri="{FF2B5EF4-FFF2-40B4-BE49-F238E27FC236}">
                  <a16:creationId xmlns:a16="http://schemas.microsoft.com/office/drawing/2014/main" id="{74C1A4B8-0F52-2A49-817F-62780F65181F}"/>
                </a:ext>
              </a:extLst>
            </p:cNvPr>
            <p:cNvCxnSpPr>
              <a:cxnSpLocks/>
              <a:stCxn id="61" idx="6"/>
              <a:endCxn id="60" idx="1"/>
            </p:cNvCxnSpPr>
            <p:nvPr/>
          </p:nvCxnSpPr>
          <p:spPr bwMode="auto">
            <a:xfrm>
              <a:off x="7010114" y="4708261"/>
              <a:ext cx="510645" cy="337857"/>
            </a:xfrm>
            <a:prstGeom prst="straightConnector1">
              <a:avLst/>
            </a:prstGeom>
            <a:solidFill>
              <a:schemeClr val="accent1"/>
            </a:solidFill>
            <a:ln w="12700" cap="flat" cmpd="sng" algn="ctr">
              <a:solidFill>
                <a:schemeClr val="tx1"/>
              </a:solidFill>
              <a:prstDash val="sysDot"/>
              <a:round/>
              <a:headEnd type="none" w="med" len="med"/>
              <a:tailEnd type="stealth" w="med" len="lg"/>
            </a:ln>
            <a:effectLst/>
          </p:spPr>
        </p:cxnSp>
        <mc:AlternateContent xmlns:mc="http://schemas.openxmlformats.org/markup-compatibility/2006" xmlns:a14="http://schemas.microsoft.com/office/drawing/2010/main">
          <mc:Choice Requires="a14">
            <p:sp>
              <p:nvSpPr>
                <p:cNvPr id="64" name="Oval 63">
                  <a:extLst>
                    <a:ext uri="{FF2B5EF4-FFF2-40B4-BE49-F238E27FC236}">
                      <a16:creationId xmlns:a16="http://schemas.microsoft.com/office/drawing/2014/main" id="{BA71F29A-996F-CD27-D5B0-B9868FD33F37}"/>
                    </a:ext>
                  </a:extLst>
                </p:cNvPr>
                <p:cNvSpPr/>
                <p:nvPr/>
              </p:nvSpPr>
              <p:spPr bwMode="auto">
                <a:xfrm>
                  <a:off x="6552914" y="5100420"/>
                  <a:ext cx="457200" cy="457200"/>
                </a:xfrm>
                <a:prstGeom prst="ellipse">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72000" tIns="0" rIns="0" bIns="45720" numCol="1" rtlCol="0" anchor="b" anchorCtr="0" compatLnSpc="1">
                  <a:prstTxWarp prst="textNoShape">
                    <a:avLst/>
                  </a:prstTxWarp>
                </a:bodyPr>
                <a:lstStyle/>
                <a:p>
                  <a:pPr algn="ctr"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sSub>
                          <m:sSubPr>
                            <m:ctrlPr>
                              <a:rPr lang="de-DE" sz="2000" i="1" dirty="0">
                                <a:solidFill>
                                  <a:srgbClr val="081D58"/>
                                </a:solidFill>
                                <a:latin typeface="Cambria Math" panose="02040503050406030204" pitchFamily="18" charset="0"/>
                                <a:cs typeface="Times New Roman"/>
                              </a:rPr>
                            </m:ctrlPr>
                          </m:sSubPr>
                          <m:e>
                            <m:r>
                              <a:rPr lang="en-US" sz="2000" i="1" dirty="0">
                                <a:solidFill>
                                  <a:srgbClr val="081D58"/>
                                </a:solidFill>
                                <a:latin typeface="Cambria Math" panose="02040503050406030204" pitchFamily="18" charset="0"/>
                                <a:cs typeface="Times New Roman"/>
                              </a:rPr>
                              <m:t>𝑞</m:t>
                            </m:r>
                          </m:e>
                          <m:sub>
                            <m:r>
                              <a:rPr lang="de-DE" sz="2000" i="1" dirty="0">
                                <a:solidFill>
                                  <a:srgbClr val="081D58"/>
                                </a:solidFill>
                                <a:latin typeface="Cambria Math" panose="02040503050406030204" pitchFamily="18" charset="0"/>
                                <a:cs typeface="Times New Roman"/>
                              </a:rPr>
                              <m:t>3</m:t>
                            </m:r>
                          </m:sub>
                        </m:sSub>
                      </m:oMath>
                    </m:oMathPara>
                  </a14:m>
                  <a:endParaRPr lang="en-US" sz="2000" i="1" baseline="-25000" dirty="0">
                    <a:solidFill>
                      <a:srgbClr val="081D58"/>
                    </a:solidFill>
                    <a:latin typeface="Times New Roman"/>
                    <a:cs typeface="Times New Roman"/>
                  </a:endParaRPr>
                </a:p>
              </p:txBody>
            </p:sp>
          </mc:Choice>
          <mc:Fallback xmlns="">
            <p:sp>
              <p:nvSpPr>
                <p:cNvPr id="64" name="Oval 63">
                  <a:extLst>
                    <a:ext uri="{FF2B5EF4-FFF2-40B4-BE49-F238E27FC236}">
                      <a16:creationId xmlns:a16="http://schemas.microsoft.com/office/drawing/2014/main" id="{BA71F29A-996F-CD27-D5B0-B9868FD33F37}"/>
                    </a:ext>
                  </a:extLst>
                </p:cNvPr>
                <p:cNvSpPr>
                  <a:spLocks noRot="1" noChangeAspect="1" noMove="1" noResize="1" noEditPoints="1" noAdjustHandles="1" noChangeArrowheads="1" noChangeShapeType="1" noTextEdit="1"/>
                </p:cNvSpPr>
                <p:nvPr/>
              </p:nvSpPr>
              <p:spPr bwMode="auto">
                <a:xfrm>
                  <a:off x="6552914" y="5100420"/>
                  <a:ext cx="457200" cy="457200"/>
                </a:xfrm>
                <a:prstGeom prst="ellipse">
                  <a:avLst/>
                </a:prstGeom>
                <a:blipFill>
                  <a:blip r:embed="rId11"/>
                  <a:stretch>
                    <a:fillRect/>
                  </a:stretch>
                </a:blipFill>
                <a:ln w="12700" cap="flat" cmpd="sng" algn="ctr">
                  <a:solidFill>
                    <a:schemeClr val="tx1"/>
                  </a:solidFill>
                  <a:prstDash val="solid"/>
                  <a:round/>
                  <a:headEnd type="none" w="med" len="med"/>
                  <a:tailEnd type="none" w="med" len="med"/>
                </a:ln>
                <a:effectLst/>
              </p:spPr>
              <p:txBody>
                <a:bodyPr/>
                <a:lstStyle/>
                <a:p>
                  <a:r>
                    <a:rPr lang="en-DE">
                      <a:noFill/>
                    </a:rPr>
                    <a:t> </a:t>
                  </a:r>
                </a:p>
              </p:txBody>
            </p:sp>
          </mc:Fallback>
        </mc:AlternateContent>
        <p:cxnSp>
          <p:nvCxnSpPr>
            <p:cNvPr id="65" name="Straight Arrow Connector 64">
              <a:extLst>
                <a:ext uri="{FF2B5EF4-FFF2-40B4-BE49-F238E27FC236}">
                  <a16:creationId xmlns:a16="http://schemas.microsoft.com/office/drawing/2014/main" id="{8B04CB57-5320-035E-7A47-A3A402B81127}"/>
                </a:ext>
              </a:extLst>
            </p:cNvPr>
            <p:cNvCxnSpPr>
              <a:cxnSpLocks/>
              <a:stCxn id="60" idx="3"/>
              <a:endCxn id="30" idx="3"/>
            </p:cNvCxnSpPr>
            <p:nvPr/>
          </p:nvCxnSpPr>
          <p:spPr bwMode="auto">
            <a:xfrm flipV="1">
              <a:off x="7899059" y="3721683"/>
              <a:ext cx="532614" cy="1324435"/>
            </a:xfrm>
            <a:prstGeom prst="straightConnector1">
              <a:avLst/>
            </a:prstGeom>
            <a:solidFill>
              <a:schemeClr val="accent1"/>
            </a:solidFill>
            <a:ln w="12700" cap="flat" cmpd="sng" algn="ctr">
              <a:solidFill>
                <a:schemeClr val="tx1"/>
              </a:solidFill>
              <a:prstDash val="sysDot"/>
              <a:round/>
              <a:headEnd type="none" w="med" len="med"/>
              <a:tailEnd type="stealth" w="med" len="lg"/>
            </a:ln>
            <a:effectLst/>
          </p:spPr>
        </p:cxnSp>
      </p:grpSp>
      <p:sp>
        <p:nvSpPr>
          <p:cNvPr id="78" name="Rectangle 77">
            <a:extLst>
              <a:ext uri="{FF2B5EF4-FFF2-40B4-BE49-F238E27FC236}">
                <a16:creationId xmlns:a16="http://schemas.microsoft.com/office/drawing/2014/main" id="{36FF6392-1CB7-4344-8F2C-6029231AA5C1}"/>
              </a:ext>
            </a:extLst>
          </p:cNvPr>
          <p:cNvSpPr/>
          <p:nvPr/>
        </p:nvSpPr>
        <p:spPr bwMode="auto">
          <a:xfrm>
            <a:off x="344635" y="3310167"/>
            <a:ext cx="1451846" cy="1128137"/>
          </a:xfrm>
          <a:prstGeom prst="rect">
            <a:avLst/>
          </a:prstGeom>
          <a:solidFill>
            <a:srgbClr val="CDC9C0">
              <a:alpha val="70000"/>
            </a:srgbClr>
          </a:solidFill>
          <a:ln w="317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dirty="0">
              <a:solidFill>
                <a:srgbClr val="081D58"/>
              </a:solidFill>
              <a:latin typeface="Helvetica" pitchFamily="-112" charset="0"/>
            </a:endParaRPr>
          </a:p>
        </p:txBody>
      </p:sp>
      <p:sp>
        <p:nvSpPr>
          <p:cNvPr id="79" name="Rounded Rectangle 78">
            <a:extLst>
              <a:ext uri="{FF2B5EF4-FFF2-40B4-BE49-F238E27FC236}">
                <a16:creationId xmlns:a16="http://schemas.microsoft.com/office/drawing/2014/main" id="{6B063006-7866-3647-8E27-FB3FBBAF6F6D}"/>
              </a:ext>
            </a:extLst>
          </p:cNvPr>
          <p:cNvSpPr/>
          <p:nvPr/>
        </p:nvSpPr>
        <p:spPr>
          <a:xfrm>
            <a:off x="1241417" y="2259921"/>
            <a:ext cx="555064" cy="531241"/>
          </a:xfrm>
          <a:prstGeom prst="roundRect">
            <a:avLst/>
          </a:prstGeom>
          <a:noFill/>
          <a:ln w="28575">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0" name="Rounded Rectangle 79">
            <a:extLst>
              <a:ext uri="{FF2B5EF4-FFF2-40B4-BE49-F238E27FC236}">
                <a16:creationId xmlns:a16="http://schemas.microsoft.com/office/drawing/2014/main" id="{230DA40E-A9A0-FB43-B6B8-B7593893C283}"/>
              </a:ext>
            </a:extLst>
          </p:cNvPr>
          <p:cNvSpPr/>
          <p:nvPr/>
        </p:nvSpPr>
        <p:spPr>
          <a:xfrm>
            <a:off x="1241417" y="4862432"/>
            <a:ext cx="555064" cy="549309"/>
          </a:xfrm>
          <a:prstGeom prst="roundRect">
            <a:avLst/>
          </a:prstGeom>
          <a:noFill/>
          <a:ln w="28575">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9562783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a:t>RPG-based Landmark Computation</a:t>
            </a:r>
          </a:p>
        </p:txBody>
      </p:sp>
      <p:sp>
        <p:nvSpPr>
          <p:cNvPr id="4" name="Date Placeholder 3">
            <a:extLst>
              <a:ext uri="{FF2B5EF4-FFF2-40B4-BE49-F238E27FC236}">
                <a16:creationId xmlns:a16="http://schemas.microsoft.com/office/drawing/2014/main" id="{576CAC79-174D-924B-8643-53246CDD4079}"/>
              </a:ext>
            </a:extLst>
          </p:cNvPr>
          <p:cNvSpPr>
            <a:spLocks noGrp="1"/>
          </p:cNvSpPr>
          <p:nvPr>
            <p:ph type="dt" sz="half" idx="2"/>
          </p:nvPr>
        </p:nvSpPr>
        <p:spPr/>
        <p:txBody>
          <a:bodyPr/>
          <a:lstStyle/>
          <a:p>
            <a:r>
              <a:rPr lang="en-GB"/>
              <a:t>Deterministic</a:t>
            </a:r>
          </a:p>
        </p:txBody>
      </p:sp>
      <p:sp>
        <p:nvSpPr>
          <p:cNvPr id="5" name="Footer Placeholder 4">
            <a:extLst>
              <a:ext uri="{FF2B5EF4-FFF2-40B4-BE49-F238E27FC236}">
                <a16:creationId xmlns:a16="http://schemas.microsoft.com/office/drawing/2014/main" id="{10FFBA3A-9DA2-8CEE-77A6-F61021EC689F}"/>
              </a:ext>
            </a:extLst>
          </p:cNvPr>
          <p:cNvSpPr>
            <a:spLocks noGrp="1"/>
          </p:cNvSpPr>
          <p:nvPr>
            <p:ph type="ftr" sz="quarter" idx="3"/>
          </p:nvPr>
        </p:nvSpPr>
        <p:spPr/>
        <p:txBody>
          <a:bodyPr/>
          <a:lstStyle/>
          <a:p>
            <a:r>
              <a:rPr lang="en-GB"/>
              <a:t>T. Braun - APA</a:t>
            </a:r>
          </a:p>
        </p:txBody>
      </p:sp>
      <p:sp>
        <p:nvSpPr>
          <p:cNvPr id="3" name="Slide Number Placeholder 2">
            <a:extLst>
              <a:ext uri="{FF2B5EF4-FFF2-40B4-BE49-F238E27FC236}">
                <a16:creationId xmlns:a16="http://schemas.microsoft.com/office/drawing/2014/main" id="{FAF5FC30-11B3-6B49-BB5A-7F3F44A05CE1}"/>
              </a:ext>
            </a:extLst>
          </p:cNvPr>
          <p:cNvSpPr>
            <a:spLocks noGrp="1"/>
          </p:cNvSpPr>
          <p:nvPr>
            <p:ph type="sldNum" sz="quarter" idx="4"/>
          </p:nvPr>
        </p:nvSpPr>
        <p:spPr/>
        <p:txBody>
          <a:bodyPr/>
          <a:lstStyle/>
          <a:p>
            <a:fld id="{67C9959E-8E6B-B04C-9955-EA096F41CA7A}" type="slidenum">
              <a:rPr lang="en-GB" smtClean="0"/>
              <a:t>113</a:t>
            </a:fld>
            <a:endParaRPr lang="en-GB"/>
          </a:p>
        </p:txBody>
      </p:sp>
      <p:grpSp>
        <p:nvGrpSpPr>
          <p:cNvPr id="6" name="Group 5">
            <a:extLst>
              <a:ext uri="{FF2B5EF4-FFF2-40B4-BE49-F238E27FC236}">
                <a16:creationId xmlns:a16="http://schemas.microsoft.com/office/drawing/2014/main" id="{2BB49FD5-4F0B-D9EC-158D-A59D32E65A63}"/>
              </a:ext>
            </a:extLst>
          </p:cNvPr>
          <p:cNvGrpSpPr/>
          <p:nvPr/>
        </p:nvGrpSpPr>
        <p:grpSpPr>
          <a:xfrm>
            <a:off x="359625" y="1995023"/>
            <a:ext cx="2269004" cy="3662599"/>
            <a:chOff x="6552914" y="1895021"/>
            <a:chExt cx="2269004" cy="3662599"/>
          </a:xfrm>
        </p:grpSpPr>
        <mc:AlternateContent xmlns:mc="http://schemas.openxmlformats.org/markup-compatibility/2006" xmlns:a14="http://schemas.microsoft.com/office/drawing/2010/main">
          <mc:Choice Requires="a14">
            <p:sp>
              <p:nvSpPr>
                <p:cNvPr id="7" name="Oval 6">
                  <a:extLst>
                    <a:ext uri="{FF2B5EF4-FFF2-40B4-BE49-F238E27FC236}">
                      <a16:creationId xmlns:a16="http://schemas.microsoft.com/office/drawing/2014/main" id="{892F922F-6F58-CD5D-CFDE-2FD93398777A}"/>
                    </a:ext>
                  </a:extLst>
                </p:cNvPr>
                <p:cNvSpPr/>
                <p:nvPr/>
              </p:nvSpPr>
              <p:spPr bwMode="auto">
                <a:xfrm>
                  <a:off x="8364718" y="3331438"/>
                  <a:ext cx="457200" cy="457200"/>
                </a:xfrm>
                <a:prstGeom prst="ellipse">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72000" tIns="0" rIns="0" bIns="45720" numCol="1" rtlCol="0" anchor="b" anchorCtr="0" compatLnSpc="1">
                  <a:prstTxWarp prst="textNoShape">
                    <a:avLst/>
                  </a:prstTxWarp>
                </a:bodyPr>
                <a:lstStyle/>
                <a:p>
                  <a:pPr algn="ctr"/>
                  <a14:m>
                    <m:oMathPara xmlns:m="http://schemas.openxmlformats.org/officeDocument/2006/math">
                      <m:oMathParaPr>
                        <m:jc m:val="centerGroup"/>
                      </m:oMathParaPr>
                      <m:oMath xmlns:m="http://schemas.openxmlformats.org/officeDocument/2006/math">
                        <m:sSub>
                          <m:sSubPr>
                            <m:ctrlPr>
                              <a:rPr lang="de-DE" sz="2000" i="1" dirty="0">
                                <a:latin typeface="Cambria Math" panose="02040503050406030204" pitchFamily="18" charset="0"/>
                                <a:cs typeface="Times New Roman"/>
                              </a:rPr>
                            </m:ctrlPr>
                          </m:sSubPr>
                          <m:e>
                            <m:r>
                              <a:rPr lang="en-US" sz="2000" i="1" dirty="0">
                                <a:latin typeface="Cambria Math" panose="02040503050406030204" pitchFamily="18" charset="0"/>
                                <a:cs typeface="Times New Roman"/>
                              </a:rPr>
                              <m:t>𝑔</m:t>
                            </m:r>
                          </m:e>
                          <m:sub>
                            <m:r>
                              <a:rPr lang="de-DE" sz="2000" i="1" dirty="0">
                                <a:latin typeface="Cambria Math" panose="02040503050406030204" pitchFamily="18" charset="0"/>
                                <a:cs typeface="Times New Roman"/>
                              </a:rPr>
                              <m:t>𝑖</m:t>
                            </m:r>
                          </m:sub>
                        </m:sSub>
                      </m:oMath>
                    </m:oMathPara>
                  </a14:m>
                  <a:endParaRPr lang="en-US" sz="2000" i="1" baseline="-25000" dirty="0">
                    <a:solidFill>
                      <a:srgbClr val="081D58"/>
                    </a:solidFill>
                    <a:latin typeface="Times New Roman"/>
                    <a:cs typeface="Times New Roman"/>
                  </a:endParaRPr>
                </a:p>
              </p:txBody>
            </p:sp>
          </mc:Choice>
          <mc:Fallback xmlns="">
            <p:sp>
              <p:nvSpPr>
                <p:cNvPr id="7" name="Oval 6">
                  <a:extLst>
                    <a:ext uri="{FF2B5EF4-FFF2-40B4-BE49-F238E27FC236}">
                      <a16:creationId xmlns:a16="http://schemas.microsoft.com/office/drawing/2014/main" id="{892F922F-6F58-CD5D-CFDE-2FD93398777A}"/>
                    </a:ext>
                  </a:extLst>
                </p:cNvPr>
                <p:cNvSpPr>
                  <a:spLocks noRot="1" noChangeAspect="1" noMove="1" noResize="1" noEditPoints="1" noAdjustHandles="1" noChangeArrowheads="1" noChangeShapeType="1" noTextEdit="1"/>
                </p:cNvSpPr>
                <p:nvPr/>
              </p:nvSpPr>
              <p:spPr bwMode="auto">
                <a:xfrm>
                  <a:off x="8364718" y="3331438"/>
                  <a:ext cx="457200" cy="457200"/>
                </a:xfrm>
                <a:prstGeom prst="ellipse">
                  <a:avLst/>
                </a:prstGeom>
                <a:blipFill>
                  <a:blip r:embed="rId3"/>
                  <a:stretch>
                    <a:fillRect/>
                  </a:stretch>
                </a:blipFill>
                <a:ln w="12700" cap="flat" cmpd="sng" algn="ctr">
                  <a:solidFill>
                    <a:schemeClr val="tx1"/>
                  </a:solidFill>
                  <a:prstDash val="solid"/>
                  <a:round/>
                  <a:headEnd type="none" w="med" len="med"/>
                  <a:tailEnd type="none" w="med" len="med"/>
                </a:ln>
                <a:effectLst/>
              </p:spPr>
              <p:txBody>
                <a:bodyPr/>
                <a:lstStyle/>
                <a:p>
                  <a:r>
                    <a:rPr lang="en-DE">
                      <a:noFill/>
                    </a:rPr>
                    <a:t> </a:t>
                  </a:r>
                </a:p>
              </p:txBody>
            </p:sp>
          </mc:Fallback>
        </mc:AlternateContent>
        <p:cxnSp>
          <p:nvCxnSpPr>
            <p:cNvPr id="8" name="Straight Arrow Connector 7">
              <a:extLst>
                <a:ext uri="{FF2B5EF4-FFF2-40B4-BE49-F238E27FC236}">
                  <a16:creationId xmlns:a16="http://schemas.microsoft.com/office/drawing/2014/main" id="{3E995E4F-AD3A-071F-699A-EFCF9E03C833}"/>
                </a:ext>
              </a:extLst>
            </p:cNvPr>
            <p:cNvCxnSpPr>
              <a:stCxn id="10" idx="3"/>
              <a:endCxn id="7" idx="2"/>
            </p:cNvCxnSpPr>
            <p:nvPr/>
          </p:nvCxnSpPr>
          <p:spPr bwMode="auto">
            <a:xfrm flipV="1">
              <a:off x="7899059" y="3560038"/>
              <a:ext cx="465659" cy="142405"/>
            </a:xfrm>
            <a:prstGeom prst="straightConnector1">
              <a:avLst/>
            </a:prstGeom>
            <a:solidFill>
              <a:schemeClr val="accent1"/>
            </a:solidFill>
            <a:ln w="12700" cap="flat" cmpd="sng" algn="ctr">
              <a:solidFill>
                <a:schemeClr val="tx1"/>
              </a:solidFill>
              <a:prstDash val="sysDot"/>
              <a:round/>
              <a:headEnd type="none" w="med" len="med"/>
              <a:tailEnd type="stealth" w="med" len="lg"/>
            </a:ln>
            <a:effectLst/>
          </p:spPr>
        </p:cxnSp>
        <p:cxnSp>
          <p:nvCxnSpPr>
            <p:cNvPr id="9" name="Straight Arrow Connector 8">
              <a:extLst>
                <a:ext uri="{FF2B5EF4-FFF2-40B4-BE49-F238E27FC236}">
                  <a16:creationId xmlns:a16="http://schemas.microsoft.com/office/drawing/2014/main" id="{CBF7BC4F-9363-A5CB-B782-7972F60A26A6}"/>
                </a:ext>
              </a:extLst>
            </p:cNvPr>
            <p:cNvCxnSpPr>
              <a:stCxn id="11" idx="3"/>
              <a:endCxn id="7" idx="1"/>
            </p:cNvCxnSpPr>
            <p:nvPr/>
          </p:nvCxnSpPr>
          <p:spPr bwMode="auto">
            <a:xfrm>
              <a:off x="7893095" y="2430442"/>
              <a:ext cx="538578" cy="967951"/>
            </a:xfrm>
            <a:prstGeom prst="straightConnector1">
              <a:avLst/>
            </a:prstGeom>
            <a:solidFill>
              <a:schemeClr val="accent1"/>
            </a:solidFill>
            <a:ln w="12700" cap="flat" cmpd="sng" algn="ctr">
              <a:solidFill>
                <a:schemeClr val="tx1"/>
              </a:solidFill>
              <a:prstDash val="sysDot"/>
              <a:round/>
              <a:headEnd type="none" w="med" len="med"/>
              <a:tailEnd type="stealth" w="med" len="lg"/>
            </a:ln>
            <a:effectLst/>
          </p:spPr>
        </p:cxnSp>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9F144408-8097-F503-24DE-F58F13870018}"/>
                    </a:ext>
                  </a:extLst>
                </p:cNvPr>
                <p:cNvSpPr/>
                <p:nvPr/>
              </p:nvSpPr>
              <p:spPr bwMode="auto">
                <a:xfrm>
                  <a:off x="7520759" y="3529030"/>
                  <a:ext cx="378300" cy="346826"/>
                </a:xfrm>
                <a:prstGeom prst="rect">
                  <a:avLst/>
                </a:prstGeom>
                <a:solidFill>
                  <a:schemeClr val="accent1"/>
                </a:solidFill>
                <a:ln w="12700" cap="flat" cmpd="sng" algn="ctr">
                  <a:solidFill>
                    <a:schemeClr val="tx1"/>
                  </a:solidFill>
                  <a:prstDash val="solid"/>
                  <a:round/>
                  <a:headEnd type="none" w="med" len="med"/>
                  <a:tailEnd type="none" w="med" len="med"/>
                </a:ln>
                <a:effectLst/>
              </p:spPr>
              <p:txBody>
                <a:bodyPr vert="horz" wrap="none" lIns="72000" tIns="0" rIns="0" bIns="45720" numCol="1" rtlCol="0" anchor="t" anchorCtr="0" compatLnSpc="1">
                  <a:prstTxWarp prst="textNoShape">
                    <a:avLst/>
                  </a:prstTxWarp>
                  <a:spAutoFit/>
                </a:bodyPr>
                <a:lstStyle/>
                <a:p>
                  <a:pPr algn="ctr"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sSub>
                          <m:sSubPr>
                            <m:ctrlPr>
                              <a:rPr lang="de-DE" sz="2000" i="1" dirty="0">
                                <a:solidFill>
                                  <a:schemeClr val="bg1"/>
                                </a:solidFill>
                                <a:latin typeface="Cambria Math" panose="02040503050406030204" pitchFamily="18" charset="0"/>
                                <a:cs typeface="Times New Roman"/>
                              </a:rPr>
                            </m:ctrlPr>
                          </m:sSubPr>
                          <m:e>
                            <m:r>
                              <a:rPr lang="en-US" sz="2000" i="1" dirty="0">
                                <a:solidFill>
                                  <a:schemeClr val="bg1"/>
                                </a:solidFill>
                                <a:latin typeface="Cambria Math" panose="02040503050406030204" pitchFamily="18" charset="0"/>
                                <a:cs typeface="Times New Roman"/>
                              </a:rPr>
                              <m:t>𝑎</m:t>
                            </m:r>
                          </m:e>
                          <m:sub>
                            <m:r>
                              <a:rPr lang="de-DE" sz="2000" i="1" dirty="0">
                                <a:solidFill>
                                  <a:schemeClr val="bg1"/>
                                </a:solidFill>
                                <a:latin typeface="Cambria Math" panose="02040503050406030204" pitchFamily="18" charset="0"/>
                                <a:cs typeface="Times New Roman"/>
                              </a:rPr>
                              <m:t>2</m:t>
                            </m:r>
                          </m:sub>
                        </m:sSub>
                      </m:oMath>
                    </m:oMathPara>
                  </a14:m>
                  <a:endParaRPr lang="en-US" sz="2000" baseline="-25000" dirty="0">
                    <a:solidFill>
                      <a:schemeClr val="bg1"/>
                    </a:solidFill>
                    <a:latin typeface="Times New Roman"/>
                    <a:cs typeface="Times New Roman"/>
                  </a:endParaRPr>
                </a:p>
              </p:txBody>
            </p:sp>
          </mc:Choice>
          <mc:Fallback xmlns="">
            <p:sp>
              <p:nvSpPr>
                <p:cNvPr id="10" name="Rectangle 9">
                  <a:extLst>
                    <a:ext uri="{FF2B5EF4-FFF2-40B4-BE49-F238E27FC236}">
                      <a16:creationId xmlns:a16="http://schemas.microsoft.com/office/drawing/2014/main" id="{9F144408-8097-F503-24DE-F58F13870018}"/>
                    </a:ext>
                  </a:extLst>
                </p:cNvPr>
                <p:cNvSpPr>
                  <a:spLocks noRot="1" noChangeAspect="1" noMove="1" noResize="1" noEditPoints="1" noAdjustHandles="1" noChangeArrowheads="1" noChangeShapeType="1" noTextEdit="1"/>
                </p:cNvSpPr>
                <p:nvPr/>
              </p:nvSpPr>
              <p:spPr bwMode="auto">
                <a:xfrm>
                  <a:off x="7520759" y="3529030"/>
                  <a:ext cx="378300" cy="346826"/>
                </a:xfrm>
                <a:prstGeom prst="rect">
                  <a:avLst/>
                </a:prstGeom>
                <a:blipFill>
                  <a:blip r:embed="rId4"/>
                  <a:stretch>
                    <a:fillRect/>
                  </a:stretch>
                </a:blipFill>
                <a:ln w="12700" cap="flat" cmpd="sng" algn="ctr">
                  <a:solidFill>
                    <a:schemeClr val="tx1"/>
                  </a:solidFill>
                  <a:prstDash val="solid"/>
                  <a:round/>
                  <a:headEnd type="none" w="med" len="med"/>
                  <a:tailEnd type="none" w="med" len="med"/>
                </a:ln>
                <a:effectLst/>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75CCDFA4-786D-0571-216D-AE785871BB94}"/>
                    </a:ext>
                  </a:extLst>
                </p:cNvPr>
                <p:cNvSpPr/>
                <p:nvPr/>
              </p:nvSpPr>
              <p:spPr bwMode="auto">
                <a:xfrm>
                  <a:off x="7520759" y="2257029"/>
                  <a:ext cx="372336" cy="346826"/>
                </a:xfrm>
                <a:prstGeom prst="rect">
                  <a:avLst/>
                </a:prstGeom>
                <a:solidFill>
                  <a:schemeClr val="accent1"/>
                </a:solidFill>
                <a:ln w="12700" cap="flat" cmpd="sng" algn="ctr">
                  <a:solidFill>
                    <a:schemeClr val="tx1"/>
                  </a:solidFill>
                  <a:prstDash val="solid"/>
                  <a:round/>
                  <a:headEnd type="none" w="med" len="med"/>
                  <a:tailEnd type="none" w="med" len="med"/>
                </a:ln>
                <a:effectLst/>
              </p:spPr>
              <p:txBody>
                <a:bodyPr vert="horz" wrap="none" lIns="72000" tIns="0" rIns="0" bIns="45720" numCol="1" rtlCol="0" anchor="t" anchorCtr="0" compatLnSpc="1">
                  <a:prstTxWarp prst="textNoShape">
                    <a:avLst/>
                  </a:prstTxWarp>
                  <a:spAutoFit/>
                </a:bodyPr>
                <a:lstStyle/>
                <a:p>
                  <a:pPr algn="ctr"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sSub>
                          <m:sSubPr>
                            <m:ctrlPr>
                              <a:rPr lang="de-DE" sz="2000" i="1" dirty="0">
                                <a:solidFill>
                                  <a:schemeClr val="bg1"/>
                                </a:solidFill>
                                <a:latin typeface="Cambria Math" panose="02040503050406030204" pitchFamily="18" charset="0"/>
                                <a:cs typeface="Times New Roman"/>
                              </a:rPr>
                            </m:ctrlPr>
                          </m:sSubPr>
                          <m:e>
                            <m:r>
                              <a:rPr lang="en-US" sz="2000" i="1" dirty="0">
                                <a:solidFill>
                                  <a:schemeClr val="bg1"/>
                                </a:solidFill>
                                <a:latin typeface="Cambria Math" panose="02040503050406030204" pitchFamily="18" charset="0"/>
                                <a:cs typeface="Times New Roman"/>
                              </a:rPr>
                              <m:t>𝑎</m:t>
                            </m:r>
                          </m:e>
                          <m:sub>
                            <m:r>
                              <a:rPr lang="de-DE" sz="2000" i="1" dirty="0">
                                <a:solidFill>
                                  <a:schemeClr val="bg1"/>
                                </a:solidFill>
                                <a:latin typeface="Cambria Math" panose="02040503050406030204" pitchFamily="18" charset="0"/>
                                <a:cs typeface="Times New Roman"/>
                              </a:rPr>
                              <m:t>1</m:t>
                            </m:r>
                          </m:sub>
                        </m:sSub>
                      </m:oMath>
                    </m:oMathPara>
                  </a14:m>
                  <a:endParaRPr lang="en-US" sz="2000" baseline="-25000" dirty="0">
                    <a:solidFill>
                      <a:schemeClr val="bg1"/>
                    </a:solidFill>
                    <a:latin typeface="Times New Roman"/>
                    <a:cs typeface="Times New Roman"/>
                  </a:endParaRPr>
                </a:p>
              </p:txBody>
            </p:sp>
          </mc:Choice>
          <mc:Fallback xmlns="">
            <p:sp>
              <p:nvSpPr>
                <p:cNvPr id="11" name="Rectangle 10">
                  <a:extLst>
                    <a:ext uri="{FF2B5EF4-FFF2-40B4-BE49-F238E27FC236}">
                      <a16:creationId xmlns:a16="http://schemas.microsoft.com/office/drawing/2014/main" id="{75CCDFA4-786D-0571-216D-AE785871BB94}"/>
                    </a:ext>
                  </a:extLst>
                </p:cNvPr>
                <p:cNvSpPr>
                  <a:spLocks noRot="1" noChangeAspect="1" noMove="1" noResize="1" noEditPoints="1" noAdjustHandles="1" noChangeArrowheads="1" noChangeShapeType="1" noTextEdit="1"/>
                </p:cNvSpPr>
                <p:nvPr/>
              </p:nvSpPr>
              <p:spPr bwMode="auto">
                <a:xfrm>
                  <a:off x="7520759" y="2257029"/>
                  <a:ext cx="372336" cy="346826"/>
                </a:xfrm>
                <a:prstGeom prst="rect">
                  <a:avLst/>
                </a:prstGeom>
                <a:blipFill>
                  <a:blip r:embed="rId5"/>
                  <a:stretch>
                    <a:fillRect/>
                  </a:stretch>
                </a:blipFill>
                <a:ln w="12700" cap="flat" cmpd="sng" algn="ctr">
                  <a:solidFill>
                    <a:schemeClr val="tx1"/>
                  </a:solidFill>
                  <a:prstDash val="solid"/>
                  <a:round/>
                  <a:headEnd type="none" w="med" len="med"/>
                  <a:tailEnd type="none" w="med" len="med"/>
                </a:ln>
                <a:effectLst/>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2" name="Oval 11">
                  <a:extLst>
                    <a:ext uri="{FF2B5EF4-FFF2-40B4-BE49-F238E27FC236}">
                      <a16:creationId xmlns:a16="http://schemas.microsoft.com/office/drawing/2014/main" id="{C5B273DF-F259-B938-9CFC-B4FA1F9591BD}"/>
                    </a:ext>
                  </a:extLst>
                </p:cNvPr>
                <p:cNvSpPr/>
                <p:nvPr/>
              </p:nvSpPr>
              <p:spPr bwMode="auto">
                <a:xfrm>
                  <a:off x="6552914" y="1895021"/>
                  <a:ext cx="457200" cy="457200"/>
                </a:xfrm>
                <a:prstGeom prst="ellipse">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72000" tIns="0" rIns="0" bIns="45720" numCol="1" rtlCol="0" anchor="b" anchorCtr="0" compatLnSpc="1">
                  <a:prstTxWarp prst="textNoShape">
                    <a:avLst/>
                  </a:prstTxWarp>
                </a:bodyPr>
                <a:lstStyle/>
                <a:p>
                  <a:pPr algn="ctr"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sSub>
                          <m:sSubPr>
                            <m:ctrlPr>
                              <a:rPr lang="de-DE" sz="2000" i="1" dirty="0">
                                <a:solidFill>
                                  <a:srgbClr val="081D58"/>
                                </a:solidFill>
                                <a:latin typeface="Cambria Math" panose="02040503050406030204" pitchFamily="18" charset="0"/>
                                <a:cs typeface="Times New Roman"/>
                              </a:rPr>
                            </m:ctrlPr>
                          </m:sSubPr>
                          <m:e>
                            <m:r>
                              <a:rPr lang="en-US" sz="2000" i="1" dirty="0">
                                <a:solidFill>
                                  <a:srgbClr val="081D58"/>
                                </a:solidFill>
                                <a:latin typeface="Cambria Math" panose="02040503050406030204" pitchFamily="18" charset="0"/>
                                <a:cs typeface="Times New Roman"/>
                              </a:rPr>
                              <m:t>𝑝</m:t>
                            </m:r>
                          </m:e>
                          <m:sub>
                            <m:r>
                              <a:rPr lang="de-DE" sz="2000" i="1" dirty="0">
                                <a:solidFill>
                                  <a:srgbClr val="081D58"/>
                                </a:solidFill>
                                <a:latin typeface="Cambria Math" panose="02040503050406030204" pitchFamily="18" charset="0"/>
                                <a:cs typeface="Times New Roman"/>
                              </a:rPr>
                              <m:t>1</m:t>
                            </m:r>
                          </m:sub>
                        </m:sSub>
                      </m:oMath>
                    </m:oMathPara>
                  </a14:m>
                  <a:endParaRPr lang="en-US" sz="2000" dirty="0">
                    <a:solidFill>
                      <a:srgbClr val="081D58"/>
                    </a:solidFill>
                    <a:latin typeface="Times New Roman"/>
                    <a:cs typeface="Times New Roman"/>
                  </a:endParaRPr>
                </a:p>
              </p:txBody>
            </p:sp>
          </mc:Choice>
          <mc:Fallback xmlns="">
            <p:sp>
              <p:nvSpPr>
                <p:cNvPr id="12" name="Oval 11">
                  <a:extLst>
                    <a:ext uri="{FF2B5EF4-FFF2-40B4-BE49-F238E27FC236}">
                      <a16:creationId xmlns:a16="http://schemas.microsoft.com/office/drawing/2014/main" id="{C5B273DF-F259-B938-9CFC-B4FA1F9591BD}"/>
                    </a:ext>
                  </a:extLst>
                </p:cNvPr>
                <p:cNvSpPr>
                  <a:spLocks noRot="1" noChangeAspect="1" noMove="1" noResize="1" noEditPoints="1" noAdjustHandles="1" noChangeArrowheads="1" noChangeShapeType="1" noTextEdit="1"/>
                </p:cNvSpPr>
                <p:nvPr/>
              </p:nvSpPr>
              <p:spPr bwMode="auto">
                <a:xfrm>
                  <a:off x="6552914" y="1895021"/>
                  <a:ext cx="457200" cy="457200"/>
                </a:xfrm>
                <a:prstGeom prst="ellipse">
                  <a:avLst/>
                </a:prstGeom>
                <a:blipFill>
                  <a:blip r:embed="rId6"/>
                  <a:stretch>
                    <a:fillRect/>
                  </a:stretch>
                </a:blipFill>
                <a:ln w="12700" cap="flat" cmpd="sng" algn="ctr">
                  <a:solidFill>
                    <a:schemeClr val="tx1"/>
                  </a:solidFill>
                  <a:prstDash val="solid"/>
                  <a:round/>
                  <a:headEnd type="none" w="med" len="med"/>
                  <a:tailEnd type="none" w="med" len="med"/>
                </a:ln>
                <a:effectLst/>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3" name="Oval 12">
                  <a:extLst>
                    <a:ext uri="{FF2B5EF4-FFF2-40B4-BE49-F238E27FC236}">
                      <a16:creationId xmlns:a16="http://schemas.microsoft.com/office/drawing/2014/main" id="{285EAD39-1A5B-E4E1-4631-59B68B15F1C1}"/>
                    </a:ext>
                  </a:extLst>
                </p:cNvPr>
                <p:cNvSpPr/>
                <p:nvPr/>
              </p:nvSpPr>
              <p:spPr bwMode="auto">
                <a:xfrm>
                  <a:off x="6552914" y="2515781"/>
                  <a:ext cx="457200" cy="457200"/>
                </a:xfrm>
                <a:prstGeom prst="ellipse">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72000" tIns="0" rIns="0" bIns="45720" numCol="1" rtlCol="0" anchor="b" anchorCtr="0" compatLnSpc="1">
                  <a:prstTxWarp prst="textNoShape">
                    <a:avLst/>
                  </a:prstTxWarp>
                </a:bodyPr>
                <a:lstStyle/>
                <a:p>
                  <a:pPr algn="ctr"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sSub>
                          <m:sSubPr>
                            <m:ctrlPr>
                              <a:rPr lang="de-DE" sz="2000" i="1" dirty="0">
                                <a:solidFill>
                                  <a:srgbClr val="081D58"/>
                                </a:solidFill>
                                <a:latin typeface="Cambria Math" panose="02040503050406030204" pitchFamily="18" charset="0"/>
                                <a:cs typeface="Times New Roman"/>
                              </a:rPr>
                            </m:ctrlPr>
                          </m:sSubPr>
                          <m:e>
                            <m:r>
                              <a:rPr lang="en-US" sz="2000" i="1" dirty="0">
                                <a:solidFill>
                                  <a:srgbClr val="081D58"/>
                                </a:solidFill>
                                <a:latin typeface="Cambria Math" panose="02040503050406030204" pitchFamily="18" charset="0"/>
                                <a:cs typeface="Times New Roman"/>
                              </a:rPr>
                              <m:t>𝑞</m:t>
                            </m:r>
                          </m:e>
                          <m:sub>
                            <m:r>
                              <a:rPr lang="de-DE" sz="2000" i="1" dirty="0">
                                <a:solidFill>
                                  <a:srgbClr val="081D58"/>
                                </a:solidFill>
                                <a:latin typeface="Cambria Math" panose="02040503050406030204" pitchFamily="18" charset="0"/>
                                <a:cs typeface="Times New Roman"/>
                              </a:rPr>
                              <m:t>1</m:t>
                            </m:r>
                          </m:sub>
                        </m:sSub>
                      </m:oMath>
                    </m:oMathPara>
                  </a14:m>
                  <a:endParaRPr lang="en-US" sz="2000" dirty="0">
                    <a:solidFill>
                      <a:srgbClr val="081D58"/>
                    </a:solidFill>
                    <a:latin typeface="Times New Roman"/>
                    <a:cs typeface="Times New Roman"/>
                  </a:endParaRPr>
                </a:p>
              </p:txBody>
            </p:sp>
          </mc:Choice>
          <mc:Fallback xmlns="">
            <p:sp>
              <p:nvSpPr>
                <p:cNvPr id="13" name="Oval 12">
                  <a:extLst>
                    <a:ext uri="{FF2B5EF4-FFF2-40B4-BE49-F238E27FC236}">
                      <a16:creationId xmlns:a16="http://schemas.microsoft.com/office/drawing/2014/main" id="{285EAD39-1A5B-E4E1-4631-59B68B15F1C1}"/>
                    </a:ext>
                  </a:extLst>
                </p:cNvPr>
                <p:cNvSpPr>
                  <a:spLocks noRot="1" noChangeAspect="1" noMove="1" noResize="1" noEditPoints="1" noAdjustHandles="1" noChangeArrowheads="1" noChangeShapeType="1" noTextEdit="1"/>
                </p:cNvSpPr>
                <p:nvPr/>
              </p:nvSpPr>
              <p:spPr bwMode="auto">
                <a:xfrm>
                  <a:off x="6552914" y="2515781"/>
                  <a:ext cx="457200" cy="457200"/>
                </a:xfrm>
                <a:prstGeom prst="ellipse">
                  <a:avLst/>
                </a:prstGeom>
                <a:blipFill>
                  <a:blip r:embed="rId7"/>
                  <a:stretch>
                    <a:fillRect/>
                  </a:stretch>
                </a:blipFill>
                <a:ln w="12700" cap="flat" cmpd="sng" algn="ctr">
                  <a:solidFill>
                    <a:schemeClr val="tx1"/>
                  </a:solidFill>
                  <a:prstDash val="solid"/>
                  <a:round/>
                  <a:headEnd type="none" w="med" len="med"/>
                  <a:tailEnd type="none" w="med" len="med"/>
                </a:ln>
                <a:effectLst/>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4" name="Oval 13">
                  <a:extLst>
                    <a:ext uri="{FF2B5EF4-FFF2-40B4-BE49-F238E27FC236}">
                      <a16:creationId xmlns:a16="http://schemas.microsoft.com/office/drawing/2014/main" id="{E891F5D9-DC33-B3D2-3532-3022E3823259}"/>
                    </a:ext>
                  </a:extLst>
                </p:cNvPr>
                <p:cNvSpPr/>
                <p:nvPr/>
              </p:nvSpPr>
              <p:spPr bwMode="auto">
                <a:xfrm>
                  <a:off x="6552914" y="3238141"/>
                  <a:ext cx="457200" cy="457200"/>
                </a:xfrm>
                <a:prstGeom prst="ellipse">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72000" tIns="0" rIns="0" bIns="45720" numCol="1" rtlCol="0" anchor="b" anchorCtr="0" compatLnSpc="1">
                  <a:prstTxWarp prst="textNoShape">
                    <a:avLst/>
                  </a:prstTxWarp>
                </a:bodyPr>
                <a:lstStyle/>
                <a:p>
                  <a:pPr algn="ctr"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sSub>
                          <m:sSubPr>
                            <m:ctrlPr>
                              <a:rPr lang="de-DE" sz="2000" i="1" dirty="0">
                                <a:solidFill>
                                  <a:srgbClr val="081D58"/>
                                </a:solidFill>
                                <a:latin typeface="Cambria Math" panose="02040503050406030204" pitchFamily="18" charset="0"/>
                                <a:cs typeface="Times New Roman"/>
                              </a:rPr>
                            </m:ctrlPr>
                          </m:sSubPr>
                          <m:e>
                            <m:r>
                              <a:rPr lang="en-US" sz="2000" i="1" dirty="0">
                                <a:solidFill>
                                  <a:srgbClr val="081D58"/>
                                </a:solidFill>
                                <a:latin typeface="Cambria Math" panose="02040503050406030204" pitchFamily="18" charset="0"/>
                                <a:cs typeface="Times New Roman"/>
                              </a:rPr>
                              <m:t>𝑝</m:t>
                            </m:r>
                          </m:e>
                          <m:sub>
                            <m:r>
                              <a:rPr lang="de-DE" sz="2000" i="1" dirty="0">
                                <a:solidFill>
                                  <a:srgbClr val="081D58"/>
                                </a:solidFill>
                                <a:latin typeface="Cambria Math" panose="02040503050406030204" pitchFamily="18" charset="0"/>
                                <a:cs typeface="Times New Roman"/>
                              </a:rPr>
                              <m:t>2</m:t>
                            </m:r>
                          </m:sub>
                        </m:sSub>
                      </m:oMath>
                    </m:oMathPara>
                  </a14:m>
                  <a:endParaRPr lang="en-US" sz="2000" baseline="-25000" dirty="0">
                    <a:solidFill>
                      <a:srgbClr val="081D58"/>
                    </a:solidFill>
                    <a:latin typeface="Times New Roman"/>
                    <a:cs typeface="Times New Roman"/>
                  </a:endParaRPr>
                </a:p>
              </p:txBody>
            </p:sp>
          </mc:Choice>
          <mc:Fallback xmlns="">
            <p:sp>
              <p:nvSpPr>
                <p:cNvPr id="14" name="Oval 13">
                  <a:extLst>
                    <a:ext uri="{FF2B5EF4-FFF2-40B4-BE49-F238E27FC236}">
                      <a16:creationId xmlns:a16="http://schemas.microsoft.com/office/drawing/2014/main" id="{E891F5D9-DC33-B3D2-3532-3022E3823259}"/>
                    </a:ext>
                  </a:extLst>
                </p:cNvPr>
                <p:cNvSpPr>
                  <a:spLocks noRot="1" noChangeAspect="1" noMove="1" noResize="1" noEditPoints="1" noAdjustHandles="1" noChangeArrowheads="1" noChangeShapeType="1" noTextEdit="1"/>
                </p:cNvSpPr>
                <p:nvPr/>
              </p:nvSpPr>
              <p:spPr bwMode="auto">
                <a:xfrm>
                  <a:off x="6552914" y="3238141"/>
                  <a:ext cx="457200" cy="457200"/>
                </a:xfrm>
                <a:prstGeom prst="ellipse">
                  <a:avLst/>
                </a:prstGeom>
                <a:blipFill>
                  <a:blip r:embed="rId8"/>
                  <a:stretch>
                    <a:fillRect/>
                  </a:stretch>
                </a:blipFill>
                <a:ln w="12700" cap="flat" cmpd="sng" algn="ctr">
                  <a:solidFill>
                    <a:schemeClr val="tx1"/>
                  </a:solidFill>
                  <a:prstDash val="solid"/>
                  <a:round/>
                  <a:headEnd type="none" w="med" len="med"/>
                  <a:tailEnd type="none" w="med" len="med"/>
                </a:ln>
                <a:effectLst/>
              </p:spPr>
              <p:txBody>
                <a:bodyPr/>
                <a:lstStyle/>
                <a:p>
                  <a:r>
                    <a:rPr lang="en-DE">
                      <a:noFill/>
                    </a:rPr>
                    <a:t> </a:t>
                  </a:r>
                </a:p>
              </p:txBody>
            </p:sp>
          </mc:Fallback>
        </mc:AlternateContent>
        <p:cxnSp>
          <p:nvCxnSpPr>
            <p:cNvPr id="15" name="Straight Arrow Connector 14">
              <a:extLst>
                <a:ext uri="{FF2B5EF4-FFF2-40B4-BE49-F238E27FC236}">
                  <a16:creationId xmlns:a16="http://schemas.microsoft.com/office/drawing/2014/main" id="{BE4EA8B7-1345-AFAE-5411-EAD5289B91CC}"/>
                </a:ext>
              </a:extLst>
            </p:cNvPr>
            <p:cNvCxnSpPr>
              <a:stCxn id="12" idx="6"/>
              <a:endCxn id="11" idx="1"/>
            </p:cNvCxnSpPr>
            <p:nvPr/>
          </p:nvCxnSpPr>
          <p:spPr bwMode="auto">
            <a:xfrm>
              <a:off x="7010114" y="2123621"/>
              <a:ext cx="510645" cy="306821"/>
            </a:xfrm>
            <a:prstGeom prst="straightConnector1">
              <a:avLst/>
            </a:prstGeom>
            <a:solidFill>
              <a:schemeClr val="accent1"/>
            </a:solidFill>
            <a:ln w="12700" cap="flat" cmpd="sng" algn="ctr">
              <a:solidFill>
                <a:schemeClr val="tx1"/>
              </a:solidFill>
              <a:prstDash val="sysDot"/>
              <a:round/>
              <a:headEnd type="none" w="med" len="med"/>
              <a:tailEnd type="stealth" w="med" len="lg"/>
            </a:ln>
            <a:effectLst/>
          </p:spPr>
        </p:cxnSp>
        <p:cxnSp>
          <p:nvCxnSpPr>
            <p:cNvPr id="16" name="Straight Arrow Connector 15">
              <a:extLst>
                <a:ext uri="{FF2B5EF4-FFF2-40B4-BE49-F238E27FC236}">
                  <a16:creationId xmlns:a16="http://schemas.microsoft.com/office/drawing/2014/main" id="{C8523C5D-8F5E-1218-A2AE-432CC6E067FA}"/>
                </a:ext>
              </a:extLst>
            </p:cNvPr>
            <p:cNvCxnSpPr>
              <a:cxnSpLocks/>
              <a:stCxn id="13" idx="6"/>
              <a:endCxn id="11" idx="1"/>
            </p:cNvCxnSpPr>
            <p:nvPr/>
          </p:nvCxnSpPr>
          <p:spPr bwMode="auto">
            <a:xfrm flipV="1">
              <a:off x="7010114" y="2430442"/>
              <a:ext cx="510645" cy="313939"/>
            </a:xfrm>
            <a:prstGeom prst="straightConnector1">
              <a:avLst/>
            </a:prstGeom>
            <a:solidFill>
              <a:schemeClr val="accent1"/>
            </a:solidFill>
            <a:ln w="12700" cap="flat" cmpd="sng" algn="ctr">
              <a:solidFill>
                <a:schemeClr val="tx1"/>
              </a:solidFill>
              <a:prstDash val="sysDot"/>
              <a:round/>
              <a:headEnd type="none" w="med" len="med"/>
              <a:tailEnd type="stealth" w="med" len="lg"/>
            </a:ln>
            <a:effectLst/>
          </p:spPr>
        </p:cxnSp>
        <p:cxnSp>
          <p:nvCxnSpPr>
            <p:cNvPr id="17" name="Straight Arrow Connector 16">
              <a:extLst>
                <a:ext uri="{FF2B5EF4-FFF2-40B4-BE49-F238E27FC236}">
                  <a16:creationId xmlns:a16="http://schemas.microsoft.com/office/drawing/2014/main" id="{636E80FF-147D-7F52-567C-0B25CB115E0F}"/>
                </a:ext>
              </a:extLst>
            </p:cNvPr>
            <p:cNvCxnSpPr>
              <a:cxnSpLocks/>
              <a:stCxn id="19" idx="6"/>
              <a:endCxn id="10" idx="1"/>
            </p:cNvCxnSpPr>
            <p:nvPr/>
          </p:nvCxnSpPr>
          <p:spPr bwMode="auto">
            <a:xfrm flipV="1">
              <a:off x="7010114" y="3702443"/>
              <a:ext cx="510645" cy="385058"/>
            </a:xfrm>
            <a:prstGeom prst="straightConnector1">
              <a:avLst/>
            </a:prstGeom>
            <a:solidFill>
              <a:schemeClr val="accent1"/>
            </a:solidFill>
            <a:ln w="12700" cap="flat" cmpd="sng" algn="ctr">
              <a:solidFill>
                <a:schemeClr val="tx1"/>
              </a:solidFill>
              <a:prstDash val="sysDot"/>
              <a:round/>
              <a:headEnd type="none" w="med" len="med"/>
              <a:tailEnd type="stealth" w="med" len="lg"/>
            </a:ln>
            <a:effectLst/>
          </p:spPr>
        </p:cxnSp>
        <p:cxnSp>
          <p:nvCxnSpPr>
            <p:cNvPr id="18" name="Straight Arrow Connector 17">
              <a:extLst>
                <a:ext uri="{FF2B5EF4-FFF2-40B4-BE49-F238E27FC236}">
                  <a16:creationId xmlns:a16="http://schemas.microsoft.com/office/drawing/2014/main" id="{E1EE9209-CBF8-F54A-0000-1FC7233177B2}"/>
                </a:ext>
              </a:extLst>
            </p:cNvPr>
            <p:cNvCxnSpPr>
              <a:stCxn id="14" idx="6"/>
              <a:endCxn id="10" idx="1"/>
            </p:cNvCxnSpPr>
            <p:nvPr/>
          </p:nvCxnSpPr>
          <p:spPr bwMode="auto">
            <a:xfrm>
              <a:off x="7010114" y="3466741"/>
              <a:ext cx="510645" cy="235702"/>
            </a:xfrm>
            <a:prstGeom prst="straightConnector1">
              <a:avLst/>
            </a:prstGeom>
            <a:solidFill>
              <a:schemeClr val="accent1"/>
            </a:solidFill>
            <a:ln w="12700" cap="flat" cmpd="sng" algn="ctr">
              <a:solidFill>
                <a:schemeClr val="tx1"/>
              </a:solidFill>
              <a:prstDash val="sysDot"/>
              <a:round/>
              <a:headEnd type="none" w="med" len="med"/>
              <a:tailEnd type="stealth" w="med" len="lg"/>
            </a:ln>
            <a:effectLst/>
          </p:spPr>
        </p:cxnSp>
        <mc:AlternateContent xmlns:mc="http://schemas.openxmlformats.org/markup-compatibility/2006" xmlns:a14="http://schemas.microsoft.com/office/drawing/2010/main">
          <mc:Choice Requires="a14">
            <p:sp>
              <p:nvSpPr>
                <p:cNvPr id="19" name="Oval 18">
                  <a:extLst>
                    <a:ext uri="{FF2B5EF4-FFF2-40B4-BE49-F238E27FC236}">
                      <a16:creationId xmlns:a16="http://schemas.microsoft.com/office/drawing/2014/main" id="{1A165350-BB38-3007-7F05-6D81F34315B2}"/>
                    </a:ext>
                  </a:extLst>
                </p:cNvPr>
                <p:cNvSpPr/>
                <p:nvPr/>
              </p:nvSpPr>
              <p:spPr bwMode="auto">
                <a:xfrm>
                  <a:off x="6552914" y="3858901"/>
                  <a:ext cx="457200" cy="457200"/>
                </a:xfrm>
                <a:prstGeom prst="ellipse">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72000" tIns="0" rIns="0" bIns="45720" numCol="1" rtlCol="0" anchor="b" anchorCtr="0" compatLnSpc="1">
                  <a:prstTxWarp prst="textNoShape">
                    <a:avLst/>
                  </a:prstTxWarp>
                </a:bodyPr>
                <a:lstStyle/>
                <a:p>
                  <a:pPr algn="ctr"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sSub>
                          <m:sSubPr>
                            <m:ctrlPr>
                              <a:rPr lang="de-DE" sz="2000" i="1" dirty="0">
                                <a:solidFill>
                                  <a:srgbClr val="081D58"/>
                                </a:solidFill>
                                <a:latin typeface="Cambria Math" panose="02040503050406030204" pitchFamily="18" charset="0"/>
                                <a:cs typeface="Times New Roman"/>
                              </a:rPr>
                            </m:ctrlPr>
                          </m:sSubPr>
                          <m:e>
                            <m:r>
                              <a:rPr lang="en-US" sz="2000" i="1" dirty="0">
                                <a:solidFill>
                                  <a:srgbClr val="081D58"/>
                                </a:solidFill>
                                <a:latin typeface="Cambria Math" panose="02040503050406030204" pitchFamily="18" charset="0"/>
                                <a:cs typeface="Times New Roman"/>
                              </a:rPr>
                              <m:t>𝑞</m:t>
                            </m:r>
                          </m:e>
                          <m:sub>
                            <m:r>
                              <a:rPr lang="de-DE" sz="2000" i="1" dirty="0">
                                <a:solidFill>
                                  <a:srgbClr val="081D58"/>
                                </a:solidFill>
                                <a:latin typeface="Cambria Math" panose="02040503050406030204" pitchFamily="18" charset="0"/>
                                <a:cs typeface="Times New Roman"/>
                              </a:rPr>
                              <m:t>2</m:t>
                            </m:r>
                          </m:sub>
                        </m:sSub>
                      </m:oMath>
                    </m:oMathPara>
                  </a14:m>
                  <a:endParaRPr lang="en-US" sz="2000" i="1" baseline="-25000" dirty="0">
                    <a:solidFill>
                      <a:srgbClr val="081D58"/>
                    </a:solidFill>
                    <a:latin typeface="Times New Roman"/>
                    <a:cs typeface="Times New Roman"/>
                  </a:endParaRPr>
                </a:p>
              </p:txBody>
            </p:sp>
          </mc:Choice>
          <mc:Fallback xmlns="">
            <p:sp>
              <p:nvSpPr>
                <p:cNvPr id="19" name="Oval 18">
                  <a:extLst>
                    <a:ext uri="{FF2B5EF4-FFF2-40B4-BE49-F238E27FC236}">
                      <a16:creationId xmlns:a16="http://schemas.microsoft.com/office/drawing/2014/main" id="{1A165350-BB38-3007-7F05-6D81F34315B2}"/>
                    </a:ext>
                  </a:extLst>
                </p:cNvPr>
                <p:cNvSpPr>
                  <a:spLocks noRot="1" noChangeAspect="1" noMove="1" noResize="1" noEditPoints="1" noAdjustHandles="1" noChangeArrowheads="1" noChangeShapeType="1" noTextEdit="1"/>
                </p:cNvSpPr>
                <p:nvPr/>
              </p:nvSpPr>
              <p:spPr bwMode="auto">
                <a:xfrm>
                  <a:off x="6552914" y="3858901"/>
                  <a:ext cx="457200" cy="457200"/>
                </a:xfrm>
                <a:prstGeom prst="ellipse">
                  <a:avLst/>
                </a:prstGeom>
                <a:blipFill>
                  <a:blip r:embed="rId9"/>
                  <a:stretch>
                    <a:fillRect/>
                  </a:stretch>
                </a:blipFill>
                <a:ln w="12700" cap="flat" cmpd="sng" algn="ctr">
                  <a:solidFill>
                    <a:schemeClr val="tx1"/>
                  </a:solidFill>
                  <a:prstDash val="solid"/>
                  <a:round/>
                  <a:headEnd type="none" w="med" len="med"/>
                  <a:tailEnd type="none" w="med" len="med"/>
                </a:ln>
                <a:effectLst/>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20" name="Rectangle 19">
                  <a:extLst>
                    <a:ext uri="{FF2B5EF4-FFF2-40B4-BE49-F238E27FC236}">
                      <a16:creationId xmlns:a16="http://schemas.microsoft.com/office/drawing/2014/main" id="{F0BC7108-F529-22AF-B34F-28D22571075C}"/>
                    </a:ext>
                  </a:extLst>
                </p:cNvPr>
                <p:cNvSpPr/>
                <p:nvPr/>
              </p:nvSpPr>
              <p:spPr bwMode="auto">
                <a:xfrm>
                  <a:off x="7520759" y="4872705"/>
                  <a:ext cx="378300" cy="346826"/>
                </a:xfrm>
                <a:prstGeom prst="rect">
                  <a:avLst/>
                </a:prstGeom>
                <a:solidFill>
                  <a:schemeClr val="accent1"/>
                </a:solidFill>
                <a:ln w="12700" cap="flat" cmpd="sng" algn="ctr">
                  <a:solidFill>
                    <a:schemeClr val="tx1"/>
                  </a:solidFill>
                  <a:prstDash val="solid"/>
                  <a:round/>
                  <a:headEnd type="none" w="med" len="med"/>
                  <a:tailEnd type="none" w="med" len="med"/>
                </a:ln>
                <a:effectLst/>
              </p:spPr>
              <p:txBody>
                <a:bodyPr vert="horz" wrap="none" lIns="72000" tIns="0" rIns="0" bIns="45720" numCol="1" rtlCol="0" anchor="t" anchorCtr="0" compatLnSpc="1">
                  <a:prstTxWarp prst="textNoShape">
                    <a:avLst/>
                  </a:prstTxWarp>
                  <a:spAutoFit/>
                </a:bodyPr>
                <a:lstStyle/>
                <a:p>
                  <a:pPr algn="ctr"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sSub>
                          <m:sSubPr>
                            <m:ctrlPr>
                              <a:rPr lang="de-DE" sz="2000" i="1" dirty="0">
                                <a:solidFill>
                                  <a:schemeClr val="bg1"/>
                                </a:solidFill>
                                <a:latin typeface="Cambria Math" panose="02040503050406030204" pitchFamily="18" charset="0"/>
                                <a:cs typeface="Times New Roman"/>
                              </a:rPr>
                            </m:ctrlPr>
                          </m:sSubPr>
                          <m:e>
                            <m:r>
                              <a:rPr lang="en-US" sz="2000" i="1" dirty="0">
                                <a:solidFill>
                                  <a:schemeClr val="bg1"/>
                                </a:solidFill>
                                <a:latin typeface="Cambria Math" panose="02040503050406030204" pitchFamily="18" charset="0"/>
                                <a:cs typeface="Times New Roman"/>
                              </a:rPr>
                              <m:t>𝑎</m:t>
                            </m:r>
                          </m:e>
                          <m:sub>
                            <m:r>
                              <a:rPr lang="de-DE" sz="2000" i="1" dirty="0">
                                <a:solidFill>
                                  <a:schemeClr val="bg1"/>
                                </a:solidFill>
                                <a:latin typeface="Cambria Math" panose="02040503050406030204" pitchFamily="18" charset="0"/>
                                <a:cs typeface="Times New Roman"/>
                              </a:rPr>
                              <m:t>3</m:t>
                            </m:r>
                          </m:sub>
                        </m:sSub>
                      </m:oMath>
                    </m:oMathPara>
                  </a14:m>
                  <a:endParaRPr lang="en-US" sz="2000" baseline="-25000" dirty="0">
                    <a:solidFill>
                      <a:schemeClr val="bg1"/>
                    </a:solidFill>
                    <a:latin typeface="Times New Roman"/>
                    <a:cs typeface="Times New Roman"/>
                  </a:endParaRPr>
                </a:p>
              </p:txBody>
            </p:sp>
          </mc:Choice>
          <mc:Fallback xmlns="">
            <p:sp>
              <p:nvSpPr>
                <p:cNvPr id="20" name="Rectangle 19">
                  <a:extLst>
                    <a:ext uri="{FF2B5EF4-FFF2-40B4-BE49-F238E27FC236}">
                      <a16:creationId xmlns:a16="http://schemas.microsoft.com/office/drawing/2014/main" id="{F0BC7108-F529-22AF-B34F-28D22571075C}"/>
                    </a:ext>
                  </a:extLst>
                </p:cNvPr>
                <p:cNvSpPr>
                  <a:spLocks noRot="1" noChangeAspect="1" noMove="1" noResize="1" noEditPoints="1" noAdjustHandles="1" noChangeArrowheads="1" noChangeShapeType="1" noTextEdit="1"/>
                </p:cNvSpPr>
                <p:nvPr/>
              </p:nvSpPr>
              <p:spPr bwMode="auto">
                <a:xfrm>
                  <a:off x="7520759" y="4872705"/>
                  <a:ext cx="378300" cy="346826"/>
                </a:xfrm>
                <a:prstGeom prst="rect">
                  <a:avLst/>
                </a:prstGeom>
                <a:blipFill>
                  <a:blip r:embed="rId10"/>
                  <a:stretch>
                    <a:fillRect/>
                  </a:stretch>
                </a:blipFill>
                <a:ln w="12700" cap="flat" cmpd="sng" algn="ctr">
                  <a:solidFill>
                    <a:schemeClr val="tx1"/>
                  </a:solidFill>
                  <a:prstDash val="solid"/>
                  <a:round/>
                  <a:headEnd type="none" w="med" len="med"/>
                  <a:tailEnd type="none" w="med" len="med"/>
                </a:ln>
                <a:effectLst/>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21" name="Oval 20">
                  <a:extLst>
                    <a:ext uri="{FF2B5EF4-FFF2-40B4-BE49-F238E27FC236}">
                      <a16:creationId xmlns:a16="http://schemas.microsoft.com/office/drawing/2014/main" id="{697CC29A-F04D-5BF8-8864-E18559BB8E29}"/>
                    </a:ext>
                  </a:extLst>
                </p:cNvPr>
                <p:cNvSpPr/>
                <p:nvPr/>
              </p:nvSpPr>
              <p:spPr bwMode="auto">
                <a:xfrm>
                  <a:off x="6552914" y="4479661"/>
                  <a:ext cx="457200" cy="457200"/>
                </a:xfrm>
                <a:prstGeom prst="ellipse">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72000" tIns="0" rIns="0" bIns="45720" numCol="1" rtlCol="0" anchor="b" anchorCtr="0" compatLnSpc="1">
                  <a:prstTxWarp prst="textNoShape">
                    <a:avLst/>
                  </a:prstTxWarp>
                </a:bodyPr>
                <a:lstStyle/>
                <a:p>
                  <a:pPr algn="ctr"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sSub>
                          <m:sSubPr>
                            <m:ctrlPr>
                              <a:rPr lang="de-DE" sz="2000" i="1" dirty="0">
                                <a:solidFill>
                                  <a:srgbClr val="081D58"/>
                                </a:solidFill>
                                <a:latin typeface="Cambria Math" panose="02040503050406030204" pitchFamily="18" charset="0"/>
                                <a:cs typeface="Times New Roman"/>
                              </a:rPr>
                            </m:ctrlPr>
                          </m:sSubPr>
                          <m:e>
                            <m:r>
                              <a:rPr lang="en-US" sz="2000" i="1" dirty="0">
                                <a:solidFill>
                                  <a:srgbClr val="081D58"/>
                                </a:solidFill>
                                <a:latin typeface="Cambria Math" panose="02040503050406030204" pitchFamily="18" charset="0"/>
                                <a:cs typeface="Times New Roman"/>
                              </a:rPr>
                              <m:t>𝑝</m:t>
                            </m:r>
                          </m:e>
                          <m:sub>
                            <m:r>
                              <a:rPr lang="de-DE" sz="2000" i="1" dirty="0">
                                <a:solidFill>
                                  <a:srgbClr val="081D58"/>
                                </a:solidFill>
                                <a:latin typeface="Cambria Math" panose="02040503050406030204" pitchFamily="18" charset="0"/>
                                <a:cs typeface="Times New Roman"/>
                              </a:rPr>
                              <m:t>3</m:t>
                            </m:r>
                          </m:sub>
                        </m:sSub>
                      </m:oMath>
                    </m:oMathPara>
                  </a14:m>
                  <a:endParaRPr lang="en-US" sz="2000" baseline="-25000" dirty="0">
                    <a:solidFill>
                      <a:srgbClr val="081D58"/>
                    </a:solidFill>
                    <a:latin typeface="Times New Roman"/>
                    <a:cs typeface="Times New Roman"/>
                  </a:endParaRPr>
                </a:p>
              </p:txBody>
            </p:sp>
          </mc:Choice>
          <mc:Fallback xmlns="">
            <p:sp>
              <p:nvSpPr>
                <p:cNvPr id="21" name="Oval 20">
                  <a:extLst>
                    <a:ext uri="{FF2B5EF4-FFF2-40B4-BE49-F238E27FC236}">
                      <a16:creationId xmlns:a16="http://schemas.microsoft.com/office/drawing/2014/main" id="{697CC29A-F04D-5BF8-8864-E18559BB8E29}"/>
                    </a:ext>
                  </a:extLst>
                </p:cNvPr>
                <p:cNvSpPr>
                  <a:spLocks noRot="1" noChangeAspect="1" noMove="1" noResize="1" noEditPoints="1" noAdjustHandles="1" noChangeArrowheads="1" noChangeShapeType="1" noTextEdit="1"/>
                </p:cNvSpPr>
                <p:nvPr/>
              </p:nvSpPr>
              <p:spPr bwMode="auto">
                <a:xfrm>
                  <a:off x="6552914" y="4479661"/>
                  <a:ext cx="457200" cy="457200"/>
                </a:xfrm>
                <a:prstGeom prst="ellipse">
                  <a:avLst/>
                </a:prstGeom>
                <a:blipFill>
                  <a:blip r:embed="rId11"/>
                  <a:stretch>
                    <a:fillRect/>
                  </a:stretch>
                </a:blipFill>
                <a:ln w="12700" cap="flat" cmpd="sng" algn="ctr">
                  <a:solidFill>
                    <a:schemeClr val="tx1"/>
                  </a:solidFill>
                  <a:prstDash val="solid"/>
                  <a:round/>
                  <a:headEnd type="none" w="med" len="med"/>
                  <a:tailEnd type="none" w="med" len="med"/>
                </a:ln>
                <a:effectLst/>
              </p:spPr>
              <p:txBody>
                <a:bodyPr/>
                <a:lstStyle/>
                <a:p>
                  <a:r>
                    <a:rPr lang="en-DE">
                      <a:noFill/>
                    </a:rPr>
                    <a:t> </a:t>
                  </a:r>
                </a:p>
              </p:txBody>
            </p:sp>
          </mc:Fallback>
        </mc:AlternateContent>
        <p:cxnSp>
          <p:nvCxnSpPr>
            <p:cNvPr id="22" name="Straight Arrow Connector 21">
              <a:extLst>
                <a:ext uri="{FF2B5EF4-FFF2-40B4-BE49-F238E27FC236}">
                  <a16:creationId xmlns:a16="http://schemas.microsoft.com/office/drawing/2014/main" id="{8FEC5975-9026-8564-6EB6-91B2356F4FB7}"/>
                </a:ext>
              </a:extLst>
            </p:cNvPr>
            <p:cNvCxnSpPr>
              <a:cxnSpLocks/>
              <a:stCxn id="24" idx="6"/>
              <a:endCxn id="20" idx="1"/>
            </p:cNvCxnSpPr>
            <p:nvPr/>
          </p:nvCxnSpPr>
          <p:spPr bwMode="auto">
            <a:xfrm flipV="1">
              <a:off x="7010114" y="5046118"/>
              <a:ext cx="510645" cy="282902"/>
            </a:xfrm>
            <a:prstGeom prst="straightConnector1">
              <a:avLst/>
            </a:prstGeom>
            <a:solidFill>
              <a:schemeClr val="accent1"/>
            </a:solidFill>
            <a:ln w="12700" cap="flat" cmpd="sng" algn="ctr">
              <a:solidFill>
                <a:schemeClr val="tx1"/>
              </a:solidFill>
              <a:prstDash val="sysDot"/>
              <a:round/>
              <a:headEnd type="none" w="med" len="med"/>
              <a:tailEnd type="stealth" w="med" len="lg"/>
            </a:ln>
            <a:effectLst/>
          </p:spPr>
        </p:cxnSp>
        <p:cxnSp>
          <p:nvCxnSpPr>
            <p:cNvPr id="23" name="Straight Arrow Connector 22">
              <a:extLst>
                <a:ext uri="{FF2B5EF4-FFF2-40B4-BE49-F238E27FC236}">
                  <a16:creationId xmlns:a16="http://schemas.microsoft.com/office/drawing/2014/main" id="{8422BEE3-0C73-1F23-CE86-3D71C3B25CCC}"/>
                </a:ext>
              </a:extLst>
            </p:cNvPr>
            <p:cNvCxnSpPr>
              <a:cxnSpLocks/>
              <a:stCxn id="21" idx="6"/>
              <a:endCxn id="20" idx="1"/>
            </p:cNvCxnSpPr>
            <p:nvPr/>
          </p:nvCxnSpPr>
          <p:spPr bwMode="auto">
            <a:xfrm>
              <a:off x="7010114" y="4708261"/>
              <a:ext cx="510645" cy="337857"/>
            </a:xfrm>
            <a:prstGeom prst="straightConnector1">
              <a:avLst/>
            </a:prstGeom>
            <a:solidFill>
              <a:schemeClr val="accent1"/>
            </a:solidFill>
            <a:ln w="12700" cap="flat" cmpd="sng" algn="ctr">
              <a:solidFill>
                <a:schemeClr val="tx1"/>
              </a:solidFill>
              <a:prstDash val="sysDot"/>
              <a:round/>
              <a:headEnd type="none" w="med" len="med"/>
              <a:tailEnd type="stealth" w="med" len="lg"/>
            </a:ln>
            <a:effectLst/>
          </p:spPr>
        </p:cxnSp>
        <mc:AlternateContent xmlns:mc="http://schemas.openxmlformats.org/markup-compatibility/2006" xmlns:a14="http://schemas.microsoft.com/office/drawing/2010/main">
          <mc:Choice Requires="a14">
            <p:sp>
              <p:nvSpPr>
                <p:cNvPr id="24" name="Oval 23">
                  <a:extLst>
                    <a:ext uri="{FF2B5EF4-FFF2-40B4-BE49-F238E27FC236}">
                      <a16:creationId xmlns:a16="http://schemas.microsoft.com/office/drawing/2014/main" id="{0856F6EA-35D5-EE2E-18AB-C5B2C6C57926}"/>
                    </a:ext>
                  </a:extLst>
                </p:cNvPr>
                <p:cNvSpPr/>
                <p:nvPr/>
              </p:nvSpPr>
              <p:spPr bwMode="auto">
                <a:xfrm>
                  <a:off x="6552914" y="5100420"/>
                  <a:ext cx="457200" cy="457200"/>
                </a:xfrm>
                <a:prstGeom prst="ellipse">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72000" tIns="0" rIns="0" bIns="45720" numCol="1" rtlCol="0" anchor="b" anchorCtr="0" compatLnSpc="1">
                  <a:prstTxWarp prst="textNoShape">
                    <a:avLst/>
                  </a:prstTxWarp>
                </a:bodyPr>
                <a:lstStyle/>
                <a:p>
                  <a:pPr algn="ctr"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sSub>
                          <m:sSubPr>
                            <m:ctrlPr>
                              <a:rPr lang="de-DE" sz="2000" i="1" dirty="0">
                                <a:solidFill>
                                  <a:srgbClr val="081D58"/>
                                </a:solidFill>
                                <a:latin typeface="Cambria Math" panose="02040503050406030204" pitchFamily="18" charset="0"/>
                                <a:cs typeface="Times New Roman"/>
                              </a:rPr>
                            </m:ctrlPr>
                          </m:sSubPr>
                          <m:e>
                            <m:r>
                              <a:rPr lang="en-US" sz="2000" i="1" dirty="0">
                                <a:solidFill>
                                  <a:srgbClr val="081D58"/>
                                </a:solidFill>
                                <a:latin typeface="Cambria Math" panose="02040503050406030204" pitchFamily="18" charset="0"/>
                                <a:cs typeface="Times New Roman"/>
                              </a:rPr>
                              <m:t>𝑞</m:t>
                            </m:r>
                          </m:e>
                          <m:sub>
                            <m:r>
                              <a:rPr lang="de-DE" sz="2000" i="1" dirty="0">
                                <a:solidFill>
                                  <a:srgbClr val="081D58"/>
                                </a:solidFill>
                                <a:latin typeface="Cambria Math" panose="02040503050406030204" pitchFamily="18" charset="0"/>
                                <a:cs typeface="Times New Roman"/>
                              </a:rPr>
                              <m:t>3</m:t>
                            </m:r>
                          </m:sub>
                        </m:sSub>
                      </m:oMath>
                    </m:oMathPara>
                  </a14:m>
                  <a:endParaRPr lang="en-US" sz="2000" i="1" baseline="-25000" dirty="0">
                    <a:solidFill>
                      <a:srgbClr val="081D58"/>
                    </a:solidFill>
                    <a:latin typeface="Times New Roman"/>
                    <a:cs typeface="Times New Roman"/>
                  </a:endParaRPr>
                </a:p>
              </p:txBody>
            </p:sp>
          </mc:Choice>
          <mc:Fallback xmlns="">
            <p:sp>
              <p:nvSpPr>
                <p:cNvPr id="24" name="Oval 23">
                  <a:extLst>
                    <a:ext uri="{FF2B5EF4-FFF2-40B4-BE49-F238E27FC236}">
                      <a16:creationId xmlns:a16="http://schemas.microsoft.com/office/drawing/2014/main" id="{0856F6EA-35D5-EE2E-18AB-C5B2C6C57926}"/>
                    </a:ext>
                  </a:extLst>
                </p:cNvPr>
                <p:cNvSpPr>
                  <a:spLocks noRot="1" noChangeAspect="1" noMove="1" noResize="1" noEditPoints="1" noAdjustHandles="1" noChangeArrowheads="1" noChangeShapeType="1" noTextEdit="1"/>
                </p:cNvSpPr>
                <p:nvPr/>
              </p:nvSpPr>
              <p:spPr bwMode="auto">
                <a:xfrm>
                  <a:off x="6552914" y="5100420"/>
                  <a:ext cx="457200" cy="457200"/>
                </a:xfrm>
                <a:prstGeom prst="ellipse">
                  <a:avLst/>
                </a:prstGeom>
                <a:blipFill>
                  <a:blip r:embed="rId12"/>
                  <a:stretch>
                    <a:fillRect/>
                  </a:stretch>
                </a:blipFill>
                <a:ln w="12700" cap="flat" cmpd="sng" algn="ctr">
                  <a:solidFill>
                    <a:schemeClr val="tx1"/>
                  </a:solidFill>
                  <a:prstDash val="solid"/>
                  <a:round/>
                  <a:headEnd type="none" w="med" len="med"/>
                  <a:tailEnd type="none" w="med" len="med"/>
                </a:ln>
                <a:effectLst/>
              </p:spPr>
              <p:txBody>
                <a:bodyPr/>
                <a:lstStyle/>
                <a:p>
                  <a:r>
                    <a:rPr lang="en-DE">
                      <a:noFill/>
                    </a:rPr>
                    <a:t> </a:t>
                  </a:r>
                </a:p>
              </p:txBody>
            </p:sp>
          </mc:Fallback>
        </mc:AlternateContent>
        <p:cxnSp>
          <p:nvCxnSpPr>
            <p:cNvPr id="25" name="Straight Arrow Connector 24">
              <a:extLst>
                <a:ext uri="{FF2B5EF4-FFF2-40B4-BE49-F238E27FC236}">
                  <a16:creationId xmlns:a16="http://schemas.microsoft.com/office/drawing/2014/main" id="{692C839A-B100-56EC-6913-20B2BFFA12DF}"/>
                </a:ext>
              </a:extLst>
            </p:cNvPr>
            <p:cNvCxnSpPr>
              <a:cxnSpLocks/>
              <a:stCxn id="20" idx="3"/>
              <a:endCxn id="7" idx="3"/>
            </p:cNvCxnSpPr>
            <p:nvPr/>
          </p:nvCxnSpPr>
          <p:spPr bwMode="auto">
            <a:xfrm flipV="1">
              <a:off x="7899059" y="3721683"/>
              <a:ext cx="532614" cy="1324435"/>
            </a:xfrm>
            <a:prstGeom prst="straightConnector1">
              <a:avLst/>
            </a:prstGeom>
            <a:solidFill>
              <a:schemeClr val="accent1"/>
            </a:solidFill>
            <a:ln w="12700" cap="flat" cmpd="sng" algn="ctr">
              <a:solidFill>
                <a:schemeClr val="tx1"/>
              </a:solidFill>
              <a:prstDash val="sysDot"/>
              <a:round/>
              <a:headEnd type="none" w="med" len="med"/>
              <a:tailEnd type="stealth" w="med" len="lg"/>
            </a:ln>
            <a:effectLst/>
          </p:spPr>
        </p:cxnSp>
      </p:grpSp>
      <p:sp>
        <p:nvSpPr>
          <p:cNvPr id="34" name="Rectangle 33">
            <a:extLst>
              <a:ext uri="{FF2B5EF4-FFF2-40B4-BE49-F238E27FC236}">
                <a16:creationId xmlns:a16="http://schemas.microsoft.com/office/drawing/2014/main" id="{64DA65EE-CBD2-2E48-B3A9-E8BBCC65CC07}"/>
              </a:ext>
            </a:extLst>
          </p:cNvPr>
          <p:cNvSpPr/>
          <p:nvPr/>
        </p:nvSpPr>
        <p:spPr>
          <a:xfrm>
            <a:off x="5862711" y="790249"/>
            <a:ext cx="5968964" cy="5109091"/>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marL="6350">
              <a:tabLst>
                <a:tab pos="354013" algn="l"/>
                <a:tab pos="708025" algn="l"/>
                <a:tab pos="1062038" algn="l"/>
                <a:tab pos="1416050" algn="l"/>
              </a:tabLst>
            </a:pPr>
            <a:r>
              <a:rPr lang="en-GB" sz="1400" b="1" dirty="0">
                <a:latin typeface="Courier New" panose="02070309020205020404" pitchFamily="49" charset="0"/>
                <a:cs typeface="Courier New" panose="02070309020205020404" pitchFamily="49" charset="0"/>
              </a:rPr>
              <a:t>RPG-Landmarks(</a:t>
            </a:r>
            <a:r>
              <a:rPr lang="en-GB" sz="1400" b="1" i="1" dirty="0">
                <a:latin typeface="Courier New" panose="02070309020205020404" pitchFamily="49" charset="0"/>
                <a:cs typeface="Courier New" panose="02070309020205020404" pitchFamily="49" charset="0"/>
              </a:rPr>
              <a:t>s</a:t>
            </a:r>
            <a:r>
              <a:rPr lang="en-GB" sz="1400" b="1" baseline="-25000" dirty="0">
                <a:latin typeface="Courier New" panose="02070309020205020404" pitchFamily="49" charset="0"/>
                <a:cs typeface="Courier New" panose="02070309020205020404" pitchFamily="49" charset="0"/>
              </a:rPr>
              <a:t>0</a:t>
            </a:r>
            <a:r>
              <a:rPr lang="en-GB" sz="1400" b="1" dirty="0">
                <a:latin typeface="Courier New" panose="02070309020205020404" pitchFamily="49" charset="0"/>
                <a:cs typeface="Courier New" panose="02070309020205020404" pitchFamily="49" charset="0"/>
              </a:rPr>
              <a:t>, </a:t>
            </a:r>
            <a:r>
              <a:rPr lang="en-GB" sz="1400" b="1" i="1" dirty="0">
                <a:latin typeface="Courier New" panose="02070309020205020404" pitchFamily="49" charset="0"/>
                <a:cs typeface="Courier New" panose="02070309020205020404" pitchFamily="49" charset="0"/>
              </a:rPr>
              <a:t>g</a:t>
            </a:r>
            <a:r>
              <a:rPr lang="en-GB" sz="1400" b="1" i="1" baseline="-25000" dirty="0">
                <a:latin typeface="Courier New" panose="02070309020205020404" pitchFamily="49" charset="0"/>
                <a:cs typeface="Courier New" panose="02070309020205020404" pitchFamily="49" charset="0"/>
              </a:rPr>
              <a:t> </a:t>
            </a:r>
            <a:r>
              <a:rPr lang="en-GB" sz="1400" b="1" i="1" dirty="0">
                <a:latin typeface="Courier New" panose="02070309020205020404" pitchFamily="49" charset="0"/>
                <a:cs typeface="Courier New" panose="02070309020205020404" pitchFamily="49" charset="0"/>
              </a:rPr>
              <a:t>=</a:t>
            </a:r>
            <a:r>
              <a:rPr lang="en-GB" sz="1400" b="1" i="1" baseline="-250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a:t>
            </a:r>
            <a:r>
              <a:rPr lang="en-GB" sz="1400" b="1" i="1" dirty="0">
                <a:latin typeface="Courier New" panose="02070309020205020404" pitchFamily="49" charset="0"/>
                <a:cs typeface="Courier New" panose="02070309020205020404" pitchFamily="49" charset="0"/>
              </a:rPr>
              <a:t>g</a:t>
            </a:r>
            <a:r>
              <a:rPr lang="en-GB" sz="1400" b="1" baseline="-25000" dirty="0">
                <a:latin typeface="Courier New" panose="02070309020205020404" pitchFamily="49" charset="0"/>
                <a:cs typeface="Courier New" panose="02070309020205020404" pitchFamily="49" charset="0"/>
              </a:rPr>
              <a:t>1</a:t>
            </a:r>
            <a:r>
              <a:rPr lang="en-GB" sz="1400" b="1" dirty="0">
                <a:latin typeface="Courier New" panose="02070309020205020404" pitchFamily="49" charset="0"/>
                <a:cs typeface="Courier New" panose="02070309020205020404" pitchFamily="49" charset="0"/>
              </a:rPr>
              <a:t>, </a:t>
            </a:r>
            <a:r>
              <a:rPr lang="en-GB" sz="1400" b="1" i="1" dirty="0">
                <a:latin typeface="Courier New" panose="02070309020205020404" pitchFamily="49" charset="0"/>
                <a:cs typeface="Courier New" panose="02070309020205020404" pitchFamily="49" charset="0"/>
              </a:rPr>
              <a:t>g</a:t>
            </a:r>
            <a:r>
              <a:rPr lang="en-GB" sz="1400" b="1" baseline="-25000" dirty="0">
                <a:latin typeface="Courier New" panose="02070309020205020404" pitchFamily="49" charset="0"/>
                <a:cs typeface="Courier New" panose="02070309020205020404" pitchFamily="49" charset="0"/>
              </a:rPr>
              <a:t>2</a:t>
            </a:r>
            <a:r>
              <a:rPr lang="en-GB" sz="1400" b="1" dirty="0">
                <a:latin typeface="Courier New" panose="02070309020205020404" pitchFamily="49" charset="0"/>
                <a:cs typeface="Courier New" panose="02070309020205020404" pitchFamily="49" charset="0"/>
              </a:rPr>
              <a:t>,…, </a:t>
            </a:r>
            <a:r>
              <a:rPr lang="en-GB" sz="1400" b="1" i="1" dirty="0" err="1">
                <a:latin typeface="Courier New" panose="02070309020205020404" pitchFamily="49" charset="0"/>
                <a:cs typeface="Courier New" panose="02070309020205020404" pitchFamily="49" charset="0"/>
              </a:rPr>
              <a:t>g</a:t>
            </a:r>
            <a:r>
              <a:rPr lang="en-GB" sz="1400" b="1" i="1" baseline="-25000" dirty="0" err="1">
                <a:latin typeface="Courier New" panose="02070309020205020404" pitchFamily="49" charset="0"/>
                <a:cs typeface="Courier New" panose="02070309020205020404" pitchFamily="49" charset="0"/>
              </a:rPr>
              <a:t>k</a:t>
            </a:r>
            <a:r>
              <a:rPr lang="en-GB" sz="1400" b="1" dirty="0">
                <a:latin typeface="Courier New" panose="02070309020205020404" pitchFamily="49" charset="0"/>
                <a:cs typeface="Courier New" panose="02070309020205020404" pitchFamily="49" charset="0"/>
              </a:rPr>
              <a:t>})</a:t>
            </a:r>
          </a:p>
          <a:p>
            <a:pPr marL="6350" lvl="1">
              <a:spcBef>
                <a:spcPts val="400"/>
              </a:spcBef>
              <a:tabLst>
                <a:tab pos="354013" algn="l"/>
                <a:tab pos="708025" algn="l"/>
                <a:tab pos="1062038" algn="l"/>
                <a:tab pos="1416050" algn="l"/>
              </a:tabLst>
            </a:pPr>
            <a:r>
              <a:rPr lang="en-GB" sz="1400" i="1" dirty="0">
                <a:latin typeface="Courier New" panose="02070309020205020404" pitchFamily="49" charset="0"/>
                <a:cs typeface="Courier New" panose="02070309020205020404" pitchFamily="49" charset="0"/>
              </a:rPr>
              <a:t>	queue</a:t>
            </a:r>
            <a:r>
              <a:rPr lang="en-GB" sz="1400" dirty="0">
                <a:latin typeface="Courier New" panose="02070309020205020404" pitchFamily="49" charset="0"/>
                <a:cs typeface="Courier New" panose="02070309020205020404" pitchFamily="49" charset="0"/>
              </a:rPr>
              <a:t> ← {</a:t>
            </a:r>
            <a:r>
              <a:rPr lang="en-GB" sz="1400" i="1" dirty="0" err="1">
                <a:latin typeface="Courier New" panose="02070309020205020404" pitchFamily="49" charset="0"/>
                <a:cs typeface="Courier New" panose="02070309020205020404" pitchFamily="49" charset="0"/>
              </a:rPr>
              <a:t>g</a:t>
            </a:r>
            <a:r>
              <a:rPr lang="en-GB" sz="1400" i="1" baseline="-25000" dirty="0" err="1">
                <a:latin typeface="Courier New" panose="02070309020205020404" pitchFamily="49" charset="0"/>
                <a:cs typeface="Courier New" panose="02070309020205020404" pitchFamily="49" charset="0"/>
              </a:rPr>
              <a:t>i</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g</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s</a:t>
            </a:r>
            <a:r>
              <a:rPr lang="en-GB" sz="1400" baseline="-25000" dirty="0">
                <a:latin typeface="Courier New" panose="02070309020205020404" pitchFamily="49" charset="0"/>
                <a:cs typeface="Courier New" panose="02070309020205020404" pitchFamily="49" charset="0"/>
              </a:rPr>
              <a:t>0</a:t>
            </a:r>
            <a:r>
              <a:rPr lang="en-GB" sz="1400" dirty="0">
                <a:latin typeface="Courier New" panose="02070309020205020404" pitchFamily="49" charset="0"/>
                <a:cs typeface="Courier New" panose="02070309020205020404" pitchFamily="49" charset="0"/>
              </a:rPr>
              <a:t> doesn’t satisfy </a:t>
            </a:r>
            <a:r>
              <a:rPr lang="en-GB" sz="1400" i="1" dirty="0" err="1">
                <a:latin typeface="Courier New" panose="02070309020205020404" pitchFamily="49" charset="0"/>
                <a:cs typeface="Courier New" panose="02070309020205020404" pitchFamily="49" charset="0"/>
              </a:rPr>
              <a:t>g</a:t>
            </a:r>
            <a:r>
              <a:rPr lang="en-GB" sz="1400" i="1" baseline="-25000" dirty="0" err="1">
                <a:latin typeface="Courier New" panose="02070309020205020404" pitchFamily="49" charset="0"/>
                <a:cs typeface="Courier New" panose="02070309020205020404" pitchFamily="49" charset="0"/>
              </a:rPr>
              <a:t>i</a:t>
            </a:r>
            <a:r>
              <a:rPr lang="en-GB" sz="1400" dirty="0">
                <a:latin typeface="Courier New" panose="02070309020205020404" pitchFamily="49" charset="0"/>
                <a:cs typeface="Courier New" panose="02070309020205020404" pitchFamily="49" charset="0"/>
              </a:rPr>
              <a:t>}; </a:t>
            </a:r>
          </a:p>
          <a:p>
            <a:pPr marL="6350" lvl="1">
              <a:spcBef>
                <a:spcPts val="400"/>
              </a:spcBef>
              <a:tabLst>
                <a:tab pos="354013" algn="l"/>
                <a:tab pos="708025" algn="l"/>
                <a:tab pos="1062038" algn="l"/>
                <a:tab pos="1416050" algn="l"/>
              </a:tabLst>
            </a:pPr>
            <a:r>
              <a:rPr lang="en-GB" sz="1400" i="1" dirty="0">
                <a:latin typeface="Courier New" panose="02070309020205020404" pitchFamily="49" charset="0"/>
                <a:cs typeface="Courier New" panose="02070309020205020404" pitchFamily="49" charset="0"/>
              </a:rPr>
              <a:t>	Landmarks </a:t>
            </a:r>
            <a:r>
              <a:rPr lang="en-GB" sz="1400" dirty="0">
                <a:latin typeface="Courier New" panose="02070309020205020404" pitchFamily="49" charset="0"/>
                <a:cs typeface="Courier New" panose="02070309020205020404" pitchFamily="49" charset="0"/>
              </a:rPr>
              <a:t>← ∅</a:t>
            </a:r>
          </a:p>
          <a:p>
            <a:pPr marL="6350" lvl="1">
              <a:spcBef>
                <a:spcPts val="400"/>
              </a:spcBef>
              <a:tabLst>
                <a:tab pos="354013" algn="l"/>
                <a:tab pos="708025" algn="l"/>
                <a:tab pos="1062038" algn="l"/>
                <a:tab pos="1416050" algn="l"/>
              </a:tabLst>
            </a:pP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A</a:t>
            </a:r>
            <a:r>
              <a:rPr lang="en-GB" sz="1400" dirty="0">
                <a:latin typeface="Courier New" panose="02070309020205020404" pitchFamily="49" charset="0"/>
                <a:cs typeface="Courier New" panose="02070309020205020404" pitchFamily="49" charset="0"/>
              </a:rPr>
              <a:t> ← all actions</a:t>
            </a:r>
          </a:p>
          <a:p>
            <a:pPr marL="6350" lvl="1">
              <a:spcBef>
                <a:spcPts val="400"/>
              </a:spcBef>
              <a:tabLst>
                <a:tab pos="354013" algn="l"/>
                <a:tab pos="708025" algn="l"/>
                <a:tab pos="1062038" algn="l"/>
                <a:tab pos="1416050" algn="l"/>
              </a:tabLst>
            </a:pPr>
            <a:r>
              <a:rPr lang="en-GB" sz="1400" b="1" dirty="0">
                <a:latin typeface="Courier New" panose="02070309020205020404" pitchFamily="49" charset="0"/>
                <a:cs typeface="Courier New" panose="02070309020205020404" pitchFamily="49" charset="0"/>
              </a:rPr>
              <a:t>	while</a:t>
            </a: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queue </a:t>
            </a:r>
            <a:r>
              <a:rPr lang="en-GB" sz="1400" dirty="0">
                <a:latin typeface="Courier New" panose="02070309020205020404" pitchFamily="49" charset="0"/>
                <a:cs typeface="Courier New" panose="02070309020205020404" pitchFamily="49" charset="0"/>
              </a:rPr>
              <a:t>≠ ∅ </a:t>
            </a:r>
            <a:r>
              <a:rPr lang="en-GB" sz="1400" b="1" dirty="0">
                <a:latin typeface="Courier New" panose="02070309020205020404" pitchFamily="49" charset="0"/>
                <a:cs typeface="Courier New" panose="02070309020205020404" pitchFamily="49" charset="0"/>
              </a:rPr>
              <a:t>do</a:t>
            </a:r>
          </a:p>
          <a:p>
            <a:pPr marL="6350" lvl="2">
              <a:spcBef>
                <a:spcPts val="400"/>
              </a:spcBef>
              <a:tabLst>
                <a:tab pos="354013" algn="l"/>
                <a:tab pos="708025" algn="l"/>
                <a:tab pos="1062038" algn="l"/>
                <a:tab pos="1416050" algn="l"/>
              </a:tabLst>
            </a:pPr>
            <a:r>
              <a:rPr lang="en-GB" sz="1400" dirty="0">
                <a:latin typeface="Courier New" panose="02070309020205020404" pitchFamily="49" charset="0"/>
                <a:cs typeface="Courier New" panose="02070309020205020404" pitchFamily="49" charset="0"/>
              </a:rPr>
              <a:t>		remove a </a:t>
            </a:r>
            <a:r>
              <a:rPr lang="en-GB" sz="1400" i="1" dirty="0" err="1">
                <a:latin typeface="Courier New" panose="02070309020205020404" pitchFamily="49" charset="0"/>
                <a:cs typeface="Courier New" panose="02070309020205020404" pitchFamily="49" charset="0"/>
              </a:rPr>
              <a:t>g</a:t>
            </a:r>
            <a:r>
              <a:rPr lang="en-GB" sz="1400" i="1" baseline="-25000" dirty="0" err="1">
                <a:latin typeface="Courier New" panose="02070309020205020404" pitchFamily="49" charset="0"/>
                <a:cs typeface="Courier New" panose="02070309020205020404" pitchFamily="49" charset="0"/>
              </a:rPr>
              <a:t>i</a:t>
            </a:r>
            <a:r>
              <a:rPr lang="en-GB" sz="1400" i="1" dirty="0">
                <a:latin typeface="Courier New" panose="02070309020205020404" pitchFamily="49" charset="0"/>
                <a:cs typeface="Courier New" panose="02070309020205020404" pitchFamily="49" charset="0"/>
              </a:rPr>
              <a:t> </a:t>
            </a:r>
            <a:r>
              <a:rPr lang="en-GB" sz="1400" dirty="0">
                <a:latin typeface="Courier New" panose="02070309020205020404" pitchFamily="49" charset="0"/>
                <a:cs typeface="Courier New" panose="02070309020205020404" pitchFamily="49" charset="0"/>
              </a:rPr>
              <a:t>from </a:t>
            </a:r>
            <a:r>
              <a:rPr lang="en-GB" sz="1400" i="1" dirty="0">
                <a:latin typeface="Courier New" panose="02070309020205020404" pitchFamily="49" charset="0"/>
                <a:cs typeface="Courier New" panose="02070309020205020404" pitchFamily="49" charset="0"/>
              </a:rPr>
              <a:t>queue</a:t>
            </a:r>
            <a:r>
              <a:rPr lang="en-GB" sz="1400" dirty="0">
                <a:latin typeface="Courier New" panose="02070309020205020404" pitchFamily="49" charset="0"/>
                <a:cs typeface="Courier New" panose="02070309020205020404" pitchFamily="49" charset="0"/>
              </a:rPr>
              <a:t> </a:t>
            </a:r>
          </a:p>
          <a:p>
            <a:pPr marL="6350" lvl="2">
              <a:spcBef>
                <a:spcPts val="400"/>
              </a:spcBef>
              <a:tabLst>
                <a:tab pos="354013" algn="l"/>
                <a:tab pos="708025" algn="l"/>
                <a:tab pos="1062038" algn="l"/>
                <a:tab pos="1416050" algn="l"/>
              </a:tabLst>
            </a:pPr>
            <a:r>
              <a:rPr lang="en-GB" sz="1400" i="1" dirty="0">
                <a:latin typeface="Courier New" panose="02070309020205020404" pitchFamily="49" charset="0"/>
                <a:cs typeface="Courier New" panose="02070309020205020404" pitchFamily="49" charset="0"/>
              </a:rPr>
              <a:t>		Landmarks </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 Landmarks </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 </a:t>
            </a:r>
            <a:r>
              <a:rPr lang="en-GB" sz="1400" i="1" dirty="0" err="1">
                <a:latin typeface="Courier New" panose="02070309020205020404" pitchFamily="49" charset="0"/>
                <a:cs typeface="Courier New" panose="02070309020205020404" pitchFamily="49" charset="0"/>
              </a:rPr>
              <a:t>g</a:t>
            </a:r>
            <a:r>
              <a:rPr lang="en-GB" sz="1400" i="1" baseline="-25000" dirty="0" err="1">
                <a:latin typeface="Courier New" panose="02070309020205020404" pitchFamily="49" charset="0"/>
                <a:cs typeface="Courier New" panose="02070309020205020404" pitchFamily="49" charset="0"/>
              </a:rPr>
              <a:t>i</a:t>
            </a:r>
            <a:endParaRPr lang="en-GB" sz="1400" i="1" dirty="0">
              <a:latin typeface="Courier New" panose="02070309020205020404" pitchFamily="49" charset="0"/>
              <a:cs typeface="Courier New" panose="02070309020205020404" pitchFamily="49" charset="0"/>
            </a:endParaRPr>
          </a:p>
          <a:p>
            <a:pPr marL="6350" lvl="2">
              <a:spcBef>
                <a:spcPts val="400"/>
              </a:spcBef>
              <a:tabLst>
                <a:tab pos="354013" algn="l"/>
                <a:tab pos="708025" algn="l"/>
                <a:tab pos="1062038" algn="l"/>
                <a:tab pos="1416050" algn="l"/>
              </a:tabLst>
            </a:pPr>
            <a:r>
              <a:rPr lang="en-GB" sz="1400" i="1" dirty="0">
                <a:latin typeface="Courier New" panose="02070309020205020404" pitchFamily="49" charset="0"/>
                <a:cs typeface="Courier New" panose="02070309020205020404" pitchFamily="49" charset="0"/>
              </a:rPr>
              <a:t>		R </a:t>
            </a:r>
            <a:r>
              <a:rPr lang="en-GB" sz="1400" dirty="0">
                <a:latin typeface="Courier New" panose="02070309020205020404" pitchFamily="49" charset="0"/>
                <a:cs typeface="Courier New" panose="02070309020205020404" pitchFamily="49" charset="0"/>
              </a:rPr>
              <a:t>← {actions whose effects include </a:t>
            </a:r>
            <a:r>
              <a:rPr lang="en-GB" sz="1400" i="1" dirty="0" err="1">
                <a:latin typeface="Courier New" panose="02070309020205020404" pitchFamily="49" charset="0"/>
                <a:cs typeface="Courier New" panose="02070309020205020404" pitchFamily="49" charset="0"/>
              </a:rPr>
              <a:t>g</a:t>
            </a:r>
            <a:r>
              <a:rPr lang="en-GB" sz="1400" i="1" baseline="-25000" dirty="0" err="1">
                <a:latin typeface="Courier New" panose="02070309020205020404" pitchFamily="49" charset="0"/>
                <a:cs typeface="Courier New" panose="02070309020205020404" pitchFamily="49" charset="0"/>
              </a:rPr>
              <a:t>i</a:t>
            </a:r>
            <a:r>
              <a:rPr lang="en-GB" sz="1400" dirty="0">
                <a:latin typeface="Courier New" panose="02070309020205020404" pitchFamily="49" charset="0"/>
                <a:cs typeface="Courier New" panose="02070309020205020404" pitchFamily="49" charset="0"/>
              </a:rPr>
              <a:t>}</a:t>
            </a:r>
          </a:p>
          <a:p>
            <a:pPr marL="6350" lvl="2">
              <a:spcBef>
                <a:spcPts val="400"/>
              </a:spcBef>
              <a:tabLst>
                <a:tab pos="354013" algn="l"/>
                <a:tab pos="708025" algn="l"/>
                <a:tab pos="1062038" algn="l"/>
                <a:tab pos="1416050" algn="l"/>
              </a:tabLst>
            </a:pPr>
            <a:r>
              <a:rPr lang="en-GB" sz="1400" i="1"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if</a:t>
            </a: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s</a:t>
            </a:r>
            <a:r>
              <a:rPr lang="en-GB" sz="1400" baseline="-25000" dirty="0">
                <a:latin typeface="Courier New" panose="02070309020205020404" pitchFamily="49" charset="0"/>
                <a:cs typeface="Courier New" panose="02070309020205020404" pitchFamily="49" charset="0"/>
              </a:rPr>
              <a:t>0</a:t>
            </a:r>
            <a:r>
              <a:rPr lang="en-GB" sz="1400" dirty="0">
                <a:latin typeface="Courier New" panose="02070309020205020404" pitchFamily="49" charset="0"/>
                <a:cs typeface="Courier New" panose="02070309020205020404" pitchFamily="49" charset="0"/>
              </a:rPr>
              <a:t> satisfies </a:t>
            </a:r>
            <a:r>
              <a:rPr lang="en-GB" sz="1400" i="1" dirty="0">
                <a:latin typeface="Courier New" panose="02070309020205020404" pitchFamily="49" charset="0"/>
                <a:cs typeface="Courier New" panose="02070309020205020404" pitchFamily="49" charset="0"/>
              </a:rPr>
              <a:t>pre</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a</a:t>
            </a:r>
            <a:r>
              <a:rPr lang="en-GB" sz="1400" dirty="0">
                <a:latin typeface="Courier New" panose="02070309020205020404" pitchFamily="49" charset="0"/>
                <a:cs typeface="Courier New" panose="02070309020205020404" pitchFamily="49" charset="0"/>
              </a:rPr>
              <a:t>) for some </a:t>
            </a:r>
            <a:r>
              <a:rPr lang="en-GB" sz="1400" i="1" dirty="0">
                <a:latin typeface="Courier New" panose="02070309020205020404" pitchFamily="49" charset="0"/>
                <a:cs typeface="Courier New" panose="02070309020205020404" pitchFamily="49" charset="0"/>
              </a:rPr>
              <a:t>a </a:t>
            </a: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R</a:t>
            </a: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then</a:t>
            </a:r>
            <a:r>
              <a:rPr lang="en-GB" sz="1400" dirty="0">
                <a:latin typeface="Courier New" panose="02070309020205020404" pitchFamily="49" charset="0"/>
                <a:cs typeface="Courier New" panose="02070309020205020404" pitchFamily="49" charset="0"/>
              </a:rPr>
              <a:t> </a:t>
            </a:r>
          </a:p>
          <a:p>
            <a:pPr marL="6350" lvl="2">
              <a:spcBef>
                <a:spcPts val="400"/>
              </a:spcBef>
              <a:tabLst>
                <a:tab pos="354013" algn="l"/>
                <a:tab pos="708025" algn="l"/>
                <a:tab pos="1062038" algn="l"/>
                <a:tab pos="1416050" algn="l"/>
              </a:tabLst>
            </a:pPr>
            <a:r>
              <a:rPr lang="en-GB" sz="1400" i="1"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	return</a:t>
            </a: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Landmarks</a:t>
            </a:r>
            <a:endParaRPr lang="en-GB" sz="1400" dirty="0">
              <a:latin typeface="Courier New" panose="02070309020205020404" pitchFamily="49" charset="0"/>
              <a:cs typeface="Courier New" panose="02070309020205020404" pitchFamily="49" charset="0"/>
            </a:endParaRPr>
          </a:p>
          <a:p>
            <a:pPr marL="6350" lvl="2">
              <a:spcBef>
                <a:spcPts val="400"/>
              </a:spcBef>
              <a:tabLst>
                <a:tab pos="354013" algn="l"/>
                <a:tab pos="708025" algn="l"/>
                <a:tab pos="1062038" algn="l"/>
                <a:tab pos="1416050" algn="l"/>
              </a:tabLst>
            </a:pPr>
            <a:r>
              <a:rPr lang="en-GB" sz="1400" i="1" dirty="0">
                <a:latin typeface="Courier New" panose="02070309020205020404" pitchFamily="49" charset="0"/>
                <a:cs typeface="Courier New" panose="02070309020205020404" pitchFamily="49" charset="0"/>
              </a:rPr>
              <a:t>		</a:t>
            </a:r>
            <a:r>
              <a:rPr lang="en-GB" sz="1400" dirty="0">
                <a:latin typeface="Courier New" panose="02070309020205020404" pitchFamily="49" charset="0"/>
                <a:cs typeface="Courier New" panose="02070309020205020404" pitchFamily="49" charset="0"/>
              </a:rPr>
              <a:t>generate RPG from </a:t>
            </a:r>
            <a:r>
              <a:rPr lang="en-GB" sz="1400" i="1" dirty="0">
                <a:latin typeface="Courier New" panose="02070309020205020404" pitchFamily="49" charset="0"/>
                <a:cs typeface="Courier New" panose="02070309020205020404" pitchFamily="49" charset="0"/>
              </a:rPr>
              <a:t>s</a:t>
            </a:r>
            <a:r>
              <a:rPr lang="en-GB" sz="1400" baseline="-25000" dirty="0">
                <a:latin typeface="Courier New" panose="02070309020205020404" pitchFamily="49" charset="0"/>
                <a:cs typeface="Courier New" panose="02070309020205020404" pitchFamily="49" charset="0"/>
              </a:rPr>
              <a:t>0</a:t>
            </a:r>
            <a:r>
              <a:rPr lang="en-GB" sz="1400" i="1" dirty="0">
                <a:latin typeface="Courier New" panose="02070309020205020404" pitchFamily="49" charset="0"/>
                <a:cs typeface="Courier New" panose="02070309020205020404" pitchFamily="49" charset="0"/>
              </a:rPr>
              <a:t> </a:t>
            </a:r>
            <a:r>
              <a:rPr lang="en-GB" sz="1400" dirty="0">
                <a:latin typeface="Courier New" panose="02070309020205020404" pitchFamily="49" charset="0"/>
                <a:cs typeface="Courier New" panose="02070309020205020404" pitchFamily="49" charset="0"/>
              </a:rPr>
              <a:t>and </a:t>
            </a:r>
            <a:r>
              <a:rPr lang="en-GB" sz="1400" i="1" dirty="0">
                <a:latin typeface="Courier New" panose="02070309020205020404" pitchFamily="49" charset="0"/>
                <a:cs typeface="Courier New" panose="02070309020205020404" pitchFamily="49" charset="0"/>
              </a:rPr>
              <a:t>A</a:t>
            </a:r>
            <a:r>
              <a:rPr lang="en-GB" sz="1400" i="1" baseline="-25000" dirty="0">
                <a:latin typeface="Courier New" panose="02070309020205020404" pitchFamily="49" charset="0"/>
                <a:cs typeface="Courier New" panose="02070309020205020404" pitchFamily="49" charset="0"/>
              </a:rPr>
              <a:t> </a:t>
            </a:r>
            <a:r>
              <a:rPr lang="en-GB" sz="1400" dirty="0">
                <a:latin typeface="Courier New" panose="02070309020205020404" pitchFamily="49" charset="0"/>
                <a:cs typeface="Courier New" panose="02070309020205020404" pitchFamily="49" charset="0"/>
              </a:rPr>
              <a:t>∖</a:t>
            </a:r>
            <a:r>
              <a:rPr lang="en-GB" sz="1400" i="1" baseline="-250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R</a:t>
            </a:r>
            <a:r>
              <a:rPr lang="en-GB" sz="1400" dirty="0">
                <a:latin typeface="Courier New" panose="02070309020205020404" pitchFamily="49" charset="0"/>
                <a:cs typeface="Courier New" panose="02070309020205020404" pitchFamily="49" charset="0"/>
              </a:rPr>
              <a:t>, stop when </a:t>
            </a:r>
            <a:r>
              <a:rPr lang="en-GB" sz="1400" i="1" dirty="0" err="1">
                <a:latin typeface="Courier New" panose="02070309020205020404" pitchFamily="49" charset="0"/>
                <a:cs typeface="Courier New" panose="02070309020205020404" pitchFamily="49" charset="0"/>
              </a:rPr>
              <a:t>ŝ</a:t>
            </a:r>
            <a:r>
              <a:rPr lang="en-GB" sz="1400" i="1" baseline="-25000" dirty="0" err="1">
                <a:latin typeface="Courier New" panose="02070309020205020404" pitchFamily="49" charset="0"/>
                <a:cs typeface="Courier New" panose="02070309020205020404" pitchFamily="49" charset="0"/>
                <a:sym typeface="Wingdings"/>
              </a:rPr>
              <a:t>k</a:t>
            </a:r>
            <a:r>
              <a:rPr lang="en-GB" sz="1400" i="1" dirty="0">
                <a:latin typeface="Courier New" panose="02070309020205020404" pitchFamily="49" charset="0"/>
                <a:cs typeface="Courier New" panose="02070309020205020404" pitchFamily="49" charset="0"/>
                <a:sym typeface="Wingdings"/>
              </a:rPr>
              <a:t>=</a:t>
            </a:r>
            <a:r>
              <a:rPr lang="en-GB" sz="1400" i="1" dirty="0" err="1">
                <a:latin typeface="Courier New" panose="02070309020205020404" pitchFamily="49" charset="0"/>
                <a:cs typeface="Courier New" panose="02070309020205020404" pitchFamily="49" charset="0"/>
              </a:rPr>
              <a:t>ŝ</a:t>
            </a:r>
            <a:r>
              <a:rPr lang="en-GB" sz="1400" i="1" baseline="-25000" dirty="0" err="1">
                <a:latin typeface="Courier New" panose="02070309020205020404" pitchFamily="49" charset="0"/>
                <a:cs typeface="Courier New" panose="02070309020205020404" pitchFamily="49" charset="0"/>
                <a:sym typeface="Wingdings"/>
              </a:rPr>
              <a:t>k</a:t>
            </a:r>
            <a:r>
              <a:rPr lang="en-GB" sz="1400" i="1" baseline="-25000" dirty="0">
                <a:latin typeface="Courier New" panose="02070309020205020404" pitchFamily="49" charset="0"/>
                <a:cs typeface="Courier New" panose="02070309020205020404" pitchFamily="49" charset="0"/>
                <a:sym typeface="Wingdings"/>
              </a:rPr>
              <a:t>–</a:t>
            </a:r>
            <a:r>
              <a:rPr lang="en-GB" sz="1400" baseline="-25000" dirty="0">
                <a:latin typeface="Courier New" panose="02070309020205020404" pitchFamily="49" charset="0"/>
                <a:cs typeface="Courier New" panose="02070309020205020404" pitchFamily="49" charset="0"/>
                <a:sym typeface="Wingdings"/>
              </a:rPr>
              <a:t>1</a:t>
            </a:r>
            <a:endParaRPr lang="en-GB" sz="1400" dirty="0">
              <a:latin typeface="Courier New" panose="02070309020205020404" pitchFamily="49" charset="0"/>
              <a:cs typeface="Courier New" panose="02070309020205020404" pitchFamily="49" charset="0"/>
            </a:endParaRPr>
          </a:p>
          <a:p>
            <a:pPr marL="6350" lvl="2">
              <a:spcBef>
                <a:spcPts val="400"/>
              </a:spcBef>
              <a:tabLst>
                <a:tab pos="354013" algn="l"/>
                <a:tab pos="708025" algn="l"/>
                <a:tab pos="1062038" algn="l"/>
                <a:tab pos="1416050" algn="l"/>
              </a:tabLst>
            </a:pPr>
            <a:r>
              <a:rPr lang="en-GB" sz="1400" i="1" dirty="0">
                <a:latin typeface="Courier New" panose="02070309020205020404" pitchFamily="49" charset="0"/>
                <a:cs typeface="Courier New" panose="02070309020205020404" pitchFamily="49" charset="0"/>
              </a:rPr>
              <a:t>		N</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a</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R </a:t>
            </a: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a</a:t>
            </a: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r</a:t>
            </a:r>
            <a:r>
              <a:rPr lang="en-GB" sz="1400" dirty="0">
                <a:latin typeface="Courier New" panose="02070309020205020404" pitchFamily="49" charset="0"/>
                <a:cs typeface="Courier New" panose="02070309020205020404" pitchFamily="49" charset="0"/>
              </a:rPr>
              <a:t>-applicable in </a:t>
            </a:r>
            <a:r>
              <a:rPr lang="en-GB" sz="1400" i="1" dirty="0" err="1">
                <a:latin typeface="Courier New" panose="02070309020205020404" pitchFamily="49" charset="0"/>
                <a:cs typeface="Courier New" panose="02070309020205020404" pitchFamily="49" charset="0"/>
              </a:rPr>
              <a:t>ŝ</a:t>
            </a:r>
            <a:r>
              <a:rPr lang="en-GB" sz="1400" i="1" baseline="-25000" dirty="0" err="1">
                <a:latin typeface="Courier New" panose="02070309020205020404" pitchFamily="49" charset="0"/>
                <a:cs typeface="Courier New" panose="02070309020205020404" pitchFamily="49" charset="0"/>
                <a:sym typeface="Wingdings"/>
              </a:rPr>
              <a:t>k</a:t>
            </a:r>
            <a:r>
              <a:rPr lang="en-GB" sz="1400" dirty="0">
                <a:latin typeface="Courier New" panose="02070309020205020404" pitchFamily="49" charset="0"/>
                <a:cs typeface="Courier New" panose="02070309020205020404" pitchFamily="49" charset="0"/>
              </a:rPr>
              <a:t>}</a:t>
            </a:r>
          </a:p>
          <a:p>
            <a:pPr marL="6350" lvl="2">
              <a:spcBef>
                <a:spcPts val="400"/>
              </a:spcBef>
              <a:tabLst>
                <a:tab pos="354013" algn="l"/>
                <a:tab pos="708025" algn="l"/>
                <a:tab pos="1062038" algn="l"/>
                <a:tab pos="1416050" algn="l"/>
              </a:tabLst>
            </a:pPr>
            <a:r>
              <a:rPr lang="en-GB" sz="1400" i="1"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if</a:t>
            </a: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N</a:t>
            </a:r>
            <a:r>
              <a:rPr lang="en-GB" sz="1400" dirty="0">
                <a:latin typeface="Courier New" panose="02070309020205020404" pitchFamily="49" charset="0"/>
                <a:cs typeface="Courier New" panose="02070309020205020404" pitchFamily="49" charset="0"/>
              </a:rPr>
              <a:t> = ∅ </a:t>
            </a:r>
            <a:r>
              <a:rPr lang="en-GB" sz="1400" b="1" dirty="0">
                <a:latin typeface="Courier New" panose="02070309020205020404" pitchFamily="49" charset="0"/>
                <a:cs typeface="Courier New" panose="02070309020205020404" pitchFamily="49" charset="0"/>
              </a:rPr>
              <a:t>then</a:t>
            </a:r>
            <a:r>
              <a:rPr lang="en-GB" sz="1400" dirty="0">
                <a:latin typeface="Courier New" panose="02070309020205020404" pitchFamily="49" charset="0"/>
                <a:cs typeface="Courier New" panose="02070309020205020404" pitchFamily="49" charset="0"/>
              </a:rPr>
              <a:t> </a:t>
            </a:r>
          </a:p>
          <a:p>
            <a:pPr marL="6350" lvl="2">
              <a:spcBef>
                <a:spcPts val="400"/>
              </a:spcBef>
              <a:tabLst>
                <a:tab pos="354013" algn="l"/>
                <a:tab pos="708025" algn="l"/>
                <a:tab pos="1062038" algn="l"/>
                <a:tab pos="1416050" algn="l"/>
              </a:tabLst>
            </a:pPr>
            <a:r>
              <a:rPr lang="en-GB" sz="1400" i="1" dirty="0">
                <a:latin typeface="Courier New" panose="02070309020205020404" pitchFamily="49" charset="0"/>
                <a:cs typeface="Courier New" panose="02070309020205020404" pitchFamily="49" charset="0"/>
              </a:rPr>
              <a:t>		</a:t>
            </a: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return</a:t>
            </a:r>
            <a:r>
              <a:rPr lang="en-GB" sz="1400" dirty="0">
                <a:latin typeface="Courier New" panose="02070309020205020404" pitchFamily="49" charset="0"/>
                <a:cs typeface="Courier New" panose="02070309020205020404" pitchFamily="49" charset="0"/>
              </a:rPr>
              <a:t> failure</a:t>
            </a:r>
          </a:p>
          <a:p>
            <a:pPr marL="6350" lvl="2">
              <a:spcBef>
                <a:spcPts val="400"/>
              </a:spcBef>
              <a:tabLst>
                <a:tab pos="354013" algn="l"/>
                <a:tab pos="708025" algn="l"/>
                <a:tab pos="1062038" algn="l"/>
                <a:tab pos="1416050" algn="l"/>
              </a:tabLst>
            </a:pPr>
            <a:r>
              <a:rPr lang="en-GB" sz="1400" i="1" dirty="0">
                <a:latin typeface="Courier New" panose="02070309020205020404" pitchFamily="49" charset="0"/>
                <a:cs typeface="Courier New" panose="02070309020205020404" pitchFamily="49" charset="0"/>
              </a:rPr>
              <a:t>		Pre</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pre</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a</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a</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N</a:t>
            </a: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s</a:t>
            </a:r>
            <a:r>
              <a:rPr lang="en-GB" sz="1400" baseline="-25000" dirty="0">
                <a:latin typeface="Courier New" panose="02070309020205020404" pitchFamily="49" charset="0"/>
                <a:cs typeface="Courier New" panose="02070309020205020404" pitchFamily="49" charset="0"/>
              </a:rPr>
              <a:t>0</a:t>
            </a:r>
          </a:p>
          <a:p>
            <a:pPr marL="6350" lvl="2">
              <a:spcBef>
                <a:spcPts val="400"/>
              </a:spcBef>
              <a:tabLst>
                <a:tab pos="354013" algn="l"/>
                <a:tab pos="708025" algn="l"/>
                <a:tab pos="1062038" algn="l"/>
                <a:tab pos="1416050" algn="l"/>
              </a:tabLst>
            </a:pPr>
            <a:r>
              <a:rPr lang="en-GB" sz="1400" i="1" dirty="0">
                <a:latin typeface="Courier New" panose="02070309020205020404" pitchFamily="49" charset="0"/>
                <a:cs typeface="Courier New" panose="02070309020205020404" pitchFamily="49" charset="0"/>
              </a:rPr>
              <a:t>		</a:t>
            </a:r>
            <a:r>
              <a:rPr lang="en-GB" sz="1400" dirty="0">
                <a:latin typeface="Courier New" panose="02070309020205020404" pitchFamily="49" charset="0"/>
                <a:cs typeface="Courier New" panose="02070309020205020404" pitchFamily="49" charset="0"/>
              </a:rPr>
              <a:t>𝛷 ← {</a:t>
            </a:r>
            <a:r>
              <a:rPr lang="en-GB" sz="1400" i="1" dirty="0">
                <a:latin typeface="Courier New" panose="02070309020205020404" pitchFamily="49" charset="0"/>
                <a:cs typeface="Courier New" panose="02070309020205020404" pitchFamily="49" charset="0"/>
              </a:rPr>
              <a:t>p</a:t>
            </a:r>
            <a:r>
              <a:rPr lang="en-GB" sz="1400" baseline="-25000" dirty="0">
                <a:latin typeface="Courier New" panose="02070309020205020404" pitchFamily="49" charset="0"/>
                <a:cs typeface="Courier New" panose="02070309020205020404" pitchFamily="49" charset="0"/>
              </a:rPr>
              <a:t>1</a:t>
            </a:r>
            <a:r>
              <a:rPr lang="en-GB" sz="1400" dirty="0">
                <a:latin typeface="Courier New" panose="02070309020205020404" pitchFamily="49" charset="0"/>
                <a:ea typeface="ＭＳ ゴシック"/>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p</a:t>
            </a:r>
            <a:r>
              <a:rPr lang="en-GB" sz="1400" baseline="-25000" dirty="0">
                <a:latin typeface="Courier New" panose="02070309020205020404" pitchFamily="49" charset="0"/>
                <a:cs typeface="Courier New" panose="02070309020205020404" pitchFamily="49" charset="0"/>
              </a:rPr>
              <a:t>2</a:t>
            </a:r>
            <a:r>
              <a:rPr lang="en-GB" sz="1400" dirty="0">
                <a:latin typeface="Courier New" panose="02070309020205020404" pitchFamily="49" charset="0"/>
                <a:ea typeface="ＭＳ ゴシック"/>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p</a:t>
            </a:r>
            <a:r>
              <a:rPr lang="en-GB" sz="1400" i="1" baseline="-25000" dirty="0">
                <a:latin typeface="Courier New" panose="02070309020205020404" pitchFamily="49" charset="0"/>
                <a:cs typeface="Courier New" panose="02070309020205020404" pitchFamily="49" charset="0"/>
              </a:rPr>
              <a:t>m</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m</a:t>
            </a:r>
            <a:r>
              <a:rPr lang="en-GB" sz="1400" dirty="0">
                <a:latin typeface="Courier New" panose="02070309020205020404" pitchFamily="49" charset="0"/>
                <a:cs typeface="Courier New" panose="02070309020205020404" pitchFamily="49" charset="0"/>
              </a:rPr>
              <a:t>≤4,∀</a:t>
            </a:r>
            <a:r>
              <a:rPr lang="en-GB" sz="1400" i="1" dirty="0">
                <a:latin typeface="Courier New" panose="02070309020205020404" pitchFamily="49" charset="0"/>
                <a:cs typeface="Courier New" panose="02070309020205020404" pitchFamily="49" charset="0"/>
              </a:rPr>
              <a:t>a</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N </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i</a:t>
            </a:r>
            <a:r>
              <a:rPr lang="en-GB" sz="14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p</a:t>
            </a:r>
            <a:r>
              <a:rPr lang="en-GB" sz="1400" i="1" baseline="-25000" dirty="0" err="1">
                <a:latin typeface="Courier New" panose="02070309020205020404" pitchFamily="49" charset="0"/>
                <a:cs typeface="Courier New" panose="02070309020205020404" pitchFamily="49" charset="0"/>
              </a:rPr>
              <a:t>i</a:t>
            </a:r>
            <a:r>
              <a:rPr lang="en-GB" sz="14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pre</a:t>
            </a:r>
            <a:r>
              <a:rPr lang="en-GB" sz="1400" i="1" dirty="0">
                <a:latin typeface="Courier New" panose="02070309020205020404" pitchFamily="49" charset="0"/>
                <a:cs typeface="Courier New" panose="02070309020205020404" pitchFamily="49" charset="0"/>
              </a:rPr>
              <a:t>(a)</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i:p</a:t>
            </a:r>
            <a:r>
              <a:rPr lang="en-GB" sz="1400" i="1" baseline="-25000" dirty="0" err="1">
                <a:latin typeface="Courier New" panose="02070309020205020404" pitchFamily="49" charset="0"/>
                <a:cs typeface="Courier New" panose="02070309020205020404" pitchFamily="49" charset="0"/>
              </a:rPr>
              <a:t>i</a:t>
            </a:r>
            <a:r>
              <a:rPr lang="en-GB" sz="14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Pre</a:t>
            </a:r>
            <a:r>
              <a:rPr lang="en-GB" sz="1400" dirty="0">
                <a:latin typeface="Courier New" panose="02070309020205020404" pitchFamily="49" charset="0"/>
                <a:cs typeface="Courier New" panose="02070309020205020404" pitchFamily="49" charset="0"/>
              </a:rPr>
              <a:t>}</a:t>
            </a:r>
          </a:p>
          <a:p>
            <a:pPr marL="6350" lvl="2">
              <a:spcBef>
                <a:spcPts val="400"/>
              </a:spcBef>
              <a:tabLst>
                <a:tab pos="354013" algn="l"/>
                <a:tab pos="708025" algn="l"/>
                <a:tab pos="1062038" algn="l"/>
                <a:tab pos="1416050" algn="l"/>
              </a:tabLst>
            </a:pPr>
            <a:r>
              <a:rPr lang="en-GB" sz="1400" i="1"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for</a:t>
            </a:r>
            <a:r>
              <a:rPr lang="en-GB" sz="1400" dirty="0">
                <a:latin typeface="Courier New" panose="02070309020205020404" pitchFamily="49" charset="0"/>
                <a:cs typeface="Courier New" panose="02070309020205020404" pitchFamily="49" charset="0"/>
              </a:rPr>
              <a:t> each 𝜑 ∈ 𝛷 </a:t>
            </a:r>
            <a:r>
              <a:rPr lang="en-GB" sz="1400" b="1" dirty="0">
                <a:latin typeface="Courier New" panose="02070309020205020404" pitchFamily="49" charset="0"/>
                <a:cs typeface="Courier New" panose="02070309020205020404" pitchFamily="49" charset="0"/>
              </a:rPr>
              <a:t>do</a:t>
            </a:r>
          </a:p>
          <a:p>
            <a:pPr marL="6350" lvl="3">
              <a:spcBef>
                <a:spcPts val="400"/>
              </a:spcBef>
              <a:tabLst>
                <a:tab pos="354013" algn="l"/>
                <a:tab pos="708025" algn="l"/>
                <a:tab pos="1062038" algn="l"/>
                <a:tab pos="1416050" algn="l"/>
              </a:tabLst>
            </a:pPr>
            <a:r>
              <a:rPr lang="en-GB" sz="1400" i="1" dirty="0">
                <a:latin typeface="Courier New" panose="02070309020205020404" pitchFamily="49" charset="0"/>
                <a:cs typeface="Courier New" panose="02070309020205020404" pitchFamily="49" charset="0"/>
              </a:rPr>
              <a:t>			</a:t>
            </a:r>
            <a:r>
              <a:rPr lang="en-GB" sz="1400" dirty="0">
                <a:latin typeface="Courier New" panose="02070309020205020404" pitchFamily="49" charset="0"/>
                <a:cs typeface="Courier New" panose="02070309020205020404" pitchFamily="49" charset="0"/>
              </a:rPr>
              <a:t>add 𝜑</a:t>
            </a:r>
            <a:r>
              <a:rPr lang="en-GB" sz="1400" i="1" dirty="0">
                <a:latin typeface="Courier New" panose="02070309020205020404" pitchFamily="49" charset="0"/>
                <a:cs typeface="Courier New" panose="02070309020205020404" pitchFamily="49" charset="0"/>
              </a:rPr>
              <a:t> </a:t>
            </a:r>
            <a:r>
              <a:rPr lang="en-GB" sz="1400" dirty="0">
                <a:latin typeface="Courier New" panose="02070309020205020404" pitchFamily="49" charset="0"/>
                <a:cs typeface="Courier New" panose="02070309020205020404" pitchFamily="49" charset="0"/>
              </a:rPr>
              <a:t>to </a:t>
            </a:r>
            <a:r>
              <a:rPr lang="en-GB" sz="1400" i="1" dirty="0">
                <a:latin typeface="Courier New" panose="02070309020205020404" pitchFamily="49" charset="0"/>
                <a:cs typeface="Courier New" panose="02070309020205020404" pitchFamily="49" charset="0"/>
              </a:rPr>
              <a:t>queue</a:t>
            </a:r>
          </a:p>
          <a:p>
            <a:pPr marL="6350" lvl="1">
              <a:spcBef>
                <a:spcPts val="400"/>
              </a:spcBef>
              <a:tabLst>
                <a:tab pos="354013" algn="l"/>
                <a:tab pos="708025" algn="l"/>
                <a:tab pos="1062038" algn="l"/>
                <a:tab pos="1416050" algn="l"/>
              </a:tabLst>
            </a:pPr>
            <a:r>
              <a:rPr lang="en-GB" sz="1400" b="1" dirty="0">
                <a:latin typeface="Courier New" panose="02070309020205020404" pitchFamily="49" charset="0"/>
                <a:cs typeface="Courier New" panose="02070309020205020404" pitchFamily="49" charset="0"/>
              </a:rPr>
              <a:t>	return</a:t>
            </a: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Landmarks</a:t>
            </a:r>
          </a:p>
        </p:txBody>
      </p:sp>
      <p:sp>
        <p:nvSpPr>
          <p:cNvPr id="36" name="Rectangle 35">
            <a:extLst>
              <a:ext uri="{FF2B5EF4-FFF2-40B4-BE49-F238E27FC236}">
                <a16:creationId xmlns:a16="http://schemas.microsoft.com/office/drawing/2014/main" id="{6A47119B-874D-5042-ACA2-487D9FBF6FCA}"/>
              </a:ext>
            </a:extLst>
          </p:cNvPr>
          <p:cNvSpPr>
            <a:spLocks noChangeAspect="1"/>
          </p:cNvSpPr>
          <p:nvPr/>
        </p:nvSpPr>
        <p:spPr bwMode="auto">
          <a:xfrm>
            <a:off x="7143439" y="4787922"/>
            <a:ext cx="1053885" cy="300170"/>
          </a:xfrm>
          <a:prstGeom prst="rect">
            <a:avLst/>
          </a:prstGeom>
          <a:noFill/>
          <a:ln w="28575" cap="flat" cmpd="sng" algn="ctr">
            <a:solidFill>
              <a:schemeClr val="accent3">
                <a:lumMod val="40000"/>
                <a:lumOff val="6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1600">
              <a:solidFill>
                <a:srgbClr val="081D58"/>
              </a:solidFill>
              <a:latin typeface="Helvetica" pitchFamily="-112" charset="0"/>
            </a:endParaRPr>
          </a:p>
        </p:txBody>
      </p:sp>
      <p:sp>
        <p:nvSpPr>
          <p:cNvPr id="85" name="Rectangle 84">
            <a:extLst>
              <a:ext uri="{FF2B5EF4-FFF2-40B4-BE49-F238E27FC236}">
                <a16:creationId xmlns:a16="http://schemas.microsoft.com/office/drawing/2014/main" id="{70EDAA23-B7BB-AA4D-B0A0-DF9D3AD4CE49}"/>
              </a:ext>
            </a:extLst>
          </p:cNvPr>
          <p:cNvSpPr/>
          <p:nvPr/>
        </p:nvSpPr>
        <p:spPr>
          <a:xfrm>
            <a:off x="2877117" y="5071906"/>
            <a:ext cx="1684435" cy="646331"/>
          </a:xfrm>
          <a:prstGeom prst="rect">
            <a:avLst/>
          </a:prstGeom>
          <a:ln/>
        </p:spPr>
        <p:style>
          <a:lnRef idx="0">
            <a:schemeClr val="accent6"/>
          </a:lnRef>
          <a:fillRef idx="3">
            <a:schemeClr val="accent6"/>
          </a:fillRef>
          <a:effectRef idx="3">
            <a:schemeClr val="accent6"/>
          </a:effectRef>
          <a:fontRef idx="minor">
            <a:schemeClr val="lt1"/>
          </a:fontRef>
        </p:style>
        <p:txBody>
          <a:bodyPr wrap="square">
            <a:spAutoFit/>
          </a:bodyPr>
          <a:lstStyle/>
          <a:p>
            <a:pPr indent="-165100">
              <a:spcBef>
                <a:spcPts val="400"/>
              </a:spcBef>
            </a:pPr>
            <a:r>
              <a:rPr lang="en-GB">
                <a:cs typeface="Times New Roman"/>
              </a:rPr>
              <a:t>New disjunctive landmark</a:t>
            </a:r>
          </a:p>
        </p:txBody>
      </p:sp>
      <p:sp>
        <p:nvSpPr>
          <p:cNvPr id="89" name="Rounded Rectangle 88">
            <a:extLst>
              <a:ext uri="{FF2B5EF4-FFF2-40B4-BE49-F238E27FC236}">
                <a16:creationId xmlns:a16="http://schemas.microsoft.com/office/drawing/2014/main" id="{096DB6D5-AD49-0E45-8A8C-281AB6C99280}"/>
              </a:ext>
            </a:extLst>
          </p:cNvPr>
          <p:cNvSpPr/>
          <p:nvPr/>
        </p:nvSpPr>
        <p:spPr>
          <a:xfrm>
            <a:off x="314655" y="2585669"/>
            <a:ext cx="555064" cy="531241"/>
          </a:xfrm>
          <a:prstGeom prst="roundRect">
            <a:avLst/>
          </a:prstGeom>
          <a:noFill/>
          <a:ln w="28575">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90" name="Rounded Rectangle 89">
            <a:extLst>
              <a:ext uri="{FF2B5EF4-FFF2-40B4-BE49-F238E27FC236}">
                <a16:creationId xmlns:a16="http://schemas.microsoft.com/office/drawing/2014/main" id="{DB09BA5D-56A9-9144-AFDE-F9F8218D977C}"/>
              </a:ext>
            </a:extLst>
          </p:cNvPr>
          <p:cNvSpPr/>
          <p:nvPr/>
        </p:nvSpPr>
        <p:spPr>
          <a:xfrm>
            <a:off x="314655" y="5164860"/>
            <a:ext cx="555064" cy="549309"/>
          </a:xfrm>
          <a:prstGeom prst="roundRect">
            <a:avLst/>
          </a:prstGeom>
          <a:noFill/>
          <a:ln w="28575">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AB6BB154-A6B7-0D38-7125-E200006AD4E9}"/>
              </a:ext>
            </a:extLst>
          </p:cNvPr>
          <p:cNvSpPr/>
          <p:nvPr/>
        </p:nvSpPr>
        <p:spPr bwMode="auto">
          <a:xfrm>
            <a:off x="344635" y="3310167"/>
            <a:ext cx="1451846" cy="1128137"/>
          </a:xfrm>
          <a:prstGeom prst="rect">
            <a:avLst/>
          </a:prstGeom>
          <a:solidFill>
            <a:srgbClr val="CDC9C0">
              <a:alpha val="70000"/>
            </a:srgbClr>
          </a:solidFill>
          <a:ln w="317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dirty="0">
              <a:solidFill>
                <a:srgbClr val="081D58"/>
              </a:solidFill>
              <a:latin typeface="Helvetica" pitchFamily="-112" charset="0"/>
            </a:endParaRPr>
          </a:p>
        </p:txBody>
      </p:sp>
      <p:cxnSp>
        <p:nvCxnSpPr>
          <p:cNvPr id="110" name="Straight Arrow Connector 109">
            <a:extLst>
              <a:ext uri="{FF2B5EF4-FFF2-40B4-BE49-F238E27FC236}">
                <a16:creationId xmlns:a16="http://schemas.microsoft.com/office/drawing/2014/main" id="{2EE24908-2394-A345-A5D7-6D35C1CF0667}"/>
              </a:ext>
            </a:extLst>
          </p:cNvPr>
          <p:cNvCxnSpPr>
            <a:cxnSpLocks/>
            <a:stCxn id="85" idx="1"/>
            <a:endCxn id="90" idx="3"/>
          </p:cNvCxnSpPr>
          <p:nvPr/>
        </p:nvCxnSpPr>
        <p:spPr>
          <a:xfrm flipH="1">
            <a:off x="869719" y="5395072"/>
            <a:ext cx="2007398" cy="44443"/>
          </a:xfrm>
          <a:prstGeom prst="straightConnector1">
            <a:avLst/>
          </a:prstGeom>
          <a:ln>
            <a:solidFill>
              <a:schemeClr val="accent6"/>
            </a:solidFill>
            <a:tailEnd type="arrow"/>
          </a:ln>
        </p:spPr>
        <p:style>
          <a:lnRef idx="3">
            <a:schemeClr val="accent4"/>
          </a:lnRef>
          <a:fillRef idx="0">
            <a:schemeClr val="accent4"/>
          </a:fillRef>
          <a:effectRef idx="2">
            <a:schemeClr val="accent4"/>
          </a:effectRef>
          <a:fontRef idx="minor">
            <a:schemeClr val="tx1"/>
          </a:fontRef>
        </p:style>
      </p:cxnSp>
      <p:cxnSp>
        <p:nvCxnSpPr>
          <p:cNvPr id="111" name="Straight Arrow Connector 110">
            <a:extLst>
              <a:ext uri="{FF2B5EF4-FFF2-40B4-BE49-F238E27FC236}">
                <a16:creationId xmlns:a16="http://schemas.microsoft.com/office/drawing/2014/main" id="{E5999BD8-5574-9347-BD21-3806EB9E4FA2}"/>
              </a:ext>
            </a:extLst>
          </p:cNvPr>
          <p:cNvCxnSpPr>
            <a:cxnSpLocks/>
            <a:stCxn id="85" idx="0"/>
            <a:endCxn id="89" idx="3"/>
          </p:cNvCxnSpPr>
          <p:nvPr/>
        </p:nvCxnSpPr>
        <p:spPr>
          <a:xfrm flipH="1" flipV="1">
            <a:off x="869719" y="2851290"/>
            <a:ext cx="2849616" cy="2220616"/>
          </a:xfrm>
          <a:prstGeom prst="straightConnector1">
            <a:avLst/>
          </a:prstGeom>
          <a:ln>
            <a:solidFill>
              <a:schemeClr val="accent6"/>
            </a:solidFill>
            <a:tailEnd type="arrow"/>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209824330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6" name="Group 105">
            <a:extLst>
              <a:ext uri="{FF2B5EF4-FFF2-40B4-BE49-F238E27FC236}">
                <a16:creationId xmlns:a16="http://schemas.microsoft.com/office/drawing/2014/main" id="{40FA0585-53E6-EB44-94F3-DC82143548A2}"/>
              </a:ext>
            </a:extLst>
          </p:cNvPr>
          <p:cNvGrpSpPr>
            <a:grpSpLocks noChangeAspect="1"/>
          </p:cNvGrpSpPr>
          <p:nvPr/>
        </p:nvGrpSpPr>
        <p:grpSpPr>
          <a:xfrm>
            <a:off x="4799180" y="4342701"/>
            <a:ext cx="2657242" cy="1147446"/>
            <a:chOff x="5323352" y="4678231"/>
            <a:chExt cx="2952491" cy="1274940"/>
          </a:xfrm>
        </p:grpSpPr>
        <p:grpSp>
          <p:nvGrpSpPr>
            <p:cNvPr id="107" name="Group 106">
              <a:extLst>
                <a:ext uri="{FF2B5EF4-FFF2-40B4-BE49-F238E27FC236}">
                  <a16:creationId xmlns:a16="http://schemas.microsoft.com/office/drawing/2014/main" id="{FC55687E-F9D9-FD46-A284-2D5713D1195B}"/>
                </a:ext>
              </a:extLst>
            </p:cNvPr>
            <p:cNvGrpSpPr/>
            <p:nvPr/>
          </p:nvGrpSpPr>
          <p:grpSpPr>
            <a:xfrm>
              <a:off x="7288292" y="5578688"/>
              <a:ext cx="987551" cy="367987"/>
              <a:chOff x="8801532" y="4013715"/>
              <a:chExt cx="1371600" cy="511093"/>
            </a:xfrm>
          </p:grpSpPr>
          <p:sp>
            <p:nvSpPr>
              <p:cNvPr id="146" name="Lightning Bolt 145">
                <a:extLst>
                  <a:ext uri="{FF2B5EF4-FFF2-40B4-BE49-F238E27FC236}">
                    <a16:creationId xmlns:a16="http://schemas.microsoft.com/office/drawing/2014/main" id="{0BE2337A-B7D3-0349-9C99-69A0333B6591}"/>
                  </a:ext>
                </a:extLst>
              </p:cNvPr>
              <p:cNvSpPr/>
              <p:nvPr/>
            </p:nvSpPr>
            <p:spPr>
              <a:xfrm rot="19965343">
                <a:off x="9139183" y="4118408"/>
                <a:ext cx="619075" cy="406400"/>
              </a:xfrm>
              <a:prstGeom prst="lightningBolt">
                <a:avLst/>
              </a:prstGeom>
              <a:solidFill>
                <a:srgbClr val="CDC9C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7" name="Freeform 860">
                <a:extLst>
                  <a:ext uri="{FF2B5EF4-FFF2-40B4-BE49-F238E27FC236}">
                    <a16:creationId xmlns:a16="http://schemas.microsoft.com/office/drawing/2014/main" id="{B5E2AF8D-6FD6-CD4E-8AD9-0C7885546446}"/>
                  </a:ext>
                </a:extLst>
              </p:cNvPr>
              <p:cNvSpPr>
                <a:spLocks/>
              </p:cNvSpPr>
              <p:nvPr/>
            </p:nvSpPr>
            <p:spPr bwMode="auto">
              <a:xfrm>
                <a:off x="8801532" y="4026280"/>
                <a:ext cx="1371600" cy="32004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cxnSp>
            <p:nvCxnSpPr>
              <p:cNvPr id="148" name="Straight Connector 147">
                <a:extLst>
                  <a:ext uri="{FF2B5EF4-FFF2-40B4-BE49-F238E27FC236}">
                    <a16:creationId xmlns:a16="http://schemas.microsoft.com/office/drawing/2014/main" id="{1453FC1B-D93A-CC45-ACB8-3A13E71CCCC3}"/>
                  </a:ext>
                </a:extLst>
              </p:cNvPr>
              <p:cNvCxnSpPr/>
              <p:nvPr/>
            </p:nvCxnSpPr>
            <p:spPr>
              <a:xfrm>
                <a:off x="9047075" y="4017699"/>
                <a:ext cx="1124712"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9" name="Straight Connector 148">
                <a:extLst>
                  <a:ext uri="{FF2B5EF4-FFF2-40B4-BE49-F238E27FC236}">
                    <a16:creationId xmlns:a16="http://schemas.microsoft.com/office/drawing/2014/main" id="{47E7D888-7C79-3743-802D-1DDFAE8BE02A}"/>
                  </a:ext>
                </a:extLst>
              </p:cNvPr>
              <p:cNvCxnSpPr/>
              <p:nvPr/>
            </p:nvCxnSpPr>
            <p:spPr>
              <a:xfrm flipV="1">
                <a:off x="9829800" y="4013715"/>
                <a:ext cx="341987" cy="332605"/>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0" name="Straight Connector 149">
                <a:extLst>
                  <a:ext uri="{FF2B5EF4-FFF2-40B4-BE49-F238E27FC236}">
                    <a16:creationId xmlns:a16="http://schemas.microsoft.com/office/drawing/2014/main" id="{31F49A5F-047B-7C42-915F-31DF9670AE80}"/>
                  </a:ext>
                </a:extLst>
              </p:cNvPr>
              <p:cNvCxnSpPr>
                <a:cxnSpLocks/>
              </p:cNvCxnSpPr>
              <p:nvPr/>
            </p:nvCxnSpPr>
            <p:spPr>
              <a:xfrm>
                <a:off x="8997725" y="4349095"/>
                <a:ext cx="261014"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08" name="Group 107">
              <a:extLst>
                <a:ext uri="{FF2B5EF4-FFF2-40B4-BE49-F238E27FC236}">
                  <a16:creationId xmlns:a16="http://schemas.microsoft.com/office/drawing/2014/main" id="{78B994AA-5669-334B-9DA5-B0595E9086BF}"/>
                </a:ext>
              </a:extLst>
            </p:cNvPr>
            <p:cNvGrpSpPr/>
            <p:nvPr/>
          </p:nvGrpSpPr>
          <p:grpSpPr>
            <a:xfrm>
              <a:off x="5323352" y="5509529"/>
              <a:ext cx="1253855" cy="443642"/>
              <a:chOff x="6504246" y="3854161"/>
              <a:chExt cx="1741467" cy="616169"/>
            </a:xfrm>
          </p:grpSpPr>
          <p:grpSp>
            <p:nvGrpSpPr>
              <p:cNvPr id="140" name="Group 139">
                <a:extLst>
                  <a:ext uri="{FF2B5EF4-FFF2-40B4-BE49-F238E27FC236}">
                    <a16:creationId xmlns:a16="http://schemas.microsoft.com/office/drawing/2014/main" id="{CE87AC34-347A-2741-9F05-4EAE8D49D8C5}"/>
                  </a:ext>
                </a:extLst>
              </p:cNvPr>
              <p:cNvGrpSpPr/>
              <p:nvPr/>
            </p:nvGrpSpPr>
            <p:grpSpPr>
              <a:xfrm>
                <a:off x="6504246" y="3854161"/>
                <a:ext cx="1589458" cy="616169"/>
                <a:chOff x="6135946" y="3854161"/>
                <a:chExt cx="1589458" cy="616169"/>
              </a:xfrm>
            </p:grpSpPr>
            <p:sp>
              <p:nvSpPr>
                <p:cNvPr id="142" name="Lightning Bolt 141">
                  <a:extLst>
                    <a:ext uri="{FF2B5EF4-FFF2-40B4-BE49-F238E27FC236}">
                      <a16:creationId xmlns:a16="http://schemas.microsoft.com/office/drawing/2014/main" id="{7852AE3A-F2A5-D44F-AF3B-4B7A0B9C6818}"/>
                    </a:ext>
                  </a:extLst>
                </p:cNvPr>
                <p:cNvSpPr/>
                <p:nvPr/>
              </p:nvSpPr>
              <p:spPr>
                <a:xfrm rot="19965343">
                  <a:off x="6135946" y="4063930"/>
                  <a:ext cx="760257" cy="406400"/>
                </a:xfrm>
                <a:prstGeom prst="lightningBolt">
                  <a:avLst/>
                </a:prstGeom>
                <a:solidFill>
                  <a:srgbClr val="CDC9C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3" name="Straight Connector 142">
                  <a:extLst>
                    <a:ext uri="{FF2B5EF4-FFF2-40B4-BE49-F238E27FC236}">
                      <a16:creationId xmlns:a16="http://schemas.microsoft.com/office/drawing/2014/main" id="{BEB549ED-2296-9247-ABCB-98D01AE1E56E}"/>
                    </a:ext>
                  </a:extLst>
                </p:cNvPr>
                <p:cNvCxnSpPr/>
                <p:nvPr/>
              </p:nvCxnSpPr>
              <p:spPr>
                <a:xfrm>
                  <a:off x="6591548" y="3854161"/>
                  <a:ext cx="113385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4" name="Straight Connector 143">
                  <a:extLst>
                    <a:ext uri="{FF2B5EF4-FFF2-40B4-BE49-F238E27FC236}">
                      <a16:creationId xmlns:a16="http://schemas.microsoft.com/office/drawing/2014/main" id="{CA821CFB-9AD3-F24A-86C3-93B65CD9ECFB}"/>
                    </a:ext>
                  </a:extLst>
                </p:cNvPr>
                <p:cNvCxnSpPr>
                  <a:cxnSpLocks noChangeAspect="1"/>
                </p:cNvCxnSpPr>
                <p:nvPr/>
              </p:nvCxnSpPr>
              <p:spPr>
                <a:xfrm flipV="1">
                  <a:off x="6173361" y="3859976"/>
                  <a:ext cx="423087" cy="41148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5" name="Straight Connector 144">
                  <a:extLst>
                    <a:ext uri="{FF2B5EF4-FFF2-40B4-BE49-F238E27FC236}">
                      <a16:creationId xmlns:a16="http://schemas.microsoft.com/office/drawing/2014/main" id="{E566E34E-8957-394E-BBDB-B21B0368C77B}"/>
                    </a:ext>
                  </a:extLst>
                </p:cNvPr>
                <p:cNvCxnSpPr>
                  <a:cxnSpLocks/>
                </p:cNvCxnSpPr>
                <p:nvPr/>
              </p:nvCxnSpPr>
              <p:spPr>
                <a:xfrm>
                  <a:off x="6901786" y="4296856"/>
                  <a:ext cx="261014"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141" name="Freeform 860">
                <a:extLst>
                  <a:ext uri="{FF2B5EF4-FFF2-40B4-BE49-F238E27FC236}">
                    <a16:creationId xmlns:a16="http://schemas.microsoft.com/office/drawing/2014/main" id="{15D61C7A-981E-EF46-B31F-F3DDBF1F1E05}"/>
                  </a:ext>
                </a:extLst>
              </p:cNvPr>
              <p:cNvSpPr>
                <a:spLocks/>
              </p:cNvSpPr>
              <p:nvPr/>
            </p:nvSpPr>
            <p:spPr bwMode="auto">
              <a:xfrm>
                <a:off x="6522378" y="3865501"/>
                <a:ext cx="1723335" cy="42976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sp>
          <p:nvSpPr>
            <p:cNvPr id="109" name="Line 853">
              <a:extLst>
                <a:ext uri="{FF2B5EF4-FFF2-40B4-BE49-F238E27FC236}">
                  <a16:creationId xmlns:a16="http://schemas.microsoft.com/office/drawing/2014/main" id="{C07686C1-DCF9-C044-8C9D-4D7CC140E69D}"/>
                </a:ext>
              </a:extLst>
            </p:cNvPr>
            <p:cNvSpPr>
              <a:spLocks noChangeShapeType="1"/>
            </p:cNvSpPr>
            <p:nvPr/>
          </p:nvSpPr>
          <p:spPr bwMode="auto">
            <a:xfrm>
              <a:off x="5967843" y="5947252"/>
              <a:ext cx="1316735"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dirty="0">
                  <a:ea typeface="Times New Roman"/>
                  <a:cs typeface="Times New Roman"/>
                </a:rPr>
                <a:t>          d3</a:t>
              </a:r>
            </a:p>
          </p:txBody>
        </p:sp>
        <p:grpSp>
          <p:nvGrpSpPr>
            <p:cNvPr id="110" name="Group 109">
              <a:extLst>
                <a:ext uri="{FF2B5EF4-FFF2-40B4-BE49-F238E27FC236}">
                  <a16:creationId xmlns:a16="http://schemas.microsoft.com/office/drawing/2014/main" id="{DCB8B63F-93E0-A240-AFDC-810B0F310201}"/>
                </a:ext>
              </a:extLst>
            </p:cNvPr>
            <p:cNvGrpSpPr/>
            <p:nvPr/>
          </p:nvGrpSpPr>
          <p:grpSpPr>
            <a:xfrm>
              <a:off x="6377267" y="4678231"/>
              <a:ext cx="1203321" cy="1021208"/>
              <a:chOff x="3906167" y="3324390"/>
              <a:chExt cx="1671281" cy="1418344"/>
            </a:xfrm>
            <a:solidFill>
              <a:srgbClr val="93D2FE"/>
            </a:solidFill>
          </p:grpSpPr>
          <p:sp>
            <p:nvSpPr>
              <p:cNvPr id="116" name="Oval 859">
                <a:extLst>
                  <a:ext uri="{FF2B5EF4-FFF2-40B4-BE49-F238E27FC236}">
                    <a16:creationId xmlns:a16="http://schemas.microsoft.com/office/drawing/2014/main" id="{CB14FEFB-8214-FF43-AFA5-2DC437B78ADD}"/>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17" name="Oval 861">
                <a:extLst>
                  <a:ext uri="{FF2B5EF4-FFF2-40B4-BE49-F238E27FC236}">
                    <a16:creationId xmlns:a16="http://schemas.microsoft.com/office/drawing/2014/main" id="{FEF25527-F53C-A444-B6B9-28C12B27FA4F}"/>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18" name="Oval 862">
                <a:extLst>
                  <a:ext uri="{FF2B5EF4-FFF2-40B4-BE49-F238E27FC236}">
                    <a16:creationId xmlns:a16="http://schemas.microsoft.com/office/drawing/2014/main" id="{288DFA47-6DEF-3F44-8617-861202B5C187}"/>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19" name="Oval 863">
                <a:extLst>
                  <a:ext uri="{FF2B5EF4-FFF2-40B4-BE49-F238E27FC236}">
                    <a16:creationId xmlns:a16="http://schemas.microsoft.com/office/drawing/2014/main" id="{4ADBFFC1-99CF-8444-BE50-2B4955F7319B}"/>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20" name="Oval 863">
                <a:extLst>
                  <a:ext uri="{FF2B5EF4-FFF2-40B4-BE49-F238E27FC236}">
                    <a16:creationId xmlns:a16="http://schemas.microsoft.com/office/drawing/2014/main" id="{13584D80-4539-DE45-9C4E-FE1AD5E66D7B}"/>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grpSp>
            <p:nvGrpSpPr>
              <p:cNvPr id="121" name="Group 120">
                <a:extLst>
                  <a:ext uri="{FF2B5EF4-FFF2-40B4-BE49-F238E27FC236}">
                    <a16:creationId xmlns:a16="http://schemas.microsoft.com/office/drawing/2014/main" id="{B7521FF7-FF00-F842-98C7-67E42B128C64}"/>
                  </a:ext>
                </a:extLst>
              </p:cNvPr>
              <p:cNvGrpSpPr/>
              <p:nvPr/>
            </p:nvGrpSpPr>
            <p:grpSpPr>
              <a:xfrm>
                <a:off x="3906167" y="4047050"/>
                <a:ext cx="1671281" cy="539042"/>
                <a:chOff x="1320274" y="4580303"/>
                <a:chExt cx="1671281" cy="467246"/>
              </a:xfrm>
              <a:grpFill/>
            </p:grpSpPr>
            <p:sp>
              <p:nvSpPr>
                <p:cNvPr id="136" name="Freeform 860">
                  <a:extLst>
                    <a:ext uri="{FF2B5EF4-FFF2-40B4-BE49-F238E27FC236}">
                      <a16:creationId xmlns:a16="http://schemas.microsoft.com/office/drawing/2014/main" id="{7CADD6AA-8F09-F847-BF42-0032B4658B75}"/>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37" name="Rectangle 864">
                  <a:extLst>
                    <a:ext uri="{FF2B5EF4-FFF2-40B4-BE49-F238E27FC236}">
                      <a16:creationId xmlns:a16="http://schemas.microsoft.com/office/drawing/2014/main" id="{31157D18-715F-0448-83F5-01C972B9D7AD}"/>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ctr"/>
                <a:lstStyle/>
                <a:p>
                  <a:pPr algn="ctr"/>
                  <a:r>
                    <a:rPr lang="en-US" dirty="0">
                      <a:latin typeface="Calibri"/>
                      <a:ea typeface="Calibri"/>
                      <a:cs typeface="Calibri"/>
                    </a:rPr>
                    <a:t>r1</a:t>
                  </a:r>
                </a:p>
              </p:txBody>
            </p:sp>
            <p:sp>
              <p:nvSpPr>
                <p:cNvPr id="138" name="Freeform 865">
                  <a:extLst>
                    <a:ext uri="{FF2B5EF4-FFF2-40B4-BE49-F238E27FC236}">
                      <a16:creationId xmlns:a16="http://schemas.microsoft.com/office/drawing/2014/main" id="{52A8297D-1531-8042-9EAF-44B60FD29A81}"/>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39" name="Freeform 866">
                  <a:extLst>
                    <a:ext uri="{FF2B5EF4-FFF2-40B4-BE49-F238E27FC236}">
                      <a16:creationId xmlns:a16="http://schemas.microsoft.com/office/drawing/2014/main" id="{3F48DC33-2338-8746-A2FE-46A62B937B93}"/>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grpSp>
          <p:grpSp>
            <p:nvGrpSpPr>
              <p:cNvPr id="122" name="Group 121">
                <a:extLst>
                  <a:ext uri="{FF2B5EF4-FFF2-40B4-BE49-F238E27FC236}">
                    <a16:creationId xmlns:a16="http://schemas.microsoft.com/office/drawing/2014/main" id="{400983B7-0060-344C-A5DF-F5A4AFE4297A}"/>
                  </a:ext>
                </a:extLst>
              </p:cNvPr>
              <p:cNvGrpSpPr/>
              <p:nvPr/>
            </p:nvGrpSpPr>
            <p:grpSpPr>
              <a:xfrm>
                <a:off x="4596370" y="3324390"/>
                <a:ext cx="552654" cy="1188720"/>
                <a:chOff x="1823226" y="3235632"/>
                <a:chExt cx="552654" cy="1188720"/>
              </a:xfrm>
              <a:grpFill/>
            </p:grpSpPr>
            <p:sp>
              <p:nvSpPr>
                <p:cNvPr id="123" name="Oval 878">
                  <a:extLst>
                    <a:ext uri="{FF2B5EF4-FFF2-40B4-BE49-F238E27FC236}">
                      <a16:creationId xmlns:a16="http://schemas.microsoft.com/office/drawing/2014/main" id="{682FCF2B-7B81-F442-BB87-19E790F0578F}"/>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24" name="Rectangle 880">
                  <a:extLst>
                    <a:ext uri="{FF2B5EF4-FFF2-40B4-BE49-F238E27FC236}">
                      <a16:creationId xmlns:a16="http://schemas.microsoft.com/office/drawing/2014/main" id="{880F7253-6F9B-3440-8984-751B33F03026}"/>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125" name="Oval 878">
                  <a:extLst>
                    <a:ext uri="{FF2B5EF4-FFF2-40B4-BE49-F238E27FC236}">
                      <a16:creationId xmlns:a16="http://schemas.microsoft.com/office/drawing/2014/main" id="{37DCAA97-47D0-844B-B2DF-7D8DC119C790}"/>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26" name="Line 881">
                  <a:extLst>
                    <a:ext uri="{FF2B5EF4-FFF2-40B4-BE49-F238E27FC236}">
                      <a16:creationId xmlns:a16="http://schemas.microsoft.com/office/drawing/2014/main" id="{BAFE0410-E780-B54A-BF51-A01413D99D21}"/>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27" name="Line 882">
                  <a:extLst>
                    <a:ext uri="{FF2B5EF4-FFF2-40B4-BE49-F238E27FC236}">
                      <a16:creationId xmlns:a16="http://schemas.microsoft.com/office/drawing/2014/main" id="{60C96B8C-143A-3A45-BD17-05E9EBAE72D7}"/>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28" name="Rectangle 880">
                  <a:extLst>
                    <a:ext uri="{FF2B5EF4-FFF2-40B4-BE49-F238E27FC236}">
                      <a16:creationId xmlns:a16="http://schemas.microsoft.com/office/drawing/2014/main" id="{A40635FA-F015-E443-9912-2EB0D3AB07EE}"/>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129" name="Oval 878">
                  <a:extLst>
                    <a:ext uri="{FF2B5EF4-FFF2-40B4-BE49-F238E27FC236}">
                      <a16:creationId xmlns:a16="http://schemas.microsoft.com/office/drawing/2014/main" id="{248A9D4F-3553-0244-A675-47C6951AB314}"/>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30" name="Line 882">
                  <a:extLst>
                    <a:ext uri="{FF2B5EF4-FFF2-40B4-BE49-F238E27FC236}">
                      <a16:creationId xmlns:a16="http://schemas.microsoft.com/office/drawing/2014/main" id="{4CB1C009-290F-4849-A135-B875D852D1F2}"/>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31" name="Line 882">
                  <a:extLst>
                    <a:ext uri="{FF2B5EF4-FFF2-40B4-BE49-F238E27FC236}">
                      <a16:creationId xmlns:a16="http://schemas.microsoft.com/office/drawing/2014/main" id="{6D27084B-7B58-1548-8888-A13D53B8CDB1}"/>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32" name="Line 884">
                  <a:extLst>
                    <a:ext uri="{FF2B5EF4-FFF2-40B4-BE49-F238E27FC236}">
                      <a16:creationId xmlns:a16="http://schemas.microsoft.com/office/drawing/2014/main" id="{85B79F1D-6DA2-1C45-A969-EB2EF991C4E9}"/>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p:spPr>
              <p:txBody>
                <a:bodyPr wrap="none" anchor="ctr"/>
                <a:lstStyle/>
                <a:p>
                  <a:endParaRPr lang="en-US" dirty="0">
                    <a:latin typeface="Calibri"/>
                    <a:ea typeface="Calibri"/>
                    <a:cs typeface="Calibri"/>
                  </a:endParaRPr>
                </a:p>
              </p:txBody>
            </p:sp>
            <p:sp>
              <p:nvSpPr>
                <p:cNvPr id="133" name="Oval 885">
                  <a:extLst>
                    <a:ext uri="{FF2B5EF4-FFF2-40B4-BE49-F238E27FC236}">
                      <a16:creationId xmlns:a16="http://schemas.microsoft.com/office/drawing/2014/main" id="{4C2D8393-C70C-6947-BEC6-7C98BC79E39C}"/>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34" name="Line 881">
                  <a:extLst>
                    <a:ext uri="{FF2B5EF4-FFF2-40B4-BE49-F238E27FC236}">
                      <a16:creationId xmlns:a16="http://schemas.microsoft.com/office/drawing/2014/main" id="{39A00C6D-EF1D-3140-A625-E41AF14F582C}"/>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35" name="Line 882">
                  <a:extLst>
                    <a:ext uri="{FF2B5EF4-FFF2-40B4-BE49-F238E27FC236}">
                      <a16:creationId xmlns:a16="http://schemas.microsoft.com/office/drawing/2014/main" id="{68C35ADE-5C2E-3047-BB42-7232D394E847}"/>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grpSp>
        </p:grpSp>
        <p:grpSp>
          <p:nvGrpSpPr>
            <p:cNvPr id="111" name="Group 110">
              <a:extLst>
                <a:ext uri="{FF2B5EF4-FFF2-40B4-BE49-F238E27FC236}">
                  <a16:creationId xmlns:a16="http://schemas.microsoft.com/office/drawing/2014/main" id="{E9F74CCA-798F-9048-8576-176E7CD6D1DF}"/>
                </a:ext>
              </a:extLst>
            </p:cNvPr>
            <p:cNvGrpSpPr/>
            <p:nvPr/>
          </p:nvGrpSpPr>
          <p:grpSpPr>
            <a:xfrm>
              <a:off x="6990430" y="5181159"/>
              <a:ext cx="538242" cy="388227"/>
              <a:chOff x="1012668" y="927184"/>
              <a:chExt cx="747559" cy="539203"/>
            </a:xfrm>
          </p:grpSpPr>
          <p:sp>
            <p:nvSpPr>
              <p:cNvPr id="112" name="Line 853">
                <a:extLst>
                  <a:ext uri="{FF2B5EF4-FFF2-40B4-BE49-F238E27FC236}">
                    <a16:creationId xmlns:a16="http://schemas.microsoft.com/office/drawing/2014/main" id="{5EA39D51-5244-444C-A5C1-5816B31E7C2C}"/>
                  </a:ext>
                </a:extLst>
              </p:cNvPr>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 xmlns:a14="http://schemas.microsoft.com/office/drawing/2010/main">
                    <a:noFill/>
                  </a14:hiddenFill>
                </a:ext>
              </a:extLst>
            </p:spPr>
            <p:txBody>
              <a:bodyPr wrap="none" anchor="ctr">
                <a:flatTx/>
              </a:bodyPr>
              <a:lstStyle/>
              <a:p>
                <a:endParaRPr lang="en-US" dirty="0">
                  <a:latin typeface="Calibri"/>
                  <a:ea typeface="Times New Roman"/>
                  <a:cs typeface="Times New Roman"/>
                </a:endParaRPr>
              </a:p>
            </p:txBody>
          </p:sp>
          <p:sp>
            <p:nvSpPr>
              <p:cNvPr id="113" name="Rectangle 876">
                <a:extLst>
                  <a:ext uri="{FF2B5EF4-FFF2-40B4-BE49-F238E27FC236}">
                    <a16:creationId xmlns:a16="http://schemas.microsoft.com/office/drawing/2014/main" id="{BF5911F1-5136-8542-A553-D0DA2A2BF23A}"/>
                  </a:ext>
                </a:extLst>
              </p:cNvPr>
              <p:cNvSpPr>
                <a:spLocks noChangeAspect="1" noChangeArrowheads="1"/>
              </p:cNvSpPr>
              <p:nvPr/>
            </p:nvSpPr>
            <p:spPr bwMode="auto">
              <a:xfrm>
                <a:off x="1059818" y="927184"/>
                <a:ext cx="100" cy="427467"/>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latin typeface="Calibri"/>
                  <a:ea typeface="Times New Roman"/>
                  <a:cs typeface="Calibri"/>
                </a:endParaRPr>
              </a:p>
            </p:txBody>
          </p:sp>
          <p:sp>
            <p:nvSpPr>
              <p:cNvPr id="114" name="Rectangle 873">
                <a:extLst>
                  <a:ext uri="{FF2B5EF4-FFF2-40B4-BE49-F238E27FC236}">
                    <a16:creationId xmlns:a16="http://schemas.microsoft.com/office/drawing/2014/main" id="{8D064763-4E50-8A49-8DBB-781B89DD444D}"/>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dirty="0">
                    <a:latin typeface="Calibri"/>
                    <a:ea typeface="Times New Roman"/>
                    <a:cs typeface="Calibri"/>
                  </a:rPr>
                  <a:t>c1</a:t>
                </a:r>
              </a:p>
            </p:txBody>
          </p:sp>
          <p:sp>
            <p:nvSpPr>
              <p:cNvPr id="115" name="Freeform 875">
                <a:extLst>
                  <a:ext uri="{FF2B5EF4-FFF2-40B4-BE49-F238E27FC236}">
                    <a16:creationId xmlns:a16="http://schemas.microsoft.com/office/drawing/2014/main" id="{7FD98225-3791-E842-A8A3-C636BE7669B2}"/>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Times New Roman"/>
                  <a:cs typeface="Times New Roman"/>
                </a:endParaRPr>
              </a:p>
            </p:txBody>
          </p:sp>
        </p:grpSp>
      </p:grpSp>
      <p:grpSp>
        <p:nvGrpSpPr>
          <p:cNvPr id="151" name="Group 150">
            <a:extLst>
              <a:ext uri="{FF2B5EF4-FFF2-40B4-BE49-F238E27FC236}">
                <a16:creationId xmlns:a16="http://schemas.microsoft.com/office/drawing/2014/main" id="{94938229-CEFA-CA4A-A104-9F04DC8F01B4}"/>
              </a:ext>
            </a:extLst>
          </p:cNvPr>
          <p:cNvGrpSpPr/>
          <p:nvPr/>
        </p:nvGrpSpPr>
        <p:grpSpPr>
          <a:xfrm>
            <a:off x="7783868" y="3551800"/>
            <a:ext cx="3792268" cy="1975637"/>
            <a:chOff x="821024" y="4395049"/>
            <a:chExt cx="4213631" cy="2195152"/>
          </a:xfrm>
        </p:grpSpPr>
        <p:sp>
          <p:nvSpPr>
            <p:cNvPr id="153" name="Rectangle 891">
              <a:extLst>
                <a:ext uri="{FF2B5EF4-FFF2-40B4-BE49-F238E27FC236}">
                  <a16:creationId xmlns:a16="http://schemas.microsoft.com/office/drawing/2014/main" id="{A42BCF5E-5ABA-9743-96AD-C5F07C67A849}"/>
                </a:ext>
              </a:extLst>
            </p:cNvPr>
            <p:cNvSpPr>
              <a:spLocks noChangeArrowheads="1"/>
            </p:cNvSpPr>
            <p:nvPr/>
          </p:nvSpPr>
          <p:spPr bwMode="auto">
            <a:xfrm>
              <a:off x="1747217" y="5906458"/>
              <a:ext cx="72" cy="307777"/>
            </a:xfrm>
            <a:prstGeom prst="rect">
              <a:avLst/>
            </a:prstGeom>
            <a:solidFill>
              <a:srgbClr val="89D3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endParaRPr lang="en-US" b="1" dirty="0">
                <a:latin typeface="Calibri"/>
                <a:ea typeface="Calibri"/>
                <a:cs typeface="Calibri"/>
              </a:endParaRPr>
            </a:p>
          </p:txBody>
        </p:sp>
        <p:sp>
          <p:nvSpPr>
            <p:cNvPr id="154" name="Rectangle 891">
              <a:extLst>
                <a:ext uri="{FF2B5EF4-FFF2-40B4-BE49-F238E27FC236}">
                  <a16:creationId xmlns:a16="http://schemas.microsoft.com/office/drawing/2014/main" id="{90D7C613-9A97-8C41-872C-9F99E7579E39}"/>
                </a:ext>
              </a:extLst>
            </p:cNvPr>
            <p:cNvSpPr>
              <a:spLocks noChangeArrowheads="1"/>
            </p:cNvSpPr>
            <p:nvPr/>
          </p:nvSpPr>
          <p:spPr bwMode="auto">
            <a:xfrm>
              <a:off x="3751119" y="5970316"/>
              <a:ext cx="72" cy="307777"/>
            </a:xfrm>
            <a:prstGeom prst="rect">
              <a:avLst/>
            </a:prstGeom>
            <a:solidFill>
              <a:srgbClr val="FAC09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endParaRPr lang="en-US" b="1" dirty="0">
                <a:latin typeface="Calibri"/>
                <a:ea typeface="Calibri"/>
                <a:cs typeface="Calibri"/>
              </a:endParaRPr>
            </a:p>
          </p:txBody>
        </p:sp>
        <p:grpSp>
          <p:nvGrpSpPr>
            <p:cNvPr id="156" name="Group 155">
              <a:extLst>
                <a:ext uri="{FF2B5EF4-FFF2-40B4-BE49-F238E27FC236}">
                  <a16:creationId xmlns:a16="http://schemas.microsoft.com/office/drawing/2014/main" id="{5B5CB4E3-0943-2246-B756-C74E40D28DF0}"/>
                </a:ext>
              </a:extLst>
            </p:cNvPr>
            <p:cNvGrpSpPr/>
            <p:nvPr/>
          </p:nvGrpSpPr>
          <p:grpSpPr>
            <a:xfrm>
              <a:off x="1260662" y="5224162"/>
              <a:ext cx="1838582" cy="893728"/>
              <a:chOff x="1026717" y="2276718"/>
              <a:chExt cx="2553587" cy="1241288"/>
            </a:xfrm>
          </p:grpSpPr>
          <p:sp>
            <p:nvSpPr>
              <p:cNvPr id="198" name="Line 853">
                <a:extLst>
                  <a:ext uri="{FF2B5EF4-FFF2-40B4-BE49-F238E27FC236}">
                    <a16:creationId xmlns:a16="http://schemas.microsoft.com/office/drawing/2014/main" id="{154908CE-1006-1E41-A384-A94D92912D48}"/>
                  </a:ext>
                </a:extLst>
              </p:cNvPr>
              <p:cNvSpPr>
                <a:spLocks noChangeShapeType="1"/>
              </p:cNvSpPr>
              <p:nvPr/>
            </p:nvSpPr>
            <p:spPr bwMode="auto">
              <a:xfrm>
                <a:off x="1026717" y="3511947"/>
                <a:ext cx="822962" cy="6059"/>
              </a:xfrm>
              <a:prstGeom prst="line">
                <a:avLst/>
              </a:prstGeom>
              <a:noFill/>
              <a:ln w="9525">
                <a:solidFill>
                  <a:schemeClr val="tx1"/>
                </a:solidFill>
                <a:round/>
                <a:headEnd/>
                <a:tailEnd/>
              </a:ln>
              <a:scene3d>
                <a:camera prst="legacyObliqueTopRight">
                  <a:rot lat="60000" lon="0" rev="0"/>
                </a:camera>
                <a:lightRig rig="legacyFlat3" dir="l"/>
              </a:scene3d>
              <a:sp3d extrusionH="2095500" contourW="6350" prstMaterial="legacyPlastic">
                <a:bevelT w="13500" h="13500" prst="angle"/>
                <a:bevelB w="13500" h="13500" prst="angle"/>
                <a:extrusionClr>
                  <a:srgbClr val="EBE6DB"/>
                </a:extrusionClr>
              </a:sp3d>
              <a:extLst>
                <a:ext uri="{909E8E84-426E-40dd-AFC4-6F175D3DCCD1}">
                  <a14:hiddenFill xmlns="" xmlns:a14="http://schemas.microsoft.com/office/drawing/2010/main">
                    <a:noFill/>
                  </a14:hiddenFill>
                </a:ext>
              </a:extLst>
            </p:spPr>
            <p:txBody>
              <a:bodyPr wrap="none" anchor="ctr">
                <a:flatTx/>
              </a:bodyPr>
              <a:lstStyle/>
              <a:p>
                <a:endParaRPr lang="en-US" dirty="0">
                  <a:latin typeface="Calibri"/>
                  <a:ea typeface="Times New Roman"/>
                  <a:cs typeface="Times New Roman"/>
                </a:endParaRPr>
              </a:p>
            </p:txBody>
          </p:sp>
          <p:cxnSp>
            <p:nvCxnSpPr>
              <p:cNvPr id="199" name="Straight Connector 198">
                <a:extLst>
                  <a:ext uri="{FF2B5EF4-FFF2-40B4-BE49-F238E27FC236}">
                    <a16:creationId xmlns:a16="http://schemas.microsoft.com/office/drawing/2014/main" id="{DDF6A257-ECFC-5547-AD4A-3A9779691C12}"/>
                  </a:ext>
                </a:extLst>
              </p:cNvPr>
              <p:cNvCxnSpPr/>
              <p:nvPr/>
            </p:nvCxnSpPr>
            <p:spPr>
              <a:xfrm>
                <a:off x="2180139" y="2276718"/>
                <a:ext cx="1133857"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00" name="Freeform 860">
                <a:extLst>
                  <a:ext uri="{FF2B5EF4-FFF2-40B4-BE49-F238E27FC236}">
                    <a16:creationId xmlns:a16="http://schemas.microsoft.com/office/drawing/2014/main" id="{1AA23DDE-6303-5D48-B8FD-10190BABA44B}"/>
                  </a:ext>
                </a:extLst>
              </p:cNvPr>
              <p:cNvSpPr>
                <a:spLocks/>
              </p:cNvSpPr>
              <p:nvPr/>
            </p:nvSpPr>
            <p:spPr bwMode="auto">
              <a:xfrm>
                <a:off x="2604677" y="2352547"/>
                <a:ext cx="393192" cy="37765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201" name="Freeform 860">
                <a:extLst>
                  <a:ext uri="{FF2B5EF4-FFF2-40B4-BE49-F238E27FC236}">
                    <a16:creationId xmlns:a16="http://schemas.microsoft.com/office/drawing/2014/main" id="{510822AC-B1EA-A84E-9115-265D27C9366F}"/>
                  </a:ext>
                </a:extLst>
              </p:cNvPr>
              <p:cNvSpPr>
                <a:spLocks/>
              </p:cNvSpPr>
              <p:nvPr/>
            </p:nvSpPr>
            <p:spPr bwMode="auto">
              <a:xfrm>
                <a:off x="2366898" y="2303564"/>
                <a:ext cx="1213406" cy="42976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sp>
          <p:nvSpPr>
            <p:cNvPr id="157" name="Line 853">
              <a:extLst>
                <a:ext uri="{FF2B5EF4-FFF2-40B4-BE49-F238E27FC236}">
                  <a16:creationId xmlns:a16="http://schemas.microsoft.com/office/drawing/2014/main" id="{03EB5CC0-4D78-094B-9D62-95153F22E47B}"/>
                </a:ext>
              </a:extLst>
            </p:cNvPr>
            <p:cNvSpPr>
              <a:spLocks noChangeShapeType="1"/>
            </p:cNvSpPr>
            <p:nvPr/>
          </p:nvSpPr>
          <p:spPr bwMode="auto">
            <a:xfrm>
              <a:off x="3633197" y="6134400"/>
              <a:ext cx="592531" cy="4362"/>
            </a:xfrm>
            <a:prstGeom prst="line">
              <a:avLst/>
            </a:prstGeom>
            <a:noFill/>
            <a:ln w="9525">
              <a:solidFill>
                <a:schemeClr val="tx1"/>
              </a:solidFill>
              <a:round/>
              <a:headEnd/>
              <a:tailEnd/>
            </a:ln>
            <a:scene3d>
              <a:camera prst="legacyObliqueTopRight">
                <a:rot lat="60000" lon="0" rev="0"/>
              </a:camera>
              <a:lightRig rig="legacyFlat3" dir="l"/>
            </a:scene3d>
            <a:sp3d extrusionH="2032000" contourW="6350" prstMaterial="legacyPlastic">
              <a:bevelT w="13500" h="13500" prst="angle"/>
              <a:bevelB w="13500" h="13500" prst="angle"/>
              <a:extrusionClr>
                <a:srgbClr val="EBE6DB"/>
              </a:extrusionClr>
            </a:sp3d>
            <a:extLst>
              <a:ext uri="{909E8E84-426E-40dd-AFC4-6F175D3DCCD1}">
                <a14:hiddenFill xmlns="" xmlns:a14="http://schemas.microsoft.com/office/drawing/2010/main">
                  <a:noFill/>
                </a14:hiddenFill>
              </a:ext>
            </a:extLst>
          </p:spPr>
          <p:txBody>
            <a:bodyPr wrap="none" anchor="ctr">
              <a:flatTx/>
            </a:bodyPr>
            <a:lstStyle/>
            <a:p>
              <a:endParaRPr lang="en-US" dirty="0">
                <a:latin typeface="Calibri"/>
                <a:ea typeface="Times New Roman"/>
                <a:cs typeface="Times New Roman"/>
              </a:endParaRPr>
            </a:p>
          </p:txBody>
        </p:sp>
        <p:grpSp>
          <p:nvGrpSpPr>
            <p:cNvPr id="158" name="Group 157">
              <a:extLst>
                <a:ext uri="{FF2B5EF4-FFF2-40B4-BE49-F238E27FC236}">
                  <a16:creationId xmlns:a16="http://schemas.microsoft.com/office/drawing/2014/main" id="{B36C66AA-2625-6D44-A528-9DDE1F97628B}"/>
                </a:ext>
              </a:extLst>
            </p:cNvPr>
            <p:cNvGrpSpPr/>
            <p:nvPr/>
          </p:nvGrpSpPr>
          <p:grpSpPr>
            <a:xfrm>
              <a:off x="3846905" y="5273812"/>
              <a:ext cx="1187750" cy="314160"/>
              <a:chOff x="4618723" y="2324921"/>
              <a:chExt cx="1649655" cy="436333"/>
            </a:xfrm>
          </p:grpSpPr>
          <p:sp>
            <p:nvSpPr>
              <p:cNvPr id="195" name="Freeform 860">
                <a:extLst>
                  <a:ext uri="{FF2B5EF4-FFF2-40B4-BE49-F238E27FC236}">
                    <a16:creationId xmlns:a16="http://schemas.microsoft.com/office/drawing/2014/main" id="{FF292BB7-978C-1240-9AE2-4B7DB679749C}"/>
                  </a:ext>
                </a:extLst>
              </p:cNvPr>
              <p:cNvSpPr>
                <a:spLocks/>
              </p:cNvSpPr>
              <p:nvPr/>
            </p:nvSpPr>
            <p:spPr bwMode="auto">
              <a:xfrm>
                <a:off x="4713316" y="2596201"/>
                <a:ext cx="393192" cy="16505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cxnSp>
            <p:nvCxnSpPr>
              <p:cNvPr id="196" name="Straight Connector 195">
                <a:extLst>
                  <a:ext uri="{FF2B5EF4-FFF2-40B4-BE49-F238E27FC236}">
                    <a16:creationId xmlns:a16="http://schemas.microsoft.com/office/drawing/2014/main" id="{CE2DECA7-8A85-E142-A4AF-6B911BAFC3B3}"/>
                  </a:ext>
                </a:extLst>
              </p:cNvPr>
              <p:cNvCxnSpPr/>
              <p:nvPr/>
            </p:nvCxnSpPr>
            <p:spPr>
              <a:xfrm>
                <a:off x="5143667" y="2324921"/>
                <a:ext cx="1124711"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97" name="Freeform 860">
                <a:extLst>
                  <a:ext uri="{FF2B5EF4-FFF2-40B4-BE49-F238E27FC236}">
                    <a16:creationId xmlns:a16="http://schemas.microsoft.com/office/drawing/2014/main" id="{5FE69FD5-8542-694F-ABB2-1D4D8FF99F1C}"/>
                  </a:ext>
                </a:extLst>
              </p:cNvPr>
              <p:cNvSpPr>
                <a:spLocks/>
              </p:cNvSpPr>
              <p:nvPr/>
            </p:nvSpPr>
            <p:spPr bwMode="auto">
              <a:xfrm>
                <a:off x="4618723" y="2337343"/>
                <a:ext cx="1213406" cy="41148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cxnSp>
          <p:nvCxnSpPr>
            <p:cNvPr id="159" name="Straight Connector 158">
              <a:extLst>
                <a:ext uri="{FF2B5EF4-FFF2-40B4-BE49-F238E27FC236}">
                  <a16:creationId xmlns:a16="http://schemas.microsoft.com/office/drawing/2014/main" id="{682F12E0-CF6F-7949-AD33-4144F4636E05}"/>
                </a:ext>
              </a:extLst>
            </p:cNvPr>
            <p:cNvCxnSpPr/>
            <p:nvPr/>
          </p:nvCxnSpPr>
          <p:spPr>
            <a:xfrm>
              <a:off x="2803769" y="6063004"/>
              <a:ext cx="658367"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60" name="Freeform 860">
              <a:extLst>
                <a:ext uri="{FF2B5EF4-FFF2-40B4-BE49-F238E27FC236}">
                  <a16:creationId xmlns:a16="http://schemas.microsoft.com/office/drawing/2014/main" id="{3666D619-ABB8-6148-8E5B-B91E00272527}"/>
                </a:ext>
              </a:extLst>
            </p:cNvPr>
            <p:cNvSpPr>
              <a:spLocks/>
            </p:cNvSpPr>
            <p:nvPr/>
          </p:nvSpPr>
          <p:spPr bwMode="auto">
            <a:xfrm>
              <a:off x="2481009" y="6106437"/>
              <a:ext cx="888796" cy="27190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161" name="Freeform 860">
              <a:extLst>
                <a:ext uri="{FF2B5EF4-FFF2-40B4-BE49-F238E27FC236}">
                  <a16:creationId xmlns:a16="http://schemas.microsoft.com/office/drawing/2014/main" id="{8D6D1294-5137-AB4C-A2D5-EAD58AFF2839}"/>
                </a:ext>
              </a:extLst>
            </p:cNvPr>
            <p:cNvSpPr>
              <a:spLocks/>
            </p:cNvSpPr>
            <p:nvPr/>
          </p:nvSpPr>
          <p:spPr bwMode="auto">
            <a:xfrm>
              <a:off x="2354818" y="6063148"/>
              <a:ext cx="1123653" cy="30943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sp>
          <p:nvSpPr>
            <p:cNvPr id="162" name="Line 853">
              <a:extLst>
                <a:ext uri="{FF2B5EF4-FFF2-40B4-BE49-F238E27FC236}">
                  <a16:creationId xmlns:a16="http://schemas.microsoft.com/office/drawing/2014/main" id="{9F26C4B1-6C48-E349-A367-DC5B57060CB0}"/>
                </a:ext>
              </a:extLst>
            </p:cNvPr>
            <p:cNvSpPr>
              <a:spLocks noChangeShapeType="1"/>
            </p:cNvSpPr>
            <p:nvPr/>
          </p:nvSpPr>
          <p:spPr bwMode="auto">
            <a:xfrm>
              <a:off x="2974335" y="6585839"/>
              <a:ext cx="1481327"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dirty="0">
                  <a:latin typeface="Calibri"/>
                  <a:ea typeface="Times New Roman"/>
                  <a:cs typeface="Times New Roman"/>
                </a:rPr>
                <a:t>             d2</a:t>
              </a:r>
            </a:p>
          </p:txBody>
        </p:sp>
        <p:sp>
          <p:nvSpPr>
            <p:cNvPr id="163" name="Line 853">
              <a:extLst>
                <a:ext uri="{FF2B5EF4-FFF2-40B4-BE49-F238E27FC236}">
                  <a16:creationId xmlns:a16="http://schemas.microsoft.com/office/drawing/2014/main" id="{BADDFF60-538F-EF4A-8475-CAF5408CE62E}"/>
                </a:ext>
              </a:extLst>
            </p:cNvPr>
            <p:cNvSpPr>
              <a:spLocks noChangeShapeType="1"/>
            </p:cNvSpPr>
            <p:nvPr/>
          </p:nvSpPr>
          <p:spPr bwMode="auto">
            <a:xfrm>
              <a:off x="821024" y="6581477"/>
              <a:ext cx="1481327"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dirty="0">
                  <a:latin typeface="Calibri"/>
                  <a:ea typeface="Times New Roman"/>
                  <a:cs typeface="Times New Roman"/>
                </a:rPr>
                <a:t>            d1</a:t>
              </a:r>
            </a:p>
          </p:txBody>
        </p:sp>
        <p:sp>
          <p:nvSpPr>
            <p:cNvPr id="164" name="Line 853">
              <a:extLst>
                <a:ext uri="{FF2B5EF4-FFF2-40B4-BE49-F238E27FC236}">
                  <a16:creationId xmlns:a16="http://schemas.microsoft.com/office/drawing/2014/main" id="{C534AAD4-C566-C845-A4B9-78D79CD8F88D}"/>
                </a:ext>
              </a:extLst>
            </p:cNvPr>
            <p:cNvSpPr>
              <a:spLocks noChangeShapeType="1"/>
            </p:cNvSpPr>
            <p:nvPr/>
          </p:nvSpPr>
          <p:spPr bwMode="auto">
            <a:xfrm>
              <a:off x="2493168" y="5664069"/>
              <a:ext cx="1316735"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dirty="0">
                  <a:ea typeface="Times New Roman"/>
                  <a:cs typeface="Times New Roman"/>
                </a:rPr>
                <a:t>           d3</a:t>
              </a:r>
            </a:p>
          </p:txBody>
        </p:sp>
        <p:grpSp>
          <p:nvGrpSpPr>
            <p:cNvPr id="165" name="Group 164">
              <a:extLst>
                <a:ext uri="{FF2B5EF4-FFF2-40B4-BE49-F238E27FC236}">
                  <a16:creationId xmlns:a16="http://schemas.microsoft.com/office/drawing/2014/main" id="{5E3E257F-C77B-984F-950F-9721DD275DD1}"/>
                </a:ext>
              </a:extLst>
            </p:cNvPr>
            <p:cNvGrpSpPr/>
            <p:nvPr/>
          </p:nvGrpSpPr>
          <p:grpSpPr>
            <a:xfrm>
              <a:off x="2893449" y="4395049"/>
              <a:ext cx="1203321" cy="1021208"/>
              <a:chOff x="3906167" y="3324390"/>
              <a:chExt cx="1671281" cy="1418344"/>
            </a:xfrm>
            <a:solidFill>
              <a:srgbClr val="93D2FE"/>
            </a:solidFill>
          </p:grpSpPr>
          <p:sp>
            <p:nvSpPr>
              <p:cNvPr id="171" name="Oval 859">
                <a:extLst>
                  <a:ext uri="{FF2B5EF4-FFF2-40B4-BE49-F238E27FC236}">
                    <a16:creationId xmlns:a16="http://schemas.microsoft.com/office/drawing/2014/main" id="{54A68414-36F7-944F-8CDD-86625644D78D}"/>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72" name="Oval 861">
                <a:extLst>
                  <a:ext uri="{FF2B5EF4-FFF2-40B4-BE49-F238E27FC236}">
                    <a16:creationId xmlns:a16="http://schemas.microsoft.com/office/drawing/2014/main" id="{202C18E9-F4BD-2B49-A260-C6F98EB0EA4F}"/>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73" name="Oval 862">
                <a:extLst>
                  <a:ext uri="{FF2B5EF4-FFF2-40B4-BE49-F238E27FC236}">
                    <a16:creationId xmlns:a16="http://schemas.microsoft.com/office/drawing/2014/main" id="{AB42801C-D38C-7149-A321-2BB45DC71360}"/>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74" name="Oval 863">
                <a:extLst>
                  <a:ext uri="{FF2B5EF4-FFF2-40B4-BE49-F238E27FC236}">
                    <a16:creationId xmlns:a16="http://schemas.microsoft.com/office/drawing/2014/main" id="{74552FC8-D0AD-2A41-9CBD-13D64845C7ED}"/>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75" name="Oval 863">
                <a:extLst>
                  <a:ext uri="{FF2B5EF4-FFF2-40B4-BE49-F238E27FC236}">
                    <a16:creationId xmlns:a16="http://schemas.microsoft.com/office/drawing/2014/main" id="{4AC453FD-44A0-5741-938E-EEBFD3C266D4}"/>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grpSp>
            <p:nvGrpSpPr>
              <p:cNvPr id="176" name="Group 175">
                <a:extLst>
                  <a:ext uri="{FF2B5EF4-FFF2-40B4-BE49-F238E27FC236}">
                    <a16:creationId xmlns:a16="http://schemas.microsoft.com/office/drawing/2014/main" id="{9A488C87-E02E-5145-BFFF-52EEAEFFFDBC}"/>
                  </a:ext>
                </a:extLst>
              </p:cNvPr>
              <p:cNvGrpSpPr/>
              <p:nvPr/>
            </p:nvGrpSpPr>
            <p:grpSpPr>
              <a:xfrm>
                <a:off x="3906167" y="4047050"/>
                <a:ext cx="1671281" cy="539042"/>
                <a:chOff x="1320274" y="4580303"/>
                <a:chExt cx="1671281" cy="467246"/>
              </a:xfrm>
              <a:grpFill/>
            </p:grpSpPr>
            <p:sp>
              <p:nvSpPr>
                <p:cNvPr id="191" name="Freeform 860">
                  <a:extLst>
                    <a:ext uri="{FF2B5EF4-FFF2-40B4-BE49-F238E27FC236}">
                      <a16:creationId xmlns:a16="http://schemas.microsoft.com/office/drawing/2014/main" id="{4044A10F-35B5-EF4B-8F79-4664D060D0FB}"/>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92" name="Rectangle 864">
                  <a:extLst>
                    <a:ext uri="{FF2B5EF4-FFF2-40B4-BE49-F238E27FC236}">
                      <a16:creationId xmlns:a16="http://schemas.microsoft.com/office/drawing/2014/main" id="{058A8EBB-B3C2-AC4F-9F16-3C3030987C12}"/>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ctr"/>
                <a:lstStyle/>
                <a:p>
                  <a:pPr algn="ctr"/>
                  <a:r>
                    <a:rPr lang="en-US" dirty="0">
                      <a:latin typeface="Calibri"/>
                      <a:ea typeface="Calibri"/>
                      <a:cs typeface="Calibri"/>
                    </a:rPr>
                    <a:t>r1</a:t>
                  </a:r>
                </a:p>
              </p:txBody>
            </p:sp>
            <p:sp>
              <p:nvSpPr>
                <p:cNvPr id="193" name="Freeform 865">
                  <a:extLst>
                    <a:ext uri="{FF2B5EF4-FFF2-40B4-BE49-F238E27FC236}">
                      <a16:creationId xmlns:a16="http://schemas.microsoft.com/office/drawing/2014/main" id="{669A694B-D24E-B640-9605-8D2AE4C921CA}"/>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94" name="Freeform 866">
                  <a:extLst>
                    <a:ext uri="{FF2B5EF4-FFF2-40B4-BE49-F238E27FC236}">
                      <a16:creationId xmlns:a16="http://schemas.microsoft.com/office/drawing/2014/main" id="{AC533FCD-BBAC-3240-9886-8234079A37F7}"/>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grpSp>
          <p:grpSp>
            <p:nvGrpSpPr>
              <p:cNvPr id="177" name="Group 176">
                <a:extLst>
                  <a:ext uri="{FF2B5EF4-FFF2-40B4-BE49-F238E27FC236}">
                    <a16:creationId xmlns:a16="http://schemas.microsoft.com/office/drawing/2014/main" id="{1D41998B-82B1-5749-8092-D5560E0E203B}"/>
                  </a:ext>
                </a:extLst>
              </p:cNvPr>
              <p:cNvGrpSpPr/>
              <p:nvPr/>
            </p:nvGrpSpPr>
            <p:grpSpPr>
              <a:xfrm>
                <a:off x="4596370" y="3324390"/>
                <a:ext cx="552654" cy="1188720"/>
                <a:chOff x="1823226" y="3235632"/>
                <a:chExt cx="552654" cy="1188720"/>
              </a:xfrm>
              <a:grpFill/>
            </p:grpSpPr>
            <p:sp>
              <p:nvSpPr>
                <p:cNvPr id="178" name="Oval 878">
                  <a:extLst>
                    <a:ext uri="{FF2B5EF4-FFF2-40B4-BE49-F238E27FC236}">
                      <a16:creationId xmlns:a16="http://schemas.microsoft.com/office/drawing/2014/main" id="{148C3936-8A77-3A4C-B5A8-677257C8399A}"/>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79" name="Rectangle 880">
                  <a:extLst>
                    <a:ext uri="{FF2B5EF4-FFF2-40B4-BE49-F238E27FC236}">
                      <a16:creationId xmlns:a16="http://schemas.microsoft.com/office/drawing/2014/main" id="{DA932C5C-0F5D-454C-BBB3-DAEF063FB1A7}"/>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180" name="Oval 878">
                  <a:extLst>
                    <a:ext uri="{FF2B5EF4-FFF2-40B4-BE49-F238E27FC236}">
                      <a16:creationId xmlns:a16="http://schemas.microsoft.com/office/drawing/2014/main" id="{CEECD95E-3AC5-0D45-BF6B-8ECA311DFE57}"/>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81" name="Line 881">
                  <a:extLst>
                    <a:ext uri="{FF2B5EF4-FFF2-40B4-BE49-F238E27FC236}">
                      <a16:creationId xmlns:a16="http://schemas.microsoft.com/office/drawing/2014/main" id="{EB8B4FDD-B07D-6046-B606-DCDC5C39961E}"/>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82" name="Line 882">
                  <a:extLst>
                    <a:ext uri="{FF2B5EF4-FFF2-40B4-BE49-F238E27FC236}">
                      <a16:creationId xmlns:a16="http://schemas.microsoft.com/office/drawing/2014/main" id="{8ADF2B85-0343-694F-964E-2DEEAB39AE57}"/>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83" name="Rectangle 880">
                  <a:extLst>
                    <a:ext uri="{FF2B5EF4-FFF2-40B4-BE49-F238E27FC236}">
                      <a16:creationId xmlns:a16="http://schemas.microsoft.com/office/drawing/2014/main" id="{F840071F-C34D-E543-8D39-1E9CB571C21C}"/>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184" name="Oval 878">
                  <a:extLst>
                    <a:ext uri="{FF2B5EF4-FFF2-40B4-BE49-F238E27FC236}">
                      <a16:creationId xmlns:a16="http://schemas.microsoft.com/office/drawing/2014/main" id="{3E1A6C6F-92F0-7248-B929-ABC5962C0B09}"/>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85" name="Line 882">
                  <a:extLst>
                    <a:ext uri="{FF2B5EF4-FFF2-40B4-BE49-F238E27FC236}">
                      <a16:creationId xmlns:a16="http://schemas.microsoft.com/office/drawing/2014/main" id="{77061FAE-2492-914B-A4C4-EBF4C09FCCA2}"/>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86" name="Line 882">
                  <a:extLst>
                    <a:ext uri="{FF2B5EF4-FFF2-40B4-BE49-F238E27FC236}">
                      <a16:creationId xmlns:a16="http://schemas.microsoft.com/office/drawing/2014/main" id="{76BCC3D9-69E8-AA48-BC4A-DBAD1DC5B070}"/>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87" name="Line 884">
                  <a:extLst>
                    <a:ext uri="{FF2B5EF4-FFF2-40B4-BE49-F238E27FC236}">
                      <a16:creationId xmlns:a16="http://schemas.microsoft.com/office/drawing/2014/main" id="{6EDBB2BD-7AAD-C94E-AB72-629F068CA229}"/>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p:spPr>
              <p:txBody>
                <a:bodyPr wrap="none" anchor="ctr"/>
                <a:lstStyle/>
                <a:p>
                  <a:endParaRPr lang="en-US" dirty="0">
                    <a:latin typeface="Calibri"/>
                    <a:ea typeface="Calibri"/>
                    <a:cs typeface="Calibri"/>
                  </a:endParaRPr>
                </a:p>
              </p:txBody>
            </p:sp>
            <p:sp>
              <p:nvSpPr>
                <p:cNvPr id="188" name="Oval 885">
                  <a:extLst>
                    <a:ext uri="{FF2B5EF4-FFF2-40B4-BE49-F238E27FC236}">
                      <a16:creationId xmlns:a16="http://schemas.microsoft.com/office/drawing/2014/main" id="{10B8CC60-15E8-B149-88A2-353FF45676E6}"/>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89" name="Line 881">
                  <a:extLst>
                    <a:ext uri="{FF2B5EF4-FFF2-40B4-BE49-F238E27FC236}">
                      <a16:creationId xmlns:a16="http://schemas.microsoft.com/office/drawing/2014/main" id="{9009E889-6C4B-E144-AD45-F118DD3C273C}"/>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90" name="Line 882">
                  <a:extLst>
                    <a:ext uri="{FF2B5EF4-FFF2-40B4-BE49-F238E27FC236}">
                      <a16:creationId xmlns:a16="http://schemas.microsoft.com/office/drawing/2014/main" id="{8C8FBCC3-8A17-3849-A827-92D776E1E58B}"/>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grpSp>
        </p:grpSp>
        <p:grpSp>
          <p:nvGrpSpPr>
            <p:cNvPr id="166" name="Group 165">
              <a:extLst>
                <a:ext uri="{FF2B5EF4-FFF2-40B4-BE49-F238E27FC236}">
                  <a16:creationId xmlns:a16="http://schemas.microsoft.com/office/drawing/2014/main" id="{74B0CC19-31B6-2847-9D33-B36048408CC0}"/>
                </a:ext>
              </a:extLst>
            </p:cNvPr>
            <p:cNvGrpSpPr/>
            <p:nvPr/>
          </p:nvGrpSpPr>
          <p:grpSpPr>
            <a:xfrm>
              <a:off x="884857" y="6119126"/>
              <a:ext cx="538242" cy="388227"/>
              <a:chOff x="1012668" y="927184"/>
              <a:chExt cx="747559" cy="539203"/>
            </a:xfrm>
          </p:grpSpPr>
          <p:sp>
            <p:nvSpPr>
              <p:cNvPr id="167" name="Line 853">
                <a:extLst>
                  <a:ext uri="{FF2B5EF4-FFF2-40B4-BE49-F238E27FC236}">
                    <a16:creationId xmlns:a16="http://schemas.microsoft.com/office/drawing/2014/main" id="{A6162E9C-E74E-8448-8040-1230602881F2}"/>
                  </a:ext>
                </a:extLst>
              </p:cNvPr>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 xmlns:a14="http://schemas.microsoft.com/office/drawing/2010/main">
                    <a:noFill/>
                  </a14:hiddenFill>
                </a:ext>
              </a:extLst>
            </p:spPr>
            <p:txBody>
              <a:bodyPr wrap="none" anchor="ctr">
                <a:flatTx/>
              </a:bodyPr>
              <a:lstStyle/>
              <a:p>
                <a:endParaRPr lang="en-US" dirty="0">
                  <a:latin typeface="Calibri"/>
                  <a:ea typeface="Times New Roman"/>
                  <a:cs typeface="Times New Roman"/>
                </a:endParaRPr>
              </a:p>
            </p:txBody>
          </p:sp>
          <p:sp>
            <p:nvSpPr>
              <p:cNvPr id="168" name="Rectangle 876">
                <a:extLst>
                  <a:ext uri="{FF2B5EF4-FFF2-40B4-BE49-F238E27FC236}">
                    <a16:creationId xmlns:a16="http://schemas.microsoft.com/office/drawing/2014/main" id="{F4689864-8F7B-B343-BC1D-11505F0A8FC0}"/>
                  </a:ext>
                </a:extLst>
              </p:cNvPr>
              <p:cNvSpPr>
                <a:spLocks noChangeAspect="1" noChangeArrowheads="1"/>
              </p:cNvSpPr>
              <p:nvPr/>
            </p:nvSpPr>
            <p:spPr bwMode="auto">
              <a:xfrm>
                <a:off x="1059818" y="927184"/>
                <a:ext cx="100" cy="427467"/>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latin typeface="Calibri"/>
                  <a:ea typeface="Times New Roman"/>
                  <a:cs typeface="Calibri"/>
                </a:endParaRPr>
              </a:p>
            </p:txBody>
          </p:sp>
          <p:sp>
            <p:nvSpPr>
              <p:cNvPr id="169" name="Rectangle 873">
                <a:extLst>
                  <a:ext uri="{FF2B5EF4-FFF2-40B4-BE49-F238E27FC236}">
                    <a16:creationId xmlns:a16="http://schemas.microsoft.com/office/drawing/2014/main" id="{693A52CB-582E-2B49-A1AD-12DF7E9F54AD}"/>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dirty="0">
                    <a:latin typeface="Calibri"/>
                    <a:ea typeface="Times New Roman"/>
                    <a:cs typeface="Calibri"/>
                  </a:rPr>
                  <a:t>c1</a:t>
                </a:r>
              </a:p>
            </p:txBody>
          </p:sp>
          <p:sp>
            <p:nvSpPr>
              <p:cNvPr id="170" name="Freeform 875">
                <a:extLst>
                  <a:ext uri="{FF2B5EF4-FFF2-40B4-BE49-F238E27FC236}">
                    <a16:creationId xmlns:a16="http://schemas.microsoft.com/office/drawing/2014/main" id="{1AD49881-DD9A-CC44-8A61-970178587B61}"/>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Times New Roman"/>
                  <a:cs typeface="Times New Roman"/>
                </a:endParaRPr>
              </a:p>
            </p:txBody>
          </p:sp>
        </p:grpSp>
      </p:grpSp>
      <mc:AlternateContent xmlns:mc="http://schemas.openxmlformats.org/markup-compatibility/2006" xmlns:a14="http://schemas.microsoft.com/office/drawing/2010/main">
        <mc:Choice Requires="a14">
          <p:sp>
            <p:nvSpPr>
              <p:cNvPr id="202" name="Rectangle 201">
                <a:extLst>
                  <a:ext uri="{FF2B5EF4-FFF2-40B4-BE49-F238E27FC236}">
                    <a16:creationId xmlns:a16="http://schemas.microsoft.com/office/drawing/2014/main" id="{33FE1F9D-AEEE-504B-B450-1776E387D5BC}"/>
                  </a:ext>
                </a:extLst>
              </p:cNvPr>
              <p:cNvSpPr/>
              <p:nvPr/>
            </p:nvSpPr>
            <p:spPr>
              <a:xfrm>
                <a:off x="4717647" y="5528923"/>
                <a:ext cx="2782108" cy="307777"/>
              </a:xfrm>
              <a:prstGeom prst="rect">
                <a:avLst/>
              </a:prstGeom>
            </p:spPr>
            <p:txBody>
              <a:bodyPr wrap="none">
                <a:spAutoFit/>
              </a:bodyPr>
              <a:lstStyle/>
              <a:p>
                <a:r>
                  <a:rPr lang="ro-RO" sz="1400" i="1" dirty="0">
                    <a:latin typeface="Times New Roman"/>
                    <a:cs typeface="Times New Roman"/>
                  </a:rPr>
                  <a:t> </a:t>
                </a:r>
                <a14:m>
                  <m:oMath xmlns:m="http://schemas.openxmlformats.org/officeDocument/2006/math">
                    <m:r>
                      <a:rPr lang="en-US" sz="1400" i="1" dirty="0">
                        <a:latin typeface="Cambria Math" panose="02040503050406030204" pitchFamily="18" charset="0"/>
                      </a:rPr>
                      <m:t>𝑔</m:t>
                    </m:r>
                    <m:r>
                      <a:rPr lang="en-US" sz="1400" i="1" dirty="0">
                        <a:latin typeface="Cambria Math" panose="02040503050406030204" pitchFamily="18" charset="0"/>
                      </a:rPr>
                      <m:t>=</m:t>
                    </m:r>
                    <m:d>
                      <m:dPr>
                        <m:begChr m:val="{"/>
                        <m:endChr m:val="}"/>
                        <m:ctrlPr>
                          <a:rPr lang="en-US" sz="1400" i="1" dirty="0">
                            <a:latin typeface="Cambria Math" panose="02040503050406030204" pitchFamily="18" charset="0"/>
                          </a:rPr>
                        </m:ctrlPr>
                      </m:dPr>
                      <m:e>
                        <m:r>
                          <a:rPr lang="en-US" sz="1400" i="1" dirty="0">
                            <a:latin typeface="Cambria Math" panose="02040503050406030204" pitchFamily="18" charset="0"/>
                          </a:rPr>
                          <m:t>𝑙𝑜𝑐</m:t>
                        </m:r>
                        <m:d>
                          <m:dPr>
                            <m:ctrlPr>
                              <a:rPr lang="en-US" sz="1400" i="1" dirty="0">
                                <a:latin typeface="Cambria Math" panose="02040503050406030204" pitchFamily="18" charset="0"/>
                              </a:rPr>
                            </m:ctrlPr>
                          </m:dPr>
                          <m:e>
                            <m:r>
                              <a:rPr lang="en-US" sz="1400" i="1" dirty="0">
                                <a:latin typeface="Cambria Math" panose="02040503050406030204" pitchFamily="18" charset="0"/>
                              </a:rPr>
                              <m:t>𝑟</m:t>
                            </m:r>
                            <m:r>
                              <a:rPr lang="en-US" sz="1400" i="1" dirty="0">
                                <a:latin typeface="Cambria Math" panose="02040503050406030204" pitchFamily="18" charset="0"/>
                              </a:rPr>
                              <m:t>1</m:t>
                            </m:r>
                          </m:e>
                        </m:d>
                        <m:r>
                          <a:rPr lang="en-US" sz="1400" i="1" dirty="0">
                            <a:latin typeface="Cambria Math" panose="02040503050406030204" pitchFamily="18" charset="0"/>
                          </a:rPr>
                          <m:t>=</m:t>
                        </m:r>
                        <m:r>
                          <a:rPr lang="en-US" sz="1400" i="1" dirty="0">
                            <a:latin typeface="Cambria Math" panose="02040503050406030204" pitchFamily="18" charset="0"/>
                          </a:rPr>
                          <m:t>𝑑</m:t>
                        </m:r>
                        <m:r>
                          <a:rPr lang="en-US" sz="1400" i="1" dirty="0">
                            <a:latin typeface="Cambria Math" panose="02040503050406030204" pitchFamily="18" charset="0"/>
                          </a:rPr>
                          <m:t>3, </m:t>
                        </m:r>
                        <m:r>
                          <a:rPr lang="en-US" sz="1400" i="1" dirty="0">
                            <a:latin typeface="Cambria Math" panose="02040503050406030204" pitchFamily="18" charset="0"/>
                          </a:rPr>
                          <m:t>𝑙𝑜𝑐</m:t>
                        </m:r>
                        <m:d>
                          <m:dPr>
                            <m:ctrlPr>
                              <a:rPr lang="en-US" sz="1400" i="1" dirty="0">
                                <a:latin typeface="Cambria Math" panose="02040503050406030204" pitchFamily="18" charset="0"/>
                              </a:rPr>
                            </m:ctrlPr>
                          </m:dPr>
                          <m:e>
                            <m:r>
                              <a:rPr lang="en-US" sz="1400" i="1" dirty="0">
                                <a:latin typeface="Cambria Math" panose="02040503050406030204" pitchFamily="18" charset="0"/>
                              </a:rPr>
                              <m:t>𝑐</m:t>
                            </m:r>
                            <m:r>
                              <a:rPr lang="en-US" sz="1400" i="1" dirty="0">
                                <a:latin typeface="Cambria Math" panose="02040503050406030204" pitchFamily="18" charset="0"/>
                              </a:rPr>
                              <m:t>1</m:t>
                            </m:r>
                          </m:e>
                        </m:d>
                        <m:r>
                          <a:rPr lang="en-US" sz="1400" i="1" dirty="0">
                            <a:latin typeface="Cambria Math" panose="02040503050406030204" pitchFamily="18" charset="0"/>
                          </a:rPr>
                          <m:t>=</m:t>
                        </m:r>
                        <m:r>
                          <a:rPr lang="en-US" sz="1400" i="1" dirty="0">
                            <a:latin typeface="Cambria Math" panose="02040503050406030204" pitchFamily="18" charset="0"/>
                          </a:rPr>
                          <m:t>𝑟</m:t>
                        </m:r>
                        <m:r>
                          <a:rPr lang="en-US" sz="1400" i="1" dirty="0">
                            <a:latin typeface="Cambria Math" panose="02040503050406030204" pitchFamily="18" charset="0"/>
                          </a:rPr>
                          <m:t>1</m:t>
                        </m:r>
                      </m:e>
                    </m:d>
                  </m:oMath>
                </a14:m>
                <a:endParaRPr lang="en-US" sz="1400" dirty="0">
                  <a:latin typeface="Times New Roman"/>
                  <a:cs typeface="Times New Roman"/>
                </a:endParaRPr>
              </a:p>
            </p:txBody>
          </p:sp>
        </mc:Choice>
        <mc:Fallback xmlns="">
          <p:sp>
            <p:nvSpPr>
              <p:cNvPr id="202" name="Rectangle 201">
                <a:extLst>
                  <a:ext uri="{FF2B5EF4-FFF2-40B4-BE49-F238E27FC236}">
                    <a16:creationId xmlns:a16="http://schemas.microsoft.com/office/drawing/2014/main" id="{33FE1F9D-AEEE-504B-B450-1776E387D5BC}"/>
                  </a:ext>
                </a:extLst>
              </p:cNvPr>
              <p:cNvSpPr>
                <a:spLocks noRot="1" noChangeAspect="1" noMove="1" noResize="1" noEditPoints="1" noAdjustHandles="1" noChangeArrowheads="1" noChangeShapeType="1" noTextEdit="1"/>
              </p:cNvSpPr>
              <p:nvPr/>
            </p:nvSpPr>
            <p:spPr>
              <a:xfrm>
                <a:off x="4717647" y="5528923"/>
                <a:ext cx="2782108" cy="307777"/>
              </a:xfrm>
              <a:prstGeom prst="rect">
                <a:avLst/>
              </a:prstGeom>
              <a:blipFill>
                <a:blip r:embed="rId2"/>
                <a:stretch>
                  <a:fillRect b="-8000"/>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204" name="Rectangle 203">
                <a:extLst>
                  <a:ext uri="{FF2B5EF4-FFF2-40B4-BE49-F238E27FC236}">
                    <a16:creationId xmlns:a16="http://schemas.microsoft.com/office/drawing/2014/main" id="{4028ED7C-5FAB-864E-AC1C-8888AE789570}"/>
                  </a:ext>
                </a:extLst>
              </p:cNvPr>
              <p:cNvSpPr/>
              <p:nvPr/>
            </p:nvSpPr>
            <p:spPr>
              <a:xfrm>
                <a:off x="7601788" y="5532420"/>
                <a:ext cx="4229887" cy="307777"/>
              </a:xfrm>
              <a:prstGeom prst="rect">
                <a:avLst/>
              </a:prstGeom>
            </p:spPr>
            <p:txBody>
              <a:bodyPr wrap="square">
                <a:spAutoFit/>
              </a:bodyPr>
              <a:lstStyle/>
              <a:p>
                <a:pPr marL="9525" lvl="1"/>
                <a14:m>
                  <m:oMathPara xmlns:m="http://schemas.openxmlformats.org/officeDocument/2006/math">
                    <m:oMathParaPr>
                      <m:jc m:val="centerGroup"/>
                    </m:oMathParaPr>
                    <m:oMath xmlns:m="http://schemas.openxmlformats.org/officeDocument/2006/math">
                      <m:sSub>
                        <m:sSubPr>
                          <m:ctrlPr>
                            <a:rPr lang="en-GB" sz="1400" i="1" dirty="0" smtClean="0">
                              <a:latin typeface="Cambria Math" panose="02040503050406030204" pitchFamily="18" charset="0"/>
                            </a:rPr>
                          </m:ctrlPr>
                        </m:sSubPr>
                        <m:e>
                          <m:r>
                            <a:rPr lang="en-GB" sz="1400" i="1" dirty="0">
                              <a:latin typeface="Cambria Math" panose="02040503050406030204" pitchFamily="18" charset="0"/>
                            </a:rPr>
                            <m:t>𝑠</m:t>
                          </m:r>
                        </m:e>
                        <m:sub>
                          <m:r>
                            <a:rPr lang="en-GB" sz="1400" i="1" dirty="0">
                              <a:latin typeface="Cambria Math" panose="02040503050406030204" pitchFamily="18" charset="0"/>
                            </a:rPr>
                            <m:t>0</m:t>
                          </m:r>
                        </m:sub>
                      </m:sSub>
                      <m:r>
                        <a:rPr lang="en-GB" sz="1400" i="1" dirty="0">
                          <a:latin typeface="Cambria Math" panose="02040503050406030204" pitchFamily="18" charset="0"/>
                        </a:rPr>
                        <m:t>=</m:t>
                      </m:r>
                      <m:d>
                        <m:dPr>
                          <m:begChr m:val="{"/>
                          <m:endChr m:val="}"/>
                          <m:ctrlPr>
                            <a:rPr lang="en-GB" sz="1400" i="1" dirty="0">
                              <a:latin typeface="Cambria Math" panose="02040503050406030204" pitchFamily="18" charset="0"/>
                            </a:rPr>
                          </m:ctrlPr>
                        </m:dPr>
                        <m:e>
                          <m:r>
                            <a:rPr lang="en-GB" sz="1400" i="1" dirty="0">
                              <a:latin typeface="Cambria Math" panose="02040503050406030204" pitchFamily="18" charset="0"/>
                            </a:rPr>
                            <m:t>𝑙𝑜𝑐</m:t>
                          </m:r>
                          <m:d>
                            <m:dPr>
                              <m:ctrlPr>
                                <a:rPr lang="en-GB" sz="1400" i="1" dirty="0">
                                  <a:latin typeface="Cambria Math" panose="02040503050406030204" pitchFamily="18" charset="0"/>
                                </a:rPr>
                              </m:ctrlPr>
                            </m:dPr>
                            <m:e>
                              <m:r>
                                <a:rPr lang="en-GB" sz="1400" i="1" dirty="0">
                                  <a:latin typeface="Cambria Math" panose="02040503050406030204" pitchFamily="18" charset="0"/>
                                </a:rPr>
                                <m:t>𝑟</m:t>
                              </m:r>
                              <m:r>
                                <a:rPr lang="en-GB" sz="1400" i="1" dirty="0">
                                  <a:latin typeface="Cambria Math" panose="02040503050406030204" pitchFamily="18" charset="0"/>
                                </a:rPr>
                                <m:t>1</m:t>
                              </m:r>
                            </m:e>
                          </m:d>
                          <m:r>
                            <a:rPr lang="en-GB" sz="1400" i="1" dirty="0">
                              <a:latin typeface="Cambria Math" panose="02040503050406030204" pitchFamily="18" charset="0"/>
                            </a:rPr>
                            <m:t>=</m:t>
                          </m:r>
                          <m:r>
                            <a:rPr lang="en-GB" sz="1400" i="1" dirty="0">
                              <a:latin typeface="Cambria Math" panose="02040503050406030204" pitchFamily="18" charset="0"/>
                            </a:rPr>
                            <m:t>𝑑</m:t>
                          </m:r>
                          <m:r>
                            <a:rPr lang="en-GB" sz="1400" i="1" dirty="0">
                              <a:latin typeface="Cambria Math" panose="02040503050406030204" pitchFamily="18" charset="0"/>
                            </a:rPr>
                            <m:t>3,</m:t>
                          </m:r>
                          <m:r>
                            <a:rPr lang="en-GB" sz="1400" i="1" dirty="0">
                              <a:latin typeface="Cambria Math" panose="02040503050406030204" pitchFamily="18" charset="0"/>
                            </a:rPr>
                            <m:t>𝑐𝑎𝑟𝑔𝑜</m:t>
                          </m:r>
                          <m:d>
                            <m:dPr>
                              <m:ctrlPr>
                                <a:rPr lang="en-GB" sz="1400" i="1" dirty="0">
                                  <a:latin typeface="Cambria Math" panose="02040503050406030204" pitchFamily="18" charset="0"/>
                                </a:rPr>
                              </m:ctrlPr>
                            </m:dPr>
                            <m:e>
                              <m:r>
                                <a:rPr lang="en-GB" sz="1400" i="1" dirty="0">
                                  <a:latin typeface="Cambria Math" panose="02040503050406030204" pitchFamily="18" charset="0"/>
                                </a:rPr>
                                <m:t>𝑟</m:t>
                              </m:r>
                              <m:r>
                                <a:rPr lang="en-GB" sz="1400" i="1" dirty="0">
                                  <a:latin typeface="Cambria Math" panose="02040503050406030204" pitchFamily="18" charset="0"/>
                                </a:rPr>
                                <m:t>1</m:t>
                              </m:r>
                            </m:e>
                          </m:d>
                          <m:r>
                            <a:rPr lang="de-DE" sz="1400" i="1" dirty="0">
                              <a:latin typeface="Cambria Math" panose="02040503050406030204" pitchFamily="18" charset="0"/>
                            </a:rPr>
                            <m:t>=</m:t>
                          </m:r>
                          <m:r>
                            <a:rPr lang="en-GB" sz="1400" i="1" dirty="0">
                              <a:latin typeface="Cambria Math" panose="02040503050406030204" pitchFamily="18" charset="0"/>
                            </a:rPr>
                            <m:t>𝑛𝑖𝑙</m:t>
                          </m:r>
                          <m:r>
                            <a:rPr lang="en-GB" sz="1400" i="1" dirty="0">
                              <a:latin typeface="Cambria Math" panose="02040503050406030204" pitchFamily="18" charset="0"/>
                            </a:rPr>
                            <m:t>, </m:t>
                          </m:r>
                          <m:r>
                            <a:rPr lang="en-GB" sz="1400" i="1" dirty="0">
                              <a:latin typeface="Cambria Math" panose="02040503050406030204" pitchFamily="18" charset="0"/>
                            </a:rPr>
                            <m:t>𝑙𝑜𝑐</m:t>
                          </m:r>
                          <m:d>
                            <m:dPr>
                              <m:ctrlPr>
                                <a:rPr lang="en-GB" sz="1400" i="1" dirty="0">
                                  <a:latin typeface="Cambria Math" panose="02040503050406030204" pitchFamily="18" charset="0"/>
                                </a:rPr>
                              </m:ctrlPr>
                            </m:dPr>
                            <m:e>
                              <m:r>
                                <a:rPr lang="en-GB" sz="1400" i="1" dirty="0">
                                  <a:latin typeface="Cambria Math" panose="02040503050406030204" pitchFamily="18" charset="0"/>
                                </a:rPr>
                                <m:t>𝑐</m:t>
                              </m:r>
                              <m:r>
                                <a:rPr lang="en-GB" sz="1400" i="1" dirty="0">
                                  <a:latin typeface="Cambria Math" panose="02040503050406030204" pitchFamily="18" charset="0"/>
                                </a:rPr>
                                <m:t>1</m:t>
                              </m:r>
                            </m:e>
                          </m:d>
                          <m:r>
                            <a:rPr lang="en-GB" sz="1400" i="1" dirty="0">
                              <a:latin typeface="Cambria Math" panose="02040503050406030204" pitchFamily="18" charset="0"/>
                            </a:rPr>
                            <m:t>=</m:t>
                          </m:r>
                          <m:r>
                            <a:rPr lang="en-GB" sz="1400" i="1" dirty="0">
                              <a:latin typeface="Cambria Math" panose="02040503050406030204" pitchFamily="18" charset="0"/>
                            </a:rPr>
                            <m:t>𝑑</m:t>
                          </m:r>
                          <m:r>
                            <a:rPr lang="en-GB" sz="1400" i="1" dirty="0">
                              <a:latin typeface="Cambria Math" panose="02040503050406030204" pitchFamily="18" charset="0"/>
                            </a:rPr>
                            <m:t>1</m:t>
                          </m:r>
                        </m:e>
                      </m:d>
                    </m:oMath>
                  </m:oMathPara>
                </a14:m>
                <a:endParaRPr lang="en-GB" sz="1400" dirty="0"/>
              </a:p>
            </p:txBody>
          </p:sp>
        </mc:Choice>
        <mc:Fallback xmlns="">
          <p:sp>
            <p:nvSpPr>
              <p:cNvPr id="204" name="Rectangle 203">
                <a:extLst>
                  <a:ext uri="{FF2B5EF4-FFF2-40B4-BE49-F238E27FC236}">
                    <a16:creationId xmlns:a16="http://schemas.microsoft.com/office/drawing/2014/main" id="{4028ED7C-5FAB-864E-AC1C-8888AE789570}"/>
                  </a:ext>
                </a:extLst>
              </p:cNvPr>
              <p:cNvSpPr>
                <a:spLocks noRot="1" noChangeAspect="1" noMove="1" noResize="1" noEditPoints="1" noAdjustHandles="1" noChangeArrowheads="1" noChangeShapeType="1" noTextEdit="1"/>
              </p:cNvSpPr>
              <p:nvPr/>
            </p:nvSpPr>
            <p:spPr>
              <a:xfrm>
                <a:off x="7601788" y="5532420"/>
                <a:ext cx="4229887" cy="307777"/>
              </a:xfrm>
              <a:prstGeom prst="rect">
                <a:avLst/>
              </a:prstGeom>
              <a:blipFill>
                <a:blip r:embed="rId3"/>
                <a:stretch>
                  <a:fillRect b="-4000"/>
                </a:stretch>
              </a:blipFill>
            </p:spPr>
            <p:txBody>
              <a:bodyPr/>
              <a:lstStyle/>
              <a:p>
                <a:r>
                  <a:rPr lang="en-DE">
                    <a:noFill/>
                  </a:rPr>
                  <a:t> </a:t>
                </a:r>
              </a:p>
            </p:txBody>
          </p:sp>
        </mc:Fallback>
      </mc:AlternateContent>
      <p:sp>
        <p:nvSpPr>
          <p:cNvPr id="104" name="Title 1"/>
          <p:cNvSpPr>
            <a:spLocks noGrp="1"/>
          </p:cNvSpPr>
          <p:nvPr>
            <p:ph type="title"/>
          </p:nvPr>
        </p:nvSpPr>
        <p:spPr/>
        <p:txBody>
          <a:bodyPr>
            <a:normAutofit/>
          </a:bodyPr>
          <a:lstStyle/>
          <a:p>
            <a:r>
              <a:rPr lang="en-US" dirty="0"/>
              <a:t>Example</a:t>
            </a:r>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266C6E81-7223-2F2F-A4C2-174593B49452}"/>
                  </a:ext>
                </a:extLst>
              </p:cNvPr>
              <p:cNvSpPr>
                <a:spLocks noGrp="1"/>
              </p:cNvSpPr>
              <p:nvPr>
                <p:ph idx="1"/>
              </p:nvPr>
            </p:nvSpPr>
            <p:spPr/>
            <p:txBody>
              <a:bodyPr anchor="b"/>
              <a:lstStyle/>
              <a:p>
                <a14:m>
                  <m:oMath xmlns:m="http://schemas.openxmlformats.org/officeDocument/2006/math">
                    <m:r>
                      <a:rPr lang="en-US" sz="1800" dirty="0" smtClean="0">
                        <a:latin typeface="Cambria Math" panose="02040503050406030204" pitchFamily="18" charset="0"/>
                      </a:rPr>
                      <m:t>𝑚𝑜𝑣𝑒</m:t>
                    </m:r>
                    <m:d>
                      <m:dPr>
                        <m:ctrlPr>
                          <a:rPr lang="en-US" sz="1800" i="1" dirty="0">
                            <a:latin typeface="Cambria Math" panose="02040503050406030204" pitchFamily="18" charset="0"/>
                          </a:rPr>
                        </m:ctrlPr>
                      </m:dPr>
                      <m:e>
                        <m:r>
                          <a:rPr lang="en-US" sz="1800" dirty="0" err="1">
                            <a:latin typeface="Cambria Math" panose="02040503050406030204" pitchFamily="18" charset="0"/>
                          </a:rPr>
                          <m:t>𝑟</m:t>
                        </m:r>
                        <m:r>
                          <a:rPr lang="en-US" sz="1800" dirty="0" err="1">
                            <a:latin typeface="Cambria Math" panose="02040503050406030204" pitchFamily="18" charset="0"/>
                          </a:rPr>
                          <m:t>,</m:t>
                        </m:r>
                        <m:r>
                          <a:rPr lang="en-US" sz="1800" dirty="0" err="1">
                            <a:latin typeface="Cambria Math" panose="02040503050406030204" pitchFamily="18" charset="0"/>
                          </a:rPr>
                          <m:t>𝑙</m:t>
                        </m:r>
                        <m:r>
                          <a:rPr lang="en-US" sz="1800" dirty="0" err="1">
                            <a:latin typeface="Cambria Math" panose="02040503050406030204" pitchFamily="18" charset="0"/>
                          </a:rPr>
                          <m:t>,</m:t>
                        </m:r>
                        <m:r>
                          <a:rPr lang="en-US" sz="1800" dirty="0" err="1">
                            <a:latin typeface="Cambria Math" panose="02040503050406030204" pitchFamily="18" charset="0"/>
                          </a:rPr>
                          <m:t>𝑚</m:t>
                        </m:r>
                      </m:e>
                    </m:d>
                  </m:oMath>
                </a14:m>
                <a:endParaRPr lang="en-GB" sz="1800" dirty="0"/>
              </a:p>
              <a:p>
                <a:pPr lvl="1"/>
                <a:r>
                  <a:rPr lang="en-GB" sz="1800" dirty="0"/>
                  <a:t>pre: </a:t>
                </a:r>
                <a14:m>
                  <m:oMath xmlns:m="http://schemas.openxmlformats.org/officeDocument/2006/math">
                    <m:r>
                      <a:rPr lang="en-US" sz="1800" dirty="0">
                        <a:latin typeface="Cambria Math" panose="02040503050406030204" pitchFamily="18" charset="0"/>
                      </a:rPr>
                      <m:t>𝑙𝑜𝑐</m:t>
                    </m:r>
                    <m:d>
                      <m:dPr>
                        <m:ctrlPr>
                          <a:rPr lang="en-US" sz="1800" i="1" dirty="0">
                            <a:latin typeface="Cambria Math" panose="02040503050406030204" pitchFamily="18" charset="0"/>
                          </a:rPr>
                        </m:ctrlPr>
                      </m:dPr>
                      <m:e>
                        <m:r>
                          <a:rPr lang="en-US" sz="1800" dirty="0">
                            <a:latin typeface="Cambria Math" panose="02040503050406030204" pitchFamily="18" charset="0"/>
                          </a:rPr>
                          <m:t>𝑟</m:t>
                        </m:r>
                      </m:e>
                    </m:d>
                    <m:r>
                      <a:rPr lang="de-DE" sz="1800" dirty="0">
                        <a:latin typeface="Cambria Math" panose="02040503050406030204" pitchFamily="18" charset="0"/>
                      </a:rPr>
                      <m:t>=</m:t>
                    </m:r>
                    <m:r>
                      <a:rPr lang="en-US" sz="1800" dirty="0">
                        <a:latin typeface="Cambria Math" panose="02040503050406030204" pitchFamily="18" charset="0"/>
                      </a:rPr>
                      <m:t>𝑙</m:t>
                    </m:r>
                  </m:oMath>
                </a14:m>
                <a:endParaRPr lang="en-GB" sz="1800" dirty="0"/>
              </a:p>
              <a:p>
                <a:pPr lvl="1"/>
                <a:r>
                  <a:rPr lang="en-GB" sz="1800" dirty="0"/>
                  <a:t>eff: </a:t>
                </a:r>
                <a14:m>
                  <m:oMath xmlns:m="http://schemas.openxmlformats.org/officeDocument/2006/math">
                    <m:r>
                      <a:rPr lang="en-US" sz="1800" dirty="0">
                        <a:latin typeface="Cambria Math" panose="02040503050406030204" pitchFamily="18" charset="0"/>
                      </a:rPr>
                      <m:t>𝑙𝑜𝑐</m:t>
                    </m:r>
                    <m:d>
                      <m:dPr>
                        <m:ctrlPr>
                          <a:rPr lang="en-US" sz="1800" i="1" dirty="0">
                            <a:latin typeface="Cambria Math" panose="02040503050406030204" pitchFamily="18" charset="0"/>
                          </a:rPr>
                        </m:ctrlPr>
                      </m:dPr>
                      <m:e>
                        <m:r>
                          <a:rPr lang="en-US" sz="1800" dirty="0">
                            <a:latin typeface="Cambria Math" panose="02040503050406030204" pitchFamily="18" charset="0"/>
                          </a:rPr>
                          <m:t>𝑟</m:t>
                        </m:r>
                      </m:e>
                    </m:d>
                    <m:r>
                      <a:rPr lang="en-US" sz="1800" dirty="0">
                        <a:latin typeface="Cambria Math" panose="02040503050406030204" pitchFamily="18" charset="0"/>
                      </a:rPr>
                      <m:t>←</m:t>
                    </m:r>
                    <m:r>
                      <a:rPr lang="en-US" sz="1800" dirty="0">
                        <a:latin typeface="Cambria Math" panose="02040503050406030204" pitchFamily="18" charset="0"/>
                      </a:rPr>
                      <m:t>𝑚</m:t>
                    </m:r>
                  </m:oMath>
                </a14:m>
                <a:endParaRPr lang="de-DE" sz="1800" dirty="0"/>
              </a:p>
              <a:p>
                <a14:m>
                  <m:oMath xmlns:m="http://schemas.openxmlformats.org/officeDocument/2006/math">
                    <m:r>
                      <a:rPr lang="en-US" sz="1800" dirty="0">
                        <a:latin typeface="Cambria Math" panose="02040503050406030204" pitchFamily="18" charset="0"/>
                      </a:rPr>
                      <m:t>𝑡𝑎𝑘𝑒</m:t>
                    </m:r>
                    <m:d>
                      <m:dPr>
                        <m:ctrlPr>
                          <a:rPr lang="en-US" sz="1800" i="1" dirty="0">
                            <a:latin typeface="Cambria Math" panose="02040503050406030204" pitchFamily="18" charset="0"/>
                          </a:rPr>
                        </m:ctrlPr>
                      </m:dPr>
                      <m:e>
                        <m:r>
                          <a:rPr lang="ro-RO" sz="1800" dirty="0" err="1">
                            <a:latin typeface="Cambria Math" panose="02040503050406030204" pitchFamily="18" charset="0"/>
                          </a:rPr>
                          <m:t>𝑟</m:t>
                        </m:r>
                        <m:r>
                          <a:rPr lang="ro-RO" sz="1800" dirty="0" err="1">
                            <a:latin typeface="Cambria Math" panose="02040503050406030204" pitchFamily="18" charset="0"/>
                          </a:rPr>
                          <m:t>,</m:t>
                        </m:r>
                        <m:r>
                          <a:rPr lang="ro-RO" sz="1800" dirty="0" err="1">
                            <a:latin typeface="Cambria Math" panose="02040503050406030204" pitchFamily="18" charset="0"/>
                          </a:rPr>
                          <m:t>𝑙</m:t>
                        </m:r>
                        <m:r>
                          <a:rPr lang="ro-RO" sz="1800" dirty="0" err="1">
                            <a:latin typeface="Cambria Math" panose="02040503050406030204" pitchFamily="18" charset="0"/>
                          </a:rPr>
                          <m:t>,</m:t>
                        </m:r>
                        <m:r>
                          <a:rPr lang="ro-RO" sz="1800" dirty="0" err="1">
                            <a:latin typeface="Cambria Math" panose="02040503050406030204" pitchFamily="18" charset="0"/>
                          </a:rPr>
                          <m:t>𝑐</m:t>
                        </m:r>
                      </m:e>
                    </m:d>
                  </m:oMath>
                </a14:m>
                <a:endParaRPr lang="de-DE" sz="1800" dirty="0"/>
              </a:p>
              <a:p>
                <a:pPr lvl="1"/>
                <a:r>
                  <a:rPr lang="ro-RO" sz="1800" dirty="0"/>
                  <a:t>pre: </a:t>
                </a:r>
                <a14:m>
                  <m:oMath xmlns:m="http://schemas.openxmlformats.org/officeDocument/2006/math">
                    <m:r>
                      <a:rPr lang="ro-RO" sz="1800" dirty="0">
                        <a:latin typeface="Cambria Math" panose="02040503050406030204" pitchFamily="18" charset="0"/>
                      </a:rPr>
                      <m:t>𝑐𝑎𝑟𝑔𝑜</m:t>
                    </m:r>
                    <m:d>
                      <m:dPr>
                        <m:ctrlPr>
                          <a:rPr lang="ro-RO" sz="1800" i="1" dirty="0">
                            <a:latin typeface="Cambria Math" panose="02040503050406030204" pitchFamily="18" charset="0"/>
                          </a:rPr>
                        </m:ctrlPr>
                      </m:dPr>
                      <m:e>
                        <m:r>
                          <a:rPr lang="ro-RO" sz="1800" dirty="0">
                            <a:latin typeface="Cambria Math" panose="02040503050406030204" pitchFamily="18" charset="0"/>
                          </a:rPr>
                          <m:t>𝑟</m:t>
                        </m:r>
                      </m:e>
                    </m:d>
                    <m:r>
                      <a:rPr lang="ro-RO" sz="1800" dirty="0">
                        <a:latin typeface="Cambria Math" panose="02040503050406030204" pitchFamily="18" charset="0"/>
                      </a:rPr>
                      <m:t>=</m:t>
                    </m:r>
                    <m:r>
                      <a:rPr lang="ro-RO" sz="1800" dirty="0" err="1">
                        <a:latin typeface="Cambria Math" panose="02040503050406030204" pitchFamily="18" charset="0"/>
                      </a:rPr>
                      <m:t>𝑛𝑖𝑙</m:t>
                    </m:r>
                    <m:r>
                      <a:rPr lang="ro-RO" sz="1800" dirty="0">
                        <a:latin typeface="Cambria Math" panose="02040503050406030204" pitchFamily="18" charset="0"/>
                      </a:rPr>
                      <m:t>, </m:t>
                    </m:r>
                    <m:r>
                      <a:rPr lang="ro-RO" sz="1800" dirty="0">
                        <a:latin typeface="Cambria Math" panose="02040503050406030204" pitchFamily="18" charset="0"/>
                      </a:rPr>
                      <m:t>𝑙𝑜𝑐</m:t>
                    </m:r>
                    <m:d>
                      <m:dPr>
                        <m:ctrlPr>
                          <a:rPr lang="ro-RO" sz="1800" i="1" dirty="0">
                            <a:latin typeface="Cambria Math" panose="02040503050406030204" pitchFamily="18" charset="0"/>
                          </a:rPr>
                        </m:ctrlPr>
                      </m:dPr>
                      <m:e>
                        <m:r>
                          <a:rPr lang="en-US" sz="1800" dirty="0">
                            <a:latin typeface="Cambria Math" panose="02040503050406030204" pitchFamily="18" charset="0"/>
                          </a:rPr>
                          <m:t>𝑟</m:t>
                        </m:r>
                      </m:e>
                    </m:d>
                    <m:r>
                      <a:rPr lang="ro-RO" sz="1800" dirty="0">
                        <a:latin typeface="Cambria Math" panose="02040503050406030204" pitchFamily="18" charset="0"/>
                      </a:rPr>
                      <m:t>=</m:t>
                    </m:r>
                    <m:r>
                      <a:rPr lang="en-US" sz="1800" dirty="0">
                        <a:latin typeface="Cambria Math" panose="02040503050406030204" pitchFamily="18" charset="0"/>
                      </a:rPr>
                      <m:t>𝑙</m:t>
                    </m:r>
                    <m:r>
                      <a:rPr lang="de-DE" sz="1800" dirty="0">
                        <a:latin typeface="Cambria Math" panose="02040503050406030204" pitchFamily="18" charset="0"/>
                      </a:rPr>
                      <m:t>,</m:t>
                    </m:r>
                    <m:r>
                      <a:rPr lang="en-US" sz="1800" dirty="0">
                        <a:latin typeface="Cambria Math" panose="02040503050406030204" pitchFamily="18" charset="0"/>
                      </a:rPr>
                      <m:t> </m:t>
                    </m:r>
                    <m:r>
                      <a:rPr lang="en-US" sz="1800" dirty="0" err="1">
                        <a:latin typeface="Cambria Math" panose="02040503050406030204" pitchFamily="18" charset="0"/>
                      </a:rPr>
                      <m:t>𝑙𝑜𝑐</m:t>
                    </m:r>
                    <m:d>
                      <m:dPr>
                        <m:ctrlPr>
                          <a:rPr lang="en-US" sz="1800" i="1" dirty="0">
                            <a:latin typeface="Cambria Math" panose="02040503050406030204" pitchFamily="18" charset="0"/>
                          </a:rPr>
                        </m:ctrlPr>
                      </m:dPr>
                      <m:e>
                        <m:r>
                          <a:rPr lang="ro-RO" sz="1800" dirty="0">
                            <a:latin typeface="Cambria Math" panose="02040503050406030204" pitchFamily="18" charset="0"/>
                          </a:rPr>
                          <m:t>𝑐</m:t>
                        </m:r>
                      </m:e>
                    </m:d>
                    <m:r>
                      <a:rPr lang="ro-RO" sz="1800" dirty="0">
                        <a:latin typeface="Cambria Math" panose="02040503050406030204" pitchFamily="18" charset="0"/>
                      </a:rPr>
                      <m:t>=</m:t>
                    </m:r>
                    <m:r>
                      <a:rPr lang="ro-RO" sz="1800" dirty="0">
                        <a:latin typeface="Cambria Math" panose="02040503050406030204" pitchFamily="18" charset="0"/>
                      </a:rPr>
                      <m:t>𝑙</m:t>
                    </m:r>
                  </m:oMath>
                </a14:m>
                <a:endParaRPr lang="de-DE" sz="1800" dirty="0"/>
              </a:p>
              <a:p>
                <a:pPr lvl="1"/>
                <a:r>
                  <a:rPr lang="ro-RO" sz="1800" dirty="0" err="1"/>
                  <a:t>eff</a:t>
                </a:r>
                <a:r>
                  <a:rPr lang="ro-RO" sz="1800" dirty="0"/>
                  <a:t>: </a:t>
                </a:r>
                <a14:m>
                  <m:oMath xmlns:m="http://schemas.openxmlformats.org/officeDocument/2006/math">
                    <m:r>
                      <a:rPr lang="ro-RO" sz="1800" dirty="0">
                        <a:latin typeface="Cambria Math" panose="02040503050406030204" pitchFamily="18" charset="0"/>
                      </a:rPr>
                      <m:t>𝑐𝑎𝑟𝑔𝑜</m:t>
                    </m:r>
                    <m:d>
                      <m:dPr>
                        <m:ctrlPr>
                          <a:rPr lang="ro-RO" sz="1800" i="1" dirty="0">
                            <a:latin typeface="Cambria Math" panose="02040503050406030204" pitchFamily="18" charset="0"/>
                          </a:rPr>
                        </m:ctrlPr>
                      </m:dPr>
                      <m:e>
                        <m:r>
                          <a:rPr lang="ro-RO" sz="1800" dirty="0">
                            <a:latin typeface="Cambria Math" panose="02040503050406030204" pitchFamily="18" charset="0"/>
                          </a:rPr>
                          <m:t>𝑟</m:t>
                        </m:r>
                      </m:e>
                    </m:d>
                    <m:r>
                      <a:rPr lang="ro-RO" sz="1800" dirty="0">
                        <a:latin typeface="Cambria Math" panose="02040503050406030204" pitchFamily="18" charset="0"/>
                      </a:rPr>
                      <m:t>←</m:t>
                    </m:r>
                    <m:r>
                      <a:rPr lang="ro-RO" sz="1800" dirty="0">
                        <a:latin typeface="Cambria Math" panose="02040503050406030204" pitchFamily="18" charset="0"/>
                      </a:rPr>
                      <m:t>𝑐</m:t>
                    </m:r>
                    <m:r>
                      <a:rPr lang="ro-RO" sz="1800" dirty="0" smtClean="0">
                        <a:latin typeface="Cambria Math" panose="02040503050406030204" pitchFamily="18" charset="0"/>
                      </a:rPr>
                      <m:t>,</m:t>
                    </m:r>
                    <m:r>
                      <a:rPr lang="ro-RO" sz="1800" dirty="0">
                        <a:latin typeface="Cambria Math" panose="02040503050406030204" pitchFamily="18" charset="0"/>
                      </a:rPr>
                      <m:t>𝑙𝑜𝑐</m:t>
                    </m:r>
                    <m:d>
                      <m:dPr>
                        <m:ctrlPr>
                          <a:rPr lang="ro-RO" sz="1800" i="1" dirty="0">
                            <a:latin typeface="Cambria Math" panose="02040503050406030204" pitchFamily="18" charset="0"/>
                          </a:rPr>
                        </m:ctrlPr>
                      </m:dPr>
                      <m:e>
                        <m:r>
                          <a:rPr lang="ro-RO" sz="1800" dirty="0">
                            <a:latin typeface="Cambria Math" panose="02040503050406030204" pitchFamily="18" charset="0"/>
                          </a:rPr>
                          <m:t>𝑐</m:t>
                        </m:r>
                      </m:e>
                    </m:d>
                    <m:r>
                      <a:rPr lang="ro-RO" sz="1800" dirty="0">
                        <a:latin typeface="Cambria Math" panose="02040503050406030204" pitchFamily="18" charset="0"/>
                      </a:rPr>
                      <m:t>←</m:t>
                    </m:r>
                    <m:r>
                      <a:rPr lang="ro-RO" sz="1800" dirty="0">
                        <a:latin typeface="Cambria Math" panose="02040503050406030204" pitchFamily="18" charset="0"/>
                      </a:rPr>
                      <m:t>𝑟</m:t>
                    </m:r>
                  </m:oMath>
                </a14:m>
                <a:endParaRPr lang="de-DE" sz="1800" dirty="0"/>
              </a:p>
              <a:p>
                <a14:m>
                  <m:oMath xmlns:m="http://schemas.openxmlformats.org/officeDocument/2006/math">
                    <m:r>
                      <a:rPr lang="ro-RO" sz="1800" dirty="0">
                        <a:latin typeface="Cambria Math" panose="02040503050406030204" pitchFamily="18" charset="0"/>
                      </a:rPr>
                      <m:t>𝑝𝑢𝑡</m:t>
                    </m:r>
                    <m:d>
                      <m:dPr>
                        <m:ctrlPr>
                          <a:rPr lang="ro-RO" sz="1800" i="1" dirty="0">
                            <a:latin typeface="Cambria Math" panose="02040503050406030204" pitchFamily="18" charset="0"/>
                          </a:rPr>
                        </m:ctrlPr>
                      </m:dPr>
                      <m:e>
                        <m:r>
                          <a:rPr lang="ro-RO" sz="1800" dirty="0" err="1">
                            <a:latin typeface="Cambria Math" panose="02040503050406030204" pitchFamily="18" charset="0"/>
                          </a:rPr>
                          <m:t>𝑟</m:t>
                        </m:r>
                        <m:r>
                          <a:rPr lang="ro-RO" sz="1800" dirty="0" err="1">
                            <a:latin typeface="Cambria Math" panose="02040503050406030204" pitchFamily="18" charset="0"/>
                          </a:rPr>
                          <m:t>,</m:t>
                        </m:r>
                        <m:r>
                          <a:rPr lang="ro-RO" sz="1800" dirty="0" err="1">
                            <a:latin typeface="Cambria Math" panose="02040503050406030204" pitchFamily="18" charset="0"/>
                          </a:rPr>
                          <m:t>𝑙</m:t>
                        </m:r>
                        <m:r>
                          <a:rPr lang="ro-RO" sz="1800" dirty="0" err="1">
                            <a:latin typeface="Cambria Math" panose="02040503050406030204" pitchFamily="18" charset="0"/>
                          </a:rPr>
                          <m:t>,</m:t>
                        </m:r>
                        <m:r>
                          <a:rPr lang="ro-RO" sz="1800" dirty="0" err="1">
                            <a:latin typeface="Cambria Math" panose="02040503050406030204" pitchFamily="18" charset="0"/>
                          </a:rPr>
                          <m:t>𝑐</m:t>
                        </m:r>
                      </m:e>
                    </m:d>
                  </m:oMath>
                </a14:m>
                <a:endParaRPr lang="de-DE" sz="1800" dirty="0"/>
              </a:p>
              <a:p>
                <a:pPr lvl="1"/>
                <a:r>
                  <a:rPr lang="ro-RO" sz="1800" dirty="0"/>
                  <a:t>pre: </a:t>
                </a:r>
                <a14:m>
                  <m:oMath xmlns:m="http://schemas.openxmlformats.org/officeDocument/2006/math">
                    <m:r>
                      <a:rPr lang="ro-RO" sz="1800" dirty="0">
                        <a:latin typeface="Cambria Math" panose="02040503050406030204" pitchFamily="18" charset="0"/>
                      </a:rPr>
                      <m:t>𝑙𝑜𝑐</m:t>
                    </m:r>
                    <m:d>
                      <m:dPr>
                        <m:ctrlPr>
                          <a:rPr lang="ro-RO" sz="1800" i="1" dirty="0">
                            <a:latin typeface="Cambria Math" panose="02040503050406030204" pitchFamily="18" charset="0"/>
                          </a:rPr>
                        </m:ctrlPr>
                      </m:dPr>
                      <m:e>
                        <m:r>
                          <a:rPr lang="en-US" sz="1800" dirty="0">
                            <a:latin typeface="Cambria Math" panose="02040503050406030204" pitchFamily="18" charset="0"/>
                          </a:rPr>
                          <m:t>𝑟</m:t>
                        </m:r>
                      </m:e>
                    </m:d>
                    <m:r>
                      <a:rPr lang="ro-RO" sz="1800" dirty="0">
                        <a:latin typeface="Cambria Math" panose="02040503050406030204" pitchFamily="18" charset="0"/>
                      </a:rPr>
                      <m:t>=</m:t>
                    </m:r>
                    <m:r>
                      <a:rPr lang="en-US" sz="1800" dirty="0">
                        <a:latin typeface="Cambria Math" panose="02040503050406030204" pitchFamily="18" charset="0"/>
                      </a:rPr>
                      <m:t>𝑙</m:t>
                    </m:r>
                    <m:r>
                      <a:rPr lang="en-US" sz="1800" dirty="0">
                        <a:latin typeface="Cambria Math" panose="02040503050406030204" pitchFamily="18" charset="0"/>
                      </a:rPr>
                      <m:t>, </m:t>
                    </m:r>
                    <m:r>
                      <a:rPr lang="en-US" sz="1800" dirty="0" err="1">
                        <a:latin typeface="Cambria Math" panose="02040503050406030204" pitchFamily="18" charset="0"/>
                      </a:rPr>
                      <m:t>𝑙𝑜𝑐</m:t>
                    </m:r>
                    <m:d>
                      <m:dPr>
                        <m:ctrlPr>
                          <a:rPr lang="en-US" sz="1800" i="1" dirty="0">
                            <a:latin typeface="Cambria Math" panose="02040503050406030204" pitchFamily="18" charset="0"/>
                          </a:rPr>
                        </m:ctrlPr>
                      </m:dPr>
                      <m:e>
                        <m:r>
                          <a:rPr lang="ro-RO" sz="1800" dirty="0">
                            <a:latin typeface="Cambria Math" panose="02040503050406030204" pitchFamily="18" charset="0"/>
                          </a:rPr>
                          <m:t>𝑐</m:t>
                        </m:r>
                      </m:e>
                    </m:d>
                    <m:r>
                      <a:rPr lang="ro-RO" sz="1800" dirty="0">
                        <a:latin typeface="Cambria Math" panose="02040503050406030204" pitchFamily="18" charset="0"/>
                      </a:rPr>
                      <m:t>=</m:t>
                    </m:r>
                    <m:r>
                      <a:rPr lang="ro-RO" sz="1800" dirty="0">
                        <a:latin typeface="Cambria Math" panose="02040503050406030204" pitchFamily="18" charset="0"/>
                      </a:rPr>
                      <m:t>𝑟</m:t>
                    </m:r>
                  </m:oMath>
                </a14:m>
                <a:endParaRPr lang="de-DE" sz="1800" dirty="0"/>
              </a:p>
              <a:p>
                <a:pPr lvl="1"/>
                <a:r>
                  <a:rPr lang="ro-RO" sz="1800" dirty="0" err="1"/>
                  <a:t>eff</a:t>
                </a:r>
                <a:r>
                  <a:rPr lang="ro-RO" sz="1800" dirty="0"/>
                  <a:t>: </a:t>
                </a:r>
                <a14:m>
                  <m:oMath xmlns:m="http://schemas.openxmlformats.org/officeDocument/2006/math">
                    <m:r>
                      <a:rPr lang="ro-RO" sz="1800" dirty="0">
                        <a:latin typeface="Cambria Math" panose="02040503050406030204" pitchFamily="18" charset="0"/>
                      </a:rPr>
                      <m:t>𝑐𝑎𝑟𝑔𝑜</m:t>
                    </m:r>
                    <m:d>
                      <m:dPr>
                        <m:ctrlPr>
                          <a:rPr lang="ro-RO" sz="1800" i="1" dirty="0">
                            <a:latin typeface="Cambria Math" panose="02040503050406030204" pitchFamily="18" charset="0"/>
                          </a:rPr>
                        </m:ctrlPr>
                      </m:dPr>
                      <m:e>
                        <m:r>
                          <a:rPr lang="ro-RO" sz="1800" dirty="0">
                            <a:latin typeface="Cambria Math" panose="02040503050406030204" pitchFamily="18" charset="0"/>
                          </a:rPr>
                          <m:t>𝑟</m:t>
                        </m:r>
                      </m:e>
                    </m:d>
                    <m:r>
                      <a:rPr lang="ro-RO" sz="1800" dirty="0">
                        <a:latin typeface="Cambria Math" panose="02040503050406030204" pitchFamily="18" charset="0"/>
                      </a:rPr>
                      <m:t>←</m:t>
                    </m:r>
                    <m:r>
                      <a:rPr lang="ro-RO" sz="1800" dirty="0" err="1">
                        <a:latin typeface="Cambria Math" panose="02040503050406030204" pitchFamily="18" charset="0"/>
                      </a:rPr>
                      <m:t>𝑛𝑖𝑙</m:t>
                    </m:r>
                    <m:r>
                      <a:rPr lang="de-DE" sz="1800" dirty="0" smtClean="0">
                        <a:latin typeface="Cambria Math" panose="02040503050406030204" pitchFamily="18" charset="0"/>
                      </a:rPr>
                      <m:t>,</m:t>
                    </m:r>
                    <m:r>
                      <a:rPr lang="ro-RO" sz="1800" dirty="0">
                        <a:latin typeface="Cambria Math" panose="02040503050406030204" pitchFamily="18" charset="0"/>
                      </a:rPr>
                      <m:t>𝑙𝑜𝑐</m:t>
                    </m:r>
                    <m:r>
                      <a:rPr lang="ro-RO" sz="1800" dirty="0">
                        <a:latin typeface="Cambria Math" panose="02040503050406030204" pitchFamily="18" charset="0"/>
                      </a:rPr>
                      <m:t>(</m:t>
                    </m:r>
                    <m:r>
                      <a:rPr lang="ro-RO" sz="1800" dirty="0">
                        <a:latin typeface="Cambria Math" panose="02040503050406030204" pitchFamily="18" charset="0"/>
                      </a:rPr>
                      <m:t>𝑐</m:t>
                    </m:r>
                    <m:r>
                      <a:rPr lang="ro-RO" sz="1800" dirty="0">
                        <a:latin typeface="Cambria Math" panose="02040503050406030204" pitchFamily="18" charset="0"/>
                      </a:rPr>
                      <m:t>)←</m:t>
                    </m:r>
                    <m:r>
                      <a:rPr lang="ro-RO" sz="1800" dirty="0">
                        <a:latin typeface="Cambria Math" panose="02040503050406030204" pitchFamily="18" charset="0"/>
                      </a:rPr>
                      <m:t>𝑙</m:t>
                    </m:r>
                  </m:oMath>
                </a14:m>
                <a:endParaRPr lang="en-US" sz="1800" dirty="0"/>
              </a:p>
            </p:txBody>
          </p:sp>
        </mc:Choice>
        <mc:Fallback xmlns="">
          <p:sp>
            <p:nvSpPr>
              <p:cNvPr id="6" name="Content Placeholder 5">
                <a:extLst>
                  <a:ext uri="{FF2B5EF4-FFF2-40B4-BE49-F238E27FC236}">
                    <a16:creationId xmlns:a16="http://schemas.microsoft.com/office/drawing/2014/main" id="{266C6E81-7223-2F2F-A4C2-174593B49452}"/>
                  </a:ext>
                </a:extLst>
              </p:cNvPr>
              <p:cNvSpPr>
                <a:spLocks noGrp="1" noRot="1" noChangeAspect="1" noMove="1" noResize="1" noEditPoints="1" noAdjustHandles="1" noChangeArrowheads="1" noChangeShapeType="1" noTextEdit="1"/>
              </p:cNvSpPr>
              <p:nvPr>
                <p:ph idx="1"/>
              </p:nvPr>
            </p:nvSpPr>
            <p:spPr>
              <a:xfrm>
                <a:off x="360363" y="1665288"/>
                <a:ext cx="11471275" cy="4240212"/>
              </a:xfrm>
              <a:blipFill>
                <a:blip r:embed="rId4"/>
                <a:stretch>
                  <a:fillRect l="-1106" b="-3284"/>
                </a:stretch>
              </a:blipFill>
            </p:spPr>
            <p:txBody>
              <a:bodyPr/>
              <a:lstStyle/>
              <a:p>
                <a:r>
                  <a:rPr lang="en-DE">
                    <a:noFill/>
                  </a:rPr>
                  <a:t> </a:t>
                </a:r>
              </a:p>
            </p:txBody>
          </p:sp>
        </mc:Fallback>
      </mc:AlternateContent>
      <p:sp>
        <p:nvSpPr>
          <p:cNvPr id="3" name="Date Placeholder 2">
            <a:extLst>
              <a:ext uri="{FF2B5EF4-FFF2-40B4-BE49-F238E27FC236}">
                <a16:creationId xmlns:a16="http://schemas.microsoft.com/office/drawing/2014/main" id="{FC22A204-768A-9547-BBC1-21A98CB62E39}"/>
              </a:ext>
            </a:extLst>
          </p:cNvPr>
          <p:cNvSpPr>
            <a:spLocks noGrp="1"/>
          </p:cNvSpPr>
          <p:nvPr>
            <p:ph type="dt" sz="half" idx="2"/>
          </p:nvPr>
        </p:nvSpPr>
        <p:spPr/>
        <p:txBody>
          <a:bodyPr/>
          <a:lstStyle/>
          <a:p>
            <a:r>
              <a:rPr lang="de-DE"/>
              <a:t>Deterministic</a:t>
            </a:r>
            <a:endParaRPr lang="de-DE" dirty="0"/>
          </a:p>
        </p:txBody>
      </p:sp>
      <p:sp>
        <p:nvSpPr>
          <p:cNvPr id="4" name="Footer Placeholder 3">
            <a:extLst>
              <a:ext uri="{FF2B5EF4-FFF2-40B4-BE49-F238E27FC236}">
                <a16:creationId xmlns:a16="http://schemas.microsoft.com/office/drawing/2014/main" id="{29468AB7-D020-B6AB-1047-3D1BFBAF4D3E}"/>
              </a:ext>
            </a:extLst>
          </p:cNvPr>
          <p:cNvSpPr>
            <a:spLocks noGrp="1"/>
          </p:cNvSpPr>
          <p:nvPr>
            <p:ph type="ftr" sz="quarter" idx="3"/>
          </p:nvPr>
        </p:nvSpPr>
        <p:spPr/>
        <p:txBody>
          <a:bodyPr/>
          <a:lstStyle/>
          <a:p>
            <a:r>
              <a:rPr lang="en-GB" dirty="0"/>
              <a:t>T. Braun - APA</a:t>
            </a:r>
          </a:p>
        </p:txBody>
      </p:sp>
      <p:sp>
        <p:nvSpPr>
          <p:cNvPr id="2" name="Slide Number Placeholder 1">
            <a:extLst>
              <a:ext uri="{FF2B5EF4-FFF2-40B4-BE49-F238E27FC236}">
                <a16:creationId xmlns:a16="http://schemas.microsoft.com/office/drawing/2014/main" id="{6F234520-02F9-AA48-970E-9715B226954C}"/>
              </a:ext>
            </a:extLst>
          </p:cNvPr>
          <p:cNvSpPr>
            <a:spLocks noGrp="1"/>
          </p:cNvSpPr>
          <p:nvPr>
            <p:ph type="sldNum" sz="quarter" idx="4"/>
          </p:nvPr>
        </p:nvSpPr>
        <p:spPr/>
        <p:txBody>
          <a:bodyPr/>
          <a:lstStyle/>
          <a:p>
            <a:fld id="{67C9959E-8E6B-B04C-9955-EA096F41CA7A}" type="slidenum">
              <a:rPr lang="en-GB" smtClean="0"/>
              <a:pPr/>
              <a:t>114</a:t>
            </a:fld>
            <a:endParaRPr lang="en-GB"/>
          </a:p>
        </p:txBody>
      </p:sp>
      <p:sp>
        <p:nvSpPr>
          <p:cNvPr id="302" name="Rectangle 301">
            <a:extLst>
              <a:ext uri="{FF2B5EF4-FFF2-40B4-BE49-F238E27FC236}">
                <a16:creationId xmlns:a16="http://schemas.microsoft.com/office/drawing/2014/main" id="{7C9112E4-B5FF-1E45-9747-7C805927185A}"/>
              </a:ext>
            </a:extLst>
          </p:cNvPr>
          <p:cNvSpPr/>
          <p:nvPr/>
        </p:nvSpPr>
        <p:spPr>
          <a:xfrm>
            <a:off x="5862693" y="809236"/>
            <a:ext cx="5968964" cy="1641475"/>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marL="6350">
              <a:tabLst>
                <a:tab pos="354013" algn="l"/>
                <a:tab pos="708025" algn="l"/>
                <a:tab pos="1062038" algn="l"/>
                <a:tab pos="1416050" algn="l"/>
              </a:tabLst>
            </a:pPr>
            <a:r>
              <a:rPr lang="en-US" sz="1400" b="1" dirty="0">
                <a:latin typeface="Courier New" panose="02070309020205020404" pitchFamily="49" charset="0"/>
                <a:cs typeface="Courier New" panose="02070309020205020404" pitchFamily="49" charset="0"/>
              </a:rPr>
              <a:t>RPG-Landmarks(</a:t>
            </a:r>
            <a:r>
              <a:rPr lang="en-US" sz="1400" b="1" i="1" dirty="0">
                <a:latin typeface="Courier New" panose="02070309020205020404" pitchFamily="49" charset="0"/>
                <a:cs typeface="Courier New" panose="02070309020205020404" pitchFamily="49" charset="0"/>
              </a:rPr>
              <a:t>s</a:t>
            </a:r>
            <a:r>
              <a:rPr lang="en-US" sz="1400" b="1" baseline="-25000" dirty="0">
                <a:latin typeface="Courier New" panose="02070309020205020404" pitchFamily="49" charset="0"/>
                <a:cs typeface="Courier New" panose="02070309020205020404" pitchFamily="49" charset="0"/>
              </a:rPr>
              <a:t>0</a:t>
            </a:r>
            <a:r>
              <a:rPr lang="en-US" sz="1400" b="1" dirty="0">
                <a:latin typeface="Courier New" panose="02070309020205020404" pitchFamily="49" charset="0"/>
                <a:cs typeface="Courier New" panose="02070309020205020404" pitchFamily="49" charset="0"/>
              </a:rPr>
              <a:t>, </a:t>
            </a:r>
            <a:r>
              <a:rPr lang="en-US" sz="1400" b="1" i="1" dirty="0">
                <a:latin typeface="Courier New" panose="02070309020205020404" pitchFamily="49" charset="0"/>
                <a:cs typeface="Courier New" panose="02070309020205020404" pitchFamily="49" charset="0"/>
              </a:rPr>
              <a:t>g</a:t>
            </a:r>
            <a:r>
              <a:rPr lang="en-US" sz="1400" b="1" i="1" baseline="-25000" dirty="0">
                <a:latin typeface="Courier New" panose="02070309020205020404" pitchFamily="49" charset="0"/>
                <a:cs typeface="Courier New" panose="02070309020205020404" pitchFamily="49" charset="0"/>
              </a:rPr>
              <a:t> </a:t>
            </a:r>
            <a:r>
              <a:rPr lang="en-US" sz="1400" b="1" i="1" dirty="0">
                <a:latin typeface="Courier New" panose="02070309020205020404" pitchFamily="49" charset="0"/>
                <a:cs typeface="Courier New" panose="02070309020205020404" pitchFamily="49" charset="0"/>
              </a:rPr>
              <a:t>=</a:t>
            </a:r>
            <a:r>
              <a:rPr lang="en-US" sz="1400" b="1" i="1" baseline="-250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a:t>
            </a:r>
            <a:r>
              <a:rPr lang="en-US" sz="1400" b="1" i="1" dirty="0">
                <a:latin typeface="Courier New" panose="02070309020205020404" pitchFamily="49" charset="0"/>
                <a:cs typeface="Courier New" panose="02070309020205020404" pitchFamily="49" charset="0"/>
              </a:rPr>
              <a:t>g</a:t>
            </a:r>
            <a:r>
              <a:rPr lang="en-US" sz="1400" b="1" baseline="-25000" dirty="0">
                <a:latin typeface="Courier New" panose="02070309020205020404" pitchFamily="49" charset="0"/>
                <a:cs typeface="Courier New" panose="02070309020205020404" pitchFamily="49" charset="0"/>
              </a:rPr>
              <a:t>1</a:t>
            </a:r>
            <a:r>
              <a:rPr lang="en-US" sz="1400" b="1" dirty="0">
                <a:latin typeface="Courier New" panose="02070309020205020404" pitchFamily="49" charset="0"/>
                <a:cs typeface="Courier New" panose="02070309020205020404" pitchFamily="49" charset="0"/>
              </a:rPr>
              <a:t>, </a:t>
            </a:r>
            <a:r>
              <a:rPr lang="en-US" sz="1400" b="1" i="1" dirty="0">
                <a:latin typeface="Courier New" panose="02070309020205020404" pitchFamily="49" charset="0"/>
                <a:cs typeface="Courier New" panose="02070309020205020404" pitchFamily="49" charset="0"/>
              </a:rPr>
              <a:t>g</a:t>
            </a:r>
            <a:r>
              <a:rPr lang="en-US" sz="1400" b="1" baseline="-25000" dirty="0">
                <a:latin typeface="Courier New" panose="02070309020205020404" pitchFamily="49" charset="0"/>
                <a:cs typeface="Courier New" panose="02070309020205020404" pitchFamily="49" charset="0"/>
              </a:rPr>
              <a:t>2</a:t>
            </a:r>
            <a:r>
              <a:rPr lang="en-US" sz="1400" b="1" dirty="0">
                <a:latin typeface="Courier New" panose="02070309020205020404" pitchFamily="49" charset="0"/>
                <a:cs typeface="Courier New" panose="02070309020205020404" pitchFamily="49" charset="0"/>
              </a:rPr>
              <a:t>,…, </a:t>
            </a:r>
            <a:r>
              <a:rPr lang="en-US" sz="1400" b="1" i="1" dirty="0" err="1">
                <a:latin typeface="Courier New" panose="02070309020205020404" pitchFamily="49" charset="0"/>
                <a:cs typeface="Courier New" panose="02070309020205020404" pitchFamily="49" charset="0"/>
              </a:rPr>
              <a:t>g</a:t>
            </a:r>
            <a:r>
              <a:rPr lang="en-US" sz="1400" b="1" i="1" baseline="-25000" dirty="0" err="1">
                <a:latin typeface="Courier New" panose="02070309020205020404" pitchFamily="49" charset="0"/>
                <a:cs typeface="Courier New" panose="02070309020205020404" pitchFamily="49" charset="0"/>
              </a:rPr>
              <a:t>k</a:t>
            </a:r>
            <a:r>
              <a:rPr lang="en-US" sz="1400" b="1" dirty="0">
                <a:latin typeface="Courier New" panose="02070309020205020404" pitchFamily="49" charset="0"/>
                <a:cs typeface="Courier New" panose="02070309020205020404" pitchFamily="49" charset="0"/>
              </a:rPr>
              <a:t>})</a:t>
            </a:r>
          </a:p>
          <a:p>
            <a:pPr marL="6350" lvl="1">
              <a:spcBef>
                <a:spcPts val="400"/>
              </a:spcBef>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queue</a:t>
            </a:r>
            <a:r>
              <a:rPr lang="en-US" sz="1400" dirty="0">
                <a:latin typeface="Courier New" panose="02070309020205020404" pitchFamily="49" charset="0"/>
                <a:cs typeface="Courier New" panose="02070309020205020404" pitchFamily="49" charset="0"/>
              </a:rPr>
              <a:t> ← {</a:t>
            </a:r>
            <a:r>
              <a:rPr lang="en-US" sz="1400" i="1" dirty="0" err="1">
                <a:latin typeface="Courier New" panose="02070309020205020404" pitchFamily="49" charset="0"/>
                <a:cs typeface="Courier New" panose="02070309020205020404" pitchFamily="49" charset="0"/>
              </a:rPr>
              <a:t>g</a:t>
            </a:r>
            <a:r>
              <a:rPr lang="en-US" sz="1400" i="1" baseline="-25000" dirty="0" err="1">
                <a:latin typeface="Courier New" panose="02070309020205020404" pitchFamily="49" charset="0"/>
                <a:cs typeface="Courier New" panose="02070309020205020404" pitchFamily="49" charset="0"/>
              </a:rPr>
              <a:t>i</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g</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s</a:t>
            </a:r>
            <a:r>
              <a:rPr lang="en-US" sz="1400" baseline="-25000" dirty="0">
                <a:latin typeface="Courier New" panose="02070309020205020404" pitchFamily="49" charset="0"/>
                <a:cs typeface="Courier New" panose="02070309020205020404" pitchFamily="49" charset="0"/>
              </a:rPr>
              <a:t>0</a:t>
            </a:r>
            <a:r>
              <a:rPr lang="en-US" sz="1400" dirty="0">
                <a:latin typeface="Courier New" panose="02070309020205020404" pitchFamily="49" charset="0"/>
                <a:cs typeface="Courier New" panose="02070309020205020404" pitchFamily="49" charset="0"/>
              </a:rPr>
              <a:t> doesn’t satisfy </a:t>
            </a:r>
            <a:r>
              <a:rPr lang="en-US" sz="1400" i="1" dirty="0" err="1">
                <a:latin typeface="Courier New" panose="02070309020205020404" pitchFamily="49" charset="0"/>
                <a:cs typeface="Courier New" panose="02070309020205020404" pitchFamily="49" charset="0"/>
              </a:rPr>
              <a:t>g</a:t>
            </a:r>
            <a:r>
              <a:rPr lang="en-US" sz="1400" i="1" baseline="-25000" dirty="0" err="1">
                <a:latin typeface="Courier New" panose="02070309020205020404" pitchFamily="49" charset="0"/>
                <a:cs typeface="Courier New" panose="02070309020205020404" pitchFamily="49" charset="0"/>
              </a:rPr>
              <a:t>i</a:t>
            </a:r>
            <a:r>
              <a:rPr lang="en-US" sz="1400" dirty="0">
                <a:latin typeface="Courier New" panose="02070309020205020404" pitchFamily="49" charset="0"/>
                <a:cs typeface="Courier New" panose="02070309020205020404" pitchFamily="49" charset="0"/>
              </a:rPr>
              <a:t>}; </a:t>
            </a:r>
          </a:p>
          <a:p>
            <a:pPr marL="6350" lvl="1">
              <a:spcBef>
                <a:spcPts val="400"/>
              </a:spcBef>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Landmarks </a:t>
            </a:r>
            <a:r>
              <a:rPr lang="en-US" sz="1400" dirty="0">
                <a:latin typeface="Courier New" panose="02070309020205020404" pitchFamily="49" charset="0"/>
                <a:cs typeface="Courier New" panose="02070309020205020404" pitchFamily="49" charset="0"/>
              </a:rPr>
              <a:t>← ∅</a:t>
            </a:r>
          </a:p>
          <a:p>
            <a:pPr marL="6350" lvl="1">
              <a:spcBef>
                <a:spcPts val="400"/>
              </a:spcBef>
              <a:tabLst>
                <a:tab pos="354013" algn="l"/>
                <a:tab pos="708025" algn="l"/>
                <a:tab pos="1062038" algn="l"/>
                <a:tab pos="1416050"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 all actions</a:t>
            </a:r>
          </a:p>
          <a:p>
            <a:pPr marL="6350" lvl="1">
              <a:spcBef>
                <a:spcPts val="400"/>
              </a:spcBef>
              <a:tabLst>
                <a:tab pos="354013" algn="l"/>
                <a:tab pos="708025" algn="l"/>
                <a:tab pos="1062038" algn="l"/>
                <a:tab pos="1416050" algn="l"/>
              </a:tabLst>
            </a:pPr>
            <a:r>
              <a:rPr lang="en-US" sz="1400" b="1" dirty="0">
                <a:latin typeface="Courier New" panose="02070309020205020404" pitchFamily="49" charset="0"/>
                <a:cs typeface="Courier New" panose="02070309020205020404" pitchFamily="49" charset="0"/>
              </a:rPr>
              <a:t>	while</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queue </a:t>
            </a:r>
            <a:r>
              <a:rPr lang="en-US" sz="1400" dirty="0">
                <a:latin typeface="Courier New" panose="02070309020205020404" pitchFamily="49" charset="0"/>
                <a:cs typeface="Courier New" panose="02070309020205020404" pitchFamily="49" charset="0"/>
              </a:rPr>
              <a:t>≠ ∅ </a:t>
            </a:r>
            <a:r>
              <a:rPr lang="en-US" sz="1400" b="1" dirty="0">
                <a:latin typeface="Courier New" panose="02070309020205020404" pitchFamily="49" charset="0"/>
                <a:cs typeface="Courier New" panose="02070309020205020404" pitchFamily="49" charset="0"/>
              </a:rPr>
              <a:t>do</a:t>
            </a:r>
          </a:p>
          <a:p>
            <a:pPr marL="6350" lvl="1">
              <a:spcBef>
                <a:spcPts val="400"/>
              </a:spcBef>
              <a:tabLst>
                <a:tab pos="354013" algn="l"/>
                <a:tab pos="708025" algn="l"/>
                <a:tab pos="1062038" algn="l"/>
                <a:tab pos="1416050" algn="l"/>
              </a:tabLst>
            </a:pPr>
            <a:r>
              <a:rPr lang="en-US" sz="1400" b="1" dirty="0">
                <a:latin typeface="Courier New" panose="02070309020205020404" pitchFamily="49" charset="0"/>
                <a:cs typeface="Courier New" panose="02070309020205020404" pitchFamily="49" charset="0"/>
              </a:rPr>
              <a:t>		...</a:t>
            </a:r>
          </a:p>
        </p:txBody>
      </p:sp>
      <p:sp>
        <p:nvSpPr>
          <p:cNvPr id="303" name="Rectangle 302">
            <a:extLst>
              <a:ext uri="{FF2B5EF4-FFF2-40B4-BE49-F238E27FC236}">
                <a16:creationId xmlns:a16="http://schemas.microsoft.com/office/drawing/2014/main" id="{8248D111-4715-B142-A082-DB5B3BADE97E}"/>
              </a:ext>
            </a:extLst>
          </p:cNvPr>
          <p:cNvSpPr>
            <a:spLocks noChangeAspect="1"/>
          </p:cNvSpPr>
          <p:nvPr/>
        </p:nvSpPr>
        <p:spPr bwMode="auto">
          <a:xfrm>
            <a:off x="6253237" y="1102378"/>
            <a:ext cx="4338631" cy="538980"/>
          </a:xfrm>
          <a:prstGeom prst="rect">
            <a:avLst/>
          </a:prstGeom>
          <a:noFill/>
          <a:ln w="28575" cap="flat" cmpd="sng" algn="ctr">
            <a:solidFill>
              <a:schemeClr val="accent3">
                <a:lumMod val="40000"/>
                <a:lumOff val="6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1600">
              <a:solidFill>
                <a:srgbClr val="081D58"/>
              </a:solidFill>
              <a:latin typeface="Helvetica" pitchFamily="-112" charset="0"/>
            </a:endParaRPr>
          </a:p>
        </p:txBody>
      </p:sp>
      <mc:AlternateContent xmlns:mc="http://schemas.openxmlformats.org/markup-compatibility/2006" xmlns:a14="http://schemas.microsoft.com/office/drawing/2010/main">
        <mc:Choice Requires="a14">
          <p:sp>
            <p:nvSpPr>
              <p:cNvPr id="304" name="Rectangle 303">
                <a:extLst>
                  <a:ext uri="{FF2B5EF4-FFF2-40B4-BE49-F238E27FC236}">
                    <a16:creationId xmlns:a16="http://schemas.microsoft.com/office/drawing/2014/main" id="{EEC5BD93-FCB8-624A-9EC4-0FD0BE842089}"/>
                  </a:ext>
                </a:extLst>
              </p:cNvPr>
              <p:cNvSpPr/>
              <p:nvPr/>
            </p:nvSpPr>
            <p:spPr>
              <a:xfrm>
                <a:off x="360326" y="1665288"/>
                <a:ext cx="2416495" cy="636072"/>
              </a:xfrm>
              <a:prstGeom prst="rect">
                <a:avLst/>
              </a:prstGeom>
              <a:ln/>
            </p:spPr>
            <p:style>
              <a:lnRef idx="0">
                <a:schemeClr val="accent6"/>
              </a:lnRef>
              <a:fillRef idx="3">
                <a:schemeClr val="accent6"/>
              </a:fillRef>
              <a:effectRef idx="3">
                <a:schemeClr val="accent6"/>
              </a:effectRef>
              <a:fontRef idx="minor">
                <a:schemeClr val="lt1"/>
              </a:fontRef>
            </p:style>
            <p:txBody>
              <a:bodyPr wrap="square">
                <a:spAutoFit/>
              </a:bodyPr>
              <a:lstStyle/>
              <a:p>
                <a:r>
                  <a:rPr lang="en-US" sz="1600" dirty="0">
                    <a:cs typeface="Times New Roman"/>
                  </a:rPr>
                  <a:t> </a:t>
                </a:r>
                <a14:m>
                  <m:oMath xmlns:m="http://schemas.openxmlformats.org/officeDocument/2006/math">
                    <m:r>
                      <a:rPr lang="en-US" sz="1600" i="1" dirty="0">
                        <a:latin typeface="Cambria Math" panose="02040503050406030204" pitchFamily="18" charset="0"/>
                        <a:cs typeface="Times New Roman"/>
                      </a:rPr>
                      <m:t>𝑞𝑢𝑒𝑢𝑒</m:t>
                    </m:r>
                    <m:r>
                      <a:rPr lang="en-US" sz="1600" i="1" dirty="0">
                        <a:latin typeface="Cambria Math" panose="02040503050406030204" pitchFamily="18" charset="0"/>
                        <a:cs typeface="Times New Roman"/>
                      </a:rPr>
                      <m:t> = </m:t>
                    </m:r>
                    <m:d>
                      <m:dPr>
                        <m:begChr m:val="{"/>
                        <m:endChr m:val="}"/>
                        <m:ctrlPr>
                          <a:rPr lang="ro-RO" sz="1600" i="1" dirty="0">
                            <a:latin typeface="Cambria Math" panose="02040503050406030204" pitchFamily="18" charset="0"/>
                            <a:cs typeface="Calibri"/>
                          </a:rPr>
                        </m:ctrlPr>
                      </m:dPr>
                      <m:e>
                        <m:r>
                          <a:rPr lang="ro-RO" sz="1600" i="1" dirty="0">
                            <a:latin typeface="Cambria Math" panose="02040503050406030204" pitchFamily="18" charset="0"/>
                            <a:cs typeface="Calibri"/>
                          </a:rPr>
                          <m:t>𝑙𝑜𝑐</m:t>
                        </m:r>
                        <m:d>
                          <m:dPr>
                            <m:ctrlPr>
                              <a:rPr lang="ro-RO" sz="1600" i="1" dirty="0">
                                <a:latin typeface="Cambria Math" panose="02040503050406030204" pitchFamily="18" charset="0"/>
                                <a:cs typeface="Calibri"/>
                              </a:rPr>
                            </m:ctrlPr>
                          </m:dPr>
                          <m:e>
                            <m:r>
                              <a:rPr lang="ro-RO" sz="1600" i="1" dirty="0">
                                <a:latin typeface="Cambria Math" panose="02040503050406030204" pitchFamily="18" charset="0"/>
                                <a:cs typeface="Calibri"/>
                              </a:rPr>
                              <m:t>𝑐</m:t>
                            </m:r>
                            <m:r>
                              <a:rPr lang="ro-RO" sz="1600" i="1" dirty="0">
                                <a:latin typeface="Cambria Math" panose="02040503050406030204" pitchFamily="18" charset="0"/>
                                <a:cs typeface="Calibri"/>
                              </a:rPr>
                              <m:t>1</m:t>
                            </m:r>
                          </m:e>
                        </m:d>
                        <m:r>
                          <a:rPr lang="ro-RO" sz="1600" i="1" dirty="0">
                            <a:latin typeface="Cambria Math" panose="02040503050406030204" pitchFamily="18" charset="0"/>
                            <a:cs typeface="Calibri"/>
                          </a:rPr>
                          <m:t>=</m:t>
                        </m:r>
                        <m:r>
                          <a:rPr lang="ro-RO" sz="1600" i="1" dirty="0">
                            <a:latin typeface="Cambria Math" panose="02040503050406030204" pitchFamily="18" charset="0"/>
                            <a:cs typeface="Calibri"/>
                          </a:rPr>
                          <m:t>𝑟</m:t>
                        </m:r>
                        <m:r>
                          <a:rPr lang="ro-RO" sz="1600" i="1" dirty="0">
                            <a:latin typeface="Cambria Math" panose="02040503050406030204" pitchFamily="18" charset="0"/>
                            <a:cs typeface="Calibri"/>
                          </a:rPr>
                          <m:t>1</m:t>
                        </m:r>
                      </m:e>
                    </m:d>
                  </m:oMath>
                </a14:m>
                <a:endParaRPr lang="ro-RO" sz="1600" dirty="0">
                  <a:cs typeface="Times New Roman"/>
                </a:endParaRPr>
              </a:p>
              <a:p>
                <a:pPr indent="-57150">
                  <a:spcBef>
                    <a:spcPts val="400"/>
                  </a:spcBef>
                </a:pPr>
                <a:r>
                  <a:rPr lang="en-US" sz="1600" dirty="0">
                    <a:cs typeface="Times New Roman"/>
                  </a:rPr>
                  <a:t> </a:t>
                </a:r>
                <a14:m>
                  <m:oMath xmlns:m="http://schemas.openxmlformats.org/officeDocument/2006/math">
                    <m:r>
                      <a:rPr lang="en-US" sz="1600" i="1" dirty="0">
                        <a:latin typeface="Cambria Math" panose="02040503050406030204" pitchFamily="18" charset="0"/>
                        <a:cs typeface="Times New Roman"/>
                      </a:rPr>
                      <m:t>𝐿𝑎𝑛𝑑𝑚𝑎𝑟𝑘𝑠</m:t>
                    </m:r>
                    <m:r>
                      <a:rPr lang="en-US" sz="1600" i="1" dirty="0">
                        <a:latin typeface="Cambria Math" panose="02040503050406030204" pitchFamily="18" charset="0"/>
                        <a:cs typeface="Times New Roman"/>
                      </a:rPr>
                      <m:t>=∅</m:t>
                    </m:r>
                  </m:oMath>
                </a14:m>
                <a:endParaRPr lang="en-US" sz="1600" dirty="0">
                  <a:cs typeface="Times New Roman"/>
                </a:endParaRPr>
              </a:p>
            </p:txBody>
          </p:sp>
        </mc:Choice>
        <mc:Fallback xmlns="">
          <p:sp>
            <p:nvSpPr>
              <p:cNvPr id="304" name="Rectangle 303">
                <a:extLst>
                  <a:ext uri="{FF2B5EF4-FFF2-40B4-BE49-F238E27FC236}">
                    <a16:creationId xmlns:a16="http://schemas.microsoft.com/office/drawing/2014/main" id="{EEC5BD93-FCB8-624A-9EC4-0FD0BE842089}"/>
                  </a:ext>
                </a:extLst>
              </p:cNvPr>
              <p:cNvSpPr>
                <a:spLocks noRot="1" noChangeAspect="1" noMove="1" noResize="1" noEditPoints="1" noAdjustHandles="1" noChangeArrowheads="1" noChangeShapeType="1" noTextEdit="1"/>
              </p:cNvSpPr>
              <p:nvPr/>
            </p:nvSpPr>
            <p:spPr>
              <a:xfrm>
                <a:off x="360326" y="1665288"/>
                <a:ext cx="2416495" cy="636072"/>
              </a:xfrm>
              <a:prstGeom prst="rect">
                <a:avLst/>
              </a:prstGeom>
              <a:blipFill>
                <a:blip r:embed="rId5"/>
                <a:stretch>
                  <a:fillRect/>
                </a:stretch>
              </a:blipFill>
              <a:ln/>
            </p:spPr>
            <p:txBody>
              <a:bodyPr/>
              <a:lstStyle/>
              <a:p>
                <a:r>
                  <a:rPr lang="en-DE">
                    <a:noFill/>
                  </a:rPr>
                  <a:t> </a:t>
                </a:r>
              </a:p>
            </p:txBody>
          </p:sp>
        </mc:Fallback>
      </mc:AlternateContent>
      <p:sp>
        <p:nvSpPr>
          <p:cNvPr id="305" name="TextBox 304">
            <a:extLst>
              <a:ext uri="{FF2B5EF4-FFF2-40B4-BE49-F238E27FC236}">
                <a16:creationId xmlns:a16="http://schemas.microsoft.com/office/drawing/2014/main" id="{1C740D3F-5591-DD44-822E-170047C9E4DE}"/>
              </a:ext>
            </a:extLst>
          </p:cNvPr>
          <p:cNvSpPr txBox="1"/>
          <p:nvPr/>
        </p:nvSpPr>
        <p:spPr>
          <a:xfrm>
            <a:off x="3882690" y="4946705"/>
            <a:ext cx="955277" cy="276999"/>
          </a:xfrm>
          <a:prstGeom prst="rect">
            <a:avLst/>
          </a:prstGeom>
          <a:ln/>
        </p:spPr>
        <p:style>
          <a:lnRef idx="0">
            <a:schemeClr val="accent6"/>
          </a:lnRef>
          <a:fillRef idx="3">
            <a:schemeClr val="accent6"/>
          </a:fillRef>
          <a:effectRef idx="3">
            <a:schemeClr val="accent6"/>
          </a:effectRef>
          <a:fontRef idx="minor">
            <a:schemeClr val="lt1"/>
          </a:fontRef>
        </p:style>
        <p:txBody>
          <a:bodyPr wrap="square" lIns="72000" tIns="0" rIns="36000" bIns="0" rtlCol="0">
            <a:spAutoFit/>
          </a:bodyPr>
          <a:lstStyle/>
          <a:p>
            <a:r>
              <a:rPr lang="en-US" i="1" dirty="0">
                <a:solidFill>
                  <a:schemeClr val="bg1"/>
                </a:solidFill>
                <a:cs typeface="Times New Roman"/>
              </a:rPr>
              <a:t>true in s</a:t>
            </a:r>
            <a:r>
              <a:rPr lang="en-US" baseline="-25000" dirty="0">
                <a:solidFill>
                  <a:schemeClr val="bg1"/>
                </a:solidFill>
                <a:cs typeface="Times New Roman"/>
              </a:rPr>
              <a:t>0</a:t>
            </a:r>
            <a:endParaRPr lang="en-US" dirty="0">
              <a:solidFill>
                <a:schemeClr val="bg1"/>
              </a:solidFill>
              <a:cs typeface="Times New Roman"/>
            </a:endParaRPr>
          </a:p>
        </p:txBody>
      </p:sp>
      <p:cxnSp>
        <p:nvCxnSpPr>
          <p:cNvPr id="306" name="Straight Arrow Connector 305">
            <a:extLst>
              <a:ext uri="{FF2B5EF4-FFF2-40B4-BE49-F238E27FC236}">
                <a16:creationId xmlns:a16="http://schemas.microsoft.com/office/drawing/2014/main" id="{2F0ABFC7-E251-6A45-B3F8-2CD42867769A}"/>
              </a:ext>
            </a:extLst>
          </p:cNvPr>
          <p:cNvCxnSpPr>
            <a:cxnSpLocks/>
            <a:stCxn id="305" idx="2"/>
          </p:cNvCxnSpPr>
          <p:nvPr/>
        </p:nvCxnSpPr>
        <p:spPr>
          <a:xfrm>
            <a:off x="4360328" y="5223703"/>
            <a:ext cx="1196828" cy="395026"/>
          </a:xfrm>
          <a:prstGeom prst="straightConnector1">
            <a:avLst/>
          </a:prstGeom>
          <a:ln w="12700">
            <a:solidFill>
              <a:schemeClr val="accent6"/>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5467263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6" name="Group 105">
            <a:extLst>
              <a:ext uri="{FF2B5EF4-FFF2-40B4-BE49-F238E27FC236}">
                <a16:creationId xmlns:a16="http://schemas.microsoft.com/office/drawing/2014/main" id="{40FA0585-53E6-EB44-94F3-DC82143548A2}"/>
              </a:ext>
            </a:extLst>
          </p:cNvPr>
          <p:cNvGrpSpPr>
            <a:grpSpLocks noChangeAspect="1"/>
          </p:cNvGrpSpPr>
          <p:nvPr/>
        </p:nvGrpSpPr>
        <p:grpSpPr>
          <a:xfrm>
            <a:off x="4799180" y="4342701"/>
            <a:ext cx="2657242" cy="1147446"/>
            <a:chOff x="5323352" y="4678231"/>
            <a:chExt cx="2952491" cy="1274940"/>
          </a:xfrm>
        </p:grpSpPr>
        <p:grpSp>
          <p:nvGrpSpPr>
            <p:cNvPr id="107" name="Group 106">
              <a:extLst>
                <a:ext uri="{FF2B5EF4-FFF2-40B4-BE49-F238E27FC236}">
                  <a16:creationId xmlns:a16="http://schemas.microsoft.com/office/drawing/2014/main" id="{FC55687E-F9D9-FD46-A284-2D5713D1195B}"/>
                </a:ext>
              </a:extLst>
            </p:cNvPr>
            <p:cNvGrpSpPr/>
            <p:nvPr/>
          </p:nvGrpSpPr>
          <p:grpSpPr>
            <a:xfrm>
              <a:off x="7288292" y="5578688"/>
              <a:ext cx="987551" cy="367987"/>
              <a:chOff x="8801532" y="4013715"/>
              <a:chExt cx="1371600" cy="511093"/>
            </a:xfrm>
          </p:grpSpPr>
          <p:sp>
            <p:nvSpPr>
              <p:cNvPr id="146" name="Lightning Bolt 145">
                <a:extLst>
                  <a:ext uri="{FF2B5EF4-FFF2-40B4-BE49-F238E27FC236}">
                    <a16:creationId xmlns:a16="http://schemas.microsoft.com/office/drawing/2014/main" id="{0BE2337A-B7D3-0349-9C99-69A0333B6591}"/>
                  </a:ext>
                </a:extLst>
              </p:cNvPr>
              <p:cNvSpPr/>
              <p:nvPr/>
            </p:nvSpPr>
            <p:spPr>
              <a:xfrm rot="19965343">
                <a:off x="9139183" y="4118408"/>
                <a:ext cx="619075" cy="406400"/>
              </a:xfrm>
              <a:prstGeom prst="lightningBolt">
                <a:avLst/>
              </a:prstGeom>
              <a:solidFill>
                <a:srgbClr val="CDC9C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7" name="Freeform 860">
                <a:extLst>
                  <a:ext uri="{FF2B5EF4-FFF2-40B4-BE49-F238E27FC236}">
                    <a16:creationId xmlns:a16="http://schemas.microsoft.com/office/drawing/2014/main" id="{B5E2AF8D-6FD6-CD4E-8AD9-0C7885546446}"/>
                  </a:ext>
                </a:extLst>
              </p:cNvPr>
              <p:cNvSpPr>
                <a:spLocks/>
              </p:cNvSpPr>
              <p:nvPr/>
            </p:nvSpPr>
            <p:spPr bwMode="auto">
              <a:xfrm>
                <a:off x="8801532" y="4026280"/>
                <a:ext cx="1371600" cy="32004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cxnSp>
            <p:nvCxnSpPr>
              <p:cNvPr id="148" name="Straight Connector 147">
                <a:extLst>
                  <a:ext uri="{FF2B5EF4-FFF2-40B4-BE49-F238E27FC236}">
                    <a16:creationId xmlns:a16="http://schemas.microsoft.com/office/drawing/2014/main" id="{1453FC1B-D93A-CC45-ACB8-3A13E71CCCC3}"/>
                  </a:ext>
                </a:extLst>
              </p:cNvPr>
              <p:cNvCxnSpPr/>
              <p:nvPr/>
            </p:nvCxnSpPr>
            <p:spPr>
              <a:xfrm>
                <a:off x="9047075" y="4017699"/>
                <a:ext cx="1124712"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9" name="Straight Connector 148">
                <a:extLst>
                  <a:ext uri="{FF2B5EF4-FFF2-40B4-BE49-F238E27FC236}">
                    <a16:creationId xmlns:a16="http://schemas.microsoft.com/office/drawing/2014/main" id="{47E7D888-7C79-3743-802D-1DDFAE8BE02A}"/>
                  </a:ext>
                </a:extLst>
              </p:cNvPr>
              <p:cNvCxnSpPr/>
              <p:nvPr/>
            </p:nvCxnSpPr>
            <p:spPr>
              <a:xfrm flipV="1">
                <a:off x="9829800" y="4013715"/>
                <a:ext cx="341987" cy="332605"/>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0" name="Straight Connector 149">
                <a:extLst>
                  <a:ext uri="{FF2B5EF4-FFF2-40B4-BE49-F238E27FC236}">
                    <a16:creationId xmlns:a16="http://schemas.microsoft.com/office/drawing/2014/main" id="{31F49A5F-047B-7C42-915F-31DF9670AE80}"/>
                  </a:ext>
                </a:extLst>
              </p:cNvPr>
              <p:cNvCxnSpPr>
                <a:cxnSpLocks/>
              </p:cNvCxnSpPr>
              <p:nvPr/>
            </p:nvCxnSpPr>
            <p:spPr>
              <a:xfrm>
                <a:off x="8997725" y="4349095"/>
                <a:ext cx="261014"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08" name="Group 107">
              <a:extLst>
                <a:ext uri="{FF2B5EF4-FFF2-40B4-BE49-F238E27FC236}">
                  <a16:creationId xmlns:a16="http://schemas.microsoft.com/office/drawing/2014/main" id="{78B994AA-5669-334B-9DA5-B0595E9086BF}"/>
                </a:ext>
              </a:extLst>
            </p:cNvPr>
            <p:cNvGrpSpPr/>
            <p:nvPr/>
          </p:nvGrpSpPr>
          <p:grpSpPr>
            <a:xfrm>
              <a:off x="5323352" y="5509529"/>
              <a:ext cx="1253855" cy="443642"/>
              <a:chOff x="6504246" y="3854161"/>
              <a:chExt cx="1741467" cy="616169"/>
            </a:xfrm>
          </p:grpSpPr>
          <p:grpSp>
            <p:nvGrpSpPr>
              <p:cNvPr id="140" name="Group 139">
                <a:extLst>
                  <a:ext uri="{FF2B5EF4-FFF2-40B4-BE49-F238E27FC236}">
                    <a16:creationId xmlns:a16="http://schemas.microsoft.com/office/drawing/2014/main" id="{CE87AC34-347A-2741-9F05-4EAE8D49D8C5}"/>
                  </a:ext>
                </a:extLst>
              </p:cNvPr>
              <p:cNvGrpSpPr/>
              <p:nvPr/>
            </p:nvGrpSpPr>
            <p:grpSpPr>
              <a:xfrm>
                <a:off x="6504246" y="3854161"/>
                <a:ext cx="1589458" cy="616169"/>
                <a:chOff x="6135946" y="3854161"/>
                <a:chExt cx="1589458" cy="616169"/>
              </a:xfrm>
            </p:grpSpPr>
            <p:sp>
              <p:nvSpPr>
                <p:cNvPr id="142" name="Lightning Bolt 141">
                  <a:extLst>
                    <a:ext uri="{FF2B5EF4-FFF2-40B4-BE49-F238E27FC236}">
                      <a16:creationId xmlns:a16="http://schemas.microsoft.com/office/drawing/2014/main" id="{7852AE3A-F2A5-D44F-AF3B-4B7A0B9C6818}"/>
                    </a:ext>
                  </a:extLst>
                </p:cNvPr>
                <p:cNvSpPr/>
                <p:nvPr/>
              </p:nvSpPr>
              <p:spPr>
                <a:xfrm rot="19965343">
                  <a:off x="6135946" y="4063930"/>
                  <a:ext cx="760257" cy="406400"/>
                </a:xfrm>
                <a:prstGeom prst="lightningBolt">
                  <a:avLst/>
                </a:prstGeom>
                <a:solidFill>
                  <a:srgbClr val="CDC9C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3" name="Straight Connector 142">
                  <a:extLst>
                    <a:ext uri="{FF2B5EF4-FFF2-40B4-BE49-F238E27FC236}">
                      <a16:creationId xmlns:a16="http://schemas.microsoft.com/office/drawing/2014/main" id="{BEB549ED-2296-9247-ABCB-98D01AE1E56E}"/>
                    </a:ext>
                  </a:extLst>
                </p:cNvPr>
                <p:cNvCxnSpPr/>
                <p:nvPr/>
              </p:nvCxnSpPr>
              <p:spPr>
                <a:xfrm>
                  <a:off x="6591548" y="3854161"/>
                  <a:ext cx="113385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4" name="Straight Connector 143">
                  <a:extLst>
                    <a:ext uri="{FF2B5EF4-FFF2-40B4-BE49-F238E27FC236}">
                      <a16:creationId xmlns:a16="http://schemas.microsoft.com/office/drawing/2014/main" id="{CA821CFB-9AD3-F24A-86C3-93B65CD9ECFB}"/>
                    </a:ext>
                  </a:extLst>
                </p:cNvPr>
                <p:cNvCxnSpPr>
                  <a:cxnSpLocks noChangeAspect="1"/>
                </p:cNvCxnSpPr>
                <p:nvPr/>
              </p:nvCxnSpPr>
              <p:spPr>
                <a:xfrm flipV="1">
                  <a:off x="6173361" y="3859976"/>
                  <a:ext cx="423087" cy="41148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5" name="Straight Connector 144">
                  <a:extLst>
                    <a:ext uri="{FF2B5EF4-FFF2-40B4-BE49-F238E27FC236}">
                      <a16:creationId xmlns:a16="http://schemas.microsoft.com/office/drawing/2014/main" id="{E566E34E-8957-394E-BBDB-B21B0368C77B}"/>
                    </a:ext>
                  </a:extLst>
                </p:cNvPr>
                <p:cNvCxnSpPr>
                  <a:cxnSpLocks/>
                </p:cNvCxnSpPr>
                <p:nvPr/>
              </p:nvCxnSpPr>
              <p:spPr>
                <a:xfrm>
                  <a:off x="6901786" y="4296856"/>
                  <a:ext cx="261014"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141" name="Freeform 860">
                <a:extLst>
                  <a:ext uri="{FF2B5EF4-FFF2-40B4-BE49-F238E27FC236}">
                    <a16:creationId xmlns:a16="http://schemas.microsoft.com/office/drawing/2014/main" id="{15D61C7A-981E-EF46-B31F-F3DDBF1F1E05}"/>
                  </a:ext>
                </a:extLst>
              </p:cNvPr>
              <p:cNvSpPr>
                <a:spLocks/>
              </p:cNvSpPr>
              <p:nvPr/>
            </p:nvSpPr>
            <p:spPr bwMode="auto">
              <a:xfrm>
                <a:off x="6522378" y="3865501"/>
                <a:ext cx="1723335" cy="42976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sp>
          <p:nvSpPr>
            <p:cNvPr id="109" name="Line 853">
              <a:extLst>
                <a:ext uri="{FF2B5EF4-FFF2-40B4-BE49-F238E27FC236}">
                  <a16:creationId xmlns:a16="http://schemas.microsoft.com/office/drawing/2014/main" id="{C07686C1-DCF9-C044-8C9D-4D7CC140E69D}"/>
                </a:ext>
              </a:extLst>
            </p:cNvPr>
            <p:cNvSpPr>
              <a:spLocks noChangeShapeType="1"/>
            </p:cNvSpPr>
            <p:nvPr/>
          </p:nvSpPr>
          <p:spPr bwMode="auto">
            <a:xfrm>
              <a:off x="5967843" y="5947252"/>
              <a:ext cx="1316735"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dirty="0">
                  <a:ea typeface="Times New Roman"/>
                  <a:cs typeface="Times New Roman"/>
                </a:rPr>
                <a:t>          d3</a:t>
              </a:r>
            </a:p>
          </p:txBody>
        </p:sp>
        <p:grpSp>
          <p:nvGrpSpPr>
            <p:cNvPr id="110" name="Group 109">
              <a:extLst>
                <a:ext uri="{FF2B5EF4-FFF2-40B4-BE49-F238E27FC236}">
                  <a16:creationId xmlns:a16="http://schemas.microsoft.com/office/drawing/2014/main" id="{DCB8B63F-93E0-A240-AFDC-810B0F310201}"/>
                </a:ext>
              </a:extLst>
            </p:cNvPr>
            <p:cNvGrpSpPr/>
            <p:nvPr/>
          </p:nvGrpSpPr>
          <p:grpSpPr>
            <a:xfrm>
              <a:off x="6377267" y="4678231"/>
              <a:ext cx="1203321" cy="1021208"/>
              <a:chOff x="3906167" y="3324390"/>
              <a:chExt cx="1671281" cy="1418344"/>
            </a:xfrm>
            <a:solidFill>
              <a:srgbClr val="93D2FE"/>
            </a:solidFill>
          </p:grpSpPr>
          <p:sp>
            <p:nvSpPr>
              <p:cNvPr id="116" name="Oval 859">
                <a:extLst>
                  <a:ext uri="{FF2B5EF4-FFF2-40B4-BE49-F238E27FC236}">
                    <a16:creationId xmlns:a16="http://schemas.microsoft.com/office/drawing/2014/main" id="{CB14FEFB-8214-FF43-AFA5-2DC437B78ADD}"/>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17" name="Oval 861">
                <a:extLst>
                  <a:ext uri="{FF2B5EF4-FFF2-40B4-BE49-F238E27FC236}">
                    <a16:creationId xmlns:a16="http://schemas.microsoft.com/office/drawing/2014/main" id="{FEF25527-F53C-A444-B6B9-28C12B27FA4F}"/>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18" name="Oval 862">
                <a:extLst>
                  <a:ext uri="{FF2B5EF4-FFF2-40B4-BE49-F238E27FC236}">
                    <a16:creationId xmlns:a16="http://schemas.microsoft.com/office/drawing/2014/main" id="{288DFA47-6DEF-3F44-8617-861202B5C187}"/>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19" name="Oval 863">
                <a:extLst>
                  <a:ext uri="{FF2B5EF4-FFF2-40B4-BE49-F238E27FC236}">
                    <a16:creationId xmlns:a16="http://schemas.microsoft.com/office/drawing/2014/main" id="{4ADBFFC1-99CF-8444-BE50-2B4955F7319B}"/>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20" name="Oval 863">
                <a:extLst>
                  <a:ext uri="{FF2B5EF4-FFF2-40B4-BE49-F238E27FC236}">
                    <a16:creationId xmlns:a16="http://schemas.microsoft.com/office/drawing/2014/main" id="{13584D80-4539-DE45-9C4E-FE1AD5E66D7B}"/>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grpSp>
            <p:nvGrpSpPr>
              <p:cNvPr id="121" name="Group 120">
                <a:extLst>
                  <a:ext uri="{FF2B5EF4-FFF2-40B4-BE49-F238E27FC236}">
                    <a16:creationId xmlns:a16="http://schemas.microsoft.com/office/drawing/2014/main" id="{B7521FF7-FF00-F842-98C7-67E42B128C64}"/>
                  </a:ext>
                </a:extLst>
              </p:cNvPr>
              <p:cNvGrpSpPr/>
              <p:nvPr/>
            </p:nvGrpSpPr>
            <p:grpSpPr>
              <a:xfrm>
                <a:off x="3906167" y="4047050"/>
                <a:ext cx="1671281" cy="539042"/>
                <a:chOff x="1320274" y="4580303"/>
                <a:chExt cx="1671281" cy="467246"/>
              </a:xfrm>
              <a:grpFill/>
            </p:grpSpPr>
            <p:sp>
              <p:nvSpPr>
                <p:cNvPr id="136" name="Freeform 860">
                  <a:extLst>
                    <a:ext uri="{FF2B5EF4-FFF2-40B4-BE49-F238E27FC236}">
                      <a16:creationId xmlns:a16="http://schemas.microsoft.com/office/drawing/2014/main" id="{7CADD6AA-8F09-F847-BF42-0032B4658B75}"/>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37" name="Rectangle 864">
                  <a:extLst>
                    <a:ext uri="{FF2B5EF4-FFF2-40B4-BE49-F238E27FC236}">
                      <a16:creationId xmlns:a16="http://schemas.microsoft.com/office/drawing/2014/main" id="{31157D18-715F-0448-83F5-01C972B9D7AD}"/>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ctr"/>
                <a:lstStyle/>
                <a:p>
                  <a:pPr algn="ctr"/>
                  <a:r>
                    <a:rPr lang="en-US" dirty="0">
                      <a:latin typeface="Calibri"/>
                      <a:ea typeface="Calibri"/>
                      <a:cs typeface="Calibri"/>
                    </a:rPr>
                    <a:t>r1</a:t>
                  </a:r>
                </a:p>
              </p:txBody>
            </p:sp>
            <p:sp>
              <p:nvSpPr>
                <p:cNvPr id="138" name="Freeform 865">
                  <a:extLst>
                    <a:ext uri="{FF2B5EF4-FFF2-40B4-BE49-F238E27FC236}">
                      <a16:creationId xmlns:a16="http://schemas.microsoft.com/office/drawing/2014/main" id="{52A8297D-1531-8042-9EAF-44B60FD29A81}"/>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39" name="Freeform 866">
                  <a:extLst>
                    <a:ext uri="{FF2B5EF4-FFF2-40B4-BE49-F238E27FC236}">
                      <a16:creationId xmlns:a16="http://schemas.microsoft.com/office/drawing/2014/main" id="{3F48DC33-2338-8746-A2FE-46A62B937B93}"/>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grpSp>
          <p:grpSp>
            <p:nvGrpSpPr>
              <p:cNvPr id="122" name="Group 121">
                <a:extLst>
                  <a:ext uri="{FF2B5EF4-FFF2-40B4-BE49-F238E27FC236}">
                    <a16:creationId xmlns:a16="http://schemas.microsoft.com/office/drawing/2014/main" id="{400983B7-0060-344C-A5DF-F5A4AFE4297A}"/>
                  </a:ext>
                </a:extLst>
              </p:cNvPr>
              <p:cNvGrpSpPr/>
              <p:nvPr/>
            </p:nvGrpSpPr>
            <p:grpSpPr>
              <a:xfrm>
                <a:off x="4596370" y="3324390"/>
                <a:ext cx="552654" cy="1188720"/>
                <a:chOff x="1823226" y="3235632"/>
                <a:chExt cx="552654" cy="1188720"/>
              </a:xfrm>
              <a:grpFill/>
            </p:grpSpPr>
            <p:sp>
              <p:nvSpPr>
                <p:cNvPr id="123" name="Oval 878">
                  <a:extLst>
                    <a:ext uri="{FF2B5EF4-FFF2-40B4-BE49-F238E27FC236}">
                      <a16:creationId xmlns:a16="http://schemas.microsoft.com/office/drawing/2014/main" id="{682FCF2B-7B81-F442-BB87-19E790F0578F}"/>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24" name="Rectangle 880">
                  <a:extLst>
                    <a:ext uri="{FF2B5EF4-FFF2-40B4-BE49-F238E27FC236}">
                      <a16:creationId xmlns:a16="http://schemas.microsoft.com/office/drawing/2014/main" id="{880F7253-6F9B-3440-8984-751B33F03026}"/>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125" name="Oval 878">
                  <a:extLst>
                    <a:ext uri="{FF2B5EF4-FFF2-40B4-BE49-F238E27FC236}">
                      <a16:creationId xmlns:a16="http://schemas.microsoft.com/office/drawing/2014/main" id="{37DCAA97-47D0-844B-B2DF-7D8DC119C790}"/>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26" name="Line 881">
                  <a:extLst>
                    <a:ext uri="{FF2B5EF4-FFF2-40B4-BE49-F238E27FC236}">
                      <a16:creationId xmlns:a16="http://schemas.microsoft.com/office/drawing/2014/main" id="{BAFE0410-E780-B54A-BF51-A01413D99D21}"/>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27" name="Line 882">
                  <a:extLst>
                    <a:ext uri="{FF2B5EF4-FFF2-40B4-BE49-F238E27FC236}">
                      <a16:creationId xmlns:a16="http://schemas.microsoft.com/office/drawing/2014/main" id="{60C96B8C-143A-3A45-BD17-05E9EBAE72D7}"/>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28" name="Rectangle 880">
                  <a:extLst>
                    <a:ext uri="{FF2B5EF4-FFF2-40B4-BE49-F238E27FC236}">
                      <a16:creationId xmlns:a16="http://schemas.microsoft.com/office/drawing/2014/main" id="{A40635FA-F015-E443-9912-2EB0D3AB07EE}"/>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129" name="Oval 878">
                  <a:extLst>
                    <a:ext uri="{FF2B5EF4-FFF2-40B4-BE49-F238E27FC236}">
                      <a16:creationId xmlns:a16="http://schemas.microsoft.com/office/drawing/2014/main" id="{248A9D4F-3553-0244-A675-47C6951AB314}"/>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30" name="Line 882">
                  <a:extLst>
                    <a:ext uri="{FF2B5EF4-FFF2-40B4-BE49-F238E27FC236}">
                      <a16:creationId xmlns:a16="http://schemas.microsoft.com/office/drawing/2014/main" id="{4CB1C009-290F-4849-A135-B875D852D1F2}"/>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31" name="Line 882">
                  <a:extLst>
                    <a:ext uri="{FF2B5EF4-FFF2-40B4-BE49-F238E27FC236}">
                      <a16:creationId xmlns:a16="http://schemas.microsoft.com/office/drawing/2014/main" id="{6D27084B-7B58-1548-8888-A13D53B8CDB1}"/>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32" name="Line 884">
                  <a:extLst>
                    <a:ext uri="{FF2B5EF4-FFF2-40B4-BE49-F238E27FC236}">
                      <a16:creationId xmlns:a16="http://schemas.microsoft.com/office/drawing/2014/main" id="{85B79F1D-6DA2-1C45-A969-EB2EF991C4E9}"/>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p:spPr>
              <p:txBody>
                <a:bodyPr wrap="none" anchor="ctr"/>
                <a:lstStyle/>
                <a:p>
                  <a:endParaRPr lang="en-US" dirty="0">
                    <a:latin typeface="Calibri"/>
                    <a:ea typeface="Calibri"/>
                    <a:cs typeface="Calibri"/>
                  </a:endParaRPr>
                </a:p>
              </p:txBody>
            </p:sp>
            <p:sp>
              <p:nvSpPr>
                <p:cNvPr id="133" name="Oval 885">
                  <a:extLst>
                    <a:ext uri="{FF2B5EF4-FFF2-40B4-BE49-F238E27FC236}">
                      <a16:creationId xmlns:a16="http://schemas.microsoft.com/office/drawing/2014/main" id="{4C2D8393-C70C-6947-BEC6-7C98BC79E39C}"/>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34" name="Line 881">
                  <a:extLst>
                    <a:ext uri="{FF2B5EF4-FFF2-40B4-BE49-F238E27FC236}">
                      <a16:creationId xmlns:a16="http://schemas.microsoft.com/office/drawing/2014/main" id="{39A00C6D-EF1D-3140-A625-E41AF14F582C}"/>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35" name="Line 882">
                  <a:extLst>
                    <a:ext uri="{FF2B5EF4-FFF2-40B4-BE49-F238E27FC236}">
                      <a16:creationId xmlns:a16="http://schemas.microsoft.com/office/drawing/2014/main" id="{68C35ADE-5C2E-3047-BB42-7232D394E847}"/>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grpSp>
        </p:grpSp>
        <p:grpSp>
          <p:nvGrpSpPr>
            <p:cNvPr id="111" name="Group 110">
              <a:extLst>
                <a:ext uri="{FF2B5EF4-FFF2-40B4-BE49-F238E27FC236}">
                  <a16:creationId xmlns:a16="http://schemas.microsoft.com/office/drawing/2014/main" id="{E9F74CCA-798F-9048-8576-176E7CD6D1DF}"/>
                </a:ext>
              </a:extLst>
            </p:cNvPr>
            <p:cNvGrpSpPr/>
            <p:nvPr/>
          </p:nvGrpSpPr>
          <p:grpSpPr>
            <a:xfrm>
              <a:off x="6990430" y="5181159"/>
              <a:ext cx="538242" cy="388227"/>
              <a:chOff x="1012668" y="927184"/>
              <a:chExt cx="747559" cy="539203"/>
            </a:xfrm>
          </p:grpSpPr>
          <p:sp>
            <p:nvSpPr>
              <p:cNvPr id="112" name="Line 853">
                <a:extLst>
                  <a:ext uri="{FF2B5EF4-FFF2-40B4-BE49-F238E27FC236}">
                    <a16:creationId xmlns:a16="http://schemas.microsoft.com/office/drawing/2014/main" id="{5EA39D51-5244-444C-A5C1-5816B31E7C2C}"/>
                  </a:ext>
                </a:extLst>
              </p:cNvPr>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 xmlns:a14="http://schemas.microsoft.com/office/drawing/2010/main">
                    <a:noFill/>
                  </a14:hiddenFill>
                </a:ext>
              </a:extLst>
            </p:spPr>
            <p:txBody>
              <a:bodyPr wrap="none" anchor="ctr">
                <a:flatTx/>
              </a:bodyPr>
              <a:lstStyle/>
              <a:p>
                <a:endParaRPr lang="en-US" dirty="0">
                  <a:latin typeface="Calibri"/>
                  <a:ea typeface="Times New Roman"/>
                  <a:cs typeface="Times New Roman"/>
                </a:endParaRPr>
              </a:p>
            </p:txBody>
          </p:sp>
          <p:sp>
            <p:nvSpPr>
              <p:cNvPr id="113" name="Rectangle 876">
                <a:extLst>
                  <a:ext uri="{FF2B5EF4-FFF2-40B4-BE49-F238E27FC236}">
                    <a16:creationId xmlns:a16="http://schemas.microsoft.com/office/drawing/2014/main" id="{BF5911F1-5136-8542-A553-D0DA2A2BF23A}"/>
                  </a:ext>
                </a:extLst>
              </p:cNvPr>
              <p:cNvSpPr>
                <a:spLocks noChangeAspect="1" noChangeArrowheads="1"/>
              </p:cNvSpPr>
              <p:nvPr/>
            </p:nvSpPr>
            <p:spPr bwMode="auto">
              <a:xfrm>
                <a:off x="1059818" y="927184"/>
                <a:ext cx="100" cy="427467"/>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latin typeface="Calibri"/>
                  <a:ea typeface="Times New Roman"/>
                  <a:cs typeface="Calibri"/>
                </a:endParaRPr>
              </a:p>
            </p:txBody>
          </p:sp>
          <p:sp>
            <p:nvSpPr>
              <p:cNvPr id="114" name="Rectangle 873">
                <a:extLst>
                  <a:ext uri="{FF2B5EF4-FFF2-40B4-BE49-F238E27FC236}">
                    <a16:creationId xmlns:a16="http://schemas.microsoft.com/office/drawing/2014/main" id="{8D064763-4E50-8A49-8DBB-781B89DD444D}"/>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dirty="0">
                    <a:latin typeface="Calibri"/>
                    <a:ea typeface="Times New Roman"/>
                    <a:cs typeface="Calibri"/>
                  </a:rPr>
                  <a:t>c1</a:t>
                </a:r>
              </a:p>
            </p:txBody>
          </p:sp>
          <p:sp>
            <p:nvSpPr>
              <p:cNvPr id="115" name="Freeform 875">
                <a:extLst>
                  <a:ext uri="{FF2B5EF4-FFF2-40B4-BE49-F238E27FC236}">
                    <a16:creationId xmlns:a16="http://schemas.microsoft.com/office/drawing/2014/main" id="{7FD98225-3791-E842-A8A3-C636BE7669B2}"/>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Times New Roman"/>
                  <a:cs typeface="Times New Roman"/>
                </a:endParaRPr>
              </a:p>
            </p:txBody>
          </p:sp>
        </p:grpSp>
      </p:grpSp>
      <p:grpSp>
        <p:nvGrpSpPr>
          <p:cNvPr id="151" name="Group 150">
            <a:extLst>
              <a:ext uri="{FF2B5EF4-FFF2-40B4-BE49-F238E27FC236}">
                <a16:creationId xmlns:a16="http://schemas.microsoft.com/office/drawing/2014/main" id="{94938229-CEFA-CA4A-A104-9F04DC8F01B4}"/>
              </a:ext>
            </a:extLst>
          </p:cNvPr>
          <p:cNvGrpSpPr/>
          <p:nvPr/>
        </p:nvGrpSpPr>
        <p:grpSpPr>
          <a:xfrm>
            <a:off x="7783868" y="3551800"/>
            <a:ext cx="3792268" cy="1975637"/>
            <a:chOff x="821024" y="4395049"/>
            <a:chExt cx="4213631" cy="2195152"/>
          </a:xfrm>
        </p:grpSpPr>
        <p:sp>
          <p:nvSpPr>
            <p:cNvPr id="153" name="Rectangle 891">
              <a:extLst>
                <a:ext uri="{FF2B5EF4-FFF2-40B4-BE49-F238E27FC236}">
                  <a16:creationId xmlns:a16="http://schemas.microsoft.com/office/drawing/2014/main" id="{A42BCF5E-5ABA-9743-96AD-C5F07C67A849}"/>
                </a:ext>
              </a:extLst>
            </p:cNvPr>
            <p:cNvSpPr>
              <a:spLocks noChangeArrowheads="1"/>
            </p:cNvSpPr>
            <p:nvPr/>
          </p:nvSpPr>
          <p:spPr bwMode="auto">
            <a:xfrm>
              <a:off x="1747217" y="5906458"/>
              <a:ext cx="72" cy="307777"/>
            </a:xfrm>
            <a:prstGeom prst="rect">
              <a:avLst/>
            </a:prstGeom>
            <a:solidFill>
              <a:srgbClr val="89D3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endParaRPr lang="en-US" b="1" dirty="0">
                <a:latin typeface="Calibri"/>
                <a:ea typeface="Calibri"/>
                <a:cs typeface="Calibri"/>
              </a:endParaRPr>
            </a:p>
          </p:txBody>
        </p:sp>
        <p:sp>
          <p:nvSpPr>
            <p:cNvPr id="154" name="Rectangle 891">
              <a:extLst>
                <a:ext uri="{FF2B5EF4-FFF2-40B4-BE49-F238E27FC236}">
                  <a16:creationId xmlns:a16="http://schemas.microsoft.com/office/drawing/2014/main" id="{90D7C613-9A97-8C41-872C-9F99E7579E39}"/>
                </a:ext>
              </a:extLst>
            </p:cNvPr>
            <p:cNvSpPr>
              <a:spLocks noChangeArrowheads="1"/>
            </p:cNvSpPr>
            <p:nvPr/>
          </p:nvSpPr>
          <p:spPr bwMode="auto">
            <a:xfrm>
              <a:off x="3751119" y="5970316"/>
              <a:ext cx="72" cy="307777"/>
            </a:xfrm>
            <a:prstGeom prst="rect">
              <a:avLst/>
            </a:prstGeom>
            <a:solidFill>
              <a:srgbClr val="FAC09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endParaRPr lang="en-US" b="1" dirty="0">
                <a:latin typeface="Calibri"/>
                <a:ea typeface="Calibri"/>
                <a:cs typeface="Calibri"/>
              </a:endParaRPr>
            </a:p>
          </p:txBody>
        </p:sp>
        <p:grpSp>
          <p:nvGrpSpPr>
            <p:cNvPr id="156" name="Group 155">
              <a:extLst>
                <a:ext uri="{FF2B5EF4-FFF2-40B4-BE49-F238E27FC236}">
                  <a16:creationId xmlns:a16="http://schemas.microsoft.com/office/drawing/2014/main" id="{5B5CB4E3-0943-2246-B756-C74E40D28DF0}"/>
                </a:ext>
              </a:extLst>
            </p:cNvPr>
            <p:cNvGrpSpPr/>
            <p:nvPr/>
          </p:nvGrpSpPr>
          <p:grpSpPr>
            <a:xfrm>
              <a:off x="1260662" y="5224162"/>
              <a:ext cx="1838582" cy="893728"/>
              <a:chOff x="1026717" y="2276718"/>
              <a:chExt cx="2553587" cy="1241288"/>
            </a:xfrm>
          </p:grpSpPr>
          <p:sp>
            <p:nvSpPr>
              <p:cNvPr id="198" name="Line 853">
                <a:extLst>
                  <a:ext uri="{FF2B5EF4-FFF2-40B4-BE49-F238E27FC236}">
                    <a16:creationId xmlns:a16="http://schemas.microsoft.com/office/drawing/2014/main" id="{154908CE-1006-1E41-A384-A94D92912D48}"/>
                  </a:ext>
                </a:extLst>
              </p:cNvPr>
              <p:cNvSpPr>
                <a:spLocks noChangeShapeType="1"/>
              </p:cNvSpPr>
              <p:nvPr/>
            </p:nvSpPr>
            <p:spPr bwMode="auto">
              <a:xfrm>
                <a:off x="1026717" y="3511947"/>
                <a:ext cx="822962" cy="6059"/>
              </a:xfrm>
              <a:prstGeom prst="line">
                <a:avLst/>
              </a:prstGeom>
              <a:noFill/>
              <a:ln w="9525">
                <a:solidFill>
                  <a:schemeClr val="tx1"/>
                </a:solidFill>
                <a:round/>
                <a:headEnd/>
                <a:tailEnd/>
              </a:ln>
              <a:scene3d>
                <a:camera prst="legacyObliqueTopRight">
                  <a:rot lat="60000" lon="0" rev="0"/>
                </a:camera>
                <a:lightRig rig="legacyFlat3" dir="l"/>
              </a:scene3d>
              <a:sp3d extrusionH="2095500" contourW="6350" prstMaterial="legacyPlastic">
                <a:bevelT w="13500" h="13500" prst="angle"/>
                <a:bevelB w="13500" h="13500" prst="angle"/>
                <a:extrusionClr>
                  <a:srgbClr val="EBE6DB"/>
                </a:extrusionClr>
              </a:sp3d>
              <a:extLst>
                <a:ext uri="{909E8E84-426E-40dd-AFC4-6F175D3DCCD1}">
                  <a14:hiddenFill xmlns="" xmlns:a14="http://schemas.microsoft.com/office/drawing/2010/main">
                    <a:noFill/>
                  </a14:hiddenFill>
                </a:ext>
              </a:extLst>
            </p:spPr>
            <p:txBody>
              <a:bodyPr wrap="none" anchor="ctr">
                <a:flatTx/>
              </a:bodyPr>
              <a:lstStyle/>
              <a:p>
                <a:endParaRPr lang="en-US" dirty="0">
                  <a:latin typeface="Calibri"/>
                  <a:ea typeface="Times New Roman"/>
                  <a:cs typeface="Times New Roman"/>
                </a:endParaRPr>
              </a:p>
            </p:txBody>
          </p:sp>
          <p:cxnSp>
            <p:nvCxnSpPr>
              <p:cNvPr id="199" name="Straight Connector 198">
                <a:extLst>
                  <a:ext uri="{FF2B5EF4-FFF2-40B4-BE49-F238E27FC236}">
                    <a16:creationId xmlns:a16="http://schemas.microsoft.com/office/drawing/2014/main" id="{DDF6A257-ECFC-5547-AD4A-3A9779691C12}"/>
                  </a:ext>
                </a:extLst>
              </p:cNvPr>
              <p:cNvCxnSpPr/>
              <p:nvPr/>
            </p:nvCxnSpPr>
            <p:spPr>
              <a:xfrm>
                <a:off x="2180139" y="2276718"/>
                <a:ext cx="1133857"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00" name="Freeform 860">
                <a:extLst>
                  <a:ext uri="{FF2B5EF4-FFF2-40B4-BE49-F238E27FC236}">
                    <a16:creationId xmlns:a16="http://schemas.microsoft.com/office/drawing/2014/main" id="{1AA23DDE-6303-5D48-B8FD-10190BABA44B}"/>
                  </a:ext>
                </a:extLst>
              </p:cNvPr>
              <p:cNvSpPr>
                <a:spLocks/>
              </p:cNvSpPr>
              <p:nvPr/>
            </p:nvSpPr>
            <p:spPr bwMode="auto">
              <a:xfrm>
                <a:off x="2604677" y="2352547"/>
                <a:ext cx="393192" cy="37765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201" name="Freeform 860">
                <a:extLst>
                  <a:ext uri="{FF2B5EF4-FFF2-40B4-BE49-F238E27FC236}">
                    <a16:creationId xmlns:a16="http://schemas.microsoft.com/office/drawing/2014/main" id="{510822AC-B1EA-A84E-9115-265D27C9366F}"/>
                  </a:ext>
                </a:extLst>
              </p:cNvPr>
              <p:cNvSpPr>
                <a:spLocks/>
              </p:cNvSpPr>
              <p:nvPr/>
            </p:nvSpPr>
            <p:spPr bwMode="auto">
              <a:xfrm>
                <a:off x="2366898" y="2303564"/>
                <a:ext cx="1213406" cy="42976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sp>
          <p:nvSpPr>
            <p:cNvPr id="157" name="Line 853">
              <a:extLst>
                <a:ext uri="{FF2B5EF4-FFF2-40B4-BE49-F238E27FC236}">
                  <a16:creationId xmlns:a16="http://schemas.microsoft.com/office/drawing/2014/main" id="{03EB5CC0-4D78-094B-9D62-95153F22E47B}"/>
                </a:ext>
              </a:extLst>
            </p:cNvPr>
            <p:cNvSpPr>
              <a:spLocks noChangeShapeType="1"/>
            </p:cNvSpPr>
            <p:nvPr/>
          </p:nvSpPr>
          <p:spPr bwMode="auto">
            <a:xfrm>
              <a:off x="3633197" y="6134400"/>
              <a:ext cx="592531" cy="4362"/>
            </a:xfrm>
            <a:prstGeom prst="line">
              <a:avLst/>
            </a:prstGeom>
            <a:noFill/>
            <a:ln w="9525">
              <a:solidFill>
                <a:schemeClr val="tx1"/>
              </a:solidFill>
              <a:round/>
              <a:headEnd/>
              <a:tailEnd/>
            </a:ln>
            <a:scene3d>
              <a:camera prst="legacyObliqueTopRight">
                <a:rot lat="60000" lon="0" rev="0"/>
              </a:camera>
              <a:lightRig rig="legacyFlat3" dir="l"/>
            </a:scene3d>
            <a:sp3d extrusionH="2032000" contourW="6350" prstMaterial="legacyPlastic">
              <a:bevelT w="13500" h="13500" prst="angle"/>
              <a:bevelB w="13500" h="13500" prst="angle"/>
              <a:extrusionClr>
                <a:srgbClr val="EBE6DB"/>
              </a:extrusionClr>
            </a:sp3d>
            <a:extLst>
              <a:ext uri="{909E8E84-426E-40dd-AFC4-6F175D3DCCD1}">
                <a14:hiddenFill xmlns="" xmlns:a14="http://schemas.microsoft.com/office/drawing/2010/main">
                  <a:noFill/>
                </a14:hiddenFill>
              </a:ext>
            </a:extLst>
          </p:spPr>
          <p:txBody>
            <a:bodyPr wrap="none" anchor="ctr">
              <a:flatTx/>
            </a:bodyPr>
            <a:lstStyle/>
            <a:p>
              <a:endParaRPr lang="en-US" dirty="0">
                <a:latin typeface="Calibri"/>
                <a:ea typeface="Times New Roman"/>
                <a:cs typeface="Times New Roman"/>
              </a:endParaRPr>
            </a:p>
          </p:txBody>
        </p:sp>
        <p:grpSp>
          <p:nvGrpSpPr>
            <p:cNvPr id="158" name="Group 157">
              <a:extLst>
                <a:ext uri="{FF2B5EF4-FFF2-40B4-BE49-F238E27FC236}">
                  <a16:creationId xmlns:a16="http://schemas.microsoft.com/office/drawing/2014/main" id="{B36C66AA-2625-6D44-A528-9DDE1F97628B}"/>
                </a:ext>
              </a:extLst>
            </p:cNvPr>
            <p:cNvGrpSpPr/>
            <p:nvPr/>
          </p:nvGrpSpPr>
          <p:grpSpPr>
            <a:xfrm>
              <a:off x="3846905" y="5273812"/>
              <a:ext cx="1187750" cy="314160"/>
              <a:chOff x="4618723" y="2324921"/>
              <a:chExt cx="1649655" cy="436333"/>
            </a:xfrm>
          </p:grpSpPr>
          <p:sp>
            <p:nvSpPr>
              <p:cNvPr id="195" name="Freeform 860">
                <a:extLst>
                  <a:ext uri="{FF2B5EF4-FFF2-40B4-BE49-F238E27FC236}">
                    <a16:creationId xmlns:a16="http://schemas.microsoft.com/office/drawing/2014/main" id="{FF292BB7-978C-1240-9AE2-4B7DB679749C}"/>
                  </a:ext>
                </a:extLst>
              </p:cNvPr>
              <p:cNvSpPr>
                <a:spLocks/>
              </p:cNvSpPr>
              <p:nvPr/>
            </p:nvSpPr>
            <p:spPr bwMode="auto">
              <a:xfrm>
                <a:off x="4713316" y="2596201"/>
                <a:ext cx="393192" cy="16505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cxnSp>
            <p:nvCxnSpPr>
              <p:cNvPr id="196" name="Straight Connector 195">
                <a:extLst>
                  <a:ext uri="{FF2B5EF4-FFF2-40B4-BE49-F238E27FC236}">
                    <a16:creationId xmlns:a16="http://schemas.microsoft.com/office/drawing/2014/main" id="{CE2DECA7-8A85-E142-A4AF-6B911BAFC3B3}"/>
                  </a:ext>
                </a:extLst>
              </p:cNvPr>
              <p:cNvCxnSpPr/>
              <p:nvPr/>
            </p:nvCxnSpPr>
            <p:spPr>
              <a:xfrm>
                <a:off x="5143667" y="2324921"/>
                <a:ext cx="1124711"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97" name="Freeform 860">
                <a:extLst>
                  <a:ext uri="{FF2B5EF4-FFF2-40B4-BE49-F238E27FC236}">
                    <a16:creationId xmlns:a16="http://schemas.microsoft.com/office/drawing/2014/main" id="{5FE69FD5-8542-694F-ABB2-1D4D8FF99F1C}"/>
                  </a:ext>
                </a:extLst>
              </p:cNvPr>
              <p:cNvSpPr>
                <a:spLocks/>
              </p:cNvSpPr>
              <p:nvPr/>
            </p:nvSpPr>
            <p:spPr bwMode="auto">
              <a:xfrm>
                <a:off x="4618723" y="2337343"/>
                <a:ext cx="1213406" cy="41148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cxnSp>
          <p:nvCxnSpPr>
            <p:cNvPr id="159" name="Straight Connector 158">
              <a:extLst>
                <a:ext uri="{FF2B5EF4-FFF2-40B4-BE49-F238E27FC236}">
                  <a16:creationId xmlns:a16="http://schemas.microsoft.com/office/drawing/2014/main" id="{682F12E0-CF6F-7949-AD33-4144F4636E05}"/>
                </a:ext>
              </a:extLst>
            </p:cNvPr>
            <p:cNvCxnSpPr/>
            <p:nvPr/>
          </p:nvCxnSpPr>
          <p:spPr>
            <a:xfrm>
              <a:off x="2803769" y="6063004"/>
              <a:ext cx="658367"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60" name="Freeform 860">
              <a:extLst>
                <a:ext uri="{FF2B5EF4-FFF2-40B4-BE49-F238E27FC236}">
                  <a16:creationId xmlns:a16="http://schemas.microsoft.com/office/drawing/2014/main" id="{3666D619-ABB8-6148-8E5B-B91E00272527}"/>
                </a:ext>
              </a:extLst>
            </p:cNvPr>
            <p:cNvSpPr>
              <a:spLocks/>
            </p:cNvSpPr>
            <p:nvPr/>
          </p:nvSpPr>
          <p:spPr bwMode="auto">
            <a:xfrm>
              <a:off x="2481009" y="6106437"/>
              <a:ext cx="888796" cy="27190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161" name="Freeform 860">
              <a:extLst>
                <a:ext uri="{FF2B5EF4-FFF2-40B4-BE49-F238E27FC236}">
                  <a16:creationId xmlns:a16="http://schemas.microsoft.com/office/drawing/2014/main" id="{8D6D1294-5137-AB4C-A2D5-EAD58AFF2839}"/>
                </a:ext>
              </a:extLst>
            </p:cNvPr>
            <p:cNvSpPr>
              <a:spLocks/>
            </p:cNvSpPr>
            <p:nvPr/>
          </p:nvSpPr>
          <p:spPr bwMode="auto">
            <a:xfrm>
              <a:off x="2354818" y="6063148"/>
              <a:ext cx="1123653" cy="30943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sp>
          <p:nvSpPr>
            <p:cNvPr id="162" name="Line 853">
              <a:extLst>
                <a:ext uri="{FF2B5EF4-FFF2-40B4-BE49-F238E27FC236}">
                  <a16:creationId xmlns:a16="http://schemas.microsoft.com/office/drawing/2014/main" id="{9F26C4B1-6C48-E349-A367-DC5B57060CB0}"/>
                </a:ext>
              </a:extLst>
            </p:cNvPr>
            <p:cNvSpPr>
              <a:spLocks noChangeShapeType="1"/>
            </p:cNvSpPr>
            <p:nvPr/>
          </p:nvSpPr>
          <p:spPr bwMode="auto">
            <a:xfrm>
              <a:off x="2974335" y="6585839"/>
              <a:ext cx="1481327"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dirty="0">
                  <a:latin typeface="Calibri"/>
                  <a:ea typeface="Times New Roman"/>
                  <a:cs typeface="Times New Roman"/>
                </a:rPr>
                <a:t>             d2</a:t>
              </a:r>
            </a:p>
          </p:txBody>
        </p:sp>
        <p:sp>
          <p:nvSpPr>
            <p:cNvPr id="163" name="Line 853">
              <a:extLst>
                <a:ext uri="{FF2B5EF4-FFF2-40B4-BE49-F238E27FC236}">
                  <a16:creationId xmlns:a16="http://schemas.microsoft.com/office/drawing/2014/main" id="{BADDFF60-538F-EF4A-8475-CAF5408CE62E}"/>
                </a:ext>
              </a:extLst>
            </p:cNvPr>
            <p:cNvSpPr>
              <a:spLocks noChangeShapeType="1"/>
            </p:cNvSpPr>
            <p:nvPr/>
          </p:nvSpPr>
          <p:spPr bwMode="auto">
            <a:xfrm>
              <a:off x="821024" y="6581477"/>
              <a:ext cx="1481327"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dirty="0">
                  <a:latin typeface="Calibri"/>
                  <a:ea typeface="Times New Roman"/>
                  <a:cs typeface="Times New Roman"/>
                </a:rPr>
                <a:t>            d1</a:t>
              </a:r>
            </a:p>
          </p:txBody>
        </p:sp>
        <p:sp>
          <p:nvSpPr>
            <p:cNvPr id="164" name="Line 853">
              <a:extLst>
                <a:ext uri="{FF2B5EF4-FFF2-40B4-BE49-F238E27FC236}">
                  <a16:creationId xmlns:a16="http://schemas.microsoft.com/office/drawing/2014/main" id="{C534AAD4-C566-C845-A4B9-78D79CD8F88D}"/>
                </a:ext>
              </a:extLst>
            </p:cNvPr>
            <p:cNvSpPr>
              <a:spLocks noChangeShapeType="1"/>
            </p:cNvSpPr>
            <p:nvPr/>
          </p:nvSpPr>
          <p:spPr bwMode="auto">
            <a:xfrm>
              <a:off x="2493168" y="5664069"/>
              <a:ext cx="1316735"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dirty="0">
                  <a:ea typeface="Times New Roman"/>
                  <a:cs typeface="Times New Roman"/>
                </a:rPr>
                <a:t>           d3</a:t>
              </a:r>
            </a:p>
          </p:txBody>
        </p:sp>
        <p:grpSp>
          <p:nvGrpSpPr>
            <p:cNvPr id="165" name="Group 164">
              <a:extLst>
                <a:ext uri="{FF2B5EF4-FFF2-40B4-BE49-F238E27FC236}">
                  <a16:creationId xmlns:a16="http://schemas.microsoft.com/office/drawing/2014/main" id="{5E3E257F-C77B-984F-950F-9721DD275DD1}"/>
                </a:ext>
              </a:extLst>
            </p:cNvPr>
            <p:cNvGrpSpPr/>
            <p:nvPr/>
          </p:nvGrpSpPr>
          <p:grpSpPr>
            <a:xfrm>
              <a:off x="2893449" y="4395049"/>
              <a:ext cx="1203321" cy="1021208"/>
              <a:chOff x="3906167" y="3324390"/>
              <a:chExt cx="1671281" cy="1418344"/>
            </a:xfrm>
            <a:solidFill>
              <a:srgbClr val="93D2FE"/>
            </a:solidFill>
          </p:grpSpPr>
          <p:sp>
            <p:nvSpPr>
              <p:cNvPr id="171" name="Oval 859">
                <a:extLst>
                  <a:ext uri="{FF2B5EF4-FFF2-40B4-BE49-F238E27FC236}">
                    <a16:creationId xmlns:a16="http://schemas.microsoft.com/office/drawing/2014/main" id="{54A68414-36F7-944F-8CDD-86625644D78D}"/>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72" name="Oval 861">
                <a:extLst>
                  <a:ext uri="{FF2B5EF4-FFF2-40B4-BE49-F238E27FC236}">
                    <a16:creationId xmlns:a16="http://schemas.microsoft.com/office/drawing/2014/main" id="{202C18E9-F4BD-2B49-A260-C6F98EB0EA4F}"/>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73" name="Oval 862">
                <a:extLst>
                  <a:ext uri="{FF2B5EF4-FFF2-40B4-BE49-F238E27FC236}">
                    <a16:creationId xmlns:a16="http://schemas.microsoft.com/office/drawing/2014/main" id="{AB42801C-D38C-7149-A321-2BB45DC71360}"/>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74" name="Oval 863">
                <a:extLst>
                  <a:ext uri="{FF2B5EF4-FFF2-40B4-BE49-F238E27FC236}">
                    <a16:creationId xmlns:a16="http://schemas.microsoft.com/office/drawing/2014/main" id="{74552FC8-D0AD-2A41-9CBD-13D64845C7ED}"/>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75" name="Oval 863">
                <a:extLst>
                  <a:ext uri="{FF2B5EF4-FFF2-40B4-BE49-F238E27FC236}">
                    <a16:creationId xmlns:a16="http://schemas.microsoft.com/office/drawing/2014/main" id="{4AC453FD-44A0-5741-938E-EEBFD3C266D4}"/>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grpSp>
            <p:nvGrpSpPr>
              <p:cNvPr id="176" name="Group 175">
                <a:extLst>
                  <a:ext uri="{FF2B5EF4-FFF2-40B4-BE49-F238E27FC236}">
                    <a16:creationId xmlns:a16="http://schemas.microsoft.com/office/drawing/2014/main" id="{9A488C87-E02E-5145-BFFF-52EEAEFFFDBC}"/>
                  </a:ext>
                </a:extLst>
              </p:cNvPr>
              <p:cNvGrpSpPr/>
              <p:nvPr/>
            </p:nvGrpSpPr>
            <p:grpSpPr>
              <a:xfrm>
                <a:off x="3906167" y="4047050"/>
                <a:ext cx="1671281" cy="539042"/>
                <a:chOff x="1320274" y="4580303"/>
                <a:chExt cx="1671281" cy="467246"/>
              </a:xfrm>
              <a:grpFill/>
            </p:grpSpPr>
            <p:sp>
              <p:nvSpPr>
                <p:cNvPr id="191" name="Freeform 860">
                  <a:extLst>
                    <a:ext uri="{FF2B5EF4-FFF2-40B4-BE49-F238E27FC236}">
                      <a16:creationId xmlns:a16="http://schemas.microsoft.com/office/drawing/2014/main" id="{4044A10F-35B5-EF4B-8F79-4664D060D0FB}"/>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92" name="Rectangle 864">
                  <a:extLst>
                    <a:ext uri="{FF2B5EF4-FFF2-40B4-BE49-F238E27FC236}">
                      <a16:creationId xmlns:a16="http://schemas.microsoft.com/office/drawing/2014/main" id="{058A8EBB-B3C2-AC4F-9F16-3C3030987C12}"/>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ctr"/>
                <a:lstStyle/>
                <a:p>
                  <a:pPr algn="ctr"/>
                  <a:r>
                    <a:rPr lang="en-US" dirty="0">
                      <a:latin typeface="Calibri"/>
                      <a:ea typeface="Calibri"/>
                      <a:cs typeface="Calibri"/>
                    </a:rPr>
                    <a:t>r1</a:t>
                  </a:r>
                </a:p>
              </p:txBody>
            </p:sp>
            <p:sp>
              <p:nvSpPr>
                <p:cNvPr id="193" name="Freeform 865">
                  <a:extLst>
                    <a:ext uri="{FF2B5EF4-FFF2-40B4-BE49-F238E27FC236}">
                      <a16:creationId xmlns:a16="http://schemas.microsoft.com/office/drawing/2014/main" id="{669A694B-D24E-B640-9605-8D2AE4C921CA}"/>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94" name="Freeform 866">
                  <a:extLst>
                    <a:ext uri="{FF2B5EF4-FFF2-40B4-BE49-F238E27FC236}">
                      <a16:creationId xmlns:a16="http://schemas.microsoft.com/office/drawing/2014/main" id="{AC533FCD-BBAC-3240-9886-8234079A37F7}"/>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grpSp>
          <p:grpSp>
            <p:nvGrpSpPr>
              <p:cNvPr id="177" name="Group 176">
                <a:extLst>
                  <a:ext uri="{FF2B5EF4-FFF2-40B4-BE49-F238E27FC236}">
                    <a16:creationId xmlns:a16="http://schemas.microsoft.com/office/drawing/2014/main" id="{1D41998B-82B1-5749-8092-D5560E0E203B}"/>
                  </a:ext>
                </a:extLst>
              </p:cNvPr>
              <p:cNvGrpSpPr/>
              <p:nvPr/>
            </p:nvGrpSpPr>
            <p:grpSpPr>
              <a:xfrm>
                <a:off x="4596370" y="3324390"/>
                <a:ext cx="552654" cy="1188720"/>
                <a:chOff x="1823226" y="3235632"/>
                <a:chExt cx="552654" cy="1188720"/>
              </a:xfrm>
              <a:grpFill/>
            </p:grpSpPr>
            <p:sp>
              <p:nvSpPr>
                <p:cNvPr id="178" name="Oval 878">
                  <a:extLst>
                    <a:ext uri="{FF2B5EF4-FFF2-40B4-BE49-F238E27FC236}">
                      <a16:creationId xmlns:a16="http://schemas.microsoft.com/office/drawing/2014/main" id="{148C3936-8A77-3A4C-B5A8-677257C8399A}"/>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79" name="Rectangle 880">
                  <a:extLst>
                    <a:ext uri="{FF2B5EF4-FFF2-40B4-BE49-F238E27FC236}">
                      <a16:creationId xmlns:a16="http://schemas.microsoft.com/office/drawing/2014/main" id="{DA932C5C-0F5D-454C-BBB3-DAEF063FB1A7}"/>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180" name="Oval 878">
                  <a:extLst>
                    <a:ext uri="{FF2B5EF4-FFF2-40B4-BE49-F238E27FC236}">
                      <a16:creationId xmlns:a16="http://schemas.microsoft.com/office/drawing/2014/main" id="{CEECD95E-3AC5-0D45-BF6B-8ECA311DFE57}"/>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81" name="Line 881">
                  <a:extLst>
                    <a:ext uri="{FF2B5EF4-FFF2-40B4-BE49-F238E27FC236}">
                      <a16:creationId xmlns:a16="http://schemas.microsoft.com/office/drawing/2014/main" id="{EB8B4FDD-B07D-6046-B606-DCDC5C39961E}"/>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82" name="Line 882">
                  <a:extLst>
                    <a:ext uri="{FF2B5EF4-FFF2-40B4-BE49-F238E27FC236}">
                      <a16:creationId xmlns:a16="http://schemas.microsoft.com/office/drawing/2014/main" id="{8ADF2B85-0343-694F-964E-2DEEAB39AE57}"/>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83" name="Rectangle 880">
                  <a:extLst>
                    <a:ext uri="{FF2B5EF4-FFF2-40B4-BE49-F238E27FC236}">
                      <a16:creationId xmlns:a16="http://schemas.microsoft.com/office/drawing/2014/main" id="{F840071F-C34D-E543-8D39-1E9CB571C21C}"/>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184" name="Oval 878">
                  <a:extLst>
                    <a:ext uri="{FF2B5EF4-FFF2-40B4-BE49-F238E27FC236}">
                      <a16:creationId xmlns:a16="http://schemas.microsoft.com/office/drawing/2014/main" id="{3E1A6C6F-92F0-7248-B929-ABC5962C0B09}"/>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85" name="Line 882">
                  <a:extLst>
                    <a:ext uri="{FF2B5EF4-FFF2-40B4-BE49-F238E27FC236}">
                      <a16:creationId xmlns:a16="http://schemas.microsoft.com/office/drawing/2014/main" id="{77061FAE-2492-914B-A4C4-EBF4C09FCCA2}"/>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86" name="Line 882">
                  <a:extLst>
                    <a:ext uri="{FF2B5EF4-FFF2-40B4-BE49-F238E27FC236}">
                      <a16:creationId xmlns:a16="http://schemas.microsoft.com/office/drawing/2014/main" id="{76BCC3D9-69E8-AA48-BC4A-DBAD1DC5B070}"/>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87" name="Line 884">
                  <a:extLst>
                    <a:ext uri="{FF2B5EF4-FFF2-40B4-BE49-F238E27FC236}">
                      <a16:creationId xmlns:a16="http://schemas.microsoft.com/office/drawing/2014/main" id="{6EDBB2BD-7AAD-C94E-AB72-629F068CA229}"/>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p:spPr>
              <p:txBody>
                <a:bodyPr wrap="none" anchor="ctr"/>
                <a:lstStyle/>
                <a:p>
                  <a:endParaRPr lang="en-US" dirty="0">
                    <a:latin typeface="Calibri"/>
                    <a:ea typeface="Calibri"/>
                    <a:cs typeface="Calibri"/>
                  </a:endParaRPr>
                </a:p>
              </p:txBody>
            </p:sp>
            <p:sp>
              <p:nvSpPr>
                <p:cNvPr id="188" name="Oval 885">
                  <a:extLst>
                    <a:ext uri="{FF2B5EF4-FFF2-40B4-BE49-F238E27FC236}">
                      <a16:creationId xmlns:a16="http://schemas.microsoft.com/office/drawing/2014/main" id="{10B8CC60-15E8-B149-88A2-353FF45676E6}"/>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89" name="Line 881">
                  <a:extLst>
                    <a:ext uri="{FF2B5EF4-FFF2-40B4-BE49-F238E27FC236}">
                      <a16:creationId xmlns:a16="http://schemas.microsoft.com/office/drawing/2014/main" id="{9009E889-6C4B-E144-AD45-F118DD3C273C}"/>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90" name="Line 882">
                  <a:extLst>
                    <a:ext uri="{FF2B5EF4-FFF2-40B4-BE49-F238E27FC236}">
                      <a16:creationId xmlns:a16="http://schemas.microsoft.com/office/drawing/2014/main" id="{8C8FBCC3-8A17-3849-A827-92D776E1E58B}"/>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grpSp>
        </p:grpSp>
        <p:grpSp>
          <p:nvGrpSpPr>
            <p:cNvPr id="166" name="Group 165">
              <a:extLst>
                <a:ext uri="{FF2B5EF4-FFF2-40B4-BE49-F238E27FC236}">
                  <a16:creationId xmlns:a16="http://schemas.microsoft.com/office/drawing/2014/main" id="{74B0CC19-31B6-2847-9D33-B36048408CC0}"/>
                </a:ext>
              </a:extLst>
            </p:cNvPr>
            <p:cNvGrpSpPr/>
            <p:nvPr/>
          </p:nvGrpSpPr>
          <p:grpSpPr>
            <a:xfrm>
              <a:off x="884857" y="6119126"/>
              <a:ext cx="538242" cy="388227"/>
              <a:chOff x="1012668" y="927184"/>
              <a:chExt cx="747559" cy="539203"/>
            </a:xfrm>
          </p:grpSpPr>
          <p:sp>
            <p:nvSpPr>
              <p:cNvPr id="167" name="Line 853">
                <a:extLst>
                  <a:ext uri="{FF2B5EF4-FFF2-40B4-BE49-F238E27FC236}">
                    <a16:creationId xmlns:a16="http://schemas.microsoft.com/office/drawing/2014/main" id="{A6162E9C-E74E-8448-8040-1230602881F2}"/>
                  </a:ext>
                </a:extLst>
              </p:cNvPr>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 xmlns:a14="http://schemas.microsoft.com/office/drawing/2010/main">
                    <a:noFill/>
                  </a14:hiddenFill>
                </a:ext>
              </a:extLst>
            </p:spPr>
            <p:txBody>
              <a:bodyPr wrap="none" anchor="ctr">
                <a:flatTx/>
              </a:bodyPr>
              <a:lstStyle/>
              <a:p>
                <a:endParaRPr lang="en-US" dirty="0">
                  <a:latin typeface="Calibri"/>
                  <a:ea typeface="Times New Roman"/>
                  <a:cs typeface="Times New Roman"/>
                </a:endParaRPr>
              </a:p>
            </p:txBody>
          </p:sp>
          <p:sp>
            <p:nvSpPr>
              <p:cNvPr id="168" name="Rectangle 876">
                <a:extLst>
                  <a:ext uri="{FF2B5EF4-FFF2-40B4-BE49-F238E27FC236}">
                    <a16:creationId xmlns:a16="http://schemas.microsoft.com/office/drawing/2014/main" id="{F4689864-8F7B-B343-BC1D-11505F0A8FC0}"/>
                  </a:ext>
                </a:extLst>
              </p:cNvPr>
              <p:cNvSpPr>
                <a:spLocks noChangeAspect="1" noChangeArrowheads="1"/>
              </p:cNvSpPr>
              <p:nvPr/>
            </p:nvSpPr>
            <p:spPr bwMode="auto">
              <a:xfrm>
                <a:off x="1059818" y="927184"/>
                <a:ext cx="100" cy="427467"/>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latin typeface="Calibri"/>
                  <a:ea typeface="Times New Roman"/>
                  <a:cs typeface="Calibri"/>
                </a:endParaRPr>
              </a:p>
            </p:txBody>
          </p:sp>
          <p:sp>
            <p:nvSpPr>
              <p:cNvPr id="169" name="Rectangle 873">
                <a:extLst>
                  <a:ext uri="{FF2B5EF4-FFF2-40B4-BE49-F238E27FC236}">
                    <a16:creationId xmlns:a16="http://schemas.microsoft.com/office/drawing/2014/main" id="{693A52CB-582E-2B49-A1AD-12DF7E9F54AD}"/>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dirty="0">
                    <a:latin typeface="Calibri"/>
                    <a:ea typeface="Times New Roman"/>
                    <a:cs typeface="Calibri"/>
                  </a:rPr>
                  <a:t>c1</a:t>
                </a:r>
              </a:p>
            </p:txBody>
          </p:sp>
          <p:sp>
            <p:nvSpPr>
              <p:cNvPr id="170" name="Freeform 875">
                <a:extLst>
                  <a:ext uri="{FF2B5EF4-FFF2-40B4-BE49-F238E27FC236}">
                    <a16:creationId xmlns:a16="http://schemas.microsoft.com/office/drawing/2014/main" id="{1AD49881-DD9A-CC44-8A61-970178587B61}"/>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Times New Roman"/>
                  <a:cs typeface="Times New Roman"/>
                </a:endParaRPr>
              </a:p>
            </p:txBody>
          </p:sp>
        </p:grpSp>
      </p:grpSp>
      <mc:AlternateContent xmlns:mc="http://schemas.openxmlformats.org/markup-compatibility/2006" xmlns:a14="http://schemas.microsoft.com/office/drawing/2010/main">
        <mc:Choice Requires="a14">
          <p:sp>
            <p:nvSpPr>
              <p:cNvPr id="202" name="Rectangle 201">
                <a:extLst>
                  <a:ext uri="{FF2B5EF4-FFF2-40B4-BE49-F238E27FC236}">
                    <a16:creationId xmlns:a16="http://schemas.microsoft.com/office/drawing/2014/main" id="{33FE1F9D-AEEE-504B-B450-1776E387D5BC}"/>
                  </a:ext>
                </a:extLst>
              </p:cNvPr>
              <p:cNvSpPr/>
              <p:nvPr/>
            </p:nvSpPr>
            <p:spPr>
              <a:xfrm>
                <a:off x="4717647" y="5528923"/>
                <a:ext cx="2782108" cy="307777"/>
              </a:xfrm>
              <a:prstGeom prst="rect">
                <a:avLst/>
              </a:prstGeom>
            </p:spPr>
            <p:txBody>
              <a:bodyPr wrap="none">
                <a:spAutoFit/>
              </a:bodyPr>
              <a:lstStyle/>
              <a:p>
                <a:r>
                  <a:rPr lang="ro-RO" sz="1400" i="1" dirty="0">
                    <a:latin typeface="Times New Roman"/>
                    <a:cs typeface="Times New Roman"/>
                  </a:rPr>
                  <a:t> </a:t>
                </a:r>
                <a14:m>
                  <m:oMath xmlns:m="http://schemas.openxmlformats.org/officeDocument/2006/math">
                    <m:r>
                      <a:rPr lang="en-US" sz="1400" i="1" dirty="0">
                        <a:latin typeface="Cambria Math" panose="02040503050406030204" pitchFamily="18" charset="0"/>
                      </a:rPr>
                      <m:t>𝑔</m:t>
                    </m:r>
                    <m:r>
                      <a:rPr lang="en-US" sz="1400" i="1" dirty="0">
                        <a:latin typeface="Cambria Math" panose="02040503050406030204" pitchFamily="18" charset="0"/>
                      </a:rPr>
                      <m:t>=</m:t>
                    </m:r>
                    <m:d>
                      <m:dPr>
                        <m:begChr m:val="{"/>
                        <m:endChr m:val="}"/>
                        <m:ctrlPr>
                          <a:rPr lang="en-US" sz="1400" i="1" dirty="0">
                            <a:latin typeface="Cambria Math" panose="02040503050406030204" pitchFamily="18" charset="0"/>
                          </a:rPr>
                        </m:ctrlPr>
                      </m:dPr>
                      <m:e>
                        <m:r>
                          <a:rPr lang="en-US" sz="1400" i="1" dirty="0">
                            <a:latin typeface="Cambria Math" panose="02040503050406030204" pitchFamily="18" charset="0"/>
                          </a:rPr>
                          <m:t>𝑙𝑜𝑐</m:t>
                        </m:r>
                        <m:d>
                          <m:dPr>
                            <m:ctrlPr>
                              <a:rPr lang="en-US" sz="1400" i="1" dirty="0">
                                <a:latin typeface="Cambria Math" panose="02040503050406030204" pitchFamily="18" charset="0"/>
                              </a:rPr>
                            </m:ctrlPr>
                          </m:dPr>
                          <m:e>
                            <m:r>
                              <a:rPr lang="en-US" sz="1400" i="1" dirty="0">
                                <a:latin typeface="Cambria Math" panose="02040503050406030204" pitchFamily="18" charset="0"/>
                              </a:rPr>
                              <m:t>𝑟</m:t>
                            </m:r>
                            <m:r>
                              <a:rPr lang="en-US" sz="1400" i="1" dirty="0">
                                <a:latin typeface="Cambria Math" panose="02040503050406030204" pitchFamily="18" charset="0"/>
                              </a:rPr>
                              <m:t>1</m:t>
                            </m:r>
                          </m:e>
                        </m:d>
                        <m:r>
                          <a:rPr lang="en-US" sz="1400" i="1" dirty="0">
                            <a:latin typeface="Cambria Math" panose="02040503050406030204" pitchFamily="18" charset="0"/>
                          </a:rPr>
                          <m:t>=</m:t>
                        </m:r>
                        <m:r>
                          <a:rPr lang="en-US" sz="1400" i="1" dirty="0">
                            <a:latin typeface="Cambria Math" panose="02040503050406030204" pitchFamily="18" charset="0"/>
                          </a:rPr>
                          <m:t>𝑑</m:t>
                        </m:r>
                        <m:r>
                          <a:rPr lang="en-US" sz="1400" i="1" dirty="0">
                            <a:latin typeface="Cambria Math" panose="02040503050406030204" pitchFamily="18" charset="0"/>
                          </a:rPr>
                          <m:t>3, </m:t>
                        </m:r>
                        <m:r>
                          <a:rPr lang="en-US" sz="1400" i="1" dirty="0">
                            <a:latin typeface="Cambria Math" panose="02040503050406030204" pitchFamily="18" charset="0"/>
                          </a:rPr>
                          <m:t>𝑙𝑜𝑐</m:t>
                        </m:r>
                        <m:d>
                          <m:dPr>
                            <m:ctrlPr>
                              <a:rPr lang="en-US" sz="1400" i="1" dirty="0">
                                <a:latin typeface="Cambria Math" panose="02040503050406030204" pitchFamily="18" charset="0"/>
                              </a:rPr>
                            </m:ctrlPr>
                          </m:dPr>
                          <m:e>
                            <m:r>
                              <a:rPr lang="en-US" sz="1400" i="1" dirty="0">
                                <a:latin typeface="Cambria Math" panose="02040503050406030204" pitchFamily="18" charset="0"/>
                              </a:rPr>
                              <m:t>𝑐</m:t>
                            </m:r>
                            <m:r>
                              <a:rPr lang="en-US" sz="1400" i="1" dirty="0">
                                <a:latin typeface="Cambria Math" panose="02040503050406030204" pitchFamily="18" charset="0"/>
                              </a:rPr>
                              <m:t>1</m:t>
                            </m:r>
                          </m:e>
                        </m:d>
                        <m:r>
                          <a:rPr lang="en-US" sz="1400" i="1" dirty="0">
                            <a:latin typeface="Cambria Math" panose="02040503050406030204" pitchFamily="18" charset="0"/>
                          </a:rPr>
                          <m:t>=</m:t>
                        </m:r>
                        <m:r>
                          <a:rPr lang="en-US" sz="1400" i="1" dirty="0">
                            <a:latin typeface="Cambria Math" panose="02040503050406030204" pitchFamily="18" charset="0"/>
                          </a:rPr>
                          <m:t>𝑟</m:t>
                        </m:r>
                        <m:r>
                          <a:rPr lang="en-US" sz="1400" i="1" dirty="0">
                            <a:latin typeface="Cambria Math" panose="02040503050406030204" pitchFamily="18" charset="0"/>
                          </a:rPr>
                          <m:t>1</m:t>
                        </m:r>
                      </m:e>
                    </m:d>
                  </m:oMath>
                </a14:m>
                <a:endParaRPr lang="en-US" sz="1400" dirty="0">
                  <a:latin typeface="Times New Roman"/>
                  <a:cs typeface="Times New Roman"/>
                </a:endParaRPr>
              </a:p>
            </p:txBody>
          </p:sp>
        </mc:Choice>
        <mc:Fallback xmlns="">
          <p:sp>
            <p:nvSpPr>
              <p:cNvPr id="202" name="Rectangle 201">
                <a:extLst>
                  <a:ext uri="{FF2B5EF4-FFF2-40B4-BE49-F238E27FC236}">
                    <a16:creationId xmlns:a16="http://schemas.microsoft.com/office/drawing/2014/main" id="{33FE1F9D-AEEE-504B-B450-1776E387D5BC}"/>
                  </a:ext>
                </a:extLst>
              </p:cNvPr>
              <p:cNvSpPr>
                <a:spLocks noRot="1" noChangeAspect="1" noMove="1" noResize="1" noEditPoints="1" noAdjustHandles="1" noChangeArrowheads="1" noChangeShapeType="1" noTextEdit="1"/>
              </p:cNvSpPr>
              <p:nvPr/>
            </p:nvSpPr>
            <p:spPr>
              <a:xfrm>
                <a:off x="4717647" y="5528923"/>
                <a:ext cx="2782108" cy="307777"/>
              </a:xfrm>
              <a:prstGeom prst="rect">
                <a:avLst/>
              </a:prstGeom>
              <a:blipFill>
                <a:blip r:embed="rId2"/>
                <a:stretch>
                  <a:fillRect b="-8000"/>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204" name="Rectangle 203">
                <a:extLst>
                  <a:ext uri="{FF2B5EF4-FFF2-40B4-BE49-F238E27FC236}">
                    <a16:creationId xmlns:a16="http://schemas.microsoft.com/office/drawing/2014/main" id="{4028ED7C-5FAB-864E-AC1C-8888AE789570}"/>
                  </a:ext>
                </a:extLst>
              </p:cNvPr>
              <p:cNvSpPr/>
              <p:nvPr/>
            </p:nvSpPr>
            <p:spPr>
              <a:xfrm>
                <a:off x="7601788" y="5532420"/>
                <a:ext cx="4229887" cy="307777"/>
              </a:xfrm>
              <a:prstGeom prst="rect">
                <a:avLst/>
              </a:prstGeom>
            </p:spPr>
            <p:txBody>
              <a:bodyPr wrap="square">
                <a:spAutoFit/>
              </a:bodyPr>
              <a:lstStyle/>
              <a:p>
                <a:pPr marL="9525" lvl="1"/>
                <a14:m>
                  <m:oMathPara xmlns:m="http://schemas.openxmlformats.org/officeDocument/2006/math">
                    <m:oMathParaPr>
                      <m:jc m:val="centerGroup"/>
                    </m:oMathParaPr>
                    <m:oMath xmlns:m="http://schemas.openxmlformats.org/officeDocument/2006/math">
                      <m:sSub>
                        <m:sSubPr>
                          <m:ctrlPr>
                            <a:rPr lang="en-GB" sz="1400" i="1" dirty="0" smtClean="0">
                              <a:latin typeface="Cambria Math" panose="02040503050406030204" pitchFamily="18" charset="0"/>
                            </a:rPr>
                          </m:ctrlPr>
                        </m:sSubPr>
                        <m:e>
                          <m:r>
                            <a:rPr lang="en-GB" sz="1400" i="1" dirty="0">
                              <a:latin typeface="Cambria Math" panose="02040503050406030204" pitchFamily="18" charset="0"/>
                            </a:rPr>
                            <m:t>𝑠</m:t>
                          </m:r>
                        </m:e>
                        <m:sub>
                          <m:r>
                            <a:rPr lang="en-GB" sz="1400" i="1" dirty="0">
                              <a:latin typeface="Cambria Math" panose="02040503050406030204" pitchFamily="18" charset="0"/>
                            </a:rPr>
                            <m:t>0</m:t>
                          </m:r>
                        </m:sub>
                      </m:sSub>
                      <m:r>
                        <a:rPr lang="en-GB" sz="1400" i="1" dirty="0">
                          <a:latin typeface="Cambria Math" panose="02040503050406030204" pitchFamily="18" charset="0"/>
                        </a:rPr>
                        <m:t>=</m:t>
                      </m:r>
                      <m:d>
                        <m:dPr>
                          <m:begChr m:val="{"/>
                          <m:endChr m:val="}"/>
                          <m:ctrlPr>
                            <a:rPr lang="en-GB" sz="1400" i="1" dirty="0">
                              <a:latin typeface="Cambria Math" panose="02040503050406030204" pitchFamily="18" charset="0"/>
                            </a:rPr>
                          </m:ctrlPr>
                        </m:dPr>
                        <m:e>
                          <m:r>
                            <a:rPr lang="en-GB" sz="1400" i="1" dirty="0">
                              <a:latin typeface="Cambria Math" panose="02040503050406030204" pitchFamily="18" charset="0"/>
                            </a:rPr>
                            <m:t>𝑙𝑜𝑐</m:t>
                          </m:r>
                          <m:d>
                            <m:dPr>
                              <m:ctrlPr>
                                <a:rPr lang="en-GB" sz="1400" i="1" dirty="0">
                                  <a:latin typeface="Cambria Math" panose="02040503050406030204" pitchFamily="18" charset="0"/>
                                </a:rPr>
                              </m:ctrlPr>
                            </m:dPr>
                            <m:e>
                              <m:r>
                                <a:rPr lang="en-GB" sz="1400" i="1" dirty="0">
                                  <a:latin typeface="Cambria Math" panose="02040503050406030204" pitchFamily="18" charset="0"/>
                                </a:rPr>
                                <m:t>𝑟</m:t>
                              </m:r>
                              <m:r>
                                <a:rPr lang="en-GB" sz="1400" i="1" dirty="0">
                                  <a:latin typeface="Cambria Math" panose="02040503050406030204" pitchFamily="18" charset="0"/>
                                </a:rPr>
                                <m:t>1</m:t>
                              </m:r>
                            </m:e>
                          </m:d>
                          <m:r>
                            <a:rPr lang="en-GB" sz="1400" i="1" dirty="0">
                              <a:latin typeface="Cambria Math" panose="02040503050406030204" pitchFamily="18" charset="0"/>
                            </a:rPr>
                            <m:t>=</m:t>
                          </m:r>
                          <m:r>
                            <a:rPr lang="en-GB" sz="1400" i="1" dirty="0">
                              <a:latin typeface="Cambria Math" panose="02040503050406030204" pitchFamily="18" charset="0"/>
                            </a:rPr>
                            <m:t>𝑑</m:t>
                          </m:r>
                          <m:r>
                            <a:rPr lang="en-GB" sz="1400" i="1" dirty="0">
                              <a:latin typeface="Cambria Math" panose="02040503050406030204" pitchFamily="18" charset="0"/>
                            </a:rPr>
                            <m:t>3,</m:t>
                          </m:r>
                          <m:r>
                            <a:rPr lang="en-GB" sz="1400" i="1" dirty="0">
                              <a:latin typeface="Cambria Math" panose="02040503050406030204" pitchFamily="18" charset="0"/>
                            </a:rPr>
                            <m:t>𝑐𝑎𝑟𝑔𝑜</m:t>
                          </m:r>
                          <m:d>
                            <m:dPr>
                              <m:ctrlPr>
                                <a:rPr lang="en-GB" sz="1400" i="1" dirty="0">
                                  <a:latin typeface="Cambria Math" panose="02040503050406030204" pitchFamily="18" charset="0"/>
                                </a:rPr>
                              </m:ctrlPr>
                            </m:dPr>
                            <m:e>
                              <m:r>
                                <a:rPr lang="en-GB" sz="1400" i="1" dirty="0">
                                  <a:latin typeface="Cambria Math" panose="02040503050406030204" pitchFamily="18" charset="0"/>
                                </a:rPr>
                                <m:t>𝑟</m:t>
                              </m:r>
                              <m:r>
                                <a:rPr lang="en-GB" sz="1400" i="1" dirty="0">
                                  <a:latin typeface="Cambria Math" panose="02040503050406030204" pitchFamily="18" charset="0"/>
                                </a:rPr>
                                <m:t>1</m:t>
                              </m:r>
                            </m:e>
                          </m:d>
                          <m:r>
                            <a:rPr lang="de-DE" sz="1400" i="1" dirty="0">
                              <a:latin typeface="Cambria Math" panose="02040503050406030204" pitchFamily="18" charset="0"/>
                            </a:rPr>
                            <m:t>=</m:t>
                          </m:r>
                          <m:r>
                            <a:rPr lang="en-GB" sz="1400" i="1" dirty="0">
                              <a:latin typeface="Cambria Math" panose="02040503050406030204" pitchFamily="18" charset="0"/>
                            </a:rPr>
                            <m:t>𝑛𝑖𝑙</m:t>
                          </m:r>
                          <m:r>
                            <a:rPr lang="en-GB" sz="1400" i="1" dirty="0">
                              <a:latin typeface="Cambria Math" panose="02040503050406030204" pitchFamily="18" charset="0"/>
                            </a:rPr>
                            <m:t>, </m:t>
                          </m:r>
                          <m:r>
                            <a:rPr lang="en-GB" sz="1400" i="1" dirty="0">
                              <a:latin typeface="Cambria Math" panose="02040503050406030204" pitchFamily="18" charset="0"/>
                            </a:rPr>
                            <m:t>𝑙𝑜𝑐</m:t>
                          </m:r>
                          <m:d>
                            <m:dPr>
                              <m:ctrlPr>
                                <a:rPr lang="en-GB" sz="1400" i="1" dirty="0">
                                  <a:latin typeface="Cambria Math" panose="02040503050406030204" pitchFamily="18" charset="0"/>
                                </a:rPr>
                              </m:ctrlPr>
                            </m:dPr>
                            <m:e>
                              <m:r>
                                <a:rPr lang="en-GB" sz="1400" i="1" dirty="0">
                                  <a:latin typeface="Cambria Math" panose="02040503050406030204" pitchFamily="18" charset="0"/>
                                </a:rPr>
                                <m:t>𝑐</m:t>
                              </m:r>
                              <m:r>
                                <a:rPr lang="en-GB" sz="1400" i="1" dirty="0">
                                  <a:latin typeface="Cambria Math" panose="02040503050406030204" pitchFamily="18" charset="0"/>
                                </a:rPr>
                                <m:t>1</m:t>
                              </m:r>
                            </m:e>
                          </m:d>
                          <m:r>
                            <a:rPr lang="en-GB" sz="1400" i="1" dirty="0">
                              <a:latin typeface="Cambria Math" panose="02040503050406030204" pitchFamily="18" charset="0"/>
                            </a:rPr>
                            <m:t>=</m:t>
                          </m:r>
                          <m:r>
                            <a:rPr lang="en-GB" sz="1400" i="1" dirty="0">
                              <a:latin typeface="Cambria Math" panose="02040503050406030204" pitchFamily="18" charset="0"/>
                            </a:rPr>
                            <m:t>𝑑</m:t>
                          </m:r>
                          <m:r>
                            <a:rPr lang="en-GB" sz="1400" i="1" dirty="0">
                              <a:latin typeface="Cambria Math" panose="02040503050406030204" pitchFamily="18" charset="0"/>
                            </a:rPr>
                            <m:t>1</m:t>
                          </m:r>
                        </m:e>
                      </m:d>
                    </m:oMath>
                  </m:oMathPara>
                </a14:m>
                <a:endParaRPr lang="en-GB" sz="1400" dirty="0"/>
              </a:p>
            </p:txBody>
          </p:sp>
        </mc:Choice>
        <mc:Fallback xmlns="">
          <p:sp>
            <p:nvSpPr>
              <p:cNvPr id="204" name="Rectangle 203">
                <a:extLst>
                  <a:ext uri="{FF2B5EF4-FFF2-40B4-BE49-F238E27FC236}">
                    <a16:creationId xmlns:a16="http://schemas.microsoft.com/office/drawing/2014/main" id="{4028ED7C-5FAB-864E-AC1C-8888AE789570}"/>
                  </a:ext>
                </a:extLst>
              </p:cNvPr>
              <p:cNvSpPr>
                <a:spLocks noRot="1" noChangeAspect="1" noMove="1" noResize="1" noEditPoints="1" noAdjustHandles="1" noChangeArrowheads="1" noChangeShapeType="1" noTextEdit="1"/>
              </p:cNvSpPr>
              <p:nvPr/>
            </p:nvSpPr>
            <p:spPr>
              <a:xfrm>
                <a:off x="7601788" y="5532420"/>
                <a:ext cx="4229887" cy="307777"/>
              </a:xfrm>
              <a:prstGeom prst="rect">
                <a:avLst/>
              </a:prstGeom>
              <a:blipFill>
                <a:blip r:embed="rId3"/>
                <a:stretch>
                  <a:fillRect b="-4000"/>
                </a:stretch>
              </a:blipFill>
            </p:spPr>
            <p:txBody>
              <a:bodyPr/>
              <a:lstStyle/>
              <a:p>
                <a:r>
                  <a:rPr lang="en-DE">
                    <a:noFill/>
                  </a:rPr>
                  <a:t> </a:t>
                </a:r>
              </a:p>
            </p:txBody>
          </p:sp>
        </mc:Fallback>
      </mc:AlternateContent>
      <p:sp>
        <p:nvSpPr>
          <p:cNvPr id="104" name="Title 1"/>
          <p:cNvSpPr>
            <a:spLocks noGrp="1"/>
          </p:cNvSpPr>
          <p:nvPr>
            <p:ph type="title"/>
          </p:nvPr>
        </p:nvSpPr>
        <p:spPr/>
        <p:txBody>
          <a:bodyPr>
            <a:normAutofit/>
          </a:bodyPr>
          <a:lstStyle/>
          <a:p>
            <a:r>
              <a:rPr lang="en-US" dirty="0"/>
              <a:t>Example</a:t>
            </a:r>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266C6E81-7223-2F2F-A4C2-174593B49452}"/>
                  </a:ext>
                </a:extLst>
              </p:cNvPr>
              <p:cNvSpPr>
                <a:spLocks noGrp="1"/>
              </p:cNvSpPr>
              <p:nvPr>
                <p:ph idx="1"/>
              </p:nvPr>
            </p:nvSpPr>
            <p:spPr/>
            <p:txBody>
              <a:bodyPr anchor="b"/>
              <a:lstStyle/>
              <a:p>
                <a14:m>
                  <m:oMath xmlns:m="http://schemas.openxmlformats.org/officeDocument/2006/math">
                    <m:r>
                      <a:rPr lang="en-US" sz="1800" dirty="0">
                        <a:latin typeface="Cambria Math" panose="02040503050406030204" pitchFamily="18" charset="0"/>
                      </a:rPr>
                      <m:t>𝑚𝑜𝑣𝑒</m:t>
                    </m:r>
                    <m:d>
                      <m:dPr>
                        <m:ctrlPr>
                          <a:rPr lang="en-US" sz="1800" i="1" dirty="0">
                            <a:latin typeface="Cambria Math" panose="02040503050406030204" pitchFamily="18" charset="0"/>
                          </a:rPr>
                        </m:ctrlPr>
                      </m:dPr>
                      <m:e>
                        <m:r>
                          <a:rPr lang="en-US" sz="1800" dirty="0" err="1">
                            <a:latin typeface="Cambria Math" panose="02040503050406030204" pitchFamily="18" charset="0"/>
                          </a:rPr>
                          <m:t>𝑟</m:t>
                        </m:r>
                        <m:r>
                          <a:rPr lang="en-US" sz="1800" dirty="0" err="1">
                            <a:latin typeface="Cambria Math" panose="02040503050406030204" pitchFamily="18" charset="0"/>
                          </a:rPr>
                          <m:t>,</m:t>
                        </m:r>
                        <m:r>
                          <a:rPr lang="en-US" sz="1800" dirty="0" err="1">
                            <a:latin typeface="Cambria Math" panose="02040503050406030204" pitchFamily="18" charset="0"/>
                          </a:rPr>
                          <m:t>𝑙</m:t>
                        </m:r>
                        <m:r>
                          <a:rPr lang="en-US" sz="1800" dirty="0" err="1">
                            <a:latin typeface="Cambria Math" panose="02040503050406030204" pitchFamily="18" charset="0"/>
                          </a:rPr>
                          <m:t>,</m:t>
                        </m:r>
                        <m:r>
                          <a:rPr lang="en-US" sz="1800" dirty="0" err="1">
                            <a:latin typeface="Cambria Math" panose="02040503050406030204" pitchFamily="18" charset="0"/>
                          </a:rPr>
                          <m:t>𝑚</m:t>
                        </m:r>
                      </m:e>
                    </m:d>
                  </m:oMath>
                </a14:m>
                <a:endParaRPr lang="en-GB" sz="1800" dirty="0"/>
              </a:p>
              <a:p>
                <a:pPr lvl="1"/>
                <a:r>
                  <a:rPr lang="en-GB" sz="1800" dirty="0"/>
                  <a:t>pre: </a:t>
                </a:r>
                <a14:m>
                  <m:oMath xmlns:m="http://schemas.openxmlformats.org/officeDocument/2006/math">
                    <m:r>
                      <a:rPr lang="en-US" sz="1800" dirty="0">
                        <a:latin typeface="Cambria Math" panose="02040503050406030204" pitchFamily="18" charset="0"/>
                      </a:rPr>
                      <m:t>𝑙𝑜𝑐</m:t>
                    </m:r>
                    <m:d>
                      <m:dPr>
                        <m:ctrlPr>
                          <a:rPr lang="en-US" sz="1800" i="1" dirty="0">
                            <a:latin typeface="Cambria Math" panose="02040503050406030204" pitchFamily="18" charset="0"/>
                          </a:rPr>
                        </m:ctrlPr>
                      </m:dPr>
                      <m:e>
                        <m:r>
                          <a:rPr lang="en-US" sz="1800" dirty="0">
                            <a:latin typeface="Cambria Math" panose="02040503050406030204" pitchFamily="18" charset="0"/>
                          </a:rPr>
                          <m:t>𝑟</m:t>
                        </m:r>
                      </m:e>
                    </m:d>
                    <m:r>
                      <a:rPr lang="de-DE" sz="1800" dirty="0">
                        <a:latin typeface="Cambria Math" panose="02040503050406030204" pitchFamily="18" charset="0"/>
                      </a:rPr>
                      <m:t>=</m:t>
                    </m:r>
                    <m:r>
                      <a:rPr lang="en-US" sz="1800" dirty="0">
                        <a:latin typeface="Cambria Math" panose="02040503050406030204" pitchFamily="18" charset="0"/>
                      </a:rPr>
                      <m:t>𝑙</m:t>
                    </m:r>
                  </m:oMath>
                </a14:m>
                <a:endParaRPr lang="en-GB" sz="1800" dirty="0"/>
              </a:p>
              <a:p>
                <a:pPr lvl="1"/>
                <a:r>
                  <a:rPr lang="en-GB" sz="1800" dirty="0"/>
                  <a:t>eff: </a:t>
                </a:r>
                <a14:m>
                  <m:oMath xmlns:m="http://schemas.openxmlformats.org/officeDocument/2006/math">
                    <m:r>
                      <a:rPr lang="en-US" sz="1800" dirty="0">
                        <a:latin typeface="Cambria Math" panose="02040503050406030204" pitchFamily="18" charset="0"/>
                      </a:rPr>
                      <m:t>𝑙𝑜𝑐</m:t>
                    </m:r>
                    <m:d>
                      <m:dPr>
                        <m:ctrlPr>
                          <a:rPr lang="en-US" sz="1800" i="1" dirty="0">
                            <a:latin typeface="Cambria Math" panose="02040503050406030204" pitchFamily="18" charset="0"/>
                          </a:rPr>
                        </m:ctrlPr>
                      </m:dPr>
                      <m:e>
                        <m:r>
                          <a:rPr lang="en-US" sz="1800" dirty="0">
                            <a:latin typeface="Cambria Math" panose="02040503050406030204" pitchFamily="18" charset="0"/>
                          </a:rPr>
                          <m:t>𝑟</m:t>
                        </m:r>
                      </m:e>
                    </m:d>
                    <m:r>
                      <a:rPr lang="en-US" sz="1800" dirty="0">
                        <a:latin typeface="Cambria Math" panose="02040503050406030204" pitchFamily="18" charset="0"/>
                      </a:rPr>
                      <m:t>←</m:t>
                    </m:r>
                    <m:r>
                      <a:rPr lang="en-US" sz="1800" dirty="0">
                        <a:latin typeface="Cambria Math" panose="02040503050406030204" pitchFamily="18" charset="0"/>
                      </a:rPr>
                      <m:t>𝑚</m:t>
                    </m:r>
                  </m:oMath>
                </a14:m>
                <a:endParaRPr lang="de-DE" sz="1800" dirty="0"/>
              </a:p>
              <a:p>
                <a14:m>
                  <m:oMath xmlns:m="http://schemas.openxmlformats.org/officeDocument/2006/math">
                    <m:r>
                      <a:rPr lang="en-US" sz="1800" dirty="0">
                        <a:latin typeface="Cambria Math" panose="02040503050406030204" pitchFamily="18" charset="0"/>
                      </a:rPr>
                      <m:t>𝑡𝑎𝑘𝑒</m:t>
                    </m:r>
                    <m:d>
                      <m:dPr>
                        <m:ctrlPr>
                          <a:rPr lang="en-US" sz="1800" i="1" dirty="0">
                            <a:latin typeface="Cambria Math" panose="02040503050406030204" pitchFamily="18" charset="0"/>
                          </a:rPr>
                        </m:ctrlPr>
                      </m:dPr>
                      <m:e>
                        <m:r>
                          <a:rPr lang="ro-RO" sz="1800" dirty="0" err="1">
                            <a:latin typeface="Cambria Math" panose="02040503050406030204" pitchFamily="18" charset="0"/>
                          </a:rPr>
                          <m:t>𝑟</m:t>
                        </m:r>
                        <m:r>
                          <a:rPr lang="ro-RO" sz="1800" dirty="0" err="1">
                            <a:latin typeface="Cambria Math" panose="02040503050406030204" pitchFamily="18" charset="0"/>
                          </a:rPr>
                          <m:t>,</m:t>
                        </m:r>
                        <m:r>
                          <a:rPr lang="ro-RO" sz="1800" dirty="0" err="1">
                            <a:latin typeface="Cambria Math" panose="02040503050406030204" pitchFamily="18" charset="0"/>
                          </a:rPr>
                          <m:t>𝑙</m:t>
                        </m:r>
                        <m:r>
                          <a:rPr lang="ro-RO" sz="1800" dirty="0" err="1">
                            <a:latin typeface="Cambria Math" panose="02040503050406030204" pitchFamily="18" charset="0"/>
                          </a:rPr>
                          <m:t>,</m:t>
                        </m:r>
                        <m:r>
                          <a:rPr lang="ro-RO" sz="1800" dirty="0" err="1">
                            <a:latin typeface="Cambria Math" panose="02040503050406030204" pitchFamily="18" charset="0"/>
                          </a:rPr>
                          <m:t>𝑐</m:t>
                        </m:r>
                      </m:e>
                    </m:d>
                  </m:oMath>
                </a14:m>
                <a:endParaRPr lang="de-DE" sz="1800" dirty="0"/>
              </a:p>
              <a:p>
                <a:pPr lvl="1"/>
                <a:r>
                  <a:rPr lang="ro-RO" sz="1800" dirty="0"/>
                  <a:t>pre: </a:t>
                </a:r>
                <a14:m>
                  <m:oMath xmlns:m="http://schemas.openxmlformats.org/officeDocument/2006/math">
                    <m:r>
                      <a:rPr lang="ro-RO" sz="1800" dirty="0">
                        <a:latin typeface="Cambria Math" panose="02040503050406030204" pitchFamily="18" charset="0"/>
                      </a:rPr>
                      <m:t>𝑐𝑎𝑟𝑔𝑜</m:t>
                    </m:r>
                    <m:d>
                      <m:dPr>
                        <m:ctrlPr>
                          <a:rPr lang="ro-RO" sz="1800" i="1" dirty="0">
                            <a:latin typeface="Cambria Math" panose="02040503050406030204" pitchFamily="18" charset="0"/>
                          </a:rPr>
                        </m:ctrlPr>
                      </m:dPr>
                      <m:e>
                        <m:r>
                          <a:rPr lang="ro-RO" sz="1800" dirty="0">
                            <a:latin typeface="Cambria Math" panose="02040503050406030204" pitchFamily="18" charset="0"/>
                          </a:rPr>
                          <m:t>𝑟</m:t>
                        </m:r>
                      </m:e>
                    </m:d>
                    <m:r>
                      <a:rPr lang="ro-RO" sz="1800" dirty="0">
                        <a:latin typeface="Cambria Math" panose="02040503050406030204" pitchFamily="18" charset="0"/>
                      </a:rPr>
                      <m:t>=</m:t>
                    </m:r>
                    <m:r>
                      <a:rPr lang="ro-RO" sz="1800" dirty="0" err="1">
                        <a:latin typeface="Cambria Math" panose="02040503050406030204" pitchFamily="18" charset="0"/>
                      </a:rPr>
                      <m:t>𝑛𝑖𝑙</m:t>
                    </m:r>
                    <m:r>
                      <a:rPr lang="ro-RO" sz="1800" dirty="0">
                        <a:latin typeface="Cambria Math" panose="02040503050406030204" pitchFamily="18" charset="0"/>
                      </a:rPr>
                      <m:t>, </m:t>
                    </m:r>
                    <m:r>
                      <a:rPr lang="ro-RO" sz="1800" dirty="0">
                        <a:latin typeface="Cambria Math" panose="02040503050406030204" pitchFamily="18" charset="0"/>
                      </a:rPr>
                      <m:t>𝑙𝑜𝑐</m:t>
                    </m:r>
                    <m:d>
                      <m:dPr>
                        <m:ctrlPr>
                          <a:rPr lang="ro-RO" sz="1800" i="1" dirty="0">
                            <a:latin typeface="Cambria Math" panose="02040503050406030204" pitchFamily="18" charset="0"/>
                          </a:rPr>
                        </m:ctrlPr>
                      </m:dPr>
                      <m:e>
                        <m:r>
                          <a:rPr lang="en-US" sz="1800" dirty="0">
                            <a:latin typeface="Cambria Math" panose="02040503050406030204" pitchFamily="18" charset="0"/>
                          </a:rPr>
                          <m:t>𝑟</m:t>
                        </m:r>
                      </m:e>
                    </m:d>
                    <m:r>
                      <a:rPr lang="ro-RO" sz="1800" dirty="0">
                        <a:latin typeface="Cambria Math" panose="02040503050406030204" pitchFamily="18" charset="0"/>
                      </a:rPr>
                      <m:t>=</m:t>
                    </m:r>
                    <m:r>
                      <a:rPr lang="en-US" sz="1800" dirty="0">
                        <a:latin typeface="Cambria Math" panose="02040503050406030204" pitchFamily="18" charset="0"/>
                      </a:rPr>
                      <m:t>𝑙</m:t>
                    </m:r>
                    <m:r>
                      <a:rPr lang="de-DE" sz="1800" dirty="0">
                        <a:latin typeface="Cambria Math" panose="02040503050406030204" pitchFamily="18" charset="0"/>
                      </a:rPr>
                      <m:t>,</m:t>
                    </m:r>
                    <m:r>
                      <a:rPr lang="en-US" sz="1800" dirty="0">
                        <a:latin typeface="Cambria Math" panose="02040503050406030204" pitchFamily="18" charset="0"/>
                      </a:rPr>
                      <m:t> </m:t>
                    </m:r>
                    <m:r>
                      <a:rPr lang="en-US" sz="1800" dirty="0" err="1">
                        <a:latin typeface="Cambria Math" panose="02040503050406030204" pitchFamily="18" charset="0"/>
                      </a:rPr>
                      <m:t>𝑙𝑜𝑐</m:t>
                    </m:r>
                    <m:d>
                      <m:dPr>
                        <m:ctrlPr>
                          <a:rPr lang="en-US" sz="1800" i="1" dirty="0">
                            <a:latin typeface="Cambria Math" panose="02040503050406030204" pitchFamily="18" charset="0"/>
                          </a:rPr>
                        </m:ctrlPr>
                      </m:dPr>
                      <m:e>
                        <m:r>
                          <a:rPr lang="ro-RO" sz="1800" dirty="0">
                            <a:latin typeface="Cambria Math" panose="02040503050406030204" pitchFamily="18" charset="0"/>
                          </a:rPr>
                          <m:t>𝑐</m:t>
                        </m:r>
                      </m:e>
                    </m:d>
                    <m:r>
                      <a:rPr lang="ro-RO" sz="1800" dirty="0">
                        <a:latin typeface="Cambria Math" panose="02040503050406030204" pitchFamily="18" charset="0"/>
                      </a:rPr>
                      <m:t>=</m:t>
                    </m:r>
                    <m:r>
                      <a:rPr lang="ro-RO" sz="1800" dirty="0">
                        <a:latin typeface="Cambria Math" panose="02040503050406030204" pitchFamily="18" charset="0"/>
                      </a:rPr>
                      <m:t>𝑙</m:t>
                    </m:r>
                  </m:oMath>
                </a14:m>
                <a:endParaRPr lang="de-DE" sz="1800" dirty="0"/>
              </a:p>
              <a:p>
                <a:pPr lvl="1"/>
                <a:r>
                  <a:rPr lang="ro-RO" sz="1800" dirty="0" err="1"/>
                  <a:t>eff</a:t>
                </a:r>
                <a:r>
                  <a:rPr lang="ro-RO" sz="1800" dirty="0"/>
                  <a:t>: </a:t>
                </a:r>
                <a14:m>
                  <m:oMath xmlns:m="http://schemas.openxmlformats.org/officeDocument/2006/math">
                    <m:r>
                      <a:rPr lang="ro-RO" sz="1800" dirty="0">
                        <a:latin typeface="Cambria Math" panose="02040503050406030204" pitchFamily="18" charset="0"/>
                      </a:rPr>
                      <m:t>𝑐𝑎𝑟𝑔𝑜</m:t>
                    </m:r>
                    <m:d>
                      <m:dPr>
                        <m:ctrlPr>
                          <a:rPr lang="ro-RO" sz="1800" i="1" dirty="0">
                            <a:latin typeface="Cambria Math" panose="02040503050406030204" pitchFamily="18" charset="0"/>
                          </a:rPr>
                        </m:ctrlPr>
                      </m:dPr>
                      <m:e>
                        <m:r>
                          <a:rPr lang="ro-RO" sz="1800" dirty="0">
                            <a:latin typeface="Cambria Math" panose="02040503050406030204" pitchFamily="18" charset="0"/>
                          </a:rPr>
                          <m:t>𝑟</m:t>
                        </m:r>
                      </m:e>
                    </m:d>
                    <m:r>
                      <a:rPr lang="ro-RO" sz="1800" dirty="0">
                        <a:latin typeface="Cambria Math" panose="02040503050406030204" pitchFamily="18" charset="0"/>
                      </a:rPr>
                      <m:t>←</m:t>
                    </m:r>
                    <m:r>
                      <a:rPr lang="ro-RO" sz="1800" dirty="0">
                        <a:latin typeface="Cambria Math" panose="02040503050406030204" pitchFamily="18" charset="0"/>
                      </a:rPr>
                      <m:t>𝑐</m:t>
                    </m:r>
                    <m:r>
                      <a:rPr lang="ro-RO" sz="1800" dirty="0">
                        <a:latin typeface="Cambria Math" panose="02040503050406030204" pitchFamily="18" charset="0"/>
                      </a:rPr>
                      <m:t>,</m:t>
                    </m:r>
                    <m:r>
                      <a:rPr lang="ro-RO" sz="1800" dirty="0">
                        <a:latin typeface="Cambria Math" panose="02040503050406030204" pitchFamily="18" charset="0"/>
                      </a:rPr>
                      <m:t>𝑙𝑜𝑐</m:t>
                    </m:r>
                    <m:d>
                      <m:dPr>
                        <m:ctrlPr>
                          <a:rPr lang="ro-RO" sz="1800" i="1" dirty="0">
                            <a:latin typeface="Cambria Math" panose="02040503050406030204" pitchFamily="18" charset="0"/>
                          </a:rPr>
                        </m:ctrlPr>
                      </m:dPr>
                      <m:e>
                        <m:r>
                          <a:rPr lang="ro-RO" sz="1800" dirty="0">
                            <a:latin typeface="Cambria Math" panose="02040503050406030204" pitchFamily="18" charset="0"/>
                          </a:rPr>
                          <m:t>𝑐</m:t>
                        </m:r>
                      </m:e>
                    </m:d>
                    <m:r>
                      <a:rPr lang="ro-RO" sz="1800" dirty="0">
                        <a:latin typeface="Cambria Math" panose="02040503050406030204" pitchFamily="18" charset="0"/>
                      </a:rPr>
                      <m:t>←</m:t>
                    </m:r>
                    <m:r>
                      <a:rPr lang="ro-RO" sz="1800" dirty="0">
                        <a:latin typeface="Cambria Math" panose="02040503050406030204" pitchFamily="18" charset="0"/>
                      </a:rPr>
                      <m:t>𝑟</m:t>
                    </m:r>
                  </m:oMath>
                </a14:m>
                <a:endParaRPr lang="de-DE" sz="1800" dirty="0"/>
              </a:p>
              <a:p>
                <a14:m>
                  <m:oMath xmlns:m="http://schemas.openxmlformats.org/officeDocument/2006/math">
                    <m:r>
                      <a:rPr lang="ro-RO" sz="1800" dirty="0">
                        <a:latin typeface="Cambria Math" panose="02040503050406030204" pitchFamily="18" charset="0"/>
                      </a:rPr>
                      <m:t>𝑝𝑢𝑡</m:t>
                    </m:r>
                    <m:d>
                      <m:dPr>
                        <m:ctrlPr>
                          <a:rPr lang="ro-RO" sz="1800" i="1" dirty="0">
                            <a:latin typeface="Cambria Math" panose="02040503050406030204" pitchFamily="18" charset="0"/>
                          </a:rPr>
                        </m:ctrlPr>
                      </m:dPr>
                      <m:e>
                        <m:r>
                          <a:rPr lang="ro-RO" sz="1800" dirty="0" err="1">
                            <a:latin typeface="Cambria Math" panose="02040503050406030204" pitchFamily="18" charset="0"/>
                          </a:rPr>
                          <m:t>𝑟</m:t>
                        </m:r>
                        <m:r>
                          <a:rPr lang="ro-RO" sz="1800" dirty="0" err="1">
                            <a:latin typeface="Cambria Math" panose="02040503050406030204" pitchFamily="18" charset="0"/>
                          </a:rPr>
                          <m:t>,</m:t>
                        </m:r>
                        <m:r>
                          <a:rPr lang="ro-RO" sz="1800" dirty="0" err="1">
                            <a:latin typeface="Cambria Math" panose="02040503050406030204" pitchFamily="18" charset="0"/>
                          </a:rPr>
                          <m:t>𝑙</m:t>
                        </m:r>
                        <m:r>
                          <a:rPr lang="ro-RO" sz="1800" dirty="0" err="1">
                            <a:latin typeface="Cambria Math" panose="02040503050406030204" pitchFamily="18" charset="0"/>
                          </a:rPr>
                          <m:t>,</m:t>
                        </m:r>
                        <m:r>
                          <a:rPr lang="ro-RO" sz="1800" dirty="0" err="1">
                            <a:latin typeface="Cambria Math" panose="02040503050406030204" pitchFamily="18" charset="0"/>
                          </a:rPr>
                          <m:t>𝑐</m:t>
                        </m:r>
                      </m:e>
                    </m:d>
                  </m:oMath>
                </a14:m>
                <a:endParaRPr lang="de-DE" sz="1800" dirty="0"/>
              </a:p>
              <a:p>
                <a:pPr lvl="1"/>
                <a:r>
                  <a:rPr lang="ro-RO" sz="1800" dirty="0"/>
                  <a:t>pre: </a:t>
                </a:r>
                <a14:m>
                  <m:oMath xmlns:m="http://schemas.openxmlformats.org/officeDocument/2006/math">
                    <m:r>
                      <a:rPr lang="ro-RO" sz="1800" dirty="0">
                        <a:latin typeface="Cambria Math" panose="02040503050406030204" pitchFamily="18" charset="0"/>
                      </a:rPr>
                      <m:t>𝑙𝑜𝑐</m:t>
                    </m:r>
                    <m:d>
                      <m:dPr>
                        <m:ctrlPr>
                          <a:rPr lang="ro-RO" sz="1800" i="1" dirty="0">
                            <a:latin typeface="Cambria Math" panose="02040503050406030204" pitchFamily="18" charset="0"/>
                          </a:rPr>
                        </m:ctrlPr>
                      </m:dPr>
                      <m:e>
                        <m:r>
                          <a:rPr lang="en-US" sz="1800" dirty="0">
                            <a:latin typeface="Cambria Math" panose="02040503050406030204" pitchFamily="18" charset="0"/>
                          </a:rPr>
                          <m:t>𝑟</m:t>
                        </m:r>
                      </m:e>
                    </m:d>
                    <m:r>
                      <a:rPr lang="ro-RO" sz="1800" dirty="0">
                        <a:latin typeface="Cambria Math" panose="02040503050406030204" pitchFamily="18" charset="0"/>
                      </a:rPr>
                      <m:t>=</m:t>
                    </m:r>
                    <m:r>
                      <a:rPr lang="en-US" sz="1800" dirty="0">
                        <a:latin typeface="Cambria Math" panose="02040503050406030204" pitchFamily="18" charset="0"/>
                      </a:rPr>
                      <m:t>𝑙</m:t>
                    </m:r>
                    <m:r>
                      <a:rPr lang="en-US" sz="1800" dirty="0">
                        <a:latin typeface="Cambria Math" panose="02040503050406030204" pitchFamily="18" charset="0"/>
                      </a:rPr>
                      <m:t>, </m:t>
                    </m:r>
                    <m:r>
                      <a:rPr lang="en-US" sz="1800" dirty="0" err="1">
                        <a:latin typeface="Cambria Math" panose="02040503050406030204" pitchFamily="18" charset="0"/>
                      </a:rPr>
                      <m:t>𝑙𝑜𝑐</m:t>
                    </m:r>
                    <m:d>
                      <m:dPr>
                        <m:ctrlPr>
                          <a:rPr lang="en-US" sz="1800" i="1" dirty="0">
                            <a:latin typeface="Cambria Math" panose="02040503050406030204" pitchFamily="18" charset="0"/>
                          </a:rPr>
                        </m:ctrlPr>
                      </m:dPr>
                      <m:e>
                        <m:r>
                          <a:rPr lang="ro-RO" sz="1800" dirty="0">
                            <a:latin typeface="Cambria Math" panose="02040503050406030204" pitchFamily="18" charset="0"/>
                          </a:rPr>
                          <m:t>𝑐</m:t>
                        </m:r>
                      </m:e>
                    </m:d>
                    <m:r>
                      <a:rPr lang="ro-RO" sz="1800" dirty="0">
                        <a:latin typeface="Cambria Math" panose="02040503050406030204" pitchFamily="18" charset="0"/>
                      </a:rPr>
                      <m:t>=</m:t>
                    </m:r>
                    <m:r>
                      <a:rPr lang="ro-RO" sz="1800" dirty="0">
                        <a:latin typeface="Cambria Math" panose="02040503050406030204" pitchFamily="18" charset="0"/>
                      </a:rPr>
                      <m:t>𝑟</m:t>
                    </m:r>
                  </m:oMath>
                </a14:m>
                <a:endParaRPr lang="de-DE" sz="1800" dirty="0"/>
              </a:p>
              <a:p>
                <a:pPr lvl="1"/>
                <a:r>
                  <a:rPr lang="ro-RO" sz="1800" dirty="0" err="1"/>
                  <a:t>eff</a:t>
                </a:r>
                <a:r>
                  <a:rPr lang="ro-RO" sz="1800" dirty="0"/>
                  <a:t>: </a:t>
                </a:r>
                <a14:m>
                  <m:oMath xmlns:m="http://schemas.openxmlformats.org/officeDocument/2006/math">
                    <m:r>
                      <a:rPr lang="ro-RO" sz="1800" dirty="0">
                        <a:latin typeface="Cambria Math" panose="02040503050406030204" pitchFamily="18" charset="0"/>
                      </a:rPr>
                      <m:t>𝑐𝑎𝑟𝑔𝑜</m:t>
                    </m:r>
                    <m:d>
                      <m:dPr>
                        <m:ctrlPr>
                          <a:rPr lang="ro-RO" sz="1800" i="1" dirty="0">
                            <a:latin typeface="Cambria Math" panose="02040503050406030204" pitchFamily="18" charset="0"/>
                          </a:rPr>
                        </m:ctrlPr>
                      </m:dPr>
                      <m:e>
                        <m:r>
                          <a:rPr lang="ro-RO" sz="1800" dirty="0">
                            <a:latin typeface="Cambria Math" panose="02040503050406030204" pitchFamily="18" charset="0"/>
                          </a:rPr>
                          <m:t>𝑟</m:t>
                        </m:r>
                      </m:e>
                    </m:d>
                    <m:r>
                      <a:rPr lang="ro-RO" sz="1800" dirty="0">
                        <a:latin typeface="Cambria Math" panose="02040503050406030204" pitchFamily="18" charset="0"/>
                      </a:rPr>
                      <m:t>←</m:t>
                    </m:r>
                    <m:r>
                      <a:rPr lang="ro-RO" sz="1800" dirty="0" err="1">
                        <a:latin typeface="Cambria Math" panose="02040503050406030204" pitchFamily="18" charset="0"/>
                      </a:rPr>
                      <m:t>𝑛𝑖𝑙</m:t>
                    </m:r>
                    <m:r>
                      <a:rPr lang="de-DE" sz="1800" dirty="0">
                        <a:latin typeface="Cambria Math" panose="02040503050406030204" pitchFamily="18" charset="0"/>
                      </a:rPr>
                      <m:t>,</m:t>
                    </m:r>
                    <m:r>
                      <a:rPr lang="ro-RO" sz="1800" dirty="0">
                        <a:latin typeface="Cambria Math" panose="02040503050406030204" pitchFamily="18" charset="0"/>
                      </a:rPr>
                      <m:t>𝑙𝑜𝑐</m:t>
                    </m:r>
                    <m:r>
                      <a:rPr lang="ro-RO" sz="1800" dirty="0">
                        <a:latin typeface="Cambria Math" panose="02040503050406030204" pitchFamily="18" charset="0"/>
                      </a:rPr>
                      <m:t>(</m:t>
                    </m:r>
                    <m:r>
                      <a:rPr lang="ro-RO" sz="1800" dirty="0">
                        <a:latin typeface="Cambria Math" panose="02040503050406030204" pitchFamily="18" charset="0"/>
                      </a:rPr>
                      <m:t>𝑐</m:t>
                    </m:r>
                    <m:r>
                      <a:rPr lang="ro-RO" sz="1800" dirty="0">
                        <a:latin typeface="Cambria Math" panose="02040503050406030204" pitchFamily="18" charset="0"/>
                      </a:rPr>
                      <m:t>)←</m:t>
                    </m:r>
                    <m:r>
                      <a:rPr lang="ro-RO" sz="1800" dirty="0">
                        <a:latin typeface="Cambria Math" panose="02040503050406030204" pitchFamily="18" charset="0"/>
                      </a:rPr>
                      <m:t>𝑙</m:t>
                    </m:r>
                  </m:oMath>
                </a14:m>
                <a:endParaRPr lang="en-US" sz="1800" dirty="0"/>
              </a:p>
            </p:txBody>
          </p:sp>
        </mc:Choice>
        <mc:Fallback xmlns="">
          <p:sp>
            <p:nvSpPr>
              <p:cNvPr id="6" name="Content Placeholder 5">
                <a:extLst>
                  <a:ext uri="{FF2B5EF4-FFF2-40B4-BE49-F238E27FC236}">
                    <a16:creationId xmlns:a16="http://schemas.microsoft.com/office/drawing/2014/main" id="{266C6E81-7223-2F2F-A4C2-174593B49452}"/>
                  </a:ext>
                </a:extLst>
              </p:cNvPr>
              <p:cNvSpPr>
                <a:spLocks noGrp="1" noRot="1" noChangeAspect="1" noMove="1" noResize="1" noEditPoints="1" noAdjustHandles="1" noChangeArrowheads="1" noChangeShapeType="1" noTextEdit="1"/>
              </p:cNvSpPr>
              <p:nvPr>
                <p:ph idx="1"/>
              </p:nvPr>
            </p:nvSpPr>
            <p:spPr>
              <a:xfrm>
                <a:off x="359625" y="1665066"/>
                <a:ext cx="11472051" cy="4240848"/>
              </a:xfrm>
              <a:blipFill>
                <a:blip r:embed="rId4"/>
                <a:stretch>
                  <a:fillRect l="-1106" b="-3284"/>
                </a:stretch>
              </a:blipFill>
            </p:spPr>
            <p:txBody>
              <a:bodyPr/>
              <a:lstStyle/>
              <a:p>
                <a:r>
                  <a:rPr lang="en-DE">
                    <a:noFill/>
                  </a:rPr>
                  <a:t> </a:t>
                </a:r>
              </a:p>
            </p:txBody>
          </p:sp>
        </mc:Fallback>
      </mc:AlternateContent>
      <p:sp>
        <p:nvSpPr>
          <p:cNvPr id="3" name="Date Placeholder 2">
            <a:extLst>
              <a:ext uri="{FF2B5EF4-FFF2-40B4-BE49-F238E27FC236}">
                <a16:creationId xmlns:a16="http://schemas.microsoft.com/office/drawing/2014/main" id="{FC22A204-768A-9547-BBC1-21A98CB62E39}"/>
              </a:ext>
            </a:extLst>
          </p:cNvPr>
          <p:cNvSpPr>
            <a:spLocks noGrp="1"/>
          </p:cNvSpPr>
          <p:nvPr>
            <p:ph type="dt" sz="half" idx="2"/>
          </p:nvPr>
        </p:nvSpPr>
        <p:spPr/>
        <p:txBody>
          <a:bodyPr/>
          <a:lstStyle/>
          <a:p>
            <a:r>
              <a:rPr lang="de-DE"/>
              <a:t>Deterministic</a:t>
            </a:r>
            <a:endParaRPr lang="de-DE" dirty="0"/>
          </a:p>
        </p:txBody>
      </p:sp>
      <p:sp>
        <p:nvSpPr>
          <p:cNvPr id="4" name="Footer Placeholder 3">
            <a:extLst>
              <a:ext uri="{FF2B5EF4-FFF2-40B4-BE49-F238E27FC236}">
                <a16:creationId xmlns:a16="http://schemas.microsoft.com/office/drawing/2014/main" id="{29468AB7-D020-B6AB-1047-3D1BFBAF4D3E}"/>
              </a:ext>
            </a:extLst>
          </p:cNvPr>
          <p:cNvSpPr>
            <a:spLocks noGrp="1"/>
          </p:cNvSpPr>
          <p:nvPr>
            <p:ph type="ftr" sz="quarter" idx="3"/>
          </p:nvPr>
        </p:nvSpPr>
        <p:spPr/>
        <p:txBody>
          <a:bodyPr/>
          <a:lstStyle/>
          <a:p>
            <a:r>
              <a:rPr lang="en-GB" dirty="0"/>
              <a:t>T. Braun - APA</a:t>
            </a:r>
          </a:p>
        </p:txBody>
      </p:sp>
      <p:sp>
        <p:nvSpPr>
          <p:cNvPr id="2" name="Slide Number Placeholder 1">
            <a:extLst>
              <a:ext uri="{FF2B5EF4-FFF2-40B4-BE49-F238E27FC236}">
                <a16:creationId xmlns:a16="http://schemas.microsoft.com/office/drawing/2014/main" id="{6F234520-02F9-AA48-970E-9715B226954C}"/>
              </a:ext>
            </a:extLst>
          </p:cNvPr>
          <p:cNvSpPr>
            <a:spLocks noGrp="1"/>
          </p:cNvSpPr>
          <p:nvPr>
            <p:ph type="sldNum" sz="quarter" idx="4"/>
          </p:nvPr>
        </p:nvSpPr>
        <p:spPr/>
        <p:txBody>
          <a:bodyPr/>
          <a:lstStyle/>
          <a:p>
            <a:fld id="{67C9959E-8E6B-B04C-9955-EA096F41CA7A}" type="slidenum">
              <a:rPr lang="en-GB" smtClean="0"/>
              <a:pPr/>
              <a:t>115</a:t>
            </a:fld>
            <a:endParaRPr lang="en-GB"/>
          </a:p>
        </p:txBody>
      </p:sp>
      <p:sp>
        <p:nvSpPr>
          <p:cNvPr id="305" name="TextBox 304">
            <a:extLst>
              <a:ext uri="{FF2B5EF4-FFF2-40B4-BE49-F238E27FC236}">
                <a16:creationId xmlns:a16="http://schemas.microsoft.com/office/drawing/2014/main" id="{1C740D3F-5591-DD44-822E-170047C9E4DE}"/>
              </a:ext>
            </a:extLst>
          </p:cNvPr>
          <p:cNvSpPr txBox="1"/>
          <p:nvPr/>
        </p:nvSpPr>
        <p:spPr>
          <a:xfrm>
            <a:off x="3882690" y="4946705"/>
            <a:ext cx="955277" cy="276999"/>
          </a:xfrm>
          <a:prstGeom prst="rect">
            <a:avLst/>
          </a:prstGeom>
          <a:ln/>
        </p:spPr>
        <p:style>
          <a:lnRef idx="0">
            <a:schemeClr val="accent6"/>
          </a:lnRef>
          <a:fillRef idx="3">
            <a:schemeClr val="accent6"/>
          </a:fillRef>
          <a:effectRef idx="3">
            <a:schemeClr val="accent6"/>
          </a:effectRef>
          <a:fontRef idx="minor">
            <a:schemeClr val="lt1"/>
          </a:fontRef>
        </p:style>
        <p:txBody>
          <a:bodyPr wrap="square" lIns="72000" tIns="0" rIns="36000" bIns="0" rtlCol="0">
            <a:spAutoFit/>
          </a:bodyPr>
          <a:lstStyle/>
          <a:p>
            <a:r>
              <a:rPr lang="en-US" i="1" dirty="0">
                <a:solidFill>
                  <a:schemeClr val="bg1"/>
                </a:solidFill>
                <a:cs typeface="Times New Roman"/>
              </a:rPr>
              <a:t>true in s</a:t>
            </a:r>
            <a:r>
              <a:rPr lang="en-US" baseline="-25000" dirty="0">
                <a:solidFill>
                  <a:schemeClr val="bg1"/>
                </a:solidFill>
                <a:cs typeface="Times New Roman"/>
              </a:rPr>
              <a:t>0</a:t>
            </a:r>
            <a:endParaRPr lang="en-US" dirty="0">
              <a:solidFill>
                <a:schemeClr val="bg1"/>
              </a:solidFill>
              <a:cs typeface="Times New Roman"/>
            </a:endParaRPr>
          </a:p>
        </p:txBody>
      </p:sp>
      <p:cxnSp>
        <p:nvCxnSpPr>
          <p:cNvPr id="306" name="Straight Arrow Connector 305">
            <a:extLst>
              <a:ext uri="{FF2B5EF4-FFF2-40B4-BE49-F238E27FC236}">
                <a16:creationId xmlns:a16="http://schemas.microsoft.com/office/drawing/2014/main" id="{2F0ABFC7-E251-6A45-B3F8-2CD42867769A}"/>
              </a:ext>
            </a:extLst>
          </p:cNvPr>
          <p:cNvCxnSpPr>
            <a:cxnSpLocks/>
            <a:stCxn id="305" idx="2"/>
          </p:cNvCxnSpPr>
          <p:nvPr/>
        </p:nvCxnSpPr>
        <p:spPr>
          <a:xfrm>
            <a:off x="4360328" y="5223703"/>
            <a:ext cx="1196828" cy="395026"/>
          </a:xfrm>
          <a:prstGeom prst="straightConnector1">
            <a:avLst/>
          </a:prstGeom>
          <a:ln w="12700">
            <a:solidFill>
              <a:schemeClr val="accent6"/>
            </a:solidFill>
            <a:tailEnd type="triangle"/>
          </a:ln>
          <a:effectLst/>
        </p:spPr>
        <p:style>
          <a:lnRef idx="2">
            <a:schemeClr val="accent1"/>
          </a:lnRef>
          <a:fillRef idx="0">
            <a:schemeClr val="accent1"/>
          </a:fillRef>
          <a:effectRef idx="1">
            <a:schemeClr val="accent1"/>
          </a:effectRef>
          <a:fontRef idx="minor">
            <a:schemeClr val="tx1"/>
          </a:fontRef>
        </p:style>
      </p:cxnSp>
      <p:sp>
        <p:nvSpPr>
          <p:cNvPr id="12" name="Rectangle 11">
            <a:extLst>
              <a:ext uri="{FF2B5EF4-FFF2-40B4-BE49-F238E27FC236}">
                <a16:creationId xmlns:a16="http://schemas.microsoft.com/office/drawing/2014/main" id="{27C73498-43AC-A76A-AE24-BE7F20484B4E}"/>
              </a:ext>
            </a:extLst>
          </p:cNvPr>
          <p:cNvSpPr/>
          <p:nvPr/>
        </p:nvSpPr>
        <p:spPr>
          <a:xfrm>
            <a:off x="5867482" y="813253"/>
            <a:ext cx="5968964" cy="2174954"/>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marL="6350">
              <a:tabLst>
                <a:tab pos="354013" algn="l"/>
                <a:tab pos="708025" algn="l"/>
                <a:tab pos="1062038" algn="l"/>
                <a:tab pos="1416050" algn="l"/>
              </a:tabLst>
            </a:pPr>
            <a:r>
              <a:rPr lang="en-US" sz="1400" b="1" dirty="0">
                <a:latin typeface="Courier New" panose="02070309020205020404" pitchFamily="49" charset="0"/>
                <a:cs typeface="Courier New" panose="02070309020205020404" pitchFamily="49" charset="0"/>
              </a:rPr>
              <a:t>RPG-Landmarks(</a:t>
            </a:r>
            <a:r>
              <a:rPr lang="en-US" sz="1400" b="1" i="1" dirty="0">
                <a:latin typeface="Courier New" panose="02070309020205020404" pitchFamily="49" charset="0"/>
                <a:cs typeface="Courier New" panose="02070309020205020404" pitchFamily="49" charset="0"/>
              </a:rPr>
              <a:t>s</a:t>
            </a:r>
            <a:r>
              <a:rPr lang="en-US" sz="1400" b="1" baseline="-25000" dirty="0">
                <a:latin typeface="Courier New" panose="02070309020205020404" pitchFamily="49" charset="0"/>
                <a:cs typeface="Courier New" panose="02070309020205020404" pitchFamily="49" charset="0"/>
              </a:rPr>
              <a:t>0</a:t>
            </a:r>
            <a:r>
              <a:rPr lang="en-US" sz="1400" b="1" dirty="0">
                <a:latin typeface="Courier New" panose="02070309020205020404" pitchFamily="49" charset="0"/>
                <a:cs typeface="Courier New" panose="02070309020205020404" pitchFamily="49" charset="0"/>
              </a:rPr>
              <a:t>, </a:t>
            </a:r>
            <a:r>
              <a:rPr lang="en-US" sz="1400" b="1" i="1" dirty="0">
                <a:latin typeface="Courier New" panose="02070309020205020404" pitchFamily="49" charset="0"/>
                <a:cs typeface="Courier New" panose="02070309020205020404" pitchFamily="49" charset="0"/>
              </a:rPr>
              <a:t>g</a:t>
            </a:r>
            <a:r>
              <a:rPr lang="en-US" sz="1400" b="1" i="1" baseline="-25000" dirty="0">
                <a:latin typeface="Courier New" panose="02070309020205020404" pitchFamily="49" charset="0"/>
                <a:cs typeface="Courier New" panose="02070309020205020404" pitchFamily="49" charset="0"/>
              </a:rPr>
              <a:t> </a:t>
            </a:r>
            <a:r>
              <a:rPr lang="en-US" sz="1400" b="1" i="1" dirty="0">
                <a:latin typeface="Courier New" panose="02070309020205020404" pitchFamily="49" charset="0"/>
                <a:cs typeface="Courier New" panose="02070309020205020404" pitchFamily="49" charset="0"/>
              </a:rPr>
              <a:t>=</a:t>
            </a:r>
            <a:r>
              <a:rPr lang="en-US" sz="1400" b="1" i="1" baseline="-250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a:t>
            </a:r>
            <a:r>
              <a:rPr lang="en-US" sz="1400" b="1" i="1" dirty="0">
                <a:latin typeface="Courier New" panose="02070309020205020404" pitchFamily="49" charset="0"/>
                <a:cs typeface="Courier New" panose="02070309020205020404" pitchFamily="49" charset="0"/>
              </a:rPr>
              <a:t>g</a:t>
            </a:r>
            <a:r>
              <a:rPr lang="en-US" sz="1400" b="1" baseline="-25000" dirty="0">
                <a:latin typeface="Courier New" panose="02070309020205020404" pitchFamily="49" charset="0"/>
                <a:cs typeface="Courier New" panose="02070309020205020404" pitchFamily="49" charset="0"/>
              </a:rPr>
              <a:t>1</a:t>
            </a:r>
            <a:r>
              <a:rPr lang="en-US" sz="1400" b="1" dirty="0">
                <a:latin typeface="Courier New" panose="02070309020205020404" pitchFamily="49" charset="0"/>
                <a:cs typeface="Courier New" panose="02070309020205020404" pitchFamily="49" charset="0"/>
              </a:rPr>
              <a:t>, </a:t>
            </a:r>
            <a:r>
              <a:rPr lang="en-US" sz="1400" b="1" i="1" dirty="0">
                <a:latin typeface="Courier New" panose="02070309020205020404" pitchFamily="49" charset="0"/>
                <a:cs typeface="Courier New" panose="02070309020205020404" pitchFamily="49" charset="0"/>
              </a:rPr>
              <a:t>g</a:t>
            </a:r>
            <a:r>
              <a:rPr lang="en-US" sz="1400" b="1" baseline="-25000" dirty="0">
                <a:latin typeface="Courier New" panose="02070309020205020404" pitchFamily="49" charset="0"/>
                <a:cs typeface="Courier New" panose="02070309020205020404" pitchFamily="49" charset="0"/>
              </a:rPr>
              <a:t>2</a:t>
            </a:r>
            <a:r>
              <a:rPr lang="en-US" sz="1400" b="1" dirty="0">
                <a:latin typeface="Courier New" panose="02070309020205020404" pitchFamily="49" charset="0"/>
                <a:cs typeface="Courier New" panose="02070309020205020404" pitchFamily="49" charset="0"/>
              </a:rPr>
              <a:t>,…, </a:t>
            </a:r>
            <a:r>
              <a:rPr lang="en-US" sz="1400" b="1" i="1" dirty="0" err="1">
                <a:latin typeface="Courier New" panose="02070309020205020404" pitchFamily="49" charset="0"/>
                <a:cs typeface="Courier New" panose="02070309020205020404" pitchFamily="49" charset="0"/>
              </a:rPr>
              <a:t>g</a:t>
            </a:r>
            <a:r>
              <a:rPr lang="en-US" sz="1400" b="1" i="1" baseline="-25000" dirty="0" err="1">
                <a:latin typeface="Courier New" panose="02070309020205020404" pitchFamily="49" charset="0"/>
                <a:cs typeface="Courier New" panose="02070309020205020404" pitchFamily="49" charset="0"/>
              </a:rPr>
              <a:t>k</a:t>
            </a:r>
            <a:r>
              <a:rPr lang="en-US" sz="1400" b="1" dirty="0">
                <a:latin typeface="Courier New" panose="02070309020205020404" pitchFamily="49" charset="0"/>
                <a:cs typeface="Courier New" panose="02070309020205020404" pitchFamily="49" charset="0"/>
              </a:rPr>
              <a:t>})</a:t>
            </a:r>
          </a:p>
          <a:p>
            <a:pPr marL="6350" lvl="1">
              <a:spcBef>
                <a:spcPts val="400"/>
              </a:spcBef>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a:t>
            </a:r>
          </a:p>
          <a:p>
            <a:pPr marL="6350" lvl="2">
              <a:spcBef>
                <a:spcPts val="400"/>
              </a:spcBef>
              <a:tabLst>
                <a:tab pos="354013" algn="l"/>
                <a:tab pos="708025" algn="l"/>
                <a:tab pos="1062038" algn="l"/>
                <a:tab pos="1416050" algn="l"/>
              </a:tabLst>
            </a:pPr>
            <a:r>
              <a:rPr lang="en-US" sz="1400" b="1" dirty="0">
                <a:latin typeface="Courier New" panose="02070309020205020404" pitchFamily="49" charset="0"/>
                <a:cs typeface="Courier New" panose="02070309020205020404" pitchFamily="49" charset="0"/>
              </a:rPr>
              <a:t>	while</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queue </a:t>
            </a:r>
            <a:r>
              <a:rPr lang="en-US" sz="1400" dirty="0">
                <a:latin typeface="Courier New" panose="02070309020205020404" pitchFamily="49" charset="0"/>
                <a:cs typeface="Courier New" panose="02070309020205020404" pitchFamily="49" charset="0"/>
              </a:rPr>
              <a:t>≠ ∅ </a:t>
            </a:r>
            <a:r>
              <a:rPr lang="en-US" sz="1400" b="1" dirty="0">
                <a:latin typeface="Courier New" panose="02070309020205020404" pitchFamily="49" charset="0"/>
                <a:cs typeface="Courier New" panose="02070309020205020404" pitchFamily="49" charset="0"/>
              </a:rPr>
              <a:t>do</a:t>
            </a:r>
          </a:p>
          <a:p>
            <a:pPr marL="6350" lvl="2">
              <a:spcBef>
                <a:spcPts val="400"/>
              </a:spcBef>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	remove a </a:t>
            </a:r>
            <a:r>
              <a:rPr lang="en-US" sz="1400" i="1" dirty="0" err="1">
                <a:latin typeface="Courier New" panose="02070309020205020404" pitchFamily="49" charset="0"/>
                <a:cs typeface="Courier New" panose="02070309020205020404" pitchFamily="49" charset="0"/>
              </a:rPr>
              <a:t>g</a:t>
            </a:r>
            <a:r>
              <a:rPr lang="en-US" sz="1400" i="1" baseline="-25000" dirty="0" err="1">
                <a:latin typeface="Courier New" panose="02070309020205020404" pitchFamily="49" charset="0"/>
                <a:cs typeface="Courier New" panose="02070309020205020404" pitchFamily="49" charset="0"/>
              </a:rPr>
              <a:t>i</a:t>
            </a:r>
            <a:r>
              <a:rPr lang="en-US" sz="1400" i="1"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from </a:t>
            </a:r>
            <a:r>
              <a:rPr lang="en-US" sz="1400" i="1" dirty="0">
                <a:latin typeface="Courier New" panose="02070309020205020404" pitchFamily="49" charset="0"/>
                <a:cs typeface="Courier New" panose="02070309020205020404" pitchFamily="49" charset="0"/>
              </a:rPr>
              <a:t>queue</a:t>
            </a:r>
            <a:r>
              <a:rPr lang="en-US" sz="1400" dirty="0">
                <a:latin typeface="Courier New" panose="02070309020205020404" pitchFamily="49" charset="0"/>
                <a:cs typeface="Courier New" panose="02070309020205020404" pitchFamily="49" charset="0"/>
              </a:rPr>
              <a:t> </a:t>
            </a:r>
          </a:p>
          <a:p>
            <a:pPr marL="6350" lvl="2">
              <a:spcBef>
                <a:spcPts val="400"/>
              </a:spcBef>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Landmarks </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 Landmarks </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 </a:t>
            </a:r>
            <a:r>
              <a:rPr lang="en-US" sz="1400" i="1" dirty="0" err="1">
                <a:latin typeface="Courier New" panose="02070309020205020404" pitchFamily="49" charset="0"/>
                <a:cs typeface="Courier New" panose="02070309020205020404" pitchFamily="49" charset="0"/>
              </a:rPr>
              <a:t>g</a:t>
            </a:r>
            <a:r>
              <a:rPr lang="en-US" sz="1400" i="1" baseline="-25000" dirty="0" err="1">
                <a:latin typeface="Courier New" panose="02070309020205020404" pitchFamily="49" charset="0"/>
                <a:cs typeface="Courier New" panose="02070309020205020404" pitchFamily="49" charset="0"/>
              </a:rPr>
              <a:t>i</a:t>
            </a:r>
            <a:endParaRPr lang="en-US" sz="1400" i="1" dirty="0">
              <a:latin typeface="Courier New" panose="02070309020205020404" pitchFamily="49" charset="0"/>
              <a:cs typeface="Courier New" panose="02070309020205020404" pitchFamily="49" charset="0"/>
            </a:endParaRPr>
          </a:p>
          <a:p>
            <a:pPr marL="6350" lvl="2">
              <a:spcBef>
                <a:spcPts val="400"/>
              </a:spcBef>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R </a:t>
            </a:r>
            <a:r>
              <a:rPr lang="en-US" sz="1400" dirty="0">
                <a:latin typeface="Courier New" panose="02070309020205020404" pitchFamily="49" charset="0"/>
                <a:cs typeface="Courier New" panose="02070309020205020404" pitchFamily="49" charset="0"/>
              </a:rPr>
              <a:t>← {actions whose effects include </a:t>
            </a:r>
            <a:r>
              <a:rPr lang="en-US" sz="1400" i="1" dirty="0" err="1">
                <a:latin typeface="Courier New" panose="02070309020205020404" pitchFamily="49" charset="0"/>
                <a:cs typeface="Courier New" panose="02070309020205020404" pitchFamily="49" charset="0"/>
              </a:rPr>
              <a:t>g</a:t>
            </a:r>
            <a:r>
              <a:rPr lang="en-US" sz="1400" i="1" baseline="-25000" dirty="0" err="1">
                <a:latin typeface="Courier New" panose="02070309020205020404" pitchFamily="49" charset="0"/>
                <a:cs typeface="Courier New" panose="02070309020205020404" pitchFamily="49" charset="0"/>
              </a:rPr>
              <a:t>i</a:t>
            </a:r>
            <a:r>
              <a:rPr lang="en-US" sz="1400" dirty="0">
                <a:latin typeface="Courier New" panose="02070309020205020404" pitchFamily="49" charset="0"/>
                <a:cs typeface="Courier New" panose="02070309020205020404" pitchFamily="49" charset="0"/>
              </a:rPr>
              <a:t>}</a:t>
            </a:r>
          </a:p>
          <a:p>
            <a:pPr marL="6350" lvl="2">
              <a:spcBef>
                <a:spcPts val="400"/>
              </a:spcBef>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if</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s</a:t>
            </a:r>
            <a:r>
              <a:rPr lang="en-US" sz="1400" baseline="-25000" dirty="0">
                <a:latin typeface="Courier New" panose="02070309020205020404" pitchFamily="49" charset="0"/>
                <a:cs typeface="Courier New" panose="02070309020205020404" pitchFamily="49" charset="0"/>
              </a:rPr>
              <a:t>0</a:t>
            </a:r>
            <a:r>
              <a:rPr lang="en-US" sz="1400" dirty="0">
                <a:latin typeface="Courier New" panose="02070309020205020404" pitchFamily="49" charset="0"/>
                <a:cs typeface="Courier New" panose="02070309020205020404" pitchFamily="49" charset="0"/>
              </a:rPr>
              <a:t> satisfies pre(</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for some </a:t>
            </a:r>
            <a:r>
              <a:rPr lang="en-US" sz="1400" i="1" dirty="0">
                <a:latin typeface="Courier New" panose="02070309020205020404" pitchFamily="49" charset="0"/>
                <a:cs typeface="Courier New" panose="02070309020205020404" pitchFamily="49" charset="0"/>
              </a:rPr>
              <a:t>a </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R</a:t>
            </a: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then</a:t>
            </a:r>
            <a:r>
              <a:rPr lang="en-US" sz="1400" dirty="0">
                <a:latin typeface="Courier New" panose="02070309020205020404" pitchFamily="49" charset="0"/>
                <a:cs typeface="Courier New" panose="02070309020205020404" pitchFamily="49" charset="0"/>
              </a:rPr>
              <a:t> </a:t>
            </a:r>
          </a:p>
          <a:p>
            <a:pPr marL="6350" lvl="2">
              <a:spcBef>
                <a:spcPts val="400"/>
              </a:spcBef>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	return</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Landmarks</a:t>
            </a:r>
            <a:endParaRPr lang="en-US" sz="1400" dirty="0">
              <a:latin typeface="Courier New" panose="02070309020205020404" pitchFamily="49" charset="0"/>
              <a:cs typeface="Courier New" panose="02070309020205020404" pitchFamily="49" charset="0"/>
            </a:endParaRPr>
          </a:p>
        </p:txBody>
      </p:sp>
      <p:sp>
        <p:nvSpPr>
          <p:cNvPr id="13" name="Rectangle 12">
            <a:extLst>
              <a:ext uri="{FF2B5EF4-FFF2-40B4-BE49-F238E27FC236}">
                <a16:creationId xmlns:a16="http://schemas.microsoft.com/office/drawing/2014/main" id="{099C62F1-2F64-2409-CCB1-F9BEBCF306B8}"/>
              </a:ext>
            </a:extLst>
          </p:cNvPr>
          <p:cNvSpPr>
            <a:spLocks noChangeAspect="1"/>
          </p:cNvSpPr>
          <p:nvPr/>
        </p:nvSpPr>
        <p:spPr bwMode="auto">
          <a:xfrm>
            <a:off x="6607467" y="1640153"/>
            <a:ext cx="4562552" cy="1312871"/>
          </a:xfrm>
          <a:prstGeom prst="rect">
            <a:avLst/>
          </a:prstGeom>
          <a:noFill/>
          <a:ln w="28575" cap="flat" cmpd="sng" algn="ctr">
            <a:solidFill>
              <a:schemeClr val="accent3">
                <a:lumMod val="40000"/>
                <a:lumOff val="6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1600">
              <a:solidFill>
                <a:srgbClr val="081D58"/>
              </a:solidFill>
              <a:latin typeface="Helvetica" pitchFamily="-112" charset="0"/>
            </a:endParaRPr>
          </a:p>
        </p:txBody>
      </p:sp>
      <mc:AlternateContent xmlns:mc="http://schemas.openxmlformats.org/markup-compatibility/2006" xmlns:a14="http://schemas.microsoft.com/office/drawing/2010/main">
        <mc:Choice Requires="a14">
          <p:sp>
            <p:nvSpPr>
              <p:cNvPr id="14" name="Rectangle 13">
                <a:extLst>
                  <a:ext uri="{FF2B5EF4-FFF2-40B4-BE49-F238E27FC236}">
                    <a16:creationId xmlns:a16="http://schemas.microsoft.com/office/drawing/2014/main" id="{E1007EA4-88BF-FCF5-1890-6F9F340F9E77}"/>
                  </a:ext>
                </a:extLst>
              </p:cNvPr>
              <p:cNvSpPr/>
              <p:nvPr/>
            </p:nvSpPr>
            <p:spPr>
              <a:xfrm>
                <a:off x="355554" y="1672997"/>
                <a:ext cx="5166629" cy="933589"/>
              </a:xfrm>
              <a:prstGeom prst="rect">
                <a:avLst/>
              </a:prstGeom>
              <a:ln/>
            </p:spPr>
            <p:style>
              <a:lnRef idx="0">
                <a:schemeClr val="accent6"/>
              </a:lnRef>
              <a:fillRef idx="3">
                <a:schemeClr val="accent6"/>
              </a:fillRef>
              <a:effectRef idx="3">
                <a:schemeClr val="accent6"/>
              </a:effectRef>
              <a:fontRef idx="minor">
                <a:schemeClr val="lt1"/>
              </a:fontRef>
            </p:style>
            <p:txBody>
              <a:bodyPr wrap="square">
                <a:spAutoFit/>
              </a:bodyPr>
              <a:lstStyle/>
              <a:p>
                <a:r>
                  <a:rPr lang="en-US" sz="1600" dirty="0">
                    <a:cs typeface="Times New Roman"/>
                  </a:rPr>
                  <a:t> </a:t>
                </a:r>
                <a14:m>
                  <m:oMath xmlns:m="http://schemas.openxmlformats.org/officeDocument/2006/math">
                    <m:r>
                      <a:rPr lang="en-US" sz="1600" i="1" dirty="0">
                        <a:latin typeface="Cambria Math" panose="02040503050406030204" pitchFamily="18" charset="0"/>
                        <a:cs typeface="Times New Roman"/>
                      </a:rPr>
                      <m:t>𝑞𝑢𝑒𝑢𝑒</m:t>
                    </m:r>
                    <m:r>
                      <a:rPr lang="en-US" sz="1600" i="1" dirty="0">
                        <a:latin typeface="Cambria Math" panose="02040503050406030204" pitchFamily="18" charset="0"/>
                        <a:cs typeface="Times New Roman"/>
                      </a:rPr>
                      <m:t> =∅</m:t>
                    </m:r>
                  </m:oMath>
                </a14:m>
                <a:endParaRPr lang="ro-RO" sz="1600" dirty="0">
                  <a:cs typeface="Times New Roman"/>
                </a:endParaRPr>
              </a:p>
              <a:p>
                <a:pPr indent="-57150">
                  <a:spcBef>
                    <a:spcPts val="400"/>
                  </a:spcBef>
                </a:pPr>
                <a:r>
                  <a:rPr lang="en-US" sz="1600" dirty="0">
                    <a:cs typeface="Times New Roman"/>
                  </a:rPr>
                  <a:t> </a:t>
                </a:r>
                <a14:m>
                  <m:oMath xmlns:m="http://schemas.openxmlformats.org/officeDocument/2006/math">
                    <m:r>
                      <a:rPr lang="en-US" sz="1600" i="1" dirty="0">
                        <a:latin typeface="Cambria Math" panose="02040503050406030204" pitchFamily="18" charset="0"/>
                        <a:cs typeface="Times New Roman"/>
                      </a:rPr>
                      <m:t>𝐿𝑎𝑛𝑑𝑚𝑎𝑟𝑘𝑠</m:t>
                    </m:r>
                    <m:r>
                      <a:rPr lang="en-US" sz="1600" i="1" dirty="0">
                        <a:latin typeface="Cambria Math" panose="02040503050406030204" pitchFamily="18" charset="0"/>
                        <a:cs typeface="Times New Roman"/>
                      </a:rPr>
                      <m:t>=</m:t>
                    </m:r>
                    <m:d>
                      <m:dPr>
                        <m:begChr m:val="{"/>
                        <m:endChr m:val="}"/>
                        <m:ctrlPr>
                          <a:rPr lang="ro-RO" sz="1600" i="1" dirty="0">
                            <a:latin typeface="Cambria Math" panose="02040503050406030204" pitchFamily="18" charset="0"/>
                            <a:cs typeface="Calibri"/>
                          </a:rPr>
                        </m:ctrlPr>
                      </m:dPr>
                      <m:e>
                        <m:r>
                          <a:rPr lang="ro-RO" sz="1600" i="1" dirty="0">
                            <a:latin typeface="Cambria Math" panose="02040503050406030204" pitchFamily="18" charset="0"/>
                            <a:cs typeface="Calibri"/>
                          </a:rPr>
                          <m:t>𝑙𝑜𝑐</m:t>
                        </m:r>
                        <m:d>
                          <m:dPr>
                            <m:ctrlPr>
                              <a:rPr lang="ro-RO" sz="1600" i="1" dirty="0">
                                <a:latin typeface="Cambria Math" panose="02040503050406030204" pitchFamily="18" charset="0"/>
                                <a:cs typeface="Calibri"/>
                              </a:rPr>
                            </m:ctrlPr>
                          </m:dPr>
                          <m:e>
                            <m:r>
                              <a:rPr lang="ro-RO" sz="1600" i="1" dirty="0">
                                <a:latin typeface="Cambria Math" panose="02040503050406030204" pitchFamily="18" charset="0"/>
                                <a:cs typeface="Calibri"/>
                              </a:rPr>
                              <m:t>𝑐</m:t>
                            </m:r>
                            <m:r>
                              <a:rPr lang="ro-RO" sz="1600" i="1" dirty="0">
                                <a:latin typeface="Cambria Math" panose="02040503050406030204" pitchFamily="18" charset="0"/>
                                <a:cs typeface="Calibri"/>
                              </a:rPr>
                              <m:t>1</m:t>
                            </m:r>
                          </m:e>
                        </m:d>
                        <m:r>
                          <a:rPr lang="ro-RO" sz="1600" i="1" dirty="0">
                            <a:latin typeface="Cambria Math" panose="02040503050406030204" pitchFamily="18" charset="0"/>
                            <a:cs typeface="Calibri"/>
                          </a:rPr>
                          <m:t>=</m:t>
                        </m:r>
                        <m:r>
                          <a:rPr lang="ro-RO" sz="1600" i="1" dirty="0">
                            <a:latin typeface="Cambria Math" panose="02040503050406030204" pitchFamily="18" charset="0"/>
                            <a:cs typeface="Calibri"/>
                          </a:rPr>
                          <m:t>𝑟</m:t>
                        </m:r>
                        <m:r>
                          <a:rPr lang="ro-RO" sz="1600" i="1" dirty="0">
                            <a:latin typeface="Cambria Math" panose="02040503050406030204" pitchFamily="18" charset="0"/>
                            <a:cs typeface="Calibri"/>
                          </a:rPr>
                          <m:t>1</m:t>
                        </m:r>
                      </m:e>
                    </m:d>
                  </m:oMath>
                </a14:m>
                <a:endParaRPr lang="en-US" sz="1600" i="1" dirty="0">
                  <a:latin typeface="Times New Roman"/>
                  <a:cs typeface="Times New Roman"/>
                </a:endParaRPr>
              </a:p>
              <a:p>
                <a:pPr indent="-57150">
                  <a:spcBef>
                    <a:spcPts val="400"/>
                  </a:spcBef>
                </a:pPr>
                <a:r>
                  <a:rPr lang="en-US" sz="1600" dirty="0">
                    <a:cs typeface="Times New Roman"/>
                  </a:rPr>
                  <a:t> </a:t>
                </a:r>
                <a14:m>
                  <m:oMath xmlns:m="http://schemas.openxmlformats.org/officeDocument/2006/math">
                    <m:r>
                      <a:rPr lang="en-US" sz="1600" i="1" dirty="0">
                        <a:latin typeface="Cambria Math" panose="02040503050406030204" pitchFamily="18" charset="0"/>
                        <a:cs typeface="Times New Roman"/>
                      </a:rPr>
                      <m:t>𝑅</m:t>
                    </m:r>
                    <m:r>
                      <a:rPr lang="de-DE" sz="1600" i="1" dirty="0">
                        <a:latin typeface="Cambria Math" panose="02040503050406030204" pitchFamily="18" charset="0"/>
                        <a:cs typeface="Times New Roman"/>
                      </a:rPr>
                      <m:t>=</m:t>
                    </m:r>
                    <m:r>
                      <a:rPr lang="en-US" sz="1600" i="1" dirty="0">
                        <a:latin typeface="Cambria Math" panose="02040503050406030204" pitchFamily="18" charset="0"/>
                        <a:cs typeface="Times New Roman"/>
                      </a:rPr>
                      <m:t>{</m:t>
                    </m:r>
                    <m:r>
                      <a:rPr lang="de-DE" sz="1600" i="1" dirty="0">
                        <a:latin typeface="Cambria Math" panose="02040503050406030204" pitchFamily="18" charset="0"/>
                        <a:cs typeface="Calibri"/>
                      </a:rPr>
                      <m:t>𝑡𝑎𝑘𝑒</m:t>
                    </m:r>
                    <m:d>
                      <m:dPr>
                        <m:ctrlPr>
                          <a:rPr lang="en-US" sz="1600" i="1" dirty="0">
                            <a:latin typeface="Cambria Math" panose="02040503050406030204" pitchFamily="18" charset="0"/>
                            <a:cs typeface="Calibri"/>
                          </a:rPr>
                        </m:ctrlPr>
                      </m:dPr>
                      <m:e>
                        <m:r>
                          <a:rPr lang="en-US" sz="1600" i="1" dirty="0">
                            <a:latin typeface="Cambria Math" panose="02040503050406030204" pitchFamily="18" charset="0"/>
                            <a:cs typeface="Calibri"/>
                          </a:rPr>
                          <m:t>𝑟</m:t>
                        </m:r>
                        <m:r>
                          <a:rPr lang="en-US" sz="1600" i="1" dirty="0">
                            <a:latin typeface="Cambria Math" panose="02040503050406030204" pitchFamily="18" charset="0"/>
                            <a:cs typeface="Calibri"/>
                          </a:rPr>
                          <m:t>1,</m:t>
                        </m:r>
                        <m:r>
                          <a:rPr lang="en-US" sz="1600" i="1" dirty="0">
                            <a:latin typeface="Cambria Math" panose="02040503050406030204" pitchFamily="18" charset="0"/>
                            <a:cs typeface="Calibri"/>
                          </a:rPr>
                          <m:t>𝑑</m:t>
                        </m:r>
                        <m:r>
                          <a:rPr lang="en-US" sz="1600" i="1" dirty="0">
                            <a:latin typeface="Cambria Math" panose="02040503050406030204" pitchFamily="18" charset="0"/>
                            <a:cs typeface="Calibri"/>
                          </a:rPr>
                          <m:t>1,</m:t>
                        </m:r>
                        <m:r>
                          <a:rPr lang="en-US" sz="1600" i="1" dirty="0">
                            <a:latin typeface="Cambria Math" panose="02040503050406030204" pitchFamily="18" charset="0"/>
                            <a:cs typeface="Calibri"/>
                          </a:rPr>
                          <m:t>𝑐</m:t>
                        </m:r>
                        <m:r>
                          <a:rPr lang="en-US" sz="1600" i="1" dirty="0">
                            <a:latin typeface="Cambria Math" panose="02040503050406030204" pitchFamily="18" charset="0"/>
                            <a:cs typeface="Calibri"/>
                          </a:rPr>
                          <m:t>1</m:t>
                        </m:r>
                      </m:e>
                    </m:d>
                    <m:r>
                      <a:rPr lang="de-DE" sz="1600" b="0" i="1" dirty="0" smtClean="0">
                        <a:latin typeface="Cambria Math" panose="02040503050406030204" pitchFamily="18" charset="0"/>
                        <a:cs typeface="Calibri"/>
                      </a:rPr>
                      <m:t>,</m:t>
                    </m:r>
                    <m:r>
                      <a:rPr lang="de-DE" sz="1600" i="1" dirty="0">
                        <a:latin typeface="Cambria Math" panose="02040503050406030204" pitchFamily="18" charset="0"/>
                        <a:cs typeface="Calibri"/>
                      </a:rPr>
                      <m:t>𝑡𝑎𝑘𝑒</m:t>
                    </m:r>
                    <m:d>
                      <m:dPr>
                        <m:ctrlPr>
                          <a:rPr lang="en-US" sz="1600" i="1" dirty="0">
                            <a:latin typeface="Cambria Math" panose="02040503050406030204" pitchFamily="18" charset="0"/>
                            <a:cs typeface="Calibri"/>
                          </a:rPr>
                        </m:ctrlPr>
                      </m:dPr>
                      <m:e>
                        <m:r>
                          <a:rPr lang="en-US" sz="1600" i="1" dirty="0">
                            <a:latin typeface="Cambria Math" panose="02040503050406030204" pitchFamily="18" charset="0"/>
                            <a:cs typeface="Calibri"/>
                          </a:rPr>
                          <m:t>𝑟</m:t>
                        </m:r>
                        <m:r>
                          <a:rPr lang="en-US" sz="1600" i="1" dirty="0">
                            <a:latin typeface="Cambria Math" panose="02040503050406030204" pitchFamily="18" charset="0"/>
                            <a:cs typeface="Calibri"/>
                          </a:rPr>
                          <m:t>1,</m:t>
                        </m:r>
                        <m:r>
                          <a:rPr lang="en-US" sz="1600" i="1" dirty="0">
                            <a:latin typeface="Cambria Math" panose="02040503050406030204" pitchFamily="18" charset="0"/>
                            <a:cs typeface="Calibri"/>
                          </a:rPr>
                          <m:t>𝑑</m:t>
                        </m:r>
                        <m:r>
                          <a:rPr lang="en-US" sz="1600" i="1" dirty="0">
                            <a:latin typeface="Cambria Math" panose="02040503050406030204" pitchFamily="18" charset="0"/>
                            <a:cs typeface="Calibri"/>
                          </a:rPr>
                          <m:t>2,</m:t>
                        </m:r>
                        <m:r>
                          <a:rPr lang="en-US" sz="1600" i="1" dirty="0">
                            <a:latin typeface="Cambria Math" panose="02040503050406030204" pitchFamily="18" charset="0"/>
                            <a:cs typeface="Calibri"/>
                          </a:rPr>
                          <m:t>𝑐</m:t>
                        </m:r>
                        <m:r>
                          <a:rPr lang="en-US" sz="1600" i="1" dirty="0">
                            <a:latin typeface="Cambria Math" panose="02040503050406030204" pitchFamily="18" charset="0"/>
                            <a:cs typeface="Calibri"/>
                          </a:rPr>
                          <m:t>1</m:t>
                        </m:r>
                      </m:e>
                    </m:d>
                    <m:r>
                      <a:rPr lang="de-DE" sz="1600" b="0" i="1" dirty="0" smtClean="0">
                        <a:latin typeface="Cambria Math" panose="02040503050406030204" pitchFamily="18" charset="0"/>
                        <a:cs typeface="Calibri"/>
                      </a:rPr>
                      <m:t>,</m:t>
                    </m:r>
                    <m:r>
                      <a:rPr lang="de-DE" sz="1600" i="1" dirty="0">
                        <a:latin typeface="Cambria Math" panose="02040503050406030204" pitchFamily="18" charset="0"/>
                        <a:cs typeface="Calibri"/>
                      </a:rPr>
                      <m:t>𝑡𝑎𝑘𝑒</m:t>
                    </m:r>
                    <m:d>
                      <m:dPr>
                        <m:ctrlPr>
                          <a:rPr lang="en-US" sz="1600" i="1" dirty="0">
                            <a:latin typeface="Cambria Math" panose="02040503050406030204" pitchFamily="18" charset="0"/>
                            <a:cs typeface="Calibri"/>
                          </a:rPr>
                        </m:ctrlPr>
                      </m:dPr>
                      <m:e>
                        <m:r>
                          <a:rPr lang="en-US" sz="1600" i="1" dirty="0">
                            <a:latin typeface="Cambria Math" panose="02040503050406030204" pitchFamily="18" charset="0"/>
                            <a:cs typeface="Calibri"/>
                          </a:rPr>
                          <m:t>𝑟</m:t>
                        </m:r>
                        <m:r>
                          <a:rPr lang="en-US" sz="1600" i="1" dirty="0">
                            <a:latin typeface="Cambria Math" panose="02040503050406030204" pitchFamily="18" charset="0"/>
                            <a:cs typeface="Calibri"/>
                          </a:rPr>
                          <m:t>1,</m:t>
                        </m:r>
                        <m:r>
                          <a:rPr lang="en-US" sz="1600" i="1" dirty="0">
                            <a:latin typeface="Cambria Math" panose="02040503050406030204" pitchFamily="18" charset="0"/>
                            <a:cs typeface="Calibri"/>
                          </a:rPr>
                          <m:t>𝑑</m:t>
                        </m:r>
                        <m:r>
                          <a:rPr lang="en-US" sz="1600" i="1" dirty="0">
                            <a:latin typeface="Cambria Math" panose="02040503050406030204" pitchFamily="18" charset="0"/>
                            <a:cs typeface="Calibri"/>
                          </a:rPr>
                          <m:t>3,</m:t>
                        </m:r>
                        <m:r>
                          <a:rPr lang="en-US" sz="1600" i="1" dirty="0">
                            <a:latin typeface="Cambria Math" panose="02040503050406030204" pitchFamily="18" charset="0"/>
                            <a:cs typeface="Calibri"/>
                          </a:rPr>
                          <m:t>𝑐</m:t>
                        </m:r>
                        <m:r>
                          <a:rPr lang="en-US" sz="1600" i="1" dirty="0">
                            <a:latin typeface="Cambria Math" panose="02040503050406030204" pitchFamily="18" charset="0"/>
                            <a:cs typeface="Calibri"/>
                          </a:rPr>
                          <m:t>1</m:t>
                        </m:r>
                      </m:e>
                    </m:d>
                    <m:r>
                      <a:rPr lang="en-US" sz="1600" i="1" dirty="0">
                        <a:latin typeface="Cambria Math" panose="02040503050406030204" pitchFamily="18" charset="0"/>
                        <a:cs typeface="Times New Roman"/>
                      </a:rPr>
                      <m:t>}</m:t>
                    </m:r>
                  </m:oMath>
                </a14:m>
                <a:endParaRPr lang="en-US" sz="1600" dirty="0">
                  <a:cs typeface="Calibri"/>
                </a:endParaRPr>
              </a:p>
            </p:txBody>
          </p:sp>
        </mc:Choice>
        <mc:Fallback xmlns="">
          <p:sp>
            <p:nvSpPr>
              <p:cNvPr id="14" name="Rectangle 13">
                <a:extLst>
                  <a:ext uri="{FF2B5EF4-FFF2-40B4-BE49-F238E27FC236}">
                    <a16:creationId xmlns:a16="http://schemas.microsoft.com/office/drawing/2014/main" id="{E1007EA4-88BF-FCF5-1890-6F9F340F9E77}"/>
                  </a:ext>
                </a:extLst>
              </p:cNvPr>
              <p:cNvSpPr>
                <a:spLocks noRot="1" noChangeAspect="1" noMove="1" noResize="1" noEditPoints="1" noAdjustHandles="1" noChangeArrowheads="1" noChangeShapeType="1" noTextEdit="1"/>
              </p:cNvSpPr>
              <p:nvPr/>
            </p:nvSpPr>
            <p:spPr>
              <a:xfrm>
                <a:off x="355554" y="1672997"/>
                <a:ext cx="5166629" cy="933589"/>
              </a:xfrm>
              <a:prstGeom prst="rect">
                <a:avLst/>
              </a:prstGeom>
              <a:blipFill>
                <a:blip r:embed="rId5"/>
                <a:stretch>
                  <a:fillRect/>
                </a:stretch>
              </a:blipFill>
              <a:ln/>
            </p:spPr>
            <p:txBody>
              <a:bodyPr/>
              <a:lstStyle/>
              <a:p>
                <a:r>
                  <a:rPr lang="en-DE">
                    <a:noFill/>
                  </a:rPr>
                  <a:t> </a:t>
                </a:r>
              </a:p>
            </p:txBody>
          </p:sp>
        </mc:Fallback>
      </mc:AlternateContent>
    </p:spTree>
    <p:extLst>
      <p:ext uri="{BB962C8B-B14F-4D97-AF65-F5344CB8AC3E}">
        <p14:creationId xmlns:p14="http://schemas.microsoft.com/office/powerpoint/2010/main" val="297295641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Title 1"/>
          <p:cNvSpPr>
            <a:spLocks noGrp="1"/>
          </p:cNvSpPr>
          <p:nvPr>
            <p:ph type="title"/>
          </p:nvPr>
        </p:nvSpPr>
        <p:spPr/>
        <p:txBody>
          <a:bodyPr>
            <a:normAutofit/>
          </a:bodyPr>
          <a:lstStyle/>
          <a:p>
            <a:r>
              <a:rPr lang="en-US" dirty="0"/>
              <a:t>Example</a:t>
            </a:r>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266C6E81-7223-2F2F-A4C2-174593B49452}"/>
                  </a:ext>
                </a:extLst>
              </p:cNvPr>
              <p:cNvSpPr>
                <a:spLocks noGrp="1"/>
              </p:cNvSpPr>
              <p:nvPr>
                <p:ph idx="1"/>
              </p:nvPr>
            </p:nvSpPr>
            <p:spPr/>
            <p:txBody>
              <a:bodyPr anchor="b"/>
              <a:lstStyle/>
              <a:p>
                <a14:m>
                  <m:oMath xmlns:m="http://schemas.openxmlformats.org/officeDocument/2006/math">
                    <m:r>
                      <a:rPr lang="en-US" sz="1800" dirty="0">
                        <a:latin typeface="Cambria Math" panose="02040503050406030204" pitchFamily="18" charset="0"/>
                      </a:rPr>
                      <m:t>𝑚𝑜𝑣𝑒</m:t>
                    </m:r>
                    <m:d>
                      <m:dPr>
                        <m:ctrlPr>
                          <a:rPr lang="en-US" sz="1800" i="1" dirty="0">
                            <a:latin typeface="Cambria Math" panose="02040503050406030204" pitchFamily="18" charset="0"/>
                          </a:rPr>
                        </m:ctrlPr>
                      </m:dPr>
                      <m:e>
                        <m:r>
                          <a:rPr lang="en-US" sz="1800" dirty="0" err="1">
                            <a:latin typeface="Cambria Math" panose="02040503050406030204" pitchFamily="18" charset="0"/>
                          </a:rPr>
                          <m:t>𝑟</m:t>
                        </m:r>
                        <m:r>
                          <a:rPr lang="en-US" sz="1800" dirty="0" err="1">
                            <a:latin typeface="Cambria Math" panose="02040503050406030204" pitchFamily="18" charset="0"/>
                          </a:rPr>
                          <m:t>,</m:t>
                        </m:r>
                        <m:r>
                          <a:rPr lang="en-US" sz="1800" dirty="0" err="1">
                            <a:latin typeface="Cambria Math" panose="02040503050406030204" pitchFamily="18" charset="0"/>
                          </a:rPr>
                          <m:t>𝑙</m:t>
                        </m:r>
                        <m:r>
                          <a:rPr lang="en-US" sz="1800" dirty="0" err="1">
                            <a:latin typeface="Cambria Math" panose="02040503050406030204" pitchFamily="18" charset="0"/>
                          </a:rPr>
                          <m:t>,</m:t>
                        </m:r>
                        <m:r>
                          <a:rPr lang="en-US" sz="1800" dirty="0" err="1">
                            <a:latin typeface="Cambria Math" panose="02040503050406030204" pitchFamily="18" charset="0"/>
                          </a:rPr>
                          <m:t>𝑚</m:t>
                        </m:r>
                      </m:e>
                    </m:d>
                  </m:oMath>
                </a14:m>
                <a:endParaRPr lang="en-GB" sz="1800" dirty="0"/>
              </a:p>
              <a:p>
                <a:pPr lvl="1"/>
                <a:r>
                  <a:rPr lang="en-GB" sz="1800" dirty="0"/>
                  <a:t>pre: </a:t>
                </a:r>
                <a14:m>
                  <m:oMath xmlns:m="http://schemas.openxmlformats.org/officeDocument/2006/math">
                    <m:r>
                      <a:rPr lang="en-US" sz="1800" dirty="0">
                        <a:latin typeface="Cambria Math" panose="02040503050406030204" pitchFamily="18" charset="0"/>
                      </a:rPr>
                      <m:t>𝑙𝑜𝑐</m:t>
                    </m:r>
                    <m:d>
                      <m:dPr>
                        <m:ctrlPr>
                          <a:rPr lang="en-US" sz="1800" i="1" dirty="0">
                            <a:latin typeface="Cambria Math" panose="02040503050406030204" pitchFamily="18" charset="0"/>
                          </a:rPr>
                        </m:ctrlPr>
                      </m:dPr>
                      <m:e>
                        <m:r>
                          <a:rPr lang="en-US" sz="1800" dirty="0">
                            <a:latin typeface="Cambria Math" panose="02040503050406030204" pitchFamily="18" charset="0"/>
                          </a:rPr>
                          <m:t>𝑟</m:t>
                        </m:r>
                      </m:e>
                    </m:d>
                    <m:r>
                      <a:rPr lang="de-DE" sz="1800" dirty="0">
                        <a:latin typeface="Cambria Math" panose="02040503050406030204" pitchFamily="18" charset="0"/>
                      </a:rPr>
                      <m:t>=</m:t>
                    </m:r>
                    <m:r>
                      <a:rPr lang="en-US" sz="1800" dirty="0">
                        <a:latin typeface="Cambria Math" panose="02040503050406030204" pitchFamily="18" charset="0"/>
                      </a:rPr>
                      <m:t>𝑙</m:t>
                    </m:r>
                  </m:oMath>
                </a14:m>
                <a:endParaRPr lang="en-GB" sz="1800" dirty="0"/>
              </a:p>
              <a:p>
                <a:pPr lvl="1"/>
                <a:r>
                  <a:rPr lang="en-GB" sz="1800" dirty="0"/>
                  <a:t>eff: </a:t>
                </a:r>
                <a14:m>
                  <m:oMath xmlns:m="http://schemas.openxmlformats.org/officeDocument/2006/math">
                    <m:r>
                      <a:rPr lang="en-US" sz="1800" dirty="0">
                        <a:latin typeface="Cambria Math" panose="02040503050406030204" pitchFamily="18" charset="0"/>
                      </a:rPr>
                      <m:t>𝑙𝑜𝑐</m:t>
                    </m:r>
                    <m:d>
                      <m:dPr>
                        <m:ctrlPr>
                          <a:rPr lang="en-US" sz="1800" i="1" dirty="0">
                            <a:latin typeface="Cambria Math" panose="02040503050406030204" pitchFamily="18" charset="0"/>
                          </a:rPr>
                        </m:ctrlPr>
                      </m:dPr>
                      <m:e>
                        <m:r>
                          <a:rPr lang="en-US" sz="1800" dirty="0">
                            <a:latin typeface="Cambria Math" panose="02040503050406030204" pitchFamily="18" charset="0"/>
                          </a:rPr>
                          <m:t>𝑟</m:t>
                        </m:r>
                      </m:e>
                    </m:d>
                    <m:r>
                      <a:rPr lang="en-US" sz="1800" dirty="0">
                        <a:latin typeface="Cambria Math" panose="02040503050406030204" pitchFamily="18" charset="0"/>
                      </a:rPr>
                      <m:t>←</m:t>
                    </m:r>
                    <m:r>
                      <a:rPr lang="en-US" sz="1800" dirty="0">
                        <a:latin typeface="Cambria Math" panose="02040503050406030204" pitchFamily="18" charset="0"/>
                      </a:rPr>
                      <m:t>𝑚</m:t>
                    </m:r>
                  </m:oMath>
                </a14:m>
                <a:endParaRPr lang="de-DE" sz="1800" dirty="0"/>
              </a:p>
              <a:p>
                <a14:m>
                  <m:oMath xmlns:m="http://schemas.openxmlformats.org/officeDocument/2006/math">
                    <m:r>
                      <a:rPr lang="en-US" sz="1800" dirty="0">
                        <a:latin typeface="Cambria Math" panose="02040503050406030204" pitchFamily="18" charset="0"/>
                      </a:rPr>
                      <m:t>𝑡𝑎𝑘𝑒</m:t>
                    </m:r>
                    <m:d>
                      <m:dPr>
                        <m:ctrlPr>
                          <a:rPr lang="en-US" sz="1800" i="1" dirty="0">
                            <a:latin typeface="Cambria Math" panose="02040503050406030204" pitchFamily="18" charset="0"/>
                          </a:rPr>
                        </m:ctrlPr>
                      </m:dPr>
                      <m:e>
                        <m:r>
                          <a:rPr lang="ro-RO" sz="1800" dirty="0" err="1">
                            <a:latin typeface="Cambria Math" panose="02040503050406030204" pitchFamily="18" charset="0"/>
                          </a:rPr>
                          <m:t>𝑟</m:t>
                        </m:r>
                        <m:r>
                          <a:rPr lang="ro-RO" sz="1800" dirty="0" err="1">
                            <a:latin typeface="Cambria Math" panose="02040503050406030204" pitchFamily="18" charset="0"/>
                          </a:rPr>
                          <m:t>,</m:t>
                        </m:r>
                        <m:r>
                          <a:rPr lang="ro-RO" sz="1800" dirty="0" err="1">
                            <a:latin typeface="Cambria Math" panose="02040503050406030204" pitchFamily="18" charset="0"/>
                          </a:rPr>
                          <m:t>𝑙</m:t>
                        </m:r>
                        <m:r>
                          <a:rPr lang="ro-RO" sz="1800" dirty="0" err="1">
                            <a:latin typeface="Cambria Math" panose="02040503050406030204" pitchFamily="18" charset="0"/>
                          </a:rPr>
                          <m:t>,</m:t>
                        </m:r>
                        <m:r>
                          <a:rPr lang="ro-RO" sz="1800" dirty="0" err="1">
                            <a:latin typeface="Cambria Math" panose="02040503050406030204" pitchFamily="18" charset="0"/>
                          </a:rPr>
                          <m:t>𝑐</m:t>
                        </m:r>
                      </m:e>
                    </m:d>
                  </m:oMath>
                </a14:m>
                <a:endParaRPr lang="de-DE" sz="1800" dirty="0"/>
              </a:p>
              <a:p>
                <a:pPr lvl="1"/>
                <a:r>
                  <a:rPr lang="ro-RO" sz="1800" dirty="0"/>
                  <a:t>pre: </a:t>
                </a:r>
                <a14:m>
                  <m:oMath xmlns:m="http://schemas.openxmlformats.org/officeDocument/2006/math">
                    <m:r>
                      <a:rPr lang="ro-RO" sz="1800" dirty="0">
                        <a:latin typeface="Cambria Math" panose="02040503050406030204" pitchFamily="18" charset="0"/>
                      </a:rPr>
                      <m:t>𝑐𝑎𝑟𝑔𝑜</m:t>
                    </m:r>
                    <m:d>
                      <m:dPr>
                        <m:ctrlPr>
                          <a:rPr lang="ro-RO" sz="1800" i="1" dirty="0">
                            <a:latin typeface="Cambria Math" panose="02040503050406030204" pitchFamily="18" charset="0"/>
                          </a:rPr>
                        </m:ctrlPr>
                      </m:dPr>
                      <m:e>
                        <m:r>
                          <a:rPr lang="ro-RO" sz="1800" dirty="0">
                            <a:latin typeface="Cambria Math" panose="02040503050406030204" pitchFamily="18" charset="0"/>
                          </a:rPr>
                          <m:t>𝑟</m:t>
                        </m:r>
                      </m:e>
                    </m:d>
                    <m:r>
                      <a:rPr lang="ro-RO" sz="1800" dirty="0">
                        <a:latin typeface="Cambria Math" panose="02040503050406030204" pitchFamily="18" charset="0"/>
                      </a:rPr>
                      <m:t>=</m:t>
                    </m:r>
                    <m:r>
                      <a:rPr lang="ro-RO" sz="1800" dirty="0" err="1">
                        <a:latin typeface="Cambria Math" panose="02040503050406030204" pitchFamily="18" charset="0"/>
                      </a:rPr>
                      <m:t>𝑛𝑖𝑙</m:t>
                    </m:r>
                    <m:r>
                      <a:rPr lang="ro-RO" sz="1800" dirty="0">
                        <a:latin typeface="Cambria Math" panose="02040503050406030204" pitchFamily="18" charset="0"/>
                      </a:rPr>
                      <m:t>, </m:t>
                    </m:r>
                    <m:r>
                      <a:rPr lang="ro-RO" sz="1800" dirty="0">
                        <a:latin typeface="Cambria Math" panose="02040503050406030204" pitchFamily="18" charset="0"/>
                      </a:rPr>
                      <m:t>𝑙𝑜𝑐</m:t>
                    </m:r>
                    <m:d>
                      <m:dPr>
                        <m:ctrlPr>
                          <a:rPr lang="ro-RO" sz="1800" i="1" dirty="0">
                            <a:latin typeface="Cambria Math" panose="02040503050406030204" pitchFamily="18" charset="0"/>
                          </a:rPr>
                        </m:ctrlPr>
                      </m:dPr>
                      <m:e>
                        <m:r>
                          <a:rPr lang="en-US" sz="1800" dirty="0">
                            <a:latin typeface="Cambria Math" panose="02040503050406030204" pitchFamily="18" charset="0"/>
                          </a:rPr>
                          <m:t>𝑟</m:t>
                        </m:r>
                      </m:e>
                    </m:d>
                    <m:r>
                      <a:rPr lang="ro-RO" sz="1800" dirty="0">
                        <a:latin typeface="Cambria Math" panose="02040503050406030204" pitchFamily="18" charset="0"/>
                      </a:rPr>
                      <m:t>=</m:t>
                    </m:r>
                    <m:r>
                      <a:rPr lang="en-US" sz="1800" dirty="0">
                        <a:latin typeface="Cambria Math" panose="02040503050406030204" pitchFamily="18" charset="0"/>
                      </a:rPr>
                      <m:t>𝑙</m:t>
                    </m:r>
                    <m:r>
                      <a:rPr lang="de-DE" sz="1800" dirty="0">
                        <a:latin typeface="Cambria Math" panose="02040503050406030204" pitchFamily="18" charset="0"/>
                      </a:rPr>
                      <m:t>,</m:t>
                    </m:r>
                    <m:r>
                      <a:rPr lang="en-US" sz="1800" dirty="0">
                        <a:latin typeface="Cambria Math" panose="02040503050406030204" pitchFamily="18" charset="0"/>
                      </a:rPr>
                      <m:t> </m:t>
                    </m:r>
                    <m:r>
                      <a:rPr lang="en-US" sz="1800" dirty="0" err="1">
                        <a:latin typeface="Cambria Math" panose="02040503050406030204" pitchFamily="18" charset="0"/>
                      </a:rPr>
                      <m:t>𝑙𝑜𝑐</m:t>
                    </m:r>
                    <m:d>
                      <m:dPr>
                        <m:ctrlPr>
                          <a:rPr lang="en-US" sz="1800" i="1" dirty="0">
                            <a:latin typeface="Cambria Math" panose="02040503050406030204" pitchFamily="18" charset="0"/>
                          </a:rPr>
                        </m:ctrlPr>
                      </m:dPr>
                      <m:e>
                        <m:r>
                          <a:rPr lang="ro-RO" sz="1800" dirty="0">
                            <a:latin typeface="Cambria Math" panose="02040503050406030204" pitchFamily="18" charset="0"/>
                          </a:rPr>
                          <m:t>𝑐</m:t>
                        </m:r>
                      </m:e>
                    </m:d>
                    <m:r>
                      <a:rPr lang="ro-RO" sz="1800" dirty="0">
                        <a:latin typeface="Cambria Math" panose="02040503050406030204" pitchFamily="18" charset="0"/>
                      </a:rPr>
                      <m:t>=</m:t>
                    </m:r>
                    <m:r>
                      <a:rPr lang="ro-RO" sz="1800" dirty="0">
                        <a:latin typeface="Cambria Math" panose="02040503050406030204" pitchFamily="18" charset="0"/>
                      </a:rPr>
                      <m:t>𝑙</m:t>
                    </m:r>
                  </m:oMath>
                </a14:m>
                <a:endParaRPr lang="de-DE" sz="1800" dirty="0"/>
              </a:p>
              <a:p>
                <a:pPr lvl="1"/>
                <a:r>
                  <a:rPr lang="ro-RO" sz="1800" dirty="0" err="1"/>
                  <a:t>eff</a:t>
                </a:r>
                <a:r>
                  <a:rPr lang="ro-RO" sz="1800" dirty="0"/>
                  <a:t>: </a:t>
                </a:r>
                <a14:m>
                  <m:oMath xmlns:m="http://schemas.openxmlformats.org/officeDocument/2006/math">
                    <m:r>
                      <a:rPr lang="ro-RO" sz="1800" dirty="0">
                        <a:latin typeface="Cambria Math" panose="02040503050406030204" pitchFamily="18" charset="0"/>
                      </a:rPr>
                      <m:t>𝑐𝑎𝑟𝑔𝑜</m:t>
                    </m:r>
                    <m:d>
                      <m:dPr>
                        <m:ctrlPr>
                          <a:rPr lang="ro-RO" sz="1800" i="1" dirty="0">
                            <a:latin typeface="Cambria Math" panose="02040503050406030204" pitchFamily="18" charset="0"/>
                          </a:rPr>
                        </m:ctrlPr>
                      </m:dPr>
                      <m:e>
                        <m:r>
                          <a:rPr lang="ro-RO" sz="1800" dirty="0">
                            <a:latin typeface="Cambria Math" panose="02040503050406030204" pitchFamily="18" charset="0"/>
                          </a:rPr>
                          <m:t>𝑟</m:t>
                        </m:r>
                      </m:e>
                    </m:d>
                    <m:r>
                      <a:rPr lang="ro-RO" sz="1800" dirty="0">
                        <a:latin typeface="Cambria Math" panose="02040503050406030204" pitchFamily="18" charset="0"/>
                      </a:rPr>
                      <m:t>←</m:t>
                    </m:r>
                    <m:r>
                      <a:rPr lang="ro-RO" sz="1800" dirty="0">
                        <a:latin typeface="Cambria Math" panose="02040503050406030204" pitchFamily="18" charset="0"/>
                      </a:rPr>
                      <m:t>𝑐</m:t>
                    </m:r>
                    <m:r>
                      <a:rPr lang="ro-RO" sz="1800" dirty="0">
                        <a:latin typeface="Cambria Math" panose="02040503050406030204" pitchFamily="18" charset="0"/>
                      </a:rPr>
                      <m:t>,</m:t>
                    </m:r>
                    <m:r>
                      <a:rPr lang="ro-RO" sz="1800" dirty="0">
                        <a:latin typeface="Cambria Math" panose="02040503050406030204" pitchFamily="18" charset="0"/>
                      </a:rPr>
                      <m:t>𝑙𝑜𝑐</m:t>
                    </m:r>
                    <m:d>
                      <m:dPr>
                        <m:ctrlPr>
                          <a:rPr lang="ro-RO" sz="1800" i="1" dirty="0">
                            <a:latin typeface="Cambria Math" panose="02040503050406030204" pitchFamily="18" charset="0"/>
                          </a:rPr>
                        </m:ctrlPr>
                      </m:dPr>
                      <m:e>
                        <m:r>
                          <a:rPr lang="ro-RO" sz="1800" dirty="0">
                            <a:latin typeface="Cambria Math" panose="02040503050406030204" pitchFamily="18" charset="0"/>
                          </a:rPr>
                          <m:t>𝑐</m:t>
                        </m:r>
                      </m:e>
                    </m:d>
                    <m:r>
                      <a:rPr lang="ro-RO" sz="1800" dirty="0">
                        <a:latin typeface="Cambria Math" panose="02040503050406030204" pitchFamily="18" charset="0"/>
                      </a:rPr>
                      <m:t>←</m:t>
                    </m:r>
                    <m:r>
                      <a:rPr lang="ro-RO" sz="1800" dirty="0">
                        <a:latin typeface="Cambria Math" panose="02040503050406030204" pitchFamily="18" charset="0"/>
                      </a:rPr>
                      <m:t>𝑟</m:t>
                    </m:r>
                  </m:oMath>
                </a14:m>
                <a:endParaRPr lang="de-DE" sz="1800" dirty="0"/>
              </a:p>
              <a:p>
                <a14:m>
                  <m:oMath xmlns:m="http://schemas.openxmlformats.org/officeDocument/2006/math">
                    <m:r>
                      <a:rPr lang="ro-RO" sz="1800" dirty="0">
                        <a:latin typeface="Cambria Math" panose="02040503050406030204" pitchFamily="18" charset="0"/>
                      </a:rPr>
                      <m:t>𝑝𝑢𝑡</m:t>
                    </m:r>
                    <m:d>
                      <m:dPr>
                        <m:ctrlPr>
                          <a:rPr lang="ro-RO" sz="1800" i="1" dirty="0">
                            <a:latin typeface="Cambria Math" panose="02040503050406030204" pitchFamily="18" charset="0"/>
                          </a:rPr>
                        </m:ctrlPr>
                      </m:dPr>
                      <m:e>
                        <m:r>
                          <a:rPr lang="ro-RO" sz="1800" dirty="0" err="1">
                            <a:latin typeface="Cambria Math" panose="02040503050406030204" pitchFamily="18" charset="0"/>
                          </a:rPr>
                          <m:t>𝑟</m:t>
                        </m:r>
                        <m:r>
                          <a:rPr lang="ro-RO" sz="1800" dirty="0" err="1">
                            <a:latin typeface="Cambria Math" panose="02040503050406030204" pitchFamily="18" charset="0"/>
                          </a:rPr>
                          <m:t>,</m:t>
                        </m:r>
                        <m:r>
                          <a:rPr lang="ro-RO" sz="1800" dirty="0" err="1">
                            <a:latin typeface="Cambria Math" panose="02040503050406030204" pitchFamily="18" charset="0"/>
                          </a:rPr>
                          <m:t>𝑙</m:t>
                        </m:r>
                        <m:r>
                          <a:rPr lang="ro-RO" sz="1800" dirty="0" err="1">
                            <a:latin typeface="Cambria Math" panose="02040503050406030204" pitchFamily="18" charset="0"/>
                          </a:rPr>
                          <m:t>,</m:t>
                        </m:r>
                        <m:r>
                          <a:rPr lang="ro-RO" sz="1800" dirty="0" err="1">
                            <a:latin typeface="Cambria Math" panose="02040503050406030204" pitchFamily="18" charset="0"/>
                          </a:rPr>
                          <m:t>𝑐</m:t>
                        </m:r>
                      </m:e>
                    </m:d>
                  </m:oMath>
                </a14:m>
                <a:endParaRPr lang="de-DE" sz="1800" dirty="0"/>
              </a:p>
              <a:p>
                <a:pPr lvl="1"/>
                <a:r>
                  <a:rPr lang="ro-RO" sz="1800" dirty="0"/>
                  <a:t>pre: </a:t>
                </a:r>
                <a14:m>
                  <m:oMath xmlns:m="http://schemas.openxmlformats.org/officeDocument/2006/math">
                    <m:r>
                      <a:rPr lang="ro-RO" sz="1800" dirty="0">
                        <a:latin typeface="Cambria Math" panose="02040503050406030204" pitchFamily="18" charset="0"/>
                      </a:rPr>
                      <m:t>𝑙𝑜𝑐</m:t>
                    </m:r>
                    <m:d>
                      <m:dPr>
                        <m:ctrlPr>
                          <a:rPr lang="ro-RO" sz="1800" i="1" dirty="0">
                            <a:latin typeface="Cambria Math" panose="02040503050406030204" pitchFamily="18" charset="0"/>
                          </a:rPr>
                        </m:ctrlPr>
                      </m:dPr>
                      <m:e>
                        <m:r>
                          <a:rPr lang="en-US" sz="1800" dirty="0">
                            <a:latin typeface="Cambria Math" panose="02040503050406030204" pitchFamily="18" charset="0"/>
                          </a:rPr>
                          <m:t>𝑟</m:t>
                        </m:r>
                      </m:e>
                    </m:d>
                    <m:r>
                      <a:rPr lang="ro-RO" sz="1800" dirty="0">
                        <a:latin typeface="Cambria Math" panose="02040503050406030204" pitchFamily="18" charset="0"/>
                      </a:rPr>
                      <m:t>=</m:t>
                    </m:r>
                    <m:r>
                      <a:rPr lang="en-US" sz="1800" dirty="0">
                        <a:latin typeface="Cambria Math" panose="02040503050406030204" pitchFamily="18" charset="0"/>
                      </a:rPr>
                      <m:t>𝑙</m:t>
                    </m:r>
                    <m:r>
                      <a:rPr lang="en-US" sz="1800" dirty="0">
                        <a:latin typeface="Cambria Math" panose="02040503050406030204" pitchFamily="18" charset="0"/>
                      </a:rPr>
                      <m:t>, </m:t>
                    </m:r>
                    <m:r>
                      <a:rPr lang="en-US" sz="1800" dirty="0" err="1">
                        <a:latin typeface="Cambria Math" panose="02040503050406030204" pitchFamily="18" charset="0"/>
                      </a:rPr>
                      <m:t>𝑙𝑜𝑐</m:t>
                    </m:r>
                    <m:d>
                      <m:dPr>
                        <m:ctrlPr>
                          <a:rPr lang="en-US" sz="1800" i="1" dirty="0">
                            <a:latin typeface="Cambria Math" panose="02040503050406030204" pitchFamily="18" charset="0"/>
                          </a:rPr>
                        </m:ctrlPr>
                      </m:dPr>
                      <m:e>
                        <m:r>
                          <a:rPr lang="ro-RO" sz="1800" dirty="0">
                            <a:latin typeface="Cambria Math" panose="02040503050406030204" pitchFamily="18" charset="0"/>
                          </a:rPr>
                          <m:t>𝑐</m:t>
                        </m:r>
                      </m:e>
                    </m:d>
                    <m:r>
                      <a:rPr lang="ro-RO" sz="1800" dirty="0">
                        <a:latin typeface="Cambria Math" panose="02040503050406030204" pitchFamily="18" charset="0"/>
                      </a:rPr>
                      <m:t>=</m:t>
                    </m:r>
                    <m:r>
                      <a:rPr lang="ro-RO" sz="1800" dirty="0">
                        <a:latin typeface="Cambria Math" panose="02040503050406030204" pitchFamily="18" charset="0"/>
                      </a:rPr>
                      <m:t>𝑟</m:t>
                    </m:r>
                  </m:oMath>
                </a14:m>
                <a:endParaRPr lang="de-DE" sz="1800" dirty="0"/>
              </a:p>
              <a:p>
                <a:pPr lvl="1"/>
                <a:r>
                  <a:rPr lang="ro-RO" sz="1800" dirty="0" err="1"/>
                  <a:t>eff</a:t>
                </a:r>
                <a:r>
                  <a:rPr lang="ro-RO" sz="1800" dirty="0"/>
                  <a:t>: </a:t>
                </a:r>
                <a14:m>
                  <m:oMath xmlns:m="http://schemas.openxmlformats.org/officeDocument/2006/math">
                    <m:r>
                      <a:rPr lang="ro-RO" sz="1800" dirty="0">
                        <a:latin typeface="Cambria Math" panose="02040503050406030204" pitchFamily="18" charset="0"/>
                      </a:rPr>
                      <m:t>𝑐𝑎𝑟𝑔𝑜</m:t>
                    </m:r>
                    <m:d>
                      <m:dPr>
                        <m:ctrlPr>
                          <a:rPr lang="ro-RO" sz="1800" i="1" dirty="0">
                            <a:latin typeface="Cambria Math" panose="02040503050406030204" pitchFamily="18" charset="0"/>
                          </a:rPr>
                        </m:ctrlPr>
                      </m:dPr>
                      <m:e>
                        <m:r>
                          <a:rPr lang="ro-RO" sz="1800" dirty="0">
                            <a:latin typeface="Cambria Math" panose="02040503050406030204" pitchFamily="18" charset="0"/>
                          </a:rPr>
                          <m:t>𝑟</m:t>
                        </m:r>
                      </m:e>
                    </m:d>
                    <m:r>
                      <a:rPr lang="ro-RO" sz="1800" dirty="0">
                        <a:latin typeface="Cambria Math" panose="02040503050406030204" pitchFamily="18" charset="0"/>
                      </a:rPr>
                      <m:t>←</m:t>
                    </m:r>
                    <m:r>
                      <a:rPr lang="ro-RO" sz="1800" dirty="0" err="1">
                        <a:latin typeface="Cambria Math" panose="02040503050406030204" pitchFamily="18" charset="0"/>
                      </a:rPr>
                      <m:t>𝑛𝑖𝑙</m:t>
                    </m:r>
                    <m:r>
                      <a:rPr lang="de-DE" sz="1800" dirty="0">
                        <a:latin typeface="Cambria Math" panose="02040503050406030204" pitchFamily="18" charset="0"/>
                      </a:rPr>
                      <m:t>,</m:t>
                    </m:r>
                    <m:r>
                      <a:rPr lang="ro-RO" sz="1800" dirty="0">
                        <a:latin typeface="Cambria Math" panose="02040503050406030204" pitchFamily="18" charset="0"/>
                      </a:rPr>
                      <m:t>𝑙𝑜𝑐</m:t>
                    </m:r>
                    <m:r>
                      <a:rPr lang="ro-RO" sz="1800" dirty="0">
                        <a:latin typeface="Cambria Math" panose="02040503050406030204" pitchFamily="18" charset="0"/>
                      </a:rPr>
                      <m:t>(</m:t>
                    </m:r>
                    <m:r>
                      <a:rPr lang="ro-RO" sz="1800" dirty="0">
                        <a:latin typeface="Cambria Math" panose="02040503050406030204" pitchFamily="18" charset="0"/>
                      </a:rPr>
                      <m:t>𝑐</m:t>
                    </m:r>
                    <m:r>
                      <a:rPr lang="ro-RO" sz="1800" dirty="0">
                        <a:latin typeface="Cambria Math" panose="02040503050406030204" pitchFamily="18" charset="0"/>
                      </a:rPr>
                      <m:t>)←</m:t>
                    </m:r>
                    <m:r>
                      <a:rPr lang="ro-RO" sz="1800" dirty="0">
                        <a:latin typeface="Cambria Math" panose="02040503050406030204" pitchFamily="18" charset="0"/>
                      </a:rPr>
                      <m:t>𝑙</m:t>
                    </m:r>
                  </m:oMath>
                </a14:m>
                <a:endParaRPr lang="en-US" sz="1800" dirty="0"/>
              </a:p>
            </p:txBody>
          </p:sp>
        </mc:Choice>
        <mc:Fallback xmlns="">
          <p:sp>
            <p:nvSpPr>
              <p:cNvPr id="6" name="Content Placeholder 5">
                <a:extLst>
                  <a:ext uri="{FF2B5EF4-FFF2-40B4-BE49-F238E27FC236}">
                    <a16:creationId xmlns:a16="http://schemas.microsoft.com/office/drawing/2014/main" id="{266C6E81-7223-2F2F-A4C2-174593B49452}"/>
                  </a:ext>
                </a:extLst>
              </p:cNvPr>
              <p:cNvSpPr>
                <a:spLocks noGrp="1" noRot="1" noChangeAspect="1" noMove="1" noResize="1" noEditPoints="1" noAdjustHandles="1" noChangeArrowheads="1" noChangeShapeType="1" noTextEdit="1"/>
              </p:cNvSpPr>
              <p:nvPr>
                <p:ph idx="1"/>
              </p:nvPr>
            </p:nvSpPr>
            <p:spPr>
              <a:xfrm>
                <a:off x="359625" y="1665066"/>
                <a:ext cx="11472051" cy="4240848"/>
              </a:xfrm>
              <a:blipFill>
                <a:blip r:embed="rId2"/>
                <a:stretch>
                  <a:fillRect l="-1106" b="-3284"/>
                </a:stretch>
              </a:blipFill>
            </p:spPr>
            <p:txBody>
              <a:bodyPr/>
              <a:lstStyle/>
              <a:p>
                <a:r>
                  <a:rPr lang="en-DE">
                    <a:noFill/>
                  </a:rPr>
                  <a:t> </a:t>
                </a:r>
              </a:p>
            </p:txBody>
          </p:sp>
        </mc:Fallback>
      </mc:AlternateContent>
      <p:sp>
        <p:nvSpPr>
          <p:cNvPr id="3" name="Date Placeholder 2">
            <a:extLst>
              <a:ext uri="{FF2B5EF4-FFF2-40B4-BE49-F238E27FC236}">
                <a16:creationId xmlns:a16="http://schemas.microsoft.com/office/drawing/2014/main" id="{FC22A204-768A-9547-BBC1-21A98CB62E39}"/>
              </a:ext>
            </a:extLst>
          </p:cNvPr>
          <p:cNvSpPr>
            <a:spLocks noGrp="1"/>
          </p:cNvSpPr>
          <p:nvPr>
            <p:ph type="dt" sz="half" idx="2"/>
          </p:nvPr>
        </p:nvSpPr>
        <p:spPr/>
        <p:txBody>
          <a:bodyPr/>
          <a:lstStyle/>
          <a:p>
            <a:r>
              <a:rPr lang="de-DE"/>
              <a:t>Deterministic</a:t>
            </a:r>
            <a:endParaRPr lang="de-DE" dirty="0"/>
          </a:p>
        </p:txBody>
      </p:sp>
      <p:sp>
        <p:nvSpPr>
          <p:cNvPr id="4" name="Footer Placeholder 3">
            <a:extLst>
              <a:ext uri="{FF2B5EF4-FFF2-40B4-BE49-F238E27FC236}">
                <a16:creationId xmlns:a16="http://schemas.microsoft.com/office/drawing/2014/main" id="{29468AB7-D020-B6AB-1047-3D1BFBAF4D3E}"/>
              </a:ext>
            </a:extLst>
          </p:cNvPr>
          <p:cNvSpPr>
            <a:spLocks noGrp="1"/>
          </p:cNvSpPr>
          <p:nvPr>
            <p:ph type="ftr" sz="quarter" idx="3"/>
          </p:nvPr>
        </p:nvSpPr>
        <p:spPr/>
        <p:txBody>
          <a:bodyPr/>
          <a:lstStyle/>
          <a:p>
            <a:r>
              <a:rPr lang="en-GB" dirty="0"/>
              <a:t>T. Braun - APA</a:t>
            </a:r>
          </a:p>
        </p:txBody>
      </p:sp>
      <p:sp>
        <p:nvSpPr>
          <p:cNvPr id="2" name="Slide Number Placeholder 1">
            <a:extLst>
              <a:ext uri="{FF2B5EF4-FFF2-40B4-BE49-F238E27FC236}">
                <a16:creationId xmlns:a16="http://schemas.microsoft.com/office/drawing/2014/main" id="{6F234520-02F9-AA48-970E-9715B226954C}"/>
              </a:ext>
            </a:extLst>
          </p:cNvPr>
          <p:cNvSpPr>
            <a:spLocks noGrp="1"/>
          </p:cNvSpPr>
          <p:nvPr>
            <p:ph type="sldNum" sz="quarter" idx="4"/>
          </p:nvPr>
        </p:nvSpPr>
        <p:spPr/>
        <p:txBody>
          <a:bodyPr/>
          <a:lstStyle/>
          <a:p>
            <a:fld id="{67C9959E-8E6B-B04C-9955-EA096F41CA7A}" type="slidenum">
              <a:rPr lang="en-GB" smtClean="0"/>
              <a:pPr/>
              <a:t>116</a:t>
            </a:fld>
            <a:endParaRPr lang="en-GB"/>
          </a:p>
        </p:txBody>
      </p:sp>
      <p:sp>
        <p:nvSpPr>
          <p:cNvPr id="12" name="Rectangle 11">
            <a:extLst>
              <a:ext uri="{FF2B5EF4-FFF2-40B4-BE49-F238E27FC236}">
                <a16:creationId xmlns:a16="http://schemas.microsoft.com/office/drawing/2014/main" id="{27C73498-43AC-A76A-AE24-BE7F20484B4E}"/>
              </a:ext>
            </a:extLst>
          </p:cNvPr>
          <p:cNvSpPr/>
          <p:nvPr/>
        </p:nvSpPr>
        <p:spPr>
          <a:xfrm>
            <a:off x="5867482" y="813253"/>
            <a:ext cx="5968964" cy="2174954"/>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marL="6350">
              <a:tabLst>
                <a:tab pos="354013" algn="l"/>
                <a:tab pos="708025" algn="l"/>
                <a:tab pos="1062038" algn="l"/>
                <a:tab pos="1416050" algn="l"/>
              </a:tabLst>
            </a:pPr>
            <a:r>
              <a:rPr lang="en-US" sz="1400" b="1" dirty="0">
                <a:latin typeface="Courier New" panose="02070309020205020404" pitchFamily="49" charset="0"/>
                <a:cs typeface="Courier New" panose="02070309020205020404" pitchFamily="49" charset="0"/>
              </a:rPr>
              <a:t>RPG-Landmarks(</a:t>
            </a:r>
            <a:r>
              <a:rPr lang="en-US" sz="1400" b="1" i="1" dirty="0">
                <a:latin typeface="Courier New" panose="02070309020205020404" pitchFamily="49" charset="0"/>
                <a:cs typeface="Courier New" panose="02070309020205020404" pitchFamily="49" charset="0"/>
              </a:rPr>
              <a:t>s</a:t>
            </a:r>
            <a:r>
              <a:rPr lang="en-US" sz="1400" b="1" baseline="-25000" dirty="0">
                <a:latin typeface="Courier New" panose="02070309020205020404" pitchFamily="49" charset="0"/>
                <a:cs typeface="Courier New" panose="02070309020205020404" pitchFamily="49" charset="0"/>
              </a:rPr>
              <a:t>0</a:t>
            </a:r>
            <a:r>
              <a:rPr lang="en-US" sz="1400" b="1" dirty="0">
                <a:latin typeface="Courier New" panose="02070309020205020404" pitchFamily="49" charset="0"/>
                <a:cs typeface="Courier New" panose="02070309020205020404" pitchFamily="49" charset="0"/>
              </a:rPr>
              <a:t>, </a:t>
            </a:r>
            <a:r>
              <a:rPr lang="en-US" sz="1400" b="1" i="1" dirty="0">
                <a:latin typeface="Courier New" panose="02070309020205020404" pitchFamily="49" charset="0"/>
                <a:cs typeface="Courier New" panose="02070309020205020404" pitchFamily="49" charset="0"/>
              </a:rPr>
              <a:t>g</a:t>
            </a:r>
            <a:r>
              <a:rPr lang="en-US" sz="1400" b="1" i="1" baseline="-25000" dirty="0">
                <a:latin typeface="Courier New" panose="02070309020205020404" pitchFamily="49" charset="0"/>
                <a:cs typeface="Courier New" panose="02070309020205020404" pitchFamily="49" charset="0"/>
              </a:rPr>
              <a:t> </a:t>
            </a:r>
            <a:r>
              <a:rPr lang="en-US" sz="1400" b="1" i="1" dirty="0">
                <a:latin typeface="Courier New" panose="02070309020205020404" pitchFamily="49" charset="0"/>
                <a:cs typeface="Courier New" panose="02070309020205020404" pitchFamily="49" charset="0"/>
              </a:rPr>
              <a:t>=</a:t>
            </a:r>
            <a:r>
              <a:rPr lang="en-US" sz="1400" b="1" i="1" baseline="-250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a:t>
            </a:r>
            <a:r>
              <a:rPr lang="en-US" sz="1400" b="1" i="1" dirty="0">
                <a:latin typeface="Courier New" panose="02070309020205020404" pitchFamily="49" charset="0"/>
                <a:cs typeface="Courier New" panose="02070309020205020404" pitchFamily="49" charset="0"/>
              </a:rPr>
              <a:t>g</a:t>
            </a:r>
            <a:r>
              <a:rPr lang="en-US" sz="1400" b="1" baseline="-25000" dirty="0">
                <a:latin typeface="Courier New" panose="02070309020205020404" pitchFamily="49" charset="0"/>
                <a:cs typeface="Courier New" panose="02070309020205020404" pitchFamily="49" charset="0"/>
              </a:rPr>
              <a:t>1</a:t>
            </a:r>
            <a:r>
              <a:rPr lang="en-US" sz="1400" b="1" dirty="0">
                <a:latin typeface="Courier New" panose="02070309020205020404" pitchFamily="49" charset="0"/>
                <a:cs typeface="Courier New" panose="02070309020205020404" pitchFamily="49" charset="0"/>
              </a:rPr>
              <a:t>, </a:t>
            </a:r>
            <a:r>
              <a:rPr lang="en-US" sz="1400" b="1" i="1" dirty="0">
                <a:latin typeface="Courier New" panose="02070309020205020404" pitchFamily="49" charset="0"/>
                <a:cs typeface="Courier New" panose="02070309020205020404" pitchFamily="49" charset="0"/>
              </a:rPr>
              <a:t>g</a:t>
            </a:r>
            <a:r>
              <a:rPr lang="en-US" sz="1400" b="1" baseline="-25000" dirty="0">
                <a:latin typeface="Courier New" panose="02070309020205020404" pitchFamily="49" charset="0"/>
                <a:cs typeface="Courier New" panose="02070309020205020404" pitchFamily="49" charset="0"/>
              </a:rPr>
              <a:t>2</a:t>
            </a:r>
            <a:r>
              <a:rPr lang="en-US" sz="1400" b="1" dirty="0">
                <a:latin typeface="Courier New" panose="02070309020205020404" pitchFamily="49" charset="0"/>
                <a:cs typeface="Courier New" panose="02070309020205020404" pitchFamily="49" charset="0"/>
              </a:rPr>
              <a:t>,…, </a:t>
            </a:r>
            <a:r>
              <a:rPr lang="en-US" sz="1400" b="1" i="1" dirty="0" err="1">
                <a:latin typeface="Courier New" panose="02070309020205020404" pitchFamily="49" charset="0"/>
                <a:cs typeface="Courier New" panose="02070309020205020404" pitchFamily="49" charset="0"/>
              </a:rPr>
              <a:t>g</a:t>
            </a:r>
            <a:r>
              <a:rPr lang="en-US" sz="1400" b="1" i="1" baseline="-25000" dirty="0" err="1">
                <a:latin typeface="Courier New" panose="02070309020205020404" pitchFamily="49" charset="0"/>
                <a:cs typeface="Courier New" panose="02070309020205020404" pitchFamily="49" charset="0"/>
              </a:rPr>
              <a:t>k</a:t>
            </a:r>
            <a:r>
              <a:rPr lang="en-US" sz="1400" b="1" dirty="0">
                <a:latin typeface="Courier New" panose="02070309020205020404" pitchFamily="49" charset="0"/>
                <a:cs typeface="Courier New" panose="02070309020205020404" pitchFamily="49" charset="0"/>
              </a:rPr>
              <a:t>})</a:t>
            </a:r>
          </a:p>
          <a:p>
            <a:pPr marL="6350" lvl="1">
              <a:spcBef>
                <a:spcPts val="400"/>
              </a:spcBef>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a:t>
            </a:r>
          </a:p>
          <a:p>
            <a:pPr marL="6350" lvl="2">
              <a:spcBef>
                <a:spcPts val="400"/>
              </a:spcBef>
              <a:tabLst>
                <a:tab pos="354013" algn="l"/>
                <a:tab pos="708025" algn="l"/>
                <a:tab pos="1062038" algn="l"/>
                <a:tab pos="1416050" algn="l"/>
              </a:tabLst>
            </a:pPr>
            <a:r>
              <a:rPr lang="en-US" sz="1400" b="1" dirty="0">
                <a:latin typeface="Courier New" panose="02070309020205020404" pitchFamily="49" charset="0"/>
                <a:cs typeface="Courier New" panose="02070309020205020404" pitchFamily="49" charset="0"/>
              </a:rPr>
              <a:t>	while</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queue </a:t>
            </a:r>
            <a:r>
              <a:rPr lang="en-US" sz="1400" dirty="0">
                <a:latin typeface="Courier New" panose="02070309020205020404" pitchFamily="49" charset="0"/>
                <a:cs typeface="Courier New" panose="02070309020205020404" pitchFamily="49" charset="0"/>
              </a:rPr>
              <a:t>≠ ∅ </a:t>
            </a:r>
            <a:r>
              <a:rPr lang="en-US" sz="1400" b="1" dirty="0">
                <a:latin typeface="Courier New" panose="02070309020205020404" pitchFamily="49" charset="0"/>
                <a:cs typeface="Courier New" panose="02070309020205020404" pitchFamily="49" charset="0"/>
              </a:rPr>
              <a:t>do</a:t>
            </a:r>
          </a:p>
          <a:p>
            <a:pPr marL="6350" lvl="2">
              <a:spcBef>
                <a:spcPts val="400"/>
              </a:spcBef>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	...</a:t>
            </a:r>
          </a:p>
          <a:p>
            <a:pPr marL="6350" lvl="2">
              <a:spcBef>
                <a:spcPts val="400"/>
              </a:spcBef>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a:t>
            </a:r>
            <a:r>
              <a:rPr lang="en-GB" sz="1400" dirty="0">
                <a:latin typeface="Courier New" panose="02070309020205020404" pitchFamily="49" charset="0"/>
                <a:cs typeface="Courier New" panose="02070309020205020404" pitchFamily="49" charset="0"/>
              </a:rPr>
              <a:t>generate RPG from </a:t>
            </a:r>
            <a:r>
              <a:rPr lang="en-GB" sz="1400" i="1" dirty="0">
                <a:latin typeface="Courier New" panose="02070309020205020404" pitchFamily="49" charset="0"/>
                <a:cs typeface="Courier New" panose="02070309020205020404" pitchFamily="49" charset="0"/>
              </a:rPr>
              <a:t>s</a:t>
            </a:r>
            <a:r>
              <a:rPr lang="en-GB" sz="1400" baseline="-25000" dirty="0">
                <a:latin typeface="Courier New" panose="02070309020205020404" pitchFamily="49" charset="0"/>
                <a:cs typeface="Courier New" panose="02070309020205020404" pitchFamily="49" charset="0"/>
              </a:rPr>
              <a:t>0</a:t>
            </a:r>
            <a:r>
              <a:rPr lang="en-GB" sz="1400" i="1" dirty="0">
                <a:latin typeface="Courier New" panose="02070309020205020404" pitchFamily="49" charset="0"/>
                <a:cs typeface="Courier New" panose="02070309020205020404" pitchFamily="49" charset="0"/>
              </a:rPr>
              <a:t> </a:t>
            </a:r>
            <a:r>
              <a:rPr lang="en-GB" sz="1400" dirty="0">
                <a:latin typeface="Courier New" panose="02070309020205020404" pitchFamily="49" charset="0"/>
                <a:cs typeface="Courier New" panose="02070309020205020404" pitchFamily="49" charset="0"/>
              </a:rPr>
              <a:t>and </a:t>
            </a:r>
            <a:r>
              <a:rPr lang="en-GB" sz="1400" i="1" dirty="0">
                <a:latin typeface="Courier New" panose="02070309020205020404" pitchFamily="49" charset="0"/>
                <a:cs typeface="Courier New" panose="02070309020205020404" pitchFamily="49" charset="0"/>
              </a:rPr>
              <a:t>A</a:t>
            </a:r>
            <a:r>
              <a:rPr lang="en-GB" sz="1400" i="1" baseline="-25000" dirty="0">
                <a:latin typeface="Courier New" panose="02070309020205020404" pitchFamily="49" charset="0"/>
                <a:cs typeface="Courier New" panose="02070309020205020404" pitchFamily="49" charset="0"/>
              </a:rPr>
              <a:t> </a:t>
            </a:r>
            <a:r>
              <a:rPr lang="en-GB" sz="1400" dirty="0">
                <a:latin typeface="Courier New" panose="02070309020205020404" pitchFamily="49" charset="0"/>
                <a:cs typeface="Courier New" panose="02070309020205020404" pitchFamily="49" charset="0"/>
              </a:rPr>
              <a:t>∖</a:t>
            </a:r>
            <a:r>
              <a:rPr lang="en-GB" sz="1400" i="1" baseline="-250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R</a:t>
            </a:r>
            <a:r>
              <a:rPr lang="en-GB" sz="1400" dirty="0">
                <a:latin typeface="Courier New" panose="02070309020205020404" pitchFamily="49" charset="0"/>
                <a:cs typeface="Courier New" panose="02070309020205020404" pitchFamily="49" charset="0"/>
              </a:rPr>
              <a:t>, stop when </a:t>
            </a:r>
            <a:r>
              <a:rPr lang="en-GB" sz="1400" i="1" dirty="0" err="1">
                <a:latin typeface="Courier New" panose="02070309020205020404" pitchFamily="49" charset="0"/>
                <a:cs typeface="Courier New" panose="02070309020205020404" pitchFamily="49" charset="0"/>
              </a:rPr>
              <a:t>ŝ</a:t>
            </a:r>
            <a:r>
              <a:rPr lang="en-GB" sz="1400" i="1" baseline="-25000" dirty="0" err="1">
                <a:latin typeface="Courier New" panose="02070309020205020404" pitchFamily="49" charset="0"/>
                <a:cs typeface="Courier New" panose="02070309020205020404" pitchFamily="49" charset="0"/>
                <a:sym typeface="Wingdings"/>
              </a:rPr>
              <a:t>k</a:t>
            </a:r>
            <a:r>
              <a:rPr lang="en-GB" sz="1400" i="1" dirty="0">
                <a:latin typeface="Courier New" panose="02070309020205020404" pitchFamily="49" charset="0"/>
                <a:cs typeface="Courier New" panose="02070309020205020404" pitchFamily="49" charset="0"/>
                <a:sym typeface="Wingdings"/>
              </a:rPr>
              <a:t>=</a:t>
            </a:r>
            <a:r>
              <a:rPr lang="en-GB" sz="1400" i="1" dirty="0" err="1">
                <a:latin typeface="Courier New" panose="02070309020205020404" pitchFamily="49" charset="0"/>
                <a:cs typeface="Courier New" panose="02070309020205020404" pitchFamily="49" charset="0"/>
              </a:rPr>
              <a:t>ŝ</a:t>
            </a:r>
            <a:r>
              <a:rPr lang="en-GB" sz="1400" i="1" baseline="-25000" dirty="0" err="1">
                <a:latin typeface="Courier New" panose="02070309020205020404" pitchFamily="49" charset="0"/>
                <a:cs typeface="Courier New" panose="02070309020205020404" pitchFamily="49" charset="0"/>
                <a:sym typeface="Wingdings"/>
              </a:rPr>
              <a:t>k</a:t>
            </a:r>
            <a:r>
              <a:rPr lang="en-GB" sz="1400" i="1" baseline="-25000" dirty="0">
                <a:latin typeface="Courier New" panose="02070309020205020404" pitchFamily="49" charset="0"/>
                <a:cs typeface="Courier New" panose="02070309020205020404" pitchFamily="49" charset="0"/>
                <a:sym typeface="Wingdings"/>
              </a:rPr>
              <a:t>–</a:t>
            </a:r>
            <a:r>
              <a:rPr lang="en-GB" sz="1400" baseline="-25000" dirty="0">
                <a:latin typeface="Courier New" panose="02070309020205020404" pitchFamily="49" charset="0"/>
                <a:cs typeface="Courier New" panose="02070309020205020404" pitchFamily="49" charset="0"/>
                <a:sym typeface="Wingdings"/>
              </a:rPr>
              <a:t>1</a:t>
            </a:r>
            <a:endParaRPr lang="en-GB" sz="1400" dirty="0">
              <a:latin typeface="Courier New" panose="02070309020205020404" pitchFamily="49" charset="0"/>
              <a:cs typeface="Courier New" panose="02070309020205020404" pitchFamily="49" charset="0"/>
            </a:endParaRPr>
          </a:p>
          <a:p>
            <a:pPr marL="6350" lvl="2">
              <a:spcBef>
                <a:spcPts val="400"/>
              </a:spcBef>
              <a:tabLst>
                <a:tab pos="354013" algn="l"/>
                <a:tab pos="708025" algn="l"/>
                <a:tab pos="1062038" algn="l"/>
                <a:tab pos="1416050" algn="l"/>
              </a:tabLst>
            </a:pPr>
            <a:r>
              <a:rPr lang="en-GB" sz="1400" i="1" dirty="0">
                <a:latin typeface="Courier New" panose="02070309020205020404" pitchFamily="49" charset="0"/>
                <a:cs typeface="Courier New" panose="02070309020205020404" pitchFamily="49" charset="0"/>
              </a:rPr>
              <a:t>		N</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a</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R </a:t>
            </a: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a</a:t>
            </a: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r</a:t>
            </a:r>
            <a:r>
              <a:rPr lang="en-GB" sz="1400" dirty="0">
                <a:latin typeface="Courier New" panose="02070309020205020404" pitchFamily="49" charset="0"/>
                <a:cs typeface="Courier New" panose="02070309020205020404" pitchFamily="49" charset="0"/>
              </a:rPr>
              <a:t>-applicable in </a:t>
            </a:r>
            <a:r>
              <a:rPr lang="en-GB" sz="1400" i="1" dirty="0" err="1">
                <a:latin typeface="Courier New" panose="02070309020205020404" pitchFamily="49" charset="0"/>
                <a:cs typeface="Courier New" panose="02070309020205020404" pitchFamily="49" charset="0"/>
              </a:rPr>
              <a:t>ŝ</a:t>
            </a:r>
            <a:r>
              <a:rPr lang="en-GB" sz="1400" i="1" baseline="-25000" dirty="0" err="1">
                <a:latin typeface="Courier New" panose="02070309020205020404" pitchFamily="49" charset="0"/>
                <a:cs typeface="Courier New" panose="02070309020205020404" pitchFamily="49" charset="0"/>
                <a:sym typeface="Wingdings"/>
              </a:rPr>
              <a:t>k</a:t>
            </a:r>
            <a:r>
              <a:rPr lang="en-GB" sz="1400" dirty="0">
                <a:latin typeface="Courier New" panose="02070309020205020404" pitchFamily="49" charset="0"/>
                <a:cs typeface="Courier New" panose="02070309020205020404" pitchFamily="49" charset="0"/>
              </a:rPr>
              <a:t>}</a:t>
            </a:r>
          </a:p>
          <a:p>
            <a:pPr marL="6350" lvl="2">
              <a:spcBef>
                <a:spcPts val="400"/>
              </a:spcBef>
              <a:tabLst>
                <a:tab pos="354013" algn="l"/>
                <a:tab pos="708025" algn="l"/>
                <a:tab pos="1062038" algn="l"/>
                <a:tab pos="1416050" algn="l"/>
              </a:tabLst>
            </a:pPr>
            <a:r>
              <a:rPr lang="en-GB" sz="1400" i="1"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if</a:t>
            </a: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N</a:t>
            </a:r>
            <a:r>
              <a:rPr lang="en-GB" sz="1400" dirty="0">
                <a:latin typeface="Courier New" panose="02070309020205020404" pitchFamily="49" charset="0"/>
                <a:cs typeface="Courier New" panose="02070309020205020404" pitchFamily="49" charset="0"/>
              </a:rPr>
              <a:t> = ∅ </a:t>
            </a:r>
            <a:r>
              <a:rPr lang="en-GB" sz="1400" b="1" dirty="0">
                <a:latin typeface="Courier New" panose="02070309020205020404" pitchFamily="49" charset="0"/>
                <a:cs typeface="Courier New" panose="02070309020205020404" pitchFamily="49" charset="0"/>
              </a:rPr>
              <a:t>then</a:t>
            </a:r>
            <a:r>
              <a:rPr lang="en-GB" sz="1400" dirty="0">
                <a:latin typeface="Courier New" panose="02070309020205020404" pitchFamily="49" charset="0"/>
                <a:cs typeface="Courier New" panose="02070309020205020404" pitchFamily="49" charset="0"/>
              </a:rPr>
              <a:t> </a:t>
            </a:r>
          </a:p>
          <a:p>
            <a:pPr marL="6350" lvl="2">
              <a:spcBef>
                <a:spcPts val="400"/>
              </a:spcBef>
              <a:tabLst>
                <a:tab pos="354013" algn="l"/>
                <a:tab pos="708025" algn="l"/>
                <a:tab pos="1062038" algn="l"/>
                <a:tab pos="1416050" algn="l"/>
              </a:tabLst>
            </a:pPr>
            <a:r>
              <a:rPr lang="en-GB" sz="1400" i="1" dirty="0">
                <a:latin typeface="Courier New" panose="02070309020205020404" pitchFamily="49" charset="0"/>
                <a:cs typeface="Courier New" panose="02070309020205020404" pitchFamily="49" charset="0"/>
              </a:rPr>
              <a:t>		</a:t>
            </a: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return</a:t>
            </a:r>
            <a:r>
              <a:rPr lang="en-GB" sz="1400" dirty="0">
                <a:latin typeface="Courier New" panose="02070309020205020404" pitchFamily="49" charset="0"/>
                <a:cs typeface="Courier New" panose="02070309020205020404" pitchFamily="49" charset="0"/>
              </a:rPr>
              <a:t> failure</a:t>
            </a:r>
          </a:p>
        </p:txBody>
      </p:sp>
      <p:sp>
        <p:nvSpPr>
          <p:cNvPr id="13" name="Rectangle 12">
            <a:extLst>
              <a:ext uri="{FF2B5EF4-FFF2-40B4-BE49-F238E27FC236}">
                <a16:creationId xmlns:a16="http://schemas.microsoft.com/office/drawing/2014/main" id="{099C62F1-2F64-2409-CCB1-F9BEBCF306B8}"/>
              </a:ext>
            </a:extLst>
          </p:cNvPr>
          <p:cNvSpPr>
            <a:spLocks noChangeAspect="1"/>
          </p:cNvSpPr>
          <p:nvPr/>
        </p:nvSpPr>
        <p:spPr bwMode="auto">
          <a:xfrm>
            <a:off x="6607467" y="1888656"/>
            <a:ext cx="5074460" cy="1064368"/>
          </a:xfrm>
          <a:prstGeom prst="rect">
            <a:avLst/>
          </a:prstGeom>
          <a:noFill/>
          <a:ln w="28575" cap="flat" cmpd="sng" algn="ctr">
            <a:solidFill>
              <a:schemeClr val="accent3">
                <a:lumMod val="40000"/>
                <a:lumOff val="6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1600">
              <a:solidFill>
                <a:srgbClr val="081D58"/>
              </a:solidFill>
              <a:latin typeface="Helvetica" pitchFamily="-112" charset="0"/>
            </a:endParaRPr>
          </a:p>
        </p:txBody>
      </p:sp>
      <mc:AlternateContent xmlns:mc="http://schemas.openxmlformats.org/markup-compatibility/2006" xmlns:a14="http://schemas.microsoft.com/office/drawing/2010/main">
        <mc:Choice Requires="a14">
          <p:sp>
            <p:nvSpPr>
              <p:cNvPr id="14" name="Rectangle 13">
                <a:extLst>
                  <a:ext uri="{FF2B5EF4-FFF2-40B4-BE49-F238E27FC236}">
                    <a16:creationId xmlns:a16="http://schemas.microsoft.com/office/drawing/2014/main" id="{E1007EA4-88BF-FCF5-1890-6F9F340F9E77}"/>
                  </a:ext>
                </a:extLst>
              </p:cNvPr>
              <p:cNvSpPr/>
              <p:nvPr/>
            </p:nvSpPr>
            <p:spPr>
              <a:xfrm>
                <a:off x="355554" y="1667552"/>
                <a:ext cx="5166629" cy="933589"/>
              </a:xfrm>
              <a:prstGeom prst="rect">
                <a:avLst/>
              </a:prstGeom>
              <a:ln/>
            </p:spPr>
            <p:style>
              <a:lnRef idx="0">
                <a:schemeClr val="accent6"/>
              </a:lnRef>
              <a:fillRef idx="3">
                <a:schemeClr val="accent6"/>
              </a:fillRef>
              <a:effectRef idx="3">
                <a:schemeClr val="accent6"/>
              </a:effectRef>
              <a:fontRef idx="minor">
                <a:schemeClr val="lt1"/>
              </a:fontRef>
            </p:style>
            <p:txBody>
              <a:bodyPr wrap="square">
                <a:spAutoFit/>
              </a:bodyPr>
              <a:lstStyle/>
              <a:p>
                <a:r>
                  <a:rPr lang="en-US" sz="1600" dirty="0">
                    <a:cs typeface="Times New Roman"/>
                  </a:rPr>
                  <a:t> </a:t>
                </a:r>
                <a14:m>
                  <m:oMath xmlns:m="http://schemas.openxmlformats.org/officeDocument/2006/math">
                    <m:r>
                      <a:rPr lang="en-US" sz="1600" i="1" dirty="0">
                        <a:latin typeface="Cambria Math" panose="02040503050406030204" pitchFamily="18" charset="0"/>
                        <a:cs typeface="Times New Roman"/>
                      </a:rPr>
                      <m:t>𝑞𝑢𝑒𝑢𝑒</m:t>
                    </m:r>
                    <m:r>
                      <a:rPr lang="en-US" sz="1600" i="1" dirty="0">
                        <a:latin typeface="Cambria Math" panose="02040503050406030204" pitchFamily="18" charset="0"/>
                        <a:cs typeface="Times New Roman"/>
                      </a:rPr>
                      <m:t> =∅</m:t>
                    </m:r>
                  </m:oMath>
                </a14:m>
                <a:endParaRPr lang="ro-RO" sz="1600" dirty="0">
                  <a:cs typeface="Times New Roman"/>
                </a:endParaRPr>
              </a:p>
              <a:p>
                <a:pPr indent="-57150">
                  <a:spcBef>
                    <a:spcPts val="400"/>
                  </a:spcBef>
                </a:pPr>
                <a:r>
                  <a:rPr lang="en-US" sz="1600" dirty="0">
                    <a:cs typeface="Times New Roman"/>
                  </a:rPr>
                  <a:t> </a:t>
                </a:r>
                <a14:m>
                  <m:oMath xmlns:m="http://schemas.openxmlformats.org/officeDocument/2006/math">
                    <m:r>
                      <a:rPr lang="en-US" sz="1600" i="1" dirty="0">
                        <a:latin typeface="Cambria Math" panose="02040503050406030204" pitchFamily="18" charset="0"/>
                        <a:cs typeface="Times New Roman"/>
                      </a:rPr>
                      <m:t>𝐿𝑎𝑛𝑑𝑚𝑎𝑟𝑘𝑠</m:t>
                    </m:r>
                    <m:r>
                      <a:rPr lang="en-US" sz="1600" i="1" dirty="0">
                        <a:latin typeface="Cambria Math" panose="02040503050406030204" pitchFamily="18" charset="0"/>
                        <a:cs typeface="Times New Roman"/>
                      </a:rPr>
                      <m:t>=</m:t>
                    </m:r>
                    <m:d>
                      <m:dPr>
                        <m:begChr m:val="{"/>
                        <m:endChr m:val="}"/>
                        <m:ctrlPr>
                          <a:rPr lang="ro-RO" sz="1600" i="1" dirty="0">
                            <a:latin typeface="Cambria Math" panose="02040503050406030204" pitchFamily="18" charset="0"/>
                            <a:cs typeface="Calibri"/>
                          </a:rPr>
                        </m:ctrlPr>
                      </m:dPr>
                      <m:e>
                        <m:r>
                          <a:rPr lang="ro-RO" sz="1600" i="1" dirty="0">
                            <a:latin typeface="Cambria Math" panose="02040503050406030204" pitchFamily="18" charset="0"/>
                            <a:cs typeface="Calibri"/>
                          </a:rPr>
                          <m:t>𝑙𝑜𝑐</m:t>
                        </m:r>
                        <m:d>
                          <m:dPr>
                            <m:ctrlPr>
                              <a:rPr lang="ro-RO" sz="1600" i="1" dirty="0">
                                <a:latin typeface="Cambria Math" panose="02040503050406030204" pitchFamily="18" charset="0"/>
                                <a:cs typeface="Calibri"/>
                              </a:rPr>
                            </m:ctrlPr>
                          </m:dPr>
                          <m:e>
                            <m:r>
                              <a:rPr lang="ro-RO" sz="1600" i="1" dirty="0">
                                <a:latin typeface="Cambria Math" panose="02040503050406030204" pitchFamily="18" charset="0"/>
                                <a:cs typeface="Calibri"/>
                              </a:rPr>
                              <m:t>𝑐</m:t>
                            </m:r>
                            <m:r>
                              <a:rPr lang="ro-RO" sz="1600" i="1" dirty="0">
                                <a:latin typeface="Cambria Math" panose="02040503050406030204" pitchFamily="18" charset="0"/>
                                <a:cs typeface="Calibri"/>
                              </a:rPr>
                              <m:t>1</m:t>
                            </m:r>
                          </m:e>
                        </m:d>
                        <m:r>
                          <a:rPr lang="ro-RO" sz="1600" i="1" dirty="0">
                            <a:latin typeface="Cambria Math" panose="02040503050406030204" pitchFamily="18" charset="0"/>
                            <a:cs typeface="Calibri"/>
                          </a:rPr>
                          <m:t>=</m:t>
                        </m:r>
                        <m:r>
                          <a:rPr lang="ro-RO" sz="1600" i="1" dirty="0">
                            <a:latin typeface="Cambria Math" panose="02040503050406030204" pitchFamily="18" charset="0"/>
                            <a:cs typeface="Calibri"/>
                          </a:rPr>
                          <m:t>𝑟</m:t>
                        </m:r>
                        <m:r>
                          <a:rPr lang="ro-RO" sz="1600" i="1" dirty="0">
                            <a:latin typeface="Cambria Math" panose="02040503050406030204" pitchFamily="18" charset="0"/>
                            <a:cs typeface="Calibri"/>
                          </a:rPr>
                          <m:t>1</m:t>
                        </m:r>
                      </m:e>
                    </m:d>
                  </m:oMath>
                </a14:m>
                <a:endParaRPr lang="en-US" sz="1600" i="1" dirty="0">
                  <a:latin typeface="Times New Roman"/>
                  <a:cs typeface="Times New Roman"/>
                </a:endParaRPr>
              </a:p>
              <a:p>
                <a:pPr indent="-57150">
                  <a:spcBef>
                    <a:spcPts val="400"/>
                  </a:spcBef>
                </a:pPr>
                <a:r>
                  <a:rPr lang="en-US" sz="1600" dirty="0">
                    <a:cs typeface="Times New Roman"/>
                  </a:rPr>
                  <a:t> </a:t>
                </a:r>
                <a14:m>
                  <m:oMath xmlns:m="http://schemas.openxmlformats.org/officeDocument/2006/math">
                    <m:r>
                      <a:rPr lang="en-US" sz="1600" i="1" dirty="0">
                        <a:latin typeface="Cambria Math" panose="02040503050406030204" pitchFamily="18" charset="0"/>
                        <a:cs typeface="Times New Roman"/>
                      </a:rPr>
                      <m:t>𝑅</m:t>
                    </m:r>
                    <m:r>
                      <a:rPr lang="de-DE" sz="1600" i="1" dirty="0">
                        <a:latin typeface="Cambria Math" panose="02040503050406030204" pitchFamily="18" charset="0"/>
                        <a:cs typeface="Times New Roman"/>
                      </a:rPr>
                      <m:t>=</m:t>
                    </m:r>
                    <m:r>
                      <a:rPr lang="en-US" sz="1600" i="1" dirty="0">
                        <a:latin typeface="Cambria Math" panose="02040503050406030204" pitchFamily="18" charset="0"/>
                        <a:cs typeface="Times New Roman"/>
                      </a:rPr>
                      <m:t>{</m:t>
                    </m:r>
                    <m:r>
                      <a:rPr lang="de-DE" sz="1600" i="1" dirty="0">
                        <a:latin typeface="Cambria Math" panose="02040503050406030204" pitchFamily="18" charset="0"/>
                        <a:cs typeface="Calibri"/>
                      </a:rPr>
                      <m:t>𝑡𝑎𝑘𝑒</m:t>
                    </m:r>
                    <m:d>
                      <m:dPr>
                        <m:ctrlPr>
                          <a:rPr lang="en-US" sz="1600" i="1" dirty="0">
                            <a:latin typeface="Cambria Math" panose="02040503050406030204" pitchFamily="18" charset="0"/>
                            <a:cs typeface="Calibri"/>
                          </a:rPr>
                        </m:ctrlPr>
                      </m:dPr>
                      <m:e>
                        <m:r>
                          <a:rPr lang="en-US" sz="1600" i="1" dirty="0">
                            <a:latin typeface="Cambria Math" panose="02040503050406030204" pitchFamily="18" charset="0"/>
                            <a:cs typeface="Calibri"/>
                          </a:rPr>
                          <m:t>𝑟</m:t>
                        </m:r>
                        <m:r>
                          <a:rPr lang="en-US" sz="1600" i="1" dirty="0">
                            <a:latin typeface="Cambria Math" panose="02040503050406030204" pitchFamily="18" charset="0"/>
                            <a:cs typeface="Calibri"/>
                          </a:rPr>
                          <m:t>1,</m:t>
                        </m:r>
                        <m:r>
                          <a:rPr lang="en-US" sz="1600" i="1" dirty="0">
                            <a:latin typeface="Cambria Math" panose="02040503050406030204" pitchFamily="18" charset="0"/>
                            <a:cs typeface="Calibri"/>
                          </a:rPr>
                          <m:t>𝑑</m:t>
                        </m:r>
                        <m:r>
                          <a:rPr lang="en-US" sz="1600" i="1" dirty="0">
                            <a:latin typeface="Cambria Math" panose="02040503050406030204" pitchFamily="18" charset="0"/>
                            <a:cs typeface="Calibri"/>
                          </a:rPr>
                          <m:t>1,</m:t>
                        </m:r>
                        <m:r>
                          <a:rPr lang="en-US" sz="1600" i="1" dirty="0">
                            <a:latin typeface="Cambria Math" panose="02040503050406030204" pitchFamily="18" charset="0"/>
                            <a:cs typeface="Calibri"/>
                          </a:rPr>
                          <m:t>𝑐</m:t>
                        </m:r>
                        <m:r>
                          <a:rPr lang="en-US" sz="1600" i="1" dirty="0">
                            <a:latin typeface="Cambria Math" panose="02040503050406030204" pitchFamily="18" charset="0"/>
                            <a:cs typeface="Calibri"/>
                          </a:rPr>
                          <m:t>1</m:t>
                        </m:r>
                      </m:e>
                    </m:d>
                    <m:r>
                      <a:rPr lang="de-DE" sz="1600" b="0" i="1" dirty="0" smtClean="0">
                        <a:latin typeface="Cambria Math" panose="02040503050406030204" pitchFamily="18" charset="0"/>
                        <a:cs typeface="Calibri"/>
                      </a:rPr>
                      <m:t>,</m:t>
                    </m:r>
                    <m:r>
                      <a:rPr lang="de-DE" sz="1600" i="1" dirty="0">
                        <a:latin typeface="Cambria Math" panose="02040503050406030204" pitchFamily="18" charset="0"/>
                        <a:cs typeface="Calibri"/>
                      </a:rPr>
                      <m:t>𝑡𝑎𝑘𝑒</m:t>
                    </m:r>
                    <m:d>
                      <m:dPr>
                        <m:ctrlPr>
                          <a:rPr lang="en-US" sz="1600" i="1" dirty="0">
                            <a:latin typeface="Cambria Math" panose="02040503050406030204" pitchFamily="18" charset="0"/>
                            <a:cs typeface="Calibri"/>
                          </a:rPr>
                        </m:ctrlPr>
                      </m:dPr>
                      <m:e>
                        <m:r>
                          <a:rPr lang="en-US" sz="1600" i="1" dirty="0">
                            <a:latin typeface="Cambria Math" panose="02040503050406030204" pitchFamily="18" charset="0"/>
                            <a:cs typeface="Calibri"/>
                          </a:rPr>
                          <m:t>𝑟</m:t>
                        </m:r>
                        <m:r>
                          <a:rPr lang="en-US" sz="1600" i="1" dirty="0">
                            <a:latin typeface="Cambria Math" panose="02040503050406030204" pitchFamily="18" charset="0"/>
                            <a:cs typeface="Calibri"/>
                          </a:rPr>
                          <m:t>1,</m:t>
                        </m:r>
                        <m:r>
                          <a:rPr lang="en-US" sz="1600" i="1" dirty="0">
                            <a:latin typeface="Cambria Math" panose="02040503050406030204" pitchFamily="18" charset="0"/>
                            <a:cs typeface="Calibri"/>
                          </a:rPr>
                          <m:t>𝑑</m:t>
                        </m:r>
                        <m:r>
                          <a:rPr lang="en-US" sz="1600" i="1" dirty="0">
                            <a:latin typeface="Cambria Math" panose="02040503050406030204" pitchFamily="18" charset="0"/>
                            <a:cs typeface="Calibri"/>
                          </a:rPr>
                          <m:t>2,</m:t>
                        </m:r>
                        <m:r>
                          <a:rPr lang="en-US" sz="1600" i="1" dirty="0">
                            <a:latin typeface="Cambria Math" panose="02040503050406030204" pitchFamily="18" charset="0"/>
                            <a:cs typeface="Calibri"/>
                          </a:rPr>
                          <m:t>𝑐</m:t>
                        </m:r>
                        <m:r>
                          <a:rPr lang="en-US" sz="1600" i="1" dirty="0">
                            <a:latin typeface="Cambria Math" panose="02040503050406030204" pitchFamily="18" charset="0"/>
                            <a:cs typeface="Calibri"/>
                          </a:rPr>
                          <m:t>1</m:t>
                        </m:r>
                      </m:e>
                    </m:d>
                    <m:r>
                      <a:rPr lang="de-DE" sz="1600" b="0" i="1" dirty="0" smtClean="0">
                        <a:latin typeface="Cambria Math" panose="02040503050406030204" pitchFamily="18" charset="0"/>
                        <a:cs typeface="Calibri"/>
                      </a:rPr>
                      <m:t>,</m:t>
                    </m:r>
                    <m:r>
                      <a:rPr lang="de-DE" sz="1600" i="1" dirty="0">
                        <a:latin typeface="Cambria Math" panose="02040503050406030204" pitchFamily="18" charset="0"/>
                        <a:cs typeface="Calibri"/>
                      </a:rPr>
                      <m:t>𝑡𝑎𝑘𝑒</m:t>
                    </m:r>
                    <m:d>
                      <m:dPr>
                        <m:ctrlPr>
                          <a:rPr lang="en-US" sz="1600" i="1" dirty="0">
                            <a:latin typeface="Cambria Math" panose="02040503050406030204" pitchFamily="18" charset="0"/>
                            <a:cs typeface="Calibri"/>
                          </a:rPr>
                        </m:ctrlPr>
                      </m:dPr>
                      <m:e>
                        <m:r>
                          <a:rPr lang="en-US" sz="1600" i="1" dirty="0">
                            <a:latin typeface="Cambria Math" panose="02040503050406030204" pitchFamily="18" charset="0"/>
                            <a:cs typeface="Calibri"/>
                          </a:rPr>
                          <m:t>𝑟</m:t>
                        </m:r>
                        <m:r>
                          <a:rPr lang="en-US" sz="1600" i="1" dirty="0">
                            <a:latin typeface="Cambria Math" panose="02040503050406030204" pitchFamily="18" charset="0"/>
                            <a:cs typeface="Calibri"/>
                          </a:rPr>
                          <m:t>1,</m:t>
                        </m:r>
                        <m:r>
                          <a:rPr lang="en-US" sz="1600" i="1" dirty="0">
                            <a:latin typeface="Cambria Math" panose="02040503050406030204" pitchFamily="18" charset="0"/>
                            <a:cs typeface="Calibri"/>
                          </a:rPr>
                          <m:t>𝑑</m:t>
                        </m:r>
                        <m:r>
                          <a:rPr lang="en-US" sz="1600" i="1" dirty="0">
                            <a:latin typeface="Cambria Math" panose="02040503050406030204" pitchFamily="18" charset="0"/>
                            <a:cs typeface="Calibri"/>
                          </a:rPr>
                          <m:t>3,</m:t>
                        </m:r>
                        <m:r>
                          <a:rPr lang="en-US" sz="1600" i="1" dirty="0">
                            <a:latin typeface="Cambria Math" panose="02040503050406030204" pitchFamily="18" charset="0"/>
                            <a:cs typeface="Calibri"/>
                          </a:rPr>
                          <m:t>𝑐</m:t>
                        </m:r>
                        <m:r>
                          <a:rPr lang="en-US" sz="1600" i="1" dirty="0">
                            <a:latin typeface="Cambria Math" panose="02040503050406030204" pitchFamily="18" charset="0"/>
                            <a:cs typeface="Calibri"/>
                          </a:rPr>
                          <m:t>1</m:t>
                        </m:r>
                      </m:e>
                    </m:d>
                    <m:r>
                      <a:rPr lang="en-US" sz="1600" i="1" dirty="0">
                        <a:latin typeface="Cambria Math" panose="02040503050406030204" pitchFamily="18" charset="0"/>
                        <a:cs typeface="Times New Roman"/>
                      </a:rPr>
                      <m:t>}</m:t>
                    </m:r>
                  </m:oMath>
                </a14:m>
                <a:endParaRPr lang="en-US" sz="1600" dirty="0">
                  <a:cs typeface="Calibri"/>
                </a:endParaRPr>
              </a:p>
            </p:txBody>
          </p:sp>
        </mc:Choice>
        <mc:Fallback xmlns="">
          <p:sp>
            <p:nvSpPr>
              <p:cNvPr id="14" name="Rectangle 13">
                <a:extLst>
                  <a:ext uri="{FF2B5EF4-FFF2-40B4-BE49-F238E27FC236}">
                    <a16:creationId xmlns:a16="http://schemas.microsoft.com/office/drawing/2014/main" id="{E1007EA4-88BF-FCF5-1890-6F9F340F9E77}"/>
                  </a:ext>
                </a:extLst>
              </p:cNvPr>
              <p:cNvSpPr>
                <a:spLocks noRot="1" noChangeAspect="1" noMove="1" noResize="1" noEditPoints="1" noAdjustHandles="1" noChangeArrowheads="1" noChangeShapeType="1" noTextEdit="1"/>
              </p:cNvSpPr>
              <p:nvPr/>
            </p:nvSpPr>
            <p:spPr>
              <a:xfrm>
                <a:off x="355554" y="1667552"/>
                <a:ext cx="5166629" cy="933589"/>
              </a:xfrm>
              <a:prstGeom prst="rect">
                <a:avLst/>
              </a:prstGeom>
              <a:blipFill>
                <a:blip r:embed="rId3"/>
                <a:stretch>
                  <a:fillRect/>
                </a:stretch>
              </a:blipFill>
              <a:ln/>
            </p:spPr>
            <p:txBody>
              <a:bodyPr/>
              <a:lstStyle/>
              <a:p>
                <a:r>
                  <a:rPr lang="en-DE">
                    <a:noFill/>
                  </a:rPr>
                  <a:t> </a:t>
                </a:r>
              </a:p>
            </p:txBody>
          </p:sp>
        </mc:Fallback>
      </mc:AlternateContent>
      <p:grpSp>
        <p:nvGrpSpPr>
          <p:cNvPr id="5" name="Group 4">
            <a:extLst>
              <a:ext uri="{FF2B5EF4-FFF2-40B4-BE49-F238E27FC236}">
                <a16:creationId xmlns:a16="http://schemas.microsoft.com/office/drawing/2014/main" id="{D2B89595-B5EE-D1E3-2ACB-957CE6630521}"/>
              </a:ext>
            </a:extLst>
          </p:cNvPr>
          <p:cNvGrpSpPr/>
          <p:nvPr/>
        </p:nvGrpSpPr>
        <p:grpSpPr>
          <a:xfrm>
            <a:off x="5783079" y="4187207"/>
            <a:ext cx="4933848" cy="1557380"/>
            <a:chOff x="2302085" y="4885243"/>
            <a:chExt cx="5160824" cy="1557380"/>
          </a:xfrm>
        </p:grpSpPr>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FAF2D401-604B-187B-7821-A2BABCE9E13E}"/>
                    </a:ext>
                  </a:extLst>
                </p:cNvPr>
                <p:cNvSpPr/>
                <p:nvPr/>
              </p:nvSpPr>
              <p:spPr bwMode="auto">
                <a:xfrm>
                  <a:off x="2362762" y="4919129"/>
                  <a:ext cx="5026646" cy="1523494"/>
                </a:xfrm>
                <a:prstGeom prst="rect">
                  <a:avLst/>
                </a:prstGeom>
                <a:solidFill>
                  <a:srgbClr val="FFFFFF">
                    <a:alpha val="17000"/>
                  </a:srgbClr>
                </a:solidFill>
                <a:ln w="12700" cap="flat" cmpd="sng" algn="ctr">
                  <a:solidFill>
                    <a:schemeClr val="accent6"/>
                  </a:solid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eaLnBrk="0" fontAlgn="base" hangingPunct="0">
                    <a:spcBef>
                      <a:spcPct val="0"/>
                    </a:spcBef>
                    <a:spcAft>
                      <a:spcPct val="0"/>
                    </a:spcAft>
                  </a:pPr>
                  <a:r>
                    <a:rPr lang="en-US" sz="1600" dirty="0">
                      <a:solidFill>
                        <a:schemeClr val="tx1"/>
                      </a:solidFill>
                      <a:latin typeface="Helvetica" pitchFamily="-112" charset="0"/>
                    </a:rPr>
                    <a:t>RPG using </a:t>
                  </a:r>
                  <a14:m>
                    <m:oMath xmlns:m="http://schemas.openxmlformats.org/officeDocument/2006/math">
                      <m:r>
                        <a:rPr lang="de-DE" sz="1600" i="1">
                          <a:solidFill>
                            <a:schemeClr val="tx1"/>
                          </a:solidFill>
                          <a:latin typeface="Cambria Math" panose="02040503050406030204" pitchFamily="18" charset="0"/>
                        </a:rPr>
                        <m:t>𝐴</m:t>
                      </m:r>
                      <m:r>
                        <a:rPr lang="de-DE" sz="1600" i="1">
                          <a:solidFill>
                            <a:schemeClr val="tx1"/>
                          </a:solidFill>
                          <a:latin typeface="Cambria Math" panose="02040503050406030204" pitchFamily="18" charset="0"/>
                        </a:rPr>
                        <m:t>\</m:t>
                      </m:r>
                      <m:r>
                        <m:rPr>
                          <m:sty m:val="p"/>
                        </m:rPr>
                        <a:rPr lang="de-DE" sz="1600" i="1">
                          <a:solidFill>
                            <a:schemeClr val="tx1"/>
                          </a:solidFill>
                          <a:latin typeface="Cambria Math" panose="02040503050406030204" pitchFamily="18" charset="0"/>
                        </a:rPr>
                        <m:t>R</m:t>
                      </m:r>
                    </m:oMath>
                  </a14:m>
                  <a:endParaRPr lang="en-US" sz="1600" dirty="0">
                    <a:solidFill>
                      <a:schemeClr val="tx1"/>
                    </a:solidFill>
                    <a:latin typeface="Helvetica" pitchFamily="-112" charset="0"/>
                  </a:endParaRPr>
                </a:p>
              </p:txBody>
            </p:sp>
          </mc:Choice>
          <mc:Fallback xmlns="">
            <p:sp>
              <p:nvSpPr>
                <p:cNvPr id="7" name="Rectangle 6">
                  <a:extLst>
                    <a:ext uri="{FF2B5EF4-FFF2-40B4-BE49-F238E27FC236}">
                      <a16:creationId xmlns:a16="http://schemas.microsoft.com/office/drawing/2014/main" id="{FAF2D401-604B-187B-7821-A2BABCE9E13E}"/>
                    </a:ext>
                  </a:extLst>
                </p:cNvPr>
                <p:cNvSpPr>
                  <a:spLocks noRot="1" noChangeAspect="1" noMove="1" noResize="1" noEditPoints="1" noAdjustHandles="1" noChangeArrowheads="1" noChangeShapeType="1" noTextEdit="1"/>
                </p:cNvSpPr>
                <p:nvPr/>
              </p:nvSpPr>
              <p:spPr bwMode="auto">
                <a:xfrm>
                  <a:off x="2362762" y="4919129"/>
                  <a:ext cx="5026646" cy="1523494"/>
                </a:xfrm>
                <a:prstGeom prst="rect">
                  <a:avLst/>
                </a:prstGeom>
                <a:blipFill>
                  <a:blip r:embed="rId4"/>
                  <a:stretch>
                    <a:fillRect l="-526" b="-4918"/>
                  </a:stretch>
                </a:blipFill>
                <a:ln w="12700" cap="flat" cmpd="sng" algn="ctr">
                  <a:solidFill>
                    <a:schemeClr val="accent6"/>
                  </a:solidFill>
                  <a:prstDash val="solid"/>
                  <a:round/>
                  <a:headEnd type="none" w="med" len="med"/>
                  <a:tailEnd type="none" w="med" len="med"/>
                </a:ln>
                <a:effectLst/>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76E94699-D56B-90FD-150E-62F942053815}"/>
                    </a:ext>
                  </a:extLst>
                </p:cNvPr>
                <p:cNvSpPr/>
                <p:nvPr/>
              </p:nvSpPr>
              <p:spPr>
                <a:xfrm>
                  <a:off x="2302085" y="4905649"/>
                  <a:ext cx="1756291" cy="1031051"/>
                </a:xfrm>
                <a:prstGeom prst="rect">
                  <a:avLst/>
                </a:prstGeom>
                <a:noFill/>
              </p:spPr>
              <p:txBody>
                <a:bodyPr wrap="none" bIns="0">
                  <a:spAutoFit/>
                </a:bodyPr>
                <a:lstStyle/>
                <a:p>
                  <a:pPr indent="-342900">
                    <a:tabLst>
                      <a:tab pos="1198563" algn="l"/>
                      <a:tab pos="2395538" algn="l"/>
                    </a:tabLst>
                  </a:pPr>
                  <a:r>
                    <a:rPr lang="en-US" sz="1600" i="1" dirty="0">
                      <a:solidFill>
                        <a:schemeClr val="tx1"/>
                      </a:solidFill>
                      <a:latin typeface="Times New Roman"/>
                      <a:cs typeface="Times New Roman"/>
                    </a:rPr>
                    <a:t>           </a:t>
                  </a:r>
                  <a14:m>
                    <m:oMath xmlns:m="http://schemas.openxmlformats.org/officeDocument/2006/math">
                      <m:sSub>
                        <m:sSubPr>
                          <m:ctrlPr>
                            <a:rPr lang="de-DE" sz="1600" i="1" dirty="0">
                              <a:solidFill>
                                <a:schemeClr val="tx1"/>
                              </a:solidFill>
                              <a:latin typeface="Cambria Math" panose="02040503050406030204" pitchFamily="18" charset="0"/>
                              <a:cs typeface="Times New Roman"/>
                            </a:rPr>
                          </m:ctrlPr>
                        </m:sSubPr>
                        <m:e>
                          <m:acc>
                            <m:accPr>
                              <m:chr m:val="̂"/>
                              <m:ctrlPr>
                                <a:rPr lang="en-US" sz="1600" i="1" dirty="0">
                                  <a:solidFill>
                                    <a:schemeClr val="tx1"/>
                                  </a:solidFill>
                                  <a:latin typeface="Cambria Math" panose="02040503050406030204" pitchFamily="18" charset="0"/>
                                  <a:cs typeface="Times New Roman"/>
                                </a:rPr>
                              </m:ctrlPr>
                            </m:accPr>
                            <m:e>
                              <m:r>
                                <a:rPr lang="de-DE" sz="1600" i="1" dirty="0">
                                  <a:solidFill>
                                    <a:schemeClr val="tx1"/>
                                  </a:solidFill>
                                  <a:latin typeface="Cambria Math" panose="02040503050406030204" pitchFamily="18" charset="0"/>
                                  <a:cs typeface="Times New Roman"/>
                                </a:rPr>
                                <m:t>𝑠</m:t>
                              </m:r>
                            </m:e>
                          </m:acc>
                        </m:e>
                        <m:sub>
                          <m:r>
                            <a:rPr lang="de-DE" sz="1600" i="1" dirty="0">
                              <a:solidFill>
                                <a:schemeClr val="tx1"/>
                              </a:solidFill>
                              <a:latin typeface="Cambria Math" panose="02040503050406030204" pitchFamily="18" charset="0"/>
                              <a:cs typeface="Times New Roman"/>
                            </a:rPr>
                            <m:t>0</m:t>
                          </m:r>
                        </m:sub>
                      </m:sSub>
                      <m:r>
                        <a:rPr lang="en-US" sz="1600" i="1" dirty="0">
                          <a:solidFill>
                            <a:schemeClr val="tx1"/>
                          </a:solidFill>
                          <a:latin typeface="Cambria Math" panose="02040503050406030204" pitchFamily="18" charset="0"/>
                          <a:cs typeface="Times New Roman"/>
                        </a:rPr>
                        <m:t>:</m:t>
                      </m:r>
                    </m:oMath>
                  </a14:m>
                  <a:endParaRPr lang="en-US" sz="1600" baseline="30000" dirty="0">
                    <a:solidFill>
                      <a:schemeClr val="tx1"/>
                    </a:solidFill>
                    <a:latin typeface="Times New Roman"/>
                    <a:cs typeface="Times New Roman"/>
                  </a:endParaRPr>
                </a:p>
                <a:p>
                  <a:pPr indent="-342900">
                    <a:tabLst>
                      <a:tab pos="1198563" algn="l"/>
                      <a:tab pos="2395538" algn="l"/>
                    </a:tabLst>
                  </a:pPr>
                  <a:r>
                    <a:rPr lang="en-US" sz="1600" dirty="0">
                      <a:solidFill>
                        <a:schemeClr val="tx1"/>
                      </a:solidFill>
                      <a:cs typeface="Calibri"/>
                    </a:rPr>
                    <a:t> </a:t>
                  </a:r>
                  <a14:m>
                    <m:oMath xmlns:m="http://schemas.openxmlformats.org/officeDocument/2006/math">
                      <m:r>
                        <a:rPr lang="en-US" sz="1600" i="1" dirty="0" err="1">
                          <a:solidFill>
                            <a:schemeClr val="tx1"/>
                          </a:solidFill>
                          <a:latin typeface="Cambria Math" panose="02040503050406030204" pitchFamily="18" charset="0"/>
                          <a:cs typeface="Calibri"/>
                        </a:rPr>
                        <m:t>𝑙𝑜𝑐</m:t>
                      </m:r>
                      <m:d>
                        <m:dPr>
                          <m:ctrlPr>
                            <a:rPr lang="en-US" sz="1600" i="1" dirty="0">
                              <a:solidFill>
                                <a:schemeClr val="tx1"/>
                              </a:solidFill>
                              <a:latin typeface="Cambria Math" panose="02040503050406030204" pitchFamily="18" charset="0"/>
                              <a:cs typeface="Calibri"/>
                            </a:rPr>
                          </m:ctrlPr>
                        </m:dPr>
                        <m:e>
                          <m:r>
                            <a:rPr lang="en-US" sz="1600" i="1" dirty="0">
                              <a:solidFill>
                                <a:schemeClr val="tx1"/>
                              </a:solidFill>
                              <a:latin typeface="Cambria Math" panose="02040503050406030204" pitchFamily="18" charset="0"/>
                              <a:cs typeface="Calibri"/>
                            </a:rPr>
                            <m:t>𝑐</m:t>
                          </m:r>
                          <m:r>
                            <a:rPr lang="en-US" sz="1600" i="1" dirty="0">
                              <a:solidFill>
                                <a:schemeClr val="tx1"/>
                              </a:solidFill>
                              <a:latin typeface="Cambria Math" panose="02040503050406030204" pitchFamily="18" charset="0"/>
                              <a:cs typeface="Calibri"/>
                            </a:rPr>
                            <m:t>1</m:t>
                          </m:r>
                        </m:e>
                      </m:d>
                      <m:r>
                        <a:rPr lang="is-IS" sz="1600" i="1" dirty="0">
                          <a:solidFill>
                            <a:schemeClr val="tx1"/>
                          </a:solidFill>
                          <a:latin typeface="Cambria Math" panose="02040503050406030204" pitchFamily="18" charset="0"/>
                          <a:cs typeface="Calibri"/>
                        </a:rPr>
                        <m:t>=</m:t>
                      </m:r>
                      <m:r>
                        <a:rPr lang="en-US" sz="1600" i="1" dirty="0">
                          <a:solidFill>
                            <a:schemeClr val="tx1"/>
                          </a:solidFill>
                          <a:latin typeface="Cambria Math" panose="02040503050406030204" pitchFamily="18" charset="0"/>
                          <a:cs typeface="Calibri"/>
                        </a:rPr>
                        <m:t>𝑑</m:t>
                      </m:r>
                      <m:r>
                        <a:rPr lang="en-US" sz="1600" i="1" dirty="0">
                          <a:solidFill>
                            <a:schemeClr val="tx1"/>
                          </a:solidFill>
                          <a:latin typeface="Cambria Math" panose="02040503050406030204" pitchFamily="18" charset="0"/>
                          <a:cs typeface="Calibri"/>
                        </a:rPr>
                        <m:t>1</m:t>
                      </m:r>
                    </m:oMath>
                  </a14:m>
                  <a:endParaRPr lang="en-US" sz="1600" dirty="0">
                    <a:solidFill>
                      <a:schemeClr val="tx1"/>
                    </a:solidFill>
                    <a:latin typeface="Calibri"/>
                    <a:cs typeface="Calibri"/>
                  </a:endParaRPr>
                </a:p>
                <a:p>
                  <a:pPr indent="-342900">
                    <a:tabLst>
                      <a:tab pos="1198563" algn="l"/>
                      <a:tab pos="2395538" algn="l"/>
                    </a:tabLst>
                  </a:pPr>
                  <a:r>
                    <a:rPr lang="en-US" sz="1600" dirty="0">
                      <a:solidFill>
                        <a:schemeClr val="tx1"/>
                      </a:solidFill>
                      <a:cs typeface="Calibri"/>
                    </a:rPr>
                    <a:t> </a:t>
                  </a:r>
                  <a14:m>
                    <m:oMath xmlns:m="http://schemas.openxmlformats.org/officeDocument/2006/math">
                      <m:r>
                        <a:rPr lang="en-US" sz="1600" i="1" dirty="0" err="1">
                          <a:solidFill>
                            <a:schemeClr val="tx1"/>
                          </a:solidFill>
                          <a:latin typeface="Cambria Math" panose="02040503050406030204" pitchFamily="18" charset="0"/>
                          <a:cs typeface="Calibri"/>
                        </a:rPr>
                        <m:t>𝑙𝑜𝑐</m:t>
                      </m:r>
                      <m:d>
                        <m:dPr>
                          <m:ctrlPr>
                            <a:rPr lang="en-US" sz="1600" i="1" dirty="0">
                              <a:solidFill>
                                <a:schemeClr val="tx1"/>
                              </a:solidFill>
                              <a:latin typeface="Cambria Math" panose="02040503050406030204" pitchFamily="18" charset="0"/>
                              <a:cs typeface="Calibri"/>
                            </a:rPr>
                          </m:ctrlPr>
                        </m:dPr>
                        <m:e>
                          <m:r>
                            <a:rPr lang="en-US" sz="1600" i="1" dirty="0">
                              <a:solidFill>
                                <a:schemeClr val="tx1"/>
                              </a:solidFill>
                              <a:latin typeface="Cambria Math" panose="02040503050406030204" pitchFamily="18" charset="0"/>
                              <a:cs typeface="Calibri"/>
                            </a:rPr>
                            <m:t>𝑟</m:t>
                          </m:r>
                          <m:r>
                            <a:rPr lang="en-US" sz="1600" i="1" dirty="0">
                              <a:solidFill>
                                <a:schemeClr val="tx1"/>
                              </a:solidFill>
                              <a:latin typeface="Cambria Math" panose="02040503050406030204" pitchFamily="18" charset="0"/>
                              <a:cs typeface="Calibri"/>
                            </a:rPr>
                            <m:t>1</m:t>
                          </m:r>
                        </m:e>
                      </m:d>
                      <m:r>
                        <a:rPr lang="is-IS" sz="1600" i="1" dirty="0">
                          <a:solidFill>
                            <a:schemeClr val="tx1"/>
                          </a:solidFill>
                          <a:latin typeface="Cambria Math" panose="02040503050406030204" pitchFamily="18" charset="0"/>
                          <a:cs typeface="Calibri"/>
                        </a:rPr>
                        <m:t>=</m:t>
                      </m:r>
                      <m:r>
                        <a:rPr lang="en-US" sz="1600" i="1" dirty="0">
                          <a:solidFill>
                            <a:schemeClr val="tx1"/>
                          </a:solidFill>
                          <a:latin typeface="Cambria Math" panose="02040503050406030204" pitchFamily="18" charset="0"/>
                          <a:cs typeface="Calibri"/>
                        </a:rPr>
                        <m:t>𝑑</m:t>
                      </m:r>
                      <m:r>
                        <a:rPr lang="en-US" sz="1600" i="1" dirty="0">
                          <a:solidFill>
                            <a:schemeClr val="tx1"/>
                          </a:solidFill>
                          <a:latin typeface="Cambria Math" panose="02040503050406030204" pitchFamily="18" charset="0"/>
                          <a:cs typeface="Calibri"/>
                        </a:rPr>
                        <m:t>3</m:t>
                      </m:r>
                    </m:oMath>
                  </a14:m>
                  <a:endParaRPr lang="de-DE" sz="1600" i="1" dirty="0">
                    <a:solidFill>
                      <a:schemeClr val="tx1"/>
                    </a:solidFill>
                    <a:latin typeface="Cambria Math" panose="02040503050406030204" pitchFamily="18" charset="0"/>
                    <a:cs typeface="Calibri"/>
                  </a:endParaRPr>
                </a:p>
                <a:p>
                  <a:pPr indent="-342900">
                    <a:tabLst>
                      <a:tab pos="1198563" algn="l"/>
                      <a:tab pos="2395538" algn="l"/>
                    </a:tabLst>
                  </a:pPr>
                  <a:r>
                    <a:rPr lang="en-US" sz="1600" dirty="0">
                      <a:solidFill>
                        <a:schemeClr val="tx1"/>
                      </a:solidFill>
                      <a:cs typeface="Calibri"/>
                    </a:rPr>
                    <a:t> </a:t>
                  </a:r>
                  <a14:m>
                    <m:oMath xmlns:m="http://schemas.openxmlformats.org/officeDocument/2006/math">
                      <m:r>
                        <a:rPr lang="en-US" sz="1600" i="1" dirty="0">
                          <a:solidFill>
                            <a:schemeClr val="tx1"/>
                          </a:solidFill>
                          <a:latin typeface="Cambria Math" panose="02040503050406030204" pitchFamily="18" charset="0"/>
                          <a:cs typeface="Calibri"/>
                        </a:rPr>
                        <m:t>𝑐𝑎𝑟𝑔𝑜</m:t>
                      </m:r>
                      <m:d>
                        <m:dPr>
                          <m:ctrlPr>
                            <a:rPr lang="en-US" sz="1600" i="1" dirty="0">
                              <a:solidFill>
                                <a:schemeClr val="tx1"/>
                              </a:solidFill>
                              <a:latin typeface="Cambria Math" panose="02040503050406030204" pitchFamily="18" charset="0"/>
                              <a:cs typeface="Calibri"/>
                            </a:rPr>
                          </m:ctrlPr>
                        </m:dPr>
                        <m:e>
                          <m:r>
                            <a:rPr lang="en-US" sz="1600" i="1" dirty="0">
                              <a:solidFill>
                                <a:schemeClr val="tx1"/>
                              </a:solidFill>
                              <a:latin typeface="Cambria Math" panose="02040503050406030204" pitchFamily="18" charset="0"/>
                              <a:cs typeface="Calibri"/>
                            </a:rPr>
                            <m:t>𝑟</m:t>
                          </m:r>
                          <m:r>
                            <a:rPr lang="en-US" sz="1600" i="1" dirty="0">
                              <a:solidFill>
                                <a:schemeClr val="tx1"/>
                              </a:solidFill>
                              <a:latin typeface="Cambria Math" panose="02040503050406030204" pitchFamily="18" charset="0"/>
                              <a:cs typeface="Calibri"/>
                            </a:rPr>
                            <m:t>1</m:t>
                          </m:r>
                        </m:e>
                      </m:d>
                      <m:r>
                        <a:rPr lang="is-IS" sz="1600" i="1" dirty="0">
                          <a:solidFill>
                            <a:schemeClr val="tx1"/>
                          </a:solidFill>
                          <a:latin typeface="Cambria Math" panose="02040503050406030204" pitchFamily="18" charset="0"/>
                          <a:cs typeface="Calibri"/>
                        </a:rPr>
                        <m:t>=</m:t>
                      </m:r>
                      <m:r>
                        <a:rPr lang="en-US" sz="1600" i="1" dirty="0">
                          <a:solidFill>
                            <a:schemeClr val="tx1"/>
                          </a:solidFill>
                          <a:latin typeface="Cambria Math" panose="02040503050406030204" pitchFamily="18" charset="0"/>
                          <a:cs typeface="Calibri"/>
                        </a:rPr>
                        <m:t>𝑛𝑖𝑙</m:t>
                      </m:r>
                    </m:oMath>
                  </a14:m>
                  <a:endParaRPr lang="en-US" sz="1600" dirty="0">
                    <a:solidFill>
                      <a:schemeClr val="tx1"/>
                    </a:solidFill>
                    <a:latin typeface="Times New Roman"/>
                    <a:cs typeface="Times New Roman"/>
                  </a:endParaRPr>
                </a:p>
              </p:txBody>
            </p:sp>
          </mc:Choice>
          <mc:Fallback xmlns="">
            <p:sp>
              <p:nvSpPr>
                <p:cNvPr id="8" name="Rectangle 7">
                  <a:extLst>
                    <a:ext uri="{FF2B5EF4-FFF2-40B4-BE49-F238E27FC236}">
                      <a16:creationId xmlns:a16="http://schemas.microsoft.com/office/drawing/2014/main" id="{76E94699-D56B-90FD-150E-62F942053815}"/>
                    </a:ext>
                  </a:extLst>
                </p:cNvPr>
                <p:cNvSpPr>
                  <a:spLocks noRot="1" noChangeAspect="1" noMove="1" noResize="1" noEditPoints="1" noAdjustHandles="1" noChangeArrowheads="1" noChangeShapeType="1" noTextEdit="1"/>
                </p:cNvSpPr>
                <p:nvPr/>
              </p:nvSpPr>
              <p:spPr>
                <a:xfrm>
                  <a:off x="2302085" y="4905649"/>
                  <a:ext cx="1756291" cy="1031051"/>
                </a:xfrm>
                <a:prstGeom prst="rect">
                  <a:avLst/>
                </a:prstGeom>
                <a:blipFill>
                  <a:blip r:embed="rId5"/>
                  <a:stretch>
                    <a:fillRect b="-4878"/>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B6B98AA4-980B-046F-20DE-EA589A91F757}"/>
                    </a:ext>
                  </a:extLst>
                </p:cNvPr>
                <p:cNvSpPr/>
                <p:nvPr/>
              </p:nvSpPr>
              <p:spPr>
                <a:xfrm>
                  <a:off x="3962745" y="4889199"/>
                  <a:ext cx="1807332" cy="784830"/>
                </a:xfrm>
                <a:prstGeom prst="rect">
                  <a:avLst/>
                </a:prstGeom>
                <a:noFill/>
              </p:spPr>
              <p:txBody>
                <a:bodyPr wrap="none" bIns="0">
                  <a:spAutoFit/>
                </a:bodyPr>
                <a:lstStyle/>
                <a:p>
                  <a:pPr indent="-342900">
                    <a:tabLst>
                      <a:tab pos="1198563" algn="l"/>
                      <a:tab pos="2395538" algn="l"/>
                    </a:tabLst>
                  </a:pPr>
                  <a:r>
                    <a:rPr lang="en-US" sz="1600" i="1" dirty="0">
                      <a:latin typeface="Times New Roman" charset="0"/>
                    </a:rPr>
                    <a:t>          </a:t>
                  </a:r>
                  <a14:m>
                    <m:oMath xmlns:m="http://schemas.openxmlformats.org/officeDocument/2006/math">
                      <m:sSub>
                        <m:sSubPr>
                          <m:ctrlPr>
                            <a:rPr lang="de-DE" sz="1600" i="1" dirty="0">
                              <a:latin typeface="Cambria Math" panose="02040503050406030204" pitchFamily="18" charset="0"/>
                            </a:rPr>
                          </m:ctrlPr>
                        </m:sSubPr>
                        <m:e>
                          <m:r>
                            <a:rPr lang="en-US" sz="1600" i="1" dirty="0">
                              <a:latin typeface="Cambria Math" panose="02040503050406030204" pitchFamily="18" charset="0"/>
                            </a:rPr>
                            <m:t>𝐴</m:t>
                          </m:r>
                        </m:e>
                        <m:sub>
                          <m:r>
                            <a:rPr lang="de-DE" sz="1600" i="1" dirty="0">
                              <a:latin typeface="Cambria Math" panose="02040503050406030204" pitchFamily="18" charset="0"/>
                            </a:rPr>
                            <m:t>1</m:t>
                          </m:r>
                        </m:sub>
                      </m:sSub>
                      <m:r>
                        <a:rPr lang="en-US" sz="1600" i="1" dirty="0">
                          <a:latin typeface="Cambria Math" panose="02040503050406030204" pitchFamily="18" charset="0"/>
                        </a:rPr>
                        <m:t>:</m:t>
                      </m:r>
                    </m:oMath>
                  </a14:m>
                  <a:endParaRPr lang="en-US" sz="1600" baseline="30000" dirty="0">
                    <a:latin typeface="Times New Roman"/>
                    <a:cs typeface="Times New Roman"/>
                  </a:endParaRPr>
                </a:p>
                <a:p>
                  <a:pPr indent="-342900">
                    <a:tabLst>
                      <a:tab pos="1198563" algn="l"/>
                      <a:tab pos="2395538" algn="l"/>
                    </a:tabLst>
                  </a:pPr>
                  <a:r>
                    <a:rPr lang="en-US" sz="1600" dirty="0">
                      <a:ea typeface="Calibri"/>
                      <a:cs typeface="Calibri"/>
                    </a:rPr>
                    <a:t> </a:t>
                  </a:r>
                  <a14:m>
                    <m:oMath xmlns:m="http://schemas.openxmlformats.org/officeDocument/2006/math">
                      <m:r>
                        <a:rPr lang="en-US" sz="1600" i="1" dirty="0">
                          <a:latin typeface="Cambria Math" panose="02040503050406030204" pitchFamily="18" charset="0"/>
                          <a:ea typeface="Calibri"/>
                          <a:cs typeface="Calibri"/>
                        </a:rPr>
                        <m:t>𝑚𝑜𝑣𝑒</m:t>
                      </m:r>
                      <m:d>
                        <m:dPr>
                          <m:ctrlPr>
                            <a:rPr lang="en-US" sz="1600" i="1" dirty="0">
                              <a:latin typeface="Cambria Math" panose="02040503050406030204" pitchFamily="18" charset="0"/>
                              <a:ea typeface="Calibri"/>
                              <a:cs typeface="Calibri"/>
                            </a:rPr>
                          </m:ctrlPr>
                        </m:dPr>
                        <m:e>
                          <m:r>
                            <a:rPr lang="en-US" sz="1600" i="1" dirty="0">
                              <a:latin typeface="Cambria Math" panose="02040503050406030204" pitchFamily="18" charset="0"/>
                              <a:ea typeface="Calibri"/>
                              <a:cs typeface="Calibri"/>
                            </a:rPr>
                            <m:t>𝑟</m:t>
                          </m:r>
                          <m:r>
                            <a:rPr lang="en-US" sz="1600" i="1" dirty="0">
                              <a:latin typeface="Cambria Math" panose="02040503050406030204" pitchFamily="18" charset="0"/>
                              <a:ea typeface="Calibri"/>
                              <a:cs typeface="Calibri"/>
                            </a:rPr>
                            <m:t>1,</m:t>
                          </m:r>
                          <m:r>
                            <a:rPr lang="en-US" sz="1600" i="1" dirty="0">
                              <a:latin typeface="Cambria Math" panose="02040503050406030204" pitchFamily="18" charset="0"/>
                              <a:ea typeface="Calibri"/>
                              <a:cs typeface="Calibri"/>
                            </a:rPr>
                            <m:t>𝑑</m:t>
                          </m:r>
                          <m:r>
                            <a:rPr lang="en-US" sz="1600" i="1" dirty="0">
                              <a:latin typeface="Cambria Math" panose="02040503050406030204" pitchFamily="18" charset="0"/>
                              <a:ea typeface="Calibri"/>
                              <a:cs typeface="Calibri"/>
                            </a:rPr>
                            <m:t>3,</m:t>
                          </m:r>
                          <m:r>
                            <a:rPr lang="en-US" sz="1600" i="1" dirty="0">
                              <a:latin typeface="Cambria Math" panose="02040503050406030204" pitchFamily="18" charset="0"/>
                              <a:ea typeface="Calibri"/>
                              <a:cs typeface="Calibri"/>
                            </a:rPr>
                            <m:t>𝑑</m:t>
                          </m:r>
                          <m:r>
                            <a:rPr lang="en-US" sz="1600" i="1" dirty="0">
                              <a:latin typeface="Cambria Math" panose="02040503050406030204" pitchFamily="18" charset="0"/>
                              <a:ea typeface="Calibri"/>
                              <a:cs typeface="Calibri"/>
                            </a:rPr>
                            <m:t>1</m:t>
                          </m:r>
                        </m:e>
                      </m:d>
                    </m:oMath>
                  </a14:m>
                  <a:endParaRPr lang="en-US" sz="1600" dirty="0">
                    <a:latin typeface="Calibri"/>
                    <a:ea typeface="Calibri"/>
                    <a:cs typeface="Calibri"/>
                  </a:endParaRPr>
                </a:p>
                <a:p>
                  <a:pPr indent="-342900">
                    <a:tabLst>
                      <a:tab pos="1198563" algn="l"/>
                      <a:tab pos="2395538" algn="l"/>
                    </a:tabLst>
                  </a:pPr>
                  <a:r>
                    <a:rPr lang="en-US" sz="1600" dirty="0">
                      <a:ea typeface="Calibri"/>
                      <a:cs typeface="Calibri"/>
                    </a:rPr>
                    <a:t> </a:t>
                  </a:r>
                  <a14:m>
                    <m:oMath xmlns:m="http://schemas.openxmlformats.org/officeDocument/2006/math">
                      <m:r>
                        <a:rPr lang="en-US" sz="1600" i="1" dirty="0">
                          <a:latin typeface="Cambria Math" panose="02040503050406030204" pitchFamily="18" charset="0"/>
                          <a:ea typeface="Calibri"/>
                          <a:cs typeface="Calibri"/>
                        </a:rPr>
                        <m:t>𝑚𝑜𝑣𝑒</m:t>
                      </m:r>
                      <m:d>
                        <m:dPr>
                          <m:ctrlPr>
                            <a:rPr lang="en-US" sz="1600" i="1" dirty="0">
                              <a:latin typeface="Cambria Math" panose="02040503050406030204" pitchFamily="18" charset="0"/>
                              <a:ea typeface="Calibri"/>
                              <a:cs typeface="Calibri"/>
                            </a:rPr>
                          </m:ctrlPr>
                        </m:dPr>
                        <m:e>
                          <m:r>
                            <a:rPr lang="en-US" sz="1600" i="1" dirty="0">
                              <a:latin typeface="Cambria Math" panose="02040503050406030204" pitchFamily="18" charset="0"/>
                              <a:ea typeface="Calibri"/>
                              <a:cs typeface="Calibri"/>
                            </a:rPr>
                            <m:t>𝑟</m:t>
                          </m:r>
                          <m:r>
                            <a:rPr lang="en-US" sz="1600" i="1" dirty="0">
                              <a:latin typeface="Cambria Math" panose="02040503050406030204" pitchFamily="18" charset="0"/>
                              <a:ea typeface="Calibri"/>
                              <a:cs typeface="Calibri"/>
                            </a:rPr>
                            <m:t>1,</m:t>
                          </m:r>
                          <m:r>
                            <a:rPr lang="en-US" sz="1600" i="1" dirty="0">
                              <a:latin typeface="Cambria Math" panose="02040503050406030204" pitchFamily="18" charset="0"/>
                              <a:ea typeface="Calibri"/>
                              <a:cs typeface="Calibri"/>
                            </a:rPr>
                            <m:t>𝑑</m:t>
                          </m:r>
                          <m:r>
                            <a:rPr lang="en-US" sz="1600" i="1" dirty="0">
                              <a:latin typeface="Cambria Math" panose="02040503050406030204" pitchFamily="18" charset="0"/>
                              <a:ea typeface="Calibri"/>
                              <a:cs typeface="Calibri"/>
                            </a:rPr>
                            <m:t>3,</m:t>
                          </m:r>
                          <m:r>
                            <a:rPr lang="en-US" sz="1600" i="1" dirty="0">
                              <a:latin typeface="Cambria Math" panose="02040503050406030204" pitchFamily="18" charset="0"/>
                              <a:ea typeface="Calibri"/>
                              <a:cs typeface="Calibri"/>
                            </a:rPr>
                            <m:t>𝑑</m:t>
                          </m:r>
                          <m:r>
                            <a:rPr lang="en-US" sz="1600" i="1" dirty="0">
                              <a:latin typeface="Cambria Math" panose="02040503050406030204" pitchFamily="18" charset="0"/>
                              <a:ea typeface="Calibri"/>
                              <a:cs typeface="Calibri"/>
                            </a:rPr>
                            <m:t>2</m:t>
                          </m:r>
                        </m:e>
                      </m:d>
                    </m:oMath>
                  </a14:m>
                  <a:endParaRPr lang="en-US" sz="1600" dirty="0">
                    <a:latin typeface="Times New Roman"/>
                    <a:ea typeface="Calibri"/>
                    <a:cs typeface="Times New Roman"/>
                  </a:endParaRPr>
                </a:p>
              </p:txBody>
            </p:sp>
          </mc:Choice>
          <mc:Fallback xmlns="">
            <p:sp>
              <p:nvSpPr>
                <p:cNvPr id="208" name="Rectangle 207">
                  <a:extLst>
                    <a:ext uri="{FF2B5EF4-FFF2-40B4-BE49-F238E27FC236}">
                      <a16:creationId xmlns:a16="http://schemas.microsoft.com/office/drawing/2014/main" id="{B7C89BD7-B6D5-C649-8231-2ABB7EDC498C}"/>
                    </a:ext>
                  </a:extLst>
                </p:cNvPr>
                <p:cNvSpPr>
                  <a:spLocks noRot="1" noChangeAspect="1" noMove="1" noResize="1" noEditPoints="1" noAdjustHandles="1" noChangeArrowheads="1" noChangeShapeType="1" noTextEdit="1"/>
                </p:cNvSpPr>
                <p:nvPr/>
              </p:nvSpPr>
              <p:spPr>
                <a:xfrm>
                  <a:off x="3962745" y="4889199"/>
                  <a:ext cx="1807332" cy="784830"/>
                </a:xfrm>
                <a:prstGeom prst="rect">
                  <a:avLst/>
                </a:prstGeom>
                <a:blipFill>
                  <a:blip r:embed="rId6"/>
                  <a:stretch>
                    <a:fillRect/>
                  </a:stretch>
                </a:blipFill>
              </p:spPr>
              <p:txBody>
                <a:bodyPr/>
                <a:lstStyle/>
                <a:p>
                  <a:r>
                    <a:rPr lang="en-GB">
                      <a:noFill/>
                    </a:rPr>
                    <a:t> </a:t>
                  </a:r>
                </a:p>
              </p:txBody>
            </p:sp>
          </mc:Fallback>
        </mc:AlternateContent>
        <p:cxnSp>
          <p:nvCxnSpPr>
            <p:cNvPr id="10" name="Straight Connector 9">
              <a:extLst>
                <a:ext uri="{FF2B5EF4-FFF2-40B4-BE49-F238E27FC236}">
                  <a16:creationId xmlns:a16="http://schemas.microsoft.com/office/drawing/2014/main" id="{5B86A5D8-4EF1-3E60-5411-E2098F47DFD6}"/>
                </a:ext>
              </a:extLst>
            </p:cNvPr>
            <p:cNvCxnSpPr>
              <a:cxnSpLocks/>
            </p:cNvCxnSpPr>
            <p:nvPr/>
          </p:nvCxnSpPr>
          <p:spPr bwMode="auto">
            <a:xfrm flipV="1">
              <a:off x="3659216" y="5297587"/>
              <a:ext cx="403917" cy="236981"/>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1" name="Straight Connector 10">
              <a:extLst>
                <a:ext uri="{FF2B5EF4-FFF2-40B4-BE49-F238E27FC236}">
                  <a16:creationId xmlns:a16="http://schemas.microsoft.com/office/drawing/2014/main" id="{DD391BF1-CF2D-3D9C-C44D-A5D4083CAEFD}"/>
                </a:ext>
              </a:extLst>
            </p:cNvPr>
            <p:cNvCxnSpPr>
              <a:cxnSpLocks/>
            </p:cNvCxnSpPr>
            <p:nvPr/>
          </p:nvCxnSpPr>
          <p:spPr bwMode="auto">
            <a:xfrm>
              <a:off x="3659216" y="5578811"/>
              <a:ext cx="413682"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mc:AlternateContent xmlns:mc="http://schemas.openxmlformats.org/markup-compatibility/2006" xmlns:a14="http://schemas.microsoft.com/office/drawing/2010/main">
          <mc:Choice Requires="a14">
            <p:sp>
              <p:nvSpPr>
                <p:cNvPr id="15" name="Rectangle 14">
                  <a:extLst>
                    <a:ext uri="{FF2B5EF4-FFF2-40B4-BE49-F238E27FC236}">
                      <a16:creationId xmlns:a16="http://schemas.microsoft.com/office/drawing/2014/main" id="{A0BBC3CD-1502-369C-A65C-83FE1C3A54A3}"/>
                    </a:ext>
                  </a:extLst>
                </p:cNvPr>
                <p:cNvSpPr/>
                <p:nvPr/>
              </p:nvSpPr>
              <p:spPr>
                <a:xfrm>
                  <a:off x="5707019" y="4885243"/>
                  <a:ext cx="1755890" cy="1523494"/>
                </a:xfrm>
                <a:prstGeom prst="rect">
                  <a:avLst/>
                </a:prstGeom>
                <a:noFill/>
              </p:spPr>
              <p:txBody>
                <a:bodyPr wrap="none" bIns="0">
                  <a:spAutoFit/>
                </a:bodyPr>
                <a:lstStyle/>
                <a:p>
                  <a:pPr indent="-342900">
                    <a:tabLst>
                      <a:tab pos="1198563" algn="l"/>
                      <a:tab pos="2395538" algn="l"/>
                    </a:tabLst>
                  </a:pPr>
                  <a:r>
                    <a:rPr lang="en-US" sz="1600" dirty="0">
                      <a:solidFill>
                        <a:schemeClr val="tx1"/>
                      </a:solidFill>
                    </a:rPr>
                    <a:t> both </a:t>
                  </a:r>
                  <a14:m>
                    <m:oMath xmlns:m="http://schemas.openxmlformats.org/officeDocument/2006/math">
                      <m:sSub>
                        <m:sSubPr>
                          <m:ctrlPr>
                            <a:rPr lang="de-DE" sz="1600" i="1" dirty="0">
                              <a:solidFill>
                                <a:schemeClr val="tx1"/>
                              </a:solidFill>
                              <a:latin typeface="Cambria Math" panose="02040503050406030204" pitchFamily="18" charset="0"/>
                              <a:cs typeface="Times New Roman"/>
                            </a:rPr>
                          </m:ctrlPr>
                        </m:sSubPr>
                        <m:e>
                          <m:acc>
                            <m:accPr>
                              <m:chr m:val="̂"/>
                              <m:ctrlPr>
                                <a:rPr lang="en-US" sz="1600" i="1" dirty="0">
                                  <a:solidFill>
                                    <a:schemeClr val="tx1"/>
                                  </a:solidFill>
                                  <a:latin typeface="Cambria Math" panose="02040503050406030204" pitchFamily="18" charset="0"/>
                                  <a:cs typeface="Times New Roman"/>
                                </a:rPr>
                              </m:ctrlPr>
                            </m:accPr>
                            <m:e>
                              <m:r>
                                <a:rPr lang="de-DE" sz="1600" i="1" dirty="0">
                                  <a:solidFill>
                                    <a:schemeClr val="tx1"/>
                                  </a:solidFill>
                                  <a:latin typeface="Cambria Math" panose="02040503050406030204" pitchFamily="18" charset="0"/>
                                  <a:cs typeface="Times New Roman"/>
                                </a:rPr>
                                <m:t>𝑠</m:t>
                              </m:r>
                            </m:e>
                          </m:acc>
                        </m:e>
                        <m:sub>
                          <m:r>
                            <a:rPr lang="de-DE" sz="1600" i="1" dirty="0">
                              <a:solidFill>
                                <a:schemeClr val="tx1"/>
                              </a:solidFill>
                              <a:latin typeface="Cambria Math" panose="02040503050406030204" pitchFamily="18" charset="0"/>
                              <a:cs typeface="Times New Roman"/>
                            </a:rPr>
                            <m:t>1</m:t>
                          </m:r>
                        </m:sub>
                      </m:sSub>
                    </m:oMath>
                  </a14:m>
                  <a:r>
                    <a:rPr lang="en-US" sz="1600" dirty="0">
                      <a:solidFill>
                        <a:schemeClr val="tx1"/>
                      </a:solidFill>
                    </a:rPr>
                    <a:t> and </a:t>
                  </a:r>
                  <a14:m>
                    <m:oMath xmlns:m="http://schemas.openxmlformats.org/officeDocument/2006/math">
                      <m:sSub>
                        <m:sSubPr>
                          <m:ctrlPr>
                            <a:rPr lang="de-DE" sz="1600" i="1" dirty="0">
                              <a:solidFill>
                                <a:schemeClr val="tx1"/>
                              </a:solidFill>
                              <a:latin typeface="Cambria Math" panose="02040503050406030204" pitchFamily="18" charset="0"/>
                              <a:cs typeface="Times New Roman"/>
                            </a:rPr>
                          </m:ctrlPr>
                        </m:sSubPr>
                        <m:e>
                          <m:acc>
                            <m:accPr>
                              <m:chr m:val="̂"/>
                              <m:ctrlPr>
                                <a:rPr lang="en-US" sz="1600" i="1" dirty="0">
                                  <a:solidFill>
                                    <a:schemeClr val="tx1"/>
                                  </a:solidFill>
                                  <a:latin typeface="Cambria Math" panose="02040503050406030204" pitchFamily="18" charset="0"/>
                                  <a:cs typeface="Times New Roman"/>
                                </a:rPr>
                              </m:ctrlPr>
                            </m:accPr>
                            <m:e>
                              <m:r>
                                <a:rPr lang="de-DE" sz="1600" i="1" dirty="0">
                                  <a:solidFill>
                                    <a:schemeClr val="tx1"/>
                                  </a:solidFill>
                                  <a:latin typeface="Cambria Math" panose="02040503050406030204" pitchFamily="18" charset="0"/>
                                  <a:cs typeface="Times New Roman"/>
                                </a:rPr>
                                <m:t>𝑠</m:t>
                              </m:r>
                            </m:e>
                          </m:acc>
                        </m:e>
                        <m:sub>
                          <m:r>
                            <a:rPr lang="de-DE" sz="1600" i="1" dirty="0">
                              <a:solidFill>
                                <a:schemeClr val="tx1"/>
                              </a:solidFill>
                              <a:latin typeface="Cambria Math" panose="02040503050406030204" pitchFamily="18" charset="0"/>
                              <a:cs typeface="Times New Roman"/>
                            </a:rPr>
                            <m:t>2</m:t>
                          </m:r>
                        </m:sub>
                      </m:sSub>
                    </m:oMath>
                  </a14:m>
                  <a:r>
                    <a:rPr lang="en-US" sz="1600" dirty="0">
                      <a:solidFill>
                        <a:schemeClr val="tx1"/>
                      </a:solidFill>
                    </a:rPr>
                    <a:t>:</a:t>
                  </a:r>
                  <a:endParaRPr lang="en-US" sz="1600" baseline="30000" dirty="0">
                    <a:solidFill>
                      <a:schemeClr val="tx1"/>
                    </a:solidFill>
                    <a:cs typeface="Times New Roman"/>
                  </a:endParaRPr>
                </a:p>
                <a:p>
                  <a:pPr indent="-342900">
                    <a:tabLst>
                      <a:tab pos="1198563" algn="l"/>
                      <a:tab pos="2395538" algn="l"/>
                    </a:tabLst>
                  </a:pPr>
                  <a:r>
                    <a:rPr lang="en-US" sz="1600" dirty="0">
                      <a:solidFill>
                        <a:schemeClr val="tx1"/>
                      </a:solidFill>
                      <a:cs typeface="Calibri"/>
                    </a:rPr>
                    <a:t> </a:t>
                  </a:r>
                  <a14:m>
                    <m:oMath xmlns:m="http://schemas.openxmlformats.org/officeDocument/2006/math">
                      <m:r>
                        <a:rPr lang="en-US" sz="1600" i="1" dirty="0">
                          <a:solidFill>
                            <a:schemeClr val="tx1"/>
                          </a:solidFill>
                          <a:latin typeface="Cambria Math" panose="02040503050406030204" pitchFamily="18" charset="0"/>
                          <a:cs typeface="Calibri"/>
                        </a:rPr>
                        <m:t>𝑙𝑜𝑐</m:t>
                      </m:r>
                      <m:d>
                        <m:dPr>
                          <m:ctrlPr>
                            <a:rPr lang="en-US" sz="1600" i="1" dirty="0">
                              <a:solidFill>
                                <a:schemeClr val="tx1"/>
                              </a:solidFill>
                              <a:latin typeface="Cambria Math" panose="02040503050406030204" pitchFamily="18" charset="0"/>
                              <a:cs typeface="Calibri"/>
                            </a:rPr>
                          </m:ctrlPr>
                        </m:dPr>
                        <m:e>
                          <m:r>
                            <a:rPr lang="en-US" sz="1600" i="1" dirty="0">
                              <a:solidFill>
                                <a:schemeClr val="tx1"/>
                              </a:solidFill>
                              <a:latin typeface="Cambria Math" panose="02040503050406030204" pitchFamily="18" charset="0"/>
                              <a:cs typeface="Calibri"/>
                            </a:rPr>
                            <m:t>𝑟</m:t>
                          </m:r>
                          <m:r>
                            <a:rPr lang="en-US" sz="1600" i="1" dirty="0">
                              <a:solidFill>
                                <a:schemeClr val="tx1"/>
                              </a:solidFill>
                              <a:latin typeface="Cambria Math" panose="02040503050406030204" pitchFamily="18" charset="0"/>
                              <a:cs typeface="Calibri"/>
                            </a:rPr>
                            <m:t>1</m:t>
                          </m:r>
                        </m:e>
                      </m:d>
                      <m:r>
                        <a:rPr lang="is-IS" sz="1600" i="1" dirty="0">
                          <a:solidFill>
                            <a:schemeClr val="tx1"/>
                          </a:solidFill>
                          <a:latin typeface="Cambria Math" panose="02040503050406030204" pitchFamily="18" charset="0"/>
                          <a:cs typeface="Calibri"/>
                        </a:rPr>
                        <m:t>=</m:t>
                      </m:r>
                      <m:r>
                        <a:rPr lang="en-US" sz="1600" i="1" dirty="0">
                          <a:solidFill>
                            <a:schemeClr val="tx1"/>
                          </a:solidFill>
                          <a:latin typeface="Cambria Math" panose="02040503050406030204" pitchFamily="18" charset="0"/>
                          <a:cs typeface="Calibri"/>
                        </a:rPr>
                        <m:t>𝑑</m:t>
                      </m:r>
                      <m:r>
                        <a:rPr lang="en-US" sz="1600" i="1" dirty="0">
                          <a:solidFill>
                            <a:schemeClr val="tx1"/>
                          </a:solidFill>
                          <a:latin typeface="Cambria Math" panose="02040503050406030204" pitchFamily="18" charset="0"/>
                          <a:cs typeface="Calibri"/>
                        </a:rPr>
                        <m:t>1</m:t>
                      </m:r>
                    </m:oMath>
                  </a14:m>
                  <a:endParaRPr lang="de-DE" sz="1600" i="1" dirty="0">
                    <a:solidFill>
                      <a:schemeClr val="tx1"/>
                    </a:solidFill>
                    <a:latin typeface="Cambria Math" panose="02040503050406030204" pitchFamily="18" charset="0"/>
                    <a:cs typeface="Calibri"/>
                  </a:endParaRPr>
                </a:p>
                <a:p>
                  <a:pPr indent="-342900">
                    <a:tabLst>
                      <a:tab pos="1198563" algn="l"/>
                      <a:tab pos="2395538" algn="l"/>
                    </a:tabLst>
                  </a:pPr>
                  <a:r>
                    <a:rPr lang="en-US" sz="1600" dirty="0">
                      <a:solidFill>
                        <a:schemeClr val="tx1"/>
                      </a:solidFill>
                      <a:cs typeface="Calibri"/>
                    </a:rPr>
                    <a:t> </a:t>
                  </a:r>
                  <a14:m>
                    <m:oMath xmlns:m="http://schemas.openxmlformats.org/officeDocument/2006/math">
                      <m:r>
                        <a:rPr lang="en-US" sz="1600" i="1" dirty="0" err="1">
                          <a:solidFill>
                            <a:schemeClr val="tx1"/>
                          </a:solidFill>
                          <a:latin typeface="Cambria Math" panose="02040503050406030204" pitchFamily="18" charset="0"/>
                          <a:cs typeface="Calibri"/>
                        </a:rPr>
                        <m:t>𝑙𝑜𝑐</m:t>
                      </m:r>
                      <m:r>
                        <a:rPr lang="en-US" sz="1600" i="1" dirty="0">
                          <a:solidFill>
                            <a:schemeClr val="tx1"/>
                          </a:solidFill>
                          <a:latin typeface="Cambria Math" panose="02040503050406030204" pitchFamily="18" charset="0"/>
                          <a:cs typeface="Calibri"/>
                        </a:rPr>
                        <m:t>(</m:t>
                      </m:r>
                      <m:r>
                        <a:rPr lang="en-US" sz="1600" i="1" dirty="0">
                          <a:solidFill>
                            <a:schemeClr val="tx1"/>
                          </a:solidFill>
                          <a:latin typeface="Cambria Math" panose="02040503050406030204" pitchFamily="18" charset="0"/>
                          <a:cs typeface="Calibri"/>
                        </a:rPr>
                        <m:t>𝑟</m:t>
                      </m:r>
                      <m:r>
                        <a:rPr lang="en-US" sz="1600" i="1" dirty="0">
                          <a:solidFill>
                            <a:schemeClr val="tx1"/>
                          </a:solidFill>
                          <a:latin typeface="Cambria Math" panose="02040503050406030204" pitchFamily="18" charset="0"/>
                          <a:cs typeface="Calibri"/>
                        </a:rPr>
                        <m:t>1)=</m:t>
                      </m:r>
                      <m:r>
                        <a:rPr lang="en-US" sz="1600" i="1" dirty="0">
                          <a:solidFill>
                            <a:schemeClr val="tx1"/>
                          </a:solidFill>
                          <a:latin typeface="Cambria Math" panose="02040503050406030204" pitchFamily="18" charset="0"/>
                          <a:cs typeface="Calibri"/>
                        </a:rPr>
                        <m:t>𝑑</m:t>
                      </m:r>
                      <m:r>
                        <a:rPr lang="en-US" sz="1600" i="1" dirty="0">
                          <a:solidFill>
                            <a:schemeClr val="tx1"/>
                          </a:solidFill>
                          <a:latin typeface="Cambria Math" panose="02040503050406030204" pitchFamily="18" charset="0"/>
                          <a:cs typeface="Calibri"/>
                        </a:rPr>
                        <m:t>2</m:t>
                      </m:r>
                    </m:oMath>
                  </a14:m>
                  <a:endParaRPr lang="en-US" sz="1600" baseline="30000" dirty="0">
                    <a:solidFill>
                      <a:schemeClr val="tx1"/>
                    </a:solidFill>
                    <a:cs typeface="Calibri"/>
                  </a:endParaRPr>
                </a:p>
                <a:p>
                  <a:pPr indent="-342900">
                    <a:tabLst>
                      <a:tab pos="1198563" algn="l"/>
                      <a:tab pos="2395538" algn="l"/>
                    </a:tabLst>
                  </a:pPr>
                  <a:r>
                    <a:rPr lang="en-US" sz="1600" dirty="0">
                      <a:solidFill>
                        <a:schemeClr val="tx1"/>
                      </a:solidFill>
                      <a:cs typeface="Calibri"/>
                    </a:rPr>
                    <a:t> </a:t>
                  </a:r>
                  <a14:m>
                    <m:oMath xmlns:m="http://schemas.openxmlformats.org/officeDocument/2006/math">
                      <m:r>
                        <a:rPr lang="en-US" sz="1600" i="1" dirty="0" err="1">
                          <a:solidFill>
                            <a:schemeClr val="tx1"/>
                          </a:solidFill>
                          <a:latin typeface="Cambria Math" panose="02040503050406030204" pitchFamily="18" charset="0"/>
                          <a:cs typeface="Calibri"/>
                        </a:rPr>
                        <m:t>𝑙𝑜𝑐</m:t>
                      </m:r>
                      <m:r>
                        <a:rPr lang="en-US" sz="1600" i="1" dirty="0">
                          <a:solidFill>
                            <a:schemeClr val="tx1"/>
                          </a:solidFill>
                          <a:latin typeface="Cambria Math" panose="02040503050406030204" pitchFamily="18" charset="0"/>
                          <a:cs typeface="Calibri"/>
                        </a:rPr>
                        <m:t>(</m:t>
                      </m:r>
                      <m:r>
                        <a:rPr lang="en-US" sz="1600" i="1" dirty="0">
                          <a:solidFill>
                            <a:schemeClr val="tx1"/>
                          </a:solidFill>
                          <a:latin typeface="Cambria Math" panose="02040503050406030204" pitchFamily="18" charset="0"/>
                          <a:cs typeface="Calibri"/>
                        </a:rPr>
                        <m:t>𝑐</m:t>
                      </m:r>
                      <m:r>
                        <a:rPr lang="en-US" sz="1600" i="1" dirty="0">
                          <a:solidFill>
                            <a:schemeClr val="tx1"/>
                          </a:solidFill>
                          <a:latin typeface="Cambria Math" panose="02040503050406030204" pitchFamily="18" charset="0"/>
                          <a:cs typeface="Calibri"/>
                        </a:rPr>
                        <m:t>1)=</m:t>
                      </m:r>
                      <m:r>
                        <a:rPr lang="en-US" sz="1600" i="1" dirty="0">
                          <a:solidFill>
                            <a:schemeClr val="tx1"/>
                          </a:solidFill>
                          <a:latin typeface="Cambria Math" panose="02040503050406030204" pitchFamily="18" charset="0"/>
                          <a:cs typeface="Calibri"/>
                        </a:rPr>
                        <m:t>𝑑</m:t>
                      </m:r>
                      <m:r>
                        <a:rPr lang="en-US" sz="1600" i="1" dirty="0">
                          <a:solidFill>
                            <a:schemeClr val="tx1"/>
                          </a:solidFill>
                          <a:latin typeface="Cambria Math" panose="02040503050406030204" pitchFamily="18" charset="0"/>
                          <a:cs typeface="Calibri"/>
                        </a:rPr>
                        <m:t>1</m:t>
                      </m:r>
                    </m:oMath>
                  </a14:m>
                  <a:endParaRPr lang="en-US" sz="1600" dirty="0">
                    <a:solidFill>
                      <a:schemeClr val="tx1"/>
                    </a:solidFill>
                    <a:cs typeface="Calibri"/>
                  </a:endParaRPr>
                </a:p>
                <a:p>
                  <a:pPr indent="-342900">
                    <a:tabLst>
                      <a:tab pos="1198563" algn="l"/>
                      <a:tab pos="2395538" algn="l"/>
                    </a:tabLst>
                  </a:pPr>
                  <a:r>
                    <a:rPr lang="en-US" sz="1600" dirty="0">
                      <a:solidFill>
                        <a:schemeClr val="tx1"/>
                      </a:solidFill>
                      <a:cs typeface="Calibri"/>
                    </a:rPr>
                    <a:t> </a:t>
                  </a:r>
                  <a14:m>
                    <m:oMath xmlns:m="http://schemas.openxmlformats.org/officeDocument/2006/math">
                      <m:r>
                        <a:rPr lang="en-US" sz="1600" i="1" dirty="0" err="1">
                          <a:solidFill>
                            <a:schemeClr val="tx1"/>
                          </a:solidFill>
                          <a:latin typeface="Cambria Math" panose="02040503050406030204" pitchFamily="18" charset="0"/>
                          <a:cs typeface="Calibri"/>
                        </a:rPr>
                        <m:t>𝑙𝑜𝑐</m:t>
                      </m:r>
                      <m:r>
                        <a:rPr lang="en-US" sz="1600" i="1" dirty="0">
                          <a:solidFill>
                            <a:schemeClr val="tx1"/>
                          </a:solidFill>
                          <a:latin typeface="Cambria Math" panose="02040503050406030204" pitchFamily="18" charset="0"/>
                          <a:cs typeface="Calibri"/>
                        </a:rPr>
                        <m:t>(</m:t>
                      </m:r>
                      <m:r>
                        <a:rPr lang="en-US" sz="1600" i="1" dirty="0">
                          <a:solidFill>
                            <a:schemeClr val="tx1"/>
                          </a:solidFill>
                          <a:latin typeface="Cambria Math" panose="02040503050406030204" pitchFamily="18" charset="0"/>
                          <a:cs typeface="Calibri"/>
                        </a:rPr>
                        <m:t>𝑟</m:t>
                      </m:r>
                      <m:r>
                        <a:rPr lang="en-US" sz="1600" i="1" dirty="0">
                          <a:solidFill>
                            <a:schemeClr val="tx1"/>
                          </a:solidFill>
                          <a:latin typeface="Cambria Math" panose="02040503050406030204" pitchFamily="18" charset="0"/>
                          <a:cs typeface="Calibri"/>
                        </a:rPr>
                        <m:t>1)=</m:t>
                      </m:r>
                      <m:r>
                        <a:rPr lang="en-US" sz="1600" i="1" dirty="0">
                          <a:solidFill>
                            <a:schemeClr val="tx1"/>
                          </a:solidFill>
                          <a:latin typeface="Cambria Math" panose="02040503050406030204" pitchFamily="18" charset="0"/>
                          <a:cs typeface="Calibri"/>
                        </a:rPr>
                        <m:t>𝑑</m:t>
                      </m:r>
                      <m:r>
                        <a:rPr lang="en-US" sz="1600" i="1" dirty="0">
                          <a:solidFill>
                            <a:schemeClr val="tx1"/>
                          </a:solidFill>
                          <a:latin typeface="Cambria Math" panose="02040503050406030204" pitchFamily="18" charset="0"/>
                          <a:cs typeface="Calibri"/>
                        </a:rPr>
                        <m:t>3</m:t>
                      </m:r>
                    </m:oMath>
                  </a14:m>
                  <a:endParaRPr lang="en-US" sz="1600" dirty="0">
                    <a:solidFill>
                      <a:schemeClr val="tx1"/>
                    </a:solidFill>
                    <a:cs typeface="Calibri"/>
                  </a:endParaRPr>
                </a:p>
                <a:p>
                  <a:pPr indent="-342900">
                    <a:tabLst>
                      <a:tab pos="1198563" algn="l"/>
                      <a:tab pos="2395538" algn="l"/>
                    </a:tabLst>
                  </a:pPr>
                  <a:r>
                    <a:rPr lang="en-US" sz="1600" dirty="0">
                      <a:solidFill>
                        <a:schemeClr val="tx1"/>
                      </a:solidFill>
                      <a:cs typeface="Calibri"/>
                    </a:rPr>
                    <a:t> </a:t>
                  </a:r>
                  <a14:m>
                    <m:oMath xmlns:m="http://schemas.openxmlformats.org/officeDocument/2006/math">
                      <m:r>
                        <a:rPr lang="en-US" sz="1600" i="1" dirty="0">
                          <a:solidFill>
                            <a:schemeClr val="tx1"/>
                          </a:solidFill>
                          <a:latin typeface="Cambria Math" panose="02040503050406030204" pitchFamily="18" charset="0"/>
                          <a:cs typeface="Calibri"/>
                        </a:rPr>
                        <m:t>𝑐𝑎𝑟𝑔𝑜</m:t>
                      </m:r>
                      <m:r>
                        <a:rPr lang="en-US" sz="1600" i="1" dirty="0">
                          <a:solidFill>
                            <a:schemeClr val="tx1"/>
                          </a:solidFill>
                          <a:latin typeface="Cambria Math" panose="02040503050406030204" pitchFamily="18" charset="0"/>
                          <a:cs typeface="Calibri"/>
                        </a:rPr>
                        <m:t>(</m:t>
                      </m:r>
                      <m:r>
                        <a:rPr lang="en-US" sz="1600" i="1" dirty="0">
                          <a:solidFill>
                            <a:schemeClr val="tx1"/>
                          </a:solidFill>
                          <a:latin typeface="Cambria Math" panose="02040503050406030204" pitchFamily="18" charset="0"/>
                          <a:cs typeface="Calibri"/>
                        </a:rPr>
                        <m:t>𝑟</m:t>
                      </m:r>
                      <m:r>
                        <a:rPr lang="en-US" sz="1600" i="1" dirty="0">
                          <a:solidFill>
                            <a:schemeClr val="tx1"/>
                          </a:solidFill>
                          <a:latin typeface="Cambria Math" panose="02040503050406030204" pitchFamily="18" charset="0"/>
                          <a:cs typeface="Calibri"/>
                        </a:rPr>
                        <m:t>1)=</m:t>
                      </m:r>
                      <m:r>
                        <a:rPr lang="en-US" sz="1600" i="1" dirty="0">
                          <a:solidFill>
                            <a:schemeClr val="tx1"/>
                          </a:solidFill>
                          <a:latin typeface="Cambria Math" panose="02040503050406030204" pitchFamily="18" charset="0"/>
                          <a:cs typeface="Calibri"/>
                        </a:rPr>
                        <m:t>𝑛𝑖𝑙</m:t>
                      </m:r>
                    </m:oMath>
                  </a14:m>
                  <a:endParaRPr lang="en-US" sz="1600" dirty="0">
                    <a:solidFill>
                      <a:schemeClr val="tx1"/>
                    </a:solidFill>
                    <a:cs typeface="Times New Roman"/>
                  </a:endParaRPr>
                </a:p>
              </p:txBody>
            </p:sp>
          </mc:Choice>
          <mc:Fallback xmlns="">
            <p:sp>
              <p:nvSpPr>
                <p:cNvPr id="15" name="Rectangle 14">
                  <a:extLst>
                    <a:ext uri="{FF2B5EF4-FFF2-40B4-BE49-F238E27FC236}">
                      <a16:creationId xmlns:a16="http://schemas.microsoft.com/office/drawing/2014/main" id="{A0BBC3CD-1502-369C-A65C-83FE1C3A54A3}"/>
                    </a:ext>
                  </a:extLst>
                </p:cNvPr>
                <p:cNvSpPr>
                  <a:spLocks noRot="1" noChangeAspect="1" noMove="1" noResize="1" noEditPoints="1" noAdjustHandles="1" noChangeArrowheads="1" noChangeShapeType="1" noTextEdit="1"/>
                </p:cNvSpPr>
                <p:nvPr/>
              </p:nvSpPr>
              <p:spPr>
                <a:xfrm>
                  <a:off x="5707019" y="4885243"/>
                  <a:ext cx="1755890" cy="1523494"/>
                </a:xfrm>
                <a:prstGeom prst="rect">
                  <a:avLst/>
                </a:prstGeom>
                <a:blipFill>
                  <a:blip r:embed="rId7"/>
                  <a:stretch>
                    <a:fillRect t="-826" b="-5785"/>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6" name="Content Placeholder 2">
                  <a:extLst>
                    <a:ext uri="{FF2B5EF4-FFF2-40B4-BE49-F238E27FC236}">
                      <a16:creationId xmlns:a16="http://schemas.microsoft.com/office/drawing/2014/main" id="{8B622693-4F68-B12A-4C74-5E9D266D21E7}"/>
                    </a:ext>
                  </a:extLst>
                </p:cNvPr>
                <p:cNvSpPr txBox="1">
                  <a:spLocks/>
                </p:cNvSpPr>
                <p:nvPr/>
              </p:nvSpPr>
              <p:spPr bwMode="auto">
                <a:xfrm>
                  <a:off x="4880660" y="5858897"/>
                  <a:ext cx="888876" cy="291105"/>
                </a:xfrm>
                <a:prstGeom prst="rect">
                  <a:avLst/>
                </a:prstGeom>
                <a:noFill/>
                <a:ln>
                  <a:noFill/>
                </a:ln>
                <a:extLst>
                  <a:ext uri="{FAA26D3D-D897-4be2-8F04-BA451C77F1D7}">
                    <ma14:placeholderFlag xmlns:ma14="http://schemas.microsoft.com/office/mac/drawingml/2011/main" xmlns="" val="1"/>
                  </a:ext>
                  <a:ext uri="{909E8E84-426E-40dd-AFC4-6F175D3DCCD1}">
                    <a14:hiddenFill xmlns="">
                      <a:solidFill>
                        <a:srgbClr val="FFFFFF"/>
                      </a:solidFill>
                    </a14:hiddenFill>
                  </a:ext>
                  <a:ext uri="{91240B29-F687-4f45-9708-019B960494DF}">
                    <a14:hiddenLine xmlns="" w="12700">
                      <a:solidFill>
                        <a:srgbClr val="000000"/>
                      </a:solidFill>
                      <a:miter lim="800000"/>
                      <a:headEnd/>
                      <a:tailEnd/>
                    </a14:hiddenLine>
                  </a:ext>
                </a:extLst>
              </p:spPr>
              <p:txBody>
                <a:bodyPr vert="horz" wrap="none" lIns="90487" tIns="44450" rIns="90487" bIns="0" numCol="1" anchor="t" anchorCtr="0" compatLnSpc="1">
                  <a:prstTxWarp prst="textNoShape">
                    <a:avLst/>
                  </a:prstTxWarp>
                  <a:spAutoFit/>
                </a:bodyPr>
                <a:lstStyle>
                  <a:lvl1pPr marL="282575" indent="-282575" algn="l" rtl="0" eaLnBrk="0" fontAlgn="base" hangingPunct="0">
                    <a:spcBef>
                      <a:spcPct val="20000"/>
                    </a:spcBef>
                    <a:spcAft>
                      <a:spcPct val="0"/>
                    </a:spcAft>
                    <a:buClr>
                      <a:srgbClr val="0033CC"/>
                    </a:buClr>
                    <a:buSzPct val="70000"/>
                    <a:buFont typeface="Zapf Dingbats" charset="0"/>
                    <a:buChar char=""/>
                    <a:defRPr sz="2000">
                      <a:solidFill>
                        <a:schemeClr val="tx1"/>
                      </a:solidFill>
                      <a:latin typeface="+mn-lt"/>
                      <a:ea typeface="Calibri"/>
                      <a:cs typeface="Calibri"/>
                    </a:defRPr>
                  </a:lvl1pPr>
                  <a:lvl2pPr marL="687388" indent="-285750" algn="l" rtl="0" eaLnBrk="0" fontAlgn="base" hangingPunct="0">
                    <a:spcBef>
                      <a:spcPct val="20000"/>
                    </a:spcBef>
                    <a:spcAft>
                      <a:spcPct val="0"/>
                    </a:spcAft>
                    <a:buClr>
                      <a:srgbClr val="0033CC"/>
                    </a:buClr>
                    <a:buSzPct val="70000"/>
                    <a:buFont typeface="Zapf Dingbats" charset="0"/>
                    <a:buChar char=""/>
                    <a:defRPr sz="2000">
                      <a:solidFill>
                        <a:schemeClr val="tx1"/>
                      </a:solidFill>
                      <a:latin typeface="+mn-lt"/>
                      <a:ea typeface="Calibri"/>
                    </a:defRPr>
                  </a:lvl2pPr>
                  <a:lvl3pPr marL="1081088" indent="-280988" algn="l" rtl="0" eaLnBrk="0" fontAlgn="base" hangingPunct="0">
                    <a:spcBef>
                      <a:spcPct val="20000"/>
                    </a:spcBef>
                    <a:spcAft>
                      <a:spcPct val="0"/>
                    </a:spcAft>
                    <a:buClr>
                      <a:srgbClr val="0033CC"/>
                    </a:buClr>
                    <a:buFont typeface="Lucida Grande"/>
                    <a:buChar char="‣"/>
                    <a:defRPr sz="2000">
                      <a:solidFill>
                        <a:schemeClr val="tx1"/>
                      </a:solidFill>
                      <a:latin typeface="+mn-lt"/>
                      <a:ea typeface="Calibri"/>
                    </a:defRPr>
                  </a:lvl3pPr>
                  <a:lvl4pPr marL="1487488" indent="-282575" algn="l" rtl="0" eaLnBrk="0" fontAlgn="base" hangingPunct="0">
                    <a:spcBef>
                      <a:spcPct val="20000"/>
                    </a:spcBef>
                    <a:spcAft>
                      <a:spcPct val="0"/>
                    </a:spcAft>
                    <a:buClr>
                      <a:srgbClr val="0033CC"/>
                    </a:buClr>
                    <a:buFont typeface="Times" charset="0"/>
                    <a:buChar char="•"/>
                    <a:defRPr sz="2000">
                      <a:solidFill>
                        <a:schemeClr val="tx1"/>
                      </a:solidFill>
                      <a:latin typeface="+mn-lt"/>
                      <a:ea typeface="Calibri"/>
                    </a:defRPr>
                  </a:lvl4pPr>
                  <a:lvl5pPr marL="1878013" indent="-288925" algn="l" rtl="0" eaLnBrk="0" fontAlgn="base" hangingPunct="0">
                    <a:spcBef>
                      <a:spcPct val="20000"/>
                    </a:spcBef>
                    <a:spcAft>
                      <a:spcPct val="0"/>
                    </a:spcAft>
                    <a:buClr>
                      <a:srgbClr val="0033CC"/>
                    </a:buClr>
                    <a:buSzPct val="135000"/>
                    <a:buChar char="-"/>
                    <a:defRPr sz="2000">
                      <a:solidFill>
                        <a:schemeClr val="tx1"/>
                      </a:solidFill>
                      <a:latin typeface="+mn-lt"/>
                      <a:ea typeface="Calibri"/>
                    </a:defRPr>
                  </a:lvl5pPr>
                  <a:lvl6pPr marL="25146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6pPr>
                  <a:lvl7pPr marL="29718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7pPr>
                  <a:lvl8pPr marL="34290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8pPr>
                  <a:lvl9pPr marL="38862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9pPr>
                </a:lstStyle>
                <a:p>
                  <a:pPr marL="0" indent="0">
                    <a:buNone/>
                  </a:pPr>
                  <a:r>
                    <a:rPr lang="en-US" sz="1600" dirty="0">
                      <a:cs typeface="Times New Roman"/>
                    </a:rPr>
                    <a:t>From </a:t>
                  </a:r>
                  <a14:m>
                    <m:oMath xmlns:m="http://schemas.openxmlformats.org/officeDocument/2006/math">
                      <m:sSub>
                        <m:sSubPr>
                          <m:ctrlPr>
                            <a:rPr lang="de-DE" sz="1600" i="1" dirty="0">
                              <a:latin typeface="Cambria Math" panose="02040503050406030204" pitchFamily="18" charset="0"/>
                              <a:cs typeface="Times New Roman"/>
                            </a:rPr>
                          </m:ctrlPr>
                        </m:sSubPr>
                        <m:e>
                          <m:acc>
                            <m:accPr>
                              <m:chr m:val="̂"/>
                              <m:ctrlPr>
                                <a:rPr lang="en-US" sz="1600" i="1" dirty="0">
                                  <a:latin typeface="Cambria Math" panose="02040503050406030204" pitchFamily="18" charset="0"/>
                                  <a:cs typeface="Times New Roman"/>
                                </a:rPr>
                              </m:ctrlPr>
                            </m:accPr>
                            <m:e>
                              <m:r>
                                <a:rPr lang="de-DE" sz="1600" i="1" dirty="0">
                                  <a:latin typeface="Cambria Math" panose="02040503050406030204" pitchFamily="18" charset="0"/>
                                  <a:cs typeface="Times New Roman"/>
                                </a:rPr>
                                <m:t>𝑠</m:t>
                              </m:r>
                            </m:e>
                          </m:acc>
                        </m:e>
                        <m:sub>
                          <m:r>
                            <a:rPr lang="de-DE" sz="1600" i="1" dirty="0">
                              <a:latin typeface="Cambria Math" panose="02040503050406030204" pitchFamily="18" charset="0"/>
                              <a:cs typeface="Times New Roman"/>
                            </a:rPr>
                            <m:t>0</m:t>
                          </m:r>
                        </m:sub>
                      </m:sSub>
                    </m:oMath>
                  </a14:m>
                  <a:endParaRPr lang="en-US" sz="1600" i="1" dirty="0">
                    <a:cs typeface="Times New Roman"/>
                  </a:endParaRPr>
                </a:p>
              </p:txBody>
            </p:sp>
          </mc:Choice>
          <mc:Fallback xmlns="">
            <p:sp>
              <p:nvSpPr>
                <p:cNvPr id="16" name="Content Placeholder 2">
                  <a:extLst>
                    <a:ext uri="{FF2B5EF4-FFF2-40B4-BE49-F238E27FC236}">
                      <a16:creationId xmlns:a16="http://schemas.microsoft.com/office/drawing/2014/main" id="{8B622693-4F68-B12A-4C74-5E9D266D21E7}"/>
                    </a:ext>
                  </a:extLst>
                </p:cNvPr>
                <p:cNvSpPr txBox="1">
                  <a:spLocks noRot="1" noChangeAspect="1" noMove="1" noResize="1" noEditPoints="1" noAdjustHandles="1" noChangeArrowheads="1" noChangeShapeType="1" noTextEdit="1"/>
                </p:cNvSpPr>
                <p:nvPr/>
              </p:nvSpPr>
              <p:spPr bwMode="auto">
                <a:xfrm>
                  <a:off x="4880660" y="5858897"/>
                  <a:ext cx="888876" cy="291105"/>
                </a:xfrm>
                <a:prstGeom prst="rect">
                  <a:avLst/>
                </a:prstGeom>
                <a:blipFill>
                  <a:blip r:embed="rId8"/>
                  <a:stretch>
                    <a:fillRect l="-2941" t="-8333" b="-37500"/>
                  </a:stretch>
                </a:blipFill>
                <a:ln>
                  <a:noFill/>
                </a:ln>
                <a:extLst>
                  <a:ext uri="{FAA26D3D-D897-4be2-8F04-BA451C77F1D7}">
                    <ma14:placeholderFlag xmlns="" xmlns:ma14="http://schemas.microsoft.com/office/mac/drawingml/2011/main" xmlns:a14="http://schemas.microsoft.com/office/drawing/2010/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lstStyle/>
                <a:p>
                  <a:r>
                    <a:rPr lang="en-DE">
                      <a:noFill/>
                    </a:rPr>
                    <a:t> </a:t>
                  </a:r>
                </a:p>
              </p:txBody>
            </p:sp>
          </mc:Fallback>
        </mc:AlternateContent>
        <p:sp>
          <p:nvSpPr>
            <p:cNvPr id="17" name="Left Brace 16">
              <a:extLst>
                <a:ext uri="{FF2B5EF4-FFF2-40B4-BE49-F238E27FC236}">
                  <a16:creationId xmlns:a16="http://schemas.microsoft.com/office/drawing/2014/main" id="{EF0C712A-219C-BDF5-10E1-EE8A2CB93D58}"/>
                </a:ext>
              </a:extLst>
            </p:cNvPr>
            <p:cNvSpPr/>
            <p:nvPr/>
          </p:nvSpPr>
          <p:spPr bwMode="auto">
            <a:xfrm>
              <a:off x="5698967" y="5675966"/>
              <a:ext cx="143163" cy="704778"/>
            </a:xfrm>
            <a:prstGeom prst="leftBrace">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1600" dirty="0">
                <a:solidFill>
                  <a:srgbClr val="081D58"/>
                </a:solidFill>
                <a:latin typeface="Calibri"/>
              </a:endParaRPr>
            </a:p>
          </p:txBody>
        </p:sp>
        <p:cxnSp>
          <p:nvCxnSpPr>
            <p:cNvPr id="18" name="Straight Connector 17">
              <a:extLst>
                <a:ext uri="{FF2B5EF4-FFF2-40B4-BE49-F238E27FC236}">
                  <a16:creationId xmlns:a16="http://schemas.microsoft.com/office/drawing/2014/main" id="{95FD468D-52C8-CED1-29AD-4A5A8923F59B}"/>
                </a:ext>
              </a:extLst>
            </p:cNvPr>
            <p:cNvCxnSpPr>
              <a:cxnSpLocks/>
            </p:cNvCxnSpPr>
            <p:nvPr/>
          </p:nvCxnSpPr>
          <p:spPr bwMode="auto">
            <a:xfrm>
              <a:off x="5686684" y="5306345"/>
              <a:ext cx="143581"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9" name="Straight Connector 18">
              <a:extLst>
                <a:ext uri="{FF2B5EF4-FFF2-40B4-BE49-F238E27FC236}">
                  <a16:creationId xmlns:a16="http://schemas.microsoft.com/office/drawing/2014/main" id="{43DB5149-D7EA-1342-7E2A-1D267E5D55C1}"/>
                </a:ext>
              </a:extLst>
            </p:cNvPr>
            <p:cNvCxnSpPr>
              <a:cxnSpLocks/>
            </p:cNvCxnSpPr>
            <p:nvPr/>
          </p:nvCxnSpPr>
          <p:spPr bwMode="auto">
            <a:xfrm>
              <a:off x="5694737" y="5577409"/>
              <a:ext cx="147393"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grpSp>
      <p:grpSp>
        <p:nvGrpSpPr>
          <p:cNvPr id="20" name="Group 19">
            <a:extLst>
              <a:ext uri="{FF2B5EF4-FFF2-40B4-BE49-F238E27FC236}">
                <a16:creationId xmlns:a16="http://schemas.microsoft.com/office/drawing/2014/main" id="{115D1CAB-37EB-5189-FE1A-2511931702A6}"/>
              </a:ext>
            </a:extLst>
          </p:cNvPr>
          <p:cNvGrpSpPr/>
          <p:nvPr/>
        </p:nvGrpSpPr>
        <p:grpSpPr>
          <a:xfrm>
            <a:off x="10362500" y="4595665"/>
            <a:ext cx="807213" cy="977307"/>
            <a:chOff x="9989222" y="5141311"/>
            <a:chExt cx="2422247" cy="977307"/>
          </a:xfrm>
        </p:grpSpPr>
        <p:cxnSp>
          <p:nvCxnSpPr>
            <p:cNvPr id="21" name="Straight Connector 20">
              <a:extLst>
                <a:ext uri="{FF2B5EF4-FFF2-40B4-BE49-F238E27FC236}">
                  <a16:creationId xmlns:a16="http://schemas.microsoft.com/office/drawing/2014/main" id="{3F2E64B7-A0CD-19EE-9E47-27234C349C79}"/>
                </a:ext>
              </a:extLst>
            </p:cNvPr>
            <p:cNvCxnSpPr>
              <a:cxnSpLocks/>
              <a:endCxn id="24" idx="0"/>
            </p:cNvCxnSpPr>
            <p:nvPr/>
          </p:nvCxnSpPr>
          <p:spPr bwMode="auto">
            <a:xfrm>
              <a:off x="9989222" y="5141311"/>
              <a:ext cx="2422247" cy="519838"/>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22" name="Straight Connector 21">
              <a:extLst>
                <a:ext uri="{FF2B5EF4-FFF2-40B4-BE49-F238E27FC236}">
                  <a16:creationId xmlns:a16="http://schemas.microsoft.com/office/drawing/2014/main" id="{F33F21EC-4867-89A3-595F-A35E07BAF6C9}"/>
                </a:ext>
              </a:extLst>
            </p:cNvPr>
            <p:cNvCxnSpPr>
              <a:cxnSpLocks/>
              <a:endCxn id="24" idx="0"/>
            </p:cNvCxnSpPr>
            <p:nvPr/>
          </p:nvCxnSpPr>
          <p:spPr bwMode="auto">
            <a:xfrm>
              <a:off x="9989222" y="5661149"/>
              <a:ext cx="2422247"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23" name="Straight Connector 22">
              <a:extLst>
                <a:ext uri="{FF2B5EF4-FFF2-40B4-BE49-F238E27FC236}">
                  <a16:creationId xmlns:a16="http://schemas.microsoft.com/office/drawing/2014/main" id="{9459997D-F42B-C00B-23B7-6131F2DEC432}"/>
                </a:ext>
              </a:extLst>
            </p:cNvPr>
            <p:cNvCxnSpPr>
              <a:cxnSpLocks/>
              <a:endCxn id="24" idx="0"/>
            </p:cNvCxnSpPr>
            <p:nvPr/>
          </p:nvCxnSpPr>
          <p:spPr bwMode="auto">
            <a:xfrm flipV="1">
              <a:off x="10840995" y="5661149"/>
              <a:ext cx="1570474" cy="457469"/>
            </a:xfrm>
            <a:prstGeom prst="line">
              <a:avLst/>
            </a:prstGeom>
            <a:solidFill>
              <a:schemeClr val="accent1"/>
            </a:solidFill>
            <a:ln w="12700" cap="flat" cmpd="sng" algn="ctr">
              <a:solidFill>
                <a:schemeClr val="tx1"/>
              </a:solidFill>
              <a:prstDash val="solid"/>
              <a:round/>
              <a:headEnd type="none" w="med" len="med"/>
              <a:tailEnd type="none" w="med" len="med"/>
            </a:ln>
            <a:effectLst/>
          </p:spPr>
        </p:cxnSp>
      </p:grpSp>
      <mc:AlternateContent xmlns:mc="http://schemas.openxmlformats.org/markup-compatibility/2006" xmlns:a14="http://schemas.microsoft.com/office/drawing/2010/main">
        <mc:Choice Requires="a14">
          <p:sp>
            <p:nvSpPr>
              <p:cNvPr id="24" name="Rectangle 23">
                <a:extLst>
                  <a:ext uri="{FF2B5EF4-FFF2-40B4-BE49-F238E27FC236}">
                    <a16:creationId xmlns:a16="http://schemas.microsoft.com/office/drawing/2014/main" id="{C178DE4C-98BB-BC4E-239E-B0B4A68A8BC1}"/>
                  </a:ext>
                </a:extLst>
              </p:cNvPr>
              <p:cNvSpPr/>
              <p:nvPr/>
            </p:nvSpPr>
            <p:spPr>
              <a:xfrm rot="16200000">
                <a:off x="10576042" y="5002784"/>
                <a:ext cx="1434175" cy="246221"/>
              </a:xfrm>
              <a:prstGeom prst="rect">
                <a:avLst/>
              </a:prstGeom>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US" sz="1600" i="1" dirty="0">
                          <a:solidFill>
                            <a:srgbClr val="FFC000"/>
                          </a:solidFill>
                          <a:latin typeface="Cambria Math" panose="02040503050406030204" pitchFamily="18" charset="0"/>
                          <a:cs typeface="Calibri"/>
                        </a:rPr>
                        <m:t>𝑡𝑎𝑘𝑒</m:t>
                      </m:r>
                      <m:d>
                        <m:dPr>
                          <m:ctrlPr>
                            <a:rPr lang="en-US" sz="1600" i="1" dirty="0">
                              <a:solidFill>
                                <a:srgbClr val="FFC000"/>
                              </a:solidFill>
                              <a:latin typeface="Cambria Math" panose="02040503050406030204" pitchFamily="18" charset="0"/>
                              <a:cs typeface="Calibri"/>
                            </a:rPr>
                          </m:ctrlPr>
                        </m:dPr>
                        <m:e>
                          <m:r>
                            <a:rPr lang="en-US" sz="1600" i="1" dirty="0">
                              <a:solidFill>
                                <a:srgbClr val="FFC000"/>
                              </a:solidFill>
                              <a:latin typeface="Cambria Math" panose="02040503050406030204" pitchFamily="18" charset="0"/>
                              <a:cs typeface="Calibri"/>
                            </a:rPr>
                            <m:t>𝑟</m:t>
                          </m:r>
                          <m:r>
                            <a:rPr lang="en-US" sz="1600" i="1" dirty="0">
                              <a:solidFill>
                                <a:srgbClr val="FFC000"/>
                              </a:solidFill>
                              <a:latin typeface="Cambria Math" panose="02040503050406030204" pitchFamily="18" charset="0"/>
                              <a:cs typeface="Calibri"/>
                            </a:rPr>
                            <m:t>1,</m:t>
                          </m:r>
                          <m:r>
                            <a:rPr lang="en-US" sz="1600" i="1" dirty="0">
                              <a:solidFill>
                                <a:srgbClr val="FFC000"/>
                              </a:solidFill>
                              <a:latin typeface="Cambria Math" panose="02040503050406030204" pitchFamily="18" charset="0"/>
                              <a:cs typeface="Calibri"/>
                            </a:rPr>
                            <m:t>𝑐</m:t>
                          </m:r>
                          <m:r>
                            <a:rPr lang="en-US" sz="1600" i="1" dirty="0">
                              <a:solidFill>
                                <a:srgbClr val="FFC000"/>
                              </a:solidFill>
                              <a:latin typeface="Cambria Math" panose="02040503050406030204" pitchFamily="18" charset="0"/>
                              <a:cs typeface="Calibri"/>
                            </a:rPr>
                            <m:t>1,</m:t>
                          </m:r>
                          <m:r>
                            <a:rPr lang="en-US" sz="1600" i="1" dirty="0">
                              <a:solidFill>
                                <a:srgbClr val="FFC000"/>
                              </a:solidFill>
                              <a:latin typeface="Cambria Math" panose="02040503050406030204" pitchFamily="18" charset="0"/>
                              <a:cs typeface="Calibri"/>
                            </a:rPr>
                            <m:t>𝑑</m:t>
                          </m:r>
                          <m:r>
                            <a:rPr lang="en-US" sz="1600" i="1" dirty="0">
                              <a:solidFill>
                                <a:srgbClr val="FFC000"/>
                              </a:solidFill>
                              <a:latin typeface="Cambria Math" panose="02040503050406030204" pitchFamily="18" charset="0"/>
                              <a:cs typeface="Calibri"/>
                            </a:rPr>
                            <m:t>1</m:t>
                          </m:r>
                        </m:e>
                      </m:d>
                    </m:oMath>
                  </m:oMathPara>
                </a14:m>
                <a:endParaRPr lang="en-US" sz="1600" dirty="0">
                  <a:solidFill>
                    <a:srgbClr val="FFC000"/>
                  </a:solidFill>
                </a:endParaRPr>
              </a:p>
            </p:txBody>
          </p:sp>
        </mc:Choice>
        <mc:Fallback xmlns="">
          <p:sp>
            <p:nvSpPr>
              <p:cNvPr id="24" name="Rectangle 23">
                <a:extLst>
                  <a:ext uri="{FF2B5EF4-FFF2-40B4-BE49-F238E27FC236}">
                    <a16:creationId xmlns:a16="http://schemas.microsoft.com/office/drawing/2014/main" id="{C178DE4C-98BB-BC4E-239E-B0B4A68A8BC1}"/>
                  </a:ext>
                </a:extLst>
              </p:cNvPr>
              <p:cNvSpPr>
                <a:spLocks noRot="1" noChangeAspect="1" noMove="1" noResize="1" noEditPoints="1" noAdjustHandles="1" noChangeArrowheads="1" noChangeShapeType="1" noTextEdit="1"/>
              </p:cNvSpPr>
              <p:nvPr/>
            </p:nvSpPr>
            <p:spPr>
              <a:xfrm rot="16200000">
                <a:off x="10576042" y="5002784"/>
                <a:ext cx="1434175" cy="246221"/>
              </a:xfrm>
              <a:prstGeom prst="rect">
                <a:avLst/>
              </a:prstGeom>
              <a:blipFill>
                <a:blip r:embed="rId9"/>
                <a:stretch>
                  <a:fillRect r="-4762" b="-3540"/>
                </a:stretch>
              </a:blipFill>
            </p:spPr>
            <p:txBody>
              <a:bodyPr/>
              <a:lstStyle/>
              <a:p>
                <a:r>
                  <a:rPr lang="en-DE">
                    <a:noFill/>
                  </a:rPr>
                  <a:t> </a:t>
                </a:r>
              </a:p>
            </p:txBody>
          </p:sp>
        </mc:Fallback>
      </mc:AlternateContent>
    </p:spTree>
    <p:extLst>
      <p:ext uri="{BB962C8B-B14F-4D97-AF65-F5344CB8AC3E}">
        <p14:creationId xmlns:p14="http://schemas.microsoft.com/office/powerpoint/2010/main" val="704462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Title 1"/>
          <p:cNvSpPr>
            <a:spLocks noGrp="1"/>
          </p:cNvSpPr>
          <p:nvPr>
            <p:ph type="title"/>
          </p:nvPr>
        </p:nvSpPr>
        <p:spPr/>
        <p:txBody>
          <a:bodyPr>
            <a:normAutofit/>
          </a:bodyPr>
          <a:lstStyle/>
          <a:p>
            <a:r>
              <a:rPr lang="en-US" dirty="0"/>
              <a:t>Example</a:t>
            </a:r>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F14F5ADE-D0BA-4AB0-44F5-59C7501B739B}"/>
                  </a:ext>
                </a:extLst>
              </p:cNvPr>
              <p:cNvSpPr>
                <a:spLocks noGrp="1"/>
              </p:cNvSpPr>
              <p:nvPr>
                <p:ph idx="1"/>
              </p:nvPr>
            </p:nvSpPr>
            <p:spPr/>
            <p:txBody>
              <a:bodyPr anchor="b"/>
              <a:lstStyle/>
              <a:p>
                <a14:m>
                  <m:oMath xmlns:m="http://schemas.openxmlformats.org/officeDocument/2006/math">
                    <m:r>
                      <a:rPr lang="en-US" sz="1800" dirty="0" smtClean="0">
                        <a:latin typeface="Cambria Math" panose="02040503050406030204" pitchFamily="18" charset="0"/>
                      </a:rPr>
                      <m:t>𝑚𝑜𝑣𝑒</m:t>
                    </m:r>
                    <m:d>
                      <m:dPr>
                        <m:ctrlPr>
                          <a:rPr lang="en-US" sz="1800" i="1" dirty="0">
                            <a:latin typeface="Cambria Math" panose="02040503050406030204" pitchFamily="18" charset="0"/>
                          </a:rPr>
                        </m:ctrlPr>
                      </m:dPr>
                      <m:e>
                        <m:r>
                          <a:rPr lang="en-US" sz="1800" dirty="0" err="1">
                            <a:latin typeface="Cambria Math" panose="02040503050406030204" pitchFamily="18" charset="0"/>
                          </a:rPr>
                          <m:t>𝑟</m:t>
                        </m:r>
                        <m:r>
                          <a:rPr lang="en-US" sz="1800" dirty="0" err="1">
                            <a:latin typeface="Cambria Math" panose="02040503050406030204" pitchFamily="18" charset="0"/>
                          </a:rPr>
                          <m:t>,</m:t>
                        </m:r>
                        <m:r>
                          <a:rPr lang="en-US" sz="1800" dirty="0" err="1">
                            <a:latin typeface="Cambria Math" panose="02040503050406030204" pitchFamily="18" charset="0"/>
                          </a:rPr>
                          <m:t>𝑙</m:t>
                        </m:r>
                        <m:r>
                          <a:rPr lang="en-US" sz="1800" dirty="0" err="1">
                            <a:latin typeface="Cambria Math" panose="02040503050406030204" pitchFamily="18" charset="0"/>
                          </a:rPr>
                          <m:t>,</m:t>
                        </m:r>
                        <m:r>
                          <a:rPr lang="en-US" sz="1800" dirty="0" err="1">
                            <a:latin typeface="Cambria Math" panose="02040503050406030204" pitchFamily="18" charset="0"/>
                          </a:rPr>
                          <m:t>𝑚</m:t>
                        </m:r>
                      </m:e>
                    </m:d>
                  </m:oMath>
                </a14:m>
                <a:endParaRPr lang="en-GB" sz="1800" dirty="0"/>
              </a:p>
              <a:p>
                <a:pPr lvl="1"/>
                <a:r>
                  <a:rPr lang="en-GB" sz="1800" dirty="0"/>
                  <a:t>pre: </a:t>
                </a:r>
                <a14:m>
                  <m:oMath xmlns:m="http://schemas.openxmlformats.org/officeDocument/2006/math">
                    <m:r>
                      <a:rPr lang="en-US" sz="1800" dirty="0">
                        <a:latin typeface="Cambria Math" panose="02040503050406030204" pitchFamily="18" charset="0"/>
                      </a:rPr>
                      <m:t>𝑙𝑜𝑐</m:t>
                    </m:r>
                    <m:d>
                      <m:dPr>
                        <m:ctrlPr>
                          <a:rPr lang="en-US" sz="1800" i="1" dirty="0">
                            <a:latin typeface="Cambria Math" panose="02040503050406030204" pitchFamily="18" charset="0"/>
                          </a:rPr>
                        </m:ctrlPr>
                      </m:dPr>
                      <m:e>
                        <m:r>
                          <a:rPr lang="en-US" sz="1800" dirty="0">
                            <a:latin typeface="Cambria Math" panose="02040503050406030204" pitchFamily="18" charset="0"/>
                          </a:rPr>
                          <m:t>𝑟</m:t>
                        </m:r>
                      </m:e>
                    </m:d>
                    <m:r>
                      <a:rPr lang="de-DE" sz="1800" dirty="0">
                        <a:latin typeface="Cambria Math" panose="02040503050406030204" pitchFamily="18" charset="0"/>
                      </a:rPr>
                      <m:t>=</m:t>
                    </m:r>
                    <m:r>
                      <a:rPr lang="en-US" sz="1800" dirty="0">
                        <a:latin typeface="Cambria Math" panose="02040503050406030204" pitchFamily="18" charset="0"/>
                      </a:rPr>
                      <m:t>𝑙</m:t>
                    </m:r>
                  </m:oMath>
                </a14:m>
                <a:endParaRPr lang="en-GB" sz="1800" dirty="0"/>
              </a:p>
              <a:p>
                <a:pPr lvl="1"/>
                <a:r>
                  <a:rPr lang="en-GB" sz="1800" dirty="0"/>
                  <a:t>eff: </a:t>
                </a:r>
                <a14:m>
                  <m:oMath xmlns:m="http://schemas.openxmlformats.org/officeDocument/2006/math">
                    <m:r>
                      <a:rPr lang="en-US" sz="1800" dirty="0">
                        <a:latin typeface="Cambria Math" panose="02040503050406030204" pitchFamily="18" charset="0"/>
                      </a:rPr>
                      <m:t>𝑙𝑜𝑐</m:t>
                    </m:r>
                    <m:d>
                      <m:dPr>
                        <m:ctrlPr>
                          <a:rPr lang="en-US" sz="1800" i="1" dirty="0">
                            <a:latin typeface="Cambria Math" panose="02040503050406030204" pitchFamily="18" charset="0"/>
                          </a:rPr>
                        </m:ctrlPr>
                      </m:dPr>
                      <m:e>
                        <m:r>
                          <a:rPr lang="en-US" sz="1800" dirty="0">
                            <a:latin typeface="Cambria Math" panose="02040503050406030204" pitchFamily="18" charset="0"/>
                          </a:rPr>
                          <m:t>𝑟</m:t>
                        </m:r>
                      </m:e>
                    </m:d>
                    <m:r>
                      <a:rPr lang="en-US" sz="1800" dirty="0">
                        <a:latin typeface="Cambria Math" panose="02040503050406030204" pitchFamily="18" charset="0"/>
                      </a:rPr>
                      <m:t>←</m:t>
                    </m:r>
                    <m:r>
                      <a:rPr lang="en-US" sz="1800" dirty="0">
                        <a:latin typeface="Cambria Math" panose="02040503050406030204" pitchFamily="18" charset="0"/>
                      </a:rPr>
                      <m:t>𝑚</m:t>
                    </m:r>
                  </m:oMath>
                </a14:m>
                <a:endParaRPr lang="de-DE" sz="1800" dirty="0"/>
              </a:p>
              <a:p>
                <a14:m>
                  <m:oMath xmlns:m="http://schemas.openxmlformats.org/officeDocument/2006/math">
                    <m:r>
                      <a:rPr lang="en-US" sz="1800" dirty="0" smtClean="0">
                        <a:solidFill>
                          <a:srgbClr val="FFC000"/>
                        </a:solidFill>
                        <a:latin typeface="Cambria Math" panose="02040503050406030204" pitchFamily="18" charset="0"/>
                      </a:rPr>
                      <m:t>𝑡𝑎𝑘𝑒</m:t>
                    </m:r>
                    <m:d>
                      <m:dPr>
                        <m:ctrlPr>
                          <a:rPr lang="en-US" sz="1800" i="1" dirty="0">
                            <a:solidFill>
                              <a:srgbClr val="FFC000"/>
                            </a:solidFill>
                            <a:latin typeface="Cambria Math" panose="02040503050406030204" pitchFamily="18" charset="0"/>
                          </a:rPr>
                        </m:ctrlPr>
                      </m:dPr>
                      <m:e>
                        <m:r>
                          <a:rPr lang="ro-RO" sz="1800" dirty="0" err="1">
                            <a:solidFill>
                              <a:srgbClr val="FFC000"/>
                            </a:solidFill>
                            <a:latin typeface="Cambria Math" panose="02040503050406030204" pitchFamily="18" charset="0"/>
                          </a:rPr>
                          <m:t>𝑟</m:t>
                        </m:r>
                        <m:r>
                          <a:rPr lang="ro-RO" sz="1800" dirty="0" err="1">
                            <a:solidFill>
                              <a:srgbClr val="FFC000"/>
                            </a:solidFill>
                            <a:latin typeface="Cambria Math" panose="02040503050406030204" pitchFamily="18" charset="0"/>
                          </a:rPr>
                          <m:t>,</m:t>
                        </m:r>
                        <m:r>
                          <a:rPr lang="ro-RO" sz="1800" dirty="0" err="1">
                            <a:solidFill>
                              <a:srgbClr val="FFC000"/>
                            </a:solidFill>
                            <a:latin typeface="Cambria Math" panose="02040503050406030204" pitchFamily="18" charset="0"/>
                          </a:rPr>
                          <m:t>𝑙</m:t>
                        </m:r>
                        <m:r>
                          <a:rPr lang="ro-RO" sz="1800" dirty="0" err="1">
                            <a:solidFill>
                              <a:srgbClr val="FFC000"/>
                            </a:solidFill>
                            <a:latin typeface="Cambria Math" panose="02040503050406030204" pitchFamily="18" charset="0"/>
                          </a:rPr>
                          <m:t>,</m:t>
                        </m:r>
                        <m:r>
                          <a:rPr lang="ro-RO" sz="1800" dirty="0" err="1">
                            <a:solidFill>
                              <a:srgbClr val="FFC000"/>
                            </a:solidFill>
                            <a:latin typeface="Cambria Math" panose="02040503050406030204" pitchFamily="18" charset="0"/>
                          </a:rPr>
                          <m:t>𝑐</m:t>
                        </m:r>
                      </m:e>
                    </m:d>
                  </m:oMath>
                </a14:m>
                <a:endParaRPr lang="de-DE" sz="1800" dirty="0">
                  <a:solidFill>
                    <a:srgbClr val="FFC000"/>
                  </a:solidFill>
                </a:endParaRPr>
              </a:p>
              <a:p>
                <a:pPr lvl="1"/>
                <a:r>
                  <a:rPr lang="ro-RO" sz="1800" dirty="0">
                    <a:solidFill>
                      <a:srgbClr val="FFC000"/>
                    </a:solidFill>
                  </a:rPr>
                  <a:t>pre: </a:t>
                </a:r>
                <a14:m>
                  <m:oMath xmlns:m="http://schemas.openxmlformats.org/officeDocument/2006/math">
                    <m:r>
                      <a:rPr lang="ro-RO" sz="1800" dirty="0">
                        <a:solidFill>
                          <a:srgbClr val="FFC000"/>
                        </a:solidFill>
                        <a:latin typeface="Cambria Math" panose="02040503050406030204" pitchFamily="18" charset="0"/>
                      </a:rPr>
                      <m:t>𝑐𝑎𝑟𝑔𝑜</m:t>
                    </m:r>
                    <m:d>
                      <m:dPr>
                        <m:ctrlPr>
                          <a:rPr lang="ro-RO" sz="1800" i="1" dirty="0">
                            <a:solidFill>
                              <a:srgbClr val="FFC000"/>
                            </a:solidFill>
                            <a:latin typeface="Cambria Math" panose="02040503050406030204" pitchFamily="18" charset="0"/>
                          </a:rPr>
                        </m:ctrlPr>
                      </m:dPr>
                      <m:e>
                        <m:r>
                          <a:rPr lang="ro-RO" sz="1800" dirty="0">
                            <a:solidFill>
                              <a:srgbClr val="FFC000"/>
                            </a:solidFill>
                            <a:latin typeface="Cambria Math" panose="02040503050406030204" pitchFamily="18" charset="0"/>
                          </a:rPr>
                          <m:t>𝑟</m:t>
                        </m:r>
                      </m:e>
                    </m:d>
                    <m:r>
                      <a:rPr lang="ro-RO" sz="1800" dirty="0">
                        <a:solidFill>
                          <a:srgbClr val="FFC000"/>
                        </a:solidFill>
                        <a:latin typeface="Cambria Math" panose="02040503050406030204" pitchFamily="18" charset="0"/>
                      </a:rPr>
                      <m:t>=</m:t>
                    </m:r>
                    <m:r>
                      <a:rPr lang="ro-RO" sz="1800" dirty="0" err="1">
                        <a:solidFill>
                          <a:srgbClr val="FFC000"/>
                        </a:solidFill>
                        <a:latin typeface="Cambria Math" panose="02040503050406030204" pitchFamily="18" charset="0"/>
                      </a:rPr>
                      <m:t>𝑛𝑖𝑙</m:t>
                    </m:r>
                    <m:r>
                      <a:rPr lang="ro-RO" sz="1800" dirty="0">
                        <a:solidFill>
                          <a:srgbClr val="FFC000"/>
                        </a:solidFill>
                        <a:latin typeface="Cambria Math" panose="02040503050406030204" pitchFamily="18" charset="0"/>
                      </a:rPr>
                      <m:t>, </m:t>
                    </m:r>
                    <m:r>
                      <a:rPr lang="ro-RO" sz="1800" dirty="0">
                        <a:solidFill>
                          <a:srgbClr val="FFC000"/>
                        </a:solidFill>
                        <a:latin typeface="Cambria Math" panose="02040503050406030204" pitchFamily="18" charset="0"/>
                      </a:rPr>
                      <m:t>𝑙𝑜𝑐</m:t>
                    </m:r>
                    <m:d>
                      <m:dPr>
                        <m:ctrlPr>
                          <a:rPr lang="ro-RO" sz="1800" i="1" dirty="0">
                            <a:solidFill>
                              <a:srgbClr val="FFC000"/>
                            </a:solidFill>
                            <a:latin typeface="Cambria Math" panose="02040503050406030204" pitchFamily="18" charset="0"/>
                          </a:rPr>
                        </m:ctrlPr>
                      </m:dPr>
                      <m:e>
                        <m:r>
                          <a:rPr lang="en-US" sz="1800" dirty="0">
                            <a:solidFill>
                              <a:srgbClr val="FFC000"/>
                            </a:solidFill>
                            <a:latin typeface="Cambria Math" panose="02040503050406030204" pitchFamily="18" charset="0"/>
                          </a:rPr>
                          <m:t>𝑟</m:t>
                        </m:r>
                      </m:e>
                    </m:d>
                    <m:r>
                      <a:rPr lang="ro-RO" sz="1800" dirty="0">
                        <a:solidFill>
                          <a:srgbClr val="FFC000"/>
                        </a:solidFill>
                        <a:latin typeface="Cambria Math" panose="02040503050406030204" pitchFamily="18" charset="0"/>
                      </a:rPr>
                      <m:t>=</m:t>
                    </m:r>
                    <m:r>
                      <a:rPr lang="en-US" sz="1800" dirty="0">
                        <a:solidFill>
                          <a:srgbClr val="FFC000"/>
                        </a:solidFill>
                        <a:latin typeface="Cambria Math" panose="02040503050406030204" pitchFamily="18" charset="0"/>
                      </a:rPr>
                      <m:t>𝑙</m:t>
                    </m:r>
                    <m:r>
                      <a:rPr lang="de-DE" sz="1800" dirty="0">
                        <a:solidFill>
                          <a:srgbClr val="FFC000"/>
                        </a:solidFill>
                        <a:latin typeface="Cambria Math" panose="02040503050406030204" pitchFamily="18" charset="0"/>
                      </a:rPr>
                      <m:t>,</m:t>
                    </m:r>
                    <m:r>
                      <a:rPr lang="en-US" sz="1800" dirty="0">
                        <a:solidFill>
                          <a:srgbClr val="FFC000"/>
                        </a:solidFill>
                        <a:latin typeface="Cambria Math" panose="02040503050406030204" pitchFamily="18" charset="0"/>
                      </a:rPr>
                      <m:t> </m:t>
                    </m:r>
                    <m:r>
                      <a:rPr lang="en-US" sz="1800" dirty="0" err="1">
                        <a:solidFill>
                          <a:srgbClr val="FFC000"/>
                        </a:solidFill>
                        <a:latin typeface="Cambria Math" panose="02040503050406030204" pitchFamily="18" charset="0"/>
                      </a:rPr>
                      <m:t>𝑙𝑜𝑐</m:t>
                    </m:r>
                    <m:d>
                      <m:dPr>
                        <m:ctrlPr>
                          <a:rPr lang="en-US" sz="1800" i="1" dirty="0">
                            <a:solidFill>
                              <a:srgbClr val="FFC000"/>
                            </a:solidFill>
                            <a:latin typeface="Cambria Math" panose="02040503050406030204" pitchFamily="18" charset="0"/>
                          </a:rPr>
                        </m:ctrlPr>
                      </m:dPr>
                      <m:e>
                        <m:r>
                          <a:rPr lang="ro-RO" sz="1800" dirty="0">
                            <a:solidFill>
                              <a:srgbClr val="FFC000"/>
                            </a:solidFill>
                            <a:latin typeface="Cambria Math" panose="02040503050406030204" pitchFamily="18" charset="0"/>
                          </a:rPr>
                          <m:t>𝑐</m:t>
                        </m:r>
                      </m:e>
                    </m:d>
                    <m:r>
                      <a:rPr lang="ro-RO" sz="1800" dirty="0">
                        <a:solidFill>
                          <a:srgbClr val="FFC000"/>
                        </a:solidFill>
                        <a:latin typeface="Cambria Math" panose="02040503050406030204" pitchFamily="18" charset="0"/>
                      </a:rPr>
                      <m:t>=</m:t>
                    </m:r>
                    <m:r>
                      <a:rPr lang="ro-RO" sz="1800" dirty="0">
                        <a:solidFill>
                          <a:srgbClr val="FFC000"/>
                        </a:solidFill>
                        <a:latin typeface="Cambria Math" panose="02040503050406030204" pitchFamily="18" charset="0"/>
                      </a:rPr>
                      <m:t>𝑙</m:t>
                    </m:r>
                  </m:oMath>
                </a14:m>
                <a:endParaRPr lang="de-DE" sz="1800" dirty="0">
                  <a:solidFill>
                    <a:srgbClr val="FFC000"/>
                  </a:solidFill>
                </a:endParaRPr>
              </a:p>
              <a:p>
                <a:pPr lvl="1"/>
                <a:r>
                  <a:rPr lang="ro-RO" sz="1800" dirty="0" err="1">
                    <a:solidFill>
                      <a:srgbClr val="FFC000"/>
                    </a:solidFill>
                  </a:rPr>
                  <a:t>eff</a:t>
                </a:r>
                <a:r>
                  <a:rPr lang="ro-RO" sz="1800" dirty="0">
                    <a:solidFill>
                      <a:srgbClr val="FFC000"/>
                    </a:solidFill>
                  </a:rPr>
                  <a:t>: </a:t>
                </a:r>
                <a14:m>
                  <m:oMath xmlns:m="http://schemas.openxmlformats.org/officeDocument/2006/math">
                    <m:r>
                      <a:rPr lang="ro-RO" sz="1800" dirty="0">
                        <a:solidFill>
                          <a:srgbClr val="FFC000"/>
                        </a:solidFill>
                        <a:latin typeface="Cambria Math" panose="02040503050406030204" pitchFamily="18" charset="0"/>
                      </a:rPr>
                      <m:t>𝑐𝑎𝑟𝑔𝑜</m:t>
                    </m:r>
                    <m:d>
                      <m:dPr>
                        <m:ctrlPr>
                          <a:rPr lang="ro-RO" sz="1800" i="1" dirty="0">
                            <a:solidFill>
                              <a:srgbClr val="FFC000"/>
                            </a:solidFill>
                            <a:latin typeface="Cambria Math" panose="02040503050406030204" pitchFamily="18" charset="0"/>
                          </a:rPr>
                        </m:ctrlPr>
                      </m:dPr>
                      <m:e>
                        <m:r>
                          <a:rPr lang="ro-RO" sz="1800" dirty="0">
                            <a:solidFill>
                              <a:srgbClr val="FFC000"/>
                            </a:solidFill>
                            <a:latin typeface="Cambria Math" panose="02040503050406030204" pitchFamily="18" charset="0"/>
                          </a:rPr>
                          <m:t>𝑟</m:t>
                        </m:r>
                      </m:e>
                    </m:d>
                    <m:r>
                      <a:rPr lang="ro-RO" sz="1800" dirty="0">
                        <a:solidFill>
                          <a:srgbClr val="FFC000"/>
                        </a:solidFill>
                        <a:latin typeface="Cambria Math" panose="02040503050406030204" pitchFamily="18" charset="0"/>
                      </a:rPr>
                      <m:t>←</m:t>
                    </m:r>
                    <m:r>
                      <a:rPr lang="ro-RO" sz="1800" dirty="0">
                        <a:solidFill>
                          <a:srgbClr val="FFC000"/>
                        </a:solidFill>
                        <a:latin typeface="Cambria Math" panose="02040503050406030204" pitchFamily="18" charset="0"/>
                      </a:rPr>
                      <m:t>𝑐</m:t>
                    </m:r>
                    <m:r>
                      <a:rPr lang="ro-RO" sz="1800" dirty="0" smtClean="0">
                        <a:solidFill>
                          <a:srgbClr val="FFC000"/>
                        </a:solidFill>
                        <a:latin typeface="Cambria Math" panose="02040503050406030204" pitchFamily="18" charset="0"/>
                      </a:rPr>
                      <m:t>,</m:t>
                    </m:r>
                    <m:r>
                      <a:rPr lang="ro-RO" sz="1800" dirty="0">
                        <a:solidFill>
                          <a:srgbClr val="FFC000"/>
                        </a:solidFill>
                        <a:latin typeface="Cambria Math" panose="02040503050406030204" pitchFamily="18" charset="0"/>
                      </a:rPr>
                      <m:t>𝑙𝑜𝑐</m:t>
                    </m:r>
                    <m:d>
                      <m:dPr>
                        <m:ctrlPr>
                          <a:rPr lang="ro-RO" sz="1800" i="1" dirty="0">
                            <a:solidFill>
                              <a:srgbClr val="FFC000"/>
                            </a:solidFill>
                            <a:latin typeface="Cambria Math" panose="02040503050406030204" pitchFamily="18" charset="0"/>
                          </a:rPr>
                        </m:ctrlPr>
                      </m:dPr>
                      <m:e>
                        <m:r>
                          <a:rPr lang="ro-RO" sz="1800" dirty="0">
                            <a:solidFill>
                              <a:srgbClr val="FFC000"/>
                            </a:solidFill>
                            <a:latin typeface="Cambria Math" panose="02040503050406030204" pitchFamily="18" charset="0"/>
                          </a:rPr>
                          <m:t>𝑐</m:t>
                        </m:r>
                      </m:e>
                    </m:d>
                    <m:r>
                      <a:rPr lang="ro-RO" sz="1800" dirty="0">
                        <a:solidFill>
                          <a:srgbClr val="FFC000"/>
                        </a:solidFill>
                        <a:latin typeface="Cambria Math" panose="02040503050406030204" pitchFamily="18" charset="0"/>
                      </a:rPr>
                      <m:t>←</m:t>
                    </m:r>
                    <m:r>
                      <a:rPr lang="ro-RO" sz="1800" dirty="0">
                        <a:solidFill>
                          <a:srgbClr val="FFC000"/>
                        </a:solidFill>
                        <a:latin typeface="Cambria Math" panose="02040503050406030204" pitchFamily="18" charset="0"/>
                      </a:rPr>
                      <m:t>𝑟</m:t>
                    </m:r>
                  </m:oMath>
                </a14:m>
                <a:endParaRPr lang="de-DE" sz="1800" dirty="0">
                  <a:solidFill>
                    <a:srgbClr val="FFC000"/>
                  </a:solidFill>
                </a:endParaRPr>
              </a:p>
              <a:p>
                <a14:m>
                  <m:oMath xmlns:m="http://schemas.openxmlformats.org/officeDocument/2006/math">
                    <m:r>
                      <a:rPr lang="ro-RO" sz="1800" dirty="0">
                        <a:latin typeface="Cambria Math" panose="02040503050406030204" pitchFamily="18" charset="0"/>
                      </a:rPr>
                      <m:t>𝑝𝑢𝑡</m:t>
                    </m:r>
                    <m:d>
                      <m:dPr>
                        <m:ctrlPr>
                          <a:rPr lang="ro-RO" sz="1800" i="1" dirty="0">
                            <a:latin typeface="Cambria Math" panose="02040503050406030204" pitchFamily="18" charset="0"/>
                          </a:rPr>
                        </m:ctrlPr>
                      </m:dPr>
                      <m:e>
                        <m:r>
                          <a:rPr lang="ro-RO" sz="1800" dirty="0" err="1">
                            <a:latin typeface="Cambria Math" panose="02040503050406030204" pitchFamily="18" charset="0"/>
                          </a:rPr>
                          <m:t>𝑟</m:t>
                        </m:r>
                        <m:r>
                          <a:rPr lang="ro-RO" sz="1800" dirty="0" err="1">
                            <a:latin typeface="Cambria Math" panose="02040503050406030204" pitchFamily="18" charset="0"/>
                          </a:rPr>
                          <m:t>,</m:t>
                        </m:r>
                        <m:r>
                          <a:rPr lang="ro-RO" sz="1800" dirty="0" err="1">
                            <a:latin typeface="Cambria Math" panose="02040503050406030204" pitchFamily="18" charset="0"/>
                          </a:rPr>
                          <m:t>𝑙</m:t>
                        </m:r>
                        <m:r>
                          <a:rPr lang="ro-RO" sz="1800" dirty="0" err="1">
                            <a:latin typeface="Cambria Math" panose="02040503050406030204" pitchFamily="18" charset="0"/>
                          </a:rPr>
                          <m:t>,</m:t>
                        </m:r>
                        <m:r>
                          <a:rPr lang="ro-RO" sz="1800" dirty="0" err="1">
                            <a:latin typeface="Cambria Math" panose="02040503050406030204" pitchFamily="18" charset="0"/>
                          </a:rPr>
                          <m:t>𝑐</m:t>
                        </m:r>
                      </m:e>
                    </m:d>
                  </m:oMath>
                </a14:m>
                <a:endParaRPr lang="de-DE" sz="1800" dirty="0"/>
              </a:p>
              <a:p>
                <a:pPr lvl="1"/>
                <a:r>
                  <a:rPr lang="ro-RO" sz="1800" dirty="0"/>
                  <a:t>pre: </a:t>
                </a:r>
                <a14:m>
                  <m:oMath xmlns:m="http://schemas.openxmlformats.org/officeDocument/2006/math">
                    <m:r>
                      <a:rPr lang="ro-RO" sz="1800" dirty="0">
                        <a:latin typeface="Cambria Math" panose="02040503050406030204" pitchFamily="18" charset="0"/>
                      </a:rPr>
                      <m:t>𝑙𝑜𝑐</m:t>
                    </m:r>
                    <m:d>
                      <m:dPr>
                        <m:ctrlPr>
                          <a:rPr lang="ro-RO" sz="1800" i="1" dirty="0">
                            <a:latin typeface="Cambria Math" panose="02040503050406030204" pitchFamily="18" charset="0"/>
                          </a:rPr>
                        </m:ctrlPr>
                      </m:dPr>
                      <m:e>
                        <m:r>
                          <a:rPr lang="en-US" sz="1800" dirty="0">
                            <a:latin typeface="Cambria Math" panose="02040503050406030204" pitchFamily="18" charset="0"/>
                          </a:rPr>
                          <m:t>𝑟</m:t>
                        </m:r>
                      </m:e>
                    </m:d>
                    <m:r>
                      <a:rPr lang="ro-RO" sz="1800" dirty="0">
                        <a:latin typeface="Cambria Math" panose="02040503050406030204" pitchFamily="18" charset="0"/>
                      </a:rPr>
                      <m:t>=</m:t>
                    </m:r>
                    <m:r>
                      <a:rPr lang="en-US" sz="1800" dirty="0">
                        <a:latin typeface="Cambria Math" panose="02040503050406030204" pitchFamily="18" charset="0"/>
                      </a:rPr>
                      <m:t>𝑙</m:t>
                    </m:r>
                    <m:r>
                      <a:rPr lang="en-US" sz="1800" dirty="0">
                        <a:latin typeface="Cambria Math" panose="02040503050406030204" pitchFamily="18" charset="0"/>
                      </a:rPr>
                      <m:t>, </m:t>
                    </m:r>
                    <m:r>
                      <a:rPr lang="en-US" sz="1800" dirty="0" err="1">
                        <a:latin typeface="Cambria Math" panose="02040503050406030204" pitchFamily="18" charset="0"/>
                      </a:rPr>
                      <m:t>𝑙𝑜𝑐</m:t>
                    </m:r>
                    <m:d>
                      <m:dPr>
                        <m:ctrlPr>
                          <a:rPr lang="en-US" sz="1800" i="1" dirty="0">
                            <a:latin typeface="Cambria Math" panose="02040503050406030204" pitchFamily="18" charset="0"/>
                          </a:rPr>
                        </m:ctrlPr>
                      </m:dPr>
                      <m:e>
                        <m:r>
                          <a:rPr lang="ro-RO" sz="1800" dirty="0">
                            <a:latin typeface="Cambria Math" panose="02040503050406030204" pitchFamily="18" charset="0"/>
                          </a:rPr>
                          <m:t>𝑐</m:t>
                        </m:r>
                      </m:e>
                    </m:d>
                    <m:r>
                      <a:rPr lang="ro-RO" sz="1800" dirty="0">
                        <a:latin typeface="Cambria Math" panose="02040503050406030204" pitchFamily="18" charset="0"/>
                      </a:rPr>
                      <m:t>=</m:t>
                    </m:r>
                    <m:r>
                      <a:rPr lang="ro-RO" sz="1800" dirty="0">
                        <a:latin typeface="Cambria Math" panose="02040503050406030204" pitchFamily="18" charset="0"/>
                      </a:rPr>
                      <m:t>𝑟</m:t>
                    </m:r>
                  </m:oMath>
                </a14:m>
                <a:endParaRPr lang="de-DE" sz="1800" dirty="0"/>
              </a:p>
              <a:p>
                <a:pPr lvl="1"/>
                <a:r>
                  <a:rPr lang="ro-RO" sz="1800" dirty="0" err="1"/>
                  <a:t>eff</a:t>
                </a:r>
                <a:r>
                  <a:rPr lang="ro-RO" sz="1800" dirty="0"/>
                  <a:t>: </a:t>
                </a:r>
                <a14:m>
                  <m:oMath xmlns:m="http://schemas.openxmlformats.org/officeDocument/2006/math">
                    <m:r>
                      <a:rPr lang="ro-RO" sz="1800" dirty="0">
                        <a:latin typeface="Cambria Math" panose="02040503050406030204" pitchFamily="18" charset="0"/>
                      </a:rPr>
                      <m:t>𝑐𝑎𝑟𝑔𝑜</m:t>
                    </m:r>
                    <m:d>
                      <m:dPr>
                        <m:ctrlPr>
                          <a:rPr lang="ro-RO" sz="1800" i="1" dirty="0">
                            <a:latin typeface="Cambria Math" panose="02040503050406030204" pitchFamily="18" charset="0"/>
                          </a:rPr>
                        </m:ctrlPr>
                      </m:dPr>
                      <m:e>
                        <m:r>
                          <a:rPr lang="ro-RO" sz="1800" dirty="0">
                            <a:latin typeface="Cambria Math" panose="02040503050406030204" pitchFamily="18" charset="0"/>
                          </a:rPr>
                          <m:t>𝑟</m:t>
                        </m:r>
                      </m:e>
                    </m:d>
                    <m:r>
                      <a:rPr lang="ro-RO" sz="1800" dirty="0">
                        <a:latin typeface="Cambria Math" panose="02040503050406030204" pitchFamily="18" charset="0"/>
                      </a:rPr>
                      <m:t>←</m:t>
                    </m:r>
                    <m:r>
                      <a:rPr lang="ro-RO" sz="1800" dirty="0" err="1">
                        <a:latin typeface="Cambria Math" panose="02040503050406030204" pitchFamily="18" charset="0"/>
                      </a:rPr>
                      <m:t>𝑛𝑖𝑙</m:t>
                    </m:r>
                    <m:r>
                      <a:rPr lang="de-DE" sz="1800" dirty="0" smtClean="0">
                        <a:latin typeface="Cambria Math" panose="02040503050406030204" pitchFamily="18" charset="0"/>
                      </a:rPr>
                      <m:t>,</m:t>
                    </m:r>
                    <m:r>
                      <a:rPr lang="ro-RO" sz="1800" dirty="0">
                        <a:latin typeface="Cambria Math" panose="02040503050406030204" pitchFamily="18" charset="0"/>
                      </a:rPr>
                      <m:t>𝑙𝑜𝑐</m:t>
                    </m:r>
                    <m:r>
                      <a:rPr lang="ro-RO" sz="1800" dirty="0">
                        <a:latin typeface="Cambria Math" panose="02040503050406030204" pitchFamily="18" charset="0"/>
                      </a:rPr>
                      <m:t>(</m:t>
                    </m:r>
                    <m:r>
                      <a:rPr lang="ro-RO" sz="1800" dirty="0">
                        <a:latin typeface="Cambria Math" panose="02040503050406030204" pitchFamily="18" charset="0"/>
                      </a:rPr>
                      <m:t>𝑐</m:t>
                    </m:r>
                    <m:r>
                      <a:rPr lang="ro-RO" sz="1800" dirty="0">
                        <a:latin typeface="Cambria Math" panose="02040503050406030204" pitchFamily="18" charset="0"/>
                      </a:rPr>
                      <m:t>)←</m:t>
                    </m:r>
                    <m:r>
                      <a:rPr lang="ro-RO" sz="1800" dirty="0">
                        <a:latin typeface="Cambria Math" panose="02040503050406030204" pitchFamily="18" charset="0"/>
                      </a:rPr>
                      <m:t>𝑙</m:t>
                    </m:r>
                  </m:oMath>
                </a14:m>
                <a:endParaRPr lang="en-US" sz="1800" dirty="0"/>
              </a:p>
            </p:txBody>
          </p:sp>
        </mc:Choice>
        <mc:Fallback xmlns="">
          <p:sp>
            <p:nvSpPr>
              <p:cNvPr id="6" name="Content Placeholder 5">
                <a:extLst>
                  <a:ext uri="{FF2B5EF4-FFF2-40B4-BE49-F238E27FC236}">
                    <a16:creationId xmlns:a16="http://schemas.microsoft.com/office/drawing/2014/main" id="{F14F5ADE-D0BA-4AB0-44F5-59C7501B739B}"/>
                  </a:ext>
                </a:extLst>
              </p:cNvPr>
              <p:cNvSpPr>
                <a:spLocks noGrp="1" noRot="1" noChangeAspect="1" noMove="1" noResize="1" noEditPoints="1" noAdjustHandles="1" noChangeArrowheads="1" noChangeShapeType="1" noTextEdit="1"/>
              </p:cNvSpPr>
              <p:nvPr>
                <p:ph idx="1"/>
              </p:nvPr>
            </p:nvSpPr>
            <p:spPr>
              <a:blipFill>
                <a:blip r:embed="rId2"/>
                <a:stretch>
                  <a:fillRect l="-1106" b="-3284"/>
                </a:stretch>
              </a:blipFill>
            </p:spPr>
            <p:txBody>
              <a:bodyPr/>
              <a:lstStyle/>
              <a:p>
                <a:r>
                  <a:rPr lang="en-DE">
                    <a:noFill/>
                  </a:rPr>
                  <a:t> </a:t>
                </a:r>
              </a:p>
            </p:txBody>
          </p:sp>
        </mc:Fallback>
      </mc:AlternateContent>
      <p:sp>
        <p:nvSpPr>
          <p:cNvPr id="3" name="Date Placeholder 2">
            <a:extLst>
              <a:ext uri="{FF2B5EF4-FFF2-40B4-BE49-F238E27FC236}">
                <a16:creationId xmlns:a16="http://schemas.microsoft.com/office/drawing/2014/main" id="{A2D9237B-E28A-1147-9DAF-591A08D4AD14}"/>
              </a:ext>
            </a:extLst>
          </p:cNvPr>
          <p:cNvSpPr>
            <a:spLocks noGrp="1"/>
          </p:cNvSpPr>
          <p:nvPr>
            <p:ph type="dt" sz="half" idx="2"/>
          </p:nvPr>
        </p:nvSpPr>
        <p:spPr/>
        <p:txBody>
          <a:bodyPr/>
          <a:lstStyle/>
          <a:p>
            <a:r>
              <a:rPr lang="de-DE"/>
              <a:t>Deterministic</a:t>
            </a:r>
            <a:endParaRPr lang="de-DE" dirty="0"/>
          </a:p>
        </p:txBody>
      </p:sp>
      <p:sp>
        <p:nvSpPr>
          <p:cNvPr id="5" name="Footer Placeholder 4">
            <a:extLst>
              <a:ext uri="{FF2B5EF4-FFF2-40B4-BE49-F238E27FC236}">
                <a16:creationId xmlns:a16="http://schemas.microsoft.com/office/drawing/2014/main" id="{65D2CFE2-1AA1-F09F-04E9-F0910E02E9DA}"/>
              </a:ext>
            </a:extLst>
          </p:cNvPr>
          <p:cNvSpPr>
            <a:spLocks noGrp="1"/>
          </p:cNvSpPr>
          <p:nvPr>
            <p:ph type="ftr" sz="quarter" idx="3"/>
          </p:nvPr>
        </p:nvSpPr>
        <p:spPr/>
        <p:txBody>
          <a:bodyPr/>
          <a:lstStyle/>
          <a:p>
            <a:r>
              <a:rPr lang="en-GB"/>
              <a:t>T. Braun - APA</a:t>
            </a:r>
          </a:p>
        </p:txBody>
      </p:sp>
      <p:sp>
        <p:nvSpPr>
          <p:cNvPr id="2" name="Slide Number Placeholder 1">
            <a:extLst>
              <a:ext uri="{FF2B5EF4-FFF2-40B4-BE49-F238E27FC236}">
                <a16:creationId xmlns:a16="http://schemas.microsoft.com/office/drawing/2014/main" id="{6F234520-02F9-AA48-970E-9715B226954C}"/>
              </a:ext>
            </a:extLst>
          </p:cNvPr>
          <p:cNvSpPr>
            <a:spLocks noGrp="1"/>
          </p:cNvSpPr>
          <p:nvPr>
            <p:ph type="sldNum" sz="quarter" idx="4"/>
          </p:nvPr>
        </p:nvSpPr>
        <p:spPr/>
        <p:txBody>
          <a:bodyPr/>
          <a:lstStyle/>
          <a:p>
            <a:fld id="{67C9959E-8E6B-B04C-9955-EA096F41CA7A}" type="slidenum">
              <a:rPr lang="en-GB" smtClean="0"/>
              <a:t>117</a:t>
            </a:fld>
            <a:endParaRPr lang="en-GB"/>
          </a:p>
        </p:txBody>
      </p:sp>
      <p:sp>
        <p:nvSpPr>
          <p:cNvPr id="302" name="Rectangle 301">
            <a:extLst>
              <a:ext uri="{FF2B5EF4-FFF2-40B4-BE49-F238E27FC236}">
                <a16:creationId xmlns:a16="http://schemas.microsoft.com/office/drawing/2014/main" id="{7C9112E4-B5FF-1E45-9747-7C805927185A}"/>
              </a:ext>
            </a:extLst>
          </p:cNvPr>
          <p:cNvSpPr/>
          <p:nvPr/>
        </p:nvSpPr>
        <p:spPr>
          <a:xfrm>
            <a:off x="5872042" y="813878"/>
            <a:ext cx="5968964" cy="2174954"/>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marL="6350">
              <a:tabLst>
                <a:tab pos="354013" algn="l"/>
                <a:tab pos="708025" algn="l"/>
                <a:tab pos="1062038" algn="l"/>
                <a:tab pos="1416050" algn="l"/>
              </a:tabLst>
            </a:pPr>
            <a:r>
              <a:rPr lang="en-US" sz="1400" b="1" dirty="0">
                <a:latin typeface="Courier New" panose="02070309020205020404" pitchFamily="49" charset="0"/>
                <a:cs typeface="Courier New" panose="02070309020205020404" pitchFamily="49" charset="0"/>
              </a:rPr>
              <a:t>RPG-Landmarks(</a:t>
            </a:r>
            <a:r>
              <a:rPr lang="en-US" sz="1400" b="1" i="1" dirty="0">
                <a:latin typeface="Courier New" panose="02070309020205020404" pitchFamily="49" charset="0"/>
                <a:cs typeface="Courier New" panose="02070309020205020404" pitchFamily="49" charset="0"/>
              </a:rPr>
              <a:t>s</a:t>
            </a:r>
            <a:r>
              <a:rPr lang="en-US" sz="1400" b="1" baseline="-25000" dirty="0">
                <a:latin typeface="Courier New" panose="02070309020205020404" pitchFamily="49" charset="0"/>
                <a:cs typeface="Courier New" panose="02070309020205020404" pitchFamily="49" charset="0"/>
              </a:rPr>
              <a:t>0</a:t>
            </a:r>
            <a:r>
              <a:rPr lang="en-US" sz="1400" b="1" dirty="0">
                <a:latin typeface="Courier New" panose="02070309020205020404" pitchFamily="49" charset="0"/>
                <a:cs typeface="Courier New" panose="02070309020205020404" pitchFamily="49" charset="0"/>
              </a:rPr>
              <a:t>, </a:t>
            </a:r>
            <a:r>
              <a:rPr lang="en-US" sz="1400" b="1" i="1" dirty="0">
                <a:latin typeface="Courier New" panose="02070309020205020404" pitchFamily="49" charset="0"/>
                <a:cs typeface="Courier New" panose="02070309020205020404" pitchFamily="49" charset="0"/>
              </a:rPr>
              <a:t>g</a:t>
            </a:r>
            <a:r>
              <a:rPr lang="en-US" sz="1400" b="1" i="1" baseline="-25000" dirty="0">
                <a:latin typeface="Courier New" panose="02070309020205020404" pitchFamily="49" charset="0"/>
                <a:cs typeface="Courier New" panose="02070309020205020404" pitchFamily="49" charset="0"/>
              </a:rPr>
              <a:t> </a:t>
            </a:r>
            <a:r>
              <a:rPr lang="en-US" sz="1400" b="1" i="1" dirty="0">
                <a:latin typeface="Courier New" panose="02070309020205020404" pitchFamily="49" charset="0"/>
                <a:cs typeface="Courier New" panose="02070309020205020404" pitchFamily="49" charset="0"/>
              </a:rPr>
              <a:t>=</a:t>
            </a:r>
            <a:r>
              <a:rPr lang="en-US" sz="1400" b="1" i="1" baseline="-250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a:t>
            </a:r>
            <a:r>
              <a:rPr lang="en-US" sz="1400" b="1" i="1" dirty="0">
                <a:latin typeface="Courier New" panose="02070309020205020404" pitchFamily="49" charset="0"/>
                <a:cs typeface="Courier New" panose="02070309020205020404" pitchFamily="49" charset="0"/>
              </a:rPr>
              <a:t>g</a:t>
            </a:r>
            <a:r>
              <a:rPr lang="en-US" sz="1400" b="1" baseline="-25000" dirty="0">
                <a:latin typeface="Courier New" panose="02070309020205020404" pitchFamily="49" charset="0"/>
                <a:cs typeface="Courier New" panose="02070309020205020404" pitchFamily="49" charset="0"/>
              </a:rPr>
              <a:t>1</a:t>
            </a:r>
            <a:r>
              <a:rPr lang="en-US" sz="1400" b="1" dirty="0">
                <a:latin typeface="Courier New" panose="02070309020205020404" pitchFamily="49" charset="0"/>
                <a:cs typeface="Courier New" panose="02070309020205020404" pitchFamily="49" charset="0"/>
              </a:rPr>
              <a:t>, </a:t>
            </a:r>
            <a:r>
              <a:rPr lang="en-US" sz="1400" b="1" i="1" dirty="0">
                <a:latin typeface="Courier New" panose="02070309020205020404" pitchFamily="49" charset="0"/>
                <a:cs typeface="Courier New" panose="02070309020205020404" pitchFamily="49" charset="0"/>
              </a:rPr>
              <a:t>g</a:t>
            </a:r>
            <a:r>
              <a:rPr lang="en-US" sz="1400" b="1" baseline="-25000" dirty="0">
                <a:latin typeface="Courier New" panose="02070309020205020404" pitchFamily="49" charset="0"/>
                <a:cs typeface="Courier New" panose="02070309020205020404" pitchFamily="49" charset="0"/>
              </a:rPr>
              <a:t>2</a:t>
            </a:r>
            <a:r>
              <a:rPr lang="en-US" sz="1400" b="1" dirty="0">
                <a:latin typeface="Courier New" panose="02070309020205020404" pitchFamily="49" charset="0"/>
                <a:cs typeface="Courier New" panose="02070309020205020404" pitchFamily="49" charset="0"/>
              </a:rPr>
              <a:t>,…, </a:t>
            </a:r>
            <a:r>
              <a:rPr lang="en-US" sz="1400" b="1" i="1" dirty="0" err="1">
                <a:latin typeface="Courier New" panose="02070309020205020404" pitchFamily="49" charset="0"/>
                <a:cs typeface="Courier New" panose="02070309020205020404" pitchFamily="49" charset="0"/>
              </a:rPr>
              <a:t>g</a:t>
            </a:r>
            <a:r>
              <a:rPr lang="en-US" sz="1400" b="1" i="1" baseline="-25000" dirty="0" err="1">
                <a:latin typeface="Courier New" panose="02070309020205020404" pitchFamily="49" charset="0"/>
                <a:cs typeface="Courier New" panose="02070309020205020404" pitchFamily="49" charset="0"/>
              </a:rPr>
              <a:t>k</a:t>
            </a:r>
            <a:r>
              <a:rPr lang="en-US" sz="1400" b="1" dirty="0">
                <a:latin typeface="Courier New" panose="02070309020205020404" pitchFamily="49" charset="0"/>
                <a:cs typeface="Courier New" panose="02070309020205020404" pitchFamily="49" charset="0"/>
              </a:rPr>
              <a:t>})</a:t>
            </a:r>
          </a:p>
          <a:p>
            <a:pPr marL="6350" lvl="1">
              <a:spcBef>
                <a:spcPts val="400"/>
              </a:spcBef>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a:t>
            </a:r>
          </a:p>
          <a:p>
            <a:pPr marL="6350" lvl="2">
              <a:spcBef>
                <a:spcPts val="400"/>
              </a:spcBef>
              <a:tabLst>
                <a:tab pos="354013" algn="l"/>
                <a:tab pos="708025" algn="l"/>
                <a:tab pos="1062038" algn="l"/>
                <a:tab pos="1416050" algn="l"/>
              </a:tabLst>
            </a:pPr>
            <a:r>
              <a:rPr lang="en-US" sz="1400" b="1" dirty="0">
                <a:latin typeface="Courier New" panose="02070309020205020404" pitchFamily="49" charset="0"/>
                <a:cs typeface="Courier New" panose="02070309020205020404" pitchFamily="49" charset="0"/>
              </a:rPr>
              <a:t>	while</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queue </a:t>
            </a:r>
            <a:r>
              <a:rPr lang="en-US" sz="1400" dirty="0">
                <a:latin typeface="Courier New" panose="02070309020205020404" pitchFamily="49" charset="0"/>
                <a:cs typeface="Courier New" panose="02070309020205020404" pitchFamily="49" charset="0"/>
              </a:rPr>
              <a:t>≠ ∅ </a:t>
            </a:r>
            <a:r>
              <a:rPr lang="en-US" sz="1400" b="1" dirty="0">
                <a:latin typeface="Courier New" panose="02070309020205020404" pitchFamily="49" charset="0"/>
                <a:cs typeface="Courier New" panose="02070309020205020404" pitchFamily="49" charset="0"/>
              </a:rPr>
              <a:t>do</a:t>
            </a:r>
          </a:p>
          <a:p>
            <a:pPr marL="6350" lvl="2">
              <a:spcBef>
                <a:spcPts val="400"/>
              </a:spcBef>
              <a:tabLst>
                <a:tab pos="354013" algn="l"/>
                <a:tab pos="708025" algn="l"/>
                <a:tab pos="1062038" algn="l"/>
                <a:tab pos="1416050" algn="l"/>
              </a:tabLst>
            </a:pPr>
            <a:r>
              <a:rPr lang="en-US" sz="1400" b="1" dirty="0">
                <a:latin typeface="Courier New" panose="02070309020205020404" pitchFamily="49" charset="0"/>
                <a:cs typeface="Courier New" panose="02070309020205020404" pitchFamily="49" charset="0"/>
              </a:rPr>
              <a:t>		...</a:t>
            </a:r>
          </a:p>
          <a:p>
            <a:pPr marL="6350" lvl="2">
              <a:spcBef>
                <a:spcPts val="400"/>
              </a:spcBef>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Pre</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pre</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N</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s</a:t>
            </a:r>
            <a:r>
              <a:rPr lang="en-US" sz="1400" baseline="-25000" dirty="0">
                <a:latin typeface="Courier New" panose="02070309020205020404" pitchFamily="49" charset="0"/>
                <a:cs typeface="Courier New" panose="02070309020205020404" pitchFamily="49" charset="0"/>
              </a:rPr>
              <a:t>0</a:t>
            </a:r>
          </a:p>
          <a:p>
            <a:pPr marL="6350" lvl="2">
              <a:spcBef>
                <a:spcPts val="400"/>
              </a:spcBef>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𝛷 ← {</a:t>
            </a:r>
            <a:r>
              <a:rPr lang="en-US" sz="1400" i="1" dirty="0">
                <a:latin typeface="Courier New" panose="02070309020205020404" pitchFamily="49" charset="0"/>
                <a:cs typeface="Courier New" panose="02070309020205020404" pitchFamily="49" charset="0"/>
              </a:rPr>
              <a:t>p</a:t>
            </a:r>
            <a:r>
              <a:rPr lang="en-US" sz="1400" baseline="-25000" dirty="0">
                <a:latin typeface="Courier New" panose="02070309020205020404" pitchFamily="49" charset="0"/>
                <a:cs typeface="Courier New" panose="02070309020205020404" pitchFamily="49" charset="0"/>
              </a:rPr>
              <a:t>1</a:t>
            </a:r>
            <a:r>
              <a:rPr lang="en-US" sz="1400" dirty="0">
                <a:latin typeface="Courier New" panose="02070309020205020404" pitchFamily="49" charset="0"/>
                <a:ea typeface="ＭＳ ゴシック"/>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p</a:t>
            </a:r>
            <a:r>
              <a:rPr lang="en-US" sz="1400" baseline="-25000" dirty="0">
                <a:latin typeface="Courier New" panose="02070309020205020404" pitchFamily="49" charset="0"/>
                <a:cs typeface="Courier New" panose="02070309020205020404" pitchFamily="49" charset="0"/>
              </a:rPr>
              <a:t>2</a:t>
            </a:r>
            <a:r>
              <a:rPr lang="en-US" sz="1400" dirty="0">
                <a:latin typeface="Courier New" panose="02070309020205020404" pitchFamily="49" charset="0"/>
                <a:ea typeface="ＭＳ ゴシック"/>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p</a:t>
            </a:r>
            <a:r>
              <a:rPr lang="en-US" sz="1400" i="1" baseline="-25000" dirty="0">
                <a:latin typeface="Courier New" panose="02070309020205020404" pitchFamily="49" charset="0"/>
                <a:cs typeface="Courier New" panose="02070309020205020404" pitchFamily="49" charset="0"/>
              </a:rPr>
              <a:t>m</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m</a:t>
            </a:r>
            <a:r>
              <a:rPr lang="en-US" sz="1400" dirty="0">
                <a:latin typeface="Courier New" panose="02070309020205020404" pitchFamily="49" charset="0"/>
                <a:cs typeface="Courier New" panose="02070309020205020404" pitchFamily="49" charset="0"/>
              </a:rPr>
              <a:t>≤4,∀</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N </a:t>
            </a:r>
            <a:r>
              <a:rPr lang="en-US" sz="1400" dirty="0">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i</a:t>
            </a:r>
            <a:r>
              <a:rPr lang="en-US" sz="1400" dirty="0" err="1">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p</a:t>
            </a:r>
            <a:r>
              <a:rPr lang="en-US" sz="1400" i="1" baseline="-25000" dirty="0" err="1">
                <a:latin typeface="Courier New" panose="02070309020205020404" pitchFamily="49" charset="0"/>
                <a:cs typeface="Courier New" panose="02070309020205020404" pitchFamily="49" charset="0"/>
              </a:rPr>
              <a:t>i</a:t>
            </a:r>
            <a:r>
              <a:rPr lang="en-US" sz="1400" dirty="0" err="1">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pre</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i:p</a:t>
            </a:r>
            <a:r>
              <a:rPr lang="en-US" sz="1400" i="1" baseline="-25000" dirty="0" err="1">
                <a:latin typeface="Courier New" panose="02070309020205020404" pitchFamily="49" charset="0"/>
                <a:cs typeface="Courier New" panose="02070309020205020404" pitchFamily="49" charset="0"/>
              </a:rPr>
              <a:t>i</a:t>
            </a:r>
            <a:r>
              <a:rPr lang="en-US" sz="1400" dirty="0" err="1">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Pre</a:t>
            </a:r>
            <a:r>
              <a:rPr lang="en-US" sz="1400" dirty="0">
                <a:latin typeface="Courier New" panose="02070309020205020404" pitchFamily="49" charset="0"/>
                <a:cs typeface="Courier New" panose="02070309020205020404" pitchFamily="49" charset="0"/>
              </a:rPr>
              <a:t>}</a:t>
            </a:r>
          </a:p>
          <a:p>
            <a:pPr marL="6350" lvl="2">
              <a:spcBef>
                <a:spcPts val="400"/>
              </a:spcBef>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for</a:t>
            </a:r>
            <a:r>
              <a:rPr lang="en-US" sz="1400" dirty="0">
                <a:latin typeface="Courier New" panose="02070309020205020404" pitchFamily="49" charset="0"/>
                <a:cs typeface="Courier New" panose="02070309020205020404" pitchFamily="49" charset="0"/>
              </a:rPr>
              <a:t> each 𝜑 ∈ 𝛷 </a:t>
            </a:r>
            <a:r>
              <a:rPr lang="en-US" sz="1400" b="1" dirty="0">
                <a:latin typeface="Courier New" panose="02070309020205020404" pitchFamily="49" charset="0"/>
                <a:cs typeface="Courier New" panose="02070309020205020404" pitchFamily="49" charset="0"/>
              </a:rPr>
              <a:t>do</a:t>
            </a:r>
          </a:p>
          <a:p>
            <a:pPr marL="6350" lvl="3">
              <a:spcBef>
                <a:spcPts val="400"/>
              </a:spcBef>
              <a:tabLst>
                <a:tab pos="354013" algn="l"/>
                <a:tab pos="708025" algn="l"/>
                <a:tab pos="1062038" algn="l"/>
                <a:tab pos="1416050" algn="l"/>
              </a:tabLst>
            </a:pPr>
            <a:r>
              <a:rPr lang="en-US" sz="1400" i="1"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add </a:t>
            </a:r>
            <a:r>
              <a:rPr lang="de-DE" sz="1400" dirty="0">
                <a:latin typeface="Courier New" panose="02070309020205020404" pitchFamily="49" charset="0"/>
                <a:cs typeface="Courier New" panose="02070309020205020404" pitchFamily="49" charset="0"/>
              </a:rPr>
              <a:t>𝜑</a:t>
            </a:r>
            <a:r>
              <a:rPr lang="en-US" sz="1400" i="1"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to </a:t>
            </a:r>
            <a:r>
              <a:rPr lang="en-US" sz="1400" i="1" dirty="0">
                <a:latin typeface="Courier New" panose="02070309020205020404" pitchFamily="49" charset="0"/>
                <a:cs typeface="Courier New" panose="02070309020205020404" pitchFamily="49" charset="0"/>
              </a:rPr>
              <a:t>queue</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0C591E15-92FF-934B-9FA4-418F7F558CD3}"/>
                  </a:ext>
                </a:extLst>
              </p:cNvPr>
              <p:cNvSpPr txBox="1"/>
              <p:nvPr/>
            </p:nvSpPr>
            <p:spPr>
              <a:xfrm>
                <a:off x="6528330" y="4052241"/>
                <a:ext cx="2337884" cy="1077218"/>
              </a:xfrm>
              <a:prstGeom prst="rect">
                <a:avLst/>
              </a:prstGeom>
              <a:noFill/>
            </p:spPr>
            <p:txBody>
              <a:bodyPr wrap="none" rtlCol="0">
                <a:spAutoFit/>
              </a:bodyPr>
              <a:lstStyle/>
              <a:p>
                <a:pPr marL="6350"/>
                <a:r>
                  <a:rPr lang="en-US" sz="1600" dirty="0">
                    <a:solidFill>
                      <a:srgbClr val="FFC000"/>
                    </a:solidFill>
                  </a:rPr>
                  <a:t> </a:t>
                </a:r>
                <a14:m>
                  <m:oMath xmlns:m="http://schemas.openxmlformats.org/officeDocument/2006/math">
                    <m:r>
                      <a:rPr lang="en-US" sz="1600" i="1" dirty="0">
                        <a:solidFill>
                          <a:srgbClr val="FFC000"/>
                        </a:solidFill>
                        <a:latin typeface="Cambria Math" panose="02040503050406030204" pitchFamily="18" charset="0"/>
                      </a:rPr>
                      <m:t>𝑡𝑎𝑘𝑒</m:t>
                    </m:r>
                    <m:d>
                      <m:dPr>
                        <m:ctrlPr>
                          <a:rPr lang="en-US" sz="1600" i="1" dirty="0">
                            <a:solidFill>
                              <a:srgbClr val="FFC000"/>
                            </a:solidFill>
                            <a:latin typeface="Cambria Math" panose="02040503050406030204" pitchFamily="18" charset="0"/>
                          </a:rPr>
                        </m:ctrlPr>
                      </m:dPr>
                      <m:e>
                        <m:r>
                          <a:rPr lang="ro-RO" sz="1600" i="1" dirty="0" err="1">
                            <a:solidFill>
                              <a:srgbClr val="FFC000"/>
                            </a:solidFill>
                            <a:latin typeface="Cambria Math" panose="02040503050406030204" pitchFamily="18" charset="0"/>
                          </a:rPr>
                          <m:t>𝑟</m:t>
                        </m:r>
                        <m:r>
                          <a:rPr lang="de-DE" sz="1600" i="1" dirty="0">
                            <a:solidFill>
                              <a:srgbClr val="FFC000"/>
                            </a:solidFill>
                            <a:latin typeface="Cambria Math" panose="02040503050406030204" pitchFamily="18" charset="0"/>
                          </a:rPr>
                          <m:t>1</m:t>
                        </m:r>
                        <m:r>
                          <a:rPr lang="ro-RO" sz="1600" i="1" dirty="0" err="1">
                            <a:solidFill>
                              <a:srgbClr val="FFC000"/>
                            </a:solidFill>
                            <a:latin typeface="Cambria Math" panose="02040503050406030204" pitchFamily="18" charset="0"/>
                          </a:rPr>
                          <m:t>,</m:t>
                        </m:r>
                        <m:r>
                          <a:rPr lang="de-DE" sz="1600" i="1" dirty="0">
                            <a:solidFill>
                              <a:srgbClr val="FFC000"/>
                            </a:solidFill>
                            <a:latin typeface="Cambria Math" panose="02040503050406030204" pitchFamily="18" charset="0"/>
                          </a:rPr>
                          <m:t>𝑑</m:t>
                        </m:r>
                        <m:r>
                          <a:rPr lang="de-DE" sz="1600" i="1" dirty="0">
                            <a:solidFill>
                              <a:srgbClr val="FFC000"/>
                            </a:solidFill>
                            <a:latin typeface="Cambria Math" panose="02040503050406030204" pitchFamily="18" charset="0"/>
                          </a:rPr>
                          <m:t>1,</m:t>
                        </m:r>
                        <m:r>
                          <a:rPr lang="de-DE" sz="1600" i="1" dirty="0">
                            <a:solidFill>
                              <a:srgbClr val="FFC000"/>
                            </a:solidFill>
                            <a:latin typeface="Cambria Math" panose="02040503050406030204" pitchFamily="18" charset="0"/>
                          </a:rPr>
                          <m:t>𝑐</m:t>
                        </m:r>
                        <m:r>
                          <a:rPr lang="de-DE" sz="1600" i="1" dirty="0">
                            <a:solidFill>
                              <a:srgbClr val="FFC000"/>
                            </a:solidFill>
                            <a:latin typeface="Cambria Math" panose="02040503050406030204" pitchFamily="18" charset="0"/>
                          </a:rPr>
                          <m:t>1 </m:t>
                        </m:r>
                      </m:e>
                    </m:d>
                  </m:oMath>
                </a14:m>
                <a:endParaRPr lang="de-DE" sz="1600" dirty="0">
                  <a:solidFill>
                    <a:srgbClr val="FFC000"/>
                  </a:solidFill>
                </a:endParaRPr>
              </a:p>
              <a:p>
                <a:pPr marL="6350"/>
                <a:r>
                  <a:rPr lang="ro-RO" sz="1600" dirty="0">
                    <a:solidFill>
                      <a:srgbClr val="FFC000"/>
                    </a:solidFill>
                  </a:rPr>
                  <a:t>     pre: </a:t>
                </a:r>
                <a14:m>
                  <m:oMath xmlns:m="http://schemas.openxmlformats.org/officeDocument/2006/math">
                    <m:r>
                      <a:rPr lang="ro-RO" sz="1600" i="1" dirty="0">
                        <a:solidFill>
                          <a:srgbClr val="FFC000"/>
                        </a:solidFill>
                        <a:latin typeface="Cambria Math" panose="02040503050406030204" pitchFamily="18" charset="0"/>
                      </a:rPr>
                      <m:t>𝑐𝑎𝑟𝑔𝑜</m:t>
                    </m:r>
                    <m:d>
                      <m:dPr>
                        <m:ctrlPr>
                          <a:rPr lang="ro-RO" sz="1600" i="1" dirty="0">
                            <a:solidFill>
                              <a:srgbClr val="FFC000"/>
                            </a:solidFill>
                            <a:latin typeface="Cambria Math" panose="02040503050406030204" pitchFamily="18" charset="0"/>
                          </a:rPr>
                        </m:ctrlPr>
                      </m:dPr>
                      <m:e>
                        <m:r>
                          <a:rPr lang="ro-RO" sz="1600" i="1" dirty="0">
                            <a:solidFill>
                              <a:srgbClr val="FFC000"/>
                            </a:solidFill>
                            <a:latin typeface="Cambria Math" panose="02040503050406030204" pitchFamily="18" charset="0"/>
                            <a:cs typeface="Times New Roman"/>
                          </a:rPr>
                          <m:t>𝑟</m:t>
                        </m:r>
                        <m:r>
                          <a:rPr lang="de-DE" sz="1600" i="1" dirty="0">
                            <a:solidFill>
                              <a:srgbClr val="FFC000"/>
                            </a:solidFill>
                            <a:latin typeface="Cambria Math" panose="02040503050406030204" pitchFamily="18" charset="0"/>
                            <a:cs typeface="Times New Roman"/>
                          </a:rPr>
                          <m:t>1</m:t>
                        </m:r>
                      </m:e>
                    </m:d>
                    <m:r>
                      <a:rPr lang="ro-RO" sz="1600" i="1" dirty="0">
                        <a:solidFill>
                          <a:srgbClr val="FFC000"/>
                        </a:solidFill>
                        <a:latin typeface="Cambria Math" panose="02040503050406030204" pitchFamily="18" charset="0"/>
                      </a:rPr>
                      <m:t>=</m:t>
                    </m:r>
                    <m:r>
                      <a:rPr lang="ro-RO" sz="1600" i="1" dirty="0" err="1">
                        <a:solidFill>
                          <a:srgbClr val="FFC000"/>
                        </a:solidFill>
                        <a:latin typeface="Cambria Math" panose="02040503050406030204" pitchFamily="18" charset="0"/>
                      </a:rPr>
                      <m:t>𝑛𝑖𝑙</m:t>
                    </m:r>
                    <m:r>
                      <a:rPr lang="ro-RO" sz="1600" i="1" dirty="0">
                        <a:solidFill>
                          <a:srgbClr val="FFC000"/>
                        </a:solidFill>
                        <a:latin typeface="Cambria Math" panose="02040503050406030204" pitchFamily="18" charset="0"/>
                      </a:rPr>
                      <m:t>, </m:t>
                    </m:r>
                  </m:oMath>
                </a14:m>
                <a:br>
                  <a:rPr lang="de-DE" sz="1600" i="1" dirty="0">
                    <a:solidFill>
                      <a:srgbClr val="FFC000"/>
                    </a:solidFill>
                    <a:latin typeface="Cambria Math" panose="02040503050406030204" pitchFamily="18" charset="0"/>
                  </a:rPr>
                </a:br>
                <a:r>
                  <a:rPr lang="de-DE" sz="1600" i="1" dirty="0">
                    <a:solidFill>
                      <a:srgbClr val="FFC000"/>
                    </a:solidFill>
                    <a:latin typeface="Cambria Math" panose="02040503050406030204" pitchFamily="18" charset="0"/>
                  </a:rPr>
                  <a:t>              </a:t>
                </a:r>
                <a14:m>
                  <m:oMath xmlns:m="http://schemas.openxmlformats.org/officeDocument/2006/math">
                    <m:r>
                      <a:rPr lang="ro-RO" sz="1600" i="1" dirty="0">
                        <a:solidFill>
                          <a:srgbClr val="FFC000"/>
                        </a:solidFill>
                        <a:latin typeface="Cambria Math" panose="02040503050406030204" pitchFamily="18" charset="0"/>
                      </a:rPr>
                      <m:t>𝑙𝑜𝑐</m:t>
                    </m:r>
                    <m:d>
                      <m:dPr>
                        <m:ctrlPr>
                          <a:rPr lang="ro-RO" sz="1600" i="1" dirty="0">
                            <a:solidFill>
                              <a:srgbClr val="FFC000"/>
                            </a:solidFill>
                            <a:latin typeface="Cambria Math" panose="02040503050406030204" pitchFamily="18" charset="0"/>
                          </a:rPr>
                        </m:ctrlPr>
                      </m:dPr>
                      <m:e>
                        <m:r>
                          <a:rPr lang="de-DE" sz="1600" b="0" i="1" dirty="0" smtClean="0">
                            <a:solidFill>
                              <a:srgbClr val="FFC000"/>
                            </a:solidFill>
                            <a:latin typeface="Cambria Math" panose="02040503050406030204" pitchFamily="18" charset="0"/>
                          </a:rPr>
                          <m:t>𝑐</m:t>
                        </m:r>
                        <m:r>
                          <a:rPr lang="de-DE" sz="1600" i="1" dirty="0">
                            <a:solidFill>
                              <a:srgbClr val="FFC000"/>
                            </a:solidFill>
                            <a:latin typeface="Cambria Math" panose="02040503050406030204" pitchFamily="18" charset="0"/>
                          </a:rPr>
                          <m:t>1</m:t>
                        </m:r>
                      </m:e>
                    </m:d>
                    <m:r>
                      <a:rPr lang="ro-RO" sz="1600" i="1" dirty="0">
                        <a:solidFill>
                          <a:srgbClr val="FFC000"/>
                        </a:solidFill>
                        <a:latin typeface="Cambria Math" panose="02040503050406030204" pitchFamily="18" charset="0"/>
                      </a:rPr>
                      <m:t>=</m:t>
                    </m:r>
                    <m:r>
                      <a:rPr lang="de-DE" sz="1600" i="1" dirty="0">
                        <a:solidFill>
                          <a:srgbClr val="FFC000"/>
                        </a:solidFill>
                        <a:latin typeface="Cambria Math" panose="02040503050406030204" pitchFamily="18" charset="0"/>
                      </a:rPr>
                      <m:t>𝑑</m:t>
                    </m:r>
                    <m:r>
                      <a:rPr lang="de-DE" sz="1600" i="1" dirty="0">
                        <a:solidFill>
                          <a:srgbClr val="FFC000"/>
                        </a:solidFill>
                        <a:latin typeface="Cambria Math" panose="02040503050406030204" pitchFamily="18" charset="0"/>
                      </a:rPr>
                      <m:t>1, </m:t>
                    </m:r>
                  </m:oMath>
                </a14:m>
                <a:br>
                  <a:rPr lang="de-DE" sz="1600" i="1" dirty="0">
                    <a:solidFill>
                      <a:srgbClr val="FFC000"/>
                    </a:solidFill>
                    <a:latin typeface="Cambria Math" panose="02040503050406030204" pitchFamily="18" charset="0"/>
                  </a:rPr>
                </a:br>
                <a:r>
                  <a:rPr lang="de-DE" sz="1600" i="1" dirty="0">
                    <a:solidFill>
                      <a:srgbClr val="FFC000"/>
                    </a:solidFill>
                    <a:latin typeface="Cambria Math" panose="02040503050406030204" pitchFamily="18" charset="0"/>
                  </a:rPr>
                  <a:t>              </a:t>
                </a:r>
                <a14:m>
                  <m:oMath xmlns:m="http://schemas.openxmlformats.org/officeDocument/2006/math">
                    <m:r>
                      <a:rPr lang="en-US" sz="1600" i="1" dirty="0" err="1">
                        <a:solidFill>
                          <a:srgbClr val="FFC000"/>
                        </a:solidFill>
                        <a:latin typeface="Cambria Math" panose="02040503050406030204" pitchFamily="18" charset="0"/>
                      </a:rPr>
                      <m:t>𝑙𝑜𝑐</m:t>
                    </m:r>
                    <m:d>
                      <m:dPr>
                        <m:ctrlPr>
                          <a:rPr lang="en-US" sz="1600" i="1" dirty="0">
                            <a:solidFill>
                              <a:srgbClr val="FFC000"/>
                            </a:solidFill>
                            <a:latin typeface="Cambria Math" panose="02040503050406030204" pitchFamily="18" charset="0"/>
                          </a:rPr>
                        </m:ctrlPr>
                      </m:dPr>
                      <m:e>
                        <m:r>
                          <a:rPr lang="de-DE" sz="1600" b="0" i="1" dirty="0" smtClean="0">
                            <a:solidFill>
                              <a:srgbClr val="FFC000"/>
                            </a:solidFill>
                            <a:latin typeface="Cambria Math" panose="02040503050406030204" pitchFamily="18" charset="0"/>
                            <a:cs typeface="Times New Roman"/>
                          </a:rPr>
                          <m:t>𝑟</m:t>
                        </m:r>
                        <m:r>
                          <a:rPr lang="de-DE" sz="1600" i="1" dirty="0">
                            <a:solidFill>
                              <a:srgbClr val="FFC000"/>
                            </a:solidFill>
                            <a:latin typeface="Cambria Math" panose="02040503050406030204" pitchFamily="18" charset="0"/>
                            <a:cs typeface="Times New Roman"/>
                          </a:rPr>
                          <m:t>1</m:t>
                        </m:r>
                      </m:e>
                    </m:d>
                    <m:r>
                      <a:rPr lang="ro-RO" sz="1600" i="1" dirty="0">
                        <a:solidFill>
                          <a:srgbClr val="FFC000"/>
                        </a:solidFill>
                        <a:latin typeface="Cambria Math" panose="02040503050406030204" pitchFamily="18" charset="0"/>
                      </a:rPr>
                      <m:t>=</m:t>
                    </m:r>
                    <m:r>
                      <a:rPr lang="de-DE" sz="1600" i="1" dirty="0">
                        <a:solidFill>
                          <a:srgbClr val="FFC000"/>
                        </a:solidFill>
                        <a:latin typeface="Cambria Math" panose="02040503050406030204" pitchFamily="18" charset="0"/>
                      </a:rPr>
                      <m:t>𝑑</m:t>
                    </m:r>
                    <m:r>
                      <a:rPr lang="de-DE" sz="1600" i="1" dirty="0">
                        <a:solidFill>
                          <a:srgbClr val="FFC000"/>
                        </a:solidFill>
                        <a:latin typeface="Cambria Math" panose="02040503050406030204" pitchFamily="18" charset="0"/>
                      </a:rPr>
                      <m:t>1</m:t>
                    </m:r>
                  </m:oMath>
                </a14:m>
                <a:endParaRPr lang="de-DE" sz="1600" i="1" dirty="0">
                  <a:solidFill>
                    <a:srgbClr val="FFC000"/>
                  </a:solidFill>
                  <a:latin typeface="Cambria Math" panose="02040503050406030204" pitchFamily="18" charset="0"/>
                </a:endParaRPr>
              </a:p>
            </p:txBody>
          </p:sp>
        </mc:Choice>
        <mc:Fallback xmlns="">
          <p:sp>
            <p:nvSpPr>
              <p:cNvPr id="4" name="TextBox 3">
                <a:extLst>
                  <a:ext uri="{FF2B5EF4-FFF2-40B4-BE49-F238E27FC236}">
                    <a16:creationId xmlns:a16="http://schemas.microsoft.com/office/drawing/2014/main" id="{0C591E15-92FF-934B-9FA4-418F7F558CD3}"/>
                  </a:ext>
                </a:extLst>
              </p:cNvPr>
              <p:cNvSpPr txBox="1">
                <a:spLocks noRot="1" noChangeAspect="1" noMove="1" noResize="1" noEditPoints="1" noAdjustHandles="1" noChangeArrowheads="1" noChangeShapeType="1" noTextEdit="1"/>
              </p:cNvSpPr>
              <p:nvPr/>
            </p:nvSpPr>
            <p:spPr>
              <a:xfrm>
                <a:off x="6528330" y="4052241"/>
                <a:ext cx="2337884" cy="1077218"/>
              </a:xfrm>
              <a:prstGeom prst="rect">
                <a:avLst/>
              </a:prstGeom>
              <a:blipFill>
                <a:blip r:embed="rId3"/>
                <a:stretch>
                  <a:fillRect/>
                </a:stretch>
              </a:blipFill>
            </p:spPr>
            <p:txBody>
              <a:bodyPr/>
              <a:lstStyle/>
              <a:p>
                <a:r>
                  <a:rPr lang="en-DE">
                    <a:noFill/>
                  </a:rPr>
                  <a:t> </a:t>
                </a:r>
              </a:p>
            </p:txBody>
          </p:sp>
        </mc:Fallback>
      </mc:AlternateContent>
      <p:cxnSp>
        <p:nvCxnSpPr>
          <p:cNvPr id="212" name="Straight Connector 211">
            <a:extLst>
              <a:ext uri="{FF2B5EF4-FFF2-40B4-BE49-F238E27FC236}">
                <a16:creationId xmlns:a16="http://schemas.microsoft.com/office/drawing/2014/main" id="{2B4B6AC4-050D-3547-AAF4-DCFECB96E402}"/>
              </a:ext>
            </a:extLst>
          </p:cNvPr>
          <p:cNvCxnSpPr>
            <a:cxnSpLocks/>
            <a:endCxn id="213" idx="1"/>
          </p:cNvCxnSpPr>
          <p:nvPr/>
        </p:nvCxnSpPr>
        <p:spPr bwMode="auto">
          <a:xfrm>
            <a:off x="8364069" y="4953811"/>
            <a:ext cx="824133" cy="513337"/>
          </a:xfrm>
          <a:prstGeom prst="line">
            <a:avLst/>
          </a:prstGeom>
          <a:solidFill>
            <a:schemeClr val="accent1"/>
          </a:solidFill>
          <a:ln w="12700" cap="flat" cmpd="sng" algn="ctr">
            <a:solidFill>
              <a:schemeClr val="tx1"/>
            </a:solidFill>
            <a:prstDash val="solid"/>
            <a:round/>
            <a:headEnd type="triangle" w="med" len="med"/>
            <a:tailEnd type="none" w="med" len="med"/>
          </a:ln>
          <a:effectLst/>
        </p:spPr>
      </p:cxnSp>
      <p:grpSp>
        <p:nvGrpSpPr>
          <p:cNvPr id="8" name="Group 7">
            <a:extLst>
              <a:ext uri="{FF2B5EF4-FFF2-40B4-BE49-F238E27FC236}">
                <a16:creationId xmlns:a16="http://schemas.microsoft.com/office/drawing/2014/main" id="{BA1AC8A1-F66A-5149-BFB8-0FFD83ECD371}"/>
              </a:ext>
            </a:extLst>
          </p:cNvPr>
          <p:cNvGrpSpPr/>
          <p:nvPr/>
        </p:nvGrpSpPr>
        <p:grpSpPr>
          <a:xfrm>
            <a:off x="8464807" y="4477175"/>
            <a:ext cx="2909986" cy="415326"/>
            <a:chOff x="5408908" y="5181713"/>
            <a:chExt cx="2909986" cy="415326"/>
          </a:xfrm>
        </p:grpSpPr>
        <p:cxnSp>
          <p:nvCxnSpPr>
            <p:cNvPr id="207" name="Straight Connector 206">
              <a:extLst>
                <a:ext uri="{FF2B5EF4-FFF2-40B4-BE49-F238E27FC236}">
                  <a16:creationId xmlns:a16="http://schemas.microsoft.com/office/drawing/2014/main" id="{427AB25C-9B1A-3746-BE68-6BB52012B836}"/>
                </a:ext>
              </a:extLst>
            </p:cNvPr>
            <p:cNvCxnSpPr>
              <a:cxnSpLocks/>
            </p:cNvCxnSpPr>
            <p:nvPr/>
          </p:nvCxnSpPr>
          <p:spPr bwMode="auto">
            <a:xfrm>
              <a:off x="5702602" y="5181713"/>
              <a:ext cx="1169357" cy="240849"/>
            </a:xfrm>
            <a:prstGeom prst="line">
              <a:avLst/>
            </a:prstGeom>
            <a:solidFill>
              <a:schemeClr val="accent1"/>
            </a:solidFill>
            <a:ln w="12700" cap="flat" cmpd="sng" algn="ctr">
              <a:solidFill>
                <a:schemeClr val="tx1"/>
              </a:solidFill>
              <a:prstDash val="solid"/>
              <a:round/>
              <a:headEnd type="triangle" w="med" len="med"/>
              <a:tailEnd type="none" w="med" len="med"/>
            </a:ln>
            <a:effectLst/>
          </p:spPr>
        </p:cxnSp>
        <p:cxnSp>
          <p:nvCxnSpPr>
            <p:cNvPr id="208" name="Straight Connector 207">
              <a:extLst>
                <a:ext uri="{FF2B5EF4-FFF2-40B4-BE49-F238E27FC236}">
                  <a16:creationId xmlns:a16="http://schemas.microsoft.com/office/drawing/2014/main" id="{CD5417D8-A04C-1B4A-8298-F3B453AD1EA8}"/>
                </a:ext>
              </a:extLst>
            </p:cNvPr>
            <p:cNvCxnSpPr>
              <a:cxnSpLocks/>
            </p:cNvCxnSpPr>
            <p:nvPr/>
          </p:nvCxnSpPr>
          <p:spPr bwMode="auto">
            <a:xfrm>
              <a:off x="5408908" y="5422562"/>
              <a:ext cx="1463051" cy="0"/>
            </a:xfrm>
            <a:prstGeom prst="line">
              <a:avLst/>
            </a:prstGeom>
            <a:solidFill>
              <a:schemeClr val="accent1"/>
            </a:solidFill>
            <a:ln w="12700" cap="flat" cmpd="sng" algn="ctr">
              <a:solidFill>
                <a:schemeClr val="tx1"/>
              </a:solidFill>
              <a:prstDash val="solid"/>
              <a:round/>
              <a:headEnd type="triangle" w="med" len="med"/>
              <a:tailEnd type="none" w="med" len="med"/>
            </a:ln>
            <a:effectLst/>
          </p:spPr>
        </p:cxn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125D14E5-37AE-704C-9010-AEC066B68C93}"/>
                    </a:ext>
                  </a:extLst>
                </p:cNvPr>
                <p:cNvSpPr txBox="1"/>
                <p:nvPr/>
              </p:nvSpPr>
              <p:spPr>
                <a:xfrm>
                  <a:off x="6871959" y="5227707"/>
                  <a:ext cx="1446935" cy="369332"/>
                </a:xfrm>
                <a:prstGeom prst="rect">
                  <a:avLst/>
                </a:prstGeom>
                <a:noFill/>
              </p:spPr>
              <p:txBody>
                <a:bodyPr wrap="none" rtlCol="0">
                  <a:spAutoFit/>
                </a:bodyPr>
                <a:lstStyle/>
                <a:p>
                  <a:r>
                    <a:rPr lang="en-GB" dirty="0"/>
                    <a:t>satisfied in </a:t>
                  </a:r>
                  <a14:m>
                    <m:oMath xmlns:m="http://schemas.openxmlformats.org/officeDocument/2006/math">
                      <m:sSub>
                        <m:sSubPr>
                          <m:ctrlPr>
                            <a:rPr lang="de-DE" i="1">
                              <a:latin typeface="Cambria Math" panose="02040503050406030204" pitchFamily="18" charset="0"/>
                            </a:rPr>
                          </m:ctrlPr>
                        </m:sSubPr>
                        <m:e>
                          <m:acc>
                            <m:accPr>
                              <m:chr m:val="̂"/>
                              <m:ctrlPr>
                                <a:rPr lang="de-DE" i="1">
                                  <a:latin typeface="Cambria Math" panose="02040503050406030204" pitchFamily="18" charset="0"/>
                                </a:rPr>
                              </m:ctrlPr>
                            </m:accPr>
                            <m:e>
                              <m:r>
                                <a:rPr lang="de-DE" i="1">
                                  <a:latin typeface="Cambria Math" panose="02040503050406030204" pitchFamily="18" charset="0"/>
                                </a:rPr>
                                <m:t>𝑠</m:t>
                              </m:r>
                            </m:e>
                          </m:acc>
                        </m:e>
                        <m:sub>
                          <m:r>
                            <a:rPr lang="de-DE" i="1">
                              <a:latin typeface="Cambria Math" panose="02040503050406030204" pitchFamily="18" charset="0"/>
                            </a:rPr>
                            <m:t>0</m:t>
                          </m:r>
                        </m:sub>
                      </m:sSub>
                    </m:oMath>
                  </a14:m>
                  <a:endParaRPr lang="en-GB" dirty="0"/>
                </a:p>
              </p:txBody>
            </p:sp>
          </mc:Choice>
          <mc:Fallback xmlns="">
            <p:sp>
              <p:nvSpPr>
                <p:cNvPr id="7" name="TextBox 6">
                  <a:extLst>
                    <a:ext uri="{FF2B5EF4-FFF2-40B4-BE49-F238E27FC236}">
                      <a16:creationId xmlns:a16="http://schemas.microsoft.com/office/drawing/2014/main" id="{125D14E5-37AE-704C-9010-AEC066B68C93}"/>
                    </a:ext>
                  </a:extLst>
                </p:cNvPr>
                <p:cNvSpPr txBox="1">
                  <a:spLocks noRot="1" noChangeAspect="1" noMove="1" noResize="1" noEditPoints="1" noAdjustHandles="1" noChangeArrowheads="1" noChangeShapeType="1" noTextEdit="1"/>
                </p:cNvSpPr>
                <p:nvPr/>
              </p:nvSpPr>
              <p:spPr>
                <a:xfrm>
                  <a:off x="6871959" y="5227707"/>
                  <a:ext cx="1446935" cy="369332"/>
                </a:xfrm>
                <a:prstGeom prst="rect">
                  <a:avLst/>
                </a:prstGeom>
                <a:blipFill>
                  <a:blip r:embed="rId5"/>
                  <a:stretch>
                    <a:fillRect l="-2609" t="-6667" b="-23333"/>
                  </a:stretch>
                </a:blipFill>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213" name="TextBox 212">
                <a:extLst>
                  <a:ext uri="{FF2B5EF4-FFF2-40B4-BE49-F238E27FC236}">
                    <a16:creationId xmlns:a16="http://schemas.microsoft.com/office/drawing/2014/main" id="{AAD366E7-B84B-4E4E-B865-BA90E6B90548}"/>
                  </a:ext>
                </a:extLst>
              </p:cNvPr>
              <p:cNvSpPr txBox="1"/>
              <p:nvPr/>
            </p:nvSpPr>
            <p:spPr>
              <a:xfrm>
                <a:off x="9188202" y="5282481"/>
                <a:ext cx="1465081" cy="369332"/>
              </a:xfrm>
              <a:prstGeom prst="rect">
                <a:avLst/>
              </a:prstGeom>
              <a:noFill/>
            </p:spPr>
            <p:txBody>
              <a:bodyPr wrap="none" rtlCol="0">
                <a:spAutoFit/>
              </a:bodyPr>
              <a:lstStyle/>
              <a:p>
                <a:r>
                  <a:rPr lang="en-GB" dirty="0"/>
                  <a:t>add to </a:t>
                </a:r>
                <a14:m>
                  <m:oMath xmlns:m="http://schemas.openxmlformats.org/officeDocument/2006/math">
                    <m:r>
                      <a:rPr lang="de-DE" i="1">
                        <a:latin typeface="Cambria Math" panose="02040503050406030204" pitchFamily="18" charset="0"/>
                      </a:rPr>
                      <m:t>𝑞𝑢𝑒𝑢𝑒</m:t>
                    </m:r>
                  </m:oMath>
                </a14:m>
                <a:endParaRPr lang="en-GB" dirty="0"/>
              </a:p>
            </p:txBody>
          </p:sp>
        </mc:Choice>
        <mc:Fallback xmlns="">
          <p:sp>
            <p:nvSpPr>
              <p:cNvPr id="213" name="TextBox 212">
                <a:extLst>
                  <a:ext uri="{FF2B5EF4-FFF2-40B4-BE49-F238E27FC236}">
                    <a16:creationId xmlns:a16="http://schemas.microsoft.com/office/drawing/2014/main" id="{AAD366E7-B84B-4E4E-B865-BA90E6B90548}"/>
                  </a:ext>
                </a:extLst>
              </p:cNvPr>
              <p:cNvSpPr txBox="1">
                <a:spLocks noRot="1" noChangeAspect="1" noMove="1" noResize="1" noEditPoints="1" noAdjustHandles="1" noChangeArrowheads="1" noChangeShapeType="1" noTextEdit="1"/>
              </p:cNvSpPr>
              <p:nvPr/>
            </p:nvSpPr>
            <p:spPr>
              <a:xfrm>
                <a:off x="9188202" y="5282481"/>
                <a:ext cx="1465081" cy="369332"/>
              </a:xfrm>
              <a:prstGeom prst="rect">
                <a:avLst/>
              </a:prstGeom>
              <a:blipFill>
                <a:blip r:embed="rId6"/>
                <a:stretch>
                  <a:fillRect l="-3419" t="-10345" b="-27586"/>
                </a:stretch>
              </a:blipFill>
            </p:spPr>
            <p:txBody>
              <a:bodyPr/>
              <a:lstStyle/>
              <a:p>
                <a:r>
                  <a:rPr lang="en-DE">
                    <a:noFill/>
                  </a:rPr>
                  <a:t> </a:t>
                </a:r>
              </a:p>
            </p:txBody>
          </p:sp>
        </mc:Fallback>
      </mc:AlternateContent>
      <p:sp>
        <p:nvSpPr>
          <p:cNvPr id="9" name="Rectangle 8">
            <a:extLst>
              <a:ext uri="{FF2B5EF4-FFF2-40B4-BE49-F238E27FC236}">
                <a16:creationId xmlns:a16="http://schemas.microsoft.com/office/drawing/2014/main" id="{9E89D9DE-CEF8-FA11-8503-24B436226018}"/>
              </a:ext>
            </a:extLst>
          </p:cNvPr>
          <p:cNvSpPr>
            <a:spLocks noChangeAspect="1"/>
          </p:cNvSpPr>
          <p:nvPr/>
        </p:nvSpPr>
        <p:spPr bwMode="auto">
          <a:xfrm>
            <a:off x="6607467" y="1888656"/>
            <a:ext cx="5074460" cy="1064368"/>
          </a:xfrm>
          <a:prstGeom prst="rect">
            <a:avLst/>
          </a:prstGeom>
          <a:noFill/>
          <a:ln w="28575" cap="flat" cmpd="sng" algn="ctr">
            <a:solidFill>
              <a:schemeClr val="accent3">
                <a:lumMod val="40000"/>
                <a:lumOff val="6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1600">
              <a:solidFill>
                <a:srgbClr val="081D58"/>
              </a:solidFill>
              <a:latin typeface="Helvetica" pitchFamily="-112" charset="0"/>
            </a:endParaRPr>
          </a:p>
        </p:txBody>
      </p:sp>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78C0CFD5-0C3E-141A-C459-E54DE5AF37CD}"/>
                  </a:ext>
                </a:extLst>
              </p:cNvPr>
              <p:cNvSpPr/>
              <p:nvPr/>
            </p:nvSpPr>
            <p:spPr>
              <a:xfrm>
                <a:off x="355554" y="1667552"/>
                <a:ext cx="5166629" cy="1231106"/>
              </a:xfrm>
              <a:prstGeom prst="rect">
                <a:avLst/>
              </a:prstGeom>
              <a:ln/>
            </p:spPr>
            <p:style>
              <a:lnRef idx="0">
                <a:schemeClr val="accent6"/>
              </a:lnRef>
              <a:fillRef idx="3">
                <a:schemeClr val="accent6"/>
              </a:fillRef>
              <a:effectRef idx="3">
                <a:schemeClr val="accent6"/>
              </a:effectRef>
              <a:fontRef idx="minor">
                <a:schemeClr val="lt1"/>
              </a:fontRef>
            </p:style>
            <p:txBody>
              <a:bodyPr wrap="square">
                <a:spAutoFit/>
              </a:bodyPr>
              <a:lstStyle/>
              <a:p>
                <a:r>
                  <a:rPr lang="en-US" sz="1600" dirty="0">
                    <a:cs typeface="Times New Roman"/>
                  </a:rPr>
                  <a:t> </a:t>
                </a:r>
                <a14:m>
                  <m:oMath xmlns:m="http://schemas.openxmlformats.org/officeDocument/2006/math">
                    <m:r>
                      <a:rPr lang="en-US" sz="1600" i="1" dirty="0">
                        <a:latin typeface="Cambria Math" panose="02040503050406030204" pitchFamily="18" charset="0"/>
                        <a:cs typeface="Times New Roman"/>
                      </a:rPr>
                      <m:t>𝑞𝑢𝑒𝑢𝑒</m:t>
                    </m:r>
                    <m:r>
                      <a:rPr lang="en-US" sz="1600" i="1" dirty="0">
                        <a:latin typeface="Cambria Math" panose="02040503050406030204" pitchFamily="18" charset="0"/>
                        <a:cs typeface="Times New Roman"/>
                      </a:rPr>
                      <m:t> =∅</m:t>
                    </m:r>
                  </m:oMath>
                </a14:m>
                <a:endParaRPr lang="ro-RO" sz="1600" dirty="0">
                  <a:cs typeface="Times New Roman"/>
                </a:endParaRPr>
              </a:p>
              <a:p>
                <a:pPr indent="-57150">
                  <a:spcBef>
                    <a:spcPts val="400"/>
                  </a:spcBef>
                </a:pPr>
                <a:r>
                  <a:rPr lang="en-US" sz="1600" dirty="0">
                    <a:cs typeface="Times New Roman"/>
                  </a:rPr>
                  <a:t> </a:t>
                </a:r>
                <a14:m>
                  <m:oMath xmlns:m="http://schemas.openxmlformats.org/officeDocument/2006/math">
                    <m:r>
                      <a:rPr lang="en-US" sz="1600" i="1" dirty="0">
                        <a:latin typeface="Cambria Math" panose="02040503050406030204" pitchFamily="18" charset="0"/>
                        <a:cs typeface="Times New Roman"/>
                      </a:rPr>
                      <m:t>𝐿𝑎𝑛𝑑𝑚𝑎𝑟𝑘𝑠</m:t>
                    </m:r>
                    <m:r>
                      <a:rPr lang="en-US" sz="1600" i="1" dirty="0">
                        <a:latin typeface="Cambria Math" panose="02040503050406030204" pitchFamily="18" charset="0"/>
                        <a:cs typeface="Times New Roman"/>
                      </a:rPr>
                      <m:t>=</m:t>
                    </m:r>
                    <m:d>
                      <m:dPr>
                        <m:begChr m:val="{"/>
                        <m:endChr m:val="}"/>
                        <m:ctrlPr>
                          <a:rPr lang="ro-RO" sz="1600" i="1" dirty="0">
                            <a:latin typeface="Cambria Math" panose="02040503050406030204" pitchFamily="18" charset="0"/>
                            <a:cs typeface="Calibri"/>
                          </a:rPr>
                        </m:ctrlPr>
                      </m:dPr>
                      <m:e>
                        <m:r>
                          <a:rPr lang="ro-RO" sz="1600" i="1" dirty="0">
                            <a:latin typeface="Cambria Math" panose="02040503050406030204" pitchFamily="18" charset="0"/>
                            <a:cs typeface="Calibri"/>
                          </a:rPr>
                          <m:t>𝑙𝑜𝑐</m:t>
                        </m:r>
                        <m:d>
                          <m:dPr>
                            <m:ctrlPr>
                              <a:rPr lang="ro-RO" sz="1600" i="1" dirty="0">
                                <a:latin typeface="Cambria Math" panose="02040503050406030204" pitchFamily="18" charset="0"/>
                                <a:cs typeface="Calibri"/>
                              </a:rPr>
                            </m:ctrlPr>
                          </m:dPr>
                          <m:e>
                            <m:r>
                              <a:rPr lang="ro-RO" sz="1600" i="1" dirty="0">
                                <a:latin typeface="Cambria Math" panose="02040503050406030204" pitchFamily="18" charset="0"/>
                                <a:cs typeface="Calibri"/>
                              </a:rPr>
                              <m:t>𝑐</m:t>
                            </m:r>
                            <m:r>
                              <a:rPr lang="ro-RO" sz="1600" i="1" dirty="0">
                                <a:latin typeface="Cambria Math" panose="02040503050406030204" pitchFamily="18" charset="0"/>
                                <a:cs typeface="Calibri"/>
                              </a:rPr>
                              <m:t>1</m:t>
                            </m:r>
                          </m:e>
                        </m:d>
                        <m:r>
                          <a:rPr lang="ro-RO" sz="1600" i="1" dirty="0">
                            <a:latin typeface="Cambria Math" panose="02040503050406030204" pitchFamily="18" charset="0"/>
                            <a:cs typeface="Calibri"/>
                          </a:rPr>
                          <m:t>=</m:t>
                        </m:r>
                        <m:r>
                          <a:rPr lang="ro-RO" sz="1600" i="1" dirty="0">
                            <a:latin typeface="Cambria Math" panose="02040503050406030204" pitchFamily="18" charset="0"/>
                            <a:cs typeface="Calibri"/>
                          </a:rPr>
                          <m:t>𝑟</m:t>
                        </m:r>
                        <m:r>
                          <a:rPr lang="ro-RO" sz="1600" i="1" dirty="0">
                            <a:latin typeface="Cambria Math" panose="02040503050406030204" pitchFamily="18" charset="0"/>
                            <a:cs typeface="Calibri"/>
                          </a:rPr>
                          <m:t>1</m:t>
                        </m:r>
                      </m:e>
                    </m:d>
                  </m:oMath>
                </a14:m>
                <a:endParaRPr lang="en-US" sz="1600" i="1" dirty="0">
                  <a:latin typeface="Times New Roman"/>
                  <a:cs typeface="Times New Roman"/>
                </a:endParaRPr>
              </a:p>
              <a:p>
                <a:pPr indent="-57150">
                  <a:spcBef>
                    <a:spcPts val="400"/>
                  </a:spcBef>
                </a:pPr>
                <a:r>
                  <a:rPr lang="en-US" sz="1600" dirty="0">
                    <a:cs typeface="Times New Roman"/>
                  </a:rPr>
                  <a:t> </a:t>
                </a:r>
                <a14:m>
                  <m:oMath xmlns:m="http://schemas.openxmlformats.org/officeDocument/2006/math">
                    <m:r>
                      <a:rPr lang="en-US" sz="1600" i="1" dirty="0">
                        <a:latin typeface="Cambria Math" panose="02040503050406030204" pitchFamily="18" charset="0"/>
                        <a:cs typeface="Times New Roman"/>
                      </a:rPr>
                      <m:t>𝑅</m:t>
                    </m:r>
                    <m:r>
                      <a:rPr lang="de-DE" sz="1600" i="1" dirty="0">
                        <a:latin typeface="Cambria Math" panose="02040503050406030204" pitchFamily="18" charset="0"/>
                        <a:cs typeface="Times New Roman"/>
                      </a:rPr>
                      <m:t>=</m:t>
                    </m:r>
                    <m:r>
                      <a:rPr lang="en-US" sz="1600" i="1" dirty="0">
                        <a:latin typeface="Cambria Math" panose="02040503050406030204" pitchFamily="18" charset="0"/>
                        <a:cs typeface="Times New Roman"/>
                      </a:rPr>
                      <m:t>{</m:t>
                    </m:r>
                    <m:r>
                      <a:rPr lang="de-DE" sz="1600" i="1" dirty="0">
                        <a:latin typeface="Cambria Math" panose="02040503050406030204" pitchFamily="18" charset="0"/>
                        <a:cs typeface="Calibri"/>
                      </a:rPr>
                      <m:t>𝑡𝑎𝑘𝑒</m:t>
                    </m:r>
                    <m:d>
                      <m:dPr>
                        <m:ctrlPr>
                          <a:rPr lang="en-US" sz="1600" i="1" dirty="0">
                            <a:latin typeface="Cambria Math" panose="02040503050406030204" pitchFamily="18" charset="0"/>
                            <a:cs typeface="Calibri"/>
                          </a:rPr>
                        </m:ctrlPr>
                      </m:dPr>
                      <m:e>
                        <m:r>
                          <a:rPr lang="en-US" sz="1600" i="1" dirty="0">
                            <a:latin typeface="Cambria Math" panose="02040503050406030204" pitchFamily="18" charset="0"/>
                            <a:cs typeface="Calibri"/>
                          </a:rPr>
                          <m:t>𝑟</m:t>
                        </m:r>
                        <m:r>
                          <a:rPr lang="en-US" sz="1600" i="1" dirty="0">
                            <a:latin typeface="Cambria Math" panose="02040503050406030204" pitchFamily="18" charset="0"/>
                            <a:cs typeface="Calibri"/>
                          </a:rPr>
                          <m:t>1,</m:t>
                        </m:r>
                        <m:r>
                          <a:rPr lang="en-US" sz="1600" i="1" dirty="0">
                            <a:latin typeface="Cambria Math" panose="02040503050406030204" pitchFamily="18" charset="0"/>
                            <a:cs typeface="Calibri"/>
                          </a:rPr>
                          <m:t>𝑑</m:t>
                        </m:r>
                        <m:r>
                          <a:rPr lang="en-US" sz="1600" i="1" dirty="0">
                            <a:latin typeface="Cambria Math" panose="02040503050406030204" pitchFamily="18" charset="0"/>
                            <a:cs typeface="Calibri"/>
                          </a:rPr>
                          <m:t>1,</m:t>
                        </m:r>
                        <m:r>
                          <a:rPr lang="en-US" sz="1600" i="1" dirty="0">
                            <a:latin typeface="Cambria Math" panose="02040503050406030204" pitchFamily="18" charset="0"/>
                            <a:cs typeface="Calibri"/>
                          </a:rPr>
                          <m:t>𝑐</m:t>
                        </m:r>
                        <m:r>
                          <a:rPr lang="en-US" sz="1600" i="1" dirty="0">
                            <a:latin typeface="Cambria Math" panose="02040503050406030204" pitchFamily="18" charset="0"/>
                            <a:cs typeface="Calibri"/>
                          </a:rPr>
                          <m:t>1</m:t>
                        </m:r>
                      </m:e>
                    </m:d>
                    <m:r>
                      <a:rPr lang="de-DE" sz="1600" i="1" dirty="0">
                        <a:latin typeface="Cambria Math" panose="02040503050406030204" pitchFamily="18" charset="0"/>
                        <a:cs typeface="Calibri"/>
                      </a:rPr>
                      <m:t>,</m:t>
                    </m:r>
                    <m:r>
                      <a:rPr lang="de-DE" sz="1600" i="1" dirty="0">
                        <a:latin typeface="Cambria Math" panose="02040503050406030204" pitchFamily="18" charset="0"/>
                        <a:cs typeface="Calibri"/>
                      </a:rPr>
                      <m:t>𝑡𝑎𝑘𝑒</m:t>
                    </m:r>
                    <m:d>
                      <m:dPr>
                        <m:ctrlPr>
                          <a:rPr lang="en-US" sz="1600" i="1" dirty="0">
                            <a:latin typeface="Cambria Math" panose="02040503050406030204" pitchFamily="18" charset="0"/>
                            <a:cs typeface="Calibri"/>
                          </a:rPr>
                        </m:ctrlPr>
                      </m:dPr>
                      <m:e>
                        <m:r>
                          <a:rPr lang="en-US" sz="1600" i="1" dirty="0">
                            <a:latin typeface="Cambria Math" panose="02040503050406030204" pitchFamily="18" charset="0"/>
                            <a:cs typeface="Calibri"/>
                          </a:rPr>
                          <m:t>𝑟</m:t>
                        </m:r>
                        <m:r>
                          <a:rPr lang="en-US" sz="1600" i="1" dirty="0">
                            <a:latin typeface="Cambria Math" panose="02040503050406030204" pitchFamily="18" charset="0"/>
                            <a:cs typeface="Calibri"/>
                          </a:rPr>
                          <m:t>1,</m:t>
                        </m:r>
                        <m:r>
                          <a:rPr lang="en-US" sz="1600" i="1" dirty="0">
                            <a:latin typeface="Cambria Math" panose="02040503050406030204" pitchFamily="18" charset="0"/>
                            <a:cs typeface="Calibri"/>
                          </a:rPr>
                          <m:t>𝑑</m:t>
                        </m:r>
                        <m:r>
                          <a:rPr lang="en-US" sz="1600" i="1" dirty="0">
                            <a:latin typeface="Cambria Math" panose="02040503050406030204" pitchFamily="18" charset="0"/>
                            <a:cs typeface="Calibri"/>
                          </a:rPr>
                          <m:t>2,</m:t>
                        </m:r>
                        <m:r>
                          <a:rPr lang="en-US" sz="1600" i="1" dirty="0">
                            <a:latin typeface="Cambria Math" panose="02040503050406030204" pitchFamily="18" charset="0"/>
                            <a:cs typeface="Calibri"/>
                          </a:rPr>
                          <m:t>𝑐</m:t>
                        </m:r>
                        <m:r>
                          <a:rPr lang="en-US" sz="1600" i="1" dirty="0">
                            <a:latin typeface="Cambria Math" panose="02040503050406030204" pitchFamily="18" charset="0"/>
                            <a:cs typeface="Calibri"/>
                          </a:rPr>
                          <m:t>1</m:t>
                        </m:r>
                      </m:e>
                    </m:d>
                    <m:r>
                      <a:rPr lang="de-DE" sz="1600" i="1" dirty="0">
                        <a:latin typeface="Cambria Math" panose="02040503050406030204" pitchFamily="18" charset="0"/>
                        <a:cs typeface="Calibri"/>
                      </a:rPr>
                      <m:t>, </m:t>
                    </m:r>
                    <m:r>
                      <a:rPr lang="de-DE" sz="1600" i="1" dirty="0">
                        <a:latin typeface="Cambria Math" panose="02040503050406030204" pitchFamily="18" charset="0"/>
                        <a:cs typeface="Calibri"/>
                      </a:rPr>
                      <m:t>𝑡𝑎𝑘𝑒</m:t>
                    </m:r>
                    <m:d>
                      <m:dPr>
                        <m:ctrlPr>
                          <a:rPr lang="en-US" sz="1600" i="1" dirty="0">
                            <a:latin typeface="Cambria Math" panose="02040503050406030204" pitchFamily="18" charset="0"/>
                            <a:cs typeface="Calibri"/>
                          </a:rPr>
                        </m:ctrlPr>
                      </m:dPr>
                      <m:e>
                        <m:r>
                          <a:rPr lang="en-US" sz="1600" i="1" dirty="0">
                            <a:latin typeface="Cambria Math" panose="02040503050406030204" pitchFamily="18" charset="0"/>
                            <a:cs typeface="Calibri"/>
                          </a:rPr>
                          <m:t>𝑟</m:t>
                        </m:r>
                        <m:r>
                          <a:rPr lang="en-US" sz="1600" i="1" dirty="0">
                            <a:latin typeface="Cambria Math" panose="02040503050406030204" pitchFamily="18" charset="0"/>
                            <a:cs typeface="Calibri"/>
                          </a:rPr>
                          <m:t>1,</m:t>
                        </m:r>
                        <m:r>
                          <a:rPr lang="en-US" sz="1600" i="1" dirty="0">
                            <a:latin typeface="Cambria Math" panose="02040503050406030204" pitchFamily="18" charset="0"/>
                            <a:cs typeface="Calibri"/>
                          </a:rPr>
                          <m:t>𝑑</m:t>
                        </m:r>
                        <m:r>
                          <a:rPr lang="en-US" sz="1600" i="1" dirty="0">
                            <a:latin typeface="Cambria Math" panose="02040503050406030204" pitchFamily="18" charset="0"/>
                            <a:cs typeface="Calibri"/>
                          </a:rPr>
                          <m:t>3,</m:t>
                        </m:r>
                        <m:r>
                          <a:rPr lang="en-US" sz="1600" i="1" dirty="0">
                            <a:latin typeface="Cambria Math" panose="02040503050406030204" pitchFamily="18" charset="0"/>
                            <a:cs typeface="Calibri"/>
                          </a:rPr>
                          <m:t>𝑐</m:t>
                        </m:r>
                        <m:r>
                          <a:rPr lang="en-US" sz="1600" i="1" dirty="0">
                            <a:latin typeface="Cambria Math" panose="02040503050406030204" pitchFamily="18" charset="0"/>
                            <a:cs typeface="Calibri"/>
                          </a:rPr>
                          <m:t>1</m:t>
                        </m:r>
                      </m:e>
                    </m:d>
                    <m:r>
                      <a:rPr lang="en-US" sz="1600" i="1" dirty="0">
                        <a:latin typeface="Cambria Math" panose="02040503050406030204" pitchFamily="18" charset="0"/>
                        <a:cs typeface="Times New Roman"/>
                      </a:rPr>
                      <m:t>}</m:t>
                    </m:r>
                  </m:oMath>
                </a14:m>
                <a:endParaRPr lang="en-US" sz="1600" dirty="0">
                  <a:cs typeface="Calibri"/>
                </a:endParaRPr>
              </a:p>
              <a:p>
                <a:pPr indent="-57150">
                  <a:spcBef>
                    <a:spcPts val="400"/>
                  </a:spcBef>
                </a:pPr>
                <a:r>
                  <a:rPr lang="de-DE" sz="1600" dirty="0">
                    <a:cs typeface="Calibri"/>
                  </a:rPr>
                  <a:t> </a:t>
                </a:r>
                <a14:m>
                  <m:oMath xmlns:m="http://schemas.openxmlformats.org/officeDocument/2006/math">
                    <m:r>
                      <a:rPr lang="de-DE" sz="1600" i="1">
                        <a:latin typeface="Cambria Math" panose="02040503050406030204" pitchFamily="18" charset="0"/>
                        <a:cs typeface="Calibri"/>
                      </a:rPr>
                      <m:t>𝑁</m:t>
                    </m:r>
                    <m:r>
                      <a:rPr lang="de-DE" sz="1600" i="1">
                        <a:latin typeface="Cambria Math" panose="02040503050406030204" pitchFamily="18" charset="0"/>
                        <a:cs typeface="Calibri"/>
                      </a:rPr>
                      <m:t>=</m:t>
                    </m:r>
                    <m:d>
                      <m:dPr>
                        <m:begChr m:val="{"/>
                        <m:endChr m:val="}"/>
                        <m:ctrlPr>
                          <a:rPr lang="de-DE" sz="1600" i="1">
                            <a:latin typeface="Cambria Math" panose="02040503050406030204" pitchFamily="18" charset="0"/>
                            <a:cs typeface="Calibri"/>
                          </a:rPr>
                        </m:ctrlPr>
                      </m:dPr>
                      <m:e>
                        <m:r>
                          <a:rPr lang="de-DE" sz="1600" i="1">
                            <a:solidFill>
                              <a:srgbClr val="FFC000"/>
                            </a:solidFill>
                            <a:latin typeface="Cambria Math" panose="02040503050406030204" pitchFamily="18" charset="0"/>
                            <a:cs typeface="Calibri"/>
                          </a:rPr>
                          <m:t>𝑡𝑎𝑘𝑒</m:t>
                        </m:r>
                        <m:d>
                          <m:dPr>
                            <m:ctrlPr>
                              <a:rPr lang="de-DE" sz="1600" i="1">
                                <a:solidFill>
                                  <a:srgbClr val="FFC000"/>
                                </a:solidFill>
                                <a:latin typeface="Cambria Math" panose="02040503050406030204" pitchFamily="18" charset="0"/>
                                <a:cs typeface="Calibri"/>
                              </a:rPr>
                            </m:ctrlPr>
                          </m:dPr>
                          <m:e>
                            <m:r>
                              <a:rPr lang="de-DE" sz="1600" i="1">
                                <a:solidFill>
                                  <a:srgbClr val="FFC000"/>
                                </a:solidFill>
                                <a:latin typeface="Cambria Math" panose="02040503050406030204" pitchFamily="18" charset="0"/>
                                <a:cs typeface="Calibri"/>
                              </a:rPr>
                              <m:t>𝑟</m:t>
                            </m:r>
                            <m:r>
                              <a:rPr lang="de-DE" sz="1600" i="1">
                                <a:solidFill>
                                  <a:srgbClr val="FFC000"/>
                                </a:solidFill>
                                <a:latin typeface="Cambria Math" panose="02040503050406030204" pitchFamily="18" charset="0"/>
                                <a:cs typeface="Calibri"/>
                              </a:rPr>
                              <m:t>1,</m:t>
                            </m:r>
                            <m:r>
                              <a:rPr lang="de-DE" sz="1600" i="1">
                                <a:solidFill>
                                  <a:srgbClr val="FFC000"/>
                                </a:solidFill>
                                <a:latin typeface="Cambria Math" panose="02040503050406030204" pitchFamily="18" charset="0"/>
                                <a:cs typeface="Calibri"/>
                              </a:rPr>
                              <m:t>𝑑</m:t>
                            </m:r>
                            <m:r>
                              <a:rPr lang="de-DE" sz="1600" i="1">
                                <a:solidFill>
                                  <a:srgbClr val="FFC000"/>
                                </a:solidFill>
                                <a:latin typeface="Cambria Math" panose="02040503050406030204" pitchFamily="18" charset="0"/>
                                <a:cs typeface="Calibri"/>
                              </a:rPr>
                              <m:t>1,</m:t>
                            </m:r>
                            <m:r>
                              <a:rPr lang="de-DE" sz="1600" i="1">
                                <a:solidFill>
                                  <a:srgbClr val="FFC000"/>
                                </a:solidFill>
                                <a:latin typeface="Cambria Math" panose="02040503050406030204" pitchFamily="18" charset="0"/>
                                <a:cs typeface="Calibri"/>
                              </a:rPr>
                              <m:t>𝑐</m:t>
                            </m:r>
                            <m:r>
                              <a:rPr lang="de-DE" sz="1600" i="1">
                                <a:solidFill>
                                  <a:srgbClr val="FFC000"/>
                                </a:solidFill>
                                <a:latin typeface="Cambria Math" panose="02040503050406030204" pitchFamily="18" charset="0"/>
                                <a:cs typeface="Calibri"/>
                              </a:rPr>
                              <m:t>1</m:t>
                            </m:r>
                          </m:e>
                        </m:d>
                      </m:e>
                    </m:d>
                  </m:oMath>
                </a14:m>
                <a:endParaRPr lang="en-US" sz="1600" dirty="0">
                  <a:cs typeface="Calibri"/>
                </a:endParaRPr>
              </a:p>
            </p:txBody>
          </p:sp>
        </mc:Choice>
        <mc:Fallback xmlns="">
          <p:sp>
            <p:nvSpPr>
              <p:cNvPr id="10" name="Rectangle 9">
                <a:extLst>
                  <a:ext uri="{FF2B5EF4-FFF2-40B4-BE49-F238E27FC236}">
                    <a16:creationId xmlns:a16="http://schemas.microsoft.com/office/drawing/2014/main" id="{78C0CFD5-0C3E-141A-C459-E54DE5AF37CD}"/>
                  </a:ext>
                </a:extLst>
              </p:cNvPr>
              <p:cNvSpPr>
                <a:spLocks noRot="1" noChangeAspect="1" noMove="1" noResize="1" noEditPoints="1" noAdjustHandles="1" noChangeArrowheads="1" noChangeShapeType="1" noTextEdit="1"/>
              </p:cNvSpPr>
              <p:nvPr/>
            </p:nvSpPr>
            <p:spPr>
              <a:xfrm>
                <a:off x="355554" y="1667552"/>
                <a:ext cx="5166629" cy="1231106"/>
              </a:xfrm>
              <a:prstGeom prst="rect">
                <a:avLst/>
              </a:prstGeom>
              <a:blipFill>
                <a:blip r:embed="rId7"/>
                <a:stretch>
                  <a:fillRect/>
                </a:stretch>
              </a:blipFill>
              <a:ln/>
            </p:spPr>
            <p:txBody>
              <a:bodyPr/>
              <a:lstStyle/>
              <a:p>
                <a:r>
                  <a:rPr lang="en-DE">
                    <a:noFill/>
                  </a:rPr>
                  <a:t> </a:t>
                </a:r>
              </a:p>
            </p:txBody>
          </p:sp>
        </mc:Fallback>
      </mc:AlternateContent>
    </p:spTree>
    <p:extLst>
      <p:ext uri="{BB962C8B-B14F-4D97-AF65-F5344CB8AC3E}">
        <p14:creationId xmlns:p14="http://schemas.microsoft.com/office/powerpoint/2010/main" val="823167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3" grpId="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Landmark Heuristics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a:bodyPr>
              <a:lstStyle/>
              <a:p>
                <a:r>
                  <a:rPr lang="en-US" dirty="0"/>
                  <a:t>Every solution to the problem needs to achieve all the computed landmarks</a:t>
                </a:r>
              </a:p>
              <a:p>
                <a:r>
                  <a:rPr lang="en-US" dirty="0"/>
                  <a:t>One possible heuristics:</a:t>
                </a:r>
              </a:p>
              <a:p>
                <a:pPr lvl="1"/>
                <a14:m>
                  <m:oMath xmlns:m="http://schemas.openxmlformats.org/officeDocument/2006/math">
                    <m:sSup>
                      <m:sSupPr>
                        <m:ctrlPr>
                          <a:rPr lang="en-US" i="1" dirty="0" smtClean="0">
                            <a:latin typeface="Cambria Math" panose="02040503050406030204" pitchFamily="18" charset="0"/>
                          </a:rPr>
                        </m:ctrlPr>
                      </m:sSupPr>
                      <m:e>
                        <m:r>
                          <a:rPr lang="en-US" i="1" dirty="0" smtClean="0">
                            <a:latin typeface="Cambria Math" panose="02040503050406030204" pitchFamily="18" charset="0"/>
                          </a:rPr>
                          <m:t>h</m:t>
                        </m:r>
                      </m:e>
                      <m:sup>
                        <m:r>
                          <a:rPr lang="de-DE" b="0" i="1" dirty="0" smtClean="0">
                            <a:latin typeface="Cambria Math" panose="02040503050406030204" pitchFamily="18" charset="0"/>
                          </a:rPr>
                          <m:t>𝑠𝑙</m:t>
                        </m:r>
                      </m:sup>
                    </m:sSup>
                    <m:d>
                      <m:dPr>
                        <m:ctrlPr>
                          <a:rPr lang="en-US" b="0" i="1" dirty="0">
                            <a:latin typeface="Cambria Math" panose="02040503050406030204" pitchFamily="18" charset="0"/>
                          </a:rPr>
                        </m:ctrlPr>
                      </m:dPr>
                      <m:e>
                        <m:r>
                          <a:rPr lang="en-US" i="1" dirty="0">
                            <a:latin typeface="Cambria Math" panose="02040503050406030204" pitchFamily="18" charset="0"/>
                          </a:rPr>
                          <m:t>𝑠</m:t>
                        </m:r>
                      </m:e>
                    </m:d>
                  </m:oMath>
                </a14:m>
                <a:r>
                  <a:rPr lang="en-US" dirty="0"/>
                  <a:t> = number of landmarks returned by </a:t>
                </a:r>
                <a:r>
                  <a:rPr lang="en-US" dirty="0">
                    <a:latin typeface="Calibri" panose="020F0502020204030204" pitchFamily="34" charset="0"/>
                  </a:rPr>
                  <a:t>RPG-Landmarks</a:t>
                </a:r>
              </a:p>
              <a:p>
                <a:pPr lvl="1"/>
                <a:r>
                  <a:rPr lang="en-US" dirty="0"/>
                  <a:t>Is this heuristics admissible?</a:t>
                </a:r>
              </a:p>
              <a:p>
                <a:pPr lvl="2"/>
                <a:r>
                  <a:rPr lang="en-US" dirty="0"/>
                  <a:t>No</a:t>
                </a:r>
              </a:p>
              <a:p>
                <a:endParaRPr lang="en-US" dirty="0"/>
              </a:p>
              <a:p>
                <a:endParaRPr lang="en-US" dirty="0"/>
              </a:p>
              <a:p>
                <a:endParaRPr lang="en-US" dirty="0"/>
              </a:p>
              <a:p>
                <a:r>
                  <a:rPr lang="en-US" dirty="0"/>
                  <a:t>There are other more-advanced landmark heuristics </a:t>
                </a:r>
              </a:p>
              <a:p>
                <a:pPr lvl="1"/>
                <a:r>
                  <a:rPr lang="en-US" dirty="0"/>
                  <a:t>Some of them are admissible</a:t>
                </a:r>
              </a:p>
              <a:p>
                <a:pPr lvl="1"/>
                <a:r>
                  <a:rPr lang="en-US" dirty="0"/>
                  <a:t>Check textbook for references</a:t>
                </a:r>
              </a:p>
              <a:p>
                <a:pPr lvl="1"/>
                <a:endParaRPr lang="en-US" i="1" baseline="-25000" dirty="0">
                  <a:latin typeface="Calibri" panose="020F0502020204030204" pitchFamily="34" charset="0"/>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1549" t="-2985" b="-597"/>
                </a:stretch>
              </a:blipFill>
            </p:spPr>
            <p:txBody>
              <a:bodyPr/>
              <a:lstStyle/>
              <a:p>
                <a:r>
                  <a:rPr lang="en-DE">
                    <a:noFill/>
                  </a:rPr>
                  <a:t> </a:t>
                </a:r>
              </a:p>
            </p:txBody>
          </p:sp>
        </mc:Fallback>
      </mc:AlternateContent>
      <p:sp>
        <p:nvSpPr>
          <p:cNvPr id="13" name="Date Placeholder 12">
            <a:extLst>
              <a:ext uri="{FF2B5EF4-FFF2-40B4-BE49-F238E27FC236}">
                <a16:creationId xmlns:a16="http://schemas.microsoft.com/office/drawing/2014/main" id="{BD5B5BD6-928E-4A4C-B371-A67A4B30AF75}"/>
              </a:ext>
            </a:extLst>
          </p:cNvPr>
          <p:cNvSpPr>
            <a:spLocks noGrp="1"/>
          </p:cNvSpPr>
          <p:nvPr>
            <p:ph type="dt" sz="half" idx="2"/>
          </p:nvPr>
        </p:nvSpPr>
        <p:spPr/>
        <p:txBody>
          <a:bodyPr/>
          <a:lstStyle/>
          <a:p>
            <a:r>
              <a:rPr lang="de-DE"/>
              <a:t>Deterministic</a:t>
            </a:r>
            <a:endParaRPr lang="de-DE" dirty="0"/>
          </a:p>
        </p:txBody>
      </p:sp>
      <p:sp>
        <p:nvSpPr>
          <p:cNvPr id="14" name="Footer Placeholder 13">
            <a:extLst>
              <a:ext uri="{FF2B5EF4-FFF2-40B4-BE49-F238E27FC236}">
                <a16:creationId xmlns:a16="http://schemas.microsoft.com/office/drawing/2014/main" id="{BD59076D-16B9-62E8-3F62-9F4163B9445C}"/>
              </a:ext>
            </a:extLst>
          </p:cNvPr>
          <p:cNvSpPr>
            <a:spLocks noGrp="1"/>
          </p:cNvSpPr>
          <p:nvPr>
            <p:ph type="ftr" sz="quarter" idx="3"/>
          </p:nvPr>
        </p:nvSpPr>
        <p:spPr/>
        <p:txBody>
          <a:bodyPr/>
          <a:lstStyle/>
          <a:p>
            <a:r>
              <a:rPr lang="en-GB"/>
              <a:t>T. Braun - APA</a:t>
            </a:r>
          </a:p>
        </p:txBody>
      </p:sp>
      <p:sp>
        <p:nvSpPr>
          <p:cNvPr id="4" name="Slide Number Placeholder 3">
            <a:extLst>
              <a:ext uri="{FF2B5EF4-FFF2-40B4-BE49-F238E27FC236}">
                <a16:creationId xmlns:a16="http://schemas.microsoft.com/office/drawing/2014/main" id="{F7B03EDF-F3C2-FD4B-BF58-CFE779769BDD}"/>
              </a:ext>
            </a:extLst>
          </p:cNvPr>
          <p:cNvSpPr>
            <a:spLocks noGrp="1"/>
          </p:cNvSpPr>
          <p:nvPr>
            <p:ph type="sldNum" sz="quarter" idx="4"/>
          </p:nvPr>
        </p:nvSpPr>
        <p:spPr/>
        <p:txBody>
          <a:bodyPr/>
          <a:lstStyle/>
          <a:p>
            <a:fld id="{67C9959E-8E6B-B04C-9955-EA096F41CA7A}" type="slidenum">
              <a:rPr lang="en-GB" smtClean="0"/>
              <a:t>118</a:t>
            </a:fld>
            <a:endParaRPr lang="en-GB"/>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E2360008-1551-5140-9236-3C99E1B81F5D}"/>
                  </a:ext>
                </a:extLst>
              </p:cNvPr>
              <p:cNvSpPr txBox="1"/>
              <p:nvPr/>
            </p:nvSpPr>
            <p:spPr>
              <a:xfrm>
                <a:off x="6793683" y="3475733"/>
                <a:ext cx="3254096" cy="101566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000" i="1" dirty="0">
                          <a:latin typeface="Cambria Math" panose="02040503050406030204" pitchFamily="18" charset="0"/>
                          <a:cs typeface="Times New Roman"/>
                        </a:rPr>
                        <m:t>𝑔</m:t>
                      </m:r>
                      <m:r>
                        <a:rPr lang="en-US" sz="2000" i="1" dirty="0">
                          <a:latin typeface="Cambria Math" panose="02040503050406030204" pitchFamily="18" charset="0"/>
                          <a:cs typeface="Times New Roman"/>
                        </a:rPr>
                        <m:t> = </m:t>
                      </m:r>
                      <m:d>
                        <m:dPr>
                          <m:begChr m:val="{"/>
                          <m:endChr m:val="}"/>
                          <m:ctrlPr>
                            <a:rPr lang="en-US" sz="2000" i="1" dirty="0">
                              <a:latin typeface="Cambria Math" panose="02040503050406030204" pitchFamily="18" charset="0"/>
                              <a:cs typeface="Times New Roman"/>
                            </a:rPr>
                          </m:ctrlPr>
                        </m:dPr>
                        <m:e>
                          <m:sSub>
                            <m:sSubPr>
                              <m:ctrlPr>
                                <a:rPr lang="de-DE" sz="2000" i="1" dirty="0">
                                  <a:latin typeface="Cambria Math" panose="02040503050406030204" pitchFamily="18" charset="0"/>
                                  <a:cs typeface="Times New Roman"/>
                                </a:rPr>
                              </m:ctrlPr>
                            </m:sSubPr>
                            <m:e>
                              <m:r>
                                <a:rPr lang="en-US" sz="2000" i="1" dirty="0">
                                  <a:latin typeface="Cambria Math" panose="02040503050406030204" pitchFamily="18" charset="0"/>
                                  <a:cs typeface="Times New Roman"/>
                                </a:rPr>
                                <m:t>𝑔</m:t>
                              </m:r>
                            </m:e>
                            <m:sub>
                              <m:r>
                                <a:rPr lang="de-DE" sz="2000" i="1" dirty="0">
                                  <a:latin typeface="Cambria Math" panose="02040503050406030204" pitchFamily="18" charset="0"/>
                                  <a:cs typeface="Times New Roman"/>
                                </a:rPr>
                                <m:t>1</m:t>
                              </m:r>
                            </m:sub>
                          </m:sSub>
                          <m:r>
                            <a:rPr lang="en-US" sz="2000" i="1" dirty="0">
                              <a:latin typeface="Cambria Math" panose="02040503050406030204" pitchFamily="18" charset="0"/>
                              <a:cs typeface="Times New Roman"/>
                            </a:rPr>
                            <m:t>, </m:t>
                          </m:r>
                          <m:sSub>
                            <m:sSubPr>
                              <m:ctrlPr>
                                <a:rPr lang="de-DE" sz="2000" i="1" dirty="0">
                                  <a:latin typeface="Cambria Math" panose="02040503050406030204" pitchFamily="18" charset="0"/>
                                  <a:cs typeface="Times New Roman"/>
                                </a:rPr>
                              </m:ctrlPr>
                            </m:sSubPr>
                            <m:e>
                              <m:r>
                                <a:rPr lang="en-US" sz="2000" i="1" dirty="0">
                                  <a:latin typeface="Cambria Math" panose="02040503050406030204" pitchFamily="18" charset="0"/>
                                  <a:cs typeface="Times New Roman"/>
                                </a:rPr>
                                <m:t>𝑔</m:t>
                              </m:r>
                            </m:e>
                            <m:sub>
                              <m:r>
                                <a:rPr lang="de-DE" sz="2000" i="1" dirty="0">
                                  <a:latin typeface="Cambria Math" panose="02040503050406030204" pitchFamily="18" charset="0"/>
                                  <a:cs typeface="Times New Roman"/>
                                </a:rPr>
                                <m:t>2</m:t>
                              </m:r>
                            </m:sub>
                          </m:sSub>
                        </m:e>
                      </m:d>
                    </m:oMath>
                  </m:oMathPara>
                </a14:m>
                <a:endParaRPr lang="en-US" sz="2000" i="1" dirty="0">
                  <a:latin typeface="Times New Roman"/>
                  <a:cs typeface="Times New Roman"/>
                </a:endParaRPr>
              </a:p>
              <a:p>
                <a:r>
                  <a:rPr lang="en-US" sz="2000" dirty="0">
                    <a:cs typeface="Times New Roman"/>
                  </a:rPr>
                  <a:t>Two landmarks: </a:t>
                </a:r>
                <a14:m>
                  <m:oMath xmlns:m="http://schemas.openxmlformats.org/officeDocument/2006/math">
                    <m:sSub>
                      <m:sSubPr>
                        <m:ctrlPr>
                          <a:rPr lang="de-DE" sz="2000" i="1" dirty="0">
                            <a:latin typeface="Cambria Math" panose="02040503050406030204" pitchFamily="18" charset="0"/>
                            <a:cs typeface="Times New Roman"/>
                          </a:rPr>
                        </m:ctrlPr>
                      </m:sSubPr>
                      <m:e>
                        <m:r>
                          <a:rPr lang="en-US" sz="2000" i="1" dirty="0">
                            <a:latin typeface="Cambria Math" panose="02040503050406030204" pitchFamily="18" charset="0"/>
                            <a:cs typeface="Times New Roman"/>
                          </a:rPr>
                          <m:t>𝑔</m:t>
                        </m:r>
                      </m:e>
                      <m:sub>
                        <m:r>
                          <a:rPr lang="de-DE" sz="2000" i="1" dirty="0">
                            <a:latin typeface="Cambria Math" panose="02040503050406030204" pitchFamily="18" charset="0"/>
                            <a:cs typeface="Times New Roman"/>
                          </a:rPr>
                          <m:t>1</m:t>
                        </m:r>
                      </m:sub>
                    </m:sSub>
                    <m:r>
                      <a:rPr lang="en-US" sz="2000" i="1" dirty="0">
                        <a:latin typeface="Cambria Math" panose="02040503050406030204" pitchFamily="18" charset="0"/>
                        <a:cs typeface="Times New Roman"/>
                      </a:rPr>
                      <m:t>, </m:t>
                    </m:r>
                    <m:sSub>
                      <m:sSubPr>
                        <m:ctrlPr>
                          <a:rPr lang="de-DE" sz="2000" i="1" dirty="0">
                            <a:latin typeface="Cambria Math" panose="02040503050406030204" pitchFamily="18" charset="0"/>
                            <a:cs typeface="Times New Roman"/>
                          </a:rPr>
                        </m:ctrlPr>
                      </m:sSubPr>
                      <m:e>
                        <m:r>
                          <a:rPr lang="en-US" sz="2000" i="1" dirty="0">
                            <a:latin typeface="Cambria Math" panose="02040503050406030204" pitchFamily="18" charset="0"/>
                            <a:cs typeface="Times New Roman"/>
                          </a:rPr>
                          <m:t>𝑔</m:t>
                        </m:r>
                      </m:e>
                      <m:sub>
                        <m:r>
                          <a:rPr lang="de-DE" sz="2000" i="1" dirty="0">
                            <a:latin typeface="Cambria Math" panose="02040503050406030204" pitchFamily="18" charset="0"/>
                            <a:cs typeface="Times New Roman"/>
                          </a:rPr>
                          <m:t>2</m:t>
                        </m:r>
                      </m:sub>
                    </m:sSub>
                  </m:oMath>
                </a14:m>
                <a:endParaRPr lang="en-US" sz="2000" dirty="0">
                  <a:cs typeface="Times New Roman"/>
                </a:endParaRPr>
              </a:p>
              <a:p>
                <a:r>
                  <a:rPr lang="en-US" sz="2000" dirty="0">
                    <a:cs typeface="Times New Roman"/>
                  </a:rPr>
                  <a:t>Optimal plan: </a:t>
                </a:r>
                <a14:m>
                  <m:oMath xmlns:m="http://schemas.openxmlformats.org/officeDocument/2006/math">
                    <m:d>
                      <m:dPr>
                        <m:begChr m:val="⟨"/>
                        <m:endChr m:val="⟩"/>
                        <m:ctrlPr>
                          <a:rPr lang="pt-BR" sz="2000" i="1" dirty="0">
                            <a:latin typeface="Cambria Math" panose="02040503050406030204" pitchFamily="18" charset="0"/>
                            <a:cs typeface="Times New Roman"/>
                          </a:rPr>
                        </m:ctrlPr>
                      </m:dPr>
                      <m:e>
                        <m:sSub>
                          <m:sSubPr>
                            <m:ctrlPr>
                              <a:rPr lang="de-DE" sz="2000" i="1" dirty="0">
                                <a:latin typeface="Cambria Math" panose="02040503050406030204" pitchFamily="18" charset="0"/>
                                <a:cs typeface="Times New Roman"/>
                              </a:rPr>
                            </m:ctrlPr>
                          </m:sSubPr>
                          <m:e>
                            <m:r>
                              <a:rPr lang="en-US" sz="2000" i="1" dirty="0">
                                <a:latin typeface="Cambria Math" panose="02040503050406030204" pitchFamily="18" charset="0"/>
                                <a:cs typeface="Times New Roman"/>
                              </a:rPr>
                              <m:t>𝑎</m:t>
                            </m:r>
                          </m:e>
                          <m:sub>
                            <m:r>
                              <a:rPr lang="de-DE" sz="2000" i="1" dirty="0">
                                <a:latin typeface="Cambria Math" panose="02040503050406030204" pitchFamily="18" charset="0"/>
                                <a:cs typeface="Times New Roman"/>
                              </a:rPr>
                              <m:t>1</m:t>
                            </m:r>
                          </m:sub>
                        </m:sSub>
                      </m:e>
                    </m:d>
                  </m:oMath>
                </a14:m>
                <a:r>
                  <a:rPr lang="en-US" sz="2000" dirty="0">
                    <a:cs typeface="Times New Roman"/>
                  </a:rPr>
                  <a:t>, length = 1</a:t>
                </a:r>
              </a:p>
            </p:txBody>
          </p:sp>
        </mc:Choice>
        <mc:Fallback xmlns="">
          <p:sp>
            <p:nvSpPr>
              <p:cNvPr id="5" name="TextBox 4">
                <a:extLst>
                  <a:ext uri="{FF2B5EF4-FFF2-40B4-BE49-F238E27FC236}">
                    <a16:creationId xmlns:a16="http://schemas.microsoft.com/office/drawing/2014/main" id="{E2360008-1551-5140-9236-3C99E1B81F5D}"/>
                  </a:ext>
                </a:extLst>
              </p:cNvPr>
              <p:cNvSpPr txBox="1">
                <a:spLocks noRot="1" noChangeAspect="1" noMove="1" noResize="1" noEditPoints="1" noAdjustHandles="1" noChangeArrowheads="1" noChangeShapeType="1" noTextEdit="1"/>
              </p:cNvSpPr>
              <p:nvPr/>
            </p:nvSpPr>
            <p:spPr>
              <a:xfrm>
                <a:off x="6793683" y="3475733"/>
                <a:ext cx="3254096" cy="1015663"/>
              </a:xfrm>
              <a:prstGeom prst="rect">
                <a:avLst/>
              </a:prstGeom>
              <a:blipFill>
                <a:blip r:embed="rId3"/>
                <a:stretch>
                  <a:fillRect l="-1938" r="-775" b="-9877"/>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6" name="Oval 5">
                <a:extLst>
                  <a:ext uri="{FF2B5EF4-FFF2-40B4-BE49-F238E27FC236}">
                    <a16:creationId xmlns:a16="http://schemas.microsoft.com/office/drawing/2014/main" id="{A49C2C02-6C02-6E42-B908-5528D742D33A}"/>
                  </a:ext>
                </a:extLst>
              </p:cNvPr>
              <p:cNvSpPr/>
              <p:nvPr/>
            </p:nvSpPr>
            <p:spPr bwMode="auto">
              <a:xfrm>
                <a:off x="6025106" y="4143704"/>
                <a:ext cx="457200" cy="457200"/>
              </a:xfrm>
              <a:prstGeom prst="ellipse">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72000" tIns="0" rIns="0" bIns="45720" numCol="1" rtlCol="0" anchor="b" anchorCtr="0" compatLnSpc="1">
                <a:prstTxWarp prst="textNoShape">
                  <a:avLst/>
                </a:prstTxWarp>
              </a:bodyPr>
              <a:lstStyle/>
              <a:p>
                <a:pPr algn="ctr"/>
                <a14:m>
                  <m:oMathPara xmlns:m="http://schemas.openxmlformats.org/officeDocument/2006/math">
                    <m:oMathParaPr>
                      <m:jc m:val="centerGroup"/>
                    </m:oMathParaPr>
                    <m:oMath xmlns:m="http://schemas.openxmlformats.org/officeDocument/2006/math">
                      <m:r>
                        <a:rPr lang="en-US" sz="2000" i="1" dirty="0">
                          <a:latin typeface="Cambria Math" panose="02040503050406030204" pitchFamily="18" charset="0"/>
                          <a:cs typeface="Times New Roman"/>
                        </a:rPr>
                        <m:t>𝑔</m:t>
                      </m:r>
                      <m:r>
                        <a:rPr lang="en-US" sz="2000" i="1" baseline="-25000" dirty="0">
                          <a:latin typeface="Cambria Math" panose="02040503050406030204" pitchFamily="18" charset="0"/>
                          <a:cs typeface="Times New Roman"/>
                        </a:rPr>
                        <m:t>2</m:t>
                      </m:r>
                    </m:oMath>
                  </m:oMathPara>
                </a14:m>
                <a:endParaRPr lang="en-US" sz="2000" baseline="-25000" dirty="0">
                  <a:solidFill>
                    <a:srgbClr val="081D58"/>
                  </a:solidFill>
                  <a:latin typeface="Times New Roman"/>
                  <a:cs typeface="Times New Roman"/>
                </a:endParaRPr>
              </a:p>
            </p:txBody>
          </p:sp>
        </mc:Choice>
        <mc:Fallback xmlns="">
          <p:sp>
            <p:nvSpPr>
              <p:cNvPr id="6" name="Oval 5">
                <a:extLst>
                  <a:ext uri="{FF2B5EF4-FFF2-40B4-BE49-F238E27FC236}">
                    <a16:creationId xmlns:a16="http://schemas.microsoft.com/office/drawing/2014/main" id="{A49C2C02-6C02-6E42-B908-5528D742D33A}"/>
                  </a:ext>
                </a:extLst>
              </p:cNvPr>
              <p:cNvSpPr>
                <a:spLocks noRot="1" noChangeAspect="1" noMove="1" noResize="1" noEditPoints="1" noAdjustHandles="1" noChangeArrowheads="1" noChangeShapeType="1" noTextEdit="1"/>
              </p:cNvSpPr>
              <p:nvPr/>
            </p:nvSpPr>
            <p:spPr bwMode="auto">
              <a:xfrm>
                <a:off x="6025106" y="4143704"/>
                <a:ext cx="457200" cy="457200"/>
              </a:xfrm>
              <a:prstGeom prst="ellipse">
                <a:avLst/>
              </a:prstGeom>
              <a:blipFill>
                <a:blip r:embed="rId4"/>
                <a:stretch>
                  <a:fillRect/>
                </a:stretch>
              </a:blipFill>
              <a:ln w="12700" cap="flat" cmpd="sng" algn="ctr">
                <a:solidFill>
                  <a:schemeClr val="tx1"/>
                </a:solidFill>
                <a:prstDash val="solid"/>
                <a:round/>
                <a:headEnd type="none" w="med" len="med"/>
                <a:tailEnd type="none" w="med" len="med"/>
              </a:ln>
              <a:effectLst/>
            </p:spPr>
            <p:txBody>
              <a:bodyPr/>
              <a:lstStyle/>
              <a:p>
                <a:r>
                  <a:rPr lang="en-DE">
                    <a:noFill/>
                  </a:rPr>
                  <a:t> </a:t>
                </a:r>
              </a:p>
            </p:txBody>
          </p:sp>
        </mc:Fallback>
      </mc:AlternateContent>
      <p:cxnSp>
        <p:nvCxnSpPr>
          <p:cNvPr id="7" name="Straight Arrow Connector 6">
            <a:extLst>
              <a:ext uri="{FF2B5EF4-FFF2-40B4-BE49-F238E27FC236}">
                <a16:creationId xmlns:a16="http://schemas.microsoft.com/office/drawing/2014/main" id="{AF599FBB-4121-314D-AF90-FA7A19D90FC5}"/>
              </a:ext>
            </a:extLst>
          </p:cNvPr>
          <p:cNvCxnSpPr>
            <a:stCxn id="8" idx="3"/>
            <a:endCxn id="6" idx="1"/>
          </p:cNvCxnSpPr>
          <p:nvPr/>
        </p:nvCxnSpPr>
        <p:spPr bwMode="auto">
          <a:xfrm>
            <a:off x="4889230" y="3877171"/>
            <a:ext cx="1202831" cy="333488"/>
          </a:xfrm>
          <a:prstGeom prst="straightConnector1">
            <a:avLst/>
          </a:prstGeom>
          <a:solidFill>
            <a:schemeClr val="accent1"/>
          </a:solidFill>
          <a:ln w="12700" cap="flat" cmpd="sng" algn="ctr">
            <a:solidFill>
              <a:schemeClr val="tx1"/>
            </a:solidFill>
            <a:prstDash val="sysDot"/>
            <a:round/>
            <a:headEnd type="none" w="med" len="med"/>
            <a:tailEnd type="arrow"/>
          </a:ln>
          <a:effectLst/>
        </p:spPr>
      </p:cxnSp>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45F422D0-B091-6742-8924-D670A073995C}"/>
                  </a:ext>
                </a:extLst>
              </p:cNvPr>
              <p:cNvSpPr/>
              <p:nvPr/>
            </p:nvSpPr>
            <p:spPr bwMode="auto">
              <a:xfrm>
                <a:off x="4516894" y="3703758"/>
                <a:ext cx="372336" cy="346826"/>
              </a:xfrm>
              <a:prstGeom prst="rect">
                <a:avLst/>
              </a:prstGeom>
              <a:solidFill>
                <a:schemeClr val="accent1"/>
              </a:solidFill>
              <a:ln w="12700" cap="flat" cmpd="sng" algn="ctr">
                <a:solidFill>
                  <a:schemeClr val="tx1"/>
                </a:solidFill>
                <a:prstDash val="solid"/>
                <a:round/>
                <a:headEnd type="none" w="med" len="med"/>
                <a:tailEnd type="none" w="med" len="med"/>
              </a:ln>
              <a:effectLst/>
            </p:spPr>
            <p:txBody>
              <a:bodyPr vert="horz" wrap="none" lIns="72000" tIns="0" rIns="0" bIns="45720" numCol="1" rtlCol="0" anchor="t" anchorCtr="0" compatLnSpc="1">
                <a:prstTxWarp prst="textNoShape">
                  <a:avLst/>
                </a:prstTxWarp>
                <a:spAutoFit/>
              </a:bodyPr>
              <a:lstStyle/>
              <a:p>
                <a:pPr algn="ctr"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sSub>
                        <m:sSubPr>
                          <m:ctrlPr>
                            <a:rPr lang="de-DE" sz="2000" i="1" dirty="0">
                              <a:solidFill>
                                <a:schemeClr val="bg1"/>
                              </a:solidFill>
                              <a:latin typeface="Cambria Math" panose="02040503050406030204" pitchFamily="18" charset="0"/>
                              <a:cs typeface="Times New Roman"/>
                            </a:rPr>
                          </m:ctrlPr>
                        </m:sSubPr>
                        <m:e>
                          <m:r>
                            <a:rPr lang="en-US" sz="2000" i="1" dirty="0">
                              <a:solidFill>
                                <a:schemeClr val="bg1"/>
                              </a:solidFill>
                              <a:latin typeface="Cambria Math" panose="02040503050406030204" pitchFamily="18" charset="0"/>
                              <a:cs typeface="Times New Roman"/>
                            </a:rPr>
                            <m:t>𝑎</m:t>
                          </m:r>
                        </m:e>
                        <m:sub>
                          <m:r>
                            <a:rPr lang="de-DE" sz="2000" i="1" dirty="0">
                              <a:solidFill>
                                <a:schemeClr val="bg1"/>
                              </a:solidFill>
                              <a:latin typeface="Cambria Math" panose="02040503050406030204" pitchFamily="18" charset="0"/>
                              <a:cs typeface="Times New Roman"/>
                            </a:rPr>
                            <m:t>1</m:t>
                          </m:r>
                        </m:sub>
                      </m:sSub>
                    </m:oMath>
                  </m:oMathPara>
                </a14:m>
                <a:endParaRPr lang="en-US" sz="2000" baseline="-25000" dirty="0">
                  <a:solidFill>
                    <a:schemeClr val="bg1"/>
                  </a:solidFill>
                  <a:latin typeface="Times New Roman"/>
                  <a:cs typeface="Times New Roman"/>
                </a:endParaRPr>
              </a:p>
            </p:txBody>
          </p:sp>
        </mc:Choice>
        <mc:Fallback xmlns="">
          <p:sp>
            <p:nvSpPr>
              <p:cNvPr id="8" name="Rectangle 7">
                <a:extLst>
                  <a:ext uri="{FF2B5EF4-FFF2-40B4-BE49-F238E27FC236}">
                    <a16:creationId xmlns:a16="http://schemas.microsoft.com/office/drawing/2014/main" id="{45F422D0-B091-6742-8924-D670A073995C}"/>
                  </a:ext>
                </a:extLst>
              </p:cNvPr>
              <p:cNvSpPr>
                <a:spLocks noRot="1" noChangeAspect="1" noMove="1" noResize="1" noEditPoints="1" noAdjustHandles="1" noChangeArrowheads="1" noChangeShapeType="1" noTextEdit="1"/>
              </p:cNvSpPr>
              <p:nvPr/>
            </p:nvSpPr>
            <p:spPr bwMode="auto">
              <a:xfrm>
                <a:off x="4516894" y="3703758"/>
                <a:ext cx="372336" cy="346826"/>
              </a:xfrm>
              <a:prstGeom prst="rect">
                <a:avLst/>
              </a:prstGeom>
              <a:blipFill>
                <a:blip r:embed="rId5"/>
                <a:stretch>
                  <a:fillRect/>
                </a:stretch>
              </a:blipFill>
              <a:ln w="12700" cap="flat" cmpd="sng" algn="ctr">
                <a:solidFill>
                  <a:schemeClr val="tx1"/>
                </a:solidFill>
                <a:prstDash val="solid"/>
                <a:round/>
                <a:headEnd type="none" w="med" len="med"/>
                <a:tailEnd type="none" w="med" len="med"/>
              </a:ln>
              <a:effectLst/>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9" name="Oval 8">
                <a:extLst>
                  <a:ext uri="{FF2B5EF4-FFF2-40B4-BE49-F238E27FC236}">
                    <a16:creationId xmlns:a16="http://schemas.microsoft.com/office/drawing/2014/main" id="{CA64D117-E241-CE45-A59C-205661E66B0E}"/>
                  </a:ext>
                </a:extLst>
              </p:cNvPr>
              <p:cNvSpPr/>
              <p:nvPr/>
            </p:nvSpPr>
            <p:spPr bwMode="auto">
              <a:xfrm>
                <a:off x="3403826" y="3648571"/>
                <a:ext cx="457200" cy="457200"/>
              </a:xfrm>
              <a:prstGeom prst="ellipse">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72000" tIns="0" rIns="0" bIns="45720" numCol="1" rtlCol="0" anchor="b" anchorCtr="0" compatLnSpc="1">
                <a:prstTxWarp prst="textNoShape">
                  <a:avLst/>
                </a:prstTxWarp>
              </a:bodyPr>
              <a:lstStyle/>
              <a:p>
                <a:pPr algn="ctr"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sSub>
                        <m:sSubPr>
                          <m:ctrlPr>
                            <a:rPr lang="de-DE" sz="2000" i="1" dirty="0">
                              <a:solidFill>
                                <a:srgbClr val="081D58"/>
                              </a:solidFill>
                              <a:latin typeface="Cambria Math" panose="02040503050406030204" pitchFamily="18" charset="0"/>
                              <a:cs typeface="Times New Roman"/>
                            </a:rPr>
                          </m:ctrlPr>
                        </m:sSubPr>
                        <m:e>
                          <m:r>
                            <a:rPr lang="en-US" sz="2000" i="1" dirty="0">
                              <a:solidFill>
                                <a:srgbClr val="081D58"/>
                              </a:solidFill>
                              <a:latin typeface="Cambria Math" panose="02040503050406030204" pitchFamily="18" charset="0"/>
                              <a:cs typeface="Times New Roman"/>
                            </a:rPr>
                            <m:t>𝑠</m:t>
                          </m:r>
                        </m:e>
                        <m:sub>
                          <m:r>
                            <a:rPr lang="de-DE" sz="2000" i="1" dirty="0">
                              <a:solidFill>
                                <a:srgbClr val="081D58"/>
                              </a:solidFill>
                              <a:latin typeface="Cambria Math" panose="02040503050406030204" pitchFamily="18" charset="0"/>
                              <a:cs typeface="Times New Roman"/>
                            </a:rPr>
                            <m:t>0</m:t>
                          </m:r>
                        </m:sub>
                      </m:sSub>
                    </m:oMath>
                  </m:oMathPara>
                </a14:m>
                <a:endParaRPr lang="en-US" sz="2000" baseline="-25000" dirty="0">
                  <a:solidFill>
                    <a:srgbClr val="081D58"/>
                  </a:solidFill>
                  <a:latin typeface="Times New Roman"/>
                  <a:cs typeface="Times New Roman"/>
                </a:endParaRPr>
              </a:p>
            </p:txBody>
          </p:sp>
        </mc:Choice>
        <mc:Fallback xmlns="">
          <p:sp>
            <p:nvSpPr>
              <p:cNvPr id="9" name="Oval 8">
                <a:extLst>
                  <a:ext uri="{FF2B5EF4-FFF2-40B4-BE49-F238E27FC236}">
                    <a16:creationId xmlns:a16="http://schemas.microsoft.com/office/drawing/2014/main" id="{CA64D117-E241-CE45-A59C-205661E66B0E}"/>
                  </a:ext>
                </a:extLst>
              </p:cNvPr>
              <p:cNvSpPr>
                <a:spLocks noRot="1" noChangeAspect="1" noMove="1" noResize="1" noEditPoints="1" noAdjustHandles="1" noChangeArrowheads="1" noChangeShapeType="1" noTextEdit="1"/>
              </p:cNvSpPr>
              <p:nvPr/>
            </p:nvSpPr>
            <p:spPr bwMode="auto">
              <a:xfrm>
                <a:off x="3403826" y="3648571"/>
                <a:ext cx="457200" cy="457200"/>
              </a:xfrm>
              <a:prstGeom prst="ellipse">
                <a:avLst/>
              </a:prstGeom>
              <a:blipFill>
                <a:blip r:embed="rId6"/>
                <a:stretch>
                  <a:fillRect/>
                </a:stretch>
              </a:blipFill>
              <a:ln w="12700" cap="flat" cmpd="sng" algn="ctr">
                <a:solidFill>
                  <a:schemeClr val="tx1"/>
                </a:solidFill>
                <a:prstDash val="solid"/>
                <a:round/>
                <a:headEnd type="none" w="med" len="med"/>
                <a:tailEnd type="none" w="med" len="med"/>
              </a:ln>
              <a:effectLst/>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0" name="Oval 9">
                <a:extLst>
                  <a:ext uri="{FF2B5EF4-FFF2-40B4-BE49-F238E27FC236}">
                    <a16:creationId xmlns:a16="http://schemas.microsoft.com/office/drawing/2014/main" id="{AC359252-AAC3-4148-A1A8-35DC21788ADB}"/>
                  </a:ext>
                </a:extLst>
              </p:cNvPr>
              <p:cNvSpPr/>
              <p:nvPr/>
            </p:nvSpPr>
            <p:spPr bwMode="auto">
              <a:xfrm>
                <a:off x="6025106" y="3153437"/>
                <a:ext cx="457200" cy="457200"/>
              </a:xfrm>
              <a:prstGeom prst="ellipse">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72000" tIns="0" rIns="0" bIns="45720" numCol="1" rtlCol="0" anchor="b" anchorCtr="0" compatLnSpc="1">
                <a:prstTxWarp prst="textNoShape">
                  <a:avLst/>
                </a:prstTxWarp>
              </a:bodyPr>
              <a:lstStyle/>
              <a:p>
                <a:pPr algn="ctr"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sSub>
                        <m:sSubPr>
                          <m:ctrlPr>
                            <a:rPr lang="de-DE" sz="2000" i="1" dirty="0">
                              <a:solidFill>
                                <a:srgbClr val="081D58"/>
                              </a:solidFill>
                              <a:latin typeface="Cambria Math" panose="02040503050406030204" pitchFamily="18" charset="0"/>
                              <a:cs typeface="Times New Roman"/>
                            </a:rPr>
                          </m:ctrlPr>
                        </m:sSubPr>
                        <m:e>
                          <m:r>
                            <a:rPr lang="en-US" sz="2000" i="1" dirty="0">
                              <a:solidFill>
                                <a:srgbClr val="081D58"/>
                              </a:solidFill>
                              <a:latin typeface="Cambria Math" panose="02040503050406030204" pitchFamily="18" charset="0"/>
                              <a:cs typeface="Times New Roman"/>
                            </a:rPr>
                            <m:t>𝑔</m:t>
                          </m:r>
                        </m:e>
                        <m:sub>
                          <m:r>
                            <a:rPr lang="de-DE" sz="2000" i="1" dirty="0">
                              <a:solidFill>
                                <a:srgbClr val="081D58"/>
                              </a:solidFill>
                              <a:latin typeface="Cambria Math" panose="02040503050406030204" pitchFamily="18" charset="0"/>
                              <a:cs typeface="Times New Roman"/>
                            </a:rPr>
                            <m:t>1</m:t>
                          </m:r>
                        </m:sub>
                      </m:sSub>
                    </m:oMath>
                  </m:oMathPara>
                </a14:m>
                <a:endParaRPr lang="en-US" sz="2000" i="1" baseline="-25000" dirty="0">
                  <a:solidFill>
                    <a:srgbClr val="081D58"/>
                  </a:solidFill>
                  <a:latin typeface="Times New Roman"/>
                  <a:cs typeface="Times New Roman"/>
                </a:endParaRPr>
              </a:p>
            </p:txBody>
          </p:sp>
        </mc:Choice>
        <mc:Fallback xmlns="">
          <p:sp>
            <p:nvSpPr>
              <p:cNvPr id="10" name="Oval 9">
                <a:extLst>
                  <a:ext uri="{FF2B5EF4-FFF2-40B4-BE49-F238E27FC236}">
                    <a16:creationId xmlns:a16="http://schemas.microsoft.com/office/drawing/2014/main" id="{AC359252-AAC3-4148-A1A8-35DC21788ADB}"/>
                  </a:ext>
                </a:extLst>
              </p:cNvPr>
              <p:cNvSpPr>
                <a:spLocks noRot="1" noChangeAspect="1" noMove="1" noResize="1" noEditPoints="1" noAdjustHandles="1" noChangeArrowheads="1" noChangeShapeType="1" noTextEdit="1"/>
              </p:cNvSpPr>
              <p:nvPr/>
            </p:nvSpPr>
            <p:spPr bwMode="auto">
              <a:xfrm>
                <a:off x="6025106" y="3153437"/>
                <a:ext cx="457200" cy="457200"/>
              </a:xfrm>
              <a:prstGeom prst="ellipse">
                <a:avLst/>
              </a:prstGeom>
              <a:blipFill>
                <a:blip r:embed="rId7"/>
                <a:stretch>
                  <a:fillRect/>
                </a:stretch>
              </a:blipFill>
              <a:ln w="12700" cap="flat" cmpd="sng" algn="ctr">
                <a:solidFill>
                  <a:schemeClr val="tx1"/>
                </a:solidFill>
                <a:prstDash val="solid"/>
                <a:round/>
                <a:headEnd type="none" w="med" len="med"/>
                <a:tailEnd type="none" w="med" len="med"/>
              </a:ln>
              <a:effectLst/>
            </p:spPr>
            <p:txBody>
              <a:bodyPr/>
              <a:lstStyle/>
              <a:p>
                <a:r>
                  <a:rPr lang="en-DE">
                    <a:noFill/>
                  </a:rPr>
                  <a:t> </a:t>
                </a:r>
              </a:p>
            </p:txBody>
          </p:sp>
        </mc:Fallback>
      </mc:AlternateContent>
      <p:cxnSp>
        <p:nvCxnSpPr>
          <p:cNvPr id="11" name="Straight Arrow Connector 10">
            <a:extLst>
              <a:ext uri="{FF2B5EF4-FFF2-40B4-BE49-F238E27FC236}">
                <a16:creationId xmlns:a16="http://schemas.microsoft.com/office/drawing/2014/main" id="{E4E1BF75-409F-494E-A9F6-18925331B92C}"/>
              </a:ext>
            </a:extLst>
          </p:cNvPr>
          <p:cNvCxnSpPr>
            <a:stCxn id="9" idx="6"/>
            <a:endCxn id="8" idx="1"/>
          </p:cNvCxnSpPr>
          <p:nvPr/>
        </p:nvCxnSpPr>
        <p:spPr bwMode="auto">
          <a:xfrm>
            <a:off x="3861026" y="3877171"/>
            <a:ext cx="655868" cy="0"/>
          </a:xfrm>
          <a:prstGeom prst="straightConnector1">
            <a:avLst/>
          </a:prstGeom>
          <a:solidFill>
            <a:schemeClr val="accent1"/>
          </a:solidFill>
          <a:ln w="12700" cap="flat" cmpd="sng" algn="ctr">
            <a:solidFill>
              <a:schemeClr val="tx1"/>
            </a:solidFill>
            <a:prstDash val="sysDot"/>
            <a:round/>
            <a:headEnd type="none" w="med" len="med"/>
            <a:tailEnd type="arrow"/>
          </a:ln>
          <a:effectLst/>
        </p:spPr>
      </p:cxnSp>
      <p:cxnSp>
        <p:nvCxnSpPr>
          <p:cNvPr id="12" name="Straight Arrow Connector 11">
            <a:extLst>
              <a:ext uri="{FF2B5EF4-FFF2-40B4-BE49-F238E27FC236}">
                <a16:creationId xmlns:a16="http://schemas.microsoft.com/office/drawing/2014/main" id="{33B6E13B-A6B2-D74D-AB07-8329FB688DBB}"/>
              </a:ext>
            </a:extLst>
          </p:cNvPr>
          <p:cNvCxnSpPr>
            <a:stCxn id="8" idx="3"/>
            <a:endCxn id="10" idx="2"/>
          </p:cNvCxnSpPr>
          <p:nvPr/>
        </p:nvCxnSpPr>
        <p:spPr bwMode="auto">
          <a:xfrm flipV="1">
            <a:off x="4889230" y="3382037"/>
            <a:ext cx="1135876" cy="495134"/>
          </a:xfrm>
          <a:prstGeom prst="straightConnector1">
            <a:avLst/>
          </a:prstGeom>
          <a:solidFill>
            <a:schemeClr val="accent1"/>
          </a:solidFill>
          <a:ln w="12700" cap="flat" cmpd="sng" algn="ctr">
            <a:solidFill>
              <a:schemeClr val="tx1"/>
            </a:solidFill>
            <a:prstDash val="sysDot"/>
            <a:round/>
            <a:headEnd type="none" w="med" len="med"/>
            <a:tailEnd type="arrow"/>
          </a:ln>
          <a:effectLst/>
        </p:spPr>
      </p:cxnSp>
    </p:spTree>
    <p:extLst>
      <p:ext uri="{BB962C8B-B14F-4D97-AF65-F5344CB8AC3E}">
        <p14:creationId xmlns:p14="http://schemas.microsoft.com/office/powerpoint/2010/main" val="27762181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18AA2-BF4F-DD4A-897D-2832F20CA91D}"/>
              </a:ext>
            </a:extLst>
          </p:cNvPr>
          <p:cNvSpPr>
            <a:spLocks noGrp="1"/>
          </p:cNvSpPr>
          <p:nvPr>
            <p:ph type="title"/>
          </p:nvPr>
        </p:nvSpPr>
        <p:spPr/>
        <p:txBody>
          <a:bodyPr/>
          <a:lstStyle/>
          <a:p>
            <a:r>
              <a:rPr lang="en-GB" dirty="0"/>
              <a:t>Intermediate Summary</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5940CA45-DD68-F544-81B2-EB189EF130E7}"/>
                  </a:ext>
                </a:extLst>
              </p:cNvPr>
              <p:cNvSpPr>
                <a:spLocks noGrp="1"/>
              </p:cNvSpPr>
              <p:nvPr>
                <p:ph idx="1"/>
              </p:nvPr>
            </p:nvSpPr>
            <p:spPr/>
            <p:txBody>
              <a:bodyPr/>
              <a:lstStyle/>
              <a:p>
                <a:r>
                  <a:rPr lang="en-GB" dirty="0"/>
                  <a:t>Heuristic functions</a:t>
                </a:r>
              </a:p>
              <a:p>
                <a:pPr lvl="1"/>
                <a:r>
                  <a:rPr lang="en-GB" dirty="0"/>
                  <a:t>Straight-line distance example</a:t>
                </a:r>
              </a:p>
              <a:p>
                <a:pPr lvl="1"/>
                <a:r>
                  <a:rPr lang="en-GB" dirty="0"/>
                  <a:t>Delete-relaxation heuristics</a:t>
                </a:r>
              </a:p>
              <a:p>
                <a:pPr lvl="2"/>
                <a:r>
                  <a:rPr lang="en-GB" dirty="0"/>
                  <a:t>Relaxed states, </a:t>
                </a:r>
                <a14:m>
                  <m:oMath xmlns:m="http://schemas.openxmlformats.org/officeDocument/2006/math">
                    <m:sSup>
                      <m:sSupPr>
                        <m:ctrlPr>
                          <a:rPr lang="el-GR" i="1" dirty="0" smtClean="0">
                            <a:latin typeface="Cambria Math" panose="02040503050406030204" pitchFamily="18" charset="0"/>
                          </a:rPr>
                        </m:ctrlPr>
                      </m:sSupPr>
                      <m:e>
                        <m:r>
                          <a:rPr lang="el-GR" i="1" dirty="0" smtClean="0">
                            <a:latin typeface="Cambria Math" panose="02040503050406030204" pitchFamily="18" charset="0"/>
                          </a:rPr>
                          <m:t>𝛾</m:t>
                        </m:r>
                      </m:e>
                      <m:sup>
                        <m:r>
                          <a:rPr lang="el-GR" i="1" dirty="0" smtClean="0">
                            <a:latin typeface="Cambria Math" panose="02040503050406030204" pitchFamily="18" charset="0"/>
                          </a:rPr>
                          <m:t>+</m:t>
                        </m:r>
                      </m:sup>
                    </m:sSup>
                  </m:oMath>
                </a14:m>
                <a:r>
                  <a:rPr lang="el-GR" dirty="0"/>
                  <a:t>, </a:t>
                </a:r>
                <a14:m>
                  <m:oMath xmlns:m="http://schemas.openxmlformats.org/officeDocument/2006/math">
                    <m:sSup>
                      <m:sSupPr>
                        <m:ctrlPr>
                          <a:rPr lang="en-GB" i="1" dirty="0" smtClean="0">
                            <a:latin typeface="Cambria Math" panose="02040503050406030204" pitchFamily="18" charset="0"/>
                          </a:rPr>
                        </m:ctrlPr>
                      </m:sSupPr>
                      <m:e>
                        <m:r>
                          <a:rPr lang="en-GB" i="1" dirty="0" smtClean="0">
                            <a:latin typeface="Cambria Math" panose="02040503050406030204" pitchFamily="18" charset="0"/>
                          </a:rPr>
                          <m:t>h</m:t>
                        </m:r>
                      </m:e>
                      <m:sup>
                        <m:r>
                          <a:rPr lang="en-GB" i="1" dirty="0" smtClean="0">
                            <a:latin typeface="Cambria Math" panose="02040503050406030204" pitchFamily="18" charset="0"/>
                          </a:rPr>
                          <m:t>+</m:t>
                        </m:r>
                      </m:sup>
                    </m:sSup>
                  </m:oMath>
                </a14:m>
                <a:r>
                  <a:rPr lang="en-GB" dirty="0"/>
                  <a:t>, HFF, </a:t>
                </a:r>
                <a14:m>
                  <m:oMath xmlns:m="http://schemas.openxmlformats.org/officeDocument/2006/math">
                    <m:sSup>
                      <m:sSupPr>
                        <m:ctrlPr>
                          <a:rPr lang="en-GB" i="1" dirty="0" smtClean="0">
                            <a:latin typeface="Cambria Math" panose="02040503050406030204" pitchFamily="18" charset="0"/>
                          </a:rPr>
                        </m:ctrlPr>
                      </m:sSupPr>
                      <m:e>
                        <m:r>
                          <a:rPr lang="en-GB" i="1" dirty="0" smtClean="0">
                            <a:latin typeface="Cambria Math" panose="02040503050406030204" pitchFamily="18" charset="0"/>
                          </a:rPr>
                          <m:t>h</m:t>
                        </m:r>
                      </m:e>
                      <m:sup>
                        <m:r>
                          <a:rPr lang="en-GB" i="1" dirty="0" smtClean="0">
                            <a:latin typeface="Cambria Math" panose="02040503050406030204" pitchFamily="18" charset="0"/>
                          </a:rPr>
                          <m:t>𝐹</m:t>
                        </m:r>
                        <m:r>
                          <a:rPr lang="en-GB" i="1" dirty="0">
                            <a:latin typeface="Cambria Math" panose="02040503050406030204" pitchFamily="18" charset="0"/>
                          </a:rPr>
                          <m:t>𝐹</m:t>
                        </m:r>
                      </m:sup>
                    </m:sSup>
                  </m:oMath>
                </a14:m>
                <a:endParaRPr lang="en-GB" dirty="0"/>
              </a:p>
              <a:p>
                <a:pPr lvl="1"/>
                <a:r>
                  <a:rPr lang="en-GB" dirty="0"/>
                  <a:t>Disjunctive landmarks, RPG-Landmark, </a:t>
                </a:r>
                <a14:m>
                  <m:oMath xmlns:m="http://schemas.openxmlformats.org/officeDocument/2006/math">
                    <m:sSup>
                      <m:sSupPr>
                        <m:ctrlPr>
                          <a:rPr lang="en-GB" i="1" dirty="0" smtClean="0">
                            <a:latin typeface="Cambria Math" panose="02040503050406030204" pitchFamily="18" charset="0"/>
                          </a:rPr>
                        </m:ctrlPr>
                      </m:sSupPr>
                      <m:e>
                        <m:r>
                          <a:rPr lang="en-GB" i="1" dirty="0" smtClean="0">
                            <a:latin typeface="Cambria Math" panose="02040503050406030204" pitchFamily="18" charset="0"/>
                          </a:rPr>
                          <m:t>h</m:t>
                        </m:r>
                      </m:e>
                      <m:sup>
                        <m:r>
                          <a:rPr lang="en-GB" i="1" dirty="0" smtClean="0">
                            <a:latin typeface="Cambria Math" panose="02040503050406030204" pitchFamily="18" charset="0"/>
                          </a:rPr>
                          <m:t>𝑠</m:t>
                        </m:r>
                        <m:r>
                          <a:rPr lang="de-DE" b="0" i="1" dirty="0" smtClean="0">
                            <a:latin typeface="Cambria Math" panose="02040503050406030204" pitchFamily="18" charset="0"/>
                          </a:rPr>
                          <m:t>𝑙</m:t>
                        </m:r>
                      </m:sup>
                    </m:sSup>
                  </m:oMath>
                </a14:m>
                <a:r>
                  <a:rPr lang="en-GB" dirty="0"/>
                  <a:t> </a:t>
                </a:r>
              </a:p>
              <a:p>
                <a:pPr lvl="2"/>
                <a:r>
                  <a:rPr lang="en-GB" dirty="0"/>
                  <a:t>Get necessary actions by making RPG for all non-relevant actions</a:t>
                </a:r>
              </a:p>
              <a:p>
                <a:pPr lvl="1"/>
                <a:endParaRPr lang="en-GB" dirty="0"/>
              </a:p>
              <a:p>
                <a:pPr lvl="1"/>
                <a:endParaRPr lang="en-GB" dirty="0"/>
              </a:p>
            </p:txBody>
          </p:sp>
        </mc:Choice>
        <mc:Fallback xmlns="">
          <p:sp>
            <p:nvSpPr>
              <p:cNvPr id="3" name="Content Placeholder 2">
                <a:extLst>
                  <a:ext uri="{FF2B5EF4-FFF2-40B4-BE49-F238E27FC236}">
                    <a16:creationId xmlns:a16="http://schemas.microsoft.com/office/drawing/2014/main" id="{5940CA45-DD68-F544-81B2-EB189EF130E7}"/>
                  </a:ext>
                </a:extLst>
              </p:cNvPr>
              <p:cNvSpPr>
                <a:spLocks noGrp="1" noRot="1" noChangeAspect="1" noMove="1" noResize="1" noEditPoints="1" noAdjustHandles="1" noChangeArrowheads="1" noChangeShapeType="1" noTextEdit="1"/>
              </p:cNvSpPr>
              <p:nvPr>
                <p:ph idx="1"/>
              </p:nvPr>
            </p:nvSpPr>
            <p:spPr>
              <a:blipFill>
                <a:blip r:embed="rId2"/>
                <a:stretch>
                  <a:fillRect l="-1549" t="-2985"/>
                </a:stretch>
              </a:blipFill>
            </p:spPr>
            <p:txBody>
              <a:bodyPr/>
              <a:lstStyle/>
              <a:p>
                <a:r>
                  <a:rPr lang="en-DE">
                    <a:noFill/>
                  </a:rPr>
                  <a:t> </a:t>
                </a:r>
              </a:p>
            </p:txBody>
          </p:sp>
        </mc:Fallback>
      </mc:AlternateContent>
      <p:sp>
        <p:nvSpPr>
          <p:cNvPr id="5" name="Date Placeholder 4">
            <a:extLst>
              <a:ext uri="{FF2B5EF4-FFF2-40B4-BE49-F238E27FC236}">
                <a16:creationId xmlns:a16="http://schemas.microsoft.com/office/drawing/2014/main" id="{4A6FD321-DBD5-4E4D-8023-33ED66E1E182}"/>
              </a:ext>
            </a:extLst>
          </p:cNvPr>
          <p:cNvSpPr>
            <a:spLocks noGrp="1"/>
          </p:cNvSpPr>
          <p:nvPr>
            <p:ph type="dt" sz="half" idx="2"/>
          </p:nvPr>
        </p:nvSpPr>
        <p:spPr/>
        <p:txBody>
          <a:bodyPr/>
          <a:lstStyle/>
          <a:p>
            <a:r>
              <a:rPr lang="de-DE"/>
              <a:t>Deterministic</a:t>
            </a:r>
            <a:endParaRPr lang="de-DE" dirty="0"/>
          </a:p>
        </p:txBody>
      </p:sp>
      <p:sp>
        <p:nvSpPr>
          <p:cNvPr id="6" name="Footer Placeholder 5">
            <a:extLst>
              <a:ext uri="{FF2B5EF4-FFF2-40B4-BE49-F238E27FC236}">
                <a16:creationId xmlns:a16="http://schemas.microsoft.com/office/drawing/2014/main" id="{324F9BE1-2E93-4A86-D577-FB9069905E1B}"/>
              </a:ext>
            </a:extLst>
          </p:cNvPr>
          <p:cNvSpPr>
            <a:spLocks noGrp="1"/>
          </p:cNvSpPr>
          <p:nvPr>
            <p:ph type="ftr" sz="quarter" idx="3"/>
          </p:nvPr>
        </p:nvSpPr>
        <p:spPr/>
        <p:txBody>
          <a:bodyPr/>
          <a:lstStyle/>
          <a:p>
            <a:r>
              <a:rPr lang="en-GB"/>
              <a:t>T. Braun - APA</a:t>
            </a:r>
          </a:p>
        </p:txBody>
      </p:sp>
      <p:sp>
        <p:nvSpPr>
          <p:cNvPr id="4" name="Slide Number Placeholder 3">
            <a:extLst>
              <a:ext uri="{FF2B5EF4-FFF2-40B4-BE49-F238E27FC236}">
                <a16:creationId xmlns:a16="http://schemas.microsoft.com/office/drawing/2014/main" id="{B5205CB1-77EA-DB4C-9FF6-99FAC45A7F47}"/>
              </a:ext>
            </a:extLst>
          </p:cNvPr>
          <p:cNvSpPr>
            <a:spLocks noGrp="1"/>
          </p:cNvSpPr>
          <p:nvPr>
            <p:ph type="sldNum" sz="quarter" idx="4"/>
          </p:nvPr>
        </p:nvSpPr>
        <p:spPr/>
        <p:txBody>
          <a:bodyPr/>
          <a:lstStyle/>
          <a:p>
            <a:fld id="{67C9959E-8E6B-B04C-9955-EA096F41CA7A}" type="slidenum">
              <a:rPr lang="en-GB" smtClean="0"/>
              <a:t>119</a:t>
            </a:fld>
            <a:endParaRPr lang="en-GB"/>
          </a:p>
        </p:txBody>
      </p:sp>
    </p:spTree>
    <p:extLst>
      <p:ext uri="{BB962C8B-B14F-4D97-AF65-F5344CB8AC3E}">
        <p14:creationId xmlns:p14="http://schemas.microsoft.com/office/powerpoint/2010/main" val="38583487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04" name="Rectangle 15"/>
          <p:cNvSpPr>
            <a:spLocks noGrp="1" noChangeArrowheads="1"/>
          </p:cNvSpPr>
          <p:nvPr>
            <p:ph type="title"/>
          </p:nvPr>
        </p:nvSpPr>
        <p:spPr>
          <a:noFill/>
        </p:spPr>
        <p:txBody>
          <a:bodyPr>
            <a:normAutofit/>
          </a:bodyPr>
          <a:lstStyle/>
          <a:p>
            <a:pPr eaLnBrk="1" hangingPunct="1"/>
            <a:r>
              <a:rPr lang="en-US" dirty="0"/>
              <a:t>State-Variable Representation</a:t>
            </a:r>
          </a:p>
        </p:txBody>
      </p:sp>
      <mc:AlternateContent xmlns:mc="http://schemas.openxmlformats.org/markup-compatibility/2006" xmlns:a14="http://schemas.microsoft.com/office/drawing/2010/main">
        <mc:Choice Requires="a14">
          <p:sp>
            <p:nvSpPr>
              <p:cNvPr id="8193" name="Rectangle 3"/>
              <p:cNvSpPr>
                <a:spLocks noGrp="1" noChangeArrowheads="1"/>
              </p:cNvSpPr>
              <p:nvPr>
                <p:ph idx="1"/>
              </p:nvPr>
            </p:nvSpPr>
            <p:spPr/>
            <p:txBody>
              <a:bodyPr>
                <a:noAutofit/>
              </a:bodyPr>
              <a:lstStyle/>
              <a:p>
                <a14:m>
                  <m:oMath xmlns:m="http://schemas.openxmlformats.org/officeDocument/2006/math">
                    <m:r>
                      <a:rPr lang="en-US" i="1" dirty="0" smtClean="0">
                        <a:solidFill>
                          <a:schemeClr val="tx1"/>
                        </a:solidFill>
                        <a:latin typeface="Cambria Math" panose="02040503050406030204" pitchFamily="18" charset="0"/>
                      </a:rPr>
                      <m:t>𝐸</m:t>
                    </m:r>
                  </m:oMath>
                </a14:m>
                <a:r>
                  <a:rPr lang="en-US" dirty="0">
                    <a:solidFill>
                      <a:schemeClr val="tx1"/>
                    </a:solidFill>
                  </a:rPr>
                  <a:t> : environment that we want to represent</a:t>
                </a:r>
              </a:p>
              <a:p>
                <a14:m>
                  <m:oMath xmlns:m="http://schemas.openxmlformats.org/officeDocument/2006/math">
                    <m:r>
                      <a:rPr lang="de-DE" b="0" i="1" dirty="0" smtClean="0">
                        <a:solidFill>
                          <a:schemeClr val="tx1"/>
                        </a:solidFill>
                        <a:latin typeface="Cambria Math" panose="02040503050406030204" pitchFamily="18" charset="0"/>
                      </a:rPr>
                      <m:t>𝐵</m:t>
                    </m:r>
                  </m:oMath>
                </a14:m>
                <a:r>
                  <a:rPr lang="en-US" dirty="0">
                    <a:solidFill>
                      <a:schemeClr val="tx1"/>
                    </a:solidFill>
                  </a:rPr>
                  <a:t> : set of objects </a:t>
                </a:r>
              </a:p>
              <a:p>
                <a:pPr lvl="1"/>
                <a:r>
                  <a:rPr lang="en-US" dirty="0">
                    <a:solidFill>
                      <a:schemeClr val="tx1"/>
                    </a:solidFill>
                  </a:rPr>
                  <a:t>Names for objects in </a:t>
                </a:r>
                <a14:m>
                  <m:oMath xmlns:m="http://schemas.openxmlformats.org/officeDocument/2006/math">
                    <m:r>
                      <a:rPr lang="en-US" i="1" dirty="0">
                        <a:solidFill>
                          <a:schemeClr val="tx1"/>
                        </a:solidFill>
                        <a:latin typeface="Cambria Math" panose="02040503050406030204" pitchFamily="18" charset="0"/>
                      </a:rPr>
                      <m:t>𝐸</m:t>
                    </m:r>
                  </m:oMath>
                </a14:m>
                <a:r>
                  <a:rPr lang="en-US" dirty="0">
                    <a:solidFill>
                      <a:schemeClr val="tx1"/>
                    </a:solidFill>
                  </a:rPr>
                  <a:t>, mathematical constants, …</a:t>
                </a:r>
              </a:p>
              <a:p>
                <a:pPr lvl="1"/>
                <a:r>
                  <a:rPr lang="en-US" dirty="0">
                    <a:solidFill>
                      <a:schemeClr val="tx1"/>
                    </a:solidFill>
                    <a:cs typeface="Times New Roman"/>
                  </a:rPr>
                  <a:t>Only needs to include objects that matter at current level of abstraction</a:t>
                </a:r>
                <a:endParaRPr lang="en-US" i="1" dirty="0">
                  <a:solidFill>
                    <a:schemeClr val="tx1"/>
                  </a:solidFill>
                </a:endParaRPr>
              </a:p>
              <a:p>
                <a:r>
                  <a:rPr lang="en-US" dirty="0">
                    <a:solidFill>
                      <a:schemeClr val="tx1"/>
                    </a:solidFill>
                    <a:sym typeface="Symbol" charset="0"/>
                  </a:rPr>
                  <a:t>Example</a:t>
                </a:r>
                <a:r>
                  <a:rPr lang="en-US" dirty="0">
                    <a:solidFill>
                      <a:schemeClr val="tx1"/>
                    </a:solidFill>
                  </a:rPr>
                  <a:t> (slightly different from the book)</a:t>
                </a:r>
                <a:endParaRPr lang="en-US" dirty="0">
                  <a:solidFill>
                    <a:schemeClr val="tx1"/>
                  </a:solidFill>
                  <a:cs typeface="Calibri"/>
                  <a:sym typeface="Symbol" charset="0"/>
                </a:endParaRPr>
              </a:p>
              <a:p>
                <a:pPr lvl="1">
                  <a:tabLst>
                    <a:tab pos="744538" algn="l"/>
                  </a:tabLst>
                </a:pPr>
                <a14:m>
                  <m:oMath xmlns:m="http://schemas.openxmlformats.org/officeDocument/2006/math">
                    <m:r>
                      <a:rPr lang="de-DE" b="0" i="1" dirty="0" smtClean="0">
                        <a:solidFill>
                          <a:schemeClr val="tx1"/>
                        </a:solidFill>
                        <a:latin typeface="Cambria Math" panose="02040503050406030204" pitchFamily="18" charset="0"/>
                      </a:rPr>
                      <m:t>𝐵</m:t>
                    </m:r>
                    <m:r>
                      <a:rPr lang="de-DE" b="0" i="1" dirty="0" smtClean="0">
                        <a:solidFill>
                          <a:schemeClr val="tx1"/>
                        </a:solidFill>
                        <a:latin typeface="Cambria Math" panose="02040503050406030204" pitchFamily="18" charset="0"/>
                      </a:rPr>
                      <m:t>=</m:t>
                    </m:r>
                    <m:r>
                      <a:rPr lang="de-DE" b="0" i="1" dirty="0" smtClean="0">
                        <a:solidFill>
                          <a:schemeClr val="tx1"/>
                        </a:solidFill>
                        <a:latin typeface="Cambria Math" panose="02040503050406030204" pitchFamily="18" charset="0"/>
                      </a:rPr>
                      <m:t>𝑅𝑜𝑏𝑜𝑡𝑠</m:t>
                    </m:r>
                    <m:r>
                      <a:rPr lang="de-DE" b="0" i="1" dirty="0" smtClean="0">
                        <a:solidFill>
                          <a:schemeClr val="tx1"/>
                        </a:solidFill>
                        <a:latin typeface="Cambria Math" panose="02040503050406030204" pitchFamily="18" charset="0"/>
                      </a:rPr>
                      <m:t>∪</m:t>
                    </m:r>
                    <m:r>
                      <a:rPr lang="de-DE" b="0" i="1" dirty="0" smtClean="0">
                        <a:solidFill>
                          <a:schemeClr val="tx1"/>
                        </a:solidFill>
                        <a:latin typeface="Cambria Math" panose="02040503050406030204" pitchFamily="18" charset="0"/>
                        <a:ea typeface="Cambria Math" panose="02040503050406030204" pitchFamily="18" charset="0"/>
                      </a:rPr>
                      <m:t>𝐶𝑜𝑛𝑡𝑎𝑖𝑛𝑒𝑟𝑠</m:t>
                    </m:r>
                    <m:r>
                      <a:rPr lang="de-DE" b="0" i="1" dirty="0" smtClean="0">
                        <a:solidFill>
                          <a:schemeClr val="tx1"/>
                        </a:solidFill>
                        <a:latin typeface="Cambria Math" panose="02040503050406030204" pitchFamily="18" charset="0"/>
                        <a:ea typeface="Cambria Math" panose="02040503050406030204" pitchFamily="18" charset="0"/>
                      </a:rPr>
                      <m:t>∪</m:t>
                    </m:r>
                    <m:r>
                      <a:rPr lang="de-DE" b="0" i="1" dirty="0" smtClean="0">
                        <a:solidFill>
                          <a:schemeClr val="tx1"/>
                        </a:solidFill>
                        <a:latin typeface="Cambria Math" panose="02040503050406030204" pitchFamily="18" charset="0"/>
                        <a:ea typeface="Cambria Math" panose="02040503050406030204" pitchFamily="18" charset="0"/>
                      </a:rPr>
                      <m:t>𝐿𝑜𝑐𝑠</m:t>
                    </m:r>
                    <m:r>
                      <a:rPr lang="de-DE" b="0" i="1" dirty="0" smtClean="0">
                        <a:solidFill>
                          <a:schemeClr val="tx1"/>
                        </a:solidFill>
                        <a:latin typeface="Cambria Math" panose="02040503050406030204" pitchFamily="18" charset="0"/>
                        <a:ea typeface="Cambria Math" panose="02040503050406030204" pitchFamily="18" charset="0"/>
                      </a:rPr>
                      <m:t>∪</m:t>
                    </m:r>
                    <m:d>
                      <m:dPr>
                        <m:begChr m:val="{"/>
                        <m:endChr m:val="}"/>
                        <m:ctrlPr>
                          <a:rPr lang="de-DE" b="0" i="1" dirty="0" smtClean="0">
                            <a:solidFill>
                              <a:schemeClr val="tx1"/>
                            </a:solidFill>
                            <a:latin typeface="Cambria Math" panose="02040503050406030204" pitchFamily="18" charset="0"/>
                            <a:ea typeface="Cambria Math" panose="02040503050406030204" pitchFamily="18" charset="0"/>
                          </a:rPr>
                        </m:ctrlPr>
                      </m:dPr>
                      <m:e>
                        <m:r>
                          <a:rPr lang="de-DE" b="0" i="1" dirty="0" smtClean="0">
                            <a:solidFill>
                              <a:schemeClr val="tx1"/>
                            </a:solidFill>
                            <a:latin typeface="Cambria Math" panose="02040503050406030204" pitchFamily="18" charset="0"/>
                            <a:ea typeface="Cambria Math" panose="02040503050406030204" pitchFamily="18" charset="0"/>
                          </a:rPr>
                          <m:t>𝑛𝑖𝑙</m:t>
                        </m:r>
                      </m:e>
                    </m:d>
                  </m:oMath>
                </a14:m>
                <a:endParaRPr lang="en-US" dirty="0">
                  <a:solidFill>
                    <a:schemeClr val="tx1"/>
                  </a:solidFill>
                </a:endParaRPr>
              </a:p>
              <a:p>
                <a:pPr lvl="2">
                  <a:tabLst>
                    <a:tab pos="2514600" algn="l"/>
                  </a:tabLst>
                </a:pPr>
                <a14:m>
                  <m:oMath xmlns:m="http://schemas.openxmlformats.org/officeDocument/2006/math">
                    <m:r>
                      <a:rPr lang="de-DE" i="1" dirty="0">
                        <a:solidFill>
                          <a:schemeClr val="tx1"/>
                        </a:solidFill>
                        <a:latin typeface="Cambria Math" panose="02040503050406030204" pitchFamily="18" charset="0"/>
                      </a:rPr>
                      <m:t>𝑅𝑜𝑏𝑜𝑡𝑠</m:t>
                    </m:r>
                    <m:r>
                      <a:rPr lang="de-DE" b="0" i="1" dirty="0" smtClean="0">
                        <a:solidFill>
                          <a:schemeClr val="tx1"/>
                        </a:solidFill>
                        <a:latin typeface="Cambria Math" panose="02040503050406030204" pitchFamily="18" charset="0"/>
                      </a:rPr>
                      <m:t>=</m:t>
                    </m:r>
                    <m:d>
                      <m:dPr>
                        <m:begChr m:val="{"/>
                        <m:endChr m:val="}"/>
                        <m:ctrlPr>
                          <a:rPr lang="de-DE" b="0" i="1" dirty="0" smtClean="0">
                            <a:solidFill>
                              <a:schemeClr val="tx1"/>
                            </a:solidFill>
                            <a:latin typeface="Cambria Math" panose="02040503050406030204" pitchFamily="18" charset="0"/>
                          </a:rPr>
                        </m:ctrlPr>
                      </m:dPr>
                      <m:e>
                        <m:r>
                          <a:rPr lang="de-DE" b="0" i="1" dirty="0" smtClean="0">
                            <a:solidFill>
                              <a:schemeClr val="tx1"/>
                            </a:solidFill>
                            <a:latin typeface="Cambria Math" panose="02040503050406030204" pitchFamily="18" charset="0"/>
                          </a:rPr>
                          <m:t>𝑟</m:t>
                        </m:r>
                        <m:r>
                          <a:rPr lang="de-DE" b="0" i="1" dirty="0" smtClean="0">
                            <a:solidFill>
                              <a:schemeClr val="tx1"/>
                            </a:solidFill>
                            <a:latin typeface="Cambria Math" panose="02040503050406030204" pitchFamily="18" charset="0"/>
                          </a:rPr>
                          <m:t>1, </m:t>
                        </m:r>
                        <m:r>
                          <a:rPr lang="de-DE" b="0" i="1" dirty="0" smtClean="0">
                            <a:solidFill>
                              <a:schemeClr val="tx1"/>
                            </a:solidFill>
                            <a:latin typeface="Cambria Math" panose="02040503050406030204" pitchFamily="18" charset="0"/>
                          </a:rPr>
                          <m:t>𝑟</m:t>
                        </m:r>
                        <m:r>
                          <a:rPr lang="de-DE" b="0" i="1" dirty="0" smtClean="0">
                            <a:solidFill>
                              <a:schemeClr val="tx1"/>
                            </a:solidFill>
                            <a:latin typeface="Cambria Math" panose="02040503050406030204" pitchFamily="18" charset="0"/>
                          </a:rPr>
                          <m:t>2</m:t>
                        </m:r>
                      </m:e>
                    </m:d>
                  </m:oMath>
                </a14:m>
                <a:endParaRPr lang="en-US" i="1" dirty="0">
                  <a:solidFill>
                    <a:schemeClr val="tx1"/>
                  </a:solidFill>
                  <a:cs typeface="Calibri"/>
                </a:endParaRPr>
              </a:p>
              <a:p>
                <a:pPr lvl="2">
                  <a:tabLst>
                    <a:tab pos="2514600" algn="l"/>
                  </a:tabLst>
                </a:pPr>
                <a14:m>
                  <m:oMath xmlns:m="http://schemas.openxmlformats.org/officeDocument/2006/math">
                    <m:r>
                      <a:rPr lang="de-DE" i="1" dirty="0">
                        <a:solidFill>
                          <a:schemeClr val="tx1"/>
                        </a:solidFill>
                        <a:latin typeface="Cambria Math" panose="02040503050406030204" pitchFamily="18" charset="0"/>
                        <a:ea typeface="Cambria Math" panose="02040503050406030204" pitchFamily="18" charset="0"/>
                      </a:rPr>
                      <m:t>𝐶𝑜𝑛𝑡𝑎𝑖𝑛𝑒𝑟𝑠</m:t>
                    </m:r>
                    <m:r>
                      <a:rPr lang="de-DE" i="1" dirty="0">
                        <a:solidFill>
                          <a:schemeClr val="tx1"/>
                        </a:solidFill>
                        <a:latin typeface="Cambria Math" panose="02040503050406030204" pitchFamily="18" charset="0"/>
                      </a:rPr>
                      <m:t>=</m:t>
                    </m:r>
                    <m:d>
                      <m:dPr>
                        <m:begChr m:val="{"/>
                        <m:endChr m:val="}"/>
                        <m:ctrlPr>
                          <a:rPr lang="de-DE" i="1" dirty="0">
                            <a:solidFill>
                              <a:schemeClr val="tx1"/>
                            </a:solidFill>
                            <a:latin typeface="Cambria Math" panose="02040503050406030204" pitchFamily="18" charset="0"/>
                          </a:rPr>
                        </m:ctrlPr>
                      </m:dPr>
                      <m:e>
                        <m:r>
                          <a:rPr lang="de-DE" b="0" i="1" dirty="0" smtClean="0">
                            <a:solidFill>
                              <a:schemeClr val="tx1"/>
                            </a:solidFill>
                            <a:latin typeface="Cambria Math" panose="02040503050406030204" pitchFamily="18" charset="0"/>
                          </a:rPr>
                          <m:t>𝑐</m:t>
                        </m:r>
                        <m:r>
                          <a:rPr lang="de-DE" i="1" dirty="0">
                            <a:solidFill>
                              <a:schemeClr val="tx1"/>
                            </a:solidFill>
                            <a:latin typeface="Cambria Math" panose="02040503050406030204" pitchFamily="18" charset="0"/>
                          </a:rPr>
                          <m:t>1, </m:t>
                        </m:r>
                        <m:r>
                          <a:rPr lang="de-DE" b="0" i="1" dirty="0" smtClean="0">
                            <a:solidFill>
                              <a:schemeClr val="tx1"/>
                            </a:solidFill>
                            <a:latin typeface="Cambria Math" panose="02040503050406030204" pitchFamily="18" charset="0"/>
                          </a:rPr>
                          <m:t>𝑐</m:t>
                        </m:r>
                        <m:r>
                          <a:rPr lang="de-DE" i="1" dirty="0">
                            <a:solidFill>
                              <a:schemeClr val="tx1"/>
                            </a:solidFill>
                            <a:latin typeface="Cambria Math" panose="02040503050406030204" pitchFamily="18" charset="0"/>
                          </a:rPr>
                          <m:t>2</m:t>
                        </m:r>
                      </m:e>
                    </m:d>
                  </m:oMath>
                </a14:m>
                <a:endParaRPr lang="en-US" dirty="0">
                  <a:solidFill>
                    <a:schemeClr val="tx1"/>
                  </a:solidFill>
                  <a:cs typeface="Calibri"/>
                </a:endParaRPr>
              </a:p>
              <a:p>
                <a:pPr lvl="2">
                  <a:tabLst>
                    <a:tab pos="2514600" algn="l"/>
                  </a:tabLst>
                </a:pPr>
                <a14:m>
                  <m:oMath xmlns:m="http://schemas.openxmlformats.org/officeDocument/2006/math">
                    <m:r>
                      <a:rPr lang="de-DE" b="0" i="1" dirty="0" smtClean="0">
                        <a:solidFill>
                          <a:schemeClr val="tx1"/>
                        </a:solidFill>
                        <a:latin typeface="Cambria Math" panose="02040503050406030204" pitchFamily="18" charset="0"/>
                      </a:rPr>
                      <m:t>𝐿𝑜𝑐𝑠</m:t>
                    </m:r>
                    <m:r>
                      <a:rPr lang="de-DE" i="1" dirty="0">
                        <a:solidFill>
                          <a:schemeClr val="tx1"/>
                        </a:solidFill>
                        <a:latin typeface="Cambria Math" panose="02040503050406030204" pitchFamily="18" charset="0"/>
                      </a:rPr>
                      <m:t>=</m:t>
                    </m:r>
                    <m:d>
                      <m:dPr>
                        <m:begChr m:val="{"/>
                        <m:endChr m:val="}"/>
                        <m:ctrlPr>
                          <a:rPr lang="de-DE" i="1" dirty="0">
                            <a:solidFill>
                              <a:schemeClr val="tx1"/>
                            </a:solidFill>
                            <a:latin typeface="Cambria Math" panose="02040503050406030204" pitchFamily="18" charset="0"/>
                          </a:rPr>
                        </m:ctrlPr>
                      </m:dPr>
                      <m:e>
                        <m:r>
                          <a:rPr lang="de-DE" b="0" i="1" dirty="0" smtClean="0">
                            <a:solidFill>
                              <a:schemeClr val="tx1"/>
                            </a:solidFill>
                            <a:latin typeface="Cambria Math" panose="02040503050406030204" pitchFamily="18" charset="0"/>
                          </a:rPr>
                          <m:t>𝑑</m:t>
                        </m:r>
                        <m:r>
                          <a:rPr lang="de-DE" i="1" dirty="0">
                            <a:solidFill>
                              <a:schemeClr val="tx1"/>
                            </a:solidFill>
                            <a:latin typeface="Cambria Math" panose="02040503050406030204" pitchFamily="18" charset="0"/>
                          </a:rPr>
                          <m:t>1, </m:t>
                        </m:r>
                        <m:r>
                          <a:rPr lang="de-DE" b="0" i="1" dirty="0" smtClean="0">
                            <a:solidFill>
                              <a:schemeClr val="tx1"/>
                            </a:solidFill>
                            <a:latin typeface="Cambria Math" panose="02040503050406030204" pitchFamily="18" charset="0"/>
                          </a:rPr>
                          <m:t>𝑑</m:t>
                        </m:r>
                        <m:r>
                          <a:rPr lang="de-DE" i="1" dirty="0">
                            <a:solidFill>
                              <a:schemeClr val="tx1"/>
                            </a:solidFill>
                            <a:latin typeface="Cambria Math" panose="02040503050406030204" pitchFamily="18" charset="0"/>
                          </a:rPr>
                          <m:t>2</m:t>
                        </m:r>
                        <m:r>
                          <a:rPr lang="de-DE" b="0" i="1" dirty="0" smtClean="0">
                            <a:solidFill>
                              <a:schemeClr val="tx1"/>
                            </a:solidFill>
                            <a:latin typeface="Cambria Math" panose="02040503050406030204" pitchFamily="18" charset="0"/>
                          </a:rPr>
                          <m:t>,</m:t>
                        </m:r>
                        <m:r>
                          <a:rPr lang="de-DE" b="0" i="1" dirty="0" smtClean="0">
                            <a:solidFill>
                              <a:schemeClr val="tx1"/>
                            </a:solidFill>
                            <a:latin typeface="Cambria Math" panose="02040503050406030204" pitchFamily="18" charset="0"/>
                          </a:rPr>
                          <m:t>𝑑</m:t>
                        </m:r>
                        <m:r>
                          <a:rPr lang="de-DE" b="0" i="1" dirty="0" smtClean="0">
                            <a:solidFill>
                              <a:schemeClr val="tx1"/>
                            </a:solidFill>
                            <a:latin typeface="Cambria Math" panose="02040503050406030204" pitchFamily="18" charset="0"/>
                          </a:rPr>
                          <m:t>3</m:t>
                        </m:r>
                      </m:e>
                    </m:d>
                  </m:oMath>
                </a14:m>
                <a:endParaRPr lang="en-US" i="1" dirty="0">
                  <a:solidFill>
                    <a:schemeClr val="tx1"/>
                  </a:solidFill>
                  <a:cs typeface="Times New Roman"/>
                </a:endParaRPr>
              </a:p>
              <a:p>
                <a:pPr>
                  <a:tabLst>
                    <a:tab pos="2514600" algn="l"/>
                  </a:tabLst>
                </a:pPr>
                <a:r>
                  <a:rPr lang="en-US" dirty="0">
                    <a:solidFill>
                      <a:schemeClr val="tx1"/>
                    </a:solidFill>
                    <a:cs typeface="Times New Roman"/>
                  </a:rPr>
                  <a:t>Can omit lots of details </a:t>
                </a:r>
              </a:p>
              <a:p>
                <a:pPr lvl="1">
                  <a:tabLst>
                    <a:tab pos="2514600" algn="l"/>
                  </a:tabLst>
                </a:pPr>
                <a:r>
                  <a:rPr lang="en-US" dirty="0">
                    <a:solidFill>
                      <a:schemeClr val="tx1"/>
                    </a:solidFill>
                    <a:cs typeface="Times New Roman"/>
                  </a:rPr>
                  <a:t>E.g., physical characteristics of robots, </a:t>
                </a:r>
                <a:br>
                  <a:rPr lang="en-US" dirty="0">
                    <a:solidFill>
                      <a:schemeClr val="tx1"/>
                    </a:solidFill>
                    <a:cs typeface="Times New Roman"/>
                  </a:rPr>
                </a:br>
                <a:r>
                  <a:rPr lang="en-US" dirty="0">
                    <a:solidFill>
                      <a:schemeClr val="tx1"/>
                    </a:solidFill>
                    <a:cs typeface="Times New Roman"/>
                  </a:rPr>
                  <a:t>containers, loading docks, roads</a:t>
                </a:r>
              </a:p>
              <a:p>
                <a:pPr lvl="1">
                  <a:tabLst>
                    <a:tab pos="2514600" algn="l"/>
                  </a:tabLst>
                </a:pPr>
                <a:endParaRPr lang="en-US" dirty="0">
                  <a:solidFill>
                    <a:schemeClr val="tx1"/>
                  </a:solidFill>
                  <a:cs typeface="Times New Roman"/>
                </a:endParaRPr>
              </a:p>
              <a:p>
                <a:pPr lvl="1">
                  <a:tabLst>
                    <a:tab pos="2514600" algn="l"/>
                  </a:tabLst>
                </a:pPr>
                <a:endParaRPr lang="en-US" dirty="0">
                  <a:solidFill>
                    <a:srgbClr val="000000"/>
                  </a:solidFill>
                  <a:cs typeface="Times New Roman"/>
                </a:endParaRPr>
              </a:p>
            </p:txBody>
          </p:sp>
        </mc:Choice>
        <mc:Fallback xmlns="">
          <p:sp>
            <p:nvSpPr>
              <p:cNvPr id="8193" name="Rectangle 3"/>
              <p:cNvSpPr>
                <a:spLocks noGrp="1" noRot="1" noChangeAspect="1" noMove="1" noResize="1" noEditPoints="1" noAdjustHandles="1" noChangeArrowheads="1" noChangeShapeType="1" noTextEdit="1"/>
              </p:cNvSpPr>
              <p:nvPr>
                <p:ph idx="1"/>
              </p:nvPr>
            </p:nvSpPr>
            <p:spPr>
              <a:blipFill>
                <a:blip r:embed="rId3"/>
                <a:stretch>
                  <a:fillRect l="-1549" t="-2985" b="-4776"/>
                </a:stretch>
              </a:blipFill>
            </p:spPr>
            <p:txBody>
              <a:bodyPr/>
              <a:lstStyle/>
              <a:p>
                <a:r>
                  <a:rPr lang="en-DE">
                    <a:noFill/>
                  </a:rPr>
                  <a:t> </a:t>
                </a:r>
              </a:p>
            </p:txBody>
          </p:sp>
        </mc:Fallback>
      </mc:AlternateContent>
      <p:sp>
        <p:nvSpPr>
          <p:cNvPr id="3" name="Date Placeholder 2">
            <a:extLst>
              <a:ext uri="{FF2B5EF4-FFF2-40B4-BE49-F238E27FC236}">
                <a16:creationId xmlns:a16="http://schemas.microsoft.com/office/drawing/2014/main" id="{8DA6EB22-F206-6247-BD83-30209E7B4616}"/>
              </a:ext>
            </a:extLst>
          </p:cNvPr>
          <p:cNvSpPr>
            <a:spLocks noGrp="1"/>
          </p:cNvSpPr>
          <p:nvPr>
            <p:ph type="dt" sz="half" idx="2"/>
          </p:nvPr>
        </p:nvSpPr>
        <p:spPr/>
        <p:txBody>
          <a:bodyPr/>
          <a:lstStyle/>
          <a:p>
            <a:r>
              <a:rPr lang="de-DE"/>
              <a:t>Deterministic</a:t>
            </a:r>
            <a:endParaRPr lang="de-DE" dirty="0"/>
          </a:p>
        </p:txBody>
      </p:sp>
      <p:sp>
        <p:nvSpPr>
          <p:cNvPr id="4" name="Footer Placeholder 3">
            <a:extLst>
              <a:ext uri="{FF2B5EF4-FFF2-40B4-BE49-F238E27FC236}">
                <a16:creationId xmlns:a16="http://schemas.microsoft.com/office/drawing/2014/main" id="{A1EF9C8E-C850-73EE-C7E2-2CD5115C2D14}"/>
              </a:ext>
            </a:extLst>
          </p:cNvPr>
          <p:cNvSpPr>
            <a:spLocks noGrp="1"/>
          </p:cNvSpPr>
          <p:nvPr>
            <p:ph type="ftr" sz="quarter" idx="3"/>
          </p:nvPr>
        </p:nvSpPr>
        <p:spPr/>
        <p:txBody>
          <a:bodyPr/>
          <a:lstStyle/>
          <a:p>
            <a:r>
              <a:rPr lang="en-GB"/>
              <a:t>T. Braun - APA</a:t>
            </a:r>
          </a:p>
        </p:txBody>
      </p:sp>
      <p:sp>
        <p:nvSpPr>
          <p:cNvPr id="2" name="Slide Number Placeholder 1">
            <a:extLst>
              <a:ext uri="{FF2B5EF4-FFF2-40B4-BE49-F238E27FC236}">
                <a16:creationId xmlns:a16="http://schemas.microsoft.com/office/drawing/2014/main" id="{96CE2BF4-6294-434B-B1C8-F85F7D453997}"/>
              </a:ext>
            </a:extLst>
          </p:cNvPr>
          <p:cNvSpPr>
            <a:spLocks noGrp="1"/>
          </p:cNvSpPr>
          <p:nvPr>
            <p:ph type="sldNum" sz="quarter" idx="4"/>
          </p:nvPr>
        </p:nvSpPr>
        <p:spPr/>
        <p:txBody>
          <a:bodyPr/>
          <a:lstStyle/>
          <a:p>
            <a:fld id="{67C9959E-8E6B-B04C-9955-EA096F41CA7A}" type="slidenum">
              <a:rPr lang="en-GB" smtClean="0"/>
              <a:t>12</a:t>
            </a:fld>
            <a:endParaRPr lang="en-GB"/>
          </a:p>
        </p:txBody>
      </p:sp>
      <p:grpSp>
        <p:nvGrpSpPr>
          <p:cNvPr id="79" name="Group 78">
            <a:extLst>
              <a:ext uri="{FF2B5EF4-FFF2-40B4-BE49-F238E27FC236}">
                <a16:creationId xmlns:a16="http://schemas.microsoft.com/office/drawing/2014/main" id="{CB518E60-2F5E-C449-89AE-6E08F7C67307}"/>
              </a:ext>
            </a:extLst>
          </p:cNvPr>
          <p:cNvGrpSpPr/>
          <p:nvPr/>
        </p:nvGrpSpPr>
        <p:grpSpPr>
          <a:xfrm>
            <a:off x="7713964" y="4551040"/>
            <a:ext cx="4021389" cy="1354874"/>
            <a:chOff x="4198596" y="2859146"/>
            <a:chExt cx="4021389" cy="1354874"/>
          </a:xfrm>
        </p:grpSpPr>
        <p:sp>
          <p:nvSpPr>
            <p:cNvPr id="80" name="Rectangle 891">
              <a:extLst>
                <a:ext uri="{FF2B5EF4-FFF2-40B4-BE49-F238E27FC236}">
                  <a16:creationId xmlns:a16="http://schemas.microsoft.com/office/drawing/2014/main" id="{7E380938-74BB-D64D-98D2-E5D5B68614CF}"/>
                </a:ext>
              </a:extLst>
            </p:cNvPr>
            <p:cNvSpPr>
              <a:spLocks noChangeArrowheads="1"/>
            </p:cNvSpPr>
            <p:nvPr/>
          </p:nvSpPr>
          <p:spPr bwMode="auto">
            <a:xfrm>
              <a:off x="5124789" y="3530277"/>
              <a:ext cx="65" cy="276999"/>
            </a:xfrm>
            <a:prstGeom prst="rect">
              <a:avLst/>
            </a:prstGeom>
            <a:solidFill>
              <a:srgbClr val="89D3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endParaRPr lang="en-US" b="1" dirty="0">
                <a:latin typeface="Calibri"/>
                <a:ea typeface="Calibri"/>
                <a:cs typeface="Calibri"/>
              </a:endParaRPr>
            </a:p>
          </p:txBody>
        </p:sp>
        <p:sp>
          <p:nvSpPr>
            <p:cNvPr id="81" name="Rectangle 891">
              <a:extLst>
                <a:ext uri="{FF2B5EF4-FFF2-40B4-BE49-F238E27FC236}">
                  <a16:creationId xmlns:a16="http://schemas.microsoft.com/office/drawing/2014/main" id="{2DE274FE-F4A8-E542-BF4B-69B5A11F4928}"/>
                </a:ext>
              </a:extLst>
            </p:cNvPr>
            <p:cNvSpPr>
              <a:spLocks noChangeArrowheads="1"/>
            </p:cNvSpPr>
            <p:nvPr/>
          </p:nvSpPr>
          <p:spPr bwMode="auto">
            <a:xfrm>
              <a:off x="7128692" y="3594134"/>
              <a:ext cx="65" cy="276999"/>
            </a:xfrm>
            <a:prstGeom prst="rect">
              <a:avLst/>
            </a:prstGeom>
            <a:solidFill>
              <a:srgbClr val="FAC09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endParaRPr lang="en-US" b="1" dirty="0">
                <a:latin typeface="Calibri"/>
                <a:ea typeface="Calibri"/>
                <a:cs typeface="Calibri"/>
              </a:endParaRPr>
            </a:p>
          </p:txBody>
        </p:sp>
        <p:grpSp>
          <p:nvGrpSpPr>
            <p:cNvPr id="82" name="Group 81">
              <a:extLst>
                <a:ext uri="{FF2B5EF4-FFF2-40B4-BE49-F238E27FC236}">
                  <a16:creationId xmlns:a16="http://schemas.microsoft.com/office/drawing/2014/main" id="{94112078-BE74-6246-B474-1FE5169898AA}"/>
                </a:ext>
              </a:extLst>
            </p:cNvPr>
            <p:cNvGrpSpPr/>
            <p:nvPr/>
          </p:nvGrpSpPr>
          <p:grpSpPr>
            <a:xfrm>
              <a:off x="4728546" y="2859146"/>
              <a:ext cx="1748270" cy="801164"/>
              <a:chOff x="1152149" y="2292224"/>
              <a:chExt cx="2428155" cy="1112728"/>
            </a:xfrm>
          </p:grpSpPr>
          <p:sp>
            <p:nvSpPr>
              <p:cNvPr id="223" name="Line 853">
                <a:extLst>
                  <a:ext uri="{FF2B5EF4-FFF2-40B4-BE49-F238E27FC236}">
                    <a16:creationId xmlns:a16="http://schemas.microsoft.com/office/drawing/2014/main" id="{A88BD688-10CE-374D-B958-315F3F280720}"/>
                  </a:ext>
                </a:extLst>
              </p:cNvPr>
              <p:cNvSpPr>
                <a:spLocks noChangeShapeType="1"/>
              </p:cNvSpPr>
              <p:nvPr/>
            </p:nvSpPr>
            <p:spPr bwMode="auto">
              <a:xfrm>
                <a:off x="1152149" y="3398894"/>
                <a:ext cx="822960" cy="6058"/>
              </a:xfrm>
              <a:prstGeom prst="line">
                <a:avLst/>
              </a:prstGeom>
              <a:noFill/>
              <a:ln w="9525">
                <a:solidFill>
                  <a:schemeClr val="tx1"/>
                </a:solidFill>
                <a:round/>
                <a:headEnd/>
                <a:tailEnd/>
              </a:ln>
              <a:scene3d>
                <a:camera prst="legacyObliqueTopRight">
                  <a:rot lat="60000" lon="0" rev="0"/>
                </a:camera>
                <a:lightRig rig="legacyFlat3" dir="l"/>
              </a:scene3d>
              <a:sp3d extrusionH="2095500" contourW="6350" prstMaterial="legacyPlastic">
                <a:bevelT w="13500" h="13500" prst="angle"/>
                <a:bevelB w="13500" h="13500" prst="angle"/>
                <a:extrusionClr>
                  <a:srgbClr val="EBE6DB"/>
                </a:extrusionClr>
              </a:sp3d>
              <a:extLst>
                <a:ext uri="{909E8E84-426E-40dd-AFC4-6F175D3DCCD1}">
                  <a14:hiddenFill xmlns="" xmlns:a14="http://schemas.microsoft.com/office/drawing/2010/main">
                    <a:noFill/>
                  </a14:hiddenFill>
                </a:ext>
              </a:extLst>
            </p:spPr>
            <p:txBody>
              <a:bodyPr wrap="none" anchor="ctr">
                <a:flatTx/>
              </a:bodyPr>
              <a:lstStyle/>
              <a:p>
                <a:endParaRPr lang="en-US" dirty="0">
                  <a:latin typeface="Calibri"/>
                  <a:ea typeface="Times New Roman"/>
                  <a:cs typeface="Calibri"/>
                </a:endParaRPr>
              </a:p>
            </p:txBody>
          </p:sp>
          <p:cxnSp>
            <p:nvCxnSpPr>
              <p:cNvPr id="224" name="Straight Connector 223">
                <a:extLst>
                  <a:ext uri="{FF2B5EF4-FFF2-40B4-BE49-F238E27FC236}">
                    <a16:creationId xmlns:a16="http://schemas.microsoft.com/office/drawing/2014/main" id="{5E0737E4-9BE5-3541-BD2A-19C36AC9AB74}"/>
                  </a:ext>
                </a:extLst>
              </p:cNvPr>
              <p:cNvCxnSpPr/>
              <p:nvPr/>
            </p:nvCxnSpPr>
            <p:spPr>
              <a:xfrm>
                <a:off x="2180139" y="2292224"/>
                <a:ext cx="113385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25" name="Freeform 860">
                <a:extLst>
                  <a:ext uri="{FF2B5EF4-FFF2-40B4-BE49-F238E27FC236}">
                    <a16:creationId xmlns:a16="http://schemas.microsoft.com/office/drawing/2014/main" id="{65A3C347-B8A3-2945-A0A6-8C68BE1771C4}"/>
                  </a:ext>
                </a:extLst>
              </p:cNvPr>
              <p:cNvSpPr>
                <a:spLocks/>
              </p:cNvSpPr>
              <p:nvPr/>
            </p:nvSpPr>
            <p:spPr bwMode="auto">
              <a:xfrm>
                <a:off x="2604677" y="2352547"/>
                <a:ext cx="393192" cy="37765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226" name="Freeform 860">
                <a:extLst>
                  <a:ext uri="{FF2B5EF4-FFF2-40B4-BE49-F238E27FC236}">
                    <a16:creationId xmlns:a16="http://schemas.microsoft.com/office/drawing/2014/main" id="{5C50EEB3-BCF4-2447-89F3-B545E17D03A9}"/>
                  </a:ext>
                </a:extLst>
              </p:cNvPr>
              <p:cNvSpPr>
                <a:spLocks/>
              </p:cNvSpPr>
              <p:nvPr/>
            </p:nvSpPr>
            <p:spPr bwMode="auto">
              <a:xfrm>
                <a:off x="2366898" y="2303564"/>
                <a:ext cx="1213406" cy="42976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cxnSp>
          <p:nvCxnSpPr>
            <p:cNvPr id="83" name="Straight Connector 82">
              <a:extLst>
                <a:ext uri="{FF2B5EF4-FFF2-40B4-BE49-F238E27FC236}">
                  <a16:creationId xmlns:a16="http://schemas.microsoft.com/office/drawing/2014/main" id="{1E6E60B1-E23E-2F42-94D1-4B1E4B2D84C7}"/>
                </a:ext>
              </a:extLst>
            </p:cNvPr>
            <p:cNvCxnSpPr/>
            <p:nvPr/>
          </p:nvCxnSpPr>
          <p:spPr>
            <a:xfrm>
              <a:off x="6181341" y="3686823"/>
              <a:ext cx="658367"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84" name="Freeform 860">
              <a:extLst>
                <a:ext uri="{FF2B5EF4-FFF2-40B4-BE49-F238E27FC236}">
                  <a16:creationId xmlns:a16="http://schemas.microsoft.com/office/drawing/2014/main" id="{782DEFB0-1B4D-C84A-8E9A-DD0C1F23A82E}"/>
                </a:ext>
              </a:extLst>
            </p:cNvPr>
            <p:cNvSpPr>
              <a:spLocks/>
            </p:cNvSpPr>
            <p:nvPr/>
          </p:nvSpPr>
          <p:spPr bwMode="auto">
            <a:xfrm>
              <a:off x="5858581" y="3730256"/>
              <a:ext cx="888796" cy="27190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85" name="Freeform 860">
              <a:extLst>
                <a:ext uri="{FF2B5EF4-FFF2-40B4-BE49-F238E27FC236}">
                  <a16:creationId xmlns:a16="http://schemas.microsoft.com/office/drawing/2014/main" id="{FFBD059C-AA7A-6647-AF84-08A0C850AD76}"/>
                </a:ext>
              </a:extLst>
            </p:cNvPr>
            <p:cNvSpPr>
              <a:spLocks/>
            </p:cNvSpPr>
            <p:nvPr/>
          </p:nvSpPr>
          <p:spPr bwMode="auto">
            <a:xfrm>
              <a:off x="5732390" y="3686967"/>
              <a:ext cx="1123653" cy="30943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sp>
          <p:nvSpPr>
            <p:cNvPr id="86" name="Line 853">
              <a:extLst>
                <a:ext uri="{FF2B5EF4-FFF2-40B4-BE49-F238E27FC236}">
                  <a16:creationId xmlns:a16="http://schemas.microsoft.com/office/drawing/2014/main" id="{DCFC196E-EE96-954C-98C9-C4EBB782CA05}"/>
                </a:ext>
              </a:extLst>
            </p:cNvPr>
            <p:cNvSpPr>
              <a:spLocks noChangeShapeType="1"/>
            </p:cNvSpPr>
            <p:nvPr/>
          </p:nvSpPr>
          <p:spPr bwMode="auto">
            <a:xfrm>
              <a:off x="6351907" y="4209658"/>
              <a:ext cx="1481327"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dirty="0">
                  <a:latin typeface="Calibri"/>
                  <a:ea typeface="Times New Roman"/>
                  <a:cs typeface="Calibri"/>
                </a:rPr>
                <a:t>             d2</a:t>
              </a:r>
            </a:p>
          </p:txBody>
        </p:sp>
        <p:sp>
          <p:nvSpPr>
            <p:cNvPr id="87" name="Line 853">
              <a:extLst>
                <a:ext uri="{FF2B5EF4-FFF2-40B4-BE49-F238E27FC236}">
                  <a16:creationId xmlns:a16="http://schemas.microsoft.com/office/drawing/2014/main" id="{5123D679-49C1-EF44-8AC4-5040D98A992F}"/>
                </a:ext>
              </a:extLst>
            </p:cNvPr>
            <p:cNvSpPr>
              <a:spLocks noChangeShapeType="1"/>
            </p:cNvSpPr>
            <p:nvPr/>
          </p:nvSpPr>
          <p:spPr bwMode="auto">
            <a:xfrm>
              <a:off x="4198596" y="4205296"/>
              <a:ext cx="1481327"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dirty="0">
                  <a:latin typeface="Calibri"/>
                  <a:ea typeface="Times New Roman"/>
                  <a:cs typeface="Calibri"/>
                </a:rPr>
                <a:t>             d1</a:t>
              </a:r>
            </a:p>
          </p:txBody>
        </p:sp>
        <p:sp>
          <p:nvSpPr>
            <p:cNvPr id="88" name="Line 853">
              <a:extLst>
                <a:ext uri="{FF2B5EF4-FFF2-40B4-BE49-F238E27FC236}">
                  <a16:creationId xmlns:a16="http://schemas.microsoft.com/office/drawing/2014/main" id="{5099D7B2-A6F1-F54F-8638-2FE9AFF3A717}"/>
                </a:ext>
              </a:extLst>
            </p:cNvPr>
            <p:cNvSpPr>
              <a:spLocks noChangeShapeType="1"/>
            </p:cNvSpPr>
            <p:nvPr/>
          </p:nvSpPr>
          <p:spPr bwMode="auto">
            <a:xfrm>
              <a:off x="5870740" y="3287888"/>
              <a:ext cx="1316735"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dirty="0">
                  <a:latin typeface="Calibri"/>
                  <a:ea typeface="Times New Roman"/>
                  <a:cs typeface="Calibri"/>
                </a:rPr>
                <a:t>          d3</a:t>
              </a:r>
            </a:p>
          </p:txBody>
        </p:sp>
        <p:grpSp>
          <p:nvGrpSpPr>
            <p:cNvPr id="89" name="Group 88">
              <a:extLst>
                <a:ext uri="{FF2B5EF4-FFF2-40B4-BE49-F238E27FC236}">
                  <a16:creationId xmlns:a16="http://schemas.microsoft.com/office/drawing/2014/main" id="{AB418114-A55B-8345-AE6C-0D8B333BD06C}"/>
                </a:ext>
              </a:extLst>
            </p:cNvPr>
            <p:cNvGrpSpPr/>
            <p:nvPr/>
          </p:nvGrpSpPr>
          <p:grpSpPr>
            <a:xfrm>
              <a:off x="4851800" y="2923197"/>
              <a:ext cx="1203321" cy="1021208"/>
              <a:chOff x="3906167" y="3324390"/>
              <a:chExt cx="1671281" cy="1418344"/>
            </a:xfrm>
            <a:solidFill>
              <a:srgbClr val="93D2FE"/>
            </a:solidFill>
          </p:grpSpPr>
          <p:sp>
            <p:nvSpPr>
              <p:cNvPr id="125" name="Oval 859">
                <a:extLst>
                  <a:ext uri="{FF2B5EF4-FFF2-40B4-BE49-F238E27FC236}">
                    <a16:creationId xmlns:a16="http://schemas.microsoft.com/office/drawing/2014/main" id="{9D0302D3-7AEC-3249-B96A-1A582EB66725}"/>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26" name="Oval 861">
                <a:extLst>
                  <a:ext uri="{FF2B5EF4-FFF2-40B4-BE49-F238E27FC236}">
                    <a16:creationId xmlns:a16="http://schemas.microsoft.com/office/drawing/2014/main" id="{A89D84BD-3BC5-6748-9F0A-1F129B5F22E7}"/>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27" name="Oval 862">
                <a:extLst>
                  <a:ext uri="{FF2B5EF4-FFF2-40B4-BE49-F238E27FC236}">
                    <a16:creationId xmlns:a16="http://schemas.microsoft.com/office/drawing/2014/main" id="{82F99A57-6527-604F-B2F3-70E3F4C5E264}"/>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28" name="Oval 863">
                <a:extLst>
                  <a:ext uri="{FF2B5EF4-FFF2-40B4-BE49-F238E27FC236}">
                    <a16:creationId xmlns:a16="http://schemas.microsoft.com/office/drawing/2014/main" id="{7AEA1BA1-ECB0-D349-B9D0-7F69FF01AAD2}"/>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29" name="Oval 863">
                <a:extLst>
                  <a:ext uri="{FF2B5EF4-FFF2-40B4-BE49-F238E27FC236}">
                    <a16:creationId xmlns:a16="http://schemas.microsoft.com/office/drawing/2014/main" id="{A73BF28D-5D2C-4D45-98EE-A6DA8EA48059}"/>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grpSp>
            <p:nvGrpSpPr>
              <p:cNvPr id="130" name="Group 129">
                <a:extLst>
                  <a:ext uri="{FF2B5EF4-FFF2-40B4-BE49-F238E27FC236}">
                    <a16:creationId xmlns:a16="http://schemas.microsoft.com/office/drawing/2014/main" id="{EAC12D4C-B3A5-C742-82A9-237519E3A4C3}"/>
                  </a:ext>
                </a:extLst>
              </p:cNvPr>
              <p:cNvGrpSpPr/>
              <p:nvPr/>
            </p:nvGrpSpPr>
            <p:grpSpPr>
              <a:xfrm>
                <a:off x="3906167" y="4047050"/>
                <a:ext cx="1671281" cy="539042"/>
                <a:chOff x="1320274" y="4580303"/>
                <a:chExt cx="1671281" cy="467246"/>
              </a:xfrm>
              <a:grpFill/>
            </p:grpSpPr>
            <p:sp>
              <p:nvSpPr>
                <p:cNvPr id="145" name="Freeform 860">
                  <a:extLst>
                    <a:ext uri="{FF2B5EF4-FFF2-40B4-BE49-F238E27FC236}">
                      <a16:creationId xmlns:a16="http://schemas.microsoft.com/office/drawing/2014/main" id="{C4871278-65BB-8F41-916E-AAB5C1652829}"/>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20" name="Rectangle 864">
                  <a:extLst>
                    <a:ext uri="{FF2B5EF4-FFF2-40B4-BE49-F238E27FC236}">
                      <a16:creationId xmlns:a16="http://schemas.microsoft.com/office/drawing/2014/main" id="{9EA0E165-029F-3A46-B2BB-05C429618908}"/>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b"/>
                <a:lstStyle/>
                <a:p>
                  <a:pPr algn="ctr"/>
                  <a:r>
                    <a:rPr lang="en-US" dirty="0">
                      <a:latin typeface="Calibri"/>
                      <a:ea typeface="Calibri"/>
                      <a:cs typeface="Calibri"/>
                    </a:rPr>
                    <a:t>r1</a:t>
                  </a:r>
                </a:p>
              </p:txBody>
            </p:sp>
            <p:sp>
              <p:nvSpPr>
                <p:cNvPr id="221" name="Freeform 865">
                  <a:extLst>
                    <a:ext uri="{FF2B5EF4-FFF2-40B4-BE49-F238E27FC236}">
                      <a16:creationId xmlns:a16="http://schemas.microsoft.com/office/drawing/2014/main" id="{8F165226-35CD-5B48-9053-2F8E4402D5FC}"/>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22" name="Freeform 866">
                  <a:extLst>
                    <a:ext uri="{FF2B5EF4-FFF2-40B4-BE49-F238E27FC236}">
                      <a16:creationId xmlns:a16="http://schemas.microsoft.com/office/drawing/2014/main" id="{85BD8146-221F-1A45-8C11-9153D77E89E9}"/>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grpSp>
          <p:grpSp>
            <p:nvGrpSpPr>
              <p:cNvPr id="131" name="Group 130">
                <a:extLst>
                  <a:ext uri="{FF2B5EF4-FFF2-40B4-BE49-F238E27FC236}">
                    <a16:creationId xmlns:a16="http://schemas.microsoft.com/office/drawing/2014/main" id="{12D1C0C5-FE1B-BD45-9CE3-F4A735027D62}"/>
                  </a:ext>
                </a:extLst>
              </p:cNvPr>
              <p:cNvGrpSpPr/>
              <p:nvPr/>
            </p:nvGrpSpPr>
            <p:grpSpPr>
              <a:xfrm>
                <a:off x="4596370" y="3324390"/>
                <a:ext cx="552654" cy="1188720"/>
                <a:chOff x="1823226" y="3235632"/>
                <a:chExt cx="552654" cy="1188720"/>
              </a:xfrm>
              <a:grpFill/>
            </p:grpSpPr>
            <p:sp>
              <p:nvSpPr>
                <p:cNvPr id="132" name="Oval 878">
                  <a:extLst>
                    <a:ext uri="{FF2B5EF4-FFF2-40B4-BE49-F238E27FC236}">
                      <a16:creationId xmlns:a16="http://schemas.microsoft.com/office/drawing/2014/main" id="{C8996450-C50A-DE40-9011-2226ED1B1C11}"/>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33" name="Rectangle 880">
                  <a:extLst>
                    <a:ext uri="{FF2B5EF4-FFF2-40B4-BE49-F238E27FC236}">
                      <a16:creationId xmlns:a16="http://schemas.microsoft.com/office/drawing/2014/main" id="{1BC3D876-2997-5044-BF44-5DE94F1989CC}"/>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134" name="Oval 878">
                  <a:extLst>
                    <a:ext uri="{FF2B5EF4-FFF2-40B4-BE49-F238E27FC236}">
                      <a16:creationId xmlns:a16="http://schemas.microsoft.com/office/drawing/2014/main" id="{A6A04649-8F3A-0848-9885-0F5970901DDB}"/>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35" name="Line 881">
                  <a:extLst>
                    <a:ext uri="{FF2B5EF4-FFF2-40B4-BE49-F238E27FC236}">
                      <a16:creationId xmlns:a16="http://schemas.microsoft.com/office/drawing/2014/main" id="{A6B4855B-BF20-2F4A-BF5E-BF4653D47FE3}"/>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36" name="Line 882">
                  <a:extLst>
                    <a:ext uri="{FF2B5EF4-FFF2-40B4-BE49-F238E27FC236}">
                      <a16:creationId xmlns:a16="http://schemas.microsoft.com/office/drawing/2014/main" id="{3178D146-B37A-9D41-85BE-1D7E9F95862B}"/>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37" name="Rectangle 880">
                  <a:extLst>
                    <a:ext uri="{FF2B5EF4-FFF2-40B4-BE49-F238E27FC236}">
                      <a16:creationId xmlns:a16="http://schemas.microsoft.com/office/drawing/2014/main" id="{C36BC65B-6E79-1F4D-B44E-9B10C30D16DD}"/>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138" name="Oval 878">
                  <a:extLst>
                    <a:ext uri="{FF2B5EF4-FFF2-40B4-BE49-F238E27FC236}">
                      <a16:creationId xmlns:a16="http://schemas.microsoft.com/office/drawing/2014/main" id="{D4590598-2558-044A-B8C3-82453A35C65C}"/>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39" name="Line 882">
                  <a:extLst>
                    <a:ext uri="{FF2B5EF4-FFF2-40B4-BE49-F238E27FC236}">
                      <a16:creationId xmlns:a16="http://schemas.microsoft.com/office/drawing/2014/main" id="{DA8F6831-1E3B-304D-B4EE-76A583FC806C}"/>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40" name="Line 882">
                  <a:extLst>
                    <a:ext uri="{FF2B5EF4-FFF2-40B4-BE49-F238E27FC236}">
                      <a16:creationId xmlns:a16="http://schemas.microsoft.com/office/drawing/2014/main" id="{6A2605E9-53F7-5A4A-B971-D21032B7C129}"/>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41" name="Line 884">
                  <a:extLst>
                    <a:ext uri="{FF2B5EF4-FFF2-40B4-BE49-F238E27FC236}">
                      <a16:creationId xmlns:a16="http://schemas.microsoft.com/office/drawing/2014/main" id="{332A96C9-F08E-9D4E-BB3B-F8CC37696983}"/>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p:spPr>
              <p:txBody>
                <a:bodyPr wrap="none" anchor="ctr"/>
                <a:lstStyle/>
                <a:p>
                  <a:endParaRPr lang="en-US" dirty="0">
                    <a:latin typeface="Calibri"/>
                    <a:ea typeface="Calibri"/>
                    <a:cs typeface="Calibri"/>
                  </a:endParaRPr>
                </a:p>
              </p:txBody>
            </p:sp>
            <p:sp>
              <p:nvSpPr>
                <p:cNvPr id="142" name="Oval 885">
                  <a:extLst>
                    <a:ext uri="{FF2B5EF4-FFF2-40B4-BE49-F238E27FC236}">
                      <a16:creationId xmlns:a16="http://schemas.microsoft.com/office/drawing/2014/main" id="{8196BD68-0DBC-AE4A-904A-E7ED829E32FB}"/>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43" name="Line 881">
                  <a:extLst>
                    <a:ext uri="{FF2B5EF4-FFF2-40B4-BE49-F238E27FC236}">
                      <a16:creationId xmlns:a16="http://schemas.microsoft.com/office/drawing/2014/main" id="{77273320-5694-1A40-A8EC-691C8BC4970D}"/>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44" name="Line 882">
                  <a:extLst>
                    <a:ext uri="{FF2B5EF4-FFF2-40B4-BE49-F238E27FC236}">
                      <a16:creationId xmlns:a16="http://schemas.microsoft.com/office/drawing/2014/main" id="{2BCC24A8-4DC7-7A49-B451-A6A7282567E0}"/>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grpSp>
        </p:grpSp>
        <p:grpSp>
          <p:nvGrpSpPr>
            <p:cNvPr id="90" name="Group 89">
              <a:extLst>
                <a:ext uri="{FF2B5EF4-FFF2-40B4-BE49-F238E27FC236}">
                  <a16:creationId xmlns:a16="http://schemas.microsoft.com/office/drawing/2014/main" id="{18750758-3E41-4C47-9109-FC19A5500AAD}"/>
                </a:ext>
              </a:extLst>
            </p:cNvPr>
            <p:cNvGrpSpPr/>
            <p:nvPr/>
          </p:nvGrpSpPr>
          <p:grpSpPr>
            <a:xfrm>
              <a:off x="4272198" y="3826579"/>
              <a:ext cx="538242" cy="343668"/>
              <a:chOff x="1012668" y="989071"/>
              <a:chExt cx="747559" cy="477316"/>
            </a:xfrm>
          </p:grpSpPr>
          <p:sp>
            <p:nvSpPr>
              <p:cNvPr id="121" name="Line 853">
                <a:extLst>
                  <a:ext uri="{FF2B5EF4-FFF2-40B4-BE49-F238E27FC236}">
                    <a16:creationId xmlns:a16="http://schemas.microsoft.com/office/drawing/2014/main" id="{595C83BC-9A8C-094C-8B4C-8A9958DE7816}"/>
                  </a:ext>
                </a:extLst>
              </p:cNvPr>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 xmlns:a14="http://schemas.microsoft.com/office/drawing/2010/main">
                    <a:noFill/>
                  </a14:hiddenFill>
                </a:ext>
              </a:extLst>
            </p:spPr>
            <p:txBody>
              <a:bodyPr wrap="none" anchor="ctr">
                <a:flatTx/>
              </a:bodyPr>
              <a:lstStyle/>
              <a:p>
                <a:endParaRPr lang="en-US" dirty="0">
                  <a:latin typeface="Calibri"/>
                  <a:ea typeface="Times New Roman"/>
                  <a:cs typeface="Calibri"/>
                </a:endParaRPr>
              </a:p>
            </p:txBody>
          </p:sp>
          <p:sp>
            <p:nvSpPr>
              <p:cNvPr id="123" name="Rectangle 873">
                <a:extLst>
                  <a:ext uri="{FF2B5EF4-FFF2-40B4-BE49-F238E27FC236}">
                    <a16:creationId xmlns:a16="http://schemas.microsoft.com/office/drawing/2014/main" id="{537C8DCE-AA76-C441-BA9E-D5ADFA3D73D4}"/>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b"/>
              <a:lstStyle/>
              <a:p>
                <a:pPr algn="ctr"/>
                <a:r>
                  <a:rPr lang="en-GB" dirty="0">
                    <a:latin typeface="Calibri"/>
                    <a:ea typeface="Times New Roman"/>
                    <a:cs typeface="Calibri"/>
                  </a:rPr>
                  <a:t>c1</a:t>
                </a:r>
              </a:p>
            </p:txBody>
          </p:sp>
          <p:sp>
            <p:nvSpPr>
              <p:cNvPr id="124" name="Freeform 875">
                <a:extLst>
                  <a:ext uri="{FF2B5EF4-FFF2-40B4-BE49-F238E27FC236}">
                    <a16:creationId xmlns:a16="http://schemas.microsoft.com/office/drawing/2014/main" id="{B0F0D512-B1D9-FF43-B14D-0738FFB6AA25}"/>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Times New Roman"/>
                  <a:cs typeface="Calibri"/>
                </a:endParaRPr>
              </a:p>
            </p:txBody>
          </p:sp>
        </p:grpSp>
        <p:grpSp>
          <p:nvGrpSpPr>
            <p:cNvPr id="91" name="Group 90">
              <a:extLst>
                <a:ext uri="{FF2B5EF4-FFF2-40B4-BE49-F238E27FC236}">
                  <a16:creationId xmlns:a16="http://schemas.microsoft.com/office/drawing/2014/main" id="{BAB95305-7137-6C47-96D7-6D76A1E31FB9}"/>
                </a:ext>
              </a:extLst>
            </p:cNvPr>
            <p:cNvGrpSpPr/>
            <p:nvPr/>
          </p:nvGrpSpPr>
          <p:grpSpPr>
            <a:xfrm>
              <a:off x="7016664" y="2938828"/>
              <a:ext cx="1203321" cy="1021208"/>
              <a:chOff x="3906167" y="3324390"/>
              <a:chExt cx="1671281" cy="1418344"/>
            </a:xfrm>
            <a:solidFill>
              <a:srgbClr val="93D2FE"/>
            </a:solidFill>
          </p:grpSpPr>
          <p:sp>
            <p:nvSpPr>
              <p:cNvPr id="97" name="Oval 859">
                <a:extLst>
                  <a:ext uri="{FF2B5EF4-FFF2-40B4-BE49-F238E27FC236}">
                    <a16:creationId xmlns:a16="http://schemas.microsoft.com/office/drawing/2014/main" id="{D36F4943-3396-034B-882E-45AE8A4809C0}"/>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98" name="Oval 861">
                <a:extLst>
                  <a:ext uri="{FF2B5EF4-FFF2-40B4-BE49-F238E27FC236}">
                    <a16:creationId xmlns:a16="http://schemas.microsoft.com/office/drawing/2014/main" id="{18BAB738-D3FB-D145-ABE5-01D09EB96A2E}"/>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99" name="Oval 862">
                <a:extLst>
                  <a:ext uri="{FF2B5EF4-FFF2-40B4-BE49-F238E27FC236}">
                    <a16:creationId xmlns:a16="http://schemas.microsoft.com/office/drawing/2014/main" id="{5AFD7BF1-BDA9-4842-92E3-7C1B75E2E298}"/>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00" name="Oval 863">
                <a:extLst>
                  <a:ext uri="{FF2B5EF4-FFF2-40B4-BE49-F238E27FC236}">
                    <a16:creationId xmlns:a16="http://schemas.microsoft.com/office/drawing/2014/main" id="{FBE13558-AFF6-B449-9D60-116172725503}"/>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01" name="Oval 863">
                <a:extLst>
                  <a:ext uri="{FF2B5EF4-FFF2-40B4-BE49-F238E27FC236}">
                    <a16:creationId xmlns:a16="http://schemas.microsoft.com/office/drawing/2014/main" id="{60FD8975-5E74-BC49-BBB9-31B111FFA7C8}"/>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grpSp>
            <p:nvGrpSpPr>
              <p:cNvPr id="102" name="Group 101">
                <a:extLst>
                  <a:ext uri="{FF2B5EF4-FFF2-40B4-BE49-F238E27FC236}">
                    <a16:creationId xmlns:a16="http://schemas.microsoft.com/office/drawing/2014/main" id="{D99D796F-A9CB-E946-AA23-510FF78248BF}"/>
                  </a:ext>
                </a:extLst>
              </p:cNvPr>
              <p:cNvGrpSpPr/>
              <p:nvPr/>
            </p:nvGrpSpPr>
            <p:grpSpPr>
              <a:xfrm>
                <a:off x="3906167" y="4047050"/>
                <a:ext cx="1671281" cy="539042"/>
                <a:chOff x="1320274" y="4580303"/>
                <a:chExt cx="1671281" cy="467246"/>
              </a:xfrm>
              <a:grpFill/>
            </p:grpSpPr>
            <p:sp>
              <p:nvSpPr>
                <p:cNvPr id="117" name="Freeform 860">
                  <a:extLst>
                    <a:ext uri="{FF2B5EF4-FFF2-40B4-BE49-F238E27FC236}">
                      <a16:creationId xmlns:a16="http://schemas.microsoft.com/office/drawing/2014/main" id="{D8C84525-8DEE-A24D-8737-375D639CFED9}"/>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18" name="Rectangle 864">
                  <a:extLst>
                    <a:ext uri="{FF2B5EF4-FFF2-40B4-BE49-F238E27FC236}">
                      <a16:creationId xmlns:a16="http://schemas.microsoft.com/office/drawing/2014/main" id="{18A0162C-208F-0C4B-84F7-33B0373F8C19}"/>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b"/>
                <a:lstStyle/>
                <a:p>
                  <a:pPr algn="ctr"/>
                  <a:r>
                    <a:rPr lang="en-US" dirty="0">
                      <a:latin typeface="Calibri"/>
                      <a:ea typeface="Calibri"/>
                      <a:cs typeface="Calibri"/>
                    </a:rPr>
                    <a:t>r2</a:t>
                  </a:r>
                </a:p>
              </p:txBody>
            </p:sp>
            <p:sp>
              <p:nvSpPr>
                <p:cNvPr id="119" name="Freeform 865">
                  <a:extLst>
                    <a:ext uri="{FF2B5EF4-FFF2-40B4-BE49-F238E27FC236}">
                      <a16:creationId xmlns:a16="http://schemas.microsoft.com/office/drawing/2014/main" id="{65C85240-6389-4041-83AE-47A3BA7F0C37}"/>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20" name="Freeform 866">
                  <a:extLst>
                    <a:ext uri="{FF2B5EF4-FFF2-40B4-BE49-F238E27FC236}">
                      <a16:creationId xmlns:a16="http://schemas.microsoft.com/office/drawing/2014/main" id="{AA5A004B-8D14-4C44-9268-E81457F73EAB}"/>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grpSp>
          <p:grpSp>
            <p:nvGrpSpPr>
              <p:cNvPr id="103" name="Group 102">
                <a:extLst>
                  <a:ext uri="{FF2B5EF4-FFF2-40B4-BE49-F238E27FC236}">
                    <a16:creationId xmlns:a16="http://schemas.microsoft.com/office/drawing/2014/main" id="{6CA0719A-89C5-E143-B4A7-93774643D1EC}"/>
                  </a:ext>
                </a:extLst>
              </p:cNvPr>
              <p:cNvGrpSpPr/>
              <p:nvPr/>
            </p:nvGrpSpPr>
            <p:grpSpPr>
              <a:xfrm>
                <a:off x="4596370" y="3324390"/>
                <a:ext cx="552654" cy="1188720"/>
                <a:chOff x="1823226" y="3235632"/>
                <a:chExt cx="552654" cy="1188720"/>
              </a:xfrm>
              <a:grpFill/>
            </p:grpSpPr>
            <p:sp>
              <p:nvSpPr>
                <p:cNvPr id="104" name="Oval 878">
                  <a:extLst>
                    <a:ext uri="{FF2B5EF4-FFF2-40B4-BE49-F238E27FC236}">
                      <a16:creationId xmlns:a16="http://schemas.microsoft.com/office/drawing/2014/main" id="{57017ECC-2F73-514D-9714-BD506E878171}"/>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05" name="Rectangle 880">
                  <a:extLst>
                    <a:ext uri="{FF2B5EF4-FFF2-40B4-BE49-F238E27FC236}">
                      <a16:creationId xmlns:a16="http://schemas.microsoft.com/office/drawing/2014/main" id="{089A234B-2229-2342-8AEF-06314FABB4D0}"/>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106" name="Oval 878">
                  <a:extLst>
                    <a:ext uri="{FF2B5EF4-FFF2-40B4-BE49-F238E27FC236}">
                      <a16:creationId xmlns:a16="http://schemas.microsoft.com/office/drawing/2014/main" id="{F9990319-7A16-BB47-92F2-61F62A816271}"/>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07" name="Line 881">
                  <a:extLst>
                    <a:ext uri="{FF2B5EF4-FFF2-40B4-BE49-F238E27FC236}">
                      <a16:creationId xmlns:a16="http://schemas.microsoft.com/office/drawing/2014/main" id="{980EDE78-65F6-8C46-807C-7392ECF99FCE}"/>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08" name="Line 882">
                  <a:extLst>
                    <a:ext uri="{FF2B5EF4-FFF2-40B4-BE49-F238E27FC236}">
                      <a16:creationId xmlns:a16="http://schemas.microsoft.com/office/drawing/2014/main" id="{7EF03499-8D9E-9A43-BDE5-4C0F1043DF37}"/>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09" name="Rectangle 880">
                  <a:extLst>
                    <a:ext uri="{FF2B5EF4-FFF2-40B4-BE49-F238E27FC236}">
                      <a16:creationId xmlns:a16="http://schemas.microsoft.com/office/drawing/2014/main" id="{A010E424-3AC5-0944-8F3D-D75CC690DFBD}"/>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110" name="Oval 878">
                  <a:extLst>
                    <a:ext uri="{FF2B5EF4-FFF2-40B4-BE49-F238E27FC236}">
                      <a16:creationId xmlns:a16="http://schemas.microsoft.com/office/drawing/2014/main" id="{4E0598F8-CC2E-AC49-9D68-7453EF17218A}"/>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11" name="Line 882">
                  <a:extLst>
                    <a:ext uri="{FF2B5EF4-FFF2-40B4-BE49-F238E27FC236}">
                      <a16:creationId xmlns:a16="http://schemas.microsoft.com/office/drawing/2014/main" id="{D3FC1C13-E2EE-B643-82DD-AD8C44896926}"/>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12" name="Line 882">
                  <a:extLst>
                    <a:ext uri="{FF2B5EF4-FFF2-40B4-BE49-F238E27FC236}">
                      <a16:creationId xmlns:a16="http://schemas.microsoft.com/office/drawing/2014/main" id="{DE23F08F-043C-114A-AC1F-F832FC08342D}"/>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13" name="Line 884">
                  <a:extLst>
                    <a:ext uri="{FF2B5EF4-FFF2-40B4-BE49-F238E27FC236}">
                      <a16:creationId xmlns:a16="http://schemas.microsoft.com/office/drawing/2014/main" id="{E09DD9B9-E9AF-A240-9AB3-079D33C9BFC8}"/>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p:spPr>
              <p:txBody>
                <a:bodyPr wrap="none" anchor="ctr"/>
                <a:lstStyle/>
                <a:p>
                  <a:endParaRPr lang="en-US" dirty="0">
                    <a:latin typeface="Calibri"/>
                    <a:ea typeface="Calibri"/>
                    <a:cs typeface="Calibri"/>
                  </a:endParaRPr>
                </a:p>
              </p:txBody>
            </p:sp>
            <p:sp>
              <p:nvSpPr>
                <p:cNvPr id="114" name="Oval 885">
                  <a:extLst>
                    <a:ext uri="{FF2B5EF4-FFF2-40B4-BE49-F238E27FC236}">
                      <a16:creationId xmlns:a16="http://schemas.microsoft.com/office/drawing/2014/main" id="{D316ED84-91D1-A443-9439-E60B9107A943}"/>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15" name="Line 881">
                  <a:extLst>
                    <a:ext uri="{FF2B5EF4-FFF2-40B4-BE49-F238E27FC236}">
                      <a16:creationId xmlns:a16="http://schemas.microsoft.com/office/drawing/2014/main" id="{D001EEDF-FFC7-C342-83BE-4948A154A49C}"/>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16" name="Line 882">
                  <a:extLst>
                    <a:ext uri="{FF2B5EF4-FFF2-40B4-BE49-F238E27FC236}">
                      <a16:creationId xmlns:a16="http://schemas.microsoft.com/office/drawing/2014/main" id="{9F8F29C9-D80A-E947-8A74-CB9AD300842C}"/>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grpSp>
        </p:grpSp>
        <p:grpSp>
          <p:nvGrpSpPr>
            <p:cNvPr id="92" name="Group 91">
              <a:extLst>
                <a:ext uri="{FF2B5EF4-FFF2-40B4-BE49-F238E27FC236}">
                  <a16:creationId xmlns:a16="http://schemas.microsoft.com/office/drawing/2014/main" id="{CD0ECBF7-5744-2344-9B9A-84550D308768}"/>
                </a:ext>
              </a:extLst>
            </p:cNvPr>
            <p:cNvGrpSpPr/>
            <p:nvPr/>
          </p:nvGrpSpPr>
          <p:grpSpPr>
            <a:xfrm>
              <a:off x="6397985" y="3842210"/>
              <a:ext cx="538242" cy="343668"/>
              <a:chOff x="1012668" y="989071"/>
              <a:chExt cx="747559" cy="477316"/>
            </a:xfrm>
          </p:grpSpPr>
          <p:sp>
            <p:nvSpPr>
              <p:cNvPr id="93" name="Line 853">
                <a:extLst>
                  <a:ext uri="{FF2B5EF4-FFF2-40B4-BE49-F238E27FC236}">
                    <a16:creationId xmlns:a16="http://schemas.microsoft.com/office/drawing/2014/main" id="{3E0A6B8F-C4DC-7246-B1C4-2B8DC7CB2F64}"/>
                  </a:ext>
                </a:extLst>
              </p:cNvPr>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 xmlns:a14="http://schemas.microsoft.com/office/drawing/2010/main">
                    <a:noFill/>
                  </a14:hiddenFill>
                </a:ext>
              </a:extLst>
            </p:spPr>
            <p:txBody>
              <a:bodyPr wrap="none" anchor="ctr">
                <a:flatTx/>
              </a:bodyPr>
              <a:lstStyle/>
              <a:p>
                <a:endParaRPr lang="en-US" dirty="0">
                  <a:latin typeface="Calibri"/>
                  <a:ea typeface="Times New Roman"/>
                  <a:cs typeface="Calibri"/>
                </a:endParaRPr>
              </a:p>
            </p:txBody>
          </p:sp>
          <p:sp>
            <p:nvSpPr>
              <p:cNvPr id="95" name="Rectangle 873">
                <a:extLst>
                  <a:ext uri="{FF2B5EF4-FFF2-40B4-BE49-F238E27FC236}">
                    <a16:creationId xmlns:a16="http://schemas.microsoft.com/office/drawing/2014/main" id="{4223EEB1-BA2F-7E44-9AD3-57893986BD11}"/>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b"/>
              <a:lstStyle/>
              <a:p>
                <a:pPr algn="ctr"/>
                <a:r>
                  <a:rPr lang="en-GB" dirty="0">
                    <a:latin typeface="Calibri"/>
                    <a:ea typeface="Times New Roman"/>
                    <a:cs typeface="Calibri"/>
                  </a:rPr>
                  <a:t>c2</a:t>
                </a:r>
              </a:p>
            </p:txBody>
          </p:sp>
          <p:sp>
            <p:nvSpPr>
              <p:cNvPr id="96" name="Freeform 875">
                <a:extLst>
                  <a:ext uri="{FF2B5EF4-FFF2-40B4-BE49-F238E27FC236}">
                    <a16:creationId xmlns:a16="http://schemas.microsoft.com/office/drawing/2014/main" id="{B402AFE3-8865-B841-B11C-2494203A979F}"/>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Times New Roman"/>
                  <a:cs typeface="Calibri"/>
                </a:endParaRPr>
              </a:p>
            </p:txBody>
          </p:sp>
        </p:grpSp>
      </p:grpSp>
    </p:spTree>
    <p:extLst>
      <p:ext uri="{BB962C8B-B14F-4D97-AF65-F5344CB8AC3E}">
        <p14:creationId xmlns:p14="http://schemas.microsoft.com/office/powerpoint/2010/main" val="233392137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 per the Book</a:t>
            </a:r>
          </a:p>
        </p:txBody>
      </p:sp>
      <p:sp>
        <p:nvSpPr>
          <p:cNvPr id="3" name="Content Placeholder 2"/>
          <p:cNvSpPr>
            <a:spLocks noGrp="1"/>
          </p:cNvSpPr>
          <p:nvPr>
            <p:ph idx="1"/>
          </p:nvPr>
        </p:nvSpPr>
        <p:spPr/>
        <p:txBody>
          <a:bodyPr numCol="2">
            <a:normAutofit/>
          </a:bodyPr>
          <a:lstStyle/>
          <a:p>
            <a:pPr marL="0" indent="0">
              <a:buNone/>
              <a:tabLst>
                <a:tab pos="449263" algn="l"/>
              </a:tabLst>
            </a:pPr>
            <a:r>
              <a:rPr lang="en-US" dirty="0"/>
              <a:t>2.1 </a:t>
            </a:r>
            <a:r>
              <a:rPr lang="en-US" i="1" dirty="0"/>
              <a:t>State-variable representation</a:t>
            </a:r>
          </a:p>
          <a:p>
            <a:pPr lvl="1"/>
            <a:r>
              <a:rPr lang="en-US" dirty="0"/>
              <a:t>State = {values of variables}; action = changes to those values</a:t>
            </a:r>
          </a:p>
          <a:p>
            <a:pPr marL="0" indent="0">
              <a:buNone/>
              <a:tabLst>
                <a:tab pos="449263" algn="l"/>
              </a:tabLst>
            </a:pPr>
            <a:r>
              <a:rPr lang="en-US" dirty="0"/>
              <a:t>2.2 </a:t>
            </a:r>
            <a:r>
              <a:rPr lang="en-US" i="1" dirty="0"/>
              <a:t>Forward state-space search</a:t>
            </a:r>
          </a:p>
          <a:p>
            <a:pPr lvl="1"/>
            <a:r>
              <a:rPr lang="en-US" dirty="0"/>
              <a:t>Start at initial state, look for sequence of actions that achieve goal</a:t>
            </a:r>
          </a:p>
          <a:p>
            <a:pPr marL="0" indent="0">
              <a:buNone/>
              <a:tabLst>
                <a:tab pos="449263" algn="l"/>
              </a:tabLst>
            </a:pPr>
            <a:r>
              <a:rPr lang="en-US" dirty="0"/>
              <a:t>2.3 </a:t>
            </a:r>
            <a:r>
              <a:rPr lang="en-US" i="1" dirty="0"/>
              <a:t>Heuristic functions</a:t>
            </a:r>
          </a:p>
          <a:p>
            <a:pPr lvl="1"/>
            <a:r>
              <a:rPr lang="en-US" dirty="0"/>
              <a:t>How to guide a forward state-space search</a:t>
            </a:r>
          </a:p>
          <a:p>
            <a:pPr lvl="1"/>
            <a:endParaRPr lang="en-US" dirty="0"/>
          </a:p>
          <a:p>
            <a:pPr lvl="1"/>
            <a:endParaRPr lang="en-US" dirty="0"/>
          </a:p>
          <a:p>
            <a:pPr lvl="1"/>
            <a:endParaRPr lang="en-US" dirty="0"/>
          </a:p>
          <a:p>
            <a:pPr marL="0" indent="0">
              <a:buNone/>
              <a:tabLst>
                <a:tab pos="449263" algn="l"/>
              </a:tabLst>
            </a:pPr>
            <a:r>
              <a:rPr lang="en-US" b="1" dirty="0">
                <a:solidFill>
                  <a:schemeClr val="accent1"/>
                </a:solidFill>
              </a:rPr>
              <a:t>2.6 </a:t>
            </a:r>
            <a:r>
              <a:rPr lang="en-US" b="1" i="1" dirty="0">
                <a:solidFill>
                  <a:schemeClr val="accent1"/>
                </a:solidFill>
              </a:rPr>
              <a:t>Incorporating planning into an actor</a:t>
            </a:r>
          </a:p>
          <a:p>
            <a:pPr lvl="1"/>
            <a:r>
              <a:rPr lang="en-US" dirty="0">
                <a:solidFill>
                  <a:schemeClr val="accent1"/>
                </a:solidFill>
              </a:rPr>
              <a:t>Online lookahead, unexpected events</a:t>
            </a:r>
          </a:p>
          <a:p>
            <a:pPr marL="0" indent="0">
              <a:buNone/>
              <a:tabLst>
                <a:tab pos="449263" algn="l"/>
              </a:tabLst>
            </a:pPr>
            <a:r>
              <a:rPr lang="en-US" dirty="0"/>
              <a:t>2.4 </a:t>
            </a:r>
            <a:r>
              <a:rPr lang="en-US" i="1" dirty="0"/>
              <a:t>Backward search</a:t>
            </a:r>
          </a:p>
          <a:p>
            <a:pPr lvl="1"/>
            <a:r>
              <a:rPr lang="en-US" dirty="0"/>
              <a:t>Start at goal state, go backwards toward initial state</a:t>
            </a:r>
          </a:p>
          <a:p>
            <a:pPr marL="0" indent="0">
              <a:buNone/>
              <a:tabLst>
                <a:tab pos="449263" algn="l"/>
              </a:tabLst>
            </a:pPr>
            <a:r>
              <a:rPr lang="en-US" dirty="0"/>
              <a:t>2.5 </a:t>
            </a:r>
            <a:r>
              <a:rPr lang="en-US" i="1" dirty="0"/>
              <a:t>Plan-space search</a:t>
            </a:r>
          </a:p>
          <a:p>
            <a:pPr lvl="1"/>
            <a:r>
              <a:rPr lang="en-US" dirty="0"/>
              <a:t>Start with incomplete plan for getting from initial state to goal state, make transformations to fix flaws in the plan</a:t>
            </a:r>
          </a:p>
        </p:txBody>
      </p:sp>
      <p:sp>
        <p:nvSpPr>
          <p:cNvPr id="5" name="Date Placeholder 4">
            <a:extLst>
              <a:ext uri="{FF2B5EF4-FFF2-40B4-BE49-F238E27FC236}">
                <a16:creationId xmlns:a16="http://schemas.microsoft.com/office/drawing/2014/main" id="{DAA28981-1B16-B942-B268-15A9498CA287}"/>
              </a:ext>
            </a:extLst>
          </p:cNvPr>
          <p:cNvSpPr>
            <a:spLocks noGrp="1"/>
          </p:cNvSpPr>
          <p:nvPr>
            <p:ph type="dt" sz="half" idx="2"/>
          </p:nvPr>
        </p:nvSpPr>
        <p:spPr/>
        <p:txBody>
          <a:bodyPr/>
          <a:lstStyle/>
          <a:p>
            <a:r>
              <a:rPr lang="de-DE"/>
              <a:t>Deterministic</a:t>
            </a:r>
            <a:endParaRPr lang="de-DE" dirty="0"/>
          </a:p>
        </p:txBody>
      </p:sp>
      <p:sp>
        <p:nvSpPr>
          <p:cNvPr id="6" name="Footer Placeholder 5">
            <a:extLst>
              <a:ext uri="{FF2B5EF4-FFF2-40B4-BE49-F238E27FC236}">
                <a16:creationId xmlns:a16="http://schemas.microsoft.com/office/drawing/2014/main" id="{DE171F2E-CD47-34F0-912B-AA1113E80BCF}"/>
              </a:ext>
            </a:extLst>
          </p:cNvPr>
          <p:cNvSpPr>
            <a:spLocks noGrp="1"/>
          </p:cNvSpPr>
          <p:nvPr>
            <p:ph type="ftr" sz="quarter" idx="3"/>
          </p:nvPr>
        </p:nvSpPr>
        <p:spPr/>
        <p:txBody>
          <a:bodyPr/>
          <a:lstStyle/>
          <a:p>
            <a:r>
              <a:rPr lang="en-GB"/>
              <a:t>T. Braun - APA</a:t>
            </a:r>
          </a:p>
        </p:txBody>
      </p:sp>
      <p:sp>
        <p:nvSpPr>
          <p:cNvPr id="4" name="Slide Number Placeholder 3">
            <a:extLst>
              <a:ext uri="{FF2B5EF4-FFF2-40B4-BE49-F238E27FC236}">
                <a16:creationId xmlns:a16="http://schemas.microsoft.com/office/drawing/2014/main" id="{C0111836-268A-AA4F-A437-B3723C132983}"/>
              </a:ext>
            </a:extLst>
          </p:cNvPr>
          <p:cNvSpPr>
            <a:spLocks noGrp="1"/>
          </p:cNvSpPr>
          <p:nvPr>
            <p:ph type="sldNum" sz="quarter" idx="4"/>
          </p:nvPr>
        </p:nvSpPr>
        <p:spPr/>
        <p:txBody>
          <a:bodyPr/>
          <a:lstStyle/>
          <a:p>
            <a:fld id="{67C9959E-8E6B-B04C-9955-EA096F41CA7A}" type="slidenum">
              <a:rPr lang="en-GB" smtClean="0"/>
              <a:t>120</a:t>
            </a:fld>
            <a:endParaRPr lang="en-GB"/>
          </a:p>
        </p:txBody>
      </p:sp>
    </p:spTree>
    <p:extLst>
      <p:ext uri="{BB962C8B-B14F-4D97-AF65-F5344CB8AC3E}">
        <p14:creationId xmlns:p14="http://schemas.microsoft.com/office/powerpoint/2010/main" val="218386766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Incorporating Planning into an Actor</a:t>
            </a:r>
          </a:p>
        </p:txBody>
      </p:sp>
      <p:sp>
        <p:nvSpPr>
          <p:cNvPr id="3" name="Content Placeholder 2"/>
          <p:cNvSpPr>
            <a:spLocks noGrp="1"/>
          </p:cNvSpPr>
          <p:nvPr>
            <p:ph sz="half" idx="1"/>
          </p:nvPr>
        </p:nvSpPr>
        <p:spPr/>
        <p:txBody>
          <a:bodyPr/>
          <a:lstStyle/>
          <a:p>
            <a:r>
              <a:rPr lang="en-US" dirty="0"/>
              <a:t>Plans are abstract</a:t>
            </a:r>
          </a:p>
          <a:p>
            <a:pPr lvl="1"/>
            <a:r>
              <a:rPr lang="en-US" dirty="0"/>
              <a:t>Need additional refinement</a:t>
            </a:r>
          </a:p>
          <a:p>
            <a:pPr lvl="1"/>
            <a:r>
              <a:rPr lang="en-US" dirty="0"/>
              <a:t>(Chapter 3 / next lecture)</a:t>
            </a:r>
          </a:p>
          <a:p>
            <a:pPr lvl="1"/>
            <a:endParaRPr lang="en-US" dirty="0"/>
          </a:p>
          <a:p>
            <a:pPr marL="0" indent="0">
              <a:buNone/>
            </a:pPr>
            <a:r>
              <a:rPr lang="en-US" i="1" dirty="0"/>
              <a:t>The best laid schemes o’ mice an’ men,</a:t>
            </a:r>
            <a:br>
              <a:rPr lang="en-US" i="1" dirty="0"/>
            </a:br>
            <a:r>
              <a:rPr lang="en-US" i="1" dirty="0"/>
              <a:t>Gang aft agley.</a:t>
            </a:r>
            <a:br>
              <a:rPr lang="en-US" i="1" baseline="-25000" dirty="0"/>
            </a:br>
            <a:r>
              <a:rPr lang="en-US" i="1" dirty="0"/>
              <a:t>	</a:t>
            </a:r>
            <a:r>
              <a:rPr lang="en-US" dirty="0"/>
              <a:t>–</a:t>
            </a:r>
            <a:r>
              <a:rPr lang="en-US" i="1" dirty="0"/>
              <a:t>Robert Burns</a:t>
            </a:r>
            <a:br>
              <a:rPr lang="en-US" i="1" dirty="0"/>
            </a:br>
            <a:endParaRPr lang="en-US" i="1" dirty="0"/>
          </a:p>
          <a:p>
            <a:r>
              <a:rPr lang="en-US" dirty="0"/>
              <a:t>Plans do not always work </a:t>
            </a:r>
          </a:p>
          <a:p>
            <a:pPr lvl="1"/>
            <a:r>
              <a:rPr lang="en-US" dirty="0"/>
              <a:t>What to do about it?</a:t>
            </a:r>
          </a:p>
        </p:txBody>
      </p:sp>
      <p:sp>
        <p:nvSpPr>
          <p:cNvPr id="5" name="Date Placeholder 4">
            <a:extLst>
              <a:ext uri="{FF2B5EF4-FFF2-40B4-BE49-F238E27FC236}">
                <a16:creationId xmlns:a16="http://schemas.microsoft.com/office/drawing/2014/main" id="{3D1D0C2C-4893-4C4D-A466-8F967F659817}"/>
              </a:ext>
            </a:extLst>
          </p:cNvPr>
          <p:cNvSpPr>
            <a:spLocks noGrp="1"/>
          </p:cNvSpPr>
          <p:nvPr>
            <p:ph type="dt" sz="half" idx="10"/>
          </p:nvPr>
        </p:nvSpPr>
        <p:spPr/>
        <p:txBody>
          <a:bodyPr/>
          <a:lstStyle/>
          <a:p>
            <a:r>
              <a:rPr lang="de-DE"/>
              <a:t>Deterministic</a:t>
            </a:r>
            <a:endParaRPr lang="de-DE" dirty="0"/>
          </a:p>
        </p:txBody>
      </p:sp>
      <p:sp>
        <p:nvSpPr>
          <p:cNvPr id="36" name="Footer Placeholder 35">
            <a:extLst>
              <a:ext uri="{FF2B5EF4-FFF2-40B4-BE49-F238E27FC236}">
                <a16:creationId xmlns:a16="http://schemas.microsoft.com/office/drawing/2014/main" id="{E13082F8-D27F-C114-5250-8188A5D19B59}"/>
              </a:ext>
            </a:extLst>
          </p:cNvPr>
          <p:cNvSpPr>
            <a:spLocks noGrp="1"/>
          </p:cNvSpPr>
          <p:nvPr>
            <p:ph type="ftr" sz="quarter" idx="3"/>
          </p:nvPr>
        </p:nvSpPr>
        <p:spPr/>
        <p:txBody>
          <a:bodyPr/>
          <a:lstStyle/>
          <a:p>
            <a:r>
              <a:rPr lang="en-GB"/>
              <a:t>T. Braun - APA</a:t>
            </a:r>
          </a:p>
        </p:txBody>
      </p:sp>
      <p:sp>
        <p:nvSpPr>
          <p:cNvPr id="4" name="Slide Number Placeholder 3">
            <a:extLst>
              <a:ext uri="{FF2B5EF4-FFF2-40B4-BE49-F238E27FC236}">
                <a16:creationId xmlns:a16="http://schemas.microsoft.com/office/drawing/2014/main" id="{7D5059DF-82A0-CE49-A5AC-D7F683F2F26A}"/>
              </a:ext>
            </a:extLst>
          </p:cNvPr>
          <p:cNvSpPr>
            <a:spLocks noGrp="1"/>
          </p:cNvSpPr>
          <p:nvPr>
            <p:ph type="sldNum" sz="quarter" idx="4"/>
          </p:nvPr>
        </p:nvSpPr>
        <p:spPr/>
        <p:txBody>
          <a:bodyPr/>
          <a:lstStyle/>
          <a:p>
            <a:fld id="{67C9959E-8E6B-B04C-9955-EA096F41CA7A}" type="slidenum">
              <a:rPr lang="en-GB" smtClean="0"/>
              <a:t>121</a:t>
            </a:fld>
            <a:endParaRPr lang="en-GB"/>
          </a:p>
        </p:txBody>
      </p:sp>
      <p:grpSp>
        <p:nvGrpSpPr>
          <p:cNvPr id="37" name="Group 36">
            <a:extLst>
              <a:ext uri="{FF2B5EF4-FFF2-40B4-BE49-F238E27FC236}">
                <a16:creationId xmlns:a16="http://schemas.microsoft.com/office/drawing/2014/main" id="{E7ABF923-264D-BB38-18E8-410891152ADA}"/>
              </a:ext>
            </a:extLst>
          </p:cNvPr>
          <p:cNvGrpSpPr/>
          <p:nvPr/>
        </p:nvGrpSpPr>
        <p:grpSpPr>
          <a:xfrm>
            <a:off x="6836432" y="1709972"/>
            <a:ext cx="4995243" cy="4195940"/>
            <a:chOff x="4556567" y="1651592"/>
            <a:chExt cx="4995243" cy="4195940"/>
          </a:xfrm>
        </p:grpSpPr>
        <p:sp>
          <p:nvSpPr>
            <p:cNvPr id="38" name="Rectangle 37">
              <a:extLst>
                <a:ext uri="{FF2B5EF4-FFF2-40B4-BE49-F238E27FC236}">
                  <a16:creationId xmlns:a16="http://schemas.microsoft.com/office/drawing/2014/main" id="{7AE996E3-7889-DE50-F502-613919469A51}"/>
                </a:ext>
              </a:extLst>
            </p:cNvPr>
            <p:cNvSpPr/>
            <p:nvPr/>
          </p:nvSpPr>
          <p:spPr>
            <a:xfrm>
              <a:off x="4556567" y="1651592"/>
              <a:ext cx="3114233" cy="3055875"/>
            </a:xfrm>
            <a:prstGeom prst="rect">
              <a:avLst/>
            </a:prstGeom>
            <a:solidFill>
              <a:schemeClr val="accent1"/>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2400" dirty="0">
                  <a:solidFill>
                    <a:schemeClr val="tx2"/>
                  </a:solidFill>
                </a:rPr>
                <a:t>Actor</a:t>
              </a:r>
              <a:endParaRPr lang="en-GB" dirty="0">
                <a:solidFill>
                  <a:schemeClr val="tx2"/>
                </a:solidFill>
              </a:endParaRPr>
            </a:p>
          </p:txBody>
        </p:sp>
        <p:sp>
          <p:nvSpPr>
            <p:cNvPr id="39" name="TextBox 38">
              <a:extLst>
                <a:ext uri="{FF2B5EF4-FFF2-40B4-BE49-F238E27FC236}">
                  <a16:creationId xmlns:a16="http://schemas.microsoft.com/office/drawing/2014/main" id="{54A38E35-544D-CA7D-341A-0CBCCC220CE6}"/>
                </a:ext>
              </a:extLst>
            </p:cNvPr>
            <p:cNvSpPr txBox="1"/>
            <p:nvPr/>
          </p:nvSpPr>
          <p:spPr>
            <a:xfrm>
              <a:off x="4753650" y="2089666"/>
              <a:ext cx="2717144" cy="1398602"/>
            </a:xfrm>
            <a:prstGeom prst="rect">
              <a:avLst/>
            </a:prstGeom>
            <a:solidFill>
              <a:schemeClr val="accent1">
                <a:lumMod val="20000"/>
                <a:lumOff val="80000"/>
              </a:schemeClr>
            </a:solidFill>
            <a:ln w="19050">
              <a:solidFill>
                <a:schemeClr val="bg2"/>
              </a:solidFill>
            </a:ln>
          </p:spPr>
          <p:txBody>
            <a:bodyPr wrap="square" rtlCol="0">
              <a:noAutofit/>
            </a:bodyPr>
            <a:lstStyle/>
            <a:p>
              <a:pPr algn="ctr"/>
              <a:r>
                <a:rPr lang="en-GB" dirty="0">
                  <a:solidFill>
                    <a:schemeClr val="bg2"/>
                  </a:solidFill>
                </a:rPr>
                <a:t>Deliberation components</a:t>
              </a:r>
            </a:p>
          </p:txBody>
        </p:sp>
        <p:sp>
          <p:nvSpPr>
            <p:cNvPr id="40" name="TextBox 39">
              <a:extLst>
                <a:ext uri="{FF2B5EF4-FFF2-40B4-BE49-F238E27FC236}">
                  <a16:creationId xmlns:a16="http://schemas.microsoft.com/office/drawing/2014/main" id="{E1AB03BA-278D-B215-5497-5B3067FFE4A0}"/>
                </a:ext>
              </a:extLst>
            </p:cNvPr>
            <p:cNvSpPr txBox="1"/>
            <p:nvPr/>
          </p:nvSpPr>
          <p:spPr>
            <a:xfrm>
              <a:off x="6192613" y="2480733"/>
              <a:ext cx="995588" cy="369332"/>
            </a:xfrm>
            <a:prstGeom prst="rect">
              <a:avLst/>
            </a:prstGeom>
            <a:solidFill>
              <a:schemeClr val="tx2"/>
            </a:solidFill>
            <a:ln w="19050">
              <a:solidFill>
                <a:schemeClr val="bg2"/>
              </a:solidFill>
            </a:ln>
          </p:spPr>
          <p:txBody>
            <a:bodyPr wrap="square" rtlCol="0">
              <a:spAutoFit/>
            </a:bodyPr>
            <a:lstStyle/>
            <a:p>
              <a:pPr algn="ctr"/>
              <a:r>
                <a:rPr lang="en-GB" dirty="0">
                  <a:solidFill>
                    <a:schemeClr val="bg2"/>
                  </a:solidFill>
                </a:rPr>
                <a:t>Planning</a:t>
              </a:r>
            </a:p>
          </p:txBody>
        </p:sp>
        <p:sp>
          <p:nvSpPr>
            <p:cNvPr id="41" name="TextBox 40">
              <a:extLst>
                <a:ext uri="{FF2B5EF4-FFF2-40B4-BE49-F238E27FC236}">
                  <a16:creationId xmlns:a16="http://schemas.microsoft.com/office/drawing/2014/main" id="{02BEC24B-7B31-FB22-B36E-34D51EB2D9E9}"/>
                </a:ext>
              </a:extLst>
            </p:cNvPr>
            <p:cNvSpPr txBox="1"/>
            <p:nvPr/>
          </p:nvSpPr>
          <p:spPr>
            <a:xfrm>
              <a:off x="4998813" y="2994707"/>
              <a:ext cx="995588" cy="369332"/>
            </a:xfrm>
            <a:prstGeom prst="rect">
              <a:avLst/>
            </a:prstGeom>
            <a:solidFill>
              <a:schemeClr val="tx2"/>
            </a:solidFill>
            <a:ln w="19050">
              <a:solidFill>
                <a:schemeClr val="bg2"/>
              </a:solidFill>
            </a:ln>
          </p:spPr>
          <p:txBody>
            <a:bodyPr wrap="square" rtlCol="0">
              <a:spAutoFit/>
            </a:bodyPr>
            <a:lstStyle/>
            <a:p>
              <a:pPr algn="ctr"/>
              <a:r>
                <a:rPr lang="en-GB" dirty="0">
                  <a:solidFill>
                    <a:schemeClr val="bg2"/>
                  </a:solidFill>
                </a:rPr>
                <a:t>Acting</a:t>
              </a:r>
            </a:p>
          </p:txBody>
        </p:sp>
        <p:cxnSp>
          <p:nvCxnSpPr>
            <p:cNvPr id="42" name="Straight Arrow Connector 41">
              <a:extLst>
                <a:ext uri="{FF2B5EF4-FFF2-40B4-BE49-F238E27FC236}">
                  <a16:creationId xmlns:a16="http://schemas.microsoft.com/office/drawing/2014/main" id="{ECC728A7-11E9-A3CC-99DC-49DDBB1953D1}"/>
                </a:ext>
              </a:extLst>
            </p:cNvPr>
            <p:cNvCxnSpPr>
              <a:stCxn id="41" idx="0"/>
              <a:endCxn id="40" idx="1"/>
            </p:cNvCxnSpPr>
            <p:nvPr/>
          </p:nvCxnSpPr>
          <p:spPr>
            <a:xfrm flipV="1">
              <a:off x="5496607" y="2665399"/>
              <a:ext cx="696006" cy="329308"/>
            </a:xfrm>
            <a:prstGeom prst="straightConnector1">
              <a:avLst/>
            </a:prstGeom>
            <a:ln w="19050">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313C4560-B080-6DF1-48C9-5635C7354704}"/>
                </a:ext>
              </a:extLst>
            </p:cNvPr>
            <p:cNvCxnSpPr>
              <a:stCxn id="40" idx="2"/>
              <a:endCxn id="41" idx="3"/>
            </p:cNvCxnSpPr>
            <p:nvPr/>
          </p:nvCxnSpPr>
          <p:spPr>
            <a:xfrm flipH="1">
              <a:off x="5994401" y="2850065"/>
              <a:ext cx="696006" cy="329308"/>
            </a:xfrm>
            <a:prstGeom prst="straightConnector1">
              <a:avLst/>
            </a:prstGeom>
            <a:ln w="19050">
              <a:solidFill>
                <a:schemeClr val="bg2"/>
              </a:solidFill>
              <a:tailEnd type="triangle"/>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E049398F-3482-5737-3F6B-D1F946ADE600}"/>
                </a:ext>
              </a:extLst>
            </p:cNvPr>
            <p:cNvSpPr txBox="1"/>
            <p:nvPr/>
          </p:nvSpPr>
          <p:spPr>
            <a:xfrm>
              <a:off x="5038790" y="2480733"/>
              <a:ext cx="915635" cy="369332"/>
            </a:xfrm>
            <a:prstGeom prst="rect">
              <a:avLst/>
            </a:prstGeom>
            <a:noFill/>
          </p:spPr>
          <p:txBody>
            <a:bodyPr wrap="none" rtlCol="0">
              <a:spAutoFit/>
            </a:bodyPr>
            <a:lstStyle/>
            <a:p>
              <a:r>
                <a:rPr lang="en-GB" i="1" dirty="0">
                  <a:solidFill>
                    <a:schemeClr val="bg2"/>
                  </a:solidFill>
                </a:rPr>
                <a:t>Queries</a:t>
              </a:r>
            </a:p>
          </p:txBody>
        </p:sp>
        <p:sp>
          <p:nvSpPr>
            <p:cNvPr id="45" name="TextBox 44">
              <a:extLst>
                <a:ext uri="{FF2B5EF4-FFF2-40B4-BE49-F238E27FC236}">
                  <a16:creationId xmlns:a16="http://schemas.microsoft.com/office/drawing/2014/main" id="{B44D10EA-876A-7537-5DA1-D156BC17A7A3}"/>
                </a:ext>
              </a:extLst>
            </p:cNvPr>
            <p:cNvSpPr txBox="1"/>
            <p:nvPr/>
          </p:nvSpPr>
          <p:spPr>
            <a:xfrm>
              <a:off x="6348807" y="2994707"/>
              <a:ext cx="683200" cy="369332"/>
            </a:xfrm>
            <a:prstGeom prst="rect">
              <a:avLst/>
            </a:prstGeom>
            <a:noFill/>
          </p:spPr>
          <p:txBody>
            <a:bodyPr wrap="none" rtlCol="0">
              <a:spAutoFit/>
            </a:bodyPr>
            <a:lstStyle/>
            <a:p>
              <a:r>
                <a:rPr lang="en-GB" i="1" dirty="0">
                  <a:solidFill>
                    <a:schemeClr val="bg2"/>
                  </a:solidFill>
                </a:rPr>
                <a:t>Plans</a:t>
              </a:r>
            </a:p>
          </p:txBody>
        </p:sp>
        <p:cxnSp>
          <p:nvCxnSpPr>
            <p:cNvPr id="46" name="Straight Arrow Connector 45">
              <a:extLst>
                <a:ext uri="{FF2B5EF4-FFF2-40B4-BE49-F238E27FC236}">
                  <a16:creationId xmlns:a16="http://schemas.microsoft.com/office/drawing/2014/main" id="{C9F3E549-0406-AA8D-7954-D7E6CDEAB81C}"/>
                </a:ext>
              </a:extLst>
            </p:cNvPr>
            <p:cNvCxnSpPr/>
            <p:nvPr/>
          </p:nvCxnSpPr>
          <p:spPr>
            <a:xfrm>
              <a:off x="5791200" y="3479800"/>
              <a:ext cx="0" cy="702733"/>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C36BE565-B1AD-7E73-06D8-444A94B78CCE}"/>
                </a:ext>
              </a:extLst>
            </p:cNvPr>
            <p:cNvCxnSpPr>
              <a:cxnSpLocks/>
            </p:cNvCxnSpPr>
            <p:nvPr/>
          </p:nvCxnSpPr>
          <p:spPr>
            <a:xfrm flipV="1">
              <a:off x="6348807" y="3479800"/>
              <a:ext cx="0" cy="702733"/>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F8649770-4E62-5623-79AD-D3E3698E5C5B}"/>
                </a:ext>
              </a:extLst>
            </p:cNvPr>
            <p:cNvSpPr txBox="1"/>
            <p:nvPr/>
          </p:nvSpPr>
          <p:spPr>
            <a:xfrm>
              <a:off x="4753650" y="4182533"/>
              <a:ext cx="2717144" cy="381000"/>
            </a:xfrm>
            <a:prstGeom prst="rect">
              <a:avLst/>
            </a:prstGeom>
            <a:solidFill>
              <a:schemeClr val="accent1">
                <a:lumMod val="20000"/>
                <a:lumOff val="80000"/>
              </a:schemeClr>
            </a:solidFill>
            <a:ln w="19050">
              <a:solidFill>
                <a:schemeClr val="bg2"/>
              </a:solidFill>
            </a:ln>
          </p:spPr>
          <p:txBody>
            <a:bodyPr wrap="square" rtlCol="0">
              <a:spAutoFit/>
            </a:bodyPr>
            <a:lstStyle/>
            <a:p>
              <a:pPr algn="ctr"/>
              <a:r>
                <a:rPr lang="en-GB" dirty="0">
                  <a:solidFill>
                    <a:schemeClr val="bg2"/>
                  </a:solidFill>
                </a:rPr>
                <a:t>Execution platform</a:t>
              </a:r>
            </a:p>
          </p:txBody>
        </p:sp>
        <p:sp>
          <p:nvSpPr>
            <p:cNvPr id="49" name="TextBox 48">
              <a:extLst>
                <a:ext uri="{FF2B5EF4-FFF2-40B4-BE49-F238E27FC236}">
                  <a16:creationId xmlns:a16="http://schemas.microsoft.com/office/drawing/2014/main" id="{012D314F-7AB7-FE6C-4036-CF454B1ADBF6}"/>
                </a:ext>
              </a:extLst>
            </p:cNvPr>
            <p:cNvSpPr txBox="1"/>
            <p:nvPr/>
          </p:nvSpPr>
          <p:spPr>
            <a:xfrm>
              <a:off x="6381222" y="3649638"/>
              <a:ext cx="977447" cy="369332"/>
            </a:xfrm>
            <a:prstGeom prst="rect">
              <a:avLst/>
            </a:prstGeom>
            <a:noFill/>
            <a:ln>
              <a:noFill/>
            </a:ln>
          </p:spPr>
          <p:txBody>
            <a:bodyPr wrap="none" rtlCol="0">
              <a:spAutoFit/>
            </a:bodyPr>
            <a:lstStyle/>
            <a:p>
              <a:r>
                <a:rPr lang="en-GB" i="1" dirty="0">
                  <a:solidFill>
                    <a:schemeClr val="tx2"/>
                  </a:solidFill>
                </a:rPr>
                <a:t>Percepts</a:t>
              </a:r>
            </a:p>
          </p:txBody>
        </p:sp>
        <p:sp>
          <p:nvSpPr>
            <p:cNvPr id="50" name="TextBox 49">
              <a:extLst>
                <a:ext uri="{FF2B5EF4-FFF2-40B4-BE49-F238E27FC236}">
                  <a16:creationId xmlns:a16="http://schemas.microsoft.com/office/drawing/2014/main" id="{05367D51-3CF9-7374-3166-FD4DBA14B2EC}"/>
                </a:ext>
              </a:extLst>
            </p:cNvPr>
            <p:cNvSpPr txBox="1"/>
            <p:nvPr/>
          </p:nvSpPr>
          <p:spPr>
            <a:xfrm>
              <a:off x="4580759" y="3649638"/>
              <a:ext cx="1234633" cy="369332"/>
            </a:xfrm>
            <a:prstGeom prst="rect">
              <a:avLst/>
            </a:prstGeom>
            <a:noFill/>
            <a:ln>
              <a:noFill/>
            </a:ln>
          </p:spPr>
          <p:txBody>
            <a:bodyPr wrap="none" rtlCol="0">
              <a:spAutoFit/>
            </a:bodyPr>
            <a:lstStyle/>
            <a:p>
              <a:r>
                <a:rPr lang="en-GB" i="1" dirty="0">
                  <a:solidFill>
                    <a:schemeClr val="tx2"/>
                  </a:solidFill>
                </a:rPr>
                <a:t>Commands</a:t>
              </a:r>
            </a:p>
          </p:txBody>
        </p:sp>
        <p:sp>
          <p:nvSpPr>
            <p:cNvPr id="51" name="TextBox 50">
              <a:extLst>
                <a:ext uri="{FF2B5EF4-FFF2-40B4-BE49-F238E27FC236}">
                  <a16:creationId xmlns:a16="http://schemas.microsoft.com/office/drawing/2014/main" id="{09877551-62D0-297F-8B63-087804D70D9D}"/>
                </a:ext>
              </a:extLst>
            </p:cNvPr>
            <p:cNvSpPr txBox="1"/>
            <p:nvPr/>
          </p:nvSpPr>
          <p:spPr>
            <a:xfrm>
              <a:off x="8796282" y="2465801"/>
              <a:ext cx="755528" cy="646331"/>
            </a:xfrm>
            <a:prstGeom prst="rect">
              <a:avLst/>
            </a:prstGeom>
            <a:noFill/>
          </p:spPr>
          <p:txBody>
            <a:bodyPr wrap="square" rtlCol="0">
              <a:spAutoFit/>
            </a:bodyPr>
            <a:lstStyle/>
            <a:p>
              <a:r>
                <a:rPr lang="en-GB" dirty="0">
                  <a:solidFill>
                    <a:schemeClr val="accent4"/>
                  </a:solidFill>
                </a:rPr>
                <a:t>Other</a:t>
              </a:r>
            </a:p>
            <a:p>
              <a:r>
                <a:rPr lang="en-GB" dirty="0">
                  <a:solidFill>
                    <a:schemeClr val="accent4"/>
                  </a:solidFill>
                </a:rPr>
                <a:t>actors</a:t>
              </a:r>
            </a:p>
          </p:txBody>
        </p:sp>
        <p:sp>
          <p:nvSpPr>
            <p:cNvPr id="52" name="TextBox 51">
              <a:extLst>
                <a:ext uri="{FF2B5EF4-FFF2-40B4-BE49-F238E27FC236}">
                  <a16:creationId xmlns:a16="http://schemas.microsoft.com/office/drawing/2014/main" id="{8F0D1815-FEDF-DCDA-19EB-64E7D70D84E3}"/>
                </a:ext>
              </a:extLst>
            </p:cNvPr>
            <p:cNvSpPr txBox="1"/>
            <p:nvPr/>
          </p:nvSpPr>
          <p:spPr>
            <a:xfrm>
              <a:off x="5394643" y="5478200"/>
              <a:ext cx="1593484" cy="369332"/>
            </a:xfrm>
            <a:prstGeom prst="rect">
              <a:avLst/>
            </a:prstGeom>
            <a:noFill/>
          </p:spPr>
          <p:txBody>
            <a:bodyPr wrap="square" rtlCol="0">
              <a:spAutoFit/>
            </a:bodyPr>
            <a:lstStyle/>
            <a:p>
              <a:r>
                <a:rPr lang="en-GB" dirty="0">
                  <a:solidFill>
                    <a:schemeClr val="accent4"/>
                  </a:solidFill>
                </a:rPr>
                <a:t>External world</a:t>
              </a:r>
            </a:p>
          </p:txBody>
        </p:sp>
        <p:grpSp>
          <p:nvGrpSpPr>
            <p:cNvPr id="53" name="Group 52">
              <a:extLst>
                <a:ext uri="{FF2B5EF4-FFF2-40B4-BE49-F238E27FC236}">
                  <a16:creationId xmlns:a16="http://schemas.microsoft.com/office/drawing/2014/main" id="{F0713972-C58A-1893-5702-CF2A1241E08B}"/>
                </a:ext>
              </a:extLst>
            </p:cNvPr>
            <p:cNvGrpSpPr/>
            <p:nvPr/>
          </p:nvGrpSpPr>
          <p:grpSpPr>
            <a:xfrm>
              <a:off x="5271600" y="5380561"/>
              <a:ext cx="1735395" cy="271331"/>
              <a:chOff x="5315480" y="5257798"/>
              <a:chExt cx="1735395" cy="271331"/>
            </a:xfrm>
          </p:grpSpPr>
          <p:sp>
            <p:nvSpPr>
              <p:cNvPr id="65" name="Arc 64">
                <a:extLst>
                  <a:ext uri="{FF2B5EF4-FFF2-40B4-BE49-F238E27FC236}">
                    <a16:creationId xmlns:a16="http://schemas.microsoft.com/office/drawing/2014/main" id="{CF773253-72C1-7D3C-F75A-AAA252906BC3}"/>
                  </a:ext>
                </a:extLst>
              </p:cNvPr>
              <p:cNvSpPr/>
              <p:nvPr/>
            </p:nvSpPr>
            <p:spPr>
              <a:xfrm>
                <a:off x="5315480" y="5257800"/>
                <a:ext cx="1716527" cy="271329"/>
              </a:xfrm>
              <a:prstGeom prst="arc">
                <a:avLst/>
              </a:prstGeom>
              <a:ln w="57150">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66" name="Arc 65">
                <a:extLst>
                  <a:ext uri="{FF2B5EF4-FFF2-40B4-BE49-F238E27FC236}">
                    <a16:creationId xmlns:a16="http://schemas.microsoft.com/office/drawing/2014/main" id="{EFC083DC-205A-4CAB-1C73-D44CEDFA359A}"/>
                  </a:ext>
                </a:extLst>
              </p:cNvPr>
              <p:cNvSpPr/>
              <p:nvPr/>
            </p:nvSpPr>
            <p:spPr>
              <a:xfrm flipH="1">
                <a:off x="5334348" y="5257798"/>
                <a:ext cx="1716527" cy="271329"/>
              </a:xfrm>
              <a:prstGeom prst="arc">
                <a:avLst/>
              </a:prstGeom>
              <a:ln w="57150">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grpSp>
          <p:nvGrpSpPr>
            <p:cNvPr id="54" name="Group 53">
              <a:extLst>
                <a:ext uri="{FF2B5EF4-FFF2-40B4-BE49-F238E27FC236}">
                  <a16:creationId xmlns:a16="http://schemas.microsoft.com/office/drawing/2014/main" id="{25D7FDD6-369F-A9D4-9B99-8A4D2B4C68EB}"/>
                </a:ext>
              </a:extLst>
            </p:cNvPr>
            <p:cNvGrpSpPr/>
            <p:nvPr/>
          </p:nvGrpSpPr>
          <p:grpSpPr>
            <a:xfrm rot="16200000">
              <a:off x="8025237" y="2694399"/>
              <a:ext cx="1735416" cy="271341"/>
              <a:chOff x="5315484" y="5702508"/>
              <a:chExt cx="1735416" cy="271341"/>
            </a:xfrm>
          </p:grpSpPr>
          <p:sp>
            <p:nvSpPr>
              <p:cNvPr id="63" name="Arc 62">
                <a:extLst>
                  <a:ext uri="{FF2B5EF4-FFF2-40B4-BE49-F238E27FC236}">
                    <a16:creationId xmlns:a16="http://schemas.microsoft.com/office/drawing/2014/main" id="{3BFD8C93-514E-735F-F76D-671B3226C888}"/>
                  </a:ext>
                </a:extLst>
              </p:cNvPr>
              <p:cNvSpPr/>
              <p:nvPr/>
            </p:nvSpPr>
            <p:spPr>
              <a:xfrm>
                <a:off x="5315484" y="5702508"/>
                <a:ext cx="1716527" cy="271329"/>
              </a:xfrm>
              <a:prstGeom prst="arc">
                <a:avLst/>
              </a:prstGeom>
              <a:ln w="57150">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64" name="Arc 63">
                <a:extLst>
                  <a:ext uri="{FF2B5EF4-FFF2-40B4-BE49-F238E27FC236}">
                    <a16:creationId xmlns:a16="http://schemas.microsoft.com/office/drawing/2014/main" id="{B1384BFD-EAFB-D809-CBB8-8617F09AD4AA}"/>
                  </a:ext>
                </a:extLst>
              </p:cNvPr>
              <p:cNvSpPr/>
              <p:nvPr/>
            </p:nvSpPr>
            <p:spPr>
              <a:xfrm flipH="1">
                <a:off x="5334373" y="5702520"/>
                <a:ext cx="1716527" cy="271329"/>
              </a:xfrm>
              <a:prstGeom prst="arc">
                <a:avLst/>
              </a:prstGeom>
              <a:ln w="57150">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cxnSp>
          <p:nvCxnSpPr>
            <p:cNvPr id="55" name="Straight Arrow Connector 54">
              <a:extLst>
                <a:ext uri="{FF2B5EF4-FFF2-40B4-BE49-F238E27FC236}">
                  <a16:creationId xmlns:a16="http://schemas.microsoft.com/office/drawing/2014/main" id="{D82CA4B5-B662-5309-6C65-BD2724FDE5F6}"/>
                </a:ext>
              </a:extLst>
            </p:cNvPr>
            <p:cNvCxnSpPr>
              <a:cxnSpLocks/>
            </p:cNvCxnSpPr>
            <p:nvPr/>
          </p:nvCxnSpPr>
          <p:spPr>
            <a:xfrm>
              <a:off x="5823615" y="4571999"/>
              <a:ext cx="0" cy="795600"/>
            </a:xfrm>
            <a:prstGeom prst="straightConnector1">
              <a:avLst/>
            </a:prstGeom>
            <a:ln w="28575">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DC6573AC-A23D-039C-1503-986369C3708F}"/>
                </a:ext>
              </a:extLst>
            </p:cNvPr>
            <p:cNvCxnSpPr>
              <a:cxnSpLocks/>
            </p:cNvCxnSpPr>
            <p:nvPr/>
          </p:nvCxnSpPr>
          <p:spPr>
            <a:xfrm flipV="1">
              <a:off x="6381222" y="4563533"/>
              <a:ext cx="0" cy="792238"/>
            </a:xfrm>
            <a:prstGeom prst="straightConnector1">
              <a:avLst/>
            </a:prstGeom>
            <a:ln w="28575">
              <a:solidFill>
                <a:schemeClr val="bg2"/>
              </a:solidFill>
              <a:tailEnd type="triangle"/>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540D1074-BA4E-B5D4-CBEE-52EAE9001EA4}"/>
                </a:ext>
              </a:extLst>
            </p:cNvPr>
            <p:cNvSpPr txBox="1"/>
            <p:nvPr/>
          </p:nvSpPr>
          <p:spPr>
            <a:xfrm>
              <a:off x="6389445" y="4875590"/>
              <a:ext cx="840295" cy="369332"/>
            </a:xfrm>
            <a:prstGeom prst="rect">
              <a:avLst/>
            </a:prstGeom>
            <a:noFill/>
            <a:ln>
              <a:noFill/>
            </a:ln>
          </p:spPr>
          <p:txBody>
            <a:bodyPr wrap="none" rtlCol="0">
              <a:spAutoFit/>
            </a:bodyPr>
            <a:lstStyle/>
            <a:p>
              <a:r>
                <a:rPr lang="en-GB" i="1" dirty="0">
                  <a:solidFill>
                    <a:schemeClr val="bg2"/>
                  </a:solidFill>
                </a:rPr>
                <a:t>Signals</a:t>
              </a:r>
            </a:p>
          </p:txBody>
        </p:sp>
        <p:sp>
          <p:nvSpPr>
            <p:cNvPr id="58" name="TextBox 57">
              <a:extLst>
                <a:ext uri="{FF2B5EF4-FFF2-40B4-BE49-F238E27FC236}">
                  <a16:creationId xmlns:a16="http://schemas.microsoft.com/office/drawing/2014/main" id="{981123E5-30BB-DCC2-5CAE-CC678B024D82}"/>
                </a:ext>
              </a:extLst>
            </p:cNvPr>
            <p:cNvSpPr txBox="1"/>
            <p:nvPr/>
          </p:nvSpPr>
          <p:spPr>
            <a:xfrm>
              <a:off x="4588982" y="4875590"/>
              <a:ext cx="1184940" cy="369332"/>
            </a:xfrm>
            <a:prstGeom prst="rect">
              <a:avLst/>
            </a:prstGeom>
            <a:noFill/>
            <a:ln>
              <a:noFill/>
            </a:ln>
          </p:spPr>
          <p:txBody>
            <a:bodyPr wrap="none" rtlCol="0">
              <a:spAutoFit/>
            </a:bodyPr>
            <a:lstStyle/>
            <a:p>
              <a:r>
                <a:rPr lang="en-GB" i="1" dirty="0">
                  <a:solidFill>
                    <a:schemeClr val="bg2"/>
                  </a:solidFill>
                </a:rPr>
                <a:t>Actuations</a:t>
              </a:r>
            </a:p>
          </p:txBody>
        </p:sp>
        <p:cxnSp>
          <p:nvCxnSpPr>
            <p:cNvPr id="59" name="Straight Arrow Connector 58">
              <a:extLst>
                <a:ext uri="{FF2B5EF4-FFF2-40B4-BE49-F238E27FC236}">
                  <a16:creationId xmlns:a16="http://schemas.microsoft.com/office/drawing/2014/main" id="{5B385A9A-8B6B-CBD1-210B-D5024FDA2044}"/>
                </a:ext>
              </a:extLst>
            </p:cNvPr>
            <p:cNvCxnSpPr>
              <a:cxnSpLocks/>
            </p:cNvCxnSpPr>
            <p:nvPr/>
          </p:nvCxnSpPr>
          <p:spPr>
            <a:xfrm flipH="1">
              <a:off x="7470796" y="3014719"/>
              <a:ext cx="1286479" cy="0"/>
            </a:xfrm>
            <a:prstGeom prst="straightConnector1">
              <a:avLst/>
            </a:prstGeom>
            <a:ln w="28575">
              <a:solidFill>
                <a:schemeClr val="bg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5AF49BBB-12D8-CDC5-F4A0-8BB152160014}"/>
                </a:ext>
              </a:extLst>
            </p:cNvPr>
            <p:cNvCxnSpPr>
              <a:cxnSpLocks/>
            </p:cNvCxnSpPr>
            <p:nvPr/>
          </p:nvCxnSpPr>
          <p:spPr>
            <a:xfrm flipH="1">
              <a:off x="7470795" y="2591591"/>
              <a:ext cx="1286480" cy="0"/>
            </a:xfrm>
            <a:prstGeom prst="straightConnector1">
              <a:avLst/>
            </a:prstGeom>
            <a:ln w="28575">
              <a:solidFill>
                <a:schemeClr val="bg2"/>
              </a:solidFill>
              <a:tailEnd type="triangle"/>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6FA686AF-34FB-B9D8-CC5A-8AE8F3CF16CE}"/>
                </a:ext>
              </a:extLst>
            </p:cNvPr>
            <p:cNvSpPr txBox="1"/>
            <p:nvPr/>
          </p:nvSpPr>
          <p:spPr>
            <a:xfrm>
              <a:off x="7674785" y="3068633"/>
              <a:ext cx="1109599" cy="369332"/>
            </a:xfrm>
            <a:prstGeom prst="rect">
              <a:avLst/>
            </a:prstGeom>
            <a:noFill/>
            <a:ln>
              <a:noFill/>
            </a:ln>
          </p:spPr>
          <p:txBody>
            <a:bodyPr wrap="none" rtlCol="0">
              <a:spAutoFit/>
            </a:bodyPr>
            <a:lstStyle/>
            <a:p>
              <a:r>
                <a:rPr lang="en-GB" i="1" dirty="0">
                  <a:solidFill>
                    <a:schemeClr val="bg2"/>
                  </a:solidFill>
                </a:rPr>
                <a:t>Messages</a:t>
              </a:r>
            </a:p>
          </p:txBody>
        </p:sp>
        <p:sp>
          <p:nvSpPr>
            <p:cNvPr id="62" name="TextBox 61">
              <a:extLst>
                <a:ext uri="{FF2B5EF4-FFF2-40B4-BE49-F238E27FC236}">
                  <a16:creationId xmlns:a16="http://schemas.microsoft.com/office/drawing/2014/main" id="{67E1C5B3-7814-D281-4023-76791233641F}"/>
                </a:ext>
              </a:extLst>
            </p:cNvPr>
            <p:cNvSpPr txBox="1"/>
            <p:nvPr/>
          </p:nvSpPr>
          <p:spPr>
            <a:xfrm>
              <a:off x="7658219" y="2169921"/>
              <a:ext cx="1148071" cy="369332"/>
            </a:xfrm>
            <a:prstGeom prst="rect">
              <a:avLst/>
            </a:prstGeom>
            <a:noFill/>
            <a:ln>
              <a:noFill/>
            </a:ln>
          </p:spPr>
          <p:txBody>
            <a:bodyPr wrap="none" rtlCol="0">
              <a:spAutoFit/>
            </a:bodyPr>
            <a:lstStyle/>
            <a:p>
              <a:r>
                <a:rPr lang="en-GB" i="1" dirty="0">
                  <a:solidFill>
                    <a:schemeClr val="bg2"/>
                  </a:solidFill>
                </a:rPr>
                <a:t>Objectives</a:t>
              </a:r>
            </a:p>
          </p:txBody>
        </p:sp>
      </p:grpSp>
    </p:spTree>
    <p:extLst>
      <p:ext uri="{BB962C8B-B14F-4D97-AF65-F5344CB8AC3E}">
        <p14:creationId xmlns:p14="http://schemas.microsoft.com/office/powerpoint/2010/main" val="56137555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CDD74D1-73CC-7A43-A909-D8BAB9A24ED3}"/>
              </a:ext>
            </a:extLst>
          </p:cNvPr>
          <p:cNvSpPr>
            <a:spLocks noGrp="1"/>
          </p:cNvSpPr>
          <p:nvPr>
            <p:ph type="title"/>
          </p:nvPr>
        </p:nvSpPr>
        <p:spPr/>
        <p:txBody>
          <a:bodyPr/>
          <a:lstStyle/>
          <a:p>
            <a:r>
              <a:rPr lang="en-GB" dirty="0"/>
              <a:t>Service Robot</a:t>
            </a:r>
          </a:p>
        </p:txBody>
      </p:sp>
      <mc:AlternateContent xmlns:mc="http://schemas.openxmlformats.org/markup-compatibility/2006" xmlns:a14="http://schemas.microsoft.com/office/drawing/2010/main">
        <mc:Choice Requires="a14">
          <p:sp>
            <p:nvSpPr>
              <p:cNvPr id="8" name="Content Placeholder 7">
                <a:extLst>
                  <a:ext uri="{FF2B5EF4-FFF2-40B4-BE49-F238E27FC236}">
                    <a16:creationId xmlns:a16="http://schemas.microsoft.com/office/drawing/2014/main" id="{EC9B55D5-EDA3-9F4C-BE23-89CDEE0FFA32}"/>
                  </a:ext>
                </a:extLst>
              </p:cNvPr>
              <p:cNvSpPr>
                <a:spLocks noGrp="1"/>
              </p:cNvSpPr>
              <p:nvPr>
                <p:ph idx="1"/>
              </p:nvPr>
            </p:nvSpPr>
            <p:spPr/>
            <p:txBody>
              <a:bodyPr>
                <a:normAutofit/>
              </a:bodyPr>
              <a:lstStyle/>
              <a:p>
                <a14:m>
                  <m:oMath xmlns:m="http://schemas.openxmlformats.org/officeDocument/2006/math">
                    <m:sSub>
                      <m:sSubPr>
                        <m:ctrlPr>
                          <a:rPr lang="de-DE" b="0" i="1" dirty="0" smtClean="0">
                            <a:latin typeface="Cambria Math" panose="02040503050406030204" pitchFamily="18" charset="0"/>
                          </a:rPr>
                        </m:ctrlPr>
                      </m:sSubPr>
                      <m:e>
                        <m:r>
                          <a:rPr lang="en-GB" i="1" dirty="0" smtClean="0">
                            <a:latin typeface="Cambria Math" panose="02040503050406030204" pitchFamily="18" charset="0"/>
                          </a:rPr>
                          <m:t>𝑠</m:t>
                        </m:r>
                      </m:e>
                      <m:sub>
                        <m:r>
                          <a:rPr lang="en-GB" i="1" dirty="0" smtClean="0">
                            <a:latin typeface="Cambria Math" panose="02040503050406030204" pitchFamily="18" charset="0"/>
                          </a:rPr>
                          <m:t>0</m:t>
                        </m:r>
                      </m:sub>
                    </m:sSub>
                    <m:r>
                      <a:rPr lang="en-GB" i="1" dirty="0" smtClean="0">
                        <a:latin typeface="Cambria Math" panose="02040503050406030204" pitchFamily="18" charset="0"/>
                      </a:rPr>
                      <m:t>={</m:t>
                    </m:r>
                    <m:r>
                      <a:rPr lang="en-GB" i="1" dirty="0" err="1">
                        <a:latin typeface="Cambria Math" panose="02040503050406030204" pitchFamily="18" charset="0"/>
                      </a:rPr>
                      <m:t>𝑙𝑜𝑐</m:t>
                    </m:r>
                    <m:d>
                      <m:dPr>
                        <m:ctrlPr>
                          <a:rPr lang="en-GB" i="1" dirty="0">
                            <a:latin typeface="Cambria Math" panose="02040503050406030204" pitchFamily="18" charset="0"/>
                          </a:rPr>
                        </m:ctrlPr>
                      </m:dPr>
                      <m:e>
                        <m:r>
                          <a:rPr lang="en-GB" i="1" dirty="0">
                            <a:latin typeface="Cambria Math" panose="02040503050406030204" pitchFamily="18" charset="0"/>
                          </a:rPr>
                          <m:t>𝑟</m:t>
                        </m:r>
                        <m:r>
                          <a:rPr lang="en-GB" i="1" dirty="0">
                            <a:latin typeface="Cambria Math" panose="02040503050406030204" pitchFamily="18" charset="0"/>
                          </a:rPr>
                          <m:t>1</m:t>
                        </m:r>
                      </m:e>
                    </m:d>
                    <m:r>
                      <a:rPr lang="en-GB" i="1" dirty="0">
                        <a:latin typeface="Cambria Math" panose="02040503050406030204" pitchFamily="18" charset="0"/>
                      </a:rPr>
                      <m:t>=</m:t>
                    </m:r>
                    <m:r>
                      <a:rPr lang="en-GB" i="1" dirty="0">
                        <a:latin typeface="Cambria Math" panose="02040503050406030204" pitchFamily="18" charset="0"/>
                      </a:rPr>
                      <m:t>𝑙𝑜𝑐</m:t>
                    </m:r>
                    <m:r>
                      <a:rPr lang="en-GB" i="1" dirty="0">
                        <a:latin typeface="Cambria Math" panose="02040503050406030204" pitchFamily="18" charset="0"/>
                      </a:rPr>
                      <m:t>3, </m:t>
                    </m:r>
                    <m:r>
                      <a:rPr lang="en-GB" i="1" dirty="0" err="1">
                        <a:latin typeface="Cambria Math" panose="02040503050406030204" pitchFamily="18" charset="0"/>
                      </a:rPr>
                      <m:t>𝑙𝑜𝑐</m:t>
                    </m:r>
                    <m:d>
                      <m:dPr>
                        <m:ctrlPr>
                          <a:rPr lang="en-GB" i="1" dirty="0">
                            <a:latin typeface="Cambria Math" panose="02040503050406030204" pitchFamily="18" charset="0"/>
                          </a:rPr>
                        </m:ctrlPr>
                      </m:dPr>
                      <m:e>
                        <m:r>
                          <a:rPr lang="en-GB" i="1" dirty="0">
                            <a:latin typeface="Cambria Math" panose="02040503050406030204" pitchFamily="18" charset="0"/>
                          </a:rPr>
                          <m:t>𝑜</m:t>
                        </m:r>
                        <m:r>
                          <a:rPr lang="en-GB" i="1" dirty="0">
                            <a:latin typeface="Cambria Math" panose="02040503050406030204" pitchFamily="18" charset="0"/>
                          </a:rPr>
                          <m:t>7</m:t>
                        </m:r>
                      </m:e>
                    </m:d>
                    <m:r>
                      <a:rPr lang="en-GB" i="1" dirty="0">
                        <a:latin typeface="Cambria Math" panose="02040503050406030204" pitchFamily="18" charset="0"/>
                      </a:rPr>
                      <m:t>=</m:t>
                    </m:r>
                    <m:r>
                      <a:rPr lang="en-GB" i="1" dirty="0">
                        <a:latin typeface="Cambria Math" panose="02040503050406030204" pitchFamily="18" charset="0"/>
                      </a:rPr>
                      <m:t>𝑙𝑜𝑐</m:t>
                    </m:r>
                    <m:r>
                      <a:rPr lang="en-GB" i="1" dirty="0">
                        <a:latin typeface="Cambria Math" panose="02040503050406030204" pitchFamily="18" charset="0"/>
                      </a:rPr>
                      <m:t>1, </m:t>
                    </m:r>
                    <m:r>
                      <a:rPr lang="en-GB" i="1" dirty="0">
                        <a:latin typeface="Cambria Math" panose="02040503050406030204" pitchFamily="18" charset="0"/>
                      </a:rPr>
                      <m:t>𝑐𝑎𝑟𝑔𝑜</m:t>
                    </m:r>
                    <m:d>
                      <m:dPr>
                        <m:ctrlPr>
                          <a:rPr lang="en-GB" i="1" dirty="0">
                            <a:latin typeface="Cambria Math" panose="02040503050406030204" pitchFamily="18" charset="0"/>
                          </a:rPr>
                        </m:ctrlPr>
                      </m:dPr>
                      <m:e>
                        <m:r>
                          <a:rPr lang="en-GB" i="1" dirty="0">
                            <a:latin typeface="Cambria Math" panose="02040503050406030204" pitchFamily="18" charset="0"/>
                          </a:rPr>
                          <m:t>𝑟</m:t>
                        </m:r>
                        <m:r>
                          <a:rPr lang="en-GB" i="1" dirty="0">
                            <a:latin typeface="Cambria Math" panose="02040503050406030204" pitchFamily="18" charset="0"/>
                          </a:rPr>
                          <m:t>1</m:t>
                        </m:r>
                      </m:e>
                    </m:d>
                    <m:r>
                      <a:rPr lang="en-GB" i="1" dirty="0">
                        <a:latin typeface="Cambria Math" panose="02040503050406030204" pitchFamily="18" charset="0"/>
                      </a:rPr>
                      <m:t>=</m:t>
                    </m:r>
                    <m:r>
                      <a:rPr lang="en-GB" i="1" dirty="0">
                        <a:latin typeface="Cambria Math" panose="02040503050406030204" pitchFamily="18" charset="0"/>
                      </a:rPr>
                      <m:t>𝑛𝑖𝑙</m:t>
                    </m:r>
                    <m:r>
                      <a:rPr lang="en-GB" i="1" dirty="0">
                        <a:latin typeface="Cambria Math" panose="02040503050406030204" pitchFamily="18" charset="0"/>
                      </a:rPr>
                      <m:t>}</m:t>
                    </m:r>
                  </m:oMath>
                </a14:m>
                <a:endParaRPr lang="en-GB" dirty="0"/>
              </a:p>
              <a:p>
                <a14:m>
                  <m:oMath xmlns:m="http://schemas.openxmlformats.org/officeDocument/2006/math">
                    <m:r>
                      <a:rPr lang="en-GB" i="1" dirty="0" smtClean="0">
                        <a:latin typeface="Cambria Math" panose="02040503050406030204" pitchFamily="18" charset="0"/>
                      </a:rPr>
                      <m:t>𝑔</m:t>
                    </m:r>
                    <m:r>
                      <a:rPr lang="en-GB" i="1" dirty="0">
                        <a:latin typeface="Cambria Math" panose="02040503050406030204" pitchFamily="18" charset="0"/>
                      </a:rPr>
                      <m:t>=</m:t>
                    </m:r>
                    <m:d>
                      <m:dPr>
                        <m:begChr m:val="{"/>
                        <m:endChr m:val="}"/>
                        <m:ctrlPr>
                          <a:rPr lang="en-GB" i="1" dirty="0">
                            <a:latin typeface="Cambria Math" panose="02040503050406030204" pitchFamily="18" charset="0"/>
                          </a:rPr>
                        </m:ctrlPr>
                      </m:dPr>
                      <m:e>
                        <m:r>
                          <a:rPr lang="en-GB" i="1" dirty="0" err="1">
                            <a:latin typeface="Cambria Math" panose="02040503050406030204" pitchFamily="18" charset="0"/>
                          </a:rPr>
                          <m:t>𝑙𝑜𝑐</m:t>
                        </m:r>
                        <m:d>
                          <m:dPr>
                            <m:ctrlPr>
                              <a:rPr lang="en-GB" i="1" dirty="0">
                                <a:latin typeface="Cambria Math" panose="02040503050406030204" pitchFamily="18" charset="0"/>
                              </a:rPr>
                            </m:ctrlPr>
                          </m:dPr>
                          <m:e>
                            <m:r>
                              <a:rPr lang="en-GB" i="1" dirty="0">
                                <a:latin typeface="Cambria Math" panose="02040503050406030204" pitchFamily="18" charset="0"/>
                              </a:rPr>
                              <m:t>𝑜</m:t>
                            </m:r>
                            <m:r>
                              <a:rPr lang="en-GB" i="1" dirty="0">
                                <a:latin typeface="Cambria Math" panose="02040503050406030204" pitchFamily="18" charset="0"/>
                              </a:rPr>
                              <m:t>7</m:t>
                            </m:r>
                          </m:e>
                        </m:d>
                        <m:r>
                          <a:rPr lang="en-GB" i="1" dirty="0">
                            <a:latin typeface="Cambria Math" panose="02040503050406030204" pitchFamily="18" charset="0"/>
                          </a:rPr>
                          <m:t>=</m:t>
                        </m:r>
                        <m:r>
                          <a:rPr lang="en-GB" i="1" dirty="0">
                            <a:latin typeface="Cambria Math" panose="02040503050406030204" pitchFamily="18" charset="0"/>
                          </a:rPr>
                          <m:t>𝑙𝑜𝑐</m:t>
                        </m:r>
                        <m:r>
                          <a:rPr lang="en-GB" i="1" dirty="0">
                            <a:latin typeface="Cambria Math" panose="02040503050406030204" pitchFamily="18" charset="0"/>
                          </a:rPr>
                          <m:t>2</m:t>
                        </m:r>
                      </m:e>
                    </m:d>
                  </m:oMath>
                </a14:m>
                <a:endParaRPr lang="en-GB" dirty="0"/>
              </a:p>
              <a:p>
                <a14:m>
                  <m:oMath xmlns:m="http://schemas.openxmlformats.org/officeDocument/2006/math">
                    <m:r>
                      <a:rPr lang="el-GR" i="1" dirty="0" smtClean="0">
                        <a:latin typeface="Cambria Math" panose="02040503050406030204" pitchFamily="18" charset="0"/>
                      </a:rPr>
                      <m:t>𝜋</m:t>
                    </m:r>
                    <m:r>
                      <a:rPr lang="el-GR" i="1" dirty="0" smtClean="0">
                        <a:latin typeface="Cambria Math" panose="02040503050406030204" pitchFamily="18" charset="0"/>
                      </a:rPr>
                      <m:t> = </m:t>
                    </m:r>
                    <m:d>
                      <m:dPr>
                        <m:begChr m:val="⟨"/>
                        <m:endChr m:val="⟩"/>
                        <m:ctrlPr>
                          <a:rPr lang="el-GR" i="1" dirty="0">
                            <a:latin typeface="Cambria Math" panose="02040503050406030204" pitchFamily="18" charset="0"/>
                          </a:rPr>
                        </m:ctrlPr>
                      </m:dPr>
                      <m:e>
                        <m:r>
                          <a:rPr lang="en-GB" i="1" dirty="0">
                            <a:latin typeface="Cambria Math" panose="02040503050406030204" pitchFamily="18" charset="0"/>
                          </a:rPr>
                          <m:t>𝑎</m:t>
                        </m:r>
                        <m:r>
                          <a:rPr lang="en-GB" i="1" dirty="0">
                            <a:latin typeface="Cambria Math" panose="02040503050406030204" pitchFamily="18" charset="0"/>
                          </a:rPr>
                          <m:t>1, </m:t>
                        </m:r>
                        <m:r>
                          <a:rPr lang="en-GB" i="1" dirty="0">
                            <a:latin typeface="Cambria Math" panose="02040503050406030204" pitchFamily="18" charset="0"/>
                          </a:rPr>
                          <m:t>𝑎</m:t>
                        </m:r>
                        <m:r>
                          <a:rPr lang="en-GB" i="1" dirty="0">
                            <a:latin typeface="Cambria Math" panose="02040503050406030204" pitchFamily="18" charset="0"/>
                          </a:rPr>
                          <m:t>2, </m:t>
                        </m:r>
                        <m:r>
                          <a:rPr lang="en-GB" i="1" dirty="0">
                            <a:latin typeface="Cambria Math" panose="02040503050406030204" pitchFamily="18" charset="0"/>
                          </a:rPr>
                          <m:t>𝑎</m:t>
                        </m:r>
                        <m:r>
                          <a:rPr lang="en-GB" i="1" dirty="0">
                            <a:latin typeface="Cambria Math" panose="02040503050406030204" pitchFamily="18" charset="0"/>
                          </a:rPr>
                          <m:t>3, </m:t>
                        </m:r>
                        <m:r>
                          <a:rPr lang="en-GB" i="1" dirty="0">
                            <a:latin typeface="Cambria Math" panose="02040503050406030204" pitchFamily="18" charset="0"/>
                          </a:rPr>
                          <m:t>𝑎</m:t>
                        </m:r>
                        <m:r>
                          <a:rPr lang="en-GB" i="1" dirty="0">
                            <a:latin typeface="Cambria Math" panose="02040503050406030204" pitchFamily="18" charset="0"/>
                          </a:rPr>
                          <m:t>4, </m:t>
                        </m:r>
                        <m:r>
                          <a:rPr lang="en-GB" i="1" dirty="0">
                            <a:latin typeface="Cambria Math" panose="02040503050406030204" pitchFamily="18" charset="0"/>
                          </a:rPr>
                          <m:t>𝑎</m:t>
                        </m:r>
                        <m:r>
                          <a:rPr lang="en-GB" i="1" dirty="0">
                            <a:latin typeface="Cambria Math" panose="02040503050406030204" pitchFamily="18" charset="0"/>
                          </a:rPr>
                          <m:t>5</m:t>
                        </m:r>
                      </m:e>
                    </m:d>
                    <m:r>
                      <a:rPr lang="en-GB" i="1" dirty="0">
                        <a:latin typeface="Cambria Math" panose="02040503050406030204" pitchFamily="18" charset="0"/>
                      </a:rPr>
                      <m:t> </m:t>
                    </m:r>
                  </m:oMath>
                </a14:m>
                <a:endParaRPr lang="en-GB" dirty="0"/>
              </a:p>
              <a:p>
                <a:pPr lvl="1"/>
                <a14:m>
                  <m:oMath xmlns:m="http://schemas.openxmlformats.org/officeDocument/2006/math">
                    <m:r>
                      <a:rPr lang="en-GB" i="1" dirty="0" smtClean="0">
                        <a:latin typeface="Cambria Math" panose="02040503050406030204" pitchFamily="18" charset="0"/>
                      </a:rPr>
                      <m:t>𝑎</m:t>
                    </m:r>
                    <m:r>
                      <a:rPr lang="en-GB" i="1" dirty="0" smtClean="0">
                        <a:latin typeface="Cambria Math" panose="02040503050406030204" pitchFamily="18" charset="0"/>
                      </a:rPr>
                      <m:t>1 = </m:t>
                    </m:r>
                    <m:r>
                      <a:rPr lang="en-GB" i="1" dirty="0">
                        <a:latin typeface="Cambria Math" panose="02040503050406030204" pitchFamily="18" charset="0"/>
                      </a:rPr>
                      <m:t>𝑔𝑜</m:t>
                    </m:r>
                    <m:d>
                      <m:dPr>
                        <m:ctrlPr>
                          <a:rPr lang="en-GB" i="1" dirty="0">
                            <a:latin typeface="Cambria Math" panose="02040503050406030204" pitchFamily="18" charset="0"/>
                          </a:rPr>
                        </m:ctrlPr>
                      </m:dPr>
                      <m:e>
                        <m:r>
                          <a:rPr lang="en-GB" i="1" dirty="0">
                            <a:latin typeface="Cambria Math" panose="02040503050406030204" pitchFamily="18" charset="0"/>
                          </a:rPr>
                          <m:t>𝑟</m:t>
                        </m:r>
                        <m:r>
                          <a:rPr lang="en-GB" i="1" dirty="0">
                            <a:latin typeface="Cambria Math" panose="02040503050406030204" pitchFamily="18" charset="0"/>
                          </a:rPr>
                          <m:t>1,</m:t>
                        </m:r>
                        <m:r>
                          <a:rPr lang="en-GB" i="1" dirty="0">
                            <a:latin typeface="Cambria Math" panose="02040503050406030204" pitchFamily="18" charset="0"/>
                          </a:rPr>
                          <m:t>𝑙𝑜𝑐</m:t>
                        </m:r>
                        <m:r>
                          <a:rPr lang="en-GB" i="1" dirty="0">
                            <a:latin typeface="Cambria Math" panose="02040503050406030204" pitchFamily="18" charset="0"/>
                          </a:rPr>
                          <m:t>3,</m:t>
                        </m:r>
                        <m:r>
                          <a:rPr lang="en-GB" i="1" dirty="0">
                            <a:latin typeface="Cambria Math" panose="02040503050406030204" pitchFamily="18" charset="0"/>
                          </a:rPr>
                          <m:t>h𝑎𝑙𝑙</m:t>
                        </m:r>
                      </m:e>
                    </m:d>
                  </m:oMath>
                </a14:m>
                <a:endParaRPr lang="en-GB" dirty="0"/>
              </a:p>
              <a:p>
                <a:pPr lvl="1"/>
                <a14:m>
                  <m:oMath xmlns:m="http://schemas.openxmlformats.org/officeDocument/2006/math">
                    <m:r>
                      <a:rPr lang="en-GB" i="1" dirty="0" smtClean="0">
                        <a:latin typeface="Cambria Math" panose="02040503050406030204" pitchFamily="18" charset="0"/>
                      </a:rPr>
                      <m:t>𝑎</m:t>
                    </m:r>
                    <m:r>
                      <a:rPr lang="en-GB" i="1" dirty="0" smtClean="0">
                        <a:latin typeface="Cambria Math" panose="02040503050406030204" pitchFamily="18" charset="0"/>
                      </a:rPr>
                      <m:t>2 = </m:t>
                    </m:r>
                    <m:r>
                      <a:rPr lang="en-GB" i="1" dirty="0">
                        <a:latin typeface="Cambria Math" panose="02040503050406030204" pitchFamily="18" charset="0"/>
                      </a:rPr>
                      <m:t>𝑛𝑎𝑣𝑖𝑔𝑎𝑡𝑒</m:t>
                    </m:r>
                    <m:d>
                      <m:dPr>
                        <m:ctrlPr>
                          <a:rPr lang="en-GB" i="1" dirty="0">
                            <a:latin typeface="Cambria Math" panose="02040503050406030204" pitchFamily="18" charset="0"/>
                          </a:rPr>
                        </m:ctrlPr>
                      </m:dPr>
                      <m:e>
                        <m:r>
                          <a:rPr lang="en-GB" i="1" dirty="0">
                            <a:latin typeface="Cambria Math" panose="02040503050406030204" pitchFamily="18" charset="0"/>
                          </a:rPr>
                          <m:t>𝑟</m:t>
                        </m:r>
                        <m:r>
                          <a:rPr lang="en-GB" i="1" dirty="0">
                            <a:latin typeface="Cambria Math" panose="02040503050406030204" pitchFamily="18" charset="0"/>
                          </a:rPr>
                          <m:t>1,</m:t>
                        </m:r>
                        <m:r>
                          <a:rPr lang="en-GB" i="1" dirty="0">
                            <a:latin typeface="Cambria Math" panose="02040503050406030204" pitchFamily="18" charset="0"/>
                          </a:rPr>
                          <m:t>h𝑎𝑙𝑙</m:t>
                        </m:r>
                        <m:r>
                          <a:rPr lang="en-GB" i="1" dirty="0">
                            <a:latin typeface="Cambria Math" panose="02040503050406030204" pitchFamily="18" charset="0"/>
                          </a:rPr>
                          <m:t>,</m:t>
                        </m:r>
                        <m:r>
                          <a:rPr lang="en-GB" i="1" dirty="0">
                            <a:latin typeface="Cambria Math" panose="02040503050406030204" pitchFamily="18" charset="0"/>
                          </a:rPr>
                          <m:t>𝑙𝑜𝑐</m:t>
                        </m:r>
                        <m:r>
                          <a:rPr lang="en-GB" i="1" dirty="0">
                            <a:latin typeface="Cambria Math" panose="02040503050406030204" pitchFamily="18" charset="0"/>
                          </a:rPr>
                          <m:t>1</m:t>
                        </m:r>
                      </m:e>
                    </m:d>
                  </m:oMath>
                </a14:m>
                <a:endParaRPr lang="en-GB" dirty="0"/>
              </a:p>
              <a:p>
                <a:pPr lvl="1"/>
                <a14:m>
                  <m:oMath xmlns:m="http://schemas.openxmlformats.org/officeDocument/2006/math">
                    <m:r>
                      <a:rPr lang="en-GB" i="1" dirty="0" smtClean="0">
                        <a:latin typeface="Cambria Math" panose="02040503050406030204" pitchFamily="18" charset="0"/>
                      </a:rPr>
                      <m:t>𝑎</m:t>
                    </m:r>
                    <m:r>
                      <a:rPr lang="en-GB" i="1" dirty="0" smtClean="0">
                        <a:latin typeface="Cambria Math" panose="02040503050406030204" pitchFamily="18" charset="0"/>
                      </a:rPr>
                      <m:t>3 = </m:t>
                    </m:r>
                    <m:r>
                      <a:rPr lang="en-GB" i="1" dirty="0">
                        <a:latin typeface="Cambria Math" panose="02040503050406030204" pitchFamily="18" charset="0"/>
                      </a:rPr>
                      <m:t>𝑡𝑎𝑘𝑒</m:t>
                    </m:r>
                    <m:d>
                      <m:dPr>
                        <m:ctrlPr>
                          <a:rPr lang="en-GB" i="1" dirty="0">
                            <a:latin typeface="Cambria Math" panose="02040503050406030204" pitchFamily="18" charset="0"/>
                          </a:rPr>
                        </m:ctrlPr>
                      </m:dPr>
                      <m:e>
                        <m:r>
                          <a:rPr lang="en-GB" i="1" dirty="0">
                            <a:latin typeface="Cambria Math" panose="02040503050406030204" pitchFamily="18" charset="0"/>
                          </a:rPr>
                          <m:t>𝑟</m:t>
                        </m:r>
                        <m:r>
                          <a:rPr lang="en-GB" i="1" dirty="0">
                            <a:latin typeface="Cambria Math" panose="02040503050406030204" pitchFamily="18" charset="0"/>
                          </a:rPr>
                          <m:t>1,</m:t>
                        </m:r>
                        <m:r>
                          <a:rPr lang="en-GB" i="1" dirty="0">
                            <a:latin typeface="Cambria Math" panose="02040503050406030204" pitchFamily="18" charset="0"/>
                          </a:rPr>
                          <m:t>𝑙𝑜𝑐</m:t>
                        </m:r>
                        <m:r>
                          <a:rPr lang="en-GB" i="1" dirty="0">
                            <a:latin typeface="Cambria Math" panose="02040503050406030204" pitchFamily="18" charset="0"/>
                          </a:rPr>
                          <m:t>1,</m:t>
                        </m:r>
                        <m:r>
                          <a:rPr lang="en-GB" i="1" dirty="0">
                            <a:latin typeface="Cambria Math" panose="02040503050406030204" pitchFamily="18" charset="0"/>
                          </a:rPr>
                          <m:t>𝑜</m:t>
                        </m:r>
                        <m:r>
                          <a:rPr lang="en-GB" i="1" dirty="0">
                            <a:latin typeface="Cambria Math" panose="02040503050406030204" pitchFamily="18" charset="0"/>
                          </a:rPr>
                          <m:t>7</m:t>
                        </m:r>
                      </m:e>
                    </m:d>
                  </m:oMath>
                </a14:m>
                <a:endParaRPr lang="en-GB" dirty="0"/>
              </a:p>
              <a:p>
                <a:pPr lvl="1"/>
                <a14:m>
                  <m:oMath xmlns:m="http://schemas.openxmlformats.org/officeDocument/2006/math">
                    <m:r>
                      <a:rPr lang="en-GB" i="1" dirty="0" smtClean="0">
                        <a:latin typeface="Cambria Math" panose="02040503050406030204" pitchFamily="18" charset="0"/>
                      </a:rPr>
                      <m:t>𝑎</m:t>
                    </m:r>
                    <m:r>
                      <a:rPr lang="en-GB" i="1" dirty="0" smtClean="0">
                        <a:latin typeface="Cambria Math" panose="02040503050406030204" pitchFamily="18" charset="0"/>
                      </a:rPr>
                      <m:t>4 = </m:t>
                    </m:r>
                    <m:r>
                      <a:rPr lang="en-GB" i="1" dirty="0">
                        <a:latin typeface="Cambria Math" panose="02040503050406030204" pitchFamily="18" charset="0"/>
                      </a:rPr>
                      <m:t>𝑛𝑎𝑣𝑖𝑔𝑎𝑡𝑒</m:t>
                    </m:r>
                    <m:d>
                      <m:dPr>
                        <m:ctrlPr>
                          <a:rPr lang="en-GB" i="1" dirty="0">
                            <a:latin typeface="Cambria Math" panose="02040503050406030204" pitchFamily="18" charset="0"/>
                          </a:rPr>
                        </m:ctrlPr>
                      </m:dPr>
                      <m:e>
                        <m:r>
                          <a:rPr lang="en-GB" i="1" dirty="0">
                            <a:latin typeface="Cambria Math" panose="02040503050406030204" pitchFamily="18" charset="0"/>
                          </a:rPr>
                          <m:t>𝑟</m:t>
                        </m:r>
                        <m:r>
                          <a:rPr lang="en-GB" i="1" dirty="0">
                            <a:latin typeface="Cambria Math" panose="02040503050406030204" pitchFamily="18" charset="0"/>
                          </a:rPr>
                          <m:t>1,</m:t>
                        </m:r>
                        <m:r>
                          <a:rPr lang="en-GB" i="1" dirty="0">
                            <a:latin typeface="Cambria Math" panose="02040503050406030204" pitchFamily="18" charset="0"/>
                          </a:rPr>
                          <m:t>𝑙𝑜𝑐</m:t>
                        </m:r>
                        <m:r>
                          <a:rPr lang="en-GB" i="1" dirty="0">
                            <a:latin typeface="Cambria Math" panose="02040503050406030204" pitchFamily="18" charset="0"/>
                          </a:rPr>
                          <m:t>1,</m:t>
                        </m:r>
                        <m:r>
                          <a:rPr lang="en-GB" i="1" dirty="0">
                            <a:latin typeface="Cambria Math" panose="02040503050406030204" pitchFamily="18" charset="0"/>
                          </a:rPr>
                          <m:t>𝑙𝑜𝑐</m:t>
                        </m:r>
                        <m:r>
                          <a:rPr lang="en-GB" i="1" dirty="0">
                            <a:latin typeface="Cambria Math" panose="02040503050406030204" pitchFamily="18" charset="0"/>
                          </a:rPr>
                          <m:t>2</m:t>
                        </m:r>
                      </m:e>
                    </m:d>
                  </m:oMath>
                </a14:m>
                <a:endParaRPr lang="en-GB" dirty="0"/>
              </a:p>
              <a:p>
                <a:pPr lvl="1"/>
                <a14:m>
                  <m:oMath xmlns:m="http://schemas.openxmlformats.org/officeDocument/2006/math">
                    <m:r>
                      <a:rPr lang="en-GB" i="1" dirty="0" smtClean="0">
                        <a:latin typeface="Cambria Math" panose="02040503050406030204" pitchFamily="18" charset="0"/>
                      </a:rPr>
                      <m:t>𝑎</m:t>
                    </m:r>
                    <m:r>
                      <a:rPr lang="en-GB" i="1" dirty="0" smtClean="0">
                        <a:latin typeface="Cambria Math" panose="02040503050406030204" pitchFamily="18" charset="0"/>
                      </a:rPr>
                      <m:t>5 = </m:t>
                    </m:r>
                    <m:r>
                      <a:rPr lang="en-GB" i="1" dirty="0">
                        <a:latin typeface="Cambria Math" panose="02040503050406030204" pitchFamily="18" charset="0"/>
                      </a:rPr>
                      <m:t>𝑝𝑢𝑡</m:t>
                    </m:r>
                    <m:d>
                      <m:dPr>
                        <m:ctrlPr>
                          <a:rPr lang="en-GB" i="1" dirty="0">
                            <a:latin typeface="Cambria Math" panose="02040503050406030204" pitchFamily="18" charset="0"/>
                          </a:rPr>
                        </m:ctrlPr>
                      </m:dPr>
                      <m:e>
                        <m:r>
                          <a:rPr lang="en-GB" i="1" dirty="0">
                            <a:latin typeface="Cambria Math" panose="02040503050406030204" pitchFamily="18" charset="0"/>
                          </a:rPr>
                          <m:t>𝑟</m:t>
                        </m:r>
                        <m:r>
                          <a:rPr lang="en-GB" i="1" dirty="0">
                            <a:latin typeface="Cambria Math" panose="02040503050406030204" pitchFamily="18" charset="0"/>
                          </a:rPr>
                          <m:t>1,</m:t>
                        </m:r>
                        <m:r>
                          <a:rPr lang="en-GB" i="1" dirty="0">
                            <a:latin typeface="Cambria Math" panose="02040503050406030204" pitchFamily="18" charset="0"/>
                          </a:rPr>
                          <m:t>𝑙𝑜𝑐</m:t>
                        </m:r>
                        <m:r>
                          <a:rPr lang="en-GB" i="1" dirty="0">
                            <a:latin typeface="Cambria Math" panose="02040503050406030204" pitchFamily="18" charset="0"/>
                          </a:rPr>
                          <m:t>2,</m:t>
                        </m:r>
                        <m:r>
                          <a:rPr lang="en-GB" i="1" dirty="0">
                            <a:latin typeface="Cambria Math" panose="02040503050406030204" pitchFamily="18" charset="0"/>
                          </a:rPr>
                          <m:t>𝑜</m:t>
                        </m:r>
                        <m:r>
                          <a:rPr lang="en-GB" i="1" dirty="0">
                            <a:latin typeface="Cambria Math" panose="02040503050406030204" pitchFamily="18" charset="0"/>
                          </a:rPr>
                          <m:t>7</m:t>
                        </m:r>
                      </m:e>
                    </m:d>
                  </m:oMath>
                </a14:m>
                <a:endParaRPr lang="en-GB" dirty="0"/>
              </a:p>
              <a:p>
                <a:endParaRPr lang="en-GB" dirty="0"/>
              </a:p>
            </p:txBody>
          </p:sp>
        </mc:Choice>
        <mc:Fallback xmlns="">
          <p:sp>
            <p:nvSpPr>
              <p:cNvPr id="8" name="Content Placeholder 7">
                <a:extLst>
                  <a:ext uri="{FF2B5EF4-FFF2-40B4-BE49-F238E27FC236}">
                    <a16:creationId xmlns:a16="http://schemas.microsoft.com/office/drawing/2014/main" id="{EC9B55D5-EDA3-9F4C-BE23-89CDEE0FFA32}"/>
                  </a:ext>
                </a:extLst>
              </p:cNvPr>
              <p:cNvSpPr>
                <a:spLocks noGrp="1" noRot="1" noChangeAspect="1" noMove="1" noResize="1" noEditPoints="1" noAdjustHandles="1" noChangeArrowheads="1" noChangeShapeType="1" noTextEdit="1"/>
              </p:cNvSpPr>
              <p:nvPr>
                <p:ph idx="1"/>
              </p:nvPr>
            </p:nvSpPr>
            <p:spPr>
              <a:blipFill>
                <a:blip r:embed="rId3"/>
                <a:stretch>
                  <a:fillRect l="-1549" t="-2985"/>
                </a:stretch>
              </a:blipFill>
            </p:spPr>
            <p:txBody>
              <a:bodyPr/>
              <a:lstStyle/>
              <a:p>
                <a:r>
                  <a:rPr lang="en-DE">
                    <a:noFill/>
                  </a:rPr>
                  <a:t> </a:t>
                </a:r>
              </a:p>
            </p:txBody>
          </p:sp>
        </mc:Fallback>
      </mc:AlternateContent>
      <p:sp>
        <p:nvSpPr>
          <p:cNvPr id="3" name="Date Placeholder 2">
            <a:extLst>
              <a:ext uri="{FF2B5EF4-FFF2-40B4-BE49-F238E27FC236}">
                <a16:creationId xmlns:a16="http://schemas.microsoft.com/office/drawing/2014/main" id="{CA6E211B-B2D0-E745-ACAD-7B2EF4C47C67}"/>
              </a:ext>
            </a:extLst>
          </p:cNvPr>
          <p:cNvSpPr>
            <a:spLocks noGrp="1"/>
          </p:cNvSpPr>
          <p:nvPr>
            <p:ph type="dt" sz="half" idx="2"/>
          </p:nvPr>
        </p:nvSpPr>
        <p:spPr/>
        <p:txBody>
          <a:bodyPr/>
          <a:lstStyle/>
          <a:p>
            <a:r>
              <a:rPr lang="de-DE"/>
              <a:t>Deterministic</a:t>
            </a:r>
            <a:endParaRPr lang="de-DE" dirty="0"/>
          </a:p>
        </p:txBody>
      </p:sp>
      <p:sp>
        <p:nvSpPr>
          <p:cNvPr id="4" name="Footer Placeholder 3">
            <a:extLst>
              <a:ext uri="{FF2B5EF4-FFF2-40B4-BE49-F238E27FC236}">
                <a16:creationId xmlns:a16="http://schemas.microsoft.com/office/drawing/2014/main" id="{63F7CC71-7C90-466D-C6B0-7FAFD3F405E1}"/>
              </a:ext>
            </a:extLst>
          </p:cNvPr>
          <p:cNvSpPr>
            <a:spLocks noGrp="1"/>
          </p:cNvSpPr>
          <p:nvPr>
            <p:ph type="ftr" sz="quarter" idx="3"/>
          </p:nvPr>
        </p:nvSpPr>
        <p:spPr/>
        <p:txBody>
          <a:bodyPr/>
          <a:lstStyle/>
          <a:p>
            <a:r>
              <a:rPr lang="en-GB"/>
              <a:t>T. Braun - APA</a:t>
            </a:r>
          </a:p>
        </p:txBody>
      </p:sp>
      <p:sp>
        <p:nvSpPr>
          <p:cNvPr id="2" name="Slide Number Placeholder 1">
            <a:extLst>
              <a:ext uri="{FF2B5EF4-FFF2-40B4-BE49-F238E27FC236}">
                <a16:creationId xmlns:a16="http://schemas.microsoft.com/office/drawing/2014/main" id="{6EAD6C97-6897-6948-8113-A795602E2599}"/>
              </a:ext>
            </a:extLst>
          </p:cNvPr>
          <p:cNvSpPr>
            <a:spLocks noGrp="1"/>
          </p:cNvSpPr>
          <p:nvPr>
            <p:ph type="sldNum" sz="quarter" idx="4"/>
          </p:nvPr>
        </p:nvSpPr>
        <p:spPr/>
        <p:txBody>
          <a:bodyPr/>
          <a:lstStyle/>
          <a:p>
            <a:fld id="{67C9959E-8E6B-B04C-9955-EA096F41CA7A}" type="slidenum">
              <a:rPr lang="en-GB" smtClean="0"/>
              <a:t>122</a:t>
            </a:fld>
            <a:endParaRPr lang="en-GB"/>
          </a:p>
        </p:txBody>
      </p:sp>
      <p:grpSp>
        <p:nvGrpSpPr>
          <p:cNvPr id="25" name="Group 24">
            <a:extLst>
              <a:ext uri="{FF2B5EF4-FFF2-40B4-BE49-F238E27FC236}">
                <a16:creationId xmlns:a16="http://schemas.microsoft.com/office/drawing/2014/main" id="{4E9A8E55-657C-AA42-9FE6-5FD78B865151}"/>
              </a:ext>
            </a:extLst>
          </p:cNvPr>
          <p:cNvGrpSpPr/>
          <p:nvPr/>
        </p:nvGrpSpPr>
        <p:grpSpPr>
          <a:xfrm>
            <a:off x="3501908" y="4822194"/>
            <a:ext cx="1908507" cy="802870"/>
            <a:chOff x="1672549" y="5537423"/>
            <a:chExt cx="1087355" cy="802870"/>
          </a:xfrm>
        </p:grpSpPr>
        <p:sp>
          <p:nvSpPr>
            <p:cNvPr id="26" name="Cloud Callout 25">
              <a:extLst>
                <a:ext uri="{FF2B5EF4-FFF2-40B4-BE49-F238E27FC236}">
                  <a16:creationId xmlns:a16="http://schemas.microsoft.com/office/drawing/2014/main" id="{C03E0F4D-7940-9F41-89A7-D62094C7FD7A}"/>
                </a:ext>
              </a:extLst>
            </p:cNvPr>
            <p:cNvSpPr/>
            <p:nvPr/>
          </p:nvSpPr>
          <p:spPr>
            <a:xfrm>
              <a:off x="1672549" y="5537423"/>
              <a:ext cx="1087355" cy="802870"/>
            </a:xfrm>
            <a:prstGeom prst="cloudCallout">
              <a:avLst>
                <a:gd name="adj1" fmla="val -58610"/>
                <a:gd name="adj2" fmla="val -46631"/>
              </a:avLst>
            </a:prstGeom>
            <a:solidFill>
              <a:srgbClr val="FFC000"/>
            </a:solidFill>
            <a:ln>
              <a:noFill/>
            </a:ln>
          </p:spPr>
          <p:style>
            <a:lnRef idx="0">
              <a:schemeClr val="accent1"/>
            </a:lnRef>
            <a:fillRef idx="3">
              <a:schemeClr val="accent1"/>
            </a:fillRef>
            <a:effectRef idx="3">
              <a:schemeClr val="accent1"/>
            </a:effectRef>
            <a:fontRef idx="minor">
              <a:schemeClr val="lt1"/>
            </a:fontRef>
          </p:style>
          <p:txBody>
            <a:bodyPr wrap="square">
              <a:noAutofit/>
            </a:bodyPr>
            <a:lstStyle/>
            <a:p>
              <a:endParaRPr lang="en-GB" dirty="0">
                <a:solidFill>
                  <a:schemeClr val="bg1"/>
                </a:solidFill>
              </a:endParaRPr>
            </a:p>
          </p:txBody>
        </p:sp>
        <p:sp>
          <p:nvSpPr>
            <p:cNvPr id="27" name="Rectangle 26">
              <a:extLst>
                <a:ext uri="{FF2B5EF4-FFF2-40B4-BE49-F238E27FC236}">
                  <a16:creationId xmlns:a16="http://schemas.microsoft.com/office/drawing/2014/main" id="{F3369972-E0A1-E34D-B4E3-B4D92204EC41}"/>
                </a:ext>
              </a:extLst>
            </p:cNvPr>
            <p:cNvSpPr/>
            <p:nvPr/>
          </p:nvSpPr>
          <p:spPr>
            <a:xfrm>
              <a:off x="1699276" y="5568025"/>
              <a:ext cx="1005187" cy="646331"/>
            </a:xfrm>
            <a:prstGeom prst="rect">
              <a:avLst/>
            </a:prstGeom>
          </p:spPr>
          <p:txBody>
            <a:bodyPr wrap="square">
              <a:spAutoFit/>
            </a:bodyPr>
            <a:lstStyle/>
            <a:p>
              <a:pPr algn="ctr"/>
              <a:r>
                <a:rPr lang="en-GB" dirty="0">
                  <a:solidFill>
                    <a:schemeClr val="bg1"/>
                  </a:solidFill>
                </a:rPr>
                <a:t>What are possible issues?</a:t>
              </a:r>
              <a:endParaRPr lang="en-US" dirty="0">
                <a:solidFill>
                  <a:schemeClr val="bg1"/>
                </a:solidFill>
              </a:endParaRPr>
            </a:p>
          </p:txBody>
        </p:sp>
      </p:grpSp>
      <p:grpSp>
        <p:nvGrpSpPr>
          <p:cNvPr id="147" name="Group 146">
            <a:extLst>
              <a:ext uri="{FF2B5EF4-FFF2-40B4-BE49-F238E27FC236}">
                <a16:creationId xmlns:a16="http://schemas.microsoft.com/office/drawing/2014/main" id="{B70F4215-25D9-CB48-9719-58C5CEA67DE7}"/>
              </a:ext>
            </a:extLst>
          </p:cNvPr>
          <p:cNvGrpSpPr/>
          <p:nvPr/>
        </p:nvGrpSpPr>
        <p:grpSpPr>
          <a:xfrm>
            <a:off x="7925520" y="1545099"/>
            <a:ext cx="3906155" cy="4360813"/>
            <a:chOff x="4572612" y="1683937"/>
            <a:chExt cx="3906155" cy="4360813"/>
          </a:xfrm>
        </p:grpSpPr>
        <p:grpSp>
          <p:nvGrpSpPr>
            <p:cNvPr id="149" name="Group 148">
              <a:extLst>
                <a:ext uri="{FF2B5EF4-FFF2-40B4-BE49-F238E27FC236}">
                  <a16:creationId xmlns:a16="http://schemas.microsoft.com/office/drawing/2014/main" id="{2582646A-6E73-E642-99E6-FC681B7293C5}"/>
                </a:ext>
              </a:extLst>
            </p:cNvPr>
            <p:cNvGrpSpPr/>
            <p:nvPr/>
          </p:nvGrpSpPr>
          <p:grpSpPr>
            <a:xfrm>
              <a:off x="4572612" y="1683937"/>
              <a:ext cx="3906155" cy="4360813"/>
              <a:chOff x="3937725" y="1602568"/>
              <a:chExt cx="3906155" cy="4360813"/>
            </a:xfrm>
          </p:grpSpPr>
          <p:sp>
            <p:nvSpPr>
              <p:cNvPr id="155" name="Rounded Rectangle 154">
                <a:extLst>
                  <a:ext uri="{FF2B5EF4-FFF2-40B4-BE49-F238E27FC236}">
                    <a16:creationId xmlns:a16="http://schemas.microsoft.com/office/drawing/2014/main" id="{756D9B74-EA01-164C-B4B6-36F75FE76F37}"/>
                  </a:ext>
                </a:extLst>
              </p:cNvPr>
              <p:cNvSpPr/>
              <p:nvPr/>
            </p:nvSpPr>
            <p:spPr>
              <a:xfrm>
                <a:off x="4217155" y="2851054"/>
                <a:ext cx="3452141" cy="651269"/>
              </a:xfrm>
              <a:prstGeom prst="roundRect">
                <a:avLst/>
              </a:prstGeom>
              <a:solidFill>
                <a:srgbClr val="FFFF00"/>
              </a:solidFill>
              <a:ln w="12700">
                <a:solidFill>
                  <a:schemeClr val="accent5"/>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36000" tIns="0" rIns="0" bIns="0" rtlCol="0" anchor="ctr"/>
              <a:lstStyle/>
              <a:p>
                <a:pPr algn="ctr"/>
                <a:endParaRPr lang="en-GB"/>
              </a:p>
            </p:txBody>
          </p:sp>
          <p:sp>
            <p:nvSpPr>
              <p:cNvPr id="156" name="TextBox 155">
                <a:extLst>
                  <a:ext uri="{FF2B5EF4-FFF2-40B4-BE49-F238E27FC236}">
                    <a16:creationId xmlns:a16="http://schemas.microsoft.com/office/drawing/2014/main" id="{471717E1-633A-3F44-9194-F867B9A4D2F6}"/>
                  </a:ext>
                </a:extLst>
              </p:cNvPr>
              <p:cNvSpPr txBox="1"/>
              <p:nvPr/>
            </p:nvSpPr>
            <p:spPr>
              <a:xfrm>
                <a:off x="5015569" y="1602568"/>
                <a:ext cx="1855311" cy="215444"/>
              </a:xfrm>
              <a:prstGeom prst="rect">
                <a:avLst/>
              </a:prstGeom>
              <a:noFill/>
              <a:ln w="12700">
                <a:solidFill>
                  <a:schemeClr val="accent1"/>
                </a:solidFill>
              </a:ln>
            </p:spPr>
            <p:txBody>
              <a:bodyPr wrap="none" lIns="36000" tIns="0" rIns="0" bIns="0" rtlCol="0">
                <a:spAutoFit/>
              </a:bodyPr>
              <a:lstStyle/>
              <a:p>
                <a:r>
                  <a:rPr lang="en-GB" sz="1400" dirty="0"/>
                  <a:t>respond to user requests</a:t>
                </a:r>
              </a:p>
            </p:txBody>
          </p:sp>
          <p:sp>
            <p:nvSpPr>
              <p:cNvPr id="157" name="TextBox 156">
                <a:extLst>
                  <a:ext uri="{FF2B5EF4-FFF2-40B4-BE49-F238E27FC236}">
                    <a16:creationId xmlns:a16="http://schemas.microsoft.com/office/drawing/2014/main" id="{8C70FDD1-46EE-B544-AF81-309B2069F439}"/>
                  </a:ext>
                </a:extLst>
              </p:cNvPr>
              <p:cNvSpPr txBox="1"/>
              <p:nvPr/>
            </p:nvSpPr>
            <p:spPr>
              <a:xfrm>
                <a:off x="5282700" y="2246284"/>
                <a:ext cx="1333053" cy="215444"/>
              </a:xfrm>
              <a:prstGeom prst="rect">
                <a:avLst/>
              </a:prstGeom>
              <a:noFill/>
              <a:ln w="12700">
                <a:solidFill>
                  <a:schemeClr val="accent1"/>
                </a:solidFill>
              </a:ln>
            </p:spPr>
            <p:txBody>
              <a:bodyPr wrap="none" lIns="36000" tIns="0" rIns="0" bIns="0" rtlCol="0">
                <a:spAutoFit/>
              </a:bodyPr>
              <a:lstStyle/>
              <a:p>
                <a:r>
                  <a:rPr lang="en-GB" sz="1400" dirty="0"/>
                  <a:t>bring </a:t>
                </a:r>
                <a:r>
                  <a:rPr lang="en-GB" sz="1400" dirty="0">
                    <a:latin typeface="Courier" pitchFamily="2" charset="0"/>
                  </a:rPr>
                  <a:t>o7</a:t>
                </a:r>
                <a:r>
                  <a:rPr lang="en-GB" sz="1400" dirty="0"/>
                  <a:t> to </a:t>
                </a:r>
                <a:r>
                  <a:rPr lang="en-GB" sz="1400" dirty="0">
                    <a:latin typeface="Courier" pitchFamily="2" charset="0"/>
                  </a:rPr>
                  <a:t>loc2</a:t>
                </a:r>
              </a:p>
            </p:txBody>
          </p:sp>
          <p:sp>
            <p:nvSpPr>
              <p:cNvPr id="158" name="TextBox 157">
                <a:extLst>
                  <a:ext uri="{FF2B5EF4-FFF2-40B4-BE49-F238E27FC236}">
                    <a16:creationId xmlns:a16="http://schemas.microsoft.com/office/drawing/2014/main" id="{E36ED628-EBEB-E443-AD39-9B041B135522}"/>
                  </a:ext>
                </a:extLst>
              </p:cNvPr>
              <p:cNvSpPr txBox="1"/>
              <p:nvPr/>
            </p:nvSpPr>
            <p:spPr>
              <a:xfrm>
                <a:off x="4284166" y="3030978"/>
                <a:ext cx="592080" cy="430887"/>
              </a:xfrm>
              <a:prstGeom prst="rect">
                <a:avLst/>
              </a:prstGeom>
              <a:noFill/>
              <a:ln w="12700">
                <a:solidFill>
                  <a:schemeClr val="accent1"/>
                </a:solidFill>
              </a:ln>
            </p:spPr>
            <p:txBody>
              <a:bodyPr wrap="none" lIns="36000" tIns="0" rIns="0" bIns="0" rtlCol="0">
                <a:spAutoFit/>
              </a:bodyPr>
              <a:lstStyle/>
              <a:p>
                <a:pPr algn="ctr"/>
                <a:r>
                  <a:rPr lang="en-GB" sz="1400" dirty="0"/>
                  <a:t>go to </a:t>
                </a:r>
              </a:p>
              <a:p>
                <a:pPr algn="ctr"/>
                <a:r>
                  <a:rPr lang="en-GB" sz="1400" dirty="0"/>
                  <a:t>hallway</a:t>
                </a:r>
                <a:endParaRPr lang="en-GB" sz="1400" dirty="0">
                  <a:latin typeface="Courier" pitchFamily="2" charset="0"/>
                </a:endParaRPr>
              </a:p>
            </p:txBody>
          </p:sp>
          <p:sp>
            <p:nvSpPr>
              <p:cNvPr id="159" name="TextBox 158">
                <a:extLst>
                  <a:ext uri="{FF2B5EF4-FFF2-40B4-BE49-F238E27FC236}">
                    <a16:creationId xmlns:a16="http://schemas.microsoft.com/office/drawing/2014/main" id="{6D2B4588-E7E1-CA4B-A297-36A59F925AE2}"/>
                  </a:ext>
                </a:extLst>
              </p:cNvPr>
              <p:cNvSpPr txBox="1"/>
              <p:nvPr/>
            </p:nvSpPr>
            <p:spPr>
              <a:xfrm>
                <a:off x="4923973" y="3030978"/>
                <a:ext cx="727117" cy="430887"/>
              </a:xfrm>
              <a:prstGeom prst="rect">
                <a:avLst/>
              </a:prstGeom>
              <a:noFill/>
              <a:ln w="12700">
                <a:solidFill>
                  <a:schemeClr val="accent1"/>
                </a:solidFill>
              </a:ln>
            </p:spPr>
            <p:txBody>
              <a:bodyPr wrap="none" lIns="36000" tIns="0" rIns="0" bIns="0" rtlCol="0">
                <a:spAutoFit/>
              </a:bodyPr>
              <a:lstStyle/>
              <a:p>
                <a:pPr algn="ctr"/>
                <a:r>
                  <a:rPr lang="en-GB" sz="1400" dirty="0"/>
                  <a:t>navigate </a:t>
                </a:r>
              </a:p>
              <a:p>
                <a:pPr algn="ctr"/>
                <a:r>
                  <a:rPr lang="en-GB" sz="1400" dirty="0"/>
                  <a:t>to</a:t>
                </a:r>
                <a:r>
                  <a:rPr lang="en-GB" sz="1400" dirty="0">
                    <a:latin typeface="Courier" pitchFamily="2" charset="0"/>
                  </a:rPr>
                  <a:t> loc1</a:t>
                </a:r>
              </a:p>
            </p:txBody>
          </p:sp>
          <p:sp>
            <p:nvSpPr>
              <p:cNvPr id="160" name="TextBox 159">
                <a:extLst>
                  <a:ext uri="{FF2B5EF4-FFF2-40B4-BE49-F238E27FC236}">
                    <a16:creationId xmlns:a16="http://schemas.microsoft.com/office/drawing/2014/main" id="{D52E1B00-7948-F949-8548-E0FE0649050E}"/>
                  </a:ext>
                </a:extLst>
              </p:cNvPr>
              <p:cNvSpPr txBox="1"/>
              <p:nvPr/>
            </p:nvSpPr>
            <p:spPr>
              <a:xfrm>
                <a:off x="5700702" y="3030978"/>
                <a:ext cx="443899" cy="430887"/>
              </a:xfrm>
              <a:prstGeom prst="rect">
                <a:avLst/>
              </a:prstGeom>
              <a:noFill/>
              <a:ln w="12700">
                <a:solidFill>
                  <a:schemeClr val="accent1"/>
                </a:solidFill>
              </a:ln>
            </p:spPr>
            <p:txBody>
              <a:bodyPr wrap="none" lIns="36000" tIns="0" rIns="0" bIns="0" rtlCol="0">
                <a:spAutoFit/>
              </a:bodyPr>
              <a:lstStyle/>
              <a:p>
                <a:pPr algn="ctr"/>
                <a:r>
                  <a:rPr lang="en-GB" sz="1400" dirty="0"/>
                  <a:t>fetch </a:t>
                </a:r>
              </a:p>
              <a:p>
                <a:pPr algn="ctr"/>
                <a:r>
                  <a:rPr lang="en-GB" sz="1400" dirty="0">
                    <a:latin typeface="Courier" pitchFamily="2" charset="0"/>
                  </a:rPr>
                  <a:t>o7</a:t>
                </a:r>
              </a:p>
            </p:txBody>
          </p:sp>
          <p:sp>
            <p:nvSpPr>
              <p:cNvPr id="161" name="TextBox 160">
                <a:extLst>
                  <a:ext uri="{FF2B5EF4-FFF2-40B4-BE49-F238E27FC236}">
                    <a16:creationId xmlns:a16="http://schemas.microsoft.com/office/drawing/2014/main" id="{D107358C-91CE-8948-B31D-B03E0BD2AEA9}"/>
                  </a:ext>
                </a:extLst>
              </p:cNvPr>
              <p:cNvSpPr txBox="1"/>
              <p:nvPr/>
            </p:nvSpPr>
            <p:spPr>
              <a:xfrm>
                <a:off x="6214782" y="3030978"/>
                <a:ext cx="727117" cy="430887"/>
              </a:xfrm>
              <a:prstGeom prst="rect">
                <a:avLst/>
              </a:prstGeom>
              <a:noFill/>
              <a:ln w="12700">
                <a:solidFill>
                  <a:schemeClr val="accent1"/>
                </a:solidFill>
              </a:ln>
            </p:spPr>
            <p:txBody>
              <a:bodyPr wrap="none" lIns="36000" tIns="0" rIns="0" bIns="0" rtlCol="0">
                <a:spAutoFit/>
              </a:bodyPr>
              <a:lstStyle/>
              <a:p>
                <a:pPr algn="ctr"/>
                <a:r>
                  <a:rPr lang="en-GB" sz="1400" dirty="0"/>
                  <a:t>navigate </a:t>
                </a:r>
              </a:p>
              <a:p>
                <a:pPr algn="ctr"/>
                <a:r>
                  <a:rPr lang="en-GB" sz="1400" dirty="0"/>
                  <a:t>to</a:t>
                </a:r>
                <a:r>
                  <a:rPr lang="en-GB" sz="1400" dirty="0">
                    <a:latin typeface="Courier" pitchFamily="2" charset="0"/>
                  </a:rPr>
                  <a:t> loc2</a:t>
                </a:r>
              </a:p>
            </p:txBody>
          </p:sp>
          <p:sp>
            <p:nvSpPr>
              <p:cNvPr id="162" name="TextBox 161">
                <a:extLst>
                  <a:ext uri="{FF2B5EF4-FFF2-40B4-BE49-F238E27FC236}">
                    <a16:creationId xmlns:a16="http://schemas.microsoft.com/office/drawing/2014/main" id="{A4FD220A-07F4-DB40-801A-EC8D86DB554C}"/>
                  </a:ext>
                </a:extLst>
              </p:cNvPr>
              <p:cNvSpPr txBox="1"/>
              <p:nvPr/>
            </p:nvSpPr>
            <p:spPr>
              <a:xfrm>
                <a:off x="7015338" y="3030978"/>
                <a:ext cx="576436" cy="430887"/>
              </a:xfrm>
              <a:prstGeom prst="rect">
                <a:avLst/>
              </a:prstGeom>
              <a:noFill/>
              <a:ln w="12700">
                <a:solidFill>
                  <a:schemeClr val="accent1"/>
                </a:solidFill>
              </a:ln>
            </p:spPr>
            <p:txBody>
              <a:bodyPr wrap="none" lIns="36000" tIns="0" rIns="0" bIns="0" rtlCol="0">
                <a:spAutoFit/>
              </a:bodyPr>
              <a:lstStyle/>
              <a:p>
                <a:pPr algn="ctr"/>
                <a:r>
                  <a:rPr lang="en-GB" sz="1400" dirty="0"/>
                  <a:t>deliver </a:t>
                </a:r>
              </a:p>
              <a:p>
                <a:pPr algn="ctr"/>
                <a:r>
                  <a:rPr lang="en-GB" sz="1400" dirty="0">
                    <a:latin typeface="Courier" pitchFamily="2" charset="0"/>
                  </a:rPr>
                  <a:t>o7</a:t>
                </a:r>
              </a:p>
            </p:txBody>
          </p:sp>
          <p:sp>
            <p:nvSpPr>
              <p:cNvPr id="163" name="Rounded Rectangle 162">
                <a:extLst>
                  <a:ext uri="{FF2B5EF4-FFF2-40B4-BE49-F238E27FC236}">
                    <a16:creationId xmlns:a16="http://schemas.microsoft.com/office/drawing/2014/main" id="{92DC3A85-8613-5E4A-926B-B0922353E850}"/>
                  </a:ext>
                </a:extLst>
              </p:cNvPr>
              <p:cNvSpPr/>
              <p:nvPr/>
            </p:nvSpPr>
            <p:spPr>
              <a:xfrm>
                <a:off x="4244587" y="3970843"/>
                <a:ext cx="3494109" cy="427340"/>
              </a:xfrm>
              <a:prstGeom prst="roundRect">
                <a:avLst/>
              </a:prstGeom>
              <a:noFill/>
              <a:ln w="12700">
                <a:solidFill>
                  <a:schemeClr val="accent5"/>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36000" tIns="0" rIns="0" bIns="0" rtlCol="0" anchor="ctr"/>
              <a:lstStyle/>
              <a:p>
                <a:pPr algn="ctr"/>
                <a:endParaRPr lang="en-GB"/>
              </a:p>
            </p:txBody>
          </p:sp>
          <p:sp>
            <p:nvSpPr>
              <p:cNvPr id="164" name="TextBox 163">
                <a:extLst>
                  <a:ext uri="{FF2B5EF4-FFF2-40B4-BE49-F238E27FC236}">
                    <a16:creationId xmlns:a16="http://schemas.microsoft.com/office/drawing/2014/main" id="{DBE60748-A319-5B48-84C5-EE4527E8992C}"/>
                  </a:ext>
                </a:extLst>
              </p:cNvPr>
              <p:cNvSpPr txBox="1"/>
              <p:nvPr/>
            </p:nvSpPr>
            <p:spPr>
              <a:xfrm>
                <a:off x="4335015" y="4089832"/>
                <a:ext cx="1022775" cy="215444"/>
              </a:xfrm>
              <a:prstGeom prst="rect">
                <a:avLst/>
              </a:prstGeom>
              <a:noFill/>
              <a:ln w="12700">
                <a:solidFill>
                  <a:schemeClr val="accent1"/>
                </a:solidFill>
              </a:ln>
            </p:spPr>
            <p:txBody>
              <a:bodyPr wrap="none" lIns="36000" tIns="0" rIns="0" bIns="0" rtlCol="0">
                <a:spAutoFit/>
              </a:bodyPr>
              <a:lstStyle/>
              <a:p>
                <a:r>
                  <a:rPr lang="en-GB" sz="1400" dirty="0"/>
                  <a:t>move to door</a:t>
                </a:r>
                <a:endParaRPr lang="en-GB" sz="1400" dirty="0">
                  <a:latin typeface="Courier" pitchFamily="2" charset="0"/>
                </a:endParaRPr>
              </a:p>
            </p:txBody>
          </p:sp>
          <p:sp>
            <p:nvSpPr>
              <p:cNvPr id="165" name="TextBox 164">
                <a:extLst>
                  <a:ext uri="{FF2B5EF4-FFF2-40B4-BE49-F238E27FC236}">
                    <a16:creationId xmlns:a16="http://schemas.microsoft.com/office/drawing/2014/main" id="{A4941015-C64C-6E4C-9073-1A7F2E9FD1D6}"/>
                  </a:ext>
                </a:extLst>
              </p:cNvPr>
              <p:cNvSpPr txBox="1"/>
              <p:nvPr/>
            </p:nvSpPr>
            <p:spPr>
              <a:xfrm>
                <a:off x="5404119" y="4089832"/>
                <a:ext cx="796175" cy="215444"/>
              </a:xfrm>
              <a:prstGeom prst="rect">
                <a:avLst/>
              </a:prstGeom>
              <a:noFill/>
              <a:ln w="12700">
                <a:solidFill>
                  <a:schemeClr val="accent1"/>
                </a:solidFill>
              </a:ln>
            </p:spPr>
            <p:txBody>
              <a:bodyPr wrap="none" lIns="36000" tIns="0" rIns="0" bIns="0" rtlCol="0">
                <a:spAutoFit/>
              </a:bodyPr>
              <a:lstStyle/>
              <a:p>
                <a:r>
                  <a:rPr lang="en-GB" sz="1400" dirty="0"/>
                  <a:t>open door</a:t>
                </a:r>
                <a:endParaRPr lang="en-GB" sz="1400" dirty="0">
                  <a:latin typeface="Courier" pitchFamily="2" charset="0"/>
                </a:endParaRPr>
              </a:p>
            </p:txBody>
          </p:sp>
          <p:sp>
            <p:nvSpPr>
              <p:cNvPr id="166" name="TextBox 165">
                <a:extLst>
                  <a:ext uri="{FF2B5EF4-FFF2-40B4-BE49-F238E27FC236}">
                    <a16:creationId xmlns:a16="http://schemas.microsoft.com/office/drawing/2014/main" id="{F20C0753-BE5F-4B40-9A70-07355C3DFDBA}"/>
                  </a:ext>
                </a:extLst>
              </p:cNvPr>
              <p:cNvSpPr txBox="1"/>
              <p:nvPr/>
            </p:nvSpPr>
            <p:spPr>
              <a:xfrm>
                <a:off x="6852651" y="4089832"/>
                <a:ext cx="794572" cy="215444"/>
              </a:xfrm>
              <a:prstGeom prst="rect">
                <a:avLst/>
              </a:prstGeom>
              <a:noFill/>
              <a:ln w="12700">
                <a:solidFill>
                  <a:schemeClr val="accent1"/>
                </a:solidFill>
              </a:ln>
            </p:spPr>
            <p:txBody>
              <a:bodyPr wrap="none" lIns="36000" tIns="0" rIns="0" bIns="0" rtlCol="0">
                <a:spAutoFit/>
              </a:bodyPr>
              <a:lstStyle/>
              <a:p>
                <a:r>
                  <a:rPr lang="en-GB" sz="1400" dirty="0"/>
                  <a:t>close door</a:t>
                </a:r>
                <a:endParaRPr lang="en-GB" sz="1400" dirty="0">
                  <a:latin typeface="Courier" pitchFamily="2" charset="0"/>
                </a:endParaRPr>
              </a:p>
            </p:txBody>
          </p:sp>
          <p:sp>
            <p:nvSpPr>
              <p:cNvPr id="167" name="TextBox 166">
                <a:extLst>
                  <a:ext uri="{FF2B5EF4-FFF2-40B4-BE49-F238E27FC236}">
                    <a16:creationId xmlns:a16="http://schemas.microsoft.com/office/drawing/2014/main" id="{2A64E20E-F375-4A49-A023-B84E9C6DDEAE}"/>
                  </a:ext>
                </a:extLst>
              </p:cNvPr>
              <p:cNvSpPr txBox="1"/>
              <p:nvPr/>
            </p:nvSpPr>
            <p:spPr>
              <a:xfrm>
                <a:off x="6246622" y="4089832"/>
                <a:ext cx="559700" cy="215444"/>
              </a:xfrm>
              <a:prstGeom prst="rect">
                <a:avLst/>
              </a:prstGeom>
              <a:noFill/>
              <a:ln w="12700">
                <a:solidFill>
                  <a:schemeClr val="accent1"/>
                </a:solidFill>
              </a:ln>
            </p:spPr>
            <p:txBody>
              <a:bodyPr wrap="none" lIns="36000" tIns="0" rIns="0" bIns="0" rtlCol="0">
                <a:spAutoFit/>
              </a:bodyPr>
              <a:lstStyle/>
              <a:p>
                <a:r>
                  <a:rPr lang="en-GB" sz="1400" dirty="0"/>
                  <a:t>get out</a:t>
                </a:r>
                <a:endParaRPr lang="en-GB" sz="1400" dirty="0">
                  <a:latin typeface="Courier" pitchFamily="2" charset="0"/>
                </a:endParaRPr>
              </a:p>
            </p:txBody>
          </p:sp>
          <p:cxnSp>
            <p:nvCxnSpPr>
              <p:cNvPr id="168" name="Straight Arrow Connector 167">
                <a:extLst>
                  <a:ext uri="{FF2B5EF4-FFF2-40B4-BE49-F238E27FC236}">
                    <a16:creationId xmlns:a16="http://schemas.microsoft.com/office/drawing/2014/main" id="{4A95A31E-34A9-DE41-A19A-5480A1097B04}"/>
                  </a:ext>
                </a:extLst>
              </p:cNvPr>
              <p:cNvCxnSpPr>
                <a:cxnSpLocks/>
                <a:stCxn id="158" idx="2"/>
              </p:cNvCxnSpPr>
              <p:nvPr/>
            </p:nvCxnSpPr>
            <p:spPr>
              <a:xfrm>
                <a:off x="4580206" y="3461865"/>
                <a:ext cx="0" cy="593813"/>
              </a:xfrm>
              <a:prstGeom prst="straightConnector1">
                <a:avLst/>
              </a:prstGeom>
              <a:ln w="12700">
                <a:solidFill>
                  <a:schemeClr val="accent5"/>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69" name="TextBox 168">
                <a:extLst>
                  <a:ext uri="{FF2B5EF4-FFF2-40B4-BE49-F238E27FC236}">
                    <a16:creationId xmlns:a16="http://schemas.microsoft.com/office/drawing/2014/main" id="{1006BC58-58C3-9B4D-86FD-C9E4B5CE43CF}"/>
                  </a:ext>
                </a:extLst>
              </p:cNvPr>
              <p:cNvSpPr txBox="1"/>
              <p:nvPr/>
            </p:nvSpPr>
            <p:spPr>
              <a:xfrm>
                <a:off x="3937725" y="5019218"/>
                <a:ext cx="635105" cy="861774"/>
              </a:xfrm>
              <a:prstGeom prst="rect">
                <a:avLst/>
              </a:prstGeom>
              <a:noFill/>
              <a:ln w="12700">
                <a:solidFill>
                  <a:schemeClr val="accent1"/>
                </a:solidFill>
              </a:ln>
            </p:spPr>
            <p:txBody>
              <a:bodyPr wrap="none" lIns="36000" tIns="0" rIns="0" bIns="0" rtlCol="0">
                <a:spAutoFit/>
              </a:bodyPr>
              <a:lstStyle/>
              <a:p>
                <a:pPr algn="ctr"/>
                <a:r>
                  <a:rPr lang="en-GB" sz="1400" dirty="0"/>
                  <a:t>identify </a:t>
                </a:r>
              </a:p>
              <a:p>
                <a:pPr algn="ctr"/>
                <a:r>
                  <a:rPr lang="en-GB" sz="1400" dirty="0"/>
                  <a:t>type </a:t>
                </a:r>
              </a:p>
              <a:p>
                <a:pPr algn="ctr"/>
                <a:r>
                  <a:rPr lang="en-GB" sz="1400" dirty="0"/>
                  <a:t>of </a:t>
                </a:r>
              </a:p>
              <a:p>
                <a:pPr algn="ctr"/>
                <a:r>
                  <a:rPr lang="en-GB" sz="1400" dirty="0"/>
                  <a:t>door</a:t>
                </a:r>
              </a:p>
            </p:txBody>
          </p:sp>
          <p:sp>
            <p:nvSpPr>
              <p:cNvPr id="170" name="TextBox 169">
                <a:extLst>
                  <a:ext uri="{FF2B5EF4-FFF2-40B4-BE49-F238E27FC236}">
                    <a16:creationId xmlns:a16="http://schemas.microsoft.com/office/drawing/2014/main" id="{B818CB3D-9159-A741-AD5F-95038C61B162}"/>
                  </a:ext>
                </a:extLst>
              </p:cNvPr>
              <p:cNvSpPr txBox="1"/>
              <p:nvPr/>
            </p:nvSpPr>
            <p:spPr>
              <a:xfrm>
                <a:off x="4608497" y="5019218"/>
                <a:ext cx="448323" cy="861774"/>
              </a:xfrm>
              <a:prstGeom prst="rect">
                <a:avLst/>
              </a:prstGeom>
              <a:noFill/>
              <a:ln w="12700">
                <a:solidFill>
                  <a:schemeClr val="accent1"/>
                </a:solidFill>
              </a:ln>
            </p:spPr>
            <p:txBody>
              <a:bodyPr wrap="none" lIns="36000" tIns="0" rIns="0" bIns="0" rtlCol="0">
                <a:spAutoFit/>
              </a:bodyPr>
              <a:lstStyle/>
              <a:p>
                <a:pPr algn="ctr"/>
                <a:r>
                  <a:rPr lang="en-GB" sz="1400" dirty="0"/>
                  <a:t>move</a:t>
                </a:r>
              </a:p>
              <a:p>
                <a:pPr algn="ctr"/>
                <a:r>
                  <a:rPr lang="en-GB" sz="1400" dirty="0"/>
                  <a:t>close </a:t>
                </a:r>
              </a:p>
              <a:p>
                <a:pPr algn="ctr"/>
                <a:r>
                  <a:rPr lang="en-GB" sz="1400" dirty="0"/>
                  <a:t>to </a:t>
                </a:r>
              </a:p>
              <a:p>
                <a:pPr algn="ctr"/>
                <a:r>
                  <a:rPr lang="en-GB" sz="1400" dirty="0"/>
                  <a:t>knob</a:t>
                </a:r>
              </a:p>
            </p:txBody>
          </p:sp>
          <p:sp>
            <p:nvSpPr>
              <p:cNvPr id="171" name="TextBox 170">
                <a:extLst>
                  <a:ext uri="{FF2B5EF4-FFF2-40B4-BE49-F238E27FC236}">
                    <a16:creationId xmlns:a16="http://schemas.microsoft.com/office/drawing/2014/main" id="{65B3A667-D0A4-6447-9720-BBB6C47DE8A5}"/>
                  </a:ext>
                </a:extLst>
              </p:cNvPr>
              <p:cNvSpPr txBox="1"/>
              <p:nvPr/>
            </p:nvSpPr>
            <p:spPr>
              <a:xfrm>
                <a:off x="5092490" y="5019218"/>
                <a:ext cx="431844" cy="430887"/>
              </a:xfrm>
              <a:prstGeom prst="rect">
                <a:avLst/>
              </a:prstGeom>
              <a:noFill/>
              <a:ln w="12700">
                <a:solidFill>
                  <a:schemeClr val="accent1"/>
                </a:solidFill>
              </a:ln>
            </p:spPr>
            <p:txBody>
              <a:bodyPr wrap="none" lIns="36000" tIns="0" rIns="0" bIns="0" rtlCol="0">
                <a:spAutoFit/>
              </a:bodyPr>
              <a:lstStyle/>
              <a:p>
                <a:pPr algn="ctr"/>
                <a:r>
                  <a:rPr lang="en-GB" sz="1400" dirty="0"/>
                  <a:t>grasp</a:t>
                </a:r>
              </a:p>
              <a:p>
                <a:pPr algn="ctr"/>
                <a:r>
                  <a:rPr lang="en-GB" sz="1400" dirty="0"/>
                  <a:t>knob</a:t>
                </a:r>
              </a:p>
            </p:txBody>
          </p:sp>
          <p:sp>
            <p:nvSpPr>
              <p:cNvPr id="172" name="TextBox 171">
                <a:extLst>
                  <a:ext uri="{FF2B5EF4-FFF2-40B4-BE49-F238E27FC236}">
                    <a16:creationId xmlns:a16="http://schemas.microsoft.com/office/drawing/2014/main" id="{7B771870-B1FB-634C-888D-B59ABE547475}"/>
                  </a:ext>
                </a:extLst>
              </p:cNvPr>
              <p:cNvSpPr txBox="1"/>
              <p:nvPr/>
            </p:nvSpPr>
            <p:spPr>
              <a:xfrm>
                <a:off x="5562856" y="5019218"/>
                <a:ext cx="401836" cy="430887"/>
              </a:xfrm>
              <a:prstGeom prst="rect">
                <a:avLst/>
              </a:prstGeom>
              <a:noFill/>
              <a:ln w="12700">
                <a:solidFill>
                  <a:schemeClr val="accent1"/>
                </a:solidFill>
              </a:ln>
            </p:spPr>
            <p:txBody>
              <a:bodyPr wrap="none" lIns="36000" tIns="0" rIns="0" bIns="0" rtlCol="0">
                <a:spAutoFit/>
              </a:bodyPr>
              <a:lstStyle/>
              <a:p>
                <a:pPr algn="ctr"/>
                <a:r>
                  <a:rPr lang="en-GB" sz="1400" dirty="0"/>
                  <a:t>turn</a:t>
                </a:r>
              </a:p>
              <a:p>
                <a:pPr algn="ctr"/>
                <a:r>
                  <a:rPr lang="en-GB" sz="1400" dirty="0"/>
                  <a:t>knob</a:t>
                </a:r>
              </a:p>
            </p:txBody>
          </p:sp>
          <p:sp>
            <p:nvSpPr>
              <p:cNvPr id="173" name="TextBox 172">
                <a:extLst>
                  <a:ext uri="{FF2B5EF4-FFF2-40B4-BE49-F238E27FC236}">
                    <a16:creationId xmlns:a16="http://schemas.microsoft.com/office/drawing/2014/main" id="{A914F12F-28B1-6B41-8EBF-E31BEFC356D6}"/>
                  </a:ext>
                </a:extLst>
              </p:cNvPr>
              <p:cNvSpPr txBox="1"/>
              <p:nvPr/>
            </p:nvSpPr>
            <p:spPr>
              <a:xfrm>
                <a:off x="6003213" y="5019218"/>
                <a:ext cx="681721" cy="215444"/>
              </a:xfrm>
              <a:prstGeom prst="rect">
                <a:avLst/>
              </a:prstGeom>
              <a:noFill/>
              <a:ln w="12700">
                <a:solidFill>
                  <a:schemeClr val="accent1"/>
                </a:solidFill>
              </a:ln>
            </p:spPr>
            <p:txBody>
              <a:bodyPr wrap="none" lIns="36000" tIns="0" rIns="0" bIns="0" rtlCol="0">
                <a:spAutoFit/>
              </a:bodyPr>
              <a:lstStyle/>
              <a:p>
                <a:pPr algn="ctr"/>
                <a:r>
                  <a:rPr lang="en-GB" sz="1400" dirty="0"/>
                  <a:t>maintain</a:t>
                </a:r>
              </a:p>
            </p:txBody>
          </p:sp>
          <p:sp>
            <p:nvSpPr>
              <p:cNvPr id="174" name="TextBox 173">
                <a:extLst>
                  <a:ext uri="{FF2B5EF4-FFF2-40B4-BE49-F238E27FC236}">
                    <a16:creationId xmlns:a16="http://schemas.microsoft.com/office/drawing/2014/main" id="{92987DEF-A9F2-2247-84F7-B5721692C55A}"/>
                  </a:ext>
                </a:extLst>
              </p:cNvPr>
              <p:cNvSpPr txBox="1"/>
              <p:nvPr/>
            </p:nvSpPr>
            <p:spPr>
              <a:xfrm>
                <a:off x="6003213" y="5277276"/>
                <a:ext cx="308862" cy="215444"/>
              </a:xfrm>
              <a:prstGeom prst="rect">
                <a:avLst/>
              </a:prstGeom>
              <a:noFill/>
              <a:ln w="12700">
                <a:solidFill>
                  <a:schemeClr val="accent1"/>
                </a:solidFill>
              </a:ln>
            </p:spPr>
            <p:txBody>
              <a:bodyPr wrap="none" lIns="36000" tIns="0" rIns="0" bIns="0" rtlCol="0">
                <a:spAutoFit/>
              </a:bodyPr>
              <a:lstStyle/>
              <a:p>
                <a:pPr algn="ctr"/>
                <a:r>
                  <a:rPr lang="en-GB" sz="1400" dirty="0"/>
                  <a:t>pull</a:t>
                </a:r>
              </a:p>
            </p:txBody>
          </p:sp>
          <p:sp>
            <p:nvSpPr>
              <p:cNvPr id="175" name="TextBox 174">
                <a:extLst>
                  <a:ext uri="{FF2B5EF4-FFF2-40B4-BE49-F238E27FC236}">
                    <a16:creationId xmlns:a16="http://schemas.microsoft.com/office/drawing/2014/main" id="{AF745A48-93E0-204B-A832-69EE64FED85B}"/>
                  </a:ext>
                </a:extLst>
              </p:cNvPr>
              <p:cNvSpPr txBox="1"/>
              <p:nvPr/>
            </p:nvSpPr>
            <p:spPr>
              <a:xfrm>
                <a:off x="6732599" y="5490492"/>
                <a:ext cx="308862" cy="215444"/>
              </a:xfrm>
              <a:prstGeom prst="rect">
                <a:avLst/>
              </a:prstGeom>
              <a:noFill/>
              <a:ln w="12700">
                <a:solidFill>
                  <a:schemeClr val="accent1"/>
                </a:solidFill>
              </a:ln>
            </p:spPr>
            <p:txBody>
              <a:bodyPr wrap="none" lIns="36000" tIns="0" rIns="0" bIns="0" rtlCol="0">
                <a:spAutoFit/>
              </a:bodyPr>
              <a:lstStyle/>
              <a:p>
                <a:pPr algn="ctr"/>
                <a:r>
                  <a:rPr lang="en-GB" sz="1400" dirty="0"/>
                  <a:t>pull</a:t>
                </a:r>
              </a:p>
            </p:txBody>
          </p:sp>
          <p:sp>
            <p:nvSpPr>
              <p:cNvPr id="176" name="TextBox 175">
                <a:extLst>
                  <a:ext uri="{FF2B5EF4-FFF2-40B4-BE49-F238E27FC236}">
                    <a16:creationId xmlns:a16="http://schemas.microsoft.com/office/drawing/2014/main" id="{0092A127-289D-FA4A-859D-643F0E9B09EE}"/>
                  </a:ext>
                </a:extLst>
              </p:cNvPr>
              <p:cNvSpPr txBox="1"/>
              <p:nvPr/>
            </p:nvSpPr>
            <p:spPr>
              <a:xfrm>
                <a:off x="6729403" y="5747937"/>
                <a:ext cx="626128" cy="215444"/>
              </a:xfrm>
              <a:prstGeom prst="rect">
                <a:avLst/>
              </a:prstGeom>
              <a:noFill/>
              <a:ln w="12700">
                <a:solidFill>
                  <a:schemeClr val="accent1"/>
                </a:solidFill>
              </a:ln>
            </p:spPr>
            <p:txBody>
              <a:bodyPr wrap="none" lIns="36000" tIns="0" rIns="0" bIns="0" rtlCol="0">
                <a:spAutoFit/>
              </a:bodyPr>
              <a:lstStyle/>
              <a:p>
                <a:pPr algn="ctr"/>
                <a:r>
                  <a:rPr lang="en-GB" sz="1400" dirty="0"/>
                  <a:t>monitor</a:t>
                </a:r>
              </a:p>
            </p:txBody>
          </p:sp>
          <p:sp>
            <p:nvSpPr>
              <p:cNvPr id="177" name="TextBox 176">
                <a:extLst>
                  <a:ext uri="{FF2B5EF4-FFF2-40B4-BE49-F238E27FC236}">
                    <a16:creationId xmlns:a16="http://schemas.microsoft.com/office/drawing/2014/main" id="{2343CE99-2EF2-9E4A-9171-043D9CD59FB7}"/>
                  </a:ext>
                </a:extLst>
              </p:cNvPr>
              <p:cNvSpPr txBox="1"/>
              <p:nvPr/>
            </p:nvSpPr>
            <p:spPr>
              <a:xfrm>
                <a:off x="6006257" y="5535334"/>
                <a:ext cx="626128" cy="215444"/>
              </a:xfrm>
              <a:prstGeom prst="rect">
                <a:avLst/>
              </a:prstGeom>
              <a:noFill/>
              <a:ln w="12700">
                <a:solidFill>
                  <a:schemeClr val="accent1"/>
                </a:solidFill>
              </a:ln>
            </p:spPr>
            <p:txBody>
              <a:bodyPr wrap="none" lIns="36000" tIns="0" rIns="0" bIns="0" rtlCol="0">
                <a:spAutoFit/>
              </a:bodyPr>
              <a:lstStyle/>
              <a:p>
                <a:pPr algn="ctr"/>
                <a:r>
                  <a:rPr lang="en-GB" sz="1400" dirty="0"/>
                  <a:t>monitor</a:t>
                </a:r>
              </a:p>
            </p:txBody>
          </p:sp>
          <p:sp>
            <p:nvSpPr>
              <p:cNvPr id="178" name="TextBox 177">
                <a:extLst>
                  <a:ext uri="{FF2B5EF4-FFF2-40B4-BE49-F238E27FC236}">
                    <a16:creationId xmlns:a16="http://schemas.microsoft.com/office/drawing/2014/main" id="{2540F274-A697-8349-84A4-819C56190B17}"/>
                  </a:ext>
                </a:extLst>
              </p:cNvPr>
              <p:cNvSpPr txBox="1"/>
              <p:nvPr/>
            </p:nvSpPr>
            <p:spPr>
              <a:xfrm>
                <a:off x="7222881" y="5019218"/>
                <a:ext cx="620999" cy="215444"/>
              </a:xfrm>
              <a:prstGeom prst="rect">
                <a:avLst/>
              </a:prstGeom>
              <a:noFill/>
              <a:ln w="12700">
                <a:solidFill>
                  <a:schemeClr val="accent1"/>
                </a:solidFill>
              </a:ln>
            </p:spPr>
            <p:txBody>
              <a:bodyPr wrap="none" lIns="36000" tIns="0" rIns="0" bIns="0" rtlCol="0">
                <a:spAutoFit/>
              </a:bodyPr>
              <a:lstStyle/>
              <a:p>
                <a:pPr algn="ctr"/>
                <a:r>
                  <a:rPr lang="en-GB" sz="1400" dirty="0"/>
                  <a:t>ungrasp</a:t>
                </a:r>
              </a:p>
            </p:txBody>
          </p:sp>
          <p:sp>
            <p:nvSpPr>
              <p:cNvPr id="179" name="TextBox 178">
                <a:extLst>
                  <a:ext uri="{FF2B5EF4-FFF2-40B4-BE49-F238E27FC236}">
                    <a16:creationId xmlns:a16="http://schemas.microsoft.com/office/drawing/2014/main" id="{B362AD0A-E0A4-134C-8C41-E3B4F7AEA7F7}"/>
                  </a:ext>
                </a:extLst>
              </p:cNvPr>
              <p:cNvSpPr txBox="1"/>
              <p:nvPr/>
            </p:nvSpPr>
            <p:spPr>
              <a:xfrm>
                <a:off x="6732599" y="5019218"/>
                <a:ext cx="442617" cy="430887"/>
              </a:xfrm>
              <a:prstGeom prst="rect">
                <a:avLst/>
              </a:prstGeom>
              <a:noFill/>
              <a:ln w="12700">
                <a:solidFill>
                  <a:schemeClr val="accent1"/>
                </a:solidFill>
              </a:ln>
            </p:spPr>
            <p:txBody>
              <a:bodyPr wrap="none" lIns="36000" tIns="0" rIns="0" bIns="0" rtlCol="0">
                <a:spAutoFit/>
              </a:bodyPr>
              <a:lstStyle/>
              <a:p>
                <a:pPr algn="ctr"/>
                <a:r>
                  <a:rPr lang="en-GB" sz="1400" dirty="0"/>
                  <a:t>move</a:t>
                </a:r>
              </a:p>
              <a:p>
                <a:pPr algn="ctr"/>
                <a:r>
                  <a:rPr lang="en-GB" sz="1400" dirty="0"/>
                  <a:t>back</a:t>
                </a:r>
              </a:p>
            </p:txBody>
          </p:sp>
          <p:cxnSp>
            <p:nvCxnSpPr>
              <p:cNvPr id="180" name="Straight Arrow Connector 179">
                <a:extLst>
                  <a:ext uri="{FF2B5EF4-FFF2-40B4-BE49-F238E27FC236}">
                    <a16:creationId xmlns:a16="http://schemas.microsoft.com/office/drawing/2014/main" id="{A9CF700E-17F1-9B47-AA4A-7E7A7673541F}"/>
                  </a:ext>
                </a:extLst>
              </p:cNvPr>
              <p:cNvCxnSpPr>
                <a:stCxn id="156" idx="2"/>
                <a:endCxn id="157" idx="0"/>
              </p:cNvCxnSpPr>
              <p:nvPr/>
            </p:nvCxnSpPr>
            <p:spPr>
              <a:xfrm>
                <a:off x="5943225" y="1818012"/>
                <a:ext cx="6002" cy="428272"/>
              </a:xfrm>
              <a:prstGeom prst="straightConnector1">
                <a:avLst/>
              </a:prstGeom>
              <a:ln w="127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181" name="Straight Arrow Connector 180">
                <a:extLst>
                  <a:ext uri="{FF2B5EF4-FFF2-40B4-BE49-F238E27FC236}">
                    <a16:creationId xmlns:a16="http://schemas.microsoft.com/office/drawing/2014/main" id="{23554492-E6BE-0948-BD45-CEF22BF6EAC3}"/>
                  </a:ext>
                </a:extLst>
              </p:cNvPr>
              <p:cNvCxnSpPr>
                <a:cxnSpLocks/>
                <a:stCxn id="156" idx="2"/>
                <a:endCxn id="183" idx="0"/>
              </p:cNvCxnSpPr>
              <p:nvPr/>
            </p:nvCxnSpPr>
            <p:spPr>
              <a:xfrm flipH="1">
                <a:off x="5053130" y="1818012"/>
                <a:ext cx="890095" cy="428272"/>
              </a:xfrm>
              <a:prstGeom prst="straightConnector1">
                <a:avLst/>
              </a:prstGeom>
              <a:ln w="127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182" name="Straight Arrow Connector 181">
                <a:extLst>
                  <a:ext uri="{FF2B5EF4-FFF2-40B4-BE49-F238E27FC236}">
                    <a16:creationId xmlns:a16="http://schemas.microsoft.com/office/drawing/2014/main" id="{8DC93EF4-DAD9-AC4B-BFDA-8EFF23FA53C1}"/>
                  </a:ext>
                </a:extLst>
              </p:cNvPr>
              <p:cNvCxnSpPr>
                <a:cxnSpLocks/>
                <a:stCxn id="156" idx="2"/>
                <a:endCxn id="184" idx="0"/>
              </p:cNvCxnSpPr>
              <p:nvPr/>
            </p:nvCxnSpPr>
            <p:spPr>
              <a:xfrm>
                <a:off x="5943225" y="1818012"/>
                <a:ext cx="902085" cy="433566"/>
              </a:xfrm>
              <a:prstGeom prst="straightConnector1">
                <a:avLst/>
              </a:prstGeom>
              <a:ln w="127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183" name="TextBox 182">
                <a:extLst>
                  <a:ext uri="{FF2B5EF4-FFF2-40B4-BE49-F238E27FC236}">
                    <a16:creationId xmlns:a16="http://schemas.microsoft.com/office/drawing/2014/main" id="{96C741BA-3A18-5C49-B072-033B9EE07500}"/>
                  </a:ext>
                </a:extLst>
              </p:cNvPr>
              <p:cNvSpPr txBox="1"/>
              <p:nvPr/>
            </p:nvSpPr>
            <p:spPr>
              <a:xfrm>
                <a:off x="4881448" y="2246284"/>
                <a:ext cx="343364" cy="276999"/>
              </a:xfrm>
              <a:prstGeom prst="rect">
                <a:avLst/>
              </a:prstGeom>
              <a:noFill/>
            </p:spPr>
            <p:txBody>
              <a:bodyPr wrap="square" lIns="36000" tIns="0" rIns="0" bIns="0" rtlCol="0">
                <a:spAutoFit/>
              </a:bodyPr>
              <a:lstStyle/>
              <a:p>
                <a:r>
                  <a:rPr lang="en-GB" dirty="0">
                    <a:solidFill>
                      <a:schemeClr val="accent5"/>
                    </a:solidFill>
                  </a:rPr>
                  <a:t>…</a:t>
                </a:r>
              </a:p>
            </p:txBody>
          </p:sp>
          <p:sp>
            <p:nvSpPr>
              <p:cNvPr id="184" name="TextBox 183">
                <a:extLst>
                  <a:ext uri="{FF2B5EF4-FFF2-40B4-BE49-F238E27FC236}">
                    <a16:creationId xmlns:a16="http://schemas.microsoft.com/office/drawing/2014/main" id="{ED9E6E47-1FC6-FC43-A3A6-A62C5EE339FC}"/>
                  </a:ext>
                </a:extLst>
              </p:cNvPr>
              <p:cNvSpPr txBox="1"/>
              <p:nvPr/>
            </p:nvSpPr>
            <p:spPr>
              <a:xfrm>
                <a:off x="6673628" y="2251578"/>
                <a:ext cx="343364" cy="276999"/>
              </a:xfrm>
              <a:prstGeom prst="rect">
                <a:avLst/>
              </a:prstGeom>
              <a:noFill/>
            </p:spPr>
            <p:txBody>
              <a:bodyPr wrap="square" lIns="36000" tIns="0" rIns="0" bIns="0" rtlCol="0">
                <a:spAutoFit/>
              </a:bodyPr>
              <a:lstStyle/>
              <a:p>
                <a:r>
                  <a:rPr lang="en-GB" dirty="0">
                    <a:solidFill>
                      <a:schemeClr val="accent5"/>
                    </a:solidFill>
                  </a:rPr>
                  <a:t>…</a:t>
                </a:r>
              </a:p>
            </p:txBody>
          </p:sp>
          <p:cxnSp>
            <p:nvCxnSpPr>
              <p:cNvPr id="185" name="Straight Arrow Connector 184">
                <a:extLst>
                  <a:ext uri="{FF2B5EF4-FFF2-40B4-BE49-F238E27FC236}">
                    <a16:creationId xmlns:a16="http://schemas.microsoft.com/office/drawing/2014/main" id="{79F77302-7C1C-4A40-A30F-1F182B8D62BD}"/>
                  </a:ext>
                </a:extLst>
              </p:cNvPr>
              <p:cNvCxnSpPr>
                <a:cxnSpLocks/>
                <a:stCxn id="159" idx="2"/>
                <a:endCxn id="187" idx="1"/>
              </p:cNvCxnSpPr>
              <p:nvPr/>
            </p:nvCxnSpPr>
            <p:spPr>
              <a:xfrm flipH="1">
                <a:off x="5098928" y="3461865"/>
                <a:ext cx="188604" cy="342755"/>
              </a:xfrm>
              <a:prstGeom prst="straightConnector1">
                <a:avLst/>
              </a:prstGeom>
              <a:ln w="127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186" name="Straight Arrow Connector 185">
                <a:extLst>
                  <a:ext uri="{FF2B5EF4-FFF2-40B4-BE49-F238E27FC236}">
                    <a16:creationId xmlns:a16="http://schemas.microsoft.com/office/drawing/2014/main" id="{EF55EE38-22B2-0D41-AA0E-B2F234AEDEAA}"/>
                  </a:ext>
                </a:extLst>
              </p:cNvPr>
              <p:cNvCxnSpPr>
                <a:cxnSpLocks/>
                <a:stCxn id="159" idx="2"/>
                <a:endCxn id="187" idx="3"/>
              </p:cNvCxnSpPr>
              <p:nvPr/>
            </p:nvCxnSpPr>
            <p:spPr>
              <a:xfrm>
                <a:off x="5287532" y="3461865"/>
                <a:ext cx="154760" cy="342755"/>
              </a:xfrm>
              <a:prstGeom prst="straightConnector1">
                <a:avLst/>
              </a:prstGeom>
              <a:ln w="127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187" name="TextBox 186">
                <a:extLst>
                  <a:ext uri="{FF2B5EF4-FFF2-40B4-BE49-F238E27FC236}">
                    <a16:creationId xmlns:a16="http://schemas.microsoft.com/office/drawing/2014/main" id="{1964162F-8197-2F4B-B075-B2618D353996}"/>
                  </a:ext>
                </a:extLst>
              </p:cNvPr>
              <p:cNvSpPr txBox="1"/>
              <p:nvPr/>
            </p:nvSpPr>
            <p:spPr>
              <a:xfrm>
                <a:off x="5098928" y="3666120"/>
                <a:ext cx="343364" cy="276999"/>
              </a:xfrm>
              <a:prstGeom prst="rect">
                <a:avLst/>
              </a:prstGeom>
              <a:noFill/>
            </p:spPr>
            <p:txBody>
              <a:bodyPr wrap="square" lIns="36000" tIns="0" rIns="0" bIns="0" rtlCol="0">
                <a:spAutoFit/>
              </a:bodyPr>
              <a:lstStyle/>
              <a:p>
                <a:pPr algn="ctr"/>
                <a:r>
                  <a:rPr lang="en-GB" dirty="0">
                    <a:solidFill>
                      <a:schemeClr val="accent5"/>
                    </a:solidFill>
                  </a:rPr>
                  <a:t>…</a:t>
                </a:r>
              </a:p>
            </p:txBody>
          </p:sp>
          <p:cxnSp>
            <p:nvCxnSpPr>
              <p:cNvPr id="188" name="Straight Arrow Connector 187">
                <a:extLst>
                  <a:ext uri="{FF2B5EF4-FFF2-40B4-BE49-F238E27FC236}">
                    <a16:creationId xmlns:a16="http://schemas.microsoft.com/office/drawing/2014/main" id="{82DA0BD9-336F-6C4B-A078-C3AAC5719087}"/>
                  </a:ext>
                </a:extLst>
              </p:cNvPr>
              <p:cNvCxnSpPr>
                <a:cxnSpLocks/>
                <a:stCxn id="165" idx="2"/>
                <a:endCxn id="170" idx="0"/>
              </p:cNvCxnSpPr>
              <p:nvPr/>
            </p:nvCxnSpPr>
            <p:spPr>
              <a:xfrm flipH="1">
                <a:off x="4832659" y="4305276"/>
                <a:ext cx="969548" cy="713942"/>
              </a:xfrm>
              <a:prstGeom prst="straightConnector1">
                <a:avLst/>
              </a:prstGeom>
              <a:ln w="127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189" name="Straight Arrow Connector 188">
                <a:extLst>
                  <a:ext uri="{FF2B5EF4-FFF2-40B4-BE49-F238E27FC236}">
                    <a16:creationId xmlns:a16="http://schemas.microsoft.com/office/drawing/2014/main" id="{FC43919B-55CA-D843-8D9D-5C4038EFCEA1}"/>
                  </a:ext>
                </a:extLst>
              </p:cNvPr>
              <p:cNvCxnSpPr>
                <a:cxnSpLocks/>
                <a:stCxn id="165" idx="2"/>
                <a:endCxn id="169" idx="0"/>
              </p:cNvCxnSpPr>
              <p:nvPr/>
            </p:nvCxnSpPr>
            <p:spPr>
              <a:xfrm flipH="1">
                <a:off x="4255278" y="4305276"/>
                <a:ext cx="1546929" cy="713942"/>
              </a:xfrm>
              <a:prstGeom prst="straightConnector1">
                <a:avLst/>
              </a:prstGeom>
              <a:ln w="127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190" name="Straight Arrow Connector 189">
                <a:extLst>
                  <a:ext uri="{FF2B5EF4-FFF2-40B4-BE49-F238E27FC236}">
                    <a16:creationId xmlns:a16="http://schemas.microsoft.com/office/drawing/2014/main" id="{952E5B6B-05C4-F744-A26B-AB04785FA579}"/>
                  </a:ext>
                </a:extLst>
              </p:cNvPr>
              <p:cNvCxnSpPr>
                <a:cxnSpLocks/>
                <a:stCxn id="165" idx="2"/>
                <a:endCxn id="171" idx="0"/>
              </p:cNvCxnSpPr>
              <p:nvPr/>
            </p:nvCxnSpPr>
            <p:spPr>
              <a:xfrm flipH="1">
                <a:off x="5308412" y="4305276"/>
                <a:ext cx="493795" cy="713942"/>
              </a:xfrm>
              <a:prstGeom prst="straightConnector1">
                <a:avLst/>
              </a:prstGeom>
              <a:ln w="127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191" name="Straight Arrow Connector 190">
                <a:extLst>
                  <a:ext uri="{FF2B5EF4-FFF2-40B4-BE49-F238E27FC236}">
                    <a16:creationId xmlns:a16="http://schemas.microsoft.com/office/drawing/2014/main" id="{FAB4D5D7-A76B-244C-99EF-96D4A21D9ACE}"/>
                  </a:ext>
                </a:extLst>
              </p:cNvPr>
              <p:cNvCxnSpPr>
                <a:cxnSpLocks/>
                <a:stCxn id="165" idx="2"/>
                <a:endCxn id="179" idx="0"/>
              </p:cNvCxnSpPr>
              <p:nvPr/>
            </p:nvCxnSpPr>
            <p:spPr>
              <a:xfrm>
                <a:off x="5802207" y="4305276"/>
                <a:ext cx="1151701" cy="713942"/>
              </a:xfrm>
              <a:prstGeom prst="straightConnector1">
                <a:avLst/>
              </a:prstGeom>
              <a:ln w="127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192" name="Straight Arrow Connector 191">
                <a:extLst>
                  <a:ext uri="{FF2B5EF4-FFF2-40B4-BE49-F238E27FC236}">
                    <a16:creationId xmlns:a16="http://schemas.microsoft.com/office/drawing/2014/main" id="{791CBBDD-6D17-5740-9127-AC3B1789C85A}"/>
                  </a:ext>
                </a:extLst>
              </p:cNvPr>
              <p:cNvCxnSpPr>
                <a:cxnSpLocks/>
                <a:stCxn id="165" idx="2"/>
                <a:endCxn id="173" idx="0"/>
              </p:cNvCxnSpPr>
              <p:nvPr/>
            </p:nvCxnSpPr>
            <p:spPr>
              <a:xfrm>
                <a:off x="5802207" y="4305276"/>
                <a:ext cx="541867" cy="713942"/>
              </a:xfrm>
              <a:prstGeom prst="straightConnector1">
                <a:avLst/>
              </a:prstGeom>
              <a:ln w="127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193" name="Straight Arrow Connector 192">
                <a:extLst>
                  <a:ext uri="{FF2B5EF4-FFF2-40B4-BE49-F238E27FC236}">
                    <a16:creationId xmlns:a16="http://schemas.microsoft.com/office/drawing/2014/main" id="{664A8F55-A392-E94D-B7A8-834AC7556977}"/>
                  </a:ext>
                </a:extLst>
              </p:cNvPr>
              <p:cNvCxnSpPr>
                <a:cxnSpLocks/>
                <a:stCxn id="165" idx="2"/>
                <a:endCxn id="178" idx="0"/>
              </p:cNvCxnSpPr>
              <p:nvPr/>
            </p:nvCxnSpPr>
            <p:spPr>
              <a:xfrm>
                <a:off x="5802207" y="4305276"/>
                <a:ext cx="1731174" cy="713942"/>
              </a:xfrm>
              <a:prstGeom prst="straightConnector1">
                <a:avLst/>
              </a:prstGeom>
              <a:ln w="127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194" name="Straight Arrow Connector 193">
                <a:extLst>
                  <a:ext uri="{FF2B5EF4-FFF2-40B4-BE49-F238E27FC236}">
                    <a16:creationId xmlns:a16="http://schemas.microsoft.com/office/drawing/2014/main" id="{6C49E562-FB5A-C847-AE5B-83997D8AF643}"/>
                  </a:ext>
                </a:extLst>
              </p:cNvPr>
              <p:cNvCxnSpPr>
                <a:cxnSpLocks/>
                <a:stCxn id="165" idx="2"/>
                <a:endCxn id="172" idx="0"/>
              </p:cNvCxnSpPr>
              <p:nvPr/>
            </p:nvCxnSpPr>
            <p:spPr>
              <a:xfrm flipH="1">
                <a:off x="5763774" y="4305276"/>
                <a:ext cx="38433" cy="713942"/>
              </a:xfrm>
              <a:prstGeom prst="straightConnector1">
                <a:avLst/>
              </a:prstGeom>
              <a:ln w="127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195" name="Freeform 194">
                <a:extLst>
                  <a:ext uri="{FF2B5EF4-FFF2-40B4-BE49-F238E27FC236}">
                    <a16:creationId xmlns:a16="http://schemas.microsoft.com/office/drawing/2014/main" id="{AD19EA6D-6C6A-B84B-BDE4-2D09A96D2999}"/>
                  </a:ext>
                </a:extLst>
              </p:cNvPr>
              <p:cNvSpPr/>
              <p:nvPr/>
            </p:nvSpPr>
            <p:spPr>
              <a:xfrm>
                <a:off x="5204516" y="3624050"/>
                <a:ext cx="168166" cy="48179"/>
              </a:xfrm>
              <a:custGeom>
                <a:avLst/>
                <a:gdLst>
                  <a:gd name="connsiteX0" fmla="*/ 0 w 168166"/>
                  <a:gd name="connsiteY0" fmla="*/ 0 h 48179"/>
                  <a:gd name="connsiteX1" fmla="*/ 78828 w 168166"/>
                  <a:gd name="connsiteY1" fmla="*/ 47297 h 48179"/>
                  <a:gd name="connsiteX2" fmla="*/ 168166 w 168166"/>
                  <a:gd name="connsiteY2" fmla="*/ 26276 h 48179"/>
                </a:gdLst>
                <a:ahLst/>
                <a:cxnLst>
                  <a:cxn ang="0">
                    <a:pos x="connsiteX0" y="connsiteY0"/>
                  </a:cxn>
                  <a:cxn ang="0">
                    <a:pos x="connsiteX1" y="connsiteY1"/>
                  </a:cxn>
                  <a:cxn ang="0">
                    <a:pos x="connsiteX2" y="connsiteY2"/>
                  </a:cxn>
                </a:cxnLst>
                <a:rect l="l" t="t" r="r" b="b"/>
                <a:pathLst>
                  <a:path w="168166" h="48179">
                    <a:moveTo>
                      <a:pt x="0" y="0"/>
                    </a:moveTo>
                    <a:cubicBezTo>
                      <a:pt x="25400" y="21459"/>
                      <a:pt x="50800" y="42918"/>
                      <a:pt x="78828" y="47297"/>
                    </a:cubicBezTo>
                    <a:cubicBezTo>
                      <a:pt x="106856" y="51676"/>
                      <a:pt x="137511" y="38976"/>
                      <a:pt x="168166" y="26276"/>
                    </a:cubicBezTo>
                  </a:path>
                </a:pathLst>
              </a:custGeom>
              <a:noFill/>
              <a:ln w="127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36000" tIns="0" rIns="0" bIns="0" rtlCol="0" anchor="ctr"/>
              <a:lstStyle/>
              <a:p>
                <a:pPr algn="ctr"/>
                <a:endParaRPr lang="en-GB"/>
              </a:p>
            </p:txBody>
          </p:sp>
          <p:cxnSp>
            <p:nvCxnSpPr>
              <p:cNvPr id="196" name="Straight Arrow Connector 195">
                <a:extLst>
                  <a:ext uri="{FF2B5EF4-FFF2-40B4-BE49-F238E27FC236}">
                    <a16:creationId xmlns:a16="http://schemas.microsoft.com/office/drawing/2014/main" id="{97E39B28-4614-1F41-8FB3-C9964822758A}"/>
                  </a:ext>
                </a:extLst>
              </p:cNvPr>
              <p:cNvCxnSpPr>
                <a:cxnSpLocks/>
                <a:endCxn id="198" idx="1"/>
              </p:cNvCxnSpPr>
              <p:nvPr/>
            </p:nvCxnSpPr>
            <p:spPr>
              <a:xfrm flipH="1">
                <a:off x="5721829" y="3451415"/>
                <a:ext cx="188606" cy="350438"/>
              </a:xfrm>
              <a:prstGeom prst="straightConnector1">
                <a:avLst/>
              </a:prstGeom>
              <a:ln w="127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197" name="Straight Arrow Connector 196">
                <a:extLst>
                  <a:ext uri="{FF2B5EF4-FFF2-40B4-BE49-F238E27FC236}">
                    <a16:creationId xmlns:a16="http://schemas.microsoft.com/office/drawing/2014/main" id="{A1FFCF50-9BD4-9143-AAC6-5A5B0B72165E}"/>
                  </a:ext>
                </a:extLst>
              </p:cNvPr>
              <p:cNvCxnSpPr>
                <a:cxnSpLocks/>
                <a:endCxn id="198" idx="3"/>
              </p:cNvCxnSpPr>
              <p:nvPr/>
            </p:nvCxnSpPr>
            <p:spPr>
              <a:xfrm>
                <a:off x="5910434" y="3451415"/>
                <a:ext cx="154759" cy="350438"/>
              </a:xfrm>
              <a:prstGeom prst="straightConnector1">
                <a:avLst/>
              </a:prstGeom>
              <a:ln w="127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198" name="TextBox 197">
                <a:extLst>
                  <a:ext uri="{FF2B5EF4-FFF2-40B4-BE49-F238E27FC236}">
                    <a16:creationId xmlns:a16="http://schemas.microsoft.com/office/drawing/2014/main" id="{C0F11BF4-560D-0D48-83C5-E96CE0247555}"/>
                  </a:ext>
                </a:extLst>
              </p:cNvPr>
              <p:cNvSpPr txBox="1"/>
              <p:nvPr/>
            </p:nvSpPr>
            <p:spPr>
              <a:xfrm>
                <a:off x="5721829" y="3663353"/>
                <a:ext cx="343364" cy="276999"/>
              </a:xfrm>
              <a:prstGeom prst="rect">
                <a:avLst/>
              </a:prstGeom>
              <a:noFill/>
            </p:spPr>
            <p:txBody>
              <a:bodyPr wrap="square" lIns="36000" tIns="0" rIns="0" bIns="0" rtlCol="0">
                <a:spAutoFit/>
              </a:bodyPr>
              <a:lstStyle/>
              <a:p>
                <a:pPr algn="ctr"/>
                <a:r>
                  <a:rPr lang="en-GB" dirty="0">
                    <a:solidFill>
                      <a:schemeClr val="accent5"/>
                    </a:solidFill>
                  </a:rPr>
                  <a:t>…</a:t>
                </a:r>
              </a:p>
            </p:txBody>
          </p:sp>
          <p:sp>
            <p:nvSpPr>
              <p:cNvPr id="199" name="Freeform 198">
                <a:extLst>
                  <a:ext uri="{FF2B5EF4-FFF2-40B4-BE49-F238E27FC236}">
                    <a16:creationId xmlns:a16="http://schemas.microsoft.com/office/drawing/2014/main" id="{A727BA0D-0CA8-1B4E-80AB-285BBC1D7D30}"/>
                  </a:ext>
                </a:extLst>
              </p:cNvPr>
              <p:cNvSpPr/>
              <p:nvPr/>
            </p:nvSpPr>
            <p:spPr>
              <a:xfrm>
                <a:off x="5829435" y="3613876"/>
                <a:ext cx="168166" cy="48179"/>
              </a:xfrm>
              <a:custGeom>
                <a:avLst/>
                <a:gdLst>
                  <a:gd name="connsiteX0" fmla="*/ 0 w 168166"/>
                  <a:gd name="connsiteY0" fmla="*/ 0 h 48179"/>
                  <a:gd name="connsiteX1" fmla="*/ 78828 w 168166"/>
                  <a:gd name="connsiteY1" fmla="*/ 47297 h 48179"/>
                  <a:gd name="connsiteX2" fmla="*/ 168166 w 168166"/>
                  <a:gd name="connsiteY2" fmla="*/ 26276 h 48179"/>
                </a:gdLst>
                <a:ahLst/>
                <a:cxnLst>
                  <a:cxn ang="0">
                    <a:pos x="connsiteX0" y="connsiteY0"/>
                  </a:cxn>
                  <a:cxn ang="0">
                    <a:pos x="connsiteX1" y="connsiteY1"/>
                  </a:cxn>
                  <a:cxn ang="0">
                    <a:pos x="connsiteX2" y="connsiteY2"/>
                  </a:cxn>
                </a:cxnLst>
                <a:rect l="l" t="t" r="r" b="b"/>
                <a:pathLst>
                  <a:path w="168166" h="48179">
                    <a:moveTo>
                      <a:pt x="0" y="0"/>
                    </a:moveTo>
                    <a:cubicBezTo>
                      <a:pt x="25400" y="21459"/>
                      <a:pt x="50800" y="42918"/>
                      <a:pt x="78828" y="47297"/>
                    </a:cubicBezTo>
                    <a:cubicBezTo>
                      <a:pt x="106856" y="51676"/>
                      <a:pt x="137511" y="38976"/>
                      <a:pt x="168166" y="26276"/>
                    </a:cubicBezTo>
                  </a:path>
                </a:pathLst>
              </a:custGeom>
              <a:noFill/>
              <a:ln w="127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36000" tIns="0" rIns="0" bIns="0" rtlCol="0" anchor="ctr"/>
              <a:lstStyle/>
              <a:p>
                <a:pPr algn="ctr"/>
                <a:endParaRPr lang="en-GB"/>
              </a:p>
            </p:txBody>
          </p:sp>
          <p:cxnSp>
            <p:nvCxnSpPr>
              <p:cNvPr id="200" name="Straight Arrow Connector 199">
                <a:extLst>
                  <a:ext uri="{FF2B5EF4-FFF2-40B4-BE49-F238E27FC236}">
                    <a16:creationId xmlns:a16="http://schemas.microsoft.com/office/drawing/2014/main" id="{00022342-668F-334F-8163-D6A2193A21DC}"/>
                  </a:ext>
                </a:extLst>
              </p:cNvPr>
              <p:cNvCxnSpPr>
                <a:cxnSpLocks/>
                <a:endCxn id="202" idx="1"/>
              </p:cNvCxnSpPr>
              <p:nvPr/>
            </p:nvCxnSpPr>
            <p:spPr>
              <a:xfrm flipH="1">
                <a:off x="6392350" y="3448831"/>
                <a:ext cx="188606" cy="350438"/>
              </a:xfrm>
              <a:prstGeom prst="straightConnector1">
                <a:avLst/>
              </a:prstGeom>
              <a:ln w="127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201" name="Straight Arrow Connector 200">
                <a:extLst>
                  <a:ext uri="{FF2B5EF4-FFF2-40B4-BE49-F238E27FC236}">
                    <a16:creationId xmlns:a16="http://schemas.microsoft.com/office/drawing/2014/main" id="{C648ED6F-CB74-F549-BC21-806F3E80EC4B}"/>
                  </a:ext>
                </a:extLst>
              </p:cNvPr>
              <p:cNvCxnSpPr>
                <a:cxnSpLocks/>
                <a:endCxn id="202" idx="3"/>
              </p:cNvCxnSpPr>
              <p:nvPr/>
            </p:nvCxnSpPr>
            <p:spPr>
              <a:xfrm>
                <a:off x="6580955" y="3448831"/>
                <a:ext cx="154759" cy="350438"/>
              </a:xfrm>
              <a:prstGeom prst="straightConnector1">
                <a:avLst/>
              </a:prstGeom>
              <a:ln w="127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202" name="TextBox 201">
                <a:extLst>
                  <a:ext uri="{FF2B5EF4-FFF2-40B4-BE49-F238E27FC236}">
                    <a16:creationId xmlns:a16="http://schemas.microsoft.com/office/drawing/2014/main" id="{D19547CB-01A0-BB4F-A9F0-2EDAA25C378E}"/>
                  </a:ext>
                </a:extLst>
              </p:cNvPr>
              <p:cNvSpPr txBox="1"/>
              <p:nvPr/>
            </p:nvSpPr>
            <p:spPr>
              <a:xfrm>
                <a:off x="6392350" y="3660769"/>
                <a:ext cx="343364" cy="276999"/>
              </a:xfrm>
              <a:prstGeom prst="rect">
                <a:avLst/>
              </a:prstGeom>
              <a:noFill/>
            </p:spPr>
            <p:txBody>
              <a:bodyPr wrap="square" lIns="36000" tIns="0" rIns="0" bIns="0" rtlCol="0">
                <a:spAutoFit/>
              </a:bodyPr>
              <a:lstStyle/>
              <a:p>
                <a:pPr algn="ctr"/>
                <a:r>
                  <a:rPr lang="en-GB" dirty="0">
                    <a:solidFill>
                      <a:schemeClr val="accent5"/>
                    </a:solidFill>
                  </a:rPr>
                  <a:t>…</a:t>
                </a:r>
              </a:p>
            </p:txBody>
          </p:sp>
          <p:sp>
            <p:nvSpPr>
              <p:cNvPr id="203" name="Freeform 202">
                <a:extLst>
                  <a:ext uri="{FF2B5EF4-FFF2-40B4-BE49-F238E27FC236}">
                    <a16:creationId xmlns:a16="http://schemas.microsoft.com/office/drawing/2014/main" id="{90BE85B7-1A5A-254C-810D-F18D8AF882CC}"/>
                  </a:ext>
                </a:extLst>
              </p:cNvPr>
              <p:cNvSpPr/>
              <p:nvPr/>
            </p:nvSpPr>
            <p:spPr>
              <a:xfrm>
                <a:off x="6490168" y="3619763"/>
                <a:ext cx="168166" cy="48179"/>
              </a:xfrm>
              <a:custGeom>
                <a:avLst/>
                <a:gdLst>
                  <a:gd name="connsiteX0" fmla="*/ 0 w 168166"/>
                  <a:gd name="connsiteY0" fmla="*/ 0 h 48179"/>
                  <a:gd name="connsiteX1" fmla="*/ 78828 w 168166"/>
                  <a:gd name="connsiteY1" fmla="*/ 47297 h 48179"/>
                  <a:gd name="connsiteX2" fmla="*/ 168166 w 168166"/>
                  <a:gd name="connsiteY2" fmla="*/ 26276 h 48179"/>
                </a:gdLst>
                <a:ahLst/>
                <a:cxnLst>
                  <a:cxn ang="0">
                    <a:pos x="connsiteX0" y="connsiteY0"/>
                  </a:cxn>
                  <a:cxn ang="0">
                    <a:pos x="connsiteX1" y="connsiteY1"/>
                  </a:cxn>
                  <a:cxn ang="0">
                    <a:pos x="connsiteX2" y="connsiteY2"/>
                  </a:cxn>
                </a:cxnLst>
                <a:rect l="l" t="t" r="r" b="b"/>
                <a:pathLst>
                  <a:path w="168166" h="48179">
                    <a:moveTo>
                      <a:pt x="0" y="0"/>
                    </a:moveTo>
                    <a:cubicBezTo>
                      <a:pt x="25400" y="21459"/>
                      <a:pt x="50800" y="42918"/>
                      <a:pt x="78828" y="47297"/>
                    </a:cubicBezTo>
                    <a:cubicBezTo>
                      <a:pt x="106856" y="51676"/>
                      <a:pt x="137511" y="38976"/>
                      <a:pt x="168166" y="26276"/>
                    </a:cubicBezTo>
                  </a:path>
                </a:pathLst>
              </a:custGeom>
              <a:noFill/>
              <a:ln w="127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36000" tIns="0" rIns="0" bIns="0" rtlCol="0" anchor="ctr"/>
              <a:lstStyle/>
              <a:p>
                <a:pPr algn="ctr"/>
                <a:endParaRPr lang="en-GB"/>
              </a:p>
            </p:txBody>
          </p:sp>
          <p:cxnSp>
            <p:nvCxnSpPr>
              <p:cNvPr id="204" name="Straight Arrow Connector 203">
                <a:extLst>
                  <a:ext uri="{FF2B5EF4-FFF2-40B4-BE49-F238E27FC236}">
                    <a16:creationId xmlns:a16="http://schemas.microsoft.com/office/drawing/2014/main" id="{7F02B049-92B6-7E4B-9685-2BF84E5C8D70}"/>
                  </a:ext>
                </a:extLst>
              </p:cNvPr>
              <p:cNvCxnSpPr>
                <a:cxnSpLocks/>
                <a:endCxn id="206" idx="1"/>
              </p:cNvCxnSpPr>
              <p:nvPr/>
            </p:nvCxnSpPr>
            <p:spPr>
              <a:xfrm flipH="1">
                <a:off x="7130463" y="3448831"/>
                <a:ext cx="188606" cy="350438"/>
              </a:xfrm>
              <a:prstGeom prst="straightConnector1">
                <a:avLst/>
              </a:prstGeom>
              <a:ln w="127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205" name="Straight Arrow Connector 204">
                <a:extLst>
                  <a:ext uri="{FF2B5EF4-FFF2-40B4-BE49-F238E27FC236}">
                    <a16:creationId xmlns:a16="http://schemas.microsoft.com/office/drawing/2014/main" id="{8CF8AE39-6F24-1542-B556-BD0829913B07}"/>
                  </a:ext>
                </a:extLst>
              </p:cNvPr>
              <p:cNvCxnSpPr>
                <a:cxnSpLocks/>
                <a:endCxn id="206" idx="3"/>
              </p:cNvCxnSpPr>
              <p:nvPr/>
            </p:nvCxnSpPr>
            <p:spPr>
              <a:xfrm>
                <a:off x="7319068" y="3448831"/>
                <a:ext cx="154759" cy="350438"/>
              </a:xfrm>
              <a:prstGeom prst="straightConnector1">
                <a:avLst/>
              </a:prstGeom>
              <a:ln w="127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206" name="TextBox 205">
                <a:extLst>
                  <a:ext uri="{FF2B5EF4-FFF2-40B4-BE49-F238E27FC236}">
                    <a16:creationId xmlns:a16="http://schemas.microsoft.com/office/drawing/2014/main" id="{A64961B7-1B46-EA4C-AC82-FD666B0A3C5D}"/>
                  </a:ext>
                </a:extLst>
              </p:cNvPr>
              <p:cNvSpPr txBox="1"/>
              <p:nvPr/>
            </p:nvSpPr>
            <p:spPr>
              <a:xfrm>
                <a:off x="7130463" y="3660769"/>
                <a:ext cx="343364" cy="276999"/>
              </a:xfrm>
              <a:prstGeom prst="rect">
                <a:avLst/>
              </a:prstGeom>
              <a:noFill/>
            </p:spPr>
            <p:txBody>
              <a:bodyPr wrap="square" lIns="36000" tIns="0" rIns="0" bIns="0" rtlCol="0">
                <a:spAutoFit/>
              </a:bodyPr>
              <a:lstStyle/>
              <a:p>
                <a:pPr algn="ctr"/>
                <a:r>
                  <a:rPr lang="en-GB" dirty="0">
                    <a:solidFill>
                      <a:schemeClr val="accent5"/>
                    </a:solidFill>
                  </a:rPr>
                  <a:t>…</a:t>
                </a:r>
              </a:p>
            </p:txBody>
          </p:sp>
          <p:sp>
            <p:nvSpPr>
              <p:cNvPr id="207" name="Freeform 206">
                <a:extLst>
                  <a:ext uri="{FF2B5EF4-FFF2-40B4-BE49-F238E27FC236}">
                    <a16:creationId xmlns:a16="http://schemas.microsoft.com/office/drawing/2014/main" id="{ED7DD39D-2771-7D44-A6E6-126048F8E382}"/>
                  </a:ext>
                </a:extLst>
              </p:cNvPr>
              <p:cNvSpPr/>
              <p:nvPr/>
            </p:nvSpPr>
            <p:spPr>
              <a:xfrm>
                <a:off x="7228282" y="3618338"/>
                <a:ext cx="168166" cy="48179"/>
              </a:xfrm>
              <a:custGeom>
                <a:avLst/>
                <a:gdLst>
                  <a:gd name="connsiteX0" fmla="*/ 0 w 168166"/>
                  <a:gd name="connsiteY0" fmla="*/ 0 h 48179"/>
                  <a:gd name="connsiteX1" fmla="*/ 78828 w 168166"/>
                  <a:gd name="connsiteY1" fmla="*/ 47297 h 48179"/>
                  <a:gd name="connsiteX2" fmla="*/ 168166 w 168166"/>
                  <a:gd name="connsiteY2" fmla="*/ 26276 h 48179"/>
                </a:gdLst>
                <a:ahLst/>
                <a:cxnLst>
                  <a:cxn ang="0">
                    <a:pos x="connsiteX0" y="connsiteY0"/>
                  </a:cxn>
                  <a:cxn ang="0">
                    <a:pos x="connsiteX1" y="connsiteY1"/>
                  </a:cxn>
                  <a:cxn ang="0">
                    <a:pos x="connsiteX2" y="connsiteY2"/>
                  </a:cxn>
                </a:cxnLst>
                <a:rect l="l" t="t" r="r" b="b"/>
                <a:pathLst>
                  <a:path w="168166" h="48179">
                    <a:moveTo>
                      <a:pt x="0" y="0"/>
                    </a:moveTo>
                    <a:cubicBezTo>
                      <a:pt x="25400" y="21459"/>
                      <a:pt x="50800" y="42918"/>
                      <a:pt x="78828" y="47297"/>
                    </a:cubicBezTo>
                    <a:cubicBezTo>
                      <a:pt x="106856" y="51676"/>
                      <a:pt x="137511" y="38976"/>
                      <a:pt x="168166" y="26276"/>
                    </a:cubicBezTo>
                  </a:path>
                </a:pathLst>
              </a:custGeom>
              <a:noFill/>
              <a:ln w="127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36000" tIns="0" rIns="0" bIns="0" rtlCol="0" anchor="ctr"/>
              <a:lstStyle/>
              <a:p>
                <a:pPr algn="ctr"/>
                <a:endParaRPr lang="en-GB"/>
              </a:p>
            </p:txBody>
          </p:sp>
          <p:cxnSp>
            <p:nvCxnSpPr>
              <p:cNvPr id="208" name="Straight Arrow Connector 207">
                <a:extLst>
                  <a:ext uri="{FF2B5EF4-FFF2-40B4-BE49-F238E27FC236}">
                    <a16:creationId xmlns:a16="http://schemas.microsoft.com/office/drawing/2014/main" id="{87F27C98-DDBB-E94D-8189-A086DDEC6147}"/>
                  </a:ext>
                </a:extLst>
              </p:cNvPr>
              <p:cNvCxnSpPr>
                <a:cxnSpLocks/>
                <a:endCxn id="210" idx="1"/>
              </p:cNvCxnSpPr>
              <p:nvPr/>
            </p:nvCxnSpPr>
            <p:spPr>
              <a:xfrm flipH="1">
                <a:off x="4244587" y="4309356"/>
                <a:ext cx="188606" cy="350438"/>
              </a:xfrm>
              <a:prstGeom prst="straightConnector1">
                <a:avLst/>
              </a:prstGeom>
              <a:ln w="127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209" name="Straight Arrow Connector 208">
                <a:extLst>
                  <a:ext uri="{FF2B5EF4-FFF2-40B4-BE49-F238E27FC236}">
                    <a16:creationId xmlns:a16="http://schemas.microsoft.com/office/drawing/2014/main" id="{8B0C76D9-7413-3949-9126-03927B1EB503}"/>
                  </a:ext>
                </a:extLst>
              </p:cNvPr>
              <p:cNvCxnSpPr>
                <a:cxnSpLocks/>
                <a:endCxn id="210" idx="3"/>
              </p:cNvCxnSpPr>
              <p:nvPr/>
            </p:nvCxnSpPr>
            <p:spPr>
              <a:xfrm>
                <a:off x="4433192" y="4309356"/>
                <a:ext cx="154759" cy="350438"/>
              </a:xfrm>
              <a:prstGeom prst="straightConnector1">
                <a:avLst/>
              </a:prstGeom>
              <a:ln w="127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210" name="TextBox 209">
                <a:extLst>
                  <a:ext uri="{FF2B5EF4-FFF2-40B4-BE49-F238E27FC236}">
                    <a16:creationId xmlns:a16="http://schemas.microsoft.com/office/drawing/2014/main" id="{FE34A32A-D27A-7446-AFDA-C1CB602D7AD4}"/>
                  </a:ext>
                </a:extLst>
              </p:cNvPr>
              <p:cNvSpPr txBox="1"/>
              <p:nvPr/>
            </p:nvSpPr>
            <p:spPr>
              <a:xfrm>
                <a:off x="4244587" y="4521294"/>
                <a:ext cx="343364" cy="276999"/>
              </a:xfrm>
              <a:prstGeom prst="rect">
                <a:avLst/>
              </a:prstGeom>
              <a:noFill/>
            </p:spPr>
            <p:txBody>
              <a:bodyPr wrap="square" lIns="36000" tIns="0" rIns="0" bIns="0" rtlCol="0">
                <a:spAutoFit/>
              </a:bodyPr>
              <a:lstStyle/>
              <a:p>
                <a:pPr algn="ctr"/>
                <a:r>
                  <a:rPr lang="en-GB" dirty="0">
                    <a:solidFill>
                      <a:schemeClr val="accent5"/>
                    </a:solidFill>
                  </a:rPr>
                  <a:t>…</a:t>
                </a:r>
              </a:p>
            </p:txBody>
          </p:sp>
          <p:sp>
            <p:nvSpPr>
              <p:cNvPr id="211" name="Freeform 210">
                <a:extLst>
                  <a:ext uri="{FF2B5EF4-FFF2-40B4-BE49-F238E27FC236}">
                    <a16:creationId xmlns:a16="http://schemas.microsoft.com/office/drawing/2014/main" id="{1855715E-49AD-5649-8032-A50E2671D4CF}"/>
                  </a:ext>
                </a:extLst>
              </p:cNvPr>
              <p:cNvSpPr/>
              <p:nvPr/>
            </p:nvSpPr>
            <p:spPr>
              <a:xfrm>
                <a:off x="4351374" y="4452672"/>
                <a:ext cx="168166" cy="48179"/>
              </a:xfrm>
              <a:custGeom>
                <a:avLst/>
                <a:gdLst>
                  <a:gd name="connsiteX0" fmla="*/ 0 w 168166"/>
                  <a:gd name="connsiteY0" fmla="*/ 0 h 48179"/>
                  <a:gd name="connsiteX1" fmla="*/ 78828 w 168166"/>
                  <a:gd name="connsiteY1" fmla="*/ 47297 h 48179"/>
                  <a:gd name="connsiteX2" fmla="*/ 168166 w 168166"/>
                  <a:gd name="connsiteY2" fmla="*/ 26276 h 48179"/>
                </a:gdLst>
                <a:ahLst/>
                <a:cxnLst>
                  <a:cxn ang="0">
                    <a:pos x="connsiteX0" y="connsiteY0"/>
                  </a:cxn>
                  <a:cxn ang="0">
                    <a:pos x="connsiteX1" y="connsiteY1"/>
                  </a:cxn>
                  <a:cxn ang="0">
                    <a:pos x="connsiteX2" y="connsiteY2"/>
                  </a:cxn>
                </a:cxnLst>
                <a:rect l="l" t="t" r="r" b="b"/>
                <a:pathLst>
                  <a:path w="168166" h="48179">
                    <a:moveTo>
                      <a:pt x="0" y="0"/>
                    </a:moveTo>
                    <a:cubicBezTo>
                      <a:pt x="25400" y="21459"/>
                      <a:pt x="50800" y="42918"/>
                      <a:pt x="78828" y="47297"/>
                    </a:cubicBezTo>
                    <a:cubicBezTo>
                      <a:pt x="106856" y="51676"/>
                      <a:pt x="137511" y="38976"/>
                      <a:pt x="168166" y="26276"/>
                    </a:cubicBezTo>
                  </a:path>
                </a:pathLst>
              </a:custGeom>
              <a:noFill/>
              <a:ln w="127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36000" tIns="0" rIns="0" bIns="0" rtlCol="0" anchor="ctr"/>
              <a:lstStyle/>
              <a:p>
                <a:pPr algn="ctr"/>
                <a:endParaRPr lang="en-GB"/>
              </a:p>
            </p:txBody>
          </p:sp>
          <p:cxnSp>
            <p:nvCxnSpPr>
              <p:cNvPr id="212" name="Straight Arrow Connector 211">
                <a:extLst>
                  <a:ext uri="{FF2B5EF4-FFF2-40B4-BE49-F238E27FC236}">
                    <a16:creationId xmlns:a16="http://schemas.microsoft.com/office/drawing/2014/main" id="{86391455-958C-8848-BB13-4DBFD90D20D6}"/>
                  </a:ext>
                </a:extLst>
              </p:cNvPr>
              <p:cNvCxnSpPr>
                <a:cxnSpLocks/>
                <a:stCxn id="214" idx="0"/>
                <a:endCxn id="214" idx="1"/>
              </p:cNvCxnSpPr>
              <p:nvPr/>
            </p:nvCxnSpPr>
            <p:spPr>
              <a:xfrm flipH="1">
                <a:off x="6568332" y="4309356"/>
                <a:ext cx="171682" cy="138500"/>
              </a:xfrm>
              <a:prstGeom prst="straightConnector1">
                <a:avLst/>
              </a:prstGeom>
              <a:ln w="127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213" name="Straight Arrow Connector 212">
                <a:extLst>
                  <a:ext uri="{FF2B5EF4-FFF2-40B4-BE49-F238E27FC236}">
                    <a16:creationId xmlns:a16="http://schemas.microsoft.com/office/drawing/2014/main" id="{AFDDFA65-B81E-B447-B1C5-108759E651B9}"/>
                  </a:ext>
                </a:extLst>
              </p:cNvPr>
              <p:cNvCxnSpPr>
                <a:cxnSpLocks/>
                <a:stCxn id="214" idx="0"/>
                <a:endCxn id="214" idx="3"/>
              </p:cNvCxnSpPr>
              <p:nvPr/>
            </p:nvCxnSpPr>
            <p:spPr>
              <a:xfrm>
                <a:off x="6740014" y="4309356"/>
                <a:ext cx="171682" cy="138500"/>
              </a:xfrm>
              <a:prstGeom prst="straightConnector1">
                <a:avLst/>
              </a:prstGeom>
              <a:ln w="127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214" name="TextBox 213">
                <a:extLst>
                  <a:ext uri="{FF2B5EF4-FFF2-40B4-BE49-F238E27FC236}">
                    <a16:creationId xmlns:a16="http://schemas.microsoft.com/office/drawing/2014/main" id="{287E665A-DC95-B14B-9143-A5FE2D1E65C3}"/>
                  </a:ext>
                </a:extLst>
              </p:cNvPr>
              <p:cNvSpPr txBox="1"/>
              <p:nvPr/>
            </p:nvSpPr>
            <p:spPr>
              <a:xfrm>
                <a:off x="6568332" y="4309356"/>
                <a:ext cx="343364" cy="276999"/>
              </a:xfrm>
              <a:prstGeom prst="rect">
                <a:avLst/>
              </a:prstGeom>
              <a:noFill/>
            </p:spPr>
            <p:txBody>
              <a:bodyPr wrap="square" lIns="36000" tIns="0" rIns="0" bIns="0" rtlCol="0">
                <a:spAutoFit/>
              </a:bodyPr>
              <a:lstStyle/>
              <a:p>
                <a:pPr algn="ctr"/>
                <a:r>
                  <a:rPr lang="en-GB" dirty="0">
                    <a:solidFill>
                      <a:schemeClr val="accent5"/>
                    </a:solidFill>
                  </a:rPr>
                  <a:t>…</a:t>
                </a:r>
              </a:p>
            </p:txBody>
          </p:sp>
          <p:sp>
            <p:nvSpPr>
              <p:cNvPr id="215" name="Freeform 214">
                <a:extLst>
                  <a:ext uri="{FF2B5EF4-FFF2-40B4-BE49-F238E27FC236}">
                    <a16:creationId xmlns:a16="http://schemas.microsoft.com/office/drawing/2014/main" id="{EF886048-5D0A-8949-BD38-C1FE4049CAEA}"/>
                  </a:ext>
                </a:extLst>
              </p:cNvPr>
              <p:cNvSpPr/>
              <p:nvPr/>
            </p:nvSpPr>
            <p:spPr>
              <a:xfrm>
                <a:off x="6638156" y="4386952"/>
                <a:ext cx="168166" cy="48179"/>
              </a:xfrm>
              <a:custGeom>
                <a:avLst/>
                <a:gdLst>
                  <a:gd name="connsiteX0" fmla="*/ 0 w 168166"/>
                  <a:gd name="connsiteY0" fmla="*/ 0 h 48179"/>
                  <a:gd name="connsiteX1" fmla="*/ 78828 w 168166"/>
                  <a:gd name="connsiteY1" fmla="*/ 47297 h 48179"/>
                  <a:gd name="connsiteX2" fmla="*/ 168166 w 168166"/>
                  <a:gd name="connsiteY2" fmla="*/ 26276 h 48179"/>
                </a:gdLst>
                <a:ahLst/>
                <a:cxnLst>
                  <a:cxn ang="0">
                    <a:pos x="connsiteX0" y="connsiteY0"/>
                  </a:cxn>
                  <a:cxn ang="0">
                    <a:pos x="connsiteX1" y="connsiteY1"/>
                  </a:cxn>
                  <a:cxn ang="0">
                    <a:pos x="connsiteX2" y="connsiteY2"/>
                  </a:cxn>
                </a:cxnLst>
                <a:rect l="l" t="t" r="r" b="b"/>
                <a:pathLst>
                  <a:path w="168166" h="48179">
                    <a:moveTo>
                      <a:pt x="0" y="0"/>
                    </a:moveTo>
                    <a:cubicBezTo>
                      <a:pt x="25400" y="21459"/>
                      <a:pt x="50800" y="42918"/>
                      <a:pt x="78828" y="47297"/>
                    </a:cubicBezTo>
                    <a:cubicBezTo>
                      <a:pt x="106856" y="51676"/>
                      <a:pt x="137511" y="38976"/>
                      <a:pt x="168166" y="26276"/>
                    </a:cubicBezTo>
                  </a:path>
                </a:pathLst>
              </a:custGeom>
              <a:noFill/>
              <a:ln w="127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36000" tIns="0" rIns="0" bIns="0" rtlCol="0" anchor="ctr"/>
              <a:lstStyle/>
              <a:p>
                <a:pPr algn="ctr"/>
                <a:endParaRPr lang="en-GB"/>
              </a:p>
            </p:txBody>
          </p:sp>
          <p:cxnSp>
            <p:nvCxnSpPr>
              <p:cNvPr id="216" name="Straight Arrow Connector 215">
                <a:extLst>
                  <a:ext uri="{FF2B5EF4-FFF2-40B4-BE49-F238E27FC236}">
                    <a16:creationId xmlns:a16="http://schemas.microsoft.com/office/drawing/2014/main" id="{1C09557A-FE66-0B44-AA23-28B7BEAC5172}"/>
                  </a:ext>
                </a:extLst>
              </p:cNvPr>
              <p:cNvCxnSpPr>
                <a:cxnSpLocks/>
                <a:stCxn id="166" idx="2"/>
                <a:endCxn id="218" idx="1"/>
              </p:cNvCxnSpPr>
              <p:nvPr/>
            </p:nvCxnSpPr>
            <p:spPr>
              <a:xfrm flipH="1">
                <a:off x="7082545" y="4305276"/>
                <a:ext cx="167392" cy="327894"/>
              </a:xfrm>
              <a:prstGeom prst="straightConnector1">
                <a:avLst/>
              </a:prstGeom>
              <a:ln w="127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217" name="Straight Arrow Connector 216">
                <a:extLst>
                  <a:ext uri="{FF2B5EF4-FFF2-40B4-BE49-F238E27FC236}">
                    <a16:creationId xmlns:a16="http://schemas.microsoft.com/office/drawing/2014/main" id="{C31A8B4A-9F7E-444D-A704-B31C41FFFF3F}"/>
                  </a:ext>
                </a:extLst>
              </p:cNvPr>
              <p:cNvCxnSpPr>
                <a:cxnSpLocks/>
                <a:stCxn id="166" idx="2"/>
                <a:endCxn id="218" idx="3"/>
              </p:cNvCxnSpPr>
              <p:nvPr/>
            </p:nvCxnSpPr>
            <p:spPr>
              <a:xfrm>
                <a:off x="7249937" y="4305276"/>
                <a:ext cx="175972" cy="327894"/>
              </a:xfrm>
              <a:prstGeom prst="straightConnector1">
                <a:avLst/>
              </a:prstGeom>
              <a:ln w="127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218" name="TextBox 217">
                <a:extLst>
                  <a:ext uri="{FF2B5EF4-FFF2-40B4-BE49-F238E27FC236}">
                    <a16:creationId xmlns:a16="http://schemas.microsoft.com/office/drawing/2014/main" id="{5881F39A-34EA-FA4F-842B-29B3C630F2F3}"/>
                  </a:ext>
                </a:extLst>
              </p:cNvPr>
              <p:cNvSpPr txBox="1"/>
              <p:nvPr/>
            </p:nvSpPr>
            <p:spPr>
              <a:xfrm>
                <a:off x="7082545" y="4494670"/>
                <a:ext cx="343364" cy="276999"/>
              </a:xfrm>
              <a:prstGeom prst="rect">
                <a:avLst/>
              </a:prstGeom>
              <a:noFill/>
            </p:spPr>
            <p:txBody>
              <a:bodyPr wrap="square" lIns="36000" tIns="0" rIns="0" bIns="0" rtlCol="0">
                <a:spAutoFit/>
              </a:bodyPr>
              <a:lstStyle/>
              <a:p>
                <a:pPr algn="ctr"/>
                <a:r>
                  <a:rPr lang="en-GB" dirty="0">
                    <a:solidFill>
                      <a:schemeClr val="accent5"/>
                    </a:solidFill>
                  </a:rPr>
                  <a:t>…</a:t>
                </a:r>
              </a:p>
            </p:txBody>
          </p:sp>
          <p:sp>
            <p:nvSpPr>
              <p:cNvPr id="219" name="Freeform 218">
                <a:extLst>
                  <a:ext uri="{FF2B5EF4-FFF2-40B4-BE49-F238E27FC236}">
                    <a16:creationId xmlns:a16="http://schemas.microsoft.com/office/drawing/2014/main" id="{6B69EA1A-68FF-424F-A2D2-8882740AC53E}"/>
                  </a:ext>
                </a:extLst>
              </p:cNvPr>
              <p:cNvSpPr/>
              <p:nvPr/>
            </p:nvSpPr>
            <p:spPr>
              <a:xfrm>
                <a:off x="7181458" y="4457725"/>
                <a:ext cx="168166" cy="48179"/>
              </a:xfrm>
              <a:custGeom>
                <a:avLst/>
                <a:gdLst>
                  <a:gd name="connsiteX0" fmla="*/ 0 w 168166"/>
                  <a:gd name="connsiteY0" fmla="*/ 0 h 48179"/>
                  <a:gd name="connsiteX1" fmla="*/ 78828 w 168166"/>
                  <a:gd name="connsiteY1" fmla="*/ 47297 h 48179"/>
                  <a:gd name="connsiteX2" fmla="*/ 168166 w 168166"/>
                  <a:gd name="connsiteY2" fmla="*/ 26276 h 48179"/>
                </a:gdLst>
                <a:ahLst/>
                <a:cxnLst>
                  <a:cxn ang="0">
                    <a:pos x="connsiteX0" y="connsiteY0"/>
                  </a:cxn>
                  <a:cxn ang="0">
                    <a:pos x="connsiteX1" y="connsiteY1"/>
                  </a:cxn>
                  <a:cxn ang="0">
                    <a:pos x="connsiteX2" y="connsiteY2"/>
                  </a:cxn>
                </a:cxnLst>
                <a:rect l="l" t="t" r="r" b="b"/>
                <a:pathLst>
                  <a:path w="168166" h="48179">
                    <a:moveTo>
                      <a:pt x="0" y="0"/>
                    </a:moveTo>
                    <a:cubicBezTo>
                      <a:pt x="25400" y="21459"/>
                      <a:pt x="50800" y="42918"/>
                      <a:pt x="78828" y="47297"/>
                    </a:cubicBezTo>
                    <a:cubicBezTo>
                      <a:pt x="106856" y="51676"/>
                      <a:pt x="137511" y="38976"/>
                      <a:pt x="168166" y="26276"/>
                    </a:cubicBezTo>
                  </a:path>
                </a:pathLst>
              </a:custGeom>
              <a:noFill/>
              <a:ln w="127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36000" tIns="0" rIns="0" bIns="0" rtlCol="0" anchor="ctr"/>
              <a:lstStyle/>
              <a:p>
                <a:pPr algn="ctr"/>
                <a:endParaRPr lang="en-GB"/>
              </a:p>
            </p:txBody>
          </p:sp>
          <p:sp>
            <p:nvSpPr>
              <p:cNvPr id="220" name="Freeform 219">
                <a:extLst>
                  <a:ext uri="{FF2B5EF4-FFF2-40B4-BE49-F238E27FC236}">
                    <a16:creationId xmlns:a16="http://schemas.microsoft.com/office/drawing/2014/main" id="{7C965661-9754-9E47-9B73-48B9F5640AC2}"/>
                  </a:ext>
                </a:extLst>
              </p:cNvPr>
              <p:cNvSpPr/>
              <p:nvPr/>
            </p:nvSpPr>
            <p:spPr>
              <a:xfrm>
                <a:off x="5561266" y="2002463"/>
                <a:ext cx="750136" cy="76656"/>
              </a:xfrm>
              <a:custGeom>
                <a:avLst/>
                <a:gdLst>
                  <a:gd name="connsiteX0" fmla="*/ 0 w 750136"/>
                  <a:gd name="connsiteY0" fmla="*/ 0 h 76656"/>
                  <a:gd name="connsiteX1" fmla="*/ 383281 w 750136"/>
                  <a:gd name="connsiteY1" fmla="*/ 76656 h 76656"/>
                  <a:gd name="connsiteX2" fmla="*/ 750136 w 750136"/>
                  <a:gd name="connsiteY2" fmla="*/ 0 h 76656"/>
                </a:gdLst>
                <a:ahLst/>
                <a:cxnLst>
                  <a:cxn ang="0">
                    <a:pos x="connsiteX0" y="connsiteY0"/>
                  </a:cxn>
                  <a:cxn ang="0">
                    <a:pos x="connsiteX1" y="connsiteY1"/>
                  </a:cxn>
                  <a:cxn ang="0">
                    <a:pos x="connsiteX2" y="connsiteY2"/>
                  </a:cxn>
                </a:cxnLst>
                <a:rect l="l" t="t" r="r" b="b"/>
                <a:pathLst>
                  <a:path w="750136" h="76656">
                    <a:moveTo>
                      <a:pt x="0" y="0"/>
                    </a:moveTo>
                    <a:cubicBezTo>
                      <a:pt x="129129" y="38328"/>
                      <a:pt x="258258" y="76656"/>
                      <a:pt x="383281" y="76656"/>
                    </a:cubicBezTo>
                    <a:cubicBezTo>
                      <a:pt x="508304" y="76656"/>
                      <a:pt x="629220" y="38328"/>
                      <a:pt x="750136" y="0"/>
                    </a:cubicBezTo>
                  </a:path>
                </a:pathLst>
              </a:cu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36000" tIns="0" rIns="0" bIns="0" rtlCol="0" anchor="ctr"/>
              <a:lstStyle/>
              <a:p>
                <a:pPr algn="ctr"/>
                <a:endParaRPr lang="en-GB"/>
              </a:p>
            </p:txBody>
          </p:sp>
          <p:sp>
            <p:nvSpPr>
              <p:cNvPr id="221" name="Freeform 220">
                <a:extLst>
                  <a:ext uri="{FF2B5EF4-FFF2-40B4-BE49-F238E27FC236}">
                    <a16:creationId xmlns:a16="http://schemas.microsoft.com/office/drawing/2014/main" id="{46FB9C11-52B6-584A-8C15-679C53A1857B}"/>
                  </a:ext>
                </a:extLst>
              </p:cNvPr>
              <p:cNvSpPr/>
              <p:nvPr/>
            </p:nvSpPr>
            <p:spPr>
              <a:xfrm>
                <a:off x="5160305" y="4597788"/>
                <a:ext cx="1489322" cy="240918"/>
              </a:xfrm>
              <a:custGeom>
                <a:avLst/>
                <a:gdLst>
                  <a:gd name="connsiteX0" fmla="*/ 0 w 1489322"/>
                  <a:gd name="connsiteY0" fmla="*/ 0 h 240918"/>
                  <a:gd name="connsiteX1" fmla="*/ 251870 w 1489322"/>
                  <a:gd name="connsiteY1" fmla="*/ 142361 h 240918"/>
                  <a:gd name="connsiteX2" fmla="*/ 547545 w 1489322"/>
                  <a:gd name="connsiteY2" fmla="*/ 229968 h 240918"/>
                  <a:gd name="connsiteX3" fmla="*/ 996531 w 1489322"/>
                  <a:gd name="connsiteY3" fmla="*/ 229968 h 240918"/>
                  <a:gd name="connsiteX4" fmla="*/ 1325058 w 1489322"/>
                  <a:gd name="connsiteY4" fmla="*/ 142361 h 240918"/>
                  <a:gd name="connsiteX5" fmla="*/ 1489322 w 1489322"/>
                  <a:gd name="connsiteY5" fmla="*/ 49279 h 240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9322" h="240918">
                    <a:moveTo>
                      <a:pt x="0" y="0"/>
                    </a:moveTo>
                    <a:cubicBezTo>
                      <a:pt x="80306" y="52016"/>
                      <a:pt x="160613" y="104033"/>
                      <a:pt x="251870" y="142361"/>
                    </a:cubicBezTo>
                    <a:cubicBezTo>
                      <a:pt x="343127" y="180689"/>
                      <a:pt x="423435" y="215367"/>
                      <a:pt x="547545" y="229968"/>
                    </a:cubicBezTo>
                    <a:cubicBezTo>
                      <a:pt x="671655" y="244569"/>
                      <a:pt x="866946" y="244569"/>
                      <a:pt x="996531" y="229968"/>
                    </a:cubicBezTo>
                    <a:cubicBezTo>
                      <a:pt x="1126116" y="215367"/>
                      <a:pt x="1242926" y="172476"/>
                      <a:pt x="1325058" y="142361"/>
                    </a:cubicBezTo>
                    <a:cubicBezTo>
                      <a:pt x="1407190" y="112246"/>
                      <a:pt x="1448256" y="80762"/>
                      <a:pt x="1489322" y="49279"/>
                    </a:cubicBezTo>
                  </a:path>
                </a:pathLst>
              </a:cu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36000" tIns="0" rIns="0" bIns="0" rtlCol="0" anchor="ctr"/>
              <a:lstStyle/>
              <a:p>
                <a:pPr algn="ctr"/>
                <a:endParaRPr lang="en-GB"/>
              </a:p>
            </p:txBody>
          </p:sp>
          <p:cxnSp>
            <p:nvCxnSpPr>
              <p:cNvPr id="222" name="Straight Arrow Connector 221">
                <a:extLst>
                  <a:ext uri="{FF2B5EF4-FFF2-40B4-BE49-F238E27FC236}">
                    <a16:creationId xmlns:a16="http://schemas.microsoft.com/office/drawing/2014/main" id="{6C280AB9-85BB-5147-A00B-B421E5D2E534}"/>
                  </a:ext>
                </a:extLst>
              </p:cNvPr>
              <p:cNvCxnSpPr>
                <a:cxnSpLocks/>
                <a:stCxn id="157" idx="2"/>
                <a:endCxn id="155" idx="0"/>
              </p:cNvCxnSpPr>
              <p:nvPr/>
            </p:nvCxnSpPr>
            <p:spPr>
              <a:xfrm flipH="1">
                <a:off x="5943226" y="2461728"/>
                <a:ext cx="6001" cy="389326"/>
              </a:xfrm>
              <a:prstGeom prst="straightConnector1">
                <a:avLst/>
              </a:prstGeom>
              <a:ln w="12700">
                <a:solidFill>
                  <a:schemeClr val="accent5"/>
                </a:solidFill>
                <a:prstDash val="dash"/>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150" name="TextBox 149">
                  <a:extLst>
                    <a:ext uri="{FF2B5EF4-FFF2-40B4-BE49-F238E27FC236}">
                      <a16:creationId xmlns:a16="http://schemas.microsoft.com/office/drawing/2014/main" id="{1AA4E968-487A-DF4B-B2BD-DBF05F201962}"/>
                    </a:ext>
                  </a:extLst>
                </p:cNvPr>
                <p:cNvSpPr txBox="1"/>
                <p:nvPr/>
              </p:nvSpPr>
              <p:spPr>
                <a:xfrm>
                  <a:off x="5072880" y="2937849"/>
                  <a:ext cx="324000" cy="216000"/>
                </a:xfrm>
                <a:prstGeom prst="rect">
                  <a:avLst/>
                </a:prstGeom>
                <a:solidFill>
                  <a:srgbClr val="FFFF00"/>
                </a:solidFill>
              </p:spPr>
              <p:txBody>
                <a:bodyPr wrap="none" lIns="0" tIns="0" rIns="0" bIns="0" rtlCol="0">
                  <a:noAutofit/>
                </a:bodyPr>
                <a:lstStyle/>
                <a:p>
                  <a:pPr/>
                  <a14:m>
                    <m:oMathPara xmlns:m="http://schemas.openxmlformats.org/officeDocument/2006/math">
                      <m:oMathParaPr>
                        <m:jc m:val="centerGroup"/>
                      </m:oMathParaPr>
                      <m:oMath xmlns:m="http://schemas.openxmlformats.org/officeDocument/2006/math">
                        <m:sSub>
                          <m:sSubPr>
                            <m:ctrlPr>
                              <a:rPr lang="de-DE" sz="1400" i="1" dirty="0">
                                <a:latin typeface="Cambria Math" panose="02040503050406030204" pitchFamily="18" charset="0"/>
                              </a:rPr>
                            </m:ctrlPr>
                          </m:sSubPr>
                          <m:e>
                            <m:r>
                              <a:rPr lang="en-GB" sz="1400" i="1" dirty="0">
                                <a:latin typeface="Cambria Math" panose="02040503050406030204" pitchFamily="18" charset="0"/>
                              </a:rPr>
                              <m:t>𝑎</m:t>
                            </m:r>
                          </m:e>
                          <m:sub>
                            <m:r>
                              <a:rPr lang="de-DE" sz="1400" i="1" dirty="0">
                                <a:latin typeface="Cambria Math" panose="02040503050406030204" pitchFamily="18" charset="0"/>
                              </a:rPr>
                              <m:t>1</m:t>
                            </m:r>
                          </m:sub>
                        </m:sSub>
                      </m:oMath>
                    </m:oMathPara>
                  </a14:m>
                  <a:endParaRPr lang="de-DE" sz="1400" dirty="0"/>
                </a:p>
              </p:txBody>
            </p:sp>
          </mc:Choice>
          <mc:Fallback xmlns="">
            <p:sp>
              <p:nvSpPr>
                <p:cNvPr id="150" name="TextBox 149">
                  <a:extLst>
                    <a:ext uri="{FF2B5EF4-FFF2-40B4-BE49-F238E27FC236}">
                      <a16:creationId xmlns:a16="http://schemas.microsoft.com/office/drawing/2014/main" id="{1AA4E968-487A-DF4B-B2BD-DBF05F201962}"/>
                    </a:ext>
                  </a:extLst>
                </p:cNvPr>
                <p:cNvSpPr txBox="1">
                  <a:spLocks noRot="1" noChangeAspect="1" noMove="1" noResize="1" noEditPoints="1" noAdjustHandles="1" noChangeArrowheads="1" noChangeShapeType="1" noTextEdit="1"/>
                </p:cNvSpPr>
                <p:nvPr/>
              </p:nvSpPr>
              <p:spPr>
                <a:xfrm>
                  <a:off x="5072880" y="2937849"/>
                  <a:ext cx="324000" cy="216000"/>
                </a:xfrm>
                <a:prstGeom prst="rect">
                  <a:avLst/>
                </a:prstGeom>
                <a:blipFill>
                  <a:blip r:embed="rId5"/>
                  <a:stretch>
                    <a:fillRect b="-11111"/>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1" name="TextBox 150">
                  <a:extLst>
                    <a:ext uri="{FF2B5EF4-FFF2-40B4-BE49-F238E27FC236}">
                      <a16:creationId xmlns:a16="http://schemas.microsoft.com/office/drawing/2014/main" id="{6DC2C076-B0C0-9649-8031-563C27749557}"/>
                    </a:ext>
                  </a:extLst>
                </p:cNvPr>
                <p:cNvSpPr txBox="1"/>
                <p:nvPr/>
              </p:nvSpPr>
              <p:spPr>
                <a:xfrm>
                  <a:off x="5755587" y="2942357"/>
                  <a:ext cx="324000" cy="216000"/>
                </a:xfrm>
                <a:prstGeom prst="rect">
                  <a:avLst/>
                </a:prstGeom>
                <a:solidFill>
                  <a:srgbClr val="FFFF00"/>
                </a:solidFill>
              </p:spPr>
              <p:txBody>
                <a:bodyPr wrap="none" lIns="0" tIns="0" rIns="0" bIns="0" rtlCol="0">
                  <a:noAutofit/>
                </a:bodyPr>
                <a:lstStyle/>
                <a:p>
                  <a:pPr/>
                  <a14:m>
                    <m:oMathPara xmlns:m="http://schemas.openxmlformats.org/officeDocument/2006/math">
                      <m:oMathParaPr>
                        <m:jc m:val="centerGroup"/>
                      </m:oMathParaPr>
                      <m:oMath xmlns:m="http://schemas.openxmlformats.org/officeDocument/2006/math">
                        <m:sSub>
                          <m:sSubPr>
                            <m:ctrlPr>
                              <a:rPr lang="de-DE" sz="1400" i="1" dirty="0">
                                <a:latin typeface="Cambria Math" panose="02040503050406030204" pitchFamily="18" charset="0"/>
                              </a:rPr>
                            </m:ctrlPr>
                          </m:sSubPr>
                          <m:e>
                            <m:r>
                              <a:rPr lang="en-GB" sz="1400" i="1" dirty="0">
                                <a:latin typeface="Cambria Math" panose="02040503050406030204" pitchFamily="18" charset="0"/>
                              </a:rPr>
                              <m:t>𝑎</m:t>
                            </m:r>
                          </m:e>
                          <m:sub>
                            <m:r>
                              <a:rPr lang="de-DE" sz="1400" i="1" dirty="0">
                                <a:latin typeface="Cambria Math" panose="02040503050406030204" pitchFamily="18" charset="0"/>
                              </a:rPr>
                              <m:t>2</m:t>
                            </m:r>
                          </m:sub>
                        </m:sSub>
                      </m:oMath>
                    </m:oMathPara>
                  </a14:m>
                  <a:endParaRPr lang="de-DE" sz="1400" dirty="0"/>
                </a:p>
              </p:txBody>
            </p:sp>
          </mc:Choice>
          <mc:Fallback xmlns="">
            <p:sp>
              <p:nvSpPr>
                <p:cNvPr id="151" name="TextBox 150">
                  <a:extLst>
                    <a:ext uri="{FF2B5EF4-FFF2-40B4-BE49-F238E27FC236}">
                      <a16:creationId xmlns:a16="http://schemas.microsoft.com/office/drawing/2014/main" id="{6DC2C076-B0C0-9649-8031-563C27749557}"/>
                    </a:ext>
                  </a:extLst>
                </p:cNvPr>
                <p:cNvSpPr txBox="1">
                  <a:spLocks noRot="1" noChangeAspect="1" noMove="1" noResize="1" noEditPoints="1" noAdjustHandles="1" noChangeArrowheads="1" noChangeShapeType="1" noTextEdit="1"/>
                </p:cNvSpPr>
                <p:nvPr/>
              </p:nvSpPr>
              <p:spPr>
                <a:xfrm>
                  <a:off x="5755587" y="2942357"/>
                  <a:ext cx="324000" cy="216000"/>
                </a:xfrm>
                <a:prstGeom prst="rect">
                  <a:avLst/>
                </a:prstGeom>
                <a:blipFill>
                  <a:blip r:embed="rId6"/>
                  <a:stretch>
                    <a:fillRect b="-5556"/>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2" name="TextBox 151">
                  <a:extLst>
                    <a:ext uri="{FF2B5EF4-FFF2-40B4-BE49-F238E27FC236}">
                      <a16:creationId xmlns:a16="http://schemas.microsoft.com/office/drawing/2014/main" id="{B28D3847-1FED-6549-BF84-9373A8FF3539}"/>
                    </a:ext>
                  </a:extLst>
                </p:cNvPr>
                <p:cNvSpPr txBox="1"/>
                <p:nvPr/>
              </p:nvSpPr>
              <p:spPr>
                <a:xfrm>
                  <a:off x="6397877" y="2942357"/>
                  <a:ext cx="324000" cy="216000"/>
                </a:xfrm>
                <a:prstGeom prst="rect">
                  <a:avLst/>
                </a:prstGeom>
                <a:solidFill>
                  <a:srgbClr val="FFFF00"/>
                </a:solidFill>
              </p:spPr>
              <p:txBody>
                <a:bodyPr wrap="none" lIns="0" tIns="0" rIns="0" bIns="0" rtlCol="0">
                  <a:noAutofit/>
                </a:bodyPr>
                <a:lstStyle/>
                <a:p>
                  <a:pPr/>
                  <a14:m>
                    <m:oMathPara xmlns:m="http://schemas.openxmlformats.org/officeDocument/2006/math">
                      <m:oMathParaPr>
                        <m:jc m:val="centerGroup"/>
                      </m:oMathParaPr>
                      <m:oMath xmlns:m="http://schemas.openxmlformats.org/officeDocument/2006/math">
                        <m:sSub>
                          <m:sSubPr>
                            <m:ctrlPr>
                              <a:rPr lang="de-DE" sz="1400" i="1" dirty="0">
                                <a:latin typeface="Cambria Math" panose="02040503050406030204" pitchFamily="18" charset="0"/>
                              </a:rPr>
                            </m:ctrlPr>
                          </m:sSubPr>
                          <m:e>
                            <m:r>
                              <a:rPr lang="en-GB" sz="1400" i="1" dirty="0">
                                <a:latin typeface="Cambria Math" panose="02040503050406030204" pitchFamily="18" charset="0"/>
                              </a:rPr>
                              <m:t>𝑎</m:t>
                            </m:r>
                          </m:e>
                          <m:sub>
                            <m:r>
                              <a:rPr lang="de-DE" sz="1400" i="1" dirty="0">
                                <a:latin typeface="Cambria Math" panose="02040503050406030204" pitchFamily="18" charset="0"/>
                              </a:rPr>
                              <m:t>3</m:t>
                            </m:r>
                          </m:sub>
                        </m:sSub>
                      </m:oMath>
                    </m:oMathPara>
                  </a14:m>
                  <a:endParaRPr lang="de-DE" sz="1400" dirty="0"/>
                </a:p>
              </p:txBody>
            </p:sp>
          </mc:Choice>
          <mc:Fallback xmlns="">
            <p:sp>
              <p:nvSpPr>
                <p:cNvPr id="152" name="TextBox 151">
                  <a:extLst>
                    <a:ext uri="{FF2B5EF4-FFF2-40B4-BE49-F238E27FC236}">
                      <a16:creationId xmlns:a16="http://schemas.microsoft.com/office/drawing/2014/main" id="{B28D3847-1FED-6549-BF84-9373A8FF3539}"/>
                    </a:ext>
                  </a:extLst>
                </p:cNvPr>
                <p:cNvSpPr txBox="1">
                  <a:spLocks noRot="1" noChangeAspect="1" noMove="1" noResize="1" noEditPoints="1" noAdjustHandles="1" noChangeArrowheads="1" noChangeShapeType="1" noTextEdit="1"/>
                </p:cNvSpPr>
                <p:nvPr/>
              </p:nvSpPr>
              <p:spPr>
                <a:xfrm>
                  <a:off x="6397877" y="2942357"/>
                  <a:ext cx="324000" cy="216000"/>
                </a:xfrm>
                <a:prstGeom prst="rect">
                  <a:avLst/>
                </a:prstGeom>
                <a:blipFill>
                  <a:blip r:embed="rId7"/>
                  <a:stretch>
                    <a:fillRect b="-5556"/>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3" name="TextBox 152">
                  <a:extLst>
                    <a:ext uri="{FF2B5EF4-FFF2-40B4-BE49-F238E27FC236}">
                      <a16:creationId xmlns:a16="http://schemas.microsoft.com/office/drawing/2014/main" id="{CEEE13AC-A828-DE4C-B284-9636152880B3}"/>
                    </a:ext>
                  </a:extLst>
                </p:cNvPr>
                <p:cNvSpPr txBox="1"/>
                <p:nvPr/>
              </p:nvSpPr>
              <p:spPr>
                <a:xfrm>
                  <a:off x="7081381" y="2934809"/>
                  <a:ext cx="324000" cy="216000"/>
                </a:xfrm>
                <a:prstGeom prst="rect">
                  <a:avLst/>
                </a:prstGeom>
                <a:solidFill>
                  <a:srgbClr val="FFFF00"/>
                </a:solidFill>
              </p:spPr>
              <p:txBody>
                <a:bodyPr wrap="none" lIns="0" tIns="0" rIns="0" bIns="0" rtlCol="0">
                  <a:noAutofit/>
                </a:bodyPr>
                <a:lstStyle/>
                <a:p>
                  <a:pPr/>
                  <a14:m>
                    <m:oMathPara xmlns:m="http://schemas.openxmlformats.org/officeDocument/2006/math">
                      <m:oMathParaPr>
                        <m:jc m:val="centerGroup"/>
                      </m:oMathParaPr>
                      <m:oMath xmlns:m="http://schemas.openxmlformats.org/officeDocument/2006/math">
                        <m:sSub>
                          <m:sSubPr>
                            <m:ctrlPr>
                              <a:rPr lang="de-DE" sz="1400" i="1" dirty="0">
                                <a:latin typeface="Cambria Math" panose="02040503050406030204" pitchFamily="18" charset="0"/>
                              </a:rPr>
                            </m:ctrlPr>
                          </m:sSubPr>
                          <m:e>
                            <m:r>
                              <a:rPr lang="en-GB" sz="1400" i="1" dirty="0">
                                <a:latin typeface="Cambria Math" panose="02040503050406030204" pitchFamily="18" charset="0"/>
                              </a:rPr>
                              <m:t>𝑎</m:t>
                            </m:r>
                          </m:e>
                          <m:sub>
                            <m:r>
                              <a:rPr lang="de-DE" sz="1400" i="1" dirty="0">
                                <a:latin typeface="Cambria Math" panose="02040503050406030204" pitchFamily="18" charset="0"/>
                              </a:rPr>
                              <m:t>4</m:t>
                            </m:r>
                          </m:sub>
                        </m:sSub>
                      </m:oMath>
                    </m:oMathPara>
                  </a14:m>
                  <a:endParaRPr lang="de-DE" sz="1400" dirty="0"/>
                </a:p>
              </p:txBody>
            </p:sp>
          </mc:Choice>
          <mc:Fallback xmlns="">
            <p:sp>
              <p:nvSpPr>
                <p:cNvPr id="153" name="TextBox 152">
                  <a:extLst>
                    <a:ext uri="{FF2B5EF4-FFF2-40B4-BE49-F238E27FC236}">
                      <a16:creationId xmlns:a16="http://schemas.microsoft.com/office/drawing/2014/main" id="{CEEE13AC-A828-DE4C-B284-9636152880B3}"/>
                    </a:ext>
                  </a:extLst>
                </p:cNvPr>
                <p:cNvSpPr txBox="1">
                  <a:spLocks noRot="1" noChangeAspect="1" noMove="1" noResize="1" noEditPoints="1" noAdjustHandles="1" noChangeArrowheads="1" noChangeShapeType="1" noTextEdit="1"/>
                </p:cNvSpPr>
                <p:nvPr/>
              </p:nvSpPr>
              <p:spPr>
                <a:xfrm>
                  <a:off x="7081381" y="2934809"/>
                  <a:ext cx="324000" cy="216000"/>
                </a:xfrm>
                <a:prstGeom prst="rect">
                  <a:avLst/>
                </a:prstGeom>
                <a:blipFill>
                  <a:blip r:embed="rId8"/>
                  <a:stretch>
                    <a:fillRect b="-11111"/>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4" name="TextBox 153">
                  <a:extLst>
                    <a:ext uri="{FF2B5EF4-FFF2-40B4-BE49-F238E27FC236}">
                      <a16:creationId xmlns:a16="http://schemas.microsoft.com/office/drawing/2014/main" id="{2FF253D5-08AE-C446-84AF-F390F0B1C9BD}"/>
                    </a:ext>
                  </a:extLst>
                </p:cNvPr>
                <p:cNvSpPr txBox="1"/>
                <p:nvPr/>
              </p:nvSpPr>
              <p:spPr>
                <a:xfrm>
                  <a:off x="7779422" y="2935717"/>
                  <a:ext cx="324000" cy="216000"/>
                </a:xfrm>
                <a:prstGeom prst="rect">
                  <a:avLst/>
                </a:prstGeom>
                <a:solidFill>
                  <a:srgbClr val="FFFF00"/>
                </a:solidFill>
              </p:spPr>
              <p:txBody>
                <a:bodyPr wrap="none" lIns="0" tIns="0" rIns="0" bIns="0" rtlCol="0">
                  <a:noAutofit/>
                </a:bodyPr>
                <a:lstStyle/>
                <a:p>
                  <a:pPr/>
                  <a14:m>
                    <m:oMathPara xmlns:m="http://schemas.openxmlformats.org/officeDocument/2006/math">
                      <m:oMathParaPr>
                        <m:jc m:val="centerGroup"/>
                      </m:oMathParaPr>
                      <m:oMath xmlns:m="http://schemas.openxmlformats.org/officeDocument/2006/math">
                        <m:sSub>
                          <m:sSubPr>
                            <m:ctrlPr>
                              <a:rPr lang="de-DE" sz="1400" i="1" dirty="0">
                                <a:latin typeface="Cambria Math" panose="02040503050406030204" pitchFamily="18" charset="0"/>
                              </a:rPr>
                            </m:ctrlPr>
                          </m:sSubPr>
                          <m:e>
                            <m:r>
                              <a:rPr lang="en-GB" sz="1400" i="1" dirty="0">
                                <a:latin typeface="Cambria Math" panose="02040503050406030204" pitchFamily="18" charset="0"/>
                              </a:rPr>
                              <m:t>𝑎</m:t>
                            </m:r>
                          </m:e>
                          <m:sub>
                            <m:r>
                              <a:rPr lang="de-DE" sz="1400" i="1" dirty="0">
                                <a:latin typeface="Cambria Math" panose="02040503050406030204" pitchFamily="18" charset="0"/>
                              </a:rPr>
                              <m:t>5</m:t>
                            </m:r>
                          </m:sub>
                        </m:sSub>
                      </m:oMath>
                    </m:oMathPara>
                  </a14:m>
                  <a:endParaRPr lang="de-DE" sz="1400" dirty="0"/>
                </a:p>
              </p:txBody>
            </p:sp>
          </mc:Choice>
          <mc:Fallback xmlns="">
            <p:sp>
              <p:nvSpPr>
                <p:cNvPr id="154" name="TextBox 153">
                  <a:extLst>
                    <a:ext uri="{FF2B5EF4-FFF2-40B4-BE49-F238E27FC236}">
                      <a16:creationId xmlns:a16="http://schemas.microsoft.com/office/drawing/2014/main" id="{2FF253D5-08AE-C446-84AF-F390F0B1C9BD}"/>
                    </a:ext>
                  </a:extLst>
                </p:cNvPr>
                <p:cNvSpPr txBox="1">
                  <a:spLocks noRot="1" noChangeAspect="1" noMove="1" noResize="1" noEditPoints="1" noAdjustHandles="1" noChangeArrowheads="1" noChangeShapeType="1" noTextEdit="1"/>
                </p:cNvSpPr>
                <p:nvPr/>
              </p:nvSpPr>
              <p:spPr>
                <a:xfrm>
                  <a:off x="7779422" y="2935717"/>
                  <a:ext cx="324000" cy="216000"/>
                </a:xfrm>
                <a:prstGeom prst="rect">
                  <a:avLst/>
                </a:prstGeom>
                <a:blipFill>
                  <a:blip r:embed="rId9"/>
                  <a:stretch>
                    <a:fillRect b="-11111"/>
                  </a:stretch>
                </a:blipFill>
              </p:spPr>
              <p:txBody>
                <a:bodyPr/>
                <a:lstStyle/>
                <a:p>
                  <a:r>
                    <a:rPr lang="en-GB">
                      <a:noFill/>
                    </a:rPr>
                    <a:t> </a:t>
                  </a:r>
                </a:p>
              </p:txBody>
            </p:sp>
          </mc:Fallback>
        </mc:AlternateContent>
      </p:grpSp>
    </p:spTree>
    <p:extLst>
      <p:ext uri="{BB962C8B-B14F-4D97-AF65-F5344CB8AC3E}">
        <p14:creationId xmlns:p14="http://schemas.microsoft.com/office/powerpoint/2010/main" val="935293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50D3F-E126-914F-802C-A561491AAF1E}"/>
              </a:ext>
            </a:extLst>
          </p:cNvPr>
          <p:cNvSpPr>
            <a:spLocks noGrp="1"/>
          </p:cNvSpPr>
          <p:nvPr>
            <p:ph type="title"/>
          </p:nvPr>
        </p:nvSpPr>
        <p:spPr/>
        <p:txBody>
          <a:bodyPr/>
          <a:lstStyle/>
          <a:p>
            <a:r>
              <a:rPr lang="en-GB" dirty="0"/>
              <a:t>Using Planning in Acting</a:t>
            </a:r>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9375EC4F-EDD6-154A-A9B8-A79A103CA6F0}"/>
                  </a:ext>
                </a:extLst>
              </p:cNvPr>
              <p:cNvSpPr>
                <a:spLocks noGrp="1"/>
              </p:cNvSpPr>
              <p:nvPr>
                <p:ph idx="1"/>
              </p:nvPr>
            </p:nvSpPr>
            <p:spPr>
              <a:xfrm>
                <a:off x="359625" y="1665066"/>
                <a:ext cx="5735675" cy="4240848"/>
              </a:xfrm>
            </p:spPr>
            <p:txBody>
              <a:bodyPr>
                <a:noAutofit/>
              </a:bodyPr>
              <a:lstStyle/>
              <a:p>
                <a:r>
                  <a:rPr lang="en-GB" cap="small" dirty="0"/>
                  <a:t>Lookahead</a:t>
                </a:r>
                <a:r>
                  <a:rPr lang="en-GB" dirty="0"/>
                  <a:t> is the planner</a:t>
                </a:r>
              </a:p>
              <a:p>
                <a:r>
                  <a:rPr lang="en-GB" dirty="0"/>
                  <a:t>Receding </a:t>
                </a:r>
                <a:r>
                  <a:rPr lang="en-GB" dirty="0">
                    <a:solidFill>
                      <a:schemeClr val="accent1"/>
                    </a:solidFill>
                  </a:rPr>
                  <a:t>horizon</a:t>
                </a:r>
                <a:r>
                  <a:rPr lang="en-GB" dirty="0"/>
                  <a:t>:</a:t>
                </a:r>
              </a:p>
              <a:p>
                <a:pPr lvl="1"/>
                <a:r>
                  <a:rPr lang="en-GB" dirty="0"/>
                  <a:t>Call </a:t>
                </a:r>
                <a:r>
                  <a:rPr lang="en-GB" cap="small" dirty="0"/>
                  <a:t>Lookahead</a:t>
                </a:r>
                <a:r>
                  <a:rPr lang="en-GB" dirty="0"/>
                  <a:t>, obtain </a:t>
                </a:r>
                <a14:m>
                  <m:oMath xmlns:m="http://schemas.openxmlformats.org/officeDocument/2006/math">
                    <m:r>
                      <a:rPr lang="el-GR" i="1" dirty="0" smtClean="0">
                        <a:latin typeface="Cambria Math" panose="02040503050406030204" pitchFamily="18" charset="0"/>
                      </a:rPr>
                      <m:t>𝜋</m:t>
                    </m:r>
                  </m:oMath>
                </a14:m>
                <a:r>
                  <a:rPr lang="el-GR" dirty="0"/>
                  <a:t>, </a:t>
                </a:r>
                <a:r>
                  <a:rPr lang="en-GB" dirty="0"/>
                  <a:t>perform 1</a:t>
                </a:r>
                <a:r>
                  <a:rPr lang="en-GB" baseline="30000" dirty="0"/>
                  <a:t>st</a:t>
                </a:r>
                <a:r>
                  <a:rPr lang="en-GB" dirty="0"/>
                  <a:t> action, call </a:t>
                </a:r>
                <a:r>
                  <a:rPr lang="en-GB" cap="small" dirty="0"/>
                  <a:t>Lookahead</a:t>
                </a:r>
                <a:r>
                  <a:rPr lang="en-GB" dirty="0"/>
                  <a:t> again …</a:t>
                </a:r>
              </a:p>
              <a:p>
                <a:pPr lvl="1"/>
                <a:r>
                  <a:rPr lang="en-GB" dirty="0"/>
                  <a:t>Like game-tree search (chess, checkers, etc.)</a:t>
                </a:r>
              </a:p>
              <a:p>
                <a:r>
                  <a:rPr lang="en-GB" dirty="0"/>
                  <a:t>Useful when unpredictable things are likely to happen</a:t>
                </a:r>
              </a:p>
              <a:p>
                <a:pPr lvl="1"/>
                <a:r>
                  <a:rPr lang="en-GB" dirty="0"/>
                  <a:t>Re-plans immediately</a:t>
                </a:r>
              </a:p>
              <a:p>
                <a:r>
                  <a:rPr lang="en-GB" dirty="0"/>
                  <a:t>Potential problem:</a:t>
                </a:r>
              </a:p>
              <a:p>
                <a:pPr lvl="1"/>
                <a:r>
                  <a:rPr lang="en-GB" dirty="0"/>
                  <a:t>May pause repeatedly while waiting for </a:t>
                </a:r>
                <a:r>
                  <a:rPr lang="en-GB" cap="small" dirty="0"/>
                  <a:t>Lookahead</a:t>
                </a:r>
                <a:r>
                  <a:rPr lang="en-GB" dirty="0"/>
                  <a:t> to return</a:t>
                </a:r>
              </a:p>
              <a:p>
                <a:pPr lvl="1"/>
                <a:r>
                  <a:rPr lang="en-GB" dirty="0"/>
                  <a:t>What if </a:t>
                </a:r>
                <a14:m>
                  <m:oMath xmlns:m="http://schemas.openxmlformats.org/officeDocument/2006/math">
                    <m:r>
                      <a:rPr lang="el-GR" i="1" dirty="0" smtClean="0">
                        <a:latin typeface="Cambria Math" panose="02040503050406030204" pitchFamily="18" charset="0"/>
                      </a:rPr>
                      <m:t>𝜉</m:t>
                    </m:r>
                  </m:oMath>
                </a14:m>
                <a:r>
                  <a:rPr lang="el-GR" dirty="0"/>
                  <a:t> </a:t>
                </a:r>
                <a:r>
                  <a:rPr lang="en-GB" dirty="0"/>
                  <a:t>changes during the wait?</a:t>
                </a:r>
              </a:p>
              <a:p>
                <a:endParaRPr lang="en-GB" dirty="0"/>
              </a:p>
              <a:p>
                <a:endParaRPr lang="en-GB" dirty="0"/>
              </a:p>
              <a:p>
                <a:endParaRPr lang="en-GB" dirty="0"/>
              </a:p>
              <a:p>
                <a:endParaRPr lang="en-GB" dirty="0"/>
              </a:p>
            </p:txBody>
          </p:sp>
        </mc:Choice>
        <mc:Fallback xmlns="">
          <p:sp>
            <p:nvSpPr>
              <p:cNvPr id="6" name="Content Placeholder 5">
                <a:extLst>
                  <a:ext uri="{FF2B5EF4-FFF2-40B4-BE49-F238E27FC236}">
                    <a16:creationId xmlns:a16="http://schemas.microsoft.com/office/drawing/2014/main" id="{9375EC4F-EDD6-154A-A9B8-A79A103CA6F0}"/>
                  </a:ext>
                </a:extLst>
              </p:cNvPr>
              <p:cNvSpPr>
                <a:spLocks noGrp="1" noRot="1" noChangeAspect="1" noMove="1" noResize="1" noEditPoints="1" noAdjustHandles="1" noChangeArrowheads="1" noChangeShapeType="1" noTextEdit="1"/>
              </p:cNvSpPr>
              <p:nvPr>
                <p:ph idx="1"/>
              </p:nvPr>
            </p:nvSpPr>
            <p:spPr>
              <a:xfrm>
                <a:off x="359625" y="1665066"/>
                <a:ext cx="5735675" cy="4240848"/>
              </a:xfrm>
              <a:blipFill>
                <a:blip r:embed="rId3"/>
                <a:stretch>
                  <a:fillRect l="-3091" t="-2985" r="-1766" b="-4478"/>
                </a:stretch>
              </a:blipFill>
            </p:spPr>
            <p:txBody>
              <a:bodyPr/>
              <a:lstStyle/>
              <a:p>
                <a:r>
                  <a:rPr lang="en-DE">
                    <a:noFill/>
                  </a:rPr>
                  <a:t> </a:t>
                </a:r>
              </a:p>
            </p:txBody>
          </p:sp>
        </mc:Fallback>
      </mc:AlternateContent>
      <p:sp>
        <p:nvSpPr>
          <p:cNvPr id="3" name="Date Placeholder 2">
            <a:extLst>
              <a:ext uri="{FF2B5EF4-FFF2-40B4-BE49-F238E27FC236}">
                <a16:creationId xmlns:a16="http://schemas.microsoft.com/office/drawing/2014/main" id="{95C5F33B-C0C0-3E44-98C7-9973BAB2F412}"/>
              </a:ext>
            </a:extLst>
          </p:cNvPr>
          <p:cNvSpPr>
            <a:spLocks noGrp="1"/>
          </p:cNvSpPr>
          <p:nvPr>
            <p:ph type="dt" sz="half" idx="2"/>
          </p:nvPr>
        </p:nvSpPr>
        <p:spPr/>
        <p:txBody>
          <a:bodyPr/>
          <a:lstStyle/>
          <a:p>
            <a:r>
              <a:rPr lang="de-DE"/>
              <a:t>Deterministic</a:t>
            </a:r>
            <a:endParaRPr lang="de-DE" dirty="0"/>
          </a:p>
        </p:txBody>
      </p:sp>
      <p:sp>
        <p:nvSpPr>
          <p:cNvPr id="7" name="Footer Placeholder 6">
            <a:extLst>
              <a:ext uri="{FF2B5EF4-FFF2-40B4-BE49-F238E27FC236}">
                <a16:creationId xmlns:a16="http://schemas.microsoft.com/office/drawing/2014/main" id="{3397AD80-F44E-93BE-FEAA-EACF1E179823}"/>
              </a:ext>
            </a:extLst>
          </p:cNvPr>
          <p:cNvSpPr>
            <a:spLocks noGrp="1"/>
          </p:cNvSpPr>
          <p:nvPr>
            <p:ph type="ftr" sz="quarter" idx="3"/>
          </p:nvPr>
        </p:nvSpPr>
        <p:spPr/>
        <p:txBody>
          <a:bodyPr/>
          <a:lstStyle/>
          <a:p>
            <a:r>
              <a:rPr lang="en-GB"/>
              <a:t>T. Braun - APA</a:t>
            </a:r>
          </a:p>
        </p:txBody>
      </p:sp>
      <p:sp>
        <p:nvSpPr>
          <p:cNvPr id="5" name="Slide Number Placeholder 4">
            <a:extLst>
              <a:ext uri="{FF2B5EF4-FFF2-40B4-BE49-F238E27FC236}">
                <a16:creationId xmlns:a16="http://schemas.microsoft.com/office/drawing/2014/main" id="{F8F279C1-02A8-0847-9C5A-84886A49D985}"/>
              </a:ext>
            </a:extLst>
          </p:cNvPr>
          <p:cNvSpPr>
            <a:spLocks noGrp="1"/>
          </p:cNvSpPr>
          <p:nvPr>
            <p:ph type="sldNum" sz="quarter" idx="4"/>
          </p:nvPr>
        </p:nvSpPr>
        <p:spPr/>
        <p:txBody>
          <a:bodyPr/>
          <a:lstStyle/>
          <a:p>
            <a:fld id="{67C9959E-8E6B-B04C-9955-EA096F41CA7A}" type="slidenum">
              <a:rPr lang="en-GB" smtClean="0"/>
              <a:t>123</a:t>
            </a:fld>
            <a:endParaRPr lang="en-GB"/>
          </a:p>
        </p:txBody>
      </p:sp>
      <p:grpSp>
        <p:nvGrpSpPr>
          <p:cNvPr id="8" name="Group 7">
            <a:extLst>
              <a:ext uri="{FF2B5EF4-FFF2-40B4-BE49-F238E27FC236}">
                <a16:creationId xmlns:a16="http://schemas.microsoft.com/office/drawing/2014/main" id="{5B541794-8554-FF4B-8F44-B48E4E6F28BB}"/>
              </a:ext>
            </a:extLst>
          </p:cNvPr>
          <p:cNvGrpSpPr/>
          <p:nvPr/>
        </p:nvGrpSpPr>
        <p:grpSpPr>
          <a:xfrm>
            <a:off x="5595542" y="4419328"/>
            <a:ext cx="6236133" cy="1486586"/>
            <a:chOff x="602817" y="5043511"/>
            <a:chExt cx="6236133" cy="1486586"/>
          </a:xfrm>
        </p:grpSpPr>
        <p:sp>
          <p:nvSpPr>
            <p:cNvPr id="9" name="Triangle 8">
              <a:extLst>
                <a:ext uri="{FF2B5EF4-FFF2-40B4-BE49-F238E27FC236}">
                  <a16:creationId xmlns:a16="http://schemas.microsoft.com/office/drawing/2014/main" id="{4F63A573-798F-4747-81E9-15FBE3CD9B64}"/>
                </a:ext>
              </a:extLst>
            </p:cNvPr>
            <p:cNvSpPr/>
            <p:nvPr/>
          </p:nvSpPr>
          <p:spPr>
            <a:xfrm rot="16200000">
              <a:off x="1684801" y="4768883"/>
              <a:ext cx="822960" cy="1372215"/>
            </a:xfrm>
            <a:prstGeom prst="triangl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riangle 9">
              <a:extLst>
                <a:ext uri="{FF2B5EF4-FFF2-40B4-BE49-F238E27FC236}">
                  <a16:creationId xmlns:a16="http://schemas.microsoft.com/office/drawing/2014/main" id="{81DAB093-B8B8-8B4B-9DFF-0754DED580B0}"/>
                </a:ext>
              </a:extLst>
            </p:cNvPr>
            <p:cNvSpPr/>
            <p:nvPr/>
          </p:nvSpPr>
          <p:spPr>
            <a:xfrm rot="16200000">
              <a:off x="2072333" y="4820897"/>
              <a:ext cx="822960" cy="1372215"/>
            </a:xfrm>
            <a:prstGeom prst="triangl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riangle 10">
              <a:extLst>
                <a:ext uri="{FF2B5EF4-FFF2-40B4-BE49-F238E27FC236}">
                  <a16:creationId xmlns:a16="http://schemas.microsoft.com/office/drawing/2014/main" id="{DC9EE13E-1DAE-D24C-AB25-5B5B0075321E}"/>
                </a:ext>
              </a:extLst>
            </p:cNvPr>
            <p:cNvSpPr/>
            <p:nvPr/>
          </p:nvSpPr>
          <p:spPr>
            <a:xfrm rot="16200000">
              <a:off x="2459866" y="5142208"/>
              <a:ext cx="822960" cy="1372215"/>
            </a:xfrm>
            <a:prstGeom prst="triangl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riangle 11">
              <a:extLst>
                <a:ext uri="{FF2B5EF4-FFF2-40B4-BE49-F238E27FC236}">
                  <a16:creationId xmlns:a16="http://schemas.microsoft.com/office/drawing/2014/main" id="{E5440AF7-CB77-C041-A088-9E84E83EE11B}"/>
                </a:ext>
              </a:extLst>
            </p:cNvPr>
            <p:cNvSpPr/>
            <p:nvPr/>
          </p:nvSpPr>
          <p:spPr>
            <a:xfrm rot="16200000">
              <a:off x="3057017" y="5233151"/>
              <a:ext cx="822960" cy="1372215"/>
            </a:xfrm>
            <a:prstGeom prst="triangl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riangle 12">
              <a:extLst>
                <a:ext uri="{FF2B5EF4-FFF2-40B4-BE49-F238E27FC236}">
                  <a16:creationId xmlns:a16="http://schemas.microsoft.com/office/drawing/2014/main" id="{3C7A0D00-5412-5A4D-96E8-AA4B2D54E72C}"/>
                </a:ext>
              </a:extLst>
            </p:cNvPr>
            <p:cNvSpPr/>
            <p:nvPr/>
          </p:nvSpPr>
          <p:spPr>
            <a:xfrm rot="16200000">
              <a:off x="3599014" y="5180364"/>
              <a:ext cx="822960" cy="1372215"/>
            </a:xfrm>
            <a:prstGeom prst="triangl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riangle 13">
              <a:extLst>
                <a:ext uri="{FF2B5EF4-FFF2-40B4-BE49-F238E27FC236}">
                  <a16:creationId xmlns:a16="http://schemas.microsoft.com/office/drawing/2014/main" id="{E52F4DFF-A202-524A-93BE-F6111EB8803A}"/>
                </a:ext>
              </a:extLst>
            </p:cNvPr>
            <p:cNvSpPr/>
            <p:nvPr/>
          </p:nvSpPr>
          <p:spPr>
            <a:xfrm rot="16200000">
              <a:off x="5741363" y="5223550"/>
              <a:ext cx="822960" cy="1372215"/>
            </a:xfrm>
            <a:prstGeom prst="triangl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5" name="Straight Connector 14">
              <a:extLst>
                <a:ext uri="{FF2B5EF4-FFF2-40B4-BE49-F238E27FC236}">
                  <a16:creationId xmlns:a16="http://schemas.microsoft.com/office/drawing/2014/main" id="{440CEC8F-92D3-0245-9C43-0C943A85F765}"/>
                </a:ext>
              </a:extLst>
            </p:cNvPr>
            <p:cNvCxnSpPr>
              <a:cxnSpLocks/>
              <a:stCxn id="9" idx="0"/>
              <a:endCxn id="10" idx="0"/>
            </p:cNvCxnSpPr>
            <p:nvPr/>
          </p:nvCxnSpPr>
          <p:spPr>
            <a:xfrm>
              <a:off x="1410174" y="5454991"/>
              <a:ext cx="387532" cy="52014"/>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0F2F570-257F-2A49-AC5F-49935769DA83}"/>
                </a:ext>
              </a:extLst>
            </p:cNvPr>
            <p:cNvCxnSpPr>
              <a:cxnSpLocks/>
              <a:stCxn id="10" idx="0"/>
              <a:endCxn id="11" idx="0"/>
            </p:cNvCxnSpPr>
            <p:nvPr/>
          </p:nvCxnSpPr>
          <p:spPr>
            <a:xfrm>
              <a:off x="1797706" y="5507005"/>
              <a:ext cx="387533" cy="321311"/>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7DF9622-BE2E-9D4C-A1AC-DE75B6B60F8E}"/>
                </a:ext>
              </a:extLst>
            </p:cNvPr>
            <p:cNvCxnSpPr>
              <a:cxnSpLocks/>
              <a:stCxn id="11" idx="0"/>
              <a:endCxn id="12" idx="0"/>
            </p:cNvCxnSpPr>
            <p:nvPr/>
          </p:nvCxnSpPr>
          <p:spPr>
            <a:xfrm>
              <a:off x="2185239" y="5828316"/>
              <a:ext cx="597151" cy="90943"/>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1C821D5-943F-0A48-9C0E-0B4D4179F316}"/>
                </a:ext>
              </a:extLst>
            </p:cNvPr>
            <p:cNvCxnSpPr>
              <a:cxnSpLocks/>
              <a:stCxn id="12" idx="0"/>
              <a:endCxn id="13" idx="0"/>
            </p:cNvCxnSpPr>
            <p:nvPr/>
          </p:nvCxnSpPr>
          <p:spPr>
            <a:xfrm flipV="1">
              <a:off x="2782390" y="5866472"/>
              <a:ext cx="541997" cy="52787"/>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EB6B029-1FBC-DF49-B7F0-5BE0DC027A14}"/>
                </a:ext>
              </a:extLst>
            </p:cNvPr>
            <p:cNvCxnSpPr>
              <a:cxnSpLocks/>
              <a:stCxn id="14" idx="0"/>
            </p:cNvCxnSpPr>
            <p:nvPr/>
          </p:nvCxnSpPr>
          <p:spPr>
            <a:xfrm>
              <a:off x="5466736" y="5909658"/>
              <a:ext cx="1057733" cy="121584"/>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3595D7E-32B9-1448-9782-4316E487CB88}"/>
                </a:ext>
              </a:extLst>
            </p:cNvPr>
            <p:cNvCxnSpPr>
              <a:cxnSpLocks/>
              <a:endCxn id="14" idx="0"/>
            </p:cNvCxnSpPr>
            <p:nvPr/>
          </p:nvCxnSpPr>
          <p:spPr>
            <a:xfrm>
              <a:off x="4638519" y="5909657"/>
              <a:ext cx="828217" cy="1"/>
            </a:xfrm>
            <a:prstGeom prst="line">
              <a:avLst/>
            </a:prstGeom>
            <a:ln w="28575">
              <a:solidFill>
                <a:srgbClr val="FFC000"/>
              </a:solidFill>
              <a:prstDash val="dash"/>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DA413F19-9517-4D43-A423-4FA0EAC910E0}"/>
                </a:ext>
              </a:extLst>
            </p:cNvPr>
            <p:cNvSpPr txBox="1"/>
            <p:nvPr/>
          </p:nvSpPr>
          <p:spPr>
            <a:xfrm>
              <a:off x="602817" y="5883766"/>
              <a:ext cx="1541512" cy="646331"/>
            </a:xfrm>
            <a:prstGeom prst="rect">
              <a:avLst/>
            </a:prstGeom>
            <a:noFill/>
          </p:spPr>
          <p:txBody>
            <a:bodyPr wrap="none" rtlCol="0">
              <a:spAutoFit/>
            </a:bodyPr>
            <a:lstStyle/>
            <a:p>
              <a:r>
                <a:rPr lang="en-GB" dirty="0">
                  <a:solidFill>
                    <a:schemeClr val="accent1"/>
                  </a:solidFill>
                </a:rPr>
                <a:t>Planning stage</a:t>
              </a:r>
            </a:p>
            <a:p>
              <a:r>
                <a:rPr lang="en-GB" dirty="0">
                  <a:solidFill>
                    <a:srgbClr val="FFC000"/>
                  </a:solidFill>
                </a:rPr>
                <a:t>Acting stage</a:t>
              </a:r>
            </a:p>
          </p:txBody>
        </p:sp>
      </p:grpSp>
      <p:sp>
        <p:nvSpPr>
          <p:cNvPr id="22" name="Rectangle 21">
            <a:extLst>
              <a:ext uri="{FF2B5EF4-FFF2-40B4-BE49-F238E27FC236}">
                <a16:creationId xmlns:a16="http://schemas.microsoft.com/office/drawing/2014/main" id="{16E189B8-1F69-6B4F-8EFB-0AC809EE9E44}"/>
              </a:ext>
            </a:extLst>
          </p:cNvPr>
          <p:cNvSpPr/>
          <p:nvPr/>
        </p:nvSpPr>
        <p:spPr>
          <a:xfrm>
            <a:off x="6096000" y="1659359"/>
            <a:ext cx="5735675" cy="1600438"/>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a:tabLst>
                <a:tab pos="354013" algn="l"/>
                <a:tab pos="709613" algn="l"/>
                <a:tab pos="1062038" algn="l"/>
                <a:tab pos="1416050" algn="l"/>
              </a:tabLst>
            </a:pPr>
            <a:r>
              <a:rPr lang="en-US" sz="1400" b="1" dirty="0">
                <a:latin typeface="Courier New" panose="02070309020205020404" pitchFamily="49" charset="0"/>
                <a:cs typeface="Courier New" panose="02070309020205020404" pitchFamily="49" charset="0"/>
              </a:rPr>
              <a:t>Run-Lookahead(</a:t>
            </a:r>
            <a:r>
              <a:rPr lang="en-US" sz="1400" b="1" dirty="0" err="1">
                <a:latin typeface="Courier New" panose="02070309020205020404" pitchFamily="49" charset="0"/>
                <a:cs typeface="Courier New" panose="02070309020205020404" pitchFamily="49" charset="0"/>
              </a:rPr>
              <a:t>Σ,</a:t>
            </a:r>
            <a:r>
              <a:rPr lang="en-US" sz="1400" b="1" i="1" dirty="0" err="1">
                <a:latin typeface="Courier New" panose="02070309020205020404" pitchFamily="49" charset="0"/>
                <a:cs typeface="Courier New" panose="02070309020205020404" pitchFamily="49" charset="0"/>
              </a:rPr>
              <a:t>g</a:t>
            </a:r>
            <a:r>
              <a:rPr lang="en-US" sz="1400" b="1" dirty="0">
                <a:latin typeface="Courier New" panose="02070309020205020404" pitchFamily="49" charset="0"/>
                <a:cs typeface="Courier New" panose="02070309020205020404" pitchFamily="49" charset="0"/>
              </a:rPr>
              <a:t>)</a:t>
            </a:r>
          </a:p>
          <a:p>
            <a:pPr>
              <a:tabLst>
                <a:tab pos="354013" algn="l"/>
                <a:tab pos="709613" algn="l"/>
                <a:tab pos="1062038" algn="l"/>
                <a:tab pos="1416050"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while</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s</a:t>
            </a:r>
            <a:r>
              <a:rPr lang="en-US" sz="1400" dirty="0">
                <a:latin typeface="Courier New" panose="02070309020205020404" pitchFamily="49" charset="0"/>
                <a:cs typeface="Courier New" panose="02070309020205020404" pitchFamily="49" charset="0"/>
              </a:rPr>
              <a:t> ← abstraction of observed state 𝜉</a:t>
            </a:r>
            <a:r>
              <a:rPr lang="en-US" sz="1400" i="1" dirty="0">
                <a:latin typeface="Courier New" panose="02070309020205020404" pitchFamily="49" charset="0"/>
                <a:cs typeface="Courier New" panose="02070309020205020404" pitchFamily="49" charset="0"/>
              </a:rPr>
              <a:t> ⊭ g</a:t>
            </a: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do</a:t>
            </a:r>
          </a:p>
          <a:p>
            <a:pPr>
              <a:tabLst>
                <a:tab pos="354013" algn="l"/>
                <a:tab pos="709613" algn="l"/>
                <a:tab pos="1062038" algn="l"/>
                <a:tab pos="1416050" algn="l"/>
              </a:tabLst>
            </a:pPr>
            <a:r>
              <a:rPr lang="en-US" sz="1400" b="1"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𝜋 ← Lookahead(</a:t>
            </a:r>
            <a:r>
              <a:rPr lang="en-US" sz="1400" dirty="0" err="1">
                <a:latin typeface="Courier New" panose="02070309020205020404" pitchFamily="49" charset="0"/>
                <a:cs typeface="Courier New" panose="02070309020205020404" pitchFamily="49" charset="0"/>
              </a:rPr>
              <a:t>Σ,</a:t>
            </a:r>
            <a:r>
              <a:rPr lang="en-US" sz="1400" i="1" dirty="0" err="1">
                <a:latin typeface="Courier New" panose="02070309020205020404" pitchFamily="49" charset="0"/>
                <a:cs typeface="Courier New" panose="02070309020205020404" pitchFamily="49" charset="0"/>
              </a:rPr>
              <a:t>s</a:t>
            </a:r>
            <a:r>
              <a:rPr lang="en-US" sz="1400" dirty="0" err="1">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g</a:t>
            </a:r>
            <a:r>
              <a:rPr lang="en-US" sz="1400" dirty="0">
                <a:latin typeface="Courier New" panose="02070309020205020404" pitchFamily="49" charset="0"/>
                <a:cs typeface="Courier New" panose="02070309020205020404" pitchFamily="49" charset="0"/>
              </a:rPr>
              <a:t>)</a:t>
            </a:r>
          </a:p>
          <a:p>
            <a:pPr>
              <a:tabLst>
                <a:tab pos="354013" algn="l"/>
                <a:tab pos="709613" algn="l"/>
                <a:tab pos="1062038" algn="l"/>
                <a:tab pos="1416050"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if</a:t>
            </a:r>
            <a:r>
              <a:rPr lang="en-US" sz="1400" dirty="0">
                <a:latin typeface="Courier New" panose="02070309020205020404" pitchFamily="49" charset="0"/>
                <a:cs typeface="Courier New" panose="02070309020205020404" pitchFamily="49" charset="0"/>
              </a:rPr>
              <a:t> 𝜋 = failure </a:t>
            </a:r>
            <a:r>
              <a:rPr lang="en-US" sz="1400" b="1" dirty="0">
                <a:latin typeface="Courier New" panose="02070309020205020404" pitchFamily="49" charset="0"/>
                <a:cs typeface="Courier New" panose="02070309020205020404" pitchFamily="49" charset="0"/>
              </a:rPr>
              <a:t>then</a:t>
            </a:r>
          </a:p>
          <a:p>
            <a:pPr>
              <a:tabLst>
                <a:tab pos="354013" algn="l"/>
                <a:tab pos="709613" algn="l"/>
                <a:tab pos="1062038" algn="l"/>
                <a:tab pos="1416050"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return</a:t>
            </a:r>
            <a:r>
              <a:rPr lang="en-US" sz="1400" dirty="0">
                <a:latin typeface="Courier New" panose="02070309020205020404" pitchFamily="49" charset="0"/>
                <a:cs typeface="Courier New" panose="02070309020205020404" pitchFamily="49" charset="0"/>
              </a:rPr>
              <a:t> failure</a:t>
            </a:r>
          </a:p>
          <a:p>
            <a:pPr>
              <a:tabLst>
                <a:tab pos="354013" algn="l"/>
                <a:tab pos="709613" algn="l"/>
                <a:tab pos="1062038" algn="l"/>
                <a:tab pos="1416050"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 pop-first-action(𝜋)</a:t>
            </a:r>
          </a:p>
          <a:p>
            <a:pPr>
              <a:tabLst>
                <a:tab pos="354013" algn="l"/>
                <a:tab pos="709613" algn="l"/>
                <a:tab pos="1062038" algn="l"/>
                <a:tab pos="1416050" algn="l"/>
              </a:tabLst>
            </a:pPr>
            <a:r>
              <a:rPr lang="en-US" sz="1400" dirty="0">
                <a:latin typeface="Courier New" panose="02070309020205020404" pitchFamily="49" charset="0"/>
                <a:cs typeface="Courier New" panose="02070309020205020404" pitchFamily="49" charset="0"/>
              </a:rPr>
              <a:t>		perform </a:t>
            </a:r>
            <a:r>
              <a:rPr lang="en-US" sz="1400" i="1" dirty="0">
                <a:latin typeface="Courier New" panose="02070309020205020404" pitchFamily="49" charset="0"/>
                <a:cs typeface="Courier New" panose="02070309020205020404" pitchFamily="49" charset="0"/>
              </a:rPr>
              <a:t>a</a:t>
            </a:r>
            <a:endParaRPr lang="en-GB" sz="1400" i="1" dirty="0">
              <a:latin typeface="Courier New" panose="02070309020205020404" pitchFamily="49" charset="0"/>
              <a:cs typeface="Courier New" panose="02070309020205020404" pitchFamily="49" charset="0"/>
            </a:endParaRPr>
          </a:p>
        </p:txBody>
      </p:sp>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8869AB37-EF76-AE44-9BE5-84764941EB89}"/>
                  </a:ext>
                </a:extLst>
              </p:cNvPr>
              <p:cNvSpPr/>
              <p:nvPr/>
            </p:nvSpPr>
            <p:spPr>
              <a:xfrm>
                <a:off x="9170218" y="3404065"/>
                <a:ext cx="2661457" cy="923330"/>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r>
                  <a:rPr lang="en-US" dirty="0"/>
                  <a:t>Inputs:</a:t>
                </a:r>
              </a:p>
              <a:p>
                <a:pPr marL="285750" indent="-285750">
                  <a:buFont typeface="Arial" panose="020B0604020202020204" pitchFamily="34" charset="0"/>
                  <a:buChar char="•"/>
                </a:pPr>
                <a:r>
                  <a:rPr lang="en-US" dirty="0"/>
                  <a:t>Planning domain </a:t>
                </a:r>
                <a14:m>
                  <m:oMath xmlns:m="http://schemas.openxmlformats.org/officeDocument/2006/math">
                    <m:r>
                      <m:rPr>
                        <m:sty m:val="p"/>
                      </m:rPr>
                      <a:rPr lang="el-GR" i="1">
                        <a:latin typeface="Cambria Math" panose="02040503050406030204" pitchFamily="18" charset="0"/>
                        <a:ea typeface="Cambria Math" panose="02040503050406030204" pitchFamily="18" charset="0"/>
                      </a:rPr>
                      <m:t>Σ</m:t>
                    </m:r>
                  </m:oMath>
                </a14:m>
                <a:endParaRPr lang="en-US" dirty="0"/>
              </a:p>
              <a:p>
                <a:pPr marL="285750" indent="-285750">
                  <a:buFont typeface="Arial" panose="020B0604020202020204" pitchFamily="34" charset="0"/>
                  <a:buChar char="•"/>
                </a:pPr>
                <a:r>
                  <a:rPr lang="en-US" dirty="0"/>
                  <a:t>Goal description </a:t>
                </a:r>
                <a14:m>
                  <m:oMath xmlns:m="http://schemas.openxmlformats.org/officeDocument/2006/math">
                    <m:r>
                      <a:rPr lang="de-DE" i="1" dirty="0">
                        <a:latin typeface="Cambria Math" panose="02040503050406030204" pitchFamily="18" charset="0"/>
                      </a:rPr>
                      <m:t>𝑔</m:t>
                    </m:r>
                  </m:oMath>
                </a14:m>
                <a:endParaRPr lang="en-US" dirty="0"/>
              </a:p>
            </p:txBody>
          </p:sp>
        </mc:Choice>
        <mc:Fallback xmlns="">
          <p:sp>
            <p:nvSpPr>
              <p:cNvPr id="4" name="Rectangle 3">
                <a:extLst>
                  <a:ext uri="{FF2B5EF4-FFF2-40B4-BE49-F238E27FC236}">
                    <a16:creationId xmlns:a16="http://schemas.microsoft.com/office/drawing/2014/main" id="{8869AB37-EF76-AE44-9BE5-84764941EB89}"/>
                  </a:ext>
                </a:extLst>
              </p:cNvPr>
              <p:cNvSpPr>
                <a:spLocks noRot="1" noChangeAspect="1" noMove="1" noResize="1" noEditPoints="1" noAdjustHandles="1" noChangeArrowheads="1" noChangeShapeType="1" noTextEdit="1"/>
              </p:cNvSpPr>
              <p:nvPr/>
            </p:nvSpPr>
            <p:spPr>
              <a:xfrm>
                <a:off x="9170218" y="3404065"/>
                <a:ext cx="2661457" cy="923330"/>
              </a:xfrm>
              <a:prstGeom prst="rect">
                <a:avLst/>
              </a:prstGeom>
              <a:blipFill>
                <a:blip r:embed="rId4"/>
                <a:stretch>
                  <a:fillRect/>
                </a:stretch>
              </a:blipFill>
            </p:spPr>
            <p:txBody>
              <a:bodyPr/>
              <a:lstStyle/>
              <a:p>
                <a:r>
                  <a:rPr lang="en-DE">
                    <a:noFill/>
                  </a:rPr>
                  <a:t> </a:t>
                </a:r>
              </a:p>
            </p:txBody>
          </p:sp>
        </mc:Fallback>
      </mc:AlternateContent>
    </p:spTree>
    <p:extLst>
      <p:ext uri="{BB962C8B-B14F-4D97-AF65-F5344CB8AC3E}">
        <p14:creationId xmlns:p14="http://schemas.microsoft.com/office/powerpoint/2010/main" val="4164982415"/>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50D3F-E126-914F-802C-A561491AAF1E}"/>
              </a:ext>
            </a:extLst>
          </p:cNvPr>
          <p:cNvSpPr>
            <a:spLocks noGrp="1"/>
          </p:cNvSpPr>
          <p:nvPr>
            <p:ph type="title"/>
          </p:nvPr>
        </p:nvSpPr>
        <p:spPr/>
        <p:txBody>
          <a:bodyPr/>
          <a:lstStyle/>
          <a:p>
            <a:r>
              <a:rPr lang="en-GB" dirty="0"/>
              <a:t>Using Planning in Acting</a:t>
            </a:r>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9375EC4F-EDD6-154A-A9B8-A79A103CA6F0}"/>
                  </a:ext>
                </a:extLst>
              </p:cNvPr>
              <p:cNvSpPr>
                <a:spLocks noGrp="1"/>
              </p:cNvSpPr>
              <p:nvPr>
                <p:ph idx="1"/>
              </p:nvPr>
            </p:nvSpPr>
            <p:spPr>
              <a:xfrm>
                <a:off x="359625" y="1665066"/>
                <a:ext cx="6116323" cy="4240848"/>
              </a:xfrm>
            </p:spPr>
            <p:txBody>
              <a:bodyPr>
                <a:noAutofit/>
              </a:bodyPr>
              <a:lstStyle/>
              <a:p>
                <a:r>
                  <a:rPr lang="en-GB" dirty="0"/>
                  <a:t>Call </a:t>
                </a:r>
                <a:r>
                  <a:rPr lang="en-GB" cap="small" dirty="0"/>
                  <a:t>Lookahead</a:t>
                </a:r>
                <a:r>
                  <a:rPr lang="en-GB" dirty="0"/>
                  <a:t>, execute the plan as far as possible, do not call </a:t>
                </a:r>
                <a:r>
                  <a:rPr lang="en-GB" cap="small" dirty="0"/>
                  <a:t>Lookahead</a:t>
                </a:r>
                <a:r>
                  <a:rPr lang="en-GB" dirty="0"/>
                  <a:t> again unless necessary</a:t>
                </a:r>
              </a:p>
              <a:p>
                <a:r>
                  <a:rPr lang="en-GB" cap="small" dirty="0"/>
                  <a:t>Simulate</a:t>
                </a:r>
                <a:r>
                  <a:rPr lang="en-GB" dirty="0"/>
                  <a:t> tests if the plan will execute correctly</a:t>
                </a:r>
              </a:p>
              <a:p>
                <a:pPr lvl="1"/>
                <a:r>
                  <a:rPr lang="en-GB" dirty="0"/>
                  <a:t>Could just compute </a:t>
                </a:r>
                <a14:m>
                  <m:oMath xmlns:m="http://schemas.openxmlformats.org/officeDocument/2006/math">
                    <m:r>
                      <a:rPr lang="el-GR" i="1" dirty="0" smtClean="0">
                        <a:latin typeface="Cambria Math" panose="02040503050406030204" pitchFamily="18" charset="0"/>
                      </a:rPr>
                      <m:t>𝛾</m:t>
                    </m:r>
                    <m:d>
                      <m:dPr>
                        <m:ctrlPr>
                          <a:rPr lang="el-GR" i="1" dirty="0" smtClean="0">
                            <a:latin typeface="Cambria Math" panose="02040503050406030204" pitchFamily="18" charset="0"/>
                          </a:rPr>
                        </m:ctrlPr>
                      </m:dPr>
                      <m:e>
                        <m:r>
                          <a:rPr lang="en-GB" i="1" dirty="0">
                            <a:latin typeface="Cambria Math" panose="02040503050406030204" pitchFamily="18" charset="0"/>
                          </a:rPr>
                          <m:t>𝑠</m:t>
                        </m:r>
                        <m:r>
                          <a:rPr lang="en-GB" i="1" dirty="0">
                            <a:latin typeface="Cambria Math" panose="02040503050406030204" pitchFamily="18" charset="0"/>
                          </a:rPr>
                          <m:t>,</m:t>
                        </m:r>
                        <m:r>
                          <a:rPr lang="el-GR" i="1" dirty="0">
                            <a:latin typeface="Cambria Math" panose="02040503050406030204" pitchFamily="18" charset="0"/>
                          </a:rPr>
                          <m:t>𝜋</m:t>
                        </m:r>
                      </m:e>
                    </m:d>
                  </m:oMath>
                </a14:m>
                <a:r>
                  <a:rPr lang="el-GR" dirty="0"/>
                  <a:t>, </a:t>
                </a:r>
                <a:r>
                  <a:rPr lang="en-GB" dirty="0"/>
                  <a:t>or could do something more detailed </a:t>
                </a:r>
              </a:p>
              <a:p>
                <a:pPr lvl="2"/>
                <a:r>
                  <a:rPr lang="en-GB" dirty="0"/>
                  <a:t>Lower-level refinement, physics-based simulation</a:t>
                </a:r>
              </a:p>
              <a:p>
                <a:r>
                  <a:rPr lang="en-GB" dirty="0"/>
                  <a:t>Potential problems</a:t>
                </a:r>
              </a:p>
              <a:p>
                <a:pPr lvl="1"/>
                <a:r>
                  <a:rPr lang="en-GB" dirty="0"/>
                  <a:t>May might miss opportunities to </a:t>
                </a:r>
                <a:br>
                  <a:rPr lang="en-GB" dirty="0"/>
                </a:br>
                <a:r>
                  <a:rPr lang="en-GB" dirty="0"/>
                  <a:t>replace </a:t>
                </a:r>
                <a14:m>
                  <m:oMath xmlns:m="http://schemas.openxmlformats.org/officeDocument/2006/math">
                    <m:r>
                      <a:rPr lang="el-GR" i="1" dirty="0" smtClean="0">
                        <a:latin typeface="Cambria Math" panose="02040503050406030204" pitchFamily="18" charset="0"/>
                      </a:rPr>
                      <m:t>𝜋</m:t>
                    </m:r>
                  </m:oMath>
                </a14:m>
                <a:r>
                  <a:rPr lang="el-GR" dirty="0"/>
                  <a:t> </a:t>
                </a:r>
                <a:r>
                  <a:rPr lang="en-GB" dirty="0"/>
                  <a:t>with a better plan</a:t>
                </a:r>
              </a:p>
              <a:p>
                <a:pPr lvl="1"/>
                <a:r>
                  <a:rPr lang="en-GB" dirty="0"/>
                  <a:t>Without </a:t>
                </a:r>
                <a:r>
                  <a:rPr lang="en-GB" cap="small" dirty="0"/>
                  <a:t>Simulate</a:t>
                </a:r>
                <a:r>
                  <a:rPr lang="en-GB" dirty="0"/>
                  <a:t>, may not detect </a:t>
                </a:r>
                <a:br>
                  <a:rPr lang="en-GB" dirty="0"/>
                </a:br>
                <a:r>
                  <a:rPr lang="en-GB" dirty="0"/>
                  <a:t>problems until it is too late</a:t>
                </a:r>
              </a:p>
            </p:txBody>
          </p:sp>
        </mc:Choice>
        <mc:Fallback xmlns="">
          <p:sp>
            <p:nvSpPr>
              <p:cNvPr id="6" name="Content Placeholder 5">
                <a:extLst>
                  <a:ext uri="{FF2B5EF4-FFF2-40B4-BE49-F238E27FC236}">
                    <a16:creationId xmlns:a16="http://schemas.microsoft.com/office/drawing/2014/main" id="{9375EC4F-EDD6-154A-A9B8-A79A103CA6F0}"/>
                  </a:ext>
                </a:extLst>
              </p:cNvPr>
              <p:cNvSpPr>
                <a:spLocks noGrp="1" noRot="1" noChangeAspect="1" noMove="1" noResize="1" noEditPoints="1" noAdjustHandles="1" noChangeArrowheads="1" noChangeShapeType="1" noTextEdit="1"/>
              </p:cNvSpPr>
              <p:nvPr>
                <p:ph idx="1"/>
              </p:nvPr>
            </p:nvSpPr>
            <p:spPr>
              <a:xfrm>
                <a:off x="359625" y="1665066"/>
                <a:ext cx="6116323" cy="4240848"/>
              </a:xfrm>
              <a:blipFill>
                <a:blip r:embed="rId3"/>
                <a:stretch>
                  <a:fillRect l="-2905" t="-2985" r="-415" b="-896"/>
                </a:stretch>
              </a:blipFill>
            </p:spPr>
            <p:txBody>
              <a:bodyPr/>
              <a:lstStyle/>
              <a:p>
                <a:r>
                  <a:rPr lang="en-DE">
                    <a:noFill/>
                  </a:rPr>
                  <a:t> </a:t>
                </a:r>
              </a:p>
            </p:txBody>
          </p:sp>
        </mc:Fallback>
      </mc:AlternateContent>
      <p:sp>
        <p:nvSpPr>
          <p:cNvPr id="3" name="Date Placeholder 2">
            <a:extLst>
              <a:ext uri="{FF2B5EF4-FFF2-40B4-BE49-F238E27FC236}">
                <a16:creationId xmlns:a16="http://schemas.microsoft.com/office/drawing/2014/main" id="{43F1A813-5E6B-A743-9FA6-82166E7F7D90}"/>
              </a:ext>
            </a:extLst>
          </p:cNvPr>
          <p:cNvSpPr>
            <a:spLocks noGrp="1"/>
          </p:cNvSpPr>
          <p:nvPr>
            <p:ph type="dt" sz="half" idx="2"/>
          </p:nvPr>
        </p:nvSpPr>
        <p:spPr/>
        <p:txBody>
          <a:bodyPr/>
          <a:lstStyle/>
          <a:p>
            <a:r>
              <a:rPr lang="de-DE"/>
              <a:t>Deterministic</a:t>
            </a:r>
            <a:endParaRPr lang="de-DE" dirty="0"/>
          </a:p>
        </p:txBody>
      </p:sp>
      <p:sp>
        <p:nvSpPr>
          <p:cNvPr id="4" name="Footer Placeholder 3">
            <a:extLst>
              <a:ext uri="{FF2B5EF4-FFF2-40B4-BE49-F238E27FC236}">
                <a16:creationId xmlns:a16="http://schemas.microsoft.com/office/drawing/2014/main" id="{CCD8B82A-B888-CED5-B363-58A188E03B88}"/>
              </a:ext>
            </a:extLst>
          </p:cNvPr>
          <p:cNvSpPr>
            <a:spLocks noGrp="1"/>
          </p:cNvSpPr>
          <p:nvPr>
            <p:ph type="ftr" sz="quarter" idx="3"/>
          </p:nvPr>
        </p:nvSpPr>
        <p:spPr/>
        <p:txBody>
          <a:bodyPr/>
          <a:lstStyle/>
          <a:p>
            <a:r>
              <a:rPr lang="en-GB"/>
              <a:t>T. Braun - APA</a:t>
            </a:r>
          </a:p>
        </p:txBody>
      </p:sp>
      <p:sp>
        <p:nvSpPr>
          <p:cNvPr id="5" name="Slide Number Placeholder 4">
            <a:extLst>
              <a:ext uri="{FF2B5EF4-FFF2-40B4-BE49-F238E27FC236}">
                <a16:creationId xmlns:a16="http://schemas.microsoft.com/office/drawing/2014/main" id="{F8F279C1-02A8-0847-9C5A-84886A49D985}"/>
              </a:ext>
            </a:extLst>
          </p:cNvPr>
          <p:cNvSpPr>
            <a:spLocks noGrp="1"/>
          </p:cNvSpPr>
          <p:nvPr>
            <p:ph type="sldNum" sz="quarter" idx="4"/>
          </p:nvPr>
        </p:nvSpPr>
        <p:spPr/>
        <p:txBody>
          <a:bodyPr/>
          <a:lstStyle/>
          <a:p>
            <a:fld id="{67C9959E-8E6B-B04C-9955-EA096F41CA7A}" type="slidenum">
              <a:rPr lang="en-GB" smtClean="0"/>
              <a:t>124</a:t>
            </a:fld>
            <a:endParaRPr lang="en-GB"/>
          </a:p>
        </p:txBody>
      </p:sp>
      <p:sp>
        <p:nvSpPr>
          <p:cNvPr id="22" name="Rectangle 21">
            <a:extLst>
              <a:ext uri="{FF2B5EF4-FFF2-40B4-BE49-F238E27FC236}">
                <a16:creationId xmlns:a16="http://schemas.microsoft.com/office/drawing/2014/main" id="{16E189B8-1F69-6B4F-8EFB-0AC809EE9E44}"/>
              </a:ext>
            </a:extLst>
          </p:cNvPr>
          <p:cNvSpPr/>
          <p:nvPr/>
        </p:nvSpPr>
        <p:spPr>
          <a:xfrm>
            <a:off x="6818214" y="1671082"/>
            <a:ext cx="5013461" cy="2462213"/>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a:tabLst>
                <a:tab pos="354013" algn="l"/>
                <a:tab pos="709613" algn="l"/>
                <a:tab pos="1062038" algn="l"/>
                <a:tab pos="1416050" algn="l"/>
              </a:tabLst>
            </a:pPr>
            <a:r>
              <a:rPr lang="en-US" sz="1400" b="1" dirty="0">
                <a:latin typeface="Courier New" panose="02070309020205020404" pitchFamily="49" charset="0"/>
                <a:cs typeface="Courier New" panose="02070309020205020404" pitchFamily="49" charset="0"/>
              </a:rPr>
              <a:t>Run-Lazy-Lookahead(</a:t>
            </a:r>
            <a:r>
              <a:rPr lang="en-US" sz="1400" b="1" dirty="0" err="1">
                <a:latin typeface="Courier New" panose="02070309020205020404" pitchFamily="49" charset="0"/>
                <a:cs typeface="Courier New" panose="02070309020205020404" pitchFamily="49" charset="0"/>
              </a:rPr>
              <a:t>Σ,</a:t>
            </a:r>
            <a:r>
              <a:rPr lang="en-US" sz="1400" b="1" i="1" dirty="0" err="1">
                <a:latin typeface="Courier New" panose="02070309020205020404" pitchFamily="49" charset="0"/>
                <a:cs typeface="Courier New" panose="02070309020205020404" pitchFamily="49" charset="0"/>
              </a:rPr>
              <a:t>g</a:t>
            </a:r>
            <a:r>
              <a:rPr lang="en-US" sz="1400" b="1" dirty="0">
                <a:latin typeface="Courier New" panose="02070309020205020404" pitchFamily="49" charset="0"/>
                <a:cs typeface="Courier New" panose="02070309020205020404" pitchFamily="49" charset="0"/>
              </a:rPr>
              <a:t>)</a:t>
            </a:r>
          </a:p>
          <a:p>
            <a:pPr>
              <a:tabLst>
                <a:tab pos="354013" algn="l"/>
                <a:tab pos="709613" algn="l"/>
                <a:tab pos="1062038" algn="l"/>
                <a:tab pos="1416050" algn="l"/>
              </a:tabLst>
            </a:pPr>
            <a:r>
              <a:rPr lang="en-US" sz="1400" b="1"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s</a:t>
            </a:r>
            <a:r>
              <a:rPr lang="en-US" sz="1400" dirty="0">
                <a:latin typeface="Courier New" panose="02070309020205020404" pitchFamily="49" charset="0"/>
                <a:cs typeface="Courier New" panose="02070309020205020404" pitchFamily="49" charset="0"/>
              </a:rPr>
              <a:t> ← abstraction of observed state 𝜉</a:t>
            </a:r>
            <a:endParaRPr lang="en-US" sz="1400" b="1" dirty="0">
              <a:latin typeface="Courier New" panose="02070309020205020404" pitchFamily="49" charset="0"/>
              <a:cs typeface="Courier New" panose="02070309020205020404" pitchFamily="49" charset="0"/>
            </a:endParaRPr>
          </a:p>
          <a:p>
            <a:pPr>
              <a:tabLst>
                <a:tab pos="354013" algn="l"/>
                <a:tab pos="709613" algn="l"/>
                <a:tab pos="1062038" algn="l"/>
                <a:tab pos="1416050"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while</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s </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 g</a:t>
            </a: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do</a:t>
            </a:r>
          </a:p>
          <a:p>
            <a:pPr>
              <a:tabLst>
                <a:tab pos="354013" algn="l"/>
                <a:tab pos="709613" algn="l"/>
                <a:tab pos="1062038" algn="l"/>
                <a:tab pos="1416050" algn="l"/>
              </a:tabLst>
            </a:pPr>
            <a:r>
              <a:rPr lang="en-US" sz="1400" b="1"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𝜋 ← Lookahead(</a:t>
            </a:r>
            <a:r>
              <a:rPr lang="en-US" sz="1400" dirty="0" err="1">
                <a:latin typeface="Courier New" panose="02070309020205020404" pitchFamily="49" charset="0"/>
                <a:cs typeface="Courier New" panose="02070309020205020404" pitchFamily="49" charset="0"/>
              </a:rPr>
              <a:t>Σ,</a:t>
            </a:r>
            <a:r>
              <a:rPr lang="en-US" sz="1400" i="1" dirty="0" err="1">
                <a:latin typeface="Courier New" panose="02070309020205020404" pitchFamily="49" charset="0"/>
                <a:cs typeface="Courier New" panose="02070309020205020404" pitchFamily="49" charset="0"/>
              </a:rPr>
              <a:t>s</a:t>
            </a:r>
            <a:r>
              <a:rPr lang="en-US" sz="1400" dirty="0" err="1">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g</a:t>
            </a:r>
            <a:r>
              <a:rPr lang="en-US" sz="1400" dirty="0">
                <a:latin typeface="Courier New" panose="02070309020205020404" pitchFamily="49" charset="0"/>
                <a:cs typeface="Courier New" panose="02070309020205020404" pitchFamily="49" charset="0"/>
              </a:rPr>
              <a:t>)</a:t>
            </a:r>
          </a:p>
          <a:p>
            <a:pPr>
              <a:tabLst>
                <a:tab pos="354013" algn="l"/>
                <a:tab pos="709613" algn="l"/>
                <a:tab pos="1062038" algn="l"/>
                <a:tab pos="1416050"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if</a:t>
            </a:r>
            <a:r>
              <a:rPr lang="en-US" sz="1400" dirty="0">
                <a:latin typeface="Courier New" panose="02070309020205020404" pitchFamily="49" charset="0"/>
                <a:cs typeface="Courier New" panose="02070309020205020404" pitchFamily="49" charset="0"/>
              </a:rPr>
              <a:t> π = failure </a:t>
            </a:r>
            <a:r>
              <a:rPr lang="en-US" sz="1400" b="1" dirty="0">
                <a:latin typeface="Courier New" panose="02070309020205020404" pitchFamily="49" charset="0"/>
                <a:cs typeface="Courier New" panose="02070309020205020404" pitchFamily="49" charset="0"/>
              </a:rPr>
              <a:t>then</a:t>
            </a:r>
          </a:p>
          <a:p>
            <a:pPr>
              <a:tabLst>
                <a:tab pos="354013" algn="l"/>
                <a:tab pos="709613" algn="l"/>
                <a:tab pos="1062038" algn="l"/>
                <a:tab pos="1416050"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return</a:t>
            </a:r>
            <a:r>
              <a:rPr lang="en-US" sz="1400" dirty="0">
                <a:latin typeface="Courier New" panose="02070309020205020404" pitchFamily="49" charset="0"/>
                <a:cs typeface="Courier New" panose="02070309020205020404" pitchFamily="49" charset="0"/>
              </a:rPr>
              <a:t> failure</a:t>
            </a:r>
          </a:p>
          <a:p>
            <a:pPr>
              <a:tabLst>
                <a:tab pos="354013" algn="l"/>
                <a:tab pos="709613" algn="l"/>
                <a:tab pos="1062038" algn="l"/>
                <a:tab pos="1416050"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while</a:t>
            </a:r>
            <a:r>
              <a:rPr lang="en-US" sz="1400" dirty="0">
                <a:latin typeface="Courier New" panose="02070309020205020404" pitchFamily="49" charset="0"/>
                <a:cs typeface="Courier New" panose="02070309020205020404" pitchFamily="49" charset="0"/>
              </a:rPr>
              <a:t> 𝜋 ≠ ⟨⟩ and </a:t>
            </a:r>
            <a:r>
              <a:rPr lang="en-US" sz="1400" i="1" dirty="0">
                <a:latin typeface="Courier New" panose="02070309020205020404" pitchFamily="49" charset="0"/>
                <a:cs typeface="Courier New" panose="02070309020205020404" pitchFamily="49" charset="0"/>
              </a:rPr>
              <a:t>s </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 g</a:t>
            </a:r>
            <a:r>
              <a:rPr lang="en-US" sz="1400" dirty="0">
                <a:latin typeface="Courier New" panose="02070309020205020404" pitchFamily="49" charset="0"/>
                <a:cs typeface="Courier New" panose="02070309020205020404" pitchFamily="49" charset="0"/>
              </a:rPr>
              <a:t> and</a:t>
            </a:r>
          </a:p>
          <a:p>
            <a:pPr>
              <a:tabLst>
                <a:tab pos="354013" algn="l"/>
                <a:tab pos="709613" algn="l"/>
                <a:tab pos="1062038" algn="l"/>
                <a:tab pos="1416050" algn="l"/>
              </a:tabLst>
            </a:pPr>
            <a:r>
              <a:rPr lang="en-US" sz="1400" dirty="0">
                <a:latin typeface="Courier New" panose="02070309020205020404" pitchFamily="49" charset="0"/>
                <a:cs typeface="Courier New" panose="02070309020205020404" pitchFamily="49" charset="0"/>
              </a:rPr>
              <a:t>				Simulate(</a:t>
            </a:r>
            <a:r>
              <a:rPr lang="en-US" sz="1400" dirty="0" err="1">
                <a:latin typeface="Courier New" panose="02070309020205020404" pitchFamily="49" charset="0"/>
                <a:cs typeface="Courier New" panose="02070309020205020404" pitchFamily="49" charset="0"/>
              </a:rPr>
              <a:t>Σ,</a:t>
            </a:r>
            <a:r>
              <a:rPr lang="en-US" sz="1400" i="1" dirty="0" err="1">
                <a:latin typeface="Courier New" panose="02070309020205020404" pitchFamily="49" charset="0"/>
                <a:cs typeface="Courier New" panose="02070309020205020404" pitchFamily="49" charset="0"/>
              </a:rPr>
              <a:t>s</a:t>
            </a:r>
            <a:r>
              <a:rPr lang="en-US" sz="1400" dirty="0" err="1">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g</a:t>
            </a:r>
            <a:r>
              <a:rPr lang="en-US" sz="1400" i="1" dirty="0">
                <a:latin typeface="Courier New" panose="02070309020205020404" pitchFamily="49" charset="0"/>
                <a:cs typeface="Courier New" panose="02070309020205020404" pitchFamily="49" charset="0"/>
              </a:rPr>
              <a:t>,</a:t>
            </a:r>
            <a:r>
              <a:rPr lang="en-US" sz="1400" dirty="0">
                <a:latin typeface="Courier New" panose="02070309020205020404" pitchFamily="49" charset="0"/>
                <a:cs typeface="Courier New" panose="02070309020205020404" pitchFamily="49" charset="0"/>
              </a:rPr>
              <a:t>𝜋) ≠ failure </a:t>
            </a:r>
            <a:r>
              <a:rPr lang="en-US" sz="1400" b="1" dirty="0">
                <a:latin typeface="Courier New" panose="02070309020205020404" pitchFamily="49" charset="0"/>
                <a:cs typeface="Courier New" panose="02070309020205020404" pitchFamily="49" charset="0"/>
              </a:rPr>
              <a:t>do</a:t>
            </a:r>
          </a:p>
          <a:p>
            <a:pPr>
              <a:tabLst>
                <a:tab pos="354013" algn="l"/>
                <a:tab pos="709613" algn="l"/>
                <a:tab pos="1062038" algn="l"/>
                <a:tab pos="1416050"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 pop-first-action(𝜋)</a:t>
            </a:r>
          </a:p>
          <a:p>
            <a:pPr>
              <a:tabLst>
                <a:tab pos="354013" algn="l"/>
                <a:tab pos="709613" algn="l"/>
                <a:tab pos="1062038" algn="l"/>
                <a:tab pos="1416050" algn="l"/>
              </a:tabLst>
            </a:pPr>
            <a:r>
              <a:rPr lang="en-US" sz="1400" dirty="0">
                <a:latin typeface="Courier New" panose="02070309020205020404" pitchFamily="49" charset="0"/>
                <a:cs typeface="Courier New" panose="02070309020205020404" pitchFamily="49" charset="0"/>
              </a:rPr>
              <a:t>			perform </a:t>
            </a:r>
            <a:r>
              <a:rPr lang="en-US" sz="1400" i="1" dirty="0">
                <a:latin typeface="Courier New" panose="02070309020205020404" pitchFamily="49" charset="0"/>
                <a:cs typeface="Courier New" panose="02070309020205020404" pitchFamily="49" charset="0"/>
              </a:rPr>
              <a:t>a</a:t>
            </a:r>
          </a:p>
          <a:p>
            <a:pPr>
              <a:tabLst>
                <a:tab pos="354013" algn="l"/>
                <a:tab pos="709613" algn="l"/>
                <a:tab pos="1062038" algn="l"/>
                <a:tab pos="1416050" algn="l"/>
              </a:tabLst>
            </a:pPr>
            <a:r>
              <a:rPr lang="en-US" sz="1400" i="1" dirty="0">
                <a:latin typeface="Courier New" panose="02070309020205020404" pitchFamily="49" charset="0"/>
                <a:cs typeface="Courier New" panose="02070309020205020404" pitchFamily="49" charset="0"/>
              </a:rPr>
              <a:t>			s</a:t>
            </a:r>
            <a:r>
              <a:rPr lang="en-US" sz="1400" dirty="0">
                <a:latin typeface="Courier New" panose="02070309020205020404" pitchFamily="49" charset="0"/>
                <a:cs typeface="Courier New" panose="02070309020205020404" pitchFamily="49" charset="0"/>
              </a:rPr>
              <a:t> ← abstraction of observed state 𝜉</a:t>
            </a:r>
            <a:endParaRPr lang="en-GB" sz="1400" i="1" dirty="0">
              <a:latin typeface="Courier New" panose="02070309020205020404" pitchFamily="49" charset="0"/>
              <a:cs typeface="Courier New" panose="02070309020205020404" pitchFamily="49" charset="0"/>
            </a:endParaRPr>
          </a:p>
        </p:txBody>
      </p:sp>
      <p:grpSp>
        <p:nvGrpSpPr>
          <p:cNvPr id="7" name="Group 6">
            <a:extLst>
              <a:ext uri="{FF2B5EF4-FFF2-40B4-BE49-F238E27FC236}">
                <a16:creationId xmlns:a16="http://schemas.microsoft.com/office/drawing/2014/main" id="{307F6E1A-31F4-881C-A529-B74BBE591524}"/>
              </a:ext>
            </a:extLst>
          </p:cNvPr>
          <p:cNvGrpSpPr/>
          <p:nvPr/>
        </p:nvGrpSpPr>
        <p:grpSpPr>
          <a:xfrm>
            <a:off x="5595542" y="4419328"/>
            <a:ext cx="6236133" cy="1486586"/>
            <a:chOff x="602817" y="5043511"/>
            <a:chExt cx="6236133" cy="1486586"/>
          </a:xfrm>
        </p:grpSpPr>
        <p:sp>
          <p:nvSpPr>
            <p:cNvPr id="8" name="Triangle 7">
              <a:extLst>
                <a:ext uri="{FF2B5EF4-FFF2-40B4-BE49-F238E27FC236}">
                  <a16:creationId xmlns:a16="http://schemas.microsoft.com/office/drawing/2014/main" id="{09440626-41E3-7B6F-80C0-BDD6B488C0C3}"/>
                </a:ext>
              </a:extLst>
            </p:cNvPr>
            <p:cNvSpPr/>
            <p:nvPr/>
          </p:nvSpPr>
          <p:spPr>
            <a:xfrm rot="16200000">
              <a:off x="1684801" y="4768883"/>
              <a:ext cx="822960" cy="1372215"/>
            </a:xfrm>
            <a:prstGeom prst="triangl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riangle 8">
              <a:extLst>
                <a:ext uri="{FF2B5EF4-FFF2-40B4-BE49-F238E27FC236}">
                  <a16:creationId xmlns:a16="http://schemas.microsoft.com/office/drawing/2014/main" id="{788D0CC9-36E8-BCBC-BD54-ACC65ECA262F}"/>
                </a:ext>
              </a:extLst>
            </p:cNvPr>
            <p:cNvSpPr/>
            <p:nvPr/>
          </p:nvSpPr>
          <p:spPr>
            <a:xfrm rot="16200000">
              <a:off x="2072333" y="4820897"/>
              <a:ext cx="822960" cy="1372215"/>
            </a:xfrm>
            <a:prstGeom prst="triangl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riangle 9">
              <a:extLst>
                <a:ext uri="{FF2B5EF4-FFF2-40B4-BE49-F238E27FC236}">
                  <a16:creationId xmlns:a16="http://schemas.microsoft.com/office/drawing/2014/main" id="{96F9E493-61CC-F64F-D06D-B166232CFFDE}"/>
                </a:ext>
              </a:extLst>
            </p:cNvPr>
            <p:cNvSpPr/>
            <p:nvPr/>
          </p:nvSpPr>
          <p:spPr>
            <a:xfrm rot="16200000">
              <a:off x="2459866" y="5142208"/>
              <a:ext cx="822960" cy="1372215"/>
            </a:xfrm>
            <a:prstGeom prst="triangl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riangle 10">
              <a:extLst>
                <a:ext uri="{FF2B5EF4-FFF2-40B4-BE49-F238E27FC236}">
                  <a16:creationId xmlns:a16="http://schemas.microsoft.com/office/drawing/2014/main" id="{3F54AF91-7A50-794F-E4BD-3B7CC176179C}"/>
                </a:ext>
              </a:extLst>
            </p:cNvPr>
            <p:cNvSpPr/>
            <p:nvPr/>
          </p:nvSpPr>
          <p:spPr>
            <a:xfrm rot="16200000">
              <a:off x="3057017" y="5233151"/>
              <a:ext cx="822960" cy="1372215"/>
            </a:xfrm>
            <a:prstGeom prst="triangl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riangle 11">
              <a:extLst>
                <a:ext uri="{FF2B5EF4-FFF2-40B4-BE49-F238E27FC236}">
                  <a16:creationId xmlns:a16="http://schemas.microsoft.com/office/drawing/2014/main" id="{F70931F7-A5F6-2605-01F5-15C31C8E9BB7}"/>
                </a:ext>
              </a:extLst>
            </p:cNvPr>
            <p:cNvSpPr/>
            <p:nvPr/>
          </p:nvSpPr>
          <p:spPr>
            <a:xfrm rot="16200000">
              <a:off x="3599014" y="5180364"/>
              <a:ext cx="822960" cy="1372215"/>
            </a:xfrm>
            <a:prstGeom prst="triangl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riangle 12">
              <a:extLst>
                <a:ext uri="{FF2B5EF4-FFF2-40B4-BE49-F238E27FC236}">
                  <a16:creationId xmlns:a16="http://schemas.microsoft.com/office/drawing/2014/main" id="{B8EB7B96-AAE0-DC0C-51EE-1EAE22560538}"/>
                </a:ext>
              </a:extLst>
            </p:cNvPr>
            <p:cNvSpPr/>
            <p:nvPr/>
          </p:nvSpPr>
          <p:spPr>
            <a:xfrm rot="16200000">
              <a:off x="5741363" y="5223550"/>
              <a:ext cx="822960" cy="1372215"/>
            </a:xfrm>
            <a:prstGeom prst="triangl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Connector 13">
              <a:extLst>
                <a:ext uri="{FF2B5EF4-FFF2-40B4-BE49-F238E27FC236}">
                  <a16:creationId xmlns:a16="http://schemas.microsoft.com/office/drawing/2014/main" id="{4D209292-7769-9A93-6481-81E3B3E6B1BF}"/>
                </a:ext>
              </a:extLst>
            </p:cNvPr>
            <p:cNvCxnSpPr>
              <a:cxnSpLocks/>
              <a:stCxn id="8" idx="0"/>
              <a:endCxn id="9" idx="0"/>
            </p:cNvCxnSpPr>
            <p:nvPr/>
          </p:nvCxnSpPr>
          <p:spPr>
            <a:xfrm>
              <a:off x="1410174" y="5454991"/>
              <a:ext cx="387532" cy="52014"/>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F5549FF-4270-3E7A-444D-4DBFDFCFEC03}"/>
                </a:ext>
              </a:extLst>
            </p:cNvPr>
            <p:cNvCxnSpPr>
              <a:cxnSpLocks/>
              <a:stCxn id="9" idx="0"/>
              <a:endCxn id="10" idx="0"/>
            </p:cNvCxnSpPr>
            <p:nvPr/>
          </p:nvCxnSpPr>
          <p:spPr>
            <a:xfrm>
              <a:off x="1797706" y="5507005"/>
              <a:ext cx="387533" cy="321311"/>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2AEA4EB-0C10-6A3F-1E84-6B480445FD3E}"/>
                </a:ext>
              </a:extLst>
            </p:cNvPr>
            <p:cNvCxnSpPr>
              <a:cxnSpLocks/>
              <a:stCxn id="10" idx="0"/>
              <a:endCxn id="11" idx="0"/>
            </p:cNvCxnSpPr>
            <p:nvPr/>
          </p:nvCxnSpPr>
          <p:spPr>
            <a:xfrm>
              <a:off x="2185239" y="5828316"/>
              <a:ext cx="597151" cy="90943"/>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D2F6A05-E87E-F6DD-829C-4686CB7F4B4A}"/>
                </a:ext>
              </a:extLst>
            </p:cNvPr>
            <p:cNvCxnSpPr>
              <a:cxnSpLocks/>
              <a:stCxn id="11" idx="0"/>
              <a:endCxn id="12" idx="0"/>
            </p:cNvCxnSpPr>
            <p:nvPr/>
          </p:nvCxnSpPr>
          <p:spPr>
            <a:xfrm flipV="1">
              <a:off x="2782390" y="5866472"/>
              <a:ext cx="541997" cy="52787"/>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9A62900-5EEC-A254-9339-9E7A6D3A58D7}"/>
                </a:ext>
              </a:extLst>
            </p:cNvPr>
            <p:cNvCxnSpPr>
              <a:cxnSpLocks/>
              <a:stCxn id="13" idx="0"/>
            </p:cNvCxnSpPr>
            <p:nvPr/>
          </p:nvCxnSpPr>
          <p:spPr>
            <a:xfrm>
              <a:off x="5466736" y="5909658"/>
              <a:ext cx="1057733" cy="121584"/>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4EE8EB1-0886-05F5-8E17-1315DBEFAF5D}"/>
                </a:ext>
              </a:extLst>
            </p:cNvPr>
            <p:cNvCxnSpPr>
              <a:cxnSpLocks/>
              <a:endCxn id="13" idx="0"/>
            </p:cNvCxnSpPr>
            <p:nvPr/>
          </p:nvCxnSpPr>
          <p:spPr>
            <a:xfrm>
              <a:off x="4638519" y="5909657"/>
              <a:ext cx="828217" cy="1"/>
            </a:xfrm>
            <a:prstGeom prst="line">
              <a:avLst/>
            </a:prstGeom>
            <a:ln w="28575">
              <a:solidFill>
                <a:srgbClr val="FFC000"/>
              </a:solidFill>
              <a:prstDash val="dash"/>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126AEC0C-A48C-B8B3-1748-4A703708F3D3}"/>
                </a:ext>
              </a:extLst>
            </p:cNvPr>
            <p:cNvSpPr txBox="1"/>
            <p:nvPr/>
          </p:nvSpPr>
          <p:spPr>
            <a:xfrm>
              <a:off x="602817" y="5883766"/>
              <a:ext cx="1541512" cy="646331"/>
            </a:xfrm>
            <a:prstGeom prst="rect">
              <a:avLst/>
            </a:prstGeom>
            <a:noFill/>
          </p:spPr>
          <p:txBody>
            <a:bodyPr wrap="none" rtlCol="0">
              <a:spAutoFit/>
            </a:bodyPr>
            <a:lstStyle/>
            <a:p>
              <a:r>
                <a:rPr lang="en-GB" dirty="0">
                  <a:solidFill>
                    <a:schemeClr val="accent1"/>
                  </a:solidFill>
                </a:rPr>
                <a:t>Planning stage</a:t>
              </a:r>
            </a:p>
            <a:p>
              <a:r>
                <a:rPr lang="en-GB" dirty="0">
                  <a:solidFill>
                    <a:srgbClr val="FFC000"/>
                  </a:solidFill>
                </a:rPr>
                <a:t>Acting stage</a:t>
              </a:r>
            </a:p>
          </p:txBody>
        </p:sp>
      </p:grpSp>
    </p:spTree>
    <p:extLst>
      <p:ext uri="{BB962C8B-B14F-4D97-AF65-F5344CB8AC3E}">
        <p14:creationId xmlns:p14="http://schemas.microsoft.com/office/powerpoint/2010/main" val="81988928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50D3F-E126-914F-802C-A561491AAF1E}"/>
              </a:ext>
            </a:extLst>
          </p:cNvPr>
          <p:cNvSpPr>
            <a:spLocks noGrp="1"/>
          </p:cNvSpPr>
          <p:nvPr>
            <p:ph type="title"/>
          </p:nvPr>
        </p:nvSpPr>
        <p:spPr/>
        <p:txBody>
          <a:bodyPr/>
          <a:lstStyle/>
          <a:p>
            <a:r>
              <a:rPr lang="en-GB" dirty="0"/>
              <a:t>Using Planning in Acting</a:t>
            </a:r>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9375EC4F-EDD6-154A-A9B8-A79A103CA6F0}"/>
                  </a:ext>
                </a:extLst>
              </p:cNvPr>
              <p:cNvSpPr>
                <a:spLocks noGrp="1"/>
              </p:cNvSpPr>
              <p:nvPr>
                <p:ph idx="1"/>
              </p:nvPr>
            </p:nvSpPr>
            <p:spPr>
              <a:xfrm>
                <a:off x="359626" y="1665066"/>
                <a:ext cx="5441568" cy="4240848"/>
              </a:xfrm>
            </p:spPr>
            <p:txBody>
              <a:bodyPr>
                <a:normAutofit/>
              </a:bodyPr>
              <a:lstStyle/>
              <a:p>
                <a:r>
                  <a:rPr lang="en-GB" dirty="0"/>
                  <a:t>May detect opportunities earlier than Run-Lazy-Lookahead</a:t>
                </a:r>
              </a:p>
              <a:p>
                <a:pPr lvl="1"/>
                <a:r>
                  <a:rPr lang="en-GB" dirty="0"/>
                  <a:t>But may miss some that Run-Lookahead would find </a:t>
                </a:r>
              </a:p>
              <a:p>
                <a:r>
                  <a:rPr lang="en-GB" dirty="0"/>
                  <a:t>Without </a:t>
                </a:r>
                <a:r>
                  <a:rPr lang="en-GB" cap="small" dirty="0"/>
                  <a:t>Simulate</a:t>
                </a:r>
                <a:r>
                  <a:rPr lang="en-GB" dirty="0"/>
                  <a:t>, may fail to detect problems until it is too late</a:t>
                </a:r>
              </a:p>
              <a:p>
                <a:pPr lvl="1"/>
                <a:r>
                  <a:rPr lang="en-GB" dirty="0"/>
                  <a:t>Not as bad at this as Run-Lazy-Lookahead </a:t>
                </a:r>
              </a:p>
              <a:p>
                <a:pPr lvl="1"/>
                <a:r>
                  <a:rPr lang="en-GB" dirty="0"/>
                  <a:t>Possible work-around: restart </a:t>
                </a:r>
                <a:r>
                  <a:rPr lang="en-GB" cap="small" dirty="0"/>
                  <a:t>Lookahead</a:t>
                </a:r>
                <a:r>
                  <a:rPr lang="en-GB" dirty="0"/>
                  <a:t> each time </a:t>
                </a:r>
                <a14:m>
                  <m:oMath xmlns:m="http://schemas.openxmlformats.org/officeDocument/2006/math">
                    <m:r>
                      <a:rPr lang="en-GB" i="1" dirty="0" smtClean="0">
                        <a:latin typeface="Cambria Math" panose="02040503050406030204" pitchFamily="18" charset="0"/>
                      </a:rPr>
                      <m:t>𝑠</m:t>
                    </m:r>
                  </m:oMath>
                </a14:m>
                <a:r>
                  <a:rPr lang="en-GB" dirty="0"/>
                  <a:t> changes</a:t>
                </a:r>
              </a:p>
              <a:p>
                <a:endParaRPr lang="en-GB" dirty="0"/>
              </a:p>
              <a:p>
                <a:endParaRPr lang="en-GB" dirty="0"/>
              </a:p>
              <a:p>
                <a:endParaRPr lang="en-GB" dirty="0"/>
              </a:p>
              <a:p>
                <a:endParaRPr lang="en-GB" dirty="0"/>
              </a:p>
            </p:txBody>
          </p:sp>
        </mc:Choice>
        <mc:Fallback xmlns="">
          <p:sp>
            <p:nvSpPr>
              <p:cNvPr id="6" name="Content Placeholder 5">
                <a:extLst>
                  <a:ext uri="{FF2B5EF4-FFF2-40B4-BE49-F238E27FC236}">
                    <a16:creationId xmlns:a16="http://schemas.microsoft.com/office/drawing/2014/main" id="{9375EC4F-EDD6-154A-A9B8-A79A103CA6F0}"/>
                  </a:ext>
                </a:extLst>
              </p:cNvPr>
              <p:cNvSpPr>
                <a:spLocks noGrp="1" noRot="1" noChangeAspect="1" noMove="1" noResize="1" noEditPoints="1" noAdjustHandles="1" noChangeArrowheads="1" noChangeShapeType="1" noTextEdit="1"/>
              </p:cNvSpPr>
              <p:nvPr>
                <p:ph idx="1"/>
              </p:nvPr>
            </p:nvSpPr>
            <p:spPr>
              <a:xfrm>
                <a:off x="359626" y="1665066"/>
                <a:ext cx="5441568" cy="4240848"/>
              </a:xfrm>
              <a:blipFill>
                <a:blip r:embed="rId3"/>
                <a:stretch>
                  <a:fillRect l="-3263" t="-2985" r="-233"/>
                </a:stretch>
              </a:blipFill>
            </p:spPr>
            <p:txBody>
              <a:bodyPr/>
              <a:lstStyle/>
              <a:p>
                <a:r>
                  <a:rPr lang="en-DE">
                    <a:noFill/>
                  </a:rPr>
                  <a:t> </a:t>
                </a:r>
              </a:p>
            </p:txBody>
          </p:sp>
        </mc:Fallback>
      </mc:AlternateContent>
      <p:sp>
        <p:nvSpPr>
          <p:cNvPr id="3" name="Date Placeholder 2">
            <a:extLst>
              <a:ext uri="{FF2B5EF4-FFF2-40B4-BE49-F238E27FC236}">
                <a16:creationId xmlns:a16="http://schemas.microsoft.com/office/drawing/2014/main" id="{0FA4EE01-B4CA-9541-BD6F-4959CA9B899F}"/>
              </a:ext>
            </a:extLst>
          </p:cNvPr>
          <p:cNvSpPr>
            <a:spLocks noGrp="1"/>
          </p:cNvSpPr>
          <p:nvPr>
            <p:ph type="dt" sz="half" idx="2"/>
          </p:nvPr>
        </p:nvSpPr>
        <p:spPr/>
        <p:txBody>
          <a:bodyPr/>
          <a:lstStyle/>
          <a:p>
            <a:r>
              <a:rPr lang="de-DE"/>
              <a:t>Deterministic</a:t>
            </a:r>
            <a:endParaRPr lang="de-DE" dirty="0"/>
          </a:p>
        </p:txBody>
      </p:sp>
      <p:sp>
        <p:nvSpPr>
          <p:cNvPr id="4" name="Footer Placeholder 3">
            <a:extLst>
              <a:ext uri="{FF2B5EF4-FFF2-40B4-BE49-F238E27FC236}">
                <a16:creationId xmlns:a16="http://schemas.microsoft.com/office/drawing/2014/main" id="{DD53718C-BC15-85EF-A581-E6CD53ED11C1}"/>
              </a:ext>
            </a:extLst>
          </p:cNvPr>
          <p:cNvSpPr>
            <a:spLocks noGrp="1"/>
          </p:cNvSpPr>
          <p:nvPr>
            <p:ph type="ftr" sz="quarter" idx="3"/>
          </p:nvPr>
        </p:nvSpPr>
        <p:spPr/>
        <p:txBody>
          <a:bodyPr/>
          <a:lstStyle/>
          <a:p>
            <a:r>
              <a:rPr lang="en-GB"/>
              <a:t>T. Braun - APA</a:t>
            </a:r>
          </a:p>
        </p:txBody>
      </p:sp>
      <p:sp>
        <p:nvSpPr>
          <p:cNvPr id="5" name="Slide Number Placeholder 4">
            <a:extLst>
              <a:ext uri="{FF2B5EF4-FFF2-40B4-BE49-F238E27FC236}">
                <a16:creationId xmlns:a16="http://schemas.microsoft.com/office/drawing/2014/main" id="{F8F279C1-02A8-0847-9C5A-84886A49D985}"/>
              </a:ext>
            </a:extLst>
          </p:cNvPr>
          <p:cNvSpPr>
            <a:spLocks noGrp="1"/>
          </p:cNvSpPr>
          <p:nvPr>
            <p:ph type="sldNum" sz="quarter" idx="4"/>
          </p:nvPr>
        </p:nvSpPr>
        <p:spPr/>
        <p:txBody>
          <a:bodyPr/>
          <a:lstStyle/>
          <a:p>
            <a:fld id="{67C9959E-8E6B-B04C-9955-EA096F41CA7A}" type="slidenum">
              <a:rPr lang="en-GB" smtClean="0"/>
              <a:t>125</a:t>
            </a:fld>
            <a:endParaRPr lang="en-GB"/>
          </a:p>
        </p:txBody>
      </p:sp>
      <p:sp>
        <p:nvSpPr>
          <p:cNvPr id="22" name="Rectangle 21">
            <a:extLst>
              <a:ext uri="{FF2B5EF4-FFF2-40B4-BE49-F238E27FC236}">
                <a16:creationId xmlns:a16="http://schemas.microsoft.com/office/drawing/2014/main" id="{16E189B8-1F69-6B4F-8EFB-0AC809EE9E44}"/>
              </a:ext>
            </a:extLst>
          </p:cNvPr>
          <p:cNvSpPr/>
          <p:nvPr/>
        </p:nvSpPr>
        <p:spPr>
          <a:xfrm>
            <a:off x="6713283" y="1666800"/>
            <a:ext cx="5118392" cy="3970318"/>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a:tabLst>
                <a:tab pos="354013" algn="l"/>
                <a:tab pos="709613" algn="l"/>
                <a:tab pos="1062038" algn="l"/>
                <a:tab pos="1416050" algn="l"/>
              </a:tabLst>
            </a:pPr>
            <a:r>
              <a:rPr lang="en-US" sz="1400" b="1" dirty="0">
                <a:latin typeface="Courier New" panose="02070309020205020404" pitchFamily="49" charset="0"/>
                <a:cs typeface="Courier New" panose="02070309020205020404" pitchFamily="49" charset="0"/>
              </a:rPr>
              <a:t>Run-Concurrent-Lookahead(</a:t>
            </a:r>
            <a:r>
              <a:rPr lang="en-US" sz="1400" b="1" dirty="0" err="1">
                <a:latin typeface="Courier New" panose="02070309020205020404" pitchFamily="49" charset="0"/>
                <a:cs typeface="Courier New" panose="02070309020205020404" pitchFamily="49" charset="0"/>
              </a:rPr>
              <a:t>Σ,</a:t>
            </a:r>
            <a:r>
              <a:rPr lang="en-US" sz="1400" b="1" i="1" dirty="0" err="1">
                <a:latin typeface="Courier New" panose="02070309020205020404" pitchFamily="49" charset="0"/>
                <a:cs typeface="Courier New" panose="02070309020205020404" pitchFamily="49" charset="0"/>
              </a:rPr>
              <a:t>g</a:t>
            </a:r>
            <a:r>
              <a:rPr lang="en-US" sz="1400" b="1" dirty="0">
                <a:latin typeface="Courier New" panose="02070309020205020404" pitchFamily="49" charset="0"/>
                <a:cs typeface="Courier New" panose="02070309020205020404" pitchFamily="49" charset="0"/>
              </a:rPr>
              <a:t>)</a:t>
            </a:r>
          </a:p>
          <a:p>
            <a:pPr>
              <a:tabLst>
                <a:tab pos="354013" algn="l"/>
                <a:tab pos="709613" algn="l"/>
                <a:tab pos="1062038" algn="l"/>
                <a:tab pos="1416050" algn="l"/>
              </a:tabLst>
            </a:pPr>
            <a:r>
              <a:rPr lang="en-US" sz="1400" b="1"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𝜋 ← ⟨⟩</a:t>
            </a:r>
            <a:endParaRPr lang="en-US" sz="1400" b="1" dirty="0">
              <a:latin typeface="Courier New" panose="02070309020205020404" pitchFamily="49" charset="0"/>
              <a:cs typeface="Courier New" panose="02070309020205020404" pitchFamily="49" charset="0"/>
            </a:endParaRPr>
          </a:p>
          <a:p>
            <a:pPr>
              <a:tabLst>
                <a:tab pos="354013" algn="l"/>
                <a:tab pos="709613" algn="l"/>
                <a:tab pos="1062038" algn="l"/>
                <a:tab pos="1416050" algn="l"/>
              </a:tabLst>
            </a:pPr>
            <a:r>
              <a:rPr lang="en-US" sz="1400" i="1" dirty="0">
                <a:latin typeface="Courier New" panose="02070309020205020404" pitchFamily="49" charset="0"/>
                <a:cs typeface="Courier New" panose="02070309020205020404" pitchFamily="49" charset="0"/>
              </a:rPr>
              <a:t>	s</a:t>
            </a:r>
            <a:r>
              <a:rPr lang="en-US" sz="1400" dirty="0">
                <a:latin typeface="Courier New" panose="02070309020205020404" pitchFamily="49" charset="0"/>
                <a:cs typeface="Courier New" panose="02070309020205020404" pitchFamily="49" charset="0"/>
              </a:rPr>
              <a:t> ← abstraction of observed state 𝜉</a:t>
            </a:r>
          </a:p>
          <a:p>
            <a:pPr>
              <a:tabLst>
                <a:tab pos="354013" algn="l"/>
                <a:tab pos="709613" algn="l"/>
                <a:tab pos="1062038" algn="l"/>
                <a:tab pos="1416050" algn="l"/>
              </a:tabLst>
            </a:pPr>
            <a:r>
              <a:rPr lang="en-US" sz="1400" dirty="0">
                <a:latin typeface="Courier New" panose="02070309020205020404" pitchFamily="49" charset="0"/>
                <a:cs typeface="Courier New" panose="02070309020205020404" pitchFamily="49" charset="0"/>
              </a:rPr>
              <a:t>	// thread 1 + 2 run concurrently</a:t>
            </a:r>
          </a:p>
          <a:p>
            <a:pPr>
              <a:tabLst>
                <a:tab pos="354013" algn="l"/>
                <a:tab pos="709613" algn="l"/>
                <a:tab pos="1062038" algn="l"/>
                <a:tab pos="1416050" algn="l"/>
                <a:tab pos="2170113" algn="l"/>
              </a:tabLst>
            </a:pPr>
            <a:r>
              <a:rPr lang="en-US" sz="1400" b="1" dirty="0">
                <a:latin typeface="Courier New" panose="02070309020205020404" pitchFamily="49" charset="0"/>
                <a:cs typeface="Courier New" panose="02070309020205020404" pitchFamily="49" charset="0"/>
              </a:rPr>
              <a:t>thread </a:t>
            </a:r>
            <a:r>
              <a:rPr lang="en-US" sz="1400" dirty="0">
                <a:latin typeface="Courier New" panose="02070309020205020404" pitchFamily="49" charset="0"/>
                <a:cs typeface="Courier New" panose="02070309020205020404" pitchFamily="49" charset="0"/>
              </a:rPr>
              <a:t>1:</a:t>
            </a:r>
          </a:p>
          <a:p>
            <a:pPr>
              <a:tabLst>
                <a:tab pos="354013" algn="l"/>
                <a:tab pos="709613" algn="l"/>
                <a:tab pos="1062038" algn="l"/>
                <a:tab pos="1416050" algn="l"/>
                <a:tab pos="2170113"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loop</a:t>
            </a:r>
          </a:p>
          <a:p>
            <a:pPr>
              <a:tabLst>
                <a:tab pos="354013" algn="l"/>
                <a:tab pos="709613" algn="l"/>
                <a:tab pos="1062038" algn="l"/>
                <a:tab pos="1416050" algn="l"/>
                <a:tab pos="2170113" algn="l"/>
              </a:tabLst>
            </a:pPr>
            <a:r>
              <a:rPr lang="en-US" sz="1400" dirty="0">
                <a:latin typeface="Courier New" panose="02070309020205020404" pitchFamily="49" charset="0"/>
                <a:cs typeface="Courier New" panose="02070309020205020404" pitchFamily="49" charset="0"/>
              </a:rPr>
              <a:t>		𝜋 ← Lookahead(</a:t>
            </a:r>
            <a:r>
              <a:rPr lang="en-US" sz="1400" dirty="0" err="1">
                <a:latin typeface="Courier New" panose="02070309020205020404" pitchFamily="49" charset="0"/>
                <a:cs typeface="Courier New" panose="02070309020205020404" pitchFamily="49" charset="0"/>
              </a:rPr>
              <a:t>Σ,</a:t>
            </a:r>
            <a:r>
              <a:rPr lang="en-US" sz="1400" i="1" dirty="0" err="1">
                <a:latin typeface="Courier New" panose="02070309020205020404" pitchFamily="49" charset="0"/>
                <a:cs typeface="Courier New" panose="02070309020205020404" pitchFamily="49" charset="0"/>
              </a:rPr>
              <a:t>s</a:t>
            </a:r>
            <a:r>
              <a:rPr lang="en-US" sz="1400" dirty="0" err="1">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g</a:t>
            </a:r>
            <a:r>
              <a:rPr lang="en-US" sz="1400" dirty="0">
                <a:latin typeface="Courier New" panose="02070309020205020404" pitchFamily="49" charset="0"/>
                <a:cs typeface="Courier New" panose="02070309020205020404" pitchFamily="49" charset="0"/>
              </a:rPr>
              <a:t>)</a:t>
            </a:r>
          </a:p>
          <a:p>
            <a:pPr>
              <a:tabLst>
                <a:tab pos="354013" algn="l"/>
                <a:tab pos="709613" algn="l"/>
                <a:tab pos="1062038" algn="l"/>
                <a:tab pos="1416050" algn="l"/>
              </a:tabLst>
            </a:pPr>
            <a:r>
              <a:rPr lang="en-US" sz="1400" b="1" dirty="0">
                <a:latin typeface="Courier New" panose="02070309020205020404" pitchFamily="49" charset="0"/>
                <a:cs typeface="Courier New" panose="02070309020205020404" pitchFamily="49" charset="0"/>
              </a:rPr>
              <a:t>thread</a:t>
            </a:r>
            <a:r>
              <a:rPr lang="en-US" sz="1400" dirty="0">
                <a:latin typeface="Courier New" panose="02070309020205020404" pitchFamily="49" charset="0"/>
                <a:cs typeface="Courier New" panose="02070309020205020404" pitchFamily="49" charset="0"/>
              </a:rPr>
              <a:t> 2:</a:t>
            </a:r>
          </a:p>
          <a:p>
            <a:pPr>
              <a:tabLst>
                <a:tab pos="354013" algn="l"/>
                <a:tab pos="709613" algn="l"/>
                <a:tab pos="1062038" algn="l"/>
                <a:tab pos="1416050"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loop</a:t>
            </a:r>
          </a:p>
          <a:p>
            <a:pPr>
              <a:tabLst>
                <a:tab pos="354013" algn="l"/>
                <a:tab pos="709613" algn="l"/>
                <a:tab pos="1062038" algn="l"/>
                <a:tab pos="1416050" algn="l"/>
              </a:tabLst>
            </a:pPr>
            <a:r>
              <a:rPr lang="en-US" sz="1400" b="1" dirty="0">
                <a:latin typeface="Courier New" panose="02070309020205020404" pitchFamily="49" charset="0"/>
                <a:cs typeface="Courier New" panose="02070309020205020404" pitchFamily="49" charset="0"/>
              </a:rPr>
              <a:t>		if</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s </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 g</a:t>
            </a: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then</a:t>
            </a:r>
          </a:p>
          <a:p>
            <a:pPr>
              <a:tabLst>
                <a:tab pos="354013" algn="l"/>
                <a:tab pos="709613" algn="l"/>
                <a:tab pos="1062038" algn="l"/>
                <a:tab pos="1416050"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return</a:t>
            </a:r>
            <a:r>
              <a:rPr lang="en-US" sz="1400" dirty="0">
                <a:latin typeface="Courier New" panose="02070309020205020404" pitchFamily="49" charset="0"/>
                <a:cs typeface="Courier New" panose="02070309020205020404" pitchFamily="49" charset="0"/>
              </a:rPr>
              <a:t> success</a:t>
            </a:r>
          </a:p>
          <a:p>
            <a:pPr>
              <a:tabLst>
                <a:tab pos="354013" algn="l"/>
                <a:tab pos="709613" algn="l"/>
                <a:tab pos="1062038" algn="l"/>
                <a:tab pos="1416050"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else if</a:t>
            </a:r>
            <a:r>
              <a:rPr lang="en-US" sz="1400" dirty="0">
                <a:latin typeface="Courier New" panose="02070309020205020404" pitchFamily="49" charset="0"/>
                <a:cs typeface="Courier New" panose="02070309020205020404" pitchFamily="49" charset="0"/>
              </a:rPr>
              <a:t> 𝜋 = failure </a:t>
            </a:r>
            <a:r>
              <a:rPr lang="en-US" sz="1400" b="1" dirty="0">
                <a:latin typeface="Courier New" panose="02070309020205020404" pitchFamily="49" charset="0"/>
                <a:cs typeface="Courier New" panose="02070309020205020404" pitchFamily="49" charset="0"/>
              </a:rPr>
              <a:t>then</a:t>
            </a:r>
          </a:p>
          <a:p>
            <a:pPr>
              <a:tabLst>
                <a:tab pos="354013" algn="l"/>
                <a:tab pos="709613" algn="l"/>
                <a:tab pos="1062038" algn="l"/>
                <a:tab pos="1416050"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return</a:t>
            </a:r>
            <a:r>
              <a:rPr lang="en-US" sz="1400" dirty="0">
                <a:latin typeface="Courier New" panose="02070309020205020404" pitchFamily="49" charset="0"/>
                <a:cs typeface="Courier New" panose="02070309020205020404" pitchFamily="49" charset="0"/>
              </a:rPr>
              <a:t> failure</a:t>
            </a:r>
          </a:p>
          <a:p>
            <a:pPr>
              <a:tabLst>
                <a:tab pos="354013" algn="l"/>
                <a:tab pos="709613" algn="l"/>
                <a:tab pos="1062038" algn="l"/>
                <a:tab pos="1416050"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else if </a:t>
            </a:r>
            <a:r>
              <a:rPr lang="en-US" sz="1400" dirty="0">
                <a:latin typeface="Courier New" panose="02070309020205020404" pitchFamily="49" charset="0"/>
                <a:cs typeface="Courier New" panose="02070309020205020404" pitchFamily="49" charset="0"/>
              </a:rPr>
              <a:t>𝜋 ≠ ⟨⟩ and </a:t>
            </a:r>
            <a:r>
              <a:rPr lang="en-US" sz="1400" i="1" dirty="0">
                <a:latin typeface="Courier New" panose="02070309020205020404" pitchFamily="49" charset="0"/>
                <a:cs typeface="Courier New" panose="02070309020205020404" pitchFamily="49" charset="0"/>
              </a:rPr>
              <a:t>s </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 g</a:t>
            </a:r>
            <a:r>
              <a:rPr lang="en-US" sz="1400" dirty="0">
                <a:latin typeface="Courier New" panose="02070309020205020404" pitchFamily="49" charset="0"/>
                <a:cs typeface="Courier New" panose="02070309020205020404" pitchFamily="49" charset="0"/>
              </a:rPr>
              <a:t> and</a:t>
            </a:r>
          </a:p>
          <a:p>
            <a:pPr>
              <a:tabLst>
                <a:tab pos="354013" algn="l"/>
                <a:tab pos="709613" algn="l"/>
                <a:tab pos="1062038" algn="l"/>
                <a:tab pos="1416050" algn="l"/>
              </a:tabLst>
            </a:pPr>
            <a:r>
              <a:rPr lang="en-US" sz="1400" dirty="0">
                <a:latin typeface="Courier New" panose="02070309020205020404" pitchFamily="49" charset="0"/>
                <a:cs typeface="Courier New" panose="02070309020205020404" pitchFamily="49" charset="0"/>
              </a:rPr>
              <a:t>				Simulate(</a:t>
            </a:r>
            <a:r>
              <a:rPr lang="en-US" sz="1400" dirty="0" err="1">
                <a:latin typeface="Courier New" panose="02070309020205020404" pitchFamily="49" charset="0"/>
                <a:cs typeface="Courier New" panose="02070309020205020404" pitchFamily="49" charset="0"/>
              </a:rPr>
              <a:t>Σ,</a:t>
            </a:r>
            <a:r>
              <a:rPr lang="en-US" sz="1400" i="1" dirty="0" err="1">
                <a:latin typeface="Courier New" panose="02070309020205020404" pitchFamily="49" charset="0"/>
                <a:cs typeface="Courier New" panose="02070309020205020404" pitchFamily="49" charset="0"/>
              </a:rPr>
              <a:t>s</a:t>
            </a:r>
            <a:r>
              <a:rPr lang="en-US" sz="1400" dirty="0" err="1">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g</a:t>
            </a:r>
            <a:r>
              <a:rPr lang="en-US" sz="1400" i="1" dirty="0">
                <a:latin typeface="Courier New" panose="02070309020205020404" pitchFamily="49" charset="0"/>
                <a:cs typeface="Courier New" panose="02070309020205020404" pitchFamily="49" charset="0"/>
              </a:rPr>
              <a:t>,</a:t>
            </a:r>
            <a:r>
              <a:rPr lang="en-US" sz="1400" dirty="0">
                <a:latin typeface="Courier New" panose="02070309020205020404" pitchFamily="49" charset="0"/>
                <a:cs typeface="Courier New" panose="02070309020205020404" pitchFamily="49" charset="0"/>
              </a:rPr>
              <a:t>𝜋) ≠ failure </a:t>
            </a:r>
            <a:r>
              <a:rPr lang="en-US" sz="1400" b="1" dirty="0">
                <a:latin typeface="Courier New" panose="02070309020205020404" pitchFamily="49" charset="0"/>
                <a:cs typeface="Courier New" panose="02070309020205020404" pitchFamily="49" charset="0"/>
              </a:rPr>
              <a:t>then</a:t>
            </a:r>
          </a:p>
          <a:p>
            <a:pPr>
              <a:tabLst>
                <a:tab pos="354013" algn="l"/>
                <a:tab pos="709613" algn="l"/>
                <a:tab pos="1062038" algn="l"/>
                <a:tab pos="1416050"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 pop-first-action(𝜋)</a:t>
            </a:r>
          </a:p>
          <a:p>
            <a:pPr>
              <a:tabLst>
                <a:tab pos="354013" algn="l"/>
                <a:tab pos="709613" algn="l"/>
                <a:tab pos="1062038" algn="l"/>
                <a:tab pos="1416050" algn="l"/>
              </a:tabLst>
            </a:pPr>
            <a:r>
              <a:rPr lang="en-US" sz="1400" dirty="0">
                <a:latin typeface="Courier New" panose="02070309020205020404" pitchFamily="49" charset="0"/>
                <a:cs typeface="Courier New" panose="02070309020205020404" pitchFamily="49" charset="0"/>
              </a:rPr>
              <a:t>			perform </a:t>
            </a:r>
            <a:r>
              <a:rPr lang="en-US" sz="1400" i="1" dirty="0">
                <a:latin typeface="Courier New" panose="02070309020205020404" pitchFamily="49" charset="0"/>
                <a:cs typeface="Courier New" panose="02070309020205020404" pitchFamily="49" charset="0"/>
              </a:rPr>
              <a:t>a</a:t>
            </a:r>
          </a:p>
          <a:p>
            <a:pPr>
              <a:tabLst>
                <a:tab pos="354013" algn="l"/>
                <a:tab pos="709613" algn="l"/>
                <a:tab pos="1062038" algn="l"/>
                <a:tab pos="1416050" algn="l"/>
              </a:tabLst>
            </a:pPr>
            <a:r>
              <a:rPr lang="en-US" sz="1400" i="1" dirty="0">
                <a:latin typeface="Courier New" panose="02070309020205020404" pitchFamily="49" charset="0"/>
                <a:cs typeface="Courier New" panose="02070309020205020404" pitchFamily="49" charset="0"/>
              </a:rPr>
              <a:t>			s</a:t>
            </a:r>
            <a:r>
              <a:rPr lang="en-US" sz="1400" dirty="0">
                <a:latin typeface="Courier New" panose="02070309020205020404" pitchFamily="49" charset="0"/>
                <a:cs typeface="Courier New" panose="02070309020205020404" pitchFamily="49" charset="0"/>
              </a:rPr>
              <a:t> ← abstraction of observed state 𝜉</a:t>
            </a:r>
            <a:endParaRPr lang="en-GB" sz="1400" i="1"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1239746499"/>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do </a:t>
            </a:r>
            <a:r>
              <a:rPr lang="en-US" dirty="0" err="1"/>
              <a:t>Lookahead</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359626" y="1665066"/>
                <a:ext cx="7806242" cy="4240848"/>
              </a:xfrm>
            </p:spPr>
            <p:txBody>
              <a:bodyPr>
                <a:noAutofit/>
              </a:bodyPr>
              <a:lstStyle/>
              <a:p>
                <a:r>
                  <a:rPr lang="en-US" dirty="0" err="1">
                    <a:solidFill>
                      <a:schemeClr val="accent1"/>
                    </a:solidFill>
                  </a:rPr>
                  <a:t>Subgoaling</a:t>
                </a:r>
                <a:r>
                  <a:rPr lang="en-US" dirty="0"/>
                  <a:t>: Instead of planning for </a:t>
                </a:r>
                <a14:m>
                  <m:oMath xmlns:m="http://schemas.openxmlformats.org/officeDocument/2006/math">
                    <m:r>
                      <a:rPr lang="en-US" i="1" dirty="0" smtClean="0">
                        <a:latin typeface="Cambria Math" panose="02040503050406030204" pitchFamily="18" charset="0"/>
                      </a:rPr>
                      <m:t>𝑔</m:t>
                    </m:r>
                  </m:oMath>
                </a14:m>
                <a:r>
                  <a:rPr lang="en-US" dirty="0"/>
                  <a:t>, plan for a subgoal </a:t>
                </a:r>
                <a14:m>
                  <m:oMath xmlns:m="http://schemas.openxmlformats.org/officeDocument/2006/math">
                    <m:sSup>
                      <m:sSupPr>
                        <m:ctrlPr>
                          <a:rPr lang="en-US" i="1" dirty="0" smtClean="0">
                            <a:latin typeface="Cambria Math" panose="02040503050406030204" pitchFamily="18" charset="0"/>
                          </a:rPr>
                        </m:ctrlPr>
                      </m:sSupPr>
                      <m:e>
                        <m:r>
                          <a:rPr lang="en-US" i="1" dirty="0" smtClean="0">
                            <a:latin typeface="Cambria Math" panose="02040503050406030204" pitchFamily="18" charset="0"/>
                          </a:rPr>
                          <m:t>𝑔</m:t>
                        </m:r>
                      </m:e>
                      <m:sup>
                        <m:r>
                          <a:rPr lang="en-US" i="1" dirty="0" smtClean="0">
                            <a:latin typeface="Cambria Math" panose="02040503050406030204" pitchFamily="18" charset="0"/>
                          </a:rPr>
                          <m:t>′</m:t>
                        </m:r>
                      </m:sup>
                    </m:sSup>
                  </m:oMath>
                </a14:m>
                <a:endParaRPr lang="en-US" i="1" dirty="0"/>
              </a:p>
              <a:p>
                <a:pPr lvl="1"/>
                <a:r>
                  <a:rPr lang="en-US" dirty="0"/>
                  <a:t>Once </a:t>
                </a:r>
                <a14:m>
                  <m:oMath xmlns:m="http://schemas.openxmlformats.org/officeDocument/2006/math">
                    <m:sSup>
                      <m:sSupPr>
                        <m:ctrlPr>
                          <a:rPr lang="en-US" i="1" dirty="0" smtClean="0">
                            <a:latin typeface="Cambria Math" panose="02040503050406030204" pitchFamily="18" charset="0"/>
                          </a:rPr>
                        </m:ctrlPr>
                      </m:sSupPr>
                      <m:e>
                        <m:r>
                          <a:rPr lang="en-US" i="1" dirty="0" smtClean="0">
                            <a:latin typeface="Cambria Math" panose="02040503050406030204" pitchFamily="18" charset="0"/>
                          </a:rPr>
                          <m:t>𝑔</m:t>
                        </m:r>
                      </m:e>
                      <m:sup>
                        <m:r>
                          <a:rPr lang="en-US" i="1" dirty="0" smtClean="0">
                            <a:latin typeface="Cambria Math" panose="02040503050406030204" pitchFamily="18" charset="0"/>
                          </a:rPr>
                          <m:t>′</m:t>
                        </m:r>
                      </m:sup>
                    </m:sSup>
                  </m:oMath>
                </a14:m>
                <a:r>
                  <a:rPr lang="en-US" dirty="0"/>
                  <a:t> is achieved, plan for next subgoal</a:t>
                </a:r>
              </a:p>
              <a:p>
                <a:pPr lvl="1"/>
                <a:r>
                  <a:rPr lang="en-US" dirty="0"/>
                  <a:t>E.g., using landmarks</a:t>
                </a:r>
              </a:p>
              <a:p>
                <a:r>
                  <a:rPr lang="en-US" dirty="0">
                    <a:solidFill>
                      <a:schemeClr val="accent1"/>
                    </a:solidFill>
                  </a:rPr>
                  <a:t>Receding horizon</a:t>
                </a:r>
                <a:r>
                  <a:rPr lang="en-US" dirty="0">
                    <a:cs typeface="Times New Roman"/>
                  </a:rPr>
                  <a:t>: Return a plan that goes just part-way to </a:t>
                </a:r>
                <a14:m>
                  <m:oMath xmlns:m="http://schemas.openxmlformats.org/officeDocument/2006/math">
                    <m:sSup>
                      <m:sSupPr>
                        <m:ctrlPr>
                          <a:rPr lang="en-US" i="1" dirty="0">
                            <a:latin typeface="Cambria Math" panose="02040503050406030204" pitchFamily="18" charset="0"/>
                            <a:cs typeface="Times New Roman"/>
                          </a:rPr>
                        </m:ctrlPr>
                      </m:sSupPr>
                      <m:e>
                        <m:r>
                          <a:rPr lang="en-US" i="1" dirty="0" smtClean="0">
                            <a:latin typeface="Cambria Math" panose="02040503050406030204" pitchFamily="18" charset="0"/>
                            <a:cs typeface="Times New Roman"/>
                          </a:rPr>
                          <m:t>𝑔</m:t>
                        </m:r>
                      </m:e>
                      <m:sup>
                        <m:r>
                          <a:rPr lang="en-US" i="1" dirty="0">
                            <a:latin typeface="Cambria Math" panose="02040503050406030204" pitchFamily="18" charset="0"/>
                            <a:cs typeface="Times New Roman"/>
                          </a:rPr>
                          <m:t>′</m:t>
                        </m:r>
                      </m:sup>
                    </m:sSup>
                  </m:oMath>
                </a14:m>
                <a:endParaRPr lang="en-US" i="1" dirty="0">
                  <a:cs typeface="Times New Roman"/>
                </a:endParaRPr>
              </a:p>
              <a:p>
                <a:pPr lvl="1"/>
                <a:r>
                  <a:rPr lang="en-US" dirty="0">
                    <a:cs typeface="Times New Roman"/>
                  </a:rPr>
                  <a:t>E.g.,</a:t>
                </a:r>
                <a:r>
                  <a:rPr lang="en-US" i="1" dirty="0">
                    <a:cs typeface="Times New Roman"/>
                  </a:rPr>
                  <a:t> </a:t>
                </a:r>
                <a:r>
                  <a:rPr lang="en-US" dirty="0"/>
                  <a:t>cut off search when</a:t>
                </a:r>
              </a:p>
              <a:p>
                <a:pPr lvl="2"/>
                <a:r>
                  <a:rPr lang="en-US" dirty="0"/>
                  <a:t>Plan’s cost exceeds some value </a:t>
                </a:r>
                <a14:m>
                  <m:oMath xmlns:m="http://schemas.openxmlformats.org/officeDocument/2006/math">
                    <m:sSub>
                      <m:sSubPr>
                        <m:ctrlPr>
                          <a:rPr lang="de-DE" b="0" i="1" dirty="0" smtClean="0">
                            <a:latin typeface="Cambria Math" panose="02040503050406030204" pitchFamily="18" charset="0"/>
                          </a:rPr>
                        </m:ctrlPr>
                      </m:sSubPr>
                      <m:e>
                        <m:r>
                          <a:rPr lang="en-US" i="1" dirty="0" smtClean="0">
                            <a:latin typeface="Cambria Math" panose="02040503050406030204" pitchFamily="18" charset="0"/>
                          </a:rPr>
                          <m:t>𝑐</m:t>
                        </m:r>
                      </m:e>
                      <m:sub>
                        <m:r>
                          <a:rPr lang="de-DE" b="0" i="1" dirty="0" smtClean="0">
                            <a:latin typeface="Cambria Math" panose="02040503050406030204" pitchFamily="18" charset="0"/>
                          </a:rPr>
                          <m:t>𝑚𝑎𝑥</m:t>
                        </m:r>
                      </m:sub>
                    </m:sSub>
                  </m:oMath>
                </a14:m>
                <a:endParaRPr lang="en-US" dirty="0"/>
              </a:p>
              <a:p>
                <a:pPr lvl="2"/>
                <a:r>
                  <a:rPr lang="en-US" dirty="0"/>
                  <a:t>Plan’s length exceeds some value </a:t>
                </a:r>
                <a14:m>
                  <m:oMath xmlns:m="http://schemas.openxmlformats.org/officeDocument/2006/math">
                    <m:sSub>
                      <m:sSubPr>
                        <m:ctrlPr>
                          <a:rPr lang="de-DE" i="1" dirty="0">
                            <a:latin typeface="Cambria Math" panose="02040503050406030204" pitchFamily="18" charset="0"/>
                          </a:rPr>
                        </m:ctrlPr>
                      </m:sSubPr>
                      <m:e>
                        <m:r>
                          <a:rPr lang="de-DE" b="0" i="1" dirty="0" smtClean="0">
                            <a:latin typeface="Cambria Math" panose="02040503050406030204" pitchFamily="18" charset="0"/>
                          </a:rPr>
                          <m:t>𝑙</m:t>
                        </m:r>
                      </m:e>
                      <m:sub>
                        <m:r>
                          <a:rPr lang="de-DE" i="1" dirty="0">
                            <a:latin typeface="Cambria Math" panose="02040503050406030204" pitchFamily="18" charset="0"/>
                          </a:rPr>
                          <m:t>𝑚𝑎𝑥</m:t>
                        </m:r>
                      </m:sub>
                    </m:sSub>
                  </m:oMath>
                </a14:m>
                <a:endParaRPr lang="en-US" dirty="0"/>
              </a:p>
              <a:p>
                <a:pPr lvl="2"/>
                <a:r>
                  <a:rPr lang="en-US" dirty="0"/>
                  <a:t>No time left</a:t>
                </a:r>
              </a:p>
              <a:p>
                <a:pPr lvl="1"/>
                <a:r>
                  <a:rPr lang="en-US" dirty="0"/>
                  <a:t>Horizon recedes on the actor’s successive calls to the planner</a:t>
                </a:r>
              </a:p>
              <a:p>
                <a:r>
                  <a:rPr lang="en-US" dirty="0">
                    <a:solidFill>
                      <a:schemeClr val="accent1"/>
                    </a:solidFill>
                  </a:rPr>
                  <a:t>Sampling</a:t>
                </a:r>
                <a:r>
                  <a:rPr lang="en-US" dirty="0"/>
                  <a:t>: Try a few (e.g., randomly chosen) depth-first rollouts, take the one that looks best</a:t>
                </a:r>
              </a:p>
              <a:p>
                <a:r>
                  <a:rPr lang="en-US" dirty="0"/>
                  <a:t>Can use combinations of these</a:t>
                </a:r>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359626" y="1665066"/>
                <a:ext cx="7806242" cy="4240848"/>
              </a:xfrm>
              <a:blipFill>
                <a:blip r:embed="rId3"/>
                <a:stretch>
                  <a:fillRect l="-2273" t="-2985" r="-162" b="-5672"/>
                </a:stretch>
              </a:blipFill>
            </p:spPr>
            <p:txBody>
              <a:bodyPr/>
              <a:lstStyle/>
              <a:p>
                <a:r>
                  <a:rPr lang="en-DE">
                    <a:noFill/>
                  </a:rPr>
                  <a:t> </a:t>
                </a:r>
              </a:p>
            </p:txBody>
          </p:sp>
        </mc:Fallback>
      </mc:AlternateContent>
      <p:sp>
        <p:nvSpPr>
          <p:cNvPr id="17" name="Date Placeholder 16">
            <a:extLst>
              <a:ext uri="{FF2B5EF4-FFF2-40B4-BE49-F238E27FC236}">
                <a16:creationId xmlns:a16="http://schemas.microsoft.com/office/drawing/2014/main" id="{5C5E5CF6-095F-314C-B3F9-DEF04997E8CB}"/>
              </a:ext>
            </a:extLst>
          </p:cNvPr>
          <p:cNvSpPr>
            <a:spLocks noGrp="1"/>
          </p:cNvSpPr>
          <p:nvPr>
            <p:ph type="dt" sz="half" idx="2"/>
          </p:nvPr>
        </p:nvSpPr>
        <p:spPr/>
        <p:txBody>
          <a:bodyPr/>
          <a:lstStyle/>
          <a:p>
            <a:r>
              <a:rPr lang="de-DE"/>
              <a:t>Deterministic</a:t>
            </a:r>
            <a:endParaRPr lang="de-DE" dirty="0"/>
          </a:p>
        </p:txBody>
      </p:sp>
      <p:sp>
        <p:nvSpPr>
          <p:cNvPr id="43" name="Footer Placeholder 42">
            <a:extLst>
              <a:ext uri="{FF2B5EF4-FFF2-40B4-BE49-F238E27FC236}">
                <a16:creationId xmlns:a16="http://schemas.microsoft.com/office/drawing/2014/main" id="{75D1E335-B48A-4703-9044-6B2F035885F7}"/>
              </a:ext>
            </a:extLst>
          </p:cNvPr>
          <p:cNvSpPr>
            <a:spLocks noGrp="1"/>
          </p:cNvSpPr>
          <p:nvPr>
            <p:ph type="ftr" sz="quarter" idx="3"/>
          </p:nvPr>
        </p:nvSpPr>
        <p:spPr/>
        <p:txBody>
          <a:bodyPr/>
          <a:lstStyle/>
          <a:p>
            <a:r>
              <a:rPr lang="en-GB"/>
              <a:t>T. Braun - APA</a:t>
            </a:r>
          </a:p>
        </p:txBody>
      </p:sp>
      <p:sp>
        <p:nvSpPr>
          <p:cNvPr id="5" name="Slide Number Placeholder 4">
            <a:extLst>
              <a:ext uri="{FF2B5EF4-FFF2-40B4-BE49-F238E27FC236}">
                <a16:creationId xmlns:a16="http://schemas.microsoft.com/office/drawing/2014/main" id="{A81515F3-8D87-4945-B0F9-2D738851F190}"/>
              </a:ext>
            </a:extLst>
          </p:cNvPr>
          <p:cNvSpPr>
            <a:spLocks noGrp="1"/>
          </p:cNvSpPr>
          <p:nvPr>
            <p:ph type="sldNum" sz="quarter" idx="4"/>
          </p:nvPr>
        </p:nvSpPr>
        <p:spPr/>
        <p:txBody>
          <a:bodyPr/>
          <a:lstStyle/>
          <a:p>
            <a:fld id="{67C9959E-8E6B-B04C-9955-EA096F41CA7A}" type="slidenum">
              <a:rPr lang="en-GB" smtClean="0"/>
              <a:t>126</a:t>
            </a:fld>
            <a:endParaRPr lang="en-GB"/>
          </a:p>
        </p:txBody>
      </p:sp>
      <p:grpSp>
        <p:nvGrpSpPr>
          <p:cNvPr id="4" name="Group 3">
            <a:extLst>
              <a:ext uri="{FF2B5EF4-FFF2-40B4-BE49-F238E27FC236}">
                <a16:creationId xmlns:a16="http://schemas.microsoft.com/office/drawing/2014/main" id="{3E1F0476-AAAC-6D40-833D-A395D4B8ABEB}"/>
              </a:ext>
            </a:extLst>
          </p:cNvPr>
          <p:cNvGrpSpPr/>
          <p:nvPr/>
        </p:nvGrpSpPr>
        <p:grpSpPr>
          <a:xfrm>
            <a:off x="7685994" y="883480"/>
            <a:ext cx="4140617" cy="1042293"/>
            <a:chOff x="4496072" y="1281929"/>
            <a:chExt cx="4140617" cy="1042293"/>
          </a:xfrm>
        </p:grpSpPr>
        <p:sp>
          <p:nvSpPr>
            <p:cNvPr id="25" name="Triangle 24">
              <a:extLst>
                <a:ext uri="{FF2B5EF4-FFF2-40B4-BE49-F238E27FC236}">
                  <a16:creationId xmlns:a16="http://schemas.microsoft.com/office/drawing/2014/main" id="{139E5BEB-A142-114F-A318-500F9F2B5074}"/>
                </a:ext>
              </a:extLst>
            </p:cNvPr>
            <p:cNvSpPr/>
            <p:nvPr/>
          </p:nvSpPr>
          <p:spPr>
            <a:xfrm rot="16200000">
              <a:off x="4770700" y="1226634"/>
              <a:ext cx="822960" cy="1372215"/>
            </a:xfrm>
            <a:prstGeom prst="triangl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6" name="Straight Connector 25">
              <a:extLst>
                <a:ext uri="{FF2B5EF4-FFF2-40B4-BE49-F238E27FC236}">
                  <a16:creationId xmlns:a16="http://schemas.microsoft.com/office/drawing/2014/main" id="{DE597A92-285A-5C48-8698-22A39BE98C52}"/>
                </a:ext>
              </a:extLst>
            </p:cNvPr>
            <p:cNvCxnSpPr>
              <a:cxnSpLocks/>
              <a:stCxn id="25" idx="0"/>
              <a:endCxn id="25" idx="3"/>
            </p:cNvCxnSpPr>
            <p:nvPr/>
          </p:nvCxnSpPr>
          <p:spPr>
            <a:xfrm>
              <a:off x="4496073" y="1912742"/>
              <a:ext cx="1372215"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sp>
          <p:nvSpPr>
            <p:cNvPr id="27" name="Triangle 26">
              <a:extLst>
                <a:ext uri="{FF2B5EF4-FFF2-40B4-BE49-F238E27FC236}">
                  <a16:creationId xmlns:a16="http://schemas.microsoft.com/office/drawing/2014/main" id="{14639219-A231-7643-83FF-93096339D257}"/>
                </a:ext>
              </a:extLst>
            </p:cNvPr>
            <p:cNvSpPr/>
            <p:nvPr/>
          </p:nvSpPr>
          <p:spPr>
            <a:xfrm rot="16200000">
              <a:off x="6166885" y="1226634"/>
              <a:ext cx="822960" cy="1372215"/>
            </a:xfrm>
            <a:prstGeom prst="triangl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8" name="Straight Connector 27">
              <a:extLst>
                <a:ext uri="{FF2B5EF4-FFF2-40B4-BE49-F238E27FC236}">
                  <a16:creationId xmlns:a16="http://schemas.microsoft.com/office/drawing/2014/main" id="{8F5D24E5-3D89-2B4F-A957-A9D5A986289D}"/>
                </a:ext>
              </a:extLst>
            </p:cNvPr>
            <p:cNvCxnSpPr>
              <a:cxnSpLocks/>
              <a:stCxn id="27" idx="0"/>
            </p:cNvCxnSpPr>
            <p:nvPr/>
          </p:nvCxnSpPr>
          <p:spPr>
            <a:xfrm flipV="1">
              <a:off x="5892258" y="1696042"/>
              <a:ext cx="1372215" cy="21670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sp>
          <p:nvSpPr>
            <p:cNvPr id="30" name="Triangle 29">
              <a:extLst>
                <a:ext uri="{FF2B5EF4-FFF2-40B4-BE49-F238E27FC236}">
                  <a16:creationId xmlns:a16="http://schemas.microsoft.com/office/drawing/2014/main" id="{2DB4F4AD-1D26-1048-8C4B-BA08AE80A648}"/>
                </a:ext>
              </a:extLst>
            </p:cNvPr>
            <p:cNvSpPr/>
            <p:nvPr/>
          </p:nvSpPr>
          <p:spPr>
            <a:xfrm rot="16200000">
              <a:off x="7539101" y="1007301"/>
              <a:ext cx="822960" cy="1372215"/>
            </a:xfrm>
            <a:prstGeom prst="triangl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1" name="Straight Connector 30">
              <a:extLst>
                <a:ext uri="{FF2B5EF4-FFF2-40B4-BE49-F238E27FC236}">
                  <a16:creationId xmlns:a16="http://schemas.microsoft.com/office/drawing/2014/main" id="{50EB1FBB-316A-1942-B142-1B3D46422E74}"/>
                </a:ext>
              </a:extLst>
            </p:cNvPr>
            <p:cNvCxnSpPr>
              <a:cxnSpLocks/>
              <a:stCxn id="30" idx="0"/>
            </p:cNvCxnSpPr>
            <p:nvPr/>
          </p:nvCxnSpPr>
          <p:spPr>
            <a:xfrm>
              <a:off x="7264474" y="1693409"/>
              <a:ext cx="1372215" cy="219333"/>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9" name="Group 8">
            <a:extLst>
              <a:ext uri="{FF2B5EF4-FFF2-40B4-BE49-F238E27FC236}">
                <a16:creationId xmlns:a16="http://schemas.microsoft.com/office/drawing/2014/main" id="{FBBBAC87-4B96-1C4F-B684-75FEFEF091BA}"/>
              </a:ext>
            </a:extLst>
          </p:cNvPr>
          <p:cNvGrpSpPr/>
          <p:nvPr/>
        </p:nvGrpSpPr>
        <p:grpSpPr>
          <a:xfrm>
            <a:off x="8604628" y="4784057"/>
            <a:ext cx="2615541" cy="1061605"/>
            <a:chOff x="4752477" y="5138221"/>
            <a:chExt cx="2615541" cy="1061605"/>
          </a:xfrm>
        </p:grpSpPr>
        <p:cxnSp>
          <p:nvCxnSpPr>
            <p:cNvPr id="22" name="Curved Connector 21">
              <a:extLst>
                <a:ext uri="{FF2B5EF4-FFF2-40B4-BE49-F238E27FC236}">
                  <a16:creationId xmlns:a16="http://schemas.microsoft.com/office/drawing/2014/main" id="{87D00DF5-FBF1-7C47-96A9-1C21B1FF4664}"/>
                </a:ext>
              </a:extLst>
            </p:cNvPr>
            <p:cNvCxnSpPr/>
            <p:nvPr/>
          </p:nvCxnSpPr>
          <p:spPr bwMode="auto">
            <a:xfrm flipV="1">
              <a:off x="4752477" y="5138221"/>
              <a:ext cx="2601483" cy="452891"/>
            </a:xfrm>
            <a:prstGeom prst="curvedConnector3">
              <a:avLst>
                <a:gd name="adj1" fmla="val 32051"/>
              </a:avLst>
            </a:prstGeom>
            <a:solidFill>
              <a:schemeClr val="accent1"/>
            </a:solidFill>
            <a:ln w="12700" cap="flat" cmpd="sng" algn="ctr">
              <a:solidFill>
                <a:schemeClr val="accent1"/>
              </a:solidFill>
              <a:prstDash val="solid"/>
              <a:round/>
              <a:headEnd type="none" w="med" len="med"/>
              <a:tailEnd type="none" w="med" len="med"/>
            </a:ln>
            <a:effectLst/>
          </p:spPr>
        </p:cxnSp>
        <p:cxnSp>
          <p:nvCxnSpPr>
            <p:cNvPr id="23" name="Curved Connector 22">
              <a:extLst>
                <a:ext uri="{FF2B5EF4-FFF2-40B4-BE49-F238E27FC236}">
                  <a16:creationId xmlns:a16="http://schemas.microsoft.com/office/drawing/2014/main" id="{06471B66-6C9A-844B-B49C-F9C90A9C439C}"/>
                </a:ext>
              </a:extLst>
            </p:cNvPr>
            <p:cNvCxnSpPr/>
            <p:nvPr/>
          </p:nvCxnSpPr>
          <p:spPr bwMode="auto">
            <a:xfrm flipH="1" flipV="1">
              <a:off x="4752477" y="5617081"/>
              <a:ext cx="2601483" cy="452891"/>
            </a:xfrm>
            <a:prstGeom prst="curvedConnector3">
              <a:avLst>
                <a:gd name="adj1" fmla="val 45906"/>
              </a:avLst>
            </a:prstGeom>
            <a:solidFill>
              <a:schemeClr val="accent1"/>
            </a:solidFill>
            <a:ln w="12700" cap="flat" cmpd="sng" algn="ctr">
              <a:solidFill>
                <a:schemeClr val="accent1"/>
              </a:solidFill>
              <a:prstDash val="solid"/>
              <a:round/>
              <a:headEnd type="none" w="med" len="med"/>
              <a:tailEnd type="none" w="med" len="med"/>
            </a:ln>
            <a:effectLst/>
          </p:spPr>
        </p:cxnSp>
        <p:cxnSp>
          <p:nvCxnSpPr>
            <p:cNvPr id="29" name="Curved Connector 28">
              <a:extLst>
                <a:ext uri="{FF2B5EF4-FFF2-40B4-BE49-F238E27FC236}">
                  <a16:creationId xmlns:a16="http://schemas.microsoft.com/office/drawing/2014/main" id="{7850D9DC-8B99-5A40-8AF1-66D4DF937D51}"/>
                </a:ext>
              </a:extLst>
            </p:cNvPr>
            <p:cNvCxnSpPr/>
            <p:nvPr/>
          </p:nvCxnSpPr>
          <p:spPr bwMode="auto">
            <a:xfrm flipV="1">
              <a:off x="4752477" y="5426869"/>
              <a:ext cx="2601483" cy="177835"/>
            </a:xfrm>
            <a:prstGeom prst="curvedConnector3">
              <a:avLst>
                <a:gd name="adj1" fmla="val 50000"/>
              </a:avLst>
            </a:prstGeom>
            <a:solidFill>
              <a:schemeClr val="accent1"/>
            </a:solidFill>
            <a:ln w="19050" cap="flat" cmpd="sng" algn="ctr">
              <a:solidFill>
                <a:srgbClr val="FFC000"/>
              </a:solidFill>
              <a:prstDash val="solid"/>
              <a:round/>
              <a:headEnd type="none" w="med" len="med"/>
              <a:tailEnd type="none" w="med" len="med"/>
            </a:ln>
            <a:effectLst/>
          </p:spPr>
        </p:cxnSp>
        <p:cxnSp>
          <p:nvCxnSpPr>
            <p:cNvPr id="32" name="Curved Connector 31">
              <a:extLst>
                <a:ext uri="{FF2B5EF4-FFF2-40B4-BE49-F238E27FC236}">
                  <a16:creationId xmlns:a16="http://schemas.microsoft.com/office/drawing/2014/main" id="{063C4487-34A6-0443-B795-F89540A56DE1}"/>
                </a:ext>
              </a:extLst>
            </p:cNvPr>
            <p:cNvCxnSpPr/>
            <p:nvPr/>
          </p:nvCxnSpPr>
          <p:spPr bwMode="auto">
            <a:xfrm rot="10800000">
              <a:off x="4752478" y="5595623"/>
              <a:ext cx="2605005" cy="173334"/>
            </a:xfrm>
            <a:prstGeom prst="curvedConnector3">
              <a:avLst>
                <a:gd name="adj1" fmla="val 50000"/>
              </a:avLst>
            </a:prstGeom>
            <a:solidFill>
              <a:schemeClr val="accent1"/>
            </a:solidFill>
            <a:ln w="12700" cap="flat" cmpd="sng" algn="ctr">
              <a:solidFill>
                <a:schemeClr val="accent1"/>
              </a:solidFill>
              <a:prstDash val="solid"/>
              <a:round/>
              <a:headEnd type="none" w="med" len="med"/>
              <a:tailEnd type="none" w="med" len="med"/>
            </a:ln>
            <a:effectLst/>
          </p:spPr>
        </p:cxnSp>
        <p:cxnSp>
          <p:nvCxnSpPr>
            <p:cNvPr id="33" name="Curved Connector 32">
              <a:extLst>
                <a:ext uri="{FF2B5EF4-FFF2-40B4-BE49-F238E27FC236}">
                  <a16:creationId xmlns:a16="http://schemas.microsoft.com/office/drawing/2014/main" id="{A19CCA3E-BC8F-244C-8617-9261F6340BE8}"/>
                </a:ext>
              </a:extLst>
            </p:cNvPr>
            <p:cNvCxnSpPr/>
            <p:nvPr/>
          </p:nvCxnSpPr>
          <p:spPr bwMode="auto">
            <a:xfrm rot="10800000" flipV="1">
              <a:off x="4752478" y="5262496"/>
              <a:ext cx="2615538" cy="333125"/>
            </a:xfrm>
            <a:prstGeom prst="curvedConnector3">
              <a:avLst>
                <a:gd name="adj1" fmla="val 54832"/>
              </a:avLst>
            </a:prstGeom>
            <a:solidFill>
              <a:schemeClr val="accent1"/>
            </a:solidFill>
            <a:ln w="12700" cap="flat" cmpd="sng" algn="ctr">
              <a:solidFill>
                <a:schemeClr val="accent1"/>
              </a:solidFill>
              <a:prstDash val="solid"/>
              <a:round/>
              <a:headEnd type="none" w="med" len="med"/>
              <a:tailEnd type="none" w="med" len="med"/>
            </a:ln>
            <a:effectLst/>
          </p:spPr>
        </p:cxnSp>
        <p:cxnSp>
          <p:nvCxnSpPr>
            <p:cNvPr id="34" name="Curved Connector 33">
              <a:extLst>
                <a:ext uri="{FF2B5EF4-FFF2-40B4-BE49-F238E27FC236}">
                  <a16:creationId xmlns:a16="http://schemas.microsoft.com/office/drawing/2014/main" id="{1566E538-DEDD-5946-8DD9-7C37F1BBCC98}"/>
                </a:ext>
              </a:extLst>
            </p:cNvPr>
            <p:cNvCxnSpPr/>
            <p:nvPr/>
          </p:nvCxnSpPr>
          <p:spPr bwMode="auto">
            <a:xfrm rot="10800000">
              <a:off x="4768810" y="5603183"/>
              <a:ext cx="2599208" cy="596643"/>
            </a:xfrm>
            <a:prstGeom prst="curvedConnector3">
              <a:avLst>
                <a:gd name="adj1" fmla="val 50000"/>
              </a:avLst>
            </a:prstGeom>
            <a:solidFill>
              <a:schemeClr val="accent1"/>
            </a:solidFill>
            <a:ln w="12700" cap="flat" cmpd="sng" algn="ctr">
              <a:solidFill>
                <a:schemeClr val="accent1"/>
              </a:solidFill>
              <a:prstDash val="solid"/>
              <a:round/>
              <a:headEnd type="none" w="med" len="med"/>
              <a:tailEnd type="none" w="med" len="med"/>
            </a:ln>
            <a:effectLst/>
          </p:spPr>
        </p:cxnSp>
      </p:grpSp>
      <p:grpSp>
        <p:nvGrpSpPr>
          <p:cNvPr id="13" name="Group 12">
            <a:extLst>
              <a:ext uri="{FF2B5EF4-FFF2-40B4-BE49-F238E27FC236}">
                <a16:creationId xmlns:a16="http://schemas.microsoft.com/office/drawing/2014/main" id="{67F00788-2519-D049-B6CD-F790B17A7149}"/>
              </a:ext>
            </a:extLst>
          </p:cNvPr>
          <p:cNvGrpSpPr/>
          <p:nvPr/>
        </p:nvGrpSpPr>
        <p:grpSpPr>
          <a:xfrm>
            <a:off x="8545946" y="2122573"/>
            <a:ext cx="3293458" cy="822960"/>
            <a:chOff x="5473864" y="2597687"/>
            <a:chExt cx="3293458" cy="822960"/>
          </a:xfrm>
        </p:grpSpPr>
        <p:sp>
          <p:nvSpPr>
            <p:cNvPr id="35" name="Triangle 34">
              <a:extLst>
                <a:ext uri="{FF2B5EF4-FFF2-40B4-BE49-F238E27FC236}">
                  <a16:creationId xmlns:a16="http://schemas.microsoft.com/office/drawing/2014/main" id="{2F25EFF7-8999-ED42-ACD7-C9E41797E207}"/>
                </a:ext>
              </a:extLst>
            </p:cNvPr>
            <p:cNvSpPr/>
            <p:nvPr/>
          </p:nvSpPr>
          <p:spPr>
            <a:xfrm rot="16200000">
              <a:off x="5748492" y="2323059"/>
              <a:ext cx="822960" cy="1372215"/>
            </a:xfrm>
            <a:prstGeom prst="triangl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6" name="Straight Connector 35">
              <a:extLst>
                <a:ext uri="{FF2B5EF4-FFF2-40B4-BE49-F238E27FC236}">
                  <a16:creationId xmlns:a16="http://schemas.microsoft.com/office/drawing/2014/main" id="{4B0EF187-7DA2-A24E-B1DC-96F1F3BE7EE2}"/>
                </a:ext>
              </a:extLst>
            </p:cNvPr>
            <p:cNvCxnSpPr>
              <a:cxnSpLocks/>
              <a:stCxn id="35" idx="0"/>
              <a:endCxn id="35" idx="3"/>
            </p:cNvCxnSpPr>
            <p:nvPr/>
          </p:nvCxnSpPr>
          <p:spPr>
            <a:xfrm>
              <a:off x="5473865" y="3009167"/>
              <a:ext cx="1372215"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7" name="Curved Connector 36">
              <a:extLst>
                <a:ext uri="{FF2B5EF4-FFF2-40B4-BE49-F238E27FC236}">
                  <a16:creationId xmlns:a16="http://schemas.microsoft.com/office/drawing/2014/main" id="{2BF3BB8D-A859-FF49-9BA4-C37A54688A2C}"/>
                </a:ext>
              </a:extLst>
            </p:cNvPr>
            <p:cNvCxnSpPr>
              <a:cxnSpLocks/>
              <a:stCxn id="35" idx="3"/>
              <a:endCxn id="6" idx="1"/>
            </p:cNvCxnSpPr>
            <p:nvPr/>
          </p:nvCxnSpPr>
          <p:spPr bwMode="auto">
            <a:xfrm flipV="1">
              <a:off x="6846080" y="2811604"/>
              <a:ext cx="1538637" cy="197563"/>
            </a:xfrm>
            <a:prstGeom prst="curvedConnector3">
              <a:avLst>
                <a:gd name="adj1" fmla="val 50000"/>
              </a:avLst>
            </a:prstGeom>
            <a:solidFill>
              <a:schemeClr val="accent1"/>
            </a:solidFill>
            <a:ln w="19050" cap="flat" cmpd="sng" algn="ctr">
              <a:solidFill>
                <a:schemeClr val="bg2"/>
              </a:solidFill>
              <a:prstDash val="dash"/>
              <a:round/>
              <a:headEnd type="none" w="med" len="med"/>
              <a:tailEnd type="none" w="med" len="med"/>
            </a:ln>
            <a:effectLst/>
          </p:spPr>
        </p:cxn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253BD7CF-2BB6-FE45-9FA7-26EB191B387B}"/>
                    </a:ext>
                  </a:extLst>
                </p:cNvPr>
                <p:cNvSpPr txBox="1"/>
                <p:nvPr/>
              </p:nvSpPr>
              <p:spPr>
                <a:xfrm>
                  <a:off x="8384717" y="2626938"/>
                  <a:ext cx="38260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i="1" dirty="0">
                            <a:latin typeface="Cambria Math" panose="02040503050406030204" pitchFamily="18" charset="0"/>
                          </a:rPr>
                          <m:t>𝑔</m:t>
                        </m:r>
                      </m:oMath>
                    </m:oMathPara>
                  </a14:m>
                  <a:endParaRPr lang="en-GB" dirty="0"/>
                </a:p>
              </p:txBody>
            </p:sp>
          </mc:Choice>
          <mc:Fallback xmlns="">
            <p:sp>
              <p:nvSpPr>
                <p:cNvPr id="6" name="TextBox 5">
                  <a:extLst>
                    <a:ext uri="{FF2B5EF4-FFF2-40B4-BE49-F238E27FC236}">
                      <a16:creationId xmlns:a16="http://schemas.microsoft.com/office/drawing/2014/main" id="{253BD7CF-2BB6-FE45-9FA7-26EB191B387B}"/>
                    </a:ext>
                  </a:extLst>
                </p:cNvPr>
                <p:cNvSpPr txBox="1">
                  <a:spLocks noRot="1" noChangeAspect="1" noMove="1" noResize="1" noEditPoints="1" noAdjustHandles="1" noChangeArrowheads="1" noChangeShapeType="1" noTextEdit="1"/>
                </p:cNvSpPr>
                <p:nvPr/>
              </p:nvSpPr>
              <p:spPr>
                <a:xfrm>
                  <a:off x="8384717" y="2626938"/>
                  <a:ext cx="382605" cy="369332"/>
                </a:xfrm>
                <a:prstGeom prst="rect">
                  <a:avLst/>
                </a:prstGeom>
                <a:blipFill>
                  <a:blip r:embed="rId4"/>
                  <a:stretch>
                    <a:fillRect b="-6667"/>
                  </a:stretch>
                </a:blipFill>
              </p:spPr>
              <p:txBody>
                <a:bodyPr/>
                <a:lstStyle/>
                <a:p>
                  <a:r>
                    <a:rPr lang="en-GB">
                      <a:noFill/>
                    </a:rPr>
                    <a:t> </a:t>
                  </a:r>
                </a:p>
              </p:txBody>
            </p:sp>
          </mc:Fallback>
        </mc:AlternateContent>
      </p:grpSp>
      <p:grpSp>
        <p:nvGrpSpPr>
          <p:cNvPr id="7" name="Group 6">
            <a:extLst>
              <a:ext uri="{FF2B5EF4-FFF2-40B4-BE49-F238E27FC236}">
                <a16:creationId xmlns:a16="http://schemas.microsoft.com/office/drawing/2014/main" id="{4FDF983C-81A5-0C47-B0F6-799FE814483A}"/>
              </a:ext>
            </a:extLst>
          </p:cNvPr>
          <p:cNvGrpSpPr/>
          <p:nvPr/>
        </p:nvGrpSpPr>
        <p:grpSpPr>
          <a:xfrm>
            <a:off x="7948362" y="3175332"/>
            <a:ext cx="3878249" cy="1608955"/>
            <a:chOff x="4909462" y="3855626"/>
            <a:chExt cx="3878249" cy="1608955"/>
          </a:xfrm>
        </p:grpSpPr>
        <p:grpSp>
          <p:nvGrpSpPr>
            <p:cNvPr id="10" name="Group 9">
              <a:extLst>
                <a:ext uri="{FF2B5EF4-FFF2-40B4-BE49-F238E27FC236}">
                  <a16:creationId xmlns:a16="http://schemas.microsoft.com/office/drawing/2014/main" id="{A537EBEA-0929-2846-896F-034B368E8080}"/>
                </a:ext>
              </a:extLst>
            </p:cNvPr>
            <p:cNvGrpSpPr/>
            <p:nvPr/>
          </p:nvGrpSpPr>
          <p:grpSpPr>
            <a:xfrm>
              <a:off x="4909462" y="3855626"/>
              <a:ext cx="3878249" cy="1608955"/>
              <a:chOff x="818352" y="5043511"/>
              <a:chExt cx="3878249" cy="1608955"/>
            </a:xfrm>
          </p:grpSpPr>
          <p:sp>
            <p:nvSpPr>
              <p:cNvPr id="11" name="Triangle 10">
                <a:extLst>
                  <a:ext uri="{FF2B5EF4-FFF2-40B4-BE49-F238E27FC236}">
                    <a16:creationId xmlns:a16="http://schemas.microsoft.com/office/drawing/2014/main" id="{EE1F9045-8C3D-884E-A9CC-4B81C81277C3}"/>
                  </a:ext>
                </a:extLst>
              </p:cNvPr>
              <p:cNvSpPr/>
              <p:nvPr/>
            </p:nvSpPr>
            <p:spPr>
              <a:xfrm rot="16200000">
                <a:off x="1684801" y="4768883"/>
                <a:ext cx="822960" cy="1372215"/>
              </a:xfrm>
              <a:prstGeom prst="triangl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riangle 11">
                <a:extLst>
                  <a:ext uri="{FF2B5EF4-FFF2-40B4-BE49-F238E27FC236}">
                    <a16:creationId xmlns:a16="http://schemas.microsoft.com/office/drawing/2014/main" id="{C6583457-09D2-394F-AE8C-5223EF89A275}"/>
                  </a:ext>
                </a:extLst>
              </p:cNvPr>
              <p:cNvSpPr/>
              <p:nvPr/>
            </p:nvSpPr>
            <p:spPr>
              <a:xfrm rot="16200000">
                <a:off x="2072333" y="4820897"/>
                <a:ext cx="822960" cy="1372215"/>
              </a:xfrm>
              <a:prstGeom prst="triangl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riangle 13">
                <a:extLst>
                  <a:ext uri="{FF2B5EF4-FFF2-40B4-BE49-F238E27FC236}">
                    <a16:creationId xmlns:a16="http://schemas.microsoft.com/office/drawing/2014/main" id="{2D754FBB-21D4-DE46-BEC5-8CD4B9B8555D}"/>
                  </a:ext>
                </a:extLst>
              </p:cNvPr>
              <p:cNvSpPr/>
              <p:nvPr/>
            </p:nvSpPr>
            <p:spPr>
              <a:xfrm rot="16200000">
                <a:off x="2459866" y="5142208"/>
                <a:ext cx="822960" cy="1372215"/>
              </a:xfrm>
              <a:prstGeom prst="triangl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riangle 14">
                <a:extLst>
                  <a:ext uri="{FF2B5EF4-FFF2-40B4-BE49-F238E27FC236}">
                    <a16:creationId xmlns:a16="http://schemas.microsoft.com/office/drawing/2014/main" id="{AF7EDDD8-5340-CE49-BC8C-ECC18F857F62}"/>
                  </a:ext>
                </a:extLst>
              </p:cNvPr>
              <p:cNvSpPr/>
              <p:nvPr/>
            </p:nvSpPr>
            <p:spPr>
              <a:xfrm rot="16200000">
                <a:off x="3057017" y="5233151"/>
                <a:ext cx="822960" cy="1372215"/>
              </a:xfrm>
              <a:prstGeom prst="triangl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riangle 15">
                <a:extLst>
                  <a:ext uri="{FF2B5EF4-FFF2-40B4-BE49-F238E27FC236}">
                    <a16:creationId xmlns:a16="http://schemas.microsoft.com/office/drawing/2014/main" id="{70823EE1-5D2E-3548-940B-47DFF59B390D}"/>
                  </a:ext>
                </a:extLst>
              </p:cNvPr>
              <p:cNvSpPr/>
              <p:nvPr/>
            </p:nvSpPr>
            <p:spPr>
              <a:xfrm rot="16200000">
                <a:off x="3599014" y="5180364"/>
                <a:ext cx="822960" cy="1372215"/>
              </a:xfrm>
              <a:prstGeom prst="triangl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8" name="Straight Connector 17">
                <a:extLst>
                  <a:ext uri="{FF2B5EF4-FFF2-40B4-BE49-F238E27FC236}">
                    <a16:creationId xmlns:a16="http://schemas.microsoft.com/office/drawing/2014/main" id="{71F19398-36DA-904B-A09E-FBCD240FDC7A}"/>
                  </a:ext>
                </a:extLst>
              </p:cNvPr>
              <p:cNvCxnSpPr>
                <a:cxnSpLocks/>
                <a:stCxn id="11" idx="0"/>
                <a:endCxn id="12" idx="0"/>
              </p:cNvCxnSpPr>
              <p:nvPr/>
            </p:nvCxnSpPr>
            <p:spPr>
              <a:xfrm>
                <a:off x="1410174" y="5454991"/>
                <a:ext cx="387532" cy="52014"/>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B933C08-1F3D-874D-AC66-240061F0177B}"/>
                  </a:ext>
                </a:extLst>
              </p:cNvPr>
              <p:cNvCxnSpPr>
                <a:cxnSpLocks/>
                <a:stCxn id="12" idx="0"/>
                <a:endCxn id="14" idx="0"/>
              </p:cNvCxnSpPr>
              <p:nvPr/>
            </p:nvCxnSpPr>
            <p:spPr>
              <a:xfrm>
                <a:off x="1797706" y="5507005"/>
                <a:ext cx="387533" cy="321311"/>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1C5AF3D2-CEFD-9F4F-931C-46DD8BBCFB9B}"/>
                  </a:ext>
                </a:extLst>
              </p:cNvPr>
              <p:cNvCxnSpPr>
                <a:cxnSpLocks/>
                <a:stCxn id="14" idx="0"/>
                <a:endCxn id="15" idx="0"/>
              </p:cNvCxnSpPr>
              <p:nvPr/>
            </p:nvCxnSpPr>
            <p:spPr>
              <a:xfrm>
                <a:off x="2185239" y="5828316"/>
                <a:ext cx="597151" cy="90943"/>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C6371315-2014-2946-8E84-86F5891909DD}"/>
                  </a:ext>
                </a:extLst>
              </p:cNvPr>
              <p:cNvCxnSpPr>
                <a:cxnSpLocks/>
                <a:stCxn id="15" idx="0"/>
                <a:endCxn id="16" idx="0"/>
              </p:cNvCxnSpPr>
              <p:nvPr/>
            </p:nvCxnSpPr>
            <p:spPr>
              <a:xfrm flipV="1">
                <a:off x="2782390" y="5866472"/>
                <a:ext cx="541997" cy="52787"/>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9C6F5F59-0D79-1E47-AFFC-6B96251B9404}"/>
                  </a:ext>
                </a:extLst>
              </p:cNvPr>
              <p:cNvSpPr txBox="1"/>
              <p:nvPr/>
            </p:nvSpPr>
            <p:spPr>
              <a:xfrm>
                <a:off x="818352" y="6006135"/>
                <a:ext cx="1541512" cy="646331"/>
              </a:xfrm>
              <a:prstGeom prst="rect">
                <a:avLst/>
              </a:prstGeom>
              <a:noFill/>
            </p:spPr>
            <p:txBody>
              <a:bodyPr wrap="none" rtlCol="0">
                <a:spAutoFit/>
              </a:bodyPr>
              <a:lstStyle/>
              <a:p>
                <a:r>
                  <a:rPr lang="en-GB" dirty="0">
                    <a:solidFill>
                      <a:schemeClr val="accent1"/>
                    </a:solidFill>
                  </a:rPr>
                  <a:t>Planning stage</a:t>
                </a:r>
              </a:p>
              <a:p>
                <a:r>
                  <a:rPr lang="en-GB" dirty="0">
                    <a:solidFill>
                      <a:srgbClr val="FFC000"/>
                    </a:solidFill>
                  </a:rPr>
                  <a:t>Acting stage</a:t>
                </a:r>
              </a:p>
            </p:txBody>
          </p:sp>
        </p:grpSp>
        <p:cxnSp>
          <p:nvCxnSpPr>
            <p:cNvPr id="8" name="Straight Connector 7">
              <a:extLst>
                <a:ext uri="{FF2B5EF4-FFF2-40B4-BE49-F238E27FC236}">
                  <a16:creationId xmlns:a16="http://schemas.microsoft.com/office/drawing/2014/main" id="{53B8FE58-7120-0B48-A8CE-A18B5DFC8399}"/>
                </a:ext>
              </a:extLst>
            </p:cNvPr>
            <p:cNvCxnSpPr>
              <a:cxnSpLocks/>
            </p:cNvCxnSpPr>
            <p:nvPr/>
          </p:nvCxnSpPr>
          <p:spPr>
            <a:xfrm>
              <a:off x="6867643" y="3876169"/>
              <a:ext cx="0" cy="822960"/>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17AD0065-4A8A-5844-8567-DAABC139B876}"/>
                </a:ext>
              </a:extLst>
            </p:cNvPr>
            <p:cNvCxnSpPr>
              <a:cxnSpLocks/>
            </p:cNvCxnSpPr>
            <p:nvPr/>
          </p:nvCxnSpPr>
          <p:spPr>
            <a:xfrm>
              <a:off x="7259154" y="3876169"/>
              <a:ext cx="0" cy="822960"/>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D622B982-39C4-C64D-80AC-CF28DA0C500D}"/>
                </a:ext>
              </a:extLst>
            </p:cNvPr>
            <p:cNvCxnSpPr>
              <a:cxnSpLocks/>
            </p:cNvCxnSpPr>
            <p:nvPr/>
          </p:nvCxnSpPr>
          <p:spPr>
            <a:xfrm>
              <a:off x="7642766" y="4230859"/>
              <a:ext cx="0" cy="822960"/>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99F44EDD-1C3C-424E-9968-6765E4891E65}"/>
                </a:ext>
              </a:extLst>
            </p:cNvPr>
            <p:cNvCxnSpPr>
              <a:cxnSpLocks/>
            </p:cNvCxnSpPr>
            <p:nvPr/>
          </p:nvCxnSpPr>
          <p:spPr>
            <a:xfrm>
              <a:off x="8244665" y="4306863"/>
              <a:ext cx="0" cy="822960"/>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3A17E05D-B6EA-1443-BCE3-51BB8532F61A}"/>
                </a:ext>
              </a:extLst>
            </p:cNvPr>
            <p:cNvCxnSpPr>
              <a:cxnSpLocks/>
            </p:cNvCxnSpPr>
            <p:nvPr/>
          </p:nvCxnSpPr>
          <p:spPr>
            <a:xfrm>
              <a:off x="8781948" y="4267107"/>
              <a:ext cx="0" cy="822960"/>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26743384"/>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chor="ctr">
            <a:normAutofit/>
          </a:bodyPr>
          <a:lstStyle/>
          <a:p>
            <a:r>
              <a:rPr lang="en-US" dirty="0"/>
              <a:t>Receding-Horizon Search</a:t>
            </a:r>
          </a:p>
        </p:txBody>
      </p:sp>
      <mc:AlternateContent xmlns:mc="http://schemas.openxmlformats.org/markup-compatibility/2006" xmlns:a14="http://schemas.microsoft.com/office/drawing/2010/main">
        <mc:Choice Requires="a14">
          <p:sp>
            <p:nvSpPr>
              <p:cNvPr id="6" name="Content Placeholder 5"/>
              <p:cNvSpPr>
                <a:spLocks noGrp="1"/>
              </p:cNvSpPr>
              <p:nvPr>
                <p:ph idx="1"/>
              </p:nvPr>
            </p:nvSpPr>
            <p:spPr>
              <a:xfrm>
                <a:off x="360364" y="1665288"/>
                <a:ext cx="5051086" cy="4240212"/>
              </a:xfrm>
            </p:spPr>
            <p:txBody>
              <a:bodyPr>
                <a:normAutofit/>
              </a:bodyPr>
              <a:lstStyle/>
              <a:p>
                <a:r>
                  <a:rPr lang="en-US" dirty="0"/>
                  <a:t>After line (</a:t>
                </a:r>
                <a:r>
                  <a:rPr lang="en-US" dirty="0" err="1"/>
                  <a:t>i</a:t>
                </a:r>
                <a:r>
                  <a:rPr lang="en-US" dirty="0"/>
                  <a:t>), put something like these:</a:t>
                </a:r>
              </a:p>
              <a:p>
                <a:pPr lvl="1"/>
                <a:r>
                  <a:rPr lang="en-US" dirty="0"/>
                  <a:t>Cost-based cutoff:</a:t>
                </a:r>
                <a:br>
                  <a:rPr lang="en-US" dirty="0"/>
                </a:br>
                <a:r>
                  <a:rPr lang="en-US" b="1" dirty="0"/>
                  <a:t>if</a:t>
                </a:r>
                <a:r>
                  <a:rPr lang="en-US" dirty="0"/>
                  <a:t> </a:t>
                </a:r>
                <a14:m>
                  <m:oMath xmlns:m="http://schemas.openxmlformats.org/officeDocument/2006/math">
                    <m:r>
                      <a:rPr lang="en-US" dirty="0">
                        <a:latin typeface="Cambria Math" panose="02040503050406030204" pitchFamily="18" charset="0"/>
                      </a:rPr>
                      <m:t>𝑐𝑜𝑠𝑡</m:t>
                    </m:r>
                    <m:d>
                      <m:dPr>
                        <m:ctrlPr>
                          <a:rPr lang="en-US" i="1" dirty="0">
                            <a:latin typeface="Cambria Math" panose="02040503050406030204" pitchFamily="18" charset="0"/>
                          </a:rPr>
                        </m:ctrlPr>
                      </m:dPr>
                      <m:e>
                        <m:r>
                          <a:rPr lang="en-US" dirty="0">
                            <a:latin typeface="Cambria Math" panose="02040503050406030204" pitchFamily="18" charset="0"/>
                          </a:rPr>
                          <m:t>𝜋</m:t>
                        </m:r>
                      </m:e>
                    </m:d>
                    <m:r>
                      <a:rPr lang="en-US" dirty="0">
                        <a:latin typeface="Cambria Math" panose="02040503050406030204" pitchFamily="18" charset="0"/>
                      </a:rPr>
                      <m:t>+</m:t>
                    </m:r>
                    <m:r>
                      <a:rPr lang="en-US" dirty="0">
                        <a:latin typeface="Cambria Math" panose="02040503050406030204" pitchFamily="18" charset="0"/>
                      </a:rPr>
                      <m:t>h</m:t>
                    </m:r>
                    <m:d>
                      <m:dPr>
                        <m:ctrlPr>
                          <a:rPr lang="en-US" i="1" dirty="0">
                            <a:latin typeface="Cambria Math" panose="02040503050406030204" pitchFamily="18" charset="0"/>
                          </a:rPr>
                        </m:ctrlPr>
                      </m:dPr>
                      <m:e>
                        <m:r>
                          <a:rPr lang="en-US" dirty="0">
                            <a:latin typeface="Cambria Math" panose="02040503050406030204" pitchFamily="18" charset="0"/>
                          </a:rPr>
                          <m:t>𝑠</m:t>
                        </m:r>
                      </m:e>
                    </m:d>
                    <m:r>
                      <a:rPr lang="en-US" dirty="0">
                        <a:latin typeface="Cambria Math" panose="02040503050406030204" pitchFamily="18" charset="0"/>
                      </a:rPr>
                      <m:t>&gt;</m:t>
                    </m:r>
                    <m:sSub>
                      <m:sSubPr>
                        <m:ctrlPr>
                          <a:rPr lang="de-DE" i="1" dirty="0">
                            <a:latin typeface="Cambria Math" panose="02040503050406030204" pitchFamily="18" charset="0"/>
                          </a:rPr>
                        </m:ctrlPr>
                      </m:sSubPr>
                      <m:e>
                        <m:r>
                          <a:rPr lang="en-US" dirty="0" err="1">
                            <a:latin typeface="Cambria Math" panose="02040503050406030204" pitchFamily="18" charset="0"/>
                          </a:rPr>
                          <m:t>𝑐</m:t>
                        </m:r>
                      </m:e>
                      <m:sub>
                        <m:r>
                          <a:rPr lang="de-DE" dirty="0">
                            <a:latin typeface="Cambria Math" panose="02040503050406030204" pitchFamily="18" charset="0"/>
                          </a:rPr>
                          <m:t>𝑚𝑎𝑥</m:t>
                        </m:r>
                      </m:sub>
                    </m:sSub>
                  </m:oMath>
                </a14:m>
                <a:r>
                  <a:rPr lang="en-US" dirty="0"/>
                  <a:t> </a:t>
                </a:r>
                <a:r>
                  <a:rPr lang="en-US" b="1" dirty="0"/>
                  <a:t>then</a:t>
                </a:r>
                <a:br>
                  <a:rPr lang="en-US" dirty="0"/>
                </a:br>
                <a:r>
                  <a:rPr lang="en-US" dirty="0"/>
                  <a:t>	</a:t>
                </a:r>
                <a:r>
                  <a:rPr lang="en-US" b="1" dirty="0"/>
                  <a:t>return</a:t>
                </a:r>
                <a:r>
                  <a:rPr lang="en-US" dirty="0"/>
                  <a:t> </a:t>
                </a:r>
                <a14:m>
                  <m:oMath xmlns:m="http://schemas.openxmlformats.org/officeDocument/2006/math">
                    <m:r>
                      <a:rPr lang="en-US" dirty="0">
                        <a:latin typeface="Cambria Math" panose="02040503050406030204" pitchFamily="18" charset="0"/>
                      </a:rPr>
                      <m:t>𝜋</m:t>
                    </m:r>
                  </m:oMath>
                </a14:m>
                <a:endParaRPr lang="en-US" dirty="0"/>
              </a:p>
              <a:p>
                <a:pPr lvl="1"/>
                <a:r>
                  <a:rPr lang="en-US" dirty="0"/>
                  <a:t>Length-based cutoff:</a:t>
                </a:r>
                <a:br>
                  <a:rPr lang="en-US" dirty="0"/>
                </a:br>
                <a:r>
                  <a:rPr lang="en-US" b="1" dirty="0"/>
                  <a:t>if</a:t>
                </a:r>
                <a:r>
                  <a:rPr lang="en-US" dirty="0"/>
                  <a:t> </a:t>
                </a:r>
                <a14:m>
                  <m:oMath xmlns:m="http://schemas.openxmlformats.org/officeDocument/2006/math">
                    <m:d>
                      <m:dPr>
                        <m:begChr m:val="|"/>
                        <m:endChr m:val="|"/>
                        <m:ctrlPr>
                          <a:rPr lang="en-US" i="1" dirty="0">
                            <a:latin typeface="Cambria Math" panose="02040503050406030204" pitchFamily="18" charset="0"/>
                          </a:rPr>
                        </m:ctrlPr>
                      </m:dPr>
                      <m:e>
                        <m:r>
                          <a:rPr lang="en-US" dirty="0">
                            <a:latin typeface="Cambria Math" panose="02040503050406030204" pitchFamily="18" charset="0"/>
                          </a:rPr>
                          <m:t>𝜋</m:t>
                        </m:r>
                      </m:e>
                    </m:d>
                    <m:r>
                      <a:rPr lang="en-US" dirty="0">
                        <a:latin typeface="Cambria Math" panose="02040503050406030204" pitchFamily="18" charset="0"/>
                      </a:rPr>
                      <m:t>&gt;</m:t>
                    </m:r>
                    <m:sSub>
                      <m:sSubPr>
                        <m:ctrlPr>
                          <a:rPr lang="de-DE" i="1" dirty="0">
                            <a:latin typeface="Cambria Math" panose="02040503050406030204" pitchFamily="18" charset="0"/>
                          </a:rPr>
                        </m:ctrlPr>
                      </m:sSubPr>
                      <m:e>
                        <m:r>
                          <a:rPr lang="en-US" dirty="0" err="1">
                            <a:latin typeface="Cambria Math" panose="02040503050406030204" pitchFamily="18" charset="0"/>
                          </a:rPr>
                          <m:t>𝑙</m:t>
                        </m:r>
                      </m:e>
                      <m:sub>
                        <m:r>
                          <a:rPr lang="de-DE" dirty="0">
                            <a:latin typeface="Cambria Math" panose="02040503050406030204" pitchFamily="18" charset="0"/>
                          </a:rPr>
                          <m:t>𝑚𝑎𝑥</m:t>
                        </m:r>
                      </m:sub>
                    </m:sSub>
                  </m:oMath>
                </a14:m>
                <a:r>
                  <a:rPr lang="en-US" dirty="0"/>
                  <a:t> </a:t>
                </a:r>
                <a:r>
                  <a:rPr lang="en-US" b="1" dirty="0"/>
                  <a:t>then</a:t>
                </a:r>
                <a:r>
                  <a:rPr lang="en-US" dirty="0"/>
                  <a:t> </a:t>
                </a:r>
                <a:br>
                  <a:rPr lang="en-US" dirty="0"/>
                </a:br>
                <a:r>
                  <a:rPr lang="en-US" dirty="0"/>
                  <a:t>	</a:t>
                </a:r>
                <a:r>
                  <a:rPr lang="en-US" b="1" dirty="0"/>
                  <a:t>return</a:t>
                </a:r>
                <a:r>
                  <a:rPr lang="en-US" dirty="0"/>
                  <a:t> </a:t>
                </a:r>
                <a14:m>
                  <m:oMath xmlns:m="http://schemas.openxmlformats.org/officeDocument/2006/math">
                    <m:r>
                      <a:rPr lang="en-US" dirty="0">
                        <a:latin typeface="Cambria Math" panose="02040503050406030204" pitchFamily="18" charset="0"/>
                      </a:rPr>
                      <m:t>𝜋</m:t>
                    </m:r>
                  </m:oMath>
                </a14:m>
                <a:endParaRPr lang="en-US" dirty="0"/>
              </a:p>
              <a:p>
                <a:pPr lvl="1"/>
                <a:r>
                  <a:rPr lang="en-US" dirty="0"/>
                  <a:t>Time-based cutoff:</a:t>
                </a:r>
                <a:br>
                  <a:rPr lang="en-US" dirty="0"/>
                </a:br>
                <a:r>
                  <a:rPr lang="en-US" b="1" dirty="0"/>
                  <a:t>if</a:t>
                </a:r>
                <a:r>
                  <a:rPr lang="en-US" dirty="0"/>
                  <a:t> </a:t>
                </a:r>
                <a14:m>
                  <m:oMath xmlns:m="http://schemas.openxmlformats.org/officeDocument/2006/math">
                    <m:r>
                      <m:rPr>
                        <m:sty m:val="p"/>
                      </m:rPr>
                      <a:rPr lang="en-US" i="0" dirty="0" smtClean="0">
                        <a:latin typeface="Cambria Math" panose="02040503050406030204" pitchFamily="18" charset="0"/>
                      </a:rPr>
                      <m:t>time</m:t>
                    </m:r>
                    <m:r>
                      <m:rPr>
                        <m:nor/>
                      </m:rPr>
                      <a:rPr lang="de-DE" b="0" i="0" dirty="0" smtClean="0">
                        <a:latin typeface="Cambria Math" panose="02040503050406030204" pitchFamily="18" charset="0"/>
                      </a:rPr>
                      <m:t>−</m:t>
                    </m:r>
                    <m:r>
                      <m:rPr>
                        <m:sty m:val="p"/>
                      </m:rPr>
                      <a:rPr lang="en-US" i="0" dirty="0" smtClean="0">
                        <a:latin typeface="Cambria Math" panose="02040503050406030204" pitchFamily="18" charset="0"/>
                      </a:rPr>
                      <m:t>left</m:t>
                    </m:r>
                    <m:r>
                      <a:rPr lang="de-DE" b="0" i="1" dirty="0" smtClean="0">
                        <a:latin typeface="Cambria Math" panose="02040503050406030204" pitchFamily="18" charset="0"/>
                      </a:rPr>
                      <m:t>()</m:t>
                    </m:r>
                    <m:r>
                      <a:rPr lang="en-US" i="1" dirty="0" smtClean="0">
                        <a:latin typeface="Cambria Math" panose="02040503050406030204" pitchFamily="18" charset="0"/>
                      </a:rPr>
                      <m:t>=0</m:t>
                    </m:r>
                  </m:oMath>
                </a14:m>
                <a:r>
                  <a:rPr lang="en-US" dirty="0"/>
                  <a:t> </a:t>
                </a:r>
                <a:r>
                  <a:rPr lang="en-US" b="1" dirty="0"/>
                  <a:t>then</a:t>
                </a:r>
                <a:r>
                  <a:rPr lang="en-US" dirty="0"/>
                  <a:t> </a:t>
                </a:r>
                <a:br>
                  <a:rPr lang="en-US" dirty="0"/>
                </a:br>
                <a:r>
                  <a:rPr lang="en-US" dirty="0"/>
                  <a:t>	</a:t>
                </a:r>
                <a:r>
                  <a:rPr lang="en-US" b="1" dirty="0"/>
                  <a:t>return</a:t>
                </a:r>
                <a:r>
                  <a:rPr lang="en-US" dirty="0"/>
                  <a:t> </a:t>
                </a:r>
                <a14:m>
                  <m:oMath xmlns:m="http://schemas.openxmlformats.org/officeDocument/2006/math">
                    <m:r>
                      <a:rPr lang="en-US" dirty="0">
                        <a:latin typeface="Cambria Math" panose="02040503050406030204" pitchFamily="18" charset="0"/>
                      </a:rPr>
                      <m:t>𝜋</m:t>
                    </m:r>
                  </m:oMath>
                </a14:m>
                <a:endParaRPr lang="en-US" dirty="0"/>
              </a:p>
            </p:txBody>
          </p:sp>
        </mc:Choice>
        <mc:Fallback xmlns="">
          <p:sp>
            <p:nvSpPr>
              <p:cNvPr id="6" name="Content Placeholder 5"/>
              <p:cNvSpPr>
                <a:spLocks noGrp="1" noRot="1" noChangeAspect="1" noMove="1" noResize="1" noEditPoints="1" noAdjustHandles="1" noChangeArrowheads="1" noChangeShapeType="1" noTextEdit="1"/>
              </p:cNvSpPr>
              <p:nvPr>
                <p:ph idx="1"/>
              </p:nvPr>
            </p:nvSpPr>
            <p:spPr>
              <a:xfrm>
                <a:off x="360364" y="1665288"/>
                <a:ext cx="5051086" cy="4240212"/>
              </a:xfrm>
              <a:blipFill>
                <a:blip r:embed="rId2"/>
                <a:stretch>
                  <a:fillRect l="-3509" t="-2985" r="-2506"/>
                </a:stretch>
              </a:blipFill>
            </p:spPr>
            <p:txBody>
              <a:bodyPr/>
              <a:lstStyle/>
              <a:p>
                <a:r>
                  <a:rPr lang="en-DE">
                    <a:noFill/>
                  </a:rPr>
                  <a:t> </a:t>
                </a:r>
              </a:p>
            </p:txBody>
          </p:sp>
        </mc:Fallback>
      </mc:AlternateContent>
      <p:sp>
        <p:nvSpPr>
          <p:cNvPr id="3" name="Date Placeholder 2">
            <a:extLst>
              <a:ext uri="{FF2B5EF4-FFF2-40B4-BE49-F238E27FC236}">
                <a16:creationId xmlns:a16="http://schemas.microsoft.com/office/drawing/2014/main" id="{A091FF8E-A8B6-6C4A-8DBA-0DC0D525D2E0}"/>
              </a:ext>
            </a:extLst>
          </p:cNvPr>
          <p:cNvSpPr>
            <a:spLocks noGrp="1"/>
          </p:cNvSpPr>
          <p:nvPr>
            <p:ph type="dt" sz="half" idx="2"/>
          </p:nvPr>
        </p:nvSpPr>
        <p:spPr/>
        <p:txBody>
          <a:bodyPr/>
          <a:lstStyle/>
          <a:p>
            <a:r>
              <a:rPr lang="de-DE"/>
              <a:t>Deterministic</a:t>
            </a:r>
            <a:endParaRPr lang="de-DE" dirty="0"/>
          </a:p>
        </p:txBody>
      </p:sp>
      <p:sp>
        <p:nvSpPr>
          <p:cNvPr id="7" name="Footer Placeholder 6">
            <a:extLst>
              <a:ext uri="{FF2B5EF4-FFF2-40B4-BE49-F238E27FC236}">
                <a16:creationId xmlns:a16="http://schemas.microsoft.com/office/drawing/2014/main" id="{F9E75B77-834D-B0CB-0E49-A715A7FC36DA}"/>
              </a:ext>
            </a:extLst>
          </p:cNvPr>
          <p:cNvSpPr>
            <a:spLocks noGrp="1"/>
          </p:cNvSpPr>
          <p:nvPr>
            <p:ph type="ftr" sz="quarter" idx="3"/>
          </p:nvPr>
        </p:nvSpPr>
        <p:spPr/>
        <p:txBody>
          <a:bodyPr/>
          <a:lstStyle/>
          <a:p>
            <a:r>
              <a:rPr lang="en-GB"/>
              <a:t>T. Braun - APA</a:t>
            </a:r>
          </a:p>
        </p:txBody>
      </p:sp>
      <p:sp>
        <p:nvSpPr>
          <p:cNvPr id="2" name="Slide Number Placeholder 1">
            <a:extLst>
              <a:ext uri="{FF2B5EF4-FFF2-40B4-BE49-F238E27FC236}">
                <a16:creationId xmlns:a16="http://schemas.microsoft.com/office/drawing/2014/main" id="{404B10BA-3318-B745-B599-8217F2CEA1DA}"/>
              </a:ext>
            </a:extLst>
          </p:cNvPr>
          <p:cNvSpPr>
            <a:spLocks noGrp="1"/>
          </p:cNvSpPr>
          <p:nvPr>
            <p:ph type="sldNum" sz="quarter" idx="4"/>
          </p:nvPr>
        </p:nvSpPr>
        <p:spPr/>
        <p:txBody>
          <a:bodyPr/>
          <a:lstStyle/>
          <a:p>
            <a:fld id="{67C9959E-8E6B-B04C-9955-EA096F41CA7A}" type="slidenum">
              <a:rPr lang="en-GB" smtClean="0"/>
              <a:pPr/>
              <a:t>127</a:t>
            </a:fld>
            <a:endParaRPr lang="en-GB"/>
          </a:p>
        </p:txBody>
      </p:sp>
      <p:sp>
        <p:nvSpPr>
          <p:cNvPr id="9" name="Rectangle 8">
            <a:extLst>
              <a:ext uri="{FF2B5EF4-FFF2-40B4-BE49-F238E27FC236}">
                <a16:creationId xmlns:a16="http://schemas.microsoft.com/office/drawing/2014/main" id="{E2A784BE-CEF7-594F-8055-0915DD6777B2}"/>
              </a:ext>
            </a:extLst>
          </p:cNvPr>
          <p:cNvSpPr/>
          <p:nvPr/>
        </p:nvSpPr>
        <p:spPr>
          <a:xfrm>
            <a:off x="6928166" y="904875"/>
            <a:ext cx="4903470" cy="3631763"/>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a:spcBef>
                <a:spcPts val="200"/>
              </a:spcBef>
              <a:tabLst>
                <a:tab pos="290513" algn="l"/>
                <a:tab pos="568325" algn="l"/>
                <a:tab pos="860425" algn="l"/>
                <a:tab pos="4352925" algn="l"/>
                <a:tab pos="6840538" algn="l"/>
              </a:tabLst>
            </a:pPr>
            <a:r>
              <a:rPr lang="en-US" sz="1400" b="1" dirty="0">
                <a:latin typeface="Courier New" panose="02070309020205020404" pitchFamily="49" charset="0"/>
                <a:cs typeface="Courier New" panose="02070309020205020404" pitchFamily="49" charset="0"/>
              </a:rPr>
              <a:t>Deterministic-Search(Σ,</a:t>
            </a:r>
            <a:r>
              <a:rPr lang="en-US" sz="1400" b="1" i="1" dirty="0">
                <a:latin typeface="Courier New" panose="02070309020205020404" pitchFamily="49" charset="0"/>
                <a:cs typeface="Courier New" panose="02070309020205020404" pitchFamily="49" charset="0"/>
              </a:rPr>
              <a:t>s</a:t>
            </a:r>
            <a:r>
              <a:rPr lang="en-US" sz="1400" b="1" baseline="-25000" dirty="0">
                <a:latin typeface="Courier New" panose="02070309020205020404" pitchFamily="49" charset="0"/>
                <a:cs typeface="Courier New" panose="02070309020205020404" pitchFamily="49" charset="0"/>
              </a:rPr>
              <a:t>0</a:t>
            </a:r>
            <a:r>
              <a:rPr lang="en-US" sz="1400" b="1" dirty="0">
                <a:latin typeface="Courier New" panose="02070309020205020404" pitchFamily="49" charset="0"/>
                <a:cs typeface="Courier New" panose="02070309020205020404" pitchFamily="49" charset="0"/>
              </a:rPr>
              <a:t>,</a:t>
            </a:r>
            <a:r>
              <a:rPr lang="en-US" sz="1400" b="1" i="1" dirty="0">
                <a:latin typeface="Courier New" panose="02070309020205020404" pitchFamily="49" charset="0"/>
                <a:cs typeface="Courier New" panose="02070309020205020404" pitchFamily="49" charset="0"/>
              </a:rPr>
              <a:t>g</a:t>
            </a:r>
            <a:r>
              <a:rPr lang="en-US" sz="1400" b="1" dirty="0">
                <a:latin typeface="Courier New" panose="02070309020205020404" pitchFamily="49" charset="0"/>
                <a:cs typeface="Courier New" panose="02070309020205020404" pitchFamily="49" charset="0"/>
              </a:rPr>
              <a:t>)</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s</a:t>
            </a:r>
            <a:r>
              <a:rPr lang="en-US" sz="1400" baseline="-25000" dirty="0">
                <a:latin typeface="Courier New" panose="02070309020205020404" pitchFamily="49" charset="0"/>
                <a:cs typeface="Courier New" panose="02070309020205020404" pitchFamily="49" charset="0"/>
              </a:rPr>
              <a:t>0</a:t>
            </a:r>
            <a:r>
              <a:rPr lang="en-US" sz="1400" dirty="0">
                <a:latin typeface="Courier New" panose="02070309020205020404" pitchFamily="49" charset="0"/>
                <a:cs typeface="Courier New" panose="02070309020205020404" pitchFamily="49" charset="0"/>
              </a:rPr>
              <a:t>)}</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Expanded</a:t>
            </a:r>
            <a:r>
              <a:rPr lang="en-US" sz="1400" dirty="0">
                <a:latin typeface="Courier New" panose="02070309020205020404" pitchFamily="49" charset="0"/>
                <a:cs typeface="Courier New" panose="02070309020205020404" pitchFamily="49" charset="0"/>
              </a:rPr>
              <a:t> ← ∅</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while</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 ∅ </a:t>
            </a:r>
            <a:r>
              <a:rPr lang="en-US" sz="1400" b="1" dirty="0">
                <a:latin typeface="Courier New" panose="02070309020205020404" pitchFamily="49" charset="0"/>
                <a:cs typeface="Courier New" panose="02070309020205020404" pitchFamily="49" charset="0"/>
              </a:rPr>
              <a:t>do</a:t>
            </a:r>
            <a:r>
              <a:rPr lang="en-US" sz="1400" dirty="0">
                <a:latin typeface="Courier New" panose="02070309020205020404" pitchFamily="49" charset="0"/>
                <a:cs typeface="Courier New" panose="02070309020205020404" pitchFamily="49" charset="0"/>
              </a:rPr>
              <a:t> </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select a node 𝜈 = (𝜋,</a:t>
            </a:r>
            <a:r>
              <a:rPr lang="en-US" sz="1400" i="1" dirty="0">
                <a:latin typeface="Courier New" panose="02070309020205020404" pitchFamily="49" charset="0"/>
                <a:cs typeface="Courier New" panose="02070309020205020404" pitchFamily="49" charset="0"/>
              </a:rPr>
              <a:t>s</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a:t>
            </a:r>
            <a:r>
              <a:rPr lang="en-US" sz="1400" dirty="0" err="1">
                <a:latin typeface="Courier New" panose="02070309020205020404" pitchFamily="49" charset="0"/>
                <a:cs typeface="Courier New" panose="02070309020205020404" pitchFamily="49" charset="0"/>
              </a:rPr>
              <a:t>i</a:t>
            </a:r>
            <a:r>
              <a:rPr lang="en-US" sz="1400" dirty="0">
                <a:latin typeface="Courier New" panose="02070309020205020404" pitchFamily="49" charset="0"/>
                <a:cs typeface="Courier New" panose="02070309020205020404" pitchFamily="49" charset="0"/>
              </a:rPr>
              <a:t>)</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remove 𝜈 from </a:t>
            </a:r>
            <a:r>
              <a:rPr lang="en-US" sz="1400" i="1" dirty="0">
                <a:latin typeface="Courier New" panose="02070309020205020404" pitchFamily="49" charset="0"/>
                <a:cs typeface="Courier New" panose="02070309020205020404" pitchFamily="49" charset="0"/>
              </a:rPr>
              <a:t>Frontier</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add 𝜈 to </a:t>
            </a:r>
            <a:r>
              <a:rPr lang="en-US" sz="1400" i="1" dirty="0">
                <a:latin typeface="Courier New" panose="02070309020205020404" pitchFamily="49" charset="0"/>
                <a:cs typeface="Courier New" panose="02070309020205020404" pitchFamily="49" charset="0"/>
              </a:rPr>
              <a:t>Expanded</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if</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s</a:t>
            </a:r>
            <a:r>
              <a:rPr lang="en-US" sz="1400" dirty="0">
                <a:latin typeface="Courier New" panose="02070309020205020404" pitchFamily="49" charset="0"/>
                <a:cs typeface="Courier New" panose="02070309020205020404" pitchFamily="49" charset="0"/>
              </a:rPr>
              <a:t> satisfies </a:t>
            </a:r>
            <a:r>
              <a:rPr lang="en-US" sz="1400" i="1" dirty="0">
                <a:latin typeface="Courier New" panose="02070309020205020404" pitchFamily="49" charset="0"/>
                <a:cs typeface="Courier New" panose="02070309020205020404" pitchFamily="49" charset="0"/>
              </a:rPr>
              <a:t>g</a:t>
            </a: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then </a:t>
            </a:r>
          </a:p>
          <a:p>
            <a:pPr>
              <a:spcBef>
                <a:spcPts val="200"/>
              </a:spcBef>
              <a:tabLst>
                <a:tab pos="290513" algn="l"/>
                <a:tab pos="568325" algn="l"/>
                <a:tab pos="860425" algn="l"/>
                <a:tab pos="4352925" algn="l"/>
                <a:tab pos="6840538" algn="l"/>
              </a:tabLst>
            </a:pPr>
            <a:r>
              <a:rPr lang="en-US" sz="1400" b="1" dirty="0">
                <a:latin typeface="Courier New" panose="02070309020205020404" pitchFamily="49" charset="0"/>
                <a:cs typeface="Courier New" panose="02070309020205020404" pitchFamily="49" charset="0"/>
              </a:rPr>
              <a:t>			return</a:t>
            </a:r>
            <a:r>
              <a:rPr lang="en-US" sz="1400" dirty="0">
                <a:latin typeface="Courier New" panose="02070309020205020404" pitchFamily="49" charset="0"/>
                <a:cs typeface="Courier New" panose="02070309020205020404" pitchFamily="49" charset="0"/>
              </a:rPr>
              <a:t> 𝜋</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Children ← </a:t>
            </a:r>
            <a:br>
              <a:rPr lang="en-US" sz="1400" dirty="0">
                <a:latin typeface="Courier New" panose="02070309020205020404" pitchFamily="49" charset="0"/>
                <a:cs typeface="Courier New" panose="02070309020205020404" pitchFamily="49" charset="0"/>
              </a:rPr>
            </a:br>
            <a:r>
              <a:rPr lang="en-US" sz="1400" dirty="0">
                <a:latin typeface="Courier New" panose="02070309020205020404" pitchFamily="49" charset="0"/>
                <a:cs typeface="Courier New" panose="02070309020205020404" pitchFamily="49" charset="0"/>
              </a:rPr>
              <a:t>			{(𝜋.</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𝛾(</a:t>
            </a:r>
            <a:r>
              <a:rPr lang="en-US" sz="1400" i="1" dirty="0" err="1">
                <a:latin typeface="Courier New" panose="02070309020205020404" pitchFamily="49" charset="0"/>
                <a:cs typeface="Courier New" panose="02070309020205020404" pitchFamily="49" charset="0"/>
              </a:rPr>
              <a:t>s</a:t>
            </a:r>
            <a:r>
              <a:rPr lang="en-US" sz="1400" dirty="0" err="1">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s</a:t>
            </a:r>
            <a:r>
              <a:rPr lang="en-US" sz="1400" dirty="0">
                <a:latin typeface="Courier New" panose="02070309020205020404" pitchFamily="49" charset="0"/>
                <a:cs typeface="Courier New" panose="02070309020205020404" pitchFamily="49" charset="0"/>
              </a:rPr>
              <a:t> satisfies </a:t>
            </a:r>
            <a:r>
              <a:rPr lang="en-US" sz="1400" i="1" dirty="0">
                <a:latin typeface="Courier New" panose="02070309020205020404" pitchFamily="49" charset="0"/>
                <a:cs typeface="Courier New" panose="02070309020205020404" pitchFamily="49" charset="0"/>
              </a:rPr>
              <a:t>pre</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a:t>
            </a:r>
          </a:p>
          <a:p>
            <a:pPr>
              <a:spcBef>
                <a:spcPts val="200"/>
              </a:spcBef>
              <a:tabLst>
                <a:tab pos="290513" algn="l"/>
                <a:tab pos="568325" algn="l"/>
                <a:tab pos="860425" algn="l"/>
                <a:tab pos="4217988" algn="l"/>
                <a:tab pos="6840538" algn="l"/>
              </a:tabLst>
            </a:pPr>
            <a:r>
              <a:rPr lang="en-US" sz="1400" dirty="0">
                <a:latin typeface="Courier New" panose="02070309020205020404" pitchFamily="49" charset="0"/>
                <a:cs typeface="Courier New" panose="02070309020205020404" pitchFamily="49" charset="0"/>
              </a:rPr>
              <a:t>		prune 0 or more nodes from </a:t>
            </a:r>
            <a:br>
              <a:rPr lang="en-US" sz="1400" dirty="0">
                <a:latin typeface="Courier New" panose="02070309020205020404" pitchFamily="49" charset="0"/>
                <a:cs typeface="Courier New" panose="02070309020205020404" pitchFamily="49" charset="0"/>
              </a:rPr>
            </a:b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Children</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Expanded</a:t>
            </a:r>
            <a:r>
              <a:rPr lang="en-US" sz="1400" dirty="0">
                <a:latin typeface="Courier New" panose="02070309020205020404" pitchFamily="49" charset="0"/>
                <a:cs typeface="Courier New" panose="02070309020205020404" pitchFamily="49" charset="0"/>
              </a:rPr>
              <a:t>	(ii)</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Children</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return</a:t>
            </a:r>
            <a:r>
              <a:rPr lang="en-US" sz="1400" dirty="0">
                <a:latin typeface="Courier New" panose="02070309020205020404" pitchFamily="49" charset="0"/>
                <a:cs typeface="Courier New" panose="02070309020205020404" pitchFamily="49" charset="0"/>
              </a:rPr>
              <a:t> failure</a:t>
            </a:r>
            <a:endParaRPr lang="en-GB" sz="1400" dirty="0">
              <a:latin typeface="Courier New" panose="02070309020205020404" pitchFamily="49" charset="0"/>
              <a:cs typeface="Courier New" panose="02070309020205020404" pitchFamily="49" charset="0"/>
            </a:endParaRPr>
          </a:p>
        </p:txBody>
      </p:sp>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1B8A68C3-B2E2-7C4D-B918-B1E2BCC9CFC2}"/>
                  </a:ext>
                </a:extLst>
              </p:cNvPr>
              <p:cNvSpPr/>
              <p:nvPr/>
            </p:nvSpPr>
            <p:spPr>
              <a:xfrm>
                <a:off x="8790736" y="4708087"/>
                <a:ext cx="3040900" cy="646331"/>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r>
                  <a:rPr lang="en-US" dirty="0"/>
                  <a:t>Input: </a:t>
                </a:r>
              </a:p>
              <a:p>
                <a:pPr marL="285750" indent="-285750">
                  <a:buFont typeface="Arial" panose="020B0604020202020204" pitchFamily="34" charset="0"/>
                  <a:buChar char="•"/>
                </a:pPr>
                <a:r>
                  <a:rPr lang="en-US" dirty="0"/>
                  <a:t>Planning problem </a:t>
                </a:r>
                <a14:m>
                  <m:oMath xmlns:m="http://schemas.openxmlformats.org/officeDocument/2006/math">
                    <m:d>
                      <m:dPr>
                        <m:ctrlPr>
                          <a:rPr lang="en-US" i="1" dirty="0">
                            <a:latin typeface="Cambria Math" panose="02040503050406030204" pitchFamily="18" charset="0"/>
                          </a:rPr>
                        </m:ctrlPr>
                      </m:dPr>
                      <m:e>
                        <m:r>
                          <m:rPr>
                            <m:sty m:val="p"/>
                          </m:rPr>
                          <a:rPr lang="en-US" dirty="0">
                            <a:latin typeface="Cambria Math" panose="02040503050406030204" pitchFamily="18" charset="0"/>
                          </a:rPr>
                          <m:t>Σ</m:t>
                        </m:r>
                        <m:r>
                          <a:rPr lang="en-US" i="1" dirty="0">
                            <a:latin typeface="Cambria Math" panose="02040503050406030204" pitchFamily="18" charset="0"/>
                          </a:rPr>
                          <m:t>,</m:t>
                        </m:r>
                        <m:sSub>
                          <m:sSubPr>
                            <m:ctrlPr>
                              <a:rPr lang="de-DE" i="1" dirty="0">
                                <a:latin typeface="Cambria Math" panose="02040503050406030204" pitchFamily="18" charset="0"/>
                              </a:rPr>
                            </m:ctrlPr>
                          </m:sSubPr>
                          <m:e>
                            <m:r>
                              <a:rPr lang="en-US" i="1" dirty="0">
                                <a:latin typeface="Cambria Math" panose="02040503050406030204" pitchFamily="18" charset="0"/>
                              </a:rPr>
                              <m:t>𝑠</m:t>
                            </m:r>
                          </m:e>
                          <m:sub>
                            <m:r>
                              <a:rPr lang="de-DE" i="1" dirty="0">
                                <a:latin typeface="Cambria Math" panose="02040503050406030204" pitchFamily="18" charset="0"/>
                              </a:rPr>
                              <m:t>0</m:t>
                            </m:r>
                          </m:sub>
                        </m:sSub>
                        <m:r>
                          <a:rPr lang="en-US" i="1" dirty="0">
                            <a:latin typeface="Cambria Math" panose="02040503050406030204" pitchFamily="18" charset="0"/>
                          </a:rPr>
                          <m:t>,</m:t>
                        </m:r>
                        <m:r>
                          <a:rPr lang="en-US" i="1" dirty="0">
                            <a:latin typeface="Cambria Math" panose="02040503050406030204" pitchFamily="18" charset="0"/>
                          </a:rPr>
                          <m:t>𝑔</m:t>
                        </m:r>
                      </m:e>
                    </m:d>
                  </m:oMath>
                </a14:m>
                <a:endParaRPr lang="en-US" dirty="0"/>
              </a:p>
            </p:txBody>
          </p:sp>
        </mc:Choice>
        <mc:Fallback xmlns="">
          <p:sp>
            <p:nvSpPr>
              <p:cNvPr id="4" name="Rectangle 3">
                <a:extLst>
                  <a:ext uri="{FF2B5EF4-FFF2-40B4-BE49-F238E27FC236}">
                    <a16:creationId xmlns:a16="http://schemas.microsoft.com/office/drawing/2014/main" id="{1B8A68C3-B2E2-7C4D-B918-B1E2BCC9CFC2}"/>
                  </a:ext>
                </a:extLst>
              </p:cNvPr>
              <p:cNvSpPr>
                <a:spLocks noRot="1" noChangeAspect="1" noMove="1" noResize="1" noEditPoints="1" noAdjustHandles="1" noChangeArrowheads="1" noChangeShapeType="1" noTextEdit="1"/>
              </p:cNvSpPr>
              <p:nvPr/>
            </p:nvSpPr>
            <p:spPr>
              <a:xfrm>
                <a:off x="8790736" y="4708087"/>
                <a:ext cx="3040900" cy="646331"/>
              </a:xfrm>
              <a:prstGeom prst="rect">
                <a:avLst/>
              </a:prstGeom>
              <a:blipFill>
                <a:blip r:embed="rId3"/>
                <a:stretch>
                  <a:fillRect/>
                </a:stretch>
              </a:blipFill>
            </p:spPr>
            <p:txBody>
              <a:bodyPr/>
              <a:lstStyle/>
              <a:p>
                <a:r>
                  <a:rPr lang="en-DE">
                    <a:noFill/>
                  </a:rPr>
                  <a:t> </a:t>
                </a:r>
              </a:p>
            </p:txBody>
          </p:sp>
        </mc:Fallback>
      </mc:AlternateContent>
    </p:spTree>
    <p:extLst>
      <p:ext uri="{BB962C8B-B14F-4D97-AF65-F5344CB8AC3E}">
        <p14:creationId xmlns:p14="http://schemas.microsoft.com/office/powerpoint/2010/main" val="1365684448"/>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C0BEB-0A80-A343-BCB8-2CCD7A3964DA}"/>
              </a:ext>
            </a:extLst>
          </p:cNvPr>
          <p:cNvSpPr>
            <a:spLocks noGrp="1"/>
          </p:cNvSpPr>
          <p:nvPr>
            <p:ph type="title"/>
          </p:nvPr>
        </p:nvSpPr>
        <p:spPr/>
        <p:txBody>
          <a:bodyPr anchor="b"/>
          <a:lstStyle/>
          <a:p>
            <a:r>
              <a:rPr lang="en-GB" dirty="0"/>
              <a:t>Partial or Non-optimal Plans</a:t>
            </a:r>
          </a:p>
        </p:txBody>
      </p:sp>
      <p:sp>
        <p:nvSpPr>
          <p:cNvPr id="3" name="Content Placeholder 2">
            <a:extLst>
              <a:ext uri="{FF2B5EF4-FFF2-40B4-BE49-F238E27FC236}">
                <a16:creationId xmlns:a16="http://schemas.microsoft.com/office/drawing/2014/main" id="{74FF1973-875D-5541-BD15-C715CCFFD7EB}"/>
              </a:ext>
            </a:extLst>
          </p:cNvPr>
          <p:cNvSpPr>
            <a:spLocks noGrp="1"/>
          </p:cNvSpPr>
          <p:nvPr>
            <p:ph idx="1"/>
          </p:nvPr>
        </p:nvSpPr>
        <p:spPr/>
        <p:txBody>
          <a:bodyPr>
            <a:normAutofit/>
          </a:bodyPr>
          <a:lstStyle/>
          <a:p>
            <a:r>
              <a:rPr lang="en-GB" dirty="0"/>
              <a:t>Sampling</a:t>
            </a:r>
          </a:p>
          <a:p>
            <a:pPr lvl="1"/>
            <a:r>
              <a:rPr lang="en-GB" dirty="0"/>
              <a:t>Planner is a modified version of greedy algorithm </a:t>
            </a:r>
          </a:p>
          <a:p>
            <a:pPr lvl="1"/>
            <a:r>
              <a:rPr lang="en-GB" dirty="0"/>
              <a:t>Make randomized choice at (</a:t>
            </a:r>
            <a:r>
              <a:rPr lang="en-GB" dirty="0" err="1"/>
              <a:t>i</a:t>
            </a:r>
            <a:r>
              <a:rPr lang="en-GB" dirty="0"/>
              <a:t>)</a:t>
            </a:r>
          </a:p>
          <a:p>
            <a:pPr lvl="1"/>
            <a:r>
              <a:rPr lang="en-GB" dirty="0"/>
              <a:t>Run several times, get several solutions</a:t>
            </a:r>
          </a:p>
          <a:p>
            <a:pPr lvl="1"/>
            <a:r>
              <a:rPr lang="en-GB" dirty="0"/>
              <a:t>Return best one</a:t>
            </a:r>
          </a:p>
          <a:p>
            <a:endParaRPr lang="en-GB" dirty="0"/>
          </a:p>
          <a:p>
            <a:r>
              <a:rPr lang="en-GB" dirty="0"/>
              <a:t>Actor calls the planner repeatedly as it acts</a:t>
            </a:r>
          </a:p>
          <a:p>
            <a:pPr lvl="1"/>
            <a:r>
              <a:rPr lang="en-GB" dirty="0"/>
              <a:t>An analogous technique is used in the game of Go</a:t>
            </a:r>
          </a:p>
          <a:p>
            <a:endParaRPr lang="en-GB" dirty="0"/>
          </a:p>
          <a:p>
            <a:endParaRPr lang="en-GB" dirty="0"/>
          </a:p>
        </p:txBody>
      </p:sp>
      <p:sp>
        <p:nvSpPr>
          <p:cNvPr id="4" name="Date Placeholder 3">
            <a:extLst>
              <a:ext uri="{FF2B5EF4-FFF2-40B4-BE49-F238E27FC236}">
                <a16:creationId xmlns:a16="http://schemas.microsoft.com/office/drawing/2014/main" id="{18B08645-4AAE-1E45-A5CD-5BAE837BAEEA}"/>
              </a:ext>
            </a:extLst>
          </p:cNvPr>
          <p:cNvSpPr>
            <a:spLocks noGrp="1"/>
          </p:cNvSpPr>
          <p:nvPr>
            <p:ph type="dt" sz="half" idx="2"/>
          </p:nvPr>
        </p:nvSpPr>
        <p:spPr/>
        <p:txBody>
          <a:bodyPr/>
          <a:lstStyle/>
          <a:p>
            <a:r>
              <a:rPr lang="de-DE"/>
              <a:t>Deterministic</a:t>
            </a:r>
            <a:endParaRPr lang="de-DE" dirty="0"/>
          </a:p>
        </p:txBody>
      </p:sp>
      <p:sp>
        <p:nvSpPr>
          <p:cNvPr id="7" name="Footer Placeholder 6">
            <a:extLst>
              <a:ext uri="{FF2B5EF4-FFF2-40B4-BE49-F238E27FC236}">
                <a16:creationId xmlns:a16="http://schemas.microsoft.com/office/drawing/2014/main" id="{030E51B6-0FDB-2988-324C-3AD112C44357}"/>
              </a:ext>
            </a:extLst>
          </p:cNvPr>
          <p:cNvSpPr>
            <a:spLocks noGrp="1"/>
          </p:cNvSpPr>
          <p:nvPr>
            <p:ph type="ftr" sz="quarter" idx="3"/>
          </p:nvPr>
        </p:nvSpPr>
        <p:spPr/>
        <p:txBody>
          <a:bodyPr/>
          <a:lstStyle/>
          <a:p>
            <a:r>
              <a:rPr lang="en-GB"/>
              <a:t>T. Braun - APA</a:t>
            </a:r>
          </a:p>
        </p:txBody>
      </p:sp>
      <p:sp>
        <p:nvSpPr>
          <p:cNvPr id="5" name="Slide Number Placeholder 4">
            <a:extLst>
              <a:ext uri="{FF2B5EF4-FFF2-40B4-BE49-F238E27FC236}">
                <a16:creationId xmlns:a16="http://schemas.microsoft.com/office/drawing/2014/main" id="{4CB9139F-1275-7B4F-8579-87706AB4BFB4}"/>
              </a:ext>
            </a:extLst>
          </p:cNvPr>
          <p:cNvSpPr>
            <a:spLocks noGrp="1"/>
          </p:cNvSpPr>
          <p:nvPr>
            <p:ph type="sldNum" sz="quarter" idx="4"/>
          </p:nvPr>
        </p:nvSpPr>
        <p:spPr/>
        <p:txBody>
          <a:bodyPr/>
          <a:lstStyle/>
          <a:p>
            <a:fld id="{67C9959E-8E6B-B04C-9955-EA096F41CA7A}" type="slidenum">
              <a:rPr lang="en-GB" smtClean="0"/>
              <a:t>128</a:t>
            </a:fld>
            <a:endParaRPr lang="en-GB"/>
          </a:p>
        </p:txBody>
      </p:sp>
      <p:sp>
        <p:nvSpPr>
          <p:cNvPr id="6" name="Rectangle 5">
            <a:extLst>
              <a:ext uri="{FF2B5EF4-FFF2-40B4-BE49-F238E27FC236}">
                <a16:creationId xmlns:a16="http://schemas.microsoft.com/office/drawing/2014/main" id="{E1D5355D-D619-5843-A639-5F2AC4E7C71B}"/>
              </a:ext>
            </a:extLst>
          </p:cNvPr>
          <p:cNvSpPr/>
          <p:nvPr/>
        </p:nvSpPr>
        <p:spPr>
          <a:xfrm>
            <a:off x="7295480" y="938820"/>
            <a:ext cx="4531414" cy="2959785"/>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a:spcBef>
                <a:spcPts val="200"/>
              </a:spcBef>
              <a:tabLst>
                <a:tab pos="354013" algn="l"/>
                <a:tab pos="708025" algn="l"/>
                <a:tab pos="1062038" algn="l"/>
                <a:tab pos="1416050" algn="l"/>
                <a:tab pos="4352925" algn="l"/>
                <a:tab pos="6840538" algn="l"/>
              </a:tabLst>
            </a:pPr>
            <a:r>
              <a:rPr lang="en-US" sz="1400" b="1" dirty="0">
                <a:latin typeface="Courier New" panose="02070309020205020404" pitchFamily="49" charset="0"/>
                <a:cs typeface="Courier New" panose="02070309020205020404" pitchFamily="49" charset="0"/>
              </a:rPr>
              <a:t>Greedy(Σ,</a:t>
            </a:r>
            <a:r>
              <a:rPr lang="en-US" sz="1400" b="1" i="1" dirty="0">
                <a:latin typeface="Courier New" panose="02070309020205020404" pitchFamily="49" charset="0"/>
                <a:cs typeface="Courier New" panose="02070309020205020404" pitchFamily="49" charset="0"/>
              </a:rPr>
              <a:t>s</a:t>
            </a:r>
            <a:r>
              <a:rPr lang="en-US" sz="1400" b="1" i="1" baseline="-25000" dirty="0">
                <a:latin typeface="Courier New" panose="02070309020205020404" pitchFamily="49" charset="0"/>
                <a:cs typeface="Courier New" panose="02070309020205020404" pitchFamily="49" charset="0"/>
              </a:rPr>
              <a:t>0</a:t>
            </a:r>
            <a:r>
              <a:rPr lang="en-US" sz="1400" b="1" i="1" dirty="0">
                <a:latin typeface="Courier New" panose="02070309020205020404" pitchFamily="49" charset="0"/>
                <a:cs typeface="Courier New" panose="02070309020205020404" pitchFamily="49" charset="0"/>
              </a:rPr>
              <a:t>,g,Visited</a:t>
            </a:r>
            <a:r>
              <a:rPr lang="en-US" sz="1400" b="1" dirty="0">
                <a:latin typeface="Courier New" panose="02070309020205020404" pitchFamily="49" charset="0"/>
                <a:cs typeface="Courier New" panose="02070309020205020404" pitchFamily="49" charset="0"/>
              </a:rPr>
              <a:t>)</a:t>
            </a:r>
          </a:p>
          <a:p>
            <a:pPr>
              <a:spcBef>
                <a:spcPts val="200"/>
              </a:spcBef>
              <a:tabLst>
                <a:tab pos="354013" algn="l"/>
                <a:tab pos="708025" algn="l"/>
                <a:tab pos="1062038" algn="l"/>
                <a:tab pos="1416050"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if</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s</a:t>
            </a:r>
            <a:r>
              <a:rPr lang="en-US" sz="1400" dirty="0">
                <a:latin typeface="Courier New" panose="02070309020205020404" pitchFamily="49" charset="0"/>
                <a:cs typeface="Courier New" panose="02070309020205020404" pitchFamily="49" charset="0"/>
              </a:rPr>
              <a:t> satisfies </a:t>
            </a:r>
            <a:r>
              <a:rPr lang="en-US" sz="1400" i="1" dirty="0">
                <a:latin typeface="Courier New" panose="02070309020205020404" pitchFamily="49" charset="0"/>
                <a:cs typeface="Courier New" panose="02070309020205020404" pitchFamily="49" charset="0"/>
              </a:rPr>
              <a:t>g</a:t>
            </a: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then </a:t>
            </a:r>
          </a:p>
          <a:p>
            <a:pPr>
              <a:spcBef>
                <a:spcPts val="200"/>
              </a:spcBef>
              <a:tabLst>
                <a:tab pos="354013" algn="l"/>
                <a:tab pos="708025" algn="l"/>
                <a:tab pos="1062038" algn="l"/>
                <a:tab pos="1416050" algn="l"/>
                <a:tab pos="4352925" algn="l"/>
                <a:tab pos="6840538" algn="l"/>
              </a:tabLst>
            </a:pPr>
            <a:r>
              <a:rPr lang="en-US" sz="1400" b="1" dirty="0">
                <a:latin typeface="Courier New" panose="02070309020205020404" pitchFamily="49" charset="0"/>
                <a:cs typeface="Courier New" panose="02070309020205020404" pitchFamily="49" charset="0"/>
              </a:rPr>
              <a:t>		return</a:t>
            </a:r>
            <a:r>
              <a:rPr lang="en-US" sz="1400" dirty="0">
                <a:latin typeface="Courier New" panose="02070309020205020404" pitchFamily="49" charset="0"/>
                <a:cs typeface="Courier New" panose="02070309020205020404" pitchFamily="49" charset="0"/>
              </a:rPr>
              <a:t> 𝜋</a:t>
            </a:r>
          </a:p>
          <a:p>
            <a:pPr>
              <a:spcBef>
                <a:spcPts val="200"/>
              </a:spcBef>
              <a:tabLst>
                <a:tab pos="354013" algn="l"/>
                <a:tab pos="708025" algn="l"/>
                <a:tab pos="1062038" algn="l"/>
                <a:tab pos="1416050"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Act</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s</a:t>
            </a:r>
            <a:r>
              <a:rPr lang="en-US" sz="1400" dirty="0">
                <a:latin typeface="Courier New" panose="02070309020205020404" pitchFamily="49" charset="0"/>
                <a:cs typeface="Courier New" panose="02070309020205020404" pitchFamily="49" charset="0"/>
              </a:rPr>
              <a:t> satisfies </a:t>
            </a:r>
            <a:r>
              <a:rPr lang="en-US" sz="1400" i="1" dirty="0">
                <a:latin typeface="Courier New" panose="02070309020205020404" pitchFamily="49" charset="0"/>
                <a:cs typeface="Courier New" panose="02070309020205020404" pitchFamily="49" charset="0"/>
              </a:rPr>
              <a:t>pre(a)</a:t>
            </a: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and</a:t>
            </a:r>
            <a:r>
              <a:rPr lang="en-US" sz="1400" dirty="0">
                <a:latin typeface="Courier New" panose="02070309020205020404" pitchFamily="49" charset="0"/>
                <a:cs typeface="Courier New" panose="02070309020205020404" pitchFamily="49" charset="0"/>
              </a:rPr>
              <a:t> </a:t>
            </a:r>
          </a:p>
          <a:p>
            <a:pPr>
              <a:spcBef>
                <a:spcPts val="200"/>
              </a:spcBef>
              <a:tabLst>
                <a:tab pos="354013" algn="l"/>
                <a:tab pos="708025" algn="l"/>
                <a:tab pos="1062038" algn="l"/>
                <a:tab pos="1416050" algn="l"/>
                <a:tab pos="4352925" algn="l"/>
                <a:tab pos="6840538" algn="l"/>
              </a:tabLst>
            </a:pPr>
            <a:r>
              <a:rPr lang="en-US" sz="1400" dirty="0">
                <a:latin typeface="Courier New" panose="02070309020205020404" pitchFamily="49" charset="0"/>
                <a:cs typeface="Courier New" panose="02070309020205020404" pitchFamily="49" charset="0"/>
              </a:rPr>
              <a:t>				𝛾(</a:t>
            </a:r>
            <a:r>
              <a:rPr lang="en-US" sz="1400" i="1" dirty="0" err="1">
                <a:latin typeface="Courier New" panose="02070309020205020404" pitchFamily="49" charset="0"/>
                <a:cs typeface="Courier New" panose="02070309020205020404" pitchFamily="49" charset="0"/>
              </a:rPr>
              <a:t>s</a:t>
            </a:r>
            <a:r>
              <a:rPr lang="en-US" sz="1400" dirty="0" err="1">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Visited</a:t>
            </a:r>
            <a:r>
              <a:rPr lang="en-US" sz="1400" dirty="0">
                <a:latin typeface="Courier New" panose="02070309020205020404" pitchFamily="49" charset="0"/>
                <a:cs typeface="Courier New" panose="02070309020205020404" pitchFamily="49" charset="0"/>
              </a:rPr>
              <a:t>}</a:t>
            </a:r>
          </a:p>
          <a:p>
            <a:pPr>
              <a:spcBef>
                <a:spcPts val="200"/>
              </a:spcBef>
              <a:tabLst>
                <a:tab pos="354013" algn="l"/>
                <a:tab pos="708025" algn="l"/>
                <a:tab pos="1062038" algn="l"/>
                <a:tab pos="1416050"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if</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Act = </a:t>
            </a: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then </a:t>
            </a:r>
          </a:p>
          <a:p>
            <a:pPr>
              <a:spcBef>
                <a:spcPts val="200"/>
              </a:spcBef>
              <a:tabLst>
                <a:tab pos="354013" algn="l"/>
                <a:tab pos="708025" algn="l"/>
                <a:tab pos="1062038" algn="l"/>
                <a:tab pos="1416050" algn="l"/>
                <a:tab pos="4352925" algn="l"/>
                <a:tab pos="6840538" algn="l"/>
              </a:tabLst>
            </a:pPr>
            <a:r>
              <a:rPr lang="en-US" sz="1400" b="1" dirty="0">
                <a:latin typeface="Courier New" panose="02070309020205020404" pitchFamily="49" charset="0"/>
                <a:cs typeface="Courier New" panose="02070309020205020404" pitchFamily="49" charset="0"/>
              </a:rPr>
              <a:t>		return</a:t>
            </a:r>
            <a:r>
              <a:rPr lang="en-US" sz="1400" dirty="0">
                <a:latin typeface="Courier New" panose="02070309020205020404" pitchFamily="49" charset="0"/>
                <a:cs typeface="Courier New" panose="02070309020205020404" pitchFamily="49" charset="0"/>
              </a:rPr>
              <a:t> failure</a:t>
            </a:r>
          </a:p>
          <a:p>
            <a:pPr>
              <a:spcBef>
                <a:spcPts val="200"/>
              </a:spcBef>
              <a:tabLst>
                <a:tab pos="354013" algn="l"/>
                <a:tab pos="708025" algn="l"/>
                <a:tab pos="1062038" algn="l"/>
                <a:tab pos="1416050" algn="l"/>
                <a:tab pos="399097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 </a:t>
            </a:r>
            <a:r>
              <a:rPr lang="en-US" sz="1400" dirty="0" err="1">
                <a:latin typeface="Courier New" panose="02070309020205020404" pitchFamily="49" charset="0"/>
                <a:cs typeface="Courier New" panose="02070309020205020404" pitchFamily="49" charset="0"/>
              </a:rPr>
              <a:t>argmin</a:t>
            </a:r>
            <a:r>
              <a:rPr lang="en-US" sz="1400" i="1" baseline="-25000" dirty="0" err="1">
                <a:latin typeface="Courier New" panose="02070309020205020404" pitchFamily="49" charset="0"/>
                <a:cs typeface="Courier New" panose="02070309020205020404" pitchFamily="49" charset="0"/>
              </a:rPr>
              <a:t>a</a:t>
            </a:r>
            <a:r>
              <a:rPr lang="en-US" sz="1400" baseline="-25000" dirty="0" err="1">
                <a:latin typeface="Courier New" panose="02070309020205020404" pitchFamily="49" charset="0"/>
                <a:cs typeface="Courier New" panose="02070309020205020404" pitchFamily="49" charset="0"/>
              </a:rPr>
              <a:t>∈</a:t>
            </a:r>
            <a:r>
              <a:rPr lang="en-US" sz="1400" i="1" baseline="-25000" dirty="0" err="1">
                <a:latin typeface="Courier New" panose="02070309020205020404" pitchFamily="49" charset="0"/>
                <a:cs typeface="Courier New" panose="02070309020205020404" pitchFamily="49" charset="0"/>
              </a:rPr>
              <a:t>Act</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h</a:t>
            </a:r>
            <a:r>
              <a:rPr lang="en-US" sz="1400" dirty="0">
                <a:latin typeface="Courier New" panose="02070309020205020404" pitchFamily="49" charset="0"/>
                <a:cs typeface="Courier New" panose="02070309020205020404" pitchFamily="49" charset="0"/>
              </a:rPr>
              <a:t>(𝛾(</a:t>
            </a:r>
            <a:r>
              <a:rPr lang="en-US" sz="1400" i="1" dirty="0" err="1">
                <a:latin typeface="Courier New" panose="02070309020205020404" pitchFamily="49" charset="0"/>
                <a:cs typeface="Courier New" panose="02070309020205020404" pitchFamily="49" charset="0"/>
              </a:rPr>
              <a:t>s</a:t>
            </a:r>
            <a:r>
              <a:rPr lang="en-US" sz="1400" dirty="0" err="1">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a:t>
            </a:r>
            <a:r>
              <a:rPr lang="en-US" sz="1400" dirty="0" err="1">
                <a:latin typeface="Courier New" panose="02070309020205020404" pitchFamily="49" charset="0"/>
                <a:cs typeface="Courier New" panose="02070309020205020404" pitchFamily="49" charset="0"/>
              </a:rPr>
              <a:t>i</a:t>
            </a:r>
            <a:r>
              <a:rPr lang="en-US" sz="1400" dirty="0">
                <a:latin typeface="Courier New" panose="02070309020205020404" pitchFamily="49" charset="0"/>
                <a:cs typeface="Courier New" panose="02070309020205020404" pitchFamily="49" charset="0"/>
              </a:rPr>
              <a:t>)</a:t>
            </a:r>
          </a:p>
          <a:p>
            <a:pPr>
              <a:spcBef>
                <a:spcPts val="200"/>
              </a:spcBef>
              <a:tabLst>
                <a:tab pos="354013" algn="l"/>
                <a:tab pos="708025" algn="l"/>
                <a:tab pos="1062038" algn="l"/>
                <a:tab pos="1416050" algn="l"/>
                <a:tab pos="4352925" algn="l"/>
                <a:tab pos="6840538" algn="l"/>
              </a:tabLst>
            </a:pPr>
            <a:r>
              <a:rPr lang="en-US" sz="1400" dirty="0">
                <a:latin typeface="Courier New" panose="02070309020205020404" pitchFamily="49" charset="0"/>
                <a:cs typeface="Courier New" panose="02070309020205020404" pitchFamily="49" charset="0"/>
              </a:rPr>
              <a:t>	𝜋 ← Greedy(</a:t>
            </a:r>
            <a:r>
              <a:rPr lang="en-US" sz="1400" dirty="0" err="1">
                <a:latin typeface="Courier New" panose="02070309020205020404" pitchFamily="49" charset="0"/>
                <a:cs typeface="Courier New" panose="02070309020205020404" pitchFamily="49" charset="0"/>
              </a:rPr>
              <a:t>Σ</a:t>
            </a:r>
            <a:r>
              <a:rPr lang="en-US" sz="1400" dirty="0">
                <a:latin typeface="Courier New" panose="02070309020205020404" pitchFamily="49" charset="0"/>
                <a:cs typeface="Courier New" panose="02070309020205020404" pitchFamily="49" charset="0"/>
              </a:rPr>
              <a:t>, 𝛾(</a:t>
            </a:r>
            <a:r>
              <a:rPr lang="en-US" sz="1400" i="1" dirty="0" err="1">
                <a:latin typeface="Courier New" panose="02070309020205020404" pitchFamily="49" charset="0"/>
                <a:cs typeface="Courier New" panose="02070309020205020404" pitchFamily="49" charset="0"/>
              </a:rPr>
              <a:t>s</a:t>
            </a:r>
            <a:r>
              <a:rPr lang="en-US" sz="1400" dirty="0" err="1">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g</a:t>
            </a:r>
            <a:r>
              <a:rPr lang="en-US" sz="1400" dirty="0" err="1">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Visited</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s</a:t>
            </a:r>
            <a:r>
              <a:rPr lang="en-US" sz="1400" dirty="0">
                <a:latin typeface="Courier New" panose="02070309020205020404" pitchFamily="49" charset="0"/>
                <a:cs typeface="Courier New" panose="02070309020205020404" pitchFamily="49" charset="0"/>
              </a:rPr>
              <a:t>})</a:t>
            </a:r>
          </a:p>
          <a:p>
            <a:pPr>
              <a:spcBef>
                <a:spcPts val="200"/>
              </a:spcBef>
              <a:tabLst>
                <a:tab pos="354013" algn="l"/>
                <a:tab pos="708025" algn="l"/>
                <a:tab pos="1062038" algn="l"/>
                <a:tab pos="1416050"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if</a:t>
            </a:r>
            <a:r>
              <a:rPr lang="en-US" sz="1400" dirty="0">
                <a:latin typeface="Courier New" panose="02070309020205020404" pitchFamily="49" charset="0"/>
                <a:cs typeface="Courier New" panose="02070309020205020404" pitchFamily="49" charset="0"/>
              </a:rPr>
              <a:t> 𝜋</a:t>
            </a:r>
            <a:r>
              <a:rPr lang="en-US" sz="1400" i="1" dirty="0">
                <a:latin typeface="Courier New" panose="02070309020205020404" pitchFamily="49" charset="0"/>
                <a:cs typeface="Courier New" panose="02070309020205020404" pitchFamily="49" charset="0"/>
              </a:rPr>
              <a:t> ≠ failure</a:t>
            </a: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then </a:t>
            </a:r>
          </a:p>
          <a:p>
            <a:pPr>
              <a:spcBef>
                <a:spcPts val="200"/>
              </a:spcBef>
              <a:tabLst>
                <a:tab pos="354013" algn="l"/>
                <a:tab pos="708025" algn="l"/>
                <a:tab pos="1062038" algn="l"/>
                <a:tab pos="1416050" algn="l"/>
                <a:tab pos="4352925" algn="l"/>
                <a:tab pos="6840538" algn="l"/>
              </a:tabLst>
            </a:pPr>
            <a:r>
              <a:rPr lang="en-US" sz="1400" b="1" dirty="0">
                <a:latin typeface="Courier New" panose="02070309020205020404" pitchFamily="49" charset="0"/>
                <a:cs typeface="Courier New" panose="02070309020205020404" pitchFamily="49" charset="0"/>
              </a:rPr>
              <a:t>		return</a:t>
            </a:r>
            <a:r>
              <a:rPr lang="en-US" sz="1400" dirty="0">
                <a:latin typeface="Courier New" panose="02070309020205020404" pitchFamily="49" charset="0"/>
                <a:cs typeface="Courier New" panose="02070309020205020404" pitchFamily="49" charset="0"/>
              </a:rPr>
              <a:t> a.𝜋</a:t>
            </a:r>
          </a:p>
          <a:p>
            <a:pPr>
              <a:spcBef>
                <a:spcPts val="200"/>
              </a:spcBef>
              <a:tabLst>
                <a:tab pos="354013" algn="l"/>
                <a:tab pos="708025" algn="l"/>
                <a:tab pos="1062038" algn="l"/>
                <a:tab pos="1416050"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return</a:t>
            </a:r>
            <a:r>
              <a:rPr lang="en-US" sz="1400" dirty="0">
                <a:latin typeface="Courier New" panose="02070309020205020404" pitchFamily="49" charset="0"/>
                <a:cs typeface="Courier New" panose="02070309020205020404" pitchFamily="49" charset="0"/>
              </a:rPr>
              <a:t> failure</a:t>
            </a:r>
            <a:endParaRPr lang="en-GB" sz="1400" dirty="0">
              <a:latin typeface="Courier New" panose="02070309020205020404" pitchFamily="49" charset="0"/>
              <a:cs typeface="Courier New" panose="02070309020205020404" pitchFamily="49" charset="0"/>
            </a:endParaRPr>
          </a:p>
        </p:txBody>
      </p:sp>
      <p:grpSp>
        <p:nvGrpSpPr>
          <p:cNvPr id="97" name="Group 96">
            <a:extLst>
              <a:ext uri="{FF2B5EF4-FFF2-40B4-BE49-F238E27FC236}">
                <a16:creationId xmlns:a16="http://schemas.microsoft.com/office/drawing/2014/main" id="{63CCBCCB-DE97-9245-9535-C957DAB9C3A8}"/>
              </a:ext>
            </a:extLst>
          </p:cNvPr>
          <p:cNvGrpSpPr/>
          <p:nvPr/>
        </p:nvGrpSpPr>
        <p:grpSpPr>
          <a:xfrm>
            <a:off x="7505773" y="4253579"/>
            <a:ext cx="4110828" cy="1563894"/>
            <a:chOff x="3435500" y="4501600"/>
            <a:chExt cx="4110828" cy="1563894"/>
          </a:xfrm>
        </p:grpSpPr>
        <p:cxnSp>
          <p:nvCxnSpPr>
            <p:cNvPr id="13" name="Straight Connector 12">
              <a:extLst>
                <a:ext uri="{FF2B5EF4-FFF2-40B4-BE49-F238E27FC236}">
                  <a16:creationId xmlns:a16="http://schemas.microsoft.com/office/drawing/2014/main" id="{8AF5098D-43D8-1D44-9EF1-064F30D27DEC}"/>
                </a:ext>
              </a:extLst>
            </p:cNvPr>
            <p:cNvCxnSpPr>
              <a:cxnSpLocks/>
            </p:cNvCxnSpPr>
            <p:nvPr/>
          </p:nvCxnSpPr>
          <p:spPr>
            <a:xfrm flipV="1">
              <a:off x="5004600" y="4953930"/>
              <a:ext cx="767241" cy="234035"/>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F0BB17B-6EA5-9B4E-BE3A-2E4B9C8FD19A}"/>
                </a:ext>
              </a:extLst>
            </p:cNvPr>
            <p:cNvCxnSpPr>
              <a:cxnSpLocks/>
            </p:cNvCxnSpPr>
            <p:nvPr/>
          </p:nvCxnSpPr>
          <p:spPr>
            <a:xfrm>
              <a:off x="5771841" y="4953930"/>
              <a:ext cx="573230" cy="234035"/>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5C9A110-9B84-9D47-95DE-85A2682E36D2}"/>
                </a:ext>
              </a:extLst>
            </p:cNvPr>
            <p:cNvCxnSpPr>
              <a:cxnSpLocks/>
            </p:cNvCxnSpPr>
            <p:nvPr/>
          </p:nvCxnSpPr>
          <p:spPr>
            <a:xfrm>
              <a:off x="6336753" y="5180800"/>
              <a:ext cx="531902" cy="4547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287FD85-6E77-CF49-86AA-D4B09C63A38D}"/>
                </a:ext>
              </a:extLst>
            </p:cNvPr>
            <p:cNvCxnSpPr>
              <a:cxnSpLocks/>
            </p:cNvCxnSpPr>
            <p:nvPr/>
          </p:nvCxnSpPr>
          <p:spPr>
            <a:xfrm flipV="1">
              <a:off x="6857585" y="5131125"/>
              <a:ext cx="688743" cy="94185"/>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A47D8278-B6A3-1445-8B8F-646600F3A842}"/>
                </a:ext>
              </a:extLst>
            </p:cNvPr>
            <p:cNvSpPr txBox="1"/>
            <p:nvPr/>
          </p:nvSpPr>
          <p:spPr>
            <a:xfrm>
              <a:off x="3435500" y="5419163"/>
              <a:ext cx="1541512" cy="646331"/>
            </a:xfrm>
            <a:prstGeom prst="rect">
              <a:avLst/>
            </a:prstGeom>
            <a:noFill/>
          </p:spPr>
          <p:txBody>
            <a:bodyPr wrap="none" rtlCol="0">
              <a:spAutoFit/>
            </a:bodyPr>
            <a:lstStyle/>
            <a:p>
              <a:r>
                <a:rPr lang="en-GB" dirty="0">
                  <a:solidFill>
                    <a:schemeClr val="accent1"/>
                  </a:solidFill>
                </a:rPr>
                <a:t>Planning stage</a:t>
              </a:r>
            </a:p>
            <a:p>
              <a:r>
                <a:rPr lang="en-GB" dirty="0">
                  <a:solidFill>
                    <a:srgbClr val="FFC000"/>
                  </a:solidFill>
                </a:rPr>
                <a:t>Acting stage</a:t>
              </a:r>
            </a:p>
          </p:txBody>
        </p:sp>
        <p:cxnSp>
          <p:nvCxnSpPr>
            <p:cNvPr id="30" name="Straight Connector 29">
              <a:extLst>
                <a:ext uri="{FF2B5EF4-FFF2-40B4-BE49-F238E27FC236}">
                  <a16:creationId xmlns:a16="http://schemas.microsoft.com/office/drawing/2014/main" id="{425A0B9F-A438-0E4B-A9A5-5BBFE3AB0A80}"/>
                </a:ext>
              </a:extLst>
            </p:cNvPr>
            <p:cNvCxnSpPr>
              <a:cxnSpLocks/>
            </p:cNvCxnSpPr>
            <p:nvPr/>
          </p:nvCxnSpPr>
          <p:spPr>
            <a:xfrm flipV="1">
              <a:off x="5004600" y="4773479"/>
              <a:ext cx="698776" cy="414486"/>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99F52F16-5DF5-114C-9F2F-711EBD0B0E5A}"/>
                </a:ext>
              </a:extLst>
            </p:cNvPr>
            <p:cNvCxnSpPr>
              <a:cxnSpLocks/>
            </p:cNvCxnSpPr>
            <p:nvPr/>
          </p:nvCxnSpPr>
          <p:spPr>
            <a:xfrm flipV="1">
              <a:off x="5695627" y="4722897"/>
              <a:ext cx="588936" cy="5833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26A8230-CEC0-424F-9DD2-08EF2207850C}"/>
                </a:ext>
              </a:extLst>
            </p:cNvPr>
            <p:cNvCxnSpPr>
              <a:cxnSpLocks/>
            </p:cNvCxnSpPr>
            <p:nvPr/>
          </p:nvCxnSpPr>
          <p:spPr>
            <a:xfrm flipV="1">
              <a:off x="6276814" y="4536803"/>
              <a:ext cx="591841" cy="185646"/>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675B385-1D64-C042-B819-522212D69DA7}"/>
                </a:ext>
              </a:extLst>
            </p:cNvPr>
            <p:cNvCxnSpPr>
              <a:cxnSpLocks/>
            </p:cNvCxnSpPr>
            <p:nvPr/>
          </p:nvCxnSpPr>
          <p:spPr>
            <a:xfrm flipV="1">
              <a:off x="6857585" y="4501600"/>
              <a:ext cx="592257" cy="35203"/>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65B7C780-DF02-EC44-8ABB-36835E682CDC}"/>
                </a:ext>
              </a:extLst>
            </p:cNvPr>
            <p:cNvCxnSpPr>
              <a:cxnSpLocks/>
            </p:cNvCxnSpPr>
            <p:nvPr/>
          </p:nvCxnSpPr>
          <p:spPr>
            <a:xfrm>
              <a:off x="5004600" y="5173484"/>
              <a:ext cx="774990" cy="232679"/>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D01B14F0-4019-0A47-B4DB-64E12BE94448}"/>
                </a:ext>
              </a:extLst>
            </p:cNvPr>
            <p:cNvCxnSpPr>
              <a:cxnSpLocks/>
            </p:cNvCxnSpPr>
            <p:nvPr/>
          </p:nvCxnSpPr>
          <p:spPr>
            <a:xfrm>
              <a:off x="5771841" y="5405063"/>
              <a:ext cx="588936" cy="5833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D4176185-ECCB-A044-B69B-A39021DDD689}"/>
                </a:ext>
              </a:extLst>
            </p:cNvPr>
            <p:cNvCxnSpPr>
              <a:cxnSpLocks/>
            </p:cNvCxnSpPr>
            <p:nvPr/>
          </p:nvCxnSpPr>
          <p:spPr>
            <a:xfrm>
              <a:off x="6362230" y="5463377"/>
              <a:ext cx="591841" cy="185646"/>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C9985949-B888-6545-BC68-29A29B76138C}"/>
                </a:ext>
              </a:extLst>
            </p:cNvPr>
            <p:cNvCxnSpPr>
              <a:cxnSpLocks/>
            </p:cNvCxnSpPr>
            <p:nvPr/>
          </p:nvCxnSpPr>
          <p:spPr>
            <a:xfrm>
              <a:off x="6954071" y="5649585"/>
              <a:ext cx="592257" cy="35203"/>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46F3FE3A-24C9-744A-AEEE-FB183C161BD6}"/>
                </a:ext>
              </a:extLst>
            </p:cNvPr>
            <p:cNvCxnSpPr>
              <a:cxnSpLocks/>
            </p:cNvCxnSpPr>
            <p:nvPr/>
          </p:nvCxnSpPr>
          <p:spPr>
            <a:xfrm flipV="1">
              <a:off x="6344652" y="4999588"/>
              <a:ext cx="591841" cy="185646"/>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53D1CF85-018C-BE43-A1D3-6DF10ECCCBAB}"/>
                </a:ext>
              </a:extLst>
            </p:cNvPr>
            <p:cNvCxnSpPr>
              <a:cxnSpLocks/>
            </p:cNvCxnSpPr>
            <p:nvPr/>
          </p:nvCxnSpPr>
          <p:spPr>
            <a:xfrm flipV="1">
              <a:off x="6925423" y="4975177"/>
              <a:ext cx="523792" cy="24412"/>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82AF2364-C38C-E64B-AB25-C254D2F9E503}"/>
                </a:ext>
              </a:extLst>
            </p:cNvPr>
            <p:cNvCxnSpPr>
              <a:cxnSpLocks/>
            </p:cNvCxnSpPr>
            <p:nvPr/>
          </p:nvCxnSpPr>
          <p:spPr>
            <a:xfrm flipV="1">
              <a:off x="6344652" y="4834032"/>
              <a:ext cx="512933" cy="361106"/>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C48B233C-FADA-EC48-89D2-33DB1CAB8E14}"/>
                </a:ext>
              </a:extLst>
            </p:cNvPr>
            <p:cNvCxnSpPr>
              <a:cxnSpLocks/>
            </p:cNvCxnSpPr>
            <p:nvPr/>
          </p:nvCxnSpPr>
          <p:spPr>
            <a:xfrm flipV="1">
              <a:off x="6852431" y="4730959"/>
              <a:ext cx="605297" cy="10004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4D70E0E0-D2B5-D543-8EC4-57120927738E}"/>
                </a:ext>
              </a:extLst>
            </p:cNvPr>
            <p:cNvCxnSpPr>
              <a:cxnSpLocks/>
            </p:cNvCxnSpPr>
            <p:nvPr/>
          </p:nvCxnSpPr>
          <p:spPr>
            <a:xfrm>
              <a:off x="6344652" y="5190202"/>
              <a:ext cx="591841" cy="185646"/>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52D34BAA-8265-4C4C-979E-10248490AA24}"/>
                </a:ext>
              </a:extLst>
            </p:cNvPr>
            <p:cNvCxnSpPr>
              <a:cxnSpLocks/>
            </p:cNvCxnSpPr>
            <p:nvPr/>
          </p:nvCxnSpPr>
          <p:spPr>
            <a:xfrm>
              <a:off x="6936493" y="5376410"/>
              <a:ext cx="521235" cy="40913"/>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2106477"/>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7417270-4672-1A41-81E5-52AA0E7AA673}"/>
              </a:ext>
            </a:extLst>
          </p:cNvPr>
          <p:cNvSpPr>
            <a:spLocks noGrp="1"/>
          </p:cNvSpPr>
          <p:nvPr>
            <p:ph type="title"/>
          </p:nvPr>
        </p:nvSpPr>
        <p:spPr/>
        <p:txBody>
          <a:bodyPr/>
          <a:lstStyle/>
          <a:p>
            <a:r>
              <a:rPr lang="en-GB" dirty="0"/>
              <a:t>Intermediate Summary</a:t>
            </a:r>
          </a:p>
        </p:txBody>
      </p:sp>
      <p:sp>
        <p:nvSpPr>
          <p:cNvPr id="7" name="Content Placeholder 6">
            <a:extLst>
              <a:ext uri="{FF2B5EF4-FFF2-40B4-BE49-F238E27FC236}">
                <a16:creationId xmlns:a16="http://schemas.microsoft.com/office/drawing/2014/main" id="{3097CF7B-7F96-D34A-9B5D-3DE273DFB1FD}"/>
              </a:ext>
            </a:extLst>
          </p:cNvPr>
          <p:cNvSpPr>
            <a:spLocks noGrp="1"/>
          </p:cNvSpPr>
          <p:nvPr>
            <p:ph idx="1"/>
          </p:nvPr>
        </p:nvSpPr>
        <p:spPr/>
        <p:txBody>
          <a:bodyPr>
            <a:normAutofit/>
          </a:bodyPr>
          <a:lstStyle/>
          <a:p>
            <a:r>
              <a:rPr lang="en-GB" dirty="0"/>
              <a:t>Incorporating Planning into an actor</a:t>
            </a:r>
          </a:p>
          <a:p>
            <a:pPr lvl="1"/>
            <a:r>
              <a:rPr lang="en-GB" dirty="0"/>
              <a:t>Things that can go wrong while acting</a:t>
            </a:r>
          </a:p>
          <a:p>
            <a:pPr lvl="1"/>
            <a:r>
              <a:rPr lang="en-GB" dirty="0"/>
              <a:t>Algorithms</a:t>
            </a:r>
          </a:p>
          <a:p>
            <a:pPr lvl="2"/>
            <a:r>
              <a:rPr lang="en-GB" dirty="0"/>
              <a:t>Run-Lookahead</a:t>
            </a:r>
          </a:p>
          <a:p>
            <a:pPr lvl="2"/>
            <a:r>
              <a:rPr lang="en-GB" dirty="0"/>
              <a:t>Run-Lazy-Lookahead</a:t>
            </a:r>
          </a:p>
          <a:p>
            <a:pPr lvl="2"/>
            <a:r>
              <a:rPr lang="en-GB" dirty="0"/>
              <a:t>Run-Concurrent-Lookahead</a:t>
            </a:r>
          </a:p>
          <a:p>
            <a:pPr lvl="1"/>
            <a:r>
              <a:rPr lang="en-GB" dirty="0"/>
              <a:t>Lookahead</a:t>
            </a:r>
          </a:p>
          <a:p>
            <a:pPr lvl="2"/>
            <a:r>
              <a:rPr lang="en-GB" dirty="0" err="1"/>
              <a:t>Subgoaling</a:t>
            </a:r>
            <a:endParaRPr lang="en-GB" dirty="0"/>
          </a:p>
          <a:p>
            <a:pPr lvl="2"/>
            <a:r>
              <a:rPr lang="en-GB" dirty="0"/>
              <a:t>Receding-horizon search</a:t>
            </a:r>
          </a:p>
          <a:p>
            <a:pPr lvl="2"/>
            <a:r>
              <a:rPr lang="en-GB" dirty="0"/>
              <a:t>Sampling</a:t>
            </a:r>
          </a:p>
          <a:p>
            <a:endParaRPr lang="en-GB" dirty="0"/>
          </a:p>
          <a:p>
            <a:endParaRPr lang="en-GB" dirty="0"/>
          </a:p>
        </p:txBody>
      </p:sp>
      <p:sp>
        <p:nvSpPr>
          <p:cNvPr id="2" name="Date Placeholder 1">
            <a:extLst>
              <a:ext uri="{FF2B5EF4-FFF2-40B4-BE49-F238E27FC236}">
                <a16:creationId xmlns:a16="http://schemas.microsoft.com/office/drawing/2014/main" id="{739D129E-B591-AE4A-BB1D-8A28961753DD}"/>
              </a:ext>
            </a:extLst>
          </p:cNvPr>
          <p:cNvSpPr>
            <a:spLocks noGrp="1"/>
          </p:cNvSpPr>
          <p:nvPr>
            <p:ph type="dt" sz="half" idx="2"/>
          </p:nvPr>
        </p:nvSpPr>
        <p:spPr/>
        <p:txBody>
          <a:bodyPr/>
          <a:lstStyle/>
          <a:p>
            <a:r>
              <a:rPr lang="de-DE"/>
              <a:t>Deterministic</a:t>
            </a:r>
            <a:endParaRPr lang="de-DE" dirty="0"/>
          </a:p>
        </p:txBody>
      </p:sp>
      <p:sp>
        <p:nvSpPr>
          <p:cNvPr id="3" name="Footer Placeholder 2">
            <a:extLst>
              <a:ext uri="{FF2B5EF4-FFF2-40B4-BE49-F238E27FC236}">
                <a16:creationId xmlns:a16="http://schemas.microsoft.com/office/drawing/2014/main" id="{84776A80-3F67-916E-82B7-82931A4F089C}"/>
              </a:ext>
            </a:extLst>
          </p:cNvPr>
          <p:cNvSpPr>
            <a:spLocks noGrp="1"/>
          </p:cNvSpPr>
          <p:nvPr>
            <p:ph type="ftr" sz="quarter" idx="3"/>
          </p:nvPr>
        </p:nvSpPr>
        <p:spPr/>
        <p:txBody>
          <a:bodyPr/>
          <a:lstStyle/>
          <a:p>
            <a:r>
              <a:rPr lang="en-GB"/>
              <a:t>T. Braun - APA</a:t>
            </a:r>
          </a:p>
        </p:txBody>
      </p:sp>
      <p:sp>
        <p:nvSpPr>
          <p:cNvPr id="5" name="Slide Number Placeholder 4">
            <a:extLst>
              <a:ext uri="{FF2B5EF4-FFF2-40B4-BE49-F238E27FC236}">
                <a16:creationId xmlns:a16="http://schemas.microsoft.com/office/drawing/2014/main" id="{A06FBF5D-A5F7-DF4A-BC11-6CF4FC202CE6}"/>
              </a:ext>
            </a:extLst>
          </p:cNvPr>
          <p:cNvSpPr>
            <a:spLocks noGrp="1"/>
          </p:cNvSpPr>
          <p:nvPr>
            <p:ph type="sldNum" sz="quarter" idx="4"/>
          </p:nvPr>
        </p:nvSpPr>
        <p:spPr/>
        <p:txBody>
          <a:bodyPr/>
          <a:lstStyle/>
          <a:p>
            <a:fld id="{67C9959E-8E6B-B04C-9955-EA096F41CA7A}" type="slidenum">
              <a:rPr lang="en-GB" smtClean="0"/>
              <a:t>129</a:t>
            </a:fld>
            <a:endParaRPr lang="en-GB"/>
          </a:p>
        </p:txBody>
      </p:sp>
    </p:spTree>
    <p:extLst>
      <p:ext uri="{BB962C8B-B14F-4D97-AF65-F5344CB8AC3E}">
        <p14:creationId xmlns:p14="http://schemas.microsoft.com/office/powerpoint/2010/main" val="21537742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04" name="Rectangle 15"/>
          <p:cNvSpPr>
            <a:spLocks noGrp="1" noChangeArrowheads="1"/>
          </p:cNvSpPr>
          <p:nvPr>
            <p:ph type="title"/>
          </p:nvPr>
        </p:nvSpPr>
        <p:spPr>
          <a:noFill/>
        </p:spPr>
        <p:txBody>
          <a:bodyPr>
            <a:normAutofit/>
          </a:bodyPr>
          <a:lstStyle/>
          <a:p>
            <a:pPr eaLnBrk="1" hangingPunct="1"/>
            <a:r>
              <a:rPr lang="en-US" dirty="0"/>
              <a:t>Properties of Objects</a:t>
            </a:r>
          </a:p>
        </p:txBody>
      </p:sp>
      <mc:AlternateContent xmlns:mc="http://schemas.openxmlformats.org/markup-compatibility/2006" xmlns:a14="http://schemas.microsoft.com/office/drawing/2010/main">
        <mc:Choice Requires="a14">
          <p:sp>
            <p:nvSpPr>
              <p:cNvPr id="8193" name="Rectangle 3"/>
              <p:cNvSpPr>
                <a:spLocks noGrp="1" noChangeArrowheads="1"/>
              </p:cNvSpPr>
              <p:nvPr>
                <p:ph idx="1"/>
              </p:nvPr>
            </p:nvSpPr>
            <p:spPr/>
            <p:txBody>
              <a:bodyPr>
                <a:normAutofit/>
              </a:bodyPr>
              <a:lstStyle/>
              <a:p>
                <a:r>
                  <a:rPr lang="en-US" dirty="0"/>
                  <a:t>Define ways to represent properties of objects</a:t>
                </a:r>
              </a:p>
              <a:p>
                <a:pPr lvl="1"/>
                <a:r>
                  <a:rPr lang="en-US" dirty="0"/>
                  <a:t>Two kinds of properties: </a:t>
                </a:r>
                <a:r>
                  <a:rPr lang="en-US" dirty="0">
                    <a:solidFill>
                      <a:schemeClr val="accent1"/>
                    </a:solidFill>
                  </a:rPr>
                  <a:t>rigid</a:t>
                </a:r>
                <a:r>
                  <a:rPr lang="en-US" i="1" dirty="0"/>
                  <a:t> </a:t>
                </a:r>
                <a:r>
                  <a:rPr lang="en-US" dirty="0"/>
                  <a:t>and </a:t>
                </a:r>
                <a:r>
                  <a:rPr lang="en-US" dirty="0">
                    <a:solidFill>
                      <a:schemeClr val="accent1"/>
                    </a:solidFill>
                  </a:rPr>
                  <a:t>varying</a:t>
                </a:r>
              </a:p>
              <a:p>
                <a:pPr lvl="1"/>
                <a:r>
                  <a:rPr lang="en-US" dirty="0"/>
                  <a:t>Sets of rigid properties </a:t>
                </a:r>
                <a14:m>
                  <m:oMath xmlns:m="http://schemas.openxmlformats.org/officeDocument/2006/math">
                    <m:r>
                      <a:rPr lang="en-US" i="1" dirty="0" smtClean="0">
                        <a:latin typeface="Cambria Math" panose="02040503050406030204" pitchFamily="18" charset="0"/>
                      </a:rPr>
                      <m:t>𝑅</m:t>
                    </m:r>
                  </m:oMath>
                </a14:m>
                <a:r>
                  <a:rPr lang="en-US" dirty="0"/>
                  <a:t> and varying properties </a:t>
                </a:r>
                <a14:m>
                  <m:oMath xmlns:m="http://schemas.openxmlformats.org/officeDocument/2006/math">
                    <m:r>
                      <a:rPr lang="en-US" i="1" dirty="0" smtClean="0">
                        <a:latin typeface="Cambria Math" panose="02040503050406030204" pitchFamily="18" charset="0"/>
                      </a:rPr>
                      <m:t>𝑋</m:t>
                    </m:r>
                  </m:oMath>
                </a14:m>
                <a:endParaRPr lang="en-US" dirty="0"/>
              </a:p>
              <a:p>
                <a:r>
                  <a:rPr lang="en-US" dirty="0">
                    <a:solidFill>
                      <a:schemeClr val="accent1"/>
                    </a:solidFill>
                  </a:rPr>
                  <a:t>Rigid</a:t>
                </a:r>
                <a:r>
                  <a:rPr lang="en-US" dirty="0"/>
                  <a:t> </a:t>
                </a:r>
                <a:r>
                  <a:rPr lang="en-US" dirty="0">
                    <a:solidFill>
                      <a:schemeClr val="tx1"/>
                    </a:solidFill>
                  </a:rPr>
                  <a:t>property: </a:t>
                </a:r>
                <a14:m>
                  <m:oMath xmlns:m="http://schemas.openxmlformats.org/officeDocument/2006/math">
                    <m:r>
                      <a:rPr lang="en-US" i="1" dirty="0" smtClean="0">
                        <a:solidFill>
                          <a:schemeClr val="tx1"/>
                        </a:solidFill>
                        <a:latin typeface="Cambria Math" panose="02040503050406030204" pitchFamily="18" charset="0"/>
                      </a:rPr>
                      <m:t>𝑛</m:t>
                    </m:r>
                  </m:oMath>
                </a14:m>
                <a:r>
                  <a:rPr lang="en-US" dirty="0">
                    <a:solidFill>
                      <a:schemeClr val="tx1"/>
                    </a:solidFill>
                  </a:rPr>
                  <a:t>-</a:t>
                </a:r>
                <a:r>
                  <a:rPr lang="en-US" dirty="0" err="1">
                    <a:solidFill>
                      <a:schemeClr val="tx1"/>
                    </a:solidFill>
                  </a:rPr>
                  <a:t>ary</a:t>
                </a:r>
                <a:r>
                  <a:rPr lang="en-US" dirty="0">
                    <a:solidFill>
                      <a:schemeClr val="tx1"/>
                    </a:solidFill>
                  </a:rPr>
                  <a:t> relation </a:t>
                </a:r>
                <a14:m>
                  <m:oMath xmlns:m="http://schemas.openxmlformats.org/officeDocument/2006/math">
                    <m:r>
                      <a:rPr lang="en-US" i="1" dirty="0" smtClean="0">
                        <a:solidFill>
                          <a:schemeClr val="tx1"/>
                        </a:solidFill>
                        <a:latin typeface="Cambria Math" panose="02040503050406030204" pitchFamily="18" charset="0"/>
                      </a:rPr>
                      <m:t>𝑟</m:t>
                    </m:r>
                  </m:oMath>
                </a14:m>
                <a:r>
                  <a:rPr lang="en-US" dirty="0">
                    <a:solidFill>
                      <a:schemeClr val="tx1"/>
                    </a:solidFill>
                  </a:rPr>
                  <a:t> over </a:t>
                </a:r>
                <a14:m>
                  <m:oMath xmlns:m="http://schemas.openxmlformats.org/officeDocument/2006/math">
                    <m:r>
                      <a:rPr lang="en-US" i="1" dirty="0" smtClean="0">
                        <a:solidFill>
                          <a:schemeClr val="tx1"/>
                        </a:solidFill>
                        <a:latin typeface="Cambria Math" panose="02040503050406030204" pitchFamily="18" charset="0"/>
                      </a:rPr>
                      <m:t>𝐵</m:t>
                    </m:r>
                  </m:oMath>
                </a14:m>
                <a:endParaRPr lang="en-US" dirty="0">
                  <a:solidFill>
                    <a:schemeClr val="tx1"/>
                  </a:solidFill>
                </a:endParaRPr>
              </a:p>
              <a:p>
                <a:pPr lvl="1"/>
                <a:r>
                  <a:rPr lang="en-US" dirty="0">
                    <a:solidFill>
                      <a:schemeClr val="tx1"/>
                    </a:solidFill>
                  </a:rPr>
                  <a:t>Stays the same in every state</a:t>
                </a:r>
              </a:p>
              <a:p>
                <a:pPr lvl="1"/>
                <a:r>
                  <a:rPr lang="en-US" dirty="0">
                    <a:solidFill>
                      <a:schemeClr val="tx1"/>
                    </a:solidFill>
                  </a:rPr>
                  <a:t>Representation</a:t>
                </a:r>
              </a:p>
              <a:p>
                <a:pPr lvl="2"/>
                <a:r>
                  <a:rPr lang="en-US" dirty="0">
                    <a:solidFill>
                      <a:schemeClr val="tx1"/>
                    </a:solidFill>
                    <a:cs typeface="Times New Roman"/>
                  </a:rPr>
                  <a:t>As a mathematical relation</a:t>
                </a:r>
                <a:endParaRPr lang="en-US" dirty="0">
                  <a:solidFill>
                    <a:schemeClr val="tx1"/>
                  </a:solidFill>
                </a:endParaRPr>
              </a:p>
              <a:p>
                <a:pPr lvl="3"/>
                <a14:m>
                  <m:oMath xmlns:m="http://schemas.openxmlformats.org/officeDocument/2006/math">
                    <m:r>
                      <a:rPr lang="en-US" i="1" dirty="0" smtClean="0">
                        <a:solidFill>
                          <a:schemeClr val="tx1"/>
                        </a:solidFill>
                        <a:latin typeface="Cambria Math" panose="02040503050406030204" pitchFamily="18" charset="0"/>
                      </a:rPr>
                      <m:t>𝑎𝑑𝑗</m:t>
                    </m:r>
                    <m:r>
                      <a:rPr lang="en-US" i="1" dirty="0">
                        <a:solidFill>
                          <a:schemeClr val="tx1"/>
                        </a:solidFill>
                        <a:latin typeface="Cambria Math" panose="02040503050406030204" pitchFamily="18" charset="0"/>
                        <a:cs typeface="Times New Roman"/>
                      </a:rPr>
                      <m:t> = {(</m:t>
                    </m:r>
                    <m:r>
                      <a:rPr lang="en-US" i="1" dirty="0">
                        <a:solidFill>
                          <a:schemeClr val="tx1"/>
                        </a:solidFill>
                        <a:latin typeface="Cambria Math" panose="02040503050406030204" pitchFamily="18" charset="0"/>
                      </a:rPr>
                      <m:t>𝑑</m:t>
                    </m:r>
                    <m:r>
                      <a:rPr lang="en-US" i="1" dirty="0">
                        <a:solidFill>
                          <a:schemeClr val="tx1"/>
                        </a:solidFill>
                        <a:latin typeface="Cambria Math" panose="02040503050406030204" pitchFamily="18" charset="0"/>
                      </a:rPr>
                      <m:t>1,</m:t>
                    </m:r>
                    <m:r>
                      <a:rPr lang="en-US" i="1" dirty="0">
                        <a:solidFill>
                          <a:schemeClr val="tx1"/>
                        </a:solidFill>
                        <a:latin typeface="Cambria Math" panose="02040503050406030204" pitchFamily="18" charset="0"/>
                      </a:rPr>
                      <m:t>𝑑</m:t>
                    </m:r>
                    <m:r>
                      <a:rPr lang="en-US" i="1" dirty="0">
                        <a:solidFill>
                          <a:schemeClr val="tx1"/>
                        </a:solidFill>
                        <a:latin typeface="Cambria Math" panose="02040503050406030204" pitchFamily="18" charset="0"/>
                      </a:rPr>
                      <m:t>2), (</m:t>
                    </m:r>
                    <m:r>
                      <a:rPr lang="en-US" i="1" dirty="0">
                        <a:solidFill>
                          <a:schemeClr val="tx1"/>
                        </a:solidFill>
                        <a:latin typeface="Cambria Math" panose="02040503050406030204" pitchFamily="18" charset="0"/>
                      </a:rPr>
                      <m:t>𝑑</m:t>
                    </m:r>
                    <m:r>
                      <a:rPr lang="en-US" i="1" dirty="0">
                        <a:solidFill>
                          <a:schemeClr val="tx1"/>
                        </a:solidFill>
                        <a:latin typeface="Cambria Math" panose="02040503050406030204" pitchFamily="18" charset="0"/>
                      </a:rPr>
                      <m:t>2,</m:t>
                    </m:r>
                    <m:r>
                      <a:rPr lang="en-US" i="1" dirty="0">
                        <a:solidFill>
                          <a:schemeClr val="tx1"/>
                        </a:solidFill>
                        <a:latin typeface="Cambria Math" panose="02040503050406030204" pitchFamily="18" charset="0"/>
                      </a:rPr>
                      <m:t>𝑑</m:t>
                    </m:r>
                    <m:r>
                      <a:rPr lang="en-US" i="1" dirty="0">
                        <a:solidFill>
                          <a:schemeClr val="tx1"/>
                        </a:solidFill>
                        <a:latin typeface="Cambria Math" panose="02040503050406030204" pitchFamily="18" charset="0"/>
                      </a:rPr>
                      <m:t>1), (</m:t>
                    </m:r>
                    <m:r>
                      <a:rPr lang="en-US" i="1" dirty="0">
                        <a:solidFill>
                          <a:schemeClr val="tx1"/>
                        </a:solidFill>
                        <a:latin typeface="Cambria Math" panose="02040503050406030204" pitchFamily="18" charset="0"/>
                      </a:rPr>
                      <m:t>𝑑</m:t>
                    </m:r>
                    <m:r>
                      <a:rPr lang="en-US" i="1" dirty="0">
                        <a:solidFill>
                          <a:schemeClr val="tx1"/>
                        </a:solidFill>
                        <a:latin typeface="Cambria Math" panose="02040503050406030204" pitchFamily="18" charset="0"/>
                      </a:rPr>
                      <m:t>1,</m:t>
                    </m:r>
                    <m:r>
                      <a:rPr lang="en-US" i="1" dirty="0">
                        <a:solidFill>
                          <a:schemeClr val="tx1"/>
                        </a:solidFill>
                        <a:latin typeface="Cambria Math" panose="02040503050406030204" pitchFamily="18" charset="0"/>
                      </a:rPr>
                      <m:t>𝑑</m:t>
                    </m:r>
                    <m:r>
                      <a:rPr lang="en-US" i="1" dirty="0">
                        <a:solidFill>
                          <a:schemeClr val="tx1"/>
                        </a:solidFill>
                        <a:latin typeface="Cambria Math" panose="02040503050406030204" pitchFamily="18" charset="0"/>
                      </a:rPr>
                      <m:t>3), (</m:t>
                    </m:r>
                    <m:r>
                      <a:rPr lang="en-US" i="1" dirty="0">
                        <a:solidFill>
                          <a:schemeClr val="tx1"/>
                        </a:solidFill>
                        <a:latin typeface="Cambria Math" panose="02040503050406030204" pitchFamily="18" charset="0"/>
                      </a:rPr>
                      <m:t>𝑑</m:t>
                    </m:r>
                    <m:r>
                      <a:rPr lang="en-US" i="1" dirty="0">
                        <a:solidFill>
                          <a:schemeClr val="tx1"/>
                        </a:solidFill>
                        <a:latin typeface="Cambria Math" panose="02040503050406030204" pitchFamily="18" charset="0"/>
                      </a:rPr>
                      <m:t>3,</m:t>
                    </m:r>
                    <m:r>
                      <a:rPr lang="en-US" i="1" dirty="0">
                        <a:solidFill>
                          <a:schemeClr val="tx1"/>
                        </a:solidFill>
                        <a:latin typeface="Cambria Math" panose="02040503050406030204" pitchFamily="18" charset="0"/>
                      </a:rPr>
                      <m:t>𝑑</m:t>
                    </m:r>
                    <m:r>
                      <a:rPr lang="en-US" i="1" dirty="0">
                        <a:solidFill>
                          <a:schemeClr val="tx1"/>
                        </a:solidFill>
                        <a:latin typeface="Cambria Math" panose="02040503050406030204" pitchFamily="18" charset="0"/>
                      </a:rPr>
                      <m:t>1)}</m:t>
                    </m:r>
                  </m:oMath>
                </a14:m>
                <a:endParaRPr lang="en-US" dirty="0">
                  <a:solidFill>
                    <a:schemeClr val="tx1"/>
                  </a:solidFill>
                  <a:cs typeface="Times New Roman"/>
                </a:endParaRPr>
              </a:p>
              <a:p>
                <a:pPr lvl="2">
                  <a:tabLst>
                    <a:tab pos="681038" algn="l"/>
                    <a:tab pos="2514600" algn="l"/>
                  </a:tabLst>
                </a:pPr>
                <a:r>
                  <a:rPr lang="en-US" dirty="0">
                    <a:solidFill>
                      <a:schemeClr val="tx1"/>
                    </a:solidFill>
                  </a:rPr>
                  <a:t>As a set of ground atoms</a:t>
                </a:r>
                <a:endParaRPr lang="en-US" baseline="30000" dirty="0">
                  <a:solidFill>
                    <a:schemeClr val="tx1"/>
                  </a:solidFill>
                </a:endParaRPr>
              </a:p>
              <a:p>
                <a:pPr lvl="3">
                  <a:tabLst>
                    <a:tab pos="681038" algn="l"/>
                    <a:tab pos="2514600" algn="l"/>
                  </a:tabLst>
                </a:pPr>
                <a14:m>
                  <m:oMath xmlns:m="http://schemas.openxmlformats.org/officeDocument/2006/math">
                    <m:r>
                      <a:rPr lang="en-US" i="1" dirty="0" smtClean="0">
                        <a:solidFill>
                          <a:schemeClr val="tx1"/>
                        </a:solidFill>
                        <a:latin typeface="Cambria Math" panose="02040503050406030204" pitchFamily="18" charset="0"/>
                        <a:cs typeface="Calibri"/>
                      </a:rPr>
                      <m:t>𝑎𝑑𝑗</m:t>
                    </m:r>
                    <m:d>
                      <m:dPr>
                        <m:ctrlPr>
                          <a:rPr lang="en-US" i="1" dirty="0" smtClean="0">
                            <a:solidFill>
                              <a:schemeClr val="tx1"/>
                            </a:solidFill>
                            <a:latin typeface="Cambria Math" panose="02040503050406030204" pitchFamily="18" charset="0"/>
                            <a:cs typeface="Calibri"/>
                          </a:rPr>
                        </m:ctrlPr>
                      </m:dPr>
                      <m:e>
                        <m:r>
                          <a:rPr lang="en-US" i="1" dirty="0" smtClean="0">
                            <a:solidFill>
                              <a:schemeClr val="tx1"/>
                            </a:solidFill>
                            <a:latin typeface="Cambria Math" panose="02040503050406030204" pitchFamily="18" charset="0"/>
                            <a:cs typeface="Calibri"/>
                          </a:rPr>
                          <m:t>𝑑</m:t>
                        </m:r>
                        <m:r>
                          <a:rPr lang="en-US" i="1" dirty="0" smtClean="0">
                            <a:solidFill>
                              <a:schemeClr val="tx1"/>
                            </a:solidFill>
                            <a:latin typeface="Cambria Math" panose="02040503050406030204" pitchFamily="18" charset="0"/>
                            <a:cs typeface="Calibri"/>
                          </a:rPr>
                          <m:t>1,</m:t>
                        </m:r>
                        <m:r>
                          <a:rPr lang="en-US" i="1" dirty="0" smtClean="0">
                            <a:solidFill>
                              <a:schemeClr val="tx1"/>
                            </a:solidFill>
                            <a:latin typeface="Cambria Math" panose="02040503050406030204" pitchFamily="18" charset="0"/>
                            <a:cs typeface="Calibri"/>
                          </a:rPr>
                          <m:t>𝑑</m:t>
                        </m:r>
                        <m:r>
                          <a:rPr lang="en-US" i="1" dirty="0" smtClean="0">
                            <a:solidFill>
                              <a:schemeClr val="tx1"/>
                            </a:solidFill>
                            <a:latin typeface="Cambria Math" panose="02040503050406030204" pitchFamily="18" charset="0"/>
                            <a:cs typeface="Calibri"/>
                          </a:rPr>
                          <m:t>2</m:t>
                        </m:r>
                      </m:e>
                    </m:d>
                    <m:r>
                      <a:rPr lang="en-US" i="1" dirty="0" smtClean="0">
                        <a:solidFill>
                          <a:schemeClr val="tx1"/>
                        </a:solidFill>
                        <a:latin typeface="Cambria Math" panose="02040503050406030204" pitchFamily="18" charset="0"/>
                        <a:cs typeface="Calibri"/>
                      </a:rPr>
                      <m:t>, </m:t>
                    </m:r>
                    <m:r>
                      <a:rPr lang="en-US" i="1" dirty="0" smtClean="0">
                        <a:solidFill>
                          <a:schemeClr val="tx1"/>
                        </a:solidFill>
                        <a:latin typeface="Cambria Math" panose="02040503050406030204" pitchFamily="18" charset="0"/>
                        <a:cs typeface="Calibri"/>
                      </a:rPr>
                      <m:t>𝑎𝑑𝑗</m:t>
                    </m:r>
                    <m:d>
                      <m:dPr>
                        <m:ctrlPr>
                          <a:rPr lang="en-US" i="1" dirty="0" smtClean="0">
                            <a:solidFill>
                              <a:schemeClr val="tx1"/>
                            </a:solidFill>
                            <a:latin typeface="Cambria Math" panose="02040503050406030204" pitchFamily="18" charset="0"/>
                            <a:cs typeface="Calibri"/>
                          </a:rPr>
                        </m:ctrlPr>
                      </m:dPr>
                      <m:e>
                        <m:r>
                          <a:rPr lang="en-US" i="1" dirty="0" smtClean="0">
                            <a:solidFill>
                              <a:schemeClr val="tx1"/>
                            </a:solidFill>
                            <a:latin typeface="Cambria Math" panose="02040503050406030204" pitchFamily="18" charset="0"/>
                            <a:cs typeface="Calibri"/>
                          </a:rPr>
                          <m:t>𝑑</m:t>
                        </m:r>
                        <m:r>
                          <a:rPr lang="en-US" i="1" dirty="0" smtClean="0">
                            <a:solidFill>
                              <a:schemeClr val="tx1"/>
                            </a:solidFill>
                            <a:latin typeface="Cambria Math" panose="02040503050406030204" pitchFamily="18" charset="0"/>
                            <a:cs typeface="Calibri"/>
                          </a:rPr>
                          <m:t>2,</m:t>
                        </m:r>
                        <m:r>
                          <a:rPr lang="en-US" i="1" dirty="0" smtClean="0">
                            <a:solidFill>
                              <a:schemeClr val="tx1"/>
                            </a:solidFill>
                            <a:latin typeface="Cambria Math" panose="02040503050406030204" pitchFamily="18" charset="0"/>
                            <a:cs typeface="Calibri"/>
                          </a:rPr>
                          <m:t>𝑑</m:t>
                        </m:r>
                        <m:r>
                          <a:rPr lang="en-US" i="1" dirty="0" smtClean="0">
                            <a:solidFill>
                              <a:schemeClr val="tx1"/>
                            </a:solidFill>
                            <a:latin typeface="Cambria Math" panose="02040503050406030204" pitchFamily="18" charset="0"/>
                            <a:cs typeface="Calibri"/>
                          </a:rPr>
                          <m:t>1</m:t>
                        </m:r>
                      </m:e>
                    </m:d>
                    <m:r>
                      <a:rPr lang="de-DE" b="0" i="1" dirty="0" smtClean="0">
                        <a:solidFill>
                          <a:schemeClr val="tx1"/>
                        </a:solidFill>
                        <a:latin typeface="Cambria Math" panose="02040503050406030204" pitchFamily="18" charset="0"/>
                        <a:cs typeface="Calibri"/>
                      </a:rPr>
                      <m:t>,</m:t>
                    </m:r>
                    <m:r>
                      <a:rPr lang="en-US" i="1" dirty="0" smtClean="0">
                        <a:solidFill>
                          <a:schemeClr val="tx1"/>
                        </a:solidFill>
                        <a:latin typeface="Cambria Math" panose="02040503050406030204" pitchFamily="18" charset="0"/>
                        <a:cs typeface="Calibri"/>
                      </a:rPr>
                      <m:t>𝑎𝑑𝑗</m:t>
                    </m:r>
                    <m:r>
                      <a:rPr lang="en-US" i="1" dirty="0" smtClean="0">
                        <a:solidFill>
                          <a:schemeClr val="tx1"/>
                        </a:solidFill>
                        <a:latin typeface="Cambria Math" panose="02040503050406030204" pitchFamily="18" charset="0"/>
                        <a:cs typeface="Calibri"/>
                      </a:rPr>
                      <m:t> (</m:t>
                    </m:r>
                    <m:r>
                      <a:rPr lang="en-US" i="1" dirty="0" smtClean="0">
                        <a:solidFill>
                          <a:schemeClr val="tx1"/>
                        </a:solidFill>
                        <a:latin typeface="Cambria Math" panose="02040503050406030204" pitchFamily="18" charset="0"/>
                        <a:cs typeface="Calibri"/>
                      </a:rPr>
                      <m:t>𝑑</m:t>
                    </m:r>
                    <m:r>
                      <a:rPr lang="en-US" i="1" dirty="0" smtClean="0">
                        <a:solidFill>
                          <a:schemeClr val="tx1"/>
                        </a:solidFill>
                        <a:latin typeface="Cambria Math" panose="02040503050406030204" pitchFamily="18" charset="0"/>
                        <a:cs typeface="Calibri"/>
                      </a:rPr>
                      <m:t>1,</m:t>
                    </m:r>
                    <m:r>
                      <a:rPr lang="en-US" i="1" dirty="0" smtClean="0">
                        <a:solidFill>
                          <a:schemeClr val="tx1"/>
                        </a:solidFill>
                        <a:latin typeface="Cambria Math" panose="02040503050406030204" pitchFamily="18" charset="0"/>
                        <a:cs typeface="Calibri"/>
                      </a:rPr>
                      <m:t>𝑑</m:t>
                    </m:r>
                    <m:r>
                      <a:rPr lang="en-US" i="1" dirty="0" smtClean="0">
                        <a:solidFill>
                          <a:schemeClr val="tx1"/>
                        </a:solidFill>
                        <a:latin typeface="Cambria Math" panose="02040503050406030204" pitchFamily="18" charset="0"/>
                        <a:cs typeface="Calibri"/>
                      </a:rPr>
                      <m:t>3), </m:t>
                    </m:r>
                    <m:r>
                      <a:rPr lang="en-US" i="1" dirty="0" smtClean="0">
                        <a:solidFill>
                          <a:schemeClr val="tx1"/>
                        </a:solidFill>
                        <a:latin typeface="Cambria Math" panose="02040503050406030204" pitchFamily="18" charset="0"/>
                        <a:cs typeface="Calibri"/>
                      </a:rPr>
                      <m:t>𝑎𝑑𝑗</m:t>
                    </m:r>
                    <m:r>
                      <a:rPr lang="en-US" i="1" dirty="0" smtClean="0">
                        <a:solidFill>
                          <a:schemeClr val="tx1"/>
                        </a:solidFill>
                        <a:latin typeface="Cambria Math" panose="02040503050406030204" pitchFamily="18" charset="0"/>
                        <a:cs typeface="Calibri"/>
                      </a:rPr>
                      <m:t> (</m:t>
                    </m:r>
                    <m:r>
                      <a:rPr lang="en-US" i="1" dirty="0" smtClean="0">
                        <a:solidFill>
                          <a:schemeClr val="tx1"/>
                        </a:solidFill>
                        <a:latin typeface="Cambria Math" panose="02040503050406030204" pitchFamily="18" charset="0"/>
                        <a:cs typeface="Calibri"/>
                      </a:rPr>
                      <m:t>𝑑</m:t>
                    </m:r>
                    <m:r>
                      <a:rPr lang="en-US" i="1" dirty="0" smtClean="0">
                        <a:solidFill>
                          <a:schemeClr val="tx1"/>
                        </a:solidFill>
                        <a:latin typeface="Cambria Math" panose="02040503050406030204" pitchFamily="18" charset="0"/>
                        <a:cs typeface="Calibri"/>
                      </a:rPr>
                      <m:t>3,</m:t>
                    </m:r>
                    <m:r>
                      <a:rPr lang="en-US" i="1" dirty="0" smtClean="0">
                        <a:solidFill>
                          <a:schemeClr val="tx1"/>
                        </a:solidFill>
                        <a:latin typeface="Cambria Math" panose="02040503050406030204" pitchFamily="18" charset="0"/>
                        <a:cs typeface="Calibri"/>
                      </a:rPr>
                      <m:t>𝑑</m:t>
                    </m:r>
                    <m:r>
                      <a:rPr lang="en-US" i="1" dirty="0" smtClean="0">
                        <a:solidFill>
                          <a:schemeClr val="tx1"/>
                        </a:solidFill>
                        <a:latin typeface="Cambria Math" panose="02040503050406030204" pitchFamily="18" charset="0"/>
                        <a:cs typeface="Calibri"/>
                      </a:rPr>
                      <m:t>1)</m:t>
                    </m:r>
                  </m:oMath>
                </a14:m>
                <a:r>
                  <a:rPr lang="en-US" dirty="0">
                    <a:solidFill>
                      <a:schemeClr val="tx1"/>
                    </a:solidFill>
                    <a:cs typeface="Calibri"/>
                  </a:rPr>
                  <a:t>  </a:t>
                </a:r>
              </a:p>
            </p:txBody>
          </p:sp>
        </mc:Choice>
        <mc:Fallback xmlns="">
          <p:sp>
            <p:nvSpPr>
              <p:cNvPr id="8193" name="Rectangle 3"/>
              <p:cNvSpPr>
                <a:spLocks noGrp="1" noRot="1" noChangeAspect="1" noMove="1" noResize="1" noEditPoints="1" noAdjustHandles="1" noChangeArrowheads="1" noChangeShapeType="1" noTextEdit="1"/>
              </p:cNvSpPr>
              <p:nvPr>
                <p:ph idx="1"/>
              </p:nvPr>
            </p:nvSpPr>
            <p:spPr>
              <a:blipFill>
                <a:blip r:embed="rId3"/>
                <a:stretch>
                  <a:fillRect l="-1549" t="-2985"/>
                </a:stretch>
              </a:blipFill>
            </p:spPr>
            <p:txBody>
              <a:bodyPr/>
              <a:lstStyle/>
              <a:p>
                <a:r>
                  <a:rPr lang="en-DE">
                    <a:noFill/>
                  </a:rPr>
                  <a:t> </a:t>
                </a:r>
              </a:p>
            </p:txBody>
          </p:sp>
        </mc:Fallback>
      </mc:AlternateContent>
      <p:sp>
        <p:nvSpPr>
          <p:cNvPr id="3" name="Date Placeholder 2">
            <a:extLst>
              <a:ext uri="{FF2B5EF4-FFF2-40B4-BE49-F238E27FC236}">
                <a16:creationId xmlns:a16="http://schemas.microsoft.com/office/drawing/2014/main" id="{1B6C7B12-4169-4E46-A1E2-395EB54EF867}"/>
              </a:ext>
            </a:extLst>
          </p:cNvPr>
          <p:cNvSpPr>
            <a:spLocks noGrp="1"/>
          </p:cNvSpPr>
          <p:nvPr>
            <p:ph type="dt" sz="half" idx="2"/>
          </p:nvPr>
        </p:nvSpPr>
        <p:spPr/>
        <p:txBody>
          <a:bodyPr/>
          <a:lstStyle/>
          <a:p>
            <a:r>
              <a:rPr lang="de-DE"/>
              <a:t>Deterministic</a:t>
            </a:r>
            <a:endParaRPr lang="de-DE" dirty="0"/>
          </a:p>
        </p:txBody>
      </p:sp>
      <p:sp>
        <p:nvSpPr>
          <p:cNvPr id="76" name="Footer Placeholder 75">
            <a:extLst>
              <a:ext uri="{FF2B5EF4-FFF2-40B4-BE49-F238E27FC236}">
                <a16:creationId xmlns:a16="http://schemas.microsoft.com/office/drawing/2014/main" id="{4157247A-45A1-E1E0-3DB3-886E4C5AF006}"/>
              </a:ext>
            </a:extLst>
          </p:cNvPr>
          <p:cNvSpPr>
            <a:spLocks noGrp="1"/>
          </p:cNvSpPr>
          <p:nvPr>
            <p:ph type="ftr" sz="quarter" idx="3"/>
          </p:nvPr>
        </p:nvSpPr>
        <p:spPr/>
        <p:txBody>
          <a:bodyPr/>
          <a:lstStyle/>
          <a:p>
            <a:r>
              <a:rPr lang="en-GB"/>
              <a:t>T. Braun - APA</a:t>
            </a:r>
          </a:p>
        </p:txBody>
      </p:sp>
      <p:sp>
        <p:nvSpPr>
          <p:cNvPr id="2" name="Slide Number Placeholder 1">
            <a:extLst>
              <a:ext uri="{FF2B5EF4-FFF2-40B4-BE49-F238E27FC236}">
                <a16:creationId xmlns:a16="http://schemas.microsoft.com/office/drawing/2014/main" id="{1846A03C-95D9-AD49-940D-BAC372203F3E}"/>
              </a:ext>
            </a:extLst>
          </p:cNvPr>
          <p:cNvSpPr>
            <a:spLocks noGrp="1"/>
          </p:cNvSpPr>
          <p:nvPr>
            <p:ph type="sldNum" sz="quarter" idx="4"/>
          </p:nvPr>
        </p:nvSpPr>
        <p:spPr/>
        <p:txBody>
          <a:bodyPr/>
          <a:lstStyle/>
          <a:p>
            <a:fld id="{67C9959E-8E6B-B04C-9955-EA096F41CA7A}" type="slidenum">
              <a:rPr lang="en-GB" smtClean="0"/>
              <a:t>13</a:t>
            </a:fld>
            <a:endParaRPr lang="en-GB"/>
          </a:p>
        </p:txBody>
      </p:sp>
      <p:grpSp>
        <p:nvGrpSpPr>
          <p:cNvPr id="4" name="Group 3">
            <a:extLst>
              <a:ext uri="{FF2B5EF4-FFF2-40B4-BE49-F238E27FC236}">
                <a16:creationId xmlns:a16="http://schemas.microsoft.com/office/drawing/2014/main" id="{F9AA241A-BED9-A379-F386-61020FE1F26E}"/>
              </a:ext>
            </a:extLst>
          </p:cNvPr>
          <p:cNvGrpSpPr/>
          <p:nvPr/>
        </p:nvGrpSpPr>
        <p:grpSpPr>
          <a:xfrm>
            <a:off x="7713964" y="4551040"/>
            <a:ext cx="4021389" cy="1354874"/>
            <a:chOff x="4198596" y="2859146"/>
            <a:chExt cx="4021389" cy="1354874"/>
          </a:xfrm>
        </p:grpSpPr>
        <p:sp>
          <p:nvSpPr>
            <p:cNvPr id="5" name="Rectangle 891">
              <a:extLst>
                <a:ext uri="{FF2B5EF4-FFF2-40B4-BE49-F238E27FC236}">
                  <a16:creationId xmlns:a16="http://schemas.microsoft.com/office/drawing/2014/main" id="{957126F4-EE2B-9484-82ED-F91177904CD6}"/>
                </a:ext>
              </a:extLst>
            </p:cNvPr>
            <p:cNvSpPr>
              <a:spLocks noChangeArrowheads="1"/>
            </p:cNvSpPr>
            <p:nvPr/>
          </p:nvSpPr>
          <p:spPr bwMode="auto">
            <a:xfrm>
              <a:off x="5124789" y="3530277"/>
              <a:ext cx="65" cy="276999"/>
            </a:xfrm>
            <a:prstGeom prst="rect">
              <a:avLst/>
            </a:prstGeom>
            <a:solidFill>
              <a:srgbClr val="89D3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endParaRPr lang="en-US" b="1" dirty="0">
                <a:latin typeface="Calibri"/>
                <a:ea typeface="Calibri"/>
                <a:cs typeface="Calibri"/>
              </a:endParaRPr>
            </a:p>
          </p:txBody>
        </p:sp>
        <p:sp>
          <p:nvSpPr>
            <p:cNvPr id="6" name="Rectangle 891">
              <a:extLst>
                <a:ext uri="{FF2B5EF4-FFF2-40B4-BE49-F238E27FC236}">
                  <a16:creationId xmlns:a16="http://schemas.microsoft.com/office/drawing/2014/main" id="{A3A5B2A6-DA57-E1BF-A9C2-8BDD8CB95739}"/>
                </a:ext>
              </a:extLst>
            </p:cNvPr>
            <p:cNvSpPr>
              <a:spLocks noChangeArrowheads="1"/>
            </p:cNvSpPr>
            <p:nvPr/>
          </p:nvSpPr>
          <p:spPr bwMode="auto">
            <a:xfrm>
              <a:off x="7128692" y="3594134"/>
              <a:ext cx="65" cy="276999"/>
            </a:xfrm>
            <a:prstGeom prst="rect">
              <a:avLst/>
            </a:prstGeom>
            <a:solidFill>
              <a:srgbClr val="FAC09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endParaRPr lang="en-US" b="1" dirty="0">
                <a:latin typeface="Calibri"/>
                <a:ea typeface="Calibri"/>
                <a:cs typeface="Calibri"/>
              </a:endParaRPr>
            </a:p>
          </p:txBody>
        </p:sp>
        <p:grpSp>
          <p:nvGrpSpPr>
            <p:cNvPr id="7" name="Group 6">
              <a:extLst>
                <a:ext uri="{FF2B5EF4-FFF2-40B4-BE49-F238E27FC236}">
                  <a16:creationId xmlns:a16="http://schemas.microsoft.com/office/drawing/2014/main" id="{EEFF66E7-C0BC-AD3D-2678-3F74FE743393}"/>
                </a:ext>
              </a:extLst>
            </p:cNvPr>
            <p:cNvGrpSpPr/>
            <p:nvPr/>
          </p:nvGrpSpPr>
          <p:grpSpPr>
            <a:xfrm>
              <a:off x="4728546" y="2859146"/>
              <a:ext cx="1748270" cy="801164"/>
              <a:chOff x="1152149" y="2292224"/>
              <a:chExt cx="2428155" cy="1112728"/>
            </a:xfrm>
          </p:grpSpPr>
          <p:sp>
            <p:nvSpPr>
              <p:cNvPr id="72" name="Line 853">
                <a:extLst>
                  <a:ext uri="{FF2B5EF4-FFF2-40B4-BE49-F238E27FC236}">
                    <a16:creationId xmlns:a16="http://schemas.microsoft.com/office/drawing/2014/main" id="{66BB79E2-46B3-919D-6C1F-9C3619B2A43E}"/>
                  </a:ext>
                </a:extLst>
              </p:cNvPr>
              <p:cNvSpPr>
                <a:spLocks noChangeShapeType="1"/>
              </p:cNvSpPr>
              <p:nvPr/>
            </p:nvSpPr>
            <p:spPr bwMode="auto">
              <a:xfrm>
                <a:off x="1152149" y="3398894"/>
                <a:ext cx="822960" cy="6058"/>
              </a:xfrm>
              <a:prstGeom prst="line">
                <a:avLst/>
              </a:prstGeom>
              <a:noFill/>
              <a:ln w="9525">
                <a:solidFill>
                  <a:schemeClr val="tx1"/>
                </a:solidFill>
                <a:round/>
                <a:headEnd/>
                <a:tailEnd/>
              </a:ln>
              <a:scene3d>
                <a:camera prst="legacyObliqueTopRight">
                  <a:rot lat="60000" lon="0" rev="0"/>
                </a:camera>
                <a:lightRig rig="legacyFlat3" dir="l"/>
              </a:scene3d>
              <a:sp3d extrusionH="2095500" contourW="6350" prstMaterial="legacyPlastic">
                <a:bevelT w="13500" h="13500" prst="angle"/>
                <a:bevelB w="13500" h="13500" prst="angle"/>
                <a:extrusionClr>
                  <a:srgbClr val="EBE6DB"/>
                </a:extrusionClr>
              </a:sp3d>
              <a:extLst>
                <a:ext uri="{909E8E84-426E-40dd-AFC4-6F175D3DCCD1}">
                  <a14:hiddenFill xmlns="" xmlns:a14="http://schemas.microsoft.com/office/drawing/2010/main">
                    <a:noFill/>
                  </a14:hiddenFill>
                </a:ext>
              </a:extLst>
            </p:spPr>
            <p:txBody>
              <a:bodyPr wrap="none" anchor="ctr">
                <a:flatTx/>
              </a:bodyPr>
              <a:lstStyle/>
              <a:p>
                <a:endParaRPr lang="en-US" dirty="0">
                  <a:latin typeface="Calibri"/>
                  <a:ea typeface="Times New Roman"/>
                  <a:cs typeface="Calibri"/>
                </a:endParaRPr>
              </a:p>
            </p:txBody>
          </p:sp>
          <p:cxnSp>
            <p:nvCxnSpPr>
              <p:cNvPr id="73" name="Straight Connector 72">
                <a:extLst>
                  <a:ext uri="{FF2B5EF4-FFF2-40B4-BE49-F238E27FC236}">
                    <a16:creationId xmlns:a16="http://schemas.microsoft.com/office/drawing/2014/main" id="{E91D04A7-0062-C3E3-D86D-80C0D0AFA2D8}"/>
                  </a:ext>
                </a:extLst>
              </p:cNvPr>
              <p:cNvCxnSpPr/>
              <p:nvPr/>
            </p:nvCxnSpPr>
            <p:spPr>
              <a:xfrm>
                <a:off x="2180139" y="2292224"/>
                <a:ext cx="113385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74" name="Freeform 860">
                <a:extLst>
                  <a:ext uri="{FF2B5EF4-FFF2-40B4-BE49-F238E27FC236}">
                    <a16:creationId xmlns:a16="http://schemas.microsoft.com/office/drawing/2014/main" id="{B6EA3DFE-2B4C-A676-FDF5-766139CDBCF3}"/>
                  </a:ext>
                </a:extLst>
              </p:cNvPr>
              <p:cNvSpPr>
                <a:spLocks/>
              </p:cNvSpPr>
              <p:nvPr/>
            </p:nvSpPr>
            <p:spPr bwMode="auto">
              <a:xfrm>
                <a:off x="2604677" y="2352547"/>
                <a:ext cx="393192" cy="37765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75" name="Freeform 860">
                <a:extLst>
                  <a:ext uri="{FF2B5EF4-FFF2-40B4-BE49-F238E27FC236}">
                    <a16:creationId xmlns:a16="http://schemas.microsoft.com/office/drawing/2014/main" id="{E9DDF4FA-0301-D9DB-25AE-BCAB282EB7BA}"/>
                  </a:ext>
                </a:extLst>
              </p:cNvPr>
              <p:cNvSpPr>
                <a:spLocks/>
              </p:cNvSpPr>
              <p:nvPr/>
            </p:nvSpPr>
            <p:spPr bwMode="auto">
              <a:xfrm>
                <a:off x="2366898" y="2303564"/>
                <a:ext cx="1213406" cy="42976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cxnSp>
          <p:nvCxnSpPr>
            <p:cNvPr id="8" name="Straight Connector 7">
              <a:extLst>
                <a:ext uri="{FF2B5EF4-FFF2-40B4-BE49-F238E27FC236}">
                  <a16:creationId xmlns:a16="http://schemas.microsoft.com/office/drawing/2014/main" id="{5A13AC2D-2A4F-ED46-3523-8CEC31542A87}"/>
                </a:ext>
              </a:extLst>
            </p:cNvPr>
            <p:cNvCxnSpPr/>
            <p:nvPr/>
          </p:nvCxnSpPr>
          <p:spPr>
            <a:xfrm>
              <a:off x="6181341" y="3686823"/>
              <a:ext cx="658367"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9" name="Freeform 860">
              <a:extLst>
                <a:ext uri="{FF2B5EF4-FFF2-40B4-BE49-F238E27FC236}">
                  <a16:creationId xmlns:a16="http://schemas.microsoft.com/office/drawing/2014/main" id="{81F44467-6666-3CF3-EAB2-E4AC7D2D4B09}"/>
                </a:ext>
              </a:extLst>
            </p:cNvPr>
            <p:cNvSpPr>
              <a:spLocks/>
            </p:cNvSpPr>
            <p:nvPr/>
          </p:nvSpPr>
          <p:spPr bwMode="auto">
            <a:xfrm>
              <a:off x="5858581" y="3730256"/>
              <a:ext cx="888796" cy="27190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10" name="Freeform 860">
              <a:extLst>
                <a:ext uri="{FF2B5EF4-FFF2-40B4-BE49-F238E27FC236}">
                  <a16:creationId xmlns:a16="http://schemas.microsoft.com/office/drawing/2014/main" id="{016E106A-35E6-147E-2E27-3CEC6B58A28C}"/>
                </a:ext>
              </a:extLst>
            </p:cNvPr>
            <p:cNvSpPr>
              <a:spLocks/>
            </p:cNvSpPr>
            <p:nvPr/>
          </p:nvSpPr>
          <p:spPr bwMode="auto">
            <a:xfrm>
              <a:off x="5732390" y="3686967"/>
              <a:ext cx="1123653" cy="30943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sp>
          <p:nvSpPr>
            <p:cNvPr id="11" name="Line 853">
              <a:extLst>
                <a:ext uri="{FF2B5EF4-FFF2-40B4-BE49-F238E27FC236}">
                  <a16:creationId xmlns:a16="http://schemas.microsoft.com/office/drawing/2014/main" id="{A22CC998-6F53-0261-A0DD-93A1A47BA674}"/>
                </a:ext>
              </a:extLst>
            </p:cNvPr>
            <p:cNvSpPr>
              <a:spLocks noChangeShapeType="1"/>
            </p:cNvSpPr>
            <p:nvPr/>
          </p:nvSpPr>
          <p:spPr bwMode="auto">
            <a:xfrm>
              <a:off x="6351907" y="4209658"/>
              <a:ext cx="1481327"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dirty="0">
                  <a:latin typeface="Calibri"/>
                  <a:ea typeface="Times New Roman"/>
                  <a:cs typeface="Calibri"/>
                </a:rPr>
                <a:t>             d2</a:t>
              </a:r>
            </a:p>
          </p:txBody>
        </p:sp>
        <p:sp>
          <p:nvSpPr>
            <p:cNvPr id="12" name="Line 853">
              <a:extLst>
                <a:ext uri="{FF2B5EF4-FFF2-40B4-BE49-F238E27FC236}">
                  <a16:creationId xmlns:a16="http://schemas.microsoft.com/office/drawing/2014/main" id="{7E63DE71-A42D-8C78-FE02-71F06CCF1CD3}"/>
                </a:ext>
              </a:extLst>
            </p:cNvPr>
            <p:cNvSpPr>
              <a:spLocks noChangeShapeType="1"/>
            </p:cNvSpPr>
            <p:nvPr/>
          </p:nvSpPr>
          <p:spPr bwMode="auto">
            <a:xfrm>
              <a:off x="4198596" y="4205296"/>
              <a:ext cx="1481327"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dirty="0">
                  <a:latin typeface="Calibri"/>
                  <a:ea typeface="Times New Roman"/>
                  <a:cs typeface="Calibri"/>
                </a:rPr>
                <a:t>             d1</a:t>
              </a:r>
            </a:p>
          </p:txBody>
        </p:sp>
        <p:sp>
          <p:nvSpPr>
            <p:cNvPr id="13" name="Line 853">
              <a:extLst>
                <a:ext uri="{FF2B5EF4-FFF2-40B4-BE49-F238E27FC236}">
                  <a16:creationId xmlns:a16="http://schemas.microsoft.com/office/drawing/2014/main" id="{230326F8-F9D8-E808-CED8-9FF6E5A40BF7}"/>
                </a:ext>
              </a:extLst>
            </p:cNvPr>
            <p:cNvSpPr>
              <a:spLocks noChangeShapeType="1"/>
            </p:cNvSpPr>
            <p:nvPr/>
          </p:nvSpPr>
          <p:spPr bwMode="auto">
            <a:xfrm>
              <a:off x="5870740" y="3287888"/>
              <a:ext cx="1316735"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dirty="0">
                  <a:latin typeface="Calibri"/>
                  <a:ea typeface="Times New Roman"/>
                  <a:cs typeface="Calibri"/>
                </a:rPr>
                <a:t>          d3</a:t>
              </a:r>
            </a:p>
          </p:txBody>
        </p:sp>
        <p:grpSp>
          <p:nvGrpSpPr>
            <p:cNvPr id="14" name="Group 13">
              <a:extLst>
                <a:ext uri="{FF2B5EF4-FFF2-40B4-BE49-F238E27FC236}">
                  <a16:creationId xmlns:a16="http://schemas.microsoft.com/office/drawing/2014/main" id="{8B92BE01-2A81-76D4-5D97-5E0DA5828200}"/>
                </a:ext>
              </a:extLst>
            </p:cNvPr>
            <p:cNvGrpSpPr/>
            <p:nvPr/>
          </p:nvGrpSpPr>
          <p:grpSpPr>
            <a:xfrm>
              <a:off x="4851800" y="2923197"/>
              <a:ext cx="1203321" cy="1021208"/>
              <a:chOff x="3906167" y="3324390"/>
              <a:chExt cx="1671281" cy="1418344"/>
            </a:xfrm>
            <a:solidFill>
              <a:srgbClr val="93D2FE"/>
            </a:solidFill>
          </p:grpSpPr>
          <p:sp>
            <p:nvSpPr>
              <p:cNvPr id="48" name="Oval 859">
                <a:extLst>
                  <a:ext uri="{FF2B5EF4-FFF2-40B4-BE49-F238E27FC236}">
                    <a16:creationId xmlns:a16="http://schemas.microsoft.com/office/drawing/2014/main" id="{1BB81BB6-05CB-F24E-1435-B3D001FF8252}"/>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49" name="Oval 861">
                <a:extLst>
                  <a:ext uri="{FF2B5EF4-FFF2-40B4-BE49-F238E27FC236}">
                    <a16:creationId xmlns:a16="http://schemas.microsoft.com/office/drawing/2014/main" id="{491F160F-2FD7-9108-736A-9E4D8E1776EF}"/>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50" name="Oval 862">
                <a:extLst>
                  <a:ext uri="{FF2B5EF4-FFF2-40B4-BE49-F238E27FC236}">
                    <a16:creationId xmlns:a16="http://schemas.microsoft.com/office/drawing/2014/main" id="{7E32E314-1356-99D8-6BC6-B8F5254C6E11}"/>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51" name="Oval 863">
                <a:extLst>
                  <a:ext uri="{FF2B5EF4-FFF2-40B4-BE49-F238E27FC236}">
                    <a16:creationId xmlns:a16="http://schemas.microsoft.com/office/drawing/2014/main" id="{06E84EE7-FEFB-4ECA-CEC2-41946C351956}"/>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52" name="Oval 863">
                <a:extLst>
                  <a:ext uri="{FF2B5EF4-FFF2-40B4-BE49-F238E27FC236}">
                    <a16:creationId xmlns:a16="http://schemas.microsoft.com/office/drawing/2014/main" id="{0E5FF0BE-6556-DEBF-7EBA-E4A8384A2E82}"/>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grpSp>
            <p:nvGrpSpPr>
              <p:cNvPr id="53" name="Group 52">
                <a:extLst>
                  <a:ext uri="{FF2B5EF4-FFF2-40B4-BE49-F238E27FC236}">
                    <a16:creationId xmlns:a16="http://schemas.microsoft.com/office/drawing/2014/main" id="{D11BDE42-DB06-9038-18A7-A66E991509A0}"/>
                  </a:ext>
                </a:extLst>
              </p:cNvPr>
              <p:cNvGrpSpPr/>
              <p:nvPr/>
            </p:nvGrpSpPr>
            <p:grpSpPr>
              <a:xfrm>
                <a:off x="3906167" y="4047050"/>
                <a:ext cx="1671281" cy="539042"/>
                <a:chOff x="1320274" y="4580303"/>
                <a:chExt cx="1671281" cy="467246"/>
              </a:xfrm>
              <a:grpFill/>
            </p:grpSpPr>
            <p:sp>
              <p:nvSpPr>
                <p:cNvPr id="68" name="Freeform 860">
                  <a:extLst>
                    <a:ext uri="{FF2B5EF4-FFF2-40B4-BE49-F238E27FC236}">
                      <a16:creationId xmlns:a16="http://schemas.microsoft.com/office/drawing/2014/main" id="{BBE89A0B-19B6-E13A-1315-54BCCB3DBB72}"/>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69" name="Rectangle 864">
                  <a:extLst>
                    <a:ext uri="{FF2B5EF4-FFF2-40B4-BE49-F238E27FC236}">
                      <a16:creationId xmlns:a16="http://schemas.microsoft.com/office/drawing/2014/main" id="{1A85A2E8-E59A-D9AF-621C-18486AE9C8BC}"/>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b"/>
                <a:lstStyle/>
                <a:p>
                  <a:pPr algn="ctr"/>
                  <a:r>
                    <a:rPr lang="en-US" dirty="0">
                      <a:latin typeface="Calibri"/>
                      <a:ea typeface="Calibri"/>
                      <a:cs typeface="Calibri"/>
                    </a:rPr>
                    <a:t>r1</a:t>
                  </a:r>
                </a:p>
              </p:txBody>
            </p:sp>
            <p:sp>
              <p:nvSpPr>
                <p:cNvPr id="70" name="Freeform 865">
                  <a:extLst>
                    <a:ext uri="{FF2B5EF4-FFF2-40B4-BE49-F238E27FC236}">
                      <a16:creationId xmlns:a16="http://schemas.microsoft.com/office/drawing/2014/main" id="{215484BC-2F2C-4287-AF62-A7D353243236}"/>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71" name="Freeform 866">
                  <a:extLst>
                    <a:ext uri="{FF2B5EF4-FFF2-40B4-BE49-F238E27FC236}">
                      <a16:creationId xmlns:a16="http://schemas.microsoft.com/office/drawing/2014/main" id="{1D6C8197-2649-D7CF-06CA-4781EC60BFD5}"/>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grpSp>
          <p:grpSp>
            <p:nvGrpSpPr>
              <p:cNvPr id="54" name="Group 53">
                <a:extLst>
                  <a:ext uri="{FF2B5EF4-FFF2-40B4-BE49-F238E27FC236}">
                    <a16:creationId xmlns:a16="http://schemas.microsoft.com/office/drawing/2014/main" id="{CDF5B05E-C80F-1318-5521-28D26C0247C4}"/>
                  </a:ext>
                </a:extLst>
              </p:cNvPr>
              <p:cNvGrpSpPr/>
              <p:nvPr/>
            </p:nvGrpSpPr>
            <p:grpSpPr>
              <a:xfrm>
                <a:off x="4596370" y="3324390"/>
                <a:ext cx="552654" cy="1188720"/>
                <a:chOff x="1823226" y="3235632"/>
                <a:chExt cx="552654" cy="1188720"/>
              </a:xfrm>
              <a:grpFill/>
            </p:grpSpPr>
            <p:sp>
              <p:nvSpPr>
                <p:cNvPr id="55" name="Oval 878">
                  <a:extLst>
                    <a:ext uri="{FF2B5EF4-FFF2-40B4-BE49-F238E27FC236}">
                      <a16:creationId xmlns:a16="http://schemas.microsoft.com/office/drawing/2014/main" id="{842B2803-0600-464B-029A-B956B1A5B049}"/>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56" name="Rectangle 880">
                  <a:extLst>
                    <a:ext uri="{FF2B5EF4-FFF2-40B4-BE49-F238E27FC236}">
                      <a16:creationId xmlns:a16="http://schemas.microsoft.com/office/drawing/2014/main" id="{AD7593BE-878A-267C-39D7-EF829F9F4C9F}"/>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57" name="Oval 878">
                  <a:extLst>
                    <a:ext uri="{FF2B5EF4-FFF2-40B4-BE49-F238E27FC236}">
                      <a16:creationId xmlns:a16="http://schemas.microsoft.com/office/drawing/2014/main" id="{1DDBEC47-48E4-31A9-4A22-56B30A2E4D99}"/>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58" name="Line 881">
                  <a:extLst>
                    <a:ext uri="{FF2B5EF4-FFF2-40B4-BE49-F238E27FC236}">
                      <a16:creationId xmlns:a16="http://schemas.microsoft.com/office/drawing/2014/main" id="{93C64D0E-C2B2-E3B6-260C-9929EBEDF959}"/>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59" name="Line 882">
                  <a:extLst>
                    <a:ext uri="{FF2B5EF4-FFF2-40B4-BE49-F238E27FC236}">
                      <a16:creationId xmlns:a16="http://schemas.microsoft.com/office/drawing/2014/main" id="{62CBD78B-1E46-B3C9-8C58-C2FD72353755}"/>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60" name="Rectangle 880">
                  <a:extLst>
                    <a:ext uri="{FF2B5EF4-FFF2-40B4-BE49-F238E27FC236}">
                      <a16:creationId xmlns:a16="http://schemas.microsoft.com/office/drawing/2014/main" id="{9E6EF799-7B68-7F8E-9AF4-F6460C1E4FFA}"/>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61" name="Oval 878">
                  <a:extLst>
                    <a:ext uri="{FF2B5EF4-FFF2-40B4-BE49-F238E27FC236}">
                      <a16:creationId xmlns:a16="http://schemas.microsoft.com/office/drawing/2014/main" id="{7198EC2B-10A7-2909-255C-54401FC9599C}"/>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62" name="Line 882">
                  <a:extLst>
                    <a:ext uri="{FF2B5EF4-FFF2-40B4-BE49-F238E27FC236}">
                      <a16:creationId xmlns:a16="http://schemas.microsoft.com/office/drawing/2014/main" id="{79A24F19-9E71-4AB2-02D9-AE39FB814718}"/>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63" name="Line 882">
                  <a:extLst>
                    <a:ext uri="{FF2B5EF4-FFF2-40B4-BE49-F238E27FC236}">
                      <a16:creationId xmlns:a16="http://schemas.microsoft.com/office/drawing/2014/main" id="{EEF247DB-C9F7-4C13-9FBC-607CB2A49894}"/>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64" name="Line 884">
                  <a:extLst>
                    <a:ext uri="{FF2B5EF4-FFF2-40B4-BE49-F238E27FC236}">
                      <a16:creationId xmlns:a16="http://schemas.microsoft.com/office/drawing/2014/main" id="{E4DCC688-F524-185E-E57D-501B5233F496}"/>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p:spPr>
              <p:txBody>
                <a:bodyPr wrap="none" anchor="ctr"/>
                <a:lstStyle/>
                <a:p>
                  <a:endParaRPr lang="en-US" dirty="0">
                    <a:latin typeface="Calibri"/>
                    <a:ea typeface="Calibri"/>
                    <a:cs typeface="Calibri"/>
                  </a:endParaRPr>
                </a:p>
              </p:txBody>
            </p:sp>
            <p:sp>
              <p:nvSpPr>
                <p:cNvPr id="65" name="Oval 885">
                  <a:extLst>
                    <a:ext uri="{FF2B5EF4-FFF2-40B4-BE49-F238E27FC236}">
                      <a16:creationId xmlns:a16="http://schemas.microsoft.com/office/drawing/2014/main" id="{B1A0FE90-C103-797C-1BCE-8F9081D4FE24}"/>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66" name="Line 881">
                  <a:extLst>
                    <a:ext uri="{FF2B5EF4-FFF2-40B4-BE49-F238E27FC236}">
                      <a16:creationId xmlns:a16="http://schemas.microsoft.com/office/drawing/2014/main" id="{927EF505-798A-614F-542C-E945EB78C3CC}"/>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67" name="Line 882">
                  <a:extLst>
                    <a:ext uri="{FF2B5EF4-FFF2-40B4-BE49-F238E27FC236}">
                      <a16:creationId xmlns:a16="http://schemas.microsoft.com/office/drawing/2014/main" id="{7E7B7EB5-C6A3-9543-3E73-8919EF6F076B}"/>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grpSp>
        </p:grpSp>
        <p:grpSp>
          <p:nvGrpSpPr>
            <p:cNvPr id="15" name="Group 14">
              <a:extLst>
                <a:ext uri="{FF2B5EF4-FFF2-40B4-BE49-F238E27FC236}">
                  <a16:creationId xmlns:a16="http://schemas.microsoft.com/office/drawing/2014/main" id="{0B498D6E-E18F-3806-0B13-0D1717C65EB0}"/>
                </a:ext>
              </a:extLst>
            </p:cNvPr>
            <p:cNvGrpSpPr/>
            <p:nvPr/>
          </p:nvGrpSpPr>
          <p:grpSpPr>
            <a:xfrm>
              <a:off x="4272198" y="3826579"/>
              <a:ext cx="538242" cy="343668"/>
              <a:chOff x="1012668" y="989071"/>
              <a:chExt cx="747559" cy="477316"/>
            </a:xfrm>
          </p:grpSpPr>
          <p:sp>
            <p:nvSpPr>
              <p:cNvPr id="45" name="Line 853">
                <a:extLst>
                  <a:ext uri="{FF2B5EF4-FFF2-40B4-BE49-F238E27FC236}">
                    <a16:creationId xmlns:a16="http://schemas.microsoft.com/office/drawing/2014/main" id="{3FD7AF3E-26ED-7A39-7AEE-0190C966DD2E}"/>
                  </a:ext>
                </a:extLst>
              </p:cNvPr>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 xmlns:a14="http://schemas.microsoft.com/office/drawing/2010/main">
                    <a:noFill/>
                  </a14:hiddenFill>
                </a:ext>
              </a:extLst>
            </p:spPr>
            <p:txBody>
              <a:bodyPr wrap="none" anchor="ctr">
                <a:flatTx/>
              </a:bodyPr>
              <a:lstStyle/>
              <a:p>
                <a:endParaRPr lang="en-US" dirty="0">
                  <a:latin typeface="Calibri"/>
                  <a:ea typeface="Times New Roman"/>
                  <a:cs typeface="Calibri"/>
                </a:endParaRPr>
              </a:p>
            </p:txBody>
          </p:sp>
          <p:sp>
            <p:nvSpPr>
              <p:cNvPr id="46" name="Rectangle 873">
                <a:extLst>
                  <a:ext uri="{FF2B5EF4-FFF2-40B4-BE49-F238E27FC236}">
                    <a16:creationId xmlns:a16="http://schemas.microsoft.com/office/drawing/2014/main" id="{CA0FD66E-7BC4-6F58-F487-3B6ABCEC2035}"/>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b"/>
              <a:lstStyle/>
              <a:p>
                <a:pPr algn="ctr"/>
                <a:r>
                  <a:rPr lang="en-GB" dirty="0">
                    <a:latin typeface="Calibri"/>
                    <a:ea typeface="Times New Roman"/>
                    <a:cs typeface="Calibri"/>
                  </a:rPr>
                  <a:t>c1</a:t>
                </a:r>
              </a:p>
            </p:txBody>
          </p:sp>
          <p:sp>
            <p:nvSpPr>
              <p:cNvPr id="47" name="Freeform 875">
                <a:extLst>
                  <a:ext uri="{FF2B5EF4-FFF2-40B4-BE49-F238E27FC236}">
                    <a16:creationId xmlns:a16="http://schemas.microsoft.com/office/drawing/2014/main" id="{9399EB53-0CA7-ABE2-4319-F929722D8673}"/>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Times New Roman"/>
                  <a:cs typeface="Calibri"/>
                </a:endParaRPr>
              </a:p>
            </p:txBody>
          </p:sp>
        </p:grpSp>
        <p:grpSp>
          <p:nvGrpSpPr>
            <p:cNvPr id="16" name="Group 15">
              <a:extLst>
                <a:ext uri="{FF2B5EF4-FFF2-40B4-BE49-F238E27FC236}">
                  <a16:creationId xmlns:a16="http://schemas.microsoft.com/office/drawing/2014/main" id="{B9F14B9E-2D72-3872-6294-C639D22508E6}"/>
                </a:ext>
              </a:extLst>
            </p:cNvPr>
            <p:cNvGrpSpPr/>
            <p:nvPr/>
          </p:nvGrpSpPr>
          <p:grpSpPr>
            <a:xfrm>
              <a:off x="7016664" y="2938828"/>
              <a:ext cx="1203321" cy="1021208"/>
              <a:chOff x="3906167" y="3324390"/>
              <a:chExt cx="1671281" cy="1418344"/>
            </a:xfrm>
            <a:solidFill>
              <a:srgbClr val="93D2FE"/>
            </a:solidFill>
          </p:grpSpPr>
          <p:sp>
            <p:nvSpPr>
              <p:cNvPr id="21" name="Oval 859">
                <a:extLst>
                  <a:ext uri="{FF2B5EF4-FFF2-40B4-BE49-F238E27FC236}">
                    <a16:creationId xmlns:a16="http://schemas.microsoft.com/office/drawing/2014/main" id="{CB36E29E-0DB2-CBF1-CACB-35546DF7F577}"/>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2" name="Oval 861">
                <a:extLst>
                  <a:ext uri="{FF2B5EF4-FFF2-40B4-BE49-F238E27FC236}">
                    <a16:creationId xmlns:a16="http://schemas.microsoft.com/office/drawing/2014/main" id="{1F97A77D-99DF-0A16-D519-AEA7E9A13F2D}"/>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3" name="Oval 862">
                <a:extLst>
                  <a:ext uri="{FF2B5EF4-FFF2-40B4-BE49-F238E27FC236}">
                    <a16:creationId xmlns:a16="http://schemas.microsoft.com/office/drawing/2014/main" id="{51EB31AA-2366-F4EA-E257-F80EA02F2BAE}"/>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4" name="Oval 863">
                <a:extLst>
                  <a:ext uri="{FF2B5EF4-FFF2-40B4-BE49-F238E27FC236}">
                    <a16:creationId xmlns:a16="http://schemas.microsoft.com/office/drawing/2014/main" id="{59F23845-F5B5-8FAE-BC92-5F445B127E48}"/>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5" name="Oval 863">
                <a:extLst>
                  <a:ext uri="{FF2B5EF4-FFF2-40B4-BE49-F238E27FC236}">
                    <a16:creationId xmlns:a16="http://schemas.microsoft.com/office/drawing/2014/main" id="{DCAAF628-C184-0AB2-9660-AC05167DF6AC}"/>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grpSp>
            <p:nvGrpSpPr>
              <p:cNvPr id="26" name="Group 25">
                <a:extLst>
                  <a:ext uri="{FF2B5EF4-FFF2-40B4-BE49-F238E27FC236}">
                    <a16:creationId xmlns:a16="http://schemas.microsoft.com/office/drawing/2014/main" id="{B3405D85-6024-3691-5E68-DA5A9E36FB0C}"/>
                  </a:ext>
                </a:extLst>
              </p:cNvPr>
              <p:cNvGrpSpPr/>
              <p:nvPr/>
            </p:nvGrpSpPr>
            <p:grpSpPr>
              <a:xfrm>
                <a:off x="3906167" y="4047050"/>
                <a:ext cx="1671281" cy="539042"/>
                <a:chOff x="1320274" y="4580303"/>
                <a:chExt cx="1671281" cy="467246"/>
              </a:xfrm>
              <a:grpFill/>
            </p:grpSpPr>
            <p:sp>
              <p:nvSpPr>
                <p:cNvPr id="41" name="Freeform 860">
                  <a:extLst>
                    <a:ext uri="{FF2B5EF4-FFF2-40B4-BE49-F238E27FC236}">
                      <a16:creationId xmlns:a16="http://schemas.microsoft.com/office/drawing/2014/main" id="{78E6E521-60E0-E896-7237-ECD4F5D0CA96}"/>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42" name="Rectangle 864">
                  <a:extLst>
                    <a:ext uri="{FF2B5EF4-FFF2-40B4-BE49-F238E27FC236}">
                      <a16:creationId xmlns:a16="http://schemas.microsoft.com/office/drawing/2014/main" id="{953F907D-C649-6A0F-5D82-8775A78DB21E}"/>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b"/>
                <a:lstStyle/>
                <a:p>
                  <a:pPr algn="ctr"/>
                  <a:r>
                    <a:rPr lang="en-US" dirty="0">
                      <a:latin typeface="Calibri"/>
                      <a:ea typeface="Calibri"/>
                      <a:cs typeface="Calibri"/>
                    </a:rPr>
                    <a:t>r2</a:t>
                  </a:r>
                </a:p>
              </p:txBody>
            </p:sp>
            <p:sp>
              <p:nvSpPr>
                <p:cNvPr id="43" name="Freeform 865">
                  <a:extLst>
                    <a:ext uri="{FF2B5EF4-FFF2-40B4-BE49-F238E27FC236}">
                      <a16:creationId xmlns:a16="http://schemas.microsoft.com/office/drawing/2014/main" id="{862B36B1-6E9E-28F2-8DD1-1A23F846B666}"/>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44" name="Freeform 866">
                  <a:extLst>
                    <a:ext uri="{FF2B5EF4-FFF2-40B4-BE49-F238E27FC236}">
                      <a16:creationId xmlns:a16="http://schemas.microsoft.com/office/drawing/2014/main" id="{00CD30EC-D4B8-1153-1283-5C2EC2D846C9}"/>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grpSp>
          <p:grpSp>
            <p:nvGrpSpPr>
              <p:cNvPr id="27" name="Group 26">
                <a:extLst>
                  <a:ext uri="{FF2B5EF4-FFF2-40B4-BE49-F238E27FC236}">
                    <a16:creationId xmlns:a16="http://schemas.microsoft.com/office/drawing/2014/main" id="{580E6418-480D-02CA-EA9F-289A272F6106}"/>
                  </a:ext>
                </a:extLst>
              </p:cNvPr>
              <p:cNvGrpSpPr/>
              <p:nvPr/>
            </p:nvGrpSpPr>
            <p:grpSpPr>
              <a:xfrm>
                <a:off x="4596370" y="3324390"/>
                <a:ext cx="552654" cy="1188720"/>
                <a:chOff x="1823226" y="3235632"/>
                <a:chExt cx="552654" cy="1188720"/>
              </a:xfrm>
              <a:grpFill/>
            </p:grpSpPr>
            <p:sp>
              <p:nvSpPr>
                <p:cNvPr id="28" name="Oval 878">
                  <a:extLst>
                    <a:ext uri="{FF2B5EF4-FFF2-40B4-BE49-F238E27FC236}">
                      <a16:creationId xmlns:a16="http://schemas.microsoft.com/office/drawing/2014/main" id="{4169653E-C024-B740-9983-9F123C5C5598}"/>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9" name="Rectangle 880">
                  <a:extLst>
                    <a:ext uri="{FF2B5EF4-FFF2-40B4-BE49-F238E27FC236}">
                      <a16:creationId xmlns:a16="http://schemas.microsoft.com/office/drawing/2014/main" id="{9DF79383-0054-5FE4-EFA8-20C6DAE57C97}"/>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30" name="Oval 878">
                  <a:extLst>
                    <a:ext uri="{FF2B5EF4-FFF2-40B4-BE49-F238E27FC236}">
                      <a16:creationId xmlns:a16="http://schemas.microsoft.com/office/drawing/2014/main" id="{EB6DF401-3FC4-2DE8-9F3C-83521E76627E}"/>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1" name="Line 881">
                  <a:extLst>
                    <a:ext uri="{FF2B5EF4-FFF2-40B4-BE49-F238E27FC236}">
                      <a16:creationId xmlns:a16="http://schemas.microsoft.com/office/drawing/2014/main" id="{85DC8848-5A4F-BF33-97EA-97D0B6F572AA}"/>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2" name="Line 882">
                  <a:extLst>
                    <a:ext uri="{FF2B5EF4-FFF2-40B4-BE49-F238E27FC236}">
                      <a16:creationId xmlns:a16="http://schemas.microsoft.com/office/drawing/2014/main" id="{8801C804-E38C-3A48-4955-5464B6CF6954}"/>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3" name="Rectangle 880">
                  <a:extLst>
                    <a:ext uri="{FF2B5EF4-FFF2-40B4-BE49-F238E27FC236}">
                      <a16:creationId xmlns:a16="http://schemas.microsoft.com/office/drawing/2014/main" id="{02B1EDC4-0FD5-86C3-2043-EE067A56BBA5}"/>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34" name="Oval 878">
                  <a:extLst>
                    <a:ext uri="{FF2B5EF4-FFF2-40B4-BE49-F238E27FC236}">
                      <a16:creationId xmlns:a16="http://schemas.microsoft.com/office/drawing/2014/main" id="{F65AC629-7443-86FC-B2AD-8F5B3F4E6C46}"/>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5" name="Line 882">
                  <a:extLst>
                    <a:ext uri="{FF2B5EF4-FFF2-40B4-BE49-F238E27FC236}">
                      <a16:creationId xmlns:a16="http://schemas.microsoft.com/office/drawing/2014/main" id="{B69998CE-96EB-CE06-ECDB-FD707D39B861}"/>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6" name="Line 882">
                  <a:extLst>
                    <a:ext uri="{FF2B5EF4-FFF2-40B4-BE49-F238E27FC236}">
                      <a16:creationId xmlns:a16="http://schemas.microsoft.com/office/drawing/2014/main" id="{83E569F2-479D-1D08-7228-0A4A09AF0DE3}"/>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7" name="Line 884">
                  <a:extLst>
                    <a:ext uri="{FF2B5EF4-FFF2-40B4-BE49-F238E27FC236}">
                      <a16:creationId xmlns:a16="http://schemas.microsoft.com/office/drawing/2014/main" id="{E3B1748B-51D0-DB2A-ED92-39651B7BEBCB}"/>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p:spPr>
              <p:txBody>
                <a:bodyPr wrap="none" anchor="ctr"/>
                <a:lstStyle/>
                <a:p>
                  <a:endParaRPr lang="en-US" dirty="0">
                    <a:latin typeface="Calibri"/>
                    <a:ea typeface="Calibri"/>
                    <a:cs typeface="Calibri"/>
                  </a:endParaRPr>
                </a:p>
              </p:txBody>
            </p:sp>
            <p:sp>
              <p:nvSpPr>
                <p:cNvPr id="38" name="Oval 885">
                  <a:extLst>
                    <a:ext uri="{FF2B5EF4-FFF2-40B4-BE49-F238E27FC236}">
                      <a16:creationId xmlns:a16="http://schemas.microsoft.com/office/drawing/2014/main" id="{3CAA3ACD-06D7-2251-6F20-445F98CCFA69}"/>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9" name="Line 881">
                  <a:extLst>
                    <a:ext uri="{FF2B5EF4-FFF2-40B4-BE49-F238E27FC236}">
                      <a16:creationId xmlns:a16="http://schemas.microsoft.com/office/drawing/2014/main" id="{3CA36E87-4947-F867-6646-5DBAA02D4FD6}"/>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40" name="Line 882">
                  <a:extLst>
                    <a:ext uri="{FF2B5EF4-FFF2-40B4-BE49-F238E27FC236}">
                      <a16:creationId xmlns:a16="http://schemas.microsoft.com/office/drawing/2014/main" id="{0905EAF9-C3F4-DDE2-183F-161C3206158B}"/>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grpSp>
        </p:grpSp>
        <p:grpSp>
          <p:nvGrpSpPr>
            <p:cNvPr id="17" name="Group 16">
              <a:extLst>
                <a:ext uri="{FF2B5EF4-FFF2-40B4-BE49-F238E27FC236}">
                  <a16:creationId xmlns:a16="http://schemas.microsoft.com/office/drawing/2014/main" id="{7044177F-33BB-DFFD-65CA-397160B250FD}"/>
                </a:ext>
              </a:extLst>
            </p:cNvPr>
            <p:cNvGrpSpPr/>
            <p:nvPr/>
          </p:nvGrpSpPr>
          <p:grpSpPr>
            <a:xfrm>
              <a:off x="6397985" y="3842210"/>
              <a:ext cx="538242" cy="343668"/>
              <a:chOff x="1012668" y="989071"/>
              <a:chExt cx="747559" cy="477316"/>
            </a:xfrm>
          </p:grpSpPr>
          <p:sp>
            <p:nvSpPr>
              <p:cNvPr id="18" name="Line 853">
                <a:extLst>
                  <a:ext uri="{FF2B5EF4-FFF2-40B4-BE49-F238E27FC236}">
                    <a16:creationId xmlns:a16="http://schemas.microsoft.com/office/drawing/2014/main" id="{1BF42672-C17F-2E5C-9918-98C54B3EAD23}"/>
                  </a:ext>
                </a:extLst>
              </p:cNvPr>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 xmlns:a14="http://schemas.microsoft.com/office/drawing/2010/main">
                    <a:noFill/>
                  </a14:hiddenFill>
                </a:ext>
              </a:extLst>
            </p:spPr>
            <p:txBody>
              <a:bodyPr wrap="none" anchor="ctr">
                <a:flatTx/>
              </a:bodyPr>
              <a:lstStyle/>
              <a:p>
                <a:endParaRPr lang="en-US" dirty="0">
                  <a:latin typeface="Calibri"/>
                  <a:ea typeface="Times New Roman"/>
                  <a:cs typeface="Calibri"/>
                </a:endParaRPr>
              </a:p>
            </p:txBody>
          </p:sp>
          <p:sp>
            <p:nvSpPr>
              <p:cNvPr id="19" name="Rectangle 873">
                <a:extLst>
                  <a:ext uri="{FF2B5EF4-FFF2-40B4-BE49-F238E27FC236}">
                    <a16:creationId xmlns:a16="http://schemas.microsoft.com/office/drawing/2014/main" id="{45F8B6C6-4612-A395-1A82-75E44AFFB341}"/>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b"/>
              <a:lstStyle/>
              <a:p>
                <a:pPr algn="ctr"/>
                <a:r>
                  <a:rPr lang="en-GB" dirty="0">
                    <a:latin typeface="Calibri"/>
                    <a:ea typeface="Times New Roman"/>
                    <a:cs typeface="Calibri"/>
                  </a:rPr>
                  <a:t>c2</a:t>
                </a:r>
              </a:p>
            </p:txBody>
          </p:sp>
          <p:sp>
            <p:nvSpPr>
              <p:cNvPr id="20" name="Freeform 875">
                <a:extLst>
                  <a:ext uri="{FF2B5EF4-FFF2-40B4-BE49-F238E27FC236}">
                    <a16:creationId xmlns:a16="http://schemas.microsoft.com/office/drawing/2014/main" id="{B2AD7961-5560-7371-17F1-AD47588D3DC8}"/>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Times New Roman"/>
                  <a:cs typeface="Calibri"/>
                </a:endParaRPr>
              </a:p>
            </p:txBody>
          </p:sp>
        </p:grpSp>
      </p:grpSp>
    </p:spTree>
    <p:extLst>
      <p:ext uri="{BB962C8B-B14F-4D97-AF65-F5344CB8AC3E}">
        <p14:creationId xmlns:p14="http://schemas.microsoft.com/office/powerpoint/2010/main" val="4112713273"/>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 per the Book</a:t>
            </a:r>
          </a:p>
        </p:txBody>
      </p:sp>
      <p:sp>
        <p:nvSpPr>
          <p:cNvPr id="3" name="Content Placeholder 2"/>
          <p:cNvSpPr>
            <a:spLocks noGrp="1"/>
          </p:cNvSpPr>
          <p:nvPr>
            <p:ph idx="1"/>
          </p:nvPr>
        </p:nvSpPr>
        <p:spPr/>
        <p:txBody>
          <a:bodyPr numCol="2">
            <a:normAutofit/>
          </a:bodyPr>
          <a:lstStyle/>
          <a:p>
            <a:pPr marL="0" indent="0">
              <a:buNone/>
              <a:tabLst>
                <a:tab pos="449263" algn="l"/>
              </a:tabLst>
            </a:pPr>
            <a:r>
              <a:rPr lang="en-US" dirty="0"/>
              <a:t>2.1 </a:t>
            </a:r>
            <a:r>
              <a:rPr lang="en-US" i="1" dirty="0"/>
              <a:t>State-variable representation</a:t>
            </a:r>
          </a:p>
          <a:p>
            <a:pPr lvl="1"/>
            <a:r>
              <a:rPr lang="en-US" dirty="0"/>
              <a:t>State = {values of variables}; action = changes to those values</a:t>
            </a:r>
          </a:p>
          <a:p>
            <a:pPr marL="0" indent="0">
              <a:buNone/>
              <a:tabLst>
                <a:tab pos="449263" algn="l"/>
              </a:tabLst>
            </a:pPr>
            <a:r>
              <a:rPr lang="en-US" dirty="0"/>
              <a:t>2.2 </a:t>
            </a:r>
            <a:r>
              <a:rPr lang="en-US" i="1" dirty="0"/>
              <a:t>Forward state-space search</a:t>
            </a:r>
          </a:p>
          <a:p>
            <a:pPr lvl="1"/>
            <a:r>
              <a:rPr lang="en-US" dirty="0"/>
              <a:t>Start at initial state, look for sequence of actions that achieve goal</a:t>
            </a:r>
          </a:p>
          <a:p>
            <a:pPr marL="0" indent="0">
              <a:buNone/>
              <a:tabLst>
                <a:tab pos="449263" algn="l"/>
              </a:tabLst>
            </a:pPr>
            <a:r>
              <a:rPr lang="en-US" dirty="0"/>
              <a:t>2.3 </a:t>
            </a:r>
            <a:r>
              <a:rPr lang="en-US" i="1" dirty="0"/>
              <a:t>Heuristic functions</a:t>
            </a:r>
          </a:p>
          <a:p>
            <a:pPr lvl="1"/>
            <a:r>
              <a:rPr lang="en-US" dirty="0"/>
              <a:t>How to guide a forward state-space search</a:t>
            </a:r>
          </a:p>
          <a:p>
            <a:pPr lvl="1"/>
            <a:endParaRPr lang="en-US" dirty="0"/>
          </a:p>
          <a:p>
            <a:pPr lvl="1"/>
            <a:endParaRPr lang="en-US" dirty="0"/>
          </a:p>
          <a:p>
            <a:pPr lvl="1"/>
            <a:endParaRPr lang="en-US" dirty="0"/>
          </a:p>
          <a:p>
            <a:pPr marL="0" indent="0">
              <a:buNone/>
              <a:tabLst>
                <a:tab pos="449263" algn="l"/>
              </a:tabLst>
            </a:pPr>
            <a:r>
              <a:rPr lang="en-US" dirty="0"/>
              <a:t>2.6 </a:t>
            </a:r>
            <a:r>
              <a:rPr lang="en-US" i="1" dirty="0"/>
              <a:t>Incorporating planning into an actor</a:t>
            </a:r>
          </a:p>
          <a:p>
            <a:pPr lvl="1"/>
            <a:r>
              <a:rPr lang="en-US" dirty="0"/>
              <a:t>Online lookahead, unexpected events</a:t>
            </a:r>
          </a:p>
          <a:p>
            <a:pPr marL="0" indent="0">
              <a:buNone/>
              <a:tabLst>
                <a:tab pos="449263" algn="l"/>
              </a:tabLst>
            </a:pPr>
            <a:r>
              <a:rPr lang="en-US" b="1" dirty="0">
                <a:solidFill>
                  <a:schemeClr val="accent1"/>
                </a:solidFill>
              </a:rPr>
              <a:t>2.4 </a:t>
            </a:r>
            <a:r>
              <a:rPr lang="en-US" b="1" i="1" dirty="0">
                <a:solidFill>
                  <a:schemeClr val="accent1"/>
                </a:solidFill>
              </a:rPr>
              <a:t>Backward search</a:t>
            </a:r>
          </a:p>
          <a:p>
            <a:pPr lvl="1"/>
            <a:r>
              <a:rPr lang="en-US" dirty="0">
                <a:solidFill>
                  <a:schemeClr val="accent1"/>
                </a:solidFill>
              </a:rPr>
              <a:t>Start at goal state, go backwards toward initial state</a:t>
            </a:r>
          </a:p>
          <a:p>
            <a:pPr marL="0" indent="0">
              <a:buNone/>
              <a:tabLst>
                <a:tab pos="449263" algn="l"/>
              </a:tabLst>
            </a:pPr>
            <a:r>
              <a:rPr lang="en-US" dirty="0"/>
              <a:t>2.5 </a:t>
            </a:r>
            <a:r>
              <a:rPr lang="en-US" i="1" dirty="0"/>
              <a:t>Plan-space search</a:t>
            </a:r>
          </a:p>
          <a:p>
            <a:pPr lvl="1"/>
            <a:r>
              <a:rPr lang="en-US" dirty="0"/>
              <a:t>Start with incomplete plan for getting from initial state to goal state, make transformations to fix flaws in the plan</a:t>
            </a:r>
          </a:p>
        </p:txBody>
      </p:sp>
      <p:sp>
        <p:nvSpPr>
          <p:cNvPr id="5" name="Date Placeholder 4">
            <a:extLst>
              <a:ext uri="{FF2B5EF4-FFF2-40B4-BE49-F238E27FC236}">
                <a16:creationId xmlns:a16="http://schemas.microsoft.com/office/drawing/2014/main" id="{FAD7906D-1A2B-A84F-87D8-7FCAE06B194A}"/>
              </a:ext>
            </a:extLst>
          </p:cNvPr>
          <p:cNvSpPr>
            <a:spLocks noGrp="1"/>
          </p:cNvSpPr>
          <p:nvPr>
            <p:ph type="dt" sz="half" idx="2"/>
          </p:nvPr>
        </p:nvSpPr>
        <p:spPr/>
        <p:txBody>
          <a:bodyPr/>
          <a:lstStyle/>
          <a:p>
            <a:r>
              <a:rPr lang="de-DE"/>
              <a:t>Deterministic</a:t>
            </a:r>
            <a:endParaRPr lang="de-DE" dirty="0"/>
          </a:p>
        </p:txBody>
      </p:sp>
      <p:sp>
        <p:nvSpPr>
          <p:cNvPr id="6" name="Footer Placeholder 5">
            <a:extLst>
              <a:ext uri="{FF2B5EF4-FFF2-40B4-BE49-F238E27FC236}">
                <a16:creationId xmlns:a16="http://schemas.microsoft.com/office/drawing/2014/main" id="{2214EF44-9813-EE2B-9E3A-C2C69AC71E1F}"/>
              </a:ext>
            </a:extLst>
          </p:cNvPr>
          <p:cNvSpPr>
            <a:spLocks noGrp="1"/>
          </p:cNvSpPr>
          <p:nvPr>
            <p:ph type="ftr" sz="quarter" idx="3"/>
          </p:nvPr>
        </p:nvSpPr>
        <p:spPr/>
        <p:txBody>
          <a:bodyPr/>
          <a:lstStyle/>
          <a:p>
            <a:r>
              <a:rPr lang="en-GB"/>
              <a:t>T. Braun - APA</a:t>
            </a:r>
          </a:p>
        </p:txBody>
      </p:sp>
      <p:sp>
        <p:nvSpPr>
          <p:cNvPr id="4" name="Slide Number Placeholder 3">
            <a:extLst>
              <a:ext uri="{FF2B5EF4-FFF2-40B4-BE49-F238E27FC236}">
                <a16:creationId xmlns:a16="http://schemas.microsoft.com/office/drawing/2014/main" id="{C0111836-268A-AA4F-A437-B3723C132983}"/>
              </a:ext>
            </a:extLst>
          </p:cNvPr>
          <p:cNvSpPr>
            <a:spLocks noGrp="1"/>
          </p:cNvSpPr>
          <p:nvPr>
            <p:ph type="sldNum" sz="quarter" idx="4"/>
          </p:nvPr>
        </p:nvSpPr>
        <p:spPr/>
        <p:txBody>
          <a:bodyPr/>
          <a:lstStyle/>
          <a:p>
            <a:fld id="{67C9959E-8E6B-B04C-9955-EA096F41CA7A}" type="slidenum">
              <a:rPr lang="en-GB" smtClean="0"/>
              <a:t>130</a:t>
            </a:fld>
            <a:endParaRPr lang="en-GB"/>
          </a:p>
        </p:txBody>
      </p:sp>
    </p:spTree>
    <p:extLst>
      <p:ext uri="{BB962C8B-B14F-4D97-AF65-F5344CB8AC3E}">
        <p14:creationId xmlns:p14="http://schemas.microsoft.com/office/powerpoint/2010/main" val="922689894"/>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2"/>
          <p:cNvSpPr>
            <a:spLocks noGrp="1" noChangeArrowheads="1"/>
          </p:cNvSpPr>
          <p:nvPr>
            <p:ph type="title"/>
          </p:nvPr>
        </p:nvSpPr>
        <p:spPr/>
        <p:txBody>
          <a:bodyPr/>
          <a:lstStyle/>
          <a:p>
            <a:pPr eaLnBrk="1" hangingPunct="1"/>
            <a:r>
              <a:rPr lang="en-US" dirty="0"/>
              <a:t>Backward Search</a:t>
            </a:r>
          </a:p>
        </p:txBody>
      </p:sp>
      <mc:AlternateContent xmlns:mc="http://schemas.openxmlformats.org/markup-compatibility/2006" xmlns:a14="http://schemas.microsoft.com/office/drawing/2010/main">
        <mc:Choice Requires="a14">
          <p:sp>
            <p:nvSpPr>
              <p:cNvPr id="11266" name="Rectangle 3"/>
              <p:cNvSpPr>
                <a:spLocks noGrp="1" noChangeArrowheads="1"/>
              </p:cNvSpPr>
              <p:nvPr>
                <p:ph sz="half" idx="1"/>
              </p:nvPr>
            </p:nvSpPr>
            <p:spPr/>
            <p:txBody>
              <a:bodyPr>
                <a:noAutofit/>
              </a:bodyPr>
              <a:lstStyle/>
              <a:p>
                <a:pPr eaLnBrk="1" hangingPunct="1"/>
                <a:r>
                  <a:rPr lang="en-US" dirty="0"/>
                  <a:t>Forward search starts at the initial state </a:t>
                </a:r>
              </a:p>
              <a:p>
                <a:pPr lvl="1" eaLnBrk="1" hangingPunct="1"/>
                <a:r>
                  <a:rPr lang="en-US" dirty="0"/>
                  <a:t>Choose applicable action</a:t>
                </a:r>
              </a:p>
              <a:p>
                <a:pPr lvl="1"/>
                <a:r>
                  <a:rPr lang="en-US" dirty="0"/>
                  <a:t>Compute state transition </a:t>
                </a:r>
                <a14:m>
                  <m:oMath xmlns:m="http://schemas.openxmlformats.org/officeDocument/2006/math">
                    <m:sSup>
                      <m:sSupPr>
                        <m:ctrlPr>
                          <a:rPr lang="en-US" i="1" dirty="0">
                            <a:latin typeface="Cambria Math" panose="02040503050406030204" pitchFamily="18" charset="0"/>
                            <a:cs typeface="Times New Roman"/>
                          </a:rPr>
                        </m:ctrlPr>
                      </m:sSupPr>
                      <m:e>
                        <m:r>
                          <a:rPr lang="en-US" i="1" dirty="0" smtClean="0">
                            <a:latin typeface="Cambria Math" panose="02040503050406030204" pitchFamily="18" charset="0"/>
                          </a:rPr>
                          <m:t>𝑠</m:t>
                        </m:r>
                      </m:e>
                      <m:sup>
                        <m:r>
                          <a:rPr lang="en-US" i="1" dirty="0">
                            <a:latin typeface="Cambria Math" panose="02040503050406030204" pitchFamily="18" charset="0"/>
                          </a:rPr>
                          <m:t>′</m:t>
                        </m:r>
                      </m:sup>
                    </m:sSup>
                    <m:r>
                      <a:rPr lang="en-US" i="1" dirty="0">
                        <a:latin typeface="Cambria Math" panose="02040503050406030204" pitchFamily="18" charset="0"/>
                      </a:rPr>
                      <m:t>=</m:t>
                    </m:r>
                    <m:r>
                      <a:rPr lang="de-DE" i="1" dirty="0">
                        <a:latin typeface="Cambria Math" panose="02040503050406030204" pitchFamily="18" charset="0"/>
                        <a:sym typeface="Symbol" charset="0"/>
                      </a:rPr>
                      <m:t>𝛾</m:t>
                    </m:r>
                    <m:d>
                      <m:dPr>
                        <m:ctrlPr>
                          <a:rPr lang="en-US" i="1" dirty="0">
                            <a:latin typeface="Cambria Math" panose="02040503050406030204" pitchFamily="18" charset="0"/>
                            <a:sym typeface="Symbol" charset="0"/>
                          </a:rPr>
                        </m:ctrlPr>
                      </m:dPr>
                      <m:e>
                        <m:r>
                          <a:rPr lang="en-US" i="1" dirty="0" err="1">
                            <a:latin typeface="Cambria Math" panose="02040503050406030204" pitchFamily="18" charset="0"/>
                          </a:rPr>
                          <m:t>𝑠</m:t>
                        </m:r>
                        <m:r>
                          <a:rPr lang="en-US" i="1" dirty="0" err="1">
                            <a:latin typeface="Cambria Math" panose="02040503050406030204" pitchFamily="18" charset="0"/>
                          </a:rPr>
                          <m:t>,</m:t>
                        </m:r>
                        <m:r>
                          <a:rPr lang="en-US" i="1" dirty="0" err="1">
                            <a:latin typeface="Cambria Math" panose="02040503050406030204" pitchFamily="18" charset="0"/>
                          </a:rPr>
                          <m:t>𝑎</m:t>
                        </m:r>
                      </m:e>
                    </m:d>
                  </m:oMath>
                </a14:m>
                <a:endParaRPr lang="en-US" dirty="0"/>
              </a:p>
              <a:p>
                <a:pPr eaLnBrk="1" hangingPunct="1"/>
                <a:r>
                  <a:rPr lang="en-US" dirty="0"/>
                  <a:t>Backward search starts at the goal</a:t>
                </a:r>
              </a:p>
              <a:p>
                <a:pPr lvl="1" eaLnBrk="1" hangingPunct="1"/>
                <a:r>
                  <a:rPr lang="en-US" dirty="0"/>
                  <a:t>Chooses </a:t>
                </a:r>
                <a:r>
                  <a:rPr lang="en-US" dirty="0">
                    <a:solidFill>
                      <a:schemeClr val="accent1"/>
                    </a:solidFill>
                  </a:rPr>
                  <a:t>relevant</a:t>
                </a:r>
                <a:r>
                  <a:rPr lang="en-US" i="1" dirty="0"/>
                  <a:t> </a:t>
                </a:r>
                <a:r>
                  <a:rPr lang="en-US" dirty="0"/>
                  <a:t>action</a:t>
                </a:r>
              </a:p>
              <a:p>
                <a:pPr lvl="2" eaLnBrk="1" hangingPunct="1"/>
                <a:r>
                  <a:rPr lang="en-US" dirty="0"/>
                  <a:t>A possible “last action” before the goal</a:t>
                </a:r>
              </a:p>
              <a:p>
                <a:pPr lvl="1"/>
                <a:r>
                  <a:rPr lang="en-US" dirty="0"/>
                  <a:t>Computes </a:t>
                </a:r>
                <a:r>
                  <a:rPr lang="en-US" dirty="0">
                    <a:solidFill>
                      <a:schemeClr val="accent1"/>
                    </a:solidFill>
                  </a:rPr>
                  <a:t>inverse</a:t>
                </a:r>
                <a:r>
                  <a:rPr lang="en-US" i="1" dirty="0"/>
                  <a:t> </a:t>
                </a:r>
                <a:r>
                  <a:rPr lang="en-US" dirty="0"/>
                  <a:t>state transition </a:t>
                </a:r>
                <a14:m>
                  <m:oMath xmlns:m="http://schemas.openxmlformats.org/officeDocument/2006/math">
                    <m:sSup>
                      <m:sSupPr>
                        <m:ctrlPr>
                          <a:rPr lang="en-US" i="1" dirty="0" smtClean="0">
                            <a:latin typeface="Cambria Math" panose="02040503050406030204" pitchFamily="18" charset="0"/>
                            <a:cs typeface="Times New Roman"/>
                          </a:rPr>
                        </m:ctrlPr>
                      </m:sSupPr>
                      <m:e>
                        <m:r>
                          <a:rPr lang="en-US" i="1" dirty="0" smtClean="0">
                            <a:latin typeface="Cambria Math" panose="02040503050406030204" pitchFamily="18" charset="0"/>
                          </a:rPr>
                          <m:t>𝑔</m:t>
                        </m:r>
                      </m:e>
                      <m:sup>
                        <m:r>
                          <a:rPr lang="en-US" i="1" dirty="0">
                            <a:latin typeface="Cambria Math" panose="02040503050406030204" pitchFamily="18" charset="0"/>
                          </a:rPr>
                          <m:t>′</m:t>
                        </m:r>
                      </m:sup>
                    </m:sSup>
                    <m:r>
                      <a:rPr lang="en-US" i="1" dirty="0">
                        <a:latin typeface="Cambria Math" panose="02040503050406030204" pitchFamily="18" charset="0"/>
                      </a:rPr>
                      <m:t>=</m:t>
                    </m:r>
                    <m:sSup>
                      <m:sSupPr>
                        <m:ctrlPr>
                          <a:rPr lang="en-US" i="1" dirty="0">
                            <a:latin typeface="Cambria Math" panose="02040503050406030204" pitchFamily="18" charset="0"/>
                            <a:sym typeface="Symbol" charset="0"/>
                          </a:rPr>
                        </m:ctrlPr>
                      </m:sSupPr>
                      <m:e>
                        <m:r>
                          <a:rPr lang="de-DE" i="1" dirty="0">
                            <a:latin typeface="Cambria Math" panose="02040503050406030204" pitchFamily="18" charset="0"/>
                            <a:sym typeface="Symbol" charset="0"/>
                          </a:rPr>
                          <m:t>𝛾</m:t>
                        </m:r>
                      </m:e>
                      <m:sup>
                        <m:r>
                          <a:rPr lang="de-DE" b="0" i="1" dirty="0" smtClean="0">
                            <a:latin typeface="Cambria Math" panose="02040503050406030204" pitchFamily="18" charset="0"/>
                            <a:sym typeface="Symbol" charset="0"/>
                          </a:rPr>
                          <m:t>−1</m:t>
                        </m:r>
                      </m:sup>
                    </m:sSup>
                    <m:d>
                      <m:dPr>
                        <m:ctrlPr>
                          <a:rPr lang="en-US" b="0" i="1" dirty="0">
                            <a:latin typeface="Cambria Math" panose="02040503050406030204" pitchFamily="18" charset="0"/>
                            <a:sym typeface="Symbol" charset="0"/>
                          </a:rPr>
                        </m:ctrlPr>
                      </m:dPr>
                      <m:e>
                        <m:r>
                          <a:rPr lang="en-US" i="1" dirty="0" err="1">
                            <a:latin typeface="Cambria Math" panose="02040503050406030204" pitchFamily="18" charset="0"/>
                          </a:rPr>
                          <m:t>𝑔</m:t>
                        </m:r>
                        <m:r>
                          <a:rPr lang="en-US" i="1" dirty="0" err="1">
                            <a:latin typeface="Cambria Math" panose="02040503050406030204" pitchFamily="18" charset="0"/>
                          </a:rPr>
                          <m:t>,</m:t>
                        </m:r>
                        <m:r>
                          <a:rPr lang="en-US" i="1" dirty="0" err="1">
                            <a:latin typeface="Cambria Math" panose="02040503050406030204" pitchFamily="18" charset="0"/>
                          </a:rPr>
                          <m:t>𝑎</m:t>
                        </m:r>
                      </m:e>
                    </m:d>
                  </m:oMath>
                </a14:m>
                <a:endParaRPr lang="en-US" dirty="0"/>
              </a:p>
              <a:p>
                <a:pPr lvl="2"/>
                <a14:m>
                  <m:oMath xmlns:m="http://schemas.openxmlformats.org/officeDocument/2006/math">
                    <m:sSup>
                      <m:sSupPr>
                        <m:ctrlPr>
                          <a:rPr lang="en-US" i="1" dirty="0">
                            <a:latin typeface="Cambria Math" panose="02040503050406030204" pitchFamily="18" charset="0"/>
                            <a:cs typeface="Times New Roman"/>
                          </a:rPr>
                        </m:ctrlPr>
                      </m:sSupPr>
                      <m:e>
                        <m:r>
                          <a:rPr lang="en-US" i="1" dirty="0">
                            <a:latin typeface="Cambria Math" panose="02040503050406030204" pitchFamily="18" charset="0"/>
                          </a:rPr>
                          <m:t>𝑔</m:t>
                        </m:r>
                      </m:e>
                      <m:sup>
                        <m:r>
                          <a:rPr lang="en-US" i="1" dirty="0">
                            <a:latin typeface="Cambria Math" panose="02040503050406030204" pitchFamily="18" charset="0"/>
                          </a:rPr>
                          <m:t>′</m:t>
                        </m:r>
                      </m:sup>
                    </m:sSup>
                  </m:oMath>
                </a14:m>
                <a:r>
                  <a:rPr lang="en-US" dirty="0">
                    <a:ea typeface="Times New Roman"/>
                    <a:cs typeface="Times New Roman"/>
                  </a:rPr>
                  <a:t> = properties a state </a:t>
                </a:r>
                <a14:m>
                  <m:oMath xmlns:m="http://schemas.openxmlformats.org/officeDocument/2006/math">
                    <m:sSup>
                      <m:sSupPr>
                        <m:ctrlPr>
                          <a:rPr lang="en-US" i="1" dirty="0">
                            <a:latin typeface="Cambria Math" panose="02040503050406030204" pitchFamily="18" charset="0"/>
                            <a:cs typeface="Times New Roman"/>
                          </a:rPr>
                        </m:ctrlPr>
                      </m:sSupPr>
                      <m:e>
                        <m:r>
                          <a:rPr lang="de-DE" b="0" i="1" dirty="0" smtClean="0">
                            <a:latin typeface="Cambria Math" panose="02040503050406030204" pitchFamily="18" charset="0"/>
                          </a:rPr>
                          <m:t>𝑠</m:t>
                        </m:r>
                      </m:e>
                      <m:sup>
                        <m:r>
                          <a:rPr lang="en-US" i="1" dirty="0">
                            <a:latin typeface="Cambria Math" panose="02040503050406030204" pitchFamily="18" charset="0"/>
                          </a:rPr>
                          <m:t>′</m:t>
                        </m:r>
                      </m:sup>
                    </m:sSup>
                  </m:oMath>
                </a14:m>
                <a:r>
                  <a:rPr lang="en-US" dirty="0">
                    <a:ea typeface="Times New Roman"/>
                    <a:cs typeface="Times New Roman"/>
                  </a:rPr>
                  <a:t> should satisfy for </a:t>
                </a:r>
                <a14:m>
                  <m:oMath xmlns:m="http://schemas.openxmlformats.org/officeDocument/2006/math">
                    <m:r>
                      <a:rPr lang="de-DE" b="0" i="1" dirty="0" smtClean="0">
                        <a:latin typeface="Cambria Math" panose="02040503050406030204" pitchFamily="18" charset="0"/>
                        <a:sym typeface="Symbol" charset="0"/>
                      </a:rPr>
                      <m:t>𝛾</m:t>
                    </m:r>
                    <m:d>
                      <m:dPr>
                        <m:ctrlPr>
                          <a:rPr lang="en-US" i="1" dirty="0">
                            <a:latin typeface="Cambria Math" panose="02040503050406030204" pitchFamily="18" charset="0"/>
                            <a:cs typeface="Times New Roman"/>
                          </a:rPr>
                        </m:ctrlPr>
                      </m:dPr>
                      <m:e>
                        <m:sSup>
                          <m:sSupPr>
                            <m:ctrlPr>
                              <a:rPr lang="en-US" i="1" dirty="0" err="1">
                                <a:latin typeface="Cambria Math" panose="02040503050406030204" pitchFamily="18" charset="0"/>
                                <a:cs typeface="Times New Roman"/>
                              </a:rPr>
                            </m:ctrlPr>
                          </m:sSupPr>
                          <m:e>
                            <m:r>
                              <a:rPr lang="en-US" i="1" dirty="0" err="1">
                                <a:latin typeface="Cambria Math" panose="02040503050406030204" pitchFamily="18" charset="0"/>
                              </a:rPr>
                              <m:t>𝑠</m:t>
                            </m:r>
                          </m:e>
                          <m:sup>
                            <m:r>
                              <a:rPr lang="en-US" i="1" dirty="0" err="1">
                                <a:latin typeface="Cambria Math" panose="02040503050406030204" pitchFamily="18" charset="0"/>
                              </a:rPr>
                              <m:t>′</m:t>
                            </m:r>
                          </m:sup>
                        </m:sSup>
                        <m:r>
                          <a:rPr lang="en-US" i="1" dirty="0" err="1">
                            <a:latin typeface="Cambria Math" panose="02040503050406030204" pitchFamily="18" charset="0"/>
                          </a:rPr>
                          <m:t>,</m:t>
                        </m:r>
                        <m:r>
                          <a:rPr lang="en-US" i="1" dirty="0" err="1">
                            <a:latin typeface="Cambria Math" panose="02040503050406030204" pitchFamily="18" charset="0"/>
                          </a:rPr>
                          <m:t>𝑎</m:t>
                        </m:r>
                      </m:e>
                    </m:d>
                  </m:oMath>
                </a14:m>
                <a:r>
                  <a:rPr lang="en-US" dirty="0"/>
                  <a:t> to satisfy </a:t>
                </a:r>
                <a14:m>
                  <m:oMath xmlns:m="http://schemas.openxmlformats.org/officeDocument/2006/math">
                    <m:r>
                      <a:rPr lang="en-US" i="1" dirty="0" smtClean="0">
                        <a:latin typeface="Cambria Math" panose="02040503050406030204" pitchFamily="18" charset="0"/>
                      </a:rPr>
                      <m:t>𝑔</m:t>
                    </m:r>
                  </m:oMath>
                </a14:m>
                <a:endParaRPr lang="en-US" dirty="0">
                  <a:ea typeface="Times New Roman"/>
                  <a:cs typeface="Times New Roman"/>
                </a:endParaRPr>
              </a:p>
              <a:p>
                <a:pPr eaLnBrk="1" hangingPunct="1"/>
                <a:r>
                  <a:rPr lang="en-US" dirty="0">
                    <a:ea typeface="Times New Roman"/>
                    <a:cs typeface="Times New Roman"/>
                  </a:rPr>
                  <a:t>Sometimes has a lower branching factor</a:t>
                </a:r>
              </a:p>
            </p:txBody>
          </p:sp>
        </mc:Choice>
        <mc:Fallback xmlns="">
          <p:sp>
            <p:nvSpPr>
              <p:cNvPr id="11266" name="Rectangle 3"/>
              <p:cNvSpPr>
                <a:spLocks noGrp="1" noRot="1" noChangeAspect="1" noMove="1" noResize="1" noEditPoints="1" noAdjustHandles="1" noChangeArrowheads="1" noChangeShapeType="1" noTextEdit="1"/>
              </p:cNvSpPr>
              <p:nvPr>
                <p:ph sz="half" idx="1"/>
              </p:nvPr>
            </p:nvSpPr>
            <p:spPr>
              <a:blipFill>
                <a:blip r:embed="rId2"/>
                <a:stretch>
                  <a:fillRect l="-3256" t="-2985"/>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721E1463-1528-475F-1DC0-C60EDBE1C5F3}"/>
                  </a:ext>
                </a:extLst>
              </p:cNvPr>
              <p:cNvSpPr>
                <a:spLocks noGrp="1"/>
              </p:cNvSpPr>
              <p:nvPr>
                <p:ph sz="half" idx="2"/>
              </p:nvPr>
            </p:nvSpPr>
            <p:spPr/>
            <p:txBody>
              <a:bodyPr/>
              <a:lstStyle/>
              <a:p>
                <a:r>
                  <a:rPr lang="en-US" dirty="0">
                    <a:ea typeface="Times New Roman"/>
                    <a:cs typeface="Times New Roman"/>
                  </a:rPr>
                  <a:t>Example</a:t>
                </a:r>
              </a:p>
              <a:p>
                <a:pPr lvl="1" eaLnBrk="1" hangingPunct="1"/>
                <a:r>
                  <a:rPr lang="en-US" dirty="0">
                    <a:ea typeface="Times New Roman"/>
                    <a:cs typeface="Times New Roman"/>
                  </a:rPr>
                  <a:t>Forward: 7 applicable actions</a:t>
                </a:r>
              </a:p>
              <a:p>
                <a:pPr lvl="2"/>
                <a:r>
                  <a:rPr lang="en-US" dirty="0">
                    <a:ea typeface="Times New Roman"/>
                    <a:cs typeface="Times New Roman"/>
                  </a:rPr>
                  <a:t>Five load actions, two </a:t>
                </a:r>
                <a:r>
                  <a:rPr lang="en-US" dirty="0">
                    <a:ea typeface="Times New Roman"/>
                    <a:cs typeface="Calibri"/>
                  </a:rPr>
                  <a:t>move</a:t>
                </a:r>
                <a:r>
                  <a:rPr lang="en-US" dirty="0">
                    <a:ea typeface="Times New Roman"/>
                    <a:cs typeface="Times New Roman"/>
                  </a:rPr>
                  <a:t> actions</a:t>
                </a:r>
                <a:endParaRPr lang="en-US" dirty="0">
                  <a:ea typeface="Times New Roman"/>
                  <a:cs typeface="Calibri"/>
                </a:endParaRPr>
              </a:p>
              <a:p>
                <a:pPr lvl="1" eaLnBrk="1" hangingPunct="1"/>
                <a:r>
                  <a:rPr lang="en-US" dirty="0">
                    <a:ea typeface="Times New Roman"/>
                    <a:cs typeface="Times New Roman"/>
                  </a:rPr>
                  <a:t>Backward: </a:t>
                </a:r>
                <a14:m>
                  <m:oMath xmlns:m="http://schemas.openxmlformats.org/officeDocument/2006/math">
                    <m:r>
                      <a:rPr lang="en-US" i="1" dirty="0" smtClean="0">
                        <a:latin typeface="Cambria Math" panose="02040503050406030204" pitchFamily="18" charset="0"/>
                        <a:ea typeface="Times New Roman"/>
                        <a:cs typeface="Times New Roman"/>
                      </a:rPr>
                      <m:t>𝑔</m:t>
                    </m:r>
                    <m:r>
                      <a:rPr lang="en-US" i="1" dirty="0" smtClean="0">
                        <a:latin typeface="Cambria Math" panose="02040503050406030204" pitchFamily="18" charset="0"/>
                        <a:ea typeface="Times New Roman"/>
                        <a:cs typeface="Times New Roman"/>
                      </a:rPr>
                      <m:t>=</m:t>
                    </m:r>
                    <m:d>
                      <m:dPr>
                        <m:begChr m:val="{"/>
                        <m:endChr m:val="}"/>
                        <m:ctrlPr>
                          <a:rPr lang="en-US" i="1" dirty="0" smtClean="0">
                            <a:latin typeface="Cambria Math" panose="02040503050406030204" pitchFamily="18" charset="0"/>
                            <a:ea typeface="Times New Roman"/>
                            <a:cs typeface="Times New Roman"/>
                          </a:rPr>
                        </m:ctrlPr>
                      </m:dPr>
                      <m:e>
                        <m:r>
                          <a:rPr lang="en-US" i="1" dirty="0" err="1">
                            <a:latin typeface="Cambria Math" panose="02040503050406030204" pitchFamily="18" charset="0"/>
                            <a:ea typeface="Times New Roman"/>
                            <a:cs typeface="Calibri"/>
                          </a:rPr>
                          <m:t>𝑙𝑜𝑐</m:t>
                        </m:r>
                        <m:d>
                          <m:dPr>
                            <m:ctrlPr>
                              <a:rPr lang="en-US" i="1" dirty="0">
                                <a:latin typeface="Cambria Math" panose="02040503050406030204" pitchFamily="18" charset="0"/>
                                <a:ea typeface="Times New Roman"/>
                                <a:cs typeface="Calibri"/>
                              </a:rPr>
                            </m:ctrlPr>
                          </m:dPr>
                          <m:e>
                            <m:r>
                              <a:rPr lang="en-US" i="1" dirty="0">
                                <a:latin typeface="Cambria Math" panose="02040503050406030204" pitchFamily="18" charset="0"/>
                                <a:ea typeface="Times New Roman"/>
                                <a:cs typeface="Calibri"/>
                              </a:rPr>
                              <m:t>𝑟</m:t>
                            </m:r>
                            <m:r>
                              <a:rPr lang="en-US" i="1" dirty="0">
                                <a:latin typeface="Cambria Math" panose="02040503050406030204" pitchFamily="18" charset="0"/>
                                <a:ea typeface="Times New Roman"/>
                                <a:cs typeface="Calibri"/>
                              </a:rPr>
                              <m:t>1</m:t>
                            </m:r>
                          </m:e>
                        </m:d>
                        <m:r>
                          <a:rPr lang="en-US" i="1" dirty="0">
                            <a:latin typeface="Cambria Math" panose="02040503050406030204" pitchFamily="18" charset="0"/>
                            <a:ea typeface="Times New Roman"/>
                            <a:cs typeface="Calibri"/>
                          </a:rPr>
                          <m:t>=</m:t>
                        </m:r>
                        <m:r>
                          <a:rPr lang="en-US" i="1" dirty="0">
                            <a:latin typeface="Cambria Math" panose="02040503050406030204" pitchFamily="18" charset="0"/>
                            <a:ea typeface="Times New Roman"/>
                            <a:cs typeface="Calibri"/>
                          </a:rPr>
                          <m:t>𝑑</m:t>
                        </m:r>
                        <m:r>
                          <a:rPr lang="en-US" i="1" dirty="0">
                            <a:latin typeface="Cambria Math" panose="02040503050406030204" pitchFamily="18" charset="0"/>
                            <a:ea typeface="Times New Roman"/>
                            <a:cs typeface="Calibri"/>
                          </a:rPr>
                          <m:t>3</m:t>
                        </m:r>
                      </m:e>
                    </m:d>
                  </m:oMath>
                </a14:m>
                <a:r>
                  <a:rPr lang="en-US" dirty="0">
                    <a:ea typeface="Times New Roman"/>
                    <a:cs typeface="Times New Roman"/>
                  </a:rPr>
                  <a:t> </a:t>
                </a:r>
              </a:p>
              <a:p>
                <a:pPr lvl="2"/>
                <a:r>
                  <a:rPr lang="en-US" dirty="0">
                    <a:ea typeface="Times New Roman"/>
                    <a:cs typeface="Times New Roman"/>
                  </a:rPr>
                  <a:t>Two relevant actions:</a:t>
                </a:r>
              </a:p>
              <a:p>
                <a:pPr marL="989013" lvl="2" indent="0">
                  <a:buNone/>
                </a:pPr>
                <a14:m>
                  <m:oMath xmlns:m="http://schemas.openxmlformats.org/officeDocument/2006/math">
                    <m:r>
                      <a:rPr lang="en-US" i="1" dirty="0" smtClean="0">
                        <a:latin typeface="Cambria Math" panose="02040503050406030204" pitchFamily="18" charset="0"/>
                        <a:ea typeface="Times New Roman"/>
                        <a:cs typeface="Calibri"/>
                      </a:rPr>
                      <m:t>𝑚𝑜𝑣𝑒</m:t>
                    </m:r>
                    <m:d>
                      <m:dPr>
                        <m:ctrlPr>
                          <a:rPr lang="en-US" i="1" dirty="0" smtClean="0">
                            <a:latin typeface="Cambria Math" panose="02040503050406030204" pitchFamily="18" charset="0"/>
                            <a:ea typeface="Times New Roman"/>
                            <a:cs typeface="Calibri"/>
                          </a:rPr>
                        </m:ctrlPr>
                      </m:dPr>
                      <m:e>
                        <m:r>
                          <a:rPr lang="en-US" i="1" dirty="0" smtClean="0">
                            <a:latin typeface="Cambria Math" panose="02040503050406030204" pitchFamily="18" charset="0"/>
                            <a:ea typeface="Times New Roman"/>
                            <a:cs typeface="Calibri"/>
                          </a:rPr>
                          <m:t>𝑟</m:t>
                        </m:r>
                        <m:r>
                          <a:rPr lang="en-US" i="1" dirty="0" smtClean="0">
                            <a:latin typeface="Cambria Math" panose="02040503050406030204" pitchFamily="18" charset="0"/>
                            <a:ea typeface="Times New Roman"/>
                            <a:cs typeface="Calibri"/>
                          </a:rPr>
                          <m:t>1,</m:t>
                        </m:r>
                        <m:r>
                          <a:rPr lang="en-US" i="1" dirty="0" smtClean="0">
                            <a:latin typeface="Cambria Math" panose="02040503050406030204" pitchFamily="18" charset="0"/>
                            <a:ea typeface="Times New Roman"/>
                            <a:cs typeface="Calibri"/>
                          </a:rPr>
                          <m:t>𝑑</m:t>
                        </m:r>
                        <m:r>
                          <a:rPr lang="en-US" i="1" dirty="0" smtClean="0">
                            <a:latin typeface="Cambria Math" panose="02040503050406030204" pitchFamily="18" charset="0"/>
                            <a:ea typeface="Times New Roman"/>
                            <a:cs typeface="Calibri"/>
                          </a:rPr>
                          <m:t>1,</m:t>
                        </m:r>
                        <m:r>
                          <a:rPr lang="en-US" i="1" dirty="0" smtClean="0">
                            <a:latin typeface="Cambria Math" panose="02040503050406030204" pitchFamily="18" charset="0"/>
                            <a:ea typeface="Times New Roman"/>
                            <a:cs typeface="Calibri"/>
                          </a:rPr>
                          <m:t>𝑑</m:t>
                        </m:r>
                        <m:r>
                          <a:rPr lang="en-US" i="1" dirty="0" smtClean="0">
                            <a:latin typeface="Cambria Math" panose="02040503050406030204" pitchFamily="18" charset="0"/>
                            <a:ea typeface="Times New Roman"/>
                            <a:cs typeface="Calibri"/>
                          </a:rPr>
                          <m:t>3</m:t>
                        </m:r>
                      </m:e>
                    </m:d>
                    <m:r>
                      <a:rPr lang="de-DE" b="0" i="1" dirty="0" smtClean="0">
                        <a:latin typeface="Cambria Math" panose="02040503050406030204" pitchFamily="18" charset="0"/>
                        <a:ea typeface="Times New Roman"/>
                        <a:cs typeface="Calibri"/>
                      </a:rPr>
                      <m:t>,</m:t>
                    </m:r>
                  </m:oMath>
                </a14:m>
                <a:r>
                  <a:rPr lang="de-DE" b="0" i="1" dirty="0">
                    <a:latin typeface="Cambria Math" panose="02040503050406030204" pitchFamily="18" charset="0"/>
                    <a:ea typeface="Times New Roman"/>
                    <a:cs typeface="Calibri"/>
                  </a:rPr>
                  <a:t> </a:t>
                </a:r>
                <a:br>
                  <a:rPr lang="de-DE" b="0" i="1" dirty="0">
                    <a:latin typeface="Cambria Math" panose="02040503050406030204" pitchFamily="18" charset="0"/>
                    <a:ea typeface="Times New Roman"/>
                    <a:cs typeface="Calibri"/>
                  </a:rPr>
                </a:br>
                <a14:m>
                  <m:oMath xmlns:m="http://schemas.openxmlformats.org/officeDocument/2006/math">
                    <m:r>
                      <a:rPr lang="en-US" i="1" dirty="0" smtClean="0">
                        <a:latin typeface="Cambria Math" panose="02040503050406030204" pitchFamily="18" charset="0"/>
                        <a:ea typeface="Times New Roman"/>
                        <a:cs typeface="Calibri"/>
                      </a:rPr>
                      <m:t>𝑚𝑜𝑣𝑒</m:t>
                    </m:r>
                    <m:d>
                      <m:dPr>
                        <m:ctrlPr>
                          <a:rPr lang="en-US" i="1" dirty="0" smtClean="0">
                            <a:latin typeface="Cambria Math" panose="02040503050406030204" pitchFamily="18" charset="0"/>
                            <a:ea typeface="Times New Roman"/>
                            <a:cs typeface="Calibri"/>
                          </a:rPr>
                        </m:ctrlPr>
                      </m:dPr>
                      <m:e>
                        <m:r>
                          <a:rPr lang="en-US" i="1" dirty="0" smtClean="0">
                            <a:latin typeface="Cambria Math" panose="02040503050406030204" pitchFamily="18" charset="0"/>
                            <a:ea typeface="Times New Roman"/>
                            <a:cs typeface="Calibri"/>
                          </a:rPr>
                          <m:t>𝑟</m:t>
                        </m:r>
                        <m:r>
                          <a:rPr lang="de-DE" b="0" i="1" dirty="0" smtClean="0">
                            <a:latin typeface="Cambria Math" panose="02040503050406030204" pitchFamily="18" charset="0"/>
                            <a:ea typeface="Times New Roman"/>
                            <a:cs typeface="Calibri"/>
                          </a:rPr>
                          <m:t>1</m:t>
                        </m:r>
                        <m:r>
                          <a:rPr lang="en-US" i="1" dirty="0" smtClean="0">
                            <a:latin typeface="Cambria Math" panose="02040503050406030204" pitchFamily="18" charset="0"/>
                            <a:ea typeface="Times New Roman"/>
                            <a:cs typeface="Calibri"/>
                          </a:rPr>
                          <m:t>,</m:t>
                        </m:r>
                        <m:r>
                          <a:rPr lang="en-US" i="1" dirty="0" smtClean="0">
                            <a:latin typeface="Cambria Math" panose="02040503050406030204" pitchFamily="18" charset="0"/>
                            <a:ea typeface="Times New Roman"/>
                            <a:cs typeface="Calibri"/>
                          </a:rPr>
                          <m:t>𝑑</m:t>
                        </m:r>
                        <m:r>
                          <a:rPr lang="de-DE" b="0" i="1" dirty="0" smtClean="0">
                            <a:latin typeface="Cambria Math" panose="02040503050406030204" pitchFamily="18" charset="0"/>
                            <a:ea typeface="Times New Roman"/>
                            <a:cs typeface="Calibri"/>
                          </a:rPr>
                          <m:t>2</m:t>
                        </m:r>
                        <m:r>
                          <a:rPr lang="en-US" i="1" dirty="0" smtClean="0">
                            <a:latin typeface="Cambria Math" panose="02040503050406030204" pitchFamily="18" charset="0"/>
                            <a:ea typeface="Times New Roman"/>
                            <a:cs typeface="Calibri"/>
                          </a:rPr>
                          <m:t>,</m:t>
                        </m:r>
                        <m:r>
                          <a:rPr lang="en-US" i="1" dirty="0" smtClean="0">
                            <a:latin typeface="Cambria Math" panose="02040503050406030204" pitchFamily="18" charset="0"/>
                            <a:ea typeface="Times New Roman"/>
                            <a:cs typeface="Calibri"/>
                          </a:rPr>
                          <m:t>𝑑</m:t>
                        </m:r>
                        <m:r>
                          <a:rPr lang="en-US" i="1" dirty="0" smtClean="0">
                            <a:latin typeface="Cambria Math" panose="02040503050406030204" pitchFamily="18" charset="0"/>
                            <a:ea typeface="Times New Roman"/>
                            <a:cs typeface="Calibri"/>
                          </a:rPr>
                          <m:t>3</m:t>
                        </m:r>
                      </m:e>
                    </m:d>
                  </m:oMath>
                </a14:m>
                <a:r>
                  <a:rPr lang="en-US" dirty="0">
                    <a:ea typeface="Times New Roman"/>
                    <a:cs typeface="Calibri"/>
                  </a:rPr>
                  <a:t> </a:t>
                </a:r>
              </a:p>
              <a:p>
                <a:endParaRPr lang="en-DE" dirty="0"/>
              </a:p>
            </p:txBody>
          </p:sp>
        </mc:Choice>
        <mc:Fallback xmlns="">
          <p:sp>
            <p:nvSpPr>
              <p:cNvPr id="6" name="Content Placeholder 5">
                <a:extLst>
                  <a:ext uri="{FF2B5EF4-FFF2-40B4-BE49-F238E27FC236}">
                    <a16:creationId xmlns:a16="http://schemas.microsoft.com/office/drawing/2014/main" id="{721E1463-1528-475F-1DC0-C60EDBE1C5F3}"/>
                  </a:ext>
                </a:extLst>
              </p:cNvPr>
              <p:cNvSpPr>
                <a:spLocks noGrp="1" noRot="1" noChangeAspect="1" noMove="1" noResize="1" noEditPoints="1" noAdjustHandles="1" noChangeArrowheads="1" noChangeShapeType="1" noTextEdit="1"/>
              </p:cNvSpPr>
              <p:nvPr>
                <p:ph sz="half" idx="2"/>
              </p:nvPr>
            </p:nvSpPr>
            <p:spPr>
              <a:blipFill>
                <a:blip r:embed="rId3"/>
                <a:stretch>
                  <a:fillRect l="-2955" t="-2985"/>
                </a:stretch>
              </a:blipFill>
            </p:spPr>
            <p:txBody>
              <a:bodyPr/>
              <a:lstStyle/>
              <a:p>
                <a:r>
                  <a:rPr lang="en-DE">
                    <a:noFill/>
                  </a:rPr>
                  <a:t> </a:t>
                </a:r>
              </a:p>
            </p:txBody>
          </p:sp>
        </mc:Fallback>
      </mc:AlternateContent>
      <p:sp>
        <p:nvSpPr>
          <p:cNvPr id="4" name="Date Placeholder 3">
            <a:extLst>
              <a:ext uri="{FF2B5EF4-FFF2-40B4-BE49-F238E27FC236}">
                <a16:creationId xmlns:a16="http://schemas.microsoft.com/office/drawing/2014/main" id="{6C0326DF-F7DC-F74F-AEB5-8CF2C21B31ED}"/>
              </a:ext>
            </a:extLst>
          </p:cNvPr>
          <p:cNvSpPr>
            <a:spLocks noGrp="1"/>
          </p:cNvSpPr>
          <p:nvPr>
            <p:ph type="dt" sz="half" idx="10"/>
          </p:nvPr>
        </p:nvSpPr>
        <p:spPr/>
        <p:txBody>
          <a:bodyPr/>
          <a:lstStyle/>
          <a:p>
            <a:r>
              <a:rPr lang="de-DE"/>
              <a:t>Deterministic</a:t>
            </a:r>
            <a:endParaRPr lang="de-DE" dirty="0"/>
          </a:p>
        </p:txBody>
      </p:sp>
      <p:sp>
        <p:nvSpPr>
          <p:cNvPr id="5" name="Footer Placeholder 4">
            <a:extLst>
              <a:ext uri="{FF2B5EF4-FFF2-40B4-BE49-F238E27FC236}">
                <a16:creationId xmlns:a16="http://schemas.microsoft.com/office/drawing/2014/main" id="{70D1F15D-B53B-1AAC-C752-D84372028F26}"/>
              </a:ext>
            </a:extLst>
          </p:cNvPr>
          <p:cNvSpPr>
            <a:spLocks noGrp="1"/>
          </p:cNvSpPr>
          <p:nvPr>
            <p:ph type="ftr" sz="quarter" idx="3"/>
          </p:nvPr>
        </p:nvSpPr>
        <p:spPr/>
        <p:txBody>
          <a:bodyPr/>
          <a:lstStyle/>
          <a:p>
            <a:r>
              <a:rPr lang="en-GB"/>
              <a:t>T. Braun - APA</a:t>
            </a:r>
          </a:p>
        </p:txBody>
      </p:sp>
      <p:sp>
        <p:nvSpPr>
          <p:cNvPr id="3" name="Slide Number Placeholder 2">
            <a:extLst>
              <a:ext uri="{FF2B5EF4-FFF2-40B4-BE49-F238E27FC236}">
                <a16:creationId xmlns:a16="http://schemas.microsoft.com/office/drawing/2014/main" id="{C2CAA553-77EB-F141-AB1C-83936AD71875}"/>
              </a:ext>
            </a:extLst>
          </p:cNvPr>
          <p:cNvSpPr>
            <a:spLocks noGrp="1"/>
          </p:cNvSpPr>
          <p:nvPr>
            <p:ph type="sldNum" sz="quarter" idx="4"/>
          </p:nvPr>
        </p:nvSpPr>
        <p:spPr/>
        <p:txBody>
          <a:bodyPr/>
          <a:lstStyle/>
          <a:p>
            <a:fld id="{67C9959E-8E6B-B04C-9955-EA096F41CA7A}" type="slidenum">
              <a:rPr lang="en-GB" smtClean="0"/>
              <a:t>131</a:t>
            </a:fld>
            <a:endParaRPr lang="en-GB"/>
          </a:p>
        </p:txBody>
      </p:sp>
      <p:grpSp>
        <p:nvGrpSpPr>
          <p:cNvPr id="2" name="Group 1"/>
          <p:cNvGrpSpPr/>
          <p:nvPr/>
        </p:nvGrpSpPr>
        <p:grpSpPr>
          <a:xfrm>
            <a:off x="7282606" y="4365361"/>
            <a:ext cx="4549069" cy="1353301"/>
            <a:chOff x="4299638" y="1215821"/>
            <a:chExt cx="4549069" cy="1353301"/>
          </a:xfrm>
        </p:grpSpPr>
        <p:grpSp>
          <p:nvGrpSpPr>
            <p:cNvPr id="99" name="Group 98"/>
            <p:cNvGrpSpPr/>
            <p:nvPr/>
          </p:nvGrpSpPr>
          <p:grpSpPr>
            <a:xfrm>
              <a:off x="7587395" y="1269267"/>
              <a:ext cx="1261312" cy="885977"/>
              <a:chOff x="7668987" y="2489897"/>
              <a:chExt cx="1261312" cy="885977"/>
            </a:xfrm>
          </p:grpSpPr>
          <p:sp>
            <p:nvSpPr>
              <p:cNvPr id="287" name="Rectangle 891"/>
              <p:cNvSpPr>
                <a:spLocks noChangeArrowheads="1"/>
              </p:cNvSpPr>
              <p:nvPr/>
            </p:nvSpPr>
            <p:spPr bwMode="auto">
              <a:xfrm>
                <a:off x="7775117" y="3114264"/>
                <a:ext cx="65" cy="261610"/>
              </a:xfrm>
              <a:prstGeom prst="rect">
                <a:avLst/>
              </a:prstGeom>
              <a:solidFill>
                <a:srgbClr val="FAC09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endParaRPr lang="en-US" sz="1700" b="1" dirty="0">
                  <a:latin typeface="Calibri"/>
                  <a:ea typeface="Calibri"/>
                  <a:cs typeface="Calibri"/>
                </a:endParaRPr>
              </a:p>
            </p:txBody>
          </p:sp>
          <p:sp>
            <p:nvSpPr>
              <p:cNvPr id="288" name="Line 853"/>
              <p:cNvSpPr>
                <a:spLocks noChangeShapeType="1"/>
              </p:cNvSpPr>
              <p:nvPr/>
            </p:nvSpPr>
            <p:spPr bwMode="auto">
              <a:xfrm>
                <a:off x="7668987" y="3259451"/>
                <a:ext cx="533278" cy="3926"/>
              </a:xfrm>
              <a:prstGeom prst="line">
                <a:avLst/>
              </a:prstGeom>
              <a:noFill/>
              <a:ln w="9525">
                <a:solidFill>
                  <a:schemeClr val="tx1"/>
                </a:solidFill>
                <a:round/>
                <a:headEnd/>
                <a:tailEnd/>
              </a:ln>
              <a:scene3d>
                <a:camera prst="legacyObliqueTopRight">
                  <a:rot lat="60000" lon="0" rev="0"/>
                </a:camera>
                <a:lightRig rig="legacyFlat3" dir="l"/>
              </a:scene3d>
              <a:sp3d extrusionH="2032000" contourW="6350" prstMaterial="legacyPlastic">
                <a:bevelT w="13500" h="13500" prst="angle"/>
                <a:bevelB w="13500" h="13500" prst="angle"/>
                <a:extrusionClr>
                  <a:srgbClr val="EBE6DB"/>
                </a:extrusionClr>
              </a:sp3d>
              <a:extLst>
                <a:ext uri="{909E8E84-426E-40dd-AFC4-6F175D3DCCD1}">
                  <a14:hiddenFill xmlns="" xmlns:a14="http://schemas.microsoft.com/office/drawing/2010/main">
                    <a:noFill/>
                  </a14:hiddenFill>
                </a:ext>
              </a:extLst>
            </p:spPr>
            <p:txBody>
              <a:bodyPr wrap="none" anchor="ctr">
                <a:flatTx/>
              </a:bodyPr>
              <a:lstStyle/>
              <a:p>
                <a:endParaRPr lang="en-US" sz="1700" dirty="0">
                  <a:latin typeface="Calibri"/>
                  <a:ea typeface="Times New Roman"/>
                  <a:cs typeface="Times New Roman"/>
                </a:endParaRPr>
              </a:p>
            </p:txBody>
          </p:sp>
          <p:grpSp>
            <p:nvGrpSpPr>
              <p:cNvPr id="289" name="Group 288"/>
              <p:cNvGrpSpPr/>
              <p:nvPr/>
            </p:nvGrpSpPr>
            <p:grpSpPr>
              <a:xfrm>
                <a:off x="7861324" y="2489897"/>
                <a:ext cx="1068975" cy="280255"/>
                <a:chOff x="4618723" y="2328762"/>
                <a:chExt cx="1649655" cy="432492"/>
              </a:xfrm>
            </p:grpSpPr>
            <p:sp>
              <p:nvSpPr>
                <p:cNvPr id="290" name="Freeform 860"/>
                <p:cNvSpPr>
                  <a:spLocks/>
                </p:cNvSpPr>
                <p:nvPr/>
              </p:nvSpPr>
              <p:spPr bwMode="auto">
                <a:xfrm>
                  <a:off x="4713316" y="2596201"/>
                  <a:ext cx="393192" cy="16505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sz="1700" dirty="0">
                    <a:latin typeface="Calibri"/>
                    <a:ea typeface="Calibri"/>
                    <a:cs typeface="Calibri"/>
                  </a:endParaRPr>
                </a:p>
              </p:txBody>
            </p:sp>
            <p:cxnSp>
              <p:nvCxnSpPr>
                <p:cNvPr id="291" name="Straight Connector 290"/>
                <p:cNvCxnSpPr/>
                <p:nvPr/>
              </p:nvCxnSpPr>
              <p:spPr>
                <a:xfrm>
                  <a:off x="5143666" y="2328762"/>
                  <a:ext cx="1124712"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92" name="Freeform 860"/>
                <p:cNvSpPr>
                  <a:spLocks/>
                </p:cNvSpPr>
                <p:nvPr/>
              </p:nvSpPr>
              <p:spPr bwMode="auto">
                <a:xfrm>
                  <a:off x="4618723" y="2337343"/>
                  <a:ext cx="1213406" cy="41148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sz="1700" dirty="0">
                    <a:latin typeface="Calibri"/>
                    <a:ea typeface="Calibri"/>
                    <a:cs typeface="Calibri"/>
                  </a:endParaRPr>
                </a:p>
              </p:txBody>
            </p:sp>
          </p:grpSp>
        </p:grpSp>
        <p:sp>
          <p:nvSpPr>
            <p:cNvPr id="100" name="Rectangle 891"/>
            <p:cNvSpPr>
              <a:spLocks noChangeArrowheads="1"/>
            </p:cNvSpPr>
            <p:nvPr/>
          </p:nvSpPr>
          <p:spPr bwMode="auto">
            <a:xfrm>
              <a:off x="5672645" y="1889741"/>
              <a:ext cx="65" cy="261610"/>
            </a:xfrm>
            <a:prstGeom prst="rect">
              <a:avLst/>
            </a:prstGeom>
            <a:solidFill>
              <a:srgbClr val="89D3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endParaRPr lang="en-US" sz="1700" b="1" dirty="0">
                <a:latin typeface="Calibri"/>
                <a:ea typeface="Calibri"/>
                <a:cs typeface="Calibri"/>
              </a:endParaRPr>
            </a:p>
          </p:txBody>
        </p:sp>
        <p:sp>
          <p:nvSpPr>
            <p:cNvPr id="101" name="Rectangle 891"/>
            <p:cNvSpPr>
              <a:spLocks noChangeArrowheads="1"/>
            </p:cNvSpPr>
            <p:nvPr/>
          </p:nvSpPr>
          <p:spPr bwMode="auto">
            <a:xfrm>
              <a:off x="7738894" y="1953598"/>
              <a:ext cx="65" cy="261610"/>
            </a:xfrm>
            <a:prstGeom prst="rect">
              <a:avLst/>
            </a:prstGeom>
            <a:solidFill>
              <a:srgbClr val="FAC09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endParaRPr lang="en-US" sz="1700" b="1" dirty="0">
                <a:latin typeface="Calibri"/>
                <a:ea typeface="Calibri"/>
                <a:cs typeface="Calibri"/>
              </a:endParaRPr>
            </a:p>
          </p:txBody>
        </p:sp>
        <p:grpSp>
          <p:nvGrpSpPr>
            <p:cNvPr id="102" name="Group 101"/>
            <p:cNvGrpSpPr/>
            <p:nvPr/>
          </p:nvGrpSpPr>
          <p:grpSpPr>
            <a:xfrm>
              <a:off x="5276402" y="1218610"/>
              <a:ext cx="1748270" cy="801164"/>
              <a:chOff x="1152149" y="2292224"/>
              <a:chExt cx="2428155" cy="1112728"/>
            </a:xfrm>
          </p:grpSpPr>
          <p:sp>
            <p:nvSpPr>
              <p:cNvPr id="283" name="Line 853"/>
              <p:cNvSpPr>
                <a:spLocks noChangeShapeType="1"/>
              </p:cNvSpPr>
              <p:nvPr/>
            </p:nvSpPr>
            <p:spPr bwMode="auto">
              <a:xfrm>
                <a:off x="1152149" y="3398894"/>
                <a:ext cx="822960" cy="6058"/>
              </a:xfrm>
              <a:prstGeom prst="line">
                <a:avLst/>
              </a:prstGeom>
              <a:noFill/>
              <a:ln w="9525">
                <a:solidFill>
                  <a:schemeClr val="tx1"/>
                </a:solidFill>
                <a:round/>
                <a:headEnd/>
                <a:tailEnd/>
              </a:ln>
              <a:scene3d>
                <a:camera prst="legacyObliqueTopRight">
                  <a:rot lat="60000" lon="0" rev="0"/>
                </a:camera>
                <a:lightRig rig="legacyFlat3" dir="l"/>
              </a:scene3d>
              <a:sp3d extrusionH="2095500" contourW="6350" prstMaterial="legacyPlastic">
                <a:bevelT w="13500" h="13500" prst="angle"/>
                <a:bevelB w="13500" h="13500" prst="angle"/>
                <a:extrusionClr>
                  <a:srgbClr val="EBE6DB"/>
                </a:extrusionClr>
              </a:sp3d>
              <a:extLst>
                <a:ext uri="{909E8E84-426E-40dd-AFC4-6F175D3DCCD1}">
                  <a14:hiddenFill xmlns="" xmlns:a14="http://schemas.microsoft.com/office/drawing/2010/main">
                    <a:noFill/>
                  </a14:hiddenFill>
                </a:ext>
              </a:extLst>
            </p:spPr>
            <p:txBody>
              <a:bodyPr wrap="none" anchor="ctr">
                <a:flatTx/>
              </a:bodyPr>
              <a:lstStyle/>
              <a:p>
                <a:endParaRPr lang="en-US" sz="1700" dirty="0">
                  <a:latin typeface="Calibri"/>
                  <a:ea typeface="Times New Roman"/>
                  <a:cs typeface="Times New Roman"/>
                </a:endParaRPr>
              </a:p>
            </p:txBody>
          </p:sp>
          <p:cxnSp>
            <p:nvCxnSpPr>
              <p:cNvPr id="284" name="Straight Connector 283"/>
              <p:cNvCxnSpPr/>
              <p:nvPr/>
            </p:nvCxnSpPr>
            <p:spPr>
              <a:xfrm>
                <a:off x="2180139" y="2292224"/>
                <a:ext cx="113385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85" name="Freeform 860"/>
              <p:cNvSpPr>
                <a:spLocks/>
              </p:cNvSpPr>
              <p:nvPr/>
            </p:nvSpPr>
            <p:spPr bwMode="auto">
              <a:xfrm>
                <a:off x="2604677" y="2352547"/>
                <a:ext cx="393192" cy="37765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286" name="Freeform 860"/>
              <p:cNvSpPr>
                <a:spLocks/>
              </p:cNvSpPr>
              <p:nvPr/>
            </p:nvSpPr>
            <p:spPr bwMode="auto">
              <a:xfrm>
                <a:off x="2366898" y="2303564"/>
                <a:ext cx="1213406" cy="42976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sz="1700" dirty="0">
                  <a:latin typeface="Calibri"/>
                  <a:ea typeface="Calibri"/>
                  <a:cs typeface="Calibri"/>
                </a:endParaRPr>
              </a:p>
            </p:txBody>
          </p:sp>
        </p:grpSp>
        <p:cxnSp>
          <p:nvCxnSpPr>
            <p:cNvPr id="103" name="Straight Connector 102"/>
            <p:cNvCxnSpPr/>
            <p:nvPr/>
          </p:nvCxnSpPr>
          <p:spPr>
            <a:xfrm>
              <a:off x="6791543" y="2046287"/>
              <a:ext cx="658367"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04" name="Freeform 860"/>
            <p:cNvSpPr>
              <a:spLocks/>
            </p:cNvSpPr>
            <p:nvPr/>
          </p:nvSpPr>
          <p:spPr bwMode="auto">
            <a:xfrm>
              <a:off x="6468783" y="2089720"/>
              <a:ext cx="888796" cy="27190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105" name="Freeform 860"/>
            <p:cNvSpPr>
              <a:spLocks/>
            </p:cNvSpPr>
            <p:nvPr/>
          </p:nvSpPr>
          <p:spPr bwMode="auto">
            <a:xfrm>
              <a:off x="6342592" y="2046431"/>
              <a:ext cx="1123653" cy="30943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sz="1700" dirty="0">
                <a:latin typeface="Calibri"/>
                <a:ea typeface="Calibri"/>
                <a:cs typeface="Calibri"/>
              </a:endParaRPr>
            </a:p>
          </p:txBody>
        </p:sp>
        <p:sp>
          <p:nvSpPr>
            <p:cNvPr id="106" name="Line 853"/>
            <p:cNvSpPr>
              <a:spLocks noChangeShapeType="1"/>
            </p:cNvSpPr>
            <p:nvPr/>
          </p:nvSpPr>
          <p:spPr bwMode="auto">
            <a:xfrm>
              <a:off x="6962109" y="2569122"/>
              <a:ext cx="1325880" cy="0"/>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sz="1700" dirty="0">
                  <a:latin typeface="Calibri"/>
                  <a:ea typeface="Times New Roman"/>
                  <a:cs typeface="Times New Roman"/>
                </a:rPr>
                <a:t>               d2</a:t>
              </a:r>
            </a:p>
          </p:txBody>
        </p:sp>
        <p:sp>
          <p:nvSpPr>
            <p:cNvPr id="107" name="Line 853"/>
            <p:cNvSpPr>
              <a:spLocks noChangeShapeType="1"/>
            </p:cNvSpPr>
            <p:nvPr/>
          </p:nvSpPr>
          <p:spPr bwMode="auto">
            <a:xfrm>
              <a:off x="4299638" y="2564760"/>
              <a:ext cx="2286000"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t">
              <a:flatTx/>
            </a:bodyPr>
            <a:lstStyle/>
            <a:p>
              <a:r>
                <a:rPr lang="en-US" sz="1700" dirty="0">
                  <a:latin typeface="Calibri"/>
                  <a:ea typeface="Times New Roman"/>
                  <a:cs typeface="Times New Roman"/>
                </a:rPr>
                <a:t>                     d1</a:t>
              </a:r>
            </a:p>
          </p:txBody>
        </p:sp>
        <p:sp>
          <p:nvSpPr>
            <p:cNvPr id="108" name="Line 853"/>
            <p:cNvSpPr>
              <a:spLocks noChangeShapeType="1"/>
            </p:cNvSpPr>
            <p:nvPr/>
          </p:nvSpPr>
          <p:spPr bwMode="auto">
            <a:xfrm>
              <a:off x="6418596" y="1647352"/>
              <a:ext cx="1316735"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sz="1700" dirty="0">
                  <a:ea typeface="Times New Roman"/>
                  <a:cs typeface="Times New Roman"/>
                </a:rPr>
                <a:t>          d3</a:t>
              </a:r>
            </a:p>
          </p:txBody>
        </p:sp>
        <p:grpSp>
          <p:nvGrpSpPr>
            <p:cNvPr id="109" name="Group 108"/>
            <p:cNvGrpSpPr/>
            <p:nvPr/>
          </p:nvGrpSpPr>
          <p:grpSpPr>
            <a:xfrm>
              <a:off x="5247541" y="1215821"/>
              <a:ext cx="1203321" cy="1021208"/>
              <a:chOff x="3906167" y="3324390"/>
              <a:chExt cx="1671281" cy="1418344"/>
            </a:xfrm>
            <a:solidFill>
              <a:srgbClr val="93D2FE"/>
            </a:solidFill>
          </p:grpSpPr>
          <p:sp>
            <p:nvSpPr>
              <p:cNvPr id="259" name="Oval 859"/>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260" name="Oval 861"/>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261" name="Oval 862"/>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262" name="Oval 863"/>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263" name="Oval 863"/>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grpSp>
            <p:nvGrpSpPr>
              <p:cNvPr id="264" name="Group 263"/>
              <p:cNvGrpSpPr/>
              <p:nvPr/>
            </p:nvGrpSpPr>
            <p:grpSpPr>
              <a:xfrm>
                <a:off x="3906167" y="4047050"/>
                <a:ext cx="1671281" cy="539042"/>
                <a:chOff x="1320274" y="4580303"/>
                <a:chExt cx="1671281" cy="467246"/>
              </a:xfrm>
              <a:grpFill/>
            </p:grpSpPr>
            <p:sp>
              <p:nvSpPr>
                <p:cNvPr id="279" name="Freeform 860"/>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280" name="Rectangle 864"/>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ctr"/>
                <a:lstStyle/>
                <a:p>
                  <a:pPr algn="ctr"/>
                  <a:r>
                    <a:rPr lang="en-US" sz="1700" dirty="0">
                      <a:latin typeface="Calibri"/>
                      <a:ea typeface="Calibri"/>
                      <a:cs typeface="Calibri"/>
                    </a:rPr>
                    <a:t>r1</a:t>
                  </a:r>
                </a:p>
              </p:txBody>
            </p:sp>
            <p:sp>
              <p:nvSpPr>
                <p:cNvPr id="281" name="Freeform 865"/>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282" name="Freeform 866"/>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grpSp>
          <p:grpSp>
            <p:nvGrpSpPr>
              <p:cNvPr id="265" name="Group 264"/>
              <p:cNvGrpSpPr/>
              <p:nvPr/>
            </p:nvGrpSpPr>
            <p:grpSpPr>
              <a:xfrm>
                <a:off x="4596370" y="3324390"/>
                <a:ext cx="552654" cy="1188720"/>
                <a:chOff x="1823226" y="3235632"/>
                <a:chExt cx="552654" cy="1188720"/>
              </a:xfrm>
              <a:grpFill/>
            </p:grpSpPr>
            <p:sp>
              <p:nvSpPr>
                <p:cNvPr id="266" name="Oval 878"/>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267" name="Rectangle 880"/>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sz="1700" dirty="0">
                    <a:latin typeface="Calibri"/>
                    <a:ea typeface="Calibri"/>
                    <a:cs typeface="Calibri"/>
                  </a:endParaRPr>
                </a:p>
              </p:txBody>
            </p:sp>
            <p:sp>
              <p:nvSpPr>
                <p:cNvPr id="268" name="Oval 878"/>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269" name="Line 881"/>
                <p:cNvSpPr>
                  <a:spLocks noChangeShapeType="1"/>
                </p:cNvSpPr>
                <p:nvPr/>
              </p:nvSpPr>
              <p:spPr bwMode="auto">
                <a:xfrm flipV="1">
                  <a:off x="1937377" y="3720625"/>
                  <a:ext cx="0" cy="686361"/>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270" name="Line 882"/>
                <p:cNvSpPr>
                  <a:spLocks noChangeShapeType="1"/>
                </p:cNvSpPr>
                <p:nvPr/>
              </p:nvSpPr>
              <p:spPr bwMode="auto">
                <a:xfrm flipH="1" flipV="1">
                  <a:off x="1823226" y="3720625"/>
                  <a:ext cx="0" cy="686361"/>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271" name="Rectangle 880"/>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sz="1700" dirty="0">
                    <a:latin typeface="Calibri"/>
                    <a:ea typeface="Calibri"/>
                    <a:cs typeface="Calibri"/>
                  </a:endParaRPr>
                </a:p>
              </p:txBody>
            </p:sp>
            <p:sp>
              <p:nvSpPr>
                <p:cNvPr id="272" name="Oval 878"/>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273" name="Line 882"/>
                <p:cNvSpPr>
                  <a:spLocks noChangeShapeType="1"/>
                </p:cNvSpPr>
                <p:nvPr/>
              </p:nvSpPr>
              <p:spPr bwMode="auto">
                <a:xfrm rot="1800000" flipV="1">
                  <a:off x="2008380" y="3235632"/>
                  <a:ext cx="166195" cy="553247"/>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274" name="Line 882"/>
                <p:cNvSpPr>
                  <a:spLocks noChangeShapeType="1"/>
                </p:cNvSpPr>
                <p:nvPr/>
              </p:nvSpPr>
              <p:spPr bwMode="auto">
                <a:xfrm rot="1800000" flipV="1">
                  <a:off x="2019974" y="3238739"/>
                  <a:ext cx="147328" cy="577282"/>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275" name="Line 884"/>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p:spPr>
              <p:txBody>
                <a:bodyPr wrap="none" anchor="ctr"/>
                <a:lstStyle/>
                <a:p>
                  <a:endParaRPr lang="en-US" sz="1700" dirty="0">
                    <a:latin typeface="Calibri"/>
                    <a:ea typeface="Calibri"/>
                    <a:cs typeface="Calibri"/>
                  </a:endParaRPr>
                </a:p>
              </p:txBody>
            </p:sp>
            <p:sp>
              <p:nvSpPr>
                <p:cNvPr id="276" name="Oval 885"/>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277" name="Line 881"/>
                <p:cNvSpPr>
                  <a:spLocks noChangeShapeType="1"/>
                </p:cNvSpPr>
                <p:nvPr/>
              </p:nvSpPr>
              <p:spPr bwMode="auto">
                <a:xfrm rot="1800000" flipV="1">
                  <a:off x="2148636" y="3292202"/>
                  <a:ext cx="0" cy="857951"/>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278" name="Line 882"/>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grpSp>
        </p:grpSp>
        <p:grpSp>
          <p:nvGrpSpPr>
            <p:cNvPr id="113" name="Group 112"/>
            <p:cNvGrpSpPr/>
            <p:nvPr/>
          </p:nvGrpSpPr>
          <p:grpSpPr>
            <a:xfrm>
              <a:off x="4367604" y="2190859"/>
              <a:ext cx="538242" cy="343668"/>
              <a:chOff x="1012668" y="989071"/>
              <a:chExt cx="747559" cy="477316"/>
            </a:xfrm>
          </p:grpSpPr>
          <p:sp>
            <p:nvSpPr>
              <p:cNvPr id="129" name="Line 853"/>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 xmlns:a14="http://schemas.microsoft.com/office/drawing/2010/main">
                    <a:noFill/>
                  </a14:hiddenFill>
                </a:ext>
              </a:extLst>
            </p:spPr>
            <p:txBody>
              <a:bodyPr wrap="none" anchor="ctr">
                <a:flatTx/>
              </a:bodyPr>
              <a:lstStyle/>
              <a:p>
                <a:endParaRPr lang="en-US" sz="1700" dirty="0">
                  <a:latin typeface="Calibri"/>
                  <a:ea typeface="Times New Roman"/>
                  <a:cs typeface="Times New Roman"/>
                </a:endParaRPr>
              </a:p>
            </p:txBody>
          </p:sp>
          <p:sp>
            <p:nvSpPr>
              <p:cNvPr id="130" name="Rectangle 876"/>
              <p:cNvSpPr>
                <a:spLocks noChangeAspect="1" noChangeArrowheads="1"/>
              </p:cNvSpPr>
              <p:nvPr/>
            </p:nvSpPr>
            <p:spPr bwMode="auto">
              <a:xfrm>
                <a:off x="1059818" y="991305"/>
                <a:ext cx="90" cy="363347"/>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sz="1700" dirty="0">
                  <a:latin typeface="Calibri"/>
                  <a:ea typeface="Times New Roman"/>
                  <a:cs typeface="Calibri"/>
                </a:endParaRPr>
              </a:p>
            </p:txBody>
          </p:sp>
          <p:sp>
            <p:nvSpPr>
              <p:cNvPr id="131" name="Rectangle 873"/>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sz="1700" dirty="0">
                    <a:latin typeface="Calibri"/>
                    <a:ea typeface="Times New Roman"/>
                    <a:cs typeface="Calibri"/>
                  </a:rPr>
                  <a:t>c1</a:t>
                </a:r>
              </a:p>
            </p:txBody>
          </p:sp>
          <p:sp>
            <p:nvSpPr>
              <p:cNvPr id="132" name="Freeform 875"/>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sz="1700" dirty="0">
                  <a:latin typeface="Calibri"/>
                  <a:ea typeface="Times New Roman"/>
                  <a:cs typeface="Times New Roman"/>
                </a:endParaRPr>
              </a:p>
            </p:txBody>
          </p:sp>
        </p:grpSp>
        <p:grpSp>
          <p:nvGrpSpPr>
            <p:cNvPr id="114" name="Group 113"/>
            <p:cNvGrpSpPr/>
            <p:nvPr/>
          </p:nvGrpSpPr>
          <p:grpSpPr>
            <a:xfrm>
              <a:off x="4814792" y="2190859"/>
              <a:ext cx="538242" cy="343668"/>
              <a:chOff x="1012668" y="989071"/>
              <a:chExt cx="747559" cy="477316"/>
            </a:xfrm>
          </p:grpSpPr>
          <p:sp>
            <p:nvSpPr>
              <p:cNvPr id="125" name="Line 853"/>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 xmlns:a14="http://schemas.microsoft.com/office/drawing/2010/main">
                    <a:noFill/>
                  </a14:hiddenFill>
                </a:ext>
              </a:extLst>
            </p:spPr>
            <p:txBody>
              <a:bodyPr wrap="none" anchor="ctr">
                <a:flatTx/>
              </a:bodyPr>
              <a:lstStyle/>
              <a:p>
                <a:endParaRPr lang="en-US" sz="1700" dirty="0">
                  <a:latin typeface="Calibri"/>
                  <a:ea typeface="Times New Roman"/>
                  <a:cs typeface="Times New Roman"/>
                </a:endParaRPr>
              </a:p>
            </p:txBody>
          </p:sp>
          <p:sp>
            <p:nvSpPr>
              <p:cNvPr id="126" name="Rectangle 876"/>
              <p:cNvSpPr>
                <a:spLocks noChangeAspect="1" noChangeArrowheads="1"/>
              </p:cNvSpPr>
              <p:nvPr/>
            </p:nvSpPr>
            <p:spPr bwMode="auto">
              <a:xfrm>
                <a:off x="1059818" y="991305"/>
                <a:ext cx="90" cy="363347"/>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sz="1700" dirty="0">
                  <a:latin typeface="Calibri"/>
                  <a:ea typeface="Times New Roman"/>
                  <a:cs typeface="Calibri"/>
                </a:endParaRPr>
              </a:p>
            </p:txBody>
          </p:sp>
          <p:sp>
            <p:nvSpPr>
              <p:cNvPr id="127" name="Rectangle 873"/>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sz="1700" dirty="0">
                    <a:latin typeface="Calibri"/>
                    <a:ea typeface="Times New Roman"/>
                    <a:cs typeface="Calibri"/>
                  </a:rPr>
                  <a:t>c2</a:t>
                </a:r>
              </a:p>
            </p:txBody>
          </p:sp>
          <p:sp>
            <p:nvSpPr>
              <p:cNvPr id="128" name="Freeform 875"/>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sz="1700" dirty="0">
                  <a:latin typeface="Calibri"/>
                  <a:ea typeface="Times New Roman"/>
                  <a:cs typeface="Times New Roman"/>
                </a:endParaRPr>
              </a:p>
            </p:txBody>
          </p:sp>
        </p:grpSp>
        <p:grpSp>
          <p:nvGrpSpPr>
            <p:cNvPr id="115" name="Group 114"/>
            <p:cNvGrpSpPr/>
            <p:nvPr/>
          </p:nvGrpSpPr>
          <p:grpSpPr>
            <a:xfrm>
              <a:off x="5258308" y="2190859"/>
              <a:ext cx="538242" cy="343668"/>
              <a:chOff x="1012668" y="989071"/>
              <a:chExt cx="747559" cy="477316"/>
            </a:xfrm>
          </p:grpSpPr>
          <p:sp>
            <p:nvSpPr>
              <p:cNvPr id="121" name="Line 853"/>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 xmlns:a14="http://schemas.microsoft.com/office/drawing/2010/main">
                    <a:noFill/>
                  </a14:hiddenFill>
                </a:ext>
              </a:extLst>
            </p:spPr>
            <p:txBody>
              <a:bodyPr wrap="none" anchor="ctr">
                <a:flatTx/>
              </a:bodyPr>
              <a:lstStyle/>
              <a:p>
                <a:endParaRPr lang="en-US" sz="1700" dirty="0">
                  <a:latin typeface="Calibri"/>
                  <a:ea typeface="Times New Roman"/>
                  <a:cs typeface="Times New Roman"/>
                </a:endParaRPr>
              </a:p>
            </p:txBody>
          </p:sp>
          <p:sp>
            <p:nvSpPr>
              <p:cNvPr id="122" name="Rectangle 876"/>
              <p:cNvSpPr>
                <a:spLocks noChangeAspect="1" noChangeArrowheads="1"/>
              </p:cNvSpPr>
              <p:nvPr/>
            </p:nvSpPr>
            <p:spPr bwMode="auto">
              <a:xfrm>
                <a:off x="1059818" y="991305"/>
                <a:ext cx="90" cy="363347"/>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sz="1700" dirty="0">
                  <a:latin typeface="Calibri"/>
                  <a:ea typeface="Times New Roman"/>
                  <a:cs typeface="Calibri"/>
                </a:endParaRPr>
              </a:p>
            </p:txBody>
          </p:sp>
          <p:sp>
            <p:nvSpPr>
              <p:cNvPr id="123" name="Rectangle 873"/>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sz="1700" dirty="0">
                    <a:latin typeface="Calibri"/>
                    <a:ea typeface="Times New Roman"/>
                    <a:cs typeface="Calibri"/>
                  </a:rPr>
                  <a:t>c3</a:t>
                </a:r>
              </a:p>
            </p:txBody>
          </p:sp>
          <p:sp>
            <p:nvSpPr>
              <p:cNvPr id="124" name="Freeform 875"/>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sz="1700" dirty="0">
                  <a:latin typeface="Calibri"/>
                  <a:ea typeface="Times New Roman"/>
                  <a:cs typeface="Times New Roman"/>
                </a:endParaRPr>
              </a:p>
            </p:txBody>
          </p:sp>
        </p:grpSp>
        <p:grpSp>
          <p:nvGrpSpPr>
            <p:cNvPr id="116" name="Group 115"/>
            <p:cNvGrpSpPr/>
            <p:nvPr/>
          </p:nvGrpSpPr>
          <p:grpSpPr>
            <a:xfrm>
              <a:off x="5691945" y="2190859"/>
              <a:ext cx="538242" cy="343668"/>
              <a:chOff x="1012668" y="989071"/>
              <a:chExt cx="747559" cy="477316"/>
            </a:xfrm>
          </p:grpSpPr>
          <p:sp>
            <p:nvSpPr>
              <p:cNvPr id="117" name="Line 853"/>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 xmlns:a14="http://schemas.microsoft.com/office/drawing/2010/main">
                    <a:noFill/>
                  </a14:hiddenFill>
                </a:ext>
              </a:extLst>
            </p:spPr>
            <p:txBody>
              <a:bodyPr wrap="none" anchor="ctr">
                <a:flatTx/>
              </a:bodyPr>
              <a:lstStyle/>
              <a:p>
                <a:endParaRPr lang="en-US" sz="1700" dirty="0">
                  <a:latin typeface="Calibri"/>
                  <a:ea typeface="Times New Roman"/>
                  <a:cs typeface="Times New Roman"/>
                </a:endParaRPr>
              </a:p>
            </p:txBody>
          </p:sp>
          <p:sp>
            <p:nvSpPr>
              <p:cNvPr id="118" name="Rectangle 876"/>
              <p:cNvSpPr>
                <a:spLocks noChangeAspect="1" noChangeArrowheads="1"/>
              </p:cNvSpPr>
              <p:nvPr/>
            </p:nvSpPr>
            <p:spPr bwMode="auto">
              <a:xfrm>
                <a:off x="1059818" y="991305"/>
                <a:ext cx="90" cy="363347"/>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sz="1700" dirty="0">
                  <a:latin typeface="Calibri"/>
                  <a:ea typeface="Times New Roman"/>
                  <a:cs typeface="Calibri"/>
                </a:endParaRPr>
              </a:p>
            </p:txBody>
          </p:sp>
          <p:sp>
            <p:nvSpPr>
              <p:cNvPr id="119" name="Rectangle 873"/>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sz="1700" dirty="0">
                    <a:latin typeface="Calibri"/>
                    <a:ea typeface="Times New Roman"/>
                    <a:cs typeface="Calibri"/>
                  </a:rPr>
                  <a:t>c4</a:t>
                </a:r>
              </a:p>
            </p:txBody>
          </p:sp>
          <p:sp>
            <p:nvSpPr>
              <p:cNvPr id="120" name="Freeform 875"/>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sz="1700" dirty="0">
                  <a:latin typeface="Calibri"/>
                  <a:ea typeface="Times New Roman"/>
                  <a:cs typeface="Times New Roman"/>
                </a:endParaRPr>
              </a:p>
            </p:txBody>
          </p:sp>
        </p:grpSp>
        <p:grpSp>
          <p:nvGrpSpPr>
            <p:cNvPr id="293" name="Group 292"/>
            <p:cNvGrpSpPr/>
            <p:nvPr/>
          </p:nvGrpSpPr>
          <p:grpSpPr>
            <a:xfrm>
              <a:off x="6124979" y="2190859"/>
              <a:ext cx="538242" cy="343668"/>
              <a:chOff x="1012668" y="989071"/>
              <a:chExt cx="747559" cy="477316"/>
            </a:xfrm>
          </p:grpSpPr>
          <p:sp>
            <p:nvSpPr>
              <p:cNvPr id="294" name="Line 853"/>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 xmlns:a14="http://schemas.microsoft.com/office/drawing/2010/main">
                    <a:noFill/>
                  </a14:hiddenFill>
                </a:ext>
              </a:extLst>
            </p:spPr>
            <p:txBody>
              <a:bodyPr wrap="none" anchor="ctr">
                <a:flatTx/>
              </a:bodyPr>
              <a:lstStyle/>
              <a:p>
                <a:endParaRPr lang="en-US" sz="1700" dirty="0">
                  <a:latin typeface="Calibri"/>
                  <a:ea typeface="Times New Roman"/>
                  <a:cs typeface="Times New Roman"/>
                </a:endParaRPr>
              </a:p>
            </p:txBody>
          </p:sp>
          <p:sp>
            <p:nvSpPr>
              <p:cNvPr id="295" name="Rectangle 876"/>
              <p:cNvSpPr>
                <a:spLocks noChangeAspect="1" noChangeArrowheads="1"/>
              </p:cNvSpPr>
              <p:nvPr/>
            </p:nvSpPr>
            <p:spPr bwMode="auto">
              <a:xfrm>
                <a:off x="1059818" y="991305"/>
                <a:ext cx="90" cy="363347"/>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sz="1700" dirty="0">
                  <a:latin typeface="Calibri"/>
                  <a:ea typeface="Times New Roman"/>
                  <a:cs typeface="Calibri"/>
                </a:endParaRPr>
              </a:p>
            </p:txBody>
          </p:sp>
          <p:sp>
            <p:nvSpPr>
              <p:cNvPr id="296" name="Rectangle 873"/>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sz="1700" dirty="0">
                    <a:latin typeface="Calibri"/>
                    <a:ea typeface="Times New Roman"/>
                    <a:cs typeface="Calibri"/>
                  </a:rPr>
                  <a:t>c5</a:t>
                </a:r>
              </a:p>
            </p:txBody>
          </p:sp>
          <p:sp>
            <p:nvSpPr>
              <p:cNvPr id="297" name="Freeform 875"/>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sz="1700" dirty="0">
                  <a:latin typeface="Calibri"/>
                  <a:ea typeface="Times New Roman"/>
                  <a:cs typeface="Times New Roman"/>
                </a:endParaRPr>
              </a:p>
            </p:txBody>
          </p:sp>
        </p:grpSp>
      </p:grpSp>
    </p:spTree>
    <p:extLst>
      <p:ext uri="{BB962C8B-B14F-4D97-AF65-F5344CB8AC3E}">
        <p14:creationId xmlns:p14="http://schemas.microsoft.com/office/powerpoint/2010/main" val="3767612574"/>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2"/>
          <p:cNvSpPr>
            <a:spLocks noGrp="1" noChangeArrowheads="1"/>
          </p:cNvSpPr>
          <p:nvPr>
            <p:ph type="title"/>
          </p:nvPr>
        </p:nvSpPr>
        <p:spPr/>
        <p:txBody>
          <a:bodyPr/>
          <a:lstStyle/>
          <a:p>
            <a:pPr eaLnBrk="1" hangingPunct="1"/>
            <a:r>
              <a:rPr lang="en-US" dirty="0"/>
              <a:t>Relevance</a:t>
            </a:r>
          </a:p>
        </p:txBody>
      </p:sp>
      <mc:AlternateContent xmlns:mc="http://schemas.openxmlformats.org/markup-compatibility/2006" xmlns:a14="http://schemas.microsoft.com/office/drawing/2010/main">
        <mc:Choice Requires="a14">
          <p:sp>
            <p:nvSpPr>
              <p:cNvPr id="11266" name="Rectangle 3"/>
              <p:cNvSpPr>
                <a:spLocks noGrp="1" noChangeArrowheads="1"/>
              </p:cNvSpPr>
              <p:nvPr>
                <p:ph idx="1"/>
              </p:nvPr>
            </p:nvSpPr>
            <p:spPr/>
            <p:txBody>
              <a:bodyPr>
                <a:normAutofit/>
              </a:bodyPr>
              <a:lstStyle/>
              <a:p>
                <a:pPr eaLnBrk="1" hangingPunct="1"/>
                <a:r>
                  <a:rPr lang="en-US" dirty="0"/>
                  <a:t>Idea: when can </a:t>
                </a:r>
                <a14:m>
                  <m:oMath xmlns:m="http://schemas.openxmlformats.org/officeDocument/2006/math">
                    <m:r>
                      <a:rPr lang="en-US" i="1" dirty="0" smtClean="0">
                        <a:latin typeface="Cambria Math" panose="02040503050406030204" pitchFamily="18" charset="0"/>
                      </a:rPr>
                      <m:t>𝑎</m:t>
                    </m:r>
                  </m:oMath>
                </a14:m>
                <a:r>
                  <a:rPr lang="en-US" dirty="0"/>
                  <a:t> be useful as the last action of a plan </a:t>
                </a:r>
                <a14:m>
                  <m:oMath xmlns:m="http://schemas.openxmlformats.org/officeDocument/2006/math">
                    <m:r>
                      <a:rPr lang="el-GR" i="1" dirty="0" smtClean="0">
                        <a:latin typeface="Cambria Math" panose="02040503050406030204" pitchFamily="18" charset="0"/>
                      </a:rPr>
                      <m:t>𝜋</m:t>
                    </m:r>
                  </m:oMath>
                </a14:m>
                <a:r>
                  <a:rPr lang="en-US" dirty="0"/>
                  <a:t> for achieving </a:t>
                </a:r>
                <a14:m>
                  <m:oMath xmlns:m="http://schemas.openxmlformats.org/officeDocument/2006/math">
                    <m:r>
                      <a:rPr lang="en-US" i="1" dirty="0" smtClean="0">
                        <a:latin typeface="Cambria Math" panose="02040503050406030204" pitchFamily="18" charset="0"/>
                      </a:rPr>
                      <m:t>𝑔</m:t>
                    </m:r>
                  </m:oMath>
                </a14:m>
                <a:r>
                  <a:rPr lang="en-US" dirty="0"/>
                  <a:t>?</a:t>
                </a:r>
              </a:p>
              <a:p>
                <a:pPr lvl="1"/>
                <a14:m>
                  <m:oMath xmlns:m="http://schemas.openxmlformats.org/officeDocument/2006/math">
                    <m:r>
                      <a:rPr lang="en-US" i="1" dirty="0">
                        <a:latin typeface="Cambria Math" panose="02040503050406030204" pitchFamily="18" charset="0"/>
                      </a:rPr>
                      <m:t>𝑎</m:t>
                    </m:r>
                  </m:oMath>
                </a14:m>
                <a:r>
                  <a:rPr lang="en-US" dirty="0"/>
                  <a:t> can make at least one atom in </a:t>
                </a:r>
                <a14:m>
                  <m:oMath xmlns:m="http://schemas.openxmlformats.org/officeDocument/2006/math">
                    <m:r>
                      <a:rPr lang="en-US" i="1" dirty="0">
                        <a:latin typeface="Cambria Math" panose="02040503050406030204" pitchFamily="18" charset="0"/>
                      </a:rPr>
                      <m:t>𝑔</m:t>
                    </m:r>
                  </m:oMath>
                </a14:m>
                <a:r>
                  <a:rPr lang="en-US" dirty="0"/>
                  <a:t> true that was not true already</a:t>
                </a:r>
                <a:endParaRPr lang="en-US" i="1" dirty="0"/>
              </a:p>
              <a:p>
                <a:pPr lvl="1"/>
                <a14:m>
                  <m:oMath xmlns:m="http://schemas.openxmlformats.org/officeDocument/2006/math">
                    <m:r>
                      <a:rPr lang="en-US" i="1" dirty="0">
                        <a:latin typeface="Cambria Math" panose="02040503050406030204" pitchFamily="18" charset="0"/>
                      </a:rPr>
                      <m:t>𝑎</m:t>
                    </m:r>
                  </m:oMath>
                </a14:m>
                <a:r>
                  <a:rPr lang="en-US" i="1" dirty="0"/>
                  <a:t> </a:t>
                </a:r>
                <a:r>
                  <a:rPr lang="en-US" dirty="0"/>
                  <a:t>does not make any part of </a:t>
                </a:r>
                <a14:m>
                  <m:oMath xmlns:m="http://schemas.openxmlformats.org/officeDocument/2006/math">
                    <m:r>
                      <a:rPr lang="en-US" i="1" dirty="0">
                        <a:latin typeface="Cambria Math" panose="02040503050406030204" pitchFamily="18" charset="0"/>
                      </a:rPr>
                      <m:t>𝑔</m:t>
                    </m:r>
                  </m:oMath>
                </a14:m>
                <a:r>
                  <a:rPr lang="en-US" dirty="0"/>
                  <a:t> false</a:t>
                </a:r>
              </a:p>
              <a:p>
                <a:pPr marL="0" indent="0">
                  <a:buNone/>
                </a:pPr>
                <a:r>
                  <a:rPr lang="en-US" dirty="0"/>
                  <a:t>Formally,</a:t>
                </a:r>
              </a:p>
              <a:p>
                <a14:m>
                  <m:oMath xmlns:m="http://schemas.openxmlformats.org/officeDocument/2006/math">
                    <m:r>
                      <a:rPr lang="en-US" i="1" dirty="0">
                        <a:latin typeface="Cambria Math" panose="02040503050406030204" pitchFamily="18" charset="0"/>
                      </a:rPr>
                      <m:t>𝑎</m:t>
                    </m:r>
                  </m:oMath>
                </a14:m>
                <a:r>
                  <a:rPr lang="en-US" dirty="0">
                    <a:sym typeface="Symbol" charset="0"/>
                  </a:rPr>
                  <a:t> is </a:t>
                </a:r>
                <a:r>
                  <a:rPr lang="en-US" dirty="0">
                    <a:solidFill>
                      <a:schemeClr val="accent1"/>
                    </a:solidFill>
                    <a:sym typeface="Symbol" charset="0"/>
                  </a:rPr>
                  <a:t>relevant</a:t>
                </a:r>
                <a:r>
                  <a:rPr lang="en-US" dirty="0">
                    <a:sym typeface="Symbol" charset="0"/>
                  </a:rPr>
                  <a:t> for </a:t>
                </a:r>
                <a14:m>
                  <m:oMath xmlns:m="http://schemas.openxmlformats.org/officeDocument/2006/math">
                    <m:r>
                      <a:rPr lang="en-US" i="1" dirty="0" smtClean="0">
                        <a:latin typeface="Cambria Math" panose="02040503050406030204" pitchFamily="18" charset="0"/>
                        <a:sym typeface="Symbol" charset="0"/>
                      </a:rPr>
                      <m:t>𝑔</m:t>
                    </m:r>
                    <m:r>
                      <a:rPr lang="en-US" i="1" dirty="0" smtClean="0">
                        <a:latin typeface="Cambria Math" panose="02040503050406030204" pitchFamily="18" charset="0"/>
                        <a:sym typeface="Symbol" charset="0"/>
                      </a:rPr>
                      <m:t>=</m:t>
                    </m:r>
                    <m:d>
                      <m:dPr>
                        <m:begChr m:val="{"/>
                        <m:endChr m:val="}"/>
                        <m:ctrlPr>
                          <a:rPr lang="en-US" b="0" i="1" dirty="0" smtClean="0">
                            <a:latin typeface="Cambria Math" panose="02040503050406030204" pitchFamily="18" charset="0"/>
                            <a:sym typeface="Symbol" charset="0"/>
                          </a:rPr>
                        </m:ctrlPr>
                      </m:dPr>
                      <m:e>
                        <m:sSub>
                          <m:sSubPr>
                            <m:ctrlPr>
                              <a:rPr lang="de-DE" b="0" i="1" dirty="0" smtClean="0">
                                <a:latin typeface="Cambria Math" panose="02040503050406030204" pitchFamily="18" charset="0"/>
                                <a:sym typeface="Symbol" charset="0"/>
                              </a:rPr>
                            </m:ctrlPr>
                          </m:sSubPr>
                          <m:e>
                            <m:r>
                              <a:rPr lang="de-DE" b="0" i="1" dirty="0" smtClean="0">
                                <a:latin typeface="Cambria Math" panose="02040503050406030204" pitchFamily="18" charset="0"/>
                                <a:sym typeface="Symbol" charset="0"/>
                              </a:rPr>
                              <m:t>𝑥</m:t>
                            </m:r>
                          </m:e>
                          <m:sub>
                            <m:r>
                              <a:rPr lang="de-DE" b="0" i="1" dirty="0" smtClean="0">
                                <a:latin typeface="Cambria Math" panose="02040503050406030204" pitchFamily="18" charset="0"/>
                                <a:sym typeface="Symbol" charset="0"/>
                              </a:rPr>
                              <m:t>1</m:t>
                            </m:r>
                          </m:sub>
                        </m:sSub>
                        <m:r>
                          <a:rPr lang="en-US" i="1" dirty="0">
                            <a:latin typeface="Cambria Math" panose="02040503050406030204" pitchFamily="18" charset="0"/>
                            <a:ea typeface="Times New Roman"/>
                            <a:cs typeface="Times New Roman"/>
                          </a:rPr>
                          <m:t>=</m:t>
                        </m:r>
                        <m:sSub>
                          <m:sSubPr>
                            <m:ctrlPr>
                              <a:rPr lang="de-DE" b="0" i="1" dirty="0" smtClean="0">
                                <a:latin typeface="Cambria Math" panose="02040503050406030204" pitchFamily="18" charset="0"/>
                                <a:sym typeface="Symbol" charset="0"/>
                              </a:rPr>
                            </m:ctrlPr>
                          </m:sSubPr>
                          <m:e>
                            <m:r>
                              <a:rPr lang="en-US" i="1" dirty="0">
                                <a:latin typeface="Cambria Math" panose="02040503050406030204" pitchFamily="18" charset="0"/>
                                <a:ea typeface="Times New Roman"/>
                                <a:cs typeface="Times New Roman"/>
                              </a:rPr>
                              <m:t>𝑐</m:t>
                            </m:r>
                          </m:e>
                          <m:sub>
                            <m:r>
                              <a:rPr lang="de-DE" b="0" i="1" dirty="0" smtClean="0">
                                <a:latin typeface="Cambria Math" panose="02040503050406030204" pitchFamily="18" charset="0"/>
                                <a:ea typeface="Times New Roman"/>
                                <a:cs typeface="Times New Roman"/>
                              </a:rPr>
                              <m:t>1</m:t>
                            </m:r>
                          </m:sub>
                        </m:sSub>
                        <m:r>
                          <a:rPr lang="en-US" i="1" dirty="0">
                            <a:latin typeface="Cambria Math" panose="02040503050406030204" pitchFamily="18" charset="0"/>
                            <a:sym typeface="Symbol" charset="0"/>
                          </a:rPr>
                          <m:t>, …, </m:t>
                        </m:r>
                        <m:sSub>
                          <m:sSubPr>
                            <m:ctrlPr>
                              <a:rPr lang="de-DE" b="0" i="1" dirty="0" smtClean="0">
                                <a:latin typeface="Cambria Math" panose="02040503050406030204" pitchFamily="18" charset="0"/>
                                <a:sym typeface="Symbol" charset="0"/>
                              </a:rPr>
                            </m:ctrlPr>
                          </m:sSubPr>
                          <m:e>
                            <m:r>
                              <a:rPr lang="en-US" i="1" dirty="0" err="1">
                                <a:latin typeface="Cambria Math" panose="02040503050406030204" pitchFamily="18" charset="0"/>
                                <a:ea typeface="Times New Roman"/>
                                <a:cs typeface="Times New Roman"/>
                              </a:rPr>
                              <m:t>𝑥</m:t>
                            </m:r>
                          </m:e>
                          <m:sub>
                            <m:r>
                              <a:rPr lang="de-DE" b="0" i="1" dirty="0" smtClean="0">
                                <a:latin typeface="Cambria Math" panose="02040503050406030204" pitchFamily="18" charset="0"/>
                                <a:ea typeface="Times New Roman"/>
                                <a:cs typeface="Times New Roman"/>
                              </a:rPr>
                              <m:t>𝑘</m:t>
                            </m:r>
                          </m:sub>
                        </m:sSub>
                        <m:r>
                          <a:rPr lang="en-US" i="1" dirty="0">
                            <a:latin typeface="Cambria Math" panose="02040503050406030204" pitchFamily="18" charset="0"/>
                            <a:ea typeface="Times New Roman"/>
                            <a:cs typeface="Times New Roman"/>
                          </a:rPr>
                          <m:t>=</m:t>
                        </m:r>
                        <m:sSub>
                          <m:sSubPr>
                            <m:ctrlPr>
                              <a:rPr lang="de-DE" b="0" i="1" dirty="0" smtClean="0">
                                <a:latin typeface="Cambria Math" panose="02040503050406030204" pitchFamily="18" charset="0"/>
                                <a:ea typeface="Times New Roman"/>
                                <a:cs typeface="Times New Roman"/>
                              </a:rPr>
                            </m:ctrlPr>
                          </m:sSubPr>
                          <m:e>
                            <m:r>
                              <a:rPr lang="en-US" i="1" dirty="0" err="1">
                                <a:latin typeface="Cambria Math" panose="02040503050406030204" pitchFamily="18" charset="0"/>
                                <a:ea typeface="Times New Roman"/>
                                <a:cs typeface="Times New Roman"/>
                              </a:rPr>
                              <m:t>𝑐</m:t>
                            </m:r>
                          </m:e>
                          <m:sub>
                            <m:r>
                              <a:rPr lang="de-DE" b="0" i="1" dirty="0" smtClean="0">
                                <a:latin typeface="Cambria Math" panose="02040503050406030204" pitchFamily="18" charset="0"/>
                                <a:ea typeface="Times New Roman"/>
                                <a:cs typeface="Times New Roman"/>
                              </a:rPr>
                              <m:t>𝑘</m:t>
                            </m:r>
                          </m:sub>
                        </m:sSub>
                      </m:e>
                    </m:d>
                  </m:oMath>
                </a14:m>
                <a:r>
                  <a:rPr lang="en-US" dirty="0">
                    <a:sym typeface="Symbol" charset="0"/>
                  </a:rPr>
                  <a:t> if </a:t>
                </a:r>
              </a:p>
              <a:p>
                <a:pPr lvl="1"/>
                <a:r>
                  <a:rPr lang="en-US" dirty="0">
                    <a:ea typeface="Times New Roman"/>
                    <a:cs typeface="Times New Roman"/>
                    <a:sym typeface="Symbol" charset="0"/>
                  </a:rPr>
                  <a:t>At least one atom in </a:t>
                </a:r>
                <a14:m>
                  <m:oMath xmlns:m="http://schemas.openxmlformats.org/officeDocument/2006/math">
                    <m:r>
                      <a:rPr lang="en-US" i="1" dirty="0" smtClean="0">
                        <a:latin typeface="Cambria Math" panose="02040503050406030204" pitchFamily="18" charset="0"/>
                        <a:ea typeface="Times New Roman"/>
                        <a:cs typeface="Times New Roman"/>
                        <a:sym typeface="Symbol" charset="0"/>
                      </a:rPr>
                      <m:t>𝑔</m:t>
                    </m:r>
                  </m:oMath>
                </a14:m>
                <a:r>
                  <a:rPr lang="en-US" dirty="0">
                    <a:ea typeface="Times New Roman"/>
                    <a:cs typeface="Times New Roman"/>
                    <a:sym typeface="Symbol" charset="0"/>
                  </a:rPr>
                  <a:t> is also in </a:t>
                </a:r>
                <a14:m>
                  <m:oMath xmlns:m="http://schemas.openxmlformats.org/officeDocument/2006/math">
                    <m:r>
                      <a:rPr lang="en-US" i="1" dirty="0" smtClean="0">
                        <a:latin typeface="Cambria Math" panose="02040503050406030204" pitchFamily="18" charset="0"/>
                        <a:sym typeface="Symbol" charset="0"/>
                      </a:rPr>
                      <m:t>𝑒𝑓𝑓</m:t>
                    </m:r>
                    <m:d>
                      <m:dPr>
                        <m:ctrlPr>
                          <a:rPr lang="en-US" i="1" dirty="0" smtClean="0">
                            <a:latin typeface="Cambria Math" panose="02040503050406030204" pitchFamily="18" charset="0"/>
                            <a:sym typeface="Symbol" charset="0"/>
                          </a:rPr>
                        </m:ctrlPr>
                      </m:dPr>
                      <m:e>
                        <m:r>
                          <a:rPr lang="en-US" i="1" dirty="0" smtClean="0">
                            <a:latin typeface="Cambria Math" panose="02040503050406030204" pitchFamily="18" charset="0"/>
                            <a:sym typeface="Symbol" charset="0"/>
                          </a:rPr>
                          <m:t>𝑎</m:t>
                        </m:r>
                      </m:e>
                    </m:d>
                  </m:oMath>
                </a14:m>
                <a:endParaRPr lang="en-US" dirty="0">
                  <a:sym typeface="Symbol" charset="0"/>
                </a:endParaRPr>
              </a:p>
              <a:p>
                <a:pPr lvl="2"/>
                <a:r>
                  <a:rPr lang="en-US" dirty="0">
                    <a:sym typeface="Symbol" charset="0"/>
                  </a:rPr>
                  <a:t>i.e., </a:t>
                </a:r>
                <a14:m>
                  <m:oMath xmlns:m="http://schemas.openxmlformats.org/officeDocument/2006/math">
                    <m:r>
                      <a:rPr lang="en-US" i="1" dirty="0">
                        <a:latin typeface="Cambria Math" panose="02040503050406030204" pitchFamily="18" charset="0"/>
                        <a:ea typeface="Times New Roman"/>
                        <a:cs typeface="Times New Roman"/>
                        <a:sym typeface="Symbol" charset="0"/>
                      </a:rPr>
                      <m:t>𝑔</m:t>
                    </m:r>
                  </m:oMath>
                </a14:m>
                <a:r>
                  <a:rPr lang="en-US" dirty="0">
                    <a:sym typeface="Symbol" charset="0"/>
                  </a:rPr>
                  <a:t> contains </a:t>
                </a:r>
                <a14:m>
                  <m:oMath xmlns:m="http://schemas.openxmlformats.org/officeDocument/2006/math">
                    <m:r>
                      <a:rPr lang="en-US" i="1" dirty="0">
                        <a:latin typeface="Cambria Math" panose="02040503050406030204" pitchFamily="18" charset="0"/>
                        <a:ea typeface="Times New Roman"/>
                        <a:cs typeface="Times New Roman"/>
                      </a:rPr>
                      <m:t>𝑥</m:t>
                    </m:r>
                    <m:r>
                      <a:rPr lang="de-DE" b="0" i="1" dirty="0" smtClean="0">
                        <a:latin typeface="Cambria Math" panose="02040503050406030204" pitchFamily="18" charset="0"/>
                      </a:rPr>
                      <m:t>=</m:t>
                    </m:r>
                    <m:r>
                      <a:rPr lang="en-US" i="1" dirty="0" err="1">
                        <a:latin typeface="Cambria Math" panose="02040503050406030204" pitchFamily="18" charset="0"/>
                        <a:ea typeface="Times New Roman"/>
                        <a:cs typeface="Times New Roman"/>
                      </a:rPr>
                      <m:t>𝑐</m:t>
                    </m:r>
                  </m:oMath>
                </a14:m>
                <a:r>
                  <a:rPr lang="en-US" dirty="0">
                    <a:ea typeface="Times New Roman"/>
                    <a:cs typeface="Times New Roman"/>
                    <a:sym typeface="Symbol" charset="0"/>
                  </a:rPr>
                  <a:t> and </a:t>
                </a:r>
                <a14:m>
                  <m:oMath xmlns:m="http://schemas.openxmlformats.org/officeDocument/2006/math">
                    <m:r>
                      <a:rPr lang="en-US" i="1" dirty="0">
                        <a:latin typeface="Cambria Math" panose="02040503050406030204" pitchFamily="18" charset="0"/>
                        <a:sym typeface="Symbol" charset="0"/>
                      </a:rPr>
                      <m:t>𝑒𝑓𝑓</m:t>
                    </m:r>
                    <m:d>
                      <m:dPr>
                        <m:ctrlPr>
                          <a:rPr lang="en-US" i="1" dirty="0">
                            <a:latin typeface="Cambria Math" panose="02040503050406030204" pitchFamily="18" charset="0"/>
                            <a:sym typeface="Symbol" charset="0"/>
                          </a:rPr>
                        </m:ctrlPr>
                      </m:dPr>
                      <m:e>
                        <m:r>
                          <a:rPr lang="en-US" i="1" dirty="0">
                            <a:latin typeface="Cambria Math" panose="02040503050406030204" pitchFamily="18" charset="0"/>
                            <a:sym typeface="Symbol" charset="0"/>
                          </a:rPr>
                          <m:t>𝑎</m:t>
                        </m:r>
                      </m:e>
                    </m:d>
                  </m:oMath>
                </a14:m>
                <a:r>
                  <a:rPr lang="en-US" dirty="0">
                    <a:sym typeface="Symbol" charset="0"/>
                  </a:rPr>
                  <a:t> contains </a:t>
                </a:r>
                <a14:m>
                  <m:oMath xmlns:m="http://schemas.openxmlformats.org/officeDocument/2006/math">
                    <m:r>
                      <a:rPr lang="en-US" i="1" dirty="0" smtClean="0">
                        <a:latin typeface="Cambria Math" panose="02040503050406030204" pitchFamily="18" charset="0"/>
                        <a:ea typeface="Times New Roman"/>
                        <a:cs typeface="Times New Roman"/>
                      </a:rPr>
                      <m:t>𝑥</m:t>
                    </m:r>
                    <m:r>
                      <a:rPr lang="en-US" i="1" dirty="0" smtClean="0">
                        <a:latin typeface="Cambria Math" panose="02040503050406030204" pitchFamily="18" charset="0"/>
                      </a:rPr>
                      <m:t>←</m:t>
                    </m:r>
                    <m:r>
                      <a:rPr lang="en-US" i="1" dirty="0" err="1">
                        <a:latin typeface="Cambria Math" panose="02040503050406030204" pitchFamily="18" charset="0"/>
                        <a:ea typeface="Times New Roman"/>
                        <a:cs typeface="Times New Roman"/>
                      </a:rPr>
                      <m:t>𝑐</m:t>
                    </m:r>
                  </m:oMath>
                </a14:m>
                <a:endParaRPr lang="en-US" dirty="0">
                  <a:sym typeface="Symbol" charset="0"/>
                </a:endParaRPr>
              </a:p>
              <a:p>
                <a:pPr lvl="1"/>
                <a:r>
                  <a:rPr lang="en-US" dirty="0">
                    <a:ea typeface="Times New Roman"/>
                    <a:cs typeface="Times New Roman"/>
                    <a:sym typeface="Symbol" charset="0"/>
                  </a:rPr>
                  <a:t>For every atom </a:t>
                </a:r>
                <a14:m>
                  <m:oMath xmlns:m="http://schemas.openxmlformats.org/officeDocument/2006/math">
                    <m:r>
                      <a:rPr lang="en-US" i="1" dirty="0">
                        <a:latin typeface="Cambria Math" panose="02040503050406030204" pitchFamily="18" charset="0"/>
                        <a:ea typeface="Times New Roman"/>
                        <a:cs typeface="Times New Roman"/>
                      </a:rPr>
                      <m:t>𝑥</m:t>
                    </m:r>
                    <m:r>
                      <a:rPr lang="de-DE" b="0" i="1" dirty="0" smtClean="0">
                        <a:latin typeface="Cambria Math" panose="02040503050406030204" pitchFamily="18" charset="0"/>
                        <a:ea typeface="Times New Roman"/>
                        <a:cs typeface="Times New Roman"/>
                      </a:rPr>
                      <m:t>=</m:t>
                    </m:r>
                    <m:r>
                      <a:rPr lang="en-US" i="1" dirty="0" err="1">
                        <a:latin typeface="Cambria Math" panose="02040503050406030204" pitchFamily="18" charset="0"/>
                        <a:ea typeface="Times New Roman"/>
                        <a:cs typeface="Times New Roman"/>
                      </a:rPr>
                      <m:t>𝑐</m:t>
                    </m:r>
                  </m:oMath>
                </a14:m>
                <a:r>
                  <a:rPr lang="en-US" dirty="0">
                    <a:ea typeface="Times New Roman"/>
                    <a:cs typeface="Times New Roman"/>
                    <a:sym typeface="Symbol" charset="0"/>
                  </a:rPr>
                  <a:t> in </a:t>
                </a:r>
                <a14:m>
                  <m:oMath xmlns:m="http://schemas.openxmlformats.org/officeDocument/2006/math">
                    <m:r>
                      <a:rPr lang="en-US" i="1" dirty="0">
                        <a:latin typeface="Cambria Math" panose="02040503050406030204" pitchFamily="18" charset="0"/>
                        <a:ea typeface="Times New Roman"/>
                        <a:cs typeface="Times New Roman"/>
                        <a:sym typeface="Symbol" charset="0"/>
                      </a:rPr>
                      <m:t>𝑔</m:t>
                    </m:r>
                  </m:oMath>
                </a14:m>
                <a:endParaRPr lang="en-US" dirty="0">
                  <a:cs typeface="Times New Roman"/>
                  <a:sym typeface="Symbol" charset="0"/>
                </a:endParaRPr>
              </a:p>
              <a:p>
                <a:pPr lvl="2"/>
                <a14:m>
                  <m:oMath xmlns:m="http://schemas.openxmlformats.org/officeDocument/2006/math">
                    <m:r>
                      <a:rPr lang="en-US" i="1" dirty="0">
                        <a:latin typeface="Cambria Math" panose="02040503050406030204" pitchFamily="18" charset="0"/>
                      </a:rPr>
                      <m:t>𝑎</m:t>
                    </m:r>
                  </m:oMath>
                </a14:m>
                <a:r>
                  <a:rPr lang="en-US" i="1" dirty="0">
                    <a:ea typeface="Times New Roman"/>
                    <a:cs typeface="Times New Roman"/>
                    <a:sym typeface="Symbol" charset="0"/>
                  </a:rPr>
                  <a:t> </a:t>
                </a:r>
                <a:r>
                  <a:rPr lang="en-US" dirty="0">
                    <a:ea typeface="Times New Roman"/>
                    <a:cs typeface="Times New Roman"/>
                    <a:sym typeface="Symbol" charset="0"/>
                  </a:rPr>
                  <a:t>does not make </a:t>
                </a:r>
                <a14:m>
                  <m:oMath xmlns:m="http://schemas.openxmlformats.org/officeDocument/2006/math">
                    <m:r>
                      <a:rPr lang="en-US" i="1" dirty="0">
                        <a:latin typeface="Cambria Math" panose="02040503050406030204" pitchFamily="18" charset="0"/>
                        <a:ea typeface="Times New Roman"/>
                        <a:cs typeface="Times New Roman"/>
                      </a:rPr>
                      <m:t>𝑥</m:t>
                    </m:r>
                    <m:r>
                      <a:rPr lang="de-DE" b="0" i="1" dirty="0" smtClean="0">
                        <a:latin typeface="Cambria Math" panose="02040503050406030204" pitchFamily="18" charset="0"/>
                        <a:ea typeface="Times New Roman"/>
                        <a:cs typeface="Times New Roman"/>
                      </a:rPr>
                      <m:t>=</m:t>
                    </m:r>
                    <m:r>
                      <a:rPr lang="en-US" i="1" dirty="0" err="1">
                        <a:latin typeface="Cambria Math" panose="02040503050406030204" pitchFamily="18" charset="0"/>
                        <a:ea typeface="Times New Roman"/>
                        <a:cs typeface="Times New Roman"/>
                      </a:rPr>
                      <m:t>𝑐</m:t>
                    </m:r>
                  </m:oMath>
                </a14:m>
                <a:r>
                  <a:rPr lang="en-US" dirty="0">
                    <a:ea typeface="Times New Roman"/>
                    <a:cs typeface="Times New Roman"/>
                    <a:sym typeface="Symbol" charset="0"/>
                  </a:rPr>
                  <a:t> false</a:t>
                </a:r>
              </a:p>
              <a:p>
                <a:pPr lvl="3"/>
                <a:r>
                  <a:rPr lang="en-US" dirty="0">
                    <a:ea typeface="Times New Roman"/>
                    <a:cs typeface="Times New Roman"/>
                    <a:sym typeface="Symbol" charset="0"/>
                  </a:rPr>
                  <a:t>i.e., </a:t>
                </a:r>
                <a14:m>
                  <m:oMath xmlns:m="http://schemas.openxmlformats.org/officeDocument/2006/math">
                    <m:r>
                      <a:rPr lang="en-US" i="1" dirty="0">
                        <a:latin typeface="Cambria Math" panose="02040503050406030204" pitchFamily="18" charset="0"/>
                        <a:sym typeface="Symbol" charset="0"/>
                      </a:rPr>
                      <m:t>𝑒𝑓𝑓</m:t>
                    </m:r>
                    <m:d>
                      <m:dPr>
                        <m:ctrlPr>
                          <a:rPr lang="en-US" i="1" dirty="0">
                            <a:latin typeface="Cambria Math" panose="02040503050406030204" pitchFamily="18" charset="0"/>
                            <a:sym typeface="Symbol" charset="0"/>
                          </a:rPr>
                        </m:ctrlPr>
                      </m:dPr>
                      <m:e>
                        <m:r>
                          <a:rPr lang="en-US" i="1" dirty="0">
                            <a:latin typeface="Cambria Math" panose="02040503050406030204" pitchFamily="18" charset="0"/>
                            <a:sym typeface="Symbol" charset="0"/>
                          </a:rPr>
                          <m:t>𝑎</m:t>
                        </m:r>
                      </m:e>
                    </m:d>
                  </m:oMath>
                </a14:m>
                <a:r>
                  <a:rPr lang="en-US" i="1" dirty="0">
                    <a:sym typeface="Symbol" charset="0"/>
                  </a:rPr>
                  <a:t> </a:t>
                </a:r>
                <a:r>
                  <a:rPr lang="en-US" dirty="0">
                    <a:sym typeface="Symbol" charset="0"/>
                  </a:rPr>
                  <a:t>doesn’t contain </a:t>
                </a:r>
                <a14:m>
                  <m:oMath xmlns:m="http://schemas.openxmlformats.org/officeDocument/2006/math">
                    <m:r>
                      <a:rPr lang="en-US" i="1" dirty="0">
                        <a:latin typeface="Cambria Math" panose="02040503050406030204" pitchFamily="18" charset="0"/>
                        <a:ea typeface="Times New Roman"/>
                        <a:cs typeface="Times New Roman"/>
                      </a:rPr>
                      <m:t>𝑥</m:t>
                    </m:r>
                    <m:r>
                      <a:rPr lang="en-US" i="1" dirty="0">
                        <a:latin typeface="Cambria Math" panose="02040503050406030204" pitchFamily="18" charset="0"/>
                      </a:rPr>
                      <m:t>←</m:t>
                    </m:r>
                    <m:sSup>
                      <m:sSupPr>
                        <m:ctrlPr>
                          <a:rPr lang="de-DE" b="0" i="1" dirty="0" smtClean="0">
                            <a:latin typeface="Cambria Math" panose="02040503050406030204" pitchFamily="18" charset="0"/>
                            <a:ea typeface="Times New Roman"/>
                            <a:cs typeface="Times New Roman"/>
                          </a:rPr>
                        </m:ctrlPr>
                      </m:sSupPr>
                      <m:e>
                        <m:r>
                          <a:rPr lang="en-US" i="1" dirty="0" err="1">
                            <a:latin typeface="Cambria Math" panose="02040503050406030204" pitchFamily="18" charset="0"/>
                            <a:ea typeface="Times New Roman"/>
                            <a:cs typeface="Times New Roman"/>
                          </a:rPr>
                          <m:t>𝑐</m:t>
                        </m:r>
                      </m:e>
                      <m:sup>
                        <m:r>
                          <a:rPr lang="de-DE" b="0" i="1" dirty="0" smtClean="0">
                            <a:latin typeface="Cambria Math" panose="02040503050406030204" pitchFamily="18" charset="0"/>
                            <a:ea typeface="Times New Roman"/>
                            <a:cs typeface="Times New Roman"/>
                          </a:rPr>
                          <m:t>′</m:t>
                        </m:r>
                      </m:sup>
                    </m:sSup>
                  </m:oMath>
                </a14:m>
                <a:r>
                  <a:rPr lang="en-US" dirty="0">
                    <a:ea typeface="Times New Roman"/>
                    <a:cs typeface="Times New Roman"/>
                  </a:rPr>
                  <a:t> for some </a:t>
                </a:r>
                <a14:m>
                  <m:oMath xmlns:m="http://schemas.openxmlformats.org/officeDocument/2006/math">
                    <m:sSup>
                      <m:sSupPr>
                        <m:ctrlPr>
                          <a:rPr lang="de-DE" b="0" i="1" dirty="0" smtClean="0">
                            <a:latin typeface="Cambria Math" panose="02040503050406030204" pitchFamily="18" charset="0"/>
                            <a:ea typeface="Times New Roman"/>
                            <a:cs typeface="Times New Roman"/>
                          </a:rPr>
                        </m:ctrlPr>
                      </m:sSupPr>
                      <m:e>
                        <m:r>
                          <a:rPr lang="en-US" i="1" dirty="0" err="1">
                            <a:latin typeface="Cambria Math" panose="02040503050406030204" pitchFamily="18" charset="0"/>
                            <a:ea typeface="Times New Roman"/>
                            <a:cs typeface="Times New Roman"/>
                          </a:rPr>
                          <m:t>𝑐</m:t>
                        </m:r>
                      </m:e>
                      <m:sup>
                        <m:r>
                          <a:rPr lang="de-DE" b="0" i="1" dirty="0" smtClean="0">
                            <a:latin typeface="Cambria Math" panose="02040503050406030204" pitchFamily="18" charset="0"/>
                            <a:ea typeface="Times New Roman"/>
                            <a:cs typeface="Times New Roman"/>
                          </a:rPr>
                          <m:t>′</m:t>
                        </m:r>
                      </m:sup>
                    </m:sSup>
                    <m:r>
                      <a:rPr lang="de-DE" b="0" i="1" dirty="0" smtClean="0">
                        <a:latin typeface="Cambria Math" panose="02040503050406030204" pitchFamily="18" charset="0"/>
                        <a:ea typeface="Cambria Math" panose="02040503050406030204" pitchFamily="18" charset="0"/>
                        <a:cs typeface="Times New Roman"/>
                      </a:rPr>
                      <m:t>≠</m:t>
                    </m:r>
                    <m:r>
                      <a:rPr lang="de-DE" b="0" i="1" dirty="0" smtClean="0">
                        <a:latin typeface="Cambria Math" panose="02040503050406030204" pitchFamily="18" charset="0"/>
                        <a:ea typeface="Cambria Math" panose="02040503050406030204" pitchFamily="18" charset="0"/>
                        <a:cs typeface="Times New Roman"/>
                      </a:rPr>
                      <m:t>𝑐</m:t>
                    </m:r>
                  </m:oMath>
                </a14:m>
                <a:endParaRPr lang="de-DE" b="0" dirty="0">
                  <a:ea typeface="Cambria Math" panose="02040503050406030204" pitchFamily="18" charset="0"/>
                  <a:cs typeface="Times New Roman"/>
                </a:endParaRPr>
              </a:p>
              <a:p>
                <a:pPr lvl="3"/>
                <a:r>
                  <a:rPr lang="en-US" dirty="0">
                    <a:ea typeface="Times New Roman"/>
                    <a:cs typeface="Times New Roman"/>
                    <a:sym typeface="Symbol" charset="0"/>
                  </a:rPr>
                  <a:t>if </a:t>
                </a:r>
                <a14:m>
                  <m:oMath xmlns:m="http://schemas.openxmlformats.org/officeDocument/2006/math">
                    <m:r>
                      <a:rPr lang="de-DE" b="0" i="1" dirty="0" smtClean="0">
                        <a:latin typeface="Cambria Math" panose="02040503050406030204" pitchFamily="18" charset="0"/>
                        <a:sym typeface="Symbol" charset="0"/>
                      </a:rPr>
                      <m:t>𝑝𝑟𝑒</m:t>
                    </m:r>
                    <m:d>
                      <m:dPr>
                        <m:ctrlPr>
                          <a:rPr lang="en-US" i="1" dirty="0">
                            <a:latin typeface="Cambria Math" panose="02040503050406030204" pitchFamily="18" charset="0"/>
                            <a:sym typeface="Symbol" charset="0"/>
                          </a:rPr>
                        </m:ctrlPr>
                      </m:dPr>
                      <m:e>
                        <m:r>
                          <a:rPr lang="en-US" i="1" dirty="0">
                            <a:latin typeface="Cambria Math" panose="02040503050406030204" pitchFamily="18" charset="0"/>
                            <a:sym typeface="Symbol" charset="0"/>
                          </a:rPr>
                          <m:t>𝑎</m:t>
                        </m:r>
                      </m:e>
                    </m:d>
                  </m:oMath>
                </a14:m>
                <a:r>
                  <a:rPr lang="en-US" dirty="0">
                    <a:ea typeface="Times New Roman"/>
                    <a:cs typeface="Times New Roman"/>
                    <a:sym typeface="Symbol" charset="0"/>
                  </a:rPr>
                  <a:t> requires </a:t>
                </a:r>
                <a14:m>
                  <m:oMath xmlns:m="http://schemas.openxmlformats.org/officeDocument/2006/math">
                    <m:r>
                      <a:rPr lang="en-US" i="1" dirty="0">
                        <a:latin typeface="Cambria Math" panose="02040503050406030204" pitchFamily="18" charset="0"/>
                        <a:ea typeface="Times New Roman"/>
                        <a:cs typeface="Times New Roman"/>
                      </a:rPr>
                      <m:t>𝑥</m:t>
                    </m:r>
                    <m:r>
                      <a:rPr lang="de-DE" b="0" i="1" dirty="0" smtClean="0">
                        <a:latin typeface="Cambria Math" panose="02040503050406030204" pitchFamily="18" charset="0"/>
                        <a:ea typeface="Times New Roman"/>
                        <a:cs typeface="Times New Roman"/>
                      </a:rPr>
                      <m:t>=</m:t>
                    </m:r>
                    <m:r>
                      <a:rPr lang="en-US" i="1" dirty="0" err="1">
                        <a:latin typeface="Cambria Math" panose="02040503050406030204" pitchFamily="18" charset="0"/>
                        <a:ea typeface="Times New Roman"/>
                        <a:cs typeface="Times New Roman"/>
                      </a:rPr>
                      <m:t>𝑐</m:t>
                    </m:r>
                  </m:oMath>
                </a14:m>
                <a:r>
                  <a:rPr lang="en-US" dirty="0">
                    <a:ea typeface="Times New Roman"/>
                    <a:cs typeface="Times New Roman"/>
                    <a:sym typeface="Symbol" charset="0"/>
                  </a:rPr>
                  <a:t> to be false, then </a:t>
                </a:r>
                <a14:m>
                  <m:oMath xmlns:m="http://schemas.openxmlformats.org/officeDocument/2006/math">
                    <m:r>
                      <a:rPr lang="en-US" i="1" dirty="0">
                        <a:latin typeface="Cambria Math" panose="02040503050406030204" pitchFamily="18" charset="0"/>
                        <a:sym typeface="Symbol" charset="0"/>
                      </a:rPr>
                      <m:t>𝑒𝑓𝑓</m:t>
                    </m:r>
                    <m:d>
                      <m:dPr>
                        <m:ctrlPr>
                          <a:rPr lang="en-US" i="1" dirty="0">
                            <a:latin typeface="Cambria Math" panose="02040503050406030204" pitchFamily="18" charset="0"/>
                            <a:sym typeface="Symbol" charset="0"/>
                          </a:rPr>
                        </m:ctrlPr>
                      </m:dPr>
                      <m:e>
                        <m:r>
                          <a:rPr lang="en-US" i="1" dirty="0">
                            <a:latin typeface="Cambria Math" panose="02040503050406030204" pitchFamily="18" charset="0"/>
                            <a:sym typeface="Symbol" charset="0"/>
                          </a:rPr>
                          <m:t>𝑎</m:t>
                        </m:r>
                      </m:e>
                    </m:d>
                  </m:oMath>
                </a14:m>
                <a:r>
                  <a:rPr lang="en-US" dirty="0">
                    <a:ea typeface="Times New Roman"/>
                    <a:cs typeface="Times New Roman"/>
                    <a:sym typeface="Symbol" charset="0"/>
                  </a:rPr>
                  <a:t> makes it true </a:t>
                </a:r>
              </a:p>
              <a:p>
                <a:pPr marL="1244600" lvl="8" indent="-171450"/>
                <a:r>
                  <a:rPr lang="en-US" dirty="0">
                    <a:ea typeface="Times New Roman"/>
                    <a:cs typeface="Times New Roman"/>
                    <a:sym typeface="Symbol" charset="0"/>
                  </a:rPr>
                  <a:t>i.e., </a:t>
                </a:r>
                <a:r>
                  <a:rPr lang="en-US" dirty="0">
                    <a:ea typeface="Times New Roman"/>
                    <a:cs typeface="Times New Roman"/>
                  </a:rPr>
                  <a:t>if </a:t>
                </a:r>
                <a14:m>
                  <m:oMath xmlns:m="http://schemas.openxmlformats.org/officeDocument/2006/math">
                    <m:r>
                      <a:rPr lang="de-DE" b="0" i="1" dirty="0" smtClean="0">
                        <a:latin typeface="Cambria Math" panose="02040503050406030204" pitchFamily="18" charset="0"/>
                        <a:sym typeface="Symbol" charset="0"/>
                      </a:rPr>
                      <m:t>𝑝𝑟𝑒</m:t>
                    </m:r>
                    <m:d>
                      <m:dPr>
                        <m:ctrlPr>
                          <a:rPr lang="en-US" i="1" dirty="0">
                            <a:latin typeface="Cambria Math" panose="02040503050406030204" pitchFamily="18" charset="0"/>
                            <a:sym typeface="Symbol" charset="0"/>
                          </a:rPr>
                        </m:ctrlPr>
                      </m:dPr>
                      <m:e>
                        <m:r>
                          <a:rPr lang="en-US" i="1" dirty="0">
                            <a:latin typeface="Cambria Math" panose="02040503050406030204" pitchFamily="18" charset="0"/>
                            <a:sym typeface="Symbol" charset="0"/>
                          </a:rPr>
                          <m:t>𝑎</m:t>
                        </m:r>
                      </m:e>
                    </m:d>
                  </m:oMath>
                </a14:m>
                <a:r>
                  <a:rPr lang="en-US" dirty="0">
                    <a:ea typeface="Times New Roman"/>
                    <a:cs typeface="Times New Roman"/>
                  </a:rPr>
                  <a:t> contains </a:t>
                </a:r>
                <a14:m>
                  <m:oMath xmlns:m="http://schemas.openxmlformats.org/officeDocument/2006/math">
                    <m:r>
                      <a:rPr lang="en-US" i="1" dirty="0">
                        <a:latin typeface="Cambria Math" panose="02040503050406030204" pitchFamily="18" charset="0"/>
                        <a:ea typeface="Times New Roman"/>
                        <a:cs typeface="Times New Roman"/>
                      </a:rPr>
                      <m:t>𝑥</m:t>
                    </m:r>
                    <m:r>
                      <a:rPr lang="en-US" i="1" dirty="0" smtClean="0">
                        <a:latin typeface="Cambria Math" panose="02040503050406030204" pitchFamily="18" charset="0"/>
                        <a:ea typeface="Cambria Math" panose="02040503050406030204" pitchFamily="18" charset="0"/>
                      </a:rPr>
                      <m:t>≠</m:t>
                    </m:r>
                    <m:r>
                      <a:rPr lang="en-US" i="1" dirty="0" err="1">
                        <a:latin typeface="Cambria Math" panose="02040503050406030204" pitchFamily="18" charset="0"/>
                        <a:ea typeface="Times New Roman"/>
                        <a:cs typeface="Times New Roman"/>
                      </a:rPr>
                      <m:t>𝑐</m:t>
                    </m:r>
                  </m:oMath>
                </a14:m>
                <a:r>
                  <a:rPr lang="en-US" dirty="0">
                    <a:sym typeface="Symbol" charset="0"/>
                  </a:rPr>
                  <a:t> or </a:t>
                </a:r>
                <a14:m>
                  <m:oMath xmlns:m="http://schemas.openxmlformats.org/officeDocument/2006/math">
                    <m:r>
                      <a:rPr lang="en-US" i="1" dirty="0">
                        <a:latin typeface="Cambria Math" panose="02040503050406030204" pitchFamily="18" charset="0"/>
                        <a:ea typeface="Times New Roman"/>
                        <a:cs typeface="Times New Roman"/>
                      </a:rPr>
                      <m:t>𝑥</m:t>
                    </m:r>
                    <m:r>
                      <a:rPr lang="de-DE" b="0" i="1" dirty="0" smtClean="0">
                        <a:latin typeface="Cambria Math" panose="02040503050406030204" pitchFamily="18" charset="0"/>
                      </a:rPr>
                      <m:t>=</m:t>
                    </m:r>
                    <m:sSup>
                      <m:sSupPr>
                        <m:ctrlPr>
                          <a:rPr lang="de-DE" b="0" i="1" dirty="0" smtClean="0">
                            <a:latin typeface="Cambria Math" panose="02040503050406030204" pitchFamily="18" charset="0"/>
                            <a:ea typeface="Times New Roman"/>
                            <a:cs typeface="Times New Roman"/>
                          </a:rPr>
                        </m:ctrlPr>
                      </m:sSupPr>
                      <m:e>
                        <m:r>
                          <a:rPr lang="en-US" i="1" dirty="0" smtClean="0">
                            <a:latin typeface="Cambria Math" panose="02040503050406030204" pitchFamily="18" charset="0"/>
                            <a:ea typeface="Times New Roman"/>
                            <a:cs typeface="Times New Roman"/>
                          </a:rPr>
                          <m:t>𝑐</m:t>
                        </m:r>
                      </m:e>
                      <m:sup>
                        <m:r>
                          <a:rPr lang="de-DE" b="0" i="0" dirty="0" smtClean="0">
                            <a:latin typeface="Cambria Math" panose="02040503050406030204" pitchFamily="18" charset="0"/>
                            <a:ea typeface="Times New Roman"/>
                            <a:cs typeface="Times New Roman"/>
                          </a:rPr>
                          <m:t>′</m:t>
                        </m:r>
                      </m:sup>
                    </m:sSup>
                  </m:oMath>
                </a14:m>
                <a:r>
                  <a:rPr lang="en-US" dirty="0">
                    <a:ea typeface="Times New Roman"/>
                    <a:cs typeface="Times New Roman"/>
                    <a:sym typeface="Symbol" charset="0"/>
                  </a:rPr>
                  <a:t>,</a:t>
                </a:r>
                <a:r>
                  <a:rPr lang="en-US" i="1" dirty="0">
                    <a:ea typeface="Times New Roman"/>
                    <a:cs typeface="Times New Roman"/>
                    <a:sym typeface="Symbol" charset="0"/>
                  </a:rPr>
                  <a:t> </a:t>
                </a:r>
                <a:r>
                  <a:rPr lang="en-US" dirty="0">
                    <a:sym typeface="Symbol" charset="0"/>
                  </a:rPr>
                  <a:t>then </a:t>
                </a:r>
                <a14:m>
                  <m:oMath xmlns:m="http://schemas.openxmlformats.org/officeDocument/2006/math">
                    <m:r>
                      <a:rPr lang="en-US" i="1" dirty="0">
                        <a:latin typeface="Cambria Math" panose="02040503050406030204" pitchFamily="18" charset="0"/>
                        <a:sym typeface="Symbol" charset="0"/>
                      </a:rPr>
                      <m:t>𝑒𝑓𝑓</m:t>
                    </m:r>
                    <m:d>
                      <m:dPr>
                        <m:ctrlPr>
                          <a:rPr lang="en-US" i="1" dirty="0">
                            <a:latin typeface="Cambria Math" panose="02040503050406030204" pitchFamily="18" charset="0"/>
                            <a:sym typeface="Symbol" charset="0"/>
                          </a:rPr>
                        </m:ctrlPr>
                      </m:dPr>
                      <m:e>
                        <m:r>
                          <a:rPr lang="en-US" i="1" dirty="0">
                            <a:latin typeface="Cambria Math" panose="02040503050406030204" pitchFamily="18" charset="0"/>
                            <a:sym typeface="Symbol" charset="0"/>
                          </a:rPr>
                          <m:t>𝑎</m:t>
                        </m:r>
                      </m:e>
                    </m:d>
                  </m:oMath>
                </a14:m>
                <a:r>
                  <a:rPr lang="en-US" dirty="0">
                    <a:sym typeface="Symbol" charset="0"/>
                  </a:rPr>
                  <a:t> contains </a:t>
                </a:r>
                <a14:m>
                  <m:oMath xmlns:m="http://schemas.openxmlformats.org/officeDocument/2006/math">
                    <m:r>
                      <a:rPr lang="en-US" i="1" dirty="0">
                        <a:latin typeface="Cambria Math" panose="02040503050406030204" pitchFamily="18" charset="0"/>
                        <a:ea typeface="Times New Roman"/>
                        <a:cs typeface="Times New Roman"/>
                      </a:rPr>
                      <m:t>𝑥</m:t>
                    </m:r>
                    <m:r>
                      <a:rPr lang="en-US" i="1" dirty="0">
                        <a:latin typeface="Cambria Math" panose="02040503050406030204" pitchFamily="18" charset="0"/>
                      </a:rPr>
                      <m:t>←</m:t>
                    </m:r>
                    <m:r>
                      <a:rPr lang="en-US" i="1" dirty="0" err="1">
                        <a:latin typeface="Cambria Math" panose="02040503050406030204" pitchFamily="18" charset="0"/>
                        <a:ea typeface="Times New Roman"/>
                        <a:cs typeface="Times New Roman"/>
                      </a:rPr>
                      <m:t>𝑐</m:t>
                    </m:r>
                  </m:oMath>
                </a14:m>
                <a:endParaRPr lang="en-US" baseline="-25000" dirty="0">
                  <a:ea typeface="Times New Roman"/>
                  <a:cs typeface="Times New Roman"/>
                  <a:sym typeface="Symbol" charset="0"/>
                </a:endParaRPr>
              </a:p>
              <a:p>
                <a:pPr marL="792163" lvl="2" indent="0">
                  <a:buNone/>
                </a:pPr>
                <a:endParaRPr lang="en-US" baseline="-25000" dirty="0">
                  <a:ea typeface="Times New Roman"/>
                  <a:cs typeface="Times New Roman"/>
                </a:endParaRPr>
              </a:p>
              <a:p>
                <a:pPr marL="401638" lvl="1" indent="0">
                  <a:buNone/>
                  <a:tabLst>
                    <a:tab pos="744538" algn="l"/>
                  </a:tabLst>
                </a:pPr>
                <a:endParaRPr lang="en-US" dirty="0"/>
              </a:p>
            </p:txBody>
          </p:sp>
        </mc:Choice>
        <mc:Fallback xmlns="">
          <p:sp>
            <p:nvSpPr>
              <p:cNvPr id="11266" name="Rectangle 3"/>
              <p:cNvSpPr>
                <a:spLocks noGrp="1" noRot="1" noChangeAspect="1" noMove="1" noResize="1" noEditPoints="1" noAdjustHandles="1" noChangeArrowheads="1" noChangeShapeType="1" noTextEdit="1"/>
              </p:cNvSpPr>
              <p:nvPr>
                <p:ph idx="1"/>
              </p:nvPr>
            </p:nvSpPr>
            <p:spPr>
              <a:blipFill>
                <a:blip r:embed="rId2"/>
                <a:stretch>
                  <a:fillRect l="-1659" t="-2985" b="-1791"/>
                </a:stretch>
              </a:blipFill>
            </p:spPr>
            <p:txBody>
              <a:bodyPr/>
              <a:lstStyle/>
              <a:p>
                <a:r>
                  <a:rPr lang="en-DE">
                    <a:noFill/>
                  </a:rPr>
                  <a:t> </a:t>
                </a:r>
              </a:p>
            </p:txBody>
          </p:sp>
        </mc:Fallback>
      </mc:AlternateContent>
      <p:sp>
        <p:nvSpPr>
          <p:cNvPr id="3" name="Date Placeholder 2">
            <a:extLst>
              <a:ext uri="{FF2B5EF4-FFF2-40B4-BE49-F238E27FC236}">
                <a16:creationId xmlns:a16="http://schemas.microsoft.com/office/drawing/2014/main" id="{5DEF75EE-382E-C44E-A959-8E1187E53C2D}"/>
              </a:ext>
            </a:extLst>
          </p:cNvPr>
          <p:cNvSpPr>
            <a:spLocks noGrp="1"/>
          </p:cNvSpPr>
          <p:nvPr>
            <p:ph type="dt" sz="half" idx="2"/>
          </p:nvPr>
        </p:nvSpPr>
        <p:spPr/>
        <p:txBody>
          <a:bodyPr/>
          <a:lstStyle/>
          <a:p>
            <a:r>
              <a:rPr lang="de-DE"/>
              <a:t>Deterministic</a:t>
            </a:r>
            <a:endParaRPr lang="de-DE" dirty="0"/>
          </a:p>
        </p:txBody>
      </p:sp>
      <p:sp>
        <p:nvSpPr>
          <p:cNvPr id="4" name="Footer Placeholder 3">
            <a:extLst>
              <a:ext uri="{FF2B5EF4-FFF2-40B4-BE49-F238E27FC236}">
                <a16:creationId xmlns:a16="http://schemas.microsoft.com/office/drawing/2014/main" id="{BCB19EF6-8423-B7CF-1D3B-DD8728543F44}"/>
              </a:ext>
            </a:extLst>
          </p:cNvPr>
          <p:cNvSpPr>
            <a:spLocks noGrp="1"/>
          </p:cNvSpPr>
          <p:nvPr>
            <p:ph type="ftr" sz="quarter" idx="3"/>
          </p:nvPr>
        </p:nvSpPr>
        <p:spPr/>
        <p:txBody>
          <a:bodyPr/>
          <a:lstStyle/>
          <a:p>
            <a:r>
              <a:rPr lang="en-GB"/>
              <a:t>T. Braun - APA</a:t>
            </a:r>
          </a:p>
        </p:txBody>
      </p:sp>
      <p:sp>
        <p:nvSpPr>
          <p:cNvPr id="2" name="Slide Number Placeholder 1">
            <a:extLst>
              <a:ext uri="{FF2B5EF4-FFF2-40B4-BE49-F238E27FC236}">
                <a16:creationId xmlns:a16="http://schemas.microsoft.com/office/drawing/2014/main" id="{95D4021E-6CE6-6D4B-B1A1-A65770CFDCD9}"/>
              </a:ext>
            </a:extLst>
          </p:cNvPr>
          <p:cNvSpPr>
            <a:spLocks noGrp="1"/>
          </p:cNvSpPr>
          <p:nvPr>
            <p:ph type="sldNum" sz="quarter" idx="4"/>
          </p:nvPr>
        </p:nvSpPr>
        <p:spPr/>
        <p:txBody>
          <a:bodyPr/>
          <a:lstStyle/>
          <a:p>
            <a:fld id="{67C9959E-8E6B-B04C-9955-EA096F41CA7A}" type="slidenum">
              <a:rPr lang="en-GB" smtClean="0"/>
              <a:t>132</a:t>
            </a:fld>
            <a:endParaRPr lang="en-GB"/>
          </a:p>
        </p:txBody>
      </p:sp>
    </p:spTree>
    <p:extLst>
      <p:ext uri="{BB962C8B-B14F-4D97-AF65-F5344CB8AC3E}">
        <p14:creationId xmlns:p14="http://schemas.microsoft.com/office/powerpoint/2010/main" val="2975550272"/>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2"/>
          <p:cNvSpPr>
            <a:spLocks noGrp="1" noChangeArrowheads="1"/>
          </p:cNvSpPr>
          <p:nvPr>
            <p:ph type="title"/>
          </p:nvPr>
        </p:nvSpPr>
        <p:spPr/>
        <p:txBody>
          <a:bodyPr>
            <a:normAutofit/>
          </a:bodyPr>
          <a:lstStyle/>
          <a:p>
            <a:r>
              <a:rPr lang="en-US" dirty="0"/>
              <a:t>Relevance</a:t>
            </a:r>
          </a:p>
        </p:txBody>
      </p:sp>
      <mc:AlternateContent xmlns:mc="http://schemas.openxmlformats.org/markup-compatibility/2006" xmlns:a14="http://schemas.microsoft.com/office/drawing/2010/main">
        <mc:Choice Requires="a14">
          <p:sp>
            <p:nvSpPr>
              <p:cNvPr id="7" name="Content Placeholder 6">
                <a:extLst>
                  <a:ext uri="{FF2B5EF4-FFF2-40B4-BE49-F238E27FC236}">
                    <a16:creationId xmlns:a16="http://schemas.microsoft.com/office/drawing/2014/main" id="{C61D4D7C-2D49-434F-B732-0F1BE098D8BB}"/>
                  </a:ext>
                </a:extLst>
              </p:cNvPr>
              <p:cNvSpPr>
                <a:spLocks noGrp="1"/>
              </p:cNvSpPr>
              <p:nvPr>
                <p:ph idx="1"/>
              </p:nvPr>
            </p:nvSpPr>
            <p:spPr>
              <a:xfrm>
                <a:off x="359626" y="1665066"/>
                <a:ext cx="8365340" cy="4240848"/>
              </a:xfrm>
            </p:spPr>
            <p:txBody>
              <a:bodyPr>
                <a:normAutofit/>
              </a:bodyPr>
              <a:lstStyle/>
              <a:p>
                <a14:m>
                  <m:oMath xmlns:m="http://schemas.openxmlformats.org/officeDocument/2006/math">
                    <m:r>
                      <a:rPr lang="en-US" dirty="0" smtClean="0">
                        <a:latin typeface="Cambria Math" panose="02040503050406030204" pitchFamily="18" charset="0"/>
                      </a:rPr>
                      <m:t>𝑎𝑑</m:t>
                    </m:r>
                    <m:r>
                      <a:rPr lang="de-DE" b="0" i="1" dirty="0" smtClean="0">
                        <a:latin typeface="Cambria Math" panose="02040503050406030204" pitchFamily="18" charset="0"/>
                      </a:rPr>
                      <m:t>𝑗</m:t>
                    </m:r>
                    <m:r>
                      <a:rPr lang="en-US" dirty="0">
                        <a:latin typeface="Cambria Math" panose="02040503050406030204" pitchFamily="18" charset="0"/>
                      </a:rPr>
                      <m:t>={</m:t>
                    </m:r>
                    <m:d>
                      <m:dPr>
                        <m:ctrlPr>
                          <a:rPr lang="en-US" i="1" dirty="0">
                            <a:latin typeface="Cambria Math" panose="02040503050406030204" pitchFamily="18" charset="0"/>
                          </a:rPr>
                        </m:ctrlPr>
                      </m:dPr>
                      <m:e>
                        <m:r>
                          <a:rPr lang="en-US" dirty="0">
                            <a:latin typeface="Cambria Math" panose="02040503050406030204" pitchFamily="18" charset="0"/>
                          </a:rPr>
                          <m:t>𝑑</m:t>
                        </m:r>
                        <m:r>
                          <a:rPr lang="en-US" dirty="0">
                            <a:latin typeface="Cambria Math" panose="02040503050406030204" pitchFamily="18" charset="0"/>
                          </a:rPr>
                          <m:t>1,</m:t>
                        </m:r>
                        <m:r>
                          <a:rPr lang="en-US" dirty="0">
                            <a:latin typeface="Cambria Math" panose="02040503050406030204" pitchFamily="18" charset="0"/>
                          </a:rPr>
                          <m:t>𝑑</m:t>
                        </m:r>
                        <m:r>
                          <a:rPr lang="en-US" dirty="0">
                            <a:latin typeface="Cambria Math" panose="02040503050406030204" pitchFamily="18" charset="0"/>
                          </a:rPr>
                          <m:t>2</m:t>
                        </m:r>
                      </m:e>
                    </m:d>
                    <m:r>
                      <a:rPr lang="en-US" dirty="0">
                        <a:latin typeface="Cambria Math" panose="02040503050406030204" pitchFamily="18" charset="0"/>
                      </a:rPr>
                      <m:t>, </m:t>
                    </m:r>
                    <m:d>
                      <m:dPr>
                        <m:ctrlPr>
                          <a:rPr lang="en-US" i="1" dirty="0">
                            <a:latin typeface="Cambria Math" panose="02040503050406030204" pitchFamily="18" charset="0"/>
                          </a:rPr>
                        </m:ctrlPr>
                      </m:dPr>
                      <m:e>
                        <m:r>
                          <a:rPr lang="en-US" dirty="0">
                            <a:latin typeface="Cambria Math" panose="02040503050406030204" pitchFamily="18" charset="0"/>
                          </a:rPr>
                          <m:t>𝑑</m:t>
                        </m:r>
                        <m:r>
                          <a:rPr lang="en-US" dirty="0">
                            <a:latin typeface="Cambria Math" panose="02040503050406030204" pitchFamily="18" charset="0"/>
                          </a:rPr>
                          <m:t>1,</m:t>
                        </m:r>
                        <m:r>
                          <a:rPr lang="en-US" dirty="0">
                            <a:latin typeface="Cambria Math" panose="02040503050406030204" pitchFamily="18" charset="0"/>
                          </a:rPr>
                          <m:t>𝑑</m:t>
                        </m:r>
                        <m:r>
                          <a:rPr lang="en-US" dirty="0">
                            <a:latin typeface="Cambria Math" panose="02040503050406030204" pitchFamily="18" charset="0"/>
                          </a:rPr>
                          <m:t>3</m:t>
                        </m:r>
                      </m:e>
                    </m:d>
                    <m:r>
                      <a:rPr lang="en-US" dirty="0">
                        <a:latin typeface="Cambria Math" panose="02040503050406030204" pitchFamily="18" charset="0"/>
                      </a:rPr>
                      <m:t>, </m:t>
                    </m:r>
                    <m:d>
                      <m:dPr>
                        <m:ctrlPr>
                          <a:rPr lang="en-US" i="1" dirty="0">
                            <a:latin typeface="Cambria Math" panose="02040503050406030204" pitchFamily="18" charset="0"/>
                          </a:rPr>
                        </m:ctrlPr>
                      </m:dPr>
                      <m:e>
                        <m:r>
                          <a:rPr lang="en-US" dirty="0">
                            <a:latin typeface="Cambria Math" panose="02040503050406030204" pitchFamily="18" charset="0"/>
                          </a:rPr>
                          <m:t>𝑑</m:t>
                        </m:r>
                        <m:r>
                          <a:rPr lang="en-US" dirty="0">
                            <a:latin typeface="Cambria Math" panose="02040503050406030204" pitchFamily="18" charset="0"/>
                          </a:rPr>
                          <m:t>2,</m:t>
                        </m:r>
                        <m:r>
                          <a:rPr lang="en-US" dirty="0">
                            <a:latin typeface="Cambria Math" panose="02040503050406030204" pitchFamily="18" charset="0"/>
                          </a:rPr>
                          <m:t>𝑑</m:t>
                        </m:r>
                        <m:r>
                          <a:rPr lang="en-US" dirty="0">
                            <a:latin typeface="Cambria Math" panose="02040503050406030204" pitchFamily="18" charset="0"/>
                          </a:rPr>
                          <m:t>1</m:t>
                        </m:r>
                      </m:e>
                    </m:d>
                    <m:r>
                      <a:rPr lang="de-DE" b="0" i="0" dirty="0" smtClean="0">
                        <a:latin typeface="Cambria Math" panose="02040503050406030204" pitchFamily="18" charset="0"/>
                      </a:rPr>
                      <m:t>,</m:t>
                    </m:r>
                    <m:d>
                      <m:dPr>
                        <m:ctrlPr>
                          <a:rPr lang="en-US" i="1" dirty="0">
                            <a:latin typeface="Cambria Math" panose="02040503050406030204" pitchFamily="18" charset="0"/>
                          </a:rPr>
                        </m:ctrlPr>
                      </m:dPr>
                      <m:e>
                        <m:r>
                          <a:rPr lang="en-US" dirty="0">
                            <a:latin typeface="Cambria Math" panose="02040503050406030204" pitchFamily="18" charset="0"/>
                          </a:rPr>
                          <m:t>𝑑</m:t>
                        </m:r>
                        <m:r>
                          <a:rPr lang="en-US" dirty="0">
                            <a:latin typeface="Cambria Math" panose="02040503050406030204" pitchFamily="18" charset="0"/>
                          </a:rPr>
                          <m:t>2,</m:t>
                        </m:r>
                        <m:r>
                          <a:rPr lang="en-US" dirty="0">
                            <a:latin typeface="Cambria Math" panose="02040503050406030204" pitchFamily="18" charset="0"/>
                          </a:rPr>
                          <m:t>𝑑</m:t>
                        </m:r>
                        <m:r>
                          <a:rPr lang="en-US" dirty="0">
                            <a:latin typeface="Cambria Math" panose="02040503050406030204" pitchFamily="18" charset="0"/>
                          </a:rPr>
                          <m:t>3</m:t>
                        </m:r>
                      </m:e>
                    </m:d>
                    <m:r>
                      <a:rPr lang="en-US" dirty="0">
                        <a:latin typeface="Cambria Math" panose="02040503050406030204" pitchFamily="18" charset="0"/>
                      </a:rPr>
                      <m:t>, </m:t>
                    </m:r>
                    <m:d>
                      <m:dPr>
                        <m:ctrlPr>
                          <a:rPr lang="en-US" i="1" dirty="0">
                            <a:latin typeface="Cambria Math" panose="02040503050406030204" pitchFamily="18" charset="0"/>
                          </a:rPr>
                        </m:ctrlPr>
                      </m:dPr>
                      <m:e>
                        <m:r>
                          <a:rPr lang="en-US" dirty="0">
                            <a:latin typeface="Cambria Math" panose="02040503050406030204" pitchFamily="18" charset="0"/>
                          </a:rPr>
                          <m:t>𝑑</m:t>
                        </m:r>
                        <m:r>
                          <a:rPr lang="en-US" dirty="0">
                            <a:latin typeface="Cambria Math" panose="02040503050406030204" pitchFamily="18" charset="0"/>
                          </a:rPr>
                          <m:t>3,</m:t>
                        </m:r>
                        <m:r>
                          <a:rPr lang="en-US" dirty="0">
                            <a:latin typeface="Cambria Math" panose="02040503050406030204" pitchFamily="18" charset="0"/>
                          </a:rPr>
                          <m:t>𝑑</m:t>
                        </m:r>
                        <m:r>
                          <a:rPr lang="en-US" dirty="0">
                            <a:latin typeface="Cambria Math" panose="02040503050406030204" pitchFamily="18" charset="0"/>
                          </a:rPr>
                          <m:t>1</m:t>
                        </m:r>
                      </m:e>
                    </m:d>
                    <m:r>
                      <a:rPr lang="en-US" dirty="0">
                        <a:latin typeface="Cambria Math" panose="02040503050406030204" pitchFamily="18" charset="0"/>
                      </a:rPr>
                      <m:t>, </m:t>
                    </m:r>
                    <m:d>
                      <m:dPr>
                        <m:ctrlPr>
                          <a:rPr lang="en-US" i="1" dirty="0">
                            <a:latin typeface="Cambria Math" panose="02040503050406030204" pitchFamily="18" charset="0"/>
                          </a:rPr>
                        </m:ctrlPr>
                      </m:dPr>
                      <m:e>
                        <m:r>
                          <a:rPr lang="en-US" dirty="0">
                            <a:latin typeface="Cambria Math" panose="02040503050406030204" pitchFamily="18" charset="0"/>
                          </a:rPr>
                          <m:t>𝑑</m:t>
                        </m:r>
                        <m:r>
                          <a:rPr lang="en-US" dirty="0">
                            <a:latin typeface="Cambria Math" panose="02040503050406030204" pitchFamily="18" charset="0"/>
                          </a:rPr>
                          <m:t>3,</m:t>
                        </m:r>
                        <m:r>
                          <a:rPr lang="en-US" dirty="0">
                            <a:latin typeface="Cambria Math" panose="02040503050406030204" pitchFamily="18" charset="0"/>
                          </a:rPr>
                          <m:t>𝑑</m:t>
                        </m:r>
                        <m:r>
                          <a:rPr lang="en-US" dirty="0">
                            <a:latin typeface="Cambria Math" panose="02040503050406030204" pitchFamily="18" charset="0"/>
                          </a:rPr>
                          <m:t>2</m:t>
                        </m:r>
                      </m:e>
                    </m:d>
                    <m:r>
                      <a:rPr lang="en-US" dirty="0">
                        <a:latin typeface="Cambria Math" panose="02040503050406030204" pitchFamily="18" charset="0"/>
                      </a:rPr>
                      <m:t>}</m:t>
                    </m:r>
                  </m:oMath>
                </a14:m>
                <a:endParaRPr lang="en-US" dirty="0"/>
              </a:p>
              <a:p>
                <a14:m>
                  <m:oMath xmlns:m="http://schemas.openxmlformats.org/officeDocument/2006/math">
                    <m:r>
                      <a:rPr lang="en-US" dirty="0" smtClean="0">
                        <a:latin typeface="Cambria Math" panose="02040503050406030204" pitchFamily="18" charset="0"/>
                      </a:rPr>
                      <m:t>𝑠</m:t>
                    </m:r>
                    <m:r>
                      <a:rPr lang="en-US" dirty="0" smtClean="0">
                        <a:latin typeface="Cambria Math" panose="02040503050406030204" pitchFamily="18" charset="0"/>
                      </a:rPr>
                      <m:t>={</m:t>
                    </m:r>
                    <m:r>
                      <a:rPr lang="ro-RO" dirty="0">
                        <a:latin typeface="Cambria Math" panose="02040503050406030204" pitchFamily="18" charset="0"/>
                      </a:rPr>
                      <m:t>𝑙𝑜𝑐</m:t>
                    </m:r>
                    <m:d>
                      <m:dPr>
                        <m:ctrlPr>
                          <a:rPr lang="ro-RO" i="1" dirty="0">
                            <a:latin typeface="Cambria Math" panose="02040503050406030204" pitchFamily="18" charset="0"/>
                          </a:rPr>
                        </m:ctrlPr>
                      </m:dPr>
                      <m:e>
                        <m:r>
                          <a:rPr lang="ro-RO" dirty="0">
                            <a:latin typeface="Cambria Math" panose="02040503050406030204" pitchFamily="18" charset="0"/>
                          </a:rPr>
                          <m:t>𝑐</m:t>
                        </m:r>
                        <m:r>
                          <a:rPr lang="ro-RO" dirty="0">
                            <a:latin typeface="Cambria Math" panose="02040503050406030204" pitchFamily="18" charset="0"/>
                          </a:rPr>
                          <m:t>1</m:t>
                        </m:r>
                      </m:e>
                    </m:d>
                    <m:r>
                      <a:rPr lang="ro-RO" dirty="0">
                        <a:latin typeface="Cambria Math" panose="02040503050406030204" pitchFamily="18" charset="0"/>
                      </a:rPr>
                      <m:t>=</m:t>
                    </m:r>
                    <m:r>
                      <a:rPr lang="ro-RO" dirty="0">
                        <a:latin typeface="Cambria Math" panose="02040503050406030204" pitchFamily="18" charset="0"/>
                      </a:rPr>
                      <m:t>𝑑</m:t>
                    </m:r>
                    <m:r>
                      <a:rPr lang="ro-RO" dirty="0">
                        <a:latin typeface="Cambria Math" panose="02040503050406030204" pitchFamily="18" charset="0"/>
                      </a:rPr>
                      <m:t>1, </m:t>
                    </m:r>
                    <m:r>
                      <a:rPr lang="ro-RO" dirty="0">
                        <a:latin typeface="Cambria Math" panose="02040503050406030204" pitchFamily="18" charset="0"/>
                      </a:rPr>
                      <m:t>𝑙𝑜𝑐</m:t>
                    </m:r>
                    <m:d>
                      <m:dPr>
                        <m:ctrlPr>
                          <a:rPr lang="ro-RO" i="1" dirty="0">
                            <a:latin typeface="Cambria Math" panose="02040503050406030204" pitchFamily="18" charset="0"/>
                          </a:rPr>
                        </m:ctrlPr>
                      </m:dPr>
                      <m:e>
                        <m:r>
                          <a:rPr lang="ro-RO" dirty="0">
                            <a:latin typeface="Cambria Math" panose="02040503050406030204" pitchFamily="18" charset="0"/>
                          </a:rPr>
                          <m:t>𝑐</m:t>
                        </m:r>
                        <m:r>
                          <a:rPr lang="ro-RO" dirty="0">
                            <a:latin typeface="Cambria Math" panose="02040503050406030204" pitchFamily="18" charset="0"/>
                          </a:rPr>
                          <m:t>2</m:t>
                        </m:r>
                      </m:e>
                    </m:d>
                    <m:r>
                      <a:rPr lang="ro-RO" dirty="0">
                        <a:latin typeface="Cambria Math" panose="02040503050406030204" pitchFamily="18" charset="0"/>
                      </a:rPr>
                      <m:t>=</m:t>
                    </m:r>
                    <m:r>
                      <a:rPr lang="ro-RO" dirty="0">
                        <a:latin typeface="Cambria Math" panose="02040503050406030204" pitchFamily="18" charset="0"/>
                      </a:rPr>
                      <m:t>𝑑</m:t>
                    </m:r>
                    <m:r>
                      <a:rPr lang="ro-RO" dirty="0">
                        <a:latin typeface="Cambria Math" panose="02040503050406030204" pitchFamily="18" charset="0"/>
                      </a:rPr>
                      <m:t>1,</m:t>
                    </m:r>
                    <m:r>
                      <a:rPr lang="ro-RO" dirty="0">
                        <a:latin typeface="Cambria Math" panose="02040503050406030204" pitchFamily="18" charset="0"/>
                      </a:rPr>
                      <m:t>𝑙𝑜𝑐</m:t>
                    </m:r>
                    <m:d>
                      <m:dPr>
                        <m:ctrlPr>
                          <a:rPr lang="ro-RO" i="1" dirty="0">
                            <a:latin typeface="Cambria Math" panose="02040503050406030204" pitchFamily="18" charset="0"/>
                          </a:rPr>
                        </m:ctrlPr>
                      </m:dPr>
                      <m:e>
                        <m:r>
                          <a:rPr lang="ro-RO" dirty="0">
                            <a:latin typeface="Cambria Math" panose="02040503050406030204" pitchFamily="18" charset="0"/>
                          </a:rPr>
                          <m:t>𝑐</m:t>
                        </m:r>
                        <m:r>
                          <a:rPr lang="ro-RO" dirty="0">
                            <a:latin typeface="Cambria Math" panose="02040503050406030204" pitchFamily="18" charset="0"/>
                          </a:rPr>
                          <m:t>3</m:t>
                        </m:r>
                      </m:e>
                    </m:d>
                    <m:r>
                      <a:rPr lang="ro-RO" dirty="0">
                        <a:latin typeface="Cambria Math" panose="02040503050406030204" pitchFamily="18" charset="0"/>
                      </a:rPr>
                      <m:t>=</m:t>
                    </m:r>
                    <m:r>
                      <a:rPr lang="ro-RO" dirty="0">
                        <a:latin typeface="Cambria Math" panose="02040503050406030204" pitchFamily="18" charset="0"/>
                      </a:rPr>
                      <m:t>𝑑</m:t>
                    </m:r>
                    <m:r>
                      <a:rPr lang="ro-RO" dirty="0">
                        <a:latin typeface="Cambria Math" panose="02040503050406030204" pitchFamily="18" charset="0"/>
                      </a:rPr>
                      <m:t>1,</m:t>
                    </m:r>
                    <m:r>
                      <a:rPr lang="ro-RO" dirty="0">
                        <a:latin typeface="Cambria Math" panose="02040503050406030204" pitchFamily="18" charset="0"/>
                      </a:rPr>
                      <m:t>	</m:t>
                    </m:r>
                    <m:r>
                      <a:rPr lang="ro-RO" dirty="0" smtClean="0">
                        <a:latin typeface="Cambria Math" panose="02040503050406030204" pitchFamily="18" charset="0"/>
                      </a:rPr>
                      <m:t>𝑙𝑜𝑐</m:t>
                    </m:r>
                    <m:d>
                      <m:dPr>
                        <m:ctrlPr>
                          <a:rPr lang="ro-RO" i="1" dirty="0" smtClean="0">
                            <a:latin typeface="Cambria Math" panose="02040503050406030204" pitchFamily="18" charset="0"/>
                          </a:rPr>
                        </m:ctrlPr>
                      </m:dPr>
                      <m:e>
                        <m:r>
                          <a:rPr lang="ro-RO" dirty="0" smtClean="0">
                            <a:latin typeface="Cambria Math" panose="02040503050406030204" pitchFamily="18" charset="0"/>
                          </a:rPr>
                          <m:t>𝑟</m:t>
                        </m:r>
                        <m:r>
                          <a:rPr lang="ro-RO" dirty="0" smtClean="0">
                            <a:latin typeface="Cambria Math" panose="02040503050406030204" pitchFamily="18" charset="0"/>
                          </a:rPr>
                          <m:t>1</m:t>
                        </m:r>
                      </m:e>
                    </m:d>
                    <m:r>
                      <a:rPr lang="ro-RO" dirty="0" smtClean="0">
                        <a:latin typeface="Cambria Math" panose="02040503050406030204" pitchFamily="18" charset="0"/>
                      </a:rPr>
                      <m:t>=</m:t>
                    </m:r>
                    <m:r>
                      <a:rPr lang="ro-RO" dirty="0" smtClean="0">
                        <a:latin typeface="Cambria Math" panose="02040503050406030204" pitchFamily="18" charset="0"/>
                      </a:rPr>
                      <m:t>𝑑</m:t>
                    </m:r>
                    <m:r>
                      <a:rPr lang="en-US" dirty="0">
                        <a:latin typeface="Cambria Math" panose="02040503050406030204" pitchFamily="18" charset="0"/>
                      </a:rPr>
                      <m:t>2</m:t>
                    </m:r>
                    <m:r>
                      <a:rPr lang="ro-RO" dirty="0">
                        <a:latin typeface="Cambria Math" panose="02040503050406030204" pitchFamily="18" charset="0"/>
                      </a:rPr>
                      <m:t>,</m:t>
                    </m:r>
                  </m:oMath>
                </a14:m>
                <a:br>
                  <a:rPr lang="de-DE" dirty="0">
                    <a:latin typeface="Cambria Math" panose="02040503050406030204" pitchFamily="18" charset="0"/>
                  </a:rPr>
                </a:br>
                <a:r>
                  <a:rPr lang="de-DE" dirty="0">
                    <a:latin typeface="Cambria Math" panose="02040503050406030204" pitchFamily="18" charset="0"/>
                  </a:rPr>
                  <a:t>          </a:t>
                </a:r>
                <a14:m>
                  <m:oMath xmlns:m="http://schemas.openxmlformats.org/officeDocument/2006/math">
                    <m:r>
                      <a:rPr lang="ro-RO" dirty="0">
                        <a:latin typeface="Cambria Math" panose="02040503050406030204" pitchFamily="18" charset="0"/>
                      </a:rPr>
                      <m:t>𝑐𝑎𝑟𝑔𝑜</m:t>
                    </m:r>
                    <m:d>
                      <m:dPr>
                        <m:ctrlPr>
                          <a:rPr lang="ro-RO" i="1" dirty="0">
                            <a:latin typeface="Cambria Math" panose="02040503050406030204" pitchFamily="18" charset="0"/>
                          </a:rPr>
                        </m:ctrlPr>
                      </m:dPr>
                      <m:e>
                        <m:r>
                          <a:rPr lang="ro-RO" dirty="0">
                            <a:latin typeface="Cambria Math" panose="02040503050406030204" pitchFamily="18" charset="0"/>
                          </a:rPr>
                          <m:t>𝑟</m:t>
                        </m:r>
                        <m:r>
                          <a:rPr lang="ro-RO" dirty="0">
                            <a:latin typeface="Cambria Math" panose="02040503050406030204" pitchFamily="18" charset="0"/>
                          </a:rPr>
                          <m:t>1</m:t>
                        </m:r>
                      </m:e>
                    </m:d>
                    <m:r>
                      <a:rPr lang="ro-RO" dirty="0">
                        <a:latin typeface="Cambria Math" panose="02040503050406030204" pitchFamily="18" charset="0"/>
                      </a:rPr>
                      <m:t>=</m:t>
                    </m:r>
                    <m:r>
                      <a:rPr lang="ro-RO" dirty="0" err="1">
                        <a:latin typeface="Cambria Math" panose="02040503050406030204" pitchFamily="18" charset="0"/>
                      </a:rPr>
                      <m:t>𝑛𝑖𝑙</m:t>
                    </m:r>
                    <m:r>
                      <a:rPr lang="de-DE" b="0" i="0" dirty="0" smtClean="0">
                        <a:latin typeface="Cambria Math" panose="02040503050406030204" pitchFamily="18" charset="0"/>
                      </a:rPr>
                      <m:t>,</m:t>
                    </m:r>
                    <m:r>
                      <a:rPr lang="ro-RO" dirty="0" smtClean="0">
                        <a:latin typeface="Cambria Math" panose="02040503050406030204" pitchFamily="18" charset="0"/>
                      </a:rPr>
                      <m:t>𝑙𝑜𝑐</m:t>
                    </m:r>
                    <m:d>
                      <m:dPr>
                        <m:ctrlPr>
                          <a:rPr lang="ro-RO" i="1" dirty="0" smtClean="0">
                            <a:latin typeface="Cambria Math" panose="02040503050406030204" pitchFamily="18" charset="0"/>
                          </a:rPr>
                        </m:ctrlPr>
                      </m:dPr>
                      <m:e>
                        <m:r>
                          <a:rPr lang="ro-RO" dirty="0" smtClean="0">
                            <a:latin typeface="Cambria Math" panose="02040503050406030204" pitchFamily="18" charset="0"/>
                          </a:rPr>
                          <m:t>𝑟</m:t>
                        </m:r>
                        <m:r>
                          <a:rPr lang="ro-RO" dirty="0" smtClean="0">
                            <a:latin typeface="Cambria Math" panose="02040503050406030204" pitchFamily="18" charset="0"/>
                          </a:rPr>
                          <m:t>2</m:t>
                        </m:r>
                      </m:e>
                    </m:d>
                    <m:r>
                      <a:rPr lang="ro-RO" dirty="0" smtClean="0">
                        <a:latin typeface="Cambria Math" panose="02040503050406030204" pitchFamily="18" charset="0"/>
                      </a:rPr>
                      <m:t>=</m:t>
                    </m:r>
                    <m:r>
                      <a:rPr lang="ro-RO" dirty="0" smtClean="0">
                        <a:latin typeface="Cambria Math" panose="02040503050406030204" pitchFamily="18" charset="0"/>
                      </a:rPr>
                      <m:t>𝑑</m:t>
                    </m:r>
                    <m:r>
                      <a:rPr lang="ro-RO" dirty="0" smtClean="0">
                        <a:latin typeface="Cambria Math" panose="02040503050406030204" pitchFamily="18" charset="0"/>
                      </a:rPr>
                      <m:t>2,</m:t>
                    </m:r>
                    <m:r>
                      <a:rPr lang="ro-RO" dirty="0" smtClean="0">
                        <a:latin typeface="Cambria Math" panose="02040503050406030204" pitchFamily="18" charset="0"/>
                      </a:rPr>
                      <m:t>𝑐𝑎𝑟𝑔𝑜</m:t>
                    </m:r>
                    <m:d>
                      <m:dPr>
                        <m:ctrlPr>
                          <a:rPr lang="ro-RO" i="1" dirty="0" smtClean="0">
                            <a:latin typeface="Cambria Math" panose="02040503050406030204" pitchFamily="18" charset="0"/>
                          </a:rPr>
                        </m:ctrlPr>
                      </m:dPr>
                      <m:e>
                        <m:r>
                          <a:rPr lang="ro-RO" dirty="0" smtClean="0">
                            <a:latin typeface="Cambria Math" panose="02040503050406030204" pitchFamily="18" charset="0"/>
                          </a:rPr>
                          <m:t>𝑟</m:t>
                        </m:r>
                        <m:r>
                          <a:rPr lang="ro-RO" dirty="0" smtClean="0">
                            <a:latin typeface="Cambria Math" panose="02040503050406030204" pitchFamily="18" charset="0"/>
                          </a:rPr>
                          <m:t>2</m:t>
                        </m:r>
                      </m:e>
                    </m:d>
                    <m:r>
                      <a:rPr lang="ro-RO" dirty="0" smtClean="0">
                        <a:latin typeface="Cambria Math" panose="02040503050406030204" pitchFamily="18" charset="0"/>
                      </a:rPr>
                      <m:t>=</m:t>
                    </m:r>
                    <m:r>
                      <a:rPr lang="ro-RO" dirty="0" err="1">
                        <a:latin typeface="Cambria Math" panose="02040503050406030204" pitchFamily="18" charset="0"/>
                      </a:rPr>
                      <m:t>𝑛𝑖𝑙</m:t>
                    </m:r>
                    <m:r>
                      <a:rPr lang="ro-RO" dirty="0">
                        <a:latin typeface="Cambria Math" panose="02040503050406030204" pitchFamily="18" charset="0"/>
                      </a:rPr>
                      <m:t>}</m:t>
                    </m:r>
                  </m:oMath>
                </a14:m>
                <a:r>
                  <a:rPr lang="en-US" dirty="0"/>
                  <a:t> </a:t>
                </a:r>
              </a:p>
              <a:p>
                <a14:m>
                  <m:oMath xmlns:m="http://schemas.openxmlformats.org/officeDocument/2006/math">
                    <m:r>
                      <a:rPr lang="en-US" dirty="0" smtClean="0">
                        <a:latin typeface="Cambria Math" panose="02040503050406030204" pitchFamily="18" charset="0"/>
                      </a:rPr>
                      <m:t>𝑔</m:t>
                    </m:r>
                    <m:r>
                      <a:rPr lang="en-US" dirty="0" smtClean="0">
                        <a:latin typeface="Cambria Math" panose="02040503050406030204" pitchFamily="18" charset="0"/>
                      </a:rPr>
                      <m:t>={</m:t>
                    </m:r>
                    <m:r>
                      <a:rPr lang="en-US" dirty="0" err="1">
                        <a:latin typeface="Cambria Math" panose="02040503050406030204" pitchFamily="18" charset="0"/>
                      </a:rPr>
                      <m:t>𝑙𝑜𝑐</m:t>
                    </m:r>
                    <m:d>
                      <m:dPr>
                        <m:ctrlPr>
                          <a:rPr lang="en-US" i="1" dirty="0">
                            <a:latin typeface="Cambria Math" panose="02040503050406030204" pitchFamily="18" charset="0"/>
                          </a:rPr>
                        </m:ctrlPr>
                      </m:dPr>
                      <m:e>
                        <m:r>
                          <a:rPr lang="en-US" dirty="0">
                            <a:latin typeface="Cambria Math" panose="02040503050406030204" pitchFamily="18" charset="0"/>
                          </a:rPr>
                          <m:t>𝑐</m:t>
                        </m:r>
                        <m:r>
                          <a:rPr lang="en-US" dirty="0">
                            <a:latin typeface="Cambria Math" panose="02040503050406030204" pitchFamily="18" charset="0"/>
                          </a:rPr>
                          <m:t>1</m:t>
                        </m:r>
                      </m:e>
                    </m:d>
                    <m:r>
                      <a:rPr lang="en-US" dirty="0">
                        <a:latin typeface="Cambria Math" panose="02040503050406030204" pitchFamily="18" charset="0"/>
                      </a:rPr>
                      <m:t>=</m:t>
                    </m:r>
                    <m:r>
                      <a:rPr lang="en-US" dirty="0">
                        <a:latin typeface="Cambria Math" panose="02040503050406030204" pitchFamily="18" charset="0"/>
                      </a:rPr>
                      <m:t>𝑟</m:t>
                    </m:r>
                    <m:r>
                      <a:rPr lang="en-US" dirty="0">
                        <a:latin typeface="Cambria Math" panose="02040503050406030204" pitchFamily="18" charset="0"/>
                      </a:rPr>
                      <m:t>1, </m:t>
                    </m:r>
                    <m:r>
                      <a:rPr lang="en-US" dirty="0" err="1">
                        <a:latin typeface="Cambria Math" panose="02040503050406030204" pitchFamily="18" charset="0"/>
                      </a:rPr>
                      <m:t>𝑙𝑜𝑐</m:t>
                    </m:r>
                    <m:d>
                      <m:dPr>
                        <m:ctrlPr>
                          <a:rPr lang="en-US" i="1" dirty="0">
                            <a:latin typeface="Cambria Math" panose="02040503050406030204" pitchFamily="18" charset="0"/>
                          </a:rPr>
                        </m:ctrlPr>
                      </m:dPr>
                      <m:e>
                        <m:r>
                          <a:rPr lang="en-US" dirty="0">
                            <a:latin typeface="Cambria Math" panose="02040503050406030204" pitchFamily="18" charset="0"/>
                          </a:rPr>
                          <m:t>𝑟</m:t>
                        </m:r>
                        <m:r>
                          <a:rPr lang="en-US" dirty="0">
                            <a:latin typeface="Cambria Math" panose="02040503050406030204" pitchFamily="18" charset="0"/>
                          </a:rPr>
                          <m:t>1</m:t>
                        </m:r>
                      </m:e>
                    </m:d>
                    <m:r>
                      <a:rPr lang="en-US" dirty="0">
                        <a:latin typeface="Cambria Math" panose="02040503050406030204" pitchFamily="18" charset="0"/>
                      </a:rPr>
                      <m:t>=</m:t>
                    </m:r>
                    <m:r>
                      <a:rPr lang="en-US" dirty="0">
                        <a:latin typeface="Cambria Math" panose="02040503050406030204" pitchFamily="18" charset="0"/>
                      </a:rPr>
                      <m:t>𝑑</m:t>
                    </m:r>
                    <m:r>
                      <a:rPr lang="en-US" dirty="0">
                        <a:latin typeface="Cambria Math" panose="02040503050406030204" pitchFamily="18" charset="0"/>
                      </a:rPr>
                      <m:t>3}</m:t>
                    </m:r>
                  </m:oMath>
                </a14:m>
                <a:endParaRPr lang="en-US" dirty="0"/>
              </a:p>
              <a:p>
                <a:r>
                  <a:rPr lang="en-GB" dirty="0">
                    <a:solidFill>
                      <a:srgbClr val="FFC000"/>
                    </a:solidFill>
                  </a:rPr>
                  <a:t>For each action below, is it relevant for </a:t>
                </a:r>
                <a14:m>
                  <m:oMath xmlns:m="http://schemas.openxmlformats.org/officeDocument/2006/math">
                    <m:r>
                      <a:rPr lang="en-GB" dirty="0" smtClean="0">
                        <a:solidFill>
                          <a:srgbClr val="FFC000"/>
                        </a:solidFill>
                        <a:latin typeface="Cambria Math" panose="02040503050406030204" pitchFamily="18" charset="0"/>
                      </a:rPr>
                      <m:t>𝑔</m:t>
                    </m:r>
                  </m:oMath>
                </a14:m>
                <a:r>
                  <a:rPr lang="en-GB" dirty="0">
                    <a:solidFill>
                      <a:srgbClr val="FFC000"/>
                    </a:solidFill>
                  </a:rPr>
                  <a:t>?</a:t>
                </a:r>
              </a:p>
              <a:p>
                <a:pPr lvl="1"/>
                <a14:m>
                  <m:oMath xmlns:m="http://schemas.openxmlformats.org/officeDocument/2006/math">
                    <m:r>
                      <a:rPr lang="en-GB" dirty="0" smtClean="0">
                        <a:latin typeface="Cambria Math" panose="02040503050406030204" pitchFamily="18" charset="0"/>
                      </a:rPr>
                      <m:t>𝑡𝑎𝑘𝑒</m:t>
                    </m:r>
                    <m:d>
                      <m:dPr>
                        <m:ctrlPr>
                          <a:rPr lang="en-GB" i="1" dirty="0" smtClean="0">
                            <a:latin typeface="Cambria Math" panose="02040503050406030204" pitchFamily="18" charset="0"/>
                          </a:rPr>
                        </m:ctrlPr>
                      </m:dPr>
                      <m:e>
                        <m:r>
                          <a:rPr lang="en-GB" dirty="0" smtClean="0">
                            <a:latin typeface="Cambria Math" panose="02040503050406030204" pitchFamily="18" charset="0"/>
                          </a:rPr>
                          <m:t>𝑟</m:t>
                        </m:r>
                        <m:r>
                          <a:rPr lang="en-GB" dirty="0" smtClean="0">
                            <a:latin typeface="Cambria Math" panose="02040503050406030204" pitchFamily="18" charset="0"/>
                          </a:rPr>
                          <m:t>1,</m:t>
                        </m:r>
                        <m:r>
                          <a:rPr lang="en-GB" dirty="0" smtClean="0">
                            <a:latin typeface="Cambria Math" panose="02040503050406030204" pitchFamily="18" charset="0"/>
                          </a:rPr>
                          <m:t>𝑑</m:t>
                        </m:r>
                        <m:r>
                          <a:rPr lang="en-GB" dirty="0" smtClean="0">
                            <a:latin typeface="Cambria Math" panose="02040503050406030204" pitchFamily="18" charset="0"/>
                          </a:rPr>
                          <m:t>1,</m:t>
                        </m:r>
                        <m:r>
                          <a:rPr lang="en-GB" dirty="0">
                            <a:latin typeface="Cambria Math" panose="02040503050406030204" pitchFamily="18" charset="0"/>
                          </a:rPr>
                          <m:t>𝑐</m:t>
                        </m:r>
                        <m:r>
                          <a:rPr lang="en-GB" dirty="0">
                            <a:latin typeface="Cambria Math" panose="02040503050406030204" pitchFamily="18" charset="0"/>
                          </a:rPr>
                          <m:t>1</m:t>
                        </m:r>
                      </m:e>
                    </m:d>
                  </m:oMath>
                </a14:m>
                <a:endParaRPr lang="en-GB" dirty="0"/>
              </a:p>
              <a:p>
                <a:pPr lvl="1"/>
                <a14:m>
                  <m:oMath xmlns:m="http://schemas.openxmlformats.org/officeDocument/2006/math">
                    <m:r>
                      <a:rPr lang="en-GB" dirty="0" smtClean="0">
                        <a:latin typeface="Cambria Math" panose="02040503050406030204" pitchFamily="18" charset="0"/>
                      </a:rPr>
                      <m:t>𝑡𝑎𝑘𝑒</m:t>
                    </m:r>
                    <m:d>
                      <m:dPr>
                        <m:ctrlPr>
                          <a:rPr lang="en-GB" i="1" dirty="0" smtClean="0">
                            <a:latin typeface="Cambria Math" panose="02040503050406030204" pitchFamily="18" charset="0"/>
                          </a:rPr>
                        </m:ctrlPr>
                      </m:dPr>
                      <m:e>
                        <m:r>
                          <a:rPr lang="en-GB" dirty="0" smtClean="0">
                            <a:latin typeface="Cambria Math" panose="02040503050406030204" pitchFamily="18" charset="0"/>
                          </a:rPr>
                          <m:t>𝑟</m:t>
                        </m:r>
                        <m:r>
                          <a:rPr lang="en-GB" dirty="0" smtClean="0">
                            <a:latin typeface="Cambria Math" panose="02040503050406030204" pitchFamily="18" charset="0"/>
                          </a:rPr>
                          <m:t>1,</m:t>
                        </m:r>
                        <m:r>
                          <a:rPr lang="en-GB" dirty="0" smtClean="0">
                            <a:latin typeface="Cambria Math" panose="02040503050406030204" pitchFamily="18" charset="0"/>
                          </a:rPr>
                          <m:t>𝑑</m:t>
                        </m:r>
                        <m:r>
                          <a:rPr lang="en-GB" dirty="0" smtClean="0">
                            <a:latin typeface="Cambria Math" panose="02040503050406030204" pitchFamily="18" charset="0"/>
                          </a:rPr>
                          <m:t>2,</m:t>
                        </m:r>
                        <m:r>
                          <a:rPr lang="en-GB" dirty="0">
                            <a:latin typeface="Cambria Math" panose="02040503050406030204" pitchFamily="18" charset="0"/>
                          </a:rPr>
                          <m:t>𝑐</m:t>
                        </m:r>
                        <m:r>
                          <a:rPr lang="en-GB" dirty="0">
                            <a:latin typeface="Cambria Math" panose="02040503050406030204" pitchFamily="18" charset="0"/>
                          </a:rPr>
                          <m:t>1</m:t>
                        </m:r>
                      </m:e>
                    </m:d>
                  </m:oMath>
                </a14:m>
                <a:endParaRPr lang="en-GB" dirty="0"/>
              </a:p>
              <a:p>
                <a:pPr lvl="1"/>
                <a14:m>
                  <m:oMath xmlns:m="http://schemas.openxmlformats.org/officeDocument/2006/math">
                    <m:r>
                      <a:rPr lang="en-GB" dirty="0" smtClean="0">
                        <a:latin typeface="Cambria Math" panose="02040503050406030204" pitchFamily="18" charset="0"/>
                      </a:rPr>
                      <m:t>𝑝𝑢𝑡</m:t>
                    </m:r>
                    <m:d>
                      <m:dPr>
                        <m:ctrlPr>
                          <a:rPr lang="en-GB" i="1" dirty="0" smtClean="0">
                            <a:latin typeface="Cambria Math" panose="02040503050406030204" pitchFamily="18" charset="0"/>
                          </a:rPr>
                        </m:ctrlPr>
                      </m:dPr>
                      <m:e>
                        <m:r>
                          <a:rPr lang="en-GB" dirty="0" smtClean="0">
                            <a:latin typeface="Cambria Math" panose="02040503050406030204" pitchFamily="18" charset="0"/>
                          </a:rPr>
                          <m:t>𝑟</m:t>
                        </m:r>
                        <m:r>
                          <a:rPr lang="en-GB" dirty="0" smtClean="0">
                            <a:latin typeface="Cambria Math" panose="02040503050406030204" pitchFamily="18" charset="0"/>
                          </a:rPr>
                          <m:t>2,</m:t>
                        </m:r>
                        <m:r>
                          <a:rPr lang="en-GB" dirty="0" smtClean="0">
                            <a:latin typeface="Cambria Math" panose="02040503050406030204" pitchFamily="18" charset="0"/>
                          </a:rPr>
                          <m:t>𝑑</m:t>
                        </m:r>
                        <m:r>
                          <a:rPr lang="en-GB" dirty="0" smtClean="0">
                            <a:latin typeface="Cambria Math" panose="02040503050406030204" pitchFamily="18" charset="0"/>
                          </a:rPr>
                          <m:t>3,</m:t>
                        </m:r>
                        <m:r>
                          <a:rPr lang="en-GB" dirty="0">
                            <a:latin typeface="Cambria Math" panose="02040503050406030204" pitchFamily="18" charset="0"/>
                          </a:rPr>
                          <m:t>𝑐</m:t>
                        </m:r>
                        <m:r>
                          <a:rPr lang="en-GB" dirty="0">
                            <a:latin typeface="Cambria Math" panose="02040503050406030204" pitchFamily="18" charset="0"/>
                          </a:rPr>
                          <m:t>1</m:t>
                        </m:r>
                      </m:e>
                    </m:d>
                  </m:oMath>
                </a14:m>
                <a:endParaRPr lang="en-GB" dirty="0"/>
              </a:p>
              <a:p>
                <a:pPr lvl="1"/>
                <a14:m>
                  <m:oMath xmlns:m="http://schemas.openxmlformats.org/officeDocument/2006/math">
                    <m:r>
                      <a:rPr lang="en-GB" dirty="0" smtClean="0">
                        <a:latin typeface="Cambria Math" panose="02040503050406030204" pitchFamily="18" charset="0"/>
                      </a:rPr>
                      <m:t>𝑚𝑜𝑣𝑒</m:t>
                    </m:r>
                    <m:d>
                      <m:dPr>
                        <m:ctrlPr>
                          <a:rPr lang="en-GB" i="1" dirty="0" smtClean="0">
                            <a:latin typeface="Cambria Math" panose="02040503050406030204" pitchFamily="18" charset="0"/>
                          </a:rPr>
                        </m:ctrlPr>
                      </m:dPr>
                      <m:e>
                        <m:r>
                          <a:rPr lang="en-GB" dirty="0" smtClean="0">
                            <a:latin typeface="Cambria Math" panose="02040503050406030204" pitchFamily="18" charset="0"/>
                          </a:rPr>
                          <m:t>𝑟</m:t>
                        </m:r>
                        <m:r>
                          <a:rPr lang="en-GB" dirty="0" smtClean="0">
                            <a:latin typeface="Cambria Math" panose="02040503050406030204" pitchFamily="18" charset="0"/>
                          </a:rPr>
                          <m:t>1,</m:t>
                        </m:r>
                        <m:r>
                          <a:rPr lang="en-GB" dirty="0" smtClean="0">
                            <a:latin typeface="Cambria Math" panose="02040503050406030204" pitchFamily="18" charset="0"/>
                          </a:rPr>
                          <m:t>𝑑</m:t>
                        </m:r>
                        <m:r>
                          <a:rPr lang="en-GB" dirty="0" smtClean="0">
                            <a:latin typeface="Cambria Math" panose="02040503050406030204" pitchFamily="18" charset="0"/>
                          </a:rPr>
                          <m:t>1,</m:t>
                        </m:r>
                        <m:r>
                          <a:rPr lang="en-GB" dirty="0" smtClean="0">
                            <a:latin typeface="Cambria Math" panose="02040503050406030204" pitchFamily="18" charset="0"/>
                          </a:rPr>
                          <m:t>𝑑</m:t>
                        </m:r>
                        <m:r>
                          <a:rPr lang="en-GB" dirty="0" smtClean="0">
                            <a:latin typeface="Cambria Math" panose="02040503050406030204" pitchFamily="18" charset="0"/>
                          </a:rPr>
                          <m:t>3</m:t>
                        </m:r>
                      </m:e>
                    </m:d>
                  </m:oMath>
                </a14:m>
                <a:endParaRPr lang="en-GB" dirty="0"/>
              </a:p>
              <a:p>
                <a:pPr lvl="1"/>
                <a14:m>
                  <m:oMath xmlns:m="http://schemas.openxmlformats.org/officeDocument/2006/math">
                    <m:r>
                      <a:rPr lang="en-GB" dirty="0" smtClean="0">
                        <a:latin typeface="Cambria Math" panose="02040503050406030204" pitchFamily="18" charset="0"/>
                      </a:rPr>
                      <m:t>𝑚𝑜𝑣𝑒</m:t>
                    </m:r>
                    <m:d>
                      <m:dPr>
                        <m:ctrlPr>
                          <a:rPr lang="en-GB" i="1" dirty="0" smtClean="0">
                            <a:latin typeface="Cambria Math" panose="02040503050406030204" pitchFamily="18" charset="0"/>
                          </a:rPr>
                        </m:ctrlPr>
                      </m:dPr>
                      <m:e>
                        <m:r>
                          <a:rPr lang="en-GB" dirty="0">
                            <a:latin typeface="Cambria Math" panose="02040503050406030204" pitchFamily="18" charset="0"/>
                          </a:rPr>
                          <m:t>𝑟</m:t>
                        </m:r>
                        <m:r>
                          <a:rPr lang="en-GB" dirty="0">
                            <a:latin typeface="Cambria Math" panose="02040503050406030204" pitchFamily="18" charset="0"/>
                          </a:rPr>
                          <m:t>1,</m:t>
                        </m:r>
                        <m:r>
                          <a:rPr lang="en-GB" dirty="0">
                            <a:latin typeface="Cambria Math" panose="02040503050406030204" pitchFamily="18" charset="0"/>
                          </a:rPr>
                          <m:t>𝑑</m:t>
                        </m:r>
                        <m:r>
                          <a:rPr lang="en-GB" dirty="0">
                            <a:latin typeface="Cambria Math" panose="02040503050406030204" pitchFamily="18" charset="0"/>
                          </a:rPr>
                          <m:t>3,</m:t>
                        </m:r>
                        <m:r>
                          <a:rPr lang="en-GB" dirty="0">
                            <a:latin typeface="Cambria Math" panose="02040503050406030204" pitchFamily="18" charset="0"/>
                          </a:rPr>
                          <m:t>𝑑</m:t>
                        </m:r>
                        <m:r>
                          <a:rPr lang="en-GB" dirty="0">
                            <a:latin typeface="Cambria Math" panose="02040503050406030204" pitchFamily="18" charset="0"/>
                          </a:rPr>
                          <m:t>1</m:t>
                        </m:r>
                      </m:e>
                    </m:d>
                  </m:oMath>
                </a14:m>
                <a:endParaRPr lang="en-GB" dirty="0"/>
              </a:p>
              <a:p>
                <a:pPr lvl="1"/>
                <a14:m>
                  <m:oMath xmlns:m="http://schemas.openxmlformats.org/officeDocument/2006/math">
                    <m:r>
                      <a:rPr lang="en-GB" dirty="0" smtClean="0">
                        <a:latin typeface="Cambria Math" panose="02040503050406030204" pitchFamily="18" charset="0"/>
                      </a:rPr>
                      <m:t>𝑚𝑜𝑣𝑒</m:t>
                    </m:r>
                    <m:d>
                      <m:dPr>
                        <m:ctrlPr>
                          <a:rPr lang="en-GB" i="1" dirty="0" smtClean="0">
                            <a:latin typeface="Cambria Math" panose="02040503050406030204" pitchFamily="18" charset="0"/>
                          </a:rPr>
                        </m:ctrlPr>
                      </m:dPr>
                      <m:e>
                        <m:r>
                          <a:rPr lang="en-GB" dirty="0">
                            <a:latin typeface="Cambria Math" panose="02040503050406030204" pitchFamily="18" charset="0"/>
                          </a:rPr>
                          <m:t>𝑟</m:t>
                        </m:r>
                        <m:r>
                          <a:rPr lang="en-GB" dirty="0">
                            <a:latin typeface="Cambria Math" panose="02040503050406030204" pitchFamily="18" charset="0"/>
                          </a:rPr>
                          <m:t>1,</m:t>
                        </m:r>
                        <m:r>
                          <a:rPr lang="en-GB" dirty="0">
                            <a:latin typeface="Cambria Math" panose="02040503050406030204" pitchFamily="18" charset="0"/>
                          </a:rPr>
                          <m:t>𝑑</m:t>
                        </m:r>
                        <m:r>
                          <a:rPr lang="en-GB" dirty="0">
                            <a:latin typeface="Cambria Math" panose="02040503050406030204" pitchFamily="18" charset="0"/>
                          </a:rPr>
                          <m:t>2,</m:t>
                        </m:r>
                        <m:r>
                          <a:rPr lang="en-GB" dirty="0">
                            <a:latin typeface="Cambria Math" panose="02040503050406030204" pitchFamily="18" charset="0"/>
                          </a:rPr>
                          <m:t>𝑑</m:t>
                        </m:r>
                        <m:r>
                          <a:rPr lang="en-GB" dirty="0">
                            <a:latin typeface="Cambria Math" panose="02040503050406030204" pitchFamily="18" charset="0"/>
                          </a:rPr>
                          <m:t>3</m:t>
                        </m:r>
                      </m:e>
                    </m:d>
                  </m:oMath>
                </a14:m>
                <a:endParaRPr lang="en-GB" dirty="0"/>
              </a:p>
            </p:txBody>
          </p:sp>
        </mc:Choice>
        <mc:Fallback xmlns="">
          <p:sp>
            <p:nvSpPr>
              <p:cNvPr id="7" name="Content Placeholder 6">
                <a:extLst>
                  <a:ext uri="{FF2B5EF4-FFF2-40B4-BE49-F238E27FC236}">
                    <a16:creationId xmlns:a16="http://schemas.microsoft.com/office/drawing/2014/main" id="{C61D4D7C-2D49-434F-B732-0F1BE098D8BB}"/>
                  </a:ext>
                </a:extLst>
              </p:cNvPr>
              <p:cNvSpPr>
                <a:spLocks noGrp="1" noRot="1" noChangeAspect="1" noMove="1" noResize="1" noEditPoints="1" noAdjustHandles="1" noChangeArrowheads="1" noChangeShapeType="1" noTextEdit="1"/>
              </p:cNvSpPr>
              <p:nvPr>
                <p:ph idx="1"/>
              </p:nvPr>
            </p:nvSpPr>
            <p:spPr>
              <a:xfrm>
                <a:off x="359626" y="1665066"/>
                <a:ext cx="8365340" cy="4240848"/>
              </a:xfrm>
              <a:blipFill>
                <a:blip r:embed="rId3"/>
                <a:stretch>
                  <a:fillRect l="-2124" t="-2985" r="-455"/>
                </a:stretch>
              </a:blipFill>
            </p:spPr>
            <p:txBody>
              <a:bodyPr/>
              <a:lstStyle/>
              <a:p>
                <a:r>
                  <a:rPr lang="en-DE">
                    <a:noFill/>
                  </a:rPr>
                  <a:t> </a:t>
                </a:r>
              </a:p>
            </p:txBody>
          </p:sp>
        </mc:Fallback>
      </mc:AlternateContent>
      <p:sp>
        <p:nvSpPr>
          <p:cNvPr id="2" name="Date Placeholder 1">
            <a:extLst>
              <a:ext uri="{FF2B5EF4-FFF2-40B4-BE49-F238E27FC236}">
                <a16:creationId xmlns:a16="http://schemas.microsoft.com/office/drawing/2014/main" id="{633FE9EE-AAA2-C743-9BB3-CF11D0190597}"/>
              </a:ext>
            </a:extLst>
          </p:cNvPr>
          <p:cNvSpPr>
            <a:spLocks noGrp="1"/>
          </p:cNvSpPr>
          <p:nvPr>
            <p:ph type="dt" sz="half" idx="2"/>
          </p:nvPr>
        </p:nvSpPr>
        <p:spPr/>
        <p:txBody>
          <a:bodyPr/>
          <a:lstStyle/>
          <a:p>
            <a:r>
              <a:rPr lang="de-DE"/>
              <a:t>Deterministic</a:t>
            </a:r>
            <a:endParaRPr lang="de-DE" dirty="0"/>
          </a:p>
        </p:txBody>
      </p:sp>
      <p:sp>
        <p:nvSpPr>
          <p:cNvPr id="4" name="Footer Placeholder 3">
            <a:extLst>
              <a:ext uri="{FF2B5EF4-FFF2-40B4-BE49-F238E27FC236}">
                <a16:creationId xmlns:a16="http://schemas.microsoft.com/office/drawing/2014/main" id="{A85F7433-228A-87F3-7175-E77636740799}"/>
              </a:ext>
            </a:extLst>
          </p:cNvPr>
          <p:cNvSpPr>
            <a:spLocks noGrp="1"/>
          </p:cNvSpPr>
          <p:nvPr>
            <p:ph type="ftr" sz="quarter" idx="3"/>
          </p:nvPr>
        </p:nvSpPr>
        <p:spPr/>
        <p:txBody>
          <a:bodyPr/>
          <a:lstStyle/>
          <a:p>
            <a:r>
              <a:rPr lang="en-GB"/>
              <a:t>T. Braun - APA</a:t>
            </a:r>
          </a:p>
        </p:txBody>
      </p:sp>
      <p:sp>
        <p:nvSpPr>
          <p:cNvPr id="3" name="Slide Number Placeholder 2">
            <a:extLst>
              <a:ext uri="{FF2B5EF4-FFF2-40B4-BE49-F238E27FC236}">
                <a16:creationId xmlns:a16="http://schemas.microsoft.com/office/drawing/2014/main" id="{593C32D7-6CAE-9C46-997A-9037317A29CA}"/>
              </a:ext>
            </a:extLst>
          </p:cNvPr>
          <p:cNvSpPr>
            <a:spLocks noGrp="1"/>
          </p:cNvSpPr>
          <p:nvPr>
            <p:ph type="sldNum" sz="quarter" idx="4"/>
          </p:nvPr>
        </p:nvSpPr>
        <p:spPr/>
        <p:txBody>
          <a:bodyPr/>
          <a:lstStyle/>
          <a:p>
            <a:fld id="{67C9959E-8E6B-B04C-9955-EA096F41CA7A}" type="slidenum">
              <a:rPr lang="en-GB" smtClean="0"/>
              <a:pPr/>
              <a:t>133</a:t>
            </a:fld>
            <a:endParaRPr lang="en-GB"/>
          </a:p>
        </p:txBody>
      </p:sp>
      <mc:AlternateContent xmlns:mc="http://schemas.openxmlformats.org/markup-compatibility/2006" xmlns:a14="http://schemas.microsoft.com/office/drawing/2010/main">
        <mc:Choice Requires="a14">
          <p:sp>
            <p:nvSpPr>
              <p:cNvPr id="5" name="Content Placeholder 4">
                <a:extLst>
                  <a:ext uri="{FF2B5EF4-FFF2-40B4-BE49-F238E27FC236}">
                    <a16:creationId xmlns:a16="http://schemas.microsoft.com/office/drawing/2014/main" id="{C6594302-12A1-9141-8D35-79D494C25A06}"/>
                  </a:ext>
                </a:extLst>
              </p:cNvPr>
              <p:cNvSpPr>
                <a:spLocks noGrp="1"/>
              </p:cNvSpPr>
              <p:nvPr>
                <p:ph sz="half" idx="4294967295"/>
              </p:nvPr>
            </p:nvSpPr>
            <p:spPr>
              <a:xfrm>
                <a:off x="8756650" y="798513"/>
                <a:ext cx="3435350" cy="3052762"/>
              </a:xfrm>
            </p:spPr>
            <p:txBody>
              <a:bodyPr>
                <a:noAutofit/>
              </a:bodyPr>
              <a:lstStyle/>
              <a:p>
                <a:pPr marL="0" indent="0">
                  <a:buNone/>
                </a:pPr>
                <a14:m>
                  <m:oMath xmlns:m="http://schemas.openxmlformats.org/officeDocument/2006/math">
                    <m:r>
                      <a:rPr lang="en-US" sz="1800" dirty="0" smtClean="0">
                        <a:latin typeface="Cambria Math" panose="02040503050406030204" pitchFamily="18" charset="0"/>
                      </a:rPr>
                      <m:t>𝑚𝑜𝑣𝑒</m:t>
                    </m:r>
                    <m:d>
                      <m:dPr>
                        <m:ctrlPr>
                          <a:rPr lang="en-US" sz="1800" i="1" dirty="0">
                            <a:latin typeface="Cambria Math" panose="02040503050406030204" pitchFamily="18" charset="0"/>
                          </a:rPr>
                        </m:ctrlPr>
                      </m:dPr>
                      <m:e>
                        <m:r>
                          <a:rPr lang="en-US" sz="1800" dirty="0" err="1">
                            <a:latin typeface="Cambria Math" panose="02040503050406030204" pitchFamily="18" charset="0"/>
                          </a:rPr>
                          <m:t>𝑟</m:t>
                        </m:r>
                        <m:r>
                          <a:rPr lang="en-US" sz="1800" dirty="0" err="1">
                            <a:latin typeface="Cambria Math" panose="02040503050406030204" pitchFamily="18" charset="0"/>
                          </a:rPr>
                          <m:t>,</m:t>
                        </m:r>
                        <m:r>
                          <a:rPr lang="en-US" sz="1800" dirty="0" err="1">
                            <a:latin typeface="Cambria Math" panose="02040503050406030204" pitchFamily="18" charset="0"/>
                          </a:rPr>
                          <m:t>𝑙</m:t>
                        </m:r>
                        <m:r>
                          <a:rPr lang="en-US" sz="1800" dirty="0" err="1">
                            <a:latin typeface="Cambria Math" panose="02040503050406030204" pitchFamily="18" charset="0"/>
                          </a:rPr>
                          <m:t>,</m:t>
                        </m:r>
                        <m:r>
                          <a:rPr lang="en-US" sz="1800" dirty="0" err="1">
                            <a:latin typeface="Cambria Math" panose="02040503050406030204" pitchFamily="18" charset="0"/>
                          </a:rPr>
                          <m:t>𝑚</m:t>
                        </m:r>
                      </m:e>
                    </m:d>
                  </m:oMath>
                </a14:m>
                <a:r>
                  <a:rPr lang="en-GB" sz="1800" dirty="0"/>
                  <a:t> </a:t>
                </a:r>
              </a:p>
              <a:p>
                <a:r>
                  <a:rPr lang="en-GB" sz="1800" dirty="0"/>
                  <a:t>pre: </a:t>
                </a:r>
                <a14:m>
                  <m:oMath xmlns:m="http://schemas.openxmlformats.org/officeDocument/2006/math">
                    <m:r>
                      <a:rPr lang="en-US" sz="1800" dirty="0">
                        <a:latin typeface="Cambria Math" panose="02040503050406030204" pitchFamily="18" charset="0"/>
                      </a:rPr>
                      <m:t>𝑙𝑜𝑐</m:t>
                    </m:r>
                    <m:d>
                      <m:dPr>
                        <m:ctrlPr>
                          <a:rPr lang="en-US" sz="1800" i="1" dirty="0">
                            <a:latin typeface="Cambria Math" panose="02040503050406030204" pitchFamily="18" charset="0"/>
                          </a:rPr>
                        </m:ctrlPr>
                      </m:dPr>
                      <m:e>
                        <m:r>
                          <a:rPr lang="en-US" sz="1800" dirty="0">
                            <a:latin typeface="Cambria Math" panose="02040503050406030204" pitchFamily="18" charset="0"/>
                          </a:rPr>
                          <m:t>𝑟</m:t>
                        </m:r>
                      </m:e>
                    </m:d>
                    <m:r>
                      <a:rPr lang="de-DE" sz="1800" dirty="0">
                        <a:latin typeface="Cambria Math" panose="02040503050406030204" pitchFamily="18" charset="0"/>
                      </a:rPr>
                      <m:t>=</m:t>
                    </m:r>
                    <m:r>
                      <a:rPr lang="en-US" sz="1800" dirty="0">
                        <a:latin typeface="Cambria Math" panose="02040503050406030204" pitchFamily="18" charset="0"/>
                      </a:rPr>
                      <m:t>𝑙</m:t>
                    </m:r>
                    <m:r>
                      <a:rPr lang="en-US" sz="1800" dirty="0">
                        <a:latin typeface="Cambria Math" panose="02040503050406030204" pitchFamily="18" charset="0"/>
                      </a:rPr>
                      <m:t>, </m:t>
                    </m:r>
                    <m:r>
                      <a:rPr lang="en-US" sz="1800" dirty="0">
                        <a:latin typeface="Cambria Math" panose="02040503050406030204" pitchFamily="18" charset="0"/>
                      </a:rPr>
                      <m:t>𝑎𝑑𝑗</m:t>
                    </m:r>
                    <m:r>
                      <a:rPr lang="en-US" sz="1800" dirty="0">
                        <a:latin typeface="Cambria Math" panose="02040503050406030204" pitchFamily="18" charset="0"/>
                      </a:rPr>
                      <m:t>(</m:t>
                    </m:r>
                    <m:r>
                      <a:rPr lang="en-US" sz="1800" dirty="0" err="1">
                        <a:latin typeface="Cambria Math" panose="02040503050406030204" pitchFamily="18" charset="0"/>
                      </a:rPr>
                      <m:t>𝑙</m:t>
                    </m:r>
                    <m:r>
                      <a:rPr lang="en-US" sz="1800" dirty="0" err="1">
                        <a:latin typeface="Cambria Math" panose="02040503050406030204" pitchFamily="18" charset="0"/>
                      </a:rPr>
                      <m:t>,</m:t>
                    </m:r>
                    <m:r>
                      <a:rPr lang="en-US" sz="1800" dirty="0" err="1">
                        <a:latin typeface="Cambria Math" panose="02040503050406030204" pitchFamily="18" charset="0"/>
                      </a:rPr>
                      <m:t>𝑚</m:t>
                    </m:r>
                    <m:r>
                      <a:rPr lang="en-US" sz="1800" dirty="0">
                        <a:latin typeface="Cambria Math" panose="02040503050406030204" pitchFamily="18" charset="0"/>
                      </a:rPr>
                      <m:t>)</m:t>
                    </m:r>
                  </m:oMath>
                </a14:m>
                <a:endParaRPr lang="en-GB" sz="1800" dirty="0"/>
              </a:p>
              <a:p>
                <a:r>
                  <a:rPr lang="en-GB" sz="1800" dirty="0"/>
                  <a:t>eff: </a:t>
                </a:r>
                <a14:m>
                  <m:oMath xmlns:m="http://schemas.openxmlformats.org/officeDocument/2006/math">
                    <m:r>
                      <a:rPr lang="en-US" sz="1800" dirty="0">
                        <a:latin typeface="Cambria Math" panose="02040503050406030204" pitchFamily="18" charset="0"/>
                      </a:rPr>
                      <m:t>𝑙𝑜𝑐</m:t>
                    </m:r>
                    <m:d>
                      <m:dPr>
                        <m:ctrlPr>
                          <a:rPr lang="en-US" sz="1800" i="1" dirty="0">
                            <a:latin typeface="Cambria Math" panose="02040503050406030204" pitchFamily="18" charset="0"/>
                          </a:rPr>
                        </m:ctrlPr>
                      </m:dPr>
                      <m:e>
                        <m:r>
                          <a:rPr lang="en-US" sz="1800" dirty="0">
                            <a:latin typeface="Cambria Math" panose="02040503050406030204" pitchFamily="18" charset="0"/>
                          </a:rPr>
                          <m:t>𝑟</m:t>
                        </m:r>
                      </m:e>
                    </m:d>
                    <m:r>
                      <a:rPr lang="en-US" sz="1800" dirty="0">
                        <a:latin typeface="Cambria Math" panose="02040503050406030204" pitchFamily="18" charset="0"/>
                      </a:rPr>
                      <m:t>←</m:t>
                    </m:r>
                    <m:r>
                      <a:rPr lang="en-US" sz="1800" dirty="0">
                        <a:latin typeface="Cambria Math" panose="02040503050406030204" pitchFamily="18" charset="0"/>
                      </a:rPr>
                      <m:t>𝑚</m:t>
                    </m:r>
                  </m:oMath>
                </a14:m>
                <a:endParaRPr lang="de-DE" sz="1800" dirty="0"/>
              </a:p>
              <a:p>
                <a:pPr marL="0" indent="0">
                  <a:buNone/>
                </a:pPr>
                <a14:m>
                  <m:oMath xmlns:m="http://schemas.openxmlformats.org/officeDocument/2006/math">
                    <m:r>
                      <a:rPr lang="en-US" sz="1800" dirty="0">
                        <a:latin typeface="Cambria Math" panose="02040503050406030204" pitchFamily="18" charset="0"/>
                      </a:rPr>
                      <m:t>𝑡𝑎𝑘𝑒</m:t>
                    </m:r>
                    <m:d>
                      <m:dPr>
                        <m:ctrlPr>
                          <a:rPr lang="en-US" sz="1800" i="1" dirty="0">
                            <a:latin typeface="Cambria Math" panose="02040503050406030204" pitchFamily="18" charset="0"/>
                          </a:rPr>
                        </m:ctrlPr>
                      </m:dPr>
                      <m:e>
                        <m:r>
                          <a:rPr lang="ro-RO" sz="1800" dirty="0" err="1">
                            <a:latin typeface="Cambria Math" panose="02040503050406030204" pitchFamily="18" charset="0"/>
                          </a:rPr>
                          <m:t>𝑟</m:t>
                        </m:r>
                        <m:r>
                          <a:rPr lang="ro-RO" sz="1800" dirty="0" err="1">
                            <a:latin typeface="Cambria Math" panose="02040503050406030204" pitchFamily="18" charset="0"/>
                          </a:rPr>
                          <m:t>,</m:t>
                        </m:r>
                        <m:r>
                          <a:rPr lang="ro-RO" sz="1800" dirty="0" err="1">
                            <a:latin typeface="Cambria Math" panose="02040503050406030204" pitchFamily="18" charset="0"/>
                          </a:rPr>
                          <m:t>𝑙</m:t>
                        </m:r>
                        <m:r>
                          <a:rPr lang="ro-RO" sz="1800" dirty="0" err="1">
                            <a:latin typeface="Cambria Math" panose="02040503050406030204" pitchFamily="18" charset="0"/>
                          </a:rPr>
                          <m:t>,</m:t>
                        </m:r>
                        <m:r>
                          <a:rPr lang="ro-RO" sz="1800" dirty="0" err="1">
                            <a:latin typeface="Cambria Math" panose="02040503050406030204" pitchFamily="18" charset="0"/>
                          </a:rPr>
                          <m:t>𝑐</m:t>
                        </m:r>
                      </m:e>
                    </m:d>
                  </m:oMath>
                </a14:m>
                <a:r>
                  <a:rPr lang="de-DE" sz="1800" dirty="0"/>
                  <a:t> </a:t>
                </a:r>
              </a:p>
              <a:p>
                <a:r>
                  <a:rPr lang="ro-RO" sz="1800" dirty="0"/>
                  <a:t>pre: </a:t>
                </a:r>
                <a14:m>
                  <m:oMath xmlns:m="http://schemas.openxmlformats.org/officeDocument/2006/math">
                    <m:r>
                      <a:rPr lang="ro-RO" sz="1800" dirty="0">
                        <a:latin typeface="Cambria Math" panose="02040503050406030204" pitchFamily="18" charset="0"/>
                      </a:rPr>
                      <m:t>𝑐𝑎𝑟𝑔𝑜</m:t>
                    </m:r>
                    <m:d>
                      <m:dPr>
                        <m:ctrlPr>
                          <a:rPr lang="ro-RO" sz="1800" i="1" dirty="0">
                            <a:latin typeface="Cambria Math" panose="02040503050406030204" pitchFamily="18" charset="0"/>
                          </a:rPr>
                        </m:ctrlPr>
                      </m:dPr>
                      <m:e>
                        <m:r>
                          <a:rPr lang="ro-RO" sz="1800" dirty="0">
                            <a:latin typeface="Cambria Math" panose="02040503050406030204" pitchFamily="18" charset="0"/>
                          </a:rPr>
                          <m:t>𝑟</m:t>
                        </m:r>
                      </m:e>
                    </m:d>
                    <m:r>
                      <a:rPr lang="ro-RO" sz="1800" dirty="0">
                        <a:latin typeface="Cambria Math" panose="02040503050406030204" pitchFamily="18" charset="0"/>
                      </a:rPr>
                      <m:t>=</m:t>
                    </m:r>
                    <m:r>
                      <a:rPr lang="ro-RO" sz="1800" dirty="0" err="1">
                        <a:latin typeface="Cambria Math" panose="02040503050406030204" pitchFamily="18" charset="0"/>
                      </a:rPr>
                      <m:t>𝑛𝑖𝑙</m:t>
                    </m:r>
                    <m:r>
                      <a:rPr lang="ro-RO" sz="1800" dirty="0">
                        <a:latin typeface="Cambria Math" panose="02040503050406030204" pitchFamily="18" charset="0"/>
                      </a:rPr>
                      <m:t>, </m:t>
                    </m:r>
                    <m:r>
                      <a:rPr lang="ro-RO" sz="1800" dirty="0">
                        <a:latin typeface="Cambria Math" panose="02040503050406030204" pitchFamily="18" charset="0"/>
                      </a:rPr>
                      <m:t>𝑙𝑜𝑐</m:t>
                    </m:r>
                    <m:d>
                      <m:dPr>
                        <m:ctrlPr>
                          <a:rPr lang="ro-RO" sz="1800" i="1" dirty="0">
                            <a:latin typeface="Cambria Math" panose="02040503050406030204" pitchFamily="18" charset="0"/>
                          </a:rPr>
                        </m:ctrlPr>
                      </m:dPr>
                      <m:e>
                        <m:r>
                          <a:rPr lang="en-US" sz="1800" dirty="0">
                            <a:latin typeface="Cambria Math" panose="02040503050406030204" pitchFamily="18" charset="0"/>
                          </a:rPr>
                          <m:t>𝑟</m:t>
                        </m:r>
                      </m:e>
                    </m:d>
                    <m:r>
                      <a:rPr lang="ro-RO" sz="1800" dirty="0">
                        <a:latin typeface="Cambria Math" panose="02040503050406030204" pitchFamily="18" charset="0"/>
                      </a:rPr>
                      <m:t>=</m:t>
                    </m:r>
                    <m:r>
                      <a:rPr lang="en-US" sz="1800" dirty="0">
                        <a:latin typeface="Cambria Math" panose="02040503050406030204" pitchFamily="18" charset="0"/>
                      </a:rPr>
                      <m:t>𝑙</m:t>
                    </m:r>
                    <m:r>
                      <a:rPr lang="de-DE" sz="1800" dirty="0">
                        <a:latin typeface="Cambria Math" panose="02040503050406030204" pitchFamily="18" charset="0"/>
                      </a:rPr>
                      <m:t>,</m:t>
                    </m:r>
                    <m:r>
                      <a:rPr lang="en-US" sz="1800" dirty="0">
                        <a:latin typeface="Cambria Math" panose="02040503050406030204" pitchFamily="18" charset="0"/>
                      </a:rPr>
                      <m:t> </m:t>
                    </m:r>
                  </m:oMath>
                </a14:m>
                <a:br>
                  <a:rPr lang="de-DE" sz="1800" dirty="0">
                    <a:latin typeface="Cambria Math" panose="02040503050406030204" pitchFamily="18" charset="0"/>
                  </a:rPr>
                </a:br>
                <a14:m>
                  <m:oMath xmlns:m="http://schemas.openxmlformats.org/officeDocument/2006/math">
                    <m:r>
                      <a:rPr lang="en-US" sz="1800" dirty="0" err="1">
                        <a:latin typeface="Cambria Math" panose="02040503050406030204" pitchFamily="18" charset="0"/>
                      </a:rPr>
                      <m:t>𝑙𝑜𝑐</m:t>
                    </m:r>
                    <m:d>
                      <m:dPr>
                        <m:ctrlPr>
                          <a:rPr lang="en-US" sz="1800" i="1" dirty="0">
                            <a:latin typeface="Cambria Math" panose="02040503050406030204" pitchFamily="18" charset="0"/>
                          </a:rPr>
                        </m:ctrlPr>
                      </m:dPr>
                      <m:e>
                        <m:r>
                          <a:rPr lang="ro-RO" sz="1800" dirty="0">
                            <a:latin typeface="Cambria Math" panose="02040503050406030204" pitchFamily="18" charset="0"/>
                          </a:rPr>
                          <m:t>𝑐</m:t>
                        </m:r>
                      </m:e>
                    </m:d>
                    <m:r>
                      <a:rPr lang="ro-RO" sz="1800" dirty="0">
                        <a:latin typeface="Cambria Math" panose="02040503050406030204" pitchFamily="18" charset="0"/>
                      </a:rPr>
                      <m:t>=</m:t>
                    </m:r>
                    <m:r>
                      <a:rPr lang="ro-RO" sz="1800" dirty="0">
                        <a:latin typeface="Cambria Math" panose="02040503050406030204" pitchFamily="18" charset="0"/>
                      </a:rPr>
                      <m:t>𝑙</m:t>
                    </m:r>
                  </m:oMath>
                </a14:m>
                <a:r>
                  <a:rPr lang="de-DE" sz="1800" dirty="0"/>
                  <a:t> </a:t>
                </a:r>
              </a:p>
              <a:p>
                <a:r>
                  <a:rPr lang="ro-RO" sz="1800" dirty="0" err="1"/>
                  <a:t>eff</a:t>
                </a:r>
                <a:r>
                  <a:rPr lang="ro-RO" sz="1800" dirty="0"/>
                  <a:t>: </a:t>
                </a:r>
                <a14:m>
                  <m:oMath xmlns:m="http://schemas.openxmlformats.org/officeDocument/2006/math">
                    <m:r>
                      <a:rPr lang="ro-RO" sz="1800" dirty="0">
                        <a:latin typeface="Cambria Math" panose="02040503050406030204" pitchFamily="18" charset="0"/>
                      </a:rPr>
                      <m:t>𝑐𝑎𝑟𝑔𝑜</m:t>
                    </m:r>
                    <m:d>
                      <m:dPr>
                        <m:ctrlPr>
                          <a:rPr lang="ro-RO" sz="1800" i="1" dirty="0">
                            <a:latin typeface="Cambria Math" panose="02040503050406030204" pitchFamily="18" charset="0"/>
                          </a:rPr>
                        </m:ctrlPr>
                      </m:dPr>
                      <m:e>
                        <m:r>
                          <a:rPr lang="ro-RO" sz="1800" dirty="0">
                            <a:latin typeface="Cambria Math" panose="02040503050406030204" pitchFamily="18" charset="0"/>
                          </a:rPr>
                          <m:t>𝑟</m:t>
                        </m:r>
                      </m:e>
                    </m:d>
                    <m:r>
                      <a:rPr lang="ro-RO" sz="1800" dirty="0">
                        <a:latin typeface="Cambria Math" panose="02040503050406030204" pitchFamily="18" charset="0"/>
                      </a:rPr>
                      <m:t>←</m:t>
                    </m:r>
                    <m:r>
                      <a:rPr lang="ro-RO" sz="1800" dirty="0">
                        <a:latin typeface="Cambria Math" panose="02040503050406030204" pitchFamily="18" charset="0"/>
                      </a:rPr>
                      <m:t>𝑐</m:t>
                    </m:r>
                    <m:r>
                      <a:rPr lang="ro-RO" sz="1800" dirty="0">
                        <a:latin typeface="Cambria Math" panose="02040503050406030204" pitchFamily="18" charset="0"/>
                      </a:rPr>
                      <m:t>, </m:t>
                    </m:r>
                    <m:r>
                      <a:rPr lang="ro-RO" sz="1800" dirty="0">
                        <a:latin typeface="Cambria Math" panose="02040503050406030204" pitchFamily="18" charset="0"/>
                      </a:rPr>
                      <m:t>𝑙𝑜𝑐</m:t>
                    </m:r>
                    <m:d>
                      <m:dPr>
                        <m:ctrlPr>
                          <a:rPr lang="ro-RO" sz="1800" i="1" dirty="0">
                            <a:latin typeface="Cambria Math" panose="02040503050406030204" pitchFamily="18" charset="0"/>
                          </a:rPr>
                        </m:ctrlPr>
                      </m:dPr>
                      <m:e>
                        <m:r>
                          <a:rPr lang="ro-RO" sz="1800" dirty="0">
                            <a:latin typeface="Cambria Math" panose="02040503050406030204" pitchFamily="18" charset="0"/>
                          </a:rPr>
                          <m:t>𝑐</m:t>
                        </m:r>
                      </m:e>
                    </m:d>
                    <m:r>
                      <a:rPr lang="ro-RO" sz="1800" dirty="0">
                        <a:latin typeface="Cambria Math" panose="02040503050406030204" pitchFamily="18" charset="0"/>
                      </a:rPr>
                      <m:t>←</m:t>
                    </m:r>
                    <m:r>
                      <a:rPr lang="ro-RO" sz="1800" dirty="0">
                        <a:latin typeface="Cambria Math" panose="02040503050406030204" pitchFamily="18" charset="0"/>
                      </a:rPr>
                      <m:t>𝑟</m:t>
                    </m:r>
                  </m:oMath>
                </a14:m>
                <a:endParaRPr lang="de-DE" sz="1800" dirty="0"/>
              </a:p>
              <a:p>
                <a:pPr marL="0" indent="0">
                  <a:buNone/>
                </a:pPr>
                <a14:m>
                  <m:oMath xmlns:m="http://schemas.openxmlformats.org/officeDocument/2006/math">
                    <m:r>
                      <a:rPr lang="ro-RO" sz="1800" dirty="0">
                        <a:latin typeface="Cambria Math" panose="02040503050406030204" pitchFamily="18" charset="0"/>
                      </a:rPr>
                      <m:t>𝑝𝑢𝑡</m:t>
                    </m:r>
                    <m:d>
                      <m:dPr>
                        <m:ctrlPr>
                          <a:rPr lang="ro-RO" sz="1800" i="1" dirty="0">
                            <a:latin typeface="Cambria Math" panose="02040503050406030204" pitchFamily="18" charset="0"/>
                          </a:rPr>
                        </m:ctrlPr>
                      </m:dPr>
                      <m:e>
                        <m:r>
                          <a:rPr lang="ro-RO" sz="1800" dirty="0" err="1">
                            <a:latin typeface="Cambria Math" panose="02040503050406030204" pitchFamily="18" charset="0"/>
                          </a:rPr>
                          <m:t>𝑟</m:t>
                        </m:r>
                        <m:r>
                          <a:rPr lang="ro-RO" sz="1800" dirty="0" err="1">
                            <a:latin typeface="Cambria Math" panose="02040503050406030204" pitchFamily="18" charset="0"/>
                          </a:rPr>
                          <m:t>,</m:t>
                        </m:r>
                        <m:r>
                          <a:rPr lang="ro-RO" sz="1800" dirty="0" err="1">
                            <a:latin typeface="Cambria Math" panose="02040503050406030204" pitchFamily="18" charset="0"/>
                          </a:rPr>
                          <m:t>𝑙</m:t>
                        </m:r>
                        <m:r>
                          <a:rPr lang="ro-RO" sz="1800" dirty="0" err="1">
                            <a:latin typeface="Cambria Math" panose="02040503050406030204" pitchFamily="18" charset="0"/>
                          </a:rPr>
                          <m:t>,</m:t>
                        </m:r>
                        <m:r>
                          <a:rPr lang="ro-RO" sz="1800" dirty="0" err="1">
                            <a:latin typeface="Cambria Math" panose="02040503050406030204" pitchFamily="18" charset="0"/>
                          </a:rPr>
                          <m:t>𝑐</m:t>
                        </m:r>
                      </m:e>
                    </m:d>
                  </m:oMath>
                </a14:m>
                <a:r>
                  <a:rPr lang="de-DE" sz="1800" dirty="0"/>
                  <a:t> </a:t>
                </a:r>
              </a:p>
              <a:p>
                <a:r>
                  <a:rPr lang="ro-RO" sz="1800" dirty="0"/>
                  <a:t>pre: </a:t>
                </a:r>
                <a14:m>
                  <m:oMath xmlns:m="http://schemas.openxmlformats.org/officeDocument/2006/math">
                    <m:r>
                      <a:rPr lang="ro-RO" sz="1800" dirty="0">
                        <a:latin typeface="Cambria Math" panose="02040503050406030204" pitchFamily="18" charset="0"/>
                      </a:rPr>
                      <m:t>𝑙𝑜𝑐</m:t>
                    </m:r>
                    <m:d>
                      <m:dPr>
                        <m:ctrlPr>
                          <a:rPr lang="ro-RO" sz="1800" i="1" dirty="0">
                            <a:latin typeface="Cambria Math" panose="02040503050406030204" pitchFamily="18" charset="0"/>
                          </a:rPr>
                        </m:ctrlPr>
                      </m:dPr>
                      <m:e>
                        <m:r>
                          <a:rPr lang="en-US" sz="1800" dirty="0">
                            <a:latin typeface="Cambria Math" panose="02040503050406030204" pitchFamily="18" charset="0"/>
                          </a:rPr>
                          <m:t>𝑟</m:t>
                        </m:r>
                      </m:e>
                    </m:d>
                    <m:r>
                      <a:rPr lang="ro-RO" sz="1800" dirty="0">
                        <a:latin typeface="Cambria Math" panose="02040503050406030204" pitchFamily="18" charset="0"/>
                      </a:rPr>
                      <m:t>=</m:t>
                    </m:r>
                    <m:r>
                      <a:rPr lang="en-US" sz="1800" dirty="0">
                        <a:latin typeface="Cambria Math" panose="02040503050406030204" pitchFamily="18" charset="0"/>
                      </a:rPr>
                      <m:t>𝑙</m:t>
                    </m:r>
                    <m:r>
                      <a:rPr lang="en-US" sz="1800" dirty="0">
                        <a:latin typeface="Cambria Math" panose="02040503050406030204" pitchFamily="18" charset="0"/>
                      </a:rPr>
                      <m:t>, </m:t>
                    </m:r>
                    <m:r>
                      <a:rPr lang="en-US" sz="1800" dirty="0" err="1">
                        <a:latin typeface="Cambria Math" panose="02040503050406030204" pitchFamily="18" charset="0"/>
                      </a:rPr>
                      <m:t>𝑙𝑜𝑐</m:t>
                    </m:r>
                    <m:d>
                      <m:dPr>
                        <m:ctrlPr>
                          <a:rPr lang="en-US" sz="1800" i="1" dirty="0">
                            <a:latin typeface="Cambria Math" panose="02040503050406030204" pitchFamily="18" charset="0"/>
                          </a:rPr>
                        </m:ctrlPr>
                      </m:dPr>
                      <m:e>
                        <m:r>
                          <a:rPr lang="ro-RO" sz="1800" dirty="0">
                            <a:latin typeface="Cambria Math" panose="02040503050406030204" pitchFamily="18" charset="0"/>
                          </a:rPr>
                          <m:t>𝑐</m:t>
                        </m:r>
                      </m:e>
                    </m:d>
                    <m:r>
                      <a:rPr lang="ro-RO" sz="1800" dirty="0">
                        <a:latin typeface="Cambria Math" panose="02040503050406030204" pitchFamily="18" charset="0"/>
                      </a:rPr>
                      <m:t>=</m:t>
                    </m:r>
                    <m:r>
                      <a:rPr lang="ro-RO" sz="1800" dirty="0">
                        <a:latin typeface="Cambria Math" panose="02040503050406030204" pitchFamily="18" charset="0"/>
                      </a:rPr>
                      <m:t>𝑟</m:t>
                    </m:r>
                  </m:oMath>
                </a14:m>
                <a:endParaRPr lang="de-DE" sz="1800" dirty="0"/>
              </a:p>
              <a:p>
                <a:r>
                  <a:rPr lang="ro-RO" sz="1800" dirty="0" err="1"/>
                  <a:t>eff</a:t>
                </a:r>
                <a:r>
                  <a:rPr lang="ro-RO" sz="1800" dirty="0"/>
                  <a:t>: </a:t>
                </a:r>
                <a14:m>
                  <m:oMath xmlns:m="http://schemas.openxmlformats.org/officeDocument/2006/math">
                    <m:r>
                      <a:rPr lang="ro-RO" sz="1800" dirty="0">
                        <a:latin typeface="Cambria Math" panose="02040503050406030204" pitchFamily="18" charset="0"/>
                      </a:rPr>
                      <m:t>𝑐𝑎𝑟𝑔𝑜</m:t>
                    </m:r>
                    <m:r>
                      <a:rPr lang="ro-RO" sz="1800" dirty="0">
                        <a:latin typeface="Cambria Math" panose="02040503050406030204" pitchFamily="18" charset="0"/>
                      </a:rPr>
                      <m:t>(</m:t>
                    </m:r>
                    <m:r>
                      <a:rPr lang="ro-RO" sz="1800" dirty="0">
                        <a:latin typeface="Cambria Math" panose="02040503050406030204" pitchFamily="18" charset="0"/>
                      </a:rPr>
                      <m:t>𝑟</m:t>
                    </m:r>
                    <m:r>
                      <a:rPr lang="ro-RO" sz="1800" dirty="0">
                        <a:latin typeface="Cambria Math" panose="02040503050406030204" pitchFamily="18" charset="0"/>
                      </a:rPr>
                      <m:t>)←</m:t>
                    </m:r>
                    <m:r>
                      <a:rPr lang="ro-RO" sz="1800" dirty="0" err="1">
                        <a:latin typeface="Cambria Math" panose="02040503050406030204" pitchFamily="18" charset="0"/>
                      </a:rPr>
                      <m:t>𝑛𝑖𝑙</m:t>
                    </m:r>
                    <m:r>
                      <a:rPr lang="ro-RO" sz="1800" dirty="0">
                        <a:latin typeface="Cambria Math" panose="02040503050406030204" pitchFamily="18" charset="0"/>
                      </a:rPr>
                      <m:t>, </m:t>
                    </m:r>
                    <m:r>
                      <a:rPr lang="ro-RO" sz="1800" dirty="0">
                        <a:latin typeface="Cambria Math" panose="02040503050406030204" pitchFamily="18" charset="0"/>
                      </a:rPr>
                      <m:t>𝑙𝑜𝑐</m:t>
                    </m:r>
                    <m:r>
                      <a:rPr lang="ro-RO" sz="1800" dirty="0">
                        <a:latin typeface="Cambria Math" panose="02040503050406030204" pitchFamily="18" charset="0"/>
                      </a:rPr>
                      <m:t>(</m:t>
                    </m:r>
                    <m:r>
                      <a:rPr lang="ro-RO" sz="1800" dirty="0">
                        <a:latin typeface="Cambria Math" panose="02040503050406030204" pitchFamily="18" charset="0"/>
                      </a:rPr>
                      <m:t>𝑐</m:t>
                    </m:r>
                    <m:r>
                      <a:rPr lang="ro-RO" sz="1800" dirty="0">
                        <a:latin typeface="Cambria Math" panose="02040503050406030204" pitchFamily="18" charset="0"/>
                      </a:rPr>
                      <m:t>)←</m:t>
                    </m:r>
                    <m:r>
                      <a:rPr lang="ro-RO" sz="1800" dirty="0">
                        <a:latin typeface="Cambria Math" panose="02040503050406030204" pitchFamily="18" charset="0"/>
                      </a:rPr>
                      <m:t>𝑙</m:t>
                    </m:r>
                  </m:oMath>
                </a14:m>
                <a:endParaRPr lang="en-US" sz="1800" dirty="0"/>
              </a:p>
            </p:txBody>
          </p:sp>
        </mc:Choice>
        <mc:Fallback xmlns="">
          <p:sp>
            <p:nvSpPr>
              <p:cNvPr id="5" name="Content Placeholder 4">
                <a:extLst>
                  <a:ext uri="{FF2B5EF4-FFF2-40B4-BE49-F238E27FC236}">
                    <a16:creationId xmlns:a16="http://schemas.microsoft.com/office/drawing/2014/main" id="{C6594302-12A1-9141-8D35-79D494C25A06}"/>
                  </a:ext>
                </a:extLst>
              </p:cNvPr>
              <p:cNvSpPr>
                <a:spLocks noGrp="1" noRot="1" noChangeAspect="1" noMove="1" noResize="1" noEditPoints="1" noAdjustHandles="1" noChangeArrowheads="1" noChangeShapeType="1" noTextEdit="1"/>
              </p:cNvSpPr>
              <p:nvPr>
                <p:ph sz="half" idx="4294967295"/>
              </p:nvPr>
            </p:nvSpPr>
            <p:spPr>
              <a:xfrm>
                <a:off x="8755940" y="798417"/>
                <a:ext cx="3436053" cy="3052659"/>
              </a:xfrm>
              <a:blipFill>
                <a:blip r:embed="rId4"/>
                <a:stretch>
                  <a:fillRect l="-3676" t="-413" r="-1103" b="-2479"/>
                </a:stretch>
              </a:blipFill>
            </p:spPr>
            <p:txBody>
              <a:bodyPr/>
              <a:lstStyle/>
              <a:p>
                <a:r>
                  <a:rPr lang="en-DE">
                    <a:noFill/>
                  </a:rPr>
                  <a:t> </a:t>
                </a:r>
              </a:p>
            </p:txBody>
          </p:sp>
        </mc:Fallback>
      </mc:AlternateContent>
      <p:grpSp>
        <p:nvGrpSpPr>
          <p:cNvPr id="60" name="Group 59">
            <a:extLst>
              <a:ext uri="{FF2B5EF4-FFF2-40B4-BE49-F238E27FC236}">
                <a16:creationId xmlns:a16="http://schemas.microsoft.com/office/drawing/2014/main" id="{553C1708-F34C-7540-9DB4-2C8B7695AE87}"/>
              </a:ext>
            </a:extLst>
          </p:cNvPr>
          <p:cNvGrpSpPr/>
          <p:nvPr/>
        </p:nvGrpSpPr>
        <p:grpSpPr>
          <a:xfrm>
            <a:off x="7729360" y="4157187"/>
            <a:ext cx="4102255" cy="1357663"/>
            <a:chOff x="4148923" y="4764780"/>
            <a:chExt cx="4102255" cy="1357663"/>
          </a:xfrm>
        </p:grpSpPr>
        <p:grpSp>
          <p:nvGrpSpPr>
            <p:cNvPr id="61" name="Group 60">
              <a:extLst>
                <a:ext uri="{FF2B5EF4-FFF2-40B4-BE49-F238E27FC236}">
                  <a16:creationId xmlns:a16="http://schemas.microsoft.com/office/drawing/2014/main" id="{7AD2C95C-1ADF-FE44-AF25-7E3B4FF7CACC}"/>
                </a:ext>
              </a:extLst>
            </p:cNvPr>
            <p:cNvGrpSpPr/>
            <p:nvPr/>
          </p:nvGrpSpPr>
          <p:grpSpPr>
            <a:xfrm>
              <a:off x="6989866" y="4797441"/>
              <a:ext cx="1261312" cy="896371"/>
              <a:chOff x="7668987" y="2479503"/>
              <a:chExt cx="1261312" cy="896371"/>
            </a:xfrm>
          </p:grpSpPr>
          <p:sp>
            <p:nvSpPr>
              <p:cNvPr id="140" name="Rectangle 891">
                <a:extLst>
                  <a:ext uri="{FF2B5EF4-FFF2-40B4-BE49-F238E27FC236}">
                    <a16:creationId xmlns:a16="http://schemas.microsoft.com/office/drawing/2014/main" id="{44C78CB6-6A55-624F-93F8-84D2E846B836}"/>
                  </a:ext>
                </a:extLst>
              </p:cNvPr>
              <p:cNvSpPr>
                <a:spLocks noChangeArrowheads="1"/>
              </p:cNvSpPr>
              <p:nvPr/>
            </p:nvSpPr>
            <p:spPr bwMode="auto">
              <a:xfrm>
                <a:off x="7775117" y="3114264"/>
                <a:ext cx="65" cy="261610"/>
              </a:xfrm>
              <a:prstGeom prst="rect">
                <a:avLst/>
              </a:prstGeom>
              <a:solidFill>
                <a:srgbClr val="FAC09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endParaRPr lang="en-US" sz="1700" b="1" dirty="0">
                  <a:latin typeface="Calibri"/>
                  <a:ea typeface="Calibri"/>
                  <a:cs typeface="Calibri"/>
                </a:endParaRPr>
              </a:p>
            </p:txBody>
          </p:sp>
          <p:sp>
            <p:nvSpPr>
              <p:cNvPr id="141" name="Line 853">
                <a:extLst>
                  <a:ext uri="{FF2B5EF4-FFF2-40B4-BE49-F238E27FC236}">
                    <a16:creationId xmlns:a16="http://schemas.microsoft.com/office/drawing/2014/main" id="{1A0C8AEA-0693-0E47-8721-DF3251EBF2DB}"/>
                  </a:ext>
                </a:extLst>
              </p:cNvPr>
              <p:cNvSpPr>
                <a:spLocks noChangeShapeType="1"/>
              </p:cNvSpPr>
              <p:nvPr/>
            </p:nvSpPr>
            <p:spPr bwMode="auto">
              <a:xfrm>
                <a:off x="7668987" y="3259451"/>
                <a:ext cx="533278" cy="3926"/>
              </a:xfrm>
              <a:prstGeom prst="line">
                <a:avLst/>
              </a:prstGeom>
              <a:noFill/>
              <a:ln w="9525">
                <a:solidFill>
                  <a:schemeClr val="tx1"/>
                </a:solidFill>
                <a:round/>
                <a:headEnd/>
                <a:tailEnd/>
              </a:ln>
              <a:scene3d>
                <a:camera prst="legacyObliqueTopRight">
                  <a:rot lat="60000" lon="0" rev="0"/>
                </a:camera>
                <a:lightRig rig="legacyFlat3" dir="l"/>
              </a:scene3d>
              <a:sp3d extrusionH="2032000" contourW="6350" prstMaterial="legacyPlastic">
                <a:bevelT w="13500" h="13500" prst="angle"/>
                <a:bevelB w="13500" h="13500" prst="angle"/>
                <a:extrusionClr>
                  <a:srgbClr val="EBE6DB"/>
                </a:extrusionClr>
              </a:sp3d>
              <a:extLst>
                <a:ext uri="{909E8E84-426E-40dd-AFC4-6F175D3DCCD1}">
                  <a14:hiddenFill xmlns="" xmlns:a14="http://schemas.microsoft.com/office/drawing/2010/main">
                    <a:noFill/>
                  </a14:hiddenFill>
                </a:ext>
              </a:extLst>
            </p:spPr>
            <p:txBody>
              <a:bodyPr wrap="none" anchor="ctr">
                <a:flatTx/>
              </a:bodyPr>
              <a:lstStyle/>
              <a:p>
                <a:endParaRPr lang="en-US" sz="1700" dirty="0">
                  <a:latin typeface="Calibri"/>
                  <a:ea typeface="Times New Roman"/>
                  <a:cs typeface="Times New Roman"/>
                </a:endParaRPr>
              </a:p>
            </p:txBody>
          </p:sp>
          <p:grpSp>
            <p:nvGrpSpPr>
              <p:cNvPr id="142" name="Group 141">
                <a:extLst>
                  <a:ext uri="{FF2B5EF4-FFF2-40B4-BE49-F238E27FC236}">
                    <a16:creationId xmlns:a16="http://schemas.microsoft.com/office/drawing/2014/main" id="{EDF76BF4-C5F4-8946-91B0-9C8B4BBAB4E3}"/>
                  </a:ext>
                </a:extLst>
              </p:cNvPr>
              <p:cNvGrpSpPr/>
              <p:nvPr/>
            </p:nvGrpSpPr>
            <p:grpSpPr>
              <a:xfrm>
                <a:off x="7861324" y="2479503"/>
                <a:ext cx="1068975" cy="290646"/>
                <a:chOff x="4618723" y="2312726"/>
                <a:chExt cx="1649655" cy="448528"/>
              </a:xfrm>
            </p:grpSpPr>
            <p:sp>
              <p:nvSpPr>
                <p:cNvPr id="143" name="Freeform 860">
                  <a:extLst>
                    <a:ext uri="{FF2B5EF4-FFF2-40B4-BE49-F238E27FC236}">
                      <a16:creationId xmlns:a16="http://schemas.microsoft.com/office/drawing/2014/main" id="{9A3DEFE5-B416-B84A-A08C-BD0B36E1524A}"/>
                    </a:ext>
                  </a:extLst>
                </p:cNvPr>
                <p:cNvSpPr>
                  <a:spLocks/>
                </p:cNvSpPr>
                <p:nvPr/>
              </p:nvSpPr>
              <p:spPr bwMode="auto">
                <a:xfrm>
                  <a:off x="4713316" y="2596201"/>
                  <a:ext cx="393192" cy="16505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sz="1700" dirty="0">
                    <a:latin typeface="Calibri"/>
                    <a:ea typeface="Calibri"/>
                    <a:cs typeface="Calibri"/>
                  </a:endParaRPr>
                </a:p>
              </p:txBody>
            </p:sp>
            <p:cxnSp>
              <p:nvCxnSpPr>
                <p:cNvPr id="144" name="Straight Connector 143">
                  <a:extLst>
                    <a:ext uri="{FF2B5EF4-FFF2-40B4-BE49-F238E27FC236}">
                      <a16:creationId xmlns:a16="http://schemas.microsoft.com/office/drawing/2014/main" id="{B15EB361-D644-4F46-86AB-89A8D0D8D753}"/>
                    </a:ext>
                  </a:extLst>
                </p:cNvPr>
                <p:cNvCxnSpPr/>
                <p:nvPr/>
              </p:nvCxnSpPr>
              <p:spPr>
                <a:xfrm>
                  <a:off x="5143667" y="2312726"/>
                  <a:ext cx="1124711"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45" name="Freeform 860">
                  <a:extLst>
                    <a:ext uri="{FF2B5EF4-FFF2-40B4-BE49-F238E27FC236}">
                      <a16:creationId xmlns:a16="http://schemas.microsoft.com/office/drawing/2014/main" id="{AB561355-B2E0-794C-9FC0-5A8E4577A12E}"/>
                    </a:ext>
                  </a:extLst>
                </p:cNvPr>
                <p:cNvSpPr>
                  <a:spLocks/>
                </p:cNvSpPr>
                <p:nvPr/>
              </p:nvSpPr>
              <p:spPr bwMode="auto">
                <a:xfrm>
                  <a:off x="4618723" y="2337339"/>
                  <a:ext cx="1213406" cy="411481"/>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sz="1700" dirty="0">
                    <a:latin typeface="Calibri"/>
                    <a:ea typeface="Calibri"/>
                    <a:cs typeface="Calibri"/>
                  </a:endParaRPr>
                </a:p>
              </p:txBody>
            </p:sp>
          </p:grpSp>
        </p:grpSp>
        <p:sp>
          <p:nvSpPr>
            <p:cNvPr id="62" name="Rectangle 891">
              <a:extLst>
                <a:ext uri="{FF2B5EF4-FFF2-40B4-BE49-F238E27FC236}">
                  <a16:creationId xmlns:a16="http://schemas.microsoft.com/office/drawing/2014/main" id="{F1CC2BBD-E6E4-924E-9468-90C18E9646F7}"/>
                </a:ext>
              </a:extLst>
            </p:cNvPr>
            <p:cNvSpPr>
              <a:spLocks noChangeArrowheads="1"/>
            </p:cNvSpPr>
            <p:nvPr/>
          </p:nvSpPr>
          <p:spPr bwMode="auto">
            <a:xfrm>
              <a:off x="5075116" y="5438700"/>
              <a:ext cx="65" cy="261610"/>
            </a:xfrm>
            <a:prstGeom prst="rect">
              <a:avLst/>
            </a:prstGeom>
            <a:solidFill>
              <a:srgbClr val="89D3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endParaRPr lang="en-US" sz="1700" b="1" dirty="0">
                <a:latin typeface="Calibri"/>
                <a:ea typeface="Calibri"/>
                <a:cs typeface="Calibri"/>
              </a:endParaRPr>
            </a:p>
          </p:txBody>
        </p:sp>
        <p:sp>
          <p:nvSpPr>
            <p:cNvPr id="63" name="Rectangle 891">
              <a:extLst>
                <a:ext uri="{FF2B5EF4-FFF2-40B4-BE49-F238E27FC236}">
                  <a16:creationId xmlns:a16="http://schemas.microsoft.com/office/drawing/2014/main" id="{F420591D-0434-2C40-88CF-CA38FEC9215D}"/>
                </a:ext>
              </a:extLst>
            </p:cNvPr>
            <p:cNvSpPr>
              <a:spLocks noChangeArrowheads="1"/>
            </p:cNvSpPr>
            <p:nvPr/>
          </p:nvSpPr>
          <p:spPr bwMode="auto">
            <a:xfrm>
              <a:off x="7079019" y="5502557"/>
              <a:ext cx="65" cy="261610"/>
            </a:xfrm>
            <a:prstGeom prst="rect">
              <a:avLst/>
            </a:prstGeom>
            <a:solidFill>
              <a:srgbClr val="FAC09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endParaRPr lang="en-US" sz="1700" b="1" dirty="0">
                <a:latin typeface="Calibri"/>
                <a:ea typeface="Calibri"/>
                <a:cs typeface="Calibri"/>
              </a:endParaRPr>
            </a:p>
          </p:txBody>
        </p:sp>
        <p:grpSp>
          <p:nvGrpSpPr>
            <p:cNvPr id="64" name="Group 63">
              <a:extLst>
                <a:ext uri="{FF2B5EF4-FFF2-40B4-BE49-F238E27FC236}">
                  <a16:creationId xmlns:a16="http://schemas.microsoft.com/office/drawing/2014/main" id="{1A7157DB-22F8-0140-8966-DA795685E537}"/>
                </a:ext>
              </a:extLst>
            </p:cNvPr>
            <p:cNvGrpSpPr/>
            <p:nvPr/>
          </p:nvGrpSpPr>
          <p:grpSpPr>
            <a:xfrm>
              <a:off x="4678873" y="4767569"/>
              <a:ext cx="1748270" cy="801164"/>
              <a:chOff x="1152149" y="2292224"/>
              <a:chExt cx="2428155" cy="1112728"/>
            </a:xfrm>
          </p:grpSpPr>
          <p:sp>
            <p:nvSpPr>
              <p:cNvPr id="136" name="Line 853">
                <a:extLst>
                  <a:ext uri="{FF2B5EF4-FFF2-40B4-BE49-F238E27FC236}">
                    <a16:creationId xmlns:a16="http://schemas.microsoft.com/office/drawing/2014/main" id="{15C2117D-D3ED-F342-B41F-8F8D1CE50E22}"/>
                  </a:ext>
                </a:extLst>
              </p:cNvPr>
              <p:cNvSpPr>
                <a:spLocks noChangeShapeType="1"/>
              </p:cNvSpPr>
              <p:nvPr/>
            </p:nvSpPr>
            <p:spPr bwMode="auto">
              <a:xfrm>
                <a:off x="1152149" y="3398894"/>
                <a:ext cx="822960" cy="6058"/>
              </a:xfrm>
              <a:prstGeom prst="line">
                <a:avLst/>
              </a:prstGeom>
              <a:noFill/>
              <a:ln w="9525">
                <a:solidFill>
                  <a:schemeClr val="tx1"/>
                </a:solidFill>
                <a:round/>
                <a:headEnd/>
                <a:tailEnd/>
              </a:ln>
              <a:scene3d>
                <a:camera prst="legacyObliqueTopRight">
                  <a:rot lat="60000" lon="0" rev="0"/>
                </a:camera>
                <a:lightRig rig="legacyFlat3" dir="l"/>
              </a:scene3d>
              <a:sp3d extrusionH="2095500" contourW="6350" prstMaterial="legacyPlastic">
                <a:bevelT w="13500" h="13500" prst="angle"/>
                <a:bevelB w="13500" h="13500" prst="angle"/>
                <a:extrusionClr>
                  <a:srgbClr val="EBE6DB"/>
                </a:extrusionClr>
              </a:sp3d>
              <a:extLst>
                <a:ext uri="{909E8E84-426E-40dd-AFC4-6F175D3DCCD1}">
                  <a14:hiddenFill xmlns="" xmlns:a14="http://schemas.microsoft.com/office/drawing/2010/main">
                    <a:noFill/>
                  </a14:hiddenFill>
                </a:ext>
              </a:extLst>
            </p:spPr>
            <p:txBody>
              <a:bodyPr wrap="none" anchor="ctr">
                <a:flatTx/>
              </a:bodyPr>
              <a:lstStyle/>
              <a:p>
                <a:endParaRPr lang="en-US" sz="1700" dirty="0">
                  <a:latin typeface="Calibri"/>
                  <a:ea typeface="Times New Roman"/>
                  <a:cs typeface="Times New Roman"/>
                </a:endParaRPr>
              </a:p>
            </p:txBody>
          </p:sp>
          <p:cxnSp>
            <p:nvCxnSpPr>
              <p:cNvPr id="137" name="Straight Connector 136">
                <a:extLst>
                  <a:ext uri="{FF2B5EF4-FFF2-40B4-BE49-F238E27FC236}">
                    <a16:creationId xmlns:a16="http://schemas.microsoft.com/office/drawing/2014/main" id="{6BF96666-FAA2-D743-9C60-A46585309A6D}"/>
                  </a:ext>
                </a:extLst>
              </p:cNvPr>
              <p:cNvCxnSpPr/>
              <p:nvPr/>
            </p:nvCxnSpPr>
            <p:spPr>
              <a:xfrm>
                <a:off x="2180139" y="2292224"/>
                <a:ext cx="113385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38" name="Freeform 860">
                <a:extLst>
                  <a:ext uri="{FF2B5EF4-FFF2-40B4-BE49-F238E27FC236}">
                    <a16:creationId xmlns:a16="http://schemas.microsoft.com/office/drawing/2014/main" id="{7A22FB99-4550-1F40-8B45-F1B922C093F3}"/>
                  </a:ext>
                </a:extLst>
              </p:cNvPr>
              <p:cNvSpPr>
                <a:spLocks/>
              </p:cNvSpPr>
              <p:nvPr/>
            </p:nvSpPr>
            <p:spPr bwMode="auto">
              <a:xfrm>
                <a:off x="2604677" y="2352547"/>
                <a:ext cx="393192" cy="37765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139" name="Freeform 860">
                <a:extLst>
                  <a:ext uri="{FF2B5EF4-FFF2-40B4-BE49-F238E27FC236}">
                    <a16:creationId xmlns:a16="http://schemas.microsoft.com/office/drawing/2014/main" id="{43009774-2CE6-2544-8D70-F9BBF8C97997}"/>
                  </a:ext>
                </a:extLst>
              </p:cNvPr>
              <p:cNvSpPr>
                <a:spLocks/>
              </p:cNvSpPr>
              <p:nvPr/>
            </p:nvSpPr>
            <p:spPr bwMode="auto">
              <a:xfrm>
                <a:off x="2366898" y="2303564"/>
                <a:ext cx="1213406" cy="42976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sz="1700" dirty="0">
                  <a:latin typeface="Calibri"/>
                  <a:ea typeface="Calibri"/>
                  <a:cs typeface="Calibri"/>
                </a:endParaRPr>
              </a:p>
            </p:txBody>
          </p:sp>
        </p:grpSp>
        <p:cxnSp>
          <p:nvCxnSpPr>
            <p:cNvPr id="65" name="Straight Connector 64">
              <a:extLst>
                <a:ext uri="{FF2B5EF4-FFF2-40B4-BE49-F238E27FC236}">
                  <a16:creationId xmlns:a16="http://schemas.microsoft.com/office/drawing/2014/main" id="{D43B546C-E41F-9B46-B2EE-5EBA1989B050}"/>
                </a:ext>
              </a:extLst>
            </p:cNvPr>
            <p:cNvCxnSpPr/>
            <p:nvPr/>
          </p:nvCxnSpPr>
          <p:spPr>
            <a:xfrm>
              <a:off x="6131668" y="5595246"/>
              <a:ext cx="658367"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6" name="Freeform 860">
              <a:extLst>
                <a:ext uri="{FF2B5EF4-FFF2-40B4-BE49-F238E27FC236}">
                  <a16:creationId xmlns:a16="http://schemas.microsoft.com/office/drawing/2014/main" id="{CD39B300-6FED-0147-8A9E-EE415E50F958}"/>
                </a:ext>
              </a:extLst>
            </p:cNvPr>
            <p:cNvSpPr>
              <a:spLocks/>
            </p:cNvSpPr>
            <p:nvPr/>
          </p:nvSpPr>
          <p:spPr bwMode="auto">
            <a:xfrm>
              <a:off x="5808908" y="5638679"/>
              <a:ext cx="888796" cy="27190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67" name="Freeform 860">
              <a:extLst>
                <a:ext uri="{FF2B5EF4-FFF2-40B4-BE49-F238E27FC236}">
                  <a16:creationId xmlns:a16="http://schemas.microsoft.com/office/drawing/2014/main" id="{44FFA8B6-A076-934E-856E-9E0AA5BB291F}"/>
                </a:ext>
              </a:extLst>
            </p:cNvPr>
            <p:cNvSpPr>
              <a:spLocks/>
            </p:cNvSpPr>
            <p:nvPr/>
          </p:nvSpPr>
          <p:spPr bwMode="auto">
            <a:xfrm>
              <a:off x="5682717" y="5595390"/>
              <a:ext cx="1123653" cy="30943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sz="1700" dirty="0">
                <a:latin typeface="Calibri"/>
                <a:ea typeface="Calibri"/>
                <a:cs typeface="Calibri"/>
              </a:endParaRPr>
            </a:p>
          </p:txBody>
        </p:sp>
        <p:sp>
          <p:nvSpPr>
            <p:cNvPr id="68" name="Line 853">
              <a:extLst>
                <a:ext uri="{FF2B5EF4-FFF2-40B4-BE49-F238E27FC236}">
                  <a16:creationId xmlns:a16="http://schemas.microsoft.com/office/drawing/2014/main" id="{78C558D9-536B-1747-85C2-B790931CC018}"/>
                </a:ext>
              </a:extLst>
            </p:cNvPr>
            <p:cNvSpPr>
              <a:spLocks noChangeShapeType="1"/>
            </p:cNvSpPr>
            <p:nvPr/>
          </p:nvSpPr>
          <p:spPr bwMode="auto">
            <a:xfrm>
              <a:off x="6302234" y="6118081"/>
              <a:ext cx="1481327"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t">
              <a:flatTx/>
            </a:bodyPr>
            <a:lstStyle/>
            <a:p>
              <a:r>
                <a:rPr lang="en-US" sz="1700" dirty="0">
                  <a:latin typeface="Calibri"/>
                  <a:ea typeface="Times New Roman"/>
                  <a:cs typeface="Times New Roman"/>
                </a:rPr>
                <a:t>             d2</a:t>
              </a:r>
            </a:p>
          </p:txBody>
        </p:sp>
        <p:sp>
          <p:nvSpPr>
            <p:cNvPr id="69" name="Line 853">
              <a:extLst>
                <a:ext uri="{FF2B5EF4-FFF2-40B4-BE49-F238E27FC236}">
                  <a16:creationId xmlns:a16="http://schemas.microsoft.com/office/drawing/2014/main" id="{837AFE89-FC79-E441-A47E-62B8716A6C05}"/>
                </a:ext>
              </a:extLst>
            </p:cNvPr>
            <p:cNvSpPr>
              <a:spLocks noChangeShapeType="1"/>
            </p:cNvSpPr>
            <p:nvPr/>
          </p:nvSpPr>
          <p:spPr bwMode="auto">
            <a:xfrm>
              <a:off x="4148923" y="6113719"/>
              <a:ext cx="1481327"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t">
              <a:flatTx/>
            </a:bodyPr>
            <a:lstStyle/>
            <a:p>
              <a:r>
                <a:rPr lang="en-US" sz="1700" dirty="0">
                  <a:latin typeface="Calibri"/>
                  <a:ea typeface="Times New Roman"/>
                  <a:cs typeface="Times New Roman"/>
                </a:rPr>
                <a:t>             d1</a:t>
              </a:r>
            </a:p>
          </p:txBody>
        </p:sp>
        <p:sp>
          <p:nvSpPr>
            <p:cNvPr id="70" name="Line 853">
              <a:extLst>
                <a:ext uri="{FF2B5EF4-FFF2-40B4-BE49-F238E27FC236}">
                  <a16:creationId xmlns:a16="http://schemas.microsoft.com/office/drawing/2014/main" id="{2A7C4CB1-CE5E-404F-B4B0-129B5771A93F}"/>
                </a:ext>
              </a:extLst>
            </p:cNvPr>
            <p:cNvSpPr>
              <a:spLocks noChangeShapeType="1"/>
            </p:cNvSpPr>
            <p:nvPr/>
          </p:nvSpPr>
          <p:spPr bwMode="auto">
            <a:xfrm>
              <a:off x="5821067" y="5196311"/>
              <a:ext cx="1316735"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sz="1700" dirty="0">
                  <a:ea typeface="Times New Roman"/>
                  <a:cs typeface="Times New Roman"/>
                </a:rPr>
                <a:t>          d3</a:t>
              </a:r>
            </a:p>
          </p:txBody>
        </p:sp>
        <p:grpSp>
          <p:nvGrpSpPr>
            <p:cNvPr id="71" name="Group 70">
              <a:extLst>
                <a:ext uri="{FF2B5EF4-FFF2-40B4-BE49-F238E27FC236}">
                  <a16:creationId xmlns:a16="http://schemas.microsoft.com/office/drawing/2014/main" id="{AC326151-6E96-574A-8B85-38473C4C5B13}"/>
                </a:ext>
              </a:extLst>
            </p:cNvPr>
            <p:cNvGrpSpPr/>
            <p:nvPr/>
          </p:nvGrpSpPr>
          <p:grpSpPr>
            <a:xfrm>
              <a:off x="4857832" y="4764780"/>
              <a:ext cx="1203321" cy="1021208"/>
              <a:chOff x="3906167" y="3324390"/>
              <a:chExt cx="1671281" cy="1418344"/>
            </a:xfrm>
            <a:solidFill>
              <a:srgbClr val="93D2FE"/>
            </a:solidFill>
          </p:grpSpPr>
          <p:sp>
            <p:nvSpPr>
              <p:cNvPr id="112" name="Oval 859">
                <a:extLst>
                  <a:ext uri="{FF2B5EF4-FFF2-40B4-BE49-F238E27FC236}">
                    <a16:creationId xmlns:a16="http://schemas.microsoft.com/office/drawing/2014/main" id="{26421398-1417-9E44-AF30-31EF6433CBB2}"/>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113" name="Oval 861">
                <a:extLst>
                  <a:ext uri="{FF2B5EF4-FFF2-40B4-BE49-F238E27FC236}">
                    <a16:creationId xmlns:a16="http://schemas.microsoft.com/office/drawing/2014/main" id="{AA9503DF-12E6-4346-B521-0C23EA96EDA8}"/>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114" name="Oval 862">
                <a:extLst>
                  <a:ext uri="{FF2B5EF4-FFF2-40B4-BE49-F238E27FC236}">
                    <a16:creationId xmlns:a16="http://schemas.microsoft.com/office/drawing/2014/main" id="{93B72785-EE0E-2942-9BC9-57EEC5C7093A}"/>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115" name="Oval 863">
                <a:extLst>
                  <a:ext uri="{FF2B5EF4-FFF2-40B4-BE49-F238E27FC236}">
                    <a16:creationId xmlns:a16="http://schemas.microsoft.com/office/drawing/2014/main" id="{3603161C-ED5E-D34C-A096-76B44C3AB271}"/>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116" name="Oval 863">
                <a:extLst>
                  <a:ext uri="{FF2B5EF4-FFF2-40B4-BE49-F238E27FC236}">
                    <a16:creationId xmlns:a16="http://schemas.microsoft.com/office/drawing/2014/main" id="{88FE4973-4D4F-D947-BA66-D7BE3044C787}"/>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grpSp>
            <p:nvGrpSpPr>
              <p:cNvPr id="117" name="Group 116">
                <a:extLst>
                  <a:ext uri="{FF2B5EF4-FFF2-40B4-BE49-F238E27FC236}">
                    <a16:creationId xmlns:a16="http://schemas.microsoft.com/office/drawing/2014/main" id="{07367791-E03C-314E-BDAD-E4F2951B563F}"/>
                  </a:ext>
                </a:extLst>
              </p:cNvPr>
              <p:cNvGrpSpPr/>
              <p:nvPr/>
            </p:nvGrpSpPr>
            <p:grpSpPr>
              <a:xfrm>
                <a:off x="3906167" y="4047050"/>
                <a:ext cx="1671281" cy="539042"/>
                <a:chOff x="1320274" y="4580303"/>
                <a:chExt cx="1671281" cy="467246"/>
              </a:xfrm>
              <a:grpFill/>
            </p:grpSpPr>
            <p:sp>
              <p:nvSpPr>
                <p:cNvPr id="132" name="Freeform 860">
                  <a:extLst>
                    <a:ext uri="{FF2B5EF4-FFF2-40B4-BE49-F238E27FC236}">
                      <a16:creationId xmlns:a16="http://schemas.microsoft.com/office/drawing/2014/main" id="{E83F3A7B-2874-3144-944C-BAEC8AC7545E}"/>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133" name="Rectangle 864">
                  <a:extLst>
                    <a:ext uri="{FF2B5EF4-FFF2-40B4-BE49-F238E27FC236}">
                      <a16:creationId xmlns:a16="http://schemas.microsoft.com/office/drawing/2014/main" id="{F807ADCD-2B48-804A-9868-87D02DD30B22}"/>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ctr"/>
                <a:lstStyle/>
                <a:p>
                  <a:pPr algn="ctr"/>
                  <a:r>
                    <a:rPr lang="en-US" sz="1700" dirty="0">
                      <a:latin typeface="Calibri"/>
                      <a:ea typeface="Calibri"/>
                      <a:cs typeface="Calibri"/>
                    </a:rPr>
                    <a:t>r1</a:t>
                  </a:r>
                </a:p>
              </p:txBody>
            </p:sp>
            <p:sp>
              <p:nvSpPr>
                <p:cNvPr id="134" name="Freeform 865">
                  <a:extLst>
                    <a:ext uri="{FF2B5EF4-FFF2-40B4-BE49-F238E27FC236}">
                      <a16:creationId xmlns:a16="http://schemas.microsoft.com/office/drawing/2014/main" id="{1BFDF5DA-1590-E146-92C3-53B1C1210591}"/>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135" name="Freeform 866">
                  <a:extLst>
                    <a:ext uri="{FF2B5EF4-FFF2-40B4-BE49-F238E27FC236}">
                      <a16:creationId xmlns:a16="http://schemas.microsoft.com/office/drawing/2014/main" id="{CB204018-E01D-144F-9545-1E29EBE214DF}"/>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grpSp>
          <p:grpSp>
            <p:nvGrpSpPr>
              <p:cNvPr id="118" name="Group 117">
                <a:extLst>
                  <a:ext uri="{FF2B5EF4-FFF2-40B4-BE49-F238E27FC236}">
                    <a16:creationId xmlns:a16="http://schemas.microsoft.com/office/drawing/2014/main" id="{3BE7AEE3-BE53-5B42-9D9E-8B206E7CA605}"/>
                  </a:ext>
                </a:extLst>
              </p:cNvPr>
              <p:cNvGrpSpPr/>
              <p:nvPr/>
            </p:nvGrpSpPr>
            <p:grpSpPr>
              <a:xfrm>
                <a:off x="4596370" y="3324390"/>
                <a:ext cx="552654" cy="1188720"/>
                <a:chOff x="1823226" y="3235632"/>
                <a:chExt cx="552654" cy="1188720"/>
              </a:xfrm>
              <a:grpFill/>
            </p:grpSpPr>
            <p:sp>
              <p:nvSpPr>
                <p:cNvPr id="119" name="Oval 878">
                  <a:extLst>
                    <a:ext uri="{FF2B5EF4-FFF2-40B4-BE49-F238E27FC236}">
                      <a16:creationId xmlns:a16="http://schemas.microsoft.com/office/drawing/2014/main" id="{6DB9B40A-F78E-3640-B9D8-0E2652BEE4AC}"/>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120" name="Rectangle 880">
                  <a:extLst>
                    <a:ext uri="{FF2B5EF4-FFF2-40B4-BE49-F238E27FC236}">
                      <a16:creationId xmlns:a16="http://schemas.microsoft.com/office/drawing/2014/main" id="{801608AF-A16A-C241-8734-90B67F56853D}"/>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sz="1700" dirty="0">
                    <a:latin typeface="Calibri"/>
                    <a:ea typeface="Calibri"/>
                    <a:cs typeface="Calibri"/>
                  </a:endParaRPr>
                </a:p>
              </p:txBody>
            </p:sp>
            <p:sp>
              <p:nvSpPr>
                <p:cNvPr id="121" name="Oval 878">
                  <a:extLst>
                    <a:ext uri="{FF2B5EF4-FFF2-40B4-BE49-F238E27FC236}">
                      <a16:creationId xmlns:a16="http://schemas.microsoft.com/office/drawing/2014/main" id="{9FC35463-3273-374F-B27F-ECC88B184FBE}"/>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122" name="Line 881">
                  <a:extLst>
                    <a:ext uri="{FF2B5EF4-FFF2-40B4-BE49-F238E27FC236}">
                      <a16:creationId xmlns:a16="http://schemas.microsoft.com/office/drawing/2014/main" id="{F4DA8144-DE42-3A47-B3E5-4F0F4BA7617F}"/>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123" name="Line 882">
                  <a:extLst>
                    <a:ext uri="{FF2B5EF4-FFF2-40B4-BE49-F238E27FC236}">
                      <a16:creationId xmlns:a16="http://schemas.microsoft.com/office/drawing/2014/main" id="{4AF4559E-8820-BA4B-A760-C690E28F4F13}"/>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124" name="Rectangle 880">
                  <a:extLst>
                    <a:ext uri="{FF2B5EF4-FFF2-40B4-BE49-F238E27FC236}">
                      <a16:creationId xmlns:a16="http://schemas.microsoft.com/office/drawing/2014/main" id="{7CB24B86-0352-EE41-8D0E-B1AC51CD5112}"/>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sz="1700" dirty="0">
                    <a:latin typeface="Calibri"/>
                    <a:ea typeface="Calibri"/>
                    <a:cs typeface="Calibri"/>
                  </a:endParaRPr>
                </a:p>
              </p:txBody>
            </p:sp>
            <p:sp>
              <p:nvSpPr>
                <p:cNvPr id="125" name="Oval 878">
                  <a:extLst>
                    <a:ext uri="{FF2B5EF4-FFF2-40B4-BE49-F238E27FC236}">
                      <a16:creationId xmlns:a16="http://schemas.microsoft.com/office/drawing/2014/main" id="{6FA0FB65-4033-9741-BDBE-9DD7D9AE46CD}"/>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126" name="Line 882">
                  <a:extLst>
                    <a:ext uri="{FF2B5EF4-FFF2-40B4-BE49-F238E27FC236}">
                      <a16:creationId xmlns:a16="http://schemas.microsoft.com/office/drawing/2014/main" id="{6B4F77C4-24D1-554F-AF41-8D21DF3DA8DD}"/>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127" name="Line 882">
                  <a:extLst>
                    <a:ext uri="{FF2B5EF4-FFF2-40B4-BE49-F238E27FC236}">
                      <a16:creationId xmlns:a16="http://schemas.microsoft.com/office/drawing/2014/main" id="{E565EDE5-7B61-B740-8539-5B93C22D1012}"/>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128" name="Line 884">
                  <a:extLst>
                    <a:ext uri="{FF2B5EF4-FFF2-40B4-BE49-F238E27FC236}">
                      <a16:creationId xmlns:a16="http://schemas.microsoft.com/office/drawing/2014/main" id="{DF98B13B-2FA1-944A-A396-CB5488C4B648}"/>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p:spPr>
              <p:txBody>
                <a:bodyPr wrap="none" anchor="ctr"/>
                <a:lstStyle/>
                <a:p>
                  <a:endParaRPr lang="en-US" sz="1700" dirty="0">
                    <a:latin typeface="Calibri"/>
                    <a:ea typeface="Calibri"/>
                    <a:cs typeface="Calibri"/>
                  </a:endParaRPr>
                </a:p>
              </p:txBody>
            </p:sp>
            <p:sp>
              <p:nvSpPr>
                <p:cNvPr id="129" name="Oval 885">
                  <a:extLst>
                    <a:ext uri="{FF2B5EF4-FFF2-40B4-BE49-F238E27FC236}">
                      <a16:creationId xmlns:a16="http://schemas.microsoft.com/office/drawing/2014/main" id="{30B6B664-85C7-2D4D-B33C-017E33D9E349}"/>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130" name="Line 881">
                  <a:extLst>
                    <a:ext uri="{FF2B5EF4-FFF2-40B4-BE49-F238E27FC236}">
                      <a16:creationId xmlns:a16="http://schemas.microsoft.com/office/drawing/2014/main" id="{03081383-E231-5447-AC36-94EFC0075E07}"/>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131" name="Line 882">
                  <a:extLst>
                    <a:ext uri="{FF2B5EF4-FFF2-40B4-BE49-F238E27FC236}">
                      <a16:creationId xmlns:a16="http://schemas.microsoft.com/office/drawing/2014/main" id="{26812DFB-5971-DD49-BFF3-57D222962535}"/>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grpSp>
        </p:grpSp>
        <p:grpSp>
          <p:nvGrpSpPr>
            <p:cNvPr id="72" name="Group 71">
              <a:extLst>
                <a:ext uri="{FF2B5EF4-FFF2-40B4-BE49-F238E27FC236}">
                  <a16:creationId xmlns:a16="http://schemas.microsoft.com/office/drawing/2014/main" id="{2C03ADF7-7417-544C-A4C3-20A095F1F9DF}"/>
                </a:ext>
              </a:extLst>
            </p:cNvPr>
            <p:cNvGrpSpPr/>
            <p:nvPr/>
          </p:nvGrpSpPr>
          <p:grpSpPr>
            <a:xfrm>
              <a:off x="4267089" y="5735002"/>
              <a:ext cx="538242" cy="343668"/>
              <a:chOff x="1012668" y="989071"/>
              <a:chExt cx="747559" cy="477316"/>
            </a:xfrm>
          </p:grpSpPr>
          <p:sp>
            <p:nvSpPr>
              <p:cNvPr id="108" name="Line 853">
                <a:extLst>
                  <a:ext uri="{FF2B5EF4-FFF2-40B4-BE49-F238E27FC236}">
                    <a16:creationId xmlns:a16="http://schemas.microsoft.com/office/drawing/2014/main" id="{CFBF7BC0-BE9A-FC4A-B83E-65CF160DE1B8}"/>
                  </a:ext>
                </a:extLst>
              </p:cNvPr>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 xmlns:a14="http://schemas.microsoft.com/office/drawing/2010/main">
                    <a:noFill/>
                  </a14:hiddenFill>
                </a:ext>
              </a:extLst>
            </p:spPr>
            <p:txBody>
              <a:bodyPr wrap="none" anchor="ctr">
                <a:flatTx/>
              </a:bodyPr>
              <a:lstStyle/>
              <a:p>
                <a:endParaRPr lang="en-US" sz="1700" dirty="0">
                  <a:latin typeface="Calibri"/>
                  <a:ea typeface="Times New Roman"/>
                  <a:cs typeface="Times New Roman"/>
                </a:endParaRPr>
              </a:p>
            </p:txBody>
          </p:sp>
          <p:sp>
            <p:nvSpPr>
              <p:cNvPr id="109" name="Rectangle 876">
                <a:extLst>
                  <a:ext uri="{FF2B5EF4-FFF2-40B4-BE49-F238E27FC236}">
                    <a16:creationId xmlns:a16="http://schemas.microsoft.com/office/drawing/2014/main" id="{380A5E70-F17A-5549-866E-3B336080696C}"/>
                  </a:ext>
                </a:extLst>
              </p:cNvPr>
              <p:cNvSpPr>
                <a:spLocks noChangeAspect="1" noChangeArrowheads="1"/>
              </p:cNvSpPr>
              <p:nvPr/>
            </p:nvSpPr>
            <p:spPr bwMode="auto">
              <a:xfrm>
                <a:off x="1059818" y="991305"/>
                <a:ext cx="90" cy="363347"/>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ctr">
                <a:spAutoFit/>
              </a:bodyPr>
              <a:lstStyle/>
              <a:p>
                <a:endParaRPr lang="en-US" sz="1700" dirty="0">
                  <a:latin typeface="Calibri"/>
                  <a:ea typeface="Times New Roman"/>
                  <a:cs typeface="Calibri"/>
                </a:endParaRPr>
              </a:p>
            </p:txBody>
          </p:sp>
          <p:sp>
            <p:nvSpPr>
              <p:cNvPr id="110" name="Rectangle 873">
                <a:extLst>
                  <a:ext uri="{FF2B5EF4-FFF2-40B4-BE49-F238E27FC236}">
                    <a16:creationId xmlns:a16="http://schemas.microsoft.com/office/drawing/2014/main" id="{1998DF4C-A755-9849-AE36-DF2080119353}"/>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sz="1700" dirty="0">
                    <a:latin typeface="Calibri"/>
                    <a:ea typeface="Times New Roman"/>
                    <a:cs typeface="Calibri"/>
                  </a:rPr>
                  <a:t>c1</a:t>
                </a:r>
              </a:p>
            </p:txBody>
          </p:sp>
          <p:sp>
            <p:nvSpPr>
              <p:cNvPr id="111" name="Freeform 875">
                <a:extLst>
                  <a:ext uri="{FF2B5EF4-FFF2-40B4-BE49-F238E27FC236}">
                    <a16:creationId xmlns:a16="http://schemas.microsoft.com/office/drawing/2014/main" id="{FD0BE899-CC36-D24E-959C-CCC66282CA22}"/>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ctr"/>
              <a:lstStyle/>
              <a:p>
                <a:endParaRPr lang="en-US" sz="1700" dirty="0">
                  <a:latin typeface="Calibri"/>
                  <a:ea typeface="Times New Roman"/>
                  <a:cs typeface="Times New Roman"/>
                </a:endParaRPr>
              </a:p>
            </p:txBody>
          </p:sp>
        </p:grpSp>
        <p:grpSp>
          <p:nvGrpSpPr>
            <p:cNvPr id="73" name="Group 72">
              <a:extLst>
                <a:ext uri="{FF2B5EF4-FFF2-40B4-BE49-F238E27FC236}">
                  <a16:creationId xmlns:a16="http://schemas.microsoft.com/office/drawing/2014/main" id="{7994C3EF-D6D4-7F48-92D7-AEBEF17B2359}"/>
                </a:ext>
              </a:extLst>
            </p:cNvPr>
            <p:cNvGrpSpPr/>
            <p:nvPr/>
          </p:nvGrpSpPr>
          <p:grpSpPr>
            <a:xfrm>
              <a:off x="6850921" y="4977012"/>
              <a:ext cx="1203321" cy="1021208"/>
              <a:chOff x="3906167" y="3324390"/>
              <a:chExt cx="1671281" cy="1418344"/>
            </a:xfrm>
            <a:solidFill>
              <a:srgbClr val="93D2FE"/>
            </a:solidFill>
          </p:grpSpPr>
          <p:sp>
            <p:nvSpPr>
              <p:cNvPr id="84" name="Oval 859">
                <a:extLst>
                  <a:ext uri="{FF2B5EF4-FFF2-40B4-BE49-F238E27FC236}">
                    <a16:creationId xmlns:a16="http://schemas.microsoft.com/office/drawing/2014/main" id="{DBE0A215-135B-FA45-8320-BDAB4492B222}"/>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85" name="Oval 861">
                <a:extLst>
                  <a:ext uri="{FF2B5EF4-FFF2-40B4-BE49-F238E27FC236}">
                    <a16:creationId xmlns:a16="http://schemas.microsoft.com/office/drawing/2014/main" id="{AF591E1C-A95B-394A-B9B8-BC369A5847D1}"/>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86" name="Oval 862">
                <a:extLst>
                  <a:ext uri="{FF2B5EF4-FFF2-40B4-BE49-F238E27FC236}">
                    <a16:creationId xmlns:a16="http://schemas.microsoft.com/office/drawing/2014/main" id="{7A1341D4-8A1A-564B-A676-9C4D176F28E0}"/>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87" name="Oval 863">
                <a:extLst>
                  <a:ext uri="{FF2B5EF4-FFF2-40B4-BE49-F238E27FC236}">
                    <a16:creationId xmlns:a16="http://schemas.microsoft.com/office/drawing/2014/main" id="{8737DF13-1E17-7C46-A7BE-EF156706F941}"/>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88" name="Oval 863">
                <a:extLst>
                  <a:ext uri="{FF2B5EF4-FFF2-40B4-BE49-F238E27FC236}">
                    <a16:creationId xmlns:a16="http://schemas.microsoft.com/office/drawing/2014/main" id="{19A2A3A8-5075-8F42-B9A7-4A147635409D}"/>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grpSp>
            <p:nvGrpSpPr>
              <p:cNvPr id="89" name="Group 88">
                <a:extLst>
                  <a:ext uri="{FF2B5EF4-FFF2-40B4-BE49-F238E27FC236}">
                    <a16:creationId xmlns:a16="http://schemas.microsoft.com/office/drawing/2014/main" id="{5749B573-70AC-2D4A-8A9E-10D54AAECEAB}"/>
                  </a:ext>
                </a:extLst>
              </p:cNvPr>
              <p:cNvGrpSpPr/>
              <p:nvPr/>
            </p:nvGrpSpPr>
            <p:grpSpPr>
              <a:xfrm>
                <a:off x="3906167" y="4047050"/>
                <a:ext cx="1671281" cy="539042"/>
                <a:chOff x="1320274" y="4580303"/>
                <a:chExt cx="1671281" cy="467246"/>
              </a:xfrm>
              <a:grpFill/>
            </p:grpSpPr>
            <p:sp>
              <p:nvSpPr>
                <p:cNvPr id="104" name="Freeform 860">
                  <a:extLst>
                    <a:ext uri="{FF2B5EF4-FFF2-40B4-BE49-F238E27FC236}">
                      <a16:creationId xmlns:a16="http://schemas.microsoft.com/office/drawing/2014/main" id="{A3875E8A-FB50-DC45-A422-23762D4B1178}"/>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105" name="Rectangle 864">
                  <a:extLst>
                    <a:ext uri="{FF2B5EF4-FFF2-40B4-BE49-F238E27FC236}">
                      <a16:creationId xmlns:a16="http://schemas.microsoft.com/office/drawing/2014/main" id="{03DB3F68-D874-BC4C-ABF8-1070087F47DA}"/>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ctr"/>
                <a:lstStyle/>
                <a:p>
                  <a:pPr algn="ctr"/>
                  <a:r>
                    <a:rPr lang="en-US" sz="1700" dirty="0">
                      <a:latin typeface="Calibri"/>
                      <a:ea typeface="Calibri"/>
                      <a:cs typeface="Calibri"/>
                    </a:rPr>
                    <a:t>r2</a:t>
                  </a:r>
                </a:p>
              </p:txBody>
            </p:sp>
            <p:sp>
              <p:nvSpPr>
                <p:cNvPr id="106" name="Freeform 865">
                  <a:extLst>
                    <a:ext uri="{FF2B5EF4-FFF2-40B4-BE49-F238E27FC236}">
                      <a16:creationId xmlns:a16="http://schemas.microsoft.com/office/drawing/2014/main" id="{11D65FC9-FB40-6149-8501-61A1ADF1E028}"/>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107" name="Freeform 866">
                  <a:extLst>
                    <a:ext uri="{FF2B5EF4-FFF2-40B4-BE49-F238E27FC236}">
                      <a16:creationId xmlns:a16="http://schemas.microsoft.com/office/drawing/2014/main" id="{3F7FD063-E99E-6748-95AF-F2D05E1A4218}"/>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grpSp>
          <p:grpSp>
            <p:nvGrpSpPr>
              <p:cNvPr id="90" name="Group 89">
                <a:extLst>
                  <a:ext uri="{FF2B5EF4-FFF2-40B4-BE49-F238E27FC236}">
                    <a16:creationId xmlns:a16="http://schemas.microsoft.com/office/drawing/2014/main" id="{0CC19093-B8AD-544B-8A55-3A0E4D97DC4E}"/>
                  </a:ext>
                </a:extLst>
              </p:cNvPr>
              <p:cNvGrpSpPr/>
              <p:nvPr/>
            </p:nvGrpSpPr>
            <p:grpSpPr>
              <a:xfrm>
                <a:off x="4596370" y="3324390"/>
                <a:ext cx="552654" cy="1188720"/>
                <a:chOff x="1823226" y="3235632"/>
                <a:chExt cx="552654" cy="1188720"/>
              </a:xfrm>
              <a:grpFill/>
            </p:grpSpPr>
            <p:sp>
              <p:nvSpPr>
                <p:cNvPr id="91" name="Oval 878">
                  <a:extLst>
                    <a:ext uri="{FF2B5EF4-FFF2-40B4-BE49-F238E27FC236}">
                      <a16:creationId xmlns:a16="http://schemas.microsoft.com/office/drawing/2014/main" id="{4EAA53BD-4D9B-CA4E-9AEE-352B6E2DEF02}"/>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92" name="Rectangle 880">
                  <a:extLst>
                    <a:ext uri="{FF2B5EF4-FFF2-40B4-BE49-F238E27FC236}">
                      <a16:creationId xmlns:a16="http://schemas.microsoft.com/office/drawing/2014/main" id="{A379751F-AB5E-AC41-B2CD-7BEF4E2E8755}"/>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sz="1700" dirty="0">
                    <a:latin typeface="Calibri"/>
                    <a:ea typeface="Calibri"/>
                    <a:cs typeface="Calibri"/>
                  </a:endParaRPr>
                </a:p>
              </p:txBody>
            </p:sp>
            <p:sp>
              <p:nvSpPr>
                <p:cNvPr id="93" name="Oval 878">
                  <a:extLst>
                    <a:ext uri="{FF2B5EF4-FFF2-40B4-BE49-F238E27FC236}">
                      <a16:creationId xmlns:a16="http://schemas.microsoft.com/office/drawing/2014/main" id="{0F0D95B7-75E2-8D43-B1F8-1520A2BA1EC1}"/>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94" name="Line 881">
                  <a:extLst>
                    <a:ext uri="{FF2B5EF4-FFF2-40B4-BE49-F238E27FC236}">
                      <a16:creationId xmlns:a16="http://schemas.microsoft.com/office/drawing/2014/main" id="{73F72C2A-E8E8-924B-9A54-F2C7485AC671}"/>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95" name="Line 882">
                  <a:extLst>
                    <a:ext uri="{FF2B5EF4-FFF2-40B4-BE49-F238E27FC236}">
                      <a16:creationId xmlns:a16="http://schemas.microsoft.com/office/drawing/2014/main" id="{20A89811-B899-0E42-B5D5-40244D968565}"/>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96" name="Rectangle 880">
                  <a:extLst>
                    <a:ext uri="{FF2B5EF4-FFF2-40B4-BE49-F238E27FC236}">
                      <a16:creationId xmlns:a16="http://schemas.microsoft.com/office/drawing/2014/main" id="{64440E1A-90D0-8C45-A388-A800F004AF66}"/>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sz="1700" dirty="0">
                    <a:latin typeface="Calibri"/>
                    <a:ea typeface="Calibri"/>
                    <a:cs typeface="Calibri"/>
                  </a:endParaRPr>
                </a:p>
              </p:txBody>
            </p:sp>
            <p:sp>
              <p:nvSpPr>
                <p:cNvPr id="97" name="Oval 878">
                  <a:extLst>
                    <a:ext uri="{FF2B5EF4-FFF2-40B4-BE49-F238E27FC236}">
                      <a16:creationId xmlns:a16="http://schemas.microsoft.com/office/drawing/2014/main" id="{A3BD2BB7-3789-EA4D-825E-55FDBC5C7390}"/>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98" name="Line 882">
                  <a:extLst>
                    <a:ext uri="{FF2B5EF4-FFF2-40B4-BE49-F238E27FC236}">
                      <a16:creationId xmlns:a16="http://schemas.microsoft.com/office/drawing/2014/main" id="{580C21AF-F56F-AD44-AB4A-1CA60287EB33}"/>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99" name="Line 882">
                  <a:extLst>
                    <a:ext uri="{FF2B5EF4-FFF2-40B4-BE49-F238E27FC236}">
                      <a16:creationId xmlns:a16="http://schemas.microsoft.com/office/drawing/2014/main" id="{FEBFBD70-784A-164C-982C-654F3D198882}"/>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100" name="Line 884">
                  <a:extLst>
                    <a:ext uri="{FF2B5EF4-FFF2-40B4-BE49-F238E27FC236}">
                      <a16:creationId xmlns:a16="http://schemas.microsoft.com/office/drawing/2014/main" id="{0C49A297-9A52-8F42-93ED-0012E0051BFF}"/>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p:spPr>
              <p:txBody>
                <a:bodyPr wrap="none" anchor="ctr"/>
                <a:lstStyle/>
                <a:p>
                  <a:endParaRPr lang="en-US" sz="1700" dirty="0">
                    <a:latin typeface="Calibri"/>
                    <a:ea typeface="Calibri"/>
                    <a:cs typeface="Calibri"/>
                  </a:endParaRPr>
                </a:p>
              </p:txBody>
            </p:sp>
            <p:sp>
              <p:nvSpPr>
                <p:cNvPr id="101" name="Oval 885">
                  <a:extLst>
                    <a:ext uri="{FF2B5EF4-FFF2-40B4-BE49-F238E27FC236}">
                      <a16:creationId xmlns:a16="http://schemas.microsoft.com/office/drawing/2014/main" id="{11198E1A-F722-F64C-B40D-460A94FB7392}"/>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102" name="Line 881">
                  <a:extLst>
                    <a:ext uri="{FF2B5EF4-FFF2-40B4-BE49-F238E27FC236}">
                      <a16:creationId xmlns:a16="http://schemas.microsoft.com/office/drawing/2014/main" id="{ABF55694-FC0A-3B4E-B207-852077C514A9}"/>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103" name="Line 882">
                  <a:extLst>
                    <a:ext uri="{FF2B5EF4-FFF2-40B4-BE49-F238E27FC236}">
                      <a16:creationId xmlns:a16="http://schemas.microsoft.com/office/drawing/2014/main" id="{672F3084-4E8A-8B43-A482-3E23E1255C95}"/>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grpSp>
        </p:grpSp>
        <p:grpSp>
          <p:nvGrpSpPr>
            <p:cNvPr id="74" name="Group 73">
              <a:extLst>
                <a:ext uri="{FF2B5EF4-FFF2-40B4-BE49-F238E27FC236}">
                  <a16:creationId xmlns:a16="http://schemas.microsoft.com/office/drawing/2014/main" id="{C5E89D45-FFE7-2447-9063-7C8DAD37B3B8}"/>
                </a:ext>
              </a:extLst>
            </p:cNvPr>
            <p:cNvGrpSpPr/>
            <p:nvPr/>
          </p:nvGrpSpPr>
          <p:grpSpPr>
            <a:xfrm>
              <a:off x="4709156" y="5732193"/>
              <a:ext cx="538242" cy="343668"/>
              <a:chOff x="1012668" y="989071"/>
              <a:chExt cx="747559" cy="477316"/>
            </a:xfrm>
          </p:grpSpPr>
          <p:sp>
            <p:nvSpPr>
              <p:cNvPr id="80" name="Line 853">
                <a:extLst>
                  <a:ext uri="{FF2B5EF4-FFF2-40B4-BE49-F238E27FC236}">
                    <a16:creationId xmlns:a16="http://schemas.microsoft.com/office/drawing/2014/main" id="{47346255-89C4-AB40-94B7-3F73EEB41BB1}"/>
                  </a:ext>
                </a:extLst>
              </p:cNvPr>
              <p:cNvSpPr>
                <a:spLocks noChangeShapeType="1"/>
              </p:cNvSpPr>
              <p:nvPr/>
            </p:nvSpPr>
            <p:spPr bwMode="auto">
              <a:xfrm>
                <a:off x="1012668" y="1144719"/>
                <a:ext cx="600569" cy="7151"/>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 xmlns:a14="http://schemas.microsoft.com/office/drawing/2010/main">
                    <a:noFill/>
                  </a14:hiddenFill>
                </a:ext>
              </a:extLst>
            </p:spPr>
            <p:txBody>
              <a:bodyPr wrap="none" anchor="ctr">
                <a:flatTx/>
              </a:bodyPr>
              <a:lstStyle/>
              <a:p>
                <a:endParaRPr lang="en-US" sz="1700" dirty="0">
                  <a:latin typeface="Calibri"/>
                  <a:ea typeface="Times New Roman"/>
                  <a:cs typeface="Times New Roman"/>
                </a:endParaRPr>
              </a:p>
            </p:txBody>
          </p:sp>
          <p:sp>
            <p:nvSpPr>
              <p:cNvPr id="81" name="Rectangle 876">
                <a:extLst>
                  <a:ext uri="{FF2B5EF4-FFF2-40B4-BE49-F238E27FC236}">
                    <a16:creationId xmlns:a16="http://schemas.microsoft.com/office/drawing/2014/main" id="{760CD9DD-7DA3-4E49-A66F-A508B1CFD96F}"/>
                  </a:ext>
                </a:extLst>
              </p:cNvPr>
              <p:cNvSpPr>
                <a:spLocks noChangeAspect="1" noChangeArrowheads="1"/>
              </p:cNvSpPr>
              <p:nvPr/>
            </p:nvSpPr>
            <p:spPr bwMode="auto">
              <a:xfrm>
                <a:off x="1059818" y="991305"/>
                <a:ext cx="90" cy="363347"/>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ctr">
                <a:spAutoFit/>
              </a:bodyPr>
              <a:lstStyle/>
              <a:p>
                <a:endParaRPr lang="en-US" sz="1700" dirty="0">
                  <a:latin typeface="Calibri"/>
                  <a:ea typeface="Times New Roman"/>
                  <a:cs typeface="Calibri"/>
                </a:endParaRPr>
              </a:p>
            </p:txBody>
          </p:sp>
          <p:sp>
            <p:nvSpPr>
              <p:cNvPr id="82" name="Rectangle 873">
                <a:extLst>
                  <a:ext uri="{FF2B5EF4-FFF2-40B4-BE49-F238E27FC236}">
                    <a16:creationId xmlns:a16="http://schemas.microsoft.com/office/drawing/2014/main" id="{D50930E6-A8A8-F449-B946-9E852462FD4D}"/>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sz="1700" dirty="0">
                    <a:latin typeface="Calibri"/>
                    <a:ea typeface="Times New Roman"/>
                    <a:cs typeface="Calibri"/>
                  </a:rPr>
                  <a:t>c2</a:t>
                </a:r>
              </a:p>
            </p:txBody>
          </p:sp>
          <p:sp>
            <p:nvSpPr>
              <p:cNvPr id="83" name="Freeform 875">
                <a:extLst>
                  <a:ext uri="{FF2B5EF4-FFF2-40B4-BE49-F238E27FC236}">
                    <a16:creationId xmlns:a16="http://schemas.microsoft.com/office/drawing/2014/main" id="{81E597D9-6518-9542-8B1C-BCECD41D9DAE}"/>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ctr"/>
              <a:lstStyle/>
              <a:p>
                <a:endParaRPr lang="en-US" sz="1700" dirty="0">
                  <a:latin typeface="Calibri"/>
                  <a:ea typeface="Times New Roman"/>
                  <a:cs typeface="Times New Roman"/>
                </a:endParaRPr>
              </a:p>
            </p:txBody>
          </p:sp>
        </p:grpSp>
        <p:grpSp>
          <p:nvGrpSpPr>
            <p:cNvPr id="75" name="Group 74">
              <a:extLst>
                <a:ext uri="{FF2B5EF4-FFF2-40B4-BE49-F238E27FC236}">
                  <a16:creationId xmlns:a16="http://schemas.microsoft.com/office/drawing/2014/main" id="{1ED5A204-01A5-DD47-9E06-8D14D9862911}"/>
                </a:ext>
              </a:extLst>
            </p:cNvPr>
            <p:cNvGrpSpPr/>
            <p:nvPr/>
          </p:nvGrpSpPr>
          <p:grpSpPr>
            <a:xfrm>
              <a:off x="5144406" y="5732193"/>
              <a:ext cx="538242" cy="343668"/>
              <a:chOff x="1012668" y="989071"/>
              <a:chExt cx="747559" cy="477316"/>
            </a:xfrm>
          </p:grpSpPr>
          <p:sp>
            <p:nvSpPr>
              <p:cNvPr id="76" name="Line 853">
                <a:extLst>
                  <a:ext uri="{FF2B5EF4-FFF2-40B4-BE49-F238E27FC236}">
                    <a16:creationId xmlns:a16="http://schemas.microsoft.com/office/drawing/2014/main" id="{C730FDBB-6147-464A-B80B-5D41A57A0C9D}"/>
                  </a:ext>
                </a:extLst>
              </p:cNvPr>
              <p:cNvSpPr>
                <a:spLocks noChangeShapeType="1"/>
              </p:cNvSpPr>
              <p:nvPr/>
            </p:nvSpPr>
            <p:spPr bwMode="auto">
              <a:xfrm>
                <a:off x="1012668" y="1144719"/>
                <a:ext cx="600569" cy="7151"/>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 xmlns:a14="http://schemas.microsoft.com/office/drawing/2010/main">
                    <a:noFill/>
                  </a14:hiddenFill>
                </a:ext>
              </a:extLst>
            </p:spPr>
            <p:txBody>
              <a:bodyPr wrap="none" anchor="ctr">
                <a:flatTx/>
              </a:bodyPr>
              <a:lstStyle/>
              <a:p>
                <a:endParaRPr lang="en-US" sz="1700" dirty="0">
                  <a:latin typeface="Calibri"/>
                  <a:ea typeface="Times New Roman"/>
                  <a:cs typeface="Times New Roman"/>
                </a:endParaRPr>
              </a:p>
            </p:txBody>
          </p:sp>
          <p:sp>
            <p:nvSpPr>
              <p:cNvPr id="77" name="Rectangle 876">
                <a:extLst>
                  <a:ext uri="{FF2B5EF4-FFF2-40B4-BE49-F238E27FC236}">
                    <a16:creationId xmlns:a16="http://schemas.microsoft.com/office/drawing/2014/main" id="{810D47A3-206E-1449-9002-A23CD7E0AE91}"/>
                  </a:ext>
                </a:extLst>
              </p:cNvPr>
              <p:cNvSpPr>
                <a:spLocks noChangeAspect="1" noChangeArrowheads="1"/>
              </p:cNvSpPr>
              <p:nvPr/>
            </p:nvSpPr>
            <p:spPr bwMode="auto">
              <a:xfrm>
                <a:off x="1059818" y="991305"/>
                <a:ext cx="90" cy="363347"/>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ctr">
                <a:spAutoFit/>
              </a:bodyPr>
              <a:lstStyle/>
              <a:p>
                <a:endParaRPr lang="en-US" sz="1700" dirty="0">
                  <a:latin typeface="Calibri"/>
                  <a:ea typeface="Times New Roman"/>
                  <a:cs typeface="Calibri"/>
                </a:endParaRPr>
              </a:p>
            </p:txBody>
          </p:sp>
          <p:sp>
            <p:nvSpPr>
              <p:cNvPr id="78" name="Rectangle 873">
                <a:extLst>
                  <a:ext uri="{FF2B5EF4-FFF2-40B4-BE49-F238E27FC236}">
                    <a16:creationId xmlns:a16="http://schemas.microsoft.com/office/drawing/2014/main" id="{03D59A4E-9B1D-5241-9A69-DEE0D2F1D342}"/>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sz="1700" dirty="0">
                    <a:latin typeface="Calibri"/>
                    <a:ea typeface="Times New Roman"/>
                    <a:cs typeface="Calibri"/>
                  </a:rPr>
                  <a:t>c3</a:t>
                </a:r>
              </a:p>
            </p:txBody>
          </p:sp>
          <p:sp>
            <p:nvSpPr>
              <p:cNvPr id="79" name="Freeform 875">
                <a:extLst>
                  <a:ext uri="{FF2B5EF4-FFF2-40B4-BE49-F238E27FC236}">
                    <a16:creationId xmlns:a16="http://schemas.microsoft.com/office/drawing/2014/main" id="{7E647798-C2EF-EF40-99FD-0B683AE5C087}"/>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ctr"/>
              <a:lstStyle/>
              <a:p>
                <a:endParaRPr lang="en-US" sz="1700" dirty="0">
                  <a:latin typeface="Calibri"/>
                  <a:ea typeface="Times New Roman"/>
                  <a:cs typeface="Times New Roman"/>
                </a:endParaRPr>
              </a:p>
            </p:txBody>
          </p:sp>
        </p:grpSp>
      </p:grpSp>
      <p:grpSp>
        <p:nvGrpSpPr>
          <p:cNvPr id="150" name="Group 149">
            <a:extLst>
              <a:ext uri="{FF2B5EF4-FFF2-40B4-BE49-F238E27FC236}">
                <a16:creationId xmlns:a16="http://schemas.microsoft.com/office/drawing/2014/main" id="{18B29A38-4583-9C4E-8875-D4AA0821F411}"/>
              </a:ext>
            </a:extLst>
          </p:cNvPr>
          <p:cNvGrpSpPr>
            <a:grpSpLocks noChangeAspect="1"/>
          </p:cNvGrpSpPr>
          <p:nvPr/>
        </p:nvGrpSpPr>
        <p:grpSpPr>
          <a:xfrm>
            <a:off x="5204787" y="4046999"/>
            <a:ext cx="2657242" cy="1147446"/>
            <a:chOff x="5323352" y="4678231"/>
            <a:chExt cx="2952491" cy="1274940"/>
          </a:xfrm>
        </p:grpSpPr>
        <p:grpSp>
          <p:nvGrpSpPr>
            <p:cNvPr id="151" name="Group 150">
              <a:extLst>
                <a:ext uri="{FF2B5EF4-FFF2-40B4-BE49-F238E27FC236}">
                  <a16:creationId xmlns:a16="http://schemas.microsoft.com/office/drawing/2014/main" id="{F58EFBE2-C6F1-3C4F-B029-FA0C4311BDCC}"/>
                </a:ext>
              </a:extLst>
            </p:cNvPr>
            <p:cNvGrpSpPr/>
            <p:nvPr/>
          </p:nvGrpSpPr>
          <p:grpSpPr>
            <a:xfrm>
              <a:off x="7288292" y="5578688"/>
              <a:ext cx="987551" cy="367987"/>
              <a:chOff x="8801532" y="4013715"/>
              <a:chExt cx="1371600" cy="511093"/>
            </a:xfrm>
          </p:grpSpPr>
          <p:sp>
            <p:nvSpPr>
              <p:cNvPr id="190" name="Lightning Bolt 189">
                <a:extLst>
                  <a:ext uri="{FF2B5EF4-FFF2-40B4-BE49-F238E27FC236}">
                    <a16:creationId xmlns:a16="http://schemas.microsoft.com/office/drawing/2014/main" id="{B0DC0B5E-37FC-5148-A400-5E3D2C4ECABD}"/>
                  </a:ext>
                </a:extLst>
              </p:cNvPr>
              <p:cNvSpPr/>
              <p:nvPr/>
            </p:nvSpPr>
            <p:spPr>
              <a:xfrm rot="19965343">
                <a:off x="9139183" y="4118408"/>
                <a:ext cx="619075" cy="406400"/>
              </a:xfrm>
              <a:prstGeom prst="lightningBolt">
                <a:avLst/>
              </a:prstGeom>
              <a:solidFill>
                <a:srgbClr val="CDC9C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1" name="Freeform 860">
                <a:extLst>
                  <a:ext uri="{FF2B5EF4-FFF2-40B4-BE49-F238E27FC236}">
                    <a16:creationId xmlns:a16="http://schemas.microsoft.com/office/drawing/2014/main" id="{B25B0D62-533A-7C43-8481-5E58B92A9F96}"/>
                  </a:ext>
                </a:extLst>
              </p:cNvPr>
              <p:cNvSpPr>
                <a:spLocks/>
              </p:cNvSpPr>
              <p:nvPr/>
            </p:nvSpPr>
            <p:spPr bwMode="auto">
              <a:xfrm>
                <a:off x="8801532" y="4026280"/>
                <a:ext cx="1371600" cy="32004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cxnSp>
            <p:nvCxnSpPr>
              <p:cNvPr id="192" name="Straight Connector 191">
                <a:extLst>
                  <a:ext uri="{FF2B5EF4-FFF2-40B4-BE49-F238E27FC236}">
                    <a16:creationId xmlns:a16="http://schemas.microsoft.com/office/drawing/2014/main" id="{64CEF089-EC54-6144-8CCD-F405002F3367}"/>
                  </a:ext>
                </a:extLst>
              </p:cNvPr>
              <p:cNvCxnSpPr/>
              <p:nvPr/>
            </p:nvCxnSpPr>
            <p:spPr>
              <a:xfrm>
                <a:off x="9047075" y="4017699"/>
                <a:ext cx="1124712"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93" name="Straight Connector 192">
                <a:extLst>
                  <a:ext uri="{FF2B5EF4-FFF2-40B4-BE49-F238E27FC236}">
                    <a16:creationId xmlns:a16="http://schemas.microsoft.com/office/drawing/2014/main" id="{7FFC6065-57BF-AE46-BB3B-304F58B47D91}"/>
                  </a:ext>
                </a:extLst>
              </p:cNvPr>
              <p:cNvCxnSpPr/>
              <p:nvPr/>
            </p:nvCxnSpPr>
            <p:spPr>
              <a:xfrm flipV="1">
                <a:off x="9829800" y="4013715"/>
                <a:ext cx="341987" cy="332605"/>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94" name="Straight Connector 193">
                <a:extLst>
                  <a:ext uri="{FF2B5EF4-FFF2-40B4-BE49-F238E27FC236}">
                    <a16:creationId xmlns:a16="http://schemas.microsoft.com/office/drawing/2014/main" id="{244C5B91-3D35-9E40-82C5-D33EB88BCAFC}"/>
                  </a:ext>
                </a:extLst>
              </p:cNvPr>
              <p:cNvCxnSpPr>
                <a:cxnSpLocks/>
              </p:cNvCxnSpPr>
              <p:nvPr/>
            </p:nvCxnSpPr>
            <p:spPr>
              <a:xfrm>
                <a:off x="8997725" y="4349095"/>
                <a:ext cx="261014"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52" name="Group 151">
              <a:extLst>
                <a:ext uri="{FF2B5EF4-FFF2-40B4-BE49-F238E27FC236}">
                  <a16:creationId xmlns:a16="http://schemas.microsoft.com/office/drawing/2014/main" id="{F44C2E87-03B5-9E47-B2C3-4130C4E0E985}"/>
                </a:ext>
              </a:extLst>
            </p:cNvPr>
            <p:cNvGrpSpPr/>
            <p:nvPr/>
          </p:nvGrpSpPr>
          <p:grpSpPr>
            <a:xfrm>
              <a:off x="5323352" y="5509529"/>
              <a:ext cx="1253855" cy="443642"/>
              <a:chOff x="6504246" y="3854161"/>
              <a:chExt cx="1741467" cy="616169"/>
            </a:xfrm>
          </p:grpSpPr>
          <p:grpSp>
            <p:nvGrpSpPr>
              <p:cNvPr id="184" name="Group 183">
                <a:extLst>
                  <a:ext uri="{FF2B5EF4-FFF2-40B4-BE49-F238E27FC236}">
                    <a16:creationId xmlns:a16="http://schemas.microsoft.com/office/drawing/2014/main" id="{5591E12A-36E3-5F46-AD30-6AAB7D27303F}"/>
                  </a:ext>
                </a:extLst>
              </p:cNvPr>
              <p:cNvGrpSpPr/>
              <p:nvPr/>
            </p:nvGrpSpPr>
            <p:grpSpPr>
              <a:xfrm>
                <a:off x="6504246" y="3854161"/>
                <a:ext cx="1589458" cy="616169"/>
                <a:chOff x="6135946" y="3854161"/>
                <a:chExt cx="1589458" cy="616169"/>
              </a:xfrm>
            </p:grpSpPr>
            <p:sp>
              <p:nvSpPr>
                <p:cNvPr id="186" name="Lightning Bolt 185">
                  <a:extLst>
                    <a:ext uri="{FF2B5EF4-FFF2-40B4-BE49-F238E27FC236}">
                      <a16:creationId xmlns:a16="http://schemas.microsoft.com/office/drawing/2014/main" id="{B12B9511-431B-CE43-80F6-3E0FFEA603FE}"/>
                    </a:ext>
                  </a:extLst>
                </p:cNvPr>
                <p:cNvSpPr/>
                <p:nvPr/>
              </p:nvSpPr>
              <p:spPr>
                <a:xfrm rot="19965343">
                  <a:off x="6135946" y="4063930"/>
                  <a:ext cx="760257" cy="406400"/>
                </a:xfrm>
                <a:prstGeom prst="lightningBolt">
                  <a:avLst/>
                </a:prstGeom>
                <a:solidFill>
                  <a:srgbClr val="CDC9C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87" name="Straight Connector 186">
                  <a:extLst>
                    <a:ext uri="{FF2B5EF4-FFF2-40B4-BE49-F238E27FC236}">
                      <a16:creationId xmlns:a16="http://schemas.microsoft.com/office/drawing/2014/main" id="{5C8CD174-A50B-404F-9E0D-B8C580DC7C03}"/>
                    </a:ext>
                  </a:extLst>
                </p:cNvPr>
                <p:cNvCxnSpPr/>
                <p:nvPr/>
              </p:nvCxnSpPr>
              <p:spPr>
                <a:xfrm>
                  <a:off x="6591548" y="3854161"/>
                  <a:ext cx="113385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88" name="Straight Connector 187">
                  <a:extLst>
                    <a:ext uri="{FF2B5EF4-FFF2-40B4-BE49-F238E27FC236}">
                      <a16:creationId xmlns:a16="http://schemas.microsoft.com/office/drawing/2014/main" id="{6D449B5C-B8B0-604F-BAE2-D3C6CD240BE4}"/>
                    </a:ext>
                  </a:extLst>
                </p:cNvPr>
                <p:cNvCxnSpPr>
                  <a:cxnSpLocks noChangeAspect="1"/>
                </p:cNvCxnSpPr>
                <p:nvPr/>
              </p:nvCxnSpPr>
              <p:spPr>
                <a:xfrm flipV="1">
                  <a:off x="6173361" y="3859976"/>
                  <a:ext cx="423087" cy="41148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89" name="Straight Connector 188">
                  <a:extLst>
                    <a:ext uri="{FF2B5EF4-FFF2-40B4-BE49-F238E27FC236}">
                      <a16:creationId xmlns:a16="http://schemas.microsoft.com/office/drawing/2014/main" id="{F0315AAA-FC01-D544-A029-8899C37EFB18}"/>
                    </a:ext>
                  </a:extLst>
                </p:cNvPr>
                <p:cNvCxnSpPr>
                  <a:cxnSpLocks/>
                </p:cNvCxnSpPr>
                <p:nvPr/>
              </p:nvCxnSpPr>
              <p:spPr>
                <a:xfrm>
                  <a:off x="6901786" y="4296856"/>
                  <a:ext cx="261014"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185" name="Freeform 860">
                <a:extLst>
                  <a:ext uri="{FF2B5EF4-FFF2-40B4-BE49-F238E27FC236}">
                    <a16:creationId xmlns:a16="http://schemas.microsoft.com/office/drawing/2014/main" id="{8CC32F3F-2998-3D4A-905D-22163C0662F2}"/>
                  </a:ext>
                </a:extLst>
              </p:cNvPr>
              <p:cNvSpPr>
                <a:spLocks/>
              </p:cNvSpPr>
              <p:nvPr/>
            </p:nvSpPr>
            <p:spPr bwMode="auto">
              <a:xfrm>
                <a:off x="6522378" y="3865501"/>
                <a:ext cx="1723335" cy="42976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sp>
          <p:nvSpPr>
            <p:cNvPr id="153" name="Line 853">
              <a:extLst>
                <a:ext uri="{FF2B5EF4-FFF2-40B4-BE49-F238E27FC236}">
                  <a16:creationId xmlns:a16="http://schemas.microsoft.com/office/drawing/2014/main" id="{80BC7707-5676-494D-9805-5578761F3E6C}"/>
                </a:ext>
              </a:extLst>
            </p:cNvPr>
            <p:cNvSpPr>
              <a:spLocks noChangeShapeType="1"/>
            </p:cNvSpPr>
            <p:nvPr/>
          </p:nvSpPr>
          <p:spPr bwMode="auto">
            <a:xfrm>
              <a:off x="5967843" y="5947252"/>
              <a:ext cx="1316735"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ea typeface="Times New Roman"/>
                  <a:cs typeface="Times New Roman"/>
                </a:rPr>
                <a:t>          d3</a:t>
              </a:r>
            </a:p>
          </p:txBody>
        </p:sp>
        <p:grpSp>
          <p:nvGrpSpPr>
            <p:cNvPr id="154" name="Group 153">
              <a:extLst>
                <a:ext uri="{FF2B5EF4-FFF2-40B4-BE49-F238E27FC236}">
                  <a16:creationId xmlns:a16="http://schemas.microsoft.com/office/drawing/2014/main" id="{F7F18DC2-3218-A44F-A1A5-74CFC72D8C24}"/>
                </a:ext>
              </a:extLst>
            </p:cNvPr>
            <p:cNvGrpSpPr/>
            <p:nvPr/>
          </p:nvGrpSpPr>
          <p:grpSpPr>
            <a:xfrm>
              <a:off x="6377267" y="4678231"/>
              <a:ext cx="1203321" cy="1021208"/>
              <a:chOff x="3906167" y="3324390"/>
              <a:chExt cx="1671281" cy="1418344"/>
            </a:xfrm>
            <a:solidFill>
              <a:srgbClr val="93D2FE"/>
            </a:solidFill>
          </p:grpSpPr>
          <p:sp>
            <p:nvSpPr>
              <p:cNvPr id="160" name="Oval 859">
                <a:extLst>
                  <a:ext uri="{FF2B5EF4-FFF2-40B4-BE49-F238E27FC236}">
                    <a16:creationId xmlns:a16="http://schemas.microsoft.com/office/drawing/2014/main" id="{65313D1C-F907-5642-90ED-048B816398A5}"/>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61" name="Oval 861">
                <a:extLst>
                  <a:ext uri="{FF2B5EF4-FFF2-40B4-BE49-F238E27FC236}">
                    <a16:creationId xmlns:a16="http://schemas.microsoft.com/office/drawing/2014/main" id="{474EE5F8-366D-034E-A545-09343EC9ED23}"/>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62" name="Oval 862">
                <a:extLst>
                  <a:ext uri="{FF2B5EF4-FFF2-40B4-BE49-F238E27FC236}">
                    <a16:creationId xmlns:a16="http://schemas.microsoft.com/office/drawing/2014/main" id="{1A2F7D72-1014-034B-9D58-AD91F5078FD5}"/>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63" name="Oval 863">
                <a:extLst>
                  <a:ext uri="{FF2B5EF4-FFF2-40B4-BE49-F238E27FC236}">
                    <a16:creationId xmlns:a16="http://schemas.microsoft.com/office/drawing/2014/main" id="{F21CDF7A-D57D-E643-82A3-896E6672939A}"/>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64" name="Oval 863">
                <a:extLst>
                  <a:ext uri="{FF2B5EF4-FFF2-40B4-BE49-F238E27FC236}">
                    <a16:creationId xmlns:a16="http://schemas.microsoft.com/office/drawing/2014/main" id="{DB054F84-587E-9E43-B217-006305645F7E}"/>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grpSp>
            <p:nvGrpSpPr>
              <p:cNvPr id="165" name="Group 164">
                <a:extLst>
                  <a:ext uri="{FF2B5EF4-FFF2-40B4-BE49-F238E27FC236}">
                    <a16:creationId xmlns:a16="http://schemas.microsoft.com/office/drawing/2014/main" id="{927342D7-E495-9F42-9FAE-0271A0526E95}"/>
                  </a:ext>
                </a:extLst>
              </p:cNvPr>
              <p:cNvGrpSpPr/>
              <p:nvPr/>
            </p:nvGrpSpPr>
            <p:grpSpPr>
              <a:xfrm>
                <a:off x="3906167" y="4047050"/>
                <a:ext cx="1671281" cy="539042"/>
                <a:chOff x="1320274" y="4580303"/>
                <a:chExt cx="1671281" cy="467246"/>
              </a:xfrm>
              <a:grpFill/>
            </p:grpSpPr>
            <p:sp>
              <p:nvSpPr>
                <p:cNvPr id="180" name="Freeform 860">
                  <a:extLst>
                    <a:ext uri="{FF2B5EF4-FFF2-40B4-BE49-F238E27FC236}">
                      <a16:creationId xmlns:a16="http://schemas.microsoft.com/office/drawing/2014/main" id="{F06CE919-B5F2-0F4A-9C3F-6A91DFBC050E}"/>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81" name="Rectangle 864">
                  <a:extLst>
                    <a:ext uri="{FF2B5EF4-FFF2-40B4-BE49-F238E27FC236}">
                      <a16:creationId xmlns:a16="http://schemas.microsoft.com/office/drawing/2014/main" id="{5CB7171E-E801-814F-BB92-E716B2CC949A}"/>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ctr"/>
                <a:lstStyle/>
                <a:p>
                  <a:pPr algn="ctr"/>
                  <a:r>
                    <a:rPr lang="en-US" dirty="0">
                      <a:latin typeface="Calibri"/>
                      <a:ea typeface="Calibri"/>
                      <a:cs typeface="Calibri"/>
                    </a:rPr>
                    <a:t>r1</a:t>
                  </a:r>
                </a:p>
              </p:txBody>
            </p:sp>
            <p:sp>
              <p:nvSpPr>
                <p:cNvPr id="182" name="Freeform 865">
                  <a:extLst>
                    <a:ext uri="{FF2B5EF4-FFF2-40B4-BE49-F238E27FC236}">
                      <a16:creationId xmlns:a16="http://schemas.microsoft.com/office/drawing/2014/main" id="{FC2BEE09-D4B1-2E43-A512-6E1F18E63D87}"/>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83" name="Freeform 866">
                  <a:extLst>
                    <a:ext uri="{FF2B5EF4-FFF2-40B4-BE49-F238E27FC236}">
                      <a16:creationId xmlns:a16="http://schemas.microsoft.com/office/drawing/2014/main" id="{0B1A1C64-C309-3B4D-8C59-96D30433249F}"/>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grpSp>
          <p:grpSp>
            <p:nvGrpSpPr>
              <p:cNvPr id="166" name="Group 165">
                <a:extLst>
                  <a:ext uri="{FF2B5EF4-FFF2-40B4-BE49-F238E27FC236}">
                    <a16:creationId xmlns:a16="http://schemas.microsoft.com/office/drawing/2014/main" id="{536C6E5C-3A13-3746-BD74-AEE04A2F1872}"/>
                  </a:ext>
                </a:extLst>
              </p:cNvPr>
              <p:cNvGrpSpPr/>
              <p:nvPr/>
            </p:nvGrpSpPr>
            <p:grpSpPr>
              <a:xfrm>
                <a:off x="4596370" y="3324390"/>
                <a:ext cx="552654" cy="1188720"/>
                <a:chOff x="1823226" y="3235632"/>
                <a:chExt cx="552654" cy="1188720"/>
              </a:xfrm>
              <a:grpFill/>
            </p:grpSpPr>
            <p:sp>
              <p:nvSpPr>
                <p:cNvPr id="167" name="Oval 878">
                  <a:extLst>
                    <a:ext uri="{FF2B5EF4-FFF2-40B4-BE49-F238E27FC236}">
                      <a16:creationId xmlns:a16="http://schemas.microsoft.com/office/drawing/2014/main" id="{D2F36D9B-98D3-4E4A-8B43-F4453AF6FD23}"/>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68" name="Rectangle 880">
                  <a:extLst>
                    <a:ext uri="{FF2B5EF4-FFF2-40B4-BE49-F238E27FC236}">
                      <a16:creationId xmlns:a16="http://schemas.microsoft.com/office/drawing/2014/main" id="{C3E6A242-8FB8-524A-B59B-CD7AB40863ED}"/>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169" name="Oval 878">
                  <a:extLst>
                    <a:ext uri="{FF2B5EF4-FFF2-40B4-BE49-F238E27FC236}">
                      <a16:creationId xmlns:a16="http://schemas.microsoft.com/office/drawing/2014/main" id="{D283906E-604C-5C4A-9719-39C2220D907B}"/>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70" name="Line 881">
                  <a:extLst>
                    <a:ext uri="{FF2B5EF4-FFF2-40B4-BE49-F238E27FC236}">
                      <a16:creationId xmlns:a16="http://schemas.microsoft.com/office/drawing/2014/main" id="{0EF20224-7E3B-C345-BF0E-281EFB753878}"/>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71" name="Line 882">
                  <a:extLst>
                    <a:ext uri="{FF2B5EF4-FFF2-40B4-BE49-F238E27FC236}">
                      <a16:creationId xmlns:a16="http://schemas.microsoft.com/office/drawing/2014/main" id="{129A1F73-3BFA-474B-8BD6-B668840242E8}"/>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72" name="Rectangle 880">
                  <a:extLst>
                    <a:ext uri="{FF2B5EF4-FFF2-40B4-BE49-F238E27FC236}">
                      <a16:creationId xmlns:a16="http://schemas.microsoft.com/office/drawing/2014/main" id="{1793B517-9BC0-F741-8CB4-BB08CB47A743}"/>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173" name="Oval 878">
                  <a:extLst>
                    <a:ext uri="{FF2B5EF4-FFF2-40B4-BE49-F238E27FC236}">
                      <a16:creationId xmlns:a16="http://schemas.microsoft.com/office/drawing/2014/main" id="{188E6E3A-E1DF-AB4B-BEDA-EECE7952458E}"/>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74" name="Line 882">
                  <a:extLst>
                    <a:ext uri="{FF2B5EF4-FFF2-40B4-BE49-F238E27FC236}">
                      <a16:creationId xmlns:a16="http://schemas.microsoft.com/office/drawing/2014/main" id="{04F0E84A-B2FF-6341-A1F8-E2A31C4FADC6}"/>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75" name="Line 882">
                  <a:extLst>
                    <a:ext uri="{FF2B5EF4-FFF2-40B4-BE49-F238E27FC236}">
                      <a16:creationId xmlns:a16="http://schemas.microsoft.com/office/drawing/2014/main" id="{44FE5E3D-8861-8B49-9EF5-351D740F1A8D}"/>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76" name="Line 884">
                  <a:extLst>
                    <a:ext uri="{FF2B5EF4-FFF2-40B4-BE49-F238E27FC236}">
                      <a16:creationId xmlns:a16="http://schemas.microsoft.com/office/drawing/2014/main" id="{5BD5FD70-A8D3-594E-A645-53AC94F048B0}"/>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p:spPr>
              <p:txBody>
                <a:bodyPr wrap="none" anchor="ctr"/>
                <a:lstStyle/>
                <a:p>
                  <a:endParaRPr lang="en-US" dirty="0">
                    <a:latin typeface="Calibri"/>
                    <a:ea typeface="Calibri"/>
                    <a:cs typeface="Calibri"/>
                  </a:endParaRPr>
                </a:p>
              </p:txBody>
            </p:sp>
            <p:sp>
              <p:nvSpPr>
                <p:cNvPr id="177" name="Oval 885">
                  <a:extLst>
                    <a:ext uri="{FF2B5EF4-FFF2-40B4-BE49-F238E27FC236}">
                      <a16:creationId xmlns:a16="http://schemas.microsoft.com/office/drawing/2014/main" id="{2ED0B7DA-96BB-F64B-B41F-3B146A2E20F1}"/>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78" name="Line 881">
                  <a:extLst>
                    <a:ext uri="{FF2B5EF4-FFF2-40B4-BE49-F238E27FC236}">
                      <a16:creationId xmlns:a16="http://schemas.microsoft.com/office/drawing/2014/main" id="{ACF490EF-5166-8C41-8340-2C1C927229F6}"/>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79" name="Line 882">
                  <a:extLst>
                    <a:ext uri="{FF2B5EF4-FFF2-40B4-BE49-F238E27FC236}">
                      <a16:creationId xmlns:a16="http://schemas.microsoft.com/office/drawing/2014/main" id="{5BBB697D-8B74-5D47-A43E-939FB78AA490}"/>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grpSp>
        </p:grpSp>
        <p:grpSp>
          <p:nvGrpSpPr>
            <p:cNvPr id="155" name="Group 154">
              <a:extLst>
                <a:ext uri="{FF2B5EF4-FFF2-40B4-BE49-F238E27FC236}">
                  <a16:creationId xmlns:a16="http://schemas.microsoft.com/office/drawing/2014/main" id="{B0F9D82D-4712-5E48-83C7-B2191FB51DFE}"/>
                </a:ext>
              </a:extLst>
            </p:cNvPr>
            <p:cNvGrpSpPr/>
            <p:nvPr/>
          </p:nvGrpSpPr>
          <p:grpSpPr>
            <a:xfrm>
              <a:off x="6990430" y="5181159"/>
              <a:ext cx="538242" cy="388227"/>
              <a:chOff x="1012668" y="927184"/>
              <a:chExt cx="747559" cy="539203"/>
            </a:xfrm>
          </p:grpSpPr>
          <p:sp>
            <p:nvSpPr>
              <p:cNvPr id="156" name="Line 853">
                <a:extLst>
                  <a:ext uri="{FF2B5EF4-FFF2-40B4-BE49-F238E27FC236}">
                    <a16:creationId xmlns:a16="http://schemas.microsoft.com/office/drawing/2014/main" id="{A52183B2-16E3-0542-A491-8076B9FAC70D}"/>
                  </a:ext>
                </a:extLst>
              </p:cNvPr>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Times New Roman"/>
                </a:endParaRPr>
              </a:p>
            </p:txBody>
          </p:sp>
          <p:sp>
            <p:nvSpPr>
              <p:cNvPr id="157" name="Rectangle 876">
                <a:extLst>
                  <a:ext uri="{FF2B5EF4-FFF2-40B4-BE49-F238E27FC236}">
                    <a16:creationId xmlns:a16="http://schemas.microsoft.com/office/drawing/2014/main" id="{6952820A-0549-8348-8174-6E821A18A391}"/>
                  </a:ext>
                </a:extLst>
              </p:cNvPr>
              <p:cNvSpPr>
                <a:spLocks noChangeAspect="1" noChangeArrowheads="1"/>
              </p:cNvSpPr>
              <p:nvPr/>
            </p:nvSpPr>
            <p:spPr bwMode="auto">
              <a:xfrm>
                <a:off x="1059818" y="927184"/>
                <a:ext cx="100" cy="427467"/>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latin typeface="Calibri"/>
                  <a:ea typeface="Times New Roman"/>
                  <a:cs typeface="Calibri"/>
                </a:endParaRPr>
              </a:p>
            </p:txBody>
          </p:sp>
          <p:sp>
            <p:nvSpPr>
              <p:cNvPr id="158" name="Rectangle 873">
                <a:extLst>
                  <a:ext uri="{FF2B5EF4-FFF2-40B4-BE49-F238E27FC236}">
                    <a16:creationId xmlns:a16="http://schemas.microsoft.com/office/drawing/2014/main" id="{27ACAA70-86A0-334D-80D6-1659E3901991}"/>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dirty="0">
                    <a:latin typeface="Calibri"/>
                    <a:ea typeface="Times New Roman"/>
                    <a:cs typeface="Calibri"/>
                  </a:rPr>
                  <a:t>c1</a:t>
                </a:r>
              </a:p>
            </p:txBody>
          </p:sp>
          <p:sp>
            <p:nvSpPr>
              <p:cNvPr id="159" name="Freeform 875">
                <a:extLst>
                  <a:ext uri="{FF2B5EF4-FFF2-40B4-BE49-F238E27FC236}">
                    <a16:creationId xmlns:a16="http://schemas.microsoft.com/office/drawing/2014/main" id="{5BAD72A6-5022-EC4F-A187-A900B378CD2A}"/>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Times New Roman"/>
                  <a:cs typeface="Times New Roman"/>
                </a:endParaRPr>
              </a:p>
            </p:txBody>
          </p:sp>
        </p:grpSp>
      </p:grpSp>
      <mc:AlternateContent xmlns:mc="http://schemas.openxmlformats.org/markup-compatibility/2006" xmlns:a14="http://schemas.microsoft.com/office/drawing/2010/main">
        <mc:Choice Requires="a14">
          <p:sp>
            <p:nvSpPr>
              <p:cNvPr id="146" name="Rectangle 145">
                <a:extLst>
                  <a:ext uri="{FF2B5EF4-FFF2-40B4-BE49-F238E27FC236}">
                    <a16:creationId xmlns:a16="http://schemas.microsoft.com/office/drawing/2014/main" id="{CBF77FA7-4288-0649-8004-6E9603B9630A}"/>
                  </a:ext>
                </a:extLst>
              </p:cNvPr>
              <p:cNvSpPr/>
              <p:nvPr/>
            </p:nvSpPr>
            <p:spPr>
              <a:xfrm>
                <a:off x="9708616" y="5595410"/>
                <a:ext cx="34810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dirty="0">
                          <a:solidFill>
                            <a:srgbClr val="FFC000"/>
                          </a:solidFill>
                          <a:latin typeface="Cambria Math" panose="02040503050406030204" pitchFamily="18" charset="0"/>
                        </a:rPr>
                        <m:t>𝑠</m:t>
                      </m:r>
                    </m:oMath>
                  </m:oMathPara>
                </a14:m>
                <a:endParaRPr lang="en-GB" dirty="0">
                  <a:solidFill>
                    <a:srgbClr val="FFC000"/>
                  </a:solidFill>
                </a:endParaRPr>
              </a:p>
            </p:txBody>
          </p:sp>
        </mc:Choice>
        <mc:Fallback xmlns="">
          <p:sp>
            <p:nvSpPr>
              <p:cNvPr id="146" name="Rectangle 145">
                <a:extLst>
                  <a:ext uri="{FF2B5EF4-FFF2-40B4-BE49-F238E27FC236}">
                    <a16:creationId xmlns:a16="http://schemas.microsoft.com/office/drawing/2014/main" id="{CBF77FA7-4288-0649-8004-6E9603B9630A}"/>
                  </a:ext>
                </a:extLst>
              </p:cNvPr>
              <p:cNvSpPr>
                <a:spLocks noRot="1" noChangeAspect="1" noMove="1" noResize="1" noEditPoints="1" noAdjustHandles="1" noChangeArrowheads="1" noChangeShapeType="1" noTextEdit="1"/>
              </p:cNvSpPr>
              <p:nvPr/>
            </p:nvSpPr>
            <p:spPr>
              <a:xfrm>
                <a:off x="9708616" y="5595410"/>
                <a:ext cx="348109" cy="369332"/>
              </a:xfrm>
              <a:prstGeom prst="rect">
                <a:avLst/>
              </a:prstGeom>
              <a:blipFill>
                <a:blip r:embed="rId5"/>
                <a:stretch>
                  <a:fillRect/>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95" name="Rectangle 194">
                <a:extLst>
                  <a:ext uri="{FF2B5EF4-FFF2-40B4-BE49-F238E27FC236}">
                    <a16:creationId xmlns:a16="http://schemas.microsoft.com/office/drawing/2014/main" id="{DFA7E866-764D-574E-8817-184C5E4A7400}"/>
                  </a:ext>
                </a:extLst>
              </p:cNvPr>
              <p:cNvSpPr/>
              <p:nvPr/>
            </p:nvSpPr>
            <p:spPr>
              <a:xfrm>
                <a:off x="6255750" y="5496509"/>
                <a:ext cx="382604"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dirty="0">
                          <a:solidFill>
                            <a:srgbClr val="FFC000"/>
                          </a:solidFill>
                          <a:latin typeface="Cambria Math" panose="02040503050406030204" pitchFamily="18" charset="0"/>
                        </a:rPr>
                        <m:t>𝑔</m:t>
                      </m:r>
                    </m:oMath>
                  </m:oMathPara>
                </a14:m>
                <a:endParaRPr lang="en-GB" dirty="0">
                  <a:solidFill>
                    <a:srgbClr val="FFC000"/>
                  </a:solidFill>
                </a:endParaRPr>
              </a:p>
            </p:txBody>
          </p:sp>
        </mc:Choice>
        <mc:Fallback xmlns="">
          <p:sp>
            <p:nvSpPr>
              <p:cNvPr id="195" name="Rectangle 194">
                <a:extLst>
                  <a:ext uri="{FF2B5EF4-FFF2-40B4-BE49-F238E27FC236}">
                    <a16:creationId xmlns:a16="http://schemas.microsoft.com/office/drawing/2014/main" id="{DFA7E866-764D-574E-8817-184C5E4A7400}"/>
                  </a:ext>
                </a:extLst>
              </p:cNvPr>
              <p:cNvSpPr>
                <a:spLocks noRot="1" noChangeAspect="1" noMove="1" noResize="1" noEditPoints="1" noAdjustHandles="1" noChangeArrowheads="1" noChangeShapeType="1" noTextEdit="1"/>
              </p:cNvSpPr>
              <p:nvPr/>
            </p:nvSpPr>
            <p:spPr>
              <a:xfrm>
                <a:off x="6255750" y="5496509"/>
                <a:ext cx="382604" cy="369332"/>
              </a:xfrm>
              <a:prstGeom prst="rect">
                <a:avLst/>
              </a:prstGeom>
              <a:blipFill>
                <a:blip r:embed="rId6"/>
                <a:stretch>
                  <a:fillRect b="-10000"/>
                </a:stretch>
              </a:blipFill>
            </p:spPr>
            <p:txBody>
              <a:bodyPr/>
              <a:lstStyle/>
              <a:p>
                <a:r>
                  <a:rPr lang="en-DE">
                    <a:noFill/>
                  </a:rPr>
                  <a:t> </a:t>
                </a:r>
              </a:p>
            </p:txBody>
          </p:sp>
        </mc:Fallback>
      </mc:AlternateContent>
    </p:spTree>
    <p:extLst>
      <p:ext uri="{BB962C8B-B14F-4D97-AF65-F5344CB8AC3E}">
        <p14:creationId xmlns:p14="http://schemas.microsoft.com/office/powerpoint/2010/main" val="1679385752"/>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2"/>
          <p:cNvSpPr>
            <a:spLocks noGrp="1" noChangeArrowheads="1"/>
          </p:cNvSpPr>
          <p:nvPr>
            <p:ph type="title"/>
          </p:nvPr>
        </p:nvSpPr>
        <p:spPr/>
        <p:txBody>
          <a:bodyPr>
            <a:normAutofit/>
          </a:bodyPr>
          <a:lstStyle/>
          <a:p>
            <a:pPr eaLnBrk="1" hangingPunct="1"/>
            <a:r>
              <a:rPr lang="en-US" dirty="0"/>
              <a:t>Inverse State Transitions</a:t>
            </a:r>
          </a:p>
        </p:txBody>
      </p:sp>
      <mc:AlternateContent xmlns:mc="http://schemas.openxmlformats.org/markup-compatibility/2006" xmlns:a14="http://schemas.microsoft.com/office/drawing/2010/main">
        <mc:Choice Requires="a14">
          <p:sp>
            <p:nvSpPr>
              <p:cNvPr id="12290" name="Rectangle 3"/>
              <p:cNvSpPr>
                <a:spLocks noGrp="1" noChangeArrowheads="1"/>
              </p:cNvSpPr>
              <p:nvPr>
                <p:ph idx="1"/>
              </p:nvPr>
            </p:nvSpPr>
            <p:spPr>
              <a:xfrm>
                <a:off x="359625" y="1665066"/>
                <a:ext cx="7401237" cy="4240848"/>
              </a:xfrm>
            </p:spPr>
            <p:txBody>
              <a:bodyPr>
                <a:normAutofit/>
              </a:bodyPr>
              <a:lstStyle/>
              <a:p>
                <a:pPr eaLnBrk="1" hangingPunct="1"/>
                <a:r>
                  <a:rPr lang="en-US" dirty="0"/>
                  <a:t>If </a:t>
                </a:r>
                <a14:m>
                  <m:oMath xmlns:m="http://schemas.openxmlformats.org/officeDocument/2006/math">
                    <m:r>
                      <a:rPr lang="en-US" i="1" dirty="0" smtClean="0">
                        <a:latin typeface="Cambria Math" panose="02040503050406030204" pitchFamily="18" charset="0"/>
                      </a:rPr>
                      <m:t>𝑎</m:t>
                    </m:r>
                  </m:oMath>
                </a14:m>
                <a:r>
                  <a:rPr lang="en-US" dirty="0"/>
                  <a:t> is relevant for </a:t>
                </a:r>
                <a14:m>
                  <m:oMath xmlns:m="http://schemas.openxmlformats.org/officeDocument/2006/math">
                    <m:r>
                      <a:rPr lang="en-US" i="1" dirty="0" smtClean="0">
                        <a:latin typeface="Cambria Math" panose="02040503050406030204" pitchFamily="18" charset="0"/>
                      </a:rPr>
                      <m:t>𝑔</m:t>
                    </m:r>
                  </m:oMath>
                </a14:m>
                <a:r>
                  <a:rPr lang="en-US" dirty="0"/>
                  <a:t>, then </a:t>
                </a:r>
              </a:p>
              <a:p>
                <a:pPr marL="0" indent="0">
                  <a:buNone/>
                </a:pPr>
                <a14:m>
                  <m:oMathPara xmlns:m="http://schemas.openxmlformats.org/officeDocument/2006/math">
                    <m:oMathParaPr>
                      <m:jc m:val="centerGroup"/>
                    </m:oMathParaPr>
                    <m:oMath xmlns:m="http://schemas.openxmlformats.org/officeDocument/2006/math">
                      <m:sSup>
                        <m:sSupPr>
                          <m:ctrlPr>
                            <a:rPr lang="en-US" i="1" dirty="0" smtClean="0">
                              <a:latin typeface="Cambria Math" panose="02040503050406030204" pitchFamily="18" charset="0"/>
                            </a:rPr>
                          </m:ctrlPr>
                        </m:sSupPr>
                        <m:e>
                          <m:r>
                            <a:rPr lang="en-US" i="1" dirty="0" smtClean="0">
                              <a:latin typeface="Cambria Math" panose="02040503050406030204" pitchFamily="18" charset="0"/>
                            </a:rPr>
                            <m:t>𝛾</m:t>
                          </m:r>
                        </m:e>
                        <m:sup>
                          <m:r>
                            <a:rPr lang="de-DE" b="0" i="1" dirty="0" smtClean="0">
                              <a:latin typeface="Cambria Math" panose="02040503050406030204" pitchFamily="18" charset="0"/>
                            </a:rPr>
                            <m:t>−1</m:t>
                          </m:r>
                        </m:sup>
                      </m:sSup>
                      <m:d>
                        <m:dPr>
                          <m:ctrlPr>
                            <a:rPr lang="en-US" b="0" i="1" dirty="0">
                              <a:latin typeface="Cambria Math" panose="02040503050406030204" pitchFamily="18" charset="0"/>
                            </a:rPr>
                          </m:ctrlPr>
                        </m:dPr>
                        <m:e>
                          <m:r>
                            <a:rPr lang="en-US" i="1" dirty="0" err="1">
                              <a:latin typeface="Cambria Math" panose="02040503050406030204" pitchFamily="18" charset="0"/>
                            </a:rPr>
                            <m:t>𝑔</m:t>
                          </m:r>
                          <m:r>
                            <a:rPr lang="en-US" i="1" dirty="0" err="1">
                              <a:latin typeface="Cambria Math" panose="02040503050406030204" pitchFamily="18" charset="0"/>
                            </a:rPr>
                            <m:t>,</m:t>
                          </m:r>
                          <m:r>
                            <a:rPr lang="en-US" i="1" dirty="0" err="1">
                              <a:latin typeface="Cambria Math" panose="02040503050406030204" pitchFamily="18" charset="0"/>
                            </a:rPr>
                            <m:t>𝑎</m:t>
                          </m:r>
                        </m:e>
                      </m:d>
                      <m:r>
                        <a:rPr lang="en-US" i="1" dirty="0">
                          <a:latin typeface="Cambria Math" panose="02040503050406030204" pitchFamily="18" charset="0"/>
                        </a:rPr>
                        <m:t>=</m:t>
                      </m:r>
                      <m:r>
                        <a:rPr lang="en-US" i="1" dirty="0">
                          <a:latin typeface="Cambria Math" panose="02040503050406030204" pitchFamily="18" charset="0"/>
                        </a:rPr>
                        <m:t>𝑝𝑟𝑒</m:t>
                      </m:r>
                      <m:d>
                        <m:dPr>
                          <m:ctrlPr>
                            <a:rPr lang="en-US" i="1" dirty="0">
                              <a:latin typeface="Cambria Math" panose="02040503050406030204" pitchFamily="18" charset="0"/>
                            </a:rPr>
                          </m:ctrlPr>
                        </m:dPr>
                        <m:e>
                          <m:r>
                            <a:rPr lang="en-US" i="1" dirty="0">
                              <a:latin typeface="Cambria Math" panose="02040503050406030204" pitchFamily="18" charset="0"/>
                            </a:rPr>
                            <m:t>𝑎</m:t>
                          </m:r>
                        </m:e>
                      </m:d>
                      <m:r>
                        <a:rPr lang="en-US" i="1" dirty="0" smtClean="0">
                          <a:latin typeface="Cambria Math" panose="02040503050406030204" pitchFamily="18" charset="0"/>
                        </a:rPr>
                        <m:t>∪</m:t>
                      </m:r>
                      <m:d>
                        <m:dPr>
                          <m:ctrlPr>
                            <a:rPr lang="en-US" i="1" dirty="0">
                              <a:latin typeface="Cambria Math" panose="02040503050406030204" pitchFamily="18" charset="0"/>
                            </a:rPr>
                          </m:ctrlPr>
                        </m:dPr>
                        <m:e>
                          <m:r>
                            <a:rPr lang="en-US" i="1" dirty="0">
                              <a:latin typeface="Cambria Math" panose="02040503050406030204" pitchFamily="18" charset="0"/>
                            </a:rPr>
                            <m:t>𝑔</m:t>
                          </m:r>
                          <m:r>
                            <a:rPr lang="en-US" i="1" dirty="0">
                              <a:latin typeface="Cambria Math" panose="02040503050406030204" pitchFamily="18" charset="0"/>
                            </a:rPr>
                            <m:t> – </m:t>
                          </m:r>
                          <m:r>
                            <a:rPr lang="en-US" i="1" dirty="0" err="1">
                              <a:latin typeface="Cambria Math" panose="02040503050406030204" pitchFamily="18" charset="0"/>
                            </a:rPr>
                            <m:t>𝑒𝑓𝑓</m:t>
                          </m:r>
                          <m:d>
                            <m:dPr>
                              <m:ctrlPr>
                                <a:rPr lang="en-US" i="1" dirty="0">
                                  <a:latin typeface="Cambria Math" panose="02040503050406030204" pitchFamily="18" charset="0"/>
                                </a:rPr>
                              </m:ctrlPr>
                            </m:dPr>
                            <m:e>
                              <m:r>
                                <a:rPr lang="en-US" i="1" dirty="0">
                                  <a:latin typeface="Cambria Math" panose="02040503050406030204" pitchFamily="18" charset="0"/>
                                </a:rPr>
                                <m:t>𝑎</m:t>
                              </m:r>
                            </m:e>
                          </m:d>
                        </m:e>
                      </m:d>
                    </m:oMath>
                  </m:oMathPara>
                </a14:m>
                <a:br>
                  <a:rPr lang="en-US" dirty="0"/>
                </a:br>
                <a:endParaRPr lang="en-US" dirty="0"/>
              </a:p>
              <a:p>
                <a:r>
                  <a:rPr lang="en-US" dirty="0"/>
                  <a:t>If </a:t>
                </a:r>
                <a14:m>
                  <m:oMath xmlns:m="http://schemas.openxmlformats.org/officeDocument/2006/math">
                    <m:r>
                      <a:rPr lang="en-US" i="1" dirty="0" smtClean="0">
                        <a:latin typeface="Cambria Math" panose="02040503050406030204" pitchFamily="18" charset="0"/>
                      </a:rPr>
                      <m:t>𝑎</m:t>
                    </m:r>
                  </m:oMath>
                </a14:m>
                <a:r>
                  <a:rPr lang="en-US" i="1" dirty="0"/>
                  <a:t> </a:t>
                </a:r>
                <a:r>
                  <a:rPr lang="en-US" dirty="0"/>
                  <a:t>is not relevant for </a:t>
                </a:r>
                <a14:m>
                  <m:oMath xmlns:m="http://schemas.openxmlformats.org/officeDocument/2006/math">
                    <m:r>
                      <a:rPr lang="en-US" i="1" dirty="0" smtClean="0">
                        <a:latin typeface="Cambria Math" panose="02040503050406030204" pitchFamily="18" charset="0"/>
                      </a:rPr>
                      <m:t>𝑔</m:t>
                    </m:r>
                  </m:oMath>
                </a14:m>
                <a:r>
                  <a:rPr lang="en-US" dirty="0"/>
                  <a:t>, then </a:t>
                </a:r>
                <a14:m>
                  <m:oMath xmlns:m="http://schemas.openxmlformats.org/officeDocument/2006/math">
                    <m:sSup>
                      <m:sSupPr>
                        <m:ctrlPr>
                          <a:rPr lang="en-US" i="1" dirty="0">
                            <a:latin typeface="Cambria Math" panose="02040503050406030204" pitchFamily="18" charset="0"/>
                          </a:rPr>
                        </m:ctrlPr>
                      </m:sSupPr>
                      <m:e>
                        <m:r>
                          <a:rPr lang="en-US" i="1" dirty="0">
                            <a:latin typeface="Cambria Math" panose="02040503050406030204" pitchFamily="18" charset="0"/>
                          </a:rPr>
                          <m:t>𝛾</m:t>
                        </m:r>
                      </m:e>
                      <m:sup>
                        <m:r>
                          <a:rPr lang="de-DE" i="1" dirty="0">
                            <a:latin typeface="Cambria Math" panose="02040503050406030204" pitchFamily="18" charset="0"/>
                          </a:rPr>
                          <m:t>−1</m:t>
                        </m:r>
                      </m:sup>
                    </m:sSup>
                    <m:d>
                      <m:dPr>
                        <m:ctrlPr>
                          <a:rPr lang="en-US" i="1" dirty="0">
                            <a:latin typeface="Cambria Math" panose="02040503050406030204" pitchFamily="18" charset="0"/>
                          </a:rPr>
                        </m:ctrlPr>
                      </m:dPr>
                      <m:e>
                        <m:r>
                          <a:rPr lang="en-US" i="1" dirty="0" err="1">
                            <a:latin typeface="Cambria Math" panose="02040503050406030204" pitchFamily="18" charset="0"/>
                          </a:rPr>
                          <m:t>𝑔</m:t>
                        </m:r>
                        <m:r>
                          <a:rPr lang="en-US" i="1" dirty="0" err="1">
                            <a:latin typeface="Cambria Math" panose="02040503050406030204" pitchFamily="18" charset="0"/>
                          </a:rPr>
                          <m:t>,</m:t>
                        </m:r>
                        <m:r>
                          <a:rPr lang="en-US" i="1" dirty="0" err="1">
                            <a:latin typeface="Cambria Math" panose="02040503050406030204" pitchFamily="18" charset="0"/>
                          </a:rPr>
                          <m:t>𝑎</m:t>
                        </m:r>
                      </m:e>
                    </m:d>
                  </m:oMath>
                </a14:m>
                <a:r>
                  <a:rPr lang="en-US" dirty="0"/>
                  <a:t> is undefined</a:t>
                </a:r>
              </a:p>
              <a:p>
                <a:r>
                  <a:rPr lang="en-US" dirty="0"/>
                  <a:t>Example:</a:t>
                </a:r>
              </a:p>
              <a:p>
                <a:pPr lvl="1" eaLnBrk="1" hangingPunct="1"/>
                <a14:m>
                  <m:oMath xmlns:m="http://schemas.openxmlformats.org/officeDocument/2006/math">
                    <m:r>
                      <a:rPr lang="en-US" i="1" dirty="0" smtClean="0">
                        <a:latin typeface="Cambria Math" panose="02040503050406030204" pitchFamily="18" charset="0"/>
                      </a:rPr>
                      <m:t>𝑔</m:t>
                    </m:r>
                    <m:r>
                      <a:rPr lang="en-US" i="1" dirty="0" smtClean="0">
                        <a:latin typeface="Cambria Math" panose="02040503050406030204" pitchFamily="18" charset="0"/>
                      </a:rPr>
                      <m:t> = {</m:t>
                    </m:r>
                    <m:r>
                      <a:rPr lang="en-US" i="1" dirty="0" err="1">
                        <a:latin typeface="Cambria Math" panose="02040503050406030204" pitchFamily="18" charset="0"/>
                        <a:ea typeface="Times New Roman"/>
                      </a:rPr>
                      <m:t>𝑙𝑜𝑐</m:t>
                    </m:r>
                    <m:r>
                      <a:rPr lang="en-US" i="1" dirty="0">
                        <a:latin typeface="Cambria Math" panose="02040503050406030204" pitchFamily="18" charset="0"/>
                        <a:ea typeface="Times New Roman"/>
                      </a:rPr>
                      <m:t>(</m:t>
                    </m:r>
                    <m:r>
                      <a:rPr lang="en-US" i="1" dirty="0">
                        <a:latin typeface="Cambria Math" panose="02040503050406030204" pitchFamily="18" charset="0"/>
                        <a:ea typeface="Times New Roman"/>
                      </a:rPr>
                      <m:t>𝑐</m:t>
                    </m:r>
                    <m:r>
                      <a:rPr lang="en-US" i="1" dirty="0">
                        <a:latin typeface="Cambria Math" panose="02040503050406030204" pitchFamily="18" charset="0"/>
                        <a:ea typeface="Times New Roman"/>
                      </a:rPr>
                      <m:t>1)=</m:t>
                    </m:r>
                    <m:r>
                      <a:rPr lang="en-US" i="1" dirty="0">
                        <a:latin typeface="Cambria Math" panose="02040503050406030204" pitchFamily="18" charset="0"/>
                        <a:ea typeface="Times New Roman"/>
                      </a:rPr>
                      <m:t>𝑟</m:t>
                    </m:r>
                    <m:r>
                      <a:rPr lang="en-US" i="1" dirty="0">
                        <a:latin typeface="Cambria Math" panose="02040503050406030204" pitchFamily="18" charset="0"/>
                        <a:ea typeface="Times New Roman"/>
                      </a:rPr>
                      <m:t>1}</m:t>
                    </m:r>
                  </m:oMath>
                </a14:m>
                <a:endParaRPr lang="en-US" i="1" dirty="0"/>
              </a:p>
              <a:p>
                <a:pPr lvl="1"/>
                <a:r>
                  <a:rPr lang="en-US" dirty="0">
                    <a:solidFill>
                      <a:srgbClr val="FFC000"/>
                    </a:solidFill>
                  </a:rPr>
                  <a:t>What is </a:t>
                </a:r>
                <a14:m>
                  <m:oMath xmlns:m="http://schemas.openxmlformats.org/officeDocument/2006/math">
                    <m:sSup>
                      <m:sSupPr>
                        <m:ctrlPr>
                          <a:rPr lang="en-US" i="1" dirty="0">
                            <a:solidFill>
                              <a:srgbClr val="FFC000"/>
                            </a:solidFill>
                            <a:latin typeface="Cambria Math" panose="02040503050406030204" pitchFamily="18" charset="0"/>
                          </a:rPr>
                        </m:ctrlPr>
                      </m:sSupPr>
                      <m:e>
                        <m:r>
                          <a:rPr lang="en-US" i="1" dirty="0">
                            <a:solidFill>
                              <a:srgbClr val="FFC000"/>
                            </a:solidFill>
                            <a:latin typeface="Cambria Math" panose="02040503050406030204" pitchFamily="18" charset="0"/>
                          </a:rPr>
                          <m:t>𝛾</m:t>
                        </m:r>
                      </m:e>
                      <m:sup>
                        <m:r>
                          <a:rPr lang="de-DE" i="1" dirty="0">
                            <a:solidFill>
                              <a:srgbClr val="FFC000"/>
                            </a:solidFill>
                            <a:latin typeface="Cambria Math" panose="02040503050406030204" pitchFamily="18" charset="0"/>
                          </a:rPr>
                          <m:t>−1</m:t>
                        </m:r>
                      </m:sup>
                    </m:sSup>
                    <m:d>
                      <m:dPr>
                        <m:ctrlPr>
                          <a:rPr lang="en-US" i="1" dirty="0" smtClean="0">
                            <a:solidFill>
                              <a:srgbClr val="FFC000"/>
                            </a:solidFill>
                            <a:latin typeface="Cambria Math" panose="02040503050406030204" pitchFamily="18" charset="0"/>
                          </a:rPr>
                        </m:ctrlPr>
                      </m:dPr>
                      <m:e>
                        <m:r>
                          <a:rPr lang="en-US" i="1" dirty="0" smtClean="0">
                            <a:solidFill>
                              <a:srgbClr val="FFC000"/>
                            </a:solidFill>
                            <a:latin typeface="Cambria Math" panose="02040503050406030204" pitchFamily="18" charset="0"/>
                          </a:rPr>
                          <m:t>𝑔</m:t>
                        </m:r>
                        <m:r>
                          <a:rPr lang="en-US" i="1" dirty="0" smtClean="0">
                            <a:solidFill>
                              <a:srgbClr val="FFC000"/>
                            </a:solidFill>
                            <a:latin typeface="Cambria Math" panose="02040503050406030204" pitchFamily="18" charset="0"/>
                          </a:rPr>
                          <m:t>, </m:t>
                        </m:r>
                        <m:r>
                          <a:rPr lang="de-DE" b="0" i="1" dirty="0" smtClean="0">
                            <a:solidFill>
                              <a:srgbClr val="FFC000"/>
                            </a:solidFill>
                            <a:latin typeface="Cambria Math" panose="02040503050406030204" pitchFamily="18" charset="0"/>
                          </a:rPr>
                          <m:t>𝑡𝑎𝑘𝑒</m:t>
                        </m:r>
                        <m:d>
                          <m:dPr>
                            <m:ctrlPr>
                              <a:rPr lang="en-US" i="1" dirty="0">
                                <a:solidFill>
                                  <a:srgbClr val="FFC000"/>
                                </a:solidFill>
                                <a:latin typeface="Cambria Math" panose="02040503050406030204" pitchFamily="18" charset="0"/>
                              </a:rPr>
                            </m:ctrlPr>
                          </m:dPr>
                          <m:e>
                            <m:r>
                              <a:rPr lang="en-US" i="1" dirty="0">
                                <a:solidFill>
                                  <a:srgbClr val="FFC000"/>
                                </a:solidFill>
                                <a:latin typeface="Cambria Math" panose="02040503050406030204" pitchFamily="18" charset="0"/>
                              </a:rPr>
                              <m:t>𝑟</m:t>
                            </m:r>
                            <m:r>
                              <a:rPr lang="en-US" i="1" dirty="0">
                                <a:solidFill>
                                  <a:srgbClr val="FFC000"/>
                                </a:solidFill>
                                <a:latin typeface="Cambria Math" panose="02040503050406030204" pitchFamily="18" charset="0"/>
                              </a:rPr>
                              <m:t>1,</m:t>
                            </m:r>
                            <m:r>
                              <a:rPr lang="en-US" i="1" dirty="0">
                                <a:solidFill>
                                  <a:srgbClr val="FFC000"/>
                                </a:solidFill>
                                <a:latin typeface="Cambria Math" panose="02040503050406030204" pitchFamily="18" charset="0"/>
                              </a:rPr>
                              <m:t>𝑑</m:t>
                            </m:r>
                            <m:r>
                              <a:rPr lang="en-US" i="1" dirty="0">
                                <a:solidFill>
                                  <a:srgbClr val="FFC000"/>
                                </a:solidFill>
                                <a:latin typeface="Cambria Math" panose="02040503050406030204" pitchFamily="18" charset="0"/>
                              </a:rPr>
                              <m:t>3,</m:t>
                            </m:r>
                            <m:r>
                              <a:rPr lang="en-US" i="1" dirty="0">
                                <a:solidFill>
                                  <a:srgbClr val="FFC000"/>
                                </a:solidFill>
                                <a:latin typeface="Cambria Math" panose="02040503050406030204" pitchFamily="18" charset="0"/>
                              </a:rPr>
                              <m:t>𝑐</m:t>
                            </m:r>
                            <m:r>
                              <a:rPr lang="en-US" i="1" dirty="0">
                                <a:solidFill>
                                  <a:srgbClr val="FFC000"/>
                                </a:solidFill>
                                <a:latin typeface="Cambria Math" panose="02040503050406030204" pitchFamily="18" charset="0"/>
                              </a:rPr>
                              <m:t>1</m:t>
                            </m:r>
                          </m:e>
                        </m:d>
                      </m:e>
                    </m:d>
                  </m:oMath>
                </a14:m>
                <a:r>
                  <a:rPr lang="en-US" dirty="0">
                    <a:solidFill>
                      <a:srgbClr val="FFC000"/>
                    </a:solidFill>
                  </a:rPr>
                  <a:t>?</a:t>
                </a:r>
              </a:p>
              <a:p>
                <a:pPr lvl="1"/>
                <a:r>
                  <a:rPr lang="en-US" dirty="0">
                    <a:solidFill>
                      <a:srgbClr val="FFC000"/>
                    </a:solidFill>
                  </a:rPr>
                  <a:t>What is </a:t>
                </a:r>
                <a14:m>
                  <m:oMath xmlns:m="http://schemas.openxmlformats.org/officeDocument/2006/math">
                    <m:sSup>
                      <m:sSupPr>
                        <m:ctrlPr>
                          <a:rPr lang="en-US" i="1" dirty="0">
                            <a:solidFill>
                              <a:srgbClr val="FFC000"/>
                            </a:solidFill>
                            <a:latin typeface="Cambria Math" panose="02040503050406030204" pitchFamily="18" charset="0"/>
                          </a:rPr>
                        </m:ctrlPr>
                      </m:sSupPr>
                      <m:e>
                        <m:r>
                          <a:rPr lang="en-US" i="1" dirty="0">
                            <a:solidFill>
                              <a:srgbClr val="FFC000"/>
                            </a:solidFill>
                            <a:latin typeface="Cambria Math" panose="02040503050406030204" pitchFamily="18" charset="0"/>
                          </a:rPr>
                          <m:t>𝛾</m:t>
                        </m:r>
                      </m:e>
                      <m:sup>
                        <m:r>
                          <a:rPr lang="de-DE" i="1" dirty="0">
                            <a:solidFill>
                              <a:srgbClr val="FFC000"/>
                            </a:solidFill>
                            <a:latin typeface="Cambria Math" panose="02040503050406030204" pitchFamily="18" charset="0"/>
                          </a:rPr>
                          <m:t>−1</m:t>
                        </m:r>
                      </m:sup>
                    </m:sSup>
                    <m:d>
                      <m:dPr>
                        <m:ctrlPr>
                          <a:rPr lang="en-US" i="1" dirty="0">
                            <a:solidFill>
                              <a:srgbClr val="FFC000"/>
                            </a:solidFill>
                            <a:latin typeface="Cambria Math" panose="02040503050406030204" pitchFamily="18" charset="0"/>
                          </a:rPr>
                        </m:ctrlPr>
                      </m:dPr>
                      <m:e>
                        <m:r>
                          <a:rPr lang="en-US" i="1" dirty="0">
                            <a:solidFill>
                              <a:srgbClr val="FFC000"/>
                            </a:solidFill>
                            <a:latin typeface="Cambria Math" panose="02040503050406030204" pitchFamily="18" charset="0"/>
                          </a:rPr>
                          <m:t>𝑔</m:t>
                        </m:r>
                        <m:r>
                          <a:rPr lang="en-US" i="1" dirty="0">
                            <a:solidFill>
                              <a:srgbClr val="FFC000"/>
                            </a:solidFill>
                            <a:latin typeface="Cambria Math" panose="02040503050406030204" pitchFamily="18" charset="0"/>
                          </a:rPr>
                          <m:t>, </m:t>
                        </m:r>
                        <m:r>
                          <a:rPr lang="de-DE" b="0" i="1" dirty="0" smtClean="0">
                            <a:solidFill>
                              <a:srgbClr val="FFC000"/>
                            </a:solidFill>
                            <a:latin typeface="Cambria Math" panose="02040503050406030204" pitchFamily="18" charset="0"/>
                          </a:rPr>
                          <m:t>𝑡𝑎𝑘𝑒</m:t>
                        </m:r>
                        <m:d>
                          <m:dPr>
                            <m:ctrlPr>
                              <a:rPr lang="en-US" i="1" dirty="0">
                                <a:solidFill>
                                  <a:srgbClr val="FFC000"/>
                                </a:solidFill>
                                <a:latin typeface="Cambria Math" panose="02040503050406030204" pitchFamily="18" charset="0"/>
                              </a:rPr>
                            </m:ctrlPr>
                          </m:dPr>
                          <m:e>
                            <m:r>
                              <a:rPr lang="en-US" i="1" dirty="0">
                                <a:solidFill>
                                  <a:srgbClr val="FFC000"/>
                                </a:solidFill>
                                <a:latin typeface="Cambria Math" panose="02040503050406030204" pitchFamily="18" charset="0"/>
                              </a:rPr>
                              <m:t>𝑟</m:t>
                            </m:r>
                            <m:r>
                              <a:rPr lang="de-DE" b="0" i="1" dirty="0" smtClean="0">
                                <a:solidFill>
                                  <a:srgbClr val="FFC000"/>
                                </a:solidFill>
                                <a:latin typeface="Cambria Math" panose="02040503050406030204" pitchFamily="18" charset="0"/>
                              </a:rPr>
                              <m:t>2</m:t>
                            </m:r>
                            <m:r>
                              <a:rPr lang="en-US" i="1" dirty="0">
                                <a:solidFill>
                                  <a:srgbClr val="FFC000"/>
                                </a:solidFill>
                                <a:latin typeface="Cambria Math" panose="02040503050406030204" pitchFamily="18" charset="0"/>
                              </a:rPr>
                              <m:t>,</m:t>
                            </m:r>
                            <m:r>
                              <a:rPr lang="de-DE" b="0" i="1" dirty="0" smtClean="0">
                                <a:solidFill>
                                  <a:srgbClr val="FFC000"/>
                                </a:solidFill>
                                <a:latin typeface="Cambria Math" panose="02040503050406030204" pitchFamily="18" charset="0"/>
                              </a:rPr>
                              <m:t>𝑑</m:t>
                            </m:r>
                            <m:r>
                              <a:rPr lang="de-DE" b="0" i="1" dirty="0" smtClean="0">
                                <a:solidFill>
                                  <a:srgbClr val="FFC000"/>
                                </a:solidFill>
                                <a:latin typeface="Cambria Math" panose="02040503050406030204" pitchFamily="18" charset="0"/>
                              </a:rPr>
                              <m:t>1,</m:t>
                            </m:r>
                            <m:r>
                              <a:rPr lang="en-US" i="1" dirty="0">
                                <a:solidFill>
                                  <a:srgbClr val="FFC000"/>
                                </a:solidFill>
                                <a:latin typeface="Cambria Math" panose="02040503050406030204" pitchFamily="18" charset="0"/>
                              </a:rPr>
                              <m:t>𝑐</m:t>
                            </m:r>
                            <m:r>
                              <a:rPr lang="en-US" i="1" dirty="0">
                                <a:solidFill>
                                  <a:srgbClr val="FFC000"/>
                                </a:solidFill>
                                <a:latin typeface="Cambria Math" panose="02040503050406030204" pitchFamily="18" charset="0"/>
                              </a:rPr>
                              <m:t>1</m:t>
                            </m:r>
                          </m:e>
                        </m:d>
                      </m:e>
                    </m:d>
                  </m:oMath>
                </a14:m>
                <a:r>
                  <a:rPr lang="en-US" dirty="0">
                    <a:solidFill>
                      <a:srgbClr val="FFC000"/>
                    </a:solidFill>
                  </a:rPr>
                  <a:t>?</a:t>
                </a:r>
              </a:p>
              <a:p>
                <a:pPr eaLnBrk="1" hangingPunct="1"/>
                <a:endParaRPr lang="en-US" dirty="0"/>
              </a:p>
            </p:txBody>
          </p:sp>
        </mc:Choice>
        <mc:Fallback xmlns="">
          <p:sp>
            <p:nvSpPr>
              <p:cNvPr id="12290" name="Rectangle 3"/>
              <p:cNvSpPr>
                <a:spLocks noGrp="1" noRot="1" noChangeAspect="1" noMove="1" noResize="1" noEditPoints="1" noAdjustHandles="1" noChangeArrowheads="1" noChangeShapeType="1" noTextEdit="1"/>
              </p:cNvSpPr>
              <p:nvPr>
                <p:ph idx="1"/>
              </p:nvPr>
            </p:nvSpPr>
            <p:spPr>
              <a:xfrm>
                <a:off x="359625" y="1665066"/>
                <a:ext cx="7401237" cy="4240848"/>
              </a:xfrm>
              <a:blipFill>
                <a:blip r:embed="rId3"/>
                <a:stretch>
                  <a:fillRect l="-2397" t="-2985"/>
                </a:stretch>
              </a:blipFill>
            </p:spPr>
            <p:txBody>
              <a:bodyPr/>
              <a:lstStyle/>
              <a:p>
                <a:r>
                  <a:rPr lang="en-DE">
                    <a:noFill/>
                  </a:rPr>
                  <a:t> </a:t>
                </a:r>
              </a:p>
            </p:txBody>
          </p:sp>
        </mc:Fallback>
      </mc:AlternateContent>
      <p:sp>
        <p:nvSpPr>
          <p:cNvPr id="2" name="Date Placeholder 1">
            <a:extLst>
              <a:ext uri="{FF2B5EF4-FFF2-40B4-BE49-F238E27FC236}">
                <a16:creationId xmlns:a16="http://schemas.microsoft.com/office/drawing/2014/main" id="{2652D061-DC6F-244B-ADA4-3E0D42ADDEDE}"/>
              </a:ext>
            </a:extLst>
          </p:cNvPr>
          <p:cNvSpPr>
            <a:spLocks noGrp="1"/>
          </p:cNvSpPr>
          <p:nvPr>
            <p:ph type="dt" sz="half" idx="2"/>
          </p:nvPr>
        </p:nvSpPr>
        <p:spPr/>
        <p:txBody>
          <a:bodyPr/>
          <a:lstStyle/>
          <a:p>
            <a:r>
              <a:rPr lang="de-DE"/>
              <a:t>Deterministic</a:t>
            </a:r>
            <a:endParaRPr lang="de-DE" dirty="0"/>
          </a:p>
        </p:txBody>
      </p:sp>
      <p:sp>
        <p:nvSpPr>
          <p:cNvPr id="5" name="Footer Placeholder 4">
            <a:extLst>
              <a:ext uri="{FF2B5EF4-FFF2-40B4-BE49-F238E27FC236}">
                <a16:creationId xmlns:a16="http://schemas.microsoft.com/office/drawing/2014/main" id="{5A4F31D6-C084-3D04-3066-6D1B36EF6164}"/>
              </a:ext>
            </a:extLst>
          </p:cNvPr>
          <p:cNvSpPr>
            <a:spLocks noGrp="1"/>
          </p:cNvSpPr>
          <p:nvPr>
            <p:ph type="ftr" sz="quarter" idx="3"/>
          </p:nvPr>
        </p:nvSpPr>
        <p:spPr/>
        <p:txBody>
          <a:bodyPr/>
          <a:lstStyle/>
          <a:p>
            <a:r>
              <a:rPr lang="en-GB"/>
              <a:t>T. Braun - APA</a:t>
            </a:r>
          </a:p>
        </p:txBody>
      </p:sp>
      <p:sp>
        <p:nvSpPr>
          <p:cNvPr id="3" name="Slide Number Placeholder 2">
            <a:extLst>
              <a:ext uri="{FF2B5EF4-FFF2-40B4-BE49-F238E27FC236}">
                <a16:creationId xmlns:a16="http://schemas.microsoft.com/office/drawing/2014/main" id="{3BE27615-54D4-D244-A8A4-524AADE987AF}"/>
              </a:ext>
            </a:extLst>
          </p:cNvPr>
          <p:cNvSpPr>
            <a:spLocks noGrp="1"/>
          </p:cNvSpPr>
          <p:nvPr>
            <p:ph type="sldNum" sz="quarter" idx="4"/>
          </p:nvPr>
        </p:nvSpPr>
        <p:spPr/>
        <p:txBody>
          <a:bodyPr/>
          <a:lstStyle/>
          <a:p>
            <a:fld id="{67C9959E-8E6B-B04C-9955-EA096F41CA7A}" type="slidenum">
              <a:rPr lang="en-GB" smtClean="0"/>
              <a:t>134</a:t>
            </a:fld>
            <a:endParaRPr lang="en-GB"/>
          </a:p>
        </p:txBody>
      </p:sp>
      <mc:AlternateContent xmlns:mc="http://schemas.openxmlformats.org/markup-compatibility/2006" xmlns:a14="http://schemas.microsoft.com/office/drawing/2010/main">
        <mc:Choice Requires="a14">
          <p:sp>
            <p:nvSpPr>
              <p:cNvPr id="8" name="Content Placeholder 4">
                <a:extLst>
                  <a:ext uri="{FF2B5EF4-FFF2-40B4-BE49-F238E27FC236}">
                    <a16:creationId xmlns:a16="http://schemas.microsoft.com/office/drawing/2014/main" id="{3E850F7E-5D87-8465-962D-AE43A9136A94}"/>
                  </a:ext>
                </a:extLst>
              </p:cNvPr>
              <p:cNvSpPr txBox="1">
                <a:spLocks/>
              </p:cNvSpPr>
              <p:nvPr/>
            </p:nvSpPr>
            <p:spPr>
              <a:xfrm>
                <a:off x="8755940" y="798417"/>
                <a:ext cx="3436053" cy="3052659"/>
              </a:xfrm>
              <a:prstGeom prst="rect">
                <a:avLst/>
              </a:prstGeom>
            </p:spPr>
            <p:txBody>
              <a:bodyPr vert="horz" lIns="0" tIns="0" rIns="0" bIns="0" rtlCol="0" anchor="t" anchorCtr="0">
                <a:noAutofit/>
              </a:bodyPr>
              <a:lstStyle>
                <a:lvl1pPr marL="274363" indent="-274363" algn="l" defTabSz="913463" rtl="0" eaLnBrk="1" latinLnBrk="0" hangingPunct="1">
                  <a:lnSpc>
                    <a:spcPct val="90000"/>
                  </a:lnSpc>
                  <a:spcBef>
                    <a:spcPts val="500"/>
                  </a:spcBef>
                  <a:spcAft>
                    <a:spcPts val="0"/>
                  </a:spcAft>
                  <a:buFont typeface="Arial" panose="020B0604020202020204" pitchFamily="34" charset="0"/>
                  <a:buChar char="•"/>
                  <a:tabLst/>
                  <a:defRPr lang="de-DE" sz="2398" b="0" i="0" u="none" strike="noStrike" kern="1200" baseline="0" smtClean="0">
                    <a:solidFill>
                      <a:schemeClr val="tx1"/>
                    </a:solidFill>
                    <a:latin typeface="Calibri" panose="020F0502020204030204" pitchFamily="34" charset="0"/>
                    <a:ea typeface="+mn-ea"/>
                    <a:cs typeface="Calibri" panose="020F0502020204030204" pitchFamily="34" charset="0"/>
                  </a:defRPr>
                </a:lvl1pPr>
                <a:lvl2pPr marL="539210" indent="-280707" algn="l" defTabSz="913463" rtl="0" eaLnBrk="1" latinLnBrk="0" hangingPunct="1">
                  <a:lnSpc>
                    <a:spcPct val="90000"/>
                  </a:lnSpc>
                  <a:spcBef>
                    <a:spcPts val="500"/>
                  </a:spcBef>
                  <a:spcAft>
                    <a:spcPts val="0"/>
                  </a:spcAft>
                  <a:buFont typeface="Arial" panose="020B0604020202020204" pitchFamily="34" charset="0"/>
                  <a:buChar char="•"/>
                  <a:tabLst/>
                  <a:defRPr sz="2198" b="0" kern="1200" baseline="0">
                    <a:solidFill>
                      <a:schemeClr val="tx1"/>
                    </a:solidFill>
                    <a:latin typeface="Calibri" panose="020F0502020204030204" pitchFamily="34" charset="0"/>
                    <a:ea typeface="+mn-ea"/>
                    <a:cs typeface="Calibri" panose="020F0502020204030204" pitchFamily="34" charset="0"/>
                  </a:defRPr>
                </a:lvl2pPr>
                <a:lvl3pPr marL="802472" indent="-269605" algn="l" defTabSz="913463" rtl="0" eaLnBrk="1" latinLnBrk="0" hangingPunct="1">
                  <a:lnSpc>
                    <a:spcPct val="90000"/>
                  </a:lnSpc>
                  <a:spcBef>
                    <a:spcPts val="500"/>
                  </a:spcBef>
                  <a:spcAft>
                    <a:spcPts val="0"/>
                  </a:spcAft>
                  <a:buFont typeface="Arial" panose="020B0604020202020204" pitchFamily="34" charset="0"/>
                  <a:buChar char="•"/>
                  <a:tabLst/>
                  <a:defRPr sz="1998" b="0" kern="1200" baseline="0">
                    <a:solidFill>
                      <a:schemeClr val="tx1"/>
                    </a:solidFill>
                    <a:latin typeface="Calibri" panose="020F0502020204030204" pitchFamily="34" charset="0"/>
                    <a:ea typeface="+mn-ea"/>
                    <a:cs typeface="Calibri" panose="020F0502020204030204" pitchFamily="34" charset="0"/>
                  </a:defRPr>
                </a:lvl3pPr>
                <a:lvl4pPr marL="1067320" indent="-268020" algn="l" defTabSz="913463" rtl="0" eaLnBrk="1" latinLnBrk="0" hangingPunct="1">
                  <a:lnSpc>
                    <a:spcPct val="90000"/>
                  </a:lnSpc>
                  <a:spcBef>
                    <a:spcPts val="500"/>
                  </a:spcBef>
                  <a:spcAft>
                    <a:spcPts val="0"/>
                  </a:spcAft>
                  <a:buFont typeface="Arial" panose="020B0604020202020204" pitchFamily="34" charset="0"/>
                  <a:buChar char="•"/>
                  <a:tabLst/>
                  <a:defRPr sz="1798" b="0" kern="1200" baseline="0">
                    <a:solidFill>
                      <a:schemeClr val="tx1"/>
                    </a:solidFill>
                    <a:latin typeface="Calibri" panose="020F0502020204030204" pitchFamily="34" charset="0"/>
                    <a:ea typeface="+mn-ea"/>
                    <a:cs typeface="Calibri" panose="020F0502020204030204" pitchFamily="34" charset="0"/>
                  </a:defRPr>
                </a:lvl4pPr>
                <a:lvl5pPr marL="1067320" indent="-268020" algn="l" defTabSz="913463" rtl="0" eaLnBrk="1" latinLnBrk="0" hangingPunct="1">
                  <a:lnSpc>
                    <a:spcPct val="90000"/>
                  </a:lnSpc>
                  <a:spcBef>
                    <a:spcPts val="500"/>
                  </a:spcBef>
                  <a:spcAft>
                    <a:spcPts val="0"/>
                  </a:spcAft>
                  <a:buFont typeface="Arial" panose="020B0604020202020204" pitchFamily="34" charset="0"/>
                  <a:buChar char="•"/>
                  <a:tabLst/>
                  <a:defRPr sz="1798" b="0" kern="1200" baseline="0">
                    <a:solidFill>
                      <a:schemeClr val="tx1"/>
                    </a:solidFill>
                    <a:latin typeface="Calibri" panose="020F0502020204030204" pitchFamily="34" charset="0"/>
                    <a:ea typeface="+mn-ea"/>
                    <a:cs typeface="Calibri" panose="020F0502020204030204" pitchFamily="34" charset="0"/>
                  </a:defRPr>
                </a:lvl5pPr>
                <a:lvl6pPr marL="1067320" indent="-268020" algn="l" defTabSz="913463" rtl="0" eaLnBrk="1" latinLnBrk="0" hangingPunct="1">
                  <a:lnSpc>
                    <a:spcPct val="90000"/>
                  </a:lnSpc>
                  <a:spcBef>
                    <a:spcPts val="500"/>
                  </a:spcBef>
                  <a:spcAft>
                    <a:spcPts val="0"/>
                  </a:spcAft>
                  <a:buFont typeface="Arial" panose="020B0604020202020204" pitchFamily="34" charset="0"/>
                  <a:buChar char="•"/>
                  <a:tabLst/>
                  <a:defRPr sz="1798" b="0" kern="1200" baseline="0">
                    <a:solidFill>
                      <a:schemeClr val="tx1"/>
                    </a:solidFill>
                    <a:latin typeface="Calibri" panose="020F0502020204030204" pitchFamily="34" charset="0"/>
                    <a:ea typeface="+mn-ea"/>
                    <a:cs typeface="Calibri" panose="020F0502020204030204" pitchFamily="34" charset="0"/>
                  </a:defRPr>
                </a:lvl6pPr>
                <a:lvl7pPr marL="1067320" indent="-268020" algn="l" defTabSz="913463" rtl="0" eaLnBrk="1" latinLnBrk="0" hangingPunct="1">
                  <a:lnSpc>
                    <a:spcPct val="90000"/>
                  </a:lnSpc>
                  <a:spcBef>
                    <a:spcPts val="500"/>
                  </a:spcBef>
                  <a:spcAft>
                    <a:spcPts val="0"/>
                  </a:spcAft>
                  <a:buFont typeface="Arial" panose="020B0604020202020204" pitchFamily="34" charset="0"/>
                  <a:buChar char="•"/>
                  <a:tabLst/>
                  <a:defRPr sz="1798" b="0" kern="1200" baseline="0">
                    <a:solidFill>
                      <a:schemeClr val="tx1"/>
                    </a:solidFill>
                    <a:latin typeface="Calibri" panose="020F0502020204030204" pitchFamily="34" charset="0"/>
                    <a:ea typeface="+mn-ea"/>
                    <a:cs typeface="Calibri" panose="020F0502020204030204" pitchFamily="34" charset="0"/>
                  </a:defRPr>
                </a:lvl7pPr>
                <a:lvl8pPr marL="1067320" indent="-268020" algn="l" defTabSz="913463" rtl="0" eaLnBrk="1" latinLnBrk="0" hangingPunct="1">
                  <a:lnSpc>
                    <a:spcPct val="90000"/>
                  </a:lnSpc>
                  <a:spcBef>
                    <a:spcPts val="500"/>
                  </a:spcBef>
                  <a:spcAft>
                    <a:spcPts val="0"/>
                  </a:spcAft>
                  <a:buFont typeface="Arial" panose="020B0604020202020204" pitchFamily="34" charset="0"/>
                  <a:buChar char="•"/>
                  <a:tabLst/>
                  <a:defRPr sz="1798" b="0" kern="1200" baseline="0">
                    <a:solidFill>
                      <a:schemeClr val="tx1"/>
                    </a:solidFill>
                    <a:latin typeface="Calibri" panose="020F0502020204030204" pitchFamily="34" charset="0"/>
                    <a:ea typeface="+mn-ea"/>
                    <a:cs typeface="Calibri" panose="020F0502020204030204" pitchFamily="34" charset="0"/>
                  </a:defRPr>
                </a:lvl8pPr>
                <a:lvl9pPr marL="1067320" indent="-268020" algn="l" defTabSz="913463" rtl="0" eaLnBrk="1" latinLnBrk="0" hangingPunct="1">
                  <a:lnSpc>
                    <a:spcPct val="90000"/>
                  </a:lnSpc>
                  <a:spcBef>
                    <a:spcPts val="500"/>
                  </a:spcBef>
                  <a:spcAft>
                    <a:spcPts val="0"/>
                  </a:spcAft>
                  <a:buFont typeface="Arial" panose="020B0604020202020204" pitchFamily="34" charset="0"/>
                  <a:buChar char="•"/>
                  <a:tabLst/>
                  <a:defRPr sz="1798" b="0" kern="1200" baseline="0">
                    <a:solidFill>
                      <a:schemeClr val="tx1"/>
                    </a:solidFill>
                    <a:latin typeface="Calibri" panose="020F0502020204030204" pitchFamily="34" charset="0"/>
                    <a:ea typeface="+mn-ea"/>
                    <a:cs typeface="Calibri" panose="020F0502020204030204" pitchFamily="34" charset="0"/>
                  </a:defRPr>
                </a:lvl9pPr>
              </a:lstStyle>
              <a:p>
                <a:pPr marL="0" indent="0">
                  <a:buFont typeface="Arial" panose="020B0604020202020204" pitchFamily="34" charset="0"/>
                  <a:buNone/>
                </a:pPr>
                <a14:m>
                  <m:oMath xmlns:m="http://schemas.openxmlformats.org/officeDocument/2006/math">
                    <m:r>
                      <a:rPr lang="ar-AE" sz="1800" dirty="0" smtClean="0">
                        <a:latin typeface="Cambria Math" panose="02040503050406030204" pitchFamily="18" charset="0"/>
                      </a:rPr>
                      <m:t>𝑚𝑜𝑣𝑒</m:t>
                    </m:r>
                    <m:d>
                      <m:dPr>
                        <m:ctrlPr>
                          <a:rPr lang="ar-AE" sz="1800" i="1" dirty="0">
                            <a:latin typeface="Cambria Math" panose="02040503050406030204" pitchFamily="18" charset="0"/>
                          </a:rPr>
                        </m:ctrlPr>
                      </m:dPr>
                      <m:e>
                        <m:r>
                          <a:rPr lang="ar-AE" sz="1800" dirty="0" err="1">
                            <a:latin typeface="Cambria Math" panose="02040503050406030204" pitchFamily="18" charset="0"/>
                          </a:rPr>
                          <m:t>𝑟</m:t>
                        </m:r>
                        <m:r>
                          <a:rPr lang="ar-AE" sz="1800" dirty="0" err="1">
                            <a:latin typeface="Cambria Math" panose="02040503050406030204" pitchFamily="18" charset="0"/>
                          </a:rPr>
                          <m:t>,</m:t>
                        </m:r>
                        <m:r>
                          <a:rPr lang="ar-AE" sz="1800" dirty="0" err="1">
                            <a:latin typeface="Cambria Math" panose="02040503050406030204" pitchFamily="18" charset="0"/>
                          </a:rPr>
                          <m:t>𝑙</m:t>
                        </m:r>
                        <m:r>
                          <a:rPr lang="ar-AE" sz="1800" dirty="0" err="1">
                            <a:latin typeface="Cambria Math" panose="02040503050406030204" pitchFamily="18" charset="0"/>
                          </a:rPr>
                          <m:t>,</m:t>
                        </m:r>
                        <m:r>
                          <a:rPr lang="ar-AE" sz="1800" dirty="0" err="1">
                            <a:latin typeface="Cambria Math" panose="02040503050406030204" pitchFamily="18" charset="0"/>
                          </a:rPr>
                          <m:t>𝑚</m:t>
                        </m:r>
                      </m:e>
                    </m:d>
                  </m:oMath>
                </a14:m>
                <a:r>
                  <a:rPr lang="ar-AE" sz="1800" dirty="0"/>
                  <a:t> </a:t>
                </a:r>
              </a:p>
              <a:p>
                <a:r>
                  <a:rPr lang="en-US" sz="1800" dirty="0"/>
                  <a:t>pre: </a:t>
                </a:r>
                <a14:m>
                  <m:oMath xmlns:m="http://schemas.openxmlformats.org/officeDocument/2006/math">
                    <m:r>
                      <a:rPr lang="en-US" sz="1800" dirty="0">
                        <a:latin typeface="Cambria Math" panose="02040503050406030204" pitchFamily="18" charset="0"/>
                      </a:rPr>
                      <m:t>𝑙𝑜𝑐</m:t>
                    </m:r>
                    <m:d>
                      <m:dPr>
                        <m:ctrlPr>
                          <a:rPr lang="ar-AE" sz="1800" i="1" dirty="0">
                            <a:latin typeface="Cambria Math" panose="02040503050406030204" pitchFamily="18" charset="0"/>
                          </a:rPr>
                        </m:ctrlPr>
                      </m:dPr>
                      <m:e>
                        <m:r>
                          <a:rPr lang="ar-AE" sz="1800" dirty="0">
                            <a:latin typeface="Cambria Math" panose="02040503050406030204" pitchFamily="18" charset="0"/>
                          </a:rPr>
                          <m:t>𝑟</m:t>
                        </m:r>
                      </m:e>
                    </m:d>
                    <m:r>
                      <a:rPr lang="ar-AE" sz="1800" dirty="0">
                        <a:latin typeface="Cambria Math" panose="02040503050406030204" pitchFamily="18" charset="0"/>
                      </a:rPr>
                      <m:t>=</m:t>
                    </m:r>
                    <m:r>
                      <a:rPr lang="ar-AE" sz="1800" dirty="0">
                        <a:latin typeface="Cambria Math" panose="02040503050406030204" pitchFamily="18" charset="0"/>
                      </a:rPr>
                      <m:t>𝑙</m:t>
                    </m:r>
                    <m:r>
                      <a:rPr lang="ar-AE" sz="1800" dirty="0">
                        <a:latin typeface="Cambria Math" panose="02040503050406030204" pitchFamily="18" charset="0"/>
                      </a:rPr>
                      <m:t>, </m:t>
                    </m:r>
                    <m:r>
                      <a:rPr lang="ar-AE" sz="1800" dirty="0">
                        <a:latin typeface="Cambria Math" panose="02040503050406030204" pitchFamily="18" charset="0"/>
                      </a:rPr>
                      <m:t>𝑎𝑑𝑗</m:t>
                    </m:r>
                    <m:r>
                      <a:rPr lang="ar-AE" sz="1800" dirty="0">
                        <a:latin typeface="Cambria Math" panose="02040503050406030204" pitchFamily="18" charset="0"/>
                      </a:rPr>
                      <m:t>(</m:t>
                    </m:r>
                    <m:r>
                      <a:rPr lang="ar-AE" sz="1800" dirty="0" err="1">
                        <a:latin typeface="Cambria Math" panose="02040503050406030204" pitchFamily="18" charset="0"/>
                      </a:rPr>
                      <m:t>𝑙</m:t>
                    </m:r>
                    <m:r>
                      <a:rPr lang="ar-AE" sz="1800" dirty="0" err="1">
                        <a:latin typeface="Cambria Math" panose="02040503050406030204" pitchFamily="18" charset="0"/>
                      </a:rPr>
                      <m:t>,</m:t>
                    </m:r>
                    <m:r>
                      <a:rPr lang="ar-AE" sz="1800" dirty="0" err="1">
                        <a:latin typeface="Cambria Math" panose="02040503050406030204" pitchFamily="18" charset="0"/>
                      </a:rPr>
                      <m:t>𝑚</m:t>
                    </m:r>
                    <m:r>
                      <a:rPr lang="ar-AE" sz="1800" dirty="0">
                        <a:latin typeface="Cambria Math" panose="02040503050406030204" pitchFamily="18" charset="0"/>
                      </a:rPr>
                      <m:t>)</m:t>
                    </m:r>
                  </m:oMath>
                </a14:m>
                <a:endParaRPr lang="ar-AE" sz="1800" dirty="0"/>
              </a:p>
              <a:p>
                <a:r>
                  <a:rPr lang="en-US" sz="1800" dirty="0"/>
                  <a:t>eff: </a:t>
                </a:r>
                <a14:m>
                  <m:oMath xmlns:m="http://schemas.openxmlformats.org/officeDocument/2006/math">
                    <m:r>
                      <a:rPr lang="en-US" sz="1800" dirty="0">
                        <a:latin typeface="Cambria Math" panose="02040503050406030204" pitchFamily="18" charset="0"/>
                      </a:rPr>
                      <m:t>𝑙𝑜𝑐</m:t>
                    </m:r>
                    <m:d>
                      <m:dPr>
                        <m:ctrlPr>
                          <a:rPr lang="ar-AE" sz="1800" i="1" dirty="0">
                            <a:latin typeface="Cambria Math" panose="02040503050406030204" pitchFamily="18" charset="0"/>
                          </a:rPr>
                        </m:ctrlPr>
                      </m:dPr>
                      <m:e>
                        <m:r>
                          <a:rPr lang="ar-AE" sz="1800" dirty="0">
                            <a:latin typeface="Cambria Math" panose="02040503050406030204" pitchFamily="18" charset="0"/>
                          </a:rPr>
                          <m:t>𝑟</m:t>
                        </m:r>
                      </m:e>
                    </m:d>
                    <m:r>
                      <a:rPr lang="ar-AE" sz="1800" dirty="0">
                        <a:latin typeface="Cambria Math" panose="02040503050406030204" pitchFamily="18" charset="0"/>
                      </a:rPr>
                      <m:t>←</m:t>
                    </m:r>
                    <m:r>
                      <a:rPr lang="ar-AE" sz="1800" dirty="0">
                        <a:latin typeface="Cambria Math" panose="02040503050406030204" pitchFamily="18" charset="0"/>
                      </a:rPr>
                      <m:t>𝑚</m:t>
                    </m:r>
                  </m:oMath>
                </a14:m>
                <a:endParaRPr lang="ar-AE" sz="1800" dirty="0"/>
              </a:p>
              <a:p>
                <a:pPr marL="0" indent="0">
                  <a:buFont typeface="Arial" panose="020B0604020202020204" pitchFamily="34" charset="0"/>
                  <a:buNone/>
                </a:pPr>
                <a14:m>
                  <m:oMath xmlns:m="http://schemas.openxmlformats.org/officeDocument/2006/math">
                    <m:r>
                      <a:rPr lang="ar-AE" sz="1800" dirty="0">
                        <a:latin typeface="Cambria Math" panose="02040503050406030204" pitchFamily="18" charset="0"/>
                      </a:rPr>
                      <m:t>𝑡𝑎𝑘𝑒</m:t>
                    </m:r>
                    <m:d>
                      <m:dPr>
                        <m:ctrlPr>
                          <a:rPr lang="ar-AE" sz="1800" i="1" dirty="0">
                            <a:latin typeface="Cambria Math" panose="02040503050406030204" pitchFamily="18" charset="0"/>
                          </a:rPr>
                        </m:ctrlPr>
                      </m:dPr>
                      <m:e>
                        <m:r>
                          <a:rPr lang="ar-AE" sz="1800" dirty="0" err="1">
                            <a:latin typeface="Cambria Math" panose="02040503050406030204" pitchFamily="18" charset="0"/>
                          </a:rPr>
                          <m:t>𝑟</m:t>
                        </m:r>
                        <m:r>
                          <a:rPr lang="ar-AE" sz="1800" dirty="0" err="1">
                            <a:latin typeface="Cambria Math" panose="02040503050406030204" pitchFamily="18" charset="0"/>
                          </a:rPr>
                          <m:t>,</m:t>
                        </m:r>
                        <m:r>
                          <a:rPr lang="ar-AE" sz="1800" dirty="0" err="1">
                            <a:latin typeface="Cambria Math" panose="02040503050406030204" pitchFamily="18" charset="0"/>
                          </a:rPr>
                          <m:t>𝑙</m:t>
                        </m:r>
                        <m:r>
                          <a:rPr lang="ar-AE" sz="1800" dirty="0" err="1">
                            <a:latin typeface="Cambria Math" panose="02040503050406030204" pitchFamily="18" charset="0"/>
                          </a:rPr>
                          <m:t>,</m:t>
                        </m:r>
                        <m:r>
                          <a:rPr lang="ar-AE" sz="1800" dirty="0" err="1">
                            <a:latin typeface="Cambria Math" panose="02040503050406030204" pitchFamily="18" charset="0"/>
                          </a:rPr>
                          <m:t>𝑐</m:t>
                        </m:r>
                      </m:e>
                    </m:d>
                  </m:oMath>
                </a14:m>
                <a:r>
                  <a:rPr lang="ar-AE" sz="1800" dirty="0"/>
                  <a:t> </a:t>
                </a:r>
              </a:p>
              <a:p>
                <a:r>
                  <a:rPr lang="en-US" sz="1800" dirty="0"/>
                  <a:t>pre: </a:t>
                </a:r>
                <a14:m>
                  <m:oMath xmlns:m="http://schemas.openxmlformats.org/officeDocument/2006/math">
                    <m:r>
                      <a:rPr lang="en-US" sz="1800" dirty="0">
                        <a:latin typeface="Cambria Math" panose="02040503050406030204" pitchFamily="18" charset="0"/>
                      </a:rPr>
                      <m:t>𝑐𝑎𝑟𝑔𝑜</m:t>
                    </m:r>
                    <m:d>
                      <m:dPr>
                        <m:ctrlPr>
                          <a:rPr lang="ar-AE" sz="1800" i="1" dirty="0">
                            <a:latin typeface="Cambria Math" panose="02040503050406030204" pitchFamily="18" charset="0"/>
                          </a:rPr>
                        </m:ctrlPr>
                      </m:dPr>
                      <m:e>
                        <m:r>
                          <a:rPr lang="ar-AE" sz="1800" dirty="0">
                            <a:latin typeface="Cambria Math" panose="02040503050406030204" pitchFamily="18" charset="0"/>
                          </a:rPr>
                          <m:t>𝑟</m:t>
                        </m:r>
                      </m:e>
                    </m:d>
                    <m:r>
                      <a:rPr lang="ar-AE" sz="1800" dirty="0">
                        <a:latin typeface="Cambria Math" panose="02040503050406030204" pitchFamily="18" charset="0"/>
                      </a:rPr>
                      <m:t>=</m:t>
                    </m:r>
                    <m:r>
                      <a:rPr lang="ar-AE" sz="1800" dirty="0" err="1">
                        <a:latin typeface="Cambria Math" panose="02040503050406030204" pitchFamily="18" charset="0"/>
                      </a:rPr>
                      <m:t>𝑛𝑖𝑙</m:t>
                    </m:r>
                    <m:r>
                      <a:rPr lang="ar-AE" sz="1800" dirty="0">
                        <a:latin typeface="Cambria Math" panose="02040503050406030204" pitchFamily="18" charset="0"/>
                      </a:rPr>
                      <m:t>, </m:t>
                    </m:r>
                    <m:r>
                      <a:rPr lang="ar-AE" sz="1800" dirty="0">
                        <a:latin typeface="Cambria Math" panose="02040503050406030204" pitchFamily="18" charset="0"/>
                      </a:rPr>
                      <m:t>𝑙𝑜𝑐</m:t>
                    </m:r>
                    <m:d>
                      <m:dPr>
                        <m:ctrlPr>
                          <a:rPr lang="ar-AE" sz="1800" i="1" dirty="0">
                            <a:latin typeface="Cambria Math" panose="02040503050406030204" pitchFamily="18" charset="0"/>
                          </a:rPr>
                        </m:ctrlPr>
                      </m:dPr>
                      <m:e>
                        <m:r>
                          <a:rPr lang="ar-AE" sz="1800" dirty="0">
                            <a:latin typeface="Cambria Math" panose="02040503050406030204" pitchFamily="18" charset="0"/>
                          </a:rPr>
                          <m:t>𝑟</m:t>
                        </m:r>
                      </m:e>
                    </m:d>
                    <m:r>
                      <a:rPr lang="ar-AE" sz="1800" dirty="0">
                        <a:latin typeface="Cambria Math" panose="02040503050406030204" pitchFamily="18" charset="0"/>
                      </a:rPr>
                      <m:t>=</m:t>
                    </m:r>
                    <m:r>
                      <a:rPr lang="ar-AE" sz="1800" dirty="0">
                        <a:latin typeface="Cambria Math" panose="02040503050406030204" pitchFamily="18" charset="0"/>
                      </a:rPr>
                      <m:t>𝑙</m:t>
                    </m:r>
                    <m:r>
                      <a:rPr lang="ar-AE" sz="1800" dirty="0">
                        <a:latin typeface="Cambria Math" panose="02040503050406030204" pitchFamily="18" charset="0"/>
                      </a:rPr>
                      <m:t>, </m:t>
                    </m:r>
                  </m:oMath>
                </a14:m>
                <a:br>
                  <a:rPr lang="ar-AE" sz="1800" dirty="0">
                    <a:latin typeface="Cambria Math" panose="02040503050406030204" pitchFamily="18" charset="0"/>
                  </a:rPr>
                </a:br>
                <a14:m>
                  <m:oMath xmlns:m="http://schemas.openxmlformats.org/officeDocument/2006/math">
                    <m:r>
                      <a:rPr lang="ar-AE" sz="1800" dirty="0" err="1">
                        <a:latin typeface="Cambria Math" panose="02040503050406030204" pitchFamily="18" charset="0"/>
                      </a:rPr>
                      <m:t>𝑙𝑜𝑐</m:t>
                    </m:r>
                    <m:d>
                      <m:dPr>
                        <m:ctrlPr>
                          <a:rPr lang="ar-AE" sz="1800" i="1" dirty="0">
                            <a:latin typeface="Cambria Math" panose="02040503050406030204" pitchFamily="18" charset="0"/>
                          </a:rPr>
                        </m:ctrlPr>
                      </m:dPr>
                      <m:e>
                        <m:r>
                          <a:rPr lang="ar-AE" sz="1800" dirty="0">
                            <a:latin typeface="Cambria Math" panose="02040503050406030204" pitchFamily="18" charset="0"/>
                          </a:rPr>
                          <m:t>𝑐</m:t>
                        </m:r>
                      </m:e>
                    </m:d>
                    <m:r>
                      <a:rPr lang="ar-AE" sz="1800" dirty="0">
                        <a:latin typeface="Cambria Math" panose="02040503050406030204" pitchFamily="18" charset="0"/>
                      </a:rPr>
                      <m:t>=</m:t>
                    </m:r>
                    <m:r>
                      <a:rPr lang="ar-AE" sz="1800" dirty="0">
                        <a:latin typeface="Cambria Math" panose="02040503050406030204" pitchFamily="18" charset="0"/>
                      </a:rPr>
                      <m:t>𝑙</m:t>
                    </m:r>
                  </m:oMath>
                </a14:m>
                <a:r>
                  <a:rPr lang="ar-AE" sz="1800" dirty="0"/>
                  <a:t> </a:t>
                </a:r>
              </a:p>
              <a:p>
                <a:r>
                  <a:rPr lang="en-US" sz="1800" dirty="0" err="1"/>
                  <a:t>eff</a:t>
                </a:r>
                <a:r>
                  <a:rPr lang="en-US" sz="1800" dirty="0"/>
                  <a:t>: </a:t>
                </a:r>
                <a14:m>
                  <m:oMath xmlns:m="http://schemas.openxmlformats.org/officeDocument/2006/math">
                    <m:r>
                      <a:rPr lang="en-US" sz="1800" dirty="0">
                        <a:latin typeface="Cambria Math" panose="02040503050406030204" pitchFamily="18" charset="0"/>
                      </a:rPr>
                      <m:t>𝑐𝑎𝑟𝑔𝑜</m:t>
                    </m:r>
                    <m:d>
                      <m:dPr>
                        <m:ctrlPr>
                          <a:rPr lang="ar-AE" sz="1800" i="1" dirty="0">
                            <a:latin typeface="Cambria Math" panose="02040503050406030204" pitchFamily="18" charset="0"/>
                          </a:rPr>
                        </m:ctrlPr>
                      </m:dPr>
                      <m:e>
                        <m:r>
                          <a:rPr lang="ar-AE" sz="1800" dirty="0">
                            <a:latin typeface="Cambria Math" panose="02040503050406030204" pitchFamily="18" charset="0"/>
                          </a:rPr>
                          <m:t>𝑟</m:t>
                        </m:r>
                      </m:e>
                    </m:d>
                    <m:r>
                      <a:rPr lang="ar-AE" sz="1800" dirty="0">
                        <a:latin typeface="Cambria Math" panose="02040503050406030204" pitchFamily="18" charset="0"/>
                      </a:rPr>
                      <m:t>←</m:t>
                    </m:r>
                    <m:r>
                      <a:rPr lang="ar-AE" sz="1800" dirty="0">
                        <a:latin typeface="Cambria Math" panose="02040503050406030204" pitchFamily="18" charset="0"/>
                      </a:rPr>
                      <m:t>𝑐</m:t>
                    </m:r>
                    <m:r>
                      <a:rPr lang="ar-AE" sz="1800" dirty="0">
                        <a:latin typeface="Cambria Math" panose="02040503050406030204" pitchFamily="18" charset="0"/>
                      </a:rPr>
                      <m:t>, </m:t>
                    </m:r>
                    <m:r>
                      <a:rPr lang="ar-AE" sz="1800" dirty="0">
                        <a:latin typeface="Cambria Math" panose="02040503050406030204" pitchFamily="18" charset="0"/>
                      </a:rPr>
                      <m:t>𝑙𝑜𝑐</m:t>
                    </m:r>
                    <m:d>
                      <m:dPr>
                        <m:ctrlPr>
                          <a:rPr lang="ar-AE" sz="1800" i="1" dirty="0">
                            <a:latin typeface="Cambria Math" panose="02040503050406030204" pitchFamily="18" charset="0"/>
                          </a:rPr>
                        </m:ctrlPr>
                      </m:dPr>
                      <m:e>
                        <m:r>
                          <a:rPr lang="ar-AE" sz="1800" dirty="0">
                            <a:latin typeface="Cambria Math" panose="02040503050406030204" pitchFamily="18" charset="0"/>
                          </a:rPr>
                          <m:t>𝑐</m:t>
                        </m:r>
                      </m:e>
                    </m:d>
                    <m:r>
                      <a:rPr lang="ar-AE" sz="1800" dirty="0">
                        <a:latin typeface="Cambria Math" panose="02040503050406030204" pitchFamily="18" charset="0"/>
                      </a:rPr>
                      <m:t>←</m:t>
                    </m:r>
                    <m:r>
                      <a:rPr lang="ar-AE" sz="1800" dirty="0">
                        <a:latin typeface="Cambria Math" panose="02040503050406030204" pitchFamily="18" charset="0"/>
                      </a:rPr>
                      <m:t>𝑟</m:t>
                    </m:r>
                  </m:oMath>
                </a14:m>
                <a:endParaRPr lang="ar-AE" sz="1800" dirty="0"/>
              </a:p>
              <a:p>
                <a:pPr marL="0" indent="0">
                  <a:buFont typeface="Arial" panose="020B0604020202020204" pitchFamily="34" charset="0"/>
                  <a:buNone/>
                </a:pPr>
                <a14:m>
                  <m:oMath xmlns:m="http://schemas.openxmlformats.org/officeDocument/2006/math">
                    <m:r>
                      <a:rPr lang="ar-AE" sz="1800" dirty="0">
                        <a:latin typeface="Cambria Math" panose="02040503050406030204" pitchFamily="18" charset="0"/>
                      </a:rPr>
                      <m:t>𝑝𝑢𝑡</m:t>
                    </m:r>
                    <m:d>
                      <m:dPr>
                        <m:ctrlPr>
                          <a:rPr lang="ar-AE" sz="1800" i="1" dirty="0">
                            <a:latin typeface="Cambria Math" panose="02040503050406030204" pitchFamily="18" charset="0"/>
                          </a:rPr>
                        </m:ctrlPr>
                      </m:dPr>
                      <m:e>
                        <m:r>
                          <a:rPr lang="ar-AE" sz="1800" dirty="0" err="1">
                            <a:latin typeface="Cambria Math" panose="02040503050406030204" pitchFamily="18" charset="0"/>
                          </a:rPr>
                          <m:t>𝑟</m:t>
                        </m:r>
                        <m:r>
                          <a:rPr lang="ar-AE" sz="1800" dirty="0" err="1">
                            <a:latin typeface="Cambria Math" panose="02040503050406030204" pitchFamily="18" charset="0"/>
                          </a:rPr>
                          <m:t>,</m:t>
                        </m:r>
                        <m:r>
                          <a:rPr lang="ar-AE" sz="1800" dirty="0" err="1">
                            <a:latin typeface="Cambria Math" panose="02040503050406030204" pitchFamily="18" charset="0"/>
                          </a:rPr>
                          <m:t>𝑙</m:t>
                        </m:r>
                        <m:r>
                          <a:rPr lang="ar-AE" sz="1800" dirty="0" err="1">
                            <a:latin typeface="Cambria Math" panose="02040503050406030204" pitchFamily="18" charset="0"/>
                          </a:rPr>
                          <m:t>,</m:t>
                        </m:r>
                        <m:r>
                          <a:rPr lang="ar-AE" sz="1800" dirty="0" err="1">
                            <a:latin typeface="Cambria Math" panose="02040503050406030204" pitchFamily="18" charset="0"/>
                          </a:rPr>
                          <m:t>𝑐</m:t>
                        </m:r>
                      </m:e>
                    </m:d>
                  </m:oMath>
                </a14:m>
                <a:r>
                  <a:rPr lang="ar-AE" sz="1800" dirty="0"/>
                  <a:t> </a:t>
                </a:r>
              </a:p>
              <a:p>
                <a:r>
                  <a:rPr lang="en-US" sz="1800" dirty="0"/>
                  <a:t>pre: </a:t>
                </a:r>
                <a14:m>
                  <m:oMath xmlns:m="http://schemas.openxmlformats.org/officeDocument/2006/math">
                    <m:r>
                      <a:rPr lang="en-US" sz="1800" dirty="0">
                        <a:latin typeface="Cambria Math" panose="02040503050406030204" pitchFamily="18" charset="0"/>
                      </a:rPr>
                      <m:t>𝑙𝑜𝑐</m:t>
                    </m:r>
                    <m:d>
                      <m:dPr>
                        <m:ctrlPr>
                          <a:rPr lang="ar-AE" sz="1800" i="1" dirty="0">
                            <a:latin typeface="Cambria Math" panose="02040503050406030204" pitchFamily="18" charset="0"/>
                          </a:rPr>
                        </m:ctrlPr>
                      </m:dPr>
                      <m:e>
                        <m:r>
                          <a:rPr lang="ar-AE" sz="1800" dirty="0">
                            <a:latin typeface="Cambria Math" panose="02040503050406030204" pitchFamily="18" charset="0"/>
                          </a:rPr>
                          <m:t>𝑟</m:t>
                        </m:r>
                      </m:e>
                    </m:d>
                    <m:r>
                      <a:rPr lang="ar-AE" sz="1800" dirty="0">
                        <a:latin typeface="Cambria Math" panose="02040503050406030204" pitchFamily="18" charset="0"/>
                      </a:rPr>
                      <m:t>=</m:t>
                    </m:r>
                    <m:r>
                      <a:rPr lang="ar-AE" sz="1800" dirty="0">
                        <a:latin typeface="Cambria Math" panose="02040503050406030204" pitchFamily="18" charset="0"/>
                      </a:rPr>
                      <m:t>𝑙</m:t>
                    </m:r>
                    <m:r>
                      <a:rPr lang="ar-AE" sz="1800" dirty="0">
                        <a:latin typeface="Cambria Math" panose="02040503050406030204" pitchFamily="18" charset="0"/>
                      </a:rPr>
                      <m:t>, </m:t>
                    </m:r>
                    <m:r>
                      <a:rPr lang="ar-AE" sz="1800" dirty="0" err="1">
                        <a:latin typeface="Cambria Math" panose="02040503050406030204" pitchFamily="18" charset="0"/>
                      </a:rPr>
                      <m:t>𝑙𝑜𝑐</m:t>
                    </m:r>
                    <m:d>
                      <m:dPr>
                        <m:ctrlPr>
                          <a:rPr lang="ar-AE" sz="1800" i="1" dirty="0">
                            <a:latin typeface="Cambria Math" panose="02040503050406030204" pitchFamily="18" charset="0"/>
                          </a:rPr>
                        </m:ctrlPr>
                      </m:dPr>
                      <m:e>
                        <m:r>
                          <a:rPr lang="ar-AE" sz="1800" dirty="0">
                            <a:latin typeface="Cambria Math" panose="02040503050406030204" pitchFamily="18" charset="0"/>
                          </a:rPr>
                          <m:t>𝑐</m:t>
                        </m:r>
                      </m:e>
                    </m:d>
                    <m:r>
                      <a:rPr lang="ar-AE" sz="1800" dirty="0">
                        <a:latin typeface="Cambria Math" panose="02040503050406030204" pitchFamily="18" charset="0"/>
                      </a:rPr>
                      <m:t>=</m:t>
                    </m:r>
                    <m:r>
                      <a:rPr lang="ar-AE" sz="1800" dirty="0">
                        <a:latin typeface="Cambria Math" panose="02040503050406030204" pitchFamily="18" charset="0"/>
                      </a:rPr>
                      <m:t>𝑟</m:t>
                    </m:r>
                  </m:oMath>
                </a14:m>
                <a:endParaRPr lang="ar-AE" sz="1800" dirty="0"/>
              </a:p>
              <a:p>
                <a:r>
                  <a:rPr lang="en-US" sz="1800" dirty="0" err="1"/>
                  <a:t>eff</a:t>
                </a:r>
                <a:r>
                  <a:rPr lang="en-US" sz="1800" dirty="0"/>
                  <a:t>: </a:t>
                </a:r>
                <a14:m>
                  <m:oMath xmlns:m="http://schemas.openxmlformats.org/officeDocument/2006/math">
                    <m:r>
                      <a:rPr lang="en-US" sz="1800" dirty="0">
                        <a:latin typeface="Cambria Math" panose="02040503050406030204" pitchFamily="18" charset="0"/>
                      </a:rPr>
                      <m:t>𝑐𝑎𝑟𝑔𝑜</m:t>
                    </m:r>
                    <m:r>
                      <a:rPr lang="en-US" sz="1800" dirty="0">
                        <a:latin typeface="Cambria Math" panose="02040503050406030204" pitchFamily="18" charset="0"/>
                      </a:rPr>
                      <m:t>(</m:t>
                    </m:r>
                    <m:r>
                      <a:rPr lang="en-US" sz="1800" dirty="0">
                        <a:latin typeface="Cambria Math" panose="02040503050406030204" pitchFamily="18" charset="0"/>
                      </a:rPr>
                      <m:t>𝑟</m:t>
                    </m:r>
                    <m:r>
                      <a:rPr lang="en-US" sz="1800" dirty="0">
                        <a:latin typeface="Cambria Math" panose="02040503050406030204" pitchFamily="18" charset="0"/>
                      </a:rPr>
                      <m:t>)←</m:t>
                    </m:r>
                    <m:r>
                      <a:rPr lang="en-US" sz="1800" dirty="0" err="1">
                        <a:latin typeface="Cambria Math" panose="02040503050406030204" pitchFamily="18" charset="0"/>
                      </a:rPr>
                      <m:t>𝑛𝑖𝑙</m:t>
                    </m:r>
                    <m:r>
                      <a:rPr lang="en-US" sz="1800" dirty="0">
                        <a:latin typeface="Cambria Math" panose="02040503050406030204" pitchFamily="18" charset="0"/>
                      </a:rPr>
                      <m:t>, </m:t>
                    </m:r>
                    <m:r>
                      <a:rPr lang="en-US" sz="1800" dirty="0">
                        <a:latin typeface="Cambria Math" panose="02040503050406030204" pitchFamily="18" charset="0"/>
                      </a:rPr>
                      <m:t>𝑙𝑜𝑐</m:t>
                    </m:r>
                    <m:r>
                      <a:rPr lang="en-US" sz="1800" dirty="0">
                        <a:latin typeface="Cambria Math" panose="02040503050406030204" pitchFamily="18" charset="0"/>
                      </a:rPr>
                      <m:t>(</m:t>
                    </m:r>
                    <m:r>
                      <a:rPr lang="en-US" sz="1800" dirty="0">
                        <a:latin typeface="Cambria Math" panose="02040503050406030204" pitchFamily="18" charset="0"/>
                      </a:rPr>
                      <m:t>𝑐</m:t>
                    </m:r>
                    <m:r>
                      <a:rPr lang="en-US" sz="1800" dirty="0">
                        <a:latin typeface="Cambria Math" panose="02040503050406030204" pitchFamily="18" charset="0"/>
                      </a:rPr>
                      <m:t>)←</m:t>
                    </m:r>
                    <m:r>
                      <a:rPr lang="en-US" sz="1800" dirty="0">
                        <a:latin typeface="Cambria Math" panose="02040503050406030204" pitchFamily="18" charset="0"/>
                      </a:rPr>
                      <m:t>𝑙</m:t>
                    </m:r>
                  </m:oMath>
                </a14:m>
                <a:endParaRPr lang="en-US" sz="1800" dirty="0"/>
              </a:p>
            </p:txBody>
          </p:sp>
        </mc:Choice>
        <mc:Fallback xmlns="">
          <p:sp>
            <p:nvSpPr>
              <p:cNvPr id="8" name="Content Placeholder 4">
                <a:extLst>
                  <a:ext uri="{FF2B5EF4-FFF2-40B4-BE49-F238E27FC236}">
                    <a16:creationId xmlns:a16="http://schemas.microsoft.com/office/drawing/2014/main" id="{3E850F7E-5D87-8465-962D-AE43A9136A94}"/>
                  </a:ext>
                </a:extLst>
              </p:cNvPr>
              <p:cNvSpPr txBox="1">
                <a:spLocks noRot="1" noChangeAspect="1" noMove="1" noResize="1" noEditPoints="1" noAdjustHandles="1" noChangeArrowheads="1" noChangeShapeType="1" noTextEdit="1"/>
              </p:cNvSpPr>
              <p:nvPr/>
            </p:nvSpPr>
            <p:spPr>
              <a:xfrm>
                <a:off x="8755940" y="798417"/>
                <a:ext cx="3436053" cy="3052659"/>
              </a:xfrm>
              <a:prstGeom prst="rect">
                <a:avLst/>
              </a:prstGeom>
              <a:blipFill>
                <a:blip r:embed="rId4"/>
                <a:stretch>
                  <a:fillRect l="-3676" t="-2893" r="-3309" b="-2479"/>
                </a:stretch>
              </a:blipFill>
            </p:spPr>
            <p:txBody>
              <a:bodyPr/>
              <a:lstStyle/>
              <a:p>
                <a:r>
                  <a:rPr lang="en-DE">
                    <a:noFill/>
                  </a:rPr>
                  <a:t> </a:t>
                </a:r>
              </a:p>
            </p:txBody>
          </p:sp>
        </mc:Fallback>
      </mc:AlternateContent>
      <p:grpSp>
        <p:nvGrpSpPr>
          <p:cNvPr id="9" name="Group 8">
            <a:extLst>
              <a:ext uri="{FF2B5EF4-FFF2-40B4-BE49-F238E27FC236}">
                <a16:creationId xmlns:a16="http://schemas.microsoft.com/office/drawing/2014/main" id="{0535BCAB-DCD1-E192-0A47-07AF34740B38}"/>
              </a:ext>
            </a:extLst>
          </p:cNvPr>
          <p:cNvGrpSpPr/>
          <p:nvPr/>
        </p:nvGrpSpPr>
        <p:grpSpPr>
          <a:xfrm>
            <a:off x="7729360" y="4157187"/>
            <a:ext cx="4102255" cy="1357663"/>
            <a:chOff x="4148923" y="4764780"/>
            <a:chExt cx="4102255" cy="1357663"/>
          </a:xfrm>
        </p:grpSpPr>
        <p:grpSp>
          <p:nvGrpSpPr>
            <p:cNvPr id="10" name="Group 9">
              <a:extLst>
                <a:ext uri="{FF2B5EF4-FFF2-40B4-BE49-F238E27FC236}">
                  <a16:creationId xmlns:a16="http://schemas.microsoft.com/office/drawing/2014/main" id="{2262F86E-F895-B9F6-00F1-82A804DBE9E7}"/>
                </a:ext>
              </a:extLst>
            </p:cNvPr>
            <p:cNvGrpSpPr/>
            <p:nvPr/>
          </p:nvGrpSpPr>
          <p:grpSpPr>
            <a:xfrm>
              <a:off x="6989866" y="4797441"/>
              <a:ext cx="1261312" cy="896371"/>
              <a:chOff x="7668987" y="2479503"/>
              <a:chExt cx="1261312" cy="896371"/>
            </a:xfrm>
          </p:grpSpPr>
          <p:sp>
            <p:nvSpPr>
              <p:cNvPr id="89" name="Rectangle 891">
                <a:extLst>
                  <a:ext uri="{FF2B5EF4-FFF2-40B4-BE49-F238E27FC236}">
                    <a16:creationId xmlns:a16="http://schemas.microsoft.com/office/drawing/2014/main" id="{0C39150A-DA88-8E92-0672-628F232DDB7C}"/>
                  </a:ext>
                </a:extLst>
              </p:cNvPr>
              <p:cNvSpPr>
                <a:spLocks noChangeArrowheads="1"/>
              </p:cNvSpPr>
              <p:nvPr/>
            </p:nvSpPr>
            <p:spPr bwMode="auto">
              <a:xfrm>
                <a:off x="7775117" y="3114264"/>
                <a:ext cx="65" cy="261610"/>
              </a:xfrm>
              <a:prstGeom prst="rect">
                <a:avLst/>
              </a:prstGeom>
              <a:solidFill>
                <a:srgbClr val="FAC09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endParaRPr lang="en-US" sz="1700" b="1" dirty="0">
                  <a:latin typeface="Calibri"/>
                  <a:ea typeface="Calibri"/>
                  <a:cs typeface="Calibri"/>
                </a:endParaRPr>
              </a:p>
            </p:txBody>
          </p:sp>
          <p:sp>
            <p:nvSpPr>
              <p:cNvPr id="90" name="Line 853">
                <a:extLst>
                  <a:ext uri="{FF2B5EF4-FFF2-40B4-BE49-F238E27FC236}">
                    <a16:creationId xmlns:a16="http://schemas.microsoft.com/office/drawing/2014/main" id="{EC63D1FC-4A8F-09A4-2F4F-2C1C46D9BB1E}"/>
                  </a:ext>
                </a:extLst>
              </p:cNvPr>
              <p:cNvSpPr>
                <a:spLocks noChangeShapeType="1"/>
              </p:cNvSpPr>
              <p:nvPr/>
            </p:nvSpPr>
            <p:spPr bwMode="auto">
              <a:xfrm>
                <a:off x="7668987" y="3259451"/>
                <a:ext cx="533278" cy="3926"/>
              </a:xfrm>
              <a:prstGeom prst="line">
                <a:avLst/>
              </a:prstGeom>
              <a:noFill/>
              <a:ln w="9525">
                <a:solidFill>
                  <a:schemeClr val="tx1"/>
                </a:solidFill>
                <a:round/>
                <a:headEnd/>
                <a:tailEnd/>
              </a:ln>
              <a:scene3d>
                <a:camera prst="legacyObliqueTopRight">
                  <a:rot lat="60000" lon="0" rev="0"/>
                </a:camera>
                <a:lightRig rig="legacyFlat3" dir="l"/>
              </a:scene3d>
              <a:sp3d extrusionH="2032000" contourW="6350" prstMaterial="legacyPlastic">
                <a:bevelT w="13500" h="13500" prst="angle"/>
                <a:bevelB w="13500" h="13500" prst="angle"/>
                <a:extrusionClr>
                  <a:srgbClr val="EBE6DB"/>
                </a:extrusionClr>
              </a:sp3d>
              <a:extLst>
                <a:ext uri="{909E8E84-426E-40dd-AFC4-6F175D3DCCD1}">
                  <a14:hiddenFill xmlns="" xmlns:a14="http://schemas.microsoft.com/office/drawing/2010/main">
                    <a:noFill/>
                  </a14:hiddenFill>
                </a:ext>
              </a:extLst>
            </p:spPr>
            <p:txBody>
              <a:bodyPr wrap="none" anchor="ctr">
                <a:flatTx/>
              </a:bodyPr>
              <a:lstStyle/>
              <a:p>
                <a:endParaRPr lang="en-US" sz="1700" dirty="0">
                  <a:latin typeface="Calibri"/>
                  <a:ea typeface="Times New Roman"/>
                  <a:cs typeface="Times New Roman"/>
                </a:endParaRPr>
              </a:p>
            </p:txBody>
          </p:sp>
          <p:grpSp>
            <p:nvGrpSpPr>
              <p:cNvPr id="91" name="Group 90">
                <a:extLst>
                  <a:ext uri="{FF2B5EF4-FFF2-40B4-BE49-F238E27FC236}">
                    <a16:creationId xmlns:a16="http://schemas.microsoft.com/office/drawing/2014/main" id="{AAC63E74-4EC3-80C4-48D8-57B13A3A8AF6}"/>
                  </a:ext>
                </a:extLst>
              </p:cNvPr>
              <p:cNvGrpSpPr/>
              <p:nvPr/>
            </p:nvGrpSpPr>
            <p:grpSpPr>
              <a:xfrm>
                <a:off x="7861324" y="2479503"/>
                <a:ext cx="1068975" cy="290646"/>
                <a:chOff x="4618723" y="2312726"/>
                <a:chExt cx="1649655" cy="448528"/>
              </a:xfrm>
            </p:grpSpPr>
            <p:sp>
              <p:nvSpPr>
                <p:cNvPr id="92" name="Freeform 860">
                  <a:extLst>
                    <a:ext uri="{FF2B5EF4-FFF2-40B4-BE49-F238E27FC236}">
                      <a16:creationId xmlns:a16="http://schemas.microsoft.com/office/drawing/2014/main" id="{C58F3A1C-49BE-DFA4-20F5-570341A0CB69}"/>
                    </a:ext>
                  </a:extLst>
                </p:cNvPr>
                <p:cNvSpPr>
                  <a:spLocks/>
                </p:cNvSpPr>
                <p:nvPr/>
              </p:nvSpPr>
              <p:spPr bwMode="auto">
                <a:xfrm>
                  <a:off x="4713316" y="2596201"/>
                  <a:ext cx="393192" cy="16505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sz="1700" dirty="0">
                    <a:latin typeface="Calibri"/>
                    <a:ea typeface="Calibri"/>
                    <a:cs typeface="Calibri"/>
                  </a:endParaRPr>
                </a:p>
              </p:txBody>
            </p:sp>
            <p:cxnSp>
              <p:nvCxnSpPr>
                <p:cNvPr id="93" name="Straight Connector 92">
                  <a:extLst>
                    <a:ext uri="{FF2B5EF4-FFF2-40B4-BE49-F238E27FC236}">
                      <a16:creationId xmlns:a16="http://schemas.microsoft.com/office/drawing/2014/main" id="{2644CABA-5D74-B3BB-EF46-3D4CEC14195C}"/>
                    </a:ext>
                  </a:extLst>
                </p:cNvPr>
                <p:cNvCxnSpPr/>
                <p:nvPr/>
              </p:nvCxnSpPr>
              <p:spPr>
                <a:xfrm>
                  <a:off x="5143667" y="2312726"/>
                  <a:ext cx="1124711"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94" name="Freeform 860">
                  <a:extLst>
                    <a:ext uri="{FF2B5EF4-FFF2-40B4-BE49-F238E27FC236}">
                      <a16:creationId xmlns:a16="http://schemas.microsoft.com/office/drawing/2014/main" id="{6F86F729-84E9-0C00-C824-7F18C8DD0868}"/>
                    </a:ext>
                  </a:extLst>
                </p:cNvPr>
                <p:cNvSpPr>
                  <a:spLocks/>
                </p:cNvSpPr>
                <p:nvPr/>
              </p:nvSpPr>
              <p:spPr bwMode="auto">
                <a:xfrm>
                  <a:off x="4618723" y="2337339"/>
                  <a:ext cx="1213406" cy="411481"/>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sz="1700" dirty="0">
                    <a:latin typeface="Calibri"/>
                    <a:ea typeface="Calibri"/>
                    <a:cs typeface="Calibri"/>
                  </a:endParaRPr>
                </a:p>
              </p:txBody>
            </p:sp>
          </p:grpSp>
        </p:grpSp>
        <p:sp>
          <p:nvSpPr>
            <p:cNvPr id="11" name="Rectangle 891">
              <a:extLst>
                <a:ext uri="{FF2B5EF4-FFF2-40B4-BE49-F238E27FC236}">
                  <a16:creationId xmlns:a16="http://schemas.microsoft.com/office/drawing/2014/main" id="{94A32012-EA33-D4B4-DA95-CC4867947FEB}"/>
                </a:ext>
              </a:extLst>
            </p:cNvPr>
            <p:cNvSpPr>
              <a:spLocks noChangeArrowheads="1"/>
            </p:cNvSpPr>
            <p:nvPr/>
          </p:nvSpPr>
          <p:spPr bwMode="auto">
            <a:xfrm>
              <a:off x="5075116" y="5438700"/>
              <a:ext cx="65" cy="261610"/>
            </a:xfrm>
            <a:prstGeom prst="rect">
              <a:avLst/>
            </a:prstGeom>
            <a:solidFill>
              <a:srgbClr val="89D3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endParaRPr lang="en-US" sz="1700" b="1" dirty="0">
                <a:latin typeface="Calibri"/>
                <a:ea typeface="Calibri"/>
                <a:cs typeface="Calibri"/>
              </a:endParaRPr>
            </a:p>
          </p:txBody>
        </p:sp>
        <p:sp>
          <p:nvSpPr>
            <p:cNvPr id="12" name="Rectangle 891">
              <a:extLst>
                <a:ext uri="{FF2B5EF4-FFF2-40B4-BE49-F238E27FC236}">
                  <a16:creationId xmlns:a16="http://schemas.microsoft.com/office/drawing/2014/main" id="{DAC48C58-DE14-1701-1133-013C0CC2FD57}"/>
                </a:ext>
              </a:extLst>
            </p:cNvPr>
            <p:cNvSpPr>
              <a:spLocks noChangeArrowheads="1"/>
            </p:cNvSpPr>
            <p:nvPr/>
          </p:nvSpPr>
          <p:spPr bwMode="auto">
            <a:xfrm>
              <a:off x="7079019" y="5502557"/>
              <a:ext cx="65" cy="261610"/>
            </a:xfrm>
            <a:prstGeom prst="rect">
              <a:avLst/>
            </a:prstGeom>
            <a:solidFill>
              <a:srgbClr val="FAC09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endParaRPr lang="en-US" sz="1700" b="1" dirty="0">
                <a:latin typeface="Calibri"/>
                <a:ea typeface="Calibri"/>
                <a:cs typeface="Calibri"/>
              </a:endParaRPr>
            </a:p>
          </p:txBody>
        </p:sp>
        <p:grpSp>
          <p:nvGrpSpPr>
            <p:cNvPr id="13" name="Group 12">
              <a:extLst>
                <a:ext uri="{FF2B5EF4-FFF2-40B4-BE49-F238E27FC236}">
                  <a16:creationId xmlns:a16="http://schemas.microsoft.com/office/drawing/2014/main" id="{F03EE2AC-D160-2B3D-29B4-6118F65882D2}"/>
                </a:ext>
              </a:extLst>
            </p:cNvPr>
            <p:cNvGrpSpPr/>
            <p:nvPr/>
          </p:nvGrpSpPr>
          <p:grpSpPr>
            <a:xfrm>
              <a:off x="4678873" y="4767569"/>
              <a:ext cx="1748270" cy="801164"/>
              <a:chOff x="1152149" y="2292224"/>
              <a:chExt cx="2428155" cy="1112728"/>
            </a:xfrm>
          </p:grpSpPr>
          <p:sp>
            <p:nvSpPr>
              <p:cNvPr id="85" name="Line 853">
                <a:extLst>
                  <a:ext uri="{FF2B5EF4-FFF2-40B4-BE49-F238E27FC236}">
                    <a16:creationId xmlns:a16="http://schemas.microsoft.com/office/drawing/2014/main" id="{0FD3AE6A-18F7-F765-BFF8-AA1E78258913}"/>
                  </a:ext>
                </a:extLst>
              </p:cNvPr>
              <p:cNvSpPr>
                <a:spLocks noChangeShapeType="1"/>
              </p:cNvSpPr>
              <p:nvPr/>
            </p:nvSpPr>
            <p:spPr bwMode="auto">
              <a:xfrm>
                <a:off x="1152149" y="3398894"/>
                <a:ext cx="822960" cy="6058"/>
              </a:xfrm>
              <a:prstGeom prst="line">
                <a:avLst/>
              </a:prstGeom>
              <a:noFill/>
              <a:ln w="9525">
                <a:solidFill>
                  <a:schemeClr val="tx1"/>
                </a:solidFill>
                <a:round/>
                <a:headEnd/>
                <a:tailEnd/>
              </a:ln>
              <a:scene3d>
                <a:camera prst="legacyObliqueTopRight">
                  <a:rot lat="60000" lon="0" rev="0"/>
                </a:camera>
                <a:lightRig rig="legacyFlat3" dir="l"/>
              </a:scene3d>
              <a:sp3d extrusionH="2095500" contourW="6350" prstMaterial="legacyPlastic">
                <a:bevelT w="13500" h="13500" prst="angle"/>
                <a:bevelB w="13500" h="13500" prst="angle"/>
                <a:extrusionClr>
                  <a:srgbClr val="EBE6DB"/>
                </a:extrusionClr>
              </a:sp3d>
              <a:extLst>
                <a:ext uri="{909E8E84-426E-40dd-AFC4-6F175D3DCCD1}">
                  <a14:hiddenFill xmlns="" xmlns:a14="http://schemas.microsoft.com/office/drawing/2010/main">
                    <a:noFill/>
                  </a14:hiddenFill>
                </a:ext>
              </a:extLst>
            </p:spPr>
            <p:txBody>
              <a:bodyPr wrap="none" anchor="ctr">
                <a:flatTx/>
              </a:bodyPr>
              <a:lstStyle/>
              <a:p>
                <a:endParaRPr lang="en-US" sz="1700" dirty="0">
                  <a:latin typeface="Calibri"/>
                  <a:ea typeface="Times New Roman"/>
                  <a:cs typeface="Times New Roman"/>
                </a:endParaRPr>
              </a:p>
            </p:txBody>
          </p:sp>
          <p:cxnSp>
            <p:nvCxnSpPr>
              <p:cNvPr id="86" name="Straight Connector 85">
                <a:extLst>
                  <a:ext uri="{FF2B5EF4-FFF2-40B4-BE49-F238E27FC236}">
                    <a16:creationId xmlns:a16="http://schemas.microsoft.com/office/drawing/2014/main" id="{4B11F34C-CB31-1BA0-1D8B-EE1B5FBEF4C7}"/>
                  </a:ext>
                </a:extLst>
              </p:cNvPr>
              <p:cNvCxnSpPr/>
              <p:nvPr/>
            </p:nvCxnSpPr>
            <p:spPr>
              <a:xfrm>
                <a:off x="2180139" y="2292224"/>
                <a:ext cx="113385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87" name="Freeform 860">
                <a:extLst>
                  <a:ext uri="{FF2B5EF4-FFF2-40B4-BE49-F238E27FC236}">
                    <a16:creationId xmlns:a16="http://schemas.microsoft.com/office/drawing/2014/main" id="{4FEBB67B-0B5F-7D78-4025-BA5D69449221}"/>
                  </a:ext>
                </a:extLst>
              </p:cNvPr>
              <p:cNvSpPr>
                <a:spLocks/>
              </p:cNvSpPr>
              <p:nvPr/>
            </p:nvSpPr>
            <p:spPr bwMode="auto">
              <a:xfrm>
                <a:off x="2604677" y="2352547"/>
                <a:ext cx="393192" cy="37765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88" name="Freeform 860">
                <a:extLst>
                  <a:ext uri="{FF2B5EF4-FFF2-40B4-BE49-F238E27FC236}">
                    <a16:creationId xmlns:a16="http://schemas.microsoft.com/office/drawing/2014/main" id="{EFEA33E6-8FBC-9BA1-033B-D77C43CD77F7}"/>
                  </a:ext>
                </a:extLst>
              </p:cNvPr>
              <p:cNvSpPr>
                <a:spLocks/>
              </p:cNvSpPr>
              <p:nvPr/>
            </p:nvSpPr>
            <p:spPr bwMode="auto">
              <a:xfrm>
                <a:off x="2366898" y="2303564"/>
                <a:ext cx="1213406" cy="42976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sz="1700" dirty="0">
                  <a:latin typeface="Calibri"/>
                  <a:ea typeface="Calibri"/>
                  <a:cs typeface="Calibri"/>
                </a:endParaRPr>
              </a:p>
            </p:txBody>
          </p:sp>
        </p:grpSp>
        <p:cxnSp>
          <p:nvCxnSpPr>
            <p:cNvPr id="14" name="Straight Connector 13">
              <a:extLst>
                <a:ext uri="{FF2B5EF4-FFF2-40B4-BE49-F238E27FC236}">
                  <a16:creationId xmlns:a16="http://schemas.microsoft.com/office/drawing/2014/main" id="{1D282742-F8DC-0E2D-E1BA-095DC2DB6DEB}"/>
                </a:ext>
              </a:extLst>
            </p:cNvPr>
            <p:cNvCxnSpPr/>
            <p:nvPr/>
          </p:nvCxnSpPr>
          <p:spPr>
            <a:xfrm>
              <a:off x="6131668" y="5595246"/>
              <a:ext cx="658367"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5" name="Freeform 860">
              <a:extLst>
                <a:ext uri="{FF2B5EF4-FFF2-40B4-BE49-F238E27FC236}">
                  <a16:creationId xmlns:a16="http://schemas.microsoft.com/office/drawing/2014/main" id="{DB215CD5-DA19-35D1-07CF-13754FC47CA5}"/>
                </a:ext>
              </a:extLst>
            </p:cNvPr>
            <p:cNvSpPr>
              <a:spLocks/>
            </p:cNvSpPr>
            <p:nvPr/>
          </p:nvSpPr>
          <p:spPr bwMode="auto">
            <a:xfrm>
              <a:off x="5808908" y="5638679"/>
              <a:ext cx="888796" cy="27190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16" name="Freeform 860">
              <a:extLst>
                <a:ext uri="{FF2B5EF4-FFF2-40B4-BE49-F238E27FC236}">
                  <a16:creationId xmlns:a16="http://schemas.microsoft.com/office/drawing/2014/main" id="{52206F4E-9809-4074-591D-2044EDE5CB2B}"/>
                </a:ext>
              </a:extLst>
            </p:cNvPr>
            <p:cNvSpPr>
              <a:spLocks/>
            </p:cNvSpPr>
            <p:nvPr/>
          </p:nvSpPr>
          <p:spPr bwMode="auto">
            <a:xfrm>
              <a:off x="5682717" y="5595390"/>
              <a:ext cx="1123653" cy="30943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sz="1700" dirty="0">
                <a:latin typeface="Calibri"/>
                <a:ea typeface="Calibri"/>
                <a:cs typeface="Calibri"/>
              </a:endParaRPr>
            </a:p>
          </p:txBody>
        </p:sp>
        <p:sp>
          <p:nvSpPr>
            <p:cNvPr id="17" name="Line 853">
              <a:extLst>
                <a:ext uri="{FF2B5EF4-FFF2-40B4-BE49-F238E27FC236}">
                  <a16:creationId xmlns:a16="http://schemas.microsoft.com/office/drawing/2014/main" id="{9699B118-6138-F604-71AB-868A1F4DE50D}"/>
                </a:ext>
              </a:extLst>
            </p:cNvPr>
            <p:cNvSpPr>
              <a:spLocks noChangeShapeType="1"/>
            </p:cNvSpPr>
            <p:nvPr/>
          </p:nvSpPr>
          <p:spPr bwMode="auto">
            <a:xfrm>
              <a:off x="6302234" y="6118081"/>
              <a:ext cx="1481327"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t">
              <a:flatTx/>
            </a:bodyPr>
            <a:lstStyle/>
            <a:p>
              <a:r>
                <a:rPr lang="en-US" sz="1700" dirty="0">
                  <a:latin typeface="Calibri"/>
                  <a:ea typeface="Times New Roman"/>
                  <a:cs typeface="Times New Roman"/>
                </a:rPr>
                <a:t>             d2</a:t>
              </a:r>
            </a:p>
          </p:txBody>
        </p:sp>
        <p:sp>
          <p:nvSpPr>
            <p:cNvPr id="18" name="Line 853">
              <a:extLst>
                <a:ext uri="{FF2B5EF4-FFF2-40B4-BE49-F238E27FC236}">
                  <a16:creationId xmlns:a16="http://schemas.microsoft.com/office/drawing/2014/main" id="{FAB3B6FF-B81D-D097-CC1A-D0D0B4828292}"/>
                </a:ext>
              </a:extLst>
            </p:cNvPr>
            <p:cNvSpPr>
              <a:spLocks noChangeShapeType="1"/>
            </p:cNvSpPr>
            <p:nvPr/>
          </p:nvSpPr>
          <p:spPr bwMode="auto">
            <a:xfrm>
              <a:off x="4148923" y="6113719"/>
              <a:ext cx="1481327"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t">
              <a:flatTx/>
            </a:bodyPr>
            <a:lstStyle/>
            <a:p>
              <a:r>
                <a:rPr lang="en-US" sz="1700" dirty="0">
                  <a:latin typeface="Calibri"/>
                  <a:ea typeface="Times New Roman"/>
                  <a:cs typeface="Times New Roman"/>
                </a:rPr>
                <a:t>             d1</a:t>
              </a:r>
            </a:p>
          </p:txBody>
        </p:sp>
        <p:sp>
          <p:nvSpPr>
            <p:cNvPr id="19" name="Line 853">
              <a:extLst>
                <a:ext uri="{FF2B5EF4-FFF2-40B4-BE49-F238E27FC236}">
                  <a16:creationId xmlns:a16="http://schemas.microsoft.com/office/drawing/2014/main" id="{0569DCFC-A7DD-D5B8-4891-AAC8DEE4B39A}"/>
                </a:ext>
              </a:extLst>
            </p:cNvPr>
            <p:cNvSpPr>
              <a:spLocks noChangeShapeType="1"/>
            </p:cNvSpPr>
            <p:nvPr/>
          </p:nvSpPr>
          <p:spPr bwMode="auto">
            <a:xfrm>
              <a:off x="5821067" y="5196311"/>
              <a:ext cx="1316735"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sz="1700" dirty="0">
                  <a:ea typeface="Times New Roman"/>
                  <a:cs typeface="Times New Roman"/>
                </a:rPr>
                <a:t>          d3</a:t>
              </a:r>
            </a:p>
          </p:txBody>
        </p:sp>
        <p:grpSp>
          <p:nvGrpSpPr>
            <p:cNvPr id="20" name="Group 19">
              <a:extLst>
                <a:ext uri="{FF2B5EF4-FFF2-40B4-BE49-F238E27FC236}">
                  <a16:creationId xmlns:a16="http://schemas.microsoft.com/office/drawing/2014/main" id="{9BFE0D80-2E7F-CC59-2521-03BF9022DA3A}"/>
                </a:ext>
              </a:extLst>
            </p:cNvPr>
            <p:cNvGrpSpPr/>
            <p:nvPr/>
          </p:nvGrpSpPr>
          <p:grpSpPr>
            <a:xfrm>
              <a:off x="4857832" y="4764780"/>
              <a:ext cx="1203321" cy="1021208"/>
              <a:chOff x="3906167" y="3324390"/>
              <a:chExt cx="1671281" cy="1418344"/>
            </a:xfrm>
            <a:solidFill>
              <a:srgbClr val="93D2FE"/>
            </a:solidFill>
          </p:grpSpPr>
          <p:sp>
            <p:nvSpPr>
              <p:cNvPr id="61" name="Oval 859">
                <a:extLst>
                  <a:ext uri="{FF2B5EF4-FFF2-40B4-BE49-F238E27FC236}">
                    <a16:creationId xmlns:a16="http://schemas.microsoft.com/office/drawing/2014/main" id="{79480CA2-3915-95D4-FD8A-21171384BA82}"/>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62" name="Oval 861">
                <a:extLst>
                  <a:ext uri="{FF2B5EF4-FFF2-40B4-BE49-F238E27FC236}">
                    <a16:creationId xmlns:a16="http://schemas.microsoft.com/office/drawing/2014/main" id="{C14C6619-26B4-C484-7128-1DFE09FF7CA7}"/>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63" name="Oval 862">
                <a:extLst>
                  <a:ext uri="{FF2B5EF4-FFF2-40B4-BE49-F238E27FC236}">
                    <a16:creationId xmlns:a16="http://schemas.microsoft.com/office/drawing/2014/main" id="{FD5B8929-6D88-F7DB-561A-2F4647B950C7}"/>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64" name="Oval 863">
                <a:extLst>
                  <a:ext uri="{FF2B5EF4-FFF2-40B4-BE49-F238E27FC236}">
                    <a16:creationId xmlns:a16="http://schemas.microsoft.com/office/drawing/2014/main" id="{9E4679EE-4942-8A56-DDD4-344FDD9692DA}"/>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65" name="Oval 863">
                <a:extLst>
                  <a:ext uri="{FF2B5EF4-FFF2-40B4-BE49-F238E27FC236}">
                    <a16:creationId xmlns:a16="http://schemas.microsoft.com/office/drawing/2014/main" id="{28507ECB-1802-C2E0-D53E-1C4C7B3D263D}"/>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grpSp>
            <p:nvGrpSpPr>
              <p:cNvPr id="66" name="Group 65">
                <a:extLst>
                  <a:ext uri="{FF2B5EF4-FFF2-40B4-BE49-F238E27FC236}">
                    <a16:creationId xmlns:a16="http://schemas.microsoft.com/office/drawing/2014/main" id="{71846281-7A26-DCAD-6DD0-8A518FCC2617}"/>
                  </a:ext>
                </a:extLst>
              </p:cNvPr>
              <p:cNvGrpSpPr/>
              <p:nvPr/>
            </p:nvGrpSpPr>
            <p:grpSpPr>
              <a:xfrm>
                <a:off x="3906167" y="4047050"/>
                <a:ext cx="1671281" cy="539042"/>
                <a:chOff x="1320274" y="4580303"/>
                <a:chExt cx="1671281" cy="467246"/>
              </a:xfrm>
              <a:grpFill/>
            </p:grpSpPr>
            <p:sp>
              <p:nvSpPr>
                <p:cNvPr id="81" name="Freeform 860">
                  <a:extLst>
                    <a:ext uri="{FF2B5EF4-FFF2-40B4-BE49-F238E27FC236}">
                      <a16:creationId xmlns:a16="http://schemas.microsoft.com/office/drawing/2014/main" id="{37ADA516-A667-91D8-70CC-33B89B88B6C0}"/>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82" name="Rectangle 864">
                  <a:extLst>
                    <a:ext uri="{FF2B5EF4-FFF2-40B4-BE49-F238E27FC236}">
                      <a16:creationId xmlns:a16="http://schemas.microsoft.com/office/drawing/2014/main" id="{39ADD1E7-4634-FE90-711A-A013733E9171}"/>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ctr"/>
                <a:lstStyle/>
                <a:p>
                  <a:pPr algn="ctr"/>
                  <a:r>
                    <a:rPr lang="en-US" sz="1700" dirty="0">
                      <a:latin typeface="Calibri"/>
                      <a:ea typeface="Calibri"/>
                      <a:cs typeface="Calibri"/>
                    </a:rPr>
                    <a:t>r1</a:t>
                  </a:r>
                </a:p>
              </p:txBody>
            </p:sp>
            <p:sp>
              <p:nvSpPr>
                <p:cNvPr id="83" name="Freeform 865">
                  <a:extLst>
                    <a:ext uri="{FF2B5EF4-FFF2-40B4-BE49-F238E27FC236}">
                      <a16:creationId xmlns:a16="http://schemas.microsoft.com/office/drawing/2014/main" id="{8045860F-D07C-0DDC-F8D3-21A033388B73}"/>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84" name="Freeform 866">
                  <a:extLst>
                    <a:ext uri="{FF2B5EF4-FFF2-40B4-BE49-F238E27FC236}">
                      <a16:creationId xmlns:a16="http://schemas.microsoft.com/office/drawing/2014/main" id="{02EA6942-72F8-0B06-84B6-E1FC3D6E3682}"/>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grpSp>
          <p:grpSp>
            <p:nvGrpSpPr>
              <p:cNvPr id="67" name="Group 66">
                <a:extLst>
                  <a:ext uri="{FF2B5EF4-FFF2-40B4-BE49-F238E27FC236}">
                    <a16:creationId xmlns:a16="http://schemas.microsoft.com/office/drawing/2014/main" id="{273EF755-037B-628E-6B28-63C49451EA88}"/>
                  </a:ext>
                </a:extLst>
              </p:cNvPr>
              <p:cNvGrpSpPr/>
              <p:nvPr/>
            </p:nvGrpSpPr>
            <p:grpSpPr>
              <a:xfrm>
                <a:off x="4596370" y="3324390"/>
                <a:ext cx="552654" cy="1188720"/>
                <a:chOff x="1823226" y="3235632"/>
                <a:chExt cx="552654" cy="1188720"/>
              </a:xfrm>
              <a:grpFill/>
            </p:grpSpPr>
            <p:sp>
              <p:nvSpPr>
                <p:cNvPr id="68" name="Oval 878">
                  <a:extLst>
                    <a:ext uri="{FF2B5EF4-FFF2-40B4-BE49-F238E27FC236}">
                      <a16:creationId xmlns:a16="http://schemas.microsoft.com/office/drawing/2014/main" id="{C64150C7-4C57-B1D5-3E43-FCA0FC53B44B}"/>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69" name="Rectangle 880">
                  <a:extLst>
                    <a:ext uri="{FF2B5EF4-FFF2-40B4-BE49-F238E27FC236}">
                      <a16:creationId xmlns:a16="http://schemas.microsoft.com/office/drawing/2014/main" id="{EF7603D0-DF41-B953-BA89-91AEF29E5ADA}"/>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sz="1700" dirty="0">
                    <a:latin typeface="Calibri"/>
                    <a:ea typeface="Calibri"/>
                    <a:cs typeface="Calibri"/>
                  </a:endParaRPr>
                </a:p>
              </p:txBody>
            </p:sp>
            <p:sp>
              <p:nvSpPr>
                <p:cNvPr id="70" name="Oval 878">
                  <a:extLst>
                    <a:ext uri="{FF2B5EF4-FFF2-40B4-BE49-F238E27FC236}">
                      <a16:creationId xmlns:a16="http://schemas.microsoft.com/office/drawing/2014/main" id="{9A8C007D-7A1D-B0AE-B9F3-4CE32BC0A999}"/>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71" name="Line 881">
                  <a:extLst>
                    <a:ext uri="{FF2B5EF4-FFF2-40B4-BE49-F238E27FC236}">
                      <a16:creationId xmlns:a16="http://schemas.microsoft.com/office/drawing/2014/main" id="{919C5971-1FED-5570-67F0-F2DC01764642}"/>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72" name="Line 882">
                  <a:extLst>
                    <a:ext uri="{FF2B5EF4-FFF2-40B4-BE49-F238E27FC236}">
                      <a16:creationId xmlns:a16="http://schemas.microsoft.com/office/drawing/2014/main" id="{963D6F01-83F2-AC60-26C6-62B520276F08}"/>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73" name="Rectangle 880">
                  <a:extLst>
                    <a:ext uri="{FF2B5EF4-FFF2-40B4-BE49-F238E27FC236}">
                      <a16:creationId xmlns:a16="http://schemas.microsoft.com/office/drawing/2014/main" id="{5AAF37A2-D0EB-941D-3D43-D3084A060AFC}"/>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sz="1700" dirty="0">
                    <a:latin typeface="Calibri"/>
                    <a:ea typeface="Calibri"/>
                    <a:cs typeface="Calibri"/>
                  </a:endParaRPr>
                </a:p>
              </p:txBody>
            </p:sp>
            <p:sp>
              <p:nvSpPr>
                <p:cNvPr id="74" name="Oval 878">
                  <a:extLst>
                    <a:ext uri="{FF2B5EF4-FFF2-40B4-BE49-F238E27FC236}">
                      <a16:creationId xmlns:a16="http://schemas.microsoft.com/office/drawing/2014/main" id="{79FF1996-E7E1-0B00-8653-05100D071C18}"/>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75" name="Line 882">
                  <a:extLst>
                    <a:ext uri="{FF2B5EF4-FFF2-40B4-BE49-F238E27FC236}">
                      <a16:creationId xmlns:a16="http://schemas.microsoft.com/office/drawing/2014/main" id="{88B02FFE-F676-9413-4A8D-E29A8036E09E}"/>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76" name="Line 882">
                  <a:extLst>
                    <a:ext uri="{FF2B5EF4-FFF2-40B4-BE49-F238E27FC236}">
                      <a16:creationId xmlns:a16="http://schemas.microsoft.com/office/drawing/2014/main" id="{ADF165BF-05A4-2EF3-4AA1-BD346BD0FAC0}"/>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77" name="Line 884">
                  <a:extLst>
                    <a:ext uri="{FF2B5EF4-FFF2-40B4-BE49-F238E27FC236}">
                      <a16:creationId xmlns:a16="http://schemas.microsoft.com/office/drawing/2014/main" id="{5CC1EF73-EAE8-A5DF-FE09-A5140076A52A}"/>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p:spPr>
              <p:txBody>
                <a:bodyPr wrap="none" anchor="ctr"/>
                <a:lstStyle/>
                <a:p>
                  <a:endParaRPr lang="en-US" sz="1700" dirty="0">
                    <a:latin typeface="Calibri"/>
                    <a:ea typeface="Calibri"/>
                    <a:cs typeface="Calibri"/>
                  </a:endParaRPr>
                </a:p>
              </p:txBody>
            </p:sp>
            <p:sp>
              <p:nvSpPr>
                <p:cNvPr id="78" name="Oval 885">
                  <a:extLst>
                    <a:ext uri="{FF2B5EF4-FFF2-40B4-BE49-F238E27FC236}">
                      <a16:creationId xmlns:a16="http://schemas.microsoft.com/office/drawing/2014/main" id="{1F638625-B254-F8AF-82C0-41B4564F03B1}"/>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79" name="Line 881">
                  <a:extLst>
                    <a:ext uri="{FF2B5EF4-FFF2-40B4-BE49-F238E27FC236}">
                      <a16:creationId xmlns:a16="http://schemas.microsoft.com/office/drawing/2014/main" id="{85D8E01E-C494-B890-CC43-8A91BB3BF411}"/>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80" name="Line 882">
                  <a:extLst>
                    <a:ext uri="{FF2B5EF4-FFF2-40B4-BE49-F238E27FC236}">
                      <a16:creationId xmlns:a16="http://schemas.microsoft.com/office/drawing/2014/main" id="{E34C8F7F-FA8D-BF59-6F32-68D33B82EAD2}"/>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grpSp>
        </p:grpSp>
        <p:grpSp>
          <p:nvGrpSpPr>
            <p:cNvPr id="21" name="Group 20">
              <a:extLst>
                <a:ext uri="{FF2B5EF4-FFF2-40B4-BE49-F238E27FC236}">
                  <a16:creationId xmlns:a16="http://schemas.microsoft.com/office/drawing/2014/main" id="{089E6190-48B6-1A7E-F17B-7B655402BF78}"/>
                </a:ext>
              </a:extLst>
            </p:cNvPr>
            <p:cNvGrpSpPr/>
            <p:nvPr/>
          </p:nvGrpSpPr>
          <p:grpSpPr>
            <a:xfrm>
              <a:off x="4267089" y="5735002"/>
              <a:ext cx="538242" cy="343668"/>
              <a:chOff x="1012668" y="989071"/>
              <a:chExt cx="747559" cy="477316"/>
            </a:xfrm>
          </p:grpSpPr>
          <p:sp>
            <p:nvSpPr>
              <p:cNvPr id="57" name="Line 853">
                <a:extLst>
                  <a:ext uri="{FF2B5EF4-FFF2-40B4-BE49-F238E27FC236}">
                    <a16:creationId xmlns:a16="http://schemas.microsoft.com/office/drawing/2014/main" id="{94AF30CC-B016-7D03-B835-9206EE1E9F95}"/>
                  </a:ext>
                </a:extLst>
              </p:cNvPr>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 xmlns:a14="http://schemas.microsoft.com/office/drawing/2010/main">
                    <a:noFill/>
                  </a14:hiddenFill>
                </a:ext>
              </a:extLst>
            </p:spPr>
            <p:txBody>
              <a:bodyPr wrap="none" anchor="ctr">
                <a:flatTx/>
              </a:bodyPr>
              <a:lstStyle/>
              <a:p>
                <a:endParaRPr lang="en-US" sz="1700" dirty="0">
                  <a:latin typeface="Calibri"/>
                  <a:ea typeface="Times New Roman"/>
                  <a:cs typeface="Times New Roman"/>
                </a:endParaRPr>
              </a:p>
            </p:txBody>
          </p:sp>
          <p:sp>
            <p:nvSpPr>
              <p:cNvPr id="58" name="Rectangle 876">
                <a:extLst>
                  <a:ext uri="{FF2B5EF4-FFF2-40B4-BE49-F238E27FC236}">
                    <a16:creationId xmlns:a16="http://schemas.microsoft.com/office/drawing/2014/main" id="{D36FB70C-0FF9-1FFF-9878-1C39D1E5D37B}"/>
                  </a:ext>
                </a:extLst>
              </p:cNvPr>
              <p:cNvSpPr>
                <a:spLocks noChangeAspect="1" noChangeArrowheads="1"/>
              </p:cNvSpPr>
              <p:nvPr/>
            </p:nvSpPr>
            <p:spPr bwMode="auto">
              <a:xfrm>
                <a:off x="1059818" y="991305"/>
                <a:ext cx="90" cy="363347"/>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ctr">
                <a:spAutoFit/>
              </a:bodyPr>
              <a:lstStyle/>
              <a:p>
                <a:endParaRPr lang="en-US" sz="1700" dirty="0">
                  <a:latin typeface="Calibri"/>
                  <a:ea typeface="Times New Roman"/>
                  <a:cs typeface="Calibri"/>
                </a:endParaRPr>
              </a:p>
            </p:txBody>
          </p:sp>
          <p:sp>
            <p:nvSpPr>
              <p:cNvPr id="59" name="Rectangle 873">
                <a:extLst>
                  <a:ext uri="{FF2B5EF4-FFF2-40B4-BE49-F238E27FC236}">
                    <a16:creationId xmlns:a16="http://schemas.microsoft.com/office/drawing/2014/main" id="{F5EDAD63-2C78-0BE9-A23D-DCFDEB59B6AE}"/>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sz="1700" dirty="0">
                    <a:latin typeface="Calibri"/>
                    <a:ea typeface="Times New Roman"/>
                    <a:cs typeface="Calibri"/>
                  </a:rPr>
                  <a:t>c1</a:t>
                </a:r>
              </a:p>
            </p:txBody>
          </p:sp>
          <p:sp>
            <p:nvSpPr>
              <p:cNvPr id="60" name="Freeform 875">
                <a:extLst>
                  <a:ext uri="{FF2B5EF4-FFF2-40B4-BE49-F238E27FC236}">
                    <a16:creationId xmlns:a16="http://schemas.microsoft.com/office/drawing/2014/main" id="{1380E26D-FDE8-DBF5-3DAB-D7C6D1C4C428}"/>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ctr"/>
              <a:lstStyle/>
              <a:p>
                <a:endParaRPr lang="en-US" sz="1700" dirty="0">
                  <a:latin typeface="Calibri"/>
                  <a:ea typeface="Times New Roman"/>
                  <a:cs typeface="Times New Roman"/>
                </a:endParaRPr>
              </a:p>
            </p:txBody>
          </p:sp>
        </p:grpSp>
        <p:grpSp>
          <p:nvGrpSpPr>
            <p:cNvPr id="22" name="Group 21">
              <a:extLst>
                <a:ext uri="{FF2B5EF4-FFF2-40B4-BE49-F238E27FC236}">
                  <a16:creationId xmlns:a16="http://schemas.microsoft.com/office/drawing/2014/main" id="{84D5317F-20DA-5C6C-E85F-912EC32A37AB}"/>
                </a:ext>
              </a:extLst>
            </p:cNvPr>
            <p:cNvGrpSpPr/>
            <p:nvPr/>
          </p:nvGrpSpPr>
          <p:grpSpPr>
            <a:xfrm>
              <a:off x="6850921" y="4977012"/>
              <a:ext cx="1203321" cy="1021208"/>
              <a:chOff x="3906167" y="3324390"/>
              <a:chExt cx="1671281" cy="1418344"/>
            </a:xfrm>
            <a:solidFill>
              <a:srgbClr val="93D2FE"/>
            </a:solidFill>
          </p:grpSpPr>
          <p:sp>
            <p:nvSpPr>
              <p:cNvPr id="33" name="Oval 859">
                <a:extLst>
                  <a:ext uri="{FF2B5EF4-FFF2-40B4-BE49-F238E27FC236}">
                    <a16:creationId xmlns:a16="http://schemas.microsoft.com/office/drawing/2014/main" id="{CF9C94F3-436E-0534-8074-7BC5C96EAF57}"/>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34" name="Oval 861">
                <a:extLst>
                  <a:ext uri="{FF2B5EF4-FFF2-40B4-BE49-F238E27FC236}">
                    <a16:creationId xmlns:a16="http://schemas.microsoft.com/office/drawing/2014/main" id="{0AEA3ADA-FA6C-3E1F-4CA1-B32321710681}"/>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35" name="Oval 862">
                <a:extLst>
                  <a:ext uri="{FF2B5EF4-FFF2-40B4-BE49-F238E27FC236}">
                    <a16:creationId xmlns:a16="http://schemas.microsoft.com/office/drawing/2014/main" id="{80093972-431C-5C9E-E5A9-04F835E05971}"/>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36" name="Oval 863">
                <a:extLst>
                  <a:ext uri="{FF2B5EF4-FFF2-40B4-BE49-F238E27FC236}">
                    <a16:creationId xmlns:a16="http://schemas.microsoft.com/office/drawing/2014/main" id="{1CFB3520-B5D3-C01A-988B-CE74548E20C6}"/>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37" name="Oval 863">
                <a:extLst>
                  <a:ext uri="{FF2B5EF4-FFF2-40B4-BE49-F238E27FC236}">
                    <a16:creationId xmlns:a16="http://schemas.microsoft.com/office/drawing/2014/main" id="{59742533-EBE3-8AE7-4BE7-18295ACD91F3}"/>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grpSp>
            <p:nvGrpSpPr>
              <p:cNvPr id="38" name="Group 37">
                <a:extLst>
                  <a:ext uri="{FF2B5EF4-FFF2-40B4-BE49-F238E27FC236}">
                    <a16:creationId xmlns:a16="http://schemas.microsoft.com/office/drawing/2014/main" id="{28055326-C997-0C20-0296-3C051DCC0506}"/>
                  </a:ext>
                </a:extLst>
              </p:cNvPr>
              <p:cNvGrpSpPr/>
              <p:nvPr/>
            </p:nvGrpSpPr>
            <p:grpSpPr>
              <a:xfrm>
                <a:off x="3906167" y="4047050"/>
                <a:ext cx="1671281" cy="539042"/>
                <a:chOff x="1320274" y="4580303"/>
                <a:chExt cx="1671281" cy="467246"/>
              </a:xfrm>
              <a:grpFill/>
            </p:grpSpPr>
            <p:sp>
              <p:nvSpPr>
                <p:cNvPr id="53" name="Freeform 860">
                  <a:extLst>
                    <a:ext uri="{FF2B5EF4-FFF2-40B4-BE49-F238E27FC236}">
                      <a16:creationId xmlns:a16="http://schemas.microsoft.com/office/drawing/2014/main" id="{53EACB39-A559-4354-8720-DA0B3C88269A}"/>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54" name="Rectangle 864">
                  <a:extLst>
                    <a:ext uri="{FF2B5EF4-FFF2-40B4-BE49-F238E27FC236}">
                      <a16:creationId xmlns:a16="http://schemas.microsoft.com/office/drawing/2014/main" id="{FBFB3A20-65E8-1925-3795-B820A20776C9}"/>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ctr"/>
                <a:lstStyle/>
                <a:p>
                  <a:pPr algn="ctr"/>
                  <a:r>
                    <a:rPr lang="en-US" sz="1700" dirty="0">
                      <a:latin typeface="Calibri"/>
                      <a:ea typeface="Calibri"/>
                      <a:cs typeface="Calibri"/>
                    </a:rPr>
                    <a:t>r2</a:t>
                  </a:r>
                </a:p>
              </p:txBody>
            </p:sp>
            <p:sp>
              <p:nvSpPr>
                <p:cNvPr id="55" name="Freeform 865">
                  <a:extLst>
                    <a:ext uri="{FF2B5EF4-FFF2-40B4-BE49-F238E27FC236}">
                      <a16:creationId xmlns:a16="http://schemas.microsoft.com/office/drawing/2014/main" id="{F1D4EBAB-4E2A-99FA-A96E-26BB1A4684A7}"/>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56" name="Freeform 866">
                  <a:extLst>
                    <a:ext uri="{FF2B5EF4-FFF2-40B4-BE49-F238E27FC236}">
                      <a16:creationId xmlns:a16="http://schemas.microsoft.com/office/drawing/2014/main" id="{AED06DE9-7E12-2277-6141-1E1DDBDEC1D8}"/>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grpSp>
          <p:grpSp>
            <p:nvGrpSpPr>
              <p:cNvPr id="39" name="Group 38">
                <a:extLst>
                  <a:ext uri="{FF2B5EF4-FFF2-40B4-BE49-F238E27FC236}">
                    <a16:creationId xmlns:a16="http://schemas.microsoft.com/office/drawing/2014/main" id="{8B2ADEE8-5255-992A-DBE9-3CCD7CB1A7CD}"/>
                  </a:ext>
                </a:extLst>
              </p:cNvPr>
              <p:cNvGrpSpPr/>
              <p:nvPr/>
            </p:nvGrpSpPr>
            <p:grpSpPr>
              <a:xfrm>
                <a:off x="4596370" y="3324390"/>
                <a:ext cx="552654" cy="1188720"/>
                <a:chOff x="1823226" y="3235632"/>
                <a:chExt cx="552654" cy="1188720"/>
              </a:xfrm>
              <a:grpFill/>
            </p:grpSpPr>
            <p:sp>
              <p:nvSpPr>
                <p:cNvPr id="40" name="Oval 878">
                  <a:extLst>
                    <a:ext uri="{FF2B5EF4-FFF2-40B4-BE49-F238E27FC236}">
                      <a16:creationId xmlns:a16="http://schemas.microsoft.com/office/drawing/2014/main" id="{C749391F-7AF4-A4E0-7686-1748A5723343}"/>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41" name="Rectangle 880">
                  <a:extLst>
                    <a:ext uri="{FF2B5EF4-FFF2-40B4-BE49-F238E27FC236}">
                      <a16:creationId xmlns:a16="http://schemas.microsoft.com/office/drawing/2014/main" id="{790C7B53-9783-BAAA-1B0B-A9D3761D8808}"/>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sz="1700" dirty="0">
                    <a:latin typeface="Calibri"/>
                    <a:ea typeface="Calibri"/>
                    <a:cs typeface="Calibri"/>
                  </a:endParaRPr>
                </a:p>
              </p:txBody>
            </p:sp>
            <p:sp>
              <p:nvSpPr>
                <p:cNvPr id="42" name="Oval 878">
                  <a:extLst>
                    <a:ext uri="{FF2B5EF4-FFF2-40B4-BE49-F238E27FC236}">
                      <a16:creationId xmlns:a16="http://schemas.microsoft.com/office/drawing/2014/main" id="{D7887773-085B-1245-C4AB-F24CF708B19C}"/>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43" name="Line 881">
                  <a:extLst>
                    <a:ext uri="{FF2B5EF4-FFF2-40B4-BE49-F238E27FC236}">
                      <a16:creationId xmlns:a16="http://schemas.microsoft.com/office/drawing/2014/main" id="{73A0488A-E930-DEEF-A00C-85C3FF2880C3}"/>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44" name="Line 882">
                  <a:extLst>
                    <a:ext uri="{FF2B5EF4-FFF2-40B4-BE49-F238E27FC236}">
                      <a16:creationId xmlns:a16="http://schemas.microsoft.com/office/drawing/2014/main" id="{C2EF2407-64EC-53A7-D7D9-E87165DEBB6C}"/>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45" name="Rectangle 880">
                  <a:extLst>
                    <a:ext uri="{FF2B5EF4-FFF2-40B4-BE49-F238E27FC236}">
                      <a16:creationId xmlns:a16="http://schemas.microsoft.com/office/drawing/2014/main" id="{A0A20060-C06F-CC72-43D9-D7FB741F1552}"/>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sz="1700" dirty="0">
                    <a:latin typeface="Calibri"/>
                    <a:ea typeface="Calibri"/>
                    <a:cs typeface="Calibri"/>
                  </a:endParaRPr>
                </a:p>
              </p:txBody>
            </p:sp>
            <p:sp>
              <p:nvSpPr>
                <p:cNvPr id="46" name="Oval 878">
                  <a:extLst>
                    <a:ext uri="{FF2B5EF4-FFF2-40B4-BE49-F238E27FC236}">
                      <a16:creationId xmlns:a16="http://schemas.microsoft.com/office/drawing/2014/main" id="{625ACEE6-1717-547C-8BCC-4895F586EC3C}"/>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47" name="Line 882">
                  <a:extLst>
                    <a:ext uri="{FF2B5EF4-FFF2-40B4-BE49-F238E27FC236}">
                      <a16:creationId xmlns:a16="http://schemas.microsoft.com/office/drawing/2014/main" id="{F1688615-D8CB-21C6-2BCC-446ED5B9DCB5}"/>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48" name="Line 882">
                  <a:extLst>
                    <a:ext uri="{FF2B5EF4-FFF2-40B4-BE49-F238E27FC236}">
                      <a16:creationId xmlns:a16="http://schemas.microsoft.com/office/drawing/2014/main" id="{900F7A9B-00B6-0EF5-2348-206784EA1BFB}"/>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49" name="Line 884">
                  <a:extLst>
                    <a:ext uri="{FF2B5EF4-FFF2-40B4-BE49-F238E27FC236}">
                      <a16:creationId xmlns:a16="http://schemas.microsoft.com/office/drawing/2014/main" id="{5A5933BA-5D3C-F37D-19AB-C097860307B1}"/>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p:spPr>
              <p:txBody>
                <a:bodyPr wrap="none" anchor="ctr"/>
                <a:lstStyle/>
                <a:p>
                  <a:endParaRPr lang="en-US" sz="1700" dirty="0">
                    <a:latin typeface="Calibri"/>
                    <a:ea typeface="Calibri"/>
                    <a:cs typeface="Calibri"/>
                  </a:endParaRPr>
                </a:p>
              </p:txBody>
            </p:sp>
            <p:sp>
              <p:nvSpPr>
                <p:cNvPr id="50" name="Oval 885">
                  <a:extLst>
                    <a:ext uri="{FF2B5EF4-FFF2-40B4-BE49-F238E27FC236}">
                      <a16:creationId xmlns:a16="http://schemas.microsoft.com/office/drawing/2014/main" id="{33891E55-FCC3-9B9F-4F4F-B891B18519D0}"/>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51" name="Line 881">
                  <a:extLst>
                    <a:ext uri="{FF2B5EF4-FFF2-40B4-BE49-F238E27FC236}">
                      <a16:creationId xmlns:a16="http://schemas.microsoft.com/office/drawing/2014/main" id="{630957BD-F824-2B2B-5000-0D94D3EE3A4E}"/>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52" name="Line 882">
                  <a:extLst>
                    <a:ext uri="{FF2B5EF4-FFF2-40B4-BE49-F238E27FC236}">
                      <a16:creationId xmlns:a16="http://schemas.microsoft.com/office/drawing/2014/main" id="{8C61C54A-1076-8024-34D7-A30517D67BD0}"/>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grpSp>
        </p:grpSp>
        <p:grpSp>
          <p:nvGrpSpPr>
            <p:cNvPr id="23" name="Group 22">
              <a:extLst>
                <a:ext uri="{FF2B5EF4-FFF2-40B4-BE49-F238E27FC236}">
                  <a16:creationId xmlns:a16="http://schemas.microsoft.com/office/drawing/2014/main" id="{10A2237E-A26F-A5CA-86FD-62B15B81D352}"/>
                </a:ext>
              </a:extLst>
            </p:cNvPr>
            <p:cNvGrpSpPr/>
            <p:nvPr/>
          </p:nvGrpSpPr>
          <p:grpSpPr>
            <a:xfrm>
              <a:off x="4709156" y="5732193"/>
              <a:ext cx="538242" cy="343668"/>
              <a:chOff x="1012668" y="989071"/>
              <a:chExt cx="747559" cy="477316"/>
            </a:xfrm>
          </p:grpSpPr>
          <p:sp>
            <p:nvSpPr>
              <p:cNvPr id="29" name="Line 853">
                <a:extLst>
                  <a:ext uri="{FF2B5EF4-FFF2-40B4-BE49-F238E27FC236}">
                    <a16:creationId xmlns:a16="http://schemas.microsoft.com/office/drawing/2014/main" id="{F7320FCB-8341-D623-E483-3842157202C6}"/>
                  </a:ext>
                </a:extLst>
              </p:cNvPr>
              <p:cNvSpPr>
                <a:spLocks noChangeShapeType="1"/>
              </p:cNvSpPr>
              <p:nvPr/>
            </p:nvSpPr>
            <p:spPr bwMode="auto">
              <a:xfrm>
                <a:off x="1012668" y="1144719"/>
                <a:ext cx="600569" cy="7151"/>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 xmlns:a14="http://schemas.microsoft.com/office/drawing/2010/main">
                    <a:noFill/>
                  </a14:hiddenFill>
                </a:ext>
              </a:extLst>
            </p:spPr>
            <p:txBody>
              <a:bodyPr wrap="none" anchor="ctr">
                <a:flatTx/>
              </a:bodyPr>
              <a:lstStyle/>
              <a:p>
                <a:endParaRPr lang="en-US" sz="1700" dirty="0">
                  <a:latin typeface="Calibri"/>
                  <a:ea typeface="Times New Roman"/>
                  <a:cs typeface="Times New Roman"/>
                </a:endParaRPr>
              </a:p>
            </p:txBody>
          </p:sp>
          <p:sp>
            <p:nvSpPr>
              <p:cNvPr id="30" name="Rectangle 876">
                <a:extLst>
                  <a:ext uri="{FF2B5EF4-FFF2-40B4-BE49-F238E27FC236}">
                    <a16:creationId xmlns:a16="http://schemas.microsoft.com/office/drawing/2014/main" id="{C61CED86-A9D4-3AA4-752B-6D52EE3F4364}"/>
                  </a:ext>
                </a:extLst>
              </p:cNvPr>
              <p:cNvSpPr>
                <a:spLocks noChangeAspect="1" noChangeArrowheads="1"/>
              </p:cNvSpPr>
              <p:nvPr/>
            </p:nvSpPr>
            <p:spPr bwMode="auto">
              <a:xfrm>
                <a:off x="1059818" y="991305"/>
                <a:ext cx="90" cy="363347"/>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ctr">
                <a:spAutoFit/>
              </a:bodyPr>
              <a:lstStyle/>
              <a:p>
                <a:endParaRPr lang="en-US" sz="1700" dirty="0">
                  <a:latin typeface="Calibri"/>
                  <a:ea typeface="Times New Roman"/>
                  <a:cs typeface="Calibri"/>
                </a:endParaRPr>
              </a:p>
            </p:txBody>
          </p:sp>
          <p:sp>
            <p:nvSpPr>
              <p:cNvPr id="31" name="Rectangle 873">
                <a:extLst>
                  <a:ext uri="{FF2B5EF4-FFF2-40B4-BE49-F238E27FC236}">
                    <a16:creationId xmlns:a16="http://schemas.microsoft.com/office/drawing/2014/main" id="{470F0ADE-C661-338D-3995-7277FCAC52F2}"/>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sz="1700" dirty="0">
                    <a:latin typeface="Calibri"/>
                    <a:ea typeface="Times New Roman"/>
                    <a:cs typeface="Calibri"/>
                  </a:rPr>
                  <a:t>c2</a:t>
                </a:r>
              </a:p>
            </p:txBody>
          </p:sp>
          <p:sp>
            <p:nvSpPr>
              <p:cNvPr id="32" name="Freeform 875">
                <a:extLst>
                  <a:ext uri="{FF2B5EF4-FFF2-40B4-BE49-F238E27FC236}">
                    <a16:creationId xmlns:a16="http://schemas.microsoft.com/office/drawing/2014/main" id="{9DD9CF9C-18D0-14F4-AA5E-4F0A06FA0F77}"/>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ctr"/>
              <a:lstStyle/>
              <a:p>
                <a:endParaRPr lang="en-US" sz="1700" dirty="0">
                  <a:latin typeface="Calibri"/>
                  <a:ea typeface="Times New Roman"/>
                  <a:cs typeface="Times New Roman"/>
                </a:endParaRPr>
              </a:p>
            </p:txBody>
          </p:sp>
        </p:grpSp>
        <p:grpSp>
          <p:nvGrpSpPr>
            <p:cNvPr id="24" name="Group 23">
              <a:extLst>
                <a:ext uri="{FF2B5EF4-FFF2-40B4-BE49-F238E27FC236}">
                  <a16:creationId xmlns:a16="http://schemas.microsoft.com/office/drawing/2014/main" id="{641F93D6-2C75-ED9D-340A-4CFE1EFF5DB4}"/>
                </a:ext>
              </a:extLst>
            </p:cNvPr>
            <p:cNvGrpSpPr/>
            <p:nvPr/>
          </p:nvGrpSpPr>
          <p:grpSpPr>
            <a:xfrm>
              <a:off x="5144406" y="5732193"/>
              <a:ext cx="538242" cy="343668"/>
              <a:chOff x="1012668" y="989071"/>
              <a:chExt cx="747559" cy="477316"/>
            </a:xfrm>
          </p:grpSpPr>
          <p:sp>
            <p:nvSpPr>
              <p:cNvPr id="25" name="Line 853">
                <a:extLst>
                  <a:ext uri="{FF2B5EF4-FFF2-40B4-BE49-F238E27FC236}">
                    <a16:creationId xmlns:a16="http://schemas.microsoft.com/office/drawing/2014/main" id="{A9A821C0-B7E2-57D3-0171-D1AC6D15D9B4}"/>
                  </a:ext>
                </a:extLst>
              </p:cNvPr>
              <p:cNvSpPr>
                <a:spLocks noChangeShapeType="1"/>
              </p:cNvSpPr>
              <p:nvPr/>
            </p:nvSpPr>
            <p:spPr bwMode="auto">
              <a:xfrm>
                <a:off x="1012668" y="1144719"/>
                <a:ext cx="600569" cy="7151"/>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 xmlns:a14="http://schemas.microsoft.com/office/drawing/2010/main">
                    <a:noFill/>
                  </a14:hiddenFill>
                </a:ext>
              </a:extLst>
            </p:spPr>
            <p:txBody>
              <a:bodyPr wrap="none" anchor="ctr">
                <a:flatTx/>
              </a:bodyPr>
              <a:lstStyle/>
              <a:p>
                <a:endParaRPr lang="en-US" sz="1700" dirty="0">
                  <a:latin typeface="Calibri"/>
                  <a:ea typeface="Times New Roman"/>
                  <a:cs typeface="Times New Roman"/>
                </a:endParaRPr>
              </a:p>
            </p:txBody>
          </p:sp>
          <p:sp>
            <p:nvSpPr>
              <p:cNvPr id="26" name="Rectangle 876">
                <a:extLst>
                  <a:ext uri="{FF2B5EF4-FFF2-40B4-BE49-F238E27FC236}">
                    <a16:creationId xmlns:a16="http://schemas.microsoft.com/office/drawing/2014/main" id="{86263E6C-B5B2-6009-A8E9-52647E808A5B}"/>
                  </a:ext>
                </a:extLst>
              </p:cNvPr>
              <p:cNvSpPr>
                <a:spLocks noChangeAspect="1" noChangeArrowheads="1"/>
              </p:cNvSpPr>
              <p:nvPr/>
            </p:nvSpPr>
            <p:spPr bwMode="auto">
              <a:xfrm>
                <a:off x="1059818" y="991305"/>
                <a:ext cx="90" cy="363347"/>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ctr">
                <a:spAutoFit/>
              </a:bodyPr>
              <a:lstStyle/>
              <a:p>
                <a:endParaRPr lang="en-US" sz="1700" dirty="0">
                  <a:latin typeface="Calibri"/>
                  <a:ea typeface="Times New Roman"/>
                  <a:cs typeface="Calibri"/>
                </a:endParaRPr>
              </a:p>
            </p:txBody>
          </p:sp>
          <p:sp>
            <p:nvSpPr>
              <p:cNvPr id="27" name="Rectangle 873">
                <a:extLst>
                  <a:ext uri="{FF2B5EF4-FFF2-40B4-BE49-F238E27FC236}">
                    <a16:creationId xmlns:a16="http://schemas.microsoft.com/office/drawing/2014/main" id="{F7BDE542-FF8E-3FE6-BCAB-87D3583488D1}"/>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sz="1700" dirty="0">
                    <a:latin typeface="Calibri"/>
                    <a:ea typeface="Times New Roman"/>
                    <a:cs typeface="Calibri"/>
                  </a:rPr>
                  <a:t>c3</a:t>
                </a:r>
              </a:p>
            </p:txBody>
          </p:sp>
          <p:sp>
            <p:nvSpPr>
              <p:cNvPr id="28" name="Freeform 875">
                <a:extLst>
                  <a:ext uri="{FF2B5EF4-FFF2-40B4-BE49-F238E27FC236}">
                    <a16:creationId xmlns:a16="http://schemas.microsoft.com/office/drawing/2014/main" id="{E95422F9-DB20-03ED-BC75-20B1126CB24E}"/>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ctr"/>
              <a:lstStyle/>
              <a:p>
                <a:endParaRPr lang="en-US" sz="1700" dirty="0">
                  <a:latin typeface="Calibri"/>
                  <a:ea typeface="Times New Roman"/>
                  <a:cs typeface="Times New Roman"/>
                </a:endParaRPr>
              </a:p>
            </p:txBody>
          </p:sp>
        </p:grpSp>
      </p:grpSp>
      <p:grpSp>
        <p:nvGrpSpPr>
          <p:cNvPr id="95" name="Group 94">
            <a:extLst>
              <a:ext uri="{FF2B5EF4-FFF2-40B4-BE49-F238E27FC236}">
                <a16:creationId xmlns:a16="http://schemas.microsoft.com/office/drawing/2014/main" id="{20690ABC-180A-D8D3-A0D6-41DD2BFAC247}"/>
              </a:ext>
            </a:extLst>
          </p:cNvPr>
          <p:cNvGrpSpPr>
            <a:grpSpLocks noChangeAspect="1"/>
          </p:cNvGrpSpPr>
          <p:nvPr/>
        </p:nvGrpSpPr>
        <p:grpSpPr>
          <a:xfrm>
            <a:off x="5204787" y="4046999"/>
            <a:ext cx="2657242" cy="1147446"/>
            <a:chOff x="5323352" y="4678231"/>
            <a:chExt cx="2952491" cy="1274940"/>
          </a:xfrm>
        </p:grpSpPr>
        <p:grpSp>
          <p:nvGrpSpPr>
            <p:cNvPr id="96" name="Group 95">
              <a:extLst>
                <a:ext uri="{FF2B5EF4-FFF2-40B4-BE49-F238E27FC236}">
                  <a16:creationId xmlns:a16="http://schemas.microsoft.com/office/drawing/2014/main" id="{3DB6CDDD-E4DB-126C-C506-6AA2A43EFB3F}"/>
                </a:ext>
              </a:extLst>
            </p:cNvPr>
            <p:cNvGrpSpPr/>
            <p:nvPr/>
          </p:nvGrpSpPr>
          <p:grpSpPr>
            <a:xfrm>
              <a:off x="7288292" y="5578688"/>
              <a:ext cx="987551" cy="367987"/>
              <a:chOff x="8801532" y="4013715"/>
              <a:chExt cx="1371600" cy="511093"/>
            </a:xfrm>
          </p:grpSpPr>
          <p:sp>
            <p:nvSpPr>
              <p:cNvPr id="12311" name="Lightning Bolt 12310">
                <a:extLst>
                  <a:ext uri="{FF2B5EF4-FFF2-40B4-BE49-F238E27FC236}">
                    <a16:creationId xmlns:a16="http://schemas.microsoft.com/office/drawing/2014/main" id="{DB477FC7-01B1-21E5-048E-02C9890DCA2C}"/>
                  </a:ext>
                </a:extLst>
              </p:cNvPr>
              <p:cNvSpPr/>
              <p:nvPr/>
            </p:nvSpPr>
            <p:spPr>
              <a:xfrm rot="19965343">
                <a:off x="9139183" y="4118408"/>
                <a:ext cx="619075" cy="406400"/>
              </a:xfrm>
              <a:prstGeom prst="lightningBolt">
                <a:avLst/>
              </a:prstGeom>
              <a:solidFill>
                <a:srgbClr val="CDC9C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312" name="Freeform 860">
                <a:extLst>
                  <a:ext uri="{FF2B5EF4-FFF2-40B4-BE49-F238E27FC236}">
                    <a16:creationId xmlns:a16="http://schemas.microsoft.com/office/drawing/2014/main" id="{65F56898-6C1C-1817-435C-0401F2B7570C}"/>
                  </a:ext>
                </a:extLst>
              </p:cNvPr>
              <p:cNvSpPr>
                <a:spLocks/>
              </p:cNvSpPr>
              <p:nvPr/>
            </p:nvSpPr>
            <p:spPr bwMode="auto">
              <a:xfrm>
                <a:off x="8801532" y="4026280"/>
                <a:ext cx="1371600" cy="32004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cxnSp>
            <p:nvCxnSpPr>
              <p:cNvPr id="12313" name="Straight Connector 12312">
                <a:extLst>
                  <a:ext uri="{FF2B5EF4-FFF2-40B4-BE49-F238E27FC236}">
                    <a16:creationId xmlns:a16="http://schemas.microsoft.com/office/drawing/2014/main" id="{5AC22CCA-7E00-50F2-5A68-2B73180ACD19}"/>
                  </a:ext>
                </a:extLst>
              </p:cNvPr>
              <p:cNvCxnSpPr/>
              <p:nvPr/>
            </p:nvCxnSpPr>
            <p:spPr>
              <a:xfrm>
                <a:off x="9047075" y="4017699"/>
                <a:ext cx="1124712"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314" name="Straight Connector 12313">
                <a:extLst>
                  <a:ext uri="{FF2B5EF4-FFF2-40B4-BE49-F238E27FC236}">
                    <a16:creationId xmlns:a16="http://schemas.microsoft.com/office/drawing/2014/main" id="{E102413D-AD02-58FD-EC02-E740E3A3554F}"/>
                  </a:ext>
                </a:extLst>
              </p:cNvPr>
              <p:cNvCxnSpPr/>
              <p:nvPr/>
            </p:nvCxnSpPr>
            <p:spPr>
              <a:xfrm flipV="1">
                <a:off x="9829800" y="4013715"/>
                <a:ext cx="341987" cy="332605"/>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315" name="Straight Connector 12314">
                <a:extLst>
                  <a:ext uri="{FF2B5EF4-FFF2-40B4-BE49-F238E27FC236}">
                    <a16:creationId xmlns:a16="http://schemas.microsoft.com/office/drawing/2014/main" id="{A17E8233-6F06-E6B7-68C4-CE499A0A5BE4}"/>
                  </a:ext>
                </a:extLst>
              </p:cNvPr>
              <p:cNvCxnSpPr>
                <a:cxnSpLocks/>
              </p:cNvCxnSpPr>
              <p:nvPr/>
            </p:nvCxnSpPr>
            <p:spPr>
              <a:xfrm>
                <a:off x="8997725" y="4349095"/>
                <a:ext cx="261014"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97" name="Group 96">
              <a:extLst>
                <a:ext uri="{FF2B5EF4-FFF2-40B4-BE49-F238E27FC236}">
                  <a16:creationId xmlns:a16="http://schemas.microsoft.com/office/drawing/2014/main" id="{73E03A85-9048-1750-850D-A015D4443DC3}"/>
                </a:ext>
              </a:extLst>
            </p:cNvPr>
            <p:cNvGrpSpPr/>
            <p:nvPr/>
          </p:nvGrpSpPr>
          <p:grpSpPr>
            <a:xfrm>
              <a:off x="5323352" y="5509529"/>
              <a:ext cx="1253855" cy="443642"/>
              <a:chOff x="6504246" y="3854161"/>
              <a:chExt cx="1741467" cy="616169"/>
            </a:xfrm>
          </p:grpSpPr>
          <p:grpSp>
            <p:nvGrpSpPr>
              <p:cNvPr id="12305" name="Group 12304">
                <a:extLst>
                  <a:ext uri="{FF2B5EF4-FFF2-40B4-BE49-F238E27FC236}">
                    <a16:creationId xmlns:a16="http://schemas.microsoft.com/office/drawing/2014/main" id="{645FABD1-EA4F-53DF-8E8C-6B6E6B420FBB}"/>
                  </a:ext>
                </a:extLst>
              </p:cNvPr>
              <p:cNvGrpSpPr/>
              <p:nvPr/>
            </p:nvGrpSpPr>
            <p:grpSpPr>
              <a:xfrm>
                <a:off x="6504246" y="3854161"/>
                <a:ext cx="1589458" cy="616169"/>
                <a:chOff x="6135946" y="3854161"/>
                <a:chExt cx="1589458" cy="616169"/>
              </a:xfrm>
            </p:grpSpPr>
            <p:sp>
              <p:nvSpPr>
                <p:cNvPr id="12307" name="Lightning Bolt 12306">
                  <a:extLst>
                    <a:ext uri="{FF2B5EF4-FFF2-40B4-BE49-F238E27FC236}">
                      <a16:creationId xmlns:a16="http://schemas.microsoft.com/office/drawing/2014/main" id="{2B1AA622-E8E2-8D3E-A19B-2BB02935978C}"/>
                    </a:ext>
                  </a:extLst>
                </p:cNvPr>
                <p:cNvSpPr/>
                <p:nvPr/>
              </p:nvSpPr>
              <p:spPr>
                <a:xfrm rot="19965343">
                  <a:off x="6135946" y="4063930"/>
                  <a:ext cx="760257" cy="406400"/>
                </a:xfrm>
                <a:prstGeom prst="lightningBolt">
                  <a:avLst/>
                </a:prstGeom>
                <a:solidFill>
                  <a:srgbClr val="CDC9C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308" name="Straight Connector 12307">
                  <a:extLst>
                    <a:ext uri="{FF2B5EF4-FFF2-40B4-BE49-F238E27FC236}">
                      <a16:creationId xmlns:a16="http://schemas.microsoft.com/office/drawing/2014/main" id="{85C40AFE-637C-70D0-5E32-72AD036E68FA}"/>
                    </a:ext>
                  </a:extLst>
                </p:cNvPr>
                <p:cNvCxnSpPr/>
                <p:nvPr/>
              </p:nvCxnSpPr>
              <p:spPr>
                <a:xfrm>
                  <a:off x="6591548" y="3854161"/>
                  <a:ext cx="113385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309" name="Straight Connector 12308">
                  <a:extLst>
                    <a:ext uri="{FF2B5EF4-FFF2-40B4-BE49-F238E27FC236}">
                      <a16:creationId xmlns:a16="http://schemas.microsoft.com/office/drawing/2014/main" id="{93D12E24-33A0-1712-308B-822830F3C02F}"/>
                    </a:ext>
                  </a:extLst>
                </p:cNvPr>
                <p:cNvCxnSpPr>
                  <a:cxnSpLocks noChangeAspect="1"/>
                </p:cNvCxnSpPr>
                <p:nvPr/>
              </p:nvCxnSpPr>
              <p:spPr>
                <a:xfrm flipV="1">
                  <a:off x="6173361" y="3859976"/>
                  <a:ext cx="423087" cy="41148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310" name="Straight Connector 12309">
                  <a:extLst>
                    <a:ext uri="{FF2B5EF4-FFF2-40B4-BE49-F238E27FC236}">
                      <a16:creationId xmlns:a16="http://schemas.microsoft.com/office/drawing/2014/main" id="{A3CCC231-10CA-E33D-92C1-3D6BFC20228A}"/>
                    </a:ext>
                  </a:extLst>
                </p:cNvPr>
                <p:cNvCxnSpPr>
                  <a:cxnSpLocks/>
                </p:cNvCxnSpPr>
                <p:nvPr/>
              </p:nvCxnSpPr>
              <p:spPr>
                <a:xfrm>
                  <a:off x="6901786" y="4296856"/>
                  <a:ext cx="261014"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12306" name="Freeform 860">
                <a:extLst>
                  <a:ext uri="{FF2B5EF4-FFF2-40B4-BE49-F238E27FC236}">
                    <a16:creationId xmlns:a16="http://schemas.microsoft.com/office/drawing/2014/main" id="{D4CF9622-BC12-E939-8AF2-721DCF57FAA0}"/>
                  </a:ext>
                </a:extLst>
              </p:cNvPr>
              <p:cNvSpPr>
                <a:spLocks/>
              </p:cNvSpPr>
              <p:nvPr/>
            </p:nvSpPr>
            <p:spPr bwMode="auto">
              <a:xfrm>
                <a:off x="6522378" y="3865501"/>
                <a:ext cx="1723335" cy="42976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sp>
          <p:nvSpPr>
            <p:cNvPr id="98" name="Line 853">
              <a:extLst>
                <a:ext uri="{FF2B5EF4-FFF2-40B4-BE49-F238E27FC236}">
                  <a16:creationId xmlns:a16="http://schemas.microsoft.com/office/drawing/2014/main" id="{DBB3D46D-D8F3-1A0D-CB42-D8444127ED92}"/>
                </a:ext>
              </a:extLst>
            </p:cNvPr>
            <p:cNvSpPr>
              <a:spLocks noChangeShapeType="1"/>
            </p:cNvSpPr>
            <p:nvPr/>
          </p:nvSpPr>
          <p:spPr bwMode="auto">
            <a:xfrm>
              <a:off x="5967843" y="5947252"/>
              <a:ext cx="1316735"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a14="http://schemas.microsoft.com/office/drawing/2010/main" xmlns="">
                  <a:noFill/>
                </a14:hiddenFill>
              </a:ext>
            </a:extLst>
          </p:spPr>
          <p:txBody>
            <a:bodyPr wrap="none" anchor="b">
              <a:flatTx/>
            </a:bodyPr>
            <a:lstStyle/>
            <a:p>
              <a:r>
                <a:rPr lang="en-US" dirty="0">
                  <a:ea typeface="Times New Roman"/>
                  <a:cs typeface="Times New Roman"/>
                </a:rPr>
                <a:t>          d3</a:t>
              </a:r>
            </a:p>
          </p:txBody>
        </p:sp>
        <p:grpSp>
          <p:nvGrpSpPr>
            <p:cNvPr id="114" name="Group 113">
              <a:extLst>
                <a:ext uri="{FF2B5EF4-FFF2-40B4-BE49-F238E27FC236}">
                  <a16:creationId xmlns:a16="http://schemas.microsoft.com/office/drawing/2014/main" id="{BF7B8AFB-93FB-0875-CC28-7B574F31D793}"/>
                </a:ext>
              </a:extLst>
            </p:cNvPr>
            <p:cNvGrpSpPr/>
            <p:nvPr/>
          </p:nvGrpSpPr>
          <p:grpSpPr>
            <a:xfrm>
              <a:off x="6377267" y="4678231"/>
              <a:ext cx="1203321" cy="1021208"/>
              <a:chOff x="3906167" y="3324390"/>
              <a:chExt cx="1671281" cy="1418344"/>
            </a:xfrm>
            <a:solidFill>
              <a:srgbClr val="93D2FE"/>
            </a:solidFill>
          </p:grpSpPr>
          <p:sp>
            <p:nvSpPr>
              <p:cNvPr id="120" name="Oval 859">
                <a:extLst>
                  <a:ext uri="{FF2B5EF4-FFF2-40B4-BE49-F238E27FC236}">
                    <a16:creationId xmlns:a16="http://schemas.microsoft.com/office/drawing/2014/main" id="{7909284B-86F4-236C-2B29-0663CAC78936}"/>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21" name="Oval 861">
                <a:extLst>
                  <a:ext uri="{FF2B5EF4-FFF2-40B4-BE49-F238E27FC236}">
                    <a16:creationId xmlns:a16="http://schemas.microsoft.com/office/drawing/2014/main" id="{14D81529-4A8A-DD20-6DC5-16027363F429}"/>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22" name="Oval 862">
                <a:extLst>
                  <a:ext uri="{FF2B5EF4-FFF2-40B4-BE49-F238E27FC236}">
                    <a16:creationId xmlns:a16="http://schemas.microsoft.com/office/drawing/2014/main" id="{65209CFC-5987-F0FE-24F6-A8CCD78CE285}"/>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23" name="Oval 863">
                <a:extLst>
                  <a:ext uri="{FF2B5EF4-FFF2-40B4-BE49-F238E27FC236}">
                    <a16:creationId xmlns:a16="http://schemas.microsoft.com/office/drawing/2014/main" id="{83FA3071-AE65-1FEB-24A9-0058A0D191AC}"/>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24" name="Oval 863">
                <a:extLst>
                  <a:ext uri="{FF2B5EF4-FFF2-40B4-BE49-F238E27FC236}">
                    <a16:creationId xmlns:a16="http://schemas.microsoft.com/office/drawing/2014/main" id="{88A1EB06-9204-641F-1924-A332939ED2A8}"/>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grpSp>
            <p:nvGrpSpPr>
              <p:cNvPr id="125" name="Group 124">
                <a:extLst>
                  <a:ext uri="{FF2B5EF4-FFF2-40B4-BE49-F238E27FC236}">
                    <a16:creationId xmlns:a16="http://schemas.microsoft.com/office/drawing/2014/main" id="{71CB64D2-7410-2240-D814-214861E85150}"/>
                  </a:ext>
                </a:extLst>
              </p:cNvPr>
              <p:cNvGrpSpPr/>
              <p:nvPr/>
            </p:nvGrpSpPr>
            <p:grpSpPr>
              <a:xfrm>
                <a:off x="3906167" y="4047050"/>
                <a:ext cx="1671281" cy="539042"/>
                <a:chOff x="1320274" y="4580303"/>
                <a:chExt cx="1671281" cy="467246"/>
              </a:xfrm>
              <a:grpFill/>
            </p:grpSpPr>
            <p:sp>
              <p:nvSpPr>
                <p:cNvPr id="12301" name="Freeform 860">
                  <a:extLst>
                    <a:ext uri="{FF2B5EF4-FFF2-40B4-BE49-F238E27FC236}">
                      <a16:creationId xmlns:a16="http://schemas.microsoft.com/office/drawing/2014/main" id="{0CB7BB50-89FF-50E6-2CDE-3D0BB9BAEAE9}"/>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2302" name="Rectangle 864">
                  <a:extLst>
                    <a:ext uri="{FF2B5EF4-FFF2-40B4-BE49-F238E27FC236}">
                      <a16:creationId xmlns:a16="http://schemas.microsoft.com/office/drawing/2014/main" id="{86BB5936-A94A-41E8-FA72-970529AC9828}"/>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ctr"/>
                <a:lstStyle/>
                <a:p>
                  <a:pPr algn="ctr"/>
                  <a:r>
                    <a:rPr lang="en-US" dirty="0">
                      <a:latin typeface="Calibri"/>
                      <a:ea typeface="Calibri"/>
                      <a:cs typeface="Calibri"/>
                    </a:rPr>
                    <a:t>r1</a:t>
                  </a:r>
                </a:p>
              </p:txBody>
            </p:sp>
            <p:sp>
              <p:nvSpPr>
                <p:cNvPr id="12303" name="Freeform 865">
                  <a:extLst>
                    <a:ext uri="{FF2B5EF4-FFF2-40B4-BE49-F238E27FC236}">
                      <a16:creationId xmlns:a16="http://schemas.microsoft.com/office/drawing/2014/main" id="{48D88617-F883-9B93-959B-C4248B9EADA8}"/>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2304" name="Freeform 866">
                  <a:extLst>
                    <a:ext uri="{FF2B5EF4-FFF2-40B4-BE49-F238E27FC236}">
                      <a16:creationId xmlns:a16="http://schemas.microsoft.com/office/drawing/2014/main" id="{E0D05C92-0E3C-45AD-EEE4-AEB73E4FFC9E}"/>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grpSp>
          <p:grpSp>
            <p:nvGrpSpPr>
              <p:cNvPr id="126" name="Group 125">
                <a:extLst>
                  <a:ext uri="{FF2B5EF4-FFF2-40B4-BE49-F238E27FC236}">
                    <a16:creationId xmlns:a16="http://schemas.microsoft.com/office/drawing/2014/main" id="{D94D6D71-10D5-E1FC-0CC7-4D054267B086}"/>
                  </a:ext>
                </a:extLst>
              </p:cNvPr>
              <p:cNvGrpSpPr/>
              <p:nvPr/>
            </p:nvGrpSpPr>
            <p:grpSpPr>
              <a:xfrm>
                <a:off x="4596370" y="3324390"/>
                <a:ext cx="552654" cy="1188720"/>
                <a:chOff x="1823226" y="3235632"/>
                <a:chExt cx="552654" cy="1188720"/>
              </a:xfrm>
              <a:grpFill/>
            </p:grpSpPr>
            <p:sp>
              <p:nvSpPr>
                <p:cNvPr id="127" name="Oval 878">
                  <a:extLst>
                    <a:ext uri="{FF2B5EF4-FFF2-40B4-BE49-F238E27FC236}">
                      <a16:creationId xmlns:a16="http://schemas.microsoft.com/office/drawing/2014/main" id="{EA9DF0C3-7F71-7851-AE53-4D52D2D7E5A4}"/>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28" name="Rectangle 880">
                  <a:extLst>
                    <a:ext uri="{FF2B5EF4-FFF2-40B4-BE49-F238E27FC236}">
                      <a16:creationId xmlns:a16="http://schemas.microsoft.com/office/drawing/2014/main" id="{B1584CE9-6F2D-4CA9-EA71-1BFA28E6027D}"/>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12288" name="Oval 878">
                  <a:extLst>
                    <a:ext uri="{FF2B5EF4-FFF2-40B4-BE49-F238E27FC236}">
                      <a16:creationId xmlns:a16="http://schemas.microsoft.com/office/drawing/2014/main" id="{8D0AA2EC-AB44-423B-03A2-173BD2883851}"/>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2291" name="Line 881">
                  <a:extLst>
                    <a:ext uri="{FF2B5EF4-FFF2-40B4-BE49-F238E27FC236}">
                      <a16:creationId xmlns:a16="http://schemas.microsoft.com/office/drawing/2014/main" id="{BBFD2959-AE19-D9D1-3334-077B0F431CDB}"/>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2292" name="Line 882">
                  <a:extLst>
                    <a:ext uri="{FF2B5EF4-FFF2-40B4-BE49-F238E27FC236}">
                      <a16:creationId xmlns:a16="http://schemas.microsoft.com/office/drawing/2014/main" id="{2DA577A5-A6EE-BB7F-90BA-AE98589825B4}"/>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2293" name="Rectangle 880">
                  <a:extLst>
                    <a:ext uri="{FF2B5EF4-FFF2-40B4-BE49-F238E27FC236}">
                      <a16:creationId xmlns:a16="http://schemas.microsoft.com/office/drawing/2014/main" id="{DCBF2EB0-F09C-12C2-C040-5A1BFD2B7FB7}"/>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12294" name="Oval 878">
                  <a:extLst>
                    <a:ext uri="{FF2B5EF4-FFF2-40B4-BE49-F238E27FC236}">
                      <a16:creationId xmlns:a16="http://schemas.microsoft.com/office/drawing/2014/main" id="{47FA2526-8200-5962-20A3-1FCE05FAAA98}"/>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2295" name="Line 882">
                  <a:extLst>
                    <a:ext uri="{FF2B5EF4-FFF2-40B4-BE49-F238E27FC236}">
                      <a16:creationId xmlns:a16="http://schemas.microsoft.com/office/drawing/2014/main" id="{226978E3-1AD1-BA15-0071-57547ED40301}"/>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2296" name="Line 882">
                  <a:extLst>
                    <a:ext uri="{FF2B5EF4-FFF2-40B4-BE49-F238E27FC236}">
                      <a16:creationId xmlns:a16="http://schemas.microsoft.com/office/drawing/2014/main" id="{48390CEB-D6F8-6D9C-467C-D7094E311D62}"/>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2297" name="Line 884">
                  <a:extLst>
                    <a:ext uri="{FF2B5EF4-FFF2-40B4-BE49-F238E27FC236}">
                      <a16:creationId xmlns:a16="http://schemas.microsoft.com/office/drawing/2014/main" id="{D8758D68-E435-2729-C9A9-353BD7CB181C}"/>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p:spPr>
              <p:txBody>
                <a:bodyPr wrap="none" anchor="ctr"/>
                <a:lstStyle/>
                <a:p>
                  <a:endParaRPr lang="en-US" dirty="0">
                    <a:latin typeface="Calibri"/>
                    <a:ea typeface="Calibri"/>
                    <a:cs typeface="Calibri"/>
                  </a:endParaRPr>
                </a:p>
              </p:txBody>
            </p:sp>
            <p:sp>
              <p:nvSpPr>
                <p:cNvPr id="12298" name="Oval 885">
                  <a:extLst>
                    <a:ext uri="{FF2B5EF4-FFF2-40B4-BE49-F238E27FC236}">
                      <a16:creationId xmlns:a16="http://schemas.microsoft.com/office/drawing/2014/main" id="{62D8E137-1BAC-29F3-7894-97E65D16FA8D}"/>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2299" name="Line 881">
                  <a:extLst>
                    <a:ext uri="{FF2B5EF4-FFF2-40B4-BE49-F238E27FC236}">
                      <a16:creationId xmlns:a16="http://schemas.microsoft.com/office/drawing/2014/main" id="{59CE857A-3EFC-D71F-FF48-B741DD3850E1}"/>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2300" name="Line 882">
                  <a:extLst>
                    <a:ext uri="{FF2B5EF4-FFF2-40B4-BE49-F238E27FC236}">
                      <a16:creationId xmlns:a16="http://schemas.microsoft.com/office/drawing/2014/main" id="{D22E1072-EAC1-B61B-CACF-5A607D3F2269}"/>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grpSp>
        </p:grpSp>
        <p:grpSp>
          <p:nvGrpSpPr>
            <p:cNvPr id="115" name="Group 114">
              <a:extLst>
                <a:ext uri="{FF2B5EF4-FFF2-40B4-BE49-F238E27FC236}">
                  <a16:creationId xmlns:a16="http://schemas.microsoft.com/office/drawing/2014/main" id="{8F92D193-6585-4CE7-4413-1B4D8D9A33C5}"/>
                </a:ext>
              </a:extLst>
            </p:cNvPr>
            <p:cNvGrpSpPr/>
            <p:nvPr/>
          </p:nvGrpSpPr>
          <p:grpSpPr>
            <a:xfrm>
              <a:off x="6990430" y="5181159"/>
              <a:ext cx="538242" cy="388227"/>
              <a:chOff x="1012668" y="927184"/>
              <a:chExt cx="747559" cy="539203"/>
            </a:xfrm>
          </p:grpSpPr>
          <p:sp>
            <p:nvSpPr>
              <p:cNvPr id="116" name="Line 853">
                <a:extLst>
                  <a:ext uri="{FF2B5EF4-FFF2-40B4-BE49-F238E27FC236}">
                    <a16:creationId xmlns:a16="http://schemas.microsoft.com/office/drawing/2014/main" id="{AC1B19AE-ED34-C1DA-6C8D-F3E62B3C151C}"/>
                  </a:ext>
                </a:extLst>
              </p:cNvPr>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a14="http://schemas.microsoft.com/office/drawing/2010/main" xmlns="">
                    <a:noFill/>
                  </a14:hiddenFill>
                </a:ext>
              </a:extLst>
            </p:spPr>
            <p:txBody>
              <a:bodyPr wrap="none" anchor="ctr">
                <a:flatTx/>
              </a:bodyPr>
              <a:lstStyle/>
              <a:p>
                <a:endParaRPr lang="en-US" dirty="0">
                  <a:latin typeface="Calibri"/>
                  <a:ea typeface="Times New Roman"/>
                  <a:cs typeface="Times New Roman"/>
                </a:endParaRPr>
              </a:p>
            </p:txBody>
          </p:sp>
          <p:sp>
            <p:nvSpPr>
              <p:cNvPr id="117" name="Rectangle 876">
                <a:extLst>
                  <a:ext uri="{FF2B5EF4-FFF2-40B4-BE49-F238E27FC236}">
                    <a16:creationId xmlns:a16="http://schemas.microsoft.com/office/drawing/2014/main" id="{D6D735EE-182D-AB4C-2E47-24141AF656BE}"/>
                  </a:ext>
                </a:extLst>
              </p:cNvPr>
              <p:cNvSpPr>
                <a:spLocks noChangeAspect="1" noChangeArrowheads="1"/>
              </p:cNvSpPr>
              <p:nvPr/>
            </p:nvSpPr>
            <p:spPr bwMode="auto">
              <a:xfrm>
                <a:off x="1059818" y="927184"/>
                <a:ext cx="100" cy="427467"/>
              </a:xfrm>
              <a:prstGeom prst="rect">
                <a:avLst/>
              </a:prstGeom>
              <a:solidFill>
                <a:srgbClr val="FDFF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nchor="b">
                <a:spAutoFit/>
              </a:bodyPr>
              <a:lstStyle/>
              <a:p>
                <a:endParaRPr lang="en-US" dirty="0">
                  <a:latin typeface="Calibri"/>
                  <a:ea typeface="Times New Roman"/>
                  <a:cs typeface="Calibri"/>
                </a:endParaRPr>
              </a:p>
            </p:txBody>
          </p:sp>
          <p:sp>
            <p:nvSpPr>
              <p:cNvPr id="118" name="Rectangle 873">
                <a:extLst>
                  <a:ext uri="{FF2B5EF4-FFF2-40B4-BE49-F238E27FC236}">
                    <a16:creationId xmlns:a16="http://schemas.microsoft.com/office/drawing/2014/main" id="{ED9CFB74-E08D-2AE2-D1C0-87C723F727C9}"/>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dirty="0">
                    <a:latin typeface="Calibri"/>
                    <a:ea typeface="Times New Roman"/>
                    <a:cs typeface="Calibri"/>
                  </a:rPr>
                  <a:t>c1</a:t>
                </a:r>
              </a:p>
            </p:txBody>
          </p:sp>
          <p:sp>
            <p:nvSpPr>
              <p:cNvPr id="119" name="Freeform 875">
                <a:extLst>
                  <a:ext uri="{FF2B5EF4-FFF2-40B4-BE49-F238E27FC236}">
                    <a16:creationId xmlns:a16="http://schemas.microsoft.com/office/drawing/2014/main" id="{2B0C52F6-A178-C171-262F-505756711C6F}"/>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Times New Roman"/>
                  <a:cs typeface="Times New Roman"/>
                </a:endParaRPr>
              </a:p>
            </p:txBody>
          </p:sp>
        </p:grpSp>
      </p:grpSp>
      <mc:AlternateContent xmlns:mc="http://schemas.openxmlformats.org/markup-compatibility/2006" xmlns:a14="http://schemas.microsoft.com/office/drawing/2010/main">
        <mc:Choice Requires="a14">
          <p:sp>
            <p:nvSpPr>
              <p:cNvPr id="12316" name="Rectangle 12315">
                <a:extLst>
                  <a:ext uri="{FF2B5EF4-FFF2-40B4-BE49-F238E27FC236}">
                    <a16:creationId xmlns:a16="http://schemas.microsoft.com/office/drawing/2014/main" id="{163E1F69-3EE7-25A6-2ABE-DF1EAB12F337}"/>
                  </a:ext>
                </a:extLst>
              </p:cNvPr>
              <p:cNvSpPr/>
              <p:nvPr/>
            </p:nvSpPr>
            <p:spPr>
              <a:xfrm>
                <a:off x="9708616" y="5595410"/>
                <a:ext cx="34810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dirty="0">
                          <a:solidFill>
                            <a:srgbClr val="FFC000"/>
                          </a:solidFill>
                          <a:latin typeface="Cambria Math" panose="02040503050406030204" pitchFamily="18" charset="0"/>
                        </a:rPr>
                        <m:t>𝑠</m:t>
                      </m:r>
                    </m:oMath>
                  </m:oMathPara>
                </a14:m>
                <a:endParaRPr lang="en-GB" dirty="0">
                  <a:solidFill>
                    <a:srgbClr val="FFC000"/>
                  </a:solidFill>
                </a:endParaRPr>
              </a:p>
            </p:txBody>
          </p:sp>
        </mc:Choice>
        <mc:Fallback xmlns="">
          <p:sp>
            <p:nvSpPr>
              <p:cNvPr id="12316" name="Rectangle 12315">
                <a:extLst>
                  <a:ext uri="{FF2B5EF4-FFF2-40B4-BE49-F238E27FC236}">
                    <a16:creationId xmlns:a16="http://schemas.microsoft.com/office/drawing/2014/main" id="{163E1F69-3EE7-25A6-2ABE-DF1EAB12F337}"/>
                  </a:ext>
                </a:extLst>
              </p:cNvPr>
              <p:cNvSpPr>
                <a:spLocks noRot="1" noChangeAspect="1" noMove="1" noResize="1" noEditPoints="1" noAdjustHandles="1" noChangeArrowheads="1" noChangeShapeType="1" noTextEdit="1"/>
              </p:cNvSpPr>
              <p:nvPr/>
            </p:nvSpPr>
            <p:spPr>
              <a:xfrm>
                <a:off x="9708616" y="5595410"/>
                <a:ext cx="348109" cy="369332"/>
              </a:xfrm>
              <a:prstGeom prst="rect">
                <a:avLst/>
              </a:prstGeom>
              <a:blipFill>
                <a:blip r:embed="rId5"/>
                <a:stretch>
                  <a:fillRect/>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2317" name="Rectangle 12316">
                <a:extLst>
                  <a:ext uri="{FF2B5EF4-FFF2-40B4-BE49-F238E27FC236}">
                    <a16:creationId xmlns:a16="http://schemas.microsoft.com/office/drawing/2014/main" id="{A50A36BE-4F29-6E56-FC3E-6ED396DC249B}"/>
                  </a:ext>
                </a:extLst>
              </p:cNvPr>
              <p:cNvSpPr/>
              <p:nvPr/>
            </p:nvSpPr>
            <p:spPr>
              <a:xfrm>
                <a:off x="6255750" y="5496509"/>
                <a:ext cx="382604"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dirty="0">
                          <a:solidFill>
                            <a:srgbClr val="FFC000"/>
                          </a:solidFill>
                          <a:latin typeface="Cambria Math" panose="02040503050406030204" pitchFamily="18" charset="0"/>
                        </a:rPr>
                        <m:t>𝑔</m:t>
                      </m:r>
                    </m:oMath>
                  </m:oMathPara>
                </a14:m>
                <a:endParaRPr lang="en-GB" dirty="0">
                  <a:solidFill>
                    <a:srgbClr val="FFC000"/>
                  </a:solidFill>
                </a:endParaRPr>
              </a:p>
            </p:txBody>
          </p:sp>
        </mc:Choice>
        <mc:Fallback xmlns="">
          <p:sp>
            <p:nvSpPr>
              <p:cNvPr id="12317" name="Rectangle 12316">
                <a:extLst>
                  <a:ext uri="{FF2B5EF4-FFF2-40B4-BE49-F238E27FC236}">
                    <a16:creationId xmlns:a16="http://schemas.microsoft.com/office/drawing/2014/main" id="{A50A36BE-4F29-6E56-FC3E-6ED396DC249B}"/>
                  </a:ext>
                </a:extLst>
              </p:cNvPr>
              <p:cNvSpPr>
                <a:spLocks noRot="1" noChangeAspect="1" noMove="1" noResize="1" noEditPoints="1" noAdjustHandles="1" noChangeArrowheads="1" noChangeShapeType="1" noTextEdit="1"/>
              </p:cNvSpPr>
              <p:nvPr/>
            </p:nvSpPr>
            <p:spPr>
              <a:xfrm>
                <a:off x="6255750" y="5496509"/>
                <a:ext cx="382604" cy="369332"/>
              </a:xfrm>
              <a:prstGeom prst="rect">
                <a:avLst/>
              </a:prstGeom>
              <a:blipFill>
                <a:blip r:embed="rId6"/>
                <a:stretch>
                  <a:fillRect b="-10000"/>
                </a:stretch>
              </a:blipFill>
            </p:spPr>
            <p:txBody>
              <a:bodyPr/>
              <a:lstStyle/>
              <a:p>
                <a:r>
                  <a:rPr lang="en-DE">
                    <a:noFill/>
                  </a:rPr>
                  <a:t> </a:t>
                </a:r>
              </a:p>
            </p:txBody>
          </p:sp>
        </mc:Fallback>
      </mc:AlternateContent>
    </p:spTree>
    <p:extLst>
      <p:ext uri="{BB962C8B-B14F-4D97-AF65-F5344CB8AC3E}">
        <p14:creationId xmlns:p14="http://schemas.microsoft.com/office/powerpoint/2010/main" val="3302470966"/>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dirty="0"/>
              <a:t>Backward Search</a:t>
            </a:r>
          </a:p>
        </p:txBody>
      </p:sp>
      <mc:AlternateContent xmlns:mc="http://schemas.openxmlformats.org/markup-compatibility/2006" xmlns:a14="http://schemas.microsoft.com/office/drawing/2010/main">
        <mc:Choice Requires="a14">
          <p:sp>
            <p:nvSpPr>
              <p:cNvPr id="7" name="Content Placeholder 6"/>
              <p:cNvSpPr>
                <a:spLocks noGrp="1"/>
              </p:cNvSpPr>
              <p:nvPr>
                <p:ph idx="1"/>
              </p:nvPr>
            </p:nvSpPr>
            <p:spPr>
              <a:xfrm>
                <a:off x="359625" y="1665066"/>
                <a:ext cx="6767867" cy="4240848"/>
              </a:xfrm>
            </p:spPr>
            <p:txBody>
              <a:bodyPr>
                <a:noAutofit/>
              </a:bodyPr>
              <a:lstStyle/>
              <a:p>
                <a:r>
                  <a:rPr lang="en-US" dirty="0"/>
                  <a:t>Cycle checking:</a:t>
                </a:r>
              </a:p>
              <a:p>
                <a:pPr lvl="1"/>
                <a:r>
                  <a:rPr lang="en-US" dirty="0"/>
                  <a:t>After line (</a:t>
                </a:r>
                <a:r>
                  <a:rPr lang="en-US" dirty="0" err="1"/>
                  <a:t>i</a:t>
                </a:r>
                <a:r>
                  <a:rPr lang="en-US" dirty="0"/>
                  <a:t>), put </a:t>
                </a:r>
                <a14:m>
                  <m:oMath xmlns:m="http://schemas.openxmlformats.org/officeDocument/2006/math">
                    <m:r>
                      <a:rPr lang="en-US" i="1" dirty="0" smtClean="0">
                        <a:latin typeface="Cambria Math" panose="02040503050406030204" pitchFamily="18" charset="0"/>
                      </a:rPr>
                      <m:t>𝑆𝑜𝑙𝑣𝑒𝑑</m:t>
                    </m:r>
                    <m:r>
                      <a:rPr lang="en-US" i="1" dirty="0" smtClean="0">
                        <a:latin typeface="Cambria Math" panose="02040503050406030204" pitchFamily="18" charset="0"/>
                      </a:rPr>
                      <m:t>←</m:t>
                    </m:r>
                    <m:d>
                      <m:dPr>
                        <m:begChr m:val="{"/>
                        <m:endChr m:val="}"/>
                        <m:ctrlPr>
                          <a:rPr lang="en-US" i="1" dirty="0" smtClean="0">
                            <a:latin typeface="Cambria Math" panose="02040503050406030204" pitchFamily="18" charset="0"/>
                          </a:rPr>
                        </m:ctrlPr>
                      </m:dPr>
                      <m:e>
                        <m:r>
                          <a:rPr lang="en-US" i="1" dirty="0" smtClean="0">
                            <a:latin typeface="Cambria Math" panose="02040503050406030204" pitchFamily="18" charset="0"/>
                          </a:rPr>
                          <m:t>𝑔</m:t>
                        </m:r>
                      </m:e>
                    </m:d>
                  </m:oMath>
                </a14:m>
                <a:endParaRPr lang="en-US" dirty="0"/>
              </a:p>
              <a:p>
                <a:pPr lvl="1"/>
                <a:r>
                  <a:rPr lang="en-US" dirty="0"/>
                  <a:t>After line (ii), put either of the following two:</a:t>
                </a:r>
              </a:p>
              <a:p>
                <a:pPr lvl="2"/>
                <a:r>
                  <a:rPr lang="en-US" dirty="0"/>
                  <a:t>if </a:t>
                </a:r>
                <a14:m>
                  <m:oMath xmlns:m="http://schemas.openxmlformats.org/officeDocument/2006/math">
                    <m:r>
                      <a:rPr lang="en-US" i="1" dirty="0" smtClean="0">
                        <a:latin typeface="Cambria Math" panose="02040503050406030204" pitchFamily="18" charset="0"/>
                      </a:rPr>
                      <m:t>𝑔</m:t>
                    </m:r>
                    <m:r>
                      <a:rPr lang="en-US" i="1" dirty="0" smtClean="0">
                        <a:latin typeface="Cambria Math" panose="02040503050406030204" pitchFamily="18" charset="0"/>
                      </a:rPr>
                      <m:t>∈</m:t>
                    </m:r>
                    <m:r>
                      <a:rPr lang="en-US" i="1" dirty="0" smtClean="0">
                        <a:latin typeface="Cambria Math" panose="02040503050406030204" pitchFamily="18" charset="0"/>
                      </a:rPr>
                      <m:t>𝑆𝑜𝑙𝑣𝑒𝑑</m:t>
                    </m:r>
                  </m:oMath>
                </a14:m>
                <a:r>
                  <a:rPr lang="en-US" i="1" dirty="0"/>
                  <a:t> </a:t>
                </a:r>
                <a:r>
                  <a:rPr lang="en-US" dirty="0"/>
                  <a:t>then </a:t>
                </a:r>
                <a:br>
                  <a:rPr lang="en-US" dirty="0"/>
                </a:br>
                <a:r>
                  <a:rPr lang="en-US" dirty="0"/>
                  <a:t>	    return </a:t>
                </a:r>
                <a:r>
                  <a:rPr lang="en-US" dirty="0">
                    <a:latin typeface="Calibri"/>
                    <a:cs typeface="Calibri"/>
                  </a:rPr>
                  <a:t>failure</a:t>
                </a:r>
                <a:br>
                  <a:rPr lang="en-US" dirty="0">
                    <a:latin typeface="Calibri"/>
                    <a:cs typeface="Calibri"/>
                  </a:rPr>
                </a:br>
                <a14:m>
                  <m:oMath xmlns:m="http://schemas.openxmlformats.org/officeDocument/2006/math">
                    <m:r>
                      <a:rPr lang="en-US" i="1" dirty="0">
                        <a:latin typeface="Cambria Math" panose="02040503050406030204" pitchFamily="18" charset="0"/>
                      </a:rPr>
                      <m:t>𝑆𝑜𝑙𝑣𝑒𝑑</m:t>
                    </m:r>
                    <m:r>
                      <a:rPr lang="en-US" i="1" dirty="0">
                        <a:latin typeface="Cambria Math" panose="02040503050406030204" pitchFamily="18" charset="0"/>
                      </a:rPr>
                      <m:t>←</m:t>
                    </m:r>
                    <m:r>
                      <a:rPr lang="en-US" i="1" dirty="0">
                        <a:latin typeface="Cambria Math" panose="02040503050406030204" pitchFamily="18" charset="0"/>
                      </a:rPr>
                      <m:t>𝑆𝑜𝑙𝑣𝑒𝑑</m:t>
                    </m:r>
                    <m:r>
                      <a:rPr lang="en-US" i="1" dirty="0">
                        <a:latin typeface="Cambria Math" panose="02040503050406030204" pitchFamily="18" charset="0"/>
                      </a:rPr>
                      <m:t>∪</m:t>
                    </m:r>
                    <m:d>
                      <m:dPr>
                        <m:begChr m:val="{"/>
                        <m:endChr m:val="}"/>
                        <m:ctrlPr>
                          <a:rPr lang="en-US" i="1" dirty="0">
                            <a:latin typeface="Cambria Math" panose="02040503050406030204" pitchFamily="18" charset="0"/>
                          </a:rPr>
                        </m:ctrlPr>
                      </m:dPr>
                      <m:e>
                        <m:r>
                          <a:rPr lang="en-US" i="1" dirty="0">
                            <a:latin typeface="Cambria Math" panose="02040503050406030204" pitchFamily="18" charset="0"/>
                          </a:rPr>
                          <m:t>𝑔</m:t>
                        </m:r>
                      </m:e>
                    </m:d>
                  </m:oMath>
                </a14:m>
                <a:r>
                  <a:rPr lang="de-DE" dirty="0"/>
                  <a:t> </a:t>
                </a:r>
                <a:endParaRPr lang="en-US" dirty="0"/>
              </a:p>
              <a:p>
                <a:pPr lvl="2"/>
                <a:r>
                  <a:rPr lang="en-US" dirty="0"/>
                  <a:t>if </a:t>
                </a:r>
                <a14:m>
                  <m:oMath xmlns:m="http://schemas.openxmlformats.org/officeDocument/2006/math">
                    <m:r>
                      <a:rPr lang="en-US" i="1" dirty="0" smtClean="0">
                        <a:latin typeface="Cambria Math" panose="02040503050406030204" pitchFamily="18" charset="0"/>
                      </a:rPr>
                      <m:t>∃</m:t>
                    </m:r>
                    <m:sSup>
                      <m:sSupPr>
                        <m:ctrlPr>
                          <a:rPr lang="en-US" i="1" dirty="0" smtClean="0">
                            <a:latin typeface="Cambria Math" panose="02040503050406030204" pitchFamily="18" charset="0"/>
                          </a:rPr>
                        </m:ctrlPr>
                      </m:sSupPr>
                      <m:e>
                        <m:r>
                          <a:rPr lang="en-US" i="1" dirty="0" smtClean="0">
                            <a:latin typeface="Cambria Math" panose="02040503050406030204" pitchFamily="18" charset="0"/>
                          </a:rPr>
                          <m:t>𝑔</m:t>
                        </m:r>
                      </m:e>
                      <m:sup>
                        <m:r>
                          <a:rPr lang="en-US" i="1" dirty="0" smtClean="0">
                            <a:latin typeface="Cambria Math" panose="02040503050406030204" pitchFamily="18" charset="0"/>
                          </a:rPr>
                          <m:t>′</m:t>
                        </m:r>
                      </m:sup>
                    </m:sSup>
                    <m:r>
                      <a:rPr lang="en-US" i="1" dirty="0" smtClean="0">
                        <a:latin typeface="Cambria Math" panose="02040503050406030204" pitchFamily="18" charset="0"/>
                      </a:rPr>
                      <m:t>∈</m:t>
                    </m:r>
                    <m:r>
                      <a:rPr lang="en-US" i="1" dirty="0" smtClean="0">
                        <a:latin typeface="Cambria Math" panose="02040503050406030204" pitchFamily="18" charset="0"/>
                      </a:rPr>
                      <m:t>𝑆𝑜𝑙𝑣𝑒𝑑</m:t>
                    </m:r>
                    <m:r>
                      <a:rPr lang="de-DE" b="0" i="1" dirty="0" smtClean="0">
                        <a:latin typeface="Cambria Math" panose="02040503050406030204" pitchFamily="18" charset="0"/>
                      </a:rPr>
                      <m:t> :</m:t>
                    </m:r>
                    <m:sSup>
                      <m:sSupPr>
                        <m:ctrlPr>
                          <a:rPr lang="de-DE" b="0" i="1" dirty="0" smtClean="0">
                            <a:latin typeface="Cambria Math" panose="02040503050406030204" pitchFamily="18" charset="0"/>
                          </a:rPr>
                        </m:ctrlPr>
                      </m:sSupPr>
                      <m:e>
                        <m:r>
                          <a:rPr lang="en-US" i="1" dirty="0">
                            <a:latin typeface="Cambria Math" panose="02040503050406030204" pitchFamily="18" charset="0"/>
                          </a:rPr>
                          <m:t>𝑔</m:t>
                        </m:r>
                      </m:e>
                      <m:sup>
                        <m:r>
                          <a:rPr lang="de-DE" b="0" i="1" dirty="0" smtClean="0">
                            <a:latin typeface="Cambria Math" panose="02040503050406030204" pitchFamily="18" charset="0"/>
                          </a:rPr>
                          <m:t>′</m:t>
                        </m:r>
                      </m:sup>
                    </m:sSup>
                    <m:r>
                      <a:rPr lang="en-US" i="1" dirty="0">
                        <a:latin typeface="Cambria Math" panose="02040503050406030204" pitchFamily="18" charset="0"/>
                      </a:rPr>
                      <m:t>⊆</m:t>
                    </m:r>
                    <m:r>
                      <a:rPr lang="de-DE" b="0" i="1" dirty="0" smtClean="0">
                        <a:latin typeface="Cambria Math" panose="02040503050406030204" pitchFamily="18" charset="0"/>
                      </a:rPr>
                      <m:t>𝑔</m:t>
                    </m:r>
                  </m:oMath>
                </a14:m>
                <a:r>
                  <a:rPr lang="en-US" dirty="0"/>
                  <a:t> then </a:t>
                </a:r>
                <a:br>
                  <a:rPr lang="en-US" dirty="0"/>
                </a:br>
                <a:r>
                  <a:rPr lang="en-US" dirty="0"/>
                  <a:t>	    return </a:t>
                </a:r>
                <a:r>
                  <a:rPr lang="en-US" dirty="0">
                    <a:latin typeface="Calibri"/>
                    <a:cs typeface="Calibri"/>
                  </a:rPr>
                  <a:t>failure</a:t>
                </a:r>
                <a:br>
                  <a:rPr lang="en-US" dirty="0">
                    <a:latin typeface="Calibri"/>
                    <a:cs typeface="Calibri"/>
                  </a:rPr>
                </a:br>
                <a14:m>
                  <m:oMath xmlns:m="http://schemas.openxmlformats.org/officeDocument/2006/math">
                    <m:r>
                      <a:rPr lang="en-US" i="1" dirty="0" smtClean="0">
                        <a:latin typeface="Cambria Math" panose="02040503050406030204" pitchFamily="18" charset="0"/>
                      </a:rPr>
                      <m:t>𝑆𝑜𝑙𝑣𝑒𝑑</m:t>
                    </m:r>
                    <m:r>
                      <a:rPr lang="en-US" i="1" dirty="0">
                        <a:latin typeface="Cambria Math" panose="02040503050406030204" pitchFamily="18" charset="0"/>
                      </a:rPr>
                      <m:t>←</m:t>
                    </m:r>
                    <m:r>
                      <a:rPr lang="en-US" i="1" dirty="0">
                        <a:latin typeface="Cambria Math" panose="02040503050406030204" pitchFamily="18" charset="0"/>
                      </a:rPr>
                      <m:t>𝑆𝑜𝑙𝑣𝑒𝑑</m:t>
                    </m:r>
                    <m:r>
                      <a:rPr lang="en-US" i="1" dirty="0">
                        <a:latin typeface="Cambria Math" panose="02040503050406030204" pitchFamily="18" charset="0"/>
                      </a:rPr>
                      <m:t>∪</m:t>
                    </m:r>
                    <m:d>
                      <m:dPr>
                        <m:begChr m:val="{"/>
                        <m:endChr m:val="}"/>
                        <m:ctrlPr>
                          <a:rPr lang="en-US" i="1" dirty="0">
                            <a:latin typeface="Cambria Math" panose="02040503050406030204" pitchFamily="18" charset="0"/>
                          </a:rPr>
                        </m:ctrlPr>
                      </m:dPr>
                      <m:e>
                        <m:r>
                          <a:rPr lang="en-US" i="1" dirty="0">
                            <a:latin typeface="Cambria Math" panose="02040503050406030204" pitchFamily="18" charset="0"/>
                          </a:rPr>
                          <m:t>𝑔</m:t>
                        </m:r>
                      </m:e>
                    </m:d>
                  </m:oMath>
                </a14:m>
                <a:r>
                  <a:rPr lang="en-US" dirty="0"/>
                  <a:t> </a:t>
                </a:r>
              </a:p>
              <a:p>
                <a:pPr eaLnBrk="1" hangingPunct="1">
                  <a:lnSpc>
                    <a:spcPct val="90000"/>
                  </a:lnSpc>
                </a:pPr>
                <a:r>
                  <a:rPr lang="en-US" dirty="0"/>
                  <a:t>With cycle checking, sound and complete</a:t>
                </a:r>
              </a:p>
              <a:p>
                <a:pPr lvl="1">
                  <a:lnSpc>
                    <a:spcPct val="90000"/>
                  </a:lnSpc>
                </a:pPr>
                <a:r>
                  <a:rPr lang="en-US" dirty="0"/>
                  <a:t>If </a:t>
                </a:r>
                <a14:m>
                  <m:oMath xmlns:m="http://schemas.openxmlformats.org/officeDocument/2006/math">
                    <m:d>
                      <m:dPr>
                        <m:ctrlPr>
                          <a:rPr lang="en-US" i="1" dirty="0" smtClean="0">
                            <a:latin typeface="Cambria Math" panose="02040503050406030204" pitchFamily="18" charset="0"/>
                          </a:rPr>
                        </m:ctrlPr>
                      </m:dPr>
                      <m:e>
                        <m:r>
                          <m:rPr>
                            <m:sty m:val="p"/>
                          </m:rPr>
                          <a:rPr lang="el-GR" i="0" dirty="0">
                            <a:latin typeface="Cambria Math" panose="02040503050406030204" pitchFamily="18" charset="0"/>
                          </a:rPr>
                          <m:t>Σ</m:t>
                        </m:r>
                        <m:r>
                          <a:rPr lang="en-US" i="1" dirty="0">
                            <a:latin typeface="Cambria Math" panose="02040503050406030204" pitchFamily="18" charset="0"/>
                          </a:rPr>
                          <m:t>,</m:t>
                        </m:r>
                        <m:sSub>
                          <m:sSubPr>
                            <m:ctrlPr>
                              <a:rPr lang="de-DE" b="0" i="1" dirty="0" smtClean="0">
                                <a:latin typeface="Cambria Math" panose="02040503050406030204" pitchFamily="18" charset="0"/>
                              </a:rPr>
                            </m:ctrlPr>
                          </m:sSubPr>
                          <m:e>
                            <m:r>
                              <a:rPr lang="en-US" i="1" dirty="0">
                                <a:latin typeface="Cambria Math" panose="02040503050406030204" pitchFamily="18" charset="0"/>
                              </a:rPr>
                              <m:t>𝑠</m:t>
                            </m:r>
                          </m:e>
                          <m:sub>
                            <m:r>
                              <a:rPr lang="de-DE" b="0" i="1" dirty="0" smtClean="0">
                                <a:latin typeface="Cambria Math" panose="02040503050406030204" pitchFamily="18" charset="0"/>
                              </a:rPr>
                              <m:t>0</m:t>
                            </m:r>
                          </m:sub>
                        </m:sSub>
                        <m:r>
                          <a:rPr lang="en-US" i="1" dirty="0">
                            <a:latin typeface="Cambria Math" panose="02040503050406030204" pitchFamily="18" charset="0"/>
                          </a:rPr>
                          <m:t>,</m:t>
                        </m:r>
                        <m:sSub>
                          <m:sSubPr>
                            <m:ctrlPr>
                              <a:rPr lang="de-DE" b="0" i="1" dirty="0" smtClean="0">
                                <a:latin typeface="Cambria Math" panose="02040503050406030204" pitchFamily="18" charset="0"/>
                              </a:rPr>
                            </m:ctrlPr>
                          </m:sSubPr>
                          <m:e>
                            <m:r>
                              <a:rPr lang="en-US" i="1" dirty="0">
                                <a:latin typeface="Cambria Math" panose="02040503050406030204" pitchFamily="18" charset="0"/>
                              </a:rPr>
                              <m:t>𝑔</m:t>
                            </m:r>
                          </m:e>
                          <m:sub>
                            <m:r>
                              <a:rPr lang="de-DE" b="0" i="1" dirty="0" smtClean="0">
                                <a:latin typeface="Cambria Math" panose="02040503050406030204" pitchFamily="18" charset="0"/>
                              </a:rPr>
                              <m:t>0</m:t>
                            </m:r>
                          </m:sub>
                        </m:sSub>
                      </m:e>
                    </m:d>
                  </m:oMath>
                </a14:m>
                <a:r>
                  <a:rPr lang="en-US" dirty="0"/>
                  <a:t> is solvable, then at least one of</a:t>
                </a:r>
                <a:r>
                  <a:rPr lang="en-US" dirty="0">
                    <a:cs typeface="Times New Roman"/>
                  </a:rPr>
                  <a:t> the </a:t>
                </a:r>
                <a:r>
                  <a:rPr lang="en-US" dirty="0"/>
                  <a:t>execution traces will find a solution</a:t>
                </a:r>
              </a:p>
              <a:p>
                <a:pPr marL="406400" lvl="1" indent="0">
                  <a:buNone/>
                </a:pPr>
                <a:endParaRPr lang="en-US" dirty="0"/>
              </a:p>
            </p:txBody>
          </p:sp>
        </mc:Choice>
        <mc:Fallback xmlns="">
          <p:sp>
            <p:nvSpPr>
              <p:cNvPr id="7" name="Content Placeholder 6"/>
              <p:cNvSpPr>
                <a:spLocks noGrp="1" noRot="1" noChangeAspect="1" noMove="1" noResize="1" noEditPoints="1" noAdjustHandles="1" noChangeArrowheads="1" noChangeShapeType="1" noTextEdit="1"/>
              </p:cNvSpPr>
              <p:nvPr>
                <p:ph idx="1"/>
              </p:nvPr>
            </p:nvSpPr>
            <p:spPr>
              <a:xfrm>
                <a:off x="359625" y="1665066"/>
                <a:ext cx="6767867" cy="4240848"/>
              </a:xfrm>
              <a:blipFill>
                <a:blip r:embed="rId3"/>
                <a:stretch>
                  <a:fillRect l="-2622" t="-2985"/>
                </a:stretch>
              </a:blipFill>
            </p:spPr>
            <p:txBody>
              <a:bodyPr/>
              <a:lstStyle/>
              <a:p>
                <a:r>
                  <a:rPr lang="en-DE">
                    <a:noFill/>
                  </a:rPr>
                  <a:t> </a:t>
                </a:r>
              </a:p>
            </p:txBody>
          </p:sp>
        </mc:Fallback>
      </mc:AlternateContent>
      <p:sp>
        <p:nvSpPr>
          <p:cNvPr id="2" name="Date Placeholder 1">
            <a:extLst>
              <a:ext uri="{FF2B5EF4-FFF2-40B4-BE49-F238E27FC236}">
                <a16:creationId xmlns:a16="http://schemas.microsoft.com/office/drawing/2014/main" id="{E46697F0-BC1F-4742-AD69-85914FD650A5}"/>
              </a:ext>
            </a:extLst>
          </p:cNvPr>
          <p:cNvSpPr>
            <a:spLocks noGrp="1"/>
          </p:cNvSpPr>
          <p:nvPr>
            <p:ph type="dt" sz="half" idx="2"/>
          </p:nvPr>
        </p:nvSpPr>
        <p:spPr/>
        <p:txBody>
          <a:bodyPr/>
          <a:lstStyle/>
          <a:p>
            <a:r>
              <a:rPr lang="de-DE"/>
              <a:t>Deterministic</a:t>
            </a:r>
            <a:endParaRPr lang="de-DE" dirty="0"/>
          </a:p>
        </p:txBody>
      </p:sp>
      <p:sp>
        <p:nvSpPr>
          <p:cNvPr id="8" name="Footer Placeholder 7">
            <a:extLst>
              <a:ext uri="{FF2B5EF4-FFF2-40B4-BE49-F238E27FC236}">
                <a16:creationId xmlns:a16="http://schemas.microsoft.com/office/drawing/2014/main" id="{467E7C92-9AB7-7364-217B-6340A86CC871}"/>
              </a:ext>
            </a:extLst>
          </p:cNvPr>
          <p:cNvSpPr>
            <a:spLocks noGrp="1"/>
          </p:cNvSpPr>
          <p:nvPr>
            <p:ph type="ftr" sz="quarter" idx="3"/>
          </p:nvPr>
        </p:nvSpPr>
        <p:spPr/>
        <p:txBody>
          <a:bodyPr/>
          <a:lstStyle/>
          <a:p>
            <a:r>
              <a:rPr lang="en-GB"/>
              <a:t>T. Braun - APA</a:t>
            </a:r>
          </a:p>
        </p:txBody>
      </p:sp>
      <p:sp>
        <p:nvSpPr>
          <p:cNvPr id="4" name="Slide Number Placeholder 3">
            <a:extLst>
              <a:ext uri="{FF2B5EF4-FFF2-40B4-BE49-F238E27FC236}">
                <a16:creationId xmlns:a16="http://schemas.microsoft.com/office/drawing/2014/main" id="{30D8F457-40A3-FB4D-A0A7-15ADDA6BD9DE}"/>
              </a:ext>
            </a:extLst>
          </p:cNvPr>
          <p:cNvSpPr>
            <a:spLocks noGrp="1"/>
          </p:cNvSpPr>
          <p:nvPr>
            <p:ph type="sldNum" sz="quarter" idx="4"/>
          </p:nvPr>
        </p:nvSpPr>
        <p:spPr/>
        <p:txBody>
          <a:bodyPr/>
          <a:lstStyle/>
          <a:p>
            <a:fld id="{67C9959E-8E6B-B04C-9955-EA096F41CA7A}" type="slidenum">
              <a:rPr lang="en-GB" smtClean="0"/>
              <a:t>135</a:t>
            </a:fld>
            <a:endParaRPr lang="en-GB"/>
          </a:p>
        </p:txBody>
      </p:sp>
      <p:grpSp>
        <p:nvGrpSpPr>
          <p:cNvPr id="5" name="Group 4">
            <a:extLst>
              <a:ext uri="{FF2B5EF4-FFF2-40B4-BE49-F238E27FC236}">
                <a16:creationId xmlns:a16="http://schemas.microsoft.com/office/drawing/2014/main" id="{0387B937-F2C8-B641-9C78-A9CBA432CECA}"/>
              </a:ext>
            </a:extLst>
          </p:cNvPr>
          <p:cNvGrpSpPr/>
          <p:nvPr/>
        </p:nvGrpSpPr>
        <p:grpSpPr>
          <a:xfrm>
            <a:off x="7151733" y="4326519"/>
            <a:ext cx="3960691" cy="1707979"/>
            <a:chOff x="4750019" y="4365929"/>
            <a:chExt cx="3960691" cy="1707979"/>
          </a:xfrm>
        </p:grpSpPr>
        <p:sp>
          <p:nvSpPr>
            <p:cNvPr id="32" name="Text Box 3"/>
            <p:cNvSpPr txBox="1">
              <a:spLocks noChangeArrowheads="1"/>
            </p:cNvSpPr>
            <p:nvPr/>
          </p:nvSpPr>
          <p:spPr bwMode="auto">
            <a:xfrm>
              <a:off x="8417391" y="4890509"/>
              <a:ext cx="293319"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latin typeface="Calibri"/>
                  <a:ea typeface="Times New Roman"/>
                  <a:cs typeface="Times New Roman"/>
                </a:rPr>
                <a:t>g</a:t>
              </a:r>
            </a:p>
          </p:txBody>
        </p:sp>
        <p:sp>
          <p:nvSpPr>
            <p:cNvPr id="33" name="Text Box 4"/>
            <p:cNvSpPr txBox="1">
              <a:spLocks noChangeArrowheads="1"/>
            </p:cNvSpPr>
            <p:nvPr/>
          </p:nvSpPr>
          <p:spPr bwMode="auto">
            <a:xfrm>
              <a:off x="7273077" y="4365929"/>
              <a:ext cx="278983"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r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latin typeface="Calibri"/>
                  <a:ea typeface="Times New Roman"/>
                  <a:cs typeface="Times New Roman"/>
                </a:rPr>
                <a:t>g</a:t>
              </a:r>
              <a:r>
                <a:rPr lang="en-US" sz="1800" baseline="-25000" dirty="0">
                  <a:latin typeface="Calibri"/>
                  <a:ea typeface="Times New Roman"/>
                  <a:cs typeface="Times New Roman"/>
                </a:rPr>
                <a:t>1</a:t>
              </a:r>
              <a:endParaRPr lang="en-US" sz="1800" dirty="0">
                <a:latin typeface="Calibri"/>
                <a:ea typeface="Times New Roman"/>
                <a:cs typeface="Times New Roman"/>
              </a:endParaRPr>
            </a:p>
          </p:txBody>
        </p:sp>
        <p:sp>
          <p:nvSpPr>
            <p:cNvPr id="34" name="Text Box 5"/>
            <p:cNvSpPr txBox="1">
              <a:spLocks noChangeArrowheads="1"/>
            </p:cNvSpPr>
            <p:nvPr/>
          </p:nvSpPr>
          <p:spPr bwMode="auto">
            <a:xfrm>
              <a:off x="7109291" y="4978971"/>
              <a:ext cx="278983"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r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latin typeface="Calibri"/>
                  <a:ea typeface="Times New Roman"/>
                  <a:cs typeface="Times New Roman"/>
                </a:rPr>
                <a:t>g</a:t>
              </a:r>
              <a:r>
                <a:rPr lang="en-US" sz="1800" baseline="-25000" dirty="0">
                  <a:latin typeface="Calibri"/>
                  <a:ea typeface="Times New Roman"/>
                  <a:cs typeface="Times New Roman"/>
                </a:rPr>
                <a:t>2</a:t>
              </a:r>
              <a:endParaRPr lang="en-US" sz="1800" dirty="0">
                <a:latin typeface="Calibri"/>
                <a:ea typeface="Times New Roman"/>
                <a:cs typeface="Times New Roman"/>
              </a:endParaRPr>
            </a:p>
          </p:txBody>
        </p:sp>
        <p:sp>
          <p:nvSpPr>
            <p:cNvPr id="35" name="Text Box 6"/>
            <p:cNvSpPr txBox="1">
              <a:spLocks noChangeArrowheads="1"/>
            </p:cNvSpPr>
            <p:nvPr/>
          </p:nvSpPr>
          <p:spPr bwMode="auto">
            <a:xfrm>
              <a:off x="7284464" y="5704576"/>
              <a:ext cx="278983"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r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latin typeface="Calibri"/>
                  <a:ea typeface="Times New Roman"/>
                  <a:cs typeface="Times New Roman"/>
                </a:rPr>
                <a:t>g</a:t>
              </a:r>
              <a:r>
                <a:rPr lang="en-US" sz="1800" baseline="-25000" dirty="0">
                  <a:latin typeface="Calibri"/>
                  <a:ea typeface="Times New Roman"/>
                  <a:cs typeface="Times New Roman"/>
                </a:rPr>
                <a:t>3</a:t>
              </a:r>
              <a:endParaRPr lang="en-US" sz="1800" dirty="0">
                <a:latin typeface="Calibri"/>
                <a:ea typeface="Times New Roman"/>
                <a:cs typeface="Times New Roman"/>
              </a:endParaRPr>
            </a:p>
          </p:txBody>
        </p:sp>
        <p:cxnSp>
          <p:nvCxnSpPr>
            <p:cNvPr id="36" name="AutoShape 7"/>
            <p:cNvCxnSpPr>
              <a:cxnSpLocks noChangeShapeType="1"/>
            </p:cNvCxnSpPr>
            <p:nvPr/>
          </p:nvCxnSpPr>
          <p:spPr bwMode="auto">
            <a:xfrm flipH="1" flipV="1">
              <a:off x="7560527" y="4525194"/>
              <a:ext cx="865331" cy="524580"/>
            </a:xfrm>
            <a:prstGeom prst="straightConnector1">
              <a:avLst/>
            </a:prstGeom>
            <a:noFill/>
            <a:ln w="12700">
              <a:solidFill>
                <a:schemeClr val="tx1"/>
              </a:solidFill>
              <a:round/>
              <a:headEnd type="stealth"/>
              <a:tailEnd type="none" w="med" len="med"/>
            </a:ln>
            <a:extLst>
              <a:ext uri="{909E8E84-426E-40dd-AFC4-6F175D3DCCD1}">
                <a14:hiddenFill xmlns="" xmlns:a14="http://schemas.microsoft.com/office/drawing/2010/main">
                  <a:noFill/>
                </a14:hiddenFill>
              </a:ext>
            </a:extLst>
          </p:spPr>
        </p:cxnSp>
        <p:cxnSp>
          <p:nvCxnSpPr>
            <p:cNvPr id="37" name="AutoShape 8"/>
            <p:cNvCxnSpPr>
              <a:cxnSpLocks noChangeShapeType="1"/>
              <a:stCxn id="32" idx="1"/>
              <a:endCxn id="34" idx="3"/>
            </p:cNvCxnSpPr>
            <p:nvPr/>
          </p:nvCxnSpPr>
          <p:spPr bwMode="auto">
            <a:xfrm flipH="1">
              <a:off x="7388274" y="5075175"/>
              <a:ext cx="1029117" cy="88462"/>
            </a:xfrm>
            <a:prstGeom prst="straightConnector1">
              <a:avLst/>
            </a:prstGeom>
            <a:noFill/>
            <a:ln w="12700">
              <a:solidFill>
                <a:schemeClr val="tx1"/>
              </a:solidFill>
              <a:round/>
              <a:headEnd type="stealth"/>
              <a:tailEnd type="none" w="med" len="med"/>
            </a:ln>
            <a:extLst>
              <a:ext uri="{909E8E84-426E-40dd-AFC4-6F175D3DCCD1}">
                <a14:hiddenFill xmlns="" xmlns:a14="http://schemas.microsoft.com/office/drawing/2010/main">
                  <a:noFill/>
                </a14:hiddenFill>
              </a:ext>
            </a:extLst>
          </p:spPr>
        </p:cxnSp>
        <p:cxnSp>
          <p:nvCxnSpPr>
            <p:cNvPr id="38" name="AutoShape 9"/>
            <p:cNvCxnSpPr>
              <a:cxnSpLocks noChangeShapeType="1"/>
            </p:cNvCxnSpPr>
            <p:nvPr/>
          </p:nvCxnSpPr>
          <p:spPr bwMode="auto">
            <a:xfrm flipH="1">
              <a:off x="7571914" y="5100576"/>
              <a:ext cx="853944" cy="814067"/>
            </a:xfrm>
            <a:prstGeom prst="straightConnector1">
              <a:avLst/>
            </a:prstGeom>
            <a:noFill/>
            <a:ln w="12700">
              <a:solidFill>
                <a:schemeClr val="tx1"/>
              </a:solidFill>
              <a:round/>
              <a:headEnd type="stealth"/>
              <a:tailEnd type="none" w="med" len="med"/>
            </a:ln>
            <a:extLst>
              <a:ext uri="{909E8E84-426E-40dd-AFC4-6F175D3DCCD1}">
                <a14:hiddenFill xmlns="" xmlns:a14="http://schemas.microsoft.com/office/drawing/2010/main">
                  <a:noFill/>
                </a14:hiddenFill>
              </a:ext>
            </a:extLst>
          </p:spPr>
        </p:cxnSp>
        <p:sp>
          <p:nvSpPr>
            <p:cNvPr id="39" name="Text Box 10"/>
            <p:cNvSpPr txBox="1">
              <a:spLocks noChangeArrowheads="1"/>
            </p:cNvSpPr>
            <p:nvPr/>
          </p:nvSpPr>
          <p:spPr bwMode="auto">
            <a:xfrm>
              <a:off x="7761079" y="4422421"/>
              <a:ext cx="37702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latin typeface="Calibri"/>
                  <a:ea typeface="Times New Roman"/>
                  <a:cs typeface="Times New Roman"/>
                </a:rPr>
                <a:t>a</a:t>
              </a:r>
              <a:r>
                <a:rPr lang="en-US" sz="1800" baseline="-25000" dirty="0">
                  <a:latin typeface="Calibri"/>
                  <a:ea typeface="Times New Roman"/>
                  <a:cs typeface="Times New Roman"/>
                </a:rPr>
                <a:t>1</a:t>
              </a:r>
              <a:endParaRPr lang="en-US" sz="1800" dirty="0">
                <a:latin typeface="Calibri"/>
                <a:ea typeface="Times New Roman"/>
                <a:cs typeface="Times New Roman"/>
              </a:endParaRPr>
            </a:p>
          </p:txBody>
        </p:sp>
        <p:sp>
          <p:nvSpPr>
            <p:cNvPr id="40" name="Text Box 11"/>
            <p:cNvSpPr txBox="1">
              <a:spLocks noChangeArrowheads="1"/>
            </p:cNvSpPr>
            <p:nvPr/>
          </p:nvSpPr>
          <p:spPr bwMode="auto">
            <a:xfrm>
              <a:off x="7579191" y="5041353"/>
              <a:ext cx="37702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latin typeface="Calibri"/>
                  <a:ea typeface="Times New Roman"/>
                  <a:cs typeface="Times New Roman"/>
                </a:rPr>
                <a:t>a</a:t>
              </a:r>
              <a:r>
                <a:rPr lang="en-US" sz="1800" baseline="-25000" dirty="0">
                  <a:latin typeface="Calibri"/>
                  <a:ea typeface="Times New Roman"/>
                  <a:cs typeface="Times New Roman"/>
                </a:rPr>
                <a:t>2</a:t>
              </a:r>
              <a:endParaRPr lang="en-US" sz="1800" dirty="0">
                <a:latin typeface="Calibri"/>
                <a:ea typeface="Times New Roman"/>
                <a:cs typeface="Times New Roman"/>
              </a:endParaRPr>
            </a:p>
          </p:txBody>
        </p:sp>
        <p:sp>
          <p:nvSpPr>
            <p:cNvPr id="41" name="Text Box 12"/>
            <p:cNvSpPr txBox="1">
              <a:spLocks noChangeArrowheads="1"/>
            </p:cNvSpPr>
            <p:nvPr/>
          </p:nvSpPr>
          <p:spPr bwMode="auto">
            <a:xfrm>
              <a:off x="7761515" y="5566628"/>
              <a:ext cx="37702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latin typeface="Calibri"/>
                  <a:ea typeface="Times New Roman"/>
                  <a:cs typeface="Times New Roman"/>
                </a:rPr>
                <a:t>a</a:t>
              </a:r>
              <a:r>
                <a:rPr lang="en-US" sz="1800" baseline="-25000" dirty="0">
                  <a:latin typeface="Calibri"/>
                  <a:ea typeface="Times New Roman"/>
                  <a:cs typeface="Times New Roman"/>
                </a:rPr>
                <a:t>3</a:t>
              </a:r>
              <a:endParaRPr lang="en-US" sz="1800" dirty="0">
                <a:latin typeface="Calibri"/>
                <a:ea typeface="Times New Roman"/>
                <a:cs typeface="Times New Roman"/>
              </a:endParaRPr>
            </a:p>
          </p:txBody>
        </p:sp>
        <p:sp>
          <p:nvSpPr>
            <p:cNvPr id="42" name="Text Box 13"/>
            <p:cNvSpPr txBox="1">
              <a:spLocks noChangeArrowheads="1"/>
            </p:cNvSpPr>
            <p:nvPr/>
          </p:nvSpPr>
          <p:spPr bwMode="auto">
            <a:xfrm>
              <a:off x="6073286" y="4548833"/>
              <a:ext cx="278983"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r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latin typeface="Calibri"/>
                  <a:ea typeface="Times New Roman"/>
                  <a:cs typeface="Times New Roman"/>
                </a:rPr>
                <a:t>g</a:t>
              </a:r>
              <a:r>
                <a:rPr lang="en-US" sz="1800" baseline="-25000" dirty="0">
                  <a:latin typeface="Calibri"/>
                  <a:ea typeface="Times New Roman"/>
                  <a:cs typeface="Times New Roman"/>
                </a:rPr>
                <a:t>4</a:t>
              </a:r>
              <a:endParaRPr lang="en-US" sz="1800" dirty="0">
                <a:latin typeface="Calibri"/>
                <a:ea typeface="Times New Roman"/>
                <a:cs typeface="Times New Roman"/>
              </a:endParaRPr>
            </a:p>
          </p:txBody>
        </p:sp>
        <p:sp>
          <p:nvSpPr>
            <p:cNvPr id="43" name="Text Box 14"/>
            <p:cNvSpPr txBox="1">
              <a:spLocks noChangeArrowheads="1"/>
            </p:cNvSpPr>
            <p:nvPr/>
          </p:nvSpPr>
          <p:spPr bwMode="auto">
            <a:xfrm>
              <a:off x="5906434" y="5328108"/>
              <a:ext cx="278983"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r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latin typeface="Calibri"/>
                  <a:ea typeface="Times New Roman"/>
                  <a:cs typeface="Times New Roman"/>
                </a:rPr>
                <a:t>g</a:t>
              </a:r>
              <a:r>
                <a:rPr lang="en-US" sz="1800" baseline="-25000" dirty="0">
                  <a:latin typeface="Calibri"/>
                  <a:ea typeface="Times New Roman"/>
                  <a:cs typeface="Times New Roman"/>
                </a:rPr>
                <a:t>5</a:t>
              </a:r>
              <a:endParaRPr lang="en-US" sz="1800" dirty="0">
                <a:latin typeface="Calibri"/>
                <a:ea typeface="Times New Roman"/>
                <a:cs typeface="Times New Roman"/>
              </a:endParaRPr>
            </a:p>
          </p:txBody>
        </p:sp>
        <p:sp>
          <p:nvSpPr>
            <p:cNvPr id="44" name="Text Box 15"/>
            <p:cNvSpPr txBox="1">
              <a:spLocks noChangeArrowheads="1"/>
            </p:cNvSpPr>
            <p:nvPr/>
          </p:nvSpPr>
          <p:spPr bwMode="auto">
            <a:xfrm>
              <a:off x="4750019" y="4946597"/>
              <a:ext cx="26061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r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latin typeface="Calibri"/>
                  <a:ea typeface="Times New Roman"/>
                  <a:cs typeface="Times New Roman"/>
                </a:rPr>
                <a:t>s</a:t>
              </a:r>
              <a:r>
                <a:rPr lang="en-US" sz="1800" baseline="-25000" dirty="0">
                  <a:latin typeface="Calibri"/>
                  <a:ea typeface="Times New Roman"/>
                  <a:cs typeface="Times New Roman"/>
                </a:rPr>
                <a:t>0</a:t>
              </a:r>
              <a:endParaRPr lang="en-US" sz="1800" dirty="0">
                <a:latin typeface="Calibri"/>
                <a:ea typeface="Times New Roman"/>
                <a:cs typeface="Times New Roman"/>
              </a:endParaRPr>
            </a:p>
          </p:txBody>
        </p:sp>
        <p:cxnSp>
          <p:nvCxnSpPr>
            <p:cNvPr id="45" name="AutoShape 16"/>
            <p:cNvCxnSpPr>
              <a:cxnSpLocks noChangeShapeType="1"/>
              <a:stCxn id="34" idx="1"/>
              <a:endCxn id="42" idx="3"/>
            </p:cNvCxnSpPr>
            <p:nvPr/>
          </p:nvCxnSpPr>
          <p:spPr bwMode="auto">
            <a:xfrm flipH="1" flipV="1">
              <a:off x="6352269" y="4733499"/>
              <a:ext cx="757022" cy="430138"/>
            </a:xfrm>
            <a:prstGeom prst="straightConnector1">
              <a:avLst/>
            </a:prstGeom>
            <a:noFill/>
            <a:ln w="12700">
              <a:solidFill>
                <a:schemeClr val="tx1"/>
              </a:solidFill>
              <a:round/>
              <a:headEnd type="stealth"/>
              <a:tailEnd type="none" w="med" len="med"/>
            </a:ln>
            <a:extLst>
              <a:ext uri="{909E8E84-426E-40dd-AFC4-6F175D3DCCD1}">
                <a14:hiddenFill xmlns="" xmlns:a14="http://schemas.microsoft.com/office/drawing/2010/main">
                  <a:noFill/>
                </a14:hiddenFill>
              </a:ext>
            </a:extLst>
          </p:spPr>
        </p:cxnSp>
        <p:cxnSp>
          <p:nvCxnSpPr>
            <p:cNvPr id="46" name="AutoShape 17"/>
            <p:cNvCxnSpPr>
              <a:cxnSpLocks noChangeShapeType="1"/>
            </p:cNvCxnSpPr>
            <p:nvPr/>
          </p:nvCxnSpPr>
          <p:spPr bwMode="auto">
            <a:xfrm flipH="1">
              <a:off x="6185417" y="5180571"/>
              <a:ext cx="923874" cy="349137"/>
            </a:xfrm>
            <a:prstGeom prst="straightConnector1">
              <a:avLst/>
            </a:prstGeom>
            <a:noFill/>
            <a:ln w="12700">
              <a:solidFill>
                <a:schemeClr val="tx1"/>
              </a:solidFill>
              <a:round/>
              <a:headEnd type="stealth"/>
              <a:tailEnd type="none" w="med" len="med"/>
            </a:ln>
            <a:extLst>
              <a:ext uri="{909E8E84-426E-40dd-AFC4-6F175D3DCCD1}">
                <a14:hiddenFill xmlns="" xmlns:a14="http://schemas.microsoft.com/office/drawing/2010/main">
                  <a:noFill/>
                </a14:hiddenFill>
              </a:ext>
            </a:extLst>
          </p:spPr>
        </p:cxnSp>
        <p:cxnSp>
          <p:nvCxnSpPr>
            <p:cNvPr id="47" name="AutoShape 18"/>
            <p:cNvCxnSpPr>
              <a:cxnSpLocks noChangeShapeType="1"/>
              <a:stCxn id="43" idx="1"/>
              <a:endCxn id="44" idx="3"/>
            </p:cNvCxnSpPr>
            <p:nvPr/>
          </p:nvCxnSpPr>
          <p:spPr bwMode="auto">
            <a:xfrm flipH="1" flipV="1">
              <a:off x="5010630" y="5131263"/>
              <a:ext cx="895804" cy="381511"/>
            </a:xfrm>
            <a:prstGeom prst="straightConnector1">
              <a:avLst/>
            </a:prstGeom>
            <a:noFill/>
            <a:ln w="12700">
              <a:solidFill>
                <a:schemeClr val="tx1"/>
              </a:solidFill>
              <a:prstDash val="dash"/>
              <a:round/>
              <a:headEnd type="stealth"/>
              <a:tailEnd type="none" w="med" len="med"/>
            </a:ln>
            <a:extLst>
              <a:ext uri="{909E8E84-426E-40dd-AFC4-6F175D3DCCD1}">
                <a14:hiddenFill xmlns="" xmlns:a14="http://schemas.microsoft.com/office/drawing/2010/main">
                  <a:noFill/>
                </a14:hiddenFill>
              </a:ext>
            </a:extLst>
          </p:spPr>
        </p:cxnSp>
        <p:sp>
          <p:nvSpPr>
            <p:cNvPr id="48" name="Text Box 19"/>
            <p:cNvSpPr txBox="1">
              <a:spLocks noChangeArrowheads="1"/>
            </p:cNvSpPr>
            <p:nvPr/>
          </p:nvSpPr>
          <p:spPr bwMode="auto">
            <a:xfrm>
              <a:off x="6537791" y="4554527"/>
              <a:ext cx="37702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latin typeface="Calibri"/>
                  <a:ea typeface="Times New Roman"/>
                  <a:cs typeface="Times New Roman"/>
                </a:rPr>
                <a:t>a</a:t>
              </a:r>
              <a:r>
                <a:rPr lang="en-US" sz="1800" baseline="-25000" dirty="0">
                  <a:latin typeface="Calibri"/>
                  <a:ea typeface="Times New Roman"/>
                  <a:cs typeface="Times New Roman"/>
                </a:rPr>
                <a:t>4</a:t>
              </a:r>
              <a:endParaRPr lang="en-US" sz="1800" dirty="0">
                <a:latin typeface="Calibri"/>
                <a:ea typeface="Times New Roman"/>
                <a:cs typeface="Times New Roman"/>
              </a:endParaRPr>
            </a:p>
          </p:txBody>
        </p:sp>
        <p:sp>
          <p:nvSpPr>
            <p:cNvPr id="49" name="Text Box 20"/>
            <p:cNvSpPr txBox="1">
              <a:spLocks noChangeArrowheads="1"/>
            </p:cNvSpPr>
            <p:nvPr/>
          </p:nvSpPr>
          <p:spPr bwMode="auto">
            <a:xfrm>
              <a:off x="6423491" y="5289425"/>
              <a:ext cx="373232"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latin typeface="Calibri"/>
                  <a:ea typeface="Times New Roman"/>
                  <a:cs typeface="Times New Roman"/>
                </a:rPr>
                <a:t>a</a:t>
              </a:r>
              <a:r>
                <a:rPr lang="en-US" sz="1800" baseline="-25000" dirty="0">
                  <a:latin typeface="Calibri"/>
                  <a:ea typeface="Times New Roman"/>
                  <a:cs typeface="Times New Roman"/>
                </a:rPr>
                <a:t>5</a:t>
              </a:r>
              <a:endParaRPr lang="en-US" sz="1800" dirty="0">
                <a:latin typeface="Calibri"/>
                <a:ea typeface="Times New Roman"/>
                <a:cs typeface="Times New Roman"/>
              </a:endParaRPr>
            </a:p>
          </p:txBody>
        </p:sp>
      </p:grpSp>
      <p:sp>
        <p:nvSpPr>
          <p:cNvPr id="27" name="Rectangle 26">
            <a:extLst>
              <a:ext uri="{FF2B5EF4-FFF2-40B4-BE49-F238E27FC236}">
                <a16:creationId xmlns:a16="http://schemas.microsoft.com/office/drawing/2014/main" id="{E0CCB063-19EF-C043-8094-BFD7B3AC94C5}"/>
              </a:ext>
            </a:extLst>
          </p:cNvPr>
          <p:cNvSpPr/>
          <p:nvPr/>
        </p:nvSpPr>
        <p:spPr>
          <a:xfrm>
            <a:off x="7225385" y="908025"/>
            <a:ext cx="4606290" cy="2677656"/>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r>
              <a:rPr lang="en-US" sz="1400" b="1" dirty="0">
                <a:latin typeface="Courier New" panose="02070309020205020404" pitchFamily="49" charset="0"/>
                <a:cs typeface="Courier New" panose="02070309020205020404" pitchFamily="49" charset="0"/>
              </a:rPr>
              <a:t>Backward-search(Σ,</a:t>
            </a:r>
            <a:r>
              <a:rPr lang="en-US" sz="1400" b="1" i="1" dirty="0">
                <a:latin typeface="Courier New" panose="02070309020205020404" pitchFamily="49" charset="0"/>
                <a:cs typeface="Courier New" panose="02070309020205020404" pitchFamily="49" charset="0"/>
              </a:rPr>
              <a:t>s</a:t>
            </a:r>
            <a:r>
              <a:rPr lang="en-US" sz="1400" b="1" i="1" baseline="-25000" dirty="0">
                <a:latin typeface="Courier New" panose="02070309020205020404" pitchFamily="49" charset="0"/>
                <a:cs typeface="Courier New" panose="02070309020205020404" pitchFamily="49" charset="0"/>
              </a:rPr>
              <a:t>0</a:t>
            </a:r>
            <a:r>
              <a:rPr lang="en-US" sz="1400" b="1" dirty="0">
                <a:latin typeface="Courier New" panose="02070309020205020404" pitchFamily="49" charset="0"/>
                <a:cs typeface="Courier New" panose="02070309020205020404" pitchFamily="49" charset="0"/>
              </a:rPr>
              <a:t>,</a:t>
            </a:r>
            <a:r>
              <a:rPr lang="en-US" sz="1400" b="1" i="1" dirty="0">
                <a:latin typeface="Courier New" panose="02070309020205020404" pitchFamily="49" charset="0"/>
                <a:cs typeface="Courier New" panose="02070309020205020404" pitchFamily="49" charset="0"/>
              </a:rPr>
              <a:t>g</a:t>
            </a:r>
            <a:r>
              <a:rPr lang="en-US" sz="1400" b="1" i="1" baseline="-25000" dirty="0">
                <a:latin typeface="Courier New" panose="02070309020205020404" pitchFamily="49" charset="0"/>
                <a:cs typeface="Courier New" panose="02070309020205020404" pitchFamily="49" charset="0"/>
              </a:rPr>
              <a:t>0</a:t>
            </a:r>
            <a:r>
              <a:rPr lang="en-US" sz="1400" b="1" dirty="0">
                <a:latin typeface="Courier New" panose="02070309020205020404" pitchFamily="49" charset="0"/>
                <a:cs typeface="Courier New" panose="02070309020205020404" pitchFamily="49" charset="0"/>
              </a:rPr>
              <a:t>)</a:t>
            </a:r>
          </a:p>
          <a:p>
            <a:pPr>
              <a:tabLst>
                <a:tab pos="354013"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g</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g</a:t>
            </a:r>
            <a:r>
              <a:rPr lang="en-US" sz="1400" i="1" baseline="-25000" dirty="0">
                <a:latin typeface="Courier New" panose="02070309020205020404" pitchFamily="49" charset="0"/>
                <a:cs typeface="Courier New" panose="02070309020205020404" pitchFamily="49" charset="0"/>
              </a:rPr>
              <a:t>0</a:t>
            </a:r>
            <a:endParaRPr lang="en-US" sz="1400" i="1" dirty="0">
              <a:latin typeface="Courier New" panose="02070309020205020404" pitchFamily="49" charset="0"/>
              <a:cs typeface="Courier New" panose="02070309020205020404" pitchFamily="49" charset="0"/>
            </a:endParaRPr>
          </a:p>
          <a:p>
            <a:pPr>
              <a:tabLst>
                <a:tab pos="354013" algn="l"/>
                <a:tab pos="3594100" algn="l"/>
              </a:tabLst>
            </a:pPr>
            <a:r>
              <a:rPr lang="en-US" sz="1400" dirty="0">
                <a:latin typeface="Courier New" panose="02070309020205020404" pitchFamily="49" charset="0"/>
                <a:cs typeface="Courier New" panose="02070309020205020404" pitchFamily="49" charset="0"/>
              </a:rPr>
              <a:t>	𝜋 ← ⟨⟩	(</a:t>
            </a:r>
            <a:r>
              <a:rPr lang="en-US" sz="1400" dirty="0" err="1">
                <a:latin typeface="Courier New" panose="02070309020205020404" pitchFamily="49" charset="0"/>
                <a:cs typeface="Courier New" panose="02070309020205020404" pitchFamily="49" charset="0"/>
              </a:rPr>
              <a:t>i</a:t>
            </a:r>
            <a:r>
              <a:rPr lang="en-US" sz="1400" dirty="0">
                <a:latin typeface="Courier New" panose="02070309020205020404" pitchFamily="49" charset="0"/>
                <a:cs typeface="Courier New" panose="02070309020205020404" pitchFamily="49" charset="0"/>
              </a:rPr>
              <a:t>)</a:t>
            </a:r>
          </a:p>
          <a:p>
            <a:pPr>
              <a:tabLst>
                <a:tab pos="354013"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loop</a:t>
            </a:r>
          </a:p>
          <a:p>
            <a:pPr>
              <a:tabLst>
                <a:tab pos="354013" algn="l"/>
                <a:tab pos="709613"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if</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s</a:t>
            </a:r>
            <a:r>
              <a:rPr lang="en-US" sz="1400" i="1" baseline="-25000" dirty="0">
                <a:latin typeface="Courier New" panose="02070309020205020404" pitchFamily="49" charset="0"/>
                <a:cs typeface="Courier New" panose="02070309020205020404" pitchFamily="49" charset="0"/>
              </a:rPr>
              <a:t>0</a:t>
            </a:r>
            <a:r>
              <a:rPr lang="en-US" sz="1400" dirty="0">
                <a:latin typeface="Courier New" panose="02070309020205020404" pitchFamily="49" charset="0"/>
                <a:cs typeface="Courier New" panose="02070309020205020404" pitchFamily="49" charset="0"/>
              </a:rPr>
              <a:t> satisfies </a:t>
            </a:r>
            <a:r>
              <a:rPr lang="en-US" sz="1400" i="1" dirty="0">
                <a:latin typeface="Courier New" panose="02070309020205020404" pitchFamily="49" charset="0"/>
                <a:cs typeface="Courier New" panose="02070309020205020404" pitchFamily="49" charset="0"/>
              </a:rPr>
              <a:t>g</a:t>
            </a: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then</a:t>
            </a:r>
          </a:p>
          <a:p>
            <a:pPr>
              <a:tabLst>
                <a:tab pos="354013" algn="l"/>
                <a:tab pos="709613" algn="l"/>
                <a:tab pos="1065213"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return</a:t>
            </a:r>
            <a:r>
              <a:rPr lang="en-US" sz="1400" dirty="0">
                <a:latin typeface="Courier New" panose="02070309020205020404" pitchFamily="49" charset="0"/>
                <a:cs typeface="Courier New" panose="02070309020205020404" pitchFamily="49" charset="0"/>
              </a:rPr>
              <a:t> 𝜋</a:t>
            </a:r>
          </a:p>
          <a:p>
            <a:pPr>
              <a:tabLst>
                <a:tab pos="354013" algn="l"/>
                <a:tab pos="709613" algn="l"/>
                <a:tab pos="1065213"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is relevant for </a:t>
            </a:r>
            <a:r>
              <a:rPr lang="en-US" sz="1400" i="1" dirty="0">
                <a:latin typeface="Courier New" panose="02070309020205020404" pitchFamily="49" charset="0"/>
                <a:cs typeface="Courier New" panose="02070309020205020404" pitchFamily="49" charset="0"/>
              </a:rPr>
              <a:t>g</a:t>
            </a:r>
            <a:r>
              <a:rPr lang="en-US" sz="1400" dirty="0">
                <a:latin typeface="Courier New" panose="02070309020205020404" pitchFamily="49" charset="0"/>
                <a:cs typeface="Courier New" panose="02070309020205020404" pitchFamily="49" charset="0"/>
              </a:rPr>
              <a:t>} </a:t>
            </a:r>
          </a:p>
          <a:p>
            <a:pPr>
              <a:tabLst>
                <a:tab pos="354013" algn="l"/>
                <a:tab pos="709613" algn="l"/>
                <a:tab pos="1065213"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if</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 ∅ </a:t>
            </a:r>
            <a:r>
              <a:rPr lang="en-US" sz="1400" b="1" dirty="0">
                <a:latin typeface="Courier New" panose="02070309020205020404" pitchFamily="49" charset="0"/>
                <a:cs typeface="Courier New" panose="02070309020205020404" pitchFamily="49" charset="0"/>
              </a:rPr>
              <a:t>then</a:t>
            </a:r>
            <a:r>
              <a:rPr lang="en-US" sz="1400" dirty="0">
                <a:latin typeface="Courier New" panose="02070309020205020404" pitchFamily="49" charset="0"/>
                <a:cs typeface="Courier New" panose="02070309020205020404" pitchFamily="49" charset="0"/>
              </a:rPr>
              <a:t> </a:t>
            </a:r>
          </a:p>
          <a:p>
            <a:pPr>
              <a:tabLst>
                <a:tab pos="354013" algn="l"/>
                <a:tab pos="709613" algn="l"/>
                <a:tab pos="1065213"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return</a:t>
            </a:r>
            <a:r>
              <a:rPr lang="en-US" sz="1400" dirty="0">
                <a:latin typeface="Courier New" panose="02070309020205020404" pitchFamily="49" charset="0"/>
                <a:cs typeface="Courier New" panose="02070309020205020404" pitchFamily="49" charset="0"/>
              </a:rPr>
              <a:t> failure</a:t>
            </a:r>
          </a:p>
          <a:p>
            <a:pPr>
              <a:tabLst>
                <a:tab pos="354013" algn="l"/>
                <a:tab pos="709613" algn="l"/>
                <a:tab pos="1065213" algn="l"/>
              </a:tabLst>
            </a:pPr>
            <a:r>
              <a:rPr lang="en-US" sz="1400" dirty="0">
                <a:latin typeface="Courier New" panose="02070309020205020404" pitchFamily="49" charset="0"/>
                <a:cs typeface="Courier New" panose="02070309020205020404" pitchFamily="49" charset="0"/>
              </a:rPr>
              <a:t>		</a:t>
            </a:r>
            <a:r>
              <a:rPr lang="en-US" sz="1400" dirty="0" err="1">
                <a:latin typeface="Courier New" panose="02070309020205020404" pitchFamily="49" charset="0"/>
                <a:cs typeface="Courier New" panose="02070309020205020404" pitchFamily="49" charset="0"/>
              </a:rPr>
              <a:t>nondeterministically</a:t>
            </a:r>
            <a:r>
              <a:rPr lang="en-US" sz="1400" dirty="0">
                <a:latin typeface="Courier New" panose="02070309020205020404" pitchFamily="49" charset="0"/>
                <a:cs typeface="Courier New" panose="02070309020205020404" pitchFamily="49" charset="0"/>
              </a:rPr>
              <a:t> choose </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g</a:t>
            </a:r>
            <a:r>
              <a:rPr lang="en-US" sz="1400" dirty="0">
                <a:latin typeface="Courier New" panose="02070309020205020404" pitchFamily="49" charset="0"/>
                <a:cs typeface="Courier New" panose="02070309020205020404" pitchFamily="49" charset="0"/>
              </a:rPr>
              <a:t> ← 𝛾</a:t>
            </a:r>
            <a:r>
              <a:rPr lang="en-US" sz="1400" baseline="30000" dirty="0">
                <a:latin typeface="Courier New" panose="02070309020205020404" pitchFamily="49" charset="0"/>
                <a:cs typeface="Courier New" panose="02070309020205020404" pitchFamily="49" charset="0"/>
              </a:rPr>
              <a:t>-1</a:t>
            </a:r>
            <a:r>
              <a:rPr lang="en-US" sz="1400" dirty="0">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g</a:t>
            </a:r>
            <a:r>
              <a:rPr lang="en-US" sz="1400" dirty="0" err="1">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a:t>
            </a:r>
          </a:p>
          <a:p>
            <a:pPr>
              <a:tabLst>
                <a:tab pos="354013" algn="l"/>
                <a:tab pos="709613" algn="l"/>
                <a:tab pos="1065213" algn="l"/>
                <a:tab pos="3640138" algn="l"/>
              </a:tabLst>
            </a:pPr>
            <a:r>
              <a:rPr lang="en-US" sz="1400" dirty="0">
                <a:latin typeface="Courier New" panose="02070309020205020404" pitchFamily="49" charset="0"/>
                <a:cs typeface="Courier New" panose="02070309020205020404" pitchFamily="49" charset="0"/>
              </a:rPr>
              <a:t>		𝜋 ← </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.𝜋	(ii)</a:t>
            </a:r>
            <a:endParaRPr lang="en-GB" sz="1400" i="1" dirty="0">
              <a:latin typeface="Courier New" panose="02070309020205020404" pitchFamily="49" charset="0"/>
              <a:cs typeface="Courier New" panose="02070309020205020404" pitchFamily="49" charset="0"/>
            </a:endParaRPr>
          </a:p>
        </p:txBody>
      </p:sp>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510CB3F2-C52F-E84E-AE69-7C9C5F1C5171}"/>
                  </a:ext>
                </a:extLst>
              </p:cNvPr>
              <p:cNvSpPr/>
              <p:nvPr/>
            </p:nvSpPr>
            <p:spPr>
              <a:xfrm>
                <a:off x="8780904" y="3680188"/>
                <a:ext cx="3050771" cy="646331"/>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r>
                  <a:rPr lang="en-US" dirty="0"/>
                  <a:t>Input: </a:t>
                </a:r>
              </a:p>
              <a:p>
                <a:pPr marL="285750" indent="-285750">
                  <a:buFont typeface="Arial" panose="020B0604020202020204" pitchFamily="34" charset="0"/>
                  <a:buChar char="•"/>
                </a:pPr>
                <a:r>
                  <a:rPr lang="en-US" dirty="0"/>
                  <a:t>Planning problem </a:t>
                </a:r>
                <a14:m>
                  <m:oMath xmlns:m="http://schemas.openxmlformats.org/officeDocument/2006/math">
                    <m:d>
                      <m:dPr>
                        <m:ctrlPr>
                          <a:rPr lang="en-US" i="1" dirty="0">
                            <a:latin typeface="Cambria Math" panose="02040503050406030204" pitchFamily="18" charset="0"/>
                          </a:rPr>
                        </m:ctrlPr>
                      </m:dPr>
                      <m:e>
                        <m:r>
                          <m:rPr>
                            <m:sty m:val="p"/>
                          </m:rPr>
                          <a:rPr lang="en-US" dirty="0">
                            <a:latin typeface="Cambria Math" panose="02040503050406030204" pitchFamily="18" charset="0"/>
                          </a:rPr>
                          <m:t>Σ</m:t>
                        </m:r>
                        <m:r>
                          <a:rPr lang="en-US" i="1" dirty="0">
                            <a:latin typeface="Cambria Math" panose="02040503050406030204" pitchFamily="18" charset="0"/>
                          </a:rPr>
                          <m:t>,</m:t>
                        </m:r>
                        <m:sSub>
                          <m:sSubPr>
                            <m:ctrlPr>
                              <a:rPr lang="de-DE" i="1" dirty="0">
                                <a:latin typeface="Cambria Math" panose="02040503050406030204" pitchFamily="18" charset="0"/>
                              </a:rPr>
                            </m:ctrlPr>
                          </m:sSubPr>
                          <m:e>
                            <m:r>
                              <a:rPr lang="en-US" i="1" dirty="0">
                                <a:latin typeface="Cambria Math" panose="02040503050406030204" pitchFamily="18" charset="0"/>
                              </a:rPr>
                              <m:t>𝑠</m:t>
                            </m:r>
                          </m:e>
                          <m:sub>
                            <m:r>
                              <a:rPr lang="de-DE" i="1" dirty="0">
                                <a:latin typeface="Cambria Math" panose="02040503050406030204" pitchFamily="18" charset="0"/>
                              </a:rPr>
                              <m:t>0</m:t>
                            </m:r>
                          </m:sub>
                        </m:sSub>
                        <m:r>
                          <a:rPr lang="en-US" i="1" dirty="0">
                            <a:latin typeface="Cambria Math" panose="02040503050406030204" pitchFamily="18" charset="0"/>
                          </a:rPr>
                          <m:t>,</m:t>
                        </m:r>
                        <m:r>
                          <a:rPr lang="en-US" i="1" dirty="0">
                            <a:latin typeface="Cambria Math" panose="02040503050406030204" pitchFamily="18" charset="0"/>
                          </a:rPr>
                          <m:t>𝑔</m:t>
                        </m:r>
                      </m:e>
                    </m:d>
                  </m:oMath>
                </a14:m>
                <a:endParaRPr lang="en-US" dirty="0"/>
              </a:p>
            </p:txBody>
          </p:sp>
        </mc:Choice>
        <mc:Fallback xmlns="">
          <p:sp>
            <p:nvSpPr>
              <p:cNvPr id="3" name="Rectangle 2">
                <a:extLst>
                  <a:ext uri="{FF2B5EF4-FFF2-40B4-BE49-F238E27FC236}">
                    <a16:creationId xmlns:a16="http://schemas.microsoft.com/office/drawing/2014/main" id="{510CB3F2-C52F-E84E-AE69-7C9C5F1C5171}"/>
                  </a:ext>
                </a:extLst>
              </p:cNvPr>
              <p:cNvSpPr>
                <a:spLocks noRot="1" noChangeAspect="1" noMove="1" noResize="1" noEditPoints="1" noAdjustHandles="1" noChangeArrowheads="1" noChangeShapeType="1" noTextEdit="1"/>
              </p:cNvSpPr>
              <p:nvPr/>
            </p:nvSpPr>
            <p:spPr>
              <a:xfrm>
                <a:off x="8780904" y="3680188"/>
                <a:ext cx="3050771" cy="646331"/>
              </a:xfrm>
              <a:prstGeom prst="rect">
                <a:avLst/>
              </a:prstGeom>
              <a:blipFill>
                <a:blip r:embed="rId4"/>
                <a:stretch>
                  <a:fillRect/>
                </a:stretch>
              </a:blipFill>
            </p:spPr>
            <p:txBody>
              <a:bodyPr/>
              <a:lstStyle/>
              <a:p>
                <a:r>
                  <a:rPr lang="en-DE">
                    <a:noFill/>
                  </a:rPr>
                  <a:t> </a:t>
                </a:r>
              </a:p>
            </p:txBody>
          </p:sp>
        </mc:Fallback>
      </mc:AlternateContent>
    </p:spTree>
    <p:extLst>
      <p:ext uri="{BB962C8B-B14F-4D97-AF65-F5344CB8AC3E}">
        <p14:creationId xmlns:p14="http://schemas.microsoft.com/office/powerpoint/2010/main" val="4051711825"/>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p:cNvSpPr>
            <a:spLocks noGrp="1" noChangeArrowheads="1"/>
          </p:cNvSpPr>
          <p:nvPr>
            <p:ph type="title"/>
          </p:nvPr>
        </p:nvSpPr>
        <p:spPr/>
        <p:txBody>
          <a:bodyPr/>
          <a:lstStyle/>
          <a:p>
            <a:pPr eaLnBrk="1" hangingPunct="1"/>
            <a:r>
              <a:rPr lang="en-GB"/>
              <a:t>Branching Factor</a:t>
            </a:r>
          </a:p>
        </p:txBody>
      </p:sp>
      <p:sp>
        <p:nvSpPr>
          <p:cNvPr id="14338" name="Rectangle 3"/>
          <p:cNvSpPr>
            <a:spLocks noGrp="1" noChangeArrowheads="1"/>
          </p:cNvSpPr>
          <p:nvPr>
            <p:ph idx="1"/>
          </p:nvPr>
        </p:nvSpPr>
        <p:spPr/>
        <p:txBody>
          <a:bodyPr>
            <a:normAutofit/>
          </a:bodyPr>
          <a:lstStyle/>
          <a:p>
            <a:pPr eaLnBrk="1" hangingPunct="1">
              <a:lnSpc>
                <a:spcPct val="90000"/>
              </a:lnSpc>
            </a:pPr>
            <a:r>
              <a:rPr lang="en-GB" dirty="0"/>
              <a:t>Motivation for Backward-search was to reduce </a:t>
            </a:r>
            <a:br>
              <a:rPr lang="en-GB" dirty="0"/>
            </a:br>
            <a:r>
              <a:rPr lang="en-GB" dirty="0"/>
              <a:t>the branching factor</a:t>
            </a:r>
          </a:p>
          <a:p>
            <a:pPr lvl="1" eaLnBrk="1" hangingPunct="1">
              <a:lnSpc>
                <a:spcPct val="90000"/>
              </a:lnSpc>
            </a:pPr>
            <a:r>
              <a:rPr lang="en-GB" dirty="0"/>
              <a:t>As written, does not accomplish that</a:t>
            </a:r>
          </a:p>
          <a:p>
            <a:pPr eaLnBrk="1" hangingPunct="1">
              <a:lnSpc>
                <a:spcPct val="90000"/>
              </a:lnSpc>
            </a:pPr>
            <a:r>
              <a:rPr lang="en-GB" dirty="0"/>
              <a:t>Solve this by </a:t>
            </a:r>
            <a:r>
              <a:rPr lang="en-GB" dirty="0">
                <a:solidFill>
                  <a:schemeClr val="accent1"/>
                </a:solidFill>
              </a:rPr>
              <a:t>lifting</a:t>
            </a:r>
            <a:r>
              <a:rPr lang="en-GB" dirty="0"/>
              <a:t>:</a:t>
            </a:r>
          </a:p>
          <a:p>
            <a:pPr lvl="1" eaLnBrk="1" hangingPunct="1">
              <a:lnSpc>
                <a:spcPct val="90000"/>
              </a:lnSpc>
            </a:pPr>
            <a:r>
              <a:rPr lang="en-GB" dirty="0"/>
              <a:t>When possible, leave variables uninstantiated </a:t>
            </a:r>
          </a:p>
        </p:txBody>
      </p:sp>
      <p:sp>
        <p:nvSpPr>
          <p:cNvPr id="6" name="Date Placeholder 5">
            <a:extLst>
              <a:ext uri="{FF2B5EF4-FFF2-40B4-BE49-F238E27FC236}">
                <a16:creationId xmlns:a16="http://schemas.microsoft.com/office/drawing/2014/main" id="{B93AB1AF-7123-E648-B0C3-0BA26086126D}"/>
              </a:ext>
            </a:extLst>
          </p:cNvPr>
          <p:cNvSpPr>
            <a:spLocks noGrp="1"/>
          </p:cNvSpPr>
          <p:nvPr>
            <p:ph type="dt" sz="half" idx="2"/>
          </p:nvPr>
        </p:nvSpPr>
        <p:spPr/>
        <p:txBody>
          <a:bodyPr/>
          <a:lstStyle/>
          <a:p>
            <a:r>
              <a:rPr lang="de-DE"/>
              <a:t>Deterministic</a:t>
            </a:r>
            <a:endParaRPr lang="en-GB"/>
          </a:p>
        </p:txBody>
      </p:sp>
      <p:sp>
        <p:nvSpPr>
          <p:cNvPr id="7" name="Footer Placeholder 6">
            <a:extLst>
              <a:ext uri="{FF2B5EF4-FFF2-40B4-BE49-F238E27FC236}">
                <a16:creationId xmlns:a16="http://schemas.microsoft.com/office/drawing/2014/main" id="{065A1207-C2CA-0C05-DFFA-7CE7CA0BBC8C}"/>
              </a:ext>
            </a:extLst>
          </p:cNvPr>
          <p:cNvSpPr>
            <a:spLocks noGrp="1"/>
          </p:cNvSpPr>
          <p:nvPr>
            <p:ph type="ftr" sz="quarter" idx="3"/>
          </p:nvPr>
        </p:nvSpPr>
        <p:spPr/>
        <p:txBody>
          <a:bodyPr/>
          <a:lstStyle/>
          <a:p>
            <a:r>
              <a:rPr lang="en-GB"/>
              <a:t>T. Braun - APA</a:t>
            </a:r>
          </a:p>
        </p:txBody>
      </p:sp>
      <p:sp>
        <p:nvSpPr>
          <p:cNvPr id="4" name="Slide Number Placeholder 3">
            <a:extLst>
              <a:ext uri="{FF2B5EF4-FFF2-40B4-BE49-F238E27FC236}">
                <a16:creationId xmlns:a16="http://schemas.microsoft.com/office/drawing/2014/main" id="{6CA35E08-DD48-4B47-AF70-8B06ACC16E06}"/>
              </a:ext>
            </a:extLst>
          </p:cNvPr>
          <p:cNvSpPr>
            <a:spLocks noGrp="1"/>
          </p:cNvSpPr>
          <p:nvPr>
            <p:ph type="sldNum" sz="quarter" idx="4"/>
          </p:nvPr>
        </p:nvSpPr>
        <p:spPr/>
        <p:txBody>
          <a:bodyPr/>
          <a:lstStyle/>
          <a:p>
            <a:fld id="{67C9959E-8E6B-B04C-9955-EA096F41CA7A}" type="slidenum">
              <a:rPr lang="en-GB" smtClean="0"/>
              <a:t>136</a:t>
            </a:fld>
            <a:endParaRPr lang="en-GB"/>
          </a:p>
        </p:txBody>
      </p:sp>
      <p:sp>
        <p:nvSpPr>
          <p:cNvPr id="210" name="Text Box 43"/>
          <p:cNvSpPr txBox="1">
            <a:spLocks noChangeArrowheads="1"/>
          </p:cNvSpPr>
          <p:nvPr/>
        </p:nvSpPr>
        <p:spPr bwMode="auto">
          <a:xfrm rot="5400000">
            <a:off x="1645215" y="5043409"/>
            <a:ext cx="47320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GB" sz="1800" b="1">
                <a:latin typeface="Times New Roman" charset="0"/>
                <a:ea typeface="Times New Roman"/>
                <a:cs typeface="Times New Roman"/>
              </a:rPr>
              <a:t>. . .</a:t>
            </a:r>
          </a:p>
        </p:txBody>
      </p:sp>
      <p:cxnSp>
        <p:nvCxnSpPr>
          <p:cNvPr id="211" name="AutoShape 47"/>
          <p:cNvCxnSpPr>
            <a:cxnSpLocks noChangeShapeType="1"/>
            <a:stCxn id="220" idx="1"/>
            <a:endCxn id="214" idx="3"/>
          </p:cNvCxnSpPr>
          <p:nvPr/>
        </p:nvCxnSpPr>
        <p:spPr bwMode="auto">
          <a:xfrm flipH="1" flipV="1">
            <a:off x="2646739" y="4184589"/>
            <a:ext cx="822043" cy="673827"/>
          </a:xfrm>
          <a:prstGeom prst="straightConnector1">
            <a:avLst/>
          </a:prstGeom>
          <a:noFill/>
          <a:ln w="12700">
            <a:solidFill>
              <a:schemeClr val="tx1"/>
            </a:solidFill>
            <a:round/>
            <a:headEnd type="none"/>
            <a:tailEnd type="triangle" w="med" len="med"/>
          </a:ln>
          <a:extLst>
            <a:ext uri="{909E8E84-426E-40dd-AFC4-6F175D3DCCD1}">
              <a14:hiddenFill xmlns="" xmlns:a14="http://schemas.microsoft.com/office/drawing/2010/main">
                <a:noFill/>
              </a14:hiddenFill>
            </a:ext>
          </a:extLst>
        </p:spPr>
      </p:cxnSp>
      <p:cxnSp>
        <p:nvCxnSpPr>
          <p:cNvPr id="212" name="AutoShape 48"/>
          <p:cNvCxnSpPr>
            <a:cxnSpLocks noChangeShapeType="1"/>
            <a:stCxn id="220" idx="1"/>
            <a:endCxn id="215" idx="3"/>
          </p:cNvCxnSpPr>
          <p:nvPr/>
        </p:nvCxnSpPr>
        <p:spPr bwMode="auto">
          <a:xfrm flipH="1" flipV="1">
            <a:off x="2646739" y="4678777"/>
            <a:ext cx="822043" cy="179639"/>
          </a:xfrm>
          <a:prstGeom prst="straightConnector1">
            <a:avLst/>
          </a:prstGeom>
          <a:noFill/>
          <a:ln w="12700">
            <a:solidFill>
              <a:schemeClr val="tx1"/>
            </a:solidFill>
            <a:round/>
            <a:headEnd type="none"/>
            <a:tailEnd type="triangle" w="med" len="med"/>
          </a:ln>
          <a:extLst>
            <a:ext uri="{909E8E84-426E-40dd-AFC4-6F175D3DCCD1}">
              <a14:hiddenFill xmlns="" xmlns:a14="http://schemas.microsoft.com/office/drawing/2010/main">
                <a:noFill/>
              </a14:hiddenFill>
            </a:ext>
          </a:extLst>
        </p:spPr>
      </p:cxnSp>
      <p:cxnSp>
        <p:nvCxnSpPr>
          <p:cNvPr id="213" name="AutoShape 50"/>
          <p:cNvCxnSpPr>
            <a:cxnSpLocks noChangeShapeType="1"/>
            <a:stCxn id="220" idx="1"/>
            <a:endCxn id="216" idx="3"/>
          </p:cNvCxnSpPr>
          <p:nvPr/>
        </p:nvCxnSpPr>
        <p:spPr bwMode="auto">
          <a:xfrm flipH="1">
            <a:off x="2646739" y="4858416"/>
            <a:ext cx="822043" cy="912611"/>
          </a:xfrm>
          <a:prstGeom prst="straightConnector1">
            <a:avLst/>
          </a:prstGeom>
          <a:noFill/>
          <a:ln w="12700">
            <a:solidFill>
              <a:schemeClr val="tx1"/>
            </a:solidFill>
            <a:round/>
            <a:headEnd type="none"/>
            <a:tailEnd type="triangle" w="med" len="med"/>
          </a:ln>
          <a:extLst>
            <a:ext uri="{909E8E84-426E-40dd-AFC4-6F175D3DCCD1}">
              <a14:hiddenFill xmlns="" xmlns:a14="http://schemas.microsoft.com/office/drawing/2010/main">
                <a:noFill/>
              </a14:hiddenFill>
            </a:ext>
          </a:extLst>
        </p:spPr>
      </p:cxnSp>
      <mc:AlternateContent xmlns:mc="http://schemas.openxmlformats.org/markup-compatibility/2006" xmlns:a14="http://schemas.microsoft.com/office/drawing/2010/main">
        <mc:Choice Requires="a14">
          <p:sp>
            <p:nvSpPr>
              <p:cNvPr id="214" name="Text Box 40"/>
              <p:cNvSpPr txBox="1">
                <a:spLocks noChangeArrowheads="1"/>
              </p:cNvSpPr>
              <p:nvPr/>
            </p:nvSpPr>
            <p:spPr bwMode="auto">
              <a:xfrm>
                <a:off x="740190" y="4003096"/>
                <a:ext cx="1906548" cy="362984"/>
              </a:xfrm>
              <a:prstGeom prst="rect">
                <a:avLst/>
              </a:prstGeom>
              <a:solidFill>
                <a:schemeClr val="bg1">
                  <a:alpha val="67000"/>
                </a:schemeClr>
              </a:solidFill>
              <a:ln>
                <a:solidFill>
                  <a:schemeClr val="tx1"/>
                </a:solidFill>
              </a:ln>
            </p:spPr>
            <p:txBody>
              <a:bodyPr wrap="none" lIns="91440" rIns="9144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14:m>
                  <m:oMathPara xmlns:m="http://schemas.openxmlformats.org/officeDocument/2006/math">
                    <m:oMathParaPr>
                      <m:jc m:val="centerGroup"/>
                    </m:oMathParaPr>
                    <m:oMath xmlns:m="http://schemas.openxmlformats.org/officeDocument/2006/math">
                      <m:r>
                        <a:rPr lang="en-GB" altLang="ja-JP" sz="1800" i="1">
                          <a:latin typeface="Cambria Math" panose="02040503050406030204" pitchFamily="18" charset="0"/>
                          <a:ea typeface="Times New Roman"/>
                          <a:cs typeface="Calibri"/>
                        </a:rPr>
                        <m:t>𝑚𝑜𝑣𝑒</m:t>
                      </m:r>
                      <m:d>
                        <m:dPr>
                          <m:ctrlPr>
                            <a:rPr lang="en-GB" altLang="ja-JP" sz="1800" i="1">
                              <a:latin typeface="Cambria Math" panose="02040503050406030204" pitchFamily="18" charset="0"/>
                              <a:ea typeface="Times New Roman"/>
                              <a:cs typeface="Calibri"/>
                            </a:rPr>
                          </m:ctrlPr>
                        </m:dPr>
                        <m:e>
                          <m:r>
                            <a:rPr lang="en-GB" altLang="ja-JP" sz="1800" i="1">
                              <a:latin typeface="Cambria Math" panose="02040503050406030204" pitchFamily="18" charset="0"/>
                              <a:ea typeface="Times New Roman"/>
                              <a:cs typeface="Calibri"/>
                            </a:rPr>
                            <m:t>𝑟</m:t>
                          </m:r>
                          <m:r>
                            <a:rPr lang="en-GB" altLang="ja-JP" sz="1800" i="1">
                              <a:latin typeface="Cambria Math" panose="02040503050406030204" pitchFamily="18" charset="0"/>
                              <a:ea typeface="Times New Roman"/>
                              <a:cs typeface="Calibri"/>
                            </a:rPr>
                            <m:t>1,</m:t>
                          </m:r>
                          <m:r>
                            <a:rPr lang="en-GB" altLang="ja-JP" sz="1800" i="1">
                              <a:solidFill>
                                <a:srgbClr val="FFC000"/>
                              </a:solidFill>
                              <a:latin typeface="Cambria Math" panose="02040503050406030204" pitchFamily="18" charset="0"/>
                              <a:ea typeface="Times New Roman"/>
                              <a:cs typeface="Calibri"/>
                            </a:rPr>
                            <m:t>𝑑</m:t>
                          </m:r>
                          <m:r>
                            <a:rPr lang="en-GB" altLang="ja-JP" sz="1800" i="1">
                              <a:solidFill>
                                <a:srgbClr val="FFC000"/>
                              </a:solidFill>
                              <a:latin typeface="Cambria Math" panose="02040503050406030204" pitchFamily="18" charset="0"/>
                              <a:ea typeface="Times New Roman"/>
                              <a:cs typeface="Calibri"/>
                            </a:rPr>
                            <m:t>2,</m:t>
                          </m:r>
                          <m:r>
                            <a:rPr lang="en-GB" altLang="ja-JP" sz="1800" i="1">
                              <a:latin typeface="Cambria Math" panose="02040503050406030204" pitchFamily="18" charset="0"/>
                              <a:ea typeface="Times New Roman"/>
                              <a:cs typeface="Calibri"/>
                            </a:rPr>
                            <m:t>𝑑</m:t>
                          </m:r>
                          <m:r>
                            <a:rPr lang="en-GB" altLang="ja-JP" sz="1800" i="1">
                              <a:latin typeface="Cambria Math" panose="02040503050406030204" pitchFamily="18" charset="0"/>
                              <a:ea typeface="Times New Roman"/>
                              <a:cs typeface="Calibri"/>
                            </a:rPr>
                            <m:t>3</m:t>
                          </m:r>
                        </m:e>
                      </m:d>
                    </m:oMath>
                  </m:oMathPara>
                </a14:m>
                <a:endParaRPr lang="en-GB" sz="1800" baseline="-25000">
                  <a:latin typeface="Calibri"/>
                  <a:ea typeface="Times New Roman"/>
                  <a:cs typeface="Calibri"/>
                </a:endParaRPr>
              </a:p>
            </p:txBody>
          </p:sp>
        </mc:Choice>
        <mc:Fallback xmlns="">
          <p:sp>
            <p:nvSpPr>
              <p:cNvPr id="214" name="Text Box 40"/>
              <p:cNvSpPr txBox="1">
                <a:spLocks noRot="1" noChangeAspect="1" noMove="1" noResize="1" noEditPoints="1" noAdjustHandles="1" noChangeArrowheads="1" noChangeShapeType="1" noTextEdit="1"/>
              </p:cNvSpPr>
              <p:nvPr/>
            </p:nvSpPr>
            <p:spPr bwMode="auto">
              <a:xfrm>
                <a:off x="740190" y="4003096"/>
                <a:ext cx="1906548" cy="362984"/>
              </a:xfrm>
              <a:prstGeom prst="rect">
                <a:avLst/>
              </a:prstGeom>
              <a:blipFill>
                <a:blip r:embed="rId2"/>
                <a:stretch>
                  <a:fillRect/>
                </a:stretch>
              </a:blipFill>
              <a:ln>
                <a:solidFill>
                  <a:schemeClr val="tx1"/>
                </a:solidFill>
              </a:ln>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215" name="Text Box 41"/>
              <p:cNvSpPr txBox="1">
                <a:spLocks noChangeArrowheads="1"/>
              </p:cNvSpPr>
              <p:nvPr/>
            </p:nvSpPr>
            <p:spPr bwMode="auto">
              <a:xfrm>
                <a:off x="740190" y="4497284"/>
                <a:ext cx="1906548" cy="362984"/>
              </a:xfrm>
              <a:prstGeom prst="rect">
                <a:avLst/>
              </a:prstGeom>
              <a:solidFill>
                <a:schemeClr val="bg1">
                  <a:alpha val="67000"/>
                </a:schemeClr>
              </a:solidFill>
              <a:ln>
                <a:solidFill>
                  <a:schemeClr val="tx1"/>
                </a:solidFill>
              </a:ln>
            </p:spPr>
            <p:txBody>
              <a:bodyPr wrap="none" lIns="91440" rIns="9144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14:m>
                  <m:oMathPara xmlns:m="http://schemas.openxmlformats.org/officeDocument/2006/math">
                    <m:oMathParaPr>
                      <m:jc m:val="centerGroup"/>
                    </m:oMathParaPr>
                    <m:oMath xmlns:m="http://schemas.openxmlformats.org/officeDocument/2006/math">
                      <m:r>
                        <a:rPr lang="en-GB" altLang="ja-JP" sz="1800" i="1">
                          <a:latin typeface="Cambria Math" panose="02040503050406030204" pitchFamily="18" charset="0"/>
                          <a:ea typeface="Times New Roman"/>
                          <a:cs typeface="Calibri"/>
                        </a:rPr>
                        <m:t>𝑚𝑜𝑣𝑒</m:t>
                      </m:r>
                      <m:d>
                        <m:dPr>
                          <m:ctrlPr>
                            <a:rPr lang="en-GB" altLang="ja-JP" sz="1800" i="1">
                              <a:latin typeface="Cambria Math" panose="02040503050406030204" pitchFamily="18" charset="0"/>
                              <a:ea typeface="Times New Roman"/>
                              <a:cs typeface="Calibri"/>
                            </a:rPr>
                          </m:ctrlPr>
                        </m:dPr>
                        <m:e>
                          <m:r>
                            <a:rPr lang="en-GB" altLang="ja-JP" sz="1800" i="1">
                              <a:latin typeface="Cambria Math" panose="02040503050406030204" pitchFamily="18" charset="0"/>
                              <a:ea typeface="Times New Roman"/>
                              <a:cs typeface="Calibri"/>
                            </a:rPr>
                            <m:t>𝑟</m:t>
                          </m:r>
                          <m:r>
                            <a:rPr lang="en-GB" altLang="ja-JP" sz="1800" i="1">
                              <a:latin typeface="Cambria Math" panose="02040503050406030204" pitchFamily="18" charset="0"/>
                              <a:ea typeface="Times New Roman"/>
                              <a:cs typeface="Calibri"/>
                            </a:rPr>
                            <m:t>1,</m:t>
                          </m:r>
                          <m:r>
                            <a:rPr lang="en-GB" altLang="ja-JP" sz="1800" i="1">
                              <a:solidFill>
                                <a:srgbClr val="FFC000"/>
                              </a:solidFill>
                              <a:latin typeface="Cambria Math" panose="02040503050406030204" pitchFamily="18" charset="0"/>
                              <a:ea typeface="Times New Roman"/>
                              <a:cs typeface="Calibri"/>
                            </a:rPr>
                            <m:t>𝑑</m:t>
                          </m:r>
                          <m:r>
                            <a:rPr lang="en-GB" altLang="ja-JP" sz="1800" i="1">
                              <a:solidFill>
                                <a:srgbClr val="FFC000"/>
                              </a:solidFill>
                              <a:latin typeface="Cambria Math" panose="02040503050406030204" pitchFamily="18" charset="0"/>
                              <a:ea typeface="Times New Roman"/>
                              <a:cs typeface="Calibri"/>
                            </a:rPr>
                            <m:t>4,</m:t>
                          </m:r>
                          <m:r>
                            <a:rPr lang="en-GB" altLang="ja-JP" sz="1800" i="1">
                              <a:latin typeface="Cambria Math" panose="02040503050406030204" pitchFamily="18" charset="0"/>
                              <a:ea typeface="Times New Roman"/>
                              <a:cs typeface="Calibri"/>
                            </a:rPr>
                            <m:t>𝑑</m:t>
                          </m:r>
                          <m:r>
                            <a:rPr lang="en-GB" altLang="ja-JP" sz="1800" i="1">
                              <a:latin typeface="Cambria Math" panose="02040503050406030204" pitchFamily="18" charset="0"/>
                              <a:ea typeface="Times New Roman"/>
                              <a:cs typeface="Calibri"/>
                            </a:rPr>
                            <m:t>3</m:t>
                          </m:r>
                        </m:e>
                      </m:d>
                    </m:oMath>
                  </m:oMathPara>
                </a14:m>
                <a:endParaRPr lang="en-GB" sz="1800" baseline="-25000">
                  <a:latin typeface="Calibri"/>
                  <a:ea typeface="Times New Roman"/>
                  <a:cs typeface="Calibri"/>
                </a:endParaRPr>
              </a:p>
            </p:txBody>
          </p:sp>
        </mc:Choice>
        <mc:Fallback xmlns="">
          <p:sp>
            <p:nvSpPr>
              <p:cNvPr id="215" name="Text Box 41"/>
              <p:cNvSpPr txBox="1">
                <a:spLocks noRot="1" noChangeAspect="1" noMove="1" noResize="1" noEditPoints="1" noAdjustHandles="1" noChangeArrowheads="1" noChangeShapeType="1" noTextEdit="1"/>
              </p:cNvSpPr>
              <p:nvPr/>
            </p:nvSpPr>
            <p:spPr bwMode="auto">
              <a:xfrm>
                <a:off x="740190" y="4497284"/>
                <a:ext cx="1906548" cy="362984"/>
              </a:xfrm>
              <a:prstGeom prst="rect">
                <a:avLst/>
              </a:prstGeom>
              <a:blipFill>
                <a:blip r:embed="rId3"/>
                <a:stretch>
                  <a:fillRect/>
                </a:stretch>
              </a:blipFill>
              <a:ln>
                <a:solidFill>
                  <a:schemeClr val="tx1"/>
                </a:solidFill>
              </a:ln>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216" name="Text Box 52"/>
              <p:cNvSpPr txBox="1">
                <a:spLocks noChangeArrowheads="1"/>
              </p:cNvSpPr>
              <p:nvPr/>
            </p:nvSpPr>
            <p:spPr bwMode="auto">
              <a:xfrm>
                <a:off x="740190" y="5589534"/>
                <a:ext cx="1906548" cy="362984"/>
              </a:xfrm>
              <a:prstGeom prst="rect">
                <a:avLst/>
              </a:prstGeom>
              <a:solidFill>
                <a:schemeClr val="bg1">
                  <a:alpha val="67000"/>
                </a:schemeClr>
              </a:solidFill>
              <a:ln>
                <a:solidFill>
                  <a:schemeClr val="tx1"/>
                </a:solidFill>
              </a:ln>
            </p:spPr>
            <p:txBody>
              <a:bodyPr wrap="none" lIns="91440" rIns="9144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14:m>
                  <m:oMathPara xmlns:m="http://schemas.openxmlformats.org/officeDocument/2006/math">
                    <m:oMathParaPr>
                      <m:jc m:val="centerGroup"/>
                    </m:oMathParaPr>
                    <m:oMath xmlns:m="http://schemas.openxmlformats.org/officeDocument/2006/math">
                      <m:r>
                        <a:rPr lang="en-GB" altLang="ja-JP" sz="1800" i="1">
                          <a:latin typeface="Cambria Math" panose="02040503050406030204" pitchFamily="18" charset="0"/>
                          <a:ea typeface="Times New Roman"/>
                          <a:cs typeface="Calibri"/>
                        </a:rPr>
                        <m:t>𝑚𝑜𝑣𝑒</m:t>
                      </m:r>
                      <m:d>
                        <m:dPr>
                          <m:ctrlPr>
                            <a:rPr lang="en-GB" altLang="ja-JP" sz="1800" i="1">
                              <a:latin typeface="Cambria Math" panose="02040503050406030204" pitchFamily="18" charset="0"/>
                              <a:ea typeface="Times New Roman"/>
                              <a:cs typeface="Calibri"/>
                            </a:rPr>
                          </m:ctrlPr>
                        </m:dPr>
                        <m:e>
                          <m:r>
                            <a:rPr lang="en-GB" altLang="ja-JP" sz="1800" i="1">
                              <a:latin typeface="Cambria Math" panose="02040503050406030204" pitchFamily="18" charset="0"/>
                              <a:ea typeface="Times New Roman"/>
                              <a:cs typeface="Calibri"/>
                            </a:rPr>
                            <m:t>𝑟</m:t>
                          </m:r>
                          <m:r>
                            <a:rPr lang="en-GB" altLang="ja-JP" sz="1800" i="1">
                              <a:latin typeface="Cambria Math" panose="02040503050406030204" pitchFamily="18" charset="0"/>
                              <a:ea typeface="Times New Roman"/>
                              <a:cs typeface="Calibri"/>
                            </a:rPr>
                            <m:t>1,</m:t>
                          </m:r>
                          <m:r>
                            <a:rPr lang="en-GB" altLang="ja-JP" sz="1800" i="1">
                              <a:solidFill>
                                <a:srgbClr val="FFC000"/>
                              </a:solidFill>
                              <a:latin typeface="Cambria Math" panose="02040503050406030204" pitchFamily="18" charset="0"/>
                              <a:ea typeface="Times New Roman"/>
                              <a:cs typeface="Calibri"/>
                            </a:rPr>
                            <m:t>𝑑</m:t>
                          </m:r>
                          <m:r>
                            <a:rPr lang="en-GB" altLang="ja-JP" sz="1800" i="1">
                              <a:solidFill>
                                <a:srgbClr val="FFC000"/>
                              </a:solidFill>
                              <a:latin typeface="Cambria Math" panose="02040503050406030204" pitchFamily="18" charset="0"/>
                              <a:ea typeface="Times New Roman"/>
                              <a:cs typeface="Calibri"/>
                            </a:rPr>
                            <m:t>7,</m:t>
                          </m:r>
                          <m:r>
                            <a:rPr lang="en-GB" altLang="ja-JP" sz="1800" i="1">
                              <a:latin typeface="Cambria Math" panose="02040503050406030204" pitchFamily="18" charset="0"/>
                              <a:ea typeface="Times New Roman"/>
                              <a:cs typeface="Calibri"/>
                            </a:rPr>
                            <m:t>𝑑</m:t>
                          </m:r>
                          <m:r>
                            <a:rPr lang="en-GB" altLang="ja-JP" sz="1800" i="1">
                              <a:latin typeface="Cambria Math" panose="02040503050406030204" pitchFamily="18" charset="0"/>
                              <a:ea typeface="Times New Roman"/>
                              <a:cs typeface="Calibri"/>
                            </a:rPr>
                            <m:t>3</m:t>
                          </m:r>
                        </m:e>
                      </m:d>
                    </m:oMath>
                  </m:oMathPara>
                </a14:m>
                <a:endParaRPr lang="en-GB" sz="1800" baseline="-25000">
                  <a:latin typeface="Calibri"/>
                  <a:ea typeface="Times New Roman"/>
                  <a:cs typeface="Calibri"/>
                </a:endParaRPr>
              </a:p>
            </p:txBody>
          </p:sp>
        </mc:Choice>
        <mc:Fallback xmlns="">
          <p:sp>
            <p:nvSpPr>
              <p:cNvPr id="216" name="Text Box 52"/>
              <p:cNvSpPr txBox="1">
                <a:spLocks noRot="1" noChangeAspect="1" noMove="1" noResize="1" noEditPoints="1" noAdjustHandles="1" noChangeArrowheads="1" noChangeShapeType="1" noTextEdit="1"/>
              </p:cNvSpPr>
              <p:nvPr/>
            </p:nvSpPr>
            <p:spPr bwMode="auto">
              <a:xfrm>
                <a:off x="740190" y="5589534"/>
                <a:ext cx="1906548" cy="362984"/>
              </a:xfrm>
              <a:prstGeom prst="rect">
                <a:avLst/>
              </a:prstGeom>
              <a:blipFill>
                <a:blip r:embed="rId4"/>
                <a:stretch>
                  <a:fillRect/>
                </a:stretch>
              </a:blipFill>
              <a:ln>
                <a:solidFill>
                  <a:schemeClr val="tx1"/>
                </a:solidFill>
              </a:ln>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217" name="Text Box 40"/>
              <p:cNvSpPr txBox="1">
                <a:spLocks noChangeArrowheads="1"/>
              </p:cNvSpPr>
              <p:nvPr/>
            </p:nvSpPr>
            <p:spPr bwMode="auto">
              <a:xfrm>
                <a:off x="740190" y="3508908"/>
                <a:ext cx="1906548" cy="362984"/>
              </a:xfrm>
              <a:prstGeom prst="rect">
                <a:avLst/>
              </a:prstGeom>
              <a:solidFill>
                <a:schemeClr val="bg1">
                  <a:alpha val="67000"/>
                </a:schemeClr>
              </a:solidFill>
              <a:ln>
                <a:solidFill>
                  <a:schemeClr val="tx1"/>
                </a:solidFill>
              </a:ln>
            </p:spPr>
            <p:txBody>
              <a:bodyPr wrap="none" lIns="91440" rIns="9144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14:m>
                  <m:oMathPara xmlns:m="http://schemas.openxmlformats.org/officeDocument/2006/math">
                    <m:oMathParaPr>
                      <m:jc m:val="centerGroup"/>
                    </m:oMathParaPr>
                    <m:oMath xmlns:m="http://schemas.openxmlformats.org/officeDocument/2006/math">
                      <m:r>
                        <a:rPr lang="en-GB" altLang="ja-JP" sz="1800" i="1">
                          <a:latin typeface="Cambria Math" panose="02040503050406030204" pitchFamily="18" charset="0"/>
                          <a:ea typeface="Times New Roman"/>
                          <a:cs typeface="Calibri"/>
                        </a:rPr>
                        <m:t>𝑚𝑜𝑣𝑒</m:t>
                      </m:r>
                      <m:d>
                        <m:dPr>
                          <m:ctrlPr>
                            <a:rPr lang="en-GB" altLang="ja-JP" sz="1800" i="1">
                              <a:latin typeface="Cambria Math" panose="02040503050406030204" pitchFamily="18" charset="0"/>
                              <a:ea typeface="Times New Roman"/>
                              <a:cs typeface="Calibri"/>
                            </a:rPr>
                          </m:ctrlPr>
                        </m:dPr>
                        <m:e>
                          <m:r>
                            <a:rPr lang="en-GB" altLang="ja-JP" sz="1800" i="1">
                              <a:latin typeface="Cambria Math" panose="02040503050406030204" pitchFamily="18" charset="0"/>
                              <a:ea typeface="Times New Roman"/>
                              <a:cs typeface="Calibri"/>
                            </a:rPr>
                            <m:t>𝑟</m:t>
                          </m:r>
                          <m:r>
                            <a:rPr lang="en-GB" altLang="ja-JP" sz="1800" i="1">
                              <a:latin typeface="Cambria Math" panose="02040503050406030204" pitchFamily="18" charset="0"/>
                              <a:ea typeface="Times New Roman"/>
                              <a:cs typeface="Calibri"/>
                            </a:rPr>
                            <m:t>1,</m:t>
                          </m:r>
                          <m:r>
                            <a:rPr lang="en-GB" altLang="ja-JP" sz="1800" i="1">
                              <a:solidFill>
                                <a:srgbClr val="FFC000"/>
                              </a:solidFill>
                              <a:latin typeface="Cambria Math" panose="02040503050406030204" pitchFamily="18" charset="0"/>
                              <a:ea typeface="Times New Roman"/>
                              <a:cs typeface="Calibri"/>
                            </a:rPr>
                            <m:t>𝑑</m:t>
                          </m:r>
                          <m:r>
                            <a:rPr lang="en-GB" altLang="ja-JP" sz="1800" i="1">
                              <a:solidFill>
                                <a:srgbClr val="FFC000"/>
                              </a:solidFill>
                              <a:latin typeface="Cambria Math" panose="02040503050406030204" pitchFamily="18" charset="0"/>
                              <a:ea typeface="Times New Roman"/>
                              <a:cs typeface="Calibri"/>
                            </a:rPr>
                            <m:t>1,</m:t>
                          </m:r>
                          <m:r>
                            <a:rPr lang="en-GB" altLang="ja-JP" sz="1800" i="1">
                              <a:latin typeface="Cambria Math" panose="02040503050406030204" pitchFamily="18" charset="0"/>
                              <a:ea typeface="Times New Roman"/>
                              <a:cs typeface="Calibri"/>
                            </a:rPr>
                            <m:t>𝑑</m:t>
                          </m:r>
                          <m:r>
                            <a:rPr lang="en-GB" altLang="ja-JP" sz="1800" i="1">
                              <a:latin typeface="Cambria Math" panose="02040503050406030204" pitchFamily="18" charset="0"/>
                              <a:ea typeface="Times New Roman"/>
                              <a:cs typeface="Calibri"/>
                            </a:rPr>
                            <m:t>3</m:t>
                          </m:r>
                        </m:e>
                      </m:d>
                    </m:oMath>
                  </m:oMathPara>
                </a14:m>
                <a:endParaRPr lang="en-GB" sz="1800" baseline="-25000">
                  <a:latin typeface="Calibri"/>
                  <a:ea typeface="Times New Roman"/>
                  <a:cs typeface="Calibri"/>
                </a:endParaRPr>
              </a:p>
            </p:txBody>
          </p:sp>
        </mc:Choice>
        <mc:Fallback xmlns="">
          <p:sp>
            <p:nvSpPr>
              <p:cNvPr id="217" name="Text Box 40"/>
              <p:cNvSpPr txBox="1">
                <a:spLocks noRot="1" noChangeAspect="1" noMove="1" noResize="1" noEditPoints="1" noAdjustHandles="1" noChangeArrowheads="1" noChangeShapeType="1" noTextEdit="1"/>
              </p:cNvSpPr>
              <p:nvPr/>
            </p:nvSpPr>
            <p:spPr bwMode="auto">
              <a:xfrm>
                <a:off x="740190" y="3508908"/>
                <a:ext cx="1906548" cy="362984"/>
              </a:xfrm>
              <a:prstGeom prst="rect">
                <a:avLst/>
              </a:prstGeom>
              <a:blipFill>
                <a:blip r:embed="rId5"/>
                <a:stretch>
                  <a:fillRect/>
                </a:stretch>
              </a:blipFill>
              <a:ln>
                <a:solidFill>
                  <a:schemeClr val="tx1"/>
                </a:solidFill>
              </a:ln>
            </p:spPr>
            <p:txBody>
              <a:bodyPr/>
              <a:lstStyle/>
              <a:p>
                <a:r>
                  <a:rPr lang="en-DE">
                    <a:noFill/>
                  </a:rPr>
                  <a:t> </a:t>
                </a:r>
              </a:p>
            </p:txBody>
          </p:sp>
        </mc:Fallback>
      </mc:AlternateContent>
      <p:cxnSp>
        <p:nvCxnSpPr>
          <p:cNvPr id="219" name="AutoShape 47"/>
          <p:cNvCxnSpPr>
            <a:cxnSpLocks noChangeShapeType="1"/>
            <a:stCxn id="220" idx="1"/>
            <a:endCxn id="217" idx="3"/>
          </p:cNvCxnSpPr>
          <p:nvPr/>
        </p:nvCxnSpPr>
        <p:spPr bwMode="auto">
          <a:xfrm flipH="1" flipV="1">
            <a:off x="2646739" y="3690401"/>
            <a:ext cx="822043" cy="1168015"/>
          </a:xfrm>
          <a:prstGeom prst="straightConnector1">
            <a:avLst/>
          </a:prstGeom>
          <a:noFill/>
          <a:ln w="12700">
            <a:solidFill>
              <a:schemeClr val="tx1"/>
            </a:solidFill>
            <a:round/>
            <a:headEnd type="none"/>
            <a:tailEnd type="triangle" w="med" len="med"/>
          </a:ln>
          <a:extLst>
            <a:ext uri="{909E8E84-426E-40dd-AFC4-6F175D3DCCD1}">
              <a14:hiddenFill xmlns="" xmlns:a14="http://schemas.microsoft.com/office/drawing/2010/main">
                <a:noFill/>
              </a14:hiddenFill>
            </a:ext>
          </a:extLst>
        </p:spPr>
      </p:cxnSp>
      <mc:AlternateContent xmlns:mc="http://schemas.openxmlformats.org/markup-compatibility/2006" xmlns:a14="http://schemas.microsoft.com/office/drawing/2010/main">
        <mc:Choice Requires="a14">
          <p:sp>
            <p:nvSpPr>
              <p:cNvPr id="220" name="Text Box 19"/>
              <p:cNvSpPr txBox="1">
                <a:spLocks noChangeArrowheads="1"/>
              </p:cNvSpPr>
              <p:nvPr/>
            </p:nvSpPr>
            <p:spPr bwMode="auto">
              <a:xfrm>
                <a:off x="3468782" y="4673749"/>
                <a:ext cx="2179507" cy="369332"/>
              </a:xfrm>
              <a:prstGeom prst="rect">
                <a:avLst/>
              </a:prstGeom>
              <a:noFill/>
              <a:ln>
                <a:noFill/>
              </a:ln>
              <a:extLst>
                <a:ext uri="{909E8E84-426E-40dd-AFC4-6F175D3DCCD1}">
                  <a14:hiddenFill xmlns="">
                    <a:solidFill>
                      <a:srgbClr val="FFFFFF"/>
                    </a:solidFill>
                  </a14:hiddenFill>
                </a:ext>
                <a:ext uri="{91240B29-F687-4f45-9708-019B960494DF}">
                  <a14:hiddenLine xmlns="" w="12700">
                    <a:solidFill>
                      <a:srgbClr val="000000"/>
                    </a:solidFill>
                    <a:miter lim="800000"/>
                    <a:headEnd/>
                    <a:tailEnd/>
                  </a14:hiddenLine>
                </a:ext>
              </a:extLst>
            </p:spPr>
            <p:txBody>
              <a:bodyPr wrap="none" rIns="0" bIns="4572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14:m>
                  <m:oMathPara xmlns:m="http://schemas.openxmlformats.org/officeDocument/2006/math">
                    <m:oMathParaPr>
                      <m:jc m:val="centerGroup"/>
                    </m:oMathParaPr>
                    <m:oMath xmlns:m="http://schemas.openxmlformats.org/officeDocument/2006/math">
                      <m:r>
                        <a:rPr lang="en-GB" sz="1800" i="1">
                          <a:latin typeface="Cambria Math" panose="02040503050406030204" pitchFamily="18" charset="0"/>
                          <a:ea typeface="Times New Roman"/>
                          <a:cs typeface="Times New Roman"/>
                        </a:rPr>
                        <m:t>𝑔</m:t>
                      </m:r>
                      <m:r>
                        <a:rPr lang="en-GB" sz="1800" i="1">
                          <a:latin typeface="Cambria Math" panose="02040503050406030204" pitchFamily="18" charset="0"/>
                          <a:ea typeface="Times New Roman"/>
                          <a:cs typeface="Times New Roman"/>
                        </a:rPr>
                        <m:t> = </m:t>
                      </m:r>
                      <m:d>
                        <m:dPr>
                          <m:begChr m:val="{"/>
                          <m:endChr m:val="}"/>
                          <m:ctrlPr>
                            <a:rPr lang="en-GB" sz="1800" i="1">
                              <a:latin typeface="Cambria Math" panose="02040503050406030204" pitchFamily="18" charset="0"/>
                              <a:ea typeface="Times New Roman"/>
                              <a:cs typeface="Times New Roman"/>
                            </a:rPr>
                          </m:ctrlPr>
                        </m:dPr>
                        <m:e>
                          <m:r>
                            <a:rPr lang="en-GB" sz="1800" i="1">
                              <a:latin typeface="Cambria Math" panose="02040503050406030204" pitchFamily="18" charset="0"/>
                              <a:ea typeface="Times New Roman"/>
                              <a:cs typeface="Calibri"/>
                            </a:rPr>
                            <m:t>𝑙𝑜𝑐</m:t>
                          </m:r>
                          <m:d>
                            <m:dPr>
                              <m:ctrlPr>
                                <a:rPr lang="en-GB" sz="1800" i="1">
                                  <a:latin typeface="Cambria Math" panose="02040503050406030204" pitchFamily="18" charset="0"/>
                                  <a:ea typeface="Times New Roman"/>
                                  <a:cs typeface="Calibri"/>
                                </a:rPr>
                              </m:ctrlPr>
                            </m:dPr>
                            <m:e>
                              <m:r>
                                <a:rPr lang="en-GB" sz="1800" i="1">
                                  <a:latin typeface="Cambria Math" panose="02040503050406030204" pitchFamily="18" charset="0"/>
                                  <a:ea typeface="Times New Roman"/>
                                  <a:cs typeface="Calibri"/>
                                </a:rPr>
                                <m:t>𝑟</m:t>
                              </m:r>
                              <m:r>
                                <a:rPr lang="en-GB" sz="1800" i="1">
                                  <a:latin typeface="Cambria Math" panose="02040503050406030204" pitchFamily="18" charset="0"/>
                                  <a:ea typeface="Times New Roman"/>
                                  <a:cs typeface="Calibri"/>
                                </a:rPr>
                                <m:t>1</m:t>
                              </m:r>
                            </m:e>
                          </m:d>
                          <m:r>
                            <a:rPr lang="en-GB" sz="1800" i="1">
                              <a:latin typeface="Cambria Math" panose="02040503050406030204" pitchFamily="18" charset="0"/>
                              <a:ea typeface="Times New Roman"/>
                              <a:cs typeface="Calibri"/>
                            </a:rPr>
                            <m:t>=</m:t>
                          </m:r>
                          <m:r>
                            <a:rPr lang="en-GB" sz="1800" i="1">
                              <a:latin typeface="Cambria Math" panose="02040503050406030204" pitchFamily="18" charset="0"/>
                              <a:ea typeface="Times New Roman"/>
                              <a:cs typeface="Calibri"/>
                            </a:rPr>
                            <m:t>𝑑</m:t>
                          </m:r>
                          <m:r>
                            <a:rPr lang="en-GB" sz="1800" i="1">
                              <a:latin typeface="Cambria Math" panose="02040503050406030204" pitchFamily="18" charset="0"/>
                              <a:ea typeface="Times New Roman"/>
                              <a:cs typeface="Calibri"/>
                            </a:rPr>
                            <m:t>3</m:t>
                          </m:r>
                        </m:e>
                      </m:d>
                    </m:oMath>
                  </m:oMathPara>
                </a14:m>
                <a:endParaRPr lang="en-GB" sz="1800">
                  <a:latin typeface="Times New Roman"/>
                  <a:ea typeface="Times New Roman"/>
                  <a:cs typeface="Times New Roman"/>
                </a:endParaRPr>
              </a:p>
            </p:txBody>
          </p:sp>
        </mc:Choice>
        <mc:Fallback xmlns="">
          <p:sp>
            <p:nvSpPr>
              <p:cNvPr id="220" name="Text Box 19"/>
              <p:cNvSpPr txBox="1">
                <a:spLocks noRot="1" noChangeAspect="1" noMove="1" noResize="1" noEditPoints="1" noAdjustHandles="1" noChangeArrowheads="1" noChangeShapeType="1" noTextEdit="1"/>
              </p:cNvSpPr>
              <p:nvPr/>
            </p:nvSpPr>
            <p:spPr bwMode="auto">
              <a:xfrm>
                <a:off x="3468782" y="4673749"/>
                <a:ext cx="2179507" cy="369332"/>
              </a:xfrm>
              <a:prstGeom prst="rect">
                <a:avLst/>
              </a:prstGeom>
              <a:blipFill>
                <a:blip r:embed="rId6"/>
                <a:stretch>
                  <a:fillRect b="-17241"/>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289" name="Text Box 40"/>
              <p:cNvSpPr txBox="1">
                <a:spLocks noChangeArrowheads="1"/>
              </p:cNvSpPr>
              <p:nvPr/>
            </p:nvSpPr>
            <p:spPr bwMode="auto">
              <a:xfrm>
                <a:off x="7044137" y="5543040"/>
                <a:ext cx="1779077" cy="362984"/>
              </a:xfrm>
              <a:prstGeom prst="rect">
                <a:avLst/>
              </a:prstGeom>
              <a:solidFill>
                <a:schemeClr val="bg1">
                  <a:alpha val="67000"/>
                </a:schemeClr>
              </a:solidFill>
              <a:ln>
                <a:solidFill>
                  <a:schemeClr val="tx1"/>
                </a:solidFill>
              </a:ln>
            </p:spPr>
            <p:txBody>
              <a:bodyPr wrap="none" lIns="91440" rIns="9144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14:m>
                  <m:oMathPara xmlns:m="http://schemas.openxmlformats.org/officeDocument/2006/math">
                    <m:oMathParaPr>
                      <m:jc m:val="centerGroup"/>
                    </m:oMathParaPr>
                    <m:oMath xmlns:m="http://schemas.openxmlformats.org/officeDocument/2006/math">
                      <m:r>
                        <a:rPr lang="en-GB" altLang="ja-JP" sz="1800" i="1">
                          <a:latin typeface="Cambria Math" panose="02040503050406030204" pitchFamily="18" charset="0"/>
                          <a:ea typeface="Times New Roman"/>
                          <a:cs typeface="Calibri"/>
                        </a:rPr>
                        <m:t>𝑚𝑜𝑣𝑒</m:t>
                      </m:r>
                      <m:d>
                        <m:dPr>
                          <m:ctrlPr>
                            <a:rPr lang="en-GB" altLang="ja-JP" sz="1800" i="1">
                              <a:latin typeface="Cambria Math" panose="02040503050406030204" pitchFamily="18" charset="0"/>
                              <a:ea typeface="Times New Roman"/>
                              <a:cs typeface="Calibri"/>
                            </a:rPr>
                          </m:ctrlPr>
                        </m:dPr>
                        <m:e>
                          <m:r>
                            <a:rPr lang="en-GB" altLang="ja-JP" sz="1800" i="1">
                              <a:latin typeface="Cambria Math" panose="02040503050406030204" pitchFamily="18" charset="0"/>
                              <a:ea typeface="Times New Roman"/>
                              <a:cs typeface="Calibri"/>
                            </a:rPr>
                            <m:t>𝑟</m:t>
                          </m:r>
                          <m:r>
                            <a:rPr lang="en-GB" altLang="ja-JP" sz="1800" i="1">
                              <a:latin typeface="Cambria Math" panose="02040503050406030204" pitchFamily="18" charset="0"/>
                              <a:ea typeface="Times New Roman"/>
                              <a:cs typeface="Calibri"/>
                            </a:rPr>
                            <m:t>1,</m:t>
                          </m:r>
                          <m:r>
                            <a:rPr lang="en-GB" altLang="ja-JP" sz="1800" i="1">
                              <a:solidFill>
                                <a:srgbClr val="FFC000"/>
                              </a:solidFill>
                              <a:latin typeface="Cambria Math" panose="02040503050406030204" pitchFamily="18" charset="0"/>
                              <a:ea typeface="Times New Roman"/>
                              <a:cs typeface="Times New Roman"/>
                            </a:rPr>
                            <m:t>𝑦</m:t>
                          </m:r>
                          <m:r>
                            <a:rPr lang="en-GB" altLang="ja-JP" sz="1800" i="1">
                              <a:latin typeface="Cambria Math" panose="02040503050406030204" pitchFamily="18" charset="0"/>
                              <a:ea typeface="Times New Roman"/>
                              <a:cs typeface="Calibri"/>
                            </a:rPr>
                            <m:t>,</m:t>
                          </m:r>
                          <m:r>
                            <a:rPr lang="en-GB" altLang="ja-JP" sz="1800" i="1">
                              <a:latin typeface="Cambria Math" panose="02040503050406030204" pitchFamily="18" charset="0"/>
                              <a:ea typeface="Times New Roman"/>
                              <a:cs typeface="Calibri"/>
                            </a:rPr>
                            <m:t>𝑑</m:t>
                          </m:r>
                          <m:r>
                            <a:rPr lang="en-GB" altLang="ja-JP" sz="1800" i="1">
                              <a:latin typeface="Cambria Math" panose="02040503050406030204" pitchFamily="18" charset="0"/>
                              <a:ea typeface="Times New Roman"/>
                              <a:cs typeface="Calibri"/>
                            </a:rPr>
                            <m:t>3</m:t>
                          </m:r>
                        </m:e>
                      </m:d>
                    </m:oMath>
                  </m:oMathPara>
                </a14:m>
                <a:endParaRPr lang="en-GB" sz="1800" baseline="-25000">
                  <a:latin typeface="Calibri"/>
                  <a:ea typeface="Times New Roman"/>
                  <a:cs typeface="Calibri"/>
                </a:endParaRPr>
              </a:p>
            </p:txBody>
          </p:sp>
        </mc:Choice>
        <mc:Fallback xmlns="">
          <p:sp>
            <p:nvSpPr>
              <p:cNvPr id="289" name="Text Box 40"/>
              <p:cNvSpPr txBox="1">
                <a:spLocks noRot="1" noChangeAspect="1" noMove="1" noResize="1" noEditPoints="1" noAdjustHandles="1" noChangeArrowheads="1" noChangeShapeType="1" noTextEdit="1"/>
              </p:cNvSpPr>
              <p:nvPr/>
            </p:nvSpPr>
            <p:spPr bwMode="auto">
              <a:xfrm>
                <a:off x="7044137" y="5543040"/>
                <a:ext cx="1779077" cy="362984"/>
              </a:xfrm>
              <a:prstGeom prst="rect">
                <a:avLst/>
              </a:prstGeom>
              <a:blipFill>
                <a:blip r:embed="rId7"/>
                <a:stretch>
                  <a:fillRect b="-9677"/>
                </a:stretch>
              </a:blipFill>
              <a:ln>
                <a:solidFill>
                  <a:schemeClr val="tx1"/>
                </a:solidFill>
              </a:ln>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290" name="Text Box 19"/>
              <p:cNvSpPr txBox="1">
                <a:spLocks noChangeArrowheads="1"/>
              </p:cNvSpPr>
              <p:nvPr/>
            </p:nvSpPr>
            <p:spPr bwMode="auto">
              <a:xfrm>
                <a:off x="9322168" y="5547706"/>
                <a:ext cx="2075375" cy="369332"/>
              </a:xfrm>
              <a:prstGeom prst="rect">
                <a:avLst/>
              </a:prstGeom>
              <a:noFill/>
              <a:ln>
                <a:noFill/>
              </a:ln>
              <a:extLst>
                <a:ext uri="{909E8E84-426E-40dd-AFC4-6F175D3DCCD1}">
                  <a14:hiddenFill xmlns="">
                    <a:solidFill>
                      <a:srgbClr val="FFFFFF"/>
                    </a:solidFill>
                  </a14:hiddenFill>
                </a:ext>
                <a:ext uri="{91240B29-F687-4f45-9708-019B960494DF}">
                  <a14:hiddenLine xmlns="" w="12700">
                    <a:solidFill>
                      <a:srgbClr val="000000"/>
                    </a:solidFill>
                    <a:miter lim="800000"/>
                    <a:headEnd/>
                    <a:tailEnd/>
                  </a14:hiddenLine>
                </a:ext>
              </a:extLst>
            </p:spPr>
            <p:txBody>
              <a:bodyPr wrap="none" rIns="0" bIns="4572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14:m>
                  <m:oMathPara xmlns:m="http://schemas.openxmlformats.org/officeDocument/2006/math">
                    <m:oMathParaPr>
                      <m:jc m:val="centerGroup"/>
                    </m:oMathParaPr>
                    <m:oMath xmlns:m="http://schemas.openxmlformats.org/officeDocument/2006/math">
                      <m:r>
                        <a:rPr lang="en-GB" sz="1800" i="1">
                          <a:latin typeface="Cambria Math" panose="02040503050406030204" pitchFamily="18" charset="0"/>
                          <a:ea typeface="Times New Roman"/>
                          <a:cs typeface="Times New Roman"/>
                        </a:rPr>
                        <m:t>𝑔</m:t>
                      </m:r>
                      <m:r>
                        <a:rPr lang="en-GB" sz="1800" i="1">
                          <a:latin typeface="Cambria Math" panose="02040503050406030204" pitchFamily="18" charset="0"/>
                          <a:ea typeface="Times New Roman"/>
                          <a:cs typeface="Times New Roman"/>
                        </a:rPr>
                        <m:t>=</m:t>
                      </m:r>
                      <m:d>
                        <m:dPr>
                          <m:begChr m:val="{"/>
                          <m:endChr m:val="}"/>
                          <m:ctrlPr>
                            <a:rPr lang="en-GB" sz="1800" i="1">
                              <a:latin typeface="Cambria Math" panose="02040503050406030204" pitchFamily="18" charset="0"/>
                              <a:ea typeface="Times New Roman"/>
                              <a:cs typeface="Times New Roman"/>
                            </a:rPr>
                          </m:ctrlPr>
                        </m:dPr>
                        <m:e>
                          <m:r>
                            <a:rPr lang="en-GB" sz="1800" i="1">
                              <a:latin typeface="Cambria Math" panose="02040503050406030204" pitchFamily="18" charset="0"/>
                              <a:ea typeface="Times New Roman"/>
                              <a:cs typeface="Calibri"/>
                            </a:rPr>
                            <m:t>𝑙𝑜𝑐</m:t>
                          </m:r>
                          <m:d>
                            <m:dPr>
                              <m:ctrlPr>
                                <a:rPr lang="en-GB" sz="1800" i="1">
                                  <a:latin typeface="Cambria Math" panose="02040503050406030204" pitchFamily="18" charset="0"/>
                                  <a:ea typeface="Times New Roman"/>
                                  <a:cs typeface="Calibri"/>
                                </a:rPr>
                              </m:ctrlPr>
                            </m:dPr>
                            <m:e>
                              <m:r>
                                <a:rPr lang="en-GB" sz="1800" i="1">
                                  <a:latin typeface="Cambria Math" panose="02040503050406030204" pitchFamily="18" charset="0"/>
                                  <a:ea typeface="Times New Roman"/>
                                  <a:cs typeface="Calibri"/>
                                </a:rPr>
                                <m:t>𝑟</m:t>
                              </m:r>
                              <m:r>
                                <a:rPr lang="en-GB" sz="1800" i="1">
                                  <a:latin typeface="Cambria Math" panose="02040503050406030204" pitchFamily="18" charset="0"/>
                                  <a:ea typeface="Times New Roman"/>
                                  <a:cs typeface="Calibri"/>
                                </a:rPr>
                                <m:t>1</m:t>
                              </m:r>
                            </m:e>
                          </m:d>
                          <m:r>
                            <a:rPr lang="en-GB" sz="1800" i="1">
                              <a:latin typeface="Cambria Math" panose="02040503050406030204" pitchFamily="18" charset="0"/>
                              <a:ea typeface="Times New Roman"/>
                              <a:cs typeface="Calibri"/>
                            </a:rPr>
                            <m:t>=</m:t>
                          </m:r>
                          <m:r>
                            <a:rPr lang="en-GB" sz="1800" i="1">
                              <a:latin typeface="Cambria Math" panose="02040503050406030204" pitchFamily="18" charset="0"/>
                              <a:ea typeface="Times New Roman"/>
                              <a:cs typeface="Calibri"/>
                            </a:rPr>
                            <m:t>𝑑</m:t>
                          </m:r>
                          <m:r>
                            <a:rPr lang="en-GB" sz="1800" i="1">
                              <a:latin typeface="Cambria Math" panose="02040503050406030204" pitchFamily="18" charset="0"/>
                              <a:ea typeface="Times New Roman"/>
                              <a:cs typeface="Calibri"/>
                            </a:rPr>
                            <m:t>3</m:t>
                          </m:r>
                        </m:e>
                      </m:d>
                    </m:oMath>
                  </m:oMathPara>
                </a14:m>
                <a:endParaRPr lang="en-GB" sz="1800" dirty="0">
                  <a:latin typeface="Times New Roman"/>
                  <a:ea typeface="Times New Roman"/>
                  <a:cs typeface="Times New Roman"/>
                </a:endParaRPr>
              </a:p>
            </p:txBody>
          </p:sp>
        </mc:Choice>
        <mc:Fallback xmlns="">
          <p:sp>
            <p:nvSpPr>
              <p:cNvPr id="290" name="Text Box 19"/>
              <p:cNvSpPr txBox="1">
                <a:spLocks noRot="1" noChangeAspect="1" noMove="1" noResize="1" noEditPoints="1" noAdjustHandles="1" noChangeArrowheads="1" noChangeShapeType="1" noTextEdit="1"/>
              </p:cNvSpPr>
              <p:nvPr/>
            </p:nvSpPr>
            <p:spPr bwMode="auto">
              <a:xfrm>
                <a:off x="9322168" y="5547706"/>
                <a:ext cx="2075375" cy="369332"/>
              </a:xfrm>
              <a:prstGeom prst="rect">
                <a:avLst/>
              </a:prstGeom>
              <a:blipFill>
                <a:blip r:embed="rId8"/>
                <a:stretch>
                  <a:fillRect b="-6452"/>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2855598" y="4759017"/>
                <a:ext cx="60208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GB" i="1">
                              <a:latin typeface="Cambria Math" panose="02040503050406030204" pitchFamily="18" charset="0"/>
                            </a:rPr>
                          </m:ctrlPr>
                        </m:sSupPr>
                        <m:e>
                          <m:r>
                            <a:rPr lang="en-GB" i="1">
                              <a:latin typeface="Cambria Math" panose="02040503050406030204" pitchFamily="18" charset="0"/>
                            </a:rPr>
                            <m:t>𝛾</m:t>
                          </m:r>
                        </m:e>
                        <m:sup>
                          <m:r>
                            <a:rPr lang="en-GB" i="1">
                              <a:latin typeface="Cambria Math" panose="02040503050406030204" pitchFamily="18" charset="0"/>
                            </a:rPr>
                            <m:t>−1</m:t>
                          </m:r>
                        </m:sup>
                      </m:sSup>
                    </m:oMath>
                  </m:oMathPara>
                </a14:m>
                <a:endParaRPr lang="en-GB"/>
              </a:p>
            </p:txBody>
          </p:sp>
        </mc:Choice>
        <mc:Fallback xmlns="">
          <p:sp>
            <p:nvSpPr>
              <p:cNvPr id="3" name="Rectangle 2"/>
              <p:cNvSpPr>
                <a:spLocks noRot="1" noChangeAspect="1" noMove="1" noResize="1" noEditPoints="1" noAdjustHandles="1" noChangeArrowheads="1" noChangeShapeType="1" noTextEdit="1"/>
              </p:cNvSpPr>
              <p:nvPr/>
            </p:nvSpPr>
            <p:spPr>
              <a:xfrm>
                <a:off x="2855598" y="4759017"/>
                <a:ext cx="602088" cy="369332"/>
              </a:xfrm>
              <a:prstGeom prst="rect">
                <a:avLst/>
              </a:prstGeom>
              <a:blipFill>
                <a:blip r:embed="rId9"/>
                <a:stretch>
                  <a:fillRect b="-10000"/>
                </a:stretch>
              </a:blipFill>
            </p:spPr>
            <p:txBody>
              <a:bodyPr/>
              <a:lstStyle/>
              <a:p>
                <a:r>
                  <a:rPr lang="en-DE">
                    <a:noFill/>
                  </a:rPr>
                  <a:t> </a:t>
                </a:r>
              </a:p>
            </p:txBody>
          </p:sp>
        </mc:Fallback>
      </mc:AlternateContent>
      <p:cxnSp>
        <p:nvCxnSpPr>
          <p:cNvPr id="292" name="AutoShape 47"/>
          <p:cNvCxnSpPr>
            <a:cxnSpLocks noChangeShapeType="1"/>
            <a:stCxn id="290" idx="1"/>
            <a:endCxn id="289" idx="3"/>
          </p:cNvCxnSpPr>
          <p:nvPr/>
        </p:nvCxnSpPr>
        <p:spPr bwMode="auto">
          <a:xfrm flipH="1" flipV="1">
            <a:off x="8823214" y="5724532"/>
            <a:ext cx="498954" cy="7840"/>
          </a:xfrm>
          <a:prstGeom prst="straightConnector1">
            <a:avLst/>
          </a:prstGeom>
          <a:noFill/>
          <a:ln w="12700">
            <a:solidFill>
              <a:schemeClr val="tx1"/>
            </a:solidFill>
            <a:round/>
            <a:headEnd type="none"/>
            <a:tailEnd type="triangle" w="med" len="med"/>
          </a:ln>
          <a:extLst>
            <a:ext uri="{909E8E84-426E-40dd-AFC4-6F175D3DCCD1}">
              <a14:hiddenFill xmlns="" xmlns:a14="http://schemas.microsoft.com/office/drawing/2010/main">
                <a:noFill/>
              </a14:hiddenFill>
            </a:ext>
          </a:extLst>
        </p:spPr>
      </p:cxnSp>
      <mc:AlternateContent xmlns:mc="http://schemas.openxmlformats.org/markup-compatibility/2006" xmlns:a14="http://schemas.microsoft.com/office/drawing/2010/main">
        <mc:Choice Requires="a14">
          <p:sp>
            <p:nvSpPr>
              <p:cNvPr id="2" name="Rectangle 1"/>
              <p:cNvSpPr/>
              <p:nvPr/>
            </p:nvSpPr>
            <p:spPr>
              <a:xfrm>
                <a:off x="8961383" y="5319564"/>
                <a:ext cx="60208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GB" i="1">
                              <a:latin typeface="Cambria Math" panose="02040503050406030204" pitchFamily="18" charset="0"/>
                            </a:rPr>
                          </m:ctrlPr>
                        </m:sSupPr>
                        <m:e>
                          <m:r>
                            <a:rPr lang="en-GB" i="1">
                              <a:latin typeface="Cambria Math" panose="02040503050406030204" pitchFamily="18" charset="0"/>
                            </a:rPr>
                            <m:t>𝛾</m:t>
                          </m:r>
                        </m:e>
                        <m:sup>
                          <m:r>
                            <a:rPr lang="en-GB" i="1">
                              <a:latin typeface="Cambria Math" panose="02040503050406030204" pitchFamily="18" charset="0"/>
                            </a:rPr>
                            <m:t>−1</m:t>
                          </m:r>
                        </m:sup>
                      </m:sSup>
                    </m:oMath>
                  </m:oMathPara>
                </a14:m>
                <a:endParaRPr lang="en-GB"/>
              </a:p>
            </p:txBody>
          </p:sp>
        </mc:Choice>
        <mc:Fallback xmlns="">
          <p:sp>
            <p:nvSpPr>
              <p:cNvPr id="2" name="Rectangle 1"/>
              <p:cNvSpPr>
                <a:spLocks noRot="1" noChangeAspect="1" noMove="1" noResize="1" noEditPoints="1" noAdjustHandles="1" noChangeArrowheads="1" noChangeShapeType="1" noTextEdit="1"/>
              </p:cNvSpPr>
              <p:nvPr/>
            </p:nvSpPr>
            <p:spPr>
              <a:xfrm>
                <a:off x="8961383" y="5319564"/>
                <a:ext cx="602088" cy="369332"/>
              </a:xfrm>
              <a:prstGeom prst="rect">
                <a:avLst/>
              </a:prstGeom>
              <a:blipFill>
                <a:blip r:embed="rId10"/>
                <a:stretch>
                  <a:fillRect b="-10345"/>
                </a:stretch>
              </a:blipFill>
            </p:spPr>
            <p:txBody>
              <a:bodyPr/>
              <a:lstStyle/>
              <a:p>
                <a:r>
                  <a:rPr lang="en-DE">
                    <a:noFill/>
                  </a:rPr>
                  <a:t> </a:t>
                </a:r>
              </a:p>
            </p:txBody>
          </p:sp>
        </mc:Fallback>
      </mc:AlternateContent>
      <p:grpSp>
        <p:nvGrpSpPr>
          <p:cNvPr id="5" name="Group 4">
            <a:extLst>
              <a:ext uri="{FF2B5EF4-FFF2-40B4-BE49-F238E27FC236}">
                <a16:creationId xmlns:a16="http://schemas.microsoft.com/office/drawing/2014/main" id="{3AAAA2E1-ABBD-6140-AB3F-364FC29415AE}"/>
              </a:ext>
            </a:extLst>
          </p:cNvPr>
          <p:cNvGrpSpPr/>
          <p:nvPr/>
        </p:nvGrpSpPr>
        <p:grpSpPr>
          <a:xfrm>
            <a:off x="7132261" y="2290894"/>
            <a:ext cx="4699415" cy="2480845"/>
            <a:chOff x="4205590" y="2158215"/>
            <a:chExt cx="4699415" cy="2480845"/>
          </a:xfrm>
        </p:grpSpPr>
        <p:sp>
          <p:nvSpPr>
            <p:cNvPr id="419" name="Freeform 860"/>
            <p:cNvSpPr>
              <a:spLocks/>
            </p:cNvSpPr>
            <p:nvPr/>
          </p:nvSpPr>
          <p:spPr bwMode="auto">
            <a:xfrm>
              <a:off x="6916471" y="2562627"/>
              <a:ext cx="816375" cy="27190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GB" sz="1700">
                <a:latin typeface="Calibri"/>
                <a:ea typeface="Calibri"/>
                <a:cs typeface="Calibri"/>
              </a:endParaRPr>
            </a:p>
          </p:txBody>
        </p:sp>
        <p:sp>
          <p:nvSpPr>
            <p:cNvPr id="432" name="Rectangle 891"/>
            <p:cNvSpPr>
              <a:spLocks noChangeArrowheads="1"/>
            </p:cNvSpPr>
            <p:nvPr/>
          </p:nvSpPr>
          <p:spPr bwMode="auto">
            <a:xfrm>
              <a:off x="6178443" y="3152557"/>
              <a:ext cx="65" cy="261610"/>
            </a:xfrm>
            <a:prstGeom prst="rect">
              <a:avLst/>
            </a:prstGeom>
            <a:solidFill>
              <a:srgbClr val="FAC09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endParaRPr lang="en-GB" sz="1700" b="1">
                <a:latin typeface="Calibri"/>
                <a:ea typeface="Calibri"/>
                <a:cs typeface="Calibri"/>
              </a:endParaRPr>
            </a:p>
          </p:txBody>
        </p:sp>
        <p:grpSp>
          <p:nvGrpSpPr>
            <p:cNvPr id="434" name="Group 433"/>
            <p:cNvGrpSpPr/>
            <p:nvPr/>
          </p:nvGrpSpPr>
          <p:grpSpPr>
            <a:xfrm>
              <a:off x="6064482" y="2517801"/>
              <a:ext cx="728813" cy="290646"/>
              <a:chOff x="4309823" y="2312727"/>
              <a:chExt cx="1124713" cy="448527"/>
            </a:xfrm>
          </p:grpSpPr>
          <p:sp>
            <p:nvSpPr>
              <p:cNvPr id="435" name="Freeform 860"/>
              <p:cNvSpPr>
                <a:spLocks/>
              </p:cNvSpPr>
              <p:nvPr/>
            </p:nvSpPr>
            <p:spPr bwMode="auto">
              <a:xfrm>
                <a:off x="4713316" y="2596201"/>
                <a:ext cx="393192" cy="16505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GB" sz="1700">
                  <a:latin typeface="Calibri"/>
                  <a:ea typeface="Calibri"/>
                  <a:cs typeface="Calibri"/>
                </a:endParaRPr>
              </a:p>
            </p:txBody>
          </p:sp>
          <p:cxnSp>
            <p:nvCxnSpPr>
              <p:cNvPr id="436" name="Straight Connector 435"/>
              <p:cNvCxnSpPr/>
              <p:nvPr/>
            </p:nvCxnSpPr>
            <p:spPr>
              <a:xfrm>
                <a:off x="4309823" y="2312727"/>
                <a:ext cx="1124713"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321" name="Group 320"/>
            <p:cNvGrpSpPr/>
            <p:nvPr/>
          </p:nvGrpSpPr>
          <p:grpSpPr>
            <a:xfrm>
              <a:off x="7643693" y="3332476"/>
              <a:ext cx="1261312" cy="888344"/>
              <a:chOff x="7668987" y="2487530"/>
              <a:chExt cx="1261312" cy="888344"/>
            </a:xfrm>
          </p:grpSpPr>
          <p:sp>
            <p:nvSpPr>
              <p:cNvPr id="322" name="Rectangle 891"/>
              <p:cNvSpPr>
                <a:spLocks noChangeArrowheads="1"/>
              </p:cNvSpPr>
              <p:nvPr/>
            </p:nvSpPr>
            <p:spPr bwMode="auto">
              <a:xfrm>
                <a:off x="7775117" y="3114264"/>
                <a:ext cx="65" cy="261610"/>
              </a:xfrm>
              <a:prstGeom prst="rect">
                <a:avLst/>
              </a:prstGeom>
              <a:solidFill>
                <a:srgbClr val="FAC09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endParaRPr lang="en-GB" sz="1700" b="1">
                  <a:latin typeface="Calibri"/>
                  <a:ea typeface="Calibri"/>
                  <a:cs typeface="Calibri"/>
                </a:endParaRPr>
              </a:p>
            </p:txBody>
          </p:sp>
          <p:sp>
            <p:nvSpPr>
              <p:cNvPr id="323" name="Line 853"/>
              <p:cNvSpPr>
                <a:spLocks noChangeShapeType="1"/>
              </p:cNvSpPr>
              <p:nvPr/>
            </p:nvSpPr>
            <p:spPr bwMode="auto">
              <a:xfrm>
                <a:off x="7668987" y="3268848"/>
                <a:ext cx="533278" cy="3926"/>
              </a:xfrm>
              <a:prstGeom prst="line">
                <a:avLst/>
              </a:prstGeom>
              <a:noFill/>
              <a:ln w="9525">
                <a:solidFill>
                  <a:schemeClr val="tx1"/>
                </a:solidFill>
                <a:round/>
                <a:headEnd/>
                <a:tailEnd/>
              </a:ln>
              <a:scene3d>
                <a:camera prst="legacyObliqueTopRight">
                  <a:rot lat="60000" lon="0" rev="0"/>
                </a:camera>
                <a:lightRig rig="legacyFlat3" dir="l"/>
              </a:scene3d>
              <a:sp3d extrusionH="2032000" contourW="6350" prstMaterial="legacyPlastic">
                <a:bevelT w="13500" h="13500" prst="angle"/>
                <a:bevelB w="13500" h="13500" prst="angle"/>
                <a:extrusionClr>
                  <a:srgbClr val="EBE6DB"/>
                </a:extrusionClr>
              </a:sp3d>
              <a:extLst>
                <a:ext uri="{909E8E84-426E-40dd-AFC4-6F175D3DCCD1}">
                  <a14:hiddenFill xmlns="" xmlns:a14="http://schemas.microsoft.com/office/drawing/2010/main">
                    <a:noFill/>
                  </a14:hiddenFill>
                </a:ext>
              </a:extLst>
            </p:spPr>
            <p:txBody>
              <a:bodyPr wrap="none" anchor="ctr">
                <a:flatTx/>
              </a:bodyPr>
              <a:lstStyle/>
              <a:p>
                <a:endParaRPr lang="en-GB" sz="1700">
                  <a:latin typeface="Calibri"/>
                  <a:ea typeface="Times New Roman"/>
                  <a:cs typeface="Times New Roman"/>
                </a:endParaRPr>
              </a:p>
            </p:txBody>
          </p:sp>
          <p:grpSp>
            <p:nvGrpSpPr>
              <p:cNvPr id="324" name="Group 323"/>
              <p:cNvGrpSpPr/>
              <p:nvPr/>
            </p:nvGrpSpPr>
            <p:grpSpPr>
              <a:xfrm>
                <a:off x="7861324" y="2487530"/>
                <a:ext cx="1068975" cy="282627"/>
                <a:chOff x="4618723" y="2325102"/>
                <a:chExt cx="1649655" cy="436152"/>
              </a:xfrm>
            </p:grpSpPr>
            <p:sp>
              <p:nvSpPr>
                <p:cNvPr id="325" name="Freeform 860"/>
                <p:cNvSpPr>
                  <a:spLocks/>
                </p:cNvSpPr>
                <p:nvPr/>
              </p:nvSpPr>
              <p:spPr bwMode="auto">
                <a:xfrm>
                  <a:off x="4713316" y="2596201"/>
                  <a:ext cx="393192" cy="16505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GB" sz="1700">
                    <a:latin typeface="Calibri"/>
                    <a:ea typeface="Calibri"/>
                    <a:cs typeface="Calibri"/>
                  </a:endParaRPr>
                </a:p>
              </p:txBody>
            </p:sp>
            <p:cxnSp>
              <p:nvCxnSpPr>
                <p:cNvPr id="326" name="Straight Connector 325"/>
                <p:cNvCxnSpPr/>
                <p:nvPr/>
              </p:nvCxnSpPr>
              <p:spPr>
                <a:xfrm>
                  <a:off x="5143667" y="2325102"/>
                  <a:ext cx="1124711"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27" name="Freeform 860"/>
                <p:cNvSpPr>
                  <a:spLocks/>
                </p:cNvSpPr>
                <p:nvPr/>
              </p:nvSpPr>
              <p:spPr bwMode="auto">
                <a:xfrm>
                  <a:off x="4618723" y="2337343"/>
                  <a:ext cx="1213406" cy="411479"/>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GB" sz="1700">
                    <a:latin typeface="Calibri"/>
                    <a:ea typeface="Calibri"/>
                    <a:cs typeface="Calibri"/>
                  </a:endParaRPr>
                </a:p>
              </p:txBody>
            </p:sp>
          </p:grpSp>
        </p:grpSp>
        <p:sp>
          <p:nvSpPr>
            <p:cNvPr id="328" name="Rectangle 891"/>
            <p:cNvSpPr>
              <a:spLocks noChangeArrowheads="1"/>
            </p:cNvSpPr>
            <p:nvPr/>
          </p:nvSpPr>
          <p:spPr bwMode="auto">
            <a:xfrm>
              <a:off x="5728943" y="3955317"/>
              <a:ext cx="65" cy="261610"/>
            </a:xfrm>
            <a:prstGeom prst="rect">
              <a:avLst/>
            </a:prstGeom>
            <a:solidFill>
              <a:srgbClr val="89D3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endParaRPr lang="en-GB" sz="1700" b="1">
                <a:latin typeface="Calibri"/>
                <a:ea typeface="Calibri"/>
                <a:cs typeface="Calibri"/>
              </a:endParaRPr>
            </a:p>
          </p:txBody>
        </p:sp>
        <p:sp>
          <p:nvSpPr>
            <p:cNvPr id="329" name="Rectangle 891"/>
            <p:cNvSpPr>
              <a:spLocks noChangeArrowheads="1"/>
            </p:cNvSpPr>
            <p:nvPr/>
          </p:nvSpPr>
          <p:spPr bwMode="auto">
            <a:xfrm>
              <a:off x="7732846" y="4019174"/>
              <a:ext cx="65" cy="261610"/>
            </a:xfrm>
            <a:prstGeom prst="rect">
              <a:avLst/>
            </a:prstGeom>
            <a:solidFill>
              <a:srgbClr val="FAC09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endParaRPr lang="en-GB" sz="1700" b="1">
                <a:latin typeface="Calibri"/>
                <a:ea typeface="Calibri"/>
                <a:cs typeface="Calibri"/>
              </a:endParaRPr>
            </a:p>
          </p:txBody>
        </p:sp>
        <p:sp>
          <p:nvSpPr>
            <p:cNvPr id="331" name="Line 853"/>
            <p:cNvSpPr>
              <a:spLocks noChangeShapeType="1"/>
            </p:cNvSpPr>
            <p:nvPr/>
          </p:nvSpPr>
          <p:spPr bwMode="auto">
            <a:xfrm>
              <a:off x="5332700" y="4080988"/>
              <a:ext cx="592531" cy="4362"/>
            </a:xfrm>
            <a:prstGeom prst="line">
              <a:avLst/>
            </a:prstGeom>
            <a:noFill/>
            <a:ln w="9525">
              <a:solidFill>
                <a:schemeClr val="tx1"/>
              </a:solidFill>
              <a:round/>
              <a:headEnd/>
              <a:tailEnd/>
            </a:ln>
            <a:scene3d>
              <a:camera prst="legacyObliqueTopRight">
                <a:rot lat="60000" lon="0" rev="0"/>
              </a:camera>
              <a:lightRig rig="legacyFlat3" dir="l"/>
            </a:scene3d>
            <a:sp3d extrusionH="5588000" contourW="6350" prstMaterial="legacyPlastic">
              <a:bevelT w="13500" h="13500" prst="angle"/>
              <a:bevelB w="13500" h="13500" prst="angle"/>
              <a:extrusionClr>
                <a:srgbClr val="EBE6DB"/>
              </a:extrusionClr>
            </a:sp3d>
            <a:extLst>
              <a:ext uri="{909E8E84-426E-40dd-AFC4-6F175D3DCCD1}">
                <a14:hiddenFill xmlns="" xmlns:a14="http://schemas.microsoft.com/office/drawing/2010/main">
                  <a:noFill/>
                </a14:hiddenFill>
              </a:ext>
            </a:extLst>
          </p:spPr>
          <p:txBody>
            <a:bodyPr wrap="none" anchor="ctr">
              <a:flatTx/>
            </a:bodyPr>
            <a:lstStyle/>
            <a:p>
              <a:endParaRPr lang="en-GB" sz="1700">
                <a:latin typeface="Calibri"/>
                <a:ea typeface="Times New Roman"/>
                <a:cs typeface="Times New Roman"/>
              </a:endParaRPr>
            </a:p>
          </p:txBody>
        </p:sp>
        <p:cxnSp>
          <p:nvCxnSpPr>
            <p:cNvPr id="332" name="Straight Connector 331"/>
            <p:cNvCxnSpPr/>
            <p:nvPr/>
          </p:nvCxnSpPr>
          <p:spPr>
            <a:xfrm>
              <a:off x="6675526" y="3284186"/>
              <a:ext cx="81637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33" name="Freeform 860"/>
            <p:cNvSpPr>
              <a:spLocks/>
            </p:cNvSpPr>
            <p:nvPr/>
          </p:nvSpPr>
          <p:spPr bwMode="auto">
            <a:xfrm>
              <a:off x="6378519" y="3327619"/>
              <a:ext cx="283098" cy="27190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GB" sz="1700">
                <a:latin typeface="Calibri"/>
                <a:ea typeface="Calibri"/>
                <a:cs typeface="Calibri"/>
              </a:endParaRPr>
            </a:p>
          </p:txBody>
        </p:sp>
        <p:sp>
          <p:nvSpPr>
            <p:cNvPr id="334" name="Freeform 860"/>
            <p:cNvSpPr>
              <a:spLocks/>
            </p:cNvSpPr>
            <p:nvPr/>
          </p:nvSpPr>
          <p:spPr bwMode="auto">
            <a:xfrm>
              <a:off x="6248882" y="3292351"/>
              <a:ext cx="873651" cy="30943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GB" sz="1700">
                <a:latin typeface="Calibri"/>
                <a:ea typeface="Calibri"/>
                <a:cs typeface="Calibri"/>
              </a:endParaRPr>
            </a:p>
          </p:txBody>
        </p:sp>
        <p:cxnSp>
          <p:nvCxnSpPr>
            <p:cNvPr id="335" name="Straight Connector 334"/>
            <p:cNvCxnSpPr/>
            <p:nvPr/>
          </p:nvCxnSpPr>
          <p:spPr>
            <a:xfrm>
              <a:off x="6775104" y="4111863"/>
              <a:ext cx="658367"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36" name="Freeform 860"/>
            <p:cNvSpPr>
              <a:spLocks/>
            </p:cNvSpPr>
            <p:nvPr/>
          </p:nvSpPr>
          <p:spPr bwMode="auto">
            <a:xfrm>
              <a:off x="6462735" y="4155296"/>
              <a:ext cx="888796" cy="27190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GB" sz="1700">
                <a:latin typeface="Calibri"/>
                <a:ea typeface="Calibri"/>
                <a:cs typeface="Calibri"/>
              </a:endParaRPr>
            </a:p>
          </p:txBody>
        </p:sp>
        <p:sp>
          <p:nvSpPr>
            <p:cNvPr id="337" name="Freeform 860"/>
            <p:cNvSpPr>
              <a:spLocks/>
            </p:cNvSpPr>
            <p:nvPr/>
          </p:nvSpPr>
          <p:spPr bwMode="auto">
            <a:xfrm>
              <a:off x="6336544" y="4122398"/>
              <a:ext cx="1123653" cy="29260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GB" sz="1700">
                <a:latin typeface="Calibri"/>
                <a:ea typeface="Calibri"/>
                <a:cs typeface="Calibri"/>
              </a:endParaRPr>
            </a:p>
          </p:txBody>
        </p:sp>
        <p:sp>
          <p:nvSpPr>
            <p:cNvPr id="338" name="Line 853"/>
            <p:cNvSpPr>
              <a:spLocks noChangeShapeType="1"/>
            </p:cNvSpPr>
            <p:nvPr/>
          </p:nvSpPr>
          <p:spPr bwMode="auto">
            <a:xfrm>
              <a:off x="6956061" y="4634698"/>
              <a:ext cx="1325880"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GB" sz="1700">
                  <a:latin typeface="Calibri"/>
                  <a:ea typeface="Times New Roman"/>
                  <a:cs typeface="Times New Roman"/>
                </a:rPr>
                <a:t>             d2</a:t>
              </a:r>
            </a:p>
          </p:txBody>
        </p:sp>
        <p:sp>
          <p:nvSpPr>
            <p:cNvPr id="339" name="Line 853"/>
            <p:cNvSpPr>
              <a:spLocks noChangeShapeType="1"/>
            </p:cNvSpPr>
            <p:nvPr/>
          </p:nvSpPr>
          <p:spPr bwMode="auto">
            <a:xfrm>
              <a:off x="4802750" y="4630336"/>
              <a:ext cx="1481327"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GB" sz="1700">
                  <a:latin typeface="Calibri"/>
                  <a:ea typeface="Times New Roman"/>
                  <a:cs typeface="Times New Roman"/>
                </a:rPr>
                <a:t>             d1</a:t>
              </a:r>
            </a:p>
          </p:txBody>
        </p:sp>
        <p:sp>
          <p:nvSpPr>
            <p:cNvPr id="340" name="Line 853"/>
            <p:cNvSpPr>
              <a:spLocks noChangeShapeType="1"/>
            </p:cNvSpPr>
            <p:nvPr/>
          </p:nvSpPr>
          <p:spPr bwMode="auto">
            <a:xfrm>
              <a:off x="6474894" y="3712928"/>
              <a:ext cx="1316735"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GB" sz="1700">
                  <a:ea typeface="Times New Roman"/>
                  <a:cs typeface="Times New Roman"/>
                </a:rPr>
                <a:t>          d3</a:t>
              </a:r>
            </a:p>
          </p:txBody>
        </p:sp>
        <p:cxnSp>
          <p:nvCxnSpPr>
            <p:cNvPr id="418" name="Straight Connector 417"/>
            <p:cNvCxnSpPr/>
            <p:nvPr/>
          </p:nvCxnSpPr>
          <p:spPr>
            <a:xfrm>
              <a:off x="7415239" y="2519194"/>
              <a:ext cx="81637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22" name="Freeform 860"/>
            <p:cNvSpPr>
              <a:spLocks/>
            </p:cNvSpPr>
            <p:nvPr/>
          </p:nvSpPr>
          <p:spPr bwMode="auto">
            <a:xfrm>
              <a:off x="7030155" y="2527359"/>
              <a:ext cx="873652" cy="301752"/>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GB" sz="1700">
                <a:latin typeface="Calibri"/>
                <a:ea typeface="Calibri"/>
                <a:cs typeface="Calibri"/>
              </a:endParaRPr>
            </a:p>
          </p:txBody>
        </p:sp>
        <p:sp>
          <p:nvSpPr>
            <p:cNvPr id="423" name="Line 853"/>
            <p:cNvSpPr>
              <a:spLocks noChangeShapeType="1"/>
            </p:cNvSpPr>
            <p:nvPr/>
          </p:nvSpPr>
          <p:spPr bwMode="auto">
            <a:xfrm>
              <a:off x="7151590" y="2969080"/>
              <a:ext cx="1188720"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GB" sz="1700">
                  <a:ea typeface="Times New Roman"/>
                  <a:cs typeface="Times New Roman"/>
                </a:rPr>
                <a:t>          d6</a:t>
              </a:r>
            </a:p>
          </p:txBody>
        </p:sp>
        <p:sp>
          <p:nvSpPr>
            <p:cNvPr id="448" name="Line 853"/>
            <p:cNvSpPr>
              <a:spLocks noChangeShapeType="1"/>
            </p:cNvSpPr>
            <p:nvPr/>
          </p:nvSpPr>
          <p:spPr bwMode="auto">
            <a:xfrm>
              <a:off x="6705920" y="2158215"/>
              <a:ext cx="1298448" cy="4362"/>
            </a:xfrm>
            <a:prstGeom prst="line">
              <a:avLst/>
            </a:prstGeom>
            <a:noFill/>
            <a:ln w="9525">
              <a:solidFill>
                <a:schemeClr val="tx1"/>
              </a:solidFill>
              <a:round/>
              <a:headEnd/>
              <a:tailEnd/>
            </a:ln>
            <a:scene3d>
              <a:camera prst="legacyObliqueTopRight">
                <a:rot lat="60000" lon="0" rev="0"/>
              </a:camera>
              <a:lightRig rig="legacyFlat3" dir="l"/>
            </a:scene3d>
            <a:sp3d extrusionH="13970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GB" sz="1700">
                  <a:latin typeface="Calibri"/>
                  <a:ea typeface="Times New Roman"/>
                  <a:cs typeface="Times New Roman"/>
                </a:rPr>
                <a:t>             d7</a:t>
              </a:r>
            </a:p>
          </p:txBody>
        </p:sp>
        <p:sp>
          <p:nvSpPr>
            <p:cNvPr id="439" name="Freeform 860"/>
            <p:cNvSpPr>
              <a:spLocks/>
            </p:cNvSpPr>
            <p:nvPr/>
          </p:nvSpPr>
          <p:spPr bwMode="auto">
            <a:xfrm>
              <a:off x="6264650" y="2523356"/>
              <a:ext cx="786286" cy="283464"/>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GB" sz="1700">
                <a:latin typeface="Calibri"/>
                <a:ea typeface="Calibri"/>
                <a:cs typeface="Calibri"/>
              </a:endParaRPr>
            </a:p>
          </p:txBody>
        </p:sp>
        <p:sp>
          <p:nvSpPr>
            <p:cNvPr id="415" name="Line 853"/>
            <p:cNvSpPr>
              <a:spLocks noChangeShapeType="1"/>
            </p:cNvSpPr>
            <p:nvPr/>
          </p:nvSpPr>
          <p:spPr bwMode="auto">
            <a:xfrm>
              <a:off x="4903515" y="2899045"/>
              <a:ext cx="1316735"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GB" sz="1700">
                  <a:ea typeface="Times New Roman"/>
                  <a:cs typeface="Times New Roman"/>
                </a:rPr>
                <a:t>          d5</a:t>
              </a:r>
            </a:p>
          </p:txBody>
        </p:sp>
        <p:grpSp>
          <p:nvGrpSpPr>
            <p:cNvPr id="453" name="Group 452"/>
            <p:cNvGrpSpPr/>
            <p:nvPr/>
          </p:nvGrpSpPr>
          <p:grpSpPr>
            <a:xfrm>
              <a:off x="5366557" y="3252947"/>
              <a:ext cx="728813" cy="290646"/>
              <a:chOff x="4309823" y="2312727"/>
              <a:chExt cx="1124713" cy="448527"/>
            </a:xfrm>
          </p:grpSpPr>
          <p:sp>
            <p:nvSpPr>
              <p:cNvPr id="454" name="Freeform 860"/>
              <p:cNvSpPr>
                <a:spLocks/>
              </p:cNvSpPr>
              <p:nvPr/>
            </p:nvSpPr>
            <p:spPr bwMode="auto">
              <a:xfrm>
                <a:off x="4713316" y="2596201"/>
                <a:ext cx="393192" cy="16505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GB" sz="1700">
                  <a:latin typeface="Calibri"/>
                  <a:ea typeface="Calibri"/>
                  <a:cs typeface="Calibri"/>
                </a:endParaRPr>
              </a:p>
            </p:txBody>
          </p:sp>
          <p:cxnSp>
            <p:nvCxnSpPr>
              <p:cNvPr id="455" name="Straight Connector 454"/>
              <p:cNvCxnSpPr/>
              <p:nvPr/>
            </p:nvCxnSpPr>
            <p:spPr>
              <a:xfrm>
                <a:off x="4309823" y="2312727"/>
                <a:ext cx="1124713"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456" name="Freeform 860"/>
            <p:cNvSpPr>
              <a:spLocks/>
            </p:cNvSpPr>
            <p:nvPr/>
          </p:nvSpPr>
          <p:spPr bwMode="auto">
            <a:xfrm>
              <a:off x="5566725" y="3258502"/>
              <a:ext cx="786286" cy="283464"/>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GB" sz="1700">
                <a:latin typeface="Calibri"/>
                <a:ea typeface="Calibri"/>
                <a:cs typeface="Calibri"/>
              </a:endParaRPr>
            </a:p>
          </p:txBody>
        </p:sp>
        <p:sp>
          <p:nvSpPr>
            <p:cNvPr id="457" name="Line 853"/>
            <p:cNvSpPr>
              <a:spLocks noChangeShapeType="1"/>
            </p:cNvSpPr>
            <p:nvPr/>
          </p:nvSpPr>
          <p:spPr bwMode="auto">
            <a:xfrm>
              <a:off x="4205590" y="3634191"/>
              <a:ext cx="1316735"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GB" sz="1700">
                  <a:ea typeface="Times New Roman"/>
                  <a:cs typeface="Times New Roman"/>
                </a:rPr>
                <a:t>          d4</a:t>
              </a:r>
            </a:p>
          </p:txBody>
        </p:sp>
        <p:grpSp>
          <p:nvGrpSpPr>
            <p:cNvPr id="459" name="Group 458"/>
            <p:cNvGrpSpPr/>
            <p:nvPr/>
          </p:nvGrpSpPr>
          <p:grpSpPr>
            <a:xfrm>
              <a:off x="5511659" y="3281397"/>
              <a:ext cx="1203321" cy="1021208"/>
              <a:chOff x="5511659" y="3281397"/>
              <a:chExt cx="1203321" cy="1021208"/>
            </a:xfrm>
          </p:grpSpPr>
          <p:sp>
            <p:nvSpPr>
              <p:cNvPr id="460" name="Oval 859"/>
              <p:cNvSpPr>
                <a:spLocks noChangeAspect="1" noChangeArrowheads="1"/>
              </p:cNvSpPr>
              <p:nvPr/>
            </p:nvSpPr>
            <p:spPr bwMode="auto">
              <a:xfrm>
                <a:off x="6573152" y="4080922"/>
                <a:ext cx="99232" cy="108897"/>
              </a:xfrm>
              <a:prstGeom prst="ellipse">
                <a:avLst/>
              </a:prstGeom>
              <a:solidFill>
                <a:srgbClr val="93D2FE"/>
              </a:solidFill>
              <a:ln w="9525">
                <a:solidFill>
                  <a:schemeClr val="tx1"/>
                </a:solidFill>
                <a:round/>
                <a:headEnd/>
                <a:tailEnd/>
              </a:ln>
            </p:spPr>
            <p:txBody>
              <a:bodyPr wrap="none" anchor="ctr"/>
              <a:lstStyle/>
              <a:p>
                <a:endParaRPr lang="en-GB" sz="1700" b="1">
                  <a:latin typeface="Calibri"/>
                  <a:ea typeface="Calibri"/>
                  <a:cs typeface="Calibri"/>
                </a:endParaRPr>
              </a:p>
            </p:txBody>
          </p:sp>
          <p:sp>
            <p:nvSpPr>
              <p:cNvPr id="461" name="Oval 861"/>
              <p:cNvSpPr>
                <a:spLocks noChangeAspect="1" noChangeArrowheads="1"/>
              </p:cNvSpPr>
              <p:nvPr/>
            </p:nvSpPr>
            <p:spPr bwMode="auto">
              <a:xfrm>
                <a:off x="5511660" y="4191764"/>
                <a:ext cx="102714" cy="110841"/>
              </a:xfrm>
              <a:prstGeom prst="ellipse">
                <a:avLst/>
              </a:prstGeom>
              <a:solidFill>
                <a:srgbClr val="93D2FE"/>
              </a:solidFill>
              <a:ln w="9525">
                <a:solidFill>
                  <a:schemeClr val="tx1"/>
                </a:solidFill>
                <a:round/>
                <a:headEnd/>
                <a:tailEnd/>
              </a:ln>
            </p:spPr>
            <p:txBody>
              <a:bodyPr wrap="none" anchor="ctr"/>
              <a:lstStyle/>
              <a:p>
                <a:endParaRPr lang="en-GB" sz="1700" b="1">
                  <a:latin typeface="Calibri"/>
                  <a:ea typeface="Calibri"/>
                  <a:cs typeface="Calibri"/>
                </a:endParaRPr>
              </a:p>
            </p:txBody>
          </p:sp>
          <p:sp>
            <p:nvSpPr>
              <p:cNvPr id="462" name="Oval 862"/>
              <p:cNvSpPr>
                <a:spLocks noChangeAspect="1" noChangeArrowheads="1"/>
              </p:cNvSpPr>
              <p:nvPr/>
            </p:nvSpPr>
            <p:spPr bwMode="auto">
              <a:xfrm>
                <a:off x="6458822" y="4191764"/>
                <a:ext cx="99232" cy="110841"/>
              </a:xfrm>
              <a:prstGeom prst="ellipse">
                <a:avLst/>
              </a:prstGeom>
              <a:solidFill>
                <a:srgbClr val="93D2FE"/>
              </a:solidFill>
              <a:ln w="9525">
                <a:solidFill>
                  <a:schemeClr val="tx1"/>
                </a:solidFill>
                <a:round/>
                <a:headEnd/>
                <a:tailEnd/>
              </a:ln>
            </p:spPr>
            <p:txBody>
              <a:bodyPr wrap="none" anchor="ctr"/>
              <a:lstStyle/>
              <a:p>
                <a:endParaRPr lang="en-GB" sz="1700" b="1">
                  <a:latin typeface="Calibri"/>
                  <a:ea typeface="Calibri"/>
                  <a:cs typeface="Calibri"/>
                </a:endParaRPr>
              </a:p>
            </p:txBody>
          </p:sp>
          <p:sp>
            <p:nvSpPr>
              <p:cNvPr id="463" name="Oval 863"/>
              <p:cNvSpPr>
                <a:spLocks noChangeAspect="1" noChangeArrowheads="1"/>
              </p:cNvSpPr>
              <p:nvPr/>
            </p:nvSpPr>
            <p:spPr bwMode="auto">
              <a:xfrm>
                <a:off x="6357849" y="4189819"/>
                <a:ext cx="100973" cy="110841"/>
              </a:xfrm>
              <a:prstGeom prst="ellipse">
                <a:avLst/>
              </a:prstGeom>
              <a:solidFill>
                <a:srgbClr val="93D2FE"/>
              </a:solidFill>
              <a:ln w="9525">
                <a:solidFill>
                  <a:schemeClr val="tx1"/>
                </a:solidFill>
                <a:round/>
                <a:headEnd/>
                <a:tailEnd/>
              </a:ln>
            </p:spPr>
            <p:txBody>
              <a:bodyPr wrap="none" anchor="ctr"/>
              <a:lstStyle/>
              <a:p>
                <a:endParaRPr lang="en-GB" sz="1700" b="1">
                  <a:latin typeface="Calibri"/>
                  <a:ea typeface="Calibri"/>
                  <a:cs typeface="Calibri"/>
                </a:endParaRPr>
              </a:p>
            </p:txBody>
          </p:sp>
          <p:sp>
            <p:nvSpPr>
              <p:cNvPr id="464" name="Oval 863"/>
              <p:cNvSpPr>
                <a:spLocks noChangeAspect="1" noChangeArrowheads="1"/>
              </p:cNvSpPr>
              <p:nvPr/>
            </p:nvSpPr>
            <p:spPr bwMode="auto">
              <a:xfrm>
                <a:off x="5932485" y="4191173"/>
                <a:ext cx="100973" cy="110841"/>
              </a:xfrm>
              <a:prstGeom prst="ellipse">
                <a:avLst/>
              </a:prstGeom>
              <a:solidFill>
                <a:srgbClr val="93D2FE"/>
              </a:solidFill>
              <a:ln w="9525">
                <a:solidFill>
                  <a:schemeClr val="tx1"/>
                </a:solidFill>
                <a:round/>
                <a:headEnd/>
                <a:tailEnd/>
              </a:ln>
            </p:spPr>
            <p:txBody>
              <a:bodyPr wrap="none" anchor="ctr"/>
              <a:lstStyle/>
              <a:p>
                <a:endParaRPr lang="en-GB" sz="1700" b="1">
                  <a:latin typeface="Calibri"/>
                  <a:ea typeface="Calibri"/>
                  <a:cs typeface="Calibri"/>
                </a:endParaRPr>
              </a:p>
            </p:txBody>
          </p:sp>
          <p:grpSp>
            <p:nvGrpSpPr>
              <p:cNvPr id="465" name="Group 464"/>
              <p:cNvGrpSpPr/>
              <p:nvPr/>
            </p:nvGrpSpPr>
            <p:grpSpPr>
              <a:xfrm>
                <a:off x="5511659" y="3801712"/>
                <a:ext cx="1203321" cy="388110"/>
                <a:chOff x="1320274" y="4580303"/>
                <a:chExt cx="1671281" cy="467246"/>
              </a:xfrm>
              <a:solidFill>
                <a:srgbClr val="93D2FE"/>
              </a:solidFill>
            </p:grpSpPr>
            <p:sp>
              <p:nvSpPr>
                <p:cNvPr id="480" name="Freeform 860"/>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GB" sz="1700" b="1">
                    <a:latin typeface="Calibri"/>
                    <a:ea typeface="Calibri"/>
                    <a:cs typeface="Calibri"/>
                  </a:endParaRPr>
                </a:p>
              </p:txBody>
            </p:sp>
            <p:sp>
              <p:nvSpPr>
                <p:cNvPr id="481" name="Rectangle 864"/>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ctr"/>
                <a:lstStyle/>
                <a:p>
                  <a:pPr algn="ctr"/>
                  <a:r>
                    <a:rPr lang="en-GB" sz="1700">
                      <a:latin typeface="Calibri"/>
                      <a:ea typeface="Calibri"/>
                      <a:cs typeface="Calibri"/>
                    </a:rPr>
                    <a:t>r1</a:t>
                  </a:r>
                </a:p>
              </p:txBody>
            </p:sp>
            <p:sp>
              <p:nvSpPr>
                <p:cNvPr id="482" name="Freeform 865"/>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GB" sz="1700" b="1">
                    <a:latin typeface="Calibri"/>
                    <a:ea typeface="Calibri"/>
                    <a:cs typeface="Calibri"/>
                  </a:endParaRPr>
                </a:p>
              </p:txBody>
            </p:sp>
            <p:sp>
              <p:nvSpPr>
                <p:cNvPr id="483" name="Freeform 866"/>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GB" sz="1700" b="1">
                    <a:latin typeface="Calibri"/>
                    <a:ea typeface="Calibri"/>
                    <a:cs typeface="Calibri"/>
                  </a:endParaRPr>
                </a:p>
              </p:txBody>
            </p:sp>
          </p:grpSp>
          <p:grpSp>
            <p:nvGrpSpPr>
              <p:cNvPr id="466" name="Group 465"/>
              <p:cNvGrpSpPr/>
              <p:nvPr/>
            </p:nvGrpSpPr>
            <p:grpSpPr>
              <a:xfrm>
                <a:off x="6008605" y="3281397"/>
                <a:ext cx="397910" cy="855879"/>
                <a:chOff x="1823226" y="3235632"/>
                <a:chExt cx="552654" cy="1188720"/>
              </a:xfrm>
              <a:solidFill>
                <a:srgbClr val="93D2FE"/>
              </a:solidFill>
            </p:grpSpPr>
            <p:sp>
              <p:nvSpPr>
                <p:cNvPr id="467" name="Oval 878"/>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GB" sz="1700">
                    <a:latin typeface="Calibri"/>
                    <a:ea typeface="Calibri"/>
                    <a:cs typeface="Calibri"/>
                  </a:endParaRPr>
                </a:p>
              </p:txBody>
            </p:sp>
            <p:sp>
              <p:nvSpPr>
                <p:cNvPr id="468" name="Rectangle 880"/>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GB" sz="1700">
                    <a:latin typeface="Calibri"/>
                    <a:ea typeface="Calibri"/>
                    <a:cs typeface="Calibri"/>
                  </a:endParaRPr>
                </a:p>
              </p:txBody>
            </p:sp>
            <p:sp>
              <p:nvSpPr>
                <p:cNvPr id="469" name="Oval 878"/>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GB" sz="1700">
                    <a:latin typeface="Calibri"/>
                    <a:ea typeface="Calibri"/>
                    <a:cs typeface="Calibri"/>
                  </a:endParaRPr>
                </a:p>
              </p:txBody>
            </p:sp>
            <p:sp>
              <p:nvSpPr>
                <p:cNvPr id="470" name="Line 881"/>
                <p:cNvSpPr>
                  <a:spLocks noChangeShapeType="1"/>
                </p:cNvSpPr>
                <p:nvPr/>
              </p:nvSpPr>
              <p:spPr bwMode="auto">
                <a:xfrm flipV="1">
                  <a:off x="1937377" y="3720625"/>
                  <a:ext cx="0" cy="686361"/>
                </a:xfrm>
                <a:prstGeom prst="line">
                  <a:avLst/>
                </a:prstGeom>
                <a:grpFill/>
                <a:ln w="9525">
                  <a:solidFill>
                    <a:schemeClr val="tx1"/>
                  </a:solidFill>
                  <a:round/>
                  <a:headEnd/>
                  <a:tailEnd/>
                </a:ln>
              </p:spPr>
              <p:txBody>
                <a:bodyPr wrap="none" anchor="ctr"/>
                <a:lstStyle/>
                <a:p>
                  <a:endParaRPr lang="en-GB" sz="1700">
                    <a:latin typeface="Calibri"/>
                    <a:ea typeface="Calibri"/>
                    <a:cs typeface="Calibri"/>
                  </a:endParaRPr>
                </a:p>
              </p:txBody>
            </p:sp>
            <p:sp>
              <p:nvSpPr>
                <p:cNvPr id="471" name="Line 882"/>
                <p:cNvSpPr>
                  <a:spLocks noChangeShapeType="1"/>
                </p:cNvSpPr>
                <p:nvPr/>
              </p:nvSpPr>
              <p:spPr bwMode="auto">
                <a:xfrm flipH="1" flipV="1">
                  <a:off x="1823226" y="3720625"/>
                  <a:ext cx="0" cy="686361"/>
                </a:xfrm>
                <a:prstGeom prst="line">
                  <a:avLst/>
                </a:prstGeom>
                <a:grpFill/>
                <a:ln w="9525">
                  <a:solidFill>
                    <a:schemeClr val="tx1"/>
                  </a:solidFill>
                  <a:round/>
                  <a:headEnd/>
                  <a:tailEnd/>
                </a:ln>
              </p:spPr>
              <p:txBody>
                <a:bodyPr wrap="none" anchor="ctr"/>
                <a:lstStyle/>
                <a:p>
                  <a:endParaRPr lang="en-GB" sz="1700">
                    <a:latin typeface="Calibri"/>
                    <a:ea typeface="Calibri"/>
                    <a:cs typeface="Calibri"/>
                  </a:endParaRPr>
                </a:p>
              </p:txBody>
            </p:sp>
            <p:sp>
              <p:nvSpPr>
                <p:cNvPr id="472" name="Rectangle 880"/>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GB" sz="1700">
                    <a:latin typeface="Calibri"/>
                    <a:ea typeface="Calibri"/>
                    <a:cs typeface="Calibri"/>
                  </a:endParaRPr>
                </a:p>
              </p:txBody>
            </p:sp>
            <p:sp>
              <p:nvSpPr>
                <p:cNvPr id="473" name="Oval 878"/>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GB" sz="1700">
                    <a:latin typeface="Calibri"/>
                    <a:ea typeface="Calibri"/>
                    <a:cs typeface="Calibri"/>
                  </a:endParaRPr>
                </a:p>
              </p:txBody>
            </p:sp>
            <p:sp>
              <p:nvSpPr>
                <p:cNvPr id="474" name="Line 882"/>
                <p:cNvSpPr>
                  <a:spLocks noChangeShapeType="1"/>
                </p:cNvSpPr>
                <p:nvPr/>
              </p:nvSpPr>
              <p:spPr bwMode="auto">
                <a:xfrm rot="1800000" flipV="1">
                  <a:off x="2008380" y="3235632"/>
                  <a:ext cx="166195" cy="553247"/>
                </a:xfrm>
                <a:prstGeom prst="line">
                  <a:avLst/>
                </a:prstGeom>
                <a:grpFill/>
                <a:ln w="9525">
                  <a:solidFill>
                    <a:schemeClr val="tx1"/>
                  </a:solidFill>
                  <a:round/>
                  <a:headEnd/>
                  <a:tailEnd/>
                </a:ln>
              </p:spPr>
              <p:txBody>
                <a:bodyPr wrap="none" anchor="ctr"/>
                <a:lstStyle/>
                <a:p>
                  <a:endParaRPr lang="en-GB" sz="1700">
                    <a:latin typeface="Calibri"/>
                    <a:ea typeface="Calibri"/>
                    <a:cs typeface="Calibri"/>
                  </a:endParaRPr>
                </a:p>
              </p:txBody>
            </p:sp>
            <p:sp>
              <p:nvSpPr>
                <p:cNvPr id="475" name="Line 882"/>
                <p:cNvSpPr>
                  <a:spLocks noChangeShapeType="1"/>
                </p:cNvSpPr>
                <p:nvPr/>
              </p:nvSpPr>
              <p:spPr bwMode="auto">
                <a:xfrm rot="1800000" flipV="1">
                  <a:off x="2019974" y="3238739"/>
                  <a:ext cx="147328" cy="577282"/>
                </a:xfrm>
                <a:prstGeom prst="line">
                  <a:avLst/>
                </a:prstGeom>
                <a:grpFill/>
                <a:ln w="9525">
                  <a:solidFill>
                    <a:schemeClr val="tx1"/>
                  </a:solidFill>
                  <a:round/>
                  <a:headEnd/>
                  <a:tailEnd/>
                </a:ln>
              </p:spPr>
              <p:txBody>
                <a:bodyPr wrap="none" anchor="ctr"/>
                <a:lstStyle/>
                <a:p>
                  <a:endParaRPr lang="en-GB" sz="1700">
                    <a:latin typeface="Calibri"/>
                    <a:ea typeface="Calibri"/>
                    <a:cs typeface="Calibri"/>
                  </a:endParaRPr>
                </a:p>
              </p:txBody>
            </p:sp>
            <p:sp>
              <p:nvSpPr>
                <p:cNvPr id="476" name="Line 884"/>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p:spPr>
              <p:txBody>
                <a:bodyPr wrap="none" anchor="ctr"/>
                <a:lstStyle/>
                <a:p>
                  <a:endParaRPr lang="en-GB" sz="1700">
                    <a:latin typeface="Calibri"/>
                    <a:ea typeface="Calibri"/>
                    <a:cs typeface="Calibri"/>
                  </a:endParaRPr>
                </a:p>
              </p:txBody>
            </p:sp>
            <p:sp>
              <p:nvSpPr>
                <p:cNvPr id="477" name="Oval 885"/>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GB" sz="1700">
                    <a:latin typeface="Calibri"/>
                    <a:ea typeface="Calibri"/>
                    <a:cs typeface="Calibri"/>
                  </a:endParaRPr>
                </a:p>
              </p:txBody>
            </p:sp>
            <p:sp>
              <p:nvSpPr>
                <p:cNvPr id="478" name="Line 881"/>
                <p:cNvSpPr>
                  <a:spLocks noChangeShapeType="1"/>
                </p:cNvSpPr>
                <p:nvPr/>
              </p:nvSpPr>
              <p:spPr bwMode="auto">
                <a:xfrm rot="1800000" flipV="1">
                  <a:off x="2148636" y="3292202"/>
                  <a:ext cx="0" cy="857951"/>
                </a:xfrm>
                <a:prstGeom prst="line">
                  <a:avLst/>
                </a:prstGeom>
                <a:grpFill/>
                <a:ln w="9525">
                  <a:solidFill>
                    <a:schemeClr val="tx1"/>
                  </a:solidFill>
                  <a:round/>
                  <a:headEnd/>
                  <a:tailEnd/>
                </a:ln>
              </p:spPr>
              <p:txBody>
                <a:bodyPr wrap="none" anchor="ctr"/>
                <a:lstStyle/>
                <a:p>
                  <a:endParaRPr lang="en-GB" sz="1700">
                    <a:latin typeface="Calibri"/>
                    <a:ea typeface="Calibri"/>
                    <a:cs typeface="Calibri"/>
                  </a:endParaRPr>
                </a:p>
              </p:txBody>
            </p:sp>
            <p:sp>
              <p:nvSpPr>
                <p:cNvPr id="479" name="Line 882"/>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p:spPr>
              <p:txBody>
                <a:bodyPr wrap="none" anchor="ctr"/>
                <a:lstStyle/>
                <a:p>
                  <a:endParaRPr lang="en-GB" sz="1700">
                    <a:latin typeface="Calibri"/>
                    <a:ea typeface="Calibri"/>
                    <a:cs typeface="Calibri"/>
                  </a:endParaRPr>
                </a:p>
              </p:txBody>
            </p:sp>
          </p:grpSp>
        </p:grpSp>
      </p:grpSp>
    </p:spTree>
    <p:extLst>
      <p:ext uri="{BB962C8B-B14F-4D97-AF65-F5344CB8AC3E}">
        <p14:creationId xmlns:p14="http://schemas.microsoft.com/office/powerpoint/2010/main" val="1326887376"/>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Grp="1" noChangeArrowheads="1"/>
          </p:cNvSpPr>
          <p:nvPr>
            <p:ph type="title"/>
          </p:nvPr>
        </p:nvSpPr>
        <p:spPr/>
        <p:txBody>
          <a:bodyPr>
            <a:normAutofit/>
          </a:bodyPr>
          <a:lstStyle/>
          <a:p>
            <a:pPr eaLnBrk="1" hangingPunct="1"/>
            <a:r>
              <a:rPr lang="en-GB"/>
              <a:t>Lifted Backward Search</a:t>
            </a:r>
          </a:p>
        </p:txBody>
      </p:sp>
      <p:sp>
        <p:nvSpPr>
          <p:cNvPr id="16386" name="Rectangle 3"/>
          <p:cNvSpPr>
            <a:spLocks noGrp="1" noChangeArrowheads="1"/>
          </p:cNvSpPr>
          <p:nvPr>
            <p:ph idx="1"/>
          </p:nvPr>
        </p:nvSpPr>
        <p:spPr>
          <a:xfrm>
            <a:off x="359626" y="1665066"/>
            <a:ext cx="3750536" cy="4240848"/>
          </a:xfrm>
        </p:spPr>
        <p:txBody>
          <a:bodyPr>
            <a:normAutofit/>
          </a:bodyPr>
          <a:lstStyle/>
          <a:p>
            <a:pPr eaLnBrk="1" hangingPunct="1"/>
            <a:r>
              <a:rPr lang="en-GB" dirty="0"/>
              <a:t>Like Backward-search but much smaller branching factor</a:t>
            </a:r>
          </a:p>
          <a:p>
            <a:pPr lvl="1"/>
            <a:r>
              <a:rPr lang="en-GB" dirty="0"/>
              <a:t>Keep track of what values were substituted for which parameters</a:t>
            </a:r>
          </a:p>
          <a:p>
            <a:pPr lvl="1"/>
            <a:r>
              <a:rPr lang="en-GB" dirty="0"/>
              <a:t>I will not discuss the details</a:t>
            </a:r>
          </a:p>
          <a:p>
            <a:pPr lvl="1"/>
            <a:r>
              <a:rPr lang="en-GB" dirty="0"/>
              <a:t>Plan-space planning (next) does something similar</a:t>
            </a:r>
          </a:p>
        </p:txBody>
      </p:sp>
      <p:sp>
        <p:nvSpPr>
          <p:cNvPr id="2" name="Date Placeholder 1">
            <a:extLst>
              <a:ext uri="{FF2B5EF4-FFF2-40B4-BE49-F238E27FC236}">
                <a16:creationId xmlns:a16="http://schemas.microsoft.com/office/drawing/2014/main" id="{32CCF6C2-439A-2E4A-BF30-5095F434D21A}"/>
              </a:ext>
            </a:extLst>
          </p:cNvPr>
          <p:cNvSpPr>
            <a:spLocks noGrp="1"/>
          </p:cNvSpPr>
          <p:nvPr>
            <p:ph type="dt" sz="half" idx="2"/>
          </p:nvPr>
        </p:nvSpPr>
        <p:spPr/>
        <p:txBody>
          <a:bodyPr/>
          <a:lstStyle/>
          <a:p>
            <a:r>
              <a:rPr lang="en-GB"/>
              <a:t>Deterministic</a:t>
            </a:r>
          </a:p>
        </p:txBody>
      </p:sp>
      <p:sp>
        <p:nvSpPr>
          <p:cNvPr id="3" name="Footer Placeholder 2">
            <a:extLst>
              <a:ext uri="{FF2B5EF4-FFF2-40B4-BE49-F238E27FC236}">
                <a16:creationId xmlns:a16="http://schemas.microsoft.com/office/drawing/2014/main" id="{09C7118E-EE32-E913-54C5-B170DA5FC4DC}"/>
              </a:ext>
            </a:extLst>
          </p:cNvPr>
          <p:cNvSpPr>
            <a:spLocks noGrp="1"/>
          </p:cNvSpPr>
          <p:nvPr>
            <p:ph type="ftr" sz="quarter" idx="3"/>
          </p:nvPr>
        </p:nvSpPr>
        <p:spPr/>
        <p:txBody>
          <a:bodyPr/>
          <a:lstStyle/>
          <a:p>
            <a:r>
              <a:rPr lang="en-GB"/>
              <a:t>T. Braun - APA</a:t>
            </a:r>
          </a:p>
        </p:txBody>
      </p:sp>
      <p:sp>
        <p:nvSpPr>
          <p:cNvPr id="4" name="Slide Number Placeholder 3">
            <a:extLst>
              <a:ext uri="{FF2B5EF4-FFF2-40B4-BE49-F238E27FC236}">
                <a16:creationId xmlns:a16="http://schemas.microsoft.com/office/drawing/2014/main" id="{AD55CBC0-9B15-0647-8071-3F5ED07218BC}"/>
              </a:ext>
            </a:extLst>
          </p:cNvPr>
          <p:cNvSpPr>
            <a:spLocks noGrp="1"/>
          </p:cNvSpPr>
          <p:nvPr>
            <p:ph type="sldNum" sz="quarter" idx="4"/>
          </p:nvPr>
        </p:nvSpPr>
        <p:spPr/>
        <p:txBody>
          <a:bodyPr/>
          <a:lstStyle/>
          <a:p>
            <a:fld id="{67C9959E-8E6B-B04C-9955-EA096F41CA7A}" type="slidenum">
              <a:rPr lang="en-GB" smtClean="0"/>
              <a:t>137</a:t>
            </a:fld>
            <a:endParaRPr lang="en-GB"/>
          </a:p>
        </p:txBody>
      </p:sp>
      <p:sp>
        <p:nvSpPr>
          <p:cNvPr id="11" name="Rectangle 10">
            <a:extLst>
              <a:ext uri="{FF2B5EF4-FFF2-40B4-BE49-F238E27FC236}">
                <a16:creationId xmlns:a16="http://schemas.microsoft.com/office/drawing/2014/main" id="{AC54D71F-FBE1-2A46-B001-0B199780F3B7}"/>
              </a:ext>
            </a:extLst>
          </p:cNvPr>
          <p:cNvSpPr/>
          <p:nvPr/>
        </p:nvSpPr>
        <p:spPr>
          <a:xfrm>
            <a:off x="4110161" y="388800"/>
            <a:ext cx="4606290" cy="2677656"/>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r>
              <a:rPr lang="en-GB" sz="1400" b="1" dirty="0">
                <a:latin typeface="Courier New" panose="02070309020205020404" pitchFamily="49" charset="0"/>
                <a:cs typeface="Courier New" panose="02070309020205020404" pitchFamily="49" charset="0"/>
              </a:rPr>
              <a:t>Backward-search(Σ,</a:t>
            </a:r>
            <a:r>
              <a:rPr lang="en-GB" sz="1400" b="1" i="1" dirty="0">
                <a:latin typeface="Courier New" panose="02070309020205020404" pitchFamily="49" charset="0"/>
                <a:cs typeface="Courier New" panose="02070309020205020404" pitchFamily="49" charset="0"/>
              </a:rPr>
              <a:t>s</a:t>
            </a:r>
            <a:r>
              <a:rPr lang="en-GB" sz="1400" b="1" i="1" baseline="-25000" dirty="0">
                <a:latin typeface="Courier New" panose="02070309020205020404" pitchFamily="49" charset="0"/>
                <a:cs typeface="Courier New" panose="02070309020205020404" pitchFamily="49" charset="0"/>
              </a:rPr>
              <a:t>0</a:t>
            </a:r>
            <a:r>
              <a:rPr lang="en-GB" sz="1400" b="1" dirty="0">
                <a:latin typeface="Courier New" panose="02070309020205020404" pitchFamily="49" charset="0"/>
                <a:cs typeface="Courier New" panose="02070309020205020404" pitchFamily="49" charset="0"/>
              </a:rPr>
              <a:t>,</a:t>
            </a:r>
            <a:r>
              <a:rPr lang="en-GB" sz="1400" b="1" i="1" dirty="0">
                <a:latin typeface="Courier New" panose="02070309020205020404" pitchFamily="49" charset="0"/>
                <a:cs typeface="Courier New" panose="02070309020205020404" pitchFamily="49" charset="0"/>
              </a:rPr>
              <a:t>g</a:t>
            </a:r>
            <a:r>
              <a:rPr lang="en-GB" sz="1400" b="1" i="1" baseline="-25000" dirty="0">
                <a:latin typeface="Courier New" panose="02070309020205020404" pitchFamily="49" charset="0"/>
                <a:cs typeface="Courier New" panose="02070309020205020404" pitchFamily="49" charset="0"/>
              </a:rPr>
              <a:t>0</a:t>
            </a:r>
            <a:r>
              <a:rPr lang="en-GB" sz="1400" b="1" dirty="0">
                <a:latin typeface="Courier New" panose="02070309020205020404" pitchFamily="49" charset="0"/>
                <a:cs typeface="Courier New" panose="02070309020205020404" pitchFamily="49" charset="0"/>
              </a:rPr>
              <a:t>)</a:t>
            </a:r>
          </a:p>
          <a:p>
            <a:pPr>
              <a:tabLst>
                <a:tab pos="354013" algn="l"/>
              </a:tabLst>
            </a:pP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g</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g</a:t>
            </a:r>
            <a:r>
              <a:rPr lang="en-GB" sz="1400" i="1" baseline="-25000" dirty="0">
                <a:latin typeface="Courier New" panose="02070309020205020404" pitchFamily="49" charset="0"/>
                <a:cs typeface="Courier New" panose="02070309020205020404" pitchFamily="49" charset="0"/>
              </a:rPr>
              <a:t>0</a:t>
            </a:r>
            <a:endParaRPr lang="en-GB" sz="1400" i="1" dirty="0">
              <a:latin typeface="Courier New" panose="02070309020205020404" pitchFamily="49" charset="0"/>
              <a:cs typeface="Courier New" panose="02070309020205020404" pitchFamily="49" charset="0"/>
            </a:endParaRPr>
          </a:p>
          <a:p>
            <a:pPr>
              <a:tabLst>
                <a:tab pos="354013" algn="l"/>
                <a:tab pos="3594100" algn="l"/>
              </a:tabLst>
            </a:pPr>
            <a:r>
              <a:rPr lang="en-GB" sz="1400" dirty="0">
                <a:latin typeface="Courier New" panose="02070309020205020404" pitchFamily="49" charset="0"/>
                <a:cs typeface="Courier New" panose="02070309020205020404" pitchFamily="49" charset="0"/>
              </a:rPr>
              <a:t>	𝜋 ← ⟨⟩</a:t>
            </a:r>
          </a:p>
          <a:p>
            <a:pPr>
              <a:tabLst>
                <a:tab pos="354013"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loop</a:t>
            </a:r>
          </a:p>
          <a:p>
            <a:pPr>
              <a:tabLst>
                <a:tab pos="354013" algn="l"/>
                <a:tab pos="709613"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if</a:t>
            </a: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s</a:t>
            </a:r>
            <a:r>
              <a:rPr lang="en-GB" sz="1400" i="1" baseline="-25000" dirty="0">
                <a:latin typeface="Courier New" panose="02070309020205020404" pitchFamily="49" charset="0"/>
                <a:cs typeface="Courier New" panose="02070309020205020404" pitchFamily="49" charset="0"/>
              </a:rPr>
              <a:t>0</a:t>
            </a:r>
            <a:r>
              <a:rPr lang="en-GB" sz="1400" dirty="0">
                <a:latin typeface="Courier New" panose="02070309020205020404" pitchFamily="49" charset="0"/>
                <a:cs typeface="Courier New" panose="02070309020205020404" pitchFamily="49" charset="0"/>
              </a:rPr>
              <a:t> satisfies </a:t>
            </a:r>
            <a:r>
              <a:rPr lang="en-GB" sz="1400" i="1" dirty="0">
                <a:latin typeface="Courier New" panose="02070309020205020404" pitchFamily="49" charset="0"/>
                <a:cs typeface="Courier New" panose="02070309020205020404" pitchFamily="49" charset="0"/>
              </a:rPr>
              <a:t>g</a:t>
            </a: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then</a:t>
            </a:r>
          </a:p>
          <a:p>
            <a:pPr>
              <a:tabLst>
                <a:tab pos="354013" algn="l"/>
                <a:tab pos="709613" algn="l"/>
                <a:tab pos="1065213"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return</a:t>
            </a:r>
            <a:r>
              <a:rPr lang="en-GB" sz="1400" dirty="0">
                <a:latin typeface="Courier New" panose="02070309020205020404" pitchFamily="49" charset="0"/>
                <a:cs typeface="Courier New" panose="02070309020205020404" pitchFamily="49" charset="0"/>
              </a:rPr>
              <a:t> 𝜋</a:t>
            </a:r>
          </a:p>
          <a:p>
            <a:pPr>
              <a:tabLst>
                <a:tab pos="354013" algn="l"/>
                <a:tab pos="709613" algn="l"/>
                <a:tab pos="1065213" algn="l"/>
              </a:tabLst>
            </a:pP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A′</a:t>
            </a: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a</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A</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a</a:t>
            </a:r>
            <a:r>
              <a:rPr lang="en-GB" sz="1400" dirty="0">
                <a:latin typeface="Courier New" panose="02070309020205020404" pitchFamily="49" charset="0"/>
                <a:cs typeface="Courier New" panose="02070309020205020404" pitchFamily="49" charset="0"/>
              </a:rPr>
              <a:t> is relevant for </a:t>
            </a:r>
            <a:r>
              <a:rPr lang="en-GB" sz="1400" i="1" dirty="0">
                <a:latin typeface="Courier New" panose="02070309020205020404" pitchFamily="49" charset="0"/>
                <a:cs typeface="Courier New" panose="02070309020205020404" pitchFamily="49" charset="0"/>
              </a:rPr>
              <a:t>g</a:t>
            </a:r>
            <a:r>
              <a:rPr lang="en-GB" sz="1400" dirty="0">
                <a:latin typeface="Courier New" panose="02070309020205020404" pitchFamily="49" charset="0"/>
                <a:cs typeface="Courier New" panose="02070309020205020404" pitchFamily="49" charset="0"/>
              </a:rPr>
              <a:t>} </a:t>
            </a:r>
          </a:p>
          <a:p>
            <a:pPr>
              <a:tabLst>
                <a:tab pos="354013" algn="l"/>
                <a:tab pos="709613" algn="l"/>
                <a:tab pos="1065213"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if</a:t>
            </a: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A′</a:t>
            </a:r>
            <a:r>
              <a:rPr lang="en-GB" sz="1400" dirty="0">
                <a:latin typeface="Courier New" panose="02070309020205020404" pitchFamily="49" charset="0"/>
                <a:cs typeface="Courier New" panose="02070309020205020404" pitchFamily="49" charset="0"/>
              </a:rPr>
              <a:t> = ∅ </a:t>
            </a:r>
            <a:r>
              <a:rPr lang="en-GB" sz="1400" b="1" dirty="0">
                <a:latin typeface="Courier New" panose="02070309020205020404" pitchFamily="49" charset="0"/>
                <a:cs typeface="Courier New" panose="02070309020205020404" pitchFamily="49" charset="0"/>
              </a:rPr>
              <a:t>then</a:t>
            </a:r>
            <a:r>
              <a:rPr lang="en-GB" sz="1400" dirty="0">
                <a:latin typeface="Courier New" panose="02070309020205020404" pitchFamily="49" charset="0"/>
                <a:cs typeface="Courier New" panose="02070309020205020404" pitchFamily="49" charset="0"/>
              </a:rPr>
              <a:t> </a:t>
            </a:r>
          </a:p>
          <a:p>
            <a:pPr>
              <a:tabLst>
                <a:tab pos="354013" algn="l"/>
                <a:tab pos="709613" algn="l"/>
                <a:tab pos="1065213"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return</a:t>
            </a:r>
            <a:r>
              <a:rPr lang="en-GB" sz="1400" dirty="0">
                <a:latin typeface="Courier New" panose="02070309020205020404" pitchFamily="49" charset="0"/>
                <a:cs typeface="Courier New" panose="02070309020205020404" pitchFamily="49" charset="0"/>
              </a:rPr>
              <a:t> failure</a:t>
            </a:r>
          </a:p>
          <a:p>
            <a:pPr>
              <a:tabLst>
                <a:tab pos="354013" algn="l"/>
                <a:tab pos="709613" algn="l"/>
                <a:tab pos="1065213" algn="l"/>
              </a:tabLst>
            </a:pPr>
            <a:r>
              <a:rPr lang="en-GB" sz="1400" dirty="0">
                <a:latin typeface="Courier New" panose="02070309020205020404" pitchFamily="49" charset="0"/>
                <a:cs typeface="Courier New" panose="02070309020205020404" pitchFamily="49" charset="0"/>
              </a:rPr>
              <a:t>		</a:t>
            </a:r>
            <a:r>
              <a:rPr lang="en-GB" sz="1400" dirty="0" err="1">
                <a:latin typeface="Courier New" panose="02070309020205020404" pitchFamily="49" charset="0"/>
                <a:cs typeface="Courier New" panose="02070309020205020404" pitchFamily="49" charset="0"/>
              </a:rPr>
              <a:t>nondeterministically</a:t>
            </a:r>
            <a:r>
              <a:rPr lang="en-GB" sz="1400" dirty="0">
                <a:latin typeface="Courier New" panose="02070309020205020404" pitchFamily="49" charset="0"/>
                <a:cs typeface="Courier New" panose="02070309020205020404" pitchFamily="49" charset="0"/>
              </a:rPr>
              <a:t> choose </a:t>
            </a:r>
            <a:r>
              <a:rPr lang="en-GB" sz="1400" i="1" dirty="0">
                <a:latin typeface="Courier New" panose="02070309020205020404" pitchFamily="49" charset="0"/>
                <a:cs typeface="Courier New" panose="02070309020205020404" pitchFamily="49" charset="0"/>
              </a:rPr>
              <a:t>a</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A′</a:t>
            </a: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g</a:t>
            </a:r>
            <a:r>
              <a:rPr lang="en-GB" sz="1400" dirty="0">
                <a:latin typeface="Courier New" panose="02070309020205020404" pitchFamily="49" charset="0"/>
                <a:cs typeface="Courier New" panose="02070309020205020404" pitchFamily="49" charset="0"/>
              </a:rPr>
              <a:t> ← 𝛾</a:t>
            </a:r>
            <a:r>
              <a:rPr lang="en-GB" sz="1400" baseline="30000" dirty="0">
                <a:latin typeface="Courier New" panose="02070309020205020404" pitchFamily="49" charset="0"/>
                <a:cs typeface="Courier New" panose="02070309020205020404" pitchFamily="49" charset="0"/>
              </a:rPr>
              <a:t>-1</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g</a:t>
            </a:r>
            <a:r>
              <a:rPr lang="en-GB" sz="14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a</a:t>
            </a:r>
            <a:r>
              <a:rPr lang="en-GB" sz="1400" dirty="0">
                <a:latin typeface="Courier New" panose="02070309020205020404" pitchFamily="49" charset="0"/>
                <a:cs typeface="Courier New" panose="02070309020205020404" pitchFamily="49" charset="0"/>
              </a:rPr>
              <a:t>)</a:t>
            </a:r>
          </a:p>
          <a:p>
            <a:pPr>
              <a:tabLst>
                <a:tab pos="354013" algn="l"/>
                <a:tab pos="709613" algn="l"/>
                <a:tab pos="1065213" algn="l"/>
                <a:tab pos="3640138" algn="l"/>
              </a:tabLst>
            </a:pPr>
            <a:r>
              <a:rPr lang="en-GB" sz="1400" dirty="0">
                <a:latin typeface="Courier New" panose="02070309020205020404" pitchFamily="49" charset="0"/>
                <a:cs typeface="Courier New" panose="02070309020205020404" pitchFamily="49" charset="0"/>
              </a:rPr>
              <a:t>		𝜋 ← </a:t>
            </a:r>
            <a:r>
              <a:rPr lang="en-GB" sz="1400" i="1" dirty="0">
                <a:latin typeface="Courier New" panose="02070309020205020404" pitchFamily="49" charset="0"/>
                <a:cs typeface="Courier New" panose="02070309020205020404" pitchFamily="49" charset="0"/>
              </a:rPr>
              <a:t>a</a:t>
            </a:r>
            <a:r>
              <a:rPr lang="en-GB" sz="1400" dirty="0">
                <a:latin typeface="Courier New" panose="02070309020205020404" pitchFamily="49" charset="0"/>
                <a:cs typeface="Courier New" panose="02070309020205020404" pitchFamily="49" charset="0"/>
              </a:rPr>
              <a:t>.𝜋</a:t>
            </a:r>
            <a:endParaRPr lang="en-GB" sz="1400" i="1" dirty="0">
              <a:latin typeface="Courier New" panose="02070309020205020404" pitchFamily="49" charset="0"/>
              <a:cs typeface="Courier New" panose="02070309020205020404" pitchFamily="49" charset="0"/>
            </a:endParaRPr>
          </a:p>
        </p:txBody>
      </p:sp>
      <p:sp>
        <p:nvSpPr>
          <p:cNvPr id="12" name="Rectangle 11">
            <a:extLst>
              <a:ext uri="{FF2B5EF4-FFF2-40B4-BE49-F238E27FC236}">
                <a16:creationId xmlns:a16="http://schemas.microsoft.com/office/drawing/2014/main" id="{F0A391D5-FB10-6449-A4A4-E13AB444D5A3}"/>
              </a:ext>
            </a:extLst>
          </p:cNvPr>
          <p:cNvSpPr/>
          <p:nvPr/>
        </p:nvSpPr>
        <p:spPr>
          <a:xfrm>
            <a:off x="4110161" y="3228258"/>
            <a:ext cx="7721514" cy="2677656"/>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r>
              <a:rPr lang="en-GB" sz="1400" b="1" dirty="0">
                <a:latin typeface="Courier New" panose="02070309020205020404" pitchFamily="49" charset="0"/>
                <a:cs typeface="Courier New" panose="02070309020205020404" pitchFamily="49" charset="0"/>
              </a:rPr>
              <a:t>Lifted-Backward-search(𝒜,</a:t>
            </a:r>
            <a:r>
              <a:rPr lang="en-GB" sz="1400" b="1" i="1" dirty="0">
                <a:latin typeface="Courier New" panose="02070309020205020404" pitchFamily="49" charset="0"/>
                <a:cs typeface="Courier New" panose="02070309020205020404" pitchFamily="49" charset="0"/>
              </a:rPr>
              <a:t>s</a:t>
            </a:r>
            <a:r>
              <a:rPr lang="en-GB" sz="1400" b="1" i="1" baseline="-25000" dirty="0">
                <a:latin typeface="Courier New" panose="02070309020205020404" pitchFamily="49" charset="0"/>
                <a:cs typeface="Courier New" panose="02070309020205020404" pitchFamily="49" charset="0"/>
              </a:rPr>
              <a:t>0</a:t>
            </a:r>
            <a:r>
              <a:rPr lang="en-GB" sz="1400" b="1" dirty="0">
                <a:latin typeface="Courier New" panose="02070309020205020404" pitchFamily="49" charset="0"/>
                <a:cs typeface="Courier New" panose="02070309020205020404" pitchFamily="49" charset="0"/>
              </a:rPr>
              <a:t>,</a:t>
            </a:r>
            <a:r>
              <a:rPr lang="en-GB" sz="1400" b="1" i="1" dirty="0">
                <a:latin typeface="Courier New" panose="02070309020205020404" pitchFamily="49" charset="0"/>
                <a:cs typeface="Courier New" panose="02070309020205020404" pitchFamily="49" charset="0"/>
              </a:rPr>
              <a:t>g</a:t>
            </a:r>
            <a:r>
              <a:rPr lang="en-GB" sz="1400" b="1" dirty="0">
                <a:latin typeface="Courier New" panose="02070309020205020404" pitchFamily="49" charset="0"/>
                <a:cs typeface="Courier New" panose="02070309020205020404" pitchFamily="49" charset="0"/>
              </a:rPr>
              <a:t>)</a:t>
            </a:r>
          </a:p>
          <a:p>
            <a:pPr>
              <a:tabLst>
                <a:tab pos="354013" algn="l"/>
                <a:tab pos="3594100" algn="l"/>
              </a:tabLst>
            </a:pPr>
            <a:r>
              <a:rPr lang="en-GB" sz="1400" dirty="0">
                <a:latin typeface="Courier New" panose="02070309020205020404" pitchFamily="49" charset="0"/>
                <a:cs typeface="Courier New" panose="02070309020205020404" pitchFamily="49" charset="0"/>
              </a:rPr>
              <a:t>	𝜋 ← ⟨⟩</a:t>
            </a:r>
          </a:p>
          <a:p>
            <a:pPr>
              <a:tabLst>
                <a:tab pos="354013"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loop</a:t>
            </a:r>
          </a:p>
          <a:p>
            <a:pPr>
              <a:tabLst>
                <a:tab pos="354013" algn="l"/>
                <a:tab pos="709613"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if</a:t>
            </a: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s</a:t>
            </a:r>
            <a:r>
              <a:rPr lang="en-GB" sz="1400" i="1" baseline="-25000" dirty="0">
                <a:latin typeface="Courier New" panose="02070309020205020404" pitchFamily="49" charset="0"/>
                <a:cs typeface="Courier New" panose="02070309020205020404" pitchFamily="49" charset="0"/>
              </a:rPr>
              <a:t>0</a:t>
            </a:r>
            <a:r>
              <a:rPr lang="en-GB" sz="1400" dirty="0">
                <a:latin typeface="Courier New" panose="02070309020205020404" pitchFamily="49" charset="0"/>
                <a:cs typeface="Courier New" panose="02070309020205020404" pitchFamily="49" charset="0"/>
              </a:rPr>
              <a:t> satisfies </a:t>
            </a:r>
            <a:r>
              <a:rPr lang="en-GB" sz="1400" i="1" dirty="0">
                <a:latin typeface="Courier New" panose="02070309020205020404" pitchFamily="49" charset="0"/>
                <a:cs typeface="Courier New" panose="02070309020205020404" pitchFamily="49" charset="0"/>
              </a:rPr>
              <a:t>g</a:t>
            </a: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then</a:t>
            </a:r>
          </a:p>
          <a:p>
            <a:pPr>
              <a:tabLst>
                <a:tab pos="354013" algn="l"/>
                <a:tab pos="709613" algn="l"/>
                <a:tab pos="1065213"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return</a:t>
            </a:r>
            <a:r>
              <a:rPr lang="en-GB" sz="1400" dirty="0">
                <a:latin typeface="Courier New" panose="02070309020205020404" pitchFamily="49" charset="0"/>
                <a:cs typeface="Courier New" panose="02070309020205020404" pitchFamily="49" charset="0"/>
              </a:rPr>
              <a:t> 𝜋</a:t>
            </a:r>
          </a:p>
          <a:p>
            <a:pPr>
              <a:tabLst>
                <a:tab pos="354013" algn="l"/>
                <a:tab pos="709613" algn="l"/>
                <a:tab pos="1065213" algn="l"/>
              </a:tabLst>
            </a:pP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A</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a,</a:t>
            </a:r>
            <a:r>
              <a:rPr lang="en-GB" sz="1400" dirty="0">
                <a:latin typeface="Courier New" panose="02070309020205020404" pitchFamily="49" charset="0"/>
                <a:cs typeface="Courier New" panose="02070309020205020404" pitchFamily="49" charset="0"/>
              </a:rPr>
              <a:t>𝜃)| </a:t>
            </a:r>
            <a:r>
              <a:rPr lang="en-GB" sz="1400" i="1" dirty="0">
                <a:latin typeface="Courier New" panose="02070309020205020404" pitchFamily="49" charset="0"/>
                <a:cs typeface="Courier New" panose="02070309020205020404" pitchFamily="49" charset="0"/>
              </a:rPr>
              <a:t>a</a:t>
            </a:r>
            <a:r>
              <a:rPr lang="en-GB" sz="1400" dirty="0">
                <a:latin typeface="Courier New" panose="02070309020205020404" pitchFamily="49" charset="0"/>
                <a:cs typeface="Courier New" panose="02070309020205020404" pitchFamily="49" charset="0"/>
              </a:rPr>
              <a:t> is a standardisation of an action template in </a:t>
            </a:r>
            <a:r>
              <a:rPr lang="en-GB" sz="1400" b="1" dirty="0">
                <a:latin typeface="Courier New" panose="02070309020205020404" pitchFamily="49" charset="0"/>
                <a:cs typeface="Courier New" panose="02070309020205020404" pitchFamily="49" charset="0"/>
              </a:rPr>
              <a:t>𝒜, </a:t>
            </a:r>
          </a:p>
          <a:p>
            <a:pPr>
              <a:tabLst>
                <a:tab pos="354013" algn="l"/>
                <a:tab pos="709613" algn="l"/>
                <a:tab pos="1065213" algn="l"/>
                <a:tab pos="1416050" algn="l"/>
              </a:tabLst>
            </a:pPr>
            <a:r>
              <a:rPr lang="en-GB" sz="1400" b="1" i="1" dirty="0">
                <a:latin typeface="Courier New" panose="02070309020205020404" pitchFamily="49" charset="0"/>
                <a:cs typeface="Courier New" panose="02070309020205020404" pitchFamily="49" charset="0"/>
              </a:rPr>
              <a:t>				</a:t>
            </a:r>
            <a:r>
              <a:rPr lang="en-GB" sz="1400" dirty="0">
                <a:latin typeface="Courier New" panose="02070309020205020404" pitchFamily="49" charset="0"/>
                <a:cs typeface="Courier New" panose="02070309020205020404" pitchFamily="49" charset="0"/>
              </a:rPr>
              <a:t> 𝜃</a:t>
            </a:r>
            <a:r>
              <a:rPr lang="en-GB" sz="1400" i="1" dirty="0">
                <a:latin typeface="Courier New" panose="02070309020205020404" pitchFamily="49" charset="0"/>
                <a:cs typeface="Courier New" panose="02070309020205020404" pitchFamily="49" charset="0"/>
              </a:rPr>
              <a:t> is an </a:t>
            </a:r>
            <a:r>
              <a:rPr lang="en-GB" sz="1400" i="1" dirty="0" err="1">
                <a:latin typeface="Courier New" panose="02070309020205020404" pitchFamily="49" charset="0"/>
                <a:cs typeface="Courier New" panose="02070309020205020404" pitchFamily="49" charset="0"/>
              </a:rPr>
              <a:t>mgu</a:t>
            </a:r>
            <a:r>
              <a:rPr lang="en-GB" sz="1400" i="1" dirty="0">
                <a:latin typeface="Courier New" panose="02070309020205020404" pitchFamily="49" charset="0"/>
                <a:cs typeface="Courier New" panose="02070309020205020404" pitchFamily="49" charset="0"/>
              </a:rPr>
              <a:t> for an atom</a:t>
            </a:r>
            <a:r>
              <a:rPr lang="en-GB" sz="1400" dirty="0">
                <a:latin typeface="Courier New" panose="02070309020205020404" pitchFamily="49" charset="0"/>
                <a:cs typeface="Courier New" panose="02070309020205020404" pitchFamily="49" charset="0"/>
              </a:rPr>
              <a:t> of </a:t>
            </a:r>
            <a:r>
              <a:rPr lang="en-GB" sz="1400" i="1" dirty="0">
                <a:latin typeface="Courier New" panose="02070309020205020404" pitchFamily="49" charset="0"/>
                <a:cs typeface="Courier New" panose="02070309020205020404" pitchFamily="49" charset="0"/>
              </a:rPr>
              <a:t>g</a:t>
            </a:r>
            <a:r>
              <a:rPr lang="en-GB" sz="1400" dirty="0">
                <a:latin typeface="Courier New" panose="02070309020205020404" pitchFamily="49" charset="0"/>
                <a:cs typeface="Courier New" panose="02070309020205020404" pitchFamily="49" charset="0"/>
              </a:rPr>
              <a:t> and an atom of </a:t>
            </a:r>
            <a:r>
              <a:rPr lang="en-GB" sz="1400" i="1" dirty="0">
                <a:latin typeface="Courier New" panose="02070309020205020404" pitchFamily="49" charset="0"/>
                <a:cs typeface="Courier New" panose="02070309020205020404" pitchFamily="49" charset="0"/>
              </a:rPr>
              <a:t>eff</a:t>
            </a:r>
            <a:r>
              <a:rPr lang="en-GB" sz="1400" baseline="30000" dirty="0">
                <a:latin typeface="Courier New" panose="02070309020205020404" pitchFamily="49" charset="0"/>
                <a:cs typeface="Courier New" panose="02070309020205020404" pitchFamily="49" charset="0"/>
              </a:rPr>
              <a:t>+</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a</a:t>
            </a:r>
            <a:r>
              <a:rPr lang="en-GB" sz="1400" dirty="0">
                <a:latin typeface="Courier New" panose="02070309020205020404" pitchFamily="49" charset="0"/>
                <a:cs typeface="Courier New" panose="02070309020205020404" pitchFamily="49" charset="0"/>
              </a:rPr>
              <a:t>), and</a:t>
            </a:r>
          </a:p>
          <a:p>
            <a:pPr>
              <a:tabLst>
                <a:tab pos="354013" algn="l"/>
                <a:tab pos="709613" algn="l"/>
                <a:tab pos="1065213" algn="l"/>
                <a:tab pos="1416050" algn="l"/>
                <a:tab pos="1778000" algn="l"/>
              </a:tabLst>
            </a:pPr>
            <a:r>
              <a:rPr lang="en-GB" sz="1400" dirty="0">
                <a:latin typeface="Courier New" panose="02070309020205020404" pitchFamily="49" charset="0"/>
                <a:cs typeface="Courier New" panose="02070309020205020404" pitchFamily="49" charset="0"/>
              </a:rPr>
              <a:t>					𝛾</a:t>
            </a:r>
            <a:r>
              <a:rPr lang="en-GB" sz="1400" baseline="30000" dirty="0">
                <a:latin typeface="Courier New" panose="02070309020205020404" pitchFamily="49" charset="0"/>
                <a:cs typeface="Courier New" panose="02070309020205020404" pitchFamily="49" charset="0"/>
              </a:rPr>
              <a:t>-1</a:t>
            </a:r>
            <a:r>
              <a:rPr lang="en-GB" sz="1400" dirty="0">
                <a:latin typeface="Courier New" panose="02070309020205020404" pitchFamily="49" charset="0"/>
                <a:cs typeface="Courier New" panose="02070309020205020404" pitchFamily="49" charset="0"/>
              </a:rPr>
              <a:t>(𝜃</a:t>
            </a:r>
            <a:r>
              <a:rPr lang="en-GB" sz="1400" i="1" dirty="0">
                <a:latin typeface="Courier New" panose="02070309020205020404" pitchFamily="49" charset="0"/>
                <a:cs typeface="Courier New" panose="02070309020205020404" pitchFamily="49" charset="0"/>
              </a:rPr>
              <a:t>(g)</a:t>
            </a:r>
            <a:r>
              <a:rPr lang="en-GB" sz="1400" dirty="0">
                <a:latin typeface="Courier New" panose="02070309020205020404" pitchFamily="49" charset="0"/>
                <a:cs typeface="Courier New" panose="02070309020205020404" pitchFamily="49" charset="0"/>
              </a:rPr>
              <a:t>,𝜃</a:t>
            </a:r>
            <a:r>
              <a:rPr lang="en-GB" sz="1400" i="1" dirty="0">
                <a:latin typeface="Courier New" panose="02070309020205020404" pitchFamily="49" charset="0"/>
                <a:cs typeface="Courier New" panose="02070309020205020404" pitchFamily="49" charset="0"/>
              </a:rPr>
              <a:t>(a)</a:t>
            </a:r>
            <a:r>
              <a:rPr lang="en-GB" sz="1400" dirty="0">
                <a:latin typeface="Courier New" panose="02070309020205020404" pitchFamily="49" charset="0"/>
                <a:cs typeface="Courier New" panose="02070309020205020404" pitchFamily="49" charset="0"/>
              </a:rPr>
              <a:t>) is defined} </a:t>
            </a:r>
          </a:p>
          <a:p>
            <a:pPr>
              <a:tabLst>
                <a:tab pos="354013" algn="l"/>
                <a:tab pos="709613" algn="l"/>
                <a:tab pos="1065213"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if</a:t>
            </a: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A</a:t>
            </a:r>
            <a:r>
              <a:rPr lang="en-GB" sz="1400" dirty="0">
                <a:latin typeface="Courier New" panose="02070309020205020404" pitchFamily="49" charset="0"/>
                <a:cs typeface="Courier New" panose="02070309020205020404" pitchFamily="49" charset="0"/>
              </a:rPr>
              <a:t> = ∅ </a:t>
            </a:r>
            <a:r>
              <a:rPr lang="en-GB" sz="1400" b="1" dirty="0">
                <a:latin typeface="Courier New" panose="02070309020205020404" pitchFamily="49" charset="0"/>
                <a:cs typeface="Courier New" panose="02070309020205020404" pitchFamily="49" charset="0"/>
              </a:rPr>
              <a:t>then</a:t>
            </a:r>
            <a:r>
              <a:rPr lang="en-GB" sz="1400" dirty="0">
                <a:latin typeface="Courier New" panose="02070309020205020404" pitchFamily="49" charset="0"/>
                <a:cs typeface="Courier New" panose="02070309020205020404" pitchFamily="49" charset="0"/>
              </a:rPr>
              <a:t> </a:t>
            </a:r>
          </a:p>
          <a:p>
            <a:pPr>
              <a:tabLst>
                <a:tab pos="354013" algn="l"/>
                <a:tab pos="709613" algn="l"/>
                <a:tab pos="1065213"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return</a:t>
            </a:r>
            <a:r>
              <a:rPr lang="en-GB" sz="1400" dirty="0">
                <a:latin typeface="Courier New" panose="02070309020205020404" pitchFamily="49" charset="0"/>
                <a:cs typeface="Courier New" panose="02070309020205020404" pitchFamily="49" charset="0"/>
              </a:rPr>
              <a:t> failure</a:t>
            </a:r>
          </a:p>
          <a:p>
            <a:pPr>
              <a:tabLst>
                <a:tab pos="354013" algn="l"/>
                <a:tab pos="709613" algn="l"/>
                <a:tab pos="1065213" algn="l"/>
              </a:tabLst>
            </a:pPr>
            <a:r>
              <a:rPr lang="en-GB" sz="1400" dirty="0">
                <a:latin typeface="Courier New" panose="02070309020205020404" pitchFamily="49" charset="0"/>
                <a:cs typeface="Courier New" panose="02070309020205020404" pitchFamily="49" charset="0"/>
              </a:rPr>
              <a:t>		</a:t>
            </a:r>
            <a:r>
              <a:rPr lang="en-GB" sz="1400" dirty="0" err="1">
                <a:latin typeface="Courier New" panose="02070309020205020404" pitchFamily="49" charset="0"/>
                <a:cs typeface="Courier New" panose="02070309020205020404" pitchFamily="49" charset="0"/>
              </a:rPr>
              <a:t>nondeterministically</a:t>
            </a:r>
            <a:r>
              <a:rPr lang="en-GB" sz="1400" dirty="0">
                <a:latin typeface="Courier New" panose="02070309020205020404" pitchFamily="49" charset="0"/>
                <a:cs typeface="Courier New" panose="02070309020205020404" pitchFamily="49" charset="0"/>
              </a:rPr>
              <a:t> choose (</a:t>
            </a:r>
            <a:r>
              <a:rPr lang="en-GB" sz="1400" i="1" dirty="0">
                <a:latin typeface="Courier New" panose="02070309020205020404" pitchFamily="49" charset="0"/>
                <a:cs typeface="Courier New" panose="02070309020205020404" pitchFamily="49" charset="0"/>
              </a:rPr>
              <a:t>a,</a:t>
            </a:r>
            <a:r>
              <a:rPr lang="en-GB" sz="1400" dirty="0">
                <a:latin typeface="Courier New" panose="02070309020205020404" pitchFamily="49" charset="0"/>
                <a:cs typeface="Courier New" panose="02070309020205020404" pitchFamily="49" charset="0"/>
              </a:rPr>
              <a:t>𝜃</a:t>
            </a:r>
            <a:r>
              <a:rPr lang="en-GB" sz="1400" i="1" dirty="0">
                <a:latin typeface="Courier New" panose="02070309020205020404" pitchFamily="49" charset="0"/>
                <a:cs typeface="Courier New" panose="02070309020205020404" pitchFamily="49" charset="0"/>
              </a:rPr>
              <a:t>)</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A</a:t>
            </a:r>
          </a:p>
          <a:p>
            <a:pPr>
              <a:tabLst>
                <a:tab pos="354013" algn="l"/>
                <a:tab pos="709613" algn="l"/>
                <a:tab pos="1065213" algn="l"/>
              </a:tabLst>
            </a:pP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g</a:t>
            </a:r>
            <a:r>
              <a:rPr lang="en-GB" sz="1400" dirty="0">
                <a:latin typeface="Courier New" panose="02070309020205020404" pitchFamily="49" charset="0"/>
                <a:cs typeface="Courier New" panose="02070309020205020404" pitchFamily="49" charset="0"/>
              </a:rPr>
              <a:t> ← 𝛾 </a:t>
            </a:r>
            <a:r>
              <a:rPr lang="en-GB" sz="1400" baseline="30000" dirty="0">
                <a:latin typeface="Courier New" panose="02070309020205020404" pitchFamily="49" charset="0"/>
                <a:cs typeface="Courier New" panose="02070309020205020404" pitchFamily="49" charset="0"/>
              </a:rPr>
              <a:t>-1</a:t>
            </a:r>
            <a:r>
              <a:rPr lang="en-GB" sz="1400" dirty="0">
                <a:latin typeface="Courier New" panose="02070309020205020404" pitchFamily="49" charset="0"/>
                <a:cs typeface="Courier New" panose="02070309020205020404" pitchFamily="49" charset="0"/>
              </a:rPr>
              <a:t>(𝜃</a:t>
            </a:r>
            <a:r>
              <a:rPr lang="en-GB" sz="1400" i="1" dirty="0">
                <a:latin typeface="Courier New" panose="02070309020205020404" pitchFamily="49" charset="0"/>
                <a:cs typeface="Courier New" panose="02070309020205020404" pitchFamily="49" charset="0"/>
              </a:rPr>
              <a:t>(g)</a:t>
            </a:r>
            <a:r>
              <a:rPr lang="en-GB" sz="1400" dirty="0">
                <a:latin typeface="Courier New" panose="02070309020205020404" pitchFamily="49" charset="0"/>
                <a:cs typeface="Courier New" panose="02070309020205020404" pitchFamily="49" charset="0"/>
              </a:rPr>
              <a:t>,𝜃</a:t>
            </a:r>
            <a:r>
              <a:rPr lang="en-GB" sz="1400" i="1" dirty="0">
                <a:latin typeface="Courier New" panose="02070309020205020404" pitchFamily="49" charset="0"/>
                <a:cs typeface="Courier New" panose="02070309020205020404" pitchFamily="49" charset="0"/>
              </a:rPr>
              <a:t>(a)</a:t>
            </a:r>
            <a:r>
              <a:rPr lang="en-GB" sz="1400" dirty="0">
                <a:latin typeface="Courier New" panose="02070309020205020404" pitchFamily="49" charset="0"/>
                <a:cs typeface="Courier New" panose="02070309020205020404" pitchFamily="49" charset="0"/>
              </a:rPr>
              <a:t>), 𝜋 ← </a:t>
            </a:r>
            <a:r>
              <a:rPr lang="en-GB" sz="1400" i="1" dirty="0">
                <a:latin typeface="Courier New" panose="02070309020205020404" pitchFamily="49" charset="0"/>
                <a:cs typeface="Courier New" panose="02070309020205020404" pitchFamily="49" charset="0"/>
              </a:rPr>
              <a:t>a</a:t>
            </a:r>
            <a:r>
              <a:rPr lang="en-GB" sz="1400" dirty="0">
                <a:latin typeface="Courier New" panose="02070309020205020404" pitchFamily="49" charset="0"/>
                <a:cs typeface="Courier New" panose="02070309020205020404" pitchFamily="49" charset="0"/>
              </a:rPr>
              <a:t>.𝜋</a:t>
            </a:r>
          </a:p>
        </p:txBody>
      </p:sp>
    </p:spTree>
    <p:extLst>
      <p:ext uri="{BB962C8B-B14F-4D97-AF65-F5344CB8AC3E}">
        <p14:creationId xmlns:p14="http://schemas.microsoft.com/office/powerpoint/2010/main" val="699871844"/>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82ABEA-69CD-EF48-8A8A-7E13302649ED}"/>
              </a:ext>
            </a:extLst>
          </p:cNvPr>
          <p:cNvSpPr>
            <a:spLocks noGrp="1"/>
          </p:cNvSpPr>
          <p:nvPr>
            <p:ph type="title"/>
          </p:nvPr>
        </p:nvSpPr>
        <p:spPr/>
        <p:txBody>
          <a:bodyPr/>
          <a:lstStyle/>
          <a:p>
            <a:r>
              <a:rPr lang="en-GB" dirty="0"/>
              <a:t>Intermediate Summary</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49053DD-C90D-2341-8E91-B83FB64AC3D1}"/>
                  </a:ext>
                </a:extLst>
              </p:cNvPr>
              <p:cNvSpPr>
                <a:spLocks noGrp="1"/>
              </p:cNvSpPr>
              <p:nvPr>
                <p:ph idx="1"/>
              </p:nvPr>
            </p:nvSpPr>
            <p:spPr/>
            <p:txBody>
              <a:bodyPr/>
              <a:lstStyle/>
              <a:p>
                <a:r>
                  <a:rPr lang="en-GB" dirty="0"/>
                  <a:t>Backward State-space Search</a:t>
                </a:r>
              </a:p>
              <a:p>
                <a:pPr lvl="1"/>
                <a:r>
                  <a:rPr lang="en-GB" dirty="0"/>
                  <a:t>Relevance, inverse state transition </a:t>
                </a:r>
                <a14:m>
                  <m:oMath xmlns:m="http://schemas.openxmlformats.org/officeDocument/2006/math">
                    <m:sSup>
                      <m:sSupPr>
                        <m:ctrlPr>
                          <a:rPr lang="en-GB" i="1" smtClean="0">
                            <a:latin typeface="Cambria Math" panose="02040503050406030204" pitchFamily="18" charset="0"/>
                            <a:ea typeface="Cambria Math" panose="02040503050406030204" pitchFamily="18" charset="0"/>
                          </a:rPr>
                        </m:ctrlPr>
                      </m:sSupPr>
                      <m:e>
                        <m:r>
                          <a:rPr lang="en-GB" i="1" smtClean="0">
                            <a:latin typeface="Cambria Math" panose="02040503050406030204" pitchFamily="18" charset="0"/>
                            <a:ea typeface="Cambria Math" panose="02040503050406030204" pitchFamily="18" charset="0"/>
                          </a:rPr>
                          <m:t>𝛾</m:t>
                        </m:r>
                      </m:e>
                      <m:sup>
                        <m:r>
                          <a:rPr lang="de-DE" b="0" i="1" smtClean="0">
                            <a:latin typeface="Cambria Math" panose="02040503050406030204" pitchFamily="18" charset="0"/>
                            <a:ea typeface="Cambria Math" panose="02040503050406030204" pitchFamily="18" charset="0"/>
                          </a:rPr>
                          <m:t>−1</m:t>
                        </m:r>
                      </m:sup>
                    </m:sSup>
                  </m:oMath>
                </a14:m>
                <a:endParaRPr lang="en-GB" dirty="0"/>
              </a:p>
              <a:p>
                <a:pPr lvl="1"/>
                <a:r>
                  <a:rPr lang="en-GB" dirty="0"/>
                  <a:t>Backward search, cycle checking</a:t>
                </a:r>
              </a:p>
              <a:p>
                <a:pPr lvl="1"/>
                <a:r>
                  <a:rPr lang="en-GB" dirty="0"/>
                  <a:t>Lifted backward search (briefly)</a:t>
                </a:r>
              </a:p>
            </p:txBody>
          </p:sp>
        </mc:Choice>
        <mc:Fallback xmlns="">
          <p:sp>
            <p:nvSpPr>
              <p:cNvPr id="3" name="Content Placeholder 2">
                <a:extLst>
                  <a:ext uri="{FF2B5EF4-FFF2-40B4-BE49-F238E27FC236}">
                    <a16:creationId xmlns:a16="http://schemas.microsoft.com/office/drawing/2014/main" id="{D49053DD-C90D-2341-8E91-B83FB64AC3D1}"/>
                  </a:ext>
                </a:extLst>
              </p:cNvPr>
              <p:cNvSpPr>
                <a:spLocks noGrp="1" noRot="1" noChangeAspect="1" noMove="1" noResize="1" noEditPoints="1" noAdjustHandles="1" noChangeArrowheads="1" noChangeShapeType="1" noTextEdit="1"/>
              </p:cNvSpPr>
              <p:nvPr>
                <p:ph idx="1"/>
              </p:nvPr>
            </p:nvSpPr>
            <p:spPr>
              <a:blipFill>
                <a:blip r:embed="rId2"/>
                <a:stretch>
                  <a:fillRect l="-1447" t="-1768"/>
                </a:stretch>
              </a:blipFill>
            </p:spPr>
            <p:txBody>
              <a:bodyPr/>
              <a:lstStyle/>
              <a:p>
                <a:r>
                  <a:rPr lang="en-GB">
                    <a:noFill/>
                  </a:rPr>
                  <a:t> </a:t>
                </a:r>
              </a:p>
            </p:txBody>
          </p:sp>
        </mc:Fallback>
      </mc:AlternateContent>
      <p:sp>
        <p:nvSpPr>
          <p:cNvPr id="5" name="Date Placeholder 4">
            <a:extLst>
              <a:ext uri="{FF2B5EF4-FFF2-40B4-BE49-F238E27FC236}">
                <a16:creationId xmlns:a16="http://schemas.microsoft.com/office/drawing/2014/main" id="{AE9CF33D-6640-064B-B36B-948313A36B70}"/>
              </a:ext>
            </a:extLst>
          </p:cNvPr>
          <p:cNvSpPr>
            <a:spLocks noGrp="1"/>
          </p:cNvSpPr>
          <p:nvPr>
            <p:ph type="dt" sz="half" idx="2"/>
          </p:nvPr>
        </p:nvSpPr>
        <p:spPr/>
        <p:txBody>
          <a:bodyPr/>
          <a:lstStyle/>
          <a:p>
            <a:r>
              <a:rPr lang="de-DE"/>
              <a:t>Deterministic</a:t>
            </a:r>
            <a:endParaRPr lang="de-DE" dirty="0"/>
          </a:p>
        </p:txBody>
      </p:sp>
      <p:sp>
        <p:nvSpPr>
          <p:cNvPr id="6" name="Footer Placeholder 5">
            <a:extLst>
              <a:ext uri="{FF2B5EF4-FFF2-40B4-BE49-F238E27FC236}">
                <a16:creationId xmlns:a16="http://schemas.microsoft.com/office/drawing/2014/main" id="{B116BA5D-6F9E-1C34-03DA-625991217690}"/>
              </a:ext>
            </a:extLst>
          </p:cNvPr>
          <p:cNvSpPr>
            <a:spLocks noGrp="1"/>
          </p:cNvSpPr>
          <p:nvPr>
            <p:ph type="ftr" sz="quarter" idx="3"/>
          </p:nvPr>
        </p:nvSpPr>
        <p:spPr/>
        <p:txBody>
          <a:bodyPr/>
          <a:lstStyle/>
          <a:p>
            <a:r>
              <a:rPr lang="en-GB"/>
              <a:t>T. Braun - APA</a:t>
            </a:r>
          </a:p>
        </p:txBody>
      </p:sp>
      <p:sp>
        <p:nvSpPr>
          <p:cNvPr id="4" name="Slide Number Placeholder 3">
            <a:extLst>
              <a:ext uri="{FF2B5EF4-FFF2-40B4-BE49-F238E27FC236}">
                <a16:creationId xmlns:a16="http://schemas.microsoft.com/office/drawing/2014/main" id="{24CE1BCE-9762-F94B-9270-4899A995A72B}"/>
              </a:ext>
            </a:extLst>
          </p:cNvPr>
          <p:cNvSpPr>
            <a:spLocks noGrp="1"/>
          </p:cNvSpPr>
          <p:nvPr>
            <p:ph type="sldNum" sz="quarter" idx="4"/>
          </p:nvPr>
        </p:nvSpPr>
        <p:spPr/>
        <p:txBody>
          <a:bodyPr/>
          <a:lstStyle/>
          <a:p>
            <a:fld id="{67C9959E-8E6B-B04C-9955-EA096F41CA7A}" type="slidenum">
              <a:rPr lang="en-GB" smtClean="0"/>
              <a:t>138</a:t>
            </a:fld>
            <a:endParaRPr lang="en-GB"/>
          </a:p>
        </p:txBody>
      </p:sp>
    </p:spTree>
    <p:extLst>
      <p:ext uri="{BB962C8B-B14F-4D97-AF65-F5344CB8AC3E}">
        <p14:creationId xmlns:p14="http://schemas.microsoft.com/office/powerpoint/2010/main" val="192851376"/>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 per the Book</a:t>
            </a:r>
          </a:p>
        </p:txBody>
      </p:sp>
      <p:sp>
        <p:nvSpPr>
          <p:cNvPr id="3" name="Content Placeholder 2"/>
          <p:cNvSpPr>
            <a:spLocks noGrp="1"/>
          </p:cNvSpPr>
          <p:nvPr>
            <p:ph idx="1"/>
          </p:nvPr>
        </p:nvSpPr>
        <p:spPr/>
        <p:txBody>
          <a:bodyPr numCol="2">
            <a:normAutofit/>
          </a:bodyPr>
          <a:lstStyle/>
          <a:p>
            <a:pPr marL="0" indent="0">
              <a:buNone/>
              <a:tabLst>
                <a:tab pos="449263" algn="l"/>
              </a:tabLst>
            </a:pPr>
            <a:r>
              <a:rPr lang="en-US" dirty="0"/>
              <a:t>2.1 </a:t>
            </a:r>
            <a:r>
              <a:rPr lang="en-US" i="1" dirty="0"/>
              <a:t>State-variable representation</a:t>
            </a:r>
          </a:p>
          <a:p>
            <a:pPr lvl="1"/>
            <a:r>
              <a:rPr lang="en-US" dirty="0"/>
              <a:t>State = {values of variables}; action = changes to those values</a:t>
            </a:r>
          </a:p>
          <a:p>
            <a:pPr marL="0" indent="0">
              <a:buNone/>
              <a:tabLst>
                <a:tab pos="449263" algn="l"/>
              </a:tabLst>
            </a:pPr>
            <a:r>
              <a:rPr lang="en-US" dirty="0"/>
              <a:t>2.2 </a:t>
            </a:r>
            <a:r>
              <a:rPr lang="en-US" i="1" dirty="0"/>
              <a:t>Forward state-space search</a:t>
            </a:r>
          </a:p>
          <a:p>
            <a:pPr lvl="1"/>
            <a:r>
              <a:rPr lang="en-US" dirty="0"/>
              <a:t>Start at initial state, look for sequence of actions that achieve goal</a:t>
            </a:r>
          </a:p>
          <a:p>
            <a:pPr marL="0" indent="0">
              <a:buNone/>
              <a:tabLst>
                <a:tab pos="449263" algn="l"/>
              </a:tabLst>
            </a:pPr>
            <a:r>
              <a:rPr lang="en-US" dirty="0"/>
              <a:t>2.3 </a:t>
            </a:r>
            <a:r>
              <a:rPr lang="en-US" i="1" dirty="0"/>
              <a:t>Heuristic functions</a:t>
            </a:r>
          </a:p>
          <a:p>
            <a:pPr lvl="1"/>
            <a:r>
              <a:rPr lang="en-US" dirty="0"/>
              <a:t>How to guide a forward state-space search</a:t>
            </a:r>
          </a:p>
          <a:p>
            <a:pPr lvl="1"/>
            <a:endParaRPr lang="en-US" dirty="0"/>
          </a:p>
          <a:p>
            <a:pPr lvl="1"/>
            <a:endParaRPr lang="en-US" dirty="0"/>
          </a:p>
          <a:p>
            <a:pPr lvl="1"/>
            <a:endParaRPr lang="en-US" dirty="0"/>
          </a:p>
          <a:p>
            <a:pPr marL="0" indent="0">
              <a:buNone/>
              <a:tabLst>
                <a:tab pos="449263" algn="l"/>
              </a:tabLst>
            </a:pPr>
            <a:r>
              <a:rPr lang="en-US" dirty="0"/>
              <a:t>2.6 </a:t>
            </a:r>
            <a:r>
              <a:rPr lang="en-US" i="1" dirty="0"/>
              <a:t>Incorporating planning into an actor</a:t>
            </a:r>
          </a:p>
          <a:p>
            <a:pPr lvl="1"/>
            <a:r>
              <a:rPr lang="en-US" dirty="0"/>
              <a:t>Online lookahead, unexpected events</a:t>
            </a:r>
          </a:p>
          <a:p>
            <a:pPr marL="0" indent="0">
              <a:buNone/>
              <a:tabLst>
                <a:tab pos="449263" algn="l"/>
              </a:tabLst>
            </a:pPr>
            <a:r>
              <a:rPr lang="en-US" dirty="0"/>
              <a:t>2.4 </a:t>
            </a:r>
            <a:r>
              <a:rPr lang="en-US" i="1" dirty="0"/>
              <a:t>Backward search</a:t>
            </a:r>
          </a:p>
          <a:p>
            <a:pPr lvl="1"/>
            <a:r>
              <a:rPr lang="en-US" dirty="0"/>
              <a:t>Start at goal state, go backwards toward initial state</a:t>
            </a:r>
          </a:p>
          <a:p>
            <a:pPr marL="0" indent="0">
              <a:buNone/>
              <a:tabLst>
                <a:tab pos="449263" algn="l"/>
              </a:tabLst>
            </a:pPr>
            <a:r>
              <a:rPr lang="en-US" b="1" dirty="0">
                <a:solidFill>
                  <a:schemeClr val="accent1"/>
                </a:solidFill>
              </a:rPr>
              <a:t>2.5 </a:t>
            </a:r>
            <a:r>
              <a:rPr lang="en-US" b="1" i="1" dirty="0">
                <a:solidFill>
                  <a:schemeClr val="accent1"/>
                </a:solidFill>
              </a:rPr>
              <a:t>Plan-space search</a:t>
            </a:r>
          </a:p>
          <a:p>
            <a:pPr lvl="1"/>
            <a:r>
              <a:rPr lang="en-US" dirty="0">
                <a:solidFill>
                  <a:schemeClr val="accent1"/>
                </a:solidFill>
              </a:rPr>
              <a:t>Start with incomplete plan for getting from initial state to goal state, make transformations to fix flaws in the plan</a:t>
            </a:r>
          </a:p>
        </p:txBody>
      </p:sp>
      <p:sp>
        <p:nvSpPr>
          <p:cNvPr id="5" name="Date Placeholder 4">
            <a:extLst>
              <a:ext uri="{FF2B5EF4-FFF2-40B4-BE49-F238E27FC236}">
                <a16:creationId xmlns:a16="http://schemas.microsoft.com/office/drawing/2014/main" id="{5ADBB859-E440-5849-9766-74B6830DA9D3}"/>
              </a:ext>
            </a:extLst>
          </p:cNvPr>
          <p:cNvSpPr>
            <a:spLocks noGrp="1"/>
          </p:cNvSpPr>
          <p:nvPr>
            <p:ph type="dt" sz="half" idx="2"/>
          </p:nvPr>
        </p:nvSpPr>
        <p:spPr/>
        <p:txBody>
          <a:bodyPr/>
          <a:lstStyle/>
          <a:p>
            <a:r>
              <a:rPr lang="de-DE"/>
              <a:t>Deterministic</a:t>
            </a:r>
            <a:endParaRPr lang="de-DE" dirty="0"/>
          </a:p>
        </p:txBody>
      </p:sp>
      <p:sp>
        <p:nvSpPr>
          <p:cNvPr id="6" name="Footer Placeholder 5">
            <a:extLst>
              <a:ext uri="{FF2B5EF4-FFF2-40B4-BE49-F238E27FC236}">
                <a16:creationId xmlns:a16="http://schemas.microsoft.com/office/drawing/2014/main" id="{99161342-1221-DAFD-74C7-C848A7C156EB}"/>
              </a:ext>
            </a:extLst>
          </p:cNvPr>
          <p:cNvSpPr>
            <a:spLocks noGrp="1"/>
          </p:cNvSpPr>
          <p:nvPr>
            <p:ph type="ftr" sz="quarter" idx="3"/>
          </p:nvPr>
        </p:nvSpPr>
        <p:spPr/>
        <p:txBody>
          <a:bodyPr/>
          <a:lstStyle/>
          <a:p>
            <a:r>
              <a:rPr lang="en-GB"/>
              <a:t>T. Braun - APA</a:t>
            </a:r>
          </a:p>
        </p:txBody>
      </p:sp>
      <p:sp>
        <p:nvSpPr>
          <p:cNvPr id="4" name="Slide Number Placeholder 3">
            <a:extLst>
              <a:ext uri="{FF2B5EF4-FFF2-40B4-BE49-F238E27FC236}">
                <a16:creationId xmlns:a16="http://schemas.microsoft.com/office/drawing/2014/main" id="{C0111836-268A-AA4F-A437-B3723C132983}"/>
              </a:ext>
            </a:extLst>
          </p:cNvPr>
          <p:cNvSpPr>
            <a:spLocks noGrp="1"/>
          </p:cNvSpPr>
          <p:nvPr>
            <p:ph type="sldNum" sz="quarter" idx="4"/>
          </p:nvPr>
        </p:nvSpPr>
        <p:spPr/>
        <p:txBody>
          <a:bodyPr/>
          <a:lstStyle/>
          <a:p>
            <a:fld id="{67C9959E-8E6B-B04C-9955-EA096F41CA7A}" type="slidenum">
              <a:rPr lang="en-GB" smtClean="0"/>
              <a:t>139</a:t>
            </a:fld>
            <a:endParaRPr lang="en-GB"/>
          </a:p>
        </p:txBody>
      </p:sp>
    </p:spTree>
    <p:extLst>
      <p:ext uri="{BB962C8B-B14F-4D97-AF65-F5344CB8AC3E}">
        <p14:creationId xmlns:p14="http://schemas.microsoft.com/office/powerpoint/2010/main" val="14075751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Varying Properties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a:bodyPr>
              <a:lstStyle/>
              <a:p>
                <a:pPr>
                  <a:tabLst>
                    <a:tab pos="681038" algn="l"/>
                    <a:tab pos="1373188" algn="l"/>
                    <a:tab pos="2514600" algn="l"/>
                  </a:tabLst>
                </a:pPr>
                <a:r>
                  <a:rPr lang="en-US" dirty="0">
                    <a:solidFill>
                      <a:schemeClr val="accent1"/>
                    </a:solidFill>
                  </a:rPr>
                  <a:t>Varying</a:t>
                </a:r>
                <a:r>
                  <a:rPr lang="en-US" dirty="0"/>
                  <a:t> </a:t>
                </a:r>
                <a:r>
                  <a:rPr lang="en-US" dirty="0">
                    <a:solidFill>
                      <a:schemeClr val="tx1"/>
                    </a:solidFill>
                  </a:rPr>
                  <a:t>property </a:t>
                </a:r>
                <a14:m>
                  <m:oMath xmlns:m="http://schemas.openxmlformats.org/officeDocument/2006/math">
                    <m:r>
                      <a:rPr lang="en-US" i="1" dirty="0" smtClean="0">
                        <a:solidFill>
                          <a:schemeClr val="tx1"/>
                        </a:solidFill>
                        <a:latin typeface="Cambria Math" panose="02040503050406030204" pitchFamily="18" charset="0"/>
                      </a:rPr>
                      <m:t>𝑥</m:t>
                    </m:r>
                  </m:oMath>
                </a14:m>
                <a:r>
                  <a:rPr lang="en-US" dirty="0">
                    <a:solidFill>
                      <a:schemeClr val="tx1"/>
                    </a:solidFill>
                  </a:rPr>
                  <a:t> (or </a:t>
                </a:r>
                <a:r>
                  <a:rPr lang="en-US" i="1" dirty="0">
                    <a:solidFill>
                      <a:schemeClr val="tx1"/>
                    </a:solidFill>
                  </a:rPr>
                  <a:t>fluent</a:t>
                </a:r>
                <a:r>
                  <a:rPr lang="en-US" dirty="0">
                    <a:solidFill>
                      <a:schemeClr val="tx1"/>
                    </a:solidFill>
                  </a:rPr>
                  <a:t>)</a:t>
                </a:r>
              </a:p>
              <a:p>
                <a:pPr lvl="1">
                  <a:tabLst>
                    <a:tab pos="681038" algn="l"/>
                    <a:tab pos="1373188" algn="l"/>
                    <a:tab pos="2514600" algn="l"/>
                  </a:tabLst>
                </a:pPr>
                <a:r>
                  <a:rPr lang="en-US" dirty="0">
                    <a:solidFill>
                      <a:schemeClr val="tx1"/>
                    </a:solidFill>
                  </a:rPr>
                  <a:t>May differ in different states</a:t>
                </a:r>
              </a:p>
              <a:p>
                <a:pPr lvl="1">
                  <a:tabLst>
                    <a:tab pos="681038" algn="l"/>
                    <a:tab pos="1373188" algn="l"/>
                    <a:tab pos="2514600" algn="l"/>
                  </a:tabLst>
                </a:pPr>
                <a:r>
                  <a:rPr lang="en-US" dirty="0">
                    <a:solidFill>
                      <a:schemeClr val="tx1"/>
                    </a:solidFill>
                  </a:rPr>
                  <a:t>Represent it using a</a:t>
                </a:r>
                <a:r>
                  <a:rPr lang="en-US" dirty="0"/>
                  <a:t> </a:t>
                </a:r>
                <a:r>
                  <a:rPr lang="en-US" dirty="0">
                    <a:solidFill>
                      <a:schemeClr val="accent1"/>
                    </a:solidFill>
                  </a:rPr>
                  <a:t>state variable</a:t>
                </a:r>
                <a:r>
                  <a:rPr lang="en-US" dirty="0"/>
                  <a:t> </a:t>
                </a:r>
                <a:r>
                  <a:rPr lang="en-US" dirty="0">
                    <a:solidFill>
                      <a:schemeClr val="tx1"/>
                    </a:solidFill>
                  </a:rPr>
                  <a:t>to assign a value to</a:t>
                </a:r>
                <a:endParaRPr lang="en-US" baseline="-25000" dirty="0">
                  <a:solidFill>
                    <a:schemeClr val="tx1"/>
                  </a:solidFill>
                </a:endParaRPr>
              </a:p>
              <a:p>
                <a:pPr>
                  <a:tabLst>
                    <a:tab pos="681038" algn="l"/>
                    <a:tab pos="1373188" algn="l"/>
                    <a:tab pos="2514600" algn="l"/>
                  </a:tabLst>
                </a:pPr>
                <a:r>
                  <a:rPr lang="en-US" dirty="0">
                    <a:solidFill>
                      <a:schemeClr val="tx1"/>
                    </a:solidFill>
                  </a:rPr>
                  <a:t>Set of state variables </a:t>
                </a:r>
                <a14:m>
                  <m:oMath xmlns:m="http://schemas.openxmlformats.org/officeDocument/2006/math">
                    <m:r>
                      <a:rPr lang="en-US" i="1" dirty="0" smtClean="0">
                        <a:solidFill>
                          <a:schemeClr val="tx1"/>
                        </a:solidFill>
                        <a:latin typeface="Cambria Math" panose="02040503050406030204" pitchFamily="18" charset="0"/>
                      </a:rPr>
                      <m:t>𝑋</m:t>
                    </m:r>
                    <m:r>
                      <a:rPr lang="en-US" i="1" dirty="0" smtClean="0">
                        <a:solidFill>
                          <a:schemeClr val="tx1"/>
                        </a:solidFill>
                        <a:latin typeface="Cambria Math" panose="02040503050406030204" pitchFamily="18" charset="0"/>
                      </a:rPr>
                      <m:t> = {</m:t>
                    </m:r>
                    <m:r>
                      <a:rPr lang="en-US" i="1" dirty="0" err="1">
                        <a:solidFill>
                          <a:schemeClr val="tx1"/>
                        </a:solidFill>
                        <a:latin typeface="Cambria Math" panose="02040503050406030204" pitchFamily="18" charset="0"/>
                      </a:rPr>
                      <m:t>𝑙𝑜𝑐</m:t>
                    </m:r>
                    <m:r>
                      <a:rPr lang="en-US" i="1" dirty="0">
                        <a:solidFill>
                          <a:schemeClr val="tx1"/>
                        </a:solidFill>
                        <a:latin typeface="Cambria Math" panose="02040503050406030204" pitchFamily="18" charset="0"/>
                      </a:rPr>
                      <m:t>(</m:t>
                    </m:r>
                    <m:r>
                      <a:rPr lang="en-US" i="1" dirty="0">
                        <a:solidFill>
                          <a:schemeClr val="tx1"/>
                        </a:solidFill>
                        <a:latin typeface="Cambria Math" panose="02040503050406030204" pitchFamily="18" charset="0"/>
                      </a:rPr>
                      <m:t>𝑟</m:t>
                    </m:r>
                    <m:r>
                      <a:rPr lang="en-US" i="1" dirty="0">
                        <a:solidFill>
                          <a:schemeClr val="tx1"/>
                        </a:solidFill>
                        <a:latin typeface="Cambria Math" panose="02040503050406030204" pitchFamily="18" charset="0"/>
                      </a:rPr>
                      <m:t>1), </m:t>
                    </m:r>
                    <m:r>
                      <a:rPr lang="en-US" i="1" dirty="0" err="1">
                        <a:solidFill>
                          <a:schemeClr val="tx1"/>
                        </a:solidFill>
                        <a:latin typeface="Cambria Math" panose="02040503050406030204" pitchFamily="18" charset="0"/>
                      </a:rPr>
                      <m:t>𝑙𝑜𝑐</m:t>
                    </m:r>
                    <m:r>
                      <a:rPr lang="en-US" i="1" dirty="0">
                        <a:solidFill>
                          <a:schemeClr val="tx1"/>
                        </a:solidFill>
                        <a:latin typeface="Cambria Math" panose="02040503050406030204" pitchFamily="18" charset="0"/>
                      </a:rPr>
                      <m:t>(</m:t>
                    </m:r>
                    <m:r>
                      <a:rPr lang="en-US" i="1" dirty="0">
                        <a:solidFill>
                          <a:schemeClr val="tx1"/>
                        </a:solidFill>
                        <a:latin typeface="Cambria Math" panose="02040503050406030204" pitchFamily="18" charset="0"/>
                      </a:rPr>
                      <m:t>𝑟</m:t>
                    </m:r>
                    <m:r>
                      <a:rPr lang="en-US" i="1" dirty="0">
                        <a:solidFill>
                          <a:schemeClr val="tx1"/>
                        </a:solidFill>
                        <a:latin typeface="Cambria Math" panose="02040503050406030204" pitchFamily="18" charset="0"/>
                      </a:rPr>
                      <m:t>2), </m:t>
                    </m:r>
                    <m:r>
                      <a:rPr lang="en-US" i="1" dirty="0" err="1">
                        <a:solidFill>
                          <a:schemeClr val="tx1"/>
                        </a:solidFill>
                        <a:latin typeface="Cambria Math" panose="02040503050406030204" pitchFamily="18" charset="0"/>
                      </a:rPr>
                      <m:t>𝑙𝑜𝑐</m:t>
                    </m:r>
                    <m:r>
                      <a:rPr lang="en-US" i="1" dirty="0">
                        <a:solidFill>
                          <a:schemeClr val="tx1"/>
                        </a:solidFill>
                        <a:latin typeface="Cambria Math" panose="02040503050406030204" pitchFamily="18" charset="0"/>
                      </a:rPr>
                      <m:t>(</m:t>
                    </m:r>
                    <m:r>
                      <a:rPr lang="en-US" i="1" dirty="0">
                        <a:solidFill>
                          <a:schemeClr val="tx1"/>
                        </a:solidFill>
                        <a:latin typeface="Cambria Math" panose="02040503050406030204" pitchFamily="18" charset="0"/>
                      </a:rPr>
                      <m:t>𝑐</m:t>
                    </m:r>
                    <m:r>
                      <a:rPr lang="en-US" i="1" dirty="0">
                        <a:solidFill>
                          <a:schemeClr val="tx1"/>
                        </a:solidFill>
                        <a:latin typeface="Cambria Math" panose="02040503050406030204" pitchFamily="18" charset="0"/>
                      </a:rPr>
                      <m:t>1), </m:t>
                    </m:r>
                    <m:r>
                      <a:rPr lang="en-US" i="1" dirty="0" err="1">
                        <a:solidFill>
                          <a:schemeClr val="tx1"/>
                        </a:solidFill>
                        <a:latin typeface="Cambria Math" panose="02040503050406030204" pitchFamily="18" charset="0"/>
                      </a:rPr>
                      <m:t>𝑙𝑜𝑐</m:t>
                    </m:r>
                    <m:r>
                      <a:rPr lang="en-US" i="1" dirty="0">
                        <a:solidFill>
                          <a:schemeClr val="tx1"/>
                        </a:solidFill>
                        <a:latin typeface="Cambria Math" panose="02040503050406030204" pitchFamily="18" charset="0"/>
                      </a:rPr>
                      <m:t>(</m:t>
                    </m:r>
                    <m:r>
                      <a:rPr lang="en-US" i="1" dirty="0">
                        <a:solidFill>
                          <a:schemeClr val="tx1"/>
                        </a:solidFill>
                        <a:latin typeface="Cambria Math" panose="02040503050406030204" pitchFamily="18" charset="0"/>
                      </a:rPr>
                      <m:t>𝑐</m:t>
                    </m:r>
                    <m:r>
                      <a:rPr lang="en-US" i="1" dirty="0">
                        <a:solidFill>
                          <a:schemeClr val="tx1"/>
                        </a:solidFill>
                        <a:latin typeface="Cambria Math" panose="02040503050406030204" pitchFamily="18" charset="0"/>
                      </a:rPr>
                      <m:t>2), </m:t>
                    </m:r>
                    <m:r>
                      <a:rPr lang="en-US" i="1" dirty="0" smtClean="0">
                        <a:solidFill>
                          <a:schemeClr val="tx1"/>
                        </a:solidFill>
                        <a:latin typeface="Cambria Math" panose="02040503050406030204" pitchFamily="18" charset="0"/>
                      </a:rPr>
                      <m:t>𝑐𝑎𝑟𝑔𝑜</m:t>
                    </m:r>
                    <m:r>
                      <a:rPr lang="en-US" i="1" dirty="0">
                        <a:solidFill>
                          <a:schemeClr val="tx1"/>
                        </a:solidFill>
                        <a:latin typeface="Cambria Math" panose="02040503050406030204" pitchFamily="18" charset="0"/>
                      </a:rPr>
                      <m:t>(</m:t>
                    </m:r>
                    <m:r>
                      <a:rPr lang="en-US" i="1" dirty="0">
                        <a:solidFill>
                          <a:schemeClr val="tx1"/>
                        </a:solidFill>
                        <a:latin typeface="Cambria Math" panose="02040503050406030204" pitchFamily="18" charset="0"/>
                      </a:rPr>
                      <m:t>𝑟</m:t>
                    </m:r>
                    <m:r>
                      <a:rPr lang="en-US" i="1" dirty="0">
                        <a:solidFill>
                          <a:schemeClr val="tx1"/>
                        </a:solidFill>
                        <a:latin typeface="Cambria Math" panose="02040503050406030204" pitchFamily="18" charset="0"/>
                      </a:rPr>
                      <m:t>1), </m:t>
                    </m:r>
                    <m:r>
                      <a:rPr lang="en-US" i="1" dirty="0">
                        <a:solidFill>
                          <a:schemeClr val="tx1"/>
                        </a:solidFill>
                        <a:latin typeface="Cambria Math" panose="02040503050406030204" pitchFamily="18" charset="0"/>
                      </a:rPr>
                      <m:t>𝑐𝑎𝑟𝑔𝑜</m:t>
                    </m:r>
                    <m:r>
                      <a:rPr lang="en-US" i="1" dirty="0">
                        <a:solidFill>
                          <a:schemeClr val="tx1"/>
                        </a:solidFill>
                        <a:latin typeface="Cambria Math" panose="02040503050406030204" pitchFamily="18" charset="0"/>
                      </a:rPr>
                      <m:t>(</m:t>
                    </m:r>
                    <m:r>
                      <a:rPr lang="en-US" i="1" dirty="0">
                        <a:solidFill>
                          <a:schemeClr val="tx1"/>
                        </a:solidFill>
                        <a:latin typeface="Cambria Math" panose="02040503050406030204" pitchFamily="18" charset="0"/>
                      </a:rPr>
                      <m:t>𝑟</m:t>
                    </m:r>
                    <m:r>
                      <a:rPr lang="en-US" i="1" dirty="0">
                        <a:solidFill>
                          <a:schemeClr val="tx1"/>
                        </a:solidFill>
                        <a:latin typeface="Cambria Math" panose="02040503050406030204" pitchFamily="18" charset="0"/>
                      </a:rPr>
                      <m:t>2)}</m:t>
                    </m:r>
                  </m:oMath>
                </a14:m>
                <a:endParaRPr lang="en-US" i="1" baseline="-25000" dirty="0">
                  <a:solidFill>
                    <a:schemeClr val="tx1"/>
                  </a:solidFill>
                </a:endParaRPr>
              </a:p>
              <a:p>
                <a:pPr>
                  <a:tabLst>
                    <a:tab pos="681038" algn="l"/>
                    <a:tab pos="1373188" algn="l"/>
                    <a:tab pos="2514600" algn="l"/>
                  </a:tabLst>
                </a:pPr>
                <a:r>
                  <a:rPr lang="en-US" dirty="0">
                    <a:solidFill>
                      <a:schemeClr val="tx1"/>
                    </a:solidFill>
                  </a:rPr>
                  <a:t>Each state variable </a:t>
                </a:r>
                <a14:m>
                  <m:oMath xmlns:m="http://schemas.openxmlformats.org/officeDocument/2006/math">
                    <m:r>
                      <a:rPr lang="en-US" i="1" dirty="0" smtClean="0">
                        <a:solidFill>
                          <a:schemeClr val="tx1"/>
                        </a:solidFill>
                        <a:latin typeface="Cambria Math" panose="02040503050406030204" pitchFamily="18" charset="0"/>
                      </a:rPr>
                      <m:t>𝑥</m:t>
                    </m:r>
                    <m:r>
                      <a:rPr lang="en-US" i="1" dirty="0" smtClean="0">
                        <a:solidFill>
                          <a:schemeClr val="tx1"/>
                        </a:solidFill>
                        <a:latin typeface="Cambria Math" panose="02040503050406030204" pitchFamily="18" charset="0"/>
                      </a:rPr>
                      <m:t> ∈ </m:t>
                    </m:r>
                    <m:r>
                      <a:rPr lang="en-US" i="1" dirty="0" smtClean="0">
                        <a:solidFill>
                          <a:schemeClr val="tx1"/>
                        </a:solidFill>
                        <a:latin typeface="Cambria Math" panose="02040503050406030204" pitchFamily="18" charset="0"/>
                      </a:rPr>
                      <m:t>𝑋</m:t>
                    </m:r>
                  </m:oMath>
                </a14:m>
                <a:r>
                  <a:rPr lang="en-US" dirty="0">
                    <a:solidFill>
                      <a:schemeClr val="tx1"/>
                    </a:solidFill>
                  </a:rPr>
                  <a:t> has a </a:t>
                </a:r>
                <a:r>
                  <a:rPr lang="en-US" dirty="0">
                    <a:solidFill>
                      <a:schemeClr val="accent1"/>
                    </a:solidFill>
                  </a:rPr>
                  <a:t>range </a:t>
                </a:r>
                <a:endParaRPr lang="de-DE" i="1" dirty="0">
                  <a:latin typeface="Cambria Math" panose="02040503050406030204" pitchFamily="18" charset="0"/>
                  <a:ea typeface="Cambria Math" panose="02040503050406030204" pitchFamily="18" charset="0"/>
                </a:endParaRPr>
              </a:p>
              <a:p>
                <a:pPr marL="0" indent="0">
                  <a:buNone/>
                  <a:tabLst>
                    <a:tab pos="681038" algn="l"/>
                    <a:tab pos="1373188" algn="l"/>
                    <a:tab pos="2514600" algn="l"/>
                  </a:tabLst>
                </a:pPr>
                <a14:m>
                  <m:oMathPara xmlns:m="http://schemas.openxmlformats.org/officeDocument/2006/math">
                    <m:oMathParaPr>
                      <m:jc m:val="centerGroup"/>
                    </m:oMathParaPr>
                    <m:oMath xmlns:m="http://schemas.openxmlformats.org/officeDocument/2006/math">
                      <m:r>
                        <m:rPr>
                          <m:sty m:val="p"/>
                        </m:rPr>
                        <a:rPr lang="de-DE" b="0" i="0" dirty="0" smtClean="0">
                          <a:solidFill>
                            <a:schemeClr val="tx1"/>
                          </a:solidFill>
                          <a:latin typeface="Cambria Math" panose="02040503050406030204" pitchFamily="18" charset="0"/>
                          <a:ea typeface="Cambria Math" panose="02040503050406030204" pitchFamily="18" charset="0"/>
                        </a:rPr>
                        <m:t>ran</m:t>
                      </m:r>
                      <m:r>
                        <a:rPr lang="de-DE" b="0" i="1" dirty="0" smtClean="0">
                          <a:solidFill>
                            <a:schemeClr val="tx1"/>
                          </a:solidFill>
                          <a:latin typeface="Cambria Math" panose="02040503050406030204" pitchFamily="18" charset="0"/>
                          <a:ea typeface="Cambria Math" panose="02040503050406030204" pitchFamily="18" charset="0"/>
                        </a:rPr>
                        <m:t>(</m:t>
                      </m:r>
                      <m:r>
                        <a:rPr lang="de-DE" b="0" i="1" dirty="0" smtClean="0">
                          <a:solidFill>
                            <a:schemeClr val="tx1"/>
                          </a:solidFill>
                          <a:latin typeface="Cambria Math" panose="02040503050406030204" pitchFamily="18" charset="0"/>
                          <a:ea typeface="Cambria Math" panose="02040503050406030204" pitchFamily="18" charset="0"/>
                        </a:rPr>
                        <m:t>𝑥</m:t>
                      </m:r>
                      <m:r>
                        <a:rPr lang="de-DE" b="0" i="1" dirty="0" smtClean="0">
                          <a:solidFill>
                            <a:schemeClr val="tx1"/>
                          </a:solidFill>
                          <a:latin typeface="Cambria Math" panose="02040503050406030204" pitchFamily="18" charset="0"/>
                          <a:ea typeface="Cambria Math" panose="02040503050406030204" pitchFamily="18" charset="0"/>
                        </a:rPr>
                        <m:t>)= {</m:t>
                      </m:r>
                      <m:r>
                        <m:rPr>
                          <m:nor/>
                        </m:rPr>
                        <a:rPr lang="en-US" i="0" dirty="0" smtClean="0">
                          <a:solidFill>
                            <a:schemeClr val="tx1"/>
                          </a:solidFill>
                          <a:latin typeface="Cambria Math" panose="02040503050406030204" pitchFamily="18" charset="0"/>
                        </a:rPr>
                        <m:t>all</m:t>
                      </m:r>
                      <m:r>
                        <m:rPr>
                          <m:nor/>
                        </m:rPr>
                        <a:rPr lang="en-US" i="0" dirty="0" smtClean="0">
                          <a:solidFill>
                            <a:schemeClr val="tx1"/>
                          </a:solidFill>
                          <a:latin typeface="Cambria Math" panose="02040503050406030204" pitchFamily="18" charset="0"/>
                        </a:rPr>
                        <m:t> </m:t>
                      </m:r>
                      <m:r>
                        <m:rPr>
                          <m:nor/>
                        </m:rPr>
                        <a:rPr lang="en-US" i="0" dirty="0" smtClean="0">
                          <a:solidFill>
                            <a:schemeClr val="tx1"/>
                          </a:solidFill>
                          <a:latin typeface="Cambria Math" panose="02040503050406030204" pitchFamily="18" charset="0"/>
                        </a:rPr>
                        <m:t>values</m:t>
                      </m:r>
                      <m:r>
                        <m:rPr>
                          <m:nor/>
                        </m:rPr>
                        <a:rPr lang="en-US" i="0" dirty="0" smtClean="0">
                          <a:solidFill>
                            <a:schemeClr val="tx1"/>
                          </a:solidFill>
                          <a:latin typeface="Cambria Math" panose="02040503050406030204" pitchFamily="18" charset="0"/>
                        </a:rPr>
                        <m:t> </m:t>
                      </m:r>
                      <m:r>
                        <m:rPr>
                          <m:nor/>
                        </m:rPr>
                        <a:rPr lang="en-US" i="0" dirty="0" smtClean="0">
                          <a:solidFill>
                            <a:schemeClr val="tx1"/>
                          </a:solidFill>
                          <a:latin typeface="Cambria Math" panose="02040503050406030204" pitchFamily="18" charset="0"/>
                        </a:rPr>
                        <m:t>that</m:t>
                      </m:r>
                      <m:r>
                        <m:rPr>
                          <m:nor/>
                        </m:rPr>
                        <a:rPr lang="en-US" i="0" dirty="0" smtClean="0">
                          <a:solidFill>
                            <a:schemeClr val="tx1"/>
                          </a:solidFill>
                          <a:latin typeface="Cambria Math" panose="02040503050406030204" pitchFamily="18" charset="0"/>
                        </a:rPr>
                        <m:t> </m:t>
                      </m:r>
                      <m:r>
                        <m:rPr>
                          <m:nor/>
                        </m:rPr>
                        <a:rPr lang="en-US" i="0" dirty="0" smtClean="0">
                          <a:solidFill>
                            <a:schemeClr val="tx1"/>
                          </a:solidFill>
                          <a:latin typeface="Cambria Math" panose="02040503050406030204" pitchFamily="18" charset="0"/>
                        </a:rPr>
                        <m:t>can</m:t>
                      </m:r>
                      <m:r>
                        <m:rPr>
                          <m:nor/>
                        </m:rPr>
                        <a:rPr lang="en-US" i="0" dirty="0" smtClean="0">
                          <a:solidFill>
                            <a:schemeClr val="tx1"/>
                          </a:solidFill>
                          <a:latin typeface="Cambria Math" panose="02040503050406030204" pitchFamily="18" charset="0"/>
                        </a:rPr>
                        <m:t> </m:t>
                      </m:r>
                      <m:r>
                        <m:rPr>
                          <m:nor/>
                        </m:rPr>
                        <a:rPr lang="en-US" i="0" dirty="0" smtClean="0">
                          <a:solidFill>
                            <a:schemeClr val="tx1"/>
                          </a:solidFill>
                          <a:latin typeface="Cambria Math" panose="02040503050406030204" pitchFamily="18" charset="0"/>
                        </a:rPr>
                        <m:t>be</m:t>
                      </m:r>
                      <m:r>
                        <m:rPr>
                          <m:nor/>
                        </m:rPr>
                        <a:rPr lang="en-US" i="0" dirty="0" smtClean="0">
                          <a:solidFill>
                            <a:schemeClr val="tx1"/>
                          </a:solidFill>
                          <a:latin typeface="Cambria Math" panose="02040503050406030204" pitchFamily="18" charset="0"/>
                        </a:rPr>
                        <m:t> </m:t>
                      </m:r>
                      <m:r>
                        <m:rPr>
                          <m:nor/>
                        </m:rPr>
                        <a:rPr lang="en-US" i="0" dirty="0" smtClean="0">
                          <a:solidFill>
                            <a:schemeClr val="tx1"/>
                          </a:solidFill>
                          <a:latin typeface="Cambria Math" panose="02040503050406030204" pitchFamily="18" charset="0"/>
                        </a:rPr>
                        <m:t>assigned</m:t>
                      </m:r>
                      <m:r>
                        <m:rPr>
                          <m:nor/>
                        </m:rPr>
                        <a:rPr lang="en-US" i="0" dirty="0" smtClean="0">
                          <a:solidFill>
                            <a:schemeClr val="tx1"/>
                          </a:solidFill>
                          <a:latin typeface="Cambria Math" panose="02040503050406030204" pitchFamily="18" charset="0"/>
                        </a:rPr>
                        <m:t> </m:t>
                      </m:r>
                      <m:r>
                        <m:rPr>
                          <m:nor/>
                        </m:rPr>
                        <a:rPr lang="en-US" i="0" dirty="0" smtClean="0">
                          <a:solidFill>
                            <a:schemeClr val="tx1"/>
                          </a:solidFill>
                          <a:latin typeface="Cambria Math" panose="02040503050406030204" pitchFamily="18" charset="0"/>
                        </a:rPr>
                        <m:t>to</m:t>
                      </m:r>
                      <m:r>
                        <a:rPr lang="en-US" i="1" dirty="0" smtClean="0">
                          <a:solidFill>
                            <a:schemeClr val="tx1"/>
                          </a:solidFill>
                          <a:latin typeface="Cambria Math" panose="02040503050406030204" pitchFamily="18" charset="0"/>
                        </a:rPr>
                        <m:t> </m:t>
                      </m:r>
                      <m:r>
                        <a:rPr lang="en-US" i="1" dirty="0" smtClean="0">
                          <a:solidFill>
                            <a:schemeClr val="tx1"/>
                          </a:solidFill>
                          <a:latin typeface="Cambria Math" panose="02040503050406030204" pitchFamily="18" charset="0"/>
                        </a:rPr>
                        <m:t>𝑥</m:t>
                      </m:r>
                      <m:r>
                        <a:rPr lang="en-US" i="1" dirty="0" smtClean="0">
                          <a:solidFill>
                            <a:schemeClr val="tx1"/>
                          </a:solidFill>
                          <a:latin typeface="Cambria Math" panose="02040503050406030204" pitchFamily="18" charset="0"/>
                        </a:rPr>
                        <m:t>}</m:t>
                      </m:r>
                    </m:oMath>
                  </m:oMathPara>
                </a14:m>
                <a:endParaRPr lang="en-US" dirty="0">
                  <a:solidFill>
                    <a:schemeClr val="tx1"/>
                  </a:solidFill>
                </a:endParaRPr>
              </a:p>
              <a:p>
                <a:pPr lvl="1">
                  <a:tabLst>
                    <a:tab pos="681038" algn="l"/>
                    <a:tab pos="1373188" algn="l"/>
                    <a:tab pos="2514600" algn="l"/>
                    <a:tab pos="4338638" algn="l"/>
                  </a:tabLst>
                </a:pPr>
                <a14:m>
                  <m:oMath xmlns:m="http://schemas.openxmlformats.org/officeDocument/2006/math">
                    <m:r>
                      <m:rPr>
                        <m:sty m:val="p"/>
                      </m:rPr>
                      <a:rPr lang="de-DE" dirty="0">
                        <a:latin typeface="Cambria Math" panose="02040503050406030204" pitchFamily="18" charset="0"/>
                        <a:ea typeface="Cambria Math" panose="02040503050406030204" pitchFamily="18" charset="0"/>
                      </a:rPr>
                      <m:t>ran</m:t>
                    </m:r>
                    <m:d>
                      <m:dPr>
                        <m:ctrlPr>
                          <a:rPr lang="en-US" i="1" dirty="0" smtClean="0">
                            <a:solidFill>
                              <a:schemeClr val="tx1"/>
                            </a:solidFill>
                            <a:latin typeface="Cambria Math" panose="02040503050406030204" pitchFamily="18" charset="0"/>
                          </a:rPr>
                        </m:ctrlPr>
                      </m:dPr>
                      <m:e>
                        <m:r>
                          <a:rPr lang="en-US" i="1" dirty="0" err="1">
                            <a:solidFill>
                              <a:schemeClr val="tx1"/>
                            </a:solidFill>
                            <a:latin typeface="Cambria Math" panose="02040503050406030204" pitchFamily="18" charset="0"/>
                          </a:rPr>
                          <m:t>𝑙𝑜𝑐</m:t>
                        </m:r>
                        <m:d>
                          <m:dPr>
                            <m:ctrlPr>
                              <a:rPr lang="en-US" i="1" dirty="0">
                                <a:solidFill>
                                  <a:schemeClr val="tx1"/>
                                </a:solidFill>
                                <a:latin typeface="Cambria Math" panose="02040503050406030204" pitchFamily="18" charset="0"/>
                              </a:rPr>
                            </m:ctrlPr>
                          </m:dPr>
                          <m:e>
                            <m:r>
                              <a:rPr lang="en-US" i="1" dirty="0">
                                <a:solidFill>
                                  <a:schemeClr val="tx1"/>
                                </a:solidFill>
                                <a:latin typeface="Cambria Math" panose="02040503050406030204" pitchFamily="18" charset="0"/>
                              </a:rPr>
                              <m:t>𝑟</m:t>
                            </m:r>
                            <m:r>
                              <a:rPr lang="en-US" i="1" dirty="0">
                                <a:solidFill>
                                  <a:schemeClr val="tx1"/>
                                </a:solidFill>
                                <a:latin typeface="Cambria Math" panose="02040503050406030204" pitchFamily="18" charset="0"/>
                              </a:rPr>
                              <m:t>1</m:t>
                            </m:r>
                          </m:e>
                        </m:d>
                      </m:e>
                    </m:d>
                    <m:r>
                      <a:rPr lang="en-US" i="1" dirty="0">
                        <a:solidFill>
                          <a:schemeClr val="tx1"/>
                        </a:solidFill>
                        <a:latin typeface="Cambria Math" panose="02040503050406030204" pitchFamily="18" charset="0"/>
                      </a:rPr>
                      <m:t>=</m:t>
                    </m:r>
                    <m:r>
                      <m:rPr>
                        <m:sty m:val="p"/>
                      </m:rPr>
                      <a:rPr lang="de-DE" dirty="0">
                        <a:latin typeface="Cambria Math" panose="02040503050406030204" pitchFamily="18" charset="0"/>
                        <a:ea typeface="Cambria Math" panose="02040503050406030204" pitchFamily="18" charset="0"/>
                      </a:rPr>
                      <m:t>ran</m:t>
                    </m:r>
                    <m:d>
                      <m:dPr>
                        <m:ctrlPr>
                          <a:rPr lang="en-US" i="1" dirty="0">
                            <a:solidFill>
                              <a:schemeClr val="tx1"/>
                            </a:solidFill>
                            <a:latin typeface="Cambria Math" panose="02040503050406030204" pitchFamily="18" charset="0"/>
                          </a:rPr>
                        </m:ctrlPr>
                      </m:dPr>
                      <m:e>
                        <m:r>
                          <a:rPr lang="en-US" i="1" dirty="0" err="1">
                            <a:solidFill>
                              <a:schemeClr val="tx1"/>
                            </a:solidFill>
                            <a:latin typeface="Cambria Math" panose="02040503050406030204" pitchFamily="18" charset="0"/>
                          </a:rPr>
                          <m:t>𝑙𝑜𝑐</m:t>
                        </m:r>
                        <m:d>
                          <m:dPr>
                            <m:ctrlPr>
                              <a:rPr lang="en-US" i="1" dirty="0">
                                <a:solidFill>
                                  <a:schemeClr val="tx1"/>
                                </a:solidFill>
                                <a:latin typeface="Cambria Math" panose="02040503050406030204" pitchFamily="18" charset="0"/>
                              </a:rPr>
                            </m:ctrlPr>
                          </m:dPr>
                          <m:e>
                            <m:r>
                              <a:rPr lang="en-US" i="1" dirty="0">
                                <a:solidFill>
                                  <a:schemeClr val="tx1"/>
                                </a:solidFill>
                                <a:latin typeface="Cambria Math" panose="02040503050406030204" pitchFamily="18" charset="0"/>
                              </a:rPr>
                              <m:t>𝑟</m:t>
                            </m:r>
                            <m:r>
                              <a:rPr lang="en-US" i="1" dirty="0">
                                <a:solidFill>
                                  <a:schemeClr val="tx1"/>
                                </a:solidFill>
                                <a:latin typeface="Cambria Math" panose="02040503050406030204" pitchFamily="18" charset="0"/>
                              </a:rPr>
                              <m:t>2</m:t>
                            </m:r>
                          </m:e>
                        </m:d>
                      </m:e>
                    </m:d>
                    <m:r>
                      <a:rPr lang="en-US" i="1" dirty="0">
                        <a:solidFill>
                          <a:schemeClr val="tx1"/>
                        </a:solidFill>
                        <a:latin typeface="Cambria Math" panose="02040503050406030204" pitchFamily="18" charset="0"/>
                      </a:rPr>
                      <m:t>=</m:t>
                    </m:r>
                    <m:r>
                      <a:rPr lang="en-US" i="1" dirty="0" err="1">
                        <a:solidFill>
                          <a:schemeClr val="tx1"/>
                        </a:solidFill>
                        <a:latin typeface="Cambria Math" panose="02040503050406030204" pitchFamily="18" charset="0"/>
                      </a:rPr>
                      <m:t>𝐿𝑜𝑐𝑠</m:t>
                    </m:r>
                  </m:oMath>
                </a14:m>
                <a:endParaRPr lang="en-US" i="1" baseline="30000" dirty="0">
                  <a:solidFill>
                    <a:schemeClr val="tx1"/>
                  </a:solidFill>
                </a:endParaRPr>
              </a:p>
              <a:p>
                <a:pPr lvl="1">
                  <a:tabLst>
                    <a:tab pos="681038" algn="l"/>
                    <a:tab pos="1373188" algn="l"/>
                    <a:tab pos="2514600" algn="l"/>
                    <a:tab pos="4338638" algn="l"/>
                  </a:tabLst>
                </a:pPr>
                <a14:m>
                  <m:oMath xmlns:m="http://schemas.openxmlformats.org/officeDocument/2006/math">
                    <m:r>
                      <m:rPr>
                        <m:sty m:val="p"/>
                      </m:rPr>
                      <a:rPr lang="de-DE" dirty="0">
                        <a:latin typeface="Cambria Math" panose="02040503050406030204" pitchFamily="18" charset="0"/>
                        <a:ea typeface="Cambria Math" panose="02040503050406030204" pitchFamily="18" charset="0"/>
                      </a:rPr>
                      <m:t>ran</m:t>
                    </m:r>
                    <m:r>
                      <a:rPr lang="en-US" i="1" dirty="0" smtClean="0">
                        <a:solidFill>
                          <a:schemeClr val="tx1"/>
                        </a:solidFill>
                        <a:latin typeface="Cambria Math" panose="02040503050406030204" pitchFamily="18" charset="0"/>
                      </a:rPr>
                      <m:t>(</m:t>
                    </m:r>
                    <m:r>
                      <a:rPr lang="en-US" i="1" dirty="0" err="1">
                        <a:solidFill>
                          <a:schemeClr val="tx1"/>
                        </a:solidFill>
                        <a:latin typeface="Cambria Math" panose="02040503050406030204" pitchFamily="18" charset="0"/>
                      </a:rPr>
                      <m:t>𝑙𝑜𝑐</m:t>
                    </m:r>
                    <m:r>
                      <a:rPr lang="en-US" i="1" dirty="0">
                        <a:solidFill>
                          <a:schemeClr val="tx1"/>
                        </a:solidFill>
                        <a:latin typeface="Cambria Math" panose="02040503050406030204" pitchFamily="18" charset="0"/>
                        <a:cs typeface="Times New Roman"/>
                      </a:rPr>
                      <m:t>(</m:t>
                    </m:r>
                    <m:r>
                      <a:rPr lang="en-US" i="1" dirty="0">
                        <a:solidFill>
                          <a:schemeClr val="tx1"/>
                        </a:solidFill>
                        <a:latin typeface="Cambria Math" panose="02040503050406030204" pitchFamily="18" charset="0"/>
                      </a:rPr>
                      <m:t>𝑐</m:t>
                    </m:r>
                    <m:r>
                      <a:rPr lang="en-US" i="1" dirty="0">
                        <a:solidFill>
                          <a:schemeClr val="tx1"/>
                        </a:solidFill>
                        <a:latin typeface="Cambria Math" panose="02040503050406030204" pitchFamily="18" charset="0"/>
                      </a:rPr>
                      <m:t>1)) =</m:t>
                    </m:r>
                    <m:r>
                      <m:rPr>
                        <m:sty m:val="p"/>
                      </m:rPr>
                      <a:rPr lang="de-DE" dirty="0">
                        <a:latin typeface="Cambria Math" panose="02040503050406030204" pitchFamily="18" charset="0"/>
                        <a:ea typeface="Cambria Math" panose="02040503050406030204" pitchFamily="18" charset="0"/>
                      </a:rPr>
                      <m:t>ran</m:t>
                    </m:r>
                    <m:r>
                      <a:rPr lang="en-US" i="1" dirty="0">
                        <a:solidFill>
                          <a:schemeClr val="tx1"/>
                        </a:solidFill>
                        <a:latin typeface="Cambria Math" panose="02040503050406030204" pitchFamily="18" charset="0"/>
                      </a:rPr>
                      <m:t>(</m:t>
                    </m:r>
                    <m:r>
                      <a:rPr lang="en-US" i="1" dirty="0" err="1">
                        <a:solidFill>
                          <a:schemeClr val="tx1"/>
                        </a:solidFill>
                        <a:latin typeface="Cambria Math" panose="02040503050406030204" pitchFamily="18" charset="0"/>
                      </a:rPr>
                      <m:t>𝑙𝑜𝑐</m:t>
                    </m:r>
                    <m:r>
                      <a:rPr lang="en-US" i="1" dirty="0">
                        <a:solidFill>
                          <a:schemeClr val="tx1"/>
                        </a:solidFill>
                        <a:latin typeface="Cambria Math" panose="02040503050406030204" pitchFamily="18" charset="0"/>
                        <a:cs typeface="Times New Roman"/>
                      </a:rPr>
                      <m:t>(</m:t>
                    </m:r>
                    <m:r>
                      <a:rPr lang="en-US" i="1" dirty="0">
                        <a:solidFill>
                          <a:schemeClr val="tx1"/>
                        </a:solidFill>
                        <a:latin typeface="Cambria Math" panose="02040503050406030204" pitchFamily="18" charset="0"/>
                      </a:rPr>
                      <m:t>𝑐</m:t>
                    </m:r>
                    <m:r>
                      <a:rPr lang="en-US" i="1" dirty="0">
                        <a:solidFill>
                          <a:schemeClr val="tx1"/>
                        </a:solidFill>
                        <a:latin typeface="Cambria Math" panose="02040503050406030204" pitchFamily="18" charset="0"/>
                      </a:rPr>
                      <m:t>2)) = </m:t>
                    </m:r>
                    <m:r>
                      <a:rPr lang="en-US" i="1" dirty="0">
                        <a:solidFill>
                          <a:schemeClr val="tx1"/>
                        </a:solidFill>
                        <a:latin typeface="Cambria Math" panose="02040503050406030204" pitchFamily="18" charset="0"/>
                      </a:rPr>
                      <m:t>𝑅𝑜𝑏𝑜𝑡𝑠</m:t>
                    </m:r>
                    <m:r>
                      <a:rPr lang="en-US" i="1" dirty="0" smtClean="0">
                        <a:solidFill>
                          <a:schemeClr val="tx1"/>
                        </a:solidFill>
                        <a:latin typeface="Cambria Math" panose="02040503050406030204" pitchFamily="18" charset="0"/>
                      </a:rPr>
                      <m:t>∪</m:t>
                    </m:r>
                    <m:r>
                      <a:rPr lang="en-US" i="1" dirty="0" err="1">
                        <a:solidFill>
                          <a:schemeClr val="tx1"/>
                        </a:solidFill>
                        <a:latin typeface="Cambria Math" panose="02040503050406030204" pitchFamily="18" charset="0"/>
                      </a:rPr>
                      <m:t>𝐿𝑜𝑐𝑠</m:t>
                    </m:r>
                  </m:oMath>
                </a14:m>
                <a:endParaRPr lang="en-US" i="1" dirty="0">
                  <a:solidFill>
                    <a:schemeClr val="tx1"/>
                  </a:solidFill>
                </a:endParaRPr>
              </a:p>
              <a:p>
                <a:pPr lvl="1">
                  <a:tabLst>
                    <a:tab pos="681038" algn="l"/>
                    <a:tab pos="1373188" algn="l"/>
                    <a:tab pos="2514600" algn="l"/>
                    <a:tab pos="4338638" algn="l"/>
                  </a:tabLst>
                </a:pPr>
                <a14:m>
                  <m:oMath xmlns:m="http://schemas.openxmlformats.org/officeDocument/2006/math">
                    <m:r>
                      <m:rPr>
                        <m:sty m:val="p"/>
                      </m:rPr>
                      <a:rPr lang="de-DE" dirty="0">
                        <a:latin typeface="Cambria Math" panose="02040503050406030204" pitchFamily="18" charset="0"/>
                        <a:ea typeface="Cambria Math" panose="02040503050406030204" pitchFamily="18" charset="0"/>
                      </a:rPr>
                      <m:t>ran</m:t>
                    </m:r>
                    <m:d>
                      <m:dPr>
                        <m:ctrlPr>
                          <a:rPr lang="en-US" i="1" dirty="0" smtClean="0">
                            <a:solidFill>
                              <a:schemeClr val="tx1"/>
                            </a:solidFill>
                            <a:latin typeface="Cambria Math" panose="02040503050406030204" pitchFamily="18" charset="0"/>
                            <a:ea typeface="Cambria Math" panose="02040503050406030204" pitchFamily="18" charset="0"/>
                          </a:rPr>
                        </m:ctrlPr>
                      </m:dPr>
                      <m:e>
                        <m:r>
                          <a:rPr lang="en-US" i="1" dirty="0">
                            <a:solidFill>
                              <a:schemeClr val="tx1"/>
                            </a:solidFill>
                            <a:latin typeface="Cambria Math" panose="02040503050406030204" pitchFamily="18" charset="0"/>
                          </a:rPr>
                          <m:t>𝑐𝑎𝑟𝑔𝑜</m:t>
                        </m:r>
                        <m:d>
                          <m:dPr>
                            <m:ctrlPr>
                              <a:rPr lang="en-US" i="1" dirty="0">
                                <a:solidFill>
                                  <a:schemeClr val="tx1"/>
                                </a:solidFill>
                                <a:latin typeface="Cambria Math" panose="02040503050406030204" pitchFamily="18" charset="0"/>
                              </a:rPr>
                            </m:ctrlPr>
                          </m:dPr>
                          <m:e>
                            <m:r>
                              <a:rPr lang="en-US" i="1" dirty="0">
                                <a:solidFill>
                                  <a:schemeClr val="tx1"/>
                                </a:solidFill>
                                <a:latin typeface="Cambria Math" panose="02040503050406030204" pitchFamily="18" charset="0"/>
                              </a:rPr>
                              <m:t>𝑟</m:t>
                            </m:r>
                            <m:r>
                              <a:rPr lang="en-US" i="1" dirty="0">
                                <a:solidFill>
                                  <a:schemeClr val="tx1"/>
                                </a:solidFill>
                                <a:latin typeface="Cambria Math" panose="02040503050406030204" pitchFamily="18" charset="0"/>
                              </a:rPr>
                              <m:t>1</m:t>
                            </m:r>
                          </m:e>
                        </m:d>
                      </m:e>
                    </m:d>
                    <m:r>
                      <a:rPr lang="en-US" i="1" dirty="0">
                        <a:solidFill>
                          <a:schemeClr val="tx1"/>
                        </a:solidFill>
                        <a:latin typeface="Cambria Math" panose="02040503050406030204" pitchFamily="18" charset="0"/>
                      </a:rPr>
                      <m:t>=</m:t>
                    </m:r>
                    <m:r>
                      <m:rPr>
                        <m:sty m:val="p"/>
                      </m:rPr>
                      <a:rPr lang="de-DE" dirty="0">
                        <a:latin typeface="Cambria Math" panose="02040503050406030204" pitchFamily="18" charset="0"/>
                        <a:ea typeface="Cambria Math" panose="02040503050406030204" pitchFamily="18" charset="0"/>
                      </a:rPr>
                      <m:t>ran</m:t>
                    </m:r>
                    <m:d>
                      <m:dPr>
                        <m:ctrlPr>
                          <a:rPr lang="en-US" i="1" dirty="0">
                            <a:solidFill>
                              <a:schemeClr val="tx1"/>
                            </a:solidFill>
                            <a:latin typeface="Cambria Math" panose="02040503050406030204" pitchFamily="18" charset="0"/>
                            <a:ea typeface="Cambria Math" panose="02040503050406030204" pitchFamily="18" charset="0"/>
                          </a:rPr>
                        </m:ctrlPr>
                      </m:dPr>
                      <m:e>
                        <m:r>
                          <a:rPr lang="en-US" i="1" dirty="0">
                            <a:solidFill>
                              <a:schemeClr val="tx1"/>
                            </a:solidFill>
                            <a:latin typeface="Cambria Math" panose="02040503050406030204" pitchFamily="18" charset="0"/>
                          </a:rPr>
                          <m:t>𝑐𝑎𝑟𝑔𝑜</m:t>
                        </m:r>
                        <m:d>
                          <m:dPr>
                            <m:ctrlPr>
                              <a:rPr lang="en-US" i="1" dirty="0">
                                <a:solidFill>
                                  <a:schemeClr val="tx1"/>
                                </a:solidFill>
                                <a:latin typeface="Cambria Math" panose="02040503050406030204" pitchFamily="18" charset="0"/>
                              </a:rPr>
                            </m:ctrlPr>
                          </m:dPr>
                          <m:e>
                            <m:r>
                              <a:rPr lang="en-US" i="1" dirty="0">
                                <a:solidFill>
                                  <a:schemeClr val="tx1"/>
                                </a:solidFill>
                                <a:latin typeface="Cambria Math" panose="02040503050406030204" pitchFamily="18" charset="0"/>
                              </a:rPr>
                              <m:t>𝑟</m:t>
                            </m:r>
                            <m:r>
                              <a:rPr lang="en-US" i="1" dirty="0">
                                <a:solidFill>
                                  <a:schemeClr val="tx1"/>
                                </a:solidFill>
                                <a:latin typeface="Cambria Math" panose="02040503050406030204" pitchFamily="18" charset="0"/>
                              </a:rPr>
                              <m:t>2</m:t>
                            </m:r>
                          </m:e>
                        </m:d>
                      </m:e>
                    </m:d>
                    <m:r>
                      <a:rPr lang="en-US" i="1" dirty="0">
                        <a:solidFill>
                          <a:schemeClr val="tx1"/>
                        </a:solidFill>
                        <a:latin typeface="Cambria Math" panose="02040503050406030204" pitchFamily="18" charset="0"/>
                      </a:rPr>
                      <m:t>=</m:t>
                    </m:r>
                    <m:r>
                      <a:rPr lang="en-US" i="1" dirty="0">
                        <a:solidFill>
                          <a:schemeClr val="tx1"/>
                        </a:solidFill>
                        <a:latin typeface="Cambria Math" panose="02040503050406030204" pitchFamily="18" charset="0"/>
                      </a:rPr>
                      <m:t>𝐶𝑜𝑛𝑡𝑎𝑖𝑛𝑒𝑟𝑠</m:t>
                    </m:r>
                    <m:r>
                      <a:rPr lang="en-US" i="1" dirty="0">
                        <a:solidFill>
                          <a:schemeClr val="tx1"/>
                        </a:solidFill>
                        <a:latin typeface="Cambria Math" panose="02040503050406030204" pitchFamily="18" charset="0"/>
                      </a:rPr>
                      <m:t>∪{</m:t>
                    </m:r>
                    <m:r>
                      <a:rPr lang="en-US" i="1" dirty="0">
                        <a:solidFill>
                          <a:schemeClr val="tx1"/>
                        </a:solidFill>
                        <a:latin typeface="Cambria Math" panose="02040503050406030204" pitchFamily="18" charset="0"/>
                      </a:rPr>
                      <m:t>𝑛𝑖𝑙</m:t>
                    </m:r>
                    <m:r>
                      <a:rPr lang="en-US" i="1" dirty="0">
                        <a:solidFill>
                          <a:schemeClr val="tx1"/>
                        </a:solidFill>
                        <a:latin typeface="Cambria Math" panose="02040503050406030204" pitchFamily="18" charset="0"/>
                      </a:rPr>
                      <m:t>}</m:t>
                    </m:r>
                  </m:oMath>
                </a14:m>
                <a:r>
                  <a:rPr lang="en-US" dirty="0">
                    <a:solidFill>
                      <a:schemeClr val="tx1"/>
                    </a:solidFill>
                  </a:rPr>
                  <a:t> </a:t>
                </a:r>
              </a:p>
              <a:p>
                <a:pPr lvl="2">
                  <a:tabLst>
                    <a:tab pos="681038" algn="l"/>
                    <a:tab pos="1373188" algn="l"/>
                    <a:tab pos="2514600" algn="l"/>
                    <a:tab pos="4338638" algn="l"/>
                  </a:tabLst>
                </a:pPr>
                <a14:m>
                  <m:oMath xmlns:m="http://schemas.openxmlformats.org/officeDocument/2006/math">
                    <m:r>
                      <a:rPr lang="en-US" i="1" dirty="0">
                        <a:solidFill>
                          <a:schemeClr val="tx1"/>
                        </a:solidFill>
                        <a:latin typeface="Cambria Math" panose="02040503050406030204" pitchFamily="18" charset="0"/>
                      </a:rPr>
                      <m:t>𝑐𝑎𝑟𝑔𝑜</m:t>
                    </m:r>
                    <m:d>
                      <m:dPr>
                        <m:ctrlPr>
                          <a:rPr lang="en-US" i="1" dirty="0">
                            <a:solidFill>
                              <a:schemeClr val="tx1"/>
                            </a:solidFill>
                            <a:latin typeface="Cambria Math" panose="02040503050406030204" pitchFamily="18" charset="0"/>
                          </a:rPr>
                        </m:ctrlPr>
                      </m:dPr>
                      <m:e>
                        <m:r>
                          <a:rPr lang="en-US" i="1" dirty="0">
                            <a:solidFill>
                              <a:schemeClr val="tx1"/>
                            </a:solidFill>
                            <a:latin typeface="Cambria Math" panose="02040503050406030204" pitchFamily="18" charset="0"/>
                          </a:rPr>
                          <m:t>𝑟</m:t>
                        </m:r>
                      </m:e>
                    </m:d>
                  </m:oMath>
                </a14:m>
                <a:r>
                  <a:rPr lang="en-US" dirty="0">
                    <a:solidFill>
                      <a:schemeClr val="tx1"/>
                    </a:solidFill>
                  </a:rPr>
                  <a:t>: robot </a:t>
                </a:r>
                <a14:m>
                  <m:oMath xmlns:m="http://schemas.openxmlformats.org/officeDocument/2006/math">
                    <m:r>
                      <a:rPr lang="en-US" i="1" dirty="0">
                        <a:solidFill>
                          <a:schemeClr val="tx1"/>
                        </a:solidFill>
                        <a:latin typeface="Cambria Math" panose="02040503050406030204" pitchFamily="18" charset="0"/>
                      </a:rPr>
                      <m:t>𝑟</m:t>
                    </m:r>
                  </m:oMath>
                </a14:m>
                <a:r>
                  <a:rPr lang="en-US" dirty="0">
                    <a:solidFill>
                      <a:schemeClr val="tx1"/>
                    </a:solidFill>
                  </a:rPr>
                  <a:t> has a cargo</a:t>
                </a:r>
              </a:p>
              <a:p>
                <a:pPr>
                  <a:tabLst>
                    <a:tab pos="681038" algn="l"/>
                    <a:tab pos="1373188" algn="l"/>
                    <a:tab pos="2514600" algn="l"/>
                    <a:tab pos="4338638" algn="l"/>
                  </a:tabLst>
                </a:pPr>
                <a:endParaRPr lang="en-US" i="1" dirty="0">
                  <a:solidFill>
                    <a:srgbClr val="000000"/>
                  </a:solidFill>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3"/>
                <a:stretch>
                  <a:fillRect l="-1549" t="-2985"/>
                </a:stretch>
              </a:blipFill>
            </p:spPr>
            <p:txBody>
              <a:bodyPr/>
              <a:lstStyle/>
              <a:p>
                <a:r>
                  <a:rPr lang="en-DE">
                    <a:noFill/>
                  </a:rPr>
                  <a:t> </a:t>
                </a:r>
              </a:p>
            </p:txBody>
          </p:sp>
        </mc:Fallback>
      </mc:AlternateContent>
      <p:sp>
        <p:nvSpPr>
          <p:cNvPr id="4" name="Date Placeholder 3">
            <a:extLst>
              <a:ext uri="{FF2B5EF4-FFF2-40B4-BE49-F238E27FC236}">
                <a16:creationId xmlns:a16="http://schemas.microsoft.com/office/drawing/2014/main" id="{5D6FFF7B-83A7-5C4E-9640-845AEECC513C}"/>
              </a:ext>
            </a:extLst>
          </p:cNvPr>
          <p:cNvSpPr>
            <a:spLocks noGrp="1"/>
          </p:cNvSpPr>
          <p:nvPr>
            <p:ph type="dt" sz="half" idx="2"/>
          </p:nvPr>
        </p:nvSpPr>
        <p:spPr/>
        <p:txBody>
          <a:bodyPr/>
          <a:lstStyle/>
          <a:p>
            <a:r>
              <a:rPr lang="de-DE"/>
              <a:t>Deterministic</a:t>
            </a:r>
            <a:endParaRPr lang="de-DE" dirty="0"/>
          </a:p>
        </p:txBody>
      </p:sp>
      <p:sp>
        <p:nvSpPr>
          <p:cNvPr id="78" name="Footer Placeholder 77">
            <a:extLst>
              <a:ext uri="{FF2B5EF4-FFF2-40B4-BE49-F238E27FC236}">
                <a16:creationId xmlns:a16="http://schemas.microsoft.com/office/drawing/2014/main" id="{F9861D1D-FACA-97D3-EDDA-775119DF09FE}"/>
              </a:ext>
            </a:extLst>
          </p:cNvPr>
          <p:cNvSpPr>
            <a:spLocks noGrp="1"/>
          </p:cNvSpPr>
          <p:nvPr>
            <p:ph type="ftr" sz="quarter" idx="3"/>
          </p:nvPr>
        </p:nvSpPr>
        <p:spPr/>
        <p:txBody>
          <a:bodyPr/>
          <a:lstStyle/>
          <a:p>
            <a:r>
              <a:rPr lang="en-GB"/>
              <a:t>T. Braun - APA</a:t>
            </a:r>
          </a:p>
        </p:txBody>
      </p:sp>
      <p:sp>
        <p:nvSpPr>
          <p:cNvPr id="5" name="Slide Number Placeholder 4">
            <a:extLst>
              <a:ext uri="{FF2B5EF4-FFF2-40B4-BE49-F238E27FC236}">
                <a16:creationId xmlns:a16="http://schemas.microsoft.com/office/drawing/2014/main" id="{6A9BAD65-A61C-AA48-8E2B-45902F9DFA81}"/>
              </a:ext>
            </a:extLst>
          </p:cNvPr>
          <p:cNvSpPr>
            <a:spLocks noGrp="1"/>
          </p:cNvSpPr>
          <p:nvPr>
            <p:ph type="sldNum" sz="quarter" idx="4"/>
          </p:nvPr>
        </p:nvSpPr>
        <p:spPr/>
        <p:txBody>
          <a:bodyPr/>
          <a:lstStyle/>
          <a:p>
            <a:fld id="{67C9959E-8E6B-B04C-9955-EA096F41CA7A}" type="slidenum">
              <a:rPr lang="en-GB" smtClean="0"/>
              <a:t>14</a:t>
            </a:fld>
            <a:endParaRPr lang="en-GB"/>
          </a:p>
        </p:txBody>
      </p:sp>
      <p:grpSp>
        <p:nvGrpSpPr>
          <p:cNvPr id="6" name="Group 5">
            <a:extLst>
              <a:ext uri="{FF2B5EF4-FFF2-40B4-BE49-F238E27FC236}">
                <a16:creationId xmlns:a16="http://schemas.microsoft.com/office/drawing/2014/main" id="{FA11FB6A-5116-A2F5-8467-884C53B7E408}"/>
              </a:ext>
            </a:extLst>
          </p:cNvPr>
          <p:cNvGrpSpPr/>
          <p:nvPr/>
        </p:nvGrpSpPr>
        <p:grpSpPr>
          <a:xfrm>
            <a:off x="7713964" y="4551040"/>
            <a:ext cx="4021389" cy="1354874"/>
            <a:chOff x="4198596" y="2859146"/>
            <a:chExt cx="4021389" cy="1354874"/>
          </a:xfrm>
        </p:grpSpPr>
        <p:sp>
          <p:nvSpPr>
            <p:cNvPr id="7" name="Rectangle 891">
              <a:extLst>
                <a:ext uri="{FF2B5EF4-FFF2-40B4-BE49-F238E27FC236}">
                  <a16:creationId xmlns:a16="http://schemas.microsoft.com/office/drawing/2014/main" id="{74A981B3-9082-903A-1F47-B7226D622B4C}"/>
                </a:ext>
              </a:extLst>
            </p:cNvPr>
            <p:cNvSpPr>
              <a:spLocks noChangeArrowheads="1"/>
            </p:cNvSpPr>
            <p:nvPr/>
          </p:nvSpPr>
          <p:spPr bwMode="auto">
            <a:xfrm>
              <a:off x="5124789" y="3530277"/>
              <a:ext cx="65" cy="276999"/>
            </a:xfrm>
            <a:prstGeom prst="rect">
              <a:avLst/>
            </a:prstGeom>
            <a:solidFill>
              <a:srgbClr val="89D3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endParaRPr lang="en-US" b="1" dirty="0">
                <a:latin typeface="Calibri"/>
                <a:ea typeface="Calibri"/>
                <a:cs typeface="Calibri"/>
              </a:endParaRPr>
            </a:p>
          </p:txBody>
        </p:sp>
        <p:sp>
          <p:nvSpPr>
            <p:cNvPr id="8" name="Rectangle 891">
              <a:extLst>
                <a:ext uri="{FF2B5EF4-FFF2-40B4-BE49-F238E27FC236}">
                  <a16:creationId xmlns:a16="http://schemas.microsoft.com/office/drawing/2014/main" id="{04156809-4506-9955-00B0-6F50BB1165AA}"/>
                </a:ext>
              </a:extLst>
            </p:cNvPr>
            <p:cNvSpPr>
              <a:spLocks noChangeArrowheads="1"/>
            </p:cNvSpPr>
            <p:nvPr/>
          </p:nvSpPr>
          <p:spPr bwMode="auto">
            <a:xfrm>
              <a:off x="7128692" y="3594134"/>
              <a:ext cx="65" cy="276999"/>
            </a:xfrm>
            <a:prstGeom prst="rect">
              <a:avLst/>
            </a:prstGeom>
            <a:solidFill>
              <a:srgbClr val="FAC09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endParaRPr lang="en-US" b="1" dirty="0">
                <a:latin typeface="Calibri"/>
                <a:ea typeface="Calibri"/>
                <a:cs typeface="Calibri"/>
              </a:endParaRPr>
            </a:p>
          </p:txBody>
        </p:sp>
        <p:grpSp>
          <p:nvGrpSpPr>
            <p:cNvPr id="9" name="Group 8">
              <a:extLst>
                <a:ext uri="{FF2B5EF4-FFF2-40B4-BE49-F238E27FC236}">
                  <a16:creationId xmlns:a16="http://schemas.microsoft.com/office/drawing/2014/main" id="{3ACCC967-2CCB-F8FC-A021-EDB20D9E8AEF}"/>
                </a:ext>
              </a:extLst>
            </p:cNvPr>
            <p:cNvGrpSpPr/>
            <p:nvPr/>
          </p:nvGrpSpPr>
          <p:grpSpPr>
            <a:xfrm>
              <a:off x="4728546" y="2859146"/>
              <a:ext cx="1748270" cy="801164"/>
              <a:chOff x="1152149" y="2292224"/>
              <a:chExt cx="2428155" cy="1112728"/>
            </a:xfrm>
          </p:grpSpPr>
          <p:sp>
            <p:nvSpPr>
              <p:cNvPr id="74" name="Line 853">
                <a:extLst>
                  <a:ext uri="{FF2B5EF4-FFF2-40B4-BE49-F238E27FC236}">
                    <a16:creationId xmlns:a16="http://schemas.microsoft.com/office/drawing/2014/main" id="{836C88CF-5FCE-F204-BF04-C3930AA6B1D8}"/>
                  </a:ext>
                </a:extLst>
              </p:cNvPr>
              <p:cNvSpPr>
                <a:spLocks noChangeShapeType="1"/>
              </p:cNvSpPr>
              <p:nvPr/>
            </p:nvSpPr>
            <p:spPr bwMode="auto">
              <a:xfrm>
                <a:off x="1152149" y="3398894"/>
                <a:ext cx="822960" cy="6058"/>
              </a:xfrm>
              <a:prstGeom prst="line">
                <a:avLst/>
              </a:prstGeom>
              <a:noFill/>
              <a:ln w="9525">
                <a:solidFill>
                  <a:schemeClr val="tx1"/>
                </a:solidFill>
                <a:round/>
                <a:headEnd/>
                <a:tailEnd/>
              </a:ln>
              <a:scene3d>
                <a:camera prst="legacyObliqueTopRight">
                  <a:rot lat="60000" lon="0" rev="0"/>
                </a:camera>
                <a:lightRig rig="legacyFlat3" dir="l"/>
              </a:scene3d>
              <a:sp3d extrusionH="2095500" contourW="6350" prstMaterial="legacyPlastic">
                <a:bevelT w="13500" h="13500" prst="angle"/>
                <a:bevelB w="13500" h="13500" prst="angle"/>
                <a:extrusionClr>
                  <a:srgbClr val="EBE6DB"/>
                </a:extrusionClr>
              </a:sp3d>
              <a:extLst>
                <a:ext uri="{909E8E84-426E-40dd-AFC4-6F175D3DCCD1}">
                  <a14:hiddenFill xmlns="" xmlns:a14="http://schemas.microsoft.com/office/drawing/2010/main">
                    <a:noFill/>
                  </a14:hiddenFill>
                </a:ext>
              </a:extLst>
            </p:spPr>
            <p:txBody>
              <a:bodyPr wrap="none" anchor="ctr">
                <a:flatTx/>
              </a:bodyPr>
              <a:lstStyle/>
              <a:p>
                <a:endParaRPr lang="en-US" dirty="0">
                  <a:latin typeface="Calibri"/>
                  <a:ea typeface="Times New Roman"/>
                  <a:cs typeface="Calibri"/>
                </a:endParaRPr>
              </a:p>
            </p:txBody>
          </p:sp>
          <p:cxnSp>
            <p:nvCxnSpPr>
              <p:cNvPr id="75" name="Straight Connector 74">
                <a:extLst>
                  <a:ext uri="{FF2B5EF4-FFF2-40B4-BE49-F238E27FC236}">
                    <a16:creationId xmlns:a16="http://schemas.microsoft.com/office/drawing/2014/main" id="{C2A1D52E-4CCC-846D-CCA5-8FA2236B079C}"/>
                  </a:ext>
                </a:extLst>
              </p:cNvPr>
              <p:cNvCxnSpPr/>
              <p:nvPr/>
            </p:nvCxnSpPr>
            <p:spPr>
              <a:xfrm>
                <a:off x="2180139" y="2292224"/>
                <a:ext cx="113385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76" name="Freeform 860">
                <a:extLst>
                  <a:ext uri="{FF2B5EF4-FFF2-40B4-BE49-F238E27FC236}">
                    <a16:creationId xmlns:a16="http://schemas.microsoft.com/office/drawing/2014/main" id="{969996A4-C609-FFCD-B173-97086A0AB06A}"/>
                  </a:ext>
                </a:extLst>
              </p:cNvPr>
              <p:cNvSpPr>
                <a:spLocks/>
              </p:cNvSpPr>
              <p:nvPr/>
            </p:nvSpPr>
            <p:spPr bwMode="auto">
              <a:xfrm>
                <a:off x="2604677" y="2352547"/>
                <a:ext cx="393192" cy="37765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77" name="Freeform 860">
                <a:extLst>
                  <a:ext uri="{FF2B5EF4-FFF2-40B4-BE49-F238E27FC236}">
                    <a16:creationId xmlns:a16="http://schemas.microsoft.com/office/drawing/2014/main" id="{481554B5-12C0-932D-367E-629058E3C4CD}"/>
                  </a:ext>
                </a:extLst>
              </p:cNvPr>
              <p:cNvSpPr>
                <a:spLocks/>
              </p:cNvSpPr>
              <p:nvPr/>
            </p:nvSpPr>
            <p:spPr bwMode="auto">
              <a:xfrm>
                <a:off x="2366898" y="2303564"/>
                <a:ext cx="1213406" cy="42976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cxnSp>
          <p:nvCxnSpPr>
            <p:cNvPr id="10" name="Straight Connector 9">
              <a:extLst>
                <a:ext uri="{FF2B5EF4-FFF2-40B4-BE49-F238E27FC236}">
                  <a16:creationId xmlns:a16="http://schemas.microsoft.com/office/drawing/2014/main" id="{0533C3A1-7A53-DE73-1AC1-166226BA8324}"/>
                </a:ext>
              </a:extLst>
            </p:cNvPr>
            <p:cNvCxnSpPr/>
            <p:nvPr/>
          </p:nvCxnSpPr>
          <p:spPr>
            <a:xfrm>
              <a:off x="6181341" y="3686823"/>
              <a:ext cx="658367"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1" name="Freeform 860">
              <a:extLst>
                <a:ext uri="{FF2B5EF4-FFF2-40B4-BE49-F238E27FC236}">
                  <a16:creationId xmlns:a16="http://schemas.microsoft.com/office/drawing/2014/main" id="{993715EB-FE3F-C74B-401C-5B2C0D53DC32}"/>
                </a:ext>
              </a:extLst>
            </p:cNvPr>
            <p:cNvSpPr>
              <a:spLocks/>
            </p:cNvSpPr>
            <p:nvPr/>
          </p:nvSpPr>
          <p:spPr bwMode="auto">
            <a:xfrm>
              <a:off x="5858581" y="3730256"/>
              <a:ext cx="888796" cy="27190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12" name="Freeform 860">
              <a:extLst>
                <a:ext uri="{FF2B5EF4-FFF2-40B4-BE49-F238E27FC236}">
                  <a16:creationId xmlns:a16="http://schemas.microsoft.com/office/drawing/2014/main" id="{8ACA163F-52BC-0CD1-9715-5C926FA692D0}"/>
                </a:ext>
              </a:extLst>
            </p:cNvPr>
            <p:cNvSpPr>
              <a:spLocks/>
            </p:cNvSpPr>
            <p:nvPr/>
          </p:nvSpPr>
          <p:spPr bwMode="auto">
            <a:xfrm>
              <a:off x="5732390" y="3686967"/>
              <a:ext cx="1123653" cy="30943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sp>
          <p:nvSpPr>
            <p:cNvPr id="13" name="Line 853">
              <a:extLst>
                <a:ext uri="{FF2B5EF4-FFF2-40B4-BE49-F238E27FC236}">
                  <a16:creationId xmlns:a16="http://schemas.microsoft.com/office/drawing/2014/main" id="{8EF4A153-62B1-7FD8-7CC5-4A1702810BD7}"/>
                </a:ext>
              </a:extLst>
            </p:cNvPr>
            <p:cNvSpPr>
              <a:spLocks noChangeShapeType="1"/>
            </p:cNvSpPr>
            <p:nvPr/>
          </p:nvSpPr>
          <p:spPr bwMode="auto">
            <a:xfrm>
              <a:off x="6351907" y="4209658"/>
              <a:ext cx="1481327"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dirty="0">
                  <a:latin typeface="Calibri"/>
                  <a:ea typeface="Times New Roman"/>
                  <a:cs typeface="Calibri"/>
                </a:rPr>
                <a:t>             d2</a:t>
              </a:r>
            </a:p>
          </p:txBody>
        </p:sp>
        <p:sp>
          <p:nvSpPr>
            <p:cNvPr id="14" name="Line 853">
              <a:extLst>
                <a:ext uri="{FF2B5EF4-FFF2-40B4-BE49-F238E27FC236}">
                  <a16:creationId xmlns:a16="http://schemas.microsoft.com/office/drawing/2014/main" id="{28959528-2BD7-876B-996C-106DD731B376}"/>
                </a:ext>
              </a:extLst>
            </p:cNvPr>
            <p:cNvSpPr>
              <a:spLocks noChangeShapeType="1"/>
            </p:cNvSpPr>
            <p:nvPr/>
          </p:nvSpPr>
          <p:spPr bwMode="auto">
            <a:xfrm>
              <a:off x="4198596" y="4205296"/>
              <a:ext cx="1481327"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dirty="0">
                  <a:latin typeface="Calibri"/>
                  <a:ea typeface="Times New Roman"/>
                  <a:cs typeface="Calibri"/>
                </a:rPr>
                <a:t>             d1</a:t>
              </a:r>
            </a:p>
          </p:txBody>
        </p:sp>
        <p:sp>
          <p:nvSpPr>
            <p:cNvPr id="15" name="Line 853">
              <a:extLst>
                <a:ext uri="{FF2B5EF4-FFF2-40B4-BE49-F238E27FC236}">
                  <a16:creationId xmlns:a16="http://schemas.microsoft.com/office/drawing/2014/main" id="{9AD009A2-4832-EA90-76C5-8ED6FB1121C3}"/>
                </a:ext>
              </a:extLst>
            </p:cNvPr>
            <p:cNvSpPr>
              <a:spLocks noChangeShapeType="1"/>
            </p:cNvSpPr>
            <p:nvPr/>
          </p:nvSpPr>
          <p:spPr bwMode="auto">
            <a:xfrm>
              <a:off x="5870740" y="3287888"/>
              <a:ext cx="1316735"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dirty="0">
                  <a:latin typeface="Calibri"/>
                  <a:ea typeface="Times New Roman"/>
                  <a:cs typeface="Calibri"/>
                </a:rPr>
                <a:t>          d3</a:t>
              </a:r>
            </a:p>
          </p:txBody>
        </p:sp>
        <p:grpSp>
          <p:nvGrpSpPr>
            <p:cNvPr id="16" name="Group 15">
              <a:extLst>
                <a:ext uri="{FF2B5EF4-FFF2-40B4-BE49-F238E27FC236}">
                  <a16:creationId xmlns:a16="http://schemas.microsoft.com/office/drawing/2014/main" id="{C2F0EDC5-2275-0AAD-FC22-21827CE31E09}"/>
                </a:ext>
              </a:extLst>
            </p:cNvPr>
            <p:cNvGrpSpPr/>
            <p:nvPr/>
          </p:nvGrpSpPr>
          <p:grpSpPr>
            <a:xfrm>
              <a:off x="4851800" y="2923197"/>
              <a:ext cx="1203321" cy="1021208"/>
              <a:chOff x="3906167" y="3324390"/>
              <a:chExt cx="1671281" cy="1418344"/>
            </a:xfrm>
            <a:solidFill>
              <a:srgbClr val="93D2FE"/>
            </a:solidFill>
          </p:grpSpPr>
          <p:sp>
            <p:nvSpPr>
              <p:cNvPr id="50" name="Oval 859">
                <a:extLst>
                  <a:ext uri="{FF2B5EF4-FFF2-40B4-BE49-F238E27FC236}">
                    <a16:creationId xmlns:a16="http://schemas.microsoft.com/office/drawing/2014/main" id="{934D7D2B-FCDB-0F7E-C97D-023F96597DAB}"/>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51" name="Oval 861">
                <a:extLst>
                  <a:ext uri="{FF2B5EF4-FFF2-40B4-BE49-F238E27FC236}">
                    <a16:creationId xmlns:a16="http://schemas.microsoft.com/office/drawing/2014/main" id="{FEBF72BF-9A5F-9F7A-371C-77818D03C5C1}"/>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52" name="Oval 862">
                <a:extLst>
                  <a:ext uri="{FF2B5EF4-FFF2-40B4-BE49-F238E27FC236}">
                    <a16:creationId xmlns:a16="http://schemas.microsoft.com/office/drawing/2014/main" id="{3F5CEB71-8F09-693D-74BA-20A799EB4114}"/>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53" name="Oval 863">
                <a:extLst>
                  <a:ext uri="{FF2B5EF4-FFF2-40B4-BE49-F238E27FC236}">
                    <a16:creationId xmlns:a16="http://schemas.microsoft.com/office/drawing/2014/main" id="{1B929BA7-C4D1-FD25-4C58-18AAD19C14E1}"/>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54" name="Oval 863">
                <a:extLst>
                  <a:ext uri="{FF2B5EF4-FFF2-40B4-BE49-F238E27FC236}">
                    <a16:creationId xmlns:a16="http://schemas.microsoft.com/office/drawing/2014/main" id="{8DBE6188-D9DA-9A10-B311-B6F60537B1E5}"/>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grpSp>
            <p:nvGrpSpPr>
              <p:cNvPr id="55" name="Group 54">
                <a:extLst>
                  <a:ext uri="{FF2B5EF4-FFF2-40B4-BE49-F238E27FC236}">
                    <a16:creationId xmlns:a16="http://schemas.microsoft.com/office/drawing/2014/main" id="{ADFF1B11-9EFF-A020-FF7B-3DC7B799A6CD}"/>
                  </a:ext>
                </a:extLst>
              </p:cNvPr>
              <p:cNvGrpSpPr/>
              <p:nvPr/>
            </p:nvGrpSpPr>
            <p:grpSpPr>
              <a:xfrm>
                <a:off x="3906167" y="4047050"/>
                <a:ext cx="1671281" cy="539042"/>
                <a:chOff x="1320274" y="4580303"/>
                <a:chExt cx="1671281" cy="467246"/>
              </a:xfrm>
              <a:grpFill/>
            </p:grpSpPr>
            <p:sp>
              <p:nvSpPr>
                <p:cNvPr id="70" name="Freeform 860">
                  <a:extLst>
                    <a:ext uri="{FF2B5EF4-FFF2-40B4-BE49-F238E27FC236}">
                      <a16:creationId xmlns:a16="http://schemas.microsoft.com/office/drawing/2014/main" id="{971C566E-7855-6F9F-A75F-6BC1AADD5B4B}"/>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71" name="Rectangle 864">
                  <a:extLst>
                    <a:ext uri="{FF2B5EF4-FFF2-40B4-BE49-F238E27FC236}">
                      <a16:creationId xmlns:a16="http://schemas.microsoft.com/office/drawing/2014/main" id="{8D63C60C-4C51-7CE5-B381-B79CAFC18D95}"/>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b"/>
                <a:lstStyle/>
                <a:p>
                  <a:pPr algn="ctr"/>
                  <a:r>
                    <a:rPr lang="en-US" dirty="0">
                      <a:latin typeface="Calibri"/>
                      <a:ea typeface="Calibri"/>
                      <a:cs typeface="Calibri"/>
                    </a:rPr>
                    <a:t>r1</a:t>
                  </a:r>
                </a:p>
              </p:txBody>
            </p:sp>
            <p:sp>
              <p:nvSpPr>
                <p:cNvPr id="72" name="Freeform 865">
                  <a:extLst>
                    <a:ext uri="{FF2B5EF4-FFF2-40B4-BE49-F238E27FC236}">
                      <a16:creationId xmlns:a16="http://schemas.microsoft.com/office/drawing/2014/main" id="{2DF34D59-6400-490F-45D1-DBE823CC97CE}"/>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73" name="Freeform 866">
                  <a:extLst>
                    <a:ext uri="{FF2B5EF4-FFF2-40B4-BE49-F238E27FC236}">
                      <a16:creationId xmlns:a16="http://schemas.microsoft.com/office/drawing/2014/main" id="{A170F742-372D-03A5-2E7C-33AE26E8A8C9}"/>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grpSp>
          <p:grpSp>
            <p:nvGrpSpPr>
              <p:cNvPr id="56" name="Group 55">
                <a:extLst>
                  <a:ext uri="{FF2B5EF4-FFF2-40B4-BE49-F238E27FC236}">
                    <a16:creationId xmlns:a16="http://schemas.microsoft.com/office/drawing/2014/main" id="{0ABBEED3-D568-4E79-B0A0-5AA20089C88C}"/>
                  </a:ext>
                </a:extLst>
              </p:cNvPr>
              <p:cNvGrpSpPr/>
              <p:nvPr/>
            </p:nvGrpSpPr>
            <p:grpSpPr>
              <a:xfrm>
                <a:off x="4596370" y="3324390"/>
                <a:ext cx="552654" cy="1188720"/>
                <a:chOff x="1823226" y="3235632"/>
                <a:chExt cx="552654" cy="1188720"/>
              </a:xfrm>
              <a:grpFill/>
            </p:grpSpPr>
            <p:sp>
              <p:nvSpPr>
                <p:cNvPr id="57" name="Oval 878">
                  <a:extLst>
                    <a:ext uri="{FF2B5EF4-FFF2-40B4-BE49-F238E27FC236}">
                      <a16:creationId xmlns:a16="http://schemas.microsoft.com/office/drawing/2014/main" id="{5918D7FF-B731-EA5E-F4AB-C485C388D8A4}"/>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58" name="Rectangle 880">
                  <a:extLst>
                    <a:ext uri="{FF2B5EF4-FFF2-40B4-BE49-F238E27FC236}">
                      <a16:creationId xmlns:a16="http://schemas.microsoft.com/office/drawing/2014/main" id="{B0767085-6555-8648-9DD6-5CC7055C5482}"/>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59" name="Oval 878">
                  <a:extLst>
                    <a:ext uri="{FF2B5EF4-FFF2-40B4-BE49-F238E27FC236}">
                      <a16:creationId xmlns:a16="http://schemas.microsoft.com/office/drawing/2014/main" id="{FA3C47DD-6AAD-CF28-F5E6-B4B0D049B736}"/>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60" name="Line 881">
                  <a:extLst>
                    <a:ext uri="{FF2B5EF4-FFF2-40B4-BE49-F238E27FC236}">
                      <a16:creationId xmlns:a16="http://schemas.microsoft.com/office/drawing/2014/main" id="{D78FB821-9EF6-C134-FF52-E17E89EC7A6A}"/>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61" name="Line 882">
                  <a:extLst>
                    <a:ext uri="{FF2B5EF4-FFF2-40B4-BE49-F238E27FC236}">
                      <a16:creationId xmlns:a16="http://schemas.microsoft.com/office/drawing/2014/main" id="{80A36A7A-5B9A-427A-97A1-C7EC825B386B}"/>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62" name="Rectangle 880">
                  <a:extLst>
                    <a:ext uri="{FF2B5EF4-FFF2-40B4-BE49-F238E27FC236}">
                      <a16:creationId xmlns:a16="http://schemas.microsoft.com/office/drawing/2014/main" id="{43EB8B59-C1AE-4C2B-2279-5E63F1ABFB50}"/>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63" name="Oval 878">
                  <a:extLst>
                    <a:ext uri="{FF2B5EF4-FFF2-40B4-BE49-F238E27FC236}">
                      <a16:creationId xmlns:a16="http://schemas.microsoft.com/office/drawing/2014/main" id="{E0791E25-E77E-8646-F044-3055D5EB143B}"/>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64" name="Line 882">
                  <a:extLst>
                    <a:ext uri="{FF2B5EF4-FFF2-40B4-BE49-F238E27FC236}">
                      <a16:creationId xmlns:a16="http://schemas.microsoft.com/office/drawing/2014/main" id="{B5696023-4022-9A89-182B-AF24A3B89F63}"/>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65" name="Line 882">
                  <a:extLst>
                    <a:ext uri="{FF2B5EF4-FFF2-40B4-BE49-F238E27FC236}">
                      <a16:creationId xmlns:a16="http://schemas.microsoft.com/office/drawing/2014/main" id="{E054158C-5DC7-5A98-6A60-D1D810C8CE4C}"/>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66" name="Line 884">
                  <a:extLst>
                    <a:ext uri="{FF2B5EF4-FFF2-40B4-BE49-F238E27FC236}">
                      <a16:creationId xmlns:a16="http://schemas.microsoft.com/office/drawing/2014/main" id="{3A812DE6-55B3-3F35-CBDB-155A6F925220}"/>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p:spPr>
              <p:txBody>
                <a:bodyPr wrap="none" anchor="ctr"/>
                <a:lstStyle/>
                <a:p>
                  <a:endParaRPr lang="en-US" dirty="0">
                    <a:latin typeface="Calibri"/>
                    <a:ea typeface="Calibri"/>
                    <a:cs typeface="Calibri"/>
                  </a:endParaRPr>
                </a:p>
              </p:txBody>
            </p:sp>
            <p:sp>
              <p:nvSpPr>
                <p:cNvPr id="67" name="Oval 885">
                  <a:extLst>
                    <a:ext uri="{FF2B5EF4-FFF2-40B4-BE49-F238E27FC236}">
                      <a16:creationId xmlns:a16="http://schemas.microsoft.com/office/drawing/2014/main" id="{E76F2295-848D-F8A6-DB85-0E6CB80B5797}"/>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68" name="Line 881">
                  <a:extLst>
                    <a:ext uri="{FF2B5EF4-FFF2-40B4-BE49-F238E27FC236}">
                      <a16:creationId xmlns:a16="http://schemas.microsoft.com/office/drawing/2014/main" id="{2B788A92-2737-A2DC-2449-CB39F5369018}"/>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69" name="Line 882">
                  <a:extLst>
                    <a:ext uri="{FF2B5EF4-FFF2-40B4-BE49-F238E27FC236}">
                      <a16:creationId xmlns:a16="http://schemas.microsoft.com/office/drawing/2014/main" id="{9581A4BF-954D-313C-B7A3-3F53E49CFEFB}"/>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grpSp>
        </p:grpSp>
        <p:grpSp>
          <p:nvGrpSpPr>
            <p:cNvPr id="17" name="Group 16">
              <a:extLst>
                <a:ext uri="{FF2B5EF4-FFF2-40B4-BE49-F238E27FC236}">
                  <a16:creationId xmlns:a16="http://schemas.microsoft.com/office/drawing/2014/main" id="{2535C60B-1A1D-84E5-98EB-E0610369BA04}"/>
                </a:ext>
              </a:extLst>
            </p:cNvPr>
            <p:cNvGrpSpPr/>
            <p:nvPr/>
          </p:nvGrpSpPr>
          <p:grpSpPr>
            <a:xfrm>
              <a:off x="4272198" y="3826579"/>
              <a:ext cx="538242" cy="343668"/>
              <a:chOff x="1012668" y="989071"/>
              <a:chExt cx="747559" cy="477316"/>
            </a:xfrm>
          </p:grpSpPr>
          <p:sp>
            <p:nvSpPr>
              <p:cNvPr id="47" name="Line 853">
                <a:extLst>
                  <a:ext uri="{FF2B5EF4-FFF2-40B4-BE49-F238E27FC236}">
                    <a16:creationId xmlns:a16="http://schemas.microsoft.com/office/drawing/2014/main" id="{3B68FC53-C40F-8F16-07C7-00E257464CC3}"/>
                  </a:ext>
                </a:extLst>
              </p:cNvPr>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 xmlns:a14="http://schemas.microsoft.com/office/drawing/2010/main">
                    <a:noFill/>
                  </a14:hiddenFill>
                </a:ext>
              </a:extLst>
            </p:spPr>
            <p:txBody>
              <a:bodyPr wrap="none" anchor="ctr">
                <a:flatTx/>
              </a:bodyPr>
              <a:lstStyle/>
              <a:p>
                <a:endParaRPr lang="en-US" dirty="0">
                  <a:latin typeface="Calibri"/>
                  <a:ea typeface="Times New Roman"/>
                  <a:cs typeface="Calibri"/>
                </a:endParaRPr>
              </a:p>
            </p:txBody>
          </p:sp>
          <p:sp>
            <p:nvSpPr>
              <p:cNvPr id="48" name="Rectangle 873">
                <a:extLst>
                  <a:ext uri="{FF2B5EF4-FFF2-40B4-BE49-F238E27FC236}">
                    <a16:creationId xmlns:a16="http://schemas.microsoft.com/office/drawing/2014/main" id="{23B607B7-1F48-78F3-F255-1FAE21220365}"/>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b"/>
              <a:lstStyle/>
              <a:p>
                <a:pPr algn="ctr"/>
                <a:r>
                  <a:rPr lang="en-GB" dirty="0">
                    <a:latin typeface="Calibri"/>
                    <a:ea typeface="Times New Roman"/>
                    <a:cs typeface="Calibri"/>
                  </a:rPr>
                  <a:t>c1</a:t>
                </a:r>
              </a:p>
            </p:txBody>
          </p:sp>
          <p:sp>
            <p:nvSpPr>
              <p:cNvPr id="49" name="Freeform 875">
                <a:extLst>
                  <a:ext uri="{FF2B5EF4-FFF2-40B4-BE49-F238E27FC236}">
                    <a16:creationId xmlns:a16="http://schemas.microsoft.com/office/drawing/2014/main" id="{B751B06E-7F8F-C4E3-59A9-495889312282}"/>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Times New Roman"/>
                  <a:cs typeface="Calibri"/>
                </a:endParaRPr>
              </a:p>
            </p:txBody>
          </p:sp>
        </p:grpSp>
        <p:grpSp>
          <p:nvGrpSpPr>
            <p:cNvPr id="18" name="Group 17">
              <a:extLst>
                <a:ext uri="{FF2B5EF4-FFF2-40B4-BE49-F238E27FC236}">
                  <a16:creationId xmlns:a16="http://schemas.microsoft.com/office/drawing/2014/main" id="{2C2CC14B-12EB-FC8A-08D1-ABCBF24EE510}"/>
                </a:ext>
              </a:extLst>
            </p:cNvPr>
            <p:cNvGrpSpPr/>
            <p:nvPr/>
          </p:nvGrpSpPr>
          <p:grpSpPr>
            <a:xfrm>
              <a:off x="7016664" y="2938828"/>
              <a:ext cx="1203321" cy="1021208"/>
              <a:chOff x="3906167" y="3324390"/>
              <a:chExt cx="1671281" cy="1418344"/>
            </a:xfrm>
            <a:solidFill>
              <a:srgbClr val="93D2FE"/>
            </a:solidFill>
          </p:grpSpPr>
          <p:sp>
            <p:nvSpPr>
              <p:cNvPr id="23" name="Oval 859">
                <a:extLst>
                  <a:ext uri="{FF2B5EF4-FFF2-40B4-BE49-F238E27FC236}">
                    <a16:creationId xmlns:a16="http://schemas.microsoft.com/office/drawing/2014/main" id="{9E2DDDFC-EAB9-7548-9755-A290E27B9A1B}"/>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4" name="Oval 861">
                <a:extLst>
                  <a:ext uri="{FF2B5EF4-FFF2-40B4-BE49-F238E27FC236}">
                    <a16:creationId xmlns:a16="http://schemas.microsoft.com/office/drawing/2014/main" id="{3A8AC74F-015C-ECF4-0A93-A10A09A65189}"/>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5" name="Oval 862">
                <a:extLst>
                  <a:ext uri="{FF2B5EF4-FFF2-40B4-BE49-F238E27FC236}">
                    <a16:creationId xmlns:a16="http://schemas.microsoft.com/office/drawing/2014/main" id="{E5F5B24B-57CB-03E6-74B5-223BAB6797DB}"/>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6" name="Oval 863">
                <a:extLst>
                  <a:ext uri="{FF2B5EF4-FFF2-40B4-BE49-F238E27FC236}">
                    <a16:creationId xmlns:a16="http://schemas.microsoft.com/office/drawing/2014/main" id="{45C095B0-B1EC-CAEB-7604-11E36A03B579}"/>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7" name="Oval 863">
                <a:extLst>
                  <a:ext uri="{FF2B5EF4-FFF2-40B4-BE49-F238E27FC236}">
                    <a16:creationId xmlns:a16="http://schemas.microsoft.com/office/drawing/2014/main" id="{5BECDAD1-C777-FFC7-15DC-80D56A7AA0BC}"/>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grpSp>
            <p:nvGrpSpPr>
              <p:cNvPr id="28" name="Group 27">
                <a:extLst>
                  <a:ext uri="{FF2B5EF4-FFF2-40B4-BE49-F238E27FC236}">
                    <a16:creationId xmlns:a16="http://schemas.microsoft.com/office/drawing/2014/main" id="{CC235D6F-693A-651A-FB53-EC5E9E02B03A}"/>
                  </a:ext>
                </a:extLst>
              </p:cNvPr>
              <p:cNvGrpSpPr/>
              <p:nvPr/>
            </p:nvGrpSpPr>
            <p:grpSpPr>
              <a:xfrm>
                <a:off x="3906167" y="4047050"/>
                <a:ext cx="1671281" cy="539042"/>
                <a:chOff x="1320274" y="4580303"/>
                <a:chExt cx="1671281" cy="467246"/>
              </a:xfrm>
              <a:grpFill/>
            </p:grpSpPr>
            <p:sp>
              <p:nvSpPr>
                <p:cNvPr id="43" name="Freeform 860">
                  <a:extLst>
                    <a:ext uri="{FF2B5EF4-FFF2-40B4-BE49-F238E27FC236}">
                      <a16:creationId xmlns:a16="http://schemas.microsoft.com/office/drawing/2014/main" id="{E2A50FAF-4B9A-467F-50BD-55CF0023C2F7}"/>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44" name="Rectangle 864">
                  <a:extLst>
                    <a:ext uri="{FF2B5EF4-FFF2-40B4-BE49-F238E27FC236}">
                      <a16:creationId xmlns:a16="http://schemas.microsoft.com/office/drawing/2014/main" id="{7359D5B2-D087-F2AE-72AA-C7461E86ECC5}"/>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b"/>
                <a:lstStyle/>
                <a:p>
                  <a:pPr algn="ctr"/>
                  <a:r>
                    <a:rPr lang="en-US" dirty="0">
                      <a:latin typeface="Calibri"/>
                      <a:ea typeface="Calibri"/>
                      <a:cs typeface="Calibri"/>
                    </a:rPr>
                    <a:t>r2</a:t>
                  </a:r>
                </a:p>
              </p:txBody>
            </p:sp>
            <p:sp>
              <p:nvSpPr>
                <p:cNvPr id="45" name="Freeform 865">
                  <a:extLst>
                    <a:ext uri="{FF2B5EF4-FFF2-40B4-BE49-F238E27FC236}">
                      <a16:creationId xmlns:a16="http://schemas.microsoft.com/office/drawing/2014/main" id="{BC6B96ED-1E0B-EB12-B158-95EFEF09CBB3}"/>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46" name="Freeform 866">
                  <a:extLst>
                    <a:ext uri="{FF2B5EF4-FFF2-40B4-BE49-F238E27FC236}">
                      <a16:creationId xmlns:a16="http://schemas.microsoft.com/office/drawing/2014/main" id="{615983FC-9523-33F3-C1F6-938C58D27B99}"/>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grpSp>
          <p:grpSp>
            <p:nvGrpSpPr>
              <p:cNvPr id="29" name="Group 28">
                <a:extLst>
                  <a:ext uri="{FF2B5EF4-FFF2-40B4-BE49-F238E27FC236}">
                    <a16:creationId xmlns:a16="http://schemas.microsoft.com/office/drawing/2014/main" id="{BD5D1740-65C2-C2DA-6560-E3C98075F1A1}"/>
                  </a:ext>
                </a:extLst>
              </p:cNvPr>
              <p:cNvGrpSpPr/>
              <p:nvPr/>
            </p:nvGrpSpPr>
            <p:grpSpPr>
              <a:xfrm>
                <a:off x="4596370" y="3324390"/>
                <a:ext cx="552654" cy="1188720"/>
                <a:chOff x="1823226" y="3235632"/>
                <a:chExt cx="552654" cy="1188720"/>
              </a:xfrm>
              <a:grpFill/>
            </p:grpSpPr>
            <p:sp>
              <p:nvSpPr>
                <p:cNvPr id="30" name="Oval 878">
                  <a:extLst>
                    <a:ext uri="{FF2B5EF4-FFF2-40B4-BE49-F238E27FC236}">
                      <a16:creationId xmlns:a16="http://schemas.microsoft.com/office/drawing/2014/main" id="{1BBF32A2-5A13-4C0C-3A74-1DAD82A350D9}"/>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1" name="Rectangle 880">
                  <a:extLst>
                    <a:ext uri="{FF2B5EF4-FFF2-40B4-BE49-F238E27FC236}">
                      <a16:creationId xmlns:a16="http://schemas.microsoft.com/office/drawing/2014/main" id="{99624C38-C82D-C802-F042-0EB297B5D1A6}"/>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32" name="Oval 878">
                  <a:extLst>
                    <a:ext uri="{FF2B5EF4-FFF2-40B4-BE49-F238E27FC236}">
                      <a16:creationId xmlns:a16="http://schemas.microsoft.com/office/drawing/2014/main" id="{1B16D267-AC95-8FA7-0C3C-8A1D3CE4E1F4}"/>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3" name="Line 881">
                  <a:extLst>
                    <a:ext uri="{FF2B5EF4-FFF2-40B4-BE49-F238E27FC236}">
                      <a16:creationId xmlns:a16="http://schemas.microsoft.com/office/drawing/2014/main" id="{71D5FFA5-7887-6A50-3E24-17B394D1DC68}"/>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4" name="Line 882">
                  <a:extLst>
                    <a:ext uri="{FF2B5EF4-FFF2-40B4-BE49-F238E27FC236}">
                      <a16:creationId xmlns:a16="http://schemas.microsoft.com/office/drawing/2014/main" id="{84A6EABE-68A3-0442-A2BC-2639041CEA40}"/>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5" name="Rectangle 880">
                  <a:extLst>
                    <a:ext uri="{FF2B5EF4-FFF2-40B4-BE49-F238E27FC236}">
                      <a16:creationId xmlns:a16="http://schemas.microsoft.com/office/drawing/2014/main" id="{DCEE91BC-91A8-3CFC-F817-A633B7B0EACA}"/>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36" name="Oval 878">
                  <a:extLst>
                    <a:ext uri="{FF2B5EF4-FFF2-40B4-BE49-F238E27FC236}">
                      <a16:creationId xmlns:a16="http://schemas.microsoft.com/office/drawing/2014/main" id="{F0615FAD-00A4-743A-A8C7-28B4DE3B7EDF}"/>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7" name="Line 882">
                  <a:extLst>
                    <a:ext uri="{FF2B5EF4-FFF2-40B4-BE49-F238E27FC236}">
                      <a16:creationId xmlns:a16="http://schemas.microsoft.com/office/drawing/2014/main" id="{9955D56B-6F0D-845E-7790-7FD4BEF7E34C}"/>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8" name="Line 882">
                  <a:extLst>
                    <a:ext uri="{FF2B5EF4-FFF2-40B4-BE49-F238E27FC236}">
                      <a16:creationId xmlns:a16="http://schemas.microsoft.com/office/drawing/2014/main" id="{A9CBC36B-5DB2-26CC-1314-285D72215C98}"/>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9" name="Line 884">
                  <a:extLst>
                    <a:ext uri="{FF2B5EF4-FFF2-40B4-BE49-F238E27FC236}">
                      <a16:creationId xmlns:a16="http://schemas.microsoft.com/office/drawing/2014/main" id="{36C8C770-B2AE-3E33-FEC4-57EC6DA4A69C}"/>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p:spPr>
              <p:txBody>
                <a:bodyPr wrap="none" anchor="ctr"/>
                <a:lstStyle/>
                <a:p>
                  <a:endParaRPr lang="en-US" dirty="0">
                    <a:latin typeface="Calibri"/>
                    <a:ea typeface="Calibri"/>
                    <a:cs typeface="Calibri"/>
                  </a:endParaRPr>
                </a:p>
              </p:txBody>
            </p:sp>
            <p:sp>
              <p:nvSpPr>
                <p:cNvPr id="40" name="Oval 885">
                  <a:extLst>
                    <a:ext uri="{FF2B5EF4-FFF2-40B4-BE49-F238E27FC236}">
                      <a16:creationId xmlns:a16="http://schemas.microsoft.com/office/drawing/2014/main" id="{B927D0F2-FE0F-4D56-6E5A-F0B307DBF3AC}"/>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41" name="Line 881">
                  <a:extLst>
                    <a:ext uri="{FF2B5EF4-FFF2-40B4-BE49-F238E27FC236}">
                      <a16:creationId xmlns:a16="http://schemas.microsoft.com/office/drawing/2014/main" id="{69EAD8F4-4BC6-9304-A886-DE1C6A50D2CF}"/>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42" name="Line 882">
                  <a:extLst>
                    <a:ext uri="{FF2B5EF4-FFF2-40B4-BE49-F238E27FC236}">
                      <a16:creationId xmlns:a16="http://schemas.microsoft.com/office/drawing/2014/main" id="{264F0DBD-066C-E5C7-0F27-F6A01369D719}"/>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grpSp>
        </p:grpSp>
        <p:grpSp>
          <p:nvGrpSpPr>
            <p:cNvPr id="19" name="Group 18">
              <a:extLst>
                <a:ext uri="{FF2B5EF4-FFF2-40B4-BE49-F238E27FC236}">
                  <a16:creationId xmlns:a16="http://schemas.microsoft.com/office/drawing/2014/main" id="{F227F209-6C94-389E-FAAE-D7D496B1373B}"/>
                </a:ext>
              </a:extLst>
            </p:cNvPr>
            <p:cNvGrpSpPr/>
            <p:nvPr/>
          </p:nvGrpSpPr>
          <p:grpSpPr>
            <a:xfrm>
              <a:off x="6397985" y="3842210"/>
              <a:ext cx="538242" cy="343668"/>
              <a:chOff x="1012668" y="989071"/>
              <a:chExt cx="747559" cy="477316"/>
            </a:xfrm>
          </p:grpSpPr>
          <p:sp>
            <p:nvSpPr>
              <p:cNvPr id="20" name="Line 853">
                <a:extLst>
                  <a:ext uri="{FF2B5EF4-FFF2-40B4-BE49-F238E27FC236}">
                    <a16:creationId xmlns:a16="http://schemas.microsoft.com/office/drawing/2014/main" id="{A68CDF96-98C5-3FB9-AF14-214CDAEAAF21}"/>
                  </a:ext>
                </a:extLst>
              </p:cNvPr>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 xmlns:a14="http://schemas.microsoft.com/office/drawing/2010/main">
                    <a:noFill/>
                  </a14:hiddenFill>
                </a:ext>
              </a:extLst>
            </p:spPr>
            <p:txBody>
              <a:bodyPr wrap="none" anchor="ctr">
                <a:flatTx/>
              </a:bodyPr>
              <a:lstStyle/>
              <a:p>
                <a:endParaRPr lang="en-US" dirty="0">
                  <a:latin typeface="Calibri"/>
                  <a:ea typeface="Times New Roman"/>
                  <a:cs typeface="Calibri"/>
                </a:endParaRPr>
              </a:p>
            </p:txBody>
          </p:sp>
          <p:sp>
            <p:nvSpPr>
              <p:cNvPr id="21" name="Rectangle 873">
                <a:extLst>
                  <a:ext uri="{FF2B5EF4-FFF2-40B4-BE49-F238E27FC236}">
                    <a16:creationId xmlns:a16="http://schemas.microsoft.com/office/drawing/2014/main" id="{348545D6-690A-63E8-7B61-797E4CBD4904}"/>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b"/>
              <a:lstStyle/>
              <a:p>
                <a:pPr algn="ctr"/>
                <a:r>
                  <a:rPr lang="en-GB" dirty="0">
                    <a:latin typeface="Calibri"/>
                    <a:ea typeface="Times New Roman"/>
                    <a:cs typeface="Calibri"/>
                  </a:rPr>
                  <a:t>c2</a:t>
                </a:r>
              </a:p>
            </p:txBody>
          </p:sp>
          <p:sp>
            <p:nvSpPr>
              <p:cNvPr id="22" name="Freeform 875">
                <a:extLst>
                  <a:ext uri="{FF2B5EF4-FFF2-40B4-BE49-F238E27FC236}">
                    <a16:creationId xmlns:a16="http://schemas.microsoft.com/office/drawing/2014/main" id="{73C1844E-EFA0-40B8-9B50-5C34D122C837}"/>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Times New Roman"/>
                  <a:cs typeface="Calibri"/>
                </a:endParaRPr>
              </a:p>
            </p:txBody>
          </p:sp>
        </p:grpSp>
      </p:grpSp>
    </p:spTree>
    <p:extLst>
      <p:ext uri="{BB962C8B-B14F-4D97-AF65-F5344CB8AC3E}">
        <p14:creationId xmlns:p14="http://schemas.microsoft.com/office/powerpoint/2010/main" val="4085194615"/>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Plan-Space Search</a:t>
            </a:r>
          </a:p>
        </p:txBody>
      </p:sp>
      <p:sp>
        <p:nvSpPr>
          <p:cNvPr id="3" name="Content Placeholder 2"/>
          <p:cNvSpPr>
            <a:spLocks noGrp="1"/>
          </p:cNvSpPr>
          <p:nvPr>
            <p:ph idx="1"/>
          </p:nvPr>
        </p:nvSpPr>
        <p:spPr/>
        <p:txBody>
          <a:bodyPr>
            <a:normAutofit/>
          </a:bodyPr>
          <a:lstStyle/>
          <a:p>
            <a:r>
              <a:rPr lang="en-US" dirty="0"/>
              <a:t>Formulate planning as a constraint satisfaction problem (CSP)</a:t>
            </a:r>
          </a:p>
          <a:p>
            <a:pPr lvl="1"/>
            <a:r>
              <a:rPr lang="en-US" dirty="0"/>
              <a:t>Use constraint-satisfaction techniques to produce solutions that are more flexible than ordinary plans </a:t>
            </a:r>
          </a:p>
          <a:p>
            <a:pPr lvl="2"/>
            <a:r>
              <a:rPr lang="en-US" dirty="0"/>
              <a:t>E.g., plans in which the actions are partially ordered</a:t>
            </a:r>
          </a:p>
          <a:p>
            <a:pPr lvl="2"/>
            <a:r>
              <a:rPr lang="en-US" dirty="0"/>
              <a:t>Postpone ordering decisions until the plan is being executed</a:t>
            </a:r>
          </a:p>
          <a:p>
            <a:pPr lvl="3"/>
            <a:r>
              <a:rPr lang="en-US" dirty="0"/>
              <a:t>The actor may have a better idea about which ordering is best</a:t>
            </a:r>
          </a:p>
          <a:p>
            <a:r>
              <a:rPr lang="en-US" dirty="0"/>
              <a:t>First step toward temporal planning (Chapter 4 in book)</a:t>
            </a:r>
          </a:p>
          <a:p>
            <a:r>
              <a:rPr lang="en-US" dirty="0"/>
              <a:t>Basic idea:</a:t>
            </a:r>
          </a:p>
          <a:p>
            <a:pPr lvl="1">
              <a:lnSpc>
                <a:spcPct val="90000"/>
              </a:lnSpc>
            </a:pPr>
            <a:r>
              <a:rPr lang="en-US" dirty="0"/>
              <a:t>Backward search from the goal</a:t>
            </a:r>
          </a:p>
          <a:p>
            <a:pPr lvl="1">
              <a:lnSpc>
                <a:spcPct val="90000"/>
              </a:lnSpc>
            </a:pPr>
            <a:r>
              <a:rPr lang="en-US" dirty="0"/>
              <a:t>Each node of the search space is a </a:t>
            </a:r>
            <a:r>
              <a:rPr lang="en-US" dirty="0">
                <a:solidFill>
                  <a:schemeClr val="accent1"/>
                </a:solidFill>
              </a:rPr>
              <a:t>partial plan </a:t>
            </a:r>
            <a:r>
              <a:rPr lang="en-US" dirty="0"/>
              <a:t>that contains </a:t>
            </a:r>
            <a:r>
              <a:rPr lang="en-US" dirty="0">
                <a:solidFill>
                  <a:srgbClr val="FFC000"/>
                </a:solidFill>
              </a:rPr>
              <a:t>flaws</a:t>
            </a:r>
          </a:p>
          <a:p>
            <a:pPr lvl="2">
              <a:lnSpc>
                <a:spcPct val="90000"/>
              </a:lnSpc>
            </a:pPr>
            <a:r>
              <a:rPr lang="en-US" dirty="0"/>
              <a:t>Remove the flaws by making </a:t>
            </a:r>
            <a:r>
              <a:rPr lang="en-US" dirty="0">
                <a:solidFill>
                  <a:schemeClr val="accent1"/>
                </a:solidFill>
              </a:rPr>
              <a:t>refinements</a:t>
            </a:r>
          </a:p>
          <a:p>
            <a:pPr lvl="1">
              <a:lnSpc>
                <a:spcPct val="90000"/>
              </a:lnSpc>
            </a:pPr>
            <a:r>
              <a:rPr lang="en-US" dirty="0"/>
              <a:t>If successful, we will get a </a:t>
            </a:r>
            <a:r>
              <a:rPr lang="en-US" dirty="0">
                <a:solidFill>
                  <a:schemeClr val="accent1"/>
                </a:solidFill>
              </a:rPr>
              <a:t>partially ordered </a:t>
            </a:r>
            <a:r>
              <a:rPr lang="en-US" dirty="0"/>
              <a:t>solution</a:t>
            </a:r>
          </a:p>
        </p:txBody>
      </p:sp>
      <p:sp>
        <p:nvSpPr>
          <p:cNvPr id="5" name="Date Placeholder 4">
            <a:extLst>
              <a:ext uri="{FF2B5EF4-FFF2-40B4-BE49-F238E27FC236}">
                <a16:creationId xmlns:a16="http://schemas.microsoft.com/office/drawing/2014/main" id="{AE8BC4E2-74CC-BC4B-9EC3-E96D7C5119CF}"/>
              </a:ext>
            </a:extLst>
          </p:cNvPr>
          <p:cNvSpPr>
            <a:spLocks noGrp="1"/>
          </p:cNvSpPr>
          <p:nvPr>
            <p:ph type="dt" sz="half" idx="2"/>
          </p:nvPr>
        </p:nvSpPr>
        <p:spPr/>
        <p:txBody>
          <a:bodyPr/>
          <a:lstStyle/>
          <a:p>
            <a:r>
              <a:rPr lang="de-DE"/>
              <a:t>Deterministic</a:t>
            </a:r>
            <a:endParaRPr lang="de-DE" dirty="0"/>
          </a:p>
        </p:txBody>
      </p:sp>
      <p:sp>
        <p:nvSpPr>
          <p:cNvPr id="6" name="Footer Placeholder 5">
            <a:extLst>
              <a:ext uri="{FF2B5EF4-FFF2-40B4-BE49-F238E27FC236}">
                <a16:creationId xmlns:a16="http://schemas.microsoft.com/office/drawing/2014/main" id="{6289D2A2-CC08-1C9E-24D1-7CC3746D43F4}"/>
              </a:ext>
            </a:extLst>
          </p:cNvPr>
          <p:cNvSpPr>
            <a:spLocks noGrp="1"/>
          </p:cNvSpPr>
          <p:nvPr>
            <p:ph type="ftr" sz="quarter" idx="3"/>
          </p:nvPr>
        </p:nvSpPr>
        <p:spPr/>
        <p:txBody>
          <a:bodyPr/>
          <a:lstStyle/>
          <a:p>
            <a:r>
              <a:rPr lang="en-GB"/>
              <a:t>T. Braun - APA</a:t>
            </a:r>
          </a:p>
        </p:txBody>
      </p:sp>
      <p:sp>
        <p:nvSpPr>
          <p:cNvPr id="4" name="Slide Number Placeholder 3">
            <a:extLst>
              <a:ext uri="{FF2B5EF4-FFF2-40B4-BE49-F238E27FC236}">
                <a16:creationId xmlns:a16="http://schemas.microsoft.com/office/drawing/2014/main" id="{6F328731-DC68-FE4E-85CE-47A83D4BED9F}"/>
              </a:ext>
            </a:extLst>
          </p:cNvPr>
          <p:cNvSpPr>
            <a:spLocks noGrp="1"/>
          </p:cNvSpPr>
          <p:nvPr>
            <p:ph type="sldNum" sz="quarter" idx="4"/>
          </p:nvPr>
        </p:nvSpPr>
        <p:spPr/>
        <p:txBody>
          <a:bodyPr/>
          <a:lstStyle/>
          <a:p>
            <a:fld id="{67C9959E-8E6B-B04C-9955-EA096F41CA7A}" type="slidenum">
              <a:rPr lang="en-GB" smtClean="0"/>
              <a:t>140</a:t>
            </a:fld>
            <a:endParaRPr lang="en-GB"/>
          </a:p>
        </p:txBody>
      </p:sp>
    </p:spTree>
    <p:extLst>
      <p:ext uri="{BB962C8B-B14F-4D97-AF65-F5344CB8AC3E}">
        <p14:creationId xmlns:p14="http://schemas.microsoft.com/office/powerpoint/2010/main" val="1202199506"/>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13"/>
          <p:cNvSpPr>
            <a:spLocks noGrp="1" noChangeArrowheads="1"/>
          </p:cNvSpPr>
          <p:nvPr>
            <p:ph type="title"/>
          </p:nvPr>
        </p:nvSpPr>
        <p:spPr>
          <a:noFill/>
        </p:spPr>
        <p:txBody>
          <a:bodyPr>
            <a:normAutofit/>
          </a:bodyPr>
          <a:lstStyle/>
          <a:p>
            <a:pPr eaLnBrk="1" hangingPunct="1"/>
            <a:r>
              <a:rPr lang="en-US" dirty="0"/>
              <a:t>Definitions</a:t>
            </a:r>
          </a:p>
        </p:txBody>
      </p:sp>
      <mc:AlternateContent xmlns:mc="http://schemas.openxmlformats.org/markup-compatibility/2006" xmlns:a14="http://schemas.microsoft.com/office/drawing/2010/main">
        <mc:Choice Requires="a14">
          <p:sp>
            <p:nvSpPr>
              <p:cNvPr id="10242" name="Rectangle 14"/>
              <p:cNvSpPr>
                <a:spLocks noGrp="1" noChangeArrowheads="1"/>
              </p:cNvSpPr>
              <p:nvPr>
                <p:ph idx="1"/>
              </p:nvPr>
            </p:nvSpPr>
            <p:spPr/>
            <p:txBody>
              <a:bodyPr>
                <a:noAutofit/>
              </a:bodyPr>
              <a:lstStyle/>
              <a:p>
                <a:pPr eaLnBrk="1" hangingPunct="1">
                  <a:lnSpc>
                    <a:spcPct val="90000"/>
                  </a:lnSpc>
                </a:pPr>
                <a:r>
                  <a:rPr lang="en-US" dirty="0">
                    <a:solidFill>
                      <a:schemeClr val="accent1"/>
                    </a:solidFill>
                  </a:rPr>
                  <a:t>Partially ordered plan</a:t>
                </a:r>
              </a:p>
              <a:p>
                <a:pPr lvl="1" eaLnBrk="1" hangingPunct="1">
                  <a:lnSpc>
                    <a:spcPct val="90000"/>
                  </a:lnSpc>
                </a:pPr>
                <a:r>
                  <a:rPr lang="en-US" dirty="0"/>
                  <a:t>Partially ordered set of nodes</a:t>
                </a:r>
              </a:p>
              <a:p>
                <a:pPr lvl="1" eaLnBrk="1" hangingPunct="1">
                  <a:lnSpc>
                    <a:spcPct val="90000"/>
                  </a:lnSpc>
                </a:pPr>
                <a:r>
                  <a:rPr lang="en-US" dirty="0"/>
                  <a:t>Each node contains an action</a:t>
                </a:r>
              </a:p>
              <a:p>
                <a:pPr eaLnBrk="1" hangingPunct="1">
                  <a:lnSpc>
                    <a:spcPct val="90000"/>
                  </a:lnSpc>
                </a:pPr>
                <a:r>
                  <a:rPr lang="en-US" dirty="0">
                    <a:solidFill>
                      <a:schemeClr val="accent1"/>
                    </a:solidFill>
                  </a:rPr>
                  <a:t>Partially ordered solution</a:t>
                </a:r>
              </a:p>
              <a:p>
                <a:pPr lvl="1" eaLnBrk="1" hangingPunct="1">
                  <a:lnSpc>
                    <a:spcPct val="90000"/>
                  </a:lnSpc>
                </a:pPr>
                <a:r>
                  <a:rPr lang="en-US" dirty="0"/>
                  <a:t>Partially ordered plan </a:t>
                </a:r>
                <a14:m>
                  <m:oMath xmlns:m="http://schemas.openxmlformats.org/officeDocument/2006/math">
                    <m:r>
                      <a:rPr lang="en-US" i="1" dirty="0" smtClean="0">
                        <a:latin typeface="Cambria Math" panose="02040503050406030204" pitchFamily="18" charset="0"/>
                      </a:rPr>
                      <m:t>𝜋</m:t>
                    </m:r>
                  </m:oMath>
                </a14:m>
                <a:r>
                  <a:rPr lang="en-US" i="1" dirty="0"/>
                  <a:t> </a:t>
                </a:r>
                <a:r>
                  <a:rPr lang="en-US" dirty="0"/>
                  <a:t>such that every total ordering of </a:t>
                </a:r>
                <a14:m>
                  <m:oMath xmlns:m="http://schemas.openxmlformats.org/officeDocument/2006/math">
                    <m:r>
                      <a:rPr lang="en-US" i="1" dirty="0" smtClean="0">
                        <a:latin typeface="Cambria Math" panose="02040503050406030204" pitchFamily="18" charset="0"/>
                      </a:rPr>
                      <m:t>𝜋</m:t>
                    </m:r>
                  </m:oMath>
                </a14:m>
                <a:r>
                  <a:rPr lang="en-US" dirty="0"/>
                  <a:t> is a solution</a:t>
                </a:r>
              </a:p>
              <a:p>
                <a:pPr eaLnBrk="1" hangingPunct="1">
                  <a:lnSpc>
                    <a:spcPct val="90000"/>
                  </a:lnSpc>
                </a:pPr>
                <a:r>
                  <a:rPr lang="en-US" dirty="0">
                    <a:solidFill>
                      <a:schemeClr val="accent1"/>
                    </a:solidFill>
                  </a:rPr>
                  <a:t>Partial plan</a:t>
                </a:r>
              </a:p>
              <a:p>
                <a:pPr lvl="1" eaLnBrk="1" hangingPunct="1">
                  <a:lnSpc>
                    <a:spcPct val="90000"/>
                  </a:lnSpc>
                </a:pPr>
                <a:r>
                  <a:rPr lang="en-US" dirty="0"/>
                  <a:t>Partially ordered set of nodes that </a:t>
                </a:r>
                <a:br>
                  <a:rPr lang="en-US" dirty="0"/>
                </a:br>
                <a:r>
                  <a:rPr lang="en-US" dirty="0"/>
                  <a:t>contain </a:t>
                </a:r>
                <a:r>
                  <a:rPr lang="en-US" dirty="0">
                    <a:solidFill>
                      <a:schemeClr val="accent1"/>
                    </a:solidFill>
                  </a:rPr>
                  <a:t>partially instantiated </a:t>
                </a:r>
                <a:r>
                  <a:rPr lang="en-US" dirty="0"/>
                  <a:t>actions</a:t>
                </a:r>
              </a:p>
              <a:p>
                <a:pPr lvl="1" eaLnBrk="1" hangingPunct="1">
                  <a:lnSpc>
                    <a:spcPct val="90000"/>
                  </a:lnSpc>
                </a:pPr>
                <a:r>
                  <a:rPr lang="en-US" dirty="0">
                    <a:solidFill>
                      <a:schemeClr val="accent1"/>
                    </a:solidFill>
                  </a:rPr>
                  <a:t>Inequality constraints</a:t>
                </a:r>
                <a:endParaRPr lang="en-US" dirty="0"/>
              </a:p>
              <a:p>
                <a:pPr lvl="2"/>
                <a:r>
                  <a:rPr lang="en-US" dirty="0"/>
                  <a:t>E.g., </a:t>
                </a:r>
                <a14:m>
                  <m:oMath xmlns:m="http://schemas.openxmlformats.org/officeDocument/2006/math">
                    <m:r>
                      <a:rPr lang="en-US" i="1" dirty="0" smtClean="0">
                        <a:latin typeface="Cambria Math" panose="02040503050406030204" pitchFamily="18" charset="0"/>
                      </a:rPr>
                      <m:t>𝑧</m:t>
                    </m:r>
                    <m:r>
                      <a:rPr lang="en-US" i="1" dirty="0" smtClean="0">
                        <a:latin typeface="Cambria Math" panose="02040503050406030204" pitchFamily="18" charset="0"/>
                      </a:rPr>
                      <m:t>≠</m:t>
                    </m:r>
                    <m:r>
                      <a:rPr lang="en-US" i="1" dirty="0" smtClean="0">
                        <a:latin typeface="Cambria Math" panose="02040503050406030204" pitchFamily="18" charset="0"/>
                      </a:rPr>
                      <m:t>𝑥</m:t>
                    </m:r>
                  </m:oMath>
                </a14:m>
                <a:r>
                  <a:rPr lang="en-US" dirty="0"/>
                  <a:t> or </a:t>
                </a:r>
                <a14:m>
                  <m:oMath xmlns:m="http://schemas.openxmlformats.org/officeDocument/2006/math">
                    <m:r>
                      <a:rPr lang="en-US" i="1" dirty="0" smtClean="0">
                        <a:latin typeface="Cambria Math" panose="02040503050406030204" pitchFamily="18" charset="0"/>
                      </a:rPr>
                      <m:t>𝑤</m:t>
                    </m:r>
                    <m:r>
                      <a:rPr lang="en-US" i="1" dirty="0" smtClean="0">
                        <a:latin typeface="Cambria Math" panose="02040503050406030204" pitchFamily="18" charset="0"/>
                      </a:rPr>
                      <m:t>≠</m:t>
                    </m:r>
                    <m:r>
                      <a:rPr lang="en-US" i="1" dirty="0">
                        <a:latin typeface="Cambria Math" panose="02040503050406030204" pitchFamily="18" charset="0"/>
                        <a:cs typeface="Calibri"/>
                      </a:rPr>
                      <m:t>𝑝</m:t>
                    </m:r>
                    <m:r>
                      <a:rPr lang="en-US" i="1" dirty="0">
                        <a:latin typeface="Cambria Math" panose="02040503050406030204" pitchFamily="18" charset="0"/>
                        <a:cs typeface="Calibri"/>
                      </a:rPr>
                      <m:t>1</m:t>
                    </m:r>
                  </m:oMath>
                </a14:m>
                <a:endParaRPr lang="en-US" dirty="0"/>
              </a:p>
              <a:p>
                <a:pPr lvl="1" eaLnBrk="1" hangingPunct="1">
                  <a:lnSpc>
                    <a:spcPct val="90000"/>
                  </a:lnSpc>
                </a:pPr>
                <a:r>
                  <a:rPr lang="en-US" dirty="0">
                    <a:solidFill>
                      <a:schemeClr val="accent1"/>
                    </a:solidFill>
                  </a:rPr>
                  <a:t>Causal links</a:t>
                </a:r>
                <a:r>
                  <a:rPr lang="en-US" dirty="0"/>
                  <a:t> (dashed arcs)</a:t>
                </a:r>
              </a:p>
              <a:p>
                <a:pPr lvl="2"/>
                <a:r>
                  <a:rPr lang="en-US" dirty="0"/>
                  <a:t>Use action </a:t>
                </a:r>
                <a14:m>
                  <m:oMath xmlns:m="http://schemas.openxmlformats.org/officeDocument/2006/math">
                    <m:r>
                      <a:rPr lang="en-US" i="1" dirty="0" smtClean="0">
                        <a:latin typeface="Cambria Math" panose="02040503050406030204" pitchFamily="18" charset="0"/>
                      </a:rPr>
                      <m:t>𝑎</m:t>
                    </m:r>
                  </m:oMath>
                </a14:m>
                <a:r>
                  <a:rPr lang="en-US" dirty="0"/>
                  <a:t> to establish precondition </a:t>
                </a:r>
                <a14:m>
                  <m:oMath xmlns:m="http://schemas.openxmlformats.org/officeDocument/2006/math">
                    <m:r>
                      <a:rPr lang="en-US" i="1" dirty="0" smtClean="0">
                        <a:latin typeface="Cambria Math" panose="02040503050406030204" pitchFamily="18" charset="0"/>
                      </a:rPr>
                      <m:t>𝑝</m:t>
                    </m:r>
                  </m:oMath>
                </a14:m>
                <a:r>
                  <a:rPr lang="en-US" dirty="0"/>
                  <a:t> of action </a:t>
                </a:r>
                <a14:m>
                  <m:oMath xmlns:m="http://schemas.openxmlformats.org/officeDocument/2006/math">
                    <m:r>
                      <a:rPr lang="en-US" i="1" dirty="0" smtClean="0">
                        <a:latin typeface="Cambria Math" panose="02040503050406030204" pitchFamily="18" charset="0"/>
                      </a:rPr>
                      <m:t>𝑏</m:t>
                    </m:r>
                  </m:oMath>
                </a14:m>
                <a:endParaRPr lang="en-US" dirty="0"/>
              </a:p>
            </p:txBody>
          </p:sp>
        </mc:Choice>
        <mc:Fallback xmlns="">
          <p:sp>
            <p:nvSpPr>
              <p:cNvPr id="10242" name="Rectangle 14"/>
              <p:cNvSpPr>
                <a:spLocks noGrp="1" noRot="1" noChangeAspect="1" noMove="1" noResize="1" noEditPoints="1" noAdjustHandles="1" noChangeArrowheads="1" noChangeShapeType="1" noTextEdit="1"/>
              </p:cNvSpPr>
              <p:nvPr>
                <p:ph idx="1"/>
              </p:nvPr>
            </p:nvSpPr>
            <p:spPr>
              <a:blipFill>
                <a:blip r:embed="rId3"/>
                <a:stretch>
                  <a:fillRect l="-1549" t="-2985" b="-4478"/>
                </a:stretch>
              </a:blipFill>
            </p:spPr>
            <p:txBody>
              <a:bodyPr/>
              <a:lstStyle/>
              <a:p>
                <a:r>
                  <a:rPr lang="en-DE">
                    <a:noFill/>
                  </a:rPr>
                  <a:t> </a:t>
                </a:r>
              </a:p>
            </p:txBody>
          </p:sp>
        </mc:Fallback>
      </mc:AlternateContent>
      <p:sp>
        <p:nvSpPr>
          <p:cNvPr id="3" name="Date Placeholder 2">
            <a:extLst>
              <a:ext uri="{FF2B5EF4-FFF2-40B4-BE49-F238E27FC236}">
                <a16:creationId xmlns:a16="http://schemas.microsoft.com/office/drawing/2014/main" id="{29576AA3-68EC-2DC0-0316-6DB9447C2D42}"/>
              </a:ext>
            </a:extLst>
          </p:cNvPr>
          <p:cNvSpPr>
            <a:spLocks noGrp="1"/>
          </p:cNvSpPr>
          <p:nvPr>
            <p:ph type="dt" sz="half" idx="2"/>
          </p:nvPr>
        </p:nvSpPr>
        <p:spPr/>
        <p:txBody>
          <a:bodyPr/>
          <a:lstStyle/>
          <a:p>
            <a:r>
              <a:rPr lang="de-DE"/>
              <a:t>Deterministic</a:t>
            </a:r>
            <a:endParaRPr lang="de-DE" dirty="0"/>
          </a:p>
        </p:txBody>
      </p:sp>
      <p:sp>
        <p:nvSpPr>
          <p:cNvPr id="4" name="Footer Placeholder 3">
            <a:extLst>
              <a:ext uri="{FF2B5EF4-FFF2-40B4-BE49-F238E27FC236}">
                <a16:creationId xmlns:a16="http://schemas.microsoft.com/office/drawing/2014/main" id="{B7CACC5C-B0EF-1A29-F8E3-62DF725C5025}"/>
              </a:ext>
            </a:extLst>
          </p:cNvPr>
          <p:cNvSpPr>
            <a:spLocks noGrp="1"/>
          </p:cNvSpPr>
          <p:nvPr>
            <p:ph type="ftr" sz="quarter" idx="3"/>
          </p:nvPr>
        </p:nvSpPr>
        <p:spPr/>
        <p:txBody>
          <a:bodyPr/>
          <a:lstStyle/>
          <a:p>
            <a:r>
              <a:rPr lang="en-GB"/>
              <a:t>T. Braun - APA</a:t>
            </a:r>
          </a:p>
        </p:txBody>
      </p:sp>
      <p:sp>
        <p:nvSpPr>
          <p:cNvPr id="2" name="Slide Number Placeholder 1">
            <a:extLst>
              <a:ext uri="{FF2B5EF4-FFF2-40B4-BE49-F238E27FC236}">
                <a16:creationId xmlns:a16="http://schemas.microsoft.com/office/drawing/2014/main" id="{5629E173-6495-1546-A1BC-7283506451F1}"/>
              </a:ext>
            </a:extLst>
          </p:cNvPr>
          <p:cNvSpPr>
            <a:spLocks noGrp="1"/>
          </p:cNvSpPr>
          <p:nvPr>
            <p:ph type="sldNum" sz="quarter" idx="4"/>
          </p:nvPr>
        </p:nvSpPr>
        <p:spPr/>
        <p:txBody>
          <a:bodyPr/>
          <a:lstStyle/>
          <a:p>
            <a:fld id="{67C9959E-8E6B-B04C-9955-EA096F41CA7A}" type="slidenum">
              <a:rPr lang="en-GB" smtClean="0"/>
              <a:t>141</a:t>
            </a:fld>
            <a:endParaRPr lang="en-GB"/>
          </a:p>
        </p:txBody>
      </p:sp>
      <mc:AlternateContent xmlns:mc="http://schemas.openxmlformats.org/markup-compatibility/2006" xmlns:a14="http://schemas.microsoft.com/office/drawing/2010/main">
        <mc:Choice Requires="a14">
          <p:sp>
            <p:nvSpPr>
              <p:cNvPr id="10" name="Rectangle 83"/>
              <p:cNvSpPr>
                <a:spLocks noChangeArrowheads="1"/>
              </p:cNvSpPr>
              <p:nvPr/>
            </p:nvSpPr>
            <p:spPr bwMode="auto">
              <a:xfrm>
                <a:off x="5123140" y="2370911"/>
                <a:ext cx="1560107" cy="362984"/>
              </a:xfrm>
              <a:prstGeom prst="rect">
                <a:avLst/>
              </a:prstGeom>
              <a:solidFill>
                <a:schemeClr val="accent1"/>
              </a:solidFill>
              <a:ln w="12700">
                <a:solidFill>
                  <a:schemeClr val="tx1"/>
                </a:solidFill>
                <a:miter lim="800000"/>
                <a:headEnd/>
                <a:tailEnd/>
              </a:ln>
            </p:spPr>
            <p:txBody>
              <a:bodyPr wrap="none" lIns="0" tIns="45720" rIns="0" bIns="45720" anchor="ctr">
                <a:spAutoFit/>
              </a:bodyPr>
              <a:lstStyle/>
              <a:p>
                <a:pPr algn="ctr"/>
                <a14:m>
                  <m:oMathPara xmlns:m="http://schemas.openxmlformats.org/officeDocument/2006/math">
                    <m:oMathParaPr>
                      <m:jc m:val="centerGroup"/>
                    </m:oMathParaPr>
                    <m:oMath xmlns:m="http://schemas.openxmlformats.org/officeDocument/2006/math">
                      <m:r>
                        <a:rPr lang="en-US" i="1" baseline="-25000" dirty="0">
                          <a:solidFill>
                            <a:schemeClr val="bg1"/>
                          </a:solidFill>
                          <a:latin typeface="Cambria Math" panose="02040503050406030204" pitchFamily="18" charset="0"/>
                          <a:ea typeface="Calibri"/>
                          <a:cs typeface="Calibri"/>
                        </a:rPr>
                        <m:t> </m:t>
                      </m:r>
                      <m:r>
                        <a:rPr lang="en-US" i="1" dirty="0">
                          <a:solidFill>
                            <a:schemeClr val="bg1"/>
                          </a:solidFill>
                          <a:latin typeface="Cambria Math" panose="02040503050406030204" pitchFamily="18" charset="0"/>
                          <a:ea typeface="Calibri"/>
                          <a:cs typeface="Calibri"/>
                        </a:rPr>
                        <m:t>𝑚𝑜𝑣𝑒</m:t>
                      </m:r>
                      <m:d>
                        <m:dPr>
                          <m:ctrlPr>
                            <a:rPr lang="en-US" i="1" dirty="0">
                              <a:solidFill>
                                <a:schemeClr val="bg1"/>
                              </a:solidFill>
                              <a:latin typeface="Cambria Math" panose="02040503050406030204" pitchFamily="18" charset="0"/>
                              <a:ea typeface="Calibri"/>
                              <a:cs typeface="Calibri"/>
                            </a:rPr>
                          </m:ctrlPr>
                        </m:dPr>
                        <m:e>
                          <m:r>
                            <a:rPr lang="en-US" i="1" dirty="0">
                              <a:solidFill>
                                <a:schemeClr val="bg1"/>
                              </a:solidFill>
                              <a:latin typeface="Cambria Math" panose="02040503050406030204" pitchFamily="18" charset="0"/>
                              <a:ea typeface="Calibri"/>
                              <a:cs typeface="Calibri"/>
                            </a:rPr>
                            <m:t>𝑎</m:t>
                          </m:r>
                          <m:r>
                            <a:rPr lang="en-US" i="1" dirty="0">
                              <a:solidFill>
                                <a:schemeClr val="bg1"/>
                              </a:solidFill>
                              <a:latin typeface="Cambria Math" panose="02040503050406030204" pitchFamily="18" charset="0"/>
                              <a:ea typeface="Calibri"/>
                              <a:cs typeface="Calibri"/>
                            </a:rPr>
                            <m:t>,</m:t>
                          </m:r>
                          <m:r>
                            <a:rPr lang="en-US" i="1" dirty="0">
                              <a:solidFill>
                                <a:schemeClr val="bg1"/>
                              </a:solidFill>
                              <a:latin typeface="Cambria Math" panose="02040503050406030204" pitchFamily="18" charset="0"/>
                              <a:ea typeface="Calibri"/>
                              <a:cs typeface="Calibri"/>
                            </a:rPr>
                            <m:t>𝑝</m:t>
                          </m:r>
                          <m:r>
                            <a:rPr lang="en-US" i="1" dirty="0">
                              <a:solidFill>
                                <a:schemeClr val="bg1"/>
                              </a:solidFill>
                              <a:latin typeface="Cambria Math" panose="02040503050406030204" pitchFamily="18" charset="0"/>
                              <a:ea typeface="Calibri"/>
                              <a:cs typeface="Calibri"/>
                            </a:rPr>
                            <m:t>3,</m:t>
                          </m:r>
                          <m:r>
                            <a:rPr lang="en-US" i="1" dirty="0">
                              <a:solidFill>
                                <a:schemeClr val="bg1"/>
                              </a:solidFill>
                              <a:latin typeface="Cambria Math" panose="02040503050406030204" pitchFamily="18" charset="0"/>
                              <a:ea typeface="Calibri"/>
                              <a:cs typeface="Calibri"/>
                            </a:rPr>
                            <m:t>𝑑</m:t>
                          </m:r>
                        </m:e>
                      </m:d>
                      <m:r>
                        <a:rPr lang="en-US" i="1" baseline="-25000" dirty="0">
                          <a:solidFill>
                            <a:schemeClr val="bg1"/>
                          </a:solidFill>
                          <a:latin typeface="Cambria Math" panose="02040503050406030204" pitchFamily="18" charset="0"/>
                          <a:ea typeface="Calibri"/>
                          <a:cs typeface="Calibri"/>
                        </a:rPr>
                        <m:t> </m:t>
                      </m:r>
                    </m:oMath>
                  </m:oMathPara>
                </a14:m>
                <a:endParaRPr lang="en-US" baseline="-25000" dirty="0">
                  <a:solidFill>
                    <a:schemeClr val="bg1"/>
                  </a:solidFill>
                  <a:latin typeface="Calibri"/>
                  <a:ea typeface="Calibri"/>
                  <a:cs typeface="Calibri"/>
                </a:endParaRPr>
              </a:p>
            </p:txBody>
          </p:sp>
        </mc:Choice>
        <mc:Fallback xmlns="">
          <p:sp>
            <p:nvSpPr>
              <p:cNvPr id="10" name="Rectangle 83"/>
              <p:cNvSpPr>
                <a:spLocks noRot="1" noChangeAspect="1" noMove="1" noResize="1" noEditPoints="1" noAdjustHandles="1" noChangeArrowheads="1" noChangeShapeType="1" noTextEdit="1"/>
              </p:cNvSpPr>
              <p:nvPr/>
            </p:nvSpPr>
            <p:spPr bwMode="auto">
              <a:xfrm>
                <a:off x="5123140" y="2370911"/>
                <a:ext cx="1560107" cy="362984"/>
              </a:xfrm>
              <a:prstGeom prst="rect">
                <a:avLst/>
              </a:prstGeom>
              <a:blipFill>
                <a:blip r:embed="rId4"/>
                <a:stretch>
                  <a:fillRect l="-4000" r="-1600" b="-23333"/>
                </a:stretch>
              </a:blipFill>
              <a:ln w="12700">
                <a:solidFill>
                  <a:schemeClr val="tx1"/>
                </a:solidFill>
                <a:miter lim="800000"/>
                <a:headEnd/>
                <a:tailEnd/>
              </a:ln>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3" name="Text Box 92"/>
              <p:cNvSpPr txBox="1">
                <a:spLocks noChangeArrowheads="1"/>
              </p:cNvSpPr>
              <p:nvPr/>
            </p:nvSpPr>
            <p:spPr bwMode="auto">
              <a:xfrm>
                <a:off x="6783420" y="2370911"/>
                <a:ext cx="1529073" cy="362984"/>
              </a:xfrm>
              <a:prstGeom prst="rect">
                <a:avLst/>
              </a:prstGeom>
              <a:solidFill>
                <a:schemeClr val="accent1"/>
              </a:solidFill>
              <a:ln w="12700">
                <a:solidFill>
                  <a:schemeClr val="tx1"/>
                </a:solidFill>
                <a:miter lim="800000"/>
                <a:headEnd/>
                <a:tailEnd/>
              </a:ln>
            </p:spPr>
            <p:txBody>
              <a:bodyPr wrap="none" lIns="0" tIns="45720" rIns="0" bIns="4572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14:m>
                  <m:oMathPara xmlns:m="http://schemas.openxmlformats.org/officeDocument/2006/math">
                    <m:oMathParaPr>
                      <m:jc m:val="centerGroup"/>
                    </m:oMathParaPr>
                    <m:oMath xmlns:m="http://schemas.openxmlformats.org/officeDocument/2006/math">
                      <m:r>
                        <a:rPr lang="en-US" sz="1800" i="1" baseline="-25000" dirty="0">
                          <a:solidFill>
                            <a:schemeClr val="bg1"/>
                          </a:solidFill>
                          <a:latin typeface="Cambria Math" panose="02040503050406030204" pitchFamily="18" charset="0"/>
                          <a:ea typeface="Calibri"/>
                          <a:cs typeface="Calibri"/>
                        </a:rPr>
                        <m:t> </m:t>
                      </m:r>
                      <m:r>
                        <a:rPr lang="en-US" sz="1800" i="1" dirty="0">
                          <a:solidFill>
                            <a:schemeClr val="bg1"/>
                          </a:solidFill>
                          <a:latin typeface="Cambria Math" panose="02040503050406030204" pitchFamily="18" charset="0"/>
                          <a:ea typeface="Calibri"/>
                          <a:cs typeface="Calibri"/>
                        </a:rPr>
                        <m:t>𝑚𝑜𝑣𝑒</m:t>
                      </m:r>
                      <m:d>
                        <m:dPr>
                          <m:ctrlPr>
                            <a:rPr lang="en-US" sz="1800" i="1" dirty="0">
                              <a:solidFill>
                                <a:schemeClr val="bg1"/>
                              </a:solidFill>
                              <a:latin typeface="Cambria Math" panose="02040503050406030204" pitchFamily="18" charset="0"/>
                              <a:ea typeface="Calibri"/>
                              <a:cs typeface="Calibri"/>
                            </a:rPr>
                          </m:ctrlPr>
                        </m:dPr>
                        <m:e>
                          <m:r>
                            <a:rPr lang="en-US" sz="1800" i="1" dirty="0">
                              <a:solidFill>
                                <a:schemeClr val="bg1"/>
                              </a:solidFill>
                              <a:latin typeface="Cambria Math" panose="02040503050406030204" pitchFamily="18" charset="0"/>
                              <a:ea typeface="Calibri"/>
                              <a:cs typeface="Calibri"/>
                            </a:rPr>
                            <m:t>𝑏</m:t>
                          </m:r>
                          <m:r>
                            <a:rPr lang="en-US" sz="1800" i="1" dirty="0">
                              <a:solidFill>
                                <a:schemeClr val="bg1"/>
                              </a:solidFill>
                              <a:latin typeface="Cambria Math" panose="02040503050406030204" pitchFamily="18" charset="0"/>
                              <a:ea typeface="Calibri"/>
                              <a:cs typeface="Calibri"/>
                            </a:rPr>
                            <m:t>,</m:t>
                          </m:r>
                          <m:r>
                            <a:rPr lang="en-US" sz="1800" i="1" dirty="0">
                              <a:solidFill>
                                <a:schemeClr val="bg1"/>
                              </a:solidFill>
                              <a:latin typeface="Cambria Math" panose="02040503050406030204" pitchFamily="18" charset="0"/>
                              <a:ea typeface="Calibri"/>
                              <a:cs typeface="Calibri"/>
                            </a:rPr>
                            <m:t>𝑝</m:t>
                          </m:r>
                          <m:r>
                            <a:rPr lang="en-US" sz="1800" i="1" dirty="0">
                              <a:solidFill>
                                <a:schemeClr val="bg1"/>
                              </a:solidFill>
                              <a:latin typeface="Cambria Math" panose="02040503050406030204" pitchFamily="18" charset="0"/>
                              <a:ea typeface="Calibri"/>
                              <a:cs typeface="Calibri"/>
                            </a:rPr>
                            <m:t>4,</m:t>
                          </m:r>
                          <m:r>
                            <a:rPr lang="en-US" sz="1800" i="1" dirty="0">
                              <a:solidFill>
                                <a:schemeClr val="bg1"/>
                              </a:solidFill>
                              <a:latin typeface="Cambria Math" panose="02040503050406030204" pitchFamily="18" charset="0"/>
                              <a:ea typeface="Calibri"/>
                              <a:cs typeface="Calibri"/>
                            </a:rPr>
                            <m:t>𝑐</m:t>
                          </m:r>
                        </m:e>
                      </m:d>
                      <m:r>
                        <a:rPr lang="en-US" sz="1800" i="1" baseline="-25000" dirty="0">
                          <a:solidFill>
                            <a:schemeClr val="bg1"/>
                          </a:solidFill>
                          <a:latin typeface="Cambria Math" panose="02040503050406030204" pitchFamily="18" charset="0"/>
                          <a:ea typeface="Calibri"/>
                          <a:cs typeface="Calibri"/>
                        </a:rPr>
                        <m:t> </m:t>
                      </m:r>
                    </m:oMath>
                  </m:oMathPara>
                </a14:m>
                <a:endParaRPr lang="en-US" sz="1800" baseline="-25000" dirty="0">
                  <a:solidFill>
                    <a:schemeClr val="bg1"/>
                  </a:solidFill>
                  <a:latin typeface="Calibri"/>
                  <a:ea typeface="Calibri"/>
                  <a:cs typeface="Calibri"/>
                </a:endParaRPr>
              </a:p>
            </p:txBody>
          </p:sp>
        </mc:Choice>
        <mc:Fallback xmlns="">
          <p:sp>
            <p:nvSpPr>
              <p:cNvPr id="13" name="Text Box 92"/>
              <p:cNvSpPr txBox="1">
                <a:spLocks noRot="1" noChangeAspect="1" noMove="1" noResize="1" noEditPoints="1" noAdjustHandles="1" noChangeArrowheads="1" noChangeShapeType="1" noTextEdit="1"/>
              </p:cNvSpPr>
              <p:nvPr/>
            </p:nvSpPr>
            <p:spPr bwMode="auto">
              <a:xfrm>
                <a:off x="6783420" y="2370911"/>
                <a:ext cx="1529073" cy="362984"/>
              </a:xfrm>
              <a:prstGeom prst="rect">
                <a:avLst/>
              </a:prstGeom>
              <a:blipFill>
                <a:blip r:embed="rId5"/>
                <a:stretch>
                  <a:fillRect l="-4065" r="-1626" b="-23333"/>
                </a:stretch>
              </a:blipFill>
              <a:ln w="12700">
                <a:solidFill>
                  <a:schemeClr val="tx1"/>
                </a:solidFill>
                <a:miter lim="800000"/>
                <a:headEnd/>
                <a:tailEnd/>
              </a:ln>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4" name="Rectangle 83"/>
              <p:cNvSpPr>
                <a:spLocks noChangeArrowheads="1"/>
              </p:cNvSpPr>
              <p:nvPr/>
            </p:nvSpPr>
            <p:spPr bwMode="auto">
              <a:xfrm>
                <a:off x="5123140" y="1686054"/>
                <a:ext cx="1560107" cy="362984"/>
              </a:xfrm>
              <a:prstGeom prst="rect">
                <a:avLst/>
              </a:prstGeom>
              <a:solidFill>
                <a:schemeClr val="accent1"/>
              </a:solidFill>
              <a:ln w="12700">
                <a:solidFill>
                  <a:schemeClr val="tx1"/>
                </a:solidFill>
                <a:miter lim="800000"/>
                <a:headEnd/>
                <a:tailEnd/>
              </a:ln>
            </p:spPr>
            <p:txBody>
              <a:bodyPr wrap="none" lIns="0" tIns="45720" rIns="0" bIns="45720" anchor="ctr">
                <a:spAutoFit/>
              </a:bodyPr>
              <a:lstStyle/>
              <a:p>
                <a:pPr algn="ctr"/>
                <a14:m>
                  <m:oMathPara xmlns:m="http://schemas.openxmlformats.org/officeDocument/2006/math">
                    <m:oMathParaPr>
                      <m:jc m:val="centerGroup"/>
                    </m:oMathParaPr>
                    <m:oMath xmlns:m="http://schemas.openxmlformats.org/officeDocument/2006/math">
                      <m:r>
                        <a:rPr lang="en-US" i="1" baseline="-25000" dirty="0">
                          <a:solidFill>
                            <a:schemeClr val="bg1"/>
                          </a:solidFill>
                          <a:latin typeface="Cambria Math" panose="02040503050406030204" pitchFamily="18" charset="0"/>
                          <a:ea typeface="Calibri"/>
                          <a:cs typeface="Calibri"/>
                        </a:rPr>
                        <m:t> </m:t>
                      </m:r>
                      <m:r>
                        <a:rPr lang="en-US" i="1" dirty="0">
                          <a:solidFill>
                            <a:schemeClr val="bg1"/>
                          </a:solidFill>
                          <a:latin typeface="Cambria Math" panose="02040503050406030204" pitchFamily="18" charset="0"/>
                          <a:ea typeface="Calibri"/>
                          <a:cs typeface="Calibri"/>
                        </a:rPr>
                        <m:t>𝑚𝑜𝑣𝑒</m:t>
                      </m:r>
                      <m:d>
                        <m:dPr>
                          <m:ctrlPr>
                            <a:rPr lang="en-US" i="1" dirty="0">
                              <a:solidFill>
                                <a:schemeClr val="bg1"/>
                              </a:solidFill>
                              <a:latin typeface="Cambria Math" panose="02040503050406030204" pitchFamily="18" charset="0"/>
                              <a:ea typeface="Calibri"/>
                              <a:cs typeface="Calibri"/>
                            </a:rPr>
                          </m:ctrlPr>
                        </m:dPr>
                        <m:e>
                          <m:r>
                            <a:rPr lang="en-US" i="1" dirty="0">
                              <a:solidFill>
                                <a:schemeClr val="bg1"/>
                              </a:solidFill>
                              <a:latin typeface="Cambria Math" panose="02040503050406030204" pitchFamily="18" charset="0"/>
                              <a:ea typeface="Calibri"/>
                              <a:cs typeface="Calibri"/>
                            </a:rPr>
                            <m:t>𝑑</m:t>
                          </m:r>
                          <m:r>
                            <a:rPr lang="en-US" i="1" dirty="0">
                              <a:solidFill>
                                <a:schemeClr val="bg1"/>
                              </a:solidFill>
                              <a:latin typeface="Cambria Math" panose="02040503050406030204" pitchFamily="18" charset="0"/>
                              <a:ea typeface="Calibri"/>
                              <a:cs typeface="Calibri"/>
                            </a:rPr>
                            <m:t>,</m:t>
                          </m:r>
                          <m:r>
                            <a:rPr lang="en-US" i="1" dirty="0">
                              <a:solidFill>
                                <a:schemeClr val="bg1"/>
                              </a:solidFill>
                              <a:latin typeface="Cambria Math" panose="02040503050406030204" pitchFamily="18" charset="0"/>
                              <a:ea typeface="Calibri"/>
                              <a:cs typeface="Calibri"/>
                            </a:rPr>
                            <m:t>𝑎</m:t>
                          </m:r>
                          <m:r>
                            <a:rPr lang="en-US" i="1" dirty="0">
                              <a:solidFill>
                                <a:schemeClr val="bg1"/>
                              </a:solidFill>
                              <a:latin typeface="Cambria Math" panose="02040503050406030204" pitchFamily="18" charset="0"/>
                              <a:ea typeface="Calibri"/>
                              <a:cs typeface="Calibri"/>
                            </a:rPr>
                            <m:t>,</m:t>
                          </m:r>
                          <m:r>
                            <a:rPr lang="en-US" i="1" dirty="0">
                              <a:solidFill>
                                <a:schemeClr val="bg1"/>
                              </a:solidFill>
                              <a:latin typeface="Cambria Math" panose="02040503050406030204" pitchFamily="18" charset="0"/>
                              <a:ea typeface="Calibri"/>
                              <a:cs typeface="Calibri"/>
                            </a:rPr>
                            <m:t>𝑝</m:t>
                          </m:r>
                          <m:r>
                            <a:rPr lang="de-DE" i="1" dirty="0">
                              <a:solidFill>
                                <a:schemeClr val="bg1"/>
                              </a:solidFill>
                              <a:latin typeface="Cambria Math" panose="02040503050406030204" pitchFamily="18" charset="0"/>
                              <a:ea typeface="Calibri"/>
                              <a:cs typeface="Calibri"/>
                            </a:rPr>
                            <m:t>3</m:t>
                          </m:r>
                        </m:e>
                      </m:d>
                    </m:oMath>
                  </m:oMathPara>
                </a14:m>
                <a:endParaRPr lang="en-US" baseline="-25000" dirty="0">
                  <a:solidFill>
                    <a:schemeClr val="bg1"/>
                  </a:solidFill>
                  <a:latin typeface="Calibri"/>
                  <a:ea typeface="Calibri"/>
                  <a:cs typeface="Calibri"/>
                </a:endParaRPr>
              </a:p>
            </p:txBody>
          </p:sp>
        </mc:Choice>
        <mc:Fallback xmlns="">
          <p:sp>
            <p:nvSpPr>
              <p:cNvPr id="14" name="Rectangle 83"/>
              <p:cNvSpPr>
                <a:spLocks noRot="1" noChangeAspect="1" noMove="1" noResize="1" noEditPoints="1" noAdjustHandles="1" noChangeArrowheads="1" noChangeShapeType="1" noTextEdit="1"/>
              </p:cNvSpPr>
              <p:nvPr/>
            </p:nvSpPr>
            <p:spPr bwMode="auto">
              <a:xfrm>
                <a:off x="5123140" y="1686054"/>
                <a:ext cx="1560107" cy="362984"/>
              </a:xfrm>
              <a:prstGeom prst="rect">
                <a:avLst/>
              </a:prstGeom>
              <a:blipFill>
                <a:blip r:embed="rId6"/>
                <a:stretch>
                  <a:fillRect l="-3200" b="-23333"/>
                </a:stretch>
              </a:blipFill>
              <a:ln w="12700">
                <a:solidFill>
                  <a:schemeClr val="tx1"/>
                </a:solidFill>
                <a:miter lim="800000"/>
                <a:headEnd/>
                <a:tailEnd/>
              </a:ln>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5" name="Text Box 92"/>
              <p:cNvSpPr txBox="1">
                <a:spLocks noChangeArrowheads="1"/>
              </p:cNvSpPr>
              <p:nvPr/>
            </p:nvSpPr>
            <p:spPr bwMode="auto">
              <a:xfrm>
                <a:off x="6783420" y="1677046"/>
                <a:ext cx="1529073" cy="362984"/>
              </a:xfrm>
              <a:prstGeom prst="rect">
                <a:avLst/>
              </a:prstGeom>
              <a:solidFill>
                <a:schemeClr val="accent1"/>
              </a:solidFill>
              <a:ln w="12700">
                <a:solidFill>
                  <a:schemeClr val="tx1"/>
                </a:solidFill>
                <a:miter lim="800000"/>
                <a:headEnd/>
                <a:tailEnd/>
              </a:ln>
            </p:spPr>
            <p:txBody>
              <a:bodyPr wrap="none" lIns="0" tIns="45720" rIns="0" bIns="4572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14:m>
                  <m:oMathPara xmlns:m="http://schemas.openxmlformats.org/officeDocument/2006/math">
                    <m:oMathParaPr>
                      <m:jc m:val="centerGroup"/>
                    </m:oMathParaPr>
                    <m:oMath xmlns:m="http://schemas.openxmlformats.org/officeDocument/2006/math">
                      <m:r>
                        <a:rPr lang="en-US" sz="1800" i="1" baseline="-25000" dirty="0">
                          <a:solidFill>
                            <a:schemeClr val="bg1"/>
                          </a:solidFill>
                          <a:latin typeface="Cambria Math" panose="02040503050406030204" pitchFamily="18" charset="0"/>
                          <a:ea typeface="Calibri"/>
                          <a:cs typeface="Calibri"/>
                        </a:rPr>
                        <m:t> </m:t>
                      </m:r>
                      <m:r>
                        <a:rPr lang="en-US" sz="1800" i="1" dirty="0">
                          <a:solidFill>
                            <a:schemeClr val="bg1"/>
                          </a:solidFill>
                          <a:latin typeface="Cambria Math" panose="02040503050406030204" pitchFamily="18" charset="0"/>
                          <a:ea typeface="Calibri"/>
                          <a:cs typeface="Calibri"/>
                        </a:rPr>
                        <m:t>𝑚𝑜𝑣𝑒</m:t>
                      </m:r>
                      <m:d>
                        <m:dPr>
                          <m:ctrlPr>
                            <a:rPr lang="en-US" sz="1800" i="1" dirty="0">
                              <a:solidFill>
                                <a:schemeClr val="bg1"/>
                              </a:solidFill>
                              <a:latin typeface="Cambria Math" panose="02040503050406030204" pitchFamily="18" charset="0"/>
                              <a:ea typeface="Calibri"/>
                              <a:cs typeface="Calibri"/>
                            </a:rPr>
                          </m:ctrlPr>
                        </m:dPr>
                        <m:e>
                          <m:r>
                            <a:rPr lang="en-US" sz="1800" i="1" dirty="0">
                              <a:solidFill>
                                <a:schemeClr val="bg1"/>
                              </a:solidFill>
                              <a:latin typeface="Cambria Math" panose="02040503050406030204" pitchFamily="18" charset="0"/>
                              <a:ea typeface="Calibri"/>
                              <a:cs typeface="Calibri"/>
                            </a:rPr>
                            <m:t>𝑐</m:t>
                          </m:r>
                          <m:r>
                            <a:rPr lang="en-US" sz="1800" i="1" dirty="0">
                              <a:solidFill>
                                <a:schemeClr val="bg1"/>
                              </a:solidFill>
                              <a:latin typeface="Cambria Math" panose="02040503050406030204" pitchFamily="18" charset="0"/>
                              <a:ea typeface="Calibri"/>
                              <a:cs typeface="Calibri"/>
                            </a:rPr>
                            <m:t>,</m:t>
                          </m:r>
                          <m:r>
                            <a:rPr lang="en-US" sz="1800" i="1" dirty="0">
                              <a:solidFill>
                                <a:schemeClr val="bg1"/>
                              </a:solidFill>
                              <a:latin typeface="Cambria Math" panose="02040503050406030204" pitchFamily="18" charset="0"/>
                              <a:ea typeface="Calibri"/>
                              <a:cs typeface="Calibri"/>
                            </a:rPr>
                            <m:t>𝑏</m:t>
                          </m:r>
                          <m:r>
                            <a:rPr lang="en-US" sz="1800" i="1" dirty="0">
                              <a:solidFill>
                                <a:schemeClr val="bg1"/>
                              </a:solidFill>
                              <a:latin typeface="Cambria Math" panose="02040503050406030204" pitchFamily="18" charset="0"/>
                              <a:ea typeface="Calibri"/>
                              <a:cs typeface="Calibri"/>
                            </a:rPr>
                            <m:t>,</m:t>
                          </m:r>
                          <m:r>
                            <a:rPr lang="en-US" sz="1800" i="1" dirty="0">
                              <a:solidFill>
                                <a:schemeClr val="bg1"/>
                              </a:solidFill>
                              <a:latin typeface="Cambria Math" panose="02040503050406030204" pitchFamily="18" charset="0"/>
                              <a:ea typeface="Calibri"/>
                              <a:cs typeface="Calibri"/>
                            </a:rPr>
                            <m:t>𝑝</m:t>
                          </m:r>
                          <m:r>
                            <a:rPr lang="en-US" sz="1800" i="1" dirty="0">
                              <a:solidFill>
                                <a:schemeClr val="bg1"/>
                              </a:solidFill>
                              <a:latin typeface="Cambria Math" panose="02040503050406030204" pitchFamily="18" charset="0"/>
                              <a:ea typeface="Calibri"/>
                              <a:cs typeface="Calibri"/>
                            </a:rPr>
                            <m:t>4</m:t>
                          </m:r>
                        </m:e>
                      </m:d>
                      <m:r>
                        <a:rPr lang="en-US" sz="1800" i="1" baseline="-25000" dirty="0">
                          <a:solidFill>
                            <a:schemeClr val="bg1"/>
                          </a:solidFill>
                          <a:latin typeface="Cambria Math" panose="02040503050406030204" pitchFamily="18" charset="0"/>
                          <a:ea typeface="Calibri"/>
                          <a:cs typeface="Calibri"/>
                        </a:rPr>
                        <m:t> </m:t>
                      </m:r>
                    </m:oMath>
                  </m:oMathPara>
                </a14:m>
                <a:endParaRPr lang="en-US" sz="1800" baseline="-25000" dirty="0">
                  <a:solidFill>
                    <a:schemeClr val="bg1"/>
                  </a:solidFill>
                  <a:latin typeface="Calibri"/>
                  <a:ea typeface="Calibri"/>
                  <a:cs typeface="Calibri"/>
                </a:endParaRPr>
              </a:p>
            </p:txBody>
          </p:sp>
        </mc:Choice>
        <mc:Fallback xmlns="">
          <p:sp>
            <p:nvSpPr>
              <p:cNvPr id="15" name="Text Box 92"/>
              <p:cNvSpPr txBox="1">
                <a:spLocks noRot="1" noChangeAspect="1" noMove="1" noResize="1" noEditPoints="1" noAdjustHandles="1" noChangeArrowheads="1" noChangeShapeType="1" noTextEdit="1"/>
              </p:cNvSpPr>
              <p:nvPr/>
            </p:nvSpPr>
            <p:spPr bwMode="auto">
              <a:xfrm>
                <a:off x="6783420" y="1677046"/>
                <a:ext cx="1529073" cy="362984"/>
              </a:xfrm>
              <a:prstGeom prst="rect">
                <a:avLst/>
              </a:prstGeom>
              <a:blipFill>
                <a:blip r:embed="rId7"/>
                <a:stretch>
                  <a:fillRect l="-4065" r="-1626" b="-19355"/>
                </a:stretch>
              </a:blipFill>
              <a:ln w="12700">
                <a:solidFill>
                  <a:schemeClr val="tx1"/>
                </a:solidFill>
                <a:miter lim="800000"/>
                <a:headEnd/>
                <a:tailEnd/>
              </a:ln>
            </p:spPr>
            <p:txBody>
              <a:bodyPr/>
              <a:lstStyle/>
              <a:p>
                <a:r>
                  <a:rPr lang="en-DE">
                    <a:noFill/>
                  </a:rPr>
                  <a:t> </a:t>
                </a:r>
              </a:p>
            </p:txBody>
          </p:sp>
        </mc:Fallback>
      </mc:AlternateContent>
      <p:cxnSp>
        <p:nvCxnSpPr>
          <p:cNvPr id="20" name="Straight Arrow Connector 19"/>
          <p:cNvCxnSpPr>
            <a:stCxn id="14" idx="2"/>
            <a:endCxn id="10" idx="0"/>
          </p:cNvCxnSpPr>
          <p:nvPr/>
        </p:nvCxnSpPr>
        <p:spPr bwMode="auto">
          <a:xfrm>
            <a:off x="5903193" y="2049039"/>
            <a:ext cx="0" cy="321873"/>
          </a:xfrm>
          <a:prstGeom prst="straightConnector1">
            <a:avLst/>
          </a:prstGeom>
          <a:solidFill>
            <a:schemeClr val="accent1"/>
          </a:solidFill>
          <a:ln w="19050" cap="flat" cmpd="sng" algn="ctr">
            <a:solidFill>
              <a:schemeClr val="tx1"/>
            </a:solidFill>
            <a:prstDash val="solid"/>
            <a:round/>
            <a:headEnd type="none" w="med" len="med"/>
            <a:tailEnd type="triangle" w="med" len="lg"/>
          </a:ln>
          <a:effectLst/>
        </p:spPr>
      </p:cxnSp>
      <p:cxnSp>
        <p:nvCxnSpPr>
          <p:cNvPr id="21" name="Straight Arrow Connector 20"/>
          <p:cNvCxnSpPr>
            <a:stCxn id="15" idx="2"/>
            <a:endCxn id="13" idx="0"/>
          </p:cNvCxnSpPr>
          <p:nvPr/>
        </p:nvCxnSpPr>
        <p:spPr bwMode="auto">
          <a:xfrm>
            <a:off x="7547956" y="2040031"/>
            <a:ext cx="0" cy="330881"/>
          </a:xfrm>
          <a:prstGeom prst="straightConnector1">
            <a:avLst/>
          </a:prstGeom>
          <a:solidFill>
            <a:schemeClr val="accent1"/>
          </a:solidFill>
          <a:ln w="19050" cap="flat" cmpd="sng" algn="ctr">
            <a:solidFill>
              <a:schemeClr val="tx1"/>
            </a:solidFill>
            <a:prstDash val="solid"/>
            <a:round/>
            <a:headEnd type="none" w="med" len="med"/>
            <a:tailEnd type="triangle" w="med" len="lg"/>
          </a:ln>
          <a:effectLst/>
        </p:spPr>
      </p:cxnSp>
      <p:grpSp>
        <p:nvGrpSpPr>
          <p:cNvPr id="22" name="Group 21"/>
          <p:cNvGrpSpPr/>
          <p:nvPr/>
        </p:nvGrpSpPr>
        <p:grpSpPr>
          <a:xfrm>
            <a:off x="9015254" y="979540"/>
            <a:ext cx="2688818" cy="1950735"/>
            <a:chOff x="6181533" y="221558"/>
            <a:chExt cx="2688818" cy="1950735"/>
          </a:xfrm>
        </p:grpSpPr>
        <p:sp>
          <p:nvSpPr>
            <p:cNvPr id="23" name="Line 853"/>
            <p:cNvSpPr>
              <a:spLocks noChangeShapeType="1"/>
            </p:cNvSpPr>
            <p:nvPr/>
          </p:nvSpPr>
          <p:spPr bwMode="auto">
            <a:xfrm flipV="1">
              <a:off x="6181533" y="2166235"/>
              <a:ext cx="1984248" cy="6058"/>
            </a:xfrm>
            <a:prstGeom prst="line">
              <a:avLst/>
            </a:prstGeom>
            <a:noFill/>
            <a:ln w="9525">
              <a:solidFill>
                <a:schemeClr val="tx1"/>
              </a:solidFill>
              <a:round/>
              <a:headEnd/>
              <a:tailEnd/>
            </a:ln>
            <a:scene3d>
              <a:camera prst="legacyObliqueTopRight">
                <a:rot lat="300000" lon="0" rev="0"/>
              </a:camera>
              <a:lightRig rig="legacyFlat3" dir="l"/>
            </a:scene3d>
            <a:sp3d extrusionH="2667000" prstMaterial="legacyPlastic">
              <a:bevelT w="13500" h="13500" prst="angle"/>
              <a:bevelB w="13500" h="13500" prst="angle"/>
              <a:extrusionClr>
                <a:srgbClr val="EBE6DB"/>
              </a:extrusionClr>
            </a:sp3d>
            <a:extLst>
              <a:ext uri="{909E8E84-426E-40dd-AFC4-6F175D3DCCD1}">
                <a14:hiddenFill xmlns="" xmlns:a14="http://schemas.microsoft.com/office/drawing/2010/main">
                  <a:noFill/>
                </a14:hiddenFill>
              </a:ext>
            </a:extLst>
          </p:spPr>
          <p:txBody>
            <a:bodyPr wrap="none" anchor="ctr">
              <a:flatTx/>
            </a:bodyPr>
            <a:lstStyle/>
            <a:p>
              <a:endParaRPr lang="en-US" dirty="0">
                <a:latin typeface="Calibri"/>
                <a:ea typeface="Calibri"/>
                <a:cs typeface="Calibri"/>
              </a:endParaRPr>
            </a:p>
          </p:txBody>
        </p:sp>
        <p:sp>
          <p:nvSpPr>
            <p:cNvPr id="24" name="Freeform 830"/>
            <p:cNvSpPr>
              <a:spLocks noChangeAspect="1"/>
            </p:cNvSpPr>
            <p:nvPr/>
          </p:nvSpPr>
          <p:spPr bwMode="auto">
            <a:xfrm>
              <a:off x="7054100" y="1099597"/>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latin typeface="Calibri"/>
                  <a:ea typeface="Calibri"/>
                  <a:cs typeface="Calibri"/>
                </a:rPr>
              </a:br>
              <a:br>
                <a:rPr lang="en-US" baseline="30000" dirty="0">
                  <a:latin typeface="Calibri"/>
                  <a:ea typeface="Calibri"/>
                  <a:cs typeface="Calibri"/>
                </a:rPr>
              </a:br>
              <a:r>
                <a:rPr lang="en-US" dirty="0">
                  <a:latin typeface="Calibri"/>
                  <a:ea typeface="Calibri"/>
                  <a:cs typeface="Calibri"/>
                </a:rPr>
                <a:t>  p3</a:t>
              </a:r>
            </a:p>
          </p:txBody>
        </p:sp>
        <p:sp>
          <p:nvSpPr>
            <p:cNvPr id="25" name="Freeform 830"/>
            <p:cNvSpPr>
              <a:spLocks noChangeAspect="1"/>
            </p:cNvSpPr>
            <p:nvPr/>
          </p:nvSpPr>
          <p:spPr bwMode="auto">
            <a:xfrm>
              <a:off x="6649449" y="1674638"/>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latin typeface="Calibri"/>
                  <a:ea typeface="Calibri"/>
                  <a:cs typeface="Calibri"/>
                </a:rPr>
              </a:br>
              <a:br>
                <a:rPr lang="en-US" baseline="30000" dirty="0">
                  <a:latin typeface="Calibri"/>
                  <a:ea typeface="Calibri"/>
                  <a:cs typeface="Calibri"/>
                </a:rPr>
              </a:br>
              <a:r>
                <a:rPr lang="en-US" dirty="0">
                  <a:latin typeface="Calibri"/>
                  <a:ea typeface="Calibri"/>
                  <a:cs typeface="Calibri"/>
                </a:rPr>
                <a:t>  p1</a:t>
              </a:r>
            </a:p>
          </p:txBody>
        </p:sp>
        <p:sp>
          <p:nvSpPr>
            <p:cNvPr id="26" name="Freeform 830"/>
            <p:cNvSpPr>
              <a:spLocks noChangeAspect="1"/>
            </p:cNvSpPr>
            <p:nvPr/>
          </p:nvSpPr>
          <p:spPr bwMode="auto">
            <a:xfrm>
              <a:off x="7595015" y="1674638"/>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latin typeface="Calibri"/>
                  <a:ea typeface="Calibri"/>
                  <a:cs typeface="Calibri"/>
                </a:rPr>
              </a:br>
              <a:br>
                <a:rPr lang="en-US" baseline="30000" dirty="0">
                  <a:latin typeface="Calibri"/>
                  <a:ea typeface="Calibri"/>
                  <a:cs typeface="Calibri"/>
                </a:rPr>
              </a:br>
              <a:r>
                <a:rPr lang="en-US" dirty="0">
                  <a:latin typeface="Calibri"/>
                  <a:ea typeface="Calibri"/>
                  <a:cs typeface="Calibri"/>
                </a:rPr>
                <a:t>  p2</a:t>
              </a:r>
            </a:p>
          </p:txBody>
        </p:sp>
        <p:grpSp>
          <p:nvGrpSpPr>
            <p:cNvPr id="28" name="Group 872"/>
            <p:cNvGrpSpPr>
              <a:grpSpLocks noChangeAspect="1"/>
            </p:cNvGrpSpPr>
            <p:nvPr/>
          </p:nvGrpSpPr>
          <p:grpSpPr bwMode="auto">
            <a:xfrm>
              <a:off x="7141600" y="854344"/>
              <a:ext cx="651502" cy="416243"/>
              <a:chOff x="331" y="406"/>
              <a:chExt cx="288" cy="144"/>
            </a:xfrm>
          </p:grpSpPr>
          <p:sp>
            <p:nvSpPr>
              <p:cNvPr id="60" name="Rectangle 873"/>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latin typeface="Calibri"/>
                    <a:ea typeface="Calibri"/>
                    <a:cs typeface="Calibri"/>
                  </a:rPr>
                  <a:t>a</a:t>
                </a:r>
              </a:p>
            </p:txBody>
          </p:sp>
          <p:sp>
            <p:nvSpPr>
              <p:cNvPr id="61" name="Freeform 874"/>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62" name="Freeform 875"/>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63" name="Rectangle 876"/>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latin typeface="Calibri"/>
                  <a:ea typeface="Calibri"/>
                  <a:cs typeface="Calibri"/>
                </a:endParaRPr>
              </a:p>
            </p:txBody>
          </p:sp>
        </p:grpSp>
        <p:grpSp>
          <p:nvGrpSpPr>
            <p:cNvPr id="29" name="Group 872"/>
            <p:cNvGrpSpPr>
              <a:grpSpLocks noChangeAspect="1"/>
            </p:cNvGrpSpPr>
            <p:nvPr/>
          </p:nvGrpSpPr>
          <p:grpSpPr bwMode="auto">
            <a:xfrm>
              <a:off x="7137848" y="579909"/>
              <a:ext cx="651502" cy="416243"/>
              <a:chOff x="331" y="406"/>
              <a:chExt cx="288" cy="144"/>
            </a:xfrm>
          </p:grpSpPr>
          <p:sp>
            <p:nvSpPr>
              <p:cNvPr id="56" name="Rectangle 873"/>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latin typeface="Calibri"/>
                    <a:ea typeface="Calibri"/>
                    <a:cs typeface="Calibri"/>
                  </a:rPr>
                  <a:t>d</a:t>
                </a:r>
              </a:p>
            </p:txBody>
          </p:sp>
          <p:sp>
            <p:nvSpPr>
              <p:cNvPr id="57" name="Freeform 874"/>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58" name="Freeform 875"/>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59" name="Rectangle 876"/>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latin typeface="Calibri"/>
                  <a:ea typeface="Calibri"/>
                  <a:cs typeface="Calibri"/>
                </a:endParaRPr>
              </a:p>
            </p:txBody>
          </p:sp>
        </p:grpSp>
        <p:sp>
          <p:nvSpPr>
            <p:cNvPr id="30" name="Freeform 830"/>
            <p:cNvSpPr>
              <a:spLocks noChangeAspect="1"/>
            </p:cNvSpPr>
            <p:nvPr/>
          </p:nvSpPr>
          <p:spPr bwMode="auto">
            <a:xfrm>
              <a:off x="8045349" y="1098168"/>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latin typeface="Calibri"/>
                  <a:ea typeface="Calibri"/>
                  <a:cs typeface="Calibri"/>
                </a:rPr>
              </a:br>
              <a:br>
                <a:rPr lang="en-US" baseline="30000" dirty="0">
                  <a:latin typeface="Calibri"/>
                  <a:ea typeface="Calibri"/>
                  <a:cs typeface="Calibri"/>
                </a:rPr>
              </a:br>
              <a:r>
                <a:rPr lang="en-US" dirty="0">
                  <a:latin typeface="Calibri"/>
                  <a:ea typeface="Calibri"/>
                  <a:cs typeface="Calibri"/>
                </a:rPr>
                <a:t>  p4</a:t>
              </a:r>
            </a:p>
          </p:txBody>
        </p:sp>
        <p:grpSp>
          <p:nvGrpSpPr>
            <p:cNvPr id="31" name="Group 872"/>
            <p:cNvGrpSpPr>
              <a:grpSpLocks noChangeAspect="1"/>
            </p:cNvGrpSpPr>
            <p:nvPr/>
          </p:nvGrpSpPr>
          <p:grpSpPr bwMode="auto">
            <a:xfrm>
              <a:off x="8119863" y="872355"/>
              <a:ext cx="651502" cy="416243"/>
              <a:chOff x="331" y="406"/>
              <a:chExt cx="288" cy="144"/>
            </a:xfrm>
          </p:grpSpPr>
          <p:sp>
            <p:nvSpPr>
              <p:cNvPr id="52" name="Rectangle 873"/>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latin typeface="Calibri"/>
                    <a:ea typeface="Calibri"/>
                    <a:cs typeface="Calibri"/>
                  </a:rPr>
                  <a:t>b</a:t>
                </a:r>
              </a:p>
            </p:txBody>
          </p:sp>
          <p:sp>
            <p:nvSpPr>
              <p:cNvPr id="53" name="Freeform 874"/>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54" name="Freeform 875"/>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55" name="Rectangle 876"/>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latin typeface="Calibri"/>
                  <a:ea typeface="Calibri"/>
                  <a:cs typeface="Calibri"/>
                </a:endParaRPr>
              </a:p>
            </p:txBody>
          </p:sp>
        </p:grpSp>
        <p:grpSp>
          <p:nvGrpSpPr>
            <p:cNvPr id="32" name="Group 872"/>
            <p:cNvGrpSpPr>
              <a:grpSpLocks noChangeAspect="1"/>
            </p:cNvGrpSpPr>
            <p:nvPr/>
          </p:nvGrpSpPr>
          <p:grpSpPr bwMode="auto">
            <a:xfrm>
              <a:off x="8116832" y="598923"/>
              <a:ext cx="651502" cy="416243"/>
              <a:chOff x="331" y="406"/>
              <a:chExt cx="288" cy="144"/>
            </a:xfrm>
          </p:grpSpPr>
          <p:sp>
            <p:nvSpPr>
              <p:cNvPr id="47" name="Rectangle 873"/>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latin typeface="Calibri"/>
                    <a:ea typeface="Calibri"/>
                    <a:cs typeface="Calibri"/>
                  </a:rPr>
                  <a:t>c</a:t>
                </a:r>
              </a:p>
            </p:txBody>
          </p:sp>
          <p:sp>
            <p:nvSpPr>
              <p:cNvPr id="48" name="Freeform 874"/>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49" name="Freeform 875"/>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51" name="Rectangle 876"/>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latin typeface="Calibri"/>
                  <a:ea typeface="Calibri"/>
                  <a:cs typeface="Calibri"/>
                </a:endParaRPr>
              </a:p>
            </p:txBody>
          </p:sp>
        </p:grpSp>
        <p:grpSp>
          <p:nvGrpSpPr>
            <p:cNvPr id="33" name="Group 32"/>
            <p:cNvGrpSpPr/>
            <p:nvPr/>
          </p:nvGrpSpPr>
          <p:grpSpPr>
            <a:xfrm>
              <a:off x="7127889" y="221558"/>
              <a:ext cx="1219200" cy="1278997"/>
              <a:chOff x="3017318" y="1024881"/>
              <a:chExt cx="1219200" cy="1278997"/>
            </a:xfrm>
          </p:grpSpPr>
          <p:grpSp>
            <p:nvGrpSpPr>
              <p:cNvPr id="34" name="Group 33"/>
              <p:cNvGrpSpPr/>
              <p:nvPr/>
            </p:nvGrpSpPr>
            <p:grpSpPr>
              <a:xfrm>
                <a:off x="3636432" y="1147233"/>
                <a:ext cx="88096" cy="1156645"/>
                <a:chOff x="3636432" y="1147233"/>
                <a:chExt cx="88096" cy="1156645"/>
              </a:xfrm>
            </p:grpSpPr>
            <p:sp>
              <p:nvSpPr>
                <p:cNvPr id="43" name="Oval 878"/>
                <p:cNvSpPr>
                  <a:spLocks noChangeAspect="1" noChangeArrowheads="1"/>
                </p:cNvSpPr>
                <p:nvPr/>
              </p:nvSpPr>
              <p:spPr bwMode="auto">
                <a:xfrm>
                  <a:off x="3639810" y="2256032"/>
                  <a:ext cx="84718" cy="47846"/>
                </a:xfrm>
                <a:prstGeom prst="ellipse">
                  <a:avLst/>
                </a:prstGeom>
                <a:solidFill>
                  <a:srgbClr val="99DDFF"/>
                </a:solidFill>
                <a:ln w="9525">
                  <a:solidFill>
                    <a:schemeClr val="tx1"/>
                  </a:solidFill>
                  <a:round/>
                  <a:headEnd/>
                  <a:tailEnd/>
                </a:ln>
              </p:spPr>
              <p:txBody>
                <a:bodyPr wrap="none" anchor="ctr"/>
                <a:lstStyle/>
                <a:p>
                  <a:endParaRPr lang="en-US" sz="1400" dirty="0">
                    <a:latin typeface="Calibri"/>
                    <a:ea typeface="Calibri"/>
                    <a:cs typeface="Calibri"/>
                  </a:endParaRPr>
                </a:p>
              </p:txBody>
            </p:sp>
            <p:sp>
              <p:nvSpPr>
                <p:cNvPr id="44" name="Rectangle 880"/>
                <p:cNvSpPr>
                  <a:spLocks noChangeArrowheads="1"/>
                </p:cNvSpPr>
                <p:nvPr/>
              </p:nvSpPr>
              <p:spPr bwMode="auto">
                <a:xfrm>
                  <a:off x="3636432" y="1147233"/>
                  <a:ext cx="88094" cy="1135842"/>
                </a:xfrm>
                <a:prstGeom prst="rect">
                  <a:avLst/>
                </a:prstGeom>
                <a:solidFill>
                  <a:srgbClr val="99DDFF"/>
                </a:solidFill>
                <a:ln w="9525">
                  <a:solidFill>
                    <a:srgbClr val="9CDDFE"/>
                  </a:solidFill>
                  <a:miter lim="800000"/>
                  <a:headEnd/>
                  <a:tailEnd/>
                </a:ln>
              </p:spPr>
              <p:txBody>
                <a:bodyPr wrap="none" anchor="ctr"/>
                <a:lstStyle/>
                <a:p>
                  <a:endParaRPr lang="en-US" sz="1400" dirty="0">
                    <a:latin typeface="Calibri"/>
                    <a:ea typeface="Calibri"/>
                    <a:cs typeface="Calibri"/>
                  </a:endParaRPr>
                </a:p>
              </p:txBody>
            </p:sp>
            <p:sp>
              <p:nvSpPr>
                <p:cNvPr id="45" name="Line 881"/>
                <p:cNvSpPr>
                  <a:spLocks noChangeShapeType="1"/>
                </p:cNvSpPr>
                <p:nvPr/>
              </p:nvSpPr>
              <p:spPr bwMode="auto">
                <a:xfrm flipH="1" flipV="1">
                  <a:off x="3636432" y="1147233"/>
                  <a:ext cx="0" cy="113584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dirty="0">
                    <a:latin typeface="Calibri"/>
                    <a:ea typeface="Calibri"/>
                    <a:cs typeface="Calibri"/>
                  </a:endParaRPr>
                </a:p>
              </p:txBody>
            </p:sp>
            <p:sp>
              <p:nvSpPr>
                <p:cNvPr id="46" name="Line 882"/>
                <p:cNvSpPr>
                  <a:spLocks noChangeShapeType="1"/>
                </p:cNvSpPr>
                <p:nvPr/>
              </p:nvSpPr>
              <p:spPr bwMode="auto">
                <a:xfrm flipV="1">
                  <a:off x="3724527" y="1147233"/>
                  <a:ext cx="0" cy="113584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dirty="0">
                    <a:latin typeface="Calibri"/>
                    <a:ea typeface="Calibri"/>
                    <a:cs typeface="Calibri"/>
                  </a:endParaRPr>
                </a:p>
              </p:txBody>
            </p:sp>
          </p:grpSp>
          <p:grpSp>
            <p:nvGrpSpPr>
              <p:cNvPr id="35" name="Group 883"/>
              <p:cNvGrpSpPr>
                <a:grpSpLocks/>
              </p:cNvGrpSpPr>
              <p:nvPr/>
            </p:nvGrpSpPr>
            <p:grpSpPr bwMode="auto">
              <a:xfrm>
                <a:off x="3061519" y="1101851"/>
                <a:ext cx="42359" cy="293319"/>
                <a:chOff x="960" y="251"/>
                <a:chExt cx="23" cy="141"/>
              </a:xfrm>
            </p:grpSpPr>
            <p:sp>
              <p:nvSpPr>
                <p:cNvPr id="41" name="Line 884"/>
                <p:cNvSpPr>
                  <a:spLocks noChangeShapeType="1"/>
                </p:cNvSpPr>
                <p:nvPr/>
              </p:nvSpPr>
              <p:spPr bwMode="auto">
                <a:xfrm flipH="1">
                  <a:off x="971" y="251"/>
                  <a:ext cx="0" cy="96"/>
                </a:xfrm>
                <a:prstGeom prst="line">
                  <a:avLst/>
                </a:prstGeom>
                <a:noFill/>
                <a:ln w="9525">
                  <a:solidFill>
                    <a:schemeClr val="tx1"/>
                  </a:solidFill>
                  <a:round/>
                  <a:headEnd type="none" w="sm" len="sm"/>
                  <a:tailEnd type="none" w="med" len="sm"/>
                </a:ln>
                <a:extLst>
                  <a:ext uri="{909E8E84-426E-40dd-AFC4-6F175D3DCCD1}">
                    <a14:hiddenFill xmlns="" xmlns:a14="http://schemas.microsoft.com/office/drawing/2010/main">
                      <a:noFill/>
                    </a14:hiddenFill>
                  </a:ext>
                </a:extLst>
              </p:spPr>
              <p:txBody>
                <a:bodyPr wrap="none" anchor="ctr"/>
                <a:lstStyle/>
                <a:p>
                  <a:endParaRPr lang="en-US" dirty="0">
                    <a:latin typeface="Calibri"/>
                    <a:ea typeface="Calibri"/>
                    <a:cs typeface="Calibri"/>
                  </a:endParaRPr>
                </a:p>
              </p:txBody>
            </p:sp>
            <p:sp>
              <p:nvSpPr>
                <p:cNvPr id="42" name="Oval 885"/>
                <p:cNvSpPr>
                  <a:spLocks noChangeArrowheads="1"/>
                </p:cNvSpPr>
                <p:nvPr/>
              </p:nvSpPr>
              <p:spPr bwMode="auto">
                <a:xfrm>
                  <a:off x="960" y="347"/>
                  <a:ext cx="23" cy="45"/>
                </a:xfrm>
                <a:prstGeom prst="ellipse">
                  <a:avLst/>
                </a:prstGeom>
                <a:solidFill>
                  <a:srgbClr val="99DDFF"/>
                </a:solidFill>
                <a:ln w="9525">
                  <a:solidFill>
                    <a:schemeClr val="tx1"/>
                  </a:solidFill>
                  <a:round/>
                  <a:headEnd/>
                  <a:tailEnd/>
                </a:ln>
              </p:spPr>
              <p:txBody>
                <a:bodyPr wrap="none" anchor="ctr"/>
                <a:lstStyle/>
                <a:p>
                  <a:endParaRPr lang="en-US" sz="1400" dirty="0">
                    <a:latin typeface="Calibri"/>
                    <a:ea typeface="Calibri"/>
                    <a:cs typeface="Calibri"/>
                  </a:endParaRPr>
                </a:p>
              </p:txBody>
            </p:sp>
          </p:grpSp>
          <p:sp>
            <p:nvSpPr>
              <p:cNvPr id="36" name="Rectangle 886"/>
              <p:cNvSpPr>
                <a:spLocks noChangeArrowheads="1"/>
              </p:cNvSpPr>
              <p:nvPr/>
            </p:nvSpPr>
            <p:spPr bwMode="auto">
              <a:xfrm>
                <a:off x="3017318" y="1137216"/>
                <a:ext cx="884012" cy="47846"/>
              </a:xfrm>
              <a:prstGeom prst="rect">
                <a:avLst/>
              </a:prstGeom>
              <a:solidFill>
                <a:srgbClr val="99DDFF"/>
              </a:solidFill>
              <a:ln w="9525">
                <a:solidFill>
                  <a:schemeClr val="tx1"/>
                </a:solidFill>
                <a:miter lim="800000"/>
                <a:headEnd/>
                <a:tailEnd/>
              </a:ln>
            </p:spPr>
            <p:txBody>
              <a:bodyPr wrap="none" anchor="ctr"/>
              <a:lstStyle/>
              <a:p>
                <a:endParaRPr lang="en-US" sz="1400" dirty="0">
                  <a:latin typeface="Calibri"/>
                  <a:ea typeface="Calibri"/>
                  <a:cs typeface="Calibri"/>
                </a:endParaRPr>
              </a:p>
            </p:txBody>
          </p:sp>
          <p:sp>
            <p:nvSpPr>
              <p:cNvPr id="37" name="Freeform 887"/>
              <p:cNvSpPr>
                <a:spLocks noChangeAspect="1"/>
              </p:cNvSpPr>
              <p:nvPr/>
            </p:nvSpPr>
            <p:spPr bwMode="auto">
              <a:xfrm>
                <a:off x="3017318" y="1062326"/>
                <a:ext cx="942946" cy="76970"/>
              </a:xfrm>
              <a:custGeom>
                <a:avLst/>
                <a:gdLst>
                  <a:gd name="T0" fmla="*/ 0 w 672"/>
                  <a:gd name="T1" fmla="*/ 2 h 48"/>
                  <a:gd name="T2" fmla="*/ 2 w 672"/>
                  <a:gd name="T3" fmla="*/ 0 h 48"/>
                  <a:gd name="T4" fmla="*/ 20 w 672"/>
                  <a:gd name="T5" fmla="*/ 0 h 48"/>
                  <a:gd name="T6" fmla="*/ 18 w 672"/>
                  <a:gd name="T7" fmla="*/ 2 h 48"/>
                  <a:gd name="T8" fmla="*/ 0 w 672"/>
                  <a:gd name="T9" fmla="*/ 2 h 48"/>
                  <a:gd name="T10" fmla="*/ 0 60000 65536"/>
                  <a:gd name="T11" fmla="*/ 0 60000 65536"/>
                  <a:gd name="T12" fmla="*/ 0 60000 65536"/>
                  <a:gd name="T13" fmla="*/ 0 60000 65536"/>
                  <a:gd name="T14" fmla="*/ 0 60000 65536"/>
                  <a:gd name="T15" fmla="*/ 0 w 672"/>
                  <a:gd name="T16" fmla="*/ 0 h 48"/>
                  <a:gd name="T17" fmla="*/ 672 w 672"/>
                  <a:gd name="T18" fmla="*/ 48 h 48"/>
                </a:gdLst>
                <a:ahLst/>
                <a:cxnLst>
                  <a:cxn ang="T10">
                    <a:pos x="T0" y="T1"/>
                  </a:cxn>
                  <a:cxn ang="T11">
                    <a:pos x="T2" y="T3"/>
                  </a:cxn>
                  <a:cxn ang="T12">
                    <a:pos x="T4" y="T5"/>
                  </a:cxn>
                  <a:cxn ang="T13">
                    <a:pos x="T6" y="T7"/>
                  </a:cxn>
                  <a:cxn ang="T14">
                    <a:pos x="T8" y="T9"/>
                  </a:cxn>
                </a:cxnLst>
                <a:rect l="T15" t="T16" r="T17" b="T18"/>
                <a:pathLst>
                  <a:path w="672" h="48">
                    <a:moveTo>
                      <a:pt x="0" y="48"/>
                    </a:moveTo>
                    <a:lnTo>
                      <a:pt x="48" y="0"/>
                    </a:lnTo>
                    <a:lnTo>
                      <a:pt x="672" y="0"/>
                    </a:lnTo>
                    <a:lnTo>
                      <a:pt x="624" y="48"/>
                    </a:lnTo>
                    <a:lnTo>
                      <a:pt x="0" y="48"/>
                    </a:lnTo>
                    <a:close/>
                  </a:path>
                </a:pathLst>
              </a:custGeom>
              <a:solidFill>
                <a:srgbClr val="99DDFF"/>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38" name="Freeform 888"/>
              <p:cNvSpPr>
                <a:spLocks/>
              </p:cNvSpPr>
              <p:nvPr/>
            </p:nvSpPr>
            <p:spPr bwMode="auto">
              <a:xfrm>
                <a:off x="3882913" y="1124734"/>
                <a:ext cx="265204" cy="301640"/>
              </a:xfrm>
              <a:custGeom>
                <a:avLst/>
                <a:gdLst>
                  <a:gd name="T0" fmla="*/ 144 w 144"/>
                  <a:gd name="T1" fmla="*/ 5 h 192"/>
                  <a:gd name="T2" fmla="*/ 0 w 144"/>
                  <a:gd name="T3" fmla="*/ 5 h 192"/>
                  <a:gd name="T4" fmla="*/ 0 w 144"/>
                  <a:gd name="T5" fmla="*/ 0 h 192"/>
                  <a:gd name="T6" fmla="*/ 144 w 144"/>
                  <a:gd name="T7" fmla="*/ 0 h 192"/>
                  <a:gd name="T8" fmla="*/ 144 w 144"/>
                  <a:gd name="T9" fmla="*/ 5 h 192"/>
                  <a:gd name="T10" fmla="*/ 0 60000 65536"/>
                  <a:gd name="T11" fmla="*/ 0 60000 65536"/>
                  <a:gd name="T12" fmla="*/ 0 60000 65536"/>
                  <a:gd name="T13" fmla="*/ 0 60000 65536"/>
                  <a:gd name="T14" fmla="*/ 0 60000 65536"/>
                  <a:gd name="T15" fmla="*/ 0 w 144"/>
                  <a:gd name="T16" fmla="*/ 0 h 192"/>
                  <a:gd name="T17" fmla="*/ 144 w 144"/>
                  <a:gd name="T18" fmla="*/ 192 h 192"/>
                </a:gdLst>
                <a:ahLst/>
                <a:cxnLst>
                  <a:cxn ang="T10">
                    <a:pos x="T0" y="T1"/>
                  </a:cxn>
                  <a:cxn ang="T11">
                    <a:pos x="T2" y="T3"/>
                  </a:cxn>
                  <a:cxn ang="T12">
                    <a:pos x="T4" y="T5"/>
                  </a:cxn>
                  <a:cxn ang="T13">
                    <a:pos x="T6" y="T7"/>
                  </a:cxn>
                  <a:cxn ang="T14">
                    <a:pos x="T8" y="T9"/>
                  </a:cxn>
                </a:cxnLst>
                <a:rect l="T15" t="T16" r="T17" b="T18"/>
                <a:pathLst>
                  <a:path w="144" h="192">
                    <a:moveTo>
                      <a:pt x="144" y="192"/>
                    </a:moveTo>
                    <a:lnTo>
                      <a:pt x="0" y="192"/>
                    </a:lnTo>
                    <a:lnTo>
                      <a:pt x="0" y="0"/>
                    </a:lnTo>
                    <a:lnTo>
                      <a:pt x="144" y="0"/>
                    </a:lnTo>
                    <a:lnTo>
                      <a:pt x="144" y="192"/>
                    </a:lnTo>
                    <a:close/>
                  </a:path>
                </a:pathLst>
              </a:custGeom>
              <a:solidFill>
                <a:srgbClr val="99DDFF"/>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39" name="Freeform 889"/>
              <p:cNvSpPr>
                <a:spLocks/>
              </p:cNvSpPr>
              <p:nvPr/>
            </p:nvSpPr>
            <p:spPr bwMode="auto">
              <a:xfrm>
                <a:off x="3882913" y="1024881"/>
                <a:ext cx="353605" cy="99853"/>
              </a:xfrm>
              <a:custGeom>
                <a:avLst/>
                <a:gdLst>
                  <a:gd name="T0" fmla="*/ 144 w 192"/>
                  <a:gd name="T1" fmla="*/ 48 h 48"/>
                  <a:gd name="T2" fmla="*/ 0 w 192"/>
                  <a:gd name="T3" fmla="*/ 48 h 48"/>
                  <a:gd name="T4" fmla="*/ 48 w 192"/>
                  <a:gd name="T5" fmla="*/ 0 h 48"/>
                  <a:gd name="T6" fmla="*/ 192 w 192"/>
                  <a:gd name="T7" fmla="*/ 0 h 48"/>
                  <a:gd name="T8" fmla="*/ 144 w 192"/>
                  <a:gd name="T9" fmla="*/ 48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99DDFF"/>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40" name="Freeform 890"/>
              <p:cNvSpPr>
                <a:spLocks/>
              </p:cNvSpPr>
              <p:nvPr/>
            </p:nvSpPr>
            <p:spPr bwMode="auto">
              <a:xfrm>
                <a:off x="4148117" y="1024881"/>
                <a:ext cx="88401" cy="399413"/>
              </a:xfrm>
              <a:custGeom>
                <a:avLst/>
                <a:gdLst>
                  <a:gd name="T0" fmla="*/ 0 w 48"/>
                  <a:gd name="T1" fmla="*/ 48 h 192"/>
                  <a:gd name="T2" fmla="*/ 48 w 48"/>
                  <a:gd name="T3" fmla="*/ 0 h 192"/>
                  <a:gd name="T4" fmla="*/ 48 w 48"/>
                  <a:gd name="T5" fmla="*/ 144 h 192"/>
                  <a:gd name="T6" fmla="*/ 0 w 48"/>
                  <a:gd name="T7" fmla="*/ 192 h 192"/>
                  <a:gd name="T8" fmla="*/ 0 w 48"/>
                  <a:gd name="T9" fmla="*/ 48 h 192"/>
                  <a:gd name="T10" fmla="*/ 0 60000 65536"/>
                  <a:gd name="T11" fmla="*/ 0 60000 65536"/>
                  <a:gd name="T12" fmla="*/ 0 60000 65536"/>
                  <a:gd name="T13" fmla="*/ 0 60000 65536"/>
                  <a:gd name="T14" fmla="*/ 0 60000 65536"/>
                  <a:gd name="T15" fmla="*/ 0 w 48"/>
                  <a:gd name="T16" fmla="*/ 0 h 192"/>
                  <a:gd name="T17" fmla="*/ 48 w 48"/>
                  <a:gd name="T18" fmla="*/ 192 h 192"/>
                </a:gdLst>
                <a:ahLst/>
                <a:cxnLst>
                  <a:cxn ang="T10">
                    <a:pos x="T0" y="T1"/>
                  </a:cxn>
                  <a:cxn ang="T11">
                    <a:pos x="T2" y="T3"/>
                  </a:cxn>
                  <a:cxn ang="T12">
                    <a:pos x="T4" y="T5"/>
                  </a:cxn>
                  <a:cxn ang="T13">
                    <a:pos x="T6" y="T7"/>
                  </a:cxn>
                  <a:cxn ang="T14">
                    <a:pos x="T8" y="T9"/>
                  </a:cxn>
                </a:cxnLst>
                <a:rect l="T15" t="T16" r="T17" b="T18"/>
                <a:pathLst>
                  <a:path w="48" h="192">
                    <a:moveTo>
                      <a:pt x="0" y="48"/>
                    </a:moveTo>
                    <a:lnTo>
                      <a:pt x="48" y="0"/>
                    </a:lnTo>
                    <a:lnTo>
                      <a:pt x="48" y="144"/>
                    </a:lnTo>
                    <a:lnTo>
                      <a:pt x="0" y="192"/>
                    </a:lnTo>
                    <a:lnTo>
                      <a:pt x="0" y="48"/>
                    </a:lnTo>
                    <a:close/>
                  </a:path>
                </a:pathLst>
              </a:custGeom>
              <a:solidFill>
                <a:srgbClr val="99DDFF"/>
              </a:solidFill>
              <a:ln w="9525">
                <a:solidFill>
                  <a:schemeClr val="tx1"/>
                </a:solidFill>
                <a:round/>
                <a:headEnd/>
                <a:tailEnd/>
              </a:ln>
            </p:spPr>
            <p:txBody>
              <a:bodyPr wrap="none" anchor="ctr"/>
              <a:lstStyle/>
              <a:p>
                <a:endParaRPr lang="en-US" dirty="0">
                  <a:latin typeface="Calibri"/>
                  <a:ea typeface="Calibri"/>
                  <a:cs typeface="Calibri"/>
                </a:endParaRPr>
              </a:p>
            </p:txBody>
          </p:sp>
        </p:grpSp>
      </p:grpSp>
      <p:grpSp>
        <p:nvGrpSpPr>
          <p:cNvPr id="64" name="Group 63"/>
          <p:cNvGrpSpPr/>
          <p:nvPr/>
        </p:nvGrpSpPr>
        <p:grpSpPr>
          <a:xfrm>
            <a:off x="9852696" y="3442138"/>
            <a:ext cx="1492873" cy="686656"/>
            <a:chOff x="7218904" y="6068391"/>
            <a:chExt cx="1492873" cy="686656"/>
          </a:xfrm>
        </p:grpSpPr>
        <p:grpSp>
          <p:nvGrpSpPr>
            <p:cNvPr id="65" name="Group 872"/>
            <p:cNvGrpSpPr>
              <a:grpSpLocks noChangeAspect="1"/>
            </p:cNvGrpSpPr>
            <p:nvPr/>
          </p:nvGrpSpPr>
          <p:grpSpPr bwMode="auto">
            <a:xfrm>
              <a:off x="8054800" y="6338804"/>
              <a:ext cx="651502" cy="416243"/>
              <a:chOff x="331" y="406"/>
              <a:chExt cx="288" cy="144"/>
            </a:xfrm>
          </p:grpSpPr>
          <p:sp>
            <p:nvSpPr>
              <p:cNvPr id="81" name="Rectangle 873"/>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latin typeface="Calibri"/>
                    <a:ea typeface="Calibri"/>
                    <a:cs typeface="Calibri"/>
                  </a:rPr>
                  <a:t>c</a:t>
                </a:r>
              </a:p>
            </p:txBody>
          </p:sp>
          <p:sp>
            <p:nvSpPr>
              <p:cNvPr id="82" name="Freeform 874"/>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83" name="Freeform 875"/>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84" name="Rectangle 876"/>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latin typeface="Calibri"/>
                  <a:ea typeface="Calibri"/>
                  <a:cs typeface="Calibri"/>
                </a:endParaRPr>
              </a:p>
            </p:txBody>
          </p:sp>
        </p:grpSp>
        <p:grpSp>
          <p:nvGrpSpPr>
            <p:cNvPr id="66" name="Group 872"/>
            <p:cNvGrpSpPr>
              <a:grpSpLocks noChangeAspect="1"/>
            </p:cNvGrpSpPr>
            <p:nvPr/>
          </p:nvGrpSpPr>
          <p:grpSpPr bwMode="auto">
            <a:xfrm>
              <a:off x="7218904" y="6335124"/>
              <a:ext cx="651502" cy="416243"/>
              <a:chOff x="331" y="406"/>
              <a:chExt cx="288" cy="144"/>
            </a:xfrm>
          </p:grpSpPr>
          <p:sp>
            <p:nvSpPr>
              <p:cNvPr id="77" name="Rectangle 873"/>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latin typeface="Calibri"/>
                    <a:ea typeface="Calibri"/>
                    <a:cs typeface="Calibri"/>
                  </a:rPr>
                  <a:t>d</a:t>
                </a:r>
              </a:p>
            </p:txBody>
          </p:sp>
          <p:sp>
            <p:nvSpPr>
              <p:cNvPr id="78" name="Freeform 874"/>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79" name="Freeform 875"/>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80" name="Rectangle 876"/>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latin typeface="Calibri"/>
                  <a:ea typeface="Calibri"/>
                  <a:cs typeface="Calibri"/>
                </a:endParaRPr>
              </a:p>
            </p:txBody>
          </p:sp>
        </p:grpSp>
        <p:grpSp>
          <p:nvGrpSpPr>
            <p:cNvPr id="67" name="Group 872"/>
            <p:cNvGrpSpPr>
              <a:grpSpLocks noChangeAspect="1"/>
            </p:cNvGrpSpPr>
            <p:nvPr/>
          </p:nvGrpSpPr>
          <p:grpSpPr bwMode="auto">
            <a:xfrm>
              <a:off x="8060275" y="6069116"/>
              <a:ext cx="651502" cy="416243"/>
              <a:chOff x="331" y="406"/>
              <a:chExt cx="288" cy="144"/>
            </a:xfrm>
          </p:grpSpPr>
          <p:sp>
            <p:nvSpPr>
              <p:cNvPr id="73" name="Rectangle 873"/>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latin typeface="Calibri"/>
                    <a:ea typeface="Calibri"/>
                    <a:cs typeface="Calibri"/>
                  </a:rPr>
                  <a:t>b</a:t>
                </a:r>
              </a:p>
            </p:txBody>
          </p:sp>
          <p:sp>
            <p:nvSpPr>
              <p:cNvPr id="74" name="Freeform 874"/>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75" name="Freeform 875"/>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76" name="Rectangle 876"/>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latin typeface="Calibri"/>
                  <a:ea typeface="Calibri"/>
                  <a:cs typeface="Calibri"/>
                </a:endParaRPr>
              </a:p>
            </p:txBody>
          </p:sp>
        </p:grpSp>
        <p:grpSp>
          <p:nvGrpSpPr>
            <p:cNvPr id="68" name="Group 872"/>
            <p:cNvGrpSpPr>
              <a:grpSpLocks noChangeAspect="1"/>
            </p:cNvGrpSpPr>
            <p:nvPr/>
          </p:nvGrpSpPr>
          <p:grpSpPr bwMode="auto">
            <a:xfrm>
              <a:off x="7221943" y="6068391"/>
              <a:ext cx="651502" cy="416243"/>
              <a:chOff x="331" y="406"/>
              <a:chExt cx="288" cy="144"/>
            </a:xfrm>
          </p:grpSpPr>
          <p:sp>
            <p:nvSpPr>
              <p:cNvPr id="69" name="Rectangle 873"/>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latin typeface="Calibri"/>
                    <a:ea typeface="Calibri"/>
                    <a:cs typeface="Calibri"/>
                  </a:rPr>
                  <a:t>a</a:t>
                </a:r>
              </a:p>
            </p:txBody>
          </p:sp>
          <p:sp>
            <p:nvSpPr>
              <p:cNvPr id="70" name="Freeform 874"/>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71" name="Freeform 875"/>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72" name="Rectangle 876"/>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latin typeface="Calibri"/>
                  <a:ea typeface="Calibri"/>
                  <a:cs typeface="Calibri"/>
                </a:endParaRPr>
              </a:p>
            </p:txBody>
          </p:sp>
        </p:grpSp>
      </p:grpSp>
      <mc:AlternateContent xmlns:mc="http://schemas.openxmlformats.org/markup-compatibility/2006" xmlns:a14="http://schemas.microsoft.com/office/drawing/2010/main">
        <mc:Choice Requires="a14">
          <p:sp>
            <p:nvSpPr>
              <p:cNvPr id="85" name="Rectangle 84"/>
              <p:cNvSpPr/>
              <p:nvPr/>
            </p:nvSpPr>
            <p:spPr>
              <a:xfrm>
                <a:off x="11475973" y="2539301"/>
                <a:ext cx="487185" cy="369332"/>
              </a:xfrm>
              <a:prstGeom prst="rect">
                <a:avLst/>
              </a:prstGeom>
            </p:spPr>
            <p:txBody>
              <a:bodyPr wrap="none">
                <a:spAutoFit/>
              </a:bodyPr>
              <a:lstStyle/>
              <a:p>
                <a:pPr eaLnBrk="1" hangingPunct="1">
                  <a:lnSpc>
                    <a:spcPct val="90000"/>
                  </a:lnSpc>
                </a:pPr>
                <a14:m>
                  <m:oMathPara xmlns:m="http://schemas.openxmlformats.org/officeDocument/2006/math">
                    <m:oMathParaPr>
                      <m:jc m:val="centerGroup"/>
                    </m:oMathParaPr>
                    <m:oMath xmlns:m="http://schemas.openxmlformats.org/officeDocument/2006/math">
                      <m:sSub>
                        <m:sSubPr>
                          <m:ctrlPr>
                            <a:rPr lang="de-DE" sz="2000" i="1" dirty="0">
                              <a:solidFill>
                                <a:srgbClr val="FFC000"/>
                              </a:solidFill>
                              <a:latin typeface="Cambria Math" panose="02040503050406030204" pitchFamily="18" charset="0"/>
                            </a:rPr>
                          </m:ctrlPr>
                        </m:sSubPr>
                        <m:e>
                          <m:r>
                            <a:rPr lang="en-US" sz="2000" i="1" dirty="0">
                              <a:solidFill>
                                <a:srgbClr val="FFC000"/>
                              </a:solidFill>
                              <a:latin typeface="Cambria Math" panose="02040503050406030204" pitchFamily="18" charset="0"/>
                            </a:rPr>
                            <m:t>𝑠</m:t>
                          </m:r>
                        </m:e>
                        <m:sub>
                          <m:r>
                            <a:rPr lang="de-DE" sz="2000" i="1" dirty="0">
                              <a:solidFill>
                                <a:srgbClr val="FFC000"/>
                              </a:solidFill>
                              <a:latin typeface="Cambria Math" panose="02040503050406030204" pitchFamily="18" charset="0"/>
                            </a:rPr>
                            <m:t>0</m:t>
                          </m:r>
                        </m:sub>
                      </m:sSub>
                    </m:oMath>
                  </m:oMathPara>
                </a14:m>
                <a:endParaRPr lang="en-US" sz="2000" dirty="0">
                  <a:solidFill>
                    <a:srgbClr val="FFC000"/>
                  </a:solidFill>
                  <a:latin typeface="Times New Roman" charset="0"/>
                </a:endParaRPr>
              </a:p>
            </p:txBody>
          </p:sp>
        </mc:Choice>
        <mc:Fallback xmlns="">
          <p:sp>
            <p:nvSpPr>
              <p:cNvPr id="85" name="Rectangle 84"/>
              <p:cNvSpPr>
                <a:spLocks noRot="1" noChangeAspect="1" noMove="1" noResize="1" noEditPoints="1" noAdjustHandles="1" noChangeArrowheads="1" noChangeShapeType="1" noTextEdit="1"/>
              </p:cNvSpPr>
              <p:nvPr/>
            </p:nvSpPr>
            <p:spPr>
              <a:xfrm>
                <a:off x="11475973" y="2539301"/>
                <a:ext cx="487185" cy="369332"/>
              </a:xfrm>
              <a:prstGeom prst="rect">
                <a:avLst/>
              </a:prstGeom>
              <a:blipFill>
                <a:blip r:embed="rId8"/>
                <a:stretch>
                  <a:fillRect b="-3448"/>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92" name="Rectangle 91"/>
              <p:cNvSpPr/>
              <p:nvPr/>
            </p:nvSpPr>
            <p:spPr>
              <a:xfrm>
                <a:off x="11465655" y="3600465"/>
                <a:ext cx="384592" cy="362920"/>
              </a:xfrm>
              <a:prstGeom prst="rect">
                <a:avLst/>
              </a:prstGeom>
            </p:spPr>
            <p:txBody>
              <a:bodyPr wrap="none">
                <a:spAutoFit/>
              </a:bodyPr>
              <a:lstStyle/>
              <a:p>
                <a:pPr eaLnBrk="1" hangingPunct="1">
                  <a:lnSpc>
                    <a:spcPct val="90000"/>
                  </a:lnSpc>
                </a:pPr>
                <a14:m>
                  <m:oMathPara xmlns:m="http://schemas.openxmlformats.org/officeDocument/2006/math">
                    <m:oMathParaPr>
                      <m:jc m:val="centerGroup"/>
                    </m:oMathParaPr>
                    <m:oMath xmlns:m="http://schemas.openxmlformats.org/officeDocument/2006/math">
                      <m:r>
                        <a:rPr lang="en-US" sz="2000" i="1" dirty="0">
                          <a:solidFill>
                            <a:srgbClr val="FFC000"/>
                          </a:solidFill>
                          <a:latin typeface="Cambria Math" panose="02040503050406030204" pitchFamily="18" charset="0"/>
                        </a:rPr>
                        <m:t>𝑔</m:t>
                      </m:r>
                    </m:oMath>
                  </m:oMathPara>
                </a14:m>
                <a:endParaRPr lang="en-US" sz="2000" baseline="-25000" dirty="0">
                  <a:solidFill>
                    <a:srgbClr val="FFC000"/>
                  </a:solidFill>
                </a:endParaRPr>
              </a:p>
            </p:txBody>
          </p:sp>
        </mc:Choice>
        <mc:Fallback xmlns="">
          <p:sp>
            <p:nvSpPr>
              <p:cNvPr id="92" name="Rectangle 91"/>
              <p:cNvSpPr>
                <a:spLocks noRot="1" noChangeAspect="1" noMove="1" noResize="1" noEditPoints="1" noAdjustHandles="1" noChangeArrowheads="1" noChangeShapeType="1" noTextEdit="1"/>
              </p:cNvSpPr>
              <p:nvPr/>
            </p:nvSpPr>
            <p:spPr>
              <a:xfrm>
                <a:off x="11465655" y="3600465"/>
                <a:ext cx="384592" cy="362920"/>
              </a:xfrm>
              <a:prstGeom prst="rect">
                <a:avLst/>
              </a:prstGeom>
              <a:blipFill>
                <a:blip r:embed="rId9"/>
                <a:stretch>
                  <a:fillRect b="-13793"/>
                </a:stretch>
              </a:blipFill>
            </p:spPr>
            <p:txBody>
              <a:bodyPr/>
              <a:lstStyle/>
              <a:p>
                <a:r>
                  <a:rPr lang="en-DE">
                    <a:noFill/>
                  </a:rPr>
                  <a:t> </a:t>
                </a:r>
              </a:p>
            </p:txBody>
          </p:sp>
        </mc:Fallback>
      </mc:AlternateContent>
      <p:grpSp>
        <p:nvGrpSpPr>
          <p:cNvPr id="10265" name="Group 10264"/>
          <p:cNvGrpSpPr/>
          <p:nvPr/>
        </p:nvGrpSpPr>
        <p:grpSpPr>
          <a:xfrm>
            <a:off x="6750268" y="4752919"/>
            <a:ext cx="5212890" cy="1152995"/>
            <a:chOff x="1858194" y="5406979"/>
            <a:chExt cx="5212890" cy="1152995"/>
          </a:xfrm>
        </p:grpSpPr>
        <mc:AlternateContent xmlns:mc="http://schemas.openxmlformats.org/markup-compatibility/2006" xmlns:a14="http://schemas.microsoft.com/office/drawing/2010/main">
          <mc:Choice Requires="a14">
            <p:sp>
              <p:nvSpPr>
                <p:cNvPr id="109" name="Text Box 50"/>
                <p:cNvSpPr txBox="1">
                  <a:spLocks noChangeArrowheads="1"/>
                </p:cNvSpPr>
                <p:nvPr/>
              </p:nvSpPr>
              <p:spPr bwMode="auto">
                <a:xfrm>
                  <a:off x="3569889" y="5406979"/>
                  <a:ext cx="1714828" cy="369332"/>
                </a:xfrm>
                <a:prstGeom prst="rect">
                  <a:avLst/>
                </a:prstGeom>
                <a:noFill/>
                <a:ln>
                  <a:noFill/>
                </a:ln>
                <a:extLst>
                  <a:ext uri="{909E8E84-426E-40dd-AFC4-6F175D3DCCD1}">
                    <a14:hiddenFill xmlns="">
                      <a:solidFill>
                        <a:srgbClr val="FFFFFF"/>
                      </a:solidFill>
                    </a14:hiddenFill>
                  </a:ext>
                  <a:ext uri="{91240B29-F687-4f45-9708-019B960494DF}">
                    <a14:hiddenLine xmlns="" w="12700">
                      <a:solidFill>
                        <a:srgbClr val="000000"/>
                      </a:solidFill>
                      <a:miter lim="800000"/>
                      <a:headEnd/>
                      <a:tailEnd/>
                    </a14:hiddenLine>
                  </a:ext>
                </a:extLst>
              </p:spPr>
              <p:txBody>
                <a:bodyPr wrap="none" lIns="45720" rIns="4572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latin typeface="+mn-lt"/>
                      <a:ea typeface="Calibri"/>
                      <a:cs typeface="Calibri"/>
                    </a:rPr>
                    <a:t>pre: </a:t>
                  </a:r>
                  <a14:m>
                    <m:oMath xmlns:m="http://schemas.openxmlformats.org/officeDocument/2006/math">
                      <m:r>
                        <a:rPr lang="en-US" sz="1800" i="1" dirty="0">
                          <a:latin typeface="Cambria Math" panose="02040503050406030204" pitchFamily="18" charset="0"/>
                          <a:ea typeface="Calibri"/>
                          <a:cs typeface="Calibri"/>
                        </a:rPr>
                        <m:t>𝑙𝑜𝑐</m:t>
                      </m:r>
                      <m:d>
                        <m:dPr>
                          <m:ctrlPr>
                            <a:rPr lang="en-US" sz="1800" i="1" dirty="0">
                              <a:latin typeface="Cambria Math" panose="02040503050406030204" pitchFamily="18" charset="0"/>
                              <a:ea typeface="Calibri"/>
                              <a:cs typeface="Calibri"/>
                            </a:rPr>
                          </m:ctrlPr>
                        </m:dPr>
                        <m:e>
                          <m:r>
                            <a:rPr lang="en-US" sz="1800" i="1" dirty="0">
                              <a:latin typeface="Cambria Math" panose="02040503050406030204" pitchFamily="18" charset="0"/>
                              <a:ea typeface="Calibri"/>
                              <a:cs typeface="Calibri"/>
                            </a:rPr>
                            <m:t>𝑦</m:t>
                          </m:r>
                        </m:e>
                      </m:d>
                      <m:r>
                        <a:rPr lang="en-US" sz="1800" i="1" dirty="0">
                          <a:latin typeface="Cambria Math" panose="02040503050406030204" pitchFamily="18" charset="0"/>
                          <a:ea typeface="Calibri"/>
                          <a:cs typeface="Calibri"/>
                        </a:rPr>
                        <m:t>=</m:t>
                      </m:r>
                      <m:r>
                        <a:rPr lang="en-US" sz="1800" i="1" dirty="0">
                          <a:latin typeface="Cambria Math" panose="02040503050406030204" pitchFamily="18" charset="0"/>
                          <a:ea typeface="Calibri"/>
                          <a:cs typeface="Calibri"/>
                        </a:rPr>
                        <m:t>𝑝</m:t>
                      </m:r>
                      <m:r>
                        <a:rPr lang="en-US" sz="1800" i="1" dirty="0">
                          <a:latin typeface="Cambria Math" panose="02040503050406030204" pitchFamily="18" charset="0"/>
                          <a:ea typeface="Calibri"/>
                          <a:cs typeface="Calibri"/>
                        </a:rPr>
                        <m:t>1</m:t>
                      </m:r>
                    </m:oMath>
                  </a14:m>
                  <a:endParaRPr lang="en-US" sz="1800" dirty="0">
                    <a:latin typeface="+mn-lt"/>
                    <a:ea typeface="Calibri"/>
                    <a:cs typeface="Calibri"/>
                  </a:endParaRPr>
                </a:p>
              </p:txBody>
            </p:sp>
          </mc:Choice>
          <mc:Fallback xmlns="">
            <p:sp>
              <p:nvSpPr>
                <p:cNvPr id="109" name="Text Box 50"/>
                <p:cNvSpPr txBox="1">
                  <a:spLocks noRot="1" noChangeAspect="1" noMove="1" noResize="1" noEditPoints="1" noAdjustHandles="1" noChangeArrowheads="1" noChangeShapeType="1" noTextEdit="1"/>
                </p:cNvSpPr>
                <p:nvPr/>
              </p:nvSpPr>
              <p:spPr bwMode="auto">
                <a:xfrm>
                  <a:off x="3569889" y="5406979"/>
                  <a:ext cx="1714828" cy="369332"/>
                </a:xfrm>
                <a:prstGeom prst="rect">
                  <a:avLst/>
                </a:prstGeom>
                <a:blipFill>
                  <a:blip r:embed="rId10"/>
                  <a:stretch>
                    <a:fillRect l="-5882" t="-6667" r="-2206" b="-23333"/>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lstStyle/>
                <a:p>
                  <a:r>
                    <a:rPr lang="en-DE">
                      <a:noFill/>
                    </a:rPr>
                    <a:t> </a:t>
                  </a:r>
                </a:p>
              </p:txBody>
            </p:sp>
          </mc:Fallback>
        </mc:AlternateContent>
        <p:cxnSp>
          <p:nvCxnSpPr>
            <p:cNvPr id="110" name="AutoShape 53"/>
            <p:cNvCxnSpPr>
              <a:cxnSpLocks noChangeShapeType="1"/>
              <a:stCxn id="111" idx="3"/>
              <a:endCxn id="109" idx="1"/>
            </p:cNvCxnSpPr>
            <p:nvPr/>
          </p:nvCxnSpPr>
          <p:spPr bwMode="auto">
            <a:xfrm flipV="1">
              <a:off x="2694618" y="5591645"/>
              <a:ext cx="875271" cy="395493"/>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 xmlns:a14="http://schemas.microsoft.com/office/drawing/2010/main">
                  <a:noFill/>
                </a14:hiddenFill>
              </a:ext>
            </a:extLst>
          </p:spPr>
        </p:cxnSp>
        <mc:AlternateContent xmlns:mc="http://schemas.openxmlformats.org/markup-compatibility/2006" xmlns:a14="http://schemas.microsoft.com/office/drawing/2010/main">
          <mc:Choice Requires="a14">
            <p:sp>
              <p:nvSpPr>
                <p:cNvPr id="111" name="Text Box 15"/>
                <p:cNvSpPr txBox="1">
                  <a:spLocks noChangeArrowheads="1"/>
                </p:cNvSpPr>
                <p:nvPr/>
              </p:nvSpPr>
              <p:spPr bwMode="auto">
                <a:xfrm>
                  <a:off x="1881199" y="5804258"/>
                  <a:ext cx="813419" cy="365760"/>
                </a:xfrm>
                <a:prstGeom prst="rect">
                  <a:avLst/>
                </a:prstGeom>
                <a:solidFill>
                  <a:schemeClr val="accent1"/>
                </a:solidFill>
                <a:ln w="12700">
                  <a:solidFill>
                    <a:schemeClr val="tx1"/>
                  </a:solidFill>
                  <a:miter lim="800000"/>
                  <a:headEnd/>
                  <a:tailEnd/>
                </a:ln>
              </p:spPr>
              <p:txBody>
                <a:bodyPr wrap="none">
                  <a:noAutofit/>
                </a:bodyPr>
                <a:lstStyle>
                  <a:lvl1pPr>
                    <a:defRPr sz="2400">
                      <a:solidFill>
                        <a:schemeClr val="tx1"/>
                      </a:solidFill>
                      <a:latin typeface="Arial" charset="0"/>
                      <a:ea typeface="ＭＳ Ｐゴシック" charset="0"/>
                      <a:cs typeface="ＭＳ Ｐゴシック" charset="0"/>
                    </a:defRPr>
                  </a:lvl1pPr>
                  <a:lvl2pPr marL="11430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14:m>
                    <m:oMathPara xmlns:m="http://schemas.openxmlformats.org/officeDocument/2006/math">
                      <m:oMathParaPr>
                        <m:jc m:val="centerGroup"/>
                      </m:oMathParaPr>
                      <m:oMath xmlns:m="http://schemas.openxmlformats.org/officeDocument/2006/math">
                        <m:r>
                          <a:rPr lang="en-US" sz="1800" i="1" dirty="0">
                            <a:solidFill>
                              <a:schemeClr val="bg1"/>
                            </a:solidFill>
                            <a:latin typeface="Cambria Math" panose="02040503050406030204" pitchFamily="18" charset="0"/>
                            <a:ea typeface="Calibri"/>
                            <a:cs typeface="Calibri"/>
                          </a:rPr>
                          <m:t>𝑓𝑜𝑜</m:t>
                        </m:r>
                        <m:d>
                          <m:dPr>
                            <m:ctrlPr>
                              <a:rPr lang="en-US" sz="1800" i="1" dirty="0">
                                <a:solidFill>
                                  <a:schemeClr val="bg1"/>
                                </a:solidFill>
                                <a:latin typeface="Cambria Math" panose="02040503050406030204" pitchFamily="18" charset="0"/>
                                <a:ea typeface="Calibri"/>
                                <a:cs typeface="Calibri"/>
                              </a:rPr>
                            </m:ctrlPr>
                          </m:dPr>
                          <m:e>
                            <m:r>
                              <a:rPr lang="en-US" sz="1800" i="1" dirty="0">
                                <a:solidFill>
                                  <a:schemeClr val="bg1"/>
                                </a:solidFill>
                                <a:latin typeface="Cambria Math" panose="02040503050406030204" pitchFamily="18" charset="0"/>
                                <a:ea typeface="Calibri"/>
                                <a:cs typeface="Calibri"/>
                              </a:rPr>
                              <m:t>𝑦</m:t>
                            </m:r>
                          </m:e>
                        </m:d>
                      </m:oMath>
                    </m:oMathPara>
                  </a14:m>
                  <a:endParaRPr lang="en-US" sz="1800" dirty="0">
                    <a:solidFill>
                      <a:schemeClr val="bg1"/>
                    </a:solidFill>
                    <a:latin typeface="+mn-lt"/>
                    <a:ea typeface="Calibri"/>
                    <a:cs typeface="Calibri"/>
                  </a:endParaRPr>
                </a:p>
              </p:txBody>
            </p:sp>
          </mc:Choice>
          <mc:Fallback xmlns="">
            <p:sp>
              <p:nvSpPr>
                <p:cNvPr id="111" name="Text Box 15"/>
                <p:cNvSpPr txBox="1">
                  <a:spLocks noRot="1" noChangeAspect="1" noMove="1" noResize="1" noEditPoints="1" noAdjustHandles="1" noChangeArrowheads="1" noChangeShapeType="1" noTextEdit="1"/>
                </p:cNvSpPr>
                <p:nvPr/>
              </p:nvSpPr>
              <p:spPr bwMode="auto">
                <a:xfrm>
                  <a:off x="1881199" y="5804258"/>
                  <a:ext cx="813419" cy="365760"/>
                </a:xfrm>
                <a:prstGeom prst="rect">
                  <a:avLst/>
                </a:prstGeom>
                <a:blipFill>
                  <a:blip r:embed="rId11"/>
                  <a:stretch>
                    <a:fillRect l="-1515" b="-9677"/>
                  </a:stretch>
                </a:blipFill>
                <a:ln w="12700">
                  <a:solidFill>
                    <a:schemeClr val="tx1"/>
                  </a:solidFill>
                  <a:miter lim="800000"/>
                  <a:headEnd/>
                  <a:tailEn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2" name="Text Box 18"/>
                <p:cNvSpPr txBox="1">
                  <a:spLocks noChangeArrowheads="1"/>
                </p:cNvSpPr>
                <p:nvPr/>
              </p:nvSpPr>
              <p:spPr bwMode="auto">
                <a:xfrm>
                  <a:off x="4054990" y="5805001"/>
                  <a:ext cx="828000" cy="365760"/>
                </a:xfrm>
                <a:prstGeom prst="rect">
                  <a:avLst/>
                </a:prstGeom>
                <a:solidFill>
                  <a:schemeClr val="accent1"/>
                </a:solidFill>
                <a:ln w="12700">
                  <a:solidFill>
                    <a:schemeClr val="tx1"/>
                  </a:solidFill>
                  <a:miter lim="800000"/>
                  <a:headEnd/>
                  <a:tailEnd/>
                </a:ln>
              </p:spPr>
              <p:txBody>
                <a:bodyPr wrap="none">
                  <a:noAutofit/>
                </a:bodyPr>
                <a:lstStyle>
                  <a:lvl1pPr>
                    <a:defRPr sz="2400">
                      <a:solidFill>
                        <a:schemeClr val="tx1"/>
                      </a:solidFill>
                      <a:latin typeface="Arial" charset="0"/>
                      <a:ea typeface="ＭＳ Ｐゴシック" charset="0"/>
                      <a:cs typeface="ＭＳ Ｐゴシック" charset="0"/>
                    </a:defRPr>
                  </a:lvl1pPr>
                  <a:lvl2pPr marL="11430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14:m>
                    <m:oMathPara xmlns:m="http://schemas.openxmlformats.org/officeDocument/2006/math">
                      <m:oMathParaPr>
                        <m:jc m:val="centerGroup"/>
                      </m:oMathParaPr>
                      <m:oMath xmlns:m="http://schemas.openxmlformats.org/officeDocument/2006/math">
                        <m:r>
                          <a:rPr lang="en-US" sz="1800" i="1" dirty="0">
                            <a:solidFill>
                              <a:schemeClr val="bg1"/>
                            </a:solidFill>
                            <a:latin typeface="Cambria Math" panose="02040503050406030204" pitchFamily="18" charset="0"/>
                            <a:ea typeface="Calibri"/>
                            <a:cs typeface="Calibri"/>
                          </a:rPr>
                          <m:t>𝑏𝑎𝑟</m:t>
                        </m:r>
                        <m:d>
                          <m:dPr>
                            <m:ctrlPr>
                              <a:rPr lang="en-US" sz="1800" i="1" dirty="0">
                                <a:solidFill>
                                  <a:schemeClr val="bg1"/>
                                </a:solidFill>
                                <a:latin typeface="Cambria Math" panose="02040503050406030204" pitchFamily="18" charset="0"/>
                                <a:ea typeface="Calibri"/>
                                <a:cs typeface="Calibri"/>
                              </a:rPr>
                            </m:ctrlPr>
                          </m:dPr>
                          <m:e>
                            <m:r>
                              <a:rPr lang="en-US" sz="1800" i="1" dirty="0">
                                <a:solidFill>
                                  <a:schemeClr val="bg1"/>
                                </a:solidFill>
                                <a:latin typeface="Cambria Math" panose="02040503050406030204" pitchFamily="18" charset="0"/>
                                <a:ea typeface="Calibri"/>
                                <a:cs typeface="Calibri"/>
                              </a:rPr>
                              <m:t>𝑦</m:t>
                            </m:r>
                          </m:e>
                        </m:d>
                      </m:oMath>
                    </m:oMathPara>
                  </a14:m>
                  <a:endParaRPr lang="en-US" sz="1800" dirty="0">
                    <a:solidFill>
                      <a:schemeClr val="bg1"/>
                    </a:solidFill>
                    <a:latin typeface="+mn-lt"/>
                    <a:ea typeface="Calibri"/>
                    <a:cs typeface="Calibri"/>
                  </a:endParaRPr>
                </a:p>
              </p:txBody>
            </p:sp>
          </mc:Choice>
          <mc:Fallback xmlns="">
            <p:sp>
              <p:nvSpPr>
                <p:cNvPr id="112" name="Text Box 18"/>
                <p:cNvSpPr txBox="1">
                  <a:spLocks noRot="1" noChangeAspect="1" noMove="1" noResize="1" noEditPoints="1" noAdjustHandles="1" noChangeArrowheads="1" noChangeShapeType="1" noTextEdit="1"/>
                </p:cNvSpPr>
                <p:nvPr/>
              </p:nvSpPr>
              <p:spPr bwMode="auto">
                <a:xfrm>
                  <a:off x="4054990" y="5805001"/>
                  <a:ext cx="828000" cy="365760"/>
                </a:xfrm>
                <a:prstGeom prst="rect">
                  <a:avLst/>
                </a:prstGeom>
                <a:blipFill>
                  <a:blip r:embed="rId12"/>
                  <a:stretch>
                    <a:fillRect b="-3226"/>
                  </a:stretch>
                </a:blipFill>
                <a:ln w="12700">
                  <a:solidFill>
                    <a:schemeClr val="tx1"/>
                  </a:solidFill>
                  <a:miter lim="800000"/>
                  <a:headEnd/>
                  <a:tailEn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3" name="Rectangle 112"/>
                <p:cNvSpPr/>
                <p:nvPr/>
              </p:nvSpPr>
              <p:spPr>
                <a:xfrm>
                  <a:off x="1858194" y="6190642"/>
                  <a:ext cx="1744965" cy="369332"/>
                </a:xfrm>
                <a:prstGeom prst="rect">
                  <a:avLst/>
                </a:prstGeom>
              </p:spPr>
              <p:txBody>
                <a:bodyPr wrap="none">
                  <a:spAutoFit/>
                </a:bodyPr>
                <a:lstStyle/>
                <a:p>
                  <a:r>
                    <a:rPr lang="en-US" dirty="0">
                      <a:ea typeface="Calibri"/>
                      <a:cs typeface="Calibri"/>
                    </a:rPr>
                    <a:t>eff: </a:t>
                  </a:r>
                  <a14:m>
                    <m:oMath xmlns:m="http://schemas.openxmlformats.org/officeDocument/2006/math">
                      <m:r>
                        <a:rPr lang="en-US" i="1" dirty="0">
                          <a:latin typeface="Cambria Math" panose="02040503050406030204" pitchFamily="18" charset="0"/>
                          <a:ea typeface="Calibri"/>
                          <a:cs typeface="Calibri"/>
                        </a:rPr>
                        <m:t>𝑙𝑜𝑐</m:t>
                      </m:r>
                      <m:d>
                        <m:dPr>
                          <m:ctrlPr>
                            <a:rPr lang="en-US" i="1" dirty="0">
                              <a:latin typeface="Cambria Math" panose="02040503050406030204" pitchFamily="18" charset="0"/>
                              <a:ea typeface="Calibri"/>
                              <a:cs typeface="Calibri"/>
                            </a:rPr>
                          </m:ctrlPr>
                        </m:dPr>
                        <m:e>
                          <m:r>
                            <a:rPr lang="en-US" i="1" dirty="0">
                              <a:latin typeface="Cambria Math" panose="02040503050406030204" pitchFamily="18" charset="0"/>
                              <a:ea typeface="Calibri"/>
                              <a:cs typeface="Calibri"/>
                            </a:rPr>
                            <m:t>𝑦</m:t>
                          </m:r>
                        </m:e>
                      </m:d>
                      <m:r>
                        <a:rPr lang="en-US" i="1" dirty="0">
                          <a:latin typeface="Cambria Math" panose="02040503050406030204" pitchFamily="18" charset="0"/>
                          <a:ea typeface="Calibri"/>
                          <a:cs typeface="Calibri"/>
                        </a:rPr>
                        <m:t>=</m:t>
                      </m:r>
                      <m:r>
                        <a:rPr lang="en-US" i="1" dirty="0">
                          <a:latin typeface="Cambria Math" panose="02040503050406030204" pitchFamily="18" charset="0"/>
                          <a:ea typeface="Calibri"/>
                          <a:cs typeface="Calibri"/>
                        </a:rPr>
                        <m:t>𝑝</m:t>
                      </m:r>
                      <m:r>
                        <a:rPr lang="en-US" i="1" dirty="0">
                          <a:latin typeface="Cambria Math" panose="02040503050406030204" pitchFamily="18" charset="0"/>
                          <a:ea typeface="Calibri"/>
                          <a:cs typeface="Calibri"/>
                        </a:rPr>
                        <m:t>1</m:t>
                      </m:r>
                    </m:oMath>
                  </a14:m>
                  <a:endParaRPr lang="en-US" dirty="0">
                    <a:solidFill>
                      <a:srgbClr val="081D58"/>
                    </a:solidFill>
                    <a:ea typeface="Calibri"/>
                    <a:cs typeface="Calibri"/>
                  </a:endParaRPr>
                </a:p>
              </p:txBody>
            </p:sp>
          </mc:Choice>
          <mc:Fallback xmlns="">
            <p:sp>
              <p:nvSpPr>
                <p:cNvPr id="113" name="Rectangle 112"/>
                <p:cNvSpPr>
                  <a:spLocks noRot="1" noChangeAspect="1" noMove="1" noResize="1" noEditPoints="1" noAdjustHandles="1" noChangeArrowheads="1" noChangeShapeType="1" noTextEdit="1"/>
                </p:cNvSpPr>
                <p:nvPr/>
              </p:nvSpPr>
              <p:spPr>
                <a:xfrm>
                  <a:off x="1858194" y="6190642"/>
                  <a:ext cx="1744965" cy="369332"/>
                </a:xfrm>
                <a:prstGeom prst="rect">
                  <a:avLst/>
                </a:prstGeom>
                <a:blipFill>
                  <a:blip r:embed="rId13"/>
                  <a:stretch>
                    <a:fillRect l="-2174" t="-6667" b="-23333"/>
                  </a:stretch>
                </a:blipFill>
              </p:spPr>
              <p:txBody>
                <a:bodyPr/>
                <a:lstStyle/>
                <a:p>
                  <a:r>
                    <a:rPr lang="en-GB">
                      <a:noFill/>
                    </a:rPr>
                    <a:t> </a:t>
                  </a:r>
                </a:p>
              </p:txBody>
            </p:sp>
          </mc:Fallback>
        </mc:AlternateContent>
        <p:cxnSp>
          <p:nvCxnSpPr>
            <p:cNvPr id="114" name="AutoShape 48"/>
            <p:cNvCxnSpPr>
              <a:cxnSpLocks noChangeShapeType="1"/>
              <a:stCxn id="111" idx="3"/>
              <a:endCxn id="112" idx="1"/>
            </p:cNvCxnSpPr>
            <p:nvPr/>
          </p:nvCxnSpPr>
          <p:spPr bwMode="auto">
            <a:xfrm>
              <a:off x="2694618" y="5987138"/>
              <a:ext cx="1360372" cy="743"/>
            </a:xfrm>
            <a:prstGeom prst="curvedConnector3">
              <a:avLst>
                <a:gd name="adj1" fmla="val 50000"/>
              </a:avLst>
            </a:prstGeom>
            <a:noFill/>
            <a:ln w="19050">
              <a:solidFill>
                <a:schemeClr val="tx1"/>
              </a:solidFill>
              <a:round/>
              <a:headEnd/>
              <a:tailEnd type="triangle" w="med" len="med"/>
            </a:ln>
            <a:extLst>
              <a:ext uri="{909E8E84-426E-40dd-AFC4-6F175D3DCCD1}">
                <a14:hiddenFill xmlns="" xmlns:a14="http://schemas.microsoft.com/office/drawing/2010/main">
                  <a:noFill/>
                </a14:hiddenFill>
              </a:ext>
            </a:extLst>
          </p:spPr>
        </p:cxnSp>
        <mc:AlternateContent xmlns:mc="http://schemas.openxmlformats.org/markup-compatibility/2006" xmlns:a14="http://schemas.microsoft.com/office/drawing/2010/main">
          <mc:Choice Requires="a14">
            <p:sp>
              <p:nvSpPr>
                <p:cNvPr id="116" name="Text Box 18"/>
                <p:cNvSpPr txBox="1">
                  <a:spLocks noChangeArrowheads="1"/>
                </p:cNvSpPr>
                <p:nvPr/>
              </p:nvSpPr>
              <p:spPr bwMode="auto">
                <a:xfrm>
                  <a:off x="5789416" y="5801442"/>
                  <a:ext cx="800874" cy="365760"/>
                </a:xfrm>
                <a:prstGeom prst="rect">
                  <a:avLst/>
                </a:prstGeom>
                <a:solidFill>
                  <a:schemeClr val="accent1"/>
                </a:solidFill>
                <a:ln w="12700">
                  <a:solidFill>
                    <a:schemeClr val="tx1"/>
                  </a:solidFill>
                  <a:miter lim="800000"/>
                  <a:headEnd/>
                  <a:tailEnd/>
                </a:ln>
              </p:spPr>
              <p:txBody>
                <a:bodyPr wrap="none">
                  <a:noAutofit/>
                </a:bodyPr>
                <a:lstStyle>
                  <a:lvl1pPr>
                    <a:defRPr sz="2400">
                      <a:solidFill>
                        <a:schemeClr val="tx1"/>
                      </a:solidFill>
                      <a:latin typeface="Arial" charset="0"/>
                      <a:ea typeface="ＭＳ Ｐゴシック" charset="0"/>
                      <a:cs typeface="ＭＳ Ｐゴシック" charset="0"/>
                    </a:defRPr>
                  </a:lvl1pPr>
                  <a:lvl2pPr marL="11430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14:m>
                    <m:oMathPara xmlns:m="http://schemas.openxmlformats.org/officeDocument/2006/math">
                      <m:oMathParaPr>
                        <m:jc m:val="centerGroup"/>
                      </m:oMathParaPr>
                      <m:oMath xmlns:m="http://schemas.openxmlformats.org/officeDocument/2006/math">
                        <m:r>
                          <a:rPr lang="en-US" sz="1800" i="1" dirty="0">
                            <a:solidFill>
                              <a:schemeClr val="bg1"/>
                            </a:solidFill>
                            <a:latin typeface="Cambria Math" panose="02040503050406030204" pitchFamily="18" charset="0"/>
                            <a:ea typeface="Calibri"/>
                            <a:cs typeface="Calibri"/>
                          </a:rPr>
                          <m:t>𝑏𝑎𝑧</m:t>
                        </m:r>
                        <m:d>
                          <m:dPr>
                            <m:ctrlPr>
                              <a:rPr lang="en-US" sz="1800" i="1" dirty="0">
                                <a:solidFill>
                                  <a:schemeClr val="bg1"/>
                                </a:solidFill>
                                <a:latin typeface="Cambria Math" panose="02040503050406030204" pitchFamily="18" charset="0"/>
                                <a:ea typeface="Calibri"/>
                                <a:cs typeface="Calibri"/>
                              </a:rPr>
                            </m:ctrlPr>
                          </m:dPr>
                          <m:e>
                            <m:r>
                              <a:rPr lang="en-US" sz="1800" i="1" dirty="0">
                                <a:solidFill>
                                  <a:schemeClr val="bg1"/>
                                </a:solidFill>
                                <a:latin typeface="Cambria Math" panose="02040503050406030204" pitchFamily="18" charset="0"/>
                                <a:ea typeface="Calibri"/>
                                <a:cs typeface="Calibri"/>
                              </a:rPr>
                              <m:t>𝑧</m:t>
                            </m:r>
                          </m:e>
                        </m:d>
                      </m:oMath>
                    </m:oMathPara>
                  </a14:m>
                  <a:endParaRPr lang="en-US" sz="1800" dirty="0">
                    <a:solidFill>
                      <a:schemeClr val="bg1"/>
                    </a:solidFill>
                    <a:latin typeface="+mn-lt"/>
                    <a:ea typeface="Calibri"/>
                    <a:cs typeface="Calibri"/>
                  </a:endParaRPr>
                </a:p>
              </p:txBody>
            </p:sp>
          </mc:Choice>
          <mc:Fallback xmlns="">
            <p:sp>
              <p:nvSpPr>
                <p:cNvPr id="116" name="Text Box 18"/>
                <p:cNvSpPr txBox="1">
                  <a:spLocks noRot="1" noChangeAspect="1" noMove="1" noResize="1" noEditPoints="1" noAdjustHandles="1" noChangeArrowheads="1" noChangeShapeType="1" noTextEdit="1"/>
                </p:cNvSpPr>
                <p:nvPr/>
              </p:nvSpPr>
              <p:spPr bwMode="auto">
                <a:xfrm>
                  <a:off x="5789416" y="5801442"/>
                  <a:ext cx="800874" cy="365760"/>
                </a:xfrm>
                <a:prstGeom prst="rect">
                  <a:avLst/>
                </a:prstGeom>
                <a:blipFill>
                  <a:blip r:embed="rId14"/>
                  <a:stretch>
                    <a:fillRect/>
                  </a:stretch>
                </a:blipFill>
                <a:ln w="12700">
                  <a:solidFill>
                    <a:schemeClr val="tx1"/>
                  </a:solidFill>
                  <a:miter lim="800000"/>
                  <a:headEnd/>
                  <a:tailEnd/>
                </a:ln>
              </p:spPr>
              <p:txBody>
                <a:bodyPr/>
                <a:lstStyle/>
                <a:p>
                  <a:r>
                    <a:rPr lang="en-GB">
                      <a:noFill/>
                    </a:rPr>
                    <a:t> </a:t>
                  </a:r>
                </a:p>
              </p:txBody>
            </p:sp>
          </mc:Fallback>
        </mc:AlternateContent>
        <p:cxnSp>
          <p:nvCxnSpPr>
            <p:cNvPr id="117" name="AutoShape 48"/>
            <p:cNvCxnSpPr>
              <a:cxnSpLocks noChangeShapeType="1"/>
              <a:stCxn id="112" idx="3"/>
              <a:endCxn id="116" idx="1"/>
            </p:cNvCxnSpPr>
            <p:nvPr/>
          </p:nvCxnSpPr>
          <p:spPr bwMode="auto">
            <a:xfrm flipV="1">
              <a:off x="4882990" y="5984322"/>
              <a:ext cx="906426" cy="3559"/>
            </a:xfrm>
            <a:prstGeom prst="curvedConnector3">
              <a:avLst>
                <a:gd name="adj1" fmla="val 50000"/>
              </a:avLst>
            </a:prstGeom>
            <a:noFill/>
            <a:ln w="19050">
              <a:solidFill>
                <a:schemeClr val="tx1"/>
              </a:solidFill>
              <a:round/>
              <a:headEnd/>
              <a:tailEnd type="triangle" w="med" len="med"/>
            </a:ln>
            <a:extLst>
              <a:ext uri="{909E8E84-426E-40dd-AFC4-6F175D3DCCD1}">
                <a14:hiddenFill xmlns="" xmlns:a14="http://schemas.microsoft.com/office/drawing/2010/main">
                  <a:noFill/>
                </a14:hiddenFill>
              </a:ext>
            </a:extLst>
          </p:spPr>
        </p:cxnSp>
        <mc:AlternateContent xmlns:mc="http://schemas.openxmlformats.org/markup-compatibility/2006" xmlns:a14="http://schemas.microsoft.com/office/drawing/2010/main">
          <mc:Choice Requires="a14">
            <p:sp>
              <p:nvSpPr>
                <p:cNvPr id="125" name="Rectangle 124"/>
                <p:cNvSpPr/>
                <p:nvPr/>
              </p:nvSpPr>
              <p:spPr>
                <a:xfrm>
                  <a:off x="4955843" y="6172436"/>
                  <a:ext cx="785536"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dirty="0">
                            <a:latin typeface="Cambria Math" panose="02040503050406030204" pitchFamily="18" charset="0"/>
                            <a:ea typeface="Calibri"/>
                            <a:cs typeface="Calibri"/>
                          </a:rPr>
                          <m:t>𝑧</m:t>
                        </m:r>
                        <m:r>
                          <a:rPr lang="en-US" i="1" dirty="0">
                            <a:latin typeface="Cambria Math" panose="02040503050406030204" pitchFamily="18" charset="0"/>
                            <a:ea typeface="Calibri"/>
                            <a:cs typeface="Calibri"/>
                          </a:rPr>
                          <m:t>≠</m:t>
                        </m:r>
                        <m:r>
                          <a:rPr lang="de-DE" i="1" dirty="0">
                            <a:latin typeface="Cambria Math" panose="02040503050406030204" pitchFamily="18" charset="0"/>
                            <a:ea typeface="Calibri"/>
                            <a:cs typeface="Calibri"/>
                          </a:rPr>
                          <m:t>𝑦</m:t>
                        </m:r>
                      </m:oMath>
                    </m:oMathPara>
                  </a14:m>
                  <a:endParaRPr lang="en-US" dirty="0">
                    <a:ea typeface="Calibri"/>
                    <a:cs typeface="Calibri"/>
                  </a:endParaRPr>
                </a:p>
              </p:txBody>
            </p:sp>
          </mc:Choice>
          <mc:Fallback xmlns="">
            <p:sp>
              <p:nvSpPr>
                <p:cNvPr id="125" name="Rectangle 124"/>
                <p:cNvSpPr>
                  <a:spLocks noRot="1" noChangeAspect="1" noMove="1" noResize="1" noEditPoints="1" noAdjustHandles="1" noChangeArrowheads="1" noChangeShapeType="1" noTextEdit="1"/>
                </p:cNvSpPr>
                <p:nvPr/>
              </p:nvSpPr>
              <p:spPr>
                <a:xfrm>
                  <a:off x="4955843" y="6172436"/>
                  <a:ext cx="785536" cy="369332"/>
                </a:xfrm>
                <a:prstGeom prst="rect">
                  <a:avLst/>
                </a:prstGeom>
                <a:blipFill>
                  <a:blip r:embed="rId15"/>
                  <a:stretch>
                    <a:fillRect b="-666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3" name="Text Box 50"/>
                <p:cNvSpPr txBox="1">
                  <a:spLocks noChangeArrowheads="1"/>
                </p:cNvSpPr>
                <p:nvPr/>
              </p:nvSpPr>
              <p:spPr bwMode="auto">
                <a:xfrm>
                  <a:off x="5373888" y="5410468"/>
                  <a:ext cx="1697196" cy="369332"/>
                </a:xfrm>
                <a:prstGeom prst="rect">
                  <a:avLst/>
                </a:prstGeom>
                <a:noFill/>
                <a:ln>
                  <a:noFill/>
                </a:ln>
                <a:extLst>
                  <a:ext uri="{909E8E84-426E-40dd-AFC4-6F175D3DCCD1}">
                    <a14:hiddenFill xmlns="">
                      <a:solidFill>
                        <a:srgbClr val="FFFFFF"/>
                      </a:solidFill>
                    </a14:hiddenFill>
                  </a:ext>
                  <a:ext uri="{91240B29-F687-4f45-9708-019B960494DF}">
                    <a14:hiddenLine xmlns="" w="12700">
                      <a:solidFill>
                        <a:srgbClr val="000000"/>
                      </a:solidFill>
                      <a:miter lim="800000"/>
                      <a:headEnd/>
                      <a:tailEnd/>
                    </a14:hiddenLine>
                  </a:ext>
                </a:extLst>
              </p:spPr>
              <p:txBody>
                <a:bodyPr wrap="none" lIns="45720" rIns="4572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latin typeface="+mn-lt"/>
                      <a:ea typeface="Calibri"/>
                      <a:cs typeface="Calibri"/>
                    </a:rPr>
                    <a:t>pre: </a:t>
                  </a:r>
                  <a14:m>
                    <m:oMath xmlns:m="http://schemas.openxmlformats.org/officeDocument/2006/math">
                      <m:r>
                        <a:rPr lang="en-US" sz="1800" i="1" dirty="0">
                          <a:latin typeface="Cambria Math" panose="02040503050406030204" pitchFamily="18" charset="0"/>
                          <a:ea typeface="Calibri"/>
                          <a:cs typeface="Calibri"/>
                        </a:rPr>
                        <m:t>𝑙𝑜𝑐</m:t>
                      </m:r>
                      <m:d>
                        <m:dPr>
                          <m:ctrlPr>
                            <a:rPr lang="en-US" sz="1800" i="1" dirty="0">
                              <a:latin typeface="Cambria Math" panose="02040503050406030204" pitchFamily="18" charset="0"/>
                              <a:ea typeface="Calibri"/>
                              <a:cs typeface="Calibri"/>
                            </a:rPr>
                          </m:ctrlPr>
                        </m:dPr>
                        <m:e>
                          <m:r>
                            <a:rPr lang="en-US" sz="1800" i="1" dirty="0">
                              <a:latin typeface="Cambria Math" panose="02040503050406030204" pitchFamily="18" charset="0"/>
                              <a:ea typeface="Calibri"/>
                              <a:cs typeface="Calibri"/>
                            </a:rPr>
                            <m:t>𝑧</m:t>
                          </m:r>
                        </m:e>
                      </m:d>
                      <m:r>
                        <a:rPr lang="en-US" sz="1800" i="1" dirty="0">
                          <a:latin typeface="Cambria Math" panose="02040503050406030204" pitchFamily="18" charset="0"/>
                          <a:ea typeface="Calibri"/>
                          <a:cs typeface="Calibri"/>
                        </a:rPr>
                        <m:t>=</m:t>
                      </m:r>
                      <m:r>
                        <a:rPr lang="en-US" sz="1800" i="1" dirty="0">
                          <a:latin typeface="Cambria Math" panose="02040503050406030204" pitchFamily="18" charset="0"/>
                          <a:ea typeface="Calibri"/>
                          <a:cs typeface="Calibri"/>
                        </a:rPr>
                        <m:t>𝑝</m:t>
                      </m:r>
                      <m:r>
                        <a:rPr lang="en-US" sz="1800" i="1" dirty="0">
                          <a:latin typeface="Cambria Math" panose="02040503050406030204" pitchFamily="18" charset="0"/>
                          <a:ea typeface="Calibri"/>
                          <a:cs typeface="Calibri"/>
                        </a:rPr>
                        <m:t>2</m:t>
                      </m:r>
                    </m:oMath>
                  </a14:m>
                  <a:endParaRPr lang="en-US" sz="1800" dirty="0">
                    <a:latin typeface="+mn-lt"/>
                    <a:ea typeface="Calibri"/>
                    <a:cs typeface="Calibri"/>
                  </a:endParaRPr>
                </a:p>
              </p:txBody>
            </p:sp>
          </mc:Choice>
          <mc:Fallback xmlns="">
            <p:sp>
              <p:nvSpPr>
                <p:cNvPr id="153" name="Text Box 50"/>
                <p:cNvSpPr txBox="1">
                  <a:spLocks noRot="1" noChangeAspect="1" noMove="1" noResize="1" noEditPoints="1" noAdjustHandles="1" noChangeArrowheads="1" noChangeShapeType="1" noTextEdit="1"/>
                </p:cNvSpPr>
                <p:nvPr/>
              </p:nvSpPr>
              <p:spPr bwMode="auto">
                <a:xfrm>
                  <a:off x="5373888" y="5410468"/>
                  <a:ext cx="1697196" cy="369332"/>
                </a:xfrm>
                <a:prstGeom prst="rect">
                  <a:avLst/>
                </a:prstGeom>
                <a:blipFill>
                  <a:blip r:embed="rId16"/>
                  <a:stretch>
                    <a:fillRect l="-5970" t="-6667" r="-2985" b="-26667"/>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lstStyle/>
                <a:p>
                  <a:r>
                    <a:rPr lang="en-DE">
                      <a:noFill/>
                    </a:rPr>
                    <a:t> </a:t>
                  </a:r>
                </a:p>
              </p:txBody>
            </p:sp>
          </mc:Fallback>
        </mc:AlternateContent>
      </p:grpSp>
    </p:spTree>
    <p:extLst>
      <p:ext uri="{BB962C8B-B14F-4D97-AF65-F5344CB8AC3E}">
        <p14:creationId xmlns:p14="http://schemas.microsoft.com/office/powerpoint/2010/main" val="52369113"/>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31"/>
          <p:cNvSpPr>
            <a:spLocks noGrp="1" noChangeArrowheads="1"/>
          </p:cNvSpPr>
          <p:nvPr>
            <p:ph type="title"/>
          </p:nvPr>
        </p:nvSpPr>
        <p:spPr/>
        <p:txBody>
          <a:bodyPr/>
          <a:lstStyle/>
          <a:p>
            <a:pPr eaLnBrk="1" hangingPunct="1"/>
            <a:r>
              <a:rPr lang="en-US" dirty="0"/>
              <a:t>Flaws:  1. Open Goals</a:t>
            </a:r>
          </a:p>
        </p:txBody>
      </p:sp>
      <mc:AlternateContent xmlns:mc="http://schemas.openxmlformats.org/markup-compatibility/2006" xmlns:a14="http://schemas.microsoft.com/office/drawing/2010/main">
        <mc:Choice Requires="a14">
          <p:sp>
            <p:nvSpPr>
              <p:cNvPr id="12290" name="Rectangle 32"/>
              <p:cNvSpPr>
                <a:spLocks noGrp="1" noChangeArrowheads="1"/>
              </p:cNvSpPr>
              <p:nvPr>
                <p:ph idx="1"/>
              </p:nvPr>
            </p:nvSpPr>
            <p:spPr>
              <a:xfrm>
                <a:off x="359625" y="1665066"/>
                <a:ext cx="7495221" cy="4240848"/>
              </a:xfrm>
            </p:spPr>
            <p:txBody>
              <a:bodyPr>
                <a:normAutofit/>
              </a:bodyPr>
              <a:lstStyle/>
              <a:p>
                <a:pPr eaLnBrk="1" hangingPunct="1"/>
                <a:r>
                  <a:rPr lang="en-US" dirty="0"/>
                  <a:t>A precondition </a:t>
                </a:r>
                <a14:m>
                  <m:oMath xmlns:m="http://schemas.openxmlformats.org/officeDocument/2006/math">
                    <m:r>
                      <a:rPr lang="en-US" i="1" dirty="0" smtClean="0">
                        <a:latin typeface="Cambria Math" panose="02040503050406030204" pitchFamily="18" charset="0"/>
                      </a:rPr>
                      <m:t>𝑝</m:t>
                    </m:r>
                  </m:oMath>
                </a14:m>
                <a:r>
                  <a:rPr lang="en-US" i="1" dirty="0"/>
                  <a:t> </a:t>
                </a:r>
                <a:r>
                  <a:rPr lang="en-US" dirty="0"/>
                  <a:t>of an action </a:t>
                </a:r>
                <a14:m>
                  <m:oMath xmlns:m="http://schemas.openxmlformats.org/officeDocument/2006/math">
                    <m:r>
                      <a:rPr lang="en-US" i="1" dirty="0" smtClean="0">
                        <a:latin typeface="Cambria Math" panose="02040503050406030204" pitchFamily="18" charset="0"/>
                      </a:rPr>
                      <m:t>𝑏</m:t>
                    </m:r>
                  </m:oMath>
                </a14:m>
                <a:r>
                  <a:rPr lang="en-US" dirty="0"/>
                  <a:t> is an </a:t>
                </a:r>
                <a:r>
                  <a:rPr lang="en-US" dirty="0">
                    <a:solidFill>
                      <a:schemeClr val="accent1"/>
                    </a:solidFill>
                  </a:rPr>
                  <a:t>open goal</a:t>
                </a:r>
                <a:r>
                  <a:rPr lang="en-US" i="1" dirty="0"/>
                  <a:t> </a:t>
                </a:r>
                <a:r>
                  <a:rPr lang="en-US" dirty="0"/>
                  <a:t>if there is no causal link for </a:t>
                </a:r>
                <a14:m>
                  <m:oMath xmlns:m="http://schemas.openxmlformats.org/officeDocument/2006/math">
                    <m:r>
                      <a:rPr lang="en-US" i="1" dirty="0" smtClean="0">
                        <a:latin typeface="Cambria Math" panose="02040503050406030204" pitchFamily="18" charset="0"/>
                      </a:rPr>
                      <m:t>𝑝</m:t>
                    </m:r>
                  </m:oMath>
                </a14:m>
                <a:endParaRPr lang="en-US" dirty="0"/>
              </a:p>
              <a:p>
                <a:pPr eaLnBrk="1" hangingPunct="1"/>
                <a:r>
                  <a:rPr lang="en-US" dirty="0"/>
                  <a:t>Resolve the flaw by creating a causal link</a:t>
                </a:r>
              </a:p>
              <a:p>
                <a:pPr lvl="1" eaLnBrk="1" hangingPunct="1"/>
                <a:r>
                  <a:rPr lang="en-US" dirty="0"/>
                  <a:t>Find an action </a:t>
                </a:r>
                <a14:m>
                  <m:oMath xmlns:m="http://schemas.openxmlformats.org/officeDocument/2006/math">
                    <m:r>
                      <a:rPr lang="en-US" i="1" dirty="0" smtClean="0">
                        <a:latin typeface="Cambria Math" panose="02040503050406030204" pitchFamily="18" charset="0"/>
                      </a:rPr>
                      <m:t>𝑎</m:t>
                    </m:r>
                  </m:oMath>
                </a14:m>
                <a:r>
                  <a:rPr lang="en-US" i="1" dirty="0"/>
                  <a:t> </a:t>
                </a:r>
                <a:r>
                  <a:rPr lang="en-US" dirty="0"/>
                  <a:t>(either already in </a:t>
                </a:r>
                <a14:m>
                  <m:oMath xmlns:m="http://schemas.openxmlformats.org/officeDocument/2006/math">
                    <m:r>
                      <a:rPr lang="en-US" i="1" dirty="0" smtClean="0">
                        <a:latin typeface="Cambria Math" panose="02040503050406030204" pitchFamily="18" charset="0"/>
                      </a:rPr>
                      <m:t>𝜋</m:t>
                    </m:r>
                  </m:oMath>
                </a14:m>
                <a:r>
                  <a:rPr lang="en-US" dirty="0"/>
                  <a:t>, or can add it to </a:t>
                </a:r>
                <a14:m>
                  <m:oMath xmlns:m="http://schemas.openxmlformats.org/officeDocument/2006/math">
                    <m:r>
                      <a:rPr lang="en-US" i="1" dirty="0" smtClean="0">
                        <a:latin typeface="Cambria Math" panose="02040503050406030204" pitchFamily="18" charset="0"/>
                      </a:rPr>
                      <m:t>𝜋</m:t>
                    </m:r>
                  </m:oMath>
                </a14:m>
                <a:r>
                  <a:rPr lang="en-US" dirty="0"/>
                  <a:t>) that can establish </a:t>
                </a:r>
                <a14:m>
                  <m:oMath xmlns:m="http://schemas.openxmlformats.org/officeDocument/2006/math">
                    <m:r>
                      <a:rPr lang="en-US" i="1" dirty="0" smtClean="0">
                        <a:latin typeface="Cambria Math" panose="02040503050406030204" pitchFamily="18" charset="0"/>
                      </a:rPr>
                      <m:t>𝑝</m:t>
                    </m:r>
                  </m:oMath>
                </a14:m>
                <a:endParaRPr lang="en-US" dirty="0"/>
              </a:p>
              <a:p>
                <a:pPr marL="755650" lvl="1"/>
                <a:r>
                  <a:rPr lang="en-US" dirty="0"/>
                  <a:t>Can precede </a:t>
                </a:r>
                <a14:m>
                  <m:oMath xmlns:m="http://schemas.openxmlformats.org/officeDocument/2006/math">
                    <m:r>
                      <a:rPr lang="en-US" i="1" dirty="0" smtClean="0">
                        <a:latin typeface="Cambria Math" panose="02040503050406030204" pitchFamily="18" charset="0"/>
                      </a:rPr>
                      <m:t>𝑏</m:t>
                    </m:r>
                  </m:oMath>
                </a14:m>
                <a:r>
                  <a:rPr lang="en-US" dirty="0"/>
                  <a:t> </a:t>
                </a:r>
              </a:p>
              <a:p>
                <a:pPr marL="755650" lvl="1"/>
                <a:r>
                  <a:rPr lang="en-US" dirty="0"/>
                  <a:t>Can have </a:t>
                </a:r>
                <a14:m>
                  <m:oMath xmlns:m="http://schemas.openxmlformats.org/officeDocument/2006/math">
                    <m:r>
                      <a:rPr lang="en-US" i="1" dirty="0" smtClean="0">
                        <a:latin typeface="Cambria Math" panose="02040503050406030204" pitchFamily="18" charset="0"/>
                      </a:rPr>
                      <m:t>𝑝</m:t>
                    </m:r>
                  </m:oMath>
                </a14:m>
                <a:r>
                  <a:rPr lang="en-US" i="1" dirty="0"/>
                  <a:t> </a:t>
                </a:r>
                <a:r>
                  <a:rPr lang="en-US" dirty="0"/>
                  <a:t>as an effect</a:t>
                </a:r>
              </a:p>
              <a:p>
                <a:pPr lvl="1" eaLnBrk="1" hangingPunct="1"/>
                <a:r>
                  <a:rPr lang="en-US" dirty="0"/>
                  <a:t>Do substitutions on variables to make </a:t>
                </a:r>
                <a14:m>
                  <m:oMath xmlns:m="http://schemas.openxmlformats.org/officeDocument/2006/math">
                    <m:r>
                      <a:rPr lang="en-US" i="1" dirty="0" smtClean="0">
                        <a:latin typeface="Cambria Math" panose="02040503050406030204" pitchFamily="18" charset="0"/>
                      </a:rPr>
                      <m:t>𝑎</m:t>
                    </m:r>
                  </m:oMath>
                </a14:m>
                <a:r>
                  <a:rPr lang="en-US" dirty="0"/>
                  <a:t> assert </a:t>
                </a:r>
                <a14:m>
                  <m:oMath xmlns:m="http://schemas.openxmlformats.org/officeDocument/2006/math">
                    <m:r>
                      <a:rPr lang="en-US" i="1" dirty="0" smtClean="0">
                        <a:latin typeface="Cambria Math" panose="02040503050406030204" pitchFamily="18" charset="0"/>
                      </a:rPr>
                      <m:t>𝑝</m:t>
                    </m:r>
                  </m:oMath>
                </a14:m>
                <a:endParaRPr lang="en-US" i="1" dirty="0"/>
              </a:p>
              <a:p>
                <a:pPr lvl="2" eaLnBrk="1" hangingPunct="1"/>
                <a:r>
                  <a:rPr lang="en-US" dirty="0"/>
                  <a:t>E.g., replace </a:t>
                </a:r>
                <a14:m>
                  <m:oMath xmlns:m="http://schemas.openxmlformats.org/officeDocument/2006/math">
                    <m:r>
                      <a:rPr lang="en-US" i="1" dirty="0" smtClean="0">
                        <a:latin typeface="Cambria Math" panose="02040503050406030204" pitchFamily="18" charset="0"/>
                      </a:rPr>
                      <m:t>𝑥</m:t>
                    </m:r>
                  </m:oMath>
                </a14:m>
                <a:r>
                  <a:rPr lang="en-US" dirty="0"/>
                  <a:t> with </a:t>
                </a:r>
                <a14:m>
                  <m:oMath xmlns:m="http://schemas.openxmlformats.org/officeDocument/2006/math">
                    <m:r>
                      <a:rPr lang="en-US" i="1" dirty="0" smtClean="0">
                        <a:latin typeface="Cambria Math" panose="02040503050406030204" pitchFamily="18" charset="0"/>
                      </a:rPr>
                      <m:t>𝑦</m:t>
                    </m:r>
                  </m:oMath>
                </a14:m>
                <a:endParaRPr lang="en-US" dirty="0"/>
              </a:p>
              <a:p>
                <a:pPr lvl="1" eaLnBrk="1" hangingPunct="1"/>
                <a:r>
                  <a:rPr lang="en-US" dirty="0"/>
                  <a:t>Add an ordering constraint </a:t>
                </a:r>
                <a14:m>
                  <m:oMath xmlns:m="http://schemas.openxmlformats.org/officeDocument/2006/math">
                    <m:r>
                      <a:rPr lang="en-US" i="1" dirty="0" smtClean="0">
                        <a:latin typeface="Cambria Math" panose="02040503050406030204" pitchFamily="18" charset="0"/>
                      </a:rPr>
                      <m:t>𝑎</m:t>
                    </m:r>
                    <m:r>
                      <a:rPr lang="en-US" i="1" dirty="0" smtClean="0">
                        <a:latin typeface="Cambria Math" panose="02040503050406030204" pitchFamily="18" charset="0"/>
                      </a:rPr>
                      <m:t>≺</m:t>
                    </m:r>
                    <m:r>
                      <a:rPr lang="en-US" i="1" dirty="0" smtClean="0">
                        <a:latin typeface="Cambria Math" panose="02040503050406030204" pitchFamily="18" charset="0"/>
                      </a:rPr>
                      <m:t>𝑏</m:t>
                    </m:r>
                  </m:oMath>
                </a14:m>
                <a:endParaRPr lang="en-US" dirty="0"/>
              </a:p>
              <a:p>
                <a:pPr lvl="1" eaLnBrk="1" hangingPunct="1"/>
                <a:r>
                  <a:rPr lang="en-US" dirty="0"/>
                  <a:t>Create a causal link from </a:t>
                </a:r>
                <a14:m>
                  <m:oMath xmlns:m="http://schemas.openxmlformats.org/officeDocument/2006/math">
                    <m:r>
                      <a:rPr lang="en-US" i="1" dirty="0" smtClean="0">
                        <a:latin typeface="Cambria Math" panose="02040503050406030204" pitchFamily="18" charset="0"/>
                      </a:rPr>
                      <m:t>𝑎</m:t>
                    </m:r>
                  </m:oMath>
                </a14:m>
                <a:r>
                  <a:rPr lang="en-US" dirty="0"/>
                  <a:t> to </a:t>
                </a:r>
                <a14:m>
                  <m:oMath xmlns:m="http://schemas.openxmlformats.org/officeDocument/2006/math">
                    <m:r>
                      <a:rPr lang="en-US" i="1" dirty="0" smtClean="0">
                        <a:latin typeface="Cambria Math" panose="02040503050406030204" pitchFamily="18" charset="0"/>
                      </a:rPr>
                      <m:t>𝑝</m:t>
                    </m:r>
                  </m:oMath>
                </a14:m>
                <a:endParaRPr lang="en-US" dirty="0"/>
              </a:p>
            </p:txBody>
          </p:sp>
        </mc:Choice>
        <mc:Fallback xmlns="">
          <p:sp>
            <p:nvSpPr>
              <p:cNvPr id="12290" name="Rectangle 32"/>
              <p:cNvSpPr>
                <a:spLocks noGrp="1" noRot="1" noChangeAspect="1" noMove="1" noResize="1" noEditPoints="1" noAdjustHandles="1" noChangeArrowheads="1" noChangeShapeType="1" noTextEdit="1"/>
              </p:cNvSpPr>
              <p:nvPr>
                <p:ph idx="1"/>
              </p:nvPr>
            </p:nvSpPr>
            <p:spPr>
              <a:xfrm>
                <a:off x="359625" y="1665066"/>
                <a:ext cx="7495221" cy="4240848"/>
              </a:xfrm>
              <a:blipFill>
                <a:blip r:embed="rId3"/>
                <a:stretch>
                  <a:fillRect l="-2369" t="-2985" r="-169"/>
                </a:stretch>
              </a:blipFill>
            </p:spPr>
            <p:txBody>
              <a:bodyPr/>
              <a:lstStyle/>
              <a:p>
                <a:r>
                  <a:rPr lang="en-DE">
                    <a:noFill/>
                  </a:rPr>
                  <a:t> </a:t>
                </a:r>
              </a:p>
            </p:txBody>
          </p:sp>
        </mc:Fallback>
      </mc:AlternateContent>
      <p:sp>
        <p:nvSpPr>
          <p:cNvPr id="4" name="Date Placeholder 3">
            <a:extLst>
              <a:ext uri="{FF2B5EF4-FFF2-40B4-BE49-F238E27FC236}">
                <a16:creationId xmlns:a16="http://schemas.microsoft.com/office/drawing/2014/main" id="{AEAFD05C-671E-C247-B9BD-ED2E675819C5}"/>
              </a:ext>
            </a:extLst>
          </p:cNvPr>
          <p:cNvSpPr>
            <a:spLocks noGrp="1"/>
          </p:cNvSpPr>
          <p:nvPr>
            <p:ph type="dt" sz="half" idx="2"/>
          </p:nvPr>
        </p:nvSpPr>
        <p:spPr/>
        <p:txBody>
          <a:bodyPr/>
          <a:lstStyle/>
          <a:p>
            <a:r>
              <a:rPr lang="de-DE"/>
              <a:t>Deterministic</a:t>
            </a:r>
            <a:endParaRPr lang="de-DE" dirty="0"/>
          </a:p>
        </p:txBody>
      </p:sp>
      <p:sp>
        <p:nvSpPr>
          <p:cNvPr id="5" name="Footer Placeholder 4">
            <a:extLst>
              <a:ext uri="{FF2B5EF4-FFF2-40B4-BE49-F238E27FC236}">
                <a16:creationId xmlns:a16="http://schemas.microsoft.com/office/drawing/2014/main" id="{FD1E5411-A218-7F33-9B10-1D08E5B92761}"/>
              </a:ext>
            </a:extLst>
          </p:cNvPr>
          <p:cNvSpPr>
            <a:spLocks noGrp="1"/>
          </p:cNvSpPr>
          <p:nvPr>
            <p:ph type="ftr" sz="quarter" idx="3"/>
          </p:nvPr>
        </p:nvSpPr>
        <p:spPr/>
        <p:txBody>
          <a:bodyPr/>
          <a:lstStyle/>
          <a:p>
            <a:r>
              <a:rPr lang="en-GB"/>
              <a:t>T. Braun - APA</a:t>
            </a:r>
          </a:p>
        </p:txBody>
      </p:sp>
      <p:sp>
        <p:nvSpPr>
          <p:cNvPr id="2" name="Slide Number Placeholder 1">
            <a:extLst>
              <a:ext uri="{FF2B5EF4-FFF2-40B4-BE49-F238E27FC236}">
                <a16:creationId xmlns:a16="http://schemas.microsoft.com/office/drawing/2014/main" id="{38AF5D96-8941-9F41-9442-3D90D86DAE7F}"/>
              </a:ext>
            </a:extLst>
          </p:cNvPr>
          <p:cNvSpPr>
            <a:spLocks noGrp="1"/>
          </p:cNvSpPr>
          <p:nvPr>
            <p:ph type="sldNum" sz="quarter" idx="4"/>
          </p:nvPr>
        </p:nvSpPr>
        <p:spPr/>
        <p:txBody>
          <a:bodyPr/>
          <a:lstStyle/>
          <a:p>
            <a:fld id="{67C9959E-8E6B-B04C-9955-EA096F41CA7A}" type="slidenum">
              <a:rPr lang="en-GB" smtClean="0"/>
              <a:t>142</a:t>
            </a:fld>
            <a:endParaRPr lang="en-GB"/>
          </a:p>
        </p:txBody>
      </p:sp>
      <mc:AlternateContent xmlns:mc="http://schemas.openxmlformats.org/markup-compatibility/2006" xmlns:a14="http://schemas.microsoft.com/office/drawing/2010/main">
        <mc:Choice Requires="a14">
          <p:sp>
            <p:nvSpPr>
              <p:cNvPr id="12291" name="Text Box 45"/>
              <p:cNvSpPr txBox="1">
                <a:spLocks noChangeArrowheads="1"/>
              </p:cNvSpPr>
              <p:nvPr/>
            </p:nvSpPr>
            <p:spPr bwMode="auto">
              <a:xfrm>
                <a:off x="10137350" y="2153819"/>
                <a:ext cx="1701813" cy="369332"/>
              </a:xfrm>
              <a:prstGeom prst="rect">
                <a:avLst/>
              </a:prstGeom>
              <a:noFill/>
              <a:ln>
                <a:noFill/>
              </a:ln>
              <a:extLst>
                <a:ext uri="{909E8E84-426E-40dd-AFC4-6F175D3DCCD1}">
                  <a14:hiddenFill xmlns="">
                    <a:solidFill>
                      <a:srgbClr val="FFFFFF"/>
                    </a:solidFill>
                  </a14:hiddenFill>
                </a:ext>
                <a:ext uri="{91240B29-F687-4f45-9708-019B960494DF}">
                  <a14:hiddenLine xmlns="" w="12700">
                    <a:solidFill>
                      <a:srgbClr val="000000"/>
                    </a:solidFill>
                    <a:miter lim="800000"/>
                    <a:headEnd/>
                    <a:tailEnd/>
                  </a14:hiddenLine>
                </a:ext>
              </a:extLst>
            </p:spPr>
            <p:txBody>
              <a:bodyPr wrap="none" lIns="45720" rIns="4572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latin typeface="+mn-lt"/>
                    <a:ea typeface="Calibri"/>
                    <a:cs typeface="Calibri"/>
                  </a:rPr>
                  <a:t>pre: </a:t>
                </a:r>
                <a14:m>
                  <m:oMath xmlns:m="http://schemas.openxmlformats.org/officeDocument/2006/math">
                    <m:r>
                      <a:rPr lang="en-US" sz="1800" i="1" dirty="0">
                        <a:latin typeface="Cambria Math" panose="02040503050406030204" pitchFamily="18" charset="0"/>
                        <a:ea typeface="Calibri"/>
                        <a:cs typeface="Calibri"/>
                      </a:rPr>
                      <m:t>𝑙𝑜𝑐</m:t>
                    </m:r>
                    <m:d>
                      <m:dPr>
                        <m:ctrlPr>
                          <a:rPr lang="en-US" sz="1800" i="1" dirty="0">
                            <a:latin typeface="Cambria Math" panose="02040503050406030204" pitchFamily="18" charset="0"/>
                            <a:ea typeface="Calibri"/>
                            <a:cs typeface="Calibri"/>
                          </a:rPr>
                        </m:ctrlPr>
                      </m:dPr>
                      <m:e>
                        <m:r>
                          <a:rPr lang="en-US" sz="1800" i="1" dirty="0">
                            <a:latin typeface="Cambria Math" panose="02040503050406030204" pitchFamily="18" charset="0"/>
                            <a:ea typeface="Calibri"/>
                            <a:cs typeface="Calibri"/>
                          </a:rPr>
                          <m:t>𝑦</m:t>
                        </m:r>
                      </m:e>
                    </m:d>
                    <m:r>
                      <a:rPr lang="en-US" sz="1800" i="1" dirty="0">
                        <a:latin typeface="Cambria Math" panose="02040503050406030204" pitchFamily="18" charset="0"/>
                        <a:ea typeface="Calibri"/>
                        <a:cs typeface="Calibri"/>
                      </a:rPr>
                      <m:t>=</m:t>
                    </m:r>
                    <m:r>
                      <a:rPr lang="en-US" sz="1800" i="1" dirty="0">
                        <a:latin typeface="Cambria Math" panose="02040503050406030204" pitchFamily="18" charset="0"/>
                        <a:ea typeface="Calibri"/>
                        <a:cs typeface="Calibri"/>
                      </a:rPr>
                      <m:t>𝑝</m:t>
                    </m:r>
                    <m:r>
                      <a:rPr lang="en-US" sz="1800" i="1" dirty="0">
                        <a:latin typeface="Cambria Math" panose="02040503050406030204" pitchFamily="18" charset="0"/>
                        <a:ea typeface="Calibri"/>
                        <a:cs typeface="Calibri"/>
                      </a:rPr>
                      <m:t>1</m:t>
                    </m:r>
                  </m:oMath>
                </a14:m>
                <a:endParaRPr lang="en-US" sz="1800" dirty="0">
                  <a:latin typeface="Times New Roman" charset="0"/>
                  <a:ea typeface="Calibri"/>
                  <a:cs typeface="Calibri"/>
                </a:endParaRPr>
              </a:p>
            </p:txBody>
          </p:sp>
        </mc:Choice>
        <mc:Fallback xmlns="">
          <p:sp>
            <p:nvSpPr>
              <p:cNvPr id="12291" name="Text Box 45"/>
              <p:cNvSpPr txBox="1">
                <a:spLocks noRot="1" noChangeAspect="1" noMove="1" noResize="1" noEditPoints="1" noAdjustHandles="1" noChangeArrowheads="1" noChangeShapeType="1" noTextEdit="1"/>
              </p:cNvSpPr>
              <p:nvPr/>
            </p:nvSpPr>
            <p:spPr bwMode="auto">
              <a:xfrm>
                <a:off x="10137350" y="2153819"/>
                <a:ext cx="1701813" cy="369332"/>
              </a:xfrm>
              <a:prstGeom prst="rect">
                <a:avLst/>
              </a:prstGeom>
              <a:blipFill>
                <a:blip r:embed="rId4"/>
                <a:stretch>
                  <a:fillRect l="-5926" t="-6667" r="-2963" b="-26667"/>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2292" name="Text Box 50"/>
              <p:cNvSpPr txBox="1">
                <a:spLocks noChangeArrowheads="1"/>
              </p:cNvSpPr>
              <p:nvPr/>
            </p:nvSpPr>
            <p:spPr bwMode="auto">
              <a:xfrm>
                <a:off x="10129862" y="4341314"/>
                <a:ext cx="1701813" cy="369332"/>
              </a:xfrm>
              <a:prstGeom prst="rect">
                <a:avLst/>
              </a:prstGeom>
              <a:noFill/>
              <a:ln>
                <a:noFill/>
              </a:ln>
              <a:extLst>
                <a:ext uri="{909E8E84-426E-40dd-AFC4-6F175D3DCCD1}">
                  <a14:hiddenFill xmlns="">
                    <a:solidFill>
                      <a:srgbClr val="FFFFFF"/>
                    </a:solidFill>
                  </a14:hiddenFill>
                </a:ext>
                <a:ext uri="{91240B29-F687-4f45-9708-019B960494DF}">
                  <a14:hiddenLine xmlns="" w="12700">
                    <a:solidFill>
                      <a:srgbClr val="000000"/>
                    </a:solidFill>
                    <a:miter lim="800000"/>
                    <a:headEnd/>
                    <a:tailEnd/>
                  </a14:hiddenLine>
                </a:ext>
              </a:extLst>
            </p:spPr>
            <p:txBody>
              <a:bodyPr wrap="none" lIns="45720" rIns="4572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latin typeface="+mn-lt"/>
                    <a:ea typeface="Calibri"/>
                    <a:cs typeface="Calibri"/>
                  </a:rPr>
                  <a:t>pre: </a:t>
                </a:r>
                <a14:m>
                  <m:oMath xmlns:m="http://schemas.openxmlformats.org/officeDocument/2006/math">
                    <m:r>
                      <a:rPr lang="en-US" sz="1800" i="1" dirty="0">
                        <a:latin typeface="Cambria Math" panose="02040503050406030204" pitchFamily="18" charset="0"/>
                        <a:ea typeface="Calibri"/>
                        <a:cs typeface="Calibri"/>
                      </a:rPr>
                      <m:t>𝑙𝑜𝑐</m:t>
                    </m:r>
                    <m:d>
                      <m:dPr>
                        <m:ctrlPr>
                          <a:rPr lang="en-US" sz="1800" i="1" dirty="0">
                            <a:latin typeface="Cambria Math" panose="02040503050406030204" pitchFamily="18" charset="0"/>
                            <a:ea typeface="Calibri"/>
                            <a:cs typeface="Calibri"/>
                          </a:rPr>
                        </m:ctrlPr>
                      </m:dPr>
                      <m:e>
                        <m:r>
                          <a:rPr lang="en-US" sz="1800" i="1" dirty="0">
                            <a:latin typeface="Cambria Math" panose="02040503050406030204" pitchFamily="18" charset="0"/>
                            <a:ea typeface="Calibri"/>
                            <a:cs typeface="Calibri"/>
                          </a:rPr>
                          <m:t>𝑦</m:t>
                        </m:r>
                      </m:e>
                    </m:d>
                    <m:r>
                      <a:rPr lang="en-US" sz="1800" i="1" dirty="0">
                        <a:latin typeface="Cambria Math" panose="02040503050406030204" pitchFamily="18" charset="0"/>
                        <a:ea typeface="Calibri"/>
                        <a:cs typeface="Calibri"/>
                      </a:rPr>
                      <m:t>=</m:t>
                    </m:r>
                    <m:r>
                      <a:rPr lang="en-US" sz="1800" i="1" dirty="0">
                        <a:latin typeface="Cambria Math" panose="02040503050406030204" pitchFamily="18" charset="0"/>
                        <a:ea typeface="Calibri"/>
                        <a:cs typeface="Calibri"/>
                      </a:rPr>
                      <m:t>𝑝</m:t>
                    </m:r>
                    <m:r>
                      <a:rPr lang="en-US" sz="1800" i="1" dirty="0">
                        <a:latin typeface="Cambria Math" panose="02040503050406030204" pitchFamily="18" charset="0"/>
                        <a:ea typeface="Calibri"/>
                        <a:cs typeface="Calibri"/>
                      </a:rPr>
                      <m:t>1</m:t>
                    </m:r>
                  </m:oMath>
                </a14:m>
                <a:endParaRPr lang="en-US" sz="1800" dirty="0">
                  <a:latin typeface="Times New Roman" charset="0"/>
                  <a:ea typeface="Calibri"/>
                  <a:cs typeface="Calibri"/>
                </a:endParaRPr>
              </a:p>
            </p:txBody>
          </p:sp>
        </mc:Choice>
        <mc:Fallback xmlns="">
          <p:sp>
            <p:nvSpPr>
              <p:cNvPr id="12292" name="Text Box 50"/>
              <p:cNvSpPr txBox="1">
                <a:spLocks noRot="1" noChangeAspect="1" noMove="1" noResize="1" noEditPoints="1" noAdjustHandles="1" noChangeArrowheads="1" noChangeShapeType="1" noTextEdit="1"/>
              </p:cNvSpPr>
              <p:nvPr/>
            </p:nvSpPr>
            <p:spPr bwMode="auto">
              <a:xfrm>
                <a:off x="10129862" y="4341314"/>
                <a:ext cx="1701813" cy="369332"/>
              </a:xfrm>
              <a:prstGeom prst="rect">
                <a:avLst/>
              </a:prstGeom>
              <a:blipFill>
                <a:blip r:embed="rId5"/>
                <a:stretch>
                  <a:fillRect l="-5185" t="-6452" r="-3704" b="-22581"/>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lstStyle/>
              <a:p>
                <a:r>
                  <a:rPr lang="en-DE">
                    <a:noFill/>
                  </a:rPr>
                  <a:t> </a:t>
                </a:r>
              </a:p>
            </p:txBody>
          </p:sp>
        </mc:Fallback>
      </mc:AlternateContent>
      <p:cxnSp>
        <p:nvCxnSpPr>
          <p:cNvPr id="12294" name="AutoShape 53"/>
          <p:cNvCxnSpPr>
            <a:cxnSpLocks noChangeShapeType="1"/>
            <a:stCxn id="12297" idx="3"/>
            <a:endCxn id="12292" idx="1"/>
          </p:cNvCxnSpPr>
          <p:nvPr/>
        </p:nvCxnSpPr>
        <p:spPr bwMode="auto">
          <a:xfrm flipV="1">
            <a:off x="8918637" y="4525980"/>
            <a:ext cx="1211225" cy="409584"/>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 xmlns:a14="http://schemas.microsoft.com/office/drawing/2010/main">
                <a:noFill/>
              </a14:hiddenFill>
            </a:ext>
          </a:extLst>
        </p:spPr>
      </p:cxnSp>
      <mc:AlternateContent xmlns:mc="http://schemas.openxmlformats.org/markup-compatibility/2006" xmlns:a14="http://schemas.microsoft.com/office/drawing/2010/main">
        <mc:Choice Requires="a14">
          <p:sp>
            <p:nvSpPr>
              <p:cNvPr id="12296" name="Text Box 18"/>
              <p:cNvSpPr txBox="1">
                <a:spLocks noChangeArrowheads="1"/>
              </p:cNvSpPr>
              <p:nvPr/>
            </p:nvSpPr>
            <p:spPr bwMode="auto">
              <a:xfrm>
                <a:off x="10482678" y="2557804"/>
                <a:ext cx="842164" cy="369332"/>
              </a:xfrm>
              <a:prstGeom prst="rect">
                <a:avLst/>
              </a:prstGeom>
              <a:solidFill>
                <a:schemeClr val="accent1"/>
              </a:solidFill>
              <a:ln w="12700">
                <a:solidFill>
                  <a:schemeClr val="tx1"/>
                </a:solidFill>
                <a:miter lim="800000"/>
                <a:headEnd/>
                <a:tailEnd/>
              </a:ln>
            </p:spPr>
            <p:txBody>
              <a:bodyPr wrap="square">
                <a:spAutoFit/>
              </a:bodyPr>
              <a:lstStyle>
                <a:lvl1pPr>
                  <a:defRPr sz="2400">
                    <a:solidFill>
                      <a:schemeClr val="tx1"/>
                    </a:solidFill>
                    <a:latin typeface="Arial" charset="0"/>
                    <a:ea typeface="ＭＳ Ｐゴシック" charset="0"/>
                    <a:cs typeface="ＭＳ Ｐゴシック" charset="0"/>
                  </a:defRPr>
                </a:lvl1pPr>
                <a:lvl2pPr marL="11430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14:m>
                  <m:oMathPara xmlns:m="http://schemas.openxmlformats.org/officeDocument/2006/math">
                    <m:oMathParaPr>
                      <m:jc m:val="centerGroup"/>
                    </m:oMathParaPr>
                    <m:oMath xmlns:m="http://schemas.openxmlformats.org/officeDocument/2006/math">
                      <m:r>
                        <a:rPr lang="en-US" sz="1800" i="1" dirty="0">
                          <a:solidFill>
                            <a:schemeClr val="bg1"/>
                          </a:solidFill>
                          <a:latin typeface="Cambria Math" panose="02040503050406030204" pitchFamily="18" charset="0"/>
                          <a:ea typeface="Calibri"/>
                          <a:cs typeface="Calibri"/>
                        </a:rPr>
                        <m:t>𝑏𝑎𝑟</m:t>
                      </m:r>
                      <m:d>
                        <m:dPr>
                          <m:ctrlPr>
                            <a:rPr lang="en-US" sz="1800" i="1" dirty="0">
                              <a:solidFill>
                                <a:schemeClr val="bg1"/>
                              </a:solidFill>
                              <a:latin typeface="Cambria Math" panose="02040503050406030204" pitchFamily="18" charset="0"/>
                              <a:ea typeface="Calibri"/>
                              <a:cs typeface="Calibri"/>
                            </a:rPr>
                          </m:ctrlPr>
                        </m:dPr>
                        <m:e>
                          <m:r>
                            <a:rPr lang="en-US" sz="1800" i="1" dirty="0">
                              <a:solidFill>
                                <a:schemeClr val="bg1"/>
                              </a:solidFill>
                              <a:latin typeface="Cambria Math" panose="02040503050406030204" pitchFamily="18" charset="0"/>
                              <a:ea typeface="Calibri"/>
                              <a:cs typeface="Calibri"/>
                            </a:rPr>
                            <m:t>𝑦</m:t>
                          </m:r>
                        </m:e>
                      </m:d>
                    </m:oMath>
                  </m:oMathPara>
                </a14:m>
                <a:endParaRPr lang="en-US" sz="1800" dirty="0">
                  <a:solidFill>
                    <a:schemeClr val="bg1"/>
                  </a:solidFill>
                  <a:latin typeface="Times New Roman" charset="0"/>
                  <a:ea typeface="Calibri"/>
                  <a:cs typeface="Calibri"/>
                </a:endParaRPr>
              </a:p>
            </p:txBody>
          </p:sp>
        </mc:Choice>
        <mc:Fallback xmlns="">
          <p:sp>
            <p:nvSpPr>
              <p:cNvPr id="12296" name="Text Box 18"/>
              <p:cNvSpPr txBox="1">
                <a:spLocks noRot="1" noChangeAspect="1" noMove="1" noResize="1" noEditPoints="1" noAdjustHandles="1" noChangeArrowheads="1" noChangeShapeType="1" noTextEdit="1"/>
              </p:cNvSpPr>
              <p:nvPr/>
            </p:nvSpPr>
            <p:spPr bwMode="auto">
              <a:xfrm>
                <a:off x="10482678" y="2557804"/>
                <a:ext cx="842164" cy="369332"/>
              </a:xfrm>
              <a:prstGeom prst="rect">
                <a:avLst/>
              </a:prstGeom>
              <a:blipFill>
                <a:blip r:embed="rId6"/>
                <a:stretch>
                  <a:fillRect b="-6667"/>
                </a:stretch>
              </a:blipFill>
              <a:ln w="12700">
                <a:solidFill>
                  <a:schemeClr val="tx1"/>
                </a:solidFill>
                <a:miter lim="800000"/>
                <a:headEnd/>
                <a:tailEnd/>
              </a:ln>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2297" name="Text Box 15"/>
              <p:cNvSpPr txBox="1">
                <a:spLocks noChangeArrowheads="1"/>
              </p:cNvSpPr>
              <p:nvPr/>
            </p:nvSpPr>
            <p:spPr bwMode="auto">
              <a:xfrm>
                <a:off x="8082264" y="4752684"/>
                <a:ext cx="836373" cy="365760"/>
              </a:xfrm>
              <a:prstGeom prst="rect">
                <a:avLst/>
              </a:prstGeom>
              <a:solidFill>
                <a:schemeClr val="accent1"/>
              </a:solidFill>
              <a:ln w="12700">
                <a:solidFill>
                  <a:schemeClr val="tx1"/>
                </a:solidFill>
                <a:miter lim="800000"/>
                <a:headEnd/>
                <a:tailEnd/>
              </a:ln>
            </p:spPr>
            <p:txBody>
              <a:bodyPr wrap="none">
                <a:noAutofit/>
              </a:bodyPr>
              <a:lstStyle>
                <a:lvl1pPr>
                  <a:defRPr sz="2400">
                    <a:solidFill>
                      <a:schemeClr val="tx1"/>
                    </a:solidFill>
                    <a:latin typeface="Arial" charset="0"/>
                    <a:ea typeface="ＭＳ Ｐゴシック" charset="0"/>
                    <a:cs typeface="ＭＳ Ｐゴシック" charset="0"/>
                  </a:defRPr>
                </a:lvl1pPr>
                <a:lvl2pPr marL="11430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14:m>
                  <m:oMathPara xmlns:m="http://schemas.openxmlformats.org/officeDocument/2006/math">
                    <m:oMathParaPr>
                      <m:jc m:val="centerGroup"/>
                    </m:oMathParaPr>
                    <m:oMath xmlns:m="http://schemas.openxmlformats.org/officeDocument/2006/math">
                      <m:r>
                        <a:rPr lang="en-US" sz="1800" i="1" dirty="0">
                          <a:solidFill>
                            <a:schemeClr val="bg1"/>
                          </a:solidFill>
                          <a:latin typeface="Cambria Math" panose="02040503050406030204" pitchFamily="18" charset="0"/>
                          <a:ea typeface="Calibri"/>
                          <a:cs typeface="Calibri"/>
                        </a:rPr>
                        <m:t>𝑓𝑜𝑜</m:t>
                      </m:r>
                      <m:d>
                        <m:dPr>
                          <m:ctrlPr>
                            <a:rPr lang="en-US" sz="1800" i="1" dirty="0">
                              <a:solidFill>
                                <a:schemeClr val="bg1"/>
                              </a:solidFill>
                              <a:latin typeface="Cambria Math" panose="02040503050406030204" pitchFamily="18" charset="0"/>
                              <a:ea typeface="Calibri"/>
                              <a:cs typeface="Calibri"/>
                            </a:rPr>
                          </m:ctrlPr>
                        </m:dPr>
                        <m:e>
                          <m:r>
                            <a:rPr lang="en-US" sz="1800" i="1" dirty="0">
                              <a:solidFill>
                                <a:schemeClr val="bg1"/>
                              </a:solidFill>
                              <a:latin typeface="Cambria Math" panose="02040503050406030204" pitchFamily="18" charset="0"/>
                              <a:ea typeface="Calibri"/>
                              <a:cs typeface="Calibri"/>
                            </a:rPr>
                            <m:t>𝑦</m:t>
                          </m:r>
                        </m:e>
                      </m:d>
                    </m:oMath>
                  </m:oMathPara>
                </a14:m>
                <a:endParaRPr lang="en-US" sz="1800" dirty="0">
                  <a:solidFill>
                    <a:schemeClr val="bg1"/>
                  </a:solidFill>
                  <a:latin typeface="Times New Roman" charset="0"/>
                  <a:ea typeface="Calibri"/>
                  <a:cs typeface="Calibri"/>
                </a:endParaRPr>
              </a:p>
            </p:txBody>
          </p:sp>
        </mc:Choice>
        <mc:Fallback xmlns="">
          <p:sp>
            <p:nvSpPr>
              <p:cNvPr id="12297" name="Text Box 15"/>
              <p:cNvSpPr txBox="1">
                <a:spLocks noRot="1" noChangeAspect="1" noMove="1" noResize="1" noEditPoints="1" noAdjustHandles="1" noChangeArrowheads="1" noChangeShapeType="1" noTextEdit="1"/>
              </p:cNvSpPr>
              <p:nvPr/>
            </p:nvSpPr>
            <p:spPr bwMode="auto">
              <a:xfrm>
                <a:off x="8082264" y="4752684"/>
                <a:ext cx="836373" cy="365760"/>
              </a:xfrm>
              <a:prstGeom prst="rect">
                <a:avLst/>
              </a:prstGeom>
              <a:blipFill>
                <a:blip r:embed="rId7"/>
                <a:stretch>
                  <a:fillRect l="-1493" b="-12903"/>
                </a:stretch>
              </a:blipFill>
              <a:ln w="12700">
                <a:solidFill>
                  <a:schemeClr val="tx1"/>
                </a:solidFill>
                <a:miter lim="800000"/>
                <a:headEnd/>
                <a:tailEnd/>
              </a:ln>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2298" name="Text Box 18"/>
              <p:cNvSpPr txBox="1">
                <a:spLocks noChangeArrowheads="1"/>
              </p:cNvSpPr>
              <p:nvPr/>
            </p:nvSpPr>
            <p:spPr bwMode="auto">
              <a:xfrm>
                <a:off x="10547257" y="4753427"/>
                <a:ext cx="826154" cy="365760"/>
              </a:xfrm>
              <a:prstGeom prst="rect">
                <a:avLst/>
              </a:prstGeom>
              <a:solidFill>
                <a:schemeClr val="accent1"/>
              </a:solidFill>
              <a:ln w="12700">
                <a:solidFill>
                  <a:schemeClr val="tx1"/>
                </a:solidFill>
                <a:miter lim="800000"/>
                <a:headEnd/>
                <a:tailEnd/>
              </a:ln>
            </p:spPr>
            <p:txBody>
              <a:bodyPr wrap="none">
                <a:noAutofit/>
              </a:bodyPr>
              <a:lstStyle>
                <a:lvl1pPr>
                  <a:defRPr sz="2400">
                    <a:solidFill>
                      <a:schemeClr val="tx1"/>
                    </a:solidFill>
                    <a:latin typeface="Arial" charset="0"/>
                    <a:ea typeface="ＭＳ Ｐゴシック" charset="0"/>
                    <a:cs typeface="ＭＳ Ｐゴシック" charset="0"/>
                  </a:defRPr>
                </a:lvl1pPr>
                <a:lvl2pPr marL="11430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14:m>
                  <m:oMathPara xmlns:m="http://schemas.openxmlformats.org/officeDocument/2006/math">
                    <m:oMathParaPr>
                      <m:jc m:val="centerGroup"/>
                    </m:oMathParaPr>
                    <m:oMath xmlns:m="http://schemas.openxmlformats.org/officeDocument/2006/math">
                      <m:r>
                        <a:rPr lang="en-US" sz="1800" i="1" dirty="0">
                          <a:solidFill>
                            <a:schemeClr val="bg1"/>
                          </a:solidFill>
                          <a:latin typeface="Cambria Math" panose="02040503050406030204" pitchFamily="18" charset="0"/>
                          <a:ea typeface="Calibri"/>
                          <a:cs typeface="Calibri"/>
                        </a:rPr>
                        <m:t>𝑏𝑎𝑟</m:t>
                      </m:r>
                      <m:r>
                        <a:rPr lang="en-US" sz="1800" i="1" dirty="0">
                          <a:solidFill>
                            <a:schemeClr val="bg1"/>
                          </a:solidFill>
                          <a:latin typeface="Cambria Math" panose="02040503050406030204" pitchFamily="18" charset="0"/>
                          <a:ea typeface="Calibri"/>
                          <a:cs typeface="Calibri"/>
                        </a:rPr>
                        <m:t>(</m:t>
                      </m:r>
                      <m:r>
                        <a:rPr lang="en-US" sz="1800" i="1" dirty="0">
                          <a:solidFill>
                            <a:schemeClr val="bg1"/>
                          </a:solidFill>
                          <a:latin typeface="Cambria Math" panose="02040503050406030204" pitchFamily="18" charset="0"/>
                          <a:ea typeface="Calibri"/>
                          <a:cs typeface="Calibri"/>
                        </a:rPr>
                        <m:t>𝑦</m:t>
                      </m:r>
                      <m:r>
                        <a:rPr lang="en-US" sz="1800" i="1" dirty="0">
                          <a:solidFill>
                            <a:schemeClr val="bg1"/>
                          </a:solidFill>
                          <a:latin typeface="Cambria Math" panose="02040503050406030204" pitchFamily="18" charset="0"/>
                          <a:ea typeface="Calibri"/>
                          <a:cs typeface="Calibri"/>
                        </a:rPr>
                        <m:t>)</m:t>
                      </m:r>
                    </m:oMath>
                  </m:oMathPara>
                </a14:m>
                <a:endParaRPr lang="en-US" sz="1800" dirty="0">
                  <a:solidFill>
                    <a:schemeClr val="bg1"/>
                  </a:solidFill>
                  <a:latin typeface="Times New Roman" charset="0"/>
                  <a:ea typeface="Calibri"/>
                  <a:cs typeface="Calibri"/>
                </a:endParaRPr>
              </a:p>
            </p:txBody>
          </p:sp>
        </mc:Choice>
        <mc:Fallback xmlns="">
          <p:sp>
            <p:nvSpPr>
              <p:cNvPr id="12298" name="Text Box 18"/>
              <p:cNvSpPr txBox="1">
                <a:spLocks noRot="1" noChangeAspect="1" noMove="1" noResize="1" noEditPoints="1" noAdjustHandles="1" noChangeArrowheads="1" noChangeShapeType="1" noTextEdit="1"/>
              </p:cNvSpPr>
              <p:nvPr/>
            </p:nvSpPr>
            <p:spPr bwMode="auto">
              <a:xfrm>
                <a:off x="10547257" y="4753427"/>
                <a:ext cx="826154" cy="365760"/>
              </a:xfrm>
              <a:prstGeom prst="rect">
                <a:avLst/>
              </a:prstGeom>
              <a:blipFill>
                <a:blip r:embed="rId8"/>
                <a:stretch>
                  <a:fillRect r="-5882" b="-12903"/>
                </a:stretch>
              </a:blipFill>
              <a:ln w="12700">
                <a:solidFill>
                  <a:schemeClr val="tx1"/>
                </a:solidFill>
                <a:miter lim="800000"/>
                <a:headEnd/>
                <a:tailEnd/>
              </a:ln>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20" name="Rectangle 19"/>
              <p:cNvSpPr/>
              <p:nvPr/>
            </p:nvSpPr>
            <p:spPr>
              <a:xfrm>
                <a:off x="9021217" y="5536582"/>
                <a:ext cx="1699715" cy="369332"/>
              </a:xfrm>
              <a:prstGeom prst="rect">
                <a:avLst/>
              </a:prstGeom>
            </p:spPr>
            <p:txBody>
              <a:bodyPr wrap="square">
                <a:spAutoFit/>
              </a:bodyPr>
              <a:lstStyle/>
              <a:p>
                <a:r>
                  <a:rPr lang="en-US" dirty="0">
                    <a:ea typeface="Calibri"/>
                    <a:cs typeface="Calibri"/>
                  </a:rPr>
                  <a:t>replace </a:t>
                </a:r>
                <a14:m>
                  <m:oMath xmlns:m="http://schemas.openxmlformats.org/officeDocument/2006/math">
                    <m:r>
                      <a:rPr lang="en-US" i="1" dirty="0">
                        <a:latin typeface="Cambria Math" panose="02040503050406030204" pitchFamily="18" charset="0"/>
                        <a:ea typeface="Calibri"/>
                        <a:cs typeface="Calibri"/>
                      </a:rPr>
                      <m:t>𝑥</m:t>
                    </m:r>
                  </m:oMath>
                </a14:m>
                <a:r>
                  <a:rPr lang="en-US" dirty="0">
                    <a:ea typeface="Calibri"/>
                    <a:cs typeface="Calibri"/>
                  </a:rPr>
                  <a:t> with </a:t>
                </a:r>
                <a14:m>
                  <m:oMath xmlns:m="http://schemas.openxmlformats.org/officeDocument/2006/math">
                    <m:r>
                      <a:rPr lang="en-US" i="1" dirty="0">
                        <a:latin typeface="Cambria Math" panose="02040503050406030204" pitchFamily="18" charset="0"/>
                        <a:ea typeface="Calibri"/>
                        <a:cs typeface="Calibri"/>
                      </a:rPr>
                      <m:t>𝑦</m:t>
                    </m:r>
                  </m:oMath>
                </a14:m>
                <a:endParaRPr lang="en-US" i="1" dirty="0">
                  <a:ea typeface="Calibri"/>
                  <a:cs typeface="Calibri"/>
                </a:endParaRPr>
              </a:p>
            </p:txBody>
          </p:sp>
        </mc:Choice>
        <mc:Fallback xmlns="">
          <p:sp>
            <p:nvSpPr>
              <p:cNvPr id="20" name="Rectangle 19"/>
              <p:cNvSpPr>
                <a:spLocks noRot="1" noChangeAspect="1" noMove="1" noResize="1" noEditPoints="1" noAdjustHandles="1" noChangeArrowheads="1" noChangeShapeType="1" noTextEdit="1"/>
              </p:cNvSpPr>
              <p:nvPr/>
            </p:nvSpPr>
            <p:spPr>
              <a:xfrm>
                <a:off x="9021217" y="5536582"/>
                <a:ext cx="1699715" cy="369332"/>
              </a:xfrm>
              <a:prstGeom prst="rect">
                <a:avLst/>
              </a:prstGeom>
              <a:blipFill>
                <a:blip r:embed="rId9"/>
                <a:stretch>
                  <a:fillRect l="-2963" t="-6452" b="-22581"/>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8059259" y="5139068"/>
                <a:ext cx="1765035" cy="369332"/>
              </a:xfrm>
              <a:prstGeom prst="rect">
                <a:avLst/>
              </a:prstGeom>
            </p:spPr>
            <p:txBody>
              <a:bodyPr wrap="none">
                <a:spAutoFit/>
              </a:bodyPr>
              <a:lstStyle/>
              <a:p>
                <a:r>
                  <a:rPr lang="en-US" dirty="0">
                    <a:ea typeface="Calibri"/>
                    <a:cs typeface="Calibri"/>
                  </a:rPr>
                  <a:t>eff: </a:t>
                </a:r>
                <a14:m>
                  <m:oMath xmlns:m="http://schemas.openxmlformats.org/officeDocument/2006/math">
                    <m:r>
                      <a:rPr lang="en-US" i="1" dirty="0">
                        <a:latin typeface="Cambria Math" panose="02040503050406030204" pitchFamily="18" charset="0"/>
                        <a:ea typeface="Calibri"/>
                        <a:cs typeface="Calibri"/>
                      </a:rPr>
                      <m:t>𝑙𝑜𝑐</m:t>
                    </m:r>
                    <m:d>
                      <m:dPr>
                        <m:ctrlPr>
                          <a:rPr lang="en-US" i="1" dirty="0">
                            <a:latin typeface="Cambria Math" panose="02040503050406030204" pitchFamily="18" charset="0"/>
                            <a:ea typeface="Calibri"/>
                            <a:cs typeface="Calibri"/>
                          </a:rPr>
                        </m:ctrlPr>
                      </m:dPr>
                      <m:e>
                        <m:r>
                          <a:rPr lang="en-US" i="1" dirty="0">
                            <a:latin typeface="Cambria Math" panose="02040503050406030204" pitchFamily="18" charset="0"/>
                            <a:ea typeface="Calibri"/>
                            <a:cs typeface="Calibri"/>
                          </a:rPr>
                          <m:t>𝑦</m:t>
                        </m:r>
                      </m:e>
                    </m:d>
                    <m:r>
                      <a:rPr lang="en-US" i="1" dirty="0">
                        <a:latin typeface="Cambria Math" panose="02040503050406030204" pitchFamily="18" charset="0"/>
                        <a:ea typeface="Cambria Math" panose="02040503050406030204" pitchFamily="18" charset="0"/>
                        <a:cs typeface="Calibri"/>
                      </a:rPr>
                      <m:t>←</m:t>
                    </m:r>
                    <m:r>
                      <a:rPr lang="en-US" i="1" dirty="0">
                        <a:latin typeface="Cambria Math" panose="02040503050406030204" pitchFamily="18" charset="0"/>
                        <a:ea typeface="Calibri"/>
                        <a:cs typeface="Calibri"/>
                      </a:rPr>
                      <m:t>𝑝</m:t>
                    </m:r>
                    <m:r>
                      <a:rPr lang="en-US" i="1" dirty="0">
                        <a:latin typeface="Cambria Math" panose="02040503050406030204" pitchFamily="18" charset="0"/>
                        <a:ea typeface="Calibri"/>
                        <a:cs typeface="Calibri"/>
                      </a:rPr>
                      <m:t>1</m:t>
                    </m:r>
                  </m:oMath>
                </a14:m>
                <a:endParaRPr lang="en-US" dirty="0">
                  <a:solidFill>
                    <a:srgbClr val="081D58"/>
                  </a:solidFill>
                  <a:latin typeface="Times New Roman" charset="0"/>
                  <a:ea typeface="Calibri"/>
                  <a:cs typeface="Calibri"/>
                </a:endParaRPr>
              </a:p>
            </p:txBody>
          </p:sp>
        </mc:Choice>
        <mc:Fallback xmlns="">
          <p:sp>
            <p:nvSpPr>
              <p:cNvPr id="3" name="Rectangle 2"/>
              <p:cNvSpPr>
                <a:spLocks noRot="1" noChangeAspect="1" noMove="1" noResize="1" noEditPoints="1" noAdjustHandles="1" noChangeArrowheads="1" noChangeShapeType="1" noTextEdit="1"/>
              </p:cNvSpPr>
              <p:nvPr/>
            </p:nvSpPr>
            <p:spPr>
              <a:xfrm>
                <a:off x="8059259" y="5139068"/>
                <a:ext cx="1765035" cy="369332"/>
              </a:xfrm>
              <a:prstGeom prst="rect">
                <a:avLst/>
              </a:prstGeom>
              <a:blipFill>
                <a:blip r:embed="rId10"/>
                <a:stretch>
                  <a:fillRect l="-2857" t="-6667" b="-26667"/>
                </a:stretch>
              </a:blipFill>
            </p:spPr>
            <p:txBody>
              <a:bodyPr/>
              <a:lstStyle/>
              <a:p>
                <a:r>
                  <a:rPr lang="en-DE">
                    <a:noFill/>
                  </a:rPr>
                  <a:t> </a:t>
                </a:r>
              </a:p>
            </p:txBody>
          </p:sp>
        </mc:Fallback>
      </mc:AlternateContent>
      <p:cxnSp>
        <p:nvCxnSpPr>
          <p:cNvPr id="12" name="AutoShape 48"/>
          <p:cNvCxnSpPr>
            <a:cxnSpLocks noChangeShapeType="1"/>
            <a:stCxn id="12297" idx="3"/>
          </p:cNvCxnSpPr>
          <p:nvPr/>
        </p:nvCxnSpPr>
        <p:spPr bwMode="auto">
          <a:xfrm>
            <a:off x="8918636" y="4935565"/>
            <a:ext cx="1618402" cy="743"/>
          </a:xfrm>
          <a:prstGeom prst="curvedConnector3">
            <a:avLst>
              <a:gd name="adj1" fmla="val 50000"/>
            </a:avLst>
          </a:prstGeom>
          <a:noFill/>
          <a:ln w="19050">
            <a:solidFill>
              <a:schemeClr val="tx1"/>
            </a:solidFill>
            <a:round/>
            <a:headEnd/>
            <a:tailEnd type="triangle" w="med" len="med"/>
          </a:ln>
          <a:extLst>
            <a:ext uri="{909E8E84-426E-40dd-AFC4-6F175D3DCCD1}">
              <a14:hiddenFill xmlns="" xmlns:a14="http://schemas.microsoft.com/office/drawing/2010/main">
                <a:noFill/>
              </a14:hiddenFill>
            </a:ext>
          </a:extLst>
        </p:spPr>
      </p:cxnSp>
      <mc:AlternateContent xmlns:mc="http://schemas.openxmlformats.org/markup-compatibility/2006" xmlns:a14="http://schemas.microsoft.com/office/drawing/2010/main">
        <mc:Choice Requires="a14">
          <p:sp>
            <p:nvSpPr>
              <p:cNvPr id="18" name="Text Box 15"/>
              <p:cNvSpPr txBox="1">
                <a:spLocks noChangeArrowheads="1"/>
              </p:cNvSpPr>
              <p:nvPr/>
            </p:nvSpPr>
            <p:spPr bwMode="auto">
              <a:xfrm>
                <a:off x="8101967" y="2742470"/>
                <a:ext cx="815849" cy="365760"/>
              </a:xfrm>
              <a:prstGeom prst="rect">
                <a:avLst/>
              </a:prstGeom>
              <a:solidFill>
                <a:schemeClr val="accent1"/>
              </a:solidFill>
              <a:ln w="12700">
                <a:solidFill>
                  <a:schemeClr val="tx1"/>
                </a:solidFill>
                <a:miter lim="800000"/>
                <a:headEnd/>
                <a:tailEnd/>
              </a:ln>
            </p:spPr>
            <p:txBody>
              <a:bodyPr wrap="none">
                <a:noAutofit/>
              </a:bodyPr>
              <a:lstStyle>
                <a:lvl1pPr>
                  <a:defRPr sz="2400">
                    <a:solidFill>
                      <a:schemeClr val="tx1"/>
                    </a:solidFill>
                    <a:latin typeface="Arial" charset="0"/>
                    <a:ea typeface="ＭＳ Ｐゴシック" charset="0"/>
                    <a:cs typeface="ＭＳ Ｐゴシック" charset="0"/>
                  </a:defRPr>
                </a:lvl1pPr>
                <a:lvl2pPr marL="11430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14:m>
                  <m:oMathPara xmlns:m="http://schemas.openxmlformats.org/officeDocument/2006/math">
                    <m:oMathParaPr>
                      <m:jc m:val="centerGroup"/>
                    </m:oMathParaPr>
                    <m:oMath xmlns:m="http://schemas.openxmlformats.org/officeDocument/2006/math">
                      <m:r>
                        <a:rPr lang="en-US" sz="1800" i="1" dirty="0">
                          <a:solidFill>
                            <a:schemeClr val="bg1"/>
                          </a:solidFill>
                          <a:latin typeface="Cambria Math" panose="02040503050406030204" pitchFamily="18" charset="0"/>
                          <a:ea typeface="Calibri"/>
                          <a:cs typeface="Calibri"/>
                        </a:rPr>
                        <m:t>𝑓𝑜𝑜</m:t>
                      </m:r>
                      <m:d>
                        <m:dPr>
                          <m:ctrlPr>
                            <a:rPr lang="en-US" sz="1800" i="1" dirty="0">
                              <a:solidFill>
                                <a:schemeClr val="bg1"/>
                              </a:solidFill>
                              <a:latin typeface="Cambria Math" panose="02040503050406030204" pitchFamily="18" charset="0"/>
                              <a:ea typeface="Calibri"/>
                              <a:cs typeface="Calibri"/>
                            </a:rPr>
                          </m:ctrlPr>
                        </m:dPr>
                        <m:e>
                          <m:r>
                            <a:rPr lang="en-US" sz="1800" i="1" dirty="0">
                              <a:solidFill>
                                <a:schemeClr val="bg1"/>
                              </a:solidFill>
                              <a:latin typeface="Cambria Math" panose="02040503050406030204" pitchFamily="18" charset="0"/>
                              <a:ea typeface="Calibri"/>
                              <a:cs typeface="Calibri"/>
                            </a:rPr>
                            <m:t>𝑥</m:t>
                          </m:r>
                        </m:e>
                      </m:d>
                    </m:oMath>
                  </m:oMathPara>
                </a14:m>
                <a:endParaRPr lang="en-US" sz="1800" dirty="0">
                  <a:solidFill>
                    <a:schemeClr val="bg1"/>
                  </a:solidFill>
                  <a:latin typeface="Times New Roman" charset="0"/>
                  <a:ea typeface="Calibri"/>
                  <a:cs typeface="Calibri"/>
                </a:endParaRPr>
              </a:p>
            </p:txBody>
          </p:sp>
        </mc:Choice>
        <mc:Fallback xmlns="">
          <p:sp>
            <p:nvSpPr>
              <p:cNvPr id="18" name="Text Box 15"/>
              <p:cNvSpPr txBox="1">
                <a:spLocks noRot="1" noChangeAspect="1" noMove="1" noResize="1" noEditPoints="1" noAdjustHandles="1" noChangeArrowheads="1" noChangeShapeType="1" noTextEdit="1"/>
              </p:cNvSpPr>
              <p:nvPr/>
            </p:nvSpPr>
            <p:spPr bwMode="auto">
              <a:xfrm>
                <a:off x="8101967" y="2742470"/>
                <a:ext cx="815849" cy="365760"/>
              </a:xfrm>
              <a:prstGeom prst="rect">
                <a:avLst/>
              </a:prstGeom>
              <a:blipFill>
                <a:blip r:embed="rId11"/>
                <a:stretch>
                  <a:fillRect l="-1515" b="-12903"/>
                </a:stretch>
              </a:blipFill>
              <a:ln w="12700">
                <a:solidFill>
                  <a:schemeClr val="tx1"/>
                </a:solidFill>
                <a:miter lim="800000"/>
                <a:headEnd/>
                <a:tailEnd/>
              </a:ln>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22" name="Rectangle 21"/>
              <p:cNvSpPr/>
              <p:nvPr/>
            </p:nvSpPr>
            <p:spPr>
              <a:xfrm>
                <a:off x="8078962" y="3128854"/>
                <a:ext cx="1748107" cy="369332"/>
              </a:xfrm>
              <a:prstGeom prst="rect">
                <a:avLst/>
              </a:prstGeom>
            </p:spPr>
            <p:txBody>
              <a:bodyPr wrap="none">
                <a:spAutoFit/>
              </a:bodyPr>
              <a:lstStyle/>
              <a:p>
                <a:r>
                  <a:rPr lang="en-US" dirty="0">
                    <a:ea typeface="Calibri"/>
                    <a:cs typeface="Calibri"/>
                  </a:rPr>
                  <a:t>eff: </a:t>
                </a:r>
                <a14:m>
                  <m:oMath xmlns:m="http://schemas.openxmlformats.org/officeDocument/2006/math">
                    <m:r>
                      <a:rPr lang="en-US" i="1" dirty="0">
                        <a:latin typeface="Cambria Math" panose="02040503050406030204" pitchFamily="18" charset="0"/>
                        <a:ea typeface="Calibri"/>
                        <a:cs typeface="Calibri"/>
                      </a:rPr>
                      <m:t>𝑙𝑜𝑐</m:t>
                    </m:r>
                    <m:d>
                      <m:dPr>
                        <m:ctrlPr>
                          <a:rPr lang="en-US" i="1" dirty="0">
                            <a:latin typeface="Cambria Math" panose="02040503050406030204" pitchFamily="18" charset="0"/>
                            <a:ea typeface="Calibri"/>
                            <a:cs typeface="Calibri"/>
                          </a:rPr>
                        </m:ctrlPr>
                      </m:dPr>
                      <m:e>
                        <m:r>
                          <a:rPr lang="en-US" i="1" dirty="0">
                            <a:latin typeface="Cambria Math" panose="02040503050406030204" pitchFamily="18" charset="0"/>
                            <a:ea typeface="Calibri"/>
                            <a:cs typeface="Calibri"/>
                          </a:rPr>
                          <m:t>𝑥</m:t>
                        </m:r>
                      </m:e>
                    </m:d>
                    <m:r>
                      <a:rPr lang="en-US" i="1" dirty="0">
                        <a:latin typeface="Cambria Math" panose="02040503050406030204" pitchFamily="18" charset="0"/>
                        <a:ea typeface="Calibri"/>
                        <a:cs typeface="Calibri"/>
                      </a:rPr>
                      <m:t>=</m:t>
                    </m:r>
                    <m:r>
                      <a:rPr lang="en-US" i="1" dirty="0">
                        <a:latin typeface="Cambria Math" panose="02040503050406030204" pitchFamily="18" charset="0"/>
                        <a:ea typeface="Calibri"/>
                        <a:cs typeface="Calibri"/>
                      </a:rPr>
                      <m:t>𝑝</m:t>
                    </m:r>
                    <m:r>
                      <a:rPr lang="en-US" i="1" dirty="0">
                        <a:latin typeface="Cambria Math" panose="02040503050406030204" pitchFamily="18" charset="0"/>
                        <a:ea typeface="Calibri"/>
                        <a:cs typeface="Calibri"/>
                      </a:rPr>
                      <m:t>1</m:t>
                    </m:r>
                  </m:oMath>
                </a14:m>
                <a:endParaRPr lang="en-US" dirty="0">
                  <a:solidFill>
                    <a:srgbClr val="081D58"/>
                  </a:solidFill>
                  <a:latin typeface="Times New Roman" charset="0"/>
                  <a:ea typeface="Calibri"/>
                  <a:cs typeface="Calibri"/>
                </a:endParaRPr>
              </a:p>
            </p:txBody>
          </p:sp>
        </mc:Choice>
        <mc:Fallback xmlns="">
          <p:sp>
            <p:nvSpPr>
              <p:cNvPr id="22" name="Rectangle 21"/>
              <p:cNvSpPr>
                <a:spLocks noRot="1" noChangeAspect="1" noMove="1" noResize="1" noEditPoints="1" noAdjustHandles="1" noChangeArrowheads="1" noChangeShapeType="1" noTextEdit="1"/>
              </p:cNvSpPr>
              <p:nvPr/>
            </p:nvSpPr>
            <p:spPr>
              <a:xfrm>
                <a:off x="8078962" y="3128854"/>
                <a:ext cx="1748107" cy="369332"/>
              </a:xfrm>
              <a:prstGeom prst="rect">
                <a:avLst/>
              </a:prstGeom>
              <a:blipFill>
                <a:blip r:embed="rId12"/>
                <a:stretch>
                  <a:fillRect l="-2899" t="-6667" b="-26667"/>
                </a:stretch>
              </a:blipFill>
            </p:spPr>
            <p:txBody>
              <a:bodyPr/>
              <a:lstStyle/>
              <a:p>
                <a:r>
                  <a:rPr lang="en-DE">
                    <a:noFill/>
                  </a:rPr>
                  <a:t> </a:t>
                </a:r>
              </a:p>
            </p:txBody>
          </p:sp>
        </mc:Fallback>
      </mc:AlternateContent>
    </p:spTree>
    <p:extLst>
      <p:ext uri="{BB962C8B-B14F-4D97-AF65-F5344CB8AC3E}">
        <p14:creationId xmlns:p14="http://schemas.microsoft.com/office/powerpoint/2010/main" val="237702849"/>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p:cNvSpPr>
            <a:spLocks noGrp="1" noChangeArrowheads="1"/>
          </p:cNvSpPr>
          <p:nvPr>
            <p:ph type="title"/>
          </p:nvPr>
        </p:nvSpPr>
        <p:spPr/>
        <p:txBody>
          <a:bodyPr>
            <a:normAutofit/>
          </a:bodyPr>
          <a:lstStyle/>
          <a:p>
            <a:pPr eaLnBrk="1" hangingPunct="1"/>
            <a:r>
              <a:rPr lang="en-US" dirty="0"/>
              <a:t>Flaws:  2. Threats</a:t>
            </a:r>
          </a:p>
        </p:txBody>
      </p:sp>
      <mc:AlternateContent xmlns:mc="http://schemas.openxmlformats.org/markup-compatibility/2006" xmlns:a14="http://schemas.microsoft.com/office/drawing/2010/main">
        <mc:Choice Requires="a14">
          <p:sp>
            <p:nvSpPr>
              <p:cNvPr id="14338" name="Rectangle 18"/>
              <p:cNvSpPr>
                <a:spLocks noGrp="1" noChangeArrowheads="1"/>
              </p:cNvSpPr>
              <p:nvPr>
                <p:ph idx="1"/>
              </p:nvPr>
            </p:nvSpPr>
            <p:spPr/>
            <p:txBody>
              <a:bodyPr>
                <a:normAutofit/>
              </a:bodyPr>
              <a:lstStyle/>
              <a:p>
                <a:pPr eaLnBrk="1" hangingPunct="1"/>
                <a:r>
                  <a:rPr lang="en-US" dirty="0"/>
                  <a:t>Suppose we have a causal link from action </a:t>
                </a:r>
                <a14:m>
                  <m:oMath xmlns:m="http://schemas.openxmlformats.org/officeDocument/2006/math">
                    <m:r>
                      <a:rPr lang="en-US" i="1" dirty="0" smtClean="0">
                        <a:latin typeface="Cambria Math" panose="02040503050406030204" pitchFamily="18" charset="0"/>
                        <a:cs typeface="Calibri"/>
                      </a:rPr>
                      <m:t>𝑎</m:t>
                    </m:r>
                  </m:oMath>
                </a14:m>
                <a:r>
                  <a:rPr lang="en-US" dirty="0">
                    <a:cs typeface="Calibri"/>
                  </a:rPr>
                  <a:t> </a:t>
                </a:r>
                <a:r>
                  <a:rPr lang="en-US" dirty="0"/>
                  <a:t>to precondition </a:t>
                </a:r>
                <a14:m>
                  <m:oMath xmlns:m="http://schemas.openxmlformats.org/officeDocument/2006/math">
                    <m:r>
                      <a:rPr lang="en-US" i="1" dirty="0" smtClean="0">
                        <a:latin typeface="Cambria Math" panose="02040503050406030204" pitchFamily="18" charset="0"/>
                      </a:rPr>
                      <m:t>𝑝</m:t>
                    </m:r>
                  </m:oMath>
                </a14:m>
                <a:r>
                  <a:rPr lang="en-US" dirty="0"/>
                  <a:t> of action </a:t>
                </a:r>
                <a14:m>
                  <m:oMath xmlns:m="http://schemas.openxmlformats.org/officeDocument/2006/math">
                    <m:r>
                      <a:rPr lang="en-US" i="1" dirty="0" smtClean="0">
                        <a:latin typeface="Cambria Math" panose="02040503050406030204" pitchFamily="18" charset="0"/>
                      </a:rPr>
                      <m:t>𝑏</m:t>
                    </m:r>
                  </m:oMath>
                </a14:m>
                <a:endParaRPr lang="en-US" i="1" dirty="0"/>
              </a:p>
              <a:p>
                <a:pPr eaLnBrk="1" hangingPunct="1"/>
                <a:r>
                  <a:rPr lang="en-US" dirty="0">
                    <a:cs typeface="Calibri"/>
                  </a:rPr>
                  <a:t>Action </a:t>
                </a:r>
                <a14:m>
                  <m:oMath xmlns:m="http://schemas.openxmlformats.org/officeDocument/2006/math">
                    <m:r>
                      <a:rPr lang="en-US" i="1" dirty="0" smtClean="0">
                        <a:latin typeface="Cambria Math" panose="02040503050406030204" pitchFamily="18" charset="0"/>
                        <a:cs typeface="Calibri"/>
                      </a:rPr>
                      <m:t>𝑐</m:t>
                    </m:r>
                  </m:oMath>
                </a14:m>
                <a:r>
                  <a:rPr lang="en-US" dirty="0">
                    <a:cs typeface="Calibri"/>
                  </a:rPr>
                  <a:t> </a:t>
                </a:r>
                <a:r>
                  <a:rPr lang="en-US" dirty="0">
                    <a:solidFill>
                      <a:schemeClr val="accent1"/>
                    </a:solidFill>
                    <a:cs typeface="Calibri"/>
                  </a:rPr>
                  <a:t>threatens</a:t>
                </a:r>
                <a:r>
                  <a:rPr lang="en-US" b="1" dirty="0">
                    <a:cs typeface="Calibri"/>
                  </a:rPr>
                  <a:t> </a:t>
                </a:r>
                <a:r>
                  <a:rPr lang="en-US" dirty="0">
                    <a:cs typeface="Calibri"/>
                  </a:rPr>
                  <a:t>the link if </a:t>
                </a:r>
                <a14:m>
                  <m:oMath xmlns:m="http://schemas.openxmlformats.org/officeDocument/2006/math">
                    <m:r>
                      <a:rPr lang="en-US" i="1" dirty="0" smtClean="0">
                        <a:latin typeface="Cambria Math" panose="02040503050406030204" pitchFamily="18" charset="0"/>
                        <a:cs typeface="Calibri"/>
                      </a:rPr>
                      <m:t>𝑐</m:t>
                    </m:r>
                  </m:oMath>
                </a14:m>
                <a:r>
                  <a:rPr lang="en-US" i="1" dirty="0">
                    <a:cs typeface="Calibri"/>
                  </a:rPr>
                  <a:t> </a:t>
                </a:r>
                <a:r>
                  <a:rPr lang="en-US" dirty="0">
                    <a:cs typeface="Calibri"/>
                  </a:rPr>
                  <a:t>may affect </a:t>
                </a:r>
                <a14:m>
                  <m:oMath xmlns:m="http://schemas.openxmlformats.org/officeDocument/2006/math">
                    <m:r>
                      <a:rPr lang="en-US" i="1" dirty="0" smtClean="0">
                        <a:latin typeface="Cambria Math" panose="02040503050406030204" pitchFamily="18" charset="0"/>
                        <a:cs typeface="Calibri"/>
                      </a:rPr>
                      <m:t>𝑝</m:t>
                    </m:r>
                  </m:oMath>
                </a14:m>
                <a:r>
                  <a:rPr lang="en-US" dirty="0">
                    <a:cs typeface="Calibri"/>
                  </a:rPr>
                  <a:t> and may come between </a:t>
                </a:r>
                <a14:m>
                  <m:oMath xmlns:m="http://schemas.openxmlformats.org/officeDocument/2006/math">
                    <m:r>
                      <a:rPr lang="en-US" i="1" dirty="0" smtClean="0">
                        <a:latin typeface="Cambria Math" panose="02040503050406030204" pitchFamily="18" charset="0"/>
                        <a:cs typeface="Calibri"/>
                      </a:rPr>
                      <m:t>𝑎</m:t>
                    </m:r>
                  </m:oMath>
                </a14:m>
                <a:r>
                  <a:rPr lang="en-US" i="1" dirty="0">
                    <a:cs typeface="Calibri"/>
                  </a:rPr>
                  <a:t> </a:t>
                </a:r>
                <a:r>
                  <a:rPr lang="en-US" dirty="0">
                    <a:cs typeface="Calibri"/>
                  </a:rPr>
                  <a:t>and </a:t>
                </a:r>
                <a14:m>
                  <m:oMath xmlns:m="http://schemas.openxmlformats.org/officeDocument/2006/math">
                    <m:r>
                      <a:rPr lang="en-US" i="1" dirty="0" smtClean="0">
                        <a:latin typeface="Cambria Math" panose="02040503050406030204" pitchFamily="18" charset="0"/>
                        <a:cs typeface="Calibri"/>
                      </a:rPr>
                      <m:t>𝑏</m:t>
                    </m:r>
                  </m:oMath>
                </a14:m>
                <a:endParaRPr lang="en-US" i="1" dirty="0">
                  <a:cs typeface="Calibri"/>
                </a:endParaRPr>
              </a:p>
              <a:p>
                <a:pPr lvl="1" eaLnBrk="1" hangingPunct="1"/>
                <a14:m>
                  <m:oMath xmlns:m="http://schemas.openxmlformats.org/officeDocument/2006/math">
                    <m:r>
                      <a:rPr lang="en-US" i="1" dirty="0" smtClean="0">
                        <a:solidFill>
                          <a:srgbClr val="FFC000"/>
                        </a:solidFill>
                        <a:latin typeface="Cambria Math" panose="02040503050406030204" pitchFamily="18" charset="0"/>
                        <a:cs typeface="Times New Roman"/>
                      </a:rPr>
                      <m:t>𝑐</m:t>
                    </m:r>
                  </m:oMath>
                </a14:m>
                <a:r>
                  <a:rPr lang="en-US" i="1" dirty="0">
                    <a:solidFill>
                      <a:srgbClr val="FFC000"/>
                    </a:solidFill>
                    <a:cs typeface="Times New Roman"/>
                  </a:rPr>
                  <a:t> </a:t>
                </a:r>
                <a:r>
                  <a:rPr lang="en-US" dirty="0">
                    <a:solidFill>
                      <a:srgbClr val="FFC000"/>
                    </a:solidFill>
                    <a:cs typeface="Times New Roman"/>
                  </a:rPr>
                  <a:t>is a threat </a:t>
                </a:r>
                <a:r>
                  <a:rPr lang="en-US" dirty="0"/>
                  <a:t>even if it makes </a:t>
                </a:r>
                <a14:m>
                  <m:oMath xmlns:m="http://schemas.openxmlformats.org/officeDocument/2006/math">
                    <m:r>
                      <a:rPr lang="en-US" i="1" dirty="0" smtClean="0">
                        <a:latin typeface="Cambria Math" panose="02040503050406030204" pitchFamily="18" charset="0"/>
                      </a:rPr>
                      <m:t>𝑝</m:t>
                    </m:r>
                  </m:oMath>
                </a14:m>
                <a:r>
                  <a:rPr lang="en-US" dirty="0"/>
                  <a:t> true rather than false</a:t>
                </a:r>
              </a:p>
              <a:p>
                <a:pPr lvl="2"/>
                <a:r>
                  <a:rPr lang="en-US" dirty="0"/>
                  <a:t>Causal link means </a:t>
                </a:r>
                <a14:m>
                  <m:oMath xmlns:m="http://schemas.openxmlformats.org/officeDocument/2006/math">
                    <m:r>
                      <a:rPr lang="en-US" i="1" dirty="0" smtClean="0">
                        <a:latin typeface="Cambria Math" panose="02040503050406030204" pitchFamily="18" charset="0"/>
                      </a:rPr>
                      <m:t>𝑎</m:t>
                    </m:r>
                  </m:oMath>
                </a14:m>
                <a:r>
                  <a:rPr lang="en-US" i="1" dirty="0"/>
                  <a:t>, </a:t>
                </a:r>
                <a:r>
                  <a:rPr lang="en-US" dirty="0"/>
                  <a:t>not </a:t>
                </a:r>
                <a14:m>
                  <m:oMath xmlns:m="http://schemas.openxmlformats.org/officeDocument/2006/math">
                    <m:r>
                      <a:rPr lang="en-US" i="1" dirty="0" smtClean="0">
                        <a:latin typeface="Cambria Math" panose="02040503050406030204" pitchFamily="18" charset="0"/>
                      </a:rPr>
                      <m:t>𝑐</m:t>
                    </m:r>
                  </m:oMath>
                </a14:m>
                <a:r>
                  <a:rPr lang="en-US" i="1" dirty="0"/>
                  <a:t>,</a:t>
                </a:r>
                <a:r>
                  <a:rPr lang="en-US" dirty="0"/>
                  <a:t> is supposed to establish </a:t>
                </a:r>
                <a14:m>
                  <m:oMath xmlns:m="http://schemas.openxmlformats.org/officeDocument/2006/math">
                    <m:r>
                      <a:rPr lang="en-US" i="1" dirty="0" smtClean="0">
                        <a:latin typeface="Cambria Math" panose="02040503050406030204" pitchFamily="18" charset="0"/>
                      </a:rPr>
                      <m:t>𝑝</m:t>
                    </m:r>
                  </m:oMath>
                </a14:m>
                <a:r>
                  <a:rPr lang="en-US" dirty="0"/>
                  <a:t> for </a:t>
                </a:r>
                <a14:m>
                  <m:oMath xmlns:m="http://schemas.openxmlformats.org/officeDocument/2006/math">
                    <m:r>
                      <a:rPr lang="en-US" i="1" dirty="0" smtClean="0">
                        <a:latin typeface="Cambria Math" panose="02040503050406030204" pitchFamily="18" charset="0"/>
                      </a:rPr>
                      <m:t>𝑏</m:t>
                    </m:r>
                  </m:oMath>
                </a14:m>
                <a:endParaRPr lang="en-US" dirty="0"/>
              </a:p>
              <a:p>
                <a:pPr lvl="2"/>
                <a:r>
                  <a:rPr lang="en-US" dirty="0"/>
                  <a:t>Plan in which </a:t>
                </a:r>
                <a14:m>
                  <m:oMath xmlns:m="http://schemas.openxmlformats.org/officeDocument/2006/math">
                    <m:r>
                      <a:rPr lang="en-US" i="1" dirty="0" smtClean="0">
                        <a:latin typeface="Cambria Math" panose="02040503050406030204" pitchFamily="18" charset="0"/>
                      </a:rPr>
                      <m:t>𝑐</m:t>
                    </m:r>
                  </m:oMath>
                </a14:m>
                <a:r>
                  <a:rPr lang="en-US" dirty="0"/>
                  <a:t> establishes </a:t>
                </a:r>
                <a14:m>
                  <m:oMath xmlns:m="http://schemas.openxmlformats.org/officeDocument/2006/math">
                    <m:r>
                      <a:rPr lang="en-US" i="1" dirty="0" smtClean="0">
                        <a:latin typeface="Cambria Math" panose="02040503050406030204" pitchFamily="18" charset="0"/>
                      </a:rPr>
                      <m:t>𝑝</m:t>
                    </m:r>
                  </m:oMath>
                </a14:m>
                <a:r>
                  <a:rPr lang="en-US" dirty="0"/>
                  <a:t> will be generated on another path in the search space</a:t>
                </a:r>
                <a:endParaRPr lang="en-US" baseline="-25000" dirty="0">
                  <a:cs typeface="Calibri"/>
                </a:endParaRPr>
              </a:p>
              <a:p>
                <a:pPr eaLnBrk="1" hangingPunct="1"/>
                <a:r>
                  <a:rPr lang="en-US" dirty="0"/>
                  <a:t>Three possible ways to resolve the flaw:</a:t>
                </a:r>
              </a:p>
              <a:p>
                <a:pPr lvl="1" eaLnBrk="1" hangingPunct="1"/>
                <a:r>
                  <a:rPr lang="en-US" dirty="0"/>
                  <a:t>Make </a:t>
                </a:r>
                <a14:m>
                  <m:oMath xmlns:m="http://schemas.openxmlformats.org/officeDocument/2006/math">
                    <m:r>
                      <a:rPr lang="en-US" i="1" dirty="0" smtClean="0">
                        <a:latin typeface="Cambria Math" panose="02040503050406030204" pitchFamily="18" charset="0"/>
                      </a:rPr>
                      <m:t>𝑐</m:t>
                    </m:r>
                    <m:r>
                      <a:rPr lang="en-US" i="1" dirty="0" smtClean="0">
                        <a:latin typeface="Cambria Math" panose="02040503050406030204" pitchFamily="18" charset="0"/>
                      </a:rPr>
                      <m:t>≺</m:t>
                    </m:r>
                    <m:r>
                      <a:rPr lang="en-US" i="1" dirty="0" smtClean="0">
                        <a:latin typeface="Cambria Math" panose="02040503050406030204" pitchFamily="18" charset="0"/>
                      </a:rPr>
                      <m:t>𝑎</m:t>
                    </m:r>
                  </m:oMath>
                </a14:m>
                <a:endParaRPr lang="en-US" i="1" dirty="0"/>
              </a:p>
              <a:p>
                <a:pPr lvl="1" eaLnBrk="1" hangingPunct="1"/>
                <a:r>
                  <a:rPr lang="en-US" dirty="0"/>
                  <a:t>Make </a:t>
                </a:r>
                <a14:m>
                  <m:oMath xmlns:m="http://schemas.openxmlformats.org/officeDocument/2006/math">
                    <m:r>
                      <a:rPr lang="en-US" i="1" dirty="0" smtClean="0">
                        <a:latin typeface="Cambria Math" panose="02040503050406030204" pitchFamily="18" charset="0"/>
                      </a:rPr>
                      <m:t>𝑏</m:t>
                    </m:r>
                    <m:r>
                      <a:rPr lang="en-US" i="1" dirty="0" smtClean="0">
                        <a:latin typeface="Cambria Math" panose="02040503050406030204" pitchFamily="18" charset="0"/>
                      </a:rPr>
                      <m:t>≺</m:t>
                    </m:r>
                    <m:r>
                      <a:rPr lang="en-US" i="1" dirty="0" smtClean="0">
                        <a:latin typeface="Cambria Math" panose="02040503050406030204" pitchFamily="18" charset="0"/>
                      </a:rPr>
                      <m:t>𝑐</m:t>
                    </m:r>
                  </m:oMath>
                </a14:m>
                <a:endParaRPr lang="en-US" i="1" dirty="0"/>
              </a:p>
              <a:p>
                <a:pPr lvl="1" eaLnBrk="1" hangingPunct="1"/>
                <a:r>
                  <a:rPr lang="en-US" dirty="0"/>
                  <a:t>Add inequality constraints to prevent </a:t>
                </a:r>
                <a14:m>
                  <m:oMath xmlns:m="http://schemas.openxmlformats.org/officeDocument/2006/math">
                    <m:r>
                      <a:rPr lang="en-US" i="1" dirty="0" smtClean="0">
                        <a:latin typeface="Cambria Math" panose="02040503050406030204" pitchFamily="18" charset="0"/>
                      </a:rPr>
                      <m:t>𝑐</m:t>
                    </m:r>
                  </m:oMath>
                </a14:m>
                <a:r>
                  <a:rPr lang="en-US" dirty="0"/>
                  <a:t> from affecting </a:t>
                </a:r>
                <a14:m>
                  <m:oMath xmlns:m="http://schemas.openxmlformats.org/officeDocument/2006/math">
                    <m:r>
                      <a:rPr lang="en-US" i="1" dirty="0" smtClean="0">
                        <a:latin typeface="Cambria Math" panose="02040503050406030204" pitchFamily="18" charset="0"/>
                      </a:rPr>
                      <m:t>𝑝</m:t>
                    </m:r>
                  </m:oMath>
                </a14:m>
                <a:br>
                  <a:rPr lang="en-US" dirty="0"/>
                </a:br>
                <a:endParaRPr lang="en-US" dirty="0"/>
              </a:p>
            </p:txBody>
          </p:sp>
        </mc:Choice>
        <mc:Fallback xmlns="">
          <p:sp>
            <p:nvSpPr>
              <p:cNvPr id="14338" name="Rectangle 18"/>
              <p:cNvSpPr>
                <a:spLocks noGrp="1" noRot="1" noChangeAspect="1" noMove="1" noResize="1" noEditPoints="1" noAdjustHandles="1" noChangeArrowheads="1" noChangeShapeType="1" noTextEdit="1"/>
              </p:cNvSpPr>
              <p:nvPr>
                <p:ph idx="1"/>
              </p:nvPr>
            </p:nvSpPr>
            <p:spPr>
              <a:blipFill>
                <a:blip r:embed="rId3"/>
                <a:stretch>
                  <a:fillRect l="-1549" t="-2985"/>
                </a:stretch>
              </a:blipFill>
            </p:spPr>
            <p:txBody>
              <a:bodyPr/>
              <a:lstStyle/>
              <a:p>
                <a:r>
                  <a:rPr lang="en-DE">
                    <a:noFill/>
                  </a:rPr>
                  <a:t> </a:t>
                </a:r>
              </a:p>
            </p:txBody>
          </p:sp>
        </mc:Fallback>
      </mc:AlternateContent>
      <p:sp>
        <p:nvSpPr>
          <p:cNvPr id="3" name="Date Placeholder 2">
            <a:extLst>
              <a:ext uri="{FF2B5EF4-FFF2-40B4-BE49-F238E27FC236}">
                <a16:creationId xmlns:a16="http://schemas.microsoft.com/office/drawing/2014/main" id="{456A2DE1-C866-1946-9BCF-27810CE21E20}"/>
              </a:ext>
            </a:extLst>
          </p:cNvPr>
          <p:cNvSpPr>
            <a:spLocks noGrp="1"/>
          </p:cNvSpPr>
          <p:nvPr>
            <p:ph type="dt" sz="half" idx="2"/>
          </p:nvPr>
        </p:nvSpPr>
        <p:spPr/>
        <p:txBody>
          <a:bodyPr/>
          <a:lstStyle/>
          <a:p>
            <a:r>
              <a:rPr lang="de-DE"/>
              <a:t>Deterministic</a:t>
            </a:r>
            <a:endParaRPr lang="de-DE" dirty="0"/>
          </a:p>
        </p:txBody>
      </p:sp>
      <p:sp>
        <p:nvSpPr>
          <p:cNvPr id="4" name="Footer Placeholder 3">
            <a:extLst>
              <a:ext uri="{FF2B5EF4-FFF2-40B4-BE49-F238E27FC236}">
                <a16:creationId xmlns:a16="http://schemas.microsoft.com/office/drawing/2014/main" id="{8642D0D6-CE00-A527-22DD-F7064B4C26D2}"/>
              </a:ext>
            </a:extLst>
          </p:cNvPr>
          <p:cNvSpPr>
            <a:spLocks noGrp="1"/>
          </p:cNvSpPr>
          <p:nvPr>
            <p:ph type="ftr" sz="quarter" idx="3"/>
          </p:nvPr>
        </p:nvSpPr>
        <p:spPr/>
        <p:txBody>
          <a:bodyPr/>
          <a:lstStyle/>
          <a:p>
            <a:r>
              <a:rPr lang="en-GB"/>
              <a:t>T. Braun - APA</a:t>
            </a:r>
          </a:p>
        </p:txBody>
      </p:sp>
      <p:sp>
        <p:nvSpPr>
          <p:cNvPr id="2" name="Slide Number Placeholder 1">
            <a:extLst>
              <a:ext uri="{FF2B5EF4-FFF2-40B4-BE49-F238E27FC236}">
                <a16:creationId xmlns:a16="http://schemas.microsoft.com/office/drawing/2014/main" id="{A2A05FED-5A6F-DF46-97C6-E0EBE7ED941E}"/>
              </a:ext>
            </a:extLst>
          </p:cNvPr>
          <p:cNvSpPr>
            <a:spLocks noGrp="1"/>
          </p:cNvSpPr>
          <p:nvPr>
            <p:ph type="sldNum" sz="quarter" idx="4"/>
          </p:nvPr>
        </p:nvSpPr>
        <p:spPr/>
        <p:txBody>
          <a:bodyPr/>
          <a:lstStyle/>
          <a:p>
            <a:fld id="{67C9959E-8E6B-B04C-9955-EA096F41CA7A}" type="slidenum">
              <a:rPr lang="en-GB" smtClean="0"/>
              <a:t>143</a:t>
            </a:fld>
            <a:endParaRPr lang="en-GB"/>
          </a:p>
        </p:txBody>
      </p:sp>
      <p:cxnSp>
        <p:nvCxnSpPr>
          <p:cNvPr id="29" name="AutoShape 30"/>
          <p:cNvCxnSpPr>
            <a:cxnSpLocks noChangeShapeType="1"/>
            <a:stCxn id="37" idx="3"/>
          </p:cNvCxnSpPr>
          <p:nvPr/>
        </p:nvCxnSpPr>
        <p:spPr bwMode="auto">
          <a:xfrm>
            <a:off x="9155162" y="4748802"/>
            <a:ext cx="428021" cy="333834"/>
          </a:xfrm>
          <a:prstGeom prst="curvedConnector3">
            <a:avLst>
              <a:gd name="adj1" fmla="val 50000"/>
            </a:avLst>
          </a:prstGeom>
          <a:noFill/>
          <a:ln w="19050">
            <a:solidFill>
              <a:srgbClr val="FFC000"/>
            </a:solidFill>
            <a:prstDash val="sysDot"/>
            <a:round/>
            <a:headEnd/>
            <a:tailEnd type="triangle" w="lg" len="lg"/>
          </a:ln>
          <a:extLst>
            <a:ext uri="{909E8E84-426E-40dd-AFC4-6F175D3DCCD1}">
              <a14:hiddenFill xmlns="" xmlns:a14="http://schemas.microsoft.com/office/drawing/2010/main">
                <a:noFill/>
              </a14:hiddenFill>
            </a:ext>
          </a:extLst>
        </p:spPr>
      </p:cxnSp>
      <mc:AlternateContent xmlns:mc="http://schemas.openxmlformats.org/markup-compatibility/2006" xmlns:a14="http://schemas.microsoft.com/office/drawing/2010/main">
        <mc:Choice Requires="a14">
          <p:sp>
            <p:nvSpPr>
              <p:cNvPr id="30" name="Text Box 50"/>
              <p:cNvSpPr txBox="1">
                <a:spLocks noChangeArrowheads="1"/>
              </p:cNvSpPr>
              <p:nvPr/>
            </p:nvSpPr>
            <p:spPr bwMode="auto">
              <a:xfrm>
                <a:off x="10116847" y="4776875"/>
                <a:ext cx="1714828" cy="369332"/>
              </a:xfrm>
              <a:prstGeom prst="rect">
                <a:avLst/>
              </a:prstGeom>
              <a:noFill/>
              <a:ln>
                <a:noFill/>
              </a:ln>
              <a:extLst>
                <a:ext uri="{909E8E84-426E-40dd-AFC4-6F175D3DCCD1}">
                  <a14:hiddenFill xmlns="">
                    <a:solidFill>
                      <a:srgbClr val="FFFFFF"/>
                    </a:solidFill>
                  </a14:hiddenFill>
                </a:ext>
                <a:ext uri="{91240B29-F687-4f45-9708-019B960494DF}">
                  <a14:hiddenLine xmlns="" w="12700">
                    <a:solidFill>
                      <a:srgbClr val="000000"/>
                    </a:solidFill>
                    <a:miter lim="800000"/>
                    <a:headEnd/>
                    <a:tailEnd/>
                  </a14:hiddenLine>
                </a:ext>
              </a:extLst>
            </p:spPr>
            <p:txBody>
              <a:bodyPr wrap="none" lIns="45720" rIns="4572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latin typeface="+mn-lt"/>
                    <a:ea typeface="Calibri"/>
                    <a:cs typeface="Calibri"/>
                  </a:rPr>
                  <a:t>pre: </a:t>
                </a:r>
                <a14:m>
                  <m:oMath xmlns:m="http://schemas.openxmlformats.org/officeDocument/2006/math">
                    <m:r>
                      <a:rPr lang="en-US" sz="1800" i="1" dirty="0">
                        <a:latin typeface="Cambria Math" panose="02040503050406030204" pitchFamily="18" charset="0"/>
                        <a:ea typeface="Calibri"/>
                        <a:cs typeface="Calibri"/>
                      </a:rPr>
                      <m:t>𝑙𝑜𝑐</m:t>
                    </m:r>
                    <m:d>
                      <m:dPr>
                        <m:ctrlPr>
                          <a:rPr lang="en-US" sz="1800" i="1" dirty="0">
                            <a:latin typeface="Cambria Math" panose="02040503050406030204" pitchFamily="18" charset="0"/>
                            <a:ea typeface="Calibri"/>
                            <a:cs typeface="Calibri"/>
                          </a:rPr>
                        </m:ctrlPr>
                      </m:dPr>
                      <m:e>
                        <m:r>
                          <a:rPr lang="en-US" sz="1800" i="1" dirty="0">
                            <a:latin typeface="Cambria Math" panose="02040503050406030204" pitchFamily="18" charset="0"/>
                            <a:ea typeface="Calibri"/>
                            <a:cs typeface="Calibri"/>
                          </a:rPr>
                          <m:t>𝑦</m:t>
                        </m:r>
                      </m:e>
                    </m:d>
                    <m:r>
                      <a:rPr lang="en-US" sz="1800" i="1" dirty="0">
                        <a:latin typeface="Cambria Math" panose="02040503050406030204" pitchFamily="18" charset="0"/>
                        <a:ea typeface="Calibri"/>
                        <a:cs typeface="Calibri"/>
                      </a:rPr>
                      <m:t>=</m:t>
                    </m:r>
                    <m:r>
                      <a:rPr lang="en-US" sz="1800" i="1" dirty="0">
                        <a:latin typeface="Cambria Math" panose="02040503050406030204" pitchFamily="18" charset="0"/>
                        <a:ea typeface="Calibri"/>
                        <a:cs typeface="Calibri"/>
                      </a:rPr>
                      <m:t>𝑝</m:t>
                    </m:r>
                    <m:r>
                      <a:rPr lang="en-US" sz="1800" i="1" dirty="0">
                        <a:latin typeface="Cambria Math" panose="02040503050406030204" pitchFamily="18" charset="0"/>
                        <a:ea typeface="Calibri"/>
                        <a:cs typeface="Calibri"/>
                      </a:rPr>
                      <m:t>1</m:t>
                    </m:r>
                  </m:oMath>
                </a14:m>
                <a:endParaRPr lang="en-US" sz="1800" dirty="0">
                  <a:latin typeface="+mn-lt"/>
                  <a:ea typeface="Calibri"/>
                  <a:cs typeface="Calibri"/>
                </a:endParaRPr>
              </a:p>
            </p:txBody>
          </p:sp>
        </mc:Choice>
        <mc:Fallback xmlns="">
          <p:sp>
            <p:nvSpPr>
              <p:cNvPr id="30" name="Text Box 50"/>
              <p:cNvSpPr txBox="1">
                <a:spLocks noRot="1" noChangeAspect="1" noMove="1" noResize="1" noEditPoints="1" noAdjustHandles="1" noChangeArrowheads="1" noChangeShapeType="1" noTextEdit="1"/>
              </p:cNvSpPr>
              <p:nvPr/>
            </p:nvSpPr>
            <p:spPr bwMode="auto">
              <a:xfrm>
                <a:off x="10116847" y="4776875"/>
                <a:ext cx="1714828" cy="369332"/>
              </a:xfrm>
              <a:prstGeom prst="rect">
                <a:avLst/>
              </a:prstGeom>
              <a:blipFill>
                <a:blip r:embed="rId4"/>
                <a:stretch>
                  <a:fillRect l="-5147" t="-10000" r="-2941" b="-23333"/>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lstStyle/>
              <a:p>
                <a:r>
                  <a:rPr lang="en-DE">
                    <a:noFill/>
                  </a:rPr>
                  <a:t> </a:t>
                </a:r>
              </a:p>
            </p:txBody>
          </p:sp>
        </mc:Fallback>
      </mc:AlternateContent>
      <p:cxnSp>
        <p:nvCxnSpPr>
          <p:cNvPr id="32" name="AutoShape 53"/>
          <p:cNvCxnSpPr>
            <a:cxnSpLocks noChangeShapeType="1"/>
            <a:stCxn id="33" idx="3"/>
            <a:endCxn id="30" idx="1"/>
          </p:cNvCxnSpPr>
          <p:nvPr/>
        </p:nvCxnSpPr>
        <p:spPr bwMode="auto">
          <a:xfrm flipV="1">
            <a:off x="8839081" y="4961541"/>
            <a:ext cx="1277767" cy="400578"/>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 xmlns:a14="http://schemas.microsoft.com/office/drawing/2010/main">
                <a:noFill/>
              </a14:hiddenFill>
            </a:ext>
          </a:extLst>
        </p:spPr>
      </p:cxnSp>
      <mc:AlternateContent xmlns:mc="http://schemas.openxmlformats.org/markup-compatibility/2006" xmlns:a14="http://schemas.microsoft.com/office/drawing/2010/main">
        <mc:Choice Requires="a14">
          <p:sp>
            <p:nvSpPr>
              <p:cNvPr id="33" name="Text Box 15"/>
              <p:cNvSpPr txBox="1">
                <a:spLocks noChangeArrowheads="1"/>
              </p:cNvSpPr>
              <p:nvPr/>
            </p:nvSpPr>
            <p:spPr bwMode="auto">
              <a:xfrm>
                <a:off x="8011080" y="5179239"/>
                <a:ext cx="828000" cy="365760"/>
              </a:xfrm>
              <a:prstGeom prst="rect">
                <a:avLst/>
              </a:prstGeom>
              <a:ln>
                <a:headEnd/>
                <a:tailEnd/>
              </a:ln>
            </p:spPr>
            <p:style>
              <a:lnRef idx="1">
                <a:schemeClr val="accent1"/>
              </a:lnRef>
              <a:fillRef idx="3">
                <a:schemeClr val="accent1"/>
              </a:fillRef>
              <a:effectRef idx="2">
                <a:schemeClr val="accent1"/>
              </a:effectRef>
              <a:fontRef idx="minor">
                <a:schemeClr val="lt1"/>
              </a:fontRef>
            </p:style>
            <p:txBody>
              <a:bodyPr wrap="none">
                <a:noAutofit/>
              </a:bodyPr>
              <a:lstStyle>
                <a:lvl1pPr>
                  <a:defRPr sz="2400">
                    <a:solidFill>
                      <a:schemeClr val="tx1"/>
                    </a:solidFill>
                    <a:latin typeface="Arial" charset="0"/>
                    <a:ea typeface="ＭＳ Ｐゴシック" charset="0"/>
                    <a:cs typeface="ＭＳ Ｐゴシック" charset="0"/>
                  </a:defRPr>
                </a:lvl1pPr>
                <a:lvl2pPr marL="11430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14:m>
                  <m:oMathPara xmlns:m="http://schemas.openxmlformats.org/officeDocument/2006/math">
                    <m:oMathParaPr>
                      <m:jc m:val="centerGroup"/>
                    </m:oMathParaPr>
                    <m:oMath xmlns:m="http://schemas.openxmlformats.org/officeDocument/2006/math">
                      <m:r>
                        <a:rPr lang="en-US" sz="1800" i="1" dirty="0">
                          <a:solidFill>
                            <a:schemeClr val="bg1"/>
                          </a:solidFill>
                          <a:latin typeface="Cambria Math" panose="02040503050406030204" pitchFamily="18" charset="0"/>
                          <a:ea typeface="Calibri"/>
                          <a:cs typeface="Calibri"/>
                        </a:rPr>
                        <m:t>𝑓𝑜𝑜</m:t>
                      </m:r>
                      <m:d>
                        <m:dPr>
                          <m:ctrlPr>
                            <a:rPr lang="en-US" sz="1800" i="1" dirty="0">
                              <a:solidFill>
                                <a:schemeClr val="bg1"/>
                              </a:solidFill>
                              <a:latin typeface="Cambria Math" panose="02040503050406030204" pitchFamily="18" charset="0"/>
                              <a:ea typeface="Calibri"/>
                              <a:cs typeface="Calibri"/>
                            </a:rPr>
                          </m:ctrlPr>
                        </m:dPr>
                        <m:e>
                          <m:r>
                            <a:rPr lang="en-US" sz="1800" i="1" dirty="0">
                              <a:solidFill>
                                <a:schemeClr val="bg1"/>
                              </a:solidFill>
                              <a:latin typeface="Cambria Math" panose="02040503050406030204" pitchFamily="18" charset="0"/>
                              <a:ea typeface="Calibri"/>
                              <a:cs typeface="Calibri"/>
                            </a:rPr>
                            <m:t>𝑦</m:t>
                          </m:r>
                        </m:e>
                      </m:d>
                    </m:oMath>
                  </m:oMathPara>
                </a14:m>
                <a:endParaRPr lang="en-US" sz="1800" dirty="0">
                  <a:solidFill>
                    <a:schemeClr val="bg1"/>
                  </a:solidFill>
                  <a:latin typeface="+mn-lt"/>
                  <a:ea typeface="Calibri"/>
                  <a:cs typeface="Calibri"/>
                </a:endParaRPr>
              </a:p>
            </p:txBody>
          </p:sp>
        </mc:Choice>
        <mc:Fallback xmlns="">
          <p:sp>
            <p:nvSpPr>
              <p:cNvPr id="33" name="Text Box 15"/>
              <p:cNvSpPr txBox="1">
                <a:spLocks noRot="1" noChangeAspect="1" noMove="1" noResize="1" noEditPoints="1" noAdjustHandles="1" noChangeArrowheads="1" noChangeShapeType="1" noTextEdit="1"/>
              </p:cNvSpPr>
              <p:nvPr/>
            </p:nvSpPr>
            <p:spPr bwMode="auto">
              <a:xfrm>
                <a:off x="8011080" y="5179239"/>
                <a:ext cx="828000" cy="365760"/>
              </a:xfrm>
              <a:prstGeom prst="rect">
                <a:avLst/>
              </a:prstGeom>
              <a:blipFill>
                <a:blip r:embed="rId5"/>
                <a:stretch>
                  <a:fillRect l="-1493" b="-13333"/>
                </a:stretch>
              </a:blipFill>
              <a:ln>
                <a:headEnd/>
                <a:tailEnd/>
              </a:ln>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34" name="Text Box 18"/>
              <p:cNvSpPr txBox="1">
                <a:spLocks noChangeArrowheads="1"/>
              </p:cNvSpPr>
              <p:nvPr/>
            </p:nvSpPr>
            <p:spPr bwMode="auto">
              <a:xfrm>
                <a:off x="10564936" y="5179239"/>
                <a:ext cx="828000" cy="365760"/>
              </a:xfrm>
              <a:prstGeom prst="rect">
                <a:avLst/>
              </a:prstGeom>
              <a:ln>
                <a:headEnd/>
                <a:tailEnd/>
              </a:ln>
            </p:spPr>
            <p:style>
              <a:lnRef idx="1">
                <a:schemeClr val="accent1"/>
              </a:lnRef>
              <a:fillRef idx="3">
                <a:schemeClr val="accent1"/>
              </a:fillRef>
              <a:effectRef idx="2">
                <a:schemeClr val="accent1"/>
              </a:effectRef>
              <a:fontRef idx="minor">
                <a:schemeClr val="lt1"/>
              </a:fontRef>
            </p:style>
            <p:txBody>
              <a:bodyPr wrap="none">
                <a:noAutofit/>
              </a:bodyPr>
              <a:lstStyle>
                <a:lvl1pPr>
                  <a:defRPr sz="2400">
                    <a:solidFill>
                      <a:schemeClr val="tx1"/>
                    </a:solidFill>
                    <a:latin typeface="Arial" charset="0"/>
                    <a:ea typeface="ＭＳ Ｐゴシック" charset="0"/>
                    <a:cs typeface="ＭＳ Ｐゴシック" charset="0"/>
                  </a:defRPr>
                </a:lvl1pPr>
                <a:lvl2pPr marL="11430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14:m>
                  <m:oMathPara xmlns:m="http://schemas.openxmlformats.org/officeDocument/2006/math">
                    <m:oMathParaPr>
                      <m:jc m:val="centerGroup"/>
                    </m:oMathParaPr>
                    <m:oMath xmlns:m="http://schemas.openxmlformats.org/officeDocument/2006/math">
                      <m:r>
                        <a:rPr lang="en-US" sz="1800" i="1" dirty="0">
                          <a:solidFill>
                            <a:schemeClr val="bg1"/>
                          </a:solidFill>
                          <a:latin typeface="Cambria Math" panose="02040503050406030204" pitchFamily="18" charset="0"/>
                          <a:ea typeface="Calibri"/>
                          <a:cs typeface="Calibri"/>
                        </a:rPr>
                        <m:t>𝑏𝑎𝑟</m:t>
                      </m:r>
                      <m:d>
                        <m:dPr>
                          <m:ctrlPr>
                            <a:rPr lang="en-US" sz="1800" i="1" dirty="0">
                              <a:solidFill>
                                <a:schemeClr val="bg1"/>
                              </a:solidFill>
                              <a:latin typeface="Cambria Math" panose="02040503050406030204" pitchFamily="18" charset="0"/>
                              <a:ea typeface="Calibri"/>
                              <a:cs typeface="Calibri"/>
                            </a:rPr>
                          </m:ctrlPr>
                        </m:dPr>
                        <m:e>
                          <m:r>
                            <a:rPr lang="en-US" sz="1800" i="1" dirty="0">
                              <a:solidFill>
                                <a:schemeClr val="bg1"/>
                              </a:solidFill>
                              <a:latin typeface="Cambria Math" panose="02040503050406030204" pitchFamily="18" charset="0"/>
                              <a:ea typeface="Calibri"/>
                              <a:cs typeface="Calibri"/>
                            </a:rPr>
                            <m:t>𝑦</m:t>
                          </m:r>
                        </m:e>
                      </m:d>
                    </m:oMath>
                  </m:oMathPara>
                </a14:m>
                <a:endParaRPr lang="en-US" sz="1800" dirty="0">
                  <a:solidFill>
                    <a:schemeClr val="bg1"/>
                  </a:solidFill>
                  <a:latin typeface="+mn-lt"/>
                  <a:ea typeface="Calibri"/>
                  <a:cs typeface="Calibri"/>
                </a:endParaRPr>
              </a:p>
            </p:txBody>
          </p:sp>
        </mc:Choice>
        <mc:Fallback xmlns="">
          <p:sp>
            <p:nvSpPr>
              <p:cNvPr id="34" name="Text Box 18"/>
              <p:cNvSpPr txBox="1">
                <a:spLocks noRot="1" noChangeAspect="1" noMove="1" noResize="1" noEditPoints="1" noAdjustHandles="1" noChangeArrowheads="1" noChangeShapeType="1" noTextEdit="1"/>
              </p:cNvSpPr>
              <p:nvPr/>
            </p:nvSpPr>
            <p:spPr bwMode="auto">
              <a:xfrm>
                <a:off x="10564936" y="5179239"/>
                <a:ext cx="828000" cy="365760"/>
              </a:xfrm>
              <a:prstGeom prst="rect">
                <a:avLst/>
              </a:prstGeom>
              <a:blipFill>
                <a:blip r:embed="rId6"/>
                <a:stretch>
                  <a:fillRect b="-6667"/>
                </a:stretch>
              </a:blipFill>
              <a:ln>
                <a:headEnd/>
                <a:tailEnd/>
              </a:ln>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36" name="Text Box 18"/>
              <p:cNvSpPr txBox="1">
                <a:spLocks noChangeArrowheads="1"/>
              </p:cNvSpPr>
              <p:nvPr/>
            </p:nvSpPr>
            <p:spPr bwMode="auto">
              <a:xfrm>
                <a:off x="7567251" y="4197833"/>
                <a:ext cx="1325427" cy="369332"/>
              </a:xfrm>
              <a:prstGeom prst="rect">
                <a:avLst/>
              </a:prstGeom>
              <a:ln>
                <a:headEnd/>
                <a:tailEnd/>
              </a:ln>
            </p:spPr>
            <p:style>
              <a:lnRef idx="1">
                <a:schemeClr val="accent1"/>
              </a:lnRef>
              <a:fillRef idx="3">
                <a:schemeClr val="accent1"/>
              </a:fillRef>
              <a:effectRef idx="2">
                <a:schemeClr val="accent1"/>
              </a:effectRef>
              <a:fontRef idx="minor">
                <a:schemeClr val="lt1"/>
              </a:fontRef>
            </p:style>
            <p:txBody>
              <a:bodyPr wrap="none">
                <a:spAutoFit/>
              </a:bodyPr>
              <a:lstStyle>
                <a:lvl1pPr>
                  <a:defRPr sz="2400">
                    <a:solidFill>
                      <a:schemeClr val="tx1"/>
                    </a:solidFill>
                    <a:latin typeface="Arial" charset="0"/>
                    <a:ea typeface="ＭＳ Ｐゴシック" charset="0"/>
                    <a:cs typeface="ＭＳ Ｐゴシック" charset="0"/>
                  </a:defRPr>
                </a:lvl1pPr>
                <a:lvl2pPr marL="11430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14:m>
                  <m:oMathPara xmlns:m="http://schemas.openxmlformats.org/officeDocument/2006/math">
                    <m:oMathParaPr>
                      <m:jc m:val="centerGroup"/>
                    </m:oMathParaPr>
                    <m:oMath xmlns:m="http://schemas.openxmlformats.org/officeDocument/2006/math">
                      <m:r>
                        <a:rPr lang="en-US" sz="1800" i="1" dirty="0">
                          <a:solidFill>
                            <a:schemeClr val="bg1"/>
                          </a:solidFill>
                          <a:latin typeface="Cambria Math" panose="02040503050406030204" pitchFamily="18" charset="0"/>
                          <a:ea typeface="Calibri"/>
                          <a:cs typeface="Calibri"/>
                        </a:rPr>
                        <m:t>𝑐𝑙𝑜𝑏𝑏𝑒𝑟</m:t>
                      </m:r>
                      <m:d>
                        <m:dPr>
                          <m:ctrlPr>
                            <a:rPr lang="en-US" sz="1800" i="1" dirty="0">
                              <a:solidFill>
                                <a:schemeClr val="bg1"/>
                              </a:solidFill>
                              <a:latin typeface="Cambria Math" panose="02040503050406030204" pitchFamily="18" charset="0"/>
                              <a:ea typeface="Calibri"/>
                              <a:cs typeface="Calibri"/>
                            </a:rPr>
                          </m:ctrlPr>
                        </m:dPr>
                        <m:e>
                          <m:r>
                            <a:rPr lang="en-US" sz="1800" i="1" dirty="0">
                              <a:solidFill>
                                <a:schemeClr val="bg1"/>
                              </a:solidFill>
                              <a:latin typeface="Cambria Math" panose="02040503050406030204" pitchFamily="18" charset="0"/>
                              <a:ea typeface="Calibri"/>
                              <a:cs typeface="Calibri"/>
                            </a:rPr>
                            <m:t>𝑧</m:t>
                          </m:r>
                        </m:e>
                      </m:d>
                    </m:oMath>
                  </m:oMathPara>
                </a14:m>
                <a:endParaRPr lang="en-US" sz="1800" dirty="0">
                  <a:solidFill>
                    <a:schemeClr val="bg1"/>
                  </a:solidFill>
                  <a:latin typeface="+mn-lt"/>
                  <a:ea typeface="Calibri"/>
                  <a:cs typeface="Calibri"/>
                </a:endParaRPr>
              </a:p>
            </p:txBody>
          </p:sp>
        </mc:Choice>
        <mc:Fallback xmlns="">
          <p:sp>
            <p:nvSpPr>
              <p:cNvPr id="36" name="Text Box 18"/>
              <p:cNvSpPr txBox="1">
                <a:spLocks noRot="1" noChangeAspect="1" noMove="1" noResize="1" noEditPoints="1" noAdjustHandles="1" noChangeArrowheads="1" noChangeShapeType="1" noTextEdit="1"/>
              </p:cNvSpPr>
              <p:nvPr/>
            </p:nvSpPr>
            <p:spPr bwMode="auto">
              <a:xfrm>
                <a:off x="7567251" y="4197833"/>
                <a:ext cx="1325427" cy="369332"/>
              </a:xfrm>
              <a:prstGeom prst="rect">
                <a:avLst/>
              </a:prstGeom>
              <a:blipFill>
                <a:blip r:embed="rId7"/>
                <a:stretch>
                  <a:fillRect/>
                </a:stretch>
              </a:blipFill>
              <a:ln>
                <a:headEnd/>
                <a:tailEnd/>
              </a:ln>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37" name="Rectangle 36"/>
              <p:cNvSpPr/>
              <p:nvPr/>
            </p:nvSpPr>
            <p:spPr>
              <a:xfrm>
                <a:off x="7500093" y="4564136"/>
                <a:ext cx="1655068" cy="369332"/>
              </a:xfrm>
              <a:prstGeom prst="rect">
                <a:avLst/>
              </a:prstGeom>
            </p:spPr>
            <p:txBody>
              <a:bodyPr wrap="none" rIns="0">
                <a:spAutoFit/>
              </a:bodyPr>
              <a:lstStyle/>
              <a:p>
                <a:r>
                  <a:rPr lang="en-US" dirty="0">
                    <a:ea typeface="Calibri"/>
                    <a:cs typeface="Calibri"/>
                  </a:rPr>
                  <a:t>eff: </a:t>
                </a:r>
                <a14:m>
                  <m:oMath xmlns:m="http://schemas.openxmlformats.org/officeDocument/2006/math">
                    <m:r>
                      <a:rPr lang="en-US" i="1" dirty="0">
                        <a:latin typeface="Cambria Math" panose="02040503050406030204" pitchFamily="18" charset="0"/>
                        <a:ea typeface="Calibri"/>
                        <a:cs typeface="Calibri"/>
                      </a:rPr>
                      <m:t>𝑙𝑜𝑐</m:t>
                    </m:r>
                    <m:d>
                      <m:dPr>
                        <m:ctrlPr>
                          <a:rPr lang="en-US" i="1" dirty="0">
                            <a:latin typeface="Cambria Math" panose="02040503050406030204" pitchFamily="18" charset="0"/>
                            <a:ea typeface="Calibri"/>
                            <a:cs typeface="Calibri"/>
                          </a:rPr>
                        </m:ctrlPr>
                      </m:dPr>
                      <m:e>
                        <m:r>
                          <a:rPr lang="en-US" i="1" dirty="0">
                            <a:latin typeface="Cambria Math" panose="02040503050406030204" pitchFamily="18" charset="0"/>
                            <a:ea typeface="Calibri"/>
                            <a:cs typeface="Calibri"/>
                          </a:rPr>
                          <m:t>𝑧</m:t>
                        </m:r>
                      </m:e>
                    </m:d>
                    <m:r>
                      <a:rPr lang="en-US" i="1" dirty="0">
                        <a:latin typeface="Cambria Math" panose="02040503050406030204" pitchFamily="18" charset="0"/>
                        <a:ea typeface="Cambria Math" panose="02040503050406030204" pitchFamily="18" charset="0"/>
                        <a:cs typeface="Calibri"/>
                      </a:rPr>
                      <m:t>←</m:t>
                    </m:r>
                    <m:r>
                      <a:rPr lang="en-US" i="1" dirty="0">
                        <a:latin typeface="Cambria Math" panose="02040503050406030204" pitchFamily="18" charset="0"/>
                        <a:ea typeface="Calibri"/>
                        <a:cs typeface="Calibri"/>
                      </a:rPr>
                      <m:t>𝑝</m:t>
                    </m:r>
                    <m:r>
                      <a:rPr lang="en-US" i="1" dirty="0">
                        <a:latin typeface="Cambria Math" panose="02040503050406030204" pitchFamily="18" charset="0"/>
                        <a:ea typeface="Calibri"/>
                        <a:cs typeface="Calibri"/>
                      </a:rPr>
                      <m:t>2</m:t>
                    </m:r>
                  </m:oMath>
                </a14:m>
                <a:endParaRPr lang="en-US" dirty="0">
                  <a:solidFill>
                    <a:srgbClr val="081D58"/>
                  </a:solidFill>
                  <a:ea typeface="Calibri"/>
                  <a:cs typeface="Calibri"/>
                </a:endParaRPr>
              </a:p>
            </p:txBody>
          </p:sp>
        </mc:Choice>
        <mc:Fallback xmlns="">
          <p:sp>
            <p:nvSpPr>
              <p:cNvPr id="37" name="Rectangle 36"/>
              <p:cNvSpPr>
                <a:spLocks noRot="1" noChangeAspect="1" noMove="1" noResize="1" noEditPoints="1" noAdjustHandles="1" noChangeArrowheads="1" noChangeShapeType="1" noTextEdit="1"/>
              </p:cNvSpPr>
              <p:nvPr/>
            </p:nvSpPr>
            <p:spPr>
              <a:xfrm>
                <a:off x="7500093" y="4564136"/>
                <a:ext cx="1655068" cy="369332"/>
              </a:xfrm>
              <a:prstGeom prst="rect">
                <a:avLst/>
              </a:prstGeom>
              <a:blipFill>
                <a:blip r:embed="rId8"/>
                <a:stretch>
                  <a:fillRect l="-3053" t="-6667" r="-5344" b="-23333"/>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38" name="Rectangle 37"/>
              <p:cNvSpPr/>
              <p:nvPr/>
            </p:nvSpPr>
            <p:spPr>
              <a:xfrm>
                <a:off x="7910480" y="5538618"/>
                <a:ext cx="1672702" cy="369332"/>
              </a:xfrm>
              <a:prstGeom prst="rect">
                <a:avLst/>
              </a:prstGeom>
            </p:spPr>
            <p:txBody>
              <a:bodyPr wrap="none" rIns="0">
                <a:spAutoFit/>
              </a:bodyPr>
              <a:lstStyle/>
              <a:p>
                <a:r>
                  <a:rPr lang="en-US" dirty="0">
                    <a:ea typeface="Calibri"/>
                    <a:cs typeface="Calibri"/>
                  </a:rPr>
                  <a:t>eff: </a:t>
                </a:r>
                <a14:m>
                  <m:oMath xmlns:m="http://schemas.openxmlformats.org/officeDocument/2006/math">
                    <m:r>
                      <a:rPr lang="en-US" i="1" dirty="0">
                        <a:latin typeface="Cambria Math" panose="02040503050406030204" pitchFamily="18" charset="0"/>
                        <a:ea typeface="Calibri"/>
                        <a:cs typeface="Calibri"/>
                      </a:rPr>
                      <m:t>𝑙𝑜𝑐</m:t>
                    </m:r>
                    <m:d>
                      <m:dPr>
                        <m:ctrlPr>
                          <a:rPr lang="en-US" i="1" dirty="0">
                            <a:latin typeface="Cambria Math" panose="02040503050406030204" pitchFamily="18" charset="0"/>
                            <a:ea typeface="Calibri"/>
                            <a:cs typeface="Calibri"/>
                          </a:rPr>
                        </m:ctrlPr>
                      </m:dPr>
                      <m:e>
                        <m:r>
                          <a:rPr lang="en-US" i="1" dirty="0">
                            <a:latin typeface="Cambria Math" panose="02040503050406030204" pitchFamily="18" charset="0"/>
                            <a:ea typeface="Calibri"/>
                            <a:cs typeface="Calibri"/>
                          </a:rPr>
                          <m:t>𝑦</m:t>
                        </m:r>
                      </m:e>
                    </m:d>
                    <m:r>
                      <a:rPr lang="en-US" i="1" dirty="0">
                        <a:latin typeface="Cambria Math" panose="02040503050406030204" pitchFamily="18" charset="0"/>
                        <a:ea typeface="Cambria Math" panose="02040503050406030204" pitchFamily="18" charset="0"/>
                        <a:cs typeface="Calibri"/>
                      </a:rPr>
                      <m:t>←</m:t>
                    </m:r>
                    <m:r>
                      <a:rPr lang="en-US" i="1" dirty="0">
                        <a:latin typeface="Cambria Math" panose="02040503050406030204" pitchFamily="18" charset="0"/>
                        <a:ea typeface="Calibri"/>
                        <a:cs typeface="Calibri"/>
                      </a:rPr>
                      <m:t>𝑝</m:t>
                    </m:r>
                    <m:r>
                      <a:rPr lang="en-US" i="1" dirty="0">
                        <a:latin typeface="Cambria Math" panose="02040503050406030204" pitchFamily="18" charset="0"/>
                        <a:ea typeface="Calibri"/>
                        <a:cs typeface="Calibri"/>
                      </a:rPr>
                      <m:t>1</m:t>
                    </m:r>
                  </m:oMath>
                </a14:m>
                <a:endParaRPr lang="en-US" dirty="0">
                  <a:solidFill>
                    <a:srgbClr val="081D58"/>
                  </a:solidFill>
                  <a:ea typeface="Calibri"/>
                  <a:cs typeface="Calibri"/>
                </a:endParaRPr>
              </a:p>
            </p:txBody>
          </p:sp>
        </mc:Choice>
        <mc:Fallback xmlns="">
          <p:sp>
            <p:nvSpPr>
              <p:cNvPr id="38" name="Rectangle 37"/>
              <p:cNvSpPr>
                <a:spLocks noRot="1" noChangeAspect="1" noMove="1" noResize="1" noEditPoints="1" noAdjustHandles="1" noChangeArrowheads="1" noChangeShapeType="1" noTextEdit="1"/>
              </p:cNvSpPr>
              <p:nvPr/>
            </p:nvSpPr>
            <p:spPr>
              <a:xfrm>
                <a:off x="7910480" y="5538618"/>
                <a:ext cx="1672702" cy="369332"/>
              </a:xfrm>
              <a:prstGeom prst="rect">
                <a:avLst/>
              </a:prstGeom>
              <a:blipFill>
                <a:blip r:embed="rId9"/>
                <a:stretch>
                  <a:fillRect l="-3788" t="-10000" r="-5303" b="-23333"/>
                </a:stretch>
              </a:blipFill>
            </p:spPr>
            <p:txBody>
              <a:bodyPr/>
              <a:lstStyle/>
              <a:p>
                <a:r>
                  <a:rPr lang="en-DE">
                    <a:noFill/>
                  </a:rPr>
                  <a:t> </a:t>
                </a:r>
              </a:p>
            </p:txBody>
          </p:sp>
        </mc:Fallback>
      </mc:AlternateContent>
      <p:cxnSp>
        <p:nvCxnSpPr>
          <p:cNvPr id="24" name="AutoShape 48"/>
          <p:cNvCxnSpPr>
            <a:cxnSpLocks noChangeShapeType="1"/>
            <a:stCxn id="33" idx="3"/>
            <a:endCxn id="34" idx="1"/>
          </p:cNvCxnSpPr>
          <p:nvPr/>
        </p:nvCxnSpPr>
        <p:spPr bwMode="auto">
          <a:xfrm>
            <a:off x="8839080" y="5362119"/>
            <a:ext cx="1725856" cy="12700"/>
          </a:xfrm>
          <a:prstGeom prst="curvedConnector3">
            <a:avLst>
              <a:gd name="adj1" fmla="val 50000"/>
            </a:avLst>
          </a:prstGeom>
          <a:noFill/>
          <a:ln w="19050">
            <a:solidFill>
              <a:schemeClr val="tx1"/>
            </a:solidFill>
            <a:round/>
            <a:headEnd/>
            <a:tailEnd type="triangle" w="med" len="med"/>
          </a:ln>
          <a:extLst>
            <a:ext uri="{909E8E84-426E-40dd-AFC4-6F175D3DCCD1}">
              <a14:hiddenFill xmlns="" xmlns:a14="http://schemas.microsoft.com/office/drawing/2010/main">
                <a:noFill/>
              </a14:hiddenFill>
            </a:ext>
          </a:extLst>
        </p:spPr>
      </p:cxnSp>
    </p:spTree>
    <p:extLst>
      <p:ext uri="{BB962C8B-B14F-4D97-AF65-F5344CB8AC3E}">
        <p14:creationId xmlns:p14="http://schemas.microsoft.com/office/powerpoint/2010/main" val="1475377169"/>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3"/>
          <p:cNvSpPr>
            <a:spLocks noGrp="1" noChangeArrowheads="1"/>
          </p:cNvSpPr>
          <p:nvPr>
            <p:ph type="title"/>
          </p:nvPr>
        </p:nvSpPr>
        <p:spPr/>
        <p:txBody>
          <a:bodyPr>
            <a:normAutofit/>
          </a:bodyPr>
          <a:lstStyle/>
          <a:p>
            <a:pPr eaLnBrk="1" hangingPunct="1"/>
            <a:r>
              <a:rPr lang="en-GB"/>
              <a:t>PSP Algorithm</a:t>
            </a:r>
          </a:p>
        </p:txBody>
      </p:sp>
      <mc:AlternateContent xmlns:mc="http://schemas.openxmlformats.org/markup-compatibility/2006" xmlns:a14="http://schemas.microsoft.com/office/drawing/2010/main">
        <mc:Choice Requires="a14">
          <p:sp>
            <p:nvSpPr>
              <p:cNvPr id="16387" name="Rectangle 4"/>
              <p:cNvSpPr>
                <a:spLocks noGrp="1" noChangeArrowheads="1"/>
              </p:cNvSpPr>
              <p:nvPr>
                <p:ph idx="1"/>
              </p:nvPr>
            </p:nvSpPr>
            <p:spPr>
              <a:xfrm>
                <a:off x="359625" y="1665066"/>
                <a:ext cx="6865759" cy="4240848"/>
              </a:xfrm>
            </p:spPr>
            <p:txBody>
              <a:bodyPr>
                <a:normAutofit/>
              </a:bodyPr>
              <a:lstStyle/>
              <a:p>
                <a:pPr>
                  <a:lnSpc>
                    <a:spcPct val="90000"/>
                  </a:lnSpc>
                </a:pPr>
                <a:r>
                  <a:rPr lang="en-GB"/>
                  <a:t>Initial plan is always </a:t>
                </a:r>
                <a14:m>
                  <m:oMath xmlns:m="http://schemas.openxmlformats.org/officeDocument/2006/math">
                    <m:d>
                      <m:dPr>
                        <m:begChr m:val="{"/>
                        <m:endChr m:val="}"/>
                        <m:ctrlPr>
                          <a:rPr lang="en-GB" i="1" smtClean="0">
                            <a:latin typeface="Cambria Math" panose="02040503050406030204" pitchFamily="18" charset="0"/>
                          </a:rPr>
                        </m:ctrlPr>
                      </m:dPr>
                      <m:e>
                        <m:r>
                          <a:rPr lang="en-GB" i="1" smtClean="0">
                            <a:latin typeface="Cambria Math" panose="02040503050406030204" pitchFamily="18" charset="0"/>
                          </a:rPr>
                          <m:t>𝑆𝑡𝑎𝑟𝑡</m:t>
                        </m:r>
                        <m:r>
                          <a:rPr lang="en-GB" i="1" smtClean="0">
                            <a:latin typeface="Cambria Math" panose="02040503050406030204" pitchFamily="18" charset="0"/>
                          </a:rPr>
                          <m:t>,</m:t>
                        </m:r>
                        <m:r>
                          <a:rPr lang="en-GB" b="1" i="1" smtClean="0">
                            <a:latin typeface="Cambria Math" panose="02040503050406030204" pitchFamily="18" charset="0"/>
                          </a:rPr>
                          <m:t> </m:t>
                        </m:r>
                        <m:r>
                          <a:rPr lang="en-GB" i="1" smtClean="0">
                            <a:latin typeface="Cambria Math" panose="02040503050406030204" pitchFamily="18" charset="0"/>
                          </a:rPr>
                          <m:t>𝐹𝑖𝑛𝑖𝑠h</m:t>
                        </m:r>
                      </m:e>
                    </m:d>
                  </m:oMath>
                </a14:m>
                <a:r>
                  <a:rPr lang="en-GB"/>
                  <a:t> with </a:t>
                </a:r>
                <a:br>
                  <a:rPr lang="en-GB" i="1">
                    <a:latin typeface="Cambria Math" panose="02040503050406030204" pitchFamily="18" charset="0"/>
                  </a:rPr>
                </a:br>
                <a14:m>
                  <m:oMath xmlns:m="http://schemas.openxmlformats.org/officeDocument/2006/math">
                    <m:r>
                      <a:rPr lang="en-GB" i="1" smtClean="0">
                        <a:latin typeface="Cambria Math" panose="02040503050406030204" pitchFamily="18" charset="0"/>
                      </a:rPr>
                      <m:t>𝑆𝑡𝑎𝑟𝑡</m:t>
                    </m:r>
                    <m:r>
                      <a:rPr lang="en-GB" i="1" smtClean="0">
                        <a:latin typeface="Cambria Math" panose="02040503050406030204" pitchFamily="18" charset="0"/>
                      </a:rPr>
                      <m:t>≺</m:t>
                    </m:r>
                    <m:r>
                      <a:rPr lang="en-GB" i="1" smtClean="0">
                        <a:latin typeface="Cambria Math" panose="02040503050406030204" pitchFamily="18" charset="0"/>
                      </a:rPr>
                      <m:t>𝐹𝑖𝑛𝑖𝑠h</m:t>
                    </m:r>
                  </m:oMath>
                </a14:m>
                <a:endParaRPr lang="en-GB" i="1"/>
              </a:p>
              <a:p>
                <a:pPr lvl="1">
                  <a:lnSpc>
                    <a:spcPct val="90000"/>
                  </a:lnSpc>
                </a:pPr>
                <a:r>
                  <a:rPr lang="en-GB">
                    <a:cs typeface="Calibri"/>
                  </a:rPr>
                  <a:t>Start </a:t>
                </a:r>
              </a:p>
              <a:p>
                <a:pPr lvl="2"/>
                <a:r>
                  <a:rPr lang="en-GB">
                    <a:cs typeface="Calibri"/>
                  </a:rPr>
                  <a:t>No preconditions</a:t>
                </a:r>
              </a:p>
              <a:p>
                <a:pPr lvl="2"/>
                <a:r>
                  <a:rPr lang="en-GB">
                    <a:cs typeface="Calibri"/>
                  </a:rPr>
                  <a:t>Effects: atoms in </a:t>
                </a:r>
                <a14:m>
                  <m:oMath xmlns:m="http://schemas.openxmlformats.org/officeDocument/2006/math">
                    <m:sSub>
                      <m:sSubPr>
                        <m:ctrlPr>
                          <a:rPr lang="en-GB" b="0" i="1" smtClean="0">
                            <a:latin typeface="Cambria Math" panose="02040503050406030204" pitchFamily="18" charset="0"/>
                            <a:cs typeface="Calibri"/>
                          </a:rPr>
                        </m:ctrlPr>
                      </m:sSubPr>
                      <m:e>
                        <m:r>
                          <a:rPr lang="en-GB" i="1" smtClean="0">
                            <a:latin typeface="Cambria Math" panose="02040503050406030204" pitchFamily="18" charset="0"/>
                            <a:cs typeface="Calibri"/>
                          </a:rPr>
                          <m:t>𝑠</m:t>
                        </m:r>
                      </m:e>
                      <m:sub>
                        <m:r>
                          <a:rPr lang="en-GB" b="0" i="1" smtClean="0">
                            <a:latin typeface="Cambria Math" panose="02040503050406030204" pitchFamily="18" charset="0"/>
                            <a:cs typeface="Calibri"/>
                          </a:rPr>
                          <m:t>0</m:t>
                        </m:r>
                      </m:sub>
                    </m:sSub>
                  </m:oMath>
                </a14:m>
                <a:endParaRPr lang="en-GB">
                  <a:cs typeface="Calibri"/>
                </a:endParaRPr>
              </a:p>
              <a:p>
                <a:pPr lvl="1">
                  <a:lnSpc>
                    <a:spcPct val="90000"/>
                  </a:lnSpc>
                </a:pPr>
                <a:r>
                  <a:rPr lang="en-GB">
                    <a:cs typeface="Calibri"/>
                  </a:rPr>
                  <a:t>Finish </a:t>
                </a:r>
              </a:p>
              <a:p>
                <a:pPr lvl="2"/>
                <a:r>
                  <a:rPr lang="en-GB">
                    <a:cs typeface="Calibri"/>
                  </a:rPr>
                  <a:t>Preconditions: atoms in </a:t>
                </a:r>
                <a14:m>
                  <m:oMath xmlns:m="http://schemas.openxmlformats.org/officeDocument/2006/math">
                    <m:r>
                      <a:rPr lang="en-GB" i="1" smtClean="0">
                        <a:latin typeface="Cambria Math" panose="02040503050406030204" pitchFamily="18" charset="0"/>
                        <a:cs typeface="Calibri"/>
                      </a:rPr>
                      <m:t>𝑔</m:t>
                    </m:r>
                  </m:oMath>
                </a14:m>
                <a:endParaRPr lang="en-GB">
                  <a:cs typeface="Calibri"/>
                </a:endParaRPr>
              </a:p>
              <a:p>
                <a:pPr lvl="2"/>
                <a:r>
                  <a:rPr lang="en-GB">
                    <a:cs typeface="Calibri"/>
                  </a:rPr>
                  <a:t>No effects</a:t>
                </a:r>
              </a:p>
              <a:p>
                <a:pPr>
                  <a:lnSpc>
                    <a:spcPct val="90000"/>
                  </a:lnSpc>
                </a:pPr>
                <a:r>
                  <a:rPr lang="en-GB"/>
                  <a:t>PSP is sound and complete</a:t>
                </a:r>
              </a:p>
              <a:p>
                <a:pPr lvl="1">
                  <a:lnSpc>
                    <a:spcPct val="90000"/>
                  </a:lnSpc>
                </a:pPr>
                <a:r>
                  <a:rPr lang="en-GB"/>
                  <a:t>Returns a partially ordered plan </a:t>
                </a:r>
                <a14:m>
                  <m:oMath xmlns:m="http://schemas.openxmlformats.org/officeDocument/2006/math">
                    <m:r>
                      <a:rPr lang="en-GB" i="1" smtClean="0">
                        <a:latin typeface="Cambria Math" panose="02040503050406030204" pitchFamily="18" charset="0"/>
                      </a:rPr>
                      <m:t>𝜋</m:t>
                    </m:r>
                  </m:oMath>
                </a14:m>
                <a:r>
                  <a:rPr lang="en-GB"/>
                  <a:t> s.t. any total ordering of </a:t>
                </a:r>
                <a14:m>
                  <m:oMath xmlns:m="http://schemas.openxmlformats.org/officeDocument/2006/math">
                    <m:r>
                      <a:rPr lang="en-GB" i="1" smtClean="0">
                        <a:latin typeface="Cambria Math" panose="02040503050406030204" pitchFamily="18" charset="0"/>
                      </a:rPr>
                      <m:t>𝜋</m:t>
                    </m:r>
                  </m:oMath>
                </a14:m>
                <a:r>
                  <a:rPr lang="en-GB"/>
                  <a:t> will achieve </a:t>
                </a:r>
                <a14:m>
                  <m:oMath xmlns:m="http://schemas.openxmlformats.org/officeDocument/2006/math">
                    <m:r>
                      <a:rPr lang="en-GB" i="1" smtClean="0">
                        <a:latin typeface="Cambria Math" panose="02040503050406030204" pitchFamily="18" charset="0"/>
                      </a:rPr>
                      <m:t>𝑔</m:t>
                    </m:r>
                  </m:oMath>
                </a14:m>
                <a:endParaRPr lang="en-GB" i="1"/>
              </a:p>
              <a:p>
                <a:pPr lvl="1">
                  <a:lnSpc>
                    <a:spcPct val="90000"/>
                  </a:lnSpc>
                </a:pPr>
                <a:r>
                  <a:rPr lang="en-GB"/>
                  <a:t>In some environments, could execute actions in parallel</a:t>
                </a:r>
              </a:p>
            </p:txBody>
          </p:sp>
        </mc:Choice>
        <mc:Fallback xmlns="">
          <p:sp>
            <p:nvSpPr>
              <p:cNvPr id="16387" name="Rectangle 4"/>
              <p:cNvSpPr>
                <a:spLocks noGrp="1" noRot="1" noChangeAspect="1" noMove="1" noResize="1" noEditPoints="1" noAdjustHandles="1" noChangeArrowheads="1" noChangeShapeType="1" noTextEdit="1"/>
              </p:cNvSpPr>
              <p:nvPr>
                <p:ph idx="1"/>
              </p:nvPr>
            </p:nvSpPr>
            <p:spPr>
              <a:xfrm>
                <a:off x="359625" y="1665066"/>
                <a:ext cx="6865759" cy="4240848"/>
              </a:xfrm>
              <a:blipFill>
                <a:blip r:embed="rId3"/>
                <a:stretch>
                  <a:fillRect l="-2588" t="-2985" r="-2957" b="-2090"/>
                </a:stretch>
              </a:blipFill>
            </p:spPr>
            <p:txBody>
              <a:bodyPr/>
              <a:lstStyle/>
              <a:p>
                <a:r>
                  <a:rPr lang="en-DE">
                    <a:noFill/>
                  </a:rPr>
                  <a:t> </a:t>
                </a:r>
              </a:p>
            </p:txBody>
          </p:sp>
        </mc:Fallback>
      </mc:AlternateContent>
      <p:sp>
        <p:nvSpPr>
          <p:cNvPr id="5" name="Date Placeholder 4">
            <a:extLst>
              <a:ext uri="{FF2B5EF4-FFF2-40B4-BE49-F238E27FC236}">
                <a16:creationId xmlns:a16="http://schemas.microsoft.com/office/drawing/2014/main" id="{D62B366F-CFEA-1649-BF61-CBC52FE2BE69}"/>
              </a:ext>
            </a:extLst>
          </p:cNvPr>
          <p:cNvSpPr>
            <a:spLocks noGrp="1"/>
          </p:cNvSpPr>
          <p:nvPr>
            <p:ph type="dt" sz="half" idx="2"/>
          </p:nvPr>
        </p:nvSpPr>
        <p:spPr/>
        <p:txBody>
          <a:bodyPr/>
          <a:lstStyle/>
          <a:p>
            <a:r>
              <a:rPr lang="en-GB"/>
              <a:t>Deterministic</a:t>
            </a:r>
          </a:p>
        </p:txBody>
      </p:sp>
      <p:sp>
        <p:nvSpPr>
          <p:cNvPr id="12" name="Footer Placeholder 11">
            <a:extLst>
              <a:ext uri="{FF2B5EF4-FFF2-40B4-BE49-F238E27FC236}">
                <a16:creationId xmlns:a16="http://schemas.microsoft.com/office/drawing/2014/main" id="{CBCE528E-BA76-D92C-C463-2FF22CD111DA}"/>
              </a:ext>
            </a:extLst>
          </p:cNvPr>
          <p:cNvSpPr>
            <a:spLocks noGrp="1"/>
          </p:cNvSpPr>
          <p:nvPr>
            <p:ph type="ftr" sz="quarter" idx="3"/>
          </p:nvPr>
        </p:nvSpPr>
        <p:spPr/>
        <p:txBody>
          <a:bodyPr/>
          <a:lstStyle/>
          <a:p>
            <a:r>
              <a:rPr lang="en-GB"/>
              <a:t>T. Braun - APA</a:t>
            </a:r>
          </a:p>
        </p:txBody>
      </p:sp>
      <p:sp>
        <p:nvSpPr>
          <p:cNvPr id="3" name="Slide Number Placeholder 2">
            <a:extLst>
              <a:ext uri="{FF2B5EF4-FFF2-40B4-BE49-F238E27FC236}">
                <a16:creationId xmlns:a16="http://schemas.microsoft.com/office/drawing/2014/main" id="{5EC8A1B4-713E-6E4B-B947-6D898873BC15}"/>
              </a:ext>
            </a:extLst>
          </p:cNvPr>
          <p:cNvSpPr>
            <a:spLocks noGrp="1"/>
          </p:cNvSpPr>
          <p:nvPr>
            <p:ph type="sldNum" sz="quarter" idx="4"/>
          </p:nvPr>
        </p:nvSpPr>
        <p:spPr/>
        <p:txBody>
          <a:bodyPr/>
          <a:lstStyle/>
          <a:p>
            <a:fld id="{67C9959E-8E6B-B04C-9955-EA096F41CA7A}" type="slidenum">
              <a:rPr lang="en-GB" smtClean="0"/>
              <a:t>144</a:t>
            </a:fld>
            <a:endParaRPr lang="en-GB"/>
          </a:p>
        </p:txBody>
      </p:sp>
      <p:grpSp>
        <p:nvGrpSpPr>
          <p:cNvPr id="6" name="Group 5">
            <a:extLst>
              <a:ext uri="{FF2B5EF4-FFF2-40B4-BE49-F238E27FC236}">
                <a16:creationId xmlns:a16="http://schemas.microsoft.com/office/drawing/2014/main" id="{BA6778D0-F248-1347-9FC7-1E0B240E7A35}"/>
              </a:ext>
            </a:extLst>
          </p:cNvPr>
          <p:cNvGrpSpPr/>
          <p:nvPr/>
        </p:nvGrpSpPr>
        <p:grpSpPr>
          <a:xfrm>
            <a:off x="7965263" y="4591287"/>
            <a:ext cx="3126535" cy="1081973"/>
            <a:chOff x="6131171" y="4252660"/>
            <a:chExt cx="3126535" cy="1081973"/>
          </a:xfrm>
        </p:grpSpPr>
        <p:grpSp>
          <p:nvGrpSpPr>
            <p:cNvPr id="4" name="Group 3"/>
            <p:cNvGrpSpPr/>
            <p:nvPr/>
          </p:nvGrpSpPr>
          <p:grpSpPr>
            <a:xfrm>
              <a:off x="6131171" y="4648247"/>
              <a:ext cx="3126535" cy="324603"/>
              <a:chOff x="926493" y="3657478"/>
              <a:chExt cx="5896393" cy="546101"/>
            </a:xfrm>
          </p:grpSpPr>
          <mc:AlternateContent xmlns:mc="http://schemas.openxmlformats.org/markup-compatibility/2006" xmlns:a14="http://schemas.microsoft.com/office/drawing/2010/main">
            <mc:Choice Requires="a14">
              <p:sp>
                <p:nvSpPr>
                  <p:cNvPr id="7" name="Rectangle 46"/>
                  <p:cNvSpPr>
                    <a:spLocks noChangeArrowheads="1"/>
                  </p:cNvSpPr>
                  <p:nvPr/>
                </p:nvSpPr>
                <p:spPr bwMode="auto">
                  <a:xfrm>
                    <a:off x="926493" y="3657478"/>
                    <a:ext cx="1493648" cy="533401"/>
                  </a:xfrm>
                  <a:prstGeom prst="rect">
                    <a:avLst/>
                  </a:prstGeom>
                  <a:solidFill>
                    <a:schemeClr val="accent1"/>
                  </a:solidFill>
                  <a:ln w="12700">
                    <a:solidFill>
                      <a:schemeClr val="tx1"/>
                    </a:solidFill>
                    <a:miter lim="800000"/>
                    <a:headEnd/>
                    <a:tailEnd/>
                  </a:ln>
                </p:spPr>
                <p:txBody>
                  <a:bodyPr wrap="none" anchor="ctr"/>
                  <a:lstStyle/>
                  <a:p>
                    <a:pPr algn="ctr"/>
                    <a:r>
                      <a:rPr lang="en-GB">
                        <a:solidFill>
                          <a:schemeClr val="bg1"/>
                        </a:solidFill>
                        <a:ea typeface="Calibri"/>
                        <a:cs typeface="Calibri"/>
                      </a:rPr>
                      <a:t> </a:t>
                    </a:r>
                    <a14:m>
                      <m:oMath xmlns:m="http://schemas.openxmlformats.org/officeDocument/2006/math">
                        <m:r>
                          <a:rPr lang="en-GB" i="1" smtClean="0">
                            <a:solidFill>
                              <a:schemeClr val="bg1"/>
                            </a:solidFill>
                            <a:latin typeface="Cambria Math" panose="02040503050406030204" pitchFamily="18" charset="0"/>
                            <a:ea typeface="Calibri"/>
                            <a:cs typeface="Calibri"/>
                          </a:rPr>
                          <m:t>𝑆𝑡𝑎𝑟𝑡</m:t>
                        </m:r>
                      </m:oMath>
                    </a14:m>
                    <a:endParaRPr lang="en-GB">
                      <a:solidFill>
                        <a:schemeClr val="bg1"/>
                      </a:solidFill>
                      <a:latin typeface="Calibri"/>
                      <a:ea typeface="Calibri"/>
                      <a:cs typeface="Calibri"/>
                    </a:endParaRPr>
                  </a:p>
                </p:txBody>
              </p:sp>
            </mc:Choice>
            <mc:Fallback xmlns="">
              <p:sp>
                <p:nvSpPr>
                  <p:cNvPr id="7" name="Rectangle 46"/>
                  <p:cNvSpPr>
                    <a:spLocks noRot="1" noChangeAspect="1" noMove="1" noResize="1" noEditPoints="1" noAdjustHandles="1" noChangeArrowheads="1" noChangeShapeType="1" noTextEdit="1"/>
                  </p:cNvSpPr>
                  <p:nvPr/>
                </p:nvSpPr>
                <p:spPr bwMode="auto">
                  <a:xfrm>
                    <a:off x="926493" y="3657478"/>
                    <a:ext cx="1493648" cy="533401"/>
                  </a:xfrm>
                  <a:prstGeom prst="rect">
                    <a:avLst/>
                  </a:prstGeom>
                  <a:blipFill>
                    <a:blip r:embed="rId4"/>
                    <a:stretch>
                      <a:fillRect/>
                    </a:stretch>
                  </a:blipFill>
                  <a:ln w="12700">
                    <a:solidFill>
                      <a:schemeClr val="tx1"/>
                    </a:solidFill>
                    <a:miter lim="800000"/>
                    <a:headEnd/>
                    <a:tailEnd/>
                  </a:ln>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8" name="Rectangle 47"/>
                  <p:cNvSpPr>
                    <a:spLocks noChangeArrowheads="1"/>
                  </p:cNvSpPr>
                  <p:nvPr/>
                </p:nvSpPr>
                <p:spPr bwMode="auto">
                  <a:xfrm>
                    <a:off x="5261345" y="3657478"/>
                    <a:ext cx="1561541" cy="546101"/>
                  </a:xfrm>
                  <a:prstGeom prst="rect">
                    <a:avLst/>
                  </a:prstGeom>
                  <a:solidFill>
                    <a:schemeClr val="accent1"/>
                  </a:solidFill>
                  <a:ln w="12700">
                    <a:solidFill>
                      <a:schemeClr val="tx1"/>
                    </a:solidFill>
                    <a:miter lim="800000"/>
                    <a:headEnd/>
                    <a:tailEnd/>
                  </a:ln>
                </p:spPr>
                <p:txBody>
                  <a:bodyPr wrap="none" anchor="ctr"/>
                  <a:lstStyle/>
                  <a:p>
                    <a:pPr algn="ctr"/>
                    <a:r>
                      <a:rPr lang="en-GB">
                        <a:solidFill>
                          <a:schemeClr val="bg1"/>
                        </a:solidFill>
                        <a:ea typeface="Calibri"/>
                        <a:cs typeface="Calibri"/>
                      </a:rPr>
                      <a:t> </a:t>
                    </a:r>
                    <a14:m>
                      <m:oMath xmlns:m="http://schemas.openxmlformats.org/officeDocument/2006/math">
                        <m:r>
                          <a:rPr lang="en-GB" i="1" smtClean="0">
                            <a:solidFill>
                              <a:schemeClr val="bg1"/>
                            </a:solidFill>
                            <a:latin typeface="Cambria Math" panose="02040503050406030204" pitchFamily="18" charset="0"/>
                            <a:ea typeface="Calibri"/>
                            <a:cs typeface="Calibri"/>
                          </a:rPr>
                          <m:t>𝐹𝑖𝑛𝑖𝑠h</m:t>
                        </m:r>
                      </m:oMath>
                    </a14:m>
                    <a:endParaRPr lang="en-GB">
                      <a:solidFill>
                        <a:schemeClr val="bg1"/>
                      </a:solidFill>
                      <a:latin typeface="Calibri"/>
                      <a:ea typeface="Calibri"/>
                      <a:cs typeface="Calibri"/>
                    </a:endParaRPr>
                  </a:p>
                </p:txBody>
              </p:sp>
            </mc:Choice>
            <mc:Fallback xmlns="">
              <p:sp>
                <p:nvSpPr>
                  <p:cNvPr id="8" name="Rectangle 47"/>
                  <p:cNvSpPr>
                    <a:spLocks noRot="1" noChangeAspect="1" noMove="1" noResize="1" noEditPoints="1" noAdjustHandles="1" noChangeArrowheads="1" noChangeShapeType="1" noTextEdit="1"/>
                  </p:cNvSpPr>
                  <p:nvPr/>
                </p:nvSpPr>
                <p:spPr bwMode="auto">
                  <a:xfrm>
                    <a:off x="5261345" y="3657478"/>
                    <a:ext cx="1561541" cy="546101"/>
                  </a:xfrm>
                  <a:prstGeom prst="rect">
                    <a:avLst/>
                  </a:prstGeom>
                  <a:blipFill>
                    <a:blip r:embed="rId5"/>
                    <a:stretch>
                      <a:fillRect r="-1471"/>
                    </a:stretch>
                  </a:blipFill>
                  <a:ln w="12700">
                    <a:solidFill>
                      <a:schemeClr val="tx1"/>
                    </a:solidFill>
                    <a:miter lim="800000"/>
                    <a:headEnd/>
                    <a:tailEnd/>
                  </a:ln>
                </p:spPr>
                <p:txBody>
                  <a:bodyPr/>
                  <a:lstStyle/>
                  <a:p>
                    <a:r>
                      <a:rPr lang="en-DE">
                        <a:noFill/>
                      </a:rPr>
                      <a:t> </a:t>
                    </a:r>
                  </a:p>
                </p:txBody>
              </p:sp>
            </mc:Fallback>
          </mc:AlternateContent>
          <p:cxnSp>
            <p:nvCxnSpPr>
              <p:cNvPr id="9" name="AutoShape 48"/>
              <p:cNvCxnSpPr>
                <a:cxnSpLocks noChangeShapeType="1"/>
                <a:stCxn id="7" idx="3"/>
                <a:endCxn id="8" idx="1"/>
              </p:cNvCxnSpPr>
              <p:nvPr/>
            </p:nvCxnSpPr>
            <p:spPr bwMode="auto">
              <a:xfrm>
                <a:off x="2420141" y="3924178"/>
                <a:ext cx="2841204" cy="6351"/>
              </a:xfrm>
              <a:prstGeom prst="curvedConnector3">
                <a:avLst>
                  <a:gd name="adj1" fmla="val 50000"/>
                </a:avLst>
              </a:prstGeom>
              <a:noFill/>
              <a:ln w="19050">
                <a:solidFill>
                  <a:schemeClr val="tx1"/>
                </a:solidFill>
                <a:round/>
                <a:headEnd/>
                <a:tailEnd type="triangle" w="med" len="med"/>
              </a:ln>
              <a:extLst>
                <a:ext uri="{909E8E84-426E-40dd-AFC4-6F175D3DCCD1}">
                  <a14:hiddenFill xmlns="" xmlns:a14="http://schemas.microsoft.com/office/drawing/2010/main">
                    <a:noFill/>
                  </a14:hiddenFill>
                </a:ext>
              </a:extLst>
            </p:spPr>
          </p:cxnSp>
        </p:grpSp>
        <mc:AlternateContent xmlns:mc="http://schemas.openxmlformats.org/markup-compatibility/2006" xmlns:a14="http://schemas.microsoft.com/office/drawing/2010/main">
          <mc:Choice Requires="a14">
            <p:sp>
              <p:nvSpPr>
                <p:cNvPr id="2" name="Rectangle 1"/>
                <p:cNvSpPr/>
                <p:nvPr/>
              </p:nvSpPr>
              <p:spPr>
                <a:xfrm>
                  <a:off x="6143596" y="4965301"/>
                  <a:ext cx="759760" cy="369332"/>
                </a:xfrm>
                <a:prstGeom prst="rect">
                  <a:avLst/>
                </a:prstGeom>
              </p:spPr>
              <p:txBody>
                <a:bodyPr wrap="none">
                  <a:spAutoFit/>
                </a:bodyPr>
                <a:lstStyle/>
                <a:p>
                  <a:r>
                    <a:rPr lang="en-GB">
                      <a:cs typeface="Calibri"/>
                    </a:rPr>
                    <a:t>eff: </a:t>
                  </a:r>
                  <a14:m>
                    <m:oMath xmlns:m="http://schemas.openxmlformats.org/officeDocument/2006/math">
                      <m:sSub>
                        <m:sSubPr>
                          <m:ctrlPr>
                            <a:rPr lang="en-GB" i="1" smtClean="0">
                              <a:latin typeface="Cambria Math" panose="02040503050406030204" pitchFamily="18" charset="0"/>
                              <a:cs typeface="Calibri"/>
                            </a:rPr>
                          </m:ctrlPr>
                        </m:sSubPr>
                        <m:e>
                          <m:r>
                            <a:rPr lang="en-GB" i="1" smtClean="0">
                              <a:latin typeface="Cambria Math" panose="02040503050406030204" pitchFamily="18" charset="0"/>
                              <a:cs typeface="Calibri"/>
                            </a:rPr>
                            <m:t>𝑠</m:t>
                          </m:r>
                        </m:e>
                        <m:sub>
                          <m:r>
                            <a:rPr lang="en-GB" i="1" smtClean="0">
                              <a:latin typeface="Cambria Math" panose="02040503050406030204" pitchFamily="18" charset="0"/>
                              <a:cs typeface="Calibri"/>
                            </a:rPr>
                            <m:t>0</m:t>
                          </m:r>
                        </m:sub>
                      </m:sSub>
                    </m:oMath>
                  </a14:m>
                  <a:endParaRPr lang="en-GB"/>
                </a:p>
              </p:txBody>
            </p:sp>
          </mc:Choice>
          <mc:Fallback xmlns="">
            <p:sp>
              <p:nvSpPr>
                <p:cNvPr id="2" name="Rectangle 1"/>
                <p:cNvSpPr>
                  <a:spLocks noRot="1" noChangeAspect="1" noMove="1" noResize="1" noEditPoints="1" noAdjustHandles="1" noChangeArrowheads="1" noChangeShapeType="1" noTextEdit="1"/>
                </p:cNvSpPr>
                <p:nvPr/>
              </p:nvSpPr>
              <p:spPr>
                <a:xfrm>
                  <a:off x="6143596" y="4965301"/>
                  <a:ext cx="759760" cy="369332"/>
                </a:xfrm>
                <a:prstGeom prst="rect">
                  <a:avLst/>
                </a:prstGeom>
                <a:blipFill>
                  <a:blip r:embed="rId6"/>
                  <a:stretch>
                    <a:fillRect l="-6667" t="-6667" b="-26667"/>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8429707" y="4252660"/>
                  <a:ext cx="759503" cy="369332"/>
                </a:xfrm>
                <a:prstGeom prst="rect">
                  <a:avLst/>
                </a:prstGeom>
              </p:spPr>
              <p:txBody>
                <a:bodyPr wrap="none">
                  <a:spAutoFit/>
                </a:bodyPr>
                <a:lstStyle/>
                <a:p>
                  <a:r>
                    <a:rPr lang="en-GB">
                      <a:cs typeface="Calibri"/>
                    </a:rPr>
                    <a:t>pre: </a:t>
                  </a:r>
                  <a14:m>
                    <m:oMath xmlns:m="http://schemas.openxmlformats.org/officeDocument/2006/math">
                      <m:r>
                        <a:rPr lang="en-GB" i="1" smtClean="0">
                          <a:latin typeface="Cambria Math" panose="02040503050406030204" pitchFamily="18" charset="0"/>
                          <a:cs typeface="Calibri"/>
                        </a:rPr>
                        <m:t>𝑔</m:t>
                      </m:r>
                    </m:oMath>
                  </a14:m>
                  <a:endParaRPr lang="en-GB" i="1"/>
                </a:p>
              </p:txBody>
            </p:sp>
          </mc:Choice>
          <mc:Fallback xmlns="">
            <p:sp>
              <p:nvSpPr>
                <p:cNvPr id="10" name="Rectangle 9"/>
                <p:cNvSpPr>
                  <a:spLocks noRot="1" noChangeAspect="1" noMove="1" noResize="1" noEditPoints="1" noAdjustHandles="1" noChangeArrowheads="1" noChangeShapeType="1" noTextEdit="1"/>
                </p:cNvSpPr>
                <p:nvPr/>
              </p:nvSpPr>
              <p:spPr>
                <a:xfrm>
                  <a:off x="8429707" y="4252660"/>
                  <a:ext cx="759503" cy="369332"/>
                </a:xfrm>
                <a:prstGeom prst="rect">
                  <a:avLst/>
                </a:prstGeom>
                <a:blipFill>
                  <a:blip r:embed="rId7"/>
                  <a:stretch>
                    <a:fillRect l="-6667" t="-6667" b="-26667"/>
                  </a:stretch>
                </a:blipFill>
              </p:spPr>
              <p:txBody>
                <a:bodyPr/>
                <a:lstStyle/>
                <a:p>
                  <a:r>
                    <a:rPr lang="en-DE">
                      <a:noFill/>
                    </a:rPr>
                    <a:t> </a:t>
                  </a:r>
                </a:p>
              </p:txBody>
            </p:sp>
          </mc:Fallback>
        </mc:AlternateContent>
      </p:grpSp>
      <p:sp>
        <p:nvSpPr>
          <p:cNvPr id="13" name="Rectangle 12">
            <a:extLst>
              <a:ext uri="{FF2B5EF4-FFF2-40B4-BE49-F238E27FC236}">
                <a16:creationId xmlns:a16="http://schemas.microsoft.com/office/drawing/2014/main" id="{97286485-4193-9A48-8F04-8B3BCDE5F5AA}"/>
              </a:ext>
            </a:extLst>
          </p:cNvPr>
          <p:cNvSpPr/>
          <p:nvPr/>
        </p:nvSpPr>
        <p:spPr>
          <a:xfrm>
            <a:off x="7225385" y="904869"/>
            <a:ext cx="4606290" cy="2246769"/>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r>
              <a:rPr lang="en-GB" sz="1400" b="1">
                <a:latin typeface="Courier New" panose="02070309020205020404" pitchFamily="49" charset="0"/>
                <a:cs typeface="Courier New" panose="02070309020205020404" pitchFamily="49" charset="0"/>
              </a:rPr>
              <a:t>PSP(Σ,</a:t>
            </a:r>
            <a:r>
              <a:rPr lang="en-GB" sz="1400">
                <a:latin typeface="Courier New" panose="02070309020205020404" pitchFamily="49" charset="0"/>
                <a:cs typeface="Courier New" panose="02070309020205020404" pitchFamily="49" charset="0"/>
              </a:rPr>
              <a:t>𝜋</a:t>
            </a:r>
            <a:r>
              <a:rPr lang="en-GB" sz="1400" b="1">
                <a:latin typeface="Courier New" panose="02070309020205020404" pitchFamily="49" charset="0"/>
                <a:cs typeface="Courier New" panose="02070309020205020404" pitchFamily="49" charset="0"/>
              </a:rPr>
              <a:t>)</a:t>
            </a:r>
          </a:p>
          <a:p>
            <a:pPr>
              <a:tabLst>
                <a:tab pos="354013" algn="l"/>
              </a:tabLst>
            </a:pPr>
            <a:r>
              <a:rPr lang="en-GB" sz="1400">
                <a:latin typeface="Courier New" panose="02070309020205020404" pitchFamily="49" charset="0"/>
                <a:cs typeface="Courier New" panose="02070309020205020404" pitchFamily="49" charset="0"/>
              </a:rPr>
              <a:t>	</a:t>
            </a:r>
            <a:r>
              <a:rPr lang="en-GB" sz="1400" b="1">
                <a:latin typeface="Courier New" panose="02070309020205020404" pitchFamily="49" charset="0"/>
                <a:cs typeface="Courier New" panose="02070309020205020404" pitchFamily="49" charset="0"/>
              </a:rPr>
              <a:t>loop</a:t>
            </a:r>
          </a:p>
          <a:p>
            <a:pPr>
              <a:tabLst>
                <a:tab pos="354013" algn="l"/>
                <a:tab pos="709613" algn="l"/>
              </a:tabLst>
            </a:pPr>
            <a:r>
              <a:rPr lang="en-GB" sz="1400">
                <a:latin typeface="Courier New" panose="02070309020205020404" pitchFamily="49" charset="0"/>
                <a:cs typeface="Courier New" panose="02070309020205020404" pitchFamily="49" charset="0"/>
              </a:rPr>
              <a:t>		</a:t>
            </a:r>
            <a:r>
              <a:rPr lang="en-GB" sz="1400" b="1">
                <a:latin typeface="Courier New" panose="02070309020205020404" pitchFamily="49" charset="0"/>
                <a:cs typeface="Courier New" panose="02070309020205020404" pitchFamily="49" charset="0"/>
              </a:rPr>
              <a:t>if</a:t>
            </a:r>
            <a:r>
              <a:rPr lang="en-GB" sz="1400">
                <a:latin typeface="Courier New" panose="02070309020205020404" pitchFamily="49" charset="0"/>
                <a:cs typeface="Courier New" panose="02070309020205020404" pitchFamily="49" charset="0"/>
              </a:rPr>
              <a:t> </a:t>
            </a:r>
            <a:r>
              <a:rPr lang="en-GB" sz="1400" i="1">
                <a:latin typeface="Courier New" panose="02070309020205020404" pitchFamily="49" charset="0"/>
                <a:cs typeface="Courier New" panose="02070309020205020404" pitchFamily="49" charset="0"/>
              </a:rPr>
              <a:t>Flaws</a:t>
            </a:r>
            <a:r>
              <a:rPr lang="en-GB" sz="1400">
                <a:latin typeface="Courier New" panose="02070309020205020404" pitchFamily="49" charset="0"/>
                <a:cs typeface="Courier New" panose="02070309020205020404" pitchFamily="49" charset="0"/>
              </a:rPr>
              <a:t>(𝜋) = ∅ </a:t>
            </a:r>
            <a:r>
              <a:rPr lang="en-GB" sz="1400" b="1">
                <a:latin typeface="Courier New" panose="02070309020205020404" pitchFamily="49" charset="0"/>
                <a:cs typeface="Courier New" panose="02070309020205020404" pitchFamily="49" charset="0"/>
              </a:rPr>
              <a:t>then</a:t>
            </a:r>
          </a:p>
          <a:p>
            <a:pPr>
              <a:tabLst>
                <a:tab pos="354013" algn="l"/>
                <a:tab pos="709613" algn="l"/>
                <a:tab pos="1065213" algn="l"/>
              </a:tabLst>
            </a:pPr>
            <a:r>
              <a:rPr lang="en-GB" sz="1400">
                <a:latin typeface="Courier New" panose="02070309020205020404" pitchFamily="49" charset="0"/>
                <a:cs typeface="Courier New" panose="02070309020205020404" pitchFamily="49" charset="0"/>
              </a:rPr>
              <a:t>			</a:t>
            </a:r>
            <a:r>
              <a:rPr lang="en-GB" sz="1400" b="1">
                <a:latin typeface="Courier New" panose="02070309020205020404" pitchFamily="49" charset="0"/>
                <a:cs typeface="Courier New" panose="02070309020205020404" pitchFamily="49" charset="0"/>
              </a:rPr>
              <a:t>return</a:t>
            </a:r>
            <a:r>
              <a:rPr lang="en-GB" sz="1400">
                <a:latin typeface="Courier New" panose="02070309020205020404" pitchFamily="49" charset="0"/>
                <a:cs typeface="Courier New" panose="02070309020205020404" pitchFamily="49" charset="0"/>
              </a:rPr>
              <a:t> 𝜋</a:t>
            </a:r>
          </a:p>
          <a:p>
            <a:pPr>
              <a:tabLst>
                <a:tab pos="354013" algn="l"/>
                <a:tab pos="709613" algn="l"/>
                <a:tab pos="1065213" algn="l"/>
              </a:tabLst>
            </a:pPr>
            <a:r>
              <a:rPr lang="en-GB" sz="1400">
                <a:latin typeface="Courier New" panose="02070309020205020404" pitchFamily="49" charset="0"/>
                <a:cs typeface="Courier New" panose="02070309020205020404" pitchFamily="49" charset="0"/>
              </a:rPr>
              <a:t>		arbitrarily select </a:t>
            </a:r>
            <a:r>
              <a:rPr lang="en-GB" sz="1400" i="1">
                <a:latin typeface="Courier New" panose="02070309020205020404" pitchFamily="49" charset="0"/>
                <a:cs typeface="Courier New" panose="02070309020205020404" pitchFamily="49" charset="0"/>
              </a:rPr>
              <a:t>f</a:t>
            </a:r>
            <a:r>
              <a:rPr lang="en-GB" sz="1400">
                <a:latin typeface="Courier New" panose="02070309020205020404" pitchFamily="49" charset="0"/>
                <a:cs typeface="Courier New" panose="02070309020205020404" pitchFamily="49" charset="0"/>
              </a:rPr>
              <a:t> ∈</a:t>
            </a:r>
            <a:r>
              <a:rPr lang="en-GB" sz="1400" i="1">
                <a:latin typeface="Courier New" panose="02070309020205020404" pitchFamily="49" charset="0"/>
                <a:cs typeface="Courier New" panose="02070309020205020404" pitchFamily="49" charset="0"/>
              </a:rPr>
              <a:t> Flaws</a:t>
            </a:r>
            <a:r>
              <a:rPr lang="en-GB" sz="1400">
                <a:latin typeface="Courier New" panose="02070309020205020404" pitchFamily="49" charset="0"/>
                <a:cs typeface="Courier New" panose="02070309020205020404" pitchFamily="49" charset="0"/>
              </a:rPr>
              <a:t>(𝜋)</a:t>
            </a:r>
          </a:p>
          <a:p>
            <a:pPr>
              <a:tabLst>
                <a:tab pos="354013" algn="l"/>
                <a:tab pos="709613" algn="l"/>
                <a:tab pos="1065213" algn="l"/>
              </a:tabLst>
            </a:pPr>
            <a:r>
              <a:rPr lang="en-GB" sz="1400">
                <a:latin typeface="Courier New" panose="02070309020205020404" pitchFamily="49" charset="0"/>
                <a:cs typeface="Courier New" panose="02070309020205020404" pitchFamily="49" charset="0"/>
              </a:rPr>
              <a:t>		</a:t>
            </a:r>
            <a:r>
              <a:rPr lang="en-GB" sz="1400" i="1">
                <a:latin typeface="Courier New" panose="02070309020205020404" pitchFamily="49" charset="0"/>
                <a:cs typeface="Courier New" panose="02070309020205020404" pitchFamily="49" charset="0"/>
              </a:rPr>
              <a:t>R</a:t>
            </a:r>
            <a:r>
              <a:rPr lang="en-GB" sz="1400">
                <a:latin typeface="Courier New" panose="02070309020205020404" pitchFamily="49" charset="0"/>
                <a:cs typeface="Courier New" panose="02070309020205020404" pitchFamily="49" charset="0"/>
              </a:rPr>
              <a:t> ←{all feasible resolvers for </a:t>
            </a:r>
            <a:r>
              <a:rPr lang="en-GB" sz="1400" i="1">
                <a:latin typeface="Courier New" panose="02070309020205020404" pitchFamily="49" charset="0"/>
                <a:cs typeface="Courier New" panose="02070309020205020404" pitchFamily="49" charset="0"/>
              </a:rPr>
              <a:t>f</a:t>
            </a:r>
            <a:r>
              <a:rPr lang="en-GB" sz="1400">
                <a:latin typeface="Courier New" panose="02070309020205020404" pitchFamily="49" charset="0"/>
                <a:cs typeface="Courier New" panose="02070309020205020404" pitchFamily="49" charset="0"/>
              </a:rPr>
              <a:t>} </a:t>
            </a:r>
          </a:p>
          <a:p>
            <a:pPr>
              <a:tabLst>
                <a:tab pos="354013" algn="l"/>
                <a:tab pos="709613" algn="l"/>
                <a:tab pos="1065213" algn="l"/>
              </a:tabLst>
            </a:pPr>
            <a:r>
              <a:rPr lang="en-GB" sz="1400">
                <a:latin typeface="Courier New" panose="02070309020205020404" pitchFamily="49" charset="0"/>
                <a:cs typeface="Courier New" panose="02070309020205020404" pitchFamily="49" charset="0"/>
              </a:rPr>
              <a:t>		</a:t>
            </a:r>
            <a:r>
              <a:rPr lang="en-GB" sz="1400" b="1">
                <a:latin typeface="Courier New" panose="02070309020205020404" pitchFamily="49" charset="0"/>
                <a:cs typeface="Courier New" panose="02070309020205020404" pitchFamily="49" charset="0"/>
              </a:rPr>
              <a:t>if</a:t>
            </a:r>
            <a:r>
              <a:rPr lang="en-GB" sz="1400">
                <a:latin typeface="Courier New" panose="02070309020205020404" pitchFamily="49" charset="0"/>
                <a:cs typeface="Courier New" panose="02070309020205020404" pitchFamily="49" charset="0"/>
              </a:rPr>
              <a:t> </a:t>
            </a:r>
            <a:r>
              <a:rPr lang="en-GB" sz="1400" i="1">
                <a:latin typeface="Courier New" panose="02070309020205020404" pitchFamily="49" charset="0"/>
                <a:cs typeface="Courier New" panose="02070309020205020404" pitchFamily="49" charset="0"/>
              </a:rPr>
              <a:t>R</a:t>
            </a:r>
            <a:r>
              <a:rPr lang="en-GB" sz="1400">
                <a:latin typeface="Courier New" panose="02070309020205020404" pitchFamily="49" charset="0"/>
                <a:cs typeface="Courier New" panose="02070309020205020404" pitchFamily="49" charset="0"/>
              </a:rPr>
              <a:t> = ∅ </a:t>
            </a:r>
            <a:r>
              <a:rPr lang="en-GB" sz="1400" b="1">
                <a:latin typeface="Courier New" panose="02070309020205020404" pitchFamily="49" charset="0"/>
                <a:cs typeface="Courier New" panose="02070309020205020404" pitchFamily="49" charset="0"/>
              </a:rPr>
              <a:t>then</a:t>
            </a:r>
            <a:r>
              <a:rPr lang="en-GB" sz="1400">
                <a:latin typeface="Courier New" panose="02070309020205020404" pitchFamily="49" charset="0"/>
                <a:cs typeface="Courier New" panose="02070309020205020404" pitchFamily="49" charset="0"/>
              </a:rPr>
              <a:t> </a:t>
            </a:r>
          </a:p>
          <a:p>
            <a:pPr>
              <a:tabLst>
                <a:tab pos="354013" algn="l"/>
                <a:tab pos="709613" algn="l"/>
                <a:tab pos="1065213" algn="l"/>
              </a:tabLst>
            </a:pPr>
            <a:r>
              <a:rPr lang="en-GB" sz="1400">
                <a:latin typeface="Courier New" panose="02070309020205020404" pitchFamily="49" charset="0"/>
                <a:cs typeface="Courier New" panose="02070309020205020404" pitchFamily="49" charset="0"/>
              </a:rPr>
              <a:t>			</a:t>
            </a:r>
            <a:r>
              <a:rPr lang="en-GB" sz="1400" b="1">
                <a:latin typeface="Courier New" panose="02070309020205020404" pitchFamily="49" charset="0"/>
                <a:cs typeface="Courier New" panose="02070309020205020404" pitchFamily="49" charset="0"/>
              </a:rPr>
              <a:t>return</a:t>
            </a:r>
            <a:r>
              <a:rPr lang="en-GB" sz="1400">
                <a:latin typeface="Courier New" panose="02070309020205020404" pitchFamily="49" charset="0"/>
                <a:cs typeface="Courier New" panose="02070309020205020404" pitchFamily="49" charset="0"/>
              </a:rPr>
              <a:t> failure</a:t>
            </a:r>
          </a:p>
          <a:p>
            <a:pPr>
              <a:tabLst>
                <a:tab pos="354013" algn="l"/>
                <a:tab pos="709613" algn="l"/>
                <a:tab pos="1065213" algn="l"/>
              </a:tabLst>
            </a:pPr>
            <a:r>
              <a:rPr lang="en-GB" sz="1400">
                <a:latin typeface="Courier New" panose="02070309020205020404" pitchFamily="49" charset="0"/>
                <a:cs typeface="Courier New" panose="02070309020205020404" pitchFamily="49" charset="0"/>
              </a:rPr>
              <a:t>		nondeterministically choose 𝜌 ∈ </a:t>
            </a:r>
            <a:r>
              <a:rPr lang="en-GB" sz="1400" i="1">
                <a:latin typeface="Courier New" panose="02070309020205020404" pitchFamily="49" charset="0"/>
                <a:cs typeface="Courier New" panose="02070309020205020404" pitchFamily="49" charset="0"/>
              </a:rPr>
              <a:t>R</a:t>
            </a:r>
            <a:endParaRPr lang="en-GB" sz="1400">
              <a:latin typeface="Courier New" panose="02070309020205020404" pitchFamily="49" charset="0"/>
              <a:cs typeface="Courier New" panose="02070309020205020404" pitchFamily="49" charset="0"/>
            </a:endParaRPr>
          </a:p>
          <a:p>
            <a:pPr>
              <a:tabLst>
                <a:tab pos="354013" algn="l"/>
                <a:tab pos="709613" algn="l"/>
                <a:tab pos="1065213" algn="l"/>
                <a:tab pos="3640138" algn="l"/>
              </a:tabLst>
            </a:pPr>
            <a:r>
              <a:rPr lang="en-GB" sz="1400">
                <a:latin typeface="Courier New" panose="02070309020205020404" pitchFamily="49" charset="0"/>
                <a:cs typeface="Courier New" panose="02070309020205020404" pitchFamily="49" charset="0"/>
              </a:rPr>
              <a:t>		𝜋 ← 𝜌</a:t>
            </a:r>
            <a:r>
              <a:rPr lang="en-GB" sz="1400" i="1">
                <a:latin typeface="Courier New" panose="02070309020205020404" pitchFamily="49" charset="0"/>
                <a:cs typeface="Courier New" panose="02070309020205020404" pitchFamily="49" charset="0"/>
              </a:rPr>
              <a:t>(</a:t>
            </a:r>
            <a:r>
              <a:rPr lang="en-GB" sz="1400">
                <a:latin typeface="Courier New" panose="02070309020205020404" pitchFamily="49" charset="0"/>
                <a:cs typeface="Courier New" panose="02070309020205020404" pitchFamily="49" charset="0"/>
              </a:rPr>
              <a:t>𝜋)</a:t>
            </a:r>
          </a:p>
        </p:txBody>
      </p:sp>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5047E57A-F681-6747-91C6-FBFE5E46F672}"/>
                  </a:ext>
                </a:extLst>
              </p:cNvPr>
              <p:cNvSpPr/>
              <p:nvPr/>
            </p:nvSpPr>
            <p:spPr>
              <a:xfrm>
                <a:off x="9424295" y="3310521"/>
                <a:ext cx="2407381" cy="923330"/>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r>
                  <a:rPr lang="en-GB"/>
                  <a:t>Inputs: </a:t>
                </a:r>
              </a:p>
              <a:p>
                <a:pPr marL="285750" indent="-285750">
                  <a:buFont typeface="Arial" panose="020B0604020202020204" pitchFamily="34" charset="0"/>
                  <a:buChar char="•"/>
                </a:pPr>
                <a:r>
                  <a:rPr lang="en-GB"/>
                  <a:t>Planning domain </a:t>
                </a:r>
                <a14:m>
                  <m:oMath xmlns:m="http://schemas.openxmlformats.org/officeDocument/2006/math">
                    <m:r>
                      <m:rPr>
                        <m:sty m:val="p"/>
                      </m:rPr>
                      <a:rPr lang="en-GB" i="1" smtClean="0">
                        <a:latin typeface="Cambria Math" panose="02040503050406030204" pitchFamily="18" charset="0"/>
                        <a:ea typeface="Cambria Math" panose="02040503050406030204" pitchFamily="18" charset="0"/>
                      </a:rPr>
                      <m:t>Σ</m:t>
                    </m:r>
                  </m:oMath>
                </a14:m>
                <a:endParaRPr lang="en-GB"/>
              </a:p>
              <a:p>
                <a:pPr marL="285750" indent="-285750">
                  <a:buFont typeface="Arial" panose="020B0604020202020204" pitchFamily="34" charset="0"/>
                  <a:buChar char="•"/>
                </a:pPr>
                <a:r>
                  <a:rPr lang="en-GB"/>
                  <a:t>Initial plan </a:t>
                </a:r>
                <a14:m>
                  <m:oMath xmlns:m="http://schemas.openxmlformats.org/officeDocument/2006/math">
                    <m:r>
                      <a:rPr lang="en-GB" i="1" smtClean="0">
                        <a:latin typeface="Cambria Math" panose="02040503050406030204" pitchFamily="18" charset="0"/>
                        <a:ea typeface="Cambria Math" panose="02040503050406030204" pitchFamily="18" charset="0"/>
                      </a:rPr>
                      <m:t>𝜋</m:t>
                    </m:r>
                  </m:oMath>
                </a14:m>
                <a:endParaRPr lang="en-GB"/>
              </a:p>
            </p:txBody>
          </p:sp>
        </mc:Choice>
        <mc:Fallback xmlns="">
          <p:sp>
            <p:nvSpPr>
              <p:cNvPr id="11" name="Rectangle 10">
                <a:extLst>
                  <a:ext uri="{FF2B5EF4-FFF2-40B4-BE49-F238E27FC236}">
                    <a16:creationId xmlns:a16="http://schemas.microsoft.com/office/drawing/2014/main" id="{5047E57A-F681-6747-91C6-FBFE5E46F672}"/>
                  </a:ext>
                </a:extLst>
              </p:cNvPr>
              <p:cNvSpPr>
                <a:spLocks noRot="1" noChangeAspect="1" noMove="1" noResize="1" noEditPoints="1" noAdjustHandles="1" noChangeArrowheads="1" noChangeShapeType="1" noTextEdit="1"/>
              </p:cNvSpPr>
              <p:nvPr/>
            </p:nvSpPr>
            <p:spPr>
              <a:xfrm>
                <a:off x="9424295" y="3310521"/>
                <a:ext cx="2407381" cy="923330"/>
              </a:xfrm>
              <a:prstGeom prst="rect">
                <a:avLst/>
              </a:prstGeom>
              <a:blipFill>
                <a:blip r:embed="rId8"/>
                <a:stretch>
                  <a:fillRect/>
                </a:stretch>
              </a:blipFill>
            </p:spPr>
            <p:txBody>
              <a:bodyPr/>
              <a:lstStyle/>
              <a:p>
                <a:r>
                  <a:rPr lang="en-DE">
                    <a:noFill/>
                  </a:rPr>
                  <a:t> </a:t>
                </a:r>
              </a:p>
            </p:txBody>
          </p:sp>
        </mc:Fallback>
      </mc:AlternateContent>
    </p:spTree>
    <p:extLst>
      <p:ext uri="{BB962C8B-B14F-4D97-AF65-F5344CB8AC3E}">
        <p14:creationId xmlns:p14="http://schemas.microsoft.com/office/powerpoint/2010/main" val="1734587600"/>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Content Placeholder 10">
            <a:extLst>
              <a:ext uri="{FF2B5EF4-FFF2-40B4-BE49-F238E27FC236}">
                <a16:creationId xmlns:a16="http://schemas.microsoft.com/office/drawing/2014/main" id="{DC123F0F-146B-2A4B-B42D-D35FFEA9DC8D}"/>
              </a:ext>
            </a:extLst>
          </p:cNvPr>
          <p:cNvSpPr txBox="1">
            <a:spLocks/>
          </p:cNvSpPr>
          <p:nvPr/>
        </p:nvSpPr>
        <p:spPr bwMode="auto">
          <a:xfrm>
            <a:off x="277822" y="5013432"/>
            <a:ext cx="3492906" cy="1520929"/>
          </a:xfrm>
          <a:prstGeom prst="rect">
            <a:avLst/>
          </a:prstGeom>
          <a:noFill/>
          <a:ln w="12700">
            <a:noFill/>
            <a:miter lim="800000"/>
            <a:headEnd/>
            <a:tailEnd/>
          </a:ln>
          <a:extLst>
            <a:ext uri="{FAA26D3D-D897-4be2-8F04-BA451C77F1D7}">
              <ma14:placeholderFlag xmlns:ma14="http://schemas.microsoft.com/office/mac/drawingml/2011/main" xmlns="" val="1"/>
            </a:ext>
          </a:extLst>
        </p:spPr>
        <p:txBody>
          <a:bodyPr vert="horz" wrap="square" lIns="0" tIns="44450" rIns="0" bIns="44450" numCol="1" anchor="t" anchorCtr="0" compatLnSpc="1">
            <a:prstTxWarp prst="textNoShape">
              <a:avLst/>
            </a:prstTxWarp>
            <a:spAutoFit/>
          </a:bodyPr>
          <a:lstStyle>
            <a:lvl1pPr marL="282575" indent="-282575" algn="l" rtl="0" eaLnBrk="0" fontAlgn="base" hangingPunct="0">
              <a:spcBef>
                <a:spcPct val="20000"/>
              </a:spcBef>
              <a:spcAft>
                <a:spcPct val="0"/>
              </a:spcAft>
              <a:buClr>
                <a:srgbClr val="0033CC"/>
              </a:buClr>
              <a:buSzPct val="70000"/>
              <a:buFont typeface="Zapf Dingbats" charset="0"/>
              <a:buChar char=""/>
              <a:defRPr sz="2000">
                <a:solidFill>
                  <a:schemeClr val="tx1"/>
                </a:solidFill>
                <a:latin typeface="+mn-lt"/>
                <a:ea typeface="Calibri"/>
                <a:cs typeface="Calibri"/>
              </a:defRPr>
            </a:lvl1pPr>
            <a:lvl2pPr marL="687388" indent="-285750" algn="l" rtl="0" eaLnBrk="0" fontAlgn="base" hangingPunct="0">
              <a:spcBef>
                <a:spcPct val="20000"/>
              </a:spcBef>
              <a:spcAft>
                <a:spcPct val="0"/>
              </a:spcAft>
              <a:buClr>
                <a:srgbClr val="0033CC"/>
              </a:buClr>
              <a:buSzPct val="70000"/>
              <a:buFont typeface="Zapf Dingbats" charset="0"/>
              <a:buChar char=""/>
              <a:defRPr sz="2000">
                <a:solidFill>
                  <a:schemeClr val="tx1"/>
                </a:solidFill>
                <a:latin typeface="+mn-lt"/>
                <a:ea typeface="Calibri"/>
              </a:defRPr>
            </a:lvl2pPr>
            <a:lvl3pPr marL="1081088" indent="-280988" algn="l" rtl="0" eaLnBrk="0" fontAlgn="base" hangingPunct="0">
              <a:spcBef>
                <a:spcPct val="20000"/>
              </a:spcBef>
              <a:spcAft>
                <a:spcPct val="0"/>
              </a:spcAft>
              <a:buClr>
                <a:srgbClr val="0033CC"/>
              </a:buClr>
              <a:buFont typeface="Lucida Grande"/>
              <a:buChar char="‣"/>
              <a:defRPr sz="2000">
                <a:solidFill>
                  <a:schemeClr val="tx1"/>
                </a:solidFill>
                <a:latin typeface="+mn-lt"/>
                <a:ea typeface="Calibri"/>
              </a:defRPr>
            </a:lvl3pPr>
            <a:lvl4pPr marL="1487488" indent="-282575" algn="l" rtl="0" eaLnBrk="0" fontAlgn="base" hangingPunct="0">
              <a:spcBef>
                <a:spcPct val="20000"/>
              </a:spcBef>
              <a:spcAft>
                <a:spcPct val="0"/>
              </a:spcAft>
              <a:buClr>
                <a:srgbClr val="0033CC"/>
              </a:buClr>
              <a:buFont typeface="Times" charset="0"/>
              <a:buChar char="•"/>
              <a:defRPr sz="2000">
                <a:solidFill>
                  <a:schemeClr val="tx1"/>
                </a:solidFill>
                <a:latin typeface="+mn-lt"/>
                <a:ea typeface="Calibri"/>
              </a:defRPr>
            </a:lvl4pPr>
            <a:lvl5pPr marL="1878013" indent="-288925" algn="l" rtl="0" eaLnBrk="0" fontAlgn="base" hangingPunct="0">
              <a:spcBef>
                <a:spcPct val="20000"/>
              </a:spcBef>
              <a:spcAft>
                <a:spcPct val="0"/>
              </a:spcAft>
              <a:buClr>
                <a:srgbClr val="0033CC"/>
              </a:buClr>
              <a:buSzPct val="135000"/>
              <a:buChar char="-"/>
              <a:defRPr sz="2000">
                <a:solidFill>
                  <a:schemeClr val="tx1"/>
                </a:solidFill>
                <a:latin typeface="+mn-lt"/>
                <a:ea typeface="Calibri"/>
              </a:defRPr>
            </a:lvl5pPr>
            <a:lvl6pPr marL="25146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6pPr>
            <a:lvl7pPr marL="29718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7pPr>
            <a:lvl8pPr marL="34290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8pPr>
            <a:lvl9pPr marL="38862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9pPr>
          </a:lstStyle>
          <a:p>
            <a:pPr marL="0" indent="-3175">
              <a:buNone/>
              <a:tabLst>
                <a:tab pos="566738" algn="l"/>
              </a:tabLst>
            </a:pPr>
            <a:r>
              <a:rPr lang="en-US" sz="1700" dirty="0">
                <a:ea typeface="Times New Roman"/>
              </a:rPr>
              <a:t>move</a:t>
            </a:r>
            <a:r>
              <a:rPr lang="en-US" sz="1700" dirty="0">
                <a:ea typeface="Times New Roman"/>
                <a:cs typeface="Times New Roman"/>
              </a:rPr>
              <a:t>(</a:t>
            </a:r>
            <a:r>
              <a:rPr lang="en-US" sz="1700" i="1" dirty="0">
                <a:ea typeface="Times New Roman"/>
                <a:cs typeface="Times New Roman"/>
              </a:rPr>
              <a:t>c, y, z</a:t>
            </a:r>
            <a:r>
              <a:rPr lang="en-US" sz="1700" dirty="0">
                <a:ea typeface="Times New Roman"/>
                <a:cs typeface="Times New Roman"/>
              </a:rPr>
              <a:t>)</a:t>
            </a:r>
            <a:br>
              <a:rPr lang="en-US" sz="1700" dirty="0">
                <a:ea typeface="Times New Roman"/>
                <a:cs typeface="Times New Roman"/>
              </a:rPr>
            </a:br>
            <a:r>
              <a:rPr lang="en-US" sz="1700" dirty="0">
                <a:ea typeface="Times New Roman"/>
                <a:cs typeface="Times New Roman"/>
              </a:rPr>
              <a:t>    pre: </a:t>
            </a:r>
            <a:r>
              <a:rPr lang="en-US" sz="1700" dirty="0">
                <a:ea typeface="Times New Roman"/>
              </a:rPr>
              <a:t>pos</a:t>
            </a:r>
            <a:r>
              <a:rPr lang="en-US" sz="1700" dirty="0">
                <a:ea typeface="Times New Roman"/>
                <a:cs typeface="Times New Roman"/>
              </a:rPr>
              <a:t>(</a:t>
            </a:r>
            <a:r>
              <a:rPr lang="en-US" sz="1700" i="1" dirty="0">
                <a:ea typeface="Times New Roman"/>
                <a:cs typeface="Times New Roman"/>
              </a:rPr>
              <a:t>c</a:t>
            </a:r>
            <a:r>
              <a:rPr lang="en-US" sz="1700" dirty="0">
                <a:ea typeface="Times New Roman"/>
                <a:cs typeface="Times New Roman"/>
              </a:rPr>
              <a:t>)=</a:t>
            </a:r>
            <a:r>
              <a:rPr lang="en-US" sz="1700" i="1" dirty="0">
                <a:ea typeface="Times New Roman"/>
                <a:cs typeface="Times New Roman"/>
              </a:rPr>
              <a:t>y</a:t>
            </a:r>
            <a:r>
              <a:rPr lang="en-US" sz="1700" dirty="0">
                <a:ea typeface="Times New Roman"/>
                <a:cs typeface="Times New Roman"/>
              </a:rPr>
              <a:t>,</a:t>
            </a:r>
            <a:r>
              <a:rPr lang="en-US" sz="1700" baseline="-25000" dirty="0">
                <a:ea typeface="Times New Roman"/>
                <a:cs typeface="Times New Roman"/>
              </a:rPr>
              <a:t> </a:t>
            </a:r>
            <a:r>
              <a:rPr lang="en-US" sz="1700" dirty="0">
                <a:ea typeface="Times New Roman"/>
              </a:rPr>
              <a:t>clear</a:t>
            </a:r>
            <a:r>
              <a:rPr lang="en-US" sz="1700" dirty="0">
                <a:ea typeface="Times New Roman"/>
                <a:cs typeface="Times New Roman"/>
              </a:rPr>
              <a:t>(</a:t>
            </a:r>
            <a:r>
              <a:rPr lang="en-US" sz="1700" i="1" dirty="0">
                <a:ea typeface="Times New Roman"/>
                <a:cs typeface="Times New Roman"/>
              </a:rPr>
              <a:t>c</a:t>
            </a:r>
            <a:r>
              <a:rPr lang="en-US" sz="1700" dirty="0">
                <a:ea typeface="Times New Roman"/>
                <a:cs typeface="Times New Roman"/>
              </a:rPr>
              <a:t>)=</a:t>
            </a:r>
            <a:r>
              <a:rPr lang="en-US" sz="1700" dirty="0">
                <a:ea typeface="Times New Roman"/>
              </a:rPr>
              <a:t>T</a:t>
            </a:r>
            <a:r>
              <a:rPr lang="en-US" sz="1700" dirty="0">
                <a:ea typeface="Times New Roman"/>
                <a:cs typeface="Times New Roman"/>
              </a:rPr>
              <a:t>,</a:t>
            </a:r>
            <a:r>
              <a:rPr lang="en-US" sz="1700" baseline="-25000" dirty="0">
                <a:ea typeface="Times New Roman"/>
                <a:cs typeface="Times New Roman"/>
              </a:rPr>
              <a:t> </a:t>
            </a:r>
            <a:r>
              <a:rPr lang="en-US" sz="1700" dirty="0">
                <a:ea typeface="Times New Roman"/>
              </a:rPr>
              <a:t>clear</a:t>
            </a:r>
            <a:r>
              <a:rPr lang="en-US" sz="1700" dirty="0">
                <a:ea typeface="Times New Roman"/>
                <a:cs typeface="Times New Roman"/>
              </a:rPr>
              <a:t>(</a:t>
            </a:r>
            <a:r>
              <a:rPr lang="en-US" sz="1700" i="1" dirty="0">
                <a:ea typeface="Times New Roman"/>
                <a:cs typeface="Times New Roman"/>
              </a:rPr>
              <a:t>z</a:t>
            </a:r>
            <a:r>
              <a:rPr lang="en-US" sz="1700" dirty="0">
                <a:ea typeface="Times New Roman"/>
                <a:cs typeface="Times New Roman"/>
              </a:rPr>
              <a:t>)=</a:t>
            </a:r>
            <a:r>
              <a:rPr lang="en-US" sz="1700" dirty="0">
                <a:ea typeface="Times New Roman"/>
              </a:rPr>
              <a:t>T</a:t>
            </a:r>
            <a:br>
              <a:rPr lang="en-US" sz="1700" dirty="0">
                <a:ea typeface="Times New Roman"/>
                <a:cs typeface="Times New Roman"/>
              </a:rPr>
            </a:br>
            <a:r>
              <a:rPr lang="en-US" sz="1700" dirty="0">
                <a:ea typeface="Times New Roman"/>
                <a:cs typeface="Times New Roman"/>
              </a:rPr>
              <a:t>    eff: </a:t>
            </a:r>
            <a:r>
              <a:rPr lang="en-US" sz="1700" dirty="0">
                <a:ea typeface="Times New Roman"/>
              </a:rPr>
              <a:t>pos</a:t>
            </a:r>
            <a:r>
              <a:rPr lang="en-US" sz="1700" dirty="0">
                <a:ea typeface="Times New Roman"/>
                <a:cs typeface="Times New Roman"/>
              </a:rPr>
              <a:t>(</a:t>
            </a:r>
            <a:r>
              <a:rPr lang="en-US" sz="1700" i="1" dirty="0">
                <a:ea typeface="Times New Roman"/>
                <a:cs typeface="Times New Roman"/>
              </a:rPr>
              <a:t>c</a:t>
            </a:r>
            <a:r>
              <a:rPr lang="en-US" sz="1700" dirty="0">
                <a:ea typeface="Times New Roman"/>
                <a:cs typeface="Times New Roman"/>
              </a:rPr>
              <a:t>)</a:t>
            </a:r>
            <a:r>
              <a:rPr lang="en-US" sz="1700" dirty="0"/>
              <a:t>←</a:t>
            </a:r>
            <a:r>
              <a:rPr lang="en-US" sz="1700" i="1" dirty="0">
                <a:ea typeface="Times New Roman"/>
                <a:cs typeface="Times New Roman"/>
              </a:rPr>
              <a:t>z</a:t>
            </a:r>
            <a:r>
              <a:rPr lang="en-US" sz="1700" dirty="0">
                <a:ea typeface="Times New Roman"/>
                <a:cs typeface="Times New Roman"/>
              </a:rPr>
              <a:t>,</a:t>
            </a:r>
            <a:r>
              <a:rPr lang="en-US" sz="1700" baseline="-25000" dirty="0">
                <a:ea typeface="Times New Roman"/>
                <a:cs typeface="Times New Roman"/>
              </a:rPr>
              <a:t> </a:t>
            </a:r>
            <a:r>
              <a:rPr lang="en-US" sz="1700" dirty="0">
                <a:ea typeface="Times New Roman"/>
              </a:rPr>
              <a:t>clear</a:t>
            </a:r>
            <a:r>
              <a:rPr lang="en-US" sz="1700" dirty="0">
                <a:ea typeface="Times New Roman"/>
                <a:cs typeface="Times New Roman"/>
              </a:rPr>
              <a:t>(</a:t>
            </a:r>
            <a:r>
              <a:rPr lang="en-US" sz="1700" i="1" dirty="0">
                <a:ea typeface="Times New Roman"/>
                <a:cs typeface="Times New Roman"/>
              </a:rPr>
              <a:t>y</a:t>
            </a:r>
            <a:r>
              <a:rPr lang="en-US" sz="1700" dirty="0">
                <a:ea typeface="Times New Roman"/>
                <a:cs typeface="Times New Roman"/>
              </a:rPr>
              <a:t>)</a:t>
            </a:r>
            <a:r>
              <a:rPr lang="en-US" sz="1700" dirty="0"/>
              <a:t>←</a:t>
            </a:r>
            <a:r>
              <a:rPr lang="en-US" sz="1700" dirty="0">
                <a:ea typeface="Times New Roman"/>
              </a:rPr>
              <a:t>T</a:t>
            </a:r>
            <a:r>
              <a:rPr lang="en-US" sz="1700" dirty="0">
                <a:ea typeface="Times New Roman"/>
                <a:cs typeface="Times New Roman"/>
              </a:rPr>
              <a:t>,</a:t>
            </a:r>
            <a:r>
              <a:rPr lang="en-US" sz="1700" baseline="-25000" dirty="0">
                <a:ea typeface="Times New Roman"/>
                <a:cs typeface="Times New Roman"/>
              </a:rPr>
              <a:t> </a:t>
            </a:r>
            <a:r>
              <a:rPr lang="en-US" sz="1700" dirty="0">
                <a:ea typeface="Times New Roman"/>
              </a:rPr>
              <a:t>clear</a:t>
            </a:r>
            <a:r>
              <a:rPr lang="en-US" sz="1700" dirty="0">
                <a:ea typeface="Times New Roman"/>
                <a:cs typeface="Times New Roman"/>
              </a:rPr>
              <a:t>(</a:t>
            </a:r>
            <a:r>
              <a:rPr lang="en-US" sz="1700" i="1" dirty="0">
                <a:ea typeface="Times New Roman"/>
                <a:cs typeface="Times New Roman"/>
              </a:rPr>
              <a:t>z</a:t>
            </a:r>
            <a:r>
              <a:rPr lang="en-US" sz="1700" dirty="0">
                <a:ea typeface="Times New Roman"/>
                <a:cs typeface="Times New Roman"/>
              </a:rPr>
              <a:t>)</a:t>
            </a:r>
            <a:r>
              <a:rPr lang="en-US" sz="1700" dirty="0"/>
              <a:t>←</a:t>
            </a:r>
            <a:r>
              <a:rPr lang="en-US" sz="1700" dirty="0">
                <a:ea typeface="Times New Roman"/>
              </a:rPr>
              <a:t>F</a:t>
            </a:r>
          </a:p>
          <a:p>
            <a:pPr marL="0" indent="-3175">
              <a:buNone/>
              <a:tabLst>
                <a:tab pos="566738" algn="l"/>
              </a:tabLst>
            </a:pPr>
            <a:r>
              <a:rPr lang="en-US" sz="1700" dirty="0">
                <a:ea typeface="Times New Roman"/>
                <a:cs typeface="Times New Roman"/>
              </a:rPr>
              <a:t>ran(</a:t>
            </a:r>
            <a:r>
              <a:rPr lang="en-US" sz="1700" i="1" dirty="0">
                <a:ea typeface="Times New Roman"/>
                <a:cs typeface="Times New Roman"/>
              </a:rPr>
              <a:t>c</a:t>
            </a:r>
            <a:r>
              <a:rPr lang="en-US" sz="1700" dirty="0">
                <a:ea typeface="Times New Roman"/>
                <a:cs typeface="Times New Roman"/>
              </a:rPr>
              <a:t>) = </a:t>
            </a:r>
            <a:r>
              <a:rPr lang="en-US" sz="1700" i="1" dirty="0">
                <a:ea typeface="Times New Roman"/>
                <a:cs typeface="Times New Roman"/>
              </a:rPr>
              <a:t>Containers</a:t>
            </a:r>
          </a:p>
          <a:p>
            <a:pPr marL="0" indent="-3175">
              <a:buNone/>
              <a:tabLst>
                <a:tab pos="566738" algn="l"/>
              </a:tabLst>
            </a:pPr>
            <a:r>
              <a:rPr lang="en-US" sz="1700" dirty="0">
                <a:ea typeface="Times New Roman"/>
                <a:cs typeface="Times New Roman"/>
              </a:rPr>
              <a:t>ran(</a:t>
            </a:r>
            <a:r>
              <a:rPr lang="en-US" sz="1700" i="1" dirty="0">
                <a:ea typeface="Times New Roman"/>
                <a:cs typeface="Times New Roman"/>
              </a:rPr>
              <a:t>y</a:t>
            </a:r>
            <a:r>
              <a:rPr lang="en-US" sz="1700" dirty="0">
                <a:ea typeface="Times New Roman"/>
                <a:cs typeface="Times New Roman"/>
              </a:rPr>
              <a:t>) = ran(</a:t>
            </a:r>
            <a:r>
              <a:rPr lang="en-US" sz="1700" i="1" dirty="0">
                <a:ea typeface="Times New Roman"/>
                <a:cs typeface="Times New Roman"/>
              </a:rPr>
              <a:t>z</a:t>
            </a:r>
            <a:r>
              <a:rPr lang="en-US" sz="1700" dirty="0">
                <a:ea typeface="Times New Roman"/>
                <a:cs typeface="Times New Roman"/>
              </a:rPr>
              <a:t>) = </a:t>
            </a:r>
            <a:r>
              <a:rPr lang="en-US" sz="1700" i="1" dirty="0">
                <a:ea typeface="Times New Roman"/>
                <a:cs typeface="Times New Roman"/>
              </a:rPr>
              <a:t>Container </a:t>
            </a:r>
            <a:r>
              <a:rPr lang="en-US" sz="1800" dirty="0">
                <a:ea typeface="Times New Roman"/>
                <a:cs typeface="Times New Roman"/>
              </a:rPr>
              <a:t>∪</a:t>
            </a:r>
            <a:r>
              <a:rPr lang="en-US" sz="1700" i="1" dirty="0">
                <a:ea typeface="Times New Roman"/>
                <a:cs typeface="Times New Roman"/>
              </a:rPr>
              <a:t> pallets</a:t>
            </a:r>
            <a:endParaRPr lang="en-US" sz="1700" dirty="0">
              <a:ea typeface="Times New Roman"/>
              <a:cs typeface="Times New Roman"/>
            </a:endParaRPr>
          </a:p>
        </p:txBody>
      </p:sp>
      <p:sp>
        <p:nvSpPr>
          <p:cNvPr id="3" name="Slide Number Placeholder 2">
            <a:extLst>
              <a:ext uri="{FF2B5EF4-FFF2-40B4-BE49-F238E27FC236}">
                <a16:creationId xmlns:a16="http://schemas.microsoft.com/office/drawing/2014/main" id="{290AAD56-7DC7-D24C-B520-87C2F193C33A}"/>
              </a:ext>
            </a:extLst>
          </p:cNvPr>
          <p:cNvSpPr>
            <a:spLocks noGrp="1"/>
          </p:cNvSpPr>
          <p:nvPr>
            <p:ph type="sldNum" sz="quarter" idx="4"/>
          </p:nvPr>
        </p:nvSpPr>
        <p:spPr/>
        <p:txBody>
          <a:bodyPr/>
          <a:lstStyle/>
          <a:p>
            <a:fld id="{67C9959E-8E6B-B04C-9955-EA096F41CA7A}" type="slidenum">
              <a:rPr lang="en-GB" smtClean="0"/>
              <a:t>145</a:t>
            </a:fld>
            <a:endParaRPr lang="en-GB"/>
          </a:p>
        </p:txBody>
      </p:sp>
      <p:sp>
        <p:nvSpPr>
          <p:cNvPr id="80" name="Rectangle 2"/>
          <p:cNvSpPr>
            <a:spLocks noGrp="1" noChangeArrowheads="1"/>
          </p:cNvSpPr>
          <p:nvPr>
            <p:ph type="title" idx="4294967295"/>
          </p:nvPr>
        </p:nvSpPr>
        <p:spPr>
          <a:xfrm>
            <a:off x="0" y="260350"/>
            <a:ext cx="7886700" cy="719138"/>
          </a:xfrm>
        </p:spPr>
        <p:txBody>
          <a:bodyPr>
            <a:normAutofit/>
          </a:bodyPr>
          <a:lstStyle/>
          <a:p>
            <a:pPr eaLnBrk="1" hangingPunct="1"/>
            <a:r>
              <a:rPr lang="en-US" dirty="0"/>
              <a:t>Example</a:t>
            </a:r>
          </a:p>
        </p:txBody>
      </p:sp>
      <p:sp>
        <p:nvSpPr>
          <p:cNvPr id="74" name="Rectangle 3">
            <a:extLst>
              <a:ext uri="{FF2B5EF4-FFF2-40B4-BE49-F238E27FC236}">
                <a16:creationId xmlns:a16="http://schemas.microsoft.com/office/drawing/2014/main" id="{D711440A-AA58-4E48-AFF0-5C1C3C028E38}"/>
              </a:ext>
            </a:extLst>
          </p:cNvPr>
          <p:cNvSpPr>
            <a:spLocks noGrp="1" noChangeArrowheads="1"/>
          </p:cNvSpPr>
          <p:nvPr>
            <p:ph idx="4294967295"/>
          </p:nvPr>
        </p:nvSpPr>
        <p:spPr>
          <a:xfrm>
            <a:off x="0" y="1158875"/>
            <a:ext cx="4070350" cy="1541463"/>
          </a:xfrm>
        </p:spPr>
        <p:txBody>
          <a:bodyPr>
            <a:normAutofit/>
          </a:bodyPr>
          <a:lstStyle/>
          <a:p>
            <a:r>
              <a:rPr lang="en-US" dirty="0"/>
              <a:t>Finish</a:t>
            </a:r>
            <a:r>
              <a:rPr lang="en-US" dirty="0">
                <a:cs typeface="Times New Roman"/>
              </a:rPr>
              <a:t> has two open goals: </a:t>
            </a:r>
            <a:r>
              <a:rPr lang="en-US" dirty="0" err="1">
                <a:cs typeface="Calibri"/>
              </a:rPr>
              <a:t>pos</a:t>
            </a:r>
            <a:r>
              <a:rPr lang="en-US" dirty="0">
                <a:cs typeface="Calibri"/>
              </a:rPr>
              <a:t>(a)=d</a:t>
            </a:r>
            <a:r>
              <a:rPr lang="en-US" dirty="0">
                <a:cs typeface="Times New Roman"/>
              </a:rPr>
              <a:t>, </a:t>
            </a:r>
            <a:r>
              <a:rPr lang="en-US" dirty="0" err="1">
                <a:cs typeface="Calibri"/>
              </a:rPr>
              <a:t>pos</a:t>
            </a:r>
            <a:r>
              <a:rPr lang="en-US" dirty="0">
                <a:cs typeface="Calibri"/>
              </a:rPr>
              <a:t>(b)=c</a:t>
            </a:r>
          </a:p>
        </p:txBody>
      </p:sp>
      <p:sp>
        <p:nvSpPr>
          <p:cNvPr id="20489" name="Rectangle 47"/>
          <p:cNvSpPr>
            <a:spLocks noChangeArrowheads="1"/>
          </p:cNvSpPr>
          <p:nvPr/>
        </p:nvSpPr>
        <p:spPr bwMode="auto">
          <a:xfrm>
            <a:off x="5615908" y="6057384"/>
            <a:ext cx="729512" cy="369332"/>
          </a:xfrm>
          <a:prstGeom prst="rect">
            <a:avLst/>
          </a:prstGeom>
          <a:solidFill>
            <a:schemeClr val="accent1"/>
          </a:solidFill>
          <a:ln w="12700">
            <a:solidFill>
              <a:schemeClr val="tx1"/>
            </a:solidFill>
            <a:miter lim="800000"/>
            <a:headEnd/>
            <a:tailEnd/>
          </a:ln>
        </p:spPr>
        <p:txBody>
          <a:bodyPr wrap="none" anchor="ctr">
            <a:spAutoFit/>
          </a:bodyPr>
          <a:lstStyle/>
          <a:p>
            <a:pPr algn="ctr"/>
            <a:r>
              <a:rPr lang="en-US" dirty="0">
                <a:solidFill>
                  <a:schemeClr val="bg1"/>
                </a:solidFill>
                <a:ea typeface="Calibri"/>
                <a:cs typeface="Calibri"/>
              </a:rPr>
              <a:t>Finish</a:t>
            </a:r>
          </a:p>
        </p:txBody>
      </p:sp>
      <p:cxnSp>
        <p:nvCxnSpPr>
          <p:cNvPr id="20490" name="AutoShape 48"/>
          <p:cNvCxnSpPr>
            <a:cxnSpLocks noChangeShapeType="1"/>
            <a:stCxn id="82" idx="2"/>
            <a:endCxn id="20489" idx="0"/>
          </p:cNvCxnSpPr>
          <p:nvPr/>
        </p:nvCxnSpPr>
        <p:spPr bwMode="auto">
          <a:xfrm rot="16200000" flipH="1">
            <a:off x="4030020" y="4106740"/>
            <a:ext cx="3894938" cy="6350"/>
          </a:xfrm>
          <a:prstGeom prst="curvedConnector3">
            <a:avLst>
              <a:gd name="adj1" fmla="val 50000"/>
            </a:avLst>
          </a:prstGeom>
          <a:noFill/>
          <a:ln w="19050">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82" name="Rectangle 82"/>
          <p:cNvSpPr>
            <a:spLocks noChangeArrowheads="1"/>
          </p:cNvSpPr>
          <p:nvPr/>
        </p:nvSpPr>
        <p:spPr bwMode="auto">
          <a:xfrm>
            <a:off x="5656108" y="1793114"/>
            <a:ext cx="636412"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ea typeface="Calibri"/>
                <a:cs typeface="Calibri"/>
              </a:rPr>
              <a:t>Start</a:t>
            </a:r>
          </a:p>
        </p:txBody>
      </p:sp>
      <p:sp>
        <p:nvSpPr>
          <p:cNvPr id="84" name="Text Box 41"/>
          <p:cNvSpPr txBox="1">
            <a:spLocks noChangeArrowheads="1"/>
          </p:cNvSpPr>
          <p:nvPr/>
        </p:nvSpPr>
        <p:spPr bwMode="auto">
          <a:xfrm>
            <a:off x="4973906" y="5725905"/>
            <a:ext cx="1004752"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err="1">
                <a:latin typeface="+mn-lt"/>
                <a:ea typeface="Calibri"/>
                <a:cs typeface="Calibri"/>
              </a:rPr>
              <a:t>pos</a:t>
            </a:r>
            <a:r>
              <a:rPr lang="en-US" sz="1800" dirty="0">
                <a:latin typeface="+mn-lt"/>
                <a:ea typeface="Calibri"/>
                <a:cs typeface="Calibri"/>
              </a:rPr>
              <a:t>(a)=d</a:t>
            </a:r>
          </a:p>
        </p:txBody>
      </p:sp>
      <p:sp>
        <p:nvSpPr>
          <p:cNvPr id="85" name="Rectangle 103"/>
          <p:cNvSpPr>
            <a:spLocks noChangeArrowheads="1"/>
          </p:cNvSpPr>
          <p:nvPr/>
        </p:nvSpPr>
        <p:spPr bwMode="auto">
          <a:xfrm>
            <a:off x="6013676" y="5709018"/>
            <a:ext cx="1015460"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440" tIns="0" rIns="91440" bIns="0" anchor="ctr">
            <a:spAutoFit/>
          </a:bodyPr>
          <a:lstStyle/>
          <a:p>
            <a:pPr algn="ctr"/>
            <a:r>
              <a:rPr lang="en-US" dirty="0" err="1">
                <a:ea typeface="Calibri"/>
                <a:cs typeface="Calibri"/>
              </a:rPr>
              <a:t>pos</a:t>
            </a:r>
            <a:r>
              <a:rPr lang="en-US" dirty="0">
                <a:ea typeface="Calibri"/>
                <a:cs typeface="Calibri"/>
              </a:rPr>
              <a:t>(b)=c</a:t>
            </a:r>
          </a:p>
        </p:txBody>
      </p:sp>
      <p:sp>
        <p:nvSpPr>
          <p:cNvPr id="76" name="Text Box 7"/>
          <p:cNvSpPr txBox="1">
            <a:spLocks noChangeArrowheads="1"/>
          </p:cNvSpPr>
          <p:nvPr/>
        </p:nvSpPr>
        <p:spPr bwMode="auto">
          <a:xfrm>
            <a:off x="6085086" y="2164595"/>
            <a:ext cx="4575847" cy="830997"/>
          </a:xfrm>
          <a:prstGeom prst="rect">
            <a:avLst/>
          </a:prstGeom>
          <a:noFill/>
          <a:ln>
            <a:noFill/>
          </a:ln>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indent="-342900">
              <a:tabLst>
                <a:tab pos="1143000" algn="l"/>
                <a:tab pos="2286000" algn="l"/>
                <a:tab pos="3429000" algn="l"/>
              </a:tabLst>
            </a:pPr>
            <a:r>
              <a:rPr lang="en-US" sz="1800" dirty="0">
                <a:latin typeface="+mn-lt"/>
                <a:ea typeface="Calibri"/>
                <a:cs typeface="Calibri"/>
              </a:rPr>
              <a:t>clear(p1)=T	clear(p2)=T	clear(p3)=F	clear(p4)=F</a:t>
            </a:r>
            <a:endParaRPr lang="en-US" sz="1800" dirty="0">
              <a:latin typeface="+mn-lt"/>
              <a:ea typeface="Calibri"/>
              <a:cs typeface="Times New Roman" charset="0"/>
            </a:endParaRPr>
          </a:p>
          <a:p>
            <a:pPr indent="-342900">
              <a:tabLst>
                <a:tab pos="1143000" algn="l"/>
                <a:tab pos="2286000" algn="l"/>
                <a:tab pos="3429000" algn="l"/>
              </a:tabLst>
            </a:pPr>
            <a:r>
              <a:rPr lang="en-US" sz="1800" dirty="0">
                <a:latin typeface="+mn-lt"/>
                <a:ea typeface="Calibri"/>
                <a:cs typeface="Calibri"/>
              </a:rPr>
              <a:t>  clear(a)=F	 clear(b)=F  	 clear(c)=T	 clear(d)=T</a:t>
            </a:r>
          </a:p>
          <a:p>
            <a:pPr indent="-342900">
              <a:tabLst>
                <a:tab pos="1143000" algn="l"/>
                <a:tab pos="2286000" algn="l"/>
                <a:tab pos="3429000" algn="l"/>
              </a:tabLst>
            </a:pPr>
            <a:r>
              <a:rPr lang="en-US" sz="1800" dirty="0">
                <a:latin typeface="+mn-lt"/>
                <a:ea typeface="Calibri"/>
                <a:cs typeface="Calibri"/>
              </a:rPr>
              <a:t>   </a:t>
            </a:r>
            <a:r>
              <a:rPr lang="en-US" sz="1800" dirty="0" err="1">
                <a:latin typeface="+mn-lt"/>
                <a:ea typeface="Calibri"/>
                <a:cs typeface="Calibri"/>
              </a:rPr>
              <a:t>pos</a:t>
            </a:r>
            <a:r>
              <a:rPr lang="en-US" sz="1800" dirty="0">
                <a:latin typeface="+mn-lt"/>
                <a:ea typeface="Calibri"/>
                <a:cs typeface="Calibri"/>
              </a:rPr>
              <a:t>(a)=p3	 </a:t>
            </a:r>
            <a:r>
              <a:rPr lang="en-US" sz="1800" baseline="-25000" dirty="0">
                <a:latin typeface="+mn-lt"/>
                <a:ea typeface="Calibri"/>
                <a:cs typeface="Calibri"/>
              </a:rPr>
              <a:t> </a:t>
            </a:r>
            <a:r>
              <a:rPr lang="en-US" sz="1800" dirty="0" err="1">
                <a:latin typeface="+mn-lt"/>
                <a:ea typeface="Calibri"/>
                <a:cs typeface="Calibri"/>
              </a:rPr>
              <a:t>pos</a:t>
            </a:r>
            <a:r>
              <a:rPr lang="en-US" sz="1800" dirty="0">
                <a:latin typeface="+mn-lt"/>
                <a:ea typeface="Calibri"/>
                <a:cs typeface="Calibri"/>
              </a:rPr>
              <a:t>(b)=p4	  </a:t>
            </a:r>
            <a:r>
              <a:rPr lang="en-US" sz="1800" dirty="0" err="1">
                <a:latin typeface="+mn-lt"/>
                <a:ea typeface="Calibri"/>
                <a:cs typeface="Calibri"/>
              </a:rPr>
              <a:t>pos</a:t>
            </a:r>
            <a:r>
              <a:rPr lang="en-US" sz="1800" dirty="0">
                <a:latin typeface="+mn-lt"/>
                <a:ea typeface="Calibri"/>
                <a:cs typeface="Calibri"/>
              </a:rPr>
              <a:t>(c)=b	  </a:t>
            </a:r>
            <a:r>
              <a:rPr lang="en-US" sz="1800" dirty="0" err="1">
                <a:latin typeface="+mn-lt"/>
                <a:ea typeface="Calibri"/>
                <a:cs typeface="Calibri"/>
              </a:rPr>
              <a:t>pos</a:t>
            </a:r>
            <a:r>
              <a:rPr lang="en-US" sz="1800" dirty="0">
                <a:latin typeface="+mn-lt"/>
                <a:ea typeface="Calibri"/>
                <a:cs typeface="Calibri"/>
              </a:rPr>
              <a:t>(d)=a</a:t>
            </a:r>
          </a:p>
        </p:txBody>
      </p:sp>
      <p:sp>
        <p:nvSpPr>
          <p:cNvPr id="78" name="Rectangle 82"/>
          <p:cNvSpPr>
            <a:spLocks noChangeArrowheads="1"/>
          </p:cNvSpPr>
          <p:nvPr/>
        </p:nvSpPr>
        <p:spPr bwMode="auto">
          <a:xfrm>
            <a:off x="5121795" y="2106372"/>
            <a:ext cx="393407" cy="369332"/>
          </a:xfrm>
          <a:prstGeom prst="rect">
            <a:avLst/>
          </a:prstGeom>
          <a:solidFill>
            <a:schemeClr val="bg1"/>
          </a:solidFill>
          <a:ln w="12700">
            <a:noFill/>
            <a:miter lim="800000"/>
            <a:headEnd/>
            <a:tailEnd/>
          </a:ln>
        </p:spPr>
        <p:txBody>
          <a:bodyPr wrap="none" lIns="91440" tIns="45720" rIns="91440" bIns="45720" anchor="ctr">
            <a:spAutoFit/>
          </a:bodyPr>
          <a:lstStyle/>
          <a:p>
            <a:pPr algn="ctr"/>
            <a:r>
              <a:rPr lang="en-US" dirty="0">
                <a:ea typeface="Calibri"/>
                <a:cs typeface="Calibri"/>
              </a:rPr>
              <a:t>    </a:t>
            </a:r>
          </a:p>
        </p:txBody>
      </p:sp>
      <p:sp>
        <p:nvSpPr>
          <p:cNvPr id="79" name="Rectangle 78">
            <a:extLst>
              <a:ext uri="{FF2B5EF4-FFF2-40B4-BE49-F238E27FC236}">
                <a16:creationId xmlns:a16="http://schemas.microsoft.com/office/drawing/2014/main" id="{4B87992C-205B-3846-BBB4-CD07268579A3}"/>
              </a:ext>
            </a:extLst>
          </p:cNvPr>
          <p:cNvSpPr/>
          <p:nvPr/>
        </p:nvSpPr>
        <p:spPr>
          <a:xfrm>
            <a:off x="277822" y="2535682"/>
            <a:ext cx="4105517" cy="2031325"/>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a:tabLst>
                <a:tab pos="354013" algn="l"/>
              </a:tabLst>
            </a:pPr>
            <a:r>
              <a:rPr lang="en-US" sz="1400" b="1" dirty="0">
                <a:latin typeface="Courier New" panose="02070309020205020404" pitchFamily="49" charset="0"/>
                <a:cs typeface="Courier New" panose="02070309020205020404" pitchFamily="49" charset="0"/>
              </a:rPr>
              <a:t>loop</a:t>
            </a:r>
          </a:p>
          <a:p>
            <a:pPr>
              <a:tabLst>
                <a:tab pos="354013" algn="l"/>
                <a:tab pos="709613"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if</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Flaws</a:t>
            </a:r>
            <a:r>
              <a:rPr lang="en-US" sz="1400" dirty="0">
                <a:latin typeface="Courier New" panose="02070309020205020404" pitchFamily="49" charset="0"/>
                <a:cs typeface="Courier New" panose="02070309020205020404" pitchFamily="49" charset="0"/>
              </a:rPr>
              <a:t>(𝜋) = ∅ </a:t>
            </a:r>
            <a:r>
              <a:rPr lang="en-US" sz="1400" b="1" dirty="0">
                <a:latin typeface="Courier New" panose="02070309020205020404" pitchFamily="49" charset="0"/>
                <a:cs typeface="Courier New" panose="02070309020205020404" pitchFamily="49" charset="0"/>
              </a:rPr>
              <a:t>then</a:t>
            </a:r>
          </a:p>
          <a:p>
            <a:pPr>
              <a:tabLst>
                <a:tab pos="354013" algn="l"/>
                <a:tab pos="709613" algn="l"/>
                <a:tab pos="1065213"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return</a:t>
            </a:r>
            <a:r>
              <a:rPr lang="en-US" sz="1400" dirty="0">
                <a:latin typeface="Courier New" panose="02070309020205020404" pitchFamily="49" charset="0"/>
                <a:cs typeface="Courier New" panose="02070309020205020404" pitchFamily="49" charset="0"/>
              </a:rPr>
              <a:t> 𝜋</a:t>
            </a:r>
          </a:p>
          <a:p>
            <a:pPr>
              <a:tabLst>
                <a:tab pos="354013" algn="l"/>
                <a:tab pos="709613" algn="l"/>
                <a:tab pos="1065213" algn="l"/>
              </a:tabLst>
            </a:pPr>
            <a:r>
              <a:rPr lang="en-US" sz="1400" dirty="0">
                <a:latin typeface="Courier New" panose="02070309020205020404" pitchFamily="49" charset="0"/>
                <a:cs typeface="Courier New" panose="02070309020205020404" pitchFamily="49" charset="0"/>
              </a:rPr>
              <a:t>	arbitrarily select </a:t>
            </a:r>
            <a:r>
              <a:rPr lang="en-US" sz="1400" i="1" dirty="0">
                <a:latin typeface="Courier New" panose="02070309020205020404" pitchFamily="49" charset="0"/>
                <a:cs typeface="Courier New" panose="02070309020205020404" pitchFamily="49" charset="0"/>
              </a:rPr>
              <a:t>f</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 Flaws</a:t>
            </a:r>
            <a:r>
              <a:rPr lang="en-US" sz="1400" dirty="0">
                <a:latin typeface="Courier New" panose="02070309020205020404" pitchFamily="49" charset="0"/>
                <a:cs typeface="Courier New" panose="02070309020205020404" pitchFamily="49" charset="0"/>
              </a:rPr>
              <a:t>(π)</a:t>
            </a:r>
          </a:p>
          <a:p>
            <a:pPr>
              <a:tabLst>
                <a:tab pos="354013" algn="l"/>
                <a:tab pos="709613" algn="l"/>
                <a:tab pos="1065213"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R</a:t>
            </a:r>
            <a:r>
              <a:rPr lang="en-US" sz="1400" dirty="0">
                <a:latin typeface="Courier New" panose="02070309020205020404" pitchFamily="49" charset="0"/>
                <a:cs typeface="Courier New" panose="02070309020205020404" pitchFamily="49" charset="0"/>
              </a:rPr>
              <a:t> ←{all feasible resolvers for </a:t>
            </a:r>
            <a:r>
              <a:rPr lang="en-US" sz="1400" i="1" dirty="0">
                <a:latin typeface="Courier New" panose="02070309020205020404" pitchFamily="49" charset="0"/>
                <a:cs typeface="Courier New" panose="02070309020205020404" pitchFamily="49" charset="0"/>
              </a:rPr>
              <a:t>f</a:t>
            </a:r>
            <a:r>
              <a:rPr lang="en-US" sz="1400" dirty="0">
                <a:latin typeface="Courier New" panose="02070309020205020404" pitchFamily="49" charset="0"/>
                <a:cs typeface="Courier New" panose="02070309020205020404" pitchFamily="49" charset="0"/>
              </a:rPr>
              <a:t>} </a:t>
            </a:r>
          </a:p>
          <a:p>
            <a:pPr>
              <a:tabLst>
                <a:tab pos="354013" algn="l"/>
                <a:tab pos="709613" algn="l"/>
                <a:tab pos="1065213"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if</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R</a:t>
            </a:r>
            <a:r>
              <a:rPr lang="en-US" sz="1400" dirty="0">
                <a:latin typeface="Courier New" panose="02070309020205020404" pitchFamily="49" charset="0"/>
                <a:cs typeface="Courier New" panose="02070309020205020404" pitchFamily="49" charset="0"/>
              </a:rPr>
              <a:t> = ∅ </a:t>
            </a:r>
            <a:r>
              <a:rPr lang="en-US" sz="1400" b="1" dirty="0">
                <a:latin typeface="Courier New" panose="02070309020205020404" pitchFamily="49" charset="0"/>
                <a:cs typeface="Courier New" panose="02070309020205020404" pitchFamily="49" charset="0"/>
              </a:rPr>
              <a:t>then</a:t>
            </a:r>
            <a:r>
              <a:rPr lang="en-US" sz="1400" dirty="0">
                <a:latin typeface="Courier New" panose="02070309020205020404" pitchFamily="49" charset="0"/>
                <a:cs typeface="Courier New" panose="02070309020205020404" pitchFamily="49" charset="0"/>
              </a:rPr>
              <a:t> </a:t>
            </a:r>
          </a:p>
          <a:p>
            <a:pPr>
              <a:tabLst>
                <a:tab pos="354013" algn="l"/>
                <a:tab pos="709613" algn="l"/>
                <a:tab pos="1065213"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return</a:t>
            </a:r>
            <a:r>
              <a:rPr lang="en-US" sz="1400" dirty="0">
                <a:latin typeface="Courier New" panose="02070309020205020404" pitchFamily="49" charset="0"/>
                <a:cs typeface="Courier New" panose="02070309020205020404" pitchFamily="49" charset="0"/>
              </a:rPr>
              <a:t> failure</a:t>
            </a:r>
          </a:p>
          <a:p>
            <a:pPr>
              <a:tabLst>
                <a:tab pos="354013" algn="l"/>
                <a:tab pos="709613" algn="l"/>
                <a:tab pos="1065213" algn="l"/>
              </a:tabLst>
            </a:pPr>
            <a:r>
              <a:rPr lang="en-US" sz="1400" dirty="0">
                <a:latin typeface="Courier New" panose="02070309020205020404" pitchFamily="49" charset="0"/>
                <a:cs typeface="Courier New" panose="02070309020205020404" pitchFamily="49" charset="0"/>
              </a:rPr>
              <a:t>	</a:t>
            </a:r>
            <a:r>
              <a:rPr lang="en-US" sz="1400" dirty="0" err="1">
                <a:latin typeface="Courier New" panose="02070309020205020404" pitchFamily="49" charset="0"/>
                <a:cs typeface="Courier New" panose="02070309020205020404" pitchFamily="49" charset="0"/>
              </a:rPr>
              <a:t>nondeterministically</a:t>
            </a:r>
            <a:r>
              <a:rPr lang="en-US" sz="1400" dirty="0">
                <a:latin typeface="Courier New" panose="02070309020205020404" pitchFamily="49" charset="0"/>
                <a:cs typeface="Courier New" panose="02070309020205020404" pitchFamily="49" charset="0"/>
              </a:rPr>
              <a:t> choose 𝜌 ∈ </a:t>
            </a:r>
            <a:r>
              <a:rPr lang="en-US" sz="1400" i="1" dirty="0">
                <a:latin typeface="Courier New" panose="02070309020205020404" pitchFamily="49" charset="0"/>
                <a:cs typeface="Courier New" panose="02070309020205020404" pitchFamily="49" charset="0"/>
              </a:rPr>
              <a:t>R</a:t>
            </a:r>
            <a:endParaRPr lang="en-US" sz="1400" dirty="0">
              <a:latin typeface="Courier New" panose="02070309020205020404" pitchFamily="49" charset="0"/>
              <a:cs typeface="Courier New" panose="02070309020205020404" pitchFamily="49" charset="0"/>
            </a:endParaRPr>
          </a:p>
          <a:p>
            <a:pPr>
              <a:tabLst>
                <a:tab pos="354013" algn="l"/>
                <a:tab pos="709613" algn="l"/>
                <a:tab pos="1065213" algn="l"/>
                <a:tab pos="3640138" algn="l"/>
              </a:tabLst>
            </a:pPr>
            <a:r>
              <a:rPr lang="en-US" sz="1400" dirty="0">
                <a:latin typeface="Courier New" panose="02070309020205020404" pitchFamily="49" charset="0"/>
                <a:cs typeface="Courier New" panose="02070309020205020404" pitchFamily="49" charset="0"/>
              </a:rPr>
              <a:t>	 𝜋 ← </a:t>
            </a:r>
            <a:r>
              <a:rPr lang="en-US" sz="1400" i="1" dirty="0" err="1">
                <a:latin typeface="Courier New" panose="02070309020205020404" pitchFamily="49" charset="0"/>
                <a:cs typeface="Courier New" panose="02070309020205020404" pitchFamily="49" charset="0"/>
              </a:rPr>
              <a:t>ρ</a:t>
            </a:r>
            <a:r>
              <a:rPr lang="en-US" sz="1400" dirty="0">
                <a:latin typeface="Courier New" panose="02070309020205020404" pitchFamily="49" charset="0"/>
                <a:cs typeface="Courier New" panose="02070309020205020404" pitchFamily="49" charset="0"/>
              </a:rPr>
              <a:t>(𝜋)</a:t>
            </a:r>
          </a:p>
        </p:txBody>
      </p:sp>
      <p:grpSp>
        <p:nvGrpSpPr>
          <p:cNvPr id="83" name="Group 82">
            <a:extLst>
              <a:ext uri="{FF2B5EF4-FFF2-40B4-BE49-F238E27FC236}">
                <a16:creationId xmlns:a16="http://schemas.microsoft.com/office/drawing/2014/main" id="{30DCD555-1532-C849-9DD7-42389F78E79C}"/>
              </a:ext>
            </a:extLst>
          </p:cNvPr>
          <p:cNvGrpSpPr/>
          <p:nvPr/>
        </p:nvGrpSpPr>
        <p:grpSpPr>
          <a:xfrm>
            <a:off x="7649133" y="188058"/>
            <a:ext cx="2688818" cy="1950735"/>
            <a:chOff x="6181533" y="221558"/>
            <a:chExt cx="2688818" cy="1950735"/>
          </a:xfrm>
        </p:grpSpPr>
        <p:sp>
          <p:nvSpPr>
            <p:cNvPr id="86" name="Line 853">
              <a:extLst>
                <a:ext uri="{FF2B5EF4-FFF2-40B4-BE49-F238E27FC236}">
                  <a16:creationId xmlns:a16="http://schemas.microsoft.com/office/drawing/2014/main" id="{84B5936F-4088-F846-B614-29B2FDB65ED9}"/>
                </a:ext>
              </a:extLst>
            </p:cNvPr>
            <p:cNvSpPr>
              <a:spLocks noChangeShapeType="1"/>
            </p:cNvSpPr>
            <p:nvPr/>
          </p:nvSpPr>
          <p:spPr bwMode="auto">
            <a:xfrm flipV="1">
              <a:off x="6181533" y="2166235"/>
              <a:ext cx="1984248" cy="6058"/>
            </a:xfrm>
            <a:prstGeom prst="line">
              <a:avLst/>
            </a:prstGeom>
            <a:noFill/>
            <a:ln w="9525">
              <a:solidFill>
                <a:schemeClr val="tx1"/>
              </a:solidFill>
              <a:round/>
              <a:headEnd/>
              <a:tailEnd/>
            </a:ln>
            <a:scene3d>
              <a:camera prst="legacyObliqueTopRight">
                <a:rot lat="300000" lon="0" rev="0"/>
              </a:camera>
              <a:lightRig rig="legacyFlat3" dir="l"/>
            </a:scene3d>
            <a:sp3d extrusionH="2667000" prstMaterial="legacyPlastic">
              <a:bevelT w="13500" h="13500" prst="angle"/>
              <a:bevelB w="13500" h="13500" prst="angle"/>
              <a:extrusionClr>
                <a:srgbClr val="EBE6DB"/>
              </a:extrusionClr>
            </a:sp3d>
            <a:extLst>
              <a:ext uri="{909E8E84-426E-40dd-AFC4-6F175D3DCCD1}">
                <a14:hiddenFill xmlns="" xmlns:a14="http://schemas.microsoft.com/office/drawing/2010/main">
                  <a:noFill/>
                </a14:hiddenFill>
              </a:ext>
            </a:extLst>
          </p:spPr>
          <p:txBody>
            <a:bodyPr wrap="none" anchor="ctr">
              <a:flatTx/>
            </a:bodyPr>
            <a:lstStyle/>
            <a:p>
              <a:endParaRPr lang="en-US" dirty="0">
                <a:ea typeface="Calibri"/>
                <a:cs typeface="Calibri"/>
              </a:endParaRPr>
            </a:p>
          </p:txBody>
        </p:sp>
        <p:sp>
          <p:nvSpPr>
            <p:cNvPr id="87" name="Freeform 830">
              <a:extLst>
                <a:ext uri="{FF2B5EF4-FFF2-40B4-BE49-F238E27FC236}">
                  <a16:creationId xmlns:a16="http://schemas.microsoft.com/office/drawing/2014/main" id="{E5ED7683-3CD0-DF44-9880-9665568961AF}"/>
                </a:ext>
              </a:extLst>
            </p:cNvPr>
            <p:cNvSpPr>
              <a:spLocks noChangeAspect="1"/>
            </p:cNvSpPr>
            <p:nvPr/>
          </p:nvSpPr>
          <p:spPr bwMode="auto">
            <a:xfrm>
              <a:off x="7054100" y="1099597"/>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ea typeface="Calibri"/>
                  <a:cs typeface="Calibri"/>
                </a:rPr>
              </a:br>
              <a:br>
                <a:rPr lang="en-US" baseline="30000" dirty="0">
                  <a:ea typeface="Calibri"/>
                  <a:cs typeface="Calibri"/>
                </a:rPr>
              </a:br>
              <a:r>
                <a:rPr lang="en-US" dirty="0">
                  <a:ea typeface="Calibri"/>
                  <a:cs typeface="Calibri"/>
                </a:rPr>
                <a:t>  p3</a:t>
              </a:r>
            </a:p>
          </p:txBody>
        </p:sp>
        <p:sp>
          <p:nvSpPr>
            <p:cNvPr id="88" name="Freeform 830">
              <a:extLst>
                <a:ext uri="{FF2B5EF4-FFF2-40B4-BE49-F238E27FC236}">
                  <a16:creationId xmlns:a16="http://schemas.microsoft.com/office/drawing/2014/main" id="{08A3D821-2CDF-8347-94B4-CA3354637288}"/>
                </a:ext>
              </a:extLst>
            </p:cNvPr>
            <p:cNvSpPr>
              <a:spLocks noChangeAspect="1"/>
            </p:cNvSpPr>
            <p:nvPr/>
          </p:nvSpPr>
          <p:spPr bwMode="auto">
            <a:xfrm>
              <a:off x="6649449" y="1674638"/>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ea typeface="Calibri"/>
                  <a:cs typeface="Calibri"/>
                </a:rPr>
              </a:br>
              <a:br>
                <a:rPr lang="en-US" baseline="30000" dirty="0">
                  <a:ea typeface="Calibri"/>
                  <a:cs typeface="Calibri"/>
                </a:rPr>
              </a:br>
              <a:r>
                <a:rPr lang="en-US" dirty="0">
                  <a:ea typeface="Calibri"/>
                  <a:cs typeface="Calibri"/>
                </a:rPr>
                <a:t>  p1</a:t>
              </a:r>
            </a:p>
          </p:txBody>
        </p:sp>
        <p:sp>
          <p:nvSpPr>
            <p:cNvPr id="89" name="Freeform 830">
              <a:extLst>
                <a:ext uri="{FF2B5EF4-FFF2-40B4-BE49-F238E27FC236}">
                  <a16:creationId xmlns:a16="http://schemas.microsoft.com/office/drawing/2014/main" id="{3F33688D-34FA-C047-B67D-F5C9A0D0E3C5}"/>
                </a:ext>
              </a:extLst>
            </p:cNvPr>
            <p:cNvSpPr>
              <a:spLocks noChangeAspect="1"/>
            </p:cNvSpPr>
            <p:nvPr/>
          </p:nvSpPr>
          <p:spPr bwMode="auto">
            <a:xfrm>
              <a:off x="7595015" y="1674638"/>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ea typeface="Calibri"/>
                  <a:cs typeface="Calibri"/>
                </a:rPr>
              </a:br>
              <a:br>
                <a:rPr lang="en-US" baseline="30000" dirty="0">
                  <a:ea typeface="Calibri"/>
                  <a:cs typeface="Calibri"/>
                </a:rPr>
              </a:br>
              <a:r>
                <a:rPr lang="en-US" dirty="0">
                  <a:ea typeface="Calibri"/>
                  <a:cs typeface="Calibri"/>
                </a:rPr>
                <a:t>  p2</a:t>
              </a:r>
            </a:p>
          </p:txBody>
        </p:sp>
        <p:grpSp>
          <p:nvGrpSpPr>
            <p:cNvPr id="90" name="Group 872">
              <a:extLst>
                <a:ext uri="{FF2B5EF4-FFF2-40B4-BE49-F238E27FC236}">
                  <a16:creationId xmlns:a16="http://schemas.microsoft.com/office/drawing/2014/main" id="{4090C79F-A94F-304D-A4BF-FA3DA0CB49D5}"/>
                </a:ext>
              </a:extLst>
            </p:cNvPr>
            <p:cNvGrpSpPr>
              <a:grpSpLocks noChangeAspect="1"/>
            </p:cNvGrpSpPr>
            <p:nvPr/>
          </p:nvGrpSpPr>
          <p:grpSpPr bwMode="auto">
            <a:xfrm>
              <a:off x="7141600" y="854344"/>
              <a:ext cx="651502" cy="416243"/>
              <a:chOff x="331" y="406"/>
              <a:chExt cx="288" cy="144"/>
            </a:xfrm>
          </p:grpSpPr>
          <p:sp>
            <p:nvSpPr>
              <p:cNvPr id="121" name="Rectangle 873">
                <a:extLst>
                  <a:ext uri="{FF2B5EF4-FFF2-40B4-BE49-F238E27FC236}">
                    <a16:creationId xmlns:a16="http://schemas.microsoft.com/office/drawing/2014/main" id="{5D4D4297-4012-7441-880D-34F37C6EDADC}"/>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ea typeface="Calibri"/>
                    <a:cs typeface="Calibri"/>
                  </a:rPr>
                  <a:t>a</a:t>
                </a:r>
              </a:p>
            </p:txBody>
          </p:sp>
          <p:sp>
            <p:nvSpPr>
              <p:cNvPr id="122" name="Freeform 874">
                <a:extLst>
                  <a:ext uri="{FF2B5EF4-FFF2-40B4-BE49-F238E27FC236}">
                    <a16:creationId xmlns:a16="http://schemas.microsoft.com/office/drawing/2014/main" id="{07F09E53-F941-2546-B407-A1D1DEEB059F}"/>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123" name="Freeform 875">
                <a:extLst>
                  <a:ext uri="{FF2B5EF4-FFF2-40B4-BE49-F238E27FC236}">
                    <a16:creationId xmlns:a16="http://schemas.microsoft.com/office/drawing/2014/main" id="{035017D4-8FE1-7743-8328-8A782B6A4E51}"/>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124" name="Rectangle 876">
                <a:extLst>
                  <a:ext uri="{FF2B5EF4-FFF2-40B4-BE49-F238E27FC236}">
                    <a16:creationId xmlns:a16="http://schemas.microsoft.com/office/drawing/2014/main" id="{E863FD25-00C9-F042-9CDE-1D550E29E4DD}"/>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ea typeface="Calibri"/>
                  <a:cs typeface="Calibri"/>
                </a:endParaRPr>
              </a:p>
            </p:txBody>
          </p:sp>
        </p:grpSp>
        <p:grpSp>
          <p:nvGrpSpPr>
            <p:cNvPr id="91" name="Group 872">
              <a:extLst>
                <a:ext uri="{FF2B5EF4-FFF2-40B4-BE49-F238E27FC236}">
                  <a16:creationId xmlns:a16="http://schemas.microsoft.com/office/drawing/2014/main" id="{4A5C43A3-6E3A-ED4C-9A7B-A65698ED2F16}"/>
                </a:ext>
              </a:extLst>
            </p:cNvPr>
            <p:cNvGrpSpPr>
              <a:grpSpLocks noChangeAspect="1"/>
            </p:cNvGrpSpPr>
            <p:nvPr/>
          </p:nvGrpSpPr>
          <p:grpSpPr bwMode="auto">
            <a:xfrm>
              <a:off x="7137848" y="579909"/>
              <a:ext cx="651502" cy="416243"/>
              <a:chOff x="331" y="406"/>
              <a:chExt cx="288" cy="144"/>
            </a:xfrm>
          </p:grpSpPr>
          <p:sp>
            <p:nvSpPr>
              <p:cNvPr id="117" name="Rectangle 873">
                <a:extLst>
                  <a:ext uri="{FF2B5EF4-FFF2-40B4-BE49-F238E27FC236}">
                    <a16:creationId xmlns:a16="http://schemas.microsoft.com/office/drawing/2014/main" id="{DD48494B-EC87-6F4D-A050-DD8D063BB121}"/>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ea typeface="Calibri"/>
                    <a:cs typeface="Calibri"/>
                  </a:rPr>
                  <a:t>d</a:t>
                </a:r>
              </a:p>
            </p:txBody>
          </p:sp>
          <p:sp>
            <p:nvSpPr>
              <p:cNvPr id="118" name="Freeform 874">
                <a:extLst>
                  <a:ext uri="{FF2B5EF4-FFF2-40B4-BE49-F238E27FC236}">
                    <a16:creationId xmlns:a16="http://schemas.microsoft.com/office/drawing/2014/main" id="{A1697502-DE74-614A-BABF-0F4DE6E933B6}"/>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119" name="Freeform 875">
                <a:extLst>
                  <a:ext uri="{FF2B5EF4-FFF2-40B4-BE49-F238E27FC236}">
                    <a16:creationId xmlns:a16="http://schemas.microsoft.com/office/drawing/2014/main" id="{42D0F15F-19FE-FB44-8BBC-ABFF9CCBF8C5}"/>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120" name="Rectangle 876">
                <a:extLst>
                  <a:ext uri="{FF2B5EF4-FFF2-40B4-BE49-F238E27FC236}">
                    <a16:creationId xmlns:a16="http://schemas.microsoft.com/office/drawing/2014/main" id="{060BD254-47DA-8B4B-9902-673EB749491D}"/>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ea typeface="Calibri"/>
                  <a:cs typeface="Calibri"/>
                </a:endParaRPr>
              </a:p>
            </p:txBody>
          </p:sp>
        </p:grpSp>
        <p:sp>
          <p:nvSpPr>
            <p:cNvPr id="92" name="Freeform 830">
              <a:extLst>
                <a:ext uri="{FF2B5EF4-FFF2-40B4-BE49-F238E27FC236}">
                  <a16:creationId xmlns:a16="http://schemas.microsoft.com/office/drawing/2014/main" id="{9F655843-FE1E-8A45-BD38-24A748D39089}"/>
                </a:ext>
              </a:extLst>
            </p:cNvPr>
            <p:cNvSpPr>
              <a:spLocks noChangeAspect="1"/>
            </p:cNvSpPr>
            <p:nvPr/>
          </p:nvSpPr>
          <p:spPr bwMode="auto">
            <a:xfrm>
              <a:off x="8045349" y="1098168"/>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ea typeface="Calibri"/>
                  <a:cs typeface="Calibri"/>
                </a:rPr>
              </a:br>
              <a:br>
                <a:rPr lang="en-US" baseline="30000" dirty="0">
                  <a:ea typeface="Calibri"/>
                  <a:cs typeface="Calibri"/>
                </a:rPr>
              </a:br>
              <a:r>
                <a:rPr lang="en-US" dirty="0">
                  <a:ea typeface="Calibri"/>
                  <a:cs typeface="Calibri"/>
                </a:rPr>
                <a:t>  p4</a:t>
              </a:r>
            </a:p>
          </p:txBody>
        </p:sp>
        <p:grpSp>
          <p:nvGrpSpPr>
            <p:cNvPr id="93" name="Group 872">
              <a:extLst>
                <a:ext uri="{FF2B5EF4-FFF2-40B4-BE49-F238E27FC236}">
                  <a16:creationId xmlns:a16="http://schemas.microsoft.com/office/drawing/2014/main" id="{C39F06C8-6846-4E4D-9E26-96028EB8944E}"/>
                </a:ext>
              </a:extLst>
            </p:cNvPr>
            <p:cNvGrpSpPr>
              <a:grpSpLocks noChangeAspect="1"/>
            </p:cNvGrpSpPr>
            <p:nvPr/>
          </p:nvGrpSpPr>
          <p:grpSpPr bwMode="auto">
            <a:xfrm>
              <a:off x="8119863" y="872355"/>
              <a:ext cx="651502" cy="416243"/>
              <a:chOff x="331" y="406"/>
              <a:chExt cx="288" cy="144"/>
            </a:xfrm>
          </p:grpSpPr>
          <p:sp>
            <p:nvSpPr>
              <p:cNvPr id="113" name="Rectangle 873">
                <a:extLst>
                  <a:ext uri="{FF2B5EF4-FFF2-40B4-BE49-F238E27FC236}">
                    <a16:creationId xmlns:a16="http://schemas.microsoft.com/office/drawing/2014/main" id="{B48C9972-78CA-0844-ACF2-BB3A86EBD938}"/>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ea typeface="Calibri"/>
                    <a:cs typeface="Calibri"/>
                  </a:rPr>
                  <a:t>b</a:t>
                </a:r>
              </a:p>
            </p:txBody>
          </p:sp>
          <p:sp>
            <p:nvSpPr>
              <p:cNvPr id="114" name="Freeform 874">
                <a:extLst>
                  <a:ext uri="{FF2B5EF4-FFF2-40B4-BE49-F238E27FC236}">
                    <a16:creationId xmlns:a16="http://schemas.microsoft.com/office/drawing/2014/main" id="{F6B3CCE6-7122-D446-B7A7-DACC7852EA37}"/>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115" name="Freeform 875">
                <a:extLst>
                  <a:ext uri="{FF2B5EF4-FFF2-40B4-BE49-F238E27FC236}">
                    <a16:creationId xmlns:a16="http://schemas.microsoft.com/office/drawing/2014/main" id="{D1D728F2-AB3C-234E-B92A-EC54068F61B8}"/>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116" name="Rectangle 876">
                <a:extLst>
                  <a:ext uri="{FF2B5EF4-FFF2-40B4-BE49-F238E27FC236}">
                    <a16:creationId xmlns:a16="http://schemas.microsoft.com/office/drawing/2014/main" id="{3CC945E0-3C7E-E243-90CF-72BDF90E7D06}"/>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ea typeface="Calibri"/>
                  <a:cs typeface="Calibri"/>
                </a:endParaRPr>
              </a:p>
            </p:txBody>
          </p:sp>
        </p:grpSp>
        <p:grpSp>
          <p:nvGrpSpPr>
            <p:cNvPr id="94" name="Group 872">
              <a:extLst>
                <a:ext uri="{FF2B5EF4-FFF2-40B4-BE49-F238E27FC236}">
                  <a16:creationId xmlns:a16="http://schemas.microsoft.com/office/drawing/2014/main" id="{7EA0963B-AF0E-9746-BF39-9E242B7DF473}"/>
                </a:ext>
              </a:extLst>
            </p:cNvPr>
            <p:cNvGrpSpPr>
              <a:grpSpLocks noChangeAspect="1"/>
            </p:cNvGrpSpPr>
            <p:nvPr/>
          </p:nvGrpSpPr>
          <p:grpSpPr bwMode="auto">
            <a:xfrm>
              <a:off x="8116832" y="598923"/>
              <a:ext cx="651502" cy="416243"/>
              <a:chOff x="331" y="406"/>
              <a:chExt cx="288" cy="144"/>
            </a:xfrm>
          </p:grpSpPr>
          <p:sp>
            <p:nvSpPr>
              <p:cNvPr id="109" name="Rectangle 873">
                <a:extLst>
                  <a:ext uri="{FF2B5EF4-FFF2-40B4-BE49-F238E27FC236}">
                    <a16:creationId xmlns:a16="http://schemas.microsoft.com/office/drawing/2014/main" id="{131A386C-469A-BB47-9596-D51E2D38B43A}"/>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ea typeface="Calibri"/>
                    <a:cs typeface="Calibri"/>
                  </a:rPr>
                  <a:t>c</a:t>
                </a:r>
              </a:p>
            </p:txBody>
          </p:sp>
          <p:sp>
            <p:nvSpPr>
              <p:cNvPr id="110" name="Freeform 874">
                <a:extLst>
                  <a:ext uri="{FF2B5EF4-FFF2-40B4-BE49-F238E27FC236}">
                    <a16:creationId xmlns:a16="http://schemas.microsoft.com/office/drawing/2014/main" id="{CDF3EBF0-7B0E-2748-97D7-9B75A1CD7CA3}"/>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111" name="Freeform 875">
                <a:extLst>
                  <a:ext uri="{FF2B5EF4-FFF2-40B4-BE49-F238E27FC236}">
                    <a16:creationId xmlns:a16="http://schemas.microsoft.com/office/drawing/2014/main" id="{42F99D43-AD10-5C47-A8BA-7BBD9286B604}"/>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112" name="Rectangle 876">
                <a:extLst>
                  <a:ext uri="{FF2B5EF4-FFF2-40B4-BE49-F238E27FC236}">
                    <a16:creationId xmlns:a16="http://schemas.microsoft.com/office/drawing/2014/main" id="{FF0AFC69-BC01-CF41-9C06-D22009959989}"/>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ea typeface="Calibri"/>
                  <a:cs typeface="Calibri"/>
                </a:endParaRPr>
              </a:p>
            </p:txBody>
          </p:sp>
        </p:grpSp>
        <p:grpSp>
          <p:nvGrpSpPr>
            <p:cNvPr id="95" name="Group 94">
              <a:extLst>
                <a:ext uri="{FF2B5EF4-FFF2-40B4-BE49-F238E27FC236}">
                  <a16:creationId xmlns:a16="http://schemas.microsoft.com/office/drawing/2014/main" id="{E7052F09-B371-344C-A859-85200B511BD9}"/>
                </a:ext>
              </a:extLst>
            </p:cNvPr>
            <p:cNvGrpSpPr/>
            <p:nvPr/>
          </p:nvGrpSpPr>
          <p:grpSpPr>
            <a:xfrm>
              <a:off x="7127889" y="221558"/>
              <a:ext cx="1219200" cy="1278997"/>
              <a:chOff x="3017318" y="1024881"/>
              <a:chExt cx="1219200" cy="1278997"/>
            </a:xfrm>
          </p:grpSpPr>
          <p:grpSp>
            <p:nvGrpSpPr>
              <p:cNvPr id="96" name="Group 95">
                <a:extLst>
                  <a:ext uri="{FF2B5EF4-FFF2-40B4-BE49-F238E27FC236}">
                    <a16:creationId xmlns:a16="http://schemas.microsoft.com/office/drawing/2014/main" id="{D647BFA0-15B3-8F43-A839-C6E1238E1D50}"/>
                  </a:ext>
                </a:extLst>
              </p:cNvPr>
              <p:cNvGrpSpPr/>
              <p:nvPr/>
            </p:nvGrpSpPr>
            <p:grpSpPr>
              <a:xfrm>
                <a:off x="3636432" y="1147233"/>
                <a:ext cx="88096" cy="1156645"/>
                <a:chOff x="3636432" y="1147233"/>
                <a:chExt cx="88096" cy="1156645"/>
              </a:xfrm>
            </p:grpSpPr>
            <p:sp>
              <p:nvSpPr>
                <p:cNvPr id="105" name="Oval 878">
                  <a:extLst>
                    <a:ext uri="{FF2B5EF4-FFF2-40B4-BE49-F238E27FC236}">
                      <a16:creationId xmlns:a16="http://schemas.microsoft.com/office/drawing/2014/main" id="{3DB3D91A-3880-D849-B0EF-19456CBDB367}"/>
                    </a:ext>
                  </a:extLst>
                </p:cNvPr>
                <p:cNvSpPr>
                  <a:spLocks noChangeAspect="1" noChangeArrowheads="1"/>
                </p:cNvSpPr>
                <p:nvPr/>
              </p:nvSpPr>
              <p:spPr bwMode="auto">
                <a:xfrm>
                  <a:off x="3639810" y="2256032"/>
                  <a:ext cx="84718" cy="47846"/>
                </a:xfrm>
                <a:prstGeom prst="ellipse">
                  <a:avLst/>
                </a:prstGeom>
                <a:solidFill>
                  <a:srgbClr val="99DDFF"/>
                </a:solidFill>
                <a:ln w="9525">
                  <a:solidFill>
                    <a:schemeClr val="tx1"/>
                  </a:solidFill>
                  <a:round/>
                  <a:headEnd/>
                  <a:tailEnd/>
                </a:ln>
              </p:spPr>
              <p:txBody>
                <a:bodyPr wrap="none" anchor="ctr"/>
                <a:lstStyle/>
                <a:p>
                  <a:endParaRPr lang="en-US" sz="1400" dirty="0">
                    <a:ea typeface="Calibri"/>
                    <a:cs typeface="Calibri"/>
                  </a:endParaRPr>
                </a:p>
              </p:txBody>
            </p:sp>
            <p:sp>
              <p:nvSpPr>
                <p:cNvPr id="106" name="Rectangle 880">
                  <a:extLst>
                    <a:ext uri="{FF2B5EF4-FFF2-40B4-BE49-F238E27FC236}">
                      <a16:creationId xmlns:a16="http://schemas.microsoft.com/office/drawing/2014/main" id="{1208CB0E-E561-7E43-A96E-1BDFC0DD0ACF}"/>
                    </a:ext>
                  </a:extLst>
                </p:cNvPr>
                <p:cNvSpPr>
                  <a:spLocks noChangeArrowheads="1"/>
                </p:cNvSpPr>
                <p:nvPr/>
              </p:nvSpPr>
              <p:spPr bwMode="auto">
                <a:xfrm>
                  <a:off x="3636432" y="1147233"/>
                  <a:ext cx="88094" cy="1135842"/>
                </a:xfrm>
                <a:prstGeom prst="rect">
                  <a:avLst/>
                </a:prstGeom>
                <a:solidFill>
                  <a:srgbClr val="99DDFF"/>
                </a:solidFill>
                <a:ln w="9525">
                  <a:solidFill>
                    <a:srgbClr val="9CDDFE"/>
                  </a:solidFill>
                  <a:miter lim="800000"/>
                  <a:headEnd/>
                  <a:tailEnd/>
                </a:ln>
              </p:spPr>
              <p:txBody>
                <a:bodyPr wrap="none" anchor="ctr"/>
                <a:lstStyle/>
                <a:p>
                  <a:endParaRPr lang="en-US" sz="1400" dirty="0">
                    <a:ea typeface="Calibri"/>
                    <a:cs typeface="Calibri"/>
                  </a:endParaRPr>
                </a:p>
              </p:txBody>
            </p:sp>
            <p:sp>
              <p:nvSpPr>
                <p:cNvPr id="107" name="Line 881">
                  <a:extLst>
                    <a:ext uri="{FF2B5EF4-FFF2-40B4-BE49-F238E27FC236}">
                      <a16:creationId xmlns:a16="http://schemas.microsoft.com/office/drawing/2014/main" id="{270A7A51-BE1E-DD4B-8107-F0B6D8AA2C1C}"/>
                    </a:ext>
                  </a:extLst>
                </p:cNvPr>
                <p:cNvSpPr>
                  <a:spLocks noChangeShapeType="1"/>
                </p:cNvSpPr>
                <p:nvPr/>
              </p:nvSpPr>
              <p:spPr bwMode="auto">
                <a:xfrm flipH="1" flipV="1">
                  <a:off x="3636432" y="1147233"/>
                  <a:ext cx="0" cy="113584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dirty="0">
                    <a:ea typeface="Calibri"/>
                    <a:cs typeface="Calibri"/>
                  </a:endParaRPr>
                </a:p>
              </p:txBody>
            </p:sp>
            <p:sp>
              <p:nvSpPr>
                <p:cNvPr id="108" name="Line 882">
                  <a:extLst>
                    <a:ext uri="{FF2B5EF4-FFF2-40B4-BE49-F238E27FC236}">
                      <a16:creationId xmlns:a16="http://schemas.microsoft.com/office/drawing/2014/main" id="{351DAE42-3BB2-AD44-AEF1-6D9333A3DA44}"/>
                    </a:ext>
                  </a:extLst>
                </p:cNvPr>
                <p:cNvSpPr>
                  <a:spLocks noChangeShapeType="1"/>
                </p:cNvSpPr>
                <p:nvPr/>
              </p:nvSpPr>
              <p:spPr bwMode="auto">
                <a:xfrm flipV="1">
                  <a:off x="3724527" y="1147233"/>
                  <a:ext cx="0" cy="113584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dirty="0">
                    <a:ea typeface="Calibri"/>
                    <a:cs typeface="Calibri"/>
                  </a:endParaRPr>
                </a:p>
              </p:txBody>
            </p:sp>
          </p:grpSp>
          <p:grpSp>
            <p:nvGrpSpPr>
              <p:cNvPr id="97" name="Group 883">
                <a:extLst>
                  <a:ext uri="{FF2B5EF4-FFF2-40B4-BE49-F238E27FC236}">
                    <a16:creationId xmlns:a16="http://schemas.microsoft.com/office/drawing/2014/main" id="{88D7EE9E-7459-7B4D-AD32-A8EE87A5AF8F}"/>
                  </a:ext>
                </a:extLst>
              </p:cNvPr>
              <p:cNvGrpSpPr>
                <a:grpSpLocks/>
              </p:cNvGrpSpPr>
              <p:nvPr/>
            </p:nvGrpSpPr>
            <p:grpSpPr bwMode="auto">
              <a:xfrm>
                <a:off x="3061519" y="1101851"/>
                <a:ext cx="42359" cy="293319"/>
                <a:chOff x="960" y="251"/>
                <a:chExt cx="23" cy="141"/>
              </a:xfrm>
            </p:grpSpPr>
            <p:sp>
              <p:nvSpPr>
                <p:cNvPr id="103" name="Line 884">
                  <a:extLst>
                    <a:ext uri="{FF2B5EF4-FFF2-40B4-BE49-F238E27FC236}">
                      <a16:creationId xmlns:a16="http://schemas.microsoft.com/office/drawing/2014/main" id="{F2F365C0-010E-E343-867D-0BC47D1BEBFA}"/>
                    </a:ext>
                  </a:extLst>
                </p:cNvPr>
                <p:cNvSpPr>
                  <a:spLocks noChangeShapeType="1"/>
                </p:cNvSpPr>
                <p:nvPr/>
              </p:nvSpPr>
              <p:spPr bwMode="auto">
                <a:xfrm flipH="1">
                  <a:off x="971" y="251"/>
                  <a:ext cx="0" cy="96"/>
                </a:xfrm>
                <a:prstGeom prst="line">
                  <a:avLst/>
                </a:prstGeom>
                <a:noFill/>
                <a:ln w="9525">
                  <a:solidFill>
                    <a:schemeClr val="tx1"/>
                  </a:solidFill>
                  <a:round/>
                  <a:headEnd type="none" w="sm" len="sm"/>
                  <a:tailEnd type="none" w="med" len="sm"/>
                </a:ln>
                <a:extLst>
                  <a:ext uri="{909E8E84-426E-40dd-AFC4-6F175D3DCCD1}">
                    <a14:hiddenFill xmlns="" xmlns:a14="http://schemas.microsoft.com/office/drawing/2010/main">
                      <a:noFill/>
                    </a14:hiddenFill>
                  </a:ext>
                </a:extLst>
              </p:spPr>
              <p:txBody>
                <a:bodyPr wrap="none" anchor="ctr"/>
                <a:lstStyle/>
                <a:p>
                  <a:endParaRPr lang="en-US" dirty="0">
                    <a:ea typeface="Calibri"/>
                    <a:cs typeface="Calibri"/>
                  </a:endParaRPr>
                </a:p>
              </p:txBody>
            </p:sp>
            <p:sp>
              <p:nvSpPr>
                <p:cNvPr id="104" name="Oval 885">
                  <a:extLst>
                    <a:ext uri="{FF2B5EF4-FFF2-40B4-BE49-F238E27FC236}">
                      <a16:creationId xmlns:a16="http://schemas.microsoft.com/office/drawing/2014/main" id="{3F562978-344A-AE43-890A-DE1FA0B748AE}"/>
                    </a:ext>
                  </a:extLst>
                </p:cNvPr>
                <p:cNvSpPr>
                  <a:spLocks noChangeArrowheads="1"/>
                </p:cNvSpPr>
                <p:nvPr/>
              </p:nvSpPr>
              <p:spPr bwMode="auto">
                <a:xfrm>
                  <a:off x="960" y="347"/>
                  <a:ext cx="23" cy="45"/>
                </a:xfrm>
                <a:prstGeom prst="ellipse">
                  <a:avLst/>
                </a:prstGeom>
                <a:solidFill>
                  <a:srgbClr val="99DDFF"/>
                </a:solidFill>
                <a:ln w="9525">
                  <a:solidFill>
                    <a:schemeClr val="tx1"/>
                  </a:solidFill>
                  <a:round/>
                  <a:headEnd/>
                  <a:tailEnd/>
                </a:ln>
              </p:spPr>
              <p:txBody>
                <a:bodyPr wrap="none" anchor="ctr"/>
                <a:lstStyle/>
                <a:p>
                  <a:endParaRPr lang="en-US" sz="1400" dirty="0">
                    <a:ea typeface="Calibri"/>
                    <a:cs typeface="Calibri"/>
                  </a:endParaRPr>
                </a:p>
              </p:txBody>
            </p:sp>
          </p:grpSp>
          <p:sp>
            <p:nvSpPr>
              <p:cNvPr id="98" name="Rectangle 886">
                <a:extLst>
                  <a:ext uri="{FF2B5EF4-FFF2-40B4-BE49-F238E27FC236}">
                    <a16:creationId xmlns:a16="http://schemas.microsoft.com/office/drawing/2014/main" id="{4782BD1F-D2D2-034F-9BCC-EFB34EE97F3B}"/>
                  </a:ext>
                </a:extLst>
              </p:cNvPr>
              <p:cNvSpPr>
                <a:spLocks noChangeArrowheads="1"/>
              </p:cNvSpPr>
              <p:nvPr/>
            </p:nvSpPr>
            <p:spPr bwMode="auto">
              <a:xfrm>
                <a:off x="3017318" y="1137216"/>
                <a:ext cx="884012" cy="47846"/>
              </a:xfrm>
              <a:prstGeom prst="rect">
                <a:avLst/>
              </a:prstGeom>
              <a:solidFill>
                <a:srgbClr val="99DDFF"/>
              </a:solidFill>
              <a:ln w="9525">
                <a:solidFill>
                  <a:schemeClr val="tx1"/>
                </a:solidFill>
                <a:miter lim="800000"/>
                <a:headEnd/>
                <a:tailEnd/>
              </a:ln>
            </p:spPr>
            <p:txBody>
              <a:bodyPr wrap="none" anchor="ctr"/>
              <a:lstStyle/>
              <a:p>
                <a:endParaRPr lang="en-US" sz="1400" dirty="0">
                  <a:ea typeface="Calibri"/>
                  <a:cs typeface="Calibri"/>
                </a:endParaRPr>
              </a:p>
            </p:txBody>
          </p:sp>
          <p:sp>
            <p:nvSpPr>
              <p:cNvPr id="99" name="Freeform 887">
                <a:extLst>
                  <a:ext uri="{FF2B5EF4-FFF2-40B4-BE49-F238E27FC236}">
                    <a16:creationId xmlns:a16="http://schemas.microsoft.com/office/drawing/2014/main" id="{C063FEEF-EB89-7046-A0B4-6F5F4263E931}"/>
                  </a:ext>
                </a:extLst>
              </p:cNvPr>
              <p:cNvSpPr>
                <a:spLocks noChangeAspect="1"/>
              </p:cNvSpPr>
              <p:nvPr/>
            </p:nvSpPr>
            <p:spPr bwMode="auto">
              <a:xfrm>
                <a:off x="3017318" y="1062326"/>
                <a:ext cx="942946" cy="76970"/>
              </a:xfrm>
              <a:custGeom>
                <a:avLst/>
                <a:gdLst>
                  <a:gd name="T0" fmla="*/ 0 w 672"/>
                  <a:gd name="T1" fmla="*/ 2 h 48"/>
                  <a:gd name="T2" fmla="*/ 2 w 672"/>
                  <a:gd name="T3" fmla="*/ 0 h 48"/>
                  <a:gd name="T4" fmla="*/ 20 w 672"/>
                  <a:gd name="T5" fmla="*/ 0 h 48"/>
                  <a:gd name="T6" fmla="*/ 18 w 672"/>
                  <a:gd name="T7" fmla="*/ 2 h 48"/>
                  <a:gd name="T8" fmla="*/ 0 w 672"/>
                  <a:gd name="T9" fmla="*/ 2 h 48"/>
                  <a:gd name="T10" fmla="*/ 0 60000 65536"/>
                  <a:gd name="T11" fmla="*/ 0 60000 65536"/>
                  <a:gd name="T12" fmla="*/ 0 60000 65536"/>
                  <a:gd name="T13" fmla="*/ 0 60000 65536"/>
                  <a:gd name="T14" fmla="*/ 0 60000 65536"/>
                  <a:gd name="T15" fmla="*/ 0 w 672"/>
                  <a:gd name="T16" fmla="*/ 0 h 48"/>
                  <a:gd name="T17" fmla="*/ 672 w 672"/>
                  <a:gd name="T18" fmla="*/ 48 h 48"/>
                </a:gdLst>
                <a:ahLst/>
                <a:cxnLst>
                  <a:cxn ang="T10">
                    <a:pos x="T0" y="T1"/>
                  </a:cxn>
                  <a:cxn ang="T11">
                    <a:pos x="T2" y="T3"/>
                  </a:cxn>
                  <a:cxn ang="T12">
                    <a:pos x="T4" y="T5"/>
                  </a:cxn>
                  <a:cxn ang="T13">
                    <a:pos x="T6" y="T7"/>
                  </a:cxn>
                  <a:cxn ang="T14">
                    <a:pos x="T8" y="T9"/>
                  </a:cxn>
                </a:cxnLst>
                <a:rect l="T15" t="T16" r="T17" b="T18"/>
                <a:pathLst>
                  <a:path w="672" h="48">
                    <a:moveTo>
                      <a:pt x="0" y="48"/>
                    </a:moveTo>
                    <a:lnTo>
                      <a:pt x="48" y="0"/>
                    </a:lnTo>
                    <a:lnTo>
                      <a:pt x="672" y="0"/>
                    </a:lnTo>
                    <a:lnTo>
                      <a:pt x="624" y="48"/>
                    </a:lnTo>
                    <a:lnTo>
                      <a:pt x="0" y="48"/>
                    </a:lnTo>
                    <a:close/>
                  </a:path>
                </a:pathLst>
              </a:custGeom>
              <a:solidFill>
                <a:srgbClr val="99DDFF"/>
              </a:solidFill>
              <a:ln w="9525">
                <a:solidFill>
                  <a:schemeClr val="tx1"/>
                </a:solidFill>
                <a:round/>
                <a:headEnd/>
                <a:tailEnd/>
              </a:ln>
            </p:spPr>
            <p:txBody>
              <a:bodyPr wrap="none" anchor="ctr"/>
              <a:lstStyle/>
              <a:p>
                <a:endParaRPr lang="en-US" dirty="0">
                  <a:ea typeface="Calibri"/>
                  <a:cs typeface="Calibri"/>
                </a:endParaRPr>
              </a:p>
            </p:txBody>
          </p:sp>
          <p:sp>
            <p:nvSpPr>
              <p:cNvPr id="100" name="Freeform 888">
                <a:extLst>
                  <a:ext uri="{FF2B5EF4-FFF2-40B4-BE49-F238E27FC236}">
                    <a16:creationId xmlns:a16="http://schemas.microsoft.com/office/drawing/2014/main" id="{9B4739E3-F856-3241-B3D5-2C71683B9CF9}"/>
                  </a:ext>
                </a:extLst>
              </p:cNvPr>
              <p:cNvSpPr>
                <a:spLocks/>
              </p:cNvSpPr>
              <p:nvPr/>
            </p:nvSpPr>
            <p:spPr bwMode="auto">
              <a:xfrm>
                <a:off x="3882913" y="1124734"/>
                <a:ext cx="265204" cy="301640"/>
              </a:xfrm>
              <a:custGeom>
                <a:avLst/>
                <a:gdLst>
                  <a:gd name="T0" fmla="*/ 144 w 144"/>
                  <a:gd name="T1" fmla="*/ 5 h 192"/>
                  <a:gd name="T2" fmla="*/ 0 w 144"/>
                  <a:gd name="T3" fmla="*/ 5 h 192"/>
                  <a:gd name="T4" fmla="*/ 0 w 144"/>
                  <a:gd name="T5" fmla="*/ 0 h 192"/>
                  <a:gd name="T6" fmla="*/ 144 w 144"/>
                  <a:gd name="T7" fmla="*/ 0 h 192"/>
                  <a:gd name="T8" fmla="*/ 144 w 144"/>
                  <a:gd name="T9" fmla="*/ 5 h 192"/>
                  <a:gd name="T10" fmla="*/ 0 60000 65536"/>
                  <a:gd name="T11" fmla="*/ 0 60000 65536"/>
                  <a:gd name="T12" fmla="*/ 0 60000 65536"/>
                  <a:gd name="T13" fmla="*/ 0 60000 65536"/>
                  <a:gd name="T14" fmla="*/ 0 60000 65536"/>
                  <a:gd name="T15" fmla="*/ 0 w 144"/>
                  <a:gd name="T16" fmla="*/ 0 h 192"/>
                  <a:gd name="T17" fmla="*/ 144 w 144"/>
                  <a:gd name="T18" fmla="*/ 192 h 192"/>
                </a:gdLst>
                <a:ahLst/>
                <a:cxnLst>
                  <a:cxn ang="T10">
                    <a:pos x="T0" y="T1"/>
                  </a:cxn>
                  <a:cxn ang="T11">
                    <a:pos x="T2" y="T3"/>
                  </a:cxn>
                  <a:cxn ang="T12">
                    <a:pos x="T4" y="T5"/>
                  </a:cxn>
                  <a:cxn ang="T13">
                    <a:pos x="T6" y="T7"/>
                  </a:cxn>
                  <a:cxn ang="T14">
                    <a:pos x="T8" y="T9"/>
                  </a:cxn>
                </a:cxnLst>
                <a:rect l="T15" t="T16" r="T17" b="T18"/>
                <a:pathLst>
                  <a:path w="144" h="192">
                    <a:moveTo>
                      <a:pt x="144" y="192"/>
                    </a:moveTo>
                    <a:lnTo>
                      <a:pt x="0" y="192"/>
                    </a:lnTo>
                    <a:lnTo>
                      <a:pt x="0" y="0"/>
                    </a:lnTo>
                    <a:lnTo>
                      <a:pt x="144" y="0"/>
                    </a:lnTo>
                    <a:lnTo>
                      <a:pt x="144" y="192"/>
                    </a:lnTo>
                    <a:close/>
                  </a:path>
                </a:pathLst>
              </a:custGeom>
              <a:solidFill>
                <a:srgbClr val="99DDFF"/>
              </a:solidFill>
              <a:ln w="9525">
                <a:solidFill>
                  <a:schemeClr val="tx1"/>
                </a:solidFill>
                <a:round/>
                <a:headEnd/>
                <a:tailEnd/>
              </a:ln>
            </p:spPr>
            <p:txBody>
              <a:bodyPr wrap="none" anchor="ctr"/>
              <a:lstStyle/>
              <a:p>
                <a:endParaRPr lang="en-US" dirty="0">
                  <a:ea typeface="Calibri"/>
                  <a:cs typeface="Calibri"/>
                </a:endParaRPr>
              </a:p>
            </p:txBody>
          </p:sp>
          <p:sp>
            <p:nvSpPr>
              <p:cNvPr id="101" name="Freeform 889">
                <a:extLst>
                  <a:ext uri="{FF2B5EF4-FFF2-40B4-BE49-F238E27FC236}">
                    <a16:creationId xmlns:a16="http://schemas.microsoft.com/office/drawing/2014/main" id="{782F2774-0877-8041-BCFA-B8EABC44B1C5}"/>
                  </a:ext>
                </a:extLst>
              </p:cNvPr>
              <p:cNvSpPr>
                <a:spLocks/>
              </p:cNvSpPr>
              <p:nvPr/>
            </p:nvSpPr>
            <p:spPr bwMode="auto">
              <a:xfrm>
                <a:off x="3882913" y="1024881"/>
                <a:ext cx="353605" cy="99853"/>
              </a:xfrm>
              <a:custGeom>
                <a:avLst/>
                <a:gdLst>
                  <a:gd name="T0" fmla="*/ 144 w 192"/>
                  <a:gd name="T1" fmla="*/ 48 h 48"/>
                  <a:gd name="T2" fmla="*/ 0 w 192"/>
                  <a:gd name="T3" fmla="*/ 48 h 48"/>
                  <a:gd name="T4" fmla="*/ 48 w 192"/>
                  <a:gd name="T5" fmla="*/ 0 h 48"/>
                  <a:gd name="T6" fmla="*/ 192 w 192"/>
                  <a:gd name="T7" fmla="*/ 0 h 48"/>
                  <a:gd name="T8" fmla="*/ 144 w 192"/>
                  <a:gd name="T9" fmla="*/ 48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99DDFF"/>
              </a:solidFill>
              <a:ln w="9525">
                <a:solidFill>
                  <a:schemeClr val="tx1"/>
                </a:solidFill>
                <a:round/>
                <a:headEnd/>
                <a:tailEnd/>
              </a:ln>
            </p:spPr>
            <p:txBody>
              <a:bodyPr wrap="none" anchor="ctr"/>
              <a:lstStyle/>
              <a:p>
                <a:endParaRPr lang="en-US" dirty="0">
                  <a:ea typeface="Calibri"/>
                  <a:cs typeface="Calibri"/>
                </a:endParaRPr>
              </a:p>
            </p:txBody>
          </p:sp>
          <p:sp>
            <p:nvSpPr>
              <p:cNvPr id="102" name="Freeform 890">
                <a:extLst>
                  <a:ext uri="{FF2B5EF4-FFF2-40B4-BE49-F238E27FC236}">
                    <a16:creationId xmlns:a16="http://schemas.microsoft.com/office/drawing/2014/main" id="{9E12D37C-D033-964F-9F95-51920A93113F}"/>
                  </a:ext>
                </a:extLst>
              </p:cNvPr>
              <p:cNvSpPr>
                <a:spLocks/>
              </p:cNvSpPr>
              <p:nvPr/>
            </p:nvSpPr>
            <p:spPr bwMode="auto">
              <a:xfrm>
                <a:off x="4148117" y="1024881"/>
                <a:ext cx="88401" cy="399413"/>
              </a:xfrm>
              <a:custGeom>
                <a:avLst/>
                <a:gdLst>
                  <a:gd name="T0" fmla="*/ 0 w 48"/>
                  <a:gd name="T1" fmla="*/ 48 h 192"/>
                  <a:gd name="T2" fmla="*/ 48 w 48"/>
                  <a:gd name="T3" fmla="*/ 0 h 192"/>
                  <a:gd name="T4" fmla="*/ 48 w 48"/>
                  <a:gd name="T5" fmla="*/ 144 h 192"/>
                  <a:gd name="T6" fmla="*/ 0 w 48"/>
                  <a:gd name="T7" fmla="*/ 192 h 192"/>
                  <a:gd name="T8" fmla="*/ 0 w 48"/>
                  <a:gd name="T9" fmla="*/ 48 h 192"/>
                  <a:gd name="T10" fmla="*/ 0 60000 65536"/>
                  <a:gd name="T11" fmla="*/ 0 60000 65536"/>
                  <a:gd name="T12" fmla="*/ 0 60000 65536"/>
                  <a:gd name="T13" fmla="*/ 0 60000 65536"/>
                  <a:gd name="T14" fmla="*/ 0 60000 65536"/>
                  <a:gd name="T15" fmla="*/ 0 w 48"/>
                  <a:gd name="T16" fmla="*/ 0 h 192"/>
                  <a:gd name="T17" fmla="*/ 48 w 48"/>
                  <a:gd name="T18" fmla="*/ 192 h 192"/>
                </a:gdLst>
                <a:ahLst/>
                <a:cxnLst>
                  <a:cxn ang="T10">
                    <a:pos x="T0" y="T1"/>
                  </a:cxn>
                  <a:cxn ang="T11">
                    <a:pos x="T2" y="T3"/>
                  </a:cxn>
                  <a:cxn ang="T12">
                    <a:pos x="T4" y="T5"/>
                  </a:cxn>
                  <a:cxn ang="T13">
                    <a:pos x="T6" y="T7"/>
                  </a:cxn>
                  <a:cxn ang="T14">
                    <a:pos x="T8" y="T9"/>
                  </a:cxn>
                </a:cxnLst>
                <a:rect l="T15" t="T16" r="T17" b="T18"/>
                <a:pathLst>
                  <a:path w="48" h="192">
                    <a:moveTo>
                      <a:pt x="0" y="48"/>
                    </a:moveTo>
                    <a:lnTo>
                      <a:pt x="48" y="0"/>
                    </a:lnTo>
                    <a:lnTo>
                      <a:pt x="48" y="144"/>
                    </a:lnTo>
                    <a:lnTo>
                      <a:pt x="0" y="192"/>
                    </a:lnTo>
                    <a:lnTo>
                      <a:pt x="0" y="48"/>
                    </a:lnTo>
                    <a:close/>
                  </a:path>
                </a:pathLst>
              </a:custGeom>
              <a:solidFill>
                <a:srgbClr val="99DDFF"/>
              </a:solidFill>
              <a:ln w="9525">
                <a:solidFill>
                  <a:schemeClr val="tx1"/>
                </a:solidFill>
                <a:round/>
                <a:headEnd/>
                <a:tailEnd/>
              </a:ln>
            </p:spPr>
            <p:txBody>
              <a:bodyPr wrap="none" anchor="ctr"/>
              <a:lstStyle/>
              <a:p>
                <a:endParaRPr lang="en-US" dirty="0">
                  <a:ea typeface="Calibri"/>
                  <a:cs typeface="Calibri"/>
                </a:endParaRPr>
              </a:p>
            </p:txBody>
          </p:sp>
        </p:grpSp>
      </p:grpSp>
      <p:grpSp>
        <p:nvGrpSpPr>
          <p:cNvPr id="125" name="Group 124">
            <a:extLst>
              <a:ext uri="{FF2B5EF4-FFF2-40B4-BE49-F238E27FC236}">
                <a16:creationId xmlns:a16="http://schemas.microsoft.com/office/drawing/2014/main" id="{5B37DD10-6A99-214E-8275-4786BF38A522}"/>
              </a:ext>
            </a:extLst>
          </p:cNvPr>
          <p:cNvGrpSpPr/>
          <p:nvPr/>
        </p:nvGrpSpPr>
        <p:grpSpPr>
          <a:xfrm>
            <a:off x="8978593" y="5507164"/>
            <a:ext cx="1492873" cy="686656"/>
            <a:chOff x="7218904" y="6068391"/>
            <a:chExt cx="1492873" cy="686656"/>
          </a:xfrm>
        </p:grpSpPr>
        <p:grpSp>
          <p:nvGrpSpPr>
            <p:cNvPr id="126" name="Group 872">
              <a:extLst>
                <a:ext uri="{FF2B5EF4-FFF2-40B4-BE49-F238E27FC236}">
                  <a16:creationId xmlns:a16="http://schemas.microsoft.com/office/drawing/2014/main" id="{54290A34-F74B-3A46-89BB-C5F928D3A374}"/>
                </a:ext>
              </a:extLst>
            </p:cNvPr>
            <p:cNvGrpSpPr>
              <a:grpSpLocks noChangeAspect="1"/>
            </p:cNvGrpSpPr>
            <p:nvPr/>
          </p:nvGrpSpPr>
          <p:grpSpPr bwMode="auto">
            <a:xfrm>
              <a:off x="8054800" y="6338804"/>
              <a:ext cx="651502" cy="416243"/>
              <a:chOff x="331" y="406"/>
              <a:chExt cx="288" cy="144"/>
            </a:xfrm>
          </p:grpSpPr>
          <p:sp>
            <p:nvSpPr>
              <p:cNvPr id="142" name="Rectangle 873">
                <a:extLst>
                  <a:ext uri="{FF2B5EF4-FFF2-40B4-BE49-F238E27FC236}">
                    <a16:creationId xmlns:a16="http://schemas.microsoft.com/office/drawing/2014/main" id="{7899AB30-9E4C-FB4D-B671-64AFC5CCFDA5}"/>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ea typeface="Calibri"/>
                    <a:cs typeface="Calibri"/>
                  </a:rPr>
                  <a:t>c</a:t>
                </a:r>
              </a:p>
            </p:txBody>
          </p:sp>
          <p:sp>
            <p:nvSpPr>
              <p:cNvPr id="143" name="Freeform 874">
                <a:extLst>
                  <a:ext uri="{FF2B5EF4-FFF2-40B4-BE49-F238E27FC236}">
                    <a16:creationId xmlns:a16="http://schemas.microsoft.com/office/drawing/2014/main" id="{B02A12E2-8ADE-FB4B-B3DA-39D9D9C5C285}"/>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144" name="Freeform 875">
                <a:extLst>
                  <a:ext uri="{FF2B5EF4-FFF2-40B4-BE49-F238E27FC236}">
                    <a16:creationId xmlns:a16="http://schemas.microsoft.com/office/drawing/2014/main" id="{6F986614-ED7B-9A4C-8403-5AEEF2B21572}"/>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145" name="Rectangle 876">
                <a:extLst>
                  <a:ext uri="{FF2B5EF4-FFF2-40B4-BE49-F238E27FC236}">
                    <a16:creationId xmlns:a16="http://schemas.microsoft.com/office/drawing/2014/main" id="{E16DED2D-CB5C-B742-BC34-1CB94A37D475}"/>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ea typeface="Calibri"/>
                  <a:cs typeface="Calibri"/>
                </a:endParaRPr>
              </a:p>
            </p:txBody>
          </p:sp>
        </p:grpSp>
        <p:grpSp>
          <p:nvGrpSpPr>
            <p:cNvPr id="127" name="Group 872">
              <a:extLst>
                <a:ext uri="{FF2B5EF4-FFF2-40B4-BE49-F238E27FC236}">
                  <a16:creationId xmlns:a16="http://schemas.microsoft.com/office/drawing/2014/main" id="{0D494F94-3E59-B146-9C88-63932DFA20C6}"/>
                </a:ext>
              </a:extLst>
            </p:cNvPr>
            <p:cNvGrpSpPr>
              <a:grpSpLocks noChangeAspect="1"/>
            </p:cNvGrpSpPr>
            <p:nvPr/>
          </p:nvGrpSpPr>
          <p:grpSpPr bwMode="auto">
            <a:xfrm>
              <a:off x="7218904" y="6335124"/>
              <a:ext cx="651502" cy="416243"/>
              <a:chOff x="331" y="406"/>
              <a:chExt cx="288" cy="144"/>
            </a:xfrm>
          </p:grpSpPr>
          <p:sp>
            <p:nvSpPr>
              <p:cNvPr id="138" name="Rectangle 873">
                <a:extLst>
                  <a:ext uri="{FF2B5EF4-FFF2-40B4-BE49-F238E27FC236}">
                    <a16:creationId xmlns:a16="http://schemas.microsoft.com/office/drawing/2014/main" id="{787875F5-C6AE-9049-8481-7ED44B1FAEE0}"/>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ea typeface="Calibri"/>
                    <a:cs typeface="Calibri"/>
                  </a:rPr>
                  <a:t>d</a:t>
                </a:r>
              </a:p>
            </p:txBody>
          </p:sp>
          <p:sp>
            <p:nvSpPr>
              <p:cNvPr id="139" name="Freeform 874">
                <a:extLst>
                  <a:ext uri="{FF2B5EF4-FFF2-40B4-BE49-F238E27FC236}">
                    <a16:creationId xmlns:a16="http://schemas.microsoft.com/office/drawing/2014/main" id="{8F72AEA1-19BF-F24F-BE27-78AC9E203178}"/>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140" name="Freeform 875">
                <a:extLst>
                  <a:ext uri="{FF2B5EF4-FFF2-40B4-BE49-F238E27FC236}">
                    <a16:creationId xmlns:a16="http://schemas.microsoft.com/office/drawing/2014/main" id="{A832B37F-3D92-4745-948B-47CBF4AE3663}"/>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141" name="Rectangle 876">
                <a:extLst>
                  <a:ext uri="{FF2B5EF4-FFF2-40B4-BE49-F238E27FC236}">
                    <a16:creationId xmlns:a16="http://schemas.microsoft.com/office/drawing/2014/main" id="{FD672271-C47B-B14A-A3CF-AB849EAD02A0}"/>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ea typeface="Calibri"/>
                  <a:cs typeface="Calibri"/>
                </a:endParaRPr>
              </a:p>
            </p:txBody>
          </p:sp>
        </p:grpSp>
        <p:grpSp>
          <p:nvGrpSpPr>
            <p:cNvPr id="128" name="Group 872">
              <a:extLst>
                <a:ext uri="{FF2B5EF4-FFF2-40B4-BE49-F238E27FC236}">
                  <a16:creationId xmlns:a16="http://schemas.microsoft.com/office/drawing/2014/main" id="{42C6FB52-7589-1848-A27C-0B0CD4FF05E4}"/>
                </a:ext>
              </a:extLst>
            </p:cNvPr>
            <p:cNvGrpSpPr>
              <a:grpSpLocks noChangeAspect="1"/>
            </p:cNvGrpSpPr>
            <p:nvPr/>
          </p:nvGrpSpPr>
          <p:grpSpPr bwMode="auto">
            <a:xfrm>
              <a:off x="8060275" y="6069116"/>
              <a:ext cx="651502" cy="416243"/>
              <a:chOff x="331" y="406"/>
              <a:chExt cx="288" cy="144"/>
            </a:xfrm>
          </p:grpSpPr>
          <p:sp>
            <p:nvSpPr>
              <p:cNvPr id="134" name="Rectangle 873">
                <a:extLst>
                  <a:ext uri="{FF2B5EF4-FFF2-40B4-BE49-F238E27FC236}">
                    <a16:creationId xmlns:a16="http://schemas.microsoft.com/office/drawing/2014/main" id="{6155B946-314D-314A-8B2E-7CA28E94F320}"/>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ea typeface="Calibri"/>
                    <a:cs typeface="Calibri"/>
                  </a:rPr>
                  <a:t>b</a:t>
                </a:r>
              </a:p>
            </p:txBody>
          </p:sp>
          <p:sp>
            <p:nvSpPr>
              <p:cNvPr id="135" name="Freeform 874">
                <a:extLst>
                  <a:ext uri="{FF2B5EF4-FFF2-40B4-BE49-F238E27FC236}">
                    <a16:creationId xmlns:a16="http://schemas.microsoft.com/office/drawing/2014/main" id="{8F7F3872-8E9A-2B4E-9313-96B0ED3C84B1}"/>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136" name="Freeform 875">
                <a:extLst>
                  <a:ext uri="{FF2B5EF4-FFF2-40B4-BE49-F238E27FC236}">
                    <a16:creationId xmlns:a16="http://schemas.microsoft.com/office/drawing/2014/main" id="{28643C28-96B1-6D43-93A9-E930A48CF76B}"/>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137" name="Rectangle 876">
                <a:extLst>
                  <a:ext uri="{FF2B5EF4-FFF2-40B4-BE49-F238E27FC236}">
                    <a16:creationId xmlns:a16="http://schemas.microsoft.com/office/drawing/2014/main" id="{708EE875-5847-2147-9820-4099FECA3184}"/>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ea typeface="Calibri"/>
                  <a:cs typeface="Calibri"/>
                </a:endParaRPr>
              </a:p>
            </p:txBody>
          </p:sp>
        </p:grpSp>
        <p:grpSp>
          <p:nvGrpSpPr>
            <p:cNvPr id="129" name="Group 872">
              <a:extLst>
                <a:ext uri="{FF2B5EF4-FFF2-40B4-BE49-F238E27FC236}">
                  <a16:creationId xmlns:a16="http://schemas.microsoft.com/office/drawing/2014/main" id="{A7271756-FAD7-1346-A3DB-3009CA367CD0}"/>
                </a:ext>
              </a:extLst>
            </p:cNvPr>
            <p:cNvGrpSpPr>
              <a:grpSpLocks noChangeAspect="1"/>
            </p:cNvGrpSpPr>
            <p:nvPr/>
          </p:nvGrpSpPr>
          <p:grpSpPr bwMode="auto">
            <a:xfrm>
              <a:off x="7221943" y="6068391"/>
              <a:ext cx="651502" cy="416243"/>
              <a:chOff x="331" y="406"/>
              <a:chExt cx="288" cy="144"/>
            </a:xfrm>
          </p:grpSpPr>
          <p:sp>
            <p:nvSpPr>
              <p:cNvPr id="130" name="Rectangle 873">
                <a:extLst>
                  <a:ext uri="{FF2B5EF4-FFF2-40B4-BE49-F238E27FC236}">
                    <a16:creationId xmlns:a16="http://schemas.microsoft.com/office/drawing/2014/main" id="{9AF19919-9935-CE4F-9C8B-BAAA3A7D224E}"/>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ea typeface="Calibri"/>
                    <a:cs typeface="Calibri"/>
                  </a:rPr>
                  <a:t>a</a:t>
                </a:r>
              </a:p>
            </p:txBody>
          </p:sp>
          <p:sp>
            <p:nvSpPr>
              <p:cNvPr id="131" name="Freeform 874">
                <a:extLst>
                  <a:ext uri="{FF2B5EF4-FFF2-40B4-BE49-F238E27FC236}">
                    <a16:creationId xmlns:a16="http://schemas.microsoft.com/office/drawing/2014/main" id="{A4CA8547-408C-6940-8066-3BFFB68B9E95}"/>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132" name="Freeform 875">
                <a:extLst>
                  <a:ext uri="{FF2B5EF4-FFF2-40B4-BE49-F238E27FC236}">
                    <a16:creationId xmlns:a16="http://schemas.microsoft.com/office/drawing/2014/main" id="{0E9B390E-ECC6-944D-85E3-B78089BBF1E0}"/>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133" name="Rectangle 876">
                <a:extLst>
                  <a:ext uri="{FF2B5EF4-FFF2-40B4-BE49-F238E27FC236}">
                    <a16:creationId xmlns:a16="http://schemas.microsoft.com/office/drawing/2014/main" id="{FFC627A7-ADCB-D341-B014-2777B70D2890}"/>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ea typeface="Calibri"/>
                  <a:cs typeface="Calibri"/>
                </a:endParaRPr>
              </a:p>
            </p:txBody>
          </p:sp>
        </p:grpSp>
      </p:grpSp>
    </p:spTree>
    <p:extLst>
      <p:ext uri="{BB962C8B-B14F-4D97-AF65-F5344CB8AC3E}">
        <p14:creationId xmlns:p14="http://schemas.microsoft.com/office/powerpoint/2010/main" val="3567634969"/>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7" name="Rectangle 83"/>
          <p:cNvSpPr>
            <a:spLocks noChangeArrowheads="1"/>
          </p:cNvSpPr>
          <p:nvPr/>
        </p:nvSpPr>
        <p:spPr bwMode="auto">
          <a:xfrm>
            <a:off x="3501618" y="4687433"/>
            <a:ext cx="1404839"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ea typeface="Calibri"/>
                <a:cs typeface="Calibri"/>
              </a:rPr>
              <a:t>move(a,</a:t>
            </a:r>
            <a:r>
              <a:rPr lang="en-US" i="1" dirty="0">
                <a:solidFill>
                  <a:schemeClr val="bg1"/>
                </a:solidFill>
                <a:ea typeface="Calibri"/>
                <a:cs typeface="Times New Roman" charset="0"/>
              </a:rPr>
              <a:t>y</a:t>
            </a:r>
            <a:r>
              <a:rPr lang="en-US" baseline="-25000" dirty="0">
                <a:solidFill>
                  <a:schemeClr val="bg1"/>
                </a:solidFill>
                <a:ea typeface="Calibri"/>
                <a:cs typeface="Times New Roman" charset="0"/>
              </a:rPr>
              <a:t>1</a:t>
            </a:r>
            <a:r>
              <a:rPr lang="en-US" dirty="0">
                <a:solidFill>
                  <a:schemeClr val="bg1"/>
                </a:solidFill>
                <a:ea typeface="Calibri"/>
                <a:cs typeface="Calibri"/>
              </a:rPr>
              <a:t>,d)</a:t>
            </a:r>
          </a:p>
        </p:txBody>
      </p:sp>
      <p:sp>
        <p:nvSpPr>
          <p:cNvPr id="22536" name="Rectangle 82"/>
          <p:cNvSpPr>
            <a:spLocks noChangeArrowheads="1"/>
          </p:cNvSpPr>
          <p:nvPr/>
        </p:nvSpPr>
        <p:spPr bwMode="auto">
          <a:xfrm>
            <a:off x="5656108" y="1793114"/>
            <a:ext cx="636412"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ea typeface="Calibri"/>
                <a:cs typeface="Calibri"/>
              </a:rPr>
              <a:t>Start</a:t>
            </a:r>
          </a:p>
        </p:txBody>
      </p:sp>
      <p:sp>
        <p:nvSpPr>
          <p:cNvPr id="22538" name="Rectangle 84"/>
          <p:cNvSpPr>
            <a:spLocks noChangeArrowheads="1"/>
          </p:cNvSpPr>
          <p:nvPr/>
        </p:nvSpPr>
        <p:spPr bwMode="auto">
          <a:xfrm>
            <a:off x="5615908" y="6057384"/>
            <a:ext cx="729512"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ea typeface="Calibri"/>
                <a:cs typeface="Calibri"/>
              </a:rPr>
              <a:t>Finish</a:t>
            </a:r>
          </a:p>
        </p:txBody>
      </p:sp>
      <p:cxnSp>
        <p:nvCxnSpPr>
          <p:cNvPr id="22542" name="AutoShape 89"/>
          <p:cNvCxnSpPr>
            <a:cxnSpLocks noChangeShapeType="1"/>
            <a:stCxn id="22537" idx="2"/>
            <a:endCxn id="142" idx="0"/>
          </p:cNvCxnSpPr>
          <p:nvPr/>
        </p:nvCxnSpPr>
        <p:spPr bwMode="auto">
          <a:xfrm rot="16200000" flipH="1">
            <a:off x="4505591" y="4755212"/>
            <a:ext cx="669139" cy="1272245"/>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 xmlns:a14="http://schemas.microsoft.com/office/drawing/2010/main">
                <a:noFill/>
              </a14:hiddenFill>
            </a:ext>
          </a:extLst>
        </p:spPr>
      </p:cxnSp>
      <p:sp>
        <p:nvSpPr>
          <p:cNvPr id="22550" name="Rectangle 97"/>
          <p:cNvSpPr>
            <a:spLocks noChangeArrowheads="1"/>
          </p:cNvSpPr>
          <p:nvPr/>
        </p:nvSpPr>
        <p:spPr bwMode="auto">
          <a:xfrm>
            <a:off x="3081770" y="4355147"/>
            <a:ext cx="1148121"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440" tIns="0" rIns="91440" bIns="0" anchor="ctr">
            <a:spAutoFit/>
          </a:bodyPr>
          <a:lstStyle/>
          <a:p>
            <a:pPr algn="ctr"/>
            <a:r>
              <a:rPr lang="en-US" dirty="0">
                <a:ea typeface="Calibri"/>
                <a:cs typeface="Calibri"/>
              </a:rPr>
              <a:t>clear</a:t>
            </a:r>
            <a:r>
              <a:rPr lang="en-US" dirty="0">
                <a:ea typeface="Calibri"/>
                <a:cs typeface="Times New Roman"/>
              </a:rPr>
              <a:t>(</a:t>
            </a:r>
            <a:r>
              <a:rPr lang="en-US" dirty="0">
                <a:ea typeface="Calibri"/>
                <a:cs typeface="Calibri"/>
              </a:rPr>
              <a:t>a</a:t>
            </a:r>
            <a:r>
              <a:rPr lang="en-US" dirty="0">
                <a:ea typeface="Calibri"/>
                <a:cs typeface="Times New Roman"/>
              </a:rPr>
              <a:t>)=</a:t>
            </a:r>
            <a:r>
              <a:rPr lang="en-US" dirty="0">
                <a:ea typeface="Calibri"/>
                <a:cs typeface="Calibri"/>
              </a:rPr>
              <a:t>T</a:t>
            </a:r>
          </a:p>
        </p:txBody>
      </p:sp>
      <p:sp>
        <p:nvSpPr>
          <p:cNvPr id="132" name="Rectangle 97"/>
          <p:cNvSpPr>
            <a:spLocks noChangeArrowheads="1"/>
          </p:cNvSpPr>
          <p:nvPr/>
        </p:nvSpPr>
        <p:spPr bwMode="auto">
          <a:xfrm>
            <a:off x="4360831" y="4355147"/>
            <a:ext cx="1091840" cy="276999"/>
          </a:xfrm>
          <a:prstGeom prst="rect">
            <a:avLst/>
          </a:prstGeom>
          <a:noFill/>
          <a:ln>
            <a:noFill/>
          </a:ln>
        </p:spPr>
        <p:txBody>
          <a:bodyPr wrap="none" lIns="91440" tIns="0" rIns="91440" bIns="0" anchor="ctr">
            <a:spAutoFit/>
          </a:bodyPr>
          <a:lstStyle/>
          <a:p>
            <a:pPr algn="ctr"/>
            <a:r>
              <a:rPr lang="en-US" dirty="0" err="1">
                <a:ea typeface="Calibri"/>
                <a:cs typeface="Calibri"/>
              </a:rPr>
              <a:t>pos</a:t>
            </a:r>
            <a:r>
              <a:rPr lang="en-US" dirty="0">
                <a:ea typeface="Calibri"/>
                <a:cs typeface="Times New Roman"/>
              </a:rPr>
              <a:t>(</a:t>
            </a:r>
            <a:r>
              <a:rPr lang="en-US" dirty="0">
                <a:ea typeface="Calibri"/>
                <a:cs typeface="Calibri"/>
              </a:rPr>
              <a:t>a</a:t>
            </a:r>
            <a:r>
              <a:rPr lang="en-US" dirty="0">
                <a:ea typeface="Calibri"/>
                <a:cs typeface="Times New Roman"/>
              </a:rPr>
              <a:t>)=</a:t>
            </a:r>
            <a:r>
              <a:rPr lang="en-US" i="1" dirty="0">
                <a:ea typeface="Calibri"/>
                <a:cs typeface="Times New Roman"/>
              </a:rPr>
              <a:t>y</a:t>
            </a:r>
            <a:r>
              <a:rPr lang="en-US" baseline="-25000" dirty="0">
                <a:ea typeface="Calibri"/>
                <a:cs typeface="Times New Roman"/>
              </a:rPr>
              <a:t>1</a:t>
            </a:r>
            <a:endParaRPr lang="en-US" dirty="0">
              <a:ea typeface="Calibri"/>
              <a:cs typeface="Calibri"/>
            </a:endParaRPr>
          </a:p>
        </p:txBody>
      </p:sp>
      <p:sp>
        <p:nvSpPr>
          <p:cNvPr id="142" name="Text Box 41"/>
          <p:cNvSpPr txBox="1">
            <a:spLocks noChangeArrowheads="1"/>
          </p:cNvSpPr>
          <p:nvPr/>
        </p:nvSpPr>
        <p:spPr bwMode="auto">
          <a:xfrm>
            <a:off x="4973906" y="5725905"/>
            <a:ext cx="1004752"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err="1">
                <a:latin typeface="+mn-lt"/>
                <a:ea typeface="Calibri"/>
                <a:cs typeface="Calibri"/>
              </a:rPr>
              <a:t>pos</a:t>
            </a:r>
            <a:r>
              <a:rPr lang="en-US" sz="1800" dirty="0">
                <a:latin typeface="+mn-lt"/>
                <a:ea typeface="Calibri"/>
                <a:cs typeface="Calibri"/>
              </a:rPr>
              <a:t>(a)=d</a:t>
            </a:r>
          </a:p>
        </p:txBody>
      </p:sp>
      <p:sp>
        <p:nvSpPr>
          <p:cNvPr id="143" name="Rectangle 103"/>
          <p:cNvSpPr>
            <a:spLocks noChangeArrowheads="1"/>
          </p:cNvSpPr>
          <p:nvPr/>
        </p:nvSpPr>
        <p:spPr bwMode="auto">
          <a:xfrm>
            <a:off x="6013676" y="5709018"/>
            <a:ext cx="1015460"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440" tIns="0" rIns="91440" bIns="0" anchor="ctr">
            <a:spAutoFit/>
          </a:bodyPr>
          <a:lstStyle/>
          <a:p>
            <a:pPr algn="ctr"/>
            <a:r>
              <a:rPr lang="en-US" dirty="0" err="1">
                <a:ea typeface="Calibri"/>
                <a:cs typeface="Calibri"/>
              </a:rPr>
              <a:t>pos</a:t>
            </a:r>
            <a:r>
              <a:rPr lang="en-US" dirty="0">
                <a:ea typeface="Calibri"/>
                <a:cs typeface="Calibri"/>
              </a:rPr>
              <a:t>(b)=c</a:t>
            </a:r>
          </a:p>
        </p:txBody>
      </p:sp>
      <p:cxnSp>
        <p:nvCxnSpPr>
          <p:cNvPr id="210" name="AutoShape 48"/>
          <p:cNvCxnSpPr>
            <a:cxnSpLocks noChangeShapeType="1"/>
          </p:cNvCxnSpPr>
          <p:nvPr/>
        </p:nvCxnSpPr>
        <p:spPr bwMode="auto">
          <a:xfrm rot="16200000" flipH="1">
            <a:off x="4030020" y="4106740"/>
            <a:ext cx="3894938" cy="6350"/>
          </a:xfrm>
          <a:prstGeom prst="curvedConnector3">
            <a:avLst>
              <a:gd name="adj1" fmla="val 50000"/>
            </a:avLst>
          </a:prstGeom>
          <a:noFill/>
          <a:ln w="19050">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92" name="Text Box 75"/>
          <p:cNvSpPr txBox="1">
            <a:spLocks noChangeArrowheads="1"/>
          </p:cNvSpPr>
          <p:nvPr/>
        </p:nvSpPr>
        <p:spPr bwMode="auto">
          <a:xfrm>
            <a:off x="1988735" y="4355147"/>
            <a:ext cx="1159292" cy="276999"/>
          </a:xfrm>
          <a:prstGeom prst="rect">
            <a:avLst/>
          </a:prstGeom>
          <a:noFill/>
          <a:ln>
            <a:noFill/>
          </a:ln>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latin typeface="+mn-lt"/>
                <a:ea typeface="Calibri"/>
                <a:cs typeface="Calibri"/>
              </a:rPr>
              <a:t>clear</a:t>
            </a:r>
            <a:r>
              <a:rPr lang="en-US" sz="1800" dirty="0">
                <a:latin typeface="+mn-lt"/>
                <a:ea typeface="Calibri"/>
                <a:cs typeface="Times New Roman"/>
              </a:rPr>
              <a:t>(</a:t>
            </a:r>
            <a:r>
              <a:rPr lang="en-US" sz="1800" dirty="0">
                <a:latin typeface="+mn-lt"/>
                <a:ea typeface="Calibri"/>
                <a:cs typeface="Calibri"/>
              </a:rPr>
              <a:t>d</a:t>
            </a:r>
            <a:r>
              <a:rPr lang="en-US" sz="1800" dirty="0">
                <a:latin typeface="+mn-lt"/>
                <a:ea typeface="Calibri"/>
                <a:cs typeface="Times New Roman"/>
              </a:rPr>
              <a:t>)=</a:t>
            </a:r>
            <a:r>
              <a:rPr lang="en-US" sz="1800" dirty="0">
                <a:latin typeface="+mn-lt"/>
                <a:ea typeface="Calibri"/>
                <a:cs typeface="Calibri"/>
              </a:rPr>
              <a:t>T</a:t>
            </a:r>
          </a:p>
        </p:txBody>
      </p:sp>
      <p:sp>
        <p:nvSpPr>
          <p:cNvPr id="2" name="Slide Number Placeholder 1">
            <a:extLst>
              <a:ext uri="{FF2B5EF4-FFF2-40B4-BE49-F238E27FC236}">
                <a16:creationId xmlns:a16="http://schemas.microsoft.com/office/drawing/2014/main" id="{2AF44DE9-2140-9A4A-9630-9DFEFD3A83FD}"/>
              </a:ext>
            </a:extLst>
          </p:cNvPr>
          <p:cNvSpPr>
            <a:spLocks noGrp="1"/>
          </p:cNvSpPr>
          <p:nvPr>
            <p:ph type="sldNum" sz="quarter" idx="4"/>
          </p:nvPr>
        </p:nvSpPr>
        <p:spPr/>
        <p:txBody>
          <a:bodyPr/>
          <a:lstStyle/>
          <a:p>
            <a:fld id="{67C9959E-8E6B-B04C-9955-EA096F41CA7A}" type="slidenum">
              <a:rPr lang="en-GB" smtClean="0"/>
              <a:t>146</a:t>
            </a:fld>
            <a:endParaRPr lang="en-GB"/>
          </a:p>
        </p:txBody>
      </p:sp>
      <p:sp>
        <p:nvSpPr>
          <p:cNvPr id="218" name="Rectangle 2"/>
          <p:cNvSpPr>
            <a:spLocks noGrp="1" noChangeArrowheads="1"/>
          </p:cNvSpPr>
          <p:nvPr>
            <p:ph type="title" idx="4294967295"/>
          </p:nvPr>
        </p:nvSpPr>
        <p:spPr>
          <a:xfrm>
            <a:off x="0" y="260350"/>
            <a:ext cx="7886700" cy="719138"/>
          </a:xfrm>
        </p:spPr>
        <p:txBody>
          <a:bodyPr>
            <a:normAutofit/>
          </a:bodyPr>
          <a:lstStyle/>
          <a:p>
            <a:pPr eaLnBrk="1" hangingPunct="1"/>
            <a:r>
              <a:rPr lang="en-US" dirty="0">
                <a:latin typeface="+mn-lt"/>
              </a:rPr>
              <a:t>Example</a:t>
            </a:r>
          </a:p>
        </p:txBody>
      </p:sp>
      <p:sp>
        <p:nvSpPr>
          <p:cNvPr id="93" name="Rectangle 3"/>
          <p:cNvSpPr>
            <a:spLocks noGrp="1" noChangeArrowheads="1"/>
          </p:cNvSpPr>
          <p:nvPr>
            <p:ph idx="4294967295"/>
          </p:nvPr>
        </p:nvSpPr>
        <p:spPr>
          <a:xfrm>
            <a:off x="0" y="1158875"/>
            <a:ext cx="4086225" cy="5018088"/>
          </a:xfrm>
        </p:spPr>
        <p:txBody>
          <a:bodyPr>
            <a:normAutofit/>
          </a:bodyPr>
          <a:lstStyle/>
          <a:p>
            <a:pPr eaLnBrk="1" hangingPunct="1"/>
            <a:r>
              <a:rPr lang="en-US" dirty="0"/>
              <a:t>For each open goal, add a new action</a:t>
            </a:r>
          </a:p>
          <a:p>
            <a:pPr lvl="1" eaLnBrk="1" hangingPunct="1"/>
            <a:r>
              <a:rPr lang="en-US" dirty="0"/>
              <a:t>Every new action </a:t>
            </a:r>
            <a:r>
              <a:rPr lang="en-US" i="1" dirty="0"/>
              <a:t>a</a:t>
            </a:r>
            <a:r>
              <a:rPr lang="en-US" dirty="0"/>
              <a:t> must have </a:t>
            </a:r>
            <a:r>
              <a:rPr lang="en-US" dirty="0">
                <a:cs typeface="Calibri"/>
              </a:rPr>
              <a:t>Start</a:t>
            </a:r>
            <a:r>
              <a:rPr lang="en-US" dirty="0"/>
              <a:t> ≺ </a:t>
            </a:r>
            <a:r>
              <a:rPr lang="en-US" i="1" dirty="0"/>
              <a:t>a</a:t>
            </a:r>
            <a:r>
              <a:rPr lang="en-US" dirty="0"/>
              <a:t> ≺ </a:t>
            </a:r>
            <a:r>
              <a:rPr lang="en-US" dirty="0">
                <a:cs typeface="Calibri"/>
              </a:rPr>
              <a:t>Finish</a:t>
            </a:r>
          </a:p>
        </p:txBody>
      </p:sp>
      <p:cxnSp>
        <p:nvCxnSpPr>
          <p:cNvPr id="94" name="AutoShape 89"/>
          <p:cNvCxnSpPr>
            <a:cxnSpLocks noChangeShapeType="1"/>
            <a:stCxn id="22537" idx="3"/>
            <a:endCxn id="22538" idx="0"/>
          </p:cNvCxnSpPr>
          <p:nvPr/>
        </p:nvCxnSpPr>
        <p:spPr bwMode="auto">
          <a:xfrm>
            <a:off x="4906456" y="4872100"/>
            <a:ext cx="1074208" cy="1185285"/>
          </a:xfrm>
          <a:prstGeom prst="curvedConnector2">
            <a:avLst/>
          </a:prstGeom>
          <a:noFill/>
          <a:ln w="19050">
            <a:solidFill>
              <a:schemeClr val="tx1"/>
            </a:solidFill>
            <a:prstDash val="solid"/>
            <a:round/>
            <a:headEnd/>
            <a:tailEnd type="triangle" w="med" len="med"/>
          </a:ln>
          <a:extLst>
            <a:ext uri="{909E8E84-426E-40dd-AFC4-6F175D3DCCD1}">
              <a14:hiddenFill xmlns="" xmlns:a14="http://schemas.microsoft.com/office/drawing/2010/main">
                <a:noFill/>
              </a14:hiddenFill>
            </a:ext>
          </a:extLst>
        </p:spPr>
      </p:cxnSp>
      <p:cxnSp>
        <p:nvCxnSpPr>
          <p:cNvPr id="98" name="AutoShape 89"/>
          <p:cNvCxnSpPr>
            <a:cxnSpLocks noChangeShapeType="1"/>
          </p:cNvCxnSpPr>
          <p:nvPr/>
        </p:nvCxnSpPr>
        <p:spPr bwMode="auto">
          <a:xfrm rot="5400000">
            <a:off x="4821872" y="3648630"/>
            <a:ext cx="1242122" cy="1060704"/>
          </a:xfrm>
          <a:prstGeom prst="curvedConnector2">
            <a:avLst/>
          </a:prstGeom>
          <a:noFill/>
          <a:ln w="19050">
            <a:solidFill>
              <a:schemeClr val="tx1"/>
            </a:solidFill>
            <a:prstDash val="solid"/>
            <a:round/>
            <a:headEnd/>
            <a:tailEnd type="triangle" w="med" len="med"/>
          </a:ln>
          <a:extLst>
            <a:ext uri="{909E8E84-426E-40dd-AFC4-6F175D3DCCD1}">
              <a14:hiddenFill xmlns="" xmlns:a14="http://schemas.microsoft.com/office/drawing/2010/main">
                <a:noFill/>
              </a14:hiddenFill>
            </a:ext>
          </a:extLst>
        </p:spPr>
      </p:cxnSp>
      <p:sp>
        <p:nvSpPr>
          <p:cNvPr id="170" name="Rectangle 99"/>
          <p:cNvSpPr>
            <a:spLocks noChangeArrowheads="1"/>
          </p:cNvSpPr>
          <p:nvPr/>
        </p:nvSpPr>
        <p:spPr bwMode="auto">
          <a:xfrm>
            <a:off x="7670979" y="4355147"/>
            <a:ext cx="1133644"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440" tIns="0" rIns="91440" bIns="0" anchor="ctr">
            <a:spAutoFit/>
          </a:bodyPr>
          <a:lstStyle/>
          <a:p>
            <a:pPr algn="ctr"/>
            <a:r>
              <a:rPr lang="en-US" dirty="0">
                <a:ea typeface="Calibri"/>
                <a:cs typeface="Calibri"/>
              </a:rPr>
              <a:t>clear(b)=T</a:t>
            </a:r>
          </a:p>
        </p:txBody>
      </p:sp>
      <p:sp>
        <p:nvSpPr>
          <p:cNvPr id="172" name="Text Box 77"/>
          <p:cNvSpPr txBox="1">
            <a:spLocks noChangeArrowheads="1"/>
          </p:cNvSpPr>
          <p:nvPr/>
        </p:nvSpPr>
        <p:spPr bwMode="auto">
          <a:xfrm>
            <a:off x="6429912" y="4355147"/>
            <a:ext cx="1102548" cy="276999"/>
          </a:xfrm>
          <a:prstGeom prst="rect">
            <a:avLst/>
          </a:prstGeom>
          <a:noFill/>
          <a:ln>
            <a:noFill/>
          </a:ln>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err="1">
                <a:latin typeface="+mn-lt"/>
                <a:ea typeface="Calibri"/>
                <a:cs typeface="Calibri"/>
              </a:rPr>
              <a:t>pos</a:t>
            </a:r>
            <a:r>
              <a:rPr lang="en-US" sz="1800" dirty="0">
                <a:latin typeface="+mn-lt"/>
                <a:ea typeface="Calibri"/>
                <a:cs typeface="Times New Roman"/>
              </a:rPr>
              <a:t>(</a:t>
            </a:r>
            <a:r>
              <a:rPr lang="en-US" sz="1800" dirty="0">
                <a:latin typeface="+mn-lt"/>
                <a:ea typeface="Calibri"/>
                <a:cs typeface="Calibri"/>
              </a:rPr>
              <a:t>b</a:t>
            </a:r>
            <a:r>
              <a:rPr lang="en-US" sz="1800" dirty="0">
                <a:latin typeface="+mn-lt"/>
                <a:ea typeface="Calibri"/>
                <a:cs typeface="Times New Roman"/>
              </a:rPr>
              <a:t>)=</a:t>
            </a:r>
            <a:r>
              <a:rPr lang="en-US" sz="1800" i="1" dirty="0">
                <a:latin typeface="+mn-lt"/>
                <a:ea typeface="Calibri"/>
                <a:cs typeface="Times New Roman" charset="0"/>
              </a:rPr>
              <a:t>y</a:t>
            </a:r>
            <a:r>
              <a:rPr lang="en-US" sz="1800" baseline="-25000" dirty="0">
                <a:latin typeface="+mn-lt"/>
                <a:ea typeface="Calibri"/>
                <a:cs typeface="Times New Roman" charset="0"/>
              </a:rPr>
              <a:t>2</a:t>
            </a:r>
            <a:endParaRPr lang="en-US" sz="1800" dirty="0">
              <a:latin typeface="+mn-lt"/>
              <a:ea typeface="Calibri"/>
              <a:cs typeface="Calibri"/>
            </a:endParaRPr>
          </a:p>
        </p:txBody>
      </p:sp>
      <p:cxnSp>
        <p:nvCxnSpPr>
          <p:cNvPr id="173" name="AutoShape 91"/>
          <p:cNvCxnSpPr>
            <a:cxnSpLocks noChangeShapeType="1"/>
          </p:cNvCxnSpPr>
          <p:nvPr/>
        </p:nvCxnSpPr>
        <p:spPr bwMode="auto">
          <a:xfrm rot="5400000">
            <a:off x="6789389" y="4788782"/>
            <a:ext cx="652252" cy="1188218"/>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 xmlns:a14="http://schemas.microsoft.com/office/drawing/2010/main">
                <a:noFill/>
              </a14:hiddenFill>
            </a:ext>
          </a:extLst>
        </p:spPr>
      </p:cxnSp>
      <p:sp>
        <p:nvSpPr>
          <p:cNvPr id="174" name="Rectangle 99"/>
          <p:cNvSpPr>
            <a:spLocks noChangeArrowheads="1"/>
          </p:cNvSpPr>
          <p:nvPr/>
        </p:nvSpPr>
        <p:spPr bwMode="auto">
          <a:xfrm>
            <a:off x="8760064" y="4355147"/>
            <a:ext cx="1133644" cy="276999"/>
          </a:xfrm>
          <a:prstGeom prst="rect">
            <a:avLst/>
          </a:prstGeom>
          <a:noFill/>
          <a:ln>
            <a:noFill/>
          </a:ln>
        </p:spPr>
        <p:txBody>
          <a:bodyPr wrap="none" lIns="91440" tIns="0" rIns="91440" bIns="0" anchor="ctr">
            <a:spAutoFit/>
          </a:bodyPr>
          <a:lstStyle/>
          <a:p>
            <a:pPr algn="ctr"/>
            <a:r>
              <a:rPr lang="en-US" dirty="0">
                <a:ea typeface="Calibri"/>
                <a:cs typeface="Calibri"/>
              </a:rPr>
              <a:t>clear(c)=T</a:t>
            </a:r>
          </a:p>
        </p:txBody>
      </p:sp>
      <p:cxnSp>
        <p:nvCxnSpPr>
          <p:cNvPr id="175" name="AutoShape 89"/>
          <p:cNvCxnSpPr>
            <a:cxnSpLocks noChangeShapeType="1"/>
            <a:endCxn id="22538" idx="0"/>
          </p:cNvCxnSpPr>
          <p:nvPr/>
        </p:nvCxnSpPr>
        <p:spPr bwMode="auto">
          <a:xfrm rot="10800000" flipV="1">
            <a:off x="5980666" y="4872099"/>
            <a:ext cx="1009351" cy="1185285"/>
          </a:xfrm>
          <a:prstGeom prst="curvedConnector2">
            <a:avLst/>
          </a:prstGeom>
          <a:noFill/>
          <a:ln w="19050">
            <a:solidFill>
              <a:schemeClr val="tx1"/>
            </a:solidFill>
            <a:prstDash val="solid"/>
            <a:round/>
            <a:headEnd/>
            <a:tailEnd type="triangle" w="med" len="med"/>
          </a:ln>
          <a:extLst>
            <a:ext uri="{909E8E84-426E-40dd-AFC4-6F175D3DCCD1}">
              <a14:hiddenFill xmlns="" xmlns:a14="http://schemas.microsoft.com/office/drawing/2010/main">
                <a:noFill/>
              </a14:hiddenFill>
            </a:ext>
          </a:extLst>
        </p:spPr>
      </p:cxnSp>
      <p:cxnSp>
        <p:nvCxnSpPr>
          <p:cNvPr id="176" name="AutoShape 89"/>
          <p:cNvCxnSpPr>
            <a:cxnSpLocks noChangeShapeType="1"/>
          </p:cNvCxnSpPr>
          <p:nvPr/>
        </p:nvCxnSpPr>
        <p:spPr bwMode="auto">
          <a:xfrm rot="16200000" flipH="1">
            <a:off x="5862774" y="3684350"/>
            <a:ext cx="1242122" cy="1005840"/>
          </a:xfrm>
          <a:prstGeom prst="curvedConnector2">
            <a:avLst/>
          </a:prstGeom>
          <a:noFill/>
          <a:ln w="19050">
            <a:solidFill>
              <a:schemeClr val="tx1"/>
            </a:solidFill>
            <a:prstDash val="solid"/>
            <a:round/>
            <a:headEnd/>
            <a:tailEnd type="triangle" w="med" len="med"/>
          </a:ln>
          <a:extLst>
            <a:ext uri="{909E8E84-426E-40dd-AFC4-6F175D3DCCD1}">
              <a14:hiddenFill xmlns="" xmlns:a14="http://schemas.microsoft.com/office/drawing/2010/main">
                <a:noFill/>
              </a14:hiddenFill>
            </a:ext>
          </a:extLst>
        </p:spPr>
      </p:cxnSp>
      <p:sp>
        <p:nvSpPr>
          <p:cNvPr id="214" name="Text Box 92"/>
          <p:cNvSpPr txBox="1">
            <a:spLocks noChangeArrowheads="1"/>
          </p:cNvSpPr>
          <p:nvPr/>
        </p:nvSpPr>
        <p:spPr bwMode="auto">
          <a:xfrm>
            <a:off x="6991915" y="4687433"/>
            <a:ext cx="1363362"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solidFill>
                  <a:schemeClr val="bg1"/>
                </a:solidFill>
                <a:latin typeface="+mn-lt"/>
                <a:ea typeface="Calibri"/>
                <a:cs typeface="Calibri"/>
              </a:rPr>
              <a:t>move(b,</a:t>
            </a:r>
            <a:r>
              <a:rPr lang="en-US" sz="1800" i="1" dirty="0">
                <a:solidFill>
                  <a:schemeClr val="bg1"/>
                </a:solidFill>
                <a:latin typeface="+mn-lt"/>
                <a:ea typeface="Calibri"/>
                <a:cs typeface="Times New Roman" charset="0"/>
              </a:rPr>
              <a:t>y</a:t>
            </a:r>
            <a:r>
              <a:rPr lang="en-US" sz="1800" baseline="-25000" dirty="0">
                <a:solidFill>
                  <a:schemeClr val="bg1"/>
                </a:solidFill>
                <a:latin typeface="+mn-lt"/>
                <a:ea typeface="Calibri"/>
                <a:cs typeface="Times New Roman" charset="0"/>
              </a:rPr>
              <a:t>2</a:t>
            </a:r>
            <a:r>
              <a:rPr lang="en-US" sz="1800" dirty="0">
                <a:solidFill>
                  <a:schemeClr val="bg1"/>
                </a:solidFill>
                <a:latin typeface="+mn-lt"/>
                <a:ea typeface="Calibri"/>
                <a:cs typeface="Calibri"/>
              </a:rPr>
              <a:t>,c)</a:t>
            </a:r>
          </a:p>
        </p:txBody>
      </p:sp>
      <p:sp>
        <p:nvSpPr>
          <p:cNvPr id="95" name="Text Box 7"/>
          <p:cNvSpPr txBox="1">
            <a:spLocks noChangeArrowheads="1"/>
          </p:cNvSpPr>
          <p:nvPr/>
        </p:nvSpPr>
        <p:spPr bwMode="auto">
          <a:xfrm>
            <a:off x="6085086" y="2164595"/>
            <a:ext cx="4575847" cy="830997"/>
          </a:xfrm>
          <a:prstGeom prst="rect">
            <a:avLst/>
          </a:prstGeom>
          <a:noFill/>
          <a:ln>
            <a:noFill/>
          </a:ln>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indent="-342900">
              <a:tabLst>
                <a:tab pos="1143000" algn="l"/>
                <a:tab pos="2286000" algn="l"/>
                <a:tab pos="3429000" algn="l"/>
              </a:tabLst>
            </a:pPr>
            <a:r>
              <a:rPr lang="en-US" sz="1800" dirty="0">
                <a:latin typeface="+mn-lt"/>
                <a:ea typeface="Calibri"/>
                <a:cs typeface="Calibri"/>
              </a:rPr>
              <a:t>clear(p1)=T	clear(p2)=T	clear(p3)=F	clear(p4)=F</a:t>
            </a:r>
            <a:endParaRPr lang="en-US" sz="1800" dirty="0">
              <a:latin typeface="+mn-lt"/>
              <a:ea typeface="Calibri"/>
              <a:cs typeface="Times New Roman" charset="0"/>
            </a:endParaRPr>
          </a:p>
          <a:p>
            <a:pPr indent="-342900">
              <a:tabLst>
                <a:tab pos="1143000" algn="l"/>
                <a:tab pos="2286000" algn="l"/>
                <a:tab pos="3429000" algn="l"/>
              </a:tabLst>
            </a:pPr>
            <a:r>
              <a:rPr lang="en-US" sz="1800" dirty="0">
                <a:latin typeface="+mn-lt"/>
                <a:ea typeface="Calibri"/>
                <a:cs typeface="Calibri"/>
              </a:rPr>
              <a:t>  clear(a)=F	 clear(b)=F  	 clear(c)=T	 clear(d)=T</a:t>
            </a:r>
          </a:p>
          <a:p>
            <a:pPr indent="-342900">
              <a:tabLst>
                <a:tab pos="1143000" algn="l"/>
                <a:tab pos="2286000" algn="l"/>
                <a:tab pos="3429000" algn="l"/>
              </a:tabLst>
            </a:pPr>
            <a:r>
              <a:rPr lang="en-US" sz="1800" dirty="0">
                <a:latin typeface="+mn-lt"/>
                <a:ea typeface="Calibri"/>
                <a:cs typeface="Calibri"/>
              </a:rPr>
              <a:t>   </a:t>
            </a:r>
            <a:r>
              <a:rPr lang="en-US" sz="1800" dirty="0" err="1">
                <a:latin typeface="+mn-lt"/>
                <a:ea typeface="Calibri"/>
                <a:cs typeface="Calibri"/>
              </a:rPr>
              <a:t>pos</a:t>
            </a:r>
            <a:r>
              <a:rPr lang="en-US" sz="1800" dirty="0">
                <a:latin typeface="+mn-lt"/>
                <a:ea typeface="Calibri"/>
                <a:cs typeface="Calibri"/>
              </a:rPr>
              <a:t>(a)=p3	 </a:t>
            </a:r>
            <a:r>
              <a:rPr lang="en-US" sz="1800" baseline="-25000" dirty="0">
                <a:latin typeface="+mn-lt"/>
                <a:ea typeface="Calibri"/>
                <a:cs typeface="Calibri"/>
              </a:rPr>
              <a:t> </a:t>
            </a:r>
            <a:r>
              <a:rPr lang="en-US" sz="1800" dirty="0" err="1">
                <a:latin typeface="+mn-lt"/>
                <a:ea typeface="Calibri"/>
                <a:cs typeface="Calibri"/>
              </a:rPr>
              <a:t>pos</a:t>
            </a:r>
            <a:r>
              <a:rPr lang="en-US" sz="1800" dirty="0">
                <a:latin typeface="+mn-lt"/>
                <a:ea typeface="Calibri"/>
                <a:cs typeface="Calibri"/>
              </a:rPr>
              <a:t>(b)=p4	  </a:t>
            </a:r>
            <a:r>
              <a:rPr lang="en-US" sz="1800" dirty="0" err="1">
                <a:latin typeface="+mn-lt"/>
                <a:ea typeface="Calibri"/>
                <a:cs typeface="Calibri"/>
              </a:rPr>
              <a:t>pos</a:t>
            </a:r>
            <a:r>
              <a:rPr lang="en-US" sz="1800" dirty="0">
                <a:latin typeface="+mn-lt"/>
                <a:ea typeface="Calibri"/>
                <a:cs typeface="Calibri"/>
              </a:rPr>
              <a:t>(c)=b	  </a:t>
            </a:r>
            <a:r>
              <a:rPr lang="en-US" sz="1800" dirty="0" err="1">
                <a:latin typeface="+mn-lt"/>
                <a:ea typeface="Calibri"/>
                <a:cs typeface="Calibri"/>
              </a:rPr>
              <a:t>pos</a:t>
            </a:r>
            <a:r>
              <a:rPr lang="en-US" sz="1800" dirty="0">
                <a:latin typeface="+mn-lt"/>
                <a:ea typeface="Calibri"/>
                <a:cs typeface="Calibri"/>
              </a:rPr>
              <a:t>(d)=a</a:t>
            </a:r>
          </a:p>
        </p:txBody>
      </p:sp>
      <p:grpSp>
        <p:nvGrpSpPr>
          <p:cNvPr id="89" name="Group 88">
            <a:extLst>
              <a:ext uri="{FF2B5EF4-FFF2-40B4-BE49-F238E27FC236}">
                <a16:creationId xmlns:a16="http://schemas.microsoft.com/office/drawing/2014/main" id="{58233A09-E894-6544-8502-856583AEC00E}"/>
              </a:ext>
            </a:extLst>
          </p:cNvPr>
          <p:cNvGrpSpPr/>
          <p:nvPr/>
        </p:nvGrpSpPr>
        <p:grpSpPr>
          <a:xfrm>
            <a:off x="7649133" y="188058"/>
            <a:ext cx="2688818" cy="1950735"/>
            <a:chOff x="6181533" y="221558"/>
            <a:chExt cx="2688818" cy="1950735"/>
          </a:xfrm>
        </p:grpSpPr>
        <p:sp>
          <p:nvSpPr>
            <p:cNvPr id="90" name="Line 853">
              <a:extLst>
                <a:ext uri="{FF2B5EF4-FFF2-40B4-BE49-F238E27FC236}">
                  <a16:creationId xmlns:a16="http://schemas.microsoft.com/office/drawing/2014/main" id="{9FE2F3A4-C383-7542-BF2C-6AD9928F1982}"/>
                </a:ext>
              </a:extLst>
            </p:cNvPr>
            <p:cNvSpPr>
              <a:spLocks noChangeShapeType="1"/>
            </p:cNvSpPr>
            <p:nvPr/>
          </p:nvSpPr>
          <p:spPr bwMode="auto">
            <a:xfrm flipV="1">
              <a:off x="6181533" y="2166235"/>
              <a:ext cx="1984248" cy="6058"/>
            </a:xfrm>
            <a:prstGeom prst="line">
              <a:avLst/>
            </a:prstGeom>
            <a:noFill/>
            <a:ln w="9525">
              <a:solidFill>
                <a:schemeClr val="tx1"/>
              </a:solidFill>
              <a:round/>
              <a:headEnd/>
              <a:tailEnd/>
            </a:ln>
            <a:scene3d>
              <a:camera prst="legacyObliqueTopRight">
                <a:rot lat="300000" lon="0" rev="0"/>
              </a:camera>
              <a:lightRig rig="legacyFlat3" dir="l"/>
            </a:scene3d>
            <a:sp3d extrusionH="2667000" prstMaterial="legacyPlastic">
              <a:bevelT w="13500" h="13500" prst="angle"/>
              <a:bevelB w="13500" h="13500" prst="angle"/>
              <a:extrusionClr>
                <a:srgbClr val="EBE6DB"/>
              </a:extrusionClr>
            </a:sp3d>
            <a:extLst>
              <a:ext uri="{909E8E84-426E-40dd-AFC4-6F175D3DCCD1}">
                <a14:hiddenFill xmlns="" xmlns:a14="http://schemas.microsoft.com/office/drawing/2010/main">
                  <a:noFill/>
                </a14:hiddenFill>
              </a:ext>
            </a:extLst>
          </p:spPr>
          <p:txBody>
            <a:bodyPr wrap="none" anchor="ctr">
              <a:flatTx/>
            </a:bodyPr>
            <a:lstStyle/>
            <a:p>
              <a:endParaRPr lang="en-US" dirty="0">
                <a:ea typeface="Calibri"/>
                <a:cs typeface="Calibri"/>
              </a:endParaRPr>
            </a:p>
          </p:txBody>
        </p:sp>
        <p:sp>
          <p:nvSpPr>
            <p:cNvPr id="162" name="Freeform 830">
              <a:extLst>
                <a:ext uri="{FF2B5EF4-FFF2-40B4-BE49-F238E27FC236}">
                  <a16:creationId xmlns:a16="http://schemas.microsoft.com/office/drawing/2014/main" id="{4A7A47F1-BEBC-8945-B47B-C194E4B0DA58}"/>
                </a:ext>
              </a:extLst>
            </p:cNvPr>
            <p:cNvSpPr>
              <a:spLocks noChangeAspect="1"/>
            </p:cNvSpPr>
            <p:nvPr/>
          </p:nvSpPr>
          <p:spPr bwMode="auto">
            <a:xfrm>
              <a:off x="7054100" y="1099597"/>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ea typeface="Calibri"/>
                  <a:cs typeface="Calibri"/>
                </a:rPr>
              </a:br>
              <a:br>
                <a:rPr lang="en-US" baseline="30000" dirty="0">
                  <a:ea typeface="Calibri"/>
                  <a:cs typeface="Calibri"/>
                </a:rPr>
              </a:br>
              <a:r>
                <a:rPr lang="en-US" dirty="0">
                  <a:ea typeface="Calibri"/>
                  <a:cs typeface="Calibri"/>
                </a:rPr>
                <a:t>  p3</a:t>
              </a:r>
            </a:p>
          </p:txBody>
        </p:sp>
        <p:sp>
          <p:nvSpPr>
            <p:cNvPr id="163" name="Freeform 830">
              <a:extLst>
                <a:ext uri="{FF2B5EF4-FFF2-40B4-BE49-F238E27FC236}">
                  <a16:creationId xmlns:a16="http://schemas.microsoft.com/office/drawing/2014/main" id="{91883305-D9C3-F840-ACCF-55B172BF9F6E}"/>
                </a:ext>
              </a:extLst>
            </p:cNvPr>
            <p:cNvSpPr>
              <a:spLocks noChangeAspect="1"/>
            </p:cNvSpPr>
            <p:nvPr/>
          </p:nvSpPr>
          <p:spPr bwMode="auto">
            <a:xfrm>
              <a:off x="6649449" y="1674638"/>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ea typeface="Calibri"/>
                  <a:cs typeface="Calibri"/>
                </a:rPr>
              </a:br>
              <a:br>
                <a:rPr lang="en-US" baseline="30000" dirty="0">
                  <a:ea typeface="Calibri"/>
                  <a:cs typeface="Calibri"/>
                </a:rPr>
              </a:br>
              <a:r>
                <a:rPr lang="en-US" dirty="0">
                  <a:ea typeface="Calibri"/>
                  <a:cs typeface="Calibri"/>
                </a:rPr>
                <a:t>  p1</a:t>
              </a:r>
            </a:p>
          </p:txBody>
        </p:sp>
        <p:sp>
          <p:nvSpPr>
            <p:cNvPr id="164" name="Freeform 830">
              <a:extLst>
                <a:ext uri="{FF2B5EF4-FFF2-40B4-BE49-F238E27FC236}">
                  <a16:creationId xmlns:a16="http://schemas.microsoft.com/office/drawing/2014/main" id="{C29382CD-1EFA-4F4D-816F-D3A4A575233B}"/>
                </a:ext>
              </a:extLst>
            </p:cNvPr>
            <p:cNvSpPr>
              <a:spLocks noChangeAspect="1"/>
            </p:cNvSpPr>
            <p:nvPr/>
          </p:nvSpPr>
          <p:spPr bwMode="auto">
            <a:xfrm>
              <a:off x="7595015" y="1674638"/>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ea typeface="Calibri"/>
                  <a:cs typeface="Calibri"/>
                </a:rPr>
              </a:br>
              <a:br>
                <a:rPr lang="en-US" baseline="30000" dirty="0">
                  <a:ea typeface="Calibri"/>
                  <a:cs typeface="Calibri"/>
                </a:rPr>
              </a:br>
              <a:r>
                <a:rPr lang="en-US" dirty="0">
                  <a:ea typeface="Calibri"/>
                  <a:cs typeface="Calibri"/>
                </a:rPr>
                <a:t>  p2</a:t>
              </a:r>
            </a:p>
          </p:txBody>
        </p:sp>
        <p:grpSp>
          <p:nvGrpSpPr>
            <p:cNvPr id="165" name="Group 872">
              <a:extLst>
                <a:ext uri="{FF2B5EF4-FFF2-40B4-BE49-F238E27FC236}">
                  <a16:creationId xmlns:a16="http://schemas.microsoft.com/office/drawing/2014/main" id="{A0D5476B-6469-C74E-B59D-FC885A6C741F}"/>
                </a:ext>
              </a:extLst>
            </p:cNvPr>
            <p:cNvGrpSpPr>
              <a:grpSpLocks noChangeAspect="1"/>
            </p:cNvGrpSpPr>
            <p:nvPr/>
          </p:nvGrpSpPr>
          <p:grpSpPr bwMode="auto">
            <a:xfrm>
              <a:off x="7141600" y="854344"/>
              <a:ext cx="651502" cy="416243"/>
              <a:chOff x="331" y="406"/>
              <a:chExt cx="288" cy="144"/>
            </a:xfrm>
          </p:grpSpPr>
          <p:sp>
            <p:nvSpPr>
              <p:cNvPr id="202" name="Rectangle 873">
                <a:extLst>
                  <a:ext uri="{FF2B5EF4-FFF2-40B4-BE49-F238E27FC236}">
                    <a16:creationId xmlns:a16="http://schemas.microsoft.com/office/drawing/2014/main" id="{29E5965D-10EF-6F4D-B447-A41C8FCA7E68}"/>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ea typeface="Calibri"/>
                    <a:cs typeface="Calibri"/>
                  </a:rPr>
                  <a:t>a</a:t>
                </a:r>
              </a:p>
            </p:txBody>
          </p:sp>
          <p:sp>
            <p:nvSpPr>
              <p:cNvPr id="203" name="Freeform 874">
                <a:extLst>
                  <a:ext uri="{FF2B5EF4-FFF2-40B4-BE49-F238E27FC236}">
                    <a16:creationId xmlns:a16="http://schemas.microsoft.com/office/drawing/2014/main" id="{02B4CAA7-4FCA-3146-AAC6-50C57F933F81}"/>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04" name="Freeform 875">
                <a:extLst>
                  <a:ext uri="{FF2B5EF4-FFF2-40B4-BE49-F238E27FC236}">
                    <a16:creationId xmlns:a16="http://schemas.microsoft.com/office/drawing/2014/main" id="{A39E680C-49D9-3A42-A637-E61991A34D61}"/>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05" name="Rectangle 876">
                <a:extLst>
                  <a:ext uri="{FF2B5EF4-FFF2-40B4-BE49-F238E27FC236}">
                    <a16:creationId xmlns:a16="http://schemas.microsoft.com/office/drawing/2014/main" id="{7C727DEF-0134-BC47-92C8-C51D0C729BD0}"/>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ea typeface="Calibri"/>
                  <a:cs typeface="Calibri"/>
                </a:endParaRPr>
              </a:p>
            </p:txBody>
          </p:sp>
        </p:grpSp>
        <p:grpSp>
          <p:nvGrpSpPr>
            <p:cNvPr id="166" name="Group 872">
              <a:extLst>
                <a:ext uri="{FF2B5EF4-FFF2-40B4-BE49-F238E27FC236}">
                  <a16:creationId xmlns:a16="http://schemas.microsoft.com/office/drawing/2014/main" id="{6CE04925-1273-524D-9791-D8993347C3EB}"/>
                </a:ext>
              </a:extLst>
            </p:cNvPr>
            <p:cNvGrpSpPr>
              <a:grpSpLocks noChangeAspect="1"/>
            </p:cNvGrpSpPr>
            <p:nvPr/>
          </p:nvGrpSpPr>
          <p:grpSpPr bwMode="auto">
            <a:xfrm>
              <a:off x="7137848" y="579909"/>
              <a:ext cx="651502" cy="416243"/>
              <a:chOff x="331" y="406"/>
              <a:chExt cx="288" cy="144"/>
            </a:xfrm>
          </p:grpSpPr>
          <p:sp>
            <p:nvSpPr>
              <p:cNvPr id="198" name="Rectangle 873">
                <a:extLst>
                  <a:ext uri="{FF2B5EF4-FFF2-40B4-BE49-F238E27FC236}">
                    <a16:creationId xmlns:a16="http://schemas.microsoft.com/office/drawing/2014/main" id="{A26E7C35-1212-954C-97F5-DD8772ED8D39}"/>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ea typeface="Calibri"/>
                    <a:cs typeface="Calibri"/>
                  </a:rPr>
                  <a:t>d</a:t>
                </a:r>
              </a:p>
            </p:txBody>
          </p:sp>
          <p:sp>
            <p:nvSpPr>
              <p:cNvPr id="199" name="Freeform 874">
                <a:extLst>
                  <a:ext uri="{FF2B5EF4-FFF2-40B4-BE49-F238E27FC236}">
                    <a16:creationId xmlns:a16="http://schemas.microsoft.com/office/drawing/2014/main" id="{5E853451-1BF3-314E-9EF2-642297E2FE7A}"/>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00" name="Freeform 875">
                <a:extLst>
                  <a:ext uri="{FF2B5EF4-FFF2-40B4-BE49-F238E27FC236}">
                    <a16:creationId xmlns:a16="http://schemas.microsoft.com/office/drawing/2014/main" id="{C7AD4EC0-CB26-C344-90C2-304EF8B69DA0}"/>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01" name="Rectangle 876">
                <a:extLst>
                  <a:ext uri="{FF2B5EF4-FFF2-40B4-BE49-F238E27FC236}">
                    <a16:creationId xmlns:a16="http://schemas.microsoft.com/office/drawing/2014/main" id="{1D3AFCE9-BCFA-4149-B1B5-A022243061CB}"/>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ea typeface="Calibri"/>
                  <a:cs typeface="Calibri"/>
                </a:endParaRPr>
              </a:p>
            </p:txBody>
          </p:sp>
        </p:grpSp>
        <p:sp>
          <p:nvSpPr>
            <p:cNvPr id="167" name="Freeform 830">
              <a:extLst>
                <a:ext uri="{FF2B5EF4-FFF2-40B4-BE49-F238E27FC236}">
                  <a16:creationId xmlns:a16="http://schemas.microsoft.com/office/drawing/2014/main" id="{1B163A10-B735-3C4E-B032-196853D76162}"/>
                </a:ext>
              </a:extLst>
            </p:cNvPr>
            <p:cNvSpPr>
              <a:spLocks noChangeAspect="1"/>
            </p:cNvSpPr>
            <p:nvPr/>
          </p:nvSpPr>
          <p:spPr bwMode="auto">
            <a:xfrm>
              <a:off x="8045349" y="1098168"/>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ea typeface="Calibri"/>
                  <a:cs typeface="Calibri"/>
                </a:rPr>
              </a:br>
              <a:br>
                <a:rPr lang="en-US" baseline="30000" dirty="0">
                  <a:ea typeface="Calibri"/>
                  <a:cs typeface="Calibri"/>
                </a:rPr>
              </a:br>
              <a:r>
                <a:rPr lang="en-US" dirty="0">
                  <a:ea typeface="Calibri"/>
                  <a:cs typeface="Calibri"/>
                </a:rPr>
                <a:t>  p4</a:t>
              </a:r>
            </a:p>
          </p:txBody>
        </p:sp>
        <p:grpSp>
          <p:nvGrpSpPr>
            <p:cNvPr id="168" name="Group 872">
              <a:extLst>
                <a:ext uri="{FF2B5EF4-FFF2-40B4-BE49-F238E27FC236}">
                  <a16:creationId xmlns:a16="http://schemas.microsoft.com/office/drawing/2014/main" id="{55D8CE8B-57CD-2F4C-B96D-AC59B63A83B5}"/>
                </a:ext>
              </a:extLst>
            </p:cNvPr>
            <p:cNvGrpSpPr>
              <a:grpSpLocks noChangeAspect="1"/>
            </p:cNvGrpSpPr>
            <p:nvPr/>
          </p:nvGrpSpPr>
          <p:grpSpPr bwMode="auto">
            <a:xfrm>
              <a:off x="8119863" y="872355"/>
              <a:ext cx="651502" cy="416243"/>
              <a:chOff x="331" y="406"/>
              <a:chExt cx="288" cy="144"/>
            </a:xfrm>
          </p:grpSpPr>
          <p:sp>
            <p:nvSpPr>
              <p:cNvPr id="194" name="Rectangle 873">
                <a:extLst>
                  <a:ext uri="{FF2B5EF4-FFF2-40B4-BE49-F238E27FC236}">
                    <a16:creationId xmlns:a16="http://schemas.microsoft.com/office/drawing/2014/main" id="{BBEE198A-1DD0-B746-98B3-091E24224922}"/>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ea typeface="Calibri"/>
                    <a:cs typeface="Calibri"/>
                  </a:rPr>
                  <a:t>b</a:t>
                </a:r>
              </a:p>
            </p:txBody>
          </p:sp>
          <p:sp>
            <p:nvSpPr>
              <p:cNvPr id="195" name="Freeform 874">
                <a:extLst>
                  <a:ext uri="{FF2B5EF4-FFF2-40B4-BE49-F238E27FC236}">
                    <a16:creationId xmlns:a16="http://schemas.microsoft.com/office/drawing/2014/main" id="{D39ACDB9-B593-5D45-920D-8BFF93EF85DF}"/>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196" name="Freeform 875">
                <a:extLst>
                  <a:ext uri="{FF2B5EF4-FFF2-40B4-BE49-F238E27FC236}">
                    <a16:creationId xmlns:a16="http://schemas.microsoft.com/office/drawing/2014/main" id="{62103952-7F33-2848-AD9D-7FBA7C368A20}"/>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197" name="Rectangle 876">
                <a:extLst>
                  <a:ext uri="{FF2B5EF4-FFF2-40B4-BE49-F238E27FC236}">
                    <a16:creationId xmlns:a16="http://schemas.microsoft.com/office/drawing/2014/main" id="{9BA85CE5-074D-A340-B004-610B51D0416A}"/>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ea typeface="Calibri"/>
                  <a:cs typeface="Calibri"/>
                </a:endParaRPr>
              </a:p>
            </p:txBody>
          </p:sp>
        </p:grpSp>
        <p:grpSp>
          <p:nvGrpSpPr>
            <p:cNvPr id="169" name="Group 872">
              <a:extLst>
                <a:ext uri="{FF2B5EF4-FFF2-40B4-BE49-F238E27FC236}">
                  <a16:creationId xmlns:a16="http://schemas.microsoft.com/office/drawing/2014/main" id="{96F9FA2D-7F04-CE43-854B-6DCBC0078B2D}"/>
                </a:ext>
              </a:extLst>
            </p:cNvPr>
            <p:cNvGrpSpPr>
              <a:grpSpLocks noChangeAspect="1"/>
            </p:cNvGrpSpPr>
            <p:nvPr/>
          </p:nvGrpSpPr>
          <p:grpSpPr bwMode="auto">
            <a:xfrm>
              <a:off x="8116832" y="598923"/>
              <a:ext cx="651502" cy="416243"/>
              <a:chOff x="331" y="406"/>
              <a:chExt cx="288" cy="144"/>
            </a:xfrm>
          </p:grpSpPr>
          <p:sp>
            <p:nvSpPr>
              <p:cNvPr id="190" name="Rectangle 873">
                <a:extLst>
                  <a:ext uri="{FF2B5EF4-FFF2-40B4-BE49-F238E27FC236}">
                    <a16:creationId xmlns:a16="http://schemas.microsoft.com/office/drawing/2014/main" id="{4E833CBD-60E0-4642-A84E-BB36E47CE0AA}"/>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ea typeface="Calibri"/>
                    <a:cs typeface="Calibri"/>
                  </a:rPr>
                  <a:t>c</a:t>
                </a:r>
              </a:p>
            </p:txBody>
          </p:sp>
          <p:sp>
            <p:nvSpPr>
              <p:cNvPr id="191" name="Freeform 874">
                <a:extLst>
                  <a:ext uri="{FF2B5EF4-FFF2-40B4-BE49-F238E27FC236}">
                    <a16:creationId xmlns:a16="http://schemas.microsoft.com/office/drawing/2014/main" id="{E6EB4F30-332B-794F-882B-254300670886}"/>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192" name="Freeform 875">
                <a:extLst>
                  <a:ext uri="{FF2B5EF4-FFF2-40B4-BE49-F238E27FC236}">
                    <a16:creationId xmlns:a16="http://schemas.microsoft.com/office/drawing/2014/main" id="{BD01AEC9-CDE9-524A-A638-23627B7EC794}"/>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193" name="Rectangle 876">
                <a:extLst>
                  <a:ext uri="{FF2B5EF4-FFF2-40B4-BE49-F238E27FC236}">
                    <a16:creationId xmlns:a16="http://schemas.microsoft.com/office/drawing/2014/main" id="{3649CC27-A9B6-F44B-A7E0-70193DBC3E7D}"/>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ea typeface="Calibri"/>
                  <a:cs typeface="Calibri"/>
                </a:endParaRPr>
              </a:p>
            </p:txBody>
          </p:sp>
        </p:grpSp>
        <p:grpSp>
          <p:nvGrpSpPr>
            <p:cNvPr id="171" name="Group 170">
              <a:extLst>
                <a:ext uri="{FF2B5EF4-FFF2-40B4-BE49-F238E27FC236}">
                  <a16:creationId xmlns:a16="http://schemas.microsoft.com/office/drawing/2014/main" id="{9E70DD9D-BF37-D343-A1D0-23FA504E536A}"/>
                </a:ext>
              </a:extLst>
            </p:cNvPr>
            <p:cNvGrpSpPr/>
            <p:nvPr/>
          </p:nvGrpSpPr>
          <p:grpSpPr>
            <a:xfrm>
              <a:off x="7127889" y="221558"/>
              <a:ext cx="1219200" cy="1278997"/>
              <a:chOff x="3017318" y="1024881"/>
              <a:chExt cx="1219200" cy="1278997"/>
            </a:xfrm>
          </p:grpSpPr>
          <p:grpSp>
            <p:nvGrpSpPr>
              <p:cNvPr id="177" name="Group 176">
                <a:extLst>
                  <a:ext uri="{FF2B5EF4-FFF2-40B4-BE49-F238E27FC236}">
                    <a16:creationId xmlns:a16="http://schemas.microsoft.com/office/drawing/2014/main" id="{3B796C45-BFEE-CF4C-8DE8-900C8ADA5947}"/>
                  </a:ext>
                </a:extLst>
              </p:cNvPr>
              <p:cNvGrpSpPr/>
              <p:nvPr/>
            </p:nvGrpSpPr>
            <p:grpSpPr>
              <a:xfrm>
                <a:off x="3636432" y="1147233"/>
                <a:ext cx="88096" cy="1156645"/>
                <a:chOff x="3636432" y="1147233"/>
                <a:chExt cx="88096" cy="1156645"/>
              </a:xfrm>
            </p:grpSpPr>
            <p:sp>
              <p:nvSpPr>
                <p:cNvPr id="186" name="Oval 878">
                  <a:extLst>
                    <a:ext uri="{FF2B5EF4-FFF2-40B4-BE49-F238E27FC236}">
                      <a16:creationId xmlns:a16="http://schemas.microsoft.com/office/drawing/2014/main" id="{034204E1-AE04-2D4C-90AA-698B74173A79}"/>
                    </a:ext>
                  </a:extLst>
                </p:cNvPr>
                <p:cNvSpPr>
                  <a:spLocks noChangeAspect="1" noChangeArrowheads="1"/>
                </p:cNvSpPr>
                <p:nvPr/>
              </p:nvSpPr>
              <p:spPr bwMode="auto">
                <a:xfrm>
                  <a:off x="3639810" y="2256032"/>
                  <a:ext cx="84718" cy="47846"/>
                </a:xfrm>
                <a:prstGeom prst="ellipse">
                  <a:avLst/>
                </a:prstGeom>
                <a:solidFill>
                  <a:srgbClr val="99DDFF"/>
                </a:solidFill>
                <a:ln w="9525">
                  <a:solidFill>
                    <a:schemeClr val="tx1"/>
                  </a:solidFill>
                  <a:round/>
                  <a:headEnd/>
                  <a:tailEnd/>
                </a:ln>
              </p:spPr>
              <p:txBody>
                <a:bodyPr wrap="none" anchor="ctr"/>
                <a:lstStyle/>
                <a:p>
                  <a:endParaRPr lang="en-US" sz="1400" dirty="0">
                    <a:ea typeface="Calibri"/>
                    <a:cs typeface="Calibri"/>
                  </a:endParaRPr>
                </a:p>
              </p:txBody>
            </p:sp>
            <p:sp>
              <p:nvSpPr>
                <p:cNvPr id="187" name="Rectangle 880">
                  <a:extLst>
                    <a:ext uri="{FF2B5EF4-FFF2-40B4-BE49-F238E27FC236}">
                      <a16:creationId xmlns:a16="http://schemas.microsoft.com/office/drawing/2014/main" id="{EB442040-9914-2646-AF76-374EE512E160}"/>
                    </a:ext>
                  </a:extLst>
                </p:cNvPr>
                <p:cNvSpPr>
                  <a:spLocks noChangeArrowheads="1"/>
                </p:cNvSpPr>
                <p:nvPr/>
              </p:nvSpPr>
              <p:spPr bwMode="auto">
                <a:xfrm>
                  <a:off x="3636432" y="1147233"/>
                  <a:ext cx="88094" cy="1135842"/>
                </a:xfrm>
                <a:prstGeom prst="rect">
                  <a:avLst/>
                </a:prstGeom>
                <a:solidFill>
                  <a:srgbClr val="99DDFF"/>
                </a:solidFill>
                <a:ln w="9525">
                  <a:solidFill>
                    <a:srgbClr val="9CDDFE"/>
                  </a:solidFill>
                  <a:miter lim="800000"/>
                  <a:headEnd/>
                  <a:tailEnd/>
                </a:ln>
              </p:spPr>
              <p:txBody>
                <a:bodyPr wrap="none" anchor="ctr"/>
                <a:lstStyle/>
                <a:p>
                  <a:endParaRPr lang="en-US" sz="1400" dirty="0">
                    <a:ea typeface="Calibri"/>
                    <a:cs typeface="Calibri"/>
                  </a:endParaRPr>
                </a:p>
              </p:txBody>
            </p:sp>
            <p:sp>
              <p:nvSpPr>
                <p:cNvPr id="188" name="Line 881">
                  <a:extLst>
                    <a:ext uri="{FF2B5EF4-FFF2-40B4-BE49-F238E27FC236}">
                      <a16:creationId xmlns:a16="http://schemas.microsoft.com/office/drawing/2014/main" id="{538C49B9-85AD-1746-BC07-E817A9CC31CA}"/>
                    </a:ext>
                  </a:extLst>
                </p:cNvPr>
                <p:cNvSpPr>
                  <a:spLocks noChangeShapeType="1"/>
                </p:cNvSpPr>
                <p:nvPr/>
              </p:nvSpPr>
              <p:spPr bwMode="auto">
                <a:xfrm flipH="1" flipV="1">
                  <a:off x="3636432" y="1147233"/>
                  <a:ext cx="0" cy="113584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dirty="0">
                    <a:ea typeface="Calibri"/>
                    <a:cs typeface="Calibri"/>
                  </a:endParaRPr>
                </a:p>
              </p:txBody>
            </p:sp>
            <p:sp>
              <p:nvSpPr>
                <p:cNvPr id="189" name="Line 882">
                  <a:extLst>
                    <a:ext uri="{FF2B5EF4-FFF2-40B4-BE49-F238E27FC236}">
                      <a16:creationId xmlns:a16="http://schemas.microsoft.com/office/drawing/2014/main" id="{009C6FE4-8A2F-D94C-99DA-2B4062BE08DE}"/>
                    </a:ext>
                  </a:extLst>
                </p:cNvPr>
                <p:cNvSpPr>
                  <a:spLocks noChangeShapeType="1"/>
                </p:cNvSpPr>
                <p:nvPr/>
              </p:nvSpPr>
              <p:spPr bwMode="auto">
                <a:xfrm flipV="1">
                  <a:off x="3724527" y="1147233"/>
                  <a:ext cx="0" cy="113584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dirty="0">
                    <a:ea typeface="Calibri"/>
                    <a:cs typeface="Calibri"/>
                  </a:endParaRPr>
                </a:p>
              </p:txBody>
            </p:sp>
          </p:grpSp>
          <p:grpSp>
            <p:nvGrpSpPr>
              <p:cNvPr id="178" name="Group 883">
                <a:extLst>
                  <a:ext uri="{FF2B5EF4-FFF2-40B4-BE49-F238E27FC236}">
                    <a16:creationId xmlns:a16="http://schemas.microsoft.com/office/drawing/2014/main" id="{6FBC9EDF-05BA-1E45-8FAD-96BDC0F744D1}"/>
                  </a:ext>
                </a:extLst>
              </p:cNvPr>
              <p:cNvGrpSpPr>
                <a:grpSpLocks/>
              </p:cNvGrpSpPr>
              <p:nvPr/>
            </p:nvGrpSpPr>
            <p:grpSpPr bwMode="auto">
              <a:xfrm>
                <a:off x="3061519" y="1101851"/>
                <a:ext cx="42359" cy="293319"/>
                <a:chOff x="960" y="251"/>
                <a:chExt cx="23" cy="141"/>
              </a:xfrm>
            </p:grpSpPr>
            <p:sp>
              <p:nvSpPr>
                <p:cNvPr id="184" name="Line 884">
                  <a:extLst>
                    <a:ext uri="{FF2B5EF4-FFF2-40B4-BE49-F238E27FC236}">
                      <a16:creationId xmlns:a16="http://schemas.microsoft.com/office/drawing/2014/main" id="{1BD87A52-260E-154E-9A3D-E945E52E5F0E}"/>
                    </a:ext>
                  </a:extLst>
                </p:cNvPr>
                <p:cNvSpPr>
                  <a:spLocks noChangeShapeType="1"/>
                </p:cNvSpPr>
                <p:nvPr/>
              </p:nvSpPr>
              <p:spPr bwMode="auto">
                <a:xfrm flipH="1">
                  <a:off x="971" y="251"/>
                  <a:ext cx="0" cy="96"/>
                </a:xfrm>
                <a:prstGeom prst="line">
                  <a:avLst/>
                </a:prstGeom>
                <a:noFill/>
                <a:ln w="9525">
                  <a:solidFill>
                    <a:schemeClr val="tx1"/>
                  </a:solidFill>
                  <a:round/>
                  <a:headEnd type="none" w="sm" len="sm"/>
                  <a:tailEnd type="none" w="med" len="sm"/>
                </a:ln>
                <a:extLst>
                  <a:ext uri="{909E8E84-426E-40dd-AFC4-6F175D3DCCD1}">
                    <a14:hiddenFill xmlns="" xmlns:a14="http://schemas.microsoft.com/office/drawing/2010/main">
                      <a:noFill/>
                    </a14:hiddenFill>
                  </a:ext>
                </a:extLst>
              </p:spPr>
              <p:txBody>
                <a:bodyPr wrap="none" anchor="ctr"/>
                <a:lstStyle/>
                <a:p>
                  <a:endParaRPr lang="en-US" dirty="0">
                    <a:ea typeface="Calibri"/>
                    <a:cs typeface="Calibri"/>
                  </a:endParaRPr>
                </a:p>
              </p:txBody>
            </p:sp>
            <p:sp>
              <p:nvSpPr>
                <p:cNvPr id="185" name="Oval 885">
                  <a:extLst>
                    <a:ext uri="{FF2B5EF4-FFF2-40B4-BE49-F238E27FC236}">
                      <a16:creationId xmlns:a16="http://schemas.microsoft.com/office/drawing/2014/main" id="{632CFE37-DED4-F74D-BEDF-A0B31A945669}"/>
                    </a:ext>
                  </a:extLst>
                </p:cNvPr>
                <p:cNvSpPr>
                  <a:spLocks noChangeArrowheads="1"/>
                </p:cNvSpPr>
                <p:nvPr/>
              </p:nvSpPr>
              <p:spPr bwMode="auto">
                <a:xfrm>
                  <a:off x="960" y="347"/>
                  <a:ext cx="23" cy="45"/>
                </a:xfrm>
                <a:prstGeom prst="ellipse">
                  <a:avLst/>
                </a:prstGeom>
                <a:solidFill>
                  <a:srgbClr val="99DDFF"/>
                </a:solidFill>
                <a:ln w="9525">
                  <a:solidFill>
                    <a:schemeClr val="tx1"/>
                  </a:solidFill>
                  <a:round/>
                  <a:headEnd/>
                  <a:tailEnd/>
                </a:ln>
              </p:spPr>
              <p:txBody>
                <a:bodyPr wrap="none" anchor="ctr"/>
                <a:lstStyle/>
                <a:p>
                  <a:endParaRPr lang="en-US" sz="1400" dirty="0">
                    <a:ea typeface="Calibri"/>
                    <a:cs typeface="Calibri"/>
                  </a:endParaRPr>
                </a:p>
              </p:txBody>
            </p:sp>
          </p:grpSp>
          <p:sp>
            <p:nvSpPr>
              <p:cNvPr id="179" name="Rectangle 886">
                <a:extLst>
                  <a:ext uri="{FF2B5EF4-FFF2-40B4-BE49-F238E27FC236}">
                    <a16:creationId xmlns:a16="http://schemas.microsoft.com/office/drawing/2014/main" id="{20ED09AB-BD47-3D40-A26F-532E24F56AD3}"/>
                  </a:ext>
                </a:extLst>
              </p:cNvPr>
              <p:cNvSpPr>
                <a:spLocks noChangeArrowheads="1"/>
              </p:cNvSpPr>
              <p:nvPr/>
            </p:nvSpPr>
            <p:spPr bwMode="auto">
              <a:xfrm>
                <a:off x="3017318" y="1137216"/>
                <a:ext cx="884012" cy="47846"/>
              </a:xfrm>
              <a:prstGeom prst="rect">
                <a:avLst/>
              </a:prstGeom>
              <a:solidFill>
                <a:srgbClr val="99DDFF"/>
              </a:solidFill>
              <a:ln w="9525">
                <a:solidFill>
                  <a:schemeClr val="tx1"/>
                </a:solidFill>
                <a:miter lim="800000"/>
                <a:headEnd/>
                <a:tailEnd/>
              </a:ln>
            </p:spPr>
            <p:txBody>
              <a:bodyPr wrap="none" anchor="ctr"/>
              <a:lstStyle/>
              <a:p>
                <a:endParaRPr lang="en-US" sz="1400" dirty="0">
                  <a:ea typeface="Calibri"/>
                  <a:cs typeface="Calibri"/>
                </a:endParaRPr>
              </a:p>
            </p:txBody>
          </p:sp>
          <p:sp>
            <p:nvSpPr>
              <p:cNvPr id="180" name="Freeform 887">
                <a:extLst>
                  <a:ext uri="{FF2B5EF4-FFF2-40B4-BE49-F238E27FC236}">
                    <a16:creationId xmlns:a16="http://schemas.microsoft.com/office/drawing/2014/main" id="{A0D71E16-FE7B-7D42-88DB-4A0F06389312}"/>
                  </a:ext>
                </a:extLst>
              </p:cNvPr>
              <p:cNvSpPr>
                <a:spLocks noChangeAspect="1"/>
              </p:cNvSpPr>
              <p:nvPr/>
            </p:nvSpPr>
            <p:spPr bwMode="auto">
              <a:xfrm>
                <a:off x="3017318" y="1062326"/>
                <a:ext cx="942946" cy="76970"/>
              </a:xfrm>
              <a:custGeom>
                <a:avLst/>
                <a:gdLst>
                  <a:gd name="T0" fmla="*/ 0 w 672"/>
                  <a:gd name="T1" fmla="*/ 2 h 48"/>
                  <a:gd name="T2" fmla="*/ 2 w 672"/>
                  <a:gd name="T3" fmla="*/ 0 h 48"/>
                  <a:gd name="T4" fmla="*/ 20 w 672"/>
                  <a:gd name="T5" fmla="*/ 0 h 48"/>
                  <a:gd name="T6" fmla="*/ 18 w 672"/>
                  <a:gd name="T7" fmla="*/ 2 h 48"/>
                  <a:gd name="T8" fmla="*/ 0 w 672"/>
                  <a:gd name="T9" fmla="*/ 2 h 48"/>
                  <a:gd name="T10" fmla="*/ 0 60000 65536"/>
                  <a:gd name="T11" fmla="*/ 0 60000 65536"/>
                  <a:gd name="T12" fmla="*/ 0 60000 65536"/>
                  <a:gd name="T13" fmla="*/ 0 60000 65536"/>
                  <a:gd name="T14" fmla="*/ 0 60000 65536"/>
                  <a:gd name="T15" fmla="*/ 0 w 672"/>
                  <a:gd name="T16" fmla="*/ 0 h 48"/>
                  <a:gd name="T17" fmla="*/ 672 w 672"/>
                  <a:gd name="T18" fmla="*/ 48 h 48"/>
                </a:gdLst>
                <a:ahLst/>
                <a:cxnLst>
                  <a:cxn ang="T10">
                    <a:pos x="T0" y="T1"/>
                  </a:cxn>
                  <a:cxn ang="T11">
                    <a:pos x="T2" y="T3"/>
                  </a:cxn>
                  <a:cxn ang="T12">
                    <a:pos x="T4" y="T5"/>
                  </a:cxn>
                  <a:cxn ang="T13">
                    <a:pos x="T6" y="T7"/>
                  </a:cxn>
                  <a:cxn ang="T14">
                    <a:pos x="T8" y="T9"/>
                  </a:cxn>
                </a:cxnLst>
                <a:rect l="T15" t="T16" r="T17" b="T18"/>
                <a:pathLst>
                  <a:path w="672" h="48">
                    <a:moveTo>
                      <a:pt x="0" y="48"/>
                    </a:moveTo>
                    <a:lnTo>
                      <a:pt x="48" y="0"/>
                    </a:lnTo>
                    <a:lnTo>
                      <a:pt x="672" y="0"/>
                    </a:lnTo>
                    <a:lnTo>
                      <a:pt x="624" y="48"/>
                    </a:lnTo>
                    <a:lnTo>
                      <a:pt x="0" y="48"/>
                    </a:lnTo>
                    <a:close/>
                  </a:path>
                </a:pathLst>
              </a:custGeom>
              <a:solidFill>
                <a:srgbClr val="99DDFF"/>
              </a:solidFill>
              <a:ln w="9525">
                <a:solidFill>
                  <a:schemeClr val="tx1"/>
                </a:solidFill>
                <a:round/>
                <a:headEnd/>
                <a:tailEnd/>
              </a:ln>
            </p:spPr>
            <p:txBody>
              <a:bodyPr wrap="none" anchor="ctr"/>
              <a:lstStyle/>
              <a:p>
                <a:endParaRPr lang="en-US" dirty="0">
                  <a:ea typeface="Calibri"/>
                  <a:cs typeface="Calibri"/>
                </a:endParaRPr>
              </a:p>
            </p:txBody>
          </p:sp>
          <p:sp>
            <p:nvSpPr>
              <p:cNvPr id="181" name="Freeform 888">
                <a:extLst>
                  <a:ext uri="{FF2B5EF4-FFF2-40B4-BE49-F238E27FC236}">
                    <a16:creationId xmlns:a16="http://schemas.microsoft.com/office/drawing/2014/main" id="{8D586DF4-AC1E-F648-9D76-D0E0C47D7D08}"/>
                  </a:ext>
                </a:extLst>
              </p:cNvPr>
              <p:cNvSpPr>
                <a:spLocks/>
              </p:cNvSpPr>
              <p:nvPr/>
            </p:nvSpPr>
            <p:spPr bwMode="auto">
              <a:xfrm>
                <a:off x="3882913" y="1124734"/>
                <a:ext cx="265204" cy="301640"/>
              </a:xfrm>
              <a:custGeom>
                <a:avLst/>
                <a:gdLst>
                  <a:gd name="T0" fmla="*/ 144 w 144"/>
                  <a:gd name="T1" fmla="*/ 5 h 192"/>
                  <a:gd name="T2" fmla="*/ 0 w 144"/>
                  <a:gd name="T3" fmla="*/ 5 h 192"/>
                  <a:gd name="T4" fmla="*/ 0 w 144"/>
                  <a:gd name="T5" fmla="*/ 0 h 192"/>
                  <a:gd name="T6" fmla="*/ 144 w 144"/>
                  <a:gd name="T7" fmla="*/ 0 h 192"/>
                  <a:gd name="T8" fmla="*/ 144 w 144"/>
                  <a:gd name="T9" fmla="*/ 5 h 192"/>
                  <a:gd name="T10" fmla="*/ 0 60000 65536"/>
                  <a:gd name="T11" fmla="*/ 0 60000 65536"/>
                  <a:gd name="T12" fmla="*/ 0 60000 65536"/>
                  <a:gd name="T13" fmla="*/ 0 60000 65536"/>
                  <a:gd name="T14" fmla="*/ 0 60000 65536"/>
                  <a:gd name="T15" fmla="*/ 0 w 144"/>
                  <a:gd name="T16" fmla="*/ 0 h 192"/>
                  <a:gd name="T17" fmla="*/ 144 w 144"/>
                  <a:gd name="T18" fmla="*/ 192 h 192"/>
                </a:gdLst>
                <a:ahLst/>
                <a:cxnLst>
                  <a:cxn ang="T10">
                    <a:pos x="T0" y="T1"/>
                  </a:cxn>
                  <a:cxn ang="T11">
                    <a:pos x="T2" y="T3"/>
                  </a:cxn>
                  <a:cxn ang="T12">
                    <a:pos x="T4" y="T5"/>
                  </a:cxn>
                  <a:cxn ang="T13">
                    <a:pos x="T6" y="T7"/>
                  </a:cxn>
                  <a:cxn ang="T14">
                    <a:pos x="T8" y="T9"/>
                  </a:cxn>
                </a:cxnLst>
                <a:rect l="T15" t="T16" r="T17" b="T18"/>
                <a:pathLst>
                  <a:path w="144" h="192">
                    <a:moveTo>
                      <a:pt x="144" y="192"/>
                    </a:moveTo>
                    <a:lnTo>
                      <a:pt x="0" y="192"/>
                    </a:lnTo>
                    <a:lnTo>
                      <a:pt x="0" y="0"/>
                    </a:lnTo>
                    <a:lnTo>
                      <a:pt x="144" y="0"/>
                    </a:lnTo>
                    <a:lnTo>
                      <a:pt x="144" y="192"/>
                    </a:lnTo>
                    <a:close/>
                  </a:path>
                </a:pathLst>
              </a:custGeom>
              <a:solidFill>
                <a:srgbClr val="99DDFF"/>
              </a:solidFill>
              <a:ln w="9525">
                <a:solidFill>
                  <a:schemeClr val="tx1"/>
                </a:solidFill>
                <a:round/>
                <a:headEnd/>
                <a:tailEnd/>
              </a:ln>
            </p:spPr>
            <p:txBody>
              <a:bodyPr wrap="none" anchor="ctr"/>
              <a:lstStyle/>
              <a:p>
                <a:endParaRPr lang="en-US" dirty="0">
                  <a:ea typeface="Calibri"/>
                  <a:cs typeface="Calibri"/>
                </a:endParaRPr>
              </a:p>
            </p:txBody>
          </p:sp>
          <p:sp>
            <p:nvSpPr>
              <p:cNvPr id="182" name="Freeform 889">
                <a:extLst>
                  <a:ext uri="{FF2B5EF4-FFF2-40B4-BE49-F238E27FC236}">
                    <a16:creationId xmlns:a16="http://schemas.microsoft.com/office/drawing/2014/main" id="{E20D8933-8649-C844-A09E-2E6CD60B50F4}"/>
                  </a:ext>
                </a:extLst>
              </p:cNvPr>
              <p:cNvSpPr>
                <a:spLocks/>
              </p:cNvSpPr>
              <p:nvPr/>
            </p:nvSpPr>
            <p:spPr bwMode="auto">
              <a:xfrm>
                <a:off x="3882913" y="1024881"/>
                <a:ext cx="353605" cy="99853"/>
              </a:xfrm>
              <a:custGeom>
                <a:avLst/>
                <a:gdLst>
                  <a:gd name="T0" fmla="*/ 144 w 192"/>
                  <a:gd name="T1" fmla="*/ 48 h 48"/>
                  <a:gd name="T2" fmla="*/ 0 w 192"/>
                  <a:gd name="T3" fmla="*/ 48 h 48"/>
                  <a:gd name="T4" fmla="*/ 48 w 192"/>
                  <a:gd name="T5" fmla="*/ 0 h 48"/>
                  <a:gd name="T6" fmla="*/ 192 w 192"/>
                  <a:gd name="T7" fmla="*/ 0 h 48"/>
                  <a:gd name="T8" fmla="*/ 144 w 192"/>
                  <a:gd name="T9" fmla="*/ 48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99DDFF"/>
              </a:solidFill>
              <a:ln w="9525">
                <a:solidFill>
                  <a:schemeClr val="tx1"/>
                </a:solidFill>
                <a:round/>
                <a:headEnd/>
                <a:tailEnd/>
              </a:ln>
            </p:spPr>
            <p:txBody>
              <a:bodyPr wrap="none" anchor="ctr"/>
              <a:lstStyle/>
              <a:p>
                <a:endParaRPr lang="en-US" dirty="0">
                  <a:ea typeface="Calibri"/>
                  <a:cs typeface="Calibri"/>
                </a:endParaRPr>
              </a:p>
            </p:txBody>
          </p:sp>
          <p:sp>
            <p:nvSpPr>
              <p:cNvPr id="183" name="Freeform 890">
                <a:extLst>
                  <a:ext uri="{FF2B5EF4-FFF2-40B4-BE49-F238E27FC236}">
                    <a16:creationId xmlns:a16="http://schemas.microsoft.com/office/drawing/2014/main" id="{5B696BEC-B44A-E84E-BCD8-D7C3EC2CC7D0}"/>
                  </a:ext>
                </a:extLst>
              </p:cNvPr>
              <p:cNvSpPr>
                <a:spLocks/>
              </p:cNvSpPr>
              <p:nvPr/>
            </p:nvSpPr>
            <p:spPr bwMode="auto">
              <a:xfrm>
                <a:off x="4148117" y="1024881"/>
                <a:ext cx="88401" cy="399413"/>
              </a:xfrm>
              <a:custGeom>
                <a:avLst/>
                <a:gdLst>
                  <a:gd name="T0" fmla="*/ 0 w 48"/>
                  <a:gd name="T1" fmla="*/ 48 h 192"/>
                  <a:gd name="T2" fmla="*/ 48 w 48"/>
                  <a:gd name="T3" fmla="*/ 0 h 192"/>
                  <a:gd name="T4" fmla="*/ 48 w 48"/>
                  <a:gd name="T5" fmla="*/ 144 h 192"/>
                  <a:gd name="T6" fmla="*/ 0 w 48"/>
                  <a:gd name="T7" fmla="*/ 192 h 192"/>
                  <a:gd name="T8" fmla="*/ 0 w 48"/>
                  <a:gd name="T9" fmla="*/ 48 h 192"/>
                  <a:gd name="T10" fmla="*/ 0 60000 65536"/>
                  <a:gd name="T11" fmla="*/ 0 60000 65536"/>
                  <a:gd name="T12" fmla="*/ 0 60000 65536"/>
                  <a:gd name="T13" fmla="*/ 0 60000 65536"/>
                  <a:gd name="T14" fmla="*/ 0 60000 65536"/>
                  <a:gd name="T15" fmla="*/ 0 w 48"/>
                  <a:gd name="T16" fmla="*/ 0 h 192"/>
                  <a:gd name="T17" fmla="*/ 48 w 48"/>
                  <a:gd name="T18" fmla="*/ 192 h 192"/>
                </a:gdLst>
                <a:ahLst/>
                <a:cxnLst>
                  <a:cxn ang="T10">
                    <a:pos x="T0" y="T1"/>
                  </a:cxn>
                  <a:cxn ang="T11">
                    <a:pos x="T2" y="T3"/>
                  </a:cxn>
                  <a:cxn ang="T12">
                    <a:pos x="T4" y="T5"/>
                  </a:cxn>
                  <a:cxn ang="T13">
                    <a:pos x="T6" y="T7"/>
                  </a:cxn>
                  <a:cxn ang="T14">
                    <a:pos x="T8" y="T9"/>
                  </a:cxn>
                </a:cxnLst>
                <a:rect l="T15" t="T16" r="T17" b="T18"/>
                <a:pathLst>
                  <a:path w="48" h="192">
                    <a:moveTo>
                      <a:pt x="0" y="48"/>
                    </a:moveTo>
                    <a:lnTo>
                      <a:pt x="48" y="0"/>
                    </a:lnTo>
                    <a:lnTo>
                      <a:pt x="48" y="144"/>
                    </a:lnTo>
                    <a:lnTo>
                      <a:pt x="0" y="192"/>
                    </a:lnTo>
                    <a:lnTo>
                      <a:pt x="0" y="48"/>
                    </a:lnTo>
                    <a:close/>
                  </a:path>
                </a:pathLst>
              </a:custGeom>
              <a:solidFill>
                <a:srgbClr val="99DDFF"/>
              </a:solidFill>
              <a:ln w="9525">
                <a:solidFill>
                  <a:schemeClr val="tx1"/>
                </a:solidFill>
                <a:round/>
                <a:headEnd/>
                <a:tailEnd/>
              </a:ln>
            </p:spPr>
            <p:txBody>
              <a:bodyPr wrap="none" anchor="ctr"/>
              <a:lstStyle/>
              <a:p>
                <a:endParaRPr lang="en-US" dirty="0">
                  <a:ea typeface="Calibri"/>
                  <a:cs typeface="Calibri"/>
                </a:endParaRPr>
              </a:p>
            </p:txBody>
          </p:sp>
        </p:grpSp>
      </p:grpSp>
      <p:grpSp>
        <p:nvGrpSpPr>
          <p:cNvPr id="206" name="Group 205">
            <a:extLst>
              <a:ext uri="{FF2B5EF4-FFF2-40B4-BE49-F238E27FC236}">
                <a16:creationId xmlns:a16="http://schemas.microsoft.com/office/drawing/2014/main" id="{3F649337-55B5-B846-8930-CD4007F02D6C}"/>
              </a:ext>
            </a:extLst>
          </p:cNvPr>
          <p:cNvGrpSpPr/>
          <p:nvPr/>
        </p:nvGrpSpPr>
        <p:grpSpPr>
          <a:xfrm>
            <a:off x="8978593" y="5507164"/>
            <a:ext cx="1492873" cy="686656"/>
            <a:chOff x="7218904" y="6068391"/>
            <a:chExt cx="1492873" cy="686656"/>
          </a:xfrm>
        </p:grpSpPr>
        <p:grpSp>
          <p:nvGrpSpPr>
            <p:cNvPr id="207" name="Group 872">
              <a:extLst>
                <a:ext uri="{FF2B5EF4-FFF2-40B4-BE49-F238E27FC236}">
                  <a16:creationId xmlns:a16="http://schemas.microsoft.com/office/drawing/2014/main" id="{E12DF1E0-D356-4741-9213-72357D0C5EF7}"/>
                </a:ext>
              </a:extLst>
            </p:cNvPr>
            <p:cNvGrpSpPr>
              <a:grpSpLocks noChangeAspect="1"/>
            </p:cNvGrpSpPr>
            <p:nvPr/>
          </p:nvGrpSpPr>
          <p:grpSpPr bwMode="auto">
            <a:xfrm>
              <a:off x="8054800" y="6338804"/>
              <a:ext cx="651502" cy="416243"/>
              <a:chOff x="331" y="406"/>
              <a:chExt cx="288" cy="144"/>
            </a:xfrm>
          </p:grpSpPr>
          <p:sp>
            <p:nvSpPr>
              <p:cNvPr id="226" name="Rectangle 873">
                <a:extLst>
                  <a:ext uri="{FF2B5EF4-FFF2-40B4-BE49-F238E27FC236}">
                    <a16:creationId xmlns:a16="http://schemas.microsoft.com/office/drawing/2014/main" id="{4C9F1D7B-6444-1842-9FEA-A62F658FB0A5}"/>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ea typeface="Calibri"/>
                    <a:cs typeface="Calibri"/>
                  </a:rPr>
                  <a:t>c</a:t>
                </a:r>
              </a:p>
            </p:txBody>
          </p:sp>
          <p:sp>
            <p:nvSpPr>
              <p:cNvPr id="227" name="Freeform 874">
                <a:extLst>
                  <a:ext uri="{FF2B5EF4-FFF2-40B4-BE49-F238E27FC236}">
                    <a16:creationId xmlns:a16="http://schemas.microsoft.com/office/drawing/2014/main" id="{2C451985-7AE2-A043-8C08-236C24CBC103}"/>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28" name="Freeform 875">
                <a:extLst>
                  <a:ext uri="{FF2B5EF4-FFF2-40B4-BE49-F238E27FC236}">
                    <a16:creationId xmlns:a16="http://schemas.microsoft.com/office/drawing/2014/main" id="{AEB70032-9049-6149-A75B-442E0B726C3E}"/>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29" name="Rectangle 876">
                <a:extLst>
                  <a:ext uri="{FF2B5EF4-FFF2-40B4-BE49-F238E27FC236}">
                    <a16:creationId xmlns:a16="http://schemas.microsoft.com/office/drawing/2014/main" id="{3FD40A23-567D-7B44-840F-500BCCE4FA2E}"/>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ea typeface="Calibri"/>
                  <a:cs typeface="Calibri"/>
                </a:endParaRPr>
              </a:p>
            </p:txBody>
          </p:sp>
        </p:grpSp>
        <p:grpSp>
          <p:nvGrpSpPr>
            <p:cNvPr id="208" name="Group 872">
              <a:extLst>
                <a:ext uri="{FF2B5EF4-FFF2-40B4-BE49-F238E27FC236}">
                  <a16:creationId xmlns:a16="http://schemas.microsoft.com/office/drawing/2014/main" id="{137D839C-704B-F34F-B92C-004B14102C0C}"/>
                </a:ext>
              </a:extLst>
            </p:cNvPr>
            <p:cNvGrpSpPr>
              <a:grpSpLocks noChangeAspect="1"/>
            </p:cNvGrpSpPr>
            <p:nvPr/>
          </p:nvGrpSpPr>
          <p:grpSpPr bwMode="auto">
            <a:xfrm>
              <a:off x="7218904" y="6335124"/>
              <a:ext cx="651502" cy="416243"/>
              <a:chOff x="331" y="406"/>
              <a:chExt cx="288" cy="144"/>
            </a:xfrm>
          </p:grpSpPr>
          <p:sp>
            <p:nvSpPr>
              <p:cNvPr id="222" name="Rectangle 873">
                <a:extLst>
                  <a:ext uri="{FF2B5EF4-FFF2-40B4-BE49-F238E27FC236}">
                    <a16:creationId xmlns:a16="http://schemas.microsoft.com/office/drawing/2014/main" id="{AE243A91-9129-5E4F-9742-04E8D7519D04}"/>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ea typeface="Calibri"/>
                    <a:cs typeface="Calibri"/>
                  </a:rPr>
                  <a:t>d</a:t>
                </a:r>
              </a:p>
            </p:txBody>
          </p:sp>
          <p:sp>
            <p:nvSpPr>
              <p:cNvPr id="223" name="Freeform 874">
                <a:extLst>
                  <a:ext uri="{FF2B5EF4-FFF2-40B4-BE49-F238E27FC236}">
                    <a16:creationId xmlns:a16="http://schemas.microsoft.com/office/drawing/2014/main" id="{5ACA83B6-7578-944E-985F-C081A5E4EF8F}"/>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24" name="Freeform 875">
                <a:extLst>
                  <a:ext uri="{FF2B5EF4-FFF2-40B4-BE49-F238E27FC236}">
                    <a16:creationId xmlns:a16="http://schemas.microsoft.com/office/drawing/2014/main" id="{45A36E95-845E-104C-8EB0-19AD290AC393}"/>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25" name="Rectangle 876">
                <a:extLst>
                  <a:ext uri="{FF2B5EF4-FFF2-40B4-BE49-F238E27FC236}">
                    <a16:creationId xmlns:a16="http://schemas.microsoft.com/office/drawing/2014/main" id="{7987269F-4802-9745-ACEF-9FEB3312D53E}"/>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ea typeface="Calibri"/>
                  <a:cs typeface="Calibri"/>
                </a:endParaRPr>
              </a:p>
            </p:txBody>
          </p:sp>
        </p:grpSp>
        <p:grpSp>
          <p:nvGrpSpPr>
            <p:cNvPr id="209" name="Group 872">
              <a:extLst>
                <a:ext uri="{FF2B5EF4-FFF2-40B4-BE49-F238E27FC236}">
                  <a16:creationId xmlns:a16="http://schemas.microsoft.com/office/drawing/2014/main" id="{C9F59A4D-1B1D-C64C-8274-C351251A1296}"/>
                </a:ext>
              </a:extLst>
            </p:cNvPr>
            <p:cNvGrpSpPr>
              <a:grpSpLocks noChangeAspect="1"/>
            </p:cNvGrpSpPr>
            <p:nvPr/>
          </p:nvGrpSpPr>
          <p:grpSpPr bwMode="auto">
            <a:xfrm>
              <a:off x="8060275" y="6069116"/>
              <a:ext cx="651502" cy="416243"/>
              <a:chOff x="331" y="406"/>
              <a:chExt cx="288" cy="144"/>
            </a:xfrm>
          </p:grpSpPr>
          <p:sp>
            <p:nvSpPr>
              <p:cNvPr id="217" name="Rectangle 873">
                <a:extLst>
                  <a:ext uri="{FF2B5EF4-FFF2-40B4-BE49-F238E27FC236}">
                    <a16:creationId xmlns:a16="http://schemas.microsoft.com/office/drawing/2014/main" id="{183042E1-066B-7240-9D0C-CB4EB4BFC246}"/>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ea typeface="Calibri"/>
                    <a:cs typeface="Calibri"/>
                  </a:rPr>
                  <a:t>b</a:t>
                </a:r>
              </a:p>
            </p:txBody>
          </p:sp>
          <p:sp>
            <p:nvSpPr>
              <p:cNvPr id="219" name="Freeform 874">
                <a:extLst>
                  <a:ext uri="{FF2B5EF4-FFF2-40B4-BE49-F238E27FC236}">
                    <a16:creationId xmlns:a16="http://schemas.microsoft.com/office/drawing/2014/main" id="{C939C0B1-24DA-CD43-97C4-5E1853EE9984}"/>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20" name="Freeform 875">
                <a:extLst>
                  <a:ext uri="{FF2B5EF4-FFF2-40B4-BE49-F238E27FC236}">
                    <a16:creationId xmlns:a16="http://schemas.microsoft.com/office/drawing/2014/main" id="{4DD42C4A-B6BB-9345-8D6D-0B662D711C7E}"/>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21" name="Rectangle 876">
                <a:extLst>
                  <a:ext uri="{FF2B5EF4-FFF2-40B4-BE49-F238E27FC236}">
                    <a16:creationId xmlns:a16="http://schemas.microsoft.com/office/drawing/2014/main" id="{98E54271-EA8B-3540-A349-FE25F92FDC91}"/>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ea typeface="Calibri"/>
                  <a:cs typeface="Calibri"/>
                </a:endParaRPr>
              </a:p>
            </p:txBody>
          </p:sp>
        </p:grpSp>
        <p:grpSp>
          <p:nvGrpSpPr>
            <p:cNvPr id="211" name="Group 872">
              <a:extLst>
                <a:ext uri="{FF2B5EF4-FFF2-40B4-BE49-F238E27FC236}">
                  <a16:creationId xmlns:a16="http://schemas.microsoft.com/office/drawing/2014/main" id="{E912B7BD-A8FC-3C4E-8C7D-CF63A2839F82}"/>
                </a:ext>
              </a:extLst>
            </p:cNvPr>
            <p:cNvGrpSpPr>
              <a:grpSpLocks noChangeAspect="1"/>
            </p:cNvGrpSpPr>
            <p:nvPr/>
          </p:nvGrpSpPr>
          <p:grpSpPr bwMode="auto">
            <a:xfrm>
              <a:off x="7221943" y="6068391"/>
              <a:ext cx="651502" cy="416243"/>
              <a:chOff x="331" y="406"/>
              <a:chExt cx="288" cy="144"/>
            </a:xfrm>
          </p:grpSpPr>
          <p:sp>
            <p:nvSpPr>
              <p:cNvPr id="212" name="Rectangle 873">
                <a:extLst>
                  <a:ext uri="{FF2B5EF4-FFF2-40B4-BE49-F238E27FC236}">
                    <a16:creationId xmlns:a16="http://schemas.microsoft.com/office/drawing/2014/main" id="{5533F762-2975-9C40-9A4A-FE5E404060D6}"/>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ea typeface="Calibri"/>
                    <a:cs typeface="Calibri"/>
                  </a:rPr>
                  <a:t>a</a:t>
                </a:r>
              </a:p>
            </p:txBody>
          </p:sp>
          <p:sp>
            <p:nvSpPr>
              <p:cNvPr id="213" name="Freeform 874">
                <a:extLst>
                  <a:ext uri="{FF2B5EF4-FFF2-40B4-BE49-F238E27FC236}">
                    <a16:creationId xmlns:a16="http://schemas.microsoft.com/office/drawing/2014/main" id="{72EEA716-DB0B-C149-82D6-D77482C4318D}"/>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15" name="Freeform 875">
                <a:extLst>
                  <a:ext uri="{FF2B5EF4-FFF2-40B4-BE49-F238E27FC236}">
                    <a16:creationId xmlns:a16="http://schemas.microsoft.com/office/drawing/2014/main" id="{6E4F4E15-FD80-6D4C-9BAD-7C3AC259BE49}"/>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16" name="Rectangle 876">
                <a:extLst>
                  <a:ext uri="{FF2B5EF4-FFF2-40B4-BE49-F238E27FC236}">
                    <a16:creationId xmlns:a16="http://schemas.microsoft.com/office/drawing/2014/main" id="{B649BEDB-1144-D545-9CD3-78CB4E3B7FE1}"/>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ea typeface="Calibri"/>
                  <a:cs typeface="Calibri"/>
                </a:endParaRPr>
              </a:p>
            </p:txBody>
          </p:sp>
        </p:grpSp>
      </p:grpSp>
      <p:sp>
        <p:nvSpPr>
          <p:cNvPr id="4" name="Content Placeholder 10">
            <a:extLst>
              <a:ext uri="{FF2B5EF4-FFF2-40B4-BE49-F238E27FC236}">
                <a16:creationId xmlns:a16="http://schemas.microsoft.com/office/drawing/2014/main" id="{F644C47B-708C-4DB8-2635-F6C1BE8BBDAC}"/>
              </a:ext>
            </a:extLst>
          </p:cNvPr>
          <p:cNvSpPr txBox="1">
            <a:spLocks/>
          </p:cNvSpPr>
          <p:nvPr/>
        </p:nvSpPr>
        <p:spPr bwMode="auto">
          <a:xfrm>
            <a:off x="277822" y="5013432"/>
            <a:ext cx="3492906" cy="1520929"/>
          </a:xfrm>
          <a:prstGeom prst="rect">
            <a:avLst/>
          </a:prstGeom>
          <a:noFill/>
          <a:ln w="12700">
            <a:noFill/>
            <a:miter lim="800000"/>
            <a:headEnd/>
            <a:tailEnd/>
          </a:ln>
          <a:extLst>
            <a:ext uri="{FAA26D3D-D897-4be2-8F04-BA451C77F1D7}">
              <ma14:placeholderFlag xmlns:ma14="http://schemas.microsoft.com/office/mac/drawingml/2011/main" xmlns="" val="1"/>
            </a:ext>
          </a:extLst>
        </p:spPr>
        <p:txBody>
          <a:bodyPr vert="horz" wrap="square" lIns="0" tIns="44450" rIns="0" bIns="44450" numCol="1" anchor="t" anchorCtr="0" compatLnSpc="1">
            <a:prstTxWarp prst="textNoShape">
              <a:avLst/>
            </a:prstTxWarp>
            <a:spAutoFit/>
          </a:bodyPr>
          <a:lstStyle>
            <a:lvl1pPr marL="282575" indent="-282575" algn="l" rtl="0" eaLnBrk="0" fontAlgn="base" hangingPunct="0">
              <a:spcBef>
                <a:spcPct val="20000"/>
              </a:spcBef>
              <a:spcAft>
                <a:spcPct val="0"/>
              </a:spcAft>
              <a:buClr>
                <a:srgbClr val="0033CC"/>
              </a:buClr>
              <a:buSzPct val="70000"/>
              <a:buFont typeface="Zapf Dingbats" charset="0"/>
              <a:buChar char=""/>
              <a:defRPr sz="2000">
                <a:solidFill>
                  <a:schemeClr val="tx1"/>
                </a:solidFill>
                <a:latin typeface="+mn-lt"/>
                <a:ea typeface="Calibri"/>
                <a:cs typeface="Calibri"/>
              </a:defRPr>
            </a:lvl1pPr>
            <a:lvl2pPr marL="687388" indent="-285750" algn="l" rtl="0" eaLnBrk="0" fontAlgn="base" hangingPunct="0">
              <a:spcBef>
                <a:spcPct val="20000"/>
              </a:spcBef>
              <a:spcAft>
                <a:spcPct val="0"/>
              </a:spcAft>
              <a:buClr>
                <a:srgbClr val="0033CC"/>
              </a:buClr>
              <a:buSzPct val="70000"/>
              <a:buFont typeface="Zapf Dingbats" charset="0"/>
              <a:buChar char=""/>
              <a:defRPr sz="2000">
                <a:solidFill>
                  <a:schemeClr val="tx1"/>
                </a:solidFill>
                <a:latin typeface="+mn-lt"/>
                <a:ea typeface="Calibri"/>
              </a:defRPr>
            </a:lvl2pPr>
            <a:lvl3pPr marL="1081088" indent="-280988" algn="l" rtl="0" eaLnBrk="0" fontAlgn="base" hangingPunct="0">
              <a:spcBef>
                <a:spcPct val="20000"/>
              </a:spcBef>
              <a:spcAft>
                <a:spcPct val="0"/>
              </a:spcAft>
              <a:buClr>
                <a:srgbClr val="0033CC"/>
              </a:buClr>
              <a:buFont typeface="Lucida Grande"/>
              <a:buChar char="‣"/>
              <a:defRPr sz="2000">
                <a:solidFill>
                  <a:schemeClr val="tx1"/>
                </a:solidFill>
                <a:latin typeface="+mn-lt"/>
                <a:ea typeface="Calibri"/>
              </a:defRPr>
            </a:lvl3pPr>
            <a:lvl4pPr marL="1487488" indent="-282575" algn="l" rtl="0" eaLnBrk="0" fontAlgn="base" hangingPunct="0">
              <a:spcBef>
                <a:spcPct val="20000"/>
              </a:spcBef>
              <a:spcAft>
                <a:spcPct val="0"/>
              </a:spcAft>
              <a:buClr>
                <a:srgbClr val="0033CC"/>
              </a:buClr>
              <a:buFont typeface="Times" charset="0"/>
              <a:buChar char="•"/>
              <a:defRPr sz="2000">
                <a:solidFill>
                  <a:schemeClr val="tx1"/>
                </a:solidFill>
                <a:latin typeface="+mn-lt"/>
                <a:ea typeface="Calibri"/>
              </a:defRPr>
            </a:lvl4pPr>
            <a:lvl5pPr marL="1878013" indent="-288925" algn="l" rtl="0" eaLnBrk="0" fontAlgn="base" hangingPunct="0">
              <a:spcBef>
                <a:spcPct val="20000"/>
              </a:spcBef>
              <a:spcAft>
                <a:spcPct val="0"/>
              </a:spcAft>
              <a:buClr>
                <a:srgbClr val="0033CC"/>
              </a:buClr>
              <a:buSzPct val="135000"/>
              <a:buChar char="-"/>
              <a:defRPr sz="2000">
                <a:solidFill>
                  <a:schemeClr val="tx1"/>
                </a:solidFill>
                <a:latin typeface="+mn-lt"/>
                <a:ea typeface="Calibri"/>
              </a:defRPr>
            </a:lvl5pPr>
            <a:lvl6pPr marL="25146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6pPr>
            <a:lvl7pPr marL="29718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7pPr>
            <a:lvl8pPr marL="34290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8pPr>
            <a:lvl9pPr marL="38862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9pPr>
          </a:lstStyle>
          <a:p>
            <a:pPr marL="0" indent="-3175">
              <a:buNone/>
              <a:tabLst>
                <a:tab pos="566738" algn="l"/>
              </a:tabLst>
            </a:pPr>
            <a:r>
              <a:rPr lang="en-US" sz="1700" dirty="0">
                <a:ea typeface="Times New Roman"/>
              </a:rPr>
              <a:t>move</a:t>
            </a:r>
            <a:r>
              <a:rPr lang="en-US" sz="1700" dirty="0">
                <a:ea typeface="Times New Roman"/>
                <a:cs typeface="Times New Roman"/>
              </a:rPr>
              <a:t>(</a:t>
            </a:r>
            <a:r>
              <a:rPr lang="en-US" sz="1700" i="1" dirty="0">
                <a:ea typeface="Times New Roman"/>
                <a:cs typeface="Times New Roman"/>
              </a:rPr>
              <a:t>c, y, z</a:t>
            </a:r>
            <a:r>
              <a:rPr lang="en-US" sz="1700" dirty="0">
                <a:ea typeface="Times New Roman"/>
                <a:cs typeface="Times New Roman"/>
              </a:rPr>
              <a:t>)</a:t>
            </a:r>
            <a:br>
              <a:rPr lang="en-US" sz="1700" dirty="0">
                <a:ea typeface="Times New Roman"/>
                <a:cs typeface="Times New Roman"/>
              </a:rPr>
            </a:br>
            <a:r>
              <a:rPr lang="en-US" sz="1700" dirty="0">
                <a:ea typeface="Times New Roman"/>
                <a:cs typeface="Times New Roman"/>
              </a:rPr>
              <a:t>    pre: </a:t>
            </a:r>
            <a:r>
              <a:rPr lang="en-US" sz="1700" dirty="0">
                <a:ea typeface="Times New Roman"/>
              </a:rPr>
              <a:t>pos</a:t>
            </a:r>
            <a:r>
              <a:rPr lang="en-US" sz="1700" dirty="0">
                <a:ea typeface="Times New Roman"/>
                <a:cs typeface="Times New Roman"/>
              </a:rPr>
              <a:t>(</a:t>
            </a:r>
            <a:r>
              <a:rPr lang="en-US" sz="1700" i="1" dirty="0">
                <a:ea typeface="Times New Roman"/>
                <a:cs typeface="Times New Roman"/>
              </a:rPr>
              <a:t>c</a:t>
            </a:r>
            <a:r>
              <a:rPr lang="en-US" sz="1700" dirty="0">
                <a:ea typeface="Times New Roman"/>
                <a:cs typeface="Times New Roman"/>
              </a:rPr>
              <a:t>)=</a:t>
            </a:r>
            <a:r>
              <a:rPr lang="en-US" sz="1700" i="1" dirty="0">
                <a:ea typeface="Times New Roman"/>
                <a:cs typeface="Times New Roman"/>
              </a:rPr>
              <a:t>y</a:t>
            </a:r>
            <a:r>
              <a:rPr lang="en-US" sz="1700" dirty="0">
                <a:ea typeface="Times New Roman"/>
                <a:cs typeface="Times New Roman"/>
              </a:rPr>
              <a:t>,</a:t>
            </a:r>
            <a:r>
              <a:rPr lang="en-US" sz="1700" baseline="-25000" dirty="0">
                <a:ea typeface="Times New Roman"/>
                <a:cs typeface="Times New Roman"/>
              </a:rPr>
              <a:t> </a:t>
            </a:r>
            <a:r>
              <a:rPr lang="en-US" sz="1700" dirty="0">
                <a:ea typeface="Times New Roman"/>
              </a:rPr>
              <a:t>clear</a:t>
            </a:r>
            <a:r>
              <a:rPr lang="en-US" sz="1700" dirty="0">
                <a:ea typeface="Times New Roman"/>
                <a:cs typeface="Times New Roman"/>
              </a:rPr>
              <a:t>(</a:t>
            </a:r>
            <a:r>
              <a:rPr lang="en-US" sz="1700" i="1" dirty="0">
                <a:ea typeface="Times New Roman"/>
                <a:cs typeface="Times New Roman"/>
              </a:rPr>
              <a:t>c</a:t>
            </a:r>
            <a:r>
              <a:rPr lang="en-US" sz="1700" dirty="0">
                <a:ea typeface="Times New Roman"/>
                <a:cs typeface="Times New Roman"/>
              </a:rPr>
              <a:t>)=</a:t>
            </a:r>
            <a:r>
              <a:rPr lang="en-US" sz="1700" dirty="0">
                <a:ea typeface="Times New Roman"/>
              </a:rPr>
              <a:t>T</a:t>
            </a:r>
            <a:r>
              <a:rPr lang="en-US" sz="1700" dirty="0">
                <a:ea typeface="Times New Roman"/>
                <a:cs typeface="Times New Roman"/>
              </a:rPr>
              <a:t>,</a:t>
            </a:r>
            <a:r>
              <a:rPr lang="en-US" sz="1700" baseline="-25000" dirty="0">
                <a:ea typeface="Times New Roman"/>
                <a:cs typeface="Times New Roman"/>
              </a:rPr>
              <a:t> </a:t>
            </a:r>
            <a:r>
              <a:rPr lang="en-US" sz="1700" dirty="0">
                <a:ea typeface="Times New Roman"/>
              </a:rPr>
              <a:t>clear</a:t>
            </a:r>
            <a:r>
              <a:rPr lang="en-US" sz="1700" dirty="0">
                <a:ea typeface="Times New Roman"/>
                <a:cs typeface="Times New Roman"/>
              </a:rPr>
              <a:t>(</a:t>
            </a:r>
            <a:r>
              <a:rPr lang="en-US" sz="1700" i="1" dirty="0">
                <a:ea typeface="Times New Roman"/>
                <a:cs typeface="Times New Roman"/>
              </a:rPr>
              <a:t>z</a:t>
            </a:r>
            <a:r>
              <a:rPr lang="en-US" sz="1700" dirty="0">
                <a:ea typeface="Times New Roman"/>
                <a:cs typeface="Times New Roman"/>
              </a:rPr>
              <a:t>)=</a:t>
            </a:r>
            <a:r>
              <a:rPr lang="en-US" sz="1700" dirty="0">
                <a:ea typeface="Times New Roman"/>
              </a:rPr>
              <a:t>T</a:t>
            </a:r>
            <a:br>
              <a:rPr lang="en-US" sz="1700" dirty="0">
                <a:ea typeface="Times New Roman"/>
                <a:cs typeface="Times New Roman"/>
              </a:rPr>
            </a:br>
            <a:r>
              <a:rPr lang="en-US" sz="1700" dirty="0">
                <a:ea typeface="Times New Roman"/>
                <a:cs typeface="Times New Roman"/>
              </a:rPr>
              <a:t>    eff: </a:t>
            </a:r>
            <a:r>
              <a:rPr lang="en-US" sz="1700" dirty="0">
                <a:ea typeface="Times New Roman"/>
              </a:rPr>
              <a:t>pos</a:t>
            </a:r>
            <a:r>
              <a:rPr lang="en-US" sz="1700" dirty="0">
                <a:ea typeface="Times New Roman"/>
                <a:cs typeface="Times New Roman"/>
              </a:rPr>
              <a:t>(</a:t>
            </a:r>
            <a:r>
              <a:rPr lang="en-US" sz="1700" i="1" dirty="0">
                <a:ea typeface="Times New Roman"/>
                <a:cs typeface="Times New Roman"/>
              </a:rPr>
              <a:t>c</a:t>
            </a:r>
            <a:r>
              <a:rPr lang="en-US" sz="1700" dirty="0">
                <a:ea typeface="Times New Roman"/>
                <a:cs typeface="Times New Roman"/>
              </a:rPr>
              <a:t>)</a:t>
            </a:r>
            <a:r>
              <a:rPr lang="en-US" sz="1700" dirty="0"/>
              <a:t>←</a:t>
            </a:r>
            <a:r>
              <a:rPr lang="en-US" sz="1700" i="1" dirty="0">
                <a:ea typeface="Times New Roman"/>
                <a:cs typeface="Times New Roman"/>
              </a:rPr>
              <a:t>z</a:t>
            </a:r>
            <a:r>
              <a:rPr lang="en-US" sz="1700" dirty="0">
                <a:ea typeface="Times New Roman"/>
                <a:cs typeface="Times New Roman"/>
              </a:rPr>
              <a:t>,</a:t>
            </a:r>
            <a:r>
              <a:rPr lang="en-US" sz="1700" baseline="-25000" dirty="0">
                <a:ea typeface="Times New Roman"/>
                <a:cs typeface="Times New Roman"/>
              </a:rPr>
              <a:t> </a:t>
            </a:r>
            <a:r>
              <a:rPr lang="en-US" sz="1700" dirty="0">
                <a:ea typeface="Times New Roman"/>
              </a:rPr>
              <a:t>clear</a:t>
            </a:r>
            <a:r>
              <a:rPr lang="en-US" sz="1700" dirty="0">
                <a:ea typeface="Times New Roman"/>
                <a:cs typeface="Times New Roman"/>
              </a:rPr>
              <a:t>(</a:t>
            </a:r>
            <a:r>
              <a:rPr lang="en-US" sz="1700" i="1" dirty="0">
                <a:ea typeface="Times New Roman"/>
                <a:cs typeface="Times New Roman"/>
              </a:rPr>
              <a:t>y</a:t>
            </a:r>
            <a:r>
              <a:rPr lang="en-US" sz="1700" dirty="0">
                <a:ea typeface="Times New Roman"/>
                <a:cs typeface="Times New Roman"/>
              </a:rPr>
              <a:t>)</a:t>
            </a:r>
            <a:r>
              <a:rPr lang="en-US" sz="1700" dirty="0"/>
              <a:t>←</a:t>
            </a:r>
            <a:r>
              <a:rPr lang="en-US" sz="1700" dirty="0">
                <a:ea typeface="Times New Roman"/>
              </a:rPr>
              <a:t>T</a:t>
            </a:r>
            <a:r>
              <a:rPr lang="en-US" sz="1700" dirty="0">
                <a:ea typeface="Times New Roman"/>
                <a:cs typeface="Times New Roman"/>
              </a:rPr>
              <a:t>,</a:t>
            </a:r>
            <a:r>
              <a:rPr lang="en-US" sz="1700" baseline="-25000" dirty="0">
                <a:ea typeface="Times New Roman"/>
                <a:cs typeface="Times New Roman"/>
              </a:rPr>
              <a:t> </a:t>
            </a:r>
            <a:r>
              <a:rPr lang="en-US" sz="1700" dirty="0">
                <a:ea typeface="Times New Roman"/>
              </a:rPr>
              <a:t>clear</a:t>
            </a:r>
            <a:r>
              <a:rPr lang="en-US" sz="1700" dirty="0">
                <a:ea typeface="Times New Roman"/>
                <a:cs typeface="Times New Roman"/>
              </a:rPr>
              <a:t>(</a:t>
            </a:r>
            <a:r>
              <a:rPr lang="en-US" sz="1700" i="1" dirty="0">
                <a:ea typeface="Times New Roman"/>
                <a:cs typeface="Times New Roman"/>
              </a:rPr>
              <a:t>z</a:t>
            </a:r>
            <a:r>
              <a:rPr lang="en-US" sz="1700" dirty="0">
                <a:ea typeface="Times New Roman"/>
                <a:cs typeface="Times New Roman"/>
              </a:rPr>
              <a:t>)</a:t>
            </a:r>
            <a:r>
              <a:rPr lang="en-US" sz="1700" dirty="0"/>
              <a:t>←</a:t>
            </a:r>
            <a:r>
              <a:rPr lang="en-US" sz="1700" dirty="0">
                <a:ea typeface="Times New Roman"/>
              </a:rPr>
              <a:t>F</a:t>
            </a:r>
          </a:p>
          <a:p>
            <a:pPr marL="0" indent="-3175">
              <a:buNone/>
              <a:tabLst>
                <a:tab pos="566738" algn="l"/>
              </a:tabLst>
            </a:pPr>
            <a:r>
              <a:rPr lang="en-US" sz="1700" dirty="0">
                <a:ea typeface="Times New Roman"/>
                <a:cs typeface="Times New Roman"/>
              </a:rPr>
              <a:t>ran(</a:t>
            </a:r>
            <a:r>
              <a:rPr lang="en-US" sz="1700" i="1" dirty="0">
                <a:ea typeface="Times New Roman"/>
                <a:cs typeface="Times New Roman"/>
              </a:rPr>
              <a:t>c</a:t>
            </a:r>
            <a:r>
              <a:rPr lang="en-US" sz="1700" dirty="0">
                <a:ea typeface="Times New Roman"/>
                <a:cs typeface="Times New Roman"/>
              </a:rPr>
              <a:t>) = </a:t>
            </a:r>
            <a:r>
              <a:rPr lang="en-US" sz="1700" i="1" dirty="0">
                <a:ea typeface="Times New Roman"/>
                <a:cs typeface="Times New Roman"/>
              </a:rPr>
              <a:t>Containers</a:t>
            </a:r>
          </a:p>
          <a:p>
            <a:pPr marL="0" indent="-3175">
              <a:buNone/>
              <a:tabLst>
                <a:tab pos="566738" algn="l"/>
              </a:tabLst>
            </a:pPr>
            <a:r>
              <a:rPr lang="en-US" sz="1700" dirty="0">
                <a:ea typeface="Times New Roman"/>
                <a:cs typeface="Times New Roman"/>
              </a:rPr>
              <a:t>ran(</a:t>
            </a:r>
            <a:r>
              <a:rPr lang="en-US" sz="1700" i="1" dirty="0">
                <a:ea typeface="Times New Roman"/>
                <a:cs typeface="Times New Roman"/>
              </a:rPr>
              <a:t>y</a:t>
            </a:r>
            <a:r>
              <a:rPr lang="en-US" sz="1700" dirty="0">
                <a:ea typeface="Times New Roman"/>
                <a:cs typeface="Times New Roman"/>
              </a:rPr>
              <a:t>) = ran(</a:t>
            </a:r>
            <a:r>
              <a:rPr lang="en-US" sz="1700" i="1" dirty="0">
                <a:ea typeface="Times New Roman"/>
                <a:cs typeface="Times New Roman"/>
              </a:rPr>
              <a:t>z</a:t>
            </a:r>
            <a:r>
              <a:rPr lang="en-US" sz="1700" dirty="0">
                <a:ea typeface="Times New Roman"/>
                <a:cs typeface="Times New Roman"/>
              </a:rPr>
              <a:t>) = </a:t>
            </a:r>
            <a:r>
              <a:rPr lang="en-US" sz="1700" i="1" dirty="0">
                <a:ea typeface="Times New Roman"/>
                <a:cs typeface="Times New Roman"/>
              </a:rPr>
              <a:t>Container </a:t>
            </a:r>
            <a:r>
              <a:rPr lang="en-US" sz="1800" dirty="0">
                <a:ea typeface="Times New Roman"/>
                <a:cs typeface="Times New Roman"/>
              </a:rPr>
              <a:t>∪</a:t>
            </a:r>
            <a:r>
              <a:rPr lang="en-US" sz="1700" i="1" dirty="0">
                <a:ea typeface="Times New Roman"/>
                <a:cs typeface="Times New Roman"/>
              </a:rPr>
              <a:t> pallets</a:t>
            </a:r>
            <a:endParaRPr lang="en-US" sz="1700" dirty="0">
              <a:ea typeface="Times New Roman"/>
              <a:cs typeface="Times New Roman"/>
            </a:endParaRPr>
          </a:p>
        </p:txBody>
      </p:sp>
    </p:spTree>
    <p:extLst>
      <p:ext uri="{BB962C8B-B14F-4D97-AF65-F5344CB8AC3E}">
        <p14:creationId xmlns:p14="http://schemas.microsoft.com/office/powerpoint/2010/main" val="4120134301"/>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Rectangle 82"/>
          <p:cNvSpPr>
            <a:spLocks noChangeArrowheads="1"/>
          </p:cNvSpPr>
          <p:nvPr/>
        </p:nvSpPr>
        <p:spPr bwMode="auto">
          <a:xfrm>
            <a:off x="5121795" y="2106372"/>
            <a:ext cx="393407" cy="369332"/>
          </a:xfrm>
          <a:prstGeom prst="rect">
            <a:avLst/>
          </a:prstGeom>
          <a:solidFill>
            <a:schemeClr val="bg1"/>
          </a:solidFill>
          <a:ln w="12700">
            <a:noFill/>
            <a:miter lim="800000"/>
            <a:headEnd/>
            <a:tailEnd/>
          </a:ln>
        </p:spPr>
        <p:txBody>
          <a:bodyPr wrap="none" lIns="91440" tIns="45720" rIns="91440" bIns="45720" anchor="ctr">
            <a:spAutoFit/>
          </a:bodyPr>
          <a:lstStyle/>
          <a:p>
            <a:pPr algn="ctr"/>
            <a:r>
              <a:rPr lang="en-US" dirty="0">
                <a:ea typeface="Calibri"/>
                <a:cs typeface="Calibri"/>
              </a:rPr>
              <a:t>    </a:t>
            </a:r>
          </a:p>
        </p:txBody>
      </p:sp>
      <p:sp>
        <p:nvSpPr>
          <p:cNvPr id="22537" name="Rectangle 83"/>
          <p:cNvSpPr>
            <a:spLocks noChangeArrowheads="1"/>
          </p:cNvSpPr>
          <p:nvPr/>
        </p:nvSpPr>
        <p:spPr bwMode="auto">
          <a:xfrm>
            <a:off x="3473109" y="4687433"/>
            <a:ext cx="1463712" cy="369332"/>
          </a:xfrm>
          <a:prstGeom prst="rect">
            <a:avLst/>
          </a:prstGeom>
          <a:solidFill>
            <a:schemeClr val="accent1"/>
          </a:solidFill>
          <a:ln w="12700">
            <a:solidFill>
              <a:schemeClr val="tx1"/>
            </a:solidFill>
            <a:miter lim="800000"/>
            <a:headEnd/>
            <a:tailEnd/>
          </a:ln>
        </p:spPr>
        <p:txBody>
          <a:bodyPr wrap="none" lIns="91440" tIns="45720" rIns="91440" bIns="45720" anchor="t">
            <a:noAutofit/>
          </a:bodyPr>
          <a:lstStyle/>
          <a:p>
            <a:pPr algn="ctr"/>
            <a:r>
              <a:rPr lang="en-US" dirty="0">
                <a:solidFill>
                  <a:schemeClr val="bg1"/>
                </a:solidFill>
                <a:ea typeface="Calibri"/>
                <a:cs typeface="Calibri"/>
              </a:rPr>
              <a:t>move(a,p3,d)</a:t>
            </a:r>
          </a:p>
        </p:txBody>
      </p:sp>
      <p:sp>
        <p:nvSpPr>
          <p:cNvPr id="22536" name="Rectangle 82"/>
          <p:cNvSpPr>
            <a:spLocks noChangeArrowheads="1"/>
          </p:cNvSpPr>
          <p:nvPr/>
        </p:nvSpPr>
        <p:spPr bwMode="auto">
          <a:xfrm>
            <a:off x="5656108" y="1793114"/>
            <a:ext cx="636412"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ea typeface="Calibri"/>
                <a:cs typeface="Calibri"/>
              </a:rPr>
              <a:t>Start</a:t>
            </a:r>
          </a:p>
        </p:txBody>
      </p:sp>
      <p:sp>
        <p:nvSpPr>
          <p:cNvPr id="22538" name="Rectangle 84"/>
          <p:cNvSpPr>
            <a:spLocks noChangeArrowheads="1"/>
          </p:cNvSpPr>
          <p:nvPr/>
        </p:nvSpPr>
        <p:spPr bwMode="auto">
          <a:xfrm>
            <a:off x="5615908" y="6057384"/>
            <a:ext cx="729512"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ea typeface="Calibri"/>
                <a:cs typeface="Calibri"/>
              </a:rPr>
              <a:t>Finish</a:t>
            </a:r>
          </a:p>
        </p:txBody>
      </p:sp>
      <p:sp>
        <p:nvSpPr>
          <p:cNvPr id="22550" name="Rectangle 97"/>
          <p:cNvSpPr>
            <a:spLocks noChangeArrowheads="1"/>
          </p:cNvSpPr>
          <p:nvPr/>
        </p:nvSpPr>
        <p:spPr bwMode="auto">
          <a:xfrm>
            <a:off x="3082596" y="4355147"/>
            <a:ext cx="1148121"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440" tIns="0" rIns="91440" bIns="0" anchor="ctr">
            <a:spAutoFit/>
          </a:bodyPr>
          <a:lstStyle/>
          <a:p>
            <a:pPr algn="ctr"/>
            <a:r>
              <a:rPr lang="en-US" dirty="0">
                <a:ea typeface="Calibri"/>
                <a:cs typeface="Calibri"/>
              </a:rPr>
              <a:t>clear</a:t>
            </a:r>
            <a:r>
              <a:rPr lang="en-US" dirty="0">
                <a:ea typeface="Calibri"/>
                <a:cs typeface="Times New Roman"/>
              </a:rPr>
              <a:t>(</a:t>
            </a:r>
            <a:r>
              <a:rPr lang="en-US" dirty="0">
                <a:ea typeface="Calibri"/>
                <a:cs typeface="Calibri"/>
              </a:rPr>
              <a:t>a</a:t>
            </a:r>
            <a:r>
              <a:rPr lang="en-US" dirty="0">
                <a:ea typeface="Calibri"/>
                <a:cs typeface="Times New Roman"/>
              </a:rPr>
              <a:t>)=</a:t>
            </a:r>
            <a:r>
              <a:rPr lang="en-US" dirty="0">
                <a:ea typeface="Calibri"/>
                <a:cs typeface="Calibri"/>
              </a:rPr>
              <a:t>T</a:t>
            </a:r>
          </a:p>
        </p:txBody>
      </p:sp>
      <p:sp>
        <p:nvSpPr>
          <p:cNvPr id="22552" name="Rectangle 99"/>
          <p:cNvSpPr>
            <a:spLocks noChangeArrowheads="1"/>
          </p:cNvSpPr>
          <p:nvPr/>
        </p:nvSpPr>
        <p:spPr bwMode="auto">
          <a:xfrm>
            <a:off x="7670979" y="4355147"/>
            <a:ext cx="1133644"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440" tIns="0" rIns="91440" bIns="0" anchor="ctr">
            <a:spAutoFit/>
          </a:bodyPr>
          <a:lstStyle/>
          <a:p>
            <a:pPr algn="ctr"/>
            <a:r>
              <a:rPr lang="en-US" dirty="0">
                <a:ea typeface="Calibri"/>
                <a:cs typeface="Calibri"/>
              </a:rPr>
              <a:t>clear(b)=T</a:t>
            </a:r>
          </a:p>
        </p:txBody>
      </p:sp>
      <p:cxnSp>
        <p:nvCxnSpPr>
          <p:cNvPr id="98" name="AutoShape 89"/>
          <p:cNvCxnSpPr>
            <a:cxnSpLocks noChangeShapeType="1"/>
            <a:stCxn id="22536" idx="2"/>
            <a:endCxn id="96" idx="0"/>
          </p:cNvCxnSpPr>
          <p:nvPr/>
        </p:nvCxnSpPr>
        <p:spPr bwMode="auto">
          <a:xfrm rot="5400000">
            <a:off x="4358901" y="2739733"/>
            <a:ext cx="2192700" cy="1038126"/>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 xmlns:a14="http://schemas.microsoft.com/office/drawing/2010/main">
                <a:noFill/>
              </a14:hiddenFill>
            </a:ext>
          </a:extLst>
        </p:spPr>
      </p:cxnSp>
      <p:cxnSp>
        <p:nvCxnSpPr>
          <p:cNvPr id="101" name="AutoShape 89"/>
          <p:cNvCxnSpPr>
            <a:cxnSpLocks noChangeShapeType="1"/>
            <a:stCxn id="22536" idx="2"/>
            <a:endCxn id="95" idx="0"/>
          </p:cNvCxnSpPr>
          <p:nvPr/>
        </p:nvCxnSpPr>
        <p:spPr bwMode="auto">
          <a:xfrm rot="16200000" flipH="1">
            <a:off x="5381400" y="2755360"/>
            <a:ext cx="2192700" cy="1006873"/>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 xmlns:a14="http://schemas.microsoft.com/office/drawing/2010/main">
                <a:noFill/>
              </a14:hiddenFill>
            </a:ext>
          </a:extLst>
        </p:spPr>
      </p:cxnSp>
      <p:sp>
        <p:nvSpPr>
          <p:cNvPr id="95" name="Text Box 77"/>
          <p:cNvSpPr txBox="1">
            <a:spLocks noChangeArrowheads="1"/>
          </p:cNvSpPr>
          <p:nvPr/>
        </p:nvSpPr>
        <p:spPr bwMode="auto">
          <a:xfrm>
            <a:off x="6400477" y="4355147"/>
            <a:ext cx="1161421" cy="276999"/>
          </a:xfrm>
          <a:prstGeom prst="rect">
            <a:avLst/>
          </a:prstGeom>
          <a:noFill/>
          <a:ln>
            <a:noFill/>
          </a:ln>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err="1">
                <a:latin typeface="+mn-lt"/>
                <a:ea typeface="Calibri"/>
                <a:cs typeface="Calibri"/>
              </a:rPr>
              <a:t>pos</a:t>
            </a:r>
            <a:r>
              <a:rPr lang="en-US" sz="1800" dirty="0">
                <a:latin typeface="+mn-lt"/>
                <a:ea typeface="Calibri"/>
                <a:cs typeface="Times New Roman"/>
              </a:rPr>
              <a:t>(</a:t>
            </a:r>
            <a:r>
              <a:rPr lang="en-US" sz="1800" dirty="0">
                <a:latin typeface="+mn-lt"/>
                <a:ea typeface="Calibri"/>
                <a:cs typeface="Calibri"/>
              </a:rPr>
              <a:t>b</a:t>
            </a:r>
            <a:r>
              <a:rPr lang="en-US" sz="1800" dirty="0">
                <a:latin typeface="+mn-lt"/>
                <a:ea typeface="Calibri"/>
                <a:cs typeface="Times New Roman"/>
              </a:rPr>
              <a:t>)=</a:t>
            </a:r>
            <a:r>
              <a:rPr lang="en-US" sz="1800" dirty="0">
                <a:latin typeface="+mn-lt"/>
                <a:ea typeface="Calibri"/>
                <a:cs typeface="Calibri"/>
              </a:rPr>
              <a:t>p4</a:t>
            </a:r>
          </a:p>
        </p:txBody>
      </p:sp>
      <p:sp>
        <p:nvSpPr>
          <p:cNvPr id="96" name="Rectangle 97"/>
          <p:cNvSpPr>
            <a:spLocks noChangeArrowheads="1"/>
          </p:cNvSpPr>
          <p:nvPr/>
        </p:nvSpPr>
        <p:spPr bwMode="auto">
          <a:xfrm>
            <a:off x="4360832" y="4355147"/>
            <a:ext cx="1150713" cy="276999"/>
          </a:xfrm>
          <a:prstGeom prst="rect">
            <a:avLst/>
          </a:prstGeom>
          <a:noFill/>
          <a:ln>
            <a:noFill/>
          </a:ln>
        </p:spPr>
        <p:txBody>
          <a:bodyPr wrap="none" lIns="91440" tIns="0" rIns="91440" bIns="0" anchor="ctr">
            <a:spAutoFit/>
          </a:bodyPr>
          <a:lstStyle/>
          <a:p>
            <a:pPr algn="ctr"/>
            <a:r>
              <a:rPr lang="en-US" dirty="0" err="1">
                <a:ea typeface="Calibri"/>
                <a:cs typeface="Calibri"/>
              </a:rPr>
              <a:t>pos</a:t>
            </a:r>
            <a:r>
              <a:rPr lang="en-US" dirty="0">
                <a:ea typeface="Calibri"/>
                <a:cs typeface="Times New Roman"/>
              </a:rPr>
              <a:t>(</a:t>
            </a:r>
            <a:r>
              <a:rPr lang="en-US" dirty="0">
                <a:ea typeface="Calibri"/>
                <a:cs typeface="Calibri"/>
              </a:rPr>
              <a:t>a</a:t>
            </a:r>
            <a:r>
              <a:rPr lang="en-US" dirty="0">
                <a:ea typeface="Calibri"/>
                <a:cs typeface="Times New Roman"/>
              </a:rPr>
              <a:t>)=</a:t>
            </a:r>
            <a:r>
              <a:rPr lang="en-US" dirty="0">
                <a:ea typeface="Calibri"/>
                <a:cs typeface="Calibri"/>
              </a:rPr>
              <a:t>p3</a:t>
            </a:r>
          </a:p>
        </p:txBody>
      </p:sp>
      <p:cxnSp>
        <p:nvCxnSpPr>
          <p:cNvPr id="106" name="AutoShape 89"/>
          <p:cNvCxnSpPr>
            <a:cxnSpLocks noChangeShapeType="1"/>
            <a:stCxn id="22537" idx="2"/>
            <a:endCxn id="131" idx="0"/>
          </p:cNvCxnSpPr>
          <p:nvPr/>
        </p:nvCxnSpPr>
        <p:spPr bwMode="auto">
          <a:xfrm rot="16200000" flipH="1">
            <a:off x="4506055" y="4755676"/>
            <a:ext cx="669139" cy="1271317"/>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 xmlns:a14="http://schemas.microsoft.com/office/drawing/2010/main">
                <a:noFill/>
              </a14:hiddenFill>
            </a:ext>
          </a:extLst>
        </p:spPr>
      </p:cxnSp>
      <p:cxnSp>
        <p:nvCxnSpPr>
          <p:cNvPr id="130" name="AutoShape 91"/>
          <p:cNvCxnSpPr>
            <a:cxnSpLocks noChangeShapeType="1"/>
            <a:endCxn id="132" idx="0"/>
          </p:cNvCxnSpPr>
          <p:nvPr/>
        </p:nvCxnSpPr>
        <p:spPr bwMode="auto">
          <a:xfrm rot="5400000">
            <a:off x="6789389" y="4788782"/>
            <a:ext cx="652252" cy="1188218"/>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 xmlns:a14="http://schemas.microsoft.com/office/drawing/2010/main">
                <a:noFill/>
              </a14:hiddenFill>
            </a:ext>
          </a:extLst>
        </p:spPr>
      </p:cxnSp>
      <p:sp>
        <p:nvSpPr>
          <p:cNvPr id="131" name="Text Box 41"/>
          <p:cNvSpPr txBox="1">
            <a:spLocks noChangeArrowheads="1"/>
          </p:cNvSpPr>
          <p:nvPr/>
        </p:nvSpPr>
        <p:spPr bwMode="auto">
          <a:xfrm>
            <a:off x="4973906" y="5725905"/>
            <a:ext cx="1004752"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err="1">
                <a:latin typeface="+mn-lt"/>
                <a:ea typeface="Calibri"/>
                <a:cs typeface="Calibri"/>
              </a:rPr>
              <a:t>pos</a:t>
            </a:r>
            <a:r>
              <a:rPr lang="en-US" sz="1800" dirty="0">
                <a:latin typeface="+mn-lt"/>
                <a:ea typeface="Calibri"/>
                <a:cs typeface="Calibri"/>
              </a:rPr>
              <a:t>(a)=d</a:t>
            </a:r>
          </a:p>
        </p:txBody>
      </p:sp>
      <p:sp>
        <p:nvSpPr>
          <p:cNvPr id="132" name="Rectangle 103"/>
          <p:cNvSpPr>
            <a:spLocks noChangeArrowheads="1"/>
          </p:cNvSpPr>
          <p:nvPr/>
        </p:nvSpPr>
        <p:spPr bwMode="auto">
          <a:xfrm>
            <a:off x="6013676" y="5709018"/>
            <a:ext cx="1015460"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440" tIns="0" rIns="91440" bIns="0" anchor="ctr">
            <a:spAutoFit/>
          </a:bodyPr>
          <a:lstStyle/>
          <a:p>
            <a:pPr algn="ctr"/>
            <a:r>
              <a:rPr lang="en-US" dirty="0" err="1">
                <a:ea typeface="Calibri"/>
                <a:cs typeface="Calibri"/>
              </a:rPr>
              <a:t>pos</a:t>
            </a:r>
            <a:r>
              <a:rPr lang="en-US" dirty="0">
                <a:ea typeface="Calibri"/>
                <a:cs typeface="Calibri"/>
              </a:rPr>
              <a:t>(b)=c</a:t>
            </a:r>
          </a:p>
        </p:txBody>
      </p:sp>
      <p:cxnSp>
        <p:nvCxnSpPr>
          <p:cNvPr id="243" name="AutoShape 48"/>
          <p:cNvCxnSpPr>
            <a:cxnSpLocks noChangeShapeType="1"/>
          </p:cNvCxnSpPr>
          <p:nvPr/>
        </p:nvCxnSpPr>
        <p:spPr bwMode="auto">
          <a:xfrm rot="16200000" flipH="1">
            <a:off x="4030020" y="4106740"/>
            <a:ext cx="3894938" cy="6350"/>
          </a:xfrm>
          <a:prstGeom prst="curvedConnector3">
            <a:avLst>
              <a:gd name="adj1" fmla="val 50000"/>
            </a:avLst>
          </a:prstGeom>
          <a:noFill/>
          <a:ln w="19050">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3" name="Slide Number Placeholder 2">
            <a:extLst>
              <a:ext uri="{FF2B5EF4-FFF2-40B4-BE49-F238E27FC236}">
                <a16:creationId xmlns:a16="http://schemas.microsoft.com/office/drawing/2014/main" id="{ABD8CDD2-EECB-9144-B042-84F53CD696B4}"/>
              </a:ext>
            </a:extLst>
          </p:cNvPr>
          <p:cNvSpPr>
            <a:spLocks noGrp="1"/>
          </p:cNvSpPr>
          <p:nvPr>
            <p:ph type="sldNum" sz="quarter" idx="4"/>
          </p:nvPr>
        </p:nvSpPr>
        <p:spPr/>
        <p:txBody>
          <a:bodyPr/>
          <a:lstStyle/>
          <a:p>
            <a:fld id="{67C9959E-8E6B-B04C-9955-EA096F41CA7A}" type="slidenum">
              <a:rPr lang="en-GB" smtClean="0"/>
              <a:t>147</a:t>
            </a:fld>
            <a:endParaRPr lang="en-GB"/>
          </a:p>
        </p:txBody>
      </p:sp>
      <p:sp>
        <p:nvSpPr>
          <p:cNvPr id="182" name="Rectangle 2"/>
          <p:cNvSpPr>
            <a:spLocks noGrp="1" noChangeArrowheads="1"/>
          </p:cNvSpPr>
          <p:nvPr>
            <p:ph type="title" idx="4294967295"/>
          </p:nvPr>
        </p:nvSpPr>
        <p:spPr>
          <a:xfrm>
            <a:off x="0" y="260350"/>
            <a:ext cx="7886700" cy="719138"/>
          </a:xfrm>
        </p:spPr>
        <p:txBody>
          <a:bodyPr>
            <a:normAutofit/>
          </a:bodyPr>
          <a:lstStyle/>
          <a:p>
            <a:pPr eaLnBrk="1" hangingPunct="1"/>
            <a:r>
              <a:rPr lang="en-US" dirty="0">
                <a:latin typeface="+mn-lt"/>
              </a:rPr>
              <a:t>Example</a:t>
            </a:r>
          </a:p>
        </p:txBody>
      </p:sp>
      <p:sp>
        <p:nvSpPr>
          <p:cNvPr id="92" name="Rectangle 3"/>
          <p:cNvSpPr>
            <a:spLocks noGrp="1" noChangeArrowheads="1"/>
          </p:cNvSpPr>
          <p:nvPr>
            <p:ph idx="4294967295"/>
          </p:nvPr>
        </p:nvSpPr>
        <p:spPr>
          <a:xfrm>
            <a:off x="0" y="1158875"/>
            <a:ext cx="4113213" cy="5018088"/>
          </a:xfrm>
        </p:spPr>
        <p:txBody>
          <a:bodyPr>
            <a:normAutofit/>
          </a:bodyPr>
          <a:lstStyle/>
          <a:p>
            <a:pPr eaLnBrk="1" hangingPunct="1"/>
            <a:r>
              <a:rPr lang="en-US" dirty="0"/>
              <a:t>Resolve four open goals using the </a:t>
            </a:r>
            <a:r>
              <a:rPr lang="en-US" dirty="0">
                <a:cs typeface="Calibri"/>
              </a:rPr>
              <a:t>Start</a:t>
            </a:r>
            <a:r>
              <a:rPr lang="en-US" dirty="0">
                <a:cs typeface="Times New Roman"/>
              </a:rPr>
              <a:t> action</a:t>
            </a:r>
            <a:endParaRPr lang="en-US" dirty="0"/>
          </a:p>
          <a:p>
            <a:pPr lvl="1"/>
            <a:r>
              <a:rPr lang="en-US" dirty="0"/>
              <a:t>Substitute  </a:t>
            </a:r>
            <a:r>
              <a:rPr lang="en-US" i="1" dirty="0"/>
              <a:t>y</a:t>
            </a:r>
            <a:r>
              <a:rPr lang="en-US" baseline="-25000" dirty="0"/>
              <a:t>1</a:t>
            </a:r>
            <a:r>
              <a:rPr lang="en-US" dirty="0"/>
              <a:t>=</a:t>
            </a:r>
            <a:r>
              <a:rPr lang="en-US" dirty="0">
                <a:cs typeface="Calibri"/>
              </a:rPr>
              <a:t>p3</a:t>
            </a:r>
            <a:r>
              <a:rPr lang="en-US" dirty="0"/>
              <a:t>,  </a:t>
            </a:r>
            <a:r>
              <a:rPr lang="en-US" i="1" dirty="0"/>
              <a:t>y</a:t>
            </a:r>
            <a:r>
              <a:rPr lang="en-US" baseline="-25000" dirty="0"/>
              <a:t>2</a:t>
            </a:r>
            <a:r>
              <a:rPr lang="en-US" dirty="0"/>
              <a:t>=</a:t>
            </a:r>
            <a:r>
              <a:rPr lang="en-US" dirty="0">
                <a:cs typeface="Calibri"/>
              </a:rPr>
              <a:t>p4</a:t>
            </a:r>
            <a:endParaRPr lang="en-US" dirty="0"/>
          </a:p>
        </p:txBody>
      </p:sp>
      <p:sp>
        <p:nvSpPr>
          <p:cNvPr id="93" name="Rectangle 99"/>
          <p:cNvSpPr>
            <a:spLocks noChangeArrowheads="1"/>
          </p:cNvSpPr>
          <p:nvPr/>
        </p:nvSpPr>
        <p:spPr bwMode="auto">
          <a:xfrm>
            <a:off x="8760064" y="4355147"/>
            <a:ext cx="1133644" cy="276999"/>
          </a:xfrm>
          <a:prstGeom prst="rect">
            <a:avLst/>
          </a:prstGeom>
          <a:noFill/>
          <a:ln>
            <a:noFill/>
          </a:ln>
        </p:spPr>
        <p:txBody>
          <a:bodyPr wrap="none" lIns="91440" tIns="0" rIns="91440" bIns="0" anchor="ctr">
            <a:spAutoFit/>
          </a:bodyPr>
          <a:lstStyle/>
          <a:p>
            <a:pPr algn="ctr"/>
            <a:r>
              <a:rPr lang="en-US" dirty="0">
                <a:ea typeface="Calibri"/>
                <a:cs typeface="Calibri"/>
              </a:rPr>
              <a:t>clear(c)=T</a:t>
            </a:r>
          </a:p>
        </p:txBody>
      </p:sp>
      <p:cxnSp>
        <p:nvCxnSpPr>
          <p:cNvPr id="97" name="AutoShape 89"/>
          <p:cNvCxnSpPr>
            <a:cxnSpLocks noChangeShapeType="1"/>
            <a:stCxn id="99" idx="3"/>
          </p:cNvCxnSpPr>
          <p:nvPr/>
        </p:nvCxnSpPr>
        <p:spPr bwMode="auto">
          <a:xfrm rot="5400000">
            <a:off x="3436841" y="2665952"/>
            <a:ext cx="820735" cy="2557652"/>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 xmlns:a14="http://schemas.microsoft.com/office/drawing/2010/main">
                <a:noFill/>
              </a14:hiddenFill>
            </a:ext>
          </a:extLst>
        </p:spPr>
      </p:cxnSp>
      <p:sp>
        <p:nvSpPr>
          <p:cNvPr id="99" name="Oval 17"/>
          <p:cNvSpPr>
            <a:spLocks noChangeArrowheads="1"/>
          </p:cNvSpPr>
          <p:nvPr/>
        </p:nvSpPr>
        <p:spPr bwMode="auto">
          <a:xfrm>
            <a:off x="5092555" y="3328449"/>
            <a:ext cx="228600" cy="241300"/>
          </a:xfrm>
          <a:prstGeom prst="ellipse">
            <a:avLst/>
          </a:prstGeom>
          <a:noFill/>
          <a:ln>
            <a:noFill/>
          </a:ln>
        </p:spPr>
        <p:txBody>
          <a:bodyPr wrap="none" lIns="91440" tIns="0" rIns="91440" bIns="0" anchor="ctr"/>
          <a:lstStyle/>
          <a:p>
            <a:pPr algn="ctr"/>
            <a:endParaRPr lang="en-US" dirty="0">
              <a:ea typeface="Calibri"/>
              <a:cs typeface="Calibri"/>
            </a:endParaRPr>
          </a:p>
        </p:txBody>
      </p:sp>
      <p:sp>
        <p:nvSpPr>
          <p:cNvPr id="100" name="Text Box 75"/>
          <p:cNvSpPr txBox="1">
            <a:spLocks noChangeArrowheads="1"/>
          </p:cNvSpPr>
          <p:nvPr/>
        </p:nvSpPr>
        <p:spPr bwMode="auto">
          <a:xfrm>
            <a:off x="1988735" y="4355147"/>
            <a:ext cx="1159292" cy="276999"/>
          </a:xfrm>
          <a:prstGeom prst="rect">
            <a:avLst/>
          </a:prstGeom>
          <a:noFill/>
          <a:ln>
            <a:noFill/>
          </a:ln>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latin typeface="+mn-lt"/>
                <a:ea typeface="Calibri"/>
                <a:cs typeface="Calibri"/>
              </a:rPr>
              <a:t>clear</a:t>
            </a:r>
            <a:r>
              <a:rPr lang="en-US" sz="1800" dirty="0">
                <a:latin typeface="+mn-lt"/>
                <a:ea typeface="Calibri"/>
                <a:cs typeface="Times New Roman"/>
              </a:rPr>
              <a:t>(</a:t>
            </a:r>
            <a:r>
              <a:rPr lang="en-US" sz="1800" dirty="0">
                <a:latin typeface="+mn-lt"/>
                <a:ea typeface="Calibri"/>
                <a:cs typeface="Calibri"/>
              </a:rPr>
              <a:t>d</a:t>
            </a:r>
            <a:r>
              <a:rPr lang="en-US" sz="1800" dirty="0">
                <a:latin typeface="+mn-lt"/>
                <a:ea typeface="Calibri"/>
                <a:cs typeface="Times New Roman"/>
              </a:rPr>
              <a:t>)=</a:t>
            </a:r>
            <a:r>
              <a:rPr lang="en-US" sz="1800" dirty="0">
                <a:latin typeface="+mn-lt"/>
                <a:ea typeface="Calibri"/>
                <a:cs typeface="Calibri"/>
              </a:rPr>
              <a:t>T</a:t>
            </a:r>
          </a:p>
        </p:txBody>
      </p:sp>
      <p:sp>
        <p:nvSpPr>
          <p:cNvPr id="102" name="Oval 17"/>
          <p:cNvSpPr>
            <a:spLocks noChangeArrowheads="1"/>
          </p:cNvSpPr>
          <p:nvPr/>
        </p:nvSpPr>
        <p:spPr bwMode="auto">
          <a:xfrm>
            <a:off x="9205508" y="3994101"/>
            <a:ext cx="228600" cy="241300"/>
          </a:xfrm>
          <a:prstGeom prst="ellipse">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round/>
                <a:headEnd/>
                <a:tailEnd/>
              </a14:hiddenLine>
            </a:ext>
          </a:extLst>
        </p:spPr>
        <p:txBody>
          <a:bodyPr wrap="none" lIns="91440" tIns="0" rIns="91440" bIns="0" anchor="ctr"/>
          <a:lstStyle/>
          <a:p>
            <a:pPr algn="ctr"/>
            <a:endParaRPr lang="en-US" dirty="0">
              <a:ea typeface="Calibri"/>
              <a:cs typeface="Calibri"/>
            </a:endParaRPr>
          </a:p>
        </p:txBody>
      </p:sp>
      <p:cxnSp>
        <p:nvCxnSpPr>
          <p:cNvPr id="103" name="AutoShape 89"/>
          <p:cNvCxnSpPr>
            <a:cxnSpLocks noChangeShapeType="1"/>
            <a:stCxn id="104" idx="5"/>
          </p:cNvCxnSpPr>
          <p:nvPr/>
        </p:nvCxnSpPr>
        <p:spPr bwMode="auto">
          <a:xfrm rot="16200000" flipH="1">
            <a:off x="7575229" y="2603489"/>
            <a:ext cx="917646" cy="2585668"/>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 xmlns:a14="http://schemas.microsoft.com/office/drawing/2010/main">
                <a:noFill/>
              </a14:hiddenFill>
            </a:ext>
          </a:extLst>
        </p:spPr>
      </p:cxnSp>
      <p:sp>
        <p:nvSpPr>
          <p:cNvPr id="104" name="Oval 17"/>
          <p:cNvSpPr>
            <a:spLocks noChangeArrowheads="1"/>
          </p:cNvSpPr>
          <p:nvPr/>
        </p:nvSpPr>
        <p:spPr bwMode="auto">
          <a:xfrm>
            <a:off x="6546096" y="3231538"/>
            <a:ext cx="228600" cy="241300"/>
          </a:xfrm>
          <a:prstGeom prst="ellipse">
            <a:avLst/>
          </a:prstGeom>
          <a:noFill/>
          <a:ln>
            <a:noFill/>
          </a:ln>
        </p:spPr>
        <p:txBody>
          <a:bodyPr wrap="none" lIns="91440" tIns="0" rIns="91440" bIns="0" anchor="ctr"/>
          <a:lstStyle/>
          <a:p>
            <a:pPr algn="ctr"/>
            <a:endParaRPr lang="en-US" dirty="0">
              <a:ea typeface="Calibri"/>
              <a:cs typeface="Calibri"/>
            </a:endParaRPr>
          </a:p>
        </p:txBody>
      </p:sp>
      <p:cxnSp>
        <p:nvCxnSpPr>
          <p:cNvPr id="109" name="AutoShape 89"/>
          <p:cNvCxnSpPr>
            <a:cxnSpLocks noChangeShapeType="1"/>
          </p:cNvCxnSpPr>
          <p:nvPr/>
        </p:nvCxnSpPr>
        <p:spPr bwMode="auto">
          <a:xfrm rot="5400000">
            <a:off x="4833992" y="3660752"/>
            <a:ext cx="1242122" cy="1036463"/>
          </a:xfrm>
          <a:prstGeom prst="curvedConnector2">
            <a:avLst/>
          </a:prstGeom>
          <a:noFill/>
          <a:ln w="19050">
            <a:solidFill>
              <a:schemeClr val="tx1"/>
            </a:solidFill>
            <a:prstDash val="solid"/>
            <a:round/>
            <a:headEnd/>
            <a:tailEnd type="triangle" w="med" len="med"/>
          </a:ln>
          <a:extLst>
            <a:ext uri="{909E8E84-426E-40dd-AFC4-6F175D3DCCD1}">
              <a14:hiddenFill xmlns="" xmlns:a14="http://schemas.microsoft.com/office/drawing/2010/main">
                <a:noFill/>
              </a14:hiddenFill>
            </a:ext>
          </a:extLst>
        </p:spPr>
      </p:cxnSp>
      <p:cxnSp>
        <p:nvCxnSpPr>
          <p:cNvPr id="111" name="AutoShape 89"/>
          <p:cNvCxnSpPr>
            <a:cxnSpLocks noChangeShapeType="1"/>
          </p:cNvCxnSpPr>
          <p:nvPr/>
        </p:nvCxnSpPr>
        <p:spPr bwMode="auto">
          <a:xfrm>
            <a:off x="4936822" y="4872100"/>
            <a:ext cx="1043843" cy="1185285"/>
          </a:xfrm>
          <a:prstGeom prst="curvedConnector2">
            <a:avLst/>
          </a:prstGeom>
          <a:noFill/>
          <a:ln w="19050">
            <a:solidFill>
              <a:schemeClr val="tx1"/>
            </a:solidFill>
            <a:prstDash val="solid"/>
            <a:round/>
            <a:headEnd/>
            <a:tailEnd type="triangle" w="med" len="med"/>
          </a:ln>
          <a:extLst>
            <a:ext uri="{909E8E84-426E-40dd-AFC4-6F175D3DCCD1}">
              <a14:hiddenFill xmlns="" xmlns:a14="http://schemas.microsoft.com/office/drawing/2010/main">
                <a:noFill/>
              </a14:hiddenFill>
            </a:ext>
          </a:extLst>
        </p:spPr>
      </p:cxnSp>
      <p:cxnSp>
        <p:nvCxnSpPr>
          <p:cNvPr id="112" name="AutoShape 89"/>
          <p:cNvCxnSpPr>
            <a:cxnSpLocks noChangeShapeType="1"/>
            <a:endCxn id="22538" idx="0"/>
          </p:cNvCxnSpPr>
          <p:nvPr/>
        </p:nvCxnSpPr>
        <p:spPr bwMode="auto">
          <a:xfrm rot="10800000" flipV="1">
            <a:off x="5980666" y="4872099"/>
            <a:ext cx="1009351" cy="1185285"/>
          </a:xfrm>
          <a:prstGeom prst="curvedConnector2">
            <a:avLst/>
          </a:prstGeom>
          <a:noFill/>
          <a:ln w="19050">
            <a:solidFill>
              <a:schemeClr val="tx1"/>
            </a:solidFill>
            <a:prstDash val="solid"/>
            <a:round/>
            <a:headEnd/>
            <a:tailEnd type="triangle" w="med" len="med"/>
          </a:ln>
          <a:extLst>
            <a:ext uri="{909E8E84-426E-40dd-AFC4-6F175D3DCCD1}">
              <a14:hiddenFill xmlns="" xmlns:a14="http://schemas.microsoft.com/office/drawing/2010/main">
                <a:noFill/>
              </a14:hiddenFill>
            </a:ext>
          </a:extLst>
        </p:spPr>
      </p:cxnSp>
      <p:cxnSp>
        <p:nvCxnSpPr>
          <p:cNvPr id="114" name="AutoShape 89"/>
          <p:cNvCxnSpPr>
            <a:cxnSpLocks noChangeShapeType="1"/>
          </p:cNvCxnSpPr>
          <p:nvPr/>
        </p:nvCxnSpPr>
        <p:spPr bwMode="auto">
          <a:xfrm rot="16200000" flipH="1">
            <a:off x="5862774" y="3684350"/>
            <a:ext cx="1242122" cy="1005840"/>
          </a:xfrm>
          <a:prstGeom prst="curvedConnector2">
            <a:avLst/>
          </a:prstGeom>
          <a:noFill/>
          <a:ln w="19050">
            <a:solidFill>
              <a:schemeClr val="tx1"/>
            </a:solidFill>
            <a:prstDash val="solid"/>
            <a:round/>
            <a:headEnd/>
            <a:tailEnd type="triangle" w="med" len="med"/>
          </a:ln>
          <a:extLst>
            <a:ext uri="{909E8E84-426E-40dd-AFC4-6F175D3DCCD1}">
              <a14:hiddenFill xmlns="" xmlns:a14="http://schemas.microsoft.com/office/drawing/2010/main">
                <a:noFill/>
              </a14:hiddenFill>
            </a:ext>
          </a:extLst>
        </p:spPr>
      </p:cxnSp>
      <p:sp>
        <p:nvSpPr>
          <p:cNvPr id="178" name="Text Box 92"/>
          <p:cNvSpPr txBox="1">
            <a:spLocks noChangeArrowheads="1"/>
          </p:cNvSpPr>
          <p:nvPr/>
        </p:nvSpPr>
        <p:spPr bwMode="auto">
          <a:xfrm>
            <a:off x="6986672" y="4687433"/>
            <a:ext cx="1445904" cy="369332"/>
          </a:xfrm>
          <a:prstGeom prst="rect">
            <a:avLst/>
          </a:prstGeom>
          <a:solidFill>
            <a:schemeClr val="accent1"/>
          </a:solidFill>
          <a:ln w="12700">
            <a:solidFill>
              <a:schemeClr val="tx1"/>
            </a:solidFill>
            <a:miter lim="800000"/>
            <a:headEnd/>
            <a:tailEnd/>
          </a:ln>
        </p:spPr>
        <p:txBody>
          <a:bodyPr wrap="none" lIns="91440" tIns="45720" rIns="91440" bIns="45720" anchor="t">
            <a:no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solidFill>
                  <a:schemeClr val="bg1"/>
                </a:solidFill>
                <a:latin typeface="+mn-lt"/>
                <a:ea typeface="Calibri"/>
                <a:cs typeface="Calibri"/>
              </a:rPr>
              <a:t>move(b,p4,c)</a:t>
            </a:r>
          </a:p>
        </p:txBody>
      </p:sp>
      <p:sp>
        <p:nvSpPr>
          <p:cNvPr id="159" name="Text Box 7"/>
          <p:cNvSpPr txBox="1">
            <a:spLocks noChangeArrowheads="1"/>
          </p:cNvSpPr>
          <p:nvPr/>
        </p:nvSpPr>
        <p:spPr bwMode="auto">
          <a:xfrm>
            <a:off x="6085086" y="2164595"/>
            <a:ext cx="4575847" cy="830997"/>
          </a:xfrm>
          <a:prstGeom prst="rect">
            <a:avLst/>
          </a:prstGeom>
          <a:noFill/>
          <a:ln>
            <a:noFill/>
          </a:ln>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indent="-342900">
              <a:tabLst>
                <a:tab pos="1143000" algn="l"/>
                <a:tab pos="2286000" algn="l"/>
                <a:tab pos="3429000" algn="l"/>
              </a:tabLst>
            </a:pPr>
            <a:r>
              <a:rPr lang="en-US" sz="1800" dirty="0">
                <a:latin typeface="+mn-lt"/>
                <a:ea typeface="Calibri"/>
                <a:cs typeface="Calibri"/>
              </a:rPr>
              <a:t>clear(p1)=T	clear(p2)=T	clear(p3)=F	clear(p4)=F</a:t>
            </a:r>
            <a:endParaRPr lang="en-US" sz="1800" dirty="0">
              <a:latin typeface="+mn-lt"/>
              <a:ea typeface="Calibri"/>
              <a:cs typeface="Times New Roman" charset="0"/>
            </a:endParaRPr>
          </a:p>
          <a:p>
            <a:pPr indent="-342900">
              <a:tabLst>
                <a:tab pos="1143000" algn="l"/>
                <a:tab pos="2286000" algn="l"/>
                <a:tab pos="3429000" algn="l"/>
              </a:tabLst>
            </a:pPr>
            <a:r>
              <a:rPr lang="en-US" sz="1800" dirty="0">
                <a:latin typeface="+mn-lt"/>
                <a:ea typeface="Calibri"/>
                <a:cs typeface="Calibri"/>
              </a:rPr>
              <a:t>  clear(a)=F	 clear(b)=F  	 clear(c)=T	 clear(d)=T</a:t>
            </a:r>
          </a:p>
          <a:p>
            <a:pPr indent="-342900">
              <a:tabLst>
                <a:tab pos="1143000" algn="l"/>
                <a:tab pos="2286000" algn="l"/>
                <a:tab pos="3429000" algn="l"/>
              </a:tabLst>
            </a:pPr>
            <a:r>
              <a:rPr lang="en-US" sz="1800" dirty="0">
                <a:latin typeface="+mn-lt"/>
                <a:ea typeface="Calibri"/>
                <a:cs typeface="Calibri"/>
              </a:rPr>
              <a:t>   </a:t>
            </a:r>
            <a:r>
              <a:rPr lang="en-US" sz="1800" dirty="0" err="1">
                <a:latin typeface="+mn-lt"/>
                <a:ea typeface="Calibri"/>
                <a:cs typeface="Calibri"/>
              </a:rPr>
              <a:t>pos</a:t>
            </a:r>
            <a:r>
              <a:rPr lang="en-US" sz="1800" dirty="0">
                <a:latin typeface="+mn-lt"/>
                <a:ea typeface="Calibri"/>
                <a:cs typeface="Calibri"/>
              </a:rPr>
              <a:t>(a)=p3	 </a:t>
            </a:r>
            <a:r>
              <a:rPr lang="en-US" sz="1800" baseline="-25000" dirty="0">
                <a:latin typeface="+mn-lt"/>
                <a:ea typeface="Calibri"/>
                <a:cs typeface="Calibri"/>
              </a:rPr>
              <a:t> </a:t>
            </a:r>
            <a:r>
              <a:rPr lang="en-US" sz="1800" dirty="0" err="1">
                <a:latin typeface="+mn-lt"/>
                <a:ea typeface="Calibri"/>
                <a:cs typeface="Calibri"/>
              </a:rPr>
              <a:t>pos</a:t>
            </a:r>
            <a:r>
              <a:rPr lang="en-US" sz="1800" dirty="0">
                <a:latin typeface="+mn-lt"/>
                <a:ea typeface="Calibri"/>
                <a:cs typeface="Calibri"/>
              </a:rPr>
              <a:t>(b)=p4	  </a:t>
            </a:r>
            <a:r>
              <a:rPr lang="en-US" sz="1800" dirty="0" err="1">
                <a:latin typeface="+mn-lt"/>
                <a:ea typeface="Calibri"/>
                <a:cs typeface="Calibri"/>
              </a:rPr>
              <a:t>pos</a:t>
            </a:r>
            <a:r>
              <a:rPr lang="en-US" sz="1800" dirty="0">
                <a:latin typeface="+mn-lt"/>
                <a:ea typeface="Calibri"/>
                <a:cs typeface="Calibri"/>
              </a:rPr>
              <a:t>(c)=b	  </a:t>
            </a:r>
            <a:r>
              <a:rPr lang="en-US" sz="1800" dirty="0" err="1">
                <a:latin typeface="+mn-lt"/>
                <a:ea typeface="Calibri"/>
                <a:cs typeface="Calibri"/>
              </a:rPr>
              <a:t>pos</a:t>
            </a:r>
            <a:r>
              <a:rPr lang="en-US" sz="1800" dirty="0">
                <a:latin typeface="+mn-lt"/>
                <a:ea typeface="Calibri"/>
                <a:cs typeface="Calibri"/>
              </a:rPr>
              <a:t>(d)=a</a:t>
            </a:r>
          </a:p>
        </p:txBody>
      </p:sp>
      <p:sp>
        <p:nvSpPr>
          <p:cNvPr id="2" name="Rectangle 1">
            <a:extLst>
              <a:ext uri="{FF2B5EF4-FFF2-40B4-BE49-F238E27FC236}">
                <a16:creationId xmlns:a16="http://schemas.microsoft.com/office/drawing/2014/main" id="{B6F9F77B-C1F4-9140-A189-570ACE219181}"/>
              </a:ext>
            </a:extLst>
          </p:cNvPr>
          <p:cNvSpPr/>
          <p:nvPr/>
        </p:nvSpPr>
        <p:spPr>
          <a:xfrm>
            <a:off x="4589123" y="4049582"/>
            <a:ext cx="893193" cy="369332"/>
          </a:xfrm>
          <a:prstGeom prst="rect">
            <a:avLst/>
          </a:prstGeom>
        </p:spPr>
        <p:txBody>
          <a:bodyPr wrap="none">
            <a:spAutoFit/>
          </a:bodyPr>
          <a:lstStyle/>
          <a:p>
            <a:pPr algn="ctr"/>
            <a:r>
              <a:rPr lang="en-US" dirty="0">
                <a:ea typeface="Calibri"/>
                <a:cs typeface="Calibri"/>
              </a:rPr>
              <a:t>          </a:t>
            </a:r>
            <a:r>
              <a:rPr lang="en-US" i="1" dirty="0">
                <a:ea typeface="Calibri"/>
                <a:cs typeface="Calibri"/>
              </a:rPr>
              <a:t>y</a:t>
            </a:r>
            <a:r>
              <a:rPr lang="en-US" baseline="-25000" dirty="0">
                <a:ea typeface="Calibri"/>
                <a:cs typeface="Calibri"/>
              </a:rPr>
              <a:t>1</a:t>
            </a:r>
          </a:p>
        </p:txBody>
      </p:sp>
      <p:sp>
        <p:nvSpPr>
          <p:cNvPr id="107" name="Rectangle 106">
            <a:extLst>
              <a:ext uri="{FF2B5EF4-FFF2-40B4-BE49-F238E27FC236}">
                <a16:creationId xmlns:a16="http://schemas.microsoft.com/office/drawing/2014/main" id="{40CA6588-A4F2-9946-9E78-C119E85D3A1A}"/>
              </a:ext>
            </a:extLst>
          </p:cNvPr>
          <p:cNvSpPr/>
          <p:nvPr/>
        </p:nvSpPr>
        <p:spPr>
          <a:xfrm>
            <a:off x="6636093" y="4043788"/>
            <a:ext cx="893193" cy="369332"/>
          </a:xfrm>
          <a:prstGeom prst="rect">
            <a:avLst/>
          </a:prstGeom>
        </p:spPr>
        <p:txBody>
          <a:bodyPr wrap="none">
            <a:spAutoFit/>
          </a:bodyPr>
          <a:lstStyle/>
          <a:p>
            <a:pPr algn="ctr"/>
            <a:r>
              <a:rPr lang="en-US" dirty="0">
                <a:ea typeface="Calibri"/>
                <a:cs typeface="Calibri"/>
              </a:rPr>
              <a:t>          </a:t>
            </a:r>
            <a:r>
              <a:rPr lang="en-US" i="1" dirty="0">
                <a:ea typeface="Calibri"/>
                <a:cs typeface="Calibri"/>
              </a:rPr>
              <a:t>y</a:t>
            </a:r>
            <a:r>
              <a:rPr lang="en-US" baseline="-25000" dirty="0">
                <a:ea typeface="Calibri"/>
                <a:cs typeface="Calibri"/>
              </a:rPr>
              <a:t>2</a:t>
            </a:r>
          </a:p>
        </p:txBody>
      </p:sp>
      <p:grpSp>
        <p:nvGrpSpPr>
          <p:cNvPr id="108" name="Group 107">
            <a:extLst>
              <a:ext uri="{FF2B5EF4-FFF2-40B4-BE49-F238E27FC236}">
                <a16:creationId xmlns:a16="http://schemas.microsoft.com/office/drawing/2014/main" id="{87EB077F-2731-E54E-AB68-9505A49E3CFC}"/>
              </a:ext>
            </a:extLst>
          </p:cNvPr>
          <p:cNvGrpSpPr/>
          <p:nvPr/>
        </p:nvGrpSpPr>
        <p:grpSpPr>
          <a:xfrm>
            <a:off x="7649133" y="188058"/>
            <a:ext cx="2688818" cy="1950735"/>
            <a:chOff x="6181533" y="221558"/>
            <a:chExt cx="2688818" cy="1950735"/>
          </a:xfrm>
        </p:grpSpPr>
        <p:sp>
          <p:nvSpPr>
            <p:cNvPr id="110" name="Line 853">
              <a:extLst>
                <a:ext uri="{FF2B5EF4-FFF2-40B4-BE49-F238E27FC236}">
                  <a16:creationId xmlns:a16="http://schemas.microsoft.com/office/drawing/2014/main" id="{BC5E04BA-8010-3C46-B263-E82B52634CE9}"/>
                </a:ext>
              </a:extLst>
            </p:cNvPr>
            <p:cNvSpPr>
              <a:spLocks noChangeShapeType="1"/>
            </p:cNvSpPr>
            <p:nvPr/>
          </p:nvSpPr>
          <p:spPr bwMode="auto">
            <a:xfrm flipV="1">
              <a:off x="6181533" y="2166235"/>
              <a:ext cx="1984248" cy="6058"/>
            </a:xfrm>
            <a:prstGeom prst="line">
              <a:avLst/>
            </a:prstGeom>
            <a:noFill/>
            <a:ln w="9525">
              <a:solidFill>
                <a:schemeClr val="tx1"/>
              </a:solidFill>
              <a:round/>
              <a:headEnd/>
              <a:tailEnd/>
            </a:ln>
            <a:scene3d>
              <a:camera prst="legacyObliqueTopRight">
                <a:rot lat="300000" lon="0" rev="0"/>
              </a:camera>
              <a:lightRig rig="legacyFlat3" dir="l"/>
            </a:scene3d>
            <a:sp3d extrusionH="2667000" prstMaterial="legacyPlastic">
              <a:bevelT w="13500" h="13500" prst="angle"/>
              <a:bevelB w="13500" h="13500" prst="angle"/>
              <a:extrusionClr>
                <a:srgbClr val="EBE6DB"/>
              </a:extrusionClr>
            </a:sp3d>
            <a:extLst>
              <a:ext uri="{909E8E84-426E-40dd-AFC4-6F175D3DCCD1}">
                <a14:hiddenFill xmlns="" xmlns:a14="http://schemas.microsoft.com/office/drawing/2010/main">
                  <a:noFill/>
                </a14:hiddenFill>
              </a:ext>
            </a:extLst>
          </p:spPr>
          <p:txBody>
            <a:bodyPr wrap="none" anchor="ctr">
              <a:flatTx/>
            </a:bodyPr>
            <a:lstStyle/>
            <a:p>
              <a:endParaRPr lang="en-US" dirty="0">
                <a:ea typeface="Calibri"/>
                <a:cs typeface="Calibri"/>
              </a:endParaRPr>
            </a:p>
          </p:txBody>
        </p:sp>
        <p:sp>
          <p:nvSpPr>
            <p:cNvPr id="113" name="Freeform 830">
              <a:extLst>
                <a:ext uri="{FF2B5EF4-FFF2-40B4-BE49-F238E27FC236}">
                  <a16:creationId xmlns:a16="http://schemas.microsoft.com/office/drawing/2014/main" id="{A87C97BE-D107-3A4B-BDFE-F834A4138F6E}"/>
                </a:ext>
              </a:extLst>
            </p:cNvPr>
            <p:cNvSpPr>
              <a:spLocks noChangeAspect="1"/>
            </p:cNvSpPr>
            <p:nvPr/>
          </p:nvSpPr>
          <p:spPr bwMode="auto">
            <a:xfrm>
              <a:off x="7054100" y="1099597"/>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ea typeface="Calibri"/>
                  <a:cs typeface="Calibri"/>
                </a:rPr>
              </a:br>
              <a:br>
                <a:rPr lang="en-US" baseline="30000" dirty="0">
                  <a:ea typeface="Calibri"/>
                  <a:cs typeface="Calibri"/>
                </a:rPr>
              </a:br>
              <a:r>
                <a:rPr lang="en-US" dirty="0">
                  <a:ea typeface="Calibri"/>
                  <a:cs typeface="Calibri"/>
                </a:rPr>
                <a:t>  p3</a:t>
              </a:r>
            </a:p>
          </p:txBody>
        </p:sp>
        <p:sp>
          <p:nvSpPr>
            <p:cNvPr id="158" name="Freeform 830">
              <a:extLst>
                <a:ext uri="{FF2B5EF4-FFF2-40B4-BE49-F238E27FC236}">
                  <a16:creationId xmlns:a16="http://schemas.microsoft.com/office/drawing/2014/main" id="{8CDD8018-3079-A741-B8DE-B5D9C22B5757}"/>
                </a:ext>
              </a:extLst>
            </p:cNvPr>
            <p:cNvSpPr>
              <a:spLocks noChangeAspect="1"/>
            </p:cNvSpPr>
            <p:nvPr/>
          </p:nvSpPr>
          <p:spPr bwMode="auto">
            <a:xfrm>
              <a:off x="6649449" y="1674638"/>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ea typeface="Calibri"/>
                  <a:cs typeface="Calibri"/>
                </a:rPr>
              </a:br>
              <a:br>
                <a:rPr lang="en-US" baseline="30000" dirty="0">
                  <a:ea typeface="Calibri"/>
                  <a:cs typeface="Calibri"/>
                </a:rPr>
              </a:br>
              <a:r>
                <a:rPr lang="en-US" dirty="0">
                  <a:ea typeface="Calibri"/>
                  <a:cs typeface="Calibri"/>
                </a:rPr>
                <a:t>  p1</a:t>
              </a:r>
            </a:p>
          </p:txBody>
        </p:sp>
        <p:sp>
          <p:nvSpPr>
            <p:cNvPr id="160" name="Freeform 830">
              <a:extLst>
                <a:ext uri="{FF2B5EF4-FFF2-40B4-BE49-F238E27FC236}">
                  <a16:creationId xmlns:a16="http://schemas.microsoft.com/office/drawing/2014/main" id="{69C4AB36-0BB3-A14A-86E5-6C289B0D622E}"/>
                </a:ext>
              </a:extLst>
            </p:cNvPr>
            <p:cNvSpPr>
              <a:spLocks noChangeAspect="1"/>
            </p:cNvSpPr>
            <p:nvPr/>
          </p:nvSpPr>
          <p:spPr bwMode="auto">
            <a:xfrm>
              <a:off x="7595015" y="1674638"/>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ea typeface="Calibri"/>
                  <a:cs typeface="Calibri"/>
                </a:rPr>
              </a:br>
              <a:br>
                <a:rPr lang="en-US" baseline="30000" dirty="0">
                  <a:ea typeface="Calibri"/>
                  <a:cs typeface="Calibri"/>
                </a:rPr>
              </a:br>
              <a:r>
                <a:rPr lang="en-US" dirty="0">
                  <a:ea typeface="Calibri"/>
                  <a:cs typeface="Calibri"/>
                </a:rPr>
                <a:t>  p2</a:t>
              </a:r>
            </a:p>
          </p:txBody>
        </p:sp>
        <p:grpSp>
          <p:nvGrpSpPr>
            <p:cNvPr id="161" name="Group 872">
              <a:extLst>
                <a:ext uri="{FF2B5EF4-FFF2-40B4-BE49-F238E27FC236}">
                  <a16:creationId xmlns:a16="http://schemas.microsoft.com/office/drawing/2014/main" id="{71327EDC-7C2E-1D45-B558-2DD51296DF3C}"/>
                </a:ext>
              </a:extLst>
            </p:cNvPr>
            <p:cNvGrpSpPr>
              <a:grpSpLocks noChangeAspect="1"/>
            </p:cNvGrpSpPr>
            <p:nvPr/>
          </p:nvGrpSpPr>
          <p:grpSpPr bwMode="auto">
            <a:xfrm>
              <a:off x="7141600" y="854344"/>
              <a:ext cx="651502" cy="416243"/>
              <a:chOff x="331" y="406"/>
              <a:chExt cx="288" cy="144"/>
            </a:xfrm>
          </p:grpSpPr>
          <p:sp>
            <p:nvSpPr>
              <p:cNvPr id="217" name="Rectangle 873">
                <a:extLst>
                  <a:ext uri="{FF2B5EF4-FFF2-40B4-BE49-F238E27FC236}">
                    <a16:creationId xmlns:a16="http://schemas.microsoft.com/office/drawing/2014/main" id="{899E23B9-376A-DA4D-9015-D368533219AD}"/>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ea typeface="Calibri"/>
                    <a:cs typeface="Calibri"/>
                  </a:rPr>
                  <a:t>a</a:t>
                </a:r>
              </a:p>
            </p:txBody>
          </p:sp>
          <p:sp>
            <p:nvSpPr>
              <p:cNvPr id="218" name="Freeform 874">
                <a:extLst>
                  <a:ext uri="{FF2B5EF4-FFF2-40B4-BE49-F238E27FC236}">
                    <a16:creationId xmlns:a16="http://schemas.microsoft.com/office/drawing/2014/main" id="{1AFC44CC-A2E1-2F4B-BC50-BABAA9967013}"/>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19" name="Freeform 875">
                <a:extLst>
                  <a:ext uri="{FF2B5EF4-FFF2-40B4-BE49-F238E27FC236}">
                    <a16:creationId xmlns:a16="http://schemas.microsoft.com/office/drawing/2014/main" id="{527050A0-D25B-E94A-8AB8-3DD9BEE61260}"/>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20" name="Rectangle 876">
                <a:extLst>
                  <a:ext uri="{FF2B5EF4-FFF2-40B4-BE49-F238E27FC236}">
                    <a16:creationId xmlns:a16="http://schemas.microsoft.com/office/drawing/2014/main" id="{0F8A8E0F-1958-7D43-991D-F5DAB0D1737D}"/>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ea typeface="Calibri"/>
                  <a:cs typeface="Calibri"/>
                </a:endParaRPr>
              </a:p>
            </p:txBody>
          </p:sp>
        </p:grpSp>
        <p:grpSp>
          <p:nvGrpSpPr>
            <p:cNvPr id="162" name="Group 872">
              <a:extLst>
                <a:ext uri="{FF2B5EF4-FFF2-40B4-BE49-F238E27FC236}">
                  <a16:creationId xmlns:a16="http://schemas.microsoft.com/office/drawing/2014/main" id="{219A7AA9-F076-9C4D-8BAB-81DAAC045448}"/>
                </a:ext>
              </a:extLst>
            </p:cNvPr>
            <p:cNvGrpSpPr>
              <a:grpSpLocks noChangeAspect="1"/>
            </p:cNvGrpSpPr>
            <p:nvPr/>
          </p:nvGrpSpPr>
          <p:grpSpPr bwMode="auto">
            <a:xfrm>
              <a:off x="7137848" y="579909"/>
              <a:ext cx="651502" cy="416243"/>
              <a:chOff x="331" y="406"/>
              <a:chExt cx="288" cy="144"/>
            </a:xfrm>
          </p:grpSpPr>
          <p:sp>
            <p:nvSpPr>
              <p:cNvPr id="213" name="Rectangle 873">
                <a:extLst>
                  <a:ext uri="{FF2B5EF4-FFF2-40B4-BE49-F238E27FC236}">
                    <a16:creationId xmlns:a16="http://schemas.microsoft.com/office/drawing/2014/main" id="{21E9949B-43E0-4C47-9A69-CF19126459EC}"/>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ea typeface="Calibri"/>
                    <a:cs typeface="Calibri"/>
                  </a:rPr>
                  <a:t>d</a:t>
                </a:r>
              </a:p>
            </p:txBody>
          </p:sp>
          <p:sp>
            <p:nvSpPr>
              <p:cNvPr id="214" name="Freeform 874">
                <a:extLst>
                  <a:ext uri="{FF2B5EF4-FFF2-40B4-BE49-F238E27FC236}">
                    <a16:creationId xmlns:a16="http://schemas.microsoft.com/office/drawing/2014/main" id="{CFF84D17-9756-B947-80ED-D64E74EFD6C6}"/>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15" name="Freeform 875">
                <a:extLst>
                  <a:ext uri="{FF2B5EF4-FFF2-40B4-BE49-F238E27FC236}">
                    <a16:creationId xmlns:a16="http://schemas.microsoft.com/office/drawing/2014/main" id="{15C8A3D3-6492-4144-87D5-99D92DE519BF}"/>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16" name="Rectangle 876">
                <a:extLst>
                  <a:ext uri="{FF2B5EF4-FFF2-40B4-BE49-F238E27FC236}">
                    <a16:creationId xmlns:a16="http://schemas.microsoft.com/office/drawing/2014/main" id="{44B4ACD4-4191-3B4F-9A32-B27155CE3D0C}"/>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ea typeface="Calibri"/>
                  <a:cs typeface="Calibri"/>
                </a:endParaRPr>
              </a:p>
            </p:txBody>
          </p:sp>
        </p:grpSp>
        <p:sp>
          <p:nvSpPr>
            <p:cNvPr id="163" name="Freeform 830">
              <a:extLst>
                <a:ext uri="{FF2B5EF4-FFF2-40B4-BE49-F238E27FC236}">
                  <a16:creationId xmlns:a16="http://schemas.microsoft.com/office/drawing/2014/main" id="{D8D52475-E2E0-8D46-8796-B859365AA61F}"/>
                </a:ext>
              </a:extLst>
            </p:cNvPr>
            <p:cNvSpPr>
              <a:spLocks noChangeAspect="1"/>
            </p:cNvSpPr>
            <p:nvPr/>
          </p:nvSpPr>
          <p:spPr bwMode="auto">
            <a:xfrm>
              <a:off x="8045349" y="1098168"/>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ea typeface="Calibri"/>
                  <a:cs typeface="Calibri"/>
                </a:rPr>
              </a:br>
              <a:br>
                <a:rPr lang="en-US" baseline="30000" dirty="0">
                  <a:ea typeface="Calibri"/>
                  <a:cs typeface="Calibri"/>
                </a:rPr>
              </a:br>
              <a:r>
                <a:rPr lang="en-US" dirty="0">
                  <a:ea typeface="Calibri"/>
                  <a:cs typeface="Calibri"/>
                </a:rPr>
                <a:t>  p4</a:t>
              </a:r>
            </a:p>
          </p:txBody>
        </p:sp>
        <p:grpSp>
          <p:nvGrpSpPr>
            <p:cNvPr id="164" name="Group 872">
              <a:extLst>
                <a:ext uri="{FF2B5EF4-FFF2-40B4-BE49-F238E27FC236}">
                  <a16:creationId xmlns:a16="http://schemas.microsoft.com/office/drawing/2014/main" id="{EB0782E2-BDB0-384A-ABCE-031A89CB901D}"/>
                </a:ext>
              </a:extLst>
            </p:cNvPr>
            <p:cNvGrpSpPr>
              <a:grpSpLocks noChangeAspect="1"/>
            </p:cNvGrpSpPr>
            <p:nvPr/>
          </p:nvGrpSpPr>
          <p:grpSpPr bwMode="auto">
            <a:xfrm>
              <a:off x="8119863" y="872355"/>
              <a:ext cx="651502" cy="416243"/>
              <a:chOff x="331" y="406"/>
              <a:chExt cx="288" cy="144"/>
            </a:xfrm>
          </p:grpSpPr>
          <p:sp>
            <p:nvSpPr>
              <p:cNvPr id="209" name="Rectangle 873">
                <a:extLst>
                  <a:ext uri="{FF2B5EF4-FFF2-40B4-BE49-F238E27FC236}">
                    <a16:creationId xmlns:a16="http://schemas.microsoft.com/office/drawing/2014/main" id="{032B47BB-5156-234E-955F-58A6EF412959}"/>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ea typeface="Calibri"/>
                    <a:cs typeface="Calibri"/>
                  </a:rPr>
                  <a:t>b</a:t>
                </a:r>
              </a:p>
            </p:txBody>
          </p:sp>
          <p:sp>
            <p:nvSpPr>
              <p:cNvPr id="210" name="Freeform 874">
                <a:extLst>
                  <a:ext uri="{FF2B5EF4-FFF2-40B4-BE49-F238E27FC236}">
                    <a16:creationId xmlns:a16="http://schemas.microsoft.com/office/drawing/2014/main" id="{8557BABB-2B73-154B-849E-B940A2B37A2D}"/>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11" name="Freeform 875">
                <a:extLst>
                  <a:ext uri="{FF2B5EF4-FFF2-40B4-BE49-F238E27FC236}">
                    <a16:creationId xmlns:a16="http://schemas.microsoft.com/office/drawing/2014/main" id="{79A9E3D0-F557-1B46-9E29-41462E2DE1DC}"/>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12" name="Rectangle 876">
                <a:extLst>
                  <a:ext uri="{FF2B5EF4-FFF2-40B4-BE49-F238E27FC236}">
                    <a16:creationId xmlns:a16="http://schemas.microsoft.com/office/drawing/2014/main" id="{3425948E-66E1-0741-9FA0-CDB423521783}"/>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ea typeface="Calibri"/>
                  <a:cs typeface="Calibri"/>
                </a:endParaRPr>
              </a:p>
            </p:txBody>
          </p:sp>
        </p:grpSp>
        <p:grpSp>
          <p:nvGrpSpPr>
            <p:cNvPr id="165" name="Group 872">
              <a:extLst>
                <a:ext uri="{FF2B5EF4-FFF2-40B4-BE49-F238E27FC236}">
                  <a16:creationId xmlns:a16="http://schemas.microsoft.com/office/drawing/2014/main" id="{EE6A81C6-3567-3D40-863E-DC24806DFFAC}"/>
                </a:ext>
              </a:extLst>
            </p:cNvPr>
            <p:cNvGrpSpPr>
              <a:grpSpLocks noChangeAspect="1"/>
            </p:cNvGrpSpPr>
            <p:nvPr/>
          </p:nvGrpSpPr>
          <p:grpSpPr bwMode="auto">
            <a:xfrm>
              <a:off x="8116832" y="598923"/>
              <a:ext cx="651502" cy="416243"/>
              <a:chOff x="331" y="406"/>
              <a:chExt cx="288" cy="144"/>
            </a:xfrm>
          </p:grpSpPr>
          <p:sp>
            <p:nvSpPr>
              <p:cNvPr id="205" name="Rectangle 873">
                <a:extLst>
                  <a:ext uri="{FF2B5EF4-FFF2-40B4-BE49-F238E27FC236}">
                    <a16:creationId xmlns:a16="http://schemas.microsoft.com/office/drawing/2014/main" id="{CD87C92D-B209-6346-A7FB-5190A05D4779}"/>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ea typeface="Calibri"/>
                    <a:cs typeface="Calibri"/>
                  </a:rPr>
                  <a:t>c</a:t>
                </a:r>
              </a:p>
            </p:txBody>
          </p:sp>
          <p:sp>
            <p:nvSpPr>
              <p:cNvPr id="206" name="Freeform 874">
                <a:extLst>
                  <a:ext uri="{FF2B5EF4-FFF2-40B4-BE49-F238E27FC236}">
                    <a16:creationId xmlns:a16="http://schemas.microsoft.com/office/drawing/2014/main" id="{A44DC986-32BE-3747-B0A3-88C051EEFBA6}"/>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07" name="Freeform 875">
                <a:extLst>
                  <a:ext uri="{FF2B5EF4-FFF2-40B4-BE49-F238E27FC236}">
                    <a16:creationId xmlns:a16="http://schemas.microsoft.com/office/drawing/2014/main" id="{95D7D612-102A-E64F-892C-42F4D4B7CD1D}"/>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08" name="Rectangle 876">
                <a:extLst>
                  <a:ext uri="{FF2B5EF4-FFF2-40B4-BE49-F238E27FC236}">
                    <a16:creationId xmlns:a16="http://schemas.microsoft.com/office/drawing/2014/main" id="{03D20F27-D3A7-B64F-92FA-C2D195F6AF14}"/>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ea typeface="Calibri"/>
                  <a:cs typeface="Calibri"/>
                </a:endParaRPr>
              </a:p>
            </p:txBody>
          </p:sp>
        </p:grpSp>
        <p:grpSp>
          <p:nvGrpSpPr>
            <p:cNvPr id="166" name="Group 165">
              <a:extLst>
                <a:ext uri="{FF2B5EF4-FFF2-40B4-BE49-F238E27FC236}">
                  <a16:creationId xmlns:a16="http://schemas.microsoft.com/office/drawing/2014/main" id="{A182C164-7DF8-744C-B7B1-F556D167B362}"/>
                </a:ext>
              </a:extLst>
            </p:cNvPr>
            <p:cNvGrpSpPr/>
            <p:nvPr/>
          </p:nvGrpSpPr>
          <p:grpSpPr>
            <a:xfrm>
              <a:off x="7127889" y="221558"/>
              <a:ext cx="1219200" cy="1278997"/>
              <a:chOff x="3017318" y="1024881"/>
              <a:chExt cx="1219200" cy="1278997"/>
            </a:xfrm>
          </p:grpSpPr>
          <p:grpSp>
            <p:nvGrpSpPr>
              <p:cNvPr id="167" name="Group 166">
                <a:extLst>
                  <a:ext uri="{FF2B5EF4-FFF2-40B4-BE49-F238E27FC236}">
                    <a16:creationId xmlns:a16="http://schemas.microsoft.com/office/drawing/2014/main" id="{CFCF3228-4A4C-9B4E-B8E9-D82D64D5013C}"/>
                  </a:ext>
                </a:extLst>
              </p:cNvPr>
              <p:cNvGrpSpPr/>
              <p:nvPr/>
            </p:nvGrpSpPr>
            <p:grpSpPr>
              <a:xfrm>
                <a:off x="3636432" y="1147233"/>
                <a:ext cx="88096" cy="1156645"/>
                <a:chOff x="3636432" y="1147233"/>
                <a:chExt cx="88096" cy="1156645"/>
              </a:xfrm>
            </p:grpSpPr>
            <p:sp>
              <p:nvSpPr>
                <p:cNvPr id="176" name="Oval 878">
                  <a:extLst>
                    <a:ext uri="{FF2B5EF4-FFF2-40B4-BE49-F238E27FC236}">
                      <a16:creationId xmlns:a16="http://schemas.microsoft.com/office/drawing/2014/main" id="{CBBFB1E3-CBFC-E34A-A7EC-92BA443D2CA2}"/>
                    </a:ext>
                  </a:extLst>
                </p:cNvPr>
                <p:cNvSpPr>
                  <a:spLocks noChangeAspect="1" noChangeArrowheads="1"/>
                </p:cNvSpPr>
                <p:nvPr/>
              </p:nvSpPr>
              <p:spPr bwMode="auto">
                <a:xfrm>
                  <a:off x="3639810" y="2256032"/>
                  <a:ext cx="84718" cy="47846"/>
                </a:xfrm>
                <a:prstGeom prst="ellipse">
                  <a:avLst/>
                </a:prstGeom>
                <a:solidFill>
                  <a:srgbClr val="99DDFF"/>
                </a:solidFill>
                <a:ln w="9525">
                  <a:solidFill>
                    <a:schemeClr val="tx1"/>
                  </a:solidFill>
                  <a:round/>
                  <a:headEnd/>
                  <a:tailEnd/>
                </a:ln>
              </p:spPr>
              <p:txBody>
                <a:bodyPr wrap="none" anchor="ctr"/>
                <a:lstStyle/>
                <a:p>
                  <a:endParaRPr lang="en-US" sz="1400" dirty="0">
                    <a:ea typeface="Calibri"/>
                    <a:cs typeface="Calibri"/>
                  </a:endParaRPr>
                </a:p>
              </p:txBody>
            </p:sp>
            <p:sp>
              <p:nvSpPr>
                <p:cNvPr id="177" name="Rectangle 880">
                  <a:extLst>
                    <a:ext uri="{FF2B5EF4-FFF2-40B4-BE49-F238E27FC236}">
                      <a16:creationId xmlns:a16="http://schemas.microsoft.com/office/drawing/2014/main" id="{4D9B6C8B-D2D1-2845-B8CE-6219D50F0AA6}"/>
                    </a:ext>
                  </a:extLst>
                </p:cNvPr>
                <p:cNvSpPr>
                  <a:spLocks noChangeArrowheads="1"/>
                </p:cNvSpPr>
                <p:nvPr/>
              </p:nvSpPr>
              <p:spPr bwMode="auto">
                <a:xfrm>
                  <a:off x="3636432" y="1147233"/>
                  <a:ext cx="88094" cy="1135842"/>
                </a:xfrm>
                <a:prstGeom prst="rect">
                  <a:avLst/>
                </a:prstGeom>
                <a:solidFill>
                  <a:srgbClr val="99DDFF"/>
                </a:solidFill>
                <a:ln w="9525">
                  <a:solidFill>
                    <a:srgbClr val="9CDDFE"/>
                  </a:solidFill>
                  <a:miter lim="800000"/>
                  <a:headEnd/>
                  <a:tailEnd/>
                </a:ln>
              </p:spPr>
              <p:txBody>
                <a:bodyPr wrap="none" anchor="ctr"/>
                <a:lstStyle/>
                <a:p>
                  <a:endParaRPr lang="en-US" sz="1400" dirty="0">
                    <a:ea typeface="Calibri"/>
                    <a:cs typeface="Calibri"/>
                  </a:endParaRPr>
                </a:p>
              </p:txBody>
            </p:sp>
            <p:sp>
              <p:nvSpPr>
                <p:cNvPr id="203" name="Line 881">
                  <a:extLst>
                    <a:ext uri="{FF2B5EF4-FFF2-40B4-BE49-F238E27FC236}">
                      <a16:creationId xmlns:a16="http://schemas.microsoft.com/office/drawing/2014/main" id="{10E0AF6D-3469-484C-A86B-E0DC91604740}"/>
                    </a:ext>
                  </a:extLst>
                </p:cNvPr>
                <p:cNvSpPr>
                  <a:spLocks noChangeShapeType="1"/>
                </p:cNvSpPr>
                <p:nvPr/>
              </p:nvSpPr>
              <p:spPr bwMode="auto">
                <a:xfrm flipH="1" flipV="1">
                  <a:off x="3636432" y="1147233"/>
                  <a:ext cx="0" cy="113584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dirty="0">
                    <a:ea typeface="Calibri"/>
                    <a:cs typeface="Calibri"/>
                  </a:endParaRPr>
                </a:p>
              </p:txBody>
            </p:sp>
            <p:sp>
              <p:nvSpPr>
                <p:cNvPr id="204" name="Line 882">
                  <a:extLst>
                    <a:ext uri="{FF2B5EF4-FFF2-40B4-BE49-F238E27FC236}">
                      <a16:creationId xmlns:a16="http://schemas.microsoft.com/office/drawing/2014/main" id="{DDDBAE94-761A-9C47-8ED6-A1D0887DE4B4}"/>
                    </a:ext>
                  </a:extLst>
                </p:cNvPr>
                <p:cNvSpPr>
                  <a:spLocks noChangeShapeType="1"/>
                </p:cNvSpPr>
                <p:nvPr/>
              </p:nvSpPr>
              <p:spPr bwMode="auto">
                <a:xfrm flipV="1">
                  <a:off x="3724527" y="1147233"/>
                  <a:ext cx="0" cy="113584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dirty="0">
                    <a:ea typeface="Calibri"/>
                    <a:cs typeface="Calibri"/>
                  </a:endParaRPr>
                </a:p>
              </p:txBody>
            </p:sp>
          </p:grpSp>
          <p:grpSp>
            <p:nvGrpSpPr>
              <p:cNvPr id="168" name="Group 883">
                <a:extLst>
                  <a:ext uri="{FF2B5EF4-FFF2-40B4-BE49-F238E27FC236}">
                    <a16:creationId xmlns:a16="http://schemas.microsoft.com/office/drawing/2014/main" id="{561C13D9-B692-264C-A833-FBB2CA866871}"/>
                  </a:ext>
                </a:extLst>
              </p:cNvPr>
              <p:cNvGrpSpPr>
                <a:grpSpLocks/>
              </p:cNvGrpSpPr>
              <p:nvPr/>
            </p:nvGrpSpPr>
            <p:grpSpPr bwMode="auto">
              <a:xfrm>
                <a:off x="3061519" y="1101851"/>
                <a:ext cx="42359" cy="293319"/>
                <a:chOff x="960" y="251"/>
                <a:chExt cx="23" cy="141"/>
              </a:xfrm>
            </p:grpSpPr>
            <p:sp>
              <p:nvSpPr>
                <p:cNvPr id="174" name="Line 884">
                  <a:extLst>
                    <a:ext uri="{FF2B5EF4-FFF2-40B4-BE49-F238E27FC236}">
                      <a16:creationId xmlns:a16="http://schemas.microsoft.com/office/drawing/2014/main" id="{7AFEDCB9-7428-3740-85C2-D113D20CCB61}"/>
                    </a:ext>
                  </a:extLst>
                </p:cNvPr>
                <p:cNvSpPr>
                  <a:spLocks noChangeShapeType="1"/>
                </p:cNvSpPr>
                <p:nvPr/>
              </p:nvSpPr>
              <p:spPr bwMode="auto">
                <a:xfrm flipH="1">
                  <a:off x="971" y="251"/>
                  <a:ext cx="0" cy="96"/>
                </a:xfrm>
                <a:prstGeom prst="line">
                  <a:avLst/>
                </a:prstGeom>
                <a:noFill/>
                <a:ln w="9525">
                  <a:solidFill>
                    <a:schemeClr val="tx1"/>
                  </a:solidFill>
                  <a:round/>
                  <a:headEnd type="none" w="sm" len="sm"/>
                  <a:tailEnd type="none" w="med" len="sm"/>
                </a:ln>
                <a:extLst>
                  <a:ext uri="{909E8E84-426E-40dd-AFC4-6F175D3DCCD1}">
                    <a14:hiddenFill xmlns="" xmlns:a14="http://schemas.microsoft.com/office/drawing/2010/main">
                      <a:noFill/>
                    </a14:hiddenFill>
                  </a:ext>
                </a:extLst>
              </p:spPr>
              <p:txBody>
                <a:bodyPr wrap="none" anchor="ctr"/>
                <a:lstStyle/>
                <a:p>
                  <a:endParaRPr lang="en-US" dirty="0">
                    <a:ea typeface="Calibri"/>
                    <a:cs typeface="Calibri"/>
                  </a:endParaRPr>
                </a:p>
              </p:txBody>
            </p:sp>
            <p:sp>
              <p:nvSpPr>
                <p:cNvPr id="175" name="Oval 885">
                  <a:extLst>
                    <a:ext uri="{FF2B5EF4-FFF2-40B4-BE49-F238E27FC236}">
                      <a16:creationId xmlns:a16="http://schemas.microsoft.com/office/drawing/2014/main" id="{6C2CE674-8E1D-BB49-BC71-A32EE8DE573F}"/>
                    </a:ext>
                  </a:extLst>
                </p:cNvPr>
                <p:cNvSpPr>
                  <a:spLocks noChangeArrowheads="1"/>
                </p:cNvSpPr>
                <p:nvPr/>
              </p:nvSpPr>
              <p:spPr bwMode="auto">
                <a:xfrm>
                  <a:off x="960" y="347"/>
                  <a:ext cx="23" cy="45"/>
                </a:xfrm>
                <a:prstGeom prst="ellipse">
                  <a:avLst/>
                </a:prstGeom>
                <a:solidFill>
                  <a:srgbClr val="99DDFF"/>
                </a:solidFill>
                <a:ln w="9525">
                  <a:solidFill>
                    <a:schemeClr val="tx1"/>
                  </a:solidFill>
                  <a:round/>
                  <a:headEnd/>
                  <a:tailEnd/>
                </a:ln>
              </p:spPr>
              <p:txBody>
                <a:bodyPr wrap="none" anchor="ctr"/>
                <a:lstStyle/>
                <a:p>
                  <a:endParaRPr lang="en-US" sz="1400" dirty="0">
                    <a:ea typeface="Calibri"/>
                    <a:cs typeface="Calibri"/>
                  </a:endParaRPr>
                </a:p>
              </p:txBody>
            </p:sp>
          </p:grpSp>
          <p:sp>
            <p:nvSpPr>
              <p:cNvPr id="169" name="Rectangle 886">
                <a:extLst>
                  <a:ext uri="{FF2B5EF4-FFF2-40B4-BE49-F238E27FC236}">
                    <a16:creationId xmlns:a16="http://schemas.microsoft.com/office/drawing/2014/main" id="{A8F46F47-59B6-304C-B9BC-5A057D37D942}"/>
                  </a:ext>
                </a:extLst>
              </p:cNvPr>
              <p:cNvSpPr>
                <a:spLocks noChangeArrowheads="1"/>
              </p:cNvSpPr>
              <p:nvPr/>
            </p:nvSpPr>
            <p:spPr bwMode="auto">
              <a:xfrm>
                <a:off x="3017318" y="1137216"/>
                <a:ext cx="884012" cy="47846"/>
              </a:xfrm>
              <a:prstGeom prst="rect">
                <a:avLst/>
              </a:prstGeom>
              <a:solidFill>
                <a:srgbClr val="99DDFF"/>
              </a:solidFill>
              <a:ln w="9525">
                <a:solidFill>
                  <a:schemeClr val="tx1"/>
                </a:solidFill>
                <a:miter lim="800000"/>
                <a:headEnd/>
                <a:tailEnd/>
              </a:ln>
            </p:spPr>
            <p:txBody>
              <a:bodyPr wrap="none" anchor="ctr"/>
              <a:lstStyle/>
              <a:p>
                <a:endParaRPr lang="en-US" sz="1400" dirty="0">
                  <a:ea typeface="Calibri"/>
                  <a:cs typeface="Calibri"/>
                </a:endParaRPr>
              </a:p>
            </p:txBody>
          </p:sp>
          <p:sp>
            <p:nvSpPr>
              <p:cNvPr id="170" name="Freeform 887">
                <a:extLst>
                  <a:ext uri="{FF2B5EF4-FFF2-40B4-BE49-F238E27FC236}">
                    <a16:creationId xmlns:a16="http://schemas.microsoft.com/office/drawing/2014/main" id="{44077763-1B8C-D844-8AF8-494354476BD9}"/>
                  </a:ext>
                </a:extLst>
              </p:cNvPr>
              <p:cNvSpPr>
                <a:spLocks noChangeAspect="1"/>
              </p:cNvSpPr>
              <p:nvPr/>
            </p:nvSpPr>
            <p:spPr bwMode="auto">
              <a:xfrm>
                <a:off x="3017318" y="1062326"/>
                <a:ext cx="942946" cy="76970"/>
              </a:xfrm>
              <a:custGeom>
                <a:avLst/>
                <a:gdLst>
                  <a:gd name="T0" fmla="*/ 0 w 672"/>
                  <a:gd name="T1" fmla="*/ 2 h 48"/>
                  <a:gd name="T2" fmla="*/ 2 w 672"/>
                  <a:gd name="T3" fmla="*/ 0 h 48"/>
                  <a:gd name="T4" fmla="*/ 20 w 672"/>
                  <a:gd name="T5" fmla="*/ 0 h 48"/>
                  <a:gd name="T6" fmla="*/ 18 w 672"/>
                  <a:gd name="T7" fmla="*/ 2 h 48"/>
                  <a:gd name="T8" fmla="*/ 0 w 672"/>
                  <a:gd name="T9" fmla="*/ 2 h 48"/>
                  <a:gd name="T10" fmla="*/ 0 60000 65536"/>
                  <a:gd name="T11" fmla="*/ 0 60000 65536"/>
                  <a:gd name="T12" fmla="*/ 0 60000 65536"/>
                  <a:gd name="T13" fmla="*/ 0 60000 65536"/>
                  <a:gd name="T14" fmla="*/ 0 60000 65536"/>
                  <a:gd name="T15" fmla="*/ 0 w 672"/>
                  <a:gd name="T16" fmla="*/ 0 h 48"/>
                  <a:gd name="T17" fmla="*/ 672 w 672"/>
                  <a:gd name="T18" fmla="*/ 48 h 48"/>
                </a:gdLst>
                <a:ahLst/>
                <a:cxnLst>
                  <a:cxn ang="T10">
                    <a:pos x="T0" y="T1"/>
                  </a:cxn>
                  <a:cxn ang="T11">
                    <a:pos x="T2" y="T3"/>
                  </a:cxn>
                  <a:cxn ang="T12">
                    <a:pos x="T4" y="T5"/>
                  </a:cxn>
                  <a:cxn ang="T13">
                    <a:pos x="T6" y="T7"/>
                  </a:cxn>
                  <a:cxn ang="T14">
                    <a:pos x="T8" y="T9"/>
                  </a:cxn>
                </a:cxnLst>
                <a:rect l="T15" t="T16" r="T17" b="T18"/>
                <a:pathLst>
                  <a:path w="672" h="48">
                    <a:moveTo>
                      <a:pt x="0" y="48"/>
                    </a:moveTo>
                    <a:lnTo>
                      <a:pt x="48" y="0"/>
                    </a:lnTo>
                    <a:lnTo>
                      <a:pt x="672" y="0"/>
                    </a:lnTo>
                    <a:lnTo>
                      <a:pt x="624" y="48"/>
                    </a:lnTo>
                    <a:lnTo>
                      <a:pt x="0" y="48"/>
                    </a:lnTo>
                    <a:close/>
                  </a:path>
                </a:pathLst>
              </a:custGeom>
              <a:solidFill>
                <a:srgbClr val="99DDFF"/>
              </a:solidFill>
              <a:ln w="9525">
                <a:solidFill>
                  <a:schemeClr val="tx1"/>
                </a:solidFill>
                <a:round/>
                <a:headEnd/>
                <a:tailEnd/>
              </a:ln>
            </p:spPr>
            <p:txBody>
              <a:bodyPr wrap="none" anchor="ctr"/>
              <a:lstStyle/>
              <a:p>
                <a:endParaRPr lang="en-US" dirty="0">
                  <a:ea typeface="Calibri"/>
                  <a:cs typeface="Calibri"/>
                </a:endParaRPr>
              </a:p>
            </p:txBody>
          </p:sp>
          <p:sp>
            <p:nvSpPr>
              <p:cNvPr id="171" name="Freeform 888">
                <a:extLst>
                  <a:ext uri="{FF2B5EF4-FFF2-40B4-BE49-F238E27FC236}">
                    <a16:creationId xmlns:a16="http://schemas.microsoft.com/office/drawing/2014/main" id="{6AE55594-022F-8F49-941C-5EFF395A3933}"/>
                  </a:ext>
                </a:extLst>
              </p:cNvPr>
              <p:cNvSpPr>
                <a:spLocks/>
              </p:cNvSpPr>
              <p:nvPr/>
            </p:nvSpPr>
            <p:spPr bwMode="auto">
              <a:xfrm>
                <a:off x="3882913" y="1124734"/>
                <a:ext cx="265204" cy="301640"/>
              </a:xfrm>
              <a:custGeom>
                <a:avLst/>
                <a:gdLst>
                  <a:gd name="T0" fmla="*/ 144 w 144"/>
                  <a:gd name="T1" fmla="*/ 5 h 192"/>
                  <a:gd name="T2" fmla="*/ 0 w 144"/>
                  <a:gd name="T3" fmla="*/ 5 h 192"/>
                  <a:gd name="T4" fmla="*/ 0 w 144"/>
                  <a:gd name="T5" fmla="*/ 0 h 192"/>
                  <a:gd name="T6" fmla="*/ 144 w 144"/>
                  <a:gd name="T7" fmla="*/ 0 h 192"/>
                  <a:gd name="T8" fmla="*/ 144 w 144"/>
                  <a:gd name="T9" fmla="*/ 5 h 192"/>
                  <a:gd name="T10" fmla="*/ 0 60000 65536"/>
                  <a:gd name="T11" fmla="*/ 0 60000 65536"/>
                  <a:gd name="T12" fmla="*/ 0 60000 65536"/>
                  <a:gd name="T13" fmla="*/ 0 60000 65536"/>
                  <a:gd name="T14" fmla="*/ 0 60000 65536"/>
                  <a:gd name="T15" fmla="*/ 0 w 144"/>
                  <a:gd name="T16" fmla="*/ 0 h 192"/>
                  <a:gd name="T17" fmla="*/ 144 w 144"/>
                  <a:gd name="T18" fmla="*/ 192 h 192"/>
                </a:gdLst>
                <a:ahLst/>
                <a:cxnLst>
                  <a:cxn ang="T10">
                    <a:pos x="T0" y="T1"/>
                  </a:cxn>
                  <a:cxn ang="T11">
                    <a:pos x="T2" y="T3"/>
                  </a:cxn>
                  <a:cxn ang="T12">
                    <a:pos x="T4" y="T5"/>
                  </a:cxn>
                  <a:cxn ang="T13">
                    <a:pos x="T6" y="T7"/>
                  </a:cxn>
                  <a:cxn ang="T14">
                    <a:pos x="T8" y="T9"/>
                  </a:cxn>
                </a:cxnLst>
                <a:rect l="T15" t="T16" r="T17" b="T18"/>
                <a:pathLst>
                  <a:path w="144" h="192">
                    <a:moveTo>
                      <a:pt x="144" y="192"/>
                    </a:moveTo>
                    <a:lnTo>
                      <a:pt x="0" y="192"/>
                    </a:lnTo>
                    <a:lnTo>
                      <a:pt x="0" y="0"/>
                    </a:lnTo>
                    <a:lnTo>
                      <a:pt x="144" y="0"/>
                    </a:lnTo>
                    <a:lnTo>
                      <a:pt x="144" y="192"/>
                    </a:lnTo>
                    <a:close/>
                  </a:path>
                </a:pathLst>
              </a:custGeom>
              <a:solidFill>
                <a:srgbClr val="99DDFF"/>
              </a:solidFill>
              <a:ln w="9525">
                <a:solidFill>
                  <a:schemeClr val="tx1"/>
                </a:solidFill>
                <a:round/>
                <a:headEnd/>
                <a:tailEnd/>
              </a:ln>
            </p:spPr>
            <p:txBody>
              <a:bodyPr wrap="none" anchor="ctr"/>
              <a:lstStyle/>
              <a:p>
                <a:endParaRPr lang="en-US" dirty="0">
                  <a:ea typeface="Calibri"/>
                  <a:cs typeface="Calibri"/>
                </a:endParaRPr>
              </a:p>
            </p:txBody>
          </p:sp>
          <p:sp>
            <p:nvSpPr>
              <p:cNvPr id="172" name="Freeform 889">
                <a:extLst>
                  <a:ext uri="{FF2B5EF4-FFF2-40B4-BE49-F238E27FC236}">
                    <a16:creationId xmlns:a16="http://schemas.microsoft.com/office/drawing/2014/main" id="{7DA5860A-028A-5749-BA94-53CE3DD46E95}"/>
                  </a:ext>
                </a:extLst>
              </p:cNvPr>
              <p:cNvSpPr>
                <a:spLocks/>
              </p:cNvSpPr>
              <p:nvPr/>
            </p:nvSpPr>
            <p:spPr bwMode="auto">
              <a:xfrm>
                <a:off x="3882913" y="1024881"/>
                <a:ext cx="353605" cy="99853"/>
              </a:xfrm>
              <a:custGeom>
                <a:avLst/>
                <a:gdLst>
                  <a:gd name="T0" fmla="*/ 144 w 192"/>
                  <a:gd name="T1" fmla="*/ 48 h 48"/>
                  <a:gd name="T2" fmla="*/ 0 w 192"/>
                  <a:gd name="T3" fmla="*/ 48 h 48"/>
                  <a:gd name="T4" fmla="*/ 48 w 192"/>
                  <a:gd name="T5" fmla="*/ 0 h 48"/>
                  <a:gd name="T6" fmla="*/ 192 w 192"/>
                  <a:gd name="T7" fmla="*/ 0 h 48"/>
                  <a:gd name="T8" fmla="*/ 144 w 192"/>
                  <a:gd name="T9" fmla="*/ 48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99DDFF"/>
              </a:solidFill>
              <a:ln w="9525">
                <a:solidFill>
                  <a:schemeClr val="tx1"/>
                </a:solidFill>
                <a:round/>
                <a:headEnd/>
                <a:tailEnd/>
              </a:ln>
            </p:spPr>
            <p:txBody>
              <a:bodyPr wrap="none" anchor="ctr"/>
              <a:lstStyle/>
              <a:p>
                <a:endParaRPr lang="en-US" dirty="0">
                  <a:ea typeface="Calibri"/>
                  <a:cs typeface="Calibri"/>
                </a:endParaRPr>
              </a:p>
            </p:txBody>
          </p:sp>
          <p:sp>
            <p:nvSpPr>
              <p:cNvPr id="173" name="Freeform 890">
                <a:extLst>
                  <a:ext uri="{FF2B5EF4-FFF2-40B4-BE49-F238E27FC236}">
                    <a16:creationId xmlns:a16="http://schemas.microsoft.com/office/drawing/2014/main" id="{1FABB196-DC1A-0D48-A23F-1285C7288DE6}"/>
                  </a:ext>
                </a:extLst>
              </p:cNvPr>
              <p:cNvSpPr>
                <a:spLocks/>
              </p:cNvSpPr>
              <p:nvPr/>
            </p:nvSpPr>
            <p:spPr bwMode="auto">
              <a:xfrm>
                <a:off x="4148117" y="1024881"/>
                <a:ext cx="88401" cy="399413"/>
              </a:xfrm>
              <a:custGeom>
                <a:avLst/>
                <a:gdLst>
                  <a:gd name="T0" fmla="*/ 0 w 48"/>
                  <a:gd name="T1" fmla="*/ 48 h 192"/>
                  <a:gd name="T2" fmla="*/ 48 w 48"/>
                  <a:gd name="T3" fmla="*/ 0 h 192"/>
                  <a:gd name="T4" fmla="*/ 48 w 48"/>
                  <a:gd name="T5" fmla="*/ 144 h 192"/>
                  <a:gd name="T6" fmla="*/ 0 w 48"/>
                  <a:gd name="T7" fmla="*/ 192 h 192"/>
                  <a:gd name="T8" fmla="*/ 0 w 48"/>
                  <a:gd name="T9" fmla="*/ 48 h 192"/>
                  <a:gd name="T10" fmla="*/ 0 60000 65536"/>
                  <a:gd name="T11" fmla="*/ 0 60000 65536"/>
                  <a:gd name="T12" fmla="*/ 0 60000 65536"/>
                  <a:gd name="T13" fmla="*/ 0 60000 65536"/>
                  <a:gd name="T14" fmla="*/ 0 60000 65536"/>
                  <a:gd name="T15" fmla="*/ 0 w 48"/>
                  <a:gd name="T16" fmla="*/ 0 h 192"/>
                  <a:gd name="T17" fmla="*/ 48 w 48"/>
                  <a:gd name="T18" fmla="*/ 192 h 192"/>
                </a:gdLst>
                <a:ahLst/>
                <a:cxnLst>
                  <a:cxn ang="T10">
                    <a:pos x="T0" y="T1"/>
                  </a:cxn>
                  <a:cxn ang="T11">
                    <a:pos x="T2" y="T3"/>
                  </a:cxn>
                  <a:cxn ang="T12">
                    <a:pos x="T4" y="T5"/>
                  </a:cxn>
                  <a:cxn ang="T13">
                    <a:pos x="T6" y="T7"/>
                  </a:cxn>
                  <a:cxn ang="T14">
                    <a:pos x="T8" y="T9"/>
                  </a:cxn>
                </a:cxnLst>
                <a:rect l="T15" t="T16" r="T17" b="T18"/>
                <a:pathLst>
                  <a:path w="48" h="192">
                    <a:moveTo>
                      <a:pt x="0" y="48"/>
                    </a:moveTo>
                    <a:lnTo>
                      <a:pt x="48" y="0"/>
                    </a:lnTo>
                    <a:lnTo>
                      <a:pt x="48" y="144"/>
                    </a:lnTo>
                    <a:lnTo>
                      <a:pt x="0" y="192"/>
                    </a:lnTo>
                    <a:lnTo>
                      <a:pt x="0" y="48"/>
                    </a:lnTo>
                    <a:close/>
                  </a:path>
                </a:pathLst>
              </a:custGeom>
              <a:solidFill>
                <a:srgbClr val="99DDFF"/>
              </a:solidFill>
              <a:ln w="9525">
                <a:solidFill>
                  <a:schemeClr val="tx1"/>
                </a:solidFill>
                <a:round/>
                <a:headEnd/>
                <a:tailEnd/>
              </a:ln>
            </p:spPr>
            <p:txBody>
              <a:bodyPr wrap="none" anchor="ctr"/>
              <a:lstStyle/>
              <a:p>
                <a:endParaRPr lang="en-US" dirty="0">
                  <a:ea typeface="Calibri"/>
                  <a:cs typeface="Calibri"/>
                </a:endParaRPr>
              </a:p>
            </p:txBody>
          </p:sp>
        </p:grpSp>
      </p:grpSp>
      <p:grpSp>
        <p:nvGrpSpPr>
          <p:cNvPr id="221" name="Group 220">
            <a:extLst>
              <a:ext uri="{FF2B5EF4-FFF2-40B4-BE49-F238E27FC236}">
                <a16:creationId xmlns:a16="http://schemas.microsoft.com/office/drawing/2014/main" id="{F1D07E42-A5C9-564E-A4B0-DC81C4AF3005}"/>
              </a:ext>
            </a:extLst>
          </p:cNvPr>
          <p:cNvGrpSpPr/>
          <p:nvPr/>
        </p:nvGrpSpPr>
        <p:grpSpPr>
          <a:xfrm>
            <a:off x="8978593" y="5507164"/>
            <a:ext cx="1492873" cy="686656"/>
            <a:chOff x="7218904" y="6068391"/>
            <a:chExt cx="1492873" cy="686656"/>
          </a:xfrm>
        </p:grpSpPr>
        <p:grpSp>
          <p:nvGrpSpPr>
            <p:cNvPr id="222" name="Group 872">
              <a:extLst>
                <a:ext uri="{FF2B5EF4-FFF2-40B4-BE49-F238E27FC236}">
                  <a16:creationId xmlns:a16="http://schemas.microsoft.com/office/drawing/2014/main" id="{48EA730A-36BB-B141-87DB-EDE0B59A843B}"/>
                </a:ext>
              </a:extLst>
            </p:cNvPr>
            <p:cNvGrpSpPr>
              <a:grpSpLocks noChangeAspect="1"/>
            </p:cNvGrpSpPr>
            <p:nvPr/>
          </p:nvGrpSpPr>
          <p:grpSpPr bwMode="auto">
            <a:xfrm>
              <a:off x="8054800" y="6338804"/>
              <a:ext cx="651502" cy="416243"/>
              <a:chOff x="331" y="406"/>
              <a:chExt cx="288" cy="144"/>
            </a:xfrm>
          </p:grpSpPr>
          <p:sp>
            <p:nvSpPr>
              <p:cNvPr id="238" name="Rectangle 873">
                <a:extLst>
                  <a:ext uri="{FF2B5EF4-FFF2-40B4-BE49-F238E27FC236}">
                    <a16:creationId xmlns:a16="http://schemas.microsoft.com/office/drawing/2014/main" id="{6F0F03BC-923D-AB4D-BF2F-B99AB778FF17}"/>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ea typeface="Calibri"/>
                    <a:cs typeface="Calibri"/>
                  </a:rPr>
                  <a:t>c</a:t>
                </a:r>
              </a:p>
            </p:txBody>
          </p:sp>
          <p:sp>
            <p:nvSpPr>
              <p:cNvPr id="239" name="Freeform 874">
                <a:extLst>
                  <a:ext uri="{FF2B5EF4-FFF2-40B4-BE49-F238E27FC236}">
                    <a16:creationId xmlns:a16="http://schemas.microsoft.com/office/drawing/2014/main" id="{73B2870C-245E-9C45-95BD-BAD4555B23DC}"/>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40" name="Freeform 875">
                <a:extLst>
                  <a:ext uri="{FF2B5EF4-FFF2-40B4-BE49-F238E27FC236}">
                    <a16:creationId xmlns:a16="http://schemas.microsoft.com/office/drawing/2014/main" id="{D9BADDE9-B180-5040-AB06-CB96BCD2F00D}"/>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41" name="Rectangle 876">
                <a:extLst>
                  <a:ext uri="{FF2B5EF4-FFF2-40B4-BE49-F238E27FC236}">
                    <a16:creationId xmlns:a16="http://schemas.microsoft.com/office/drawing/2014/main" id="{863E0FBF-9518-3E40-87CA-FCC681DC1C3C}"/>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ea typeface="Calibri"/>
                  <a:cs typeface="Calibri"/>
                </a:endParaRPr>
              </a:p>
            </p:txBody>
          </p:sp>
        </p:grpSp>
        <p:grpSp>
          <p:nvGrpSpPr>
            <p:cNvPr id="223" name="Group 872">
              <a:extLst>
                <a:ext uri="{FF2B5EF4-FFF2-40B4-BE49-F238E27FC236}">
                  <a16:creationId xmlns:a16="http://schemas.microsoft.com/office/drawing/2014/main" id="{0647704B-74EF-6548-879E-CDBFA2B1D5D6}"/>
                </a:ext>
              </a:extLst>
            </p:cNvPr>
            <p:cNvGrpSpPr>
              <a:grpSpLocks noChangeAspect="1"/>
            </p:cNvGrpSpPr>
            <p:nvPr/>
          </p:nvGrpSpPr>
          <p:grpSpPr bwMode="auto">
            <a:xfrm>
              <a:off x="7218904" y="6335124"/>
              <a:ext cx="651502" cy="416243"/>
              <a:chOff x="331" y="406"/>
              <a:chExt cx="288" cy="144"/>
            </a:xfrm>
          </p:grpSpPr>
          <p:sp>
            <p:nvSpPr>
              <p:cNvPr id="234" name="Rectangle 873">
                <a:extLst>
                  <a:ext uri="{FF2B5EF4-FFF2-40B4-BE49-F238E27FC236}">
                    <a16:creationId xmlns:a16="http://schemas.microsoft.com/office/drawing/2014/main" id="{FE182F23-78BA-6846-9B2F-65ED59987E0C}"/>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ea typeface="Calibri"/>
                    <a:cs typeface="Calibri"/>
                  </a:rPr>
                  <a:t>d</a:t>
                </a:r>
              </a:p>
            </p:txBody>
          </p:sp>
          <p:sp>
            <p:nvSpPr>
              <p:cNvPr id="235" name="Freeform 874">
                <a:extLst>
                  <a:ext uri="{FF2B5EF4-FFF2-40B4-BE49-F238E27FC236}">
                    <a16:creationId xmlns:a16="http://schemas.microsoft.com/office/drawing/2014/main" id="{097E507D-FE74-1D4E-B745-1EBF3DCA060A}"/>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36" name="Freeform 875">
                <a:extLst>
                  <a:ext uri="{FF2B5EF4-FFF2-40B4-BE49-F238E27FC236}">
                    <a16:creationId xmlns:a16="http://schemas.microsoft.com/office/drawing/2014/main" id="{6A7B1908-A8E9-4F4F-BDBA-4477EF8C95AB}"/>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37" name="Rectangle 876">
                <a:extLst>
                  <a:ext uri="{FF2B5EF4-FFF2-40B4-BE49-F238E27FC236}">
                    <a16:creationId xmlns:a16="http://schemas.microsoft.com/office/drawing/2014/main" id="{2CAEB760-3E66-0D4A-9DD2-D2CE4207FEB9}"/>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ea typeface="Calibri"/>
                  <a:cs typeface="Calibri"/>
                </a:endParaRPr>
              </a:p>
            </p:txBody>
          </p:sp>
        </p:grpSp>
        <p:grpSp>
          <p:nvGrpSpPr>
            <p:cNvPr id="224" name="Group 872">
              <a:extLst>
                <a:ext uri="{FF2B5EF4-FFF2-40B4-BE49-F238E27FC236}">
                  <a16:creationId xmlns:a16="http://schemas.microsoft.com/office/drawing/2014/main" id="{AC6A8283-F0A5-0F43-9C0A-ACB287D9E612}"/>
                </a:ext>
              </a:extLst>
            </p:cNvPr>
            <p:cNvGrpSpPr>
              <a:grpSpLocks noChangeAspect="1"/>
            </p:cNvGrpSpPr>
            <p:nvPr/>
          </p:nvGrpSpPr>
          <p:grpSpPr bwMode="auto">
            <a:xfrm>
              <a:off x="8060275" y="6069116"/>
              <a:ext cx="651502" cy="416243"/>
              <a:chOff x="331" y="406"/>
              <a:chExt cx="288" cy="144"/>
            </a:xfrm>
          </p:grpSpPr>
          <p:sp>
            <p:nvSpPr>
              <p:cNvPr id="230" name="Rectangle 873">
                <a:extLst>
                  <a:ext uri="{FF2B5EF4-FFF2-40B4-BE49-F238E27FC236}">
                    <a16:creationId xmlns:a16="http://schemas.microsoft.com/office/drawing/2014/main" id="{570F161E-E161-BE44-B43A-5116208D62E1}"/>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ea typeface="Calibri"/>
                    <a:cs typeface="Calibri"/>
                  </a:rPr>
                  <a:t>b</a:t>
                </a:r>
              </a:p>
            </p:txBody>
          </p:sp>
          <p:sp>
            <p:nvSpPr>
              <p:cNvPr id="231" name="Freeform 874">
                <a:extLst>
                  <a:ext uri="{FF2B5EF4-FFF2-40B4-BE49-F238E27FC236}">
                    <a16:creationId xmlns:a16="http://schemas.microsoft.com/office/drawing/2014/main" id="{E6037E59-7ADB-2C4A-A846-E7446F222C1C}"/>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32" name="Freeform 875">
                <a:extLst>
                  <a:ext uri="{FF2B5EF4-FFF2-40B4-BE49-F238E27FC236}">
                    <a16:creationId xmlns:a16="http://schemas.microsoft.com/office/drawing/2014/main" id="{E618A57C-6383-CF44-A4D6-DE86F0DDBE90}"/>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33" name="Rectangle 876">
                <a:extLst>
                  <a:ext uri="{FF2B5EF4-FFF2-40B4-BE49-F238E27FC236}">
                    <a16:creationId xmlns:a16="http://schemas.microsoft.com/office/drawing/2014/main" id="{A0DFA2A4-9C94-0E4C-ABE1-763A303B8672}"/>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ea typeface="Calibri"/>
                  <a:cs typeface="Calibri"/>
                </a:endParaRPr>
              </a:p>
            </p:txBody>
          </p:sp>
        </p:grpSp>
        <p:grpSp>
          <p:nvGrpSpPr>
            <p:cNvPr id="225" name="Group 872">
              <a:extLst>
                <a:ext uri="{FF2B5EF4-FFF2-40B4-BE49-F238E27FC236}">
                  <a16:creationId xmlns:a16="http://schemas.microsoft.com/office/drawing/2014/main" id="{9F139B9E-264D-A04D-B496-E21828025FDD}"/>
                </a:ext>
              </a:extLst>
            </p:cNvPr>
            <p:cNvGrpSpPr>
              <a:grpSpLocks noChangeAspect="1"/>
            </p:cNvGrpSpPr>
            <p:nvPr/>
          </p:nvGrpSpPr>
          <p:grpSpPr bwMode="auto">
            <a:xfrm>
              <a:off x="7221943" y="6068391"/>
              <a:ext cx="651502" cy="416243"/>
              <a:chOff x="331" y="406"/>
              <a:chExt cx="288" cy="144"/>
            </a:xfrm>
          </p:grpSpPr>
          <p:sp>
            <p:nvSpPr>
              <p:cNvPr id="226" name="Rectangle 873">
                <a:extLst>
                  <a:ext uri="{FF2B5EF4-FFF2-40B4-BE49-F238E27FC236}">
                    <a16:creationId xmlns:a16="http://schemas.microsoft.com/office/drawing/2014/main" id="{C01661A8-FBF4-9C44-AC62-B82669C69A3A}"/>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ea typeface="Calibri"/>
                    <a:cs typeface="Calibri"/>
                  </a:rPr>
                  <a:t>a</a:t>
                </a:r>
              </a:p>
            </p:txBody>
          </p:sp>
          <p:sp>
            <p:nvSpPr>
              <p:cNvPr id="227" name="Freeform 874">
                <a:extLst>
                  <a:ext uri="{FF2B5EF4-FFF2-40B4-BE49-F238E27FC236}">
                    <a16:creationId xmlns:a16="http://schemas.microsoft.com/office/drawing/2014/main" id="{30403C64-4726-7D44-91D9-FEC29B5A7F94}"/>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28" name="Freeform 875">
                <a:extLst>
                  <a:ext uri="{FF2B5EF4-FFF2-40B4-BE49-F238E27FC236}">
                    <a16:creationId xmlns:a16="http://schemas.microsoft.com/office/drawing/2014/main" id="{CCF4EAC1-1F56-334A-93A8-140F8B2904F4}"/>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29" name="Rectangle 876">
                <a:extLst>
                  <a:ext uri="{FF2B5EF4-FFF2-40B4-BE49-F238E27FC236}">
                    <a16:creationId xmlns:a16="http://schemas.microsoft.com/office/drawing/2014/main" id="{A1CAB08B-4DFC-7647-B0FE-77B42BFC911C}"/>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ea typeface="Calibri"/>
                  <a:cs typeface="Calibri"/>
                </a:endParaRPr>
              </a:p>
            </p:txBody>
          </p:sp>
        </p:grpSp>
      </p:grpSp>
      <p:sp>
        <p:nvSpPr>
          <p:cNvPr id="4" name="Content Placeholder 10">
            <a:extLst>
              <a:ext uri="{FF2B5EF4-FFF2-40B4-BE49-F238E27FC236}">
                <a16:creationId xmlns:a16="http://schemas.microsoft.com/office/drawing/2014/main" id="{0449C070-CEDE-E6C1-4DCE-797FC6F06F6B}"/>
              </a:ext>
            </a:extLst>
          </p:cNvPr>
          <p:cNvSpPr txBox="1">
            <a:spLocks/>
          </p:cNvSpPr>
          <p:nvPr/>
        </p:nvSpPr>
        <p:spPr bwMode="auto">
          <a:xfrm>
            <a:off x="277822" y="5013432"/>
            <a:ext cx="3492906" cy="1520929"/>
          </a:xfrm>
          <a:prstGeom prst="rect">
            <a:avLst/>
          </a:prstGeom>
          <a:noFill/>
          <a:ln w="12700">
            <a:noFill/>
            <a:miter lim="800000"/>
            <a:headEnd/>
            <a:tailEnd/>
          </a:ln>
          <a:extLst>
            <a:ext uri="{FAA26D3D-D897-4be2-8F04-BA451C77F1D7}">
              <ma14:placeholderFlag xmlns:ma14="http://schemas.microsoft.com/office/mac/drawingml/2011/main" xmlns="" val="1"/>
            </a:ext>
          </a:extLst>
        </p:spPr>
        <p:txBody>
          <a:bodyPr vert="horz" wrap="square" lIns="0" tIns="44450" rIns="0" bIns="44450" numCol="1" anchor="t" anchorCtr="0" compatLnSpc="1">
            <a:prstTxWarp prst="textNoShape">
              <a:avLst/>
            </a:prstTxWarp>
            <a:spAutoFit/>
          </a:bodyPr>
          <a:lstStyle>
            <a:lvl1pPr marL="282575" indent="-282575" algn="l" rtl="0" eaLnBrk="0" fontAlgn="base" hangingPunct="0">
              <a:spcBef>
                <a:spcPct val="20000"/>
              </a:spcBef>
              <a:spcAft>
                <a:spcPct val="0"/>
              </a:spcAft>
              <a:buClr>
                <a:srgbClr val="0033CC"/>
              </a:buClr>
              <a:buSzPct val="70000"/>
              <a:buFont typeface="Zapf Dingbats" charset="0"/>
              <a:buChar char=""/>
              <a:defRPr sz="2000">
                <a:solidFill>
                  <a:schemeClr val="tx1"/>
                </a:solidFill>
                <a:latin typeface="+mn-lt"/>
                <a:ea typeface="Calibri"/>
                <a:cs typeface="Calibri"/>
              </a:defRPr>
            </a:lvl1pPr>
            <a:lvl2pPr marL="687388" indent="-285750" algn="l" rtl="0" eaLnBrk="0" fontAlgn="base" hangingPunct="0">
              <a:spcBef>
                <a:spcPct val="20000"/>
              </a:spcBef>
              <a:spcAft>
                <a:spcPct val="0"/>
              </a:spcAft>
              <a:buClr>
                <a:srgbClr val="0033CC"/>
              </a:buClr>
              <a:buSzPct val="70000"/>
              <a:buFont typeface="Zapf Dingbats" charset="0"/>
              <a:buChar char=""/>
              <a:defRPr sz="2000">
                <a:solidFill>
                  <a:schemeClr val="tx1"/>
                </a:solidFill>
                <a:latin typeface="+mn-lt"/>
                <a:ea typeface="Calibri"/>
              </a:defRPr>
            </a:lvl2pPr>
            <a:lvl3pPr marL="1081088" indent="-280988" algn="l" rtl="0" eaLnBrk="0" fontAlgn="base" hangingPunct="0">
              <a:spcBef>
                <a:spcPct val="20000"/>
              </a:spcBef>
              <a:spcAft>
                <a:spcPct val="0"/>
              </a:spcAft>
              <a:buClr>
                <a:srgbClr val="0033CC"/>
              </a:buClr>
              <a:buFont typeface="Lucida Grande"/>
              <a:buChar char="‣"/>
              <a:defRPr sz="2000">
                <a:solidFill>
                  <a:schemeClr val="tx1"/>
                </a:solidFill>
                <a:latin typeface="+mn-lt"/>
                <a:ea typeface="Calibri"/>
              </a:defRPr>
            </a:lvl3pPr>
            <a:lvl4pPr marL="1487488" indent="-282575" algn="l" rtl="0" eaLnBrk="0" fontAlgn="base" hangingPunct="0">
              <a:spcBef>
                <a:spcPct val="20000"/>
              </a:spcBef>
              <a:spcAft>
                <a:spcPct val="0"/>
              </a:spcAft>
              <a:buClr>
                <a:srgbClr val="0033CC"/>
              </a:buClr>
              <a:buFont typeface="Times" charset="0"/>
              <a:buChar char="•"/>
              <a:defRPr sz="2000">
                <a:solidFill>
                  <a:schemeClr val="tx1"/>
                </a:solidFill>
                <a:latin typeface="+mn-lt"/>
                <a:ea typeface="Calibri"/>
              </a:defRPr>
            </a:lvl4pPr>
            <a:lvl5pPr marL="1878013" indent="-288925" algn="l" rtl="0" eaLnBrk="0" fontAlgn="base" hangingPunct="0">
              <a:spcBef>
                <a:spcPct val="20000"/>
              </a:spcBef>
              <a:spcAft>
                <a:spcPct val="0"/>
              </a:spcAft>
              <a:buClr>
                <a:srgbClr val="0033CC"/>
              </a:buClr>
              <a:buSzPct val="135000"/>
              <a:buChar char="-"/>
              <a:defRPr sz="2000">
                <a:solidFill>
                  <a:schemeClr val="tx1"/>
                </a:solidFill>
                <a:latin typeface="+mn-lt"/>
                <a:ea typeface="Calibri"/>
              </a:defRPr>
            </a:lvl5pPr>
            <a:lvl6pPr marL="25146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6pPr>
            <a:lvl7pPr marL="29718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7pPr>
            <a:lvl8pPr marL="34290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8pPr>
            <a:lvl9pPr marL="38862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9pPr>
          </a:lstStyle>
          <a:p>
            <a:pPr marL="0" indent="-3175">
              <a:buNone/>
              <a:tabLst>
                <a:tab pos="566738" algn="l"/>
              </a:tabLst>
            </a:pPr>
            <a:r>
              <a:rPr lang="en-US" sz="1700" dirty="0">
                <a:ea typeface="Times New Roman"/>
              </a:rPr>
              <a:t>move</a:t>
            </a:r>
            <a:r>
              <a:rPr lang="en-US" sz="1700" dirty="0">
                <a:ea typeface="Times New Roman"/>
                <a:cs typeface="Times New Roman"/>
              </a:rPr>
              <a:t>(</a:t>
            </a:r>
            <a:r>
              <a:rPr lang="en-US" sz="1700" i="1" dirty="0">
                <a:ea typeface="Times New Roman"/>
                <a:cs typeface="Times New Roman"/>
              </a:rPr>
              <a:t>c, y, z</a:t>
            </a:r>
            <a:r>
              <a:rPr lang="en-US" sz="1700" dirty="0">
                <a:ea typeface="Times New Roman"/>
                <a:cs typeface="Times New Roman"/>
              </a:rPr>
              <a:t>)</a:t>
            </a:r>
            <a:br>
              <a:rPr lang="en-US" sz="1700" dirty="0">
                <a:ea typeface="Times New Roman"/>
                <a:cs typeface="Times New Roman"/>
              </a:rPr>
            </a:br>
            <a:r>
              <a:rPr lang="en-US" sz="1700" dirty="0">
                <a:ea typeface="Times New Roman"/>
                <a:cs typeface="Times New Roman"/>
              </a:rPr>
              <a:t>    pre: </a:t>
            </a:r>
            <a:r>
              <a:rPr lang="en-US" sz="1700" dirty="0">
                <a:ea typeface="Times New Roman"/>
              </a:rPr>
              <a:t>pos</a:t>
            </a:r>
            <a:r>
              <a:rPr lang="en-US" sz="1700" dirty="0">
                <a:ea typeface="Times New Roman"/>
                <a:cs typeface="Times New Roman"/>
              </a:rPr>
              <a:t>(</a:t>
            </a:r>
            <a:r>
              <a:rPr lang="en-US" sz="1700" i="1" dirty="0">
                <a:ea typeface="Times New Roman"/>
                <a:cs typeface="Times New Roman"/>
              </a:rPr>
              <a:t>c</a:t>
            </a:r>
            <a:r>
              <a:rPr lang="en-US" sz="1700" dirty="0">
                <a:ea typeface="Times New Roman"/>
                <a:cs typeface="Times New Roman"/>
              </a:rPr>
              <a:t>)=</a:t>
            </a:r>
            <a:r>
              <a:rPr lang="en-US" sz="1700" i="1" dirty="0">
                <a:ea typeface="Times New Roman"/>
                <a:cs typeface="Times New Roman"/>
              </a:rPr>
              <a:t>y</a:t>
            </a:r>
            <a:r>
              <a:rPr lang="en-US" sz="1700" dirty="0">
                <a:ea typeface="Times New Roman"/>
                <a:cs typeface="Times New Roman"/>
              </a:rPr>
              <a:t>,</a:t>
            </a:r>
            <a:r>
              <a:rPr lang="en-US" sz="1700" baseline="-25000" dirty="0">
                <a:ea typeface="Times New Roman"/>
                <a:cs typeface="Times New Roman"/>
              </a:rPr>
              <a:t> </a:t>
            </a:r>
            <a:r>
              <a:rPr lang="en-US" sz="1700" dirty="0">
                <a:ea typeface="Times New Roman"/>
              </a:rPr>
              <a:t>clear</a:t>
            </a:r>
            <a:r>
              <a:rPr lang="en-US" sz="1700" dirty="0">
                <a:ea typeface="Times New Roman"/>
                <a:cs typeface="Times New Roman"/>
              </a:rPr>
              <a:t>(</a:t>
            </a:r>
            <a:r>
              <a:rPr lang="en-US" sz="1700" i="1" dirty="0">
                <a:ea typeface="Times New Roman"/>
                <a:cs typeface="Times New Roman"/>
              </a:rPr>
              <a:t>c</a:t>
            </a:r>
            <a:r>
              <a:rPr lang="en-US" sz="1700" dirty="0">
                <a:ea typeface="Times New Roman"/>
                <a:cs typeface="Times New Roman"/>
              </a:rPr>
              <a:t>)=</a:t>
            </a:r>
            <a:r>
              <a:rPr lang="en-US" sz="1700" dirty="0">
                <a:ea typeface="Times New Roman"/>
              </a:rPr>
              <a:t>T</a:t>
            </a:r>
            <a:r>
              <a:rPr lang="en-US" sz="1700" dirty="0">
                <a:ea typeface="Times New Roman"/>
                <a:cs typeface="Times New Roman"/>
              </a:rPr>
              <a:t>,</a:t>
            </a:r>
            <a:r>
              <a:rPr lang="en-US" sz="1700" baseline="-25000" dirty="0">
                <a:ea typeface="Times New Roman"/>
                <a:cs typeface="Times New Roman"/>
              </a:rPr>
              <a:t> </a:t>
            </a:r>
            <a:r>
              <a:rPr lang="en-US" sz="1700" dirty="0">
                <a:ea typeface="Times New Roman"/>
              </a:rPr>
              <a:t>clear</a:t>
            </a:r>
            <a:r>
              <a:rPr lang="en-US" sz="1700" dirty="0">
                <a:ea typeface="Times New Roman"/>
                <a:cs typeface="Times New Roman"/>
              </a:rPr>
              <a:t>(</a:t>
            </a:r>
            <a:r>
              <a:rPr lang="en-US" sz="1700" i="1" dirty="0">
                <a:ea typeface="Times New Roman"/>
                <a:cs typeface="Times New Roman"/>
              </a:rPr>
              <a:t>z</a:t>
            </a:r>
            <a:r>
              <a:rPr lang="en-US" sz="1700" dirty="0">
                <a:ea typeface="Times New Roman"/>
                <a:cs typeface="Times New Roman"/>
              </a:rPr>
              <a:t>)=</a:t>
            </a:r>
            <a:r>
              <a:rPr lang="en-US" sz="1700" dirty="0">
                <a:ea typeface="Times New Roman"/>
              </a:rPr>
              <a:t>T</a:t>
            </a:r>
            <a:br>
              <a:rPr lang="en-US" sz="1700" dirty="0">
                <a:ea typeface="Times New Roman"/>
                <a:cs typeface="Times New Roman"/>
              </a:rPr>
            </a:br>
            <a:r>
              <a:rPr lang="en-US" sz="1700" dirty="0">
                <a:ea typeface="Times New Roman"/>
                <a:cs typeface="Times New Roman"/>
              </a:rPr>
              <a:t>    eff: </a:t>
            </a:r>
            <a:r>
              <a:rPr lang="en-US" sz="1700" dirty="0">
                <a:ea typeface="Times New Roman"/>
              </a:rPr>
              <a:t>pos</a:t>
            </a:r>
            <a:r>
              <a:rPr lang="en-US" sz="1700" dirty="0">
                <a:ea typeface="Times New Roman"/>
                <a:cs typeface="Times New Roman"/>
              </a:rPr>
              <a:t>(</a:t>
            </a:r>
            <a:r>
              <a:rPr lang="en-US" sz="1700" i="1" dirty="0">
                <a:ea typeface="Times New Roman"/>
                <a:cs typeface="Times New Roman"/>
              </a:rPr>
              <a:t>c</a:t>
            </a:r>
            <a:r>
              <a:rPr lang="en-US" sz="1700" dirty="0">
                <a:ea typeface="Times New Roman"/>
                <a:cs typeface="Times New Roman"/>
              </a:rPr>
              <a:t>)</a:t>
            </a:r>
            <a:r>
              <a:rPr lang="en-US" sz="1700" dirty="0"/>
              <a:t>←</a:t>
            </a:r>
            <a:r>
              <a:rPr lang="en-US" sz="1700" i="1" dirty="0">
                <a:ea typeface="Times New Roman"/>
                <a:cs typeface="Times New Roman"/>
              </a:rPr>
              <a:t>z</a:t>
            </a:r>
            <a:r>
              <a:rPr lang="en-US" sz="1700" dirty="0">
                <a:ea typeface="Times New Roman"/>
                <a:cs typeface="Times New Roman"/>
              </a:rPr>
              <a:t>,</a:t>
            </a:r>
            <a:r>
              <a:rPr lang="en-US" sz="1700" baseline="-25000" dirty="0">
                <a:ea typeface="Times New Roman"/>
                <a:cs typeface="Times New Roman"/>
              </a:rPr>
              <a:t> </a:t>
            </a:r>
            <a:r>
              <a:rPr lang="en-US" sz="1700" dirty="0">
                <a:ea typeface="Times New Roman"/>
              </a:rPr>
              <a:t>clear</a:t>
            </a:r>
            <a:r>
              <a:rPr lang="en-US" sz="1700" dirty="0">
                <a:ea typeface="Times New Roman"/>
                <a:cs typeface="Times New Roman"/>
              </a:rPr>
              <a:t>(</a:t>
            </a:r>
            <a:r>
              <a:rPr lang="en-US" sz="1700" i="1" dirty="0">
                <a:ea typeface="Times New Roman"/>
                <a:cs typeface="Times New Roman"/>
              </a:rPr>
              <a:t>y</a:t>
            </a:r>
            <a:r>
              <a:rPr lang="en-US" sz="1700" dirty="0">
                <a:ea typeface="Times New Roman"/>
                <a:cs typeface="Times New Roman"/>
              </a:rPr>
              <a:t>)</a:t>
            </a:r>
            <a:r>
              <a:rPr lang="en-US" sz="1700" dirty="0"/>
              <a:t>←</a:t>
            </a:r>
            <a:r>
              <a:rPr lang="en-US" sz="1700" dirty="0">
                <a:ea typeface="Times New Roman"/>
              </a:rPr>
              <a:t>T</a:t>
            </a:r>
            <a:r>
              <a:rPr lang="en-US" sz="1700" dirty="0">
                <a:ea typeface="Times New Roman"/>
                <a:cs typeface="Times New Roman"/>
              </a:rPr>
              <a:t>,</a:t>
            </a:r>
            <a:r>
              <a:rPr lang="en-US" sz="1700" baseline="-25000" dirty="0">
                <a:ea typeface="Times New Roman"/>
                <a:cs typeface="Times New Roman"/>
              </a:rPr>
              <a:t> </a:t>
            </a:r>
            <a:r>
              <a:rPr lang="en-US" sz="1700" dirty="0">
                <a:ea typeface="Times New Roman"/>
              </a:rPr>
              <a:t>clear</a:t>
            </a:r>
            <a:r>
              <a:rPr lang="en-US" sz="1700" dirty="0">
                <a:ea typeface="Times New Roman"/>
                <a:cs typeface="Times New Roman"/>
              </a:rPr>
              <a:t>(</a:t>
            </a:r>
            <a:r>
              <a:rPr lang="en-US" sz="1700" i="1" dirty="0">
                <a:ea typeface="Times New Roman"/>
                <a:cs typeface="Times New Roman"/>
              </a:rPr>
              <a:t>z</a:t>
            </a:r>
            <a:r>
              <a:rPr lang="en-US" sz="1700" dirty="0">
                <a:ea typeface="Times New Roman"/>
                <a:cs typeface="Times New Roman"/>
              </a:rPr>
              <a:t>)</a:t>
            </a:r>
            <a:r>
              <a:rPr lang="en-US" sz="1700" dirty="0"/>
              <a:t>←</a:t>
            </a:r>
            <a:r>
              <a:rPr lang="en-US" sz="1700" dirty="0">
                <a:ea typeface="Times New Roman"/>
              </a:rPr>
              <a:t>F</a:t>
            </a:r>
          </a:p>
          <a:p>
            <a:pPr marL="0" indent="-3175">
              <a:buNone/>
              <a:tabLst>
                <a:tab pos="566738" algn="l"/>
              </a:tabLst>
            </a:pPr>
            <a:r>
              <a:rPr lang="en-US" sz="1700" dirty="0">
                <a:ea typeface="Times New Roman"/>
                <a:cs typeface="Times New Roman"/>
              </a:rPr>
              <a:t>ran(</a:t>
            </a:r>
            <a:r>
              <a:rPr lang="en-US" sz="1700" i="1" dirty="0">
                <a:ea typeface="Times New Roman"/>
                <a:cs typeface="Times New Roman"/>
              </a:rPr>
              <a:t>c</a:t>
            </a:r>
            <a:r>
              <a:rPr lang="en-US" sz="1700" dirty="0">
                <a:ea typeface="Times New Roman"/>
                <a:cs typeface="Times New Roman"/>
              </a:rPr>
              <a:t>) = </a:t>
            </a:r>
            <a:r>
              <a:rPr lang="en-US" sz="1700" i="1" dirty="0">
                <a:ea typeface="Times New Roman"/>
                <a:cs typeface="Times New Roman"/>
              </a:rPr>
              <a:t>Containers</a:t>
            </a:r>
          </a:p>
          <a:p>
            <a:pPr marL="0" indent="-3175">
              <a:buNone/>
              <a:tabLst>
                <a:tab pos="566738" algn="l"/>
              </a:tabLst>
            </a:pPr>
            <a:r>
              <a:rPr lang="en-US" sz="1700" dirty="0">
                <a:ea typeface="Times New Roman"/>
                <a:cs typeface="Times New Roman"/>
              </a:rPr>
              <a:t>ran(</a:t>
            </a:r>
            <a:r>
              <a:rPr lang="en-US" sz="1700" i="1" dirty="0">
                <a:ea typeface="Times New Roman"/>
                <a:cs typeface="Times New Roman"/>
              </a:rPr>
              <a:t>y</a:t>
            </a:r>
            <a:r>
              <a:rPr lang="en-US" sz="1700" dirty="0">
                <a:ea typeface="Times New Roman"/>
                <a:cs typeface="Times New Roman"/>
              </a:rPr>
              <a:t>) = ran(</a:t>
            </a:r>
            <a:r>
              <a:rPr lang="en-US" sz="1700" i="1" dirty="0">
                <a:ea typeface="Times New Roman"/>
                <a:cs typeface="Times New Roman"/>
              </a:rPr>
              <a:t>z</a:t>
            </a:r>
            <a:r>
              <a:rPr lang="en-US" sz="1700" dirty="0">
                <a:ea typeface="Times New Roman"/>
                <a:cs typeface="Times New Roman"/>
              </a:rPr>
              <a:t>) = </a:t>
            </a:r>
            <a:r>
              <a:rPr lang="en-US" sz="1700" i="1" dirty="0">
                <a:ea typeface="Times New Roman"/>
                <a:cs typeface="Times New Roman"/>
              </a:rPr>
              <a:t>Container </a:t>
            </a:r>
            <a:r>
              <a:rPr lang="en-US" sz="1800" dirty="0">
                <a:ea typeface="Times New Roman"/>
                <a:cs typeface="Times New Roman"/>
              </a:rPr>
              <a:t>∪</a:t>
            </a:r>
            <a:r>
              <a:rPr lang="en-US" sz="1700" i="1" dirty="0">
                <a:ea typeface="Times New Roman"/>
                <a:cs typeface="Times New Roman"/>
              </a:rPr>
              <a:t> pallets</a:t>
            </a:r>
            <a:endParaRPr lang="en-US" sz="1700" dirty="0">
              <a:ea typeface="Times New Roman"/>
              <a:cs typeface="Times New Roman"/>
            </a:endParaRPr>
          </a:p>
        </p:txBody>
      </p:sp>
    </p:spTree>
    <p:extLst>
      <p:ext uri="{BB962C8B-B14F-4D97-AF65-F5344CB8AC3E}">
        <p14:creationId xmlns:p14="http://schemas.microsoft.com/office/powerpoint/2010/main" val="1851477364"/>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7" name="Rectangle 83"/>
          <p:cNvSpPr>
            <a:spLocks noChangeArrowheads="1"/>
          </p:cNvSpPr>
          <p:nvPr/>
        </p:nvSpPr>
        <p:spPr bwMode="auto">
          <a:xfrm>
            <a:off x="3472181" y="4687433"/>
            <a:ext cx="1463712"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ea typeface="Calibri"/>
                <a:cs typeface="Calibri"/>
              </a:rPr>
              <a:t>move(a,p3,d)</a:t>
            </a:r>
          </a:p>
        </p:txBody>
      </p:sp>
      <p:sp>
        <p:nvSpPr>
          <p:cNvPr id="22531" name="Text Box 75"/>
          <p:cNvSpPr txBox="1">
            <a:spLocks noChangeArrowheads="1"/>
          </p:cNvSpPr>
          <p:nvPr/>
        </p:nvSpPr>
        <p:spPr bwMode="auto">
          <a:xfrm>
            <a:off x="1988735" y="4355147"/>
            <a:ext cx="1159292" cy="276999"/>
          </a:xfrm>
          <a:prstGeom prst="rect">
            <a:avLst/>
          </a:prstGeom>
          <a:noFill/>
          <a:ln>
            <a:noFill/>
          </a:ln>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latin typeface="+mn-lt"/>
                <a:ea typeface="Calibri"/>
                <a:cs typeface="Calibri"/>
              </a:rPr>
              <a:t>clear</a:t>
            </a:r>
            <a:r>
              <a:rPr lang="en-US" sz="1800" dirty="0">
                <a:latin typeface="+mn-lt"/>
                <a:ea typeface="Calibri"/>
                <a:cs typeface="Times New Roman"/>
              </a:rPr>
              <a:t>(</a:t>
            </a:r>
            <a:r>
              <a:rPr lang="en-US" sz="1800" dirty="0">
                <a:latin typeface="+mn-lt"/>
                <a:ea typeface="Calibri"/>
                <a:cs typeface="Calibri"/>
              </a:rPr>
              <a:t>d</a:t>
            </a:r>
            <a:r>
              <a:rPr lang="en-US" sz="1800" dirty="0">
                <a:latin typeface="+mn-lt"/>
                <a:ea typeface="Calibri"/>
                <a:cs typeface="Times New Roman"/>
              </a:rPr>
              <a:t>)=</a:t>
            </a:r>
            <a:r>
              <a:rPr lang="en-US" sz="1800" dirty="0">
                <a:latin typeface="+mn-lt"/>
                <a:ea typeface="Calibri"/>
                <a:cs typeface="Calibri"/>
              </a:rPr>
              <a:t>T</a:t>
            </a:r>
          </a:p>
        </p:txBody>
      </p:sp>
      <p:sp>
        <p:nvSpPr>
          <p:cNvPr id="22533" name="Text Box 77"/>
          <p:cNvSpPr txBox="1">
            <a:spLocks noChangeArrowheads="1"/>
          </p:cNvSpPr>
          <p:nvPr/>
        </p:nvSpPr>
        <p:spPr bwMode="auto">
          <a:xfrm>
            <a:off x="6400477" y="4355147"/>
            <a:ext cx="1161421" cy="276999"/>
          </a:xfrm>
          <a:prstGeom prst="rect">
            <a:avLst/>
          </a:prstGeom>
          <a:noFill/>
          <a:ln>
            <a:noFill/>
          </a:ln>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err="1">
                <a:latin typeface="+mn-lt"/>
                <a:ea typeface="Calibri"/>
                <a:cs typeface="Calibri"/>
              </a:rPr>
              <a:t>pos</a:t>
            </a:r>
            <a:r>
              <a:rPr lang="en-US" sz="1800" dirty="0">
                <a:latin typeface="+mn-lt"/>
                <a:ea typeface="Calibri"/>
                <a:cs typeface="Times New Roman"/>
              </a:rPr>
              <a:t>(</a:t>
            </a:r>
            <a:r>
              <a:rPr lang="en-US" sz="1800" dirty="0">
                <a:latin typeface="+mn-lt"/>
                <a:ea typeface="Calibri"/>
                <a:cs typeface="Calibri"/>
              </a:rPr>
              <a:t>b</a:t>
            </a:r>
            <a:r>
              <a:rPr lang="en-US" sz="1800" dirty="0">
                <a:latin typeface="+mn-lt"/>
                <a:ea typeface="Calibri"/>
                <a:cs typeface="Times New Roman"/>
              </a:rPr>
              <a:t>)=</a:t>
            </a:r>
            <a:r>
              <a:rPr lang="en-US" sz="1800" dirty="0">
                <a:latin typeface="+mn-lt"/>
                <a:ea typeface="Calibri"/>
                <a:cs typeface="Calibri"/>
              </a:rPr>
              <a:t>p4</a:t>
            </a:r>
          </a:p>
        </p:txBody>
      </p:sp>
      <p:sp>
        <p:nvSpPr>
          <p:cNvPr id="22536" name="Rectangle 82"/>
          <p:cNvSpPr>
            <a:spLocks noChangeArrowheads="1"/>
          </p:cNvSpPr>
          <p:nvPr/>
        </p:nvSpPr>
        <p:spPr bwMode="auto">
          <a:xfrm>
            <a:off x="5656108" y="1793114"/>
            <a:ext cx="636412"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ea typeface="Calibri"/>
                <a:cs typeface="Calibri"/>
              </a:rPr>
              <a:t>Start</a:t>
            </a:r>
          </a:p>
        </p:txBody>
      </p:sp>
      <p:sp>
        <p:nvSpPr>
          <p:cNvPr id="22538" name="Rectangle 84"/>
          <p:cNvSpPr>
            <a:spLocks noChangeArrowheads="1"/>
          </p:cNvSpPr>
          <p:nvPr/>
        </p:nvSpPr>
        <p:spPr bwMode="auto">
          <a:xfrm>
            <a:off x="5615908" y="6057384"/>
            <a:ext cx="729512"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ea typeface="Calibri"/>
                <a:cs typeface="Calibri"/>
              </a:rPr>
              <a:t>Finish</a:t>
            </a:r>
          </a:p>
        </p:txBody>
      </p:sp>
      <p:sp>
        <p:nvSpPr>
          <p:cNvPr id="22550" name="Rectangle 97"/>
          <p:cNvSpPr>
            <a:spLocks noChangeArrowheads="1"/>
          </p:cNvSpPr>
          <p:nvPr/>
        </p:nvSpPr>
        <p:spPr bwMode="auto">
          <a:xfrm>
            <a:off x="3082596" y="4355147"/>
            <a:ext cx="1148121" cy="276999"/>
          </a:xfrm>
          <a:prstGeom prst="rect">
            <a:avLst/>
          </a:prstGeom>
          <a:noFill/>
          <a:ln>
            <a:noFill/>
          </a:ln>
        </p:spPr>
        <p:txBody>
          <a:bodyPr wrap="none" lIns="91440" tIns="0" rIns="91440" bIns="0" anchor="ctr">
            <a:spAutoFit/>
          </a:bodyPr>
          <a:lstStyle/>
          <a:p>
            <a:pPr algn="ctr"/>
            <a:r>
              <a:rPr lang="en-US" dirty="0">
                <a:ea typeface="Calibri"/>
                <a:cs typeface="Calibri"/>
              </a:rPr>
              <a:t>clear</a:t>
            </a:r>
            <a:r>
              <a:rPr lang="en-US" dirty="0">
                <a:ea typeface="Calibri"/>
                <a:cs typeface="Times New Roman"/>
              </a:rPr>
              <a:t>(</a:t>
            </a:r>
            <a:r>
              <a:rPr lang="en-US" dirty="0">
                <a:ea typeface="Calibri"/>
                <a:cs typeface="Calibri"/>
              </a:rPr>
              <a:t>a</a:t>
            </a:r>
            <a:r>
              <a:rPr lang="en-US" dirty="0">
                <a:ea typeface="Calibri"/>
                <a:cs typeface="Times New Roman"/>
              </a:rPr>
              <a:t>)=</a:t>
            </a:r>
            <a:r>
              <a:rPr lang="en-US" dirty="0">
                <a:ea typeface="Calibri"/>
                <a:cs typeface="Calibri"/>
              </a:rPr>
              <a:t>T</a:t>
            </a:r>
          </a:p>
        </p:txBody>
      </p:sp>
      <p:sp>
        <p:nvSpPr>
          <p:cNvPr id="22552" name="Rectangle 99"/>
          <p:cNvSpPr>
            <a:spLocks noChangeArrowheads="1"/>
          </p:cNvSpPr>
          <p:nvPr/>
        </p:nvSpPr>
        <p:spPr bwMode="auto">
          <a:xfrm>
            <a:off x="7670979" y="4355147"/>
            <a:ext cx="1133644" cy="276999"/>
          </a:xfrm>
          <a:prstGeom prst="rect">
            <a:avLst/>
          </a:prstGeom>
          <a:noFill/>
          <a:ln>
            <a:noFill/>
          </a:ln>
        </p:spPr>
        <p:txBody>
          <a:bodyPr wrap="none" lIns="91440" tIns="0" rIns="91440" bIns="0" anchor="ctr">
            <a:spAutoFit/>
          </a:bodyPr>
          <a:lstStyle/>
          <a:p>
            <a:pPr algn="ctr"/>
            <a:r>
              <a:rPr lang="en-US" dirty="0">
                <a:ea typeface="Calibri"/>
                <a:cs typeface="Calibri"/>
              </a:rPr>
              <a:t>clear(b)=T</a:t>
            </a:r>
          </a:p>
        </p:txBody>
      </p:sp>
      <p:sp>
        <p:nvSpPr>
          <p:cNvPr id="2" name="Slide Number Placeholder 1">
            <a:extLst>
              <a:ext uri="{FF2B5EF4-FFF2-40B4-BE49-F238E27FC236}">
                <a16:creationId xmlns:a16="http://schemas.microsoft.com/office/drawing/2014/main" id="{6EB4842D-5CC5-3F42-BF80-EA413CD3BA9F}"/>
              </a:ext>
            </a:extLst>
          </p:cNvPr>
          <p:cNvSpPr>
            <a:spLocks noGrp="1"/>
          </p:cNvSpPr>
          <p:nvPr>
            <p:ph type="sldNum" sz="quarter" idx="4"/>
          </p:nvPr>
        </p:nvSpPr>
        <p:spPr/>
        <p:txBody>
          <a:bodyPr/>
          <a:lstStyle/>
          <a:p>
            <a:fld id="{67C9959E-8E6B-B04C-9955-EA096F41CA7A}" type="slidenum">
              <a:rPr lang="en-GB" smtClean="0"/>
              <a:t>148</a:t>
            </a:fld>
            <a:endParaRPr lang="en-GB"/>
          </a:p>
        </p:txBody>
      </p:sp>
      <p:sp>
        <p:nvSpPr>
          <p:cNvPr id="22529" name="Rectangle 2"/>
          <p:cNvSpPr>
            <a:spLocks noGrp="1" noChangeArrowheads="1"/>
          </p:cNvSpPr>
          <p:nvPr>
            <p:ph type="title" idx="4294967295"/>
          </p:nvPr>
        </p:nvSpPr>
        <p:spPr>
          <a:xfrm>
            <a:off x="0" y="260350"/>
            <a:ext cx="7886700" cy="719138"/>
          </a:xfrm>
        </p:spPr>
        <p:txBody>
          <a:bodyPr>
            <a:normAutofit/>
          </a:bodyPr>
          <a:lstStyle/>
          <a:p>
            <a:pPr eaLnBrk="1" hangingPunct="1"/>
            <a:r>
              <a:rPr lang="en-US" dirty="0">
                <a:latin typeface="+mn-lt"/>
              </a:rPr>
              <a:t>Example</a:t>
            </a:r>
          </a:p>
        </p:txBody>
      </p:sp>
      <p:sp>
        <p:nvSpPr>
          <p:cNvPr id="93" name="Rectangle 3"/>
          <p:cNvSpPr>
            <a:spLocks noGrp="1" noChangeArrowheads="1"/>
          </p:cNvSpPr>
          <p:nvPr>
            <p:ph idx="4294967295"/>
          </p:nvPr>
        </p:nvSpPr>
        <p:spPr>
          <a:xfrm>
            <a:off x="0" y="1158875"/>
            <a:ext cx="4098925" cy="1709738"/>
          </a:xfrm>
        </p:spPr>
        <p:txBody>
          <a:bodyPr>
            <a:normAutofit fontScale="92500"/>
          </a:bodyPr>
          <a:lstStyle/>
          <a:p>
            <a:pPr eaLnBrk="1" hangingPunct="1"/>
            <a:r>
              <a:rPr lang="en-US" dirty="0"/>
              <a:t>New action to resolve open goal</a:t>
            </a:r>
          </a:p>
          <a:p>
            <a:pPr eaLnBrk="1" hangingPunct="1"/>
            <a:r>
              <a:rPr lang="en-US" dirty="0"/>
              <a:t>1</a:t>
            </a:r>
            <a:r>
              <a:rPr lang="en-US" baseline="30000" dirty="0"/>
              <a:t>st</a:t>
            </a:r>
            <a:r>
              <a:rPr lang="en-US" dirty="0"/>
              <a:t> threat has one resolver: </a:t>
            </a:r>
            <a:r>
              <a:rPr lang="en-US" i="1" dirty="0">
                <a:cs typeface="Times New Roman" charset="0"/>
              </a:rPr>
              <a:t>z</a:t>
            </a:r>
            <a:r>
              <a:rPr lang="en-US" baseline="-25000" dirty="0">
                <a:cs typeface="Times New Roman" charset="0"/>
              </a:rPr>
              <a:t>3</a:t>
            </a:r>
            <a:r>
              <a:rPr lang="en-US" dirty="0">
                <a:cs typeface="Times New Roman" charset="0"/>
              </a:rPr>
              <a:t>≠</a:t>
            </a:r>
            <a:r>
              <a:rPr lang="en-US" dirty="0"/>
              <a:t>d</a:t>
            </a:r>
            <a:r>
              <a:rPr lang="en-US" dirty="0">
                <a:cs typeface="Times New Roman"/>
              </a:rPr>
              <a:t> </a:t>
            </a:r>
            <a:endParaRPr lang="en-US" dirty="0"/>
          </a:p>
          <a:p>
            <a:pPr eaLnBrk="1" hangingPunct="1"/>
            <a:r>
              <a:rPr lang="en-US" dirty="0"/>
              <a:t>2</a:t>
            </a:r>
            <a:r>
              <a:rPr lang="en-US" baseline="30000" dirty="0"/>
              <a:t>nd</a:t>
            </a:r>
            <a:r>
              <a:rPr lang="en-US" dirty="0"/>
              <a:t> threat has two resolvers:</a:t>
            </a:r>
          </a:p>
          <a:p>
            <a:pPr lvl="1" eaLnBrk="1" hangingPunct="1"/>
            <a:r>
              <a:rPr lang="en-US" dirty="0">
                <a:cs typeface="Calibri"/>
              </a:rPr>
              <a:t>move(b,p4,c)</a:t>
            </a:r>
            <a:r>
              <a:rPr lang="en-US" dirty="0"/>
              <a:t> ≺ </a:t>
            </a:r>
            <a:r>
              <a:rPr lang="en-US" dirty="0">
                <a:cs typeface="Calibri"/>
              </a:rPr>
              <a:t>move(</a:t>
            </a:r>
            <a:r>
              <a:rPr lang="en-US" i="1" dirty="0">
                <a:cs typeface="Times New Roman" charset="0"/>
              </a:rPr>
              <a:t>x</a:t>
            </a:r>
            <a:r>
              <a:rPr lang="en-US" baseline="-25000" dirty="0">
                <a:cs typeface="Times New Roman" charset="0"/>
              </a:rPr>
              <a:t>3</a:t>
            </a:r>
            <a:r>
              <a:rPr lang="en-US" dirty="0">
                <a:cs typeface="Calibri"/>
              </a:rPr>
              <a:t>,a,</a:t>
            </a:r>
            <a:r>
              <a:rPr lang="en-US" i="1" dirty="0">
                <a:cs typeface="Times New Roman" charset="0"/>
              </a:rPr>
              <a:t>z</a:t>
            </a:r>
            <a:r>
              <a:rPr lang="en-US" baseline="-25000" dirty="0">
                <a:cs typeface="Times New Roman" charset="0"/>
              </a:rPr>
              <a:t>3</a:t>
            </a:r>
            <a:r>
              <a:rPr lang="en-US" dirty="0">
                <a:cs typeface="Calibri"/>
              </a:rPr>
              <a:t>)</a:t>
            </a:r>
            <a:endParaRPr lang="en-US" dirty="0"/>
          </a:p>
          <a:p>
            <a:pPr lvl="1" eaLnBrk="1" hangingPunct="1"/>
            <a:r>
              <a:rPr lang="en-US" i="1" dirty="0">
                <a:cs typeface="Times New Roman" charset="0"/>
              </a:rPr>
              <a:t>z</a:t>
            </a:r>
            <a:r>
              <a:rPr lang="en-US" baseline="-25000" dirty="0">
                <a:cs typeface="Times New Roman" charset="0"/>
              </a:rPr>
              <a:t>3</a:t>
            </a:r>
            <a:r>
              <a:rPr lang="en-US" dirty="0">
                <a:cs typeface="Times New Roman" charset="0"/>
              </a:rPr>
              <a:t>≠</a:t>
            </a:r>
            <a:r>
              <a:rPr lang="en-US" dirty="0">
                <a:cs typeface="Calibri"/>
              </a:rPr>
              <a:t>c</a:t>
            </a:r>
            <a:endParaRPr lang="en-US" dirty="0"/>
          </a:p>
          <a:p>
            <a:pPr lvl="1" eaLnBrk="1" hangingPunct="1"/>
            <a:endParaRPr lang="en-US" dirty="0">
              <a:cs typeface="Calibri"/>
            </a:endParaRPr>
          </a:p>
        </p:txBody>
      </p:sp>
      <p:sp>
        <p:nvSpPr>
          <p:cNvPr id="43" name="Rectangle 97"/>
          <p:cNvSpPr>
            <a:spLocks noChangeArrowheads="1"/>
          </p:cNvSpPr>
          <p:nvPr/>
        </p:nvSpPr>
        <p:spPr bwMode="auto">
          <a:xfrm>
            <a:off x="4360832" y="4355147"/>
            <a:ext cx="1150713" cy="276999"/>
          </a:xfrm>
          <a:prstGeom prst="rect">
            <a:avLst/>
          </a:prstGeom>
          <a:noFill/>
          <a:ln>
            <a:noFill/>
          </a:ln>
        </p:spPr>
        <p:txBody>
          <a:bodyPr wrap="none" lIns="91440" tIns="0" rIns="91440" bIns="0" anchor="ctr">
            <a:spAutoFit/>
          </a:bodyPr>
          <a:lstStyle/>
          <a:p>
            <a:pPr algn="ctr"/>
            <a:r>
              <a:rPr lang="en-US" dirty="0" err="1">
                <a:ea typeface="Calibri"/>
                <a:cs typeface="Calibri"/>
              </a:rPr>
              <a:t>pos</a:t>
            </a:r>
            <a:r>
              <a:rPr lang="en-US" dirty="0">
                <a:ea typeface="Calibri"/>
                <a:cs typeface="Times New Roman"/>
              </a:rPr>
              <a:t>(</a:t>
            </a:r>
            <a:r>
              <a:rPr lang="en-US" dirty="0">
                <a:ea typeface="Calibri"/>
                <a:cs typeface="Calibri"/>
              </a:rPr>
              <a:t>a</a:t>
            </a:r>
            <a:r>
              <a:rPr lang="en-US" dirty="0">
                <a:ea typeface="Calibri"/>
                <a:cs typeface="Times New Roman"/>
              </a:rPr>
              <a:t>)=</a:t>
            </a:r>
            <a:r>
              <a:rPr lang="en-US" dirty="0">
                <a:ea typeface="Calibri"/>
                <a:cs typeface="Calibri"/>
              </a:rPr>
              <a:t>p3</a:t>
            </a:r>
          </a:p>
        </p:txBody>
      </p:sp>
      <p:sp>
        <p:nvSpPr>
          <p:cNvPr id="52" name="Rectangle 99"/>
          <p:cNvSpPr>
            <a:spLocks noChangeArrowheads="1"/>
          </p:cNvSpPr>
          <p:nvPr/>
        </p:nvSpPr>
        <p:spPr bwMode="auto">
          <a:xfrm>
            <a:off x="8760064" y="4355147"/>
            <a:ext cx="1133644" cy="276999"/>
          </a:xfrm>
          <a:prstGeom prst="rect">
            <a:avLst/>
          </a:prstGeom>
          <a:noFill/>
          <a:ln>
            <a:noFill/>
          </a:ln>
        </p:spPr>
        <p:txBody>
          <a:bodyPr wrap="none" lIns="91440" tIns="0" rIns="91440" bIns="0" anchor="ctr">
            <a:spAutoFit/>
          </a:bodyPr>
          <a:lstStyle/>
          <a:p>
            <a:pPr algn="ctr"/>
            <a:r>
              <a:rPr lang="en-US" dirty="0">
                <a:ea typeface="Calibri"/>
                <a:cs typeface="Calibri"/>
              </a:rPr>
              <a:t>clear(c)=T</a:t>
            </a:r>
          </a:p>
        </p:txBody>
      </p:sp>
      <p:cxnSp>
        <p:nvCxnSpPr>
          <p:cNvPr id="98" name="AutoShape 89"/>
          <p:cNvCxnSpPr>
            <a:cxnSpLocks noChangeShapeType="1"/>
            <a:stCxn id="22536" idx="2"/>
            <a:endCxn id="43" idx="0"/>
          </p:cNvCxnSpPr>
          <p:nvPr/>
        </p:nvCxnSpPr>
        <p:spPr bwMode="auto">
          <a:xfrm rot="5400000">
            <a:off x="4358901" y="2739733"/>
            <a:ext cx="2192700" cy="1038126"/>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 xmlns:a14="http://schemas.microsoft.com/office/drawing/2010/main">
                <a:noFill/>
              </a14:hiddenFill>
            </a:ext>
          </a:extLst>
        </p:spPr>
      </p:cxnSp>
      <p:cxnSp>
        <p:nvCxnSpPr>
          <p:cNvPr id="101" name="AutoShape 89"/>
          <p:cNvCxnSpPr>
            <a:cxnSpLocks noChangeShapeType="1"/>
            <a:stCxn id="22536" idx="2"/>
            <a:endCxn id="22533" idx="0"/>
          </p:cNvCxnSpPr>
          <p:nvPr/>
        </p:nvCxnSpPr>
        <p:spPr bwMode="auto">
          <a:xfrm rot="16200000" flipH="1">
            <a:off x="5381400" y="2755360"/>
            <a:ext cx="2192700" cy="1006873"/>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 xmlns:a14="http://schemas.microsoft.com/office/drawing/2010/main">
                <a:noFill/>
              </a14:hiddenFill>
            </a:ext>
          </a:extLst>
        </p:spPr>
      </p:cxnSp>
      <p:cxnSp>
        <p:nvCxnSpPr>
          <p:cNvPr id="96" name="AutoShape 89"/>
          <p:cNvCxnSpPr>
            <a:cxnSpLocks noChangeShapeType="1"/>
            <a:stCxn id="183" idx="3"/>
            <a:endCxn id="22531" idx="0"/>
          </p:cNvCxnSpPr>
          <p:nvPr/>
        </p:nvCxnSpPr>
        <p:spPr bwMode="auto">
          <a:xfrm rot="5400000">
            <a:off x="3436841" y="2665952"/>
            <a:ext cx="820735" cy="2557652"/>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 xmlns:a14="http://schemas.microsoft.com/office/drawing/2010/main">
                <a:noFill/>
              </a14:hiddenFill>
            </a:ext>
          </a:extLst>
        </p:spPr>
      </p:cxnSp>
      <p:cxnSp>
        <p:nvCxnSpPr>
          <p:cNvPr id="104" name="AutoShape 103"/>
          <p:cNvCxnSpPr>
            <a:cxnSpLocks noChangeShapeType="1"/>
            <a:endCxn id="136" idx="0"/>
          </p:cNvCxnSpPr>
          <p:nvPr/>
        </p:nvCxnSpPr>
        <p:spPr bwMode="auto">
          <a:xfrm rot="5400000">
            <a:off x="3397695" y="3426790"/>
            <a:ext cx="455437" cy="741512"/>
          </a:xfrm>
          <a:prstGeom prst="curvedConnector3">
            <a:avLst>
              <a:gd name="adj1" fmla="val 50000"/>
            </a:avLst>
          </a:prstGeom>
          <a:noFill/>
          <a:ln w="19050">
            <a:solidFill>
              <a:srgbClr val="FFC000"/>
            </a:solidFill>
            <a:prstDash val="sysDot"/>
            <a:round/>
            <a:headEnd/>
            <a:tailEnd type="triangle" w="lg" len="lg"/>
          </a:ln>
          <a:extLst>
            <a:ext uri="{909E8E84-426E-40dd-AFC4-6F175D3DCCD1}">
              <a14:hiddenFill xmlns="" xmlns:a14="http://schemas.microsoft.com/office/drawing/2010/main">
                <a:noFill/>
              </a14:hiddenFill>
            </a:ext>
          </a:extLst>
        </p:spPr>
      </p:cxnSp>
      <p:sp>
        <p:nvSpPr>
          <p:cNvPr id="136" name="Oval 17"/>
          <p:cNvSpPr>
            <a:spLocks noChangeArrowheads="1"/>
          </p:cNvSpPr>
          <p:nvPr/>
        </p:nvSpPr>
        <p:spPr bwMode="auto">
          <a:xfrm>
            <a:off x="3140356" y="4025265"/>
            <a:ext cx="228600" cy="241300"/>
          </a:xfrm>
          <a:prstGeom prst="ellipse">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round/>
                <a:headEnd/>
                <a:tailEnd/>
              </a14:hiddenLine>
            </a:ext>
          </a:extLst>
        </p:spPr>
        <p:txBody>
          <a:bodyPr wrap="none" lIns="91440" tIns="0" rIns="91440" bIns="0" anchor="ctr"/>
          <a:lstStyle/>
          <a:p>
            <a:pPr algn="ctr"/>
            <a:endParaRPr lang="en-US" dirty="0">
              <a:ea typeface="Calibri"/>
              <a:cs typeface="Calibri"/>
            </a:endParaRPr>
          </a:p>
        </p:txBody>
      </p:sp>
      <p:sp>
        <p:nvSpPr>
          <p:cNvPr id="145" name="Oval 17"/>
          <p:cNvSpPr>
            <a:spLocks noChangeArrowheads="1"/>
          </p:cNvSpPr>
          <p:nvPr/>
        </p:nvSpPr>
        <p:spPr bwMode="auto">
          <a:xfrm>
            <a:off x="9205508" y="3994101"/>
            <a:ext cx="228600" cy="241300"/>
          </a:xfrm>
          <a:prstGeom prst="ellipse">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round/>
                <a:headEnd/>
                <a:tailEnd/>
              </a14:hiddenLine>
            </a:ext>
          </a:extLst>
        </p:spPr>
        <p:txBody>
          <a:bodyPr wrap="none" lIns="91440" tIns="0" rIns="91440" bIns="0" anchor="ctr"/>
          <a:lstStyle/>
          <a:p>
            <a:pPr algn="ctr"/>
            <a:endParaRPr lang="en-US" dirty="0">
              <a:ea typeface="Calibri"/>
              <a:cs typeface="Calibri"/>
            </a:endParaRPr>
          </a:p>
        </p:txBody>
      </p:sp>
      <p:sp>
        <p:nvSpPr>
          <p:cNvPr id="152" name="Text Box 75"/>
          <p:cNvSpPr txBox="1">
            <a:spLocks noChangeArrowheads="1"/>
          </p:cNvSpPr>
          <p:nvPr/>
        </p:nvSpPr>
        <p:spPr bwMode="auto">
          <a:xfrm>
            <a:off x="2900708" y="2850187"/>
            <a:ext cx="1223412" cy="276999"/>
          </a:xfrm>
          <a:prstGeom prst="rect">
            <a:avLst/>
          </a:prstGeom>
          <a:noFill/>
          <a:ln>
            <a:noFill/>
          </a:ln>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latin typeface="+mn-lt"/>
                <a:ea typeface="Calibri"/>
                <a:cs typeface="Calibri"/>
              </a:rPr>
              <a:t>clear</a:t>
            </a:r>
            <a:r>
              <a:rPr lang="en-US" sz="1800" dirty="0">
                <a:latin typeface="+mn-lt"/>
                <a:ea typeface="Calibri"/>
                <a:cs typeface="Times New Roman"/>
              </a:rPr>
              <a:t>(</a:t>
            </a:r>
            <a:r>
              <a:rPr lang="en-US" sz="1800" i="1" dirty="0">
                <a:latin typeface="+mn-lt"/>
                <a:ea typeface="Calibri"/>
                <a:cs typeface="Times New Roman" charset="0"/>
              </a:rPr>
              <a:t>x</a:t>
            </a:r>
            <a:r>
              <a:rPr lang="en-US" sz="1800" baseline="-25000" dirty="0">
                <a:latin typeface="+mn-lt"/>
                <a:ea typeface="Calibri"/>
                <a:cs typeface="Times New Roman" charset="0"/>
              </a:rPr>
              <a:t>3</a:t>
            </a:r>
            <a:r>
              <a:rPr lang="en-US" sz="1800" dirty="0">
                <a:latin typeface="+mn-lt"/>
                <a:ea typeface="Calibri"/>
                <a:cs typeface="Times New Roman"/>
              </a:rPr>
              <a:t>)=</a:t>
            </a:r>
            <a:r>
              <a:rPr lang="en-US" sz="1800" dirty="0">
                <a:latin typeface="+mn-lt"/>
                <a:ea typeface="Calibri"/>
                <a:cs typeface="Calibri"/>
              </a:rPr>
              <a:t>T</a:t>
            </a:r>
          </a:p>
        </p:txBody>
      </p:sp>
      <p:sp>
        <p:nvSpPr>
          <p:cNvPr id="156" name="Rectangle 97"/>
          <p:cNvSpPr>
            <a:spLocks noChangeArrowheads="1"/>
          </p:cNvSpPr>
          <p:nvPr/>
        </p:nvSpPr>
        <p:spPr bwMode="auto">
          <a:xfrm>
            <a:off x="1793175" y="2859195"/>
            <a:ext cx="1210588" cy="276999"/>
          </a:xfrm>
          <a:prstGeom prst="rect">
            <a:avLst/>
          </a:prstGeom>
          <a:noFill/>
          <a:ln>
            <a:noFill/>
          </a:ln>
        </p:spPr>
        <p:txBody>
          <a:bodyPr wrap="none" lIns="91440" tIns="0" rIns="91440" bIns="0" anchor="ctr">
            <a:spAutoFit/>
          </a:bodyPr>
          <a:lstStyle/>
          <a:p>
            <a:pPr algn="ctr"/>
            <a:r>
              <a:rPr lang="en-US" dirty="0">
                <a:ea typeface="Calibri"/>
                <a:cs typeface="Calibri"/>
              </a:rPr>
              <a:t>clear</a:t>
            </a:r>
            <a:r>
              <a:rPr lang="en-US" dirty="0">
                <a:ea typeface="Calibri"/>
                <a:cs typeface="Times New Roman"/>
              </a:rPr>
              <a:t>(</a:t>
            </a:r>
            <a:r>
              <a:rPr lang="en-US" i="1" dirty="0">
                <a:ea typeface="Calibri"/>
                <a:cs typeface="Times New Roman" charset="0"/>
              </a:rPr>
              <a:t>z</a:t>
            </a:r>
            <a:r>
              <a:rPr lang="en-US" baseline="-25000" dirty="0">
                <a:ea typeface="Calibri"/>
                <a:cs typeface="Times New Roman" charset="0"/>
              </a:rPr>
              <a:t>3</a:t>
            </a:r>
            <a:r>
              <a:rPr lang="en-US" dirty="0">
                <a:ea typeface="Calibri"/>
                <a:cs typeface="Times New Roman"/>
              </a:rPr>
              <a:t>)=</a:t>
            </a:r>
            <a:r>
              <a:rPr lang="en-US" dirty="0">
                <a:ea typeface="Calibri"/>
                <a:cs typeface="Calibri"/>
              </a:rPr>
              <a:t>T</a:t>
            </a:r>
          </a:p>
        </p:txBody>
      </p:sp>
      <p:sp>
        <p:nvSpPr>
          <p:cNvPr id="159" name="Rectangle 97"/>
          <p:cNvSpPr>
            <a:spLocks noChangeArrowheads="1"/>
          </p:cNvSpPr>
          <p:nvPr/>
        </p:nvSpPr>
        <p:spPr bwMode="auto">
          <a:xfrm>
            <a:off x="4018530" y="2850187"/>
            <a:ext cx="1091840" cy="276999"/>
          </a:xfrm>
          <a:prstGeom prst="rect">
            <a:avLst/>
          </a:prstGeom>
          <a:noFill/>
          <a:ln>
            <a:noFill/>
          </a:ln>
        </p:spPr>
        <p:txBody>
          <a:bodyPr wrap="none" lIns="91440" tIns="0" rIns="91440" bIns="0" anchor="ctr">
            <a:spAutoFit/>
          </a:bodyPr>
          <a:lstStyle/>
          <a:p>
            <a:pPr algn="ctr"/>
            <a:r>
              <a:rPr lang="en-US" dirty="0" err="1">
                <a:ea typeface="Calibri"/>
                <a:cs typeface="Calibri"/>
              </a:rPr>
              <a:t>pos</a:t>
            </a:r>
            <a:r>
              <a:rPr lang="en-US" dirty="0">
                <a:ea typeface="Calibri"/>
                <a:cs typeface="Times New Roman"/>
              </a:rPr>
              <a:t>(</a:t>
            </a:r>
            <a:r>
              <a:rPr lang="en-US" i="1" dirty="0">
                <a:ea typeface="Calibri"/>
                <a:cs typeface="Times New Roman" charset="0"/>
              </a:rPr>
              <a:t>x</a:t>
            </a:r>
            <a:r>
              <a:rPr lang="en-US" baseline="-25000" dirty="0">
                <a:ea typeface="Calibri"/>
                <a:cs typeface="Times New Roman" charset="0"/>
              </a:rPr>
              <a:t>3</a:t>
            </a:r>
            <a:r>
              <a:rPr lang="en-US" dirty="0">
                <a:ea typeface="Calibri"/>
                <a:cs typeface="Times New Roman"/>
              </a:rPr>
              <a:t>)=</a:t>
            </a:r>
            <a:r>
              <a:rPr lang="en-US" dirty="0">
                <a:ea typeface="Calibri"/>
                <a:cs typeface="Calibri"/>
              </a:rPr>
              <a:t>a</a:t>
            </a:r>
          </a:p>
        </p:txBody>
      </p:sp>
      <p:sp>
        <p:nvSpPr>
          <p:cNvPr id="183" name="Oval 17"/>
          <p:cNvSpPr>
            <a:spLocks noChangeArrowheads="1"/>
          </p:cNvSpPr>
          <p:nvPr/>
        </p:nvSpPr>
        <p:spPr bwMode="auto">
          <a:xfrm>
            <a:off x="5092555" y="3328449"/>
            <a:ext cx="228600" cy="241300"/>
          </a:xfrm>
          <a:prstGeom prst="ellipse">
            <a:avLst/>
          </a:prstGeom>
          <a:noFill/>
          <a:ln>
            <a:noFill/>
          </a:ln>
        </p:spPr>
        <p:txBody>
          <a:bodyPr wrap="none" lIns="91440" tIns="0" rIns="91440" bIns="0" anchor="ctr"/>
          <a:lstStyle/>
          <a:p>
            <a:pPr algn="ctr"/>
            <a:endParaRPr lang="en-US" dirty="0">
              <a:ea typeface="Calibri"/>
              <a:cs typeface="Calibri"/>
            </a:endParaRPr>
          </a:p>
        </p:txBody>
      </p:sp>
      <p:cxnSp>
        <p:nvCxnSpPr>
          <p:cNvPr id="188" name="AutoShape 89"/>
          <p:cNvCxnSpPr>
            <a:cxnSpLocks noChangeShapeType="1"/>
            <a:stCxn id="22537" idx="2"/>
            <a:endCxn id="190" idx="0"/>
          </p:cNvCxnSpPr>
          <p:nvPr/>
        </p:nvCxnSpPr>
        <p:spPr bwMode="auto">
          <a:xfrm rot="16200000" flipH="1">
            <a:off x="4505591" y="4755212"/>
            <a:ext cx="669139" cy="1272245"/>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 xmlns:a14="http://schemas.microsoft.com/office/drawing/2010/main">
                <a:noFill/>
              </a14:hiddenFill>
            </a:ext>
          </a:extLst>
        </p:spPr>
      </p:cxnSp>
      <p:cxnSp>
        <p:nvCxnSpPr>
          <p:cNvPr id="189" name="AutoShape 91"/>
          <p:cNvCxnSpPr>
            <a:cxnSpLocks noChangeShapeType="1"/>
            <a:endCxn id="191" idx="0"/>
          </p:cNvCxnSpPr>
          <p:nvPr/>
        </p:nvCxnSpPr>
        <p:spPr bwMode="auto">
          <a:xfrm rot="5400000">
            <a:off x="6789389" y="4788782"/>
            <a:ext cx="652252" cy="1188218"/>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 xmlns:a14="http://schemas.microsoft.com/office/drawing/2010/main">
                <a:noFill/>
              </a14:hiddenFill>
            </a:ext>
          </a:extLst>
        </p:spPr>
      </p:cxnSp>
      <p:sp>
        <p:nvSpPr>
          <p:cNvPr id="190" name="Text Box 41"/>
          <p:cNvSpPr txBox="1">
            <a:spLocks noChangeArrowheads="1"/>
          </p:cNvSpPr>
          <p:nvPr/>
        </p:nvSpPr>
        <p:spPr bwMode="auto">
          <a:xfrm>
            <a:off x="4973906" y="5725905"/>
            <a:ext cx="1004752"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err="1">
                <a:latin typeface="+mn-lt"/>
                <a:ea typeface="Calibri"/>
                <a:cs typeface="Calibri"/>
              </a:rPr>
              <a:t>pos</a:t>
            </a:r>
            <a:r>
              <a:rPr lang="en-US" sz="1800" dirty="0">
                <a:latin typeface="+mn-lt"/>
                <a:ea typeface="Calibri"/>
                <a:cs typeface="Calibri"/>
              </a:rPr>
              <a:t>(a)=d</a:t>
            </a:r>
          </a:p>
        </p:txBody>
      </p:sp>
      <p:sp>
        <p:nvSpPr>
          <p:cNvPr id="191" name="Rectangle 103"/>
          <p:cNvSpPr>
            <a:spLocks noChangeArrowheads="1"/>
          </p:cNvSpPr>
          <p:nvPr/>
        </p:nvSpPr>
        <p:spPr bwMode="auto">
          <a:xfrm>
            <a:off x="6013676" y="5709018"/>
            <a:ext cx="1015460"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440" tIns="0" rIns="91440" bIns="0" anchor="ctr">
            <a:spAutoFit/>
          </a:bodyPr>
          <a:lstStyle/>
          <a:p>
            <a:pPr algn="ctr"/>
            <a:r>
              <a:rPr lang="en-US" dirty="0" err="1">
                <a:ea typeface="Calibri"/>
                <a:cs typeface="Calibri"/>
              </a:rPr>
              <a:t>pos</a:t>
            </a:r>
            <a:r>
              <a:rPr lang="en-US" dirty="0">
                <a:ea typeface="Calibri"/>
                <a:cs typeface="Calibri"/>
              </a:rPr>
              <a:t>(b)=c</a:t>
            </a:r>
          </a:p>
        </p:txBody>
      </p:sp>
      <p:cxnSp>
        <p:nvCxnSpPr>
          <p:cNvPr id="279" name="AutoShape 48"/>
          <p:cNvCxnSpPr>
            <a:cxnSpLocks noChangeShapeType="1"/>
          </p:cNvCxnSpPr>
          <p:nvPr/>
        </p:nvCxnSpPr>
        <p:spPr bwMode="auto">
          <a:xfrm rot="16200000" flipH="1">
            <a:off x="4030020" y="4106740"/>
            <a:ext cx="3894938" cy="6350"/>
          </a:xfrm>
          <a:prstGeom prst="curvedConnector3">
            <a:avLst>
              <a:gd name="adj1" fmla="val 50000"/>
            </a:avLst>
          </a:prstGeom>
          <a:noFill/>
          <a:ln w="19050">
            <a:solidFill>
              <a:schemeClr val="tx1"/>
            </a:solidFill>
            <a:round/>
            <a:headEnd/>
            <a:tailEnd type="triangle" w="med" len="med"/>
          </a:ln>
          <a:extLst>
            <a:ext uri="{909E8E84-426E-40dd-AFC4-6F175D3DCCD1}">
              <a14:hiddenFill xmlns="" xmlns:a14="http://schemas.microsoft.com/office/drawing/2010/main">
                <a:noFill/>
              </a14:hiddenFill>
            </a:ext>
          </a:extLst>
        </p:spPr>
      </p:cxnSp>
      <p:cxnSp>
        <p:nvCxnSpPr>
          <p:cNvPr id="141" name="Straight Arrow Connector 140"/>
          <p:cNvCxnSpPr>
            <a:endCxn id="22550" idx="0"/>
          </p:cNvCxnSpPr>
          <p:nvPr/>
        </p:nvCxnSpPr>
        <p:spPr bwMode="auto">
          <a:xfrm flipH="1">
            <a:off x="3656656" y="3569828"/>
            <a:ext cx="339512" cy="785318"/>
          </a:xfrm>
          <a:prstGeom prst="straightConnector1">
            <a:avLst/>
          </a:prstGeom>
          <a:solidFill>
            <a:schemeClr val="accent1"/>
          </a:solidFill>
          <a:ln w="19050" cap="flat" cmpd="sng" algn="ctr">
            <a:solidFill>
              <a:schemeClr val="tx1"/>
            </a:solidFill>
            <a:prstDash val="dash"/>
            <a:round/>
            <a:headEnd type="none" w="med" len="med"/>
            <a:tailEnd type="triangle"/>
          </a:ln>
          <a:effectLst/>
        </p:spPr>
      </p:cxnSp>
      <p:sp>
        <p:nvSpPr>
          <p:cNvPr id="103" name="Oval 17"/>
          <p:cNvSpPr>
            <a:spLocks noChangeArrowheads="1"/>
          </p:cNvSpPr>
          <p:nvPr/>
        </p:nvSpPr>
        <p:spPr bwMode="auto">
          <a:xfrm>
            <a:off x="9205508" y="3994101"/>
            <a:ext cx="228600" cy="241300"/>
          </a:xfrm>
          <a:prstGeom prst="ellipse">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round/>
                <a:headEnd/>
                <a:tailEnd/>
              </a14:hiddenLine>
            </a:ext>
          </a:extLst>
        </p:spPr>
        <p:txBody>
          <a:bodyPr wrap="none" lIns="91440" tIns="0" rIns="91440" bIns="0" anchor="ctr"/>
          <a:lstStyle/>
          <a:p>
            <a:pPr algn="ctr"/>
            <a:endParaRPr lang="en-US" dirty="0">
              <a:ea typeface="Calibri"/>
              <a:cs typeface="Calibri"/>
            </a:endParaRPr>
          </a:p>
        </p:txBody>
      </p:sp>
      <p:cxnSp>
        <p:nvCxnSpPr>
          <p:cNvPr id="105" name="AutoShape 89"/>
          <p:cNvCxnSpPr>
            <a:cxnSpLocks noChangeShapeType="1"/>
            <a:stCxn id="106" idx="5"/>
          </p:cNvCxnSpPr>
          <p:nvPr/>
        </p:nvCxnSpPr>
        <p:spPr bwMode="auto">
          <a:xfrm rot="16200000" flipH="1">
            <a:off x="7575229" y="2603489"/>
            <a:ext cx="917646" cy="2585668"/>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 xmlns:a14="http://schemas.microsoft.com/office/drawing/2010/main">
                <a:noFill/>
              </a14:hiddenFill>
            </a:ext>
          </a:extLst>
        </p:spPr>
      </p:cxnSp>
      <p:sp>
        <p:nvSpPr>
          <p:cNvPr id="106" name="Oval 17"/>
          <p:cNvSpPr>
            <a:spLocks noChangeArrowheads="1"/>
          </p:cNvSpPr>
          <p:nvPr/>
        </p:nvSpPr>
        <p:spPr bwMode="auto">
          <a:xfrm>
            <a:off x="6546096" y="3231538"/>
            <a:ext cx="228600" cy="241300"/>
          </a:xfrm>
          <a:prstGeom prst="ellipse">
            <a:avLst/>
          </a:prstGeom>
          <a:noFill/>
          <a:ln>
            <a:noFill/>
          </a:ln>
        </p:spPr>
        <p:txBody>
          <a:bodyPr wrap="none" lIns="91440" tIns="0" rIns="91440" bIns="0" anchor="ctr"/>
          <a:lstStyle/>
          <a:p>
            <a:pPr algn="ctr"/>
            <a:endParaRPr lang="en-US" dirty="0">
              <a:ea typeface="Calibri"/>
              <a:cs typeface="Calibri"/>
            </a:endParaRPr>
          </a:p>
        </p:txBody>
      </p:sp>
      <p:cxnSp>
        <p:nvCxnSpPr>
          <p:cNvPr id="109" name="AutoShape 89"/>
          <p:cNvCxnSpPr>
            <a:cxnSpLocks noChangeShapeType="1"/>
          </p:cNvCxnSpPr>
          <p:nvPr/>
        </p:nvCxnSpPr>
        <p:spPr bwMode="auto">
          <a:xfrm rot="5400000">
            <a:off x="4833992" y="3660752"/>
            <a:ext cx="1242122" cy="1036463"/>
          </a:xfrm>
          <a:prstGeom prst="curvedConnector2">
            <a:avLst/>
          </a:prstGeom>
          <a:noFill/>
          <a:ln w="19050">
            <a:solidFill>
              <a:schemeClr val="tx1"/>
            </a:solidFill>
            <a:prstDash val="solid"/>
            <a:round/>
            <a:headEnd/>
            <a:tailEnd type="triangle" w="med" len="med"/>
          </a:ln>
          <a:extLst>
            <a:ext uri="{909E8E84-426E-40dd-AFC4-6F175D3DCCD1}">
              <a14:hiddenFill xmlns="" xmlns:a14="http://schemas.microsoft.com/office/drawing/2010/main">
                <a:noFill/>
              </a14:hiddenFill>
            </a:ext>
          </a:extLst>
        </p:spPr>
      </p:cxnSp>
      <p:cxnSp>
        <p:nvCxnSpPr>
          <p:cNvPr id="112" name="AutoShape 89"/>
          <p:cNvCxnSpPr>
            <a:cxnSpLocks noChangeShapeType="1"/>
          </p:cNvCxnSpPr>
          <p:nvPr/>
        </p:nvCxnSpPr>
        <p:spPr bwMode="auto">
          <a:xfrm>
            <a:off x="4936822" y="4872100"/>
            <a:ext cx="1043843" cy="1185285"/>
          </a:xfrm>
          <a:prstGeom prst="curvedConnector2">
            <a:avLst/>
          </a:prstGeom>
          <a:noFill/>
          <a:ln w="19050">
            <a:solidFill>
              <a:schemeClr val="tx1"/>
            </a:solidFill>
            <a:prstDash val="solid"/>
            <a:round/>
            <a:headEnd/>
            <a:tailEnd type="triangle" w="med" len="med"/>
          </a:ln>
          <a:extLst>
            <a:ext uri="{909E8E84-426E-40dd-AFC4-6F175D3DCCD1}">
              <a14:hiddenFill xmlns="" xmlns:a14="http://schemas.microsoft.com/office/drawing/2010/main">
                <a:noFill/>
              </a14:hiddenFill>
            </a:ext>
          </a:extLst>
        </p:spPr>
      </p:cxnSp>
      <p:cxnSp>
        <p:nvCxnSpPr>
          <p:cNvPr id="113" name="AutoShape 89"/>
          <p:cNvCxnSpPr>
            <a:cxnSpLocks noChangeShapeType="1"/>
          </p:cNvCxnSpPr>
          <p:nvPr/>
        </p:nvCxnSpPr>
        <p:spPr bwMode="auto">
          <a:xfrm rot="10800000" flipV="1">
            <a:off x="5980664" y="4872099"/>
            <a:ext cx="1006936" cy="1185285"/>
          </a:xfrm>
          <a:prstGeom prst="curvedConnector2">
            <a:avLst/>
          </a:prstGeom>
          <a:noFill/>
          <a:ln w="19050">
            <a:solidFill>
              <a:schemeClr val="tx1"/>
            </a:solidFill>
            <a:prstDash val="solid"/>
            <a:round/>
            <a:headEnd/>
            <a:tailEnd type="triangle" w="med" len="med"/>
          </a:ln>
          <a:extLst>
            <a:ext uri="{909E8E84-426E-40dd-AFC4-6F175D3DCCD1}">
              <a14:hiddenFill xmlns="" xmlns:a14="http://schemas.microsoft.com/office/drawing/2010/main">
                <a:noFill/>
              </a14:hiddenFill>
            </a:ext>
          </a:extLst>
        </p:spPr>
      </p:cxnSp>
      <p:cxnSp>
        <p:nvCxnSpPr>
          <p:cNvPr id="114" name="Straight Arrow Connector 113"/>
          <p:cNvCxnSpPr>
            <a:endCxn id="22537" idx="0"/>
          </p:cNvCxnSpPr>
          <p:nvPr/>
        </p:nvCxnSpPr>
        <p:spPr bwMode="auto">
          <a:xfrm>
            <a:off x="3996169" y="3569829"/>
            <a:ext cx="207869" cy="1117605"/>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115" name="AutoShape 89"/>
          <p:cNvCxnSpPr>
            <a:cxnSpLocks noChangeShapeType="1"/>
          </p:cNvCxnSpPr>
          <p:nvPr/>
        </p:nvCxnSpPr>
        <p:spPr bwMode="auto">
          <a:xfrm rot="16200000" flipH="1">
            <a:off x="5862774" y="3684350"/>
            <a:ext cx="1242122" cy="1005840"/>
          </a:xfrm>
          <a:prstGeom prst="curvedConnector2">
            <a:avLst/>
          </a:prstGeom>
          <a:noFill/>
          <a:ln w="19050">
            <a:solidFill>
              <a:schemeClr val="tx1"/>
            </a:solidFill>
            <a:prstDash val="solid"/>
            <a:round/>
            <a:headEnd/>
            <a:tailEnd type="triangle" w="med" len="med"/>
          </a:ln>
          <a:extLst>
            <a:ext uri="{909E8E84-426E-40dd-AFC4-6F175D3DCCD1}">
              <a14:hiddenFill xmlns="" xmlns:a14="http://schemas.microsoft.com/office/drawing/2010/main">
                <a:noFill/>
              </a14:hiddenFill>
            </a:ext>
          </a:extLst>
        </p:spPr>
      </p:cxnSp>
      <p:cxnSp>
        <p:nvCxnSpPr>
          <p:cNvPr id="107" name="AutoShape 103"/>
          <p:cNvCxnSpPr>
            <a:cxnSpLocks noChangeShapeType="1"/>
          </p:cNvCxnSpPr>
          <p:nvPr/>
        </p:nvCxnSpPr>
        <p:spPr bwMode="auto">
          <a:xfrm rot="16200000" flipH="1">
            <a:off x="6264560" y="1301437"/>
            <a:ext cx="563485" cy="5100266"/>
          </a:xfrm>
          <a:prstGeom prst="curvedConnector2">
            <a:avLst/>
          </a:prstGeom>
          <a:noFill/>
          <a:ln w="19050">
            <a:solidFill>
              <a:srgbClr val="FFC000"/>
            </a:solidFill>
            <a:prstDash val="sysDot"/>
            <a:round/>
            <a:headEnd/>
            <a:tailEnd type="triangle" w="lg" len="lg"/>
          </a:ln>
          <a:extLst>
            <a:ext uri="{909E8E84-426E-40dd-AFC4-6F175D3DCCD1}">
              <a14:hiddenFill xmlns="" xmlns:a14="http://schemas.microsoft.com/office/drawing/2010/main">
                <a:noFill/>
              </a14:hiddenFill>
            </a:ext>
          </a:extLst>
        </p:spPr>
      </p:cxnSp>
      <p:sp>
        <p:nvSpPr>
          <p:cNvPr id="116" name="Rectangle 6"/>
          <p:cNvSpPr>
            <a:spLocks noChangeArrowheads="1"/>
          </p:cNvSpPr>
          <p:nvPr/>
        </p:nvSpPr>
        <p:spPr bwMode="auto">
          <a:xfrm>
            <a:off x="494690" y="2580093"/>
            <a:ext cx="595923" cy="340155"/>
          </a:xfrm>
          <a:prstGeom prst="rect">
            <a:avLst/>
          </a:prstGeom>
          <a:noFill/>
          <a:ln w="12700">
            <a:solidFill>
              <a:srgbClr val="FFC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dirty="0">
              <a:ea typeface="Calibri"/>
              <a:cs typeface="Calibri"/>
            </a:endParaRPr>
          </a:p>
        </p:txBody>
      </p:sp>
      <p:sp>
        <p:nvSpPr>
          <p:cNvPr id="164" name="Rectangle 83"/>
          <p:cNvSpPr>
            <a:spLocks noChangeArrowheads="1"/>
          </p:cNvSpPr>
          <p:nvPr/>
        </p:nvSpPr>
        <p:spPr bwMode="auto">
          <a:xfrm>
            <a:off x="3288226" y="3200496"/>
            <a:ext cx="1415885" cy="369332"/>
          </a:xfrm>
          <a:prstGeom prst="rect">
            <a:avLst/>
          </a:prstGeom>
          <a:solidFill>
            <a:schemeClr val="accent1"/>
          </a:solidFill>
          <a:ln w="12700">
            <a:solidFill>
              <a:schemeClr val="tx1"/>
            </a:solidFill>
            <a:miter lim="800000"/>
            <a:headEnd/>
            <a:tailEnd/>
          </a:ln>
        </p:spPr>
        <p:txBody>
          <a:bodyPr wrap="none" lIns="91440" tIns="45720" rIns="91440" bIns="45720" anchor="ctr">
            <a:noAutofit/>
          </a:bodyPr>
          <a:lstStyle/>
          <a:p>
            <a:pPr algn="ctr"/>
            <a:r>
              <a:rPr lang="en-US" dirty="0">
                <a:solidFill>
                  <a:schemeClr val="bg1"/>
                </a:solidFill>
                <a:ea typeface="Calibri"/>
                <a:cs typeface="Calibri"/>
              </a:rPr>
              <a:t>move(</a:t>
            </a:r>
            <a:r>
              <a:rPr lang="en-US" i="1" dirty="0">
                <a:solidFill>
                  <a:schemeClr val="bg1"/>
                </a:solidFill>
                <a:ea typeface="Calibri"/>
                <a:cs typeface="Times New Roman" charset="0"/>
              </a:rPr>
              <a:t>x</a:t>
            </a:r>
            <a:r>
              <a:rPr lang="en-US" baseline="-25000" dirty="0">
                <a:solidFill>
                  <a:schemeClr val="bg1"/>
                </a:solidFill>
                <a:ea typeface="Calibri"/>
                <a:cs typeface="Times New Roman" charset="0"/>
              </a:rPr>
              <a:t>3</a:t>
            </a:r>
            <a:r>
              <a:rPr lang="en-US" dirty="0">
                <a:solidFill>
                  <a:schemeClr val="bg1"/>
                </a:solidFill>
                <a:ea typeface="Calibri"/>
                <a:cs typeface="Calibri"/>
              </a:rPr>
              <a:t>,a,</a:t>
            </a:r>
            <a:r>
              <a:rPr lang="en-US" i="1" dirty="0">
                <a:solidFill>
                  <a:schemeClr val="bg1"/>
                </a:solidFill>
                <a:ea typeface="Calibri"/>
                <a:cs typeface="Times New Roman" charset="0"/>
              </a:rPr>
              <a:t>z</a:t>
            </a:r>
            <a:r>
              <a:rPr lang="en-US" baseline="-25000" dirty="0">
                <a:solidFill>
                  <a:schemeClr val="bg1"/>
                </a:solidFill>
                <a:ea typeface="Calibri"/>
                <a:cs typeface="Times New Roman" charset="0"/>
              </a:rPr>
              <a:t>3</a:t>
            </a:r>
            <a:r>
              <a:rPr lang="en-US" dirty="0">
                <a:solidFill>
                  <a:schemeClr val="bg1"/>
                </a:solidFill>
                <a:ea typeface="Calibri"/>
                <a:cs typeface="Calibri"/>
              </a:rPr>
              <a:t>)</a:t>
            </a:r>
          </a:p>
        </p:txBody>
      </p:sp>
      <p:cxnSp>
        <p:nvCxnSpPr>
          <p:cNvPr id="165" name="AutoShape 89"/>
          <p:cNvCxnSpPr>
            <a:cxnSpLocks noChangeShapeType="1"/>
          </p:cNvCxnSpPr>
          <p:nvPr/>
        </p:nvCxnSpPr>
        <p:spPr bwMode="auto">
          <a:xfrm rot="5400000">
            <a:off x="4763140" y="2103416"/>
            <a:ext cx="1152144" cy="1270204"/>
          </a:xfrm>
          <a:prstGeom prst="curvedConnector2">
            <a:avLst/>
          </a:prstGeom>
          <a:noFill/>
          <a:ln w="19050">
            <a:solidFill>
              <a:schemeClr val="tx1"/>
            </a:solidFill>
            <a:prstDash val="solid"/>
            <a:round/>
            <a:headEnd/>
            <a:tailEnd type="triangle" w="med" len="med"/>
          </a:ln>
          <a:extLst>
            <a:ext uri="{909E8E84-426E-40dd-AFC4-6F175D3DCCD1}">
              <a14:hiddenFill xmlns="" xmlns:a14="http://schemas.microsoft.com/office/drawing/2010/main">
                <a:noFill/>
              </a14:hiddenFill>
            </a:ext>
          </a:extLst>
        </p:spPr>
      </p:cxnSp>
      <p:sp>
        <p:nvSpPr>
          <p:cNvPr id="187" name="Text Box 92"/>
          <p:cNvSpPr txBox="1">
            <a:spLocks noChangeArrowheads="1"/>
          </p:cNvSpPr>
          <p:nvPr/>
        </p:nvSpPr>
        <p:spPr bwMode="auto">
          <a:xfrm>
            <a:off x="6986672" y="4687433"/>
            <a:ext cx="1445904"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solidFill>
                  <a:schemeClr val="bg1"/>
                </a:solidFill>
                <a:latin typeface="+mn-lt"/>
                <a:ea typeface="Calibri"/>
                <a:cs typeface="Calibri"/>
              </a:rPr>
              <a:t>move(b,p4,c)</a:t>
            </a:r>
          </a:p>
        </p:txBody>
      </p:sp>
      <p:sp>
        <p:nvSpPr>
          <p:cNvPr id="192" name="Text Box 7"/>
          <p:cNvSpPr txBox="1">
            <a:spLocks noChangeArrowheads="1"/>
          </p:cNvSpPr>
          <p:nvPr/>
        </p:nvSpPr>
        <p:spPr bwMode="auto">
          <a:xfrm>
            <a:off x="6085086" y="2164595"/>
            <a:ext cx="4575847" cy="830997"/>
          </a:xfrm>
          <a:prstGeom prst="rect">
            <a:avLst/>
          </a:prstGeom>
          <a:noFill/>
          <a:ln>
            <a:noFill/>
          </a:ln>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indent="-342900">
              <a:tabLst>
                <a:tab pos="1143000" algn="l"/>
                <a:tab pos="2286000" algn="l"/>
                <a:tab pos="3429000" algn="l"/>
              </a:tabLst>
            </a:pPr>
            <a:r>
              <a:rPr lang="en-US" sz="1800" dirty="0">
                <a:latin typeface="+mn-lt"/>
                <a:ea typeface="Calibri"/>
                <a:cs typeface="Calibri"/>
              </a:rPr>
              <a:t>clear(p1)=T	clear(p2)=T	clear(p3)=F	clear(p4)=F</a:t>
            </a:r>
            <a:endParaRPr lang="en-US" sz="1800" dirty="0">
              <a:latin typeface="+mn-lt"/>
              <a:ea typeface="Calibri"/>
              <a:cs typeface="Times New Roman" charset="0"/>
            </a:endParaRPr>
          </a:p>
          <a:p>
            <a:pPr indent="-342900">
              <a:tabLst>
                <a:tab pos="1143000" algn="l"/>
                <a:tab pos="2286000" algn="l"/>
                <a:tab pos="3429000" algn="l"/>
              </a:tabLst>
            </a:pPr>
            <a:r>
              <a:rPr lang="en-US" sz="1800" dirty="0">
                <a:latin typeface="+mn-lt"/>
                <a:ea typeface="Calibri"/>
                <a:cs typeface="Calibri"/>
              </a:rPr>
              <a:t>  clear(a)=F	 clear(b)=F  	 clear(c)=T	 clear(d)=T</a:t>
            </a:r>
          </a:p>
          <a:p>
            <a:pPr indent="-342900">
              <a:tabLst>
                <a:tab pos="1143000" algn="l"/>
                <a:tab pos="2286000" algn="l"/>
                <a:tab pos="3429000" algn="l"/>
              </a:tabLst>
            </a:pPr>
            <a:r>
              <a:rPr lang="en-US" sz="1800" dirty="0">
                <a:latin typeface="+mn-lt"/>
                <a:ea typeface="Calibri"/>
                <a:cs typeface="Calibri"/>
              </a:rPr>
              <a:t>   </a:t>
            </a:r>
            <a:r>
              <a:rPr lang="en-US" sz="1800" dirty="0" err="1">
                <a:latin typeface="+mn-lt"/>
                <a:ea typeface="Calibri"/>
                <a:cs typeface="Calibri"/>
              </a:rPr>
              <a:t>pos</a:t>
            </a:r>
            <a:r>
              <a:rPr lang="en-US" sz="1800" dirty="0">
                <a:latin typeface="+mn-lt"/>
                <a:ea typeface="Calibri"/>
                <a:cs typeface="Calibri"/>
              </a:rPr>
              <a:t>(a)=p3	 </a:t>
            </a:r>
            <a:r>
              <a:rPr lang="en-US" sz="1800" baseline="-25000" dirty="0">
                <a:latin typeface="+mn-lt"/>
                <a:ea typeface="Calibri"/>
                <a:cs typeface="Calibri"/>
              </a:rPr>
              <a:t> </a:t>
            </a:r>
            <a:r>
              <a:rPr lang="en-US" sz="1800" dirty="0" err="1">
                <a:latin typeface="+mn-lt"/>
                <a:ea typeface="Calibri"/>
                <a:cs typeface="Calibri"/>
              </a:rPr>
              <a:t>pos</a:t>
            </a:r>
            <a:r>
              <a:rPr lang="en-US" sz="1800" dirty="0">
                <a:latin typeface="+mn-lt"/>
                <a:ea typeface="Calibri"/>
                <a:cs typeface="Calibri"/>
              </a:rPr>
              <a:t>(b)=p4	  </a:t>
            </a:r>
            <a:r>
              <a:rPr lang="en-US" sz="1800" dirty="0" err="1">
                <a:latin typeface="+mn-lt"/>
                <a:ea typeface="Calibri"/>
                <a:cs typeface="Calibri"/>
              </a:rPr>
              <a:t>pos</a:t>
            </a:r>
            <a:r>
              <a:rPr lang="en-US" sz="1800" dirty="0">
                <a:latin typeface="+mn-lt"/>
                <a:ea typeface="Calibri"/>
                <a:cs typeface="Calibri"/>
              </a:rPr>
              <a:t>(c)=b	  </a:t>
            </a:r>
            <a:r>
              <a:rPr lang="en-US" sz="1800" dirty="0" err="1">
                <a:latin typeface="+mn-lt"/>
                <a:ea typeface="Calibri"/>
                <a:cs typeface="Calibri"/>
              </a:rPr>
              <a:t>pos</a:t>
            </a:r>
            <a:r>
              <a:rPr lang="en-US" sz="1800" dirty="0">
                <a:latin typeface="+mn-lt"/>
                <a:ea typeface="Calibri"/>
                <a:cs typeface="Calibri"/>
              </a:rPr>
              <a:t>(d)=a</a:t>
            </a:r>
          </a:p>
        </p:txBody>
      </p:sp>
      <p:sp>
        <p:nvSpPr>
          <p:cNvPr id="108" name="Rectangle 6"/>
          <p:cNvSpPr>
            <a:spLocks noChangeArrowheads="1"/>
          </p:cNvSpPr>
          <p:nvPr/>
        </p:nvSpPr>
        <p:spPr bwMode="auto">
          <a:xfrm>
            <a:off x="3288225" y="1487775"/>
            <a:ext cx="609599" cy="340155"/>
          </a:xfrm>
          <a:prstGeom prst="rect">
            <a:avLst/>
          </a:prstGeom>
          <a:noFill/>
          <a:ln w="12700">
            <a:solidFill>
              <a:srgbClr val="FFC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dirty="0">
              <a:ea typeface="Calibri"/>
              <a:cs typeface="Calibri"/>
            </a:endParaRPr>
          </a:p>
        </p:txBody>
      </p:sp>
      <p:sp>
        <p:nvSpPr>
          <p:cNvPr id="110" name="TextBox 109">
            <a:extLst>
              <a:ext uri="{FF2B5EF4-FFF2-40B4-BE49-F238E27FC236}">
                <a16:creationId xmlns:a16="http://schemas.microsoft.com/office/drawing/2014/main" id="{403386D6-6E75-1A48-98A1-B9E29376F29A}"/>
              </a:ext>
            </a:extLst>
          </p:cNvPr>
          <p:cNvSpPr txBox="1"/>
          <p:nvPr/>
        </p:nvSpPr>
        <p:spPr>
          <a:xfrm>
            <a:off x="3288225" y="3558862"/>
            <a:ext cx="288862" cy="338554"/>
          </a:xfrm>
          <a:prstGeom prst="rect">
            <a:avLst/>
          </a:prstGeom>
          <a:noFill/>
        </p:spPr>
        <p:txBody>
          <a:bodyPr wrap="none" rtlCol="0">
            <a:spAutoFit/>
          </a:bodyPr>
          <a:lstStyle/>
          <a:p>
            <a:r>
              <a:rPr lang="en-US" sz="1600" i="1" dirty="0">
                <a:solidFill>
                  <a:srgbClr val="FFC000"/>
                </a:solidFill>
              </a:rPr>
              <a:t>1</a:t>
            </a:r>
          </a:p>
        </p:txBody>
      </p:sp>
      <p:sp>
        <p:nvSpPr>
          <p:cNvPr id="111" name="TextBox 110">
            <a:extLst>
              <a:ext uri="{FF2B5EF4-FFF2-40B4-BE49-F238E27FC236}">
                <a16:creationId xmlns:a16="http://schemas.microsoft.com/office/drawing/2014/main" id="{A8FCEDC1-5E24-B84F-9663-775542190FBE}"/>
              </a:ext>
            </a:extLst>
          </p:cNvPr>
          <p:cNvSpPr txBox="1"/>
          <p:nvPr/>
        </p:nvSpPr>
        <p:spPr>
          <a:xfrm>
            <a:off x="5352054" y="3655547"/>
            <a:ext cx="288862" cy="338554"/>
          </a:xfrm>
          <a:prstGeom prst="rect">
            <a:avLst/>
          </a:prstGeom>
          <a:noFill/>
        </p:spPr>
        <p:txBody>
          <a:bodyPr wrap="none" rtlCol="0">
            <a:spAutoFit/>
          </a:bodyPr>
          <a:lstStyle/>
          <a:p>
            <a:r>
              <a:rPr lang="en-US" sz="1600" i="1" dirty="0">
                <a:solidFill>
                  <a:srgbClr val="FFC000"/>
                </a:solidFill>
              </a:rPr>
              <a:t>2</a:t>
            </a:r>
          </a:p>
        </p:txBody>
      </p:sp>
      <p:grpSp>
        <p:nvGrpSpPr>
          <p:cNvPr id="163" name="Group 162">
            <a:extLst>
              <a:ext uri="{FF2B5EF4-FFF2-40B4-BE49-F238E27FC236}">
                <a16:creationId xmlns:a16="http://schemas.microsoft.com/office/drawing/2014/main" id="{BE0C710F-3A19-D345-AE2B-0CFB962BC4BC}"/>
              </a:ext>
            </a:extLst>
          </p:cNvPr>
          <p:cNvGrpSpPr/>
          <p:nvPr/>
        </p:nvGrpSpPr>
        <p:grpSpPr>
          <a:xfrm>
            <a:off x="7649133" y="188058"/>
            <a:ext cx="2688818" cy="1950735"/>
            <a:chOff x="6181533" y="221558"/>
            <a:chExt cx="2688818" cy="1950735"/>
          </a:xfrm>
        </p:grpSpPr>
        <p:sp>
          <p:nvSpPr>
            <p:cNvPr id="167" name="Line 853">
              <a:extLst>
                <a:ext uri="{FF2B5EF4-FFF2-40B4-BE49-F238E27FC236}">
                  <a16:creationId xmlns:a16="http://schemas.microsoft.com/office/drawing/2014/main" id="{DB754279-3460-AD43-8873-E93CD5A2BE05}"/>
                </a:ext>
              </a:extLst>
            </p:cNvPr>
            <p:cNvSpPr>
              <a:spLocks noChangeShapeType="1"/>
            </p:cNvSpPr>
            <p:nvPr/>
          </p:nvSpPr>
          <p:spPr bwMode="auto">
            <a:xfrm flipV="1">
              <a:off x="6181533" y="2166235"/>
              <a:ext cx="1984248" cy="6058"/>
            </a:xfrm>
            <a:prstGeom prst="line">
              <a:avLst/>
            </a:prstGeom>
            <a:noFill/>
            <a:ln w="9525">
              <a:solidFill>
                <a:schemeClr val="tx1"/>
              </a:solidFill>
              <a:round/>
              <a:headEnd/>
              <a:tailEnd/>
            </a:ln>
            <a:scene3d>
              <a:camera prst="legacyObliqueTopRight">
                <a:rot lat="300000" lon="0" rev="0"/>
              </a:camera>
              <a:lightRig rig="legacyFlat3" dir="l"/>
            </a:scene3d>
            <a:sp3d extrusionH="2667000" prstMaterial="legacyPlastic">
              <a:bevelT w="13500" h="13500" prst="angle"/>
              <a:bevelB w="13500" h="13500" prst="angle"/>
              <a:extrusionClr>
                <a:srgbClr val="EBE6DB"/>
              </a:extrusionClr>
            </a:sp3d>
            <a:extLst>
              <a:ext uri="{909E8E84-426E-40dd-AFC4-6F175D3DCCD1}">
                <a14:hiddenFill xmlns="" xmlns:a14="http://schemas.microsoft.com/office/drawing/2010/main">
                  <a:noFill/>
                </a14:hiddenFill>
              </a:ext>
            </a:extLst>
          </p:spPr>
          <p:txBody>
            <a:bodyPr wrap="none" anchor="ctr">
              <a:flatTx/>
            </a:bodyPr>
            <a:lstStyle/>
            <a:p>
              <a:endParaRPr lang="en-US" dirty="0">
                <a:ea typeface="Calibri"/>
                <a:cs typeface="Calibri"/>
              </a:endParaRPr>
            </a:p>
          </p:txBody>
        </p:sp>
        <p:sp>
          <p:nvSpPr>
            <p:cNvPr id="168" name="Freeform 830">
              <a:extLst>
                <a:ext uri="{FF2B5EF4-FFF2-40B4-BE49-F238E27FC236}">
                  <a16:creationId xmlns:a16="http://schemas.microsoft.com/office/drawing/2014/main" id="{88C679C6-D887-FC4E-A917-BF3A4599B29B}"/>
                </a:ext>
              </a:extLst>
            </p:cNvPr>
            <p:cNvSpPr>
              <a:spLocks noChangeAspect="1"/>
            </p:cNvSpPr>
            <p:nvPr/>
          </p:nvSpPr>
          <p:spPr bwMode="auto">
            <a:xfrm>
              <a:off x="7054100" y="1099597"/>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ea typeface="Calibri"/>
                  <a:cs typeface="Calibri"/>
                </a:rPr>
              </a:br>
              <a:br>
                <a:rPr lang="en-US" baseline="30000" dirty="0">
                  <a:ea typeface="Calibri"/>
                  <a:cs typeface="Calibri"/>
                </a:rPr>
              </a:br>
              <a:r>
                <a:rPr lang="en-US" dirty="0">
                  <a:ea typeface="Calibri"/>
                  <a:cs typeface="Calibri"/>
                </a:rPr>
                <a:t>  p3</a:t>
              </a:r>
            </a:p>
          </p:txBody>
        </p:sp>
        <p:sp>
          <p:nvSpPr>
            <p:cNvPr id="169" name="Freeform 830">
              <a:extLst>
                <a:ext uri="{FF2B5EF4-FFF2-40B4-BE49-F238E27FC236}">
                  <a16:creationId xmlns:a16="http://schemas.microsoft.com/office/drawing/2014/main" id="{51613DDB-16B7-3941-AD94-827F16B32873}"/>
                </a:ext>
              </a:extLst>
            </p:cNvPr>
            <p:cNvSpPr>
              <a:spLocks noChangeAspect="1"/>
            </p:cNvSpPr>
            <p:nvPr/>
          </p:nvSpPr>
          <p:spPr bwMode="auto">
            <a:xfrm>
              <a:off x="6649449" y="1674638"/>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ea typeface="Calibri"/>
                  <a:cs typeface="Calibri"/>
                </a:rPr>
              </a:br>
              <a:br>
                <a:rPr lang="en-US" baseline="30000" dirty="0">
                  <a:ea typeface="Calibri"/>
                  <a:cs typeface="Calibri"/>
                </a:rPr>
              </a:br>
              <a:r>
                <a:rPr lang="en-US" dirty="0">
                  <a:ea typeface="Calibri"/>
                  <a:cs typeface="Calibri"/>
                </a:rPr>
                <a:t>  p1</a:t>
              </a:r>
            </a:p>
          </p:txBody>
        </p:sp>
        <p:sp>
          <p:nvSpPr>
            <p:cNvPr id="170" name="Freeform 830">
              <a:extLst>
                <a:ext uri="{FF2B5EF4-FFF2-40B4-BE49-F238E27FC236}">
                  <a16:creationId xmlns:a16="http://schemas.microsoft.com/office/drawing/2014/main" id="{1ADCEDA2-08A8-AD48-9A60-33F41AED1333}"/>
                </a:ext>
              </a:extLst>
            </p:cNvPr>
            <p:cNvSpPr>
              <a:spLocks noChangeAspect="1"/>
            </p:cNvSpPr>
            <p:nvPr/>
          </p:nvSpPr>
          <p:spPr bwMode="auto">
            <a:xfrm>
              <a:off x="7595015" y="1674638"/>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ea typeface="Calibri"/>
                  <a:cs typeface="Calibri"/>
                </a:rPr>
              </a:br>
              <a:br>
                <a:rPr lang="en-US" baseline="30000" dirty="0">
                  <a:ea typeface="Calibri"/>
                  <a:cs typeface="Calibri"/>
                </a:rPr>
              </a:br>
              <a:r>
                <a:rPr lang="en-US" dirty="0">
                  <a:ea typeface="Calibri"/>
                  <a:cs typeface="Calibri"/>
                </a:rPr>
                <a:t>  p2</a:t>
              </a:r>
            </a:p>
          </p:txBody>
        </p:sp>
        <p:grpSp>
          <p:nvGrpSpPr>
            <p:cNvPr id="171" name="Group 872">
              <a:extLst>
                <a:ext uri="{FF2B5EF4-FFF2-40B4-BE49-F238E27FC236}">
                  <a16:creationId xmlns:a16="http://schemas.microsoft.com/office/drawing/2014/main" id="{0B5D8482-3EB1-EF4D-8EF1-A35A4C64043F}"/>
                </a:ext>
              </a:extLst>
            </p:cNvPr>
            <p:cNvGrpSpPr>
              <a:grpSpLocks noChangeAspect="1"/>
            </p:cNvGrpSpPr>
            <p:nvPr/>
          </p:nvGrpSpPr>
          <p:grpSpPr bwMode="auto">
            <a:xfrm>
              <a:off x="7141600" y="854344"/>
              <a:ext cx="651502" cy="416243"/>
              <a:chOff x="331" y="406"/>
              <a:chExt cx="288" cy="144"/>
            </a:xfrm>
          </p:grpSpPr>
          <p:sp>
            <p:nvSpPr>
              <p:cNvPr id="230" name="Rectangle 873">
                <a:extLst>
                  <a:ext uri="{FF2B5EF4-FFF2-40B4-BE49-F238E27FC236}">
                    <a16:creationId xmlns:a16="http://schemas.microsoft.com/office/drawing/2014/main" id="{A1FAF792-C113-AF40-8F0D-0B49DCE131D0}"/>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ea typeface="Calibri"/>
                    <a:cs typeface="Calibri"/>
                  </a:rPr>
                  <a:t>a</a:t>
                </a:r>
              </a:p>
            </p:txBody>
          </p:sp>
          <p:sp>
            <p:nvSpPr>
              <p:cNvPr id="231" name="Freeform 874">
                <a:extLst>
                  <a:ext uri="{FF2B5EF4-FFF2-40B4-BE49-F238E27FC236}">
                    <a16:creationId xmlns:a16="http://schemas.microsoft.com/office/drawing/2014/main" id="{0B1AD707-A057-0448-8505-41340B31A615}"/>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32" name="Freeform 875">
                <a:extLst>
                  <a:ext uri="{FF2B5EF4-FFF2-40B4-BE49-F238E27FC236}">
                    <a16:creationId xmlns:a16="http://schemas.microsoft.com/office/drawing/2014/main" id="{D11D779C-9EA1-C04D-9545-85678E9CD7B5}"/>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33" name="Rectangle 876">
                <a:extLst>
                  <a:ext uri="{FF2B5EF4-FFF2-40B4-BE49-F238E27FC236}">
                    <a16:creationId xmlns:a16="http://schemas.microsoft.com/office/drawing/2014/main" id="{857C7017-CFB1-6F4F-9DF9-3EA7EFB34119}"/>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ea typeface="Calibri"/>
                  <a:cs typeface="Calibri"/>
                </a:endParaRPr>
              </a:p>
            </p:txBody>
          </p:sp>
        </p:grpSp>
        <p:grpSp>
          <p:nvGrpSpPr>
            <p:cNvPr id="172" name="Group 872">
              <a:extLst>
                <a:ext uri="{FF2B5EF4-FFF2-40B4-BE49-F238E27FC236}">
                  <a16:creationId xmlns:a16="http://schemas.microsoft.com/office/drawing/2014/main" id="{3C1AE1DD-4912-304C-9AEC-159292E28FAA}"/>
                </a:ext>
              </a:extLst>
            </p:cNvPr>
            <p:cNvGrpSpPr>
              <a:grpSpLocks noChangeAspect="1"/>
            </p:cNvGrpSpPr>
            <p:nvPr/>
          </p:nvGrpSpPr>
          <p:grpSpPr bwMode="auto">
            <a:xfrm>
              <a:off x="7137848" y="579909"/>
              <a:ext cx="651502" cy="416243"/>
              <a:chOff x="331" y="406"/>
              <a:chExt cx="288" cy="144"/>
            </a:xfrm>
          </p:grpSpPr>
          <p:sp>
            <p:nvSpPr>
              <p:cNvPr id="226" name="Rectangle 873">
                <a:extLst>
                  <a:ext uri="{FF2B5EF4-FFF2-40B4-BE49-F238E27FC236}">
                    <a16:creationId xmlns:a16="http://schemas.microsoft.com/office/drawing/2014/main" id="{3D9F2F5A-87A1-EC49-A4EA-B3220586484D}"/>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ea typeface="Calibri"/>
                    <a:cs typeface="Calibri"/>
                  </a:rPr>
                  <a:t>d</a:t>
                </a:r>
              </a:p>
            </p:txBody>
          </p:sp>
          <p:sp>
            <p:nvSpPr>
              <p:cNvPr id="227" name="Freeform 874">
                <a:extLst>
                  <a:ext uri="{FF2B5EF4-FFF2-40B4-BE49-F238E27FC236}">
                    <a16:creationId xmlns:a16="http://schemas.microsoft.com/office/drawing/2014/main" id="{EEF67501-B41E-3342-8BF7-D1A814A1A7BC}"/>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28" name="Freeform 875">
                <a:extLst>
                  <a:ext uri="{FF2B5EF4-FFF2-40B4-BE49-F238E27FC236}">
                    <a16:creationId xmlns:a16="http://schemas.microsoft.com/office/drawing/2014/main" id="{9806A128-4023-3848-8239-3000108F11F8}"/>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29" name="Rectangle 876">
                <a:extLst>
                  <a:ext uri="{FF2B5EF4-FFF2-40B4-BE49-F238E27FC236}">
                    <a16:creationId xmlns:a16="http://schemas.microsoft.com/office/drawing/2014/main" id="{EFB98A0A-B065-9348-A539-BF52E97B2AF9}"/>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ea typeface="Calibri"/>
                  <a:cs typeface="Calibri"/>
                </a:endParaRPr>
              </a:p>
            </p:txBody>
          </p:sp>
        </p:grpSp>
        <p:sp>
          <p:nvSpPr>
            <p:cNvPr id="173" name="Freeform 830">
              <a:extLst>
                <a:ext uri="{FF2B5EF4-FFF2-40B4-BE49-F238E27FC236}">
                  <a16:creationId xmlns:a16="http://schemas.microsoft.com/office/drawing/2014/main" id="{ECEA1041-D387-8C47-B65B-BDB6A7607EBA}"/>
                </a:ext>
              </a:extLst>
            </p:cNvPr>
            <p:cNvSpPr>
              <a:spLocks noChangeAspect="1"/>
            </p:cNvSpPr>
            <p:nvPr/>
          </p:nvSpPr>
          <p:spPr bwMode="auto">
            <a:xfrm>
              <a:off x="8045349" y="1098168"/>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ea typeface="Calibri"/>
                  <a:cs typeface="Calibri"/>
                </a:rPr>
              </a:br>
              <a:br>
                <a:rPr lang="en-US" baseline="30000" dirty="0">
                  <a:ea typeface="Calibri"/>
                  <a:cs typeface="Calibri"/>
                </a:rPr>
              </a:br>
              <a:r>
                <a:rPr lang="en-US" dirty="0">
                  <a:ea typeface="Calibri"/>
                  <a:cs typeface="Calibri"/>
                </a:rPr>
                <a:t>  p4</a:t>
              </a:r>
            </a:p>
          </p:txBody>
        </p:sp>
        <p:grpSp>
          <p:nvGrpSpPr>
            <p:cNvPr id="174" name="Group 872">
              <a:extLst>
                <a:ext uri="{FF2B5EF4-FFF2-40B4-BE49-F238E27FC236}">
                  <a16:creationId xmlns:a16="http://schemas.microsoft.com/office/drawing/2014/main" id="{9D3C7034-13D6-AE45-BB90-65FF2E470E62}"/>
                </a:ext>
              </a:extLst>
            </p:cNvPr>
            <p:cNvGrpSpPr>
              <a:grpSpLocks noChangeAspect="1"/>
            </p:cNvGrpSpPr>
            <p:nvPr/>
          </p:nvGrpSpPr>
          <p:grpSpPr bwMode="auto">
            <a:xfrm>
              <a:off x="8119863" y="872355"/>
              <a:ext cx="651502" cy="416243"/>
              <a:chOff x="331" y="406"/>
              <a:chExt cx="288" cy="144"/>
            </a:xfrm>
          </p:grpSpPr>
          <p:sp>
            <p:nvSpPr>
              <p:cNvPr id="222" name="Rectangle 873">
                <a:extLst>
                  <a:ext uri="{FF2B5EF4-FFF2-40B4-BE49-F238E27FC236}">
                    <a16:creationId xmlns:a16="http://schemas.microsoft.com/office/drawing/2014/main" id="{C88556B1-0C29-B544-8125-24826C951485}"/>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ea typeface="Calibri"/>
                    <a:cs typeface="Calibri"/>
                  </a:rPr>
                  <a:t>b</a:t>
                </a:r>
              </a:p>
            </p:txBody>
          </p:sp>
          <p:sp>
            <p:nvSpPr>
              <p:cNvPr id="223" name="Freeform 874">
                <a:extLst>
                  <a:ext uri="{FF2B5EF4-FFF2-40B4-BE49-F238E27FC236}">
                    <a16:creationId xmlns:a16="http://schemas.microsoft.com/office/drawing/2014/main" id="{B8D00FE3-7953-0D46-A70F-7E0674DC60BD}"/>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24" name="Freeform 875">
                <a:extLst>
                  <a:ext uri="{FF2B5EF4-FFF2-40B4-BE49-F238E27FC236}">
                    <a16:creationId xmlns:a16="http://schemas.microsoft.com/office/drawing/2014/main" id="{EF018068-7581-194C-B0B6-BEDD47737C58}"/>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25" name="Rectangle 876">
                <a:extLst>
                  <a:ext uri="{FF2B5EF4-FFF2-40B4-BE49-F238E27FC236}">
                    <a16:creationId xmlns:a16="http://schemas.microsoft.com/office/drawing/2014/main" id="{DBF0CB82-890C-E743-A757-3776469A16FD}"/>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ea typeface="Calibri"/>
                  <a:cs typeface="Calibri"/>
                </a:endParaRPr>
              </a:p>
            </p:txBody>
          </p:sp>
        </p:grpSp>
        <p:grpSp>
          <p:nvGrpSpPr>
            <p:cNvPr id="175" name="Group 872">
              <a:extLst>
                <a:ext uri="{FF2B5EF4-FFF2-40B4-BE49-F238E27FC236}">
                  <a16:creationId xmlns:a16="http://schemas.microsoft.com/office/drawing/2014/main" id="{61EDFC5A-188E-2440-9803-AC4889C4B660}"/>
                </a:ext>
              </a:extLst>
            </p:cNvPr>
            <p:cNvGrpSpPr>
              <a:grpSpLocks noChangeAspect="1"/>
            </p:cNvGrpSpPr>
            <p:nvPr/>
          </p:nvGrpSpPr>
          <p:grpSpPr bwMode="auto">
            <a:xfrm>
              <a:off x="8116832" y="598923"/>
              <a:ext cx="651502" cy="416243"/>
              <a:chOff x="331" y="406"/>
              <a:chExt cx="288" cy="144"/>
            </a:xfrm>
          </p:grpSpPr>
          <p:sp>
            <p:nvSpPr>
              <p:cNvPr id="218" name="Rectangle 873">
                <a:extLst>
                  <a:ext uri="{FF2B5EF4-FFF2-40B4-BE49-F238E27FC236}">
                    <a16:creationId xmlns:a16="http://schemas.microsoft.com/office/drawing/2014/main" id="{A9BA8115-E727-B541-A798-6D952FCAFDAA}"/>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ea typeface="Calibri"/>
                    <a:cs typeface="Calibri"/>
                  </a:rPr>
                  <a:t>c</a:t>
                </a:r>
              </a:p>
            </p:txBody>
          </p:sp>
          <p:sp>
            <p:nvSpPr>
              <p:cNvPr id="219" name="Freeform 874">
                <a:extLst>
                  <a:ext uri="{FF2B5EF4-FFF2-40B4-BE49-F238E27FC236}">
                    <a16:creationId xmlns:a16="http://schemas.microsoft.com/office/drawing/2014/main" id="{748958F4-59F2-2B44-988E-1C2E6C690858}"/>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20" name="Freeform 875">
                <a:extLst>
                  <a:ext uri="{FF2B5EF4-FFF2-40B4-BE49-F238E27FC236}">
                    <a16:creationId xmlns:a16="http://schemas.microsoft.com/office/drawing/2014/main" id="{C259431D-9109-D147-92F4-17ED556B5B16}"/>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21" name="Rectangle 876">
                <a:extLst>
                  <a:ext uri="{FF2B5EF4-FFF2-40B4-BE49-F238E27FC236}">
                    <a16:creationId xmlns:a16="http://schemas.microsoft.com/office/drawing/2014/main" id="{C3383547-6B61-884C-A0CD-65B00E7770A6}"/>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ea typeface="Calibri"/>
                  <a:cs typeface="Calibri"/>
                </a:endParaRPr>
              </a:p>
            </p:txBody>
          </p:sp>
        </p:grpSp>
        <p:grpSp>
          <p:nvGrpSpPr>
            <p:cNvPr id="176" name="Group 175">
              <a:extLst>
                <a:ext uri="{FF2B5EF4-FFF2-40B4-BE49-F238E27FC236}">
                  <a16:creationId xmlns:a16="http://schemas.microsoft.com/office/drawing/2014/main" id="{A99FC761-3B2D-594E-986B-1A12D6DA4D63}"/>
                </a:ext>
              </a:extLst>
            </p:cNvPr>
            <p:cNvGrpSpPr/>
            <p:nvPr/>
          </p:nvGrpSpPr>
          <p:grpSpPr>
            <a:xfrm>
              <a:off x="7127889" y="221558"/>
              <a:ext cx="1219200" cy="1278997"/>
              <a:chOff x="3017318" y="1024881"/>
              <a:chExt cx="1219200" cy="1278997"/>
            </a:xfrm>
          </p:grpSpPr>
          <p:grpSp>
            <p:nvGrpSpPr>
              <p:cNvPr id="177" name="Group 176">
                <a:extLst>
                  <a:ext uri="{FF2B5EF4-FFF2-40B4-BE49-F238E27FC236}">
                    <a16:creationId xmlns:a16="http://schemas.microsoft.com/office/drawing/2014/main" id="{23BBBABA-A91B-324F-A278-134C884CE224}"/>
                  </a:ext>
                </a:extLst>
              </p:cNvPr>
              <p:cNvGrpSpPr/>
              <p:nvPr/>
            </p:nvGrpSpPr>
            <p:grpSpPr>
              <a:xfrm>
                <a:off x="3636432" y="1147233"/>
                <a:ext cx="88096" cy="1156645"/>
                <a:chOff x="3636432" y="1147233"/>
                <a:chExt cx="88096" cy="1156645"/>
              </a:xfrm>
            </p:grpSpPr>
            <p:sp>
              <p:nvSpPr>
                <p:cNvPr id="193" name="Oval 878">
                  <a:extLst>
                    <a:ext uri="{FF2B5EF4-FFF2-40B4-BE49-F238E27FC236}">
                      <a16:creationId xmlns:a16="http://schemas.microsoft.com/office/drawing/2014/main" id="{94C266FE-E5A9-6C40-A2B0-B8465F053594}"/>
                    </a:ext>
                  </a:extLst>
                </p:cNvPr>
                <p:cNvSpPr>
                  <a:spLocks noChangeAspect="1" noChangeArrowheads="1"/>
                </p:cNvSpPr>
                <p:nvPr/>
              </p:nvSpPr>
              <p:spPr bwMode="auto">
                <a:xfrm>
                  <a:off x="3639810" y="2256032"/>
                  <a:ext cx="84718" cy="47846"/>
                </a:xfrm>
                <a:prstGeom prst="ellipse">
                  <a:avLst/>
                </a:prstGeom>
                <a:solidFill>
                  <a:srgbClr val="99DDFF"/>
                </a:solidFill>
                <a:ln w="9525">
                  <a:solidFill>
                    <a:schemeClr val="tx1"/>
                  </a:solidFill>
                  <a:round/>
                  <a:headEnd/>
                  <a:tailEnd/>
                </a:ln>
              </p:spPr>
              <p:txBody>
                <a:bodyPr wrap="none" anchor="ctr"/>
                <a:lstStyle/>
                <a:p>
                  <a:endParaRPr lang="en-US" sz="1400" dirty="0">
                    <a:ea typeface="Calibri"/>
                    <a:cs typeface="Calibri"/>
                  </a:endParaRPr>
                </a:p>
              </p:txBody>
            </p:sp>
            <p:sp>
              <p:nvSpPr>
                <p:cNvPr id="215" name="Rectangle 880">
                  <a:extLst>
                    <a:ext uri="{FF2B5EF4-FFF2-40B4-BE49-F238E27FC236}">
                      <a16:creationId xmlns:a16="http://schemas.microsoft.com/office/drawing/2014/main" id="{2B5B1B72-75B5-2D40-918C-05E759E13502}"/>
                    </a:ext>
                  </a:extLst>
                </p:cNvPr>
                <p:cNvSpPr>
                  <a:spLocks noChangeArrowheads="1"/>
                </p:cNvSpPr>
                <p:nvPr/>
              </p:nvSpPr>
              <p:spPr bwMode="auto">
                <a:xfrm>
                  <a:off x="3636432" y="1147233"/>
                  <a:ext cx="88094" cy="1135842"/>
                </a:xfrm>
                <a:prstGeom prst="rect">
                  <a:avLst/>
                </a:prstGeom>
                <a:solidFill>
                  <a:srgbClr val="99DDFF"/>
                </a:solidFill>
                <a:ln w="9525">
                  <a:solidFill>
                    <a:srgbClr val="9CDDFE"/>
                  </a:solidFill>
                  <a:miter lim="800000"/>
                  <a:headEnd/>
                  <a:tailEnd/>
                </a:ln>
              </p:spPr>
              <p:txBody>
                <a:bodyPr wrap="none" anchor="ctr"/>
                <a:lstStyle/>
                <a:p>
                  <a:endParaRPr lang="en-US" sz="1400" dirty="0">
                    <a:ea typeface="Calibri"/>
                    <a:cs typeface="Calibri"/>
                  </a:endParaRPr>
                </a:p>
              </p:txBody>
            </p:sp>
            <p:sp>
              <p:nvSpPr>
                <p:cNvPr id="216" name="Line 881">
                  <a:extLst>
                    <a:ext uri="{FF2B5EF4-FFF2-40B4-BE49-F238E27FC236}">
                      <a16:creationId xmlns:a16="http://schemas.microsoft.com/office/drawing/2014/main" id="{C5C95DFC-A924-4E47-95FA-A0EF36298F3A}"/>
                    </a:ext>
                  </a:extLst>
                </p:cNvPr>
                <p:cNvSpPr>
                  <a:spLocks noChangeShapeType="1"/>
                </p:cNvSpPr>
                <p:nvPr/>
              </p:nvSpPr>
              <p:spPr bwMode="auto">
                <a:xfrm flipH="1" flipV="1">
                  <a:off x="3636432" y="1147233"/>
                  <a:ext cx="0" cy="113584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dirty="0">
                    <a:ea typeface="Calibri"/>
                    <a:cs typeface="Calibri"/>
                  </a:endParaRPr>
                </a:p>
              </p:txBody>
            </p:sp>
            <p:sp>
              <p:nvSpPr>
                <p:cNvPr id="217" name="Line 882">
                  <a:extLst>
                    <a:ext uri="{FF2B5EF4-FFF2-40B4-BE49-F238E27FC236}">
                      <a16:creationId xmlns:a16="http://schemas.microsoft.com/office/drawing/2014/main" id="{458E2143-A90C-EC4E-9296-85AFB08330E4}"/>
                    </a:ext>
                  </a:extLst>
                </p:cNvPr>
                <p:cNvSpPr>
                  <a:spLocks noChangeShapeType="1"/>
                </p:cNvSpPr>
                <p:nvPr/>
              </p:nvSpPr>
              <p:spPr bwMode="auto">
                <a:xfrm flipV="1">
                  <a:off x="3724527" y="1147233"/>
                  <a:ext cx="0" cy="113584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dirty="0">
                    <a:ea typeface="Calibri"/>
                    <a:cs typeface="Calibri"/>
                  </a:endParaRPr>
                </a:p>
              </p:txBody>
            </p:sp>
          </p:grpSp>
          <p:grpSp>
            <p:nvGrpSpPr>
              <p:cNvPr id="178" name="Group 883">
                <a:extLst>
                  <a:ext uri="{FF2B5EF4-FFF2-40B4-BE49-F238E27FC236}">
                    <a16:creationId xmlns:a16="http://schemas.microsoft.com/office/drawing/2014/main" id="{E7C9F2C0-F21C-1C44-A3E9-A7A1501D45F3}"/>
                  </a:ext>
                </a:extLst>
              </p:cNvPr>
              <p:cNvGrpSpPr>
                <a:grpSpLocks/>
              </p:cNvGrpSpPr>
              <p:nvPr/>
            </p:nvGrpSpPr>
            <p:grpSpPr bwMode="auto">
              <a:xfrm>
                <a:off x="3061519" y="1101851"/>
                <a:ext cx="42359" cy="293319"/>
                <a:chOff x="960" y="251"/>
                <a:chExt cx="23" cy="141"/>
              </a:xfrm>
            </p:grpSpPr>
            <p:sp>
              <p:nvSpPr>
                <p:cNvPr id="185" name="Line 884">
                  <a:extLst>
                    <a:ext uri="{FF2B5EF4-FFF2-40B4-BE49-F238E27FC236}">
                      <a16:creationId xmlns:a16="http://schemas.microsoft.com/office/drawing/2014/main" id="{23A1110A-008E-3A42-9DC0-21933F385637}"/>
                    </a:ext>
                  </a:extLst>
                </p:cNvPr>
                <p:cNvSpPr>
                  <a:spLocks noChangeShapeType="1"/>
                </p:cNvSpPr>
                <p:nvPr/>
              </p:nvSpPr>
              <p:spPr bwMode="auto">
                <a:xfrm flipH="1">
                  <a:off x="971" y="251"/>
                  <a:ext cx="0" cy="96"/>
                </a:xfrm>
                <a:prstGeom prst="line">
                  <a:avLst/>
                </a:prstGeom>
                <a:noFill/>
                <a:ln w="9525">
                  <a:solidFill>
                    <a:schemeClr val="tx1"/>
                  </a:solidFill>
                  <a:round/>
                  <a:headEnd type="none" w="sm" len="sm"/>
                  <a:tailEnd type="none" w="med" len="sm"/>
                </a:ln>
                <a:extLst>
                  <a:ext uri="{909E8E84-426E-40dd-AFC4-6F175D3DCCD1}">
                    <a14:hiddenFill xmlns="" xmlns:a14="http://schemas.microsoft.com/office/drawing/2010/main">
                      <a:noFill/>
                    </a14:hiddenFill>
                  </a:ext>
                </a:extLst>
              </p:spPr>
              <p:txBody>
                <a:bodyPr wrap="none" anchor="ctr"/>
                <a:lstStyle/>
                <a:p>
                  <a:endParaRPr lang="en-US" dirty="0">
                    <a:ea typeface="Calibri"/>
                    <a:cs typeface="Calibri"/>
                  </a:endParaRPr>
                </a:p>
              </p:txBody>
            </p:sp>
            <p:sp>
              <p:nvSpPr>
                <p:cNvPr id="186" name="Oval 885">
                  <a:extLst>
                    <a:ext uri="{FF2B5EF4-FFF2-40B4-BE49-F238E27FC236}">
                      <a16:creationId xmlns:a16="http://schemas.microsoft.com/office/drawing/2014/main" id="{6F75C97A-73C4-8540-9CC9-FA8D0C62240D}"/>
                    </a:ext>
                  </a:extLst>
                </p:cNvPr>
                <p:cNvSpPr>
                  <a:spLocks noChangeArrowheads="1"/>
                </p:cNvSpPr>
                <p:nvPr/>
              </p:nvSpPr>
              <p:spPr bwMode="auto">
                <a:xfrm>
                  <a:off x="960" y="347"/>
                  <a:ext cx="23" cy="45"/>
                </a:xfrm>
                <a:prstGeom prst="ellipse">
                  <a:avLst/>
                </a:prstGeom>
                <a:solidFill>
                  <a:srgbClr val="99DDFF"/>
                </a:solidFill>
                <a:ln w="9525">
                  <a:solidFill>
                    <a:schemeClr val="tx1"/>
                  </a:solidFill>
                  <a:round/>
                  <a:headEnd/>
                  <a:tailEnd/>
                </a:ln>
              </p:spPr>
              <p:txBody>
                <a:bodyPr wrap="none" anchor="ctr"/>
                <a:lstStyle/>
                <a:p>
                  <a:endParaRPr lang="en-US" sz="1400" dirty="0">
                    <a:ea typeface="Calibri"/>
                    <a:cs typeface="Calibri"/>
                  </a:endParaRPr>
                </a:p>
              </p:txBody>
            </p:sp>
          </p:grpSp>
          <p:sp>
            <p:nvSpPr>
              <p:cNvPr id="179" name="Rectangle 886">
                <a:extLst>
                  <a:ext uri="{FF2B5EF4-FFF2-40B4-BE49-F238E27FC236}">
                    <a16:creationId xmlns:a16="http://schemas.microsoft.com/office/drawing/2014/main" id="{174ABB66-6B24-EA4E-90F8-1AE8D1E3E862}"/>
                  </a:ext>
                </a:extLst>
              </p:cNvPr>
              <p:cNvSpPr>
                <a:spLocks noChangeArrowheads="1"/>
              </p:cNvSpPr>
              <p:nvPr/>
            </p:nvSpPr>
            <p:spPr bwMode="auto">
              <a:xfrm>
                <a:off x="3017318" y="1137216"/>
                <a:ext cx="884012" cy="47846"/>
              </a:xfrm>
              <a:prstGeom prst="rect">
                <a:avLst/>
              </a:prstGeom>
              <a:solidFill>
                <a:srgbClr val="99DDFF"/>
              </a:solidFill>
              <a:ln w="9525">
                <a:solidFill>
                  <a:schemeClr val="tx1"/>
                </a:solidFill>
                <a:miter lim="800000"/>
                <a:headEnd/>
                <a:tailEnd/>
              </a:ln>
            </p:spPr>
            <p:txBody>
              <a:bodyPr wrap="none" anchor="ctr"/>
              <a:lstStyle/>
              <a:p>
                <a:endParaRPr lang="en-US" sz="1400" dirty="0">
                  <a:ea typeface="Calibri"/>
                  <a:cs typeface="Calibri"/>
                </a:endParaRPr>
              </a:p>
            </p:txBody>
          </p:sp>
          <p:sp>
            <p:nvSpPr>
              <p:cNvPr id="180" name="Freeform 887">
                <a:extLst>
                  <a:ext uri="{FF2B5EF4-FFF2-40B4-BE49-F238E27FC236}">
                    <a16:creationId xmlns:a16="http://schemas.microsoft.com/office/drawing/2014/main" id="{9A98F024-9111-4244-9790-595FC4572B06}"/>
                  </a:ext>
                </a:extLst>
              </p:cNvPr>
              <p:cNvSpPr>
                <a:spLocks noChangeAspect="1"/>
              </p:cNvSpPr>
              <p:nvPr/>
            </p:nvSpPr>
            <p:spPr bwMode="auto">
              <a:xfrm>
                <a:off x="3017318" y="1062326"/>
                <a:ext cx="942946" cy="76970"/>
              </a:xfrm>
              <a:custGeom>
                <a:avLst/>
                <a:gdLst>
                  <a:gd name="T0" fmla="*/ 0 w 672"/>
                  <a:gd name="T1" fmla="*/ 2 h 48"/>
                  <a:gd name="T2" fmla="*/ 2 w 672"/>
                  <a:gd name="T3" fmla="*/ 0 h 48"/>
                  <a:gd name="T4" fmla="*/ 20 w 672"/>
                  <a:gd name="T5" fmla="*/ 0 h 48"/>
                  <a:gd name="T6" fmla="*/ 18 w 672"/>
                  <a:gd name="T7" fmla="*/ 2 h 48"/>
                  <a:gd name="T8" fmla="*/ 0 w 672"/>
                  <a:gd name="T9" fmla="*/ 2 h 48"/>
                  <a:gd name="T10" fmla="*/ 0 60000 65536"/>
                  <a:gd name="T11" fmla="*/ 0 60000 65536"/>
                  <a:gd name="T12" fmla="*/ 0 60000 65536"/>
                  <a:gd name="T13" fmla="*/ 0 60000 65536"/>
                  <a:gd name="T14" fmla="*/ 0 60000 65536"/>
                  <a:gd name="T15" fmla="*/ 0 w 672"/>
                  <a:gd name="T16" fmla="*/ 0 h 48"/>
                  <a:gd name="T17" fmla="*/ 672 w 672"/>
                  <a:gd name="T18" fmla="*/ 48 h 48"/>
                </a:gdLst>
                <a:ahLst/>
                <a:cxnLst>
                  <a:cxn ang="T10">
                    <a:pos x="T0" y="T1"/>
                  </a:cxn>
                  <a:cxn ang="T11">
                    <a:pos x="T2" y="T3"/>
                  </a:cxn>
                  <a:cxn ang="T12">
                    <a:pos x="T4" y="T5"/>
                  </a:cxn>
                  <a:cxn ang="T13">
                    <a:pos x="T6" y="T7"/>
                  </a:cxn>
                  <a:cxn ang="T14">
                    <a:pos x="T8" y="T9"/>
                  </a:cxn>
                </a:cxnLst>
                <a:rect l="T15" t="T16" r="T17" b="T18"/>
                <a:pathLst>
                  <a:path w="672" h="48">
                    <a:moveTo>
                      <a:pt x="0" y="48"/>
                    </a:moveTo>
                    <a:lnTo>
                      <a:pt x="48" y="0"/>
                    </a:lnTo>
                    <a:lnTo>
                      <a:pt x="672" y="0"/>
                    </a:lnTo>
                    <a:lnTo>
                      <a:pt x="624" y="48"/>
                    </a:lnTo>
                    <a:lnTo>
                      <a:pt x="0" y="48"/>
                    </a:lnTo>
                    <a:close/>
                  </a:path>
                </a:pathLst>
              </a:custGeom>
              <a:solidFill>
                <a:srgbClr val="99DDFF"/>
              </a:solidFill>
              <a:ln w="9525">
                <a:solidFill>
                  <a:schemeClr val="tx1"/>
                </a:solidFill>
                <a:round/>
                <a:headEnd/>
                <a:tailEnd/>
              </a:ln>
            </p:spPr>
            <p:txBody>
              <a:bodyPr wrap="none" anchor="ctr"/>
              <a:lstStyle/>
              <a:p>
                <a:endParaRPr lang="en-US" dirty="0">
                  <a:ea typeface="Calibri"/>
                  <a:cs typeface="Calibri"/>
                </a:endParaRPr>
              </a:p>
            </p:txBody>
          </p:sp>
          <p:sp>
            <p:nvSpPr>
              <p:cNvPr id="181" name="Freeform 888">
                <a:extLst>
                  <a:ext uri="{FF2B5EF4-FFF2-40B4-BE49-F238E27FC236}">
                    <a16:creationId xmlns:a16="http://schemas.microsoft.com/office/drawing/2014/main" id="{8A80E3E5-D5B9-4847-B4C4-562887085AA9}"/>
                  </a:ext>
                </a:extLst>
              </p:cNvPr>
              <p:cNvSpPr>
                <a:spLocks/>
              </p:cNvSpPr>
              <p:nvPr/>
            </p:nvSpPr>
            <p:spPr bwMode="auto">
              <a:xfrm>
                <a:off x="3882913" y="1124734"/>
                <a:ext cx="265204" cy="301640"/>
              </a:xfrm>
              <a:custGeom>
                <a:avLst/>
                <a:gdLst>
                  <a:gd name="T0" fmla="*/ 144 w 144"/>
                  <a:gd name="T1" fmla="*/ 5 h 192"/>
                  <a:gd name="T2" fmla="*/ 0 w 144"/>
                  <a:gd name="T3" fmla="*/ 5 h 192"/>
                  <a:gd name="T4" fmla="*/ 0 w 144"/>
                  <a:gd name="T5" fmla="*/ 0 h 192"/>
                  <a:gd name="T6" fmla="*/ 144 w 144"/>
                  <a:gd name="T7" fmla="*/ 0 h 192"/>
                  <a:gd name="T8" fmla="*/ 144 w 144"/>
                  <a:gd name="T9" fmla="*/ 5 h 192"/>
                  <a:gd name="T10" fmla="*/ 0 60000 65536"/>
                  <a:gd name="T11" fmla="*/ 0 60000 65536"/>
                  <a:gd name="T12" fmla="*/ 0 60000 65536"/>
                  <a:gd name="T13" fmla="*/ 0 60000 65536"/>
                  <a:gd name="T14" fmla="*/ 0 60000 65536"/>
                  <a:gd name="T15" fmla="*/ 0 w 144"/>
                  <a:gd name="T16" fmla="*/ 0 h 192"/>
                  <a:gd name="T17" fmla="*/ 144 w 144"/>
                  <a:gd name="T18" fmla="*/ 192 h 192"/>
                </a:gdLst>
                <a:ahLst/>
                <a:cxnLst>
                  <a:cxn ang="T10">
                    <a:pos x="T0" y="T1"/>
                  </a:cxn>
                  <a:cxn ang="T11">
                    <a:pos x="T2" y="T3"/>
                  </a:cxn>
                  <a:cxn ang="T12">
                    <a:pos x="T4" y="T5"/>
                  </a:cxn>
                  <a:cxn ang="T13">
                    <a:pos x="T6" y="T7"/>
                  </a:cxn>
                  <a:cxn ang="T14">
                    <a:pos x="T8" y="T9"/>
                  </a:cxn>
                </a:cxnLst>
                <a:rect l="T15" t="T16" r="T17" b="T18"/>
                <a:pathLst>
                  <a:path w="144" h="192">
                    <a:moveTo>
                      <a:pt x="144" y="192"/>
                    </a:moveTo>
                    <a:lnTo>
                      <a:pt x="0" y="192"/>
                    </a:lnTo>
                    <a:lnTo>
                      <a:pt x="0" y="0"/>
                    </a:lnTo>
                    <a:lnTo>
                      <a:pt x="144" y="0"/>
                    </a:lnTo>
                    <a:lnTo>
                      <a:pt x="144" y="192"/>
                    </a:lnTo>
                    <a:close/>
                  </a:path>
                </a:pathLst>
              </a:custGeom>
              <a:solidFill>
                <a:srgbClr val="99DDFF"/>
              </a:solidFill>
              <a:ln w="9525">
                <a:solidFill>
                  <a:schemeClr val="tx1"/>
                </a:solidFill>
                <a:round/>
                <a:headEnd/>
                <a:tailEnd/>
              </a:ln>
            </p:spPr>
            <p:txBody>
              <a:bodyPr wrap="none" anchor="ctr"/>
              <a:lstStyle/>
              <a:p>
                <a:endParaRPr lang="en-US" dirty="0">
                  <a:ea typeface="Calibri"/>
                  <a:cs typeface="Calibri"/>
                </a:endParaRPr>
              </a:p>
            </p:txBody>
          </p:sp>
          <p:sp>
            <p:nvSpPr>
              <p:cNvPr id="182" name="Freeform 889">
                <a:extLst>
                  <a:ext uri="{FF2B5EF4-FFF2-40B4-BE49-F238E27FC236}">
                    <a16:creationId xmlns:a16="http://schemas.microsoft.com/office/drawing/2014/main" id="{79514863-EEBC-2B47-9650-479C196D5EE4}"/>
                  </a:ext>
                </a:extLst>
              </p:cNvPr>
              <p:cNvSpPr>
                <a:spLocks/>
              </p:cNvSpPr>
              <p:nvPr/>
            </p:nvSpPr>
            <p:spPr bwMode="auto">
              <a:xfrm>
                <a:off x="3882913" y="1024881"/>
                <a:ext cx="353605" cy="99853"/>
              </a:xfrm>
              <a:custGeom>
                <a:avLst/>
                <a:gdLst>
                  <a:gd name="T0" fmla="*/ 144 w 192"/>
                  <a:gd name="T1" fmla="*/ 48 h 48"/>
                  <a:gd name="T2" fmla="*/ 0 w 192"/>
                  <a:gd name="T3" fmla="*/ 48 h 48"/>
                  <a:gd name="T4" fmla="*/ 48 w 192"/>
                  <a:gd name="T5" fmla="*/ 0 h 48"/>
                  <a:gd name="T6" fmla="*/ 192 w 192"/>
                  <a:gd name="T7" fmla="*/ 0 h 48"/>
                  <a:gd name="T8" fmla="*/ 144 w 192"/>
                  <a:gd name="T9" fmla="*/ 48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99DDFF"/>
              </a:solidFill>
              <a:ln w="9525">
                <a:solidFill>
                  <a:schemeClr val="tx1"/>
                </a:solidFill>
                <a:round/>
                <a:headEnd/>
                <a:tailEnd/>
              </a:ln>
            </p:spPr>
            <p:txBody>
              <a:bodyPr wrap="none" anchor="ctr"/>
              <a:lstStyle/>
              <a:p>
                <a:endParaRPr lang="en-US" dirty="0">
                  <a:ea typeface="Calibri"/>
                  <a:cs typeface="Calibri"/>
                </a:endParaRPr>
              </a:p>
            </p:txBody>
          </p:sp>
          <p:sp>
            <p:nvSpPr>
              <p:cNvPr id="184" name="Freeform 890">
                <a:extLst>
                  <a:ext uri="{FF2B5EF4-FFF2-40B4-BE49-F238E27FC236}">
                    <a16:creationId xmlns:a16="http://schemas.microsoft.com/office/drawing/2014/main" id="{9D7FB118-768B-374B-A4C6-358506B7CD02}"/>
                  </a:ext>
                </a:extLst>
              </p:cNvPr>
              <p:cNvSpPr>
                <a:spLocks/>
              </p:cNvSpPr>
              <p:nvPr/>
            </p:nvSpPr>
            <p:spPr bwMode="auto">
              <a:xfrm>
                <a:off x="4148117" y="1024881"/>
                <a:ext cx="88401" cy="399413"/>
              </a:xfrm>
              <a:custGeom>
                <a:avLst/>
                <a:gdLst>
                  <a:gd name="T0" fmla="*/ 0 w 48"/>
                  <a:gd name="T1" fmla="*/ 48 h 192"/>
                  <a:gd name="T2" fmla="*/ 48 w 48"/>
                  <a:gd name="T3" fmla="*/ 0 h 192"/>
                  <a:gd name="T4" fmla="*/ 48 w 48"/>
                  <a:gd name="T5" fmla="*/ 144 h 192"/>
                  <a:gd name="T6" fmla="*/ 0 w 48"/>
                  <a:gd name="T7" fmla="*/ 192 h 192"/>
                  <a:gd name="T8" fmla="*/ 0 w 48"/>
                  <a:gd name="T9" fmla="*/ 48 h 192"/>
                  <a:gd name="T10" fmla="*/ 0 60000 65536"/>
                  <a:gd name="T11" fmla="*/ 0 60000 65536"/>
                  <a:gd name="T12" fmla="*/ 0 60000 65536"/>
                  <a:gd name="T13" fmla="*/ 0 60000 65536"/>
                  <a:gd name="T14" fmla="*/ 0 60000 65536"/>
                  <a:gd name="T15" fmla="*/ 0 w 48"/>
                  <a:gd name="T16" fmla="*/ 0 h 192"/>
                  <a:gd name="T17" fmla="*/ 48 w 48"/>
                  <a:gd name="T18" fmla="*/ 192 h 192"/>
                </a:gdLst>
                <a:ahLst/>
                <a:cxnLst>
                  <a:cxn ang="T10">
                    <a:pos x="T0" y="T1"/>
                  </a:cxn>
                  <a:cxn ang="T11">
                    <a:pos x="T2" y="T3"/>
                  </a:cxn>
                  <a:cxn ang="T12">
                    <a:pos x="T4" y="T5"/>
                  </a:cxn>
                  <a:cxn ang="T13">
                    <a:pos x="T6" y="T7"/>
                  </a:cxn>
                  <a:cxn ang="T14">
                    <a:pos x="T8" y="T9"/>
                  </a:cxn>
                </a:cxnLst>
                <a:rect l="T15" t="T16" r="T17" b="T18"/>
                <a:pathLst>
                  <a:path w="48" h="192">
                    <a:moveTo>
                      <a:pt x="0" y="48"/>
                    </a:moveTo>
                    <a:lnTo>
                      <a:pt x="48" y="0"/>
                    </a:lnTo>
                    <a:lnTo>
                      <a:pt x="48" y="144"/>
                    </a:lnTo>
                    <a:lnTo>
                      <a:pt x="0" y="192"/>
                    </a:lnTo>
                    <a:lnTo>
                      <a:pt x="0" y="48"/>
                    </a:lnTo>
                    <a:close/>
                  </a:path>
                </a:pathLst>
              </a:custGeom>
              <a:solidFill>
                <a:srgbClr val="99DDFF"/>
              </a:solidFill>
              <a:ln w="9525">
                <a:solidFill>
                  <a:schemeClr val="tx1"/>
                </a:solidFill>
                <a:round/>
                <a:headEnd/>
                <a:tailEnd/>
              </a:ln>
            </p:spPr>
            <p:txBody>
              <a:bodyPr wrap="none" anchor="ctr"/>
              <a:lstStyle/>
              <a:p>
                <a:endParaRPr lang="en-US" dirty="0">
                  <a:ea typeface="Calibri"/>
                  <a:cs typeface="Calibri"/>
                </a:endParaRPr>
              </a:p>
            </p:txBody>
          </p:sp>
        </p:grpSp>
      </p:grpSp>
      <p:grpSp>
        <p:nvGrpSpPr>
          <p:cNvPr id="234" name="Group 233">
            <a:extLst>
              <a:ext uri="{FF2B5EF4-FFF2-40B4-BE49-F238E27FC236}">
                <a16:creationId xmlns:a16="http://schemas.microsoft.com/office/drawing/2014/main" id="{6DC98A36-456E-C64D-8D5A-E61702B8D784}"/>
              </a:ext>
            </a:extLst>
          </p:cNvPr>
          <p:cNvGrpSpPr/>
          <p:nvPr/>
        </p:nvGrpSpPr>
        <p:grpSpPr>
          <a:xfrm>
            <a:off x="8978593" y="5507164"/>
            <a:ext cx="1492873" cy="686656"/>
            <a:chOff x="7218904" y="6068391"/>
            <a:chExt cx="1492873" cy="686656"/>
          </a:xfrm>
        </p:grpSpPr>
        <p:grpSp>
          <p:nvGrpSpPr>
            <p:cNvPr id="235" name="Group 872">
              <a:extLst>
                <a:ext uri="{FF2B5EF4-FFF2-40B4-BE49-F238E27FC236}">
                  <a16:creationId xmlns:a16="http://schemas.microsoft.com/office/drawing/2014/main" id="{70632C8D-896B-EC4E-9A80-C9AD390FED04}"/>
                </a:ext>
              </a:extLst>
            </p:cNvPr>
            <p:cNvGrpSpPr>
              <a:grpSpLocks noChangeAspect="1"/>
            </p:cNvGrpSpPr>
            <p:nvPr/>
          </p:nvGrpSpPr>
          <p:grpSpPr bwMode="auto">
            <a:xfrm>
              <a:off x="8054800" y="6338804"/>
              <a:ext cx="651502" cy="416243"/>
              <a:chOff x="331" y="406"/>
              <a:chExt cx="288" cy="144"/>
            </a:xfrm>
          </p:grpSpPr>
          <p:sp>
            <p:nvSpPr>
              <p:cNvPr id="251" name="Rectangle 873">
                <a:extLst>
                  <a:ext uri="{FF2B5EF4-FFF2-40B4-BE49-F238E27FC236}">
                    <a16:creationId xmlns:a16="http://schemas.microsoft.com/office/drawing/2014/main" id="{5B23576C-E45F-9943-8340-C2E4DD3F3DB5}"/>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ea typeface="Calibri"/>
                    <a:cs typeface="Calibri"/>
                  </a:rPr>
                  <a:t>c</a:t>
                </a:r>
              </a:p>
            </p:txBody>
          </p:sp>
          <p:sp>
            <p:nvSpPr>
              <p:cNvPr id="252" name="Freeform 874">
                <a:extLst>
                  <a:ext uri="{FF2B5EF4-FFF2-40B4-BE49-F238E27FC236}">
                    <a16:creationId xmlns:a16="http://schemas.microsoft.com/office/drawing/2014/main" id="{A7D3829D-212D-C14A-9456-0E629467326F}"/>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53" name="Freeform 875">
                <a:extLst>
                  <a:ext uri="{FF2B5EF4-FFF2-40B4-BE49-F238E27FC236}">
                    <a16:creationId xmlns:a16="http://schemas.microsoft.com/office/drawing/2014/main" id="{80368634-086E-A34C-AD33-41171C8C3C04}"/>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54" name="Rectangle 876">
                <a:extLst>
                  <a:ext uri="{FF2B5EF4-FFF2-40B4-BE49-F238E27FC236}">
                    <a16:creationId xmlns:a16="http://schemas.microsoft.com/office/drawing/2014/main" id="{45C5B61F-EA00-034A-A855-D38990F00E5B}"/>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ea typeface="Calibri"/>
                  <a:cs typeface="Calibri"/>
                </a:endParaRPr>
              </a:p>
            </p:txBody>
          </p:sp>
        </p:grpSp>
        <p:grpSp>
          <p:nvGrpSpPr>
            <p:cNvPr id="236" name="Group 872">
              <a:extLst>
                <a:ext uri="{FF2B5EF4-FFF2-40B4-BE49-F238E27FC236}">
                  <a16:creationId xmlns:a16="http://schemas.microsoft.com/office/drawing/2014/main" id="{EA35060A-05BD-1842-81EB-47AB9C10636E}"/>
                </a:ext>
              </a:extLst>
            </p:cNvPr>
            <p:cNvGrpSpPr>
              <a:grpSpLocks noChangeAspect="1"/>
            </p:cNvGrpSpPr>
            <p:nvPr/>
          </p:nvGrpSpPr>
          <p:grpSpPr bwMode="auto">
            <a:xfrm>
              <a:off x="7218904" y="6335124"/>
              <a:ext cx="651502" cy="416243"/>
              <a:chOff x="331" y="406"/>
              <a:chExt cx="288" cy="144"/>
            </a:xfrm>
          </p:grpSpPr>
          <p:sp>
            <p:nvSpPr>
              <p:cNvPr id="247" name="Rectangle 873">
                <a:extLst>
                  <a:ext uri="{FF2B5EF4-FFF2-40B4-BE49-F238E27FC236}">
                    <a16:creationId xmlns:a16="http://schemas.microsoft.com/office/drawing/2014/main" id="{BE86D2A8-ACA1-3A47-ADB2-11FD31BE1366}"/>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ea typeface="Calibri"/>
                    <a:cs typeface="Calibri"/>
                  </a:rPr>
                  <a:t>d</a:t>
                </a:r>
              </a:p>
            </p:txBody>
          </p:sp>
          <p:sp>
            <p:nvSpPr>
              <p:cNvPr id="248" name="Freeform 874">
                <a:extLst>
                  <a:ext uri="{FF2B5EF4-FFF2-40B4-BE49-F238E27FC236}">
                    <a16:creationId xmlns:a16="http://schemas.microsoft.com/office/drawing/2014/main" id="{B1EF03F4-5592-3945-A9EF-BE32D37B32A9}"/>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49" name="Freeform 875">
                <a:extLst>
                  <a:ext uri="{FF2B5EF4-FFF2-40B4-BE49-F238E27FC236}">
                    <a16:creationId xmlns:a16="http://schemas.microsoft.com/office/drawing/2014/main" id="{E425977B-185F-F44A-BD30-D639C0EF5502}"/>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50" name="Rectangle 876">
                <a:extLst>
                  <a:ext uri="{FF2B5EF4-FFF2-40B4-BE49-F238E27FC236}">
                    <a16:creationId xmlns:a16="http://schemas.microsoft.com/office/drawing/2014/main" id="{79D94430-0218-0341-A790-F96C286387C7}"/>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ea typeface="Calibri"/>
                  <a:cs typeface="Calibri"/>
                </a:endParaRPr>
              </a:p>
            </p:txBody>
          </p:sp>
        </p:grpSp>
        <p:grpSp>
          <p:nvGrpSpPr>
            <p:cNvPr id="237" name="Group 872">
              <a:extLst>
                <a:ext uri="{FF2B5EF4-FFF2-40B4-BE49-F238E27FC236}">
                  <a16:creationId xmlns:a16="http://schemas.microsoft.com/office/drawing/2014/main" id="{632B0BC3-5526-CF4F-BF53-ECF751E8D719}"/>
                </a:ext>
              </a:extLst>
            </p:cNvPr>
            <p:cNvGrpSpPr>
              <a:grpSpLocks noChangeAspect="1"/>
            </p:cNvGrpSpPr>
            <p:nvPr/>
          </p:nvGrpSpPr>
          <p:grpSpPr bwMode="auto">
            <a:xfrm>
              <a:off x="8060275" y="6069116"/>
              <a:ext cx="651502" cy="416243"/>
              <a:chOff x="331" y="406"/>
              <a:chExt cx="288" cy="144"/>
            </a:xfrm>
          </p:grpSpPr>
          <p:sp>
            <p:nvSpPr>
              <p:cNvPr id="243" name="Rectangle 873">
                <a:extLst>
                  <a:ext uri="{FF2B5EF4-FFF2-40B4-BE49-F238E27FC236}">
                    <a16:creationId xmlns:a16="http://schemas.microsoft.com/office/drawing/2014/main" id="{338354F2-029A-024C-B2F3-01E5C3C35A84}"/>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ea typeface="Calibri"/>
                    <a:cs typeface="Calibri"/>
                  </a:rPr>
                  <a:t>b</a:t>
                </a:r>
              </a:p>
            </p:txBody>
          </p:sp>
          <p:sp>
            <p:nvSpPr>
              <p:cNvPr id="244" name="Freeform 874">
                <a:extLst>
                  <a:ext uri="{FF2B5EF4-FFF2-40B4-BE49-F238E27FC236}">
                    <a16:creationId xmlns:a16="http://schemas.microsoft.com/office/drawing/2014/main" id="{6F91D7AA-2D9F-174E-A32F-314E6672A0CB}"/>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45" name="Freeform 875">
                <a:extLst>
                  <a:ext uri="{FF2B5EF4-FFF2-40B4-BE49-F238E27FC236}">
                    <a16:creationId xmlns:a16="http://schemas.microsoft.com/office/drawing/2014/main" id="{8D0829A8-5B96-3D49-B59C-447D464154E1}"/>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46" name="Rectangle 876">
                <a:extLst>
                  <a:ext uri="{FF2B5EF4-FFF2-40B4-BE49-F238E27FC236}">
                    <a16:creationId xmlns:a16="http://schemas.microsoft.com/office/drawing/2014/main" id="{DC9C9575-6F81-924F-A73F-05AC9AEE9A42}"/>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ea typeface="Calibri"/>
                  <a:cs typeface="Calibri"/>
                </a:endParaRPr>
              </a:p>
            </p:txBody>
          </p:sp>
        </p:grpSp>
        <p:grpSp>
          <p:nvGrpSpPr>
            <p:cNvPr id="238" name="Group 872">
              <a:extLst>
                <a:ext uri="{FF2B5EF4-FFF2-40B4-BE49-F238E27FC236}">
                  <a16:creationId xmlns:a16="http://schemas.microsoft.com/office/drawing/2014/main" id="{8197B74C-58B3-0940-BFB3-85E44C39CE66}"/>
                </a:ext>
              </a:extLst>
            </p:cNvPr>
            <p:cNvGrpSpPr>
              <a:grpSpLocks noChangeAspect="1"/>
            </p:cNvGrpSpPr>
            <p:nvPr/>
          </p:nvGrpSpPr>
          <p:grpSpPr bwMode="auto">
            <a:xfrm>
              <a:off x="7221943" y="6068391"/>
              <a:ext cx="651502" cy="416243"/>
              <a:chOff x="331" y="406"/>
              <a:chExt cx="288" cy="144"/>
            </a:xfrm>
          </p:grpSpPr>
          <p:sp>
            <p:nvSpPr>
              <p:cNvPr id="239" name="Rectangle 873">
                <a:extLst>
                  <a:ext uri="{FF2B5EF4-FFF2-40B4-BE49-F238E27FC236}">
                    <a16:creationId xmlns:a16="http://schemas.microsoft.com/office/drawing/2014/main" id="{7601B968-39AA-894B-A303-BA8D2CA04DAF}"/>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ea typeface="Calibri"/>
                    <a:cs typeface="Calibri"/>
                  </a:rPr>
                  <a:t>a</a:t>
                </a:r>
              </a:p>
            </p:txBody>
          </p:sp>
          <p:sp>
            <p:nvSpPr>
              <p:cNvPr id="240" name="Freeform 874">
                <a:extLst>
                  <a:ext uri="{FF2B5EF4-FFF2-40B4-BE49-F238E27FC236}">
                    <a16:creationId xmlns:a16="http://schemas.microsoft.com/office/drawing/2014/main" id="{8C11973E-60FF-174E-BDDE-2B106D8FB859}"/>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41" name="Freeform 875">
                <a:extLst>
                  <a:ext uri="{FF2B5EF4-FFF2-40B4-BE49-F238E27FC236}">
                    <a16:creationId xmlns:a16="http://schemas.microsoft.com/office/drawing/2014/main" id="{9A8A70C6-6BD7-2945-8A93-677AF3F88813}"/>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42" name="Rectangle 876">
                <a:extLst>
                  <a:ext uri="{FF2B5EF4-FFF2-40B4-BE49-F238E27FC236}">
                    <a16:creationId xmlns:a16="http://schemas.microsoft.com/office/drawing/2014/main" id="{50D168E6-4540-5C4B-83F3-4745A9FF69D2}"/>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ea typeface="Calibri"/>
                  <a:cs typeface="Calibri"/>
                </a:endParaRPr>
              </a:p>
            </p:txBody>
          </p:sp>
        </p:grpSp>
      </p:grpSp>
      <p:sp>
        <p:nvSpPr>
          <p:cNvPr id="3" name="Content Placeholder 10">
            <a:extLst>
              <a:ext uri="{FF2B5EF4-FFF2-40B4-BE49-F238E27FC236}">
                <a16:creationId xmlns:a16="http://schemas.microsoft.com/office/drawing/2014/main" id="{5C110FC0-3A72-FDEA-1B42-F8E326C866E1}"/>
              </a:ext>
            </a:extLst>
          </p:cNvPr>
          <p:cNvSpPr txBox="1">
            <a:spLocks/>
          </p:cNvSpPr>
          <p:nvPr/>
        </p:nvSpPr>
        <p:spPr bwMode="auto">
          <a:xfrm>
            <a:off x="277822" y="5013432"/>
            <a:ext cx="3492906" cy="1520929"/>
          </a:xfrm>
          <a:prstGeom prst="rect">
            <a:avLst/>
          </a:prstGeom>
          <a:noFill/>
          <a:ln w="12700">
            <a:noFill/>
            <a:miter lim="800000"/>
            <a:headEnd/>
            <a:tailEnd/>
          </a:ln>
          <a:extLst>
            <a:ext uri="{FAA26D3D-D897-4be2-8F04-BA451C77F1D7}">
              <ma14:placeholderFlag xmlns:ma14="http://schemas.microsoft.com/office/mac/drawingml/2011/main" xmlns="" val="1"/>
            </a:ext>
          </a:extLst>
        </p:spPr>
        <p:txBody>
          <a:bodyPr vert="horz" wrap="square" lIns="0" tIns="44450" rIns="0" bIns="44450" numCol="1" anchor="t" anchorCtr="0" compatLnSpc="1">
            <a:prstTxWarp prst="textNoShape">
              <a:avLst/>
            </a:prstTxWarp>
            <a:spAutoFit/>
          </a:bodyPr>
          <a:lstStyle>
            <a:lvl1pPr marL="282575" indent="-282575" algn="l" rtl="0" eaLnBrk="0" fontAlgn="base" hangingPunct="0">
              <a:spcBef>
                <a:spcPct val="20000"/>
              </a:spcBef>
              <a:spcAft>
                <a:spcPct val="0"/>
              </a:spcAft>
              <a:buClr>
                <a:srgbClr val="0033CC"/>
              </a:buClr>
              <a:buSzPct val="70000"/>
              <a:buFont typeface="Zapf Dingbats" charset="0"/>
              <a:buChar char=""/>
              <a:defRPr sz="2000">
                <a:solidFill>
                  <a:schemeClr val="tx1"/>
                </a:solidFill>
                <a:latin typeface="+mn-lt"/>
                <a:ea typeface="Calibri"/>
                <a:cs typeface="Calibri"/>
              </a:defRPr>
            </a:lvl1pPr>
            <a:lvl2pPr marL="687388" indent="-285750" algn="l" rtl="0" eaLnBrk="0" fontAlgn="base" hangingPunct="0">
              <a:spcBef>
                <a:spcPct val="20000"/>
              </a:spcBef>
              <a:spcAft>
                <a:spcPct val="0"/>
              </a:spcAft>
              <a:buClr>
                <a:srgbClr val="0033CC"/>
              </a:buClr>
              <a:buSzPct val="70000"/>
              <a:buFont typeface="Zapf Dingbats" charset="0"/>
              <a:buChar char=""/>
              <a:defRPr sz="2000">
                <a:solidFill>
                  <a:schemeClr val="tx1"/>
                </a:solidFill>
                <a:latin typeface="+mn-lt"/>
                <a:ea typeface="Calibri"/>
              </a:defRPr>
            </a:lvl2pPr>
            <a:lvl3pPr marL="1081088" indent="-280988" algn="l" rtl="0" eaLnBrk="0" fontAlgn="base" hangingPunct="0">
              <a:spcBef>
                <a:spcPct val="20000"/>
              </a:spcBef>
              <a:spcAft>
                <a:spcPct val="0"/>
              </a:spcAft>
              <a:buClr>
                <a:srgbClr val="0033CC"/>
              </a:buClr>
              <a:buFont typeface="Lucida Grande"/>
              <a:buChar char="‣"/>
              <a:defRPr sz="2000">
                <a:solidFill>
                  <a:schemeClr val="tx1"/>
                </a:solidFill>
                <a:latin typeface="+mn-lt"/>
                <a:ea typeface="Calibri"/>
              </a:defRPr>
            </a:lvl3pPr>
            <a:lvl4pPr marL="1487488" indent="-282575" algn="l" rtl="0" eaLnBrk="0" fontAlgn="base" hangingPunct="0">
              <a:spcBef>
                <a:spcPct val="20000"/>
              </a:spcBef>
              <a:spcAft>
                <a:spcPct val="0"/>
              </a:spcAft>
              <a:buClr>
                <a:srgbClr val="0033CC"/>
              </a:buClr>
              <a:buFont typeface="Times" charset="0"/>
              <a:buChar char="•"/>
              <a:defRPr sz="2000">
                <a:solidFill>
                  <a:schemeClr val="tx1"/>
                </a:solidFill>
                <a:latin typeface="+mn-lt"/>
                <a:ea typeface="Calibri"/>
              </a:defRPr>
            </a:lvl4pPr>
            <a:lvl5pPr marL="1878013" indent="-288925" algn="l" rtl="0" eaLnBrk="0" fontAlgn="base" hangingPunct="0">
              <a:spcBef>
                <a:spcPct val="20000"/>
              </a:spcBef>
              <a:spcAft>
                <a:spcPct val="0"/>
              </a:spcAft>
              <a:buClr>
                <a:srgbClr val="0033CC"/>
              </a:buClr>
              <a:buSzPct val="135000"/>
              <a:buChar char="-"/>
              <a:defRPr sz="2000">
                <a:solidFill>
                  <a:schemeClr val="tx1"/>
                </a:solidFill>
                <a:latin typeface="+mn-lt"/>
                <a:ea typeface="Calibri"/>
              </a:defRPr>
            </a:lvl5pPr>
            <a:lvl6pPr marL="25146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6pPr>
            <a:lvl7pPr marL="29718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7pPr>
            <a:lvl8pPr marL="34290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8pPr>
            <a:lvl9pPr marL="38862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9pPr>
          </a:lstStyle>
          <a:p>
            <a:pPr marL="0" indent="-3175">
              <a:buNone/>
              <a:tabLst>
                <a:tab pos="566738" algn="l"/>
              </a:tabLst>
            </a:pPr>
            <a:r>
              <a:rPr lang="en-US" sz="1700" dirty="0">
                <a:ea typeface="Times New Roman"/>
              </a:rPr>
              <a:t>move</a:t>
            </a:r>
            <a:r>
              <a:rPr lang="en-US" sz="1700" dirty="0">
                <a:ea typeface="Times New Roman"/>
                <a:cs typeface="Times New Roman"/>
              </a:rPr>
              <a:t>(</a:t>
            </a:r>
            <a:r>
              <a:rPr lang="en-US" sz="1700" i="1" dirty="0">
                <a:ea typeface="Times New Roman"/>
                <a:cs typeface="Times New Roman"/>
              </a:rPr>
              <a:t>c, y, z</a:t>
            </a:r>
            <a:r>
              <a:rPr lang="en-US" sz="1700" dirty="0">
                <a:ea typeface="Times New Roman"/>
                <a:cs typeface="Times New Roman"/>
              </a:rPr>
              <a:t>)</a:t>
            </a:r>
            <a:br>
              <a:rPr lang="en-US" sz="1700" dirty="0">
                <a:ea typeface="Times New Roman"/>
                <a:cs typeface="Times New Roman"/>
              </a:rPr>
            </a:br>
            <a:r>
              <a:rPr lang="en-US" sz="1700" dirty="0">
                <a:ea typeface="Times New Roman"/>
                <a:cs typeface="Times New Roman"/>
              </a:rPr>
              <a:t>    pre: </a:t>
            </a:r>
            <a:r>
              <a:rPr lang="en-US" sz="1700" dirty="0">
                <a:ea typeface="Times New Roman"/>
              </a:rPr>
              <a:t>pos</a:t>
            </a:r>
            <a:r>
              <a:rPr lang="en-US" sz="1700" dirty="0">
                <a:ea typeface="Times New Roman"/>
                <a:cs typeface="Times New Roman"/>
              </a:rPr>
              <a:t>(</a:t>
            </a:r>
            <a:r>
              <a:rPr lang="en-US" sz="1700" i="1" dirty="0">
                <a:ea typeface="Times New Roman"/>
                <a:cs typeface="Times New Roman"/>
              </a:rPr>
              <a:t>c</a:t>
            </a:r>
            <a:r>
              <a:rPr lang="en-US" sz="1700" dirty="0">
                <a:ea typeface="Times New Roman"/>
                <a:cs typeface="Times New Roman"/>
              </a:rPr>
              <a:t>)=</a:t>
            </a:r>
            <a:r>
              <a:rPr lang="en-US" sz="1700" i="1" dirty="0">
                <a:ea typeface="Times New Roman"/>
                <a:cs typeface="Times New Roman"/>
              </a:rPr>
              <a:t>y</a:t>
            </a:r>
            <a:r>
              <a:rPr lang="en-US" sz="1700" dirty="0">
                <a:ea typeface="Times New Roman"/>
                <a:cs typeface="Times New Roman"/>
              </a:rPr>
              <a:t>,</a:t>
            </a:r>
            <a:r>
              <a:rPr lang="en-US" sz="1700" baseline="-25000" dirty="0">
                <a:ea typeface="Times New Roman"/>
                <a:cs typeface="Times New Roman"/>
              </a:rPr>
              <a:t> </a:t>
            </a:r>
            <a:r>
              <a:rPr lang="en-US" sz="1700" dirty="0">
                <a:ea typeface="Times New Roman"/>
              </a:rPr>
              <a:t>clear</a:t>
            </a:r>
            <a:r>
              <a:rPr lang="en-US" sz="1700" dirty="0">
                <a:ea typeface="Times New Roman"/>
                <a:cs typeface="Times New Roman"/>
              </a:rPr>
              <a:t>(</a:t>
            </a:r>
            <a:r>
              <a:rPr lang="en-US" sz="1700" i="1" dirty="0">
                <a:ea typeface="Times New Roman"/>
                <a:cs typeface="Times New Roman"/>
              </a:rPr>
              <a:t>c</a:t>
            </a:r>
            <a:r>
              <a:rPr lang="en-US" sz="1700" dirty="0">
                <a:ea typeface="Times New Roman"/>
                <a:cs typeface="Times New Roman"/>
              </a:rPr>
              <a:t>)=</a:t>
            </a:r>
            <a:r>
              <a:rPr lang="en-US" sz="1700" dirty="0">
                <a:ea typeface="Times New Roman"/>
              </a:rPr>
              <a:t>T</a:t>
            </a:r>
            <a:r>
              <a:rPr lang="en-US" sz="1700" dirty="0">
                <a:ea typeface="Times New Roman"/>
                <a:cs typeface="Times New Roman"/>
              </a:rPr>
              <a:t>,</a:t>
            </a:r>
            <a:r>
              <a:rPr lang="en-US" sz="1700" baseline="-25000" dirty="0">
                <a:ea typeface="Times New Roman"/>
                <a:cs typeface="Times New Roman"/>
              </a:rPr>
              <a:t> </a:t>
            </a:r>
            <a:r>
              <a:rPr lang="en-US" sz="1700" dirty="0">
                <a:ea typeface="Times New Roman"/>
              </a:rPr>
              <a:t>clear</a:t>
            </a:r>
            <a:r>
              <a:rPr lang="en-US" sz="1700" dirty="0">
                <a:ea typeface="Times New Roman"/>
                <a:cs typeface="Times New Roman"/>
              </a:rPr>
              <a:t>(</a:t>
            </a:r>
            <a:r>
              <a:rPr lang="en-US" sz="1700" i="1" dirty="0">
                <a:ea typeface="Times New Roman"/>
                <a:cs typeface="Times New Roman"/>
              </a:rPr>
              <a:t>z</a:t>
            </a:r>
            <a:r>
              <a:rPr lang="en-US" sz="1700" dirty="0">
                <a:ea typeface="Times New Roman"/>
                <a:cs typeface="Times New Roman"/>
              </a:rPr>
              <a:t>)=</a:t>
            </a:r>
            <a:r>
              <a:rPr lang="en-US" sz="1700" dirty="0">
                <a:ea typeface="Times New Roman"/>
              </a:rPr>
              <a:t>T</a:t>
            </a:r>
            <a:br>
              <a:rPr lang="en-US" sz="1700" dirty="0">
                <a:ea typeface="Times New Roman"/>
                <a:cs typeface="Times New Roman"/>
              </a:rPr>
            </a:br>
            <a:r>
              <a:rPr lang="en-US" sz="1700" dirty="0">
                <a:ea typeface="Times New Roman"/>
                <a:cs typeface="Times New Roman"/>
              </a:rPr>
              <a:t>    eff: </a:t>
            </a:r>
            <a:r>
              <a:rPr lang="en-US" sz="1700" dirty="0">
                <a:ea typeface="Times New Roman"/>
              </a:rPr>
              <a:t>pos</a:t>
            </a:r>
            <a:r>
              <a:rPr lang="en-US" sz="1700" dirty="0">
                <a:ea typeface="Times New Roman"/>
                <a:cs typeface="Times New Roman"/>
              </a:rPr>
              <a:t>(</a:t>
            </a:r>
            <a:r>
              <a:rPr lang="en-US" sz="1700" i="1" dirty="0">
                <a:ea typeface="Times New Roman"/>
                <a:cs typeface="Times New Roman"/>
              </a:rPr>
              <a:t>c</a:t>
            </a:r>
            <a:r>
              <a:rPr lang="en-US" sz="1700" dirty="0">
                <a:ea typeface="Times New Roman"/>
                <a:cs typeface="Times New Roman"/>
              </a:rPr>
              <a:t>)</a:t>
            </a:r>
            <a:r>
              <a:rPr lang="en-US" sz="1700" dirty="0"/>
              <a:t>←</a:t>
            </a:r>
            <a:r>
              <a:rPr lang="en-US" sz="1700" i="1" dirty="0">
                <a:ea typeface="Times New Roman"/>
                <a:cs typeface="Times New Roman"/>
              </a:rPr>
              <a:t>z</a:t>
            </a:r>
            <a:r>
              <a:rPr lang="en-US" sz="1700" dirty="0">
                <a:ea typeface="Times New Roman"/>
                <a:cs typeface="Times New Roman"/>
              </a:rPr>
              <a:t>,</a:t>
            </a:r>
            <a:r>
              <a:rPr lang="en-US" sz="1700" baseline="-25000" dirty="0">
                <a:ea typeface="Times New Roman"/>
                <a:cs typeface="Times New Roman"/>
              </a:rPr>
              <a:t> </a:t>
            </a:r>
            <a:r>
              <a:rPr lang="en-US" sz="1700" dirty="0">
                <a:ea typeface="Times New Roman"/>
              </a:rPr>
              <a:t>clear</a:t>
            </a:r>
            <a:r>
              <a:rPr lang="en-US" sz="1700" dirty="0">
                <a:ea typeface="Times New Roman"/>
                <a:cs typeface="Times New Roman"/>
              </a:rPr>
              <a:t>(</a:t>
            </a:r>
            <a:r>
              <a:rPr lang="en-US" sz="1700" i="1" dirty="0">
                <a:ea typeface="Times New Roman"/>
                <a:cs typeface="Times New Roman"/>
              </a:rPr>
              <a:t>y</a:t>
            </a:r>
            <a:r>
              <a:rPr lang="en-US" sz="1700" dirty="0">
                <a:ea typeface="Times New Roman"/>
                <a:cs typeface="Times New Roman"/>
              </a:rPr>
              <a:t>)</a:t>
            </a:r>
            <a:r>
              <a:rPr lang="en-US" sz="1700" dirty="0"/>
              <a:t>←</a:t>
            </a:r>
            <a:r>
              <a:rPr lang="en-US" sz="1700" dirty="0">
                <a:ea typeface="Times New Roman"/>
              </a:rPr>
              <a:t>T</a:t>
            </a:r>
            <a:r>
              <a:rPr lang="en-US" sz="1700" dirty="0">
                <a:ea typeface="Times New Roman"/>
                <a:cs typeface="Times New Roman"/>
              </a:rPr>
              <a:t>,</a:t>
            </a:r>
            <a:r>
              <a:rPr lang="en-US" sz="1700" baseline="-25000" dirty="0">
                <a:ea typeface="Times New Roman"/>
                <a:cs typeface="Times New Roman"/>
              </a:rPr>
              <a:t> </a:t>
            </a:r>
            <a:r>
              <a:rPr lang="en-US" sz="1700" dirty="0">
                <a:ea typeface="Times New Roman"/>
              </a:rPr>
              <a:t>clear</a:t>
            </a:r>
            <a:r>
              <a:rPr lang="en-US" sz="1700" dirty="0">
                <a:ea typeface="Times New Roman"/>
                <a:cs typeface="Times New Roman"/>
              </a:rPr>
              <a:t>(</a:t>
            </a:r>
            <a:r>
              <a:rPr lang="en-US" sz="1700" i="1" dirty="0">
                <a:ea typeface="Times New Roman"/>
                <a:cs typeface="Times New Roman"/>
              </a:rPr>
              <a:t>z</a:t>
            </a:r>
            <a:r>
              <a:rPr lang="en-US" sz="1700" dirty="0">
                <a:ea typeface="Times New Roman"/>
                <a:cs typeface="Times New Roman"/>
              </a:rPr>
              <a:t>)</a:t>
            </a:r>
            <a:r>
              <a:rPr lang="en-US" sz="1700" dirty="0"/>
              <a:t>←</a:t>
            </a:r>
            <a:r>
              <a:rPr lang="en-US" sz="1700" dirty="0">
                <a:ea typeface="Times New Roman"/>
              </a:rPr>
              <a:t>F</a:t>
            </a:r>
          </a:p>
          <a:p>
            <a:pPr marL="0" indent="-3175">
              <a:buNone/>
              <a:tabLst>
                <a:tab pos="566738" algn="l"/>
              </a:tabLst>
            </a:pPr>
            <a:r>
              <a:rPr lang="en-US" sz="1700" dirty="0">
                <a:ea typeface="Times New Roman"/>
                <a:cs typeface="Times New Roman"/>
              </a:rPr>
              <a:t>ran(</a:t>
            </a:r>
            <a:r>
              <a:rPr lang="en-US" sz="1700" i="1" dirty="0">
                <a:ea typeface="Times New Roman"/>
                <a:cs typeface="Times New Roman"/>
              </a:rPr>
              <a:t>c</a:t>
            </a:r>
            <a:r>
              <a:rPr lang="en-US" sz="1700" dirty="0">
                <a:ea typeface="Times New Roman"/>
                <a:cs typeface="Times New Roman"/>
              </a:rPr>
              <a:t>) = </a:t>
            </a:r>
            <a:r>
              <a:rPr lang="en-US" sz="1700" i="1" dirty="0">
                <a:ea typeface="Times New Roman"/>
                <a:cs typeface="Times New Roman"/>
              </a:rPr>
              <a:t>Containers</a:t>
            </a:r>
          </a:p>
          <a:p>
            <a:pPr marL="0" indent="-3175">
              <a:buNone/>
              <a:tabLst>
                <a:tab pos="566738" algn="l"/>
              </a:tabLst>
            </a:pPr>
            <a:r>
              <a:rPr lang="en-US" sz="1700" dirty="0">
                <a:ea typeface="Times New Roman"/>
                <a:cs typeface="Times New Roman"/>
              </a:rPr>
              <a:t>ran(</a:t>
            </a:r>
            <a:r>
              <a:rPr lang="en-US" sz="1700" i="1" dirty="0">
                <a:ea typeface="Times New Roman"/>
                <a:cs typeface="Times New Roman"/>
              </a:rPr>
              <a:t>y</a:t>
            </a:r>
            <a:r>
              <a:rPr lang="en-US" sz="1700" dirty="0">
                <a:ea typeface="Times New Roman"/>
                <a:cs typeface="Times New Roman"/>
              </a:rPr>
              <a:t>) = ran(</a:t>
            </a:r>
            <a:r>
              <a:rPr lang="en-US" sz="1700" i="1" dirty="0">
                <a:ea typeface="Times New Roman"/>
                <a:cs typeface="Times New Roman"/>
              </a:rPr>
              <a:t>z</a:t>
            </a:r>
            <a:r>
              <a:rPr lang="en-US" sz="1700" dirty="0">
                <a:ea typeface="Times New Roman"/>
                <a:cs typeface="Times New Roman"/>
              </a:rPr>
              <a:t>) = </a:t>
            </a:r>
            <a:r>
              <a:rPr lang="en-US" sz="1700" i="1" dirty="0">
                <a:ea typeface="Times New Roman"/>
                <a:cs typeface="Times New Roman"/>
              </a:rPr>
              <a:t>Container </a:t>
            </a:r>
            <a:r>
              <a:rPr lang="en-US" sz="1800" dirty="0">
                <a:ea typeface="Times New Roman"/>
                <a:cs typeface="Times New Roman"/>
              </a:rPr>
              <a:t>∪</a:t>
            </a:r>
            <a:r>
              <a:rPr lang="en-US" sz="1700" i="1" dirty="0">
                <a:ea typeface="Times New Roman"/>
                <a:cs typeface="Times New Roman"/>
              </a:rPr>
              <a:t> pallets</a:t>
            </a:r>
            <a:endParaRPr lang="en-US" sz="1700" dirty="0">
              <a:ea typeface="Times New Roman"/>
              <a:cs typeface="Times New Roman"/>
            </a:endParaRPr>
          </a:p>
        </p:txBody>
      </p:sp>
    </p:spTree>
    <p:extLst>
      <p:ext uri="{BB962C8B-B14F-4D97-AF65-F5344CB8AC3E}">
        <p14:creationId xmlns:p14="http://schemas.microsoft.com/office/powerpoint/2010/main" val="90866282"/>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7" name="Rectangle 83"/>
          <p:cNvSpPr>
            <a:spLocks noChangeArrowheads="1"/>
          </p:cNvSpPr>
          <p:nvPr/>
        </p:nvSpPr>
        <p:spPr bwMode="auto">
          <a:xfrm>
            <a:off x="3472181" y="4687433"/>
            <a:ext cx="1463712"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ea typeface="Calibri"/>
                <a:cs typeface="Calibri"/>
              </a:rPr>
              <a:t>move(a,p3,d)</a:t>
            </a:r>
          </a:p>
        </p:txBody>
      </p:sp>
      <p:sp>
        <p:nvSpPr>
          <p:cNvPr id="22531" name="Text Box 75"/>
          <p:cNvSpPr txBox="1">
            <a:spLocks noChangeArrowheads="1"/>
          </p:cNvSpPr>
          <p:nvPr/>
        </p:nvSpPr>
        <p:spPr bwMode="auto">
          <a:xfrm>
            <a:off x="1988735" y="4355147"/>
            <a:ext cx="1159292" cy="276999"/>
          </a:xfrm>
          <a:prstGeom prst="rect">
            <a:avLst/>
          </a:prstGeom>
          <a:noFill/>
          <a:ln>
            <a:noFill/>
          </a:ln>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latin typeface="+mn-lt"/>
                <a:ea typeface="Calibri"/>
                <a:cs typeface="Calibri"/>
              </a:rPr>
              <a:t>clear</a:t>
            </a:r>
            <a:r>
              <a:rPr lang="en-US" sz="1800" dirty="0">
                <a:latin typeface="+mn-lt"/>
                <a:ea typeface="Calibri"/>
                <a:cs typeface="Times New Roman"/>
              </a:rPr>
              <a:t>(</a:t>
            </a:r>
            <a:r>
              <a:rPr lang="en-US" sz="1800" dirty="0">
                <a:latin typeface="+mn-lt"/>
                <a:ea typeface="Calibri"/>
                <a:cs typeface="Calibri"/>
              </a:rPr>
              <a:t>d</a:t>
            </a:r>
            <a:r>
              <a:rPr lang="en-US" sz="1800" dirty="0">
                <a:latin typeface="+mn-lt"/>
                <a:ea typeface="Calibri"/>
                <a:cs typeface="Times New Roman"/>
              </a:rPr>
              <a:t>)=</a:t>
            </a:r>
            <a:r>
              <a:rPr lang="en-US" sz="1800" dirty="0">
                <a:latin typeface="+mn-lt"/>
                <a:ea typeface="Calibri"/>
                <a:cs typeface="Calibri"/>
              </a:rPr>
              <a:t>T</a:t>
            </a:r>
          </a:p>
        </p:txBody>
      </p:sp>
      <p:sp>
        <p:nvSpPr>
          <p:cNvPr id="22533" name="Text Box 77"/>
          <p:cNvSpPr txBox="1">
            <a:spLocks noChangeArrowheads="1"/>
          </p:cNvSpPr>
          <p:nvPr/>
        </p:nvSpPr>
        <p:spPr bwMode="auto">
          <a:xfrm>
            <a:off x="6400477" y="4355147"/>
            <a:ext cx="1161421" cy="276999"/>
          </a:xfrm>
          <a:prstGeom prst="rect">
            <a:avLst/>
          </a:prstGeom>
          <a:noFill/>
          <a:ln>
            <a:noFill/>
          </a:ln>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err="1">
                <a:latin typeface="+mn-lt"/>
                <a:ea typeface="Calibri"/>
                <a:cs typeface="Calibri"/>
              </a:rPr>
              <a:t>pos</a:t>
            </a:r>
            <a:r>
              <a:rPr lang="en-US" sz="1800" dirty="0">
                <a:latin typeface="+mn-lt"/>
                <a:ea typeface="Calibri"/>
                <a:cs typeface="Times New Roman"/>
              </a:rPr>
              <a:t>(</a:t>
            </a:r>
            <a:r>
              <a:rPr lang="en-US" sz="1800" dirty="0">
                <a:latin typeface="+mn-lt"/>
                <a:ea typeface="Calibri"/>
                <a:cs typeface="Calibri"/>
              </a:rPr>
              <a:t>b</a:t>
            </a:r>
            <a:r>
              <a:rPr lang="en-US" sz="1800" dirty="0">
                <a:latin typeface="+mn-lt"/>
                <a:ea typeface="Calibri"/>
                <a:cs typeface="Times New Roman"/>
              </a:rPr>
              <a:t>)=</a:t>
            </a:r>
            <a:r>
              <a:rPr lang="en-US" sz="1800" dirty="0">
                <a:latin typeface="+mn-lt"/>
                <a:ea typeface="Calibri"/>
                <a:cs typeface="Calibri"/>
              </a:rPr>
              <a:t>p4</a:t>
            </a:r>
          </a:p>
        </p:txBody>
      </p:sp>
      <p:sp>
        <p:nvSpPr>
          <p:cNvPr id="22536" name="Rectangle 82"/>
          <p:cNvSpPr>
            <a:spLocks noChangeArrowheads="1"/>
          </p:cNvSpPr>
          <p:nvPr/>
        </p:nvSpPr>
        <p:spPr bwMode="auto">
          <a:xfrm>
            <a:off x="5656108" y="1793114"/>
            <a:ext cx="636412"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ea typeface="Calibri"/>
                <a:cs typeface="Calibri"/>
              </a:rPr>
              <a:t>Start</a:t>
            </a:r>
          </a:p>
        </p:txBody>
      </p:sp>
      <p:sp>
        <p:nvSpPr>
          <p:cNvPr id="22538" name="Rectangle 84"/>
          <p:cNvSpPr>
            <a:spLocks noChangeArrowheads="1"/>
          </p:cNvSpPr>
          <p:nvPr/>
        </p:nvSpPr>
        <p:spPr bwMode="auto">
          <a:xfrm>
            <a:off x="5615908" y="6057384"/>
            <a:ext cx="729512"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ea typeface="Calibri"/>
                <a:cs typeface="Calibri"/>
              </a:rPr>
              <a:t>Finish</a:t>
            </a:r>
          </a:p>
        </p:txBody>
      </p:sp>
      <p:sp>
        <p:nvSpPr>
          <p:cNvPr id="22550" name="Rectangle 97"/>
          <p:cNvSpPr>
            <a:spLocks noChangeArrowheads="1"/>
          </p:cNvSpPr>
          <p:nvPr/>
        </p:nvSpPr>
        <p:spPr bwMode="auto">
          <a:xfrm>
            <a:off x="3082596" y="4355147"/>
            <a:ext cx="1148121" cy="276999"/>
          </a:xfrm>
          <a:prstGeom prst="rect">
            <a:avLst/>
          </a:prstGeom>
          <a:noFill/>
          <a:ln>
            <a:noFill/>
          </a:ln>
        </p:spPr>
        <p:txBody>
          <a:bodyPr wrap="none" lIns="91440" tIns="0" rIns="91440" bIns="0" anchor="ctr">
            <a:spAutoFit/>
          </a:bodyPr>
          <a:lstStyle/>
          <a:p>
            <a:pPr algn="ctr"/>
            <a:r>
              <a:rPr lang="en-US" dirty="0">
                <a:ea typeface="Calibri"/>
                <a:cs typeface="Calibri"/>
              </a:rPr>
              <a:t>clear</a:t>
            </a:r>
            <a:r>
              <a:rPr lang="en-US" dirty="0">
                <a:ea typeface="Calibri"/>
                <a:cs typeface="Times New Roman"/>
              </a:rPr>
              <a:t>(</a:t>
            </a:r>
            <a:r>
              <a:rPr lang="en-US" dirty="0">
                <a:ea typeface="Calibri"/>
                <a:cs typeface="Calibri"/>
              </a:rPr>
              <a:t>a</a:t>
            </a:r>
            <a:r>
              <a:rPr lang="en-US" dirty="0">
                <a:ea typeface="Calibri"/>
                <a:cs typeface="Times New Roman"/>
              </a:rPr>
              <a:t>)=</a:t>
            </a:r>
            <a:r>
              <a:rPr lang="en-US" dirty="0">
                <a:ea typeface="Calibri"/>
                <a:cs typeface="Calibri"/>
              </a:rPr>
              <a:t>T</a:t>
            </a:r>
          </a:p>
        </p:txBody>
      </p:sp>
      <p:sp>
        <p:nvSpPr>
          <p:cNvPr id="22552" name="Rectangle 99"/>
          <p:cNvSpPr>
            <a:spLocks noChangeArrowheads="1"/>
          </p:cNvSpPr>
          <p:nvPr/>
        </p:nvSpPr>
        <p:spPr bwMode="auto">
          <a:xfrm>
            <a:off x="7670979" y="4355147"/>
            <a:ext cx="1133644" cy="276999"/>
          </a:xfrm>
          <a:prstGeom prst="rect">
            <a:avLst/>
          </a:prstGeom>
          <a:noFill/>
          <a:ln>
            <a:noFill/>
          </a:ln>
        </p:spPr>
        <p:txBody>
          <a:bodyPr wrap="none" lIns="91440" tIns="0" rIns="91440" bIns="0" anchor="ctr">
            <a:spAutoFit/>
          </a:bodyPr>
          <a:lstStyle/>
          <a:p>
            <a:pPr algn="ctr"/>
            <a:r>
              <a:rPr lang="en-US" dirty="0">
                <a:ea typeface="Calibri"/>
                <a:cs typeface="Calibri"/>
              </a:rPr>
              <a:t>clear(b)=T</a:t>
            </a:r>
          </a:p>
        </p:txBody>
      </p:sp>
      <p:sp>
        <p:nvSpPr>
          <p:cNvPr id="2" name="Slide Number Placeholder 1">
            <a:extLst>
              <a:ext uri="{FF2B5EF4-FFF2-40B4-BE49-F238E27FC236}">
                <a16:creationId xmlns:a16="http://schemas.microsoft.com/office/drawing/2014/main" id="{65298041-B271-FB4A-9AEE-C38E45E1D561}"/>
              </a:ext>
            </a:extLst>
          </p:cNvPr>
          <p:cNvSpPr>
            <a:spLocks noGrp="1"/>
          </p:cNvSpPr>
          <p:nvPr>
            <p:ph type="sldNum" sz="quarter" idx="4"/>
          </p:nvPr>
        </p:nvSpPr>
        <p:spPr/>
        <p:txBody>
          <a:bodyPr/>
          <a:lstStyle/>
          <a:p>
            <a:fld id="{67C9959E-8E6B-B04C-9955-EA096F41CA7A}" type="slidenum">
              <a:rPr lang="en-GB" smtClean="0"/>
              <a:t>149</a:t>
            </a:fld>
            <a:endParaRPr lang="en-GB"/>
          </a:p>
        </p:txBody>
      </p:sp>
      <p:sp>
        <p:nvSpPr>
          <p:cNvPr id="22529" name="Rectangle 2"/>
          <p:cNvSpPr>
            <a:spLocks noGrp="1" noChangeArrowheads="1"/>
          </p:cNvSpPr>
          <p:nvPr>
            <p:ph type="title" idx="4294967295"/>
          </p:nvPr>
        </p:nvSpPr>
        <p:spPr>
          <a:xfrm>
            <a:off x="0" y="260350"/>
            <a:ext cx="7886700" cy="719138"/>
          </a:xfrm>
        </p:spPr>
        <p:txBody>
          <a:bodyPr>
            <a:normAutofit/>
          </a:bodyPr>
          <a:lstStyle/>
          <a:p>
            <a:pPr eaLnBrk="1" hangingPunct="1"/>
            <a:r>
              <a:rPr lang="en-US" dirty="0">
                <a:latin typeface="+mn-lt"/>
              </a:rPr>
              <a:t>Example</a:t>
            </a:r>
          </a:p>
        </p:txBody>
      </p:sp>
      <p:sp>
        <p:nvSpPr>
          <p:cNvPr id="214" name="Rectangle 3"/>
          <p:cNvSpPr>
            <a:spLocks noGrp="1" noChangeArrowheads="1"/>
          </p:cNvSpPr>
          <p:nvPr>
            <p:ph idx="4294967295"/>
          </p:nvPr>
        </p:nvSpPr>
        <p:spPr>
          <a:xfrm>
            <a:off x="0" y="1158875"/>
            <a:ext cx="7886700" cy="5018088"/>
          </a:xfrm>
        </p:spPr>
        <p:txBody>
          <a:bodyPr>
            <a:normAutofit/>
          </a:bodyPr>
          <a:lstStyle/>
          <a:p>
            <a:pPr eaLnBrk="1" hangingPunct="1"/>
            <a:r>
              <a:rPr lang="en-US" dirty="0"/>
              <a:t>Threats resolved</a:t>
            </a:r>
            <a:endParaRPr lang="en-US" dirty="0">
              <a:cs typeface="Calibri"/>
            </a:endParaRPr>
          </a:p>
        </p:txBody>
      </p:sp>
      <p:sp>
        <p:nvSpPr>
          <p:cNvPr id="43" name="Rectangle 97"/>
          <p:cNvSpPr>
            <a:spLocks noChangeArrowheads="1"/>
          </p:cNvSpPr>
          <p:nvPr/>
        </p:nvSpPr>
        <p:spPr bwMode="auto">
          <a:xfrm>
            <a:off x="4360832" y="4355147"/>
            <a:ext cx="1150713" cy="276999"/>
          </a:xfrm>
          <a:prstGeom prst="rect">
            <a:avLst/>
          </a:prstGeom>
          <a:noFill/>
          <a:ln>
            <a:noFill/>
          </a:ln>
        </p:spPr>
        <p:txBody>
          <a:bodyPr wrap="none" lIns="91440" tIns="0" rIns="91440" bIns="0" anchor="ctr">
            <a:spAutoFit/>
          </a:bodyPr>
          <a:lstStyle/>
          <a:p>
            <a:pPr algn="ctr"/>
            <a:r>
              <a:rPr lang="en-US" dirty="0" err="1">
                <a:ea typeface="Calibri"/>
                <a:cs typeface="Calibri"/>
              </a:rPr>
              <a:t>pos</a:t>
            </a:r>
            <a:r>
              <a:rPr lang="en-US" dirty="0">
                <a:ea typeface="Calibri"/>
                <a:cs typeface="Times New Roman"/>
              </a:rPr>
              <a:t>(</a:t>
            </a:r>
            <a:r>
              <a:rPr lang="en-US" dirty="0">
                <a:ea typeface="Calibri"/>
                <a:cs typeface="Calibri"/>
              </a:rPr>
              <a:t>a</a:t>
            </a:r>
            <a:r>
              <a:rPr lang="en-US" dirty="0">
                <a:ea typeface="Calibri"/>
                <a:cs typeface="Times New Roman"/>
              </a:rPr>
              <a:t>)=</a:t>
            </a:r>
            <a:r>
              <a:rPr lang="en-US" dirty="0">
                <a:ea typeface="Calibri"/>
                <a:cs typeface="Calibri"/>
              </a:rPr>
              <a:t>p3</a:t>
            </a:r>
          </a:p>
        </p:txBody>
      </p:sp>
      <p:sp>
        <p:nvSpPr>
          <p:cNvPr id="52" name="Rectangle 99"/>
          <p:cNvSpPr>
            <a:spLocks noChangeArrowheads="1"/>
          </p:cNvSpPr>
          <p:nvPr/>
        </p:nvSpPr>
        <p:spPr bwMode="auto">
          <a:xfrm>
            <a:off x="8760064" y="4355147"/>
            <a:ext cx="1133644" cy="276999"/>
          </a:xfrm>
          <a:prstGeom prst="rect">
            <a:avLst/>
          </a:prstGeom>
          <a:noFill/>
          <a:ln>
            <a:noFill/>
          </a:ln>
        </p:spPr>
        <p:txBody>
          <a:bodyPr wrap="none" lIns="91440" tIns="0" rIns="91440" bIns="0" anchor="ctr">
            <a:spAutoFit/>
          </a:bodyPr>
          <a:lstStyle/>
          <a:p>
            <a:pPr algn="ctr"/>
            <a:r>
              <a:rPr lang="en-US" dirty="0">
                <a:ea typeface="Calibri"/>
                <a:cs typeface="Calibri"/>
              </a:rPr>
              <a:t>clear(c)=T</a:t>
            </a:r>
          </a:p>
        </p:txBody>
      </p:sp>
      <p:cxnSp>
        <p:nvCxnSpPr>
          <p:cNvPr id="98" name="AutoShape 89"/>
          <p:cNvCxnSpPr>
            <a:cxnSpLocks noChangeShapeType="1"/>
            <a:stCxn id="22536" idx="2"/>
            <a:endCxn id="43" idx="0"/>
          </p:cNvCxnSpPr>
          <p:nvPr/>
        </p:nvCxnSpPr>
        <p:spPr bwMode="auto">
          <a:xfrm rot="5400000">
            <a:off x="4358901" y="2739733"/>
            <a:ext cx="2192700" cy="1038126"/>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 xmlns:a14="http://schemas.microsoft.com/office/drawing/2010/main">
                <a:noFill/>
              </a14:hiddenFill>
            </a:ext>
          </a:extLst>
        </p:spPr>
      </p:cxnSp>
      <p:cxnSp>
        <p:nvCxnSpPr>
          <p:cNvPr id="101" name="AutoShape 89"/>
          <p:cNvCxnSpPr>
            <a:cxnSpLocks noChangeShapeType="1"/>
            <a:stCxn id="22536" idx="2"/>
            <a:endCxn id="22533" idx="0"/>
          </p:cNvCxnSpPr>
          <p:nvPr/>
        </p:nvCxnSpPr>
        <p:spPr bwMode="auto">
          <a:xfrm rot="16200000" flipH="1">
            <a:off x="5381400" y="2755360"/>
            <a:ext cx="2192700" cy="1006873"/>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 xmlns:a14="http://schemas.microsoft.com/office/drawing/2010/main">
                <a:noFill/>
              </a14:hiddenFill>
            </a:ext>
          </a:extLst>
        </p:spPr>
      </p:cxnSp>
      <p:sp>
        <p:nvSpPr>
          <p:cNvPr id="136" name="Oval 17"/>
          <p:cNvSpPr>
            <a:spLocks noChangeArrowheads="1"/>
          </p:cNvSpPr>
          <p:nvPr/>
        </p:nvSpPr>
        <p:spPr bwMode="auto">
          <a:xfrm>
            <a:off x="2478121" y="3994101"/>
            <a:ext cx="228600" cy="241300"/>
          </a:xfrm>
          <a:prstGeom prst="ellipse">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round/>
                <a:headEnd/>
                <a:tailEnd/>
              </a14:hiddenLine>
            </a:ext>
          </a:extLst>
        </p:spPr>
        <p:txBody>
          <a:bodyPr wrap="none" lIns="91440" tIns="0" rIns="91440" bIns="0" anchor="ctr"/>
          <a:lstStyle/>
          <a:p>
            <a:pPr algn="ctr"/>
            <a:endParaRPr lang="en-US" dirty="0">
              <a:ea typeface="Calibri"/>
              <a:cs typeface="Calibri"/>
            </a:endParaRPr>
          </a:p>
        </p:txBody>
      </p:sp>
      <p:sp>
        <p:nvSpPr>
          <p:cNvPr id="145" name="Oval 17"/>
          <p:cNvSpPr>
            <a:spLocks noChangeArrowheads="1"/>
          </p:cNvSpPr>
          <p:nvPr/>
        </p:nvSpPr>
        <p:spPr bwMode="auto">
          <a:xfrm>
            <a:off x="9205508" y="3994101"/>
            <a:ext cx="228600" cy="241300"/>
          </a:xfrm>
          <a:prstGeom prst="ellipse">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round/>
                <a:headEnd/>
                <a:tailEnd/>
              </a14:hiddenLine>
            </a:ext>
          </a:extLst>
        </p:spPr>
        <p:txBody>
          <a:bodyPr wrap="none" lIns="91440" tIns="0" rIns="91440" bIns="0" anchor="ctr"/>
          <a:lstStyle/>
          <a:p>
            <a:pPr algn="ctr"/>
            <a:endParaRPr lang="en-US" dirty="0">
              <a:ea typeface="Calibri"/>
              <a:cs typeface="Calibri"/>
            </a:endParaRPr>
          </a:p>
        </p:txBody>
      </p:sp>
      <p:sp>
        <p:nvSpPr>
          <p:cNvPr id="152" name="Text Box 75"/>
          <p:cNvSpPr txBox="1">
            <a:spLocks noChangeArrowheads="1"/>
          </p:cNvSpPr>
          <p:nvPr/>
        </p:nvSpPr>
        <p:spPr bwMode="auto">
          <a:xfrm>
            <a:off x="2900708" y="2850187"/>
            <a:ext cx="1223412" cy="276999"/>
          </a:xfrm>
          <a:prstGeom prst="rect">
            <a:avLst/>
          </a:prstGeom>
          <a:noFill/>
          <a:ln>
            <a:noFill/>
          </a:ln>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latin typeface="+mn-lt"/>
                <a:ea typeface="Calibri"/>
                <a:cs typeface="Calibri"/>
              </a:rPr>
              <a:t>clear</a:t>
            </a:r>
            <a:r>
              <a:rPr lang="en-US" sz="1800" dirty="0">
                <a:latin typeface="+mn-lt"/>
                <a:ea typeface="Calibri"/>
                <a:cs typeface="Times New Roman"/>
              </a:rPr>
              <a:t>(</a:t>
            </a:r>
            <a:r>
              <a:rPr lang="en-US" sz="1800" i="1" dirty="0">
                <a:latin typeface="+mn-lt"/>
                <a:ea typeface="Calibri"/>
                <a:cs typeface="Times New Roman" charset="0"/>
              </a:rPr>
              <a:t>x</a:t>
            </a:r>
            <a:r>
              <a:rPr lang="en-US" sz="1800" baseline="-25000" dirty="0">
                <a:latin typeface="+mn-lt"/>
                <a:ea typeface="Calibri"/>
                <a:cs typeface="Times New Roman" charset="0"/>
              </a:rPr>
              <a:t>3</a:t>
            </a:r>
            <a:r>
              <a:rPr lang="en-US" sz="1800" dirty="0">
                <a:latin typeface="+mn-lt"/>
                <a:ea typeface="Calibri"/>
                <a:cs typeface="Times New Roman"/>
              </a:rPr>
              <a:t>)=</a:t>
            </a:r>
            <a:r>
              <a:rPr lang="en-US" sz="1800" dirty="0">
                <a:latin typeface="+mn-lt"/>
                <a:ea typeface="Calibri"/>
                <a:cs typeface="Calibri"/>
              </a:rPr>
              <a:t>T</a:t>
            </a:r>
          </a:p>
        </p:txBody>
      </p:sp>
      <p:sp>
        <p:nvSpPr>
          <p:cNvPr id="156" name="Rectangle 97"/>
          <p:cNvSpPr>
            <a:spLocks noChangeArrowheads="1"/>
          </p:cNvSpPr>
          <p:nvPr/>
        </p:nvSpPr>
        <p:spPr bwMode="auto">
          <a:xfrm>
            <a:off x="1793175" y="2859195"/>
            <a:ext cx="1210588" cy="276999"/>
          </a:xfrm>
          <a:prstGeom prst="rect">
            <a:avLst/>
          </a:prstGeom>
          <a:noFill/>
          <a:ln>
            <a:noFill/>
          </a:ln>
        </p:spPr>
        <p:txBody>
          <a:bodyPr wrap="none" lIns="91440" tIns="0" rIns="91440" bIns="0" anchor="ctr">
            <a:spAutoFit/>
          </a:bodyPr>
          <a:lstStyle/>
          <a:p>
            <a:pPr algn="ctr"/>
            <a:r>
              <a:rPr lang="en-US" dirty="0">
                <a:ea typeface="Calibri"/>
                <a:cs typeface="Calibri"/>
              </a:rPr>
              <a:t>clear</a:t>
            </a:r>
            <a:r>
              <a:rPr lang="en-US" dirty="0">
                <a:ea typeface="Calibri"/>
                <a:cs typeface="Times New Roman"/>
              </a:rPr>
              <a:t>(</a:t>
            </a:r>
            <a:r>
              <a:rPr lang="en-US" i="1" dirty="0">
                <a:ea typeface="Calibri"/>
                <a:cs typeface="Times New Roman" charset="0"/>
              </a:rPr>
              <a:t>z</a:t>
            </a:r>
            <a:r>
              <a:rPr lang="en-US" baseline="-25000" dirty="0">
                <a:ea typeface="Calibri"/>
                <a:cs typeface="Times New Roman" charset="0"/>
              </a:rPr>
              <a:t>3</a:t>
            </a:r>
            <a:r>
              <a:rPr lang="en-US" dirty="0">
                <a:ea typeface="Calibri"/>
                <a:cs typeface="Times New Roman"/>
              </a:rPr>
              <a:t>)=</a:t>
            </a:r>
            <a:r>
              <a:rPr lang="en-US" dirty="0">
                <a:ea typeface="Calibri"/>
                <a:cs typeface="Calibri"/>
              </a:rPr>
              <a:t>T</a:t>
            </a:r>
          </a:p>
        </p:txBody>
      </p:sp>
      <p:sp>
        <p:nvSpPr>
          <p:cNvPr id="159" name="Rectangle 97"/>
          <p:cNvSpPr>
            <a:spLocks noChangeArrowheads="1"/>
          </p:cNvSpPr>
          <p:nvPr/>
        </p:nvSpPr>
        <p:spPr bwMode="auto">
          <a:xfrm>
            <a:off x="4018530" y="2850187"/>
            <a:ext cx="1091840" cy="276999"/>
          </a:xfrm>
          <a:prstGeom prst="rect">
            <a:avLst/>
          </a:prstGeom>
          <a:noFill/>
          <a:ln>
            <a:noFill/>
          </a:ln>
        </p:spPr>
        <p:txBody>
          <a:bodyPr wrap="none" lIns="91440" tIns="0" rIns="91440" bIns="0" anchor="ctr">
            <a:spAutoFit/>
          </a:bodyPr>
          <a:lstStyle/>
          <a:p>
            <a:pPr algn="ctr"/>
            <a:r>
              <a:rPr lang="en-US" dirty="0" err="1">
                <a:ea typeface="Calibri"/>
                <a:cs typeface="Calibri"/>
              </a:rPr>
              <a:t>pos</a:t>
            </a:r>
            <a:r>
              <a:rPr lang="en-US" dirty="0">
                <a:ea typeface="Calibri"/>
                <a:cs typeface="Times New Roman"/>
              </a:rPr>
              <a:t>(</a:t>
            </a:r>
            <a:r>
              <a:rPr lang="en-US" i="1" dirty="0">
                <a:ea typeface="Calibri"/>
                <a:cs typeface="Times New Roman" charset="0"/>
              </a:rPr>
              <a:t>x</a:t>
            </a:r>
            <a:r>
              <a:rPr lang="en-US" baseline="-25000" dirty="0">
                <a:ea typeface="Calibri"/>
                <a:cs typeface="Times New Roman" charset="0"/>
              </a:rPr>
              <a:t>3</a:t>
            </a:r>
            <a:r>
              <a:rPr lang="en-US" dirty="0">
                <a:ea typeface="Calibri"/>
                <a:cs typeface="Times New Roman"/>
              </a:rPr>
              <a:t>)=</a:t>
            </a:r>
            <a:r>
              <a:rPr lang="en-US" dirty="0">
                <a:ea typeface="Calibri"/>
                <a:cs typeface="Calibri"/>
              </a:rPr>
              <a:t>a</a:t>
            </a:r>
          </a:p>
        </p:txBody>
      </p:sp>
      <p:cxnSp>
        <p:nvCxnSpPr>
          <p:cNvPr id="99" name="AutoShape 89"/>
          <p:cNvCxnSpPr>
            <a:cxnSpLocks noChangeShapeType="1"/>
            <a:stCxn id="102" idx="3"/>
          </p:cNvCxnSpPr>
          <p:nvPr/>
        </p:nvCxnSpPr>
        <p:spPr bwMode="auto">
          <a:xfrm rot="5400000">
            <a:off x="3436841" y="2665952"/>
            <a:ext cx="820735" cy="2557652"/>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 xmlns:a14="http://schemas.microsoft.com/office/drawing/2010/main">
                <a:noFill/>
              </a14:hiddenFill>
            </a:ext>
          </a:extLst>
        </p:spPr>
      </p:cxnSp>
      <p:sp>
        <p:nvSpPr>
          <p:cNvPr id="102" name="Oval 17"/>
          <p:cNvSpPr>
            <a:spLocks noChangeArrowheads="1"/>
          </p:cNvSpPr>
          <p:nvPr/>
        </p:nvSpPr>
        <p:spPr bwMode="auto">
          <a:xfrm>
            <a:off x="5092555" y="3328449"/>
            <a:ext cx="228600" cy="241300"/>
          </a:xfrm>
          <a:prstGeom prst="ellipse">
            <a:avLst/>
          </a:prstGeom>
          <a:noFill/>
          <a:ln>
            <a:noFill/>
          </a:ln>
        </p:spPr>
        <p:txBody>
          <a:bodyPr wrap="none" lIns="91440" tIns="0" rIns="91440" bIns="0" anchor="ctr"/>
          <a:lstStyle/>
          <a:p>
            <a:pPr algn="ctr"/>
            <a:endParaRPr lang="en-US" dirty="0">
              <a:ea typeface="Calibri"/>
              <a:cs typeface="Calibri"/>
            </a:endParaRPr>
          </a:p>
        </p:txBody>
      </p:sp>
      <p:cxnSp>
        <p:nvCxnSpPr>
          <p:cNvPr id="103" name="AutoShape 89"/>
          <p:cNvCxnSpPr>
            <a:cxnSpLocks noChangeShapeType="1"/>
            <a:stCxn id="22537" idx="2"/>
            <a:endCxn id="106" idx="0"/>
          </p:cNvCxnSpPr>
          <p:nvPr/>
        </p:nvCxnSpPr>
        <p:spPr bwMode="auto">
          <a:xfrm rot="16200000" flipH="1">
            <a:off x="4505591" y="4755212"/>
            <a:ext cx="669139" cy="1272245"/>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 xmlns:a14="http://schemas.microsoft.com/office/drawing/2010/main">
                <a:noFill/>
              </a14:hiddenFill>
            </a:ext>
          </a:extLst>
        </p:spPr>
      </p:cxnSp>
      <p:cxnSp>
        <p:nvCxnSpPr>
          <p:cNvPr id="105" name="AutoShape 91"/>
          <p:cNvCxnSpPr>
            <a:cxnSpLocks noChangeShapeType="1"/>
            <a:endCxn id="107" idx="0"/>
          </p:cNvCxnSpPr>
          <p:nvPr/>
        </p:nvCxnSpPr>
        <p:spPr bwMode="auto">
          <a:xfrm rot="5400000">
            <a:off x="6789389" y="4788782"/>
            <a:ext cx="652252" cy="1188218"/>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 xmlns:a14="http://schemas.microsoft.com/office/drawing/2010/main">
                <a:noFill/>
              </a14:hiddenFill>
            </a:ext>
          </a:extLst>
        </p:spPr>
      </p:cxnSp>
      <p:sp>
        <p:nvSpPr>
          <p:cNvPr id="106" name="Text Box 41"/>
          <p:cNvSpPr txBox="1">
            <a:spLocks noChangeArrowheads="1"/>
          </p:cNvSpPr>
          <p:nvPr/>
        </p:nvSpPr>
        <p:spPr bwMode="auto">
          <a:xfrm>
            <a:off x="4973906" y="5725905"/>
            <a:ext cx="1004752"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err="1">
                <a:latin typeface="+mn-lt"/>
                <a:ea typeface="Calibri"/>
                <a:cs typeface="Calibri"/>
              </a:rPr>
              <a:t>pos</a:t>
            </a:r>
            <a:r>
              <a:rPr lang="en-US" sz="1800" dirty="0">
                <a:latin typeface="+mn-lt"/>
                <a:ea typeface="Calibri"/>
                <a:cs typeface="Calibri"/>
              </a:rPr>
              <a:t>(a)=d</a:t>
            </a:r>
          </a:p>
        </p:txBody>
      </p:sp>
      <p:sp>
        <p:nvSpPr>
          <p:cNvPr id="107" name="Rectangle 103"/>
          <p:cNvSpPr>
            <a:spLocks noChangeArrowheads="1"/>
          </p:cNvSpPr>
          <p:nvPr/>
        </p:nvSpPr>
        <p:spPr bwMode="auto">
          <a:xfrm>
            <a:off x="6013676" y="5709018"/>
            <a:ext cx="1015460"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440" tIns="0" rIns="91440" bIns="0" anchor="ctr">
            <a:spAutoFit/>
          </a:bodyPr>
          <a:lstStyle/>
          <a:p>
            <a:pPr algn="ctr"/>
            <a:r>
              <a:rPr lang="en-US" dirty="0" err="1">
                <a:ea typeface="Calibri"/>
                <a:cs typeface="Calibri"/>
              </a:rPr>
              <a:t>pos</a:t>
            </a:r>
            <a:r>
              <a:rPr lang="en-US" dirty="0">
                <a:ea typeface="Calibri"/>
                <a:cs typeface="Calibri"/>
              </a:rPr>
              <a:t>(b)=c</a:t>
            </a:r>
          </a:p>
        </p:txBody>
      </p:sp>
      <p:cxnSp>
        <p:nvCxnSpPr>
          <p:cNvPr id="201" name="AutoShape 48"/>
          <p:cNvCxnSpPr>
            <a:cxnSpLocks noChangeShapeType="1"/>
          </p:cNvCxnSpPr>
          <p:nvPr/>
        </p:nvCxnSpPr>
        <p:spPr bwMode="auto">
          <a:xfrm rot="16200000" flipH="1">
            <a:off x="4030020" y="4106740"/>
            <a:ext cx="3894938" cy="6350"/>
          </a:xfrm>
          <a:prstGeom prst="curvedConnector3">
            <a:avLst>
              <a:gd name="adj1" fmla="val 50000"/>
            </a:avLst>
          </a:prstGeom>
          <a:noFill/>
          <a:ln w="19050">
            <a:solidFill>
              <a:schemeClr val="tx1"/>
            </a:solidFill>
            <a:round/>
            <a:headEnd/>
            <a:tailEnd type="triangle" w="med" len="med"/>
          </a:ln>
          <a:extLst>
            <a:ext uri="{909E8E84-426E-40dd-AFC4-6F175D3DCCD1}">
              <a14:hiddenFill xmlns="" xmlns:a14="http://schemas.microsoft.com/office/drawing/2010/main">
                <a:noFill/>
              </a14:hiddenFill>
            </a:ext>
          </a:extLst>
        </p:spPr>
      </p:cxnSp>
      <p:cxnSp>
        <p:nvCxnSpPr>
          <p:cNvPr id="203" name="Straight Arrow Connector 202"/>
          <p:cNvCxnSpPr/>
          <p:nvPr/>
        </p:nvCxnSpPr>
        <p:spPr bwMode="auto">
          <a:xfrm flipH="1">
            <a:off x="3656656" y="3569828"/>
            <a:ext cx="339512" cy="785318"/>
          </a:xfrm>
          <a:prstGeom prst="straightConnector1">
            <a:avLst/>
          </a:prstGeom>
          <a:solidFill>
            <a:schemeClr val="accent1"/>
          </a:solidFill>
          <a:ln w="19050" cap="flat" cmpd="sng" algn="ctr">
            <a:solidFill>
              <a:schemeClr val="tx1"/>
            </a:solidFill>
            <a:prstDash val="dash"/>
            <a:round/>
            <a:headEnd type="none" w="med" len="med"/>
            <a:tailEnd type="triangle"/>
          </a:ln>
          <a:effectLst/>
        </p:spPr>
      </p:cxnSp>
      <p:cxnSp>
        <p:nvCxnSpPr>
          <p:cNvPr id="95" name="AutoShape 89"/>
          <p:cNvCxnSpPr>
            <a:cxnSpLocks noChangeShapeType="1"/>
            <a:stCxn id="96" idx="5"/>
          </p:cNvCxnSpPr>
          <p:nvPr/>
        </p:nvCxnSpPr>
        <p:spPr bwMode="auto">
          <a:xfrm rot="16200000" flipH="1">
            <a:off x="7575229" y="2603489"/>
            <a:ext cx="917646" cy="2585668"/>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 xmlns:a14="http://schemas.microsoft.com/office/drawing/2010/main">
                <a:noFill/>
              </a14:hiddenFill>
            </a:ext>
          </a:extLst>
        </p:spPr>
      </p:cxnSp>
      <p:sp>
        <p:nvSpPr>
          <p:cNvPr id="96" name="Oval 17"/>
          <p:cNvSpPr>
            <a:spLocks noChangeArrowheads="1"/>
          </p:cNvSpPr>
          <p:nvPr/>
        </p:nvSpPr>
        <p:spPr bwMode="auto">
          <a:xfrm>
            <a:off x="6546096" y="3231538"/>
            <a:ext cx="228600" cy="241300"/>
          </a:xfrm>
          <a:prstGeom prst="ellipse">
            <a:avLst/>
          </a:prstGeom>
          <a:noFill/>
          <a:ln>
            <a:noFill/>
          </a:ln>
        </p:spPr>
        <p:txBody>
          <a:bodyPr wrap="none" lIns="91440" tIns="0" rIns="91440" bIns="0" anchor="ctr"/>
          <a:lstStyle/>
          <a:p>
            <a:pPr algn="ctr"/>
            <a:endParaRPr lang="en-US" dirty="0">
              <a:ea typeface="Calibri"/>
              <a:cs typeface="Calibri"/>
            </a:endParaRPr>
          </a:p>
        </p:txBody>
      </p:sp>
      <p:cxnSp>
        <p:nvCxnSpPr>
          <p:cNvPr id="108" name="AutoShape 89"/>
          <p:cNvCxnSpPr>
            <a:cxnSpLocks noChangeShapeType="1"/>
          </p:cNvCxnSpPr>
          <p:nvPr/>
        </p:nvCxnSpPr>
        <p:spPr bwMode="auto">
          <a:xfrm rot="5400000">
            <a:off x="4833992" y="3660752"/>
            <a:ext cx="1242122" cy="1036463"/>
          </a:xfrm>
          <a:prstGeom prst="curvedConnector2">
            <a:avLst/>
          </a:prstGeom>
          <a:noFill/>
          <a:ln w="19050">
            <a:solidFill>
              <a:schemeClr val="tx1"/>
            </a:solidFill>
            <a:prstDash val="solid"/>
            <a:round/>
            <a:headEnd/>
            <a:tailEnd type="triangle" w="med" len="med"/>
          </a:ln>
          <a:extLst>
            <a:ext uri="{909E8E84-426E-40dd-AFC4-6F175D3DCCD1}">
              <a14:hiddenFill xmlns="" xmlns:a14="http://schemas.microsoft.com/office/drawing/2010/main">
                <a:noFill/>
              </a14:hiddenFill>
            </a:ext>
          </a:extLst>
        </p:spPr>
      </p:cxnSp>
      <p:cxnSp>
        <p:nvCxnSpPr>
          <p:cNvPr id="112" name="AutoShape 89"/>
          <p:cNvCxnSpPr>
            <a:cxnSpLocks noChangeShapeType="1"/>
          </p:cNvCxnSpPr>
          <p:nvPr/>
        </p:nvCxnSpPr>
        <p:spPr bwMode="auto">
          <a:xfrm>
            <a:off x="4936822" y="4872100"/>
            <a:ext cx="1043843" cy="1185285"/>
          </a:xfrm>
          <a:prstGeom prst="curvedConnector2">
            <a:avLst/>
          </a:prstGeom>
          <a:noFill/>
          <a:ln w="19050">
            <a:solidFill>
              <a:schemeClr val="tx1"/>
            </a:solidFill>
            <a:prstDash val="solid"/>
            <a:round/>
            <a:headEnd/>
            <a:tailEnd type="triangle" w="med" len="med"/>
          </a:ln>
          <a:extLst>
            <a:ext uri="{909E8E84-426E-40dd-AFC4-6F175D3DCCD1}">
              <a14:hiddenFill xmlns="" xmlns:a14="http://schemas.microsoft.com/office/drawing/2010/main">
                <a:noFill/>
              </a14:hiddenFill>
            </a:ext>
          </a:extLst>
        </p:spPr>
      </p:cxnSp>
      <p:cxnSp>
        <p:nvCxnSpPr>
          <p:cNvPr id="113" name="AutoShape 89"/>
          <p:cNvCxnSpPr>
            <a:cxnSpLocks noChangeShapeType="1"/>
          </p:cNvCxnSpPr>
          <p:nvPr/>
        </p:nvCxnSpPr>
        <p:spPr bwMode="auto">
          <a:xfrm rot="10800000" flipV="1">
            <a:off x="5980664" y="4872099"/>
            <a:ext cx="1006936" cy="1185285"/>
          </a:xfrm>
          <a:prstGeom prst="curvedConnector2">
            <a:avLst/>
          </a:prstGeom>
          <a:noFill/>
          <a:ln w="19050">
            <a:solidFill>
              <a:schemeClr val="tx1"/>
            </a:solidFill>
            <a:prstDash val="solid"/>
            <a:round/>
            <a:headEnd/>
            <a:tailEnd type="triangle" w="med" len="med"/>
          </a:ln>
          <a:extLst>
            <a:ext uri="{909E8E84-426E-40dd-AFC4-6F175D3DCCD1}">
              <a14:hiddenFill xmlns="" xmlns:a14="http://schemas.microsoft.com/office/drawing/2010/main">
                <a:noFill/>
              </a14:hiddenFill>
            </a:ext>
          </a:extLst>
        </p:spPr>
      </p:cxnSp>
      <p:cxnSp>
        <p:nvCxnSpPr>
          <p:cNvPr id="114" name="Straight Arrow Connector 113"/>
          <p:cNvCxnSpPr/>
          <p:nvPr/>
        </p:nvCxnSpPr>
        <p:spPr bwMode="auto">
          <a:xfrm>
            <a:off x="3996169" y="3569829"/>
            <a:ext cx="207869" cy="1117605"/>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116" name="AutoShape 89"/>
          <p:cNvCxnSpPr>
            <a:cxnSpLocks noChangeShapeType="1"/>
          </p:cNvCxnSpPr>
          <p:nvPr/>
        </p:nvCxnSpPr>
        <p:spPr bwMode="auto">
          <a:xfrm rot="16200000" flipH="1">
            <a:off x="5862774" y="3684350"/>
            <a:ext cx="1242122" cy="1005840"/>
          </a:xfrm>
          <a:prstGeom prst="curvedConnector2">
            <a:avLst/>
          </a:prstGeom>
          <a:noFill/>
          <a:ln w="19050">
            <a:solidFill>
              <a:schemeClr val="tx1"/>
            </a:solidFill>
            <a:prstDash val="solid"/>
            <a:round/>
            <a:headEnd/>
            <a:tailEnd type="triangle" w="med" len="med"/>
          </a:ln>
          <a:extLst>
            <a:ext uri="{909E8E84-426E-40dd-AFC4-6F175D3DCCD1}">
              <a14:hiddenFill xmlns="" xmlns:a14="http://schemas.microsoft.com/office/drawing/2010/main">
                <a:noFill/>
              </a14:hiddenFill>
            </a:ext>
          </a:extLst>
        </p:spPr>
      </p:cxnSp>
      <p:sp>
        <p:nvSpPr>
          <p:cNvPr id="163" name="Rectangle 83"/>
          <p:cNvSpPr>
            <a:spLocks noChangeArrowheads="1"/>
          </p:cNvSpPr>
          <p:nvPr/>
        </p:nvSpPr>
        <p:spPr bwMode="auto">
          <a:xfrm>
            <a:off x="3288226" y="3200496"/>
            <a:ext cx="1415885" cy="369332"/>
          </a:xfrm>
          <a:prstGeom prst="rect">
            <a:avLst/>
          </a:prstGeom>
          <a:solidFill>
            <a:schemeClr val="accent1"/>
          </a:solidFill>
          <a:ln w="12700">
            <a:solidFill>
              <a:schemeClr val="tx1"/>
            </a:solidFill>
            <a:miter lim="800000"/>
            <a:headEnd/>
            <a:tailEnd/>
          </a:ln>
        </p:spPr>
        <p:txBody>
          <a:bodyPr wrap="none" lIns="91440" tIns="45720" rIns="91440" bIns="45720" anchor="ctr">
            <a:noAutofit/>
          </a:bodyPr>
          <a:lstStyle/>
          <a:p>
            <a:pPr algn="ctr"/>
            <a:r>
              <a:rPr lang="en-US" dirty="0">
                <a:solidFill>
                  <a:schemeClr val="bg1"/>
                </a:solidFill>
                <a:ea typeface="Calibri"/>
                <a:cs typeface="Calibri"/>
              </a:rPr>
              <a:t>move(</a:t>
            </a:r>
            <a:r>
              <a:rPr lang="en-US" i="1" dirty="0">
                <a:solidFill>
                  <a:schemeClr val="bg1"/>
                </a:solidFill>
                <a:ea typeface="Calibri"/>
                <a:cs typeface="Times New Roman" charset="0"/>
              </a:rPr>
              <a:t>x</a:t>
            </a:r>
            <a:r>
              <a:rPr lang="en-US" baseline="-25000" dirty="0">
                <a:solidFill>
                  <a:schemeClr val="bg1"/>
                </a:solidFill>
                <a:ea typeface="Calibri"/>
                <a:cs typeface="Times New Roman" charset="0"/>
              </a:rPr>
              <a:t>3</a:t>
            </a:r>
            <a:r>
              <a:rPr lang="en-US" dirty="0">
                <a:solidFill>
                  <a:schemeClr val="bg1"/>
                </a:solidFill>
                <a:ea typeface="Calibri"/>
                <a:cs typeface="Calibri"/>
              </a:rPr>
              <a:t>,a,</a:t>
            </a:r>
            <a:r>
              <a:rPr lang="en-US" i="1" dirty="0">
                <a:solidFill>
                  <a:schemeClr val="bg1"/>
                </a:solidFill>
                <a:ea typeface="Calibri"/>
                <a:cs typeface="Times New Roman" charset="0"/>
              </a:rPr>
              <a:t>z</a:t>
            </a:r>
            <a:r>
              <a:rPr lang="en-US" baseline="-25000" dirty="0">
                <a:solidFill>
                  <a:schemeClr val="bg1"/>
                </a:solidFill>
                <a:ea typeface="Calibri"/>
                <a:cs typeface="Times New Roman" charset="0"/>
              </a:rPr>
              <a:t>3</a:t>
            </a:r>
            <a:r>
              <a:rPr lang="en-US" dirty="0">
                <a:solidFill>
                  <a:schemeClr val="bg1"/>
                </a:solidFill>
                <a:ea typeface="Calibri"/>
                <a:cs typeface="Calibri"/>
              </a:rPr>
              <a:t>)</a:t>
            </a:r>
          </a:p>
        </p:txBody>
      </p:sp>
      <p:cxnSp>
        <p:nvCxnSpPr>
          <p:cNvPr id="164" name="AutoShape 89"/>
          <p:cNvCxnSpPr>
            <a:cxnSpLocks noChangeShapeType="1"/>
          </p:cNvCxnSpPr>
          <p:nvPr/>
        </p:nvCxnSpPr>
        <p:spPr bwMode="auto">
          <a:xfrm rot="5400000">
            <a:off x="4763140" y="2103416"/>
            <a:ext cx="1152144" cy="1270204"/>
          </a:xfrm>
          <a:prstGeom prst="curvedConnector2">
            <a:avLst/>
          </a:prstGeom>
          <a:noFill/>
          <a:ln w="19050">
            <a:solidFill>
              <a:schemeClr val="tx1"/>
            </a:solidFill>
            <a:prstDash val="solid"/>
            <a:round/>
            <a:headEnd/>
            <a:tailEnd type="triangle" w="med" len="med"/>
          </a:ln>
          <a:extLst>
            <a:ext uri="{909E8E84-426E-40dd-AFC4-6F175D3DCCD1}">
              <a14:hiddenFill xmlns="" xmlns:a14="http://schemas.microsoft.com/office/drawing/2010/main">
                <a:noFill/>
              </a14:hiddenFill>
            </a:ext>
          </a:extLst>
        </p:spPr>
      </p:cxnSp>
      <p:sp>
        <p:nvSpPr>
          <p:cNvPr id="208" name="Text Box 92"/>
          <p:cNvSpPr txBox="1">
            <a:spLocks noChangeArrowheads="1"/>
          </p:cNvSpPr>
          <p:nvPr/>
        </p:nvSpPr>
        <p:spPr bwMode="auto">
          <a:xfrm>
            <a:off x="6986672" y="4687433"/>
            <a:ext cx="1445904"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solidFill>
                  <a:schemeClr val="bg1"/>
                </a:solidFill>
                <a:latin typeface="+mn-lt"/>
                <a:ea typeface="Calibri"/>
                <a:cs typeface="Calibri"/>
              </a:rPr>
              <a:t>move(b,p4,c)</a:t>
            </a:r>
          </a:p>
        </p:txBody>
      </p:sp>
      <p:sp>
        <p:nvSpPr>
          <p:cNvPr id="179" name="Text Box 7"/>
          <p:cNvSpPr txBox="1">
            <a:spLocks noChangeArrowheads="1"/>
          </p:cNvSpPr>
          <p:nvPr/>
        </p:nvSpPr>
        <p:spPr bwMode="auto">
          <a:xfrm>
            <a:off x="6085086" y="2164595"/>
            <a:ext cx="4575847" cy="830997"/>
          </a:xfrm>
          <a:prstGeom prst="rect">
            <a:avLst/>
          </a:prstGeom>
          <a:noFill/>
          <a:ln>
            <a:noFill/>
          </a:ln>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indent="-342900">
              <a:tabLst>
                <a:tab pos="1143000" algn="l"/>
                <a:tab pos="2286000" algn="l"/>
                <a:tab pos="3429000" algn="l"/>
              </a:tabLst>
            </a:pPr>
            <a:r>
              <a:rPr lang="en-US" sz="1800" dirty="0">
                <a:latin typeface="+mn-lt"/>
                <a:ea typeface="Calibri"/>
                <a:cs typeface="Calibri"/>
              </a:rPr>
              <a:t>clear(p1)=T	clear(p2)=T	clear(p3)=F	clear(p4)=F</a:t>
            </a:r>
            <a:endParaRPr lang="en-US" sz="1800" dirty="0">
              <a:latin typeface="+mn-lt"/>
              <a:ea typeface="Calibri"/>
              <a:cs typeface="Times New Roman" charset="0"/>
            </a:endParaRPr>
          </a:p>
          <a:p>
            <a:pPr indent="-342900">
              <a:tabLst>
                <a:tab pos="1143000" algn="l"/>
                <a:tab pos="2286000" algn="l"/>
                <a:tab pos="3429000" algn="l"/>
              </a:tabLst>
            </a:pPr>
            <a:r>
              <a:rPr lang="en-US" sz="1800" dirty="0">
                <a:latin typeface="+mn-lt"/>
                <a:ea typeface="Calibri"/>
                <a:cs typeface="Calibri"/>
              </a:rPr>
              <a:t>  clear(a)=F	 clear(b)=F  	 clear(c)=T	 clear(d)=T</a:t>
            </a:r>
          </a:p>
          <a:p>
            <a:pPr indent="-342900">
              <a:tabLst>
                <a:tab pos="1143000" algn="l"/>
                <a:tab pos="2286000" algn="l"/>
                <a:tab pos="3429000" algn="l"/>
              </a:tabLst>
            </a:pPr>
            <a:r>
              <a:rPr lang="en-US" sz="1800" dirty="0">
                <a:latin typeface="+mn-lt"/>
                <a:ea typeface="Calibri"/>
                <a:cs typeface="Calibri"/>
              </a:rPr>
              <a:t>   </a:t>
            </a:r>
            <a:r>
              <a:rPr lang="en-US" sz="1800" dirty="0" err="1">
                <a:latin typeface="+mn-lt"/>
                <a:ea typeface="Calibri"/>
                <a:cs typeface="Calibri"/>
              </a:rPr>
              <a:t>pos</a:t>
            </a:r>
            <a:r>
              <a:rPr lang="en-US" sz="1800" dirty="0">
                <a:latin typeface="+mn-lt"/>
                <a:ea typeface="Calibri"/>
                <a:cs typeface="Calibri"/>
              </a:rPr>
              <a:t>(a)=p3	 </a:t>
            </a:r>
            <a:r>
              <a:rPr lang="en-US" sz="1800" baseline="-25000" dirty="0">
                <a:latin typeface="+mn-lt"/>
                <a:ea typeface="Calibri"/>
                <a:cs typeface="Calibri"/>
              </a:rPr>
              <a:t> </a:t>
            </a:r>
            <a:r>
              <a:rPr lang="en-US" sz="1800" dirty="0" err="1">
                <a:latin typeface="+mn-lt"/>
                <a:ea typeface="Calibri"/>
                <a:cs typeface="Calibri"/>
              </a:rPr>
              <a:t>pos</a:t>
            </a:r>
            <a:r>
              <a:rPr lang="en-US" sz="1800" dirty="0">
                <a:latin typeface="+mn-lt"/>
                <a:ea typeface="Calibri"/>
                <a:cs typeface="Calibri"/>
              </a:rPr>
              <a:t>(b)=p4	  </a:t>
            </a:r>
            <a:r>
              <a:rPr lang="en-US" sz="1800" dirty="0" err="1">
                <a:latin typeface="+mn-lt"/>
                <a:ea typeface="Calibri"/>
                <a:cs typeface="Calibri"/>
              </a:rPr>
              <a:t>pos</a:t>
            </a:r>
            <a:r>
              <a:rPr lang="en-US" sz="1800" dirty="0">
                <a:latin typeface="+mn-lt"/>
                <a:ea typeface="Calibri"/>
                <a:cs typeface="Calibri"/>
              </a:rPr>
              <a:t>(c)=b	  </a:t>
            </a:r>
            <a:r>
              <a:rPr lang="en-US" sz="1800" dirty="0" err="1">
                <a:latin typeface="+mn-lt"/>
                <a:ea typeface="Calibri"/>
                <a:cs typeface="Calibri"/>
              </a:rPr>
              <a:t>pos</a:t>
            </a:r>
            <a:r>
              <a:rPr lang="en-US" sz="1800" dirty="0">
                <a:latin typeface="+mn-lt"/>
                <a:ea typeface="Calibri"/>
                <a:cs typeface="Calibri"/>
              </a:rPr>
              <a:t>(d)=a</a:t>
            </a:r>
          </a:p>
        </p:txBody>
      </p:sp>
      <p:sp>
        <p:nvSpPr>
          <p:cNvPr id="104" name="Text Box 75">
            <a:extLst>
              <a:ext uri="{FF2B5EF4-FFF2-40B4-BE49-F238E27FC236}">
                <a16:creationId xmlns:a16="http://schemas.microsoft.com/office/drawing/2014/main" id="{408DCC8D-7E94-BE40-B7EF-7531039F01A2}"/>
              </a:ext>
            </a:extLst>
          </p:cNvPr>
          <p:cNvSpPr txBox="1">
            <a:spLocks noChangeArrowheads="1"/>
          </p:cNvSpPr>
          <p:nvPr/>
        </p:nvSpPr>
        <p:spPr bwMode="auto">
          <a:xfrm>
            <a:off x="5838086" y="803633"/>
            <a:ext cx="599844" cy="830997"/>
          </a:xfrm>
          <a:prstGeom prst="rect">
            <a:avLst/>
          </a:prstGeom>
          <a:noFill/>
          <a:ln>
            <a:noFill/>
          </a:ln>
        </p:spPr>
        <p:txBody>
          <a:bodyPr wrap="none" lIns="91440" tIns="0" rIns="91440" bIns="0" anchor="t">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i="1" dirty="0">
                <a:latin typeface="+mn-lt"/>
                <a:ea typeface="Calibri"/>
                <a:cs typeface="Times New Roman" charset="0"/>
              </a:rPr>
              <a:t>z</a:t>
            </a:r>
            <a:r>
              <a:rPr lang="en-US" sz="1800" baseline="-25000" dirty="0">
                <a:latin typeface="+mn-lt"/>
                <a:ea typeface="Calibri"/>
                <a:cs typeface="Times New Roman" charset="0"/>
              </a:rPr>
              <a:t>3</a:t>
            </a:r>
            <a:r>
              <a:rPr lang="en-US" sz="1800" dirty="0">
                <a:latin typeface="+mn-lt"/>
                <a:ea typeface="Calibri"/>
                <a:cs typeface="Times New Roman" charset="0"/>
              </a:rPr>
              <a:t>≠</a:t>
            </a:r>
            <a:r>
              <a:rPr lang="en-US" sz="1800" dirty="0">
                <a:latin typeface="+mn-lt"/>
                <a:ea typeface="Calibri"/>
                <a:cs typeface="Calibri"/>
              </a:rPr>
              <a:t>c</a:t>
            </a:r>
          </a:p>
          <a:p>
            <a:pPr algn="ctr"/>
            <a:r>
              <a:rPr lang="en-US" sz="1800" i="1" dirty="0">
                <a:latin typeface="+mn-lt"/>
                <a:ea typeface="Calibri"/>
                <a:cs typeface="Times New Roman" charset="0"/>
              </a:rPr>
              <a:t>z</a:t>
            </a:r>
            <a:r>
              <a:rPr lang="en-US" sz="1800" baseline="-25000" dirty="0">
                <a:latin typeface="+mn-lt"/>
                <a:ea typeface="Calibri"/>
                <a:cs typeface="Times New Roman" charset="0"/>
              </a:rPr>
              <a:t>3</a:t>
            </a:r>
            <a:r>
              <a:rPr lang="en-US" sz="1800" dirty="0">
                <a:latin typeface="+mn-lt"/>
                <a:ea typeface="Calibri"/>
                <a:cs typeface="Times New Roman" charset="0"/>
              </a:rPr>
              <a:t>≠</a:t>
            </a:r>
            <a:r>
              <a:rPr lang="en-US" sz="1800" dirty="0">
                <a:latin typeface="+mn-lt"/>
                <a:ea typeface="Calibri"/>
                <a:cs typeface="Calibri"/>
              </a:rPr>
              <a:t>d</a:t>
            </a:r>
          </a:p>
          <a:p>
            <a:pPr algn="ctr"/>
            <a:endParaRPr lang="en-US" sz="1800" dirty="0">
              <a:latin typeface="+mn-lt"/>
              <a:ea typeface="Calibri"/>
              <a:cs typeface="Calibri"/>
            </a:endParaRPr>
          </a:p>
        </p:txBody>
      </p:sp>
      <p:grpSp>
        <p:nvGrpSpPr>
          <p:cNvPr id="109" name="Group 108">
            <a:extLst>
              <a:ext uri="{FF2B5EF4-FFF2-40B4-BE49-F238E27FC236}">
                <a16:creationId xmlns:a16="http://schemas.microsoft.com/office/drawing/2014/main" id="{B7E20E19-5042-9041-81FE-01BDD790D929}"/>
              </a:ext>
            </a:extLst>
          </p:cNvPr>
          <p:cNvGrpSpPr/>
          <p:nvPr/>
        </p:nvGrpSpPr>
        <p:grpSpPr>
          <a:xfrm>
            <a:off x="7649133" y="188058"/>
            <a:ext cx="2688818" cy="1950735"/>
            <a:chOff x="6181533" y="221558"/>
            <a:chExt cx="2688818" cy="1950735"/>
          </a:xfrm>
        </p:grpSpPr>
        <p:sp>
          <p:nvSpPr>
            <p:cNvPr id="110" name="Line 853">
              <a:extLst>
                <a:ext uri="{FF2B5EF4-FFF2-40B4-BE49-F238E27FC236}">
                  <a16:creationId xmlns:a16="http://schemas.microsoft.com/office/drawing/2014/main" id="{83B264C3-26B3-A04B-AAD8-97BF825DDDA7}"/>
                </a:ext>
              </a:extLst>
            </p:cNvPr>
            <p:cNvSpPr>
              <a:spLocks noChangeShapeType="1"/>
            </p:cNvSpPr>
            <p:nvPr/>
          </p:nvSpPr>
          <p:spPr bwMode="auto">
            <a:xfrm flipV="1">
              <a:off x="6181533" y="2166235"/>
              <a:ext cx="1984248" cy="6058"/>
            </a:xfrm>
            <a:prstGeom prst="line">
              <a:avLst/>
            </a:prstGeom>
            <a:noFill/>
            <a:ln w="9525">
              <a:solidFill>
                <a:schemeClr val="tx1"/>
              </a:solidFill>
              <a:round/>
              <a:headEnd/>
              <a:tailEnd/>
            </a:ln>
            <a:scene3d>
              <a:camera prst="legacyObliqueTopRight">
                <a:rot lat="300000" lon="0" rev="0"/>
              </a:camera>
              <a:lightRig rig="legacyFlat3" dir="l"/>
            </a:scene3d>
            <a:sp3d extrusionH="2667000" prstMaterial="legacyPlastic">
              <a:bevelT w="13500" h="13500" prst="angle"/>
              <a:bevelB w="13500" h="13500" prst="angle"/>
              <a:extrusionClr>
                <a:srgbClr val="EBE6DB"/>
              </a:extrusionClr>
            </a:sp3d>
            <a:extLst>
              <a:ext uri="{909E8E84-426E-40dd-AFC4-6F175D3DCCD1}">
                <a14:hiddenFill xmlns="" xmlns:a14="http://schemas.microsoft.com/office/drawing/2010/main">
                  <a:noFill/>
                </a14:hiddenFill>
              </a:ext>
            </a:extLst>
          </p:spPr>
          <p:txBody>
            <a:bodyPr wrap="none" anchor="ctr">
              <a:flatTx/>
            </a:bodyPr>
            <a:lstStyle/>
            <a:p>
              <a:endParaRPr lang="en-US" dirty="0">
                <a:ea typeface="Calibri"/>
                <a:cs typeface="Calibri"/>
              </a:endParaRPr>
            </a:p>
          </p:txBody>
        </p:sp>
        <p:sp>
          <p:nvSpPr>
            <p:cNvPr id="111" name="Freeform 830">
              <a:extLst>
                <a:ext uri="{FF2B5EF4-FFF2-40B4-BE49-F238E27FC236}">
                  <a16:creationId xmlns:a16="http://schemas.microsoft.com/office/drawing/2014/main" id="{4DF3B16D-6F42-1B46-B840-93EEFDCAB00B}"/>
                </a:ext>
              </a:extLst>
            </p:cNvPr>
            <p:cNvSpPr>
              <a:spLocks noChangeAspect="1"/>
            </p:cNvSpPr>
            <p:nvPr/>
          </p:nvSpPr>
          <p:spPr bwMode="auto">
            <a:xfrm>
              <a:off x="7054100" y="1099597"/>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ea typeface="Calibri"/>
                  <a:cs typeface="Calibri"/>
                </a:rPr>
              </a:br>
              <a:br>
                <a:rPr lang="en-US" baseline="30000" dirty="0">
                  <a:ea typeface="Calibri"/>
                  <a:cs typeface="Calibri"/>
                </a:rPr>
              </a:br>
              <a:r>
                <a:rPr lang="en-US" dirty="0">
                  <a:ea typeface="Calibri"/>
                  <a:cs typeface="Calibri"/>
                </a:rPr>
                <a:t>  p3</a:t>
              </a:r>
            </a:p>
          </p:txBody>
        </p:sp>
        <p:sp>
          <p:nvSpPr>
            <p:cNvPr id="115" name="Freeform 830">
              <a:extLst>
                <a:ext uri="{FF2B5EF4-FFF2-40B4-BE49-F238E27FC236}">
                  <a16:creationId xmlns:a16="http://schemas.microsoft.com/office/drawing/2014/main" id="{ADCAE71E-FA86-5B4D-A0D3-23F83A6D3E57}"/>
                </a:ext>
              </a:extLst>
            </p:cNvPr>
            <p:cNvSpPr>
              <a:spLocks noChangeAspect="1"/>
            </p:cNvSpPr>
            <p:nvPr/>
          </p:nvSpPr>
          <p:spPr bwMode="auto">
            <a:xfrm>
              <a:off x="6649449" y="1674638"/>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ea typeface="Calibri"/>
                  <a:cs typeface="Calibri"/>
                </a:rPr>
              </a:br>
              <a:br>
                <a:rPr lang="en-US" baseline="30000" dirty="0">
                  <a:ea typeface="Calibri"/>
                  <a:cs typeface="Calibri"/>
                </a:rPr>
              </a:br>
              <a:r>
                <a:rPr lang="en-US" dirty="0">
                  <a:ea typeface="Calibri"/>
                  <a:cs typeface="Calibri"/>
                </a:rPr>
                <a:t>  p1</a:t>
              </a:r>
            </a:p>
          </p:txBody>
        </p:sp>
        <p:sp>
          <p:nvSpPr>
            <p:cNvPr id="117" name="Freeform 830">
              <a:extLst>
                <a:ext uri="{FF2B5EF4-FFF2-40B4-BE49-F238E27FC236}">
                  <a16:creationId xmlns:a16="http://schemas.microsoft.com/office/drawing/2014/main" id="{8262536B-27BA-1B44-9763-54B1A0A7AA97}"/>
                </a:ext>
              </a:extLst>
            </p:cNvPr>
            <p:cNvSpPr>
              <a:spLocks noChangeAspect="1"/>
            </p:cNvSpPr>
            <p:nvPr/>
          </p:nvSpPr>
          <p:spPr bwMode="auto">
            <a:xfrm>
              <a:off x="7595015" y="1674638"/>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ea typeface="Calibri"/>
                  <a:cs typeface="Calibri"/>
                </a:rPr>
              </a:br>
              <a:br>
                <a:rPr lang="en-US" baseline="30000" dirty="0">
                  <a:ea typeface="Calibri"/>
                  <a:cs typeface="Calibri"/>
                </a:rPr>
              </a:br>
              <a:r>
                <a:rPr lang="en-US" dirty="0">
                  <a:ea typeface="Calibri"/>
                  <a:cs typeface="Calibri"/>
                </a:rPr>
                <a:t>  p2</a:t>
              </a:r>
            </a:p>
          </p:txBody>
        </p:sp>
        <p:grpSp>
          <p:nvGrpSpPr>
            <p:cNvPr id="166" name="Group 872">
              <a:extLst>
                <a:ext uri="{FF2B5EF4-FFF2-40B4-BE49-F238E27FC236}">
                  <a16:creationId xmlns:a16="http://schemas.microsoft.com/office/drawing/2014/main" id="{E4F1771D-3584-C043-9285-12F46EA12E2C}"/>
                </a:ext>
              </a:extLst>
            </p:cNvPr>
            <p:cNvGrpSpPr>
              <a:grpSpLocks noChangeAspect="1"/>
            </p:cNvGrpSpPr>
            <p:nvPr/>
          </p:nvGrpSpPr>
          <p:grpSpPr bwMode="auto">
            <a:xfrm>
              <a:off x="7141600" y="854344"/>
              <a:ext cx="651502" cy="416243"/>
              <a:chOff x="331" y="406"/>
              <a:chExt cx="288" cy="144"/>
            </a:xfrm>
          </p:grpSpPr>
          <p:sp>
            <p:nvSpPr>
              <p:cNvPr id="223" name="Rectangle 873">
                <a:extLst>
                  <a:ext uri="{FF2B5EF4-FFF2-40B4-BE49-F238E27FC236}">
                    <a16:creationId xmlns:a16="http://schemas.microsoft.com/office/drawing/2014/main" id="{8563A42A-B195-9B40-99F4-9C5EDC02666C}"/>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ea typeface="Calibri"/>
                    <a:cs typeface="Calibri"/>
                  </a:rPr>
                  <a:t>a</a:t>
                </a:r>
              </a:p>
            </p:txBody>
          </p:sp>
          <p:sp>
            <p:nvSpPr>
              <p:cNvPr id="224" name="Freeform 874">
                <a:extLst>
                  <a:ext uri="{FF2B5EF4-FFF2-40B4-BE49-F238E27FC236}">
                    <a16:creationId xmlns:a16="http://schemas.microsoft.com/office/drawing/2014/main" id="{0C2E080C-55E5-334E-9826-FB307EFE33E4}"/>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25" name="Freeform 875">
                <a:extLst>
                  <a:ext uri="{FF2B5EF4-FFF2-40B4-BE49-F238E27FC236}">
                    <a16:creationId xmlns:a16="http://schemas.microsoft.com/office/drawing/2014/main" id="{95AFE8E4-4FFE-7143-8532-42A1DB9A86AB}"/>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26" name="Rectangle 876">
                <a:extLst>
                  <a:ext uri="{FF2B5EF4-FFF2-40B4-BE49-F238E27FC236}">
                    <a16:creationId xmlns:a16="http://schemas.microsoft.com/office/drawing/2014/main" id="{1D7AFDBC-835B-4B4F-8DF1-DE2323D0F8EC}"/>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ea typeface="Calibri"/>
                  <a:cs typeface="Calibri"/>
                </a:endParaRPr>
              </a:p>
            </p:txBody>
          </p:sp>
        </p:grpSp>
        <p:grpSp>
          <p:nvGrpSpPr>
            <p:cNvPr id="167" name="Group 872">
              <a:extLst>
                <a:ext uri="{FF2B5EF4-FFF2-40B4-BE49-F238E27FC236}">
                  <a16:creationId xmlns:a16="http://schemas.microsoft.com/office/drawing/2014/main" id="{70F15B4F-1E2B-FB43-803C-36B453B65690}"/>
                </a:ext>
              </a:extLst>
            </p:cNvPr>
            <p:cNvGrpSpPr>
              <a:grpSpLocks noChangeAspect="1"/>
            </p:cNvGrpSpPr>
            <p:nvPr/>
          </p:nvGrpSpPr>
          <p:grpSpPr bwMode="auto">
            <a:xfrm>
              <a:off x="7137848" y="579909"/>
              <a:ext cx="651502" cy="416243"/>
              <a:chOff x="331" y="406"/>
              <a:chExt cx="288" cy="144"/>
            </a:xfrm>
          </p:grpSpPr>
          <p:sp>
            <p:nvSpPr>
              <p:cNvPr id="219" name="Rectangle 873">
                <a:extLst>
                  <a:ext uri="{FF2B5EF4-FFF2-40B4-BE49-F238E27FC236}">
                    <a16:creationId xmlns:a16="http://schemas.microsoft.com/office/drawing/2014/main" id="{771CC129-7498-BA45-8021-B336C4AA7805}"/>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ea typeface="Calibri"/>
                    <a:cs typeface="Calibri"/>
                  </a:rPr>
                  <a:t>d</a:t>
                </a:r>
              </a:p>
            </p:txBody>
          </p:sp>
          <p:sp>
            <p:nvSpPr>
              <p:cNvPr id="220" name="Freeform 874">
                <a:extLst>
                  <a:ext uri="{FF2B5EF4-FFF2-40B4-BE49-F238E27FC236}">
                    <a16:creationId xmlns:a16="http://schemas.microsoft.com/office/drawing/2014/main" id="{FD5A1BED-63B2-394E-8564-7E2AED9AC704}"/>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21" name="Freeform 875">
                <a:extLst>
                  <a:ext uri="{FF2B5EF4-FFF2-40B4-BE49-F238E27FC236}">
                    <a16:creationId xmlns:a16="http://schemas.microsoft.com/office/drawing/2014/main" id="{639D02C8-DACC-8245-AB2E-762EC904A797}"/>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22" name="Rectangle 876">
                <a:extLst>
                  <a:ext uri="{FF2B5EF4-FFF2-40B4-BE49-F238E27FC236}">
                    <a16:creationId xmlns:a16="http://schemas.microsoft.com/office/drawing/2014/main" id="{E4EB9BD4-4B71-F84C-9046-F3F88F0D918B}"/>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ea typeface="Calibri"/>
                  <a:cs typeface="Calibri"/>
                </a:endParaRPr>
              </a:p>
            </p:txBody>
          </p:sp>
        </p:grpSp>
        <p:sp>
          <p:nvSpPr>
            <p:cNvPr id="168" name="Freeform 830">
              <a:extLst>
                <a:ext uri="{FF2B5EF4-FFF2-40B4-BE49-F238E27FC236}">
                  <a16:creationId xmlns:a16="http://schemas.microsoft.com/office/drawing/2014/main" id="{B1EB0CDB-9E06-D343-9590-0BD227E33C28}"/>
                </a:ext>
              </a:extLst>
            </p:cNvPr>
            <p:cNvSpPr>
              <a:spLocks noChangeAspect="1"/>
            </p:cNvSpPr>
            <p:nvPr/>
          </p:nvSpPr>
          <p:spPr bwMode="auto">
            <a:xfrm>
              <a:off x="8045349" y="1098168"/>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ea typeface="Calibri"/>
                  <a:cs typeface="Calibri"/>
                </a:rPr>
              </a:br>
              <a:br>
                <a:rPr lang="en-US" baseline="30000" dirty="0">
                  <a:ea typeface="Calibri"/>
                  <a:cs typeface="Calibri"/>
                </a:rPr>
              </a:br>
              <a:r>
                <a:rPr lang="en-US" dirty="0">
                  <a:ea typeface="Calibri"/>
                  <a:cs typeface="Calibri"/>
                </a:rPr>
                <a:t>  p4</a:t>
              </a:r>
            </a:p>
          </p:txBody>
        </p:sp>
        <p:grpSp>
          <p:nvGrpSpPr>
            <p:cNvPr id="169" name="Group 872">
              <a:extLst>
                <a:ext uri="{FF2B5EF4-FFF2-40B4-BE49-F238E27FC236}">
                  <a16:creationId xmlns:a16="http://schemas.microsoft.com/office/drawing/2014/main" id="{2D04B0E5-A24A-2746-AD95-B360B23EF17B}"/>
                </a:ext>
              </a:extLst>
            </p:cNvPr>
            <p:cNvGrpSpPr>
              <a:grpSpLocks noChangeAspect="1"/>
            </p:cNvGrpSpPr>
            <p:nvPr/>
          </p:nvGrpSpPr>
          <p:grpSpPr bwMode="auto">
            <a:xfrm>
              <a:off x="8119863" y="872355"/>
              <a:ext cx="651502" cy="416243"/>
              <a:chOff x="331" y="406"/>
              <a:chExt cx="288" cy="144"/>
            </a:xfrm>
          </p:grpSpPr>
          <p:sp>
            <p:nvSpPr>
              <p:cNvPr id="215" name="Rectangle 873">
                <a:extLst>
                  <a:ext uri="{FF2B5EF4-FFF2-40B4-BE49-F238E27FC236}">
                    <a16:creationId xmlns:a16="http://schemas.microsoft.com/office/drawing/2014/main" id="{B6DA5279-290A-7341-85C7-8D52DE289A57}"/>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ea typeface="Calibri"/>
                    <a:cs typeface="Calibri"/>
                  </a:rPr>
                  <a:t>b</a:t>
                </a:r>
              </a:p>
            </p:txBody>
          </p:sp>
          <p:sp>
            <p:nvSpPr>
              <p:cNvPr id="216" name="Freeform 874">
                <a:extLst>
                  <a:ext uri="{FF2B5EF4-FFF2-40B4-BE49-F238E27FC236}">
                    <a16:creationId xmlns:a16="http://schemas.microsoft.com/office/drawing/2014/main" id="{8FCA4631-6EA2-CE48-8A9D-B274C81C6EB4}"/>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17" name="Freeform 875">
                <a:extLst>
                  <a:ext uri="{FF2B5EF4-FFF2-40B4-BE49-F238E27FC236}">
                    <a16:creationId xmlns:a16="http://schemas.microsoft.com/office/drawing/2014/main" id="{313D8324-049F-FB40-8205-8745AF73728C}"/>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18" name="Rectangle 876">
                <a:extLst>
                  <a:ext uri="{FF2B5EF4-FFF2-40B4-BE49-F238E27FC236}">
                    <a16:creationId xmlns:a16="http://schemas.microsoft.com/office/drawing/2014/main" id="{34C13193-AEC0-4949-A445-BC9941258835}"/>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ea typeface="Calibri"/>
                  <a:cs typeface="Calibri"/>
                </a:endParaRPr>
              </a:p>
            </p:txBody>
          </p:sp>
        </p:grpSp>
        <p:grpSp>
          <p:nvGrpSpPr>
            <p:cNvPr id="170" name="Group 872">
              <a:extLst>
                <a:ext uri="{FF2B5EF4-FFF2-40B4-BE49-F238E27FC236}">
                  <a16:creationId xmlns:a16="http://schemas.microsoft.com/office/drawing/2014/main" id="{9E2AF5D0-979E-344A-9BB5-698455BB1105}"/>
                </a:ext>
              </a:extLst>
            </p:cNvPr>
            <p:cNvGrpSpPr>
              <a:grpSpLocks noChangeAspect="1"/>
            </p:cNvGrpSpPr>
            <p:nvPr/>
          </p:nvGrpSpPr>
          <p:grpSpPr bwMode="auto">
            <a:xfrm>
              <a:off x="8116832" y="598923"/>
              <a:ext cx="651502" cy="416243"/>
              <a:chOff x="331" y="406"/>
              <a:chExt cx="288" cy="144"/>
            </a:xfrm>
          </p:grpSpPr>
          <p:sp>
            <p:nvSpPr>
              <p:cNvPr id="210" name="Rectangle 873">
                <a:extLst>
                  <a:ext uri="{FF2B5EF4-FFF2-40B4-BE49-F238E27FC236}">
                    <a16:creationId xmlns:a16="http://schemas.microsoft.com/office/drawing/2014/main" id="{4F6CB166-0F7C-BC49-957A-422578729936}"/>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ea typeface="Calibri"/>
                    <a:cs typeface="Calibri"/>
                  </a:rPr>
                  <a:t>c</a:t>
                </a:r>
              </a:p>
            </p:txBody>
          </p:sp>
          <p:sp>
            <p:nvSpPr>
              <p:cNvPr id="211" name="Freeform 874">
                <a:extLst>
                  <a:ext uri="{FF2B5EF4-FFF2-40B4-BE49-F238E27FC236}">
                    <a16:creationId xmlns:a16="http://schemas.microsoft.com/office/drawing/2014/main" id="{DC4E483F-84FC-BA4A-8F9C-19F9989AD7D3}"/>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12" name="Freeform 875">
                <a:extLst>
                  <a:ext uri="{FF2B5EF4-FFF2-40B4-BE49-F238E27FC236}">
                    <a16:creationId xmlns:a16="http://schemas.microsoft.com/office/drawing/2014/main" id="{35EFD624-410D-2E40-A01F-41EE218BEAA1}"/>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13" name="Rectangle 876">
                <a:extLst>
                  <a:ext uri="{FF2B5EF4-FFF2-40B4-BE49-F238E27FC236}">
                    <a16:creationId xmlns:a16="http://schemas.microsoft.com/office/drawing/2014/main" id="{B7F37D9B-DD25-D944-90FC-179A3C222FA0}"/>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ea typeface="Calibri"/>
                  <a:cs typeface="Calibri"/>
                </a:endParaRPr>
              </a:p>
            </p:txBody>
          </p:sp>
        </p:grpSp>
        <p:grpSp>
          <p:nvGrpSpPr>
            <p:cNvPr id="171" name="Group 170">
              <a:extLst>
                <a:ext uri="{FF2B5EF4-FFF2-40B4-BE49-F238E27FC236}">
                  <a16:creationId xmlns:a16="http://schemas.microsoft.com/office/drawing/2014/main" id="{689CFDB9-4E95-6D4C-94E2-27C5F64D40D9}"/>
                </a:ext>
              </a:extLst>
            </p:cNvPr>
            <p:cNvGrpSpPr/>
            <p:nvPr/>
          </p:nvGrpSpPr>
          <p:grpSpPr>
            <a:xfrm>
              <a:off x="7127889" y="221558"/>
              <a:ext cx="1219200" cy="1278997"/>
              <a:chOff x="3017318" y="1024881"/>
              <a:chExt cx="1219200" cy="1278997"/>
            </a:xfrm>
          </p:grpSpPr>
          <p:grpSp>
            <p:nvGrpSpPr>
              <p:cNvPr id="172" name="Group 171">
                <a:extLst>
                  <a:ext uri="{FF2B5EF4-FFF2-40B4-BE49-F238E27FC236}">
                    <a16:creationId xmlns:a16="http://schemas.microsoft.com/office/drawing/2014/main" id="{6377EA28-814F-864A-BC49-CB21F38F5577}"/>
                  </a:ext>
                </a:extLst>
              </p:cNvPr>
              <p:cNvGrpSpPr/>
              <p:nvPr/>
            </p:nvGrpSpPr>
            <p:grpSpPr>
              <a:xfrm>
                <a:off x="3636432" y="1147233"/>
                <a:ext cx="88096" cy="1156645"/>
                <a:chOff x="3636432" y="1147233"/>
                <a:chExt cx="88096" cy="1156645"/>
              </a:xfrm>
            </p:grpSpPr>
            <p:sp>
              <p:nvSpPr>
                <p:cNvPr id="205" name="Oval 878">
                  <a:extLst>
                    <a:ext uri="{FF2B5EF4-FFF2-40B4-BE49-F238E27FC236}">
                      <a16:creationId xmlns:a16="http://schemas.microsoft.com/office/drawing/2014/main" id="{BBC800AC-BDEF-554F-8D98-5F130C5FA1E4}"/>
                    </a:ext>
                  </a:extLst>
                </p:cNvPr>
                <p:cNvSpPr>
                  <a:spLocks noChangeAspect="1" noChangeArrowheads="1"/>
                </p:cNvSpPr>
                <p:nvPr/>
              </p:nvSpPr>
              <p:spPr bwMode="auto">
                <a:xfrm>
                  <a:off x="3639810" y="2256032"/>
                  <a:ext cx="84718" cy="47846"/>
                </a:xfrm>
                <a:prstGeom prst="ellipse">
                  <a:avLst/>
                </a:prstGeom>
                <a:solidFill>
                  <a:srgbClr val="99DDFF"/>
                </a:solidFill>
                <a:ln w="9525">
                  <a:solidFill>
                    <a:schemeClr val="tx1"/>
                  </a:solidFill>
                  <a:round/>
                  <a:headEnd/>
                  <a:tailEnd/>
                </a:ln>
              </p:spPr>
              <p:txBody>
                <a:bodyPr wrap="none" anchor="ctr"/>
                <a:lstStyle/>
                <a:p>
                  <a:endParaRPr lang="en-US" sz="1400" dirty="0">
                    <a:ea typeface="Calibri"/>
                    <a:cs typeface="Calibri"/>
                  </a:endParaRPr>
                </a:p>
              </p:txBody>
            </p:sp>
            <p:sp>
              <p:nvSpPr>
                <p:cNvPr id="206" name="Rectangle 880">
                  <a:extLst>
                    <a:ext uri="{FF2B5EF4-FFF2-40B4-BE49-F238E27FC236}">
                      <a16:creationId xmlns:a16="http://schemas.microsoft.com/office/drawing/2014/main" id="{4304F00F-1526-514A-98DE-515F6E4443B5}"/>
                    </a:ext>
                  </a:extLst>
                </p:cNvPr>
                <p:cNvSpPr>
                  <a:spLocks noChangeArrowheads="1"/>
                </p:cNvSpPr>
                <p:nvPr/>
              </p:nvSpPr>
              <p:spPr bwMode="auto">
                <a:xfrm>
                  <a:off x="3636432" y="1147233"/>
                  <a:ext cx="88094" cy="1135842"/>
                </a:xfrm>
                <a:prstGeom prst="rect">
                  <a:avLst/>
                </a:prstGeom>
                <a:solidFill>
                  <a:srgbClr val="99DDFF"/>
                </a:solidFill>
                <a:ln w="9525">
                  <a:solidFill>
                    <a:srgbClr val="9CDDFE"/>
                  </a:solidFill>
                  <a:miter lim="800000"/>
                  <a:headEnd/>
                  <a:tailEnd/>
                </a:ln>
              </p:spPr>
              <p:txBody>
                <a:bodyPr wrap="none" anchor="ctr"/>
                <a:lstStyle/>
                <a:p>
                  <a:endParaRPr lang="en-US" sz="1400" dirty="0">
                    <a:ea typeface="Calibri"/>
                    <a:cs typeface="Calibri"/>
                  </a:endParaRPr>
                </a:p>
              </p:txBody>
            </p:sp>
            <p:sp>
              <p:nvSpPr>
                <p:cNvPr id="207" name="Line 881">
                  <a:extLst>
                    <a:ext uri="{FF2B5EF4-FFF2-40B4-BE49-F238E27FC236}">
                      <a16:creationId xmlns:a16="http://schemas.microsoft.com/office/drawing/2014/main" id="{F24CDDBE-EAA8-AA44-A926-784553E8E254}"/>
                    </a:ext>
                  </a:extLst>
                </p:cNvPr>
                <p:cNvSpPr>
                  <a:spLocks noChangeShapeType="1"/>
                </p:cNvSpPr>
                <p:nvPr/>
              </p:nvSpPr>
              <p:spPr bwMode="auto">
                <a:xfrm flipH="1" flipV="1">
                  <a:off x="3636432" y="1147233"/>
                  <a:ext cx="0" cy="113584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dirty="0">
                    <a:ea typeface="Calibri"/>
                    <a:cs typeface="Calibri"/>
                  </a:endParaRPr>
                </a:p>
              </p:txBody>
            </p:sp>
            <p:sp>
              <p:nvSpPr>
                <p:cNvPr id="209" name="Line 882">
                  <a:extLst>
                    <a:ext uri="{FF2B5EF4-FFF2-40B4-BE49-F238E27FC236}">
                      <a16:creationId xmlns:a16="http://schemas.microsoft.com/office/drawing/2014/main" id="{CAECAB45-0E05-7847-9255-9E3CE89B995D}"/>
                    </a:ext>
                  </a:extLst>
                </p:cNvPr>
                <p:cNvSpPr>
                  <a:spLocks noChangeShapeType="1"/>
                </p:cNvSpPr>
                <p:nvPr/>
              </p:nvSpPr>
              <p:spPr bwMode="auto">
                <a:xfrm flipV="1">
                  <a:off x="3724527" y="1147233"/>
                  <a:ext cx="0" cy="113584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dirty="0">
                    <a:ea typeface="Calibri"/>
                    <a:cs typeface="Calibri"/>
                  </a:endParaRPr>
                </a:p>
              </p:txBody>
            </p:sp>
          </p:grpSp>
          <p:grpSp>
            <p:nvGrpSpPr>
              <p:cNvPr id="173" name="Group 883">
                <a:extLst>
                  <a:ext uri="{FF2B5EF4-FFF2-40B4-BE49-F238E27FC236}">
                    <a16:creationId xmlns:a16="http://schemas.microsoft.com/office/drawing/2014/main" id="{0072E263-3A34-9645-964D-50F16F9325C3}"/>
                  </a:ext>
                </a:extLst>
              </p:cNvPr>
              <p:cNvGrpSpPr>
                <a:grpSpLocks/>
              </p:cNvGrpSpPr>
              <p:nvPr/>
            </p:nvGrpSpPr>
            <p:grpSpPr bwMode="auto">
              <a:xfrm>
                <a:off x="3061519" y="1101851"/>
                <a:ext cx="42359" cy="293319"/>
                <a:chOff x="960" y="251"/>
                <a:chExt cx="23" cy="141"/>
              </a:xfrm>
            </p:grpSpPr>
            <p:sp>
              <p:nvSpPr>
                <p:cNvPr id="202" name="Line 884">
                  <a:extLst>
                    <a:ext uri="{FF2B5EF4-FFF2-40B4-BE49-F238E27FC236}">
                      <a16:creationId xmlns:a16="http://schemas.microsoft.com/office/drawing/2014/main" id="{D5FD7091-2ADE-2D4D-9FC2-C441077DB26F}"/>
                    </a:ext>
                  </a:extLst>
                </p:cNvPr>
                <p:cNvSpPr>
                  <a:spLocks noChangeShapeType="1"/>
                </p:cNvSpPr>
                <p:nvPr/>
              </p:nvSpPr>
              <p:spPr bwMode="auto">
                <a:xfrm flipH="1">
                  <a:off x="971" y="251"/>
                  <a:ext cx="0" cy="96"/>
                </a:xfrm>
                <a:prstGeom prst="line">
                  <a:avLst/>
                </a:prstGeom>
                <a:noFill/>
                <a:ln w="9525">
                  <a:solidFill>
                    <a:schemeClr val="tx1"/>
                  </a:solidFill>
                  <a:round/>
                  <a:headEnd type="none" w="sm" len="sm"/>
                  <a:tailEnd type="none" w="med" len="sm"/>
                </a:ln>
                <a:extLst>
                  <a:ext uri="{909E8E84-426E-40dd-AFC4-6F175D3DCCD1}">
                    <a14:hiddenFill xmlns="" xmlns:a14="http://schemas.microsoft.com/office/drawing/2010/main">
                      <a:noFill/>
                    </a14:hiddenFill>
                  </a:ext>
                </a:extLst>
              </p:spPr>
              <p:txBody>
                <a:bodyPr wrap="none" anchor="ctr"/>
                <a:lstStyle/>
                <a:p>
                  <a:endParaRPr lang="en-US" dirty="0">
                    <a:ea typeface="Calibri"/>
                    <a:cs typeface="Calibri"/>
                  </a:endParaRPr>
                </a:p>
              </p:txBody>
            </p:sp>
            <p:sp>
              <p:nvSpPr>
                <p:cNvPr id="204" name="Oval 885">
                  <a:extLst>
                    <a:ext uri="{FF2B5EF4-FFF2-40B4-BE49-F238E27FC236}">
                      <a16:creationId xmlns:a16="http://schemas.microsoft.com/office/drawing/2014/main" id="{738010B9-2312-6444-91B4-7E4090A36DF8}"/>
                    </a:ext>
                  </a:extLst>
                </p:cNvPr>
                <p:cNvSpPr>
                  <a:spLocks noChangeArrowheads="1"/>
                </p:cNvSpPr>
                <p:nvPr/>
              </p:nvSpPr>
              <p:spPr bwMode="auto">
                <a:xfrm>
                  <a:off x="960" y="347"/>
                  <a:ext cx="23" cy="45"/>
                </a:xfrm>
                <a:prstGeom prst="ellipse">
                  <a:avLst/>
                </a:prstGeom>
                <a:solidFill>
                  <a:srgbClr val="99DDFF"/>
                </a:solidFill>
                <a:ln w="9525">
                  <a:solidFill>
                    <a:schemeClr val="tx1"/>
                  </a:solidFill>
                  <a:round/>
                  <a:headEnd/>
                  <a:tailEnd/>
                </a:ln>
              </p:spPr>
              <p:txBody>
                <a:bodyPr wrap="none" anchor="ctr"/>
                <a:lstStyle/>
                <a:p>
                  <a:endParaRPr lang="en-US" sz="1400" dirty="0">
                    <a:ea typeface="Calibri"/>
                    <a:cs typeface="Calibri"/>
                  </a:endParaRPr>
                </a:p>
              </p:txBody>
            </p:sp>
          </p:grpSp>
          <p:sp>
            <p:nvSpPr>
              <p:cNvPr id="174" name="Rectangle 886">
                <a:extLst>
                  <a:ext uri="{FF2B5EF4-FFF2-40B4-BE49-F238E27FC236}">
                    <a16:creationId xmlns:a16="http://schemas.microsoft.com/office/drawing/2014/main" id="{5BCD4F26-25BE-7A4C-9CB7-80BF2153D5BC}"/>
                  </a:ext>
                </a:extLst>
              </p:cNvPr>
              <p:cNvSpPr>
                <a:spLocks noChangeArrowheads="1"/>
              </p:cNvSpPr>
              <p:nvPr/>
            </p:nvSpPr>
            <p:spPr bwMode="auto">
              <a:xfrm>
                <a:off x="3017318" y="1137216"/>
                <a:ext cx="884012" cy="47846"/>
              </a:xfrm>
              <a:prstGeom prst="rect">
                <a:avLst/>
              </a:prstGeom>
              <a:solidFill>
                <a:srgbClr val="99DDFF"/>
              </a:solidFill>
              <a:ln w="9525">
                <a:solidFill>
                  <a:schemeClr val="tx1"/>
                </a:solidFill>
                <a:miter lim="800000"/>
                <a:headEnd/>
                <a:tailEnd/>
              </a:ln>
            </p:spPr>
            <p:txBody>
              <a:bodyPr wrap="none" anchor="ctr"/>
              <a:lstStyle/>
              <a:p>
                <a:endParaRPr lang="en-US" sz="1400" dirty="0">
                  <a:ea typeface="Calibri"/>
                  <a:cs typeface="Calibri"/>
                </a:endParaRPr>
              </a:p>
            </p:txBody>
          </p:sp>
          <p:sp>
            <p:nvSpPr>
              <p:cNvPr id="175" name="Freeform 887">
                <a:extLst>
                  <a:ext uri="{FF2B5EF4-FFF2-40B4-BE49-F238E27FC236}">
                    <a16:creationId xmlns:a16="http://schemas.microsoft.com/office/drawing/2014/main" id="{1DAB673E-5B0C-3847-9CC8-E5ED9D974201}"/>
                  </a:ext>
                </a:extLst>
              </p:cNvPr>
              <p:cNvSpPr>
                <a:spLocks noChangeAspect="1"/>
              </p:cNvSpPr>
              <p:nvPr/>
            </p:nvSpPr>
            <p:spPr bwMode="auto">
              <a:xfrm>
                <a:off x="3017318" y="1062326"/>
                <a:ext cx="942946" cy="76970"/>
              </a:xfrm>
              <a:custGeom>
                <a:avLst/>
                <a:gdLst>
                  <a:gd name="T0" fmla="*/ 0 w 672"/>
                  <a:gd name="T1" fmla="*/ 2 h 48"/>
                  <a:gd name="T2" fmla="*/ 2 w 672"/>
                  <a:gd name="T3" fmla="*/ 0 h 48"/>
                  <a:gd name="T4" fmla="*/ 20 w 672"/>
                  <a:gd name="T5" fmla="*/ 0 h 48"/>
                  <a:gd name="T6" fmla="*/ 18 w 672"/>
                  <a:gd name="T7" fmla="*/ 2 h 48"/>
                  <a:gd name="T8" fmla="*/ 0 w 672"/>
                  <a:gd name="T9" fmla="*/ 2 h 48"/>
                  <a:gd name="T10" fmla="*/ 0 60000 65536"/>
                  <a:gd name="T11" fmla="*/ 0 60000 65536"/>
                  <a:gd name="T12" fmla="*/ 0 60000 65536"/>
                  <a:gd name="T13" fmla="*/ 0 60000 65536"/>
                  <a:gd name="T14" fmla="*/ 0 60000 65536"/>
                  <a:gd name="T15" fmla="*/ 0 w 672"/>
                  <a:gd name="T16" fmla="*/ 0 h 48"/>
                  <a:gd name="T17" fmla="*/ 672 w 672"/>
                  <a:gd name="T18" fmla="*/ 48 h 48"/>
                </a:gdLst>
                <a:ahLst/>
                <a:cxnLst>
                  <a:cxn ang="T10">
                    <a:pos x="T0" y="T1"/>
                  </a:cxn>
                  <a:cxn ang="T11">
                    <a:pos x="T2" y="T3"/>
                  </a:cxn>
                  <a:cxn ang="T12">
                    <a:pos x="T4" y="T5"/>
                  </a:cxn>
                  <a:cxn ang="T13">
                    <a:pos x="T6" y="T7"/>
                  </a:cxn>
                  <a:cxn ang="T14">
                    <a:pos x="T8" y="T9"/>
                  </a:cxn>
                </a:cxnLst>
                <a:rect l="T15" t="T16" r="T17" b="T18"/>
                <a:pathLst>
                  <a:path w="672" h="48">
                    <a:moveTo>
                      <a:pt x="0" y="48"/>
                    </a:moveTo>
                    <a:lnTo>
                      <a:pt x="48" y="0"/>
                    </a:lnTo>
                    <a:lnTo>
                      <a:pt x="672" y="0"/>
                    </a:lnTo>
                    <a:lnTo>
                      <a:pt x="624" y="48"/>
                    </a:lnTo>
                    <a:lnTo>
                      <a:pt x="0" y="48"/>
                    </a:lnTo>
                    <a:close/>
                  </a:path>
                </a:pathLst>
              </a:custGeom>
              <a:solidFill>
                <a:srgbClr val="99DDFF"/>
              </a:solidFill>
              <a:ln w="9525">
                <a:solidFill>
                  <a:schemeClr val="tx1"/>
                </a:solidFill>
                <a:round/>
                <a:headEnd/>
                <a:tailEnd/>
              </a:ln>
            </p:spPr>
            <p:txBody>
              <a:bodyPr wrap="none" anchor="ctr"/>
              <a:lstStyle/>
              <a:p>
                <a:endParaRPr lang="en-US" dirty="0">
                  <a:ea typeface="Calibri"/>
                  <a:cs typeface="Calibri"/>
                </a:endParaRPr>
              </a:p>
            </p:txBody>
          </p:sp>
          <p:sp>
            <p:nvSpPr>
              <p:cNvPr id="176" name="Freeform 888">
                <a:extLst>
                  <a:ext uri="{FF2B5EF4-FFF2-40B4-BE49-F238E27FC236}">
                    <a16:creationId xmlns:a16="http://schemas.microsoft.com/office/drawing/2014/main" id="{C2F38922-A321-4C48-BB03-05C1F3C31544}"/>
                  </a:ext>
                </a:extLst>
              </p:cNvPr>
              <p:cNvSpPr>
                <a:spLocks/>
              </p:cNvSpPr>
              <p:nvPr/>
            </p:nvSpPr>
            <p:spPr bwMode="auto">
              <a:xfrm>
                <a:off x="3882913" y="1124734"/>
                <a:ext cx="265204" cy="301640"/>
              </a:xfrm>
              <a:custGeom>
                <a:avLst/>
                <a:gdLst>
                  <a:gd name="T0" fmla="*/ 144 w 144"/>
                  <a:gd name="T1" fmla="*/ 5 h 192"/>
                  <a:gd name="T2" fmla="*/ 0 w 144"/>
                  <a:gd name="T3" fmla="*/ 5 h 192"/>
                  <a:gd name="T4" fmla="*/ 0 w 144"/>
                  <a:gd name="T5" fmla="*/ 0 h 192"/>
                  <a:gd name="T6" fmla="*/ 144 w 144"/>
                  <a:gd name="T7" fmla="*/ 0 h 192"/>
                  <a:gd name="T8" fmla="*/ 144 w 144"/>
                  <a:gd name="T9" fmla="*/ 5 h 192"/>
                  <a:gd name="T10" fmla="*/ 0 60000 65536"/>
                  <a:gd name="T11" fmla="*/ 0 60000 65536"/>
                  <a:gd name="T12" fmla="*/ 0 60000 65536"/>
                  <a:gd name="T13" fmla="*/ 0 60000 65536"/>
                  <a:gd name="T14" fmla="*/ 0 60000 65536"/>
                  <a:gd name="T15" fmla="*/ 0 w 144"/>
                  <a:gd name="T16" fmla="*/ 0 h 192"/>
                  <a:gd name="T17" fmla="*/ 144 w 144"/>
                  <a:gd name="T18" fmla="*/ 192 h 192"/>
                </a:gdLst>
                <a:ahLst/>
                <a:cxnLst>
                  <a:cxn ang="T10">
                    <a:pos x="T0" y="T1"/>
                  </a:cxn>
                  <a:cxn ang="T11">
                    <a:pos x="T2" y="T3"/>
                  </a:cxn>
                  <a:cxn ang="T12">
                    <a:pos x="T4" y="T5"/>
                  </a:cxn>
                  <a:cxn ang="T13">
                    <a:pos x="T6" y="T7"/>
                  </a:cxn>
                  <a:cxn ang="T14">
                    <a:pos x="T8" y="T9"/>
                  </a:cxn>
                </a:cxnLst>
                <a:rect l="T15" t="T16" r="T17" b="T18"/>
                <a:pathLst>
                  <a:path w="144" h="192">
                    <a:moveTo>
                      <a:pt x="144" y="192"/>
                    </a:moveTo>
                    <a:lnTo>
                      <a:pt x="0" y="192"/>
                    </a:lnTo>
                    <a:lnTo>
                      <a:pt x="0" y="0"/>
                    </a:lnTo>
                    <a:lnTo>
                      <a:pt x="144" y="0"/>
                    </a:lnTo>
                    <a:lnTo>
                      <a:pt x="144" y="192"/>
                    </a:lnTo>
                    <a:close/>
                  </a:path>
                </a:pathLst>
              </a:custGeom>
              <a:solidFill>
                <a:srgbClr val="99DDFF"/>
              </a:solidFill>
              <a:ln w="9525">
                <a:solidFill>
                  <a:schemeClr val="tx1"/>
                </a:solidFill>
                <a:round/>
                <a:headEnd/>
                <a:tailEnd/>
              </a:ln>
            </p:spPr>
            <p:txBody>
              <a:bodyPr wrap="none" anchor="ctr"/>
              <a:lstStyle/>
              <a:p>
                <a:endParaRPr lang="en-US" dirty="0">
                  <a:ea typeface="Calibri"/>
                  <a:cs typeface="Calibri"/>
                </a:endParaRPr>
              </a:p>
            </p:txBody>
          </p:sp>
          <p:sp>
            <p:nvSpPr>
              <p:cNvPr id="177" name="Freeform 889">
                <a:extLst>
                  <a:ext uri="{FF2B5EF4-FFF2-40B4-BE49-F238E27FC236}">
                    <a16:creationId xmlns:a16="http://schemas.microsoft.com/office/drawing/2014/main" id="{5E3539C9-8C60-6642-A2D4-AF6A80D6F466}"/>
                  </a:ext>
                </a:extLst>
              </p:cNvPr>
              <p:cNvSpPr>
                <a:spLocks/>
              </p:cNvSpPr>
              <p:nvPr/>
            </p:nvSpPr>
            <p:spPr bwMode="auto">
              <a:xfrm>
                <a:off x="3882913" y="1024881"/>
                <a:ext cx="353605" cy="99853"/>
              </a:xfrm>
              <a:custGeom>
                <a:avLst/>
                <a:gdLst>
                  <a:gd name="T0" fmla="*/ 144 w 192"/>
                  <a:gd name="T1" fmla="*/ 48 h 48"/>
                  <a:gd name="T2" fmla="*/ 0 w 192"/>
                  <a:gd name="T3" fmla="*/ 48 h 48"/>
                  <a:gd name="T4" fmla="*/ 48 w 192"/>
                  <a:gd name="T5" fmla="*/ 0 h 48"/>
                  <a:gd name="T6" fmla="*/ 192 w 192"/>
                  <a:gd name="T7" fmla="*/ 0 h 48"/>
                  <a:gd name="T8" fmla="*/ 144 w 192"/>
                  <a:gd name="T9" fmla="*/ 48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99DDFF"/>
              </a:solidFill>
              <a:ln w="9525">
                <a:solidFill>
                  <a:schemeClr val="tx1"/>
                </a:solidFill>
                <a:round/>
                <a:headEnd/>
                <a:tailEnd/>
              </a:ln>
            </p:spPr>
            <p:txBody>
              <a:bodyPr wrap="none" anchor="ctr"/>
              <a:lstStyle/>
              <a:p>
                <a:endParaRPr lang="en-US" dirty="0">
                  <a:ea typeface="Calibri"/>
                  <a:cs typeface="Calibri"/>
                </a:endParaRPr>
              </a:p>
            </p:txBody>
          </p:sp>
          <p:sp>
            <p:nvSpPr>
              <p:cNvPr id="200" name="Freeform 890">
                <a:extLst>
                  <a:ext uri="{FF2B5EF4-FFF2-40B4-BE49-F238E27FC236}">
                    <a16:creationId xmlns:a16="http://schemas.microsoft.com/office/drawing/2014/main" id="{FC9BA8E5-A02E-F344-B639-56ACC7EFB2F7}"/>
                  </a:ext>
                </a:extLst>
              </p:cNvPr>
              <p:cNvSpPr>
                <a:spLocks/>
              </p:cNvSpPr>
              <p:nvPr/>
            </p:nvSpPr>
            <p:spPr bwMode="auto">
              <a:xfrm>
                <a:off x="4148117" y="1024881"/>
                <a:ext cx="88401" cy="399413"/>
              </a:xfrm>
              <a:custGeom>
                <a:avLst/>
                <a:gdLst>
                  <a:gd name="T0" fmla="*/ 0 w 48"/>
                  <a:gd name="T1" fmla="*/ 48 h 192"/>
                  <a:gd name="T2" fmla="*/ 48 w 48"/>
                  <a:gd name="T3" fmla="*/ 0 h 192"/>
                  <a:gd name="T4" fmla="*/ 48 w 48"/>
                  <a:gd name="T5" fmla="*/ 144 h 192"/>
                  <a:gd name="T6" fmla="*/ 0 w 48"/>
                  <a:gd name="T7" fmla="*/ 192 h 192"/>
                  <a:gd name="T8" fmla="*/ 0 w 48"/>
                  <a:gd name="T9" fmla="*/ 48 h 192"/>
                  <a:gd name="T10" fmla="*/ 0 60000 65536"/>
                  <a:gd name="T11" fmla="*/ 0 60000 65536"/>
                  <a:gd name="T12" fmla="*/ 0 60000 65536"/>
                  <a:gd name="T13" fmla="*/ 0 60000 65536"/>
                  <a:gd name="T14" fmla="*/ 0 60000 65536"/>
                  <a:gd name="T15" fmla="*/ 0 w 48"/>
                  <a:gd name="T16" fmla="*/ 0 h 192"/>
                  <a:gd name="T17" fmla="*/ 48 w 48"/>
                  <a:gd name="T18" fmla="*/ 192 h 192"/>
                </a:gdLst>
                <a:ahLst/>
                <a:cxnLst>
                  <a:cxn ang="T10">
                    <a:pos x="T0" y="T1"/>
                  </a:cxn>
                  <a:cxn ang="T11">
                    <a:pos x="T2" y="T3"/>
                  </a:cxn>
                  <a:cxn ang="T12">
                    <a:pos x="T4" y="T5"/>
                  </a:cxn>
                  <a:cxn ang="T13">
                    <a:pos x="T6" y="T7"/>
                  </a:cxn>
                  <a:cxn ang="T14">
                    <a:pos x="T8" y="T9"/>
                  </a:cxn>
                </a:cxnLst>
                <a:rect l="T15" t="T16" r="T17" b="T18"/>
                <a:pathLst>
                  <a:path w="48" h="192">
                    <a:moveTo>
                      <a:pt x="0" y="48"/>
                    </a:moveTo>
                    <a:lnTo>
                      <a:pt x="48" y="0"/>
                    </a:lnTo>
                    <a:lnTo>
                      <a:pt x="48" y="144"/>
                    </a:lnTo>
                    <a:lnTo>
                      <a:pt x="0" y="192"/>
                    </a:lnTo>
                    <a:lnTo>
                      <a:pt x="0" y="48"/>
                    </a:lnTo>
                    <a:close/>
                  </a:path>
                </a:pathLst>
              </a:custGeom>
              <a:solidFill>
                <a:srgbClr val="99DDFF"/>
              </a:solidFill>
              <a:ln w="9525">
                <a:solidFill>
                  <a:schemeClr val="tx1"/>
                </a:solidFill>
                <a:round/>
                <a:headEnd/>
                <a:tailEnd/>
              </a:ln>
            </p:spPr>
            <p:txBody>
              <a:bodyPr wrap="none" anchor="ctr"/>
              <a:lstStyle/>
              <a:p>
                <a:endParaRPr lang="en-US" dirty="0">
                  <a:ea typeface="Calibri"/>
                  <a:cs typeface="Calibri"/>
                </a:endParaRPr>
              </a:p>
            </p:txBody>
          </p:sp>
        </p:grpSp>
      </p:grpSp>
      <p:grpSp>
        <p:nvGrpSpPr>
          <p:cNvPr id="227" name="Group 226">
            <a:extLst>
              <a:ext uri="{FF2B5EF4-FFF2-40B4-BE49-F238E27FC236}">
                <a16:creationId xmlns:a16="http://schemas.microsoft.com/office/drawing/2014/main" id="{440B9A6B-0444-C645-B3F8-EF5F4ADC1DB7}"/>
              </a:ext>
            </a:extLst>
          </p:cNvPr>
          <p:cNvGrpSpPr/>
          <p:nvPr/>
        </p:nvGrpSpPr>
        <p:grpSpPr>
          <a:xfrm>
            <a:off x="8978593" y="5507164"/>
            <a:ext cx="1492873" cy="686656"/>
            <a:chOff x="7218904" y="6068391"/>
            <a:chExt cx="1492873" cy="686656"/>
          </a:xfrm>
        </p:grpSpPr>
        <p:grpSp>
          <p:nvGrpSpPr>
            <p:cNvPr id="228" name="Group 872">
              <a:extLst>
                <a:ext uri="{FF2B5EF4-FFF2-40B4-BE49-F238E27FC236}">
                  <a16:creationId xmlns:a16="http://schemas.microsoft.com/office/drawing/2014/main" id="{E0FDBE82-A221-A442-9CFF-5283E92CE5DD}"/>
                </a:ext>
              </a:extLst>
            </p:cNvPr>
            <p:cNvGrpSpPr>
              <a:grpSpLocks noChangeAspect="1"/>
            </p:cNvGrpSpPr>
            <p:nvPr/>
          </p:nvGrpSpPr>
          <p:grpSpPr bwMode="auto">
            <a:xfrm>
              <a:off x="8054800" y="6338804"/>
              <a:ext cx="651502" cy="416243"/>
              <a:chOff x="331" y="406"/>
              <a:chExt cx="288" cy="144"/>
            </a:xfrm>
          </p:grpSpPr>
          <p:sp>
            <p:nvSpPr>
              <p:cNvPr id="244" name="Rectangle 873">
                <a:extLst>
                  <a:ext uri="{FF2B5EF4-FFF2-40B4-BE49-F238E27FC236}">
                    <a16:creationId xmlns:a16="http://schemas.microsoft.com/office/drawing/2014/main" id="{EFE920C9-4D7A-2344-BFCC-9E21B2908F21}"/>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ea typeface="Calibri"/>
                    <a:cs typeface="Calibri"/>
                  </a:rPr>
                  <a:t>c</a:t>
                </a:r>
              </a:p>
            </p:txBody>
          </p:sp>
          <p:sp>
            <p:nvSpPr>
              <p:cNvPr id="245" name="Freeform 874">
                <a:extLst>
                  <a:ext uri="{FF2B5EF4-FFF2-40B4-BE49-F238E27FC236}">
                    <a16:creationId xmlns:a16="http://schemas.microsoft.com/office/drawing/2014/main" id="{427A52AC-4952-9241-8F37-759566C41D5D}"/>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46" name="Freeform 875">
                <a:extLst>
                  <a:ext uri="{FF2B5EF4-FFF2-40B4-BE49-F238E27FC236}">
                    <a16:creationId xmlns:a16="http://schemas.microsoft.com/office/drawing/2014/main" id="{3A247CDD-A37C-884A-90E4-E242E8A4691D}"/>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47" name="Rectangle 876">
                <a:extLst>
                  <a:ext uri="{FF2B5EF4-FFF2-40B4-BE49-F238E27FC236}">
                    <a16:creationId xmlns:a16="http://schemas.microsoft.com/office/drawing/2014/main" id="{0FF90D66-9601-5848-BDE4-28E2C6240321}"/>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ea typeface="Calibri"/>
                  <a:cs typeface="Calibri"/>
                </a:endParaRPr>
              </a:p>
            </p:txBody>
          </p:sp>
        </p:grpSp>
        <p:grpSp>
          <p:nvGrpSpPr>
            <p:cNvPr id="229" name="Group 872">
              <a:extLst>
                <a:ext uri="{FF2B5EF4-FFF2-40B4-BE49-F238E27FC236}">
                  <a16:creationId xmlns:a16="http://schemas.microsoft.com/office/drawing/2014/main" id="{5476C4D3-C464-A742-BA09-4DDAF65D6CC7}"/>
                </a:ext>
              </a:extLst>
            </p:cNvPr>
            <p:cNvGrpSpPr>
              <a:grpSpLocks noChangeAspect="1"/>
            </p:cNvGrpSpPr>
            <p:nvPr/>
          </p:nvGrpSpPr>
          <p:grpSpPr bwMode="auto">
            <a:xfrm>
              <a:off x="7218904" y="6335124"/>
              <a:ext cx="651502" cy="416243"/>
              <a:chOff x="331" y="406"/>
              <a:chExt cx="288" cy="144"/>
            </a:xfrm>
          </p:grpSpPr>
          <p:sp>
            <p:nvSpPr>
              <p:cNvPr id="240" name="Rectangle 873">
                <a:extLst>
                  <a:ext uri="{FF2B5EF4-FFF2-40B4-BE49-F238E27FC236}">
                    <a16:creationId xmlns:a16="http://schemas.microsoft.com/office/drawing/2014/main" id="{4E943477-4850-5F4B-8D03-90615BAC8B99}"/>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ea typeface="Calibri"/>
                    <a:cs typeface="Calibri"/>
                  </a:rPr>
                  <a:t>d</a:t>
                </a:r>
              </a:p>
            </p:txBody>
          </p:sp>
          <p:sp>
            <p:nvSpPr>
              <p:cNvPr id="241" name="Freeform 874">
                <a:extLst>
                  <a:ext uri="{FF2B5EF4-FFF2-40B4-BE49-F238E27FC236}">
                    <a16:creationId xmlns:a16="http://schemas.microsoft.com/office/drawing/2014/main" id="{FC99D527-65FE-5F4A-9E67-71ED3A8E1710}"/>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42" name="Freeform 875">
                <a:extLst>
                  <a:ext uri="{FF2B5EF4-FFF2-40B4-BE49-F238E27FC236}">
                    <a16:creationId xmlns:a16="http://schemas.microsoft.com/office/drawing/2014/main" id="{16B0C7E0-CB94-9444-AEEF-D73D63D6ECF1}"/>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43" name="Rectangle 876">
                <a:extLst>
                  <a:ext uri="{FF2B5EF4-FFF2-40B4-BE49-F238E27FC236}">
                    <a16:creationId xmlns:a16="http://schemas.microsoft.com/office/drawing/2014/main" id="{48466461-1D6E-224E-A86A-4AF33962B975}"/>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ea typeface="Calibri"/>
                  <a:cs typeface="Calibri"/>
                </a:endParaRPr>
              </a:p>
            </p:txBody>
          </p:sp>
        </p:grpSp>
        <p:grpSp>
          <p:nvGrpSpPr>
            <p:cNvPr id="230" name="Group 872">
              <a:extLst>
                <a:ext uri="{FF2B5EF4-FFF2-40B4-BE49-F238E27FC236}">
                  <a16:creationId xmlns:a16="http://schemas.microsoft.com/office/drawing/2014/main" id="{4202647B-0D4E-D14C-9916-DA7E4450FDE4}"/>
                </a:ext>
              </a:extLst>
            </p:cNvPr>
            <p:cNvGrpSpPr>
              <a:grpSpLocks noChangeAspect="1"/>
            </p:cNvGrpSpPr>
            <p:nvPr/>
          </p:nvGrpSpPr>
          <p:grpSpPr bwMode="auto">
            <a:xfrm>
              <a:off x="8060275" y="6069116"/>
              <a:ext cx="651502" cy="416243"/>
              <a:chOff x="331" y="406"/>
              <a:chExt cx="288" cy="144"/>
            </a:xfrm>
          </p:grpSpPr>
          <p:sp>
            <p:nvSpPr>
              <p:cNvPr id="236" name="Rectangle 873">
                <a:extLst>
                  <a:ext uri="{FF2B5EF4-FFF2-40B4-BE49-F238E27FC236}">
                    <a16:creationId xmlns:a16="http://schemas.microsoft.com/office/drawing/2014/main" id="{F34A539E-F002-0B47-83AE-778979E15FFA}"/>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ea typeface="Calibri"/>
                    <a:cs typeface="Calibri"/>
                  </a:rPr>
                  <a:t>b</a:t>
                </a:r>
              </a:p>
            </p:txBody>
          </p:sp>
          <p:sp>
            <p:nvSpPr>
              <p:cNvPr id="237" name="Freeform 874">
                <a:extLst>
                  <a:ext uri="{FF2B5EF4-FFF2-40B4-BE49-F238E27FC236}">
                    <a16:creationId xmlns:a16="http://schemas.microsoft.com/office/drawing/2014/main" id="{81FAB2D0-BCF0-3B4D-9517-E6F93A7B228F}"/>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38" name="Freeform 875">
                <a:extLst>
                  <a:ext uri="{FF2B5EF4-FFF2-40B4-BE49-F238E27FC236}">
                    <a16:creationId xmlns:a16="http://schemas.microsoft.com/office/drawing/2014/main" id="{C5F16B90-92DA-ED46-A38E-12E5BA363195}"/>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39" name="Rectangle 876">
                <a:extLst>
                  <a:ext uri="{FF2B5EF4-FFF2-40B4-BE49-F238E27FC236}">
                    <a16:creationId xmlns:a16="http://schemas.microsoft.com/office/drawing/2014/main" id="{CBE776D6-D1E0-3F4F-87A6-2198A3CF34CE}"/>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ea typeface="Calibri"/>
                  <a:cs typeface="Calibri"/>
                </a:endParaRPr>
              </a:p>
            </p:txBody>
          </p:sp>
        </p:grpSp>
        <p:grpSp>
          <p:nvGrpSpPr>
            <p:cNvPr id="231" name="Group 872">
              <a:extLst>
                <a:ext uri="{FF2B5EF4-FFF2-40B4-BE49-F238E27FC236}">
                  <a16:creationId xmlns:a16="http://schemas.microsoft.com/office/drawing/2014/main" id="{75882381-769D-ED4C-BDF4-6A4F2719D1F6}"/>
                </a:ext>
              </a:extLst>
            </p:cNvPr>
            <p:cNvGrpSpPr>
              <a:grpSpLocks noChangeAspect="1"/>
            </p:cNvGrpSpPr>
            <p:nvPr/>
          </p:nvGrpSpPr>
          <p:grpSpPr bwMode="auto">
            <a:xfrm>
              <a:off x="7221943" y="6068391"/>
              <a:ext cx="651502" cy="416243"/>
              <a:chOff x="331" y="406"/>
              <a:chExt cx="288" cy="144"/>
            </a:xfrm>
          </p:grpSpPr>
          <p:sp>
            <p:nvSpPr>
              <p:cNvPr id="232" name="Rectangle 873">
                <a:extLst>
                  <a:ext uri="{FF2B5EF4-FFF2-40B4-BE49-F238E27FC236}">
                    <a16:creationId xmlns:a16="http://schemas.microsoft.com/office/drawing/2014/main" id="{3424318B-2BFE-144B-A9FD-F76FB41332DE}"/>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ea typeface="Calibri"/>
                    <a:cs typeface="Calibri"/>
                  </a:rPr>
                  <a:t>a</a:t>
                </a:r>
              </a:p>
            </p:txBody>
          </p:sp>
          <p:sp>
            <p:nvSpPr>
              <p:cNvPr id="233" name="Freeform 874">
                <a:extLst>
                  <a:ext uri="{FF2B5EF4-FFF2-40B4-BE49-F238E27FC236}">
                    <a16:creationId xmlns:a16="http://schemas.microsoft.com/office/drawing/2014/main" id="{0127C58F-0CCC-7A4E-9094-409367ECF75A}"/>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34" name="Freeform 875">
                <a:extLst>
                  <a:ext uri="{FF2B5EF4-FFF2-40B4-BE49-F238E27FC236}">
                    <a16:creationId xmlns:a16="http://schemas.microsoft.com/office/drawing/2014/main" id="{DAA76D80-0D88-0F4A-A445-6B76972B0B91}"/>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35" name="Rectangle 876">
                <a:extLst>
                  <a:ext uri="{FF2B5EF4-FFF2-40B4-BE49-F238E27FC236}">
                    <a16:creationId xmlns:a16="http://schemas.microsoft.com/office/drawing/2014/main" id="{784A6AE1-B23D-0541-B9EA-40647A74D1E2}"/>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ea typeface="Calibri"/>
                  <a:cs typeface="Calibri"/>
                </a:endParaRPr>
              </a:p>
            </p:txBody>
          </p:sp>
        </p:grpSp>
      </p:grpSp>
      <p:sp>
        <p:nvSpPr>
          <p:cNvPr id="3" name="Content Placeholder 10">
            <a:extLst>
              <a:ext uri="{FF2B5EF4-FFF2-40B4-BE49-F238E27FC236}">
                <a16:creationId xmlns:a16="http://schemas.microsoft.com/office/drawing/2014/main" id="{3194D8C2-6179-2B5D-E022-87A0ECFB229F}"/>
              </a:ext>
            </a:extLst>
          </p:cNvPr>
          <p:cNvSpPr txBox="1">
            <a:spLocks/>
          </p:cNvSpPr>
          <p:nvPr/>
        </p:nvSpPr>
        <p:spPr bwMode="auto">
          <a:xfrm>
            <a:off x="277822" y="5013432"/>
            <a:ext cx="3492906" cy="1520929"/>
          </a:xfrm>
          <a:prstGeom prst="rect">
            <a:avLst/>
          </a:prstGeom>
          <a:noFill/>
          <a:ln w="12700">
            <a:noFill/>
            <a:miter lim="800000"/>
            <a:headEnd/>
            <a:tailEnd/>
          </a:ln>
          <a:extLst>
            <a:ext uri="{FAA26D3D-D897-4be2-8F04-BA451C77F1D7}">
              <ma14:placeholderFlag xmlns:ma14="http://schemas.microsoft.com/office/mac/drawingml/2011/main" xmlns="" val="1"/>
            </a:ext>
          </a:extLst>
        </p:spPr>
        <p:txBody>
          <a:bodyPr vert="horz" wrap="square" lIns="0" tIns="44450" rIns="0" bIns="44450" numCol="1" anchor="t" anchorCtr="0" compatLnSpc="1">
            <a:prstTxWarp prst="textNoShape">
              <a:avLst/>
            </a:prstTxWarp>
            <a:spAutoFit/>
          </a:bodyPr>
          <a:lstStyle>
            <a:lvl1pPr marL="282575" indent="-282575" algn="l" rtl="0" eaLnBrk="0" fontAlgn="base" hangingPunct="0">
              <a:spcBef>
                <a:spcPct val="20000"/>
              </a:spcBef>
              <a:spcAft>
                <a:spcPct val="0"/>
              </a:spcAft>
              <a:buClr>
                <a:srgbClr val="0033CC"/>
              </a:buClr>
              <a:buSzPct val="70000"/>
              <a:buFont typeface="Zapf Dingbats" charset="0"/>
              <a:buChar char=""/>
              <a:defRPr sz="2000">
                <a:solidFill>
                  <a:schemeClr val="tx1"/>
                </a:solidFill>
                <a:latin typeface="+mn-lt"/>
                <a:ea typeface="Calibri"/>
                <a:cs typeface="Calibri"/>
              </a:defRPr>
            </a:lvl1pPr>
            <a:lvl2pPr marL="687388" indent="-285750" algn="l" rtl="0" eaLnBrk="0" fontAlgn="base" hangingPunct="0">
              <a:spcBef>
                <a:spcPct val="20000"/>
              </a:spcBef>
              <a:spcAft>
                <a:spcPct val="0"/>
              </a:spcAft>
              <a:buClr>
                <a:srgbClr val="0033CC"/>
              </a:buClr>
              <a:buSzPct val="70000"/>
              <a:buFont typeface="Zapf Dingbats" charset="0"/>
              <a:buChar char=""/>
              <a:defRPr sz="2000">
                <a:solidFill>
                  <a:schemeClr val="tx1"/>
                </a:solidFill>
                <a:latin typeface="+mn-lt"/>
                <a:ea typeface="Calibri"/>
              </a:defRPr>
            </a:lvl2pPr>
            <a:lvl3pPr marL="1081088" indent="-280988" algn="l" rtl="0" eaLnBrk="0" fontAlgn="base" hangingPunct="0">
              <a:spcBef>
                <a:spcPct val="20000"/>
              </a:spcBef>
              <a:spcAft>
                <a:spcPct val="0"/>
              </a:spcAft>
              <a:buClr>
                <a:srgbClr val="0033CC"/>
              </a:buClr>
              <a:buFont typeface="Lucida Grande"/>
              <a:buChar char="‣"/>
              <a:defRPr sz="2000">
                <a:solidFill>
                  <a:schemeClr val="tx1"/>
                </a:solidFill>
                <a:latin typeface="+mn-lt"/>
                <a:ea typeface="Calibri"/>
              </a:defRPr>
            </a:lvl3pPr>
            <a:lvl4pPr marL="1487488" indent="-282575" algn="l" rtl="0" eaLnBrk="0" fontAlgn="base" hangingPunct="0">
              <a:spcBef>
                <a:spcPct val="20000"/>
              </a:spcBef>
              <a:spcAft>
                <a:spcPct val="0"/>
              </a:spcAft>
              <a:buClr>
                <a:srgbClr val="0033CC"/>
              </a:buClr>
              <a:buFont typeface="Times" charset="0"/>
              <a:buChar char="•"/>
              <a:defRPr sz="2000">
                <a:solidFill>
                  <a:schemeClr val="tx1"/>
                </a:solidFill>
                <a:latin typeface="+mn-lt"/>
                <a:ea typeface="Calibri"/>
              </a:defRPr>
            </a:lvl4pPr>
            <a:lvl5pPr marL="1878013" indent="-288925" algn="l" rtl="0" eaLnBrk="0" fontAlgn="base" hangingPunct="0">
              <a:spcBef>
                <a:spcPct val="20000"/>
              </a:spcBef>
              <a:spcAft>
                <a:spcPct val="0"/>
              </a:spcAft>
              <a:buClr>
                <a:srgbClr val="0033CC"/>
              </a:buClr>
              <a:buSzPct val="135000"/>
              <a:buChar char="-"/>
              <a:defRPr sz="2000">
                <a:solidFill>
                  <a:schemeClr val="tx1"/>
                </a:solidFill>
                <a:latin typeface="+mn-lt"/>
                <a:ea typeface="Calibri"/>
              </a:defRPr>
            </a:lvl5pPr>
            <a:lvl6pPr marL="25146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6pPr>
            <a:lvl7pPr marL="29718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7pPr>
            <a:lvl8pPr marL="34290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8pPr>
            <a:lvl9pPr marL="38862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9pPr>
          </a:lstStyle>
          <a:p>
            <a:pPr marL="0" indent="-3175">
              <a:buNone/>
              <a:tabLst>
                <a:tab pos="566738" algn="l"/>
              </a:tabLst>
            </a:pPr>
            <a:r>
              <a:rPr lang="en-US" sz="1700" dirty="0">
                <a:ea typeface="Times New Roman"/>
              </a:rPr>
              <a:t>move</a:t>
            </a:r>
            <a:r>
              <a:rPr lang="en-US" sz="1700" dirty="0">
                <a:ea typeface="Times New Roman"/>
                <a:cs typeface="Times New Roman"/>
              </a:rPr>
              <a:t>(</a:t>
            </a:r>
            <a:r>
              <a:rPr lang="en-US" sz="1700" i="1" dirty="0">
                <a:ea typeface="Times New Roman"/>
                <a:cs typeface="Times New Roman"/>
              </a:rPr>
              <a:t>c, y, z</a:t>
            </a:r>
            <a:r>
              <a:rPr lang="en-US" sz="1700" dirty="0">
                <a:ea typeface="Times New Roman"/>
                <a:cs typeface="Times New Roman"/>
              </a:rPr>
              <a:t>)</a:t>
            </a:r>
            <a:br>
              <a:rPr lang="en-US" sz="1700" dirty="0">
                <a:ea typeface="Times New Roman"/>
                <a:cs typeface="Times New Roman"/>
              </a:rPr>
            </a:br>
            <a:r>
              <a:rPr lang="en-US" sz="1700" dirty="0">
                <a:ea typeface="Times New Roman"/>
                <a:cs typeface="Times New Roman"/>
              </a:rPr>
              <a:t>    pre: </a:t>
            </a:r>
            <a:r>
              <a:rPr lang="en-US" sz="1700" dirty="0">
                <a:ea typeface="Times New Roman"/>
              </a:rPr>
              <a:t>pos</a:t>
            </a:r>
            <a:r>
              <a:rPr lang="en-US" sz="1700" dirty="0">
                <a:ea typeface="Times New Roman"/>
                <a:cs typeface="Times New Roman"/>
              </a:rPr>
              <a:t>(</a:t>
            </a:r>
            <a:r>
              <a:rPr lang="en-US" sz="1700" i="1" dirty="0">
                <a:ea typeface="Times New Roman"/>
                <a:cs typeface="Times New Roman"/>
              </a:rPr>
              <a:t>c</a:t>
            </a:r>
            <a:r>
              <a:rPr lang="en-US" sz="1700" dirty="0">
                <a:ea typeface="Times New Roman"/>
                <a:cs typeface="Times New Roman"/>
              </a:rPr>
              <a:t>)=</a:t>
            </a:r>
            <a:r>
              <a:rPr lang="en-US" sz="1700" i="1" dirty="0">
                <a:ea typeface="Times New Roman"/>
                <a:cs typeface="Times New Roman"/>
              </a:rPr>
              <a:t>y</a:t>
            </a:r>
            <a:r>
              <a:rPr lang="en-US" sz="1700" dirty="0">
                <a:ea typeface="Times New Roman"/>
                <a:cs typeface="Times New Roman"/>
              </a:rPr>
              <a:t>,</a:t>
            </a:r>
            <a:r>
              <a:rPr lang="en-US" sz="1700" baseline="-25000" dirty="0">
                <a:ea typeface="Times New Roman"/>
                <a:cs typeface="Times New Roman"/>
              </a:rPr>
              <a:t> </a:t>
            </a:r>
            <a:r>
              <a:rPr lang="en-US" sz="1700" dirty="0">
                <a:ea typeface="Times New Roman"/>
              </a:rPr>
              <a:t>clear</a:t>
            </a:r>
            <a:r>
              <a:rPr lang="en-US" sz="1700" dirty="0">
                <a:ea typeface="Times New Roman"/>
                <a:cs typeface="Times New Roman"/>
              </a:rPr>
              <a:t>(</a:t>
            </a:r>
            <a:r>
              <a:rPr lang="en-US" sz="1700" i="1" dirty="0">
                <a:ea typeface="Times New Roman"/>
                <a:cs typeface="Times New Roman"/>
              </a:rPr>
              <a:t>c</a:t>
            </a:r>
            <a:r>
              <a:rPr lang="en-US" sz="1700" dirty="0">
                <a:ea typeface="Times New Roman"/>
                <a:cs typeface="Times New Roman"/>
              </a:rPr>
              <a:t>)=</a:t>
            </a:r>
            <a:r>
              <a:rPr lang="en-US" sz="1700" dirty="0">
                <a:ea typeface="Times New Roman"/>
              </a:rPr>
              <a:t>T</a:t>
            </a:r>
            <a:r>
              <a:rPr lang="en-US" sz="1700" dirty="0">
                <a:ea typeface="Times New Roman"/>
                <a:cs typeface="Times New Roman"/>
              </a:rPr>
              <a:t>,</a:t>
            </a:r>
            <a:r>
              <a:rPr lang="en-US" sz="1700" baseline="-25000" dirty="0">
                <a:ea typeface="Times New Roman"/>
                <a:cs typeface="Times New Roman"/>
              </a:rPr>
              <a:t> </a:t>
            </a:r>
            <a:r>
              <a:rPr lang="en-US" sz="1700" dirty="0">
                <a:ea typeface="Times New Roman"/>
              </a:rPr>
              <a:t>clear</a:t>
            </a:r>
            <a:r>
              <a:rPr lang="en-US" sz="1700" dirty="0">
                <a:ea typeface="Times New Roman"/>
                <a:cs typeface="Times New Roman"/>
              </a:rPr>
              <a:t>(</a:t>
            </a:r>
            <a:r>
              <a:rPr lang="en-US" sz="1700" i="1" dirty="0">
                <a:ea typeface="Times New Roman"/>
                <a:cs typeface="Times New Roman"/>
              </a:rPr>
              <a:t>z</a:t>
            </a:r>
            <a:r>
              <a:rPr lang="en-US" sz="1700" dirty="0">
                <a:ea typeface="Times New Roman"/>
                <a:cs typeface="Times New Roman"/>
              </a:rPr>
              <a:t>)=</a:t>
            </a:r>
            <a:r>
              <a:rPr lang="en-US" sz="1700" dirty="0">
                <a:ea typeface="Times New Roman"/>
              </a:rPr>
              <a:t>T</a:t>
            </a:r>
            <a:br>
              <a:rPr lang="en-US" sz="1700" dirty="0">
                <a:ea typeface="Times New Roman"/>
                <a:cs typeface="Times New Roman"/>
              </a:rPr>
            </a:br>
            <a:r>
              <a:rPr lang="en-US" sz="1700" dirty="0">
                <a:ea typeface="Times New Roman"/>
                <a:cs typeface="Times New Roman"/>
              </a:rPr>
              <a:t>    eff: </a:t>
            </a:r>
            <a:r>
              <a:rPr lang="en-US" sz="1700" dirty="0">
                <a:ea typeface="Times New Roman"/>
              </a:rPr>
              <a:t>pos</a:t>
            </a:r>
            <a:r>
              <a:rPr lang="en-US" sz="1700" dirty="0">
                <a:ea typeface="Times New Roman"/>
                <a:cs typeface="Times New Roman"/>
              </a:rPr>
              <a:t>(</a:t>
            </a:r>
            <a:r>
              <a:rPr lang="en-US" sz="1700" i="1" dirty="0">
                <a:ea typeface="Times New Roman"/>
                <a:cs typeface="Times New Roman"/>
              </a:rPr>
              <a:t>c</a:t>
            </a:r>
            <a:r>
              <a:rPr lang="en-US" sz="1700" dirty="0">
                <a:ea typeface="Times New Roman"/>
                <a:cs typeface="Times New Roman"/>
              </a:rPr>
              <a:t>)</a:t>
            </a:r>
            <a:r>
              <a:rPr lang="en-US" sz="1700" dirty="0"/>
              <a:t>←</a:t>
            </a:r>
            <a:r>
              <a:rPr lang="en-US" sz="1700" i="1" dirty="0">
                <a:ea typeface="Times New Roman"/>
                <a:cs typeface="Times New Roman"/>
              </a:rPr>
              <a:t>z</a:t>
            </a:r>
            <a:r>
              <a:rPr lang="en-US" sz="1700" dirty="0">
                <a:ea typeface="Times New Roman"/>
                <a:cs typeface="Times New Roman"/>
              </a:rPr>
              <a:t>,</a:t>
            </a:r>
            <a:r>
              <a:rPr lang="en-US" sz="1700" baseline="-25000" dirty="0">
                <a:ea typeface="Times New Roman"/>
                <a:cs typeface="Times New Roman"/>
              </a:rPr>
              <a:t> </a:t>
            </a:r>
            <a:r>
              <a:rPr lang="en-US" sz="1700" dirty="0">
                <a:ea typeface="Times New Roman"/>
              </a:rPr>
              <a:t>clear</a:t>
            </a:r>
            <a:r>
              <a:rPr lang="en-US" sz="1700" dirty="0">
                <a:ea typeface="Times New Roman"/>
                <a:cs typeface="Times New Roman"/>
              </a:rPr>
              <a:t>(</a:t>
            </a:r>
            <a:r>
              <a:rPr lang="en-US" sz="1700" i="1" dirty="0">
                <a:ea typeface="Times New Roman"/>
                <a:cs typeface="Times New Roman"/>
              </a:rPr>
              <a:t>y</a:t>
            </a:r>
            <a:r>
              <a:rPr lang="en-US" sz="1700" dirty="0">
                <a:ea typeface="Times New Roman"/>
                <a:cs typeface="Times New Roman"/>
              </a:rPr>
              <a:t>)</a:t>
            </a:r>
            <a:r>
              <a:rPr lang="en-US" sz="1700" dirty="0"/>
              <a:t>←</a:t>
            </a:r>
            <a:r>
              <a:rPr lang="en-US" sz="1700" dirty="0">
                <a:ea typeface="Times New Roman"/>
              </a:rPr>
              <a:t>T</a:t>
            </a:r>
            <a:r>
              <a:rPr lang="en-US" sz="1700" dirty="0">
                <a:ea typeface="Times New Roman"/>
                <a:cs typeface="Times New Roman"/>
              </a:rPr>
              <a:t>,</a:t>
            </a:r>
            <a:r>
              <a:rPr lang="en-US" sz="1700" baseline="-25000" dirty="0">
                <a:ea typeface="Times New Roman"/>
                <a:cs typeface="Times New Roman"/>
              </a:rPr>
              <a:t> </a:t>
            </a:r>
            <a:r>
              <a:rPr lang="en-US" sz="1700" dirty="0">
                <a:ea typeface="Times New Roman"/>
              </a:rPr>
              <a:t>clear</a:t>
            </a:r>
            <a:r>
              <a:rPr lang="en-US" sz="1700" dirty="0">
                <a:ea typeface="Times New Roman"/>
                <a:cs typeface="Times New Roman"/>
              </a:rPr>
              <a:t>(</a:t>
            </a:r>
            <a:r>
              <a:rPr lang="en-US" sz="1700" i="1" dirty="0">
                <a:ea typeface="Times New Roman"/>
                <a:cs typeface="Times New Roman"/>
              </a:rPr>
              <a:t>z</a:t>
            </a:r>
            <a:r>
              <a:rPr lang="en-US" sz="1700" dirty="0">
                <a:ea typeface="Times New Roman"/>
                <a:cs typeface="Times New Roman"/>
              </a:rPr>
              <a:t>)</a:t>
            </a:r>
            <a:r>
              <a:rPr lang="en-US" sz="1700" dirty="0"/>
              <a:t>←</a:t>
            </a:r>
            <a:r>
              <a:rPr lang="en-US" sz="1700" dirty="0">
                <a:ea typeface="Times New Roman"/>
              </a:rPr>
              <a:t>F</a:t>
            </a:r>
          </a:p>
          <a:p>
            <a:pPr marL="0" indent="-3175">
              <a:buNone/>
              <a:tabLst>
                <a:tab pos="566738" algn="l"/>
              </a:tabLst>
            </a:pPr>
            <a:r>
              <a:rPr lang="en-US" sz="1700" dirty="0">
                <a:ea typeface="Times New Roman"/>
                <a:cs typeface="Times New Roman"/>
              </a:rPr>
              <a:t>ran(</a:t>
            </a:r>
            <a:r>
              <a:rPr lang="en-US" sz="1700" i="1" dirty="0">
                <a:ea typeface="Times New Roman"/>
                <a:cs typeface="Times New Roman"/>
              </a:rPr>
              <a:t>c</a:t>
            </a:r>
            <a:r>
              <a:rPr lang="en-US" sz="1700" dirty="0">
                <a:ea typeface="Times New Roman"/>
                <a:cs typeface="Times New Roman"/>
              </a:rPr>
              <a:t>) = </a:t>
            </a:r>
            <a:r>
              <a:rPr lang="en-US" sz="1700" i="1" dirty="0">
                <a:ea typeface="Times New Roman"/>
                <a:cs typeface="Times New Roman"/>
              </a:rPr>
              <a:t>Containers</a:t>
            </a:r>
          </a:p>
          <a:p>
            <a:pPr marL="0" indent="-3175">
              <a:buNone/>
              <a:tabLst>
                <a:tab pos="566738" algn="l"/>
              </a:tabLst>
            </a:pPr>
            <a:r>
              <a:rPr lang="en-US" sz="1700" dirty="0">
                <a:ea typeface="Times New Roman"/>
                <a:cs typeface="Times New Roman"/>
              </a:rPr>
              <a:t>ran(</a:t>
            </a:r>
            <a:r>
              <a:rPr lang="en-US" sz="1700" i="1" dirty="0">
                <a:ea typeface="Times New Roman"/>
                <a:cs typeface="Times New Roman"/>
              </a:rPr>
              <a:t>y</a:t>
            </a:r>
            <a:r>
              <a:rPr lang="en-US" sz="1700" dirty="0">
                <a:ea typeface="Times New Roman"/>
                <a:cs typeface="Times New Roman"/>
              </a:rPr>
              <a:t>) = ran(</a:t>
            </a:r>
            <a:r>
              <a:rPr lang="en-US" sz="1700" i="1" dirty="0">
                <a:ea typeface="Times New Roman"/>
                <a:cs typeface="Times New Roman"/>
              </a:rPr>
              <a:t>z</a:t>
            </a:r>
            <a:r>
              <a:rPr lang="en-US" sz="1700" dirty="0">
                <a:ea typeface="Times New Roman"/>
                <a:cs typeface="Times New Roman"/>
              </a:rPr>
              <a:t>) = </a:t>
            </a:r>
            <a:r>
              <a:rPr lang="en-US" sz="1700" i="1" dirty="0">
                <a:ea typeface="Times New Roman"/>
                <a:cs typeface="Times New Roman"/>
              </a:rPr>
              <a:t>Container </a:t>
            </a:r>
            <a:r>
              <a:rPr lang="en-US" sz="1800" dirty="0">
                <a:ea typeface="Times New Roman"/>
                <a:cs typeface="Times New Roman"/>
              </a:rPr>
              <a:t>∪</a:t>
            </a:r>
            <a:r>
              <a:rPr lang="en-US" sz="1700" i="1" dirty="0">
                <a:ea typeface="Times New Roman"/>
                <a:cs typeface="Times New Roman"/>
              </a:rPr>
              <a:t> pallets</a:t>
            </a:r>
            <a:endParaRPr lang="en-US" sz="1700" dirty="0">
              <a:ea typeface="Times New Roman"/>
              <a:cs typeface="Times New Roman"/>
            </a:endParaRPr>
          </a:p>
        </p:txBody>
      </p:sp>
    </p:spTree>
    <p:extLst>
      <p:ext uri="{BB962C8B-B14F-4D97-AF65-F5344CB8AC3E}">
        <p14:creationId xmlns:p14="http://schemas.microsoft.com/office/powerpoint/2010/main" val="34661605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States as Functions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a:bodyPr>
              <a:lstStyle/>
              <a:p>
                <a:r>
                  <a:rPr lang="en-US" dirty="0"/>
                  <a:t>Represent each state as a </a:t>
                </a:r>
                <a:r>
                  <a:rPr lang="en-US" dirty="0">
                    <a:solidFill>
                      <a:schemeClr val="accent1"/>
                    </a:solidFill>
                  </a:rPr>
                  <a:t>variable-assignment function</a:t>
                </a:r>
              </a:p>
              <a:p>
                <a:pPr lvl="1"/>
                <a:r>
                  <a:rPr lang="en-US" dirty="0">
                    <a:solidFill>
                      <a:schemeClr val="tx1"/>
                    </a:solidFill>
                  </a:rPr>
                  <a:t>Function that maps each </a:t>
                </a:r>
                <a14:m>
                  <m:oMath xmlns:m="http://schemas.openxmlformats.org/officeDocument/2006/math">
                    <m:r>
                      <a:rPr lang="en-US" i="1" dirty="0" smtClean="0">
                        <a:solidFill>
                          <a:schemeClr val="tx1"/>
                        </a:solidFill>
                        <a:latin typeface="Cambria Math" panose="02040503050406030204" pitchFamily="18" charset="0"/>
                      </a:rPr>
                      <m:t>𝑥</m:t>
                    </m:r>
                    <m:r>
                      <a:rPr lang="en-US" i="1" dirty="0" smtClean="0">
                        <a:solidFill>
                          <a:schemeClr val="tx1"/>
                        </a:solidFill>
                        <a:latin typeface="Cambria Math" panose="02040503050406030204" pitchFamily="18" charset="0"/>
                      </a:rPr>
                      <m:t> ∈ </m:t>
                    </m:r>
                    <m:r>
                      <a:rPr lang="en-US" i="1" dirty="0" smtClean="0">
                        <a:solidFill>
                          <a:schemeClr val="tx1"/>
                        </a:solidFill>
                        <a:latin typeface="Cambria Math" panose="02040503050406030204" pitchFamily="18" charset="0"/>
                      </a:rPr>
                      <m:t>𝑋</m:t>
                    </m:r>
                  </m:oMath>
                </a14:m>
                <a:r>
                  <a:rPr lang="en-US" dirty="0">
                    <a:solidFill>
                      <a:schemeClr val="tx1"/>
                    </a:solidFill>
                  </a:rPr>
                  <a:t> to a value in </a:t>
                </a:r>
                <a14:m>
                  <m:oMath xmlns:m="http://schemas.openxmlformats.org/officeDocument/2006/math">
                    <m:r>
                      <m:rPr>
                        <m:sty m:val="p"/>
                      </m:rPr>
                      <a:rPr lang="de-DE" b="0" i="0" dirty="0" smtClean="0">
                        <a:solidFill>
                          <a:schemeClr val="tx1"/>
                        </a:solidFill>
                        <a:latin typeface="Cambria Math" panose="02040503050406030204" pitchFamily="18" charset="0"/>
                        <a:ea typeface="Cambria Math" panose="02040503050406030204" pitchFamily="18" charset="0"/>
                      </a:rPr>
                      <m:t>ran</m:t>
                    </m:r>
                    <m:d>
                      <m:dPr>
                        <m:ctrlPr>
                          <a:rPr lang="de-DE" i="1" dirty="0">
                            <a:solidFill>
                              <a:schemeClr val="tx1"/>
                            </a:solidFill>
                            <a:latin typeface="Cambria Math" panose="02040503050406030204" pitchFamily="18" charset="0"/>
                            <a:ea typeface="Cambria Math" panose="02040503050406030204" pitchFamily="18" charset="0"/>
                          </a:rPr>
                        </m:ctrlPr>
                      </m:dPr>
                      <m:e>
                        <m:r>
                          <a:rPr lang="de-DE" i="1" dirty="0">
                            <a:solidFill>
                              <a:schemeClr val="tx1"/>
                            </a:solidFill>
                            <a:latin typeface="Cambria Math" panose="02040503050406030204" pitchFamily="18" charset="0"/>
                            <a:ea typeface="Cambria Math" panose="02040503050406030204" pitchFamily="18" charset="0"/>
                          </a:rPr>
                          <m:t>𝑥</m:t>
                        </m:r>
                      </m:e>
                    </m:d>
                  </m:oMath>
                </a14:m>
                <a:endParaRPr lang="de-DE" i="1" dirty="0">
                  <a:solidFill>
                    <a:schemeClr val="tx1"/>
                  </a:solidFill>
                  <a:latin typeface="Cambria Math" panose="02040503050406030204" pitchFamily="18" charset="0"/>
                  <a:ea typeface="Cambria Math" panose="02040503050406030204" pitchFamily="18" charset="0"/>
                </a:endParaRPr>
              </a:p>
              <a:p>
                <a:pPr marL="457200" lvl="1" indent="0">
                  <a:buNone/>
                </a:pPr>
                <a14:m>
                  <m:oMathPara xmlns:m="http://schemas.openxmlformats.org/officeDocument/2006/math">
                    <m:oMathParaPr>
                      <m:jc m:val="centerGroup"/>
                    </m:oMathParaPr>
                    <m:oMath xmlns:m="http://schemas.openxmlformats.org/officeDocument/2006/math">
                      <m:r>
                        <a:rPr lang="en-US" i="1" dirty="0" smtClean="0">
                          <a:solidFill>
                            <a:schemeClr val="tx1"/>
                          </a:solidFill>
                          <a:latin typeface="Cambria Math" panose="02040503050406030204" pitchFamily="18" charset="0"/>
                        </a:rPr>
                        <m:t>𝑠</m:t>
                      </m:r>
                      <m:r>
                        <a:rPr lang="en-US" i="1" baseline="-25000" dirty="0">
                          <a:solidFill>
                            <a:schemeClr val="tx1"/>
                          </a:solidFill>
                          <a:latin typeface="Cambria Math" panose="02040503050406030204" pitchFamily="18" charset="0"/>
                        </a:rPr>
                        <m:t>1</m:t>
                      </m:r>
                      <m:d>
                        <m:dPr>
                          <m:ctrlPr>
                            <a:rPr lang="en-US" i="1" baseline="-25000" dirty="0">
                              <a:solidFill>
                                <a:schemeClr val="tx1"/>
                              </a:solidFill>
                              <a:latin typeface="Cambria Math" panose="02040503050406030204" pitchFamily="18" charset="0"/>
                            </a:rPr>
                          </m:ctrlPr>
                        </m:dPr>
                        <m:e>
                          <m:r>
                            <a:rPr lang="en-US" i="1" dirty="0" err="1">
                              <a:solidFill>
                                <a:schemeClr val="tx1"/>
                              </a:solidFill>
                              <a:latin typeface="Cambria Math" panose="02040503050406030204" pitchFamily="18" charset="0"/>
                              <a:cs typeface="Calibri"/>
                            </a:rPr>
                            <m:t>𝑙𝑜𝑐</m:t>
                          </m:r>
                          <m:d>
                            <m:dPr>
                              <m:ctrlPr>
                                <a:rPr lang="en-US" i="1" dirty="0">
                                  <a:solidFill>
                                    <a:schemeClr val="tx1"/>
                                  </a:solidFill>
                                  <a:latin typeface="Cambria Math" panose="02040503050406030204" pitchFamily="18" charset="0"/>
                                  <a:cs typeface="Calibri"/>
                                </a:rPr>
                              </m:ctrlPr>
                            </m:dPr>
                            <m:e>
                              <m:r>
                                <a:rPr lang="en-US" i="1" dirty="0">
                                  <a:solidFill>
                                    <a:schemeClr val="tx1"/>
                                  </a:solidFill>
                                  <a:latin typeface="Cambria Math" panose="02040503050406030204" pitchFamily="18" charset="0"/>
                                  <a:cs typeface="Calibri"/>
                                </a:rPr>
                                <m:t>𝑟</m:t>
                              </m:r>
                              <m:r>
                                <a:rPr lang="en-US" i="1" dirty="0">
                                  <a:solidFill>
                                    <a:schemeClr val="tx1"/>
                                  </a:solidFill>
                                  <a:latin typeface="Cambria Math" panose="02040503050406030204" pitchFamily="18" charset="0"/>
                                  <a:cs typeface="Calibri"/>
                                </a:rPr>
                                <m:t>1</m:t>
                              </m:r>
                            </m:e>
                          </m:d>
                        </m:e>
                      </m:d>
                      <m:r>
                        <a:rPr lang="en-US" i="1" dirty="0">
                          <a:solidFill>
                            <a:schemeClr val="tx1"/>
                          </a:solidFill>
                          <a:latin typeface="Cambria Math" panose="02040503050406030204" pitchFamily="18" charset="0"/>
                          <a:cs typeface="Calibri"/>
                        </a:rPr>
                        <m:t>= </m:t>
                      </m:r>
                      <m:r>
                        <a:rPr lang="en-US" i="1" dirty="0">
                          <a:solidFill>
                            <a:schemeClr val="tx1"/>
                          </a:solidFill>
                          <a:latin typeface="Cambria Math" panose="02040503050406030204" pitchFamily="18" charset="0"/>
                          <a:cs typeface="Calibri"/>
                        </a:rPr>
                        <m:t>𝑑</m:t>
                      </m:r>
                      <m:r>
                        <a:rPr lang="de-DE" b="0" i="1" dirty="0" smtClean="0">
                          <a:solidFill>
                            <a:schemeClr val="tx1"/>
                          </a:solidFill>
                          <a:latin typeface="Cambria Math" panose="02040503050406030204" pitchFamily="18" charset="0"/>
                          <a:cs typeface="Calibri"/>
                        </a:rPr>
                        <m:t>1,      </m:t>
                      </m:r>
                      <m:r>
                        <a:rPr lang="en-US" i="1" dirty="0">
                          <a:solidFill>
                            <a:schemeClr val="tx1"/>
                          </a:solidFill>
                          <a:latin typeface="Cambria Math" panose="02040503050406030204" pitchFamily="18" charset="0"/>
                        </a:rPr>
                        <m:t>𝑠</m:t>
                      </m:r>
                      <m:r>
                        <a:rPr lang="en-US" i="1" baseline="-25000" dirty="0">
                          <a:solidFill>
                            <a:schemeClr val="tx1"/>
                          </a:solidFill>
                          <a:latin typeface="Cambria Math" panose="02040503050406030204" pitchFamily="18" charset="0"/>
                        </a:rPr>
                        <m:t>1</m:t>
                      </m:r>
                      <m:r>
                        <a:rPr lang="en-US" i="1" dirty="0">
                          <a:solidFill>
                            <a:schemeClr val="tx1"/>
                          </a:solidFill>
                          <a:latin typeface="Cambria Math" panose="02040503050406030204" pitchFamily="18" charset="0"/>
                          <a:cs typeface="Calibri"/>
                        </a:rPr>
                        <m:t>(</m:t>
                      </m:r>
                      <m:r>
                        <a:rPr lang="en-US" i="1" dirty="0" err="1">
                          <a:solidFill>
                            <a:schemeClr val="tx1"/>
                          </a:solidFill>
                          <a:latin typeface="Cambria Math" panose="02040503050406030204" pitchFamily="18" charset="0"/>
                          <a:cs typeface="Calibri"/>
                        </a:rPr>
                        <m:t>𝑙𝑜𝑐</m:t>
                      </m:r>
                      <m:r>
                        <a:rPr lang="en-US" i="1" dirty="0">
                          <a:solidFill>
                            <a:schemeClr val="tx1"/>
                          </a:solidFill>
                          <a:latin typeface="Cambria Math" panose="02040503050406030204" pitchFamily="18" charset="0"/>
                          <a:cs typeface="Calibri"/>
                        </a:rPr>
                        <m:t>(</m:t>
                      </m:r>
                      <m:r>
                        <a:rPr lang="en-US" i="1" dirty="0">
                          <a:solidFill>
                            <a:schemeClr val="tx1"/>
                          </a:solidFill>
                          <a:latin typeface="Cambria Math" panose="02040503050406030204" pitchFamily="18" charset="0"/>
                          <a:cs typeface="Calibri"/>
                        </a:rPr>
                        <m:t>𝑟</m:t>
                      </m:r>
                      <m:r>
                        <a:rPr lang="en-US" i="1" dirty="0">
                          <a:solidFill>
                            <a:schemeClr val="tx1"/>
                          </a:solidFill>
                          <a:latin typeface="Cambria Math" panose="02040503050406030204" pitchFamily="18" charset="0"/>
                          <a:cs typeface="Calibri"/>
                        </a:rPr>
                        <m:t>2)) = </m:t>
                      </m:r>
                      <m:r>
                        <a:rPr lang="en-US" i="1" dirty="0">
                          <a:solidFill>
                            <a:schemeClr val="tx1"/>
                          </a:solidFill>
                          <a:latin typeface="Cambria Math" panose="02040503050406030204" pitchFamily="18" charset="0"/>
                          <a:cs typeface="Calibri"/>
                        </a:rPr>
                        <m:t>𝑑</m:t>
                      </m:r>
                      <m:r>
                        <a:rPr lang="en-US" i="1" dirty="0">
                          <a:solidFill>
                            <a:schemeClr val="tx1"/>
                          </a:solidFill>
                          <a:latin typeface="Cambria Math" panose="02040503050406030204" pitchFamily="18" charset="0"/>
                          <a:cs typeface="Calibri"/>
                        </a:rPr>
                        <m:t>2,</m:t>
                      </m:r>
                    </m:oMath>
                  </m:oMathPara>
                </a14:m>
                <a:endParaRPr lang="en-US" dirty="0">
                  <a:solidFill>
                    <a:schemeClr val="tx1"/>
                  </a:solidFill>
                  <a:latin typeface="Calibri"/>
                  <a:cs typeface="Calibri"/>
                </a:endParaRPr>
              </a:p>
              <a:p>
                <a:pPr marL="349250" lvl="1" indent="0">
                  <a:buNone/>
                  <a:tabLst>
                    <a:tab pos="2400300" algn="l"/>
                    <a:tab pos="2857500" algn="l"/>
                    <a:tab pos="5197475" algn="l"/>
                  </a:tabLst>
                </a:pPr>
                <a14:m>
                  <m:oMathPara xmlns:m="http://schemas.openxmlformats.org/officeDocument/2006/math">
                    <m:oMathParaPr>
                      <m:jc m:val="centerGroup"/>
                    </m:oMathParaPr>
                    <m:oMath xmlns:m="http://schemas.openxmlformats.org/officeDocument/2006/math">
                      <m:r>
                        <a:rPr lang="en-US" i="1" dirty="0" smtClean="0">
                          <a:solidFill>
                            <a:schemeClr val="tx1"/>
                          </a:solidFill>
                          <a:latin typeface="Cambria Math" panose="02040503050406030204" pitchFamily="18" charset="0"/>
                        </a:rPr>
                        <m:t>𝑠</m:t>
                      </m:r>
                      <m:r>
                        <a:rPr lang="en-US" i="1" baseline="-25000" dirty="0">
                          <a:solidFill>
                            <a:schemeClr val="tx1"/>
                          </a:solidFill>
                          <a:latin typeface="Cambria Math" panose="02040503050406030204" pitchFamily="18" charset="0"/>
                        </a:rPr>
                        <m:t>1</m:t>
                      </m:r>
                      <m:r>
                        <a:rPr lang="en-US" i="1" dirty="0">
                          <a:solidFill>
                            <a:schemeClr val="tx1"/>
                          </a:solidFill>
                          <a:latin typeface="Cambria Math" panose="02040503050406030204" pitchFamily="18" charset="0"/>
                          <a:cs typeface="Calibri"/>
                        </a:rPr>
                        <m:t>(</m:t>
                      </m:r>
                      <m:r>
                        <a:rPr lang="en-US" i="1" dirty="0">
                          <a:solidFill>
                            <a:schemeClr val="tx1"/>
                          </a:solidFill>
                          <a:latin typeface="Cambria Math" panose="02040503050406030204" pitchFamily="18" charset="0"/>
                          <a:cs typeface="Calibri"/>
                        </a:rPr>
                        <m:t>𝑐𝑎𝑟𝑔𝑜</m:t>
                      </m:r>
                      <m:r>
                        <a:rPr lang="en-US" i="1" dirty="0">
                          <a:solidFill>
                            <a:schemeClr val="tx1"/>
                          </a:solidFill>
                          <a:latin typeface="Cambria Math" panose="02040503050406030204" pitchFamily="18" charset="0"/>
                          <a:cs typeface="Calibri"/>
                        </a:rPr>
                        <m:t>(</m:t>
                      </m:r>
                      <m:r>
                        <a:rPr lang="en-US" i="1" dirty="0">
                          <a:solidFill>
                            <a:schemeClr val="tx1"/>
                          </a:solidFill>
                          <a:latin typeface="Cambria Math" panose="02040503050406030204" pitchFamily="18" charset="0"/>
                          <a:cs typeface="Calibri"/>
                        </a:rPr>
                        <m:t>𝑟</m:t>
                      </m:r>
                      <m:r>
                        <a:rPr lang="en-US" i="1" dirty="0">
                          <a:solidFill>
                            <a:schemeClr val="tx1"/>
                          </a:solidFill>
                          <a:latin typeface="Cambria Math" panose="02040503050406030204" pitchFamily="18" charset="0"/>
                          <a:cs typeface="Calibri"/>
                        </a:rPr>
                        <m:t>1)) = </m:t>
                      </m:r>
                      <m:r>
                        <a:rPr lang="en-US" i="1" dirty="0">
                          <a:solidFill>
                            <a:schemeClr val="tx1"/>
                          </a:solidFill>
                          <a:latin typeface="Cambria Math" panose="02040503050406030204" pitchFamily="18" charset="0"/>
                          <a:cs typeface="Calibri"/>
                        </a:rPr>
                        <m:t>𝑛𝑖𝑙</m:t>
                      </m:r>
                      <m:r>
                        <a:rPr lang="en-US" i="1" dirty="0">
                          <a:solidFill>
                            <a:schemeClr val="tx1"/>
                          </a:solidFill>
                          <a:latin typeface="Cambria Math" panose="02040503050406030204" pitchFamily="18" charset="0"/>
                          <a:cs typeface="Times New Roman"/>
                        </a:rPr>
                        <m:t>, </m:t>
                      </m:r>
                      <m:r>
                        <a:rPr lang="de-DE" b="0" i="1" dirty="0" smtClean="0">
                          <a:solidFill>
                            <a:schemeClr val="tx1"/>
                          </a:solidFill>
                          <a:latin typeface="Cambria Math" panose="02040503050406030204" pitchFamily="18" charset="0"/>
                          <a:cs typeface="Times New Roman"/>
                        </a:rPr>
                        <m:t> </m:t>
                      </m:r>
                      <m:r>
                        <a:rPr lang="en-US" i="1" dirty="0">
                          <a:solidFill>
                            <a:schemeClr val="tx1"/>
                          </a:solidFill>
                          <a:latin typeface="Cambria Math" panose="02040503050406030204" pitchFamily="18" charset="0"/>
                        </a:rPr>
                        <m:t>𝑠</m:t>
                      </m:r>
                      <m:r>
                        <a:rPr lang="en-US" i="1" baseline="-25000" dirty="0">
                          <a:solidFill>
                            <a:schemeClr val="tx1"/>
                          </a:solidFill>
                          <a:latin typeface="Cambria Math" panose="02040503050406030204" pitchFamily="18" charset="0"/>
                        </a:rPr>
                        <m:t>1</m:t>
                      </m:r>
                      <m:r>
                        <a:rPr lang="en-US" i="1" dirty="0">
                          <a:solidFill>
                            <a:schemeClr val="tx1"/>
                          </a:solidFill>
                          <a:latin typeface="Cambria Math" panose="02040503050406030204" pitchFamily="18" charset="0"/>
                          <a:cs typeface="Calibri"/>
                        </a:rPr>
                        <m:t>(</m:t>
                      </m:r>
                      <m:r>
                        <a:rPr lang="en-US" i="1" dirty="0">
                          <a:solidFill>
                            <a:schemeClr val="tx1"/>
                          </a:solidFill>
                          <a:latin typeface="Cambria Math" panose="02040503050406030204" pitchFamily="18" charset="0"/>
                          <a:cs typeface="Calibri"/>
                        </a:rPr>
                        <m:t>𝑐𝑎𝑟𝑔𝑜</m:t>
                      </m:r>
                      <m:r>
                        <a:rPr lang="en-US" i="1" dirty="0">
                          <a:solidFill>
                            <a:schemeClr val="tx1"/>
                          </a:solidFill>
                          <a:latin typeface="Cambria Math" panose="02040503050406030204" pitchFamily="18" charset="0"/>
                          <a:cs typeface="Calibri"/>
                        </a:rPr>
                        <m:t>(</m:t>
                      </m:r>
                      <m:r>
                        <a:rPr lang="en-US" i="1" dirty="0">
                          <a:solidFill>
                            <a:schemeClr val="tx1"/>
                          </a:solidFill>
                          <a:latin typeface="Cambria Math" panose="02040503050406030204" pitchFamily="18" charset="0"/>
                          <a:cs typeface="Calibri"/>
                        </a:rPr>
                        <m:t>𝑟</m:t>
                      </m:r>
                      <m:r>
                        <a:rPr lang="en-US" i="1" dirty="0">
                          <a:solidFill>
                            <a:schemeClr val="tx1"/>
                          </a:solidFill>
                          <a:latin typeface="Cambria Math" panose="02040503050406030204" pitchFamily="18" charset="0"/>
                          <a:cs typeface="Calibri"/>
                        </a:rPr>
                        <m:t>2)) = </m:t>
                      </m:r>
                      <m:r>
                        <a:rPr lang="en-US" i="1" dirty="0">
                          <a:solidFill>
                            <a:schemeClr val="tx1"/>
                          </a:solidFill>
                          <a:latin typeface="Cambria Math" panose="02040503050406030204" pitchFamily="18" charset="0"/>
                          <a:cs typeface="Calibri"/>
                        </a:rPr>
                        <m:t>𝑛𝑖𝑙</m:t>
                      </m:r>
                      <m:r>
                        <a:rPr lang="en-US" i="1" dirty="0">
                          <a:solidFill>
                            <a:schemeClr val="tx1"/>
                          </a:solidFill>
                          <a:latin typeface="Cambria Math" panose="02040503050406030204" pitchFamily="18" charset="0"/>
                          <a:cs typeface="Times New Roman"/>
                        </a:rPr>
                        <m:t>,</m:t>
                      </m:r>
                    </m:oMath>
                  </m:oMathPara>
                </a14:m>
                <a:endParaRPr lang="en-US" i="1" dirty="0">
                  <a:solidFill>
                    <a:schemeClr val="tx1"/>
                  </a:solidFill>
                  <a:cs typeface="Times New Roman"/>
                </a:endParaRPr>
              </a:p>
              <a:p>
                <a:pPr marL="349250" lvl="1" indent="0">
                  <a:buNone/>
                  <a:tabLst>
                    <a:tab pos="2400300" algn="l"/>
                    <a:tab pos="2857500" algn="l"/>
                    <a:tab pos="5197475" algn="l"/>
                  </a:tabLst>
                </a:pPr>
                <a14:m>
                  <m:oMathPara xmlns:m="http://schemas.openxmlformats.org/officeDocument/2006/math">
                    <m:oMathParaPr>
                      <m:jc m:val="centerGroup"/>
                    </m:oMathParaPr>
                    <m:oMath xmlns:m="http://schemas.openxmlformats.org/officeDocument/2006/math">
                      <m:r>
                        <a:rPr lang="en-US" i="1" dirty="0" smtClean="0">
                          <a:solidFill>
                            <a:schemeClr val="tx1"/>
                          </a:solidFill>
                          <a:latin typeface="Cambria Math" panose="02040503050406030204" pitchFamily="18" charset="0"/>
                        </a:rPr>
                        <m:t>𝑠</m:t>
                      </m:r>
                      <m:r>
                        <a:rPr lang="en-US" i="1" baseline="-25000" dirty="0">
                          <a:solidFill>
                            <a:schemeClr val="tx1"/>
                          </a:solidFill>
                          <a:latin typeface="Cambria Math" panose="02040503050406030204" pitchFamily="18" charset="0"/>
                        </a:rPr>
                        <m:t>1</m:t>
                      </m:r>
                      <m:r>
                        <a:rPr lang="en-US" i="1" dirty="0">
                          <a:solidFill>
                            <a:schemeClr val="tx1"/>
                          </a:solidFill>
                          <a:latin typeface="Cambria Math" panose="02040503050406030204" pitchFamily="18" charset="0"/>
                          <a:cs typeface="Calibri"/>
                        </a:rPr>
                        <m:t>(</m:t>
                      </m:r>
                      <m:r>
                        <a:rPr lang="en-US" i="1" dirty="0" err="1">
                          <a:solidFill>
                            <a:schemeClr val="tx1"/>
                          </a:solidFill>
                          <a:latin typeface="Cambria Math" panose="02040503050406030204" pitchFamily="18" charset="0"/>
                          <a:cs typeface="Calibri"/>
                        </a:rPr>
                        <m:t>𝑙𝑜𝑐</m:t>
                      </m:r>
                      <m:r>
                        <a:rPr lang="en-US" i="1" dirty="0">
                          <a:solidFill>
                            <a:schemeClr val="tx1"/>
                          </a:solidFill>
                          <a:latin typeface="Cambria Math" panose="02040503050406030204" pitchFamily="18" charset="0"/>
                          <a:cs typeface="Calibri"/>
                        </a:rPr>
                        <m:t>(</m:t>
                      </m:r>
                      <m:r>
                        <a:rPr lang="en-US" i="1" dirty="0">
                          <a:solidFill>
                            <a:schemeClr val="tx1"/>
                          </a:solidFill>
                          <a:latin typeface="Cambria Math" panose="02040503050406030204" pitchFamily="18" charset="0"/>
                          <a:cs typeface="Calibri"/>
                        </a:rPr>
                        <m:t>𝑐</m:t>
                      </m:r>
                      <m:r>
                        <a:rPr lang="en-US" i="1" dirty="0">
                          <a:solidFill>
                            <a:schemeClr val="tx1"/>
                          </a:solidFill>
                          <a:latin typeface="Cambria Math" panose="02040503050406030204" pitchFamily="18" charset="0"/>
                          <a:cs typeface="Calibri"/>
                        </a:rPr>
                        <m:t>1)) = </m:t>
                      </m:r>
                      <m:r>
                        <a:rPr lang="en-US" i="1" dirty="0">
                          <a:solidFill>
                            <a:schemeClr val="tx1"/>
                          </a:solidFill>
                          <a:latin typeface="Cambria Math" panose="02040503050406030204" pitchFamily="18" charset="0"/>
                          <a:cs typeface="Calibri"/>
                        </a:rPr>
                        <m:t>𝑑</m:t>
                      </m:r>
                      <m:r>
                        <a:rPr lang="en-US" i="1" dirty="0">
                          <a:solidFill>
                            <a:schemeClr val="tx1"/>
                          </a:solidFill>
                          <a:latin typeface="Cambria Math" panose="02040503050406030204" pitchFamily="18" charset="0"/>
                          <a:cs typeface="Calibri"/>
                        </a:rPr>
                        <m:t>1,  </m:t>
                      </m:r>
                      <m:r>
                        <a:rPr lang="en-US" i="1" dirty="0">
                          <a:solidFill>
                            <a:schemeClr val="tx1"/>
                          </a:solidFill>
                          <a:latin typeface="Cambria Math" panose="02040503050406030204" pitchFamily="18" charset="0"/>
                        </a:rPr>
                        <m:t>𝑠</m:t>
                      </m:r>
                      <m:r>
                        <a:rPr lang="en-US" i="1" baseline="-25000" dirty="0">
                          <a:solidFill>
                            <a:schemeClr val="tx1"/>
                          </a:solidFill>
                          <a:latin typeface="Cambria Math" panose="02040503050406030204" pitchFamily="18" charset="0"/>
                        </a:rPr>
                        <m:t>1</m:t>
                      </m:r>
                      <m:r>
                        <a:rPr lang="en-US" i="1" dirty="0">
                          <a:solidFill>
                            <a:schemeClr val="tx1"/>
                          </a:solidFill>
                          <a:latin typeface="Cambria Math" panose="02040503050406030204" pitchFamily="18" charset="0"/>
                          <a:cs typeface="Calibri"/>
                        </a:rPr>
                        <m:t>(</m:t>
                      </m:r>
                      <m:r>
                        <a:rPr lang="en-US" i="1" dirty="0" err="1">
                          <a:solidFill>
                            <a:schemeClr val="tx1"/>
                          </a:solidFill>
                          <a:latin typeface="Cambria Math" panose="02040503050406030204" pitchFamily="18" charset="0"/>
                          <a:cs typeface="Calibri"/>
                        </a:rPr>
                        <m:t>𝑙𝑜𝑐</m:t>
                      </m:r>
                      <m:r>
                        <a:rPr lang="en-US" i="1" dirty="0">
                          <a:solidFill>
                            <a:schemeClr val="tx1"/>
                          </a:solidFill>
                          <a:latin typeface="Cambria Math" panose="02040503050406030204" pitchFamily="18" charset="0"/>
                          <a:cs typeface="Calibri"/>
                        </a:rPr>
                        <m:t>(</m:t>
                      </m:r>
                      <m:r>
                        <a:rPr lang="en-US" i="1" dirty="0">
                          <a:solidFill>
                            <a:schemeClr val="tx1"/>
                          </a:solidFill>
                          <a:latin typeface="Cambria Math" panose="02040503050406030204" pitchFamily="18" charset="0"/>
                          <a:cs typeface="Calibri"/>
                        </a:rPr>
                        <m:t>𝑐</m:t>
                      </m:r>
                      <m:r>
                        <a:rPr lang="en-US" i="1" dirty="0">
                          <a:solidFill>
                            <a:schemeClr val="tx1"/>
                          </a:solidFill>
                          <a:latin typeface="Cambria Math" panose="02040503050406030204" pitchFamily="18" charset="0"/>
                          <a:cs typeface="Calibri"/>
                        </a:rPr>
                        <m:t>2)) = </m:t>
                      </m:r>
                      <m:r>
                        <a:rPr lang="en-US" i="1" dirty="0">
                          <a:solidFill>
                            <a:schemeClr val="tx1"/>
                          </a:solidFill>
                          <a:latin typeface="Cambria Math" panose="02040503050406030204" pitchFamily="18" charset="0"/>
                          <a:cs typeface="Calibri"/>
                        </a:rPr>
                        <m:t>𝑑</m:t>
                      </m:r>
                      <m:r>
                        <a:rPr lang="en-US" i="1" dirty="0">
                          <a:solidFill>
                            <a:schemeClr val="tx1"/>
                          </a:solidFill>
                          <a:latin typeface="Cambria Math" panose="02040503050406030204" pitchFamily="18" charset="0"/>
                          <a:cs typeface="Calibri"/>
                        </a:rPr>
                        <m:t>2</m:t>
                      </m:r>
                    </m:oMath>
                  </m:oMathPara>
                </a14:m>
                <a:br>
                  <a:rPr lang="en-US" baseline="-25000" dirty="0">
                    <a:solidFill>
                      <a:schemeClr val="tx1"/>
                    </a:solidFill>
                    <a:cs typeface="Calibri"/>
                  </a:rPr>
                </a:br>
                <a:endParaRPr lang="en-US" baseline="-25000" dirty="0">
                  <a:solidFill>
                    <a:schemeClr val="tx1"/>
                  </a:solidFill>
                </a:endParaRPr>
              </a:p>
              <a:p>
                <a:pPr lvl="1"/>
                <a:r>
                  <a:rPr lang="en-US" dirty="0">
                    <a:solidFill>
                      <a:schemeClr val="tx1"/>
                    </a:solidFill>
                  </a:rPr>
                  <a:t>Mathematically, a function is a set of ordered pairs</a:t>
                </a:r>
              </a:p>
              <a:p>
                <a:pPr marL="793750" lvl="2" indent="0">
                  <a:buNone/>
                </a:pPr>
                <a14:m>
                  <m:oMathPara xmlns:m="http://schemas.openxmlformats.org/officeDocument/2006/math">
                    <m:oMathParaPr>
                      <m:jc m:val="centerGroup"/>
                    </m:oMathParaPr>
                    <m:oMath xmlns:m="http://schemas.openxmlformats.org/officeDocument/2006/math">
                      <m:r>
                        <a:rPr lang="en-US" i="1" dirty="0" smtClean="0">
                          <a:solidFill>
                            <a:schemeClr val="tx1"/>
                          </a:solidFill>
                          <a:latin typeface="Cambria Math" panose="02040503050406030204" pitchFamily="18" charset="0"/>
                        </a:rPr>
                        <m:t>𝑠</m:t>
                      </m:r>
                      <m:r>
                        <a:rPr lang="en-US" i="1" baseline="-25000" dirty="0">
                          <a:solidFill>
                            <a:schemeClr val="tx1"/>
                          </a:solidFill>
                          <a:latin typeface="Cambria Math" panose="02040503050406030204" pitchFamily="18" charset="0"/>
                        </a:rPr>
                        <m:t>1</m:t>
                      </m:r>
                      <m:r>
                        <a:rPr lang="en-US" i="1" dirty="0">
                          <a:solidFill>
                            <a:schemeClr val="tx1"/>
                          </a:solidFill>
                          <a:latin typeface="Cambria Math" panose="02040503050406030204" pitchFamily="18" charset="0"/>
                        </a:rPr>
                        <m:t>={</m:t>
                      </m:r>
                      <m:r>
                        <a:rPr lang="en-US" i="1" dirty="0">
                          <a:solidFill>
                            <a:schemeClr val="tx1"/>
                          </a:solidFill>
                          <a:latin typeface="Cambria Math" panose="02040503050406030204" pitchFamily="18" charset="0"/>
                          <a:cs typeface="Calibri"/>
                        </a:rPr>
                        <m:t>(</m:t>
                      </m:r>
                      <m:r>
                        <a:rPr lang="en-US" i="1" dirty="0" err="1">
                          <a:solidFill>
                            <a:schemeClr val="tx1"/>
                          </a:solidFill>
                          <a:latin typeface="Cambria Math" panose="02040503050406030204" pitchFamily="18" charset="0"/>
                          <a:cs typeface="Calibri"/>
                        </a:rPr>
                        <m:t>𝑙𝑜𝑐</m:t>
                      </m:r>
                      <m:r>
                        <a:rPr lang="en-US" i="1" dirty="0">
                          <a:solidFill>
                            <a:schemeClr val="tx1"/>
                          </a:solidFill>
                          <a:latin typeface="Cambria Math" panose="02040503050406030204" pitchFamily="18" charset="0"/>
                          <a:cs typeface="Calibri"/>
                        </a:rPr>
                        <m:t>(</m:t>
                      </m:r>
                      <m:r>
                        <a:rPr lang="en-US" i="1" dirty="0">
                          <a:solidFill>
                            <a:schemeClr val="tx1"/>
                          </a:solidFill>
                          <a:latin typeface="Cambria Math" panose="02040503050406030204" pitchFamily="18" charset="0"/>
                          <a:cs typeface="Calibri"/>
                        </a:rPr>
                        <m:t>𝑟</m:t>
                      </m:r>
                      <m:r>
                        <a:rPr lang="en-US" i="1" dirty="0">
                          <a:solidFill>
                            <a:schemeClr val="tx1"/>
                          </a:solidFill>
                          <a:latin typeface="Cambria Math" panose="02040503050406030204" pitchFamily="18" charset="0"/>
                          <a:cs typeface="Calibri"/>
                        </a:rPr>
                        <m:t>1), </m:t>
                      </m:r>
                      <m:r>
                        <a:rPr lang="en-US" i="1" dirty="0">
                          <a:solidFill>
                            <a:schemeClr val="tx1"/>
                          </a:solidFill>
                          <a:latin typeface="Cambria Math" panose="02040503050406030204" pitchFamily="18" charset="0"/>
                          <a:cs typeface="Calibri"/>
                        </a:rPr>
                        <m:t>𝑑</m:t>
                      </m:r>
                      <m:r>
                        <a:rPr lang="en-US" i="1" dirty="0">
                          <a:solidFill>
                            <a:schemeClr val="tx1"/>
                          </a:solidFill>
                          <a:latin typeface="Cambria Math" panose="02040503050406030204" pitchFamily="18" charset="0"/>
                          <a:cs typeface="Calibri"/>
                        </a:rPr>
                        <m:t>1), (</m:t>
                      </m:r>
                      <m:r>
                        <a:rPr lang="en-US" i="1" dirty="0">
                          <a:solidFill>
                            <a:schemeClr val="tx1"/>
                          </a:solidFill>
                          <a:latin typeface="Cambria Math" panose="02040503050406030204" pitchFamily="18" charset="0"/>
                          <a:cs typeface="Calibri"/>
                        </a:rPr>
                        <m:t>𝑐𝑎𝑟𝑔𝑜</m:t>
                      </m:r>
                      <m:r>
                        <a:rPr lang="en-US" i="1" dirty="0">
                          <a:solidFill>
                            <a:schemeClr val="tx1"/>
                          </a:solidFill>
                          <a:latin typeface="Cambria Math" panose="02040503050406030204" pitchFamily="18" charset="0"/>
                          <a:cs typeface="Calibri"/>
                        </a:rPr>
                        <m:t>(</m:t>
                      </m:r>
                      <m:r>
                        <a:rPr lang="en-US" i="1" dirty="0">
                          <a:solidFill>
                            <a:schemeClr val="tx1"/>
                          </a:solidFill>
                          <a:latin typeface="Cambria Math" panose="02040503050406030204" pitchFamily="18" charset="0"/>
                          <a:cs typeface="Calibri"/>
                        </a:rPr>
                        <m:t>𝑟</m:t>
                      </m:r>
                      <m:r>
                        <a:rPr lang="en-US" i="1" dirty="0">
                          <a:solidFill>
                            <a:schemeClr val="tx1"/>
                          </a:solidFill>
                          <a:latin typeface="Cambria Math" panose="02040503050406030204" pitchFamily="18" charset="0"/>
                          <a:cs typeface="Calibri"/>
                        </a:rPr>
                        <m:t>1), </m:t>
                      </m:r>
                      <m:r>
                        <a:rPr lang="en-US" i="1" dirty="0">
                          <a:solidFill>
                            <a:schemeClr val="tx1"/>
                          </a:solidFill>
                          <a:latin typeface="Cambria Math" panose="02040503050406030204" pitchFamily="18" charset="0"/>
                          <a:cs typeface="Calibri"/>
                        </a:rPr>
                        <m:t>𝑛𝑖𝑙</m:t>
                      </m:r>
                      <m:r>
                        <a:rPr lang="en-US" i="1" dirty="0">
                          <a:solidFill>
                            <a:schemeClr val="tx1"/>
                          </a:solidFill>
                          <a:latin typeface="Cambria Math" panose="02040503050406030204" pitchFamily="18" charset="0"/>
                          <a:cs typeface="Calibri"/>
                        </a:rPr>
                        <m:t>), (</m:t>
                      </m:r>
                      <m:r>
                        <a:rPr lang="en-US" i="1" dirty="0" err="1">
                          <a:solidFill>
                            <a:schemeClr val="tx1"/>
                          </a:solidFill>
                          <a:latin typeface="Cambria Math" panose="02040503050406030204" pitchFamily="18" charset="0"/>
                          <a:cs typeface="Calibri"/>
                        </a:rPr>
                        <m:t>𝑙𝑜𝑐</m:t>
                      </m:r>
                      <m:r>
                        <a:rPr lang="en-US" i="1" dirty="0">
                          <a:solidFill>
                            <a:schemeClr val="tx1"/>
                          </a:solidFill>
                          <a:latin typeface="Cambria Math" panose="02040503050406030204" pitchFamily="18" charset="0"/>
                          <a:cs typeface="Calibri"/>
                        </a:rPr>
                        <m:t>(</m:t>
                      </m:r>
                      <m:r>
                        <a:rPr lang="en-US" i="1" dirty="0">
                          <a:solidFill>
                            <a:schemeClr val="tx1"/>
                          </a:solidFill>
                          <a:latin typeface="Cambria Math" panose="02040503050406030204" pitchFamily="18" charset="0"/>
                          <a:cs typeface="Calibri"/>
                        </a:rPr>
                        <m:t>𝑐</m:t>
                      </m:r>
                      <m:r>
                        <a:rPr lang="en-US" i="1" dirty="0">
                          <a:solidFill>
                            <a:schemeClr val="tx1"/>
                          </a:solidFill>
                          <a:latin typeface="Cambria Math" panose="02040503050406030204" pitchFamily="18" charset="0"/>
                          <a:cs typeface="Calibri"/>
                        </a:rPr>
                        <m:t>1), </m:t>
                      </m:r>
                      <m:r>
                        <a:rPr lang="en-US" i="1" dirty="0">
                          <a:solidFill>
                            <a:schemeClr val="tx1"/>
                          </a:solidFill>
                          <a:latin typeface="Cambria Math" panose="02040503050406030204" pitchFamily="18" charset="0"/>
                          <a:cs typeface="Calibri"/>
                        </a:rPr>
                        <m:t>𝑑</m:t>
                      </m:r>
                      <m:r>
                        <a:rPr lang="en-US" i="1" dirty="0">
                          <a:solidFill>
                            <a:schemeClr val="tx1"/>
                          </a:solidFill>
                          <a:latin typeface="Cambria Math" panose="02040503050406030204" pitchFamily="18" charset="0"/>
                          <a:cs typeface="Calibri"/>
                        </a:rPr>
                        <m:t>1), …}</m:t>
                      </m:r>
                    </m:oMath>
                  </m:oMathPara>
                </a14:m>
                <a:br>
                  <a:rPr lang="en-US" dirty="0">
                    <a:solidFill>
                      <a:srgbClr val="000000"/>
                    </a:solidFill>
                    <a:latin typeface="Times New Roman" charset="0"/>
                  </a:rPr>
                </a:br>
                <a:endParaRPr lang="en-US" baseline="-25000" dirty="0"/>
              </a:p>
              <a:p>
                <a:r>
                  <a:rPr lang="en-US" dirty="0"/>
                  <a:t>Write it as a set of </a:t>
                </a:r>
                <a:r>
                  <a:rPr lang="en-US" dirty="0">
                    <a:solidFill>
                      <a:schemeClr val="accent1"/>
                    </a:solidFill>
                  </a:rPr>
                  <a:t>ground positive literals </a:t>
                </a:r>
                <a:r>
                  <a:rPr lang="en-US" dirty="0"/>
                  <a:t>(or </a:t>
                </a:r>
                <a:r>
                  <a:rPr lang="en-US" i="1" dirty="0"/>
                  <a:t>ground atoms</a:t>
                </a:r>
                <a:r>
                  <a:rPr lang="en-US" dirty="0"/>
                  <a:t>):</a:t>
                </a:r>
              </a:p>
              <a:p>
                <a:pPr marL="179388" lvl="1" indent="0">
                  <a:buNone/>
                  <a:tabLst>
                    <a:tab pos="930275" algn="l"/>
                  </a:tabLst>
                </a:pPr>
                <a14:m>
                  <m:oMath xmlns:m="http://schemas.openxmlformats.org/officeDocument/2006/math">
                    <m:r>
                      <a:rPr lang="en-US" i="1" dirty="0" smtClean="0">
                        <a:latin typeface="Cambria Math" panose="02040503050406030204" pitchFamily="18" charset="0"/>
                      </a:rPr>
                      <m:t>𝑠</m:t>
                    </m:r>
                    <m:r>
                      <a:rPr lang="en-US" i="1" baseline="-25000" dirty="0">
                        <a:latin typeface="Cambria Math" panose="02040503050406030204" pitchFamily="18" charset="0"/>
                      </a:rPr>
                      <m:t>1</m:t>
                    </m:r>
                    <m:r>
                      <a:rPr lang="en-US" i="1" dirty="0">
                        <a:latin typeface="Cambria Math" panose="02040503050406030204" pitchFamily="18" charset="0"/>
                      </a:rPr>
                      <m:t> </m:t>
                    </m:r>
                    <m:r>
                      <a:rPr lang="en-US" i="1" dirty="0" smtClean="0">
                        <a:solidFill>
                          <a:schemeClr val="tx1"/>
                        </a:solidFill>
                        <a:latin typeface="Cambria Math" panose="02040503050406030204" pitchFamily="18" charset="0"/>
                      </a:rPr>
                      <m:t>= {</m:t>
                    </m:r>
                    <m:r>
                      <a:rPr lang="en-US" i="1" dirty="0" err="1">
                        <a:solidFill>
                          <a:schemeClr val="tx1"/>
                        </a:solidFill>
                        <a:latin typeface="Cambria Math" panose="02040503050406030204" pitchFamily="18" charset="0"/>
                        <a:cs typeface="Calibri"/>
                      </a:rPr>
                      <m:t>𝑙𝑜𝑐</m:t>
                    </m:r>
                    <m:r>
                      <a:rPr lang="en-US" i="1" dirty="0">
                        <a:solidFill>
                          <a:schemeClr val="tx1"/>
                        </a:solidFill>
                        <a:latin typeface="Cambria Math" panose="02040503050406030204" pitchFamily="18" charset="0"/>
                        <a:cs typeface="Calibri"/>
                      </a:rPr>
                      <m:t>(</m:t>
                    </m:r>
                    <m:r>
                      <a:rPr lang="en-US" i="1" dirty="0">
                        <a:solidFill>
                          <a:schemeClr val="tx1"/>
                        </a:solidFill>
                        <a:latin typeface="Cambria Math" panose="02040503050406030204" pitchFamily="18" charset="0"/>
                        <a:cs typeface="Calibri"/>
                      </a:rPr>
                      <m:t>𝑟</m:t>
                    </m:r>
                    <m:r>
                      <a:rPr lang="en-US" i="1" dirty="0">
                        <a:solidFill>
                          <a:schemeClr val="tx1"/>
                        </a:solidFill>
                        <a:latin typeface="Cambria Math" panose="02040503050406030204" pitchFamily="18" charset="0"/>
                        <a:cs typeface="Calibri"/>
                      </a:rPr>
                      <m:t>1)=</m:t>
                    </m:r>
                    <m:r>
                      <a:rPr lang="en-US" i="1" dirty="0">
                        <a:solidFill>
                          <a:schemeClr val="tx1"/>
                        </a:solidFill>
                        <a:latin typeface="Cambria Math" panose="02040503050406030204" pitchFamily="18" charset="0"/>
                        <a:cs typeface="Calibri"/>
                      </a:rPr>
                      <m:t>𝑑</m:t>
                    </m:r>
                    <m:r>
                      <a:rPr lang="en-US" i="1" dirty="0">
                        <a:solidFill>
                          <a:schemeClr val="tx1"/>
                        </a:solidFill>
                        <a:latin typeface="Cambria Math" panose="02040503050406030204" pitchFamily="18" charset="0"/>
                        <a:cs typeface="Calibri"/>
                      </a:rPr>
                      <m:t>1,  </m:t>
                    </m:r>
                    <m:r>
                      <a:rPr lang="en-US" i="1" dirty="0">
                        <a:solidFill>
                          <a:schemeClr val="tx1"/>
                        </a:solidFill>
                        <a:latin typeface="Cambria Math" panose="02040503050406030204" pitchFamily="18" charset="0"/>
                        <a:cs typeface="Calibri"/>
                      </a:rPr>
                      <m:t>𝑐𝑎𝑟𝑔𝑜</m:t>
                    </m:r>
                    <m:r>
                      <a:rPr lang="en-US" i="1" dirty="0">
                        <a:solidFill>
                          <a:schemeClr val="tx1"/>
                        </a:solidFill>
                        <a:latin typeface="Cambria Math" panose="02040503050406030204" pitchFamily="18" charset="0"/>
                        <a:cs typeface="Calibri"/>
                      </a:rPr>
                      <m:t>(</m:t>
                    </m:r>
                    <m:r>
                      <a:rPr lang="en-US" i="1" dirty="0">
                        <a:solidFill>
                          <a:schemeClr val="tx1"/>
                        </a:solidFill>
                        <a:latin typeface="Cambria Math" panose="02040503050406030204" pitchFamily="18" charset="0"/>
                        <a:cs typeface="Calibri"/>
                      </a:rPr>
                      <m:t>𝑟</m:t>
                    </m:r>
                    <m:r>
                      <a:rPr lang="en-US" i="1" dirty="0">
                        <a:solidFill>
                          <a:schemeClr val="tx1"/>
                        </a:solidFill>
                        <a:latin typeface="Cambria Math" panose="02040503050406030204" pitchFamily="18" charset="0"/>
                        <a:cs typeface="Calibri"/>
                      </a:rPr>
                      <m:t>1)=</m:t>
                    </m:r>
                    <m:r>
                      <a:rPr lang="en-US" i="1" dirty="0">
                        <a:solidFill>
                          <a:schemeClr val="tx1"/>
                        </a:solidFill>
                        <a:latin typeface="Cambria Math" panose="02040503050406030204" pitchFamily="18" charset="0"/>
                        <a:cs typeface="Calibri"/>
                      </a:rPr>
                      <m:t>𝑛𝑖𝑙</m:t>
                    </m:r>
                    <m:r>
                      <a:rPr lang="en-US" i="1" dirty="0">
                        <a:solidFill>
                          <a:schemeClr val="tx1"/>
                        </a:solidFill>
                        <a:latin typeface="Cambria Math" panose="02040503050406030204" pitchFamily="18" charset="0"/>
                        <a:cs typeface="Calibri"/>
                      </a:rPr>
                      <m:t>,  </m:t>
                    </m:r>
                  </m:oMath>
                </a14:m>
                <a:r>
                  <a:rPr lang="en-US" i="1" dirty="0">
                    <a:latin typeface="Cambria Math" panose="02040503050406030204" pitchFamily="18" charset="0"/>
                    <a:cs typeface="Calibri"/>
                  </a:rPr>
                  <a:t> </a:t>
                </a:r>
                <a:br>
                  <a:rPr lang="en-US" i="1" dirty="0">
                    <a:latin typeface="Cambria Math" panose="02040503050406030204" pitchFamily="18" charset="0"/>
                    <a:cs typeface="Calibri"/>
                  </a:rPr>
                </a:br>
                <a:r>
                  <a:rPr lang="en-US" i="1" dirty="0">
                    <a:latin typeface="Cambria Math" panose="02040503050406030204" pitchFamily="18" charset="0"/>
                    <a:cs typeface="Calibri"/>
                  </a:rPr>
                  <a:t>	</a:t>
                </a:r>
                <a14:m>
                  <m:oMath xmlns:m="http://schemas.openxmlformats.org/officeDocument/2006/math">
                    <m:r>
                      <a:rPr lang="en-US" i="1" dirty="0" err="1">
                        <a:solidFill>
                          <a:schemeClr val="tx1"/>
                        </a:solidFill>
                        <a:latin typeface="Cambria Math" panose="02040503050406030204" pitchFamily="18" charset="0"/>
                        <a:cs typeface="Calibri"/>
                      </a:rPr>
                      <m:t>𝑙𝑜𝑐</m:t>
                    </m:r>
                    <m:d>
                      <m:dPr>
                        <m:ctrlPr>
                          <a:rPr lang="en-US" i="1" dirty="0">
                            <a:solidFill>
                              <a:schemeClr val="tx1"/>
                            </a:solidFill>
                            <a:latin typeface="Cambria Math" panose="02040503050406030204" pitchFamily="18" charset="0"/>
                            <a:cs typeface="Calibri"/>
                          </a:rPr>
                        </m:ctrlPr>
                      </m:dPr>
                      <m:e>
                        <m:r>
                          <a:rPr lang="en-US" i="1" dirty="0">
                            <a:solidFill>
                              <a:schemeClr val="tx1"/>
                            </a:solidFill>
                            <a:latin typeface="Cambria Math" panose="02040503050406030204" pitchFamily="18" charset="0"/>
                            <a:cs typeface="Calibri"/>
                          </a:rPr>
                          <m:t>𝑟</m:t>
                        </m:r>
                        <m:r>
                          <a:rPr lang="en-US" i="1" dirty="0">
                            <a:solidFill>
                              <a:schemeClr val="tx1"/>
                            </a:solidFill>
                            <a:latin typeface="Cambria Math" panose="02040503050406030204" pitchFamily="18" charset="0"/>
                            <a:cs typeface="Calibri"/>
                          </a:rPr>
                          <m:t>2</m:t>
                        </m:r>
                      </m:e>
                    </m:d>
                    <m:r>
                      <a:rPr lang="en-US" i="1" dirty="0">
                        <a:solidFill>
                          <a:schemeClr val="tx1"/>
                        </a:solidFill>
                        <a:latin typeface="Cambria Math" panose="02040503050406030204" pitchFamily="18" charset="0"/>
                        <a:cs typeface="Calibri"/>
                      </a:rPr>
                      <m:t>=</m:t>
                    </m:r>
                    <m:r>
                      <a:rPr lang="en-US" i="1" dirty="0">
                        <a:solidFill>
                          <a:schemeClr val="tx1"/>
                        </a:solidFill>
                        <a:latin typeface="Cambria Math" panose="02040503050406030204" pitchFamily="18" charset="0"/>
                        <a:cs typeface="Calibri"/>
                      </a:rPr>
                      <m:t>𝑑</m:t>
                    </m:r>
                    <m:r>
                      <a:rPr lang="en-US" i="1" dirty="0">
                        <a:solidFill>
                          <a:schemeClr val="tx1"/>
                        </a:solidFill>
                        <a:latin typeface="Cambria Math" panose="02040503050406030204" pitchFamily="18" charset="0"/>
                        <a:cs typeface="Calibri"/>
                      </a:rPr>
                      <m:t>2,  </m:t>
                    </m:r>
                    <m:r>
                      <a:rPr lang="en-US" i="1" dirty="0">
                        <a:solidFill>
                          <a:schemeClr val="tx1"/>
                        </a:solidFill>
                        <a:latin typeface="Cambria Math" panose="02040503050406030204" pitchFamily="18" charset="0"/>
                        <a:cs typeface="Calibri"/>
                      </a:rPr>
                      <m:t>𝑐𝑎𝑟𝑔𝑜</m:t>
                    </m:r>
                    <m:d>
                      <m:dPr>
                        <m:ctrlPr>
                          <a:rPr lang="en-US" i="1" dirty="0">
                            <a:solidFill>
                              <a:schemeClr val="tx1"/>
                            </a:solidFill>
                            <a:latin typeface="Cambria Math" panose="02040503050406030204" pitchFamily="18" charset="0"/>
                            <a:cs typeface="Calibri"/>
                          </a:rPr>
                        </m:ctrlPr>
                      </m:dPr>
                      <m:e>
                        <m:r>
                          <a:rPr lang="en-US" i="1" dirty="0">
                            <a:solidFill>
                              <a:schemeClr val="tx1"/>
                            </a:solidFill>
                            <a:latin typeface="Cambria Math" panose="02040503050406030204" pitchFamily="18" charset="0"/>
                            <a:cs typeface="Calibri"/>
                          </a:rPr>
                          <m:t>𝑟</m:t>
                        </m:r>
                        <m:r>
                          <a:rPr lang="en-US" i="1" dirty="0">
                            <a:solidFill>
                              <a:schemeClr val="tx1"/>
                            </a:solidFill>
                            <a:latin typeface="Cambria Math" panose="02040503050406030204" pitchFamily="18" charset="0"/>
                            <a:cs typeface="Calibri"/>
                          </a:rPr>
                          <m:t>2</m:t>
                        </m:r>
                      </m:e>
                    </m:d>
                    <m:r>
                      <a:rPr lang="en-US" i="1" dirty="0">
                        <a:solidFill>
                          <a:schemeClr val="tx1"/>
                        </a:solidFill>
                        <a:latin typeface="Cambria Math" panose="02040503050406030204" pitchFamily="18" charset="0"/>
                        <a:cs typeface="Calibri"/>
                      </a:rPr>
                      <m:t>=</m:t>
                    </m:r>
                    <m:r>
                      <a:rPr lang="en-US" i="1" dirty="0">
                        <a:solidFill>
                          <a:schemeClr val="tx1"/>
                        </a:solidFill>
                        <a:latin typeface="Cambria Math" panose="02040503050406030204" pitchFamily="18" charset="0"/>
                        <a:cs typeface="Calibri"/>
                      </a:rPr>
                      <m:t>𝑛𝑖𝑙</m:t>
                    </m:r>
                    <m:r>
                      <a:rPr lang="en-US" i="1" dirty="0">
                        <a:solidFill>
                          <a:schemeClr val="tx1"/>
                        </a:solidFill>
                        <a:latin typeface="Cambria Math" panose="02040503050406030204" pitchFamily="18" charset="0"/>
                        <a:cs typeface="Calibri"/>
                      </a:rPr>
                      <m:t>,  </m:t>
                    </m:r>
                  </m:oMath>
                </a14:m>
                <a:r>
                  <a:rPr lang="de-DE" i="1" dirty="0">
                    <a:solidFill>
                      <a:schemeClr val="tx1"/>
                    </a:solidFill>
                    <a:latin typeface="Cambria Math" panose="02040503050406030204" pitchFamily="18" charset="0"/>
                    <a:cs typeface="Calibri"/>
                  </a:rPr>
                  <a:t> </a:t>
                </a:r>
                <a:br>
                  <a:rPr lang="de-DE" i="1" dirty="0">
                    <a:solidFill>
                      <a:schemeClr val="tx1"/>
                    </a:solidFill>
                    <a:latin typeface="Cambria Math" panose="02040503050406030204" pitchFamily="18" charset="0"/>
                    <a:cs typeface="Calibri"/>
                  </a:rPr>
                </a:br>
                <a:r>
                  <a:rPr lang="de-DE" i="1" dirty="0">
                    <a:solidFill>
                      <a:schemeClr val="tx1"/>
                    </a:solidFill>
                    <a:latin typeface="Cambria Math" panose="02040503050406030204" pitchFamily="18" charset="0"/>
                    <a:cs typeface="Calibri"/>
                  </a:rPr>
                  <a:t>	</a:t>
                </a:r>
                <a14:m>
                  <m:oMath xmlns:m="http://schemas.openxmlformats.org/officeDocument/2006/math">
                    <m:r>
                      <a:rPr lang="en-US" i="1" dirty="0">
                        <a:latin typeface="Cambria Math" panose="02040503050406030204" pitchFamily="18" charset="0"/>
                        <a:cs typeface="Calibri"/>
                      </a:rPr>
                      <m:t>𝑙𝑜𝑐</m:t>
                    </m:r>
                    <m:r>
                      <a:rPr lang="en-US" i="1" dirty="0">
                        <a:latin typeface="Cambria Math" panose="02040503050406030204" pitchFamily="18" charset="0"/>
                        <a:cs typeface="Calibri"/>
                      </a:rPr>
                      <m:t>(</m:t>
                    </m:r>
                    <m:r>
                      <a:rPr lang="en-US" i="1" dirty="0">
                        <a:latin typeface="Cambria Math" panose="02040503050406030204" pitchFamily="18" charset="0"/>
                        <a:cs typeface="Calibri"/>
                      </a:rPr>
                      <m:t>𝑐</m:t>
                    </m:r>
                    <m:r>
                      <a:rPr lang="en-US" i="1" dirty="0">
                        <a:latin typeface="Cambria Math" panose="02040503050406030204" pitchFamily="18" charset="0"/>
                        <a:cs typeface="Calibri"/>
                      </a:rPr>
                      <m:t>1)=</m:t>
                    </m:r>
                    <m:r>
                      <a:rPr lang="en-US" i="1" dirty="0">
                        <a:latin typeface="Cambria Math" panose="02040503050406030204" pitchFamily="18" charset="0"/>
                        <a:cs typeface="Calibri"/>
                      </a:rPr>
                      <m:t>𝑑</m:t>
                    </m:r>
                    <m:r>
                      <a:rPr lang="en-US" i="1" dirty="0">
                        <a:latin typeface="Cambria Math" panose="02040503050406030204" pitchFamily="18" charset="0"/>
                        <a:cs typeface="Calibri"/>
                      </a:rPr>
                      <m:t>1, 	</m:t>
                    </m:r>
                    <m:r>
                      <a:rPr lang="en-US" i="1" dirty="0" err="1">
                        <a:solidFill>
                          <a:schemeClr val="tx1"/>
                        </a:solidFill>
                        <a:latin typeface="Cambria Math" panose="02040503050406030204" pitchFamily="18" charset="0"/>
                        <a:cs typeface="Calibri"/>
                      </a:rPr>
                      <m:t>𝑙𝑜𝑐</m:t>
                    </m:r>
                    <m:d>
                      <m:dPr>
                        <m:ctrlPr>
                          <a:rPr lang="en-US" i="1" dirty="0">
                            <a:solidFill>
                              <a:schemeClr val="tx1"/>
                            </a:solidFill>
                            <a:latin typeface="Cambria Math" panose="02040503050406030204" pitchFamily="18" charset="0"/>
                            <a:cs typeface="Calibri"/>
                          </a:rPr>
                        </m:ctrlPr>
                      </m:dPr>
                      <m:e>
                        <m:r>
                          <a:rPr lang="en-US" i="1" dirty="0">
                            <a:solidFill>
                              <a:schemeClr val="tx1"/>
                            </a:solidFill>
                            <a:latin typeface="Cambria Math" panose="02040503050406030204" pitchFamily="18" charset="0"/>
                            <a:cs typeface="Calibri"/>
                          </a:rPr>
                          <m:t>𝑐</m:t>
                        </m:r>
                        <m:r>
                          <a:rPr lang="en-US" i="1" dirty="0">
                            <a:solidFill>
                              <a:schemeClr val="tx1"/>
                            </a:solidFill>
                            <a:latin typeface="Cambria Math" panose="02040503050406030204" pitchFamily="18" charset="0"/>
                            <a:cs typeface="Calibri"/>
                          </a:rPr>
                          <m:t>2</m:t>
                        </m:r>
                      </m:e>
                    </m:d>
                    <m:r>
                      <a:rPr lang="en-US" i="1" dirty="0">
                        <a:solidFill>
                          <a:schemeClr val="tx1"/>
                        </a:solidFill>
                        <a:latin typeface="Cambria Math" panose="02040503050406030204" pitchFamily="18" charset="0"/>
                        <a:cs typeface="Calibri"/>
                      </a:rPr>
                      <m:t>=</m:t>
                    </m:r>
                    <m:r>
                      <a:rPr lang="en-US" i="1" dirty="0">
                        <a:solidFill>
                          <a:schemeClr val="tx1"/>
                        </a:solidFill>
                        <a:latin typeface="Cambria Math" panose="02040503050406030204" pitchFamily="18" charset="0"/>
                        <a:cs typeface="Calibri"/>
                      </a:rPr>
                      <m:t>𝑑</m:t>
                    </m:r>
                    <m:r>
                      <a:rPr lang="en-US" i="1" dirty="0">
                        <a:solidFill>
                          <a:schemeClr val="tx1"/>
                        </a:solidFill>
                        <a:latin typeface="Cambria Math" panose="02040503050406030204" pitchFamily="18" charset="0"/>
                        <a:cs typeface="Calibri"/>
                      </a:rPr>
                      <m:t>2}</m:t>
                    </m:r>
                  </m:oMath>
                </a14:m>
                <a:r>
                  <a:rPr lang="en-US" dirty="0">
                    <a:solidFill>
                      <a:srgbClr val="000000"/>
                    </a:solidFill>
                    <a:latin typeface="Times New Roman" charset="0"/>
                  </a:rPr>
                  <a:t> </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3"/>
                <a:stretch>
                  <a:fillRect l="-1549" t="-2985"/>
                </a:stretch>
              </a:blipFill>
            </p:spPr>
            <p:txBody>
              <a:bodyPr/>
              <a:lstStyle/>
              <a:p>
                <a:r>
                  <a:rPr lang="en-DE">
                    <a:noFill/>
                  </a:rPr>
                  <a:t> </a:t>
                </a:r>
              </a:p>
            </p:txBody>
          </p:sp>
        </mc:Fallback>
      </mc:AlternateContent>
      <p:sp>
        <p:nvSpPr>
          <p:cNvPr id="5" name="Date Placeholder 4">
            <a:extLst>
              <a:ext uri="{FF2B5EF4-FFF2-40B4-BE49-F238E27FC236}">
                <a16:creationId xmlns:a16="http://schemas.microsoft.com/office/drawing/2014/main" id="{69531D4C-F1DC-B24F-8CBA-967C735A041D}"/>
              </a:ext>
            </a:extLst>
          </p:cNvPr>
          <p:cNvSpPr>
            <a:spLocks noGrp="1"/>
          </p:cNvSpPr>
          <p:nvPr>
            <p:ph type="dt" sz="half" idx="2"/>
          </p:nvPr>
        </p:nvSpPr>
        <p:spPr/>
        <p:txBody>
          <a:bodyPr/>
          <a:lstStyle/>
          <a:p>
            <a:r>
              <a:rPr lang="de-DE"/>
              <a:t>Deterministic</a:t>
            </a:r>
            <a:endParaRPr lang="de-DE" dirty="0"/>
          </a:p>
        </p:txBody>
      </p:sp>
      <p:sp>
        <p:nvSpPr>
          <p:cNvPr id="206" name="Footer Placeholder 205">
            <a:extLst>
              <a:ext uri="{FF2B5EF4-FFF2-40B4-BE49-F238E27FC236}">
                <a16:creationId xmlns:a16="http://schemas.microsoft.com/office/drawing/2014/main" id="{4912DBA1-D83B-168B-1198-29EDA2CB2EFA}"/>
              </a:ext>
            </a:extLst>
          </p:cNvPr>
          <p:cNvSpPr>
            <a:spLocks noGrp="1"/>
          </p:cNvSpPr>
          <p:nvPr>
            <p:ph type="ftr" sz="quarter" idx="3"/>
          </p:nvPr>
        </p:nvSpPr>
        <p:spPr/>
        <p:txBody>
          <a:bodyPr/>
          <a:lstStyle/>
          <a:p>
            <a:r>
              <a:rPr lang="en-GB"/>
              <a:t>T. Braun - APA</a:t>
            </a:r>
          </a:p>
        </p:txBody>
      </p:sp>
      <p:sp>
        <p:nvSpPr>
          <p:cNvPr id="4" name="Slide Number Placeholder 3">
            <a:extLst>
              <a:ext uri="{FF2B5EF4-FFF2-40B4-BE49-F238E27FC236}">
                <a16:creationId xmlns:a16="http://schemas.microsoft.com/office/drawing/2014/main" id="{7F2DAE19-2484-B04A-A955-8C55CC6B653C}"/>
              </a:ext>
            </a:extLst>
          </p:cNvPr>
          <p:cNvSpPr>
            <a:spLocks noGrp="1"/>
          </p:cNvSpPr>
          <p:nvPr>
            <p:ph type="sldNum" sz="quarter" idx="4"/>
          </p:nvPr>
        </p:nvSpPr>
        <p:spPr/>
        <p:txBody>
          <a:bodyPr/>
          <a:lstStyle/>
          <a:p>
            <a:fld id="{67C9959E-8E6B-B04C-9955-EA096F41CA7A}" type="slidenum">
              <a:rPr lang="en-GB" smtClean="0"/>
              <a:t>15</a:t>
            </a:fld>
            <a:endParaRPr lang="en-GB"/>
          </a:p>
        </p:txBody>
      </p:sp>
      <p:grpSp>
        <p:nvGrpSpPr>
          <p:cNvPr id="6" name="Group 5">
            <a:extLst>
              <a:ext uri="{FF2B5EF4-FFF2-40B4-BE49-F238E27FC236}">
                <a16:creationId xmlns:a16="http://schemas.microsoft.com/office/drawing/2014/main" id="{A3ED8B37-3D99-2FAE-DC98-5D9DCCCEC338}"/>
              </a:ext>
            </a:extLst>
          </p:cNvPr>
          <p:cNvGrpSpPr/>
          <p:nvPr/>
        </p:nvGrpSpPr>
        <p:grpSpPr>
          <a:xfrm>
            <a:off x="7713964" y="4551040"/>
            <a:ext cx="4021389" cy="1354874"/>
            <a:chOff x="4198596" y="2859146"/>
            <a:chExt cx="4021389" cy="1354874"/>
          </a:xfrm>
        </p:grpSpPr>
        <p:sp>
          <p:nvSpPr>
            <p:cNvPr id="7" name="Rectangle 891">
              <a:extLst>
                <a:ext uri="{FF2B5EF4-FFF2-40B4-BE49-F238E27FC236}">
                  <a16:creationId xmlns:a16="http://schemas.microsoft.com/office/drawing/2014/main" id="{00EE40CB-612A-C4D7-DF77-2160B3418A2F}"/>
                </a:ext>
              </a:extLst>
            </p:cNvPr>
            <p:cNvSpPr>
              <a:spLocks noChangeArrowheads="1"/>
            </p:cNvSpPr>
            <p:nvPr/>
          </p:nvSpPr>
          <p:spPr bwMode="auto">
            <a:xfrm>
              <a:off x="5124789" y="3530277"/>
              <a:ext cx="65" cy="276999"/>
            </a:xfrm>
            <a:prstGeom prst="rect">
              <a:avLst/>
            </a:prstGeom>
            <a:solidFill>
              <a:srgbClr val="89D3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endParaRPr lang="en-US" b="1" dirty="0">
                <a:latin typeface="Calibri"/>
                <a:ea typeface="Calibri"/>
                <a:cs typeface="Calibri"/>
              </a:endParaRPr>
            </a:p>
          </p:txBody>
        </p:sp>
        <p:sp>
          <p:nvSpPr>
            <p:cNvPr id="8" name="Rectangle 891">
              <a:extLst>
                <a:ext uri="{FF2B5EF4-FFF2-40B4-BE49-F238E27FC236}">
                  <a16:creationId xmlns:a16="http://schemas.microsoft.com/office/drawing/2014/main" id="{A843D18F-5EA4-5C12-83CE-435C8A514B58}"/>
                </a:ext>
              </a:extLst>
            </p:cNvPr>
            <p:cNvSpPr>
              <a:spLocks noChangeArrowheads="1"/>
            </p:cNvSpPr>
            <p:nvPr/>
          </p:nvSpPr>
          <p:spPr bwMode="auto">
            <a:xfrm>
              <a:off x="7128692" y="3594134"/>
              <a:ext cx="65" cy="276999"/>
            </a:xfrm>
            <a:prstGeom prst="rect">
              <a:avLst/>
            </a:prstGeom>
            <a:solidFill>
              <a:srgbClr val="FAC09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endParaRPr lang="en-US" b="1" dirty="0">
                <a:latin typeface="Calibri"/>
                <a:ea typeface="Calibri"/>
                <a:cs typeface="Calibri"/>
              </a:endParaRPr>
            </a:p>
          </p:txBody>
        </p:sp>
        <p:grpSp>
          <p:nvGrpSpPr>
            <p:cNvPr id="9" name="Group 8">
              <a:extLst>
                <a:ext uri="{FF2B5EF4-FFF2-40B4-BE49-F238E27FC236}">
                  <a16:creationId xmlns:a16="http://schemas.microsoft.com/office/drawing/2014/main" id="{09AE14E6-3879-2FD8-BFB9-2E478CED1951}"/>
                </a:ext>
              </a:extLst>
            </p:cNvPr>
            <p:cNvGrpSpPr/>
            <p:nvPr/>
          </p:nvGrpSpPr>
          <p:grpSpPr>
            <a:xfrm>
              <a:off x="4728546" y="2859146"/>
              <a:ext cx="1748270" cy="801164"/>
              <a:chOff x="1152149" y="2292224"/>
              <a:chExt cx="2428155" cy="1112728"/>
            </a:xfrm>
          </p:grpSpPr>
          <p:sp>
            <p:nvSpPr>
              <p:cNvPr id="202" name="Line 853">
                <a:extLst>
                  <a:ext uri="{FF2B5EF4-FFF2-40B4-BE49-F238E27FC236}">
                    <a16:creationId xmlns:a16="http://schemas.microsoft.com/office/drawing/2014/main" id="{012EDE70-790E-48B3-0076-08DB21A4C0B5}"/>
                  </a:ext>
                </a:extLst>
              </p:cNvPr>
              <p:cNvSpPr>
                <a:spLocks noChangeShapeType="1"/>
              </p:cNvSpPr>
              <p:nvPr/>
            </p:nvSpPr>
            <p:spPr bwMode="auto">
              <a:xfrm>
                <a:off x="1152149" y="3398894"/>
                <a:ext cx="822960" cy="6058"/>
              </a:xfrm>
              <a:prstGeom prst="line">
                <a:avLst/>
              </a:prstGeom>
              <a:noFill/>
              <a:ln w="9525">
                <a:solidFill>
                  <a:schemeClr val="tx1"/>
                </a:solidFill>
                <a:round/>
                <a:headEnd/>
                <a:tailEnd/>
              </a:ln>
              <a:scene3d>
                <a:camera prst="legacyObliqueTopRight">
                  <a:rot lat="60000" lon="0" rev="0"/>
                </a:camera>
                <a:lightRig rig="legacyFlat3" dir="l"/>
              </a:scene3d>
              <a:sp3d extrusionH="2095500" contourW="6350" prstMaterial="legacyPlastic">
                <a:bevelT w="13500" h="13500" prst="angle"/>
                <a:bevelB w="13500" h="13500" prst="angle"/>
                <a:extrusionClr>
                  <a:srgbClr val="EBE6DB"/>
                </a:extrusionClr>
              </a:sp3d>
              <a:extLst>
                <a:ext uri="{909E8E84-426E-40dd-AFC4-6F175D3DCCD1}">
                  <a14:hiddenFill xmlns="" xmlns:a14="http://schemas.microsoft.com/office/drawing/2010/main">
                    <a:noFill/>
                  </a14:hiddenFill>
                </a:ext>
              </a:extLst>
            </p:spPr>
            <p:txBody>
              <a:bodyPr wrap="none" anchor="ctr">
                <a:flatTx/>
              </a:bodyPr>
              <a:lstStyle/>
              <a:p>
                <a:endParaRPr lang="en-US" dirty="0">
                  <a:latin typeface="Calibri"/>
                  <a:ea typeface="Times New Roman"/>
                  <a:cs typeface="Calibri"/>
                </a:endParaRPr>
              </a:p>
            </p:txBody>
          </p:sp>
          <p:cxnSp>
            <p:nvCxnSpPr>
              <p:cNvPr id="203" name="Straight Connector 202">
                <a:extLst>
                  <a:ext uri="{FF2B5EF4-FFF2-40B4-BE49-F238E27FC236}">
                    <a16:creationId xmlns:a16="http://schemas.microsoft.com/office/drawing/2014/main" id="{D537420C-14C5-6DFE-4220-CCDC4BB029A9}"/>
                  </a:ext>
                </a:extLst>
              </p:cNvPr>
              <p:cNvCxnSpPr/>
              <p:nvPr/>
            </p:nvCxnSpPr>
            <p:spPr>
              <a:xfrm>
                <a:off x="2180139" y="2292224"/>
                <a:ext cx="113385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04" name="Freeform 860">
                <a:extLst>
                  <a:ext uri="{FF2B5EF4-FFF2-40B4-BE49-F238E27FC236}">
                    <a16:creationId xmlns:a16="http://schemas.microsoft.com/office/drawing/2014/main" id="{819B41F1-8812-CA69-AA96-A33C96644F8D}"/>
                  </a:ext>
                </a:extLst>
              </p:cNvPr>
              <p:cNvSpPr>
                <a:spLocks/>
              </p:cNvSpPr>
              <p:nvPr/>
            </p:nvSpPr>
            <p:spPr bwMode="auto">
              <a:xfrm>
                <a:off x="2604677" y="2352547"/>
                <a:ext cx="393192" cy="37765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205" name="Freeform 860">
                <a:extLst>
                  <a:ext uri="{FF2B5EF4-FFF2-40B4-BE49-F238E27FC236}">
                    <a16:creationId xmlns:a16="http://schemas.microsoft.com/office/drawing/2014/main" id="{BE2252E8-7F44-9D80-4AF0-03790B88F929}"/>
                  </a:ext>
                </a:extLst>
              </p:cNvPr>
              <p:cNvSpPr>
                <a:spLocks/>
              </p:cNvSpPr>
              <p:nvPr/>
            </p:nvSpPr>
            <p:spPr bwMode="auto">
              <a:xfrm>
                <a:off x="2366898" y="2303564"/>
                <a:ext cx="1213406" cy="42976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cxnSp>
          <p:nvCxnSpPr>
            <p:cNvPr id="10" name="Straight Connector 9">
              <a:extLst>
                <a:ext uri="{FF2B5EF4-FFF2-40B4-BE49-F238E27FC236}">
                  <a16:creationId xmlns:a16="http://schemas.microsoft.com/office/drawing/2014/main" id="{6BE01F72-EC59-37D5-033C-9960EE837D56}"/>
                </a:ext>
              </a:extLst>
            </p:cNvPr>
            <p:cNvCxnSpPr/>
            <p:nvPr/>
          </p:nvCxnSpPr>
          <p:spPr>
            <a:xfrm>
              <a:off x="6181341" y="3686823"/>
              <a:ext cx="658367"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1" name="Freeform 860">
              <a:extLst>
                <a:ext uri="{FF2B5EF4-FFF2-40B4-BE49-F238E27FC236}">
                  <a16:creationId xmlns:a16="http://schemas.microsoft.com/office/drawing/2014/main" id="{CF58593E-7EEC-A4B4-A7BE-DE02AEB00ABD}"/>
                </a:ext>
              </a:extLst>
            </p:cNvPr>
            <p:cNvSpPr>
              <a:spLocks/>
            </p:cNvSpPr>
            <p:nvPr/>
          </p:nvSpPr>
          <p:spPr bwMode="auto">
            <a:xfrm>
              <a:off x="5858581" y="3730256"/>
              <a:ext cx="888796" cy="27190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12" name="Freeform 860">
              <a:extLst>
                <a:ext uri="{FF2B5EF4-FFF2-40B4-BE49-F238E27FC236}">
                  <a16:creationId xmlns:a16="http://schemas.microsoft.com/office/drawing/2014/main" id="{31D6C33F-0D06-620F-1FA4-4EC874313C3B}"/>
                </a:ext>
              </a:extLst>
            </p:cNvPr>
            <p:cNvSpPr>
              <a:spLocks/>
            </p:cNvSpPr>
            <p:nvPr/>
          </p:nvSpPr>
          <p:spPr bwMode="auto">
            <a:xfrm>
              <a:off x="5732390" y="3686967"/>
              <a:ext cx="1123653" cy="30943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sp>
          <p:nvSpPr>
            <p:cNvPr id="13" name="Line 853">
              <a:extLst>
                <a:ext uri="{FF2B5EF4-FFF2-40B4-BE49-F238E27FC236}">
                  <a16:creationId xmlns:a16="http://schemas.microsoft.com/office/drawing/2014/main" id="{7D31C583-6F9E-67D9-7DD0-D6D9AC6B71BC}"/>
                </a:ext>
              </a:extLst>
            </p:cNvPr>
            <p:cNvSpPr>
              <a:spLocks noChangeShapeType="1"/>
            </p:cNvSpPr>
            <p:nvPr/>
          </p:nvSpPr>
          <p:spPr bwMode="auto">
            <a:xfrm>
              <a:off x="6351907" y="4209658"/>
              <a:ext cx="1481327"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dirty="0">
                  <a:latin typeface="Calibri"/>
                  <a:ea typeface="Times New Roman"/>
                  <a:cs typeface="Calibri"/>
                </a:rPr>
                <a:t>             d2</a:t>
              </a:r>
            </a:p>
          </p:txBody>
        </p:sp>
        <p:sp>
          <p:nvSpPr>
            <p:cNvPr id="14" name="Line 853">
              <a:extLst>
                <a:ext uri="{FF2B5EF4-FFF2-40B4-BE49-F238E27FC236}">
                  <a16:creationId xmlns:a16="http://schemas.microsoft.com/office/drawing/2014/main" id="{24C19E22-7EDD-401C-6138-CD3C6B0C23C7}"/>
                </a:ext>
              </a:extLst>
            </p:cNvPr>
            <p:cNvSpPr>
              <a:spLocks noChangeShapeType="1"/>
            </p:cNvSpPr>
            <p:nvPr/>
          </p:nvSpPr>
          <p:spPr bwMode="auto">
            <a:xfrm>
              <a:off x="4198596" y="4205296"/>
              <a:ext cx="1481327"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dirty="0">
                  <a:latin typeface="Calibri"/>
                  <a:ea typeface="Times New Roman"/>
                  <a:cs typeface="Calibri"/>
                </a:rPr>
                <a:t>             d1</a:t>
              </a:r>
            </a:p>
          </p:txBody>
        </p:sp>
        <p:sp>
          <p:nvSpPr>
            <p:cNvPr id="15" name="Line 853">
              <a:extLst>
                <a:ext uri="{FF2B5EF4-FFF2-40B4-BE49-F238E27FC236}">
                  <a16:creationId xmlns:a16="http://schemas.microsoft.com/office/drawing/2014/main" id="{B3ADC433-7909-3AFD-8BA7-24407A070A67}"/>
                </a:ext>
              </a:extLst>
            </p:cNvPr>
            <p:cNvSpPr>
              <a:spLocks noChangeShapeType="1"/>
            </p:cNvSpPr>
            <p:nvPr/>
          </p:nvSpPr>
          <p:spPr bwMode="auto">
            <a:xfrm>
              <a:off x="5870740" y="3287888"/>
              <a:ext cx="1316735"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dirty="0">
                  <a:latin typeface="Calibri"/>
                  <a:ea typeface="Times New Roman"/>
                  <a:cs typeface="Calibri"/>
                </a:rPr>
                <a:t>          d3</a:t>
              </a:r>
            </a:p>
          </p:txBody>
        </p:sp>
        <p:grpSp>
          <p:nvGrpSpPr>
            <p:cNvPr id="16" name="Group 15">
              <a:extLst>
                <a:ext uri="{FF2B5EF4-FFF2-40B4-BE49-F238E27FC236}">
                  <a16:creationId xmlns:a16="http://schemas.microsoft.com/office/drawing/2014/main" id="{B837803B-D3FF-409F-1142-BB084A13CF8A}"/>
                </a:ext>
              </a:extLst>
            </p:cNvPr>
            <p:cNvGrpSpPr/>
            <p:nvPr/>
          </p:nvGrpSpPr>
          <p:grpSpPr>
            <a:xfrm>
              <a:off x="4851800" y="2923197"/>
              <a:ext cx="1203321" cy="1021208"/>
              <a:chOff x="3906167" y="3324390"/>
              <a:chExt cx="1671281" cy="1418344"/>
            </a:xfrm>
            <a:solidFill>
              <a:srgbClr val="93D2FE"/>
            </a:solidFill>
          </p:grpSpPr>
          <p:sp>
            <p:nvSpPr>
              <p:cNvPr id="50" name="Oval 859">
                <a:extLst>
                  <a:ext uri="{FF2B5EF4-FFF2-40B4-BE49-F238E27FC236}">
                    <a16:creationId xmlns:a16="http://schemas.microsoft.com/office/drawing/2014/main" id="{A6E1830E-BF32-FDF0-A5E7-1AC634F462FE}"/>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51" name="Oval 861">
                <a:extLst>
                  <a:ext uri="{FF2B5EF4-FFF2-40B4-BE49-F238E27FC236}">
                    <a16:creationId xmlns:a16="http://schemas.microsoft.com/office/drawing/2014/main" id="{793E92CF-145C-5EE1-362F-8450998CA8DA}"/>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52" name="Oval 862">
                <a:extLst>
                  <a:ext uri="{FF2B5EF4-FFF2-40B4-BE49-F238E27FC236}">
                    <a16:creationId xmlns:a16="http://schemas.microsoft.com/office/drawing/2014/main" id="{0A19B9D9-5200-1149-C814-C8E9C6EE5974}"/>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53" name="Oval 863">
                <a:extLst>
                  <a:ext uri="{FF2B5EF4-FFF2-40B4-BE49-F238E27FC236}">
                    <a16:creationId xmlns:a16="http://schemas.microsoft.com/office/drawing/2014/main" id="{80595EAF-1011-0024-3E5C-48F1A5BD0B35}"/>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54" name="Oval 863">
                <a:extLst>
                  <a:ext uri="{FF2B5EF4-FFF2-40B4-BE49-F238E27FC236}">
                    <a16:creationId xmlns:a16="http://schemas.microsoft.com/office/drawing/2014/main" id="{BEDA993D-37B5-C02C-7AD2-134C50C66A43}"/>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grpSp>
            <p:nvGrpSpPr>
              <p:cNvPr id="55" name="Group 54">
                <a:extLst>
                  <a:ext uri="{FF2B5EF4-FFF2-40B4-BE49-F238E27FC236}">
                    <a16:creationId xmlns:a16="http://schemas.microsoft.com/office/drawing/2014/main" id="{FBD93888-E870-A129-9ED6-B91E016CE7B7}"/>
                  </a:ext>
                </a:extLst>
              </p:cNvPr>
              <p:cNvGrpSpPr/>
              <p:nvPr/>
            </p:nvGrpSpPr>
            <p:grpSpPr>
              <a:xfrm>
                <a:off x="3906167" y="4047050"/>
                <a:ext cx="1671281" cy="539042"/>
                <a:chOff x="1320274" y="4580303"/>
                <a:chExt cx="1671281" cy="467246"/>
              </a:xfrm>
              <a:grpFill/>
            </p:grpSpPr>
            <p:sp>
              <p:nvSpPr>
                <p:cNvPr id="198" name="Freeform 860">
                  <a:extLst>
                    <a:ext uri="{FF2B5EF4-FFF2-40B4-BE49-F238E27FC236}">
                      <a16:creationId xmlns:a16="http://schemas.microsoft.com/office/drawing/2014/main" id="{66043109-C9A7-67F8-74FB-22DB270ECEC6}"/>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99" name="Rectangle 864">
                  <a:extLst>
                    <a:ext uri="{FF2B5EF4-FFF2-40B4-BE49-F238E27FC236}">
                      <a16:creationId xmlns:a16="http://schemas.microsoft.com/office/drawing/2014/main" id="{D8175E0D-BB64-6574-5B8C-217385BDC3B5}"/>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b"/>
                <a:lstStyle/>
                <a:p>
                  <a:pPr algn="ctr"/>
                  <a:r>
                    <a:rPr lang="en-US" dirty="0">
                      <a:latin typeface="Calibri"/>
                      <a:ea typeface="Calibri"/>
                      <a:cs typeface="Calibri"/>
                    </a:rPr>
                    <a:t>r1</a:t>
                  </a:r>
                </a:p>
              </p:txBody>
            </p:sp>
            <p:sp>
              <p:nvSpPr>
                <p:cNvPr id="200" name="Freeform 865">
                  <a:extLst>
                    <a:ext uri="{FF2B5EF4-FFF2-40B4-BE49-F238E27FC236}">
                      <a16:creationId xmlns:a16="http://schemas.microsoft.com/office/drawing/2014/main" id="{109AE57F-B3D2-9268-E29E-28F86DC82A98}"/>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01" name="Freeform 866">
                  <a:extLst>
                    <a:ext uri="{FF2B5EF4-FFF2-40B4-BE49-F238E27FC236}">
                      <a16:creationId xmlns:a16="http://schemas.microsoft.com/office/drawing/2014/main" id="{633D8A15-74E0-2C8F-32AC-47E9C4E47E05}"/>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grpSp>
          <p:grpSp>
            <p:nvGrpSpPr>
              <p:cNvPr id="56" name="Group 55">
                <a:extLst>
                  <a:ext uri="{FF2B5EF4-FFF2-40B4-BE49-F238E27FC236}">
                    <a16:creationId xmlns:a16="http://schemas.microsoft.com/office/drawing/2014/main" id="{37A10B4C-2ECA-C160-22A7-1AC44D996971}"/>
                  </a:ext>
                </a:extLst>
              </p:cNvPr>
              <p:cNvGrpSpPr/>
              <p:nvPr/>
            </p:nvGrpSpPr>
            <p:grpSpPr>
              <a:xfrm>
                <a:off x="4596370" y="3324390"/>
                <a:ext cx="552654" cy="1188720"/>
                <a:chOff x="1823226" y="3235632"/>
                <a:chExt cx="552654" cy="1188720"/>
              </a:xfrm>
              <a:grpFill/>
            </p:grpSpPr>
            <p:sp>
              <p:nvSpPr>
                <p:cNvPr id="57" name="Oval 878">
                  <a:extLst>
                    <a:ext uri="{FF2B5EF4-FFF2-40B4-BE49-F238E27FC236}">
                      <a16:creationId xmlns:a16="http://schemas.microsoft.com/office/drawing/2014/main" id="{EE04F829-BDAA-0DC3-3DE0-348CC225BA96}"/>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58" name="Rectangle 880">
                  <a:extLst>
                    <a:ext uri="{FF2B5EF4-FFF2-40B4-BE49-F238E27FC236}">
                      <a16:creationId xmlns:a16="http://schemas.microsoft.com/office/drawing/2014/main" id="{34B60888-D7A3-F8EA-074D-F1F562C19A04}"/>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59" name="Oval 878">
                  <a:extLst>
                    <a:ext uri="{FF2B5EF4-FFF2-40B4-BE49-F238E27FC236}">
                      <a16:creationId xmlns:a16="http://schemas.microsoft.com/office/drawing/2014/main" id="{9ED2367A-DAC1-B872-2651-8902965118B2}"/>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60" name="Line 881">
                  <a:extLst>
                    <a:ext uri="{FF2B5EF4-FFF2-40B4-BE49-F238E27FC236}">
                      <a16:creationId xmlns:a16="http://schemas.microsoft.com/office/drawing/2014/main" id="{4A369277-5234-7E38-75BE-134E3E2F6C51}"/>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61" name="Line 882">
                  <a:extLst>
                    <a:ext uri="{FF2B5EF4-FFF2-40B4-BE49-F238E27FC236}">
                      <a16:creationId xmlns:a16="http://schemas.microsoft.com/office/drawing/2014/main" id="{CCEF385E-9410-C7F9-9E1A-32237DB81858}"/>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62" name="Rectangle 880">
                  <a:extLst>
                    <a:ext uri="{FF2B5EF4-FFF2-40B4-BE49-F238E27FC236}">
                      <a16:creationId xmlns:a16="http://schemas.microsoft.com/office/drawing/2014/main" id="{3951D301-9497-3579-7B6E-80624E5B7D22}"/>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63" name="Oval 878">
                  <a:extLst>
                    <a:ext uri="{FF2B5EF4-FFF2-40B4-BE49-F238E27FC236}">
                      <a16:creationId xmlns:a16="http://schemas.microsoft.com/office/drawing/2014/main" id="{FCF1D49C-2F54-AFFD-499A-9412AB44F149}"/>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92" name="Line 882">
                  <a:extLst>
                    <a:ext uri="{FF2B5EF4-FFF2-40B4-BE49-F238E27FC236}">
                      <a16:creationId xmlns:a16="http://schemas.microsoft.com/office/drawing/2014/main" id="{0F23D1F7-A14B-ADB2-E7A2-E4D3BD1A8002}"/>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93" name="Line 882">
                  <a:extLst>
                    <a:ext uri="{FF2B5EF4-FFF2-40B4-BE49-F238E27FC236}">
                      <a16:creationId xmlns:a16="http://schemas.microsoft.com/office/drawing/2014/main" id="{DB83D93F-B4CC-B5B7-5BF5-0DEDF5783F94}"/>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94" name="Line 884">
                  <a:extLst>
                    <a:ext uri="{FF2B5EF4-FFF2-40B4-BE49-F238E27FC236}">
                      <a16:creationId xmlns:a16="http://schemas.microsoft.com/office/drawing/2014/main" id="{86FABA45-3F38-7B93-10EA-E342919D571E}"/>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p:spPr>
              <p:txBody>
                <a:bodyPr wrap="none" anchor="ctr"/>
                <a:lstStyle/>
                <a:p>
                  <a:endParaRPr lang="en-US" dirty="0">
                    <a:latin typeface="Calibri"/>
                    <a:ea typeface="Calibri"/>
                    <a:cs typeface="Calibri"/>
                  </a:endParaRPr>
                </a:p>
              </p:txBody>
            </p:sp>
            <p:sp>
              <p:nvSpPr>
                <p:cNvPr id="195" name="Oval 885">
                  <a:extLst>
                    <a:ext uri="{FF2B5EF4-FFF2-40B4-BE49-F238E27FC236}">
                      <a16:creationId xmlns:a16="http://schemas.microsoft.com/office/drawing/2014/main" id="{C4018EC7-2AA4-B5A2-0C69-D695A5E8AEA9}"/>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96" name="Line 881">
                  <a:extLst>
                    <a:ext uri="{FF2B5EF4-FFF2-40B4-BE49-F238E27FC236}">
                      <a16:creationId xmlns:a16="http://schemas.microsoft.com/office/drawing/2014/main" id="{C505D6CE-FEE9-34A7-4207-D90E038198D2}"/>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97" name="Line 882">
                  <a:extLst>
                    <a:ext uri="{FF2B5EF4-FFF2-40B4-BE49-F238E27FC236}">
                      <a16:creationId xmlns:a16="http://schemas.microsoft.com/office/drawing/2014/main" id="{337C3A49-7031-A44C-BB89-2B608D45A01F}"/>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grpSp>
        </p:grpSp>
        <p:grpSp>
          <p:nvGrpSpPr>
            <p:cNvPr id="17" name="Group 16">
              <a:extLst>
                <a:ext uri="{FF2B5EF4-FFF2-40B4-BE49-F238E27FC236}">
                  <a16:creationId xmlns:a16="http://schemas.microsoft.com/office/drawing/2014/main" id="{9E93E026-4038-D883-FA76-391ABBEA3969}"/>
                </a:ext>
              </a:extLst>
            </p:cNvPr>
            <p:cNvGrpSpPr/>
            <p:nvPr/>
          </p:nvGrpSpPr>
          <p:grpSpPr>
            <a:xfrm>
              <a:off x="4272198" y="3826579"/>
              <a:ext cx="538242" cy="343668"/>
              <a:chOff x="1012668" y="989071"/>
              <a:chExt cx="747559" cy="477316"/>
            </a:xfrm>
          </p:grpSpPr>
          <p:sp>
            <p:nvSpPr>
              <p:cNvPr id="47" name="Line 853">
                <a:extLst>
                  <a:ext uri="{FF2B5EF4-FFF2-40B4-BE49-F238E27FC236}">
                    <a16:creationId xmlns:a16="http://schemas.microsoft.com/office/drawing/2014/main" id="{21BD0ECC-782F-C585-1AF5-6C62BCF0F9E3}"/>
                  </a:ext>
                </a:extLst>
              </p:cNvPr>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 xmlns:a14="http://schemas.microsoft.com/office/drawing/2010/main">
                    <a:noFill/>
                  </a14:hiddenFill>
                </a:ext>
              </a:extLst>
            </p:spPr>
            <p:txBody>
              <a:bodyPr wrap="none" anchor="ctr">
                <a:flatTx/>
              </a:bodyPr>
              <a:lstStyle/>
              <a:p>
                <a:endParaRPr lang="en-US" dirty="0">
                  <a:latin typeface="Calibri"/>
                  <a:ea typeface="Times New Roman"/>
                  <a:cs typeface="Calibri"/>
                </a:endParaRPr>
              </a:p>
            </p:txBody>
          </p:sp>
          <p:sp>
            <p:nvSpPr>
              <p:cNvPr id="48" name="Rectangle 873">
                <a:extLst>
                  <a:ext uri="{FF2B5EF4-FFF2-40B4-BE49-F238E27FC236}">
                    <a16:creationId xmlns:a16="http://schemas.microsoft.com/office/drawing/2014/main" id="{BA28855F-92FB-56AE-420D-B45677C1D1DA}"/>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b"/>
              <a:lstStyle/>
              <a:p>
                <a:pPr algn="ctr"/>
                <a:r>
                  <a:rPr lang="en-GB" dirty="0">
                    <a:latin typeface="Calibri"/>
                    <a:ea typeface="Times New Roman"/>
                    <a:cs typeface="Calibri"/>
                  </a:rPr>
                  <a:t>c1</a:t>
                </a:r>
              </a:p>
            </p:txBody>
          </p:sp>
          <p:sp>
            <p:nvSpPr>
              <p:cNvPr id="49" name="Freeform 875">
                <a:extLst>
                  <a:ext uri="{FF2B5EF4-FFF2-40B4-BE49-F238E27FC236}">
                    <a16:creationId xmlns:a16="http://schemas.microsoft.com/office/drawing/2014/main" id="{1EDEF195-21C6-1CF3-5D4F-4E5BC3D23444}"/>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Times New Roman"/>
                  <a:cs typeface="Calibri"/>
                </a:endParaRPr>
              </a:p>
            </p:txBody>
          </p:sp>
        </p:grpSp>
        <p:grpSp>
          <p:nvGrpSpPr>
            <p:cNvPr id="18" name="Group 17">
              <a:extLst>
                <a:ext uri="{FF2B5EF4-FFF2-40B4-BE49-F238E27FC236}">
                  <a16:creationId xmlns:a16="http://schemas.microsoft.com/office/drawing/2014/main" id="{94A91643-39BA-C8FA-C2D3-8CF4B4686A28}"/>
                </a:ext>
              </a:extLst>
            </p:cNvPr>
            <p:cNvGrpSpPr/>
            <p:nvPr/>
          </p:nvGrpSpPr>
          <p:grpSpPr>
            <a:xfrm>
              <a:off x="7016664" y="2938828"/>
              <a:ext cx="1203321" cy="1021208"/>
              <a:chOff x="3906167" y="3324390"/>
              <a:chExt cx="1671281" cy="1418344"/>
            </a:xfrm>
            <a:solidFill>
              <a:srgbClr val="93D2FE"/>
            </a:solidFill>
          </p:grpSpPr>
          <p:sp>
            <p:nvSpPr>
              <p:cNvPr id="23" name="Oval 859">
                <a:extLst>
                  <a:ext uri="{FF2B5EF4-FFF2-40B4-BE49-F238E27FC236}">
                    <a16:creationId xmlns:a16="http://schemas.microsoft.com/office/drawing/2014/main" id="{35DCE1BD-DB9C-B07A-7A50-9AE5C8A755A8}"/>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4" name="Oval 861">
                <a:extLst>
                  <a:ext uri="{FF2B5EF4-FFF2-40B4-BE49-F238E27FC236}">
                    <a16:creationId xmlns:a16="http://schemas.microsoft.com/office/drawing/2014/main" id="{CE5400F9-B191-DE66-7B5E-CA5DBCB8EE94}"/>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5" name="Oval 862">
                <a:extLst>
                  <a:ext uri="{FF2B5EF4-FFF2-40B4-BE49-F238E27FC236}">
                    <a16:creationId xmlns:a16="http://schemas.microsoft.com/office/drawing/2014/main" id="{1F3EF76F-C78F-538C-0B52-6671B12CD332}"/>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6" name="Oval 863">
                <a:extLst>
                  <a:ext uri="{FF2B5EF4-FFF2-40B4-BE49-F238E27FC236}">
                    <a16:creationId xmlns:a16="http://schemas.microsoft.com/office/drawing/2014/main" id="{F7FF5579-CE95-A1B9-A582-50D4EBBCEDEC}"/>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7" name="Oval 863">
                <a:extLst>
                  <a:ext uri="{FF2B5EF4-FFF2-40B4-BE49-F238E27FC236}">
                    <a16:creationId xmlns:a16="http://schemas.microsoft.com/office/drawing/2014/main" id="{8F158194-028D-CABE-76BD-1F52DC6ED621}"/>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grpSp>
            <p:nvGrpSpPr>
              <p:cNvPr id="28" name="Group 27">
                <a:extLst>
                  <a:ext uri="{FF2B5EF4-FFF2-40B4-BE49-F238E27FC236}">
                    <a16:creationId xmlns:a16="http://schemas.microsoft.com/office/drawing/2014/main" id="{C33165F8-1F79-2038-73B0-C5D8146B9314}"/>
                  </a:ext>
                </a:extLst>
              </p:cNvPr>
              <p:cNvGrpSpPr/>
              <p:nvPr/>
            </p:nvGrpSpPr>
            <p:grpSpPr>
              <a:xfrm>
                <a:off x="3906167" y="4047050"/>
                <a:ext cx="1671281" cy="539042"/>
                <a:chOff x="1320274" y="4580303"/>
                <a:chExt cx="1671281" cy="467246"/>
              </a:xfrm>
              <a:grpFill/>
            </p:grpSpPr>
            <p:sp>
              <p:nvSpPr>
                <p:cNvPr id="43" name="Freeform 860">
                  <a:extLst>
                    <a:ext uri="{FF2B5EF4-FFF2-40B4-BE49-F238E27FC236}">
                      <a16:creationId xmlns:a16="http://schemas.microsoft.com/office/drawing/2014/main" id="{7C4A581B-AFF1-A217-2ABD-C2049DD7633E}"/>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44" name="Rectangle 864">
                  <a:extLst>
                    <a:ext uri="{FF2B5EF4-FFF2-40B4-BE49-F238E27FC236}">
                      <a16:creationId xmlns:a16="http://schemas.microsoft.com/office/drawing/2014/main" id="{D451F16A-61DB-B92D-3699-9EFEC768010B}"/>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b"/>
                <a:lstStyle/>
                <a:p>
                  <a:pPr algn="ctr"/>
                  <a:r>
                    <a:rPr lang="en-US" dirty="0">
                      <a:latin typeface="Calibri"/>
                      <a:ea typeface="Calibri"/>
                      <a:cs typeface="Calibri"/>
                    </a:rPr>
                    <a:t>r2</a:t>
                  </a:r>
                </a:p>
              </p:txBody>
            </p:sp>
            <p:sp>
              <p:nvSpPr>
                <p:cNvPr id="45" name="Freeform 865">
                  <a:extLst>
                    <a:ext uri="{FF2B5EF4-FFF2-40B4-BE49-F238E27FC236}">
                      <a16:creationId xmlns:a16="http://schemas.microsoft.com/office/drawing/2014/main" id="{7BBD5074-A1ED-1F90-05EC-53DA4A009742}"/>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46" name="Freeform 866">
                  <a:extLst>
                    <a:ext uri="{FF2B5EF4-FFF2-40B4-BE49-F238E27FC236}">
                      <a16:creationId xmlns:a16="http://schemas.microsoft.com/office/drawing/2014/main" id="{ED6C6571-9D81-723A-F39C-A34B71BD5457}"/>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grpSp>
          <p:grpSp>
            <p:nvGrpSpPr>
              <p:cNvPr id="29" name="Group 28">
                <a:extLst>
                  <a:ext uri="{FF2B5EF4-FFF2-40B4-BE49-F238E27FC236}">
                    <a16:creationId xmlns:a16="http://schemas.microsoft.com/office/drawing/2014/main" id="{CB755608-4FED-957C-8387-D0CDC1B66D45}"/>
                  </a:ext>
                </a:extLst>
              </p:cNvPr>
              <p:cNvGrpSpPr/>
              <p:nvPr/>
            </p:nvGrpSpPr>
            <p:grpSpPr>
              <a:xfrm>
                <a:off x="4596370" y="3324390"/>
                <a:ext cx="552654" cy="1188720"/>
                <a:chOff x="1823226" y="3235632"/>
                <a:chExt cx="552654" cy="1188720"/>
              </a:xfrm>
              <a:grpFill/>
            </p:grpSpPr>
            <p:sp>
              <p:nvSpPr>
                <p:cNvPr id="30" name="Oval 878">
                  <a:extLst>
                    <a:ext uri="{FF2B5EF4-FFF2-40B4-BE49-F238E27FC236}">
                      <a16:creationId xmlns:a16="http://schemas.microsoft.com/office/drawing/2014/main" id="{79E6F3CA-E09A-83C1-0A38-4B5B0FF11C64}"/>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1" name="Rectangle 880">
                  <a:extLst>
                    <a:ext uri="{FF2B5EF4-FFF2-40B4-BE49-F238E27FC236}">
                      <a16:creationId xmlns:a16="http://schemas.microsoft.com/office/drawing/2014/main" id="{384A05EB-C582-37F1-4C73-3E865507B706}"/>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32" name="Oval 878">
                  <a:extLst>
                    <a:ext uri="{FF2B5EF4-FFF2-40B4-BE49-F238E27FC236}">
                      <a16:creationId xmlns:a16="http://schemas.microsoft.com/office/drawing/2014/main" id="{F30D86EB-5F39-62CB-E137-A673D0D38839}"/>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3" name="Line 881">
                  <a:extLst>
                    <a:ext uri="{FF2B5EF4-FFF2-40B4-BE49-F238E27FC236}">
                      <a16:creationId xmlns:a16="http://schemas.microsoft.com/office/drawing/2014/main" id="{BE7B4F16-4434-E233-40A6-99597E1BD1F2}"/>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4" name="Line 882">
                  <a:extLst>
                    <a:ext uri="{FF2B5EF4-FFF2-40B4-BE49-F238E27FC236}">
                      <a16:creationId xmlns:a16="http://schemas.microsoft.com/office/drawing/2014/main" id="{3AB67D25-3D3B-7B98-DB94-8DF5F9D731E6}"/>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5" name="Rectangle 880">
                  <a:extLst>
                    <a:ext uri="{FF2B5EF4-FFF2-40B4-BE49-F238E27FC236}">
                      <a16:creationId xmlns:a16="http://schemas.microsoft.com/office/drawing/2014/main" id="{B3235727-684C-2709-BCBE-9A275CF37EB4}"/>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36" name="Oval 878">
                  <a:extLst>
                    <a:ext uri="{FF2B5EF4-FFF2-40B4-BE49-F238E27FC236}">
                      <a16:creationId xmlns:a16="http://schemas.microsoft.com/office/drawing/2014/main" id="{5E6C3A96-3387-FBF2-1B61-96048C689D30}"/>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7" name="Line 882">
                  <a:extLst>
                    <a:ext uri="{FF2B5EF4-FFF2-40B4-BE49-F238E27FC236}">
                      <a16:creationId xmlns:a16="http://schemas.microsoft.com/office/drawing/2014/main" id="{274BECB6-1449-43CA-B058-CFC15A642B1C}"/>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8" name="Line 882">
                  <a:extLst>
                    <a:ext uri="{FF2B5EF4-FFF2-40B4-BE49-F238E27FC236}">
                      <a16:creationId xmlns:a16="http://schemas.microsoft.com/office/drawing/2014/main" id="{E2ED8655-6CDB-9845-0B85-6B5BCCA53ACB}"/>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9" name="Line 884">
                  <a:extLst>
                    <a:ext uri="{FF2B5EF4-FFF2-40B4-BE49-F238E27FC236}">
                      <a16:creationId xmlns:a16="http://schemas.microsoft.com/office/drawing/2014/main" id="{069A3D6B-9B51-9783-0181-3698AB1E82AA}"/>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p:spPr>
              <p:txBody>
                <a:bodyPr wrap="none" anchor="ctr"/>
                <a:lstStyle/>
                <a:p>
                  <a:endParaRPr lang="en-US" dirty="0">
                    <a:latin typeface="Calibri"/>
                    <a:ea typeface="Calibri"/>
                    <a:cs typeface="Calibri"/>
                  </a:endParaRPr>
                </a:p>
              </p:txBody>
            </p:sp>
            <p:sp>
              <p:nvSpPr>
                <p:cNvPr id="40" name="Oval 885">
                  <a:extLst>
                    <a:ext uri="{FF2B5EF4-FFF2-40B4-BE49-F238E27FC236}">
                      <a16:creationId xmlns:a16="http://schemas.microsoft.com/office/drawing/2014/main" id="{A2867FAF-9CBA-24A3-D36F-53DE2D29499E}"/>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41" name="Line 881">
                  <a:extLst>
                    <a:ext uri="{FF2B5EF4-FFF2-40B4-BE49-F238E27FC236}">
                      <a16:creationId xmlns:a16="http://schemas.microsoft.com/office/drawing/2014/main" id="{D14760F4-5E18-76A8-9513-EB9538818BE9}"/>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42" name="Line 882">
                  <a:extLst>
                    <a:ext uri="{FF2B5EF4-FFF2-40B4-BE49-F238E27FC236}">
                      <a16:creationId xmlns:a16="http://schemas.microsoft.com/office/drawing/2014/main" id="{D522210E-4EC8-10BA-F49B-1B8391A56EF4}"/>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grpSp>
        </p:grpSp>
        <p:grpSp>
          <p:nvGrpSpPr>
            <p:cNvPr id="19" name="Group 18">
              <a:extLst>
                <a:ext uri="{FF2B5EF4-FFF2-40B4-BE49-F238E27FC236}">
                  <a16:creationId xmlns:a16="http://schemas.microsoft.com/office/drawing/2014/main" id="{28C1718B-991E-CDE9-85F3-7B5B2866F21D}"/>
                </a:ext>
              </a:extLst>
            </p:cNvPr>
            <p:cNvGrpSpPr/>
            <p:nvPr/>
          </p:nvGrpSpPr>
          <p:grpSpPr>
            <a:xfrm>
              <a:off x="6397985" y="3842210"/>
              <a:ext cx="538242" cy="343668"/>
              <a:chOff x="1012668" y="989071"/>
              <a:chExt cx="747559" cy="477316"/>
            </a:xfrm>
          </p:grpSpPr>
          <p:sp>
            <p:nvSpPr>
              <p:cNvPr id="20" name="Line 853">
                <a:extLst>
                  <a:ext uri="{FF2B5EF4-FFF2-40B4-BE49-F238E27FC236}">
                    <a16:creationId xmlns:a16="http://schemas.microsoft.com/office/drawing/2014/main" id="{81069DE7-146B-4F74-E0E4-843212FA6331}"/>
                  </a:ext>
                </a:extLst>
              </p:cNvPr>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 xmlns:a14="http://schemas.microsoft.com/office/drawing/2010/main">
                    <a:noFill/>
                  </a14:hiddenFill>
                </a:ext>
              </a:extLst>
            </p:spPr>
            <p:txBody>
              <a:bodyPr wrap="none" anchor="ctr">
                <a:flatTx/>
              </a:bodyPr>
              <a:lstStyle/>
              <a:p>
                <a:endParaRPr lang="en-US" dirty="0">
                  <a:latin typeface="Calibri"/>
                  <a:ea typeface="Times New Roman"/>
                  <a:cs typeface="Calibri"/>
                </a:endParaRPr>
              </a:p>
            </p:txBody>
          </p:sp>
          <p:sp>
            <p:nvSpPr>
              <p:cNvPr id="21" name="Rectangle 873">
                <a:extLst>
                  <a:ext uri="{FF2B5EF4-FFF2-40B4-BE49-F238E27FC236}">
                    <a16:creationId xmlns:a16="http://schemas.microsoft.com/office/drawing/2014/main" id="{729F3D42-5D61-083A-A374-F8BE849BF0DF}"/>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b"/>
              <a:lstStyle/>
              <a:p>
                <a:pPr algn="ctr"/>
                <a:r>
                  <a:rPr lang="en-GB" dirty="0">
                    <a:latin typeface="Calibri"/>
                    <a:ea typeface="Times New Roman"/>
                    <a:cs typeface="Calibri"/>
                  </a:rPr>
                  <a:t>c2</a:t>
                </a:r>
              </a:p>
            </p:txBody>
          </p:sp>
          <p:sp>
            <p:nvSpPr>
              <p:cNvPr id="22" name="Freeform 875">
                <a:extLst>
                  <a:ext uri="{FF2B5EF4-FFF2-40B4-BE49-F238E27FC236}">
                    <a16:creationId xmlns:a16="http://schemas.microsoft.com/office/drawing/2014/main" id="{6FD3D8A7-4F1D-B752-E58D-0EDCF553F71A}"/>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Times New Roman"/>
                  <a:cs typeface="Calibri"/>
                </a:endParaRPr>
              </a:p>
            </p:txBody>
          </p:sp>
        </p:grpSp>
      </p:grpSp>
    </p:spTree>
    <p:extLst>
      <p:ext uri="{BB962C8B-B14F-4D97-AF65-F5344CB8AC3E}">
        <p14:creationId xmlns:p14="http://schemas.microsoft.com/office/powerpoint/2010/main" val="1701912566"/>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7" name="Rectangle 83"/>
          <p:cNvSpPr>
            <a:spLocks noChangeArrowheads="1"/>
          </p:cNvSpPr>
          <p:nvPr/>
        </p:nvSpPr>
        <p:spPr bwMode="auto">
          <a:xfrm>
            <a:off x="3472181" y="4687433"/>
            <a:ext cx="1463712"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ea typeface="Calibri"/>
                <a:cs typeface="Calibri"/>
              </a:rPr>
              <a:t>move(a,p3,d)</a:t>
            </a:r>
          </a:p>
        </p:txBody>
      </p:sp>
      <p:sp>
        <p:nvSpPr>
          <p:cNvPr id="22531" name="Text Box 75"/>
          <p:cNvSpPr txBox="1">
            <a:spLocks noChangeArrowheads="1"/>
          </p:cNvSpPr>
          <p:nvPr/>
        </p:nvSpPr>
        <p:spPr bwMode="auto">
          <a:xfrm>
            <a:off x="1988735" y="4355147"/>
            <a:ext cx="1159292" cy="276999"/>
          </a:xfrm>
          <a:prstGeom prst="rect">
            <a:avLst/>
          </a:prstGeom>
          <a:noFill/>
          <a:ln>
            <a:noFill/>
          </a:ln>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latin typeface="+mn-lt"/>
                <a:ea typeface="Calibri"/>
                <a:cs typeface="Calibri"/>
              </a:rPr>
              <a:t>clear</a:t>
            </a:r>
            <a:r>
              <a:rPr lang="en-US" sz="1800" dirty="0">
                <a:latin typeface="+mn-lt"/>
                <a:ea typeface="Calibri"/>
                <a:cs typeface="Times New Roman"/>
              </a:rPr>
              <a:t>(</a:t>
            </a:r>
            <a:r>
              <a:rPr lang="en-US" sz="1800" dirty="0">
                <a:latin typeface="+mn-lt"/>
                <a:ea typeface="Calibri"/>
                <a:cs typeface="Calibri"/>
              </a:rPr>
              <a:t>d</a:t>
            </a:r>
            <a:r>
              <a:rPr lang="en-US" sz="1800" dirty="0">
                <a:latin typeface="+mn-lt"/>
                <a:ea typeface="Calibri"/>
                <a:cs typeface="Times New Roman"/>
              </a:rPr>
              <a:t>)=</a:t>
            </a:r>
            <a:r>
              <a:rPr lang="en-US" sz="1800" dirty="0">
                <a:latin typeface="+mn-lt"/>
                <a:ea typeface="Calibri"/>
                <a:cs typeface="Calibri"/>
              </a:rPr>
              <a:t>T</a:t>
            </a:r>
          </a:p>
        </p:txBody>
      </p:sp>
      <p:sp>
        <p:nvSpPr>
          <p:cNvPr id="22533" name="Text Box 77"/>
          <p:cNvSpPr txBox="1">
            <a:spLocks noChangeArrowheads="1"/>
          </p:cNvSpPr>
          <p:nvPr/>
        </p:nvSpPr>
        <p:spPr bwMode="auto">
          <a:xfrm>
            <a:off x="6400477" y="4355147"/>
            <a:ext cx="1161421" cy="276999"/>
          </a:xfrm>
          <a:prstGeom prst="rect">
            <a:avLst/>
          </a:prstGeom>
          <a:noFill/>
          <a:ln>
            <a:noFill/>
          </a:ln>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err="1">
                <a:latin typeface="+mn-lt"/>
                <a:ea typeface="Calibri"/>
                <a:cs typeface="Calibri"/>
              </a:rPr>
              <a:t>pos</a:t>
            </a:r>
            <a:r>
              <a:rPr lang="en-US" sz="1800" dirty="0">
                <a:latin typeface="+mn-lt"/>
                <a:ea typeface="Calibri"/>
                <a:cs typeface="Times New Roman"/>
              </a:rPr>
              <a:t>(</a:t>
            </a:r>
            <a:r>
              <a:rPr lang="en-US" sz="1800" dirty="0">
                <a:latin typeface="+mn-lt"/>
                <a:ea typeface="Calibri"/>
                <a:cs typeface="Calibri"/>
              </a:rPr>
              <a:t>b</a:t>
            </a:r>
            <a:r>
              <a:rPr lang="en-US" sz="1800" dirty="0">
                <a:latin typeface="+mn-lt"/>
                <a:ea typeface="Calibri"/>
                <a:cs typeface="Times New Roman"/>
              </a:rPr>
              <a:t>)=</a:t>
            </a:r>
            <a:r>
              <a:rPr lang="en-US" sz="1800" dirty="0">
                <a:latin typeface="+mn-lt"/>
                <a:ea typeface="Calibri"/>
                <a:cs typeface="Calibri"/>
              </a:rPr>
              <a:t>p4</a:t>
            </a:r>
          </a:p>
        </p:txBody>
      </p:sp>
      <p:sp>
        <p:nvSpPr>
          <p:cNvPr id="22536" name="Rectangle 82"/>
          <p:cNvSpPr>
            <a:spLocks noChangeArrowheads="1"/>
          </p:cNvSpPr>
          <p:nvPr/>
        </p:nvSpPr>
        <p:spPr bwMode="auto">
          <a:xfrm>
            <a:off x="5656108" y="1793114"/>
            <a:ext cx="636412"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ea typeface="Calibri"/>
                <a:cs typeface="Calibri"/>
              </a:rPr>
              <a:t>Start</a:t>
            </a:r>
          </a:p>
        </p:txBody>
      </p:sp>
      <p:sp>
        <p:nvSpPr>
          <p:cNvPr id="22538" name="Rectangle 84"/>
          <p:cNvSpPr>
            <a:spLocks noChangeArrowheads="1"/>
          </p:cNvSpPr>
          <p:nvPr/>
        </p:nvSpPr>
        <p:spPr bwMode="auto">
          <a:xfrm>
            <a:off x="5615908" y="6057384"/>
            <a:ext cx="729512"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ea typeface="Calibri"/>
                <a:cs typeface="Calibri"/>
              </a:rPr>
              <a:t>Finish</a:t>
            </a:r>
          </a:p>
        </p:txBody>
      </p:sp>
      <p:sp>
        <p:nvSpPr>
          <p:cNvPr id="22550" name="Rectangle 97"/>
          <p:cNvSpPr>
            <a:spLocks noChangeArrowheads="1"/>
          </p:cNvSpPr>
          <p:nvPr/>
        </p:nvSpPr>
        <p:spPr bwMode="auto">
          <a:xfrm>
            <a:off x="3082596" y="4355147"/>
            <a:ext cx="1148121" cy="276999"/>
          </a:xfrm>
          <a:prstGeom prst="rect">
            <a:avLst/>
          </a:prstGeom>
          <a:noFill/>
          <a:ln>
            <a:noFill/>
          </a:ln>
        </p:spPr>
        <p:txBody>
          <a:bodyPr wrap="none" lIns="91440" tIns="0" rIns="91440" bIns="0" anchor="ctr">
            <a:spAutoFit/>
          </a:bodyPr>
          <a:lstStyle/>
          <a:p>
            <a:pPr algn="ctr"/>
            <a:r>
              <a:rPr lang="en-US" dirty="0">
                <a:ea typeface="Calibri"/>
                <a:cs typeface="Calibri"/>
              </a:rPr>
              <a:t>clear</a:t>
            </a:r>
            <a:r>
              <a:rPr lang="en-US" dirty="0">
                <a:ea typeface="Calibri"/>
                <a:cs typeface="Times New Roman"/>
              </a:rPr>
              <a:t>(</a:t>
            </a:r>
            <a:r>
              <a:rPr lang="en-US" dirty="0">
                <a:ea typeface="Calibri"/>
                <a:cs typeface="Calibri"/>
              </a:rPr>
              <a:t>a</a:t>
            </a:r>
            <a:r>
              <a:rPr lang="en-US" dirty="0">
                <a:ea typeface="Calibri"/>
                <a:cs typeface="Times New Roman"/>
              </a:rPr>
              <a:t>)=</a:t>
            </a:r>
            <a:r>
              <a:rPr lang="en-US" dirty="0">
                <a:ea typeface="Calibri"/>
                <a:cs typeface="Calibri"/>
              </a:rPr>
              <a:t>T</a:t>
            </a:r>
          </a:p>
        </p:txBody>
      </p:sp>
      <p:sp>
        <p:nvSpPr>
          <p:cNvPr id="22552" name="Rectangle 99"/>
          <p:cNvSpPr>
            <a:spLocks noChangeArrowheads="1"/>
          </p:cNvSpPr>
          <p:nvPr/>
        </p:nvSpPr>
        <p:spPr bwMode="auto">
          <a:xfrm>
            <a:off x="7670979" y="4355147"/>
            <a:ext cx="1133644" cy="276999"/>
          </a:xfrm>
          <a:prstGeom prst="rect">
            <a:avLst/>
          </a:prstGeom>
          <a:noFill/>
          <a:ln>
            <a:noFill/>
          </a:ln>
        </p:spPr>
        <p:txBody>
          <a:bodyPr wrap="none" lIns="91440" tIns="0" rIns="91440" bIns="0" anchor="ctr">
            <a:spAutoFit/>
          </a:bodyPr>
          <a:lstStyle/>
          <a:p>
            <a:pPr algn="ctr"/>
            <a:r>
              <a:rPr lang="en-US" dirty="0">
                <a:ea typeface="Calibri"/>
                <a:cs typeface="Calibri"/>
              </a:rPr>
              <a:t>clear(b)=T</a:t>
            </a:r>
          </a:p>
        </p:txBody>
      </p:sp>
      <p:sp>
        <p:nvSpPr>
          <p:cNvPr id="22555" name="Text Box 92"/>
          <p:cNvSpPr txBox="1">
            <a:spLocks noChangeArrowheads="1"/>
          </p:cNvSpPr>
          <p:nvPr/>
        </p:nvSpPr>
        <p:spPr bwMode="auto">
          <a:xfrm>
            <a:off x="6986672" y="4687433"/>
            <a:ext cx="1445904"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solidFill>
                  <a:schemeClr val="bg1"/>
                </a:solidFill>
                <a:latin typeface="+mn-lt"/>
                <a:ea typeface="Calibri"/>
                <a:cs typeface="Calibri"/>
              </a:rPr>
              <a:t>move(b,p4,c)</a:t>
            </a:r>
          </a:p>
        </p:txBody>
      </p:sp>
      <p:sp>
        <p:nvSpPr>
          <p:cNvPr id="2" name="Slide Number Placeholder 1">
            <a:extLst>
              <a:ext uri="{FF2B5EF4-FFF2-40B4-BE49-F238E27FC236}">
                <a16:creationId xmlns:a16="http://schemas.microsoft.com/office/drawing/2014/main" id="{F18E4694-9D6F-0840-96D6-EF3C73B4605A}"/>
              </a:ext>
            </a:extLst>
          </p:cNvPr>
          <p:cNvSpPr>
            <a:spLocks noGrp="1"/>
          </p:cNvSpPr>
          <p:nvPr>
            <p:ph type="sldNum" sz="quarter" idx="4"/>
          </p:nvPr>
        </p:nvSpPr>
        <p:spPr/>
        <p:txBody>
          <a:bodyPr/>
          <a:lstStyle/>
          <a:p>
            <a:fld id="{67C9959E-8E6B-B04C-9955-EA096F41CA7A}" type="slidenum">
              <a:rPr lang="en-GB" smtClean="0"/>
              <a:t>150</a:t>
            </a:fld>
            <a:endParaRPr lang="en-GB"/>
          </a:p>
        </p:txBody>
      </p:sp>
      <p:sp>
        <p:nvSpPr>
          <p:cNvPr id="22529" name="Rectangle 2"/>
          <p:cNvSpPr>
            <a:spLocks noGrp="1" noChangeArrowheads="1"/>
          </p:cNvSpPr>
          <p:nvPr>
            <p:ph type="title" idx="4294967295"/>
          </p:nvPr>
        </p:nvSpPr>
        <p:spPr>
          <a:xfrm>
            <a:off x="0" y="260350"/>
            <a:ext cx="7886700" cy="719138"/>
          </a:xfrm>
        </p:spPr>
        <p:txBody>
          <a:bodyPr>
            <a:normAutofit/>
          </a:bodyPr>
          <a:lstStyle/>
          <a:p>
            <a:pPr eaLnBrk="1" hangingPunct="1"/>
            <a:r>
              <a:rPr lang="en-US" dirty="0">
                <a:latin typeface="+mn-lt"/>
              </a:rPr>
              <a:t>Example</a:t>
            </a:r>
          </a:p>
        </p:txBody>
      </p:sp>
      <p:sp>
        <p:nvSpPr>
          <p:cNvPr id="112" name="Rectangle 3"/>
          <p:cNvSpPr>
            <a:spLocks noGrp="1" noChangeArrowheads="1"/>
          </p:cNvSpPr>
          <p:nvPr>
            <p:ph idx="4294967295"/>
          </p:nvPr>
        </p:nvSpPr>
        <p:spPr>
          <a:xfrm>
            <a:off x="0" y="1158875"/>
            <a:ext cx="4125913" cy="1652588"/>
          </a:xfrm>
        </p:spPr>
        <p:txBody>
          <a:bodyPr>
            <a:normAutofit/>
          </a:bodyPr>
          <a:lstStyle/>
          <a:p>
            <a:pPr eaLnBrk="1" hangingPunct="1"/>
            <a:r>
              <a:rPr lang="en-US" sz="1900" dirty="0"/>
              <a:t>1</a:t>
            </a:r>
            <a:r>
              <a:rPr lang="en-US" sz="1900" baseline="30000" dirty="0"/>
              <a:t>st</a:t>
            </a:r>
            <a:r>
              <a:rPr lang="en-US" sz="1900" dirty="0"/>
              <a:t> threat has two resolvers:</a:t>
            </a:r>
          </a:p>
          <a:p>
            <a:pPr lvl="1" eaLnBrk="1" hangingPunct="1"/>
            <a:r>
              <a:rPr lang="en-US" sz="1900" dirty="0">
                <a:cs typeface="Times New Roman"/>
              </a:rPr>
              <a:t>An ordering constraint, and </a:t>
            </a:r>
            <a:r>
              <a:rPr lang="en-US" sz="1900" i="1" dirty="0">
                <a:cs typeface="Times New Roman" charset="0"/>
              </a:rPr>
              <a:t>z</a:t>
            </a:r>
            <a:r>
              <a:rPr lang="en-US" sz="1900" baseline="-25000" dirty="0">
                <a:cs typeface="Times New Roman" charset="0"/>
              </a:rPr>
              <a:t>4</a:t>
            </a:r>
            <a:r>
              <a:rPr lang="en-US" sz="1900" dirty="0">
                <a:cs typeface="Times New Roman" charset="0"/>
              </a:rPr>
              <a:t>≠</a:t>
            </a:r>
            <a:r>
              <a:rPr lang="en-US" sz="1900" dirty="0">
                <a:cs typeface="Calibri"/>
              </a:rPr>
              <a:t>d</a:t>
            </a:r>
            <a:r>
              <a:rPr lang="en-US" sz="1900" dirty="0">
                <a:cs typeface="Times New Roman"/>
              </a:rPr>
              <a:t> </a:t>
            </a:r>
          </a:p>
          <a:p>
            <a:pPr eaLnBrk="1" hangingPunct="1"/>
            <a:r>
              <a:rPr lang="en-US" sz="1900" dirty="0">
                <a:cs typeface="Times New Roman"/>
              </a:rPr>
              <a:t>2</a:t>
            </a:r>
            <a:r>
              <a:rPr lang="en-US" sz="1900" baseline="30000" dirty="0">
                <a:cs typeface="Times New Roman"/>
              </a:rPr>
              <a:t>nd</a:t>
            </a:r>
            <a:r>
              <a:rPr lang="en-US" sz="1900" dirty="0">
                <a:cs typeface="Times New Roman"/>
              </a:rPr>
              <a:t> threat has three resolvers:</a:t>
            </a:r>
          </a:p>
          <a:p>
            <a:pPr lvl="1" eaLnBrk="1" hangingPunct="1"/>
            <a:r>
              <a:rPr lang="en-US" sz="1900" dirty="0">
                <a:cs typeface="Times New Roman"/>
              </a:rPr>
              <a:t>Two ordering constraints, and </a:t>
            </a:r>
            <a:r>
              <a:rPr lang="en-US" sz="1900" i="1" dirty="0">
                <a:cs typeface="Times New Roman" charset="0"/>
              </a:rPr>
              <a:t>z</a:t>
            </a:r>
            <a:r>
              <a:rPr lang="en-US" sz="1900" baseline="-25000" dirty="0">
                <a:cs typeface="Times New Roman" charset="0"/>
              </a:rPr>
              <a:t>4</a:t>
            </a:r>
            <a:r>
              <a:rPr lang="en-US" sz="1900" dirty="0">
                <a:cs typeface="Times New Roman" charset="0"/>
              </a:rPr>
              <a:t>≠</a:t>
            </a:r>
            <a:r>
              <a:rPr lang="en-US" sz="1900" dirty="0">
                <a:cs typeface="Calibri"/>
              </a:rPr>
              <a:t>a</a:t>
            </a:r>
            <a:r>
              <a:rPr lang="en-US" sz="1900" dirty="0">
                <a:cs typeface="Times New Roman"/>
              </a:rPr>
              <a:t> </a:t>
            </a:r>
          </a:p>
          <a:p>
            <a:pPr eaLnBrk="1" hangingPunct="1"/>
            <a:r>
              <a:rPr lang="en-US" sz="1900" dirty="0">
                <a:cs typeface="Times New Roman"/>
              </a:rPr>
              <a:t>3</a:t>
            </a:r>
            <a:r>
              <a:rPr lang="en-US" sz="1900" baseline="30000" dirty="0">
                <a:cs typeface="Times New Roman"/>
              </a:rPr>
              <a:t>rd</a:t>
            </a:r>
            <a:r>
              <a:rPr lang="en-US" sz="1900" dirty="0">
                <a:cs typeface="Times New Roman"/>
              </a:rPr>
              <a:t> threat has one: </a:t>
            </a:r>
            <a:r>
              <a:rPr lang="en-US" sz="1900" i="1" dirty="0">
                <a:cs typeface="Times New Roman" charset="0"/>
              </a:rPr>
              <a:t>z</a:t>
            </a:r>
            <a:r>
              <a:rPr lang="en-US" sz="1900" baseline="-25000" dirty="0">
                <a:cs typeface="Times New Roman" charset="0"/>
              </a:rPr>
              <a:t>4</a:t>
            </a:r>
            <a:r>
              <a:rPr lang="en-US" sz="1900" dirty="0">
                <a:cs typeface="Times New Roman" charset="0"/>
              </a:rPr>
              <a:t>≠</a:t>
            </a:r>
            <a:r>
              <a:rPr lang="en-US" sz="1900" dirty="0"/>
              <a:t>c</a:t>
            </a:r>
          </a:p>
          <a:p>
            <a:pPr lvl="1" eaLnBrk="1" hangingPunct="1"/>
            <a:endParaRPr lang="en-US" sz="1900" dirty="0">
              <a:cs typeface="Calibri"/>
            </a:endParaRPr>
          </a:p>
        </p:txBody>
      </p:sp>
      <p:sp>
        <p:nvSpPr>
          <p:cNvPr id="43" name="Rectangle 97"/>
          <p:cNvSpPr>
            <a:spLocks noChangeArrowheads="1"/>
          </p:cNvSpPr>
          <p:nvPr/>
        </p:nvSpPr>
        <p:spPr bwMode="auto">
          <a:xfrm>
            <a:off x="4360832" y="4355147"/>
            <a:ext cx="1150713" cy="276999"/>
          </a:xfrm>
          <a:prstGeom prst="rect">
            <a:avLst/>
          </a:prstGeom>
          <a:noFill/>
          <a:ln>
            <a:noFill/>
          </a:ln>
        </p:spPr>
        <p:txBody>
          <a:bodyPr wrap="none" lIns="91440" tIns="0" rIns="91440" bIns="0" anchor="ctr">
            <a:spAutoFit/>
          </a:bodyPr>
          <a:lstStyle/>
          <a:p>
            <a:pPr algn="ctr"/>
            <a:r>
              <a:rPr lang="en-US" dirty="0" err="1">
                <a:ea typeface="Calibri"/>
                <a:cs typeface="Calibri"/>
              </a:rPr>
              <a:t>pos</a:t>
            </a:r>
            <a:r>
              <a:rPr lang="en-US" dirty="0">
                <a:ea typeface="Calibri"/>
                <a:cs typeface="Times New Roman"/>
              </a:rPr>
              <a:t>(</a:t>
            </a:r>
            <a:r>
              <a:rPr lang="en-US" dirty="0">
                <a:ea typeface="Calibri"/>
                <a:cs typeface="Calibri"/>
              </a:rPr>
              <a:t>a</a:t>
            </a:r>
            <a:r>
              <a:rPr lang="en-US" dirty="0">
                <a:ea typeface="Calibri"/>
                <a:cs typeface="Times New Roman"/>
              </a:rPr>
              <a:t>)=</a:t>
            </a:r>
            <a:r>
              <a:rPr lang="en-US" dirty="0">
                <a:ea typeface="Calibri"/>
                <a:cs typeface="Calibri"/>
              </a:rPr>
              <a:t>p3</a:t>
            </a:r>
          </a:p>
        </p:txBody>
      </p:sp>
      <p:sp>
        <p:nvSpPr>
          <p:cNvPr id="52" name="Rectangle 99"/>
          <p:cNvSpPr>
            <a:spLocks noChangeArrowheads="1"/>
          </p:cNvSpPr>
          <p:nvPr/>
        </p:nvSpPr>
        <p:spPr bwMode="auto">
          <a:xfrm>
            <a:off x="8760064" y="4355147"/>
            <a:ext cx="1133644" cy="276999"/>
          </a:xfrm>
          <a:prstGeom prst="rect">
            <a:avLst/>
          </a:prstGeom>
          <a:noFill/>
          <a:ln>
            <a:noFill/>
          </a:ln>
        </p:spPr>
        <p:txBody>
          <a:bodyPr wrap="none" lIns="91440" tIns="0" rIns="91440" bIns="0" anchor="ctr">
            <a:spAutoFit/>
          </a:bodyPr>
          <a:lstStyle/>
          <a:p>
            <a:pPr algn="ctr"/>
            <a:r>
              <a:rPr lang="en-US" dirty="0">
                <a:ea typeface="Calibri"/>
                <a:cs typeface="Calibri"/>
              </a:rPr>
              <a:t>clear(c)=T</a:t>
            </a:r>
          </a:p>
        </p:txBody>
      </p:sp>
      <p:cxnSp>
        <p:nvCxnSpPr>
          <p:cNvPr id="98" name="AutoShape 89"/>
          <p:cNvCxnSpPr>
            <a:cxnSpLocks noChangeShapeType="1"/>
            <a:stCxn id="22536" idx="2"/>
            <a:endCxn id="43" idx="0"/>
          </p:cNvCxnSpPr>
          <p:nvPr/>
        </p:nvCxnSpPr>
        <p:spPr bwMode="auto">
          <a:xfrm rot="5400000">
            <a:off x="4358901" y="2739733"/>
            <a:ext cx="2192700" cy="1038126"/>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 xmlns:a14="http://schemas.microsoft.com/office/drawing/2010/main">
                <a:noFill/>
              </a14:hiddenFill>
            </a:ext>
          </a:extLst>
        </p:spPr>
      </p:cxnSp>
      <p:cxnSp>
        <p:nvCxnSpPr>
          <p:cNvPr id="101" name="AutoShape 89"/>
          <p:cNvCxnSpPr>
            <a:cxnSpLocks noChangeShapeType="1"/>
            <a:stCxn id="22536" idx="2"/>
            <a:endCxn id="22533" idx="0"/>
          </p:cNvCxnSpPr>
          <p:nvPr/>
        </p:nvCxnSpPr>
        <p:spPr bwMode="auto">
          <a:xfrm rot="16200000" flipH="1">
            <a:off x="5381400" y="2755360"/>
            <a:ext cx="2192700" cy="1006873"/>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 xmlns:a14="http://schemas.microsoft.com/office/drawing/2010/main">
                <a:noFill/>
              </a14:hiddenFill>
            </a:ext>
          </a:extLst>
        </p:spPr>
      </p:cxnSp>
      <p:sp>
        <p:nvSpPr>
          <p:cNvPr id="93" name="Text Box 92"/>
          <p:cNvSpPr txBox="1">
            <a:spLocks noChangeArrowheads="1"/>
          </p:cNvSpPr>
          <p:nvPr/>
        </p:nvSpPr>
        <p:spPr bwMode="auto">
          <a:xfrm>
            <a:off x="7208809" y="3191488"/>
            <a:ext cx="1432529"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solidFill>
                  <a:schemeClr val="bg1"/>
                </a:solidFill>
                <a:latin typeface="+mn-lt"/>
                <a:ea typeface="Calibri"/>
                <a:cs typeface="Calibri"/>
              </a:rPr>
              <a:t>move(</a:t>
            </a:r>
            <a:r>
              <a:rPr lang="en-US" sz="1800" i="1" dirty="0">
                <a:solidFill>
                  <a:schemeClr val="bg1"/>
                </a:solidFill>
                <a:latin typeface="+mn-lt"/>
                <a:ea typeface="Calibri"/>
                <a:cs typeface="Times New Roman" charset="0"/>
              </a:rPr>
              <a:t>x</a:t>
            </a:r>
            <a:r>
              <a:rPr lang="en-US" sz="1800" baseline="-25000" dirty="0">
                <a:solidFill>
                  <a:schemeClr val="bg1"/>
                </a:solidFill>
                <a:latin typeface="+mn-lt"/>
                <a:ea typeface="Calibri"/>
                <a:cs typeface="Times New Roman" charset="0"/>
              </a:rPr>
              <a:t>4</a:t>
            </a:r>
            <a:r>
              <a:rPr lang="en-US" sz="1800" dirty="0">
                <a:solidFill>
                  <a:schemeClr val="bg1"/>
                </a:solidFill>
                <a:latin typeface="+mn-lt"/>
                <a:ea typeface="Calibri"/>
                <a:cs typeface="Calibri"/>
              </a:rPr>
              <a:t>,b,</a:t>
            </a:r>
            <a:r>
              <a:rPr lang="en-US" sz="1800" i="1" dirty="0">
                <a:solidFill>
                  <a:schemeClr val="bg1"/>
                </a:solidFill>
                <a:latin typeface="+mn-lt"/>
                <a:ea typeface="Calibri"/>
                <a:cs typeface="Times New Roman" charset="0"/>
              </a:rPr>
              <a:t>z</a:t>
            </a:r>
            <a:r>
              <a:rPr lang="en-US" sz="1800" baseline="-25000" dirty="0">
                <a:solidFill>
                  <a:schemeClr val="bg1"/>
                </a:solidFill>
                <a:latin typeface="+mn-lt"/>
                <a:ea typeface="Calibri"/>
                <a:cs typeface="Times New Roman" charset="0"/>
              </a:rPr>
              <a:t>4</a:t>
            </a:r>
            <a:r>
              <a:rPr lang="en-US" sz="1800" dirty="0">
                <a:solidFill>
                  <a:schemeClr val="bg1"/>
                </a:solidFill>
                <a:latin typeface="+mn-lt"/>
                <a:ea typeface="Calibri"/>
                <a:cs typeface="Calibri"/>
              </a:rPr>
              <a:t>)</a:t>
            </a:r>
          </a:p>
        </p:txBody>
      </p:sp>
      <p:cxnSp>
        <p:nvCxnSpPr>
          <p:cNvPr id="105" name="AutoShape 103"/>
          <p:cNvCxnSpPr>
            <a:cxnSpLocks noChangeShapeType="1"/>
            <a:stCxn id="93" idx="2"/>
            <a:endCxn id="145" idx="1"/>
          </p:cNvCxnSpPr>
          <p:nvPr/>
        </p:nvCxnSpPr>
        <p:spPr bwMode="auto">
          <a:xfrm rot="16200000" flipH="1">
            <a:off x="8247367" y="3238526"/>
            <a:ext cx="540164" cy="1184752"/>
          </a:xfrm>
          <a:prstGeom prst="curvedConnector3">
            <a:avLst>
              <a:gd name="adj1" fmla="val 50000"/>
            </a:avLst>
          </a:prstGeom>
          <a:noFill/>
          <a:ln w="19050">
            <a:solidFill>
              <a:srgbClr val="FFC000"/>
            </a:solidFill>
            <a:prstDash val="sysDot"/>
            <a:round/>
            <a:headEnd/>
            <a:tailEnd type="triangle" w="lg" len="lg"/>
          </a:ln>
          <a:extLst>
            <a:ext uri="{909E8E84-426E-40dd-AFC4-6F175D3DCCD1}">
              <a14:hiddenFill xmlns="" xmlns:a14="http://schemas.microsoft.com/office/drawing/2010/main">
                <a:noFill/>
              </a14:hiddenFill>
            </a:ext>
          </a:extLst>
        </p:spPr>
      </p:cxnSp>
      <p:sp>
        <p:nvSpPr>
          <p:cNvPr id="145" name="Oval 17"/>
          <p:cNvSpPr>
            <a:spLocks noChangeArrowheads="1"/>
          </p:cNvSpPr>
          <p:nvPr/>
        </p:nvSpPr>
        <p:spPr bwMode="auto">
          <a:xfrm>
            <a:off x="9096434" y="4087593"/>
            <a:ext cx="91440" cy="91440"/>
          </a:xfrm>
          <a:prstGeom prst="ellipse">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round/>
                <a:headEnd/>
                <a:tailEnd/>
              </a14:hiddenLine>
            </a:ext>
          </a:extLst>
        </p:spPr>
        <p:txBody>
          <a:bodyPr wrap="none" lIns="91440" tIns="0" rIns="91440" bIns="0" anchor="ctr"/>
          <a:lstStyle/>
          <a:p>
            <a:pPr algn="ctr"/>
            <a:endParaRPr lang="en-US" dirty="0">
              <a:ea typeface="Calibri"/>
              <a:cs typeface="Calibri"/>
            </a:endParaRPr>
          </a:p>
        </p:txBody>
      </p:sp>
      <p:sp>
        <p:nvSpPr>
          <p:cNvPr id="152" name="Text Box 75"/>
          <p:cNvSpPr txBox="1">
            <a:spLocks noChangeArrowheads="1"/>
          </p:cNvSpPr>
          <p:nvPr/>
        </p:nvSpPr>
        <p:spPr bwMode="auto">
          <a:xfrm>
            <a:off x="2900708" y="2850187"/>
            <a:ext cx="1223412" cy="276999"/>
          </a:xfrm>
          <a:prstGeom prst="rect">
            <a:avLst/>
          </a:prstGeom>
          <a:noFill/>
          <a:ln>
            <a:noFill/>
          </a:ln>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latin typeface="+mn-lt"/>
                <a:ea typeface="Calibri"/>
                <a:cs typeface="Calibri"/>
              </a:rPr>
              <a:t>clear</a:t>
            </a:r>
            <a:r>
              <a:rPr lang="en-US" sz="1800" dirty="0">
                <a:latin typeface="+mn-lt"/>
                <a:ea typeface="Calibri"/>
                <a:cs typeface="Times New Roman"/>
              </a:rPr>
              <a:t>(</a:t>
            </a:r>
            <a:r>
              <a:rPr lang="en-US" sz="1800" i="1" dirty="0">
                <a:latin typeface="+mn-lt"/>
                <a:ea typeface="Calibri"/>
                <a:cs typeface="Times New Roman" charset="0"/>
              </a:rPr>
              <a:t>x</a:t>
            </a:r>
            <a:r>
              <a:rPr lang="en-US" sz="1800" baseline="-25000" dirty="0">
                <a:latin typeface="+mn-lt"/>
                <a:ea typeface="Calibri"/>
                <a:cs typeface="Times New Roman" charset="0"/>
              </a:rPr>
              <a:t>3</a:t>
            </a:r>
            <a:r>
              <a:rPr lang="en-US" sz="1800" dirty="0">
                <a:latin typeface="+mn-lt"/>
                <a:ea typeface="Calibri"/>
                <a:cs typeface="Times New Roman"/>
              </a:rPr>
              <a:t>)=</a:t>
            </a:r>
            <a:r>
              <a:rPr lang="en-US" sz="1800" dirty="0">
                <a:latin typeface="+mn-lt"/>
                <a:ea typeface="Calibri"/>
                <a:cs typeface="Calibri"/>
              </a:rPr>
              <a:t>T</a:t>
            </a:r>
          </a:p>
        </p:txBody>
      </p:sp>
      <p:sp>
        <p:nvSpPr>
          <p:cNvPr id="155" name="Rectangle 99"/>
          <p:cNvSpPr>
            <a:spLocks noChangeArrowheads="1"/>
          </p:cNvSpPr>
          <p:nvPr/>
        </p:nvSpPr>
        <p:spPr bwMode="auto">
          <a:xfrm>
            <a:off x="7877437" y="2850187"/>
            <a:ext cx="1187983" cy="276999"/>
          </a:xfrm>
          <a:prstGeom prst="rect">
            <a:avLst/>
          </a:prstGeom>
          <a:noFill/>
          <a:ln>
            <a:noFill/>
          </a:ln>
        </p:spPr>
        <p:txBody>
          <a:bodyPr wrap="none" lIns="91440" tIns="0" rIns="91440" bIns="0" anchor="ctr">
            <a:spAutoFit/>
          </a:bodyPr>
          <a:lstStyle/>
          <a:p>
            <a:pPr algn="ctr"/>
            <a:r>
              <a:rPr lang="en-US" dirty="0">
                <a:ea typeface="Calibri"/>
                <a:cs typeface="Calibri"/>
              </a:rPr>
              <a:t>clear(</a:t>
            </a:r>
            <a:r>
              <a:rPr lang="en-US" i="1" dirty="0">
                <a:ea typeface="Calibri"/>
                <a:cs typeface="Times New Roman" charset="0"/>
              </a:rPr>
              <a:t>x</a:t>
            </a:r>
            <a:r>
              <a:rPr lang="en-US" baseline="-25000" dirty="0">
                <a:ea typeface="Calibri"/>
                <a:cs typeface="Times New Roman" charset="0"/>
              </a:rPr>
              <a:t>4</a:t>
            </a:r>
            <a:r>
              <a:rPr lang="en-US" dirty="0">
                <a:ea typeface="Calibri"/>
                <a:cs typeface="Calibri"/>
              </a:rPr>
              <a:t>)=T</a:t>
            </a:r>
          </a:p>
        </p:txBody>
      </p:sp>
      <p:sp>
        <p:nvSpPr>
          <p:cNvPr id="156" name="Rectangle 97"/>
          <p:cNvSpPr>
            <a:spLocks noChangeArrowheads="1"/>
          </p:cNvSpPr>
          <p:nvPr/>
        </p:nvSpPr>
        <p:spPr bwMode="auto">
          <a:xfrm>
            <a:off x="1793175" y="2859195"/>
            <a:ext cx="1210588" cy="276999"/>
          </a:xfrm>
          <a:prstGeom prst="rect">
            <a:avLst/>
          </a:prstGeom>
          <a:noFill/>
          <a:ln>
            <a:noFill/>
          </a:ln>
        </p:spPr>
        <p:txBody>
          <a:bodyPr wrap="none" lIns="91440" tIns="0" rIns="91440" bIns="0" anchor="ctr">
            <a:spAutoFit/>
          </a:bodyPr>
          <a:lstStyle/>
          <a:p>
            <a:pPr algn="ctr"/>
            <a:r>
              <a:rPr lang="en-US" dirty="0">
                <a:ea typeface="Calibri"/>
                <a:cs typeface="Calibri"/>
              </a:rPr>
              <a:t>clear</a:t>
            </a:r>
            <a:r>
              <a:rPr lang="en-US" dirty="0">
                <a:ea typeface="Calibri"/>
                <a:cs typeface="Times New Roman"/>
              </a:rPr>
              <a:t>(</a:t>
            </a:r>
            <a:r>
              <a:rPr lang="en-US" i="1" dirty="0">
                <a:ea typeface="Calibri"/>
                <a:cs typeface="Times New Roman" charset="0"/>
              </a:rPr>
              <a:t>z</a:t>
            </a:r>
            <a:r>
              <a:rPr lang="en-US" baseline="-25000" dirty="0">
                <a:ea typeface="Calibri"/>
                <a:cs typeface="Times New Roman" charset="0"/>
              </a:rPr>
              <a:t>3</a:t>
            </a:r>
            <a:r>
              <a:rPr lang="en-US" dirty="0">
                <a:ea typeface="Calibri"/>
                <a:cs typeface="Times New Roman"/>
              </a:rPr>
              <a:t>)=</a:t>
            </a:r>
            <a:r>
              <a:rPr lang="en-US" dirty="0">
                <a:ea typeface="Calibri"/>
                <a:cs typeface="Calibri"/>
              </a:rPr>
              <a:t>T</a:t>
            </a:r>
          </a:p>
        </p:txBody>
      </p:sp>
      <p:sp>
        <p:nvSpPr>
          <p:cNvPr id="157" name="Rectangle 99"/>
          <p:cNvSpPr>
            <a:spLocks noChangeArrowheads="1"/>
          </p:cNvSpPr>
          <p:nvPr/>
        </p:nvSpPr>
        <p:spPr bwMode="auto">
          <a:xfrm>
            <a:off x="8993543" y="2850187"/>
            <a:ext cx="1175359" cy="276999"/>
          </a:xfrm>
          <a:prstGeom prst="rect">
            <a:avLst/>
          </a:prstGeom>
          <a:noFill/>
          <a:ln>
            <a:noFill/>
          </a:ln>
        </p:spPr>
        <p:txBody>
          <a:bodyPr wrap="none" lIns="91440" tIns="0" rIns="91440" bIns="0" anchor="ctr">
            <a:spAutoFit/>
          </a:bodyPr>
          <a:lstStyle/>
          <a:p>
            <a:pPr algn="ctr"/>
            <a:r>
              <a:rPr lang="en-US" dirty="0">
                <a:ea typeface="Calibri"/>
                <a:cs typeface="Calibri"/>
              </a:rPr>
              <a:t>clear(</a:t>
            </a:r>
            <a:r>
              <a:rPr lang="en-US" i="1" dirty="0">
                <a:ea typeface="Calibri"/>
                <a:cs typeface="Times New Roman" charset="0"/>
              </a:rPr>
              <a:t>z</a:t>
            </a:r>
            <a:r>
              <a:rPr lang="en-US" baseline="-25000" dirty="0">
                <a:ea typeface="Calibri"/>
                <a:cs typeface="Times New Roman" charset="0"/>
              </a:rPr>
              <a:t>4</a:t>
            </a:r>
            <a:r>
              <a:rPr lang="en-US" dirty="0">
                <a:ea typeface="Calibri"/>
                <a:cs typeface="Calibri"/>
              </a:rPr>
              <a:t>)=T</a:t>
            </a:r>
          </a:p>
        </p:txBody>
      </p:sp>
      <p:sp>
        <p:nvSpPr>
          <p:cNvPr id="158" name="Text Box 77"/>
          <p:cNvSpPr txBox="1">
            <a:spLocks noChangeArrowheads="1"/>
          </p:cNvSpPr>
          <p:nvPr/>
        </p:nvSpPr>
        <p:spPr bwMode="auto">
          <a:xfrm>
            <a:off x="6805087" y="2850187"/>
            <a:ext cx="1102548" cy="276999"/>
          </a:xfrm>
          <a:prstGeom prst="rect">
            <a:avLst/>
          </a:prstGeom>
          <a:noFill/>
          <a:ln>
            <a:noFill/>
          </a:ln>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err="1">
                <a:latin typeface="+mn-lt"/>
                <a:ea typeface="Calibri"/>
                <a:cs typeface="Calibri"/>
              </a:rPr>
              <a:t>pos</a:t>
            </a:r>
            <a:r>
              <a:rPr lang="en-US" sz="1800" dirty="0">
                <a:latin typeface="+mn-lt"/>
                <a:ea typeface="Calibri"/>
                <a:cs typeface="Times New Roman"/>
              </a:rPr>
              <a:t>(</a:t>
            </a:r>
            <a:r>
              <a:rPr lang="en-US" sz="1800" i="1" dirty="0">
                <a:latin typeface="+mn-lt"/>
                <a:ea typeface="Calibri"/>
                <a:cs typeface="Times New Roman" charset="0"/>
              </a:rPr>
              <a:t>x</a:t>
            </a:r>
            <a:r>
              <a:rPr lang="en-US" sz="1800" baseline="-25000" dirty="0">
                <a:latin typeface="+mn-lt"/>
                <a:ea typeface="Calibri"/>
                <a:cs typeface="Times New Roman" charset="0"/>
              </a:rPr>
              <a:t>4</a:t>
            </a:r>
            <a:r>
              <a:rPr lang="en-US" sz="1800" dirty="0">
                <a:latin typeface="+mn-lt"/>
                <a:ea typeface="Calibri"/>
                <a:cs typeface="Times New Roman"/>
              </a:rPr>
              <a:t>)=</a:t>
            </a:r>
            <a:r>
              <a:rPr lang="en-US" sz="1800" dirty="0">
                <a:latin typeface="+mn-lt"/>
                <a:ea typeface="Calibri"/>
                <a:cs typeface="Calibri"/>
              </a:rPr>
              <a:t>b</a:t>
            </a:r>
          </a:p>
        </p:txBody>
      </p:sp>
      <p:sp>
        <p:nvSpPr>
          <p:cNvPr id="159" name="Rectangle 97"/>
          <p:cNvSpPr>
            <a:spLocks noChangeArrowheads="1"/>
          </p:cNvSpPr>
          <p:nvPr/>
        </p:nvSpPr>
        <p:spPr bwMode="auto">
          <a:xfrm>
            <a:off x="4018530" y="2850187"/>
            <a:ext cx="1091840" cy="276999"/>
          </a:xfrm>
          <a:prstGeom prst="rect">
            <a:avLst/>
          </a:prstGeom>
          <a:noFill/>
          <a:ln>
            <a:noFill/>
          </a:ln>
        </p:spPr>
        <p:txBody>
          <a:bodyPr wrap="none" lIns="91440" tIns="0" rIns="91440" bIns="0" anchor="ctr">
            <a:spAutoFit/>
          </a:bodyPr>
          <a:lstStyle/>
          <a:p>
            <a:pPr algn="ctr"/>
            <a:r>
              <a:rPr lang="en-US" dirty="0" err="1">
                <a:ea typeface="Calibri"/>
                <a:cs typeface="Calibri"/>
              </a:rPr>
              <a:t>pos</a:t>
            </a:r>
            <a:r>
              <a:rPr lang="en-US" dirty="0">
                <a:ea typeface="Calibri"/>
                <a:cs typeface="Times New Roman"/>
              </a:rPr>
              <a:t>(</a:t>
            </a:r>
            <a:r>
              <a:rPr lang="en-US" i="1" dirty="0">
                <a:ea typeface="Calibri"/>
                <a:cs typeface="Times New Roman" charset="0"/>
              </a:rPr>
              <a:t>x</a:t>
            </a:r>
            <a:r>
              <a:rPr lang="en-US" baseline="-25000" dirty="0">
                <a:ea typeface="Calibri"/>
                <a:cs typeface="Times New Roman" charset="0"/>
              </a:rPr>
              <a:t>3</a:t>
            </a:r>
            <a:r>
              <a:rPr lang="en-US" dirty="0">
                <a:ea typeface="Calibri"/>
                <a:cs typeface="Times New Roman"/>
              </a:rPr>
              <a:t>)=</a:t>
            </a:r>
            <a:r>
              <a:rPr lang="en-US" dirty="0">
                <a:ea typeface="Calibri"/>
                <a:cs typeface="Calibri"/>
              </a:rPr>
              <a:t>a</a:t>
            </a:r>
          </a:p>
        </p:txBody>
      </p:sp>
      <p:cxnSp>
        <p:nvCxnSpPr>
          <p:cNvPr id="108" name="AutoShape 89"/>
          <p:cNvCxnSpPr>
            <a:cxnSpLocks noChangeShapeType="1"/>
            <a:stCxn id="109" idx="3"/>
          </p:cNvCxnSpPr>
          <p:nvPr/>
        </p:nvCxnSpPr>
        <p:spPr bwMode="auto">
          <a:xfrm rot="5400000">
            <a:off x="3436841" y="2665952"/>
            <a:ext cx="820735" cy="2557652"/>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 xmlns:a14="http://schemas.microsoft.com/office/drawing/2010/main">
                <a:noFill/>
              </a14:hiddenFill>
            </a:ext>
          </a:extLst>
        </p:spPr>
      </p:cxnSp>
      <p:sp>
        <p:nvSpPr>
          <p:cNvPr id="109" name="Oval 17"/>
          <p:cNvSpPr>
            <a:spLocks noChangeArrowheads="1"/>
          </p:cNvSpPr>
          <p:nvPr/>
        </p:nvSpPr>
        <p:spPr bwMode="auto">
          <a:xfrm>
            <a:off x="5092555" y="3328449"/>
            <a:ext cx="228600" cy="241300"/>
          </a:xfrm>
          <a:prstGeom prst="ellipse">
            <a:avLst/>
          </a:prstGeom>
          <a:noFill/>
          <a:ln>
            <a:noFill/>
          </a:ln>
        </p:spPr>
        <p:txBody>
          <a:bodyPr wrap="none" lIns="91440" tIns="0" rIns="91440" bIns="0" anchor="ctr"/>
          <a:lstStyle/>
          <a:p>
            <a:pPr algn="ctr"/>
            <a:endParaRPr lang="en-US" dirty="0">
              <a:ea typeface="Calibri"/>
              <a:cs typeface="Calibri"/>
            </a:endParaRPr>
          </a:p>
        </p:txBody>
      </p:sp>
      <p:cxnSp>
        <p:nvCxnSpPr>
          <p:cNvPr id="110" name="AutoShape 89"/>
          <p:cNvCxnSpPr>
            <a:cxnSpLocks noChangeShapeType="1"/>
            <a:stCxn id="111" idx="5"/>
          </p:cNvCxnSpPr>
          <p:nvPr/>
        </p:nvCxnSpPr>
        <p:spPr bwMode="auto">
          <a:xfrm rot="16200000" flipH="1">
            <a:off x="7575229" y="2603489"/>
            <a:ext cx="917646" cy="2585668"/>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 xmlns:a14="http://schemas.microsoft.com/office/drawing/2010/main">
                <a:noFill/>
              </a14:hiddenFill>
            </a:ext>
          </a:extLst>
        </p:spPr>
      </p:cxnSp>
      <p:sp>
        <p:nvSpPr>
          <p:cNvPr id="111" name="Oval 17"/>
          <p:cNvSpPr>
            <a:spLocks noChangeArrowheads="1"/>
          </p:cNvSpPr>
          <p:nvPr/>
        </p:nvSpPr>
        <p:spPr bwMode="auto">
          <a:xfrm>
            <a:off x="6546096" y="3231538"/>
            <a:ext cx="228600" cy="241300"/>
          </a:xfrm>
          <a:prstGeom prst="ellipse">
            <a:avLst/>
          </a:prstGeom>
          <a:noFill/>
          <a:ln>
            <a:noFill/>
          </a:ln>
        </p:spPr>
        <p:txBody>
          <a:bodyPr wrap="none" lIns="91440" tIns="0" rIns="91440" bIns="0" anchor="ctr"/>
          <a:lstStyle/>
          <a:p>
            <a:pPr algn="ctr"/>
            <a:endParaRPr lang="en-US" dirty="0">
              <a:ea typeface="Calibri"/>
              <a:cs typeface="Calibri"/>
            </a:endParaRPr>
          </a:p>
        </p:txBody>
      </p:sp>
      <p:sp>
        <p:nvSpPr>
          <p:cNvPr id="136" name="Oval 17"/>
          <p:cNvSpPr>
            <a:spLocks noChangeArrowheads="1"/>
          </p:cNvSpPr>
          <p:nvPr/>
        </p:nvSpPr>
        <p:spPr bwMode="auto">
          <a:xfrm>
            <a:off x="2532658" y="4040846"/>
            <a:ext cx="228600" cy="241300"/>
          </a:xfrm>
          <a:prstGeom prst="ellipse">
            <a:avLst/>
          </a:prstGeom>
          <a:noFill/>
          <a:ln>
            <a:noFill/>
          </a:ln>
        </p:spPr>
        <p:txBody>
          <a:bodyPr wrap="none" lIns="91440" tIns="0" rIns="91440" bIns="0" anchor="ctr"/>
          <a:lstStyle/>
          <a:p>
            <a:pPr algn="ctr"/>
            <a:endParaRPr lang="en-US" dirty="0">
              <a:ea typeface="Calibri"/>
              <a:cs typeface="Calibri"/>
            </a:endParaRPr>
          </a:p>
        </p:txBody>
      </p:sp>
      <p:cxnSp>
        <p:nvCxnSpPr>
          <p:cNvPr id="113" name="AutoShape 89"/>
          <p:cNvCxnSpPr>
            <a:cxnSpLocks noChangeShapeType="1"/>
            <a:stCxn id="22537" idx="2"/>
            <a:endCxn id="115" idx="0"/>
          </p:cNvCxnSpPr>
          <p:nvPr/>
        </p:nvCxnSpPr>
        <p:spPr bwMode="auto">
          <a:xfrm rot="16200000" flipH="1">
            <a:off x="4505591" y="4755212"/>
            <a:ext cx="669139" cy="1272245"/>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 xmlns:a14="http://schemas.microsoft.com/office/drawing/2010/main">
                <a:noFill/>
              </a14:hiddenFill>
            </a:ext>
          </a:extLst>
        </p:spPr>
      </p:cxnSp>
      <p:cxnSp>
        <p:nvCxnSpPr>
          <p:cNvPr id="114" name="AutoShape 91"/>
          <p:cNvCxnSpPr>
            <a:cxnSpLocks noChangeShapeType="1"/>
            <a:endCxn id="116" idx="0"/>
          </p:cNvCxnSpPr>
          <p:nvPr/>
        </p:nvCxnSpPr>
        <p:spPr bwMode="auto">
          <a:xfrm rot="5400000">
            <a:off x="6789389" y="4788782"/>
            <a:ext cx="652252" cy="1188218"/>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 xmlns:a14="http://schemas.microsoft.com/office/drawing/2010/main">
                <a:noFill/>
              </a14:hiddenFill>
            </a:ext>
          </a:extLst>
        </p:spPr>
      </p:cxnSp>
      <p:sp>
        <p:nvSpPr>
          <p:cNvPr id="115" name="Text Box 41"/>
          <p:cNvSpPr txBox="1">
            <a:spLocks noChangeArrowheads="1"/>
          </p:cNvSpPr>
          <p:nvPr/>
        </p:nvSpPr>
        <p:spPr bwMode="auto">
          <a:xfrm>
            <a:off x="4973906" y="5725905"/>
            <a:ext cx="1004752"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err="1">
                <a:latin typeface="+mn-lt"/>
                <a:ea typeface="Calibri"/>
                <a:cs typeface="Calibri"/>
              </a:rPr>
              <a:t>pos</a:t>
            </a:r>
            <a:r>
              <a:rPr lang="en-US" sz="1800" dirty="0">
                <a:latin typeface="+mn-lt"/>
                <a:ea typeface="Calibri"/>
                <a:cs typeface="Calibri"/>
              </a:rPr>
              <a:t>(a)=d</a:t>
            </a:r>
          </a:p>
        </p:txBody>
      </p:sp>
      <p:sp>
        <p:nvSpPr>
          <p:cNvPr id="116" name="Rectangle 103"/>
          <p:cNvSpPr>
            <a:spLocks noChangeArrowheads="1"/>
          </p:cNvSpPr>
          <p:nvPr/>
        </p:nvSpPr>
        <p:spPr bwMode="auto">
          <a:xfrm>
            <a:off x="6013676" y="5709018"/>
            <a:ext cx="1015460"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440" tIns="0" rIns="91440" bIns="0" anchor="ctr">
            <a:spAutoFit/>
          </a:bodyPr>
          <a:lstStyle/>
          <a:p>
            <a:pPr algn="ctr"/>
            <a:r>
              <a:rPr lang="en-US" dirty="0" err="1">
                <a:ea typeface="Calibri"/>
                <a:cs typeface="Calibri"/>
              </a:rPr>
              <a:t>pos</a:t>
            </a:r>
            <a:r>
              <a:rPr lang="en-US" dirty="0">
                <a:ea typeface="Calibri"/>
                <a:cs typeface="Calibri"/>
              </a:rPr>
              <a:t>(b)=c</a:t>
            </a:r>
          </a:p>
        </p:txBody>
      </p:sp>
      <p:cxnSp>
        <p:nvCxnSpPr>
          <p:cNvPr id="213" name="AutoShape 48"/>
          <p:cNvCxnSpPr>
            <a:cxnSpLocks noChangeShapeType="1"/>
          </p:cNvCxnSpPr>
          <p:nvPr/>
        </p:nvCxnSpPr>
        <p:spPr bwMode="auto">
          <a:xfrm rot="16200000" flipH="1">
            <a:off x="4030020" y="4106740"/>
            <a:ext cx="3894938" cy="6350"/>
          </a:xfrm>
          <a:prstGeom prst="curvedConnector3">
            <a:avLst>
              <a:gd name="adj1" fmla="val 50000"/>
            </a:avLst>
          </a:prstGeom>
          <a:noFill/>
          <a:ln w="19050">
            <a:solidFill>
              <a:schemeClr val="tx1"/>
            </a:solidFill>
            <a:round/>
            <a:headEnd/>
            <a:tailEnd type="triangle" w="med" len="med"/>
          </a:ln>
          <a:extLst>
            <a:ext uri="{909E8E84-426E-40dd-AFC4-6F175D3DCCD1}">
              <a14:hiddenFill xmlns="" xmlns:a14="http://schemas.microsoft.com/office/drawing/2010/main">
                <a:noFill/>
              </a14:hiddenFill>
            </a:ext>
          </a:extLst>
        </p:spPr>
      </p:cxnSp>
      <p:cxnSp>
        <p:nvCxnSpPr>
          <p:cNvPr id="216" name="Straight Arrow Connector 215"/>
          <p:cNvCxnSpPr/>
          <p:nvPr/>
        </p:nvCxnSpPr>
        <p:spPr bwMode="auto">
          <a:xfrm flipH="1">
            <a:off x="3656656" y="3569828"/>
            <a:ext cx="339512" cy="785318"/>
          </a:xfrm>
          <a:prstGeom prst="straightConnector1">
            <a:avLst/>
          </a:prstGeom>
          <a:solidFill>
            <a:schemeClr val="accent1"/>
          </a:solidFill>
          <a:ln w="19050" cap="flat" cmpd="sng" algn="ctr">
            <a:solidFill>
              <a:schemeClr val="tx1"/>
            </a:solidFill>
            <a:prstDash val="dash"/>
            <a:round/>
            <a:headEnd type="none" w="med" len="med"/>
            <a:tailEnd type="triangle"/>
          </a:ln>
          <a:effectLst/>
        </p:spPr>
      </p:cxnSp>
      <p:cxnSp>
        <p:nvCxnSpPr>
          <p:cNvPr id="217" name="Straight Arrow Connector 216"/>
          <p:cNvCxnSpPr>
            <a:stCxn id="93" idx="2"/>
          </p:cNvCxnSpPr>
          <p:nvPr/>
        </p:nvCxnSpPr>
        <p:spPr bwMode="auto">
          <a:xfrm>
            <a:off x="7925073" y="3560820"/>
            <a:ext cx="312728" cy="794326"/>
          </a:xfrm>
          <a:prstGeom prst="straightConnector1">
            <a:avLst/>
          </a:prstGeom>
          <a:solidFill>
            <a:schemeClr val="accent1"/>
          </a:solidFill>
          <a:ln w="19050" cap="flat" cmpd="sng" algn="ctr">
            <a:solidFill>
              <a:schemeClr val="tx1"/>
            </a:solidFill>
            <a:prstDash val="dash"/>
            <a:round/>
            <a:headEnd type="none" w="med" len="med"/>
            <a:tailEnd type="triangle"/>
          </a:ln>
          <a:effectLst/>
        </p:spPr>
      </p:cxnSp>
      <p:sp>
        <p:nvSpPr>
          <p:cNvPr id="107" name="Rectangle 82"/>
          <p:cNvSpPr>
            <a:spLocks noChangeArrowheads="1"/>
          </p:cNvSpPr>
          <p:nvPr/>
        </p:nvSpPr>
        <p:spPr bwMode="auto">
          <a:xfrm>
            <a:off x="5656108" y="1793114"/>
            <a:ext cx="636412"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ea typeface="Calibri"/>
                <a:cs typeface="Calibri"/>
              </a:rPr>
              <a:t>Start</a:t>
            </a:r>
          </a:p>
        </p:txBody>
      </p:sp>
      <p:cxnSp>
        <p:nvCxnSpPr>
          <p:cNvPr id="119" name="AutoShape 89"/>
          <p:cNvCxnSpPr>
            <a:cxnSpLocks noChangeShapeType="1"/>
          </p:cNvCxnSpPr>
          <p:nvPr/>
        </p:nvCxnSpPr>
        <p:spPr bwMode="auto">
          <a:xfrm rot="5400000">
            <a:off x="4833992" y="3660752"/>
            <a:ext cx="1242122" cy="1036463"/>
          </a:xfrm>
          <a:prstGeom prst="curvedConnector2">
            <a:avLst/>
          </a:prstGeom>
          <a:noFill/>
          <a:ln w="19050">
            <a:solidFill>
              <a:schemeClr val="tx1"/>
            </a:solidFill>
            <a:prstDash val="solid"/>
            <a:round/>
            <a:headEnd/>
            <a:tailEnd type="triangle" w="med" len="med"/>
          </a:ln>
          <a:extLst>
            <a:ext uri="{909E8E84-426E-40dd-AFC4-6F175D3DCCD1}">
              <a14:hiddenFill xmlns="" xmlns:a14="http://schemas.microsoft.com/office/drawing/2010/main">
                <a:noFill/>
              </a14:hiddenFill>
            </a:ext>
          </a:extLst>
        </p:spPr>
      </p:cxnSp>
      <p:cxnSp>
        <p:nvCxnSpPr>
          <p:cNvPr id="124" name="AutoShape 89"/>
          <p:cNvCxnSpPr>
            <a:cxnSpLocks noChangeShapeType="1"/>
          </p:cNvCxnSpPr>
          <p:nvPr/>
        </p:nvCxnSpPr>
        <p:spPr bwMode="auto">
          <a:xfrm>
            <a:off x="4936822" y="4872100"/>
            <a:ext cx="1043843" cy="1185285"/>
          </a:xfrm>
          <a:prstGeom prst="curvedConnector2">
            <a:avLst/>
          </a:prstGeom>
          <a:noFill/>
          <a:ln w="19050">
            <a:solidFill>
              <a:schemeClr val="tx1"/>
            </a:solidFill>
            <a:prstDash val="solid"/>
            <a:round/>
            <a:headEnd/>
            <a:tailEnd type="triangle" w="med" len="med"/>
          </a:ln>
          <a:extLst>
            <a:ext uri="{909E8E84-426E-40dd-AFC4-6F175D3DCCD1}">
              <a14:hiddenFill xmlns="" xmlns:a14="http://schemas.microsoft.com/office/drawing/2010/main">
                <a:noFill/>
              </a14:hiddenFill>
            </a:ext>
          </a:extLst>
        </p:spPr>
      </p:cxnSp>
      <p:cxnSp>
        <p:nvCxnSpPr>
          <p:cNvPr id="125" name="AutoShape 89"/>
          <p:cNvCxnSpPr>
            <a:cxnSpLocks noChangeShapeType="1"/>
          </p:cNvCxnSpPr>
          <p:nvPr/>
        </p:nvCxnSpPr>
        <p:spPr bwMode="auto">
          <a:xfrm rot="10800000" flipV="1">
            <a:off x="5980664" y="4872099"/>
            <a:ext cx="1006936" cy="1185285"/>
          </a:xfrm>
          <a:prstGeom prst="curvedConnector2">
            <a:avLst/>
          </a:prstGeom>
          <a:noFill/>
          <a:ln w="19050">
            <a:solidFill>
              <a:schemeClr val="tx1"/>
            </a:solidFill>
            <a:prstDash val="solid"/>
            <a:round/>
            <a:headEnd/>
            <a:tailEnd type="triangle" w="med" len="med"/>
          </a:ln>
          <a:extLst>
            <a:ext uri="{909E8E84-426E-40dd-AFC4-6F175D3DCCD1}">
              <a14:hiddenFill xmlns="" xmlns:a14="http://schemas.microsoft.com/office/drawing/2010/main">
                <a:noFill/>
              </a14:hiddenFill>
            </a:ext>
          </a:extLst>
        </p:spPr>
      </p:cxnSp>
      <p:cxnSp>
        <p:nvCxnSpPr>
          <p:cNvPr id="126" name="Straight Arrow Connector 125"/>
          <p:cNvCxnSpPr/>
          <p:nvPr/>
        </p:nvCxnSpPr>
        <p:spPr bwMode="auto">
          <a:xfrm>
            <a:off x="3996169" y="3569829"/>
            <a:ext cx="207869" cy="1117605"/>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127" name="Straight Arrow Connector 126"/>
          <p:cNvCxnSpPr/>
          <p:nvPr/>
        </p:nvCxnSpPr>
        <p:spPr bwMode="auto">
          <a:xfrm flipH="1">
            <a:off x="7709624" y="3560821"/>
            <a:ext cx="215448" cy="1126613"/>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128" name="AutoShape 89"/>
          <p:cNvCxnSpPr>
            <a:cxnSpLocks noChangeShapeType="1"/>
          </p:cNvCxnSpPr>
          <p:nvPr/>
        </p:nvCxnSpPr>
        <p:spPr bwMode="auto">
          <a:xfrm rot="16200000" flipH="1">
            <a:off x="5862774" y="3684350"/>
            <a:ext cx="1242122" cy="1005840"/>
          </a:xfrm>
          <a:prstGeom prst="curvedConnector2">
            <a:avLst/>
          </a:prstGeom>
          <a:noFill/>
          <a:ln w="19050">
            <a:solidFill>
              <a:schemeClr val="tx1"/>
            </a:solidFill>
            <a:prstDash val="solid"/>
            <a:round/>
            <a:headEnd/>
            <a:tailEnd type="triangle" w="med" len="med"/>
          </a:ln>
          <a:extLst>
            <a:ext uri="{909E8E84-426E-40dd-AFC4-6F175D3DCCD1}">
              <a14:hiddenFill xmlns="" xmlns:a14="http://schemas.microsoft.com/office/drawing/2010/main">
                <a:noFill/>
              </a14:hiddenFill>
            </a:ext>
          </a:extLst>
        </p:spPr>
      </p:cxnSp>
      <p:cxnSp>
        <p:nvCxnSpPr>
          <p:cNvPr id="103" name="AutoShape 103"/>
          <p:cNvCxnSpPr>
            <a:cxnSpLocks noChangeShapeType="1"/>
            <a:stCxn id="93" idx="2"/>
            <a:endCxn id="136" idx="6"/>
          </p:cNvCxnSpPr>
          <p:nvPr/>
        </p:nvCxnSpPr>
        <p:spPr bwMode="auto">
          <a:xfrm rot="5400000">
            <a:off x="5042828" y="1279252"/>
            <a:ext cx="600676" cy="5163815"/>
          </a:xfrm>
          <a:prstGeom prst="curvedConnector2">
            <a:avLst/>
          </a:prstGeom>
          <a:noFill/>
          <a:ln w="19050">
            <a:solidFill>
              <a:srgbClr val="FFC000"/>
            </a:solidFill>
            <a:prstDash val="sysDot"/>
            <a:round/>
            <a:headEnd/>
            <a:tailEnd type="triangle" w="lg" len="lg"/>
          </a:ln>
          <a:extLst>
            <a:ext uri="{909E8E84-426E-40dd-AFC4-6F175D3DCCD1}">
              <a14:hiddenFill xmlns="" xmlns:a14="http://schemas.microsoft.com/office/drawing/2010/main">
                <a:noFill/>
              </a14:hiddenFill>
            </a:ext>
          </a:extLst>
        </p:spPr>
      </p:cxnSp>
      <p:sp>
        <p:nvSpPr>
          <p:cNvPr id="180" name="Rectangle 83"/>
          <p:cNvSpPr>
            <a:spLocks noChangeArrowheads="1"/>
          </p:cNvSpPr>
          <p:nvPr/>
        </p:nvSpPr>
        <p:spPr bwMode="auto">
          <a:xfrm>
            <a:off x="3288226" y="3200496"/>
            <a:ext cx="1415885" cy="369332"/>
          </a:xfrm>
          <a:prstGeom prst="rect">
            <a:avLst/>
          </a:prstGeom>
          <a:solidFill>
            <a:schemeClr val="accent1"/>
          </a:solidFill>
          <a:ln w="12700">
            <a:solidFill>
              <a:schemeClr val="tx1"/>
            </a:solidFill>
            <a:miter lim="800000"/>
            <a:headEnd/>
            <a:tailEnd/>
          </a:ln>
        </p:spPr>
        <p:txBody>
          <a:bodyPr wrap="none" lIns="91440" tIns="45720" rIns="91440" bIns="45720" anchor="ctr">
            <a:noAutofit/>
          </a:bodyPr>
          <a:lstStyle/>
          <a:p>
            <a:pPr algn="ctr"/>
            <a:r>
              <a:rPr lang="en-US" dirty="0">
                <a:solidFill>
                  <a:schemeClr val="bg1"/>
                </a:solidFill>
                <a:ea typeface="Calibri"/>
                <a:cs typeface="Calibri"/>
              </a:rPr>
              <a:t>move(</a:t>
            </a:r>
            <a:r>
              <a:rPr lang="en-US" i="1" dirty="0">
                <a:solidFill>
                  <a:schemeClr val="bg1"/>
                </a:solidFill>
                <a:ea typeface="Calibri"/>
                <a:cs typeface="Times New Roman" charset="0"/>
              </a:rPr>
              <a:t>x</a:t>
            </a:r>
            <a:r>
              <a:rPr lang="en-US" baseline="-25000" dirty="0">
                <a:solidFill>
                  <a:schemeClr val="bg1"/>
                </a:solidFill>
                <a:ea typeface="Calibri"/>
                <a:cs typeface="Times New Roman" charset="0"/>
              </a:rPr>
              <a:t>3</a:t>
            </a:r>
            <a:r>
              <a:rPr lang="en-US" dirty="0">
                <a:solidFill>
                  <a:schemeClr val="bg1"/>
                </a:solidFill>
                <a:ea typeface="Calibri"/>
                <a:cs typeface="Calibri"/>
              </a:rPr>
              <a:t>,a,</a:t>
            </a:r>
            <a:r>
              <a:rPr lang="en-US" i="1" dirty="0">
                <a:solidFill>
                  <a:schemeClr val="bg1"/>
                </a:solidFill>
                <a:ea typeface="Calibri"/>
                <a:cs typeface="Times New Roman" charset="0"/>
              </a:rPr>
              <a:t>z</a:t>
            </a:r>
            <a:r>
              <a:rPr lang="en-US" baseline="-25000" dirty="0">
                <a:solidFill>
                  <a:schemeClr val="bg1"/>
                </a:solidFill>
                <a:ea typeface="Calibri"/>
                <a:cs typeface="Times New Roman" charset="0"/>
              </a:rPr>
              <a:t>3</a:t>
            </a:r>
            <a:r>
              <a:rPr lang="en-US" dirty="0">
                <a:solidFill>
                  <a:schemeClr val="bg1"/>
                </a:solidFill>
                <a:ea typeface="Calibri"/>
                <a:cs typeface="Calibri"/>
              </a:rPr>
              <a:t>)</a:t>
            </a:r>
          </a:p>
        </p:txBody>
      </p:sp>
      <p:cxnSp>
        <p:nvCxnSpPr>
          <p:cNvPr id="181" name="AutoShape 89"/>
          <p:cNvCxnSpPr>
            <a:cxnSpLocks noChangeShapeType="1"/>
          </p:cNvCxnSpPr>
          <p:nvPr/>
        </p:nvCxnSpPr>
        <p:spPr bwMode="auto">
          <a:xfrm rot="5400000">
            <a:off x="4763140" y="2103416"/>
            <a:ext cx="1152144" cy="1270204"/>
          </a:xfrm>
          <a:prstGeom prst="curvedConnector2">
            <a:avLst/>
          </a:prstGeom>
          <a:noFill/>
          <a:ln w="19050">
            <a:solidFill>
              <a:schemeClr val="tx1"/>
            </a:solidFill>
            <a:prstDash val="solid"/>
            <a:round/>
            <a:headEnd/>
            <a:tailEnd type="triangle" w="med" len="med"/>
          </a:ln>
          <a:extLst>
            <a:ext uri="{909E8E84-426E-40dd-AFC4-6F175D3DCCD1}">
              <a14:hiddenFill xmlns="" xmlns:a14="http://schemas.microsoft.com/office/drawing/2010/main">
                <a:noFill/>
              </a14:hiddenFill>
            </a:ext>
          </a:extLst>
        </p:spPr>
      </p:cxnSp>
      <p:sp>
        <p:nvSpPr>
          <p:cNvPr id="182" name="Rectangle 6"/>
          <p:cNvSpPr>
            <a:spLocks noChangeArrowheads="1"/>
          </p:cNvSpPr>
          <p:nvPr/>
        </p:nvSpPr>
        <p:spPr bwMode="auto">
          <a:xfrm>
            <a:off x="3232459" y="1472207"/>
            <a:ext cx="470936" cy="263122"/>
          </a:xfrm>
          <a:prstGeom prst="rect">
            <a:avLst/>
          </a:prstGeom>
          <a:noFill/>
          <a:ln w="12700">
            <a:solidFill>
              <a:srgbClr val="FFC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dirty="0">
              <a:ea typeface="Calibri"/>
              <a:cs typeface="Calibri"/>
            </a:endParaRPr>
          </a:p>
        </p:txBody>
      </p:sp>
      <p:sp>
        <p:nvSpPr>
          <p:cNvPr id="183" name="Oval 17"/>
          <p:cNvSpPr>
            <a:spLocks noChangeArrowheads="1"/>
          </p:cNvSpPr>
          <p:nvPr/>
        </p:nvSpPr>
        <p:spPr bwMode="auto">
          <a:xfrm>
            <a:off x="3468634" y="4130188"/>
            <a:ext cx="228600" cy="241300"/>
          </a:xfrm>
          <a:prstGeom prst="ellipse">
            <a:avLst/>
          </a:prstGeom>
          <a:noFill/>
          <a:ln>
            <a:noFill/>
          </a:ln>
        </p:spPr>
        <p:txBody>
          <a:bodyPr wrap="none" lIns="91440" tIns="0" rIns="91440" bIns="0" anchor="ctr"/>
          <a:lstStyle/>
          <a:p>
            <a:pPr algn="ctr"/>
            <a:endParaRPr lang="en-US" dirty="0">
              <a:ea typeface="Calibri"/>
              <a:cs typeface="Calibri"/>
            </a:endParaRPr>
          </a:p>
        </p:txBody>
      </p:sp>
      <p:cxnSp>
        <p:nvCxnSpPr>
          <p:cNvPr id="184" name="AutoShape 103"/>
          <p:cNvCxnSpPr>
            <a:cxnSpLocks noChangeShapeType="1"/>
            <a:stCxn id="93" idx="2"/>
            <a:endCxn id="183" idx="6"/>
          </p:cNvCxnSpPr>
          <p:nvPr/>
        </p:nvCxnSpPr>
        <p:spPr bwMode="auto">
          <a:xfrm rot="5400000">
            <a:off x="5466145" y="1791911"/>
            <a:ext cx="690018" cy="4227839"/>
          </a:xfrm>
          <a:prstGeom prst="curvedConnector2">
            <a:avLst/>
          </a:prstGeom>
          <a:noFill/>
          <a:ln w="19050">
            <a:solidFill>
              <a:srgbClr val="FFC000"/>
            </a:solidFill>
            <a:prstDash val="sysDot"/>
            <a:round/>
            <a:headEnd/>
            <a:tailEnd type="triangle" w="lg" len="lg"/>
          </a:ln>
          <a:extLst>
            <a:ext uri="{909E8E84-426E-40dd-AFC4-6F175D3DCCD1}">
              <a14:hiddenFill xmlns="" xmlns:a14="http://schemas.microsoft.com/office/drawing/2010/main">
                <a:noFill/>
              </a14:hiddenFill>
            </a:ext>
          </a:extLst>
        </p:spPr>
      </p:cxnSp>
      <p:sp>
        <p:nvSpPr>
          <p:cNvPr id="187" name="Rectangle 6"/>
          <p:cNvSpPr>
            <a:spLocks noChangeArrowheads="1"/>
          </p:cNvSpPr>
          <p:nvPr/>
        </p:nvSpPr>
        <p:spPr bwMode="auto">
          <a:xfrm>
            <a:off x="3427633" y="2090965"/>
            <a:ext cx="533656" cy="315110"/>
          </a:xfrm>
          <a:prstGeom prst="rect">
            <a:avLst/>
          </a:prstGeom>
          <a:noFill/>
          <a:ln w="12700">
            <a:solidFill>
              <a:srgbClr val="FFC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dirty="0">
              <a:ea typeface="Calibri"/>
              <a:cs typeface="Calibri"/>
            </a:endParaRPr>
          </a:p>
        </p:txBody>
      </p:sp>
      <p:sp>
        <p:nvSpPr>
          <p:cNvPr id="214" name="Rectangle 6"/>
          <p:cNvSpPr>
            <a:spLocks noChangeArrowheads="1"/>
          </p:cNvSpPr>
          <p:nvPr/>
        </p:nvSpPr>
        <p:spPr bwMode="auto">
          <a:xfrm>
            <a:off x="2062555" y="2455751"/>
            <a:ext cx="518890" cy="272059"/>
          </a:xfrm>
          <a:prstGeom prst="rect">
            <a:avLst/>
          </a:prstGeom>
          <a:noFill/>
          <a:ln w="12700">
            <a:solidFill>
              <a:srgbClr val="FFC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dirty="0">
              <a:ea typeface="Calibri"/>
              <a:cs typeface="Calibri"/>
            </a:endParaRPr>
          </a:p>
        </p:txBody>
      </p:sp>
      <p:sp>
        <p:nvSpPr>
          <p:cNvPr id="117" name="Text Box 75">
            <a:extLst>
              <a:ext uri="{FF2B5EF4-FFF2-40B4-BE49-F238E27FC236}">
                <a16:creationId xmlns:a16="http://schemas.microsoft.com/office/drawing/2014/main" id="{E785F0B6-30C7-D24B-A93D-4CEE1A30EC80}"/>
              </a:ext>
            </a:extLst>
          </p:cNvPr>
          <p:cNvSpPr txBox="1">
            <a:spLocks noChangeArrowheads="1"/>
          </p:cNvSpPr>
          <p:nvPr/>
        </p:nvSpPr>
        <p:spPr bwMode="auto">
          <a:xfrm>
            <a:off x="5838086" y="803633"/>
            <a:ext cx="599844" cy="830997"/>
          </a:xfrm>
          <a:prstGeom prst="rect">
            <a:avLst/>
          </a:prstGeom>
          <a:noFill/>
          <a:ln>
            <a:noFill/>
          </a:ln>
        </p:spPr>
        <p:txBody>
          <a:bodyPr wrap="none" lIns="91440" tIns="0" rIns="91440" bIns="0" anchor="t">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i="1" dirty="0">
                <a:latin typeface="+mn-lt"/>
                <a:ea typeface="Calibri"/>
                <a:cs typeface="Times New Roman" charset="0"/>
              </a:rPr>
              <a:t>z</a:t>
            </a:r>
            <a:r>
              <a:rPr lang="en-US" sz="1800" baseline="-25000" dirty="0">
                <a:latin typeface="+mn-lt"/>
                <a:ea typeface="Calibri"/>
                <a:cs typeface="Times New Roman" charset="0"/>
              </a:rPr>
              <a:t>3</a:t>
            </a:r>
            <a:r>
              <a:rPr lang="en-US" sz="1800" dirty="0">
                <a:latin typeface="+mn-lt"/>
                <a:ea typeface="Calibri"/>
                <a:cs typeface="Times New Roman" charset="0"/>
              </a:rPr>
              <a:t>≠</a:t>
            </a:r>
            <a:r>
              <a:rPr lang="en-US" sz="1800" dirty="0">
                <a:latin typeface="+mn-lt"/>
                <a:ea typeface="Calibri"/>
                <a:cs typeface="Calibri"/>
              </a:rPr>
              <a:t>c</a:t>
            </a:r>
          </a:p>
          <a:p>
            <a:pPr algn="ctr"/>
            <a:r>
              <a:rPr lang="en-US" sz="1800" i="1" dirty="0">
                <a:latin typeface="+mn-lt"/>
                <a:ea typeface="Calibri"/>
                <a:cs typeface="Times New Roman" charset="0"/>
              </a:rPr>
              <a:t>z</a:t>
            </a:r>
            <a:r>
              <a:rPr lang="en-US" sz="1800" baseline="-25000" dirty="0">
                <a:latin typeface="+mn-lt"/>
                <a:ea typeface="Calibri"/>
                <a:cs typeface="Times New Roman" charset="0"/>
              </a:rPr>
              <a:t>3</a:t>
            </a:r>
            <a:r>
              <a:rPr lang="en-US" sz="1800" dirty="0">
                <a:latin typeface="+mn-lt"/>
                <a:ea typeface="Calibri"/>
                <a:cs typeface="Times New Roman" charset="0"/>
              </a:rPr>
              <a:t>≠</a:t>
            </a:r>
            <a:r>
              <a:rPr lang="en-US" sz="1800" dirty="0">
                <a:latin typeface="+mn-lt"/>
                <a:ea typeface="Calibri"/>
                <a:cs typeface="Calibri"/>
              </a:rPr>
              <a:t>d</a:t>
            </a:r>
          </a:p>
          <a:p>
            <a:pPr algn="ctr"/>
            <a:endParaRPr lang="en-US" sz="1800" dirty="0">
              <a:latin typeface="+mn-lt"/>
              <a:ea typeface="Calibri"/>
              <a:cs typeface="Calibri"/>
            </a:endParaRPr>
          </a:p>
        </p:txBody>
      </p:sp>
      <p:cxnSp>
        <p:nvCxnSpPr>
          <p:cNvPr id="118" name="AutoShape 89">
            <a:extLst>
              <a:ext uri="{FF2B5EF4-FFF2-40B4-BE49-F238E27FC236}">
                <a16:creationId xmlns:a16="http://schemas.microsoft.com/office/drawing/2014/main" id="{FCC8E9AA-63D9-0044-9B5B-A94B992E0870}"/>
              </a:ext>
            </a:extLst>
          </p:cNvPr>
          <p:cNvCxnSpPr>
            <a:cxnSpLocks noChangeShapeType="1"/>
            <a:stCxn id="107" idx="2"/>
            <a:endCxn id="93" idx="1"/>
          </p:cNvCxnSpPr>
          <p:nvPr/>
        </p:nvCxnSpPr>
        <p:spPr bwMode="auto">
          <a:xfrm rot="16200000" flipH="1">
            <a:off x="5984707" y="2152053"/>
            <a:ext cx="1213708" cy="1234494"/>
          </a:xfrm>
          <a:prstGeom prst="curvedConnector2">
            <a:avLst/>
          </a:prstGeom>
          <a:noFill/>
          <a:ln w="19050">
            <a:solidFill>
              <a:schemeClr val="tx1"/>
            </a:solidFill>
            <a:prstDash val="solid"/>
            <a:round/>
            <a:headEnd/>
            <a:tailEnd type="triangle" w="med" len="med"/>
          </a:ln>
          <a:extLst>
            <a:ext uri="{909E8E84-426E-40dd-AFC4-6F175D3DCCD1}">
              <a14:hiddenFill xmlns="" xmlns:a14="http://schemas.microsoft.com/office/drawing/2010/main">
                <a:noFill/>
              </a14:hiddenFill>
            </a:ext>
          </a:extLst>
        </p:spPr>
      </p:cxnSp>
      <p:sp>
        <p:nvSpPr>
          <p:cNvPr id="4" name="TextBox 3">
            <a:extLst>
              <a:ext uri="{FF2B5EF4-FFF2-40B4-BE49-F238E27FC236}">
                <a16:creationId xmlns:a16="http://schemas.microsoft.com/office/drawing/2014/main" id="{7DF183CE-C14B-0745-BEB2-EA386959F3E6}"/>
              </a:ext>
            </a:extLst>
          </p:cNvPr>
          <p:cNvSpPr txBox="1"/>
          <p:nvPr/>
        </p:nvSpPr>
        <p:spPr>
          <a:xfrm>
            <a:off x="5193405" y="3760890"/>
            <a:ext cx="288862" cy="338554"/>
          </a:xfrm>
          <a:prstGeom prst="rect">
            <a:avLst/>
          </a:prstGeom>
          <a:noFill/>
        </p:spPr>
        <p:txBody>
          <a:bodyPr wrap="none" rtlCol="0">
            <a:spAutoFit/>
          </a:bodyPr>
          <a:lstStyle/>
          <a:p>
            <a:r>
              <a:rPr lang="en-US" sz="1600" i="1" dirty="0">
                <a:solidFill>
                  <a:srgbClr val="FFC000"/>
                </a:solidFill>
              </a:rPr>
              <a:t>1</a:t>
            </a:r>
          </a:p>
        </p:txBody>
      </p:sp>
      <p:sp>
        <p:nvSpPr>
          <p:cNvPr id="120" name="TextBox 119">
            <a:extLst>
              <a:ext uri="{FF2B5EF4-FFF2-40B4-BE49-F238E27FC236}">
                <a16:creationId xmlns:a16="http://schemas.microsoft.com/office/drawing/2014/main" id="{9D9959CA-7635-C34E-9378-FBBE58210D7C}"/>
              </a:ext>
            </a:extLst>
          </p:cNvPr>
          <p:cNvSpPr txBox="1"/>
          <p:nvPr/>
        </p:nvSpPr>
        <p:spPr>
          <a:xfrm>
            <a:off x="5414093" y="4115963"/>
            <a:ext cx="288862" cy="338554"/>
          </a:xfrm>
          <a:prstGeom prst="rect">
            <a:avLst/>
          </a:prstGeom>
          <a:noFill/>
        </p:spPr>
        <p:txBody>
          <a:bodyPr wrap="none" rtlCol="0">
            <a:spAutoFit/>
          </a:bodyPr>
          <a:lstStyle/>
          <a:p>
            <a:r>
              <a:rPr lang="en-US" sz="1600" i="1" dirty="0">
                <a:solidFill>
                  <a:srgbClr val="FFC000"/>
                </a:solidFill>
              </a:rPr>
              <a:t>2</a:t>
            </a:r>
          </a:p>
        </p:txBody>
      </p:sp>
      <p:sp>
        <p:nvSpPr>
          <p:cNvPr id="121" name="TextBox 120">
            <a:extLst>
              <a:ext uri="{FF2B5EF4-FFF2-40B4-BE49-F238E27FC236}">
                <a16:creationId xmlns:a16="http://schemas.microsoft.com/office/drawing/2014/main" id="{937EDC63-57A9-A046-AB75-53A461C07D89}"/>
              </a:ext>
            </a:extLst>
          </p:cNvPr>
          <p:cNvSpPr txBox="1"/>
          <p:nvPr/>
        </p:nvSpPr>
        <p:spPr>
          <a:xfrm>
            <a:off x="8647937" y="3591613"/>
            <a:ext cx="288862" cy="338554"/>
          </a:xfrm>
          <a:prstGeom prst="rect">
            <a:avLst/>
          </a:prstGeom>
          <a:noFill/>
        </p:spPr>
        <p:txBody>
          <a:bodyPr wrap="none" rtlCol="0">
            <a:spAutoFit/>
          </a:bodyPr>
          <a:lstStyle/>
          <a:p>
            <a:r>
              <a:rPr lang="en-US" sz="1600" i="1" dirty="0">
                <a:solidFill>
                  <a:srgbClr val="FFC000"/>
                </a:solidFill>
              </a:rPr>
              <a:t>3</a:t>
            </a:r>
          </a:p>
        </p:txBody>
      </p:sp>
      <p:grpSp>
        <p:nvGrpSpPr>
          <p:cNvPr id="122" name="Group 121">
            <a:extLst>
              <a:ext uri="{FF2B5EF4-FFF2-40B4-BE49-F238E27FC236}">
                <a16:creationId xmlns:a16="http://schemas.microsoft.com/office/drawing/2014/main" id="{DEBFBCE1-535C-5344-878B-220E4C90C427}"/>
              </a:ext>
            </a:extLst>
          </p:cNvPr>
          <p:cNvGrpSpPr/>
          <p:nvPr/>
        </p:nvGrpSpPr>
        <p:grpSpPr>
          <a:xfrm>
            <a:off x="7649133" y="188058"/>
            <a:ext cx="2688818" cy="1950735"/>
            <a:chOff x="6181533" y="221558"/>
            <a:chExt cx="2688818" cy="1950735"/>
          </a:xfrm>
        </p:grpSpPr>
        <p:sp>
          <p:nvSpPr>
            <p:cNvPr id="123" name="Line 853">
              <a:extLst>
                <a:ext uri="{FF2B5EF4-FFF2-40B4-BE49-F238E27FC236}">
                  <a16:creationId xmlns:a16="http://schemas.microsoft.com/office/drawing/2014/main" id="{7DB55343-600F-2E46-86CF-516D2B408EDD}"/>
                </a:ext>
              </a:extLst>
            </p:cNvPr>
            <p:cNvSpPr>
              <a:spLocks noChangeShapeType="1"/>
            </p:cNvSpPr>
            <p:nvPr/>
          </p:nvSpPr>
          <p:spPr bwMode="auto">
            <a:xfrm flipV="1">
              <a:off x="6181533" y="2166235"/>
              <a:ext cx="1984248" cy="6058"/>
            </a:xfrm>
            <a:prstGeom prst="line">
              <a:avLst/>
            </a:prstGeom>
            <a:noFill/>
            <a:ln w="9525">
              <a:solidFill>
                <a:schemeClr val="tx1"/>
              </a:solidFill>
              <a:round/>
              <a:headEnd/>
              <a:tailEnd/>
            </a:ln>
            <a:scene3d>
              <a:camera prst="legacyObliqueTopRight">
                <a:rot lat="300000" lon="0" rev="0"/>
              </a:camera>
              <a:lightRig rig="legacyFlat3" dir="l"/>
            </a:scene3d>
            <a:sp3d extrusionH="2667000" prstMaterial="legacyPlastic">
              <a:bevelT w="13500" h="13500" prst="angle"/>
              <a:bevelB w="13500" h="13500" prst="angle"/>
              <a:extrusionClr>
                <a:srgbClr val="EBE6DB"/>
              </a:extrusionClr>
            </a:sp3d>
            <a:extLst>
              <a:ext uri="{909E8E84-426E-40dd-AFC4-6F175D3DCCD1}">
                <a14:hiddenFill xmlns="" xmlns:a14="http://schemas.microsoft.com/office/drawing/2010/main">
                  <a:noFill/>
                </a14:hiddenFill>
              </a:ext>
            </a:extLst>
          </p:spPr>
          <p:txBody>
            <a:bodyPr wrap="none" anchor="ctr">
              <a:flatTx/>
            </a:bodyPr>
            <a:lstStyle/>
            <a:p>
              <a:endParaRPr lang="en-US" dirty="0">
                <a:ea typeface="Calibri"/>
                <a:cs typeface="Calibri"/>
              </a:endParaRPr>
            </a:p>
          </p:txBody>
        </p:sp>
        <p:sp>
          <p:nvSpPr>
            <p:cNvPr id="129" name="Freeform 830">
              <a:extLst>
                <a:ext uri="{FF2B5EF4-FFF2-40B4-BE49-F238E27FC236}">
                  <a16:creationId xmlns:a16="http://schemas.microsoft.com/office/drawing/2014/main" id="{33103085-5EF6-4644-8004-0656FE8AD2E7}"/>
                </a:ext>
              </a:extLst>
            </p:cNvPr>
            <p:cNvSpPr>
              <a:spLocks noChangeAspect="1"/>
            </p:cNvSpPr>
            <p:nvPr/>
          </p:nvSpPr>
          <p:spPr bwMode="auto">
            <a:xfrm>
              <a:off x="7054100" y="1099597"/>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ea typeface="Calibri"/>
                  <a:cs typeface="Calibri"/>
                </a:rPr>
              </a:br>
              <a:br>
                <a:rPr lang="en-US" baseline="30000" dirty="0">
                  <a:ea typeface="Calibri"/>
                  <a:cs typeface="Calibri"/>
                </a:rPr>
              </a:br>
              <a:r>
                <a:rPr lang="en-US" dirty="0">
                  <a:ea typeface="Calibri"/>
                  <a:cs typeface="Calibri"/>
                </a:rPr>
                <a:t>  p3</a:t>
              </a:r>
            </a:p>
          </p:txBody>
        </p:sp>
        <p:sp>
          <p:nvSpPr>
            <p:cNvPr id="130" name="Freeform 830">
              <a:extLst>
                <a:ext uri="{FF2B5EF4-FFF2-40B4-BE49-F238E27FC236}">
                  <a16:creationId xmlns:a16="http://schemas.microsoft.com/office/drawing/2014/main" id="{5BF4B69B-E3D4-3F44-9B0B-EDC5BDC32DD7}"/>
                </a:ext>
              </a:extLst>
            </p:cNvPr>
            <p:cNvSpPr>
              <a:spLocks noChangeAspect="1"/>
            </p:cNvSpPr>
            <p:nvPr/>
          </p:nvSpPr>
          <p:spPr bwMode="auto">
            <a:xfrm>
              <a:off x="6649449" y="1674638"/>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ea typeface="Calibri"/>
                  <a:cs typeface="Calibri"/>
                </a:rPr>
              </a:br>
              <a:br>
                <a:rPr lang="en-US" baseline="30000" dirty="0">
                  <a:ea typeface="Calibri"/>
                  <a:cs typeface="Calibri"/>
                </a:rPr>
              </a:br>
              <a:r>
                <a:rPr lang="en-US" dirty="0">
                  <a:ea typeface="Calibri"/>
                  <a:cs typeface="Calibri"/>
                </a:rPr>
                <a:t>  p1</a:t>
              </a:r>
            </a:p>
          </p:txBody>
        </p:sp>
        <p:sp>
          <p:nvSpPr>
            <p:cNvPr id="131" name="Freeform 830">
              <a:extLst>
                <a:ext uri="{FF2B5EF4-FFF2-40B4-BE49-F238E27FC236}">
                  <a16:creationId xmlns:a16="http://schemas.microsoft.com/office/drawing/2014/main" id="{B0F6F523-8265-B34B-8E5C-778898759031}"/>
                </a:ext>
              </a:extLst>
            </p:cNvPr>
            <p:cNvSpPr>
              <a:spLocks noChangeAspect="1"/>
            </p:cNvSpPr>
            <p:nvPr/>
          </p:nvSpPr>
          <p:spPr bwMode="auto">
            <a:xfrm>
              <a:off x="7595015" y="1674638"/>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ea typeface="Calibri"/>
                  <a:cs typeface="Calibri"/>
                </a:rPr>
              </a:br>
              <a:br>
                <a:rPr lang="en-US" baseline="30000" dirty="0">
                  <a:ea typeface="Calibri"/>
                  <a:cs typeface="Calibri"/>
                </a:rPr>
              </a:br>
              <a:r>
                <a:rPr lang="en-US" dirty="0">
                  <a:ea typeface="Calibri"/>
                  <a:cs typeface="Calibri"/>
                </a:rPr>
                <a:t>  p2</a:t>
              </a:r>
            </a:p>
          </p:txBody>
        </p:sp>
        <p:grpSp>
          <p:nvGrpSpPr>
            <p:cNvPr id="185" name="Group 872">
              <a:extLst>
                <a:ext uri="{FF2B5EF4-FFF2-40B4-BE49-F238E27FC236}">
                  <a16:creationId xmlns:a16="http://schemas.microsoft.com/office/drawing/2014/main" id="{4B190CB7-5797-BF4F-A21C-59CE95C6D3B8}"/>
                </a:ext>
              </a:extLst>
            </p:cNvPr>
            <p:cNvGrpSpPr>
              <a:grpSpLocks noChangeAspect="1"/>
            </p:cNvGrpSpPr>
            <p:nvPr/>
          </p:nvGrpSpPr>
          <p:grpSpPr bwMode="auto">
            <a:xfrm>
              <a:off x="7141600" y="854344"/>
              <a:ext cx="651502" cy="416243"/>
              <a:chOff x="331" y="406"/>
              <a:chExt cx="288" cy="144"/>
            </a:xfrm>
          </p:grpSpPr>
          <p:sp>
            <p:nvSpPr>
              <p:cNvPr id="243" name="Rectangle 873">
                <a:extLst>
                  <a:ext uri="{FF2B5EF4-FFF2-40B4-BE49-F238E27FC236}">
                    <a16:creationId xmlns:a16="http://schemas.microsoft.com/office/drawing/2014/main" id="{4709AC35-1F5A-2143-887C-696A91B82EF5}"/>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ea typeface="Calibri"/>
                    <a:cs typeface="Calibri"/>
                  </a:rPr>
                  <a:t>a</a:t>
                </a:r>
              </a:p>
            </p:txBody>
          </p:sp>
          <p:sp>
            <p:nvSpPr>
              <p:cNvPr id="244" name="Freeform 874">
                <a:extLst>
                  <a:ext uri="{FF2B5EF4-FFF2-40B4-BE49-F238E27FC236}">
                    <a16:creationId xmlns:a16="http://schemas.microsoft.com/office/drawing/2014/main" id="{ADB73E95-45D2-D04E-B8CE-FEBA019DFEFE}"/>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45" name="Freeform 875">
                <a:extLst>
                  <a:ext uri="{FF2B5EF4-FFF2-40B4-BE49-F238E27FC236}">
                    <a16:creationId xmlns:a16="http://schemas.microsoft.com/office/drawing/2014/main" id="{88DF26AE-B307-DE42-950C-2A6F4818BA58}"/>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46" name="Rectangle 876">
                <a:extLst>
                  <a:ext uri="{FF2B5EF4-FFF2-40B4-BE49-F238E27FC236}">
                    <a16:creationId xmlns:a16="http://schemas.microsoft.com/office/drawing/2014/main" id="{C9A9EE83-F2EF-E241-984C-2B9470D74E98}"/>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ea typeface="Calibri"/>
                  <a:cs typeface="Calibri"/>
                </a:endParaRPr>
              </a:p>
            </p:txBody>
          </p:sp>
        </p:grpSp>
        <p:grpSp>
          <p:nvGrpSpPr>
            <p:cNvPr id="186" name="Group 872">
              <a:extLst>
                <a:ext uri="{FF2B5EF4-FFF2-40B4-BE49-F238E27FC236}">
                  <a16:creationId xmlns:a16="http://schemas.microsoft.com/office/drawing/2014/main" id="{E8D13688-21FA-4743-8D5F-F478D5E50B52}"/>
                </a:ext>
              </a:extLst>
            </p:cNvPr>
            <p:cNvGrpSpPr>
              <a:grpSpLocks noChangeAspect="1"/>
            </p:cNvGrpSpPr>
            <p:nvPr/>
          </p:nvGrpSpPr>
          <p:grpSpPr bwMode="auto">
            <a:xfrm>
              <a:off x="7137848" y="579909"/>
              <a:ext cx="651502" cy="416243"/>
              <a:chOff x="331" y="406"/>
              <a:chExt cx="288" cy="144"/>
            </a:xfrm>
          </p:grpSpPr>
          <p:sp>
            <p:nvSpPr>
              <p:cNvPr id="239" name="Rectangle 873">
                <a:extLst>
                  <a:ext uri="{FF2B5EF4-FFF2-40B4-BE49-F238E27FC236}">
                    <a16:creationId xmlns:a16="http://schemas.microsoft.com/office/drawing/2014/main" id="{ED8DC11F-6E63-A848-A14B-B28EE01E74C2}"/>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ea typeface="Calibri"/>
                    <a:cs typeface="Calibri"/>
                  </a:rPr>
                  <a:t>d</a:t>
                </a:r>
              </a:p>
            </p:txBody>
          </p:sp>
          <p:sp>
            <p:nvSpPr>
              <p:cNvPr id="240" name="Freeform 874">
                <a:extLst>
                  <a:ext uri="{FF2B5EF4-FFF2-40B4-BE49-F238E27FC236}">
                    <a16:creationId xmlns:a16="http://schemas.microsoft.com/office/drawing/2014/main" id="{68E10925-B128-EC43-A7AF-92DAEEE8BFC6}"/>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41" name="Freeform 875">
                <a:extLst>
                  <a:ext uri="{FF2B5EF4-FFF2-40B4-BE49-F238E27FC236}">
                    <a16:creationId xmlns:a16="http://schemas.microsoft.com/office/drawing/2014/main" id="{BB554883-D2BA-8A44-A80B-05DFCD56E83A}"/>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42" name="Rectangle 876">
                <a:extLst>
                  <a:ext uri="{FF2B5EF4-FFF2-40B4-BE49-F238E27FC236}">
                    <a16:creationId xmlns:a16="http://schemas.microsoft.com/office/drawing/2014/main" id="{9F28832C-E175-6642-846A-785F3F01F388}"/>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ea typeface="Calibri"/>
                  <a:cs typeface="Calibri"/>
                </a:endParaRPr>
              </a:p>
            </p:txBody>
          </p:sp>
        </p:grpSp>
        <p:sp>
          <p:nvSpPr>
            <p:cNvPr id="189" name="Freeform 830">
              <a:extLst>
                <a:ext uri="{FF2B5EF4-FFF2-40B4-BE49-F238E27FC236}">
                  <a16:creationId xmlns:a16="http://schemas.microsoft.com/office/drawing/2014/main" id="{119A3B8D-E47A-2F42-96AE-CD259596E864}"/>
                </a:ext>
              </a:extLst>
            </p:cNvPr>
            <p:cNvSpPr>
              <a:spLocks noChangeAspect="1"/>
            </p:cNvSpPr>
            <p:nvPr/>
          </p:nvSpPr>
          <p:spPr bwMode="auto">
            <a:xfrm>
              <a:off x="8045349" y="1098168"/>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ea typeface="Calibri"/>
                  <a:cs typeface="Calibri"/>
                </a:rPr>
              </a:br>
              <a:br>
                <a:rPr lang="en-US" baseline="30000" dirty="0">
                  <a:ea typeface="Calibri"/>
                  <a:cs typeface="Calibri"/>
                </a:rPr>
              </a:br>
              <a:r>
                <a:rPr lang="en-US" dirty="0">
                  <a:ea typeface="Calibri"/>
                  <a:cs typeface="Calibri"/>
                </a:rPr>
                <a:t>  p4</a:t>
              </a:r>
            </a:p>
          </p:txBody>
        </p:sp>
        <p:grpSp>
          <p:nvGrpSpPr>
            <p:cNvPr id="211" name="Group 872">
              <a:extLst>
                <a:ext uri="{FF2B5EF4-FFF2-40B4-BE49-F238E27FC236}">
                  <a16:creationId xmlns:a16="http://schemas.microsoft.com/office/drawing/2014/main" id="{AC27D148-5821-A341-B84C-17DEA5CC8744}"/>
                </a:ext>
              </a:extLst>
            </p:cNvPr>
            <p:cNvGrpSpPr>
              <a:grpSpLocks noChangeAspect="1"/>
            </p:cNvGrpSpPr>
            <p:nvPr/>
          </p:nvGrpSpPr>
          <p:grpSpPr bwMode="auto">
            <a:xfrm>
              <a:off x="8119863" y="872355"/>
              <a:ext cx="651502" cy="416243"/>
              <a:chOff x="331" y="406"/>
              <a:chExt cx="288" cy="144"/>
            </a:xfrm>
          </p:grpSpPr>
          <p:sp>
            <p:nvSpPr>
              <p:cNvPr id="235" name="Rectangle 873">
                <a:extLst>
                  <a:ext uri="{FF2B5EF4-FFF2-40B4-BE49-F238E27FC236}">
                    <a16:creationId xmlns:a16="http://schemas.microsoft.com/office/drawing/2014/main" id="{F518A8CB-4FDB-634C-84A0-9435603FE72F}"/>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ea typeface="Calibri"/>
                    <a:cs typeface="Calibri"/>
                  </a:rPr>
                  <a:t>b</a:t>
                </a:r>
              </a:p>
            </p:txBody>
          </p:sp>
          <p:sp>
            <p:nvSpPr>
              <p:cNvPr id="236" name="Freeform 874">
                <a:extLst>
                  <a:ext uri="{FF2B5EF4-FFF2-40B4-BE49-F238E27FC236}">
                    <a16:creationId xmlns:a16="http://schemas.microsoft.com/office/drawing/2014/main" id="{060C5610-0AFA-0D45-A95E-8D97D936250D}"/>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37" name="Freeform 875">
                <a:extLst>
                  <a:ext uri="{FF2B5EF4-FFF2-40B4-BE49-F238E27FC236}">
                    <a16:creationId xmlns:a16="http://schemas.microsoft.com/office/drawing/2014/main" id="{3B8B1DF2-6BF4-B74C-BF5E-B6ADBA33B269}"/>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38" name="Rectangle 876">
                <a:extLst>
                  <a:ext uri="{FF2B5EF4-FFF2-40B4-BE49-F238E27FC236}">
                    <a16:creationId xmlns:a16="http://schemas.microsoft.com/office/drawing/2014/main" id="{B4DE84C6-B29E-3D43-B197-565818EB8C1E}"/>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ea typeface="Calibri"/>
                  <a:cs typeface="Calibri"/>
                </a:endParaRPr>
              </a:p>
            </p:txBody>
          </p:sp>
        </p:grpSp>
        <p:grpSp>
          <p:nvGrpSpPr>
            <p:cNvPr id="212" name="Group 872">
              <a:extLst>
                <a:ext uri="{FF2B5EF4-FFF2-40B4-BE49-F238E27FC236}">
                  <a16:creationId xmlns:a16="http://schemas.microsoft.com/office/drawing/2014/main" id="{0CFD66C3-9FA4-0341-BB95-059CCCC38B99}"/>
                </a:ext>
              </a:extLst>
            </p:cNvPr>
            <p:cNvGrpSpPr>
              <a:grpSpLocks noChangeAspect="1"/>
            </p:cNvGrpSpPr>
            <p:nvPr/>
          </p:nvGrpSpPr>
          <p:grpSpPr bwMode="auto">
            <a:xfrm>
              <a:off x="8116832" y="598923"/>
              <a:ext cx="651502" cy="416243"/>
              <a:chOff x="331" y="406"/>
              <a:chExt cx="288" cy="144"/>
            </a:xfrm>
          </p:grpSpPr>
          <p:sp>
            <p:nvSpPr>
              <p:cNvPr id="231" name="Rectangle 873">
                <a:extLst>
                  <a:ext uri="{FF2B5EF4-FFF2-40B4-BE49-F238E27FC236}">
                    <a16:creationId xmlns:a16="http://schemas.microsoft.com/office/drawing/2014/main" id="{1367C0DB-6A9D-E149-A299-085908331470}"/>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ea typeface="Calibri"/>
                    <a:cs typeface="Calibri"/>
                  </a:rPr>
                  <a:t>c</a:t>
                </a:r>
              </a:p>
            </p:txBody>
          </p:sp>
          <p:sp>
            <p:nvSpPr>
              <p:cNvPr id="232" name="Freeform 874">
                <a:extLst>
                  <a:ext uri="{FF2B5EF4-FFF2-40B4-BE49-F238E27FC236}">
                    <a16:creationId xmlns:a16="http://schemas.microsoft.com/office/drawing/2014/main" id="{14D6F16E-7343-324D-8A45-3D23C9953BB2}"/>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33" name="Freeform 875">
                <a:extLst>
                  <a:ext uri="{FF2B5EF4-FFF2-40B4-BE49-F238E27FC236}">
                    <a16:creationId xmlns:a16="http://schemas.microsoft.com/office/drawing/2014/main" id="{7BA6D0C7-C5B0-8B47-A26C-C0BD06617BC9}"/>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34" name="Rectangle 876">
                <a:extLst>
                  <a:ext uri="{FF2B5EF4-FFF2-40B4-BE49-F238E27FC236}">
                    <a16:creationId xmlns:a16="http://schemas.microsoft.com/office/drawing/2014/main" id="{206DFA7A-DEDB-0440-9DAE-760184613F12}"/>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ea typeface="Calibri"/>
                  <a:cs typeface="Calibri"/>
                </a:endParaRPr>
              </a:p>
            </p:txBody>
          </p:sp>
        </p:grpSp>
        <p:grpSp>
          <p:nvGrpSpPr>
            <p:cNvPr id="215" name="Group 214">
              <a:extLst>
                <a:ext uri="{FF2B5EF4-FFF2-40B4-BE49-F238E27FC236}">
                  <a16:creationId xmlns:a16="http://schemas.microsoft.com/office/drawing/2014/main" id="{168B573D-EA6B-3F43-A20A-5804B267DBD7}"/>
                </a:ext>
              </a:extLst>
            </p:cNvPr>
            <p:cNvGrpSpPr/>
            <p:nvPr/>
          </p:nvGrpSpPr>
          <p:grpSpPr>
            <a:xfrm>
              <a:off x="7127889" y="221558"/>
              <a:ext cx="1219200" cy="1278997"/>
              <a:chOff x="3017318" y="1024881"/>
              <a:chExt cx="1219200" cy="1278997"/>
            </a:xfrm>
          </p:grpSpPr>
          <p:grpSp>
            <p:nvGrpSpPr>
              <p:cNvPr id="218" name="Group 217">
                <a:extLst>
                  <a:ext uri="{FF2B5EF4-FFF2-40B4-BE49-F238E27FC236}">
                    <a16:creationId xmlns:a16="http://schemas.microsoft.com/office/drawing/2014/main" id="{CB0F0911-99E3-6C4A-BDC6-E0E412F5BEEB}"/>
                  </a:ext>
                </a:extLst>
              </p:cNvPr>
              <p:cNvGrpSpPr/>
              <p:nvPr/>
            </p:nvGrpSpPr>
            <p:grpSpPr>
              <a:xfrm>
                <a:off x="3636432" y="1147233"/>
                <a:ext cx="88096" cy="1156645"/>
                <a:chOff x="3636432" y="1147233"/>
                <a:chExt cx="88096" cy="1156645"/>
              </a:xfrm>
            </p:grpSpPr>
            <p:sp>
              <p:nvSpPr>
                <p:cNvPr id="227" name="Oval 878">
                  <a:extLst>
                    <a:ext uri="{FF2B5EF4-FFF2-40B4-BE49-F238E27FC236}">
                      <a16:creationId xmlns:a16="http://schemas.microsoft.com/office/drawing/2014/main" id="{FAF66D1B-FCDA-2846-9DED-B5CA16E3C1E0}"/>
                    </a:ext>
                  </a:extLst>
                </p:cNvPr>
                <p:cNvSpPr>
                  <a:spLocks noChangeAspect="1" noChangeArrowheads="1"/>
                </p:cNvSpPr>
                <p:nvPr/>
              </p:nvSpPr>
              <p:spPr bwMode="auto">
                <a:xfrm>
                  <a:off x="3639810" y="2256032"/>
                  <a:ext cx="84718" cy="47846"/>
                </a:xfrm>
                <a:prstGeom prst="ellipse">
                  <a:avLst/>
                </a:prstGeom>
                <a:solidFill>
                  <a:srgbClr val="99DDFF"/>
                </a:solidFill>
                <a:ln w="9525">
                  <a:solidFill>
                    <a:schemeClr val="tx1"/>
                  </a:solidFill>
                  <a:round/>
                  <a:headEnd/>
                  <a:tailEnd/>
                </a:ln>
              </p:spPr>
              <p:txBody>
                <a:bodyPr wrap="none" anchor="ctr"/>
                <a:lstStyle/>
                <a:p>
                  <a:endParaRPr lang="en-US" sz="1400" dirty="0">
                    <a:ea typeface="Calibri"/>
                    <a:cs typeface="Calibri"/>
                  </a:endParaRPr>
                </a:p>
              </p:txBody>
            </p:sp>
            <p:sp>
              <p:nvSpPr>
                <p:cNvPr id="228" name="Rectangle 880">
                  <a:extLst>
                    <a:ext uri="{FF2B5EF4-FFF2-40B4-BE49-F238E27FC236}">
                      <a16:creationId xmlns:a16="http://schemas.microsoft.com/office/drawing/2014/main" id="{F25E0A32-F84A-AA48-B4EF-8DDA30994AAC}"/>
                    </a:ext>
                  </a:extLst>
                </p:cNvPr>
                <p:cNvSpPr>
                  <a:spLocks noChangeArrowheads="1"/>
                </p:cNvSpPr>
                <p:nvPr/>
              </p:nvSpPr>
              <p:spPr bwMode="auto">
                <a:xfrm>
                  <a:off x="3636432" y="1147233"/>
                  <a:ext cx="88094" cy="1135842"/>
                </a:xfrm>
                <a:prstGeom prst="rect">
                  <a:avLst/>
                </a:prstGeom>
                <a:solidFill>
                  <a:srgbClr val="99DDFF"/>
                </a:solidFill>
                <a:ln w="9525">
                  <a:solidFill>
                    <a:srgbClr val="9CDDFE"/>
                  </a:solidFill>
                  <a:miter lim="800000"/>
                  <a:headEnd/>
                  <a:tailEnd/>
                </a:ln>
              </p:spPr>
              <p:txBody>
                <a:bodyPr wrap="none" anchor="ctr"/>
                <a:lstStyle/>
                <a:p>
                  <a:endParaRPr lang="en-US" sz="1400" dirty="0">
                    <a:ea typeface="Calibri"/>
                    <a:cs typeface="Calibri"/>
                  </a:endParaRPr>
                </a:p>
              </p:txBody>
            </p:sp>
            <p:sp>
              <p:nvSpPr>
                <p:cNvPr id="229" name="Line 881">
                  <a:extLst>
                    <a:ext uri="{FF2B5EF4-FFF2-40B4-BE49-F238E27FC236}">
                      <a16:creationId xmlns:a16="http://schemas.microsoft.com/office/drawing/2014/main" id="{271A8313-7DDE-674B-98F5-C36E4DBBC2A9}"/>
                    </a:ext>
                  </a:extLst>
                </p:cNvPr>
                <p:cNvSpPr>
                  <a:spLocks noChangeShapeType="1"/>
                </p:cNvSpPr>
                <p:nvPr/>
              </p:nvSpPr>
              <p:spPr bwMode="auto">
                <a:xfrm flipH="1" flipV="1">
                  <a:off x="3636432" y="1147233"/>
                  <a:ext cx="0" cy="113584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dirty="0">
                    <a:ea typeface="Calibri"/>
                    <a:cs typeface="Calibri"/>
                  </a:endParaRPr>
                </a:p>
              </p:txBody>
            </p:sp>
            <p:sp>
              <p:nvSpPr>
                <p:cNvPr id="230" name="Line 882">
                  <a:extLst>
                    <a:ext uri="{FF2B5EF4-FFF2-40B4-BE49-F238E27FC236}">
                      <a16:creationId xmlns:a16="http://schemas.microsoft.com/office/drawing/2014/main" id="{2032956E-CF34-7243-A9D0-4880B170993E}"/>
                    </a:ext>
                  </a:extLst>
                </p:cNvPr>
                <p:cNvSpPr>
                  <a:spLocks noChangeShapeType="1"/>
                </p:cNvSpPr>
                <p:nvPr/>
              </p:nvSpPr>
              <p:spPr bwMode="auto">
                <a:xfrm flipV="1">
                  <a:off x="3724527" y="1147233"/>
                  <a:ext cx="0" cy="113584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dirty="0">
                    <a:ea typeface="Calibri"/>
                    <a:cs typeface="Calibri"/>
                  </a:endParaRPr>
                </a:p>
              </p:txBody>
            </p:sp>
          </p:grpSp>
          <p:grpSp>
            <p:nvGrpSpPr>
              <p:cNvPr id="219" name="Group 883">
                <a:extLst>
                  <a:ext uri="{FF2B5EF4-FFF2-40B4-BE49-F238E27FC236}">
                    <a16:creationId xmlns:a16="http://schemas.microsoft.com/office/drawing/2014/main" id="{9D2601BD-0C39-B54B-81D5-44E12154EC90}"/>
                  </a:ext>
                </a:extLst>
              </p:cNvPr>
              <p:cNvGrpSpPr>
                <a:grpSpLocks/>
              </p:cNvGrpSpPr>
              <p:nvPr/>
            </p:nvGrpSpPr>
            <p:grpSpPr bwMode="auto">
              <a:xfrm>
                <a:off x="3061519" y="1101851"/>
                <a:ext cx="42359" cy="293319"/>
                <a:chOff x="960" y="251"/>
                <a:chExt cx="23" cy="141"/>
              </a:xfrm>
            </p:grpSpPr>
            <p:sp>
              <p:nvSpPr>
                <p:cNvPr id="225" name="Line 884">
                  <a:extLst>
                    <a:ext uri="{FF2B5EF4-FFF2-40B4-BE49-F238E27FC236}">
                      <a16:creationId xmlns:a16="http://schemas.microsoft.com/office/drawing/2014/main" id="{9D2A35EB-7031-7C43-AE65-52C167D0DB1B}"/>
                    </a:ext>
                  </a:extLst>
                </p:cNvPr>
                <p:cNvSpPr>
                  <a:spLocks noChangeShapeType="1"/>
                </p:cNvSpPr>
                <p:nvPr/>
              </p:nvSpPr>
              <p:spPr bwMode="auto">
                <a:xfrm flipH="1">
                  <a:off x="971" y="251"/>
                  <a:ext cx="0" cy="96"/>
                </a:xfrm>
                <a:prstGeom prst="line">
                  <a:avLst/>
                </a:prstGeom>
                <a:noFill/>
                <a:ln w="9525">
                  <a:solidFill>
                    <a:schemeClr val="tx1"/>
                  </a:solidFill>
                  <a:round/>
                  <a:headEnd type="none" w="sm" len="sm"/>
                  <a:tailEnd type="none" w="med" len="sm"/>
                </a:ln>
                <a:extLst>
                  <a:ext uri="{909E8E84-426E-40dd-AFC4-6F175D3DCCD1}">
                    <a14:hiddenFill xmlns="" xmlns:a14="http://schemas.microsoft.com/office/drawing/2010/main">
                      <a:noFill/>
                    </a14:hiddenFill>
                  </a:ext>
                </a:extLst>
              </p:spPr>
              <p:txBody>
                <a:bodyPr wrap="none" anchor="ctr"/>
                <a:lstStyle/>
                <a:p>
                  <a:endParaRPr lang="en-US" dirty="0">
                    <a:ea typeface="Calibri"/>
                    <a:cs typeface="Calibri"/>
                  </a:endParaRPr>
                </a:p>
              </p:txBody>
            </p:sp>
            <p:sp>
              <p:nvSpPr>
                <p:cNvPr id="226" name="Oval 885">
                  <a:extLst>
                    <a:ext uri="{FF2B5EF4-FFF2-40B4-BE49-F238E27FC236}">
                      <a16:creationId xmlns:a16="http://schemas.microsoft.com/office/drawing/2014/main" id="{80B993E6-C3D6-7C4F-B606-662B097EAB53}"/>
                    </a:ext>
                  </a:extLst>
                </p:cNvPr>
                <p:cNvSpPr>
                  <a:spLocks noChangeArrowheads="1"/>
                </p:cNvSpPr>
                <p:nvPr/>
              </p:nvSpPr>
              <p:spPr bwMode="auto">
                <a:xfrm>
                  <a:off x="960" y="347"/>
                  <a:ext cx="23" cy="45"/>
                </a:xfrm>
                <a:prstGeom prst="ellipse">
                  <a:avLst/>
                </a:prstGeom>
                <a:solidFill>
                  <a:srgbClr val="99DDFF"/>
                </a:solidFill>
                <a:ln w="9525">
                  <a:solidFill>
                    <a:schemeClr val="tx1"/>
                  </a:solidFill>
                  <a:round/>
                  <a:headEnd/>
                  <a:tailEnd/>
                </a:ln>
              </p:spPr>
              <p:txBody>
                <a:bodyPr wrap="none" anchor="ctr"/>
                <a:lstStyle/>
                <a:p>
                  <a:endParaRPr lang="en-US" sz="1400" dirty="0">
                    <a:ea typeface="Calibri"/>
                    <a:cs typeface="Calibri"/>
                  </a:endParaRPr>
                </a:p>
              </p:txBody>
            </p:sp>
          </p:grpSp>
          <p:sp>
            <p:nvSpPr>
              <p:cNvPr id="220" name="Rectangle 886">
                <a:extLst>
                  <a:ext uri="{FF2B5EF4-FFF2-40B4-BE49-F238E27FC236}">
                    <a16:creationId xmlns:a16="http://schemas.microsoft.com/office/drawing/2014/main" id="{BD011EB0-E41B-694D-9C9B-19BB0B3CF6FB}"/>
                  </a:ext>
                </a:extLst>
              </p:cNvPr>
              <p:cNvSpPr>
                <a:spLocks noChangeArrowheads="1"/>
              </p:cNvSpPr>
              <p:nvPr/>
            </p:nvSpPr>
            <p:spPr bwMode="auto">
              <a:xfrm>
                <a:off x="3017318" y="1137216"/>
                <a:ext cx="884012" cy="47846"/>
              </a:xfrm>
              <a:prstGeom prst="rect">
                <a:avLst/>
              </a:prstGeom>
              <a:solidFill>
                <a:srgbClr val="99DDFF"/>
              </a:solidFill>
              <a:ln w="9525">
                <a:solidFill>
                  <a:schemeClr val="tx1"/>
                </a:solidFill>
                <a:miter lim="800000"/>
                <a:headEnd/>
                <a:tailEnd/>
              </a:ln>
            </p:spPr>
            <p:txBody>
              <a:bodyPr wrap="none" anchor="ctr"/>
              <a:lstStyle/>
              <a:p>
                <a:endParaRPr lang="en-US" sz="1400" dirty="0">
                  <a:ea typeface="Calibri"/>
                  <a:cs typeface="Calibri"/>
                </a:endParaRPr>
              </a:p>
            </p:txBody>
          </p:sp>
          <p:sp>
            <p:nvSpPr>
              <p:cNvPr id="221" name="Freeform 887">
                <a:extLst>
                  <a:ext uri="{FF2B5EF4-FFF2-40B4-BE49-F238E27FC236}">
                    <a16:creationId xmlns:a16="http://schemas.microsoft.com/office/drawing/2014/main" id="{A8E376BD-BF08-C34B-BB58-F5D49E00A82F}"/>
                  </a:ext>
                </a:extLst>
              </p:cNvPr>
              <p:cNvSpPr>
                <a:spLocks noChangeAspect="1"/>
              </p:cNvSpPr>
              <p:nvPr/>
            </p:nvSpPr>
            <p:spPr bwMode="auto">
              <a:xfrm>
                <a:off x="3017318" y="1062326"/>
                <a:ext cx="942946" cy="76970"/>
              </a:xfrm>
              <a:custGeom>
                <a:avLst/>
                <a:gdLst>
                  <a:gd name="T0" fmla="*/ 0 w 672"/>
                  <a:gd name="T1" fmla="*/ 2 h 48"/>
                  <a:gd name="T2" fmla="*/ 2 w 672"/>
                  <a:gd name="T3" fmla="*/ 0 h 48"/>
                  <a:gd name="T4" fmla="*/ 20 w 672"/>
                  <a:gd name="T5" fmla="*/ 0 h 48"/>
                  <a:gd name="T6" fmla="*/ 18 w 672"/>
                  <a:gd name="T7" fmla="*/ 2 h 48"/>
                  <a:gd name="T8" fmla="*/ 0 w 672"/>
                  <a:gd name="T9" fmla="*/ 2 h 48"/>
                  <a:gd name="T10" fmla="*/ 0 60000 65536"/>
                  <a:gd name="T11" fmla="*/ 0 60000 65536"/>
                  <a:gd name="T12" fmla="*/ 0 60000 65536"/>
                  <a:gd name="T13" fmla="*/ 0 60000 65536"/>
                  <a:gd name="T14" fmla="*/ 0 60000 65536"/>
                  <a:gd name="T15" fmla="*/ 0 w 672"/>
                  <a:gd name="T16" fmla="*/ 0 h 48"/>
                  <a:gd name="T17" fmla="*/ 672 w 672"/>
                  <a:gd name="T18" fmla="*/ 48 h 48"/>
                </a:gdLst>
                <a:ahLst/>
                <a:cxnLst>
                  <a:cxn ang="T10">
                    <a:pos x="T0" y="T1"/>
                  </a:cxn>
                  <a:cxn ang="T11">
                    <a:pos x="T2" y="T3"/>
                  </a:cxn>
                  <a:cxn ang="T12">
                    <a:pos x="T4" y="T5"/>
                  </a:cxn>
                  <a:cxn ang="T13">
                    <a:pos x="T6" y="T7"/>
                  </a:cxn>
                  <a:cxn ang="T14">
                    <a:pos x="T8" y="T9"/>
                  </a:cxn>
                </a:cxnLst>
                <a:rect l="T15" t="T16" r="T17" b="T18"/>
                <a:pathLst>
                  <a:path w="672" h="48">
                    <a:moveTo>
                      <a:pt x="0" y="48"/>
                    </a:moveTo>
                    <a:lnTo>
                      <a:pt x="48" y="0"/>
                    </a:lnTo>
                    <a:lnTo>
                      <a:pt x="672" y="0"/>
                    </a:lnTo>
                    <a:lnTo>
                      <a:pt x="624" y="48"/>
                    </a:lnTo>
                    <a:lnTo>
                      <a:pt x="0" y="48"/>
                    </a:lnTo>
                    <a:close/>
                  </a:path>
                </a:pathLst>
              </a:custGeom>
              <a:solidFill>
                <a:srgbClr val="99DDFF"/>
              </a:solidFill>
              <a:ln w="9525">
                <a:solidFill>
                  <a:schemeClr val="tx1"/>
                </a:solidFill>
                <a:round/>
                <a:headEnd/>
                <a:tailEnd/>
              </a:ln>
            </p:spPr>
            <p:txBody>
              <a:bodyPr wrap="none" anchor="ctr"/>
              <a:lstStyle/>
              <a:p>
                <a:endParaRPr lang="en-US" dirty="0">
                  <a:ea typeface="Calibri"/>
                  <a:cs typeface="Calibri"/>
                </a:endParaRPr>
              </a:p>
            </p:txBody>
          </p:sp>
          <p:sp>
            <p:nvSpPr>
              <p:cNvPr id="222" name="Freeform 888">
                <a:extLst>
                  <a:ext uri="{FF2B5EF4-FFF2-40B4-BE49-F238E27FC236}">
                    <a16:creationId xmlns:a16="http://schemas.microsoft.com/office/drawing/2014/main" id="{C855A56B-6AE1-5F4E-822E-B26398F3D91B}"/>
                  </a:ext>
                </a:extLst>
              </p:cNvPr>
              <p:cNvSpPr>
                <a:spLocks/>
              </p:cNvSpPr>
              <p:nvPr/>
            </p:nvSpPr>
            <p:spPr bwMode="auto">
              <a:xfrm>
                <a:off x="3882913" y="1124734"/>
                <a:ext cx="265204" cy="301640"/>
              </a:xfrm>
              <a:custGeom>
                <a:avLst/>
                <a:gdLst>
                  <a:gd name="T0" fmla="*/ 144 w 144"/>
                  <a:gd name="T1" fmla="*/ 5 h 192"/>
                  <a:gd name="T2" fmla="*/ 0 w 144"/>
                  <a:gd name="T3" fmla="*/ 5 h 192"/>
                  <a:gd name="T4" fmla="*/ 0 w 144"/>
                  <a:gd name="T5" fmla="*/ 0 h 192"/>
                  <a:gd name="T6" fmla="*/ 144 w 144"/>
                  <a:gd name="T7" fmla="*/ 0 h 192"/>
                  <a:gd name="T8" fmla="*/ 144 w 144"/>
                  <a:gd name="T9" fmla="*/ 5 h 192"/>
                  <a:gd name="T10" fmla="*/ 0 60000 65536"/>
                  <a:gd name="T11" fmla="*/ 0 60000 65536"/>
                  <a:gd name="T12" fmla="*/ 0 60000 65536"/>
                  <a:gd name="T13" fmla="*/ 0 60000 65536"/>
                  <a:gd name="T14" fmla="*/ 0 60000 65536"/>
                  <a:gd name="T15" fmla="*/ 0 w 144"/>
                  <a:gd name="T16" fmla="*/ 0 h 192"/>
                  <a:gd name="T17" fmla="*/ 144 w 144"/>
                  <a:gd name="T18" fmla="*/ 192 h 192"/>
                </a:gdLst>
                <a:ahLst/>
                <a:cxnLst>
                  <a:cxn ang="T10">
                    <a:pos x="T0" y="T1"/>
                  </a:cxn>
                  <a:cxn ang="T11">
                    <a:pos x="T2" y="T3"/>
                  </a:cxn>
                  <a:cxn ang="T12">
                    <a:pos x="T4" y="T5"/>
                  </a:cxn>
                  <a:cxn ang="T13">
                    <a:pos x="T6" y="T7"/>
                  </a:cxn>
                  <a:cxn ang="T14">
                    <a:pos x="T8" y="T9"/>
                  </a:cxn>
                </a:cxnLst>
                <a:rect l="T15" t="T16" r="T17" b="T18"/>
                <a:pathLst>
                  <a:path w="144" h="192">
                    <a:moveTo>
                      <a:pt x="144" y="192"/>
                    </a:moveTo>
                    <a:lnTo>
                      <a:pt x="0" y="192"/>
                    </a:lnTo>
                    <a:lnTo>
                      <a:pt x="0" y="0"/>
                    </a:lnTo>
                    <a:lnTo>
                      <a:pt x="144" y="0"/>
                    </a:lnTo>
                    <a:lnTo>
                      <a:pt x="144" y="192"/>
                    </a:lnTo>
                    <a:close/>
                  </a:path>
                </a:pathLst>
              </a:custGeom>
              <a:solidFill>
                <a:srgbClr val="99DDFF"/>
              </a:solidFill>
              <a:ln w="9525">
                <a:solidFill>
                  <a:schemeClr val="tx1"/>
                </a:solidFill>
                <a:round/>
                <a:headEnd/>
                <a:tailEnd/>
              </a:ln>
            </p:spPr>
            <p:txBody>
              <a:bodyPr wrap="none" anchor="ctr"/>
              <a:lstStyle/>
              <a:p>
                <a:endParaRPr lang="en-US" dirty="0">
                  <a:ea typeface="Calibri"/>
                  <a:cs typeface="Calibri"/>
                </a:endParaRPr>
              </a:p>
            </p:txBody>
          </p:sp>
          <p:sp>
            <p:nvSpPr>
              <p:cNvPr id="223" name="Freeform 889">
                <a:extLst>
                  <a:ext uri="{FF2B5EF4-FFF2-40B4-BE49-F238E27FC236}">
                    <a16:creationId xmlns:a16="http://schemas.microsoft.com/office/drawing/2014/main" id="{DF138816-BAA4-B244-94AF-F38BCF06CE5E}"/>
                  </a:ext>
                </a:extLst>
              </p:cNvPr>
              <p:cNvSpPr>
                <a:spLocks/>
              </p:cNvSpPr>
              <p:nvPr/>
            </p:nvSpPr>
            <p:spPr bwMode="auto">
              <a:xfrm>
                <a:off x="3882913" y="1024881"/>
                <a:ext cx="353605" cy="99853"/>
              </a:xfrm>
              <a:custGeom>
                <a:avLst/>
                <a:gdLst>
                  <a:gd name="T0" fmla="*/ 144 w 192"/>
                  <a:gd name="T1" fmla="*/ 48 h 48"/>
                  <a:gd name="T2" fmla="*/ 0 w 192"/>
                  <a:gd name="T3" fmla="*/ 48 h 48"/>
                  <a:gd name="T4" fmla="*/ 48 w 192"/>
                  <a:gd name="T5" fmla="*/ 0 h 48"/>
                  <a:gd name="T6" fmla="*/ 192 w 192"/>
                  <a:gd name="T7" fmla="*/ 0 h 48"/>
                  <a:gd name="T8" fmla="*/ 144 w 192"/>
                  <a:gd name="T9" fmla="*/ 48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99DDFF"/>
              </a:solidFill>
              <a:ln w="9525">
                <a:solidFill>
                  <a:schemeClr val="tx1"/>
                </a:solidFill>
                <a:round/>
                <a:headEnd/>
                <a:tailEnd/>
              </a:ln>
            </p:spPr>
            <p:txBody>
              <a:bodyPr wrap="none" anchor="ctr"/>
              <a:lstStyle/>
              <a:p>
                <a:endParaRPr lang="en-US" dirty="0">
                  <a:ea typeface="Calibri"/>
                  <a:cs typeface="Calibri"/>
                </a:endParaRPr>
              </a:p>
            </p:txBody>
          </p:sp>
          <p:sp>
            <p:nvSpPr>
              <p:cNvPr id="224" name="Freeform 890">
                <a:extLst>
                  <a:ext uri="{FF2B5EF4-FFF2-40B4-BE49-F238E27FC236}">
                    <a16:creationId xmlns:a16="http://schemas.microsoft.com/office/drawing/2014/main" id="{DA22614D-9CF8-5C41-8DCA-2D0C454ACF69}"/>
                  </a:ext>
                </a:extLst>
              </p:cNvPr>
              <p:cNvSpPr>
                <a:spLocks/>
              </p:cNvSpPr>
              <p:nvPr/>
            </p:nvSpPr>
            <p:spPr bwMode="auto">
              <a:xfrm>
                <a:off x="4148117" y="1024881"/>
                <a:ext cx="88401" cy="399413"/>
              </a:xfrm>
              <a:custGeom>
                <a:avLst/>
                <a:gdLst>
                  <a:gd name="T0" fmla="*/ 0 w 48"/>
                  <a:gd name="T1" fmla="*/ 48 h 192"/>
                  <a:gd name="T2" fmla="*/ 48 w 48"/>
                  <a:gd name="T3" fmla="*/ 0 h 192"/>
                  <a:gd name="T4" fmla="*/ 48 w 48"/>
                  <a:gd name="T5" fmla="*/ 144 h 192"/>
                  <a:gd name="T6" fmla="*/ 0 w 48"/>
                  <a:gd name="T7" fmla="*/ 192 h 192"/>
                  <a:gd name="T8" fmla="*/ 0 w 48"/>
                  <a:gd name="T9" fmla="*/ 48 h 192"/>
                  <a:gd name="T10" fmla="*/ 0 60000 65536"/>
                  <a:gd name="T11" fmla="*/ 0 60000 65536"/>
                  <a:gd name="T12" fmla="*/ 0 60000 65536"/>
                  <a:gd name="T13" fmla="*/ 0 60000 65536"/>
                  <a:gd name="T14" fmla="*/ 0 60000 65536"/>
                  <a:gd name="T15" fmla="*/ 0 w 48"/>
                  <a:gd name="T16" fmla="*/ 0 h 192"/>
                  <a:gd name="T17" fmla="*/ 48 w 48"/>
                  <a:gd name="T18" fmla="*/ 192 h 192"/>
                </a:gdLst>
                <a:ahLst/>
                <a:cxnLst>
                  <a:cxn ang="T10">
                    <a:pos x="T0" y="T1"/>
                  </a:cxn>
                  <a:cxn ang="T11">
                    <a:pos x="T2" y="T3"/>
                  </a:cxn>
                  <a:cxn ang="T12">
                    <a:pos x="T4" y="T5"/>
                  </a:cxn>
                  <a:cxn ang="T13">
                    <a:pos x="T6" y="T7"/>
                  </a:cxn>
                  <a:cxn ang="T14">
                    <a:pos x="T8" y="T9"/>
                  </a:cxn>
                </a:cxnLst>
                <a:rect l="T15" t="T16" r="T17" b="T18"/>
                <a:pathLst>
                  <a:path w="48" h="192">
                    <a:moveTo>
                      <a:pt x="0" y="48"/>
                    </a:moveTo>
                    <a:lnTo>
                      <a:pt x="48" y="0"/>
                    </a:lnTo>
                    <a:lnTo>
                      <a:pt x="48" y="144"/>
                    </a:lnTo>
                    <a:lnTo>
                      <a:pt x="0" y="192"/>
                    </a:lnTo>
                    <a:lnTo>
                      <a:pt x="0" y="48"/>
                    </a:lnTo>
                    <a:close/>
                  </a:path>
                </a:pathLst>
              </a:custGeom>
              <a:solidFill>
                <a:srgbClr val="99DDFF"/>
              </a:solidFill>
              <a:ln w="9525">
                <a:solidFill>
                  <a:schemeClr val="tx1"/>
                </a:solidFill>
                <a:round/>
                <a:headEnd/>
                <a:tailEnd/>
              </a:ln>
            </p:spPr>
            <p:txBody>
              <a:bodyPr wrap="none" anchor="ctr"/>
              <a:lstStyle/>
              <a:p>
                <a:endParaRPr lang="en-US" dirty="0">
                  <a:ea typeface="Calibri"/>
                  <a:cs typeface="Calibri"/>
                </a:endParaRPr>
              </a:p>
            </p:txBody>
          </p:sp>
        </p:grpSp>
      </p:grpSp>
      <p:grpSp>
        <p:nvGrpSpPr>
          <p:cNvPr id="247" name="Group 246">
            <a:extLst>
              <a:ext uri="{FF2B5EF4-FFF2-40B4-BE49-F238E27FC236}">
                <a16:creationId xmlns:a16="http://schemas.microsoft.com/office/drawing/2014/main" id="{B16CBC8A-2341-5043-9EB7-84662E5135CC}"/>
              </a:ext>
            </a:extLst>
          </p:cNvPr>
          <p:cNvGrpSpPr/>
          <p:nvPr/>
        </p:nvGrpSpPr>
        <p:grpSpPr>
          <a:xfrm>
            <a:off x="8978593" y="5507164"/>
            <a:ext cx="1492873" cy="686656"/>
            <a:chOff x="7218904" y="6068391"/>
            <a:chExt cx="1492873" cy="686656"/>
          </a:xfrm>
        </p:grpSpPr>
        <p:grpSp>
          <p:nvGrpSpPr>
            <p:cNvPr id="248" name="Group 872">
              <a:extLst>
                <a:ext uri="{FF2B5EF4-FFF2-40B4-BE49-F238E27FC236}">
                  <a16:creationId xmlns:a16="http://schemas.microsoft.com/office/drawing/2014/main" id="{B353753F-C796-BA44-9FD0-7FF4770C81EF}"/>
                </a:ext>
              </a:extLst>
            </p:cNvPr>
            <p:cNvGrpSpPr>
              <a:grpSpLocks noChangeAspect="1"/>
            </p:cNvGrpSpPr>
            <p:nvPr/>
          </p:nvGrpSpPr>
          <p:grpSpPr bwMode="auto">
            <a:xfrm>
              <a:off x="8054800" y="6338804"/>
              <a:ext cx="651502" cy="416243"/>
              <a:chOff x="331" y="406"/>
              <a:chExt cx="288" cy="144"/>
            </a:xfrm>
          </p:grpSpPr>
          <p:sp>
            <p:nvSpPr>
              <p:cNvPr id="264" name="Rectangle 873">
                <a:extLst>
                  <a:ext uri="{FF2B5EF4-FFF2-40B4-BE49-F238E27FC236}">
                    <a16:creationId xmlns:a16="http://schemas.microsoft.com/office/drawing/2014/main" id="{B9174DA2-4B5B-5E4E-9F1E-DF71911B2667}"/>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ea typeface="Calibri"/>
                    <a:cs typeface="Calibri"/>
                  </a:rPr>
                  <a:t>c</a:t>
                </a:r>
              </a:p>
            </p:txBody>
          </p:sp>
          <p:sp>
            <p:nvSpPr>
              <p:cNvPr id="265" name="Freeform 874">
                <a:extLst>
                  <a:ext uri="{FF2B5EF4-FFF2-40B4-BE49-F238E27FC236}">
                    <a16:creationId xmlns:a16="http://schemas.microsoft.com/office/drawing/2014/main" id="{8602F535-82BE-BF49-922B-25CF30E13319}"/>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66" name="Freeform 875">
                <a:extLst>
                  <a:ext uri="{FF2B5EF4-FFF2-40B4-BE49-F238E27FC236}">
                    <a16:creationId xmlns:a16="http://schemas.microsoft.com/office/drawing/2014/main" id="{D315BC13-5E94-FF4E-8FA6-1A5617CD1C6E}"/>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67" name="Rectangle 876">
                <a:extLst>
                  <a:ext uri="{FF2B5EF4-FFF2-40B4-BE49-F238E27FC236}">
                    <a16:creationId xmlns:a16="http://schemas.microsoft.com/office/drawing/2014/main" id="{FCAACEE3-8C14-394B-ADDE-3FB4C1D3956F}"/>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ea typeface="Calibri"/>
                  <a:cs typeface="Calibri"/>
                </a:endParaRPr>
              </a:p>
            </p:txBody>
          </p:sp>
        </p:grpSp>
        <p:grpSp>
          <p:nvGrpSpPr>
            <p:cNvPr id="249" name="Group 872">
              <a:extLst>
                <a:ext uri="{FF2B5EF4-FFF2-40B4-BE49-F238E27FC236}">
                  <a16:creationId xmlns:a16="http://schemas.microsoft.com/office/drawing/2014/main" id="{5EF01D36-5CC7-9A44-8E7C-3417B44A8D65}"/>
                </a:ext>
              </a:extLst>
            </p:cNvPr>
            <p:cNvGrpSpPr>
              <a:grpSpLocks noChangeAspect="1"/>
            </p:cNvGrpSpPr>
            <p:nvPr/>
          </p:nvGrpSpPr>
          <p:grpSpPr bwMode="auto">
            <a:xfrm>
              <a:off x="7218904" y="6335124"/>
              <a:ext cx="651502" cy="416243"/>
              <a:chOff x="331" y="406"/>
              <a:chExt cx="288" cy="144"/>
            </a:xfrm>
          </p:grpSpPr>
          <p:sp>
            <p:nvSpPr>
              <p:cNvPr id="260" name="Rectangle 873">
                <a:extLst>
                  <a:ext uri="{FF2B5EF4-FFF2-40B4-BE49-F238E27FC236}">
                    <a16:creationId xmlns:a16="http://schemas.microsoft.com/office/drawing/2014/main" id="{97FB60E2-3B21-7545-8C4D-E824512528C9}"/>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ea typeface="Calibri"/>
                    <a:cs typeface="Calibri"/>
                  </a:rPr>
                  <a:t>d</a:t>
                </a:r>
              </a:p>
            </p:txBody>
          </p:sp>
          <p:sp>
            <p:nvSpPr>
              <p:cNvPr id="261" name="Freeform 874">
                <a:extLst>
                  <a:ext uri="{FF2B5EF4-FFF2-40B4-BE49-F238E27FC236}">
                    <a16:creationId xmlns:a16="http://schemas.microsoft.com/office/drawing/2014/main" id="{91FB77B8-89D0-7B4A-BA5C-C3B38E8B31BC}"/>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62" name="Freeform 875">
                <a:extLst>
                  <a:ext uri="{FF2B5EF4-FFF2-40B4-BE49-F238E27FC236}">
                    <a16:creationId xmlns:a16="http://schemas.microsoft.com/office/drawing/2014/main" id="{52947472-3307-8548-8A07-748087117D3F}"/>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63" name="Rectangle 876">
                <a:extLst>
                  <a:ext uri="{FF2B5EF4-FFF2-40B4-BE49-F238E27FC236}">
                    <a16:creationId xmlns:a16="http://schemas.microsoft.com/office/drawing/2014/main" id="{2F182441-5DD5-1040-854B-89B84D982FC2}"/>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ea typeface="Calibri"/>
                  <a:cs typeface="Calibri"/>
                </a:endParaRPr>
              </a:p>
            </p:txBody>
          </p:sp>
        </p:grpSp>
        <p:grpSp>
          <p:nvGrpSpPr>
            <p:cNvPr id="250" name="Group 872">
              <a:extLst>
                <a:ext uri="{FF2B5EF4-FFF2-40B4-BE49-F238E27FC236}">
                  <a16:creationId xmlns:a16="http://schemas.microsoft.com/office/drawing/2014/main" id="{BF4D1D95-C7C5-3C42-8828-174048D47F1F}"/>
                </a:ext>
              </a:extLst>
            </p:cNvPr>
            <p:cNvGrpSpPr>
              <a:grpSpLocks noChangeAspect="1"/>
            </p:cNvGrpSpPr>
            <p:nvPr/>
          </p:nvGrpSpPr>
          <p:grpSpPr bwMode="auto">
            <a:xfrm>
              <a:off x="8060275" y="6069116"/>
              <a:ext cx="651502" cy="416243"/>
              <a:chOff x="331" y="406"/>
              <a:chExt cx="288" cy="144"/>
            </a:xfrm>
          </p:grpSpPr>
          <p:sp>
            <p:nvSpPr>
              <p:cNvPr id="256" name="Rectangle 873">
                <a:extLst>
                  <a:ext uri="{FF2B5EF4-FFF2-40B4-BE49-F238E27FC236}">
                    <a16:creationId xmlns:a16="http://schemas.microsoft.com/office/drawing/2014/main" id="{02EC005A-E571-B640-B0FC-24F2356BBA56}"/>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ea typeface="Calibri"/>
                    <a:cs typeface="Calibri"/>
                  </a:rPr>
                  <a:t>b</a:t>
                </a:r>
              </a:p>
            </p:txBody>
          </p:sp>
          <p:sp>
            <p:nvSpPr>
              <p:cNvPr id="257" name="Freeform 874">
                <a:extLst>
                  <a:ext uri="{FF2B5EF4-FFF2-40B4-BE49-F238E27FC236}">
                    <a16:creationId xmlns:a16="http://schemas.microsoft.com/office/drawing/2014/main" id="{9F85F989-38F4-A64A-97F0-340F6A57A6F1}"/>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58" name="Freeform 875">
                <a:extLst>
                  <a:ext uri="{FF2B5EF4-FFF2-40B4-BE49-F238E27FC236}">
                    <a16:creationId xmlns:a16="http://schemas.microsoft.com/office/drawing/2014/main" id="{A16E5A3C-C6B5-C349-8D2B-601CCF7730B4}"/>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59" name="Rectangle 876">
                <a:extLst>
                  <a:ext uri="{FF2B5EF4-FFF2-40B4-BE49-F238E27FC236}">
                    <a16:creationId xmlns:a16="http://schemas.microsoft.com/office/drawing/2014/main" id="{6F8A393A-7BEF-A049-81B3-391EB1F819BC}"/>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ea typeface="Calibri"/>
                  <a:cs typeface="Calibri"/>
                </a:endParaRPr>
              </a:p>
            </p:txBody>
          </p:sp>
        </p:grpSp>
        <p:grpSp>
          <p:nvGrpSpPr>
            <p:cNvPr id="251" name="Group 872">
              <a:extLst>
                <a:ext uri="{FF2B5EF4-FFF2-40B4-BE49-F238E27FC236}">
                  <a16:creationId xmlns:a16="http://schemas.microsoft.com/office/drawing/2014/main" id="{D42EB0AF-8172-9F4B-90F8-7C0CC215A011}"/>
                </a:ext>
              </a:extLst>
            </p:cNvPr>
            <p:cNvGrpSpPr>
              <a:grpSpLocks noChangeAspect="1"/>
            </p:cNvGrpSpPr>
            <p:nvPr/>
          </p:nvGrpSpPr>
          <p:grpSpPr bwMode="auto">
            <a:xfrm>
              <a:off x="7221943" y="6068391"/>
              <a:ext cx="651502" cy="416243"/>
              <a:chOff x="331" y="406"/>
              <a:chExt cx="288" cy="144"/>
            </a:xfrm>
          </p:grpSpPr>
          <p:sp>
            <p:nvSpPr>
              <p:cNvPr id="252" name="Rectangle 873">
                <a:extLst>
                  <a:ext uri="{FF2B5EF4-FFF2-40B4-BE49-F238E27FC236}">
                    <a16:creationId xmlns:a16="http://schemas.microsoft.com/office/drawing/2014/main" id="{8786CC16-D297-294F-990C-3091025D45E2}"/>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ea typeface="Calibri"/>
                    <a:cs typeface="Calibri"/>
                  </a:rPr>
                  <a:t>a</a:t>
                </a:r>
              </a:p>
            </p:txBody>
          </p:sp>
          <p:sp>
            <p:nvSpPr>
              <p:cNvPr id="253" name="Freeform 874">
                <a:extLst>
                  <a:ext uri="{FF2B5EF4-FFF2-40B4-BE49-F238E27FC236}">
                    <a16:creationId xmlns:a16="http://schemas.microsoft.com/office/drawing/2014/main" id="{87201308-BCA5-EE41-B2DA-E039A00D4576}"/>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54" name="Freeform 875">
                <a:extLst>
                  <a:ext uri="{FF2B5EF4-FFF2-40B4-BE49-F238E27FC236}">
                    <a16:creationId xmlns:a16="http://schemas.microsoft.com/office/drawing/2014/main" id="{43140A1C-CB52-3C47-A171-9B6C24078361}"/>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55" name="Rectangle 876">
                <a:extLst>
                  <a:ext uri="{FF2B5EF4-FFF2-40B4-BE49-F238E27FC236}">
                    <a16:creationId xmlns:a16="http://schemas.microsoft.com/office/drawing/2014/main" id="{05D687A9-39DF-734D-9863-932D9A986D8B}"/>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ea typeface="Calibri"/>
                  <a:cs typeface="Calibri"/>
                </a:endParaRPr>
              </a:p>
            </p:txBody>
          </p:sp>
        </p:grpSp>
      </p:grpSp>
      <p:sp>
        <p:nvSpPr>
          <p:cNvPr id="3" name="Content Placeholder 10">
            <a:extLst>
              <a:ext uri="{FF2B5EF4-FFF2-40B4-BE49-F238E27FC236}">
                <a16:creationId xmlns:a16="http://schemas.microsoft.com/office/drawing/2014/main" id="{39D63B8B-210B-5588-CB02-469C26E6C6D2}"/>
              </a:ext>
            </a:extLst>
          </p:cNvPr>
          <p:cNvSpPr txBox="1">
            <a:spLocks/>
          </p:cNvSpPr>
          <p:nvPr/>
        </p:nvSpPr>
        <p:spPr bwMode="auto">
          <a:xfrm>
            <a:off x="277822" y="5013432"/>
            <a:ext cx="3492906" cy="1520929"/>
          </a:xfrm>
          <a:prstGeom prst="rect">
            <a:avLst/>
          </a:prstGeom>
          <a:noFill/>
          <a:ln w="12700">
            <a:noFill/>
            <a:miter lim="800000"/>
            <a:headEnd/>
            <a:tailEnd/>
          </a:ln>
          <a:extLst>
            <a:ext uri="{FAA26D3D-D897-4be2-8F04-BA451C77F1D7}">
              <ma14:placeholderFlag xmlns:ma14="http://schemas.microsoft.com/office/mac/drawingml/2011/main" xmlns="" val="1"/>
            </a:ext>
          </a:extLst>
        </p:spPr>
        <p:txBody>
          <a:bodyPr vert="horz" wrap="square" lIns="0" tIns="44450" rIns="0" bIns="44450" numCol="1" anchor="t" anchorCtr="0" compatLnSpc="1">
            <a:prstTxWarp prst="textNoShape">
              <a:avLst/>
            </a:prstTxWarp>
            <a:spAutoFit/>
          </a:bodyPr>
          <a:lstStyle>
            <a:lvl1pPr marL="282575" indent="-282575" algn="l" rtl="0" eaLnBrk="0" fontAlgn="base" hangingPunct="0">
              <a:spcBef>
                <a:spcPct val="20000"/>
              </a:spcBef>
              <a:spcAft>
                <a:spcPct val="0"/>
              </a:spcAft>
              <a:buClr>
                <a:srgbClr val="0033CC"/>
              </a:buClr>
              <a:buSzPct val="70000"/>
              <a:buFont typeface="Zapf Dingbats" charset="0"/>
              <a:buChar char=""/>
              <a:defRPr sz="2000">
                <a:solidFill>
                  <a:schemeClr val="tx1"/>
                </a:solidFill>
                <a:latin typeface="+mn-lt"/>
                <a:ea typeface="Calibri"/>
                <a:cs typeface="Calibri"/>
              </a:defRPr>
            </a:lvl1pPr>
            <a:lvl2pPr marL="687388" indent="-285750" algn="l" rtl="0" eaLnBrk="0" fontAlgn="base" hangingPunct="0">
              <a:spcBef>
                <a:spcPct val="20000"/>
              </a:spcBef>
              <a:spcAft>
                <a:spcPct val="0"/>
              </a:spcAft>
              <a:buClr>
                <a:srgbClr val="0033CC"/>
              </a:buClr>
              <a:buSzPct val="70000"/>
              <a:buFont typeface="Zapf Dingbats" charset="0"/>
              <a:buChar char=""/>
              <a:defRPr sz="2000">
                <a:solidFill>
                  <a:schemeClr val="tx1"/>
                </a:solidFill>
                <a:latin typeface="+mn-lt"/>
                <a:ea typeface="Calibri"/>
              </a:defRPr>
            </a:lvl2pPr>
            <a:lvl3pPr marL="1081088" indent="-280988" algn="l" rtl="0" eaLnBrk="0" fontAlgn="base" hangingPunct="0">
              <a:spcBef>
                <a:spcPct val="20000"/>
              </a:spcBef>
              <a:spcAft>
                <a:spcPct val="0"/>
              </a:spcAft>
              <a:buClr>
                <a:srgbClr val="0033CC"/>
              </a:buClr>
              <a:buFont typeface="Lucida Grande"/>
              <a:buChar char="‣"/>
              <a:defRPr sz="2000">
                <a:solidFill>
                  <a:schemeClr val="tx1"/>
                </a:solidFill>
                <a:latin typeface="+mn-lt"/>
                <a:ea typeface="Calibri"/>
              </a:defRPr>
            </a:lvl3pPr>
            <a:lvl4pPr marL="1487488" indent="-282575" algn="l" rtl="0" eaLnBrk="0" fontAlgn="base" hangingPunct="0">
              <a:spcBef>
                <a:spcPct val="20000"/>
              </a:spcBef>
              <a:spcAft>
                <a:spcPct val="0"/>
              </a:spcAft>
              <a:buClr>
                <a:srgbClr val="0033CC"/>
              </a:buClr>
              <a:buFont typeface="Times" charset="0"/>
              <a:buChar char="•"/>
              <a:defRPr sz="2000">
                <a:solidFill>
                  <a:schemeClr val="tx1"/>
                </a:solidFill>
                <a:latin typeface="+mn-lt"/>
                <a:ea typeface="Calibri"/>
              </a:defRPr>
            </a:lvl4pPr>
            <a:lvl5pPr marL="1878013" indent="-288925" algn="l" rtl="0" eaLnBrk="0" fontAlgn="base" hangingPunct="0">
              <a:spcBef>
                <a:spcPct val="20000"/>
              </a:spcBef>
              <a:spcAft>
                <a:spcPct val="0"/>
              </a:spcAft>
              <a:buClr>
                <a:srgbClr val="0033CC"/>
              </a:buClr>
              <a:buSzPct val="135000"/>
              <a:buChar char="-"/>
              <a:defRPr sz="2000">
                <a:solidFill>
                  <a:schemeClr val="tx1"/>
                </a:solidFill>
                <a:latin typeface="+mn-lt"/>
                <a:ea typeface="Calibri"/>
              </a:defRPr>
            </a:lvl5pPr>
            <a:lvl6pPr marL="25146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6pPr>
            <a:lvl7pPr marL="29718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7pPr>
            <a:lvl8pPr marL="34290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8pPr>
            <a:lvl9pPr marL="38862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9pPr>
          </a:lstStyle>
          <a:p>
            <a:pPr marL="0" indent="-3175">
              <a:buNone/>
              <a:tabLst>
                <a:tab pos="566738" algn="l"/>
              </a:tabLst>
            </a:pPr>
            <a:r>
              <a:rPr lang="en-US" sz="1700" dirty="0">
                <a:ea typeface="Times New Roman"/>
              </a:rPr>
              <a:t>move</a:t>
            </a:r>
            <a:r>
              <a:rPr lang="en-US" sz="1700" dirty="0">
                <a:ea typeface="Times New Roman"/>
                <a:cs typeface="Times New Roman"/>
              </a:rPr>
              <a:t>(</a:t>
            </a:r>
            <a:r>
              <a:rPr lang="en-US" sz="1700" i="1" dirty="0">
                <a:ea typeface="Times New Roman"/>
                <a:cs typeface="Times New Roman"/>
              </a:rPr>
              <a:t>c, y, z</a:t>
            </a:r>
            <a:r>
              <a:rPr lang="en-US" sz="1700" dirty="0">
                <a:ea typeface="Times New Roman"/>
                <a:cs typeface="Times New Roman"/>
              </a:rPr>
              <a:t>)</a:t>
            </a:r>
            <a:br>
              <a:rPr lang="en-US" sz="1700" dirty="0">
                <a:ea typeface="Times New Roman"/>
                <a:cs typeface="Times New Roman"/>
              </a:rPr>
            </a:br>
            <a:r>
              <a:rPr lang="en-US" sz="1700" dirty="0">
                <a:ea typeface="Times New Roman"/>
                <a:cs typeface="Times New Roman"/>
              </a:rPr>
              <a:t>    pre: </a:t>
            </a:r>
            <a:r>
              <a:rPr lang="en-US" sz="1700" dirty="0">
                <a:ea typeface="Times New Roman"/>
              </a:rPr>
              <a:t>pos</a:t>
            </a:r>
            <a:r>
              <a:rPr lang="en-US" sz="1700" dirty="0">
                <a:ea typeface="Times New Roman"/>
                <a:cs typeface="Times New Roman"/>
              </a:rPr>
              <a:t>(</a:t>
            </a:r>
            <a:r>
              <a:rPr lang="en-US" sz="1700" i="1" dirty="0">
                <a:ea typeface="Times New Roman"/>
                <a:cs typeface="Times New Roman"/>
              </a:rPr>
              <a:t>c</a:t>
            </a:r>
            <a:r>
              <a:rPr lang="en-US" sz="1700" dirty="0">
                <a:ea typeface="Times New Roman"/>
                <a:cs typeface="Times New Roman"/>
              </a:rPr>
              <a:t>)=</a:t>
            </a:r>
            <a:r>
              <a:rPr lang="en-US" sz="1700" i="1" dirty="0">
                <a:ea typeface="Times New Roman"/>
                <a:cs typeface="Times New Roman"/>
              </a:rPr>
              <a:t>y</a:t>
            </a:r>
            <a:r>
              <a:rPr lang="en-US" sz="1700" dirty="0">
                <a:ea typeface="Times New Roman"/>
                <a:cs typeface="Times New Roman"/>
              </a:rPr>
              <a:t>,</a:t>
            </a:r>
            <a:r>
              <a:rPr lang="en-US" sz="1700" baseline="-25000" dirty="0">
                <a:ea typeface="Times New Roman"/>
                <a:cs typeface="Times New Roman"/>
              </a:rPr>
              <a:t> </a:t>
            </a:r>
            <a:r>
              <a:rPr lang="en-US" sz="1700" dirty="0">
                <a:ea typeface="Times New Roman"/>
              </a:rPr>
              <a:t>clear</a:t>
            </a:r>
            <a:r>
              <a:rPr lang="en-US" sz="1700" dirty="0">
                <a:ea typeface="Times New Roman"/>
                <a:cs typeface="Times New Roman"/>
              </a:rPr>
              <a:t>(</a:t>
            </a:r>
            <a:r>
              <a:rPr lang="en-US" sz="1700" i="1" dirty="0">
                <a:ea typeface="Times New Roman"/>
                <a:cs typeface="Times New Roman"/>
              </a:rPr>
              <a:t>c</a:t>
            </a:r>
            <a:r>
              <a:rPr lang="en-US" sz="1700" dirty="0">
                <a:ea typeface="Times New Roman"/>
                <a:cs typeface="Times New Roman"/>
              </a:rPr>
              <a:t>)=</a:t>
            </a:r>
            <a:r>
              <a:rPr lang="en-US" sz="1700" dirty="0">
                <a:ea typeface="Times New Roman"/>
              </a:rPr>
              <a:t>T</a:t>
            </a:r>
            <a:r>
              <a:rPr lang="en-US" sz="1700" dirty="0">
                <a:ea typeface="Times New Roman"/>
                <a:cs typeface="Times New Roman"/>
              </a:rPr>
              <a:t>,</a:t>
            </a:r>
            <a:r>
              <a:rPr lang="en-US" sz="1700" baseline="-25000" dirty="0">
                <a:ea typeface="Times New Roman"/>
                <a:cs typeface="Times New Roman"/>
              </a:rPr>
              <a:t> </a:t>
            </a:r>
            <a:r>
              <a:rPr lang="en-US" sz="1700" dirty="0">
                <a:ea typeface="Times New Roman"/>
              </a:rPr>
              <a:t>clear</a:t>
            </a:r>
            <a:r>
              <a:rPr lang="en-US" sz="1700" dirty="0">
                <a:ea typeface="Times New Roman"/>
                <a:cs typeface="Times New Roman"/>
              </a:rPr>
              <a:t>(</a:t>
            </a:r>
            <a:r>
              <a:rPr lang="en-US" sz="1700" i="1" dirty="0">
                <a:ea typeface="Times New Roman"/>
                <a:cs typeface="Times New Roman"/>
              </a:rPr>
              <a:t>z</a:t>
            </a:r>
            <a:r>
              <a:rPr lang="en-US" sz="1700" dirty="0">
                <a:ea typeface="Times New Roman"/>
                <a:cs typeface="Times New Roman"/>
              </a:rPr>
              <a:t>)=</a:t>
            </a:r>
            <a:r>
              <a:rPr lang="en-US" sz="1700" dirty="0">
                <a:ea typeface="Times New Roman"/>
              </a:rPr>
              <a:t>T</a:t>
            </a:r>
            <a:br>
              <a:rPr lang="en-US" sz="1700" dirty="0">
                <a:ea typeface="Times New Roman"/>
                <a:cs typeface="Times New Roman"/>
              </a:rPr>
            </a:br>
            <a:r>
              <a:rPr lang="en-US" sz="1700" dirty="0">
                <a:ea typeface="Times New Roman"/>
                <a:cs typeface="Times New Roman"/>
              </a:rPr>
              <a:t>    eff: </a:t>
            </a:r>
            <a:r>
              <a:rPr lang="en-US" sz="1700" dirty="0">
                <a:ea typeface="Times New Roman"/>
              </a:rPr>
              <a:t>pos</a:t>
            </a:r>
            <a:r>
              <a:rPr lang="en-US" sz="1700" dirty="0">
                <a:ea typeface="Times New Roman"/>
                <a:cs typeface="Times New Roman"/>
              </a:rPr>
              <a:t>(</a:t>
            </a:r>
            <a:r>
              <a:rPr lang="en-US" sz="1700" i="1" dirty="0">
                <a:ea typeface="Times New Roman"/>
                <a:cs typeface="Times New Roman"/>
              </a:rPr>
              <a:t>c</a:t>
            </a:r>
            <a:r>
              <a:rPr lang="en-US" sz="1700" dirty="0">
                <a:ea typeface="Times New Roman"/>
                <a:cs typeface="Times New Roman"/>
              </a:rPr>
              <a:t>)</a:t>
            </a:r>
            <a:r>
              <a:rPr lang="en-US" sz="1700" dirty="0"/>
              <a:t>←</a:t>
            </a:r>
            <a:r>
              <a:rPr lang="en-US" sz="1700" i="1" dirty="0">
                <a:ea typeface="Times New Roman"/>
                <a:cs typeface="Times New Roman"/>
              </a:rPr>
              <a:t>z</a:t>
            </a:r>
            <a:r>
              <a:rPr lang="en-US" sz="1700" dirty="0">
                <a:ea typeface="Times New Roman"/>
                <a:cs typeface="Times New Roman"/>
              </a:rPr>
              <a:t>,</a:t>
            </a:r>
            <a:r>
              <a:rPr lang="en-US" sz="1700" baseline="-25000" dirty="0">
                <a:ea typeface="Times New Roman"/>
                <a:cs typeface="Times New Roman"/>
              </a:rPr>
              <a:t> </a:t>
            </a:r>
            <a:r>
              <a:rPr lang="en-US" sz="1700" dirty="0">
                <a:ea typeface="Times New Roman"/>
              </a:rPr>
              <a:t>clear</a:t>
            </a:r>
            <a:r>
              <a:rPr lang="en-US" sz="1700" dirty="0">
                <a:ea typeface="Times New Roman"/>
                <a:cs typeface="Times New Roman"/>
              </a:rPr>
              <a:t>(</a:t>
            </a:r>
            <a:r>
              <a:rPr lang="en-US" sz="1700" i="1" dirty="0">
                <a:ea typeface="Times New Roman"/>
                <a:cs typeface="Times New Roman"/>
              </a:rPr>
              <a:t>y</a:t>
            </a:r>
            <a:r>
              <a:rPr lang="en-US" sz="1700" dirty="0">
                <a:ea typeface="Times New Roman"/>
                <a:cs typeface="Times New Roman"/>
              </a:rPr>
              <a:t>)</a:t>
            </a:r>
            <a:r>
              <a:rPr lang="en-US" sz="1700" dirty="0"/>
              <a:t>←</a:t>
            </a:r>
            <a:r>
              <a:rPr lang="en-US" sz="1700" dirty="0">
                <a:ea typeface="Times New Roman"/>
              </a:rPr>
              <a:t>T</a:t>
            </a:r>
            <a:r>
              <a:rPr lang="en-US" sz="1700" dirty="0">
                <a:ea typeface="Times New Roman"/>
                <a:cs typeface="Times New Roman"/>
              </a:rPr>
              <a:t>,</a:t>
            </a:r>
            <a:r>
              <a:rPr lang="en-US" sz="1700" baseline="-25000" dirty="0">
                <a:ea typeface="Times New Roman"/>
                <a:cs typeface="Times New Roman"/>
              </a:rPr>
              <a:t> </a:t>
            </a:r>
            <a:r>
              <a:rPr lang="en-US" sz="1700" dirty="0">
                <a:ea typeface="Times New Roman"/>
              </a:rPr>
              <a:t>clear</a:t>
            </a:r>
            <a:r>
              <a:rPr lang="en-US" sz="1700" dirty="0">
                <a:ea typeface="Times New Roman"/>
                <a:cs typeface="Times New Roman"/>
              </a:rPr>
              <a:t>(</a:t>
            </a:r>
            <a:r>
              <a:rPr lang="en-US" sz="1700" i="1" dirty="0">
                <a:ea typeface="Times New Roman"/>
                <a:cs typeface="Times New Roman"/>
              </a:rPr>
              <a:t>z</a:t>
            </a:r>
            <a:r>
              <a:rPr lang="en-US" sz="1700" dirty="0">
                <a:ea typeface="Times New Roman"/>
                <a:cs typeface="Times New Roman"/>
              </a:rPr>
              <a:t>)</a:t>
            </a:r>
            <a:r>
              <a:rPr lang="en-US" sz="1700" dirty="0"/>
              <a:t>←</a:t>
            </a:r>
            <a:r>
              <a:rPr lang="en-US" sz="1700" dirty="0">
                <a:ea typeface="Times New Roman"/>
              </a:rPr>
              <a:t>F</a:t>
            </a:r>
          </a:p>
          <a:p>
            <a:pPr marL="0" indent="-3175">
              <a:buNone/>
              <a:tabLst>
                <a:tab pos="566738" algn="l"/>
              </a:tabLst>
            </a:pPr>
            <a:r>
              <a:rPr lang="en-US" sz="1700" dirty="0">
                <a:ea typeface="Times New Roman"/>
                <a:cs typeface="Times New Roman"/>
              </a:rPr>
              <a:t>ran(</a:t>
            </a:r>
            <a:r>
              <a:rPr lang="en-US" sz="1700" i="1" dirty="0">
                <a:ea typeface="Times New Roman"/>
                <a:cs typeface="Times New Roman"/>
              </a:rPr>
              <a:t>c</a:t>
            </a:r>
            <a:r>
              <a:rPr lang="en-US" sz="1700" dirty="0">
                <a:ea typeface="Times New Roman"/>
                <a:cs typeface="Times New Roman"/>
              </a:rPr>
              <a:t>) = </a:t>
            </a:r>
            <a:r>
              <a:rPr lang="en-US" sz="1700" i="1" dirty="0">
                <a:ea typeface="Times New Roman"/>
                <a:cs typeface="Times New Roman"/>
              </a:rPr>
              <a:t>Containers</a:t>
            </a:r>
          </a:p>
          <a:p>
            <a:pPr marL="0" indent="-3175">
              <a:buNone/>
              <a:tabLst>
                <a:tab pos="566738" algn="l"/>
              </a:tabLst>
            </a:pPr>
            <a:r>
              <a:rPr lang="en-US" sz="1700" dirty="0">
                <a:ea typeface="Times New Roman"/>
                <a:cs typeface="Times New Roman"/>
              </a:rPr>
              <a:t>ran(</a:t>
            </a:r>
            <a:r>
              <a:rPr lang="en-US" sz="1700" i="1" dirty="0">
                <a:ea typeface="Times New Roman"/>
                <a:cs typeface="Times New Roman"/>
              </a:rPr>
              <a:t>y</a:t>
            </a:r>
            <a:r>
              <a:rPr lang="en-US" sz="1700" dirty="0">
                <a:ea typeface="Times New Roman"/>
                <a:cs typeface="Times New Roman"/>
              </a:rPr>
              <a:t>) = ran(</a:t>
            </a:r>
            <a:r>
              <a:rPr lang="en-US" sz="1700" i="1" dirty="0">
                <a:ea typeface="Times New Roman"/>
                <a:cs typeface="Times New Roman"/>
              </a:rPr>
              <a:t>z</a:t>
            </a:r>
            <a:r>
              <a:rPr lang="en-US" sz="1700" dirty="0">
                <a:ea typeface="Times New Roman"/>
                <a:cs typeface="Times New Roman"/>
              </a:rPr>
              <a:t>) = </a:t>
            </a:r>
            <a:r>
              <a:rPr lang="en-US" sz="1700" i="1" dirty="0">
                <a:ea typeface="Times New Roman"/>
                <a:cs typeface="Times New Roman"/>
              </a:rPr>
              <a:t>Container </a:t>
            </a:r>
            <a:r>
              <a:rPr lang="en-US" sz="1800" dirty="0">
                <a:ea typeface="Times New Roman"/>
                <a:cs typeface="Times New Roman"/>
              </a:rPr>
              <a:t>∪</a:t>
            </a:r>
            <a:r>
              <a:rPr lang="en-US" sz="1700" i="1" dirty="0">
                <a:ea typeface="Times New Roman"/>
                <a:cs typeface="Times New Roman"/>
              </a:rPr>
              <a:t> pallets</a:t>
            </a:r>
            <a:endParaRPr lang="en-US" sz="1700" dirty="0">
              <a:ea typeface="Times New Roman"/>
              <a:cs typeface="Times New Roman"/>
            </a:endParaRPr>
          </a:p>
        </p:txBody>
      </p:sp>
    </p:spTree>
    <p:extLst>
      <p:ext uri="{BB962C8B-B14F-4D97-AF65-F5344CB8AC3E}">
        <p14:creationId xmlns:p14="http://schemas.microsoft.com/office/powerpoint/2010/main" val="2985396181"/>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Rectangle 83"/>
          <p:cNvSpPr>
            <a:spLocks noChangeArrowheads="1"/>
          </p:cNvSpPr>
          <p:nvPr/>
        </p:nvSpPr>
        <p:spPr bwMode="auto">
          <a:xfrm>
            <a:off x="3288226" y="3200496"/>
            <a:ext cx="1415885" cy="369332"/>
          </a:xfrm>
          <a:prstGeom prst="rect">
            <a:avLst/>
          </a:prstGeom>
          <a:solidFill>
            <a:schemeClr val="accent1"/>
          </a:solidFill>
          <a:ln w="12700">
            <a:solidFill>
              <a:schemeClr val="tx1"/>
            </a:solidFill>
            <a:miter lim="800000"/>
            <a:headEnd/>
            <a:tailEnd/>
          </a:ln>
        </p:spPr>
        <p:txBody>
          <a:bodyPr wrap="none" lIns="91440" tIns="45720" rIns="91440" bIns="45720" anchor="ctr">
            <a:noAutofit/>
          </a:bodyPr>
          <a:lstStyle/>
          <a:p>
            <a:pPr algn="ctr"/>
            <a:r>
              <a:rPr lang="en-US" dirty="0">
                <a:solidFill>
                  <a:schemeClr val="bg1"/>
                </a:solidFill>
                <a:ea typeface="Calibri"/>
                <a:cs typeface="Calibri"/>
              </a:rPr>
              <a:t>move(</a:t>
            </a:r>
            <a:r>
              <a:rPr lang="en-US" i="1" dirty="0">
                <a:solidFill>
                  <a:schemeClr val="bg1"/>
                </a:solidFill>
                <a:ea typeface="Calibri"/>
                <a:cs typeface="Times New Roman" charset="0"/>
              </a:rPr>
              <a:t>x</a:t>
            </a:r>
            <a:r>
              <a:rPr lang="en-US" baseline="-25000" dirty="0">
                <a:solidFill>
                  <a:schemeClr val="bg1"/>
                </a:solidFill>
                <a:ea typeface="Calibri"/>
                <a:cs typeface="Times New Roman" charset="0"/>
              </a:rPr>
              <a:t>3</a:t>
            </a:r>
            <a:r>
              <a:rPr lang="en-US" dirty="0">
                <a:solidFill>
                  <a:schemeClr val="bg1"/>
                </a:solidFill>
                <a:ea typeface="Calibri"/>
                <a:cs typeface="Calibri"/>
              </a:rPr>
              <a:t>,a,</a:t>
            </a:r>
            <a:r>
              <a:rPr lang="en-US" i="1" dirty="0">
                <a:solidFill>
                  <a:schemeClr val="bg1"/>
                </a:solidFill>
                <a:ea typeface="Calibri"/>
                <a:cs typeface="Times New Roman" charset="0"/>
              </a:rPr>
              <a:t>z</a:t>
            </a:r>
            <a:r>
              <a:rPr lang="en-US" baseline="-25000" dirty="0">
                <a:solidFill>
                  <a:schemeClr val="bg1"/>
                </a:solidFill>
                <a:ea typeface="Calibri"/>
                <a:cs typeface="Times New Roman" charset="0"/>
              </a:rPr>
              <a:t>3</a:t>
            </a:r>
            <a:r>
              <a:rPr lang="en-US" dirty="0">
                <a:solidFill>
                  <a:schemeClr val="bg1"/>
                </a:solidFill>
                <a:ea typeface="Calibri"/>
                <a:cs typeface="Calibri"/>
              </a:rPr>
              <a:t>)</a:t>
            </a:r>
          </a:p>
        </p:txBody>
      </p:sp>
      <p:cxnSp>
        <p:nvCxnSpPr>
          <p:cNvPr id="180" name="AutoShape 89"/>
          <p:cNvCxnSpPr>
            <a:cxnSpLocks noChangeShapeType="1"/>
          </p:cNvCxnSpPr>
          <p:nvPr/>
        </p:nvCxnSpPr>
        <p:spPr bwMode="auto">
          <a:xfrm rot="5400000">
            <a:off x="4763140" y="2103416"/>
            <a:ext cx="1152144" cy="1270204"/>
          </a:xfrm>
          <a:prstGeom prst="curvedConnector2">
            <a:avLst/>
          </a:prstGeom>
          <a:noFill/>
          <a:ln w="19050">
            <a:solidFill>
              <a:schemeClr val="tx1"/>
            </a:solidFill>
            <a:prstDash val="solid"/>
            <a:round/>
            <a:headEnd/>
            <a:tailEnd type="triangle" w="med" len="med"/>
          </a:ln>
          <a:extLst>
            <a:ext uri="{909E8E84-426E-40dd-AFC4-6F175D3DCCD1}">
              <a14:hiddenFill xmlns="" xmlns:a14="http://schemas.microsoft.com/office/drawing/2010/main">
                <a:noFill/>
              </a14:hiddenFill>
            </a:ext>
          </a:extLst>
        </p:spPr>
      </p:cxnSp>
      <p:sp>
        <p:nvSpPr>
          <p:cNvPr id="22537" name="Rectangle 83"/>
          <p:cNvSpPr>
            <a:spLocks noChangeArrowheads="1"/>
          </p:cNvSpPr>
          <p:nvPr/>
        </p:nvSpPr>
        <p:spPr bwMode="auto">
          <a:xfrm>
            <a:off x="3472181" y="4687433"/>
            <a:ext cx="1463712"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ea typeface="Calibri"/>
                <a:cs typeface="Calibri"/>
              </a:rPr>
              <a:t>move(a,p3,d)</a:t>
            </a:r>
          </a:p>
        </p:txBody>
      </p:sp>
      <p:sp>
        <p:nvSpPr>
          <p:cNvPr id="22531" name="Text Box 75"/>
          <p:cNvSpPr txBox="1">
            <a:spLocks noChangeArrowheads="1"/>
          </p:cNvSpPr>
          <p:nvPr/>
        </p:nvSpPr>
        <p:spPr bwMode="auto">
          <a:xfrm>
            <a:off x="1988735" y="4355147"/>
            <a:ext cx="1159292" cy="276999"/>
          </a:xfrm>
          <a:prstGeom prst="rect">
            <a:avLst/>
          </a:prstGeom>
          <a:noFill/>
          <a:ln>
            <a:noFill/>
          </a:ln>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latin typeface="+mn-lt"/>
                <a:ea typeface="Calibri"/>
                <a:cs typeface="Calibri"/>
              </a:rPr>
              <a:t>clear</a:t>
            </a:r>
            <a:r>
              <a:rPr lang="en-US" sz="1800" dirty="0">
                <a:latin typeface="+mn-lt"/>
                <a:ea typeface="Calibri"/>
                <a:cs typeface="Times New Roman"/>
              </a:rPr>
              <a:t>(</a:t>
            </a:r>
            <a:r>
              <a:rPr lang="en-US" sz="1800" dirty="0">
                <a:latin typeface="+mn-lt"/>
                <a:ea typeface="Calibri"/>
                <a:cs typeface="Calibri"/>
              </a:rPr>
              <a:t>d</a:t>
            </a:r>
            <a:r>
              <a:rPr lang="en-US" sz="1800" dirty="0">
                <a:latin typeface="+mn-lt"/>
                <a:ea typeface="Calibri"/>
                <a:cs typeface="Times New Roman"/>
              </a:rPr>
              <a:t>)=</a:t>
            </a:r>
            <a:r>
              <a:rPr lang="en-US" sz="1800" dirty="0">
                <a:latin typeface="+mn-lt"/>
                <a:ea typeface="Calibri"/>
                <a:cs typeface="Calibri"/>
              </a:rPr>
              <a:t>T</a:t>
            </a:r>
          </a:p>
        </p:txBody>
      </p:sp>
      <p:sp>
        <p:nvSpPr>
          <p:cNvPr id="22533" name="Text Box 77"/>
          <p:cNvSpPr txBox="1">
            <a:spLocks noChangeArrowheads="1"/>
          </p:cNvSpPr>
          <p:nvPr/>
        </p:nvSpPr>
        <p:spPr bwMode="auto">
          <a:xfrm>
            <a:off x="6400477" y="4355147"/>
            <a:ext cx="1161421" cy="276999"/>
          </a:xfrm>
          <a:prstGeom prst="rect">
            <a:avLst/>
          </a:prstGeom>
          <a:noFill/>
          <a:ln>
            <a:noFill/>
          </a:ln>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err="1">
                <a:latin typeface="+mn-lt"/>
                <a:ea typeface="Calibri"/>
                <a:cs typeface="Calibri"/>
              </a:rPr>
              <a:t>pos</a:t>
            </a:r>
            <a:r>
              <a:rPr lang="en-US" sz="1800" dirty="0">
                <a:latin typeface="+mn-lt"/>
                <a:ea typeface="Calibri"/>
                <a:cs typeface="Times New Roman"/>
              </a:rPr>
              <a:t>(</a:t>
            </a:r>
            <a:r>
              <a:rPr lang="en-US" sz="1800" dirty="0">
                <a:latin typeface="+mn-lt"/>
                <a:ea typeface="Calibri"/>
                <a:cs typeface="Calibri"/>
              </a:rPr>
              <a:t>b</a:t>
            </a:r>
            <a:r>
              <a:rPr lang="en-US" sz="1800" dirty="0">
                <a:latin typeface="+mn-lt"/>
                <a:ea typeface="Calibri"/>
                <a:cs typeface="Times New Roman"/>
              </a:rPr>
              <a:t>)=</a:t>
            </a:r>
            <a:r>
              <a:rPr lang="en-US" sz="1800" dirty="0">
                <a:latin typeface="+mn-lt"/>
                <a:ea typeface="Calibri"/>
                <a:cs typeface="Calibri"/>
              </a:rPr>
              <a:t>p4</a:t>
            </a:r>
          </a:p>
        </p:txBody>
      </p:sp>
      <p:sp>
        <p:nvSpPr>
          <p:cNvPr id="22536" name="Rectangle 82"/>
          <p:cNvSpPr>
            <a:spLocks noChangeArrowheads="1"/>
          </p:cNvSpPr>
          <p:nvPr/>
        </p:nvSpPr>
        <p:spPr bwMode="auto">
          <a:xfrm>
            <a:off x="5656108" y="1793114"/>
            <a:ext cx="636412"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ea typeface="Calibri"/>
                <a:cs typeface="Calibri"/>
              </a:rPr>
              <a:t>Start</a:t>
            </a:r>
          </a:p>
        </p:txBody>
      </p:sp>
      <p:sp>
        <p:nvSpPr>
          <p:cNvPr id="22538" name="Rectangle 84"/>
          <p:cNvSpPr>
            <a:spLocks noChangeArrowheads="1"/>
          </p:cNvSpPr>
          <p:nvPr/>
        </p:nvSpPr>
        <p:spPr bwMode="auto">
          <a:xfrm>
            <a:off x="5615908" y="6057384"/>
            <a:ext cx="729512"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ea typeface="Calibri"/>
                <a:cs typeface="Calibri"/>
              </a:rPr>
              <a:t>Finish</a:t>
            </a:r>
          </a:p>
        </p:txBody>
      </p:sp>
      <p:sp>
        <p:nvSpPr>
          <p:cNvPr id="22550" name="Rectangle 97"/>
          <p:cNvSpPr>
            <a:spLocks noChangeArrowheads="1"/>
          </p:cNvSpPr>
          <p:nvPr/>
        </p:nvSpPr>
        <p:spPr bwMode="auto">
          <a:xfrm>
            <a:off x="3082596" y="4355147"/>
            <a:ext cx="1148121" cy="276999"/>
          </a:xfrm>
          <a:prstGeom prst="rect">
            <a:avLst/>
          </a:prstGeom>
          <a:noFill/>
          <a:ln>
            <a:noFill/>
          </a:ln>
        </p:spPr>
        <p:txBody>
          <a:bodyPr wrap="none" lIns="91440" tIns="0" rIns="91440" bIns="0" anchor="ctr">
            <a:spAutoFit/>
          </a:bodyPr>
          <a:lstStyle/>
          <a:p>
            <a:pPr algn="ctr"/>
            <a:r>
              <a:rPr lang="en-US" dirty="0">
                <a:ea typeface="Calibri"/>
                <a:cs typeface="Calibri"/>
              </a:rPr>
              <a:t>clear</a:t>
            </a:r>
            <a:r>
              <a:rPr lang="en-US" dirty="0">
                <a:ea typeface="Calibri"/>
                <a:cs typeface="Times New Roman"/>
              </a:rPr>
              <a:t>(</a:t>
            </a:r>
            <a:r>
              <a:rPr lang="en-US" dirty="0">
                <a:ea typeface="Calibri"/>
                <a:cs typeface="Calibri"/>
              </a:rPr>
              <a:t>a</a:t>
            </a:r>
            <a:r>
              <a:rPr lang="en-US" dirty="0">
                <a:ea typeface="Calibri"/>
                <a:cs typeface="Times New Roman"/>
              </a:rPr>
              <a:t>)=</a:t>
            </a:r>
            <a:r>
              <a:rPr lang="en-US" dirty="0">
                <a:ea typeface="Calibri"/>
                <a:cs typeface="Calibri"/>
              </a:rPr>
              <a:t>T</a:t>
            </a:r>
          </a:p>
        </p:txBody>
      </p:sp>
      <p:sp>
        <p:nvSpPr>
          <p:cNvPr id="22552" name="Rectangle 99"/>
          <p:cNvSpPr>
            <a:spLocks noChangeArrowheads="1"/>
          </p:cNvSpPr>
          <p:nvPr/>
        </p:nvSpPr>
        <p:spPr bwMode="auto">
          <a:xfrm>
            <a:off x="7670979" y="4355147"/>
            <a:ext cx="1133644" cy="276999"/>
          </a:xfrm>
          <a:prstGeom prst="rect">
            <a:avLst/>
          </a:prstGeom>
          <a:noFill/>
          <a:ln>
            <a:noFill/>
          </a:ln>
        </p:spPr>
        <p:txBody>
          <a:bodyPr wrap="none" lIns="91440" tIns="0" rIns="91440" bIns="0" anchor="ctr">
            <a:spAutoFit/>
          </a:bodyPr>
          <a:lstStyle/>
          <a:p>
            <a:pPr algn="ctr"/>
            <a:r>
              <a:rPr lang="en-US" dirty="0">
                <a:ea typeface="Calibri"/>
                <a:cs typeface="Calibri"/>
              </a:rPr>
              <a:t>clear(b)=T</a:t>
            </a:r>
          </a:p>
        </p:txBody>
      </p:sp>
      <p:sp>
        <p:nvSpPr>
          <p:cNvPr id="22555" name="Text Box 92"/>
          <p:cNvSpPr txBox="1">
            <a:spLocks noChangeArrowheads="1"/>
          </p:cNvSpPr>
          <p:nvPr/>
        </p:nvSpPr>
        <p:spPr bwMode="auto">
          <a:xfrm>
            <a:off x="6986672" y="4687433"/>
            <a:ext cx="1445904"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solidFill>
                  <a:schemeClr val="bg1"/>
                </a:solidFill>
                <a:latin typeface="+mn-lt"/>
                <a:ea typeface="Calibri"/>
                <a:cs typeface="Calibri"/>
              </a:rPr>
              <a:t>move(b,p4,c)</a:t>
            </a:r>
          </a:p>
        </p:txBody>
      </p:sp>
      <p:sp>
        <p:nvSpPr>
          <p:cNvPr id="2" name="Slide Number Placeholder 1">
            <a:extLst>
              <a:ext uri="{FF2B5EF4-FFF2-40B4-BE49-F238E27FC236}">
                <a16:creationId xmlns:a16="http://schemas.microsoft.com/office/drawing/2014/main" id="{064EEDBC-8231-744E-9B9B-9892CC10DB73}"/>
              </a:ext>
            </a:extLst>
          </p:cNvPr>
          <p:cNvSpPr>
            <a:spLocks noGrp="1"/>
          </p:cNvSpPr>
          <p:nvPr>
            <p:ph type="sldNum" sz="quarter" idx="4"/>
          </p:nvPr>
        </p:nvSpPr>
        <p:spPr/>
        <p:txBody>
          <a:bodyPr/>
          <a:lstStyle/>
          <a:p>
            <a:fld id="{67C9959E-8E6B-B04C-9955-EA096F41CA7A}" type="slidenum">
              <a:rPr lang="en-GB" smtClean="0"/>
              <a:t>151</a:t>
            </a:fld>
            <a:endParaRPr lang="en-GB"/>
          </a:p>
        </p:txBody>
      </p:sp>
      <p:sp>
        <p:nvSpPr>
          <p:cNvPr id="22529" name="Rectangle 2"/>
          <p:cNvSpPr>
            <a:spLocks noGrp="1" noChangeArrowheads="1"/>
          </p:cNvSpPr>
          <p:nvPr>
            <p:ph type="title" idx="4294967295"/>
          </p:nvPr>
        </p:nvSpPr>
        <p:spPr>
          <a:xfrm>
            <a:off x="0" y="260350"/>
            <a:ext cx="7886700" cy="719138"/>
          </a:xfrm>
        </p:spPr>
        <p:txBody>
          <a:bodyPr>
            <a:normAutofit/>
          </a:bodyPr>
          <a:lstStyle/>
          <a:p>
            <a:pPr eaLnBrk="1" hangingPunct="1"/>
            <a:r>
              <a:rPr lang="en-US" dirty="0">
                <a:latin typeface="+mn-lt"/>
              </a:rPr>
              <a:t>Example</a:t>
            </a:r>
          </a:p>
        </p:txBody>
      </p:sp>
      <p:sp>
        <p:nvSpPr>
          <p:cNvPr id="224" name="Rectangle 3"/>
          <p:cNvSpPr>
            <a:spLocks noGrp="1" noChangeArrowheads="1"/>
          </p:cNvSpPr>
          <p:nvPr>
            <p:ph idx="4294967295"/>
          </p:nvPr>
        </p:nvSpPr>
        <p:spPr>
          <a:xfrm>
            <a:off x="0" y="1158875"/>
            <a:ext cx="4070350" cy="1627188"/>
          </a:xfrm>
        </p:spPr>
        <p:txBody>
          <a:bodyPr>
            <a:normAutofit/>
          </a:bodyPr>
          <a:lstStyle/>
          <a:p>
            <a:pPr eaLnBrk="1" hangingPunct="1"/>
            <a:r>
              <a:rPr lang="en-US" dirty="0"/>
              <a:t>Resolve the three threats using inequality constraints</a:t>
            </a:r>
            <a:endParaRPr lang="en-US" dirty="0">
              <a:cs typeface="Calibri"/>
            </a:endParaRPr>
          </a:p>
        </p:txBody>
      </p:sp>
      <p:sp>
        <p:nvSpPr>
          <p:cNvPr id="43" name="Rectangle 97"/>
          <p:cNvSpPr>
            <a:spLocks noChangeArrowheads="1"/>
          </p:cNvSpPr>
          <p:nvPr/>
        </p:nvSpPr>
        <p:spPr bwMode="auto">
          <a:xfrm>
            <a:off x="4360832" y="4355147"/>
            <a:ext cx="1150713" cy="276999"/>
          </a:xfrm>
          <a:prstGeom prst="rect">
            <a:avLst/>
          </a:prstGeom>
          <a:noFill/>
          <a:ln>
            <a:noFill/>
          </a:ln>
        </p:spPr>
        <p:txBody>
          <a:bodyPr wrap="none" lIns="91440" tIns="0" rIns="91440" bIns="0" anchor="ctr">
            <a:spAutoFit/>
          </a:bodyPr>
          <a:lstStyle/>
          <a:p>
            <a:pPr algn="ctr"/>
            <a:r>
              <a:rPr lang="en-US" dirty="0" err="1">
                <a:ea typeface="Calibri"/>
                <a:cs typeface="Calibri"/>
              </a:rPr>
              <a:t>pos</a:t>
            </a:r>
            <a:r>
              <a:rPr lang="en-US" dirty="0">
                <a:ea typeface="Calibri"/>
                <a:cs typeface="Times New Roman"/>
              </a:rPr>
              <a:t>(</a:t>
            </a:r>
            <a:r>
              <a:rPr lang="en-US" dirty="0">
                <a:ea typeface="Calibri"/>
                <a:cs typeface="Calibri"/>
              </a:rPr>
              <a:t>a</a:t>
            </a:r>
            <a:r>
              <a:rPr lang="en-US" dirty="0">
                <a:ea typeface="Calibri"/>
                <a:cs typeface="Times New Roman"/>
              </a:rPr>
              <a:t>)=</a:t>
            </a:r>
            <a:r>
              <a:rPr lang="en-US" dirty="0">
                <a:ea typeface="Calibri"/>
                <a:cs typeface="Calibri"/>
              </a:rPr>
              <a:t>p3</a:t>
            </a:r>
          </a:p>
        </p:txBody>
      </p:sp>
      <p:sp>
        <p:nvSpPr>
          <p:cNvPr id="52" name="Rectangle 99"/>
          <p:cNvSpPr>
            <a:spLocks noChangeArrowheads="1"/>
          </p:cNvSpPr>
          <p:nvPr/>
        </p:nvSpPr>
        <p:spPr bwMode="auto">
          <a:xfrm>
            <a:off x="8760064" y="4355147"/>
            <a:ext cx="1133644" cy="276999"/>
          </a:xfrm>
          <a:prstGeom prst="rect">
            <a:avLst/>
          </a:prstGeom>
          <a:noFill/>
          <a:ln>
            <a:noFill/>
          </a:ln>
        </p:spPr>
        <p:txBody>
          <a:bodyPr wrap="none" lIns="91440" tIns="0" rIns="91440" bIns="0" anchor="ctr">
            <a:spAutoFit/>
          </a:bodyPr>
          <a:lstStyle/>
          <a:p>
            <a:pPr algn="ctr"/>
            <a:r>
              <a:rPr lang="en-US" dirty="0">
                <a:ea typeface="Calibri"/>
                <a:cs typeface="Calibri"/>
              </a:rPr>
              <a:t>clear(c)=T</a:t>
            </a:r>
          </a:p>
        </p:txBody>
      </p:sp>
      <p:cxnSp>
        <p:nvCxnSpPr>
          <p:cNvPr id="98" name="AutoShape 89"/>
          <p:cNvCxnSpPr>
            <a:cxnSpLocks noChangeShapeType="1"/>
            <a:stCxn id="22536" idx="2"/>
            <a:endCxn id="43" idx="0"/>
          </p:cNvCxnSpPr>
          <p:nvPr/>
        </p:nvCxnSpPr>
        <p:spPr bwMode="auto">
          <a:xfrm rot="5400000">
            <a:off x="4358901" y="2739733"/>
            <a:ext cx="2192700" cy="1038126"/>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 xmlns:a14="http://schemas.microsoft.com/office/drawing/2010/main">
                <a:noFill/>
              </a14:hiddenFill>
            </a:ext>
          </a:extLst>
        </p:spPr>
      </p:cxnSp>
      <p:cxnSp>
        <p:nvCxnSpPr>
          <p:cNvPr id="101" name="AutoShape 89"/>
          <p:cNvCxnSpPr>
            <a:cxnSpLocks noChangeShapeType="1"/>
            <a:stCxn id="22536" idx="2"/>
            <a:endCxn id="22533" idx="0"/>
          </p:cNvCxnSpPr>
          <p:nvPr/>
        </p:nvCxnSpPr>
        <p:spPr bwMode="auto">
          <a:xfrm rot="16200000" flipH="1">
            <a:off x="5381400" y="2755360"/>
            <a:ext cx="2192700" cy="1006873"/>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 xmlns:a14="http://schemas.microsoft.com/office/drawing/2010/main">
                <a:noFill/>
              </a14:hiddenFill>
            </a:ext>
          </a:extLst>
        </p:spPr>
      </p:cxnSp>
      <p:sp>
        <p:nvSpPr>
          <p:cNvPr id="93" name="Text Box 92"/>
          <p:cNvSpPr txBox="1">
            <a:spLocks noChangeArrowheads="1"/>
          </p:cNvSpPr>
          <p:nvPr/>
        </p:nvSpPr>
        <p:spPr bwMode="auto">
          <a:xfrm>
            <a:off x="7208809" y="3191488"/>
            <a:ext cx="1432529"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solidFill>
                  <a:schemeClr val="bg1"/>
                </a:solidFill>
                <a:latin typeface="+mn-lt"/>
                <a:ea typeface="Calibri"/>
                <a:cs typeface="Calibri"/>
              </a:rPr>
              <a:t>move(</a:t>
            </a:r>
            <a:r>
              <a:rPr lang="en-US" sz="1800" i="1" dirty="0">
                <a:solidFill>
                  <a:schemeClr val="bg1"/>
                </a:solidFill>
                <a:latin typeface="+mn-lt"/>
                <a:ea typeface="Calibri"/>
                <a:cs typeface="Times New Roman" charset="0"/>
              </a:rPr>
              <a:t>x</a:t>
            </a:r>
            <a:r>
              <a:rPr lang="en-US" sz="1800" baseline="-25000" dirty="0">
                <a:solidFill>
                  <a:schemeClr val="bg1"/>
                </a:solidFill>
                <a:latin typeface="+mn-lt"/>
                <a:ea typeface="Calibri"/>
                <a:cs typeface="Times New Roman" charset="0"/>
              </a:rPr>
              <a:t>4</a:t>
            </a:r>
            <a:r>
              <a:rPr lang="en-US" sz="1800" dirty="0">
                <a:solidFill>
                  <a:schemeClr val="bg1"/>
                </a:solidFill>
                <a:latin typeface="+mn-lt"/>
                <a:ea typeface="Calibri"/>
                <a:cs typeface="Calibri"/>
              </a:rPr>
              <a:t>,b,</a:t>
            </a:r>
            <a:r>
              <a:rPr lang="en-US" sz="1800" i="1" dirty="0">
                <a:solidFill>
                  <a:schemeClr val="bg1"/>
                </a:solidFill>
                <a:latin typeface="+mn-lt"/>
                <a:ea typeface="Calibri"/>
                <a:cs typeface="Times New Roman" charset="0"/>
              </a:rPr>
              <a:t>z</a:t>
            </a:r>
            <a:r>
              <a:rPr lang="en-US" sz="1800" baseline="-25000" dirty="0">
                <a:solidFill>
                  <a:schemeClr val="bg1"/>
                </a:solidFill>
                <a:latin typeface="+mn-lt"/>
                <a:ea typeface="Calibri"/>
                <a:cs typeface="Times New Roman" charset="0"/>
              </a:rPr>
              <a:t>4</a:t>
            </a:r>
            <a:r>
              <a:rPr lang="en-US" sz="1800" dirty="0">
                <a:solidFill>
                  <a:schemeClr val="bg1"/>
                </a:solidFill>
                <a:latin typeface="+mn-lt"/>
                <a:ea typeface="Calibri"/>
                <a:cs typeface="Calibri"/>
              </a:rPr>
              <a:t>)</a:t>
            </a:r>
          </a:p>
        </p:txBody>
      </p:sp>
      <p:sp>
        <p:nvSpPr>
          <p:cNvPr id="145" name="Oval 17"/>
          <p:cNvSpPr>
            <a:spLocks noChangeArrowheads="1"/>
          </p:cNvSpPr>
          <p:nvPr/>
        </p:nvSpPr>
        <p:spPr bwMode="auto">
          <a:xfrm>
            <a:off x="9096434" y="4087593"/>
            <a:ext cx="91440" cy="91440"/>
          </a:xfrm>
          <a:prstGeom prst="ellipse">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round/>
                <a:headEnd/>
                <a:tailEnd/>
              </a14:hiddenLine>
            </a:ext>
          </a:extLst>
        </p:spPr>
        <p:txBody>
          <a:bodyPr wrap="none" lIns="91440" tIns="0" rIns="91440" bIns="0" anchor="ctr"/>
          <a:lstStyle/>
          <a:p>
            <a:pPr algn="ctr"/>
            <a:endParaRPr lang="en-US" dirty="0">
              <a:ea typeface="Calibri"/>
              <a:cs typeface="Calibri"/>
            </a:endParaRPr>
          </a:p>
        </p:txBody>
      </p:sp>
      <p:sp>
        <p:nvSpPr>
          <p:cNvPr id="152" name="Text Box 75"/>
          <p:cNvSpPr txBox="1">
            <a:spLocks noChangeArrowheads="1"/>
          </p:cNvSpPr>
          <p:nvPr/>
        </p:nvSpPr>
        <p:spPr bwMode="auto">
          <a:xfrm>
            <a:off x="2900708" y="2850187"/>
            <a:ext cx="1223412" cy="276999"/>
          </a:xfrm>
          <a:prstGeom prst="rect">
            <a:avLst/>
          </a:prstGeom>
          <a:noFill/>
          <a:ln>
            <a:noFill/>
          </a:ln>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latin typeface="+mn-lt"/>
                <a:ea typeface="Calibri"/>
                <a:cs typeface="Calibri"/>
              </a:rPr>
              <a:t>clear</a:t>
            </a:r>
            <a:r>
              <a:rPr lang="en-US" sz="1800" dirty="0">
                <a:latin typeface="+mn-lt"/>
                <a:ea typeface="Calibri"/>
                <a:cs typeface="Times New Roman"/>
              </a:rPr>
              <a:t>(</a:t>
            </a:r>
            <a:r>
              <a:rPr lang="en-US" sz="1800" i="1" dirty="0">
                <a:latin typeface="+mn-lt"/>
                <a:ea typeface="Calibri"/>
                <a:cs typeface="Times New Roman" charset="0"/>
              </a:rPr>
              <a:t>x</a:t>
            </a:r>
            <a:r>
              <a:rPr lang="en-US" sz="1800" baseline="-25000" dirty="0">
                <a:latin typeface="+mn-lt"/>
                <a:ea typeface="Calibri"/>
                <a:cs typeface="Times New Roman" charset="0"/>
              </a:rPr>
              <a:t>3</a:t>
            </a:r>
            <a:r>
              <a:rPr lang="en-US" sz="1800" dirty="0">
                <a:latin typeface="+mn-lt"/>
                <a:ea typeface="Calibri"/>
                <a:cs typeface="Times New Roman"/>
              </a:rPr>
              <a:t>)=</a:t>
            </a:r>
            <a:r>
              <a:rPr lang="en-US" sz="1800" dirty="0">
                <a:latin typeface="+mn-lt"/>
                <a:ea typeface="Calibri"/>
                <a:cs typeface="Calibri"/>
              </a:rPr>
              <a:t>T</a:t>
            </a:r>
          </a:p>
        </p:txBody>
      </p:sp>
      <p:sp>
        <p:nvSpPr>
          <p:cNvPr id="155" name="Rectangle 99"/>
          <p:cNvSpPr>
            <a:spLocks noChangeArrowheads="1"/>
          </p:cNvSpPr>
          <p:nvPr/>
        </p:nvSpPr>
        <p:spPr bwMode="auto">
          <a:xfrm>
            <a:off x="7877437" y="2850187"/>
            <a:ext cx="1187983" cy="276999"/>
          </a:xfrm>
          <a:prstGeom prst="rect">
            <a:avLst/>
          </a:prstGeom>
          <a:noFill/>
          <a:ln>
            <a:noFill/>
          </a:ln>
        </p:spPr>
        <p:txBody>
          <a:bodyPr wrap="none" lIns="91440" tIns="0" rIns="91440" bIns="0" anchor="ctr">
            <a:spAutoFit/>
          </a:bodyPr>
          <a:lstStyle/>
          <a:p>
            <a:pPr algn="ctr"/>
            <a:r>
              <a:rPr lang="en-US" dirty="0">
                <a:ea typeface="Calibri"/>
                <a:cs typeface="Calibri"/>
              </a:rPr>
              <a:t>clear(</a:t>
            </a:r>
            <a:r>
              <a:rPr lang="en-US" i="1" dirty="0">
                <a:ea typeface="Calibri"/>
                <a:cs typeface="Times New Roman" charset="0"/>
              </a:rPr>
              <a:t>x</a:t>
            </a:r>
            <a:r>
              <a:rPr lang="en-US" baseline="-25000" dirty="0">
                <a:ea typeface="Calibri"/>
                <a:cs typeface="Times New Roman" charset="0"/>
              </a:rPr>
              <a:t>4</a:t>
            </a:r>
            <a:r>
              <a:rPr lang="en-US" dirty="0">
                <a:ea typeface="Calibri"/>
                <a:cs typeface="Calibri"/>
              </a:rPr>
              <a:t>)=T</a:t>
            </a:r>
          </a:p>
        </p:txBody>
      </p:sp>
      <p:sp>
        <p:nvSpPr>
          <p:cNvPr id="156" name="Rectangle 97"/>
          <p:cNvSpPr>
            <a:spLocks noChangeArrowheads="1"/>
          </p:cNvSpPr>
          <p:nvPr/>
        </p:nvSpPr>
        <p:spPr bwMode="auto">
          <a:xfrm>
            <a:off x="1793175" y="2859195"/>
            <a:ext cx="1210588" cy="276999"/>
          </a:xfrm>
          <a:prstGeom prst="rect">
            <a:avLst/>
          </a:prstGeom>
          <a:noFill/>
          <a:ln>
            <a:noFill/>
          </a:ln>
        </p:spPr>
        <p:txBody>
          <a:bodyPr wrap="none" lIns="91440" tIns="0" rIns="91440" bIns="0" anchor="ctr">
            <a:spAutoFit/>
          </a:bodyPr>
          <a:lstStyle/>
          <a:p>
            <a:pPr algn="ctr"/>
            <a:r>
              <a:rPr lang="en-US" dirty="0">
                <a:ea typeface="Calibri"/>
                <a:cs typeface="Calibri"/>
              </a:rPr>
              <a:t>clear</a:t>
            </a:r>
            <a:r>
              <a:rPr lang="en-US" dirty="0">
                <a:ea typeface="Calibri"/>
                <a:cs typeface="Times New Roman"/>
              </a:rPr>
              <a:t>(</a:t>
            </a:r>
            <a:r>
              <a:rPr lang="en-US" i="1" dirty="0">
                <a:ea typeface="Calibri"/>
                <a:cs typeface="Times New Roman" charset="0"/>
              </a:rPr>
              <a:t>z</a:t>
            </a:r>
            <a:r>
              <a:rPr lang="en-US" baseline="-25000" dirty="0">
                <a:ea typeface="Calibri"/>
                <a:cs typeface="Times New Roman" charset="0"/>
              </a:rPr>
              <a:t>3</a:t>
            </a:r>
            <a:r>
              <a:rPr lang="en-US" dirty="0">
                <a:ea typeface="Calibri"/>
                <a:cs typeface="Times New Roman"/>
              </a:rPr>
              <a:t>)=</a:t>
            </a:r>
            <a:r>
              <a:rPr lang="en-US" dirty="0">
                <a:ea typeface="Calibri"/>
                <a:cs typeface="Calibri"/>
              </a:rPr>
              <a:t>T</a:t>
            </a:r>
          </a:p>
        </p:txBody>
      </p:sp>
      <p:sp>
        <p:nvSpPr>
          <p:cNvPr id="157" name="Rectangle 99"/>
          <p:cNvSpPr>
            <a:spLocks noChangeArrowheads="1"/>
          </p:cNvSpPr>
          <p:nvPr/>
        </p:nvSpPr>
        <p:spPr bwMode="auto">
          <a:xfrm>
            <a:off x="8993543" y="2850187"/>
            <a:ext cx="1175359" cy="276999"/>
          </a:xfrm>
          <a:prstGeom prst="rect">
            <a:avLst/>
          </a:prstGeom>
          <a:noFill/>
          <a:ln>
            <a:noFill/>
          </a:ln>
        </p:spPr>
        <p:txBody>
          <a:bodyPr wrap="none" lIns="91440" tIns="0" rIns="91440" bIns="0" anchor="ctr">
            <a:spAutoFit/>
          </a:bodyPr>
          <a:lstStyle/>
          <a:p>
            <a:pPr algn="ctr"/>
            <a:r>
              <a:rPr lang="en-US" dirty="0">
                <a:ea typeface="Calibri"/>
                <a:cs typeface="Calibri"/>
              </a:rPr>
              <a:t>clear(</a:t>
            </a:r>
            <a:r>
              <a:rPr lang="en-US" i="1" dirty="0">
                <a:ea typeface="Calibri"/>
                <a:cs typeface="Times New Roman" charset="0"/>
              </a:rPr>
              <a:t>z</a:t>
            </a:r>
            <a:r>
              <a:rPr lang="en-US" baseline="-25000" dirty="0">
                <a:ea typeface="Calibri"/>
                <a:cs typeface="Times New Roman" charset="0"/>
              </a:rPr>
              <a:t>4</a:t>
            </a:r>
            <a:r>
              <a:rPr lang="en-US" dirty="0">
                <a:ea typeface="Calibri"/>
                <a:cs typeface="Calibri"/>
              </a:rPr>
              <a:t>)=T</a:t>
            </a:r>
          </a:p>
        </p:txBody>
      </p:sp>
      <p:sp>
        <p:nvSpPr>
          <p:cNvPr id="158" name="Text Box 77"/>
          <p:cNvSpPr txBox="1">
            <a:spLocks noChangeArrowheads="1"/>
          </p:cNvSpPr>
          <p:nvPr/>
        </p:nvSpPr>
        <p:spPr bwMode="auto">
          <a:xfrm>
            <a:off x="6805087" y="2850187"/>
            <a:ext cx="1102548" cy="276999"/>
          </a:xfrm>
          <a:prstGeom prst="rect">
            <a:avLst/>
          </a:prstGeom>
          <a:noFill/>
          <a:ln>
            <a:noFill/>
          </a:ln>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err="1">
                <a:latin typeface="+mn-lt"/>
                <a:ea typeface="Calibri"/>
                <a:cs typeface="Calibri"/>
              </a:rPr>
              <a:t>pos</a:t>
            </a:r>
            <a:r>
              <a:rPr lang="en-US" sz="1800" dirty="0">
                <a:latin typeface="+mn-lt"/>
                <a:ea typeface="Calibri"/>
                <a:cs typeface="Times New Roman"/>
              </a:rPr>
              <a:t>(</a:t>
            </a:r>
            <a:r>
              <a:rPr lang="en-US" sz="1800" i="1" dirty="0">
                <a:latin typeface="+mn-lt"/>
                <a:ea typeface="Calibri"/>
                <a:cs typeface="Times New Roman" charset="0"/>
              </a:rPr>
              <a:t>x</a:t>
            </a:r>
            <a:r>
              <a:rPr lang="en-US" sz="1800" baseline="-25000" dirty="0">
                <a:latin typeface="+mn-lt"/>
                <a:ea typeface="Calibri"/>
                <a:cs typeface="Times New Roman" charset="0"/>
              </a:rPr>
              <a:t>4</a:t>
            </a:r>
            <a:r>
              <a:rPr lang="en-US" sz="1800" dirty="0">
                <a:latin typeface="+mn-lt"/>
                <a:ea typeface="Calibri"/>
                <a:cs typeface="Times New Roman"/>
              </a:rPr>
              <a:t>)=</a:t>
            </a:r>
            <a:r>
              <a:rPr lang="en-US" sz="1800" dirty="0">
                <a:latin typeface="+mn-lt"/>
                <a:ea typeface="Calibri"/>
                <a:cs typeface="Calibri"/>
              </a:rPr>
              <a:t>b</a:t>
            </a:r>
          </a:p>
        </p:txBody>
      </p:sp>
      <p:sp>
        <p:nvSpPr>
          <p:cNvPr id="159" name="Rectangle 97"/>
          <p:cNvSpPr>
            <a:spLocks noChangeArrowheads="1"/>
          </p:cNvSpPr>
          <p:nvPr/>
        </p:nvSpPr>
        <p:spPr bwMode="auto">
          <a:xfrm>
            <a:off x="4018530" y="2850187"/>
            <a:ext cx="1091840" cy="276999"/>
          </a:xfrm>
          <a:prstGeom prst="rect">
            <a:avLst/>
          </a:prstGeom>
          <a:noFill/>
          <a:ln>
            <a:noFill/>
          </a:ln>
        </p:spPr>
        <p:txBody>
          <a:bodyPr wrap="none" lIns="91440" tIns="0" rIns="91440" bIns="0" anchor="ctr">
            <a:spAutoFit/>
          </a:bodyPr>
          <a:lstStyle/>
          <a:p>
            <a:pPr algn="ctr"/>
            <a:r>
              <a:rPr lang="en-US" dirty="0" err="1">
                <a:ea typeface="Calibri"/>
                <a:cs typeface="Calibri"/>
              </a:rPr>
              <a:t>pos</a:t>
            </a:r>
            <a:r>
              <a:rPr lang="en-US" dirty="0">
                <a:ea typeface="Calibri"/>
                <a:cs typeface="Times New Roman"/>
              </a:rPr>
              <a:t>(</a:t>
            </a:r>
            <a:r>
              <a:rPr lang="en-US" i="1" dirty="0">
                <a:ea typeface="Calibri"/>
                <a:cs typeface="Times New Roman" charset="0"/>
              </a:rPr>
              <a:t>x</a:t>
            </a:r>
            <a:r>
              <a:rPr lang="en-US" baseline="-25000" dirty="0">
                <a:ea typeface="Calibri"/>
                <a:cs typeface="Times New Roman" charset="0"/>
              </a:rPr>
              <a:t>3</a:t>
            </a:r>
            <a:r>
              <a:rPr lang="en-US" dirty="0">
                <a:ea typeface="Calibri"/>
                <a:cs typeface="Times New Roman"/>
              </a:rPr>
              <a:t>)=</a:t>
            </a:r>
            <a:r>
              <a:rPr lang="en-US" dirty="0">
                <a:ea typeface="Calibri"/>
                <a:cs typeface="Calibri"/>
              </a:rPr>
              <a:t>a</a:t>
            </a:r>
          </a:p>
        </p:txBody>
      </p:sp>
      <p:cxnSp>
        <p:nvCxnSpPr>
          <p:cNvPr id="108" name="AutoShape 89"/>
          <p:cNvCxnSpPr>
            <a:cxnSpLocks noChangeShapeType="1"/>
            <a:stCxn id="109" idx="3"/>
          </p:cNvCxnSpPr>
          <p:nvPr/>
        </p:nvCxnSpPr>
        <p:spPr bwMode="auto">
          <a:xfrm rot="5400000">
            <a:off x="3436841" y="2665952"/>
            <a:ext cx="820735" cy="2557652"/>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 xmlns:a14="http://schemas.microsoft.com/office/drawing/2010/main">
                <a:noFill/>
              </a14:hiddenFill>
            </a:ext>
          </a:extLst>
        </p:spPr>
      </p:cxnSp>
      <p:sp>
        <p:nvSpPr>
          <p:cNvPr id="109" name="Oval 17"/>
          <p:cNvSpPr>
            <a:spLocks noChangeArrowheads="1"/>
          </p:cNvSpPr>
          <p:nvPr/>
        </p:nvSpPr>
        <p:spPr bwMode="auto">
          <a:xfrm>
            <a:off x="5092555" y="3328449"/>
            <a:ext cx="228600" cy="241300"/>
          </a:xfrm>
          <a:prstGeom prst="ellipse">
            <a:avLst/>
          </a:prstGeom>
          <a:noFill/>
          <a:ln>
            <a:noFill/>
          </a:ln>
        </p:spPr>
        <p:txBody>
          <a:bodyPr wrap="none" lIns="91440" tIns="0" rIns="91440" bIns="0" anchor="ctr"/>
          <a:lstStyle/>
          <a:p>
            <a:pPr algn="ctr"/>
            <a:endParaRPr lang="en-US" dirty="0">
              <a:ea typeface="Calibri"/>
              <a:cs typeface="Calibri"/>
            </a:endParaRPr>
          </a:p>
        </p:txBody>
      </p:sp>
      <p:cxnSp>
        <p:nvCxnSpPr>
          <p:cNvPr id="110" name="AutoShape 89"/>
          <p:cNvCxnSpPr>
            <a:cxnSpLocks noChangeShapeType="1"/>
            <a:stCxn id="111" idx="5"/>
          </p:cNvCxnSpPr>
          <p:nvPr/>
        </p:nvCxnSpPr>
        <p:spPr bwMode="auto">
          <a:xfrm rot="16200000" flipH="1">
            <a:off x="7575229" y="2603489"/>
            <a:ext cx="917646" cy="2585668"/>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 xmlns:a14="http://schemas.microsoft.com/office/drawing/2010/main">
                <a:noFill/>
              </a14:hiddenFill>
            </a:ext>
          </a:extLst>
        </p:spPr>
      </p:cxnSp>
      <p:sp>
        <p:nvSpPr>
          <p:cNvPr id="111" name="Oval 17"/>
          <p:cNvSpPr>
            <a:spLocks noChangeArrowheads="1"/>
          </p:cNvSpPr>
          <p:nvPr/>
        </p:nvSpPr>
        <p:spPr bwMode="auto">
          <a:xfrm>
            <a:off x="6546096" y="3231538"/>
            <a:ext cx="228600" cy="241300"/>
          </a:xfrm>
          <a:prstGeom prst="ellipse">
            <a:avLst/>
          </a:prstGeom>
          <a:noFill/>
          <a:ln>
            <a:noFill/>
          </a:ln>
        </p:spPr>
        <p:txBody>
          <a:bodyPr wrap="none" lIns="91440" tIns="0" rIns="91440" bIns="0" anchor="ctr"/>
          <a:lstStyle/>
          <a:p>
            <a:pPr algn="ctr"/>
            <a:endParaRPr lang="en-US" dirty="0">
              <a:ea typeface="Calibri"/>
              <a:cs typeface="Calibri"/>
            </a:endParaRPr>
          </a:p>
        </p:txBody>
      </p:sp>
      <p:sp>
        <p:nvSpPr>
          <p:cNvPr id="136" name="Oval 17"/>
          <p:cNvSpPr>
            <a:spLocks noChangeArrowheads="1"/>
          </p:cNvSpPr>
          <p:nvPr/>
        </p:nvSpPr>
        <p:spPr bwMode="auto">
          <a:xfrm>
            <a:off x="2532658" y="4040846"/>
            <a:ext cx="228600" cy="241300"/>
          </a:xfrm>
          <a:prstGeom prst="ellipse">
            <a:avLst/>
          </a:prstGeom>
          <a:noFill/>
          <a:ln>
            <a:noFill/>
          </a:ln>
        </p:spPr>
        <p:txBody>
          <a:bodyPr wrap="none" lIns="91440" tIns="0" rIns="91440" bIns="0" anchor="ctr"/>
          <a:lstStyle/>
          <a:p>
            <a:pPr algn="ctr"/>
            <a:endParaRPr lang="en-US" dirty="0">
              <a:ea typeface="Calibri"/>
              <a:cs typeface="Calibri"/>
            </a:endParaRPr>
          </a:p>
        </p:txBody>
      </p:sp>
      <p:cxnSp>
        <p:nvCxnSpPr>
          <p:cNvPr id="114" name="AutoShape 91"/>
          <p:cNvCxnSpPr>
            <a:cxnSpLocks noChangeShapeType="1"/>
            <a:endCxn id="116" idx="0"/>
          </p:cNvCxnSpPr>
          <p:nvPr/>
        </p:nvCxnSpPr>
        <p:spPr bwMode="auto">
          <a:xfrm rot="5400000">
            <a:off x="6789389" y="4788782"/>
            <a:ext cx="652252" cy="1188218"/>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 xmlns:a14="http://schemas.microsoft.com/office/drawing/2010/main">
                <a:noFill/>
              </a14:hiddenFill>
            </a:ext>
          </a:extLst>
        </p:spPr>
      </p:cxnSp>
      <p:sp>
        <p:nvSpPr>
          <p:cNvPr id="115" name="Text Box 41"/>
          <p:cNvSpPr txBox="1">
            <a:spLocks noChangeArrowheads="1"/>
          </p:cNvSpPr>
          <p:nvPr/>
        </p:nvSpPr>
        <p:spPr bwMode="auto">
          <a:xfrm>
            <a:off x="4973906" y="5725905"/>
            <a:ext cx="1004752"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err="1">
                <a:latin typeface="+mn-lt"/>
                <a:ea typeface="Calibri"/>
                <a:cs typeface="Calibri"/>
              </a:rPr>
              <a:t>pos</a:t>
            </a:r>
            <a:r>
              <a:rPr lang="en-US" sz="1800" dirty="0">
                <a:latin typeface="+mn-lt"/>
                <a:ea typeface="Calibri"/>
                <a:cs typeface="Calibri"/>
              </a:rPr>
              <a:t>(a)=d</a:t>
            </a:r>
          </a:p>
        </p:txBody>
      </p:sp>
      <p:sp>
        <p:nvSpPr>
          <p:cNvPr id="116" name="Rectangle 103"/>
          <p:cNvSpPr>
            <a:spLocks noChangeArrowheads="1"/>
          </p:cNvSpPr>
          <p:nvPr/>
        </p:nvSpPr>
        <p:spPr bwMode="auto">
          <a:xfrm>
            <a:off x="6013676" y="5709018"/>
            <a:ext cx="1015460"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440" tIns="0" rIns="91440" bIns="0" anchor="ctr">
            <a:spAutoFit/>
          </a:bodyPr>
          <a:lstStyle/>
          <a:p>
            <a:pPr algn="ctr"/>
            <a:r>
              <a:rPr lang="en-US" dirty="0" err="1">
                <a:ea typeface="Calibri"/>
                <a:cs typeface="Calibri"/>
              </a:rPr>
              <a:t>pos</a:t>
            </a:r>
            <a:r>
              <a:rPr lang="en-US" dirty="0">
                <a:ea typeface="Calibri"/>
                <a:cs typeface="Calibri"/>
              </a:rPr>
              <a:t>(b)=c</a:t>
            </a:r>
          </a:p>
        </p:txBody>
      </p:sp>
      <p:cxnSp>
        <p:nvCxnSpPr>
          <p:cNvPr id="213" name="AutoShape 48"/>
          <p:cNvCxnSpPr>
            <a:cxnSpLocks noChangeShapeType="1"/>
          </p:cNvCxnSpPr>
          <p:nvPr/>
        </p:nvCxnSpPr>
        <p:spPr bwMode="auto">
          <a:xfrm rot="16200000" flipH="1">
            <a:off x="4030020" y="4106740"/>
            <a:ext cx="3894938" cy="6350"/>
          </a:xfrm>
          <a:prstGeom prst="curvedConnector3">
            <a:avLst>
              <a:gd name="adj1" fmla="val 50000"/>
            </a:avLst>
          </a:prstGeom>
          <a:noFill/>
          <a:ln w="19050">
            <a:solidFill>
              <a:schemeClr val="tx1"/>
            </a:solidFill>
            <a:round/>
            <a:headEnd/>
            <a:tailEnd type="triangle" w="med" len="med"/>
          </a:ln>
          <a:extLst>
            <a:ext uri="{909E8E84-426E-40dd-AFC4-6F175D3DCCD1}">
              <a14:hiddenFill xmlns="" xmlns:a14="http://schemas.microsoft.com/office/drawing/2010/main">
                <a:noFill/>
              </a14:hiddenFill>
            </a:ext>
          </a:extLst>
        </p:spPr>
      </p:cxnSp>
      <p:cxnSp>
        <p:nvCxnSpPr>
          <p:cNvPr id="216" name="Straight Arrow Connector 215"/>
          <p:cNvCxnSpPr/>
          <p:nvPr/>
        </p:nvCxnSpPr>
        <p:spPr bwMode="auto">
          <a:xfrm flipH="1">
            <a:off x="3656656" y="3569828"/>
            <a:ext cx="339512" cy="785318"/>
          </a:xfrm>
          <a:prstGeom prst="straightConnector1">
            <a:avLst/>
          </a:prstGeom>
          <a:solidFill>
            <a:schemeClr val="accent1"/>
          </a:solidFill>
          <a:ln w="19050" cap="flat" cmpd="sng" algn="ctr">
            <a:solidFill>
              <a:schemeClr val="tx1"/>
            </a:solidFill>
            <a:prstDash val="dash"/>
            <a:round/>
            <a:headEnd type="none" w="med" len="med"/>
            <a:tailEnd type="triangle"/>
          </a:ln>
          <a:effectLst/>
        </p:spPr>
      </p:cxnSp>
      <p:cxnSp>
        <p:nvCxnSpPr>
          <p:cNvPr id="217" name="Straight Arrow Connector 216"/>
          <p:cNvCxnSpPr>
            <a:stCxn id="93" idx="2"/>
          </p:cNvCxnSpPr>
          <p:nvPr/>
        </p:nvCxnSpPr>
        <p:spPr bwMode="auto">
          <a:xfrm>
            <a:off x="7925073" y="3560820"/>
            <a:ext cx="312728" cy="794326"/>
          </a:xfrm>
          <a:prstGeom prst="straightConnector1">
            <a:avLst/>
          </a:prstGeom>
          <a:solidFill>
            <a:schemeClr val="accent1"/>
          </a:solidFill>
          <a:ln w="19050" cap="flat" cmpd="sng" algn="ctr">
            <a:solidFill>
              <a:schemeClr val="tx1"/>
            </a:solidFill>
            <a:prstDash val="dash"/>
            <a:round/>
            <a:headEnd type="none" w="med" len="med"/>
            <a:tailEnd type="triangle"/>
          </a:ln>
          <a:effectLst/>
        </p:spPr>
      </p:cxnSp>
      <p:cxnSp>
        <p:nvCxnSpPr>
          <p:cNvPr id="112" name="AutoShape 89"/>
          <p:cNvCxnSpPr>
            <a:cxnSpLocks noChangeShapeType="1"/>
          </p:cNvCxnSpPr>
          <p:nvPr/>
        </p:nvCxnSpPr>
        <p:spPr bwMode="auto">
          <a:xfrm rot="5400000">
            <a:off x="4833992" y="3660752"/>
            <a:ext cx="1242122" cy="1036463"/>
          </a:xfrm>
          <a:prstGeom prst="curvedConnector2">
            <a:avLst/>
          </a:prstGeom>
          <a:noFill/>
          <a:ln w="19050">
            <a:solidFill>
              <a:schemeClr val="tx1"/>
            </a:solidFill>
            <a:prstDash val="solid"/>
            <a:round/>
            <a:headEnd/>
            <a:tailEnd type="triangle" w="med" len="med"/>
          </a:ln>
          <a:extLst>
            <a:ext uri="{909E8E84-426E-40dd-AFC4-6F175D3DCCD1}">
              <a14:hiddenFill xmlns="" xmlns:a14="http://schemas.microsoft.com/office/drawing/2010/main">
                <a:noFill/>
              </a14:hiddenFill>
            </a:ext>
          </a:extLst>
        </p:spPr>
      </p:cxnSp>
      <p:cxnSp>
        <p:nvCxnSpPr>
          <p:cNvPr id="122" name="AutoShape 89"/>
          <p:cNvCxnSpPr>
            <a:cxnSpLocks noChangeShapeType="1"/>
          </p:cNvCxnSpPr>
          <p:nvPr/>
        </p:nvCxnSpPr>
        <p:spPr bwMode="auto">
          <a:xfrm>
            <a:off x="4936822" y="4872100"/>
            <a:ext cx="1043843" cy="1185285"/>
          </a:xfrm>
          <a:prstGeom prst="curvedConnector2">
            <a:avLst/>
          </a:prstGeom>
          <a:noFill/>
          <a:ln w="19050">
            <a:solidFill>
              <a:schemeClr val="tx1"/>
            </a:solidFill>
            <a:prstDash val="solid"/>
            <a:round/>
            <a:headEnd/>
            <a:tailEnd type="triangle" w="med" len="med"/>
          </a:ln>
          <a:extLst>
            <a:ext uri="{909E8E84-426E-40dd-AFC4-6F175D3DCCD1}">
              <a14:hiddenFill xmlns="" xmlns:a14="http://schemas.microsoft.com/office/drawing/2010/main">
                <a:noFill/>
              </a14:hiddenFill>
            </a:ext>
          </a:extLst>
        </p:spPr>
      </p:cxnSp>
      <p:cxnSp>
        <p:nvCxnSpPr>
          <p:cNvPr id="123" name="AutoShape 89"/>
          <p:cNvCxnSpPr>
            <a:cxnSpLocks noChangeShapeType="1"/>
          </p:cNvCxnSpPr>
          <p:nvPr/>
        </p:nvCxnSpPr>
        <p:spPr bwMode="auto">
          <a:xfrm rot="10800000" flipV="1">
            <a:off x="5980664" y="4872099"/>
            <a:ext cx="1006936" cy="1185285"/>
          </a:xfrm>
          <a:prstGeom prst="curvedConnector2">
            <a:avLst/>
          </a:prstGeom>
          <a:noFill/>
          <a:ln w="19050">
            <a:solidFill>
              <a:schemeClr val="tx1"/>
            </a:solidFill>
            <a:prstDash val="solid"/>
            <a:round/>
            <a:headEnd/>
            <a:tailEnd type="triangle" w="med" len="med"/>
          </a:ln>
          <a:extLst>
            <a:ext uri="{909E8E84-426E-40dd-AFC4-6F175D3DCCD1}">
              <a14:hiddenFill xmlns="" xmlns:a14="http://schemas.microsoft.com/office/drawing/2010/main">
                <a:noFill/>
              </a14:hiddenFill>
            </a:ext>
          </a:extLst>
        </p:spPr>
      </p:cxnSp>
      <p:cxnSp>
        <p:nvCxnSpPr>
          <p:cNvPr id="124" name="Straight Arrow Connector 123"/>
          <p:cNvCxnSpPr/>
          <p:nvPr/>
        </p:nvCxnSpPr>
        <p:spPr bwMode="auto">
          <a:xfrm>
            <a:off x="3996169" y="3569829"/>
            <a:ext cx="207869" cy="1117605"/>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125" name="Straight Arrow Connector 124"/>
          <p:cNvCxnSpPr/>
          <p:nvPr/>
        </p:nvCxnSpPr>
        <p:spPr bwMode="auto">
          <a:xfrm flipH="1">
            <a:off x="7709624" y="3560821"/>
            <a:ext cx="215448" cy="1126613"/>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127" name="AutoShape 89"/>
          <p:cNvCxnSpPr>
            <a:cxnSpLocks noChangeShapeType="1"/>
          </p:cNvCxnSpPr>
          <p:nvPr/>
        </p:nvCxnSpPr>
        <p:spPr bwMode="auto">
          <a:xfrm rot="16200000" flipH="1">
            <a:off x="5862774" y="3684350"/>
            <a:ext cx="1242122" cy="1005840"/>
          </a:xfrm>
          <a:prstGeom prst="curvedConnector2">
            <a:avLst/>
          </a:prstGeom>
          <a:noFill/>
          <a:ln w="19050">
            <a:solidFill>
              <a:schemeClr val="tx1"/>
            </a:solidFill>
            <a:prstDash val="solid"/>
            <a:round/>
            <a:headEnd/>
            <a:tailEnd type="triangle" w="med" len="med"/>
          </a:ln>
          <a:extLst>
            <a:ext uri="{909E8E84-426E-40dd-AFC4-6F175D3DCCD1}">
              <a14:hiddenFill xmlns="" xmlns:a14="http://schemas.microsoft.com/office/drawing/2010/main">
                <a:noFill/>
              </a14:hiddenFill>
            </a:ext>
          </a:extLst>
        </p:spPr>
      </p:cxnSp>
      <p:sp>
        <p:nvSpPr>
          <p:cNvPr id="186" name="Text Box 75"/>
          <p:cNvSpPr txBox="1">
            <a:spLocks noChangeArrowheads="1"/>
          </p:cNvSpPr>
          <p:nvPr/>
        </p:nvSpPr>
        <p:spPr bwMode="auto">
          <a:xfrm>
            <a:off x="6585741" y="803633"/>
            <a:ext cx="591829" cy="830997"/>
          </a:xfrm>
          <a:prstGeom prst="rect">
            <a:avLst/>
          </a:prstGeom>
          <a:noFill/>
          <a:ln>
            <a:noFill/>
          </a:ln>
        </p:spPr>
        <p:txBody>
          <a:bodyPr wrap="none" lIns="91440" tIns="0" rIns="91440" bIns="0" anchor="t">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i="1" dirty="0">
                <a:latin typeface="+mn-lt"/>
                <a:ea typeface="Calibri"/>
                <a:cs typeface="Times New Roman" charset="0"/>
              </a:rPr>
              <a:t>z</a:t>
            </a:r>
            <a:r>
              <a:rPr lang="en-US" sz="1800" baseline="-25000" dirty="0">
                <a:latin typeface="+mn-lt"/>
                <a:ea typeface="Calibri"/>
                <a:cs typeface="Times New Roman" charset="0"/>
              </a:rPr>
              <a:t>4</a:t>
            </a:r>
            <a:r>
              <a:rPr lang="en-US" sz="1800" dirty="0">
                <a:latin typeface="+mn-lt"/>
                <a:ea typeface="Calibri"/>
                <a:cs typeface="Times New Roman" charset="0"/>
              </a:rPr>
              <a:t>≠</a:t>
            </a:r>
            <a:r>
              <a:rPr lang="en-US" sz="1800" dirty="0">
                <a:latin typeface="+mn-lt"/>
                <a:ea typeface="Calibri"/>
                <a:cs typeface="Calibri"/>
              </a:rPr>
              <a:t>a</a:t>
            </a:r>
          </a:p>
          <a:p>
            <a:r>
              <a:rPr lang="en-US" sz="1800" i="1" dirty="0">
                <a:latin typeface="+mn-lt"/>
                <a:ea typeface="Calibri"/>
                <a:cs typeface="Times New Roman" charset="0"/>
              </a:rPr>
              <a:t>z</a:t>
            </a:r>
            <a:r>
              <a:rPr lang="en-US" sz="1800" baseline="-25000" dirty="0">
                <a:latin typeface="+mn-lt"/>
                <a:ea typeface="Calibri"/>
                <a:cs typeface="Times New Roman" charset="0"/>
              </a:rPr>
              <a:t>4</a:t>
            </a:r>
            <a:r>
              <a:rPr lang="en-US" sz="1800" dirty="0">
                <a:latin typeface="+mn-lt"/>
                <a:ea typeface="Calibri"/>
                <a:cs typeface="Times New Roman" charset="0"/>
              </a:rPr>
              <a:t>≠</a:t>
            </a:r>
            <a:r>
              <a:rPr lang="en-US" sz="1800" dirty="0">
                <a:latin typeface="+mn-lt"/>
                <a:ea typeface="Calibri"/>
                <a:cs typeface="Calibri"/>
              </a:rPr>
              <a:t>c</a:t>
            </a:r>
          </a:p>
          <a:p>
            <a:r>
              <a:rPr lang="en-US" sz="1800" i="1" dirty="0">
                <a:latin typeface="+mn-lt"/>
                <a:ea typeface="Calibri"/>
                <a:cs typeface="Times New Roman" charset="0"/>
              </a:rPr>
              <a:t>z</a:t>
            </a:r>
            <a:r>
              <a:rPr lang="en-US" sz="1800" baseline="-25000" dirty="0">
                <a:latin typeface="+mn-lt"/>
                <a:ea typeface="Calibri"/>
                <a:cs typeface="Times New Roman" charset="0"/>
              </a:rPr>
              <a:t>4</a:t>
            </a:r>
            <a:r>
              <a:rPr lang="en-US" sz="1800" dirty="0">
                <a:latin typeface="+mn-lt"/>
                <a:ea typeface="Calibri"/>
                <a:cs typeface="Times New Roman" charset="0"/>
              </a:rPr>
              <a:t>≠</a:t>
            </a:r>
            <a:r>
              <a:rPr lang="en-US" sz="1800" dirty="0">
                <a:latin typeface="+mn-lt"/>
                <a:ea typeface="Calibri"/>
                <a:cs typeface="Calibri"/>
              </a:rPr>
              <a:t>d</a:t>
            </a:r>
          </a:p>
        </p:txBody>
      </p:sp>
      <p:cxnSp>
        <p:nvCxnSpPr>
          <p:cNvPr id="223" name="AutoShape 89"/>
          <p:cNvCxnSpPr>
            <a:cxnSpLocks noChangeShapeType="1"/>
          </p:cNvCxnSpPr>
          <p:nvPr/>
        </p:nvCxnSpPr>
        <p:spPr bwMode="auto">
          <a:xfrm rot="16200000" flipH="1">
            <a:off x="4506055" y="4755676"/>
            <a:ext cx="669139" cy="1271317"/>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 xmlns:a14="http://schemas.microsoft.com/office/drawing/2010/main">
                <a:noFill/>
              </a14:hiddenFill>
            </a:ext>
          </a:extLst>
        </p:spPr>
      </p:cxnSp>
      <p:sp>
        <p:nvSpPr>
          <p:cNvPr id="229" name="Text Box 75"/>
          <p:cNvSpPr txBox="1">
            <a:spLocks noChangeArrowheads="1"/>
          </p:cNvSpPr>
          <p:nvPr/>
        </p:nvSpPr>
        <p:spPr bwMode="auto">
          <a:xfrm>
            <a:off x="5838086" y="803633"/>
            <a:ext cx="599844" cy="830997"/>
          </a:xfrm>
          <a:prstGeom prst="rect">
            <a:avLst/>
          </a:prstGeom>
          <a:noFill/>
          <a:ln>
            <a:noFill/>
          </a:ln>
        </p:spPr>
        <p:txBody>
          <a:bodyPr wrap="none" lIns="91440" tIns="0" rIns="91440" bIns="0" anchor="t">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i="1" dirty="0">
                <a:latin typeface="+mn-lt"/>
                <a:ea typeface="Calibri"/>
                <a:cs typeface="Times New Roman" charset="0"/>
              </a:rPr>
              <a:t>z</a:t>
            </a:r>
            <a:r>
              <a:rPr lang="en-US" sz="1800" baseline="-25000" dirty="0">
                <a:latin typeface="+mn-lt"/>
                <a:ea typeface="Calibri"/>
                <a:cs typeface="Times New Roman" charset="0"/>
              </a:rPr>
              <a:t>3</a:t>
            </a:r>
            <a:r>
              <a:rPr lang="en-US" sz="1800" dirty="0">
                <a:latin typeface="+mn-lt"/>
                <a:ea typeface="Calibri"/>
                <a:cs typeface="Times New Roman" charset="0"/>
              </a:rPr>
              <a:t>≠</a:t>
            </a:r>
            <a:r>
              <a:rPr lang="en-US" sz="1800" dirty="0">
                <a:latin typeface="+mn-lt"/>
                <a:ea typeface="Calibri"/>
                <a:cs typeface="Calibri"/>
              </a:rPr>
              <a:t>c</a:t>
            </a:r>
          </a:p>
          <a:p>
            <a:pPr algn="ctr"/>
            <a:r>
              <a:rPr lang="en-US" sz="1800" i="1" dirty="0">
                <a:latin typeface="+mn-lt"/>
                <a:ea typeface="Calibri"/>
                <a:cs typeface="Times New Roman" charset="0"/>
              </a:rPr>
              <a:t>z</a:t>
            </a:r>
            <a:r>
              <a:rPr lang="en-US" sz="1800" baseline="-25000" dirty="0">
                <a:latin typeface="+mn-lt"/>
                <a:ea typeface="Calibri"/>
                <a:cs typeface="Times New Roman" charset="0"/>
              </a:rPr>
              <a:t>3</a:t>
            </a:r>
            <a:r>
              <a:rPr lang="en-US" sz="1800" dirty="0">
                <a:latin typeface="+mn-lt"/>
                <a:ea typeface="Calibri"/>
                <a:cs typeface="Times New Roman" charset="0"/>
              </a:rPr>
              <a:t>≠</a:t>
            </a:r>
            <a:r>
              <a:rPr lang="en-US" sz="1800" dirty="0">
                <a:latin typeface="+mn-lt"/>
                <a:ea typeface="Calibri"/>
                <a:cs typeface="Calibri"/>
              </a:rPr>
              <a:t>d</a:t>
            </a:r>
          </a:p>
          <a:p>
            <a:pPr algn="ctr"/>
            <a:endParaRPr lang="en-US" sz="1800" dirty="0">
              <a:latin typeface="+mn-lt"/>
              <a:ea typeface="Calibri"/>
              <a:cs typeface="Calibri"/>
            </a:endParaRPr>
          </a:p>
        </p:txBody>
      </p:sp>
      <p:cxnSp>
        <p:nvCxnSpPr>
          <p:cNvPr id="117" name="AutoShape 89">
            <a:extLst>
              <a:ext uri="{FF2B5EF4-FFF2-40B4-BE49-F238E27FC236}">
                <a16:creationId xmlns:a16="http://schemas.microsoft.com/office/drawing/2014/main" id="{FF529517-7587-1548-B7BC-96A3639205E6}"/>
              </a:ext>
            </a:extLst>
          </p:cNvPr>
          <p:cNvCxnSpPr>
            <a:cxnSpLocks noChangeShapeType="1"/>
          </p:cNvCxnSpPr>
          <p:nvPr/>
        </p:nvCxnSpPr>
        <p:spPr bwMode="auto">
          <a:xfrm rot="16200000" flipH="1">
            <a:off x="5984707" y="2152053"/>
            <a:ext cx="1213708" cy="1234494"/>
          </a:xfrm>
          <a:prstGeom prst="curvedConnector2">
            <a:avLst/>
          </a:prstGeom>
          <a:noFill/>
          <a:ln w="19050">
            <a:solidFill>
              <a:schemeClr val="tx1"/>
            </a:solidFill>
            <a:prstDash val="solid"/>
            <a:round/>
            <a:headEnd/>
            <a:tailEnd type="triangle" w="med" len="med"/>
          </a:ln>
          <a:extLst>
            <a:ext uri="{909E8E84-426E-40dd-AFC4-6F175D3DCCD1}">
              <a14:hiddenFill xmlns="" xmlns:a14="http://schemas.microsoft.com/office/drawing/2010/main">
                <a:noFill/>
              </a14:hiddenFill>
            </a:ext>
          </a:extLst>
        </p:spPr>
      </p:cxnSp>
      <p:grpSp>
        <p:nvGrpSpPr>
          <p:cNvPr id="118" name="Group 117">
            <a:extLst>
              <a:ext uri="{FF2B5EF4-FFF2-40B4-BE49-F238E27FC236}">
                <a16:creationId xmlns:a16="http://schemas.microsoft.com/office/drawing/2014/main" id="{E8C4ACE9-E9C4-984B-AC68-E8D291F214D0}"/>
              </a:ext>
            </a:extLst>
          </p:cNvPr>
          <p:cNvGrpSpPr/>
          <p:nvPr/>
        </p:nvGrpSpPr>
        <p:grpSpPr>
          <a:xfrm>
            <a:off x="7649133" y="188058"/>
            <a:ext cx="2688818" cy="1950735"/>
            <a:chOff x="6181533" y="221558"/>
            <a:chExt cx="2688818" cy="1950735"/>
          </a:xfrm>
        </p:grpSpPr>
        <p:sp>
          <p:nvSpPr>
            <p:cNvPr id="119" name="Line 853">
              <a:extLst>
                <a:ext uri="{FF2B5EF4-FFF2-40B4-BE49-F238E27FC236}">
                  <a16:creationId xmlns:a16="http://schemas.microsoft.com/office/drawing/2014/main" id="{9268651F-D14B-C548-A1B4-DF74CC22544A}"/>
                </a:ext>
              </a:extLst>
            </p:cNvPr>
            <p:cNvSpPr>
              <a:spLocks noChangeShapeType="1"/>
            </p:cNvSpPr>
            <p:nvPr/>
          </p:nvSpPr>
          <p:spPr bwMode="auto">
            <a:xfrm flipV="1">
              <a:off x="6181533" y="2166235"/>
              <a:ext cx="1984248" cy="6058"/>
            </a:xfrm>
            <a:prstGeom prst="line">
              <a:avLst/>
            </a:prstGeom>
            <a:noFill/>
            <a:ln w="9525">
              <a:solidFill>
                <a:schemeClr val="tx1"/>
              </a:solidFill>
              <a:round/>
              <a:headEnd/>
              <a:tailEnd/>
            </a:ln>
            <a:scene3d>
              <a:camera prst="legacyObliqueTopRight">
                <a:rot lat="300000" lon="0" rev="0"/>
              </a:camera>
              <a:lightRig rig="legacyFlat3" dir="l"/>
            </a:scene3d>
            <a:sp3d extrusionH="2667000" prstMaterial="legacyPlastic">
              <a:bevelT w="13500" h="13500" prst="angle"/>
              <a:bevelB w="13500" h="13500" prst="angle"/>
              <a:extrusionClr>
                <a:srgbClr val="EBE6DB"/>
              </a:extrusionClr>
            </a:sp3d>
            <a:extLst>
              <a:ext uri="{909E8E84-426E-40dd-AFC4-6F175D3DCCD1}">
                <a14:hiddenFill xmlns="" xmlns:a14="http://schemas.microsoft.com/office/drawing/2010/main">
                  <a:noFill/>
                </a14:hiddenFill>
              </a:ext>
            </a:extLst>
          </p:spPr>
          <p:txBody>
            <a:bodyPr wrap="none" anchor="ctr">
              <a:flatTx/>
            </a:bodyPr>
            <a:lstStyle/>
            <a:p>
              <a:endParaRPr lang="en-US" dirty="0">
                <a:ea typeface="Calibri"/>
                <a:cs typeface="Calibri"/>
              </a:endParaRPr>
            </a:p>
          </p:txBody>
        </p:sp>
        <p:sp>
          <p:nvSpPr>
            <p:cNvPr id="120" name="Freeform 830">
              <a:extLst>
                <a:ext uri="{FF2B5EF4-FFF2-40B4-BE49-F238E27FC236}">
                  <a16:creationId xmlns:a16="http://schemas.microsoft.com/office/drawing/2014/main" id="{783A8107-AC33-B642-AD7C-C575FFFCD1A3}"/>
                </a:ext>
              </a:extLst>
            </p:cNvPr>
            <p:cNvSpPr>
              <a:spLocks noChangeAspect="1"/>
            </p:cNvSpPr>
            <p:nvPr/>
          </p:nvSpPr>
          <p:spPr bwMode="auto">
            <a:xfrm>
              <a:off x="7054100" y="1099597"/>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ea typeface="Calibri"/>
                  <a:cs typeface="Calibri"/>
                </a:rPr>
              </a:br>
              <a:br>
                <a:rPr lang="en-US" baseline="30000" dirty="0">
                  <a:ea typeface="Calibri"/>
                  <a:cs typeface="Calibri"/>
                </a:rPr>
              </a:br>
              <a:r>
                <a:rPr lang="en-US" dirty="0">
                  <a:ea typeface="Calibri"/>
                  <a:cs typeface="Calibri"/>
                </a:rPr>
                <a:t>  p3</a:t>
              </a:r>
            </a:p>
          </p:txBody>
        </p:sp>
        <p:sp>
          <p:nvSpPr>
            <p:cNvPr id="121" name="Freeform 830">
              <a:extLst>
                <a:ext uri="{FF2B5EF4-FFF2-40B4-BE49-F238E27FC236}">
                  <a16:creationId xmlns:a16="http://schemas.microsoft.com/office/drawing/2014/main" id="{EC48782A-3CED-5A40-B057-430E13863257}"/>
                </a:ext>
              </a:extLst>
            </p:cNvPr>
            <p:cNvSpPr>
              <a:spLocks noChangeAspect="1"/>
            </p:cNvSpPr>
            <p:nvPr/>
          </p:nvSpPr>
          <p:spPr bwMode="auto">
            <a:xfrm>
              <a:off x="6649449" y="1674638"/>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ea typeface="Calibri"/>
                  <a:cs typeface="Calibri"/>
                </a:rPr>
              </a:br>
              <a:br>
                <a:rPr lang="en-US" baseline="30000" dirty="0">
                  <a:ea typeface="Calibri"/>
                  <a:cs typeface="Calibri"/>
                </a:rPr>
              </a:br>
              <a:r>
                <a:rPr lang="en-US" dirty="0">
                  <a:ea typeface="Calibri"/>
                  <a:cs typeface="Calibri"/>
                </a:rPr>
                <a:t>  p1</a:t>
              </a:r>
            </a:p>
          </p:txBody>
        </p:sp>
        <p:sp>
          <p:nvSpPr>
            <p:cNvPr id="126" name="Freeform 830">
              <a:extLst>
                <a:ext uri="{FF2B5EF4-FFF2-40B4-BE49-F238E27FC236}">
                  <a16:creationId xmlns:a16="http://schemas.microsoft.com/office/drawing/2014/main" id="{DF691927-D698-F142-995A-E8982A965B7C}"/>
                </a:ext>
              </a:extLst>
            </p:cNvPr>
            <p:cNvSpPr>
              <a:spLocks noChangeAspect="1"/>
            </p:cNvSpPr>
            <p:nvPr/>
          </p:nvSpPr>
          <p:spPr bwMode="auto">
            <a:xfrm>
              <a:off x="7595015" y="1674638"/>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ea typeface="Calibri"/>
                  <a:cs typeface="Calibri"/>
                </a:rPr>
              </a:br>
              <a:br>
                <a:rPr lang="en-US" baseline="30000" dirty="0">
                  <a:ea typeface="Calibri"/>
                  <a:cs typeface="Calibri"/>
                </a:rPr>
              </a:br>
              <a:r>
                <a:rPr lang="en-US" dirty="0">
                  <a:ea typeface="Calibri"/>
                  <a:cs typeface="Calibri"/>
                </a:rPr>
                <a:t>  p2</a:t>
              </a:r>
            </a:p>
          </p:txBody>
        </p:sp>
        <p:grpSp>
          <p:nvGrpSpPr>
            <p:cNvPr id="176" name="Group 872">
              <a:extLst>
                <a:ext uri="{FF2B5EF4-FFF2-40B4-BE49-F238E27FC236}">
                  <a16:creationId xmlns:a16="http://schemas.microsoft.com/office/drawing/2014/main" id="{164C5776-AEC9-9845-8C6F-C3A75EE4C18B}"/>
                </a:ext>
              </a:extLst>
            </p:cNvPr>
            <p:cNvGrpSpPr>
              <a:grpSpLocks noChangeAspect="1"/>
            </p:cNvGrpSpPr>
            <p:nvPr/>
          </p:nvGrpSpPr>
          <p:grpSpPr bwMode="auto">
            <a:xfrm>
              <a:off x="7141600" y="854344"/>
              <a:ext cx="651502" cy="416243"/>
              <a:chOff x="331" y="406"/>
              <a:chExt cx="288" cy="144"/>
            </a:xfrm>
          </p:grpSpPr>
          <p:sp>
            <p:nvSpPr>
              <p:cNvPr id="237" name="Rectangle 873">
                <a:extLst>
                  <a:ext uri="{FF2B5EF4-FFF2-40B4-BE49-F238E27FC236}">
                    <a16:creationId xmlns:a16="http://schemas.microsoft.com/office/drawing/2014/main" id="{95EE2FA2-FCBD-DC47-9EB8-B8DD55F3B268}"/>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ea typeface="Calibri"/>
                    <a:cs typeface="Calibri"/>
                  </a:rPr>
                  <a:t>a</a:t>
                </a:r>
              </a:p>
            </p:txBody>
          </p:sp>
          <p:sp>
            <p:nvSpPr>
              <p:cNvPr id="238" name="Freeform 874">
                <a:extLst>
                  <a:ext uri="{FF2B5EF4-FFF2-40B4-BE49-F238E27FC236}">
                    <a16:creationId xmlns:a16="http://schemas.microsoft.com/office/drawing/2014/main" id="{5C6168D9-46C3-F34C-BE65-9AB5D34B8424}"/>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39" name="Freeform 875">
                <a:extLst>
                  <a:ext uri="{FF2B5EF4-FFF2-40B4-BE49-F238E27FC236}">
                    <a16:creationId xmlns:a16="http://schemas.microsoft.com/office/drawing/2014/main" id="{5E69CF9F-E13A-C042-B7EA-9B62A561570C}"/>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40" name="Rectangle 876">
                <a:extLst>
                  <a:ext uri="{FF2B5EF4-FFF2-40B4-BE49-F238E27FC236}">
                    <a16:creationId xmlns:a16="http://schemas.microsoft.com/office/drawing/2014/main" id="{EF00E8CF-4D87-8149-B431-2BD6712E49B4}"/>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ea typeface="Calibri"/>
                  <a:cs typeface="Calibri"/>
                </a:endParaRPr>
              </a:p>
            </p:txBody>
          </p:sp>
        </p:grpSp>
        <p:grpSp>
          <p:nvGrpSpPr>
            <p:cNvPr id="177" name="Group 872">
              <a:extLst>
                <a:ext uri="{FF2B5EF4-FFF2-40B4-BE49-F238E27FC236}">
                  <a16:creationId xmlns:a16="http://schemas.microsoft.com/office/drawing/2014/main" id="{E6818F12-B27E-454C-9EC0-76207BEBE279}"/>
                </a:ext>
              </a:extLst>
            </p:cNvPr>
            <p:cNvGrpSpPr>
              <a:grpSpLocks noChangeAspect="1"/>
            </p:cNvGrpSpPr>
            <p:nvPr/>
          </p:nvGrpSpPr>
          <p:grpSpPr bwMode="auto">
            <a:xfrm>
              <a:off x="7137848" y="579909"/>
              <a:ext cx="651502" cy="416243"/>
              <a:chOff x="331" y="406"/>
              <a:chExt cx="288" cy="144"/>
            </a:xfrm>
          </p:grpSpPr>
          <p:sp>
            <p:nvSpPr>
              <p:cNvPr id="233" name="Rectangle 873">
                <a:extLst>
                  <a:ext uri="{FF2B5EF4-FFF2-40B4-BE49-F238E27FC236}">
                    <a16:creationId xmlns:a16="http://schemas.microsoft.com/office/drawing/2014/main" id="{528C9BAA-4552-0F4F-873D-38977E487EFC}"/>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ea typeface="Calibri"/>
                    <a:cs typeface="Calibri"/>
                  </a:rPr>
                  <a:t>d</a:t>
                </a:r>
              </a:p>
            </p:txBody>
          </p:sp>
          <p:sp>
            <p:nvSpPr>
              <p:cNvPr id="234" name="Freeform 874">
                <a:extLst>
                  <a:ext uri="{FF2B5EF4-FFF2-40B4-BE49-F238E27FC236}">
                    <a16:creationId xmlns:a16="http://schemas.microsoft.com/office/drawing/2014/main" id="{47CBD0F7-8762-884F-9F6D-066930371B21}"/>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35" name="Freeform 875">
                <a:extLst>
                  <a:ext uri="{FF2B5EF4-FFF2-40B4-BE49-F238E27FC236}">
                    <a16:creationId xmlns:a16="http://schemas.microsoft.com/office/drawing/2014/main" id="{452A5506-C437-8842-A223-2DD2A9B5ED1D}"/>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36" name="Rectangle 876">
                <a:extLst>
                  <a:ext uri="{FF2B5EF4-FFF2-40B4-BE49-F238E27FC236}">
                    <a16:creationId xmlns:a16="http://schemas.microsoft.com/office/drawing/2014/main" id="{3E1E63BF-2B17-B34D-B327-50AC07A5C4E9}"/>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ea typeface="Calibri"/>
                  <a:cs typeface="Calibri"/>
                </a:endParaRPr>
              </a:p>
            </p:txBody>
          </p:sp>
        </p:grpSp>
        <p:sp>
          <p:nvSpPr>
            <p:cNvPr id="178" name="Freeform 830">
              <a:extLst>
                <a:ext uri="{FF2B5EF4-FFF2-40B4-BE49-F238E27FC236}">
                  <a16:creationId xmlns:a16="http://schemas.microsoft.com/office/drawing/2014/main" id="{A1FC1220-81F0-1B41-8421-B37BB731EA25}"/>
                </a:ext>
              </a:extLst>
            </p:cNvPr>
            <p:cNvSpPr>
              <a:spLocks noChangeAspect="1"/>
            </p:cNvSpPr>
            <p:nvPr/>
          </p:nvSpPr>
          <p:spPr bwMode="auto">
            <a:xfrm>
              <a:off x="8045349" y="1098168"/>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ea typeface="Calibri"/>
                  <a:cs typeface="Calibri"/>
                </a:rPr>
              </a:br>
              <a:br>
                <a:rPr lang="en-US" baseline="30000" dirty="0">
                  <a:ea typeface="Calibri"/>
                  <a:cs typeface="Calibri"/>
                </a:rPr>
              </a:br>
              <a:r>
                <a:rPr lang="en-US" dirty="0">
                  <a:ea typeface="Calibri"/>
                  <a:cs typeface="Calibri"/>
                </a:rPr>
                <a:t>  p4</a:t>
              </a:r>
            </a:p>
          </p:txBody>
        </p:sp>
        <p:grpSp>
          <p:nvGrpSpPr>
            <p:cNvPr id="181" name="Group 872">
              <a:extLst>
                <a:ext uri="{FF2B5EF4-FFF2-40B4-BE49-F238E27FC236}">
                  <a16:creationId xmlns:a16="http://schemas.microsoft.com/office/drawing/2014/main" id="{55181B31-0A84-2348-94CD-5AFD7CDA1152}"/>
                </a:ext>
              </a:extLst>
            </p:cNvPr>
            <p:cNvGrpSpPr>
              <a:grpSpLocks noChangeAspect="1"/>
            </p:cNvGrpSpPr>
            <p:nvPr/>
          </p:nvGrpSpPr>
          <p:grpSpPr bwMode="auto">
            <a:xfrm>
              <a:off x="8119863" y="872355"/>
              <a:ext cx="651502" cy="416243"/>
              <a:chOff x="331" y="406"/>
              <a:chExt cx="288" cy="144"/>
            </a:xfrm>
          </p:grpSpPr>
          <p:sp>
            <p:nvSpPr>
              <p:cNvPr id="228" name="Rectangle 873">
                <a:extLst>
                  <a:ext uri="{FF2B5EF4-FFF2-40B4-BE49-F238E27FC236}">
                    <a16:creationId xmlns:a16="http://schemas.microsoft.com/office/drawing/2014/main" id="{5C543074-936B-C44B-B386-CEE18BD395A0}"/>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ea typeface="Calibri"/>
                    <a:cs typeface="Calibri"/>
                  </a:rPr>
                  <a:t>b</a:t>
                </a:r>
              </a:p>
            </p:txBody>
          </p:sp>
          <p:sp>
            <p:nvSpPr>
              <p:cNvPr id="230" name="Freeform 874">
                <a:extLst>
                  <a:ext uri="{FF2B5EF4-FFF2-40B4-BE49-F238E27FC236}">
                    <a16:creationId xmlns:a16="http://schemas.microsoft.com/office/drawing/2014/main" id="{DF1E10E3-B5D0-2747-A6FD-A59D2A606B0C}"/>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31" name="Freeform 875">
                <a:extLst>
                  <a:ext uri="{FF2B5EF4-FFF2-40B4-BE49-F238E27FC236}">
                    <a16:creationId xmlns:a16="http://schemas.microsoft.com/office/drawing/2014/main" id="{34830E12-2050-0742-AF4F-D89968DD17FE}"/>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32" name="Rectangle 876">
                <a:extLst>
                  <a:ext uri="{FF2B5EF4-FFF2-40B4-BE49-F238E27FC236}">
                    <a16:creationId xmlns:a16="http://schemas.microsoft.com/office/drawing/2014/main" id="{75B487F7-A437-FA46-B038-6D82AF694C48}"/>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ea typeface="Calibri"/>
                  <a:cs typeface="Calibri"/>
                </a:endParaRPr>
              </a:p>
            </p:txBody>
          </p:sp>
        </p:grpSp>
        <p:grpSp>
          <p:nvGrpSpPr>
            <p:cNvPr id="182" name="Group 872">
              <a:extLst>
                <a:ext uri="{FF2B5EF4-FFF2-40B4-BE49-F238E27FC236}">
                  <a16:creationId xmlns:a16="http://schemas.microsoft.com/office/drawing/2014/main" id="{904197DA-AFEC-A648-B8CF-93E7B4B4E9FF}"/>
                </a:ext>
              </a:extLst>
            </p:cNvPr>
            <p:cNvGrpSpPr>
              <a:grpSpLocks noChangeAspect="1"/>
            </p:cNvGrpSpPr>
            <p:nvPr/>
          </p:nvGrpSpPr>
          <p:grpSpPr bwMode="auto">
            <a:xfrm>
              <a:off x="8116832" y="598923"/>
              <a:ext cx="651502" cy="416243"/>
              <a:chOff x="331" y="406"/>
              <a:chExt cx="288" cy="144"/>
            </a:xfrm>
          </p:grpSpPr>
          <p:sp>
            <p:nvSpPr>
              <p:cNvPr id="222" name="Rectangle 873">
                <a:extLst>
                  <a:ext uri="{FF2B5EF4-FFF2-40B4-BE49-F238E27FC236}">
                    <a16:creationId xmlns:a16="http://schemas.microsoft.com/office/drawing/2014/main" id="{C74EB28A-445B-0F4A-B349-A22A8D8A4C58}"/>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ea typeface="Calibri"/>
                    <a:cs typeface="Calibri"/>
                  </a:rPr>
                  <a:t>c</a:t>
                </a:r>
              </a:p>
            </p:txBody>
          </p:sp>
          <p:sp>
            <p:nvSpPr>
              <p:cNvPr id="225" name="Freeform 874">
                <a:extLst>
                  <a:ext uri="{FF2B5EF4-FFF2-40B4-BE49-F238E27FC236}">
                    <a16:creationId xmlns:a16="http://schemas.microsoft.com/office/drawing/2014/main" id="{9D305FE0-B9E7-5842-AF06-15166BD9E2A7}"/>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26" name="Freeform 875">
                <a:extLst>
                  <a:ext uri="{FF2B5EF4-FFF2-40B4-BE49-F238E27FC236}">
                    <a16:creationId xmlns:a16="http://schemas.microsoft.com/office/drawing/2014/main" id="{A71A7671-F8EF-AC40-8F39-3507C0A9A433}"/>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27" name="Rectangle 876">
                <a:extLst>
                  <a:ext uri="{FF2B5EF4-FFF2-40B4-BE49-F238E27FC236}">
                    <a16:creationId xmlns:a16="http://schemas.microsoft.com/office/drawing/2014/main" id="{569B0C0F-42ED-964D-9DE1-5960DE9052EF}"/>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ea typeface="Calibri"/>
                  <a:cs typeface="Calibri"/>
                </a:endParaRPr>
              </a:p>
            </p:txBody>
          </p:sp>
        </p:grpSp>
        <p:grpSp>
          <p:nvGrpSpPr>
            <p:cNvPr id="184" name="Group 183">
              <a:extLst>
                <a:ext uri="{FF2B5EF4-FFF2-40B4-BE49-F238E27FC236}">
                  <a16:creationId xmlns:a16="http://schemas.microsoft.com/office/drawing/2014/main" id="{1F668D6E-B206-A540-BB14-F3AF005CD3C2}"/>
                </a:ext>
              </a:extLst>
            </p:cNvPr>
            <p:cNvGrpSpPr/>
            <p:nvPr/>
          </p:nvGrpSpPr>
          <p:grpSpPr>
            <a:xfrm>
              <a:off x="7127889" y="221558"/>
              <a:ext cx="1219200" cy="1278997"/>
              <a:chOff x="3017318" y="1024881"/>
              <a:chExt cx="1219200" cy="1278997"/>
            </a:xfrm>
          </p:grpSpPr>
          <p:grpSp>
            <p:nvGrpSpPr>
              <p:cNvPr id="185" name="Group 184">
                <a:extLst>
                  <a:ext uri="{FF2B5EF4-FFF2-40B4-BE49-F238E27FC236}">
                    <a16:creationId xmlns:a16="http://schemas.microsoft.com/office/drawing/2014/main" id="{22ADDC7D-954C-234A-A592-6B09033EA7D7}"/>
                  </a:ext>
                </a:extLst>
              </p:cNvPr>
              <p:cNvGrpSpPr/>
              <p:nvPr/>
            </p:nvGrpSpPr>
            <p:grpSpPr>
              <a:xfrm>
                <a:off x="3636432" y="1147233"/>
                <a:ext cx="88096" cy="1156645"/>
                <a:chOff x="3636432" y="1147233"/>
                <a:chExt cx="88096" cy="1156645"/>
              </a:xfrm>
            </p:grpSpPr>
            <p:sp>
              <p:nvSpPr>
                <p:cNvPr id="218" name="Oval 878">
                  <a:extLst>
                    <a:ext uri="{FF2B5EF4-FFF2-40B4-BE49-F238E27FC236}">
                      <a16:creationId xmlns:a16="http://schemas.microsoft.com/office/drawing/2014/main" id="{88EF9612-8A40-8F49-9BF0-8A655C5D725F}"/>
                    </a:ext>
                  </a:extLst>
                </p:cNvPr>
                <p:cNvSpPr>
                  <a:spLocks noChangeAspect="1" noChangeArrowheads="1"/>
                </p:cNvSpPr>
                <p:nvPr/>
              </p:nvSpPr>
              <p:spPr bwMode="auto">
                <a:xfrm>
                  <a:off x="3639810" y="2256032"/>
                  <a:ext cx="84718" cy="47846"/>
                </a:xfrm>
                <a:prstGeom prst="ellipse">
                  <a:avLst/>
                </a:prstGeom>
                <a:solidFill>
                  <a:srgbClr val="99DDFF"/>
                </a:solidFill>
                <a:ln w="9525">
                  <a:solidFill>
                    <a:schemeClr val="tx1"/>
                  </a:solidFill>
                  <a:round/>
                  <a:headEnd/>
                  <a:tailEnd/>
                </a:ln>
              </p:spPr>
              <p:txBody>
                <a:bodyPr wrap="none" anchor="ctr"/>
                <a:lstStyle/>
                <a:p>
                  <a:endParaRPr lang="en-US" sz="1400" dirty="0">
                    <a:ea typeface="Calibri"/>
                    <a:cs typeface="Calibri"/>
                  </a:endParaRPr>
                </a:p>
              </p:txBody>
            </p:sp>
            <p:sp>
              <p:nvSpPr>
                <p:cNvPr id="219" name="Rectangle 880">
                  <a:extLst>
                    <a:ext uri="{FF2B5EF4-FFF2-40B4-BE49-F238E27FC236}">
                      <a16:creationId xmlns:a16="http://schemas.microsoft.com/office/drawing/2014/main" id="{F4F90F56-D128-C847-8005-770FA142B06F}"/>
                    </a:ext>
                  </a:extLst>
                </p:cNvPr>
                <p:cNvSpPr>
                  <a:spLocks noChangeArrowheads="1"/>
                </p:cNvSpPr>
                <p:nvPr/>
              </p:nvSpPr>
              <p:spPr bwMode="auto">
                <a:xfrm>
                  <a:off x="3636432" y="1147233"/>
                  <a:ext cx="88094" cy="1135842"/>
                </a:xfrm>
                <a:prstGeom prst="rect">
                  <a:avLst/>
                </a:prstGeom>
                <a:solidFill>
                  <a:srgbClr val="99DDFF"/>
                </a:solidFill>
                <a:ln w="9525">
                  <a:solidFill>
                    <a:srgbClr val="9CDDFE"/>
                  </a:solidFill>
                  <a:miter lim="800000"/>
                  <a:headEnd/>
                  <a:tailEnd/>
                </a:ln>
              </p:spPr>
              <p:txBody>
                <a:bodyPr wrap="none" anchor="ctr"/>
                <a:lstStyle/>
                <a:p>
                  <a:endParaRPr lang="en-US" sz="1400" dirty="0">
                    <a:ea typeface="Calibri"/>
                    <a:cs typeface="Calibri"/>
                  </a:endParaRPr>
                </a:p>
              </p:txBody>
            </p:sp>
            <p:sp>
              <p:nvSpPr>
                <p:cNvPr id="220" name="Line 881">
                  <a:extLst>
                    <a:ext uri="{FF2B5EF4-FFF2-40B4-BE49-F238E27FC236}">
                      <a16:creationId xmlns:a16="http://schemas.microsoft.com/office/drawing/2014/main" id="{F0E1CA67-B687-DA40-BC52-323FD56670D0}"/>
                    </a:ext>
                  </a:extLst>
                </p:cNvPr>
                <p:cNvSpPr>
                  <a:spLocks noChangeShapeType="1"/>
                </p:cNvSpPr>
                <p:nvPr/>
              </p:nvSpPr>
              <p:spPr bwMode="auto">
                <a:xfrm flipH="1" flipV="1">
                  <a:off x="3636432" y="1147233"/>
                  <a:ext cx="0" cy="113584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dirty="0">
                    <a:ea typeface="Calibri"/>
                    <a:cs typeface="Calibri"/>
                  </a:endParaRPr>
                </a:p>
              </p:txBody>
            </p:sp>
            <p:sp>
              <p:nvSpPr>
                <p:cNvPr id="221" name="Line 882">
                  <a:extLst>
                    <a:ext uri="{FF2B5EF4-FFF2-40B4-BE49-F238E27FC236}">
                      <a16:creationId xmlns:a16="http://schemas.microsoft.com/office/drawing/2014/main" id="{C0B38A55-26B7-9A4A-A37A-9F812C3ED7AB}"/>
                    </a:ext>
                  </a:extLst>
                </p:cNvPr>
                <p:cNvSpPr>
                  <a:spLocks noChangeShapeType="1"/>
                </p:cNvSpPr>
                <p:nvPr/>
              </p:nvSpPr>
              <p:spPr bwMode="auto">
                <a:xfrm flipV="1">
                  <a:off x="3724527" y="1147233"/>
                  <a:ext cx="0" cy="113584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dirty="0">
                    <a:ea typeface="Calibri"/>
                    <a:cs typeface="Calibri"/>
                  </a:endParaRPr>
                </a:p>
              </p:txBody>
            </p:sp>
          </p:grpSp>
          <p:grpSp>
            <p:nvGrpSpPr>
              <p:cNvPr id="187" name="Group 883">
                <a:extLst>
                  <a:ext uri="{FF2B5EF4-FFF2-40B4-BE49-F238E27FC236}">
                    <a16:creationId xmlns:a16="http://schemas.microsoft.com/office/drawing/2014/main" id="{5BD33D6A-BCA2-4F49-9FF8-12A88761BD46}"/>
                  </a:ext>
                </a:extLst>
              </p:cNvPr>
              <p:cNvGrpSpPr>
                <a:grpSpLocks/>
              </p:cNvGrpSpPr>
              <p:nvPr/>
            </p:nvGrpSpPr>
            <p:grpSpPr bwMode="auto">
              <a:xfrm>
                <a:off x="3061519" y="1101851"/>
                <a:ext cx="42359" cy="293319"/>
                <a:chOff x="960" y="251"/>
                <a:chExt cx="23" cy="141"/>
              </a:xfrm>
            </p:grpSpPr>
            <p:sp>
              <p:nvSpPr>
                <p:cNvPr id="214" name="Line 884">
                  <a:extLst>
                    <a:ext uri="{FF2B5EF4-FFF2-40B4-BE49-F238E27FC236}">
                      <a16:creationId xmlns:a16="http://schemas.microsoft.com/office/drawing/2014/main" id="{485ABCA5-6A37-3649-B34C-F4CD5F06103B}"/>
                    </a:ext>
                  </a:extLst>
                </p:cNvPr>
                <p:cNvSpPr>
                  <a:spLocks noChangeShapeType="1"/>
                </p:cNvSpPr>
                <p:nvPr/>
              </p:nvSpPr>
              <p:spPr bwMode="auto">
                <a:xfrm flipH="1">
                  <a:off x="971" y="251"/>
                  <a:ext cx="0" cy="96"/>
                </a:xfrm>
                <a:prstGeom prst="line">
                  <a:avLst/>
                </a:prstGeom>
                <a:noFill/>
                <a:ln w="9525">
                  <a:solidFill>
                    <a:schemeClr val="tx1"/>
                  </a:solidFill>
                  <a:round/>
                  <a:headEnd type="none" w="sm" len="sm"/>
                  <a:tailEnd type="none" w="med" len="sm"/>
                </a:ln>
                <a:extLst>
                  <a:ext uri="{909E8E84-426E-40dd-AFC4-6F175D3DCCD1}">
                    <a14:hiddenFill xmlns="" xmlns:a14="http://schemas.microsoft.com/office/drawing/2010/main">
                      <a:noFill/>
                    </a14:hiddenFill>
                  </a:ext>
                </a:extLst>
              </p:spPr>
              <p:txBody>
                <a:bodyPr wrap="none" anchor="ctr"/>
                <a:lstStyle/>
                <a:p>
                  <a:endParaRPr lang="en-US" dirty="0">
                    <a:ea typeface="Calibri"/>
                    <a:cs typeface="Calibri"/>
                  </a:endParaRPr>
                </a:p>
              </p:txBody>
            </p:sp>
            <p:sp>
              <p:nvSpPr>
                <p:cNvPr id="215" name="Oval 885">
                  <a:extLst>
                    <a:ext uri="{FF2B5EF4-FFF2-40B4-BE49-F238E27FC236}">
                      <a16:creationId xmlns:a16="http://schemas.microsoft.com/office/drawing/2014/main" id="{B67D48BA-6353-9B41-80EB-870DA1FCFCC2}"/>
                    </a:ext>
                  </a:extLst>
                </p:cNvPr>
                <p:cNvSpPr>
                  <a:spLocks noChangeArrowheads="1"/>
                </p:cNvSpPr>
                <p:nvPr/>
              </p:nvSpPr>
              <p:spPr bwMode="auto">
                <a:xfrm>
                  <a:off x="960" y="347"/>
                  <a:ext cx="23" cy="45"/>
                </a:xfrm>
                <a:prstGeom prst="ellipse">
                  <a:avLst/>
                </a:prstGeom>
                <a:solidFill>
                  <a:srgbClr val="99DDFF"/>
                </a:solidFill>
                <a:ln w="9525">
                  <a:solidFill>
                    <a:schemeClr val="tx1"/>
                  </a:solidFill>
                  <a:round/>
                  <a:headEnd/>
                  <a:tailEnd/>
                </a:ln>
              </p:spPr>
              <p:txBody>
                <a:bodyPr wrap="none" anchor="ctr"/>
                <a:lstStyle/>
                <a:p>
                  <a:endParaRPr lang="en-US" sz="1400" dirty="0">
                    <a:ea typeface="Calibri"/>
                    <a:cs typeface="Calibri"/>
                  </a:endParaRPr>
                </a:p>
              </p:txBody>
            </p:sp>
          </p:grpSp>
          <p:sp>
            <p:nvSpPr>
              <p:cNvPr id="188" name="Rectangle 886">
                <a:extLst>
                  <a:ext uri="{FF2B5EF4-FFF2-40B4-BE49-F238E27FC236}">
                    <a16:creationId xmlns:a16="http://schemas.microsoft.com/office/drawing/2014/main" id="{1A63A211-6172-B64B-8551-E6AA6CE6CFF2}"/>
                  </a:ext>
                </a:extLst>
              </p:cNvPr>
              <p:cNvSpPr>
                <a:spLocks noChangeArrowheads="1"/>
              </p:cNvSpPr>
              <p:nvPr/>
            </p:nvSpPr>
            <p:spPr bwMode="auto">
              <a:xfrm>
                <a:off x="3017318" y="1137216"/>
                <a:ext cx="884012" cy="47846"/>
              </a:xfrm>
              <a:prstGeom prst="rect">
                <a:avLst/>
              </a:prstGeom>
              <a:solidFill>
                <a:srgbClr val="99DDFF"/>
              </a:solidFill>
              <a:ln w="9525">
                <a:solidFill>
                  <a:schemeClr val="tx1"/>
                </a:solidFill>
                <a:miter lim="800000"/>
                <a:headEnd/>
                <a:tailEnd/>
              </a:ln>
            </p:spPr>
            <p:txBody>
              <a:bodyPr wrap="none" anchor="ctr"/>
              <a:lstStyle/>
              <a:p>
                <a:endParaRPr lang="en-US" sz="1400" dirty="0">
                  <a:ea typeface="Calibri"/>
                  <a:cs typeface="Calibri"/>
                </a:endParaRPr>
              </a:p>
            </p:txBody>
          </p:sp>
          <p:sp>
            <p:nvSpPr>
              <p:cNvPr id="189" name="Freeform 887">
                <a:extLst>
                  <a:ext uri="{FF2B5EF4-FFF2-40B4-BE49-F238E27FC236}">
                    <a16:creationId xmlns:a16="http://schemas.microsoft.com/office/drawing/2014/main" id="{64C1AFA5-B3D3-D948-B35F-B41CB9704277}"/>
                  </a:ext>
                </a:extLst>
              </p:cNvPr>
              <p:cNvSpPr>
                <a:spLocks noChangeAspect="1"/>
              </p:cNvSpPr>
              <p:nvPr/>
            </p:nvSpPr>
            <p:spPr bwMode="auto">
              <a:xfrm>
                <a:off x="3017318" y="1062326"/>
                <a:ext cx="942946" cy="76970"/>
              </a:xfrm>
              <a:custGeom>
                <a:avLst/>
                <a:gdLst>
                  <a:gd name="T0" fmla="*/ 0 w 672"/>
                  <a:gd name="T1" fmla="*/ 2 h 48"/>
                  <a:gd name="T2" fmla="*/ 2 w 672"/>
                  <a:gd name="T3" fmla="*/ 0 h 48"/>
                  <a:gd name="T4" fmla="*/ 20 w 672"/>
                  <a:gd name="T5" fmla="*/ 0 h 48"/>
                  <a:gd name="T6" fmla="*/ 18 w 672"/>
                  <a:gd name="T7" fmla="*/ 2 h 48"/>
                  <a:gd name="T8" fmla="*/ 0 w 672"/>
                  <a:gd name="T9" fmla="*/ 2 h 48"/>
                  <a:gd name="T10" fmla="*/ 0 60000 65536"/>
                  <a:gd name="T11" fmla="*/ 0 60000 65536"/>
                  <a:gd name="T12" fmla="*/ 0 60000 65536"/>
                  <a:gd name="T13" fmla="*/ 0 60000 65536"/>
                  <a:gd name="T14" fmla="*/ 0 60000 65536"/>
                  <a:gd name="T15" fmla="*/ 0 w 672"/>
                  <a:gd name="T16" fmla="*/ 0 h 48"/>
                  <a:gd name="T17" fmla="*/ 672 w 672"/>
                  <a:gd name="T18" fmla="*/ 48 h 48"/>
                </a:gdLst>
                <a:ahLst/>
                <a:cxnLst>
                  <a:cxn ang="T10">
                    <a:pos x="T0" y="T1"/>
                  </a:cxn>
                  <a:cxn ang="T11">
                    <a:pos x="T2" y="T3"/>
                  </a:cxn>
                  <a:cxn ang="T12">
                    <a:pos x="T4" y="T5"/>
                  </a:cxn>
                  <a:cxn ang="T13">
                    <a:pos x="T6" y="T7"/>
                  </a:cxn>
                  <a:cxn ang="T14">
                    <a:pos x="T8" y="T9"/>
                  </a:cxn>
                </a:cxnLst>
                <a:rect l="T15" t="T16" r="T17" b="T18"/>
                <a:pathLst>
                  <a:path w="672" h="48">
                    <a:moveTo>
                      <a:pt x="0" y="48"/>
                    </a:moveTo>
                    <a:lnTo>
                      <a:pt x="48" y="0"/>
                    </a:lnTo>
                    <a:lnTo>
                      <a:pt x="672" y="0"/>
                    </a:lnTo>
                    <a:lnTo>
                      <a:pt x="624" y="48"/>
                    </a:lnTo>
                    <a:lnTo>
                      <a:pt x="0" y="48"/>
                    </a:lnTo>
                    <a:close/>
                  </a:path>
                </a:pathLst>
              </a:custGeom>
              <a:solidFill>
                <a:srgbClr val="99DDFF"/>
              </a:solidFill>
              <a:ln w="9525">
                <a:solidFill>
                  <a:schemeClr val="tx1"/>
                </a:solidFill>
                <a:round/>
                <a:headEnd/>
                <a:tailEnd/>
              </a:ln>
            </p:spPr>
            <p:txBody>
              <a:bodyPr wrap="none" anchor="ctr"/>
              <a:lstStyle/>
              <a:p>
                <a:endParaRPr lang="en-US" dirty="0">
                  <a:ea typeface="Calibri"/>
                  <a:cs typeface="Calibri"/>
                </a:endParaRPr>
              </a:p>
            </p:txBody>
          </p:sp>
          <p:sp>
            <p:nvSpPr>
              <p:cNvPr id="210" name="Freeform 888">
                <a:extLst>
                  <a:ext uri="{FF2B5EF4-FFF2-40B4-BE49-F238E27FC236}">
                    <a16:creationId xmlns:a16="http://schemas.microsoft.com/office/drawing/2014/main" id="{416AE99A-AF0B-6740-A840-F510BD395132}"/>
                  </a:ext>
                </a:extLst>
              </p:cNvPr>
              <p:cNvSpPr>
                <a:spLocks/>
              </p:cNvSpPr>
              <p:nvPr/>
            </p:nvSpPr>
            <p:spPr bwMode="auto">
              <a:xfrm>
                <a:off x="3882913" y="1124734"/>
                <a:ext cx="265204" cy="301640"/>
              </a:xfrm>
              <a:custGeom>
                <a:avLst/>
                <a:gdLst>
                  <a:gd name="T0" fmla="*/ 144 w 144"/>
                  <a:gd name="T1" fmla="*/ 5 h 192"/>
                  <a:gd name="T2" fmla="*/ 0 w 144"/>
                  <a:gd name="T3" fmla="*/ 5 h 192"/>
                  <a:gd name="T4" fmla="*/ 0 w 144"/>
                  <a:gd name="T5" fmla="*/ 0 h 192"/>
                  <a:gd name="T6" fmla="*/ 144 w 144"/>
                  <a:gd name="T7" fmla="*/ 0 h 192"/>
                  <a:gd name="T8" fmla="*/ 144 w 144"/>
                  <a:gd name="T9" fmla="*/ 5 h 192"/>
                  <a:gd name="T10" fmla="*/ 0 60000 65536"/>
                  <a:gd name="T11" fmla="*/ 0 60000 65536"/>
                  <a:gd name="T12" fmla="*/ 0 60000 65536"/>
                  <a:gd name="T13" fmla="*/ 0 60000 65536"/>
                  <a:gd name="T14" fmla="*/ 0 60000 65536"/>
                  <a:gd name="T15" fmla="*/ 0 w 144"/>
                  <a:gd name="T16" fmla="*/ 0 h 192"/>
                  <a:gd name="T17" fmla="*/ 144 w 144"/>
                  <a:gd name="T18" fmla="*/ 192 h 192"/>
                </a:gdLst>
                <a:ahLst/>
                <a:cxnLst>
                  <a:cxn ang="T10">
                    <a:pos x="T0" y="T1"/>
                  </a:cxn>
                  <a:cxn ang="T11">
                    <a:pos x="T2" y="T3"/>
                  </a:cxn>
                  <a:cxn ang="T12">
                    <a:pos x="T4" y="T5"/>
                  </a:cxn>
                  <a:cxn ang="T13">
                    <a:pos x="T6" y="T7"/>
                  </a:cxn>
                  <a:cxn ang="T14">
                    <a:pos x="T8" y="T9"/>
                  </a:cxn>
                </a:cxnLst>
                <a:rect l="T15" t="T16" r="T17" b="T18"/>
                <a:pathLst>
                  <a:path w="144" h="192">
                    <a:moveTo>
                      <a:pt x="144" y="192"/>
                    </a:moveTo>
                    <a:lnTo>
                      <a:pt x="0" y="192"/>
                    </a:lnTo>
                    <a:lnTo>
                      <a:pt x="0" y="0"/>
                    </a:lnTo>
                    <a:lnTo>
                      <a:pt x="144" y="0"/>
                    </a:lnTo>
                    <a:lnTo>
                      <a:pt x="144" y="192"/>
                    </a:lnTo>
                    <a:close/>
                  </a:path>
                </a:pathLst>
              </a:custGeom>
              <a:solidFill>
                <a:srgbClr val="99DDFF"/>
              </a:solidFill>
              <a:ln w="9525">
                <a:solidFill>
                  <a:schemeClr val="tx1"/>
                </a:solidFill>
                <a:round/>
                <a:headEnd/>
                <a:tailEnd/>
              </a:ln>
            </p:spPr>
            <p:txBody>
              <a:bodyPr wrap="none" anchor="ctr"/>
              <a:lstStyle/>
              <a:p>
                <a:endParaRPr lang="en-US" dirty="0">
                  <a:ea typeface="Calibri"/>
                  <a:cs typeface="Calibri"/>
                </a:endParaRPr>
              </a:p>
            </p:txBody>
          </p:sp>
          <p:sp>
            <p:nvSpPr>
              <p:cNvPr id="211" name="Freeform 889">
                <a:extLst>
                  <a:ext uri="{FF2B5EF4-FFF2-40B4-BE49-F238E27FC236}">
                    <a16:creationId xmlns:a16="http://schemas.microsoft.com/office/drawing/2014/main" id="{8E0E991C-DF07-D74E-9B90-553A24103704}"/>
                  </a:ext>
                </a:extLst>
              </p:cNvPr>
              <p:cNvSpPr>
                <a:spLocks/>
              </p:cNvSpPr>
              <p:nvPr/>
            </p:nvSpPr>
            <p:spPr bwMode="auto">
              <a:xfrm>
                <a:off x="3882913" y="1024881"/>
                <a:ext cx="353605" cy="99853"/>
              </a:xfrm>
              <a:custGeom>
                <a:avLst/>
                <a:gdLst>
                  <a:gd name="T0" fmla="*/ 144 w 192"/>
                  <a:gd name="T1" fmla="*/ 48 h 48"/>
                  <a:gd name="T2" fmla="*/ 0 w 192"/>
                  <a:gd name="T3" fmla="*/ 48 h 48"/>
                  <a:gd name="T4" fmla="*/ 48 w 192"/>
                  <a:gd name="T5" fmla="*/ 0 h 48"/>
                  <a:gd name="T6" fmla="*/ 192 w 192"/>
                  <a:gd name="T7" fmla="*/ 0 h 48"/>
                  <a:gd name="T8" fmla="*/ 144 w 192"/>
                  <a:gd name="T9" fmla="*/ 48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99DDFF"/>
              </a:solidFill>
              <a:ln w="9525">
                <a:solidFill>
                  <a:schemeClr val="tx1"/>
                </a:solidFill>
                <a:round/>
                <a:headEnd/>
                <a:tailEnd/>
              </a:ln>
            </p:spPr>
            <p:txBody>
              <a:bodyPr wrap="none" anchor="ctr"/>
              <a:lstStyle/>
              <a:p>
                <a:endParaRPr lang="en-US" dirty="0">
                  <a:ea typeface="Calibri"/>
                  <a:cs typeface="Calibri"/>
                </a:endParaRPr>
              </a:p>
            </p:txBody>
          </p:sp>
          <p:sp>
            <p:nvSpPr>
              <p:cNvPr id="212" name="Freeform 890">
                <a:extLst>
                  <a:ext uri="{FF2B5EF4-FFF2-40B4-BE49-F238E27FC236}">
                    <a16:creationId xmlns:a16="http://schemas.microsoft.com/office/drawing/2014/main" id="{C37748BA-4C73-2145-B425-817B3C6CC22B}"/>
                  </a:ext>
                </a:extLst>
              </p:cNvPr>
              <p:cNvSpPr>
                <a:spLocks/>
              </p:cNvSpPr>
              <p:nvPr/>
            </p:nvSpPr>
            <p:spPr bwMode="auto">
              <a:xfrm>
                <a:off x="4148117" y="1024881"/>
                <a:ext cx="88401" cy="399413"/>
              </a:xfrm>
              <a:custGeom>
                <a:avLst/>
                <a:gdLst>
                  <a:gd name="T0" fmla="*/ 0 w 48"/>
                  <a:gd name="T1" fmla="*/ 48 h 192"/>
                  <a:gd name="T2" fmla="*/ 48 w 48"/>
                  <a:gd name="T3" fmla="*/ 0 h 192"/>
                  <a:gd name="T4" fmla="*/ 48 w 48"/>
                  <a:gd name="T5" fmla="*/ 144 h 192"/>
                  <a:gd name="T6" fmla="*/ 0 w 48"/>
                  <a:gd name="T7" fmla="*/ 192 h 192"/>
                  <a:gd name="T8" fmla="*/ 0 w 48"/>
                  <a:gd name="T9" fmla="*/ 48 h 192"/>
                  <a:gd name="T10" fmla="*/ 0 60000 65536"/>
                  <a:gd name="T11" fmla="*/ 0 60000 65536"/>
                  <a:gd name="T12" fmla="*/ 0 60000 65536"/>
                  <a:gd name="T13" fmla="*/ 0 60000 65536"/>
                  <a:gd name="T14" fmla="*/ 0 60000 65536"/>
                  <a:gd name="T15" fmla="*/ 0 w 48"/>
                  <a:gd name="T16" fmla="*/ 0 h 192"/>
                  <a:gd name="T17" fmla="*/ 48 w 48"/>
                  <a:gd name="T18" fmla="*/ 192 h 192"/>
                </a:gdLst>
                <a:ahLst/>
                <a:cxnLst>
                  <a:cxn ang="T10">
                    <a:pos x="T0" y="T1"/>
                  </a:cxn>
                  <a:cxn ang="T11">
                    <a:pos x="T2" y="T3"/>
                  </a:cxn>
                  <a:cxn ang="T12">
                    <a:pos x="T4" y="T5"/>
                  </a:cxn>
                  <a:cxn ang="T13">
                    <a:pos x="T6" y="T7"/>
                  </a:cxn>
                  <a:cxn ang="T14">
                    <a:pos x="T8" y="T9"/>
                  </a:cxn>
                </a:cxnLst>
                <a:rect l="T15" t="T16" r="T17" b="T18"/>
                <a:pathLst>
                  <a:path w="48" h="192">
                    <a:moveTo>
                      <a:pt x="0" y="48"/>
                    </a:moveTo>
                    <a:lnTo>
                      <a:pt x="48" y="0"/>
                    </a:lnTo>
                    <a:lnTo>
                      <a:pt x="48" y="144"/>
                    </a:lnTo>
                    <a:lnTo>
                      <a:pt x="0" y="192"/>
                    </a:lnTo>
                    <a:lnTo>
                      <a:pt x="0" y="48"/>
                    </a:lnTo>
                    <a:close/>
                  </a:path>
                </a:pathLst>
              </a:custGeom>
              <a:solidFill>
                <a:srgbClr val="99DDFF"/>
              </a:solidFill>
              <a:ln w="9525">
                <a:solidFill>
                  <a:schemeClr val="tx1"/>
                </a:solidFill>
                <a:round/>
                <a:headEnd/>
                <a:tailEnd/>
              </a:ln>
            </p:spPr>
            <p:txBody>
              <a:bodyPr wrap="none" anchor="ctr"/>
              <a:lstStyle/>
              <a:p>
                <a:endParaRPr lang="en-US" dirty="0">
                  <a:ea typeface="Calibri"/>
                  <a:cs typeface="Calibri"/>
                </a:endParaRPr>
              </a:p>
            </p:txBody>
          </p:sp>
        </p:grpSp>
      </p:grpSp>
      <p:grpSp>
        <p:nvGrpSpPr>
          <p:cNvPr id="241" name="Group 240">
            <a:extLst>
              <a:ext uri="{FF2B5EF4-FFF2-40B4-BE49-F238E27FC236}">
                <a16:creationId xmlns:a16="http://schemas.microsoft.com/office/drawing/2014/main" id="{A8E49B16-79DB-1748-8202-24C238CB0369}"/>
              </a:ext>
            </a:extLst>
          </p:cNvPr>
          <p:cNvGrpSpPr/>
          <p:nvPr/>
        </p:nvGrpSpPr>
        <p:grpSpPr>
          <a:xfrm>
            <a:off x="8978593" y="5507164"/>
            <a:ext cx="1492873" cy="686656"/>
            <a:chOff x="7218904" y="6068391"/>
            <a:chExt cx="1492873" cy="686656"/>
          </a:xfrm>
        </p:grpSpPr>
        <p:grpSp>
          <p:nvGrpSpPr>
            <p:cNvPr id="242" name="Group 872">
              <a:extLst>
                <a:ext uri="{FF2B5EF4-FFF2-40B4-BE49-F238E27FC236}">
                  <a16:creationId xmlns:a16="http://schemas.microsoft.com/office/drawing/2014/main" id="{34EF6073-6437-5C48-BF70-F233FC06B793}"/>
                </a:ext>
              </a:extLst>
            </p:cNvPr>
            <p:cNvGrpSpPr>
              <a:grpSpLocks noChangeAspect="1"/>
            </p:cNvGrpSpPr>
            <p:nvPr/>
          </p:nvGrpSpPr>
          <p:grpSpPr bwMode="auto">
            <a:xfrm>
              <a:off x="8054800" y="6338804"/>
              <a:ext cx="651502" cy="416243"/>
              <a:chOff x="331" y="406"/>
              <a:chExt cx="288" cy="144"/>
            </a:xfrm>
          </p:grpSpPr>
          <p:sp>
            <p:nvSpPr>
              <p:cNvPr id="258" name="Rectangle 873">
                <a:extLst>
                  <a:ext uri="{FF2B5EF4-FFF2-40B4-BE49-F238E27FC236}">
                    <a16:creationId xmlns:a16="http://schemas.microsoft.com/office/drawing/2014/main" id="{1564C190-1B94-1C47-8BAB-F8CDB7128C18}"/>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ea typeface="Calibri"/>
                    <a:cs typeface="Calibri"/>
                  </a:rPr>
                  <a:t>c</a:t>
                </a:r>
              </a:p>
            </p:txBody>
          </p:sp>
          <p:sp>
            <p:nvSpPr>
              <p:cNvPr id="259" name="Freeform 874">
                <a:extLst>
                  <a:ext uri="{FF2B5EF4-FFF2-40B4-BE49-F238E27FC236}">
                    <a16:creationId xmlns:a16="http://schemas.microsoft.com/office/drawing/2014/main" id="{12DC0419-3CB2-C640-90E3-0AE5DDC2B0C7}"/>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60" name="Freeform 875">
                <a:extLst>
                  <a:ext uri="{FF2B5EF4-FFF2-40B4-BE49-F238E27FC236}">
                    <a16:creationId xmlns:a16="http://schemas.microsoft.com/office/drawing/2014/main" id="{D082AC33-D66A-8643-A20E-9D7A933227A2}"/>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61" name="Rectangle 876">
                <a:extLst>
                  <a:ext uri="{FF2B5EF4-FFF2-40B4-BE49-F238E27FC236}">
                    <a16:creationId xmlns:a16="http://schemas.microsoft.com/office/drawing/2014/main" id="{3848A1B3-790C-3E46-8EF6-1AB64ABC853A}"/>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ea typeface="Calibri"/>
                  <a:cs typeface="Calibri"/>
                </a:endParaRPr>
              </a:p>
            </p:txBody>
          </p:sp>
        </p:grpSp>
        <p:grpSp>
          <p:nvGrpSpPr>
            <p:cNvPr id="243" name="Group 872">
              <a:extLst>
                <a:ext uri="{FF2B5EF4-FFF2-40B4-BE49-F238E27FC236}">
                  <a16:creationId xmlns:a16="http://schemas.microsoft.com/office/drawing/2014/main" id="{564524AA-2298-244B-92A9-AF4EF1B3C063}"/>
                </a:ext>
              </a:extLst>
            </p:cNvPr>
            <p:cNvGrpSpPr>
              <a:grpSpLocks noChangeAspect="1"/>
            </p:cNvGrpSpPr>
            <p:nvPr/>
          </p:nvGrpSpPr>
          <p:grpSpPr bwMode="auto">
            <a:xfrm>
              <a:off x="7218904" y="6335124"/>
              <a:ext cx="651502" cy="416243"/>
              <a:chOff x="331" y="406"/>
              <a:chExt cx="288" cy="144"/>
            </a:xfrm>
          </p:grpSpPr>
          <p:sp>
            <p:nvSpPr>
              <p:cNvPr id="254" name="Rectangle 873">
                <a:extLst>
                  <a:ext uri="{FF2B5EF4-FFF2-40B4-BE49-F238E27FC236}">
                    <a16:creationId xmlns:a16="http://schemas.microsoft.com/office/drawing/2014/main" id="{65C1F106-2EBA-5E4C-8796-B4B7FCBF02CF}"/>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ea typeface="Calibri"/>
                    <a:cs typeface="Calibri"/>
                  </a:rPr>
                  <a:t>d</a:t>
                </a:r>
              </a:p>
            </p:txBody>
          </p:sp>
          <p:sp>
            <p:nvSpPr>
              <p:cNvPr id="255" name="Freeform 874">
                <a:extLst>
                  <a:ext uri="{FF2B5EF4-FFF2-40B4-BE49-F238E27FC236}">
                    <a16:creationId xmlns:a16="http://schemas.microsoft.com/office/drawing/2014/main" id="{E05830EB-F20A-B842-9F2E-412E83470A7E}"/>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56" name="Freeform 875">
                <a:extLst>
                  <a:ext uri="{FF2B5EF4-FFF2-40B4-BE49-F238E27FC236}">
                    <a16:creationId xmlns:a16="http://schemas.microsoft.com/office/drawing/2014/main" id="{F216E943-C9B6-0E48-B082-D9D63D94CD36}"/>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57" name="Rectangle 876">
                <a:extLst>
                  <a:ext uri="{FF2B5EF4-FFF2-40B4-BE49-F238E27FC236}">
                    <a16:creationId xmlns:a16="http://schemas.microsoft.com/office/drawing/2014/main" id="{A320E58C-6F04-5643-B3EA-69BFB9DDF9A6}"/>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ea typeface="Calibri"/>
                  <a:cs typeface="Calibri"/>
                </a:endParaRPr>
              </a:p>
            </p:txBody>
          </p:sp>
        </p:grpSp>
        <p:grpSp>
          <p:nvGrpSpPr>
            <p:cNvPr id="244" name="Group 872">
              <a:extLst>
                <a:ext uri="{FF2B5EF4-FFF2-40B4-BE49-F238E27FC236}">
                  <a16:creationId xmlns:a16="http://schemas.microsoft.com/office/drawing/2014/main" id="{AD64C824-BBF8-1B44-8D2F-E27C18E5E837}"/>
                </a:ext>
              </a:extLst>
            </p:cNvPr>
            <p:cNvGrpSpPr>
              <a:grpSpLocks noChangeAspect="1"/>
            </p:cNvGrpSpPr>
            <p:nvPr/>
          </p:nvGrpSpPr>
          <p:grpSpPr bwMode="auto">
            <a:xfrm>
              <a:off x="8060275" y="6069116"/>
              <a:ext cx="651502" cy="416243"/>
              <a:chOff x="331" y="406"/>
              <a:chExt cx="288" cy="144"/>
            </a:xfrm>
          </p:grpSpPr>
          <p:sp>
            <p:nvSpPr>
              <p:cNvPr id="250" name="Rectangle 873">
                <a:extLst>
                  <a:ext uri="{FF2B5EF4-FFF2-40B4-BE49-F238E27FC236}">
                    <a16:creationId xmlns:a16="http://schemas.microsoft.com/office/drawing/2014/main" id="{D5362C33-8F61-1442-B102-67F5C5984E74}"/>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ea typeface="Calibri"/>
                    <a:cs typeface="Calibri"/>
                  </a:rPr>
                  <a:t>b</a:t>
                </a:r>
              </a:p>
            </p:txBody>
          </p:sp>
          <p:sp>
            <p:nvSpPr>
              <p:cNvPr id="251" name="Freeform 874">
                <a:extLst>
                  <a:ext uri="{FF2B5EF4-FFF2-40B4-BE49-F238E27FC236}">
                    <a16:creationId xmlns:a16="http://schemas.microsoft.com/office/drawing/2014/main" id="{E742D04F-37B1-A345-84AE-DB27779DFF26}"/>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52" name="Freeform 875">
                <a:extLst>
                  <a:ext uri="{FF2B5EF4-FFF2-40B4-BE49-F238E27FC236}">
                    <a16:creationId xmlns:a16="http://schemas.microsoft.com/office/drawing/2014/main" id="{52AA6CC0-8032-4F41-84F5-96036281E9F6}"/>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53" name="Rectangle 876">
                <a:extLst>
                  <a:ext uri="{FF2B5EF4-FFF2-40B4-BE49-F238E27FC236}">
                    <a16:creationId xmlns:a16="http://schemas.microsoft.com/office/drawing/2014/main" id="{B1BFB970-1B7A-C044-B97E-F03E8B2BFB18}"/>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ea typeface="Calibri"/>
                  <a:cs typeface="Calibri"/>
                </a:endParaRPr>
              </a:p>
            </p:txBody>
          </p:sp>
        </p:grpSp>
        <p:grpSp>
          <p:nvGrpSpPr>
            <p:cNvPr id="245" name="Group 872">
              <a:extLst>
                <a:ext uri="{FF2B5EF4-FFF2-40B4-BE49-F238E27FC236}">
                  <a16:creationId xmlns:a16="http://schemas.microsoft.com/office/drawing/2014/main" id="{12604109-DA51-A240-9EF3-C7848C37F728}"/>
                </a:ext>
              </a:extLst>
            </p:cNvPr>
            <p:cNvGrpSpPr>
              <a:grpSpLocks noChangeAspect="1"/>
            </p:cNvGrpSpPr>
            <p:nvPr/>
          </p:nvGrpSpPr>
          <p:grpSpPr bwMode="auto">
            <a:xfrm>
              <a:off x="7221943" y="6068391"/>
              <a:ext cx="651502" cy="416243"/>
              <a:chOff x="331" y="406"/>
              <a:chExt cx="288" cy="144"/>
            </a:xfrm>
          </p:grpSpPr>
          <p:sp>
            <p:nvSpPr>
              <p:cNvPr id="246" name="Rectangle 873">
                <a:extLst>
                  <a:ext uri="{FF2B5EF4-FFF2-40B4-BE49-F238E27FC236}">
                    <a16:creationId xmlns:a16="http://schemas.microsoft.com/office/drawing/2014/main" id="{BF797652-4A79-8243-82CB-62B2BF1D6796}"/>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ea typeface="Calibri"/>
                    <a:cs typeface="Calibri"/>
                  </a:rPr>
                  <a:t>a</a:t>
                </a:r>
              </a:p>
            </p:txBody>
          </p:sp>
          <p:sp>
            <p:nvSpPr>
              <p:cNvPr id="247" name="Freeform 874">
                <a:extLst>
                  <a:ext uri="{FF2B5EF4-FFF2-40B4-BE49-F238E27FC236}">
                    <a16:creationId xmlns:a16="http://schemas.microsoft.com/office/drawing/2014/main" id="{C46441D8-40F3-B948-BA17-EE66F5D2F8B2}"/>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48" name="Freeform 875">
                <a:extLst>
                  <a:ext uri="{FF2B5EF4-FFF2-40B4-BE49-F238E27FC236}">
                    <a16:creationId xmlns:a16="http://schemas.microsoft.com/office/drawing/2014/main" id="{294E2A47-AEB2-6240-9CF5-C2A27A8C22D9}"/>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49" name="Rectangle 876">
                <a:extLst>
                  <a:ext uri="{FF2B5EF4-FFF2-40B4-BE49-F238E27FC236}">
                    <a16:creationId xmlns:a16="http://schemas.microsoft.com/office/drawing/2014/main" id="{670EE0DD-A69F-3543-A123-5B1BA5168C3D}"/>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ea typeface="Calibri"/>
                  <a:cs typeface="Calibri"/>
                </a:endParaRPr>
              </a:p>
            </p:txBody>
          </p:sp>
        </p:grpSp>
      </p:grpSp>
      <p:sp>
        <p:nvSpPr>
          <p:cNvPr id="3" name="Content Placeholder 10">
            <a:extLst>
              <a:ext uri="{FF2B5EF4-FFF2-40B4-BE49-F238E27FC236}">
                <a16:creationId xmlns:a16="http://schemas.microsoft.com/office/drawing/2014/main" id="{79EE94A8-607B-3000-5907-13E333D57321}"/>
              </a:ext>
            </a:extLst>
          </p:cNvPr>
          <p:cNvSpPr txBox="1">
            <a:spLocks/>
          </p:cNvSpPr>
          <p:nvPr/>
        </p:nvSpPr>
        <p:spPr bwMode="auto">
          <a:xfrm>
            <a:off x="277822" y="5013432"/>
            <a:ext cx="3492906" cy="1520929"/>
          </a:xfrm>
          <a:prstGeom prst="rect">
            <a:avLst/>
          </a:prstGeom>
          <a:noFill/>
          <a:ln w="12700">
            <a:noFill/>
            <a:miter lim="800000"/>
            <a:headEnd/>
            <a:tailEnd/>
          </a:ln>
          <a:extLst>
            <a:ext uri="{FAA26D3D-D897-4be2-8F04-BA451C77F1D7}">
              <ma14:placeholderFlag xmlns:ma14="http://schemas.microsoft.com/office/mac/drawingml/2011/main" xmlns="" val="1"/>
            </a:ext>
          </a:extLst>
        </p:spPr>
        <p:txBody>
          <a:bodyPr vert="horz" wrap="square" lIns="0" tIns="44450" rIns="0" bIns="44450" numCol="1" anchor="t" anchorCtr="0" compatLnSpc="1">
            <a:prstTxWarp prst="textNoShape">
              <a:avLst/>
            </a:prstTxWarp>
            <a:spAutoFit/>
          </a:bodyPr>
          <a:lstStyle>
            <a:lvl1pPr marL="282575" indent="-282575" algn="l" rtl="0" eaLnBrk="0" fontAlgn="base" hangingPunct="0">
              <a:spcBef>
                <a:spcPct val="20000"/>
              </a:spcBef>
              <a:spcAft>
                <a:spcPct val="0"/>
              </a:spcAft>
              <a:buClr>
                <a:srgbClr val="0033CC"/>
              </a:buClr>
              <a:buSzPct val="70000"/>
              <a:buFont typeface="Zapf Dingbats" charset="0"/>
              <a:buChar char=""/>
              <a:defRPr sz="2000">
                <a:solidFill>
                  <a:schemeClr val="tx1"/>
                </a:solidFill>
                <a:latin typeface="+mn-lt"/>
                <a:ea typeface="Calibri"/>
                <a:cs typeface="Calibri"/>
              </a:defRPr>
            </a:lvl1pPr>
            <a:lvl2pPr marL="687388" indent="-285750" algn="l" rtl="0" eaLnBrk="0" fontAlgn="base" hangingPunct="0">
              <a:spcBef>
                <a:spcPct val="20000"/>
              </a:spcBef>
              <a:spcAft>
                <a:spcPct val="0"/>
              </a:spcAft>
              <a:buClr>
                <a:srgbClr val="0033CC"/>
              </a:buClr>
              <a:buSzPct val="70000"/>
              <a:buFont typeface="Zapf Dingbats" charset="0"/>
              <a:buChar char=""/>
              <a:defRPr sz="2000">
                <a:solidFill>
                  <a:schemeClr val="tx1"/>
                </a:solidFill>
                <a:latin typeface="+mn-lt"/>
                <a:ea typeface="Calibri"/>
              </a:defRPr>
            </a:lvl2pPr>
            <a:lvl3pPr marL="1081088" indent="-280988" algn="l" rtl="0" eaLnBrk="0" fontAlgn="base" hangingPunct="0">
              <a:spcBef>
                <a:spcPct val="20000"/>
              </a:spcBef>
              <a:spcAft>
                <a:spcPct val="0"/>
              </a:spcAft>
              <a:buClr>
                <a:srgbClr val="0033CC"/>
              </a:buClr>
              <a:buFont typeface="Lucida Grande"/>
              <a:buChar char="‣"/>
              <a:defRPr sz="2000">
                <a:solidFill>
                  <a:schemeClr val="tx1"/>
                </a:solidFill>
                <a:latin typeface="+mn-lt"/>
                <a:ea typeface="Calibri"/>
              </a:defRPr>
            </a:lvl3pPr>
            <a:lvl4pPr marL="1487488" indent="-282575" algn="l" rtl="0" eaLnBrk="0" fontAlgn="base" hangingPunct="0">
              <a:spcBef>
                <a:spcPct val="20000"/>
              </a:spcBef>
              <a:spcAft>
                <a:spcPct val="0"/>
              </a:spcAft>
              <a:buClr>
                <a:srgbClr val="0033CC"/>
              </a:buClr>
              <a:buFont typeface="Times" charset="0"/>
              <a:buChar char="•"/>
              <a:defRPr sz="2000">
                <a:solidFill>
                  <a:schemeClr val="tx1"/>
                </a:solidFill>
                <a:latin typeface="+mn-lt"/>
                <a:ea typeface="Calibri"/>
              </a:defRPr>
            </a:lvl4pPr>
            <a:lvl5pPr marL="1878013" indent="-288925" algn="l" rtl="0" eaLnBrk="0" fontAlgn="base" hangingPunct="0">
              <a:spcBef>
                <a:spcPct val="20000"/>
              </a:spcBef>
              <a:spcAft>
                <a:spcPct val="0"/>
              </a:spcAft>
              <a:buClr>
                <a:srgbClr val="0033CC"/>
              </a:buClr>
              <a:buSzPct val="135000"/>
              <a:buChar char="-"/>
              <a:defRPr sz="2000">
                <a:solidFill>
                  <a:schemeClr val="tx1"/>
                </a:solidFill>
                <a:latin typeface="+mn-lt"/>
                <a:ea typeface="Calibri"/>
              </a:defRPr>
            </a:lvl5pPr>
            <a:lvl6pPr marL="25146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6pPr>
            <a:lvl7pPr marL="29718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7pPr>
            <a:lvl8pPr marL="34290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8pPr>
            <a:lvl9pPr marL="38862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9pPr>
          </a:lstStyle>
          <a:p>
            <a:pPr marL="0" indent="-3175">
              <a:buNone/>
              <a:tabLst>
                <a:tab pos="566738" algn="l"/>
              </a:tabLst>
            </a:pPr>
            <a:r>
              <a:rPr lang="en-US" sz="1700" dirty="0">
                <a:ea typeface="Times New Roman"/>
              </a:rPr>
              <a:t>move</a:t>
            </a:r>
            <a:r>
              <a:rPr lang="en-US" sz="1700" dirty="0">
                <a:ea typeface="Times New Roman"/>
                <a:cs typeface="Times New Roman"/>
              </a:rPr>
              <a:t>(</a:t>
            </a:r>
            <a:r>
              <a:rPr lang="en-US" sz="1700" i="1" dirty="0">
                <a:ea typeface="Times New Roman"/>
                <a:cs typeface="Times New Roman"/>
              </a:rPr>
              <a:t>c, y, z</a:t>
            </a:r>
            <a:r>
              <a:rPr lang="en-US" sz="1700" dirty="0">
                <a:ea typeface="Times New Roman"/>
                <a:cs typeface="Times New Roman"/>
              </a:rPr>
              <a:t>)</a:t>
            </a:r>
            <a:br>
              <a:rPr lang="en-US" sz="1700" dirty="0">
                <a:ea typeface="Times New Roman"/>
                <a:cs typeface="Times New Roman"/>
              </a:rPr>
            </a:br>
            <a:r>
              <a:rPr lang="en-US" sz="1700" dirty="0">
                <a:ea typeface="Times New Roman"/>
                <a:cs typeface="Times New Roman"/>
              </a:rPr>
              <a:t>    pre: </a:t>
            </a:r>
            <a:r>
              <a:rPr lang="en-US" sz="1700" dirty="0">
                <a:ea typeface="Times New Roman"/>
              </a:rPr>
              <a:t>pos</a:t>
            </a:r>
            <a:r>
              <a:rPr lang="en-US" sz="1700" dirty="0">
                <a:ea typeface="Times New Roman"/>
                <a:cs typeface="Times New Roman"/>
              </a:rPr>
              <a:t>(</a:t>
            </a:r>
            <a:r>
              <a:rPr lang="en-US" sz="1700" i="1" dirty="0">
                <a:ea typeface="Times New Roman"/>
                <a:cs typeface="Times New Roman"/>
              </a:rPr>
              <a:t>c</a:t>
            </a:r>
            <a:r>
              <a:rPr lang="en-US" sz="1700" dirty="0">
                <a:ea typeface="Times New Roman"/>
                <a:cs typeface="Times New Roman"/>
              </a:rPr>
              <a:t>)=</a:t>
            </a:r>
            <a:r>
              <a:rPr lang="en-US" sz="1700" i="1" dirty="0">
                <a:ea typeface="Times New Roman"/>
                <a:cs typeface="Times New Roman"/>
              </a:rPr>
              <a:t>y</a:t>
            </a:r>
            <a:r>
              <a:rPr lang="en-US" sz="1700" dirty="0">
                <a:ea typeface="Times New Roman"/>
                <a:cs typeface="Times New Roman"/>
              </a:rPr>
              <a:t>,</a:t>
            </a:r>
            <a:r>
              <a:rPr lang="en-US" sz="1700" baseline="-25000" dirty="0">
                <a:ea typeface="Times New Roman"/>
                <a:cs typeface="Times New Roman"/>
              </a:rPr>
              <a:t> </a:t>
            </a:r>
            <a:r>
              <a:rPr lang="en-US" sz="1700" dirty="0">
                <a:ea typeface="Times New Roman"/>
              </a:rPr>
              <a:t>clear</a:t>
            </a:r>
            <a:r>
              <a:rPr lang="en-US" sz="1700" dirty="0">
                <a:ea typeface="Times New Roman"/>
                <a:cs typeface="Times New Roman"/>
              </a:rPr>
              <a:t>(</a:t>
            </a:r>
            <a:r>
              <a:rPr lang="en-US" sz="1700" i="1" dirty="0">
                <a:ea typeface="Times New Roman"/>
                <a:cs typeface="Times New Roman"/>
              </a:rPr>
              <a:t>c</a:t>
            </a:r>
            <a:r>
              <a:rPr lang="en-US" sz="1700" dirty="0">
                <a:ea typeface="Times New Roman"/>
                <a:cs typeface="Times New Roman"/>
              </a:rPr>
              <a:t>)=</a:t>
            </a:r>
            <a:r>
              <a:rPr lang="en-US" sz="1700" dirty="0">
                <a:ea typeface="Times New Roman"/>
              </a:rPr>
              <a:t>T</a:t>
            </a:r>
            <a:r>
              <a:rPr lang="en-US" sz="1700" dirty="0">
                <a:ea typeface="Times New Roman"/>
                <a:cs typeface="Times New Roman"/>
              </a:rPr>
              <a:t>,</a:t>
            </a:r>
            <a:r>
              <a:rPr lang="en-US" sz="1700" baseline="-25000" dirty="0">
                <a:ea typeface="Times New Roman"/>
                <a:cs typeface="Times New Roman"/>
              </a:rPr>
              <a:t> </a:t>
            </a:r>
            <a:r>
              <a:rPr lang="en-US" sz="1700" dirty="0">
                <a:ea typeface="Times New Roman"/>
              </a:rPr>
              <a:t>clear</a:t>
            </a:r>
            <a:r>
              <a:rPr lang="en-US" sz="1700" dirty="0">
                <a:ea typeface="Times New Roman"/>
                <a:cs typeface="Times New Roman"/>
              </a:rPr>
              <a:t>(</a:t>
            </a:r>
            <a:r>
              <a:rPr lang="en-US" sz="1700" i="1" dirty="0">
                <a:ea typeface="Times New Roman"/>
                <a:cs typeface="Times New Roman"/>
              </a:rPr>
              <a:t>z</a:t>
            </a:r>
            <a:r>
              <a:rPr lang="en-US" sz="1700" dirty="0">
                <a:ea typeface="Times New Roman"/>
                <a:cs typeface="Times New Roman"/>
              </a:rPr>
              <a:t>)=</a:t>
            </a:r>
            <a:r>
              <a:rPr lang="en-US" sz="1700" dirty="0">
                <a:ea typeface="Times New Roman"/>
              </a:rPr>
              <a:t>T</a:t>
            </a:r>
            <a:br>
              <a:rPr lang="en-US" sz="1700" dirty="0">
                <a:ea typeface="Times New Roman"/>
                <a:cs typeface="Times New Roman"/>
              </a:rPr>
            </a:br>
            <a:r>
              <a:rPr lang="en-US" sz="1700" dirty="0">
                <a:ea typeface="Times New Roman"/>
                <a:cs typeface="Times New Roman"/>
              </a:rPr>
              <a:t>    eff: </a:t>
            </a:r>
            <a:r>
              <a:rPr lang="en-US" sz="1700" dirty="0">
                <a:ea typeface="Times New Roman"/>
              </a:rPr>
              <a:t>pos</a:t>
            </a:r>
            <a:r>
              <a:rPr lang="en-US" sz="1700" dirty="0">
                <a:ea typeface="Times New Roman"/>
                <a:cs typeface="Times New Roman"/>
              </a:rPr>
              <a:t>(</a:t>
            </a:r>
            <a:r>
              <a:rPr lang="en-US" sz="1700" i="1" dirty="0">
                <a:ea typeface="Times New Roman"/>
                <a:cs typeface="Times New Roman"/>
              </a:rPr>
              <a:t>c</a:t>
            </a:r>
            <a:r>
              <a:rPr lang="en-US" sz="1700" dirty="0">
                <a:ea typeface="Times New Roman"/>
                <a:cs typeface="Times New Roman"/>
              </a:rPr>
              <a:t>)</a:t>
            </a:r>
            <a:r>
              <a:rPr lang="en-US" sz="1700" dirty="0"/>
              <a:t>←</a:t>
            </a:r>
            <a:r>
              <a:rPr lang="en-US" sz="1700" i="1" dirty="0">
                <a:ea typeface="Times New Roman"/>
                <a:cs typeface="Times New Roman"/>
              </a:rPr>
              <a:t>z</a:t>
            </a:r>
            <a:r>
              <a:rPr lang="en-US" sz="1700" dirty="0">
                <a:ea typeface="Times New Roman"/>
                <a:cs typeface="Times New Roman"/>
              </a:rPr>
              <a:t>,</a:t>
            </a:r>
            <a:r>
              <a:rPr lang="en-US" sz="1700" baseline="-25000" dirty="0">
                <a:ea typeface="Times New Roman"/>
                <a:cs typeface="Times New Roman"/>
              </a:rPr>
              <a:t> </a:t>
            </a:r>
            <a:r>
              <a:rPr lang="en-US" sz="1700" dirty="0">
                <a:ea typeface="Times New Roman"/>
              </a:rPr>
              <a:t>clear</a:t>
            </a:r>
            <a:r>
              <a:rPr lang="en-US" sz="1700" dirty="0">
                <a:ea typeface="Times New Roman"/>
                <a:cs typeface="Times New Roman"/>
              </a:rPr>
              <a:t>(</a:t>
            </a:r>
            <a:r>
              <a:rPr lang="en-US" sz="1700" i="1" dirty="0">
                <a:ea typeface="Times New Roman"/>
                <a:cs typeface="Times New Roman"/>
              </a:rPr>
              <a:t>y</a:t>
            </a:r>
            <a:r>
              <a:rPr lang="en-US" sz="1700" dirty="0">
                <a:ea typeface="Times New Roman"/>
                <a:cs typeface="Times New Roman"/>
              </a:rPr>
              <a:t>)</a:t>
            </a:r>
            <a:r>
              <a:rPr lang="en-US" sz="1700" dirty="0"/>
              <a:t>←</a:t>
            </a:r>
            <a:r>
              <a:rPr lang="en-US" sz="1700" dirty="0">
                <a:ea typeface="Times New Roman"/>
              </a:rPr>
              <a:t>T</a:t>
            </a:r>
            <a:r>
              <a:rPr lang="en-US" sz="1700" dirty="0">
                <a:ea typeface="Times New Roman"/>
                <a:cs typeface="Times New Roman"/>
              </a:rPr>
              <a:t>,</a:t>
            </a:r>
            <a:r>
              <a:rPr lang="en-US" sz="1700" baseline="-25000" dirty="0">
                <a:ea typeface="Times New Roman"/>
                <a:cs typeface="Times New Roman"/>
              </a:rPr>
              <a:t> </a:t>
            </a:r>
            <a:r>
              <a:rPr lang="en-US" sz="1700" dirty="0">
                <a:ea typeface="Times New Roman"/>
              </a:rPr>
              <a:t>clear</a:t>
            </a:r>
            <a:r>
              <a:rPr lang="en-US" sz="1700" dirty="0">
                <a:ea typeface="Times New Roman"/>
                <a:cs typeface="Times New Roman"/>
              </a:rPr>
              <a:t>(</a:t>
            </a:r>
            <a:r>
              <a:rPr lang="en-US" sz="1700" i="1" dirty="0">
                <a:ea typeface="Times New Roman"/>
                <a:cs typeface="Times New Roman"/>
              </a:rPr>
              <a:t>z</a:t>
            </a:r>
            <a:r>
              <a:rPr lang="en-US" sz="1700" dirty="0">
                <a:ea typeface="Times New Roman"/>
                <a:cs typeface="Times New Roman"/>
              </a:rPr>
              <a:t>)</a:t>
            </a:r>
            <a:r>
              <a:rPr lang="en-US" sz="1700" dirty="0"/>
              <a:t>←</a:t>
            </a:r>
            <a:r>
              <a:rPr lang="en-US" sz="1700" dirty="0">
                <a:ea typeface="Times New Roman"/>
              </a:rPr>
              <a:t>F</a:t>
            </a:r>
          </a:p>
          <a:p>
            <a:pPr marL="0" indent="-3175">
              <a:buNone/>
              <a:tabLst>
                <a:tab pos="566738" algn="l"/>
              </a:tabLst>
            </a:pPr>
            <a:r>
              <a:rPr lang="en-US" sz="1700" dirty="0">
                <a:ea typeface="Times New Roman"/>
                <a:cs typeface="Times New Roman"/>
              </a:rPr>
              <a:t>ran(</a:t>
            </a:r>
            <a:r>
              <a:rPr lang="en-US" sz="1700" i="1" dirty="0">
                <a:ea typeface="Times New Roman"/>
                <a:cs typeface="Times New Roman"/>
              </a:rPr>
              <a:t>c</a:t>
            </a:r>
            <a:r>
              <a:rPr lang="en-US" sz="1700" dirty="0">
                <a:ea typeface="Times New Roman"/>
                <a:cs typeface="Times New Roman"/>
              </a:rPr>
              <a:t>) = </a:t>
            </a:r>
            <a:r>
              <a:rPr lang="en-US" sz="1700" i="1" dirty="0">
                <a:ea typeface="Times New Roman"/>
                <a:cs typeface="Times New Roman"/>
              </a:rPr>
              <a:t>Containers</a:t>
            </a:r>
          </a:p>
          <a:p>
            <a:pPr marL="0" indent="-3175">
              <a:buNone/>
              <a:tabLst>
                <a:tab pos="566738" algn="l"/>
              </a:tabLst>
            </a:pPr>
            <a:r>
              <a:rPr lang="en-US" sz="1700" dirty="0">
                <a:ea typeface="Times New Roman"/>
                <a:cs typeface="Times New Roman"/>
              </a:rPr>
              <a:t>ran(</a:t>
            </a:r>
            <a:r>
              <a:rPr lang="en-US" sz="1700" i="1" dirty="0">
                <a:ea typeface="Times New Roman"/>
                <a:cs typeface="Times New Roman"/>
              </a:rPr>
              <a:t>y</a:t>
            </a:r>
            <a:r>
              <a:rPr lang="en-US" sz="1700" dirty="0">
                <a:ea typeface="Times New Roman"/>
                <a:cs typeface="Times New Roman"/>
              </a:rPr>
              <a:t>) = ran(</a:t>
            </a:r>
            <a:r>
              <a:rPr lang="en-US" sz="1700" i="1" dirty="0">
                <a:ea typeface="Times New Roman"/>
                <a:cs typeface="Times New Roman"/>
              </a:rPr>
              <a:t>z</a:t>
            </a:r>
            <a:r>
              <a:rPr lang="en-US" sz="1700" dirty="0">
                <a:ea typeface="Times New Roman"/>
                <a:cs typeface="Times New Roman"/>
              </a:rPr>
              <a:t>) = </a:t>
            </a:r>
            <a:r>
              <a:rPr lang="en-US" sz="1700" i="1" dirty="0">
                <a:ea typeface="Times New Roman"/>
                <a:cs typeface="Times New Roman"/>
              </a:rPr>
              <a:t>Container </a:t>
            </a:r>
            <a:r>
              <a:rPr lang="en-US" sz="1800" dirty="0">
                <a:ea typeface="Times New Roman"/>
                <a:cs typeface="Times New Roman"/>
              </a:rPr>
              <a:t>∪</a:t>
            </a:r>
            <a:r>
              <a:rPr lang="en-US" sz="1700" i="1" dirty="0">
                <a:ea typeface="Times New Roman"/>
                <a:cs typeface="Times New Roman"/>
              </a:rPr>
              <a:t> pallets</a:t>
            </a:r>
            <a:endParaRPr lang="en-US" sz="1700" dirty="0">
              <a:ea typeface="Times New Roman"/>
              <a:cs typeface="Times New Roman"/>
            </a:endParaRPr>
          </a:p>
        </p:txBody>
      </p:sp>
    </p:spTree>
    <p:extLst>
      <p:ext uri="{BB962C8B-B14F-4D97-AF65-F5344CB8AC3E}">
        <p14:creationId xmlns:p14="http://schemas.microsoft.com/office/powerpoint/2010/main" val="2957526793"/>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7" name="Rectangle 83"/>
          <p:cNvSpPr>
            <a:spLocks noChangeArrowheads="1"/>
          </p:cNvSpPr>
          <p:nvPr/>
        </p:nvSpPr>
        <p:spPr bwMode="auto">
          <a:xfrm>
            <a:off x="3472181" y="4687433"/>
            <a:ext cx="1463712"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ea typeface="Calibri"/>
                <a:cs typeface="Calibri"/>
              </a:rPr>
              <a:t>move(a,p3,d)</a:t>
            </a:r>
          </a:p>
        </p:txBody>
      </p:sp>
      <p:sp>
        <p:nvSpPr>
          <p:cNvPr id="22531" name="Text Box 75"/>
          <p:cNvSpPr txBox="1">
            <a:spLocks noChangeArrowheads="1"/>
          </p:cNvSpPr>
          <p:nvPr/>
        </p:nvSpPr>
        <p:spPr bwMode="auto">
          <a:xfrm>
            <a:off x="1988735" y="4355147"/>
            <a:ext cx="1159292" cy="276999"/>
          </a:xfrm>
          <a:prstGeom prst="rect">
            <a:avLst/>
          </a:prstGeom>
          <a:noFill/>
          <a:ln>
            <a:noFill/>
          </a:ln>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latin typeface="+mn-lt"/>
                <a:ea typeface="Calibri"/>
                <a:cs typeface="Calibri"/>
              </a:rPr>
              <a:t>clear</a:t>
            </a:r>
            <a:r>
              <a:rPr lang="en-US" sz="1800" dirty="0">
                <a:latin typeface="+mn-lt"/>
                <a:ea typeface="Calibri"/>
                <a:cs typeface="Times New Roman"/>
              </a:rPr>
              <a:t>(</a:t>
            </a:r>
            <a:r>
              <a:rPr lang="en-US" sz="1800" dirty="0">
                <a:latin typeface="+mn-lt"/>
                <a:ea typeface="Calibri"/>
                <a:cs typeface="Calibri"/>
              </a:rPr>
              <a:t>d</a:t>
            </a:r>
            <a:r>
              <a:rPr lang="en-US" sz="1800" dirty="0">
                <a:latin typeface="+mn-lt"/>
                <a:ea typeface="Calibri"/>
                <a:cs typeface="Times New Roman"/>
              </a:rPr>
              <a:t>)=</a:t>
            </a:r>
            <a:r>
              <a:rPr lang="en-US" sz="1800" dirty="0">
                <a:latin typeface="+mn-lt"/>
                <a:ea typeface="Calibri"/>
                <a:cs typeface="Calibri"/>
              </a:rPr>
              <a:t>T</a:t>
            </a:r>
          </a:p>
        </p:txBody>
      </p:sp>
      <p:sp>
        <p:nvSpPr>
          <p:cNvPr id="22533" name="Text Box 77"/>
          <p:cNvSpPr txBox="1">
            <a:spLocks noChangeArrowheads="1"/>
          </p:cNvSpPr>
          <p:nvPr/>
        </p:nvSpPr>
        <p:spPr bwMode="auto">
          <a:xfrm>
            <a:off x="6400477" y="4355147"/>
            <a:ext cx="1161421" cy="276999"/>
          </a:xfrm>
          <a:prstGeom prst="rect">
            <a:avLst/>
          </a:prstGeom>
          <a:noFill/>
          <a:ln>
            <a:noFill/>
          </a:ln>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err="1">
                <a:latin typeface="+mn-lt"/>
                <a:ea typeface="Calibri"/>
                <a:cs typeface="Calibri"/>
              </a:rPr>
              <a:t>pos</a:t>
            </a:r>
            <a:r>
              <a:rPr lang="en-US" sz="1800" dirty="0">
                <a:latin typeface="+mn-lt"/>
                <a:ea typeface="Calibri"/>
                <a:cs typeface="Times New Roman"/>
              </a:rPr>
              <a:t>(</a:t>
            </a:r>
            <a:r>
              <a:rPr lang="en-US" sz="1800" dirty="0">
                <a:latin typeface="+mn-lt"/>
                <a:ea typeface="Calibri"/>
                <a:cs typeface="Calibri"/>
              </a:rPr>
              <a:t>b</a:t>
            </a:r>
            <a:r>
              <a:rPr lang="en-US" sz="1800" dirty="0">
                <a:latin typeface="+mn-lt"/>
                <a:ea typeface="Calibri"/>
                <a:cs typeface="Times New Roman"/>
              </a:rPr>
              <a:t>)=</a:t>
            </a:r>
            <a:r>
              <a:rPr lang="en-US" sz="1800" dirty="0">
                <a:latin typeface="+mn-lt"/>
                <a:ea typeface="Calibri"/>
                <a:cs typeface="Calibri"/>
              </a:rPr>
              <a:t>p4</a:t>
            </a:r>
          </a:p>
        </p:txBody>
      </p:sp>
      <p:sp>
        <p:nvSpPr>
          <p:cNvPr id="22536" name="Rectangle 82"/>
          <p:cNvSpPr>
            <a:spLocks noChangeArrowheads="1"/>
          </p:cNvSpPr>
          <p:nvPr/>
        </p:nvSpPr>
        <p:spPr bwMode="auto">
          <a:xfrm>
            <a:off x="5656108" y="1793114"/>
            <a:ext cx="636412"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ea typeface="Calibri"/>
                <a:cs typeface="Calibri"/>
              </a:rPr>
              <a:t>Start</a:t>
            </a:r>
          </a:p>
        </p:txBody>
      </p:sp>
      <p:sp>
        <p:nvSpPr>
          <p:cNvPr id="22538" name="Rectangle 84"/>
          <p:cNvSpPr>
            <a:spLocks noChangeArrowheads="1"/>
          </p:cNvSpPr>
          <p:nvPr/>
        </p:nvSpPr>
        <p:spPr bwMode="auto">
          <a:xfrm>
            <a:off x="5615908" y="6057384"/>
            <a:ext cx="729512"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ea typeface="Calibri"/>
                <a:cs typeface="Calibri"/>
              </a:rPr>
              <a:t>Finish</a:t>
            </a:r>
          </a:p>
        </p:txBody>
      </p:sp>
      <p:sp>
        <p:nvSpPr>
          <p:cNvPr id="22550" name="Rectangle 97"/>
          <p:cNvSpPr>
            <a:spLocks noChangeArrowheads="1"/>
          </p:cNvSpPr>
          <p:nvPr/>
        </p:nvSpPr>
        <p:spPr bwMode="auto">
          <a:xfrm>
            <a:off x="3082596" y="4355147"/>
            <a:ext cx="1148121" cy="276999"/>
          </a:xfrm>
          <a:prstGeom prst="rect">
            <a:avLst/>
          </a:prstGeom>
          <a:noFill/>
          <a:ln>
            <a:noFill/>
          </a:ln>
        </p:spPr>
        <p:txBody>
          <a:bodyPr wrap="none" lIns="91440" tIns="0" rIns="91440" bIns="0" anchor="ctr">
            <a:spAutoFit/>
          </a:bodyPr>
          <a:lstStyle/>
          <a:p>
            <a:pPr algn="ctr"/>
            <a:r>
              <a:rPr lang="en-US" dirty="0">
                <a:ea typeface="Calibri"/>
                <a:cs typeface="Calibri"/>
              </a:rPr>
              <a:t>clear</a:t>
            </a:r>
            <a:r>
              <a:rPr lang="en-US" dirty="0">
                <a:ea typeface="Calibri"/>
                <a:cs typeface="Times New Roman"/>
              </a:rPr>
              <a:t>(</a:t>
            </a:r>
            <a:r>
              <a:rPr lang="en-US" dirty="0">
                <a:ea typeface="Calibri"/>
                <a:cs typeface="Calibri"/>
              </a:rPr>
              <a:t>a</a:t>
            </a:r>
            <a:r>
              <a:rPr lang="en-US" dirty="0">
                <a:ea typeface="Calibri"/>
                <a:cs typeface="Times New Roman"/>
              </a:rPr>
              <a:t>)=</a:t>
            </a:r>
            <a:r>
              <a:rPr lang="en-US" dirty="0">
                <a:ea typeface="Calibri"/>
                <a:cs typeface="Calibri"/>
              </a:rPr>
              <a:t>T</a:t>
            </a:r>
          </a:p>
        </p:txBody>
      </p:sp>
      <p:sp>
        <p:nvSpPr>
          <p:cNvPr id="22552" name="Rectangle 99"/>
          <p:cNvSpPr>
            <a:spLocks noChangeArrowheads="1"/>
          </p:cNvSpPr>
          <p:nvPr/>
        </p:nvSpPr>
        <p:spPr bwMode="auto">
          <a:xfrm>
            <a:off x="7670979" y="4355147"/>
            <a:ext cx="1133644" cy="276999"/>
          </a:xfrm>
          <a:prstGeom prst="rect">
            <a:avLst/>
          </a:prstGeom>
          <a:noFill/>
          <a:ln>
            <a:noFill/>
          </a:ln>
        </p:spPr>
        <p:txBody>
          <a:bodyPr wrap="none" lIns="91440" tIns="0" rIns="91440" bIns="0" anchor="ctr">
            <a:spAutoFit/>
          </a:bodyPr>
          <a:lstStyle/>
          <a:p>
            <a:pPr algn="ctr"/>
            <a:r>
              <a:rPr lang="en-US" dirty="0">
                <a:ea typeface="Calibri"/>
                <a:cs typeface="Calibri"/>
              </a:rPr>
              <a:t>clear(b)=T</a:t>
            </a:r>
          </a:p>
        </p:txBody>
      </p:sp>
      <p:sp>
        <p:nvSpPr>
          <p:cNvPr id="22555" name="Text Box 92"/>
          <p:cNvSpPr txBox="1">
            <a:spLocks noChangeArrowheads="1"/>
          </p:cNvSpPr>
          <p:nvPr/>
        </p:nvSpPr>
        <p:spPr bwMode="auto">
          <a:xfrm>
            <a:off x="6986672" y="4687433"/>
            <a:ext cx="1445904"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solidFill>
                  <a:schemeClr val="bg1"/>
                </a:solidFill>
                <a:latin typeface="+mn-lt"/>
                <a:ea typeface="Calibri"/>
                <a:cs typeface="Calibri"/>
              </a:rPr>
              <a:t>move(b,p4,c)</a:t>
            </a:r>
          </a:p>
        </p:txBody>
      </p:sp>
      <p:sp>
        <p:nvSpPr>
          <p:cNvPr id="2" name="Slide Number Placeholder 1">
            <a:extLst>
              <a:ext uri="{FF2B5EF4-FFF2-40B4-BE49-F238E27FC236}">
                <a16:creationId xmlns:a16="http://schemas.microsoft.com/office/drawing/2014/main" id="{3A43CC8B-52CA-864B-92DC-7FAC1A75E494}"/>
              </a:ext>
            </a:extLst>
          </p:cNvPr>
          <p:cNvSpPr>
            <a:spLocks noGrp="1"/>
          </p:cNvSpPr>
          <p:nvPr>
            <p:ph type="sldNum" sz="quarter" idx="4"/>
          </p:nvPr>
        </p:nvSpPr>
        <p:spPr/>
        <p:txBody>
          <a:bodyPr/>
          <a:lstStyle/>
          <a:p>
            <a:fld id="{67C9959E-8E6B-B04C-9955-EA096F41CA7A}" type="slidenum">
              <a:rPr lang="en-GB" smtClean="0"/>
              <a:t>152</a:t>
            </a:fld>
            <a:endParaRPr lang="en-GB"/>
          </a:p>
        </p:txBody>
      </p:sp>
      <p:sp>
        <p:nvSpPr>
          <p:cNvPr id="22529" name="Rectangle 2"/>
          <p:cNvSpPr>
            <a:spLocks noGrp="1" noChangeArrowheads="1"/>
          </p:cNvSpPr>
          <p:nvPr>
            <p:ph type="title" idx="4294967295"/>
          </p:nvPr>
        </p:nvSpPr>
        <p:spPr>
          <a:xfrm>
            <a:off x="0" y="260350"/>
            <a:ext cx="7886700" cy="719138"/>
          </a:xfrm>
        </p:spPr>
        <p:txBody>
          <a:bodyPr>
            <a:normAutofit/>
          </a:bodyPr>
          <a:lstStyle/>
          <a:p>
            <a:pPr eaLnBrk="1" hangingPunct="1"/>
            <a:r>
              <a:rPr lang="en-US" dirty="0">
                <a:latin typeface="+mn-lt"/>
              </a:rPr>
              <a:t>Example</a:t>
            </a:r>
          </a:p>
        </p:txBody>
      </p:sp>
      <p:sp>
        <p:nvSpPr>
          <p:cNvPr id="108" name="Rectangle 3"/>
          <p:cNvSpPr>
            <a:spLocks noGrp="1" noChangeArrowheads="1"/>
          </p:cNvSpPr>
          <p:nvPr>
            <p:ph idx="4294967295"/>
          </p:nvPr>
        </p:nvSpPr>
        <p:spPr>
          <a:xfrm>
            <a:off x="0" y="1158875"/>
            <a:ext cx="4070350" cy="1414463"/>
          </a:xfrm>
        </p:spPr>
        <p:txBody>
          <a:bodyPr>
            <a:normAutofit/>
          </a:bodyPr>
          <a:lstStyle/>
          <a:p>
            <a:pPr eaLnBrk="1" hangingPunct="1"/>
            <a:r>
              <a:rPr lang="en-US" dirty="0"/>
              <a:t>Resolve five open goals using the </a:t>
            </a:r>
            <a:r>
              <a:rPr lang="en-US" dirty="0">
                <a:cs typeface="Calibri"/>
              </a:rPr>
              <a:t>Start</a:t>
            </a:r>
            <a:r>
              <a:rPr lang="en-US" dirty="0">
                <a:cs typeface="Times New Roman"/>
              </a:rPr>
              <a:t> action</a:t>
            </a:r>
            <a:endParaRPr lang="en-US" dirty="0"/>
          </a:p>
          <a:p>
            <a:pPr lvl="1" eaLnBrk="1" hangingPunct="1"/>
            <a:r>
              <a:rPr lang="en-US" dirty="0"/>
              <a:t>Substitute</a:t>
            </a:r>
            <a:br>
              <a:rPr lang="en-US" dirty="0"/>
            </a:br>
            <a:r>
              <a:rPr lang="en-US" i="1" dirty="0"/>
              <a:t>x</a:t>
            </a:r>
            <a:r>
              <a:rPr lang="en-US" baseline="-25000" dirty="0"/>
              <a:t>3</a:t>
            </a:r>
            <a:r>
              <a:rPr lang="en-US" dirty="0"/>
              <a:t>=</a:t>
            </a:r>
            <a:r>
              <a:rPr lang="en-US" dirty="0">
                <a:cs typeface="Calibri"/>
              </a:rPr>
              <a:t>d</a:t>
            </a:r>
            <a:r>
              <a:rPr lang="en-US" dirty="0"/>
              <a:t>,  </a:t>
            </a:r>
            <a:r>
              <a:rPr lang="en-US" i="1" dirty="0"/>
              <a:t>x</a:t>
            </a:r>
            <a:r>
              <a:rPr lang="en-US" baseline="-25000" dirty="0"/>
              <a:t>4</a:t>
            </a:r>
            <a:r>
              <a:rPr lang="en-US" dirty="0"/>
              <a:t>=</a:t>
            </a:r>
            <a:r>
              <a:rPr lang="en-US" dirty="0">
                <a:cs typeface="Calibri"/>
              </a:rPr>
              <a:t>c</a:t>
            </a:r>
            <a:r>
              <a:rPr lang="en-US" dirty="0"/>
              <a:t>, </a:t>
            </a:r>
            <a:r>
              <a:rPr lang="en-US" i="1" dirty="0"/>
              <a:t> z</a:t>
            </a:r>
            <a:r>
              <a:rPr lang="en-US" baseline="-25000" dirty="0"/>
              <a:t>3</a:t>
            </a:r>
            <a:r>
              <a:rPr lang="en-US" dirty="0"/>
              <a:t>=</a:t>
            </a:r>
            <a:r>
              <a:rPr lang="en-US" dirty="0">
                <a:cs typeface="Calibri"/>
              </a:rPr>
              <a:t>p1</a:t>
            </a:r>
            <a:endParaRPr lang="en-US" dirty="0"/>
          </a:p>
          <a:p>
            <a:pPr lvl="1" eaLnBrk="1" hangingPunct="1"/>
            <a:endParaRPr lang="en-US" dirty="0"/>
          </a:p>
        </p:txBody>
      </p:sp>
      <p:sp>
        <p:nvSpPr>
          <p:cNvPr id="43" name="Rectangle 97"/>
          <p:cNvSpPr>
            <a:spLocks noChangeArrowheads="1"/>
          </p:cNvSpPr>
          <p:nvPr/>
        </p:nvSpPr>
        <p:spPr bwMode="auto">
          <a:xfrm>
            <a:off x="4360832" y="4355147"/>
            <a:ext cx="1150713" cy="276999"/>
          </a:xfrm>
          <a:prstGeom prst="rect">
            <a:avLst/>
          </a:prstGeom>
          <a:noFill/>
          <a:ln>
            <a:noFill/>
          </a:ln>
        </p:spPr>
        <p:txBody>
          <a:bodyPr wrap="none" lIns="91440" tIns="0" rIns="91440" bIns="0" anchor="ctr">
            <a:spAutoFit/>
          </a:bodyPr>
          <a:lstStyle/>
          <a:p>
            <a:pPr algn="ctr"/>
            <a:r>
              <a:rPr lang="en-US" dirty="0" err="1">
                <a:ea typeface="Calibri"/>
                <a:cs typeface="Calibri"/>
              </a:rPr>
              <a:t>pos</a:t>
            </a:r>
            <a:r>
              <a:rPr lang="en-US" dirty="0">
                <a:ea typeface="Calibri"/>
                <a:cs typeface="Times New Roman"/>
              </a:rPr>
              <a:t>(</a:t>
            </a:r>
            <a:r>
              <a:rPr lang="en-US" dirty="0">
                <a:ea typeface="Calibri"/>
                <a:cs typeface="Calibri"/>
              </a:rPr>
              <a:t>a</a:t>
            </a:r>
            <a:r>
              <a:rPr lang="en-US" dirty="0">
                <a:ea typeface="Calibri"/>
                <a:cs typeface="Times New Roman"/>
              </a:rPr>
              <a:t>)=</a:t>
            </a:r>
            <a:r>
              <a:rPr lang="en-US" dirty="0">
                <a:ea typeface="Calibri"/>
                <a:cs typeface="Calibri"/>
              </a:rPr>
              <a:t>p3</a:t>
            </a:r>
          </a:p>
        </p:txBody>
      </p:sp>
      <p:sp>
        <p:nvSpPr>
          <p:cNvPr id="52" name="Rectangle 99"/>
          <p:cNvSpPr>
            <a:spLocks noChangeArrowheads="1"/>
          </p:cNvSpPr>
          <p:nvPr/>
        </p:nvSpPr>
        <p:spPr bwMode="auto">
          <a:xfrm>
            <a:off x="8760064" y="4355147"/>
            <a:ext cx="1133644" cy="276999"/>
          </a:xfrm>
          <a:prstGeom prst="rect">
            <a:avLst/>
          </a:prstGeom>
          <a:noFill/>
          <a:ln>
            <a:noFill/>
          </a:ln>
        </p:spPr>
        <p:txBody>
          <a:bodyPr wrap="none" lIns="91440" tIns="0" rIns="91440" bIns="0" anchor="ctr">
            <a:spAutoFit/>
          </a:bodyPr>
          <a:lstStyle/>
          <a:p>
            <a:pPr algn="ctr"/>
            <a:r>
              <a:rPr lang="en-US" dirty="0">
                <a:ea typeface="Calibri"/>
                <a:cs typeface="Calibri"/>
              </a:rPr>
              <a:t>clear(c)=T</a:t>
            </a:r>
          </a:p>
        </p:txBody>
      </p:sp>
      <p:cxnSp>
        <p:nvCxnSpPr>
          <p:cNvPr id="98" name="AutoShape 89"/>
          <p:cNvCxnSpPr>
            <a:cxnSpLocks noChangeShapeType="1"/>
            <a:stCxn id="22536" idx="2"/>
            <a:endCxn id="43" idx="0"/>
          </p:cNvCxnSpPr>
          <p:nvPr/>
        </p:nvCxnSpPr>
        <p:spPr bwMode="auto">
          <a:xfrm rot="5400000">
            <a:off x="4358901" y="2739733"/>
            <a:ext cx="2192700" cy="1038126"/>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 xmlns:a14="http://schemas.microsoft.com/office/drawing/2010/main">
                <a:noFill/>
              </a14:hiddenFill>
            </a:ext>
          </a:extLst>
        </p:spPr>
      </p:cxnSp>
      <p:cxnSp>
        <p:nvCxnSpPr>
          <p:cNvPr id="101" name="AutoShape 89"/>
          <p:cNvCxnSpPr>
            <a:cxnSpLocks noChangeShapeType="1"/>
            <a:stCxn id="22536" idx="2"/>
            <a:endCxn id="22533" idx="0"/>
          </p:cNvCxnSpPr>
          <p:nvPr/>
        </p:nvCxnSpPr>
        <p:spPr bwMode="auto">
          <a:xfrm rot="16200000" flipH="1">
            <a:off x="5381400" y="2755360"/>
            <a:ext cx="2192700" cy="1006873"/>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 xmlns:a14="http://schemas.microsoft.com/office/drawing/2010/main">
                <a:noFill/>
              </a14:hiddenFill>
            </a:ext>
          </a:extLst>
        </p:spPr>
      </p:cxnSp>
      <p:sp>
        <p:nvSpPr>
          <p:cNvPr id="92" name="Rectangle 83"/>
          <p:cNvSpPr>
            <a:spLocks noChangeArrowheads="1"/>
          </p:cNvSpPr>
          <p:nvPr/>
        </p:nvSpPr>
        <p:spPr bwMode="auto">
          <a:xfrm>
            <a:off x="3278570" y="3200496"/>
            <a:ext cx="1435196" cy="369332"/>
          </a:xfrm>
          <a:prstGeom prst="rect">
            <a:avLst/>
          </a:prstGeom>
          <a:solidFill>
            <a:schemeClr val="accent1"/>
          </a:solidFill>
          <a:ln w="12700">
            <a:solidFill>
              <a:schemeClr val="tx1"/>
            </a:solidFill>
            <a:miter lim="800000"/>
            <a:headEnd/>
            <a:tailEnd/>
          </a:ln>
        </p:spPr>
        <p:txBody>
          <a:bodyPr wrap="none" lIns="91440" tIns="45720" rIns="91440" bIns="45720" anchor="t">
            <a:noAutofit/>
          </a:bodyPr>
          <a:lstStyle/>
          <a:p>
            <a:pPr algn="ctr"/>
            <a:r>
              <a:rPr lang="en-US" dirty="0">
                <a:solidFill>
                  <a:schemeClr val="bg1"/>
                </a:solidFill>
                <a:ea typeface="Calibri"/>
                <a:cs typeface="Calibri"/>
              </a:rPr>
              <a:t>move(d,a,p1)</a:t>
            </a:r>
          </a:p>
        </p:txBody>
      </p:sp>
      <p:sp>
        <p:nvSpPr>
          <p:cNvPr id="93" name="Text Box 92"/>
          <p:cNvSpPr txBox="1">
            <a:spLocks noChangeArrowheads="1"/>
          </p:cNvSpPr>
          <p:nvPr/>
        </p:nvSpPr>
        <p:spPr bwMode="auto">
          <a:xfrm>
            <a:off x="7249703" y="3191488"/>
            <a:ext cx="1350738" cy="369332"/>
          </a:xfrm>
          <a:prstGeom prst="rect">
            <a:avLst/>
          </a:prstGeom>
          <a:solidFill>
            <a:schemeClr val="accent1"/>
          </a:solidFill>
          <a:ln w="12700">
            <a:solidFill>
              <a:schemeClr val="tx1"/>
            </a:solidFill>
            <a:miter lim="800000"/>
            <a:headEnd/>
            <a:tailEnd/>
          </a:ln>
        </p:spPr>
        <p:txBody>
          <a:bodyPr wrap="none" lIns="91440" tIns="45720" rIns="91440" bIns="45720" anchor="t">
            <a:no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solidFill>
                  <a:schemeClr val="bg1"/>
                </a:solidFill>
                <a:latin typeface="+mn-lt"/>
                <a:ea typeface="Calibri"/>
                <a:cs typeface="Calibri"/>
              </a:rPr>
              <a:t>move(c,b,</a:t>
            </a:r>
            <a:r>
              <a:rPr lang="en-US" sz="1800" i="1" dirty="0">
                <a:solidFill>
                  <a:schemeClr val="bg1"/>
                </a:solidFill>
                <a:latin typeface="+mn-lt"/>
                <a:ea typeface="Calibri"/>
                <a:cs typeface="Times New Roman" charset="0"/>
              </a:rPr>
              <a:t>z</a:t>
            </a:r>
            <a:r>
              <a:rPr lang="en-US" sz="1800" baseline="-25000" dirty="0">
                <a:solidFill>
                  <a:schemeClr val="bg1"/>
                </a:solidFill>
                <a:latin typeface="+mn-lt"/>
                <a:ea typeface="Calibri"/>
                <a:cs typeface="Times New Roman" charset="0"/>
              </a:rPr>
              <a:t>4</a:t>
            </a:r>
            <a:r>
              <a:rPr lang="en-US" sz="1800" dirty="0">
                <a:solidFill>
                  <a:schemeClr val="bg1"/>
                </a:solidFill>
                <a:latin typeface="+mn-lt"/>
                <a:ea typeface="Calibri"/>
                <a:cs typeface="Calibri"/>
              </a:rPr>
              <a:t>)</a:t>
            </a:r>
          </a:p>
        </p:txBody>
      </p:sp>
      <p:sp>
        <p:nvSpPr>
          <p:cNvPr id="136" name="Oval 17"/>
          <p:cNvSpPr>
            <a:spLocks noChangeArrowheads="1"/>
          </p:cNvSpPr>
          <p:nvPr/>
        </p:nvSpPr>
        <p:spPr bwMode="auto">
          <a:xfrm>
            <a:off x="2478121" y="3994101"/>
            <a:ext cx="228600" cy="241300"/>
          </a:xfrm>
          <a:prstGeom prst="ellipse">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round/>
                <a:headEnd/>
                <a:tailEnd/>
              </a14:hiddenLine>
            </a:ext>
          </a:extLst>
        </p:spPr>
        <p:txBody>
          <a:bodyPr wrap="none" lIns="91440" tIns="0" rIns="91440" bIns="0" anchor="ctr"/>
          <a:lstStyle/>
          <a:p>
            <a:pPr algn="ctr"/>
            <a:endParaRPr lang="en-US" dirty="0">
              <a:ea typeface="Calibri"/>
              <a:cs typeface="Calibri"/>
            </a:endParaRPr>
          </a:p>
        </p:txBody>
      </p:sp>
      <p:sp>
        <p:nvSpPr>
          <p:cNvPr id="145" name="Oval 17"/>
          <p:cNvSpPr>
            <a:spLocks noChangeArrowheads="1"/>
          </p:cNvSpPr>
          <p:nvPr/>
        </p:nvSpPr>
        <p:spPr bwMode="auto">
          <a:xfrm>
            <a:off x="9205508" y="3994101"/>
            <a:ext cx="228600" cy="241300"/>
          </a:xfrm>
          <a:prstGeom prst="ellipse">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round/>
                <a:headEnd/>
                <a:tailEnd/>
              </a14:hiddenLine>
            </a:ext>
          </a:extLst>
        </p:spPr>
        <p:txBody>
          <a:bodyPr wrap="none" lIns="91440" tIns="0" rIns="91440" bIns="0" anchor="ctr"/>
          <a:lstStyle/>
          <a:p>
            <a:pPr algn="ctr"/>
            <a:endParaRPr lang="en-US" dirty="0">
              <a:ea typeface="Calibri"/>
              <a:cs typeface="Calibri"/>
            </a:endParaRPr>
          </a:p>
        </p:txBody>
      </p:sp>
      <p:cxnSp>
        <p:nvCxnSpPr>
          <p:cNvPr id="102" name="AutoShape 89"/>
          <p:cNvCxnSpPr>
            <a:cxnSpLocks noChangeShapeType="1"/>
            <a:stCxn id="22536" idx="2"/>
            <a:endCxn id="103" idx="0"/>
          </p:cNvCxnSpPr>
          <p:nvPr/>
        </p:nvCxnSpPr>
        <p:spPr bwMode="auto">
          <a:xfrm rot="5400000">
            <a:off x="4383464" y="1259336"/>
            <a:ext cx="687740" cy="2493960"/>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 xmlns:a14="http://schemas.microsoft.com/office/drawing/2010/main">
                <a:noFill/>
              </a14:hiddenFill>
            </a:ext>
          </a:extLst>
        </p:spPr>
      </p:cxnSp>
      <p:sp>
        <p:nvSpPr>
          <p:cNvPr id="103" name="Text Box 75"/>
          <p:cNvSpPr txBox="1">
            <a:spLocks noChangeArrowheads="1"/>
          </p:cNvSpPr>
          <p:nvPr/>
        </p:nvSpPr>
        <p:spPr bwMode="auto">
          <a:xfrm>
            <a:off x="2900708" y="2850187"/>
            <a:ext cx="1159292" cy="276999"/>
          </a:xfrm>
          <a:prstGeom prst="rect">
            <a:avLst/>
          </a:prstGeom>
          <a:noFill/>
          <a:ln>
            <a:noFill/>
          </a:ln>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latin typeface="+mn-lt"/>
                <a:ea typeface="Calibri"/>
                <a:cs typeface="Calibri"/>
              </a:rPr>
              <a:t>clear</a:t>
            </a:r>
            <a:r>
              <a:rPr lang="en-US" sz="1800" dirty="0">
                <a:latin typeface="+mn-lt"/>
                <a:ea typeface="Calibri"/>
                <a:cs typeface="Times New Roman"/>
              </a:rPr>
              <a:t>(</a:t>
            </a:r>
            <a:r>
              <a:rPr lang="en-US" sz="1800" dirty="0">
                <a:latin typeface="+mn-lt"/>
                <a:ea typeface="Calibri"/>
                <a:cs typeface="Calibri"/>
              </a:rPr>
              <a:t>d</a:t>
            </a:r>
            <a:r>
              <a:rPr lang="en-US" sz="1800" dirty="0">
                <a:latin typeface="+mn-lt"/>
                <a:ea typeface="Calibri"/>
                <a:cs typeface="Times New Roman"/>
              </a:rPr>
              <a:t>)=</a:t>
            </a:r>
            <a:r>
              <a:rPr lang="en-US" sz="1800" dirty="0">
                <a:latin typeface="+mn-lt"/>
                <a:ea typeface="Calibri"/>
                <a:cs typeface="Calibri"/>
              </a:rPr>
              <a:t>T</a:t>
            </a:r>
          </a:p>
        </p:txBody>
      </p:sp>
      <p:sp>
        <p:nvSpPr>
          <p:cNvPr id="114" name="Rectangle 99"/>
          <p:cNvSpPr>
            <a:spLocks noChangeArrowheads="1"/>
          </p:cNvSpPr>
          <p:nvPr/>
        </p:nvSpPr>
        <p:spPr bwMode="auto">
          <a:xfrm>
            <a:off x="7877436" y="2850187"/>
            <a:ext cx="1107996" cy="276999"/>
          </a:xfrm>
          <a:prstGeom prst="rect">
            <a:avLst/>
          </a:prstGeom>
          <a:noFill/>
          <a:ln>
            <a:noFill/>
          </a:ln>
        </p:spPr>
        <p:txBody>
          <a:bodyPr wrap="none" lIns="91440" tIns="0" rIns="91440" bIns="0" anchor="ctr">
            <a:spAutoFit/>
          </a:bodyPr>
          <a:lstStyle/>
          <a:p>
            <a:pPr algn="ctr"/>
            <a:r>
              <a:rPr lang="en-US" dirty="0">
                <a:ea typeface="Calibri"/>
                <a:cs typeface="Calibri"/>
              </a:rPr>
              <a:t>clear(c)=T</a:t>
            </a:r>
          </a:p>
        </p:txBody>
      </p:sp>
      <p:sp>
        <p:nvSpPr>
          <p:cNvPr id="115" name="Rectangle 97"/>
          <p:cNvSpPr>
            <a:spLocks noChangeArrowheads="1"/>
          </p:cNvSpPr>
          <p:nvPr/>
        </p:nvSpPr>
        <p:spPr bwMode="auto">
          <a:xfrm>
            <a:off x="1760558" y="2859195"/>
            <a:ext cx="1275822" cy="276999"/>
          </a:xfrm>
          <a:prstGeom prst="rect">
            <a:avLst/>
          </a:prstGeom>
          <a:noFill/>
          <a:ln>
            <a:noFill/>
          </a:ln>
        </p:spPr>
        <p:txBody>
          <a:bodyPr wrap="none" lIns="91440" tIns="0" rIns="91440" bIns="0" anchor="ctr">
            <a:spAutoFit/>
          </a:bodyPr>
          <a:lstStyle/>
          <a:p>
            <a:pPr algn="ctr"/>
            <a:r>
              <a:rPr lang="en-US" dirty="0">
                <a:ea typeface="Calibri"/>
                <a:cs typeface="Calibri"/>
              </a:rPr>
              <a:t>clear</a:t>
            </a:r>
            <a:r>
              <a:rPr lang="en-US" dirty="0">
                <a:ea typeface="Calibri"/>
                <a:cs typeface="Times New Roman"/>
              </a:rPr>
              <a:t>(</a:t>
            </a:r>
            <a:r>
              <a:rPr lang="en-US" dirty="0">
                <a:ea typeface="Calibri"/>
                <a:cs typeface="Calibri"/>
              </a:rPr>
              <a:t>p1</a:t>
            </a:r>
            <a:r>
              <a:rPr lang="en-US" dirty="0">
                <a:ea typeface="Calibri"/>
                <a:cs typeface="Times New Roman"/>
              </a:rPr>
              <a:t>)=</a:t>
            </a:r>
            <a:r>
              <a:rPr lang="en-US" dirty="0">
                <a:ea typeface="Calibri"/>
                <a:cs typeface="Calibri"/>
              </a:rPr>
              <a:t>T</a:t>
            </a:r>
          </a:p>
        </p:txBody>
      </p:sp>
      <p:sp>
        <p:nvSpPr>
          <p:cNvPr id="116" name="Rectangle 99"/>
          <p:cNvSpPr>
            <a:spLocks noChangeArrowheads="1"/>
          </p:cNvSpPr>
          <p:nvPr/>
        </p:nvSpPr>
        <p:spPr bwMode="auto">
          <a:xfrm>
            <a:off x="8993543" y="2850187"/>
            <a:ext cx="1175359" cy="276999"/>
          </a:xfrm>
          <a:prstGeom prst="rect">
            <a:avLst/>
          </a:prstGeom>
          <a:noFill/>
          <a:ln>
            <a:noFill/>
          </a:ln>
        </p:spPr>
        <p:txBody>
          <a:bodyPr wrap="none" lIns="91440" tIns="0" rIns="91440" bIns="0" anchor="ctr">
            <a:spAutoFit/>
          </a:bodyPr>
          <a:lstStyle/>
          <a:p>
            <a:pPr algn="ctr"/>
            <a:r>
              <a:rPr lang="en-US" dirty="0">
                <a:ea typeface="Calibri"/>
                <a:cs typeface="Calibri"/>
              </a:rPr>
              <a:t>clear(</a:t>
            </a:r>
            <a:r>
              <a:rPr lang="en-US" i="1" dirty="0">
                <a:ea typeface="Calibri"/>
                <a:cs typeface="Times New Roman" charset="0"/>
              </a:rPr>
              <a:t>z</a:t>
            </a:r>
            <a:r>
              <a:rPr lang="en-US" baseline="-25000" dirty="0">
                <a:ea typeface="Calibri"/>
                <a:cs typeface="Times New Roman" charset="0"/>
              </a:rPr>
              <a:t>4</a:t>
            </a:r>
            <a:r>
              <a:rPr lang="en-US" dirty="0">
                <a:ea typeface="Calibri"/>
                <a:cs typeface="Calibri"/>
              </a:rPr>
              <a:t>)=T</a:t>
            </a:r>
          </a:p>
        </p:txBody>
      </p:sp>
      <p:sp>
        <p:nvSpPr>
          <p:cNvPr id="117" name="Text Box 77"/>
          <p:cNvSpPr txBox="1">
            <a:spLocks noChangeArrowheads="1"/>
          </p:cNvSpPr>
          <p:nvPr/>
        </p:nvSpPr>
        <p:spPr bwMode="auto">
          <a:xfrm>
            <a:off x="6805088" y="2850187"/>
            <a:ext cx="1020757" cy="276999"/>
          </a:xfrm>
          <a:prstGeom prst="rect">
            <a:avLst/>
          </a:prstGeom>
          <a:noFill/>
          <a:ln>
            <a:noFill/>
          </a:ln>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err="1">
                <a:latin typeface="+mn-lt"/>
                <a:ea typeface="Calibri"/>
                <a:cs typeface="Calibri"/>
              </a:rPr>
              <a:t>pos</a:t>
            </a:r>
            <a:r>
              <a:rPr lang="en-US" sz="1800" dirty="0">
                <a:latin typeface="+mn-lt"/>
                <a:ea typeface="Calibri"/>
                <a:cs typeface="Times New Roman"/>
              </a:rPr>
              <a:t>(</a:t>
            </a:r>
            <a:r>
              <a:rPr lang="en-US" sz="1800" dirty="0">
                <a:latin typeface="+mn-lt"/>
                <a:ea typeface="Calibri"/>
                <a:cs typeface="Calibri"/>
              </a:rPr>
              <a:t>c</a:t>
            </a:r>
            <a:r>
              <a:rPr lang="en-US" sz="1800" dirty="0">
                <a:latin typeface="+mn-lt"/>
                <a:ea typeface="Calibri"/>
                <a:cs typeface="Times New Roman"/>
              </a:rPr>
              <a:t>)=</a:t>
            </a:r>
            <a:r>
              <a:rPr lang="en-US" sz="1800" dirty="0">
                <a:latin typeface="+mn-lt"/>
                <a:ea typeface="Calibri"/>
                <a:cs typeface="Calibri"/>
              </a:rPr>
              <a:t>b</a:t>
            </a:r>
          </a:p>
        </p:txBody>
      </p:sp>
      <p:sp>
        <p:nvSpPr>
          <p:cNvPr id="118" name="Rectangle 97"/>
          <p:cNvSpPr>
            <a:spLocks noChangeArrowheads="1"/>
          </p:cNvSpPr>
          <p:nvPr/>
        </p:nvSpPr>
        <p:spPr bwMode="auto">
          <a:xfrm>
            <a:off x="4018531" y="2850187"/>
            <a:ext cx="1033719" cy="276999"/>
          </a:xfrm>
          <a:prstGeom prst="rect">
            <a:avLst/>
          </a:prstGeom>
          <a:noFill/>
          <a:ln>
            <a:noFill/>
          </a:ln>
        </p:spPr>
        <p:txBody>
          <a:bodyPr wrap="none" lIns="91440" tIns="0" rIns="91440" bIns="0" anchor="ctr">
            <a:spAutoFit/>
          </a:bodyPr>
          <a:lstStyle/>
          <a:p>
            <a:pPr algn="ctr"/>
            <a:r>
              <a:rPr lang="en-US" dirty="0" err="1">
                <a:ea typeface="Calibri"/>
                <a:cs typeface="Calibri"/>
              </a:rPr>
              <a:t>pos</a:t>
            </a:r>
            <a:r>
              <a:rPr lang="en-US" dirty="0">
                <a:ea typeface="Calibri"/>
                <a:cs typeface="Times New Roman"/>
              </a:rPr>
              <a:t>(</a:t>
            </a:r>
            <a:r>
              <a:rPr lang="en-US" dirty="0">
                <a:ea typeface="Calibri"/>
                <a:cs typeface="Calibri"/>
              </a:rPr>
              <a:t>d</a:t>
            </a:r>
            <a:r>
              <a:rPr lang="en-US" dirty="0">
                <a:ea typeface="Calibri"/>
                <a:cs typeface="Times New Roman"/>
              </a:rPr>
              <a:t>)=</a:t>
            </a:r>
            <a:r>
              <a:rPr lang="en-US" dirty="0">
                <a:ea typeface="Calibri"/>
                <a:cs typeface="Calibri"/>
              </a:rPr>
              <a:t>a</a:t>
            </a:r>
          </a:p>
        </p:txBody>
      </p:sp>
      <p:cxnSp>
        <p:nvCxnSpPr>
          <p:cNvPr id="119" name="AutoShape 89"/>
          <p:cNvCxnSpPr>
            <a:cxnSpLocks noChangeShapeType="1"/>
            <a:stCxn id="22536" idx="2"/>
            <a:endCxn id="118" idx="0"/>
          </p:cNvCxnSpPr>
          <p:nvPr/>
        </p:nvCxnSpPr>
        <p:spPr bwMode="auto">
          <a:xfrm rot="5400000">
            <a:off x="4910982" y="1786854"/>
            <a:ext cx="687740" cy="1438924"/>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 xmlns:a14="http://schemas.microsoft.com/office/drawing/2010/main">
                <a:noFill/>
              </a14:hiddenFill>
            </a:ext>
          </a:extLst>
        </p:spPr>
      </p:cxnSp>
      <p:cxnSp>
        <p:nvCxnSpPr>
          <p:cNvPr id="122" name="AutoShape 89"/>
          <p:cNvCxnSpPr>
            <a:cxnSpLocks noChangeShapeType="1"/>
            <a:stCxn id="22536" idx="2"/>
            <a:endCxn id="117" idx="0"/>
          </p:cNvCxnSpPr>
          <p:nvPr/>
        </p:nvCxnSpPr>
        <p:spPr bwMode="auto">
          <a:xfrm rot="16200000" flipH="1">
            <a:off x="6301020" y="1835740"/>
            <a:ext cx="687740" cy="1341152"/>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 xmlns:a14="http://schemas.microsoft.com/office/drawing/2010/main">
                <a:noFill/>
              </a14:hiddenFill>
            </a:ext>
          </a:extLst>
        </p:spPr>
      </p:cxnSp>
      <p:cxnSp>
        <p:nvCxnSpPr>
          <p:cNvPr id="123" name="AutoShape 89"/>
          <p:cNvCxnSpPr>
            <a:cxnSpLocks noChangeShapeType="1"/>
            <a:stCxn id="22536" idx="2"/>
            <a:endCxn id="114" idx="0"/>
          </p:cNvCxnSpPr>
          <p:nvPr/>
        </p:nvCxnSpPr>
        <p:spPr bwMode="auto">
          <a:xfrm rot="16200000" flipH="1">
            <a:off x="6859004" y="1277756"/>
            <a:ext cx="687740" cy="2457120"/>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 xmlns:a14="http://schemas.microsoft.com/office/drawing/2010/main">
                <a:noFill/>
              </a14:hiddenFill>
            </a:ext>
          </a:extLst>
        </p:spPr>
      </p:cxnSp>
      <p:sp>
        <p:nvSpPr>
          <p:cNvPr id="132" name="Oval 17"/>
          <p:cNvSpPr>
            <a:spLocks noChangeArrowheads="1"/>
          </p:cNvSpPr>
          <p:nvPr/>
        </p:nvSpPr>
        <p:spPr bwMode="auto">
          <a:xfrm>
            <a:off x="4106490" y="3838281"/>
            <a:ext cx="228600" cy="241300"/>
          </a:xfrm>
          <a:prstGeom prst="ellipse">
            <a:avLst/>
          </a:prstGeom>
          <a:noFill/>
          <a:ln>
            <a:noFill/>
          </a:ln>
        </p:spPr>
        <p:txBody>
          <a:bodyPr wrap="none" lIns="91440" tIns="0" rIns="91440" bIns="0" anchor="ctr"/>
          <a:lstStyle/>
          <a:p>
            <a:pPr algn="ctr"/>
            <a:endParaRPr lang="en-US" dirty="0">
              <a:ea typeface="Calibri"/>
              <a:cs typeface="Calibri"/>
            </a:endParaRPr>
          </a:p>
        </p:txBody>
      </p:sp>
      <p:cxnSp>
        <p:nvCxnSpPr>
          <p:cNvPr id="135" name="AutoShape 89"/>
          <p:cNvCxnSpPr>
            <a:cxnSpLocks noChangeShapeType="1"/>
            <a:stCxn id="137" idx="5"/>
          </p:cNvCxnSpPr>
          <p:nvPr/>
        </p:nvCxnSpPr>
        <p:spPr bwMode="auto">
          <a:xfrm rot="16200000" flipH="1">
            <a:off x="7575229" y="2603489"/>
            <a:ext cx="917646" cy="2585668"/>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 xmlns:a14="http://schemas.microsoft.com/office/drawing/2010/main">
                <a:noFill/>
              </a14:hiddenFill>
            </a:ext>
          </a:extLst>
        </p:spPr>
      </p:cxnSp>
      <p:sp>
        <p:nvSpPr>
          <p:cNvPr id="137" name="Oval 17"/>
          <p:cNvSpPr>
            <a:spLocks noChangeArrowheads="1"/>
          </p:cNvSpPr>
          <p:nvPr/>
        </p:nvSpPr>
        <p:spPr bwMode="auto">
          <a:xfrm>
            <a:off x="6546096" y="3231538"/>
            <a:ext cx="228600" cy="241300"/>
          </a:xfrm>
          <a:prstGeom prst="ellipse">
            <a:avLst/>
          </a:prstGeom>
          <a:noFill/>
          <a:ln>
            <a:noFill/>
          </a:ln>
        </p:spPr>
        <p:txBody>
          <a:bodyPr wrap="none" lIns="91440" tIns="0" rIns="91440" bIns="0" anchor="ctr"/>
          <a:lstStyle/>
          <a:p>
            <a:pPr algn="ctr"/>
            <a:endParaRPr lang="en-US" dirty="0">
              <a:ea typeface="Calibri"/>
              <a:cs typeface="Calibri"/>
            </a:endParaRPr>
          </a:p>
        </p:txBody>
      </p:sp>
      <p:cxnSp>
        <p:nvCxnSpPr>
          <p:cNvPr id="138" name="AutoShape 89"/>
          <p:cNvCxnSpPr>
            <a:cxnSpLocks noChangeShapeType="1"/>
            <a:stCxn id="139" idx="3"/>
          </p:cNvCxnSpPr>
          <p:nvPr/>
        </p:nvCxnSpPr>
        <p:spPr bwMode="auto">
          <a:xfrm rot="5400000">
            <a:off x="3436841" y="2665952"/>
            <a:ext cx="820735" cy="2557652"/>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 xmlns:a14="http://schemas.microsoft.com/office/drawing/2010/main">
                <a:noFill/>
              </a14:hiddenFill>
            </a:ext>
          </a:extLst>
        </p:spPr>
      </p:cxnSp>
      <p:sp>
        <p:nvSpPr>
          <p:cNvPr id="139" name="Oval 17"/>
          <p:cNvSpPr>
            <a:spLocks noChangeArrowheads="1"/>
          </p:cNvSpPr>
          <p:nvPr/>
        </p:nvSpPr>
        <p:spPr bwMode="auto">
          <a:xfrm>
            <a:off x="5092555" y="3328449"/>
            <a:ext cx="228600" cy="241300"/>
          </a:xfrm>
          <a:prstGeom prst="ellipse">
            <a:avLst/>
          </a:prstGeom>
          <a:noFill/>
          <a:ln>
            <a:noFill/>
          </a:ln>
        </p:spPr>
        <p:txBody>
          <a:bodyPr wrap="none" lIns="91440" tIns="0" rIns="91440" bIns="0" anchor="ctr"/>
          <a:lstStyle/>
          <a:p>
            <a:pPr algn="ctr"/>
            <a:endParaRPr lang="en-US" dirty="0">
              <a:ea typeface="Calibri"/>
              <a:cs typeface="Calibri"/>
            </a:endParaRPr>
          </a:p>
        </p:txBody>
      </p:sp>
      <p:cxnSp>
        <p:nvCxnSpPr>
          <p:cNvPr id="142" name="AutoShape 91"/>
          <p:cNvCxnSpPr>
            <a:cxnSpLocks noChangeShapeType="1"/>
            <a:endCxn id="144" idx="0"/>
          </p:cNvCxnSpPr>
          <p:nvPr/>
        </p:nvCxnSpPr>
        <p:spPr bwMode="auto">
          <a:xfrm rot="5400000">
            <a:off x="6789389" y="4788782"/>
            <a:ext cx="652252" cy="1188218"/>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 xmlns:a14="http://schemas.microsoft.com/office/drawing/2010/main">
                <a:noFill/>
              </a14:hiddenFill>
            </a:ext>
          </a:extLst>
        </p:spPr>
      </p:cxnSp>
      <p:sp>
        <p:nvSpPr>
          <p:cNvPr id="143" name="Text Box 41"/>
          <p:cNvSpPr txBox="1">
            <a:spLocks noChangeArrowheads="1"/>
          </p:cNvSpPr>
          <p:nvPr/>
        </p:nvSpPr>
        <p:spPr bwMode="auto">
          <a:xfrm>
            <a:off x="4973906" y="5725905"/>
            <a:ext cx="1004752"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err="1">
                <a:latin typeface="+mn-lt"/>
                <a:ea typeface="Calibri"/>
                <a:cs typeface="Calibri"/>
              </a:rPr>
              <a:t>pos</a:t>
            </a:r>
            <a:r>
              <a:rPr lang="en-US" sz="1800" dirty="0">
                <a:latin typeface="+mn-lt"/>
                <a:ea typeface="Calibri"/>
                <a:cs typeface="Calibri"/>
              </a:rPr>
              <a:t>(a)=d</a:t>
            </a:r>
          </a:p>
        </p:txBody>
      </p:sp>
      <p:sp>
        <p:nvSpPr>
          <p:cNvPr id="144" name="Rectangle 103"/>
          <p:cNvSpPr>
            <a:spLocks noChangeArrowheads="1"/>
          </p:cNvSpPr>
          <p:nvPr/>
        </p:nvSpPr>
        <p:spPr bwMode="auto">
          <a:xfrm>
            <a:off x="6013676" y="5709018"/>
            <a:ext cx="1015460"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440" tIns="0" rIns="91440" bIns="0" anchor="ctr">
            <a:spAutoFit/>
          </a:bodyPr>
          <a:lstStyle/>
          <a:p>
            <a:pPr algn="ctr"/>
            <a:r>
              <a:rPr lang="en-US" dirty="0" err="1">
                <a:ea typeface="Calibri"/>
                <a:cs typeface="Calibri"/>
              </a:rPr>
              <a:t>pos</a:t>
            </a:r>
            <a:r>
              <a:rPr lang="en-US" dirty="0">
                <a:ea typeface="Calibri"/>
                <a:cs typeface="Calibri"/>
              </a:rPr>
              <a:t>(b)=c</a:t>
            </a:r>
          </a:p>
        </p:txBody>
      </p:sp>
      <p:cxnSp>
        <p:nvCxnSpPr>
          <p:cNvPr id="232" name="AutoShape 48"/>
          <p:cNvCxnSpPr>
            <a:cxnSpLocks noChangeShapeType="1"/>
          </p:cNvCxnSpPr>
          <p:nvPr/>
        </p:nvCxnSpPr>
        <p:spPr bwMode="auto">
          <a:xfrm rot="16200000" flipH="1">
            <a:off x="4030020" y="4106740"/>
            <a:ext cx="3894938" cy="6350"/>
          </a:xfrm>
          <a:prstGeom prst="curvedConnector3">
            <a:avLst>
              <a:gd name="adj1" fmla="val 50000"/>
            </a:avLst>
          </a:prstGeom>
          <a:noFill/>
          <a:ln w="19050">
            <a:solidFill>
              <a:schemeClr val="tx1"/>
            </a:solidFill>
            <a:round/>
            <a:headEnd/>
            <a:tailEnd type="triangle" w="med" len="med"/>
          </a:ln>
          <a:extLst>
            <a:ext uri="{909E8E84-426E-40dd-AFC4-6F175D3DCCD1}">
              <a14:hiddenFill xmlns="" xmlns:a14="http://schemas.microsoft.com/office/drawing/2010/main">
                <a:noFill/>
              </a14:hiddenFill>
            </a:ext>
          </a:extLst>
        </p:spPr>
      </p:cxnSp>
      <p:cxnSp>
        <p:nvCxnSpPr>
          <p:cNvPr id="237" name="Straight Arrow Connector 236"/>
          <p:cNvCxnSpPr/>
          <p:nvPr/>
        </p:nvCxnSpPr>
        <p:spPr bwMode="auto">
          <a:xfrm flipH="1">
            <a:off x="3656656" y="3569828"/>
            <a:ext cx="339512" cy="785318"/>
          </a:xfrm>
          <a:prstGeom prst="straightConnector1">
            <a:avLst/>
          </a:prstGeom>
          <a:solidFill>
            <a:schemeClr val="accent1"/>
          </a:solidFill>
          <a:ln w="19050" cap="flat" cmpd="sng" algn="ctr">
            <a:solidFill>
              <a:schemeClr val="tx1"/>
            </a:solidFill>
            <a:prstDash val="dash"/>
            <a:round/>
            <a:headEnd type="none" w="med" len="med"/>
            <a:tailEnd type="triangle"/>
          </a:ln>
          <a:effectLst/>
        </p:spPr>
      </p:cxnSp>
      <p:cxnSp>
        <p:nvCxnSpPr>
          <p:cNvPr id="238" name="Straight Arrow Connector 237"/>
          <p:cNvCxnSpPr/>
          <p:nvPr/>
        </p:nvCxnSpPr>
        <p:spPr bwMode="auto">
          <a:xfrm>
            <a:off x="7925073" y="3560820"/>
            <a:ext cx="312729" cy="794326"/>
          </a:xfrm>
          <a:prstGeom prst="straightConnector1">
            <a:avLst/>
          </a:prstGeom>
          <a:solidFill>
            <a:schemeClr val="accent1"/>
          </a:solidFill>
          <a:ln w="19050" cap="flat" cmpd="sng" algn="ctr">
            <a:solidFill>
              <a:schemeClr val="tx1"/>
            </a:solidFill>
            <a:prstDash val="dash"/>
            <a:round/>
            <a:headEnd type="none" w="med" len="med"/>
            <a:tailEnd type="triangle"/>
          </a:ln>
          <a:effectLst/>
        </p:spPr>
      </p:cxnSp>
      <p:cxnSp>
        <p:nvCxnSpPr>
          <p:cNvPr id="112" name="AutoShape 89"/>
          <p:cNvCxnSpPr>
            <a:cxnSpLocks noChangeShapeType="1"/>
          </p:cNvCxnSpPr>
          <p:nvPr/>
        </p:nvCxnSpPr>
        <p:spPr bwMode="auto">
          <a:xfrm rot="5400000">
            <a:off x="4833992" y="3660752"/>
            <a:ext cx="1242122" cy="1036463"/>
          </a:xfrm>
          <a:prstGeom prst="curvedConnector2">
            <a:avLst/>
          </a:prstGeom>
          <a:noFill/>
          <a:ln w="19050">
            <a:solidFill>
              <a:schemeClr val="tx1"/>
            </a:solidFill>
            <a:prstDash val="solid"/>
            <a:round/>
            <a:headEnd/>
            <a:tailEnd type="triangle" w="med" len="med"/>
          </a:ln>
          <a:extLst>
            <a:ext uri="{909E8E84-426E-40dd-AFC4-6F175D3DCCD1}">
              <a14:hiddenFill xmlns="" xmlns:a14="http://schemas.microsoft.com/office/drawing/2010/main">
                <a:noFill/>
              </a14:hiddenFill>
            </a:ext>
          </a:extLst>
        </p:spPr>
      </p:cxnSp>
      <p:cxnSp>
        <p:nvCxnSpPr>
          <p:cNvPr id="120" name="AutoShape 89"/>
          <p:cNvCxnSpPr>
            <a:cxnSpLocks noChangeShapeType="1"/>
          </p:cNvCxnSpPr>
          <p:nvPr/>
        </p:nvCxnSpPr>
        <p:spPr bwMode="auto">
          <a:xfrm rot="5400000">
            <a:off x="4763140" y="2103416"/>
            <a:ext cx="1152144" cy="1270204"/>
          </a:xfrm>
          <a:prstGeom prst="curvedConnector2">
            <a:avLst/>
          </a:prstGeom>
          <a:noFill/>
          <a:ln w="19050">
            <a:solidFill>
              <a:schemeClr val="tx1"/>
            </a:solidFill>
            <a:prstDash val="solid"/>
            <a:round/>
            <a:headEnd/>
            <a:tailEnd type="triangle" w="med" len="med"/>
          </a:ln>
          <a:extLst>
            <a:ext uri="{909E8E84-426E-40dd-AFC4-6F175D3DCCD1}">
              <a14:hiddenFill xmlns="" xmlns:a14="http://schemas.microsoft.com/office/drawing/2010/main">
                <a:noFill/>
              </a14:hiddenFill>
            </a:ext>
          </a:extLst>
        </p:spPr>
      </p:cxnSp>
      <p:cxnSp>
        <p:nvCxnSpPr>
          <p:cNvPr id="125" name="AutoShape 89"/>
          <p:cNvCxnSpPr>
            <a:cxnSpLocks noChangeShapeType="1"/>
          </p:cNvCxnSpPr>
          <p:nvPr/>
        </p:nvCxnSpPr>
        <p:spPr bwMode="auto">
          <a:xfrm>
            <a:off x="4936822" y="4872100"/>
            <a:ext cx="1043843" cy="1185285"/>
          </a:xfrm>
          <a:prstGeom prst="curvedConnector2">
            <a:avLst/>
          </a:prstGeom>
          <a:noFill/>
          <a:ln w="19050">
            <a:solidFill>
              <a:schemeClr val="tx1"/>
            </a:solidFill>
            <a:prstDash val="solid"/>
            <a:round/>
            <a:headEnd/>
            <a:tailEnd type="triangle" w="med" len="med"/>
          </a:ln>
          <a:extLst>
            <a:ext uri="{909E8E84-426E-40dd-AFC4-6F175D3DCCD1}">
              <a14:hiddenFill xmlns="" xmlns:a14="http://schemas.microsoft.com/office/drawing/2010/main">
                <a:noFill/>
              </a14:hiddenFill>
            </a:ext>
          </a:extLst>
        </p:spPr>
      </p:cxnSp>
      <p:cxnSp>
        <p:nvCxnSpPr>
          <p:cNvPr id="126" name="AutoShape 89"/>
          <p:cNvCxnSpPr>
            <a:cxnSpLocks noChangeShapeType="1"/>
          </p:cNvCxnSpPr>
          <p:nvPr/>
        </p:nvCxnSpPr>
        <p:spPr bwMode="auto">
          <a:xfrm rot="10800000" flipV="1">
            <a:off x="5980664" y="4872099"/>
            <a:ext cx="1006936" cy="1185285"/>
          </a:xfrm>
          <a:prstGeom prst="curvedConnector2">
            <a:avLst/>
          </a:prstGeom>
          <a:noFill/>
          <a:ln w="19050">
            <a:solidFill>
              <a:schemeClr val="tx1"/>
            </a:solidFill>
            <a:prstDash val="solid"/>
            <a:round/>
            <a:headEnd/>
            <a:tailEnd type="triangle" w="med" len="med"/>
          </a:ln>
          <a:extLst>
            <a:ext uri="{909E8E84-426E-40dd-AFC4-6F175D3DCCD1}">
              <a14:hiddenFill xmlns="" xmlns:a14="http://schemas.microsoft.com/office/drawing/2010/main">
                <a:noFill/>
              </a14:hiddenFill>
            </a:ext>
          </a:extLst>
        </p:spPr>
      </p:cxnSp>
      <p:cxnSp>
        <p:nvCxnSpPr>
          <p:cNvPr id="127" name="Straight Arrow Connector 126"/>
          <p:cNvCxnSpPr/>
          <p:nvPr/>
        </p:nvCxnSpPr>
        <p:spPr bwMode="auto">
          <a:xfrm>
            <a:off x="3996169" y="3569829"/>
            <a:ext cx="207869" cy="1117605"/>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129" name="AutoShape 89"/>
          <p:cNvCxnSpPr>
            <a:cxnSpLocks noChangeShapeType="1"/>
          </p:cNvCxnSpPr>
          <p:nvPr/>
        </p:nvCxnSpPr>
        <p:spPr bwMode="auto">
          <a:xfrm rot="16200000" flipH="1">
            <a:off x="6002968" y="2133792"/>
            <a:ext cx="1213708" cy="1271016"/>
          </a:xfrm>
          <a:prstGeom prst="curvedConnector2">
            <a:avLst/>
          </a:prstGeom>
          <a:noFill/>
          <a:ln w="19050">
            <a:solidFill>
              <a:schemeClr val="tx1"/>
            </a:solidFill>
            <a:prstDash val="solid"/>
            <a:round/>
            <a:headEnd/>
            <a:tailEnd type="triangle" w="med" len="med"/>
          </a:ln>
          <a:extLst>
            <a:ext uri="{909E8E84-426E-40dd-AFC4-6F175D3DCCD1}">
              <a14:hiddenFill xmlns="" xmlns:a14="http://schemas.microsoft.com/office/drawing/2010/main">
                <a:noFill/>
              </a14:hiddenFill>
            </a:ext>
          </a:extLst>
        </p:spPr>
      </p:cxnSp>
      <p:cxnSp>
        <p:nvCxnSpPr>
          <p:cNvPr id="130" name="Straight Arrow Connector 129"/>
          <p:cNvCxnSpPr/>
          <p:nvPr/>
        </p:nvCxnSpPr>
        <p:spPr bwMode="auto">
          <a:xfrm flipH="1">
            <a:off x="7709624" y="3560821"/>
            <a:ext cx="215448" cy="1126613"/>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133" name="AutoShape 89"/>
          <p:cNvCxnSpPr>
            <a:cxnSpLocks noChangeShapeType="1"/>
          </p:cNvCxnSpPr>
          <p:nvPr/>
        </p:nvCxnSpPr>
        <p:spPr bwMode="auto">
          <a:xfrm rot="16200000" flipH="1">
            <a:off x="5862774" y="3684350"/>
            <a:ext cx="1242122" cy="1005840"/>
          </a:xfrm>
          <a:prstGeom prst="curvedConnector2">
            <a:avLst/>
          </a:prstGeom>
          <a:noFill/>
          <a:ln w="19050">
            <a:solidFill>
              <a:schemeClr val="tx1"/>
            </a:solidFill>
            <a:prstDash val="solid"/>
            <a:round/>
            <a:headEnd/>
            <a:tailEnd type="triangle" w="med" len="med"/>
          </a:ln>
          <a:extLst>
            <a:ext uri="{909E8E84-426E-40dd-AFC4-6F175D3DCCD1}">
              <a14:hiddenFill xmlns="" xmlns:a14="http://schemas.microsoft.com/office/drawing/2010/main">
                <a:noFill/>
              </a14:hiddenFill>
            </a:ext>
          </a:extLst>
        </p:spPr>
      </p:cxnSp>
      <p:grpSp>
        <p:nvGrpSpPr>
          <p:cNvPr id="134" name="Group 133"/>
          <p:cNvGrpSpPr/>
          <p:nvPr/>
        </p:nvGrpSpPr>
        <p:grpSpPr>
          <a:xfrm>
            <a:off x="7649133" y="188058"/>
            <a:ext cx="2688818" cy="1950735"/>
            <a:chOff x="6181533" y="221558"/>
            <a:chExt cx="2688818" cy="1950735"/>
          </a:xfrm>
        </p:grpSpPr>
        <p:sp>
          <p:nvSpPr>
            <p:cNvPr id="140" name="Line 853"/>
            <p:cNvSpPr>
              <a:spLocks noChangeShapeType="1"/>
            </p:cNvSpPr>
            <p:nvPr/>
          </p:nvSpPr>
          <p:spPr bwMode="auto">
            <a:xfrm flipV="1">
              <a:off x="6181533" y="2166235"/>
              <a:ext cx="1984248" cy="6058"/>
            </a:xfrm>
            <a:prstGeom prst="line">
              <a:avLst/>
            </a:prstGeom>
            <a:noFill/>
            <a:ln w="9525">
              <a:solidFill>
                <a:schemeClr val="tx1"/>
              </a:solidFill>
              <a:round/>
              <a:headEnd/>
              <a:tailEnd/>
            </a:ln>
            <a:scene3d>
              <a:camera prst="legacyObliqueTopRight">
                <a:rot lat="300000" lon="0" rev="0"/>
              </a:camera>
              <a:lightRig rig="legacyFlat3" dir="l"/>
            </a:scene3d>
            <a:sp3d extrusionH="2667000" prstMaterial="legacyPlastic">
              <a:bevelT w="13500" h="13500" prst="angle"/>
              <a:bevelB w="13500" h="13500" prst="angle"/>
              <a:extrusionClr>
                <a:srgbClr val="EBE6DB"/>
              </a:extrusionClr>
            </a:sp3d>
            <a:extLst>
              <a:ext uri="{909E8E84-426E-40dd-AFC4-6F175D3DCCD1}">
                <a14:hiddenFill xmlns="" xmlns:a14="http://schemas.microsoft.com/office/drawing/2010/main">
                  <a:noFill/>
                </a14:hiddenFill>
              </a:ext>
            </a:extLst>
          </p:spPr>
          <p:txBody>
            <a:bodyPr wrap="none" anchor="ctr">
              <a:flatTx/>
            </a:bodyPr>
            <a:lstStyle/>
            <a:p>
              <a:endParaRPr lang="en-US" dirty="0">
                <a:ea typeface="Calibri"/>
                <a:cs typeface="Calibri"/>
              </a:endParaRPr>
            </a:p>
          </p:txBody>
        </p:sp>
        <p:sp>
          <p:nvSpPr>
            <p:cNvPr id="146" name="Freeform 830"/>
            <p:cNvSpPr>
              <a:spLocks noChangeAspect="1"/>
            </p:cNvSpPr>
            <p:nvPr/>
          </p:nvSpPr>
          <p:spPr bwMode="auto">
            <a:xfrm>
              <a:off x="7054100" y="1099597"/>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ea typeface="Calibri"/>
                  <a:cs typeface="Calibri"/>
                </a:rPr>
              </a:br>
              <a:br>
                <a:rPr lang="en-US" baseline="30000" dirty="0">
                  <a:ea typeface="Calibri"/>
                  <a:cs typeface="Calibri"/>
                </a:rPr>
              </a:br>
              <a:r>
                <a:rPr lang="en-US" dirty="0">
                  <a:ea typeface="Calibri"/>
                  <a:cs typeface="Calibri"/>
                </a:rPr>
                <a:t>  p3</a:t>
              </a:r>
            </a:p>
          </p:txBody>
        </p:sp>
        <p:sp>
          <p:nvSpPr>
            <p:cNvPr id="147" name="Freeform 830"/>
            <p:cNvSpPr>
              <a:spLocks noChangeAspect="1"/>
            </p:cNvSpPr>
            <p:nvPr/>
          </p:nvSpPr>
          <p:spPr bwMode="auto">
            <a:xfrm>
              <a:off x="6649449" y="1674638"/>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ea typeface="Calibri"/>
                  <a:cs typeface="Calibri"/>
                </a:rPr>
              </a:br>
              <a:br>
                <a:rPr lang="en-US" baseline="30000" dirty="0">
                  <a:ea typeface="Calibri"/>
                  <a:cs typeface="Calibri"/>
                </a:rPr>
              </a:br>
              <a:r>
                <a:rPr lang="en-US" dirty="0">
                  <a:ea typeface="Calibri"/>
                  <a:cs typeface="Calibri"/>
                </a:rPr>
                <a:t>  p1</a:t>
              </a:r>
            </a:p>
          </p:txBody>
        </p:sp>
        <p:sp>
          <p:nvSpPr>
            <p:cNvPr id="148" name="Freeform 830"/>
            <p:cNvSpPr>
              <a:spLocks noChangeAspect="1"/>
            </p:cNvSpPr>
            <p:nvPr/>
          </p:nvSpPr>
          <p:spPr bwMode="auto">
            <a:xfrm>
              <a:off x="7595015" y="1674638"/>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ea typeface="Calibri"/>
                  <a:cs typeface="Calibri"/>
                </a:rPr>
              </a:br>
              <a:br>
                <a:rPr lang="en-US" baseline="30000" dirty="0">
                  <a:ea typeface="Calibri"/>
                  <a:cs typeface="Calibri"/>
                </a:rPr>
              </a:br>
              <a:r>
                <a:rPr lang="en-US" dirty="0">
                  <a:ea typeface="Calibri"/>
                  <a:cs typeface="Calibri"/>
                </a:rPr>
                <a:t>  p2</a:t>
              </a:r>
            </a:p>
          </p:txBody>
        </p:sp>
        <p:grpSp>
          <p:nvGrpSpPr>
            <p:cNvPr id="149" name="Group 872"/>
            <p:cNvGrpSpPr>
              <a:grpSpLocks noChangeAspect="1"/>
            </p:cNvGrpSpPr>
            <p:nvPr/>
          </p:nvGrpSpPr>
          <p:grpSpPr bwMode="auto">
            <a:xfrm>
              <a:off x="7141600" y="854344"/>
              <a:ext cx="651502" cy="416243"/>
              <a:chOff x="331" y="406"/>
              <a:chExt cx="288" cy="144"/>
            </a:xfrm>
          </p:grpSpPr>
          <p:sp>
            <p:nvSpPr>
              <p:cNvPr id="180" name="Rectangle 873"/>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ea typeface="Calibri"/>
                    <a:cs typeface="Calibri"/>
                  </a:rPr>
                  <a:t>a</a:t>
                </a:r>
              </a:p>
            </p:txBody>
          </p:sp>
          <p:sp>
            <p:nvSpPr>
              <p:cNvPr id="181" name="Freeform 874"/>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182" name="Freeform 875"/>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183" name="Rectangle 876"/>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ea typeface="Calibri"/>
                  <a:cs typeface="Calibri"/>
                </a:endParaRPr>
              </a:p>
            </p:txBody>
          </p:sp>
        </p:grpSp>
        <p:grpSp>
          <p:nvGrpSpPr>
            <p:cNvPr id="150" name="Group 872"/>
            <p:cNvGrpSpPr>
              <a:grpSpLocks noChangeAspect="1"/>
            </p:cNvGrpSpPr>
            <p:nvPr/>
          </p:nvGrpSpPr>
          <p:grpSpPr bwMode="auto">
            <a:xfrm>
              <a:off x="7137848" y="579909"/>
              <a:ext cx="651502" cy="416243"/>
              <a:chOff x="331" y="406"/>
              <a:chExt cx="288" cy="144"/>
            </a:xfrm>
          </p:grpSpPr>
          <p:sp>
            <p:nvSpPr>
              <p:cNvPr id="176" name="Rectangle 873"/>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ea typeface="Calibri"/>
                    <a:cs typeface="Calibri"/>
                  </a:rPr>
                  <a:t>d</a:t>
                </a:r>
              </a:p>
            </p:txBody>
          </p:sp>
          <p:sp>
            <p:nvSpPr>
              <p:cNvPr id="177" name="Freeform 874"/>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178" name="Freeform 875"/>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179" name="Rectangle 876"/>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ea typeface="Calibri"/>
                  <a:cs typeface="Calibri"/>
                </a:endParaRPr>
              </a:p>
            </p:txBody>
          </p:sp>
        </p:grpSp>
        <p:sp>
          <p:nvSpPr>
            <p:cNvPr id="151" name="Freeform 830"/>
            <p:cNvSpPr>
              <a:spLocks noChangeAspect="1"/>
            </p:cNvSpPr>
            <p:nvPr/>
          </p:nvSpPr>
          <p:spPr bwMode="auto">
            <a:xfrm>
              <a:off x="8045349" y="1098168"/>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ea typeface="Calibri"/>
                  <a:cs typeface="Calibri"/>
                </a:rPr>
              </a:br>
              <a:br>
                <a:rPr lang="en-US" baseline="30000" dirty="0">
                  <a:ea typeface="Calibri"/>
                  <a:cs typeface="Calibri"/>
                </a:rPr>
              </a:br>
              <a:r>
                <a:rPr lang="en-US" dirty="0">
                  <a:ea typeface="Calibri"/>
                  <a:cs typeface="Calibri"/>
                </a:rPr>
                <a:t>  p4</a:t>
              </a:r>
            </a:p>
          </p:txBody>
        </p:sp>
        <p:grpSp>
          <p:nvGrpSpPr>
            <p:cNvPr id="152" name="Group 872"/>
            <p:cNvGrpSpPr>
              <a:grpSpLocks noChangeAspect="1"/>
            </p:cNvGrpSpPr>
            <p:nvPr/>
          </p:nvGrpSpPr>
          <p:grpSpPr bwMode="auto">
            <a:xfrm>
              <a:off x="8119863" y="872355"/>
              <a:ext cx="651502" cy="416243"/>
              <a:chOff x="331" y="406"/>
              <a:chExt cx="288" cy="144"/>
            </a:xfrm>
          </p:grpSpPr>
          <p:sp>
            <p:nvSpPr>
              <p:cNvPr id="172" name="Rectangle 873"/>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ea typeface="Calibri"/>
                    <a:cs typeface="Calibri"/>
                  </a:rPr>
                  <a:t>b</a:t>
                </a:r>
              </a:p>
            </p:txBody>
          </p:sp>
          <p:sp>
            <p:nvSpPr>
              <p:cNvPr id="173" name="Freeform 874"/>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174" name="Freeform 875"/>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175" name="Rectangle 876"/>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ea typeface="Calibri"/>
                  <a:cs typeface="Calibri"/>
                </a:endParaRPr>
              </a:p>
            </p:txBody>
          </p:sp>
        </p:grpSp>
        <p:grpSp>
          <p:nvGrpSpPr>
            <p:cNvPr id="153" name="Group 872"/>
            <p:cNvGrpSpPr>
              <a:grpSpLocks noChangeAspect="1"/>
            </p:cNvGrpSpPr>
            <p:nvPr/>
          </p:nvGrpSpPr>
          <p:grpSpPr bwMode="auto">
            <a:xfrm>
              <a:off x="8116832" y="598923"/>
              <a:ext cx="651502" cy="416243"/>
              <a:chOff x="331" y="406"/>
              <a:chExt cx="288" cy="144"/>
            </a:xfrm>
          </p:grpSpPr>
          <p:sp>
            <p:nvSpPr>
              <p:cNvPr id="168" name="Rectangle 873"/>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ea typeface="Calibri"/>
                    <a:cs typeface="Calibri"/>
                  </a:rPr>
                  <a:t>c</a:t>
                </a:r>
              </a:p>
            </p:txBody>
          </p:sp>
          <p:sp>
            <p:nvSpPr>
              <p:cNvPr id="169" name="Freeform 874"/>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170" name="Freeform 875"/>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171" name="Rectangle 876"/>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ea typeface="Calibri"/>
                  <a:cs typeface="Calibri"/>
                </a:endParaRPr>
              </a:p>
            </p:txBody>
          </p:sp>
        </p:grpSp>
        <p:grpSp>
          <p:nvGrpSpPr>
            <p:cNvPr id="154" name="Group 153"/>
            <p:cNvGrpSpPr/>
            <p:nvPr/>
          </p:nvGrpSpPr>
          <p:grpSpPr>
            <a:xfrm>
              <a:off x="7127889" y="221558"/>
              <a:ext cx="1219200" cy="1278997"/>
              <a:chOff x="3017318" y="1024881"/>
              <a:chExt cx="1219200" cy="1278997"/>
            </a:xfrm>
          </p:grpSpPr>
          <p:grpSp>
            <p:nvGrpSpPr>
              <p:cNvPr id="155" name="Group 154"/>
              <p:cNvGrpSpPr/>
              <p:nvPr/>
            </p:nvGrpSpPr>
            <p:grpSpPr>
              <a:xfrm>
                <a:off x="3636432" y="1147233"/>
                <a:ext cx="88096" cy="1156645"/>
                <a:chOff x="3636432" y="1147233"/>
                <a:chExt cx="88096" cy="1156645"/>
              </a:xfrm>
            </p:grpSpPr>
            <p:sp>
              <p:nvSpPr>
                <p:cNvPr id="164" name="Oval 878"/>
                <p:cNvSpPr>
                  <a:spLocks noChangeAspect="1" noChangeArrowheads="1"/>
                </p:cNvSpPr>
                <p:nvPr/>
              </p:nvSpPr>
              <p:spPr bwMode="auto">
                <a:xfrm>
                  <a:off x="3639810" y="2256032"/>
                  <a:ext cx="84718" cy="47846"/>
                </a:xfrm>
                <a:prstGeom prst="ellipse">
                  <a:avLst/>
                </a:prstGeom>
                <a:solidFill>
                  <a:srgbClr val="99DDFF"/>
                </a:solidFill>
                <a:ln w="9525">
                  <a:solidFill>
                    <a:schemeClr val="tx1"/>
                  </a:solidFill>
                  <a:round/>
                  <a:headEnd/>
                  <a:tailEnd/>
                </a:ln>
              </p:spPr>
              <p:txBody>
                <a:bodyPr wrap="none" anchor="ctr"/>
                <a:lstStyle/>
                <a:p>
                  <a:endParaRPr lang="en-US" sz="1400" dirty="0">
                    <a:ea typeface="Calibri"/>
                    <a:cs typeface="Calibri"/>
                  </a:endParaRPr>
                </a:p>
              </p:txBody>
            </p:sp>
            <p:sp>
              <p:nvSpPr>
                <p:cNvPr id="165" name="Rectangle 880"/>
                <p:cNvSpPr>
                  <a:spLocks noChangeArrowheads="1"/>
                </p:cNvSpPr>
                <p:nvPr/>
              </p:nvSpPr>
              <p:spPr bwMode="auto">
                <a:xfrm>
                  <a:off x="3636432" y="1147233"/>
                  <a:ext cx="88094" cy="1135842"/>
                </a:xfrm>
                <a:prstGeom prst="rect">
                  <a:avLst/>
                </a:prstGeom>
                <a:solidFill>
                  <a:srgbClr val="99DDFF"/>
                </a:solidFill>
                <a:ln w="9525">
                  <a:solidFill>
                    <a:srgbClr val="9CDDFE"/>
                  </a:solidFill>
                  <a:miter lim="800000"/>
                  <a:headEnd/>
                  <a:tailEnd/>
                </a:ln>
              </p:spPr>
              <p:txBody>
                <a:bodyPr wrap="none" anchor="ctr"/>
                <a:lstStyle/>
                <a:p>
                  <a:endParaRPr lang="en-US" sz="1400" dirty="0">
                    <a:ea typeface="Calibri"/>
                    <a:cs typeface="Calibri"/>
                  </a:endParaRPr>
                </a:p>
              </p:txBody>
            </p:sp>
            <p:sp>
              <p:nvSpPr>
                <p:cNvPr id="166" name="Line 881"/>
                <p:cNvSpPr>
                  <a:spLocks noChangeShapeType="1"/>
                </p:cNvSpPr>
                <p:nvPr/>
              </p:nvSpPr>
              <p:spPr bwMode="auto">
                <a:xfrm flipH="1" flipV="1">
                  <a:off x="3636432" y="1147233"/>
                  <a:ext cx="0" cy="113584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dirty="0">
                    <a:ea typeface="Calibri"/>
                    <a:cs typeface="Calibri"/>
                  </a:endParaRPr>
                </a:p>
              </p:txBody>
            </p:sp>
            <p:sp>
              <p:nvSpPr>
                <p:cNvPr id="167" name="Line 882"/>
                <p:cNvSpPr>
                  <a:spLocks noChangeShapeType="1"/>
                </p:cNvSpPr>
                <p:nvPr/>
              </p:nvSpPr>
              <p:spPr bwMode="auto">
                <a:xfrm flipV="1">
                  <a:off x="3724527" y="1147233"/>
                  <a:ext cx="0" cy="113584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dirty="0">
                    <a:ea typeface="Calibri"/>
                    <a:cs typeface="Calibri"/>
                  </a:endParaRPr>
                </a:p>
              </p:txBody>
            </p:sp>
          </p:grpSp>
          <p:grpSp>
            <p:nvGrpSpPr>
              <p:cNvPr id="156" name="Group 883"/>
              <p:cNvGrpSpPr>
                <a:grpSpLocks/>
              </p:cNvGrpSpPr>
              <p:nvPr/>
            </p:nvGrpSpPr>
            <p:grpSpPr bwMode="auto">
              <a:xfrm>
                <a:off x="3061519" y="1101851"/>
                <a:ext cx="42359" cy="293319"/>
                <a:chOff x="960" y="251"/>
                <a:chExt cx="23" cy="141"/>
              </a:xfrm>
            </p:grpSpPr>
            <p:sp>
              <p:nvSpPr>
                <p:cNvPr id="162" name="Line 884"/>
                <p:cNvSpPr>
                  <a:spLocks noChangeShapeType="1"/>
                </p:cNvSpPr>
                <p:nvPr/>
              </p:nvSpPr>
              <p:spPr bwMode="auto">
                <a:xfrm flipH="1">
                  <a:off x="971" y="251"/>
                  <a:ext cx="0" cy="96"/>
                </a:xfrm>
                <a:prstGeom prst="line">
                  <a:avLst/>
                </a:prstGeom>
                <a:noFill/>
                <a:ln w="9525">
                  <a:solidFill>
                    <a:schemeClr val="tx1"/>
                  </a:solidFill>
                  <a:round/>
                  <a:headEnd type="none" w="sm" len="sm"/>
                  <a:tailEnd type="none" w="med" len="sm"/>
                </a:ln>
                <a:extLst>
                  <a:ext uri="{909E8E84-426E-40dd-AFC4-6F175D3DCCD1}">
                    <a14:hiddenFill xmlns="" xmlns:a14="http://schemas.microsoft.com/office/drawing/2010/main">
                      <a:noFill/>
                    </a14:hiddenFill>
                  </a:ext>
                </a:extLst>
              </p:spPr>
              <p:txBody>
                <a:bodyPr wrap="none" anchor="ctr"/>
                <a:lstStyle/>
                <a:p>
                  <a:endParaRPr lang="en-US" dirty="0">
                    <a:ea typeface="Calibri"/>
                    <a:cs typeface="Calibri"/>
                  </a:endParaRPr>
                </a:p>
              </p:txBody>
            </p:sp>
            <p:sp>
              <p:nvSpPr>
                <p:cNvPr id="163" name="Oval 885"/>
                <p:cNvSpPr>
                  <a:spLocks noChangeArrowheads="1"/>
                </p:cNvSpPr>
                <p:nvPr/>
              </p:nvSpPr>
              <p:spPr bwMode="auto">
                <a:xfrm>
                  <a:off x="960" y="347"/>
                  <a:ext cx="23" cy="45"/>
                </a:xfrm>
                <a:prstGeom prst="ellipse">
                  <a:avLst/>
                </a:prstGeom>
                <a:solidFill>
                  <a:srgbClr val="99DDFF"/>
                </a:solidFill>
                <a:ln w="9525">
                  <a:solidFill>
                    <a:schemeClr val="tx1"/>
                  </a:solidFill>
                  <a:round/>
                  <a:headEnd/>
                  <a:tailEnd/>
                </a:ln>
              </p:spPr>
              <p:txBody>
                <a:bodyPr wrap="none" anchor="ctr"/>
                <a:lstStyle/>
                <a:p>
                  <a:endParaRPr lang="en-US" sz="1400" dirty="0">
                    <a:ea typeface="Calibri"/>
                    <a:cs typeface="Calibri"/>
                  </a:endParaRPr>
                </a:p>
              </p:txBody>
            </p:sp>
          </p:grpSp>
          <p:sp>
            <p:nvSpPr>
              <p:cNvPr id="157" name="Rectangle 886"/>
              <p:cNvSpPr>
                <a:spLocks noChangeArrowheads="1"/>
              </p:cNvSpPr>
              <p:nvPr/>
            </p:nvSpPr>
            <p:spPr bwMode="auto">
              <a:xfrm>
                <a:off x="3017318" y="1137216"/>
                <a:ext cx="884012" cy="47846"/>
              </a:xfrm>
              <a:prstGeom prst="rect">
                <a:avLst/>
              </a:prstGeom>
              <a:solidFill>
                <a:srgbClr val="99DDFF"/>
              </a:solidFill>
              <a:ln w="9525">
                <a:solidFill>
                  <a:schemeClr val="tx1"/>
                </a:solidFill>
                <a:miter lim="800000"/>
                <a:headEnd/>
                <a:tailEnd/>
              </a:ln>
            </p:spPr>
            <p:txBody>
              <a:bodyPr wrap="none" anchor="ctr"/>
              <a:lstStyle/>
              <a:p>
                <a:endParaRPr lang="en-US" sz="1400" dirty="0">
                  <a:ea typeface="Calibri"/>
                  <a:cs typeface="Calibri"/>
                </a:endParaRPr>
              </a:p>
            </p:txBody>
          </p:sp>
          <p:sp>
            <p:nvSpPr>
              <p:cNvPr id="158" name="Freeform 887"/>
              <p:cNvSpPr>
                <a:spLocks noChangeAspect="1"/>
              </p:cNvSpPr>
              <p:nvPr/>
            </p:nvSpPr>
            <p:spPr bwMode="auto">
              <a:xfrm>
                <a:off x="3017318" y="1062326"/>
                <a:ext cx="942946" cy="76970"/>
              </a:xfrm>
              <a:custGeom>
                <a:avLst/>
                <a:gdLst>
                  <a:gd name="T0" fmla="*/ 0 w 672"/>
                  <a:gd name="T1" fmla="*/ 2 h 48"/>
                  <a:gd name="T2" fmla="*/ 2 w 672"/>
                  <a:gd name="T3" fmla="*/ 0 h 48"/>
                  <a:gd name="T4" fmla="*/ 20 w 672"/>
                  <a:gd name="T5" fmla="*/ 0 h 48"/>
                  <a:gd name="T6" fmla="*/ 18 w 672"/>
                  <a:gd name="T7" fmla="*/ 2 h 48"/>
                  <a:gd name="T8" fmla="*/ 0 w 672"/>
                  <a:gd name="T9" fmla="*/ 2 h 48"/>
                  <a:gd name="T10" fmla="*/ 0 60000 65536"/>
                  <a:gd name="T11" fmla="*/ 0 60000 65536"/>
                  <a:gd name="T12" fmla="*/ 0 60000 65536"/>
                  <a:gd name="T13" fmla="*/ 0 60000 65536"/>
                  <a:gd name="T14" fmla="*/ 0 60000 65536"/>
                  <a:gd name="T15" fmla="*/ 0 w 672"/>
                  <a:gd name="T16" fmla="*/ 0 h 48"/>
                  <a:gd name="T17" fmla="*/ 672 w 672"/>
                  <a:gd name="T18" fmla="*/ 48 h 48"/>
                </a:gdLst>
                <a:ahLst/>
                <a:cxnLst>
                  <a:cxn ang="T10">
                    <a:pos x="T0" y="T1"/>
                  </a:cxn>
                  <a:cxn ang="T11">
                    <a:pos x="T2" y="T3"/>
                  </a:cxn>
                  <a:cxn ang="T12">
                    <a:pos x="T4" y="T5"/>
                  </a:cxn>
                  <a:cxn ang="T13">
                    <a:pos x="T6" y="T7"/>
                  </a:cxn>
                  <a:cxn ang="T14">
                    <a:pos x="T8" y="T9"/>
                  </a:cxn>
                </a:cxnLst>
                <a:rect l="T15" t="T16" r="T17" b="T18"/>
                <a:pathLst>
                  <a:path w="672" h="48">
                    <a:moveTo>
                      <a:pt x="0" y="48"/>
                    </a:moveTo>
                    <a:lnTo>
                      <a:pt x="48" y="0"/>
                    </a:lnTo>
                    <a:lnTo>
                      <a:pt x="672" y="0"/>
                    </a:lnTo>
                    <a:lnTo>
                      <a:pt x="624" y="48"/>
                    </a:lnTo>
                    <a:lnTo>
                      <a:pt x="0" y="48"/>
                    </a:lnTo>
                    <a:close/>
                  </a:path>
                </a:pathLst>
              </a:custGeom>
              <a:solidFill>
                <a:srgbClr val="99DDFF"/>
              </a:solidFill>
              <a:ln w="9525">
                <a:solidFill>
                  <a:schemeClr val="tx1"/>
                </a:solidFill>
                <a:round/>
                <a:headEnd/>
                <a:tailEnd/>
              </a:ln>
            </p:spPr>
            <p:txBody>
              <a:bodyPr wrap="none" anchor="ctr"/>
              <a:lstStyle/>
              <a:p>
                <a:endParaRPr lang="en-US" dirty="0">
                  <a:ea typeface="Calibri"/>
                  <a:cs typeface="Calibri"/>
                </a:endParaRPr>
              </a:p>
            </p:txBody>
          </p:sp>
          <p:sp>
            <p:nvSpPr>
              <p:cNvPr id="159" name="Freeform 888"/>
              <p:cNvSpPr>
                <a:spLocks/>
              </p:cNvSpPr>
              <p:nvPr/>
            </p:nvSpPr>
            <p:spPr bwMode="auto">
              <a:xfrm>
                <a:off x="3882913" y="1124734"/>
                <a:ext cx="265204" cy="301640"/>
              </a:xfrm>
              <a:custGeom>
                <a:avLst/>
                <a:gdLst>
                  <a:gd name="T0" fmla="*/ 144 w 144"/>
                  <a:gd name="T1" fmla="*/ 5 h 192"/>
                  <a:gd name="T2" fmla="*/ 0 w 144"/>
                  <a:gd name="T3" fmla="*/ 5 h 192"/>
                  <a:gd name="T4" fmla="*/ 0 w 144"/>
                  <a:gd name="T5" fmla="*/ 0 h 192"/>
                  <a:gd name="T6" fmla="*/ 144 w 144"/>
                  <a:gd name="T7" fmla="*/ 0 h 192"/>
                  <a:gd name="T8" fmla="*/ 144 w 144"/>
                  <a:gd name="T9" fmla="*/ 5 h 192"/>
                  <a:gd name="T10" fmla="*/ 0 60000 65536"/>
                  <a:gd name="T11" fmla="*/ 0 60000 65536"/>
                  <a:gd name="T12" fmla="*/ 0 60000 65536"/>
                  <a:gd name="T13" fmla="*/ 0 60000 65536"/>
                  <a:gd name="T14" fmla="*/ 0 60000 65536"/>
                  <a:gd name="T15" fmla="*/ 0 w 144"/>
                  <a:gd name="T16" fmla="*/ 0 h 192"/>
                  <a:gd name="T17" fmla="*/ 144 w 144"/>
                  <a:gd name="T18" fmla="*/ 192 h 192"/>
                </a:gdLst>
                <a:ahLst/>
                <a:cxnLst>
                  <a:cxn ang="T10">
                    <a:pos x="T0" y="T1"/>
                  </a:cxn>
                  <a:cxn ang="T11">
                    <a:pos x="T2" y="T3"/>
                  </a:cxn>
                  <a:cxn ang="T12">
                    <a:pos x="T4" y="T5"/>
                  </a:cxn>
                  <a:cxn ang="T13">
                    <a:pos x="T6" y="T7"/>
                  </a:cxn>
                  <a:cxn ang="T14">
                    <a:pos x="T8" y="T9"/>
                  </a:cxn>
                </a:cxnLst>
                <a:rect l="T15" t="T16" r="T17" b="T18"/>
                <a:pathLst>
                  <a:path w="144" h="192">
                    <a:moveTo>
                      <a:pt x="144" y="192"/>
                    </a:moveTo>
                    <a:lnTo>
                      <a:pt x="0" y="192"/>
                    </a:lnTo>
                    <a:lnTo>
                      <a:pt x="0" y="0"/>
                    </a:lnTo>
                    <a:lnTo>
                      <a:pt x="144" y="0"/>
                    </a:lnTo>
                    <a:lnTo>
                      <a:pt x="144" y="192"/>
                    </a:lnTo>
                    <a:close/>
                  </a:path>
                </a:pathLst>
              </a:custGeom>
              <a:solidFill>
                <a:srgbClr val="99DDFF"/>
              </a:solidFill>
              <a:ln w="9525">
                <a:solidFill>
                  <a:schemeClr val="tx1"/>
                </a:solidFill>
                <a:round/>
                <a:headEnd/>
                <a:tailEnd/>
              </a:ln>
            </p:spPr>
            <p:txBody>
              <a:bodyPr wrap="none" anchor="ctr"/>
              <a:lstStyle/>
              <a:p>
                <a:endParaRPr lang="en-US" dirty="0">
                  <a:ea typeface="Calibri"/>
                  <a:cs typeface="Calibri"/>
                </a:endParaRPr>
              </a:p>
            </p:txBody>
          </p:sp>
          <p:sp>
            <p:nvSpPr>
              <p:cNvPr id="160" name="Freeform 889"/>
              <p:cNvSpPr>
                <a:spLocks/>
              </p:cNvSpPr>
              <p:nvPr/>
            </p:nvSpPr>
            <p:spPr bwMode="auto">
              <a:xfrm>
                <a:off x="3882913" y="1024881"/>
                <a:ext cx="353605" cy="99853"/>
              </a:xfrm>
              <a:custGeom>
                <a:avLst/>
                <a:gdLst>
                  <a:gd name="T0" fmla="*/ 144 w 192"/>
                  <a:gd name="T1" fmla="*/ 48 h 48"/>
                  <a:gd name="T2" fmla="*/ 0 w 192"/>
                  <a:gd name="T3" fmla="*/ 48 h 48"/>
                  <a:gd name="T4" fmla="*/ 48 w 192"/>
                  <a:gd name="T5" fmla="*/ 0 h 48"/>
                  <a:gd name="T6" fmla="*/ 192 w 192"/>
                  <a:gd name="T7" fmla="*/ 0 h 48"/>
                  <a:gd name="T8" fmla="*/ 144 w 192"/>
                  <a:gd name="T9" fmla="*/ 48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99DDFF"/>
              </a:solidFill>
              <a:ln w="9525">
                <a:solidFill>
                  <a:schemeClr val="tx1"/>
                </a:solidFill>
                <a:round/>
                <a:headEnd/>
                <a:tailEnd/>
              </a:ln>
            </p:spPr>
            <p:txBody>
              <a:bodyPr wrap="none" anchor="ctr"/>
              <a:lstStyle/>
              <a:p>
                <a:endParaRPr lang="en-US" dirty="0">
                  <a:ea typeface="Calibri"/>
                  <a:cs typeface="Calibri"/>
                </a:endParaRPr>
              </a:p>
            </p:txBody>
          </p:sp>
          <p:sp>
            <p:nvSpPr>
              <p:cNvPr id="161" name="Freeform 890"/>
              <p:cNvSpPr>
                <a:spLocks/>
              </p:cNvSpPr>
              <p:nvPr/>
            </p:nvSpPr>
            <p:spPr bwMode="auto">
              <a:xfrm>
                <a:off x="4148117" y="1024881"/>
                <a:ext cx="88401" cy="399413"/>
              </a:xfrm>
              <a:custGeom>
                <a:avLst/>
                <a:gdLst>
                  <a:gd name="T0" fmla="*/ 0 w 48"/>
                  <a:gd name="T1" fmla="*/ 48 h 192"/>
                  <a:gd name="T2" fmla="*/ 48 w 48"/>
                  <a:gd name="T3" fmla="*/ 0 h 192"/>
                  <a:gd name="T4" fmla="*/ 48 w 48"/>
                  <a:gd name="T5" fmla="*/ 144 h 192"/>
                  <a:gd name="T6" fmla="*/ 0 w 48"/>
                  <a:gd name="T7" fmla="*/ 192 h 192"/>
                  <a:gd name="T8" fmla="*/ 0 w 48"/>
                  <a:gd name="T9" fmla="*/ 48 h 192"/>
                  <a:gd name="T10" fmla="*/ 0 60000 65536"/>
                  <a:gd name="T11" fmla="*/ 0 60000 65536"/>
                  <a:gd name="T12" fmla="*/ 0 60000 65536"/>
                  <a:gd name="T13" fmla="*/ 0 60000 65536"/>
                  <a:gd name="T14" fmla="*/ 0 60000 65536"/>
                  <a:gd name="T15" fmla="*/ 0 w 48"/>
                  <a:gd name="T16" fmla="*/ 0 h 192"/>
                  <a:gd name="T17" fmla="*/ 48 w 48"/>
                  <a:gd name="T18" fmla="*/ 192 h 192"/>
                </a:gdLst>
                <a:ahLst/>
                <a:cxnLst>
                  <a:cxn ang="T10">
                    <a:pos x="T0" y="T1"/>
                  </a:cxn>
                  <a:cxn ang="T11">
                    <a:pos x="T2" y="T3"/>
                  </a:cxn>
                  <a:cxn ang="T12">
                    <a:pos x="T4" y="T5"/>
                  </a:cxn>
                  <a:cxn ang="T13">
                    <a:pos x="T6" y="T7"/>
                  </a:cxn>
                  <a:cxn ang="T14">
                    <a:pos x="T8" y="T9"/>
                  </a:cxn>
                </a:cxnLst>
                <a:rect l="T15" t="T16" r="T17" b="T18"/>
                <a:pathLst>
                  <a:path w="48" h="192">
                    <a:moveTo>
                      <a:pt x="0" y="48"/>
                    </a:moveTo>
                    <a:lnTo>
                      <a:pt x="48" y="0"/>
                    </a:lnTo>
                    <a:lnTo>
                      <a:pt x="48" y="144"/>
                    </a:lnTo>
                    <a:lnTo>
                      <a:pt x="0" y="192"/>
                    </a:lnTo>
                    <a:lnTo>
                      <a:pt x="0" y="48"/>
                    </a:lnTo>
                    <a:close/>
                  </a:path>
                </a:pathLst>
              </a:custGeom>
              <a:solidFill>
                <a:srgbClr val="99DDFF"/>
              </a:solidFill>
              <a:ln w="9525">
                <a:solidFill>
                  <a:schemeClr val="tx1"/>
                </a:solidFill>
                <a:round/>
                <a:headEnd/>
                <a:tailEnd/>
              </a:ln>
            </p:spPr>
            <p:txBody>
              <a:bodyPr wrap="none" anchor="ctr"/>
              <a:lstStyle/>
              <a:p>
                <a:endParaRPr lang="en-US" dirty="0">
                  <a:ea typeface="Calibri"/>
                  <a:cs typeface="Calibri"/>
                </a:endParaRPr>
              </a:p>
            </p:txBody>
          </p:sp>
        </p:grpSp>
      </p:grpSp>
      <p:cxnSp>
        <p:nvCxnSpPr>
          <p:cNvPr id="185" name="AutoShape 89"/>
          <p:cNvCxnSpPr>
            <a:cxnSpLocks noChangeShapeType="1"/>
          </p:cNvCxnSpPr>
          <p:nvPr/>
        </p:nvCxnSpPr>
        <p:spPr bwMode="auto">
          <a:xfrm rot="5400000">
            <a:off x="3838018" y="722899"/>
            <a:ext cx="696748" cy="3575845"/>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 xmlns:a14="http://schemas.microsoft.com/office/drawing/2010/main">
                <a:noFill/>
              </a14:hiddenFill>
            </a:ext>
          </a:extLst>
        </p:spPr>
      </p:cxnSp>
      <p:cxnSp>
        <p:nvCxnSpPr>
          <p:cNvPr id="206" name="AutoShape 89"/>
          <p:cNvCxnSpPr>
            <a:cxnSpLocks noChangeShapeType="1"/>
          </p:cNvCxnSpPr>
          <p:nvPr/>
        </p:nvCxnSpPr>
        <p:spPr bwMode="auto">
          <a:xfrm rot="16200000" flipH="1">
            <a:off x="4506055" y="4755676"/>
            <a:ext cx="669139" cy="1271317"/>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 xmlns:a14="http://schemas.microsoft.com/office/drawing/2010/main">
                <a:noFill/>
              </a14:hiddenFill>
            </a:ext>
          </a:extLst>
        </p:spPr>
      </p:cxnSp>
      <p:sp>
        <p:nvSpPr>
          <p:cNvPr id="241" name="Text Box 75"/>
          <p:cNvSpPr txBox="1">
            <a:spLocks noChangeArrowheads="1"/>
          </p:cNvSpPr>
          <p:nvPr/>
        </p:nvSpPr>
        <p:spPr bwMode="auto">
          <a:xfrm>
            <a:off x="6585741" y="803633"/>
            <a:ext cx="591829" cy="830997"/>
          </a:xfrm>
          <a:prstGeom prst="rect">
            <a:avLst/>
          </a:prstGeom>
          <a:noFill/>
          <a:ln>
            <a:noFill/>
          </a:ln>
        </p:spPr>
        <p:txBody>
          <a:bodyPr wrap="none" lIns="91440" tIns="0" rIns="91440" bIns="0" anchor="t">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i="1" dirty="0">
                <a:latin typeface="+mn-lt"/>
                <a:ea typeface="Calibri"/>
                <a:cs typeface="Times New Roman" charset="0"/>
              </a:rPr>
              <a:t>z</a:t>
            </a:r>
            <a:r>
              <a:rPr lang="en-US" sz="1800" baseline="-25000" dirty="0">
                <a:latin typeface="+mn-lt"/>
                <a:ea typeface="Calibri"/>
                <a:cs typeface="Times New Roman" charset="0"/>
              </a:rPr>
              <a:t>4</a:t>
            </a:r>
            <a:r>
              <a:rPr lang="en-US" sz="1800" dirty="0">
                <a:latin typeface="+mn-lt"/>
                <a:ea typeface="Calibri"/>
                <a:cs typeface="Times New Roman" charset="0"/>
              </a:rPr>
              <a:t>≠</a:t>
            </a:r>
            <a:r>
              <a:rPr lang="en-US" sz="1800" dirty="0">
                <a:latin typeface="+mn-lt"/>
                <a:ea typeface="Calibri"/>
                <a:cs typeface="Calibri"/>
              </a:rPr>
              <a:t>a</a:t>
            </a:r>
          </a:p>
          <a:p>
            <a:r>
              <a:rPr lang="en-US" sz="1800" i="1" dirty="0">
                <a:latin typeface="+mn-lt"/>
                <a:ea typeface="Calibri"/>
                <a:cs typeface="Times New Roman" charset="0"/>
              </a:rPr>
              <a:t>z</a:t>
            </a:r>
            <a:r>
              <a:rPr lang="en-US" sz="1800" baseline="-25000" dirty="0">
                <a:latin typeface="+mn-lt"/>
                <a:ea typeface="Calibri"/>
                <a:cs typeface="Times New Roman" charset="0"/>
              </a:rPr>
              <a:t>4</a:t>
            </a:r>
            <a:r>
              <a:rPr lang="en-US" sz="1800" dirty="0">
                <a:latin typeface="+mn-lt"/>
                <a:ea typeface="Calibri"/>
                <a:cs typeface="Times New Roman" charset="0"/>
              </a:rPr>
              <a:t>≠</a:t>
            </a:r>
            <a:r>
              <a:rPr lang="en-US" sz="1800" dirty="0">
                <a:latin typeface="+mn-lt"/>
                <a:ea typeface="Calibri"/>
                <a:cs typeface="Calibri"/>
              </a:rPr>
              <a:t>c</a:t>
            </a:r>
          </a:p>
          <a:p>
            <a:r>
              <a:rPr lang="en-US" sz="1800" i="1" dirty="0">
                <a:latin typeface="+mn-lt"/>
                <a:ea typeface="Calibri"/>
                <a:cs typeface="Times New Roman" charset="0"/>
              </a:rPr>
              <a:t>z</a:t>
            </a:r>
            <a:r>
              <a:rPr lang="en-US" sz="1800" baseline="-25000" dirty="0">
                <a:latin typeface="+mn-lt"/>
                <a:ea typeface="Calibri"/>
                <a:cs typeface="Times New Roman" charset="0"/>
              </a:rPr>
              <a:t>4</a:t>
            </a:r>
            <a:r>
              <a:rPr lang="en-US" sz="1800" dirty="0">
                <a:latin typeface="+mn-lt"/>
                <a:ea typeface="Calibri"/>
                <a:cs typeface="Times New Roman" charset="0"/>
              </a:rPr>
              <a:t>≠</a:t>
            </a:r>
            <a:r>
              <a:rPr lang="en-US" sz="1800" dirty="0">
                <a:latin typeface="+mn-lt"/>
                <a:ea typeface="Calibri"/>
                <a:cs typeface="Calibri"/>
              </a:rPr>
              <a:t>d</a:t>
            </a:r>
          </a:p>
        </p:txBody>
      </p:sp>
      <p:grpSp>
        <p:nvGrpSpPr>
          <p:cNvPr id="141" name="Group 140"/>
          <p:cNvGrpSpPr/>
          <p:nvPr/>
        </p:nvGrpSpPr>
        <p:grpSpPr>
          <a:xfrm>
            <a:off x="8978593" y="5507164"/>
            <a:ext cx="1492873" cy="686656"/>
            <a:chOff x="7218904" y="6068391"/>
            <a:chExt cx="1492873" cy="686656"/>
          </a:xfrm>
        </p:grpSpPr>
        <p:grpSp>
          <p:nvGrpSpPr>
            <p:cNvPr id="188" name="Group 872"/>
            <p:cNvGrpSpPr>
              <a:grpSpLocks noChangeAspect="1"/>
            </p:cNvGrpSpPr>
            <p:nvPr/>
          </p:nvGrpSpPr>
          <p:grpSpPr bwMode="auto">
            <a:xfrm>
              <a:off x="8054800" y="6338804"/>
              <a:ext cx="651502" cy="416243"/>
              <a:chOff x="331" y="406"/>
              <a:chExt cx="288" cy="144"/>
            </a:xfrm>
          </p:grpSpPr>
          <p:sp>
            <p:nvSpPr>
              <p:cNvPr id="223" name="Rectangle 873"/>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ea typeface="Calibri"/>
                    <a:cs typeface="Calibri"/>
                  </a:rPr>
                  <a:t>c</a:t>
                </a:r>
              </a:p>
            </p:txBody>
          </p:sp>
          <p:sp>
            <p:nvSpPr>
              <p:cNvPr id="224" name="Freeform 874"/>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25" name="Freeform 875"/>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26" name="Rectangle 876"/>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ea typeface="Calibri"/>
                  <a:cs typeface="Calibri"/>
                </a:endParaRPr>
              </a:p>
            </p:txBody>
          </p:sp>
        </p:grpSp>
        <p:grpSp>
          <p:nvGrpSpPr>
            <p:cNvPr id="208" name="Group 872"/>
            <p:cNvGrpSpPr>
              <a:grpSpLocks noChangeAspect="1"/>
            </p:cNvGrpSpPr>
            <p:nvPr/>
          </p:nvGrpSpPr>
          <p:grpSpPr bwMode="auto">
            <a:xfrm>
              <a:off x="7218904" y="6335124"/>
              <a:ext cx="651502" cy="416243"/>
              <a:chOff x="331" y="406"/>
              <a:chExt cx="288" cy="144"/>
            </a:xfrm>
          </p:grpSpPr>
          <p:sp>
            <p:nvSpPr>
              <p:cNvPr id="219" name="Rectangle 873"/>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ea typeface="Calibri"/>
                    <a:cs typeface="Calibri"/>
                  </a:rPr>
                  <a:t>d</a:t>
                </a:r>
              </a:p>
            </p:txBody>
          </p:sp>
          <p:sp>
            <p:nvSpPr>
              <p:cNvPr id="220" name="Freeform 874"/>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21" name="Freeform 875"/>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22" name="Rectangle 876"/>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ea typeface="Calibri"/>
                  <a:cs typeface="Calibri"/>
                </a:endParaRPr>
              </a:p>
            </p:txBody>
          </p:sp>
        </p:grpSp>
        <p:grpSp>
          <p:nvGrpSpPr>
            <p:cNvPr id="209" name="Group 872"/>
            <p:cNvGrpSpPr>
              <a:grpSpLocks noChangeAspect="1"/>
            </p:cNvGrpSpPr>
            <p:nvPr/>
          </p:nvGrpSpPr>
          <p:grpSpPr bwMode="auto">
            <a:xfrm>
              <a:off x="8060275" y="6069116"/>
              <a:ext cx="651502" cy="416243"/>
              <a:chOff x="331" y="406"/>
              <a:chExt cx="288" cy="144"/>
            </a:xfrm>
          </p:grpSpPr>
          <p:sp>
            <p:nvSpPr>
              <p:cNvPr id="215" name="Rectangle 873"/>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ea typeface="Calibri"/>
                    <a:cs typeface="Calibri"/>
                  </a:rPr>
                  <a:t>b</a:t>
                </a:r>
              </a:p>
            </p:txBody>
          </p:sp>
          <p:sp>
            <p:nvSpPr>
              <p:cNvPr id="216" name="Freeform 874"/>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17" name="Freeform 875"/>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18" name="Rectangle 876"/>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ea typeface="Calibri"/>
                  <a:cs typeface="Calibri"/>
                </a:endParaRPr>
              </a:p>
            </p:txBody>
          </p:sp>
        </p:grpSp>
        <p:grpSp>
          <p:nvGrpSpPr>
            <p:cNvPr id="210" name="Group 872"/>
            <p:cNvGrpSpPr>
              <a:grpSpLocks noChangeAspect="1"/>
            </p:cNvGrpSpPr>
            <p:nvPr/>
          </p:nvGrpSpPr>
          <p:grpSpPr bwMode="auto">
            <a:xfrm>
              <a:off x="7221943" y="6068391"/>
              <a:ext cx="651502" cy="416243"/>
              <a:chOff x="331" y="406"/>
              <a:chExt cx="288" cy="144"/>
            </a:xfrm>
          </p:grpSpPr>
          <p:sp>
            <p:nvSpPr>
              <p:cNvPr id="211" name="Rectangle 873"/>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ea typeface="Calibri"/>
                    <a:cs typeface="Calibri"/>
                  </a:rPr>
                  <a:t>a</a:t>
                </a:r>
              </a:p>
            </p:txBody>
          </p:sp>
          <p:sp>
            <p:nvSpPr>
              <p:cNvPr id="212" name="Freeform 874"/>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13" name="Freeform 875"/>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14" name="Rectangle 876"/>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ea typeface="Calibri"/>
                  <a:cs typeface="Calibri"/>
                </a:endParaRPr>
              </a:p>
            </p:txBody>
          </p:sp>
        </p:grpSp>
      </p:grpSp>
      <p:sp>
        <p:nvSpPr>
          <p:cNvPr id="121" name="Text Box 75">
            <a:extLst>
              <a:ext uri="{FF2B5EF4-FFF2-40B4-BE49-F238E27FC236}">
                <a16:creationId xmlns:a16="http://schemas.microsoft.com/office/drawing/2014/main" id="{B9B5D251-A35A-8243-9EAA-71475B321C19}"/>
              </a:ext>
            </a:extLst>
          </p:cNvPr>
          <p:cNvSpPr txBox="1">
            <a:spLocks noChangeArrowheads="1"/>
          </p:cNvSpPr>
          <p:nvPr/>
        </p:nvSpPr>
        <p:spPr bwMode="auto">
          <a:xfrm>
            <a:off x="5653897" y="803633"/>
            <a:ext cx="965329" cy="830997"/>
          </a:xfrm>
          <a:prstGeom prst="rect">
            <a:avLst/>
          </a:prstGeom>
          <a:noFill/>
          <a:ln>
            <a:noFill/>
          </a:ln>
        </p:spPr>
        <p:txBody>
          <a:bodyPr wrap="none" lIns="91440" tIns="0" rIns="91440" bIns="0" anchor="t">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i="1" dirty="0">
                <a:latin typeface="+mn-lt"/>
                <a:ea typeface="Calibri"/>
                <a:cs typeface="Times New Roman" charset="0"/>
              </a:rPr>
              <a:t>z</a:t>
            </a:r>
            <a:r>
              <a:rPr lang="en-US" sz="1800" baseline="-25000" dirty="0">
                <a:latin typeface="+mn-lt"/>
                <a:ea typeface="Calibri"/>
                <a:cs typeface="Times New Roman" charset="0"/>
              </a:rPr>
              <a:t>3</a:t>
            </a:r>
            <a:r>
              <a:rPr lang="en-US" sz="1800" dirty="0">
                <a:latin typeface="+mn-lt"/>
                <a:ea typeface="Calibri"/>
                <a:cs typeface="Times New Roman" charset="0"/>
              </a:rPr>
              <a:t>≠</a:t>
            </a:r>
            <a:r>
              <a:rPr lang="en-US" sz="1800" dirty="0">
                <a:latin typeface="+mn-lt"/>
                <a:ea typeface="Calibri"/>
                <a:cs typeface="Calibri"/>
              </a:rPr>
              <a:t>c</a:t>
            </a:r>
          </a:p>
          <a:p>
            <a:pPr algn="ctr"/>
            <a:r>
              <a:rPr lang="en-US" sz="1800" i="1" dirty="0">
                <a:latin typeface="+mn-lt"/>
                <a:ea typeface="Calibri"/>
                <a:cs typeface="Times New Roman" charset="0"/>
              </a:rPr>
              <a:t>z</a:t>
            </a:r>
            <a:r>
              <a:rPr lang="en-US" sz="1800" baseline="-25000" dirty="0">
                <a:latin typeface="+mn-lt"/>
                <a:ea typeface="Calibri"/>
                <a:cs typeface="Times New Roman" charset="0"/>
              </a:rPr>
              <a:t>3</a:t>
            </a:r>
            <a:r>
              <a:rPr lang="en-US" sz="1800" dirty="0">
                <a:latin typeface="+mn-lt"/>
                <a:ea typeface="Calibri"/>
                <a:cs typeface="Times New Roman" charset="0"/>
              </a:rPr>
              <a:t>≠</a:t>
            </a:r>
            <a:r>
              <a:rPr lang="en-US" sz="1800" dirty="0">
                <a:latin typeface="+mn-lt"/>
                <a:ea typeface="Calibri"/>
                <a:cs typeface="Calibri"/>
              </a:rPr>
              <a:t>d</a:t>
            </a:r>
          </a:p>
          <a:p>
            <a:pPr algn="ctr"/>
            <a:r>
              <a:rPr lang="en-US" sz="1800" i="1" dirty="0">
                <a:latin typeface="+mn-lt"/>
                <a:ea typeface="Calibri"/>
                <a:cs typeface="Calibri"/>
              </a:rPr>
              <a:t>satisfied</a:t>
            </a:r>
          </a:p>
        </p:txBody>
      </p:sp>
      <p:sp>
        <p:nvSpPr>
          <p:cNvPr id="128" name="Rectangle 127">
            <a:extLst>
              <a:ext uri="{FF2B5EF4-FFF2-40B4-BE49-F238E27FC236}">
                <a16:creationId xmlns:a16="http://schemas.microsoft.com/office/drawing/2014/main" id="{99D17CB1-2A44-4049-A514-C78CBFBCF2B9}"/>
              </a:ext>
            </a:extLst>
          </p:cNvPr>
          <p:cNvSpPr/>
          <p:nvPr/>
        </p:nvSpPr>
        <p:spPr>
          <a:xfrm>
            <a:off x="7265503" y="2539872"/>
            <a:ext cx="366817" cy="369332"/>
          </a:xfrm>
          <a:prstGeom prst="rect">
            <a:avLst/>
          </a:prstGeom>
        </p:spPr>
        <p:txBody>
          <a:bodyPr wrap="square">
            <a:spAutoFit/>
          </a:bodyPr>
          <a:lstStyle/>
          <a:p>
            <a:pPr algn="ctr"/>
            <a:r>
              <a:rPr lang="en-US" i="1" dirty="0">
                <a:ea typeface="Calibri"/>
                <a:cs typeface="Calibri"/>
              </a:rPr>
              <a:t>x</a:t>
            </a:r>
            <a:r>
              <a:rPr lang="en-US" baseline="-25000" dirty="0">
                <a:ea typeface="Calibri"/>
                <a:cs typeface="Calibri"/>
              </a:rPr>
              <a:t>4</a:t>
            </a:r>
          </a:p>
        </p:txBody>
      </p:sp>
      <p:sp>
        <p:nvSpPr>
          <p:cNvPr id="131" name="Rectangle 130">
            <a:extLst>
              <a:ext uri="{FF2B5EF4-FFF2-40B4-BE49-F238E27FC236}">
                <a16:creationId xmlns:a16="http://schemas.microsoft.com/office/drawing/2014/main" id="{FF4D020B-1FB2-3A44-92E4-CDC7BABAECC7}"/>
              </a:ext>
            </a:extLst>
          </p:cNvPr>
          <p:cNvSpPr/>
          <p:nvPr/>
        </p:nvSpPr>
        <p:spPr>
          <a:xfrm>
            <a:off x="8403475" y="2549581"/>
            <a:ext cx="366817" cy="369332"/>
          </a:xfrm>
          <a:prstGeom prst="rect">
            <a:avLst/>
          </a:prstGeom>
        </p:spPr>
        <p:txBody>
          <a:bodyPr wrap="square">
            <a:spAutoFit/>
          </a:bodyPr>
          <a:lstStyle/>
          <a:p>
            <a:pPr algn="ctr"/>
            <a:r>
              <a:rPr lang="en-US" i="1" dirty="0">
                <a:ea typeface="Calibri"/>
                <a:cs typeface="Calibri"/>
              </a:rPr>
              <a:t>x</a:t>
            </a:r>
            <a:r>
              <a:rPr lang="en-US" baseline="-25000" dirty="0">
                <a:ea typeface="Calibri"/>
                <a:cs typeface="Calibri"/>
              </a:rPr>
              <a:t>4</a:t>
            </a:r>
          </a:p>
        </p:txBody>
      </p:sp>
      <p:sp>
        <p:nvSpPr>
          <p:cNvPr id="184" name="Rectangle 183">
            <a:extLst>
              <a:ext uri="{FF2B5EF4-FFF2-40B4-BE49-F238E27FC236}">
                <a16:creationId xmlns:a16="http://schemas.microsoft.com/office/drawing/2014/main" id="{3C90BC6E-B785-E047-87F6-D7BA08CFC1A8}"/>
              </a:ext>
            </a:extLst>
          </p:cNvPr>
          <p:cNvSpPr/>
          <p:nvPr/>
        </p:nvSpPr>
        <p:spPr>
          <a:xfrm>
            <a:off x="2302454" y="3039465"/>
            <a:ext cx="366817" cy="369332"/>
          </a:xfrm>
          <a:prstGeom prst="rect">
            <a:avLst/>
          </a:prstGeom>
        </p:spPr>
        <p:txBody>
          <a:bodyPr wrap="square">
            <a:spAutoFit/>
          </a:bodyPr>
          <a:lstStyle/>
          <a:p>
            <a:pPr algn="ctr"/>
            <a:r>
              <a:rPr lang="en-US" i="1" dirty="0">
                <a:ea typeface="Calibri"/>
                <a:cs typeface="Calibri"/>
              </a:rPr>
              <a:t>z</a:t>
            </a:r>
            <a:r>
              <a:rPr lang="en-US" baseline="-25000" dirty="0">
                <a:ea typeface="Calibri"/>
                <a:cs typeface="Calibri"/>
              </a:rPr>
              <a:t>3</a:t>
            </a:r>
          </a:p>
        </p:txBody>
      </p:sp>
      <p:sp>
        <p:nvSpPr>
          <p:cNvPr id="186" name="Rectangle 185">
            <a:extLst>
              <a:ext uri="{FF2B5EF4-FFF2-40B4-BE49-F238E27FC236}">
                <a16:creationId xmlns:a16="http://schemas.microsoft.com/office/drawing/2014/main" id="{A3F4B66F-78F2-E240-9702-58761DD5ACB7}"/>
              </a:ext>
            </a:extLst>
          </p:cNvPr>
          <p:cNvSpPr/>
          <p:nvPr/>
        </p:nvSpPr>
        <p:spPr>
          <a:xfrm>
            <a:off x="3530952" y="2592209"/>
            <a:ext cx="366817" cy="369332"/>
          </a:xfrm>
          <a:prstGeom prst="rect">
            <a:avLst/>
          </a:prstGeom>
        </p:spPr>
        <p:txBody>
          <a:bodyPr wrap="square">
            <a:spAutoFit/>
          </a:bodyPr>
          <a:lstStyle/>
          <a:p>
            <a:pPr algn="ctr"/>
            <a:r>
              <a:rPr lang="en-US" i="1" dirty="0">
                <a:ea typeface="Calibri"/>
                <a:cs typeface="Calibri"/>
              </a:rPr>
              <a:t>x</a:t>
            </a:r>
            <a:r>
              <a:rPr lang="en-US" baseline="-25000" dirty="0">
                <a:ea typeface="Calibri"/>
                <a:cs typeface="Calibri"/>
              </a:rPr>
              <a:t>3</a:t>
            </a:r>
          </a:p>
        </p:txBody>
      </p:sp>
      <p:sp>
        <p:nvSpPr>
          <p:cNvPr id="187" name="Rectangle 186">
            <a:extLst>
              <a:ext uri="{FF2B5EF4-FFF2-40B4-BE49-F238E27FC236}">
                <a16:creationId xmlns:a16="http://schemas.microsoft.com/office/drawing/2014/main" id="{F5A37D36-F555-FE41-B4E6-C3ACC423DD63}"/>
              </a:ext>
            </a:extLst>
          </p:cNvPr>
          <p:cNvSpPr/>
          <p:nvPr/>
        </p:nvSpPr>
        <p:spPr>
          <a:xfrm>
            <a:off x="4530059" y="2574439"/>
            <a:ext cx="366817" cy="369332"/>
          </a:xfrm>
          <a:prstGeom prst="rect">
            <a:avLst/>
          </a:prstGeom>
        </p:spPr>
        <p:txBody>
          <a:bodyPr wrap="square">
            <a:spAutoFit/>
          </a:bodyPr>
          <a:lstStyle/>
          <a:p>
            <a:pPr algn="ctr"/>
            <a:r>
              <a:rPr lang="en-US" i="1" dirty="0">
                <a:ea typeface="Calibri"/>
                <a:cs typeface="Calibri"/>
              </a:rPr>
              <a:t>x</a:t>
            </a:r>
            <a:r>
              <a:rPr lang="en-US" baseline="-25000" dirty="0">
                <a:ea typeface="Calibri"/>
                <a:cs typeface="Calibri"/>
              </a:rPr>
              <a:t>3</a:t>
            </a:r>
          </a:p>
        </p:txBody>
      </p:sp>
      <p:sp>
        <p:nvSpPr>
          <p:cNvPr id="3" name="Content Placeholder 10">
            <a:extLst>
              <a:ext uri="{FF2B5EF4-FFF2-40B4-BE49-F238E27FC236}">
                <a16:creationId xmlns:a16="http://schemas.microsoft.com/office/drawing/2014/main" id="{C32A6C97-AB14-6187-28FB-3D7624B25B0F}"/>
              </a:ext>
            </a:extLst>
          </p:cNvPr>
          <p:cNvSpPr txBox="1">
            <a:spLocks/>
          </p:cNvSpPr>
          <p:nvPr/>
        </p:nvSpPr>
        <p:spPr bwMode="auto">
          <a:xfrm>
            <a:off x="277822" y="5013432"/>
            <a:ext cx="3492906" cy="1520929"/>
          </a:xfrm>
          <a:prstGeom prst="rect">
            <a:avLst/>
          </a:prstGeom>
          <a:noFill/>
          <a:ln w="12700">
            <a:noFill/>
            <a:miter lim="800000"/>
            <a:headEnd/>
            <a:tailEnd/>
          </a:ln>
          <a:extLst>
            <a:ext uri="{FAA26D3D-D897-4be2-8F04-BA451C77F1D7}">
              <ma14:placeholderFlag xmlns:ma14="http://schemas.microsoft.com/office/mac/drawingml/2011/main" xmlns="" val="1"/>
            </a:ext>
          </a:extLst>
        </p:spPr>
        <p:txBody>
          <a:bodyPr vert="horz" wrap="square" lIns="0" tIns="44450" rIns="0" bIns="44450" numCol="1" anchor="t" anchorCtr="0" compatLnSpc="1">
            <a:prstTxWarp prst="textNoShape">
              <a:avLst/>
            </a:prstTxWarp>
            <a:spAutoFit/>
          </a:bodyPr>
          <a:lstStyle>
            <a:lvl1pPr marL="282575" indent="-282575" algn="l" rtl="0" eaLnBrk="0" fontAlgn="base" hangingPunct="0">
              <a:spcBef>
                <a:spcPct val="20000"/>
              </a:spcBef>
              <a:spcAft>
                <a:spcPct val="0"/>
              </a:spcAft>
              <a:buClr>
                <a:srgbClr val="0033CC"/>
              </a:buClr>
              <a:buSzPct val="70000"/>
              <a:buFont typeface="Zapf Dingbats" charset="0"/>
              <a:buChar char=""/>
              <a:defRPr sz="2000">
                <a:solidFill>
                  <a:schemeClr val="tx1"/>
                </a:solidFill>
                <a:latin typeface="+mn-lt"/>
                <a:ea typeface="Calibri"/>
                <a:cs typeface="Calibri"/>
              </a:defRPr>
            </a:lvl1pPr>
            <a:lvl2pPr marL="687388" indent="-285750" algn="l" rtl="0" eaLnBrk="0" fontAlgn="base" hangingPunct="0">
              <a:spcBef>
                <a:spcPct val="20000"/>
              </a:spcBef>
              <a:spcAft>
                <a:spcPct val="0"/>
              </a:spcAft>
              <a:buClr>
                <a:srgbClr val="0033CC"/>
              </a:buClr>
              <a:buSzPct val="70000"/>
              <a:buFont typeface="Zapf Dingbats" charset="0"/>
              <a:buChar char=""/>
              <a:defRPr sz="2000">
                <a:solidFill>
                  <a:schemeClr val="tx1"/>
                </a:solidFill>
                <a:latin typeface="+mn-lt"/>
                <a:ea typeface="Calibri"/>
              </a:defRPr>
            </a:lvl2pPr>
            <a:lvl3pPr marL="1081088" indent="-280988" algn="l" rtl="0" eaLnBrk="0" fontAlgn="base" hangingPunct="0">
              <a:spcBef>
                <a:spcPct val="20000"/>
              </a:spcBef>
              <a:spcAft>
                <a:spcPct val="0"/>
              </a:spcAft>
              <a:buClr>
                <a:srgbClr val="0033CC"/>
              </a:buClr>
              <a:buFont typeface="Lucida Grande"/>
              <a:buChar char="‣"/>
              <a:defRPr sz="2000">
                <a:solidFill>
                  <a:schemeClr val="tx1"/>
                </a:solidFill>
                <a:latin typeface="+mn-lt"/>
                <a:ea typeface="Calibri"/>
              </a:defRPr>
            </a:lvl3pPr>
            <a:lvl4pPr marL="1487488" indent="-282575" algn="l" rtl="0" eaLnBrk="0" fontAlgn="base" hangingPunct="0">
              <a:spcBef>
                <a:spcPct val="20000"/>
              </a:spcBef>
              <a:spcAft>
                <a:spcPct val="0"/>
              </a:spcAft>
              <a:buClr>
                <a:srgbClr val="0033CC"/>
              </a:buClr>
              <a:buFont typeface="Times" charset="0"/>
              <a:buChar char="•"/>
              <a:defRPr sz="2000">
                <a:solidFill>
                  <a:schemeClr val="tx1"/>
                </a:solidFill>
                <a:latin typeface="+mn-lt"/>
                <a:ea typeface="Calibri"/>
              </a:defRPr>
            </a:lvl4pPr>
            <a:lvl5pPr marL="1878013" indent="-288925" algn="l" rtl="0" eaLnBrk="0" fontAlgn="base" hangingPunct="0">
              <a:spcBef>
                <a:spcPct val="20000"/>
              </a:spcBef>
              <a:spcAft>
                <a:spcPct val="0"/>
              </a:spcAft>
              <a:buClr>
                <a:srgbClr val="0033CC"/>
              </a:buClr>
              <a:buSzPct val="135000"/>
              <a:buChar char="-"/>
              <a:defRPr sz="2000">
                <a:solidFill>
                  <a:schemeClr val="tx1"/>
                </a:solidFill>
                <a:latin typeface="+mn-lt"/>
                <a:ea typeface="Calibri"/>
              </a:defRPr>
            </a:lvl5pPr>
            <a:lvl6pPr marL="25146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6pPr>
            <a:lvl7pPr marL="29718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7pPr>
            <a:lvl8pPr marL="34290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8pPr>
            <a:lvl9pPr marL="38862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9pPr>
          </a:lstStyle>
          <a:p>
            <a:pPr marL="0" indent="-3175">
              <a:buNone/>
              <a:tabLst>
                <a:tab pos="566738" algn="l"/>
              </a:tabLst>
            </a:pPr>
            <a:r>
              <a:rPr lang="en-US" sz="1700" dirty="0">
                <a:ea typeface="Times New Roman"/>
              </a:rPr>
              <a:t>move</a:t>
            </a:r>
            <a:r>
              <a:rPr lang="en-US" sz="1700" dirty="0">
                <a:ea typeface="Times New Roman"/>
                <a:cs typeface="Times New Roman"/>
              </a:rPr>
              <a:t>(</a:t>
            </a:r>
            <a:r>
              <a:rPr lang="en-US" sz="1700" i="1" dirty="0">
                <a:ea typeface="Times New Roman"/>
                <a:cs typeface="Times New Roman"/>
              </a:rPr>
              <a:t>c, y, z</a:t>
            </a:r>
            <a:r>
              <a:rPr lang="en-US" sz="1700" dirty="0">
                <a:ea typeface="Times New Roman"/>
                <a:cs typeface="Times New Roman"/>
              </a:rPr>
              <a:t>)</a:t>
            </a:r>
            <a:br>
              <a:rPr lang="en-US" sz="1700" dirty="0">
                <a:ea typeface="Times New Roman"/>
                <a:cs typeface="Times New Roman"/>
              </a:rPr>
            </a:br>
            <a:r>
              <a:rPr lang="en-US" sz="1700" dirty="0">
                <a:ea typeface="Times New Roman"/>
                <a:cs typeface="Times New Roman"/>
              </a:rPr>
              <a:t>    pre: </a:t>
            </a:r>
            <a:r>
              <a:rPr lang="en-US" sz="1700" dirty="0">
                <a:ea typeface="Times New Roman"/>
              </a:rPr>
              <a:t>pos</a:t>
            </a:r>
            <a:r>
              <a:rPr lang="en-US" sz="1700" dirty="0">
                <a:ea typeface="Times New Roman"/>
                <a:cs typeface="Times New Roman"/>
              </a:rPr>
              <a:t>(</a:t>
            </a:r>
            <a:r>
              <a:rPr lang="en-US" sz="1700" i="1" dirty="0">
                <a:ea typeface="Times New Roman"/>
                <a:cs typeface="Times New Roman"/>
              </a:rPr>
              <a:t>c</a:t>
            </a:r>
            <a:r>
              <a:rPr lang="en-US" sz="1700" dirty="0">
                <a:ea typeface="Times New Roman"/>
                <a:cs typeface="Times New Roman"/>
              </a:rPr>
              <a:t>)=</a:t>
            </a:r>
            <a:r>
              <a:rPr lang="en-US" sz="1700" i="1" dirty="0">
                <a:ea typeface="Times New Roman"/>
                <a:cs typeface="Times New Roman"/>
              </a:rPr>
              <a:t>y</a:t>
            </a:r>
            <a:r>
              <a:rPr lang="en-US" sz="1700" dirty="0">
                <a:ea typeface="Times New Roman"/>
                <a:cs typeface="Times New Roman"/>
              </a:rPr>
              <a:t>,</a:t>
            </a:r>
            <a:r>
              <a:rPr lang="en-US" sz="1700" baseline="-25000" dirty="0">
                <a:ea typeface="Times New Roman"/>
                <a:cs typeface="Times New Roman"/>
              </a:rPr>
              <a:t> </a:t>
            </a:r>
            <a:r>
              <a:rPr lang="en-US" sz="1700" dirty="0">
                <a:ea typeface="Times New Roman"/>
              </a:rPr>
              <a:t>clear</a:t>
            </a:r>
            <a:r>
              <a:rPr lang="en-US" sz="1700" dirty="0">
                <a:ea typeface="Times New Roman"/>
                <a:cs typeface="Times New Roman"/>
              </a:rPr>
              <a:t>(</a:t>
            </a:r>
            <a:r>
              <a:rPr lang="en-US" sz="1700" i="1" dirty="0">
                <a:ea typeface="Times New Roman"/>
                <a:cs typeface="Times New Roman"/>
              </a:rPr>
              <a:t>c</a:t>
            </a:r>
            <a:r>
              <a:rPr lang="en-US" sz="1700" dirty="0">
                <a:ea typeface="Times New Roman"/>
                <a:cs typeface="Times New Roman"/>
              </a:rPr>
              <a:t>)=</a:t>
            </a:r>
            <a:r>
              <a:rPr lang="en-US" sz="1700" dirty="0">
                <a:ea typeface="Times New Roman"/>
              </a:rPr>
              <a:t>T</a:t>
            </a:r>
            <a:r>
              <a:rPr lang="en-US" sz="1700" dirty="0">
                <a:ea typeface="Times New Roman"/>
                <a:cs typeface="Times New Roman"/>
              </a:rPr>
              <a:t>,</a:t>
            </a:r>
            <a:r>
              <a:rPr lang="en-US" sz="1700" baseline="-25000" dirty="0">
                <a:ea typeface="Times New Roman"/>
                <a:cs typeface="Times New Roman"/>
              </a:rPr>
              <a:t> </a:t>
            </a:r>
            <a:r>
              <a:rPr lang="en-US" sz="1700" dirty="0">
                <a:ea typeface="Times New Roman"/>
              </a:rPr>
              <a:t>clear</a:t>
            </a:r>
            <a:r>
              <a:rPr lang="en-US" sz="1700" dirty="0">
                <a:ea typeface="Times New Roman"/>
                <a:cs typeface="Times New Roman"/>
              </a:rPr>
              <a:t>(</a:t>
            </a:r>
            <a:r>
              <a:rPr lang="en-US" sz="1700" i="1" dirty="0">
                <a:ea typeface="Times New Roman"/>
                <a:cs typeface="Times New Roman"/>
              </a:rPr>
              <a:t>z</a:t>
            </a:r>
            <a:r>
              <a:rPr lang="en-US" sz="1700" dirty="0">
                <a:ea typeface="Times New Roman"/>
                <a:cs typeface="Times New Roman"/>
              </a:rPr>
              <a:t>)=</a:t>
            </a:r>
            <a:r>
              <a:rPr lang="en-US" sz="1700" dirty="0">
                <a:ea typeface="Times New Roman"/>
              </a:rPr>
              <a:t>T</a:t>
            </a:r>
            <a:br>
              <a:rPr lang="en-US" sz="1700" dirty="0">
                <a:ea typeface="Times New Roman"/>
                <a:cs typeface="Times New Roman"/>
              </a:rPr>
            </a:br>
            <a:r>
              <a:rPr lang="en-US" sz="1700" dirty="0">
                <a:ea typeface="Times New Roman"/>
                <a:cs typeface="Times New Roman"/>
              </a:rPr>
              <a:t>    eff: </a:t>
            </a:r>
            <a:r>
              <a:rPr lang="en-US" sz="1700" dirty="0">
                <a:ea typeface="Times New Roman"/>
              </a:rPr>
              <a:t>pos</a:t>
            </a:r>
            <a:r>
              <a:rPr lang="en-US" sz="1700" dirty="0">
                <a:ea typeface="Times New Roman"/>
                <a:cs typeface="Times New Roman"/>
              </a:rPr>
              <a:t>(</a:t>
            </a:r>
            <a:r>
              <a:rPr lang="en-US" sz="1700" i="1" dirty="0">
                <a:ea typeface="Times New Roman"/>
                <a:cs typeface="Times New Roman"/>
              </a:rPr>
              <a:t>c</a:t>
            </a:r>
            <a:r>
              <a:rPr lang="en-US" sz="1700" dirty="0">
                <a:ea typeface="Times New Roman"/>
                <a:cs typeface="Times New Roman"/>
              </a:rPr>
              <a:t>)</a:t>
            </a:r>
            <a:r>
              <a:rPr lang="en-US" sz="1700" dirty="0"/>
              <a:t>←</a:t>
            </a:r>
            <a:r>
              <a:rPr lang="en-US" sz="1700" i="1" dirty="0">
                <a:ea typeface="Times New Roman"/>
                <a:cs typeface="Times New Roman"/>
              </a:rPr>
              <a:t>z</a:t>
            </a:r>
            <a:r>
              <a:rPr lang="en-US" sz="1700" dirty="0">
                <a:ea typeface="Times New Roman"/>
                <a:cs typeface="Times New Roman"/>
              </a:rPr>
              <a:t>,</a:t>
            </a:r>
            <a:r>
              <a:rPr lang="en-US" sz="1700" baseline="-25000" dirty="0">
                <a:ea typeface="Times New Roman"/>
                <a:cs typeface="Times New Roman"/>
              </a:rPr>
              <a:t> </a:t>
            </a:r>
            <a:r>
              <a:rPr lang="en-US" sz="1700" dirty="0">
                <a:ea typeface="Times New Roman"/>
              </a:rPr>
              <a:t>clear</a:t>
            </a:r>
            <a:r>
              <a:rPr lang="en-US" sz="1700" dirty="0">
                <a:ea typeface="Times New Roman"/>
                <a:cs typeface="Times New Roman"/>
              </a:rPr>
              <a:t>(</a:t>
            </a:r>
            <a:r>
              <a:rPr lang="en-US" sz="1700" i="1" dirty="0">
                <a:ea typeface="Times New Roman"/>
                <a:cs typeface="Times New Roman"/>
              </a:rPr>
              <a:t>y</a:t>
            </a:r>
            <a:r>
              <a:rPr lang="en-US" sz="1700" dirty="0">
                <a:ea typeface="Times New Roman"/>
                <a:cs typeface="Times New Roman"/>
              </a:rPr>
              <a:t>)</a:t>
            </a:r>
            <a:r>
              <a:rPr lang="en-US" sz="1700" dirty="0"/>
              <a:t>←</a:t>
            </a:r>
            <a:r>
              <a:rPr lang="en-US" sz="1700" dirty="0">
                <a:ea typeface="Times New Roman"/>
              </a:rPr>
              <a:t>T</a:t>
            </a:r>
            <a:r>
              <a:rPr lang="en-US" sz="1700" dirty="0">
                <a:ea typeface="Times New Roman"/>
                <a:cs typeface="Times New Roman"/>
              </a:rPr>
              <a:t>,</a:t>
            </a:r>
            <a:r>
              <a:rPr lang="en-US" sz="1700" baseline="-25000" dirty="0">
                <a:ea typeface="Times New Roman"/>
                <a:cs typeface="Times New Roman"/>
              </a:rPr>
              <a:t> </a:t>
            </a:r>
            <a:r>
              <a:rPr lang="en-US" sz="1700" dirty="0">
                <a:ea typeface="Times New Roman"/>
              </a:rPr>
              <a:t>clear</a:t>
            </a:r>
            <a:r>
              <a:rPr lang="en-US" sz="1700" dirty="0">
                <a:ea typeface="Times New Roman"/>
                <a:cs typeface="Times New Roman"/>
              </a:rPr>
              <a:t>(</a:t>
            </a:r>
            <a:r>
              <a:rPr lang="en-US" sz="1700" i="1" dirty="0">
                <a:ea typeface="Times New Roman"/>
                <a:cs typeface="Times New Roman"/>
              </a:rPr>
              <a:t>z</a:t>
            </a:r>
            <a:r>
              <a:rPr lang="en-US" sz="1700" dirty="0">
                <a:ea typeface="Times New Roman"/>
                <a:cs typeface="Times New Roman"/>
              </a:rPr>
              <a:t>)</a:t>
            </a:r>
            <a:r>
              <a:rPr lang="en-US" sz="1700" dirty="0"/>
              <a:t>←</a:t>
            </a:r>
            <a:r>
              <a:rPr lang="en-US" sz="1700" dirty="0">
                <a:ea typeface="Times New Roman"/>
              </a:rPr>
              <a:t>F</a:t>
            </a:r>
          </a:p>
          <a:p>
            <a:pPr marL="0" indent="-3175">
              <a:buNone/>
              <a:tabLst>
                <a:tab pos="566738" algn="l"/>
              </a:tabLst>
            </a:pPr>
            <a:r>
              <a:rPr lang="en-US" sz="1700" dirty="0">
                <a:ea typeface="Times New Roman"/>
                <a:cs typeface="Times New Roman"/>
              </a:rPr>
              <a:t>ran(</a:t>
            </a:r>
            <a:r>
              <a:rPr lang="en-US" sz="1700" i="1" dirty="0">
                <a:ea typeface="Times New Roman"/>
                <a:cs typeface="Times New Roman"/>
              </a:rPr>
              <a:t>c</a:t>
            </a:r>
            <a:r>
              <a:rPr lang="en-US" sz="1700" dirty="0">
                <a:ea typeface="Times New Roman"/>
                <a:cs typeface="Times New Roman"/>
              </a:rPr>
              <a:t>) = </a:t>
            </a:r>
            <a:r>
              <a:rPr lang="en-US" sz="1700" i="1" dirty="0">
                <a:ea typeface="Times New Roman"/>
                <a:cs typeface="Times New Roman"/>
              </a:rPr>
              <a:t>Containers</a:t>
            </a:r>
          </a:p>
          <a:p>
            <a:pPr marL="0" indent="-3175">
              <a:buNone/>
              <a:tabLst>
                <a:tab pos="566738" algn="l"/>
              </a:tabLst>
            </a:pPr>
            <a:r>
              <a:rPr lang="en-US" sz="1700" dirty="0">
                <a:ea typeface="Times New Roman"/>
                <a:cs typeface="Times New Roman"/>
              </a:rPr>
              <a:t>ran(</a:t>
            </a:r>
            <a:r>
              <a:rPr lang="en-US" sz="1700" i="1" dirty="0">
                <a:ea typeface="Times New Roman"/>
                <a:cs typeface="Times New Roman"/>
              </a:rPr>
              <a:t>y</a:t>
            </a:r>
            <a:r>
              <a:rPr lang="en-US" sz="1700" dirty="0">
                <a:ea typeface="Times New Roman"/>
                <a:cs typeface="Times New Roman"/>
              </a:rPr>
              <a:t>) = ran(</a:t>
            </a:r>
            <a:r>
              <a:rPr lang="en-US" sz="1700" i="1" dirty="0">
                <a:ea typeface="Times New Roman"/>
                <a:cs typeface="Times New Roman"/>
              </a:rPr>
              <a:t>z</a:t>
            </a:r>
            <a:r>
              <a:rPr lang="en-US" sz="1700" dirty="0">
                <a:ea typeface="Times New Roman"/>
                <a:cs typeface="Times New Roman"/>
              </a:rPr>
              <a:t>) = </a:t>
            </a:r>
            <a:r>
              <a:rPr lang="en-US" sz="1700" i="1" dirty="0">
                <a:ea typeface="Times New Roman"/>
                <a:cs typeface="Times New Roman"/>
              </a:rPr>
              <a:t>Container </a:t>
            </a:r>
            <a:r>
              <a:rPr lang="en-US" sz="1800" dirty="0">
                <a:ea typeface="Times New Roman"/>
                <a:cs typeface="Times New Roman"/>
              </a:rPr>
              <a:t>∪</a:t>
            </a:r>
            <a:r>
              <a:rPr lang="en-US" sz="1700" i="1" dirty="0">
                <a:ea typeface="Times New Roman"/>
                <a:cs typeface="Times New Roman"/>
              </a:rPr>
              <a:t> pallets</a:t>
            </a:r>
            <a:endParaRPr lang="en-US" sz="1700" dirty="0">
              <a:ea typeface="Times New Roman"/>
              <a:cs typeface="Times New Roman"/>
            </a:endParaRPr>
          </a:p>
        </p:txBody>
      </p:sp>
    </p:spTree>
    <p:extLst>
      <p:ext uri="{BB962C8B-B14F-4D97-AF65-F5344CB8AC3E}">
        <p14:creationId xmlns:p14="http://schemas.microsoft.com/office/powerpoint/2010/main" val="4230573560"/>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7" name="Rectangle 83"/>
          <p:cNvSpPr>
            <a:spLocks noChangeArrowheads="1"/>
          </p:cNvSpPr>
          <p:nvPr/>
        </p:nvSpPr>
        <p:spPr bwMode="auto">
          <a:xfrm>
            <a:off x="3472181" y="4687433"/>
            <a:ext cx="1463712"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ea typeface="Calibri"/>
                <a:cs typeface="Calibri"/>
              </a:rPr>
              <a:t>move(a,p3,d)</a:t>
            </a:r>
          </a:p>
        </p:txBody>
      </p:sp>
      <p:sp>
        <p:nvSpPr>
          <p:cNvPr id="22531" name="Text Box 75"/>
          <p:cNvSpPr txBox="1">
            <a:spLocks noChangeArrowheads="1"/>
          </p:cNvSpPr>
          <p:nvPr/>
        </p:nvSpPr>
        <p:spPr bwMode="auto">
          <a:xfrm>
            <a:off x="1988735" y="4355147"/>
            <a:ext cx="1159292" cy="276999"/>
          </a:xfrm>
          <a:prstGeom prst="rect">
            <a:avLst/>
          </a:prstGeom>
          <a:noFill/>
          <a:ln>
            <a:noFill/>
          </a:ln>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latin typeface="+mn-lt"/>
                <a:ea typeface="Calibri"/>
                <a:cs typeface="Calibri"/>
              </a:rPr>
              <a:t>clear</a:t>
            </a:r>
            <a:r>
              <a:rPr lang="en-US" sz="1800" dirty="0">
                <a:latin typeface="+mn-lt"/>
                <a:ea typeface="Calibri"/>
                <a:cs typeface="Times New Roman"/>
              </a:rPr>
              <a:t>(</a:t>
            </a:r>
            <a:r>
              <a:rPr lang="en-US" sz="1800" dirty="0">
                <a:latin typeface="+mn-lt"/>
                <a:ea typeface="Calibri"/>
                <a:cs typeface="Calibri"/>
              </a:rPr>
              <a:t>d</a:t>
            </a:r>
            <a:r>
              <a:rPr lang="en-US" sz="1800" dirty="0">
                <a:latin typeface="+mn-lt"/>
                <a:ea typeface="Calibri"/>
                <a:cs typeface="Times New Roman"/>
              </a:rPr>
              <a:t>)=</a:t>
            </a:r>
            <a:r>
              <a:rPr lang="en-US" sz="1800" dirty="0">
                <a:latin typeface="+mn-lt"/>
                <a:ea typeface="Calibri"/>
                <a:cs typeface="Calibri"/>
              </a:rPr>
              <a:t>T</a:t>
            </a:r>
          </a:p>
        </p:txBody>
      </p:sp>
      <p:sp>
        <p:nvSpPr>
          <p:cNvPr id="22533" name="Text Box 77"/>
          <p:cNvSpPr txBox="1">
            <a:spLocks noChangeArrowheads="1"/>
          </p:cNvSpPr>
          <p:nvPr/>
        </p:nvSpPr>
        <p:spPr bwMode="auto">
          <a:xfrm>
            <a:off x="6400477" y="4355147"/>
            <a:ext cx="1161421" cy="276999"/>
          </a:xfrm>
          <a:prstGeom prst="rect">
            <a:avLst/>
          </a:prstGeom>
          <a:noFill/>
          <a:ln>
            <a:noFill/>
          </a:ln>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err="1">
                <a:latin typeface="+mn-lt"/>
                <a:ea typeface="Calibri"/>
                <a:cs typeface="Calibri"/>
              </a:rPr>
              <a:t>pos</a:t>
            </a:r>
            <a:r>
              <a:rPr lang="en-US" sz="1800" dirty="0">
                <a:latin typeface="+mn-lt"/>
                <a:ea typeface="Calibri"/>
                <a:cs typeface="Times New Roman"/>
              </a:rPr>
              <a:t>(</a:t>
            </a:r>
            <a:r>
              <a:rPr lang="en-US" sz="1800" dirty="0">
                <a:latin typeface="+mn-lt"/>
                <a:ea typeface="Calibri"/>
                <a:cs typeface="Calibri"/>
              </a:rPr>
              <a:t>b</a:t>
            </a:r>
            <a:r>
              <a:rPr lang="en-US" sz="1800" dirty="0">
                <a:latin typeface="+mn-lt"/>
                <a:ea typeface="Calibri"/>
                <a:cs typeface="Times New Roman"/>
              </a:rPr>
              <a:t>)=</a:t>
            </a:r>
            <a:r>
              <a:rPr lang="en-US" sz="1800" dirty="0">
                <a:latin typeface="+mn-lt"/>
                <a:ea typeface="Calibri"/>
                <a:cs typeface="Calibri"/>
              </a:rPr>
              <a:t>p4</a:t>
            </a:r>
          </a:p>
        </p:txBody>
      </p:sp>
      <p:sp>
        <p:nvSpPr>
          <p:cNvPr id="22536" name="Rectangle 82"/>
          <p:cNvSpPr>
            <a:spLocks noChangeArrowheads="1"/>
          </p:cNvSpPr>
          <p:nvPr/>
        </p:nvSpPr>
        <p:spPr bwMode="auto">
          <a:xfrm>
            <a:off x="5656108" y="1793114"/>
            <a:ext cx="636412"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ea typeface="Calibri"/>
                <a:cs typeface="Calibri"/>
              </a:rPr>
              <a:t>Start</a:t>
            </a:r>
          </a:p>
        </p:txBody>
      </p:sp>
      <p:sp>
        <p:nvSpPr>
          <p:cNvPr id="22538" name="Rectangle 84"/>
          <p:cNvSpPr>
            <a:spLocks noChangeArrowheads="1"/>
          </p:cNvSpPr>
          <p:nvPr/>
        </p:nvSpPr>
        <p:spPr bwMode="auto">
          <a:xfrm>
            <a:off x="5615908" y="6057384"/>
            <a:ext cx="729512"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ea typeface="Calibri"/>
                <a:cs typeface="Calibri"/>
              </a:rPr>
              <a:t>Finish</a:t>
            </a:r>
          </a:p>
        </p:txBody>
      </p:sp>
      <p:sp>
        <p:nvSpPr>
          <p:cNvPr id="22550" name="Rectangle 97"/>
          <p:cNvSpPr>
            <a:spLocks noChangeArrowheads="1"/>
          </p:cNvSpPr>
          <p:nvPr/>
        </p:nvSpPr>
        <p:spPr bwMode="auto">
          <a:xfrm>
            <a:off x="3082596" y="4355147"/>
            <a:ext cx="1148121" cy="276999"/>
          </a:xfrm>
          <a:prstGeom prst="rect">
            <a:avLst/>
          </a:prstGeom>
          <a:noFill/>
          <a:ln>
            <a:noFill/>
          </a:ln>
        </p:spPr>
        <p:txBody>
          <a:bodyPr wrap="none" lIns="91440" tIns="0" rIns="91440" bIns="0" anchor="ctr">
            <a:spAutoFit/>
          </a:bodyPr>
          <a:lstStyle/>
          <a:p>
            <a:pPr algn="ctr"/>
            <a:r>
              <a:rPr lang="en-US" dirty="0">
                <a:ea typeface="Calibri"/>
                <a:cs typeface="Calibri"/>
              </a:rPr>
              <a:t>clear</a:t>
            </a:r>
            <a:r>
              <a:rPr lang="en-US" dirty="0">
                <a:ea typeface="Calibri"/>
                <a:cs typeface="Times New Roman"/>
              </a:rPr>
              <a:t>(</a:t>
            </a:r>
            <a:r>
              <a:rPr lang="en-US" dirty="0">
                <a:ea typeface="Calibri"/>
                <a:cs typeface="Calibri"/>
              </a:rPr>
              <a:t>a</a:t>
            </a:r>
            <a:r>
              <a:rPr lang="en-US" dirty="0">
                <a:ea typeface="Calibri"/>
                <a:cs typeface="Times New Roman"/>
              </a:rPr>
              <a:t>)=</a:t>
            </a:r>
            <a:r>
              <a:rPr lang="en-US" dirty="0">
                <a:ea typeface="Calibri"/>
                <a:cs typeface="Calibri"/>
              </a:rPr>
              <a:t>T</a:t>
            </a:r>
          </a:p>
        </p:txBody>
      </p:sp>
      <p:sp>
        <p:nvSpPr>
          <p:cNvPr id="22552" name="Rectangle 99"/>
          <p:cNvSpPr>
            <a:spLocks noChangeArrowheads="1"/>
          </p:cNvSpPr>
          <p:nvPr/>
        </p:nvSpPr>
        <p:spPr bwMode="auto">
          <a:xfrm>
            <a:off x="7670979" y="4355147"/>
            <a:ext cx="1133644" cy="276999"/>
          </a:xfrm>
          <a:prstGeom prst="rect">
            <a:avLst/>
          </a:prstGeom>
          <a:noFill/>
          <a:ln>
            <a:noFill/>
          </a:ln>
        </p:spPr>
        <p:txBody>
          <a:bodyPr wrap="none" lIns="91440" tIns="0" rIns="91440" bIns="0" anchor="ctr">
            <a:spAutoFit/>
          </a:bodyPr>
          <a:lstStyle/>
          <a:p>
            <a:pPr algn="ctr"/>
            <a:r>
              <a:rPr lang="en-US" dirty="0">
                <a:ea typeface="Calibri"/>
                <a:cs typeface="Calibri"/>
              </a:rPr>
              <a:t>clear(b)=T</a:t>
            </a:r>
          </a:p>
        </p:txBody>
      </p:sp>
      <p:sp>
        <p:nvSpPr>
          <p:cNvPr id="22555" name="Text Box 92"/>
          <p:cNvSpPr txBox="1">
            <a:spLocks noChangeArrowheads="1"/>
          </p:cNvSpPr>
          <p:nvPr/>
        </p:nvSpPr>
        <p:spPr bwMode="auto">
          <a:xfrm>
            <a:off x="6986672" y="4687433"/>
            <a:ext cx="1445904"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solidFill>
                  <a:schemeClr val="bg1"/>
                </a:solidFill>
                <a:latin typeface="+mn-lt"/>
                <a:ea typeface="Calibri"/>
                <a:cs typeface="Calibri"/>
              </a:rPr>
              <a:t>move(b,p4,c)</a:t>
            </a:r>
          </a:p>
        </p:txBody>
      </p:sp>
      <p:sp>
        <p:nvSpPr>
          <p:cNvPr id="2" name="Slide Number Placeholder 1">
            <a:extLst>
              <a:ext uri="{FF2B5EF4-FFF2-40B4-BE49-F238E27FC236}">
                <a16:creationId xmlns:a16="http://schemas.microsoft.com/office/drawing/2014/main" id="{D8CBF530-D3EB-3249-A94B-58C25E3EF87A}"/>
              </a:ext>
            </a:extLst>
          </p:cNvPr>
          <p:cNvSpPr>
            <a:spLocks noGrp="1"/>
          </p:cNvSpPr>
          <p:nvPr>
            <p:ph type="sldNum" sz="quarter" idx="4"/>
          </p:nvPr>
        </p:nvSpPr>
        <p:spPr/>
        <p:txBody>
          <a:bodyPr/>
          <a:lstStyle/>
          <a:p>
            <a:fld id="{67C9959E-8E6B-B04C-9955-EA096F41CA7A}" type="slidenum">
              <a:rPr lang="en-GB" smtClean="0"/>
              <a:t>153</a:t>
            </a:fld>
            <a:endParaRPr lang="en-GB"/>
          </a:p>
        </p:txBody>
      </p:sp>
      <p:sp>
        <p:nvSpPr>
          <p:cNvPr id="22529" name="Rectangle 2"/>
          <p:cNvSpPr>
            <a:spLocks noGrp="1" noChangeArrowheads="1"/>
          </p:cNvSpPr>
          <p:nvPr>
            <p:ph type="title" idx="4294967295"/>
          </p:nvPr>
        </p:nvSpPr>
        <p:spPr>
          <a:xfrm>
            <a:off x="0" y="260350"/>
            <a:ext cx="7886700" cy="719138"/>
          </a:xfrm>
        </p:spPr>
        <p:txBody>
          <a:bodyPr>
            <a:normAutofit/>
          </a:bodyPr>
          <a:lstStyle/>
          <a:p>
            <a:pPr eaLnBrk="1" hangingPunct="1"/>
            <a:r>
              <a:rPr lang="en-US" dirty="0">
                <a:latin typeface="+mn-lt"/>
              </a:rPr>
              <a:t>Example</a:t>
            </a:r>
          </a:p>
        </p:txBody>
      </p:sp>
      <p:sp>
        <p:nvSpPr>
          <p:cNvPr id="111" name="Rectangle 3"/>
          <p:cNvSpPr>
            <a:spLocks noGrp="1" noChangeArrowheads="1"/>
          </p:cNvSpPr>
          <p:nvPr>
            <p:ph idx="4294967295"/>
          </p:nvPr>
        </p:nvSpPr>
        <p:spPr>
          <a:xfrm>
            <a:off x="0" y="1158875"/>
            <a:ext cx="7886700" cy="1308100"/>
          </a:xfrm>
        </p:spPr>
        <p:txBody>
          <a:bodyPr>
            <a:normAutofit fontScale="92500" lnSpcReduction="10000"/>
          </a:bodyPr>
          <a:lstStyle/>
          <a:p>
            <a:pPr eaLnBrk="1" hangingPunct="1"/>
            <a:r>
              <a:rPr lang="en-US" dirty="0"/>
              <a:t>Threatened causal link</a:t>
            </a:r>
          </a:p>
          <a:p>
            <a:pPr eaLnBrk="1" hangingPunct="1"/>
            <a:r>
              <a:rPr lang="en-US" dirty="0"/>
              <a:t>Resolvers:</a:t>
            </a:r>
          </a:p>
          <a:p>
            <a:pPr lvl="1" eaLnBrk="1" hangingPunct="1"/>
            <a:r>
              <a:rPr lang="en-US" dirty="0">
                <a:cs typeface="Calibri"/>
              </a:rPr>
              <a:t>move(d,a,p1)</a:t>
            </a:r>
            <a:r>
              <a:rPr lang="en-US" dirty="0"/>
              <a:t> ≺ move(c,b,</a:t>
            </a:r>
            <a:r>
              <a:rPr lang="en-US" i="1" dirty="0">
                <a:cs typeface="Times New Roman" charset="0"/>
              </a:rPr>
              <a:t>z</a:t>
            </a:r>
            <a:r>
              <a:rPr lang="en-US" baseline="-25000" dirty="0">
                <a:cs typeface="Times New Roman" charset="0"/>
              </a:rPr>
              <a:t>4</a:t>
            </a:r>
            <a:r>
              <a:rPr lang="en-US" dirty="0"/>
              <a:t>)</a:t>
            </a:r>
            <a:endParaRPr lang="en-US" i="1" dirty="0">
              <a:cs typeface="Calibri"/>
            </a:endParaRPr>
          </a:p>
          <a:p>
            <a:pPr lvl="1" eaLnBrk="1" hangingPunct="1"/>
            <a:r>
              <a:rPr lang="en-US" i="1" dirty="0">
                <a:cs typeface="Times New Roman" charset="0"/>
              </a:rPr>
              <a:t>z</a:t>
            </a:r>
            <a:r>
              <a:rPr lang="en-US" baseline="-25000" dirty="0">
                <a:cs typeface="Times New Roman" charset="0"/>
              </a:rPr>
              <a:t>4</a:t>
            </a:r>
            <a:r>
              <a:rPr lang="en-US" dirty="0">
                <a:cs typeface="Times New Roman" charset="0"/>
              </a:rPr>
              <a:t>≠</a:t>
            </a:r>
            <a:r>
              <a:rPr lang="en-US" dirty="0">
                <a:cs typeface="Calibri"/>
              </a:rPr>
              <a:t>p1</a:t>
            </a:r>
            <a:endParaRPr lang="en-US" dirty="0"/>
          </a:p>
          <a:p>
            <a:pPr lvl="1" eaLnBrk="1" hangingPunct="1"/>
            <a:endParaRPr lang="en-US" dirty="0">
              <a:cs typeface="Calibri"/>
            </a:endParaRPr>
          </a:p>
        </p:txBody>
      </p:sp>
      <p:sp>
        <p:nvSpPr>
          <p:cNvPr id="43" name="Rectangle 97"/>
          <p:cNvSpPr>
            <a:spLocks noChangeArrowheads="1"/>
          </p:cNvSpPr>
          <p:nvPr/>
        </p:nvSpPr>
        <p:spPr bwMode="auto">
          <a:xfrm>
            <a:off x="4360832" y="4355147"/>
            <a:ext cx="1150713" cy="276999"/>
          </a:xfrm>
          <a:prstGeom prst="rect">
            <a:avLst/>
          </a:prstGeom>
          <a:noFill/>
          <a:ln>
            <a:noFill/>
          </a:ln>
        </p:spPr>
        <p:txBody>
          <a:bodyPr wrap="none" lIns="91440" tIns="0" rIns="91440" bIns="0" anchor="ctr">
            <a:spAutoFit/>
          </a:bodyPr>
          <a:lstStyle/>
          <a:p>
            <a:pPr algn="ctr"/>
            <a:r>
              <a:rPr lang="en-US" dirty="0" err="1">
                <a:ea typeface="Calibri"/>
                <a:cs typeface="Calibri"/>
              </a:rPr>
              <a:t>pos</a:t>
            </a:r>
            <a:r>
              <a:rPr lang="en-US" dirty="0">
                <a:ea typeface="Calibri"/>
                <a:cs typeface="Times New Roman"/>
              </a:rPr>
              <a:t>(</a:t>
            </a:r>
            <a:r>
              <a:rPr lang="en-US" dirty="0">
                <a:ea typeface="Calibri"/>
                <a:cs typeface="Calibri"/>
              </a:rPr>
              <a:t>a</a:t>
            </a:r>
            <a:r>
              <a:rPr lang="en-US" dirty="0">
                <a:ea typeface="Calibri"/>
                <a:cs typeface="Times New Roman"/>
              </a:rPr>
              <a:t>)=</a:t>
            </a:r>
            <a:r>
              <a:rPr lang="en-US" dirty="0">
                <a:ea typeface="Calibri"/>
                <a:cs typeface="Calibri"/>
              </a:rPr>
              <a:t>p3</a:t>
            </a:r>
          </a:p>
        </p:txBody>
      </p:sp>
      <p:sp>
        <p:nvSpPr>
          <p:cNvPr id="52" name="Rectangle 99"/>
          <p:cNvSpPr>
            <a:spLocks noChangeArrowheads="1"/>
          </p:cNvSpPr>
          <p:nvPr/>
        </p:nvSpPr>
        <p:spPr bwMode="auto">
          <a:xfrm>
            <a:off x="8760064" y="4355147"/>
            <a:ext cx="1133644" cy="276999"/>
          </a:xfrm>
          <a:prstGeom prst="rect">
            <a:avLst/>
          </a:prstGeom>
          <a:noFill/>
          <a:ln>
            <a:noFill/>
          </a:ln>
        </p:spPr>
        <p:txBody>
          <a:bodyPr wrap="none" lIns="91440" tIns="0" rIns="91440" bIns="0" anchor="ctr">
            <a:spAutoFit/>
          </a:bodyPr>
          <a:lstStyle/>
          <a:p>
            <a:pPr algn="ctr"/>
            <a:r>
              <a:rPr lang="en-US" dirty="0">
                <a:ea typeface="Calibri"/>
                <a:cs typeface="Calibri"/>
              </a:rPr>
              <a:t>clear(c)=T</a:t>
            </a:r>
          </a:p>
        </p:txBody>
      </p:sp>
      <p:cxnSp>
        <p:nvCxnSpPr>
          <p:cNvPr id="98" name="AutoShape 89"/>
          <p:cNvCxnSpPr>
            <a:cxnSpLocks noChangeShapeType="1"/>
            <a:stCxn id="22536" idx="2"/>
            <a:endCxn id="43" idx="0"/>
          </p:cNvCxnSpPr>
          <p:nvPr/>
        </p:nvCxnSpPr>
        <p:spPr bwMode="auto">
          <a:xfrm rot="5400000">
            <a:off x="4358901" y="2739733"/>
            <a:ext cx="2192700" cy="1038126"/>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 xmlns:a14="http://schemas.microsoft.com/office/drawing/2010/main">
                <a:noFill/>
              </a14:hiddenFill>
            </a:ext>
          </a:extLst>
        </p:spPr>
      </p:cxnSp>
      <p:cxnSp>
        <p:nvCxnSpPr>
          <p:cNvPr id="101" name="AutoShape 89"/>
          <p:cNvCxnSpPr>
            <a:cxnSpLocks noChangeShapeType="1"/>
            <a:stCxn id="22536" idx="2"/>
            <a:endCxn id="22533" idx="0"/>
          </p:cNvCxnSpPr>
          <p:nvPr/>
        </p:nvCxnSpPr>
        <p:spPr bwMode="auto">
          <a:xfrm rot="16200000" flipH="1">
            <a:off x="5381400" y="2755360"/>
            <a:ext cx="2192700" cy="1006873"/>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 xmlns:a14="http://schemas.microsoft.com/office/drawing/2010/main">
                <a:noFill/>
              </a14:hiddenFill>
            </a:ext>
          </a:extLst>
        </p:spPr>
      </p:cxnSp>
      <p:sp>
        <p:nvSpPr>
          <p:cNvPr id="92" name="Rectangle 83"/>
          <p:cNvSpPr>
            <a:spLocks noChangeArrowheads="1"/>
          </p:cNvSpPr>
          <p:nvPr/>
        </p:nvSpPr>
        <p:spPr bwMode="auto">
          <a:xfrm>
            <a:off x="3278569" y="3200496"/>
            <a:ext cx="1435196"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ea typeface="Calibri"/>
                <a:cs typeface="Calibri"/>
              </a:rPr>
              <a:t>move(d,a,p1)</a:t>
            </a:r>
          </a:p>
        </p:txBody>
      </p:sp>
      <p:sp>
        <p:nvSpPr>
          <p:cNvPr id="93" name="Text Box 92"/>
          <p:cNvSpPr txBox="1">
            <a:spLocks noChangeArrowheads="1"/>
          </p:cNvSpPr>
          <p:nvPr/>
        </p:nvSpPr>
        <p:spPr bwMode="auto">
          <a:xfrm>
            <a:off x="7249703" y="3191488"/>
            <a:ext cx="1350738"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solidFill>
                  <a:schemeClr val="bg1"/>
                </a:solidFill>
                <a:latin typeface="+mn-lt"/>
                <a:ea typeface="Calibri"/>
                <a:cs typeface="Calibri"/>
              </a:rPr>
              <a:t>move(c,b,</a:t>
            </a:r>
            <a:r>
              <a:rPr lang="en-US" sz="1800" i="1" dirty="0">
                <a:solidFill>
                  <a:schemeClr val="bg1"/>
                </a:solidFill>
                <a:latin typeface="+mn-lt"/>
                <a:ea typeface="Calibri"/>
                <a:cs typeface="Times New Roman" charset="0"/>
              </a:rPr>
              <a:t>z</a:t>
            </a:r>
            <a:r>
              <a:rPr lang="en-US" sz="1800" baseline="-25000" dirty="0">
                <a:solidFill>
                  <a:schemeClr val="bg1"/>
                </a:solidFill>
                <a:latin typeface="+mn-lt"/>
                <a:ea typeface="Calibri"/>
                <a:cs typeface="Times New Roman" charset="0"/>
              </a:rPr>
              <a:t>4</a:t>
            </a:r>
            <a:r>
              <a:rPr lang="en-US" sz="1800" dirty="0">
                <a:solidFill>
                  <a:schemeClr val="bg1"/>
                </a:solidFill>
                <a:latin typeface="+mn-lt"/>
                <a:ea typeface="Calibri"/>
                <a:cs typeface="Calibri"/>
              </a:rPr>
              <a:t>)</a:t>
            </a:r>
          </a:p>
        </p:txBody>
      </p:sp>
      <p:sp>
        <p:nvSpPr>
          <p:cNvPr id="136" name="Oval 17"/>
          <p:cNvSpPr>
            <a:spLocks noChangeArrowheads="1"/>
          </p:cNvSpPr>
          <p:nvPr/>
        </p:nvSpPr>
        <p:spPr bwMode="auto">
          <a:xfrm>
            <a:off x="3467609" y="2319042"/>
            <a:ext cx="228600" cy="241300"/>
          </a:xfrm>
          <a:prstGeom prst="ellipse">
            <a:avLst/>
          </a:prstGeom>
          <a:solidFill>
            <a:schemeClr val="bg1"/>
          </a:solidFill>
          <a:ln>
            <a:noFill/>
          </a:ln>
        </p:spPr>
        <p:txBody>
          <a:bodyPr wrap="none" lIns="91440" tIns="0" rIns="91440" bIns="0" anchor="ctr"/>
          <a:lstStyle/>
          <a:p>
            <a:pPr algn="ctr"/>
            <a:endParaRPr lang="en-US" dirty="0">
              <a:ea typeface="Calibri"/>
              <a:cs typeface="Calibri"/>
            </a:endParaRPr>
          </a:p>
        </p:txBody>
      </p:sp>
      <p:sp>
        <p:nvSpPr>
          <p:cNvPr id="145" name="Oval 17"/>
          <p:cNvSpPr>
            <a:spLocks noChangeArrowheads="1"/>
          </p:cNvSpPr>
          <p:nvPr/>
        </p:nvSpPr>
        <p:spPr bwMode="auto">
          <a:xfrm>
            <a:off x="9205508" y="3994101"/>
            <a:ext cx="228600" cy="241300"/>
          </a:xfrm>
          <a:prstGeom prst="ellipse">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round/>
                <a:headEnd/>
                <a:tailEnd/>
              </a14:hiddenLine>
            </a:ext>
          </a:extLst>
        </p:spPr>
        <p:txBody>
          <a:bodyPr wrap="none" lIns="91440" tIns="0" rIns="91440" bIns="0" anchor="ctr"/>
          <a:lstStyle/>
          <a:p>
            <a:pPr algn="ctr"/>
            <a:endParaRPr lang="en-US" dirty="0">
              <a:ea typeface="Calibri"/>
              <a:cs typeface="Calibri"/>
            </a:endParaRPr>
          </a:p>
        </p:txBody>
      </p:sp>
      <p:cxnSp>
        <p:nvCxnSpPr>
          <p:cNvPr id="102" name="AutoShape 89"/>
          <p:cNvCxnSpPr>
            <a:cxnSpLocks noChangeShapeType="1"/>
            <a:stCxn id="22536" idx="2"/>
            <a:endCxn id="103" idx="0"/>
          </p:cNvCxnSpPr>
          <p:nvPr/>
        </p:nvCxnSpPr>
        <p:spPr bwMode="auto">
          <a:xfrm rot="5400000">
            <a:off x="4383464" y="1259336"/>
            <a:ext cx="687740" cy="2493960"/>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 xmlns:a14="http://schemas.microsoft.com/office/drawing/2010/main">
                <a:noFill/>
              </a14:hiddenFill>
            </a:ext>
          </a:extLst>
        </p:spPr>
      </p:cxnSp>
      <p:sp>
        <p:nvSpPr>
          <p:cNvPr id="103" name="Text Box 75"/>
          <p:cNvSpPr txBox="1">
            <a:spLocks noChangeArrowheads="1"/>
          </p:cNvSpPr>
          <p:nvPr/>
        </p:nvSpPr>
        <p:spPr bwMode="auto">
          <a:xfrm>
            <a:off x="2900708" y="2850187"/>
            <a:ext cx="1159292" cy="276999"/>
          </a:xfrm>
          <a:prstGeom prst="rect">
            <a:avLst/>
          </a:prstGeom>
          <a:noFill/>
          <a:ln>
            <a:noFill/>
          </a:ln>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latin typeface="+mn-lt"/>
                <a:ea typeface="Calibri"/>
                <a:cs typeface="Calibri"/>
              </a:rPr>
              <a:t>clear</a:t>
            </a:r>
            <a:r>
              <a:rPr lang="en-US" sz="1800" dirty="0">
                <a:latin typeface="+mn-lt"/>
                <a:ea typeface="Calibri"/>
                <a:cs typeface="Times New Roman"/>
              </a:rPr>
              <a:t>(</a:t>
            </a:r>
            <a:r>
              <a:rPr lang="en-US" sz="1800" dirty="0">
                <a:latin typeface="+mn-lt"/>
                <a:ea typeface="Calibri"/>
                <a:cs typeface="Calibri"/>
              </a:rPr>
              <a:t>d</a:t>
            </a:r>
            <a:r>
              <a:rPr lang="en-US" sz="1800" dirty="0">
                <a:latin typeface="+mn-lt"/>
                <a:ea typeface="Calibri"/>
                <a:cs typeface="Times New Roman"/>
              </a:rPr>
              <a:t>)=</a:t>
            </a:r>
            <a:r>
              <a:rPr lang="en-US" sz="1800" dirty="0">
                <a:latin typeface="+mn-lt"/>
                <a:ea typeface="Calibri"/>
                <a:cs typeface="Calibri"/>
              </a:rPr>
              <a:t>T</a:t>
            </a:r>
          </a:p>
        </p:txBody>
      </p:sp>
      <p:sp>
        <p:nvSpPr>
          <p:cNvPr id="114" name="Rectangle 99"/>
          <p:cNvSpPr>
            <a:spLocks noChangeArrowheads="1"/>
          </p:cNvSpPr>
          <p:nvPr/>
        </p:nvSpPr>
        <p:spPr bwMode="auto">
          <a:xfrm>
            <a:off x="7877436" y="2850187"/>
            <a:ext cx="1107996" cy="276999"/>
          </a:xfrm>
          <a:prstGeom prst="rect">
            <a:avLst/>
          </a:prstGeom>
          <a:noFill/>
          <a:ln>
            <a:noFill/>
          </a:ln>
        </p:spPr>
        <p:txBody>
          <a:bodyPr wrap="none" lIns="91440" tIns="0" rIns="91440" bIns="0" anchor="ctr">
            <a:spAutoFit/>
          </a:bodyPr>
          <a:lstStyle/>
          <a:p>
            <a:pPr algn="ctr"/>
            <a:r>
              <a:rPr lang="en-US" dirty="0">
                <a:ea typeface="Calibri"/>
                <a:cs typeface="Calibri"/>
              </a:rPr>
              <a:t>clear(c)=T</a:t>
            </a:r>
          </a:p>
        </p:txBody>
      </p:sp>
      <p:sp>
        <p:nvSpPr>
          <p:cNvPr id="115" name="Rectangle 97"/>
          <p:cNvSpPr>
            <a:spLocks noChangeArrowheads="1"/>
          </p:cNvSpPr>
          <p:nvPr/>
        </p:nvSpPr>
        <p:spPr bwMode="auto">
          <a:xfrm>
            <a:off x="1760558" y="2859195"/>
            <a:ext cx="1275822" cy="276999"/>
          </a:xfrm>
          <a:prstGeom prst="rect">
            <a:avLst/>
          </a:prstGeom>
          <a:noFill/>
          <a:ln>
            <a:noFill/>
          </a:ln>
        </p:spPr>
        <p:txBody>
          <a:bodyPr wrap="none" lIns="91440" tIns="0" rIns="91440" bIns="0" anchor="ctr">
            <a:spAutoFit/>
          </a:bodyPr>
          <a:lstStyle/>
          <a:p>
            <a:pPr algn="ctr"/>
            <a:r>
              <a:rPr lang="en-US" dirty="0">
                <a:ea typeface="Calibri"/>
                <a:cs typeface="Calibri"/>
              </a:rPr>
              <a:t>clear</a:t>
            </a:r>
            <a:r>
              <a:rPr lang="en-US" dirty="0">
                <a:ea typeface="Calibri"/>
                <a:cs typeface="Times New Roman"/>
              </a:rPr>
              <a:t>(</a:t>
            </a:r>
            <a:r>
              <a:rPr lang="en-US" dirty="0">
                <a:ea typeface="Calibri"/>
                <a:cs typeface="Calibri"/>
              </a:rPr>
              <a:t>p1</a:t>
            </a:r>
            <a:r>
              <a:rPr lang="en-US" dirty="0">
                <a:ea typeface="Calibri"/>
                <a:cs typeface="Times New Roman"/>
              </a:rPr>
              <a:t>)=</a:t>
            </a:r>
            <a:r>
              <a:rPr lang="en-US" dirty="0">
                <a:ea typeface="Calibri"/>
                <a:cs typeface="Calibri"/>
              </a:rPr>
              <a:t>T</a:t>
            </a:r>
          </a:p>
        </p:txBody>
      </p:sp>
      <p:sp>
        <p:nvSpPr>
          <p:cNvPr id="116" name="Rectangle 99"/>
          <p:cNvSpPr>
            <a:spLocks noChangeArrowheads="1"/>
          </p:cNvSpPr>
          <p:nvPr/>
        </p:nvSpPr>
        <p:spPr bwMode="auto">
          <a:xfrm>
            <a:off x="8993543" y="2850187"/>
            <a:ext cx="1175359" cy="276999"/>
          </a:xfrm>
          <a:prstGeom prst="rect">
            <a:avLst/>
          </a:prstGeom>
          <a:noFill/>
          <a:ln>
            <a:noFill/>
          </a:ln>
        </p:spPr>
        <p:txBody>
          <a:bodyPr wrap="none" lIns="91440" tIns="0" rIns="91440" bIns="0" anchor="ctr">
            <a:spAutoFit/>
          </a:bodyPr>
          <a:lstStyle/>
          <a:p>
            <a:pPr algn="ctr"/>
            <a:r>
              <a:rPr lang="en-US" dirty="0">
                <a:ea typeface="Calibri"/>
                <a:cs typeface="Calibri"/>
              </a:rPr>
              <a:t>clear(</a:t>
            </a:r>
            <a:r>
              <a:rPr lang="en-US" i="1" dirty="0">
                <a:ea typeface="Calibri"/>
                <a:cs typeface="Times New Roman" charset="0"/>
              </a:rPr>
              <a:t>z</a:t>
            </a:r>
            <a:r>
              <a:rPr lang="en-US" baseline="-25000" dirty="0">
                <a:ea typeface="Calibri"/>
                <a:cs typeface="Times New Roman" charset="0"/>
              </a:rPr>
              <a:t>4</a:t>
            </a:r>
            <a:r>
              <a:rPr lang="en-US" dirty="0">
                <a:ea typeface="Calibri"/>
                <a:cs typeface="Calibri"/>
              </a:rPr>
              <a:t>)=T</a:t>
            </a:r>
          </a:p>
        </p:txBody>
      </p:sp>
      <p:sp>
        <p:nvSpPr>
          <p:cNvPr id="117" name="Text Box 77"/>
          <p:cNvSpPr txBox="1">
            <a:spLocks noChangeArrowheads="1"/>
          </p:cNvSpPr>
          <p:nvPr/>
        </p:nvSpPr>
        <p:spPr bwMode="auto">
          <a:xfrm>
            <a:off x="6805088" y="2850187"/>
            <a:ext cx="1020757" cy="276999"/>
          </a:xfrm>
          <a:prstGeom prst="rect">
            <a:avLst/>
          </a:prstGeom>
          <a:noFill/>
          <a:ln>
            <a:noFill/>
          </a:ln>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err="1">
                <a:latin typeface="+mn-lt"/>
                <a:ea typeface="Calibri"/>
                <a:cs typeface="Calibri"/>
              </a:rPr>
              <a:t>pos</a:t>
            </a:r>
            <a:r>
              <a:rPr lang="en-US" sz="1800" dirty="0">
                <a:latin typeface="+mn-lt"/>
                <a:ea typeface="Calibri"/>
                <a:cs typeface="Times New Roman"/>
              </a:rPr>
              <a:t>(</a:t>
            </a:r>
            <a:r>
              <a:rPr lang="en-US" sz="1800" dirty="0">
                <a:latin typeface="+mn-lt"/>
                <a:ea typeface="Calibri"/>
                <a:cs typeface="Calibri"/>
              </a:rPr>
              <a:t>c</a:t>
            </a:r>
            <a:r>
              <a:rPr lang="en-US" sz="1800" dirty="0">
                <a:latin typeface="+mn-lt"/>
                <a:ea typeface="Calibri"/>
                <a:cs typeface="Times New Roman"/>
              </a:rPr>
              <a:t>)=</a:t>
            </a:r>
            <a:r>
              <a:rPr lang="en-US" sz="1800" dirty="0">
                <a:latin typeface="+mn-lt"/>
                <a:ea typeface="Calibri"/>
                <a:cs typeface="Calibri"/>
              </a:rPr>
              <a:t>b</a:t>
            </a:r>
          </a:p>
        </p:txBody>
      </p:sp>
      <p:sp>
        <p:nvSpPr>
          <p:cNvPr id="118" name="Rectangle 97"/>
          <p:cNvSpPr>
            <a:spLocks noChangeArrowheads="1"/>
          </p:cNvSpPr>
          <p:nvPr/>
        </p:nvSpPr>
        <p:spPr bwMode="auto">
          <a:xfrm>
            <a:off x="4018531" y="2850187"/>
            <a:ext cx="1033719" cy="276999"/>
          </a:xfrm>
          <a:prstGeom prst="rect">
            <a:avLst/>
          </a:prstGeom>
          <a:noFill/>
          <a:ln>
            <a:noFill/>
          </a:ln>
        </p:spPr>
        <p:txBody>
          <a:bodyPr wrap="none" lIns="91440" tIns="0" rIns="91440" bIns="0" anchor="ctr">
            <a:spAutoFit/>
          </a:bodyPr>
          <a:lstStyle/>
          <a:p>
            <a:pPr algn="ctr"/>
            <a:r>
              <a:rPr lang="en-US" dirty="0" err="1">
                <a:ea typeface="Calibri"/>
                <a:cs typeface="Calibri"/>
              </a:rPr>
              <a:t>pos</a:t>
            </a:r>
            <a:r>
              <a:rPr lang="en-US" dirty="0">
                <a:ea typeface="Calibri"/>
                <a:cs typeface="Times New Roman"/>
              </a:rPr>
              <a:t>(</a:t>
            </a:r>
            <a:r>
              <a:rPr lang="en-US" dirty="0">
                <a:ea typeface="Calibri"/>
                <a:cs typeface="Calibri"/>
              </a:rPr>
              <a:t>d</a:t>
            </a:r>
            <a:r>
              <a:rPr lang="en-US" dirty="0">
                <a:ea typeface="Calibri"/>
                <a:cs typeface="Times New Roman"/>
              </a:rPr>
              <a:t>)=</a:t>
            </a:r>
            <a:r>
              <a:rPr lang="en-US" dirty="0">
                <a:ea typeface="Calibri"/>
                <a:cs typeface="Calibri"/>
              </a:rPr>
              <a:t>a</a:t>
            </a:r>
          </a:p>
        </p:txBody>
      </p:sp>
      <p:cxnSp>
        <p:nvCxnSpPr>
          <p:cNvPr id="119" name="AutoShape 89"/>
          <p:cNvCxnSpPr>
            <a:cxnSpLocks noChangeShapeType="1"/>
            <a:stCxn id="22536" idx="2"/>
            <a:endCxn id="118" idx="0"/>
          </p:cNvCxnSpPr>
          <p:nvPr/>
        </p:nvCxnSpPr>
        <p:spPr bwMode="auto">
          <a:xfrm rot="5400000">
            <a:off x="4910982" y="1786854"/>
            <a:ext cx="687740" cy="1438924"/>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 xmlns:a14="http://schemas.microsoft.com/office/drawing/2010/main">
                <a:noFill/>
              </a14:hiddenFill>
            </a:ext>
          </a:extLst>
        </p:spPr>
      </p:cxnSp>
      <p:cxnSp>
        <p:nvCxnSpPr>
          <p:cNvPr id="122" name="AutoShape 89"/>
          <p:cNvCxnSpPr>
            <a:cxnSpLocks noChangeShapeType="1"/>
            <a:stCxn id="22536" idx="2"/>
            <a:endCxn id="117" idx="0"/>
          </p:cNvCxnSpPr>
          <p:nvPr/>
        </p:nvCxnSpPr>
        <p:spPr bwMode="auto">
          <a:xfrm rot="16200000" flipH="1">
            <a:off x="6301020" y="1835740"/>
            <a:ext cx="687740" cy="1341152"/>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 xmlns:a14="http://schemas.microsoft.com/office/drawing/2010/main">
                <a:noFill/>
              </a14:hiddenFill>
            </a:ext>
          </a:extLst>
        </p:spPr>
      </p:cxnSp>
      <p:cxnSp>
        <p:nvCxnSpPr>
          <p:cNvPr id="123" name="AutoShape 89"/>
          <p:cNvCxnSpPr>
            <a:cxnSpLocks noChangeShapeType="1"/>
            <a:stCxn id="22536" idx="2"/>
            <a:endCxn id="114" idx="0"/>
          </p:cNvCxnSpPr>
          <p:nvPr/>
        </p:nvCxnSpPr>
        <p:spPr bwMode="auto">
          <a:xfrm rot="16200000" flipH="1">
            <a:off x="6859004" y="1277756"/>
            <a:ext cx="687740" cy="2457120"/>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 xmlns:a14="http://schemas.microsoft.com/office/drawing/2010/main">
                <a:noFill/>
              </a14:hiddenFill>
            </a:ext>
          </a:extLst>
        </p:spPr>
      </p:cxnSp>
      <p:cxnSp>
        <p:nvCxnSpPr>
          <p:cNvPr id="104" name="AutoShape 89"/>
          <p:cNvCxnSpPr>
            <a:cxnSpLocks noChangeShapeType="1"/>
            <a:stCxn id="22536" idx="2"/>
            <a:endCxn id="115" idx="0"/>
          </p:cNvCxnSpPr>
          <p:nvPr/>
        </p:nvCxnSpPr>
        <p:spPr bwMode="auto">
          <a:xfrm rot="5400000">
            <a:off x="3838018" y="722899"/>
            <a:ext cx="696748" cy="3575845"/>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 xmlns:a14="http://schemas.microsoft.com/office/drawing/2010/main">
                <a:noFill/>
              </a14:hiddenFill>
            </a:ext>
          </a:extLst>
        </p:spPr>
      </p:cxnSp>
      <p:sp>
        <p:nvSpPr>
          <p:cNvPr id="112" name="Oval 17"/>
          <p:cNvSpPr>
            <a:spLocks noChangeArrowheads="1"/>
          </p:cNvSpPr>
          <p:nvPr/>
        </p:nvSpPr>
        <p:spPr bwMode="auto">
          <a:xfrm>
            <a:off x="4106490" y="3838281"/>
            <a:ext cx="228600" cy="241300"/>
          </a:xfrm>
          <a:prstGeom prst="ellipse">
            <a:avLst/>
          </a:prstGeom>
          <a:noFill/>
          <a:ln>
            <a:noFill/>
          </a:ln>
        </p:spPr>
        <p:txBody>
          <a:bodyPr wrap="none" lIns="91440" tIns="0" rIns="91440" bIns="0" anchor="ctr"/>
          <a:lstStyle/>
          <a:p>
            <a:pPr algn="ctr"/>
            <a:endParaRPr lang="en-US" dirty="0">
              <a:ea typeface="Calibri"/>
              <a:cs typeface="Calibri"/>
            </a:endParaRPr>
          </a:p>
        </p:txBody>
      </p:sp>
      <p:cxnSp>
        <p:nvCxnSpPr>
          <p:cNvPr id="113" name="AutoShape 89"/>
          <p:cNvCxnSpPr>
            <a:cxnSpLocks noChangeShapeType="1"/>
            <a:stCxn id="120" idx="5"/>
            <a:endCxn id="52" idx="0"/>
          </p:cNvCxnSpPr>
          <p:nvPr/>
        </p:nvCxnSpPr>
        <p:spPr bwMode="auto">
          <a:xfrm rot="16200000" flipH="1">
            <a:off x="7575229" y="2603489"/>
            <a:ext cx="917646" cy="2585668"/>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 xmlns:a14="http://schemas.microsoft.com/office/drawing/2010/main">
                <a:noFill/>
              </a14:hiddenFill>
            </a:ext>
          </a:extLst>
        </p:spPr>
      </p:cxnSp>
      <p:sp>
        <p:nvSpPr>
          <p:cNvPr id="120" name="Oval 17"/>
          <p:cNvSpPr>
            <a:spLocks noChangeArrowheads="1"/>
          </p:cNvSpPr>
          <p:nvPr/>
        </p:nvSpPr>
        <p:spPr bwMode="auto">
          <a:xfrm>
            <a:off x="6546096" y="3231538"/>
            <a:ext cx="228600" cy="241300"/>
          </a:xfrm>
          <a:prstGeom prst="ellipse">
            <a:avLst/>
          </a:prstGeom>
          <a:noFill/>
          <a:ln>
            <a:noFill/>
          </a:ln>
        </p:spPr>
        <p:txBody>
          <a:bodyPr wrap="none" lIns="91440" tIns="0" rIns="91440" bIns="0" anchor="ctr"/>
          <a:lstStyle/>
          <a:p>
            <a:pPr algn="ctr"/>
            <a:endParaRPr lang="en-US" dirty="0">
              <a:ea typeface="Calibri"/>
              <a:cs typeface="Calibri"/>
            </a:endParaRPr>
          </a:p>
        </p:txBody>
      </p:sp>
      <p:cxnSp>
        <p:nvCxnSpPr>
          <p:cNvPr id="121" name="AutoShape 89"/>
          <p:cNvCxnSpPr>
            <a:cxnSpLocks noChangeShapeType="1"/>
            <a:stCxn id="126" idx="3"/>
          </p:cNvCxnSpPr>
          <p:nvPr/>
        </p:nvCxnSpPr>
        <p:spPr bwMode="auto">
          <a:xfrm rot="5400000">
            <a:off x="3436841" y="2665952"/>
            <a:ext cx="820735" cy="2557652"/>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 xmlns:a14="http://schemas.microsoft.com/office/drawing/2010/main">
                <a:noFill/>
              </a14:hiddenFill>
            </a:ext>
          </a:extLst>
        </p:spPr>
      </p:cxnSp>
      <p:sp>
        <p:nvSpPr>
          <p:cNvPr id="126" name="Oval 17"/>
          <p:cNvSpPr>
            <a:spLocks noChangeArrowheads="1"/>
          </p:cNvSpPr>
          <p:nvPr/>
        </p:nvSpPr>
        <p:spPr bwMode="auto">
          <a:xfrm>
            <a:off x="5092555" y="3328449"/>
            <a:ext cx="228600" cy="241300"/>
          </a:xfrm>
          <a:prstGeom prst="ellipse">
            <a:avLst/>
          </a:prstGeom>
          <a:noFill/>
          <a:ln>
            <a:noFill/>
          </a:ln>
        </p:spPr>
        <p:txBody>
          <a:bodyPr wrap="none" lIns="91440" tIns="0" rIns="91440" bIns="0" anchor="ctr"/>
          <a:lstStyle/>
          <a:p>
            <a:pPr algn="ctr"/>
            <a:endParaRPr lang="en-US" dirty="0">
              <a:ea typeface="Calibri"/>
              <a:cs typeface="Calibri"/>
            </a:endParaRPr>
          </a:p>
        </p:txBody>
      </p:sp>
      <p:cxnSp>
        <p:nvCxnSpPr>
          <p:cNvPr id="141" name="AutoShape 91"/>
          <p:cNvCxnSpPr>
            <a:cxnSpLocks noChangeShapeType="1"/>
            <a:endCxn id="143" idx="0"/>
          </p:cNvCxnSpPr>
          <p:nvPr/>
        </p:nvCxnSpPr>
        <p:spPr bwMode="auto">
          <a:xfrm rot="5400000">
            <a:off x="6789389" y="4788782"/>
            <a:ext cx="652252" cy="1188218"/>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 xmlns:a14="http://schemas.microsoft.com/office/drawing/2010/main">
                <a:noFill/>
              </a14:hiddenFill>
            </a:ext>
          </a:extLst>
        </p:spPr>
      </p:cxnSp>
      <p:sp>
        <p:nvSpPr>
          <p:cNvPr id="142" name="Text Box 41"/>
          <p:cNvSpPr txBox="1">
            <a:spLocks noChangeArrowheads="1"/>
          </p:cNvSpPr>
          <p:nvPr/>
        </p:nvSpPr>
        <p:spPr bwMode="auto">
          <a:xfrm>
            <a:off x="4973906" y="5725905"/>
            <a:ext cx="1004752"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err="1">
                <a:latin typeface="+mn-lt"/>
                <a:ea typeface="Calibri"/>
                <a:cs typeface="Calibri"/>
              </a:rPr>
              <a:t>pos</a:t>
            </a:r>
            <a:r>
              <a:rPr lang="en-US" sz="1800" dirty="0">
                <a:latin typeface="+mn-lt"/>
                <a:ea typeface="Calibri"/>
                <a:cs typeface="Calibri"/>
              </a:rPr>
              <a:t>(a)=d</a:t>
            </a:r>
          </a:p>
        </p:txBody>
      </p:sp>
      <p:sp>
        <p:nvSpPr>
          <p:cNvPr id="143" name="Rectangle 103"/>
          <p:cNvSpPr>
            <a:spLocks noChangeArrowheads="1"/>
          </p:cNvSpPr>
          <p:nvPr/>
        </p:nvSpPr>
        <p:spPr bwMode="auto">
          <a:xfrm>
            <a:off x="6013676" y="5709018"/>
            <a:ext cx="1015460"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440" tIns="0" rIns="91440" bIns="0" anchor="ctr">
            <a:spAutoFit/>
          </a:bodyPr>
          <a:lstStyle/>
          <a:p>
            <a:pPr algn="ctr"/>
            <a:r>
              <a:rPr lang="en-US" dirty="0" err="1">
                <a:ea typeface="Calibri"/>
                <a:cs typeface="Calibri"/>
              </a:rPr>
              <a:t>pos</a:t>
            </a:r>
            <a:r>
              <a:rPr lang="en-US" dirty="0">
                <a:ea typeface="Calibri"/>
                <a:cs typeface="Calibri"/>
              </a:rPr>
              <a:t>(b)=c</a:t>
            </a:r>
          </a:p>
        </p:txBody>
      </p:sp>
      <p:cxnSp>
        <p:nvCxnSpPr>
          <p:cNvPr id="231" name="AutoShape 48"/>
          <p:cNvCxnSpPr>
            <a:cxnSpLocks noChangeShapeType="1"/>
          </p:cNvCxnSpPr>
          <p:nvPr/>
        </p:nvCxnSpPr>
        <p:spPr bwMode="auto">
          <a:xfrm rot="16200000" flipH="1">
            <a:off x="4030020" y="4106740"/>
            <a:ext cx="3894938" cy="6350"/>
          </a:xfrm>
          <a:prstGeom prst="curvedConnector3">
            <a:avLst>
              <a:gd name="adj1" fmla="val 50000"/>
            </a:avLst>
          </a:prstGeom>
          <a:noFill/>
          <a:ln w="19050">
            <a:solidFill>
              <a:schemeClr val="tx1"/>
            </a:solidFill>
            <a:round/>
            <a:headEnd/>
            <a:tailEnd type="triangle" w="med" len="med"/>
          </a:ln>
          <a:extLst>
            <a:ext uri="{909E8E84-426E-40dd-AFC4-6F175D3DCCD1}">
              <a14:hiddenFill xmlns="" xmlns:a14="http://schemas.microsoft.com/office/drawing/2010/main">
                <a:noFill/>
              </a14:hiddenFill>
            </a:ext>
          </a:extLst>
        </p:spPr>
      </p:cxnSp>
      <p:cxnSp>
        <p:nvCxnSpPr>
          <p:cNvPr id="232" name="Straight Arrow Connector 231"/>
          <p:cNvCxnSpPr/>
          <p:nvPr/>
        </p:nvCxnSpPr>
        <p:spPr bwMode="auto">
          <a:xfrm flipH="1">
            <a:off x="3656656" y="3569828"/>
            <a:ext cx="339512" cy="785318"/>
          </a:xfrm>
          <a:prstGeom prst="straightConnector1">
            <a:avLst/>
          </a:prstGeom>
          <a:solidFill>
            <a:schemeClr val="accent1"/>
          </a:solidFill>
          <a:ln w="19050" cap="flat" cmpd="sng" algn="ctr">
            <a:solidFill>
              <a:schemeClr val="tx1"/>
            </a:solidFill>
            <a:prstDash val="dash"/>
            <a:round/>
            <a:headEnd type="none" w="med" len="med"/>
            <a:tailEnd type="triangle"/>
          </a:ln>
          <a:effectLst/>
        </p:spPr>
      </p:cxnSp>
      <p:cxnSp>
        <p:nvCxnSpPr>
          <p:cNvPr id="233" name="Straight Arrow Connector 232"/>
          <p:cNvCxnSpPr/>
          <p:nvPr/>
        </p:nvCxnSpPr>
        <p:spPr bwMode="auto">
          <a:xfrm>
            <a:off x="7925073" y="3560820"/>
            <a:ext cx="312729" cy="794326"/>
          </a:xfrm>
          <a:prstGeom prst="straightConnector1">
            <a:avLst/>
          </a:prstGeom>
          <a:solidFill>
            <a:schemeClr val="accent1"/>
          </a:solidFill>
          <a:ln w="19050" cap="flat" cmpd="sng" algn="ctr">
            <a:solidFill>
              <a:schemeClr val="tx1"/>
            </a:solidFill>
            <a:prstDash val="dash"/>
            <a:round/>
            <a:headEnd type="none" w="med" len="med"/>
            <a:tailEnd type="triangle"/>
          </a:ln>
          <a:effectLst/>
        </p:spPr>
      </p:cxnSp>
      <p:cxnSp>
        <p:nvCxnSpPr>
          <p:cNvPr id="125" name="AutoShape 89"/>
          <p:cNvCxnSpPr>
            <a:cxnSpLocks noChangeShapeType="1"/>
          </p:cNvCxnSpPr>
          <p:nvPr/>
        </p:nvCxnSpPr>
        <p:spPr bwMode="auto">
          <a:xfrm rot="5400000">
            <a:off x="4833992" y="3660752"/>
            <a:ext cx="1242122" cy="1036463"/>
          </a:xfrm>
          <a:prstGeom prst="curvedConnector2">
            <a:avLst/>
          </a:prstGeom>
          <a:noFill/>
          <a:ln w="19050">
            <a:solidFill>
              <a:schemeClr val="tx1"/>
            </a:solidFill>
            <a:prstDash val="solid"/>
            <a:round/>
            <a:headEnd/>
            <a:tailEnd type="triangle" w="med" len="med"/>
          </a:ln>
          <a:extLst>
            <a:ext uri="{909E8E84-426E-40dd-AFC4-6F175D3DCCD1}">
              <a14:hiddenFill xmlns="" xmlns:a14="http://schemas.microsoft.com/office/drawing/2010/main">
                <a:noFill/>
              </a14:hiddenFill>
            </a:ext>
          </a:extLst>
        </p:spPr>
      </p:cxnSp>
      <p:cxnSp>
        <p:nvCxnSpPr>
          <p:cNvPr id="130" name="AutoShape 89"/>
          <p:cNvCxnSpPr>
            <a:cxnSpLocks noChangeShapeType="1"/>
          </p:cNvCxnSpPr>
          <p:nvPr/>
        </p:nvCxnSpPr>
        <p:spPr bwMode="auto">
          <a:xfrm rot="5400000">
            <a:off x="4763140" y="2103416"/>
            <a:ext cx="1152144" cy="1270204"/>
          </a:xfrm>
          <a:prstGeom prst="curvedConnector2">
            <a:avLst/>
          </a:prstGeom>
          <a:noFill/>
          <a:ln w="19050">
            <a:solidFill>
              <a:schemeClr val="tx1"/>
            </a:solidFill>
            <a:prstDash val="solid"/>
            <a:round/>
            <a:headEnd/>
            <a:tailEnd type="triangle" w="med" len="med"/>
          </a:ln>
          <a:extLst>
            <a:ext uri="{909E8E84-426E-40dd-AFC4-6F175D3DCCD1}">
              <a14:hiddenFill xmlns="" xmlns:a14="http://schemas.microsoft.com/office/drawing/2010/main">
                <a:noFill/>
              </a14:hiddenFill>
            </a:ext>
          </a:extLst>
        </p:spPr>
      </p:cxnSp>
      <p:cxnSp>
        <p:nvCxnSpPr>
          <p:cNvPr id="134" name="AutoShape 89"/>
          <p:cNvCxnSpPr>
            <a:cxnSpLocks noChangeShapeType="1"/>
          </p:cNvCxnSpPr>
          <p:nvPr/>
        </p:nvCxnSpPr>
        <p:spPr bwMode="auto">
          <a:xfrm>
            <a:off x="4936822" y="4872100"/>
            <a:ext cx="1043843" cy="1185285"/>
          </a:xfrm>
          <a:prstGeom prst="curvedConnector2">
            <a:avLst/>
          </a:prstGeom>
          <a:noFill/>
          <a:ln w="19050">
            <a:solidFill>
              <a:schemeClr val="tx1"/>
            </a:solidFill>
            <a:prstDash val="solid"/>
            <a:round/>
            <a:headEnd/>
            <a:tailEnd type="triangle" w="med" len="med"/>
          </a:ln>
          <a:extLst>
            <a:ext uri="{909E8E84-426E-40dd-AFC4-6F175D3DCCD1}">
              <a14:hiddenFill xmlns="" xmlns:a14="http://schemas.microsoft.com/office/drawing/2010/main">
                <a:noFill/>
              </a14:hiddenFill>
            </a:ext>
          </a:extLst>
        </p:spPr>
      </p:cxnSp>
      <p:cxnSp>
        <p:nvCxnSpPr>
          <p:cNvPr id="135" name="AutoShape 89"/>
          <p:cNvCxnSpPr>
            <a:cxnSpLocks noChangeShapeType="1"/>
          </p:cNvCxnSpPr>
          <p:nvPr/>
        </p:nvCxnSpPr>
        <p:spPr bwMode="auto">
          <a:xfrm rot="10800000" flipV="1">
            <a:off x="5980664" y="4872099"/>
            <a:ext cx="1006936" cy="1185285"/>
          </a:xfrm>
          <a:prstGeom prst="curvedConnector2">
            <a:avLst/>
          </a:prstGeom>
          <a:noFill/>
          <a:ln w="19050">
            <a:solidFill>
              <a:schemeClr val="tx1"/>
            </a:solidFill>
            <a:prstDash val="solid"/>
            <a:round/>
            <a:headEnd/>
            <a:tailEnd type="triangle" w="med" len="med"/>
          </a:ln>
          <a:extLst>
            <a:ext uri="{909E8E84-426E-40dd-AFC4-6F175D3DCCD1}">
              <a14:hiddenFill xmlns="" xmlns:a14="http://schemas.microsoft.com/office/drawing/2010/main">
                <a:noFill/>
              </a14:hiddenFill>
            </a:ext>
          </a:extLst>
        </p:spPr>
      </p:cxnSp>
      <p:cxnSp>
        <p:nvCxnSpPr>
          <p:cNvPr id="137" name="Straight Arrow Connector 136"/>
          <p:cNvCxnSpPr/>
          <p:nvPr/>
        </p:nvCxnSpPr>
        <p:spPr bwMode="auto">
          <a:xfrm>
            <a:off x="3996169" y="3569829"/>
            <a:ext cx="207869" cy="1117605"/>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148" name="AutoShape 89"/>
          <p:cNvCxnSpPr>
            <a:cxnSpLocks noChangeShapeType="1"/>
          </p:cNvCxnSpPr>
          <p:nvPr/>
        </p:nvCxnSpPr>
        <p:spPr bwMode="auto">
          <a:xfrm rot="16200000" flipH="1">
            <a:off x="6002968" y="2133792"/>
            <a:ext cx="1213708" cy="1271016"/>
          </a:xfrm>
          <a:prstGeom prst="curvedConnector2">
            <a:avLst/>
          </a:prstGeom>
          <a:noFill/>
          <a:ln w="19050">
            <a:solidFill>
              <a:schemeClr val="tx1"/>
            </a:solidFill>
            <a:prstDash val="solid"/>
            <a:round/>
            <a:headEnd/>
            <a:tailEnd type="triangle" w="med" len="med"/>
          </a:ln>
          <a:extLst>
            <a:ext uri="{909E8E84-426E-40dd-AFC4-6F175D3DCCD1}">
              <a14:hiddenFill xmlns="" xmlns:a14="http://schemas.microsoft.com/office/drawing/2010/main">
                <a:noFill/>
              </a14:hiddenFill>
            </a:ext>
          </a:extLst>
        </p:spPr>
      </p:cxnSp>
      <p:cxnSp>
        <p:nvCxnSpPr>
          <p:cNvPr id="149" name="Straight Arrow Connector 148"/>
          <p:cNvCxnSpPr/>
          <p:nvPr/>
        </p:nvCxnSpPr>
        <p:spPr bwMode="auto">
          <a:xfrm flipH="1">
            <a:off x="7709624" y="3560821"/>
            <a:ext cx="215448" cy="1126613"/>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151" name="AutoShape 89"/>
          <p:cNvCxnSpPr>
            <a:cxnSpLocks noChangeShapeType="1"/>
          </p:cNvCxnSpPr>
          <p:nvPr/>
        </p:nvCxnSpPr>
        <p:spPr bwMode="auto">
          <a:xfrm rot="16200000" flipH="1">
            <a:off x="5862774" y="3684350"/>
            <a:ext cx="1242122" cy="1005840"/>
          </a:xfrm>
          <a:prstGeom prst="curvedConnector2">
            <a:avLst/>
          </a:prstGeom>
          <a:noFill/>
          <a:ln w="19050">
            <a:solidFill>
              <a:schemeClr val="tx1"/>
            </a:solidFill>
            <a:prstDash val="solid"/>
            <a:round/>
            <a:headEnd/>
            <a:tailEnd type="triangle" w="med" len="med"/>
          </a:ln>
          <a:extLst>
            <a:ext uri="{909E8E84-426E-40dd-AFC4-6F175D3DCCD1}">
              <a14:hiddenFill xmlns="" xmlns:a14="http://schemas.microsoft.com/office/drawing/2010/main">
                <a:noFill/>
              </a14:hiddenFill>
            </a:ext>
          </a:extLst>
        </p:spPr>
      </p:cxnSp>
      <p:cxnSp>
        <p:nvCxnSpPr>
          <p:cNvPr id="139" name="AutoShape 103"/>
          <p:cNvCxnSpPr>
            <a:cxnSpLocks noChangeShapeType="1"/>
          </p:cNvCxnSpPr>
          <p:nvPr/>
        </p:nvCxnSpPr>
        <p:spPr bwMode="auto">
          <a:xfrm rot="10800000">
            <a:off x="3662731" y="2525004"/>
            <a:ext cx="3586972" cy="923206"/>
          </a:xfrm>
          <a:prstGeom prst="curvedConnector2">
            <a:avLst/>
          </a:prstGeom>
          <a:noFill/>
          <a:ln w="19050">
            <a:solidFill>
              <a:srgbClr val="FFC000"/>
            </a:solidFill>
            <a:prstDash val="sysDot"/>
            <a:round/>
            <a:headEnd/>
            <a:tailEnd type="triangle" w="lg" len="lg"/>
          </a:ln>
          <a:extLst>
            <a:ext uri="{909E8E84-426E-40dd-AFC4-6F175D3DCCD1}">
              <a14:hiddenFill xmlns="" xmlns:a14="http://schemas.microsoft.com/office/drawing/2010/main">
                <a:noFill/>
              </a14:hiddenFill>
            </a:ext>
          </a:extLst>
        </p:spPr>
      </p:cxnSp>
      <p:sp>
        <p:nvSpPr>
          <p:cNvPr id="193" name="Rectangle 6"/>
          <p:cNvSpPr>
            <a:spLocks noChangeArrowheads="1"/>
          </p:cNvSpPr>
          <p:nvPr/>
        </p:nvSpPr>
        <p:spPr bwMode="auto">
          <a:xfrm>
            <a:off x="469785" y="2049952"/>
            <a:ext cx="669007" cy="340155"/>
          </a:xfrm>
          <a:prstGeom prst="rect">
            <a:avLst/>
          </a:prstGeom>
          <a:noFill/>
          <a:ln w="12700">
            <a:solidFill>
              <a:srgbClr val="FFC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dirty="0">
              <a:ea typeface="Calibri"/>
              <a:cs typeface="Calibri"/>
            </a:endParaRPr>
          </a:p>
        </p:txBody>
      </p:sp>
      <p:cxnSp>
        <p:nvCxnSpPr>
          <p:cNvPr id="205" name="AutoShape 89"/>
          <p:cNvCxnSpPr>
            <a:cxnSpLocks noChangeShapeType="1"/>
          </p:cNvCxnSpPr>
          <p:nvPr/>
        </p:nvCxnSpPr>
        <p:spPr bwMode="auto">
          <a:xfrm rot="16200000" flipH="1">
            <a:off x="4506055" y="4755676"/>
            <a:ext cx="669139" cy="1271317"/>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 xmlns:a14="http://schemas.microsoft.com/office/drawing/2010/main">
                <a:noFill/>
              </a14:hiddenFill>
            </a:ext>
          </a:extLst>
        </p:spPr>
      </p:cxnSp>
      <p:sp>
        <p:nvSpPr>
          <p:cNvPr id="236" name="Text Box 75"/>
          <p:cNvSpPr txBox="1">
            <a:spLocks noChangeArrowheads="1"/>
          </p:cNvSpPr>
          <p:nvPr/>
        </p:nvSpPr>
        <p:spPr bwMode="auto">
          <a:xfrm>
            <a:off x="6585741" y="803633"/>
            <a:ext cx="591829" cy="830997"/>
          </a:xfrm>
          <a:prstGeom prst="rect">
            <a:avLst/>
          </a:prstGeom>
          <a:noFill/>
          <a:ln>
            <a:noFill/>
          </a:ln>
        </p:spPr>
        <p:txBody>
          <a:bodyPr wrap="none" lIns="91440" tIns="0" rIns="91440" bIns="0" anchor="t">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i="1" dirty="0">
                <a:latin typeface="+mn-lt"/>
                <a:ea typeface="Calibri"/>
                <a:cs typeface="Times New Roman" charset="0"/>
              </a:rPr>
              <a:t>z</a:t>
            </a:r>
            <a:r>
              <a:rPr lang="en-US" sz="1800" baseline="-25000" dirty="0">
                <a:latin typeface="+mn-lt"/>
                <a:ea typeface="Calibri"/>
                <a:cs typeface="Times New Roman" charset="0"/>
              </a:rPr>
              <a:t>4</a:t>
            </a:r>
            <a:r>
              <a:rPr lang="en-US" sz="1800" dirty="0">
                <a:latin typeface="+mn-lt"/>
                <a:ea typeface="Calibri"/>
                <a:cs typeface="Times New Roman" charset="0"/>
              </a:rPr>
              <a:t>≠</a:t>
            </a:r>
            <a:r>
              <a:rPr lang="en-US" sz="1800" dirty="0">
                <a:latin typeface="+mn-lt"/>
                <a:ea typeface="Calibri"/>
                <a:cs typeface="Calibri"/>
              </a:rPr>
              <a:t>a</a:t>
            </a:r>
          </a:p>
          <a:p>
            <a:r>
              <a:rPr lang="en-US" sz="1800" i="1" dirty="0">
                <a:latin typeface="+mn-lt"/>
                <a:ea typeface="Calibri"/>
                <a:cs typeface="Times New Roman" charset="0"/>
              </a:rPr>
              <a:t>z</a:t>
            </a:r>
            <a:r>
              <a:rPr lang="en-US" sz="1800" baseline="-25000" dirty="0">
                <a:latin typeface="+mn-lt"/>
                <a:ea typeface="Calibri"/>
                <a:cs typeface="Times New Roman" charset="0"/>
              </a:rPr>
              <a:t>4</a:t>
            </a:r>
            <a:r>
              <a:rPr lang="en-US" sz="1800" dirty="0">
                <a:latin typeface="+mn-lt"/>
                <a:ea typeface="Calibri"/>
                <a:cs typeface="Times New Roman" charset="0"/>
              </a:rPr>
              <a:t>≠</a:t>
            </a:r>
            <a:r>
              <a:rPr lang="en-US" sz="1800" dirty="0">
                <a:latin typeface="+mn-lt"/>
                <a:ea typeface="Calibri"/>
                <a:cs typeface="Calibri"/>
              </a:rPr>
              <a:t>c</a:t>
            </a:r>
          </a:p>
          <a:p>
            <a:r>
              <a:rPr lang="en-US" sz="1800" i="1" dirty="0">
                <a:latin typeface="+mn-lt"/>
                <a:ea typeface="Calibri"/>
                <a:cs typeface="Times New Roman" charset="0"/>
              </a:rPr>
              <a:t>z</a:t>
            </a:r>
            <a:r>
              <a:rPr lang="en-US" sz="1800" baseline="-25000" dirty="0">
                <a:latin typeface="+mn-lt"/>
                <a:ea typeface="Calibri"/>
                <a:cs typeface="Times New Roman" charset="0"/>
              </a:rPr>
              <a:t>4</a:t>
            </a:r>
            <a:r>
              <a:rPr lang="en-US" sz="1800" dirty="0">
                <a:latin typeface="+mn-lt"/>
                <a:ea typeface="Calibri"/>
                <a:cs typeface="Times New Roman" charset="0"/>
              </a:rPr>
              <a:t>≠</a:t>
            </a:r>
            <a:r>
              <a:rPr lang="en-US" sz="1800" dirty="0">
                <a:latin typeface="+mn-lt"/>
                <a:ea typeface="Calibri"/>
                <a:cs typeface="Calibri"/>
              </a:rPr>
              <a:t>d</a:t>
            </a:r>
          </a:p>
        </p:txBody>
      </p:sp>
      <p:grpSp>
        <p:nvGrpSpPr>
          <p:cNvPr id="124" name="Group 123">
            <a:extLst>
              <a:ext uri="{FF2B5EF4-FFF2-40B4-BE49-F238E27FC236}">
                <a16:creationId xmlns:a16="http://schemas.microsoft.com/office/drawing/2014/main" id="{73EDE6A7-F56B-934E-95BF-0C67C12C4E10}"/>
              </a:ext>
            </a:extLst>
          </p:cNvPr>
          <p:cNvGrpSpPr/>
          <p:nvPr/>
        </p:nvGrpSpPr>
        <p:grpSpPr>
          <a:xfrm>
            <a:off x="7649133" y="188058"/>
            <a:ext cx="2688818" cy="1950735"/>
            <a:chOff x="6181533" y="221558"/>
            <a:chExt cx="2688818" cy="1950735"/>
          </a:xfrm>
        </p:grpSpPr>
        <p:sp>
          <p:nvSpPr>
            <p:cNvPr id="127" name="Line 853">
              <a:extLst>
                <a:ext uri="{FF2B5EF4-FFF2-40B4-BE49-F238E27FC236}">
                  <a16:creationId xmlns:a16="http://schemas.microsoft.com/office/drawing/2014/main" id="{F4950C71-E424-654C-9174-9BF03E1D0BC3}"/>
                </a:ext>
              </a:extLst>
            </p:cNvPr>
            <p:cNvSpPr>
              <a:spLocks noChangeShapeType="1"/>
            </p:cNvSpPr>
            <p:nvPr/>
          </p:nvSpPr>
          <p:spPr bwMode="auto">
            <a:xfrm flipV="1">
              <a:off x="6181533" y="2166235"/>
              <a:ext cx="1984248" cy="6058"/>
            </a:xfrm>
            <a:prstGeom prst="line">
              <a:avLst/>
            </a:prstGeom>
            <a:noFill/>
            <a:ln w="9525">
              <a:solidFill>
                <a:schemeClr val="tx1"/>
              </a:solidFill>
              <a:round/>
              <a:headEnd/>
              <a:tailEnd/>
            </a:ln>
            <a:scene3d>
              <a:camera prst="legacyObliqueTopRight">
                <a:rot lat="300000" lon="0" rev="0"/>
              </a:camera>
              <a:lightRig rig="legacyFlat3" dir="l"/>
            </a:scene3d>
            <a:sp3d extrusionH="2667000" prstMaterial="legacyPlastic">
              <a:bevelT w="13500" h="13500" prst="angle"/>
              <a:bevelB w="13500" h="13500" prst="angle"/>
              <a:extrusionClr>
                <a:srgbClr val="EBE6DB"/>
              </a:extrusionClr>
            </a:sp3d>
            <a:extLst>
              <a:ext uri="{909E8E84-426E-40dd-AFC4-6F175D3DCCD1}">
                <a14:hiddenFill xmlns="" xmlns:a14="http://schemas.microsoft.com/office/drawing/2010/main">
                  <a:noFill/>
                </a14:hiddenFill>
              </a:ext>
            </a:extLst>
          </p:spPr>
          <p:txBody>
            <a:bodyPr wrap="none" anchor="ctr">
              <a:flatTx/>
            </a:bodyPr>
            <a:lstStyle/>
            <a:p>
              <a:endParaRPr lang="en-US" dirty="0">
                <a:ea typeface="Calibri"/>
                <a:cs typeface="Calibri"/>
              </a:endParaRPr>
            </a:p>
          </p:txBody>
        </p:sp>
        <p:sp>
          <p:nvSpPr>
            <p:cNvPr id="128" name="Freeform 830">
              <a:extLst>
                <a:ext uri="{FF2B5EF4-FFF2-40B4-BE49-F238E27FC236}">
                  <a16:creationId xmlns:a16="http://schemas.microsoft.com/office/drawing/2014/main" id="{BCDC422F-DC64-A647-890D-4F2D6C44967F}"/>
                </a:ext>
              </a:extLst>
            </p:cNvPr>
            <p:cNvSpPr>
              <a:spLocks noChangeAspect="1"/>
            </p:cNvSpPr>
            <p:nvPr/>
          </p:nvSpPr>
          <p:spPr bwMode="auto">
            <a:xfrm>
              <a:off x="7054100" y="1099597"/>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ea typeface="Calibri"/>
                  <a:cs typeface="Calibri"/>
                </a:rPr>
              </a:br>
              <a:br>
                <a:rPr lang="en-US" baseline="30000" dirty="0">
                  <a:ea typeface="Calibri"/>
                  <a:cs typeface="Calibri"/>
                </a:rPr>
              </a:br>
              <a:r>
                <a:rPr lang="en-US" dirty="0">
                  <a:ea typeface="Calibri"/>
                  <a:cs typeface="Calibri"/>
                </a:rPr>
                <a:t>  p3</a:t>
              </a:r>
            </a:p>
          </p:txBody>
        </p:sp>
        <p:sp>
          <p:nvSpPr>
            <p:cNvPr id="129" name="Freeform 830">
              <a:extLst>
                <a:ext uri="{FF2B5EF4-FFF2-40B4-BE49-F238E27FC236}">
                  <a16:creationId xmlns:a16="http://schemas.microsoft.com/office/drawing/2014/main" id="{34EA01DA-08AD-074B-B33E-568C0D643B58}"/>
                </a:ext>
              </a:extLst>
            </p:cNvPr>
            <p:cNvSpPr>
              <a:spLocks noChangeAspect="1"/>
            </p:cNvSpPr>
            <p:nvPr/>
          </p:nvSpPr>
          <p:spPr bwMode="auto">
            <a:xfrm>
              <a:off x="6649449" y="1674638"/>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ea typeface="Calibri"/>
                  <a:cs typeface="Calibri"/>
                </a:rPr>
              </a:br>
              <a:br>
                <a:rPr lang="en-US" baseline="30000" dirty="0">
                  <a:ea typeface="Calibri"/>
                  <a:cs typeface="Calibri"/>
                </a:rPr>
              </a:br>
              <a:r>
                <a:rPr lang="en-US" dirty="0">
                  <a:ea typeface="Calibri"/>
                  <a:cs typeface="Calibri"/>
                </a:rPr>
                <a:t>  p1</a:t>
              </a:r>
            </a:p>
          </p:txBody>
        </p:sp>
        <p:sp>
          <p:nvSpPr>
            <p:cNvPr id="131" name="Freeform 830">
              <a:extLst>
                <a:ext uri="{FF2B5EF4-FFF2-40B4-BE49-F238E27FC236}">
                  <a16:creationId xmlns:a16="http://schemas.microsoft.com/office/drawing/2014/main" id="{40CF9AA6-F69D-D441-A450-6A734AB9C236}"/>
                </a:ext>
              </a:extLst>
            </p:cNvPr>
            <p:cNvSpPr>
              <a:spLocks noChangeAspect="1"/>
            </p:cNvSpPr>
            <p:nvPr/>
          </p:nvSpPr>
          <p:spPr bwMode="auto">
            <a:xfrm>
              <a:off x="7595015" y="1674638"/>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ea typeface="Calibri"/>
                  <a:cs typeface="Calibri"/>
                </a:rPr>
              </a:br>
              <a:br>
                <a:rPr lang="en-US" baseline="30000" dirty="0">
                  <a:ea typeface="Calibri"/>
                  <a:cs typeface="Calibri"/>
                </a:rPr>
              </a:br>
              <a:r>
                <a:rPr lang="en-US" dirty="0">
                  <a:ea typeface="Calibri"/>
                  <a:cs typeface="Calibri"/>
                </a:rPr>
                <a:t>  p2</a:t>
              </a:r>
            </a:p>
          </p:txBody>
        </p:sp>
        <p:grpSp>
          <p:nvGrpSpPr>
            <p:cNvPr id="132" name="Group 872">
              <a:extLst>
                <a:ext uri="{FF2B5EF4-FFF2-40B4-BE49-F238E27FC236}">
                  <a16:creationId xmlns:a16="http://schemas.microsoft.com/office/drawing/2014/main" id="{B0F37121-4CE0-CC4F-B432-3DB981A58D94}"/>
                </a:ext>
              </a:extLst>
            </p:cNvPr>
            <p:cNvGrpSpPr>
              <a:grpSpLocks noChangeAspect="1"/>
            </p:cNvGrpSpPr>
            <p:nvPr/>
          </p:nvGrpSpPr>
          <p:grpSpPr bwMode="auto">
            <a:xfrm>
              <a:off x="7141600" y="854344"/>
              <a:ext cx="651502" cy="416243"/>
              <a:chOff x="331" y="406"/>
              <a:chExt cx="288" cy="144"/>
            </a:xfrm>
          </p:grpSpPr>
          <p:sp>
            <p:nvSpPr>
              <p:cNvPr id="243" name="Rectangle 873">
                <a:extLst>
                  <a:ext uri="{FF2B5EF4-FFF2-40B4-BE49-F238E27FC236}">
                    <a16:creationId xmlns:a16="http://schemas.microsoft.com/office/drawing/2014/main" id="{D97C6415-290B-2343-B868-B808D68854D3}"/>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ea typeface="Calibri"/>
                    <a:cs typeface="Calibri"/>
                  </a:rPr>
                  <a:t>a</a:t>
                </a:r>
              </a:p>
            </p:txBody>
          </p:sp>
          <p:sp>
            <p:nvSpPr>
              <p:cNvPr id="244" name="Freeform 874">
                <a:extLst>
                  <a:ext uri="{FF2B5EF4-FFF2-40B4-BE49-F238E27FC236}">
                    <a16:creationId xmlns:a16="http://schemas.microsoft.com/office/drawing/2014/main" id="{7BB9E1EC-74A8-DE48-A964-092CFA25569C}"/>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45" name="Freeform 875">
                <a:extLst>
                  <a:ext uri="{FF2B5EF4-FFF2-40B4-BE49-F238E27FC236}">
                    <a16:creationId xmlns:a16="http://schemas.microsoft.com/office/drawing/2014/main" id="{195161C9-3A9B-1A43-96C2-6B131A27A0C2}"/>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46" name="Rectangle 876">
                <a:extLst>
                  <a:ext uri="{FF2B5EF4-FFF2-40B4-BE49-F238E27FC236}">
                    <a16:creationId xmlns:a16="http://schemas.microsoft.com/office/drawing/2014/main" id="{2DB900BF-369B-C44E-A441-617E3E16D9EE}"/>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ea typeface="Calibri"/>
                  <a:cs typeface="Calibri"/>
                </a:endParaRPr>
              </a:p>
            </p:txBody>
          </p:sp>
        </p:grpSp>
        <p:grpSp>
          <p:nvGrpSpPr>
            <p:cNvPr id="133" name="Group 872">
              <a:extLst>
                <a:ext uri="{FF2B5EF4-FFF2-40B4-BE49-F238E27FC236}">
                  <a16:creationId xmlns:a16="http://schemas.microsoft.com/office/drawing/2014/main" id="{86B8A962-ABDA-E546-A1A7-C19194D7B1F3}"/>
                </a:ext>
              </a:extLst>
            </p:cNvPr>
            <p:cNvGrpSpPr>
              <a:grpSpLocks noChangeAspect="1"/>
            </p:cNvGrpSpPr>
            <p:nvPr/>
          </p:nvGrpSpPr>
          <p:grpSpPr bwMode="auto">
            <a:xfrm>
              <a:off x="7137848" y="579909"/>
              <a:ext cx="651502" cy="416243"/>
              <a:chOff x="331" y="406"/>
              <a:chExt cx="288" cy="144"/>
            </a:xfrm>
          </p:grpSpPr>
          <p:sp>
            <p:nvSpPr>
              <p:cNvPr id="239" name="Rectangle 873">
                <a:extLst>
                  <a:ext uri="{FF2B5EF4-FFF2-40B4-BE49-F238E27FC236}">
                    <a16:creationId xmlns:a16="http://schemas.microsoft.com/office/drawing/2014/main" id="{AA961B35-023F-654C-AA22-98CC0EF06C4C}"/>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ea typeface="Calibri"/>
                    <a:cs typeface="Calibri"/>
                  </a:rPr>
                  <a:t>d</a:t>
                </a:r>
              </a:p>
            </p:txBody>
          </p:sp>
          <p:sp>
            <p:nvSpPr>
              <p:cNvPr id="240" name="Freeform 874">
                <a:extLst>
                  <a:ext uri="{FF2B5EF4-FFF2-40B4-BE49-F238E27FC236}">
                    <a16:creationId xmlns:a16="http://schemas.microsoft.com/office/drawing/2014/main" id="{4D301DF7-CFD2-7940-98E7-1B794ED296B6}"/>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41" name="Freeform 875">
                <a:extLst>
                  <a:ext uri="{FF2B5EF4-FFF2-40B4-BE49-F238E27FC236}">
                    <a16:creationId xmlns:a16="http://schemas.microsoft.com/office/drawing/2014/main" id="{2921B3C7-C86A-C94F-930D-CF07D2D08DF1}"/>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42" name="Rectangle 876">
                <a:extLst>
                  <a:ext uri="{FF2B5EF4-FFF2-40B4-BE49-F238E27FC236}">
                    <a16:creationId xmlns:a16="http://schemas.microsoft.com/office/drawing/2014/main" id="{B27691DB-4F9A-9049-A5BD-89C2DE373ABA}"/>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ea typeface="Calibri"/>
                  <a:cs typeface="Calibri"/>
                </a:endParaRPr>
              </a:p>
            </p:txBody>
          </p:sp>
        </p:grpSp>
        <p:sp>
          <p:nvSpPr>
            <p:cNvPr id="138" name="Freeform 830">
              <a:extLst>
                <a:ext uri="{FF2B5EF4-FFF2-40B4-BE49-F238E27FC236}">
                  <a16:creationId xmlns:a16="http://schemas.microsoft.com/office/drawing/2014/main" id="{B0C14C17-E2D3-4449-A07D-0A6851674969}"/>
                </a:ext>
              </a:extLst>
            </p:cNvPr>
            <p:cNvSpPr>
              <a:spLocks noChangeAspect="1"/>
            </p:cNvSpPr>
            <p:nvPr/>
          </p:nvSpPr>
          <p:spPr bwMode="auto">
            <a:xfrm>
              <a:off x="8045349" y="1098168"/>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ea typeface="Calibri"/>
                  <a:cs typeface="Calibri"/>
                </a:rPr>
              </a:br>
              <a:br>
                <a:rPr lang="en-US" baseline="30000" dirty="0">
                  <a:ea typeface="Calibri"/>
                  <a:cs typeface="Calibri"/>
                </a:rPr>
              </a:br>
              <a:r>
                <a:rPr lang="en-US" dirty="0">
                  <a:ea typeface="Calibri"/>
                  <a:cs typeface="Calibri"/>
                </a:rPr>
                <a:t>  p4</a:t>
              </a:r>
            </a:p>
          </p:txBody>
        </p:sp>
        <p:grpSp>
          <p:nvGrpSpPr>
            <p:cNvPr id="144" name="Group 872">
              <a:extLst>
                <a:ext uri="{FF2B5EF4-FFF2-40B4-BE49-F238E27FC236}">
                  <a16:creationId xmlns:a16="http://schemas.microsoft.com/office/drawing/2014/main" id="{B791C80B-AEC9-D64A-9FC4-4C3939D992A1}"/>
                </a:ext>
              </a:extLst>
            </p:cNvPr>
            <p:cNvGrpSpPr>
              <a:grpSpLocks noChangeAspect="1"/>
            </p:cNvGrpSpPr>
            <p:nvPr/>
          </p:nvGrpSpPr>
          <p:grpSpPr bwMode="auto">
            <a:xfrm>
              <a:off x="8119863" y="872355"/>
              <a:ext cx="651502" cy="416243"/>
              <a:chOff x="331" y="406"/>
              <a:chExt cx="288" cy="144"/>
            </a:xfrm>
          </p:grpSpPr>
          <p:sp>
            <p:nvSpPr>
              <p:cNvPr id="234" name="Rectangle 873">
                <a:extLst>
                  <a:ext uri="{FF2B5EF4-FFF2-40B4-BE49-F238E27FC236}">
                    <a16:creationId xmlns:a16="http://schemas.microsoft.com/office/drawing/2014/main" id="{B0259BAE-1F4F-BA44-A0F2-DAA5D95D95EF}"/>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ea typeface="Calibri"/>
                    <a:cs typeface="Calibri"/>
                  </a:rPr>
                  <a:t>b</a:t>
                </a:r>
              </a:p>
            </p:txBody>
          </p:sp>
          <p:sp>
            <p:nvSpPr>
              <p:cNvPr id="235" name="Freeform 874">
                <a:extLst>
                  <a:ext uri="{FF2B5EF4-FFF2-40B4-BE49-F238E27FC236}">
                    <a16:creationId xmlns:a16="http://schemas.microsoft.com/office/drawing/2014/main" id="{520ED636-CD5C-F24A-B6BE-3C2A63665905}"/>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37" name="Freeform 875">
                <a:extLst>
                  <a:ext uri="{FF2B5EF4-FFF2-40B4-BE49-F238E27FC236}">
                    <a16:creationId xmlns:a16="http://schemas.microsoft.com/office/drawing/2014/main" id="{3F6CD9AB-F5E0-D54C-B808-4999B8E673BB}"/>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38" name="Rectangle 876">
                <a:extLst>
                  <a:ext uri="{FF2B5EF4-FFF2-40B4-BE49-F238E27FC236}">
                    <a16:creationId xmlns:a16="http://schemas.microsoft.com/office/drawing/2014/main" id="{55435D0A-4EB7-A541-901A-0A1DCEFEC84F}"/>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ea typeface="Calibri"/>
                  <a:cs typeface="Calibri"/>
                </a:endParaRPr>
              </a:p>
            </p:txBody>
          </p:sp>
        </p:grpSp>
        <p:grpSp>
          <p:nvGrpSpPr>
            <p:cNvPr id="146" name="Group 872">
              <a:extLst>
                <a:ext uri="{FF2B5EF4-FFF2-40B4-BE49-F238E27FC236}">
                  <a16:creationId xmlns:a16="http://schemas.microsoft.com/office/drawing/2014/main" id="{21742BE1-5DD4-D74A-931D-6C518FFAA727}"/>
                </a:ext>
              </a:extLst>
            </p:cNvPr>
            <p:cNvGrpSpPr>
              <a:grpSpLocks noChangeAspect="1"/>
            </p:cNvGrpSpPr>
            <p:nvPr/>
          </p:nvGrpSpPr>
          <p:grpSpPr bwMode="auto">
            <a:xfrm>
              <a:off x="8116832" y="598923"/>
              <a:ext cx="651502" cy="416243"/>
              <a:chOff x="331" y="406"/>
              <a:chExt cx="288" cy="144"/>
            </a:xfrm>
          </p:grpSpPr>
          <p:sp>
            <p:nvSpPr>
              <p:cNvPr id="227" name="Rectangle 873">
                <a:extLst>
                  <a:ext uri="{FF2B5EF4-FFF2-40B4-BE49-F238E27FC236}">
                    <a16:creationId xmlns:a16="http://schemas.microsoft.com/office/drawing/2014/main" id="{5AC7B211-EBCB-B049-AF51-E0B3CB10DABF}"/>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ea typeface="Calibri"/>
                    <a:cs typeface="Calibri"/>
                  </a:rPr>
                  <a:t>c</a:t>
                </a:r>
              </a:p>
            </p:txBody>
          </p:sp>
          <p:sp>
            <p:nvSpPr>
              <p:cNvPr id="228" name="Freeform 874">
                <a:extLst>
                  <a:ext uri="{FF2B5EF4-FFF2-40B4-BE49-F238E27FC236}">
                    <a16:creationId xmlns:a16="http://schemas.microsoft.com/office/drawing/2014/main" id="{B606110B-FBEE-A04D-B727-FE7A9FDE5CE1}"/>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29" name="Freeform 875">
                <a:extLst>
                  <a:ext uri="{FF2B5EF4-FFF2-40B4-BE49-F238E27FC236}">
                    <a16:creationId xmlns:a16="http://schemas.microsoft.com/office/drawing/2014/main" id="{CA0A7702-EA7C-3B40-8024-6FFA5E5939C5}"/>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30" name="Rectangle 876">
                <a:extLst>
                  <a:ext uri="{FF2B5EF4-FFF2-40B4-BE49-F238E27FC236}">
                    <a16:creationId xmlns:a16="http://schemas.microsoft.com/office/drawing/2014/main" id="{A4597E3E-7219-8443-AB48-CE76CB6EAEB5}"/>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ea typeface="Calibri"/>
                  <a:cs typeface="Calibri"/>
                </a:endParaRPr>
              </a:p>
            </p:txBody>
          </p:sp>
        </p:grpSp>
        <p:grpSp>
          <p:nvGrpSpPr>
            <p:cNvPr id="147" name="Group 146">
              <a:extLst>
                <a:ext uri="{FF2B5EF4-FFF2-40B4-BE49-F238E27FC236}">
                  <a16:creationId xmlns:a16="http://schemas.microsoft.com/office/drawing/2014/main" id="{61E4F565-24FF-1D44-A3D5-A229B5238DC2}"/>
                </a:ext>
              </a:extLst>
            </p:cNvPr>
            <p:cNvGrpSpPr/>
            <p:nvPr/>
          </p:nvGrpSpPr>
          <p:grpSpPr>
            <a:xfrm>
              <a:off x="7127889" y="221558"/>
              <a:ext cx="1219200" cy="1278997"/>
              <a:chOff x="3017318" y="1024881"/>
              <a:chExt cx="1219200" cy="1278997"/>
            </a:xfrm>
          </p:grpSpPr>
          <p:grpSp>
            <p:nvGrpSpPr>
              <p:cNvPr id="150" name="Group 149">
                <a:extLst>
                  <a:ext uri="{FF2B5EF4-FFF2-40B4-BE49-F238E27FC236}">
                    <a16:creationId xmlns:a16="http://schemas.microsoft.com/office/drawing/2014/main" id="{898D0A3A-756F-4C44-9A54-892BDBA123EE}"/>
                  </a:ext>
                </a:extLst>
              </p:cNvPr>
              <p:cNvGrpSpPr/>
              <p:nvPr/>
            </p:nvGrpSpPr>
            <p:grpSpPr>
              <a:xfrm>
                <a:off x="3636432" y="1147233"/>
                <a:ext cx="88096" cy="1156645"/>
                <a:chOff x="3636432" y="1147233"/>
                <a:chExt cx="88096" cy="1156645"/>
              </a:xfrm>
            </p:grpSpPr>
            <p:sp>
              <p:nvSpPr>
                <p:cNvPr id="201" name="Oval 878">
                  <a:extLst>
                    <a:ext uri="{FF2B5EF4-FFF2-40B4-BE49-F238E27FC236}">
                      <a16:creationId xmlns:a16="http://schemas.microsoft.com/office/drawing/2014/main" id="{309A9958-1467-8A47-A0CD-448CEE11890C}"/>
                    </a:ext>
                  </a:extLst>
                </p:cNvPr>
                <p:cNvSpPr>
                  <a:spLocks noChangeAspect="1" noChangeArrowheads="1"/>
                </p:cNvSpPr>
                <p:nvPr/>
              </p:nvSpPr>
              <p:spPr bwMode="auto">
                <a:xfrm>
                  <a:off x="3639810" y="2256032"/>
                  <a:ext cx="84718" cy="47846"/>
                </a:xfrm>
                <a:prstGeom prst="ellipse">
                  <a:avLst/>
                </a:prstGeom>
                <a:solidFill>
                  <a:srgbClr val="99DDFF"/>
                </a:solidFill>
                <a:ln w="9525">
                  <a:solidFill>
                    <a:schemeClr val="tx1"/>
                  </a:solidFill>
                  <a:round/>
                  <a:headEnd/>
                  <a:tailEnd/>
                </a:ln>
              </p:spPr>
              <p:txBody>
                <a:bodyPr wrap="none" anchor="ctr"/>
                <a:lstStyle/>
                <a:p>
                  <a:endParaRPr lang="en-US" sz="1400" dirty="0">
                    <a:ea typeface="Calibri"/>
                    <a:cs typeface="Calibri"/>
                  </a:endParaRPr>
                </a:p>
              </p:txBody>
            </p:sp>
            <p:sp>
              <p:nvSpPr>
                <p:cNvPr id="202" name="Rectangle 880">
                  <a:extLst>
                    <a:ext uri="{FF2B5EF4-FFF2-40B4-BE49-F238E27FC236}">
                      <a16:creationId xmlns:a16="http://schemas.microsoft.com/office/drawing/2014/main" id="{95037E62-EF84-3A41-B48D-D14AB4D79E4A}"/>
                    </a:ext>
                  </a:extLst>
                </p:cNvPr>
                <p:cNvSpPr>
                  <a:spLocks noChangeArrowheads="1"/>
                </p:cNvSpPr>
                <p:nvPr/>
              </p:nvSpPr>
              <p:spPr bwMode="auto">
                <a:xfrm>
                  <a:off x="3636432" y="1147233"/>
                  <a:ext cx="88094" cy="1135842"/>
                </a:xfrm>
                <a:prstGeom prst="rect">
                  <a:avLst/>
                </a:prstGeom>
                <a:solidFill>
                  <a:srgbClr val="99DDFF"/>
                </a:solidFill>
                <a:ln w="9525">
                  <a:solidFill>
                    <a:srgbClr val="9CDDFE"/>
                  </a:solidFill>
                  <a:miter lim="800000"/>
                  <a:headEnd/>
                  <a:tailEnd/>
                </a:ln>
              </p:spPr>
              <p:txBody>
                <a:bodyPr wrap="none" anchor="ctr"/>
                <a:lstStyle/>
                <a:p>
                  <a:endParaRPr lang="en-US" sz="1400" dirty="0">
                    <a:ea typeface="Calibri"/>
                    <a:cs typeface="Calibri"/>
                  </a:endParaRPr>
                </a:p>
              </p:txBody>
            </p:sp>
            <p:sp>
              <p:nvSpPr>
                <p:cNvPr id="204" name="Line 881">
                  <a:extLst>
                    <a:ext uri="{FF2B5EF4-FFF2-40B4-BE49-F238E27FC236}">
                      <a16:creationId xmlns:a16="http://schemas.microsoft.com/office/drawing/2014/main" id="{8340B003-B7DF-D44F-BA1A-D000D210B30D}"/>
                    </a:ext>
                  </a:extLst>
                </p:cNvPr>
                <p:cNvSpPr>
                  <a:spLocks noChangeShapeType="1"/>
                </p:cNvSpPr>
                <p:nvPr/>
              </p:nvSpPr>
              <p:spPr bwMode="auto">
                <a:xfrm flipH="1" flipV="1">
                  <a:off x="3636432" y="1147233"/>
                  <a:ext cx="0" cy="113584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dirty="0">
                    <a:ea typeface="Calibri"/>
                    <a:cs typeface="Calibri"/>
                  </a:endParaRPr>
                </a:p>
              </p:txBody>
            </p:sp>
            <p:sp>
              <p:nvSpPr>
                <p:cNvPr id="226" name="Line 882">
                  <a:extLst>
                    <a:ext uri="{FF2B5EF4-FFF2-40B4-BE49-F238E27FC236}">
                      <a16:creationId xmlns:a16="http://schemas.microsoft.com/office/drawing/2014/main" id="{5C22DC26-5DBD-8044-A54E-33C5CFA1FF33}"/>
                    </a:ext>
                  </a:extLst>
                </p:cNvPr>
                <p:cNvSpPr>
                  <a:spLocks noChangeShapeType="1"/>
                </p:cNvSpPr>
                <p:nvPr/>
              </p:nvSpPr>
              <p:spPr bwMode="auto">
                <a:xfrm flipV="1">
                  <a:off x="3724527" y="1147233"/>
                  <a:ext cx="0" cy="113584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dirty="0">
                    <a:ea typeface="Calibri"/>
                    <a:cs typeface="Calibri"/>
                  </a:endParaRPr>
                </a:p>
              </p:txBody>
            </p:sp>
          </p:grpSp>
          <p:grpSp>
            <p:nvGrpSpPr>
              <p:cNvPr id="152" name="Group 883">
                <a:extLst>
                  <a:ext uri="{FF2B5EF4-FFF2-40B4-BE49-F238E27FC236}">
                    <a16:creationId xmlns:a16="http://schemas.microsoft.com/office/drawing/2014/main" id="{2B8B4D70-DB6B-CA46-9B17-CFE448DEF666}"/>
                  </a:ext>
                </a:extLst>
              </p:cNvPr>
              <p:cNvGrpSpPr>
                <a:grpSpLocks/>
              </p:cNvGrpSpPr>
              <p:nvPr/>
            </p:nvGrpSpPr>
            <p:grpSpPr bwMode="auto">
              <a:xfrm>
                <a:off x="3061519" y="1101851"/>
                <a:ext cx="42359" cy="293319"/>
                <a:chOff x="960" y="251"/>
                <a:chExt cx="23" cy="141"/>
              </a:xfrm>
            </p:grpSpPr>
            <p:sp>
              <p:nvSpPr>
                <p:cNvPr id="199" name="Line 884">
                  <a:extLst>
                    <a:ext uri="{FF2B5EF4-FFF2-40B4-BE49-F238E27FC236}">
                      <a16:creationId xmlns:a16="http://schemas.microsoft.com/office/drawing/2014/main" id="{ECB825BF-5D29-7C4F-8787-AC4DB606A0B3}"/>
                    </a:ext>
                  </a:extLst>
                </p:cNvPr>
                <p:cNvSpPr>
                  <a:spLocks noChangeShapeType="1"/>
                </p:cNvSpPr>
                <p:nvPr/>
              </p:nvSpPr>
              <p:spPr bwMode="auto">
                <a:xfrm flipH="1">
                  <a:off x="971" y="251"/>
                  <a:ext cx="0" cy="96"/>
                </a:xfrm>
                <a:prstGeom prst="line">
                  <a:avLst/>
                </a:prstGeom>
                <a:noFill/>
                <a:ln w="9525">
                  <a:solidFill>
                    <a:schemeClr val="tx1"/>
                  </a:solidFill>
                  <a:round/>
                  <a:headEnd type="none" w="sm" len="sm"/>
                  <a:tailEnd type="none" w="med" len="sm"/>
                </a:ln>
                <a:extLst>
                  <a:ext uri="{909E8E84-426E-40dd-AFC4-6F175D3DCCD1}">
                    <a14:hiddenFill xmlns="" xmlns:a14="http://schemas.microsoft.com/office/drawing/2010/main">
                      <a:noFill/>
                    </a14:hiddenFill>
                  </a:ext>
                </a:extLst>
              </p:spPr>
              <p:txBody>
                <a:bodyPr wrap="none" anchor="ctr"/>
                <a:lstStyle/>
                <a:p>
                  <a:endParaRPr lang="en-US" dirty="0">
                    <a:ea typeface="Calibri"/>
                    <a:cs typeface="Calibri"/>
                  </a:endParaRPr>
                </a:p>
              </p:txBody>
            </p:sp>
            <p:sp>
              <p:nvSpPr>
                <p:cNvPr id="200" name="Oval 885">
                  <a:extLst>
                    <a:ext uri="{FF2B5EF4-FFF2-40B4-BE49-F238E27FC236}">
                      <a16:creationId xmlns:a16="http://schemas.microsoft.com/office/drawing/2014/main" id="{4CBE93CE-69A0-7F4C-8644-56669754EDB9}"/>
                    </a:ext>
                  </a:extLst>
                </p:cNvPr>
                <p:cNvSpPr>
                  <a:spLocks noChangeArrowheads="1"/>
                </p:cNvSpPr>
                <p:nvPr/>
              </p:nvSpPr>
              <p:spPr bwMode="auto">
                <a:xfrm>
                  <a:off x="960" y="347"/>
                  <a:ext cx="23" cy="45"/>
                </a:xfrm>
                <a:prstGeom prst="ellipse">
                  <a:avLst/>
                </a:prstGeom>
                <a:solidFill>
                  <a:srgbClr val="99DDFF"/>
                </a:solidFill>
                <a:ln w="9525">
                  <a:solidFill>
                    <a:schemeClr val="tx1"/>
                  </a:solidFill>
                  <a:round/>
                  <a:headEnd/>
                  <a:tailEnd/>
                </a:ln>
              </p:spPr>
              <p:txBody>
                <a:bodyPr wrap="none" anchor="ctr"/>
                <a:lstStyle/>
                <a:p>
                  <a:endParaRPr lang="en-US" sz="1400" dirty="0">
                    <a:ea typeface="Calibri"/>
                    <a:cs typeface="Calibri"/>
                  </a:endParaRPr>
                </a:p>
              </p:txBody>
            </p:sp>
          </p:grpSp>
          <p:sp>
            <p:nvSpPr>
              <p:cNvPr id="194" name="Rectangle 886">
                <a:extLst>
                  <a:ext uri="{FF2B5EF4-FFF2-40B4-BE49-F238E27FC236}">
                    <a16:creationId xmlns:a16="http://schemas.microsoft.com/office/drawing/2014/main" id="{3F9F4980-859C-944D-BB53-F4784D57629F}"/>
                  </a:ext>
                </a:extLst>
              </p:cNvPr>
              <p:cNvSpPr>
                <a:spLocks noChangeArrowheads="1"/>
              </p:cNvSpPr>
              <p:nvPr/>
            </p:nvSpPr>
            <p:spPr bwMode="auto">
              <a:xfrm>
                <a:off x="3017318" y="1137216"/>
                <a:ext cx="884012" cy="47846"/>
              </a:xfrm>
              <a:prstGeom prst="rect">
                <a:avLst/>
              </a:prstGeom>
              <a:solidFill>
                <a:srgbClr val="99DDFF"/>
              </a:solidFill>
              <a:ln w="9525">
                <a:solidFill>
                  <a:schemeClr val="tx1"/>
                </a:solidFill>
                <a:miter lim="800000"/>
                <a:headEnd/>
                <a:tailEnd/>
              </a:ln>
            </p:spPr>
            <p:txBody>
              <a:bodyPr wrap="none" anchor="ctr"/>
              <a:lstStyle/>
              <a:p>
                <a:endParaRPr lang="en-US" sz="1400" dirty="0">
                  <a:ea typeface="Calibri"/>
                  <a:cs typeface="Calibri"/>
                </a:endParaRPr>
              </a:p>
            </p:txBody>
          </p:sp>
          <p:sp>
            <p:nvSpPr>
              <p:cNvPr id="195" name="Freeform 887">
                <a:extLst>
                  <a:ext uri="{FF2B5EF4-FFF2-40B4-BE49-F238E27FC236}">
                    <a16:creationId xmlns:a16="http://schemas.microsoft.com/office/drawing/2014/main" id="{F22C50FB-C7F7-7C4B-ABFF-F2DF66E1F912}"/>
                  </a:ext>
                </a:extLst>
              </p:cNvPr>
              <p:cNvSpPr>
                <a:spLocks noChangeAspect="1"/>
              </p:cNvSpPr>
              <p:nvPr/>
            </p:nvSpPr>
            <p:spPr bwMode="auto">
              <a:xfrm>
                <a:off x="3017318" y="1062326"/>
                <a:ext cx="942946" cy="76970"/>
              </a:xfrm>
              <a:custGeom>
                <a:avLst/>
                <a:gdLst>
                  <a:gd name="T0" fmla="*/ 0 w 672"/>
                  <a:gd name="T1" fmla="*/ 2 h 48"/>
                  <a:gd name="T2" fmla="*/ 2 w 672"/>
                  <a:gd name="T3" fmla="*/ 0 h 48"/>
                  <a:gd name="T4" fmla="*/ 20 w 672"/>
                  <a:gd name="T5" fmla="*/ 0 h 48"/>
                  <a:gd name="T6" fmla="*/ 18 w 672"/>
                  <a:gd name="T7" fmla="*/ 2 h 48"/>
                  <a:gd name="T8" fmla="*/ 0 w 672"/>
                  <a:gd name="T9" fmla="*/ 2 h 48"/>
                  <a:gd name="T10" fmla="*/ 0 60000 65536"/>
                  <a:gd name="T11" fmla="*/ 0 60000 65536"/>
                  <a:gd name="T12" fmla="*/ 0 60000 65536"/>
                  <a:gd name="T13" fmla="*/ 0 60000 65536"/>
                  <a:gd name="T14" fmla="*/ 0 60000 65536"/>
                  <a:gd name="T15" fmla="*/ 0 w 672"/>
                  <a:gd name="T16" fmla="*/ 0 h 48"/>
                  <a:gd name="T17" fmla="*/ 672 w 672"/>
                  <a:gd name="T18" fmla="*/ 48 h 48"/>
                </a:gdLst>
                <a:ahLst/>
                <a:cxnLst>
                  <a:cxn ang="T10">
                    <a:pos x="T0" y="T1"/>
                  </a:cxn>
                  <a:cxn ang="T11">
                    <a:pos x="T2" y="T3"/>
                  </a:cxn>
                  <a:cxn ang="T12">
                    <a:pos x="T4" y="T5"/>
                  </a:cxn>
                  <a:cxn ang="T13">
                    <a:pos x="T6" y="T7"/>
                  </a:cxn>
                  <a:cxn ang="T14">
                    <a:pos x="T8" y="T9"/>
                  </a:cxn>
                </a:cxnLst>
                <a:rect l="T15" t="T16" r="T17" b="T18"/>
                <a:pathLst>
                  <a:path w="672" h="48">
                    <a:moveTo>
                      <a:pt x="0" y="48"/>
                    </a:moveTo>
                    <a:lnTo>
                      <a:pt x="48" y="0"/>
                    </a:lnTo>
                    <a:lnTo>
                      <a:pt x="672" y="0"/>
                    </a:lnTo>
                    <a:lnTo>
                      <a:pt x="624" y="48"/>
                    </a:lnTo>
                    <a:lnTo>
                      <a:pt x="0" y="48"/>
                    </a:lnTo>
                    <a:close/>
                  </a:path>
                </a:pathLst>
              </a:custGeom>
              <a:solidFill>
                <a:srgbClr val="99DDFF"/>
              </a:solidFill>
              <a:ln w="9525">
                <a:solidFill>
                  <a:schemeClr val="tx1"/>
                </a:solidFill>
                <a:round/>
                <a:headEnd/>
                <a:tailEnd/>
              </a:ln>
            </p:spPr>
            <p:txBody>
              <a:bodyPr wrap="none" anchor="ctr"/>
              <a:lstStyle/>
              <a:p>
                <a:endParaRPr lang="en-US" dirty="0">
                  <a:ea typeface="Calibri"/>
                  <a:cs typeface="Calibri"/>
                </a:endParaRPr>
              </a:p>
            </p:txBody>
          </p:sp>
          <p:sp>
            <p:nvSpPr>
              <p:cNvPr id="196" name="Freeform 888">
                <a:extLst>
                  <a:ext uri="{FF2B5EF4-FFF2-40B4-BE49-F238E27FC236}">
                    <a16:creationId xmlns:a16="http://schemas.microsoft.com/office/drawing/2014/main" id="{25EAC774-8697-154F-B66B-22813A1B189F}"/>
                  </a:ext>
                </a:extLst>
              </p:cNvPr>
              <p:cNvSpPr>
                <a:spLocks/>
              </p:cNvSpPr>
              <p:nvPr/>
            </p:nvSpPr>
            <p:spPr bwMode="auto">
              <a:xfrm>
                <a:off x="3882913" y="1124734"/>
                <a:ext cx="265204" cy="301640"/>
              </a:xfrm>
              <a:custGeom>
                <a:avLst/>
                <a:gdLst>
                  <a:gd name="T0" fmla="*/ 144 w 144"/>
                  <a:gd name="T1" fmla="*/ 5 h 192"/>
                  <a:gd name="T2" fmla="*/ 0 w 144"/>
                  <a:gd name="T3" fmla="*/ 5 h 192"/>
                  <a:gd name="T4" fmla="*/ 0 w 144"/>
                  <a:gd name="T5" fmla="*/ 0 h 192"/>
                  <a:gd name="T6" fmla="*/ 144 w 144"/>
                  <a:gd name="T7" fmla="*/ 0 h 192"/>
                  <a:gd name="T8" fmla="*/ 144 w 144"/>
                  <a:gd name="T9" fmla="*/ 5 h 192"/>
                  <a:gd name="T10" fmla="*/ 0 60000 65536"/>
                  <a:gd name="T11" fmla="*/ 0 60000 65536"/>
                  <a:gd name="T12" fmla="*/ 0 60000 65536"/>
                  <a:gd name="T13" fmla="*/ 0 60000 65536"/>
                  <a:gd name="T14" fmla="*/ 0 60000 65536"/>
                  <a:gd name="T15" fmla="*/ 0 w 144"/>
                  <a:gd name="T16" fmla="*/ 0 h 192"/>
                  <a:gd name="T17" fmla="*/ 144 w 144"/>
                  <a:gd name="T18" fmla="*/ 192 h 192"/>
                </a:gdLst>
                <a:ahLst/>
                <a:cxnLst>
                  <a:cxn ang="T10">
                    <a:pos x="T0" y="T1"/>
                  </a:cxn>
                  <a:cxn ang="T11">
                    <a:pos x="T2" y="T3"/>
                  </a:cxn>
                  <a:cxn ang="T12">
                    <a:pos x="T4" y="T5"/>
                  </a:cxn>
                  <a:cxn ang="T13">
                    <a:pos x="T6" y="T7"/>
                  </a:cxn>
                  <a:cxn ang="T14">
                    <a:pos x="T8" y="T9"/>
                  </a:cxn>
                </a:cxnLst>
                <a:rect l="T15" t="T16" r="T17" b="T18"/>
                <a:pathLst>
                  <a:path w="144" h="192">
                    <a:moveTo>
                      <a:pt x="144" y="192"/>
                    </a:moveTo>
                    <a:lnTo>
                      <a:pt x="0" y="192"/>
                    </a:lnTo>
                    <a:lnTo>
                      <a:pt x="0" y="0"/>
                    </a:lnTo>
                    <a:lnTo>
                      <a:pt x="144" y="0"/>
                    </a:lnTo>
                    <a:lnTo>
                      <a:pt x="144" y="192"/>
                    </a:lnTo>
                    <a:close/>
                  </a:path>
                </a:pathLst>
              </a:custGeom>
              <a:solidFill>
                <a:srgbClr val="99DDFF"/>
              </a:solidFill>
              <a:ln w="9525">
                <a:solidFill>
                  <a:schemeClr val="tx1"/>
                </a:solidFill>
                <a:round/>
                <a:headEnd/>
                <a:tailEnd/>
              </a:ln>
            </p:spPr>
            <p:txBody>
              <a:bodyPr wrap="none" anchor="ctr"/>
              <a:lstStyle/>
              <a:p>
                <a:endParaRPr lang="en-US" dirty="0">
                  <a:ea typeface="Calibri"/>
                  <a:cs typeface="Calibri"/>
                </a:endParaRPr>
              </a:p>
            </p:txBody>
          </p:sp>
          <p:sp>
            <p:nvSpPr>
              <p:cNvPr id="197" name="Freeform 889">
                <a:extLst>
                  <a:ext uri="{FF2B5EF4-FFF2-40B4-BE49-F238E27FC236}">
                    <a16:creationId xmlns:a16="http://schemas.microsoft.com/office/drawing/2014/main" id="{46AC654A-3056-A14D-994E-51FDFDA3FBEE}"/>
                  </a:ext>
                </a:extLst>
              </p:cNvPr>
              <p:cNvSpPr>
                <a:spLocks/>
              </p:cNvSpPr>
              <p:nvPr/>
            </p:nvSpPr>
            <p:spPr bwMode="auto">
              <a:xfrm>
                <a:off x="3882913" y="1024881"/>
                <a:ext cx="353605" cy="99853"/>
              </a:xfrm>
              <a:custGeom>
                <a:avLst/>
                <a:gdLst>
                  <a:gd name="T0" fmla="*/ 144 w 192"/>
                  <a:gd name="T1" fmla="*/ 48 h 48"/>
                  <a:gd name="T2" fmla="*/ 0 w 192"/>
                  <a:gd name="T3" fmla="*/ 48 h 48"/>
                  <a:gd name="T4" fmla="*/ 48 w 192"/>
                  <a:gd name="T5" fmla="*/ 0 h 48"/>
                  <a:gd name="T6" fmla="*/ 192 w 192"/>
                  <a:gd name="T7" fmla="*/ 0 h 48"/>
                  <a:gd name="T8" fmla="*/ 144 w 192"/>
                  <a:gd name="T9" fmla="*/ 48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99DDFF"/>
              </a:solidFill>
              <a:ln w="9525">
                <a:solidFill>
                  <a:schemeClr val="tx1"/>
                </a:solidFill>
                <a:round/>
                <a:headEnd/>
                <a:tailEnd/>
              </a:ln>
            </p:spPr>
            <p:txBody>
              <a:bodyPr wrap="none" anchor="ctr"/>
              <a:lstStyle/>
              <a:p>
                <a:endParaRPr lang="en-US" dirty="0">
                  <a:ea typeface="Calibri"/>
                  <a:cs typeface="Calibri"/>
                </a:endParaRPr>
              </a:p>
            </p:txBody>
          </p:sp>
          <p:sp>
            <p:nvSpPr>
              <p:cNvPr id="198" name="Freeform 890">
                <a:extLst>
                  <a:ext uri="{FF2B5EF4-FFF2-40B4-BE49-F238E27FC236}">
                    <a16:creationId xmlns:a16="http://schemas.microsoft.com/office/drawing/2014/main" id="{9EC9EC38-3FB5-D844-8FF6-8957EEB239C1}"/>
                  </a:ext>
                </a:extLst>
              </p:cNvPr>
              <p:cNvSpPr>
                <a:spLocks/>
              </p:cNvSpPr>
              <p:nvPr/>
            </p:nvSpPr>
            <p:spPr bwMode="auto">
              <a:xfrm>
                <a:off x="4148117" y="1024881"/>
                <a:ext cx="88401" cy="399413"/>
              </a:xfrm>
              <a:custGeom>
                <a:avLst/>
                <a:gdLst>
                  <a:gd name="T0" fmla="*/ 0 w 48"/>
                  <a:gd name="T1" fmla="*/ 48 h 192"/>
                  <a:gd name="T2" fmla="*/ 48 w 48"/>
                  <a:gd name="T3" fmla="*/ 0 h 192"/>
                  <a:gd name="T4" fmla="*/ 48 w 48"/>
                  <a:gd name="T5" fmla="*/ 144 h 192"/>
                  <a:gd name="T6" fmla="*/ 0 w 48"/>
                  <a:gd name="T7" fmla="*/ 192 h 192"/>
                  <a:gd name="T8" fmla="*/ 0 w 48"/>
                  <a:gd name="T9" fmla="*/ 48 h 192"/>
                  <a:gd name="T10" fmla="*/ 0 60000 65536"/>
                  <a:gd name="T11" fmla="*/ 0 60000 65536"/>
                  <a:gd name="T12" fmla="*/ 0 60000 65536"/>
                  <a:gd name="T13" fmla="*/ 0 60000 65536"/>
                  <a:gd name="T14" fmla="*/ 0 60000 65536"/>
                  <a:gd name="T15" fmla="*/ 0 w 48"/>
                  <a:gd name="T16" fmla="*/ 0 h 192"/>
                  <a:gd name="T17" fmla="*/ 48 w 48"/>
                  <a:gd name="T18" fmla="*/ 192 h 192"/>
                </a:gdLst>
                <a:ahLst/>
                <a:cxnLst>
                  <a:cxn ang="T10">
                    <a:pos x="T0" y="T1"/>
                  </a:cxn>
                  <a:cxn ang="T11">
                    <a:pos x="T2" y="T3"/>
                  </a:cxn>
                  <a:cxn ang="T12">
                    <a:pos x="T4" y="T5"/>
                  </a:cxn>
                  <a:cxn ang="T13">
                    <a:pos x="T6" y="T7"/>
                  </a:cxn>
                  <a:cxn ang="T14">
                    <a:pos x="T8" y="T9"/>
                  </a:cxn>
                </a:cxnLst>
                <a:rect l="T15" t="T16" r="T17" b="T18"/>
                <a:pathLst>
                  <a:path w="48" h="192">
                    <a:moveTo>
                      <a:pt x="0" y="48"/>
                    </a:moveTo>
                    <a:lnTo>
                      <a:pt x="48" y="0"/>
                    </a:lnTo>
                    <a:lnTo>
                      <a:pt x="48" y="144"/>
                    </a:lnTo>
                    <a:lnTo>
                      <a:pt x="0" y="192"/>
                    </a:lnTo>
                    <a:lnTo>
                      <a:pt x="0" y="48"/>
                    </a:lnTo>
                    <a:close/>
                  </a:path>
                </a:pathLst>
              </a:custGeom>
              <a:solidFill>
                <a:srgbClr val="99DDFF"/>
              </a:solidFill>
              <a:ln w="9525">
                <a:solidFill>
                  <a:schemeClr val="tx1"/>
                </a:solidFill>
                <a:round/>
                <a:headEnd/>
                <a:tailEnd/>
              </a:ln>
            </p:spPr>
            <p:txBody>
              <a:bodyPr wrap="none" anchor="ctr"/>
              <a:lstStyle/>
              <a:p>
                <a:endParaRPr lang="en-US" dirty="0">
                  <a:ea typeface="Calibri"/>
                  <a:cs typeface="Calibri"/>
                </a:endParaRPr>
              </a:p>
            </p:txBody>
          </p:sp>
        </p:grpSp>
      </p:grpSp>
      <p:grpSp>
        <p:nvGrpSpPr>
          <p:cNvPr id="247" name="Group 246">
            <a:extLst>
              <a:ext uri="{FF2B5EF4-FFF2-40B4-BE49-F238E27FC236}">
                <a16:creationId xmlns:a16="http://schemas.microsoft.com/office/drawing/2014/main" id="{2C07702E-6367-B241-B15F-86C2A620C80F}"/>
              </a:ext>
            </a:extLst>
          </p:cNvPr>
          <p:cNvGrpSpPr/>
          <p:nvPr/>
        </p:nvGrpSpPr>
        <p:grpSpPr>
          <a:xfrm>
            <a:off x="8978593" y="5507164"/>
            <a:ext cx="1492873" cy="686656"/>
            <a:chOff x="7218904" y="6068391"/>
            <a:chExt cx="1492873" cy="686656"/>
          </a:xfrm>
        </p:grpSpPr>
        <p:grpSp>
          <p:nvGrpSpPr>
            <p:cNvPr id="248" name="Group 872">
              <a:extLst>
                <a:ext uri="{FF2B5EF4-FFF2-40B4-BE49-F238E27FC236}">
                  <a16:creationId xmlns:a16="http://schemas.microsoft.com/office/drawing/2014/main" id="{CDE5426A-EC46-9F44-AAFF-0AD66400A1C1}"/>
                </a:ext>
              </a:extLst>
            </p:cNvPr>
            <p:cNvGrpSpPr>
              <a:grpSpLocks noChangeAspect="1"/>
            </p:cNvGrpSpPr>
            <p:nvPr/>
          </p:nvGrpSpPr>
          <p:grpSpPr bwMode="auto">
            <a:xfrm>
              <a:off x="8054800" y="6338804"/>
              <a:ext cx="651502" cy="416243"/>
              <a:chOff x="331" y="406"/>
              <a:chExt cx="288" cy="144"/>
            </a:xfrm>
          </p:grpSpPr>
          <p:sp>
            <p:nvSpPr>
              <p:cNvPr id="264" name="Rectangle 873">
                <a:extLst>
                  <a:ext uri="{FF2B5EF4-FFF2-40B4-BE49-F238E27FC236}">
                    <a16:creationId xmlns:a16="http://schemas.microsoft.com/office/drawing/2014/main" id="{D4BB52E7-572B-4B40-8C2F-9AA87D0A701F}"/>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ea typeface="Calibri"/>
                    <a:cs typeface="Calibri"/>
                  </a:rPr>
                  <a:t>c</a:t>
                </a:r>
              </a:p>
            </p:txBody>
          </p:sp>
          <p:sp>
            <p:nvSpPr>
              <p:cNvPr id="265" name="Freeform 874">
                <a:extLst>
                  <a:ext uri="{FF2B5EF4-FFF2-40B4-BE49-F238E27FC236}">
                    <a16:creationId xmlns:a16="http://schemas.microsoft.com/office/drawing/2014/main" id="{67271DF6-F8BE-5541-82D4-1A837DF0DBB6}"/>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66" name="Freeform 875">
                <a:extLst>
                  <a:ext uri="{FF2B5EF4-FFF2-40B4-BE49-F238E27FC236}">
                    <a16:creationId xmlns:a16="http://schemas.microsoft.com/office/drawing/2014/main" id="{AB1520C4-662D-3B42-AD1D-D2D3C1365A08}"/>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67" name="Rectangle 876">
                <a:extLst>
                  <a:ext uri="{FF2B5EF4-FFF2-40B4-BE49-F238E27FC236}">
                    <a16:creationId xmlns:a16="http://schemas.microsoft.com/office/drawing/2014/main" id="{918A859A-7DFD-674F-A987-65EE68C39D7B}"/>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ea typeface="Calibri"/>
                  <a:cs typeface="Calibri"/>
                </a:endParaRPr>
              </a:p>
            </p:txBody>
          </p:sp>
        </p:grpSp>
        <p:grpSp>
          <p:nvGrpSpPr>
            <p:cNvPr id="249" name="Group 872">
              <a:extLst>
                <a:ext uri="{FF2B5EF4-FFF2-40B4-BE49-F238E27FC236}">
                  <a16:creationId xmlns:a16="http://schemas.microsoft.com/office/drawing/2014/main" id="{F6B05B60-564C-F94B-9691-90BB2783088F}"/>
                </a:ext>
              </a:extLst>
            </p:cNvPr>
            <p:cNvGrpSpPr>
              <a:grpSpLocks noChangeAspect="1"/>
            </p:cNvGrpSpPr>
            <p:nvPr/>
          </p:nvGrpSpPr>
          <p:grpSpPr bwMode="auto">
            <a:xfrm>
              <a:off x="7218904" y="6335124"/>
              <a:ext cx="651502" cy="416243"/>
              <a:chOff x="331" y="406"/>
              <a:chExt cx="288" cy="144"/>
            </a:xfrm>
          </p:grpSpPr>
          <p:sp>
            <p:nvSpPr>
              <p:cNvPr id="260" name="Rectangle 873">
                <a:extLst>
                  <a:ext uri="{FF2B5EF4-FFF2-40B4-BE49-F238E27FC236}">
                    <a16:creationId xmlns:a16="http://schemas.microsoft.com/office/drawing/2014/main" id="{0D21A8D6-3F19-144C-98E7-D4816C0110F3}"/>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ea typeface="Calibri"/>
                    <a:cs typeface="Calibri"/>
                  </a:rPr>
                  <a:t>d</a:t>
                </a:r>
              </a:p>
            </p:txBody>
          </p:sp>
          <p:sp>
            <p:nvSpPr>
              <p:cNvPr id="261" name="Freeform 874">
                <a:extLst>
                  <a:ext uri="{FF2B5EF4-FFF2-40B4-BE49-F238E27FC236}">
                    <a16:creationId xmlns:a16="http://schemas.microsoft.com/office/drawing/2014/main" id="{978EF1B5-EF27-914F-812B-A3986D970EA7}"/>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62" name="Freeform 875">
                <a:extLst>
                  <a:ext uri="{FF2B5EF4-FFF2-40B4-BE49-F238E27FC236}">
                    <a16:creationId xmlns:a16="http://schemas.microsoft.com/office/drawing/2014/main" id="{3003E058-7542-BC45-899B-A92438E857B2}"/>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63" name="Rectangle 876">
                <a:extLst>
                  <a:ext uri="{FF2B5EF4-FFF2-40B4-BE49-F238E27FC236}">
                    <a16:creationId xmlns:a16="http://schemas.microsoft.com/office/drawing/2014/main" id="{7E82AF85-837B-6B4D-81C2-7ED3AEE86960}"/>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ea typeface="Calibri"/>
                  <a:cs typeface="Calibri"/>
                </a:endParaRPr>
              </a:p>
            </p:txBody>
          </p:sp>
        </p:grpSp>
        <p:grpSp>
          <p:nvGrpSpPr>
            <p:cNvPr id="250" name="Group 872">
              <a:extLst>
                <a:ext uri="{FF2B5EF4-FFF2-40B4-BE49-F238E27FC236}">
                  <a16:creationId xmlns:a16="http://schemas.microsoft.com/office/drawing/2014/main" id="{CEB0CC1A-89A1-804B-B329-0F0CC7D560DF}"/>
                </a:ext>
              </a:extLst>
            </p:cNvPr>
            <p:cNvGrpSpPr>
              <a:grpSpLocks noChangeAspect="1"/>
            </p:cNvGrpSpPr>
            <p:nvPr/>
          </p:nvGrpSpPr>
          <p:grpSpPr bwMode="auto">
            <a:xfrm>
              <a:off x="8060275" y="6069116"/>
              <a:ext cx="651502" cy="416243"/>
              <a:chOff x="331" y="406"/>
              <a:chExt cx="288" cy="144"/>
            </a:xfrm>
          </p:grpSpPr>
          <p:sp>
            <p:nvSpPr>
              <p:cNvPr id="256" name="Rectangle 873">
                <a:extLst>
                  <a:ext uri="{FF2B5EF4-FFF2-40B4-BE49-F238E27FC236}">
                    <a16:creationId xmlns:a16="http://schemas.microsoft.com/office/drawing/2014/main" id="{4EA709DD-878F-EA4C-90D3-A94D7F79E8FB}"/>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ea typeface="Calibri"/>
                    <a:cs typeface="Calibri"/>
                  </a:rPr>
                  <a:t>b</a:t>
                </a:r>
              </a:p>
            </p:txBody>
          </p:sp>
          <p:sp>
            <p:nvSpPr>
              <p:cNvPr id="257" name="Freeform 874">
                <a:extLst>
                  <a:ext uri="{FF2B5EF4-FFF2-40B4-BE49-F238E27FC236}">
                    <a16:creationId xmlns:a16="http://schemas.microsoft.com/office/drawing/2014/main" id="{8D6646F9-4570-DB46-851D-3C7FDF649438}"/>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58" name="Freeform 875">
                <a:extLst>
                  <a:ext uri="{FF2B5EF4-FFF2-40B4-BE49-F238E27FC236}">
                    <a16:creationId xmlns:a16="http://schemas.microsoft.com/office/drawing/2014/main" id="{0152E580-C14A-5346-B77B-C421C289E85A}"/>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59" name="Rectangle 876">
                <a:extLst>
                  <a:ext uri="{FF2B5EF4-FFF2-40B4-BE49-F238E27FC236}">
                    <a16:creationId xmlns:a16="http://schemas.microsoft.com/office/drawing/2014/main" id="{C7ED3B4F-1A2E-AB43-B3E6-7C0F57ACDCBD}"/>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ea typeface="Calibri"/>
                  <a:cs typeface="Calibri"/>
                </a:endParaRPr>
              </a:p>
            </p:txBody>
          </p:sp>
        </p:grpSp>
        <p:grpSp>
          <p:nvGrpSpPr>
            <p:cNvPr id="251" name="Group 872">
              <a:extLst>
                <a:ext uri="{FF2B5EF4-FFF2-40B4-BE49-F238E27FC236}">
                  <a16:creationId xmlns:a16="http://schemas.microsoft.com/office/drawing/2014/main" id="{A5E8DF91-A60B-E348-B859-F8310436EB0D}"/>
                </a:ext>
              </a:extLst>
            </p:cNvPr>
            <p:cNvGrpSpPr>
              <a:grpSpLocks noChangeAspect="1"/>
            </p:cNvGrpSpPr>
            <p:nvPr/>
          </p:nvGrpSpPr>
          <p:grpSpPr bwMode="auto">
            <a:xfrm>
              <a:off x="7221943" y="6068391"/>
              <a:ext cx="651502" cy="416243"/>
              <a:chOff x="331" y="406"/>
              <a:chExt cx="288" cy="144"/>
            </a:xfrm>
          </p:grpSpPr>
          <p:sp>
            <p:nvSpPr>
              <p:cNvPr id="252" name="Rectangle 873">
                <a:extLst>
                  <a:ext uri="{FF2B5EF4-FFF2-40B4-BE49-F238E27FC236}">
                    <a16:creationId xmlns:a16="http://schemas.microsoft.com/office/drawing/2014/main" id="{A06B2396-F3DF-0746-AD9F-73CA2A49691D}"/>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ea typeface="Calibri"/>
                    <a:cs typeface="Calibri"/>
                  </a:rPr>
                  <a:t>a</a:t>
                </a:r>
              </a:p>
            </p:txBody>
          </p:sp>
          <p:sp>
            <p:nvSpPr>
              <p:cNvPr id="253" name="Freeform 874">
                <a:extLst>
                  <a:ext uri="{FF2B5EF4-FFF2-40B4-BE49-F238E27FC236}">
                    <a16:creationId xmlns:a16="http://schemas.microsoft.com/office/drawing/2014/main" id="{1079F5DE-6BAA-594E-ACE4-D2B7115CD047}"/>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54" name="Freeform 875">
                <a:extLst>
                  <a:ext uri="{FF2B5EF4-FFF2-40B4-BE49-F238E27FC236}">
                    <a16:creationId xmlns:a16="http://schemas.microsoft.com/office/drawing/2014/main" id="{A3C40896-22D6-5B42-A855-9047C246B7C8}"/>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55" name="Rectangle 876">
                <a:extLst>
                  <a:ext uri="{FF2B5EF4-FFF2-40B4-BE49-F238E27FC236}">
                    <a16:creationId xmlns:a16="http://schemas.microsoft.com/office/drawing/2014/main" id="{493B4900-E34A-7546-A774-2F0F95C32A88}"/>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ea typeface="Calibri"/>
                  <a:cs typeface="Calibri"/>
                </a:endParaRPr>
              </a:p>
            </p:txBody>
          </p:sp>
        </p:grpSp>
      </p:grpSp>
      <p:sp>
        <p:nvSpPr>
          <p:cNvPr id="3" name="Content Placeholder 10">
            <a:extLst>
              <a:ext uri="{FF2B5EF4-FFF2-40B4-BE49-F238E27FC236}">
                <a16:creationId xmlns:a16="http://schemas.microsoft.com/office/drawing/2014/main" id="{A76545F3-8BE0-30FB-261F-57CA41C0AC1E}"/>
              </a:ext>
            </a:extLst>
          </p:cNvPr>
          <p:cNvSpPr txBox="1">
            <a:spLocks/>
          </p:cNvSpPr>
          <p:nvPr/>
        </p:nvSpPr>
        <p:spPr bwMode="auto">
          <a:xfrm>
            <a:off x="277822" y="5013432"/>
            <a:ext cx="3492906" cy="1520929"/>
          </a:xfrm>
          <a:prstGeom prst="rect">
            <a:avLst/>
          </a:prstGeom>
          <a:noFill/>
          <a:ln w="12700">
            <a:noFill/>
            <a:miter lim="800000"/>
            <a:headEnd/>
            <a:tailEnd/>
          </a:ln>
          <a:extLst>
            <a:ext uri="{FAA26D3D-D897-4be2-8F04-BA451C77F1D7}">
              <ma14:placeholderFlag xmlns:ma14="http://schemas.microsoft.com/office/mac/drawingml/2011/main" xmlns="" val="1"/>
            </a:ext>
          </a:extLst>
        </p:spPr>
        <p:txBody>
          <a:bodyPr vert="horz" wrap="square" lIns="0" tIns="44450" rIns="0" bIns="44450" numCol="1" anchor="t" anchorCtr="0" compatLnSpc="1">
            <a:prstTxWarp prst="textNoShape">
              <a:avLst/>
            </a:prstTxWarp>
            <a:spAutoFit/>
          </a:bodyPr>
          <a:lstStyle>
            <a:lvl1pPr marL="282575" indent="-282575" algn="l" rtl="0" eaLnBrk="0" fontAlgn="base" hangingPunct="0">
              <a:spcBef>
                <a:spcPct val="20000"/>
              </a:spcBef>
              <a:spcAft>
                <a:spcPct val="0"/>
              </a:spcAft>
              <a:buClr>
                <a:srgbClr val="0033CC"/>
              </a:buClr>
              <a:buSzPct val="70000"/>
              <a:buFont typeface="Zapf Dingbats" charset="0"/>
              <a:buChar char=""/>
              <a:defRPr sz="2000">
                <a:solidFill>
                  <a:schemeClr val="tx1"/>
                </a:solidFill>
                <a:latin typeface="+mn-lt"/>
                <a:ea typeface="Calibri"/>
                <a:cs typeface="Calibri"/>
              </a:defRPr>
            </a:lvl1pPr>
            <a:lvl2pPr marL="687388" indent="-285750" algn="l" rtl="0" eaLnBrk="0" fontAlgn="base" hangingPunct="0">
              <a:spcBef>
                <a:spcPct val="20000"/>
              </a:spcBef>
              <a:spcAft>
                <a:spcPct val="0"/>
              </a:spcAft>
              <a:buClr>
                <a:srgbClr val="0033CC"/>
              </a:buClr>
              <a:buSzPct val="70000"/>
              <a:buFont typeface="Zapf Dingbats" charset="0"/>
              <a:buChar char=""/>
              <a:defRPr sz="2000">
                <a:solidFill>
                  <a:schemeClr val="tx1"/>
                </a:solidFill>
                <a:latin typeface="+mn-lt"/>
                <a:ea typeface="Calibri"/>
              </a:defRPr>
            </a:lvl2pPr>
            <a:lvl3pPr marL="1081088" indent="-280988" algn="l" rtl="0" eaLnBrk="0" fontAlgn="base" hangingPunct="0">
              <a:spcBef>
                <a:spcPct val="20000"/>
              </a:spcBef>
              <a:spcAft>
                <a:spcPct val="0"/>
              </a:spcAft>
              <a:buClr>
                <a:srgbClr val="0033CC"/>
              </a:buClr>
              <a:buFont typeface="Lucida Grande"/>
              <a:buChar char="‣"/>
              <a:defRPr sz="2000">
                <a:solidFill>
                  <a:schemeClr val="tx1"/>
                </a:solidFill>
                <a:latin typeface="+mn-lt"/>
                <a:ea typeface="Calibri"/>
              </a:defRPr>
            </a:lvl3pPr>
            <a:lvl4pPr marL="1487488" indent="-282575" algn="l" rtl="0" eaLnBrk="0" fontAlgn="base" hangingPunct="0">
              <a:spcBef>
                <a:spcPct val="20000"/>
              </a:spcBef>
              <a:spcAft>
                <a:spcPct val="0"/>
              </a:spcAft>
              <a:buClr>
                <a:srgbClr val="0033CC"/>
              </a:buClr>
              <a:buFont typeface="Times" charset="0"/>
              <a:buChar char="•"/>
              <a:defRPr sz="2000">
                <a:solidFill>
                  <a:schemeClr val="tx1"/>
                </a:solidFill>
                <a:latin typeface="+mn-lt"/>
                <a:ea typeface="Calibri"/>
              </a:defRPr>
            </a:lvl4pPr>
            <a:lvl5pPr marL="1878013" indent="-288925" algn="l" rtl="0" eaLnBrk="0" fontAlgn="base" hangingPunct="0">
              <a:spcBef>
                <a:spcPct val="20000"/>
              </a:spcBef>
              <a:spcAft>
                <a:spcPct val="0"/>
              </a:spcAft>
              <a:buClr>
                <a:srgbClr val="0033CC"/>
              </a:buClr>
              <a:buSzPct val="135000"/>
              <a:buChar char="-"/>
              <a:defRPr sz="2000">
                <a:solidFill>
                  <a:schemeClr val="tx1"/>
                </a:solidFill>
                <a:latin typeface="+mn-lt"/>
                <a:ea typeface="Calibri"/>
              </a:defRPr>
            </a:lvl5pPr>
            <a:lvl6pPr marL="25146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6pPr>
            <a:lvl7pPr marL="29718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7pPr>
            <a:lvl8pPr marL="34290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8pPr>
            <a:lvl9pPr marL="38862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9pPr>
          </a:lstStyle>
          <a:p>
            <a:pPr marL="0" indent="-3175">
              <a:buNone/>
              <a:tabLst>
                <a:tab pos="566738" algn="l"/>
              </a:tabLst>
            </a:pPr>
            <a:r>
              <a:rPr lang="en-US" sz="1700" dirty="0">
                <a:ea typeface="Times New Roman"/>
              </a:rPr>
              <a:t>move</a:t>
            </a:r>
            <a:r>
              <a:rPr lang="en-US" sz="1700" dirty="0">
                <a:ea typeface="Times New Roman"/>
                <a:cs typeface="Times New Roman"/>
              </a:rPr>
              <a:t>(</a:t>
            </a:r>
            <a:r>
              <a:rPr lang="en-US" sz="1700" i="1" dirty="0">
                <a:ea typeface="Times New Roman"/>
                <a:cs typeface="Times New Roman"/>
              </a:rPr>
              <a:t>c, y, z</a:t>
            </a:r>
            <a:r>
              <a:rPr lang="en-US" sz="1700" dirty="0">
                <a:ea typeface="Times New Roman"/>
                <a:cs typeface="Times New Roman"/>
              </a:rPr>
              <a:t>)</a:t>
            </a:r>
            <a:br>
              <a:rPr lang="en-US" sz="1700" dirty="0">
                <a:ea typeface="Times New Roman"/>
                <a:cs typeface="Times New Roman"/>
              </a:rPr>
            </a:br>
            <a:r>
              <a:rPr lang="en-US" sz="1700" dirty="0">
                <a:ea typeface="Times New Roman"/>
                <a:cs typeface="Times New Roman"/>
              </a:rPr>
              <a:t>    pre: </a:t>
            </a:r>
            <a:r>
              <a:rPr lang="en-US" sz="1700" dirty="0">
                <a:ea typeface="Times New Roman"/>
              </a:rPr>
              <a:t>pos</a:t>
            </a:r>
            <a:r>
              <a:rPr lang="en-US" sz="1700" dirty="0">
                <a:ea typeface="Times New Roman"/>
                <a:cs typeface="Times New Roman"/>
              </a:rPr>
              <a:t>(</a:t>
            </a:r>
            <a:r>
              <a:rPr lang="en-US" sz="1700" i="1" dirty="0">
                <a:ea typeface="Times New Roman"/>
                <a:cs typeface="Times New Roman"/>
              </a:rPr>
              <a:t>c</a:t>
            </a:r>
            <a:r>
              <a:rPr lang="en-US" sz="1700" dirty="0">
                <a:ea typeface="Times New Roman"/>
                <a:cs typeface="Times New Roman"/>
              </a:rPr>
              <a:t>)=</a:t>
            </a:r>
            <a:r>
              <a:rPr lang="en-US" sz="1700" i="1" dirty="0">
                <a:ea typeface="Times New Roman"/>
                <a:cs typeface="Times New Roman"/>
              </a:rPr>
              <a:t>y</a:t>
            </a:r>
            <a:r>
              <a:rPr lang="en-US" sz="1700" dirty="0">
                <a:ea typeface="Times New Roman"/>
                <a:cs typeface="Times New Roman"/>
              </a:rPr>
              <a:t>,</a:t>
            </a:r>
            <a:r>
              <a:rPr lang="en-US" sz="1700" baseline="-25000" dirty="0">
                <a:ea typeface="Times New Roman"/>
                <a:cs typeface="Times New Roman"/>
              </a:rPr>
              <a:t> </a:t>
            </a:r>
            <a:r>
              <a:rPr lang="en-US" sz="1700" dirty="0">
                <a:ea typeface="Times New Roman"/>
              </a:rPr>
              <a:t>clear</a:t>
            </a:r>
            <a:r>
              <a:rPr lang="en-US" sz="1700" dirty="0">
                <a:ea typeface="Times New Roman"/>
                <a:cs typeface="Times New Roman"/>
              </a:rPr>
              <a:t>(</a:t>
            </a:r>
            <a:r>
              <a:rPr lang="en-US" sz="1700" i="1" dirty="0">
                <a:ea typeface="Times New Roman"/>
                <a:cs typeface="Times New Roman"/>
              </a:rPr>
              <a:t>c</a:t>
            </a:r>
            <a:r>
              <a:rPr lang="en-US" sz="1700" dirty="0">
                <a:ea typeface="Times New Roman"/>
                <a:cs typeface="Times New Roman"/>
              </a:rPr>
              <a:t>)=</a:t>
            </a:r>
            <a:r>
              <a:rPr lang="en-US" sz="1700" dirty="0">
                <a:ea typeface="Times New Roman"/>
              </a:rPr>
              <a:t>T</a:t>
            </a:r>
            <a:r>
              <a:rPr lang="en-US" sz="1700" dirty="0">
                <a:ea typeface="Times New Roman"/>
                <a:cs typeface="Times New Roman"/>
              </a:rPr>
              <a:t>,</a:t>
            </a:r>
            <a:r>
              <a:rPr lang="en-US" sz="1700" baseline="-25000" dirty="0">
                <a:ea typeface="Times New Roman"/>
                <a:cs typeface="Times New Roman"/>
              </a:rPr>
              <a:t> </a:t>
            </a:r>
            <a:r>
              <a:rPr lang="en-US" sz="1700" dirty="0">
                <a:ea typeface="Times New Roman"/>
              </a:rPr>
              <a:t>clear</a:t>
            </a:r>
            <a:r>
              <a:rPr lang="en-US" sz="1700" dirty="0">
                <a:ea typeface="Times New Roman"/>
                <a:cs typeface="Times New Roman"/>
              </a:rPr>
              <a:t>(</a:t>
            </a:r>
            <a:r>
              <a:rPr lang="en-US" sz="1700" i="1" dirty="0">
                <a:ea typeface="Times New Roman"/>
                <a:cs typeface="Times New Roman"/>
              </a:rPr>
              <a:t>z</a:t>
            </a:r>
            <a:r>
              <a:rPr lang="en-US" sz="1700" dirty="0">
                <a:ea typeface="Times New Roman"/>
                <a:cs typeface="Times New Roman"/>
              </a:rPr>
              <a:t>)=</a:t>
            </a:r>
            <a:r>
              <a:rPr lang="en-US" sz="1700" dirty="0">
                <a:ea typeface="Times New Roman"/>
              </a:rPr>
              <a:t>T</a:t>
            </a:r>
            <a:br>
              <a:rPr lang="en-US" sz="1700" dirty="0">
                <a:ea typeface="Times New Roman"/>
                <a:cs typeface="Times New Roman"/>
              </a:rPr>
            </a:br>
            <a:r>
              <a:rPr lang="en-US" sz="1700" dirty="0">
                <a:ea typeface="Times New Roman"/>
                <a:cs typeface="Times New Roman"/>
              </a:rPr>
              <a:t>    eff: </a:t>
            </a:r>
            <a:r>
              <a:rPr lang="en-US" sz="1700" dirty="0">
                <a:ea typeface="Times New Roman"/>
              </a:rPr>
              <a:t>pos</a:t>
            </a:r>
            <a:r>
              <a:rPr lang="en-US" sz="1700" dirty="0">
                <a:ea typeface="Times New Roman"/>
                <a:cs typeface="Times New Roman"/>
              </a:rPr>
              <a:t>(</a:t>
            </a:r>
            <a:r>
              <a:rPr lang="en-US" sz="1700" i="1" dirty="0">
                <a:ea typeface="Times New Roman"/>
                <a:cs typeface="Times New Roman"/>
              </a:rPr>
              <a:t>c</a:t>
            </a:r>
            <a:r>
              <a:rPr lang="en-US" sz="1700" dirty="0">
                <a:ea typeface="Times New Roman"/>
                <a:cs typeface="Times New Roman"/>
              </a:rPr>
              <a:t>)</a:t>
            </a:r>
            <a:r>
              <a:rPr lang="en-US" sz="1700" dirty="0"/>
              <a:t>←</a:t>
            </a:r>
            <a:r>
              <a:rPr lang="en-US" sz="1700" i="1" dirty="0">
                <a:ea typeface="Times New Roman"/>
                <a:cs typeface="Times New Roman"/>
              </a:rPr>
              <a:t>z</a:t>
            </a:r>
            <a:r>
              <a:rPr lang="en-US" sz="1700" dirty="0">
                <a:ea typeface="Times New Roman"/>
                <a:cs typeface="Times New Roman"/>
              </a:rPr>
              <a:t>,</a:t>
            </a:r>
            <a:r>
              <a:rPr lang="en-US" sz="1700" baseline="-25000" dirty="0">
                <a:ea typeface="Times New Roman"/>
                <a:cs typeface="Times New Roman"/>
              </a:rPr>
              <a:t> </a:t>
            </a:r>
            <a:r>
              <a:rPr lang="en-US" sz="1700" dirty="0">
                <a:ea typeface="Times New Roman"/>
              </a:rPr>
              <a:t>clear</a:t>
            </a:r>
            <a:r>
              <a:rPr lang="en-US" sz="1700" dirty="0">
                <a:ea typeface="Times New Roman"/>
                <a:cs typeface="Times New Roman"/>
              </a:rPr>
              <a:t>(</a:t>
            </a:r>
            <a:r>
              <a:rPr lang="en-US" sz="1700" i="1" dirty="0">
                <a:ea typeface="Times New Roman"/>
                <a:cs typeface="Times New Roman"/>
              </a:rPr>
              <a:t>y</a:t>
            </a:r>
            <a:r>
              <a:rPr lang="en-US" sz="1700" dirty="0">
                <a:ea typeface="Times New Roman"/>
                <a:cs typeface="Times New Roman"/>
              </a:rPr>
              <a:t>)</a:t>
            </a:r>
            <a:r>
              <a:rPr lang="en-US" sz="1700" dirty="0"/>
              <a:t>←</a:t>
            </a:r>
            <a:r>
              <a:rPr lang="en-US" sz="1700" dirty="0">
                <a:ea typeface="Times New Roman"/>
              </a:rPr>
              <a:t>T</a:t>
            </a:r>
            <a:r>
              <a:rPr lang="en-US" sz="1700" dirty="0">
                <a:ea typeface="Times New Roman"/>
                <a:cs typeface="Times New Roman"/>
              </a:rPr>
              <a:t>,</a:t>
            </a:r>
            <a:r>
              <a:rPr lang="en-US" sz="1700" baseline="-25000" dirty="0">
                <a:ea typeface="Times New Roman"/>
                <a:cs typeface="Times New Roman"/>
              </a:rPr>
              <a:t> </a:t>
            </a:r>
            <a:r>
              <a:rPr lang="en-US" sz="1700" dirty="0">
                <a:ea typeface="Times New Roman"/>
              </a:rPr>
              <a:t>clear</a:t>
            </a:r>
            <a:r>
              <a:rPr lang="en-US" sz="1700" dirty="0">
                <a:ea typeface="Times New Roman"/>
                <a:cs typeface="Times New Roman"/>
              </a:rPr>
              <a:t>(</a:t>
            </a:r>
            <a:r>
              <a:rPr lang="en-US" sz="1700" i="1" dirty="0">
                <a:ea typeface="Times New Roman"/>
                <a:cs typeface="Times New Roman"/>
              </a:rPr>
              <a:t>z</a:t>
            </a:r>
            <a:r>
              <a:rPr lang="en-US" sz="1700" dirty="0">
                <a:ea typeface="Times New Roman"/>
                <a:cs typeface="Times New Roman"/>
              </a:rPr>
              <a:t>)</a:t>
            </a:r>
            <a:r>
              <a:rPr lang="en-US" sz="1700" dirty="0"/>
              <a:t>←</a:t>
            </a:r>
            <a:r>
              <a:rPr lang="en-US" sz="1700" dirty="0">
                <a:ea typeface="Times New Roman"/>
              </a:rPr>
              <a:t>F</a:t>
            </a:r>
          </a:p>
          <a:p>
            <a:pPr marL="0" indent="-3175">
              <a:buNone/>
              <a:tabLst>
                <a:tab pos="566738" algn="l"/>
              </a:tabLst>
            </a:pPr>
            <a:r>
              <a:rPr lang="en-US" sz="1700" dirty="0">
                <a:ea typeface="Times New Roman"/>
                <a:cs typeface="Times New Roman"/>
              </a:rPr>
              <a:t>ran(</a:t>
            </a:r>
            <a:r>
              <a:rPr lang="en-US" sz="1700" i="1" dirty="0">
                <a:ea typeface="Times New Roman"/>
                <a:cs typeface="Times New Roman"/>
              </a:rPr>
              <a:t>c</a:t>
            </a:r>
            <a:r>
              <a:rPr lang="en-US" sz="1700" dirty="0">
                <a:ea typeface="Times New Roman"/>
                <a:cs typeface="Times New Roman"/>
              </a:rPr>
              <a:t>) = </a:t>
            </a:r>
            <a:r>
              <a:rPr lang="en-US" sz="1700" i="1" dirty="0">
                <a:ea typeface="Times New Roman"/>
                <a:cs typeface="Times New Roman"/>
              </a:rPr>
              <a:t>Containers</a:t>
            </a:r>
          </a:p>
          <a:p>
            <a:pPr marL="0" indent="-3175">
              <a:buNone/>
              <a:tabLst>
                <a:tab pos="566738" algn="l"/>
              </a:tabLst>
            </a:pPr>
            <a:r>
              <a:rPr lang="en-US" sz="1700" dirty="0">
                <a:ea typeface="Times New Roman"/>
                <a:cs typeface="Times New Roman"/>
              </a:rPr>
              <a:t>ran(</a:t>
            </a:r>
            <a:r>
              <a:rPr lang="en-US" sz="1700" i="1" dirty="0">
                <a:ea typeface="Times New Roman"/>
                <a:cs typeface="Times New Roman"/>
              </a:rPr>
              <a:t>y</a:t>
            </a:r>
            <a:r>
              <a:rPr lang="en-US" sz="1700" dirty="0">
                <a:ea typeface="Times New Roman"/>
                <a:cs typeface="Times New Roman"/>
              </a:rPr>
              <a:t>) = ran(</a:t>
            </a:r>
            <a:r>
              <a:rPr lang="en-US" sz="1700" i="1" dirty="0">
                <a:ea typeface="Times New Roman"/>
                <a:cs typeface="Times New Roman"/>
              </a:rPr>
              <a:t>z</a:t>
            </a:r>
            <a:r>
              <a:rPr lang="en-US" sz="1700" dirty="0">
                <a:ea typeface="Times New Roman"/>
                <a:cs typeface="Times New Roman"/>
              </a:rPr>
              <a:t>) = </a:t>
            </a:r>
            <a:r>
              <a:rPr lang="en-US" sz="1700" i="1" dirty="0">
                <a:ea typeface="Times New Roman"/>
                <a:cs typeface="Times New Roman"/>
              </a:rPr>
              <a:t>Container </a:t>
            </a:r>
            <a:r>
              <a:rPr lang="en-US" sz="1800" dirty="0">
                <a:ea typeface="Times New Roman"/>
                <a:cs typeface="Times New Roman"/>
              </a:rPr>
              <a:t>∪</a:t>
            </a:r>
            <a:r>
              <a:rPr lang="en-US" sz="1700" i="1" dirty="0">
                <a:ea typeface="Times New Roman"/>
                <a:cs typeface="Times New Roman"/>
              </a:rPr>
              <a:t> pallets</a:t>
            </a:r>
            <a:endParaRPr lang="en-US" sz="1700" dirty="0">
              <a:ea typeface="Times New Roman"/>
              <a:cs typeface="Times New Roman"/>
            </a:endParaRPr>
          </a:p>
        </p:txBody>
      </p:sp>
    </p:spTree>
    <p:extLst>
      <p:ext uri="{BB962C8B-B14F-4D97-AF65-F5344CB8AC3E}">
        <p14:creationId xmlns:p14="http://schemas.microsoft.com/office/powerpoint/2010/main" val="1209363581"/>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7" name="Rectangle 83"/>
          <p:cNvSpPr>
            <a:spLocks noChangeArrowheads="1"/>
          </p:cNvSpPr>
          <p:nvPr/>
        </p:nvSpPr>
        <p:spPr bwMode="auto">
          <a:xfrm>
            <a:off x="3472181" y="4687433"/>
            <a:ext cx="1463712"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ea typeface="Calibri"/>
                <a:cs typeface="Calibri"/>
              </a:rPr>
              <a:t>move(a,p3,d)</a:t>
            </a:r>
          </a:p>
        </p:txBody>
      </p:sp>
      <p:sp>
        <p:nvSpPr>
          <p:cNvPr id="22531" name="Text Box 75"/>
          <p:cNvSpPr txBox="1">
            <a:spLocks noChangeArrowheads="1"/>
          </p:cNvSpPr>
          <p:nvPr/>
        </p:nvSpPr>
        <p:spPr bwMode="auto">
          <a:xfrm>
            <a:off x="1988735" y="4355147"/>
            <a:ext cx="1159292" cy="276999"/>
          </a:xfrm>
          <a:prstGeom prst="rect">
            <a:avLst/>
          </a:prstGeom>
          <a:noFill/>
          <a:ln>
            <a:noFill/>
          </a:ln>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latin typeface="+mn-lt"/>
                <a:ea typeface="Calibri"/>
                <a:cs typeface="Calibri"/>
              </a:rPr>
              <a:t>clear</a:t>
            </a:r>
            <a:r>
              <a:rPr lang="en-US" sz="1800" dirty="0">
                <a:latin typeface="+mn-lt"/>
                <a:ea typeface="Calibri"/>
                <a:cs typeface="Times New Roman"/>
              </a:rPr>
              <a:t>(</a:t>
            </a:r>
            <a:r>
              <a:rPr lang="en-US" sz="1800" dirty="0">
                <a:latin typeface="+mn-lt"/>
                <a:ea typeface="Calibri"/>
                <a:cs typeface="Calibri"/>
              </a:rPr>
              <a:t>d</a:t>
            </a:r>
            <a:r>
              <a:rPr lang="en-US" sz="1800" dirty="0">
                <a:latin typeface="+mn-lt"/>
                <a:ea typeface="Calibri"/>
                <a:cs typeface="Times New Roman"/>
              </a:rPr>
              <a:t>)=</a:t>
            </a:r>
            <a:r>
              <a:rPr lang="en-US" sz="1800" dirty="0">
                <a:latin typeface="+mn-lt"/>
                <a:ea typeface="Calibri"/>
                <a:cs typeface="Calibri"/>
              </a:rPr>
              <a:t>T</a:t>
            </a:r>
          </a:p>
        </p:txBody>
      </p:sp>
      <p:sp>
        <p:nvSpPr>
          <p:cNvPr id="22533" name="Text Box 77"/>
          <p:cNvSpPr txBox="1">
            <a:spLocks noChangeArrowheads="1"/>
          </p:cNvSpPr>
          <p:nvPr/>
        </p:nvSpPr>
        <p:spPr bwMode="auto">
          <a:xfrm>
            <a:off x="6400477" y="4355147"/>
            <a:ext cx="1161421" cy="276999"/>
          </a:xfrm>
          <a:prstGeom prst="rect">
            <a:avLst/>
          </a:prstGeom>
          <a:noFill/>
          <a:ln>
            <a:noFill/>
          </a:ln>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err="1">
                <a:latin typeface="+mn-lt"/>
                <a:ea typeface="Calibri"/>
                <a:cs typeface="Calibri"/>
              </a:rPr>
              <a:t>pos</a:t>
            </a:r>
            <a:r>
              <a:rPr lang="en-US" sz="1800" dirty="0">
                <a:latin typeface="+mn-lt"/>
                <a:ea typeface="Calibri"/>
                <a:cs typeface="Times New Roman"/>
              </a:rPr>
              <a:t>(</a:t>
            </a:r>
            <a:r>
              <a:rPr lang="en-US" sz="1800" dirty="0">
                <a:latin typeface="+mn-lt"/>
                <a:ea typeface="Calibri"/>
                <a:cs typeface="Calibri"/>
              </a:rPr>
              <a:t>b</a:t>
            </a:r>
            <a:r>
              <a:rPr lang="en-US" sz="1800" dirty="0">
                <a:latin typeface="+mn-lt"/>
                <a:ea typeface="Calibri"/>
                <a:cs typeface="Times New Roman"/>
              </a:rPr>
              <a:t>)=</a:t>
            </a:r>
            <a:r>
              <a:rPr lang="en-US" sz="1800" dirty="0">
                <a:latin typeface="+mn-lt"/>
                <a:ea typeface="Calibri"/>
                <a:cs typeface="Calibri"/>
              </a:rPr>
              <a:t>p4</a:t>
            </a:r>
          </a:p>
        </p:txBody>
      </p:sp>
      <p:sp>
        <p:nvSpPr>
          <p:cNvPr id="22536" name="Rectangle 82"/>
          <p:cNvSpPr>
            <a:spLocks noChangeArrowheads="1"/>
          </p:cNvSpPr>
          <p:nvPr/>
        </p:nvSpPr>
        <p:spPr bwMode="auto">
          <a:xfrm>
            <a:off x="5656108" y="1793114"/>
            <a:ext cx="636412"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ea typeface="Calibri"/>
                <a:cs typeface="Calibri"/>
              </a:rPr>
              <a:t>Start</a:t>
            </a:r>
          </a:p>
        </p:txBody>
      </p:sp>
      <p:sp>
        <p:nvSpPr>
          <p:cNvPr id="22538" name="Rectangle 84"/>
          <p:cNvSpPr>
            <a:spLocks noChangeArrowheads="1"/>
          </p:cNvSpPr>
          <p:nvPr/>
        </p:nvSpPr>
        <p:spPr bwMode="auto">
          <a:xfrm>
            <a:off x="5615908" y="6057384"/>
            <a:ext cx="729512"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ea typeface="Calibri"/>
                <a:cs typeface="Calibri"/>
              </a:rPr>
              <a:t>Finish</a:t>
            </a:r>
          </a:p>
        </p:txBody>
      </p:sp>
      <p:sp>
        <p:nvSpPr>
          <p:cNvPr id="22550" name="Rectangle 97"/>
          <p:cNvSpPr>
            <a:spLocks noChangeArrowheads="1"/>
          </p:cNvSpPr>
          <p:nvPr/>
        </p:nvSpPr>
        <p:spPr bwMode="auto">
          <a:xfrm>
            <a:off x="3082596" y="4355147"/>
            <a:ext cx="1148121" cy="276999"/>
          </a:xfrm>
          <a:prstGeom prst="rect">
            <a:avLst/>
          </a:prstGeom>
          <a:noFill/>
          <a:ln>
            <a:noFill/>
          </a:ln>
        </p:spPr>
        <p:txBody>
          <a:bodyPr wrap="none" lIns="91440" tIns="0" rIns="91440" bIns="0" anchor="ctr">
            <a:spAutoFit/>
          </a:bodyPr>
          <a:lstStyle/>
          <a:p>
            <a:pPr algn="ctr"/>
            <a:r>
              <a:rPr lang="en-US" dirty="0">
                <a:ea typeface="Calibri"/>
                <a:cs typeface="Calibri"/>
              </a:rPr>
              <a:t>clear</a:t>
            </a:r>
            <a:r>
              <a:rPr lang="en-US" dirty="0">
                <a:ea typeface="Calibri"/>
                <a:cs typeface="Times New Roman"/>
              </a:rPr>
              <a:t>(</a:t>
            </a:r>
            <a:r>
              <a:rPr lang="en-US" dirty="0">
                <a:ea typeface="Calibri"/>
                <a:cs typeface="Calibri"/>
              </a:rPr>
              <a:t>a</a:t>
            </a:r>
            <a:r>
              <a:rPr lang="en-US" dirty="0">
                <a:ea typeface="Calibri"/>
                <a:cs typeface="Times New Roman"/>
              </a:rPr>
              <a:t>)=</a:t>
            </a:r>
            <a:r>
              <a:rPr lang="en-US" dirty="0">
                <a:ea typeface="Calibri"/>
                <a:cs typeface="Calibri"/>
              </a:rPr>
              <a:t>T</a:t>
            </a:r>
          </a:p>
        </p:txBody>
      </p:sp>
      <p:sp>
        <p:nvSpPr>
          <p:cNvPr id="22552" name="Rectangle 99"/>
          <p:cNvSpPr>
            <a:spLocks noChangeArrowheads="1"/>
          </p:cNvSpPr>
          <p:nvPr/>
        </p:nvSpPr>
        <p:spPr bwMode="auto">
          <a:xfrm>
            <a:off x="7670979" y="4355147"/>
            <a:ext cx="1133644" cy="276999"/>
          </a:xfrm>
          <a:prstGeom prst="rect">
            <a:avLst/>
          </a:prstGeom>
          <a:noFill/>
          <a:ln>
            <a:noFill/>
          </a:ln>
        </p:spPr>
        <p:txBody>
          <a:bodyPr wrap="none" lIns="91440" tIns="0" rIns="91440" bIns="0" anchor="ctr">
            <a:spAutoFit/>
          </a:bodyPr>
          <a:lstStyle/>
          <a:p>
            <a:pPr algn="ctr"/>
            <a:r>
              <a:rPr lang="en-US" dirty="0">
                <a:ea typeface="Calibri"/>
                <a:cs typeface="Calibri"/>
              </a:rPr>
              <a:t>clear(b)=T</a:t>
            </a:r>
          </a:p>
        </p:txBody>
      </p:sp>
      <p:sp>
        <p:nvSpPr>
          <p:cNvPr id="22555" name="Text Box 92"/>
          <p:cNvSpPr txBox="1">
            <a:spLocks noChangeArrowheads="1"/>
          </p:cNvSpPr>
          <p:nvPr/>
        </p:nvSpPr>
        <p:spPr bwMode="auto">
          <a:xfrm>
            <a:off x="6986672" y="4687433"/>
            <a:ext cx="1445904"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solidFill>
                  <a:schemeClr val="bg1"/>
                </a:solidFill>
                <a:latin typeface="+mn-lt"/>
                <a:ea typeface="Calibri"/>
                <a:cs typeface="Calibri"/>
              </a:rPr>
              <a:t>move(b,p4,c)</a:t>
            </a:r>
          </a:p>
        </p:txBody>
      </p:sp>
      <p:sp>
        <p:nvSpPr>
          <p:cNvPr id="2" name="Slide Number Placeholder 1">
            <a:extLst>
              <a:ext uri="{FF2B5EF4-FFF2-40B4-BE49-F238E27FC236}">
                <a16:creationId xmlns:a16="http://schemas.microsoft.com/office/drawing/2014/main" id="{652FD54D-B4AB-4248-A5CD-19AC4082C034}"/>
              </a:ext>
            </a:extLst>
          </p:cNvPr>
          <p:cNvSpPr>
            <a:spLocks noGrp="1"/>
          </p:cNvSpPr>
          <p:nvPr>
            <p:ph type="sldNum" sz="quarter" idx="4"/>
          </p:nvPr>
        </p:nvSpPr>
        <p:spPr/>
        <p:txBody>
          <a:bodyPr/>
          <a:lstStyle/>
          <a:p>
            <a:fld id="{67C9959E-8E6B-B04C-9955-EA096F41CA7A}" type="slidenum">
              <a:rPr lang="en-GB" smtClean="0"/>
              <a:t>154</a:t>
            </a:fld>
            <a:endParaRPr lang="en-GB"/>
          </a:p>
        </p:txBody>
      </p:sp>
      <p:sp>
        <p:nvSpPr>
          <p:cNvPr id="22529" name="Rectangle 2"/>
          <p:cNvSpPr>
            <a:spLocks noGrp="1" noChangeArrowheads="1"/>
          </p:cNvSpPr>
          <p:nvPr>
            <p:ph type="title" idx="4294967295"/>
          </p:nvPr>
        </p:nvSpPr>
        <p:spPr>
          <a:xfrm>
            <a:off x="0" y="260350"/>
            <a:ext cx="7886700" cy="719138"/>
          </a:xfrm>
        </p:spPr>
        <p:txBody>
          <a:bodyPr>
            <a:normAutofit/>
          </a:bodyPr>
          <a:lstStyle/>
          <a:p>
            <a:pPr eaLnBrk="1" hangingPunct="1"/>
            <a:r>
              <a:rPr lang="en-US" dirty="0">
                <a:latin typeface="+mn-lt"/>
              </a:rPr>
              <a:t>Example</a:t>
            </a:r>
          </a:p>
        </p:txBody>
      </p:sp>
      <p:sp>
        <p:nvSpPr>
          <p:cNvPr id="121" name="Rectangle 3"/>
          <p:cNvSpPr>
            <a:spLocks noGrp="1" noChangeArrowheads="1"/>
          </p:cNvSpPr>
          <p:nvPr>
            <p:ph idx="4294967295"/>
          </p:nvPr>
        </p:nvSpPr>
        <p:spPr>
          <a:xfrm>
            <a:off x="0" y="1158875"/>
            <a:ext cx="7886700" cy="5018088"/>
          </a:xfrm>
        </p:spPr>
        <p:txBody>
          <a:bodyPr/>
          <a:lstStyle/>
          <a:p>
            <a:pPr eaLnBrk="1" hangingPunct="1"/>
            <a:r>
              <a:rPr lang="en-US" dirty="0"/>
              <a:t>Threat resolved</a:t>
            </a:r>
          </a:p>
        </p:txBody>
      </p:sp>
      <p:sp>
        <p:nvSpPr>
          <p:cNvPr id="43" name="Rectangle 97"/>
          <p:cNvSpPr>
            <a:spLocks noChangeArrowheads="1"/>
          </p:cNvSpPr>
          <p:nvPr/>
        </p:nvSpPr>
        <p:spPr bwMode="auto">
          <a:xfrm>
            <a:off x="4360832" y="4355147"/>
            <a:ext cx="1150713" cy="276999"/>
          </a:xfrm>
          <a:prstGeom prst="rect">
            <a:avLst/>
          </a:prstGeom>
          <a:noFill/>
          <a:ln>
            <a:noFill/>
          </a:ln>
        </p:spPr>
        <p:txBody>
          <a:bodyPr wrap="none" lIns="91440" tIns="0" rIns="91440" bIns="0" anchor="ctr">
            <a:spAutoFit/>
          </a:bodyPr>
          <a:lstStyle/>
          <a:p>
            <a:pPr algn="ctr"/>
            <a:r>
              <a:rPr lang="en-US" dirty="0" err="1">
                <a:ea typeface="Calibri"/>
                <a:cs typeface="Calibri"/>
              </a:rPr>
              <a:t>pos</a:t>
            </a:r>
            <a:r>
              <a:rPr lang="en-US" dirty="0">
                <a:ea typeface="Calibri"/>
                <a:cs typeface="Times New Roman"/>
              </a:rPr>
              <a:t>(</a:t>
            </a:r>
            <a:r>
              <a:rPr lang="en-US" dirty="0">
                <a:ea typeface="Calibri"/>
                <a:cs typeface="Calibri"/>
              </a:rPr>
              <a:t>a</a:t>
            </a:r>
            <a:r>
              <a:rPr lang="en-US" dirty="0">
                <a:ea typeface="Calibri"/>
                <a:cs typeface="Times New Roman"/>
              </a:rPr>
              <a:t>)=</a:t>
            </a:r>
            <a:r>
              <a:rPr lang="en-US" dirty="0">
                <a:ea typeface="Calibri"/>
                <a:cs typeface="Calibri"/>
              </a:rPr>
              <a:t>p3</a:t>
            </a:r>
          </a:p>
        </p:txBody>
      </p:sp>
      <p:sp>
        <p:nvSpPr>
          <p:cNvPr id="52" name="Rectangle 99"/>
          <p:cNvSpPr>
            <a:spLocks noChangeArrowheads="1"/>
          </p:cNvSpPr>
          <p:nvPr/>
        </p:nvSpPr>
        <p:spPr bwMode="auto">
          <a:xfrm>
            <a:off x="8760064" y="4355147"/>
            <a:ext cx="1133644" cy="276999"/>
          </a:xfrm>
          <a:prstGeom prst="rect">
            <a:avLst/>
          </a:prstGeom>
          <a:noFill/>
          <a:ln>
            <a:noFill/>
          </a:ln>
        </p:spPr>
        <p:txBody>
          <a:bodyPr wrap="none" lIns="91440" tIns="0" rIns="91440" bIns="0" anchor="ctr">
            <a:spAutoFit/>
          </a:bodyPr>
          <a:lstStyle/>
          <a:p>
            <a:pPr algn="ctr"/>
            <a:r>
              <a:rPr lang="en-US" dirty="0">
                <a:ea typeface="Calibri"/>
                <a:cs typeface="Calibri"/>
              </a:rPr>
              <a:t>clear(c)=T</a:t>
            </a:r>
          </a:p>
        </p:txBody>
      </p:sp>
      <p:cxnSp>
        <p:nvCxnSpPr>
          <p:cNvPr id="98" name="AutoShape 89"/>
          <p:cNvCxnSpPr>
            <a:cxnSpLocks noChangeShapeType="1"/>
            <a:stCxn id="22536" idx="2"/>
            <a:endCxn id="43" idx="0"/>
          </p:cNvCxnSpPr>
          <p:nvPr/>
        </p:nvCxnSpPr>
        <p:spPr bwMode="auto">
          <a:xfrm rot="5400000">
            <a:off x="4358901" y="2739733"/>
            <a:ext cx="2192700" cy="1038126"/>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 xmlns:a14="http://schemas.microsoft.com/office/drawing/2010/main">
                <a:noFill/>
              </a14:hiddenFill>
            </a:ext>
          </a:extLst>
        </p:spPr>
      </p:cxnSp>
      <p:cxnSp>
        <p:nvCxnSpPr>
          <p:cNvPr id="101" name="AutoShape 89"/>
          <p:cNvCxnSpPr>
            <a:cxnSpLocks noChangeShapeType="1"/>
            <a:stCxn id="22536" idx="2"/>
            <a:endCxn id="22533" idx="0"/>
          </p:cNvCxnSpPr>
          <p:nvPr/>
        </p:nvCxnSpPr>
        <p:spPr bwMode="auto">
          <a:xfrm rot="16200000" flipH="1">
            <a:off x="5381400" y="2755360"/>
            <a:ext cx="2192700" cy="1006873"/>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 xmlns:a14="http://schemas.microsoft.com/office/drawing/2010/main">
                <a:noFill/>
              </a14:hiddenFill>
            </a:ext>
          </a:extLst>
        </p:spPr>
      </p:cxnSp>
      <p:sp>
        <p:nvSpPr>
          <p:cNvPr id="92" name="Rectangle 83"/>
          <p:cNvSpPr>
            <a:spLocks noChangeArrowheads="1"/>
          </p:cNvSpPr>
          <p:nvPr/>
        </p:nvSpPr>
        <p:spPr bwMode="auto">
          <a:xfrm>
            <a:off x="3278569" y="3200496"/>
            <a:ext cx="1435196"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ea typeface="Calibri"/>
                <a:cs typeface="Calibri"/>
              </a:rPr>
              <a:t>move(d,a,p1)</a:t>
            </a:r>
          </a:p>
        </p:txBody>
      </p:sp>
      <p:sp>
        <p:nvSpPr>
          <p:cNvPr id="93" name="Text Box 92"/>
          <p:cNvSpPr txBox="1">
            <a:spLocks noChangeArrowheads="1"/>
          </p:cNvSpPr>
          <p:nvPr/>
        </p:nvSpPr>
        <p:spPr bwMode="auto">
          <a:xfrm>
            <a:off x="7249703" y="3191488"/>
            <a:ext cx="1350738"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solidFill>
                  <a:schemeClr val="bg1"/>
                </a:solidFill>
                <a:latin typeface="+mn-lt"/>
                <a:ea typeface="Calibri"/>
                <a:cs typeface="Calibri"/>
              </a:rPr>
              <a:t>move(c,b,</a:t>
            </a:r>
            <a:r>
              <a:rPr lang="en-US" sz="1800" i="1" dirty="0">
                <a:solidFill>
                  <a:schemeClr val="bg1"/>
                </a:solidFill>
                <a:latin typeface="+mn-lt"/>
                <a:ea typeface="Calibri"/>
                <a:cs typeface="Times New Roman" charset="0"/>
              </a:rPr>
              <a:t>z</a:t>
            </a:r>
            <a:r>
              <a:rPr lang="en-US" sz="1800" baseline="-25000" dirty="0">
                <a:solidFill>
                  <a:schemeClr val="bg1"/>
                </a:solidFill>
                <a:latin typeface="+mn-lt"/>
                <a:ea typeface="Calibri"/>
                <a:cs typeface="Times New Roman" charset="0"/>
              </a:rPr>
              <a:t>4</a:t>
            </a:r>
            <a:r>
              <a:rPr lang="en-US" sz="1800" dirty="0">
                <a:solidFill>
                  <a:schemeClr val="bg1"/>
                </a:solidFill>
                <a:latin typeface="+mn-lt"/>
                <a:ea typeface="Calibri"/>
                <a:cs typeface="Calibri"/>
              </a:rPr>
              <a:t>)</a:t>
            </a:r>
          </a:p>
        </p:txBody>
      </p:sp>
      <p:sp>
        <p:nvSpPr>
          <p:cNvPr id="136" name="Oval 17"/>
          <p:cNvSpPr>
            <a:spLocks noChangeArrowheads="1"/>
          </p:cNvSpPr>
          <p:nvPr/>
        </p:nvSpPr>
        <p:spPr bwMode="auto">
          <a:xfrm>
            <a:off x="3467609" y="2599518"/>
            <a:ext cx="228600" cy="241300"/>
          </a:xfrm>
          <a:prstGeom prst="ellipse">
            <a:avLst/>
          </a:prstGeom>
          <a:solidFill>
            <a:schemeClr val="bg1"/>
          </a:solidFill>
          <a:ln>
            <a:noFill/>
          </a:ln>
        </p:spPr>
        <p:txBody>
          <a:bodyPr wrap="none" lIns="91440" tIns="0" rIns="91440" bIns="0" anchor="ctr"/>
          <a:lstStyle/>
          <a:p>
            <a:pPr algn="ctr"/>
            <a:endParaRPr lang="en-US" dirty="0">
              <a:ea typeface="Calibri"/>
              <a:cs typeface="Calibri"/>
            </a:endParaRPr>
          </a:p>
        </p:txBody>
      </p:sp>
      <p:sp>
        <p:nvSpPr>
          <p:cNvPr id="145" name="Oval 17"/>
          <p:cNvSpPr>
            <a:spLocks noChangeArrowheads="1"/>
          </p:cNvSpPr>
          <p:nvPr/>
        </p:nvSpPr>
        <p:spPr bwMode="auto">
          <a:xfrm>
            <a:off x="9205508" y="3994101"/>
            <a:ext cx="228600" cy="241300"/>
          </a:xfrm>
          <a:prstGeom prst="ellipse">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round/>
                <a:headEnd/>
                <a:tailEnd/>
              </a14:hiddenLine>
            </a:ext>
          </a:extLst>
        </p:spPr>
        <p:txBody>
          <a:bodyPr wrap="none" lIns="91440" tIns="0" rIns="91440" bIns="0" anchor="ctr"/>
          <a:lstStyle/>
          <a:p>
            <a:pPr algn="ctr"/>
            <a:endParaRPr lang="en-US" dirty="0">
              <a:ea typeface="Calibri"/>
              <a:cs typeface="Calibri"/>
            </a:endParaRPr>
          </a:p>
        </p:txBody>
      </p:sp>
      <p:cxnSp>
        <p:nvCxnSpPr>
          <p:cNvPr id="102" name="AutoShape 89"/>
          <p:cNvCxnSpPr>
            <a:cxnSpLocks noChangeShapeType="1"/>
            <a:stCxn id="22536" idx="2"/>
            <a:endCxn id="103" idx="0"/>
          </p:cNvCxnSpPr>
          <p:nvPr/>
        </p:nvCxnSpPr>
        <p:spPr bwMode="auto">
          <a:xfrm rot="5400000">
            <a:off x="4383464" y="1259336"/>
            <a:ext cx="687740" cy="2493960"/>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 xmlns:a14="http://schemas.microsoft.com/office/drawing/2010/main">
                <a:noFill/>
              </a14:hiddenFill>
            </a:ext>
          </a:extLst>
        </p:spPr>
      </p:cxnSp>
      <p:sp>
        <p:nvSpPr>
          <p:cNvPr id="103" name="Text Box 75"/>
          <p:cNvSpPr txBox="1">
            <a:spLocks noChangeArrowheads="1"/>
          </p:cNvSpPr>
          <p:nvPr/>
        </p:nvSpPr>
        <p:spPr bwMode="auto">
          <a:xfrm>
            <a:off x="2900708" y="2850187"/>
            <a:ext cx="1159292" cy="276999"/>
          </a:xfrm>
          <a:prstGeom prst="rect">
            <a:avLst/>
          </a:prstGeom>
          <a:noFill/>
          <a:ln>
            <a:noFill/>
          </a:ln>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latin typeface="+mn-lt"/>
                <a:ea typeface="Calibri"/>
                <a:cs typeface="Calibri"/>
              </a:rPr>
              <a:t>clear</a:t>
            </a:r>
            <a:r>
              <a:rPr lang="en-US" sz="1800" dirty="0">
                <a:latin typeface="+mn-lt"/>
                <a:ea typeface="Calibri"/>
                <a:cs typeface="Times New Roman"/>
              </a:rPr>
              <a:t>(</a:t>
            </a:r>
            <a:r>
              <a:rPr lang="en-US" sz="1800" dirty="0">
                <a:latin typeface="+mn-lt"/>
                <a:ea typeface="Calibri"/>
                <a:cs typeface="Calibri"/>
              </a:rPr>
              <a:t>d</a:t>
            </a:r>
            <a:r>
              <a:rPr lang="en-US" sz="1800" dirty="0">
                <a:latin typeface="+mn-lt"/>
                <a:ea typeface="Calibri"/>
                <a:cs typeface="Times New Roman"/>
              </a:rPr>
              <a:t>)=</a:t>
            </a:r>
            <a:r>
              <a:rPr lang="en-US" sz="1800" dirty="0">
                <a:latin typeface="+mn-lt"/>
                <a:ea typeface="Calibri"/>
                <a:cs typeface="Calibri"/>
              </a:rPr>
              <a:t>T</a:t>
            </a:r>
          </a:p>
        </p:txBody>
      </p:sp>
      <p:sp>
        <p:nvSpPr>
          <p:cNvPr id="114" name="Rectangle 99"/>
          <p:cNvSpPr>
            <a:spLocks noChangeArrowheads="1"/>
          </p:cNvSpPr>
          <p:nvPr/>
        </p:nvSpPr>
        <p:spPr bwMode="auto">
          <a:xfrm>
            <a:off x="7877436" y="2850187"/>
            <a:ext cx="1107996" cy="276999"/>
          </a:xfrm>
          <a:prstGeom prst="rect">
            <a:avLst/>
          </a:prstGeom>
          <a:noFill/>
          <a:ln>
            <a:noFill/>
          </a:ln>
        </p:spPr>
        <p:txBody>
          <a:bodyPr wrap="none" lIns="91440" tIns="0" rIns="91440" bIns="0" anchor="ctr">
            <a:spAutoFit/>
          </a:bodyPr>
          <a:lstStyle/>
          <a:p>
            <a:pPr algn="ctr"/>
            <a:r>
              <a:rPr lang="en-US" dirty="0">
                <a:ea typeface="Calibri"/>
                <a:cs typeface="Calibri"/>
              </a:rPr>
              <a:t>clear(c)=T</a:t>
            </a:r>
          </a:p>
        </p:txBody>
      </p:sp>
      <p:sp>
        <p:nvSpPr>
          <p:cNvPr id="115" name="Rectangle 97"/>
          <p:cNvSpPr>
            <a:spLocks noChangeArrowheads="1"/>
          </p:cNvSpPr>
          <p:nvPr/>
        </p:nvSpPr>
        <p:spPr bwMode="auto">
          <a:xfrm>
            <a:off x="1760558" y="2859195"/>
            <a:ext cx="1275822" cy="276999"/>
          </a:xfrm>
          <a:prstGeom prst="rect">
            <a:avLst/>
          </a:prstGeom>
          <a:noFill/>
          <a:ln>
            <a:noFill/>
          </a:ln>
        </p:spPr>
        <p:txBody>
          <a:bodyPr wrap="none" lIns="91440" tIns="0" rIns="91440" bIns="0" anchor="ctr">
            <a:spAutoFit/>
          </a:bodyPr>
          <a:lstStyle/>
          <a:p>
            <a:pPr algn="ctr"/>
            <a:r>
              <a:rPr lang="en-US" dirty="0">
                <a:ea typeface="Calibri"/>
                <a:cs typeface="Calibri"/>
              </a:rPr>
              <a:t>clear</a:t>
            </a:r>
            <a:r>
              <a:rPr lang="en-US" dirty="0">
                <a:ea typeface="Calibri"/>
                <a:cs typeface="Times New Roman"/>
              </a:rPr>
              <a:t>(</a:t>
            </a:r>
            <a:r>
              <a:rPr lang="en-US" dirty="0">
                <a:ea typeface="Calibri"/>
                <a:cs typeface="Calibri"/>
              </a:rPr>
              <a:t>p1</a:t>
            </a:r>
            <a:r>
              <a:rPr lang="en-US" dirty="0">
                <a:ea typeface="Calibri"/>
                <a:cs typeface="Times New Roman"/>
              </a:rPr>
              <a:t>)=</a:t>
            </a:r>
            <a:r>
              <a:rPr lang="en-US" dirty="0">
                <a:ea typeface="Calibri"/>
                <a:cs typeface="Calibri"/>
              </a:rPr>
              <a:t>T</a:t>
            </a:r>
          </a:p>
        </p:txBody>
      </p:sp>
      <p:sp>
        <p:nvSpPr>
          <p:cNvPr id="116" name="Rectangle 99"/>
          <p:cNvSpPr>
            <a:spLocks noChangeArrowheads="1"/>
          </p:cNvSpPr>
          <p:nvPr/>
        </p:nvSpPr>
        <p:spPr bwMode="auto">
          <a:xfrm>
            <a:off x="8993543" y="2850187"/>
            <a:ext cx="1175359" cy="276999"/>
          </a:xfrm>
          <a:prstGeom prst="rect">
            <a:avLst/>
          </a:prstGeom>
          <a:noFill/>
          <a:ln>
            <a:noFill/>
          </a:ln>
        </p:spPr>
        <p:txBody>
          <a:bodyPr wrap="none" lIns="91440" tIns="0" rIns="91440" bIns="0" anchor="ctr">
            <a:spAutoFit/>
          </a:bodyPr>
          <a:lstStyle/>
          <a:p>
            <a:pPr algn="ctr"/>
            <a:r>
              <a:rPr lang="en-US" dirty="0">
                <a:ea typeface="Calibri"/>
                <a:cs typeface="Calibri"/>
              </a:rPr>
              <a:t>clear(</a:t>
            </a:r>
            <a:r>
              <a:rPr lang="en-US" i="1" dirty="0">
                <a:ea typeface="Calibri"/>
                <a:cs typeface="Times New Roman" charset="0"/>
              </a:rPr>
              <a:t>z</a:t>
            </a:r>
            <a:r>
              <a:rPr lang="en-US" baseline="-25000" dirty="0">
                <a:ea typeface="Calibri"/>
                <a:cs typeface="Times New Roman" charset="0"/>
              </a:rPr>
              <a:t>4</a:t>
            </a:r>
            <a:r>
              <a:rPr lang="en-US" dirty="0">
                <a:ea typeface="Calibri"/>
                <a:cs typeface="Calibri"/>
              </a:rPr>
              <a:t>)=T</a:t>
            </a:r>
          </a:p>
        </p:txBody>
      </p:sp>
      <p:sp>
        <p:nvSpPr>
          <p:cNvPr id="117" name="Text Box 77"/>
          <p:cNvSpPr txBox="1">
            <a:spLocks noChangeArrowheads="1"/>
          </p:cNvSpPr>
          <p:nvPr/>
        </p:nvSpPr>
        <p:spPr bwMode="auto">
          <a:xfrm>
            <a:off x="6805088" y="2850187"/>
            <a:ext cx="1020757" cy="276999"/>
          </a:xfrm>
          <a:prstGeom prst="rect">
            <a:avLst/>
          </a:prstGeom>
          <a:noFill/>
          <a:ln>
            <a:noFill/>
          </a:ln>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err="1">
                <a:latin typeface="+mn-lt"/>
                <a:ea typeface="Calibri"/>
                <a:cs typeface="Calibri"/>
              </a:rPr>
              <a:t>pos</a:t>
            </a:r>
            <a:r>
              <a:rPr lang="en-US" sz="1800" dirty="0">
                <a:latin typeface="+mn-lt"/>
                <a:ea typeface="Calibri"/>
                <a:cs typeface="Times New Roman"/>
              </a:rPr>
              <a:t>(</a:t>
            </a:r>
            <a:r>
              <a:rPr lang="en-US" sz="1800" dirty="0">
                <a:latin typeface="+mn-lt"/>
                <a:ea typeface="Calibri"/>
                <a:cs typeface="Calibri"/>
              </a:rPr>
              <a:t>c</a:t>
            </a:r>
            <a:r>
              <a:rPr lang="en-US" sz="1800" dirty="0">
                <a:latin typeface="+mn-lt"/>
                <a:ea typeface="Calibri"/>
                <a:cs typeface="Times New Roman"/>
              </a:rPr>
              <a:t>)=</a:t>
            </a:r>
            <a:r>
              <a:rPr lang="en-US" sz="1800" dirty="0">
                <a:latin typeface="+mn-lt"/>
                <a:ea typeface="Calibri"/>
                <a:cs typeface="Calibri"/>
              </a:rPr>
              <a:t>b</a:t>
            </a:r>
          </a:p>
        </p:txBody>
      </p:sp>
      <p:sp>
        <p:nvSpPr>
          <p:cNvPr id="118" name="Rectangle 97"/>
          <p:cNvSpPr>
            <a:spLocks noChangeArrowheads="1"/>
          </p:cNvSpPr>
          <p:nvPr/>
        </p:nvSpPr>
        <p:spPr bwMode="auto">
          <a:xfrm>
            <a:off x="4018531" y="2850187"/>
            <a:ext cx="1033719" cy="276999"/>
          </a:xfrm>
          <a:prstGeom prst="rect">
            <a:avLst/>
          </a:prstGeom>
          <a:noFill/>
          <a:ln>
            <a:noFill/>
          </a:ln>
        </p:spPr>
        <p:txBody>
          <a:bodyPr wrap="none" lIns="91440" tIns="0" rIns="91440" bIns="0" anchor="ctr">
            <a:spAutoFit/>
          </a:bodyPr>
          <a:lstStyle/>
          <a:p>
            <a:pPr algn="ctr"/>
            <a:r>
              <a:rPr lang="en-US" dirty="0" err="1">
                <a:ea typeface="Calibri"/>
                <a:cs typeface="Calibri"/>
              </a:rPr>
              <a:t>pos</a:t>
            </a:r>
            <a:r>
              <a:rPr lang="en-US" dirty="0">
                <a:ea typeface="Calibri"/>
                <a:cs typeface="Times New Roman"/>
              </a:rPr>
              <a:t>(</a:t>
            </a:r>
            <a:r>
              <a:rPr lang="en-US" dirty="0">
                <a:ea typeface="Calibri"/>
                <a:cs typeface="Calibri"/>
              </a:rPr>
              <a:t>d</a:t>
            </a:r>
            <a:r>
              <a:rPr lang="en-US" dirty="0">
                <a:ea typeface="Calibri"/>
                <a:cs typeface="Times New Roman"/>
              </a:rPr>
              <a:t>)=</a:t>
            </a:r>
            <a:r>
              <a:rPr lang="en-US" dirty="0">
                <a:ea typeface="Calibri"/>
                <a:cs typeface="Calibri"/>
              </a:rPr>
              <a:t>a</a:t>
            </a:r>
          </a:p>
        </p:txBody>
      </p:sp>
      <p:cxnSp>
        <p:nvCxnSpPr>
          <p:cNvPr id="119" name="AutoShape 89"/>
          <p:cNvCxnSpPr>
            <a:cxnSpLocks noChangeShapeType="1"/>
            <a:stCxn id="22536" idx="2"/>
            <a:endCxn id="118" idx="0"/>
          </p:cNvCxnSpPr>
          <p:nvPr/>
        </p:nvCxnSpPr>
        <p:spPr bwMode="auto">
          <a:xfrm rot="5400000">
            <a:off x="4910982" y="1786854"/>
            <a:ext cx="687740" cy="1438924"/>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 xmlns:a14="http://schemas.microsoft.com/office/drawing/2010/main">
                <a:noFill/>
              </a14:hiddenFill>
            </a:ext>
          </a:extLst>
        </p:spPr>
      </p:cxnSp>
      <p:cxnSp>
        <p:nvCxnSpPr>
          <p:cNvPr id="122" name="AutoShape 89"/>
          <p:cNvCxnSpPr>
            <a:cxnSpLocks noChangeShapeType="1"/>
            <a:stCxn id="22536" idx="2"/>
            <a:endCxn id="117" idx="0"/>
          </p:cNvCxnSpPr>
          <p:nvPr/>
        </p:nvCxnSpPr>
        <p:spPr bwMode="auto">
          <a:xfrm rot="16200000" flipH="1">
            <a:off x="6301020" y="1835740"/>
            <a:ext cx="687740" cy="1341152"/>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 xmlns:a14="http://schemas.microsoft.com/office/drawing/2010/main">
                <a:noFill/>
              </a14:hiddenFill>
            </a:ext>
          </a:extLst>
        </p:spPr>
      </p:cxnSp>
      <p:cxnSp>
        <p:nvCxnSpPr>
          <p:cNvPr id="123" name="AutoShape 89"/>
          <p:cNvCxnSpPr>
            <a:cxnSpLocks noChangeShapeType="1"/>
            <a:stCxn id="22536" idx="2"/>
            <a:endCxn id="114" idx="0"/>
          </p:cNvCxnSpPr>
          <p:nvPr/>
        </p:nvCxnSpPr>
        <p:spPr bwMode="auto">
          <a:xfrm rot="16200000" flipH="1">
            <a:off x="6859004" y="1277756"/>
            <a:ext cx="687740" cy="2457120"/>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 xmlns:a14="http://schemas.microsoft.com/office/drawing/2010/main">
                <a:noFill/>
              </a14:hiddenFill>
            </a:ext>
          </a:extLst>
        </p:spPr>
      </p:cxnSp>
      <p:cxnSp>
        <p:nvCxnSpPr>
          <p:cNvPr id="104" name="AutoShape 89"/>
          <p:cNvCxnSpPr>
            <a:cxnSpLocks noChangeShapeType="1"/>
            <a:stCxn id="22536" idx="2"/>
            <a:endCxn id="115" idx="0"/>
          </p:cNvCxnSpPr>
          <p:nvPr/>
        </p:nvCxnSpPr>
        <p:spPr bwMode="auto">
          <a:xfrm rot="5400000">
            <a:off x="3838018" y="722899"/>
            <a:ext cx="696748" cy="3575845"/>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 xmlns:a14="http://schemas.microsoft.com/office/drawing/2010/main">
                <a:noFill/>
              </a14:hiddenFill>
            </a:ext>
          </a:extLst>
        </p:spPr>
      </p:cxnSp>
      <p:sp>
        <p:nvSpPr>
          <p:cNvPr id="120" name="Oval 17"/>
          <p:cNvSpPr>
            <a:spLocks noChangeArrowheads="1"/>
          </p:cNvSpPr>
          <p:nvPr/>
        </p:nvSpPr>
        <p:spPr bwMode="auto">
          <a:xfrm>
            <a:off x="4106490" y="3838281"/>
            <a:ext cx="228600" cy="241300"/>
          </a:xfrm>
          <a:prstGeom prst="ellipse">
            <a:avLst/>
          </a:prstGeom>
          <a:noFill/>
          <a:ln>
            <a:noFill/>
          </a:ln>
        </p:spPr>
        <p:txBody>
          <a:bodyPr wrap="none" lIns="91440" tIns="0" rIns="91440" bIns="0" anchor="ctr"/>
          <a:lstStyle/>
          <a:p>
            <a:pPr algn="ctr"/>
            <a:endParaRPr lang="en-US" dirty="0">
              <a:ea typeface="Calibri"/>
              <a:cs typeface="Calibri"/>
            </a:endParaRPr>
          </a:p>
        </p:txBody>
      </p:sp>
      <p:cxnSp>
        <p:nvCxnSpPr>
          <p:cNvPr id="127" name="AutoShape 89"/>
          <p:cNvCxnSpPr>
            <a:cxnSpLocks noChangeShapeType="1"/>
            <a:stCxn id="128" idx="5"/>
          </p:cNvCxnSpPr>
          <p:nvPr/>
        </p:nvCxnSpPr>
        <p:spPr bwMode="auto">
          <a:xfrm rot="16200000" flipH="1">
            <a:off x="7575229" y="2603489"/>
            <a:ext cx="917646" cy="2585668"/>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 xmlns:a14="http://schemas.microsoft.com/office/drawing/2010/main">
                <a:noFill/>
              </a14:hiddenFill>
            </a:ext>
          </a:extLst>
        </p:spPr>
      </p:cxnSp>
      <p:sp>
        <p:nvSpPr>
          <p:cNvPr id="128" name="Oval 17"/>
          <p:cNvSpPr>
            <a:spLocks noChangeArrowheads="1"/>
          </p:cNvSpPr>
          <p:nvPr/>
        </p:nvSpPr>
        <p:spPr bwMode="auto">
          <a:xfrm>
            <a:off x="6546096" y="3231538"/>
            <a:ext cx="228600" cy="241300"/>
          </a:xfrm>
          <a:prstGeom prst="ellipse">
            <a:avLst/>
          </a:prstGeom>
          <a:noFill/>
          <a:ln>
            <a:noFill/>
          </a:ln>
        </p:spPr>
        <p:txBody>
          <a:bodyPr wrap="none" lIns="91440" tIns="0" rIns="91440" bIns="0" anchor="ctr"/>
          <a:lstStyle/>
          <a:p>
            <a:pPr algn="ctr"/>
            <a:endParaRPr lang="en-US" dirty="0">
              <a:ea typeface="Calibri"/>
              <a:cs typeface="Calibri"/>
            </a:endParaRPr>
          </a:p>
        </p:txBody>
      </p:sp>
      <p:cxnSp>
        <p:nvCxnSpPr>
          <p:cNvPr id="129" name="AutoShape 89"/>
          <p:cNvCxnSpPr>
            <a:cxnSpLocks noChangeShapeType="1"/>
            <a:stCxn id="130" idx="3"/>
          </p:cNvCxnSpPr>
          <p:nvPr/>
        </p:nvCxnSpPr>
        <p:spPr bwMode="auto">
          <a:xfrm rot="5400000">
            <a:off x="3436841" y="2665952"/>
            <a:ext cx="820735" cy="2557652"/>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 xmlns:a14="http://schemas.microsoft.com/office/drawing/2010/main">
                <a:noFill/>
              </a14:hiddenFill>
            </a:ext>
          </a:extLst>
        </p:spPr>
      </p:cxnSp>
      <p:sp>
        <p:nvSpPr>
          <p:cNvPr id="130" name="Oval 17"/>
          <p:cNvSpPr>
            <a:spLocks noChangeArrowheads="1"/>
          </p:cNvSpPr>
          <p:nvPr/>
        </p:nvSpPr>
        <p:spPr bwMode="auto">
          <a:xfrm>
            <a:off x="5092555" y="3328449"/>
            <a:ext cx="228600" cy="241300"/>
          </a:xfrm>
          <a:prstGeom prst="ellipse">
            <a:avLst/>
          </a:prstGeom>
          <a:noFill/>
          <a:ln>
            <a:noFill/>
          </a:ln>
        </p:spPr>
        <p:txBody>
          <a:bodyPr wrap="none" lIns="91440" tIns="0" rIns="91440" bIns="0" anchor="ctr"/>
          <a:lstStyle/>
          <a:p>
            <a:pPr algn="ctr"/>
            <a:endParaRPr lang="en-US" dirty="0">
              <a:ea typeface="Calibri"/>
              <a:cs typeface="Calibri"/>
            </a:endParaRPr>
          </a:p>
        </p:txBody>
      </p:sp>
      <p:cxnSp>
        <p:nvCxnSpPr>
          <p:cNvPr id="132" name="AutoShape 91"/>
          <p:cNvCxnSpPr>
            <a:cxnSpLocks noChangeShapeType="1"/>
            <a:endCxn id="134" idx="0"/>
          </p:cNvCxnSpPr>
          <p:nvPr/>
        </p:nvCxnSpPr>
        <p:spPr bwMode="auto">
          <a:xfrm rot="5400000">
            <a:off x="6789389" y="4788782"/>
            <a:ext cx="652252" cy="1188218"/>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 xmlns:a14="http://schemas.microsoft.com/office/drawing/2010/main">
                <a:noFill/>
              </a14:hiddenFill>
            </a:ext>
          </a:extLst>
        </p:spPr>
      </p:cxnSp>
      <p:sp>
        <p:nvSpPr>
          <p:cNvPr id="133" name="Text Box 41"/>
          <p:cNvSpPr txBox="1">
            <a:spLocks noChangeArrowheads="1"/>
          </p:cNvSpPr>
          <p:nvPr/>
        </p:nvSpPr>
        <p:spPr bwMode="auto">
          <a:xfrm>
            <a:off x="4973906" y="5725905"/>
            <a:ext cx="1004752"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err="1">
                <a:latin typeface="+mn-lt"/>
                <a:ea typeface="Calibri"/>
                <a:cs typeface="Calibri"/>
              </a:rPr>
              <a:t>pos</a:t>
            </a:r>
            <a:r>
              <a:rPr lang="en-US" sz="1800" dirty="0">
                <a:latin typeface="+mn-lt"/>
                <a:ea typeface="Calibri"/>
                <a:cs typeface="Calibri"/>
              </a:rPr>
              <a:t>(a)=d</a:t>
            </a:r>
          </a:p>
        </p:txBody>
      </p:sp>
      <p:sp>
        <p:nvSpPr>
          <p:cNvPr id="134" name="Rectangle 103"/>
          <p:cNvSpPr>
            <a:spLocks noChangeArrowheads="1"/>
          </p:cNvSpPr>
          <p:nvPr/>
        </p:nvSpPr>
        <p:spPr bwMode="auto">
          <a:xfrm>
            <a:off x="6013676" y="5709018"/>
            <a:ext cx="1015460"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440" tIns="0" rIns="91440" bIns="0" anchor="ctr">
            <a:spAutoFit/>
          </a:bodyPr>
          <a:lstStyle/>
          <a:p>
            <a:pPr algn="ctr"/>
            <a:r>
              <a:rPr lang="en-US" dirty="0" err="1">
                <a:ea typeface="Calibri"/>
                <a:cs typeface="Calibri"/>
              </a:rPr>
              <a:t>pos</a:t>
            </a:r>
            <a:r>
              <a:rPr lang="en-US" dirty="0">
                <a:ea typeface="Calibri"/>
                <a:cs typeface="Calibri"/>
              </a:rPr>
              <a:t>(b)=c</a:t>
            </a:r>
          </a:p>
        </p:txBody>
      </p:sp>
      <p:cxnSp>
        <p:nvCxnSpPr>
          <p:cNvPr id="223" name="AutoShape 48"/>
          <p:cNvCxnSpPr>
            <a:cxnSpLocks noChangeShapeType="1"/>
          </p:cNvCxnSpPr>
          <p:nvPr/>
        </p:nvCxnSpPr>
        <p:spPr bwMode="auto">
          <a:xfrm rot="16200000" flipH="1">
            <a:off x="4030020" y="4106740"/>
            <a:ext cx="3894938" cy="6350"/>
          </a:xfrm>
          <a:prstGeom prst="curvedConnector3">
            <a:avLst>
              <a:gd name="adj1" fmla="val 50000"/>
            </a:avLst>
          </a:prstGeom>
          <a:noFill/>
          <a:ln w="19050">
            <a:solidFill>
              <a:schemeClr val="tx1"/>
            </a:solidFill>
            <a:round/>
            <a:headEnd/>
            <a:tailEnd type="triangle" w="med" len="med"/>
          </a:ln>
          <a:extLst>
            <a:ext uri="{909E8E84-426E-40dd-AFC4-6F175D3DCCD1}">
              <a14:hiddenFill xmlns="" xmlns:a14="http://schemas.microsoft.com/office/drawing/2010/main">
                <a:noFill/>
              </a14:hiddenFill>
            </a:ext>
          </a:extLst>
        </p:spPr>
      </p:cxnSp>
      <p:cxnSp>
        <p:nvCxnSpPr>
          <p:cNvPr id="224" name="Straight Arrow Connector 223"/>
          <p:cNvCxnSpPr/>
          <p:nvPr/>
        </p:nvCxnSpPr>
        <p:spPr bwMode="auto">
          <a:xfrm flipH="1">
            <a:off x="3656656" y="3569828"/>
            <a:ext cx="339512" cy="785318"/>
          </a:xfrm>
          <a:prstGeom prst="straightConnector1">
            <a:avLst/>
          </a:prstGeom>
          <a:solidFill>
            <a:schemeClr val="accent1"/>
          </a:solidFill>
          <a:ln w="19050" cap="flat" cmpd="sng" algn="ctr">
            <a:solidFill>
              <a:schemeClr val="tx1"/>
            </a:solidFill>
            <a:prstDash val="dash"/>
            <a:round/>
            <a:headEnd type="none" w="med" len="med"/>
            <a:tailEnd type="triangle"/>
          </a:ln>
          <a:effectLst/>
        </p:spPr>
      </p:cxnSp>
      <p:cxnSp>
        <p:nvCxnSpPr>
          <p:cNvPr id="225" name="Straight Arrow Connector 224"/>
          <p:cNvCxnSpPr/>
          <p:nvPr/>
        </p:nvCxnSpPr>
        <p:spPr bwMode="auto">
          <a:xfrm>
            <a:off x="7925073" y="3560820"/>
            <a:ext cx="312729" cy="794326"/>
          </a:xfrm>
          <a:prstGeom prst="straightConnector1">
            <a:avLst/>
          </a:prstGeom>
          <a:solidFill>
            <a:schemeClr val="accent1"/>
          </a:solidFill>
          <a:ln w="19050" cap="flat" cmpd="sng" algn="ctr">
            <a:solidFill>
              <a:schemeClr val="tx1"/>
            </a:solidFill>
            <a:prstDash val="dash"/>
            <a:round/>
            <a:headEnd type="none" w="med" len="med"/>
            <a:tailEnd type="triangle"/>
          </a:ln>
          <a:effectLst/>
        </p:spPr>
      </p:cxnSp>
      <p:cxnSp>
        <p:nvCxnSpPr>
          <p:cNvPr id="112" name="AutoShape 89"/>
          <p:cNvCxnSpPr>
            <a:cxnSpLocks noChangeShapeType="1"/>
          </p:cNvCxnSpPr>
          <p:nvPr/>
        </p:nvCxnSpPr>
        <p:spPr bwMode="auto">
          <a:xfrm rot="5400000">
            <a:off x="4833992" y="3660752"/>
            <a:ext cx="1242122" cy="1036463"/>
          </a:xfrm>
          <a:prstGeom prst="curvedConnector2">
            <a:avLst/>
          </a:prstGeom>
          <a:noFill/>
          <a:ln w="19050">
            <a:solidFill>
              <a:schemeClr val="tx1"/>
            </a:solidFill>
            <a:prstDash val="solid"/>
            <a:round/>
            <a:headEnd/>
            <a:tailEnd type="triangle" w="med" len="med"/>
          </a:ln>
          <a:extLst>
            <a:ext uri="{909E8E84-426E-40dd-AFC4-6F175D3DCCD1}">
              <a14:hiddenFill xmlns="" xmlns:a14="http://schemas.microsoft.com/office/drawing/2010/main">
                <a:noFill/>
              </a14:hiddenFill>
            </a:ext>
          </a:extLst>
        </p:spPr>
      </p:cxnSp>
      <p:cxnSp>
        <p:nvCxnSpPr>
          <p:cNvPr id="124" name="AutoShape 89"/>
          <p:cNvCxnSpPr>
            <a:cxnSpLocks noChangeShapeType="1"/>
          </p:cNvCxnSpPr>
          <p:nvPr/>
        </p:nvCxnSpPr>
        <p:spPr bwMode="auto">
          <a:xfrm rot="5400000">
            <a:off x="4763140" y="2103416"/>
            <a:ext cx="1152144" cy="1270204"/>
          </a:xfrm>
          <a:prstGeom prst="curvedConnector2">
            <a:avLst/>
          </a:prstGeom>
          <a:noFill/>
          <a:ln w="19050">
            <a:solidFill>
              <a:schemeClr val="tx1"/>
            </a:solidFill>
            <a:prstDash val="solid"/>
            <a:round/>
            <a:headEnd/>
            <a:tailEnd type="triangle" w="med" len="med"/>
          </a:ln>
          <a:extLst>
            <a:ext uri="{909E8E84-426E-40dd-AFC4-6F175D3DCCD1}">
              <a14:hiddenFill xmlns="" xmlns:a14="http://schemas.microsoft.com/office/drawing/2010/main">
                <a:noFill/>
              </a14:hiddenFill>
            </a:ext>
          </a:extLst>
        </p:spPr>
      </p:cxnSp>
      <p:cxnSp>
        <p:nvCxnSpPr>
          <p:cNvPr id="137" name="AutoShape 89"/>
          <p:cNvCxnSpPr>
            <a:cxnSpLocks noChangeShapeType="1"/>
          </p:cNvCxnSpPr>
          <p:nvPr/>
        </p:nvCxnSpPr>
        <p:spPr bwMode="auto">
          <a:xfrm>
            <a:off x="4936822" y="4872100"/>
            <a:ext cx="1043843" cy="1185285"/>
          </a:xfrm>
          <a:prstGeom prst="curvedConnector2">
            <a:avLst/>
          </a:prstGeom>
          <a:noFill/>
          <a:ln w="19050">
            <a:solidFill>
              <a:schemeClr val="tx1"/>
            </a:solidFill>
            <a:prstDash val="solid"/>
            <a:round/>
            <a:headEnd/>
            <a:tailEnd type="triangle" w="med" len="med"/>
          </a:ln>
          <a:extLst>
            <a:ext uri="{909E8E84-426E-40dd-AFC4-6F175D3DCCD1}">
              <a14:hiddenFill xmlns="" xmlns:a14="http://schemas.microsoft.com/office/drawing/2010/main">
                <a:noFill/>
              </a14:hiddenFill>
            </a:ext>
          </a:extLst>
        </p:spPr>
      </p:cxnSp>
      <p:cxnSp>
        <p:nvCxnSpPr>
          <p:cNvPr id="139" name="AutoShape 89"/>
          <p:cNvCxnSpPr>
            <a:cxnSpLocks noChangeShapeType="1"/>
          </p:cNvCxnSpPr>
          <p:nvPr/>
        </p:nvCxnSpPr>
        <p:spPr bwMode="auto">
          <a:xfrm rot="10800000" flipV="1">
            <a:off x="5980664" y="4872099"/>
            <a:ext cx="1006936" cy="1185285"/>
          </a:xfrm>
          <a:prstGeom prst="curvedConnector2">
            <a:avLst/>
          </a:prstGeom>
          <a:noFill/>
          <a:ln w="19050">
            <a:solidFill>
              <a:schemeClr val="tx1"/>
            </a:solidFill>
            <a:prstDash val="solid"/>
            <a:round/>
            <a:headEnd/>
            <a:tailEnd type="triangle" w="med" len="med"/>
          </a:ln>
          <a:extLst>
            <a:ext uri="{909E8E84-426E-40dd-AFC4-6F175D3DCCD1}">
              <a14:hiddenFill xmlns="" xmlns:a14="http://schemas.microsoft.com/office/drawing/2010/main">
                <a:noFill/>
              </a14:hiddenFill>
            </a:ext>
          </a:extLst>
        </p:spPr>
      </p:cxnSp>
      <p:cxnSp>
        <p:nvCxnSpPr>
          <p:cNvPr id="140" name="Straight Arrow Connector 139"/>
          <p:cNvCxnSpPr/>
          <p:nvPr/>
        </p:nvCxnSpPr>
        <p:spPr bwMode="auto">
          <a:xfrm>
            <a:off x="3996169" y="3569829"/>
            <a:ext cx="207869" cy="1117605"/>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142" name="AutoShape 89"/>
          <p:cNvCxnSpPr>
            <a:cxnSpLocks noChangeShapeType="1"/>
          </p:cNvCxnSpPr>
          <p:nvPr/>
        </p:nvCxnSpPr>
        <p:spPr bwMode="auto">
          <a:xfrm rot="16200000" flipH="1">
            <a:off x="6002968" y="2133792"/>
            <a:ext cx="1213708" cy="1271016"/>
          </a:xfrm>
          <a:prstGeom prst="curvedConnector2">
            <a:avLst/>
          </a:prstGeom>
          <a:noFill/>
          <a:ln w="19050">
            <a:solidFill>
              <a:schemeClr val="tx1"/>
            </a:solidFill>
            <a:prstDash val="solid"/>
            <a:round/>
            <a:headEnd/>
            <a:tailEnd type="triangle" w="med" len="med"/>
          </a:ln>
          <a:extLst>
            <a:ext uri="{909E8E84-426E-40dd-AFC4-6F175D3DCCD1}">
              <a14:hiddenFill xmlns="" xmlns:a14="http://schemas.microsoft.com/office/drawing/2010/main">
                <a:noFill/>
              </a14:hiddenFill>
            </a:ext>
          </a:extLst>
        </p:spPr>
      </p:cxnSp>
      <p:cxnSp>
        <p:nvCxnSpPr>
          <p:cNvPr id="143" name="Straight Arrow Connector 142"/>
          <p:cNvCxnSpPr/>
          <p:nvPr/>
        </p:nvCxnSpPr>
        <p:spPr bwMode="auto">
          <a:xfrm flipH="1">
            <a:off x="7709624" y="3560821"/>
            <a:ext cx="215448" cy="1126613"/>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147" name="AutoShape 89"/>
          <p:cNvCxnSpPr>
            <a:cxnSpLocks noChangeShapeType="1"/>
          </p:cNvCxnSpPr>
          <p:nvPr/>
        </p:nvCxnSpPr>
        <p:spPr bwMode="auto">
          <a:xfrm rot="16200000" flipH="1">
            <a:off x="5862774" y="3684350"/>
            <a:ext cx="1242122" cy="1005840"/>
          </a:xfrm>
          <a:prstGeom prst="curvedConnector2">
            <a:avLst/>
          </a:prstGeom>
          <a:noFill/>
          <a:ln w="19050">
            <a:solidFill>
              <a:schemeClr val="tx1"/>
            </a:solidFill>
            <a:prstDash val="solid"/>
            <a:round/>
            <a:headEnd/>
            <a:tailEnd type="triangle" w="med" len="med"/>
          </a:ln>
          <a:extLst>
            <a:ext uri="{909E8E84-426E-40dd-AFC4-6F175D3DCCD1}">
              <a14:hiddenFill xmlns="" xmlns:a14="http://schemas.microsoft.com/office/drawing/2010/main">
                <a:noFill/>
              </a14:hiddenFill>
            </a:ext>
          </a:extLst>
        </p:spPr>
      </p:cxnSp>
      <p:cxnSp>
        <p:nvCxnSpPr>
          <p:cNvPr id="231" name="AutoShape 89"/>
          <p:cNvCxnSpPr>
            <a:cxnSpLocks noChangeShapeType="1"/>
          </p:cNvCxnSpPr>
          <p:nvPr/>
        </p:nvCxnSpPr>
        <p:spPr bwMode="auto">
          <a:xfrm rot="16200000" flipH="1">
            <a:off x="4506055" y="4755676"/>
            <a:ext cx="669139" cy="1271317"/>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 xmlns:a14="http://schemas.microsoft.com/office/drawing/2010/main">
                <a:noFill/>
              </a14:hiddenFill>
            </a:ext>
          </a:extLst>
        </p:spPr>
      </p:cxnSp>
      <p:sp>
        <p:nvSpPr>
          <p:cNvPr id="236" name="Text Box 75"/>
          <p:cNvSpPr txBox="1">
            <a:spLocks noChangeArrowheads="1"/>
          </p:cNvSpPr>
          <p:nvPr/>
        </p:nvSpPr>
        <p:spPr bwMode="auto">
          <a:xfrm>
            <a:off x="6584388" y="803632"/>
            <a:ext cx="708848" cy="1107996"/>
          </a:xfrm>
          <a:prstGeom prst="rect">
            <a:avLst/>
          </a:prstGeom>
          <a:noFill/>
          <a:ln>
            <a:noFill/>
          </a:ln>
        </p:spPr>
        <p:txBody>
          <a:bodyPr wrap="none" lIns="91440" tIns="0" rIns="91440" bIns="0" anchor="t">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i="1" dirty="0">
                <a:latin typeface="+mn-lt"/>
                <a:ea typeface="Calibri"/>
                <a:cs typeface="Times New Roman" charset="0"/>
              </a:rPr>
              <a:t>z</a:t>
            </a:r>
            <a:r>
              <a:rPr lang="en-US" sz="1800" baseline="-25000" dirty="0">
                <a:latin typeface="+mn-lt"/>
                <a:ea typeface="Calibri"/>
                <a:cs typeface="Times New Roman" charset="0"/>
              </a:rPr>
              <a:t>4</a:t>
            </a:r>
            <a:r>
              <a:rPr lang="en-US" sz="1800" dirty="0">
                <a:latin typeface="+mn-lt"/>
                <a:ea typeface="Calibri"/>
                <a:cs typeface="Times New Roman" charset="0"/>
              </a:rPr>
              <a:t>≠</a:t>
            </a:r>
            <a:r>
              <a:rPr lang="en-US" sz="1800" dirty="0">
                <a:latin typeface="+mn-lt"/>
                <a:ea typeface="Calibri"/>
                <a:cs typeface="Calibri"/>
              </a:rPr>
              <a:t>a</a:t>
            </a:r>
          </a:p>
          <a:p>
            <a:r>
              <a:rPr lang="en-US" sz="1800" i="1" dirty="0">
                <a:latin typeface="+mn-lt"/>
                <a:ea typeface="Calibri"/>
                <a:cs typeface="Times New Roman" charset="0"/>
              </a:rPr>
              <a:t>z</a:t>
            </a:r>
            <a:r>
              <a:rPr lang="en-US" sz="1800" baseline="-25000" dirty="0">
                <a:latin typeface="+mn-lt"/>
                <a:ea typeface="Calibri"/>
                <a:cs typeface="Times New Roman" charset="0"/>
              </a:rPr>
              <a:t>4</a:t>
            </a:r>
            <a:r>
              <a:rPr lang="en-US" sz="1800" dirty="0">
                <a:latin typeface="+mn-lt"/>
                <a:ea typeface="Calibri"/>
                <a:cs typeface="Times New Roman" charset="0"/>
              </a:rPr>
              <a:t>≠</a:t>
            </a:r>
            <a:r>
              <a:rPr lang="en-US" sz="1800" dirty="0">
                <a:latin typeface="+mn-lt"/>
                <a:ea typeface="Calibri"/>
                <a:cs typeface="Calibri"/>
              </a:rPr>
              <a:t>c</a:t>
            </a:r>
          </a:p>
          <a:p>
            <a:r>
              <a:rPr lang="en-US" sz="1800" i="1" dirty="0">
                <a:latin typeface="+mn-lt"/>
                <a:ea typeface="Calibri"/>
                <a:cs typeface="Times New Roman" charset="0"/>
              </a:rPr>
              <a:t>z</a:t>
            </a:r>
            <a:r>
              <a:rPr lang="en-US" sz="1800" baseline="-25000" dirty="0">
                <a:latin typeface="+mn-lt"/>
                <a:ea typeface="Calibri"/>
                <a:cs typeface="Times New Roman" charset="0"/>
              </a:rPr>
              <a:t>4</a:t>
            </a:r>
            <a:r>
              <a:rPr lang="en-US" sz="1800" dirty="0">
                <a:latin typeface="+mn-lt"/>
                <a:ea typeface="Calibri"/>
                <a:cs typeface="Times New Roman" charset="0"/>
              </a:rPr>
              <a:t>≠</a:t>
            </a:r>
            <a:r>
              <a:rPr lang="en-US" sz="1800" dirty="0">
                <a:latin typeface="+mn-lt"/>
                <a:ea typeface="Calibri"/>
                <a:cs typeface="Calibri"/>
              </a:rPr>
              <a:t>d</a:t>
            </a:r>
          </a:p>
          <a:p>
            <a:r>
              <a:rPr lang="en-US" sz="1800" i="1" dirty="0">
                <a:latin typeface="+mn-lt"/>
                <a:ea typeface="Calibri"/>
                <a:cs typeface="Times New Roman" charset="0"/>
              </a:rPr>
              <a:t>z</a:t>
            </a:r>
            <a:r>
              <a:rPr lang="en-US" sz="1800" baseline="-25000" dirty="0">
                <a:latin typeface="+mn-lt"/>
                <a:ea typeface="Calibri"/>
                <a:cs typeface="Times New Roman" charset="0"/>
              </a:rPr>
              <a:t>4</a:t>
            </a:r>
            <a:r>
              <a:rPr lang="en-US" sz="1800" dirty="0">
                <a:latin typeface="+mn-lt"/>
                <a:ea typeface="Calibri"/>
                <a:cs typeface="Times New Roman" charset="0"/>
              </a:rPr>
              <a:t>≠</a:t>
            </a:r>
            <a:r>
              <a:rPr lang="en-US" sz="1800" dirty="0">
                <a:latin typeface="+mn-lt"/>
                <a:ea typeface="Calibri"/>
                <a:cs typeface="Calibri"/>
              </a:rPr>
              <a:t>p1</a:t>
            </a:r>
          </a:p>
        </p:txBody>
      </p:sp>
      <p:grpSp>
        <p:nvGrpSpPr>
          <p:cNvPr id="125" name="Group 124">
            <a:extLst>
              <a:ext uri="{FF2B5EF4-FFF2-40B4-BE49-F238E27FC236}">
                <a16:creationId xmlns:a16="http://schemas.microsoft.com/office/drawing/2014/main" id="{BFE1C827-B53C-5444-9BEA-6A458A8E5990}"/>
              </a:ext>
            </a:extLst>
          </p:cNvPr>
          <p:cNvGrpSpPr/>
          <p:nvPr/>
        </p:nvGrpSpPr>
        <p:grpSpPr>
          <a:xfrm>
            <a:off x="7649133" y="188058"/>
            <a:ext cx="2688818" cy="1950735"/>
            <a:chOff x="6181533" y="221558"/>
            <a:chExt cx="2688818" cy="1950735"/>
          </a:xfrm>
        </p:grpSpPr>
        <p:sp>
          <p:nvSpPr>
            <p:cNvPr id="126" name="Line 853">
              <a:extLst>
                <a:ext uri="{FF2B5EF4-FFF2-40B4-BE49-F238E27FC236}">
                  <a16:creationId xmlns:a16="http://schemas.microsoft.com/office/drawing/2014/main" id="{49900334-B565-0C43-BDAC-76CDD08E10AB}"/>
                </a:ext>
              </a:extLst>
            </p:cNvPr>
            <p:cNvSpPr>
              <a:spLocks noChangeShapeType="1"/>
            </p:cNvSpPr>
            <p:nvPr/>
          </p:nvSpPr>
          <p:spPr bwMode="auto">
            <a:xfrm flipV="1">
              <a:off x="6181533" y="2166235"/>
              <a:ext cx="1984248" cy="6058"/>
            </a:xfrm>
            <a:prstGeom prst="line">
              <a:avLst/>
            </a:prstGeom>
            <a:noFill/>
            <a:ln w="9525">
              <a:solidFill>
                <a:schemeClr val="tx1"/>
              </a:solidFill>
              <a:round/>
              <a:headEnd/>
              <a:tailEnd/>
            </a:ln>
            <a:scene3d>
              <a:camera prst="legacyObliqueTopRight">
                <a:rot lat="300000" lon="0" rev="0"/>
              </a:camera>
              <a:lightRig rig="legacyFlat3" dir="l"/>
            </a:scene3d>
            <a:sp3d extrusionH="2667000" prstMaterial="legacyPlastic">
              <a:bevelT w="13500" h="13500" prst="angle"/>
              <a:bevelB w="13500" h="13500" prst="angle"/>
              <a:extrusionClr>
                <a:srgbClr val="EBE6DB"/>
              </a:extrusionClr>
            </a:sp3d>
            <a:extLst>
              <a:ext uri="{909E8E84-426E-40dd-AFC4-6F175D3DCCD1}">
                <a14:hiddenFill xmlns="" xmlns:a14="http://schemas.microsoft.com/office/drawing/2010/main">
                  <a:noFill/>
                </a14:hiddenFill>
              </a:ext>
            </a:extLst>
          </p:spPr>
          <p:txBody>
            <a:bodyPr wrap="none" anchor="ctr">
              <a:flatTx/>
            </a:bodyPr>
            <a:lstStyle/>
            <a:p>
              <a:endParaRPr lang="en-US" dirty="0">
                <a:ea typeface="Calibri"/>
                <a:cs typeface="Calibri"/>
              </a:endParaRPr>
            </a:p>
          </p:txBody>
        </p:sp>
        <p:sp>
          <p:nvSpPr>
            <p:cNvPr id="135" name="Freeform 830">
              <a:extLst>
                <a:ext uri="{FF2B5EF4-FFF2-40B4-BE49-F238E27FC236}">
                  <a16:creationId xmlns:a16="http://schemas.microsoft.com/office/drawing/2014/main" id="{FAEBAC4F-E840-FA49-BFD4-ED15EFE3AE76}"/>
                </a:ext>
              </a:extLst>
            </p:cNvPr>
            <p:cNvSpPr>
              <a:spLocks noChangeAspect="1"/>
            </p:cNvSpPr>
            <p:nvPr/>
          </p:nvSpPr>
          <p:spPr bwMode="auto">
            <a:xfrm>
              <a:off x="7054100" y="1099597"/>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ea typeface="Calibri"/>
                  <a:cs typeface="Calibri"/>
                </a:rPr>
              </a:br>
              <a:br>
                <a:rPr lang="en-US" baseline="30000" dirty="0">
                  <a:ea typeface="Calibri"/>
                  <a:cs typeface="Calibri"/>
                </a:rPr>
              </a:br>
              <a:r>
                <a:rPr lang="en-US" dirty="0">
                  <a:ea typeface="Calibri"/>
                  <a:cs typeface="Calibri"/>
                </a:rPr>
                <a:t>  p3</a:t>
              </a:r>
            </a:p>
          </p:txBody>
        </p:sp>
        <p:sp>
          <p:nvSpPr>
            <p:cNvPr id="138" name="Freeform 830">
              <a:extLst>
                <a:ext uri="{FF2B5EF4-FFF2-40B4-BE49-F238E27FC236}">
                  <a16:creationId xmlns:a16="http://schemas.microsoft.com/office/drawing/2014/main" id="{EC66055D-7E53-9E45-9312-30122F91BF3C}"/>
                </a:ext>
              </a:extLst>
            </p:cNvPr>
            <p:cNvSpPr>
              <a:spLocks noChangeAspect="1"/>
            </p:cNvSpPr>
            <p:nvPr/>
          </p:nvSpPr>
          <p:spPr bwMode="auto">
            <a:xfrm>
              <a:off x="6649449" y="1674638"/>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ea typeface="Calibri"/>
                  <a:cs typeface="Calibri"/>
                </a:rPr>
              </a:br>
              <a:br>
                <a:rPr lang="en-US" baseline="30000" dirty="0">
                  <a:ea typeface="Calibri"/>
                  <a:cs typeface="Calibri"/>
                </a:rPr>
              </a:br>
              <a:r>
                <a:rPr lang="en-US" dirty="0">
                  <a:ea typeface="Calibri"/>
                  <a:cs typeface="Calibri"/>
                </a:rPr>
                <a:t>  p1</a:t>
              </a:r>
            </a:p>
          </p:txBody>
        </p:sp>
        <p:sp>
          <p:nvSpPr>
            <p:cNvPr id="141" name="Freeform 830">
              <a:extLst>
                <a:ext uri="{FF2B5EF4-FFF2-40B4-BE49-F238E27FC236}">
                  <a16:creationId xmlns:a16="http://schemas.microsoft.com/office/drawing/2014/main" id="{055298AC-F3D0-C540-ABBB-DD863F8506BD}"/>
                </a:ext>
              </a:extLst>
            </p:cNvPr>
            <p:cNvSpPr>
              <a:spLocks noChangeAspect="1"/>
            </p:cNvSpPr>
            <p:nvPr/>
          </p:nvSpPr>
          <p:spPr bwMode="auto">
            <a:xfrm>
              <a:off x="7595015" y="1674638"/>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ea typeface="Calibri"/>
                  <a:cs typeface="Calibri"/>
                </a:rPr>
              </a:br>
              <a:br>
                <a:rPr lang="en-US" baseline="30000" dirty="0">
                  <a:ea typeface="Calibri"/>
                  <a:cs typeface="Calibri"/>
                </a:rPr>
              </a:br>
              <a:r>
                <a:rPr lang="en-US" dirty="0">
                  <a:ea typeface="Calibri"/>
                  <a:cs typeface="Calibri"/>
                </a:rPr>
                <a:t>  p2</a:t>
              </a:r>
            </a:p>
          </p:txBody>
        </p:sp>
        <p:grpSp>
          <p:nvGrpSpPr>
            <p:cNvPr id="144" name="Group 872">
              <a:extLst>
                <a:ext uri="{FF2B5EF4-FFF2-40B4-BE49-F238E27FC236}">
                  <a16:creationId xmlns:a16="http://schemas.microsoft.com/office/drawing/2014/main" id="{4D38C4BA-38D2-CB4D-8A5A-5AE9E1AAE08C}"/>
                </a:ext>
              </a:extLst>
            </p:cNvPr>
            <p:cNvGrpSpPr>
              <a:grpSpLocks noChangeAspect="1"/>
            </p:cNvGrpSpPr>
            <p:nvPr/>
          </p:nvGrpSpPr>
          <p:grpSpPr bwMode="auto">
            <a:xfrm>
              <a:off x="7141600" y="854344"/>
              <a:ext cx="651502" cy="416243"/>
              <a:chOff x="331" y="406"/>
              <a:chExt cx="288" cy="144"/>
            </a:xfrm>
          </p:grpSpPr>
          <p:sp>
            <p:nvSpPr>
              <p:cNvPr id="243" name="Rectangle 873">
                <a:extLst>
                  <a:ext uri="{FF2B5EF4-FFF2-40B4-BE49-F238E27FC236}">
                    <a16:creationId xmlns:a16="http://schemas.microsoft.com/office/drawing/2014/main" id="{0E33E321-FA7A-354D-AFAD-43F58F93EBB1}"/>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ea typeface="Calibri"/>
                    <a:cs typeface="Calibri"/>
                  </a:rPr>
                  <a:t>a</a:t>
                </a:r>
              </a:p>
            </p:txBody>
          </p:sp>
          <p:sp>
            <p:nvSpPr>
              <p:cNvPr id="244" name="Freeform 874">
                <a:extLst>
                  <a:ext uri="{FF2B5EF4-FFF2-40B4-BE49-F238E27FC236}">
                    <a16:creationId xmlns:a16="http://schemas.microsoft.com/office/drawing/2014/main" id="{9B9D186B-756E-8445-A7EE-127C67CA70BA}"/>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45" name="Freeform 875">
                <a:extLst>
                  <a:ext uri="{FF2B5EF4-FFF2-40B4-BE49-F238E27FC236}">
                    <a16:creationId xmlns:a16="http://schemas.microsoft.com/office/drawing/2014/main" id="{A732A5DF-19C2-D240-8650-3FD1225BFD7B}"/>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46" name="Rectangle 876">
                <a:extLst>
                  <a:ext uri="{FF2B5EF4-FFF2-40B4-BE49-F238E27FC236}">
                    <a16:creationId xmlns:a16="http://schemas.microsoft.com/office/drawing/2014/main" id="{667ADE69-5FE0-CF42-BB7E-691F886EA6CD}"/>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ea typeface="Calibri"/>
                  <a:cs typeface="Calibri"/>
                </a:endParaRPr>
              </a:p>
            </p:txBody>
          </p:sp>
        </p:grpSp>
        <p:grpSp>
          <p:nvGrpSpPr>
            <p:cNvPr id="146" name="Group 872">
              <a:extLst>
                <a:ext uri="{FF2B5EF4-FFF2-40B4-BE49-F238E27FC236}">
                  <a16:creationId xmlns:a16="http://schemas.microsoft.com/office/drawing/2014/main" id="{EFF81FBB-9C7C-7843-A6FB-B34B565B6120}"/>
                </a:ext>
              </a:extLst>
            </p:cNvPr>
            <p:cNvGrpSpPr>
              <a:grpSpLocks noChangeAspect="1"/>
            </p:cNvGrpSpPr>
            <p:nvPr/>
          </p:nvGrpSpPr>
          <p:grpSpPr bwMode="auto">
            <a:xfrm>
              <a:off x="7137848" y="579909"/>
              <a:ext cx="651502" cy="416243"/>
              <a:chOff x="331" y="406"/>
              <a:chExt cx="288" cy="144"/>
            </a:xfrm>
          </p:grpSpPr>
          <p:sp>
            <p:nvSpPr>
              <p:cNvPr id="239" name="Rectangle 873">
                <a:extLst>
                  <a:ext uri="{FF2B5EF4-FFF2-40B4-BE49-F238E27FC236}">
                    <a16:creationId xmlns:a16="http://schemas.microsoft.com/office/drawing/2014/main" id="{D6E20795-35FF-8845-932A-7BF820ED06CB}"/>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ea typeface="Calibri"/>
                    <a:cs typeface="Calibri"/>
                  </a:rPr>
                  <a:t>d</a:t>
                </a:r>
              </a:p>
            </p:txBody>
          </p:sp>
          <p:sp>
            <p:nvSpPr>
              <p:cNvPr id="240" name="Freeform 874">
                <a:extLst>
                  <a:ext uri="{FF2B5EF4-FFF2-40B4-BE49-F238E27FC236}">
                    <a16:creationId xmlns:a16="http://schemas.microsoft.com/office/drawing/2014/main" id="{02EC0540-77C0-7544-9213-F83C9820923F}"/>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41" name="Freeform 875">
                <a:extLst>
                  <a:ext uri="{FF2B5EF4-FFF2-40B4-BE49-F238E27FC236}">
                    <a16:creationId xmlns:a16="http://schemas.microsoft.com/office/drawing/2014/main" id="{C7319A8C-9425-6247-AF00-D31EDE9EB511}"/>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42" name="Rectangle 876">
                <a:extLst>
                  <a:ext uri="{FF2B5EF4-FFF2-40B4-BE49-F238E27FC236}">
                    <a16:creationId xmlns:a16="http://schemas.microsoft.com/office/drawing/2014/main" id="{F7D806EF-E085-9A4F-A59E-BF8FF1D2103E}"/>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ea typeface="Calibri"/>
                  <a:cs typeface="Calibri"/>
                </a:endParaRPr>
              </a:p>
            </p:txBody>
          </p:sp>
        </p:grpSp>
        <p:sp>
          <p:nvSpPr>
            <p:cNvPr id="189" name="Freeform 830">
              <a:extLst>
                <a:ext uri="{FF2B5EF4-FFF2-40B4-BE49-F238E27FC236}">
                  <a16:creationId xmlns:a16="http://schemas.microsoft.com/office/drawing/2014/main" id="{8F6EA1FA-0D3F-D342-9ED5-C85B41CD8D11}"/>
                </a:ext>
              </a:extLst>
            </p:cNvPr>
            <p:cNvSpPr>
              <a:spLocks noChangeAspect="1"/>
            </p:cNvSpPr>
            <p:nvPr/>
          </p:nvSpPr>
          <p:spPr bwMode="auto">
            <a:xfrm>
              <a:off x="8045349" y="1098168"/>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ea typeface="Calibri"/>
                  <a:cs typeface="Calibri"/>
                </a:rPr>
              </a:br>
              <a:br>
                <a:rPr lang="en-US" baseline="30000" dirty="0">
                  <a:ea typeface="Calibri"/>
                  <a:cs typeface="Calibri"/>
                </a:rPr>
              </a:br>
              <a:r>
                <a:rPr lang="en-US" dirty="0">
                  <a:ea typeface="Calibri"/>
                  <a:cs typeface="Calibri"/>
                </a:rPr>
                <a:t>  p4</a:t>
              </a:r>
            </a:p>
          </p:txBody>
        </p:sp>
        <p:grpSp>
          <p:nvGrpSpPr>
            <p:cNvPr id="190" name="Group 872">
              <a:extLst>
                <a:ext uri="{FF2B5EF4-FFF2-40B4-BE49-F238E27FC236}">
                  <a16:creationId xmlns:a16="http://schemas.microsoft.com/office/drawing/2014/main" id="{9C517E7E-33AF-0842-8054-504034CE16CA}"/>
                </a:ext>
              </a:extLst>
            </p:cNvPr>
            <p:cNvGrpSpPr>
              <a:grpSpLocks noChangeAspect="1"/>
            </p:cNvGrpSpPr>
            <p:nvPr/>
          </p:nvGrpSpPr>
          <p:grpSpPr bwMode="auto">
            <a:xfrm>
              <a:off x="8119863" y="872355"/>
              <a:ext cx="651502" cy="416243"/>
              <a:chOff x="331" y="406"/>
              <a:chExt cx="288" cy="144"/>
            </a:xfrm>
          </p:grpSpPr>
          <p:sp>
            <p:nvSpPr>
              <p:cNvPr id="234" name="Rectangle 873">
                <a:extLst>
                  <a:ext uri="{FF2B5EF4-FFF2-40B4-BE49-F238E27FC236}">
                    <a16:creationId xmlns:a16="http://schemas.microsoft.com/office/drawing/2014/main" id="{7F5802B4-48C9-1B44-855D-896EC8BD2941}"/>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ea typeface="Calibri"/>
                    <a:cs typeface="Calibri"/>
                  </a:rPr>
                  <a:t>b</a:t>
                </a:r>
              </a:p>
            </p:txBody>
          </p:sp>
          <p:sp>
            <p:nvSpPr>
              <p:cNvPr id="235" name="Freeform 874">
                <a:extLst>
                  <a:ext uri="{FF2B5EF4-FFF2-40B4-BE49-F238E27FC236}">
                    <a16:creationId xmlns:a16="http://schemas.microsoft.com/office/drawing/2014/main" id="{1F6E20E6-4572-7849-BC26-0C9E85C2B3EE}"/>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37" name="Freeform 875">
                <a:extLst>
                  <a:ext uri="{FF2B5EF4-FFF2-40B4-BE49-F238E27FC236}">
                    <a16:creationId xmlns:a16="http://schemas.microsoft.com/office/drawing/2014/main" id="{B2A21E2A-BEED-CF43-9EEE-41AED39DBD4A}"/>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38" name="Rectangle 876">
                <a:extLst>
                  <a:ext uri="{FF2B5EF4-FFF2-40B4-BE49-F238E27FC236}">
                    <a16:creationId xmlns:a16="http://schemas.microsoft.com/office/drawing/2014/main" id="{F8A5B453-510B-894A-BD5E-41DD9CF4B8AC}"/>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ea typeface="Calibri"/>
                  <a:cs typeface="Calibri"/>
                </a:endParaRPr>
              </a:p>
            </p:txBody>
          </p:sp>
        </p:grpSp>
        <p:grpSp>
          <p:nvGrpSpPr>
            <p:cNvPr id="191" name="Group 872">
              <a:extLst>
                <a:ext uri="{FF2B5EF4-FFF2-40B4-BE49-F238E27FC236}">
                  <a16:creationId xmlns:a16="http://schemas.microsoft.com/office/drawing/2014/main" id="{661DDEB8-62CD-6D46-9B3A-A5C094BBA74A}"/>
                </a:ext>
              </a:extLst>
            </p:cNvPr>
            <p:cNvGrpSpPr>
              <a:grpSpLocks noChangeAspect="1"/>
            </p:cNvGrpSpPr>
            <p:nvPr/>
          </p:nvGrpSpPr>
          <p:grpSpPr bwMode="auto">
            <a:xfrm>
              <a:off x="8116832" y="598923"/>
              <a:ext cx="651502" cy="416243"/>
              <a:chOff x="331" y="406"/>
              <a:chExt cx="288" cy="144"/>
            </a:xfrm>
          </p:grpSpPr>
          <p:sp>
            <p:nvSpPr>
              <p:cNvPr id="229" name="Rectangle 873">
                <a:extLst>
                  <a:ext uri="{FF2B5EF4-FFF2-40B4-BE49-F238E27FC236}">
                    <a16:creationId xmlns:a16="http://schemas.microsoft.com/office/drawing/2014/main" id="{544027AF-9942-D646-BA8F-3991DE6D274E}"/>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ea typeface="Calibri"/>
                    <a:cs typeface="Calibri"/>
                  </a:rPr>
                  <a:t>c</a:t>
                </a:r>
              </a:p>
            </p:txBody>
          </p:sp>
          <p:sp>
            <p:nvSpPr>
              <p:cNvPr id="230" name="Freeform 874">
                <a:extLst>
                  <a:ext uri="{FF2B5EF4-FFF2-40B4-BE49-F238E27FC236}">
                    <a16:creationId xmlns:a16="http://schemas.microsoft.com/office/drawing/2014/main" id="{8604326B-598C-664D-B830-C2375D035ACB}"/>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32" name="Freeform 875">
                <a:extLst>
                  <a:ext uri="{FF2B5EF4-FFF2-40B4-BE49-F238E27FC236}">
                    <a16:creationId xmlns:a16="http://schemas.microsoft.com/office/drawing/2014/main" id="{8B750290-8D70-FF4D-9359-E993C2DF1726}"/>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33" name="Rectangle 876">
                <a:extLst>
                  <a:ext uri="{FF2B5EF4-FFF2-40B4-BE49-F238E27FC236}">
                    <a16:creationId xmlns:a16="http://schemas.microsoft.com/office/drawing/2014/main" id="{F4F218FE-0AFC-2346-A2BA-8E2056C0E47F}"/>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ea typeface="Calibri"/>
                  <a:cs typeface="Calibri"/>
                </a:endParaRPr>
              </a:p>
            </p:txBody>
          </p:sp>
        </p:grpSp>
        <p:grpSp>
          <p:nvGrpSpPr>
            <p:cNvPr id="192" name="Group 191">
              <a:extLst>
                <a:ext uri="{FF2B5EF4-FFF2-40B4-BE49-F238E27FC236}">
                  <a16:creationId xmlns:a16="http://schemas.microsoft.com/office/drawing/2014/main" id="{6323C3E1-7B60-AD43-BDB6-9F805A7A1808}"/>
                </a:ext>
              </a:extLst>
            </p:cNvPr>
            <p:cNvGrpSpPr/>
            <p:nvPr/>
          </p:nvGrpSpPr>
          <p:grpSpPr>
            <a:xfrm>
              <a:off x="7127889" y="221558"/>
              <a:ext cx="1219200" cy="1278997"/>
              <a:chOff x="3017318" y="1024881"/>
              <a:chExt cx="1219200" cy="1278997"/>
            </a:xfrm>
          </p:grpSpPr>
          <p:grpSp>
            <p:nvGrpSpPr>
              <p:cNvPr id="193" name="Group 192">
                <a:extLst>
                  <a:ext uri="{FF2B5EF4-FFF2-40B4-BE49-F238E27FC236}">
                    <a16:creationId xmlns:a16="http://schemas.microsoft.com/office/drawing/2014/main" id="{9AC37491-33F5-234B-8AFC-8C9F738681B5}"/>
                  </a:ext>
                </a:extLst>
              </p:cNvPr>
              <p:cNvGrpSpPr/>
              <p:nvPr/>
            </p:nvGrpSpPr>
            <p:grpSpPr>
              <a:xfrm>
                <a:off x="3636432" y="1147233"/>
                <a:ext cx="88096" cy="1156645"/>
                <a:chOff x="3636432" y="1147233"/>
                <a:chExt cx="88096" cy="1156645"/>
              </a:xfrm>
            </p:grpSpPr>
            <p:sp>
              <p:nvSpPr>
                <p:cNvPr id="222" name="Oval 878">
                  <a:extLst>
                    <a:ext uri="{FF2B5EF4-FFF2-40B4-BE49-F238E27FC236}">
                      <a16:creationId xmlns:a16="http://schemas.microsoft.com/office/drawing/2014/main" id="{EBF36C4A-D2AD-0046-BB1C-B7CF58476F95}"/>
                    </a:ext>
                  </a:extLst>
                </p:cNvPr>
                <p:cNvSpPr>
                  <a:spLocks noChangeAspect="1" noChangeArrowheads="1"/>
                </p:cNvSpPr>
                <p:nvPr/>
              </p:nvSpPr>
              <p:spPr bwMode="auto">
                <a:xfrm>
                  <a:off x="3639810" y="2256032"/>
                  <a:ext cx="84718" cy="47846"/>
                </a:xfrm>
                <a:prstGeom prst="ellipse">
                  <a:avLst/>
                </a:prstGeom>
                <a:solidFill>
                  <a:srgbClr val="99DDFF"/>
                </a:solidFill>
                <a:ln w="9525">
                  <a:solidFill>
                    <a:schemeClr val="tx1"/>
                  </a:solidFill>
                  <a:round/>
                  <a:headEnd/>
                  <a:tailEnd/>
                </a:ln>
              </p:spPr>
              <p:txBody>
                <a:bodyPr wrap="none" anchor="ctr"/>
                <a:lstStyle/>
                <a:p>
                  <a:endParaRPr lang="en-US" sz="1400" dirty="0">
                    <a:ea typeface="Calibri"/>
                    <a:cs typeface="Calibri"/>
                  </a:endParaRPr>
                </a:p>
              </p:txBody>
            </p:sp>
            <p:sp>
              <p:nvSpPr>
                <p:cNvPr id="226" name="Rectangle 880">
                  <a:extLst>
                    <a:ext uri="{FF2B5EF4-FFF2-40B4-BE49-F238E27FC236}">
                      <a16:creationId xmlns:a16="http://schemas.microsoft.com/office/drawing/2014/main" id="{8A3E0405-838C-0540-A518-5CDDC4B65552}"/>
                    </a:ext>
                  </a:extLst>
                </p:cNvPr>
                <p:cNvSpPr>
                  <a:spLocks noChangeArrowheads="1"/>
                </p:cNvSpPr>
                <p:nvPr/>
              </p:nvSpPr>
              <p:spPr bwMode="auto">
                <a:xfrm>
                  <a:off x="3636432" y="1147233"/>
                  <a:ext cx="88094" cy="1135842"/>
                </a:xfrm>
                <a:prstGeom prst="rect">
                  <a:avLst/>
                </a:prstGeom>
                <a:solidFill>
                  <a:srgbClr val="99DDFF"/>
                </a:solidFill>
                <a:ln w="9525">
                  <a:solidFill>
                    <a:srgbClr val="9CDDFE"/>
                  </a:solidFill>
                  <a:miter lim="800000"/>
                  <a:headEnd/>
                  <a:tailEnd/>
                </a:ln>
              </p:spPr>
              <p:txBody>
                <a:bodyPr wrap="none" anchor="ctr"/>
                <a:lstStyle/>
                <a:p>
                  <a:endParaRPr lang="en-US" sz="1400" dirty="0">
                    <a:ea typeface="Calibri"/>
                    <a:cs typeface="Calibri"/>
                  </a:endParaRPr>
                </a:p>
              </p:txBody>
            </p:sp>
            <p:sp>
              <p:nvSpPr>
                <p:cNvPr id="227" name="Line 881">
                  <a:extLst>
                    <a:ext uri="{FF2B5EF4-FFF2-40B4-BE49-F238E27FC236}">
                      <a16:creationId xmlns:a16="http://schemas.microsoft.com/office/drawing/2014/main" id="{C401ADB1-8603-C441-A247-D9217F91271D}"/>
                    </a:ext>
                  </a:extLst>
                </p:cNvPr>
                <p:cNvSpPr>
                  <a:spLocks noChangeShapeType="1"/>
                </p:cNvSpPr>
                <p:nvPr/>
              </p:nvSpPr>
              <p:spPr bwMode="auto">
                <a:xfrm flipH="1" flipV="1">
                  <a:off x="3636432" y="1147233"/>
                  <a:ext cx="0" cy="113584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dirty="0">
                    <a:ea typeface="Calibri"/>
                    <a:cs typeface="Calibri"/>
                  </a:endParaRPr>
                </a:p>
              </p:txBody>
            </p:sp>
            <p:sp>
              <p:nvSpPr>
                <p:cNvPr id="228" name="Line 882">
                  <a:extLst>
                    <a:ext uri="{FF2B5EF4-FFF2-40B4-BE49-F238E27FC236}">
                      <a16:creationId xmlns:a16="http://schemas.microsoft.com/office/drawing/2014/main" id="{BBA00547-2C92-CF47-8B91-C37B636EA4AF}"/>
                    </a:ext>
                  </a:extLst>
                </p:cNvPr>
                <p:cNvSpPr>
                  <a:spLocks noChangeShapeType="1"/>
                </p:cNvSpPr>
                <p:nvPr/>
              </p:nvSpPr>
              <p:spPr bwMode="auto">
                <a:xfrm flipV="1">
                  <a:off x="3724527" y="1147233"/>
                  <a:ext cx="0" cy="113584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dirty="0">
                    <a:ea typeface="Calibri"/>
                    <a:cs typeface="Calibri"/>
                  </a:endParaRPr>
                </a:p>
              </p:txBody>
            </p:sp>
          </p:grpSp>
          <p:grpSp>
            <p:nvGrpSpPr>
              <p:cNvPr id="194" name="Group 883">
                <a:extLst>
                  <a:ext uri="{FF2B5EF4-FFF2-40B4-BE49-F238E27FC236}">
                    <a16:creationId xmlns:a16="http://schemas.microsoft.com/office/drawing/2014/main" id="{7882FE43-3A1B-DD41-B359-486A87434AD9}"/>
                  </a:ext>
                </a:extLst>
              </p:cNvPr>
              <p:cNvGrpSpPr>
                <a:grpSpLocks/>
              </p:cNvGrpSpPr>
              <p:nvPr/>
            </p:nvGrpSpPr>
            <p:grpSpPr bwMode="auto">
              <a:xfrm>
                <a:off x="3061519" y="1101851"/>
                <a:ext cx="42359" cy="293319"/>
                <a:chOff x="960" y="251"/>
                <a:chExt cx="23" cy="141"/>
              </a:xfrm>
            </p:grpSpPr>
            <p:sp>
              <p:nvSpPr>
                <p:cNvPr id="220" name="Line 884">
                  <a:extLst>
                    <a:ext uri="{FF2B5EF4-FFF2-40B4-BE49-F238E27FC236}">
                      <a16:creationId xmlns:a16="http://schemas.microsoft.com/office/drawing/2014/main" id="{4B7139BE-0BAF-8A4A-8820-67AB5F5FF40E}"/>
                    </a:ext>
                  </a:extLst>
                </p:cNvPr>
                <p:cNvSpPr>
                  <a:spLocks noChangeShapeType="1"/>
                </p:cNvSpPr>
                <p:nvPr/>
              </p:nvSpPr>
              <p:spPr bwMode="auto">
                <a:xfrm flipH="1">
                  <a:off x="971" y="251"/>
                  <a:ext cx="0" cy="96"/>
                </a:xfrm>
                <a:prstGeom prst="line">
                  <a:avLst/>
                </a:prstGeom>
                <a:noFill/>
                <a:ln w="9525">
                  <a:solidFill>
                    <a:schemeClr val="tx1"/>
                  </a:solidFill>
                  <a:round/>
                  <a:headEnd type="none" w="sm" len="sm"/>
                  <a:tailEnd type="none" w="med" len="sm"/>
                </a:ln>
                <a:extLst>
                  <a:ext uri="{909E8E84-426E-40dd-AFC4-6F175D3DCCD1}">
                    <a14:hiddenFill xmlns="" xmlns:a14="http://schemas.microsoft.com/office/drawing/2010/main">
                      <a:noFill/>
                    </a14:hiddenFill>
                  </a:ext>
                </a:extLst>
              </p:spPr>
              <p:txBody>
                <a:bodyPr wrap="none" anchor="ctr"/>
                <a:lstStyle/>
                <a:p>
                  <a:endParaRPr lang="en-US" dirty="0">
                    <a:ea typeface="Calibri"/>
                    <a:cs typeface="Calibri"/>
                  </a:endParaRPr>
                </a:p>
              </p:txBody>
            </p:sp>
            <p:sp>
              <p:nvSpPr>
                <p:cNvPr id="221" name="Oval 885">
                  <a:extLst>
                    <a:ext uri="{FF2B5EF4-FFF2-40B4-BE49-F238E27FC236}">
                      <a16:creationId xmlns:a16="http://schemas.microsoft.com/office/drawing/2014/main" id="{8489BB1C-EFE4-6745-A43C-4D015DBDC8F0}"/>
                    </a:ext>
                  </a:extLst>
                </p:cNvPr>
                <p:cNvSpPr>
                  <a:spLocks noChangeArrowheads="1"/>
                </p:cNvSpPr>
                <p:nvPr/>
              </p:nvSpPr>
              <p:spPr bwMode="auto">
                <a:xfrm>
                  <a:off x="960" y="347"/>
                  <a:ext cx="23" cy="45"/>
                </a:xfrm>
                <a:prstGeom prst="ellipse">
                  <a:avLst/>
                </a:prstGeom>
                <a:solidFill>
                  <a:srgbClr val="99DDFF"/>
                </a:solidFill>
                <a:ln w="9525">
                  <a:solidFill>
                    <a:schemeClr val="tx1"/>
                  </a:solidFill>
                  <a:round/>
                  <a:headEnd/>
                  <a:tailEnd/>
                </a:ln>
              </p:spPr>
              <p:txBody>
                <a:bodyPr wrap="none" anchor="ctr"/>
                <a:lstStyle/>
                <a:p>
                  <a:endParaRPr lang="en-US" sz="1400" dirty="0">
                    <a:ea typeface="Calibri"/>
                    <a:cs typeface="Calibri"/>
                  </a:endParaRPr>
                </a:p>
              </p:txBody>
            </p:sp>
          </p:grpSp>
          <p:sp>
            <p:nvSpPr>
              <p:cNvPr id="195" name="Rectangle 886">
                <a:extLst>
                  <a:ext uri="{FF2B5EF4-FFF2-40B4-BE49-F238E27FC236}">
                    <a16:creationId xmlns:a16="http://schemas.microsoft.com/office/drawing/2014/main" id="{338562AA-6BFC-0845-A571-B4E374D0E349}"/>
                  </a:ext>
                </a:extLst>
              </p:cNvPr>
              <p:cNvSpPr>
                <a:spLocks noChangeArrowheads="1"/>
              </p:cNvSpPr>
              <p:nvPr/>
            </p:nvSpPr>
            <p:spPr bwMode="auto">
              <a:xfrm>
                <a:off x="3017318" y="1137216"/>
                <a:ext cx="884012" cy="47846"/>
              </a:xfrm>
              <a:prstGeom prst="rect">
                <a:avLst/>
              </a:prstGeom>
              <a:solidFill>
                <a:srgbClr val="99DDFF"/>
              </a:solidFill>
              <a:ln w="9525">
                <a:solidFill>
                  <a:schemeClr val="tx1"/>
                </a:solidFill>
                <a:miter lim="800000"/>
                <a:headEnd/>
                <a:tailEnd/>
              </a:ln>
            </p:spPr>
            <p:txBody>
              <a:bodyPr wrap="none" anchor="ctr"/>
              <a:lstStyle/>
              <a:p>
                <a:endParaRPr lang="en-US" sz="1400" dirty="0">
                  <a:ea typeface="Calibri"/>
                  <a:cs typeface="Calibri"/>
                </a:endParaRPr>
              </a:p>
            </p:txBody>
          </p:sp>
          <p:sp>
            <p:nvSpPr>
              <p:cNvPr id="196" name="Freeform 887">
                <a:extLst>
                  <a:ext uri="{FF2B5EF4-FFF2-40B4-BE49-F238E27FC236}">
                    <a16:creationId xmlns:a16="http://schemas.microsoft.com/office/drawing/2014/main" id="{476C20B8-8B4D-614A-ABD4-F03AD582E399}"/>
                  </a:ext>
                </a:extLst>
              </p:cNvPr>
              <p:cNvSpPr>
                <a:spLocks noChangeAspect="1"/>
              </p:cNvSpPr>
              <p:nvPr/>
            </p:nvSpPr>
            <p:spPr bwMode="auto">
              <a:xfrm>
                <a:off x="3017318" y="1062326"/>
                <a:ext cx="942946" cy="76970"/>
              </a:xfrm>
              <a:custGeom>
                <a:avLst/>
                <a:gdLst>
                  <a:gd name="T0" fmla="*/ 0 w 672"/>
                  <a:gd name="T1" fmla="*/ 2 h 48"/>
                  <a:gd name="T2" fmla="*/ 2 w 672"/>
                  <a:gd name="T3" fmla="*/ 0 h 48"/>
                  <a:gd name="T4" fmla="*/ 20 w 672"/>
                  <a:gd name="T5" fmla="*/ 0 h 48"/>
                  <a:gd name="T6" fmla="*/ 18 w 672"/>
                  <a:gd name="T7" fmla="*/ 2 h 48"/>
                  <a:gd name="T8" fmla="*/ 0 w 672"/>
                  <a:gd name="T9" fmla="*/ 2 h 48"/>
                  <a:gd name="T10" fmla="*/ 0 60000 65536"/>
                  <a:gd name="T11" fmla="*/ 0 60000 65536"/>
                  <a:gd name="T12" fmla="*/ 0 60000 65536"/>
                  <a:gd name="T13" fmla="*/ 0 60000 65536"/>
                  <a:gd name="T14" fmla="*/ 0 60000 65536"/>
                  <a:gd name="T15" fmla="*/ 0 w 672"/>
                  <a:gd name="T16" fmla="*/ 0 h 48"/>
                  <a:gd name="T17" fmla="*/ 672 w 672"/>
                  <a:gd name="T18" fmla="*/ 48 h 48"/>
                </a:gdLst>
                <a:ahLst/>
                <a:cxnLst>
                  <a:cxn ang="T10">
                    <a:pos x="T0" y="T1"/>
                  </a:cxn>
                  <a:cxn ang="T11">
                    <a:pos x="T2" y="T3"/>
                  </a:cxn>
                  <a:cxn ang="T12">
                    <a:pos x="T4" y="T5"/>
                  </a:cxn>
                  <a:cxn ang="T13">
                    <a:pos x="T6" y="T7"/>
                  </a:cxn>
                  <a:cxn ang="T14">
                    <a:pos x="T8" y="T9"/>
                  </a:cxn>
                </a:cxnLst>
                <a:rect l="T15" t="T16" r="T17" b="T18"/>
                <a:pathLst>
                  <a:path w="672" h="48">
                    <a:moveTo>
                      <a:pt x="0" y="48"/>
                    </a:moveTo>
                    <a:lnTo>
                      <a:pt x="48" y="0"/>
                    </a:lnTo>
                    <a:lnTo>
                      <a:pt x="672" y="0"/>
                    </a:lnTo>
                    <a:lnTo>
                      <a:pt x="624" y="48"/>
                    </a:lnTo>
                    <a:lnTo>
                      <a:pt x="0" y="48"/>
                    </a:lnTo>
                    <a:close/>
                  </a:path>
                </a:pathLst>
              </a:custGeom>
              <a:solidFill>
                <a:srgbClr val="99DDFF"/>
              </a:solidFill>
              <a:ln w="9525">
                <a:solidFill>
                  <a:schemeClr val="tx1"/>
                </a:solidFill>
                <a:round/>
                <a:headEnd/>
                <a:tailEnd/>
              </a:ln>
            </p:spPr>
            <p:txBody>
              <a:bodyPr wrap="none" anchor="ctr"/>
              <a:lstStyle/>
              <a:p>
                <a:endParaRPr lang="en-US" dirty="0">
                  <a:ea typeface="Calibri"/>
                  <a:cs typeface="Calibri"/>
                </a:endParaRPr>
              </a:p>
            </p:txBody>
          </p:sp>
          <p:sp>
            <p:nvSpPr>
              <p:cNvPr id="197" name="Freeform 888">
                <a:extLst>
                  <a:ext uri="{FF2B5EF4-FFF2-40B4-BE49-F238E27FC236}">
                    <a16:creationId xmlns:a16="http://schemas.microsoft.com/office/drawing/2014/main" id="{149DE9D8-12DA-4B43-8E17-68B6A4ADB611}"/>
                  </a:ext>
                </a:extLst>
              </p:cNvPr>
              <p:cNvSpPr>
                <a:spLocks/>
              </p:cNvSpPr>
              <p:nvPr/>
            </p:nvSpPr>
            <p:spPr bwMode="auto">
              <a:xfrm>
                <a:off x="3882913" y="1124734"/>
                <a:ext cx="265204" cy="301640"/>
              </a:xfrm>
              <a:custGeom>
                <a:avLst/>
                <a:gdLst>
                  <a:gd name="T0" fmla="*/ 144 w 144"/>
                  <a:gd name="T1" fmla="*/ 5 h 192"/>
                  <a:gd name="T2" fmla="*/ 0 w 144"/>
                  <a:gd name="T3" fmla="*/ 5 h 192"/>
                  <a:gd name="T4" fmla="*/ 0 w 144"/>
                  <a:gd name="T5" fmla="*/ 0 h 192"/>
                  <a:gd name="T6" fmla="*/ 144 w 144"/>
                  <a:gd name="T7" fmla="*/ 0 h 192"/>
                  <a:gd name="T8" fmla="*/ 144 w 144"/>
                  <a:gd name="T9" fmla="*/ 5 h 192"/>
                  <a:gd name="T10" fmla="*/ 0 60000 65536"/>
                  <a:gd name="T11" fmla="*/ 0 60000 65536"/>
                  <a:gd name="T12" fmla="*/ 0 60000 65536"/>
                  <a:gd name="T13" fmla="*/ 0 60000 65536"/>
                  <a:gd name="T14" fmla="*/ 0 60000 65536"/>
                  <a:gd name="T15" fmla="*/ 0 w 144"/>
                  <a:gd name="T16" fmla="*/ 0 h 192"/>
                  <a:gd name="T17" fmla="*/ 144 w 144"/>
                  <a:gd name="T18" fmla="*/ 192 h 192"/>
                </a:gdLst>
                <a:ahLst/>
                <a:cxnLst>
                  <a:cxn ang="T10">
                    <a:pos x="T0" y="T1"/>
                  </a:cxn>
                  <a:cxn ang="T11">
                    <a:pos x="T2" y="T3"/>
                  </a:cxn>
                  <a:cxn ang="T12">
                    <a:pos x="T4" y="T5"/>
                  </a:cxn>
                  <a:cxn ang="T13">
                    <a:pos x="T6" y="T7"/>
                  </a:cxn>
                  <a:cxn ang="T14">
                    <a:pos x="T8" y="T9"/>
                  </a:cxn>
                </a:cxnLst>
                <a:rect l="T15" t="T16" r="T17" b="T18"/>
                <a:pathLst>
                  <a:path w="144" h="192">
                    <a:moveTo>
                      <a:pt x="144" y="192"/>
                    </a:moveTo>
                    <a:lnTo>
                      <a:pt x="0" y="192"/>
                    </a:lnTo>
                    <a:lnTo>
                      <a:pt x="0" y="0"/>
                    </a:lnTo>
                    <a:lnTo>
                      <a:pt x="144" y="0"/>
                    </a:lnTo>
                    <a:lnTo>
                      <a:pt x="144" y="192"/>
                    </a:lnTo>
                    <a:close/>
                  </a:path>
                </a:pathLst>
              </a:custGeom>
              <a:solidFill>
                <a:srgbClr val="99DDFF"/>
              </a:solidFill>
              <a:ln w="9525">
                <a:solidFill>
                  <a:schemeClr val="tx1"/>
                </a:solidFill>
                <a:round/>
                <a:headEnd/>
                <a:tailEnd/>
              </a:ln>
            </p:spPr>
            <p:txBody>
              <a:bodyPr wrap="none" anchor="ctr"/>
              <a:lstStyle/>
              <a:p>
                <a:endParaRPr lang="en-US" dirty="0">
                  <a:ea typeface="Calibri"/>
                  <a:cs typeface="Calibri"/>
                </a:endParaRPr>
              </a:p>
            </p:txBody>
          </p:sp>
          <p:sp>
            <p:nvSpPr>
              <p:cNvPr id="198" name="Freeform 889">
                <a:extLst>
                  <a:ext uri="{FF2B5EF4-FFF2-40B4-BE49-F238E27FC236}">
                    <a16:creationId xmlns:a16="http://schemas.microsoft.com/office/drawing/2014/main" id="{8131D184-C419-0843-AD67-76C07F6DEAAD}"/>
                  </a:ext>
                </a:extLst>
              </p:cNvPr>
              <p:cNvSpPr>
                <a:spLocks/>
              </p:cNvSpPr>
              <p:nvPr/>
            </p:nvSpPr>
            <p:spPr bwMode="auto">
              <a:xfrm>
                <a:off x="3882913" y="1024881"/>
                <a:ext cx="353605" cy="99853"/>
              </a:xfrm>
              <a:custGeom>
                <a:avLst/>
                <a:gdLst>
                  <a:gd name="T0" fmla="*/ 144 w 192"/>
                  <a:gd name="T1" fmla="*/ 48 h 48"/>
                  <a:gd name="T2" fmla="*/ 0 w 192"/>
                  <a:gd name="T3" fmla="*/ 48 h 48"/>
                  <a:gd name="T4" fmla="*/ 48 w 192"/>
                  <a:gd name="T5" fmla="*/ 0 h 48"/>
                  <a:gd name="T6" fmla="*/ 192 w 192"/>
                  <a:gd name="T7" fmla="*/ 0 h 48"/>
                  <a:gd name="T8" fmla="*/ 144 w 192"/>
                  <a:gd name="T9" fmla="*/ 48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99DDFF"/>
              </a:solidFill>
              <a:ln w="9525">
                <a:solidFill>
                  <a:schemeClr val="tx1"/>
                </a:solidFill>
                <a:round/>
                <a:headEnd/>
                <a:tailEnd/>
              </a:ln>
            </p:spPr>
            <p:txBody>
              <a:bodyPr wrap="none" anchor="ctr"/>
              <a:lstStyle/>
              <a:p>
                <a:endParaRPr lang="en-US" dirty="0">
                  <a:ea typeface="Calibri"/>
                  <a:cs typeface="Calibri"/>
                </a:endParaRPr>
              </a:p>
            </p:txBody>
          </p:sp>
          <p:sp>
            <p:nvSpPr>
              <p:cNvPr id="199" name="Freeform 890">
                <a:extLst>
                  <a:ext uri="{FF2B5EF4-FFF2-40B4-BE49-F238E27FC236}">
                    <a16:creationId xmlns:a16="http://schemas.microsoft.com/office/drawing/2014/main" id="{BBF55619-5534-BA40-8137-3CA884D3FFDE}"/>
                  </a:ext>
                </a:extLst>
              </p:cNvPr>
              <p:cNvSpPr>
                <a:spLocks/>
              </p:cNvSpPr>
              <p:nvPr/>
            </p:nvSpPr>
            <p:spPr bwMode="auto">
              <a:xfrm>
                <a:off x="4148117" y="1024881"/>
                <a:ext cx="88401" cy="399413"/>
              </a:xfrm>
              <a:custGeom>
                <a:avLst/>
                <a:gdLst>
                  <a:gd name="T0" fmla="*/ 0 w 48"/>
                  <a:gd name="T1" fmla="*/ 48 h 192"/>
                  <a:gd name="T2" fmla="*/ 48 w 48"/>
                  <a:gd name="T3" fmla="*/ 0 h 192"/>
                  <a:gd name="T4" fmla="*/ 48 w 48"/>
                  <a:gd name="T5" fmla="*/ 144 h 192"/>
                  <a:gd name="T6" fmla="*/ 0 w 48"/>
                  <a:gd name="T7" fmla="*/ 192 h 192"/>
                  <a:gd name="T8" fmla="*/ 0 w 48"/>
                  <a:gd name="T9" fmla="*/ 48 h 192"/>
                  <a:gd name="T10" fmla="*/ 0 60000 65536"/>
                  <a:gd name="T11" fmla="*/ 0 60000 65536"/>
                  <a:gd name="T12" fmla="*/ 0 60000 65536"/>
                  <a:gd name="T13" fmla="*/ 0 60000 65536"/>
                  <a:gd name="T14" fmla="*/ 0 60000 65536"/>
                  <a:gd name="T15" fmla="*/ 0 w 48"/>
                  <a:gd name="T16" fmla="*/ 0 h 192"/>
                  <a:gd name="T17" fmla="*/ 48 w 48"/>
                  <a:gd name="T18" fmla="*/ 192 h 192"/>
                </a:gdLst>
                <a:ahLst/>
                <a:cxnLst>
                  <a:cxn ang="T10">
                    <a:pos x="T0" y="T1"/>
                  </a:cxn>
                  <a:cxn ang="T11">
                    <a:pos x="T2" y="T3"/>
                  </a:cxn>
                  <a:cxn ang="T12">
                    <a:pos x="T4" y="T5"/>
                  </a:cxn>
                  <a:cxn ang="T13">
                    <a:pos x="T6" y="T7"/>
                  </a:cxn>
                  <a:cxn ang="T14">
                    <a:pos x="T8" y="T9"/>
                  </a:cxn>
                </a:cxnLst>
                <a:rect l="T15" t="T16" r="T17" b="T18"/>
                <a:pathLst>
                  <a:path w="48" h="192">
                    <a:moveTo>
                      <a:pt x="0" y="48"/>
                    </a:moveTo>
                    <a:lnTo>
                      <a:pt x="48" y="0"/>
                    </a:lnTo>
                    <a:lnTo>
                      <a:pt x="48" y="144"/>
                    </a:lnTo>
                    <a:lnTo>
                      <a:pt x="0" y="192"/>
                    </a:lnTo>
                    <a:lnTo>
                      <a:pt x="0" y="48"/>
                    </a:lnTo>
                    <a:close/>
                  </a:path>
                </a:pathLst>
              </a:custGeom>
              <a:solidFill>
                <a:srgbClr val="99DDFF"/>
              </a:solidFill>
              <a:ln w="9525">
                <a:solidFill>
                  <a:schemeClr val="tx1"/>
                </a:solidFill>
                <a:round/>
                <a:headEnd/>
                <a:tailEnd/>
              </a:ln>
            </p:spPr>
            <p:txBody>
              <a:bodyPr wrap="none" anchor="ctr"/>
              <a:lstStyle/>
              <a:p>
                <a:endParaRPr lang="en-US" dirty="0">
                  <a:ea typeface="Calibri"/>
                  <a:cs typeface="Calibri"/>
                </a:endParaRPr>
              </a:p>
            </p:txBody>
          </p:sp>
        </p:grpSp>
      </p:grpSp>
      <p:grpSp>
        <p:nvGrpSpPr>
          <p:cNvPr id="247" name="Group 246">
            <a:extLst>
              <a:ext uri="{FF2B5EF4-FFF2-40B4-BE49-F238E27FC236}">
                <a16:creationId xmlns:a16="http://schemas.microsoft.com/office/drawing/2014/main" id="{4D616BA8-1F2A-4444-8C1F-2695D7651F76}"/>
              </a:ext>
            </a:extLst>
          </p:cNvPr>
          <p:cNvGrpSpPr/>
          <p:nvPr/>
        </p:nvGrpSpPr>
        <p:grpSpPr>
          <a:xfrm>
            <a:off x="8978593" y="5507164"/>
            <a:ext cx="1492873" cy="686656"/>
            <a:chOff x="7218904" y="6068391"/>
            <a:chExt cx="1492873" cy="686656"/>
          </a:xfrm>
        </p:grpSpPr>
        <p:grpSp>
          <p:nvGrpSpPr>
            <p:cNvPr id="248" name="Group 872">
              <a:extLst>
                <a:ext uri="{FF2B5EF4-FFF2-40B4-BE49-F238E27FC236}">
                  <a16:creationId xmlns:a16="http://schemas.microsoft.com/office/drawing/2014/main" id="{B7686F1B-CA7F-9B47-8A5F-EF75AEC49679}"/>
                </a:ext>
              </a:extLst>
            </p:cNvPr>
            <p:cNvGrpSpPr>
              <a:grpSpLocks noChangeAspect="1"/>
            </p:cNvGrpSpPr>
            <p:nvPr/>
          </p:nvGrpSpPr>
          <p:grpSpPr bwMode="auto">
            <a:xfrm>
              <a:off x="8054800" y="6338804"/>
              <a:ext cx="651502" cy="416243"/>
              <a:chOff x="331" y="406"/>
              <a:chExt cx="288" cy="144"/>
            </a:xfrm>
          </p:grpSpPr>
          <p:sp>
            <p:nvSpPr>
              <p:cNvPr id="264" name="Rectangle 873">
                <a:extLst>
                  <a:ext uri="{FF2B5EF4-FFF2-40B4-BE49-F238E27FC236}">
                    <a16:creationId xmlns:a16="http://schemas.microsoft.com/office/drawing/2014/main" id="{DCEAA1EB-BD6D-2840-87D6-692D592ACC00}"/>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ea typeface="Calibri"/>
                    <a:cs typeface="Calibri"/>
                  </a:rPr>
                  <a:t>c</a:t>
                </a:r>
              </a:p>
            </p:txBody>
          </p:sp>
          <p:sp>
            <p:nvSpPr>
              <p:cNvPr id="265" name="Freeform 874">
                <a:extLst>
                  <a:ext uri="{FF2B5EF4-FFF2-40B4-BE49-F238E27FC236}">
                    <a16:creationId xmlns:a16="http://schemas.microsoft.com/office/drawing/2014/main" id="{17540399-3999-2B4D-AA19-7A07F3330D6E}"/>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66" name="Freeform 875">
                <a:extLst>
                  <a:ext uri="{FF2B5EF4-FFF2-40B4-BE49-F238E27FC236}">
                    <a16:creationId xmlns:a16="http://schemas.microsoft.com/office/drawing/2014/main" id="{10388D19-A000-A34D-B0CB-179472A6F43E}"/>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67" name="Rectangle 876">
                <a:extLst>
                  <a:ext uri="{FF2B5EF4-FFF2-40B4-BE49-F238E27FC236}">
                    <a16:creationId xmlns:a16="http://schemas.microsoft.com/office/drawing/2014/main" id="{75D929EA-FA65-0A40-9224-863A64BA7F5E}"/>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ea typeface="Calibri"/>
                  <a:cs typeface="Calibri"/>
                </a:endParaRPr>
              </a:p>
            </p:txBody>
          </p:sp>
        </p:grpSp>
        <p:grpSp>
          <p:nvGrpSpPr>
            <p:cNvPr id="249" name="Group 872">
              <a:extLst>
                <a:ext uri="{FF2B5EF4-FFF2-40B4-BE49-F238E27FC236}">
                  <a16:creationId xmlns:a16="http://schemas.microsoft.com/office/drawing/2014/main" id="{B321894A-705D-CB47-879B-A373413157AE}"/>
                </a:ext>
              </a:extLst>
            </p:cNvPr>
            <p:cNvGrpSpPr>
              <a:grpSpLocks noChangeAspect="1"/>
            </p:cNvGrpSpPr>
            <p:nvPr/>
          </p:nvGrpSpPr>
          <p:grpSpPr bwMode="auto">
            <a:xfrm>
              <a:off x="7218904" y="6335124"/>
              <a:ext cx="651502" cy="416243"/>
              <a:chOff x="331" y="406"/>
              <a:chExt cx="288" cy="144"/>
            </a:xfrm>
          </p:grpSpPr>
          <p:sp>
            <p:nvSpPr>
              <p:cNvPr id="260" name="Rectangle 873">
                <a:extLst>
                  <a:ext uri="{FF2B5EF4-FFF2-40B4-BE49-F238E27FC236}">
                    <a16:creationId xmlns:a16="http://schemas.microsoft.com/office/drawing/2014/main" id="{7405777F-4334-734A-A16D-4FDF1574637A}"/>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ea typeface="Calibri"/>
                    <a:cs typeface="Calibri"/>
                  </a:rPr>
                  <a:t>d</a:t>
                </a:r>
              </a:p>
            </p:txBody>
          </p:sp>
          <p:sp>
            <p:nvSpPr>
              <p:cNvPr id="261" name="Freeform 874">
                <a:extLst>
                  <a:ext uri="{FF2B5EF4-FFF2-40B4-BE49-F238E27FC236}">
                    <a16:creationId xmlns:a16="http://schemas.microsoft.com/office/drawing/2014/main" id="{3C196634-D799-A34C-B499-EFD2460251C9}"/>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62" name="Freeform 875">
                <a:extLst>
                  <a:ext uri="{FF2B5EF4-FFF2-40B4-BE49-F238E27FC236}">
                    <a16:creationId xmlns:a16="http://schemas.microsoft.com/office/drawing/2014/main" id="{AE98D97B-A482-F145-9886-091E7632437C}"/>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63" name="Rectangle 876">
                <a:extLst>
                  <a:ext uri="{FF2B5EF4-FFF2-40B4-BE49-F238E27FC236}">
                    <a16:creationId xmlns:a16="http://schemas.microsoft.com/office/drawing/2014/main" id="{23BA9F65-67B7-DF4B-9727-22C4FF75A6FA}"/>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ea typeface="Calibri"/>
                  <a:cs typeface="Calibri"/>
                </a:endParaRPr>
              </a:p>
            </p:txBody>
          </p:sp>
        </p:grpSp>
        <p:grpSp>
          <p:nvGrpSpPr>
            <p:cNvPr id="250" name="Group 872">
              <a:extLst>
                <a:ext uri="{FF2B5EF4-FFF2-40B4-BE49-F238E27FC236}">
                  <a16:creationId xmlns:a16="http://schemas.microsoft.com/office/drawing/2014/main" id="{7BCCFA4A-AAE4-F541-8BE4-7E813047623A}"/>
                </a:ext>
              </a:extLst>
            </p:cNvPr>
            <p:cNvGrpSpPr>
              <a:grpSpLocks noChangeAspect="1"/>
            </p:cNvGrpSpPr>
            <p:nvPr/>
          </p:nvGrpSpPr>
          <p:grpSpPr bwMode="auto">
            <a:xfrm>
              <a:off x="8060275" y="6069116"/>
              <a:ext cx="651502" cy="416243"/>
              <a:chOff x="331" y="406"/>
              <a:chExt cx="288" cy="144"/>
            </a:xfrm>
          </p:grpSpPr>
          <p:sp>
            <p:nvSpPr>
              <p:cNvPr id="256" name="Rectangle 873">
                <a:extLst>
                  <a:ext uri="{FF2B5EF4-FFF2-40B4-BE49-F238E27FC236}">
                    <a16:creationId xmlns:a16="http://schemas.microsoft.com/office/drawing/2014/main" id="{ADC1B80F-4206-0340-93F7-BBC087EB3EC7}"/>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ea typeface="Calibri"/>
                    <a:cs typeface="Calibri"/>
                  </a:rPr>
                  <a:t>b</a:t>
                </a:r>
              </a:p>
            </p:txBody>
          </p:sp>
          <p:sp>
            <p:nvSpPr>
              <p:cNvPr id="257" name="Freeform 874">
                <a:extLst>
                  <a:ext uri="{FF2B5EF4-FFF2-40B4-BE49-F238E27FC236}">
                    <a16:creationId xmlns:a16="http://schemas.microsoft.com/office/drawing/2014/main" id="{4944E817-9684-9A42-956D-8C38C3C111D7}"/>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58" name="Freeform 875">
                <a:extLst>
                  <a:ext uri="{FF2B5EF4-FFF2-40B4-BE49-F238E27FC236}">
                    <a16:creationId xmlns:a16="http://schemas.microsoft.com/office/drawing/2014/main" id="{CF134528-0A7A-8F45-9B96-F3F461F2FCF0}"/>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59" name="Rectangle 876">
                <a:extLst>
                  <a:ext uri="{FF2B5EF4-FFF2-40B4-BE49-F238E27FC236}">
                    <a16:creationId xmlns:a16="http://schemas.microsoft.com/office/drawing/2014/main" id="{49F48D15-B806-024B-9722-AF8C461CAA5F}"/>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ea typeface="Calibri"/>
                  <a:cs typeface="Calibri"/>
                </a:endParaRPr>
              </a:p>
            </p:txBody>
          </p:sp>
        </p:grpSp>
        <p:grpSp>
          <p:nvGrpSpPr>
            <p:cNvPr id="251" name="Group 872">
              <a:extLst>
                <a:ext uri="{FF2B5EF4-FFF2-40B4-BE49-F238E27FC236}">
                  <a16:creationId xmlns:a16="http://schemas.microsoft.com/office/drawing/2014/main" id="{B9C8196F-8D09-4C4E-848E-6ACBE5BF3AB2}"/>
                </a:ext>
              </a:extLst>
            </p:cNvPr>
            <p:cNvGrpSpPr>
              <a:grpSpLocks noChangeAspect="1"/>
            </p:cNvGrpSpPr>
            <p:nvPr/>
          </p:nvGrpSpPr>
          <p:grpSpPr bwMode="auto">
            <a:xfrm>
              <a:off x="7221943" y="6068391"/>
              <a:ext cx="651502" cy="416243"/>
              <a:chOff x="331" y="406"/>
              <a:chExt cx="288" cy="144"/>
            </a:xfrm>
          </p:grpSpPr>
          <p:sp>
            <p:nvSpPr>
              <p:cNvPr id="252" name="Rectangle 873">
                <a:extLst>
                  <a:ext uri="{FF2B5EF4-FFF2-40B4-BE49-F238E27FC236}">
                    <a16:creationId xmlns:a16="http://schemas.microsoft.com/office/drawing/2014/main" id="{94BDAB2C-8862-3C44-A48A-4578F80A1191}"/>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ea typeface="Calibri"/>
                    <a:cs typeface="Calibri"/>
                  </a:rPr>
                  <a:t>a</a:t>
                </a:r>
              </a:p>
            </p:txBody>
          </p:sp>
          <p:sp>
            <p:nvSpPr>
              <p:cNvPr id="253" name="Freeform 874">
                <a:extLst>
                  <a:ext uri="{FF2B5EF4-FFF2-40B4-BE49-F238E27FC236}">
                    <a16:creationId xmlns:a16="http://schemas.microsoft.com/office/drawing/2014/main" id="{67BB6B3B-58CC-9341-8C3B-DEE7FF470CFB}"/>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54" name="Freeform 875">
                <a:extLst>
                  <a:ext uri="{FF2B5EF4-FFF2-40B4-BE49-F238E27FC236}">
                    <a16:creationId xmlns:a16="http://schemas.microsoft.com/office/drawing/2014/main" id="{2ED04C51-1AF2-AB41-B5EF-78791280E939}"/>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55" name="Rectangle 876">
                <a:extLst>
                  <a:ext uri="{FF2B5EF4-FFF2-40B4-BE49-F238E27FC236}">
                    <a16:creationId xmlns:a16="http://schemas.microsoft.com/office/drawing/2014/main" id="{52472315-3317-3243-91AC-7FBF3EF7C648}"/>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ea typeface="Calibri"/>
                  <a:cs typeface="Calibri"/>
                </a:endParaRPr>
              </a:p>
            </p:txBody>
          </p:sp>
        </p:grpSp>
      </p:grpSp>
      <p:sp>
        <p:nvSpPr>
          <p:cNvPr id="3" name="Content Placeholder 10">
            <a:extLst>
              <a:ext uri="{FF2B5EF4-FFF2-40B4-BE49-F238E27FC236}">
                <a16:creationId xmlns:a16="http://schemas.microsoft.com/office/drawing/2014/main" id="{76EE67A5-175D-43DA-8056-8EEFD456E13C}"/>
              </a:ext>
            </a:extLst>
          </p:cNvPr>
          <p:cNvSpPr txBox="1">
            <a:spLocks/>
          </p:cNvSpPr>
          <p:nvPr/>
        </p:nvSpPr>
        <p:spPr bwMode="auto">
          <a:xfrm>
            <a:off x="277822" y="5013432"/>
            <a:ext cx="3492906" cy="1520929"/>
          </a:xfrm>
          <a:prstGeom prst="rect">
            <a:avLst/>
          </a:prstGeom>
          <a:noFill/>
          <a:ln w="12700">
            <a:noFill/>
            <a:miter lim="800000"/>
            <a:headEnd/>
            <a:tailEnd/>
          </a:ln>
          <a:extLst>
            <a:ext uri="{FAA26D3D-D897-4be2-8F04-BA451C77F1D7}">
              <ma14:placeholderFlag xmlns:ma14="http://schemas.microsoft.com/office/mac/drawingml/2011/main" xmlns="" val="1"/>
            </a:ext>
          </a:extLst>
        </p:spPr>
        <p:txBody>
          <a:bodyPr vert="horz" wrap="square" lIns="0" tIns="44450" rIns="0" bIns="44450" numCol="1" anchor="t" anchorCtr="0" compatLnSpc="1">
            <a:prstTxWarp prst="textNoShape">
              <a:avLst/>
            </a:prstTxWarp>
            <a:spAutoFit/>
          </a:bodyPr>
          <a:lstStyle>
            <a:lvl1pPr marL="282575" indent="-282575" algn="l" rtl="0" eaLnBrk="0" fontAlgn="base" hangingPunct="0">
              <a:spcBef>
                <a:spcPct val="20000"/>
              </a:spcBef>
              <a:spcAft>
                <a:spcPct val="0"/>
              </a:spcAft>
              <a:buClr>
                <a:srgbClr val="0033CC"/>
              </a:buClr>
              <a:buSzPct val="70000"/>
              <a:buFont typeface="Zapf Dingbats" charset="0"/>
              <a:buChar char=""/>
              <a:defRPr sz="2000">
                <a:solidFill>
                  <a:schemeClr val="tx1"/>
                </a:solidFill>
                <a:latin typeface="+mn-lt"/>
                <a:ea typeface="Calibri"/>
                <a:cs typeface="Calibri"/>
              </a:defRPr>
            </a:lvl1pPr>
            <a:lvl2pPr marL="687388" indent="-285750" algn="l" rtl="0" eaLnBrk="0" fontAlgn="base" hangingPunct="0">
              <a:spcBef>
                <a:spcPct val="20000"/>
              </a:spcBef>
              <a:spcAft>
                <a:spcPct val="0"/>
              </a:spcAft>
              <a:buClr>
                <a:srgbClr val="0033CC"/>
              </a:buClr>
              <a:buSzPct val="70000"/>
              <a:buFont typeface="Zapf Dingbats" charset="0"/>
              <a:buChar char=""/>
              <a:defRPr sz="2000">
                <a:solidFill>
                  <a:schemeClr val="tx1"/>
                </a:solidFill>
                <a:latin typeface="+mn-lt"/>
                <a:ea typeface="Calibri"/>
              </a:defRPr>
            </a:lvl2pPr>
            <a:lvl3pPr marL="1081088" indent="-280988" algn="l" rtl="0" eaLnBrk="0" fontAlgn="base" hangingPunct="0">
              <a:spcBef>
                <a:spcPct val="20000"/>
              </a:spcBef>
              <a:spcAft>
                <a:spcPct val="0"/>
              </a:spcAft>
              <a:buClr>
                <a:srgbClr val="0033CC"/>
              </a:buClr>
              <a:buFont typeface="Lucida Grande"/>
              <a:buChar char="‣"/>
              <a:defRPr sz="2000">
                <a:solidFill>
                  <a:schemeClr val="tx1"/>
                </a:solidFill>
                <a:latin typeface="+mn-lt"/>
                <a:ea typeface="Calibri"/>
              </a:defRPr>
            </a:lvl3pPr>
            <a:lvl4pPr marL="1487488" indent="-282575" algn="l" rtl="0" eaLnBrk="0" fontAlgn="base" hangingPunct="0">
              <a:spcBef>
                <a:spcPct val="20000"/>
              </a:spcBef>
              <a:spcAft>
                <a:spcPct val="0"/>
              </a:spcAft>
              <a:buClr>
                <a:srgbClr val="0033CC"/>
              </a:buClr>
              <a:buFont typeface="Times" charset="0"/>
              <a:buChar char="•"/>
              <a:defRPr sz="2000">
                <a:solidFill>
                  <a:schemeClr val="tx1"/>
                </a:solidFill>
                <a:latin typeface="+mn-lt"/>
                <a:ea typeface="Calibri"/>
              </a:defRPr>
            </a:lvl4pPr>
            <a:lvl5pPr marL="1878013" indent="-288925" algn="l" rtl="0" eaLnBrk="0" fontAlgn="base" hangingPunct="0">
              <a:spcBef>
                <a:spcPct val="20000"/>
              </a:spcBef>
              <a:spcAft>
                <a:spcPct val="0"/>
              </a:spcAft>
              <a:buClr>
                <a:srgbClr val="0033CC"/>
              </a:buClr>
              <a:buSzPct val="135000"/>
              <a:buChar char="-"/>
              <a:defRPr sz="2000">
                <a:solidFill>
                  <a:schemeClr val="tx1"/>
                </a:solidFill>
                <a:latin typeface="+mn-lt"/>
                <a:ea typeface="Calibri"/>
              </a:defRPr>
            </a:lvl5pPr>
            <a:lvl6pPr marL="25146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6pPr>
            <a:lvl7pPr marL="29718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7pPr>
            <a:lvl8pPr marL="34290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8pPr>
            <a:lvl9pPr marL="38862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9pPr>
          </a:lstStyle>
          <a:p>
            <a:pPr marL="0" indent="-3175">
              <a:buNone/>
              <a:tabLst>
                <a:tab pos="566738" algn="l"/>
              </a:tabLst>
            </a:pPr>
            <a:r>
              <a:rPr lang="en-US" sz="1700" dirty="0">
                <a:ea typeface="Times New Roman"/>
              </a:rPr>
              <a:t>move</a:t>
            </a:r>
            <a:r>
              <a:rPr lang="en-US" sz="1700" dirty="0">
                <a:ea typeface="Times New Roman"/>
                <a:cs typeface="Times New Roman"/>
              </a:rPr>
              <a:t>(</a:t>
            </a:r>
            <a:r>
              <a:rPr lang="en-US" sz="1700" i="1" dirty="0">
                <a:ea typeface="Times New Roman"/>
                <a:cs typeface="Times New Roman"/>
              </a:rPr>
              <a:t>c, y, z</a:t>
            </a:r>
            <a:r>
              <a:rPr lang="en-US" sz="1700" dirty="0">
                <a:ea typeface="Times New Roman"/>
                <a:cs typeface="Times New Roman"/>
              </a:rPr>
              <a:t>)</a:t>
            </a:r>
            <a:br>
              <a:rPr lang="en-US" sz="1700" dirty="0">
                <a:ea typeface="Times New Roman"/>
                <a:cs typeface="Times New Roman"/>
              </a:rPr>
            </a:br>
            <a:r>
              <a:rPr lang="en-US" sz="1700" dirty="0">
                <a:ea typeface="Times New Roman"/>
                <a:cs typeface="Times New Roman"/>
              </a:rPr>
              <a:t>    pre: </a:t>
            </a:r>
            <a:r>
              <a:rPr lang="en-US" sz="1700" dirty="0">
                <a:ea typeface="Times New Roman"/>
              </a:rPr>
              <a:t>pos</a:t>
            </a:r>
            <a:r>
              <a:rPr lang="en-US" sz="1700" dirty="0">
                <a:ea typeface="Times New Roman"/>
                <a:cs typeface="Times New Roman"/>
              </a:rPr>
              <a:t>(</a:t>
            </a:r>
            <a:r>
              <a:rPr lang="en-US" sz="1700" i="1" dirty="0">
                <a:ea typeface="Times New Roman"/>
                <a:cs typeface="Times New Roman"/>
              </a:rPr>
              <a:t>c</a:t>
            </a:r>
            <a:r>
              <a:rPr lang="en-US" sz="1700" dirty="0">
                <a:ea typeface="Times New Roman"/>
                <a:cs typeface="Times New Roman"/>
              </a:rPr>
              <a:t>)=</a:t>
            </a:r>
            <a:r>
              <a:rPr lang="en-US" sz="1700" i="1" dirty="0">
                <a:ea typeface="Times New Roman"/>
                <a:cs typeface="Times New Roman"/>
              </a:rPr>
              <a:t>y</a:t>
            </a:r>
            <a:r>
              <a:rPr lang="en-US" sz="1700" dirty="0">
                <a:ea typeface="Times New Roman"/>
                <a:cs typeface="Times New Roman"/>
              </a:rPr>
              <a:t>,</a:t>
            </a:r>
            <a:r>
              <a:rPr lang="en-US" sz="1700" baseline="-25000" dirty="0">
                <a:ea typeface="Times New Roman"/>
                <a:cs typeface="Times New Roman"/>
              </a:rPr>
              <a:t> </a:t>
            </a:r>
            <a:r>
              <a:rPr lang="en-US" sz="1700" dirty="0">
                <a:ea typeface="Times New Roman"/>
              </a:rPr>
              <a:t>clear</a:t>
            </a:r>
            <a:r>
              <a:rPr lang="en-US" sz="1700" dirty="0">
                <a:ea typeface="Times New Roman"/>
                <a:cs typeface="Times New Roman"/>
              </a:rPr>
              <a:t>(</a:t>
            </a:r>
            <a:r>
              <a:rPr lang="en-US" sz="1700" i="1" dirty="0">
                <a:ea typeface="Times New Roman"/>
                <a:cs typeface="Times New Roman"/>
              </a:rPr>
              <a:t>c</a:t>
            </a:r>
            <a:r>
              <a:rPr lang="en-US" sz="1700" dirty="0">
                <a:ea typeface="Times New Roman"/>
                <a:cs typeface="Times New Roman"/>
              </a:rPr>
              <a:t>)=</a:t>
            </a:r>
            <a:r>
              <a:rPr lang="en-US" sz="1700" dirty="0">
                <a:ea typeface="Times New Roman"/>
              </a:rPr>
              <a:t>T</a:t>
            </a:r>
            <a:r>
              <a:rPr lang="en-US" sz="1700" dirty="0">
                <a:ea typeface="Times New Roman"/>
                <a:cs typeface="Times New Roman"/>
              </a:rPr>
              <a:t>,</a:t>
            </a:r>
            <a:r>
              <a:rPr lang="en-US" sz="1700" baseline="-25000" dirty="0">
                <a:ea typeface="Times New Roman"/>
                <a:cs typeface="Times New Roman"/>
              </a:rPr>
              <a:t> </a:t>
            </a:r>
            <a:r>
              <a:rPr lang="en-US" sz="1700" dirty="0">
                <a:ea typeface="Times New Roman"/>
              </a:rPr>
              <a:t>clear</a:t>
            </a:r>
            <a:r>
              <a:rPr lang="en-US" sz="1700" dirty="0">
                <a:ea typeface="Times New Roman"/>
                <a:cs typeface="Times New Roman"/>
              </a:rPr>
              <a:t>(</a:t>
            </a:r>
            <a:r>
              <a:rPr lang="en-US" sz="1700" i="1" dirty="0">
                <a:ea typeface="Times New Roman"/>
                <a:cs typeface="Times New Roman"/>
              </a:rPr>
              <a:t>z</a:t>
            </a:r>
            <a:r>
              <a:rPr lang="en-US" sz="1700" dirty="0">
                <a:ea typeface="Times New Roman"/>
                <a:cs typeface="Times New Roman"/>
              </a:rPr>
              <a:t>)=</a:t>
            </a:r>
            <a:r>
              <a:rPr lang="en-US" sz="1700" dirty="0">
                <a:ea typeface="Times New Roman"/>
              </a:rPr>
              <a:t>T</a:t>
            </a:r>
            <a:br>
              <a:rPr lang="en-US" sz="1700" dirty="0">
                <a:ea typeface="Times New Roman"/>
                <a:cs typeface="Times New Roman"/>
              </a:rPr>
            </a:br>
            <a:r>
              <a:rPr lang="en-US" sz="1700" dirty="0">
                <a:ea typeface="Times New Roman"/>
                <a:cs typeface="Times New Roman"/>
              </a:rPr>
              <a:t>    eff: </a:t>
            </a:r>
            <a:r>
              <a:rPr lang="en-US" sz="1700" dirty="0">
                <a:ea typeface="Times New Roman"/>
              </a:rPr>
              <a:t>pos</a:t>
            </a:r>
            <a:r>
              <a:rPr lang="en-US" sz="1700" dirty="0">
                <a:ea typeface="Times New Roman"/>
                <a:cs typeface="Times New Roman"/>
              </a:rPr>
              <a:t>(</a:t>
            </a:r>
            <a:r>
              <a:rPr lang="en-US" sz="1700" i="1" dirty="0">
                <a:ea typeface="Times New Roman"/>
                <a:cs typeface="Times New Roman"/>
              </a:rPr>
              <a:t>c</a:t>
            </a:r>
            <a:r>
              <a:rPr lang="en-US" sz="1700" dirty="0">
                <a:ea typeface="Times New Roman"/>
                <a:cs typeface="Times New Roman"/>
              </a:rPr>
              <a:t>)</a:t>
            </a:r>
            <a:r>
              <a:rPr lang="en-US" sz="1700" dirty="0"/>
              <a:t>←</a:t>
            </a:r>
            <a:r>
              <a:rPr lang="en-US" sz="1700" i="1" dirty="0">
                <a:ea typeface="Times New Roman"/>
                <a:cs typeface="Times New Roman"/>
              </a:rPr>
              <a:t>z</a:t>
            </a:r>
            <a:r>
              <a:rPr lang="en-US" sz="1700" dirty="0">
                <a:ea typeface="Times New Roman"/>
                <a:cs typeface="Times New Roman"/>
              </a:rPr>
              <a:t>,</a:t>
            </a:r>
            <a:r>
              <a:rPr lang="en-US" sz="1700" baseline="-25000" dirty="0">
                <a:ea typeface="Times New Roman"/>
                <a:cs typeface="Times New Roman"/>
              </a:rPr>
              <a:t> </a:t>
            </a:r>
            <a:r>
              <a:rPr lang="en-US" sz="1700" dirty="0">
                <a:ea typeface="Times New Roman"/>
              </a:rPr>
              <a:t>clear</a:t>
            </a:r>
            <a:r>
              <a:rPr lang="en-US" sz="1700" dirty="0">
                <a:ea typeface="Times New Roman"/>
                <a:cs typeface="Times New Roman"/>
              </a:rPr>
              <a:t>(</a:t>
            </a:r>
            <a:r>
              <a:rPr lang="en-US" sz="1700" i="1" dirty="0">
                <a:ea typeface="Times New Roman"/>
                <a:cs typeface="Times New Roman"/>
              </a:rPr>
              <a:t>y</a:t>
            </a:r>
            <a:r>
              <a:rPr lang="en-US" sz="1700" dirty="0">
                <a:ea typeface="Times New Roman"/>
                <a:cs typeface="Times New Roman"/>
              </a:rPr>
              <a:t>)</a:t>
            </a:r>
            <a:r>
              <a:rPr lang="en-US" sz="1700" dirty="0"/>
              <a:t>←</a:t>
            </a:r>
            <a:r>
              <a:rPr lang="en-US" sz="1700" dirty="0">
                <a:ea typeface="Times New Roman"/>
              </a:rPr>
              <a:t>T</a:t>
            </a:r>
            <a:r>
              <a:rPr lang="en-US" sz="1700" dirty="0">
                <a:ea typeface="Times New Roman"/>
                <a:cs typeface="Times New Roman"/>
              </a:rPr>
              <a:t>,</a:t>
            </a:r>
            <a:r>
              <a:rPr lang="en-US" sz="1700" baseline="-25000" dirty="0">
                <a:ea typeface="Times New Roman"/>
                <a:cs typeface="Times New Roman"/>
              </a:rPr>
              <a:t> </a:t>
            </a:r>
            <a:r>
              <a:rPr lang="en-US" sz="1700" dirty="0">
                <a:ea typeface="Times New Roman"/>
              </a:rPr>
              <a:t>clear</a:t>
            </a:r>
            <a:r>
              <a:rPr lang="en-US" sz="1700" dirty="0">
                <a:ea typeface="Times New Roman"/>
                <a:cs typeface="Times New Roman"/>
              </a:rPr>
              <a:t>(</a:t>
            </a:r>
            <a:r>
              <a:rPr lang="en-US" sz="1700" i="1" dirty="0">
                <a:ea typeface="Times New Roman"/>
                <a:cs typeface="Times New Roman"/>
              </a:rPr>
              <a:t>z</a:t>
            </a:r>
            <a:r>
              <a:rPr lang="en-US" sz="1700" dirty="0">
                <a:ea typeface="Times New Roman"/>
                <a:cs typeface="Times New Roman"/>
              </a:rPr>
              <a:t>)</a:t>
            </a:r>
            <a:r>
              <a:rPr lang="en-US" sz="1700" dirty="0"/>
              <a:t>←</a:t>
            </a:r>
            <a:r>
              <a:rPr lang="en-US" sz="1700" dirty="0">
                <a:ea typeface="Times New Roman"/>
              </a:rPr>
              <a:t>F</a:t>
            </a:r>
          </a:p>
          <a:p>
            <a:pPr marL="0" indent="-3175">
              <a:buNone/>
              <a:tabLst>
                <a:tab pos="566738" algn="l"/>
              </a:tabLst>
            </a:pPr>
            <a:r>
              <a:rPr lang="en-US" sz="1700" dirty="0">
                <a:ea typeface="Times New Roman"/>
                <a:cs typeface="Times New Roman"/>
              </a:rPr>
              <a:t>ran(</a:t>
            </a:r>
            <a:r>
              <a:rPr lang="en-US" sz="1700" i="1" dirty="0">
                <a:ea typeface="Times New Roman"/>
                <a:cs typeface="Times New Roman"/>
              </a:rPr>
              <a:t>c</a:t>
            </a:r>
            <a:r>
              <a:rPr lang="en-US" sz="1700" dirty="0">
                <a:ea typeface="Times New Roman"/>
                <a:cs typeface="Times New Roman"/>
              </a:rPr>
              <a:t>) = </a:t>
            </a:r>
            <a:r>
              <a:rPr lang="en-US" sz="1700" i="1" dirty="0">
                <a:ea typeface="Times New Roman"/>
                <a:cs typeface="Times New Roman"/>
              </a:rPr>
              <a:t>Containers</a:t>
            </a:r>
          </a:p>
          <a:p>
            <a:pPr marL="0" indent="-3175">
              <a:buNone/>
              <a:tabLst>
                <a:tab pos="566738" algn="l"/>
              </a:tabLst>
            </a:pPr>
            <a:r>
              <a:rPr lang="en-US" sz="1700" dirty="0">
                <a:ea typeface="Times New Roman"/>
                <a:cs typeface="Times New Roman"/>
              </a:rPr>
              <a:t>ran(</a:t>
            </a:r>
            <a:r>
              <a:rPr lang="en-US" sz="1700" i="1" dirty="0">
                <a:ea typeface="Times New Roman"/>
                <a:cs typeface="Times New Roman"/>
              </a:rPr>
              <a:t>y</a:t>
            </a:r>
            <a:r>
              <a:rPr lang="en-US" sz="1700" dirty="0">
                <a:ea typeface="Times New Roman"/>
                <a:cs typeface="Times New Roman"/>
              </a:rPr>
              <a:t>) = ran(</a:t>
            </a:r>
            <a:r>
              <a:rPr lang="en-US" sz="1700" i="1" dirty="0">
                <a:ea typeface="Times New Roman"/>
                <a:cs typeface="Times New Roman"/>
              </a:rPr>
              <a:t>z</a:t>
            </a:r>
            <a:r>
              <a:rPr lang="en-US" sz="1700" dirty="0">
                <a:ea typeface="Times New Roman"/>
                <a:cs typeface="Times New Roman"/>
              </a:rPr>
              <a:t>) = </a:t>
            </a:r>
            <a:r>
              <a:rPr lang="en-US" sz="1700" i="1" dirty="0">
                <a:ea typeface="Times New Roman"/>
                <a:cs typeface="Times New Roman"/>
              </a:rPr>
              <a:t>Container </a:t>
            </a:r>
            <a:r>
              <a:rPr lang="en-US" sz="1800" dirty="0">
                <a:ea typeface="Times New Roman"/>
                <a:cs typeface="Times New Roman"/>
              </a:rPr>
              <a:t>∪</a:t>
            </a:r>
            <a:r>
              <a:rPr lang="en-US" sz="1700" i="1" dirty="0">
                <a:ea typeface="Times New Roman"/>
                <a:cs typeface="Times New Roman"/>
              </a:rPr>
              <a:t> pallets</a:t>
            </a:r>
            <a:endParaRPr lang="en-US" sz="1700" dirty="0">
              <a:ea typeface="Times New Roman"/>
              <a:cs typeface="Times New Roman"/>
            </a:endParaRPr>
          </a:p>
        </p:txBody>
      </p:sp>
    </p:spTree>
    <p:extLst>
      <p:ext uri="{BB962C8B-B14F-4D97-AF65-F5344CB8AC3E}">
        <p14:creationId xmlns:p14="http://schemas.microsoft.com/office/powerpoint/2010/main" val="3864049667"/>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7" name="Rectangle 83"/>
          <p:cNvSpPr>
            <a:spLocks noChangeArrowheads="1"/>
          </p:cNvSpPr>
          <p:nvPr/>
        </p:nvSpPr>
        <p:spPr bwMode="auto">
          <a:xfrm>
            <a:off x="3472181" y="4687433"/>
            <a:ext cx="1463712"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ea typeface="Calibri"/>
                <a:cs typeface="Calibri"/>
              </a:rPr>
              <a:t>move(a,p3,d)</a:t>
            </a:r>
          </a:p>
        </p:txBody>
      </p:sp>
      <p:sp>
        <p:nvSpPr>
          <p:cNvPr id="22531" name="Text Box 75"/>
          <p:cNvSpPr txBox="1">
            <a:spLocks noChangeArrowheads="1"/>
          </p:cNvSpPr>
          <p:nvPr/>
        </p:nvSpPr>
        <p:spPr bwMode="auto">
          <a:xfrm>
            <a:off x="1988735" y="4355147"/>
            <a:ext cx="1159292" cy="276999"/>
          </a:xfrm>
          <a:prstGeom prst="rect">
            <a:avLst/>
          </a:prstGeom>
          <a:noFill/>
          <a:ln>
            <a:noFill/>
          </a:ln>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latin typeface="+mn-lt"/>
                <a:ea typeface="Calibri"/>
                <a:cs typeface="Calibri"/>
              </a:rPr>
              <a:t>clear</a:t>
            </a:r>
            <a:r>
              <a:rPr lang="en-US" sz="1800" dirty="0">
                <a:latin typeface="+mn-lt"/>
                <a:ea typeface="Calibri"/>
                <a:cs typeface="Times New Roman"/>
              </a:rPr>
              <a:t>(</a:t>
            </a:r>
            <a:r>
              <a:rPr lang="en-US" sz="1800" dirty="0">
                <a:latin typeface="+mn-lt"/>
                <a:ea typeface="Calibri"/>
                <a:cs typeface="Calibri"/>
              </a:rPr>
              <a:t>d</a:t>
            </a:r>
            <a:r>
              <a:rPr lang="en-US" sz="1800" dirty="0">
                <a:latin typeface="+mn-lt"/>
                <a:ea typeface="Calibri"/>
                <a:cs typeface="Times New Roman"/>
              </a:rPr>
              <a:t>)=</a:t>
            </a:r>
            <a:r>
              <a:rPr lang="en-US" sz="1800" dirty="0">
                <a:latin typeface="+mn-lt"/>
                <a:ea typeface="Calibri"/>
                <a:cs typeface="Calibri"/>
              </a:rPr>
              <a:t>T</a:t>
            </a:r>
          </a:p>
        </p:txBody>
      </p:sp>
      <p:sp>
        <p:nvSpPr>
          <p:cNvPr id="22533" name="Text Box 77"/>
          <p:cNvSpPr txBox="1">
            <a:spLocks noChangeArrowheads="1"/>
          </p:cNvSpPr>
          <p:nvPr/>
        </p:nvSpPr>
        <p:spPr bwMode="auto">
          <a:xfrm>
            <a:off x="6400477" y="4355147"/>
            <a:ext cx="1161421" cy="276999"/>
          </a:xfrm>
          <a:prstGeom prst="rect">
            <a:avLst/>
          </a:prstGeom>
          <a:noFill/>
          <a:ln>
            <a:noFill/>
          </a:ln>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err="1">
                <a:latin typeface="+mn-lt"/>
                <a:ea typeface="Calibri"/>
                <a:cs typeface="Calibri"/>
              </a:rPr>
              <a:t>pos</a:t>
            </a:r>
            <a:r>
              <a:rPr lang="en-US" sz="1800" dirty="0">
                <a:latin typeface="+mn-lt"/>
                <a:ea typeface="Calibri"/>
                <a:cs typeface="Times New Roman"/>
              </a:rPr>
              <a:t>(</a:t>
            </a:r>
            <a:r>
              <a:rPr lang="en-US" sz="1800" dirty="0">
                <a:latin typeface="+mn-lt"/>
                <a:ea typeface="Calibri"/>
                <a:cs typeface="Calibri"/>
              </a:rPr>
              <a:t>b</a:t>
            </a:r>
            <a:r>
              <a:rPr lang="en-US" sz="1800" dirty="0">
                <a:latin typeface="+mn-lt"/>
                <a:ea typeface="Calibri"/>
                <a:cs typeface="Times New Roman"/>
              </a:rPr>
              <a:t>)=</a:t>
            </a:r>
            <a:r>
              <a:rPr lang="en-US" sz="1800" dirty="0">
                <a:latin typeface="+mn-lt"/>
                <a:ea typeface="Calibri"/>
                <a:cs typeface="Calibri"/>
              </a:rPr>
              <a:t>p4</a:t>
            </a:r>
          </a:p>
        </p:txBody>
      </p:sp>
      <p:sp>
        <p:nvSpPr>
          <p:cNvPr id="22536" name="Rectangle 82"/>
          <p:cNvSpPr>
            <a:spLocks noChangeArrowheads="1"/>
          </p:cNvSpPr>
          <p:nvPr/>
        </p:nvSpPr>
        <p:spPr bwMode="auto">
          <a:xfrm>
            <a:off x="5656108" y="1793114"/>
            <a:ext cx="636412"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ea typeface="Calibri"/>
                <a:cs typeface="Calibri"/>
              </a:rPr>
              <a:t>Start</a:t>
            </a:r>
          </a:p>
        </p:txBody>
      </p:sp>
      <p:sp>
        <p:nvSpPr>
          <p:cNvPr id="22538" name="Rectangle 84"/>
          <p:cNvSpPr>
            <a:spLocks noChangeArrowheads="1"/>
          </p:cNvSpPr>
          <p:nvPr/>
        </p:nvSpPr>
        <p:spPr bwMode="auto">
          <a:xfrm>
            <a:off x="5615908" y="6057384"/>
            <a:ext cx="729512"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ea typeface="Calibri"/>
                <a:cs typeface="Calibri"/>
              </a:rPr>
              <a:t>Finish</a:t>
            </a:r>
          </a:p>
        </p:txBody>
      </p:sp>
      <p:sp>
        <p:nvSpPr>
          <p:cNvPr id="22550" name="Rectangle 97"/>
          <p:cNvSpPr>
            <a:spLocks noChangeArrowheads="1"/>
          </p:cNvSpPr>
          <p:nvPr/>
        </p:nvSpPr>
        <p:spPr bwMode="auto">
          <a:xfrm>
            <a:off x="3082596" y="4355147"/>
            <a:ext cx="1148121" cy="276999"/>
          </a:xfrm>
          <a:prstGeom prst="rect">
            <a:avLst/>
          </a:prstGeom>
          <a:noFill/>
          <a:ln>
            <a:noFill/>
          </a:ln>
        </p:spPr>
        <p:txBody>
          <a:bodyPr wrap="none" lIns="91440" tIns="0" rIns="91440" bIns="0" anchor="ctr">
            <a:spAutoFit/>
          </a:bodyPr>
          <a:lstStyle/>
          <a:p>
            <a:pPr algn="ctr"/>
            <a:r>
              <a:rPr lang="en-US" dirty="0">
                <a:ea typeface="Calibri"/>
                <a:cs typeface="Calibri"/>
              </a:rPr>
              <a:t>clear</a:t>
            </a:r>
            <a:r>
              <a:rPr lang="en-US" dirty="0">
                <a:ea typeface="Calibri"/>
                <a:cs typeface="Times New Roman"/>
              </a:rPr>
              <a:t>(</a:t>
            </a:r>
            <a:r>
              <a:rPr lang="en-US" dirty="0">
                <a:ea typeface="Calibri"/>
                <a:cs typeface="Calibri"/>
              </a:rPr>
              <a:t>a</a:t>
            </a:r>
            <a:r>
              <a:rPr lang="en-US" dirty="0">
                <a:ea typeface="Calibri"/>
                <a:cs typeface="Times New Roman"/>
              </a:rPr>
              <a:t>)=</a:t>
            </a:r>
            <a:r>
              <a:rPr lang="en-US" dirty="0">
                <a:ea typeface="Calibri"/>
                <a:cs typeface="Calibri"/>
              </a:rPr>
              <a:t>T</a:t>
            </a:r>
          </a:p>
        </p:txBody>
      </p:sp>
      <p:sp>
        <p:nvSpPr>
          <p:cNvPr id="22552" name="Rectangle 99"/>
          <p:cNvSpPr>
            <a:spLocks noChangeArrowheads="1"/>
          </p:cNvSpPr>
          <p:nvPr/>
        </p:nvSpPr>
        <p:spPr bwMode="auto">
          <a:xfrm>
            <a:off x="7670979" y="4355147"/>
            <a:ext cx="1133644" cy="276999"/>
          </a:xfrm>
          <a:prstGeom prst="rect">
            <a:avLst/>
          </a:prstGeom>
          <a:noFill/>
          <a:ln>
            <a:noFill/>
          </a:ln>
        </p:spPr>
        <p:txBody>
          <a:bodyPr wrap="none" lIns="91440" tIns="0" rIns="91440" bIns="0" anchor="ctr">
            <a:spAutoFit/>
          </a:bodyPr>
          <a:lstStyle/>
          <a:p>
            <a:pPr algn="ctr"/>
            <a:r>
              <a:rPr lang="en-US" dirty="0">
                <a:ea typeface="Calibri"/>
                <a:cs typeface="Calibri"/>
              </a:rPr>
              <a:t>clear(b)=T</a:t>
            </a:r>
          </a:p>
        </p:txBody>
      </p:sp>
      <p:sp>
        <p:nvSpPr>
          <p:cNvPr id="22555" name="Text Box 92"/>
          <p:cNvSpPr txBox="1">
            <a:spLocks noChangeArrowheads="1"/>
          </p:cNvSpPr>
          <p:nvPr/>
        </p:nvSpPr>
        <p:spPr bwMode="auto">
          <a:xfrm>
            <a:off x="6986672" y="4687433"/>
            <a:ext cx="1445904"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solidFill>
                  <a:schemeClr val="bg1"/>
                </a:solidFill>
                <a:latin typeface="+mn-lt"/>
                <a:ea typeface="Calibri"/>
                <a:cs typeface="Calibri"/>
              </a:rPr>
              <a:t>move(b,p4,c)</a:t>
            </a:r>
          </a:p>
        </p:txBody>
      </p:sp>
      <p:sp>
        <p:nvSpPr>
          <p:cNvPr id="2" name="Slide Number Placeholder 1">
            <a:extLst>
              <a:ext uri="{FF2B5EF4-FFF2-40B4-BE49-F238E27FC236}">
                <a16:creationId xmlns:a16="http://schemas.microsoft.com/office/drawing/2014/main" id="{A810DE5F-2266-6B42-BC6D-BD7CE67AE030}"/>
              </a:ext>
            </a:extLst>
          </p:cNvPr>
          <p:cNvSpPr>
            <a:spLocks noGrp="1"/>
          </p:cNvSpPr>
          <p:nvPr>
            <p:ph type="sldNum" sz="quarter" idx="4"/>
          </p:nvPr>
        </p:nvSpPr>
        <p:spPr/>
        <p:txBody>
          <a:bodyPr/>
          <a:lstStyle/>
          <a:p>
            <a:fld id="{67C9959E-8E6B-B04C-9955-EA096F41CA7A}" type="slidenum">
              <a:rPr lang="en-GB" smtClean="0"/>
              <a:t>155</a:t>
            </a:fld>
            <a:endParaRPr lang="en-GB"/>
          </a:p>
        </p:txBody>
      </p:sp>
      <p:sp>
        <p:nvSpPr>
          <p:cNvPr id="22529" name="Rectangle 2"/>
          <p:cNvSpPr>
            <a:spLocks noGrp="1" noChangeArrowheads="1"/>
          </p:cNvSpPr>
          <p:nvPr>
            <p:ph type="title" idx="4294967295"/>
          </p:nvPr>
        </p:nvSpPr>
        <p:spPr>
          <a:xfrm>
            <a:off x="0" y="260350"/>
            <a:ext cx="7886700" cy="719138"/>
          </a:xfrm>
        </p:spPr>
        <p:txBody>
          <a:bodyPr>
            <a:normAutofit/>
          </a:bodyPr>
          <a:lstStyle/>
          <a:p>
            <a:pPr eaLnBrk="1" hangingPunct="1"/>
            <a:r>
              <a:rPr lang="en-US" dirty="0"/>
              <a:t>Example</a:t>
            </a:r>
          </a:p>
        </p:txBody>
      </p:sp>
      <mc:AlternateContent xmlns:mc="http://schemas.openxmlformats.org/markup-compatibility/2006" xmlns:a14="http://schemas.microsoft.com/office/drawing/2010/main">
        <mc:Choice Requires="a14">
          <p:sp>
            <p:nvSpPr>
              <p:cNvPr id="218" name="Rectangle 3"/>
              <p:cNvSpPr>
                <a:spLocks noGrp="1" noChangeArrowheads="1"/>
              </p:cNvSpPr>
              <p:nvPr>
                <p:ph sz="half" idx="4294967295"/>
              </p:nvPr>
            </p:nvSpPr>
            <p:spPr>
              <a:xfrm>
                <a:off x="0" y="1146175"/>
                <a:ext cx="4132263" cy="1257300"/>
              </a:xfrm>
            </p:spPr>
            <p:txBody>
              <a:bodyPr>
                <a:normAutofit fontScale="92500" lnSpcReduction="10000"/>
              </a:bodyPr>
              <a:lstStyle/>
              <a:p>
                <a:pPr eaLnBrk="1" hangingPunct="1"/>
                <a:r>
                  <a:rPr lang="en-US" dirty="0"/>
                  <a:t>Resolve open goal using the </a:t>
                </a:r>
                <a:r>
                  <a:rPr lang="en-US" dirty="0">
                    <a:cs typeface="Calibri"/>
                  </a:rPr>
                  <a:t>Start action</a:t>
                </a:r>
                <a:endParaRPr lang="en-US" dirty="0"/>
              </a:p>
              <a:p>
                <a:pPr lvl="1" eaLnBrk="1" hangingPunct="1"/>
                <a:r>
                  <a:rPr lang="en-US" dirty="0"/>
                  <a:t>substitute </a:t>
                </a:r>
                <a14:m>
                  <m:oMath xmlns:m="http://schemas.openxmlformats.org/officeDocument/2006/math">
                    <m:sSub>
                      <m:sSubPr>
                        <m:ctrlPr>
                          <a:rPr lang="de-DE" b="0" i="1" dirty="0" smtClean="0">
                            <a:latin typeface="Cambria Math" panose="02040503050406030204" pitchFamily="18" charset="0"/>
                            <a:cs typeface="Times New Roman" charset="0"/>
                          </a:rPr>
                        </m:ctrlPr>
                      </m:sSubPr>
                      <m:e>
                        <m:r>
                          <a:rPr lang="en-US" i="1" dirty="0" smtClean="0">
                            <a:latin typeface="Cambria Math" panose="02040503050406030204" pitchFamily="18" charset="0"/>
                            <a:cs typeface="Times New Roman" charset="0"/>
                          </a:rPr>
                          <m:t>𝑧</m:t>
                        </m:r>
                      </m:e>
                      <m:sub>
                        <m:r>
                          <a:rPr lang="de-DE" b="0" i="1" dirty="0" smtClean="0">
                            <a:latin typeface="Cambria Math" panose="02040503050406030204" pitchFamily="18" charset="0"/>
                            <a:cs typeface="Times New Roman" charset="0"/>
                          </a:rPr>
                          <m:t>4</m:t>
                        </m:r>
                      </m:sub>
                    </m:sSub>
                    <m:r>
                      <a:rPr lang="en-US" i="1" dirty="0">
                        <a:latin typeface="Cambria Math" panose="02040503050406030204" pitchFamily="18" charset="0"/>
                        <a:cs typeface="Times New Roman" charset="0"/>
                      </a:rPr>
                      <m:t>=</m:t>
                    </m:r>
                    <m:r>
                      <a:rPr lang="en-US" i="1" dirty="0">
                        <a:latin typeface="Cambria Math" panose="02040503050406030204" pitchFamily="18" charset="0"/>
                        <a:cs typeface="Calibri"/>
                      </a:rPr>
                      <m:t>𝑝</m:t>
                    </m:r>
                    <m:r>
                      <a:rPr lang="en-US" i="1" dirty="0">
                        <a:latin typeface="Cambria Math" panose="02040503050406030204" pitchFamily="18" charset="0"/>
                        <a:cs typeface="Calibri"/>
                      </a:rPr>
                      <m:t>2</m:t>
                    </m:r>
                  </m:oMath>
                </a14:m>
                <a:endParaRPr lang="en-US" dirty="0"/>
              </a:p>
              <a:p>
                <a:pPr eaLnBrk="1" hangingPunct="1"/>
                <a:r>
                  <a:rPr lang="en-US" dirty="0"/>
                  <a:t>No more flaws, so we are done!</a:t>
                </a:r>
              </a:p>
            </p:txBody>
          </p:sp>
        </mc:Choice>
        <mc:Fallback xmlns="">
          <p:sp>
            <p:nvSpPr>
              <p:cNvPr id="218" name="Rectangle 3"/>
              <p:cNvSpPr>
                <a:spLocks noGrp="1" noRot="1" noChangeAspect="1" noMove="1" noResize="1" noEditPoints="1" noAdjustHandles="1" noChangeArrowheads="1" noChangeShapeType="1" noTextEdit="1"/>
              </p:cNvSpPr>
              <p:nvPr>
                <p:ph sz="half" idx="4294967295"/>
              </p:nvPr>
            </p:nvSpPr>
            <p:spPr>
              <a:xfrm>
                <a:off x="0" y="1146175"/>
                <a:ext cx="4132263" cy="1257300"/>
              </a:xfrm>
              <a:blipFill>
                <a:blip r:embed="rId3"/>
                <a:stretch>
                  <a:fillRect l="-3988" t="-12000" r="-3067" b="-7000"/>
                </a:stretch>
              </a:blipFill>
            </p:spPr>
            <p:txBody>
              <a:bodyPr/>
              <a:lstStyle/>
              <a:p>
                <a:r>
                  <a:rPr lang="en-DE">
                    <a:noFill/>
                  </a:rPr>
                  <a:t> </a:t>
                </a:r>
              </a:p>
            </p:txBody>
          </p:sp>
        </mc:Fallback>
      </mc:AlternateContent>
      <p:sp>
        <p:nvSpPr>
          <p:cNvPr id="43" name="Rectangle 97"/>
          <p:cNvSpPr>
            <a:spLocks noChangeArrowheads="1"/>
          </p:cNvSpPr>
          <p:nvPr/>
        </p:nvSpPr>
        <p:spPr bwMode="auto">
          <a:xfrm>
            <a:off x="4360832" y="4355147"/>
            <a:ext cx="1150713" cy="276999"/>
          </a:xfrm>
          <a:prstGeom prst="rect">
            <a:avLst/>
          </a:prstGeom>
          <a:noFill/>
          <a:ln>
            <a:noFill/>
          </a:ln>
        </p:spPr>
        <p:txBody>
          <a:bodyPr wrap="none" lIns="91440" tIns="0" rIns="91440" bIns="0" anchor="ctr">
            <a:spAutoFit/>
          </a:bodyPr>
          <a:lstStyle/>
          <a:p>
            <a:pPr algn="ctr"/>
            <a:r>
              <a:rPr lang="en-US" dirty="0" err="1">
                <a:ea typeface="Calibri"/>
                <a:cs typeface="Calibri"/>
              </a:rPr>
              <a:t>pos</a:t>
            </a:r>
            <a:r>
              <a:rPr lang="en-US" dirty="0">
                <a:ea typeface="Calibri"/>
                <a:cs typeface="Times New Roman"/>
              </a:rPr>
              <a:t>(</a:t>
            </a:r>
            <a:r>
              <a:rPr lang="en-US" dirty="0">
                <a:ea typeface="Calibri"/>
                <a:cs typeface="Calibri"/>
              </a:rPr>
              <a:t>a</a:t>
            </a:r>
            <a:r>
              <a:rPr lang="en-US" dirty="0">
                <a:ea typeface="Calibri"/>
                <a:cs typeface="Times New Roman"/>
              </a:rPr>
              <a:t>)=</a:t>
            </a:r>
            <a:r>
              <a:rPr lang="en-US" dirty="0">
                <a:ea typeface="Calibri"/>
                <a:cs typeface="Calibri"/>
              </a:rPr>
              <a:t>p3</a:t>
            </a:r>
          </a:p>
        </p:txBody>
      </p:sp>
      <p:sp>
        <p:nvSpPr>
          <p:cNvPr id="52" name="Rectangle 99"/>
          <p:cNvSpPr>
            <a:spLocks noChangeArrowheads="1"/>
          </p:cNvSpPr>
          <p:nvPr/>
        </p:nvSpPr>
        <p:spPr bwMode="auto">
          <a:xfrm>
            <a:off x="8760064" y="4355147"/>
            <a:ext cx="1133644" cy="276999"/>
          </a:xfrm>
          <a:prstGeom prst="rect">
            <a:avLst/>
          </a:prstGeom>
          <a:noFill/>
          <a:ln>
            <a:noFill/>
          </a:ln>
        </p:spPr>
        <p:txBody>
          <a:bodyPr wrap="none" lIns="91440" tIns="0" rIns="91440" bIns="0" anchor="ctr">
            <a:spAutoFit/>
          </a:bodyPr>
          <a:lstStyle/>
          <a:p>
            <a:pPr algn="ctr"/>
            <a:r>
              <a:rPr lang="en-US" dirty="0">
                <a:ea typeface="Calibri"/>
                <a:cs typeface="Calibri"/>
              </a:rPr>
              <a:t>clear(c)=T</a:t>
            </a:r>
          </a:p>
        </p:txBody>
      </p:sp>
      <p:cxnSp>
        <p:nvCxnSpPr>
          <p:cNvPr id="98" name="AutoShape 89"/>
          <p:cNvCxnSpPr>
            <a:cxnSpLocks noChangeShapeType="1"/>
            <a:stCxn id="22536" idx="2"/>
            <a:endCxn id="43" idx="0"/>
          </p:cNvCxnSpPr>
          <p:nvPr/>
        </p:nvCxnSpPr>
        <p:spPr bwMode="auto">
          <a:xfrm rot="5400000">
            <a:off x="4358901" y="2739733"/>
            <a:ext cx="2192700" cy="1038126"/>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 xmlns:a14="http://schemas.microsoft.com/office/drawing/2010/main">
                <a:noFill/>
              </a14:hiddenFill>
            </a:ext>
          </a:extLst>
        </p:spPr>
      </p:cxnSp>
      <p:cxnSp>
        <p:nvCxnSpPr>
          <p:cNvPr id="101" name="AutoShape 89"/>
          <p:cNvCxnSpPr>
            <a:cxnSpLocks noChangeShapeType="1"/>
            <a:stCxn id="22536" idx="2"/>
            <a:endCxn id="22533" idx="0"/>
          </p:cNvCxnSpPr>
          <p:nvPr/>
        </p:nvCxnSpPr>
        <p:spPr bwMode="auto">
          <a:xfrm rot="16200000" flipH="1">
            <a:off x="5381400" y="2755360"/>
            <a:ext cx="2192700" cy="1006873"/>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 xmlns:a14="http://schemas.microsoft.com/office/drawing/2010/main">
                <a:noFill/>
              </a14:hiddenFill>
            </a:ext>
          </a:extLst>
        </p:spPr>
      </p:cxnSp>
      <p:sp>
        <p:nvSpPr>
          <p:cNvPr id="92" name="Rectangle 83"/>
          <p:cNvSpPr>
            <a:spLocks noChangeArrowheads="1"/>
          </p:cNvSpPr>
          <p:nvPr/>
        </p:nvSpPr>
        <p:spPr bwMode="auto">
          <a:xfrm>
            <a:off x="3278569" y="3200496"/>
            <a:ext cx="1435196"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ea typeface="Calibri"/>
                <a:cs typeface="Calibri"/>
              </a:rPr>
              <a:t>move(d,a,p1)</a:t>
            </a:r>
          </a:p>
        </p:txBody>
      </p:sp>
      <p:sp>
        <p:nvSpPr>
          <p:cNvPr id="93" name="Text Box 92"/>
          <p:cNvSpPr txBox="1">
            <a:spLocks noChangeArrowheads="1"/>
          </p:cNvSpPr>
          <p:nvPr/>
        </p:nvSpPr>
        <p:spPr bwMode="auto">
          <a:xfrm>
            <a:off x="7213955" y="3191488"/>
            <a:ext cx="1422234"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solidFill>
                  <a:schemeClr val="bg1"/>
                </a:solidFill>
                <a:latin typeface="+mn-lt"/>
                <a:ea typeface="Calibri"/>
                <a:cs typeface="Calibri"/>
              </a:rPr>
              <a:t>move(c,b,p2)</a:t>
            </a:r>
          </a:p>
        </p:txBody>
      </p:sp>
      <p:sp>
        <p:nvSpPr>
          <p:cNvPr id="136" name="Oval 17"/>
          <p:cNvSpPr>
            <a:spLocks noChangeArrowheads="1"/>
          </p:cNvSpPr>
          <p:nvPr/>
        </p:nvSpPr>
        <p:spPr bwMode="auto">
          <a:xfrm>
            <a:off x="3467609" y="2599518"/>
            <a:ext cx="228600" cy="241300"/>
          </a:xfrm>
          <a:prstGeom prst="ellipse">
            <a:avLst/>
          </a:prstGeom>
          <a:solidFill>
            <a:schemeClr val="bg1"/>
          </a:solidFill>
          <a:ln>
            <a:noFill/>
          </a:ln>
        </p:spPr>
        <p:txBody>
          <a:bodyPr wrap="none" lIns="91440" tIns="0" rIns="91440" bIns="0" anchor="ctr"/>
          <a:lstStyle/>
          <a:p>
            <a:pPr algn="ctr"/>
            <a:endParaRPr lang="en-US" dirty="0">
              <a:ea typeface="Calibri"/>
              <a:cs typeface="Calibri"/>
            </a:endParaRPr>
          </a:p>
        </p:txBody>
      </p:sp>
      <p:sp>
        <p:nvSpPr>
          <p:cNvPr id="145" name="Oval 17"/>
          <p:cNvSpPr>
            <a:spLocks noChangeArrowheads="1"/>
          </p:cNvSpPr>
          <p:nvPr/>
        </p:nvSpPr>
        <p:spPr bwMode="auto">
          <a:xfrm>
            <a:off x="9205508" y="3994101"/>
            <a:ext cx="228600" cy="241300"/>
          </a:xfrm>
          <a:prstGeom prst="ellipse">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round/>
                <a:headEnd/>
                <a:tailEnd/>
              </a14:hiddenLine>
            </a:ext>
          </a:extLst>
        </p:spPr>
        <p:txBody>
          <a:bodyPr wrap="none" lIns="91440" tIns="0" rIns="91440" bIns="0" anchor="ctr"/>
          <a:lstStyle/>
          <a:p>
            <a:pPr algn="ctr"/>
            <a:endParaRPr lang="en-US" dirty="0">
              <a:ea typeface="Calibri"/>
              <a:cs typeface="Calibri"/>
            </a:endParaRPr>
          </a:p>
        </p:txBody>
      </p:sp>
      <p:cxnSp>
        <p:nvCxnSpPr>
          <p:cNvPr id="102" name="AutoShape 89"/>
          <p:cNvCxnSpPr>
            <a:cxnSpLocks noChangeShapeType="1"/>
            <a:stCxn id="22536" idx="2"/>
            <a:endCxn id="103" idx="0"/>
          </p:cNvCxnSpPr>
          <p:nvPr/>
        </p:nvCxnSpPr>
        <p:spPr bwMode="auto">
          <a:xfrm rot="5400000">
            <a:off x="4383464" y="1259336"/>
            <a:ext cx="687740" cy="2493960"/>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 xmlns:a14="http://schemas.microsoft.com/office/drawing/2010/main">
                <a:noFill/>
              </a14:hiddenFill>
            </a:ext>
          </a:extLst>
        </p:spPr>
      </p:cxnSp>
      <p:sp>
        <p:nvSpPr>
          <p:cNvPr id="103" name="Text Box 75"/>
          <p:cNvSpPr txBox="1">
            <a:spLocks noChangeArrowheads="1"/>
          </p:cNvSpPr>
          <p:nvPr/>
        </p:nvSpPr>
        <p:spPr bwMode="auto">
          <a:xfrm>
            <a:off x="2900708" y="2850187"/>
            <a:ext cx="1159292" cy="276999"/>
          </a:xfrm>
          <a:prstGeom prst="rect">
            <a:avLst/>
          </a:prstGeom>
          <a:noFill/>
          <a:ln>
            <a:noFill/>
          </a:ln>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latin typeface="+mn-lt"/>
                <a:ea typeface="Calibri"/>
                <a:cs typeface="Calibri"/>
              </a:rPr>
              <a:t>clear</a:t>
            </a:r>
            <a:r>
              <a:rPr lang="en-US" sz="1800" dirty="0">
                <a:latin typeface="+mn-lt"/>
                <a:ea typeface="Calibri"/>
                <a:cs typeface="Times New Roman"/>
              </a:rPr>
              <a:t>(</a:t>
            </a:r>
            <a:r>
              <a:rPr lang="en-US" sz="1800" dirty="0">
                <a:latin typeface="+mn-lt"/>
                <a:ea typeface="Calibri"/>
                <a:cs typeface="Calibri"/>
              </a:rPr>
              <a:t>d</a:t>
            </a:r>
            <a:r>
              <a:rPr lang="en-US" sz="1800" dirty="0">
                <a:latin typeface="+mn-lt"/>
                <a:ea typeface="Calibri"/>
                <a:cs typeface="Times New Roman"/>
              </a:rPr>
              <a:t>)=</a:t>
            </a:r>
            <a:r>
              <a:rPr lang="en-US" sz="1800" dirty="0">
                <a:latin typeface="+mn-lt"/>
                <a:ea typeface="Calibri"/>
                <a:cs typeface="Calibri"/>
              </a:rPr>
              <a:t>T</a:t>
            </a:r>
          </a:p>
        </p:txBody>
      </p:sp>
      <p:sp>
        <p:nvSpPr>
          <p:cNvPr id="114" name="Rectangle 99"/>
          <p:cNvSpPr>
            <a:spLocks noChangeArrowheads="1"/>
          </p:cNvSpPr>
          <p:nvPr/>
        </p:nvSpPr>
        <p:spPr bwMode="auto">
          <a:xfrm>
            <a:off x="7877436" y="2850187"/>
            <a:ext cx="1107996" cy="276999"/>
          </a:xfrm>
          <a:prstGeom prst="rect">
            <a:avLst/>
          </a:prstGeom>
          <a:noFill/>
          <a:ln>
            <a:noFill/>
          </a:ln>
        </p:spPr>
        <p:txBody>
          <a:bodyPr wrap="none" lIns="91440" tIns="0" rIns="91440" bIns="0" anchor="ctr">
            <a:spAutoFit/>
          </a:bodyPr>
          <a:lstStyle/>
          <a:p>
            <a:pPr algn="ctr"/>
            <a:r>
              <a:rPr lang="en-US" dirty="0">
                <a:ea typeface="Calibri"/>
                <a:cs typeface="Calibri"/>
              </a:rPr>
              <a:t>clear(c)=T</a:t>
            </a:r>
          </a:p>
        </p:txBody>
      </p:sp>
      <p:sp>
        <p:nvSpPr>
          <p:cNvPr id="115" name="Rectangle 97"/>
          <p:cNvSpPr>
            <a:spLocks noChangeArrowheads="1"/>
          </p:cNvSpPr>
          <p:nvPr/>
        </p:nvSpPr>
        <p:spPr bwMode="auto">
          <a:xfrm>
            <a:off x="1760558" y="2859195"/>
            <a:ext cx="1275822" cy="276999"/>
          </a:xfrm>
          <a:prstGeom prst="rect">
            <a:avLst/>
          </a:prstGeom>
          <a:noFill/>
          <a:ln>
            <a:noFill/>
          </a:ln>
        </p:spPr>
        <p:txBody>
          <a:bodyPr wrap="none" lIns="91440" tIns="0" rIns="91440" bIns="0" anchor="ctr">
            <a:spAutoFit/>
          </a:bodyPr>
          <a:lstStyle/>
          <a:p>
            <a:pPr algn="ctr"/>
            <a:r>
              <a:rPr lang="en-US" dirty="0">
                <a:ea typeface="Calibri"/>
                <a:cs typeface="Calibri"/>
              </a:rPr>
              <a:t>clear</a:t>
            </a:r>
            <a:r>
              <a:rPr lang="en-US" dirty="0">
                <a:ea typeface="Calibri"/>
                <a:cs typeface="Times New Roman"/>
              </a:rPr>
              <a:t>(</a:t>
            </a:r>
            <a:r>
              <a:rPr lang="en-US" dirty="0">
                <a:ea typeface="Calibri"/>
                <a:cs typeface="Calibri"/>
              </a:rPr>
              <a:t>p1</a:t>
            </a:r>
            <a:r>
              <a:rPr lang="en-US" dirty="0">
                <a:ea typeface="Calibri"/>
                <a:cs typeface="Times New Roman"/>
              </a:rPr>
              <a:t>)=</a:t>
            </a:r>
            <a:r>
              <a:rPr lang="en-US" dirty="0">
                <a:ea typeface="Calibri"/>
                <a:cs typeface="Calibri"/>
              </a:rPr>
              <a:t>T</a:t>
            </a:r>
          </a:p>
        </p:txBody>
      </p:sp>
      <p:sp>
        <p:nvSpPr>
          <p:cNvPr id="116" name="Rectangle 99"/>
          <p:cNvSpPr>
            <a:spLocks noChangeArrowheads="1"/>
          </p:cNvSpPr>
          <p:nvPr/>
        </p:nvSpPr>
        <p:spPr bwMode="auto">
          <a:xfrm>
            <a:off x="8956692" y="2850187"/>
            <a:ext cx="1249060" cy="276999"/>
          </a:xfrm>
          <a:prstGeom prst="rect">
            <a:avLst/>
          </a:prstGeom>
          <a:noFill/>
          <a:ln>
            <a:noFill/>
          </a:ln>
        </p:spPr>
        <p:txBody>
          <a:bodyPr wrap="none" lIns="91440" tIns="0" rIns="91440" bIns="0" anchor="ctr">
            <a:spAutoFit/>
          </a:bodyPr>
          <a:lstStyle/>
          <a:p>
            <a:pPr algn="ctr"/>
            <a:r>
              <a:rPr lang="en-US" dirty="0">
                <a:ea typeface="Calibri"/>
                <a:cs typeface="Calibri"/>
              </a:rPr>
              <a:t>clear(p2)=T</a:t>
            </a:r>
          </a:p>
        </p:txBody>
      </p:sp>
      <p:sp>
        <p:nvSpPr>
          <p:cNvPr id="117" name="Text Box 77"/>
          <p:cNvSpPr txBox="1">
            <a:spLocks noChangeArrowheads="1"/>
          </p:cNvSpPr>
          <p:nvPr/>
        </p:nvSpPr>
        <p:spPr bwMode="auto">
          <a:xfrm>
            <a:off x="6805088" y="2850187"/>
            <a:ext cx="1020757" cy="276999"/>
          </a:xfrm>
          <a:prstGeom prst="rect">
            <a:avLst/>
          </a:prstGeom>
          <a:noFill/>
          <a:ln>
            <a:noFill/>
          </a:ln>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err="1">
                <a:latin typeface="+mn-lt"/>
                <a:ea typeface="Calibri"/>
                <a:cs typeface="Calibri"/>
              </a:rPr>
              <a:t>pos</a:t>
            </a:r>
            <a:r>
              <a:rPr lang="en-US" sz="1800" dirty="0">
                <a:latin typeface="+mn-lt"/>
                <a:ea typeface="Calibri"/>
                <a:cs typeface="Times New Roman"/>
              </a:rPr>
              <a:t>(</a:t>
            </a:r>
            <a:r>
              <a:rPr lang="en-US" sz="1800" dirty="0">
                <a:latin typeface="+mn-lt"/>
                <a:ea typeface="Calibri"/>
                <a:cs typeface="Calibri"/>
              </a:rPr>
              <a:t>c</a:t>
            </a:r>
            <a:r>
              <a:rPr lang="en-US" sz="1800" dirty="0">
                <a:latin typeface="+mn-lt"/>
                <a:ea typeface="Calibri"/>
                <a:cs typeface="Times New Roman"/>
              </a:rPr>
              <a:t>)=</a:t>
            </a:r>
            <a:r>
              <a:rPr lang="en-US" sz="1800" dirty="0">
                <a:latin typeface="+mn-lt"/>
                <a:ea typeface="Calibri"/>
                <a:cs typeface="Calibri"/>
              </a:rPr>
              <a:t>b</a:t>
            </a:r>
          </a:p>
        </p:txBody>
      </p:sp>
      <p:sp>
        <p:nvSpPr>
          <p:cNvPr id="118" name="Rectangle 97"/>
          <p:cNvSpPr>
            <a:spLocks noChangeArrowheads="1"/>
          </p:cNvSpPr>
          <p:nvPr/>
        </p:nvSpPr>
        <p:spPr bwMode="auto">
          <a:xfrm>
            <a:off x="4018531" y="2850187"/>
            <a:ext cx="1033719" cy="276999"/>
          </a:xfrm>
          <a:prstGeom prst="rect">
            <a:avLst/>
          </a:prstGeom>
          <a:noFill/>
          <a:ln>
            <a:noFill/>
          </a:ln>
        </p:spPr>
        <p:txBody>
          <a:bodyPr wrap="none" lIns="91440" tIns="0" rIns="91440" bIns="0" anchor="ctr">
            <a:spAutoFit/>
          </a:bodyPr>
          <a:lstStyle/>
          <a:p>
            <a:pPr algn="ctr"/>
            <a:r>
              <a:rPr lang="en-US" dirty="0" err="1">
                <a:ea typeface="Calibri"/>
                <a:cs typeface="Calibri"/>
              </a:rPr>
              <a:t>pos</a:t>
            </a:r>
            <a:r>
              <a:rPr lang="en-US" dirty="0">
                <a:ea typeface="Calibri"/>
                <a:cs typeface="Times New Roman"/>
              </a:rPr>
              <a:t>(</a:t>
            </a:r>
            <a:r>
              <a:rPr lang="en-US" dirty="0">
                <a:ea typeface="Calibri"/>
                <a:cs typeface="Calibri"/>
              </a:rPr>
              <a:t>d</a:t>
            </a:r>
            <a:r>
              <a:rPr lang="en-US" dirty="0">
                <a:ea typeface="Calibri"/>
                <a:cs typeface="Times New Roman"/>
              </a:rPr>
              <a:t>)=</a:t>
            </a:r>
            <a:r>
              <a:rPr lang="en-US" dirty="0">
                <a:ea typeface="Calibri"/>
                <a:cs typeface="Calibri"/>
              </a:rPr>
              <a:t>a</a:t>
            </a:r>
          </a:p>
        </p:txBody>
      </p:sp>
      <p:cxnSp>
        <p:nvCxnSpPr>
          <p:cNvPr id="119" name="AutoShape 89"/>
          <p:cNvCxnSpPr>
            <a:cxnSpLocks noChangeShapeType="1"/>
            <a:stCxn id="22536" idx="2"/>
            <a:endCxn id="118" idx="0"/>
          </p:cNvCxnSpPr>
          <p:nvPr/>
        </p:nvCxnSpPr>
        <p:spPr bwMode="auto">
          <a:xfrm rot="5400000">
            <a:off x="4910982" y="1786854"/>
            <a:ext cx="687740" cy="1438924"/>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 xmlns:a14="http://schemas.microsoft.com/office/drawing/2010/main">
                <a:noFill/>
              </a14:hiddenFill>
            </a:ext>
          </a:extLst>
        </p:spPr>
      </p:cxnSp>
      <p:cxnSp>
        <p:nvCxnSpPr>
          <p:cNvPr id="122" name="AutoShape 89"/>
          <p:cNvCxnSpPr>
            <a:cxnSpLocks noChangeShapeType="1"/>
            <a:stCxn id="22536" idx="2"/>
            <a:endCxn id="117" idx="0"/>
          </p:cNvCxnSpPr>
          <p:nvPr/>
        </p:nvCxnSpPr>
        <p:spPr bwMode="auto">
          <a:xfrm rot="16200000" flipH="1">
            <a:off x="6301020" y="1835740"/>
            <a:ext cx="687740" cy="1341152"/>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 xmlns:a14="http://schemas.microsoft.com/office/drawing/2010/main">
                <a:noFill/>
              </a14:hiddenFill>
            </a:ext>
          </a:extLst>
        </p:spPr>
      </p:cxnSp>
      <p:cxnSp>
        <p:nvCxnSpPr>
          <p:cNvPr id="123" name="AutoShape 89"/>
          <p:cNvCxnSpPr>
            <a:cxnSpLocks noChangeShapeType="1"/>
            <a:stCxn id="22536" idx="2"/>
            <a:endCxn id="114" idx="0"/>
          </p:cNvCxnSpPr>
          <p:nvPr/>
        </p:nvCxnSpPr>
        <p:spPr bwMode="auto">
          <a:xfrm rot="16200000" flipH="1">
            <a:off x="6859004" y="1277756"/>
            <a:ext cx="687740" cy="2457120"/>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 xmlns:a14="http://schemas.microsoft.com/office/drawing/2010/main">
                <a:noFill/>
              </a14:hiddenFill>
            </a:ext>
          </a:extLst>
        </p:spPr>
      </p:cxnSp>
      <p:cxnSp>
        <p:nvCxnSpPr>
          <p:cNvPr id="104" name="AutoShape 89"/>
          <p:cNvCxnSpPr>
            <a:cxnSpLocks noChangeShapeType="1"/>
            <a:stCxn id="22536" idx="2"/>
            <a:endCxn id="115" idx="0"/>
          </p:cNvCxnSpPr>
          <p:nvPr/>
        </p:nvCxnSpPr>
        <p:spPr bwMode="auto">
          <a:xfrm rot="5400000">
            <a:off x="3838018" y="722899"/>
            <a:ext cx="696748" cy="3575845"/>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 xmlns:a14="http://schemas.microsoft.com/office/drawing/2010/main">
                <a:noFill/>
              </a14:hiddenFill>
            </a:ext>
          </a:extLst>
        </p:spPr>
      </p:cxnSp>
      <p:cxnSp>
        <p:nvCxnSpPr>
          <p:cNvPr id="105" name="AutoShape 89"/>
          <p:cNvCxnSpPr>
            <a:cxnSpLocks noChangeShapeType="1"/>
            <a:stCxn id="22536" idx="2"/>
            <a:endCxn id="116" idx="0"/>
          </p:cNvCxnSpPr>
          <p:nvPr/>
        </p:nvCxnSpPr>
        <p:spPr bwMode="auto">
          <a:xfrm rot="16200000" flipH="1">
            <a:off x="7433898" y="702862"/>
            <a:ext cx="687740" cy="3606908"/>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 xmlns:a14="http://schemas.microsoft.com/office/drawing/2010/main">
                <a:noFill/>
              </a14:hiddenFill>
            </a:ext>
          </a:extLst>
        </p:spPr>
      </p:cxnSp>
      <p:sp>
        <p:nvSpPr>
          <p:cNvPr id="109" name="Oval 17"/>
          <p:cNvSpPr>
            <a:spLocks noChangeArrowheads="1"/>
          </p:cNvSpPr>
          <p:nvPr/>
        </p:nvSpPr>
        <p:spPr bwMode="auto">
          <a:xfrm>
            <a:off x="4106490" y="3838281"/>
            <a:ext cx="228600" cy="241300"/>
          </a:xfrm>
          <a:prstGeom prst="ellipse">
            <a:avLst/>
          </a:prstGeom>
          <a:noFill/>
          <a:ln>
            <a:noFill/>
          </a:ln>
        </p:spPr>
        <p:txBody>
          <a:bodyPr wrap="none" lIns="91440" tIns="0" rIns="91440" bIns="0" anchor="ctr"/>
          <a:lstStyle/>
          <a:p>
            <a:pPr algn="ctr"/>
            <a:endParaRPr lang="en-US" dirty="0">
              <a:ea typeface="Calibri"/>
              <a:cs typeface="Calibri"/>
            </a:endParaRPr>
          </a:p>
        </p:txBody>
      </p:sp>
      <p:cxnSp>
        <p:nvCxnSpPr>
          <p:cNvPr id="112" name="AutoShape 89"/>
          <p:cNvCxnSpPr>
            <a:cxnSpLocks noChangeShapeType="1"/>
            <a:stCxn id="113" idx="5"/>
          </p:cNvCxnSpPr>
          <p:nvPr/>
        </p:nvCxnSpPr>
        <p:spPr bwMode="auto">
          <a:xfrm rot="16200000" flipH="1">
            <a:off x="7575229" y="2603489"/>
            <a:ext cx="917646" cy="2585668"/>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 xmlns:a14="http://schemas.microsoft.com/office/drawing/2010/main">
                <a:noFill/>
              </a14:hiddenFill>
            </a:ext>
          </a:extLst>
        </p:spPr>
      </p:cxnSp>
      <p:sp>
        <p:nvSpPr>
          <p:cNvPr id="113" name="Oval 17"/>
          <p:cNvSpPr>
            <a:spLocks noChangeArrowheads="1"/>
          </p:cNvSpPr>
          <p:nvPr/>
        </p:nvSpPr>
        <p:spPr bwMode="auto">
          <a:xfrm>
            <a:off x="6546096" y="3231538"/>
            <a:ext cx="228600" cy="241300"/>
          </a:xfrm>
          <a:prstGeom prst="ellipse">
            <a:avLst/>
          </a:prstGeom>
          <a:noFill/>
          <a:ln>
            <a:noFill/>
          </a:ln>
        </p:spPr>
        <p:txBody>
          <a:bodyPr wrap="none" lIns="91440" tIns="0" rIns="91440" bIns="0" anchor="ctr"/>
          <a:lstStyle/>
          <a:p>
            <a:pPr algn="ctr"/>
            <a:endParaRPr lang="en-US" dirty="0">
              <a:ea typeface="Calibri"/>
              <a:cs typeface="Calibri"/>
            </a:endParaRPr>
          </a:p>
        </p:txBody>
      </p:sp>
      <p:cxnSp>
        <p:nvCxnSpPr>
          <p:cNvPr id="120" name="AutoShape 89"/>
          <p:cNvCxnSpPr>
            <a:cxnSpLocks noChangeShapeType="1"/>
            <a:stCxn id="121" idx="3"/>
          </p:cNvCxnSpPr>
          <p:nvPr/>
        </p:nvCxnSpPr>
        <p:spPr bwMode="auto">
          <a:xfrm rot="5400000">
            <a:off x="3436841" y="2665952"/>
            <a:ext cx="820735" cy="2557652"/>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 xmlns:a14="http://schemas.microsoft.com/office/drawing/2010/main">
                <a:noFill/>
              </a14:hiddenFill>
            </a:ext>
          </a:extLst>
        </p:spPr>
      </p:cxnSp>
      <p:sp>
        <p:nvSpPr>
          <p:cNvPr id="121" name="Oval 17"/>
          <p:cNvSpPr>
            <a:spLocks noChangeArrowheads="1"/>
          </p:cNvSpPr>
          <p:nvPr/>
        </p:nvSpPr>
        <p:spPr bwMode="auto">
          <a:xfrm>
            <a:off x="5092555" y="3328449"/>
            <a:ext cx="228600" cy="241300"/>
          </a:xfrm>
          <a:prstGeom prst="ellipse">
            <a:avLst/>
          </a:prstGeom>
          <a:noFill/>
          <a:ln>
            <a:noFill/>
          </a:ln>
        </p:spPr>
        <p:txBody>
          <a:bodyPr wrap="none" lIns="91440" tIns="0" rIns="91440" bIns="0" anchor="ctr"/>
          <a:lstStyle/>
          <a:p>
            <a:pPr algn="ctr"/>
            <a:endParaRPr lang="en-US" dirty="0">
              <a:ea typeface="Calibri"/>
              <a:cs typeface="Calibri"/>
            </a:endParaRPr>
          </a:p>
        </p:txBody>
      </p:sp>
      <p:cxnSp>
        <p:nvCxnSpPr>
          <p:cNvPr id="127" name="AutoShape 91"/>
          <p:cNvCxnSpPr>
            <a:cxnSpLocks noChangeShapeType="1"/>
            <a:endCxn id="129" idx="0"/>
          </p:cNvCxnSpPr>
          <p:nvPr/>
        </p:nvCxnSpPr>
        <p:spPr bwMode="auto">
          <a:xfrm rot="5400000">
            <a:off x="6789389" y="4788782"/>
            <a:ext cx="652252" cy="1188218"/>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 xmlns:a14="http://schemas.microsoft.com/office/drawing/2010/main">
                <a:noFill/>
              </a14:hiddenFill>
            </a:ext>
          </a:extLst>
        </p:spPr>
      </p:cxnSp>
      <p:sp>
        <p:nvSpPr>
          <p:cNvPr id="128" name="Text Box 41"/>
          <p:cNvSpPr txBox="1">
            <a:spLocks noChangeArrowheads="1"/>
          </p:cNvSpPr>
          <p:nvPr/>
        </p:nvSpPr>
        <p:spPr bwMode="auto">
          <a:xfrm>
            <a:off x="4973906" y="5725905"/>
            <a:ext cx="1004752"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err="1">
                <a:latin typeface="+mn-lt"/>
                <a:ea typeface="Calibri"/>
                <a:cs typeface="Calibri"/>
              </a:rPr>
              <a:t>pos</a:t>
            </a:r>
            <a:r>
              <a:rPr lang="en-US" sz="1800" dirty="0">
                <a:latin typeface="+mn-lt"/>
                <a:ea typeface="Calibri"/>
                <a:cs typeface="Calibri"/>
              </a:rPr>
              <a:t>(a)=d</a:t>
            </a:r>
          </a:p>
        </p:txBody>
      </p:sp>
      <p:sp>
        <p:nvSpPr>
          <p:cNvPr id="129" name="Rectangle 103"/>
          <p:cNvSpPr>
            <a:spLocks noChangeArrowheads="1"/>
          </p:cNvSpPr>
          <p:nvPr/>
        </p:nvSpPr>
        <p:spPr bwMode="auto">
          <a:xfrm>
            <a:off x="6013676" y="5709018"/>
            <a:ext cx="1015460"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440" tIns="0" rIns="91440" bIns="0" anchor="ctr">
            <a:spAutoFit/>
          </a:bodyPr>
          <a:lstStyle/>
          <a:p>
            <a:pPr algn="ctr"/>
            <a:r>
              <a:rPr lang="en-US" dirty="0" err="1">
                <a:ea typeface="Calibri"/>
                <a:cs typeface="Calibri"/>
              </a:rPr>
              <a:t>pos</a:t>
            </a:r>
            <a:r>
              <a:rPr lang="en-US" dirty="0">
                <a:ea typeface="Calibri"/>
                <a:cs typeface="Calibri"/>
              </a:rPr>
              <a:t>(b)=c</a:t>
            </a:r>
          </a:p>
        </p:txBody>
      </p:sp>
      <p:cxnSp>
        <p:nvCxnSpPr>
          <p:cNvPr id="219" name="AutoShape 48"/>
          <p:cNvCxnSpPr>
            <a:cxnSpLocks noChangeShapeType="1"/>
          </p:cNvCxnSpPr>
          <p:nvPr/>
        </p:nvCxnSpPr>
        <p:spPr bwMode="auto">
          <a:xfrm rot="16200000" flipH="1">
            <a:off x="4030020" y="4106740"/>
            <a:ext cx="3894938" cy="6350"/>
          </a:xfrm>
          <a:prstGeom prst="curvedConnector3">
            <a:avLst>
              <a:gd name="adj1" fmla="val 50000"/>
            </a:avLst>
          </a:prstGeom>
          <a:noFill/>
          <a:ln w="19050">
            <a:solidFill>
              <a:schemeClr val="tx1"/>
            </a:solidFill>
            <a:round/>
            <a:headEnd/>
            <a:tailEnd type="triangle" w="med" len="med"/>
          </a:ln>
          <a:extLst>
            <a:ext uri="{909E8E84-426E-40dd-AFC4-6F175D3DCCD1}">
              <a14:hiddenFill xmlns="" xmlns:a14="http://schemas.microsoft.com/office/drawing/2010/main">
                <a:noFill/>
              </a14:hiddenFill>
            </a:ext>
          </a:extLst>
        </p:spPr>
      </p:cxnSp>
      <p:cxnSp>
        <p:nvCxnSpPr>
          <p:cNvPr id="220" name="Straight Arrow Connector 219"/>
          <p:cNvCxnSpPr/>
          <p:nvPr/>
        </p:nvCxnSpPr>
        <p:spPr bwMode="auto">
          <a:xfrm flipH="1">
            <a:off x="3656656" y="3569828"/>
            <a:ext cx="339512" cy="785318"/>
          </a:xfrm>
          <a:prstGeom prst="straightConnector1">
            <a:avLst/>
          </a:prstGeom>
          <a:solidFill>
            <a:schemeClr val="accent1"/>
          </a:solidFill>
          <a:ln w="19050" cap="flat" cmpd="sng" algn="ctr">
            <a:solidFill>
              <a:schemeClr val="tx1"/>
            </a:solidFill>
            <a:prstDash val="dash"/>
            <a:round/>
            <a:headEnd type="none" w="med" len="med"/>
            <a:tailEnd type="triangle"/>
          </a:ln>
          <a:effectLst/>
        </p:spPr>
      </p:cxnSp>
      <p:cxnSp>
        <p:nvCxnSpPr>
          <p:cNvPr id="222" name="Straight Arrow Connector 221"/>
          <p:cNvCxnSpPr>
            <a:stCxn id="93" idx="2"/>
            <a:endCxn id="22552" idx="0"/>
          </p:cNvCxnSpPr>
          <p:nvPr/>
        </p:nvCxnSpPr>
        <p:spPr bwMode="auto">
          <a:xfrm>
            <a:off x="7925073" y="3560820"/>
            <a:ext cx="312729" cy="794326"/>
          </a:xfrm>
          <a:prstGeom prst="straightConnector1">
            <a:avLst/>
          </a:prstGeom>
          <a:solidFill>
            <a:schemeClr val="accent1"/>
          </a:solidFill>
          <a:ln w="19050" cap="flat" cmpd="sng" algn="ctr">
            <a:solidFill>
              <a:schemeClr val="tx1"/>
            </a:solidFill>
            <a:prstDash val="dash"/>
            <a:round/>
            <a:headEnd type="none" w="med" len="med"/>
            <a:tailEnd type="triangle"/>
          </a:ln>
          <a:effectLst/>
        </p:spPr>
      </p:cxnSp>
      <p:sp>
        <p:nvSpPr>
          <p:cNvPr id="224" name="Oval 17"/>
          <p:cNvSpPr>
            <a:spLocks noChangeArrowheads="1"/>
          </p:cNvSpPr>
          <p:nvPr/>
        </p:nvSpPr>
        <p:spPr bwMode="auto">
          <a:xfrm>
            <a:off x="6546096" y="3231538"/>
            <a:ext cx="228600" cy="241300"/>
          </a:xfrm>
          <a:prstGeom prst="ellipse">
            <a:avLst/>
          </a:prstGeom>
          <a:noFill/>
          <a:ln>
            <a:noFill/>
          </a:ln>
        </p:spPr>
        <p:txBody>
          <a:bodyPr wrap="none" lIns="91440" tIns="0" rIns="91440" bIns="0" anchor="ctr"/>
          <a:lstStyle/>
          <a:p>
            <a:pPr algn="ctr"/>
            <a:endParaRPr lang="en-US" dirty="0">
              <a:ea typeface="Calibri"/>
              <a:cs typeface="Calibri"/>
            </a:endParaRPr>
          </a:p>
        </p:txBody>
      </p:sp>
      <p:cxnSp>
        <p:nvCxnSpPr>
          <p:cNvPr id="131" name="AutoShape 89"/>
          <p:cNvCxnSpPr>
            <a:cxnSpLocks noChangeShapeType="1"/>
          </p:cNvCxnSpPr>
          <p:nvPr/>
        </p:nvCxnSpPr>
        <p:spPr bwMode="auto">
          <a:xfrm rot="5400000">
            <a:off x="4833992" y="3660752"/>
            <a:ext cx="1242122" cy="1036463"/>
          </a:xfrm>
          <a:prstGeom prst="curvedConnector2">
            <a:avLst/>
          </a:prstGeom>
          <a:noFill/>
          <a:ln w="19050">
            <a:solidFill>
              <a:schemeClr val="tx1"/>
            </a:solidFill>
            <a:prstDash val="solid"/>
            <a:round/>
            <a:headEnd/>
            <a:tailEnd type="triangle" w="med" len="med"/>
          </a:ln>
          <a:extLst>
            <a:ext uri="{909E8E84-426E-40dd-AFC4-6F175D3DCCD1}">
              <a14:hiddenFill xmlns="" xmlns:a14="http://schemas.microsoft.com/office/drawing/2010/main">
                <a:noFill/>
              </a14:hiddenFill>
            </a:ext>
          </a:extLst>
        </p:spPr>
      </p:cxnSp>
      <p:cxnSp>
        <p:nvCxnSpPr>
          <p:cNvPr id="133" name="AutoShape 89"/>
          <p:cNvCxnSpPr>
            <a:cxnSpLocks noChangeShapeType="1"/>
          </p:cNvCxnSpPr>
          <p:nvPr/>
        </p:nvCxnSpPr>
        <p:spPr bwMode="auto">
          <a:xfrm rot="5400000">
            <a:off x="4763140" y="2103416"/>
            <a:ext cx="1152144" cy="1270204"/>
          </a:xfrm>
          <a:prstGeom prst="curvedConnector2">
            <a:avLst/>
          </a:prstGeom>
          <a:noFill/>
          <a:ln w="19050">
            <a:solidFill>
              <a:schemeClr val="tx1"/>
            </a:solidFill>
            <a:prstDash val="solid"/>
            <a:round/>
            <a:headEnd/>
            <a:tailEnd type="triangle" w="med" len="med"/>
          </a:ln>
          <a:extLst>
            <a:ext uri="{909E8E84-426E-40dd-AFC4-6F175D3DCCD1}">
              <a14:hiddenFill xmlns="" xmlns:a14="http://schemas.microsoft.com/office/drawing/2010/main">
                <a:noFill/>
              </a14:hiddenFill>
            </a:ext>
          </a:extLst>
        </p:spPr>
      </p:cxnSp>
      <p:cxnSp>
        <p:nvCxnSpPr>
          <p:cNvPr id="135" name="AutoShape 89"/>
          <p:cNvCxnSpPr>
            <a:cxnSpLocks noChangeShapeType="1"/>
          </p:cNvCxnSpPr>
          <p:nvPr/>
        </p:nvCxnSpPr>
        <p:spPr bwMode="auto">
          <a:xfrm rot="16200000" flipH="1">
            <a:off x="5984707" y="2152053"/>
            <a:ext cx="1213708" cy="1234494"/>
          </a:xfrm>
          <a:prstGeom prst="curvedConnector2">
            <a:avLst/>
          </a:prstGeom>
          <a:noFill/>
          <a:ln w="19050">
            <a:solidFill>
              <a:schemeClr val="tx1"/>
            </a:solidFill>
            <a:prstDash val="solid"/>
            <a:round/>
            <a:headEnd/>
            <a:tailEnd type="triangle" w="med" len="med"/>
          </a:ln>
          <a:extLst>
            <a:ext uri="{909E8E84-426E-40dd-AFC4-6F175D3DCCD1}">
              <a14:hiddenFill xmlns="" xmlns:a14="http://schemas.microsoft.com/office/drawing/2010/main">
                <a:noFill/>
              </a14:hiddenFill>
            </a:ext>
          </a:extLst>
        </p:spPr>
      </p:cxnSp>
      <p:cxnSp>
        <p:nvCxnSpPr>
          <p:cNvPr id="137" name="AutoShape 89"/>
          <p:cNvCxnSpPr>
            <a:cxnSpLocks noChangeShapeType="1"/>
          </p:cNvCxnSpPr>
          <p:nvPr/>
        </p:nvCxnSpPr>
        <p:spPr bwMode="auto">
          <a:xfrm>
            <a:off x="4936822" y="4872100"/>
            <a:ext cx="1043843" cy="1185285"/>
          </a:xfrm>
          <a:prstGeom prst="curvedConnector2">
            <a:avLst/>
          </a:prstGeom>
          <a:noFill/>
          <a:ln w="19050">
            <a:solidFill>
              <a:schemeClr val="tx1"/>
            </a:solidFill>
            <a:prstDash val="solid"/>
            <a:round/>
            <a:headEnd/>
            <a:tailEnd type="triangle" w="med" len="med"/>
          </a:ln>
          <a:extLst>
            <a:ext uri="{909E8E84-426E-40dd-AFC4-6F175D3DCCD1}">
              <a14:hiddenFill xmlns="" xmlns:a14="http://schemas.microsoft.com/office/drawing/2010/main">
                <a:noFill/>
              </a14:hiddenFill>
            </a:ext>
          </a:extLst>
        </p:spPr>
      </p:cxnSp>
      <p:cxnSp>
        <p:nvCxnSpPr>
          <p:cNvPr id="138" name="AutoShape 89"/>
          <p:cNvCxnSpPr>
            <a:cxnSpLocks noChangeShapeType="1"/>
          </p:cNvCxnSpPr>
          <p:nvPr/>
        </p:nvCxnSpPr>
        <p:spPr bwMode="auto">
          <a:xfrm rot="10800000" flipV="1">
            <a:off x="5980664" y="4872099"/>
            <a:ext cx="1006936" cy="1185285"/>
          </a:xfrm>
          <a:prstGeom prst="curvedConnector2">
            <a:avLst/>
          </a:prstGeom>
          <a:noFill/>
          <a:ln w="19050">
            <a:solidFill>
              <a:schemeClr val="tx1"/>
            </a:solidFill>
            <a:prstDash val="solid"/>
            <a:round/>
            <a:headEnd/>
            <a:tailEnd type="triangle" w="med" len="med"/>
          </a:ln>
          <a:extLst>
            <a:ext uri="{909E8E84-426E-40dd-AFC4-6F175D3DCCD1}">
              <a14:hiddenFill xmlns="" xmlns:a14="http://schemas.microsoft.com/office/drawing/2010/main">
                <a:noFill/>
              </a14:hiddenFill>
            </a:ext>
          </a:extLst>
        </p:spPr>
      </p:cxnSp>
      <p:cxnSp>
        <p:nvCxnSpPr>
          <p:cNvPr id="139" name="Straight Arrow Connector 138"/>
          <p:cNvCxnSpPr/>
          <p:nvPr/>
        </p:nvCxnSpPr>
        <p:spPr bwMode="auto">
          <a:xfrm>
            <a:off x="3996169" y="3569829"/>
            <a:ext cx="207869" cy="1117605"/>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140" name="Straight Arrow Connector 139"/>
          <p:cNvCxnSpPr/>
          <p:nvPr/>
        </p:nvCxnSpPr>
        <p:spPr bwMode="auto">
          <a:xfrm flipH="1">
            <a:off x="7709624" y="3560821"/>
            <a:ext cx="215448" cy="1126613"/>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141" name="AutoShape 89"/>
          <p:cNvCxnSpPr>
            <a:cxnSpLocks noChangeShapeType="1"/>
          </p:cNvCxnSpPr>
          <p:nvPr/>
        </p:nvCxnSpPr>
        <p:spPr bwMode="auto">
          <a:xfrm rot="16200000" flipH="1">
            <a:off x="5862774" y="3684350"/>
            <a:ext cx="1242122" cy="1005840"/>
          </a:xfrm>
          <a:prstGeom prst="curvedConnector2">
            <a:avLst/>
          </a:prstGeom>
          <a:noFill/>
          <a:ln w="19050">
            <a:solidFill>
              <a:schemeClr val="tx1"/>
            </a:solidFill>
            <a:prstDash val="solid"/>
            <a:round/>
            <a:headEnd/>
            <a:tailEnd type="triangle" w="med" len="med"/>
          </a:ln>
          <a:extLst>
            <a:ext uri="{909E8E84-426E-40dd-AFC4-6F175D3DCCD1}">
              <a14:hiddenFill xmlns="" xmlns:a14="http://schemas.microsoft.com/office/drawing/2010/main">
                <a:noFill/>
              </a14:hiddenFill>
            </a:ext>
          </a:extLst>
        </p:spPr>
      </p:cxnSp>
      <p:cxnSp>
        <p:nvCxnSpPr>
          <p:cNvPr id="173" name="AutoShape 89"/>
          <p:cNvCxnSpPr>
            <a:cxnSpLocks noChangeShapeType="1"/>
          </p:cNvCxnSpPr>
          <p:nvPr/>
        </p:nvCxnSpPr>
        <p:spPr bwMode="auto">
          <a:xfrm rot="16200000" flipH="1">
            <a:off x="4506055" y="4755676"/>
            <a:ext cx="669139" cy="1271317"/>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 xmlns:a14="http://schemas.microsoft.com/office/drawing/2010/main">
                <a:noFill/>
              </a14:hiddenFill>
            </a:ext>
          </a:extLst>
        </p:spPr>
      </p:cxnSp>
      <p:sp>
        <p:nvSpPr>
          <p:cNvPr id="124" name="Text Box 75">
            <a:extLst>
              <a:ext uri="{FF2B5EF4-FFF2-40B4-BE49-F238E27FC236}">
                <a16:creationId xmlns:a16="http://schemas.microsoft.com/office/drawing/2014/main" id="{B10B764B-BBE9-574D-A610-366EBE407A3A}"/>
              </a:ext>
            </a:extLst>
          </p:cNvPr>
          <p:cNvSpPr txBox="1">
            <a:spLocks noChangeArrowheads="1"/>
          </p:cNvSpPr>
          <p:nvPr/>
        </p:nvSpPr>
        <p:spPr bwMode="auto">
          <a:xfrm>
            <a:off x="6584389" y="803633"/>
            <a:ext cx="965329" cy="1384995"/>
          </a:xfrm>
          <a:prstGeom prst="rect">
            <a:avLst/>
          </a:prstGeom>
          <a:noFill/>
          <a:ln>
            <a:noFill/>
          </a:ln>
        </p:spPr>
        <p:txBody>
          <a:bodyPr wrap="none" lIns="91440" tIns="0" rIns="91440" bIns="0" anchor="t">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i="1" dirty="0">
                <a:solidFill>
                  <a:schemeClr val="bg1">
                    <a:lumMod val="50000"/>
                  </a:schemeClr>
                </a:solidFill>
                <a:latin typeface="+mn-lt"/>
                <a:ea typeface="Calibri"/>
                <a:cs typeface="Times New Roman" charset="0"/>
              </a:rPr>
              <a:t>z</a:t>
            </a:r>
            <a:r>
              <a:rPr lang="en-US" sz="1800" baseline="-25000" dirty="0">
                <a:solidFill>
                  <a:schemeClr val="bg1">
                    <a:lumMod val="50000"/>
                  </a:schemeClr>
                </a:solidFill>
                <a:latin typeface="+mn-lt"/>
                <a:ea typeface="Calibri"/>
                <a:cs typeface="Times New Roman" charset="0"/>
              </a:rPr>
              <a:t>4</a:t>
            </a:r>
            <a:r>
              <a:rPr lang="en-US" sz="1800" dirty="0">
                <a:solidFill>
                  <a:schemeClr val="bg1">
                    <a:lumMod val="50000"/>
                  </a:schemeClr>
                </a:solidFill>
                <a:latin typeface="+mn-lt"/>
                <a:ea typeface="Calibri"/>
                <a:cs typeface="Times New Roman" charset="0"/>
              </a:rPr>
              <a:t>≠</a:t>
            </a:r>
            <a:r>
              <a:rPr lang="en-US" sz="1800" dirty="0">
                <a:solidFill>
                  <a:schemeClr val="bg1">
                    <a:lumMod val="50000"/>
                  </a:schemeClr>
                </a:solidFill>
                <a:latin typeface="+mn-lt"/>
                <a:ea typeface="Calibri"/>
                <a:cs typeface="Calibri"/>
              </a:rPr>
              <a:t>a</a:t>
            </a:r>
          </a:p>
          <a:p>
            <a:r>
              <a:rPr lang="en-US" sz="1800" i="1" dirty="0">
                <a:solidFill>
                  <a:schemeClr val="bg1">
                    <a:lumMod val="50000"/>
                  </a:schemeClr>
                </a:solidFill>
                <a:latin typeface="+mn-lt"/>
                <a:ea typeface="Calibri"/>
                <a:cs typeface="Times New Roman" charset="0"/>
              </a:rPr>
              <a:t>z</a:t>
            </a:r>
            <a:r>
              <a:rPr lang="en-US" sz="1800" baseline="-25000" dirty="0">
                <a:solidFill>
                  <a:schemeClr val="bg1">
                    <a:lumMod val="50000"/>
                  </a:schemeClr>
                </a:solidFill>
                <a:latin typeface="+mn-lt"/>
                <a:ea typeface="Calibri"/>
                <a:cs typeface="Times New Roman" charset="0"/>
              </a:rPr>
              <a:t>4</a:t>
            </a:r>
            <a:r>
              <a:rPr lang="en-US" sz="1800" dirty="0">
                <a:solidFill>
                  <a:schemeClr val="bg1">
                    <a:lumMod val="50000"/>
                  </a:schemeClr>
                </a:solidFill>
                <a:latin typeface="+mn-lt"/>
                <a:ea typeface="Calibri"/>
                <a:cs typeface="Times New Roman" charset="0"/>
              </a:rPr>
              <a:t>≠</a:t>
            </a:r>
            <a:r>
              <a:rPr lang="en-US" sz="1800" dirty="0">
                <a:solidFill>
                  <a:schemeClr val="bg1">
                    <a:lumMod val="50000"/>
                  </a:schemeClr>
                </a:solidFill>
                <a:latin typeface="+mn-lt"/>
                <a:ea typeface="Calibri"/>
                <a:cs typeface="Calibri"/>
              </a:rPr>
              <a:t>c</a:t>
            </a:r>
          </a:p>
          <a:p>
            <a:r>
              <a:rPr lang="en-US" sz="1800" i="1" dirty="0">
                <a:solidFill>
                  <a:schemeClr val="bg1">
                    <a:lumMod val="50000"/>
                  </a:schemeClr>
                </a:solidFill>
                <a:latin typeface="+mn-lt"/>
                <a:ea typeface="Calibri"/>
                <a:cs typeface="Times New Roman" charset="0"/>
              </a:rPr>
              <a:t>z</a:t>
            </a:r>
            <a:r>
              <a:rPr lang="en-US" sz="1800" baseline="-25000" dirty="0">
                <a:solidFill>
                  <a:schemeClr val="bg1">
                    <a:lumMod val="50000"/>
                  </a:schemeClr>
                </a:solidFill>
                <a:latin typeface="+mn-lt"/>
                <a:ea typeface="Calibri"/>
                <a:cs typeface="Times New Roman" charset="0"/>
              </a:rPr>
              <a:t>4</a:t>
            </a:r>
            <a:r>
              <a:rPr lang="en-US" sz="1800" dirty="0">
                <a:solidFill>
                  <a:schemeClr val="bg1">
                    <a:lumMod val="50000"/>
                  </a:schemeClr>
                </a:solidFill>
                <a:latin typeface="+mn-lt"/>
                <a:ea typeface="Calibri"/>
                <a:cs typeface="Times New Roman" charset="0"/>
              </a:rPr>
              <a:t>≠</a:t>
            </a:r>
            <a:r>
              <a:rPr lang="en-US" sz="1800" dirty="0">
                <a:solidFill>
                  <a:schemeClr val="bg1">
                    <a:lumMod val="50000"/>
                  </a:schemeClr>
                </a:solidFill>
                <a:latin typeface="+mn-lt"/>
                <a:ea typeface="Calibri"/>
                <a:cs typeface="Calibri"/>
              </a:rPr>
              <a:t>d</a:t>
            </a:r>
          </a:p>
          <a:p>
            <a:r>
              <a:rPr lang="en-US" sz="1800" i="1" dirty="0">
                <a:solidFill>
                  <a:schemeClr val="bg1">
                    <a:lumMod val="50000"/>
                  </a:schemeClr>
                </a:solidFill>
                <a:latin typeface="+mn-lt"/>
                <a:ea typeface="Calibri"/>
                <a:cs typeface="Times New Roman" charset="0"/>
              </a:rPr>
              <a:t>z</a:t>
            </a:r>
            <a:r>
              <a:rPr lang="en-US" sz="1800" baseline="-25000" dirty="0">
                <a:solidFill>
                  <a:schemeClr val="bg1">
                    <a:lumMod val="50000"/>
                  </a:schemeClr>
                </a:solidFill>
                <a:latin typeface="+mn-lt"/>
                <a:ea typeface="Calibri"/>
                <a:cs typeface="Times New Roman" charset="0"/>
              </a:rPr>
              <a:t>4</a:t>
            </a:r>
            <a:r>
              <a:rPr lang="en-US" sz="1800" dirty="0">
                <a:solidFill>
                  <a:schemeClr val="bg1">
                    <a:lumMod val="50000"/>
                  </a:schemeClr>
                </a:solidFill>
                <a:latin typeface="+mn-lt"/>
                <a:ea typeface="Calibri"/>
                <a:cs typeface="Times New Roman" charset="0"/>
              </a:rPr>
              <a:t>≠</a:t>
            </a:r>
            <a:r>
              <a:rPr lang="en-US" sz="1800" dirty="0">
                <a:solidFill>
                  <a:schemeClr val="bg1">
                    <a:lumMod val="50000"/>
                  </a:schemeClr>
                </a:solidFill>
                <a:latin typeface="+mn-lt"/>
                <a:ea typeface="Calibri"/>
                <a:cs typeface="Calibri"/>
              </a:rPr>
              <a:t>p1</a:t>
            </a:r>
          </a:p>
          <a:p>
            <a:r>
              <a:rPr lang="en-US" sz="1800" i="1" dirty="0">
                <a:solidFill>
                  <a:schemeClr val="bg1">
                    <a:lumMod val="50000"/>
                  </a:schemeClr>
                </a:solidFill>
                <a:latin typeface="+mn-lt"/>
                <a:ea typeface="Calibri"/>
                <a:cs typeface="Calibri"/>
              </a:rPr>
              <a:t>satisfied</a:t>
            </a:r>
          </a:p>
        </p:txBody>
      </p:sp>
      <p:sp>
        <p:nvSpPr>
          <p:cNvPr id="125" name="Rectangle 124">
            <a:extLst>
              <a:ext uri="{FF2B5EF4-FFF2-40B4-BE49-F238E27FC236}">
                <a16:creationId xmlns:a16="http://schemas.microsoft.com/office/drawing/2014/main" id="{09DBAFA1-F9EC-004E-947B-77451FE2AF4C}"/>
              </a:ext>
            </a:extLst>
          </p:cNvPr>
          <p:cNvSpPr/>
          <p:nvPr/>
        </p:nvSpPr>
        <p:spPr>
          <a:xfrm>
            <a:off x="9541770" y="2531578"/>
            <a:ext cx="366817" cy="369332"/>
          </a:xfrm>
          <a:prstGeom prst="rect">
            <a:avLst/>
          </a:prstGeom>
        </p:spPr>
        <p:txBody>
          <a:bodyPr wrap="square">
            <a:spAutoFit/>
          </a:bodyPr>
          <a:lstStyle/>
          <a:p>
            <a:pPr algn="ctr"/>
            <a:r>
              <a:rPr lang="en-US" i="1" dirty="0">
                <a:ea typeface="Calibri"/>
                <a:cs typeface="Calibri"/>
              </a:rPr>
              <a:t>z</a:t>
            </a:r>
            <a:r>
              <a:rPr lang="en-US" baseline="-25000" dirty="0">
                <a:ea typeface="Calibri"/>
                <a:cs typeface="Calibri"/>
              </a:rPr>
              <a:t>4</a:t>
            </a:r>
          </a:p>
        </p:txBody>
      </p:sp>
      <p:grpSp>
        <p:nvGrpSpPr>
          <p:cNvPr id="130" name="Group 129">
            <a:extLst>
              <a:ext uri="{FF2B5EF4-FFF2-40B4-BE49-F238E27FC236}">
                <a16:creationId xmlns:a16="http://schemas.microsoft.com/office/drawing/2014/main" id="{ED74F3DB-77B7-6A4A-A0F0-04054B0B14D7}"/>
              </a:ext>
            </a:extLst>
          </p:cNvPr>
          <p:cNvGrpSpPr/>
          <p:nvPr/>
        </p:nvGrpSpPr>
        <p:grpSpPr>
          <a:xfrm>
            <a:off x="7649133" y="188058"/>
            <a:ext cx="2688818" cy="1950735"/>
            <a:chOff x="6181533" y="221558"/>
            <a:chExt cx="2688818" cy="1950735"/>
          </a:xfrm>
        </p:grpSpPr>
        <p:sp>
          <p:nvSpPr>
            <p:cNvPr id="132" name="Line 853">
              <a:extLst>
                <a:ext uri="{FF2B5EF4-FFF2-40B4-BE49-F238E27FC236}">
                  <a16:creationId xmlns:a16="http://schemas.microsoft.com/office/drawing/2014/main" id="{F584BC4E-C61E-6948-B6C9-773606DD22E1}"/>
                </a:ext>
              </a:extLst>
            </p:cNvPr>
            <p:cNvSpPr>
              <a:spLocks noChangeShapeType="1"/>
            </p:cNvSpPr>
            <p:nvPr/>
          </p:nvSpPr>
          <p:spPr bwMode="auto">
            <a:xfrm flipV="1">
              <a:off x="6181533" y="2166235"/>
              <a:ext cx="1984248" cy="6058"/>
            </a:xfrm>
            <a:prstGeom prst="line">
              <a:avLst/>
            </a:prstGeom>
            <a:noFill/>
            <a:ln w="9525">
              <a:solidFill>
                <a:schemeClr val="tx1"/>
              </a:solidFill>
              <a:round/>
              <a:headEnd/>
              <a:tailEnd/>
            </a:ln>
            <a:scene3d>
              <a:camera prst="legacyObliqueTopRight">
                <a:rot lat="300000" lon="0" rev="0"/>
              </a:camera>
              <a:lightRig rig="legacyFlat3" dir="l"/>
            </a:scene3d>
            <a:sp3d extrusionH="2667000" prstMaterial="legacyPlastic">
              <a:bevelT w="13500" h="13500" prst="angle"/>
              <a:bevelB w="13500" h="13500" prst="angle"/>
              <a:extrusionClr>
                <a:srgbClr val="EBE6DB"/>
              </a:extrusionClr>
            </a:sp3d>
            <a:extLst>
              <a:ext uri="{909E8E84-426E-40dd-AFC4-6F175D3DCCD1}">
                <a14:hiddenFill xmlns="" xmlns:a14="http://schemas.microsoft.com/office/drawing/2010/main">
                  <a:noFill/>
                </a14:hiddenFill>
              </a:ext>
            </a:extLst>
          </p:spPr>
          <p:txBody>
            <a:bodyPr wrap="none" anchor="ctr">
              <a:flatTx/>
            </a:bodyPr>
            <a:lstStyle/>
            <a:p>
              <a:endParaRPr lang="en-US" dirty="0">
                <a:ea typeface="Calibri"/>
                <a:cs typeface="Calibri"/>
              </a:endParaRPr>
            </a:p>
          </p:txBody>
        </p:sp>
        <p:sp>
          <p:nvSpPr>
            <p:cNvPr id="134" name="Freeform 830">
              <a:extLst>
                <a:ext uri="{FF2B5EF4-FFF2-40B4-BE49-F238E27FC236}">
                  <a16:creationId xmlns:a16="http://schemas.microsoft.com/office/drawing/2014/main" id="{8BB6ACF0-2F2B-B54D-88DA-D1F6CAC1B206}"/>
                </a:ext>
              </a:extLst>
            </p:cNvPr>
            <p:cNvSpPr>
              <a:spLocks noChangeAspect="1"/>
            </p:cNvSpPr>
            <p:nvPr/>
          </p:nvSpPr>
          <p:spPr bwMode="auto">
            <a:xfrm>
              <a:off x="7054100" y="1099597"/>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ea typeface="Calibri"/>
                  <a:cs typeface="Calibri"/>
                </a:rPr>
              </a:br>
              <a:br>
                <a:rPr lang="en-US" baseline="30000" dirty="0">
                  <a:ea typeface="Calibri"/>
                  <a:cs typeface="Calibri"/>
                </a:rPr>
              </a:br>
              <a:r>
                <a:rPr lang="en-US" dirty="0">
                  <a:ea typeface="Calibri"/>
                  <a:cs typeface="Calibri"/>
                </a:rPr>
                <a:t>  p3</a:t>
              </a:r>
            </a:p>
          </p:txBody>
        </p:sp>
        <p:sp>
          <p:nvSpPr>
            <p:cNvPr id="155" name="Freeform 830">
              <a:extLst>
                <a:ext uri="{FF2B5EF4-FFF2-40B4-BE49-F238E27FC236}">
                  <a16:creationId xmlns:a16="http://schemas.microsoft.com/office/drawing/2014/main" id="{1B4AA4BC-4558-FC49-A74B-DFF150A499BD}"/>
                </a:ext>
              </a:extLst>
            </p:cNvPr>
            <p:cNvSpPr>
              <a:spLocks noChangeAspect="1"/>
            </p:cNvSpPr>
            <p:nvPr/>
          </p:nvSpPr>
          <p:spPr bwMode="auto">
            <a:xfrm>
              <a:off x="6649449" y="1674638"/>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ea typeface="Calibri"/>
                  <a:cs typeface="Calibri"/>
                </a:rPr>
              </a:br>
              <a:br>
                <a:rPr lang="en-US" baseline="30000" dirty="0">
                  <a:ea typeface="Calibri"/>
                  <a:cs typeface="Calibri"/>
                </a:rPr>
              </a:br>
              <a:r>
                <a:rPr lang="en-US" dirty="0">
                  <a:ea typeface="Calibri"/>
                  <a:cs typeface="Calibri"/>
                </a:rPr>
                <a:t>  p1</a:t>
              </a:r>
            </a:p>
          </p:txBody>
        </p:sp>
        <p:sp>
          <p:nvSpPr>
            <p:cNvPr id="156" name="Freeform 830">
              <a:extLst>
                <a:ext uri="{FF2B5EF4-FFF2-40B4-BE49-F238E27FC236}">
                  <a16:creationId xmlns:a16="http://schemas.microsoft.com/office/drawing/2014/main" id="{8FD25777-E352-E046-9D9C-01C54E059A8B}"/>
                </a:ext>
              </a:extLst>
            </p:cNvPr>
            <p:cNvSpPr>
              <a:spLocks noChangeAspect="1"/>
            </p:cNvSpPr>
            <p:nvPr/>
          </p:nvSpPr>
          <p:spPr bwMode="auto">
            <a:xfrm>
              <a:off x="7595015" y="1674638"/>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ea typeface="Calibri"/>
                  <a:cs typeface="Calibri"/>
                </a:rPr>
              </a:br>
              <a:br>
                <a:rPr lang="en-US" baseline="30000" dirty="0">
                  <a:ea typeface="Calibri"/>
                  <a:cs typeface="Calibri"/>
                </a:rPr>
              </a:br>
              <a:r>
                <a:rPr lang="en-US" dirty="0">
                  <a:ea typeface="Calibri"/>
                  <a:cs typeface="Calibri"/>
                </a:rPr>
                <a:t>  p2</a:t>
              </a:r>
            </a:p>
          </p:txBody>
        </p:sp>
        <p:grpSp>
          <p:nvGrpSpPr>
            <p:cNvPr id="157" name="Group 872">
              <a:extLst>
                <a:ext uri="{FF2B5EF4-FFF2-40B4-BE49-F238E27FC236}">
                  <a16:creationId xmlns:a16="http://schemas.microsoft.com/office/drawing/2014/main" id="{CB1DFE46-AC57-B347-96E5-12DCB7D4192D}"/>
                </a:ext>
              </a:extLst>
            </p:cNvPr>
            <p:cNvGrpSpPr>
              <a:grpSpLocks noChangeAspect="1"/>
            </p:cNvGrpSpPr>
            <p:nvPr/>
          </p:nvGrpSpPr>
          <p:grpSpPr bwMode="auto">
            <a:xfrm>
              <a:off x="7141600" y="854344"/>
              <a:ext cx="651502" cy="416243"/>
              <a:chOff x="331" y="406"/>
              <a:chExt cx="288" cy="144"/>
            </a:xfrm>
          </p:grpSpPr>
          <p:sp>
            <p:nvSpPr>
              <p:cNvPr id="210" name="Rectangle 873">
                <a:extLst>
                  <a:ext uri="{FF2B5EF4-FFF2-40B4-BE49-F238E27FC236}">
                    <a16:creationId xmlns:a16="http://schemas.microsoft.com/office/drawing/2014/main" id="{F38C0B1B-901F-2A4C-B057-751E62E81AE1}"/>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ea typeface="Calibri"/>
                    <a:cs typeface="Calibri"/>
                  </a:rPr>
                  <a:t>a</a:t>
                </a:r>
              </a:p>
            </p:txBody>
          </p:sp>
          <p:sp>
            <p:nvSpPr>
              <p:cNvPr id="211" name="Freeform 874">
                <a:extLst>
                  <a:ext uri="{FF2B5EF4-FFF2-40B4-BE49-F238E27FC236}">
                    <a16:creationId xmlns:a16="http://schemas.microsoft.com/office/drawing/2014/main" id="{4C96C9CF-F13F-BF41-814C-0D61A8F095A9}"/>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12" name="Freeform 875">
                <a:extLst>
                  <a:ext uri="{FF2B5EF4-FFF2-40B4-BE49-F238E27FC236}">
                    <a16:creationId xmlns:a16="http://schemas.microsoft.com/office/drawing/2014/main" id="{937FA150-BE8F-864E-A9B1-08765435CA3E}"/>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13" name="Rectangle 876">
                <a:extLst>
                  <a:ext uri="{FF2B5EF4-FFF2-40B4-BE49-F238E27FC236}">
                    <a16:creationId xmlns:a16="http://schemas.microsoft.com/office/drawing/2014/main" id="{2A37ADB2-967D-FF45-B6FF-B2C399C48AD9}"/>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ea typeface="Calibri"/>
                  <a:cs typeface="Calibri"/>
                </a:endParaRPr>
              </a:p>
            </p:txBody>
          </p:sp>
        </p:grpSp>
        <p:grpSp>
          <p:nvGrpSpPr>
            <p:cNvPr id="158" name="Group 872">
              <a:extLst>
                <a:ext uri="{FF2B5EF4-FFF2-40B4-BE49-F238E27FC236}">
                  <a16:creationId xmlns:a16="http://schemas.microsoft.com/office/drawing/2014/main" id="{BB68CB89-BF08-2742-9BEE-9AFF5036137E}"/>
                </a:ext>
              </a:extLst>
            </p:cNvPr>
            <p:cNvGrpSpPr>
              <a:grpSpLocks noChangeAspect="1"/>
            </p:cNvGrpSpPr>
            <p:nvPr/>
          </p:nvGrpSpPr>
          <p:grpSpPr bwMode="auto">
            <a:xfrm>
              <a:off x="7137848" y="579909"/>
              <a:ext cx="651502" cy="416243"/>
              <a:chOff x="331" y="406"/>
              <a:chExt cx="288" cy="144"/>
            </a:xfrm>
          </p:grpSpPr>
          <p:sp>
            <p:nvSpPr>
              <p:cNvPr id="206" name="Rectangle 873">
                <a:extLst>
                  <a:ext uri="{FF2B5EF4-FFF2-40B4-BE49-F238E27FC236}">
                    <a16:creationId xmlns:a16="http://schemas.microsoft.com/office/drawing/2014/main" id="{5EC16A99-A7D6-494B-862A-D782A0524DC4}"/>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ea typeface="Calibri"/>
                    <a:cs typeface="Calibri"/>
                  </a:rPr>
                  <a:t>d</a:t>
                </a:r>
              </a:p>
            </p:txBody>
          </p:sp>
          <p:sp>
            <p:nvSpPr>
              <p:cNvPr id="207" name="Freeform 874">
                <a:extLst>
                  <a:ext uri="{FF2B5EF4-FFF2-40B4-BE49-F238E27FC236}">
                    <a16:creationId xmlns:a16="http://schemas.microsoft.com/office/drawing/2014/main" id="{688C816B-34F8-DC4C-8850-ACC9FBB426E9}"/>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08" name="Freeform 875">
                <a:extLst>
                  <a:ext uri="{FF2B5EF4-FFF2-40B4-BE49-F238E27FC236}">
                    <a16:creationId xmlns:a16="http://schemas.microsoft.com/office/drawing/2014/main" id="{74713178-9F6B-6C40-93AE-AA2F2D83A3EE}"/>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09" name="Rectangle 876">
                <a:extLst>
                  <a:ext uri="{FF2B5EF4-FFF2-40B4-BE49-F238E27FC236}">
                    <a16:creationId xmlns:a16="http://schemas.microsoft.com/office/drawing/2014/main" id="{9C5D139B-C61C-7447-A98A-76BF41AFA66E}"/>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ea typeface="Calibri"/>
                  <a:cs typeface="Calibri"/>
                </a:endParaRPr>
              </a:p>
            </p:txBody>
          </p:sp>
        </p:grpSp>
        <p:sp>
          <p:nvSpPr>
            <p:cNvPr id="159" name="Freeform 830">
              <a:extLst>
                <a:ext uri="{FF2B5EF4-FFF2-40B4-BE49-F238E27FC236}">
                  <a16:creationId xmlns:a16="http://schemas.microsoft.com/office/drawing/2014/main" id="{85166663-D74A-6947-AD1B-7D53FAE3B7BB}"/>
                </a:ext>
              </a:extLst>
            </p:cNvPr>
            <p:cNvSpPr>
              <a:spLocks noChangeAspect="1"/>
            </p:cNvSpPr>
            <p:nvPr/>
          </p:nvSpPr>
          <p:spPr bwMode="auto">
            <a:xfrm>
              <a:off x="8045349" y="1098168"/>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ea typeface="Calibri"/>
                  <a:cs typeface="Calibri"/>
                </a:rPr>
              </a:br>
              <a:br>
                <a:rPr lang="en-US" baseline="30000" dirty="0">
                  <a:ea typeface="Calibri"/>
                  <a:cs typeface="Calibri"/>
                </a:rPr>
              </a:br>
              <a:r>
                <a:rPr lang="en-US" dirty="0">
                  <a:ea typeface="Calibri"/>
                  <a:cs typeface="Calibri"/>
                </a:rPr>
                <a:t>  p4</a:t>
              </a:r>
            </a:p>
          </p:txBody>
        </p:sp>
        <p:grpSp>
          <p:nvGrpSpPr>
            <p:cNvPr id="160" name="Group 872">
              <a:extLst>
                <a:ext uri="{FF2B5EF4-FFF2-40B4-BE49-F238E27FC236}">
                  <a16:creationId xmlns:a16="http://schemas.microsoft.com/office/drawing/2014/main" id="{594E09EE-BDF7-5B44-ACC3-F1B666C7A641}"/>
                </a:ext>
              </a:extLst>
            </p:cNvPr>
            <p:cNvGrpSpPr>
              <a:grpSpLocks noChangeAspect="1"/>
            </p:cNvGrpSpPr>
            <p:nvPr/>
          </p:nvGrpSpPr>
          <p:grpSpPr bwMode="auto">
            <a:xfrm>
              <a:off x="8119863" y="872355"/>
              <a:ext cx="651502" cy="416243"/>
              <a:chOff x="331" y="406"/>
              <a:chExt cx="288" cy="144"/>
            </a:xfrm>
          </p:grpSpPr>
          <p:sp>
            <p:nvSpPr>
              <p:cNvPr id="202" name="Rectangle 873">
                <a:extLst>
                  <a:ext uri="{FF2B5EF4-FFF2-40B4-BE49-F238E27FC236}">
                    <a16:creationId xmlns:a16="http://schemas.microsoft.com/office/drawing/2014/main" id="{68BA47D1-8EFC-3D4A-9896-0BB40DF04B3F}"/>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ea typeface="Calibri"/>
                    <a:cs typeface="Calibri"/>
                  </a:rPr>
                  <a:t>b</a:t>
                </a:r>
              </a:p>
            </p:txBody>
          </p:sp>
          <p:sp>
            <p:nvSpPr>
              <p:cNvPr id="203" name="Freeform 874">
                <a:extLst>
                  <a:ext uri="{FF2B5EF4-FFF2-40B4-BE49-F238E27FC236}">
                    <a16:creationId xmlns:a16="http://schemas.microsoft.com/office/drawing/2014/main" id="{3BB3B356-B74E-9446-86AD-9BDBD79745AA}"/>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04" name="Freeform 875">
                <a:extLst>
                  <a:ext uri="{FF2B5EF4-FFF2-40B4-BE49-F238E27FC236}">
                    <a16:creationId xmlns:a16="http://schemas.microsoft.com/office/drawing/2014/main" id="{23266174-4622-C74D-B23B-9C7FF24FDB9C}"/>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05" name="Rectangle 876">
                <a:extLst>
                  <a:ext uri="{FF2B5EF4-FFF2-40B4-BE49-F238E27FC236}">
                    <a16:creationId xmlns:a16="http://schemas.microsoft.com/office/drawing/2014/main" id="{2E53DC6C-A46F-0D44-9258-DFF600B90388}"/>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ea typeface="Calibri"/>
                  <a:cs typeface="Calibri"/>
                </a:endParaRPr>
              </a:p>
            </p:txBody>
          </p:sp>
        </p:grpSp>
        <p:grpSp>
          <p:nvGrpSpPr>
            <p:cNvPr id="161" name="Group 872">
              <a:extLst>
                <a:ext uri="{FF2B5EF4-FFF2-40B4-BE49-F238E27FC236}">
                  <a16:creationId xmlns:a16="http://schemas.microsoft.com/office/drawing/2014/main" id="{28E91D65-8F76-4A48-8287-2782FB2DFABD}"/>
                </a:ext>
              </a:extLst>
            </p:cNvPr>
            <p:cNvGrpSpPr>
              <a:grpSpLocks noChangeAspect="1"/>
            </p:cNvGrpSpPr>
            <p:nvPr/>
          </p:nvGrpSpPr>
          <p:grpSpPr bwMode="auto">
            <a:xfrm>
              <a:off x="8116832" y="598923"/>
              <a:ext cx="651502" cy="416243"/>
              <a:chOff x="331" y="406"/>
              <a:chExt cx="288" cy="144"/>
            </a:xfrm>
          </p:grpSpPr>
          <p:sp>
            <p:nvSpPr>
              <p:cNvPr id="198" name="Rectangle 873">
                <a:extLst>
                  <a:ext uri="{FF2B5EF4-FFF2-40B4-BE49-F238E27FC236}">
                    <a16:creationId xmlns:a16="http://schemas.microsoft.com/office/drawing/2014/main" id="{6256D0E5-ECC3-B845-A998-C243D3440466}"/>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ea typeface="Calibri"/>
                    <a:cs typeface="Calibri"/>
                  </a:rPr>
                  <a:t>c</a:t>
                </a:r>
              </a:p>
            </p:txBody>
          </p:sp>
          <p:sp>
            <p:nvSpPr>
              <p:cNvPr id="199" name="Freeform 874">
                <a:extLst>
                  <a:ext uri="{FF2B5EF4-FFF2-40B4-BE49-F238E27FC236}">
                    <a16:creationId xmlns:a16="http://schemas.microsoft.com/office/drawing/2014/main" id="{8005104A-ACF4-A54D-BA45-1F363116650B}"/>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00" name="Freeform 875">
                <a:extLst>
                  <a:ext uri="{FF2B5EF4-FFF2-40B4-BE49-F238E27FC236}">
                    <a16:creationId xmlns:a16="http://schemas.microsoft.com/office/drawing/2014/main" id="{AD0101AD-25F6-1145-95AE-18CCDEFE84C0}"/>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01" name="Rectangle 876">
                <a:extLst>
                  <a:ext uri="{FF2B5EF4-FFF2-40B4-BE49-F238E27FC236}">
                    <a16:creationId xmlns:a16="http://schemas.microsoft.com/office/drawing/2014/main" id="{8BEBF255-E0C2-AC4C-B67C-F64AC975B8E2}"/>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ea typeface="Calibri"/>
                  <a:cs typeface="Calibri"/>
                </a:endParaRPr>
              </a:p>
            </p:txBody>
          </p:sp>
        </p:grpSp>
        <p:grpSp>
          <p:nvGrpSpPr>
            <p:cNvPr id="162" name="Group 161">
              <a:extLst>
                <a:ext uri="{FF2B5EF4-FFF2-40B4-BE49-F238E27FC236}">
                  <a16:creationId xmlns:a16="http://schemas.microsoft.com/office/drawing/2014/main" id="{9FD395EC-308C-0E45-BA42-842B36D0A67A}"/>
                </a:ext>
              </a:extLst>
            </p:cNvPr>
            <p:cNvGrpSpPr/>
            <p:nvPr/>
          </p:nvGrpSpPr>
          <p:grpSpPr>
            <a:xfrm>
              <a:off x="7127889" y="221558"/>
              <a:ext cx="1219200" cy="1278997"/>
              <a:chOff x="3017318" y="1024881"/>
              <a:chExt cx="1219200" cy="1278997"/>
            </a:xfrm>
          </p:grpSpPr>
          <p:grpSp>
            <p:nvGrpSpPr>
              <p:cNvPr id="163" name="Group 162">
                <a:extLst>
                  <a:ext uri="{FF2B5EF4-FFF2-40B4-BE49-F238E27FC236}">
                    <a16:creationId xmlns:a16="http://schemas.microsoft.com/office/drawing/2014/main" id="{37D89495-8857-574C-9630-3803E53C27AB}"/>
                  </a:ext>
                </a:extLst>
              </p:cNvPr>
              <p:cNvGrpSpPr/>
              <p:nvPr/>
            </p:nvGrpSpPr>
            <p:grpSpPr>
              <a:xfrm>
                <a:off x="3636432" y="1147233"/>
                <a:ext cx="88096" cy="1156645"/>
                <a:chOff x="3636432" y="1147233"/>
                <a:chExt cx="88096" cy="1156645"/>
              </a:xfrm>
            </p:grpSpPr>
            <p:sp>
              <p:nvSpPr>
                <p:cNvPr id="172" name="Oval 878">
                  <a:extLst>
                    <a:ext uri="{FF2B5EF4-FFF2-40B4-BE49-F238E27FC236}">
                      <a16:creationId xmlns:a16="http://schemas.microsoft.com/office/drawing/2014/main" id="{EBA26551-1634-3A4D-B3A2-99B3BF3C139A}"/>
                    </a:ext>
                  </a:extLst>
                </p:cNvPr>
                <p:cNvSpPr>
                  <a:spLocks noChangeAspect="1" noChangeArrowheads="1"/>
                </p:cNvSpPr>
                <p:nvPr/>
              </p:nvSpPr>
              <p:spPr bwMode="auto">
                <a:xfrm>
                  <a:off x="3639810" y="2256032"/>
                  <a:ext cx="84718" cy="47846"/>
                </a:xfrm>
                <a:prstGeom prst="ellipse">
                  <a:avLst/>
                </a:prstGeom>
                <a:solidFill>
                  <a:srgbClr val="99DDFF"/>
                </a:solidFill>
                <a:ln w="9525">
                  <a:solidFill>
                    <a:schemeClr val="tx1"/>
                  </a:solidFill>
                  <a:round/>
                  <a:headEnd/>
                  <a:tailEnd/>
                </a:ln>
              </p:spPr>
              <p:txBody>
                <a:bodyPr wrap="none" anchor="ctr"/>
                <a:lstStyle/>
                <a:p>
                  <a:endParaRPr lang="en-US" sz="1400" dirty="0">
                    <a:ea typeface="Calibri"/>
                    <a:cs typeface="Calibri"/>
                  </a:endParaRPr>
                </a:p>
              </p:txBody>
            </p:sp>
            <p:sp>
              <p:nvSpPr>
                <p:cNvPr id="174" name="Rectangle 880">
                  <a:extLst>
                    <a:ext uri="{FF2B5EF4-FFF2-40B4-BE49-F238E27FC236}">
                      <a16:creationId xmlns:a16="http://schemas.microsoft.com/office/drawing/2014/main" id="{4BC516C7-F13D-AF45-AE11-EE6E40498340}"/>
                    </a:ext>
                  </a:extLst>
                </p:cNvPr>
                <p:cNvSpPr>
                  <a:spLocks noChangeArrowheads="1"/>
                </p:cNvSpPr>
                <p:nvPr/>
              </p:nvSpPr>
              <p:spPr bwMode="auto">
                <a:xfrm>
                  <a:off x="3636432" y="1147233"/>
                  <a:ext cx="88094" cy="1135842"/>
                </a:xfrm>
                <a:prstGeom prst="rect">
                  <a:avLst/>
                </a:prstGeom>
                <a:solidFill>
                  <a:srgbClr val="99DDFF"/>
                </a:solidFill>
                <a:ln w="9525">
                  <a:solidFill>
                    <a:srgbClr val="9CDDFE"/>
                  </a:solidFill>
                  <a:miter lim="800000"/>
                  <a:headEnd/>
                  <a:tailEnd/>
                </a:ln>
              </p:spPr>
              <p:txBody>
                <a:bodyPr wrap="none" anchor="ctr"/>
                <a:lstStyle/>
                <a:p>
                  <a:endParaRPr lang="en-US" sz="1400" dirty="0">
                    <a:ea typeface="Calibri"/>
                    <a:cs typeface="Calibri"/>
                  </a:endParaRPr>
                </a:p>
              </p:txBody>
            </p:sp>
            <p:sp>
              <p:nvSpPr>
                <p:cNvPr id="196" name="Line 881">
                  <a:extLst>
                    <a:ext uri="{FF2B5EF4-FFF2-40B4-BE49-F238E27FC236}">
                      <a16:creationId xmlns:a16="http://schemas.microsoft.com/office/drawing/2014/main" id="{07B3A798-C0B0-F942-96AA-6DF7F389EE03}"/>
                    </a:ext>
                  </a:extLst>
                </p:cNvPr>
                <p:cNvSpPr>
                  <a:spLocks noChangeShapeType="1"/>
                </p:cNvSpPr>
                <p:nvPr/>
              </p:nvSpPr>
              <p:spPr bwMode="auto">
                <a:xfrm flipH="1" flipV="1">
                  <a:off x="3636432" y="1147233"/>
                  <a:ext cx="0" cy="113584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dirty="0">
                    <a:ea typeface="Calibri"/>
                    <a:cs typeface="Calibri"/>
                  </a:endParaRPr>
                </a:p>
              </p:txBody>
            </p:sp>
            <p:sp>
              <p:nvSpPr>
                <p:cNvPr id="197" name="Line 882">
                  <a:extLst>
                    <a:ext uri="{FF2B5EF4-FFF2-40B4-BE49-F238E27FC236}">
                      <a16:creationId xmlns:a16="http://schemas.microsoft.com/office/drawing/2014/main" id="{AB8D425E-C7F1-A741-AC63-A42289F0CCDF}"/>
                    </a:ext>
                  </a:extLst>
                </p:cNvPr>
                <p:cNvSpPr>
                  <a:spLocks noChangeShapeType="1"/>
                </p:cNvSpPr>
                <p:nvPr/>
              </p:nvSpPr>
              <p:spPr bwMode="auto">
                <a:xfrm flipV="1">
                  <a:off x="3724527" y="1147233"/>
                  <a:ext cx="0" cy="113584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dirty="0">
                    <a:ea typeface="Calibri"/>
                    <a:cs typeface="Calibri"/>
                  </a:endParaRPr>
                </a:p>
              </p:txBody>
            </p:sp>
          </p:grpSp>
          <p:grpSp>
            <p:nvGrpSpPr>
              <p:cNvPr id="164" name="Group 883">
                <a:extLst>
                  <a:ext uri="{FF2B5EF4-FFF2-40B4-BE49-F238E27FC236}">
                    <a16:creationId xmlns:a16="http://schemas.microsoft.com/office/drawing/2014/main" id="{479948A9-D8E4-9147-A5FB-01C026BF296A}"/>
                  </a:ext>
                </a:extLst>
              </p:cNvPr>
              <p:cNvGrpSpPr>
                <a:grpSpLocks/>
              </p:cNvGrpSpPr>
              <p:nvPr/>
            </p:nvGrpSpPr>
            <p:grpSpPr bwMode="auto">
              <a:xfrm>
                <a:off x="3061519" y="1101851"/>
                <a:ext cx="42359" cy="293319"/>
                <a:chOff x="960" y="251"/>
                <a:chExt cx="23" cy="141"/>
              </a:xfrm>
            </p:grpSpPr>
            <p:sp>
              <p:nvSpPr>
                <p:cNvPr id="170" name="Line 884">
                  <a:extLst>
                    <a:ext uri="{FF2B5EF4-FFF2-40B4-BE49-F238E27FC236}">
                      <a16:creationId xmlns:a16="http://schemas.microsoft.com/office/drawing/2014/main" id="{9DE0A93F-8ECE-D248-83C6-41218EC4119D}"/>
                    </a:ext>
                  </a:extLst>
                </p:cNvPr>
                <p:cNvSpPr>
                  <a:spLocks noChangeShapeType="1"/>
                </p:cNvSpPr>
                <p:nvPr/>
              </p:nvSpPr>
              <p:spPr bwMode="auto">
                <a:xfrm flipH="1">
                  <a:off x="971" y="251"/>
                  <a:ext cx="0" cy="96"/>
                </a:xfrm>
                <a:prstGeom prst="line">
                  <a:avLst/>
                </a:prstGeom>
                <a:noFill/>
                <a:ln w="9525">
                  <a:solidFill>
                    <a:schemeClr val="tx1"/>
                  </a:solidFill>
                  <a:round/>
                  <a:headEnd type="none" w="sm" len="sm"/>
                  <a:tailEnd type="none" w="med" len="sm"/>
                </a:ln>
                <a:extLst>
                  <a:ext uri="{909E8E84-426E-40dd-AFC4-6F175D3DCCD1}">
                    <a14:hiddenFill xmlns="" xmlns:a14="http://schemas.microsoft.com/office/drawing/2010/main">
                      <a:noFill/>
                    </a14:hiddenFill>
                  </a:ext>
                </a:extLst>
              </p:spPr>
              <p:txBody>
                <a:bodyPr wrap="none" anchor="ctr"/>
                <a:lstStyle/>
                <a:p>
                  <a:endParaRPr lang="en-US" dirty="0">
                    <a:ea typeface="Calibri"/>
                    <a:cs typeface="Calibri"/>
                  </a:endParaRPr>
                </a:p>
              </p:txBody>
            </p:sp>
            <p:sp>
              <p:nvSpPr>
                <p:cNvPr id="171" name="Oval 885">
                  <a:extLst>
                    <a:ext uri="{FF2B5EF4-FFF2-40B4-BE49-F238E27FC236}">
                      <a16:creationId xmlns:a16="http://schemas.microsoft.com/office/drawing/2014/main" id="{2E319CB4-5E56-7F4F-9BF6-5EC928D95E07}"/>
                    </a:ext>
                  </a:extLst>
                </p:cNvPr>
                <p:cNvSpPr>
                  <a:spLocks noChangeArrowheads="1"/>
                </p:cNvSpPr>
                <p:nvPr/>
              </p:nvSpPr>
              <p:spPr bwMode="auto">
                <a:xfrm>
                  <a:off x="960" y="347"/>
                  <a:ext cx="23" cy="45"/>
                </a:xfrm>
                <a:prstGeom prst="ellipse">
                  <a:avLst/>
                </a:prstGeom>
                <a:solidFill>
                  <a:srgbClr val="99DDFF"/>
                </a:solidFill>
                <a:ln w="9525">
                  <a:solidFill>
                    <a:schemeClr val="tx1"/>
                  </a:solidFill>
                  <a:round/>
                  <a:headEnd/>
                  <a:tailEnd/>
                </a:ln>
              </p:spPr>
              <p:txBody>
                <a:bodyPr wrap="none" anchor="ctr"/>
                <a:lstStyle/>
                <a:p>
                  <a:endParaRPr lang="en-US" sz="1400" dirty="0">
                    <a:ea typeface="Calibri"/>
                    <a:cs typeface="Calibri"/>
                  </a:endParaRPr>
                </a:p>
              </p:txBody>
            </p:sp>
          </p:grpSp>
          <p:sp>
            <p:nvSpPr>
              <p:cNvPr id="165" name="Rectangle 886">
                <a:extLst>
                  <a:ext uri="{FF2B5EF4-FFF2-40B4-BE49-F238E27FC236}">
                    <a16:creationId xmlns:a16="http://schemas.microsoft.com/office/drawing/2014/main" id="{B9B5EC8A-FAA0-A34E-B2EF-939CEA80596D}"/>
                  </a:ext>
                </a:extLst>
              </p:cNvPr>
              <p:cNvSpPr>
                <a:spLocks noChangeArrowheads="1"/>
              </p:cNvSpPr>
              <p:nvPr/>
            </p:nvSpPr>
            <p:spPr bwMode="auto">
              <a:xfrm>
                <a:off x="3017318" y="1137216"/>
                <a:ext cx="884012" cy="47846"/>
              </a:xfrm>
              <a:prstGeom prst="rect">
                <a:avLst/>
              </a:prstGeom>
              <a:solidFill>
                <a:srgbClr val="99DDFF"/>
              </a:solidFill>
              <a:ln w="9525">
                <a:solidFill>
                  <a:schemeClr val="tx1"/>
                </a:solidFill>
                <a:miter lim="800000"/>
                <a:headEnd/>
                <a:tailEnd/>
              </a:ln>
            </p:spPr>
            <p:txBody>
              <a:bodyPr wrap="none" anchor="ctr"/>
              <a:lstStyle/>
              <a:p>
                <a:endParaRPr lang="en-US" sz="1400" dirty="0">
                  <a:ea typeface="Calibri"/>
                  <a:cs typeface="Calibri"/>
                </a:endParaRPr>
              </a:p>
            </p:txBody>
          </p:sp>
          <p:sp>
            <p:nvSpPr>
              <p:cNvPr id="166" name="Freeform 887">
                <a:extLst>
                  <a:ext uri="{FF2B5EF4-FFF2-40B4-BE49-F238E27FC236}">
                    <a16:creationId xmlns:a16="http://schemas.microsoft.com/office/drawing/2014/main" id="{EEA02138-0AB7-C54B-95C7-9E6A3369B88D}"/>
                  </a:ext>
                </a:extLst>
              </p:cNvPr>
              <p:cNvSpPr>
                <a:spLocks noChangeAspect="1"/>
              </p:cNvSpPr>
              <p:nvPr/>
            </p:nvSpPr>
            <p:spPr bwMode="auto">
              <a:xfrm>
                <a:off x="3017318" y="1062326"/>
                <a:ext cx="942946" cy="76970"/>
              </a:xfrm>
              <a:custGeom>
                <a:avLst/>
                <a:gdLst>
                  <a:gd name="T0" fmla="*/ 0 w 672"/>
                  <a:gd name="T1" fmla="*/ 2 h 48"/>
                  <a:gd name="T2" fmla="*/ 2 w 672"/>
                  <a:gd name="T3" fmla="*/ 0 h 48"/>
                  <a:gd name="T4" fmla="*/ 20 w 672"/>
                  <a:gd name="T5" fmla="*/ 0 h 48"/>
                  <a:gd name="T6" fmla="*/ 18 w 672"/>
                  <a:gd name="T7" fmla="*/ 2 h 48"/>
                  <a:gd name="T8" fmla="*/ 0 w 672"/>
                  <a:gd name="T9" fmla="*/ 2 h 48"/>
                  <a:gd name="T10" fmla="*/ 0 60000 65536"/>
                  <a:gd name="T11" fmla="*/ 0 60000 65536"/>
                  <a:gd name="T12" fmla="*/ 0 60000 65536"/>
                  <a:gd name="T13" fmla="*/ 0 60000 65536"/>
                  <a:gd name="T14" fmla="*/ 0 60000 65536"/>
                  <a:gd name="T15" fmla="*/ 0 w 672"/>
                  <a:gd name="T16" fmla="*/ 0 h 48"/>
                  <a:gd name="T17" fmla="*/ 672 w 672"/>
                  <a:gd name="T18" fmla="*/ 48 h 48"/>
                </a:gdLst>
                <a:ahLst/>
                <a:cxnLst>
                  <a:cxn ang="T10">
                    <a:pos x="T0" y="T1"/>
                  </a:cxn>
                  <a:cxn ang="T11">
                    <a:pos x="T2" y="T3"/>
                  </a:cxn>
                  <a:cxn ang="T12">
                    <a:pos x="T4" y="T5"/>
                  </a:cxn>
                  <a:cxn ang="T13">
                    <a:pos x="T6" y="T7"/>
                  </a:cxn>
                  <a:cxn ang="T14">
                    <a:pos x="T8" y="T9"/>
                  </a:cxn>
                </a:cxnLst>
                <a:rect l="T15" t="T16" r="T17" b="T18"/>
                <a:pathLst>
                  <a:path w="672" h="48">
                    <a:moveTo>
                      <a:pt x="0" y="48"/>
                    </a:moveTo>
                    <a:lnTo>
                      <a:pt x="48" y="0"/>
                    </a:lnTo>
                    <a:lnTo>
                      <a:pt x="672" y="0"/>
                    </a:lnTo>
                    <a:lnTo>
                      <a:pt x="624" y="48"/>
                    </a:lnTo>
                    <a:lnTo>
                      <a:pt x="0" y="48"/>
                    </a:lnTo>
                    <a:close/>
                  </a:path>
                </a:pathLst>
              </a:custGeom>
              <a:solidFill>
                <a:srgbClr val="99DDFF"/>
              </a:solidFill>
              <a:ln w="9525">
                <a:solidFill>
                  <a:schemeClr val="tx1"/>
                </a:solidFill>
                <a:round/>
                <a:headEnd/>
                <a:tailEnd/>
              </a:ln>
            </p:spPr>
            <p:txBody>
              <a:bodyPr wrap="none" anchor="ctr"/>
              <a:lstStyle/>
              <a:p>
                <a:endParaRPr lang="en-US" dirty="0">
                  <a:ea typeface="Calibri"/>
                  <a:cs typeface="Calibri"/>
                </a:endParaRPr>
              </a:p>
            </p:txBody>
          </p:sp>
          <p:sp>
            <p:nvSpPr>
              <p:cNvPr id="167" name="Freeform 888">
                <a:extLst>
                  <a:ext uri="{FF2B5EF4-FFF2-40B4-BE49-F238E27FC236}">
                    <a16:creationId xmlns:a16="http://schemas.microsoft.com/office/drawing/2014/main" id="{1E5540C1-E81B-B240-97D1-0E820E8470E3}"/>
                  </a:ext>
                </a:extLst>
              </p:cNvPr>
              <p:cNvSpPr>
                <a:spLocks/>
              </p:cNvSpPr>
              <p:nvPr/>
            </p:nvSpPr>
            <p:spPr bwMode="auto">
              <a:xfrm>
                <a:off x="3882913" y="1124734"/>
                <a:ext cx="265204" cy="301640"/>
              </a:xfrm>
              <a:custGeom>
                <a:avLst/>
                <a:gdLst>
                  <a:gd name="T0" fmla="*/ 144 w 144"/>
                  <a:gd name="T1" fmla="*/ 5 h 192"/>
                  <a:gd name="T2" fmla="*/ 0 w 144"/>
                  <a:gd name="T3" fmla="*/ 5 h 192"/>
                  <a:gd name="T4" fmla="*/ 0 w 144"/>
                  <a:gd name="T5" fmla="*/ 0 h 192"/>
                  <a:gd name="T6" fmla="*/ 144 w 144"/>
                  <a:gd name="T7" fmla="*/ 0 h 192"/>
                  <a:gd name="T8" fmla="*/ 144 w 144"/>
                  <a:gd name="T9" fmla="*/ 5 h 192"/>
                  <a:gd name="T10" fmla="*/ 0 60000 65536"/>
                  <a:gd name="T11" fmla="*/ 0 60000 65536"/>
                  <a:gd name="T12" fmla="*/ 0 60000 65536"/>
                  <a:gd name="T13" fmla="*/ 0 60000 65536"/>
                  <a:gd name="T14" fmla="*/ 0 60000 65536"/>
                  <a:gd name="T15" fmla="*/ 0 w 144"/>
                  <a:gd name="T16" fmla="*/ 0 h 192"/>
                  <a:gd name="T17" fmla="*/ 144 w 144"/>
                  <a:gd name="T18" fmla="*/ 192 h 192"/>
                </a:gdLst>
                <a:ahLst/>
                <a:cxnLst>
                  <a:cxn ang="T10">
                    <a:pos x="T0" y="T1"/>
                  </a:cxn>
                  <a:cxn ang="T11">
                    <a:pos x="T2" y="T3"/>
                  </a:cxn>
                  <a:cxn ang="T12">
                    <a:pos x="T4" y="T5"/>
                  </a:cxn>
                  <a:cxn ang="T13">
                    <a:pos x="T6" y="T7"/>
                  </a:cxn>
                  <a:cxn ang="T14">
                    <a:pos x="T8" y="T9"/>
                  </a:cxn>
                </a:cxnLst>
                <a:rect l="T15" t="T16" r="T17" b="T18"/>
                <a:pathLst>
                  <a:path w="144" h="192">
                    <a:moveTo>
                      <a:pt x="144" y="192"/>
                    </a:moveTo>
                    <a:lnTo>
                      <a:pt x="0" y="192"/>
                    </a:lnTo>
                    <a:lnTo>
                      <a:pt x="0" y="0"/>
                    </a:lnTo>
                    <a:lnTo>
                      <a:pt x="144" y="0"/>
                    </a:lnTo>
                    <a:lnTo>
                      <a:pt x="144" y="192"/>
                    </a:lnTo>
                    <a:close/>
                  </a:path>
                </a:pathLst>
              </a:custGeom>
              <a:solidFill>
                <a:srgbClr val="99DDFF"/>
              </a:solidFill>
              <a:ln w="9525">
                <a:solidFill>
                  <a:schemeClr val="tx1"/>
                </a:solidFill>
                <a:round/>
                <a:headEnd/>
                <a:tailEnd/>
              </a:ln>
            </p:spPr>
            <p:txBody>
              <a:bodyPr wrap="none" anchor="ctr"/>
              <a:lstStyle/>
              <a:p>
                <a:endParaRPr lang="en-US" dirty="0">
                  <a:ea typeface="Calibri"/>
                  <a:cs typeface="Calibri"/>
                </a:endParaRPr>
              </a:p>
            </p:txBody>
          </p:sp>
          <p:sp>
            <p:nvSpPr>
              <p:cNvPr id="168" name="Freeform 889">
                <a:extLst>
                  <a:ext uri="{FF2B5EF4-FFF2-40B4-BE49-F238E27FC236}">
                    <a16:creationId xmlns:a16="http://schemas.microsoft.com/office/drawing/2014/main" id="{0E3A641E-6010-F240-8E38-62DA9E8873AE}"/>
                  </a:ext>
                </a:extLst>
              </p:cNvPr>
              <p:cNvSpPr>
                <a:spLocks/>
              </p:cNvSpPr>
              <p:nvPr/>
            </p:nvSpPr>
            <p:spPr bwMode="auto">
              <a:xfrm>
                <a:off x="3882913" y="1024881"/>
                <a:ext cx="353605" cy="99853"/>
              </a:xfrm>
              <a:custGeom>
                <a:avLst/>
                <a:gdLst>
                  <a:gd name="T0" fmla="*/ 144 w 192"/>
                  <a:gd name="T1" fmla="*/ 48 h 48"/>
                  <a:gd name="T2" fmla="*/ 0 w 192"/>
                  <a:gd name="T3" fmla="*/ 48 h 48"/>
                  <a:gd name="T4" fmla="*/ 48 w 192"/>
                  <a:gd name="T5" fmla="*/ 0 h 48"/>
                  <a:gd name="T6" fmla="*/ 192 w 192"/>
                  <a:gd name="T7" fmla="*/ 0 h 48"/>
                  <a:gd name="T8" fmla="*/ 144 w 192"/>
                  <a:gd name="T9" fmla="*/ 48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99DDFF"/>
              </a:solidFill>
              <a:ln w="9525">
                <a:solidFill>
                  <a:schemeClr val="tx1"/>
                </a:solidFill>
                <a:round/>
                <a:headEnd/>
                <a:tailEnd/>
              </a:ln>
            </p:spPr>
            <p:txBody>
              <a:bodyPr wrap="none" anchor="ctr"/>
              <a:lstStyle/>
              <a:p>
                <a:endParaRPr lang="en-US" dirty="0">
                  <a:ea typeface="Calibri"/>
                  <a:cs typeface="Calibri"/>
                </a:endParaRPr>
              </a:p>
            </p:txBody>
          </p:sp>
          <p:sp>
            <p:nvSpPr>
              <p:cNvPr id="169" name="Freeform 890">
                <a:extLst>
                  <a:ext uri="{FF2B5EF4-FFF2-40B4-BE49-F238E27FC236}">
                    <a16:creationId xmlns:a16="http://schemas.microsoft.com/office/drawing/2014/main" id="{ED3E49C0-DA70-7043-B213-515433845B86}"/>
                  </a:ext>
                </a:extLst>
              </p:cNvPr>
              <p:cNvSpPr>
                <a:spLocks/>
              </p:cNvSpPr>
              <p:nvPr/>
            </p:nvSpPr>
            <p:spPr bwMode="auto">
              <a:xfrm>
                <a:off x="4148117" y="1024881"/>
                <a:ext cx="88401" cy="399413"/>
              </a:xfrm>
              <a:custGeom>
                <a:avLst/>
                <a:gdLst>
                  <a:gd name="T0" fmla="*/ 0 w 48"/>
                  <a:gd name="T1" fmla="*/ 48 h 192"/>
                  <a:gd name="T2" fmla="*/ 48 w 48"/>
                  <a:gd name="T3" fmla="*/ 0 h 192"/>
                  <a:gd name="T4" fmla="*/ 48 w 48"/>
                  <a:gd name="T5" fmla="*/ 144 h 192"/>
                  <a:gd name="T6" fmla="*/ 0 w 48"/>
                  <a:gd name="T7" fmla="*/ 192 h 192"/>
                  <a:gd name="T8" fmla="*/ 0 w 48"/>
                  <a:gd name="T9" fmla="*/ 48 h 192"/>
                  <a:gd name="T10" fmla="*/ 0 60000 65536"/>
                  <a:gd name="T11" fmla="*/ 0 60000 65536"/>
                  <a:gd name="T12" fmla="*/ 0 60000 65536"/>
                  <a:gd name="T13" fmla="*/ 0 60000 65536"/>
                  <a:gd name="T14" fmla="*/ 0 60000 65536"/>
                  <a:gd name="T15" fmla="*/ 0 w 48"/>
                  <a:gd name="T16" fmla="*/ 0 h 192"/>
                  <a:gd name="T17" fmla="*/ 48 w 48"/>
                  <a:gd name="T18" fmla="*/ 192 h 192"/>
                </a:gdLst>
                <a:ahLst/>
                <a:cxnLst>
                  <a:cxn ang="T10">
                    <a:pos x="T0" y="T1"/>
                  </a:cxn>
                  <a:cxn ang="T11">
                    <a:pos x="T2" y="T3"/>
                  </a:cxn>
                  <a:cxn ang="T12">
                    <a:pos x="T4" y="T5"/>
                  </a:cxn>
                  <a:cxn ang="T13">
                    <a:pos x="T6" y="T7"/>
                  </a:cxn>
                  <a:cxn ang="T14">
                    <a:pos x="T8" y="T9"/>
                  </a:cxn>
                </a:cxnLst>
                <a:rect l="T15" t="T16" r="T17" b="T18"/>
                <a:pathLst>
                  <a:path w="48" h="192">
                    <a:moveTo>
                      <a:pt x="0" y="48"/>
                    </a:moveTo>
                    <a:lnTo>
                      <a:pt x="48" y="0"/>
                    </a:lnTo>
                    <a:lnTo>
                      <a:pt x="48" y="144"/>
                    </a:lnTo>
                    <a:lnTo>
                      <a:pt x="0" y="192"/>
                    </a:lnTo>
                    <a:lnTo>
                      <a:pt x="0" y="48"/>
                    </a:lnTo>
                    <a:close/>
                  </a:path>
                </a:pathLst>
              </a:custGeom>
              <a:solidFill>
                <a:srgbClr val="99DDFF"/>
              </a:solidFill>
              <a:ln w="9525">
                <a:solidFill>
                  <a:schemeClr val="tx1"/>
                </a:solidFill>
                <a:round/>
                <a:headEnd/>
                <a:tailEnd/>
              </a:ln>
            </p:spPr>
            <p:txBody>
              <a:bodyPr wrap="none" anchor="ctr"/>
              <a:lstStyle/>
              <a:p>
                <a:endParaRPr lang="en-US" dirty="0">
                  <a:ea typeface="Calibri"/>
                  <a:cs typeface="Calibri"/>
                </a:endParaRPr>
              </a:p>
            </p:txBody>
          </p:sp>
        </p:grpSp>
      </p:grpSp>
      <p:grpSp>
        <p:nvGrpSpPr>
          <p:cNvPr id="214" name="Group 213">
            <a:extLst>
              <a:ext uri="{FF2B5EF4-FFF2-40B4-BE49-F238E27FC236}">
                <a16:creationId xmlns:a16="http://schemas.microsoft.com/office/drawing/2014/main" id="{DF230B71-416D-AF4B-BA4B-B6CA2793DDD9}"/>
              </a:ext>
            </a:extLst>
          </p:cNvPr>
          <p:cNvGrpSpPr/>
          <p:nvPr/>
        </p:nvGrpSpPr>
        <p:grpSpPr>
          <a:xfrm>
            <a:off x="8978593" y="5507164"/>
            <a:ext cx="1492873" cy="686656"/>
            <a:chOff x="7218904" y="6068391"/>
            <a:chExt cx="1492873" cy="686656"/>
          </a:xfrm>
        </p:grpSpPr>
        <p:grpSp>
          <p:nvGrpSpPr>
            <p:cNvPr id="215" name="Group 872">
              <a:extLst>
                <a:ext uri="{FF2B5EF4-FFF2-40B4-BE49-F238E27FC236}">
                  <a16:creationId xmlns:a16="http://schemas.microsoft.com/office/drawing/2014/main" id="{A9D62410-071B-2443-BC31-209206320D2C}"/>
                </a:ext>
              </a:extLst>
            </p:cNvPr>
            <p:cNvGrpSpPr>
              <a:grpSpLocks noChangeAspect="1"/>
            </p:cNvGrpSpPr>
            <p:nvPr/>
          </p:nvGrpSpPr>
          <p:grpSpPr bwMode="auto">
            <a:xfrm>
              <a:off x="8054800" y="6338804"/>
              <a:ext cx="651502" cy="416243"/>
              <a:chOff x="331" y="406"/>
              <a:chExt cx="288" cy="144"/>
            </a:xfrm>
          </p:grpSpPr>
          <p:sp>
            <p:nvSpPr>
              <p:cNvPr id="264" name="Rectangle 873">
                <a:extLst>
                  <a:ext uri="{FF2B5EF4-FFF2-40B4-BE49-F238E27FC236}">
                    <a16:creationId xmlns:a16="http://schemas.microsoft.com/office/drawing/2014/main" id="{F12829DA-77A1-1540-A2A6-C6055DA7E4C7}"/>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ea typeface="Calibri"/>
                    <a:cs typeface="Calibri"/>
                  </a:rPr>
                  <a:t>c</a:t>
                </a:r>
              </a:p>
            </p:txBody>
          </p:sp>
          <p:sp>
            <p:nvSpPr>
              <p:cNvPr id="265" name="Freeform 874">
                <a:extLst>
                  <a:ext uri="{FF2B5EF4-FFF2-40B4-BE49-F238E27FC236}">
                    <a16:creationId xmlns:a16="http://schemas.microsoft.com/office/drawing/2014/main" id="{B98FA3B1-97E5-CA46-99AF-15E9FD6870D9}"/>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66" name="Freeform 875">
                <a:extLst>
                  <a:ext uri="{FF2B5EF4-FFF2-40B4-BE49-F238E27FC236}">
                    <a16:creationId xmlns:a16="http://schemas.microsoft.com/office/drawing/2014/main" id="{11D4DC3D-941C-274D-AC16-06B7685EF3A7}"/>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67" name="Rectangle 876">
                <a:extLst>
                  <a:ext uri="{FF2B5EF4-FFF2-40B4-BE49-F238E27FC236}">
                    <a16:creationId xmlns:a16="http://schemas.microsoft.com/office/drawing/2014/main" id="{B358A259-5A13-0D45-88C5-4F273877449B}"/>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ea typeface="Calibri"/>
                  <a:cs typeface="Calibri"/>
                </a:endParaRPr>
              </a:p>
            </p:txBody>
          </p:sp>
        </p:grpSp>
        <p:grpSp>
          <p:nvGrpSpPr>
            <p:cNvPr id="216" name="Group 872">
              <a:extLst>
                <a:ext uri="{FF2B5EF4-FFF2-40B4-BE49-F238E27FC236}">
                  <a16:creationId xmlns:a16="http://schemas.microsoft.com/office/drawing/2014/main" id="{760334CD-C614-1249-925D-08C15581A864}"/>
                </a:ext>
              </a:extLst>
            </p:cNvPr>
            <p:cNvGrpSpPr>
              <a:grpSpLocks noChangeAspect="1"/>
            </p:cNvGrpSpPr>
            <p:nvPr/>
          </p:nvGrpSpPr>
          <p:grpSpPr bwMode="auto">
            <a:xfrm>
              <a:off x="7218904" y="6335124"/>
              <a:ext cx="651502" cy="416243"/>
              <a:chOff x="331" y="406"/>
              <a:chExt cx="288" cy="144"/>
            </a:xfrm>
          </p:grpSpPr>
          <p:sp>
            <p:nvSpPr>
              <p:cNvPr id="260" name="Rectangle 873">
                <a:extLst>
                  <a:ext uri="{FF2B5EF4-FFF2-40B4-BE49-F238E27FC236}">
                    <a16:creationId xmlns:a16="http://schemas.microsoft.com/office/drawing/2014/main" id="{10A0B415-AA79-754E-8C99-EBE58078E16B}"/>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ea typeface="Calibri"/>
                    <a:cs typeface="Calibri"/>
                  </a:rPr>
                  <a:t>d</a:t>
                </a:r>
              </a:p>
            </p:txBody>
          </p:sp>
          <p:sp>
            <p:nvSpPr>
              <p:cNvPr id="261" name="Freeform 874">
                <a:extLst>
                  <a:ext uri="{FF2B5EF4-FFF2-40B4-BE49-F238E27FC236}">
                    <a16:creationId xmlns:a16="http://schemas.microsoft.com/office/drawing/2014/main" id="{B3E737E8-2693-C240-BF9F-9A59E9A4DE77}"/>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62" name="Freeform 875">
                <a:extLst>
                  <a:ext uri="{FF2B5EF4-FFF2-40B4-BE49-F238E27FC236}">
                    <a16:creationId xmlns:a16="http://schemas.microsoft.com/office/drawing/2014/main" id="{67DED0F4-CBE1-C541-96BA-1CF82C01AE6F}"/>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63" name="Rectangle 876">
                <a:extLst>
                  <a:ext uri="{FF2B5EF4-FFF2-40B4-BE49-F238E27FC236}">
                    <a16:creationId xmlns:a16="http://schemas.microsoft.com/office/drawing/2014/main" id="{D5058C2B-6BA8-1C4C-8A72-F743F34725D4}"/>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ea typeface="Calibri"/>
                  <a:cs typeface="Calibri"/>
                </a:endParaRPr>
              </a:p>
            </p:txBody>
          </p:sp>
        </p:grpSp>
        <p:grpSp>
          <p:nvGrpSpPr>
            <p:cNvPr id="217" name="Group 872">
              <a:extLst>
                <a:ext uri="{FF2B5EF4-FFF2-40B4-BE49-F238E27FC236}">
                  <a16:creationId xmlns:a16="http://schemas.microsoft.com/office/drawing/2014/main" id="{DE6D6F0A-EAAA-7540-B6C4-0BB170BB4472}"/>
                </a:ext>
              </a:extLst>
            </p:cNvPr>
            <p:cNvGrpSpPr>
              <a:grpSpLocks noChangeAspect="1"/>
            </p:cNvGrpSpPr>
            <p:nvPr/>
          </p:nvGrpSpPr>
          <p:grpSpPr bwMode="auto">
            <a:xfrm>
              <a:off x="8060275" y="6069116"/>
              <a:ext cx="651502" cy="416243"/>
              <a:chOff x="331" y="406"/>
              <a:chExt cx="288" cy="144"/>
            </a:xfrm>
          </p:grpSpPr>
          <p:sp>
            <p:nvSpPr>
              <p:cNvPr id="256" name="Rectangle 873">
                <a:extLst>
                  <a:ext uri="{FF2B5EF4-FFF2-40B4-BE49-F238E27FC236}">
                    <a16:creationId xmlns:a16="http://schemas.microsoft.com/office/drawing/2014/main" id="{F9D077E2-F369-024C-A858-8E575464FE20}"/>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ea typeface="Calibri"/>
                    <a:cs typeface="Calibri"/>
                  </a:rPr>
                  <a:t>b</a:t>
                </a:r>
              </a:p>
            </p:txBody>
          </p:sp>
          <p:sp>
            <p:nvSpPr>
              <p:cNvPr id="257" name="Freeform 874">
                <a:extLst>
                  <a:ext uri="{FF2B5EF4-FFF2-40B4-BE49-F238E27FC236}">
                    <a16:creationId xmlns:a16="http://schemas.microsoft.com/office/drawing/2014/main" id="{2B39EAB9-A2B7-6143-94C6-CBFE8CFDF523}"/>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58" name="Freeform 875">
                <a:extLst>
                  <a:ext uri="{FF2B5EF4-FFF2-40B4-BE49-F238E27FC236}">
                    <a16:creationId xmlns:a16="http://schemas.microsoft.com/office/drawing/2014/main" id="{264C8BC8-C7F6-3040-BCF0-0B056A852B83}"/>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59" name="Rectangle 876">
                <a:extLst>
                  <a:ext uri="{FF2B5EF4-FFF2-40B4-BE49-F238E27FC236}">
                    <a16:creationId xmlns:a16="http://schemas.microsoft.com/office/drawing/2014/main" id="{1338EB51-0777-804F-B7DF-BD38689D6C0C}"/>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ea typeface="Calibri"/>
                  <a:cs typeface="Calibri"/>
                </a:endParaRPr>
              </a:p>
            </p:txBody>
          </p:sp>
        </p:grpSp>
        <p:grpSp>
          <p:nvGrpSpPr>
            <p:cNvPr id="226" name="Group 872">
              <a:extLst>
                <a:ext uri="{FF2B5EF4-FFF2-40B4-BE49-F238E27FC236}">
                  <a16:creationId xmlns:a16="http://schemas.microsoft.com/office/drawing/2014/main" id="{E8C26F8B-2CA8-1745-8E7F-6675773F3F8F}"/>
                </a:ext>
              </a:extLst>
            </p:cNvPr>
            <p:cNvGrpSpPr>
              <a:grpSpLocks noChangeAspect="1"/>
            </p:cNvGrpSpPr>
            <p:nvPr/>
          </p:nvGrpSpPr>
          <p:grpSpPr bwMode="auto">
            <a:xfrm>
              <a:off x="7221943" y="6068391"/>
              <a:ext cx="651502" cy="416243"/>
              <a:chOff x="331" y="406"/>
              <a:chExt cx="288" cy="144"/>
            </a:xfrm>
          </p:grpSpPr>
          <p:sp>
            <p:nvSpPr>
              <p:cNvPr id="227" name="Rectangle 873">
                <a:extLst>
                  <a:ext uri="{FF2B5EF4-FFF2-40B4-BE49-F238E27FC236}">
                    <a16:creationId xmlns:a16="http://schemas.microsoft.com/office/drawing/2014/main" id="{6D847838-B331-AC41-B7B8-952F895665EA}"/>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ea typeface="Calibri"/>
                    <a:cs typeface="Calibri"/>
                  </a:rPr>
                  <a:t>a</a:t>
                </a:r>
              </a:p>
            </p:txBody>
          </p:sp>
          <p:sp>
            <p:nvSpPr>
              <p:cNvPr id="228" name="Freeform 874">
                <a:extLst>
                  <a:ext uri="{FF2B5EF4-FFF2-40B4-BE49-F238E27FC236}">
                    <a16:creationId xmlns:a16="http://schemas.microsoft.com/office/drawing/2014/main" id="{8651D7BD-E125-F747-89B8-66FE32E4FD43}"/>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54" name="Freeform 875">
                <a:extLst>
                  <a:ext uri="{FF2B5EF4-FFF2-40B4-BE49-F238E27FC236}">
                    <a16:creationId xmlns:a16="http://schemas.microsoft.com/office/drawing/2014/main" id="{7F96D7DB-3F35-0B4F-A608-1A8B0835EBC1}"/>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55" name="Rectangle 876">
                <a:extLst>
                  <a:ext uri="{FF2B5EF4-FFF2-40B4-BE49-F238E27FC236}">
                    <a16:creationId xmlns:a16="http://schemas.microsoft.com/office/drawing/2014/main" id="{5EB4B49C-2AFF-2E41-AE30-270E1AD2C12C}"/>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ea typeface="Calibri"/>
                  <a:cs typeface="Calibri"/>
                </a:endParaRPr>
              </a:p>
            </p:txBody>
          </p:sp>
        </p:grpSp>
      </p:grpSp>
      <p:sp>
        <p:nvSpPr>
          <p:cNvPr id="3" name="Content Placeholder 10">
            <a:extLst>
              <a:ext uri="{FF2B5EF4-FFF2-40B4-BE49-F238E27FC236}">
                <a16:creationId xmlns:a16="http://schemas.microsoft.com/office/drawing/2014/main" id="{BC709F29-188A-FB6F-C35A-BF80D371A16D}"/>
              </a:ext>
            </a:extLst>
          </p:cNvPr>
          <p:cNvSpPr txBox="1">
            <a:spLocks/>
          </p:cNvSpPr>
          <p:nvPr/>
        </p:nvSpPr>
        <p:spPr bwMode="auto">
          <a:xfrm>
            <a:off x="277822" y="5013432"/>
            <a:ext cx="3492906" cy="1520929"/>
          </a:xfrm>
          <a:prstGeom prst="rect">
            <a:avLst/>
          </a:prstGeom>
          <a:noFill/>
          <a:ln w="12700">
            <a:noFill/>
            <a:miter lim="800000"/>
            <a:headEnd/>
            <a:tailEnd/>
          </a:ln>
          <a:extLst>
            <a:ext uri="{FAA26D3D-D897-4be2-8F04-BA451C77F1D7}">
              <ma14:placeholderFlag xmlns:ma14="http://schemas.microsoft.com/office/mac/drawingml/2011/main" xmlns="" val="1"/>
            </a:ext>
          </a:extLst>
        </p:spPr>
        <p:txBody>
          <a:bodyPr vert="horz" wrap="square" lIns="0" tIns="44450" rIns="0" bIns="44450" numCol="1" anchor="t" anchorCtr="0" compatLnSpc="1">
            <a:prstTxWarp prst="textNoShape">
              <a:avLst/>
            </a:prstTxWarp>
            <a:spAutoFit/>
          </a:bodyPr>
          <a:lstStyle>
            <a:lvl1pPr marL="282575" indent="-282575" algn="l" rtl="0" eaLnBrk="0" fontAlgn="base" hangingPunct="0">
              <a:spcBef>
                <a:spcPct val="20000"/>
              </a:spcBef>
              <a:spcAft>
                <a:spcPct val="0"/>
              </a:spcAft>
              <a:buClr>
                <a:srgbClr val="0033CC"/>
              </a:buClr>
              <a:buSzPct val="70000"/>
              <a:buFont typeface="Zapf Dingbats" charset="0"/>
              <a:buChar char=""/>
              <a:defRPr sz="2000">
                <a:solidFill>
                  <a:schemeClr val="tx1"/>
                </a:solidFill>
                <a:latin typeface="+mn-lt"/>
                <a:ea typeface="Calibri"/>
                <a:cs typeface="Calibri"/>
              </a:defRPr>
            </a:lvl1pPr>
            <a:lvl2pPr marL="687388" indent="-285750" algn="l" rtl="0" eaLnBrk="0" fontAlgn="base" hangingPunct="0">
              <a:spcBef>
                <a:spcPct val="20000"/>
              </a:spcBef>
              <a:spcAft>
                <a:spcPct val="0"/>
              </a:spcAft>
              <a:buClr>
                <a:srgbClr val="0033CC"/>
              </a:buClr>
              <a:buSzPct val="70000"/>
              <a:buFont typeface="Zapf Dingbats" charset="0"/>
              <a:buChar char=""/>
              <a:defRPr sz="2000">
                <a:solidFill>
                  <a:schemeClr val="tx1"/>
                </a:solidFill>
                <a:latin typeface="+mn-lt"/>
                <a:ea typeface="Calibri"/>
              </a:defRPr>
            </a:lvl2pPr>
            <a:lvl3pPr marL="1081088" indent="-280988" algn="l" rtl="0" eaLnBrk="0" fontAlgn="base" hangingPunct="0">
              <a:spcBef>
                <a:spcPct val="20000"/>
              </a:spcBef>
              <a:spcAft>
                <a:spcPct val="0"/>
              </a:spcAft>
              <a:buClr>
                <a:srgbClr val="0033CC"/>
              </a:buClr>
              <a:buFont typeface="Lucida Grande"/>
              <a:buChar char="‣"/>
              <a:defRPr sz="2000">
                <a:solidFill>
                  <a:schemeClr val="tx1"/>
                </a:solidFill>
                <a:latin typeface="+mn-lt"/>
                <a:ea typeface="Calibri"/>
              </a:defRPr>
            </a:lvl3pPr>
            <a:lvl4pPr marL="1487488" indent="-282575" algn="l" rtl="0" eaLnBrk="0" fontAlgn="base" hangingPunct="0">
              <a:spcBef>
                <a:spcPct val="20000"/>
              </a:spcBef>
              <a:spcAft>
                <a:spcPct val="0"/>
              </a:spcAft>
              <a:buClr>
                <a:srgbClr val="0033CC"/>
              </a:buClr>
              <a:buFont typeface="Times" charset="0"/>
              <a:buChar char="•"/>
              <a:defRPr sz="2000">
                <a:solidFill>
                  <a:schemeClr val="tx1"/>
                </a:solidFill>
                <a:latin typeface="+mn-lt"/>
                <a:ea typeface="Calibri"/>
              </a:defRPr>
            </a:lvl4pPr>
            <a:lvl5pPr marL="1878013" indent="-288925" algn="l" rtl="0" eaLnBrk="0" fontAlgn="base" hangingPunct="0">
              <a:spcBef>
                <a:spcPct val="20000"/>
              </a:spcBef>
              <a:spcAft>
                <a:spcPct val="0"/>
              </a:spcAft>
              <a:buClr>
                <a:srgbClr val="0033CC"/>
              </a:buClr>
              <a:buSzPct val="135000"/>
              <a:buChar char="-"/>
              <a:defRPr sz="2000">
                <a:solidFill>
                  <a:schemeClr val="tx1"/>
                </a:solidFill>
                <a:latin typeface="+mn-lt"/>
                <a:ea typeface="Calibri"/>
              </a:defRPr>
            </a:lvl5pPr>
            <a:lvl6pPr marL="25146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6pPr>
            <a:lvl7pPr marL="29718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7pPr>
            <a:lvl8pPr marL="34290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8pPr>
            <a:lvl9pPr marL="38862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9pPr>
          </a:lstStyle>
          <a:p>
            <a:pPr marL="0" indent="-3175">
              <a:buNone/>
              <a:tabLst>
                <a:tab pos="566738" algn="l"/>
              </a:tabLst>
            </a:pPr>
            <a:r>
              <a:rPr lang="en-US" sz="1700" dirty="0">
                <a:ea typeface="Times New Roman"/>
              </a:rPr>
              <a:t>move</a:t>
            </a:r>
            <a:r>
              <a:rPr lang="en-US" sz="1700" dirty="0">
                <a:ea typeface="Times New Roman"/>
                <a:cs typeface="Times New Roman"/>
              </a:rPr>
              <a:t>(</a:t>
            </a:r>
            <a:r>
              <a:rPr lang="en-US" sz="1700" i="1" dirty="0">
                <a:ea typeface="Times New Roman"/>
                <a:cs typeface="Times New Roman"/>
              </a:rPr>
              <a:t>c, y, z</a:t>
            </a:r>
            <a:r>
              <a:rPr lang="en-US" sz="1700" dirty="0">
                <a:ea typeface="Times New Roman"/>
                <a:cs typeface="Times New Roman"/>
              </a:rPr>
              <a:t>)</a:t>
            </a:r>
            <a:br>
              <a:rPr lang="en-US" sz="1700" dirty="0">
                <a:ea typeface="Times New Roman"/>
                <a:cs typeface="Times New Roman"/>
              </a:rPr>
            </a:br>
            <a:r>
              <a:rPr lang="en-US" sz="1700" dirty="0">
                <a:ea typeface="Times New Roman"/>
                <a:cs typeface="Times New Roman"/>
              </a:rPr>
              <a:t>    pre: </a:t>
            </a:r>
            <a:r>
              <a:rPr lang="en-US" sz="1700" dirty="0">
                <a:ea typeface="Times New Roman"/>
              </a:rPr>
              <a:t>pos</a:t>
            </a:r>
            <a:r>
              <a:rPr lang="en-US" sz="1700" dirty="0">
                <a:ea typeface="Times New Roman"/>
                <a:cs typeface="Times New Roman"/>
              </a:rPr>
              <a:t>(</a:t>
            </a:r>
            <a:r>
              <a:rPr lang="en-US" sz="1700" i="1" dirty="0">
                <a:ea typeface="Times New Roman"/>
                <a:cs typeface="Times New Roman"/>
              </a:rPr>
              <a:t>c</a:t>
            </a:r>
            <a:r>
              <a:rPr lang="en-US" sz="1700" dirty="0">
                <a:ea typeface="Times New Roman"/>
                <a:cs typeface="Times New Roman"/>
              </a:rPr>
              <a:t>)=</a:t>
            </a:r>
            <a:r>
              <a:rPr lang="en-US" sz="1700" i="1" dirty="0">
                <a:ea typeface="Times New Roman"/>
                <a:cs typeface="Times New Roman"/>
              </a:rPr>
              <a:t>y</a:t>
            </a:r>
            <a:r>
              <a:rPr lang="en-US" sz="1700" dirty="0">
                <a:ea typeface="Times New Roman"/>
                <a:cs typeface="Times New Roman"/>
              </a:rPr>
              <a:t>,</a:t>
            </a:r>
            <a:r>
              <a:rPr lang="en-US" sz="1700" baseline="-25000" dirty="0">
                <a:ea typeface="Times New Roman"/>
                <a:cs typeface="Times New Roman"/>
              </a:rPr>
              <a:t> </a:t>
            </a:r>
            <a:r>
              <a:rPr lang="en-US" sz="1700" dirty="0">
                <a:ea typeface="Times New Roman"/>
              </a:rPr>
              <a:t>clear</a:t>
            </a:r>
            <a:r>
              <a:rPr lang="en-US" sz="1700" dirty="0">
                <a:ea typeface="Times New Roman"/>
                <a:cs typeface="Times New Roman"/>
              </a:rPr>
              <a:t>(</a:t>
            </a:r>
            <a:r>
              <a:rPr lang="en-US" sz="1700" i="1" dirty="0">
                <a:ea typeface="Times New Roman"/>
                <a:cs typeface="Times New Roman"/>
              </a:rPr>
              <a:t>c</a:t>
            </a:r>
            <a:r>
              <a:rPr lang="en-US" sz="1700" dirty="0">
                <a:ea typeface="Times New Roman"/>
                <a:cs typeface="Times New Roman"/>
              </a:rPr>
              <a:t>)=</a:t>
            </a:r>
            <a:r>
              <a:rPr lang="en-US" sz="1700" dirty="0">
                <a:ea typeface="Times New Roman"/>
              </a:rPr>
              <a:t>T</a:t>
            </a:r>
            <a:r>
              <a:rPr lang="en-US" sz="1700" dirty="0">
                <a:ea typeface="Times New Roman"/>
                <a:cs typeface="Times New Roman"/>
              </a:rPr>
              <a:t>,</a:t>
            </a:r>
            <a:r>
              <a:rPr lang="en-US" sz="1700" baseline="-25000" dirty="0">
                <a:ea typeface="Times New Roman"/>
                <a:cs typeface="Times New Roman"/>
              </a:rPr>
              <a:t> </a:t>
            </a:r>
            <a:r>
              <a:rPr lang="en-US" sz="1700" dirty="0">
                <a:ea typeface="Times New Roman"/>
              </a:rPr>
              <a:t>clear</a:t>
            </a:r>
            <a:r>
              <a:rPr lang="en-US" sz="1700" dirty="0">
                <a:ea typeface="Times New Roman"/>
                <a:cs typeface="Times New Roman"/>
              </a:rPr>
              <a:t>(</a:t>
            </a:r>
            <a:r>
              <a:rPr lang="en-US" sz="1700" i="1" dirty="0">
                <a:ea typeface="Times New Roman"/>
                <a:cs typeface="Times New Roman"/>
              </a:rPr>
              <a:t>z</a:t>
            </a:r>
            <a:r>
              <a:rPr lang="en-US" sz="1700" dirty="0">
                <a:ea typeface="Times New Roman"/>
                <a:cs typeface="Times New Roman"/>
              </a:rPr>
              <a:t>)=</a:t>
            </a:r>
            <a:r>
              <a:rPr lang="en-US" sz="1700" dirty="0">
                <a:ea typeface="Times New Roman"/>
              </a:rPr>
              <a:t>T</a:t>
            </a:r>
            <a:br>
              <a:rPr lang="en-US" sz="1700" dirty="0">
                <a:ea typeface="Times New Roman"/>
                <a:cs typeface="Times New Roman"/>
              </a:rPr>
            </a:br>
            <a:r>
              <a:rPr lang="en-US" sz="1700" dirty="0">
                <a:ea typeface="Times New Roman"/>
                <a:cs typeface="Times New Roman"/>
              </a:rPr>
              <a:t>    eff: </a:t>
            </a:r>
            <a:r>
              <a:rPr lang="en-US" sz="1700" dirty="0">
                <a:ea typeface="Times New Roman"/>
              </a:rPr>
              <a:t>pos</a:t>
            </a:r>
            <a:r>
              <a:rPr lang="en-US" sz="1700" dirty="0">
                <a:ea typeface="Times New Roman"/>
                <a:cs typeface="Times New Roman"/>
              </a:rPr>
              <a:t>(</a:t>
            </a:r>
            <a:r>
              <a:rPr lang="en-US" sz="1700" i="1" dirty="0">
                <a:ea typeface="Times New Roman"/>
                <a:cs typeface="Times New Roman"/>
              </a:rPr>
              <a:t>c</a:t>
            </a:r>
            <a:r>
              <a:rPr lang="en-US" sz="1700" dirty="0">
                <a:ea typeface="Times New Roman"/>
                <a:cs typeface="Times New Roman"/>
              </a:rPr>
              <a:t>)</a:t>
            </a:r>
            <a:r>
              <a:rPr lang="en-US" sz="1700" dirty="0"/>
              <a:t>←</a:t>
            </a:r>
            <a:r>
              <a:rPr lang="en-US" sz="1700" i="1" dirty="0">
                <a:ea typeface="Times New Roman"/>
                <a:cs typeface="Times New Roman"/>
              </a:rPr>
              <a:t>z</a:t>
            </a:r>
            <a:r>
              <a:rPr lang="en-US" sz="1700" dirty="0">
                <a:ea typeface="Times New Roman"/>
                <a:cs typeface="Times New Roman"/>
              </a:rPr>
              <a:t>,</a:t>
            </a:r>
            <a:r>
              <a:rPr lang="en-US" sz="1700" baseline="-25000" dirty="0">
                <a:ea typeface="Times New Roman"/>
                <a:cs typeface="Times New Roman"/>
              </a:rPr>
              <a:t> </a:t>
            </a:r>
            <a:r>
              <a:rPr lang="en-US" sz="1700" dirty="0">
                <a:ea typeface="Times New Roman"/>
              </a:rPr>
              <a:t>clear</a:t>
            </a:r>
            <a:r>
              <a:rPr lang="en-US" sz="1700" dirty="0">
                <a:ea typeface="Times New Roman"/>
                <a:cs typeface="Times New Roman"/>
              </a:rPr>
              <a:t>(</a:t>
            </a:r>
            <a:r>
              <a:rPr lang="en-US" sz="1700" i="1" dirty="0">
                <a:ea typeface="Times New Roman"/>
                <a:cs typeface="Times New Roman"/>
              </a:rPr>
              <a:t>y</a:t>
            </a:r>
            <a:r>
              <a:rPr lang="en-US" sz="1700" dirty="0">
                <a:ea typeface="Times New Roman"/>
                <a:cs typeface="Times New Roman"/>
              </a:rPr>
              <a:t>)</a:t>
            </a:r>
            <a:r>
              <a:rPr lang="en-US" sz="1700" dirty="0"/>
              <a:t>←</a:t>
            </a:r>
            <a:r>
              <a:rPr lang="en-US" sz="1700" dirty="0">
                <a:ea typeface="Times New Roman"/>
              </a:rPr>
              <a:t>T</a:t>
            </a:r>
            <a:r>
              <a:rPr lang="en-US" sz="1700" dirty="0">
                <a:ea typeface="Times New Roman"/>
                <a:cs typeface="Times New Roman"/>
              </a:rPr>
              <a:t>,</a:t>
            </a:r>
            <a:r>
              <a:rPr lang="en-US" sz="1700" baseline="-25000" dirty="0">
                <a:ea typeface="Times New Roman"/>
                <a:cs typeface="Times New Roman"/>
              </a:rPr>
              <a:t> </a:t>
            </a:r>
            <a:r>
              <a:rPr lang="en-US" sz="1700" dirty="0">
                <a:ea typeface="Times New Roman"/>
              </a:rPr>
              <a:t>clear</a:t>
            </a:r>
            <a:r>
              <a:rPr lang="en-US" sz="1700" dirty="0">
                <a:ea typeface="Times New Roman"/>
                <a:cs typeface="Times New Roman"/>
              </a:rPr>
              <a:t>(</a:t>
            </a:r>
            <a:r>
              <a:rPr lang="en-US" sz="1700" i="1" dirty="0">
                <a:ea typeface="Times New Roman"/>
                <a:cs typeface="Times New Roman"/>
              </a:rPr>
              <a:t>z</a:t>
            </a:r>
            <a:r>
              <a:rPr lang="en-US" sz="1700" dirty="0">
                <a:ea typeface="Times New Roman"/>
                <a:cs typeface="Times New Roman"/>
              </a:rPr>
              <a:t>)</a:t>
            </a:r>
            <a:r>
              <a:rPr lang="en-US" sz="1700" dirty="0"/>
              <a:t>←</a:t>
            </a:r>
            <a:r>
              <a:rPr lang="en-US" sz="1700" dirty="0">
                <a:ea typeface="Times New Roman"/>
              </a:rPr>
              <a:t>F</a:t>
            </a:r>
          </a:p>
          <a:p>
            <a:pPr marL="0" indent="-3175">
              <a:buNone/>
              <a:tabLst>
                <a:tab pos="566738" algn="l"/>
              </a:tabLst>
            </a:pPr>
            <a:r>
              <a:rPr lang="en-US" sz="1700" dirty="0">
                <a:ea typeface="Times New Roman"/>
                <a:cs typeface="Times New Roman"/>
              </a:rPr>
              <a:t>ran(</a:t>
            </a:r>
            <a:r>
              <a:rPr lang="en-US" sz="1700" i="1" dirty="0">
                <a:ea typeface="Times New Roman"/>
                <a:cs typeface="Times New Roman"/>
              </a:rPr>
              <a:t>c</a:t>
            </a:r>
            <a:r>
              <a:rPr lang="en-US" sz="1700" dirty="0">
                <a:ea typeface="Times New Roman"/>
                <a:cs typeface="Times New Roman"/>
              </a:rPr>
              <a:t>) = </a:t>
            </a:r>
            <a:r>
              <a:rPr lang="en-US" sz="1700" i="1" dirty="0">
                <a:ea typeface="Times New Roman"/>
                <a:cs typeface="Times New Roman"/>
              </a:rPr>
              <a:t>Containers</a:t>
            </a:r>
          </a:p>
          <a:p>
            <a:pPr marL="0" indent="-3175">
              <a:buNone/>
              <a:tabLst>
                <a:tab pos="566738" algn="l"/>
              </a:tabLst>
            </a:pPr>
            <a:r>
              <a:rPr lang="en-US" sz="1700" dirty="0">
                <a:ea typeface="Times New Roman"/>
                <a:cs typeface="Times New Roman"/>
              </a:rPr>
              <a:t>ran(</a:t>
            </a:r>
            <a:r>
              <a:rPr lang="en-US" sz="1700" i="1" dirty="0">
                <a:ea typeface="Times New Roman"/>
                <a:cs typeface="Times New Roman"/>
              </a:rPr>
              <a:t>y</a:t>
            </a:r>
            <a:r>
              <a:rPr lang="en-US" sz="1700" dirty="0">
                <a:ea typeface="Times New Roman"/>
                <a:cs typeface="Times New Roman"/>
              </a:rPr>
              <a:t>) = ran(</a:t>
            </a:r>
            <a:r>
              <a:rPr lang="en-US" sz="1700" i="1" dirty="0">
                <a:ea typeface="Times New Roman"/>
                <a:cs typeface="Times New Roman"/>
              </a:rPr>
              <a:t>z</a:t>
            </a:r>
            <a:r>
              <a:rPr lang="en-US" sz="1700" dirty="0">
                <a:ea typeface="Times New Roman"/>
                <a:cs typeface="Times New Roman"/>
              </a:rPr>
              <a:t>) = </a:t>
            </a:r>
            <a:r>
              <a:rPr lang="en-US" sz="1700" i="1" dirty="0">
                <a:ea typeface="Times New Roman"/>
                <a:cs typeface="Times New Roman"/>
              </a:rPr>
              <a:t>Container </a:t>
            </a:r>
            <a:r>
              <a:rPr lang="en-US" sz="1800" dirty="0">
                <a:ea typeface="Times New Roman"/>
                <a:cs typeface="Times New Roman"/>
              </a:rPr>
              <a:t>∪</a:t>
            </a:r>
            <a:r>
              <a:rPr lang="en-US" sz="1700" i="1" dirty="0">
                <a:ea typeface="Times New Roman"/>
                <a:cs typeface="Times New Roman"/>
              </a:rPr>
              <a:t> pallets</a:t>
            </a:r>
            <a:endParaRPr lang="en-US" sz="1700" dirty="0">
              <a:ea typeface="Times New Roman"/>
              <a:cs typeface="Times New Roman"/>
            </a:endParaRPr>
          </a:p>
        </p:txBody>
      </p:sp>
    </p:spTree>
    <p:extLst>
      <p:ext uri="{BB962C8B-B14F-4D97-AF65-F5344CB8AC3E}">
        <p14:creationId xmlns:p14="http://schemas.microsoft.com/office/powerpoint/2010/main" val="267536225"/>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7" name="Rectangle 83"/>
          <p:cNvSpPr>
            <a:spLocks noChangeArrowheads="1"/>
          </p:cNvSpPr>
          <p:nvPr/>
        </p:nvSpPr>
        <p:spPr bwMode="auto">
          <a:xfrm>
            <a:off x="3472181" y="4687433"/>
            <a:ext cx="1463712"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latin typeface="Calibri"/>
                <a:ea typeface="Calibri"/>
                <a:cs typeface="Calibri"/>
              </a:rPr>
              <a:t>move(a,p3,d)</a:t>
            </a:r>
          </a:p>
        </p:txBody>
      </p:sp>
      <p:sp>
        <p:nvSpPr>
          <p:cNvPr id="22536" name="Rectangle 82"/>
          <p:cNvSpPr>
            <a:spLocks noChangeArrowheads="1"/>
          </p:cNvSpPr>
          <p:nvPr/>
        </p:nvSpPr>
        <p:spPr bwMode="auto">
          <a:xfrm>
            <a:off x="5656108" y="1793114"/>
            <a:ext cx="636412"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latin typeface="Calibri"/>
                <a:ea typeface="Calibri"/>
                <a:cs typeface="Calibri"/>
              </a:rPr>
              <a:t>Start</a:t>
            </a:r>
          </a:p>
        </p:txBody>
      </p:sp>
      <p:sp>
        <p:nvSpPr>
          <p:cNvPr id="22538" name="Rectangle 84"/>
          <p:cNvSpPr>
            <a:spLocks noChangeArrowheads="1"/>
          </p:cNvSpPr>
          <p:nvPr/>
        </p:nvSpPr>
        <p:spPr bwMode="auto">
          <a:xfrm>
            <a:off x="5615908" y="6057384"/>
            <a:ext cx="729512"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latin typeface="Calibri"/>
                <a:ea typeface="Calibri"/>
                <a:cs typeface="Calibri"/>
              </a:rPr>
              <a:t>Finish</a:t>
            </a:r>
          </a:p>
        </p:txBody>
      </p:sp>
      <p:sp>
        <p:nvSpPr>
          <p:cNvPr id="22555" name="Text Box 92"/>
          <p:cNvSpPr txBox="1">
            <a:spLocks noChangeArrowheads="1"/>
          </p:cNvSpPr>
          <p:nvPr/>
        </p:nvSpPr>
        <p:spPr bwMode="auto">
          <a:xfrm>
            <a:off x="6986672" y="4687433"/>
            <a:ext cx="1445904"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solidFill>
                  <a:schemeClr val="bg1"/>
                </a:solidFill>
                <a:latin typeface="Calibri"/>
                <a:ea typeface="Calibri"/>
                <a:cs typeface="Calibri"/>
              </a:rPr>
              <a:t>move(b,p4,c)</a:t>
            </a:r>
          </a:p>
        </p:txBody>
      </p:sp>
      <p:sp>
        <p:nvSpPr>
          <p:cNvPr id="2" name="Slide Number Placeholder 1">
            <a:extLst>
              <a:ext uri="{FF2B5EF4-FFF2-40B4-BE49-F238E27FC236}">
                <a16:creationId xmlns:a16="http://schemas.microsoft.com/office/drawing/2014/main" id="{9B8A64F3-5E18-7C45-A248-1AE618730F11}"/>
              </a:ext>
            </a:extLst>
          </p:cNvPr>
          <p:cNvSpPr>
            <a:spLocks noGrp="1"/>
          </p:cNvSpPr>
          <p:nvPr>
            <p:ph type="sldNum" sz="quarter" idx="4"/>
          </p:nvPr>
        </p:nvSpPr>
        <p:spPr/>
        <p:txBody>
          <a:bodyPr/>
          <a:lstStyle/>
          <a:p>
            <a:fld id="{67C9959E-8E6B-B04C-9955-EA096F41CA7A}" type="slidenum">
              <a:rPr lang="en-GB" smtClean="0"/>
              <a:t>156</a:t>
            </a:fld>
            <a:endParaRPr lang="en-GB"/>
          </a:p>
        </p:txBody>
      </p:sp>
      <p:sp>
        <p:nvSpPr>
          <p:cNvPr id="22529" name="Rectangle 2"/>
          <p:cNvSpPr>
            <a:spLocks noGrp="1" noChangeArrowheads="1"/>
          </p:cNvSpPr>
          <p:nvPr>
            <p:ph type="title" idx="4294967295"/>
          </p:nvPr>
        </p:nvSpPr>
        <p:spPr>
          <a:xfrm>
            <a:off x="0" y="260350"/>
            <a:ext cx="7886700" cy="719138"/>
          </a:xfrm>
        </p:spPr>
        <p:txBody>
          <a:bodyPr>
            <a:normAutofit/>
          </a:bodyPr>
          <a:lstStyle/>
          <a:p>
            <a:pPr eaLnBrk="1" hangingPunct="1"/>
            <a:r>
              <a:rPr lang="en-US" dirty="0"/>
              <a:t>Example</a:t>
            </a:r>
          </a:p>
        </p:txBody>
      </p:sp>
      <p:sp>
        <p:nvSpPr>
          <p:cNvPr id="218" name="Rectangle 3"/>
          <p:cNvSpPr>
            <a:spLocks noGrp="1" noChangeArrowheads="1"/>
          </p:cNvSpPr>
          <p:nvPr>
            <p:ph sz="half" idx="4294967295"/>
          </p:nvPr>
        </p:nvSpPr>
        <p:spPr>
          <a:xfrm>
            <a:off x="0" y="1146175"/>
            <a:ext cx="3886200" cy="5030788"/>
          </a:xfrm>
        </p:spPr>
        <p:txBody>
          <a:bodyPr/>
          <a:lstStyle/>
          <a:p>
            <a:pPr eaLnBrk="1" hangingPunct="1"/>
            <a:r>
              <a:rPr lang="en-US" dirty="0"/>
              <a:t>PSP returns this solution:</a:t>
            </a:r>
          </a:p>
        </p:txBody>
      </p:sp>
      <p:sp>
        <p:nvSpPr>
          <p:cNvPr id="92" name="Rectangle 83"/>
          <p:cNvSpPr>
            <a:spLocks noChangeArrowheads="1"/>
          </p:cNvSpPr>
          <p:nvPr/>
        </p:nvSpPr>
        <p:spPr bwMode="auto">
          <a:xfrm>
            <a:off x="3486439" y="3200496"/>
            <a:ext cx="1435196"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latin typeface="Calibri"/>
                <a:ea typeface="Calibri"/>
                <a:cs typeface="Calibri"/>
              </a:rPr>
              <a:t>move(d,a,p1)</a:t>
            </a:r>
          </a:p>
        </p:txBody>
      </p:sp>
      <p:sp>
        <p:nvSpPr>
          <p:cNvPr id="93" name="Text Box 92"/>
          <p:cNvSpPr txBox="1">
            <a:spLocks noChangeArrowheads="1"/>
          </p:cNvSpPr>
          <p:nvPr/>
        </p:nvSpPr>
        <p:spPr bwMode="auto">
          <a:xfrm>
            <a:off x="6998507" y="3191488"/>
            <a:ext cx="1422234"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solidFill>
                  <a:schemeClr val="bg1"/>
                </a:solidFill>
                <a:latin typeface="Calibri"/>
                <a:ea typeface="Calibri"/>
                <a:cs typeface="Calibri"/>
              </a:rPr>
              <a:t>move(c,b,p2)</a:t>
            </a:r>
          </a:p>
        </p:txBody>
      </p:sp>
      <p:cxnSp>
        <p:nvCxnSpPr>
          <p:cNvPr id="133" name="AutoShape 89"/>
          <p:cNvCxnSpPr>
            <a:cxnSpLocks noChangeShapeType="1"/>
            <a:stCxn id="22536" idx="2"/>
            <a:endCxn id="92" idx="0"/>
          </p:cNvCxnSpPr>
          <p:nvPr/>
        </p:nvCxnSpPr>
        <p:spPr bwMode="auto">
          <a:xfrm rot="5400000">
            <a:off x="4570151" y="1796334"/>
            <a:ext cx="1038050" cy="1770277"/>
          </a:xfrm>
          <a:prstGeom prst="curvedConnector3">
            <a:avLst>
              <a:gd name="adj1" fmla="val 50000"/>
            </a:avLst>
          </a:prstGeom>
          <a:noFill/>
          <a:ln w="19050">
            <a:solidFill>
              <a:schemeClr val="tx1"/>
            </a:solidFill>
            <a:prstDash val="solid"/>
            <a:round/>
            <a:headEnd/>
            <a:tailEnd type="triangle" w="med" len="med"/>
          </a:ln>
          <a:extLst>
            <a:ext uri="{909E8E84-426E-40dd-AFC4-6F175D3DCCD1}">
              <a14:hiddenFill xmlns="" xmlns:a14="http://schemas.microsoft.com/office/drawing/2010/main">
                <a:noFill/>
              </a14:hiddenFill>
            </a:ext>
          </a:extLst>
        </p:spPr>
      </p:cxnSp>
      <p:cxnSp>
        <p:nvCxnSpPr>
          <p:cNvPr id="135" name="AutoShape 89"/>
          <p:cNvCxnSpPr>
            <a:cxnSpLocks noChangeShapeType="1"/>
            <a:stCxn id="22536" idx="2"/>
            <a:endCxn id="93" idx="0"/>
          </p:cNvCxnSpPr>
          <p:nvPr/>
        </p:nvCxnSpPr>
        <p:spPr bwMode="auto">
          <a:xfrm rot="16200000" flipH="1">
            <a:off x="6327448" y="1809312"/>
            <a:ext cx="1029042" cy="1735310"/>
          </a:xfrm>
          <a:prstGeom prst="curvedConnector3">
            <a:avLst>
              <a:gd name="adj1" fmla="val 50000"/>
            </a:avLst>
          </a:prstGeom>
          <a:noFill/>
          <a:ln w="19050">
            <a:solidFill>
              <a:schemeClr val="tx1"/>
            </a:solidFill>
            <a:prstDash val="solid"/>
            <a:round/>
            <a:headEnd/>
            <a:tailEnd type="triangle" w="med" len="med"/>
          </a:ln>
          <a:extLst>
            <a:ext uri="{909E8E84-426E-40dd-AFC4-6F175D3DCCD1}">
              <a14:hiddenFill xmlns="" xmlns:a14="http://schemas.microsoft.com/office/drawing/2010/main">
                <a:noFill/>
              </a14:hiddenFill>
            </a:ext>
          </a:extLst>
        </p:spPr>
      </p:cxnSp>
      <p:cxnSp>
        <p:nvCxnSpPr>
          <p:cNvPr id="137" name="AutoShape 89"/>
          <p:cNvCxnSpPr>
            <a:cxnSpLocks noChangeShapeType="1"/>
            <a:stCxn id="22537" idx="2"/>
            <a:endCxn id="22538" idx="0"/>
          </p:cNvCxnSpPr>
          <p:nvPr/>
        </p:nvCxnSpPr>
        <p:spPr bwMode="auto">
          <a:xfrm rot="16200000" flipH="1">
            <a:off x="4592042" y="4668761"/>
            <a:ext cx="1000619" cy="1776627"/>
          </a:xfrm>
          <a:prstGeom prst="curvedConnector3">
            <a:avLst>
              <a:gd name="adj1" fmla="val 50000"/>
            </a:avLst>
          </a:prstGeom>
          <a:noFill/>
          <a:ln w="19050">
            <a:solidFill>
              <a:schemeClr val="tx1"/>
            </a:solidFill>
            <a:prstDash val="solid"/>
            <a:round/>
            <a:headEnd/>
            <a:tailEnd type="triangle" w="med" len="med"/>
          </a:ln>
          <a:extLst>
            <a:ext uri="{909E8E84-426E-40dd-AFC4-6F175D3DCCD1}">
              <a14:hiddenFill xmlns="" xmlns:a14="http://schemas.microsoft.com/office/drawing/2010/main">
                <a:noFill/>
              </a14:hiddenFill>
            </a:ext>
          </a:extLst>
        </p:spPr>
      </p:cxnSp>
      <p:cxnSp>
        <p:nvCxnSpPr>
          <p:cNvPr id="138" name="AutoShape 89"/>
          <p:cNvCxnSpPr>
            <a:cxnSpLocks noChangeShapeType="1"/>
            <a:stCxn id="22555" idx="2"/>
            <a:endCxn id="22538" idx="0"/>
          </p:cNvCxnSpPr>
          <p:nvPr/>
        </p:nvCxnSpPr>
        <p:spPr bwMode="auto">
          <a:xfrm rot="5400000">
            <a:off x="6344836" y="4692594"/>
            <a:ext cx="1000619" cy="1728960"/>
          </a:xfrm>
          <a:prstGeom prst="curvedConnector3">
            <a:avLst>
              <a:gd name="adj1" fmla="val 50000"/>
            </a:avLst>
          </a:prstGeom>
          <a:noFill/>
          <a:ln w="19050">
            <a:solidFill>
              <a:schemeClr val="tx1"/>
            </a:solidFill>
            <a:prstDash val="solid"/>
            <a:round/>
            <a:headEnd/>
            <a:tailEnd type="triangle" w="med" len="med"/>
          </a:ln>
          <a:extLst>
            <a:ext uri="{909E8E84-426E-40dd-AFC4-6F175D3DCCD1}">
              <a14:hiddenFill xmlns="" xmlns:a14="http://schemas.microsoft.com/office/drawing/2010/main">
                <a:noFill/>
              </a14:hiddenFill>
            </a:ext>
          </a:extLst>
        </p:spPr>
      </p:cxnSp>
      <p:cxnSp>
        <p:nvCxnSpPr>
          <p:cNvPr id="139" name="Straight Arrow Connector 138"/>
          <p:cNvCxnSpPr/>
          <p:nvPr/>
        </p:nvCxnSpPr>
        <p:spPr bwMode="auto">
          <a:xfrm>
            <a:off x="4204037" y="3569829"/>
            <a:ext cx="0" cy="1117605"/>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140" name="Straight Arrow Connector 139"/>
          <p:cNvCxnSpPr/>
          <p:nvPr/>
        </p:nvCxnSpPr>
        <p:spPr bwMode="auto">
          <a:xfrm>
            <a:off x="7709624" y="3560821"/>
            <a:ext cx="0" cy="1126613"/>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grpSp>
        <p:nvGrpSpPr>
          <p:cNvPr id="78" name="Group 77">
            <a:extLst>
              <a:ext uri="{FF2B5EF4-FFF2-40B4-BE49-F238E27FC236}">
                <a16:creationId xmlns:a16="http://schemas.microsoft.com/office/drawing/2014/main" id="{5576F7C6-3676-C041-9D42-DE212AA8D8AB}"/>
              </a:ext>
            </a:extLst>
          </p:cNvPr>
          <p:cNvGrpSpPr/>
          <p:nvPr/>
        </p:nvGrpSpPr>
        <p:grpSpPr>
          <a:xfrm>
            <a:off x="7649133" y="188058"/>
            <a:ext cx="2688818" cy="1950735"/>
            <a:chOff x="6181533" y="221558"/>
            <a:chExt cx="2688818" cy="1950735"/>
          </a:xfrm>
        </p:grpSpPr>
        <p:sp>
          <p:nvSpPr>
            <p:cNvPr id="102" name="Line 853">
              <a:extLst>
                <a:ext uri="{FF2B5EF4-FFF2-40B4-BE49-F238E27FC236}">
                  <a16:creationId xmlns:a16="http://schemas.microsoft.com/office/drawing/2014/main" id="{F4590C0A-9BBC-3744-9044-57AFE83F8FFE}"/>
                </a:ext>
              </a:extLst>
            </p:cNvPr>
            <p:cNvSpPr>
              <a:spLocks noChangeShapeType="1"/>
            </p:cNvSpPr>
            <p:nvPr/>
          </p:nvSpPr>
          <p:spPr bwMode="auto">
            <a:xfrm flipV="1">
              <a:off x="6181533" y="2166235"/>
              <a:ext cx="1984248" cy="6058"/>
            </a:xfrm>
            <a:prstGeom prst="line">
              <a:avLst/>
            </a:prstGeom>
            <a:noFill/>
            <a:ln w="9525">
              <a:solidFill>
                <a:schemeClr val="tx1"/>
              </a:solidFill>
              <a:round/>
              <a:headEnd/>
              <a:tailEnd/>
            </a:ln>
            <a:scene3d>
              <a:camera prst="legacyObliqueTopRight">
                <a:rot lat="300000" lon="0" rev="0"/>
              </a:camera>
              <a:lightRig rig="legacyFlat3" dir="l"/>
            </a:scene3d>
            <a:sp3d extrusionH="2667000" prstMaterial="legacyPlastic">
              <a:bevelT w="13500" h="13500" prst="angle"/>
              <a:bevelB w="13500" h="13500" prst="angle"/>
              <a:extrusionClr>
                <a:srgbClr val="EBE6DB"/>
              </a:extrusionClr>
            </a:sp3d>
            <a:extLst>
              <a:ext uri="{909E8E84-426E-40dd-AFC4-6F175D3DCCD1}">
                <a14:hiddenFill xmlns="" xmlns:a14="http://schemas.microsoft.com/office/drawing/2010/main">
                  <a:noFill/>
                </a14:hiddenFill>
              </a:ext>
            </a:extLst>
          </p:spPr>
          <p:txBody>
            <a:bodyPr wrap="none" anchor="ctr">
              <a:flatTx/>
            </a:bodyPr>
            <a:lstStyle/>
            <a:p>
              <a:endParaRPr lang="en-US" dirty="0">
                <a:latin typeface="Calibri"/>
                <a:ea typeface="Calibri"/>
                <a:cs typeface="Calibri"/>
              </a:endParaRPr>
            </a:p>
          </p:txBody>
        </p:sp>
        <p:sp>
          <p:nvSpPr>
            <p:cNvPr id="103" name="Freeform 830">
              <a:extLst>
                <a:ext uri="{FF2B5EF4-FFF2-40B4-BE49-F238E27FC236}">
                  <a16:creationId xmlns:a16="http://schemas.microsoft.com/office/drawing/2014/main" id="{DCFE794D-9AF8-3A4D-98B7-5B48A4AEE609}"/>
                </a:ext>
              </a:extLst>
            </p:cNvPr>
            <p:cNvSpPr>
              <a:spLocks noChangeAspect="1"/>
            </p:cNvSpPr>
            <p:nvPr/>
          </p:nvSpPr>
          <p:spPr bwMode="auto">
            <a:xfrm>
              <a:off x="7054100" y="1099597"/>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latin typeface="Calibri"/>
                  <a:ea typeface="Calibri"/>
                  <a:cs typeface="Calibri"/>
                </a:rPr>
              </a:br>
              <a:br>
                <a:rPr lang="en-US" baseline="30000" dirty="0">
                  <a:latin typeface="Calibri"/>
                  <a:ea typeface="Calibri"/>
                  <a:cs typeface="Calibri"/>
                </a:rPr>
              </a:br>
              <a:r>
                <a:rPr lang="en-US" dirty="0">
                  <a:latin typeface="Calibri"/>
                  <a:ea typeface="Calibri"/>
                  <a:cs typeface="Calibri"/>
                </a:rPr>
                <a:t>  p3</a:t>
              </a:r>
            </a:p>
          </p:txBody>
        </p:sp>
        <p:sp>
          <p:nvSpPr>
            <p:cNvPr id="104" name="Freeform 830">
              <a:extLst>
                <a:ext uri="{FF2B5EF4-FFF2-40B4-BE49-F238E27FC236}">
                  <a16:creationId xmlns:a16="http://schemas.microsoft.com/office/drawing/2014/main" id="{07D6AE42-984A-7B44-B51C-1123319A0D33}"/>
                </a:ext>
              </a:extLst>
            </p:cNvPr>
            <p:cNvSpPr>
              <a:spLocks noChangeAspect="1"/>
            </p:cNvSpPr>
            <p:nvPr/>
          </p:nvSpPr>
          <p:spPr bwMode="auto">
            <a:xfrm>
              <a:off x="6649449" y="1674638"/>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latin typeface="Calibri"/>
                  <a:ea typeface="Calibri"/>
                  <a:cs typeface="Calibri"/>
                </a:rPr>
              </a:br>
              <a:br>
                <a:rPr lang="en-US" baseline="30000" dirty="0">
                  <a:latin typeface="Calibri"/>
                  <a:ea typeface="Calibri"/>
                  <a:cs typeface="Calibri"/>
                </a:rPr>
              </a:br>
              <a:r>
                <a:rPr lang="en-US" dirty="0">
                  <a:latin typeface="Calibri"/>
                  <a:ea typeface="Calibri"/>
                  <a:cs typeface="Calibri"/>
                </a:rPr>
                <a:t>  p1</a:t>
              </a:r>
            </a:p>
          </p:txBody>
        </p:sp>
        <p:sp>
          <p:nvSpPr>
            <p:cNvPr id="105" name="Freeform 830">
              <a:extLst>
                <a:ext uri="{FF2B5EF4-FFF2-40B4-BE49-F238E27FC236}">
                  <a16:creationId xmlns:a16="http://schemas.microsoft.com/office/drawing/2014/main" id="{167A5F57-AD2C-F443-BD88-E606DB5E6C28}"/>
                </a:ext>
              </a:extLst>
            </p:cNvPr>
            <p:cNvSpPr>
              <a:spLocks noChangeAspect="1"/>
            </p:cNvSpPr>
            <p:nvPr/>
          </p:nvSpPr>
          <p:spPr bwMode="auto">
            <a:xfrm>
              <a:off x="7595015" y="1674638"/>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latin typeface="Calibri"/>
                  <a:ea typeface="Calibri"/>
                  <a:cs typeface="Calibri"/>
                </a:rPr>
              </a:br>
              <a:br>
                <a:rPr lang="en-US" baseline="30000" dirty="0">
                  <a:latin typeface="Calibri"/>
                  <a:ea typeface="Calibri"/>
                  <a:cs typeface="Calibri"/>
                </a:rPr>
              </a:br>
              <a:r>
                <a:rPr lang="en-US" dirty="0">
                  <a:latin typeface="Calibri"/>
                  <a:ea typeface="Calibri"/>
                  <a:cs typeface="Calibri"/>
                </a:rPr>
                <a:t>  p2</a:t>
              </a:r>
            </a:p>
          </p:txBody>
        </p:sp>
        <p:grpSp>
          <p:nvGrpSpPr>
            <p:cNvPr id="106" name="Group 872">
              <a:extLst>
                <a:ext uri="{FF2B5EF4-FFF2-40B4-BE49-F238E27FC236}">
                  <a16:creationId xmlns:a16="http://schemas.microsoft.com/office/drawing/2014/main" id="{5CCD59CB-124E-184E-ADB0-2463693DAF95}"/>
                </a:ext>
              </a:extLst>
            </p:cNvPr>
            <p:cNvGrpSpPr>
              <a:grpSpLocks noChangeAspect="1"/>
            </p:cNvGrpSpPr>
            <p:nvPr/>
          </p:nvGrpSpPr>
          <p:grpSpPr bwMode="auto">
            <a:xfrm>
              <a:off x="7141600" y="854344"/>
              <a:ext cx="651502" cy="416243"/>
              <a:chOff x="331" y="406"/>
              <a:chExt cx="288" cy="144"/>
            </a:xfrm>
          </p:grpSpPr>
          <p:sp>
            <p:nvSpPr>
              <p:cNvPr id="155" name="Rectangle 873">
                <a:extLst>
                  <a:ext uri="{FF2B5EF4-FFF2-40B4-BE49-F238E27FC236}">
                    <a16:creationId xmlns:a16="http://schemas.microsoft.com/office/drawing/2014/main" id="{3F9BE046-C5B3-9D48-8D39-2B9A61BDB4FF}"/>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latin typeface="Calibri"/>
                    <a:ea typeface="Calibri"/>
                    <a:cs typeface="Calibri"/>
                  </a:rPr>
                  <a:t>a</a:t>
                </a:r>
              </a:p>
            </p:txBody>
          </p:sp>
          <p:sp>
            <p:nvSpPr>
              <p:cNvPr id="156" name="Freeform 874">
                <a:extLst>
                  <a:ext uri="{FF2B5EF4-FFF2-40B4-BE49-F238E27FC236}">
                    <a16:creationId xmlns:a16="http://schemas.microsoft.com/office/drawing/2014/main" id="{6FB5A167-FCC0-2F41-89B9-515CB975915A}"/>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157" name="Freeform 875">
                <a:extLst>
                  <a:ext uri="{FF2B5EF4-FFF2-40B4-BE49-F238E27FC236}">
                    <a16:creationId xmlns:a16="http://schemas.microsoft.com/office/drawing/2014/main" id="{C5777FE1-53B3-3F4B-A67B-B34305BD591B}"/>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158" name="Rectangle 876">
                <a:extLst>
                  <a:ext uri="{FF2B5EF4-FFF2-40B4-BE49-F238E27FC236}">
                    <a16:creationId xmlns:a16="http://schemas.microsoft.com/office/drawing/2014/main" id="{C25DDDCF-0DCC-A648-BE8A-7D2329A02346}"/>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latin typeface="Calibri"/>
                  <a:ea typeface="Calibri"/>
                  <a:cs typeface="Calibri"/>
                </a:endParaRPr>
              </a:p>
            </p:txBody>
          </p:sp>
        </p:grpSp>
        <p:grpSp>
          <p:nvGrpSpPr>
            <p:cNvPr id="107" name="Group 872">
              <a:extLst>
                <a:ext uri="{FF2B5EF4-FFF2-40B4-BE49-F238E27FC236}">
                  <a16:creationId xmlns:a16="http://schemas.microsoft.com/office/drawing/2014/main" id="{92D08CBA-CCB6-D94F-808D-644D5484D9D6}"/>
                </a:ext>
              </a:extLst>
            </p:cNvPr>
            <p:cNvGrpSpPr>
              <a:grpSpLocks noChangeAspect="1"/>
            </p:cNvGrpSpPr>
            <p:nvPr/>
          </p:nvGrpSpPr>
          <p:grpSpPr bwMode="auto">
            <a:xfrm>
              <a:off x="7137848" y="579909"/>
              <a:ext cx="651502" cy="416243"/>
              <a:chOff x="331" y="406"/>
              <a:chExt cx="288" cy="144"/>
            </a:xfrm>
          </p:grpSpPr>
          <p:sp>
            <p:nvSpPr>
              <p:cNvPr id="134" name="Rectangle 873">
                <a:extLst>
                  <a:ext uri="{FF2B5EF4-FFF2-40B4-BE49-F238E27FC236}">
                    <a16:creationId xmlns:a16="http://schemas.microsoft.com/office/drawing/2014/main" id="{00DC6818-5C4D-494E-B7B2-B02C2A0DE0D6}"/>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latin typeface="Calibri"/>
                    <a:ea typeface="Calibri"/>
                    <a:cs typeface="Calibri"/>
                  </a:rPr>
                  <a:t>d</a:t>
                </a:r>
              </a:p>
            </p:txBody>
          </p:sp>
          <p:sp>
            <p:nvSpPr>
              <p:cNvPr id="136" name="Freeform 874">
                <a:extLst>
                  <a:ext uri="{FF2B5EF4-FFF2-40B4-BE49-F238E27FC236}">
                    <a16:creationId xmlns:a16="http://schemas.microsoft.com/office/drawing/2014/main" id="{B0E53332-EC9B-C14F-92C9-DD8E1AEF2622}"/>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141" name="Freeform 875">
                <a:extLst>
                  <a:ext uri="{FF2B5EF4-FFF2-40B4-BE49-F238E27FC236}">
                    <a16:creationId xmlns:a16="http://schemas.microsoft.com/office/drawing/2014/main" id="{C627DF1D-F25F-4B4E-8734-E20C67267A06}"/>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145" name="Rectangle 876">
                <a:extLst>
                  <a:ext uri="{FF2B5EF4-FFF2-40B4-BE49-F238E27FC236}">
                    <a16:creationId xmlns:a16="http://schemas.microsoft.com/office/drawing/2014/main" id="{21AC04B2-94F7-E440-A9CA-E7358BC537F3}"/>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latin typeface="Calibri"/>
                  <a:ea typeface="Calibri"/>
                  <a:cs typeface="Calibri"/>
                </a:endParaRPr>
              </a:p>
            </p:txBody>
          </p:sp>
        </p:grpSp>
        <p:sp>
          <p:nvSpPr>
            <p:cNvPr id="108" name="Freeform 830">
              <a:extLst>
                <a:ext uri="{FF2B5EF4-FFF2-40B4-BE49-F238E27FC236}">
                  <a16:creationId xmlns:a16="http://schemas.microsoft.com/office/drawing/2014/main" id="{45433210-7792-B146-9854-14044403D0DF}"/>
                </a:ext>
              </a:extLst>
            </p:cNvPr>
            <p:cNvSpPr>
              <a:spLocks noChangeAspect="1"/>
            </p:cNvSpPr>
            <p:nvPr/>
          </p:nvSpPr>
          <p:spPr bwMode="auto">
            <a:xfrm>
              <a:off x="8045349" y="1098168"/>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latin typeface="Calibri"/>
                  <a:ea typeface="Calibri"/>
                  <a:cs typeface="Calibri"/>
                </a:rPr>
              </a:br>
              <a:br>
                <a:rPr lang="en-US" baseline="30000" dirty="0">
                  <a:latin typeface="Calibri"/>
                  <a:ea typeface="Calibri"/>
                  <a:cs typeface="Calibri"/>
                </a:rPr>
              </a:br>
              <a:r>
                <a:rPr lang="en-US" dirty="0">
                  <a:latin typeface="Calibri"/>
                  <a:ea typeface="Calibri"/>
                  <a:cs typeface="Calibri"/>
                </a:rPr>
                <a:t>  p4</a:t>
              </a:r>
            </a:p>
          </p:txBody>
        </p:sp>
        <p:grpSp>
          <p:nvGrpSpPr>
            <p:cNvPr id="109" name="Group 872">
              <a:extLst>
                <a:ext uri="{FF2B5EF4-FFF2-40B4-BE49-F238E27FC236}">
                  <a16:creationId xmlns:a16="http://schemas.microsoft.com/office/drawing/2014/main" id="{163A4D53-DD63-D647-BBB6-68F83B9EDFA4}"/>
                </a:ext>
              </a:extLst>
            </p:cNvPr>
            <p:cNvGrpSpPr>
              <a:grpSpLocks noChangeAspect="1"/>
            </p:cNvGrpSpPr>
            <p:nvPr/>
          </p:nvGrpSpPr>
          <p:grpSpPr bwMode="auto">
            <a:xfrm>
              <a:off x="8119863" y="872355"/>
              <a:ext cx="651502" cy="416243"/>
              <a:chOff x="331" y="406"/>
              <a:chExt cx="288" cy="144"/>
            </a:xfrm>
          </p:grpSpPr>
          <p:sp>
            <p:nvSpPr>
              <p:cNvPr id="129" name="Rectangle 873">
                <a:extLst>
                  <a:ext uri="{FF2B5EF4-FFF2-40B4-BE49-F238E27FC236}">
                    <a16:creationId xmlns:a16="http://schemas.microsoft.com/office/drawing/2014/main" id="{5A52BC13-3DED-1F40-BFB4-391E2D2834D3}"/>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latin typeface="Calibri"/>
                    <a:ea typeface="Calibri"/>
                    <a:cs typeface="Calibri"/>
                  </a:rPr>
                  <a:t>b</a:t>
                </a:r>
              </a:p>
            </p:txBody>
          </p:sp>
          <p:sp>
            <p:nvSpPr>
              <p:cNvPr id="130" name="Freeform 874">
                <a:extLst>
                  <a:ext uri="{FF2B5EF4-FFF2-40B4-BE49-F238E27FC236}">
                    <a16:creationId xmlns:a16="http://schemas.microsoft.com/office/drawing/2014/main" id="{DA2A8848-7A0D-424B-958E-7F8000BA1E41}"/>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131" name="Freeform 875">
                <a:extLst>
                  <a:ext uri="{FF2B5EF4-FFF2-40B4-BE49-F238E27FC236}">
                    <a16:creationId xmlns:a16="http://schemas.microsoft.com/office/drawing/2014/main" id="{6693502B-476A-4B45-839C-4F61878E5BD7}"/>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132" name="Rectangle 876">
                <a:extLst>
                  <a:ext uri="{FF2B5EF4-FFF2-40B4-BE49-F238E27FC236}">
                    <a16:creationId xmlns:a16="http://schemas.microsoft.com/office/drawing/2014/main" id="{7757E377-A171-DB4C-97A9-E5C1CF39BAD2}"/>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latin typeface="Calibri"/>
                  <a:ea typeface="Calibri"/>
                  <a:cs typeface="Calibri"/>
                </a:endParaRPr>
              </a:p>
            </p:txBody>
          </p:sp>
        </p:grpSp>
        <p:grpSp>
          <p:nvGrpSpPr>
            <p:cNvPr id="110" name="Group 872">
              <a:extLst>
                <a:ext uri="{FF2B5EF4-FFF2-40B4-BE49-F238E27FC236}">
                  <a16:creationId xmlns:a16="http://schemas.microsoft.com/office/drawing/2014/main" id="{80DF7B39-B888-234A-962A-8BAC64494C05}"/>
                </a:ext>
              </a:extLst>
            </p:cNvPr>
            <p:cNvGrpSpPr>
              <a:grpSpLocks noChangeAspect="1"/>
            </p:cNvGrpSpPr>
            <p:nvPr/>
          </p:nvGrpSpPr>
          <p:grpSpPr bwMode="auto">
            <a:xfrm>
              <a:off x="8116832" y="598923"/>
              <a:ext cx="651502" cy="416243"/>
              <a:chOff x="331" y="406"/>
              <a:chExt cx="288" cy="144"/>
            </a:xfrm>
          </p:grpSpPr>
          <p:sp>
            <p:nvSpPr>
              <p:cNvPr id="125" name="Rectangle 873">
                <a:extLst>
                  <a:ext uri="{FF2B5EF4-FFF2-40B4-BE49-F238E27FC236}">
                    <a16:creationId xmlns:a16="http://schemas.microsoft.com/office/drawing/2014/main" id="{25C74621-A244-1D48-9DF0-37E556AAEE3D}"/>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latin typeface="Calibri"/>
                    <a:ea typeface="Calibri"/>
                    <a:cs typeface="Calibri"/>
                  </a:rPr>
                  <a:t>c</a:t>
                </a:r>
              </a:p>
            </p:txBody>
          </p:sp>
          <p:sp>
            <p:nvSpPr>
              <p:cNvPr id="126" name="Freeform 874">
                <a:extLst>
                  <a:ext uri="{FF2B5EF4-FFF2-40B4-BE49-F238E27FC236}">
                    <a16:creationId xmlns:a16="http://schemas.microsoft.com/office/drawing/2014/main" id="{D7A1A5B3-4813-D949-8250-2EA4EEE4626C}"/>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127" name="Freeform 875">
                <a:extLst>
                  <a:ext uri="{FF2B5EF4-FFF2-40B4-BE49-F238E27FC236}">
                    <a16:creationId xmlns:a16="http://schemas.microsoft.com/office/drawing/2014/main" id="{E3C43883-4D11-5743-8781-4ECC186C0592}"/>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128" name="Rectangle 876">
                <a:extLst>
                  <a:ext uri="{FF2B5EF4-FFF2-40B4-BE49-F238E27FC236}">
                    <a16:creationId xmlns:a16="http://schemas.microsoft.com/office/drawing/2014/main" id="{95293656-8549-2449-860B-8E03C9F7CCEF}"/>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latin typeface="Calibri"/>
                  <a:ea typeface="Calibri"/>
                  <a:cs typeface="Calibri"/>
                </a:endParaRPr>
              </a:p>
            </p:txBody>
          </p:sp>
        </p:grpSp>
        <p:grpSp>
          <p:nvGrpSpPr>
            <p:cNvPr id="111" name="Group 110">
              <a:extLst>
                <a:ext uri="{FF2B5EF4-FFF2-40B4-BE49-F238E27FC236}">
                  <a16:creationId xmlns:a16="http://schemas.microsoft.com/office/drawing/2014/main" id="{D6AE2AE2-FE0B-3648-8D65-D712BDCB477C}"/>
                </a:ext>
              </a:extLst>
            </p:cNvPr>
            <p:cNvGrpSpPr/>
            <p:nvPr/>
          </p:nvGrpSpPr>
          <p:grpSpPr>
            <a:xfrm>
              <a:off x="7127889" y="221558"/>
              <a:ext cx="1219200" cy="1278997"/>
              <a:chOff x="3017318" y="1024881"/>
              <a:chExt cx="1219200" cy="1278997"/>
            </a:xfrm>
          </p:grpSpPr>
          <p:grpSp>
            <p:nvGrpSpPr>
              <p:cNvPr id="112" name="Group 111">
                <a:extLst>
                  <a:ext uri="{FF2B5EF4-FFF2-40B4-BE49-F238E27FC236}">
                    <a16:creationId xmlns:a16="http://schemas.microsoft.com/office/drawing/2014/main" id="{4396E8D4-1F18-2E42-A703-508171DC0A88}"/>
                  </a:ext>
                </a:extLst>
              </p:cNvPr>
              <p:cNvGrpSpPr/>
              <p:nvPr/>
            </p:nvGrpSpPr>
            <p:grpSpPr>
              <a:xfrm>
                <a:off x="3636432" y="1147233"/>
                <a:ext cx="88096" cy="1156645"/>
                <a:chOff x="3636432" y="1147233"/>
                <a:chExt cx="88096" cy="1156645"/>
              </a:xfrm>
            </p:grpSpPr>
            <p:sp>
              <p:nvSpPr>
                <p:cNvPr id="121" name="Oval 878">
                  <a:extLst>
                    <a:ext uri="{FF2B5EF4-FFF2-40B4-BE49-F238E27FC236}">
                      <a16:creationId xmlns:a16="http://schemas.microsoft.com/office/drawing/2014/main" id="{86D275DE-23BA-464F-B276-93E078686BD0}"/>
                    </a:ext>
                  </a:extLst>
                </p:cNvPr>
                <p:cNvSpPr>
                  <a:spLocks noChangeAspect="1" noChangeArrowheads="1"/>
                </p:cNvSpPr>
                <p:nvPr/>
              </p:nvSpPr>
              <p:spPr bwMode="auto">
                <a:xfrm>
                  <a:off x="3639810" y="2256032"/>
                  <a:ext cx="84718" cy="47846"/>
                </a:xfrm>
                <a:prstGeom prst="ellipse">
                  <a:avLst/>
                </a:prstGeom>
                <a:solidFill>
                  <a:srgbClr val="99DDFF"/>
                </a:solidFill>
                <a:ln w="9525">
                  <a:solidFill>
                    <a:schemeClr val="tx1"/>
                  </a:solidFill>
                  <a:round/>
                  <a:headEnd/>
                  <a:tailEnd/>
                </a:ln>
              </p:spPr>
              <p:txBody>
                <a:bodyPr wrap="none" anchor="ctr"/>
                <a:lstStyle/>
                <a:p>
                  <a:endParaRPr lang="en-US" sz="1400" dirty="0">
                    <a:latin typeface="Calibri"/>
                    <a:ea typeface="Calibri"/>
                    <a:cs typeface="Calibri"/>
                  </a:endParaRPr>
                </a:p>
              </p:txBody>
            </p:sp>
            <p:sp>
              <p:nvSpPr>
                <p:cNvPr id="122" name="Rectangle 880">
                  <a:extLst>
                    <a:ext uri="{FF2B5EF4-FFF2-40B4-BE49-F238E27FC236}">
                      <a16:creationId xmlns:a16="http://schemas.microsoft.com/office/drawing/2014/main" id="{44FC57C2-41D9-AA42-9C76-A385871EEFB9}"/>
                    </a:ext>
                  </a:extLst>
                </p:cNvPr>
                <p:cNvSpPr>
                  <a:spLocks noChangeArrowheads="1"/>
                </p:cNvSpPr>
                <p:nvPr/>
              </p:nvSpPr>
              <p:spPr bwMode="auto">
                <a:xfrm>
                  <a:off x="3636432" y="1147233"/>
                  <a:ext cx="88094" cy="1135842"/>
                </a:xfrm>
                <a:prstGeom prst="rect">
                  <a:avLst/>
                </a:prstGeom>
                <a:solidFill>
                  <a:srgbClr val="99DDFF"/>
                </a:solidFill>
                <a:ln w="9525">
                  <a:solidFill>
                    <a:srgbClr val="9CDDFE"/>
                  </a:solidFill>
                  <a:miter lim="800000"/>
                  <a:headEnd/>
                  <a:tailEnd/>
                </a:ln>
              </p:spPr>
              <p:txBody>
                <a:bodyPr wrap="none" anchor="ctr"/>
                <a:lstStyle/>
                <a:p>
                  <a:endParaRPr lang="en-US" sz="1400" dirty="0">
                    <a:latin typeface="Calibri"/>
                    <a:ea typeface="Calibri"/>
                    <a:cs typeface="Calibri"/>
                  </a:endParaRPr>
                </a:p>
              </p:txBody>
            </p:sp>
            <p:sp>
              <p:nvSpPr>
                <p:cNvPr id="123" name="Line 881">
                  <a:extLst>
                    <a:ext uri="{FF2B5EF4-FFF2-40B4-BE49-F238E27FC236}">
                      <a16:creationId xmlns:a16="http://schemas.microsoft.com/office/drawing/2014/main" id="{C5133569-E94A-0341-9D59-F11F6DF74428}"/>
                    </a:ext>
                  </a:extLst>
                </p:cNvPr>
                <p:cNvSpPr>
                  <a:spLocks noChangeShapeType="1"/>
                </p:cNvSpPr>
                <p:nvPr/>
              </p:nvSpPr>
              <p:spPr bwMode="auto">
                <a:xfrm flipH="1" flipV="1">
                  <a:off x="3636432" y="1147233"/>
                  <a:ext cx="0" cy="113584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dirty="0">
                    <a:latin typeface="Calibri"/>
                    <a:ea typeface="Calibri"/>
                    <a:cs typeface="Calibri"/>
                  </a:endParaRPr>
                </a:p>
              </p:txBody>
            </p:sp>
            <p:sp>
              <p:nvSpPr>
                <p:cNvPr id="124" name="Line 882">
                  <a:extLst>
                    <a:ext uri="{FF2B5EF4-FFF2-40B4-BE49-F238E27FC236}">
                      <a16:creationId xmlns:a16="http://schemas.microsoft.com/office/drawing/2014/main" id="{43AFF32B-24EC-8B47-8C4C-BCCD4EDF4F83}"/>
                    </a:ext>
                  </a:extLst>
                </p:cNvPr>
                <p:cNvSpPr>
                  <a:spLocks noChangeShapeType="1"/>
                </p:cNvSpPr>
                <p:nvPr/>
              </p:nvSpPr>
              <p:spPr bwMode="auto">
                <a:xfrm flipV="1">
                  <a:off x="3724527" y="1147233"/>
                  <a:ext cx="0" cy="113584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dirty="0">
                    <a:latin typeface="Calibri"/>
                    <a:ea typeface="Calibri"/>
                    <a:cs typeface="Calibri"/>
                  </a:endParaRPr>
                </a:p>
              </p:txBody>
            </p:sp>
          </p:grpSp>
          <p:grpSp>
            <p:nvGrpSpPr>
              <p:cNvPr id="113" name="Group 883">
                <a:extLst>
                  <a:ext uri="{FF2B5EF4-FFF2-40B4-BE49-F238E27FC236}">
                    <a16:creationId xmlns:a16="http://schemas.microsoft.com/office/drawing/2014/main" id="{D42F101C-6284-5245-9166-DAF0439C1C9B}"/>
                  </a:ext>
                </a:extLst>
              </p:cNvPr>
              <p:cNvGrpSpPr>
                <a:grpSpLocks/>
              </p:cNvGrpSpPr>
              <p:nvPr/>
            </p:nvGrpSpPr>
            <p:grpSpPr bwMode="auto">
              <a:xfrm>
                <a:off x="3061519" y="1101851"/>
                <a:ext cx="42359" cy="293319"/>
                <a:chOff x="960" y="251"/>
                <a:chExt cx="23" cy="141"/>
              </a:xfrm>
            </p:grpSpPr>
            <p:sp>
              <p:nvSpPr>
                <p:cNvPr id="119" name="Line 884">
                  <a:extLst>
                    <a:ext uri="{FF2B5EF4-FFF2-40B4-BE49-F238E27FC236}">
                      <a16:creationId xmlns:a16="http://schemas.microsoft.com/office/drawing/2014/main" id="{2F17EA6E-B02A-9347-872A-915EBB5F28C7}"/>
                    </a:ext>
                  </a:extLst>
                </p:cNvPr>
                <p:cNvSpPr>
                  <a:spLocks noChangeShapeType="1"/>
                </p:cNvSpPr>
                <p:nvPr/>
              </p:nvSpPr>
              <p:spPr bwMode="auto">
                <a:xfrm flipH="1">
                  <a:off x="971" y="251"/>
                  <a:ext cx="0" cy="96"/>
                </a:xfrm>
                <a:prstGeom prst="line">
                  <a:avLst/>
                </a:prstGeom>
                <a:noFill/>
                <a:ln w="9525">
                  <a:solidFill>
                    <a:schemeClr val="tx1"/>
                  </a:solidFill>
                  <a:round/>
                  <a:headEnd type="none" w="sm" len="sm"/>
                  <a:tailEnd type="none" w="med" len="sm"/>
                </a:ln>
                <a:extLst>
                  <a:ext uri="{909E8E84-426E-40dd-AFC4-6F175D3DCCD1}">
                    <a14:hiddenFill xmlns="" xmlns:a14="http://schemas.microsoft.com/office/drawing/2010/main">
                      <a:noFill/>
                    </a14:hiddenFill>
                  </a:ext>
                </a:extLst>
              </p:spPr>
              <p:txBody>
                <a:bodyPr wrap="none" anchor="ctr"/>
                <a:lstStyle/>
                <a:p>
                  <a:endParaRPr lang="en-US" dirty="0">
                    <a:latin typeface="Calibri"/>
                    <a:ea typeface="Calibri"/>
                    <a:cs typeface="Calibri"/>
                  </a:endParaRPr>
                </a:p>
              </p:txBody>
            </p:sp>
            <p:sp>
              <p:nvSpPr>
                <p:cNvPr id="120" name="Oval 885">
                  <a:extLst>
                    <a:ext uri="{FF2B5EF4-FFF2-40B4-BE49-F238E27FC236}">
                      <a16:creationId xmlns:a16="http://schemas.microsoft.com/office/drawing/2014/main" id="{B0C7E43B-239E-4540-B932-EFDFAE8669B5}"/>
                    </a:ext>
                  </a:extLst>
                </p:cNvPr>
                <p:cNvSpPr>
                  <a:spLocks noChangeArrowheads="1"/>
                </p:cNvSpPr>
                <p:nvPr/>
              </p:nvSpPr>
              <p:spPr bwMode="auto">
                <a:xfrm>
                  <a:off x="960" y="347"/>
                  <a:ext cx="23" cy="45"/>
                </a:xfrm>
                <a:prstGeom prst="ellipse">
                  <a:avLst/>
                </a:prstGeom>
                <a:solidFill>
                  <a:srgbClr val="99DDFF"/>
                </a:solidFill>
                <a:ln w="9525">
                  <a:solidFill>
                    <a:schemeClr val="tx1"/>
                  </a:solidFill>
                  <a:round/>
                  <a:headEnd/>
                  <a:tailEnd/>
                </a:ln>
              </p:spPr>
              <p:txBody>
                <a:bodyPr wrap="none" anchor="ctr"/>
                <a:lstStyle/>
                <a:p>
                  <a:endParaRPr lang="en-US" sz="1400" dirty="0">
                    <a:latin typeface="Calibri"/>
                    <a:ea typeface="Calibri"/>
                    <a:cs typeface="Calibri"/>
                  </a:endParaRPr>
                </a:p>
              </p:txBody>
            </p:sp>
          </p:grpSp>
          <p:sp>
            <p:nvSpPr>
              <p:cNvPr id="114" name="Rectangle 886">
                <a:extLst>
                  <a:ext uri="{FF2B5EF4-FFF2-40B4-BE49-F238E27FC236}">
                    <a16:creationId xmlns:a16="http://schemas.microsoft.com/office/drawing/2014/main" id="{5551E0DB-123B-DE46-8D5F-D79FE2B2DACE}"/>
                  </a:ext>
                </a:extLst>
              </p:cNvPr>
              <p:cNvSpPr>
                <a:spLocks noChangeArrowheads="1"/>
              </p:cNvSpPr>
              <p:nvPr/>
            </p:nvSpPr>
            <p:spPr bwMode="auto">
              <a:xfrm>
                <a:off x="3017318" y="1137216"/>
                <a:ext cx="884012" cy="47846"/>
              </a:xfrm>
              <a:prstGeom prst="rect">
                <a:avLst/>
              </a:prstGeom>
              <a:solidFill>
                <a:srgbClr val="99DDFF"/>
              </a:solidFill>
              <a:ln w="9525">
                <a:solidFill>
                  <a:schemeClr val="tx1"/>
                </a:solidFill>
                <a:miter lim="800000"/>
                <a:headEnd/>
                <a:tailEnd/>
              </a:ln>
            </p:spPr>
            <p:txBody>
              <a:bodyPr wrap="none" anchor="ctr"/>
              <a:lstStyle/>
              <a:p>
                <a:endParaRPr lang="en-US" sz="1400" dirty="0">
                  <a:latin typeface="Calibri"/>
                  <a:ea typeface="Calibri"/>
                  <a:cs typeface="Calibri"/>
                </a:endParaRPr>
              </a:p>
            </p:txBody>
          </p:sp>
          <p:sp>
            <p:nvSpPr>
              <p:cNvPr id="115" name="Freeform 887">
                <a:extLst>
                  <a:ext uri="{FF2B5EF4-FFF2-40B4-BE49-F238E27FC236}">
                    <a16:creationId xmlns:a16="http://schemas.microsoft.com/office/drawing/2014/main" id="{74252213-3A2D-044A-8493-D357870C8E43}"/>
                  </a:ext>
                </a:extLst>
              </p:cNvPr>
              <p:cNvSpPr>
                <a:spLocks noChangeAspect="1"/>
              </p:cNvSpPr>
              <p:nvPr/>
            </p:nvSpPr>
            <p:spPr bwMode="auto">
              <a:xfrm>
                <a:off x="3017318" y="1062326"/>
                <a:ext cx="942946" cy="76970"/>
              </a:xfrm>
              <a:custGeom>
                <a:avLst/>
                <a:gdLst>
                  <a:gd name="T0" fmla="*/ 0 w 672"/>
                  <a:gd name="T1" fmla="*/ 2 h 48"/>
                  <a:gd name="T2" fmla="*/ 2 w 672"/>
                  <a:gd name="T3" fmla="*/ 0 h 48"/>
                  <a:gd name="T4" fmla="*/ 20 w 672"/>
                  <a:gd name="T5" fmla="*/ 0 h 48"/>
                  <a:gd name="T6" fmla="*/ 18 w 672"/>
                  <a:gd name="T7" fmla="*/ 2 h 48"/>
                  <a:gd name="T8" fmla="*/ 0 w 672"/>
                  <a:gd name="T9" fmla="*/ 2 h 48"/>
                  <a:gd name="T10" fmla="*/ 0 60000 65536"/>
                  <a:gd name="T11" fmla="*/ 0 60000 65536"/>
                  <a:gd name="T12" fmla="*/ 0 60000 65536"/>
                  <a:gd name="T13" fmla="*/ 0 60000 65536"/>
                  <a:gd name="T14" fmla="*/ 0 60000 65536"/>
                  <a:gd name="T15" fmla="*/ 0 w 672"/>
                  <a:gd name="T16" fmla="*/ 0 h 48"/>
                  <a:gd name="T17" fmla="*/ 672 w 672"/>
                  <a:gd name="T18" fmla="*/ 48 h 48"/>
                </a:gdLst>
                <a:ahLst/>
                <a:cxnLst>
                  <a:cxn ang="T10">
                    <a:pos x="T0" y="T1"/>
                  </a:cxn>
                  <a:cxn ang="T11">
                    <a:pos x="T2" y="T3"/>
                  </a:cxn>
                  <a:cxn ang="T12">
                    <a:pos x="T4" y="T5"/>
                  </a:cxn>
                  <a:cxn ang="T13">
                    <a:pos x="T6" y="T7"/>
                  </a:cxn>
                  <a:cxn ang="T14">
                    <a:pos x="T8" y="T9"/>
                  </a:cxn>
                </a:cxnLst>
                <a:rect l="T15" t="T16" r="T17" b="T18"/>
                <a:pathLst>
                  <a:path w="672" h="48">
                    <a:moveTo>
                      <a:pt x="0" y="48"/>
                    </a:moveTo>
                    <a:lnTo>
                      <a:pt x="48" y="0"/>
                    </a:lnTo>
                    <a:lnTo>
                      <a:pt x="672" y="0"/>
                    </a:lnTo>
                    <a:lnTo>
                      <a:pt x="624" y="48"/>
                    </a:lnTo>
                    <a:lnTo>
                      <a:pt x="0" y="48"/>
                    </a:lnTo>
                    <a:close/>
                  </a:path>
                </a:pathLst>
              </a:custGeom>
              <a:solidFill>
                <a:srgbClr val="99DDFF"/>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116" name="Freeform 888">
                <a:extLst>
                  <a:ext uri="{FF2B5EF4-FFF2-40B4-BE49-F238E27FC236}">
                    <a16:creationId xmlns:a16="http://schemas.microsoft.com/office/drawing/2014/main" id="{D438931D-ADB4-0540-B4C2-20AD4C1AEBE8}"/>
                  </a:ext>
                </a:extLst>
              </p:cNvPr>
              <p:cNvSpPr>
                <a:spLocks/>
              </p:cNvSpPr>
              <p:nvPr/>
            </p:nvSpPr>
            <p:spPr bwMode="auto">
              <a:xfrm>
                <a:off x="3882913" y="1124734"/>
                <a:ext cx="265204" cy="301640"/>
              </a:xfrm>
              <a:custGeom>
                <a:avLst/>
                <a:gdLst>
                  <a:gd name="T0" fmla="*/ 144 w 144"/>
                  <a:gd name="T1" fmla="*/ 5 h 192"/>
                  <a:gd name="T2" fmla="*/ 0 w 144"/>
                  <a:gd name="T3" fmla="*/ 5 h 192"/>
                  <a:gd name="T4" fmla="*/ 0 w 144"/>
                  <a:gd name="T5" fmla="*/ 0 h 192"/>
                  <a:gd name="T6" fmla="*/ 144 w 144"/>
                  <a:gd name="T7" fmla="*/ 0 h 192"/>
                  <a:gd name="T8" fmla="*/ 144 w 144"/>
                  <a:gd name="T9" fmla="*/ 5 h 192"/>
                  <a:gd name="T10" fmla="*/ 0 60000 65536"/>
                  <a:gd name="T11" fmla="*/ 0 60000 65536"/>
                  <a:gd name="T12" fmla="*/ 0 60000 65536"/>
                  <a:gd name="T13" fmla="*/ 0 60000 65536"/>
                  <a:gd name="T14" fmla="*/ 0 60000 65536"/>
                  <a:gd name="T15" fmla="*/ 0 w 144"/>
                  <a:gd name="T16" fmla="*/ 0 h 192"/>
                  <a:gd name="T17" fmla="*/ 144 w 144"/>
                  <a:gd name="T18" fmla="*/ 192 h 192"/>
                </a:gdLst>
                <a:ahLst/>
                <a:cxnLst>
                  <a:cxn ang="T10">
                    <a:pos x="T0" y="T1"/>
                  </a:cxn>
                  <a:cxn ang="T11">
                    <a:pos x="T2" y="T3"/>
                  </a:cxn>
                  <a:cxn ang="T12">
                    <a:pos x="T4" y="T5"/>
                  </a:cxn>
                  <a:cxn ang="T13">
                    <a:pos x="T6" y="T7"/>
                  </a:cxn>
                  <a:cxn ang="T14">
                    <a:pos x="T8" y="T9"/>
                  </a:cxn>
                </a:cxnLst>
                <a:rect l="T15" t="T16" r="T17" b="T18"/>
                <a:pathLst>
                  <a:path w="144" h="192">
                    <a:moveTo>
                      <a:pt x="144" y="192"/>
                    </a:moveTo>
                    <a:lnTo>
                      <a:pt x="0" y="192"/>
                    </a:lnTo>
                    <a:lnTo>
                      <a:pt x="0" y="0"/>
                    </a:lnTo>
                    <a:lnTo>
                      <a:pt x="144" y="0"/>
                    </a:lnTo>
                    <a:lnTo>
                      <a:pt x="144" y="192"/>
                    </a:lnTo>
                    <a:close/>
                  </a:path>
                </a:pathLst>
              </a:custGeom>
              <a:solidFill>
                <a:srgbClr val="99DDFF"/>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117" name="Freeform 889">
                <a:extLst>
                  <a:ext uri="{FF2B5EF4-FFF2-40B4-BE49-F238E27FC236}">
                    <a16:creationId xmlns:a16="http://schemas.microsoft.com/office/drawing/2014/main" id="{DC04BCF1-0990-C14B-AE95-5C0CC76D6600}"/>
                  </a:ext>
                </a:extLst>
              </p:cNvPr>
              <p:cNvSpPr>
                <a:spLocks/>
              </p:cNvSpPr>
              <p:nvPr/>
            </p:nvSpPr>
            <p:spPr bwMode="auto">
              <a:xfrm>
                <a:off x="3882913" y="1024881"/>
                <a:ext cx="353605" cy="99853"/>
              </a:xfrm>
              <a:custGeom>
                <a:avLst/>
                <a:gdLst>
                  <a:gd name="T0" fmla="*/ 144 w 192"/>
                  <a:gd name="T1" fmla="*/ 48 h 48"/>
                  <a:gd name="T2" fmla="*/ 0 w 192"/>
                  <a:gd name="T3" fmla="*/ 48 h 48"/>
                  <a:gd name="T4" fmla="*/ 48 w 192"/>
                  <a:gd name="T5" fmla="*/ 0 h 48"/>
                  <a:gd name="T6" fmla="*/ 192 w 192"/>
                  <a:gd name="T7" fmla="*/ 0 h 48"/>
                  <a:gd name="T8" fmla="*/ 144 w 192"/>
                  <a:gd name="T9" fmla="*/ 48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99DDFF"/>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118" name="Freeform 890">
                <a:extLst>
                  <a:ext uri="{FF2B5EF4-FFF2-40B4-BE49-F238E27FC236}">
                    <a16:creationId xmlns:a16="http://schemas.microsoft.com/office/drawing/2014/main" id="{9737722A-E437-C34A-BDF5-63CA44597842}"/>
                  </a:ext>
                </a:extLst>
              </p:cNvPr>
              <p:cNvSpPr>
                <a:spLocks/>
              </p:cNvSpPr>
              <p:nvPr/>
            </p:nvSpPr>
            <p:spPr bwMode="auto">
              <a:xfrm>
                <a:off x="4148117" y="1024881"/>
                <a:ext cx="88401" cy="399413"/>
              </a:xfrm>
              <a:custGeom>
                <a:avLst/>
                <a:gdLst>
                  <a:gd name="T0" fmla="*/ 0 w 48"/>
                  <a:gd name="T1" fmla="*/ 48 h 192"/>
                  <a:gd name="T2" fmla="*/ 48 w 48"/>
                  <a:gd name="T3" fmla="*/ 0 h 192"/>
                  <a:gd name="T4" fmla="*/ 48 w 48"/>
                  <a:gd name="T5" fmla="*/ 144 h 192"/>
                  <a:gd name="T6" fmla="*/ 0 w 48"/>
                  <a:gd name="T7" fmla="*/ 192 h 192"/>
                  <a:gd name="T8" fmla="*/ 0 w 48"/>
                  <a:gd name="T9" fmla="*/ 48 h 192"/>
                  <a:gd name="T10" fmla="*/ 0 60000 65536"/>
                  <a:gd name="T11" fmla="*/ 0 60000 65536"/>
                  <a:gd name="T12" fmla="*/ 0 60000 65536"/>
                  <a:gd name="T13" fmla="*/ 0 60000 65536"/>
                  <a:gd name="T14" fmla="*/ 0 60000 65536"/>
                  <a:gd name="T15" fmla="*/ 0 w 48"/>
                  <a:gd name="T16" fmla="*/ 0 h 192"/>
                  <a:gd name="T17" fmla="*/ 48 w 48"/>
                  <a:gd name="T18" fmla="*/ 192 h 192"/>
                </a:gdLst>
                <a:ahLst/>
                <a:cxnLst>
                  <a:cxn ang="T10">
                    <a:pos x="T0" y="T1"/>
                  </a:cxn>
                  <a:cxn ang="T11">
                    <a:pos x="T2" y="T3"/>
                  </a:cxn>
                  <a:cxn ang="T12">
                    <a:pos x="T4" y="T5"/>
                  </a:cxn>
                  <a:cxn ang="T13">
                    <a:pos x="T6" y="T7"/>
                  </a:cxn>
                  <a:cxn ang="T14">
                    <a:pos x="T8" y="T9"/>
                  </a:cxn>
                </a:cxnLst>
                <a:rect l="T15" t="T16" r="T17" b="T18"/>
                <a:pathLst>
                  <a:path w="48" h="192">
                    <a:moveTo>
                      <a:pt x="0" y="48"/>
                    </a:moveTo>
                    <a:lnTo>
                      <a:pt x="48" y="0"/>
                    </a:lnTo>
                    <a:lnTo>
                      <a:pt x="48" y="144"/>
                    </a:lnTo>
                    <a:lnTo>
                      <a:pt x="0" y="192"/>
                    </a:lnTo>
                    <a:lnTo>
                      <a:pt x="0" y="48"/>
                    </a:lnTo>
                    <a:close/>
                  </a:path>
                </a:pathLst>
              </a:custGeom>
              <a:solidFill>
                <a:srgbClr val="99DDFF"/>
              </a:solidFill>
              <a:ln w="9525">
                <a:solidFill>
                  <a:schemeClr val="tx1"/>
                </a:solidFill>
                <a:round/>
                <a:headEnd/>
                <a:tailEnd/>
              </a:ln>
            </p:spPr>
            <p:txBody>
              <a:bodyPr wrap="none" anchor="ctr"/>
              <a:lstStyle/>
              <a:p>
                <a:endParaRPr lang="en-US" dirty="0">
                  <a:latin typeface="Calibri"/>
                  <a:ea typeface="Calibri"/>
                  <a:cs typeface="Calibri"/>
                </a:endParaRPr>
              </a:p>
            </p:txBody>
          </p:sp>
        </p:grpSp>
      </p:grpSp>
      <p:grpSp>
        <p:nvGrpSpPr>
          <p:cNvPr id="159" name="Group 158">
            <a:extLst>
              <a:ext uri="{FF2B5EF4-FFF2-40B4-BE49-F238E27FC236}">
                <a16:creationId xmlns:a16="http://schemas.microsoft.com/office/drawing/2014/main" id="{F4A8AB6F-05C6-8146-B4FB-40104178B6CF}"/>
              </a:ext>
            </a:extLst>
          </p:cNvPr>
          <p:cNvGrpSpPr/>
          <p:nvPr/>
        </p:nvGrpSpPr>
        <p:grpSpPr>
          <a:xfrm>
            <a:off x="8978593" y="5507164"/>
            <a:ext cx="1492873" cy="686656"/>
            <a:chOff x="7218904" y="6068391"/>
            <a:chExt cx="1492873" cy="686656"/>
          </a:xfrm>
        </p:grpSpPr>
        <p:grpSp>
          <p:nvGrpSpPr>
            <p:cNvPr id="160" name="Group 872">
              <a:extLst>
                <a:ext uri="{FF2B5EF4-FFF2-40B4-BE49-F238E27FC236}">
                  <a16:creationId xmlns:a16="http://schemas.microsoft.com/office/drawing/2014/main" id="{E391E0CD-E7C4-5147-984B-6E1CB44028C1}"/>
                </a:ext>
              </a:extLst>
            </p:cNvPr>
            <p:cNvGrpSpPr>
              <a:grpSpLocks noChangeAspect="1"/>
            </p:cNvGrpSpPr>
            <p:nvPr/>
          </p:nvGrpSpPr>
          <p:grpSpPr bwMode="auto">
            <a:xfrm>
              <a:off x="8054800" y="6338804"/>
              <a:ext cx="651502" cy="416243"/>
              <a:chOff x="331" y="406"/>
              <a:chExt cx="288" cy="144"/>
            </a:xfrm>
          </p:grpSpPr>
          <p:sp>
            <p:nvSpPr>
              <p:cNvPr id="176" name="Rectangle 873">
                <a:extLst>
                  <a:ext uri="{FF2B5EF4-FFF2-40B4-BE49-F238E27FC236}">
                    <a16:creationId xmlns:a16="http://schemas.microsoft.com/office/drawing/2014/main" id="{A40C437A-6671-5C46-9531-CECFA10A4333}"/>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latin typeface="Calibri"/>
                    <a:ea typeface="Calibri"/>
                    <a:cs typeface="Calibri"/>
                  </a:rPr>
                  <a:t>c</a:t>
                </a:r>
              </a:p>
            </p:txBody>
          </p:sp>
          <p:sp>
            <p:nvSpPr>
              <p:cNvPr id="177" name="Freeform 874">
                <a:extLst>
                  <a:ext uri="{FF2B5EF4-FFF2-40B4-BE49-F238E27FC236}">
                    <a16:creationId xmlns:a16="http://schemas.microsoft.com/office/drawing/2014/main" id="{B6F64230-ACFF-1E4F-A92C-03EEE311A8BA}"/>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178" name="Freeform 875">
                <a:extLst>
                  <a:ext uri="{FF2B5EF4-FFF2-40B4-BE49-F238E27FC236}">
                    <a16:creationId xmlns:a16="http://schemas.microsoft.com/office/drawing/2014/main" id="{06D7FFDB-C048-F84E-A210-473871C22EAE}"/>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179" name="Rectangle 876">
                <a:extLst>
                  <a:ext uri="{FF2B5EF4-FFF2-40B4-BE49-F238E27FC236}">
                    <a16:creationId xmlns:a16="http://schemas.microsoft.com/office/drawing/2014/main" id="{5B7764E5-10A6-574D-ABEC-84DFA714E6D5}"/>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latin typeface="Calibri"/>
                  <a:ea typeface="Calibri"/>
                  <a:cs typeface="Calibri"/>
                </a:endParaRPr>
              </a:p>
            </p:txBody>
          </p:sp>
        </p:grpSp>
        <p:grpSp>
          <p:nvGrpSpPr>
            <p:cNvPr id="161" name="Group 872">
              <a:extLst>
                <a:ext uri="{FF2B5EF4-FFF2-40B4-BE49-F238E27FC236}">
                  <a16:creationId xmlns:a16="http://schemas.microsoft.com/office/drawing/2014/main" id="{F760BC3D-FA2B-A64A-8152-4A398A21B2DD}"/>
                </a:ext>
              </a:extLst>
            </p:cNvPr>
            <p:cNvGrpSpPr>
              <a:grpSpLocks noChangeAspect="1"/>
            </p:cNvGrpSpPr>
            <p:nvPr/>
          </p:nvGrpSpPr>
          <p:grpSpPr bwMode="auto">
            <a:xfrm>
              <a:off x="7218904" y="6335124"/>
              <a:ext cx="651502" cy="416243"/>
              <a:chOff x="331" y="406"/>
              <a:chExt cx="288" cy="144"/>
            </a:xfrm>
          </p:grpSpPr>
          <p:sp>
            <p:nvSpPr>
              <p:cNvPr id="172" name="Rectangle 873">
                <a:extLst>
                  <a:ext uri="{FF2B5EF4-FFF2-40B4-BE49-F238E27FC236}">
                    <a16:creationId xmlns:a16="http://schemas.microsoft.com/office/drawing/2014/main" id="{DC61DBB7-C2EE-C249-A415-37165DAB979B}"/>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latin typeface="Calibri"/>
                    <a:ea typeface="Calibri"/>
                    <a:cs typeface="Calibri"/>
                  </a:rPr>
                  <a:t>d</a:t>
                </a:r>
              </a:p>
            </p:txBody>
          </p:sp>
          <p:sp>
            <p:nvSpPr>
              <p:cNvPr id="173" name="Freeform 874">
                <a:extLst>
                  <a:ext uri="{FF2B5EF4-FFF2-40B4-BE49-F238E27FC236}">
                    <a16:creationId xmlns:a16="http://schemas.microsoft.com/office/drawing/2014/main" id="{0029BFE6-7D97-9548-9A24-99FD036256C2}"/>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174" name="Freeform 875">
                <a:extLst>
                  <a:ext uri="{FF2B5EF4-FFF2-40B4-BE49-F238E27FC236}">
                    <a16:creationId xmlns:a16="http://schemas.microsoft.com/office/drawing/2014/main" id="{17382B6C-D0EB-E54E-A2DB-6BB6CA361C9A}"/>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175" name="Rectangle 876">
                <a:extLst>
                  <a:ext uri="{FF2B5EF4-FFF2-40B4-BE49-F238E27FC236}">
                    <a16:creationId xmlns:a16="http://schemas.microsoft.com/office/drawing/2014/main" id="{2BEC37A4-D687-C240-8E9D-8D3DAC41CEFB}"/>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latin typeface="Calibri"/>
                  <a:ea typeface="Calibri"/>
                  <a:cs typeface="Calibri"/>
                </a:endParaRPr>
              </a:p>
            </p:txBody>
          </p:sp>
        </p:grpSp>
        <p:grpSp>
          <p:nvGrpSpPr>
            <p:cNvPr id="162" name="Group 872">
              <a:extLst>
                <a:ext uri="{FF2B5EF4-FFF2-40B4-BE49-F238E27FC236}">
                  <a16:creationId xmlns:a16="http://schemas.microsoft.com/office/drawing/2014/main" id="{BD77DBE7-EF82-2244-AE5F-EBB4D4B7CADC}"/>
                </a:ext>
              </a:extLst>
            </p:cNvPr>
            <p:cNvGrpSpPr>
              <a:grpSpLocks noChangeAspect="1"/>
            </p:cNvGrpSpPr>
            <p:nvPr/>
          </p:nvGrpSpPr>
          <p:grpSpPr bwMode="auto">
            <a:xfrm>
              <a:off x="8060275" y="6069116"/>
              <a:ext cx="651502" cy="416243"/>
              <a:chOff x="331" y="406"/>
              <a:chExt cx="288" cy="144"/>
            </a:xfrm>
          </p:grpSpPr>
          <p:sp>
            <p:nvSpPr>
              <p:cNvPr id="168" name="Rectangle 873">
                <a:extLst>
                  <a:ext uri="{FF2B5EF4-FFF2-40B4-BE49-F238E27FC236}">
                    <a16:creationId xmlns:a16="http://schemas.microsoft.com/office/drawing/2014/main" id="{89929DAC-16A4-494B-AC2C-87A8D173D03A}"/>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latin typeface="Calibri"/>
                    <a:ea typeface="Calibri"/>
                    <a:cs typeface="Calibri"/>
                  </a:rPr>
                  <a:t>b</a:t>
                </a:r>
              </a:p>
            </p:txBody>
          </p:sp>
          <p:sp>
            <p:nvSpPr>
              <p:cNvPr id="169" name="Freeform 874">
                <a:extLst>
                  <a:ext uri="{FF2B5EF4-FFF2-40B4-BE49-F238E27FC236}">
                    <a16:creationId xmlns:a16="http://schemas.microsoft.com/office/drawing/2014/main" id="{BCAC9809-7DE1-6042-9956-ADF7FE276608}"/>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170" name="Freeform 875">
                <a:extLst>
                  <a:ext uri="{FF2B5EF4-FFF2-40B4-BE49-F238E27FC236}">
                    <a16:creationId xmlns:a16="http://schemas.microsoft.com/office/drawing/2014/main" id="{43DEB2C8-A98F-5749-A837-5748198DE4C0}"/>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171" name="Rectangle 876">
                <a:extLst>
                  <a:ext uri="{FF2B5EF4-FFF2-40B4-BE49-F238E27FC236}">
                    <a16:creationId xmlns:a16="http://schemas.microsoft.com/office/drawing/2014/main" id="{5CD631C5-AECA-CA45-B6DD-FDDDEC56B4AD}"/>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latin typeface="Calibri"/>
                  <a:ea typeface="Calibri"/>
                  <a:cs typeface="Calibri"/>
                </a:endParaRPr>
              </a:p>
            </p:txBody>
          </p:sp>
        </p:grpSp>
        <p:grpSp>
          <p:nvGrpSpPr>
            <p:cNvPr id="163" name="Group 872">
              <a:extLst>
                <a:ext uri="{FF2B5EF4-FFF2-40B4-BE49-F238E27FC236}">
                  <a16:creationId xmlns:a16="http://schemas.microsoft.com/office/drawing/2014/main" id="{FAC4EB31-4D9D-C54E-B9DC-607E786973BF}"/>
                </a:ext>
              </a:extLst>
            </p:cNvPr>
            <p:cNvGrpSpPr>
              <a:grpSpLocks noChangeAspect="1"/>
            </p:cNvGrpSpPr>
            <p:nvPr/>
          </p:nvGrpSpPr>
          <p:grpSpPr bwMode="auto">
            <a:xfrm>
              <a:off x="7221943" y="6068391"/>
              <a:ext cx="651502" cy="416243"/>
              <a:chOff x="331" y="406"/>
              <a:chExt cx="288" cy="144"/>
            </a:xfrm>
          </p:grpSpPr>
          <p:sp>
            <p:nvSpPr>
              <p:cNvPr id="164" name="Rectangle 873">
                <a:extLst>
                  <a:ext uri="{FF2B5EF4-FFF2-40B4-BE49-F238E27FC236}">
                    <a16:creationId xmlns:a16="http://schemas.microsoft.com/office/drawing/2014/main" id="{BF8D4BC5-00D4-5C4F-9657-377B460FDC2D}"/>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latin typeface="Calibri"/>
                    <a:ea typeface="Calibri"/>
                    <a:cs typeface="Calibri"/>
                  </a:rPr>
                  <a:t>a</a:t>
                </a:r>
              </a:p>
            </p:txBody>
          </p:sp>
          <p:sp>
            <p:nvSpPr>
              <p:cNvPr id="165" name="Freeform 874">
                <a:extLst>
                  <a:ext uri="{FF2B5EF4-FFF2-40B4-BE49-F238E27FC236}">
                    <a16:creationId xmlns:a16="http://schemas.microsoft.com/office/drawing/2014/main" id="{B5E9D9C6-0C0D-9D4F-AE2B-3179661172AF}"/>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166" name="Freeform 875">
                <a:extLst>
                  <a:ext uri="{FF2B5EF4-FFF2-40B4-BE49-F238E27FC236}">
                    <a16:creationId xmlns:a16="http://schemas.microsoft.com/office/drawing/2014/main" id="{6A96AD19-3FFB-014B-9BFB-5113DF1F958B}"/>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167" name="Rectangle 876">
                <a:extLst>
                  <a:ext uri="{FF2B5EF4-FFF2-40B4-BE49-F238E27FC236}">
                    <a16:creationId xmlns:a16="http://schemas.microsoft.com/office/drawing/2014/main" id="{C587C97C-1DDE-E64A-A761-0DEC01C9E262}"/>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latin typeface="Calibri"/>
                  <a:ea typeface="Calibri"/>
                  <a:cs typeface="Calibri"/>
                </a:endParaRPr>
              </a:p>
            </p:txBody>
          </p:sp>
        </p:grpSp>
      </p:grpSp>
    </p:spTree>
    <p:extLst>
      <p:ext uri="{BB962C8B-B14F-4D97-AF65-F5344CB8AC3E}">
        <p14:creationId xmlns:p14="http://schemas.microsoft.com/office/powerpoint/2010/main" val="2575536306"/>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7" name="Rectangle 83"/>
          <p:cNvSpPr>
            <a:spLocks noChangeArrowheads="1"/>
          </p:cNvSpPr>
          <p:nvPr/>
        </p:nvSpPr>
        <p:spPr bwMode="auto">
          <a:xfrm>
            <a:off x="3472181" y="4687433"/>
            <a:ext cx="1463712"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ea typeface="Calibri"/>
                <a:cs typeface="Calibri"/>
              </a:rPr>
              <a:t>move(a,p3,d)</a:t>
            </a:r>
          </a:p>
        </p:txBody>
      </p:sp>
      <p:sp>
        <p:nvSpPr>
          <p:cNvPr id="22531" name="Text Box 75"/>
          <p:cNvSpPr txBox="1">
            <a:spLocks noChangeArrowheads="1"/>
          </p:cNvSpPr>
          <p:nvPr/>
        </p:nvSpPr>
        <p:spPr bwMode="auto">
          <a:xfrm>
            <a:off x="1988735" y="4355147"/>
            <a:ext cx="1159292" cy="276999"/>
          </a:xfrm>
          <a:prstGeom prst="rect">
            <a:avLst/>
          </a:prstGeom>
          <a:noFill/>
          <a:ln>
            <a:noFill/>
          </a:ln>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latin typeface="+mn-lt"/>
                <a:ea typeface="Calibri"/>
                <a:cs typeface="Calibri"/>
              </a:rPr>
              <a:t>clear</a:t>
            </a:r>
            <a:r>
              <a:rPr lang="en-US" sz="1800" dirty="0">
                <a:latin typeface="+mn-lt"/>
                <a:ea typeface="Calibri"/>
                <a:cs typeface="Times New Roman"/>
              </a:rPr>
              <a:t>(</a:t>
            </a:r>
            <a:r>
              <a:rPr lang="en-US" sz="1800" dirty="0">
                <a:latin typeface="+mn-lt"/>
                <a:ea typeface="Calibri"/>
                <a:cs typeface="Calibri"/>
              </a:rPr>
              <a:t>d</a:t>
            </a:r>
            <a:r>
              <a:rPr lang="en-US" sz="1800" dirty="0">
                <a:latin typeface="+mn-lt"/>
                <a:ea typeface="Calibri"/>
                <a:cs typeface="Times New Roman"/>
              </a:rPr>
              <a:t>)=</a:t>
            </a:r>
            <a:r>
              <a:rPr lang="en-US" sz="1800" dirty="0">
                <a:latin typeface="+mn-lt"/>
                <a:ea typeface="Calibri"/>
                <a:cs typeface="Calibri"/>
              </a:rPr>
              <a:t>T</a:t>
            </a:r>
          </a:p>
        </p:txBody>
      </p:sp>
      <p:sp>
        <p:nvSpPr>
          <p:cNvPr id="22533" name="Text Box 77"/>
          <p:cNvSpPr txBox="1">
            <a:spLocks noChangeArrowheads="1"/>
          </p:cNvSpPr>
          <p:nvPr/>
        </p:nvSpPr>
        <p:spPr bwMode="auto">
          <a:xfrm>
            <a:off x="6400477" y="4355147"/>
            <a:ext cx="1161421" cy="276999"/>
          </a:xfrm>
          <a:prstGeom prst="rect">
            <a:avLst/>
          </a:prstGeom>
          <a:noFill/>
          <a:ln>
            <a:noFill/>
          </a:ln>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err="1">
                <a:latin typeface="+mn-lt"/>
                <a:ea typeface="Calibri"/>
                <a:cs typeface="Calibri"/>
              </a:rPr>
              <a:t>pos</a:t>
            </a:r>
            <a:r>
              <a:rPr lang="en-US" sz="1800" dirty="0">
                <a:latin typeface="+mn-lt"/>
                <a:ea typeface="Calibri"/>
                <a:cs typeface="Times New Roman"/>
              </a:rPr>
              <a:t>(</a:t>
            </a:r>
            <a:r>
              <a:rPr lang="en-US" sz="1800" dirty="0">
                <a:latin typeface="+mn-lt"/>
                <a:ea typeface="Calibri"/>
                <a:cs typeface="Calibri"/>
              </a:rPr>
              <a:t>b</a:t>
            </a:r>
            <a:r>
              <a:rPr lang="en-US" sz="1800" dirty="0">
                <a:latin typeface="+mn-lt"/>
                <a:ea typeface="Calibri"/>
                <a:cs typeface="Times New Roman"/>
              </a:rPr>
              <a:t>)=</a:t>
            </a:r>
            <a:r>
              <a:rPr lang="en-US" sz="1800" dirty="0">
                <a:latin typeface="+mn-lt"/>
                <a:ea typeface="Calibri"/>
                <a:cs typeface="Calibri"/>
              </a:rPr>
              <a:t>p4</a:t>
            </a:r>
          </a:p>
        </p:txBody>
      </p:sp>
      <p:sp>
        <p:nvSpPr>
          <p:cNvPr id="22536" name="Rectangle 82"/>
          <p:cNvSpPr>
            <a:spLocks noChangeArrowheads="1"/>
          </p:cNvSpPr>
          <p:nvPr/>
        </p:nvSpPr>
        <p:spPr bwMode="auto">
          <a:xfrm>
            <a:off x="5656108" y="1793114"/>
            <a:ext cx="636412"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ea typeface="Calibri"/>
                <a:cs typeface="Calibri"/>
              </a:rPr>
              <a:t>Start</a:t>
            </a:r>
          </a:p>
        </p:txBody>
      </p:sp>
      <p:sp>
        <p:nvSpPr>
          <p:cNvPr id="22538" name="Rectangle 84"/>
          <p:cNvSpPr>
            <a:spLocks noChangeArrowheads="1"/>
          </p:cNvSpPr>
          <p:nvPr/>
        </p:nvSpPr>
        <p:spPr bwMode="auto">
          <a:xfrm>
            <a:off x="5615908" y="6057384"/>
            <a:ext cx="729512"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ea typeface="Calibri"/>
                <a:cs typeface="Calibri"/>
              </a:rPr>
              <a:t>Finish</a:t>
            </a:r>
          </a:p>
        </p:txBody>
      </p:sp>
      <p:sp>
        <p:nvSpPr>
          <p:cNvPr id="22550" name="Rectangle 97"/>
          <p:cNvSpPr>
            <a:spLocks noChangeArrowheads="1"/>
          </p:cNvSpPr>
          <p:nvPr/>
        </p:nvSpPr>
        <p:spPr bwMode="auto">
          <a:xfrm>
            <a:off x="3082596" y="4355147"/>
            <a:ext cx="1148121" cy="276999"/>
          </a:xfrm>
          <a:prstGeom prst="rect">
            <a:avLst/>
          </a:prstGeom>
          <a:noFill/>
          <a:ln>
            <a:noFill/>
          </a:ln>
        </p:spPr>
        <p:txBody>
          <a:bodyPr wrap="none" lIns="91440" tIns="0" rIns="91440" bIns="0" anchor="ctr">
            <a:spAutoFit/>
          </a:bodyPr>
          <a:lstStyle/>
          <a:p>
            <a:pPr algn="ctr"/>
            <a:r>
              <a:rPr lang="en-US" dirty="0">
                <a:ea typeface="Calibri"/>
                <a:cs typeface="Calibri"/>
              </a:rPr>
              <a:t>clear</a:t>
            </a:r>
            <a:r>
              <a:rPr lang="en-US" dirty="0">
                <a:ea typeface="Calibri"/>
                <a:cs typeface="Times New Roman"/>
              </a:rPr>
              <a:t>(</a:t>
            </a:r>
            <a:r>
              <a:rPr lang="en-US" dirty="0">
                <a:ea typeface="Calibri"/>
                <a:cs typeface="Calibri"/>
              </a:rPr>
              <a:t>a</a:t>
            </a:r>
            <a:r>
              <a:rPr lang="en-US" dirty="0">
                <a:ea typeface="Calibri"/>
                <a:cs typeface="Times New Roman"/>
              </a:rPr>
              <a:t>)=</a:t>
            </a:r>
            <a:r>
              <a:rPr lang="en-US" dirty="0">
                <a:ea typeface="Calibri"/>
                <a:cs typeface="Calibri"/>
              </a:rPr>
              <a:t>T</a:t>
            </a:r>
          </a:p>
        </p:txBody>
      </p:sp>
      <p:sp>
        <p:nvSpPr>
          <p:cNvPr id="22552" name="Rectangle 99"/>
          <p:cNvSpPr>
            <a:spLocks noChangeArrowheads="1"/>
          </p:cNvSpPr>
          <p:nvPr/>
        </p:nvSpPr>
        <p:spPr bwMode="auto">
          <a:xfrm>
            <a:off x="7670979" y="4355147"/>
            <a:ext cx="1133644" cy="276999"/>
          </a:xfrm>
          <a:prstGeom prst="rect">
            <a:avLst/>
          </a:prstGeom>
          <a:noFill/>
          <a:ln>
            <a:noFill/>
          </a:ln>
        </p:spPr>
        <p:txBody>
          <a:bodyPr wrap="none" lIns="91440" tIns="0" rIns="91440" bIns="0" anchor="ctr">
            <a:spAutoFit/>
          </a:bodyPr>
          <a:lstStyle/>
          <a:p>
            <a:pPr algn="ctr"/>
            <a:r>
              <a:rPr lang="en-US" dirty="0">
                <a:ea typeface="Calibri"/>
                <a:cs typeface="Calibri"/>
              </a:rPr>
              <a:t>clear(b)=T</a:t>
            </a:r>
          </a:p>
        </p:txBody>
      </p:sp>
      <p:sp>
        <p:nvSpPr>
          <p:cNvPr id="22555" name="Text Box 92"/>
          <p:cNvSpPr txBox="1">
            <a:spLocks noChangeArrowheads="1"/>
          </p:cNvSpPr>
          <p:nvPr/>
        </p:nvSpPr>
        <p:spPr bwMode="auto">
          <a:xfrm>
            <a:off x="6986672" y="4687433"/>
            <a:ext cx="1445904"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solidFill>
                  <a:schemeClr val="bg1"/>
                </a:solidFill>
                <a:latin typeface="+mn-lt"/>
                <a:ea typeface="Calibri"/>
                <a:cs typeface="Calibri"/>
              </a:rPr>
              <a:t>move(b,p4,c)</a:t>
            </a:r>
          </a:p>
        </p:txBody>
      </p:sp>
      <p:sp>
        <p:nvSpPr>
          <p:cNvPr id="2" name="Slide Number Placeholder 1">
            <a:extLst>
              <a:ext uri="{FF2B5EF4-FFF2-40B4-BE49-F238E27FC236}">
                <a16:creationId xmlns:a16="http://schemas.microsoft.com/office/drawing/2014/main" id="{22A41B10-7DDB-D547-B15A-80AF90E4AE29}"/>
              </a:ext>
            </a:extLst>
          </p:cNvPr>
          <p:cNvSpPr>
            <a:spLocks noGrp="1"/>
          </p:cNvSpPr>
          <p:nvPr>
            <p:ph type="sldNum" sz="quarter" idx="4"/>
          </p:nvPr>
        </p:nvSpPr>
        <p:spPr/>
        <p:txBody>
          <a:bodyPr/>
          <a:lstStyle/>
          <a:p>
            <a:fld id="{67C9959E-8E6B-B04C-9955-EA096F41CA7A}" type="slidenum">
              <a:rPr lang="en-GB" smtClean="0"/>
              <a:t>157</a:t>
            </a:fld>
            <a:endParaRPr lang="en-GB"/>
          </a:p>
        </p:txBody>
      </p:sp>
      <p:sp>
        <p:nvSpPr>
          <p:cNvPr id="22529" name="Rectangle 2"/>
          <p:cNvSpPr>
            <a:spLocks noGrp="1" noChangeArrowheads="1"/>
          </p:cNvSpPr>
          <p:nvPr>
            <p:ph type="title" idx="4294967295"/>
          </p:nvPr>
        </p:nvSpPr>
        <p:spPr>
          <a:xfrm>
            <a:off x="0" y="260350"/>
            <a:ext cx="7886700" cy="719138"/>
          </a:xfrm>
        </p:spPr>
        <p:txBody>
          <a:bodyPr>
            <a:normAutofit/>
          </a:bodyPr>
          <a:lstStyle/>
          <a:p>
            <a:r>
              <a:rPr lang="en-US" dirty="0"/>
              <a:t>Example 2</a:t>
            </a:r>
          </a:p>
        </p:txBody>
      </p:sp>
      <mc:AlternateContent xmlns:mc="http://schemas.openxmlformats.org/markup-compatibility/2006" xmlns:a14="http://schemas.microsoft.com/office/drawing/2010/main">
        <mc:Choice Requires="a14">
          <p:sp>
            <p:nvSpPr>
              <p:cNvPr id="111" name="Rectangle 3"/>
              <p:cNvSpPr>
                <a:spLocks noGrp="1" noChangeArrowheads="1"/>
              </p:cNvSpPr>
              <p:nvPr>
                <p:ph sz="half" idx="4294967295"/>
              </p:nvPr>
            </p:nvSpPr>
            <p:spPr>
              <a:xfrm>
                <a:off x="0" y="1146175"/>
                <a:ext cx="4116388" cy="1296988"/>
              </a:xfrm>
            </p:spPr>
            <p:txBody>
              <a:bodyPr>
                <a:normAutofit fontScale="92500"/>
              </a:bodyPr>
              <a:lstStyle/>
              <a:p>
                <a:pPr eaLnBrk="1" hangingPunct="1"/>
                <a:r>
                  <a:rPr lang="en-US" dirty="0"/>
                  <a:t>Go back to the last threat, choose the other resolver:</a:t>
                </a:r>
              </a:p>
              <a:p>
                <a:pPr lvl="1" eaLnBrk="1" hangingPunct="1"/>
                <a14:m>
                  <m:oMath xmlns:m="http://schemas.openxmlformats.org/officeDocument/2006/math">
                    <m:r>
                      <a:rPr lang="en-US" i="1" dirty="0" smtClean="0">
                        <a:latin typeface="Cambria Math" panose="02040503050406030204" pitchFamily="18" charset="0"/>
                        <a:cs typeface="Calibri"/>
                      </a:rPr>
                      <m:t>𝑚𝑜𝑣𝑒</m:t>
                    </m:r>
                    <m:d>
                      <m:dPr>
                        <m:ctrlPr>
                          <a:rPr lang="en-US" i="1" dirty="0" smtClean="0">
                            <a:latin typeface="Cambria Math" panose="02040503050406030204" pitchFamily="18" charset="0"/>
                            <a:cs typeface="Calibri"/>
                          </a:rPr>
                        </m:ctrlPr>
                      </m:dPr>
                      <m:e>
                        <m:r>
                          <a:rPr lang="en-US" i="1" dirty="0" smtClean="0">
                            <a:latin typeface="Cambria Math" panose="02040503050406030204" pitchFamily="18" charset="0"/>
                            <a:cs typeface="Calibri"/>
                          </a:rPr>
                          <m:t>𝑑</m:t>
                        </m:r>
                        <m:r>
                          <a:rPr lang="en-US" i="1" dirty="0" smtClean="0">
                            <a:latin typeface="Cambria Math" panose="02040503050406030204" pitchFamily="18" charset="0"/>
                            <a:cs typeface="Calibri"/>
                          </a:rPr>
                          <m:t>,</m:t>
                        </m:r>
                        <m:r>
                          <a:rPr lang="en-US" i="1" dirty="0" smtClean="0">
                            <a:latin typeface="Cambria Math" panose="02040503050406030204" pitchFamily="18" charset="0"/>
                            <a:cs typeface="Calibri"/>
                          </a:rPr>
                          <m:t>𝑎</m:t>
                        </m:r>
                        <m:r>
                          <a:rPr lang="en-US" i="1" dirty="0" smtClean="0">
                            <a:latin typeface="Cambria Math" panose="02040503050406030204" pitchFamily="18" charset="0"/>
                            <a:cs typeface="Calibri"/>
                          </a:rPr>
                          <m:t>,</m:t>
                        </m:r>
                        <m:r>
                          <a:rPr lang="en-US" i="1" dirty="0" smtClean="0">
                            <a:latin typeface="Cambria Math" panose="02040503050406030204" pitchFamily="18" charset="0"/>
                            <a:cs typeface="Calibri"/>
                          </a:rPr>
                          <m:t>𝑝</m:t>
                        </m:r>
                        <m:r>
                          <a:rPr lang="en-US" i="1" dirty="0" smtClean="0">
                            <a:latin typeface="Cambria Math" panose="02040503050406030204" pitchFamily="18" charset="0"/>
                            <a:cs typeface="Calibri"/>
                          </a:rPr>
                          <m:t>1</m:t>
                        </m:r>
                      </m:e>
                    </m:d>
                    <m:r>
                      <a:rPr lang="en-US" i="1" dirty="0">
                        <a:latin typeface="Cambria Math" panose="02040503050406030204" pitchFamily="18" charset="0"/>
                      </a:rPr>
                      <m:t>≺</m:t>
                    </m:r>
                    <m:r>
                      <a:rPr lang="en-US" i="1" dirty="0">
                        <a:latin typeface="Cambria Math" panose="02040503050406030204" pitchFamily="18" charset="0"/>
                      </a:rPr>
                      <m:t>𝑚𝑜𝑣𝑒</m:t>
                    </m:r>
                    <m:d>
                      <m:dPr>
                        <m:ctrlPr>
                          <a:rPr lang="en-US" i="1" dirty="0">
                            <a:latin typeface="Cambria Math" panose="02040503050406030204" pitchFamily="18" charset="0"/>
                          </a:rPr>
                        </m:ctrlPr>
                      </m:dPr>
                      <m:e>
                        <m:r>
                          <a:rPr lang="en-US" i="1" dirty="0">
                            <a:latin typeface="Cambria Math" panose="02040503050406030204" pitchFamily="18" charset="0"/>
                          </a:rPr>
                          <m:t>𝑐</m:t>
                        </m:r>
                        <m:r>
                          <a:rPr lang="en-US" i="1" dirty="0">
                            <a:latin typeface="Cambria Math" panose="02040503050406030204" pitchFamily="18" charset="0"/>
                          </a:rPr>
                          <m:t>,</m:t>
                        </m:r>
                        <m:r>
                          <a:rPr lang="en-US" i="1" dirty="0">
                            <a:latin typeface="Cambria Math" panose="02040503050406030204" pitchFamily="18" charset="0"/>
                          </a:rPr>
                          <m:t>𝑏</m:t>
                        </m:r>
                        <m:r>
                          <a:rPr lang="en-US" i="1" dirty="0">
                            <a:latin typeface="Cambria Math" panose="02040503050406030204" pitchFamily="18" charset="0"/>
                          </a:rPr>
                          <m:t>,</m:t>
                        </m:r>
                        <m:sSub>
                          <m:sSubPr>
                            <m:ctrlPr>
                              <a:rPr lang="de-DE" b="0" i="1" dirty="0" smtClean="0">
                                <a:latin typeface="Cambria Math" panose="02040503050406030204" pitchFamily="18" charset="0"/>
                              </a:rPr>
                            </m:ctrlPr>
                          </m:sSubPr>
                          <m:e>
                            <m:r>
                              <a:rPr lang="en-US" i="1" dirty="0">
                                <a:latin typeface="Cambria Math" panose="02040503050406030204" pitchFamily="18" charset="0"/>
                                <a:cs typeface="Times New Roman" charset="0"/>
                              </a:rPr>
                              <m:t>𝑧</m:t>
                            </m:r>
                          </m:e>
                          <m:sub>
                            <m:r>
                              <a:rPr lang="de-DE" b="0" i="1" dirty="0" smtClean="0">
                                <a:latin typeface="Cambria Math" panose="02040503050406030204" pitchFamily="18" charset="0"/>
                                <a:cs typeface="Times New Roman" charset="0"/>
                              </a:rPr>
                              <m:t>4</m:t>
                            </m:r>
                          </m:sub>
                        </m:sSub>
                      </m:e>
                    </m:d>
                  </m:oMath>
                </a14:m>
                <a:endParaRPr lang="en-US" i="1" dirty="0">
                  <a:latin typeface="Times New Roman" charset="0"/>
                  <a:cs typeface="Calibri"/>
                </a:endParaRPr>
              </a:p>
              <a:p>
                <a:pPr lvl="1" eaLnBrk="1" hangingPunct="1"/>
                <a14:m>
                  <m:oMath xmlns:m="http://schemas.openxmlformats.org/officeDocument/2006/math">
                    <m:sSub>
                      <m:sSubPr>
                        <m:ctrlPr>
                          <a:rPr lang="de-DE" b="0" i="1" dirty="0" smtClean="0">
                            <a:latin typeface="Cambria Math" panose="02040503050406030204" pitchFamily="18" charset="0"/>
                            <a:cs typeface="Times New Roman" charset="0"/>
                          </a:rPr>
                        </m:ctrlPr>
                      </m:sSubPr>
                      <m:e>
                        <m:r>
                          <a:rPr lang="en-US" i="1" dirty="0" smtClean="0">
                            <a:latin typeface="Cambria Math" panose="02040503050406030204" pitchFamily="18" charset="0"/>
                            <a:cs typeface="Times New Roman" charset="0"/>
                          </a:rPr>
                          <m:t>𝑧</m:t>
                        </m:r>
                      </m:e>
                      <m:sub>
                        <m:r>
                          <a:rPr lang="de-DE" b="0" i="1" dirty="0" smtClean="0">
                            <a:latin typeface="Cambria Math" panose="02040503050406030204" pitchFamily="18" charset="0"/>
                            <a:cs typeface="Times New Roman" charset="0"/>
                          </a:rPr>
                          <m:t>4</m:t>
                        </m:r>
                      </m:sub>
                    </m:sSub>
                    <m:r>
                      <a:rPr lang="en-US" i="1" dirty="0">
                        <a:latin typeface="Cambria Math" panose="02040503050406030204" pitchFamily="18" charset="0"/>
                        <a:cs typeface="Times New Roman" charset="0"/>
                      </a:rPr>
                      <m:t>≠</m:t>
                    </m:r>
                    <m:r>
                      <a:rPr lang="en-US" i="1" dirty="0">
                        <a:latin typeface="Cambria Math" panose="02040503050406030204" pitchFamily="18" charset="0"/>
                        <a:cs typeface="Calibri"/>
                      </a:rPr>
                      <m:t>𝑝</m:t>
                    </m:r>
                    <m:r>
                      <a:rPr lang="en-US" i="1" dirty="0">
                        <a:latin typeface="Cambria Math" panose="02040503050406030204" pitchFamily="18" charset="0"/>
                        <a:cs typeface="Calibri"/>
                      </a:rPr>
                      <m:t>1</m:t>
                    </m:r>
                  </m:oMath>
                </a14:m>
                <a:endParaRPr lang="en-US" dirty="0">
                  <a:latin typeface="Calibri"/>
                </a:endParaRPr>
              </a:p>
            </p:txBody>
          </p:sp>
        </mc:Choice>
        <mc:Fallback xmlns="">
          <p:sp>
            <p:nvSpPr>
              <p:cNvPr id="111" name="Rectangle 3"/>
              <p:cNvSpPr>
                <a:spLocks noGrp="1" noRot="1" noChangeAspect="1" noMove="1" noResize="1" noEditPoints="1" noAdjustHandles="1" noChangeArrowheads="1" noChangeShapeType="1" noTextEdit="1"/>
              </p:cNvSpPr>
              <p:nvPr>
                <p:ph sz="half" idx="4294967295"/>
              </p:nvPr>
            </p:nvSpPr>
            <p:spPr>
              <a:xfrm>
                <a:off x="0" y="1146175"/>
                <a:ext cx="4116388" cy="1296988"/>
              </a:xfrm>
              <a:blipFill>
                <a:blip r:embed="rId3"/>
                <a:stretch>
                  <a:fillRect l="-4012" t="-9709" r="-5247" b="-8738"/>
                </a:stretch>
              </a:blipFill>
            </p:spPr>
            <p:txBody>
              <a:bodyPr/>
              <a:lstStyle/>
              <a:p>
                <a:r>
                  <a:rPr lang="en-DE">
                    <a:noFill/>
                  </a:rPr>
                  <a:t> </a:t>
                </a:r>
              </a:p>
            </p:txBody>
          </p:sp>
        </mc:Fallback>
      </mc:AlternateContent>
      <p:sp>
        <p:nvSpPr>
          <p:cNvPr id="43" name="Rectangle 97"/>
          <p:cNvSpPr>
            <a:spLocks noChangeArrowheads="1"/>
          </p:cNvSpPr>
          <p:nvPr/>
        </p:nvSpPr>
        <p:spPr bwMode="auto">
          <a:xfrm>
            <a:off x="4360832" y="4355147"/>
            <a:ext cx="1150713" cy="276999"/>
          </a:xfrm>
          <a:prstGeom prst="rect">
            <a:avLst/>
          </a:prstGeom>
          <a:noFill/>
          <a:ln>
            <a:noFill/>
          </a:ln>
        </p:spPr>
        <p:txBody>
          <a:bodyPr wrap="none" lIns="91440" tIns="0" rIns="91440" bIns="0" anchor="ctr">
            <a:spAutoFit/>
          </a:bodyPr>
          <a:lstStyle/>
          <a:p>
            <a:pPr algn="ctr"/>
            <a:r>
              <a:rPr lang="en-US" dirty="0" err="1">
                <a:ea typeface="Calibri"/>
                <a:cs typeface="Calibri"/>
              </a:rPr>
              <a:t>pos</a:t>
            </a:r>
            <a:r>
              <a:rPr lang="en-US" dirty="0">
                <a:ea typeface="Calibri"/>
                <a:cs typeface="Times New Roman"/>
              </a:rPr>
              <a:t>(</a:t>
            </a:r>
            <a:r>
              <a:rPr lang="en-US" dirty="0">
                <a:ea typeface="Calibri"/>
                <a:cs typeface="Calibri"/>
              </a:rPr>
              <a:t>a</a:t>
            </a:r>
            <a:r>
              <a:rPr lang="en-US" dirty="0">
                <a:ea typeface="Calibri"/>
                <a:cs typeface="Times New Roman"/>
              </a:rPr>
              <a:t>)=</a:t>
            </a:r>
            <a:r>
              <a:rPr lang="en-US" dirty="0">
                <a:ea typeface="Calibri"/>
                <a:cs typeface="Calibri"/>
              </a:rPr>
              <a:t>p3</a:t>
            </a:r>
          </a:p>
        </p:txBody>
      </p:sp>
      <p:sp>
        <p:nvSpPr>
          <p:cNvPr id="52" name="Rectangle 99"/>
          <p:cNvSpPr>
            <a:spLocks noChangeArrowheads="1"/>
          </p:cNvSpPr>
          <p:nvPr/>
        </p:nvSpPr>
        <p:spPr bwMode="auto">
          <a:xfrm>
            <a:off x="8760064" y="4355147"/>
            <a:ext cx="1133644" cy="276999"/>
          </a:xfrm>
          <a:prstGeom prst="rect">
            <a:avLst/>
          </a:prstGeom>
          <a:noFill/>
          <a:ln>
            <a:noFill/>
          </a:ln>
        </p:spPr>
        <p:txBody>
          <a:bodyPr wrap="none" lIns="91440" tIns="0" rIns="91440" bIns="0" anchor="ctr">
            <a:spAutoFit/>
          </a:bodyPr>
          <a:lstStyle/>
          <a:p>
            <a:pPr algn="ctr"/>
            <a:r>
              <a:rPr lang="en-US" dirty="0">
                <a:ea typeface="Calibri"/>
                <a:cs typeface="Calibri"/>
              </a:rPr>
              <a:t>clear(c)=T</a:t>
            </a:r>
          </a:p>
        </p:txBody>
      </p:sp>
      <p:cxnSp>
        <p:nvCxnSpPr>
          <p:cNvPr id="98" name="AutoShape 89"/>
          <p:cNvCxnSpPr>
            <a:cxnSpLocks noChangeShapeType="1"/>
            <a:stCxn id="22536" idx="2"/>
            <a:endCxn id="43" idx="0"/>
          </p:cNvCxnSpPr>
          <p:nvPr/>
        </p:nvCxnSpPr>
        <p:spPr bwMode="auto">
          <a:xfrm rot="5400000">
            <a:off x="4358901" y="2739733"/>
            <a:ext cx="2192700" cy="1038126"/>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 xmlns:a14="http://schemas.microsoft.com/office/drawing/2010/main">
                <a:noFill/>
              </a14:hiddenFill>
            </a:ext>
          </a:extLst>
        </p:spPr>
      </p:cxnSp>
      <p:cxnSp>
        <p:nvCxnSpPr>
          <p:cNvPr id="101" name="AutoShape 89"/>
          <p:cNvCxnSpPr>
            <a:cxnSpLocks noChangeShapeType="1"/>
            <a:stCxn id="22536" idx="2"/>
            <a:endCxn id="22533" idx="0"/>
          </p:cNvCxnSpPr>
          <p:nvPr/>
        </p:nvCxnSpPr>
        <p:spPr bwMode="auto">
          <a:xfrm rot="16200000" flipH="1">
            <a:off x="5381400" y="2755360"/>
            <a:ext cx="2192700" cy="1006873"/>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 xmlns:a14="http://schemas.microsoft.com/office/drawing/2010/main">
                <a:noFill/>
              </a14:hiddenFill>
            </a:ext>
          </a:extLst>
        </p:spPr>
      </p:cxnSp>
      <p:sp>
        <p:nvSpPr>
          <p:cNvPr id="92" name="Rectangle 83"/>
          <p:cNvSpPr>
            <a:spLocks noChangeArrowheads="1"/>
          </p:cNvSpPr>
          <p:nvPr/>
        </p:nvSpPr>
        <p:spPr bwMode="auto">
          <a:xfrm>
            <a:off x="3278569" y="3200496"/>
            <a:ext cx="1435196"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ea typeface="Calibri"/>
                <a:cs typeface="Calibri"/>
              </a:rPr>
              <a:t>move(d,a,p1)</a:t>
            </a:r>
          </a:p>
        </p:txBody>
      </p:sp>
      <p:sp>
        <p:nvSpPr>
          <p:cNvPr id="93" name="Text Box 92"/>
          <p:cNvSpPr txBox="1">
            <a:spLocks noChangeArrowheads="1"/>
          </p:cNvSpPr>
          <p:nvPr/>
        </p:nvSpPr>
        <p:spPr bwMode="auto">
          <a:xfrm>
            <a:off x="7249703" y="3191488"/>
            <a:ext cx="1350738"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solidFill>
                  <a:schemeClr val="bg1"/>
                </a:solidFill>
                <a:latin typeface="+mn-lt"/>
                <a:ea typeface="Calibri"/>
                <a:cs typeface="Calibri"/>
              </a:rPr>
              <a:t>move(c,b,</a:t>
            </a:r>
            <a:r>
              <a:rPr lang="en-US" sz="1800" i="1" dirty="0">
                <a:solidFill>
                  <a:schemeClr val="bg1"/>
                </a:solidFill>
                <a:latin typeface="+mn-lt"/>
                <a:ea typeface="Calibri"/>
                <a:cs typeface="Times New Roman" charset="0"/>
              </a:rPr>
              <a:t>z</a:t>
            </a:r>
            <a:r>
              <a:rPr lang="en-US" sz="1800" baseline="-25000" dirty="0">
                <a:solidFill>
                  <a:schemeClr val="bg1"/>
                </a:solidFill>
                <a:latin typeface="+mn-lt"/>
                <a:ea typeface="Calibri"/>
                <a:cs typeface="Times New Roman" charset="0"/>
              </a:rPr>
              <a:t>4</a:t>
            </a:r>
            <a:r>
              <a:rPr lang="en-US" sz="1800" dirty="0">
                <a:solidFill>
                  <a:schemeClr val="bg1"/>
                </a:solidFill>
                <a:latin typeface="+mn-lt"/>
                <a:ea typeface="Calibri"/>
                <a:cs typeface="Calibri"/>
              </a:rPr>
              <a:t>)</a:t>
            </a:r>
          </a:p>
        </p:txBody>
      </p:sp>
      <p:sp>
        <p:nvSpPr>
          <p:cNvPr id="136" name="Oval 17"/>
          <p:cNvSpPr>
            <a:spLocks noChangeArrowheads="1"/>
          </p:cNvSpPr>
          <p:nvPr/>
        </p:nvSpPr>
        <p:spPr bwMode="auto">
          <a:xfrm>
            <a:off x="3467609" y="2319042"/>
            <a:ext cx="228600" cy="241300"/>
          </a:xfrm>
          <a:prstGeom prst="ellipse">
            <a:avLst/>
          </a:prstGeom>
          <a:solidFill>
            <a:schemeClr val="bg1"/>
          </a:solidFill>
          <a:ln>
            <a:noFill/>
          </a:ln>
        </p:spPr>
        <p:txBody>
          <a:bodyPr wrap="none" lIns="91440" tIns="0" rIns="91440" bIns="0" anchor="ctr"/>
          <a:lstStyle/>
          <a:p>
            <a:pPr algn="ctr"/>
            <a:endParaRPr lang="en-US" dirty="0">
              <a:ea typeface="Calibri"/>
              <a:cs typeface="Calibri"/>
            </a:endParaRPr>
          </a:p>
        </p:txBody>
      </p:sp>
      <p:sp>
        <p:nvSpPr>
          <p:cNvPr id="145" name="Oval 17"/>
          <p:cNvSpPr>
            <a:spLocks noChangeArrowheads="1"/>
          </p:cNvSpPr>
          <p:nvPr/>
        </p:nvSpPr>
        <p:spPr bwMode="auto">
          <a:xfrm>
            <a:off x="9205508" y="3994101"/>
            <a:ext cx="228600" cy="241300"/>
          </a:xfrm>
          <a:prstGeom prst="ellipse">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round/>
                <a:headEnd/>
                <a:tailEnd/>
              </a14:hiddenLine>
            </a:ext>
          </a:extLst>
        </p:spPr>
        <p:txBody>
          <a:bodyPr wrap="none" lIns="91440" tIns="0" rIns="91440" bIns="0" anchor="ctr"/>
          <a:lstStyle/>
          <a:p>
            <a:pPr algn="ctr"/>
            <a:endParaRPr lang="en-US" dirty="0">
              <a:ea typeface="Calibri"/>
              <a:cs typeface="Calibri"/>
            </a:endParaRPr>
          </a:p>
        </p:txBody>
      </p:sp>
      <p:cxnSp>
        <p:nvCxnSpPr>
          <p:cNvPr id="102" name="AutoShape 89"/>
          <p:cNvCxnSpPr>
            <a:cxnSpLocks noChangeShapeType="1"/>
            <a:stCxn id="22536" idx="2"/>
            <a:endCxn id="103" idx="0"/>
          </p:cNvCxnSpPr>
          <p:nvPr/>
        </p:nvCxnSpPr>
        <p:spPr bwMode="auto">
          <a:xfrm rot="5400000">
            <a:off x="4383464" y="1259336"/>
            <a:ext cx="687740" cy="2493960"/>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 xmlns:a14="http://schemas.microsoft.com/office/drawing/2010/main">
                <a:noFill/>
              </a14:hiddenFill>
            </a:ext>
          </a:extLst>
        </p:spPr>
      </p:cxnSp>
      <p:sp>
        <p:nvSpPr>
          <p:cNvPr id="103" name="Text Box 75"/>
          <p:cNvSpPr txBox="1">
            <a:spLocks noChangeArrowheads="1"/>
          </p:cNvSpPr>
          <p:nvPr/>
        </p:nvSpPr>
        <p:spPr bwMode="auto">
          <a:xfrm>
            <a:off x="2900708" y="2850187"/>
            <a:ext cx="1159292" cy="276999"/>
          </a:xfrm>
          <a:prstGeom prst="rect">
            <a:avLst/>
          </a:prstGeom>
          <a:noFill/>
          <a:ln>
            <a:noFill/>
          </a:ln>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latin typeface="+mn-lt"/>
                <a:ea typeface="Calibri"/>
                <a:cs typeface="Calibri"/>
              </a:rPr>
              <a:t>clear</a:t>
            </a:r>
            <a:r>
              <a:rPr lang="en-US" sz="1800" dirty="0">
                <a:latin typeface="+mn-lt"/>
                <a:ea typeface="Calibri"/>
                <a:cs typeface="Times New Roman"/>
              </a:rPr>
              <a:t>(</a:t>
            </a:r>
            <a:r>
              <a:rPr lang="en-US" sz="1800" dirty="0">
                <a:latin typeface="+mn-lt"/>
                <a:ea typeface="Calibri"/>
                <a:cs typeface="Calibri"/>
              </a:rPr>
              <a:t>d</a:t>
            </a:r>
            <a:r>
              <a:rPr lang="en-US" sz="1800" dirty="0">
                <a:latin typeface="+mn-lt"/>
                <a:ea typeface="Calibri"/>
                <a:cs typeface="Times New Roman"/>
              </a:rPr>
              <a:t>)=</a:t>
            </a:r>
            <a:r>
              <a:rPr lang="en-US" sz="1800" dirty="0">
                <a:latin typeface="+mn-lt"/>
                <a:ea typeface="Calibri"/>
                <a:cs typeface="Calibri"/>
              </a:rPr>
              <a:t>T</a:t>
            </a:r>
          </a:p>
        </p:txBody>
      </p:sp>
      <p:sp>
        <p:nvSpPr>
          <p:cNvPr id="114" name="Rectangle 99"/>
          <p:cNvSpPr>
            <a:spLocks noChangeArrowheads="1"/>
          </p:cNvSpPr>
          <p:nvPr/>
        </p:nvSpPr>
        <p:spPr bwMode="auto">
          <a:xfrm>
            <a:off x="7877436" y="2850187"/>
            <a:ext cx="1107996" cy="276999"/>
          </a:xfrm>
          <a:prstGeom prst="rect">
            <a:avLst/>
          </a:prstGeom>
          <a:noFill/>
          <a:ln>
            <a:noFill/>
          </a:ln>
        </p:spPr>
        <p:txBody>
          <a:bodyPr wrap="none" lIns="91440" tIns="0" rIns="91440" bIns="0" anchor="ctr">
            <a:spAutoFit/>
          </a:bodyPr>
          <a:lstStyle/>
          <a:p>
            <a:pPr algn="ctr"/>
            <a:r>
              <a:rPr lang="en-US" dirty="0">
                <a:ea typeface="Calibri"/>
                <a:cs typeface="Calibri"/>
              </a:rPr>
              <a:t>clear(c)=T</a:t>
            </a:r>
          </a:p>
        </p:txBody>
      </p:sp>
      <p:sp>
        <p:nvSpPr>
          <p:cNvPr id="115" name="Rectangle 97"/>
          <p:cNvSpPr>
            <a:spLocks noChangeArrowheads="1"/>
          </p:cNvSpPr>
          <p:nvPr/>
        </p:nvSpPr>
        <p:spPr bwMode="auto">
          <a:xfrm>
            <a:off x="1760558" y="2859195"/>
            <a:ext cx="1275822" cy="276999"/>
          </a:xfrm>
          <a:prstGeom prst="rect">
            <a:avLst/>
          </a:prstGeom>
          <a:noFill/>
          <a:ln>
            <a:noFill/>
          </a:ln>
        </p:spPr>
        <p:txBody>
          <a:bodyPr wrap="none" lIns="91440" tIns="0" rIns="91440" bIns="0" anchor="ctr">
            <a:spAutoFit/>
          </a:bodyPr>
          <a:lstStyle/>
          <a:p>
            <a:pPr algn="ctr"/>
            <a:r>
              <a:rPr lang="en-US" dirty="0">
                <a:ea typeface="Calibri"/>
                <a:cs typeface="Calibri"/>
              </a:rPr>
              <a:t>clear</a:t>
            </a:r>
            <a:r>
              <a:rPr lang="en-US" dirty="0">
                <a:ea typeface="Calibri"/>
                <a:cs typeface="Times New Roman"/>
              </a:rPr>
              <a:t>(</a:t>
            </a:r>
            <a:r>
              <a:rPr lang="en-US" dirty="0">
                <a:ea typeface="Calibri"/>
                <a:cs typeface="Calibri"/>
              </a:rPr>
              <a:t>p1</a:t>
            </a:r>
            <a:r>
              <a:rPr lang="en-US" dirty="0">
                <a:ea typeface="Calibri"/>
                <a:cs typeface="Times New Roman"/>
              </a:rPr>
              <a:t>)=</a:t>
            </a:r>
            <a:r>
              <a:rPr lang="en-US" dirty="0">
                <a:ea typeface="Calibri"/>
                <a:cs typeface="Calibri"/>
              </a:rPr>
              <a:t>T</a:t>
            </a:r>
          </a:p>
        </p:txBody>
      </p:sp>
      <p:sp>
        <p:nvSpPr>
          <p:cNvPr id="116" name="Rectangle 99"/>
          <p:cNvSpPr>
            <a:spLocks noChangeArrowheads="1"/>
          </p:cNvSpPr>
          <p:nvPr/>
        </p:nvSpPr>
        <p:spPr bwMode="auto">
          <a:xfrm>
            <a:off x="8993543" y="2850187"/>
            <a:ext cx="1175359" cy="276999"/>
          </a:xfrm>
          <a:prstGeom prst="rect">
            <a:avLst/>
          </a:prstGeom>
          <a:noFill/>
          <a:ln>
            <a:noFill/>
          </a:ln>
        </p:spPr>
        <p:txBody>
          <a:bodyPr wrap="none" lIns="91440" tIns="0" rIns="91440" bIns="0" anchor="ctr">
            <a:spAutoFit/>
          </a:bodyPr>
          <a:lstStyle/>
          <a:p>
            <a:pPr algn="ctr"/>
            <a:r>
              <a:rPr lang="en-US" dirty="0">
                <a:ea typeface="Calibri"/>
                <a:cs typeface="Calibri"/>
              </a:rPr>
              <a:t>clear(</a:t>
            </a:r>
            <a:r>
              <a:rPr lang="en-US" i="1" dirty="0">
                <a:ea typeface="Calibri"/>
                <a:cs typeface="Times New Roman" charset="0"/>
              </a:rPr>
              <a:t>z</a:t>
            </a:r>
            <a:r>
              <a:rPr lang="en-US" baseline="-25000" dirty="0">
                <a:ea typeface="Calibri"/>
                <a:cs typeface="Times New Roman" charset="0"/>
              </a:rPr>
              <a:t>4</a:t>
            </a:r>
            <a:r>
              <a:rPr lang="en-US" dirty="0">
                <a:ea typeface="Calibri"/>
                <a:cs typeface="Calibri"/>
              </a:rPr>
              <a:t>)=T</a:t>
            </a:r>
          </a:p>
        </p:txBody>
      </p:sp>
      <p:sp>
        <p:nvSpPr>
          <p:cNvPr id="117" name="Text Box 77"/>
          <p:cNvSpPr txBox="1">
            <a:spLocks noChangeArrowheads="1"/>
          </p:cNvSpPr>
          <p:nvPr/>
        </p:nvSpPr>
        <p:spPr bwMode="auto">
          <a:xfrm>
            <a:off x="6805088" y="2850187"/>
            <a:ext cx="1020757" cy="276999"/>
          </a:xfrm>
          <a:prstGeom prst="rect">
            <a:avLst/>
          </a:prstGeom>
          <a:noFill/>
          <a:ln>
            <a:noFill/>
          </a:ln>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err="1">
                <a:latin typeface="+mn-lt"/>
                <a:ea typeface="Calibri"/>
                <a:cs typeface="Calibri"/>
              </a:rPr>
              <a:t>pos</a:t>
            </a:r>
            <a:r>
              <a:rPr lang="en-US" sz="1800" dirty="0">
                <a:latin typeface="+mn-lt"/>
                <a:ea typeface="Calibri"/>
                <a:cs typeface="Times New Roman"/>
              </a:rPr>
              <a:t>(</a:t>
            </a:r>
            <a:r>
              <a:rPr lang="en-US" sz="1800" dirty="0">
                <a:latin typeface="+mn-lt"/>
                <a:ea typeface="Calibri"/>
                <a:cs typeface="Calibri"/>
              </a:rPr>
              <a:t>c</a:t>
            </a:r>
            <a:r>
              <a:rPr lang="en-US" sz="1800" dirty="0">
                <a:latin typeface="+mn-lt"/>
                <a:ea typeface="Calibri"/>
                <a:cs typeface="Times New Roman"/>
              </a:rPr>
              <a:t>)=</a:t>
            </a:r>
            <a:r>
              <a:rPr lang="en-US" sz="1800" dirty="0">
                <a:latin typeface="+mn-lt"/>
                <a:ea typeface="Calibri"/>
                <a:cs typeface="Calibri"/>
              </a:rPr>
              <a:t>b</a:t>
            </a:r>
          </a:p>
        </p:txBody>
      </p:sp>
      <p:sp>
        <p:nvSpPr>
          <p:cNvPr id="118" name="Rectangle 97"/>
          <p:cNvSpPr>
            <a:spLocks noChangeArrowheads="1"/>
          </p:cNvSpPr>
          <p:nvPr/>
        </p:nvSpPr>
        <p:spPr bwMode="auto">
          <a:xfrm>
            <a:off x="4018531" y="2850187"/>
            <a:ext cx="1033719" cy="276999"/>
          </a:xfrm>
          <a:prstGeom prst="rect">
            <a:avLst/>
          </a:prstGeom>
          <a:noFill/>
          <a:ln>
            <a:noFill/>
          </a:ln>
        </p:spPr>
        <p:txBody>
          <a:bodyPr wrap="none" lIns="91440" tIns="0" rIns="91440" bIns="0" anchor="ctr">
            <a:spAutoFit/>
          </a:bodyPr>
          <a:lstStyle/>
          <a:p>
            <a:pPr algn="ctr"/>
            <a:r>
              <a:rPr lang="en-US" dirty="0" err="1">
                <a:ea typeface="Calibri"/>
                <a:cs typeface="Calibri"/>
              </a:rPr>
              <a:t>pos</a:t>
            </a:r>
            <a:r>
              <a:rPr lang="en-US" dirty="0">
                <a:ea typeface="Calibri"/>
                <a:cs typeface="Times New Roman"/>
              </a:rPr>
              <a:t>(</a:t>
            </a:r>
            <a:r>
              <a:rPr lang="en-US" dirty="0">
                <a:ea typeface="Calibri"/>
                <a:cs typeface="Calibri"/>
              </a:rPr>
              <a:t>d</a:t>
            </a:r>
            <a:r>
              <a:rPr lang="en-US" dirty="0">
                <a:ea typeface="Calibri"/>
                <a:cs typeface="Times New Roman"/>
              </a:rPr>
              <a:t>)=</a:t>
            </a:r>
            <a:r>
              <a:rPr lang="en-US" dirty="0">
                <a:ea typeface="Calibri"/>
                <a:cs typeface="Calibri"/>
              </a:rPr>
              <a:t>a</a:t>
            </a:r>
          </a:p>
        </p:txBody>
      </p:sp>
      <p:cxnSp>
        <p:nvCxnSpPr>
          <p:cNvPr id="119" name="AutoShape 89"/>
          <p:cNvCxnSpPr>
            <a:cxnSpLocks noChangeShapeType="1"/>
            <a:stCxn id="22536" idx="2"/>
            <a:endCxn id="118" idx="0"/>
          </p:cNvCxnSpPr>
          <p:nvPr/>
        </p:nvCxnSpPr>
        <p:spPr bwMode="auto">
          <a:xfrm rot="5400000">
            <a:off x="4910982" y="1786854"/>
            <a:ext cx="687740" cy="1438924"/>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 xmlns:a14="http://schemas.microsoft.com/office/drawing/2010/main">
                <a:noFill/>
              </a14:hiddenFill>
            </a:ext>
          </a:extLst>
        </p:spPr>
      </p:cxnSp>
      <p:cxnSp>
        <p:nvCxnSpPr>
          <p:cNvPr id="122" name="AutoShape 89"/>
          <p:cNvCxnSpPr>
            <a:cxnSpLocks noChangeShapeType="1"/>
            <a:stCxn id="22536" idx="2"/>
            <a:endCxn id="117" idx="0"/>
          </p:cNvCxnSpPr>
          <p:nvPr/>
        </p:nvCxnSpPr>
        <p:spPr bwMode="auto">
          <a:xfrm rot="16200000" flipH="1">
            <a:off x="6301020" y="1835740"/>
            <a:ext cx="687740" cy="1341152"/>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 xmlns:a14="http://schemas.microsoft.com/office/drawing/2010/main">
                <a:noFill/>
              </a14:hiddenFill>
            </a:ext>
          </a:extLst>
        </p:spPr>
      </p:cxnSp>
      <p:cxnSp>
        <p:nvCxnSpPr>
          <p:cNvPr id="123" name="AutoShape 89"/>
          <p:cNvCxnSpPr>
            <a:cxnSpLocks noChangeShapeType="1"/>
            <a:stCxn id="22536" idx="2"/>
            <a:endCxn id="114" idx="0"/>
          </p:cNvCxnSpPr>
          <p:nvPr/>
        </p:nvCxnSpPr>
        <p:spPr bwMode="auto">
          <a:xfrm rot="16200000" flipH="1">
            <a:off x="6859004" y="1277756"/>
            <a:ext cx="687740" cy="2457120"/>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 xmlns:a14="http://schemas.microsoft.com/office/drawing/2010/main">
                <a:noFill/>
              </a14:hiddenFill>
            </a:ext>
          </a:extLst>
        </p:spPr>
      </p:cxnSp>
      <p:cxnSp>
        <p:nvCxnSpPr>
          <p:cNvPr id="104" name="AutoShape 89"/>
          <p:cNvCxnSpPr>
            <a:cxnSpLocks noChangeShapeType="1"/>
            <a:stCxn id="22536" idx="2"/>
            <a:endCxn id="115" idx="0"/>
          </p:cNvCxnSpPr>
          <p:nvPr/>
        </p:nvCxnSpPr>
        <p:spPr bwMode="auto">
          <a:xfrm rot="5400000">
            <a:off x="3838018" y="722899"/>
            <a:ext cx="696748" cy="3575845"/>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 xmlns:a14="http://schemas.microsoft.com/office/drawing/2010/main">
                <a:noFill/>
              </a14:hiddenFill>
            </a:ext>
          </a:extLst>
        </p:spPr>
      </p:cxnSp>
      <p:sp>
        <p:nvSpPr>
          <p:cNvPr id="112" name="Oval 17"/>
          <p:cNvSpPr>
            <a:spLocks noChangeArrowheads="1"/>
          </p:cNvSpPr>
          <p:nvPr/>
        </p:nvSpPr>
        <p:spPr bwMode="auto">
          <a:xfrm>
            <a:off x="4106490" y="3838281"/>
            <a:ext cx="228600" cy="241300"/>
          </a:xfrm>
          <a:prstGeom prst="ellipse">
            <a:avLst/>
          </a:prstGeom>
          <a:noFill/>
          <a:ln>
            <a:noFill/>
          </a:ln>
        </p:spPr>
        <p:txBody>
          <a:bodyPr wrap="none" lIns="91440" tIns="0" rIns="91440" bIns="0" anchor="ctr"/>
          <a:lstStyle/>
          <a:p>
            <a:pPr algn="ctr"/>
            <a:endParaRPr lang="en-US" dirty="0">
              <a:ea typeface="Calibri"/>
              <a:cs typeface="Calibri"/>
            </a:endParaRPr>
          </a:p>
        </p:txBody>
      </p:sp>
      <p:cxnSp>
        <p:nvCxnSpPr>
          <p:cNvPr id="113" name="AutoShape 89"/>
          <p:cNvCxnSpPr>
            <a:cxnSpLocks noChangeShapeType="1"/>
            <a:stCxn id="120" idx="5"/>
            <a:endCxn id="52" idx="0"/>
          </p:cNvCxnSpPr>
          <p:nvPr/>
        </p:nvCxnSpPr>
        <p:spPr bwMode="auto">
          <a:xfrm rot="16200000" flipH="1">
            <a:off x="7575229" y="2603489"/>
            <a:ext cx="917646" cy="2585668"/>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 xmlns:a14="http://schemas.microsoft.com/office/drawing/2010/main">
                <a:noFill/>
              </a14:hiddenFill>
            </a:ext>
          </a:extLst>
        </p:spPr>
      </p:cxnSp>
      <p:sp>
        <p:nvSpPr>
          <p:cNvPr id="120" name="Oval 17"/>
          <p:cNvSpPr>
            <a:spLocks noChangeArrowheads="1"/>
          </p:cNvSpPr>
          <p:nvPr/>
        </p:nvSpPr>
        <p:spPr bwMode="auto">
          <a:xfrm>
            <a:off x="6546096" y="3231538"/>
            <a:ext cx="228600" cy="241300"/>
          </a:xfrm>
          <a:prstGeom prst="ellipse">
            <a:avLst/>
          </a:prstGeom>
          <a:noFill/>
          <a:ln>
            <a:noFill/>
          </a:ln>
        </p:spPr>
        <p:txBody>
          <a:bodyPr wrap="none" lIns="91440" tIns="0" rIns="91440" bIns="0" anchor="ctr"/>
          <a:lstStyle/>
          <a:p>
            <a:pPr algn="ctr"/>
            <a:endParaRPr lang="en-US" dirty="0">
              <a:ea typeface="Calibri"/>
              <a:cs typeface="Calibri"/>
            </a:endParaRPr>
          </a:p>
        </p:txBody>
      </p:sp>
      <p:cxnSp>
        <p:nvCxnSpPr>
          <p:cNvPr id="121" name="AutoShape 89"/>
          <p:cNvCxnSpPr>
            <a:cxnSpLocks noChangeShapeType="1"/>
            <a:stCxn id="126" idx="3"/>
          </p:cNvCxnSpPr>
          <p:nvPr/>
        </p:nvCxnSpPr>
        <p:spPr bwMode="auto">
          <a:xfrm rot="5400000">
            <a:off x="3436841" y="2665952"/>
            <a:ext cx="820735" cy="2557652"/>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 xmlns:a14="http://schemas.microsoft.com/office/drawing/2010/main">
                <a:noFill/>
              </a14:hiddenFill>
            </a:ext>
          </a:extLst>
        </p:spPr>
      </p:cxnSp>
      <p:sp>
        <p:nvSpPr>
          <p:cNvPr id="126" name="Oval 17"/>
          <p:cNvSpPr>
            <a:spLocks noChangeArrowheads="1"/>
          </p:cNvSpPr>
          <p:nvPr/>
        </p:nvSpPr>
        <p:spPr bwMode="auto">
          <a:xfrm>
            <a:off x="5092555" y="3328449"/>
            <a:ext cx="228600" cy="241300"/>
          </a:xfrm>
          <a:prstGeom prst="ellipse">
            <a:avLst/>
          </a:prstGeom>
          <a:noFill/>
          <a:ln>
            <a:noFill/>
          </a:ln>
        </p:spPr>
        <p:txBody>
          <a:bodyPr wrap="none" lIns="91440" tIns="0" rIns="91440" bIns="0" anchor="ctr"/>
          <a:lstStyle/>
          <a:p>
            <a:pPr algn="ctr"/>
            <a:endParaRPr lang="en-US" dirty="0">
              <a:ea typeface="Calibri"/>
              <a:cs typeface="Calibri"/>
            </a:endParaRPr>
          </a:p>
        </p:txBody>
      </p:sp>
      <p:cxnSp>
        <p:nvCxnSpPr>
          <p:cNvPr id="141" name="AutoShape 91"/>
          <p:cNvCxnSpPr>
            <a:cxnSpLocks noChangeShapeType="1"/>
            <a:endCxn id="143" idx="0"/>
          </p:cNvCxnSpPr>
          <p:nvPr/>
        </p:nvCxnSpPr>
        <p:spPr bwMode="auto">
          <a:xfrm rot="5400000">
            <a:off x="6789389" y="4788782"/>
            <a:ext cx="652252" cy="1188218"/>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 xmlns:a14="http://schemas.microsoft.com/office/drawing/2010/main">
                <a:noFill/>
              </a14:hiddenFill>
            </a:ext>
          </a:extLst>
        </p:spPr>
      </p:cxnSp>
      <p:sp>
        <p:nvSpPr>
          <p:cNvPr id="142" name="Text Box 41"/>
          <p:cNvSpPr txBox="1">
            <a:spLocks noChangeArrowheads="1"/>
          </p:cNvSpPr>
          <p:nvPr/>
        </p:nvSpPr>
        <p:spPr bwMode="auto">
          <a:xfrm>
            <a:off x="4973906" y="5725905"/>
            <a:ext cx="1004752"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err="1">
                <a:latin typeface="+mn-lt"/>
                <a:ea typeface="Calibri"/>
                <a:cs typeface="Calibri"/>
              </a:rPr>
              <a:t>pos</a:t>
            </a:r>
            <a:r>
              <a:rPr lang="en-US" sz="1800" dirty="0">
                <a:latin typeface="+mn-lt"/>
                <a:ea typeface="Calibri"/>
                <a:cs typeface="Calibri"/>
              </a:rPr>
              <a:t>(a)=d</a:t>
            </a:r>
          </a:p>
        </p:txBody>
      </p:sp>
      <p:sp>
        <p:nvSpPr>
          <p:cNvPr id="143" name="Rectangle 103"/>
          <p:cNvSpPr>
            <a:spLocks noChangeArrowheads="1"/>
          </p:cNvSpPr>
          <p:nvPr/>
        </p:nvSpPr>
        <p:spPr bwMode="auto">
          <a:xfrm>
            <a:off x="6013676" y="5709018"/>
            <a:ext cx="1015460"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440" tIns="0" rIns="91440" bIns="0" anchor="ctr">
            <a:spAutoFit/>
          </a:bodyPr>
          <a:lstStyle/>
          <a:p>
            <a:pPr algn="ctr"/>
            <a:r>
              <a:rPr lang="en-US" dirty="0" err="1">
                <a:ea typeface="Calibri"/>
                <a:cs typeface="Calibri"/>
              </a:rPr>
              <a:t>pos</a:t>
            </a:r>
            <a:r>
              <a:rPr lang="en-US" dirty="0">
                <a:ea typeface="Calibri"/>
                <a:cs typeface="Calibri"/>
              </a:rPr>
              <a:t>(b)=c</a:t>
            </a:r>
          </a:p>
        </p:txBody>
      </p:sp>
      <p:cxnSp>
        <p:nvCxnSpPr>
          <p:cNvPr id="231" name="AutoShape 48"/>
          <p:cNvCxnSpPr>
            <a:cxnSpLocks noChangeShapeType="1"/>
          </p:cNvCxnSpPr>
          <p:nvPr/>
        </p:nvCxnSpPr>
        <p:spPr bwMode="auto">
          <a:xfrm rot="16200000" flipH="1">
            <a:off x="4030020" y="4106740"/>
            <a:ext cx="3894938" cy="6350"/>
          </a:xfrm>
          <a:prstGeom prst="curvedConnector3">
            <a:avLst>
              <a:gd name="adj1" fmla="val 50000"/>
            </a:avLst>
          </a:prstGeom>
          <a:noFill/>
          <a:ln w="19050">
            <a:solidFill>
              <a:schemeClr val="tx1"/>
            </a:solidFill>
            <a:round/>
            <a:headEnd/>
            <a:tailEnd type="triangle" w="med" len="med"/>
          </a:ln>
          <a:extLst>
            <a:ext uri="{909E8E84-426E-40dd-AFC4-6F175D3DCCD1}">
              <a14:hiddenFill xmlns="" xmlns:a14="http://schemas.microsoft.com/office/drawing/2010/main">
                <a:noFill/>
              </a14:hiddenFill>
            </a:ext>
          </a:extLst>
        </p:spPr>
      </p:cxnSp>
      <p:cxnSp>
        <p:nvCxnSpPr>
          <p:cNvPr id="232" name="Straight Arrow Connector 231"/>
          <p:cNvCxnSpPr/>
          <p:nvPr/>
        </p:nvCxnSpPr>
        <p:spPr bwMode="auto">
          <a:xfrm flipH="1">
            <a:off x="3656656" y="3569828"/>
            <a:ext cx="339512" cy="785318"/>
          </a:xfrm>
          <a:prstGeom prst="straightConnector1">
            <a:avLst/>
          </a:prstGeom>
          <a:solidFill>
            <a:schemeClr val="accent1"/>
          </a:solidFill>
          <a:ln w="19050" cap="flat" cmpd="sng" algn="ctr">
            <a:solidFill>
              <a:schemeClr val="tx1"/>
            </a:solidFill>
            <a:prstDash val="dash"/>
            <a:round/>
            <a:headEnd type="none" w="med" len="med"/>
            <a:tailEnd type="triangle"/>
          </a:ln>
          <a:effectLst/>
        </p:spPr>
      </p:cxnSp>
      <p:cxnSp>
        <p:nvCxnSpPr>
          <p:cNvPr id="233" name="Straight Arrow Connector 232"/>
          <p:cNvCxnSpPr/>
          <p:nvPr/>
        </p:nvCxnSpPr>
        <p:spPr bwMode="auto">
          <a:xfrm>
            <a:off x="7925073" y="3560820"/>
            <a:ext cx="312729" cy="794326"/>
          </a:xfrm>
          <a:prstGeom prst="straightConnector1">
            <a:avLst/>
          </a:prstGeom>
          <a:solidFill>
            <a:schemeClr val="accent1"/>
          </a:solidFill>
          <a:ln w="19050" cap="flat" cmpd="sng" algn="ctr">
            <a:solidFill>
              <a:schemeClr val="tx1"/>
            </a:solidFill>
            <a:prstDash val="dash"/>
            <a:round/>
            <a:headEnd type="none" w="med" len="med"/>
            <a:tailEnd type="triangle"/>
          </a:ln>
          <a:effectLst/>
        </p:spPr>
      </p:cxnSp>
      <p:cxnSp>
        <p:nvCxnSpPr>
          <p:cNvPr id="125" name="AutoShape 89"/>
          <p:cNvCxnSpPr>
            <a:cxnSpLocks noChangeShapeType="1"/>
          </p:cNvCxnSpPr>
          <p:nvPr/>
        </p:nvCxnSpPr>
        <p:spPr bwMode="auto">
          <a:xfrm rot="5400000">
            <a:off x="4833992" y="3660752"/>
            <a:ext cx="1242122" cy="1036463"/>
          </a:xfrm>
          <a:prstGeom prst="curvedConnector2">
            <a:avLst/>
          </a:prstGeom>
          <a:noFill/>
          <a:ln w="19050">
            <a:solidFill>
              <a:schemeClr val="tx1"/>
            </a:solidFill>
            <a:prstDash val="solid"/>
            <a:round/>
            <a:headEnd/>
            <a:tailEnd type="triangle" w="med" len="med"/>
          </a:ln>
          <a:extLst>
            <a:ext uri="{909E8E84-426E-40dd-AFC4-6F175D3DCCD1}">
              <a14:hiddenFill xmlns="" xmlns:a14="http://schemas.microsoft.com/office/drawing/2010/main">
                <a:noFill/>
              </a14:hiddenFill>
            </a:ext>
          </a:extLst>
        </p:spPr>
      </p:cxnSp>
      <p:cxnSp>
        <p:nvCxnSpPr>
          <p:cNvPr id="130" name="AutoShape 89"/>
          <p:cNvCxnSpPr>
            <a:cxnSpLocks noChangeShapeType="1"/>
          </p:cNvCxnSpPr>
          <p:nvPr/>
        </p:nvCxnSpPr>
        <p:spPr bwMode="auto">
          <a:xfrm rot="5400000">
            <a:off x="4763140" y="2103416"/>
            <a:ext cx="1152144" cy="1270204"/>
          </a:xfrm>
          <a:prstGeom prst="curvedConnector2">
            <a:avLst/>
          </a:prstGeom>
          <a:noFill/>
          <a:ln w="19050">
            <a:solidFill>
              <a:schemeClr val="tx1"/>
            </a:solidFill>
            <a:prstDash val="solid"/>
            <a:round/>
            <a:headEnd/>
            <a:tailEnd type="triangle" w="med" len="med"/>
          </a:ln>
          <a:extLst>
            <a:ext uri="{909E8E84-426E-40dd-AFC4-6F175D3DCCD1}">
              <a14:hiddenFill xmlns="" xmlns:a14="http://schemas.microsoft.com/office/drawing/2010/main">
                <a:noFill/>
              </a14:hiddenFill>
            </a:ext>
          </a:extLst>
        </p:spPr>
      </p:cxnSp>
      <p:cxnSp>
        <p:nvCxnSpPr>
          <p:cNvPr id="134" name="AutoShape 89"/>
          <p:cNvCxnSpPr>
            <a:cxnSpLocks noChangeShapeType="1"/>
          </p:cNvCxnSpPr>
          <p:nvPr/>
        </p:nvCxnSpPr>
        <p:spPr bwMode="auto">
          <a:xfrm>
            <a:off x="4936822" y="4872100"/>
            <a:ext cx="1043843" cy="1185285"/>
          </a:xfrm>
          <a:prstGeom prst="curvedConnector2">
            <a:avLst/>
          </a:prstGeom>
          <a:noFill/>
          <a:ln w="19050">
            <a:solidFill>
              <a:schemeClr val="tx1"/>
            </a:solidFill>
            <a:prstDash val="solid"/>
            <a:round/>
            <a:headEnd/>
            <a:tailEnd type="triangle" w="med" len="med"/>
          </a:ln>
          <a:extLst>
            <a:ext uri="{909E8E84-426E-40dd-AFC4-6F175D3DCCD1}">
              <a14:hiddenFill xmlns="" xmlns:a14="http://schemas.microsoft.com/office/drawing/2010/main">
                <a:noFill/>
              </a14:hiddenFill>
            </a:ext>
          </a:extLst>
        </p:spPr>
      </p:cxnSp>
      <p:cxnSp>
        <p:nvCxnSpPr>
          <p:cNvPr id="135" name="AutoShape 89"/>
          <p:cNvCxnSpPr>
            <a:cxnSpLocks noChangeShapeType="1"/>
          </p:cNvCxnSpPr>
          <p:nvPr/>
        </p:nvCxnSpPr>
        <p:spPr bwMode="auto">
          <a:xfrm rot="10800000" flipV="1">
            <a:off x="5980664" y="4872099"/>
            <a:ext cx="1006936" cy="1185285"/>
          </a:xfrm>
          <a:prstGeom prst="curvedConnector2">
            <a:avLst/>
          </a:prstGeom>
          <a:noFill/>
          <a:ln w="19050">
            <a:solidFill>
              <a:schemeClr val="tx1"/>
            </a:solidFill>
            <a:prstDash val="solid"/>
            <a:round/>
            <a:headEnd/>
            <a:tailEnd type="triangle" w="med" len="med"/>
          </a:ln>
          <a:extLst>
            <a:ext uri="{909E8E84-426E-40dd-AFC4-6F175D3DCCD1}">
              <a14:hiddenFill xmlns="" xmlns:a14="http://schemas.microsoft.com/office/drawing/2010/main">
                <a:noFill/>
              </a14:hiddenFill>
            </a:ext>
          </a:extLst>
        </p:spPr>
      </p:cxnSp>
      <p:cxnSp>
        <p:nvCxnSpPr>
          <p:cNvPr id="137" name="Straight Arrow Connector 136"/>
          <p:cNvCxnSpPr/>
          <p:nvPr/>
        </p:nvCxnSpPr>
        <p:spPr bwMode="auto">
          <a:xfrm>
            <a:off x="3996169" y="3569829"/>
            <a:ext cx="207869" cy="1117605"/>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148" name="AutoShape 89"/>
          <p:cNvCxnSpPr>
            <a:cxnSpLocks noChangeShapeType="1"/>
          </p:cNvCxnSpPr>
          <p:nvPr/>
        </p:nvCxnSpPr>
        <p:spPr bwMode="auto">
          <a:xfrm rot="16200000" flipH="1">
            <a:off x="6002968" y="2133792"/>
            <a:ext cx="1213708" cy="1271016"/>
          </a:xfrm>
          <a:prstGeom prst="curvedConnector2">
            <a:avLst/>
          </a:prstGeom>
          <a:noFill/>
          <a:ln w="19050">
            <a:solidFill>
              <a:schemeClr val="tx1"/>
            </a:solidFill>
            <a:prstDash val="solid"/>
            <a:round/>
            <a:headEnd/>
            <a:tailEnd type="triangle" w="med" len="med"/>
          </a:ln>
          <a:extLst>
            <a:ext uri="{909E8E84-426E-40dd-AFC4-6F175D3DCCD1}">
              <a14:hiddenFill xmlns="" xmlns:a14="http://schemas.microsoft.com/office/drawing/2010/main">
                <a:noFill/>
              </a14:hiddenFill>
            </a:ext>
          </a:extLst>
        </p:spPr>
      </p:cxnSp>
      <p:cxnSp>
        <p:nvCxnSpPr>
          <p:cNvPr id="149" name="Straight Arrow Connector 148"/>
          <p:cNvCxnSpPr/>
          <p:nvPr/>
        </p:nvCxnSpPr>
        <p:spPr bwMode="auto">
          <a:xfrm flipH="1">
            <a:off x="7709624" y="3560821"/>
            <a:ext cx="215448" cy="1126613"/>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151" name="AutoShape 89"/>
          <p:cNvCxnSpPr>
            <a:cxnSpLocks noChangeShapeType="1"/>
          </p:cNvCxnSpPr>
          <p:nvPr/>
        </p:nvCxnSpPr>
        <p:spPr bwMode="auto">
          <a:xfrm rot="16200000" flipH="1">
            <a:off x="5862774" y="3684350"/>
            <a:ext cx="1242122" cy="1005840"/>
          </a:xfrm>
          <a:prstGeom prst="curvedConnector2">
            <a:avLst/>
          </a:prstGeom>
          <a:noFill/>
          <a:ln w="19050">
            <a:solidFill>
              <a:schemeClr val="tx1"/>
            </a:solidFill>
            <a:prstDash val="solid"/>
            <a:round/>
            <a:headEnd/>
            <a:tailEnd type="triangle" w="med" len="med"/>
          </a:ln>
          <a:extLst>
            <a:ext uri="{909E8E84-426E-40dd-AFC4-6F175D3DCCD1}">
              <a14:hiddenFill xmlns="" xmlns:a14="http://schemas.microsoft.com/office/drawing/2010/main">
                <a:noFill/>
              </a14:hiddenFill>
            </a:ext>
          </a:extLst>
        </p:spPr>
      </p:cxnSp>
      <p:cxnSp>
        <p:nvCxnSpPr>
          <p:cNvPr id="139" name="AutoShape 103"/>
          <p:cNvCxnSpPr>
            <a:cxnSpLocks noChangeShapeType="1"/>
          </p:cNvCxnSpPr>
          <p:nvPr/>
        </p:nvCxnSpPr>
        <p:spPr bwMode="auto">
          <a:xfrm rot="10800000">
            <a:off x="3662731" y="2525004"/>
            <a:ext cx="3586972" cy="923206"/>
          </a:xfrm>
          <a:prstGeom prst="curvedConnector2">
            <a:avLst/>
          </a:prstGeom>
          <a:noFill/>
          <a:ln w="19050">
            <a:solidFill>
              <a:srgbClr val="FFC000"/>
            </a:solidFill>
            <a:prstDash val="sysDot"/>
            <a:round/>
            <a:headEnd/>
            <a:tailEnd type="triangle" w="lg" len="lg"/>
          </a:ln>
          <a:extLst>
            <a:ext uri="{909E8E84-426E-40dd-AFC4-6F175D3DCCD1}">
              <a14:hiddenFill xmlns="" xmlns:a14="http://schemas.microsoft.com/office/drawing/2010/main">
                <a:noFill/>
              </a14:hiddenFill>
            </a:ext>
          </a:extLst>
        </p:spPr>
      </p:cxnSp>
      <p:sp>
        <p:nvSpPr>
          <p:cNvPr id="193" name="Rectangle 6"/>
          <p:cNvSpPr>
            <a:spLocks noChangeArrowheads="1"/>
          </p:cNvSpPr>
          <p:nvPr/>
        </p:nvSpPr>
        <p:spPr bwMode="auto">
          <a:xfrm>
            <a:off x="445890" y="1767317"/>
            <a:ext cx="3572641" cy="339084"/>
          </a:xfrm>
          <a:prstGeom prst="rect">
            <a:avLst/>
          </a:prstGeom>
          <a:noFill/>
          <a:ln w="12700">
            <a:solidFill>
              <a:srgbClr val="FFC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dirty="0">
              <a:ea typeface="Calibri"/>
              <a:cs typeface="Calibri"/>
            </a:endParaRPr>
          </a:p>
        </p:txBody>
      </p:sp>
      <p:cxnSp>
        <p:nvCxnSpPr>
          <p:cNvPr id="205" name="AutoShape 89"/>
          <p:cNvCxnSpPr>
            <a:cxnSpLocks noChangeShapeType="1"/>
          </p:cNvCxnSpPr>
          <p:nvPr/>
        </p:nvCxnSpPr>
        <p:spPr bwMode="auto">
          <a:xfrm rot="16200000" flipH="1">
            <a:off x="4506055" y="4755676"/>
            <a:ext cx="669139" cy="1271317"/>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 xmlns:a14="http://schemas.microsoft.com/office/drawing/2010/main">
                <a:noFill/>
              </a14:hiddenFill>
            </a:ext>
          </a:extLst>
        </p:spPr>
      </p:cxnSp>
      <p:grpSp>
        <p:nvGrpSpPr>
          <p:cNvPr id="124" name="Group 123">
            <a:extLst>
              <a:ext uri="{FF2B5EF4-FFF2-40B4-BE49-F238E27FC236}">
                <a16:creationId xmlns:a16="http://schemas.microsoft.com/office/drawing/2014/main" id="{3C651F58-02A8-D24E-BE57-D0B15B592836}"/>
              </a:ext>
            </a:extLst>
          </p:cNvPr>
          <p:cNvGrpSpPr/>
          <p:nvPr/>
        </p:nvGrpSpPr>
        <p:grpSpPr>
          <a:xfrm>
            <a:off x="7649133" y="188058"/>
            <a:ext cx="2688818" cy="1950735"/>
            <a:chOff x="6181533" y="221558"/>
            <a:chExt cx="2688818" cy="1950735"/>
          </a:xfrm>
        </p:grpSpPr>
        <p:sp>
          <p:nvSpPr>
            <p:cNvPr id="127" name="Line 853">
              <a:extLst>
                <a:ext uri="{FF2B5EF4-FFF2-40B4-BE49-F238E27FC236}">
                  <a16:creationId xmlns:a16="http://schemas.microsoft.com/office/drawing/2014/main" id="{7B6EF1FB-B367-844D-A070-30046286B382}"/>
                </a:ext>
              </a:extLst>
            </p:cNvPr>
            <p:cNvSpPr>
              <a:spLocks noChangeShapeType="1"/>
            </p:cNvSpPr>
            <p:nvPr/>
          </p:nvSpPr>
          <p:spPr bwMode="auto">
            <a:xfrm flipV="1">
              <a:off x="6181533" y="2166235"/>
              <a:ext cx="1984248" cy="6058"/>
            </a:xfrm>
            <a:prstGeom prst="line">
              <a:avLst/>
            </a:prstGeom>
            <a:noFill/>
            <a:ln w="9525">
              <a:solidFill>
                <a:schemeClr val="tx1"/>
              </a:solidFill>
              <a:round/>
              <a:headEnd/>
              <a:tailEnd/>
            </a:ln>
            <a:scene3d>
              <a:camera prst="legacyObliqueTopRight">
                <a:rot lat="300000" lon="0" rev="0"/>
              </a:camera>
              <a:lightRig rig="legacyFlat3" dir="l"/>
            </a:scene3d>
            <a:sp3d extrusionH="2667000" prstMaterial="legacyPlastic">
              <a:bevelT w="13500" h="13500" prst="angle"/>
              <a:bevelB w="13500" h="13500" prst="angle"/>
              <a:extrusionClr>
                <a:srgbClr val="EBE6DB"/>
              </a:extrusionClr>
            </a:sp3d>
            <a:extLst>
              <a:ext uri="{909E8E84-426E-40dd-AFC4-6F175D3DCCD1}">
                <a14:hiddenFill xmlns="" xmlns:a14="http://schemas.microsoft.com/office/drawing/2010/main">
                  <a:noFill/>
                </a14:hiddenFill>
              </a:ext>
            </a:extLst>
          </p:spPr>
          <p:txBody>
            <a:bodyPr wrap="none" anchor="ctr">
              <a:flatTx/>
            </a:bodyPr>
            <a:lstStyle/>
            <a:p>
              <a:endParaRPr lang="en-US" dirty="0">
                <a:latin typeface="Calibri"/>
                <a:ea typeface="Calibri"/>
                <a:cs typeface="Calibri"/>
              </a:endParaRPr>
            </a:p>
          </p:txBody>
        </p:sp>
        <p:sp>
          <p:nvSpPr>
            <p:cNvPr id="128" name="Freeform 830">
              <a:extLst>
                <a:ext uri="{FF2B5EF4-FFF2-40B4-BE49-F238E27FC236}">
                  <a16:creationId xmlns:a16="http://schemas.microsoft.com/office/drawing/2014/main" id="{2FB250E6-E4CA-D249-99D2-8AEBFC873A83}"/>
                </a:ext>
              </a:extLst>
            </p:cNvPr>
            <p:cNvSpPr>
              <a:spLocks noChangeAspect="1"/>
            </p:cNvSpPr>
            <p:nvPr/>
          </p:nvSpPr>
          <p:spPr bwMode="auto">
            <a:xfrm>
              <a:off x="7054100" y="1099597"/>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latin typeface="Calibri"/>
                  <a:ea typeface="Calibri"/>
                  <a:cs typeface="Calibri"/>
                </a:rPr>
              </a:br>
              <a:br>
                <a:rPr lang="en-US" baseline="30000" dirty="0">
                  <a:latin typeface="Calibri"/>
                  <a:ea typeface="Calibri"/>
                  <a:cs typeface="Calibri"/>
                </a:rPr>
              </a:br>
              <a:r>
                <a:rPr lang="en-US" dirty="0">
                  <a:latin typeface="Calibri"/>
                  <a:ea typeface="Calibri"/>
                  <a:cs typeface="Calibri"/>
                </a:rPr>
                <a:t>  p3</a:t>
              </a:r>
            </a:p>
          </p:txBody>
        </p:sp>
        <p:sp>
          <p:nvSpPr>
            <p:cNvPr id="129" name="Freeform 830">
              <a:extLst>
                <a:ext uri="{FF2B5EF4-FFF2-40B4-BE49-F238E27FC236}">
                  <a16:creationId xmlns:a16="http://schemas.microsoft.com/office/drawing/2014/main" id="{E5E969E9-1BDE-8445-A78D-884008A21616}"/>
                </a:ext>
              </a:extLst>
            </p:cNvPr>
            <p:cNvSpPr>
              <a:spLocks noChangeAspect="1"/>
            </p:cNvSpPr>
            <p:nvPr/>
          </p:nvSpPr>
          <p:spPr bwMode="auto">
            <a:xfrm>
              <a:off x="6649449" y="1674638"/>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latin typeface="Calibri"/>
                  <a:ea typeface="Calibri"/>
                  <a:cs typeface="Calibri"/>
                </a:rPr>
              </a:br>
              <a:br>
                <a:rPr lang="en-US" baseline="30000" dirty="0">
                  <a:latin typeface="Calibri"/>
                  <a:ea typeface="Calibri"/>
                  <a:cs typeface="Calibri"/>
                </a:rPr>
              </a:br>
              <a:r>
                <a:rPr lang="en-US" dirty="0">
                  <a:latin typeface="Calibri"/>
                  <a:ea typeface="Calibri"/>
                  <a:cs typeface="Calibri"/>
                </a:rPr>
                <a:t>  p1</a:t>
              </a:r>
            </a:p>
          </p:txBody>
        </p:sp>
        <p:sp>
          <p:nvSpPr>
            <p:cNvPr id="131" name="Freeform 830">
              <a:extLst>
                <a:ext uri="{FF2B5EF4-FFF2-40B4-BE49-F238E27FC236}">
                  <a16:creationId xmlns:a16="http://schemas.microsoft.com/office/drawing/2014/main" id="{389C89C2-B8B4-F544-B8AB-268467448E7C}"/>
                </a:ext>
              </a:extLst>
            </p:cNvPr>
            <p:cNvSpPr>
              <a:spLocks noChangeAspect="1"/>
            </p:cNvSpPr>
            <p:nvPr/>
          </p:nvSpPr>
          <p:spPr bwMode="auto">
            <a:xfrm>
              <a:off x="7595015" y="1674638"/>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latin typeface="Calibri"/>
                  <a:ea typeface="Calibri"/>
                  <a:cs typeface="Calibri"/>
                </a:rPr>
              </a:br>
              <a:br>
                <a:rPr lang="en-US" baseline="30000" dirty="0">
                  <a:latin typeface="Calibri"/>
                  <a:ea typeface="Calibri"/>
                  <a:cs typeface="Calibri"/>
                </a:rPr>
              </a:br>
              <a:r>
                <a:rPr lang="en-US" dirty="0">
                  <a:latin typeface="Calibri"/>
                  <a:ea typeface="Calibri"/>
                  <a:cs typeface="Calibri"/>
                </a:rPr>
                <a:t>  p2</a:t>
              </a:r>
            </a:p>
          </p:txBody>
        </p:sp>
        <p:grpSp>
          <p:nvGrpSpPr>
            <p:cNvPr id="132" name="Group 872">
              <a:extLst>
                <a:ext uri="{FF2B5EF4-FFF2-40B4-BE49-F238E27FC236}">
                  <a16:creationId xmlns:a16="http://schemas.microsoft.com/office/drawing/2014/main" id="{C0F55A2A-599F-BE4E-A344-FB78507395C6}"/>
                </a:ext>
              </a:extLst>
            </p:cNvPr>
            <p:cNvGrpSpPr>
              <a:grpSpLocks noChangeAspect="1"/>
            </p:cNvGrpSpPr>
            <p:nvPr/>
          </p:nvGrpSpPr>
          <p:grpSpPr bwMode="auto">
            <a:xfrm>
              <a:off x="7141600" y="854344"/>
              <a:ext cx="651502" cy="416243"/>
              <a:chOff x="331" y="406"/>
              <a:chExt cx="288" cy="144"/>
            </a:xfrm>
          </p:grpSpPr>
          <p:sp>
            <p:nvSpPr>
              <p:cNvPr id="242" name="Rectangle 873">
                <a:extLst>
                  <a:ext uri="{FF2B5EF4-FFF2-40B4-BE49-F238E27FC236}">
                    <a16:creationId xmlns:a16="http://schemas.microsoft.com/office/drawing/2014/main" id="{1098F03D-C608-5E48-BB98-2C486ED782D6}"/>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latin typeface="Calibri"/>
                    <a:ea typeface="Calibri"/>
                    <a:cs typeface="Calibri"/>
                  </a:rPr>
                  <a:t>a</a:t>
                </a:r>
              </a:p>
            </p:txBody>
          </p:sp>
          <p:sp>
            <p:nvSpPr>
              <p:cNvPr id="243" name="Freeform 874">
                <a:extLst>
                  <a:ext uri="{FF2B5EF4-FFF2-40B4-BE49-F238E27FC236}">
                    <a16:creationId xmlns:a16="http://schemas.microsoft.com/office/drawing/2014/main" id="{391A773B-D7C8-784D-A74E-3559E85EE4B4}"/>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244" name="Freeform 875">
                <a:extLst>
                  <a:ext uri="{FF2B5EF4-FFF2-40B4-BE49-F238E27FC236}">
                    <a16:creationId xmlns:a16="http://schemas.microsoft.com/office/drawing/2014/main" id="{26ED126B-BD6F-2A48-9D56-326AA90CD32F}"/>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245" name="Rectangle 876">
                <a:extLst>
                  <a:ext uri="{FF2B5EF4-FFF2-40B4-BE49-F238E27FC236}">
                    <a16:creationId xmlns:a16="http://schemas.microsoft.com/office/drawing/2014/main" id="{45BCB08C-8336-BF4A-BA83-0CB617B47273}"/>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latin typeface="Calibri"/>
                  <a:ea typeface="Calibri"/>
                  <a:cs typeface="Calibri"/>
                </a:endParaRPr>
              </a:p>
            </p:txBody>
          </p:sp>
        </p:grpSp>
        <p:grpSp>
          <p:nvGrpSpPr>
            <p:cNvPr id="133" name="Group 872">
              <a:extLst>
                <a:ext uri="{FF2B5EF4-FFF2-40B4-BE49-F238E27FC236}">
                  <a16:creationId xmlns:a16="http://schemas.microsoft.com/office/drawing/2014/main" id="{3E4D31CB-3E33-F249-99D2-5EBC3E3CE326}"/>
                </a:ext>
              </a:extLst>
            </p:cNvPr>
            <p:cNvGrpSpPr>
              <a:grpSpLocks noChangeAspect="1"/>
            </p:cNvGrpSpPr>
            <p:nvPr/>
          </p:nvGrpSpPr>
          <p:grpSpPr bwMode="auto">
            <a:xfrm>
              <a:off x="7137848" y="579909"/>
              <a:ext cx="651502" cy="416243"/>
              <a:chOff x="331" y="406"/>
              <a:chExt cx="288" cy="144"/>
            </a:xfrm>
          </p:grpSpPr>
          <p:sp>
            <p:nvSpPr>
              <p:cNvPr id="238" name="Rectangle 873">
                <a:extLst>
                  <a:ext uri="{FF2B5EF4-FFF2-40B4-BE49-F238E27FC236}">
                    <a16:creationId xmlns:a16="http://schemas.microsoft.com/office/drawing/2014/main" id="{33FF4B89-EFB5-0E48-A15C-8C5D215EB24B}"/>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latin typeface="Calibri"/>
                    <a:ea typeface="Calibri"/>
                    <a:cs typeface="Calibri"/>
                  </a:rPr>
                  <a:t>d</a:t>
                </a:r>
              </a:p>
            </p:txBody>
          </p:sp>
          <p:sp>
            <p:nvSpPr>
              <p:cNvPr id="239" name="Freeform 874">
                <a:extLst>
                  <a:ext uri="{FF2B5EF4-FFF2-40B4-BE49-F238E27FC236}">
                    <a16:creationId xmlns:a16="http://schemas.microsoft.com/office/drawing/2014/main" id="{FFAF36BF-5A5A-C34C-B619-4F3145C07CA3}"/>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240" name="Freeform 875">
                <a:extLst>
                  <a:ext uri="{FF2B5EF4-FFF2-40B4-BE49-F238E27FC236}">
                    <a16:creationId xmlns:a16="http://schemas.microsoft.com/office/drawing/2014/main" id="{BBEDBE15-CA7A-2046-9B0A-55D61CC2B8A8}"/>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241" name="Rectangle 876">
                <a:extLst>
                  <a:ext uri="{FF2B5EF4-FFF2-40B4-BE49-F238E27FC236}">
                    <a16:creationId xmlns:a16="http://schemas.microsoft.com/office/drawing/2014/main" id="{BA53DC51-224C-5043-A8B0-C08631CFE299}"/>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latin typeface="Calibri"/>
                  <a:ea typeface="Calibri"/>
                  <a:cs typeface="Calibri"/>
                </a:endParaRPr>
              </a:p>
            </p:txBody>
          </p:sp>
        </p:grpSp>
        <p:sp>
          <p:nvSpPr>
            <p:cNvPr id="138" name="Freeform 830">
              <a:extLst>
                <a:ext uri="{FF2B5EF4-FFF2-40B4-BE49-F238E27FC236}">
                  <a16:creationId xmlns:a16="http://schemas.microsoft.com/office/drawing/2014/main" id="{23281FAE-2377-774E-8ED6-723C9ED17EE0}"/>
                </a:ext>
              </a:extLst>
            </p:cNvPr>
            <p:cNvSpPr>
              <a:spLocks noChangeAspect="1"/>
            </p:cNvSpPr>
            <p:nvPr/>
          </p:nvSpPr>
          <p:spPr bwMode="auto">
            <a:xfrm>
              <a:off x="8045349" y="1098168"/>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latin typeface="Calibri"/>
                  <a:ea typeface="Calibri"/>
                  <a:cs typeface="Calibri"/>
                </a:rPr>
              </a:br>
              <a:br>
                <a:rPr lang="en-US" baseline="30000" dirty="0">
                  <a:latin typeface="Calibri"/>
                  <a:ea typeface="Calibri"/>
                  <a:cs typeface="Calibri"/>
                </a:rPr>
              </a:br>
              <a:r>
                <a:rPr lang="en-US" dirty="0">
                  <a:latin typeface="Calibri"/>
                  <a:ea typeface="Calibri"/>
                  <a:cs typeface="Calibri"/>
                </a:rPr>
                <a:t>  p4</a:t>
              </a:r>
            </a:p>
          </p:txBody>
        </p:sp>
        <p:grpSp>
          <p:nvGrpSpPr>
            <p:cNvPr id="144" name="Group 872">
              <a:extLst>
                <a:ext uri="{FF2B5EF4-FFF2-40B4-BE49-F238E27FC236}">
                  <a16:creationId xmlns:a16="http://schemas.microsoft.com/office/drawing/2014/main" id="{E8C77AE4-3AF5-E34A-B2B9-E48057E14AAE}"/>
                </a:ext>
              </a:extLst>
            </p:cNvPr>
            <p:cNvGrpSpPr>
              <a:grpSpLocks noChangeAspect="1"/>
            </p:cNvGrpSpPr>
            <p:nvPr/>
          </p:nvGrpSpPr>
          <p:grpSpPr bwMode="auto">
            <a:xfrm>
              <a:off x="8119863" y="872355"/>
              <a:ext cx="651502" cy="416243"/>
              <a:chOff x="331" y="406"/>
              <a:chExt cx="288" cy="144"/>
            </a:xfrm>
          </p:grpSpPr>
          <p:sp>
            <p:nvSpPr>
              <p:cNvPr id="230" name="Rectangle 873">
                <a:extLst>
                  <a:ext uri="{FF2B5EF4-FFF2-40B4-BE49-F238E27FC236}">
                    <a16:creationId xmlns:a16="http://schemas.microsoft.com/office/drawing/2014/main" id="{B72DA224-C6AE-3445-B3C9-67CB8DFD59A6}"/>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latin typeface="Calibri"/>
                    <a:ea typeface="Calibri"/>
                    <a:cs typeface="Calibri"/>
                  </a:rPr>
                  <a:t>b</a:t>
                </a:r>
              </a:p>
            </p:txBody>
          </p:sp>
          <p:sp>
            <p:nvSpPr>
              <p:cNvPr id="234" name="Freeform 874">
                <a:extLst>
                  <a:ext uri="{FF2B5EF4-FFF2-40B4-BE49-F238E27FC236}">
                    <a16:creationId xmlns:a16="http://schemas.microsoft.com/office/drawing/2014/main" id="{657E4C86-C920-3B41-8ED6-B589849E5FFD}"/>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235" name="Freeform 875">
                <a:extLst>
                  <a:ext uri="{FF2B5EF4-FFF2-40B4-BE49-F238E27FC236}">
                    <a16:creationId xmlns:a16="http://schemas.microsoft.com/office/drawing/2014/main" id="{5D6B8F5F-D2F2-2A43-B471-59B2E4A9C8FB}"/>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237" name="Rectangle 876">
                <a:extLst>
                  <a:ext uri="{FF2B5EF4-FFF2-40B4-BE49-F238E27FC236}">
                    <a16:creationId xmlns:a16="http://schemas.microsoft.com/office/drawing/2014/main" id="{488CF770-BBE6-5344-A171-B86E736CA7C1}"/>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latin typeface="Calibri"/>
                  <a:ea typeface="Calibri"/>
                  <a:cs typeface="Calibri"/>
                </a:endParaRPr>
              </a:p>
            </p:txBody>
          </p:sp>
        </p:grpSp>
        <p:grpSp>
          <p:nvGrpSpPr>
            <p:cNvPr id="146" name="Group 872">
              <a:extLst>
                <a:ext uri="{FF2B5EF4-FFF2-40B4-BE49-F238E27FC236}">
                  <a16:creationId xmlns:a16="http://schemas.microsoft.com/office/drawing/2014/main" id="{9CB8C504-BD19-0A47-AE2F-C5D6B2F3E417}"/>
                </a:ext>
              </a:extLst>
            </p:cNvPr>
            <p:cNvGrpSpPr>
              <a:grpSpLocks noChangeAspect="1"/>
            </p:cNvGrpSpPr>
            <p:nvPr/>
          </p:nvGrpSpPr>
          <p:grpSpPr bwMode="auto">
            <a:xfrm>
              <a:off x="8116832" y="598923"/>
              <a:ext cx="651502" cy="416243"/>
              <a:chOff x="331" y="406"/>
              <a:chExt cx="288" cy="144"/>
            </a:xfrm>
          </p:grpSpPr>
          <p:sp>
            <p:nvSpPr>
              <p:cNvPr id="226" name="Rectangle 873">
                <a:extLst>
                  <a:ext uri="{FF2B5EF4-FFF2-40B4-BE49-F238E27FC236}">
                    <a16:creationId xmlns:a16="http://schemas.microsoft.com/office/drawing/2014/main" id="{781C1120-C9CB-7F4C-B6BC-6FB55B807F7D}"/>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latin typeface="Calibri"/>
                    <a:ea typeface="Calibri"/>
                    <a:cs typeface="Calibri"/>
                  </a:rPr>
                  <a:t>c</a:t>
                </a:r>
              </a:p>
            </p:txBody>
          </p:sp>
          <p:sp>
            <p:nvSpPr>
              <p:cNvPr id="227" name="Freeform 874">
                <a:extLst>
                  <a:ext uri="{FF2B5EF4-FFF2-40B4-BE49-F238E27FC236}">
                    <a16:creationId xmlns:a16="http://schemas.microsoft.com/office/drawing/2014/main" id="{C7E7E23C-E071-6C4C-B465-E7228956CCD7}"/>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228" name="Freeform 875">
                <a:extLst>
                  <a:ext uri="{FF2B5EF4-FFF2-40B4-BE49-F238E27FC236}">
                    <a16:creationId xmlns:a16="http://schemas.microsoft.com/office/drawing/2014/main" id="{7E466F75-C01C-4740-AE81-6A9AF3EC5E7E}"/>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229" name="Rectangle 876">
                <a:extLst>
                  <a:ext uri="{FF2B5EF4-FFF2-40B4-BE49-F238E27FC236}">
                    <a16:creationId xmlns:a16="http://schemas.microsoft.com/office/drawing/2014/main" id="{6556AD83-85AC-174B-9C30-231F23A50171}"/>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latin typeface="Calibri"/>
                  <a:ea typeface="Calibri"/>
                  <a:cs typeface="Calibri"/>
                </a:endParaRPr>
              </a:p>
            </p:txBody>
          </p:sp>
        </p:grpSp>
        <p:grpSp>
          <p:nvGrpSpPr>
            <p:cNvPr id="147" name="Group 146">
              <a:extLst>
                <a:ext uri="{FF2B5EF4-FFF2-40B4-BE49-F238E27FC236}">
                  <a16:creationId xmlns:a16="http://schemas.microsoft.com/office/drawing/2014/main" id="{78C56558-06AA-2D4B-8DA8-750B024904DB}"/>
                </a:ext>
              </a:extLst>
            </p:cNvPr>
            <p:cNvGrpSpPr/>
            <p:nvPr/>
          </p:nvGrpSpPr>
          <p:grpSpPr>
            <a:xfrm>
              <a:off x="7127889" y="221558"/>
              <a:ext cx="1219200" cy="1278997"/>
              <a:chOff x="3017318" y="1024881"/>
              <a:chExt cx="1219200" cy="1278997"/>
            </a:xfrm>
          </p:grpSpPr>
          <p:grpSp>
            <p:nvGrpSpPr>
              <p:cNvPr id="150" name="Group 149">
                <a:extLst>
                  <a:ext uri="{FF2B5EF4-FFF2-40B4-BE49-F238E27FC236}">
                    <a16:creationId xmlns:a16="http://schemas.microsoft.com/office/drawing/2014/main" id="{CF178890-4C4B-F947-8F2C-5B1F17C97183}"/>
                  </a:ext>
                </a:extLst>
              </p:cNvPr>
              <p:cNvGrpSpPr/>
              <p:nvPr/>
            </p:nvGrpSpPr>
            <p:grpSpPr>
              <a:xfrm>
                <a:off x="3636432" y="1147233"/>
                <a:ext cx="88096" cy="1156645"/>
                <a:chOff x="3636432" y="1147233"/>
                <a:chExt cx="88096" cy="1156645"/>
              </a:xfrm>
            </p:grpSpPr>
            <p:sp>
              <p:nvSpPr>
                <p:cNvPr id="201" name="Oval 878">
                  <a:extLst>
                    <a:ext uri="{FF2B5EF4-FFF2-40B4-BE49-F238E27FC236}">
                      <a16:creationId xmlns:a16="http://schemas.microsoft.com/office/drawing/2014/main" id="{F6AA1328-7F92-EA44-990F-B4A581CA9B65}"/>
                    </a:ext>
                  </a:extLst>
                </p:cNvPr>
                <p:cNvSpPr>
                  <a:spLocks noChangeAspect="1" noChangeArrowheads="1"/>
                </p:cNvSpPr>
                <p:nvPr/>
              </p:nvSpPr>
              <p:spPr bwMode="auto">
                <a:xfrm>
                  <a:off x="3639810" y="2256032"/>
                  <a:ext cx="84718" cy="47846"/>
                </a:xfrm>
                <a:prstGeom prst="ellipse">
                  <a:avLst/>
                </a:prstGeom>
                <a:solidFill>
                  <a:srgbClr val="99DDFF"/>
                </a:solidFill>
                <a:ln w="9525">
                  <a:solidFill>
                    <a:schemeClr val="tx1"/>
                  </a:solidFill>
                  <a:round/>
                  <a:headEnd/>
                  <a:tailEnd/>
                </a:ln>
              </p:spPr>
              <p:txBody>
                <a:bodyPr wrap="none" anchor="ctr"/>
                <a:lstStyle/>
                <a:p>
                  <a:endParaRPr lang="en-US" sz="1400" dirty="0">
                    <a:latin typeface="Calibri"/>
                    <a:ea typeface="Calibri"/>
                    <a:cs typeface="Calibri"/>
                  </a:endParaRPr>
                </a:p>
              </p:txBody>
            </p:sp>
            <p:sp>
              <p:nvSpPr>
                <p:cNvPr id="202" name="Rectangle 880">
                  <a:extLst>
                    <a:ext uri="{FF2B5EF4-FFF2-40B4-BE49-F238E27FC236}">
                      <a16:creationId xmlns:a16="http://schemas.microsoft.com/office/drawing/2014/main" id="{39BD81F8-B602-EB4D-85FD-1232389434FB}"/>
                    </a:ext>
                  </a:extLst>
                </p:cNvPr>
                <p:cNvSpPr>
                  <a:spLocks noChangeArrowheads="1"/>
                </p:cNvSpPr>
                <p:nvPr/>
              </p:nvSpPr>
              <p:spPr bwMode="auto">
                <a:xfrm>
                  <a:off x="3636432" y="1147233"/>
                  <a:ext cx="88094" cy="1135842"/>
                </a:xfrm>
                <a:prstGeom prst="rect">
                  <a:avLst/>
                </a:prstGeom>
                <a:solidFill>
                  <a:srgbClr val="99DDFF"/>
                </a:solidFill>
                <a:ln w="9525">
                  <a:solidFill>
                    <a:srgbClr val="9CDDFE"/>
                  </a:solidFill>
                  <a:miter lim="800000"/>
                  <a:headEnd/>
                  <a:tailEnd/>
                </a:ln>
              </p:spPr>
              <p:txBody>
                <a:bodyPr wrap="none" anchor="ctr"/>
                <a:lstStyle/>
                <a:p>
                  <a:endParaRPr lang="en-US" sz="1400" dirty="0">
                    <a:latin typeface="Calibri"/>
                    <a:ea typeface="Calibri"/>
                    <a:cs typeface="Calibri"/>
                  </a:endParaRPr>
                </a:p>
              </p:txBody>
            </p:sp>
            <p:sp>
              <p:nvSpPr>
                <p:cNvPr id="204" name="Line 881">
                  <a:extLst>
                    <a:ext uri="{FF2B5EF4-FFF2-40B4-BE49-F238E27FC236}">
                      <a16:creationId xmlns:a16="http://schemas.microsoft.com/office/drawing/2014/main" id="{62CD10AA-D8B9-7D45-BD5C-6DA59E00C109}"/>
                    </a:ext>
                  </a:extLst>
                </p:cNvPr>
                <p:cNvSpPr>
                  <a:spLocks noChangeShapeType="1"/>
                </p:cNvSpPr>
                <p:nvPr/>
              </p:nvSpPr>
              <p:spPr bwMode="auto">
                <a:xfrm flipH="1" flipV="1">
                  <a:off x="3636432" y="1147233"/>
                  <a:ext cx="0" cy="113584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dirty="0">
                    <a:latin typeface="Calibri"/>
                    <a:ea typeface="Calibri"/>
                    <a:cs typeface="Calibri"/>
                  </a:endParaRPr>
                </a:p>
              </p:txBody>
            </p:sp>
            <p:sp>
              <p:nvSpPr>
                <p:cNvPr id="225" name="Line 882">
                  <a:extLst>
                    <a:ext uri="{FF2B5EF4-FFF2-40B4-BE49-F238E27FC236}">
                      <a16:creationId xmlns:a16="http://schemas.microsoft.com/office/drawing/2014/main" id="{9E625F9E-0744-0A44-B24B-AC5C717E374F}"/>
                    </a:ext>
                  </a:extLst>
                </p:cNvPr>
                <p:cNvSpPr>
                  <a:spLocks noChangeShapeType="1"/>
                </p:cNvSpPr>
                <p:nvPr/>
              </p:nvSpPr>
              <p:spPr bwMode="auto">
                <a:xfrm flipV="1">
                  <a:off x="3724527" y="1147233"/>
                  <a:ext cx="0" cy="113584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dirty="0">
                    <a:latin typeface="Calibri"/>
                    <a:ea typeface="Calibri"/>
                    <a:cs typeface="Calibri"/>
                  </a:endParaRPr>
                </a:p>
              </p:txBody>
            </p:sp>
          </p:grpSp>
          <p:grpSp>
            <p:nvGrpSpPr>
              <p:cNvPr id="152" name="Group 883">
                <a:extLst>
                  <a:ext uri="{FF2B5EF4-FFF2-40B4-BE49-F238E27FC236}">
                    <a16:creationId xmlns:a16="http://schemas.microsoft.com/office/drawing/2014/main" id="{8AD6D35E-6C52-0F4C-BC47-03622C5488CB}"/>
                  </a:ext>
                </a:extLst>
              </p:cNvPr>
              <p:cNvGrpSpPr>
                <a:grpSpLocks/>
              </p:cNvGrpSpPr>
              <p:nvPr/>
            </p:nvGrpSpPr>
            <p:grpSpPr bwMode="auto">
              <a:xfrm>
                <a:off x="3061519" y="1101851"/>
                <a:ext cx="42359" cy="293319"/>
                <a:chOff x="960" y="251"/>
                <a:chExt cx="23" cy="141"/>
              </a:xfrm>
            </p:grpSpPr>
            <p:sp>
              <p:nvSpPr>
                <p:cNvPr id="199" name="Line 884">
                  <a:extLst>
                    <a:ext uri="{FF2B5EF4-FFF2-40B4-BE49-F238E27FC236}">
                      <a16:creationId xmlns:a16="http://schemas.microsoft.com/office/drawing/2014/main" id="{F7AF3DA7-86C6-7A47-8707-A59E01B30F3E}"/>
                    </a:ext>
                  </a:extLst>
                </p:cNvPr>
                <p:cNvSpPr>
                  <a:spLocks noChangeShapeType="1"/>
                </p:cNvSpPr>
                <p:nvPr/>
              </p:nvSpPr>
              <p:spPr bwMode="auto">
                <a:xfrm flipH="1">
                  <a:off x="971" y="251"/>
                  <a:ext cx="0" cy="96"/>
                </a:xfrm>
                <a:prstGeom prst="line">
                  <a:avLst/>
                </a:prstGeom>
                <a:noFill/>
                <a:ln w="9525">
                  <a:solidFill>
                    <a:schemeClr val="tx1"/>
                  </a:solidFill>
                  <a:round/>
                  <a:headEnd type="none" w="sm" len="sm"/>
                  <a:tailEnd type="none" w="med" len="sm"/>
                </a:ln>
                <a:extLst>
                  <a:ext uri="{909E8E84-426E-40dd-AFC4-6F175D3DCCD1}">
                    <a14:hiddenFill xmlns="" xmlns:a14="http://schemas.microsoft.com/office/drawing/2010/main">
                      <a:noFill/>
                    </a14:hiddenFill>
                  </a:ext>
                </a:extLst>
              </p:spPr>
              <p:txBody>
                <a:bodyPr wrap="none" anchor="ctr"/>
                <a:lstStyle/>
                <a:p>
                  <a:endParaRPr lang="en-US" dirty="0">
                    <a:latin typeface="Calibri"/>
                    <a:ea typeface="Calibri"/>
                    <a:cs typeface="Calibri"/>
                  </a:endParaRPr>
                </a:p>
              </p:txBody>
            </p:sp>
            <p:sp>
              <p:nvSpPr>
                <p:cNvPr id="200" name="Oval 885">
                  <a:extLst>
                    <a:ext uri="{FF2B5EF4-FFF2-40B4-BE49-F238E27FC236}">
                      <a16:creationId xmlns:a16="http://schemas.microsoft.com/office/drawing/2014/main" id="{0D4DE27A-09A1-1943-BB0E-6856F7006821}"/>
                    </a:ext>
                  </a:extLst>
                </p:cNvPr>
                <p:cNvSpPr>
                  <a:spLocks noChangeArrowheads="1"/>
                </p:cNvSpPr>
                <p:nvPr/>
              </p:nvSpPr>
              <p:spPr bwMode="auto">
                <a:xfrm>
                  <a:off x="960" y="347"/>
                  <a:ext cx="23" cy="45"/>
                </a:xfrm>
                <a:prstGeom prst="ellipse">
                  <a:avLst/>
                </a:prstGeom>
                <a:solidFill>
                  <a:srgbClr val="99DDFF"/>
                </a:solidFill>
                <a:ln w="9525">
                  <a:solidFill>
                    <a:schemeClr val="tx1"/>
                  </a:solidFill>
                  <a:round/>
                  <a:headEnd/>
                  <a:tailEnd/>
                </a:ln>
              </p:spPr>
              <p:txBody>
                <a:bodyPr wrap="none" anchor="ctr"/>
                <a:lstStyle/>
                <a:p>
                  <a:endParaRPr lang="en-US" sz="1400" dirty="0">
                    <a:latin typeface="Calibri"/>
                    <a:ea typeface="Calibri"/>
                    <a:cs typeface="Calibri"/>
                  </a:endParaRPr>
                </a:p>
              </p:txBody>
            </p:sp>
          </p:grpSp>
          <p:sp>
            <p:nvSpPr>
              <p:cNvPr id="194" name="Rectangle 886">
                <a:extLst>
                  <a:ext uri="{FF2B5EF4-FFF2-40B4-BE49-F238E27FC236}">
                    <a16:creationId xmlns:a16="http://schemas.microsoft.com/office/drawing/2014/main" id="{67AF653C-FD34-D247-BFAA-75745FD4AC7E}"/>
                  </a:ext>
                </a:extLst>
              </p:cNvPr>
              <p:cNvSpPr>
                <a:spLocks noChangeArrowheads="1"/>
              </p:cNvSpPr>
              <p:nvPr/>
            </p:nvSpPr>
            <p:spPr bwMode="auto">
              <a:xfrm>
                <a:off x="3017318" y="1137216"/>
                <a:ext cx="884012" cy="47846"/>
              </a:xfrm>
              <a:prstGeom prst="rect">
                <a:avLst/>
              </a:prstGeom>
              <a:solidFill>
                <a:srgbClr val="99DDFF"/>
              </a:solidFill>
              <a:ln w="9525">
                <a:solidFill>
                  <a:schemeClr val="tx1"/>
                </a:solidFill>
                <a:miter lim="800000"/>
                <a:headEnd/>
                <a:tailEnd/>
              </a:ln>
            </p:spPr>
            <p:txBody>
              <a:bodyPr wrap="none" anchor="ctr"/>
              <a:lstStyle/>
              <a:p>
                <a:endParaRPr lang="en-US" sz="1400" dirty="0">
                  <a:latin typeface="Calibri"/>
                  <a:ea typeface="Calibri"/>
                  <a:cs typeface="Calibri"/>
                </a:endParaRPr>
              </a:p>
            </p:txBody>
          </p:sp>
          <p:sp>
            <p:nvSpPr>
              <p:cNvPr id="195" name="Freeform 887">
                <a:extLst>
                  <a:ext uri="{FF2B5EF4-FFF2-40B4-BE49-F238E27FC236}">
                    <a16:creationId xmlns:a16="http://schemas.microsoft.com/office/drawing/2014/main" id="{5F1B7611-BA7B-B644-A54D-93B97D0E02B1}"/>
                  </a:ext>
                </a:extLst>
              </p:cNvPr>
              <p:cNvSpPr>
                <a:spLocks noChangeAspect="1"/>
              </p:cNvSpPr>
              <p:nvPr/>
            </p:nvSpPr>
            <p:spPr bwMode="auto">
              <a:xfrm>
                <a:off x="3017318" y="1062326"/>
                <a:ext cx="942946" cy="76970"/>
              </a:xfrm>
              <a:custGeom>
                <a:avLst/>
                <a:gdLst>
                  <a:gd name="T0" fmla="*/ 0 w 672"/>
                  <a:gd name="T1" fmla="*/ 2 h 48"/>
                  <a:gd name="T2" fmla="*/ 2 w 672"/>
                  <a:gd name="T3" fmla="*/ 0 h 48"/>
                  <a:gd name="T4" fmla="*/ 20 w 672"/>
                  <a:gd name="T5" fmla="*/ 0 h 48"/>
                  <a:gd name="T6" fmla="*/ 18 w 672"/>
                  <a:gd name="T7" fmla="*/ 2 h 48"/>
                  <a:gd name="T8" fmla="*/ 0 w 672"/>
                  <a:gd name="T9" fmla="*/ 2 h 48"/>
                  <a:gd name="T10" fmla="*/ 0 60000 65536"/>
                  <a:gd name="T11" fmla="*/ 0 60000 65536"/>
                  <a:gd name="T12" fmla="*/ 0 60000 65536"/>
                  <a:gd name="T13" fmla="*/ 0 60000 65536"/>
                  <a:gd name="T14" fmla="*/ 0 60000 65536"/>
                  <a:gd name="T15" fmla="*/ 0 w 672"/>
                  <a:gd name="T16" fmla="*/ 0 h 48"/>
                  <a:gd name="T17" fmla="*/ 672 w 672"/>
                  <a:gd name="T18" fmla="*/ 48 h 48"/>
                </a:gdLst>
                <a:ahLst/>
                <a:cxnLst>
                  <a:cxn ang="T10">
                    <a:pos x="T0" y="T1"/>
                  </a:cxn>
                  <a:cxn ang="T11">
                    <a:pos x="T2" y="T3"/>
                  </a:cxn>
                  <a:cxn ang="T12">
                    <a:pos x="T4" y="T5"/>
                  </a:cxn>
                  <a:cxn ang="T13">
                    <a:pos x="T6" y="T7"/>
                  </a:cxn>
                  <a:cxn ang="T14">
                    <a:pos x="T8" y="T9"/>
                  </a:cxn>
                </a:cxnLst>
                <a:rect l="T15" t="T16" r="T17" b="T18"/>
                <a:pathLst>
                  <a:path w="672" h="48">
                    <a:moveTo>
                      <a:pt x="0" y="48"/>
                    </a:moveTo>
                    <a:lnTo>
                      <a:pt x="48" y="0"/>
                    </a:lnTo>
                    <a:lnTo>
                      <a:pt x="672" y="0"/>
                    </a:lnTo>
                    <a:lnTo>
                      <a:pt x="624" y="48"/>
                    </a:lnTo>
                    <a:lnTo>
                      <a:pt x="0" y="48"/>
                    </a:lnTo>
                    <a:close/>
                  </a:path>
                </a:pathLst>
              </a:custGeom>
              <a:solidFill>
                <a:srgbClr val="99DDFF"/>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196" name="Freeform 888">
                <a:extLst>
                  <a:ext uri="{FF2B5EF4-FFF2-40B4-BE49-F238E27FC236}">
                    <a16:creationId xmlns:a16="http://schemas.microsoft.com/office/drawing/2014/main" id="{7C35E2A6-1431-E34C-851B-CA5DF022D1DE}"/>
                  </a:ext>
                </a:extLst>
              </p:cNvPr>
              <p:cNvSpPr>
                <a:spLocks/>
              </p:cNvSpPr>
              <p:nvPr/>
            </p:nvSpPr>
            <p:spPr bwMode="auto">
              <a:xfrm>
                <a:off x="3882913" y="1124734"/>
                <a:ext cx="265204" cy="301640"/>
              </a:xfrm>
              <a:custGeom>
                <a:avLst/>
                <a:gdLst>
                  <a:gd name="T0" fmla="*/ 144 w 144"/>
                  <a:gd name="T1" fmla="*/ 5 h 192"/>
                  <a:gd name="T2" fmla="*/ 0 w 144"/>
                  <a:gd name="T3" fmla="*/ 5 h 192"/>
                  <a:gd name="T4" fmla="*/ 0 w 144"/>
                  <a:gd name="T5" fmla="*/ 0 h 192"/>
                  <a:gd name="T6" fmla="*/ 144 w 144"/>
                  <a:gd name="T7" fmla="*/ 0 h 192"/>
                  <a:gd name="T8" fmla="*/ 144 w 144"/>
                  <a:gd name="T9" fmla="*/ 5 h 192"/>
                  <a:gd name="T10" fmla="*/ 0 60000 65536"/>
                  <a:gd name="T11" fmla="*/ 0 60000 65536"/>
                  <a:gd name="T12" fmla="*/ 0 60000 65536"/>
                  <a:gd name="T13" fmla="*/ 0 60000 65536"/>
                  <a:gd name="T14" fmla="*/ 0 60000 65536"/>
                  <a:gd name="T15" fmla="*/ 0 w 144"/>
                  <a:gd name="T16" fmla="*/ 0 h 192"/>
                  <a:gd name="T17" fmla="*/ 144 w 144"/>
                  <a:gd name="T18" fmla="*/ 192 h 192"/>
                </a:gdLst>
                <a:ahLst/>
                <a:cxnLst>
                  <a:cxn ang="T10">
                    <a:pos x="T0" y="T1"/>
                  </a:cxn>
                  <a:cxn ang="T11">
                    <a:pos x="T2" y="T3"/>
                  </a:cxn>
                  <a:cxn ang="T12">
                    <a:pos x="T4" y="T5"/>
                  </a:cxn>
                  <a:cxn ang="T13">
                    <a:pos x="T6" y="T7"/>
                  </a:cxn>
                  <a:cxn ang="T14">
                    <a:pos x="T8" y="T9"/>
                  </a:cxn>
                </a:cxnLst>
                <a:rect l="T15" t="T16" r="T17" b="T18"/>
                <a:pathLst>
                  <a:path w="144" h="192">
                    <a:moveTo>
                      <a:pt x="144" y="192"/>
                    </a:moveTo>
                    <a:lnTo>
                      <a:pt x="0" y="192"/>
                    </a:lnTo>
                    <a:lnTo>
                      <a:pt x="0" y="0"/>
                    </a:lnTo>
                    <a:lnTo>
                      <a:pt x="144" y="0"/>
                    </a:lnTo>
                    <a:lnTo>
                      <a:pt x="144" y="192"/>
                    </a:lnTo>
                    <a:close/>
                  </a:path>
                </a:pathLst>
              </a:custGeom>
              <a:solidFill>
                <a:srgbClr val="99DDFF"/>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197" name="Freeform 889">
                <a:extLst>
                  <a:ext uri="{FF2B5EF4-FFF2-40B4-BE49-F238E27FC236}">
                    <a16:creationId xmlns:a16="http://schemas.microsoft.com/office/drawing/2014/main" id="{06B9E560-D520-C946-BF10-8254635E203A}"/>
                  </a:ext>
                </a:extLst>
              </p:cNvPr>
              <p:cNvSpPr>
                <a:spLocks/>
              </p:cNvSpPr>
              <p:nvPr/>
            </p:nvSpPr>
            <p:spPr bwMode="auto">
              <a:xfrm>
                <a:off x="3882913" y="1024881"/>
                <a:ext cx="353605" cy="99853"/>
              </a:xfrm>
              <a:custGeom>
                <a:avLst/>
                <a:gdLst>
                  <a:gd name="T0" fmla="*/ 144 w 192"/>
                  <a:gd name="T1" fmla="*/ 48 h 48"/>
                  <a:gd name="T2" fmla="*/ 0 w 192"/>
                  <a:gd name="T3" fmla="*/ 48 h 48"/>
                  <a:gd name="T4" fmla="*/ 48 w 192"/>
                  <a:gd name="T5" fmla="*/ 0 h 48"/>
                  <a:gd name="T6" fmla="*/ 192 w 192"/>
                  <a:gd name="T7" fmla="*/ 0 h 48"/>
                  <a:gd name="T8" fmla="*/ 144 w 192"/>
                  <a:gd name="T9" fmla="*/ 48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99DDFF"/>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198" name="Freeform 890">
                <a:extLst>
                  <a:ext uri="{FF2B5EF4-FFF2-40B4-BE49-F238E27FC236}">
                    <a16:creationId xmlns:a16="http://schemas.microsoft.com/office/drawing/2014/main" id="{4064A3AC-58F8-514E-99B4-3A4916A4CCE6}"/>
                  </a:ext>
                </a:extLst>
              </p:cNvPr>
              <p:cNvSpPr>
                <a:spLocks/>
              </p:cNvSpPr>
              <p:nvPr/>
            </p:nvSpPr>
            <p:spPr bwMode="auto">
              <a:xfrm>
                <a:off x="4148117" y="1024881"/>
                <a:ext cx="88401" cy="399413"/>
              </a:xfrm>
              <a:custGeom>
                <a:avLst/>
                <a:gdLst>
                  <a:gd name="T0" fmla="*/ 0 w 48"/>
                  <a:gd name="T1" fmla="*/ 48 h 192"/>
                  <a:gd name="T2" fmla="*/ 48 w 48"/>
                  <a:gd name="T3" fmla="*/ 0 h 192"/>
                  <a:gd name="T4" fmla="*/ 48 w 48"/>
                  <a:gd name="T5" fmla="*/ 144 h 192"/>
                  <a:gd name="T6" fmla="*/ 0 w 48"/>
                  <a:gd name="T7" fmla="*/ 192 h 192"/>
                  <a:gd name="T8" fmla="*/ 0 w 48"/>
                  <a:gd name="T9" fmla="*/ 48 h 192"/>
                  <a:gd name="T10" fmla="*/ 0 60000 65536"/>
                  <a:gd name="T11" fmla="*/ 0 60000 65536"/>
                  <a:gd name="T12" fmla="*/ 0 60000 65536"/>
                  <a:gd name="T13" fmla="*/ 0 60000 65536"/>
                  <a:gd name="T14" fmla="*/ 0 60000 65536"/>
                  <a:gd name="T15" fmla="*/ 0 w 48"/>
                  <a:gd name="T16" fmla="*/ 0 h 192"/>
                  <a:gd name="T17" fmla="*/ 48 w 48"/>
                  <a:gd name="T18" fmla="*/ 192 h 192"/>
                </a:gdLst>
                <a:ahLst/>
                <a:cxnLst>
                  <a:cxn ang="T10">
                    <a:pos x="T0" y="T1"/>
                  </a:cxn>
                  <a:cxn ang="T11">
                    <a:pos x="T2" y="T3"/>
                  </a:cxn>
                  <a:cxn ang="T12">
                    <a:pos x="T4" y="T5"/>
                  </a:cxn>
                  <a:cxn ang="T13">
                    <a:pos x="T6" y="T7"/>
                  </a:cxn>
                  <a:cxn ang="T14">
                    <a:pos x="T8" y="T9"/>
                  </a:cxn>
                </a:cxnLst>
                <a:rect l="T15" t="T16" r="T17" b="T18"/>
                <a:pathLst>
                  <a:path w="48" h="192">
                    <a:moveTo>
                      <a:pt x="0" y="48"/>
                    </a:moveTo>
                    <a:lnTo>
                      <a:pt x="48" y="0"/>
                    </a:lnTo>
                    <a:lnTo>
                      <a:pt x="48" y="144"/>
                    </a:lnTo>
                    <a:lnTo>
                      <a:pt x="0" y="192"/>
                    </a:lnTo>
                    <a:lnTo>
                      <a:pt x="0" y="48"/>
                    </a:lnTo>
                    <a:close/>
                  </a:path>
                </a:pathLst>
              </a:custGeom>
              <a:solidFill>
                <a:srgbClr val="99DDFF"/>
              </a:solidFill>
              <a:ln w="9525">
                <a:solidFill>
                  <a:schemeClr val="tx1"/>
                </a:solidFill>
                <a:round/>
                <a:headEnd/>
                <a:tailEnd/>
              </a:ln>
            </p:spPr>
            <p:txBody>
              <a:bodyPr wrap="none" anchor="ctr"/>
              <a:lstStyle/>
              <a:p>
                <a:endParaRPr lang="en-US" dirty="0">
                  <a:latin typeface="Calibri"/>
                  <a:ea typeface="Calibri"/>
                  <a:cs typeface="Calibri"/>
                </a:endParaRPr>
              </a:p>
            </p:txBody>
          </p:sp>
        </p:grpSp>
      </p:grpSp>
      <p:grpSp>
        <p:nvGrpSpPr>
          <p:cNvPr id="246" name="Group 245">
            <a:extLst>
              <a:ext uri="{FF2B5EF4-FFF2-40B4-BE49-F238E27FC236}">
                <a16:creationId xmlns:a16="http://schemas.microsoft.com/office/drawing/2014/main" id="{C36FAD66-A54F-2246-83CF-C85B09BC9EC3}"/>
              </a:ext>
            </a:extLst>
          </p:cNvPr>
          <p:cNvGrpSpPr/>
          <p:nvPr/>
        </p:nvGrpSpPr>
        <p:grpSpPr>
          <a:xfrm>
            <a:off x="8978593" y="5507164"/>
            <a:ext cx="1492873" cy="686656"/>
            <a:chOff x="7218904" y="6068391"/>
            <a:chExt cx="1492873" cy="686656"/>
          </a:xfrm>
        </p:grpSpPr>
        <p:grpSp>
          <p:nvGrpSpPr>
            <p:cNvPr id="247" name="Group 872">
              <a:extLst>
                <a:ext uri="{FF2B5EF4-FFF2-40B4-BE49-F238E27FC236}">
                  <a16:creationId xmlns:a16="http://schemas.microsoft.com/office/drawing/2014/main" id="{D8415FA2-716C-A34A-9178-FE4CB727C649}"/>
                </a:ext>
              </a:extLst>
            </p:cNvPr>
            <p:cNvGrpSpPr>
              <a:grpSpLocks noChangeAspect="1"/>
            </p:cNvGrpSpPr>
            <p:nvPr/>
          </p:nvGrpSpPr>
          <p:grpSpPr bwMode="auto">
            <a:xfrm>
              <a:off x="8054800" y="6338804"/>
              <a:ext cx="651502" cy="416243"/>
              <a:chOff x="331" y="406"/>
              <a:chExt cx="288" cy="144"/>
            </a:xfrm>
          </p:grpSpPr>
          <p:sp>
            <p:nvSpPr>
              <p:cNvPr id="263" name="Rectangle 873">
                <a:extLst>
                  <a:ext uri="{FF2B5EF4-FFF2-40B4-BE49-F238E27FC236}">
                    <a16:creationId xmlns:a16="http://schemas.microsoft.com/office/drawing/2014/main" id="{1F2C25A9-4071-5547-A06C-544EAE09A304}"/>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ea typeface="Calibri"/>
                    <a:cs typeface="Calibri"/>
                  </a:rPr>
                  <a:t>c</a:t>
                </a:r>
              </a:p>
            </p:txBody>
          </p:sp>
          <p:sp>
            <p:nvSpPr>
              <p:cNvPr id="264" name="Freeform 874">
                <a:extLst>
                  <a:ext uri="{FF2B5EF4-FFF2-40B4-BE49-F238E27FC236}">
                    <a16:creationId xmlns:a16="http://schemas.microsoft.com/office/drawing/2014/main" id="{A170D7CA-7684-F042-99E0-9A8E9C0281D4}"/>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65" name="Freeform 875">
                <a:extLst>
                  <a:ext uri="{FF2B5EF4-FFF2-40B4-BE49-F238E27FC236}">
                    <a16:creationId xmlns:a16="http://schemas.microsoft.com/office/drawing/2014/main" id="{D49B2FA7-22D7-7843-80F2-66E1475FA408}"/>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66" name="Rectangle 876">
                <a:extLst>
                  <a:ext uri="{FF2B5EF4-FFF2-40B4-BE49-F238E27FC236}">
                    <a16:creationId xmlns:a16="http://schemas.microsoft.com/office/drawing/2014/main" id="{99831C87-DFFA-D940-9E57-A9B23C10B1CB}"/>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ea typeface="Calibri"/>
                  <a:cs typeface="Calibri"/>
                </a:endParaRPr>
              </a:p>
            </p:txBody>
          </p:sp>
        </p:grpSp>
        <p:grpSp>
          <p:nvGrpSpPr>
            <p:cNvPr id="248" name="Group 872">
              <a:extLst>
                <a:ext uri="{FF2B5EF4-FFF2-40B4-BE49-F238E27FC236}">
                  <a16:creationId xmlns:a16="http://schemas.microsoft.com/office/drawing/2014/main" id="{3179DE01-A496-894A-B6E9-ADF347B51157}"/>
                </a:ext>
              </a:extLst>
            </p:cNvPr>
            <p:cNvGrpSpPr>
              <a:grpSpLocks noChangeAspect="1"/>
            </p:cNvGrpSpPr>
            <p:nvPr/>
          </p:nvGrpSpPr>
          <p:grpSpPr bwMode="auto">
            <a:xfrm>
              <a:off x="7218904" y="6335124"/>
              <a:ext cx="651502" cy="416243"/>
              <a:chOff x="331" y="406"/>
              <a:chExt cx="288" cy="144"/>
            </a:xfrm>
          </p:grpSpPr>
          <p:sp>
            <p:nvSpPr>
              <p:cNvPr id="259" name="Rectangle 873">
                <a:extLst>
                  <a:ext uri="{FF2B5EF4-FFF2-40B4-BE49-F238E27FC236}">
                    <a16:creationId xmlns:a16="http://schemas.microsoft.com/office/drawing/2014/main" id="{F748D3E8-17BA-7A4C-80EF-92D7BF287D68}"/>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ea typeface="Calibri"/>
                    <a:cs typeface="Calibri"/>
                  </a:rPr>
                  <a:t>d</a:t>
                </a:r>
              </a:p>
            </p:txBody>
          </p:sp>
          <p:sp>
            <p:nvSpPr>
              <p:cNvPr id="260" name="Freeform 874">
                <a:extLst>
                  <a:ext uri="{FF2B5EF4-FFF2-40B4-BE49-F238E27FC236}">
                    <a16:creationId xmlns:a16="http://schemas.microsoft.com/office/drawing/2014/main" id="{28CDDA2E-6891-9C49-9154-57CCD7E35842}"/>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61" name="Freeform 875">
                <a:extLst>
                  <a:ext uri="{FF2B5EF4-FFF2-40B4-BE49-F238E27FC236}">
                    <a16:creationId xmlns:a16="http://schemas.microsoft.com/office/drawing/2014/main" id="{4C92B6CF-216D-0F4B-9895-6EB9A0299788}"/>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62" name="Rectangle 876">
                <a:extLst>
                  <a:ext uri="{FF2B5EF4-FFF2-40B4-BE49-F238E27FC236}">
                    <a16:creationId xmlns:a16="http://schemas.microsoft.com/office/drawing/2014/main" id="{CDFA26ED-B851-FC42-9FFC-A57A70779C2D}"/>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ea typeface="Calibri"/>
                  <a:cs typeface="Calibri"/>
                </a:endParaRPr>
              </a:p>
            </p:txBody>
          </p:sp>
        </p:grpSp>
        <p:grpSp>
          <p:nvGrpSpPr>
            <p:cNvPr id="249" name="Group 872">
              <a:extLst>
                <a:ext uri="{FF2B5EF4-FFF2-40B4-BE49-F238E27FC236}">
                  <a16:creationId xmlns:a16="http://schemas.microsoft.com/office/drawing/2014/main" id="{C0D8CD43-B97B-F742-9F36-43ADA630EAD3}"/>
                </a:ext>
              </a:extLst>
            </p:cNvPr>
            <p:cNvGrpSpPr>
              <a:grpSpLocks noChangeAspect="1"/>
            </p:cNvGrpSpPr>
            <p:nvPr/>
          </p:nvGrpSpPr>
          <p:grpSpPr bwMode="auto">
            <a:xfrm>
              <a:off x="8060275" y="6069116"/>
              <a:ext cx="651502" cy="416243"/>
              <a:chOff x="331" y="406"/>
              <a:chExt cx="288" cy="144"/>
            </a:xfrm>
          </p:grpSpPr>
          <p:sp>
            <p:nvSpPr>
              <p:cNvPr id="255" name="Rectangle 873">
                <a:extLst>
                  <a:ext uri="{FF2B5EF4-FFF2-40B4-BE49-F238E27FC236}">
                    <a16:creationId xmlns:a16="http://schemas.microsoft.com/office/drawing/2014/main" id="{4E64F6AC-EDCE-2B41-A758-22E0AB654A49}"/>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ea typeface="Calibri"/>
                    <a:cs typeface="Calibri"/>
                  </a:rPr>
                  <a:t>b</a:t>
                </a:r>
              </a:p>
            </p:txBody>
          </p:sp>
          <p:sp>
            <p:nvSpPr>
              <p:cNvPr id="256" name="Freeform 874">
                <a:extLst>
                  <a:ext uri="{FF2B5EF4-FFF2-40B4-BE49-F238E27FC236}">
                    <a16:creationId xmlns:a16="http://schemas.microsoft.com/office/drawing/2014/main" id="{2AE5F02B-55DC-474C-8CFE-E924FA490852}"/>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57" name="Freeform 875">
                <a:extLst>
                  <a:ext uri="{FF2B5EF4-FFF2-40B4-BE49-F238E27FC236}">
                    <a16:creationId xmlns:a16="http://schemas.microsoft.com/office/drawing/2014/main" id="{E396D368-D04A-9246-8D37-23A6C7E6B3D1}"/>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58" name="Rectangle 876">
                <a:extLst>
                  <a:ext uri="{FF2B5EF4-FFF2-40B4-BE49-F238E27FC236}">
                    <a16:creationId xmlns:a16="http://schemas.microsoft.com/office/drawing/2014/main" id="{8E1869DB-9D95-5D49-8FD1-685E89ECA51F}"/>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ea typeface="Calibri"/>
                  <a:cs typeface="Calibri"/>
                </a:endParaRPr>
              </a:p>
            </p:txBody>
          </p:sp>
        </p:grpSp>
        <p:grpSp>
          <p:nvGrpSpPr>
            <p:cNvPr id="250" name="Group 872">
              <a:extLst>
                <a:ext uri="{FF2B5EF4-FFF2-40B4-BE49-F238E27FC236}">
                  <a16:creationId xmlns:a16="http://schemas.microsoft.com/office/drawing/2014/main" id="{79D05758-046D-D643-BC88-BC755CC8444F}"/>
                </a:ext>
              </a:extLst>
            </p:cNvPr>
            <p:cNvGrpSpPr>
              <a:grpSpLocks noChangeAspect="1"/>
            </p:cNvGrpSpPr>
            <p:nvPr/>
          </p:nvGrpSpPr>
          <p:grpSpPr bwMode="auto">
            <a:xfrm>
              <a:off x="7221943" y="6068391"/>
              <a:ext cx="651502" cy="416243"/>
              <a:chOff x="331" y="406"/>
              <a:chExt cx="288" cy="144"/>
            </a:xfrm>
          </p:grpSpPr>
          <p:sp>
            <p:nvSpPr>
              <p:cNvPr id="251" name="Rectangle 873">
                <a:extLst>
                  <a:ext uri="{FF2B5EF4-FFF2-40B4-BE49-F238E27FC236}">
                    <a16:creationId xmlns:a16="http://schemas.microsoft.com/office/drawing/2014/main" id="{099CA01C-4FA1-604F-8120-DBDB8DE339FF}"/>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ea typeface="Calibri"/>
                    <a:cs typeface="Calibri"/>
                  </a:rPr>
                  <a:t>a</a:t>
                </a:r>
              </a:p>
            </p:txBody>
          </p:sp>
          <p:sp>
            <p:nvSpPr>
              <p:cNvPr id="252" name="Freeform 874">
                <a:extLst>
                  <a:ext uri="{FF2B5EF4-FFF2-40B4-BE49-F238E27FC236}">
                    <a16:creationId xmlns:a16="http://schemas.microsoft.com/office/drawing/2014/main" id="{45859397-DB6A-7E47-A651-341A96FFA72C}"/>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53" name="Freeform 875">
                <a:extLst>
                  <a:ext uri="{FF2B5EF4-FFF2-40B4-BE49-F238E27FC236}">
                    <a16:creationId xmlns:a16="http://schemas.microsoft.com/office/drawing/2014/main" id="{581EA919-6B7C-CC4B-889C-9B2871F05A3D}"/>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54" name="Rectangle 876">
                <a:extLst>
                  <a:ext uri="{FF2B5EF4-FFF2-40B4-BE49-F238E27FC236}">
                    <a16:creationId xmlns:a16="http://schemas.microsoft.com/office/drawing/2014/main" id="{CB744C9C-64C2-E54D-888A-BBA019CEA43D}"/>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ea typeface="Calibri"/>
                  <a:cs typeface="Calibri"/>
                </a:endParaRPr>
              </a:p>
            </p:txBody>
          </p:sp>
        </p:grpSp>
      </p:grpSp>
      <p:sp>
        <p:nvSpPr>
          <p:cNvPr id="267" name="Text Box 75">
            <a:extLst>
              <a:ext uri="{FF2B5EF4-FFF2-40B4-BE49-F238E27FC236}">
                <a16:creationId xmlns:a16="http://schemas.microsoft.com/office/drawing/2014/main" id="{CD6D4A2C-2365-934F-AF5D-A37A9F7A9A08}"/>
              </a:ext>
            </a:extLst>
          </p:cNvPr>
          <p:cNvSpPr txBox="1">
            <a:spLocks noChangeArrowheads="1"/>
          </p:cNvSpPr>
          <p:nvPr/>
        </p:nvSpPr>
        <p:spPr bwMode="auto">
          <a:xfrm>
            <a:off x="6418025" y="1076232"/>
            <a:ext cx="591829" cy="830997"/>
          </a:xfrm>
          <a:prstGeom prst="rect">
            <a:avLst/>
          </a:prstGeom>
          <a:noFill/>
          <a:ln>
            <a:noFill/>
          </a:ln>
        </p:spPr>
        <p:txBody>
          <a:bodyPr wrap="none" lIns="91440" tIns="0" rIns="91440" bIns="0" anchor="t">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i="1" dirty="0">
                <a:latin typeface="+mn-lt"/>
                <a:ea typeface="Calibri"/>
                <a:cs typeface="Times New Roman" charset="0"/>
              </a:rPr>
              <a:t>z</a:t>
            </a:r>
            <a:r>
              <a:rPr lang="en-US" sz="1800" baseline="-25000" dirty="0">
                <a:latin typeface="+mn-lt"/>
                <a:ea typeface="Calibri"/>
                <a:cs typeface="Times New Roman" charset="0"/>
              </a:rPr>
              <a:t>4</a:t>
            </a:r>
            <a:r>
              <a:rPr lang="en-US" sz="1800" dirty="0">
                <a:latin typeface="+mn-lt"/>
                <a:ea typeface="Calibri"/>
                <a:cs typeface="Times New Roman" charset="0"/>
              </a:rPr>
              <a:t>≠</a:t>
            </a:r>
            <a:r>
              <a:rPr lang="en-US" sz="1800" dirty="0">
                <a:latin typeface="+mn-lt"/>
                <a:ea typeface="Calibri"/>
                <a:cs typeface="Calibri"/>
              </a:rPr>
              <a:t>a</a:t>
            </a:r>
          </a:p>
          <a:p>
            <a:r>
              <a:rPr lang="en-US" sz="1800" i="1" dirty="0">
                <a:latin typeface="+mn-lt"/>
                <a:ea typeface="Calibri"/>
                <a:cs typeface="Times New Roman" charset="0"/>
              </a:rPr>
              <a:t>z</a:t>
            </a:r>
            <a:r>
              <a:rPr lang="en-US" sz="1800" baseline="-25000" dirty="0">
                <a:latin typeface="+mn-lt"/>
                <a:ea typeface="Calibri"/>
                <a:cs typeface="Times New Roman" charset="0"/>
              </a:rPr>
              <a:t>4</a:t>
            </a:r>
            <a:r>
              <a:rPr lang="en-US" sz="1800" dirty="0">
                <a:latin typeface="+mn-lt"/>
                <a:ea typeface="Calibri"/>
                <a:cs typeface="Times New Roman" charset="0"/>
              </a:rPr>
              <a:t>≠</a:t>
            </a:r>
            <a:r>
              <a:rPr lang="en-US" sz="1800" dirty="0">
                <a:latin typeface="+mn-lt"/>
                <a:ea typeface="Calibri"/>
                <a:cs typeface="Calibri"/>
              </a:rPr>
              <a:t>c</a:t>
            </a:r>
          </a:p>
          <a:p>
            <a:r>
              <a:rPr lang="en-US" sz="1800" i="1" dirty="0">
                <a:latin typeface="+mn-lt"/>
                <a:ea typeface="Calibri"/>
                <a:cs typeface="Times New Roman" charset="0"/>
              </a:rPr>
              <a:t>z</a:t>
            </a:r>
            <a:r>
              <a:rPr lang="en-US" sz="1800" baseline="-25000" dirty="0">
                <a:latin typeface="+mn-lt"/>
                <a:ea typeface="Calibri"/>
                <a:cs typeface="Times New Roman" charset="0"/>
              </a:rPr>
              <a:t>4</a:t>
            </a:r>
            <a:r>
              <a:rPr lang="en-US" sz="1800" dirty="0">
                <a:latin typeface="+mn-lt"/>
                <a:ea typeface="Calibri"/>
                <a:cs typeface="Times New Roman" charset="0"/>
              </a:rPr>
              <a:t>≠</a:t>
            </a:r>
            <a:r>
              <a:rPr lang="en-US" sz="1800" dirty="0">
                <a:latin typeface="+mn-lt"/>
                <a:ea typeface="Calibri"/>
                <a:cs typeface="Calibri"/>
              </a:rPr>
              <a:t>d</a:t>
            </a:r>
          </a:p>
        </p:txBody>
      </p:sp>
    </p:spTree>
    <p:extLst>
      <p:ext uri="{BB962C8B-B14F-4D97-AF65-F5344CB8AC3E}">
        <p14:creationId xmlns:p14="http://schemas.microsoft.com/office/powerpoint/2010/main" val="1565639698"/>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7" name="Rectangle 83"/>
          <p:cNvSpPr>
            <a:spLocks noChangeArrowheads="1"/>
          </p:cNvSpPr>
          <p:nvPr/>
        </p:nvSpPr>
        <p:spPr bwMode="auto">
          <a:xfrm>
            <a:off x="3472181" y="4687433"/>
            <a:ext cx="1463712"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latin typeface="Calibri"/>
                <a:ea typeface="Calibri"/>
                <a:cs typeface="Calibri"/>
              </a:rPr>
              <a:t>move(a,p3,d)</a:t>
            </a:r>
          </a:p>
        </p:txBody>
      </p:sp>
      <p:sp>
        <p:nvSpPr>
          <p:cNvPr id="22531" name="Text Box 75"/>
          <p:cNvSpPr txBox="1">
            <a:spLocks noChangeArrowheads="1"/>
          </p:cNvSpPr>
          <p:nvPr/>
        </p:nvSpPr>
        <p:spPr bwMode="auto">
          <a:xfrm>
            <a:off x="1988735" y="4355147"/>
            <a:ext cx="1159292" cy="276999"/>
          </a:xfrm>
          <a:prstGeom prst="rect">
            <a:avLst/>
          </a:prstGeom>
          <a:noFill/>
          <a:ln>
            <a:noFill/>
          </a:ln>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latin typeface="+mn-lt"/>
                <a:ea typeface="Calibri"/>
                <a:cs typeface="Calibri"/>
              </a:rPr>
              <a:t>clear</a:t>
            </a:r>
            <a:r>
              <a:rPr lang="en-US" sz="1800" dirty="0">
                <a:latin typeface="+mn-lt"/>
                <a:ea typeface="Calibri"/>
                <a:cs typeface="Times New Roman"/>
              </a:rPr>
              <a:t>(</a:t>
            </a:r>
            <a:r>
              <a:rPr lang="en-US" sz="1800" dirty="0">
                <a:latin typeface="+mn-lt"/>
                <a:ea typeface="Calibri"/>
                <a:cs typeface="Calibri"/>
              </a:rPr>
              <a:t>d</a:t>
            </a:r>
            <a:r>
              <a:rPr lang="en-US" sz="1800" dirty="0">
                <a:latin typeface="+mn-lt"/>
                <a:ea typeface="Calibri"/>
                <a:cs typeface="Times New Roman"/>
              </a:rPr>
              <a:t>)=</a:t>
            </a:r>
            <a:r>
              <a:rPr lang="en-US" sz="1800" dirty="0">
                <a:latin typeface="+mn-lt"/>
                <a:ea typeface="Calibri"/>
                <a:cs typeface="Calibri"/>
              </a:rPr>
              <a:t>T</a:t>
            </a:r>
          </a:p>
        </p:txBody>
      </p:sp>
      <p:sp>
        <p:nvSpPr>
          <p:cNvPr id="22533" name="Text Box 77"/>
          <p:cNvSpPr txBox="1">
            <a:spLocks noChangeArrowheads="1"/>
          </p:cNvSpPr>
          <p:nvPr/>
        </p:nvSpPr>
        <p:spPr bwMode="auto">
          <a:xfrm>
            <a:off x="6400477" y="4355147"/>
            <a:ext cx="1161421" cy="276999"/>
          </a:xfrm>
          <a:prstGeom prst="rect">
            <a:avLst/>
          </a:prstGeom>
          <a:noFill/>
          <a:ln>
            <a:noFill/>
          </a:ln>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err="1">
                <a:latin typeface="+mn-lt"/>
                <a:ea typeface="Calibri"/>
                <a:cs typeface="Calibri"/>
              </a:rPr>
              <a:t>pos</a:t>
            </a:r>
            <a:r>
              <a:rPr lang="en-US" sz="1800" dirty="0">
                <a:latin typeface="+mn-lt"/>
                <a:ea typeface="Calibri"/>
                <a:cs typeface="Times New Roman"/>
              </a:rPr>
              <a:t>(</a:t>
            </a:r>
            <a:r>
              <a:rPr lang="en-US" sz="1800" dirty="0">
                <a:latin typeface="+mn-lt"/>
                <a:ea typeface="Calibri"/>
                <a:cs typeface="Calibri"/>
              </a:rPr>
              <a:t>b</a:t>
            </a:r>
            <a:r>
              <a:rPr lang="en-US" sz="1800" dirty="0">
                <a:latin typeface="+mn-lt"/>
                <a:ea typeface="Calibri"/>
                <a:cs typeface="Times New Roman"/>
              </a:rPr>
              <a:t>)=</a:t>
            </a:r>
            <a:r>
              <a:rPr lang="en-US" sz="1800" dirty="0">
                <a:latin typeface="+mn-lt"/>
                <a:ea typeface="Calibri"/>
                <a:cs typeface="Calibri"/>
              </a:rPr>
              <a:t>p4</a:t>
            </a:r>
          </a:p>
        </p:txBody>
      </p:sp>
      <p:sp>
        <p:nvSpPr>
          <p:cNvPr id="22536" name="Rectangle 82"/>
          <p:cNvSpPr>
            <a:spLocks noChangeArrowheads="1"/>
          </p:cNvSpPr>
          <p:nvPr/>
        </p:nvSpPr>
        <p:spPr bwMode="auto">
          <a:xfrm>
            <a:off x="5656108" y="1793114"/>
            <a:ext cx="636412"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latin typeface="Calibri"/>
                <a:ea typeface="Calibri"/>
                <a:cs typeface="Calibri"/>
              </a:rPr>
              <a:t>Start</a:t>
            </a:r>
          </a:p>
        </p:txBody>
      </p:sp>
      <p:sp>
        <p:nvSpPr>
          <p:cNvPr id="22538" name="Rectangle 84"/>
          <p:cNvSpPr>
            <a:spLocks noChangeArrowheads="1"/>
          </p:cNvSpPr>
          <p:nvPr/>
        </p:nvSpPr>
        <p:spPr bwMode="auto">
          <a:xfrm>
            <a:off x="5615908" y="6057384"/>
            <a:ext cx="729512"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latin typeface="Calibri"/>
                <a:ea typeface="Calibri"/>
                <a:cs typeface="Calibri"/>
              </a:rPr>
              <a:t>Finish</a:t>
            </a:r>
          </a:p>
        </p:txBody>
      </p:sp>
      <p:sp>
        <p:nvSpPr>
          <p:cNvPr id="22550" name="Rectangle 97"/>
          <p:cNvSpPr>
            <a:spLocks noChangeArrowheads="1"/>
          </p:cNvSpPr>
          <p:nvPr/>
        </p:nvSpPr>
        <p:spPr bwMode="auto">
          <a:xfrm>
            <a:off x="3082596" y="4355147"/>
            <a:ext cx="1148121" cy="276999"/>
          </a:xfrm>
          <a:prstGeom prst="rect">
            <a:avLst/>
          </a:prstGeom>
          <a:noFill/>
          <a:ln>
            <a:noFill/>
          </a:ln>
        </p:spPr>
        <p:txBody>
          <a:bodyPr wrap="none" lIns="91440" tIns="0" rIns="91440" bIns="0" anchor="ctr">
            <a:spAutoFit/>
          </a:bodyPr>
          <a:lstStyle/>
          <a:p>
            <a:pPr algn="ctr"/>
            <a:r>
              <a:rPr lang="en-US" dirty="0">
                <a:ea typeface="Calibri"/>
                <a:cs typeface="Calibri"/>
              </a:rPr>
              <a:t>clear</a:t>
            </a:r>
            <a:r>
              <a:rPr lang="en-US" dirty="0">
                <a:ea typeface="Calibri"/>
                <a:cs typeface="Times New Roman"/>
              </a:rPr>
              <a:t>(</a:t>
            </a:r>
            <a:r>
              <a:rPr lang="en-US" dirty="0">
                <a:ea typeface="Calibri"/>
                <a:cs typeface="Calibri"/>
              </a:rPr>
              <a:t>a</a:t>
            </a:r>
            <a:r>
              <a:rPr lang="en-US" dirty="0">
                <a:ea typeface="Calibri"/>
                <a:cs typeface="Times New Roman"/>
              </a:rPr>
              <a:t>)=</a:t>
            </a:r>
            <a:r>
              <a:rPr lang="en-US" dirty="0">
                <a:ea typeface="Calibri"/>
                <a:cs typeface="Calibri"/>
              </a:rPr>
              <a:t>T</a:t>
            </a:r>
          </a:p>
        </p:txBody>
      </p:sp>
      <p:sp>
        <p:nvSpPr>
          <p:cNvPr id="22552" name="Rectangle 99"/>
          <p:cNvSpPr>
            <a:spLocks noChangeArrowheads="1"/>
          </p:cNvSpPr>
          <p:nvPr/>
        </p:nvSpPr>
        <p:spPr bwMode="auto">
          <a:xfrm>
            <a:off x="7670979" y="4355147"/>
            <a:ext cx="1133644" cy="276999"/>
          </a:xfrm>
          <a:prstGeom prst="rect">
            <a:avLst/>
          </a:prstGeom>
          <a:noFill/>
          <a:ln>
            <a:noFill/>
          </a:ln>
        </p:spPr>
        <p:txBody>
          <a:bodyPr wrap="none" lIns="91440" tIns="0" rIns="91440" bIns="0" anchor="ctr">
            <a:spAutoFit/>
          </a:bodyPr>
          <a:lstStyle/>
          <a:p>
            <a:pPr algn="ctr"/>
            <a:r>
              <a:rPr lang="en-US" dirty="0">
                <a:latin typeface="Calibri"/>
                <a:ea typeface="Calibri"/>
                <a:cs typeface="Calibri"/>
              </a:rPr>
              <a:t>clear(b)=T</a:t>
            </a:r>
          </a:p>
        </p:txBody>
      </p:sp>
      <p:sp>
        <p:nvSpPr>
          <p:cNvPr id="22555" name="Text Box 92"/>
          <p:cNvSpPr txBox="1">
            <a:spLocks noChangeArrowheads="1"/>
          </p:cNvSpPr>
          <p:nvPr/>
        </p:nvSpPr>
        <p:spPr bwMode="auto">
          <a:xfrm>
            <a:off x="6986672" y="4687433"/>
            <a:ext cx="1445904"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solidFill>
                  <a:schemeClr val="bg1"/>
                </a:solidFill>
                <a:latin typeface="Calibri"/>
                <a:ea typeface="Calibri"/>
                <a:cs typeface="Calibri"/>
              </a:rPr>
              <a:t>move(b,p4,c)</a:t>
            </a:r>
          </a:p>
        </p:txBody>
      </p:sp>
      <p:sp>
        <p:nvSpPr>
          <p:cNvPr id="2" name="Slide Number Placeholder 1">
            <a:extLst>
              <a:ext uri="{FF2B5EF4-FFF2-40B4-BE49-F238E27FC236}">
                <a16:creationId xmlns:a16="http://schemas.microsoft.com/office/drawing/2014/main" id="{E38A0E7E-F145-B749-A991-D51BA0AB9BE3}"/>
              </a:ext>
            </a:extLst>
          </p:cNvPr>
          <p:cNvSpPr>
            <a:spLocks noGrp="1"/>
          </p:cNvSpPr>
          <p:nvPr>
            <p:ph type="sldNum" sz="quarter" idx="4"/>
          </p:nvPr>
        </p:nvSpPr>
        <p:spPr/>
        <p:txBody>
          <a:bodyPr/>
          <a:lstStyle/>
          <a:p>
            <a:fld id="{67C9959E-8E6B-B04C-9955-EA096F41CA7A}" type="slidenum">
              <a:rPr lang="en-GB" smtClean="0"/>
              <a:t>158</a:t>
            </a:fld>
            <a:endParaRPr lang="en-GB"/>
          </a:p>
        </p:txBody>
      </p:sp>
      <p:sp>
        <p:nvSpPr>
          <p:cNvPr id="22529" name="Rectangle 2"/>
          <p:cNvSpPr>
            <a:spLocks noGrp="1" noChangeArrowheads="1"/>
          </p:cNvSpPr>
          <p:nvPr>
            <p:ph type="title" idx="4294967295"/>
          </p:nvPr>
        </p:nvSpPr>
        <p:spPr>
          <a:xfrm>
            <a:off x="0" y="260350"/>
            <a:ext cx="7886700" cy="719138"/>
          </a:xfrm>
        </p:spPr>
        <p:txBody>
          <a:bodyPr>
            <a:normAutofit/>
          </a:bodyPr>
          <a:lstStyle/>
          <a:p>
            <a:r>
              <a:rPr lang="en-US" dirty="0"/>
              <a:t>Example 2</a:t>
            </a:r>
          </a:p>
        </p:txBody>
      </p:sp>
      <p:sp>
        <p:nvSpPr>
          <p:cNvPr id="111" name="Rectangle 3"/>
          <p:cNvSpPr>
            <a:spLocks noGrp="1" noChangeArrowheads="1"/>
          </p:cNvSpPr>
          <p:nvPr>
            <p:ph sz="half" idx="4294967295"/>
          </p:nvPr>
        </p:nvSpPr>
        <p:spPr>
          <a:xfrm>
            <a:off x="0" y="1146175"/>
            <a:ext cx="3886200" cy="5030788"/>
          </a:xfrm>
        </p:spPr>
        <p:txBody>
          <a:bodyPr/>
          <a:lstStyle/>
          <a:p>
            <a:pPr eaLnBrk="1" hangingPunct="1"/>
            <a:r>
              <a:rPr lang="en-US" dirty="0"/>
              <a:t>Threat resolved</a:t>
            </a:r>
          </a:p>
        </p:txBody>
      </p:sp>
      <p:sp>
        <p:nvSpPr>
          <p:cNvPr id="43" name="Rectangle 97"/>
          <p:cNvSpPr>
            <a:spLocks noChangeArrowheads="1"/>
          </p:cNvSpPr>
          <p:nvPr/>
        </p:nvSpPr>
        <p:spPr bwMode="auto">
          <a:xfrm>
            <a:off x="4360832" y="4355147"/>
            <a:ext cx="1150713" cy="276999"/>
          </a:xfrm>
          <a:prstGeom prst="rect">
            <a:avLst/>
          </a:prstGeom>
          <a:noFill/>
          <a:ln>
            <a:noFill/>
          </a:ln>
        </p:spPr>
        <p:txBody>
          <a:bodyPr wrap="none" lIns="91440" tIns="0" rIns="91440" bIns="0" anchor="ctr">
            <a:spAutoFit/>
          </a:bodyPr>
          <a:lstStyle/>
          <a:p>
            <a:pPr algn="ctr"/>
            <a:r>
              <a:rPr lang="en-US" dirty="0" err="1">
                <a:ea typeface="Calibri"/>
                <a:cs typeface="Calibri"/>
              </a:rPr>
              <a:t>pos</a:t>
            </a:r>
            <a:r>
              <a:rPr lang="en-US" dirty="0">
                <a:ea typeface="Calibri"/>
                <a:cs typeface="Times New Roman"/>
              </a:rPr>
              <a:t>(</a:t>
            </a:r>
            <a:r>
              <a:rPr lang="en-US" dirty="0">
                <a:ea typeface="Calibri"/>
                <a:cs typeface="Calibri"/>
              </a:rPr>
              <a:t>a</a:t>
            </a:r>
            <a:r>
              <a:rPr lang="en-US" dirty="0">
                <a:ea typeface="Calibri"/>
                <a:cs typeface="Times New Roman"/>
              </a:rPr>
              <a:t>)=</a:t>
            </a:r>
            <a:r>
              <a:rPr lang="en-US" dirty="0">
                <a:ea typeface="Calibri"/>
                <a:cs typeface="Calibri"/>
              </a:rPr>
              <a:t>p3</a:t>
            </a:r>
          </a:p>
        </p:txBody>
      </p:sp>
      <p:sp>
        <p:nvSpPr>
          <p:cNvPr id="52" name="Rectangle 99"/>
          <p:cNvSpPr>
            <a:spLocks noChangeArrowheads="1"/>
          </p:cNvSpPr>
          <p:nvPr/>
        </p:nvSpPr>
        <p:spPr bwMode="auto">
          <a:xfrm>
            <a:off x="8760064" y="4355147"/>
            <a:ext cx="1133644" cy="276999"/>
          </a:xfrm>
          <a:prstGeom prst="rect">
            <a:avLst/>
          </a:prstGeom>
          <a:noFill/>
          <a:ln>
            <a:noFill/>
          </a:ln>
        </p:spPr>
        <p:txBody>
          <a:bodyPr wrap="none" lIns="91440" tIns="0" rIns="91440" bIns="0" anchor="ctr">
            <a:spAutoFit/>
          </a:bodyPr>
          <a:lstStyle/>
          <a:p>
            <a:pPr algn="ctr"/>
            <a:r>
              <a:rPr lang="en-US" dirty="0">
                <a:latin typeface="Calibri"/>
                <a:ea typeface="Calibri"/>
                <a:cs typeface="Calibri"/>
              </a:rPr>
              <a:t>clear(c)=T</a:t>
            </a:r>
          </a:p>
        </p:txBody>
      </p:sp>
      <p:cxnSp>
        <p:nvCxnSpPr>
          <p:cNvPr id="98" name="AutoShape 89"/>
          <p:cNvCxnSpPr>
            <a:cxnSpLocks noChangeShapeType="1"/>
            <a:stCxn id="22536" idx="2"/>
            <a:endCxn id="43" idx="0"/>
          </p:cNvCxnSpPr>
          <p:nvPr/>
        </p:nvCxnSpPr>
        <p:spPr bwMode="auto">
          <a:xfrm rot="5400000">
            <a:off x="4358901" y="2739733"/>
            <a:ext cx="2192700" cy="1038126"/>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 xmlns:a14="http://schemas.microsoft.com/office/drawing/2010/main">
                <a:noFill/>
              </a14:hiddenFill>
            </a:ext>
          </a:extLst>
        </p:spPr>
      </p:cxnSp>
      <p:cxnSp>
        <p:nvCxnSpPr>
          <p:cNvPr id="101" name="AutoShape 89"/>
          <p:cNvCxnSpPr>
            <a:cxnSpLocks noChangeShapeType="1"/>
            <a:stCxn id="22536" idx="2"/>
            <a:endCxn id="22533" idx="0"/>
          </p:cNvCxnSpPr>
          <p:nvPr/>
        </p:nvCxnSpPr>
        <p:spPr bwMode="auto">
          <a:xfrm rot="16200000" flipH="1">
            <a:off x="5381400" y="2755360"/>
            <a:ext cx="2192700" cy="1006873"/>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 xmlns:a14="http://schemas.microsoft.com/office/drawing/2010/main">
                <a:noFill/>
              </a14:hiddenFill>
            </a:ext>
          </a:extLst>
        </p:spPr>
      </p:cxnSp>
      <p:sp>
        <p:nvSpPr>
          <p:cNvPr id="92" name="Rectangle 83"/>
          <p:cNvSpPr>
            <a:spLocks noChangeArrowheads="1"/>
          </p:cNvSpPr>
          <p:nvPr/>
        </p:nvSpPr>
        <p:spPr bwMode="auto">
          <a:xfrm>
            <a:off x="3278569" y="3200496"/>
            <a:ext cx="1435196"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latin typeface="Calibri"/>
                <a:ea typeface="Calibri"/>
                <a:cs typeface="Calibri"/>
              </a:rPr>
              <a:t>move(d,a,p1)</a:t>
            </a:r>
          </a:p>
        </p:txBody>
      </p:sp>
      <p:sp>
        <p:nvSpPr>
          <p:cNvPr id="93" name="Text Box 92"/>
          <p:cNvSpPr txBox="1">
            <a:spLocks noChangeArrowheads="1"/>
          </p:cNvSpPr>
          <p:nvPr/>
        </p:nvSpPr>
        <p:spPr bwMode="auto">
          <a:xfrm>
            <a:off x="7249703" y="3191488"/>
            <a:ext cx="1350738"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solidFill>
                  <a:schemeClr val="bg1"/>
                </a:solidFill>
                <a:latin typeface="Calibri"/>
                <a:ea typeface="Calibri"/>
                <a:cs typeface="Calibri"/>
              </a:rPr>
              <a:t>move(c,b</a:t>
            </a:r>
            <a:r>
              <a:rPr lang="en-US" sz="1800" dirty="0">
                <a:solidFill>
                  <a:schemeClr val="bg1"/>
                </a:solidFill>
                <a:latin typeface="+mn-lt"/>
                <a:ea typeface="Calibri"/>
                <a:cs typeface="Calibri"/>
              </a:rPr>
              <a:t>,</a:t>
            </a:r>
            <a:r>
              <a:rPr lang="en-US" sz="1800" i="1" dirty="0">
                <a:solidFill>
                  <a:schemeClr val="bg1"/>
                </a:solidFill>
                <a:latin typeface="+mn-lt"/>
                <a:ea typeface="Calibri"/>
                <a:cs typeface="Times New Roman" charset="0"/>
              </a:rPr>
              <a:t>z</a:t>
            </a:r>
            <a:r>
              <a:rPr lang="en-US" sz="1800" baseline="-25000" dirty="0">
                <a:solidFill>
                  <a:schemeClr val="bg1"/>
                </a:solidFill>
                <a:latin typeface="+mn-lt"/>
                <a:ea typeface="Calibri"/>
                <a:cs typeface="Times New Roman" charset="0"/>
              </a:rPr>
              <a:t>4</a:t>
            </a:r>
            <a:r>
              <a:rPr lang="en-US" sz="1800" dirty="0">
                <a:solidFill>
                  <a:schemeClr val="bg1"/>
                </a:solidFill>
                <a:latin typeface="Calibri"/>
                <a:ea typeface="Calibri"/>
                <a:cs typeface="Calibri"/>
              </a:rPr>
              <a:t>)</a:t>
            </a:r>
          </a:p>
        </p:txBody>
      </p:sp>
      <p:sp>
        <p:nvSpPr>
          <p:cNvPr id="136" name="Oval 17"/>
          <p:cNvSpPr>
            <a:spLocks noChangeArrowheads="1"/>
          </p:cNvSpPr>
          <p:nvPr/>
        </p:nvSpPr>
        <p:spPr bwMode="auto">
          <a:xfrm>
            <a:off x="3467609" y="2319042"/>
            <a:ext cx="228600" cy="241300"/>
          </a:xfrm>
          <a:prstGeom prst="ellipse">
            <a:avLst/>
          </a:prstGeom>
          <a:solidFill>
            <a:schemeClr val="bg1"/>
          </a:solidFill>
          <a:ln>
            <a:noFill/>
          </a:ln>
        </p:spPr>
        <p:txBody>
          <a:bodyPr wrap="none" lIns="91440" tIns="0" rIns="91440" bIns="0" anchor="ctr"/>
          <a:lstStyle/>
          <a:p>
            <a:pPr algn="ctr"/>
            <a:endParaRPr lang="en-US" dirty="0">
              <a:latin typeface="Calibri"/>
              <a:ea typeface="Calibri"/>
              <a:cs typeface="Calibri"/>
            </a:endParaRPr>
          </a:p>
        </p:txBody>
      </p:sp>
      <p:sp>
        <p:nvSpPr>
          <p:cNvPr id="145" name="Oval 17"/>
          <p:cNvSpPr>
            <a:spLocks noChangeArrowheads="1"/>
          </p:cNvSpPr>
          <p:nvPr/>
        </p:nvSpPr>
        <p:spPr bwMode="auto">
          <a:xfrm>
            <a:off x="9205508" y="3994101"/>
            <a:ext cx="228600" cy="241300"/>
          </a:xfrm>
          <a:prstGeom prst="ellipse">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round/>
                <a:headEnd/>
                <a:tailEnd/>
              </a14:hiddenLine>
            </a:ext>
          </a:extLst>
        </p:spPr>
        <p:txBody>
          <a:bodyPr wrap="none" lIns="91440" tIns="0" rIns="91440" bIns="0" anchor="ctr"/>
          <a:lstStyle/>
          <a:p>
            <a:pPr algn="ctr"/>
            <a:endParaRPr lang="en-US" dirty="0">
              <a:latin typeface="Calibri"/>
              <a:ea typeface="Calibri"/>
              <a:cs typeface="Calibri"/>
            </a:endParaRPr>
          </a:p>
        </p:txBody>
      </p:sp>
      <p:cxnSp>
        <p:nvCxnSpPr>
          <p:cNvPr id="102" name="AutoShape 89"/>
          <p:cNvCxnSpPr>
            <a:cxnSpLocks noChangeShapeType="1"/>
            <a:stCxn id="22536" idx="2"/>
            <a:endCxn id="103" idx="0"/>
          </p:cNvCxnSpPr>
          <p:nvPr/>
        </p:nvCxnSpPr>
        <p:spPr bwMode="auto">
          <a:xfrm rot="5400000">
            <a:off x="4383464" y="1259336"/>
            <a:ext cx="687740" cy="2493960"/>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 xmlns:a14="http://schemas.microsoft.com/office/drawing/2010/main">
                <a:noFill/>
              </a14:hiddenFill>
            </a:ext>
          </a:extLst>
        </p:spPr>
      </p:cxnSp>
      <p:sp>
        <p:nvSpPr>
          <p:cNvPr id="103" name="Text Box 75"/>
          <p:cNvSpPr txBox="1">
            <a:spLocks noChangeArrowheads="1"/>
          </p:cNvSpPr>
          <p:nvPr/>
        </p:nvSpPr>
        <p:spPr bwMode="auto">
          <a:xfrm>
            <a:off x="2900708" y="2850187"/>
            <a:ext cx="1159292" cy="276999"/>
          </a:xfrm>
          <a:prstGeom prst="rect">
            <a:avLst/>
          </a:prstGeom>
          <a:noFill/>
          <a:ln>
            <a:noFill/>
          </a:ln>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latin typeface="+mn-lt"/>
                <a:ea typeface="Calibri"/>
                <a:cs typeface="Calibri"/>
              </a:rPr>
              <a:t>clear</a:t>
            </a:r>
            <a:r>
              <a:rPr lang="en-US" sz="1800" dirty="0">
                <a:latin typeface="+mn-lt"/>
                <a:ea typeface="Calibri"/>
                <a:cs typeface="Times New Roman"/>
              </a:rPr>
              <a:t>(</a:t>
            </a:r>
            <a:r>
              <a:rPr lang="en-US" sz="1800" dirty="0">
                <a:latin typeface="+mn-lt"/>
                <a:ea typeface="Calibri"/>
                <a:cs typeface="Calibri"/>
              </a:rPr>
              <a:t>d</a:t>
            </a:r>
            <a:r>
              <a:rPr lang="en-US" sz="1800" dirty="0">
                <a:latin typeface="+mn-lt"/>
                <a:ea typeface="Calibri"/>
                <a:cs typeface="Times New Roman"/>
              </a:rPr>
              <a:t>)=</a:t>
            </a:r>
            <a:r>
              <a:rPr lang="en-US" sz="1800" dirty="0">
                <a:latin typeface="+mn-lt"/>
                <a:ea typeface="Calibri"/>
                <a:cs typeface="Calibri"/>
              </a:rPr>
              <a:t>T</a:t>
            </a:r>
          </a:p>
        </p:txBody>
      </p:sp>
      <p:sp>
        <p:nvSpPr>
          <p:cNvPr id="114" name="Rectangle 99"/>
          <p:cNvSpPr>
            <a:spLocks noChangeArrowheads="1"/>
          </p:cNvSpPr>
          <p:nvPr/>
        </p:nvSpPr>
        <p:spPr bwMode="auto">
          <a:xfrm>
            <a:off x="7877436" y="2850187"/>
            <a:ext cx="1107996" cy="276999"/>
          </a:xfrm>
          <a:prstGeom prst="rect">
            <a:avLst/>
          </a:prstGeom>
          <a:noFill/>
          <a:ln>
            <a:noFill/>
          </a:ln>
        </p:spPr>
        <p:txBody>
          <a:bodyPr wrap="none" lIns="91440" tIns="0" rIns="91440" bIns="0" anchor="ctr">
            <a:spAutoFit/>
          </a:bodyPr>
          <a:lstStyle/>
          <a:p>
            <a:pPr algn="ctr"/>
            <a:r>
              <a:rPr lang="en-US" dirty="0">
                <a:latin typeface="Calibri"/>
                <a:ea typeface="Calibri"/>
                <a:cs typeface="Calibri"/>
              </a:rPr>
              <a:t>clear(c)=T</a:t>
            </a:r>
          </a:p>
        </p:txBody>
      </p:sp>
      <p:sp>
        <p:nvSpPr>
          <p:cNvPr id="115" name="Rectangle 97"/>
          <p:cNvSpPr>
            <a:spLocks noChangeArrowheads="1"/>
          </p:cNvSpPr>
          <p:nvPr/>
        </p:nvSpPr>
        <p:spPr bwMode="auto">
          <a:xfrm>
            <a:off x="1760315" y="2859195"/>
            <a:ext cx="1276311" cy="276999"/>
          </a:xfrm>
          <a:prstGeom prst="rect">
            <a:avLst/>
          </a:prstGeom>
          <a:noFill/>
          <a:ln>
            <a:noFill/>
          </a:ln>
        </p:spPr>
        <p:txBody>
          <a:bodyPr wrap="none" lIns="91440" tIns="0" rIns="91440" bIns="0" anchor="ctr">
            <a:spAutoFit/>
          </a:bodyPr>
          <a:lstStyle/>
          <a:p>
            <a:pPr algn="ctr"/>
            <a:r>
              <a:rPr lang="en-US" dirty="0">
                <a:ea typeface="Calibri"/>
                <a:cs typeface="Calibri"/>
              </a:rPr>
              <a:t>clear</a:t>
            </a:r>
            <a:r>
              <a:rPr lang="en-US" dirty="0">
                <a:ea typeface="Calibri"/>
                <a:cs typeface="Times New Roman"/>
              </a:rPr>
              <a:t>(</a:t>
            </a:r>
            <a:r>
              <a:rPr lang="en-US" dirty="0">
                <a:ea typeface="Calibri"/>
                <a:cs typeface="Calibri"/>
              </a:rPr>
              <a:t>p1</a:t>
            </a:r>
            <a:r>
              <a:rPr lang="en-US" dirty="0">
                <a:ea typeface="Calibri"/>
                <a:cs typeface="Times New Roman"/>
              </a:rPr>
              <a:t>)=</a:t>
            </a:r>
            <a:r>
              <a:rPr lang="en-US" dirty="0">
                <a:ea typeface="Calibri"/>
                <a:cs typeface="Calibri"/>
              </a:rPr>
              <a:t>T</a:t>
            </a:r>
          </a:p>
        </p:txBody>
      </p:sp>
      <p:sp>
        <p:nvSpPr>
          <p:cNvPr id="116" name="Rectangle 99"/>
          <p:cNvSpPr>
            <a:spLocks noChangeArrowheads="1"/>
          </p:cNvSpPr>
          <p:nvPr/>
        </p:nvSpPr>
        <p:spPr bwMode="auto">
          <a:xfrm>
            <a:off x="8993543" y="2850187"/>
            <a:ext cx="1175359" cy="276999"/>
          </a:xfrm>
          <a:prstGeom prst="rect">
            <a:avLst/>
          </a:prstGeom>
          <a:noFill/>
          <a:ln>
            <a:noFill/>
          </a:ln>
        </p:spPr>
        <p:txBody>
          <a:bodyPr wrap="none" lIns="91440" tIns="0" rIns="91440" bIns="0" anchor="ctr">
            <a:spAutoFit/>
          </a:bodyPr>
          <a:lstStyle/>
          <a:p>
            <a:pPr algn="ctr"/>
            <a:r>
              <a:rPr lang="en-US" dirty="0">
                <a:latin typeface="Calibri"/>
                <a:ea typeface="Calibri"/>
                <a:cs typeface="Calibri"/>
              </a:rPr>
              <a:t>clear</a:t>
            </a:r>
            <a:r>
              <a:rPr lang="en-US" dirty="0">
                <a:ea typeface="Calibri"/>
                <a:cs typeface="Calibri"/>
              </a:rPr>
              <a:t>(</a:t>
            </a:r>
            <a:r>
              <a:rPr lang="en-US" i="1" dirty="0">
                <a:ea typeface="Calibri"/>
                <a:cs typeface="Times New Roman" charset="0"/>
              </a:rPr>
              <a:t>z</a:t>
            </a:r>
            <a:r>
              <a:rPr lang="en-US" baseline="-25000" dirty="0">
                <a:ea typeface="Calibri"/>
                <a:cs typeface="Times New Roman" charset="0"/>
              </a:rPr>
              <a:t>4</a:t>
            </a:r>
            <a:r>
              <a:rPr lang="en-US" dirty="0">
                <a:latin typeface="Calibri"/>
                <a:ea typeface="Calibri"/>
                <a:cs typeface="Calibri"/>
              </a:rPr>
              <a:t>)=T</a:t>
            </a:r>
          </a:p>
        </p:txBody>
      </p:sp>
      <p:sp>
        <p:nvSpPr>
          <p:cNvPr id="117" name="Text Box 77"/>
          <p:cNvSpPr txBox="1">
            <a:spLocks noChangeArrowheads="1"/>
          </p:cNvSpPr>
          <p:nvPr/>
        </p:nvSpPr>
        <p:spPr bwMode="auto">
          <a:xfrm>
            <a:off x="6818374" y="2850187"/>
            <a:ext cx="994183" cy="276999"/>
          </a:xfrm>
          <a:prstGeom prst="rect">
            <a:avLst/>
          </a:prstGeom>
          <a:noFill/>
          <a:ln>
            <a:noFill/>
          </a:ln>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err="1">
                <a:latin typeface="Calibri"/>
                <a:ea typeface="Calibri"/>
                <a:cs typeface="Calibri"/>
              </a:rPr>
              <a:t>pos</a:t>
            </a:r>
            <a:r>
              <a:rPr lang="en-US" sz="1800" dirty="0">
                <a:latin typeface="Calibri"/>
                <a:ea typeface="Calibri"/>
                <a:cs typeface="Calibri"/>
              </a:rPr>
              <a:t>(c)=b</a:t>
            </a:r>
          </a:p>
        </p:txBody>
      </p:sp>
      <p:sp>
        <p:nvSpPr>
          <p:cNvPr id="118" name="Rectangle 97"/>
          <p:cNvSpPr>
            <a:spLocks noChangeArrowheads="1"/>
          </p:cNvSpPr>
          <p:nvPr/>
        </p:nvSpPr>
        <p:spPr bwMode="auto">
          <a:xfrm>
            <a:off x="4018531" y="2850187"/>
            <a:ext cx="1033719" cy="276999"/>
          </a:xfrm>
          <a:prstGeom prst="rect">
            <a:avLst/>
          </a:prstGeom>
          <a:noFill/>
          <a:ln>
            <a:noFill/>
          </a:ln>
        </p:spPr>
        <p:txBody>
          <a:bodyPr wrap="none" lIns="91440" tIns="0" rIns="91440" bIns="0" anchor="ctr">
            <a:spAutoFit/>
          </a:bodyPr>
          <a:lstStyle/>
          <a:p>
            <a:pPr algn="ctr"/>
            <a:r>
              <a:rPr lang="en-US" dirty="0" err="1">
                <a:ea typeface="Calibri"/>
                <a:cs typeface="Calibri"/>
              </a:rPr>
              <a:t>pos</a:t>
            </a:r>
            <a:r>
              <a:rPr lang="en-US" dirty="0">
                <a:ea typeface="Calibri"/>
                <a:cs typeface="Times New Roman"/>
              </a:rPr>
              <a:t>(</a:t>
            </a:r>
            <a:r>
              <a:rPr lang="en-US" dirty="0">
                <a:ea typeface="Calibri"/>
                <a:cs typeface="Calibri"/>
              </a:rPr>
              <a:t>d</a:t>
            </a:r>
            <a:r>
              <a:rPr lang="en-US" dirty="0">
                <a:ea typeface="Calibri"/>
                <a:cs typeface="Times New Roman"/>
              </a:rPr>
              <a:t>)=</a:t>
            </a:r>
            <a:r>
              <a:rPr lang="en-US" dirty="0">
                <a:ea typeface="Calibri"/>
                <a:cs typeface="Calibri"/>
              </a:rPr>
              <a:t>a</a:t>
            </a:r>
          </a:p>
        </p:txBody>
      </p:sp>
      <p:cxnSp>
        <p:nvCxnSpPr>
          <p:cNvPr id="119" name="AutoShape 89"/>
          <p:cNvCxnSpPr>
            <a:cxnSpLocks noChangeShapeType="1"/>
            <a:stCxn id="22536" idx="2"/>
            <a:endCxn id="118" idx="0"/>
          </p:cNvCxnSpPr>
          <p:nvPr/>
        </p:nvCxnSpPr>
        <p:spPr bwMode="auto">
          <a:xfrm rot="5400000">
            <a:off x="4910982" y="1786854"/>
            <a:ext cx="687740" cy="1438924"/>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 xmlns:a14="http://schemas.microsoft.com/office/drawing/2010/main">
                <a:noFill/>
              </a14:hiddenFill>
            </a:ext>
          </a:extLst>
        </p:spPr>
      </p:cxnSp>
      <p:cxnSp>
        <p:nvCxnSpPr>
          <p:cNvPr id="122" name="AutoShape 89"/>
          <p:cNvCxnSpPr>
            <a:cxnSpLocks noChangeShapeType="1"/>
            <a:stCxn id="22536" idx="2"/>
            <a:endCxn id="117" idx="0"/>
          </p:cNvCxnSpPr>
          <p:nvPr/>
        </p:nvCxnSpPr>
        <p:spPr bwMode="auto">
          <a:xfrm rot="16200000" flipH="1">
            <a:off x="6301019" y="1835741"/>
            <a:ext cx="687740" cy="1341151"/>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 xmlns:a14="http://schemas.microsoft.com/office/drawing/2010/main">
                <a:noFill/>
              </a14:hiddenFill>
            </a:ext>
          </a:extLst>
        </p:spPr>
      </p:cxnSp>
      <p:cxnSp>
        <p:nvCxnSpPr>
          <p:cNvPr id="123" name="AutoShape 89"/>
          <p:cNvCxnSpPr>
            <a:cxnSpLocks noChangeShapeType="1"/>
            <a:stCxn id="22536" idx="2"/>
            <a:endCxn id="114" idx="0"/>
          </p:cNvCxnSpPr>
          <p:nvPr/>
        </p:nvCxnSpPr>
        <p:spPr bwMode="auto">
          <a:xfrm rot="16200000" flipH="1">
            <a:off x="6859004" y="1277756"/>
            <a:ext cx="687740" cy="2457120"/>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 xmlns:a14="http://schemas.microsoft.com/office/drawing/2010/main">
                <a:noFill/>
              </a14:hiddenFill>
            </a:ext>
          </a:extLst>
        </p:spPr>
      </p:cxnSp>
      <p:cxnSp>
        <p:nvCxnSpPr>
          <p:cNvPr id="104" name="AutoShape 89"/>
          <p:cNvCxnSpPr>
            <a:cxnSpLocks noChangeShapeType="1"/>
            <a:stCxn id="22536" idx="2"/>
            <a:endCxn id="115" idx="0"/>
          </p:cNvCxnSpPr>
          <p:nvPr/>
        </p:nvCxnSpPr>
        <p:spPr bwMode="auto">
          <a:xfrm rot="5400000">
            <a:off x="3838018" y="722898"/>
            <a:ext cx="696748" cy="3575844"/>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 xmlns:a14="http://schemas.microsoft.com/office/drawing/2010/main">
                <a:noFill/>
              </a14:hiddenFill>
            </a:ext>
          </a:extLst>
        </p:spPr>
      </p:cxnSp>
      <p:sp>
        <p:nvSpPr>
          <p:cNvPr id="112" name="Oval 17"/>
          <p:cNvSpPr>
            <a:spLocks noChangeArrowheads="1"/>
          </p:cNvSpPr>
          <p:nvPr/>
        </p:nvSpPr>
        <p:spPr bwMode="auto">
          <a:xfrm>
            <a:off x="4106490" y="3838281"/>
            <a:ext cx="228600" cy="241300"/>
          </a:xfrm>
          <a:prstGeom prst="ellipse">
            <a:avLst/>
          </a:prstGeom>
          <a:noFill/>
          <a:ln>
            <a:noFill/>
          </a:ln>
        </p:spPr>
        <p:txBody>
          <a:bodyPr wrap="none" lIns="91440" tIns="0" rIns="91440" bIns="0" anchor="ctr"/>
          <a:lstStyle/>
          <a:p>
            <a:pPr algn="ctr"/>
            <a:endParaRPr lang="en-US" dirty="0">
              <a:latin typeface="Calibri"/>
              <a:ea typeface="Calibri"/>
              <a:cs typeface="Calibri"/>
            </a:endParaRPr>
          </a:p>
        </p:txBody>
      </p:sp>
      <p:cxnSp>
        <p:nvCxnSpPr>
          <p:cNvPr id="113" name="AutoShape 89"/>
          <p:cNvCxnSpPr>
            <a:cxnSpLocks noChangeShapeType="1"/>
            <a:stCxn id="120" idx="5"/>
            <a:endCxn id="52" idx="0"/>
          </p:cNvCxnSpPr>
          <p:nvPr/>
        </p:nvCxnSpPr>
        <p:spPr bwMode="auto">
          <a:xfrm rot="16200000" flipH="1">
            <a:off x="7575229" y="2603489"/>
            <a:ext cx="917646" cy="2585668"/>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 xmlns:a14="http://schemas.microsoft.com/office/drawing/2010/main">
                <a:noFill/>
              </a14:hiddenFill>
            </a:ext>
          </a:extLst>
        </p:spPr>
      </p:cxnSp>
      <p:sp>
        <p:nvSpPr>
          <p:cNvPr id="120" name="Oval 17"/>
          <p:cNvSpPr>
            <a:spLocks noChangeArrowheads="1"/>
          </p:cNvSpPr>
          <p:nvPr/>
        </p:nvSpPr>
        <p:spPr bwMode="auto">
          <a:xfrm>
            <a:off x="6546096" y="3231538"/>
            <a:ext cx="228600" cy="241300"/>
          </a:xfrm>
          <a:prstGeom prst="ellipse">
            <a:avLst/>
          </a:prstGeom>
          <a:noFill/>
          <a:ln>
            <a:noFill/>
          </a:ln>
        </p:spPr>
        <p:txBody>
          <a:bodyPr wrap="none" lIns="91440" tIns="0" rIns="91440" bIns="0" anchor="ctr"/>
          <a:lstStyle/>
          <a:p>
            <a:pPr algn="ctr"/>
            <a:endParaRPr lang="en-US" dirty="0">
              <a:latin typeface="Calibri"/>
              <a:ea typeface="Calibri"/>
              <a:cs typeface="Calibri"/>
            </a:endParaRPr>
          </a:p>
        </p:txBody>
      </p:sp>
      <p:cxnSp>
        <p:nvCxnSpPr>
          <p:cNvPr id="121" name="AutoShape 89"/>
          <p:cNvCxnSpPr>
            <a:cxnSpLocks noChangeShapeType="1"/>
            <a:stCxn id="126" idx="3"/>
          </p:cNvCxnSpPr>
          <p:nvPr/>
        </p:nvCxnSpPr>
        <p:spPr bwMode="auto">
          <a:xfrm rot="5400000">
            <a:off x="3436841" y="2665952"/>
            <a:ext cx="820735" cy="2557652"/>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 xmlns:a14="http://schemas.microsoft.com/office/drawing/2010/main">
                <a:noFill/>
              </a14:hiddenFill>
            </a:ext>
          </a:extLst>
        </p:spPr>
      </p:cxnSp>
      <p:sp>
        <p:nvSpPr>
          <p:cNvPr id="126" name="Oval 17"/>
          <p:cNvSpPr>
            <a:spLocks noChangeArrowheads="1"/>
          </p:cNvSpPr>
          <p:nvPr/>
        </p:nvSpPr>
        <p:spPr bwMode="auto">
          <a:xfrm>
            <a:off x="5092555" y="3328449"/>
            <a:ext cx="228600" cy="241300"/>
          </a:xfrm>
          <a:prstGeom prst="ellipse">
            <a:avLst/>
          </a:prstGeom>
          <a:noFill/>
          <a:ln>
            <a:noFill/>
          </a:ln>
        </p:spPr>
        <p:txBody>
          <a:bodyPr wrap="none" lIns="91440" tIns="0" rIns="91440" bIns="0" anchor="ctr"/>
          <a:lstStyle/>
          <a:p>
            <a:pPr algn="ctr"/>
            <a:endParaRPr lang="en-US" dirty="0">
              <a:latin typeface="Calibri"/>
              <a:ea typeface="Calibri"/>
              <a:cs typeface="Calibri"/>
            </a:endParaRPr>
          </a:p>
        </p:txBody>
      </p:sp>
      <p:cxnSp>
        <p:nvCxnSpPr>
          <p:cNvPr id="141" name="AutoShape 91"/>
          <p:cNvCxnSpPr>
            <a:cxnSpLocks noChangeShapeType="1"/>
            <a:endCxn id="143" idx="0"/>
          </p:cNvCxnSpPr>
          <p:nvPr/>
        </p:nvCxnSpPr>
        <p:spPr bwMode="auto">
          <a:xfrm rot="5400000">
            <a:off x="6789389" y="4788782"/>
            <a:ext cx="652252" cy="1188218"/>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 xmlns:a14="http://schemas.microsoft.com/office/drawing/2010/main">
                <a:noFill/>
              </a14:hiddenFill>
            </a:ext>
          </a:extLst>
        </p:spPr>
      </p:cxnSp>
      <p:sp>
        <p:nvSpPr>
          <p:cNvPr id="142" name="Text Box 41"/>
          <p:cNvSpPr txBox="1">
            <a:spLocks noChangeArrowheads="1"/>
          </p:cNvSpPr>
          <p:nvPr/>
        </p:nvSpPr>
        <p:spPr bwMode="auto">
          <a:xfrm>
            <a:off x="4973906" y="5725905"/>
            <a:ext cx="1004752"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err="1">
                <a:latin typeface="Calibri"/>
                <a:ea typeface="Calibri"/>
                <a:cs typeface="Calibri"/>
              </a:rPr>
              <a:t>pos</a:t>
            </a:r>
            <a:r>
              <a:rPr lang="en-US" sz="1800" dirty="0">
                <a:latin typeface="Calibri"/>
                <a:ea typeface="Calibri"/>
                <a:cs typeface="Calibri"/>
              </a:rPr>
              <a:t>(a)=d</a:t>
            </a:r>
          </a:p>
        </p:txBody>
      </p:sp>
      <p:sp>
        <p:nvSpPr>
          <p:cNvPr id="143" name="Rectangle 103"/>
          <p:cNvSpPr>
            <a:spLocks noChangeArrowheads="1"/>
          </p:cNvSpPr>
          <p:nvPr/>
        </p:nvSpPr>
        <p:spPr bwMode="auto">
          <a:xfrm>
            <a:off x="6013676" y="5709018"/>
            <a:ext cx="1015460"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440" tIns="0" rIns="91440" bIns="0" anchor="ctr">
            <a:spAutoFit/>
          </a:bodyPr>
          <a:lstStyle/>
          <a:p>
            <a:pPr algn="ctr"/>
            <a:r>
              <a:rPr lang="en-US" dirty="0" err="1">
                <a:latin typeface="Calibri"/>
                <a:ea typeface="Calibri"/>
                <a:cs typeface="Calibri"/>
              </a:rPr>
              <a:t>pos</a:t>
            </a:r>
            <a:r>
              <a:rPr lang="en-US" dirty="0">
                <a:latin typeface="Calibri"/>
                <a:ea typeface="Calibri"/>
                <a:cs typeface="Calibri"/>
              </a:rPr>
              <a:t>(b)=c</a:t>
            </a:r>
          </a:p>
        </p:txBody>
      </p:sp>
      <p:cxnSp>
        <p:nvCxnSpPr>
          <p:cNvPr id="231" name="AutoShape 48"/>
          <p:cNvCxnSpPr>
            <a:cxnSpLocks noChangeShapeType="1"/>
          </p:cNvCxnSpPr>
          <p:nvPr/>
        </p:nvCxnSpPr>
        <p:spPr bwMode="auto">
          <a:xfrm rot="16200000" flipH="1">
            <a:off x="4030020" y="4106740"/>
            <a:ext cx="3894938" cy="6350"/>
          </a:xfrm>
          <a:prstGeom prst="curvedConnector3">
            <a:avLst>
              <a:gd name="adj1" fmla="val 50000"/>
            </a:avLst>
          </a:prstGeom>
          <a:noFill/>
          <a:ln w="19050">
            <a:solidFill>
              <a:schemeClr val="tx1"/>
            </a:solidFill>
            <a:round/>
            <a:headEnd/>
            <a:tailEnd type="triangle" w="med" len="med"/>
          </a:ln>
          <a:extLst>
            <a:ext uri="{909E8E84-426E-40dd-AFC4-6F175D3DCCD1}">
              <a14:hiddenFill xmlns="" xmlns:a14="http://schemas.microsoft.com/office/drawing/2010/main">
                <a:noFill/>
              </a14:hiddenFill>
            </a:ext>
          </a:extLst>
        </p:spPr>
      </p:cxnSp>
      <p:cxnSp>
        <p:nvCxnSpPr>
          <p:cNvPr id="232" name="Straight Arrow Connector 231"/>
          <p:cNvCxnSpPr/>
          <p:nvPr/>
        </p:nvCxnSpPr>
        <p:spPr bwMode="auto">
          <a:xfrm flipH="1">
            <a:off x="3656656" y="3569828"/>
            <a:ext cx="339512" cy="785318"/>
          </a:xfrm>
          <a:prstGeom prst="straightConnector1">
            <a:avLst/>
          </a:prstGeom>
          <a:solidFill>
            <a:schemeClr val="accent1"/>
          </a:solidFill>
          <a:ln w="19050" cap="flat" cmpd="sng" algn="ctr">
            <a:solidFill>
              <a:schemeClr val="tx1"/>
            </a:solidFill>
            <a:prstDash val="dash"/>
            <a:round/>
            <a:headEnd type="none" w="med" len="med"/>
            <a:tailEnd type="triangle"/>
          </a:ln>
          <a:effectLst/>
        </p:spPr>
      </p:cxnSp>
      <p:cxnSp>
        <p:nvCxnSpPr>
          <p:cNvPr id="233" name="Straight Arrow Connector 232"/>
          <p:cNvCxnSpPr/>
          <p:nvPr/>
        </p:nvCxnSpPr>
        <p:spPr bwMode="auto">
          <a:xfrm>
            <a:off x="7925073" y="3560820"/>
            <a:ext cx="312729" cy="794326"/>
          </a:xfrm>
          <a:prstGeom prst="straightConnector1">
            <a:avLst/>
          </a:prstGeom>
          <a:solidFill>
            <a:schemeClr val="accent1"/>
          </a:solidFill>
          <a:ln w="19050" cap="flat" cmpd="sng" algn="ctr">
            <a:solidFill>
              <a:schemeClr val="tx1"/>
            </a:solidFill>
            <a:prstDash val="dash"/>
            <a:round/>
            <a:headEnd type="none" w="med" len="med"/>
            <a:tailEnd type="triangle"/>
          </a:ln>
          <a:effectLst/>
        </p:spPr>
      </p:cxnSp>
      <p:cxnSp>
        <p:nvCxnSpPr>
          <p:cNvPr id="125" name="AutoShape 89"/>
          <p:cNvCxnSpPr>
            <a:cxnSpLocks noChangeShapeType="1"/>
          </p:cNvCxnSpPr>
          <p:nvPr/>
        </p:nvCxnSpPr>
        <p:spPr bwMode="auto">
          <a:xfrm rot="5400000">
            <a:off x="4833992" y="3660752"/>
            <a:ext cx="1242122" cy="1036463"/>
          </a:xfrm>
          <a:prstGeom prst="curvedConnector2">
            <a:avLst/>
          </a:prstGeom>
          <a:noFill/>
          <a:ln w="19050">
            <a:solidFill>
              <a:schemeClr val="tx1"/>
            </a:solidFill>
            <a:prstDash val="solid"/>
            <a:round/>
            <a:headEnd/>
            <a:tailEnd type="triangle" w="med" len="med"/>
          </a:ln>
          <a:extLst>
            <a:ext uri="{909E8E84-426E-40dd-AFC4-6F175D3DCCD1}">
              <a14:hiddenFill xmlns="" xmlns:a14="http://schemas.microsoft.com/office/drawing/2010/main">
                <a:noFill/>
              </a14:hiddenFill>
            </a:ext>
          </a:extLst>
        </p:spPr>
      </p:cxnSp>
      <p:cxnSp>
        <p:nvCxnSpPr>
          <p:cNvPr id="130" name="AutoShape 89"/>
          <p:cNvCxnSpPr>
            <a:cxnSpLocks noChangeShapeType="1"/>
          </p:cNvCxnSpPr>
          <p:nvPr/>
        </p:nvCxnSpPr>
        <p:spPr bwMode="auto">
          <a:xfrm rot="5400000">
            <a:off x="4763140" y="2103416"/>
            <a:ext cx="1152144" cy="1270204"/>
          </a:xfrm>
          <a:prstGeom prst="curvedConnector2">
            <a:avLst/>
          </a:prstGeom>
          <a:noFill/>
          <a:ln w="19050">
            <a:solidFill>
              <a:schemeClr val="tx1"/>
            </a:solidFill>
            <a:prstDash val="solid"/>
            <a:round/>
            <a:headEnd/>
            <a:tailEnd type="triangle" w="med" len="med"/>
          </a:ln>
          <a:extLst>
            <a:ext uri="{909E8E84-426E-40dd-AFC4-6F175D3DCCD1}">
              <a14:hiddenFill xmlns="" xmlns:a14="http://schemas.microsoft.com/office/drawing/2010/main">
                <a:noFill/>
              </a14:hiddenFill>
            </a:ext>
          </a:extLst>
        </p:spPr>
      </p:cxnSp>
      <p:cxnSp>
        <p:nvCxnSpPr>
          <p:cNvPr id="134" name="AutoShape 89"/>
          <p:cNvCxnSpPr>
            <a:cxnSpLocks noChangeShapeType="1"/>
          </p:cNvCxnSpPr>
          <p:nvPr/>
        </p:nvCxnSpPr>
        <p:spPr bwMode="auto">
          <a:xfrm>
            <a:off x="4936822" y="4872100"/>
            <a:ext cx="1043843" cy="1185285"/>
          </a:xfrm>
          <a:prstGeom prst="curvedConnector2">
            <a:avLst/>
          </a:prstGeom>
          <a:noFill/>
          <a:ln w="19050">
            <a:solidFill>
              <a:schemeClr val="tx1"/>
            </a:solidFill>
            <a:prstDash val="solid"/>
            <a:round/>
            <a:headEnd/>
            <a:tailEnd type="triangle" w="med" len="med"/>
          </a:ln>
          <a:extLst>
            <a:ext uri="{909E8E84-426E-40dd-AFC4-6F175D3DCCD1}">
              <a14:hiddenFill xmlns="" xmlns:a14="http://schemas.microsoft.com/office/drawing/2010/main">
                <a:noFill/>
              </a14:hiddenFill>
            </a:ext>
          </a:extLst>
        </p:spPr>
      </p:cxnSp>
      <p:cxnSp>
        <p:nvCxnSpPr>
          <p:cNvPr id="135" name="AutoShape 89"/>
          <p:cNvCxnSpPr>
            <a:cxnSpLocks noChangeShapeType="1"/>
          </p:cNvCxnSpPr>
          <p:nvPr/>
        </p:nvCxnSpPr>
        <p:spPr bwMode="auto">
          <a:xfrm rot="10800000" flipV="1">
            <a:off x="5980664" y="4872099"/>
            <a:ext cx="1006936" cy="1185285"/>
          </a:xfrm>
          <a:prstGeom prst="curvedConnector2">
            <a:avLst/>
          </a:prstGeom>
          <a:noFill/>
          <a:ln w="19050">
            <a:solidFill>
              <a:schemeClr val="tx1"/>
            </a:solidFill>
            <a:prstDash val="solid"/>
            <a:round/>
            <a:headEnd/>
            <a:tailEnd type="triangle" w="med" len="med"/>
          </a:ln>
          <a:extLst>
            <a:ext uri="{909E8E84-426E-40dd-AFC4-6F175D3DCCD1}">
              <a14:hiddenFill xmlns="" xmlns:a14="http://schemas.microsoft.com/office/drawing/2010/main">
                <a:noFill/>
              </a14:hiddenFill>
            </a:ext>
          </a:extLst>
        </p:spPr>
      </p:cxnSp>
      <p:cxnSp>
        <p:nvCxnSpPr>
          <p:cNvPr id="137" name="Straight Arrow Connector 136"/>
          <p:cNvCxnSpPr/>
          <p:nvPr/>
        </p:nvCxnSpPr>
        <p:spPr bwMode="auto">
          <a:xfrm>
            <a:off x="3996169" y="3569829"/>
            <a:ext cx="207869" cy="1117605"/>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148" name="AutoShape 89"/>
          <p:cNvCxnSpPr>
            <a:cxnSpLocks noChangeShapeType="1"/>
          </p:cNvCxnSpPr>
          <p:nvPr/>
        </p:nvCxnSpPr>
        <p:spPr bwMode="auto">
          <a:xfrm rot="16200000" flipH="1">
            <a:off x="6002968" y="2133792"/>
            <a:ext cx="1213708" cy="1271016"/>
          </a:xfrm>
          <a:prstGeom prst="curvedConnector2">
            <a:avLst/>
          </a:prstGeom>
          <a:noFill/>
          <a:ln w="19050">
            <a:solidFill>
              <a:schemeClr val="tx1"/>
            </a:solidFill>
            <a:prstDash val="solid"/>
            <a:round/>
            <a:headEnd/>
            <a:tailEnd type="triangle" w="med" len="med"/>
          </a:ln>
          <a:extLst>
            <a:ext uri="{909E8E84-426E-40dd-AFC4-6F175D3DCCD1}">
              <a14:hiddenFill xmlns="" xmlns:a14="http://schemas.microsoft.com/office/drawing/2010/main">
                <a:noFill/>
              </a14:hiddenFill>
            </a:ext>
          </a:extLst>
        </p:spPr>
      </p:cxnSp>
      <p:cxnSp>
        <p:nvCxnSpPr>
          <p:cNvPr id="149" name="Straight Arrow Connector 148"/>
          <p:cNvCxnSpPr/>
          <p:nvPr/>
        </p:nvCxnSpPr>
        <p:spPr bwMode="auto">
          <a:xfrm flipH="1">
            <a:off x="7709624" y="3560821"/>
            <a:ext cx="215448" cy="1126613"/>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151" name="AutoShape 89"/>
          <p:cNvCxnSpPr>
            <a:cxnSpLocks noChangeShapeType="1"/>
          </p:cNvCxnSpPr>
          <p:nvPr/>
        </p:nvCxnSpPr>
        <p:spPr bwMode="auto">
          <a:xfrm rot="16200000" flipH="1">
            <a:off x="5862774" y="3684350"/>
            <a:ext cx="1242122" cy="1005840"/>
          </a:xfrm>
          <a:prstGeom prst="curvedConnector2">
            <a:avLst/>
          </a:prstGeom>
          <a:noFill/>
          <a:ln w="19050">
            <a:solidFill>
              <a:schemeClr val="tx1"/>
            </a:solidFill>
            <a:prstDash val="solid"/>
            <a:round/>
            <a:headEnd/>
            <a:tailEnd type="triangle" w="med" len="med"/>
          </a:ln>
          <a:extLst>
            <a:ext uri="{909E8E84-426E-40dd-AFC4-6F175D3DCCD1}">
              <a14:hiddenFill xmlns="" xmlns:a14="http://schemas.microsoft.com/office/drawing/2010/main">
                <a:noFill/>
              </a14:hiddenFill>
            </a:ext>
          </a:extLst>
        </p:spPr>
      </p:cxnSp>
      <p:cxnSp>
        <p:nvCxnSpPr>
          <p:cNvPr id="205" name="AutoShape 89"/>
          <p:cNvCxnSpPr>
            <a:cxnSpLocks noChangeShapeType="1"/>
          </p:cNvCxnSpPr>
          <p:nvPr/>
        </p:nvCxnSpPr>
        <p:spPr bwMode="auto">
          <a:xfrm rot="16200000" flipH="1">
            <a:off x="4506055" y="4755676"/>
            <a:ext cx="669139" cy="1271317"/>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 xmlns:a14="http://schemas.microsoft.com/office/drawing/2010/main">
                <a:noFill/>
              </a14:hiddenFill>
            </a:ext>
          </a:extLst>
        </p:spPr>
      </p:cxnSp>
      <p:sp>
        <p:nvSpPr>
          <p:cNvPr id="236" name="Text Box 75"/>
          <p:cNvSpPr txBox="1">
            <a:spLocks noChangeArrowheads="1"/>
          </p:cNvSpPr>
          <p:nvPr/>
        </p:nvSpPr>
        <p:spPr bwMode="auto">
          <a:xfrm>
            <a:off x="6418025" y="1076232"/>
            <a:ext cx="591829" cy="830997"/>
          </a:xfrm>
          <a:prstGeom prst="rect">
            <a:avLst/>
          </a:prstGeom>
          <a:noFill/>
          <a:ln>
            <a:noFill/>
          </a:ln>
        </p:spPr>
        <p:txBody>
          <a:bodyPr wrap="none" lIns="91440" tIns="0" rIns="91440" bIns="0" anchor="t">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i="1" dirty="0">
                <a:latin typeface="+mn-lt"/>
                <a:ea typeface="Calibri"/>
                <a:cs typeface="Times New Roman" charset="0"/>
              </a:rPr>
              <a:t>z</a:t>
            </a:r>
            <a:r>
              <a:rPr lang="en-US" sz="1800" baseline="-25000" dirty="0">
                <a:latin typeface="+mn-lt"/>
                <a:ea typeface="Calibri"/>
                <a:cs typeface="Times New Roman" charset="0"/>
              </a:rPr>
              <a:t>4</a:t>
            </a:r>
            <a:r>
              <a:rPr lang="en-US" sz="1800" dirty="0">
                <a:latin typeface="+mn-lt"/>
                <a:ea typeface="Calibri"/>
                <a:cs typeface="Times New Roman" charset="0"/>
              </a:rPr>
              <a:t>≠</a:t>
            </a:r>
            <a:r>
              <a:rPr lang="en-US" sz="1800" dirty="0">
                <a:latin typeface="+mn-lt"/>
                <a:ea typeface="Calibri"/>
                <a:cs typeface="Calibri"/>
              </a:rPr>
              <a:t>a</a:t>
            </a:r>
          </a:p>
          <a:p>
            <a:r>
              <a:rPr lang="en-US" sz="1800" i="1" dirty="0">
                <a:latin typeface="+mn-lt"/>
                <a:ea typeface="Calibri"/>
                <a:cs typeface="Times New Roman" charset="0"/>
              </a:rPr>
              <a:t>z</a:t>
            </a:r>
            <a:r>
              <a:rPr lang="en-US" sz="1800" baseline="-25000" dirty="0">
                <a:latin typeface="+mn-lt"/>
                <a:ea typeface="Calibri"/>
                <a:cs typeface="Times New Roman" charset="0"/>
              </a:rPr>
              <a:t>4</a:t>
            </a:r>
            <a:r>
              <a:rPr lang="en-US" sz="1800" dirty="0">
                <a:latin typeface="+mn-lt"/>
                <a:ea typeface="Calibri"/>
                <a:cs typeface="Times New Roman" charset="0"/>
              </a:rPr>
              <a:t>≠</a:t>
            </a:r>
            <a:r>
              <a:rPr lang="en-US" sz="1800" dirty="0">
                <a:latin typeface="+mn-lt"/>
                <a:ea typeface="Calibri"/>
                <a:cs typeface="Calibri"/>
              </a:rPr>
              <a:t>c</a:t>
            </a:r>
          </a:p>
          <a:p>
            <a:r>
              <a:rPr lang="en-US" sz="1800" i="1" dirty="0">
                <a:latin typeface="+mn-lt"/>
                <a:ea typeface="Calibri"/>
                <a:cs typeface="Times New Roman" charset="0"/>
              </a:rPr>
              <a:t>z</a:t>
            </a:r>
            <a:r>
              <a:rPr lang="en-US" sz="1800" baseline="-25000" dirty="0">
                <a:latin typeface="+mn-lt"/>
                <a:ea typeface="Calibri"/>
                <a:cs typeface="Times New Roman" charset="0"/>
              </a:rPr>
              <a:t>4</a:t>
            </a:r>
            <a:r>
              <a:rPr lang="en-US" sz="1800" dirty="0">
                <a:latin typeface="+mn-lt"/>
                <a:ea typeface="Calibri"/>
                <a:cs typeface="Times New Roman" charset="0"/>
              </a:rPr>
              <a:t>≠</a:t>
            </a:r>
            <a:r>
              <a:rPr lang="en-US" sz="1800" dirty="0">
                <a:latin typeface="+mn-lt"/>
                <a:ea typeface="Calibri"/>
                <a:cs typeface="Calibri"/>
              </a:rPr>
              <a:t>d</a:t>
            </a:r>
          </a:p>
        </p:txBody>
      </p:sp>
      <p:cxnSp>
        <p:nvCxnSpPr>
          <p:cNvPr id="140" name="AutoShape 48"/>
          <p:cNvCxnSpPr>
            <a:cxnSpLocks noChangeShapeType="1"/>
            <a:endCxn id="93" idx="1"/>
          </p:cNvCxnSpPr>
          <p:nvPr/>
        </p:nvCxnSpPr>
        <p:spPr bwMode="auto">
          <a:xfrm flipV="1">
            <a:off x="4713765" y="3376154"/>
            <a:ext cx="2535938" cy="9008"/>
          </a:xfrm>
          <a:prstGeom prst="curvedConnector3">
            <a:avLst>
              <a:gd name="adj1" fmla="val 50000"/>
            </a:avLst>
          </a:prstGeom>
          <a:noFill/>
          <a:ln w="19050">
            <a:solidFill>
              <a:schemeClr val="tx1"/>
            </a:solidFill>
            <a:round/>
            <a:headEnd/>
            <a:tailEnd type="triangle" w="med" len="med"/>
          </a:ln>
          <a:extLst>
            <a:ext uri="{909E8E84-426E-40dd-AFC4-6F175D3DCCD1}">
              <a14:hiddenFill xmlns="" xmlns:a14="http://schemas.microsoft.com/office/drawing/2010/main">
                <a:noFill/>
              </a14:hiddenFill>
            </a:ext>
          </a:extLst>
        </p:spPr>
      </p:cxnSp>
      <p:grpSp>
        <p:nvGrpSpPr>
          <p:cNvPr id="124" name="Group 123">
            <a:extLst>
              <a:ext uri="{FF2B5EF4-FFF2-40B4-BE49-F238E27FC236}">
                <a16:creationId xmlns:a16="http://schemas.microsoft.com/office/drawing/2014/main" id="{6C13547F-CA23-C04F-A261-D27C7A6A41C8}"/>
              </a:ext>
            </a:extLst>
          </p:cNvPr>
          <p:cNvGrpSpPr/>
          <p:nvPr/>
        </p:nvGrpSpPr>
        <p:grpSpPr>
          <a:xfrm>
            <a:off x="7649133" y="188058"/>
            <a:ext cx="2688818" cy="1950735"/>
            <a:chOff x="6181533" y="221558"/>
            <a:chExt cx="2688818" cy="1950735"/>
          </a:xfrm>
        </p:grpSpPr>
        <p:sp>
          <p:nvSpPr>
            <p:cNvPr id="127" name="Line 853">
              <a:extLst>
                <a:ext uri="{FF2B5EF4-FFF2-40B4-BE49-F238E27FC236}">
                  <a16:creationId xmlns:a16="http://schemas.microsoft.com/office/drawing/2014/main" id="{1C69E6B6-D60D-B94E-B28E-16472CB0A67F}"/>
                </a:ext>
              </a:extLst>
            </p:cNvPr>
            <p:cNvSpPr>
              <a:spLocks noChangeShapeType="1"/>
            </p:cNvSpPr>
            <p:nvPr/>
          </p:nvSpPr>
          <p:spPr bwMode="auto">
            <a:xfrm flipV="1">
              <a:off x="6181533" y="2166235"/>
              <a:ext cx="1984248" cy="6058"/>
            </a:xfrm>
            <a:prstGeom prst="line">
              <a:avLst/>
            </a:prstGeom>
            <a:noFill/>
            <a:ln w="9525">
              <a:solidFill>
                <a:schemeClr val="tx1"/>
              </a:solidFill>
              <a:round/>
              <a:headEnd/>
              <a:tailEnd/>
            </a:ln>
            <a:scene3d>
              <a:camera prst="legacyObliqueTopRight">
                <a:rot lat="300000" lon="0" rev="0"/>
              </a:camera>
              <a:lightRig rig="legacyFlat3" dir="l"/>
            </a:scene3d>
            <a:sp3d extrusionH="2667000" prstMaterial="legacyPlastic">
              <a:bevelT w="13500" h="13500" prst="angle"/>
              <a:bevelB w="13500" h="13500" prst="angle"/>
              <a:extrusionClr>
                <a:srgbClr val="EBE6DB"/>
              </a:extrusionClr>
            </a:sp3d>
            <a:extLst>
              <a:ext uri="{909E8E84-426E-40dd-AFC4-6F175D3DCCD1}">
                <a14:hiddenFill xmlns="" xmlns:a14="http://schemas.microsoft.com/office/drawing/2010/main">
                  <a:noFill/>
                </a14:hiddenFill>
              </a:ext>
            </a:extLst>
          </p:spPr>
          <p:txBody>
            <a:bodyPr wrap="none" anchor="ctr">
              <a:flatTx/>
            </a:bodyPr>
            <a:lstStyle/>
            <a:p>
              <a:endParaRPr lang="en-US" dirty="0">
                <a:latin typeface="Calibri"/>
                <a:ea typeface="Calibri"/>
                <a:cs typeface="Calibri"/>
              </a:endParaRPr>
            </a:p>
          </p:txBody>
        </p:sp>
        <p:sp>
          <p:nvSpPr>
            <p:cNvPr id="128" name="Freeform 830">
              <a:extLst>
                <a:ext uri="{FF2B5EF4-FFF2-40B4-BE49-F238E27FC236}">
                  <a16:creationId xmlns:a16="http://schemas.microsoft.com/office/drawing/2014/main" id="{BDF78FC3-B5AD-3A49-9A2F-EE3D6EDC2220}"/>
                </a:ext>
              </a:extLst>
            </p:cNvPr>
            <p:cNvSpPr>
              <a:spLocks noChangeAspect="1"/>
            </p:cNvSpPr>
            <p:nvPr/>
          </p:nvSpPr>
          <p:spPr bwMode="auto">
            <a:xfrm>
              <a:off x="7054100" y="1099597"/>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latin typeface="Calibri"/>
                  <a:ea typeface="Calibri"/>
                  <a:cs typeface="Calibri"/>
                </a:rPr>
              </a:br>
              <a:br>
                <a:rPr lang="en-US" baseline="30000" dirty="0">
                  <a:latin typeface="Calibri"/>
                  <a:ea typeface="Calibri"/>
                  <a:cs typeface="Calibri"/>
                </a:rPr>
              </a:br>
              <a:r>
                <a:rPr lang="en-US" dirty="0">
                  <a:latin typeface="Calibri"/>
                  <a:ea typeface="Calibri"/>
                  <a:cs typeface="Calibri"/>
                </a:rPr>
                <a:t>  p3</a:t>
              </a:r>
            </a:p>
          </p:txBody>
        </p:sp>
        <p:sp>
          <p:nvSpPr>
            <p:cNvPr id="129" name="Freeform 830">
              <a:extLst>
                <a:ext uri="{FF2B5EF4-FFF2-40B4-BE49-F238E27FC236}">
                  <a16:creationId xmlns:a16="http://schemas.microsoft.com/office/drawing/2014/main" id="{76FC0FD7-9683-A544-94BD-0C5C5D23719E}"/>
                </a:ext>
              </a:extLst>
            </p:cNvPr>
            <p:cNvSpPr>
              <a:spLocks noChangeAspect="1"/>
            </p:cNvSpPr>
            <p:nvPr/>
          </p:nvSpPr>
          <p:spPr bwMode="auto">
            <a:xfrm>
              <a:off x="6649449" y="1674638"/>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latin typeface="Calibri"/>
                  <a:ea typeface="Calibri"/>
                  <a:cs typeface="Calibri"/>
                </a:rPr>
              </a:br>
              <a:br>
                <a:rPr lang="en-US" baseline="30000" dirty="0">
                  <a:latin typeface="Calibri"/>
                  <a:ea typeface="Calibri"/>
                  <a:cs typeface="Calibri"/>
                </a:rPr>
              </a:br>
              <a:r>
                <a:rPr lang="en-US" dirty="0">
                  <a:latin typeface="Calibri"/>
                  <a:ea typeface="Calibri"/>
                  <a:cs typeface="Calibri"/>
                </a:rPr>
                <a:t>  p1</a:t>
              </a:r>
            </a:p>
          </p:txBody>
        </p:sp>
        <p:sp>
          <p:nvSpPr>
            <p:cNvPr id="131" name="Freeform 830">
              <a:extLst>
                <a:ext uri="{FF2B5EF4-FFF2-40B4-BE49-F238E27FC236}">
                  <a16:creationId xmlns:a16="http://schemas.microsoft.com/office/drawing/2014/main" id="{36A8C8CD-9874-0744-9A41-C19E749329F9}"/>
                </a:ext>
              </a:extLst>
            </p:cNvPr>
            <p:cNvSpPr>
              <a:spLocks noChangeAspect="1"/>
            </p:cNvSpPr>
            <p:nvPr/>
          </p:nvSpPr>
          <p:spPr bwMode="auto">
            <a:xfrm>
              <a:off x="7595015" y="1674638"/>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latin typeface="Calibri"/>
                  <a:ea typeface="Calibri"/>
                  <a:cs typeface="Calibri"/>
                </a:rPr>
              </a:br>
              <a:br>
                <a:rPr lang="en-US" baseline="30000" dirty="0">
                  <a:latin typeface="Calibri"/>
                  <a:ea typeface="Calibri"/>
                  <a:cs typeface="Calibri"/>
                </a:rPr>
              </a:br>
              <a:r>
                <a:rPr lang="en-US" dirty="0">
                  <a:latin typeface="Calibri"/>
                  <a:ea typeface="Calibri"/>
                  <a:cs typeface="Calibri"/>
                </a:rPr>
                <a:t>  p2</a:t>
              </a:r>
            </a:p>
          </p:txBody>
        </p:sp>
        <p:grpSp>
          <p:nvGrpSpPr>
            <p:cNvPr id="132" name="Group 872">
              <a:extLst>
                <a:ext uri="{FF2B5EF4-FFF2-40B4-BE49-F238E27FC236}">
                  <a16:creationId xmlns:a16="http://schemas.microsoft.com/office/drawing/2014/main" id="{B16E8D8B-AF49-6D48-B462-4F9FF77A7B11}"/>
                </a:ext>
              </a:extLst>
            </p:cNvPr>
            <p:cNvGrpSpPr>
              <a:grpSpLocks noChangeAspect="1"/>
            </p:cNvGrpSpPr>
            <p:nvPr/>
          </p:nvGrpSpPr>
          <p:grpSpPr bwMode="auto">
            <a:xfrm>
              <a:off x="7141600" y="854344"/>
              <a:ext cx="651502" cy="416243"/>
              <a:chOff x="331" y="406"/>
              <a:chExt cx="288" cy="144"/>
            </a:xfrm>
          </p:grpSpPr>
          <p:sp>
            <p:nvSpPr>
              <p:cNvPr id="241" name="Rectangle 873">
                <a:extLst>
                  <a:ext uri="{FF2B5EF4-FFF2-40B4-BE49-F238E27FC236}">
                    <a16:creationId xmlns:a16="http://schemas.microsoft.com/office/drawing/2014/main" id="{A59A34C7-21B4-5B4F-B159-561A5EE3965A}"/>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latin typeface="Calibri"/>
                    <a:ea typeface="Calibri"/>
                    <a:cs typeface="Calibri"/>
                  </a:rPr>
                  <a:t>a</a:t>
                </a:r>
              </a:p>
            </p:txBody>
          </p:sp>
          <p:sp>
            <p:nvSpPr>
              <p:cNvPr id="242" name="Freeform 874">
                <a:extLst>
                  <a:ext uri="{FF2B5EF4-FFF2-40B4-BE49-F238E27FC236}">
                    <a16:creationId xmlns:a16="http://schemas.microsoft.com/office/drawing/2014/main" id="{26D7637F-B885-E647-9C11-4FC23284602B}"/>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243" name="Freeform 875">
                <a:extLst>
                  <a:ext uri="{FF2B5EF4-FFF2-40B4-BE49-F238E27FC236}">
                    <a16:creationId xmlns:a16="http://schemas.microsoft.com/office/drawing/2014/main" id="{CA72B678-78E3-E54F-AE94-813E3099DF1A}"/>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244" name="Rectangle 876">
                <a:extLst>
                  <a:ext uri="{FF2B5EF4-FFF2-40B4-BE49-F238E27FC236}">
                    <a16:creationId xmlns:a16="http://schemas.microsoft.com/office/drawing/2014/main" id="{2EC9619E-8952-1845-973B-A714C0D415DE}"/>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latin typeface="Calibri"/>
                  <a:ea typeface="Calibri"/>
                  <a:cs typeface="Calibri"/>
                </a:endParaRPr>
              </a:p>
            </p:txBody>
          </p:sp>
        </p:grpSp>
        <p:grpSp>
          <p:nvGrpSpPr>
            <p:cNvPr id="133" name="Group 872">
              <a:extLst>
                <a:ext uri="{FF2B5EF4-FFF2-40B4-BE49-F238E27FC236}">
                  <a16:creationId xmlns:a16="http://schemas.microsoft.com/office/drawing/2014/main" id="{E796504F-1007-7C47-B131-3847085D5D61}"/>
                </a:ext>
              </a:extLst>
            </p:cNvPr>
            <p:cNvGrpSpPr>
              <a:grpSpLocks noChangeAspect="1"/>
            </p:cNvGrpSpPr>
            <p:nvPr/>
          </p:nvGrpSpPr>
          <p:grpSpPr bwMode="auto">
            <a:xfrm>
              <a:off x="7137848" y="579909"/>
              <a:ext cx="651502" cy="416243"/>
              <a:chOff x="331" y="406"/>
              <a:chExt cx="288" cy="144"/>
            </a:xfrm>
          </p:grpSpPr>
          <p:sp>
            <p:nvSpPr>
              <p:cNvPr id="237" name="Rectangle 873">
                <a:extLst>
                  <a:ext uri="{FF2B5EF4-FFF2-40B4-BE49-F238E27FC236}">
                    <a16:creationId xmlns:a16="http://schemas.microsoft.com/office/drawing/2014/main" id="{EAC625B4-7248-B044-A5BA-C301C318A5B1}"/>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latin typeface="Calibri"/>
                    <a:ea typeface="Calibri"/>
                    <a:cs typeface="Calibri"/>
                  </a:rPr>
                  <a:t>d</a:t>
                </a:r>
              </a:p>
            </p:txBody>
          </p:sp>
          <p:sp>
            <p:nvSpPr>
              <p:cNvPr id="238" name="Freeform 874">
                <a:extLst>
                  <a:ext uri="{FF2B5EF4-FFF2-40B4-BE49-F238E27FC236}">
                    <a16:creationId xmlns:a16="http://schemas.microsoft.com/office/drawing/2014/main" id="{C7EDF5A4-6729-BF4B-B510-185AB979B119}"/>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239" name="Freeform 875">
                <a:extLst>
                  <a:ext uri="{FF2B5EF4-FFF2-40B4-BE49-F238E27FC236}">
                    <a16:creationId xmlns:a16="http://schemas.microsoft.com/office/drawing/2014/main" id="{6FEF0DF7-9EEA-4B46-AE8D-797E5DEA72D6}"/>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240" name="Rectangle 876">
                <a:extLst>
                  <a:ext uri="{FF2B5EF4-FFF2-40B4-BE49-F238E27FC236}">
                    <a16:creationId xmlns:a16="http://schemas.microsoft.com/office/drawing/2014/main" id="{023CD2DD-362F-FC47-A5C7-86B199B1C030}"/>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latin typeface="Calibri"/>
                  <a:ea typeface="Calibri"/>
                  <a:cs typeface="Calibri"/>
                </a:endParaRPr>
              </a:p>
            </p:txBody>
          </p:sp>
        </p:grpSp>
        <p:sp>
          <p:nvSpPr>
            <p:cNvPr id="138" name="Freeform 830">
              <a:extLst>
                <a:ext uri="{FF2B5EF4-FFF2-40B4-BE49-F238E27FC236}">
                  <a16:creationId xmlns:a16="http://schemas.microsoft.com/office/drawing/2014/main" id="{14160418-2833-B042-9910-766BBC8352F0}"/>
                </a:ext>
              </a:extLst>
            </p:cNvPr>
            <p:cNvSpPr>
              <a:spLocks noChangeAspect="1"/>
            </p:cNvSpPr>
            <p:nvPr/>
          </p:nvSpPr>
          <p:spPr bwMode="auto">
            <a:xfrm>
              <a:off x="8045349" y="1098168"/>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latin typeface="Calibri"/>
                  <a:ea typeface="Calibri"/>
                  <a:cs typeface="Calibri"/>
                </a:rPr>
              </a:br>
              <a:br>
                <a:rPr lang="en-US" baseline="30000" dirty="0">
                  <a:latin typeface="Calibri"/>
                  <a:ea typeface="Calibri"/>
                  <a:cs typeface="Calibri"/>
                </a:rPr>
              </a:br>
              <a:r>
                <a:rPr lang="en-US" dirty="0">
                  <a:latin typeface="Calibri"/>
                  <a:ea typeface="Calibri"/>
                  <a:cs typeface="Calibri"/>
                </a:rPr>
                <a:t>  p4</a:t>
              </a:r>
            </a:p>
          </p:txBody>
        </p:sp>
        <p:grpSp>
          <p:nvGrpSpPr>
            <p:cNvPr id="139" name="Group 872">
              <a:extLst>
                <a:ext uri="{FF2B5EF4-FFF2-40B4-BE49-F238E27FC236}">
                  <a16:creationId xmlns:a16="http://schemas.microsoft.com/office/drawing/2014/main" id="{9C11B0C2-21EF-214F-A8BC-834A944AAAA9}"/>
                </a:ext>
              </a:extLst>
            </p:cNvPr>
            <p:cNvGrpSpPr>
              <a:grpSpLocks noChangeAspect="1"/>
            </p:cNvGrpSpPr>
            <p:nvPr/>
          </p:nvGrpSpPr>
          <p:grpSpPr bwMode="auto">
            <a:xfrm>
              <a:off x="8119863" y="872355"/>
              <a:ext cx="651502" cy="416243"/>
              <a:chOff x="331" y="406"/>
              <a:chExt cx="288" cy="144"/>
            </a:xfrm>
          </p:grpSpPr>
          <p:sp>
            <p:nvSpPr>
              <p:cNvPr id="229" name="Rectangle 873">
                <a:extLst>
                  <a:ext uri="{FF2B5EF4-FFF2-40B4-BE49-F238E27FC236}">
                    <a16:creationId xmlns:a16="http://schemas.microsoft.com/office/drawing/2014/main" id="{B10D4D28-D7C1-0B4C-BB46-61B7D2458801}"/>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latin typeface="Calibri"/>
                    <a:ea typeface="Calibri"/>
                    <a:cs typeface="Calibri"/>
                  </a:rPr>
                  <a:t>b</a:t>
                </a:r>
              </a:p>
            </p:txBody>
          </p:sp>
          <p:sp>
            <p:nvSpPr>
              <p:cNvPr id="230" name="Freeform 874">
                <a:extLst>
                  <a:ext uri="{FF2B5EF4-FFF2-40B4-BE49-F238E27FC236}">
                    <a16:creationId xmlns:a16="http://schemas.microsoft.com/office/drawing/2014/main" id="{153C1663-DE91-C84A-8C27-95471EA2AD62}"/>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234" name="Freeform 875">
                <a:extLst>
                  <a:ext uri="{FF2B5EF4-FFF2-40B4-BE49-F238E27FC236}">
                    <a16:creationId xmlns:a16="http://schemas.microsoft.com/office/drawing/2014/main" id="{BA46C4A8-6097-7F43-BAD3-85A40E30794B}"/>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235" name="Rectangle 876">
                <a:extLst>
                  <a:ext uri="{FF2B5EF4-FFF2-40B4-BE49-F238E27FC236}">
                    <a16:creationId xmlns:a16="http://schemas.microsoft.com/office/drawing/2014/main" id="{637B603C-A747-D44D-984C-37C88268E23E}"/>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latin typeface="Calibri"/>
                  <a:ea typeface="Calibri"/>
                  <a:cs typeface="Calibri"/>
                </a:endParaRPr>
              </a:p>
            </p:txBody>
          </p:sp>
        </p:grpSp>
        <p:grpSp>
          <p:nvGrpSpPr>
            <p:cNvPr id="144" name="Group 872">
              <a:extLst>
                <a:ext uri="{FF2B5EF4-FFF2-40B4-BE49-F238E27FC236}">
                  <a16:creationId xmlns:a16="http://schemas.microsoft.com/office/drawing/2014/main" id="{774C291E-BAA0-5847-9F90-0845A3E35CEE}"/>
                </a:ext>
              </a:extLst>
            </p:cNvPr>
            <p:cNvGrpSpPr>
              <a:grpSpLocks noChangeAspect="1"/>
            </p:cNvGrpSpPr>
            <p:nvPr/>
          </p:nvGrpSpPr>
          <p:grpSpPr bwMode="auto">
            <a:xfrm>
              <a:off x="8116832" y="598923"/>
              <a:ext cx="651502" cy="416243"/>
              <a:chOff x="331" y="406"/>
              <a:chExt cx="288" cy="144"/>
            </a:xfrm>
          </p:grpSpPr>
          <p:sp>
            <p:nvSpPr>
              <p:cNvPr id="225" name="Rectangle 873">
                <a:extLst>
                  <a:ext uri="{FF2B5EF4-FFF2-40B4-BE49-F238E27FC236}">
                    <a16:creationId xmlns:a16="http://schemas.microsoft.com/office/drawing/2014/main" id="{49ABD883-D8B1-284B-B854-86D102E54607}"/>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latin typeface="Calibri"/>
                    <a:ea typeface="Calibri"/>
                    <a:cs typeface="Calibri"/>
                  </a:rPr>
                  <a:t>c</a:t>
                </a:r>
              </a:p>
            </p:txBody>
          </p:sp>
          <p:sp>
            <p:nvSpPr>
              <p:cNvPr id="226" name="Freeform 874">
                <a:extLst>
                  <a:ext uri="{FF2B5EF4-FFF2-40B4-BE49-F238E27FC236}">
                    <a16:creationId xmlns:a16="http://schemas.microsoft.com/office/drawing/2014/main" id="{A7D66B89-E2D0-FC46-902B-E0C8F785B74A}"/>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227" name="Freeform 875">
                <a:extLst>
                  <a:ext uri="{FF2B5EF4-FFF2-40B4-BE49-F238E27FC236}">
                    <a16:creationId xmlns:a16="http://schemas.microsoft.com/office/drawing/2014/main" id="{AF723142-A714-7F43-BA0D-5C649806E1FE}"/>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228" name="Rectangle 876">
                <a:extLst>
                  <a:ext uri="{FF2B5EF4-FFF2-40B4-BE49-F238E27FC236}">
                    <a16:creationId xmlns:a16="http://schemas.microsoft.com/office/drawing/2014/main" id="{BDE14FC8-086B-7A4E-862C-378110C93E75}"/>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latin typeface="Calibri"/>
                  <a:ea typeface="Calibri"/>
                  <a:cs typeface="Calibri"/>
                </a:endParaRPr>
              </a:p>
            </p:txBody>
          </p:sp>
        </p:grpSp>
        <p:grpSp>
          <p:nvGrpSpPr>
            <p:cNvPr id="146" name="Group 145">
              <a:extLst>
                <a:ext uri="{FF2B5EF4-FFF2-40B4-BE49-F238E27FC236}">
                  <a16:creationId xmlns:a16="http://schemas.microsoft.com/office/drawing/2014/main" id="{2A62C650-D953-0549-930B-2AA7A1B1C60D}"/>
                </a:ext>
              </a:extLst>
            </p:cNvPr>
            <p:cNvGrpSpPr/>
            <p:nvPr/>
          </p:nvGrpSpPr>
          <p:grpSpPr>
            <a:xfrm>
              <a:off x="7127889" y="221558"/>
              <a:ext cx="1219200" cy="1278997"/>
              <a:chOff x="3017318" y="1024881"/>
              <a:chExt cx="1219200" cy="1278997"/>
            </a:xfrm>
          </p:grpSpPr>
          <p:grpSp>
            <p:nvGrpSpPr>
              <p:cNvPr id="147" name="Group 146">
                <a:extLst>
                  <a:ext uri="{FF2B5EF4-FFF2-40B4-BE49-F238E27FC236}">
                    <a16:creationId xmlns:a16="http://schemas.microsoft.com/office/drawing/2014/main" id="{A265C210-6792-2446-914B-2BF86DFDF319}"/>
                  </a:ext>
                </a:extLst>
              </p:cNvPr>
              <p:cNvGrpSpPr/>
              <p:nvPr/>
            </p:nvGrpSpPr>
            <p:grpSpPr>
              <a:xfrm>
                <a:off x="3636432" y="1147233"/>
                <a:ext cx="88096" cy="1156645"/>
                <a:chOff x="3636432" y="1147233"/>
                <a:chExt cx="88096" cy="1156645"/>
              </a:xfrm>
            </p:grpSpPr>
            <p:sp>
              <p:nvSpPr>
                <p:cNvPr id="200" name="Oval 878">
                  <a:extLst>
                    <a:ext uri="{FF2B5EF4-FFF2-40B4-BE49-F238E27FC236}">
                      <a16:creationId xmlns:a16="http://schemas.microsoft.com/office/drawing/2014/main" id="{2B853B35-D2CE-8045-92E9-94BD74A07F3D}"/>
                    </a:ext>
                  </a:extLst>
                </p:cNvPr>
                <p:cNvSpPr>
                  <a:spLocks noChangeAspect="1" noChangeArrowheads="1"/>
                </p:cNvSpPr>
                <p:nvPr/>
              </p:nvSpPr>
              <p:spPr bwMode="auto">
                <a:xfrm>
                  <a:off x="3639810" y="2256032"/>
                  <a:ext cx="84718" cy="47846"/>
                </a:xfrm>
                <a:prstGeom prst="ellipse">
                  <a:avLst/>
                </a:prstGeom>
                <a:solidFill>
                  <a:srgbClr val="99DDFF"/>
                </a:solidFill>
                <a:ln w="9525">
                  <a:solidFill>
                    <a:schemeClr val="tx1"/>
                  </a:solidFill>
                  <a:round/>
                  <a:headEnd/>
                  <a:tailEnd/>
                </a:ln>
              </p:spPr>
              <p:txBody>
                <a:bodyPr wrap="none" anchor="ctr"/>
                <a:lstStyle/>
                <a:p>
                  <a:endParaRPr lang="en-US" sz="1400" dirty="0">
                    <a:latin typeface="Calibri"/>
                    <a:ea typeface="Calibri"/>
                    <a:cs typeface="Calibri"/>
                  </a:endParaRPr>
                </a:p>
              </p:txBody>
            </p:sp>
            <p:sp>
              <p:nvSpPr>
                <p:cNvPr id="201" name="Rectangle 880">
                  <a:extLst>
                    <a:ext uri="{FF2B5EF4-FFF2-40B4-BE49-F238E27FC236}">
                      <a16:creationId xmlns:a16="http://schemas.microsoft.com/office/drawing/2014/main" id="{D625980F-FBF1-1F4A-BF43-643C6849D1EB}"/>
                    </a:ext>
                  </a:extLst>
                </p:cNvPr>
                <p:cNvSpPr>
                  <a:spLocks noChangeArrowheads="1"/>
                </p:cNvSpPr>
                <p:nvPr/>
              </p:nvSpPr>
              <p:spPr bwMode="auto">
                <a:xfrm>
                  <a:off x="3636432" y="1147233"/>
                  <a:ext cx="88094" cy="1135842"/>
                </a:xfrm>
                <a:prstGeom prst="rect">
                  <a:avLst/>
                </a:prstGeom>
                <a:solidFill>
                  <a:srgbClr val="99DDFF"/>
                </a:solidFill>
                <a:ln w="9525">
                  <a:solidFill>
                    <a:srgbClr val="9CDDFE"/>
                  </a:solidFill>
                  <a:miter lim="800000"/>
                  <a:headEnd/>
                  <a:tailEnd/>
                </a:ln>
              </p:spPr>
              <p:txBody>
                <a:bodyPr wrap="none" anchor="ctr"/>
                <a:lstStyle/>
                <a:p>
                  <a:endParaRPr lang="en-US" sz="1400" dirty="0">
                    <a:latin typeface="Calibri"/>
                    <a:ea typeface="Calibri"/>
                    <a:cs typeface="Calibri"/>
                  </a:endParaRPr>
                </a:p>
              </p:txBody>
            </p:sp>
            <p:sp>
              <p:nvSpPr>
                <p:cNvPr id="202" name="Line 881">
                  <a:extLst>
                    <a:ext uri="{FF2B5EF4-FFF2-40B4-BE49-F238E27FC236}">
                      <a16:creationId xmlns:a16="http://schemas.microsoft.com/office/drawing/2014/main" id="{F0D40C78-CBB9-304C-871E-D4C233540513}"/>
                    </a:ext>
                  </a:extLst>
                </p:cNvPr>
                <p:cNvSpPr>
                  <a:spLocks noChangeShapeType="1"/>
                </p:cNvSpPr>
                <p:nvPr/>
              </p:nvSpPr>
              <p:spPr bwMode="auto">
                <a:xfrm flipH="1" flipV="1">
                  <a:off x="3636432" y="1147233"/>
                  <a:ext cx="0" cy="113584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dirty="0">
                    <a:latin typeface="Calibri"/>
                    <a:ea typeface="Calibri"/>
                    <a:cs typeface="Calibri"/>
                  </a:endParaRPr>
                </a:p>
              </p:txBody>
            </p:sp>
            <p:sp>
              <p:nvSpPr>
                <p:cNvPr id="204" name="Line 882">
                  <a:extLst>
                    <a:ext uri="{FF2B5EF4-FFF2-40B4-BE49-F238E27FC236}">
                      <a16:creationId xmlns:a16="http://schemas.microsoft.com/office/drawing/2014/main" id="{283F07FD-559B-864A-90B1-0509EA47EE25}"/>
                    </a:ext>
                  </a:extLst>
                </p:cNvPr>
                <p:cNvSpPr>
                  <a:spLocks noChangeShapeType="1"/>
                </p:cNvSpPr>
                <p:nvPr/>
              </p:nvSpPr>
              <p:spPr bwMode="auto">
                <a:xfrm flipV="1">
                  <a:off x="3724527" y="1147233"/>
                  <a:ext cx="0" cy="113584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dirty="0">
                    <a:latin typeface="Calibri"/>
                    <a:ea typeface="Calibri"/>
                    <a:cs typeface="Calibri"/>
                  </a:endParaRPr>
                </a:p>
              </p:txBody>
            </p:sp>
          </p:grpSp>
          <p:grpSp>
            <p:nvGrpSpPr>
              <p:cNvPr id="150" name="Group 883">
                <a:extLst>
                  <a:ext uri="{FF2B5EF4-FFF2-40B4-BE49-F238E27FC236}">
                    <a16:creationId xmlns:a16="http://schemas.microsoft.com/office/drawing/2014/main" id="{E63976FE-9A1F-F645-B900-93D9E117AEEC}"/>
                  </a:ext>
                </a:extLst>
              </p:cNvPr>
              <p:cNvGrpSpPr>
                <a:grpSpLocks/>
              </p:cNvGrpSpPr>
              <p:nvPr/>
            </p:nvGrpSpPr>
            <p:grpSpPr bwMode="auto">
              <a:xfrm>
                <a:off x="3061519" y="1101851"/>
                <a:ext cx="42359" cy="293319"/>
                <a:chOff x="960" y="251"/>
                <a:chExt cx="23" cy="141"/>
              </a:xfrm>
            </p:grpSpPr>
            <p:sp>
              <p:nvSpPr>
                <p:cNvPr id="198" name="Line 884">
                  <a:extLst>
                    <a:ext uri="{FF2B5EF4-FFF2-40B4-BE49-F238E27FC236}">
                      <a16:creationId xmlns:a16="http://schemas.microsoft.com/office/drawing/2014/main" id="{FBCCB270-C8B5-6A4A-BA38-A53CDA02EFF4}"/>
                    </a:ext>
                  </a:extLst>
                </p:cNvPr>
                <p:cNvSpPr>
                  <a:spLocks noChangeShapeType="1"/>
                </p:cNvSpPr>
                <p:nvPr/>
              </p:nvSpPr>
              <p:spPr bwMode="auto">
                <a:xfrm flipH="1">
                  <a:off x="971" y="251"/>
                  <a:ext cx="0" cy="96"/>
                </a:xfrm>
                <a:prstGeom prst="line">
                  <a:avLst/>
                </a:prstGeom>
                <a:noFill/>
                <a:ln w="9525">
                  <a:solidFill>
                    <a:schemeClr val="tx1"/>
                  </a:solidFill>
                  <a:round/>
                  <a:headEnd type="none" w="sm" len="sm"/>
                  <a:tailEnd type="none" w="med" len="sm"/>
                </a:ln>
                <a:extLst>
                  <a:ext uri="{909E8E84-426E-40dd-AFC4-6F175D3DCCD1}">
                    <a14:hiddenFill xmlns="" xmlns:a14="http://schemas.microsoft.com/office/drawing/2010/main">
                      <a:noFill/>
                    </a14:hiddenFill>
                  </a:ext>
                </a:extLst>
              </p:spPr>
              <p:txBody>
                <a:bodyPr wrap="none" anchor="ctr"/>
                <a:lstStyle/>
                <a:p>
                  <a:endParaRPr lang="en-US" dirty="0">
                    <a:latin typeface="Calibri"/>
                    <a:ea typeface="Calibri"/>
                    <a:cs typeface="Calibri"/>
                  </a:endParaRPr>
                </a:p>
              </p:txBody>
            </p:sp>
            <p:sp>
              <p:nvSpPr>
                <p:cNvPr id="199" name="Oval 885">
                  <a:extLst>
                    <a:ext uri="{FF2B5EF4-FFF2-40B4-BE49-F238E27FC236}">
                      <a16:creationId xmlns:a16="http://schemas.microsoft.com/office/drawing/2014/main" id="{C84C74A6-2A7A-E649-818B-0E6F0CA40DCF}"/>
                    </a:ext>
                  </a:extLst>
                </p:cNvPr>
                <p:cNvSpPr>
                  <a:spLocks noChangeArrowheads="1"/>
                </p:cNvSpPr>
                <p:nvPr/>
              </p:nvSpPr>
              <p:spPr bwMode="auto">
                <a:xfrm>
                  <a:off x="960" y="347"/>
                  <a:ext cx="23" cy="45"/>
                </a:xfrm>
                <a:prstGeom prst="ellipse">
                  <a:avLst/>
                </a:prstGeom>
                <a:solidFill>
                  <a:srgbClr val="99DDFF"/>
                </a:solidFill>
                <a:ln w="9525">
                  <a:solidFill>
                    <a:schemeClr val="tx1"/>
                  </a:solidFill>
                  <a:round/>
                  <a:headEnd/>
                  <a:tailEnd/>
                </a:ln>
              </p:spPr>
              <p:txBody>
                <a:bodyPr wrap="none" anchor="ctr"/>
                <a:lstStyle/>
                <a:p>
                  <a:endParaRPr lang="en-US" sz="1400" dirty="0">
                    <a:latin typeface="Calibri"/>
                    <a:ea typeface="Calibri"/>
                    <a:cs typeface="Calibri"/>
                  </a:endParaRPr>
                </a:p>
              </p:txBody>
            </p:sp>
          </p:grpSp>
          <p:sp>
            <p:nvSpPr>
              <p:cNvPr id="152" name="Rectangle 886">
                <a:extLst>
                  <a:ext uri="{FF2B5EF4-FFF2-40B4-BE49-F238E27FC236}">
                    <a16:creationId xmlns:a16="http://schemas.microsoft.com/office/drawing/2014/main" id="{436D24DD-D9D1-1149-A54A-4D89B619C98B}"/>
                  </a:ext>
                </a:extLst>
              </p:cNvPr>
              <p:cNvSpPr>
                <a:spLocks noChangeArrowheads="1"/>
              </p:cNvSpPr>
              <p:nvPr/>
            </p:nvSpPr>
            <p:spPr bwMode="auto">
              <a:xfrm>
                <a:off x="3017318" y="1137216"/>
                <a:ext cx="884012" cy="47846"/>
              </a:xfrm>
              <a:prstGeom prst="rect">
                <a:avLst/>
              </a:prstGeom>
              <a:solidFill>
                <a:srgbClr val="99DDFF"/>
              </a:solidFill>
              <a:ln w="9525">
                <a:solidFill>
                  <a:schemeClr val="tx1"/>
                </a:solidFill>
                <a:miter lim="800000"/>
                <a:headEnd/>
                <a:tailEnd/>
              </a:ln>
            </p:spPr>
            <p:txBody>
              <a:bodyPr wrap="none" anchor="ctr"/>
              <a:lstStyle/>
              <a:p>
                <a:endParaRPr lang="en-US" sz="1400" dirty="0">
                  <a:latin typeface="Calibri"/>
                  <a:ea typeface="Calibri"/>
                  <a:cs typeface="Calibri"/>
                </a:endParaRPr>
              </a:p>
            </p:txBody>
          </p:sp>
          <p:sp>
            <p:nvSpPr>
              <p:cNvPr id="194" name="Freeform 887">
                <a:extLst>
                  <a:ext uri="{FF2B5EF4-FFF2-40B4-BE49-F238E27FC236}">
                    <a16:creationId xmlns:a16="http://schemas.microsoft.com/office/drawing/2014/main" id="{BD3AC938-3F02-6347-873B-7CD5C22CB7A8}"/>
                  </a:ext>
                </a:extLst>
              </p:cNvPr>
              <p:cNvSpPr>
                <a:spLocks noChangeAspect="1"/>
              </p:cNvSpPr>
              <p:nvPr/>
            </p:nvSpPr>
            <p:spPr bwMode="auto">
              <a:xfrm>
                <a:off x="3017318" y="1062326"/>
                <a:ext cx="942946" cy="76970"/>
              </a:xfrm>
              <a:custGeom>
                <a:avLst/>
                <a:gdLst>
                  <a:gd name="T0" fmla="*/ 0 w 672"/>
                  <a:gd name="T1" fmla="*/ 2 h 48"/>
                  <a:gd name="T2" fmla="*/ 2 w 672"/>
                  <a:gd name="T3" fmla="*/ 0 h 48"/>
                  <a:gd name="T4" fmla="*/ 20 w 672"/>
                  <a:gd name="T5" fmla="*/ 0 h 48"/>
                  <a:gd name="T6" fmla="*/ 18 w 672"/>
                  <a:gd name="T7" fmla="*/ 2 h 48"/>
                  <a:gd name="T8" fmla="*/ 0 w 672"/>
                  <a:gd name="T9" fmla="*/ 2 h 48"/>
                  <a:gd name="T10" fmla="*/ 0 60000 65536"/>
                  <a:gd name="T11" fmla="*/ 0 60000 65536"/>
                  <a:gd name="T12" fmla="*/ 0 60000 65536"/>
                  <a:gd name="T13" fmla="*/ 0 60000 65536"/>
                  <a:gd name="T14" fmla="*/ 0 60000 65536"/>
                  <a:gd name="T15" fmla="*/ 0 w 672"/>
                  <a:gd name="T16" fmla="*/ 0 h 48"/>
                  <a:gd name="T17" fmla="*/ 672 w 672"/>
                  <a:gd name="T18" fmla="*/ 48 h 48"/>
                </a:gdLst>
                <a:ahLst/>
                <a:cxnLst>
                  <a:cxn ang="T10">
                    <a:pos x="T0" y="T1"/>
                  </a:cxn>
                  <a:cxn ang="T11">
                    <a:pos x="T2" y="T3"/>
                  </a:cxn>
                  <a:cxn ang="T12">
                    <a:pos x="T4" y="T5"/>
                  </a:cxn>
                  <a:cxn ang="T13">
                    <a:pos x="T6" y="T7"/>
                  </a:cxn>
                  <a:cxn ang="T14">
                    <a:pos x="T8" y="T9"/>
                  </a:cxn>
                </a:cxnLst>
                <a:rect l="T15" t="T16" r="T17" b="T18"/>
                <a:pathLst>
                  <a:path w="672" h="48">
                    <a:moveTo>
                      <a:pt x="0" y="48"/>
                    </a:moveTo>
                    <a:lnTo>
                      <a:pt x="48" y="0"/>
                    </a:lnTo>
                    <a:lnTo>
                      <a:pt x="672" y="0"/>
                    </a:lnTo>
                    <a:lnTo>
                      <a:pt x="624" y="48"/>
                    </a:lnTo>
                    <a:lnTo>
                      <a:pt x="0" y="48"/>
                    </a:lnTo>
                    <a:close/>
                  </a:path>
                </a:pathLst>
              </a:custGeom>
              <a:solidFill>
                <a:srgbClr val="99DDFF"/>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195" name="Freeform 888">
                <a:extLst>
                  <a:ext uri="{FF2B5EF4-FFF2-40B4-BE49-F238E27FC236}">
                    <a16:creationId xmlns:a16="http://schemas.microsoft.com/office/drawing/2014/main" id="{3896BC9B-DFF4-2B44-9061-DDA8BC549DCA}"/>
                  </a:ext>
                </a:extLst>
              </p:cNvPr>
              <p:cNvSpPr>
                <a:spLocks/>
              </p:cNvSpPr>
              <p:nvPr/>
            </p:nvSpPr>
            <p:spPr bwMode="auto">
              <a:xfrm>
                <a:off x="3882913" y="1124734"/>
                <a:ext cx="265204" cy="301640"/>
              </a:xfrm>
              <a:custGeom>
                <a:avLst/>
                <a:gdLst>
                  <a:gd name="T0" fmla="*/ 144 w 144"/>
                  <a:gd name="T1" fmla="*/ 5 h 192"/>
                  <a:gd name="T2" fmla="*/ 0 w 144"/>
                  <a:gd name="T3" fmla="*/ 5 h 192"/>
                  <a:gd name="T4" fmla="*/ 0 w 144"/>
                  <a:gd name="T5" fmla="*/ 0 h 192"/>
                  <a:gd name="T6" fmla="*/ 144 w 144"/>
                  <a:gd name="T7" fmla="*/ 0 h 192"/>
                  <a:gd name="T8" fmla="*/ 144 w 144"/>
                  <a:gd name="T9" fmla="*/ 5 h 192"/>
                  <a:gd name="T10" fmla="*/ 0 60000 65536"/>
                  <a:gd name="T11" fmla="*/ 0 60000 65536"/>
                  <a:gd name="T12" fmla="*/ 0 60000 65536"/>
                  <a:gd name="T13" fmla="*/ 0 60000 65536"/>
                  <a:gd name="T14" fmla="*/ 0 60000 65536"/>
                  <a:gd name="T15" fmla="*/ 0 w 144"/>
                  <a:gd name="T16" fmla="*/ 0 h 192"/>
                  <a:gd name="T17" fmla="*/ 144 w 144"/>
                  <a:gd name="T18" fmla="*/ 192 h 192"/>
                </a:gdLst>
                <a:ahLst/>
                <a:cxnLst>
                  <a:cxn ang="T10">
                    <a:pos x="T0" y="T1"/>
                  </a:cxn>
                  <a:cxn ang="T11">
                    <a:pos x="T2" y="T3"/>
                  </a:cxn>
                  <a:cxn ang="T12">
                    <a:pos x="T4" y="T5"/>
                  </a:cxn>
                  <a:cxn ang="T13">
                    <a:pos x="T6" y="T7"/>
                  </a:cxn>
                  <a:cxn ang="T14">
                    <a:pos x="T8" y="T9"/>
                  </a:cxn>
                </a:cxnLst>
                <a:rect l="T15" t="T16" r="T17" b="T18"/>
                <a:pathLst>
                  <a:path w="144" h="192">
                    <a:moveTo>
                      <a:pt x="144" y="192"/>
                    </a:moveTo>
                    <a:lnTo>
                      <a:pt x="0" y="192"/>
                    </a:lnTo>
                    <a:lnTo>
                      <a:pt x="0" y="0"/>
                    </a:lnTo>
                    <a:lnTo>
                      <a:pt x="144" y="0"/>
                    </a:lnTo>
                    <a:lnTo>
                      <a:pt x="144" y="192"/>
                    </a:lnTo>
                    <a:close/>
                  </a:path>
                </a:pathLst>
              </a:custGeom>
              <a:solidFill>
                <a:srgbClr val="99DDFF"/>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196" name="Freeform 889">
                <a:extLst>
                  <a:ext uri="{FF2B5EF4-FFF2-40B4-BE49-F238E27FC236}">
                    <a16:creationId xmlns:a16="http://schemas.microsoft.com/office/drawing/2014/main" id="{70B408A6-DA17-EC46-A86F-F63F2BD055C1}"/>
                  </a:ext>
                </a:extLst>
              </p:cNvPr>
              <p:cNvSpPr>
                <a:spLocks/>
              </p:cNvSpPr>
              <p:nvPr/>
            </p:nvSpPr>
            <p:spPr bwMode="auto">
              <a:xfrm>
                <a:off x="3882913" y="1024881"/>
                <a:ext cx="353605" cy="99853"/>
              </a:xfrm>
              <a:custGeom>
                <a:avLst/>
                <a:gdLst>
                  <a:gd name="T0" fmla="*/ 144 w 192"/>
                  <a:gd name="T1" fmla="*/ 48 h 48"/>
                  <a:gd name="T2" fmla="*/ 0 w 192"/>
                  <a:gd name="T3" fmla="*/ 48 h 48"/>
                  <a:gd name="T4" fmla="*/ 48 w 192"/>
                  <a:gd name="T5" fmla="*/ 0 h 48"/>
                  <a:gd name="T6" fmla="*/ 192 w 192"/>
                  <a:gd name="T7" fmla="*/ 0 h 48"/>
                  <a:gd name="T8" fmla="*/ 144 w 192"/>
                  <a:gd name="T9" fmla="*/ 48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99DDFF"/>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197" name="Freeform 890">
                <a:extLst>
                  <a:ext uri="{FF2B5EF4-FFF2-40B4-BE49-F238E27FC236}">
                    <a16:creationId xmlns:a16="http://schemas.microsoft.com/office/drawing/2014/main" id="{DD4C1DBD-63E7-324D-AB81-9A319EAA0F3B}"/>
                  </a:ext>
                </a:extLst>
              </p:cNvPr>
              <p:cNvSpPr>
                <a:spLocks/>
              </p:cNvSpPr>
              <p:nvPr/>
            </p:nvSpPr>
            <p:spPr bwMode="auto">
              <a:xfrm>
                <a:off x="4148117" y="1024881"/>
                <a:ext cx="88401" cy="399413"/>
              </a:xfrm>
              <a:custGeom>
                <a:avLst/>
                <a:gdLst>
                  <a:gd name="T0" fmla="*/ 0 w 48"/>
                  <a:gd name="T1" fmla="*/ 48 h 192"/>
                  <a:gd name="T2" fmla="*/ 48 w 48"/>
                  <a:gd name="T3" fmla="*/ 0 h 192"/>
                  <a:gd name="T4" fmla="*/ 48 w 48"/>
                  <a:gd name="T5" fmla="*/ 144 h 192"/>
                  <a:gd name="T6" fmla="*/ 0 w 48"/>
                  <a:gd name="T7" fmla="*/ 192 h 192"/>
                  <a:gd name="T8" fmla="*/ 0 w 48"/>
                  <a:gd name="T9" fmla="*/ 48 h 192"/>
                  <a:gd name="T10" fmla="*/ 0 60000 65536"/>
                  <a:gd name="T11" fmla="*/ 0 60000 65536"/>
                  <a:gd name="T12" fmla="*/ 0 60000 65536"/>
                  <a:gd name="T13" fmla="*/ 0 60000 65536"/>
                  <a:gd name="T14" fmla="*/ 0 60000 65536"/>
                  <a:gd name="T15" fmla="*/ 0 w 48"/>
                  <a:gd name="T16" fmla="*/ 0 h 192"/>
                  <a:gd name="T17" fmla="*/ 48 w 48"/>
                  <a:gd name="T18" fmla="*/ 192 h 192"/>
                </a:gdLst>
                <a:ahLst/>
                <a:cxnLst>
                  <a:cxn ang="T10">
                    <a:pos x="T0" y="T1"/>
                  </a:cxn>
                  <a:cxn ang="T11">
                    <a:pos x="T2" y="T3"/>
                  </a:cxn>
                  <a:cxn ang="T12">
                    <a:pos x="T4" y="T5"/>
                  </a:cxn>
                  <a:cxn ang="T13">
                    <a:pos x="T6" y="T7"/>
                  </a:cxn>
                  <a:cxn ang="T14">
                    <a:pos x="T8" y="T9"/>
                  </a:cxn>
                </a:cxnLst>
                <a:rect l="T15" t="T16" r="T17" b="T18"/>
                <a:pathLst>
                  <a:path w="48" h="192">
                    <a:moveTo>
                      <a:pt x="0" y="48"/>
                    </a:moveTo>
                    <a:lnTo>
                      <a:pt x="48" y="0"/>
                    </a:lnTo>
                    <a:lnTo>
                      <a:pt x="48" y="144"/>
                    </a:lnTo>
                    <a:lnTo>
                      <a:pt x="0" y="192"/>
                    </a:lnTo>
                    <a:lnTo>
                      <a:pt x="0" y="48"/>
                    </a:lnTo>
                    <a:close/>
                  </a:path>
                </a:pathLst>
              </a:custGeom>
              <a:solidFill>
                <a:srgbClr val="99DDFF"/>
              </a:solidFill>
              <a:ln w="9525">
                <a:solidFill>
                  <a:schemeClr val="tx1"/>
                </a:solidFill>
                <a:round/>
                <a:headEnd/>
                <a:tailEnd/>
              </a:ln>
            </p:spPr>
            <p:txBody>
              <a:bodyPr wrap="none" anchor="ctr"/>
              <a:lstStyle/>
              <a:p>
                <a:endParaRPr lang="en-US" dirty="0">
                  <a:latin typeface="Calibri"/>
                  <a:ea typeface="Calibri"/>
                  <a:cs typeface="Calibri"/>
                </a:endParaRPr>
              </a:p>
            </p:txBody>
          </p:sp>
        </p:grpSp>
      </p:grpSp>
      <p:grpSp>
        <p:nvGrpSpPr>
          <p:cNvPr id="245" name="Group 244">
            <a:extLst>
              <a:ext uri="{FF2B5EF4-FFF2-40B4-BE49-F238E27FC236}">
                <a16:creationId xmlns:a16="http://schemas.microsoft.com/office/drawing/2014/main" id="{0EB33633-57D8-1F42-B4CE-BDF0581A25BC}"/>
              </a:ext>
            </a:extLst>
          </p:cNvPr>
          <p:cNvGrpSpPr/>
          <p:nvPr/>
        </p:nvGrpSpPr>
        <p:grpSpPr>
          <a:xfrm>
            <a:off x="8978593" y="5507164"/>
            <a:ext cx="1492873" cy="686656"/>
            <a:chOff x="7218904" y="6068391"/>
            <a:chExt cx="1492873" cy="686656"/>
          </a:xfrm>
        </p:grpSpPr>
        <p:grpSp>
          <p:nvGrpSpPr>
            <p:cNvPr id="246" name="Group 872">
              <a:extLst>
                <a:ext uri="{FF2B5EF4-FFF2-40B4-BE49-F238E27FC236}">
                  <a16:creationId xmlns:a16="http://schemas.microsoft.com/office/drawing/2014/main" id="{BB875890-AD22-8F43-BDBE-2447F53B46E4}"/>
                </a:ext>
              </a:extLst>
            </p:cNvPr>
            <p:cNvGrpSpPr>
              <a:grpSpLocks noChangeAspect="1"/>
            </p:cNvGrpSpPr>
            <p:nvPr/>
          </p:nvGrpSpPr>
          <p:grpSpPr bwMode="auto">
            <a:xfrm>
              <a:off x="8054800" y="6338804"/>
              <a:ext cx="651502" cy="416243"/>
              <a:chOff x="331" y="406"/>
              <a:chExt cx="288" cy="144"/>
            </a:xfrm>
          </p:grpSpPr>
          <p:sp>
            <p:nvSpPr>
              <p:cNvPr id="262" name="Rectangle 873">
                <a:extLst>
                  <a:ext uri="{FF2B5EF4-FFF2-40B4-BE49-F238E27FC236}">
                    <a16:creationId xmlns:a16="http://schemas.microsoft.com/office/drawing/2014/main" id="{339BC7F5-F321-0446-BC8A-AC455874AAB2}"/>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latin typeface="Calibri"/>
                    <a:ea typeface="Calibri"/>
                    <a:cs typeface="Calibri"/>
                  </a:rPr>
                  <a:t>c</a:t>
                </a:r>
              </a:p>
            </p:txBody>
          </p:sp>
          <p:sp>
            <p:nvSpPr>
              <p:cNvPr id="263" name="Freeform 874">
                <a:extLst>
                  <a:ext uri="{FF2B5EF4-FFF2-40B4-BE49-F238E27FC236}">
                    <a16:creationId xmlns:a16="http://schemas.microsoft.com/office/drawing/2014/main" id="{6D4B11F3-066B-1748-B91A-51BD8156DDF2}"/>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264" name="Freeform 875">
                <a:extLst>
                  <a:ext uri="{FF2B5EF4-FFF2-40B4-BE49-F238E27FC236}">
                    <a16:creationId xmlns:a16="http://schemas.microsoft.com/office/drawing/2014/main" id="{A33AC804-3910-D94E-9DBE-800FAE8EC292}"/>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265" name="Rectangle 876">
                <a:extLst>
                  <a:ext uri="{FF2B5EF4-FFF2-40B4-BE49-F238E27FC236}">
                    <a16:creationId xmlns:a16="http://schemas.microsoft.com/office/drawing/2014/main" id="{980D1C27-CDDB-464B-AF85-E6AB58C49BF3}"/>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latin typeface="Calibri"/>
                  <a:ea typeface="Calibri"/>
                  <a:cs typeface="Calibri"/>
                </a:endParaRPr>
              </a:p>
            </p:txBody>
          </p:sp>
        </p:grpSp>
        <p:grpSp>
          <p:nvGrpSpPr>
            <p:cNvPr id="247" name="Group 872">
              <a:extLst>
                <a:ext uri="{FF2B5EF4-FFF2-40B4-BE49-F238E27FC236}">
                  <a16:creationId xmlns:a16="http://schemas.microsoft.com/office/drawing/2014/main" id="{DB6A146A-F83C-E24F-9BF6-006A7AE8D595}"/>
                </a:ext>
              </a:extLst>
            </p:cNvPr>
            <p:cNvGrpSpPr>
              <a:grpSpLocks noChangeAspect="1"/>
            </p:cNvGrpSpPr>
            <p:nvPr/>
          </p:nvGrpSpPr>
          <p:grpSpPr bwMode="auto">
            <a:xfrm>
              <a:off x="7218904" y="6335124"/>
              <a:ext cx="651502" cy="416243"/>
              <a:chOff x="331" y="406"/>
              <a:chExt cx="288" cy="144"/>
            </a:xfrm>
          </p:grpSpPr>
          <p:sp>
            <p:nvSpPr>
              <p:cNvPr id="258" name="Rectangle 873">
                <a:extLst>
                  <a:ext uri="{FF2B5EF4-FFF2-40B4-BE49-F238E27FC236}">
                    <a16:creationId xmlns:a16="http://schemas.microsoft.com/office/drawing/2014/main" id="{4F9714F9-AFD2-1147-958F-E4DFFF9E752C}"/>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latin typeface="Calibri"/>
                    <a:ea typeface="Calibri"/>
                    <a:cs typeface="Calibri"/>
                  </a:rPr>
                  <a:t>d</a:t>
                </a:r>
              </a:p>
            </p:txBody>
          </p:sp>
          <p:sp>
            <p:nvSpPr>
              <p:cNvPr id="259" name="Freeform 874">
                <a:extLst>
                  <a:ext uri="{FF2B5EF4-FFF2-40B4-BE49-F238E27FC236}">
                    <a16:creationId xmlns:a16="http://schemas.microsoft.com/office/drawing/2014/main" id="{317DCED3-7FD4-7343-BF70-76A0CE00A635}"/>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260" name="Freeform 875">
                <a:extLst>
                  <a:ext uri="{FF2B5EF4-FFF2-40B4-BE49-F238E27FC236}">
                    <a16:creationId xmlns:a16="http://schemas.microsoft.com/office/drawing/2014/main" id="{C523D919-28B4-774D-915D-888FF4D20751}"/>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261" name="Rectangle 876">
                <a:extLst>
                  <a:ext uri="{FF2B5EF4-FFF2-40B4-BE49-F238E27FC236}">
                    <a16:creationId xmlns:a16="http://schemas.microsoft.com/office/drawing/2014/main" id="{2FFC3543-0F20-7943-9981-1CFAACADFA51}"/>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latin typeface="Calibri"/>
                  <a:ea typeface="Calibri"/>
                  <a:cs typeface="Calibri"/>
                </a:endParaRPr>
              </a:p>
            </p:txBody>
          </p:sp>
        </p:grpSp>
        <p:grpSp>
          <p:nvGrpSpPr>
            <p:cNvPr id="248" name="Group 872">
              <a:extLst>
                <a:ext uri="{FF2B5EF4-FFF2-40B4-BE49-F238E27FC236}">
                  <a16:creationId xmlns:a16="http://schemas.microsoft.com/office/drawing/2014/main" id="{099EFF68-A500-454E-B86F-56AC2AFB5F0C}"/>
                </a:ext>
              </a:extLst>
            </p:cNvPr>
            <p:cNvGrpSpPr>
              <a:grpSpLocks noChangeAspect="1"/>
            </p:cNvGrpSpPr>
            <p:nvPr/>
          </p:nvGrpSpPr>
          <p:grpSpPr bwMode="auto">
            <a:xfrm>
              <a:off x="8060275" y="6069116"/>
              <a:ext cx="651502" cy="416243"/>
              <a:chOff x="331" y="406"/>
              <a:chExt cx="288" cy="144"/>
            </a:xfrm>
          </p:grpSpPr>
          <p:sp>
            <p:nvSpPr>
              <p:cNvPr id="254" name="Rectangle 873">
                <a:extLst>
                  <a:ext uri="{FF2B5EF4-FFF2-40B4-BE49-F238E27FC236}">
                    <a16:creationId xmlns:a16="http://schemas.microsoft.com/office/drawing/2014/main" id="{0D88F166-C4B9-E948-99A9-4E149D6CBC39}"/>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latin typeface="Calibri"/>
                    <a:ea typeface="Calibri"/>
                    <a:cs typeface="Calibri"/>
                  </a:rPr>
                  <a:t>b</a:t>
                </a:r>
              </a:p>
            </p:txBody>
          </p:sp>
          <p:sp>
            <p:nvSpPr>
              <p:cNvPr id="255" name="Freeform 874">
                <a:extLst>
                  <a:ext uri="{FF2B5EF4-FFF2-40B4-BE49-F238E27FC236}">
                    <a16:creationId xmlns:a16="http://schemas.microsoft.com/office/drawing/2014/main" id="{CE39FFFD-5980-804E-804E-17D94D8023B0}"/>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256" name="Freeform 875">
                <a:extLst>
                  <a:ext uri="{FF2B5EF4-FFF2-40B4-BE49-F238E27FC236}">
                    <a16:creationId xmlns:a16="http://schemas.microsoft.com/office/drawing/2014/main" id="{5EA0EFB4-B283-EA4E-86D5-C153E67123A7}"/>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257" name="Rectangle 876">
                <a:extLst>
                  <a:ext uri="{FF2B5EF4-FFF2-40B4-BE49-F238E27FC236}">
                    <a16:creationId xmlns:a16="http://schemas.microsoft.com/office/drawing/2014/main" id="{7D1DE67D-3DE5-4740-AD85-EC2798BAF16E}"/>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latin typeface="Calibri"/>
                  <a:ea typeface="Calibri"/>
                  <a:cs typeface="Calibri"/>
                </a:endParaRPr>
              </a:p>
            </p:txBody>
          </p:sp>
        </p:grpSp>
        <p:grpSp>
          <p:nvGrpSpPr>
            <p:cNvPr id="249" name="Group 872">
              <a:extLst>
                <a:ext uri="{FF2B5EF4-FFF2-40B4-BE49-F238E27FC236}">
                  <a16:creationId xmlns:a16="http://schemas.microsoft.com/office/drawing/2014/main" id="{A503586B-340E-A843-AFE7-AE85DF8B6FA9}"/>
                </a:ext>
              </a:extLst>
            </p:cNvPr>
            <p:cNvGrpSpPr>
              <a:grpSpLocks noChangeAspect="1"/>
            </p:cNvGrpSpPr>
            <p:nvPr/>
          </p:nvGrpSpPr>
          <p:grpSpPr bwMode="auto">
            <a:xfrm>
              <a:off x="7221943" y="6068391"/>
              <a:ext cx="651502" cy="416243"/>
              <a:chOff x="331" y="406"/>
              <a:chExt cx="288" cy="144"/>
            </a:xfrm>
          </p:grpSpPr>
          <p:sp>
            <p:nvSpPr>
              <p:cNvPr id="250" name="Rectangle 873">
                <a:extLst>
                  <a:ext uri="{FF2B5EF4-FFF2-40B4-BE49-F238E27FC236}">
                    <a16:creationId xmlns:a16="http://schemas.microsoft.com/office/drawing/2014/main" id="{75AC6383-4029-5A40-BC7A-6A3DCE6EE072}"/>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latin typeface="Calibri"/>
                    <a:ea typeface="Calibri"/>
                    <a:cs typeface="Calibri"/>
                  </a:rPr>
                  <a:t>a</a:t>
                </a:r>
              </a:p>
            </p:txBody>
          </p:sp>
          <p:sp>
            <p:nvSpPr>
              <p:cNvPr id="251" name="Freeform 874">
                <a:extLst>
                  <a:ext uri="{FF2B5EF4-FFF2-40B4-BE49-F238E27FC236}">
                    <a16:creationId xmlns:a16="http://schemas.microsoft.com/office/drawing/2014/main" id="{AA5267B6-73C0-ED44-80BB-1EB3D1A417C0}"/>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252" name="Freeform 875">
                <a:extLst>
                  <a:ext uri="{FF2B5EF4-FFF2-40B4-BE49-F238E27FC236}">
                    <a16:creationId xmlns:a16="http://schemas.microsoft.com/office/drawing/2014/main" id="{0EEACD05-7B06-0846-86DB-43D6C24CC5E5}"/>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253" name="Rectangle 876">
                <a:extLst>
                  <a:ext uri="{FF2B5EF4-FFF2-40B4-BE49-F238E27FC236}">
                    <a16:creationId xmlns:a16="http://schemas.microsoft.com/office/drawing/2014/main" id="{42D5E181-E087-3246-BAD9-84780DC0084D}"/>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latin typeface="Calibri"/>
                  <a:ea typeface="Calibri"/>
                  <a:cs typeface="Calibri"/>
                </a:endParaRPr>
              </a:p>
            </p:txBody>
          </p:sp>
        </p:grpSp>
      </p:grpSp>
    </p:spTree>
    <p:extLst>
      <p:ext uri="{BB962C8B-B14F-4D97-AF65-F5344CB8AC3E}">
        <p14:creationId xmlns:p14="http://schemas.microsoft.com/office/powerpoint/2010/main" val="3814128078"/>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7" name="Rectangle 83"/>
          <p:cNvSpPr>
            <a:spLocks noChangeArrowheads="1"/>
          </p:cNvSpPr>
          <p:nvPr/>
        </p:nvSpPr>
        <p:spPr bwMode="auto">
          <a:xfrm>
            <a:off x="3472181" y="4687433"/>
            <a:ext cx="1463712"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ea typeface="Calibri"/>
                <a:cs typeface="Calibri"/>
              </a:rPr>
              <a:t>move(a,p3,d)</a:t>
            </a:r>
          </a:p>
        </p:txBody>
      </p:sp>
      <p:sp>
        <p:nvSpPr>
          <p:cNvPr id="22531" name="Text Box 75"/>
          <p:cNvSpPr txBox="1">
            <a:spLocks noChangeArrowheads="1"/>
          </p:cNvSpPr>
          <p:nvPr/>
        </p:nvSpPr>
        <p:spPr bwMode="auto">
          <a:xfrm>
            <a:off x="1988735" y="4355147"/>
            <a:ext cx="1159292" cy="276999"/>
          </a:xfrm>
          <a:prstGeom prst="rect">
            <a:avLst/>
          </a:prstGeom>
          <a:noFill/>
          <a:ln>
            <a:noFill/>
          </a:ln>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latin typeface="+mn-lt"/>
                <a:ea typeface="Calibri"/>
                <a:cs typeface="Calibri"/>
              </a:rPr>
              <a:t>clear</a:t>
            </a:r>
            <a:r>
              <a:rPr lang="en-US" sz="1800" dirty="0">
                <a:latin typeface="+mn-lt"/>
                <a:ea typeface="Calibri"/>
                <a:cs typeface="Times New Roman"/>
              </a:rPr>
              <a:t>(</a:t>
            </a:r>
            <a:r>
              <a:rPr lang="en-US" sz="1800" dirty="0">
                <a:latin typeface="+mn-lt"/>
                <a:ea typeface="Calibri"/>
                <a:cs typeface="Calibri"/>
              </a:rPr>
              <a:t>d</a:t>
            </a:r>
            <a:r>
              <a:rPr lang="en-US" sz="1800" dirty="0">
                <a:latin typeface="+mn-lt"/>
                <a:ea typeface="Calibri"/>
                <a:cs typeface="Times New Roman"/>
              </a:rPr>
              <a:t>)=</a:t>
            </a:r>
            <a:r>
              <a:rPr lang="en-US" sz="1800" dirty="0">
                <a:latin typeface="+mn-lt"/>
                <a:ea typeface="Calibri"/>
                <a:cs typeface="Calibri"/>
              </a:rPr>
              <a:t>T</a:t>
            </a:r>
          </a:p>
        </p:txBody>
      </p:sp>
      <p:sp>
        <p:nvSpPr>
          <p:cNvPr id="22533" name="Text Box 77"/>
          <p:cNvSpPr txBox="1">
            <a:spLocks noChangeArrowheads="1"/>
          </p:cNvSpPr>
          <p:nvPr/>
        </p:nvSpPr>
        <p:spPr bwMode="auto">
          <a:xfrm>
            <a:off x="6400477" y="4355147"/>
            <a:ext cx="1161421" cy="276999"/>
          </a:xfrm>
          <a:prstGeom prst="rect">
            <a:avLst/>
          </a:prstGeom>
          <a:noFill/>
          <a:ln>
            <a:noFill/>
          </a:ln>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err="1">
                <a:latin typeface="+mn-lt"/>
                <a:ea typeface="Calibri"/>
                <a:cs typeface="Calibri"/>
              </a:rPr>
              <a:t>pos</a:t>
            </a:r>
            <a:r>
              <a:rPr lang="en-US" sz="1800" dirty="0">
                <a:latin typeface="+mn-lt"/>
                <a:ea typeface="Calibri"/>
                <a:cs typeface="Times New Roman"/>
              </a:rPr>
              <a:t>(</a:t>
            </a:r>
            <a:r>
              <a:rPr lang="en-US" sz="1800" dirty="0">
                <a:latin typeface="+mn-lt"/>
                <a:ea typeface="Calibri"/>
                <a:cs typeface="Calibri"/>
              </a:rPr>
              <a:t>b</a:t>
            </a:r>
            <a:r>
              <a:rPr lang="en-US" sz="1800" dirty="0">
                <a:latin typeface="+mn-lt"/>
                <a:ea typeface="Calibri"/>
                <a:cs typeface="Times New Roman"/>
              </a:rPr>
              <a:t>)=</a:t>
            </a:r>
            <a:r>
              <a:rPr lang="en-US" sz="1800" dirty="0">
                <a:latin typeface="+mn-lt"/>
                <a:ea typeface="Calibri"/>
                <a:cs typeface="Calibri"/>
              </a:rPr>
              <a:t>p4</a:t>
            </a:r>
          </a:p>
        </p:txBody>
      </p:sp>
      <p:sp>
        <p:nvSpPr>
          <p:cNvPr id="22536" name="Rectangle 82"/>
          <p:cNvSpPr>
            <a:spLocks noChangeArrowheads="1"/>
          </p:cNvSpPr>
          <p:nvPr/>
        </p:nvSpPr>
        <p:spPr bwMode="auto">
          <a:xfrm>
            <a:off x="5656108" y="1793114"/>
            <a:ext cx="636412"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ea typeface="Calibri"/>
                <a:cs typeface="Calibri"/>
              </a:rPr>
              <a:t>Start</a:t>
            </a:r>
          </a:p>
        </p:txBody>
      </p:sp>
      <p:sp>
        <p:nvSpPr>
          <p:cNvPr id="22538" name="Rectangle 84"/>
          <p:cNvSpPr>
            <a:spLocks noChangeArrowheads="1"/>
          </p:cNvSpPr>
          <p:nvPr/>
        </p:nvSpPr>
        <p:spPr bwMode="auto">
          <a:xfrm>
            <a:off x="5615908" y="6057384"/>
            <a:ext cx="729512"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ea typeface="Calibri"/>
                <a:cs typeface="Calibri"/>
              </a:rPr>
              <a:t>Finish</a:t>
            </a:r>
          </a:p>
        </p:txBody>
      </p:sp>
      <p:sp>
        <p:nvSpPr>
          <p:cNvPr id="22550" name="Rectangle 97"/>
          <p:cNvSpPr>
            <a:spLocks noChangeArrowheads="1"/>
          </p:cNvSpPr>
          <p:nvPr/>
        </p:nvSpPr>
        <p:spPr bwMode="auto">
          <a:xfrm>
            <a:off x="3082596" y="4355147"/>
            <a:ext cx="1148121" cy="276999"/>
          </a:xfrm>
          <a:prstGeom prst="rect">
            <a:avLst/>
          </a:prstGeom>
          <a:noFill/>
          <a:ln>
            <a:noFill/>
          </a:ln>
        </p:spPr>
        <p:txBody>
          <a:bodyPr wrap="none" lIns="91440" tIns="0" rIns="91440" bIns="0" anchor="ctr">
            <a:spAutoFit/>
          </a:bodyPr>
          <a:lstStyle/>
          <a:p>
            <a:pPr algn="ctr"/>
            <a:r>
              <a:rPr lang="en-US" dirty="0">
                <a:ea typeface="Calibri"/>
                <a:cs typeface="Calibri"/>
              </a:rPr>
              <a:t>clear</a:t>
            </a:r>
            <a:r>
              <a:rPr lang="en-US" dirty="0">
                <a:ea typeface="Calibri"/>
                <a:cs typeface="Times New Roman"/>
              </a:rPr>
              <a:t>(</a:t>
            </a:r>
            <a:r>
              <a:rPr lang="en-US" dirty="0">
                <a:ea typeface="Calibri"/>
                <a:cs typeface="Calibri"/>
              </a:rPr>
              <a:t>a</a:t>
            </a:r>
            <a:r>
              <a:rPr lang="en-US" dirty="0">
                <a:ea typeface="Calibri"/>
                <a:cs typeface="Times New Roman"/>
              </a:rPr>
              <a:t>)=</a:t>
            </a:r>
            <a:r>
              <a:rPr lang="en-US" dirty="0">
                <a:ea typeface="Calibri"/>
                <a:cs typeface="Calibri"/>
              </a:rPr>
              <a:t>T</a:t>
            </a:r>
          </a:p>
        </p:txBody>
      </p:sp>
      <p:sp>
        <p:nvSpPr>
          <p:cNvPr id="22552" name="Rectangle 99"/>
          <p:cNvSpPr>
            <a:spLocks noChangeArrowheads="1"/>
          </p:cNvSpPr>
          <p:nvPr/>
        </p:nvSpPr>
        <p:spPr bwMode="auto">
          <a:xfrm>
            <a:off x="7670979" y="4355147"/>
            <a:ext cx="1133644" cy="276999"/>
          </a:xfrm>
          <a:prstGeom prst="rect">
            <a:avLst/>
          </a:prstGeom>
          <a:noFill/>
          <a:ln>
            <a:noFill/>
          </a:ln>
        </p:spPr>
        <p:txBody>
          <a:bodyPr wrap="none" lIns="91440" tIns="0" rIns="91440" bIns="0" anchor="ctr">
            <a:spAutoFit/>
          </a:bodyPr>
          <a:lstStyle/>
          <a:p>
            <a:pPr algn="ctr"/>
            <a:r>
              <a:rPr lang="en-US" dirty="0">
                <a:ea typeface="Calibri"/>
                <a:cs typeface="Calibri"/>
              </a:rPr>
              <a:t>clear(b)=T</a:t>
            </a:r>
          </a:p>
        </p:txBody>
      </p:sp>
      <p:sp>
        <p:nvSpPr>
          <p:cNvPr id="22555" name="Text Box 92"/>
          <p:cNvSpPr txBox="1">
            <a:spLocks noChangeArrowheads="1"/>
          </p:cNvSpPr>
          <p:nvPr/>
        </p:nvSpPr>
        <p:spPr bwMode="auto">
          <a:xfrm>
            <a:off x="6986672" y="4687433"/>
            <a:ext cx="1445904"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solidFill>
                  <a:schemeClr val="bg1"/>
                </a:solidFill>
                <a:latin typeface="+mn-lt"/>
                <a:ea typeface="Calibri"/>
                <a:cs typeface="Calibri"/>
              </a:rPr>
              <a:t>move(b,p4,c)</a:t>
            </a:r>
          </a:p>
        </p:txBody>
      </p:sp>
      <p:sp>
        <p:nvSpPr>
          <p:cNvPr id="2" name="Slide Number Placeholder 1">
            <a:extLst>
              <a:ext uri="{FF2B5EF4-FFF2-40B4-BE49-F238E27FC236}">
                <a16:creationId xmlns:a16="http://schemas.microsoft.com/office/drawing/2014/main" id="{388E318F-9C6A-9B44-A3CF-47ADBF3ABDC6}"/>
              </a:ext>
            </a:extLst>
          </p:cNvPr>
          <p:cNvSpPr>
            <a:spLocks noGrp="1"/>
          </p:cNvSpPr>
          <p:nvPr>
            <p:ph type="sldNum" sz="quarter" idx="4"/>
          </p:nvPr>
        </p:nvSpPr>
        <p:spPr/>
        <p:txBody>
          <a:bodyPr/>
          <a:lstStyle/>
          <a:p>
            <a:fld id="{67C9959E-8E6B-B04C-9955-EA096F41CA7A}" type="slidenum">
              <a:rPr lang="en-GB" smtClean="0"/>
              <a:t>159</a:t>
            </a:fld>
            <a:endParaRPr lang="en-GB"/>
          </a:p>
        </p:txBody>
      </p:sp>
      <p:sp>
        <p:nvSpPr>
          <p:cNvPr id="22529" name="Rectangle 2"/>
          <p:cNvSpPr>
            <a:spLocks noGrp="1" noChangeArrowheads="1"/>
          </p:cNvSpPr>
          <p:nvPr>
            <p:ph type="title" idx="4294967295"/>
          </p:nvPr>
        </p:nvSpPr>
        <p:spPr>
          <a:xfrm>
            <a:off x="0" y="260350"/>
            <a:ext cx="7886700" cy="719138"/>
          </a:xfrm>
        </p:spPr>
        <p:txBody>
          <a:bodyPr>
            <a:normAutofit/>
          </a:bodyPr>
          <a:lstStyle/>
          <a:p>
            <a:pPr eaLnBrk="1" hangingPunct="1"/>
            <a:r>
              <a:rPr lang="en-US" dirty="0"/>
              <a:t>Example 2</a:t>
            </a:r>
          </a:p>
        </p:txBody>
      </p:sp>
      <mc:AlternateContent xmlns:mc="http://schemas.openxmlformats.org/markup-compatibility/2006" xmlns:a14="http://schemas.microsoft.com/office/drawing/2010/main">
        <mc:Choice Requires="a14">
          <p:sp>
            <p:nvSpPr>
              <p:cNvPr id="218" name="Rectangle 3"/>
              <p:cNvSpPr>
                <a:spLocks noGrp="1" noChangeArrowheads="1"/>
              </p:cNvSpPr>
              <p:nvPr>
                <p:ph sz="half" idx="4294967295"/>
              </p:nvPr>
            </p:nvSpPr>
            <p:spPr>
              <a:xfrm>
                <a:off x="0" y="1146175"/>
                <a:ext cx="4129088" cy="1379538"/>
              </a:xfrm>
            </p:spPr>
            <p:txBody>
              <a:bodyPr>
                <a:normAutofit/>
              </a:bodyPr>
              <a:lstStyle/>
              <a:p>
                <a:pPr eaLnBrk="1" hangingPunct="1"/>
                <a:r>
                  <a:rPr lang="en-US" dirty="0"/>
                  <a:t>Resolve open goal</a:t>
                </a:r>
              </a:p>
              <a:p>
                <a:pPr lvl="1" eaLnBrk="1" hangingPunct="1"/>
                <a:r>
                  <a:rPr lang="en-US" dirty="0"/>
                  <a:t>Substitute </a:t>
                </a:r>
                <a14:m>
                  <m:oMath xmlns:m="http://schemas.openxmlformats.org/officeDocument/2006/math">
                    <m:sSub>
                      <m:sSubPr>
                        <m:ctrlPr>
                          <a:rPr lang="de-DE" b="0" i="1" dirty="0" smtClean="0">
                            <a:latin typeface="Cambria Math" panose="02040503050406030204" pitchFamily="18" charset="0"/>
                            <a:cs typeface="Times New Roman" charset="0"/>
                          </a:rPr>
                        </m:ctrlPr>
                      </m:sSubPr>
                      <m:e>
                        <m:r>
                          <a:rPr lang="en-US" i="1" dirty="0" smtClean="0">
                            <a:latin typeface="Cambria Math" panose="02040503050406030204" pitchFamily="18" charset="0"/>
                            <a:cs typeface="Times New Roman" charset="0"/>
                          </a:rPr>
                          <m:t>𝑧</m:t>
                        </m:r>
                      </m:e>
                      <m:sub>
                        <m:r>
                          <a:rPr lang="de-DE" b="0" i="1" dirty="0" smtClean="0">
                            <a:latin typeface="Cambria Math" panose="02040503050406030204" pitchFamily="18" charset="0"/>
                            <a:cs typeface="Times New Roman" charset="0"/>
                          </a:rPr>
                          <m:t>4</m:t>
                        </m:r>
                      </m:sub>
                    </m:sSub>
                    <m:r>
                      <a:rPr lang="en-US" i="1" dirty="0">
                        <a:latin typeface="Cambria Math" panose="02040503050406030204" pitchFamily="18" charset="0"/>
                        <a:cs typeface="Times New Roman" charset="0"/>
                      </a:rPr>
                      <m:t>=</m:t>
                    </m:r>
                    <m:r>
                      <a:rPr lang="en-US" i="1" dirty="0">
                        <a:latin typeface="Cambria Math" panose="02040503050406030204" pitchFamily="18" charset="0"/>
                        <a:cs typeface="Calibri"/>
                      </a:rPr>
                      <m:t>𝑝</m:t>
                    </m:r>
                    <m:r>
                      <a:rPr lang="en-US" i="1" dirty="0">
                        <a:latin typeface="Cambria Math" panose="02040503050406030204" pitchFamily="18" charset="0"/>
                        <a:cs typeface="Calibri"/>
                      </a:rPr>
                      <m:t>2</m:t>
                    </m:r>
                  </m:oMath>
                </a14:m>
                <a:endParaRPr lang="en-US" dirty="0"/>
              </a:p>
              <a:p>
                <a:pPr eaLnBrk="1" hangingPunct="1"/>
                <a:r>
                  <a:rPr lang="en-US" dirty="0"/>
                  <a:t>No more flaws, so we are done</a:t>
                </a:r>
              </a:p>
            </p:txBody>
          </p:sp>
        </mc:Choice>
        <mc:Fallback xmlns="">
          <p:sp>
            <p:nvSpPr>
              <p:cNvPr id="218" name="Rectangle 3"/>
              <p:cNvSpPr>
                <a:spLocks noGrp="1" noRot="1" noChangeAspect="1" noMove="1" noResize="1" noEditPoints="1" noAdjustHandles="1" noChangeArrowheads="1" noChangeShapeType="1" noTextEdit="1"/>
              </p:cNvSpPr>
              <p:nvPr>
                <p:ph sz="half" idx="4294967295"/>
              </p:nvPr>
            </p:nvSpPr>
            <p:spPr>
              <a:xfrm>
                <a:off x="0" y="1146175"/>
                <a:ext cx="4129088" cy="1379538"/>
              </a:xfrm>
              <a:blipFill>
                <a:blip r:embed="rId3"/>
                <a:stretch>
                  <a:fillRect l="-4308" t="-9174" r="-3692"/>
                </a:stretch>
              </a:blipFill>
            </p:spPr>
            <p:txBody>
              <a:bodyPr/>
              <a:lstStyle/>
              <a:p>
                <a:r>
                  <a:rPr lang="en-DE">
                    <a:noFill/>
                  </a:rPr>
                  <a:t> </a:t>
                </a:r>
              </a:p>
            </p:txBody>
          </p:sp>
        </mc:Fallback>
      </mc:AlternateContent>
      <p:sp>
        <p:nvSpPr>
          <p:cNvPr id="43" name="Rectangle 97"/>
          <p:cNvSpPr>
            <a:spLocks noChangeArrowheads="1"/>
          </p:cNvSpPr>
          <p:nvPr/>
        </p:nvSpPr>
        <p:spPr bwMode="auto">
          <a:xfrm>
            <a:off x="4360832" y="4355147"/>
            <a:ext cx="1150713" cy="276999"/>
          </a:xfrm>
          <a:prstGeom prst="rect">
            <a:avLst/>
          </a:prstGeom>
          <a:noFill/>
          <a:ln>
            <a:noFill/>
          </a:ln>
        </p:spPr>
        <p:txBody>
          <a:bodyPr wrap="none" lIns="91440" tIns="0" rIns="91440" bIns="0" anchor="ctr">
            <a:spAutoFit/>
          </a:bodyPr>
          <a:lstStyle/>
          <a:p>
            <a:pPr algn="ctr"/>
            <a:r>
              <a:rPr lang="en-US" dirty="0" err="1">
                <a:ea typeface="Calibri"/>
                <a:cs typeface="Calibri"/>
              </a:rPr>
              <a:t>pos</a:t>
            </a:r>
            <a:r>
              <a:rPr lang="en-US" dirty="0">
                <a:ea typeface="Calibri"/>
                <a:cs typeface="Times New Roman"/>
              </a:rPr>
              <a:t>(</a:t>
            </a:r>
            <a:r>
              <a:rPr lang="en-US" dirty="0">
                <a:ea typeface="Calibri"/>
                <a:cs typeface="Calibri"/>
              </a:rPr>
              <a:t>a</a:t>
            </a:r>
            <a:r>
              <a:rPr lang="en-US" dirty="0">
                <a:ea typeface="Calibri"/>
                <a:cs typeface="Times New Roman"/>
              </a:rPr>
              <a:t>)=</a:t>
            </a:r>
            <a:r>
              <a:rPr lang="en-US" dirty="0">
                <a:ea typeface="Calibri"/>
                <a:cs typeface="Calibri"/>
              </a:rPr>
              <a:t>p3</a:t>
            </a:r>
          </a:p>
        </p:txBody>
      </p:sp>
      <p:sp>
        <p:nvSpPr>
          <p:cNvPr id="52" name="Rectangle 99"/>
          <p:cNvSpPr>
            <a:spLocks noChangeArrowheads="1"/>
          </p:cNvSpPr>
          <p:nvPr/>
        </p:nvSpPr>
        <p:spPr bwMode="auto">
          <a:xfrm>
            <a:off x="8760064" y="4355147"/>
            <a:ext cx="1133644" cy="276999"/>
          </a:xfrm>
          <a:prstGeom prst="rect">
            <a:avLst/>
          </a:prstGeom>
          <a:noFill/>
          <a:ln>
            <a:noFill/>
          </a:ln>
        </p:spPr>
        <p:txBody>
          <a:bodyPr wrap="none" lIns="91440" tIns="0" rIns="91440" bIns="0" anchor="ctr">
            <a:spAutoFit/>
          </a:bodyPr>
          <a:lstStyle/>
          <a:p>
            <a:pPr algn="ctr"/>
            <a:r>
              <a:rPr lang="en-US" dirty="0">
                <a:ea typeface="Calibri"/>
                <a:cs typeface="Calibri"/>
              </a:rPr>
              <a:t>clear(c)=T</a:t>
            </a:r>
          </a:p>
        </p:txBody>
      </p:sp>
      <p:cxnSp>
        <p:nvCxnSpPr>
          <p:cNvPr id="98" name="AutoShape 89"/>
          <p:cNvCxnSpPr>
            <a:cxnSpLocks noChangeShapeType="1"/>
            <a:stCxn id="22536" idx="2"/>
            <a:endCxn id="43" idx="0"/>
          </p:cNvCxnSpPr>
          <p:nvPr/>
        </p:nvCxnSpPr>
        <p:spPr bwMode="auto">
          <a:xfrm rot="5400000">
            <a:off x="4358901" y="2739733"/>
            <a:ext cx="2192700" cy="1038126"/>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 xmlns:a14="http://schemas.microsoft.com/office/drawing/2010/main">
                <a:noFill/>
              </a14:hiddenFill>
            </a:ext>
          </a:extLst>
        </p:spPr>
      </p:cxnSp>
      <p:cxnSp>
        <p:nvCxnSpPr>
          <p:cNvPr id="101" name="AutoShape 89"/>
          <p:cNvCxnSpPr>
            <a:cxnSpLocks noChangeShapeType="1"/>
            <a:stCxn id="22536" idx="2"/>
            <a:endCxn id="22533" idx="0"/>
          </p:cNvCxnSpPr>
          <p:nvPr/>
        </p:nvCxnSpPr>
        <p:spPr bwMode="auto">
          <a:xfrm rot="16200000" flipH="1">
            <a:off x="5381400" y="2755360"/>
            <a:ext cx="2192700" cy="1006873"/>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 xmlns:a14="http://schemas.microsoft.com/office/drawing/2010/main">
                <a:noFill/>
              </a14:hiddenFill>
            </a:ext>
          </a:extLst>
        </p:spPr>
      </p:cxnSp>
      <p:sp>
        <p:nvSpPr>
          <p:cNvPr id="92" name="Rectangle 83"/>
          <p:cNvSpPr>
            <a:spLocks noChangeArrowheads="1"/>
          </p:cNvSpPr>
          <p:nvPr/>
        </p:nvSpPr>
        <p:spPr bwMode="auto">
          <a:xfrm>
            <a:off x="3278569" y="3200496"/>
            <a:ext cx="1435196"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ea typeface="Calibri"/>
                <a:cs typeface="Calibri"/>
              </a:rPr>
              <a:t>move(d,a,p1)</a:t>
            </a:r>
          </a:p>
        </p:txBody>
      </p:sp>
      <p:sp>
        <p:nvSpPr>
          <p:cNvPr id="93" name="Text Box 92"/>
          <p:cNvSpPr txBox="1">
            <a:spLocks noChangeArrowheads="1"/>
          </p:cNvSpPr>
          <p:nvPr/>
        </p:nvSpPr>
        <p:spPr bwMode="auto">
          <a:xfrm>
            <a:off x="7213955" y="3191488"/>
            <a:ext cx="1422234"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solidFill>
                  <a:schemeClr val="bg1"/>
                </a:solidFill>
                <a:latin typeface="+mn-lt"/>
                <a:ea typeface="Calibri"/>
                <a:cs typeface="Calibri"/>
              </a:rPr>
              <a:t>move(c,b,p2)</a:t>
            </a:r>
          </a:p>
        </p:txBody>
      </p:sp>
      <p:sp>
        <p:nvSpPr>
          <p:cNvPr id="136" name="Oval 17"/>
          <p:cNvSpPr>
            <a:spLocks noChangeArrowheads="1"/>
          </p:cNvSpPr>
          <p:nvPr/>
        </p:nvSpPr>
        <p:spPr bwMode="auto">
          <a:xfrm>
            <a:off x="3467609" y="2599518"/>
            <a:ext cx="228600" cy="241300"/>
          </a:xfrm>
          <a:prstGeom prst="ellipse">
            <a:avLst/>
          </a:prstGeom>
          <a:solidFill>
            <a:schemeClr val="bg1"/>
          </a:solidFill>
          <a:ln>
            <a:noFill/>
          </a:ln>
        </p:spPr>
        <p:txBody>
          <a:bodyPr wrap="none" lIns="91440" tIns="0" rIns="91440" bIns="0" anchor="ctr"/>
          <a:lstStyle/>
          <a:p>
            <a:pPr algn="ctr"/>
            <a:endParaRPr lang="en-US" dirty="0">
              <a:ea typeface="Calibri"/>
              <a:cs typeface="Calibri"/>
            </a:endParaRPr>
          </a:p>
        </p:txBody>
      </p:sp>
      <p:sp>
        <p:nvSpPr>
          <p:cNvPr id="145" name="Oval 17"/>
          <p:cNvSpPr>
            <a:spLocks noChangeArrowheads="1"/>
          </p:cNvSpPr>
          <p:nvPr/>
        </p:nvSpPr>
        <p:spPr bwMode="auto">
          <a:xfrm>
            <a:off x="9205508" y="3994101"/>
            <a:ext cx="228600" cy="241300"/>
          </a:xfrm>
          <a:prstGeom prst="ellipse">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round/>
                <a:headEnd/>
                <a:tailEnd/>
              </a14:hiddenLine>
            </a:ext>
          </a:extLst>
        </p:spPr>
        <p:txBody>
          <a:bodyPr wrap="none" lIns="91440" tIns="0" rIns="91440" bIns="0" anchor="ctr"/>
          <a:lstStyle/>
          <a:p>
            <a:pPr algn="ctr"/>
            <a:endParaRPr lang="en-US" dirty="0">
              <a:ea typeface="Calibri"/>
              <a:cs typeface="Calibri"/>
            </a:endParaRPr>
          </a:p>
        </p:txBody>
      </p:sp>
      <p:cxnSp>
        <p:nvCxnSpPr>
          <p:cNvPr id="102" name="AutoShape 89"/>
          <p:cNvCxnSpPr>
            <a:cxnSpLocks noChangeShapeType="1"/>
            <a:stCxn id="22536" idx="2"/>
            <a:endCxn id="103" idx="0"/>
          </p:cNvCxnSpPr>
          <p:nvPr/>
        </p:nvCxnSpPr>
        <p:spPr bwMode="auto">
          <a:xfrm rot="5400000">
            <a:off x="4383464" y="1259336"/>
            <a:ext cx="687740" cy="2493960"/>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 xmlns:a14="http://schemas.microsoft.com/office/drawing/2010/main">
                <a:noFill/>
              </a14:hiddenFill>
            </a:ext>
          </a:extLst>
        </p:spPr>
      </p:cxnSp>
      <p:sp>
        <p:nvSpPr>
          <p:cNvPr id="103" name="Text Box 75"/>
          <p:cNvSpPr txBox="1">
            <a:spLocks noChangeArrowheads="1"/>
          </p:cNvSpPr>
          <p:nvPr/>
        </p:nvSpPr>
        <p:spPr bwMode="auto">
          <a:xfrm>
            <a:off x="2900708" y="2850187"/>
            <a:ext cx="1159292" cy="276999"/>
          </a:xfrm>
          <a:prstGeom prst="rect">
            <a:avLst/>
          </a:prstGeom>
          <a:noFill/>
          <a:ln>
            <a:noFill/>
          </a:ln>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latin typeface="+mn-lt"/>
                <a:ea typeface="Calibri"/>
                <a:cs typeface="Calibri"/>
              </a:rPr>
              <a:t>clear</a:t>
            </a:r>
            <a:r>
              <a:rPr lang="en-US" sz="1800" dirty="0">
                <a:latin typeface="+mn-lt"/>
                <a:ea typeface="Calibri"/>
                <a:cs typeface="Times New Roman"/>
              </a:rPr>
              <a:t>(</a:t>
            </a:r>
            <a:r>
              <a:rPr lang="en-US" sz="1800" dirty="0">
                <a:latin typeface="+mn-lt"/>
                <a:ea typeface="Calibri"/>
                <a:cs typeface="Calibri"/>
              </a:rPr>
              <a:t>d</a:t>
            </a:r>
            <a:r>
              <a:rPr lang="en-US" sz="1800" dirty="0">
                <a:latin typeface="+mn-lt"/>
                <a:ea typeface="Calibri"/>
                <a:cs typeface="Times New Roman"/>
              </a:rPr>
              <a:t>)=</a:t>
            </a:r>
            <a:r>
              <a:rPr lang="en-US" sz="1800" dirty="0">
                <a:latin typeface="+mn-lt"/>
                <a:ea typeface="Calibri"/>
                <a:cs typeface="Calibri"/>
              </a:rPr>
              <a:t>T</a:t>
            </a:r>
          </a:p>
        </p:txBody>
      </p:sp>
      <p:sp>
        <p:nvSpPr>
          <p:cNvPr id="114" name="Rectangle 99"/>
          <p:cNvSpPr>
            <a:spLocks noChangeArrowheads="1"/>
          </p:cNvSpPr>
          <p:nvPr/>
        </p:nvSpPr>
        <p:spPr bwMode="auto">
          <a:xfrm>
            <a:off x="7877436" y="2850187"/>
            <a:ext cx="1107996" cy="276999"/>
          </a:xfrm>
          <a:prstGeom prst="rect">
            <a:avLst/>
          </a:prstGeom>
          <a:noFill/>
          <a:ln>
            <a:noFill/>
          </a:ln>
        </p:spPr>
        <p:txBody>
          <a:bodyPr wrap="none" lIns="91440" tIns="0" rIns="91440" bIns="0" anchor="ctr">
            <a:spAutoFit/>
          </a:bodyPr>
          <a:lstStyle/>
          <a:p>
            <a:pPr algn="ctr"/>
            <a:r>
              <a:rPr lang="en-US" dirty="0">
                <a:ea typeface="Calibri"/>
                <a:cs typeface="Calibri"/>
              </a:rPr>
              <a:t>clear(c)=T</a:t>
            </a:r>
          </a:p>
        </p:txBody>
      </p:sp>
      <p:sp>
        <p:nvSpPr>
          <p:cNvPr id="115" name="Rectangle 97"/>
          <p:cNvSpPr>
            <a:spLocks noChangeArrowheads="1"/>
          </p:cNvSpPr>
          <p:nvPr/>
        </p:nvSpPr>
        <p:spPr bwMode="auto">
          <a:xfrm>
            <a:off x="1760558" y="2859195"/>
            <a:ext cx="1275822" cy="276999"/>
          </a:xfrm>
          <a:prstGeom prst="rect">
            <a:avLst/>
          </a:prstGeom>
          <a:noFill/>
          <a:ln>
            <a:noFill/>
          </a:ln>
        </p:spPr>
        <p:txBody>
          <a:bodyPr wrap="none" lIns="91440" tIns="0" rIns="91440" bIns="0" anchor="ctr">
            <a:spAutoFit/>
          </a:bodyPr>
          <a:lstStyle/>
          <a:p>
            <a:pPr algn="ctr"/>
            <a:r>
              <a:rPr lang="en-US" dirty="0">
                <a:latin typeface="Calibri"/>
                <a:ea typeface="Calibri"/>
                <a:cs typeface="Calibri"/>
              </a:rPr>
              <a:t>clear</a:t>
            </a:r>
            <a:r>
              <a:rPr lang="en-US" dirty="0">
                <a:latin typeface="Times New Roman"/>
                <a:ea typeface="Calibri"/>
                <a:cs typeface="Times New Roman"/>
              </a:rPr>
              <a:t>(</a:t>
            </a:r>
            <a:r>
              <a:rPr lang="en-US" dirty="0">
                <a:latin typeface="Calibri"/>
                <a:ea typeface="Calibri"/>
                <a:cs typeface="Calibri"/>
              </a:rPr>
              <a:t>p1</a:t>
            </a:r>
            <a:r>
              <a:rPr lang="en-US" dirty="0">
                <a:latin typeface="Times New Roman"/>
                <a:ea typeface="Calibri"/>
                <a:cs typeface="Times New Roman"/>
              </a:rPr>
              <a:t>)=</a:t>
            </a:r>
            <a:r>
              <a:rPr lang="en-US" dirty="0">
                <a:latin typeface="Calibri"/>
                <a:ea typeface="Calibri"/>
                <a:cs typeface="Calibri"/>
              </a:rPr>
              <a:t>T</a:t>
            </a:r>
          </a:p>
        </p:txBody>
      </p:sp>
      <p:sp>
        <p:nvSpPr>
          <p:cNvPr id="116" name="Rectangle 99"/>
          <p:cNvSpPr>
            <a:spLocks noChangeArrowheads="1"/>
          </p:cNvSpPr>
          <p:nvPr/>
        </p:nvSpPr>
        <p:spPr bwMode="auto">
          <a:xfrm>
            <a:off x="8956692" y="2850187"/>
            <a:ext cx="1249060" cy="276999"/>
          </a:xfrm>
          <a:prstGeom prst="rect">
            <a:avLst/>
          </a:prstGeom>
          <a:noFill/>
          <a:ln>
            <a:noFill/>
          </a:ln>
        </p:spPr>
        <p:txBody>
          <a:bodyPr wrap="none" lIns="91440" tIns="0" rIns="91440" bIns="0" anchor="ctr">
            <a:spAutoFit/>
          </a:bodyPr>
          <a:lstStyle/>
          <a:p>
            <a:pPr algn="ctr"/>
            <a:r>
              <a:rPr lang="en-US" dirty="0">
                <a:ea typeface="Calibri"/>
                <a:cs typeface="Calibri"/>
              </a:rPr>
              <a:t>clear(p2)=T</a:t>
            </a:r>
          </a:p>
        </p:txBody>
      </p:sp>
      <p:sp>
        <p:nvSpPr>
          <p:cNvPr id="117" name="Text Box 77"/>
          <p:cNvSpPr txBox="1">
            <a:spLocks noChangeArrowheads="1"/>
          </p:cNvSpPr>
          <p:nvPr/>
        </p:nvSpPr>
        <p:spPr bwMode="auto">
          <a:xfrm>
            <a:off x="6805088" y="2850187"/>
            <a:ext cx="1020757" cy="276999"/>
          </a:xfrm>
          <a:prstGeom prst="rect">
            <a:avLst/>
          </a:prstGeom>
          <a:noFill/>
          <a:ln>
            <a:noFill/>
          </a:ln>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err="1">
                <a:latin typeface="+mn-lt"/>
                <a:ea typeface="Calibri"/>
                <a:cs typeface="Calibri"/>
              </a:rPr>
              <a:t>pos</a:t>
            </a:r>
            <a:r>
              <a:rPr lang="en-US" sz="1800" dirty="0">
                <a:latin typeface="+mn-lt"/>
                <a:ea typeface="Calibri"/>
                <a:cs typeface="Times New Roman"/>
              </a:rPr>
              <a:t>(</a:t>
            </a:r>
            <a:r>
              <a:rPr lang="en-US" sz="1800" dirty="0">
                <a:latin typeface="+mn-lt"/>
                <a:ea typeface="Calibri"/>
                <a:cs typeface="Calibri"/>
              </a:rPr>
              <a:t>c</a:t>
            </a:r>
            <a:r>
              <a:rPr lang="en-US" sz="1800" dirty="0">
                <a:latin typeface="+mn-lt"/>
                <a:ea typeface="Calibri"/>
                <a:cs typeface="Times New Roman"/>
              </a:rPr>
              <a:t>)=</a:t>
            </a:r>
            <a:r>
              <a:rPr lang="en-US" sz="1800" dirty="0">
                <a:latin typeface="+mn-lt"/>
                <a:ea typeface="Calibri"/>
                <a:cs typeface="Calibri"/>
              </a:rPr>
              <a:t>b</a:t>
            </a:r>
          </a:p>
        </p:txBody>
      </p:sp>
      <p:sp>
        <p:nvSpPr>
          <p:cNvPr id="118" name="Rectangle 97"/>
          <p:cNvSpPr>
            <a:spLocks noChangeArrowheads="1"/>
          </p:cNvSpPr>
          <p:nvPr/>
        </p:nvSpPr>
        <p:spPr bwMode="auto">
          <a:xfrm>
            <a:off x="4018531" y="2850187"/>
            <a:ext cx="1033719" cy="276999"/>
          </a:xfrm>
          <a:prstGeom prst="rect">
            <a:avLst/>
          </a:prstGeom>
          <a:noFill/>
          <a:ln>
            <a:noFill/>
          </a:ln>
        </p:spPr>
        <p:txBody>
          <a:bodyPr wrap="none" lIns="91440" tIns="0" rIns="91440" bIns="0" anchor="ctr">
            <a:spAutoFit/>
          </a:bodyPr>
          <a:lstStyle/>
          <a:p>
            <a:pPr algn="ctr"/>
            <a:r>
              <a:rPr lang="en-US" dirty="0" err="1">
                <a:ea typeface="Calibri"/>
                <a:cs typeface="Calibri"/>
              </a:rPr>
              <a:t>pos</a:t>
            </a:r>
            <a:r>
              <a:rPr lang="en-US" dirty="0">
                <a:ea typeface="Calibri"/>
                <a:cs typeface="Times New Roman"/>
              </a:rPr>
              <a:t>(</a:t>
            </a:r>
            <a:r>
              <a:rPr lang="en-US" dirty="0">
                <a:ea typeface="Calibri"/>
                <a:cs typeface="Calibri"/>
              </a:rPr>
              <a:t>d</a:t>
            </a:r>
            <a:r>
              <a:rPr lang="en-US" dirty="0">
                <a:ea typeface="Calibri"/>
                <a:cs typeface="Times New Roman"/>
              </a:rPr>
              <a:t>)=</a:t>
            </a:r>
            <a:r>
              <a:rPr lang="en-US" dirty="0">
                <a:ea typeface="Calibri"/>
                <a:cs typeface="Calibri"/>
              </a:rPr>
              <a:t>a</a:t>
            </a:r>
          </a:p>
        </p:txBody>
      </p:sp>
      <p:cxnSp>
        <p:nvCxnSpPr>
          <p:cNvPr id="119" name="AutoShape 89"/>
          <p:cNvCxnSpPr>
            <a:cxnSpLocks noChangeShapeType="1"/>
            <a:stCxn id="22536" idx="2"/>
            <a:endCxn id="118" idx="0"/>
          </p:cNvCxnSpPr>
          <p:nvPr/>
        </p:nvCxnSpPr>
        <p:spPr bwMode="auto">
          <a:xfrm rot="5400000">
            <a:off x="4910982" y="1786854"/>
            <a:ext cx="687740" cy="1438924"/>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 xmlns:a14="http://schemas.microsoft.com/office/drawing/2010/main">
                <a:noFill/>
              </a14:hiddenFill>
            </a:ext>
          </a:extLst>
        </p:spPr>
      </p:cxnSp>
      <p:cxnSp>
        <p:nvCxnSpPr>
          <p:cNvPr id="122" name="AutoShape 89"/>
          <p:cNvCxnSpPr>
            <a:cxnSpLocks noChangeShapeType="1"/>
            <a:stCxn id="22536" idx="2"/>
            <a:endCxn id="117" idx="0"/>
          </p:cNvCxnSpPr>
          <p:nvPr/>
        </p:nvCxnSpPr>
        <p:spPr bwMode="auto">
          <a:xfrm rot="16200000" flipH="1">
            <a:off x="6301020" y="1835740"/>
            <a:ext cx="687740" cy="1341152"/>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 xmlns:a14="http://schemas.microsoft.com/office/drawing/2010/main">
                <a:noFill/>
              </a14:hiddenFill>
            </a:ext>
          </a:extLst>
        </p:spPr>
      </p:cxnSp>
      <p:cxnSp>
        <p:nvCxnSpPr>
          <p:cNvPr id="123" name="AutoShape 89"/>
          <p:cNvCxnSpPr>
            <a:cxnSpLocks noChangeShapeType="1"/>
            <a:stCxn id="22536" idx="2"/>
            <a:endCxn id="114" idx="0"/>
          </p:cNvCxnSpPr>
          <p:nvPr/>
        </p:nvCxnSpPr>
        <p:spPr bwMode="auto">
          <a:xfrm rot="16200000" flipH="1">
            <a:off x="6859004" y="1277756"/>
            <a:ext cx="687740" cy="2457120"/>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 xmlns:a14="http://schemas.microsoft.com/office/drawing/2010/main">
                <a:noFill/>
              </a14:hiddenFill>
            </a:ext>
          </a:extLst>
        </p:spPr>
      </p:cxnSp>
      <p:cxnSp>
        <p:nvCxnSpPr>
          <p:cNvPr id="104" name="AutoShape 89"/>
          <p:cNvCxnSpPr>
            <a:cxnSpLocks noChangeShapeType="1"/>
            <a:stCxn id="22536" idx="2"/>
            <a:endCxn id="115" idx="0"/>
          </p:cNvCxnSpPr>
          <p:nvPr/>
        </p:nvCxnSpPr>
        <p:spPr bwMode="auto">
          <a:xfrm rot="5400000">
            <a:off x="3838018" y="722899"/>
            <a:ext cx="696748" cy="3575845"/>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 xmlns:a14="http://schemas.microsoft.com/office/drawing/2010/main">
                <a:noFill/>
              </a14:hiddenFill>
            </a:ext>
          </a:extLst>
        </p:spPr>
      </p:cxnSp>
      <p:cxnSp>
        <p:nvCxnSpPr>
          <p:cNvPr id="105" name="AutoShape 89"/>
          <p:cNvCxnSpPr>
            <a:cxnSpLocks noChangeShapeType="1"/>
            <a:stCxn id="22536" idx="2"/>
            <a:endCxn id="116" idx="0"/>
          </p:cNvCxnSpPr>
          <p:nvPr/>
        </p:nvCxnSpPr>
        <p:spPr bwMode="auto">
          <a:xfrm rot="16200000" flipH="1">
            <a:off x="7433898" y="702862"/>
            <a:ext cx="687740" cy="3606908"/>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 xmlns:a14="http://schemas.microsoft.com/office/drawing/2010/main">
                <a:noFill/>
              </a14:hiddenFill>
            </a:ext>
          </a:extLst>
        </p:spPr>
      </p:cxnSp>
      <p:sp>
        <p:nvSpPr>
          <p:cNvPr id="109" name="Oval 17"/>
          <p:cNvSpPr>
            <a:spLocks noChangeArrowheads="1"/>
          </p:cNvSpPr>
          <p:nvPr/>
        </p:nvSpPr>
        <p:spPr bwMode="auto">
          <a:xfrm>
            <a:off x="4106490" y="3838281"/>
            <a:ext cx="228600" cy="241300"/>
          </a:xfrm>
          <a:prstGeom prst="ellipse">
            <a:avLst/>
          </a:prstGeom>
          <a:noFill/>
          <a:ln>
            <a:noFill/>
          </a:ln>
        </p:spPr>
        <p:txBody>
          <a:bodyPr wrap="none" lIns="91440" tIns="0" rIns="91440" bIns="0" anchor="ctr"/>
          <a:lstStyle/>
          <a:p>
            <a:pPr algn="ctr"/>
            <a:endParaRPr lang="en-US" dirty="0">
              <a:ea typeface="Calibri"/>
              <a:cs typeface="Calibri"/>
            </a:endParaRPr>
          </a:p>
        </p:txBody>
      </p:sp>
      <p:cxnSp>
        <p:nvCxnSpPr>
          <p:cNvPr id="112" name="AutoShape 89"/>
          <p:cNvCxnSpPr>
            <a:cxnSpLocks noChangeShapeType="1"/>
            <a:stCxn id="113" idx="5"/>
          </p:cNvCxnSpPr>
          <p:nvPr/>
        </p:nvCxnSpPr>
        <p:spPr bwMode="auto">
          <a:xfrm rot="16200000" flipH="1">
            <a:off x="7575229" y="2603489"/>
            <a:ext cx="917646" cy="2585668"/>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 xmlns:a14="http://schemas.microsoft.com/office/drawing/2010/main">
                <a:noFill/>
              </a14:hiddenFill>
            </a:ext>
          </a:extLst>
        </p:spPr>
      </p:cxnSp>
      <p:sp>
        <p:nvSpPr>
          <p:cNvPr id="113" name="Oval 17"/>
          <p:cNvSpPr>
            <a:spLocks noChangeArrowheads="1"/>
          </p:cNvSpPr>
          <p:nvPr/>
        </p:nvSpPr>
        <p:spPr bwMode="auto">
          <a:xfrm>
            <a:off x="6546096" y="3231538"/>
            <a:ext cx="228600" cy="241300"/>
          </a:xfrm>
          <a:prstGeom prst="ellipse">
            <a:avLst/>
          </a:prstGeom>
          <a:noFill/>
          <a:ln>
            <a:noFill/>
          </a:ln>
        </p:spPr>
        <p:txBody>
          <a:bodyPr wrap="none" lIns="91440" tIns="0" rIns="91440" bIns="0" anchor="ctr"/>
          <a:lstStyle/>
          <a:p>
            <a:pPr algn="ctr"/>
            <a:endParaRPr lang="en-US" dirty="0">
              <a:ea typeface="Calibri"/>
              <a:cs typeface="Calibri"/>
            </a:endParaRPr>
          </a:p>
        </p:txBody>
      </p:sp>
      <p:cxnSp>
        <p:nvCxnSpPr>
          <p:cNvPr id="120" name="AutoShape 89"/>
          <p:cNvCxnSpPr>
            <a:cxnSpLocks noChangeShapeType="1"/>
            <a:stCxn id="121" idx="3"/>
          </p:cNvCxnSpPr>
          <p:nvPr/>
        </p:nvCxnSpPr>
        <p:spPr bwMode="auto">
          <a:xfrm rot="5400000">
            <a:off x="3436841" y="2665952"/>
            <a:ext cx="820735" cy="2557652"/>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 xmlns:a14="http://schemas.microsoft.com/office/drawing/2010/main">
                <a:noFill/>
              </a14:hiddenFill>
            </a:ext>
          </a:extLst>
        </p:spPr>
      </p:cxnSp>
      <p:sp>
        <p:nvSpPr>
          <p:cNvPr id="121" name="Oval 17"/>
          <p:cNvSpPr>
            <a:spLocks noChangeArrowheads="1"/>
          </p:cNvSpPr>
          <p:nvPr/>
        </p:nvSpPr>
        <p:spPr bwMode="auto">
          <a:xfrm>
            <a:off x="5092555" y="3328449"/>
            <a:ext cx="228600" cy="241300"/>
          </a:xfrm>
          <a:prstGeom prst="ellipse">
            <a:avLst/>
          </a:prstGeom>
          <a:noFill/>
          <a:ln>
            <a:noFill/>
          </a:ln>
        </p:spPr>
        <p:txBody>
          <a:bodyPr wrap="none" lIns="91440" tIns="0" rIns="91440" bIns="0" anchor="ctr"/>
          <a:lstStyle/>
          <a:p>
            <a:pPr algn="ctr"/>
            <a:endParaRPr lang="en-US" dirty="0">
              <a:ea typeface="Calibri"/>
              <a:cs typeface="Calibri"/>
            </a:endParaRPr>
          </a:p>
        </p:txBody>
      </p:sp>
      <p:cxnSp>
        <p:nvCxnSpPr>
          <p:cNvPr id="127" name="AutoShape 91"/>
          <p:cNvCxnSpPr>
            <a:cxnSpLocks noChangeShapeType="1"/>
            <a:endCxn id="129" idx="0"/>
          </p:cNvCxnSpPr>
          <p:nvPr/>
        </p:nvCxnSpPr>
        <p:spPr bwMode="auto">
          <a:xfrm rot="5400000">
            <a:off x="6789389" y="4788782"/>
            <a:ext cx="652252" cy="1188218"/>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 xmlns:a14="http://schemas.microsoft.com/office/drawing/2010/main">
                <a:noFill/>
              </a14:hiddenFill>
            </a:ext>
          </a:extLst>
        </p:spPr>
      </p:cxnSp>
      <p:sp>
        <p:nvSpPr>
          <p:cNvPr id="128" name="Text Box 41"/>
          <p:cNvSpPr txBox="1">
            <a:spLocks noChangeArrowheads="1"/>
          </p:cNvSpPr>
          <p:nvPr/>
        </p:nvSpPr>
        <p:spPr bwMode="auto">
          <a:xfrm>
            <a:off x="4973906" y="5725905"/>
            <a:ext cx="1004752"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err="1">
                <a:latin typeface="+mn-lt"/>
                <a:ea typeface="Calibri"/>
                <a:cs typeface="Calibri"/>
              </a:rPr>
              <a:t>pos</a:t>
            </a:r>
            <a:r>
              <a:rPr lang="en-US" sz="1800" dirty="0">
                <a:latin typeface="+mn-lt"/>
                <a:ea typeface="Calibri"/>
                <a:cs typeface="Calibri"/>
              </a:rPr>
              <a:t>(a)=d</a:t>
            </a:r>
          </a:p>
        </p:txBody>
      </p:sp>
      <p:sp>
        <p:nvSpPr>
          <p:cNvPr id="129" name="Rectangle 103"/>
          <p:cNvSpPr>
            <a:spLocks noChangeArrowheads="1"/>
          </p:cNvSpPr>
          <p:nvPr/>
        </p:nvSpPr>
        <p:spPr bwMode="auto">
          <a:xfrm>
            <a:off x="6013676" y="5709018"/>
            <a:ext cx="1015460"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440" tIns="0" rIns="91440" bIns="0" anchor="ctr">
            <a:spAutoFit/>
          </a:bodyPr>
          <a:lstStyle/>
          <a:p>
            <a:pPr algn="ctr"/>
            <a:r>
              <a:rPr lang="en-US" dirty="0" err="1">
                <a:ea typeface="Calibri"/>
                <a:cs typeface="Calibri"/>
              </a:rPr>
              <a:t>pos</a:t>
            </a:r>
            <a:r>
              <a:rPr lang="en-US" dirty="0">
                <a:ea typeface="Calibri"/>
                <a:cs typeface="Calibri"/>
              </a:rPr>
              <a:t>(b)=c</a:t>
            </a:r>
          </a:p>
        </p:txBody>
      </p:sp>
      <p:cxnSp>
        <p:nvCxnSpPr>
          <p:cNvPr id="219" name="AutoShape 48"/>
          <p:cNvCxnSpPr>
            <a:cxnSpLocks noChangeShapeType="1"/>
          </p:cNvCxnSpPr>
          <p:nvPr/>
        </p:nvCxnSpPr>
        <p:spPr bwMode="auto">
          <a:xfrm rot="16200000" flipH="1">
            <a:off x="4030020" y="4106740"/>
            <a:ext cx="3894938" cy="6350"/>
          </a:xfrm>
          <a:prstGeom prst="curvedConnector3">
            <a:avLst>
              <a:gd name="adj1" fmla="val 50000"/>
            </a:avLst>
          </a:prstGeom>
          <a:noFill/>
          <a:ln w="19050">
            <a:solidFill>
              <a:schemeClr val="tx1"/>
            </a:solidFill>
            <a:round/>
            <a:headEnd/>
            <a:tailEnd type="triangle" w="med" len="med"/>
          </a:ln>
          <a:extLst>
            <a:ext uri="{909E8E84-426E-40dd-AFC4-6F175D3DCCD1}">
              <a14:hiddenFill xmlns="" xmlns:a14="http://schemas.microsoft.com/office/drawing/2010/main">
                <a:noFill/>
              </a14:hiddenFill>
            </a:ext>
          </a:extLst>
        </p:spPr>
      </p:cxnSp>
      <p:cxnSp>
        <p:nvCxnSpPr>
          <p:cNvPr id="220" name="Straight Arrow Connector 219"/>
          <p:cNvCxnSpPr/>
          <p:nvPr/>
        </p:nvCxnSpPr>
        <p:spPr bwMode="auto">
          <a:xfrm flipH="1">
            <a:off x="3656656" y="3569828"/>
            <a:ext cx="339512" cy="785318"/>
          </a:xfrm>
          <a:prstGeom prst="straightConnector1">
            <a:avLst/>
          </a:prstGeom>
          <a:solidFill>
            <a:schemeClr val="accent1"/>
          </a:solidFill>
          <a:ln w="19050" cap="flat" cmpd="sng" algn="ctr">
            <a:solidFill>
              <a:schemeClr val="tx1"/>
            </a:solidFill>
            <a:prstDash val="dash"/>
            <a:round/>
            <a:headEnd type="none" w="med" len="med"/>
            <a:tailEnd type="triangle"/>
          </a:ln>
          <a:effectLst/>
        </p:spPr>
      </p:cxnSp>
      <p:cxnSp>
        <p:nvCxnSpPr>
          <p:cNvPr id="222" name="Straight Arrow Connector 221"/>
          <p:cNvCxnSpPr>
            <a:stCxn id="93" idx="2"/>
            <a:endCxn id="22552" idx="0"/>
          </p:cNvCxnSpPr>
          <p:nvPr/>
        </p:nvCxnSpPr>
        <p:spPr bwMode="auto">
          <a:xfrm>
            <a:off x="7925073" y="3560820"/>
            <a:ext cx="312729" cy="794326"/>
          </a:xfrm>
          <a:prstGeom prst="straightConnector1">
            <a:avLst/>
          </a:prstGeom>
          <a:solidFill>
            <a:schemeClr val="accent1"/>
          </a:solidFill>
          <a:ln w="19050" cap="flat" cmpd="sng" algn="ctr">
            <a:solidFill>
              <a:schemeClr val="tx1"/>
            </a:solidFill>
            <a:prstDash val="dash"/>
            <a:round/>
            <a:headEnd type="none" w="med" len="med"/>
            <a:tailEnd type="triangle"/>
          </a:ln>
          <a:effectLst/>
        </p:spPr>
      </p:cxnSp>
      <p:sp>
        <p:nvSpPr>
          <p:cNvPr id="224" name="Oval 17"/>
          <p:cNvSpPr>
            <a:spLocks noChangeArrowheads="1"/>
          </p:cNvSpPr>
          <p:nvPr/>
        </p:nvSpPr>
        <p:spPr bwMode="auto">
          <a:xfrm>
            <a:off x="6546096" y="3231538"/>
            <a:ext cx="228600" cy="241300"/>
          </a:xfrm>
          <a:prstGeom prst="ellipse">
            <a:avLst/>
          </a:prstGeom>
          <a:noFill/>
          <a:ln>
            <a:noFill/>
          </a:ln>
        </p:spPr>
        <p:txBody>
          <a:bodyPr wrap="none" lIns="91440" tIns="0" rIns="91440" bIns="0" anchor="ctr"/>
          <a:lstStyle/>
          <a:p>
            <a:pPr algn="ctr"/>
            <a:endParaRPr lang="en-US" dirty="0">
              <a:ea typeface="Calibri"/>
              <a:cs typeface="Calibri"/>
            </a:endParaRPr>
          </a:p>
        </p:txBody>
      </p:sp>
      <p:cxnSp>
        <p:nvCxnSpPr>
          <p:cNvPr id="131" name="AutoShape 89"/>
          <p:cNvCxnSpPr>
            <a:cxnSpLocks noChangeShapeType="1"/>
          </p:cNvCxnSpPr>
          <p:nvPr/>
        </p:nvCxnSpPr>
        <p:spPr bwMode="auto">
          <a:xfrm rot="5400000">
            <a:off x="4833992" y="3660752"/>
            <a:ext cx="1242122" cy="1036463"/>
          </a:xfrm>
          <a:prstGeom prst="curvedConnector2">
            <a:avLst/>
          </a:prstGeom>
          <a:noFill/>
          <a:ln w="19050">
            <a:solidFill>
              <a:schemeClr val="tx1"/>
            </a:solidFill>
            <a:prstDash val="solid"/>
            <a:round/>
            <a:headEnd/>
            <a:tailEnd type="triangle" w="med" len="med"/>
          </a:ln>
          <a:extLst>
            <a:ext uri="{909E8E84-426E-40dd-AFC4-6F175D3DCCD1}">
              <a14:hiddenFill xmlns="" xmlns:a14="http://schemas.microsoft.com/office/drawing/2010/main">
                <a:noFill/>
              </a14:hiddenFill>
            </a:ext>
          </a:extLst>
        </p:spPr>
      </p:cxnSp>
      <p:cxnSp>
        <p:nvCxnSpPr>
          <p:cNvPr id="133" name="AutoShape 89"/>
          <p:cNvCxnSpPr>
            <a:cxnSpLocks noChangeShapeType="1"/>
          </p:cNvCxnSpPr>
          <p:nvPr/>
        </p:nvCxnSpPr>
        <p:spPr bwMode="auto">
          <a:xfrm rot="5400000">
            <a:off x="4763140" y="2103416"/>
            <a:ext cx="1152144" cy="1270204"/>
          </a:xfrm>
          <a:prstGeom prst="curvedConnector2">
            <a:avLst/>
          </a:prstGeom>
          <a:noFill/>
          <a:ln w="19050">
            <a:solidFill>
              <a:schemeClr val="tx1"/>
            </a:solidFill>
            <a:prstDash val="solid"/>
            <a:round/>
            <a:headEnd/>
            <a:tailEnd type="triangle" w="med" len="med"/>
          </a:ln>
          <a:extLst>
            <a:ext uri="{909E8E84-426E-40dd-AFC4-6F175D3DCCD1}">
              <a14:hiddenFill xmlns="" xmlns:a14="http://schemas.microsoft.com/office/drawing/2010/main">
                <a:noFill/>
              </a14:hiddenFill>
            </a:ext>
          </a:extLst>
        </p:spPr>
      </p:cxnSp>
      <p:cxnSp>
        <p:nvCxnSpPr>
          <p:cNvPr id="135" name="AutoShape 89"/>
          <p:cNvCxnSpPr>
            <a:cxnSpLocks noChangeShapeType="1"/>
          </p:cNvCxnSpPr>
          <p:nvPr/>
        </p:nvCxnSpPr>
        <p:spPr bwMode="auto">
          <a:xfrm rot="16200000" flipH="1">
            <a:off x="5984707" y="2152053"/>
            <a:ext cx="1213708" cy="1234494"/>
          </a:xfrm>
          <a:prstGeom prst="curvedConnector2">
            <a:avLst/>
          </a:prstGeom>
          <a:noFill/>
          <a:ln w="19050">
            <a:solidFill>
              <a:schemeClr val="tx1"/>
            </a:solidFill>
            <a:prstDash val="solid"/>
            <a:round/>
            <a:headEnd/>
            <a:tailEnd type="triangle" w="med" len="med"/>
          </a:ln>
          <a:extLst>
            <a:ext uri="{909E8E84-426E-40dd-AFC4-6F175D3DCCD1}">
              <a14:hiddenFill xmlns="" xmlns:a14="http://schemas.microsoft.com/office/drawing/2010/main">
                <a:noFill/>
              </a14:hiddenFill>
            </a:ext>
          </a:extLst>
        </p:spPr>
      </p:cxnSp>
      <p:cxnSp>
        <p:nvCxnSpPr>
          <p:cNvPr id="137" name="AutoShape 89"/>
          <p:cNvCxnSpPr>
            <a:cxnSpLocks noChangeShapeType="1"/>
          </p:cNvCxnSpPr>
          <p:nvPr/>
        </p:nvCxnSpPr>
        <p:spPr bwMode="auto">
          <a:xfrm>
            <a:off x="4936822" y="4872100"/>
            <a:ext cx="1043843" cy="1185285"/>
          </a:xfrm>
          <a:prstGeom prst="curvedConnector2">
            <a:avLst/>
          </a:prstGeom>
          <a:noFill/>
          <a:ln w="19050">
            <a:solidFill>
              <a:schemeClr val="tx1"/>
            </a:solidFill>
            <a:prstDash val="solid"/>
            <a:round/>
            <a:headEnd/>
            <a:tailEnd type="triangle" w="med" len="med"/>
          </a:ln>
          <a:extLst>
            <a:ext uri="{909E8E84-426E-40dd-AFC4-6F175D3DCCD1}">
              <a14:hiddenFill xmlns="" xmlns:a14="http://schemas.microsoft.com/office/drawing/2010/main">
                <a:noFill/>
              </a14:hiddenFill>
            </a:ext>
          </a:extLst>
        </p:spPr>
      </p:cxnSp>
      <p:cxnSp>
        <p:nvCxnSpPr>
          <p:cNvPr id="138" name="AutoShape 89"/>
          <p:cNvCxnSpPr>
            <a:cxnSpLocks noChangeShapeType="1"/>
          </p:cNvCxnSpPr>
          <p:nvPr/>
        </p:nvCxnSpPr>
        <p:spPr bwMode="auto">
          <a:xfrm rot="10800000" flipV="1">
            <a:off x="5980664" y="4872099"/>
            <a:ext cx="1006936" cy="1185285"/>
          </a:xfrm>
          <a:prstGeom prst="curvedConnector2">
            <a:avLst/>
          </a:prstGeom>
          <a:noFill/>
          <a:ln w="19050">
            <a:solidFill>
              <a:schemeClr val="tx1"/>
            </a:solidFill>
            <a:prstDash val="solid"/>
            <a:round/>
            <a:headEnd/>
            <a:tailEnd type="triangle" w="med" len="med"/>
          </a:ln>
          <a:extLst>
            <a:ext uri="{909E8E84-426E-40dd-AFC4-6F175D3DCCD1}">
              <a14:hiddenFill xmlns="" xmlns:a14="http://schemas.microsoft.com/office/drawing/2010/main">
                <a:noFill/>
              </a14:hiddenFill>
            </a:ext>
          </a:extLst>
        </p:spPr>
      </p:cxnSp>
      <p:cxnSp>
        <p:nvCxnSpPr>
          <p:cNvPr id="139" name="Straight Arrow Connector 138"/>
          <p:cNvCxnSpPr/>
          <p:nvPr/>
        </p:nvCxnSpPr>
        <p:spPr bwMode="auto">
          <a:xfrm>
            <a:off x="3996169" y="3569829"/>
            <a:ext cx="207869" cy="1117605"/>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140" name="Straight Arrow Connector 139"/>
          <p:cNvCxnSpPr/>
          <p:nvPr/>
        </p:nvCxnSpPr>
        <p:spPr bwMode="auto">
          <a:xfrm flipH="1">
            <a:off x="7709624" y="3560821"/>
            <a:ext cx="215448" cy="1126613"/>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141" name="AutoShape 89"/>
          <p:cNvCxnSpPr>
            <a:cxnSpLocks noChangeShapeType="1"/>
          </p:cNvCxnSpPr>
          <p:nvPr/>
        </p:nvCxnSpPr>
        <p:spPr bwMode="auto">
          <a:xfrm rot="16200000" flipH="1">
            <a:off x="5862774" y="3684350"/>
            <a:ext cx="1242122" cy="1005840"/>
          </a:xfrm>
          <a:prstGeom prst="curvedConnector2">
            <a:avLst/>
          </a:prstGeom>
          <a:noFill/>
          <a:ln w="19050">
            <a:solidFill>
              <a:schemeClr val="tx1"/>
            </a:solidFill>
            <a:prstDash val="solid"/>
            <a:round/>
            <a:headEnd/>
            <a:tailEnd type="triangle" w="med" len="med"/>
          </a:ln>
          <a:extLst>
            <a:ext uri="{909E8E84-426E-40dd-AFC4-6F175D3DCCD1}">
              <a14:hiddenFill xmlns="" xmlns:a14="http://schemas.microsoft.com/office/drawing/2010/main">
                <a:noFill/>
              </a14:hiddenFill>
            </a:ext>
          </a:extLst>
        </p:spPr>
      </p:cxnSp>
      <p:cxnSp>
        <p:nvCxnSpPr>
          <p:cNvPr id="173" name="AutoShape 89"/>
          <p:cNvCxnSpPr>
            <a:cxnSpLocks noChangeShapeType="1"/>
          </p:cNvCxnSpPr>
          <p:nvPr/>
        </p:nvCxnSpPr>
        <p:spPr bwMode="auto">
          <a:xfrm rot="16200000" flipH="1">
            <a:off x="4506055" y="4755676"/>
            <a:ext cx="669139" cy="1271317"/>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 xmlns:a14="http://schemas.microsoft.com/office/drawing/2010/main">
                <a:noFill/>
              </a14:hiddenFill>
            </a:ext>
          </a:extLst>
        </p:spPr>
      </p:cxnSp>
      <p:cxnSp>
        <p:nvCxnSpPr>
          <p:cNvPr id="126" name="AutoShape 48"/>
          <p:cNvCxnSpPr>
            <a:cxnSpLocks noChangeShapeType="1"/>
            <a:endCxn id="93" idx="1"/>
          </p:cNvCxnSpPr>
          <p:nvPr/>
        </p:nvCxnSpPr>
        <p:spPr bwMode="auto">
          <a:xfrm flipV="1">
            <a:off x="4713765" y="3376154"/>
            <a:ext cx="2500190" cy="9008"/>
          </a:xfrm>
          <a:prstGeom prst="curvedConnector3">
            <a:avLst>
              <a:gd name="adj1" fmla="val 50000"/>
            </a:avLst>
          </a:prstGeom>
          <a:noFill/>
          <a:ln w="19050">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24" name="Text Box 75">
            <a:extLst>
              <a:ext uri="{FF2B5EF4-FFF2-40B4-BE49-F238E27FC236}">
                <a16:creationId xmlns:a16="http://schemas.microsoft.com/office/drawing/2014/main" id="{4A5EAE53-F405-EF49-9347-87BCF4B2CE75}"/>
              </a:ext>
            </a:extLst>
          </p:cNvPr>
          <p:cNvSpPr txBox="1">
            <a:spLocks noChangeArrowheads="1"/>
          </p:cNvSpPr>
          <p:nvPr/>
        </p:nvSpPr>
        <p:spPr bwMode="auto">
          <a:xfrm>
            <a:off x="6417700" y="1076506"/>
            <a:ext cx="965329" cy="1107996"/>
          </a:xfrm>
          <a:prstGeom prst="rect">
            <a:avLst/>
          </a:prstGeom>
          <a:noFill/>
          <a:ln>
            <a:noFill/>
          </a:ln>
        </p:spPr>
        <p:txBody>
          <a:bodyPr wrap="none" lIns="91440" tIns="0" rIns="91440" bIns="0" anchor="t">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i="1" dirty="0">
                <a:solidFill>
                  <a:schemeClr val="bg1">
                    <a:lumMod val="50000"/>
                  </a:schemeClr>
                </a:solidFill>
                <a:latin typeface="+mn-lt"/>
                <a:ea typeface="Calibri"/>
                <a:cs typeface="Times New Roman" charset="0"/>
              </a:rPr>
              <a:t>z</a:t>
            </a:r>
            <a:r>
              <a:rPr lang="en-US" sz="1800" baseline="-25000" dirty="0">
                <a:solidFill>
                  <a:schemeClr val="bg1">
                    <a:lumMod val="50000"/>
                  </a:schemeClr>
                </a:solidFill>
                <a:latin typeface="+mn-lt"/>
                <a:ea typeface="Calibri"/>
                <a:cs typeface="Times New Roman" charset="0"/>
              </a:rPr>
              <a:t>4</a:t>
            </a:r>
            <a:r>
              <a:rPr lang="en-US" sz="1800" dirty="0">
                <a:solidFill>
                  <a:schemeClr val="bg1">
                    <a:lumMod val="50000"/>
                  </a:schemeClr>
                </a:solidFill>
                <a:latin typeface="+mn-lt"/>
                <a:ea typeface="Calibri"/>
                <a:cs typeface="Times New Roman" charset="0"/>
              </a:rPr>
              <a:t>≠</a:t>
            </a:r>
            <a:r>
              <a:rPr lang="en-US" sz="1800" dirty="0">
                <a:solidFill>
                  <a:schemeClr val="bg1">
                    <a:lumMod val="50000"/>
                  </a:schemeClr>
                </a:solidFill>
                <a:latin typeface="+mn-lt"/>
                <a:ea typeface="Calibri"/>
                <a:cs typeface="Calibri"/>
              </a:rPr>
              <a:t>a</a:t>
            </a:r>
          </a:p>
          <a:p>
            <a:r>
              <a:rPr lang="en-US" sz="1800" i="1" dirty="0">
                <a:solidFill>
                  <a:schemeClr val="bg1">
                    <a:lumMod val="50000"/>
                  </a:schemeClr>
                </a:solidFill>
                <a:latin typeface="+mn-lt"/>
                <a:ea typeface="Calibri"/>
                <a:cs typeface="Times New Roman" charset="0"/>
              </a:rPr>
              <a:t>z</a:t>
            </a:r>
            <a:r>
              <a:rPr lang="en-US" sz="1800" baseline="-25000" dirty="0">
                <a:solidFill>
                  <a:schemeClr val="bg1">
                    <a:lumMod val="50000"/>
                  </a:schemeClr>
                </a:solidFill>
                <a:latin typeface="+mn-lt"/>
                <a:ea typeface="Calibri"/>
                <a:cs typeface="Times New Roman" charset="0"/>
              </a:rPr>
              <a:t>4</a:t>
            </a:r>
            <a:r>
              <a:rPr lang="en-US" sz="1800" dirty="0">
                <a:solidFill>
                  <a:schemeClr val="bg1">
                    <a:lumMod val="50000"/>
                  </a:schemeClr>
                </a:solidFill>
                <a:latin typeface="+mn-lt"/>
                <a:ea typeface="Calibri"/>
                <a:cs typeface="Times New Roman" charset="0"/>
              </a:rPr>
              <a:t>≠</a:t>
            </a:r>
            <a:r>
              <a:rPr lang="en-US" sz="1800" dirty="0">
                <a:solidFill>
                  <a:schemeClr val="bg1">
                    <a:lumMod val="50000"/>
                  </a:schemeClr>
                </a:solidFill>
                <a:latin typeface="+mn-lt"/>
                <a:ea typeface="Calibri"/>
                <a:cs typeface="Calibri"/>
              </a:rPr>
              <a:t>c</a:t>
            </a:r>
          </a:p>
          <a:p>
            <a:r>
              <a:rPr lang="en-US" sz="1800" i="1" dirty="0">
                <a:solidFill>
                  <a:schemeClr val="bg1">
                    <a:lumMod val="50000"/>
                  </a:schemeClr>
                </a:solidFill>
                <a:latin typeface="+mn-lt"/>
                <a:ea typeface="Calibri"/>
                <a:cs typeface="Times New Roman" charset="0"/>
              </a:rPr>
              <a:t>z</a:t>
            </a:r>
            <a:r>
              <a:rPr lang="en-US" sz="1800" baseline="-25000" dirty="0">
                <a:solidFill>
                  <a:schemeClr val="bg1">
                    <a:lumMod val="50000"/>
                  </a:schemeClr>
                </a:solidFill>
                <a:latin typeface="+mn-lt"/>
                <a:ea typeface="Calibri"/>
                <a:cs typeface="Times New Roman" charset="0"/>
              </a:rPr>
              <a:t>4</a:t>
            </a:r>
            <a:r>
              <a:rPr lang="en-US" sz="1800" dirty="0">
                <a:solidFill>
                  <a:schemeClr val="bg1">
                    <a:lumMod val="50000"/>
                  </a:schemeClr>
                </a:solidFill>
                <a:latin typeface="+mn-lt"/>
                <a:ea typeface="Calibri"/>
                <a:cs typeface="Times New Roman" charset="0"/>
              </a:rPr>
              <a:t>≠</a:t>
            </a:r>
            <a:r>
              <a:rPr lang="en-US" sz="1800" dirty="0">
                <a:solidFill>
                  <a:schemeClr val="bg1">
                    <a:lumMod val="50000"/>
                  </a:schemeClr>
                </a:solidFill>
                <a:latin typeface="+mn-lt"/>
                <a:ea typeface="Calibri"/>
                <a:cs typeface="Calibri"/>
              </a:rPr>
              <a:t>d</a:t>
            </a:r>
          </a:p>
          <a:p>
            <a:r>
              <a:rPr lang="en-US" sz="1800" i="1" dirty="0">
                <a:solidFill>
                  <a:schemeClr val="bg1">
                    <a:lumMod val="50000"/>
                  </a:schemeClr>
                </a:solidFill>
                <a:latin typeface="+mn-lt"/>
                <a:ea typeface="Calibri"/>
                <a:cs typeface="Calibri"/>
              </a:rPr>
              <a:t>satisfied</a:t>
            </a:r>
          </a:p>
        </p:txBody>
      </p:sp>
      <p:sp>
        <p:nvSpPr>
          <p:cNvPr id="130" name="Rectangle 129">
            <a:extLst>
              <a:ext uri="{FF2B5EF4-FFF2-40B4-BE49-F238E27FC236}">
                <a16:creationId xmlns:a16="http://schemas.microsoft.com/office/drawing/2014/main" id="{2630C3D9-D726-FB44-9443-DADC6D2C6C56}"/>
              </a:ext>
            </a:extLst>
          </p:cNvPr>
          <p:cNvSpPr/>
          <p:nvPr/>
        </p:nvSpPr>
        <p:spPr>
          <a:xfrm>
            <a:off x="9513850" y="2538558"/>
            <a:ext cx="366817" cy="369332"/>
          </a:xfrm>
          <a:prstGeom prst="rect">
            <a:avLst/>
          </a:prstGeom>
        </p:spPr>
        <p:txBody>
          <a:bodyPr wrap="square">
            <a:spAutoFit/>
          </a:bodyPr>
          <a:lstStyle/>
          <a:p>
            <a:pPr algn="ctr"/>
            <a:r>
              <a:rPr lang="en-US" i="1" dirty="0">
                <a:ea typeface="Calibri"/>
                <a:cs typeface="Calibri"/>
              </a:rPr>
              <a:t>z</a:t>
            </a:r>
            <a:r>
              <a:rPr lang="en-US" baseline="-25000" dirty="0">
                <a:ea typeface="Calibri"/>
                <a:cs typeface="Calibri"/>
              </a:rPr>
              <a:t>4</a:t>
            </a:r>
          </a:p>
        </p:txBody>
      </p:sp>
      <p:grpSp>
        <p:nvGrpSpPr>
          <p:cNvPr id="125" name="Group 124">
            <a:extLst>
              <a:ext uri="{FF2B5EF4-FFF2-40B4-BE49-F238E27FC236}">
                <a16:creationId xmlns:a16="http://schemas.microsoft.com/office/drawing/2014/main" id="{64AA3D76-2EE9-7443-A759-2824CB93E4BC}"/>
              </a:ext>
            </a:extLst>
          </p:cNvPr>
          <p:cNvGrpSpPr/>
          <p:nvPr/>
        </p:nvGrpSpPr>
        <p:grpSpPr>
          <a:xfrm>
            <a:off x="7649133" y="188058"/>
            <a:ext cx="2688818" cy="1950735"/>
            <a:chOff x="6181533" y="221558"/>
            <a:chExt cx="2688818" cy="1950735"/>
          </a:xfrm>
        </p:grpSpPr>
        <p:sp>
          <p:nvSpPr>
            <p:cNvPr id="132" name="Line 853">
              <a:extLst>
                <a:ext uri="{FF2B5EF4-FFF2-40B4-BE49-F238E27FC236}">
                  <a16:creationId xmlns:a16="http://schemas.microsoft.com/office/drawing/2014/main" id="{D9E23F7E-4A86-0D47-9D1B-F8FB52153DE1}"/>
                </a:ext>
              </a:extLst>
            </p:cNvPr>
            <p:cNvSpPr>
              <a:spLocks noChangeShapeType="1"/>
            </p:cNvSpPr>
            <p:nvPr/>
          </p:nvSpPr>
          <p:spPr bwMode="auto">
            <a:xfrm flipV="1">
              <a:off x="6181533" y="2166235"/>
              <a:ext cx="1984248" cy="6058"/>
            </a:xfrm>
            <a:prstGeom prst="line">
              <a:avLst/>
            </a:prstGeom>
            <a:noFill/>
            <a:ln w="9525">
              <a:solidFill>
                <a:schemeClr val="tx1"/>
              </a:solidFill>
              <a:round/>
              <a:headEnd/>
              <a:tailEnd/>
            </a:ln>
            <a:scene3d>
              <a:camera prst="legacyObliqueTopRight">
                <a:rot lat="300000" lon="0" rev="0"/>
              </a:camera>
              <a:lightRig rig="legacyFlat3" dir="l"/>
            </a:scene3d>
            <a:sp3d extrusionH="2667000" prstMaterial="legacyPlastic">
              <a:bevelT w="13500" h="13500" prst="angle"/>
              <a:bevelB w="13500" h="13500" prst="angle"/>
              <a:extrusionClr>
                <a:srgbClr val="EBE6DB"/>
              </a:extrusionClr>
            </a:sp3d>
            <a:extLst>
              <a:ext uri="{909E8E84-426E-40dd-AFC4-6F175D3DCCD1}">
                <a14:hiddenFill xmlns="" xmlns:a14="http://schemas.microsoft.com/office/drawing/2010/main">
                  <a:noFill/>
                </a14:hiddenFill>
              </a:ext>
            </a:extLst>
          </p:spPr>
          <p:txBody>
            <a:bodyPr wrap="none" anchor="ctr">
              <a:flatTx/>
            </a:bodyPr>
            <a:lstStyle/>
            <a:p>
              <a:endParaRPr lang="en-US" dirty="0">
                <a:ea typeface="Calibri"/>
                <a:cs typeface="Calibri"/>
              </a:endParaRPr>
            </a:p>
          </p:txBody>
        </p:sp>
        <p:sp>
          <p:nvSpPr>
            <p:cNvPr id="134" name="Freeform 830">
              <a:extLst>
                <a:ext uri="{FF2B5EF4-FFF2-40B4-BE49-F238E27FC236}">
                  <a16:creationId xmlns:a16="http://schemas.microsoft.com/office/drawing/2014/main" id="{A0A1736C-B478-E744-A3AD-15EB014568FF}"/>
                </a:ext>
              </a:extLst>
            </p:cNvPr>
            <p:cNvSpPr>
              <a:spLocks noChangeAspect="1"/>
            </p:cNvSpPr>
            <p:nvPr/>
          </p:nvSpPr>
          <p:spPr bwMode="auto">
            <a:xfrm>
              <a:off x="7054100" y="1099597"/>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ea typeface="Calibri"/>
                  <a:cs typeface="Calibri"/>
                </a:rPr>
              </a:br>
              <a:br>
                <a:rPr lang="en-US" baseline="30000" dirty="0">
                  <a:ea typeface="Calibri"/>
                  <a:cs typeface="Calibri"/>
                </a:rPr>
              </a:br>
              <a:r>
                <a:rPr lang="en-US" dirty="0">
                  <a:ea typeface="Calibri"/>
                  <a:cs typeface="Calibri"/>
                </a:rPr>
                <a:t>  p3</a:t>
              </a:r>
            </a:p>
          </p:txBody>
        </p:sp>
        <p:sp>
          <p:nvSpPr>
            <p:cNvPr id="155" name="Freeform 830">
              <a:extLst>
                <a:ext uri="{FF2B5EF4-FFF2-40B4-BE49-F238E27FC236}">
                  <a16:creationId xmlns:a16="http://schemas.microsoft.com/office/drawing/2014/main" id="{0EA4FD5D-849C-B448-96B3-D2DE41006CC2}"/>
                </a:ext>
              </a:extLst>
            </p:cNvPr>
            <p:cNvSpPr>
              <a:spLocks noChangeAspect="1"/>
            </p:cNvSpPr>
            <p:nvPr/>
          </p:nvSpPr>
          <p:spPr bwMode="auto">
            <a:xfrm>
              <a:off x="6649449" y="1674638"/>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ea typeface="Calibri"/>
                  <a:cs typeface="Calibri"/>
                </a:rPr>
              </a:br>
              <a:br>
                <a:rPr lang="en-US" baseline="30000" dirty="0">
                  <a:ea typeface="Calibri"/>
                  <a:cs typeface="Calibri"/>
                </a:rPr>
              </a:br>
              <a:r>
                <a:rPr lang="en-US" dirty="0">
                  <a:ea typeface="Calibri"/>
                  <a:cs typeface="Calibri"/>
                </a:rPr>
                <a:t>  p1</a:t>
              </a:r>
            </a:p>
          </p:txBody>
        </p:sp>
        <p:sp>
          <p:nvSpPr>
            <p:cNvPr id="156" name="Freeform 830">
              <a:extLst>
                <a:ext uri="{FF2B5EF4-FFF2-40B4-BE49-F238E27FC236}">
                  <a16:creationId xmlns:a16="http://schemas.microsoft.com/office/drawing/2014/main" id="{AD9ED117-DD76-124F-9659-AE279820CA59}"/>
                </a:ext>
              </a:extLst>
            </p:cNvPr>
            <p:cNvSpPr>
              <a:spLocks noChangeAspect="1"/>
            </p:cNvSpPr>
            <p:nvPr/>
          </p:nvSpPr>
          <p:spPr bwMode="auto">
            <a:xfrm>
              <a:off x="7595015" y="1674638"/>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ea typeface="Calibri"/>
                  <a:cs typeface="Calibri"/>
                </a:rPr>
              </a:br>
              <a:br>
                <a:rPr lang="en-US" baseline="30000" dirty="0">
                  <a:ea typeface="Calibri"/>
                  <a:cs typeface="Calibri"/>
                </a:rPr>
              </a:br>
              <a:r>
                <a:rPr lang="en-US" dirty="0">
                  <a:ea typeface="Calibri"/>
                  <a:cs typeface="Calibri"/>
                </a:rPr>
                <a:t>  p2</a:t>
              </a:r>
            </a:p>
          </p:txBody>
        </p:sp>
        <p:grpSp>
          <p:nvGrpSpPr>
            <p:cNvPr id="157" name="Group 872">
              <a:extLst>
                <a:ext uri="{FF2B5EF4-FFF2-40B4-BE49-F238E27FC236}">
                  <a16:creationId xmlns:a16="http://schemas.microsoft.com/office/drawing/2014/main" id="{B97EA255-3AAE-E340-B2B7-8014A7CB5378}"/>
                </a:ext>
              </a:extLst>
            </p:cNvPr>
            <p:cNvGrpSpPr>
              <a:grpSpLocks noChangeAspect="1"/>
            </p:cNvGrpSpPr>
            <p:nvPr/>
          </p:nvGrpSpPr>
          <p:grpSpPr bwMode="auto">
            <a:xfrm>
              <a:off x="7141600" y="854344"/>
              <a:ext cx="651502" cy="416243"/>
              <a:chOff x="331" y="406"/>
              <a:chExt cx="288" cy="144"/>
            </a:xfrm>
          </p:grpSpPr>
          <p:sp>
            <p:nvSpPr>
              <p:cNvPr id="210" name="Rectangle 873">
                <a:extLst>
                  <a:ext uri="{FF2B5EF4-FFF2-40B4-BE49-F238E27FC236}">
                    <a16:creationId xmlns:a16="http://schemas.microsoft.com/office/drawing/2014/main" id="{7E9FF58A-1508-4C42-B674-D338847D9519}"/>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ea typeface="Calibri"/>
                    <a:cs typeface="Calibri"/>
                  </a:rPr>
                  <a:t>a</a:t>
                </a:r>
              </a:p>
            </p:txBody>
          </p:sp>
          <p:sp>
            <p:nvSpPr>
              <p:cNvPr id="211" name="Freeform 874">
                <a:extLst>
                  <a:ext uri="{FF2B5EF4-FFF2-40B4-BE49-F238E27FC236}">
                    <a16:creationId xmlns:a16="http://schemas.microsoft.com/office/drawing/2014/main" id="{3636823F-B4D4-6E4D-83CD-98B8F8345B11}"/>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12" name="Freeform 875">
                <a:extLst>
                  <a:ext uri="{FF2B5EF4-FFF2-40B4-BE49-F238E27FC236}">
                    <a16:creationId xmlns:a16="http://schemas.microsoft.com/office/drawing/2014/main" id="{A91148AA-7811-8B40-8E54-ACB96F413A75}"/>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13" name="Rectangle 876">
                <a:extLst>
                  <a:ext uri="{FF2B5EF4-FFF2-40B4-BE49-F238E27FC236}">
                    <a16:creationId xmlns:a16="http://schemas.microsoft.com/office/drawing/2014/main" id="{105F97D8-7F55-994C-93B4-22C3C074BA23}"/>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ea typeface="Calibri"/>
                  <a:cs typeface="Calibri"/>
                </a:endParaRPr>
              </a:p>
            </p:txBody>
          </p:sp>
        </p:grpSp>
        <p:grpSp>
          <p:nvGrpSpPr>
            <p:cNvPr id="158" name="Group 872">
              <a:extLst>
                <a:ext uri="{FF2B5EF4-FFF2-40B4-BE49-F238E27FC236}">
                  <a16:creationId xmlns:a16="http://schemas.microsoft.com/office/drawing/2014/main" id="{A4C283D5-074E-794F-9539-039EE0BA0E1C}"/>
                </a:ext>
              </a:extLst>
            </p:cNvPr>
            <p:cNvGrpSpPr>
              <a:grpSpLocks noChangeAspect="1"/>
            </p:cNvGrpSpPr>
            <p:nvPr/>
          </p:nvGrpSpPr>
          <p:grpSpPr bwMode="auto">
            <a:xfrm>
              <a:off x="7137848" y="579909"/>
              <a:ext cx="651502" cy="416243"/>
              <a:chOff x="331" y="406"/>
              <a:chExt cx="288" cy="144"/>
            </a:xfrm>
          </p:grpSpPr>
          <p:sp>
            <p:nvSpPr>
              <p:cNvPr id="206" name="Rectangle 873">
                <a:extLst>
                  <a:ext uri="{FF2B5EF4-FFF2-40B4-BE49-F238E27FC236}">
                    <a16:creationId xmlns:a16="http://schemas.microsoft.com/office/drawing/2014/main" id="{79BEC6EC-0350-6341-8148-9A57FE79DE90}"/>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ea typeface="Calibri"/>
                    <a:cs typeface="Calibri"/>
                  </a:rPr>
                  <a:t>d</a:t>
                </a:r>
              </a:p>
            </p:txBody>
          </p:sp>
          <p:sp>
            <p:nvSpPr>
              <p:cNvPr id="207" name="Freeform 874">
                <a:extLst>
                  <a:ext uri="{FF2B5EF4-FFF2-40B4-BE49-F238E27FC236}">
                    <a16:creationId xmlns:a16="http://schemas.microsoft.com/office/drawing/2014/main" id="{DEFFC1E6-8F46-CA47-A782-D90B4CCD235B}"/>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08" name="Freeform 875">
                <a:extLst>
                  <a:ext uri="{FF2B5EF4-FFF2-40B4-BE49-F238E27FC236}">
                    <a16:creationId xmlns:a16="http://schemas.microsoft.com/office/drawing/2014/main" id="{35260E1F-EAFE-E743-9E58-87FE9F66A6FA}"/>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09" name="Rectangle 876">
                <a:extLst>
                  <a:ext uri="{FF2B5EF4-FFF2-40B4-BE49-F238E27FC236}">
                    <a16:creationId xmlns:a16="http://schemas.microsoft.com/office/drawing/2014/main" id="{8DF8700E-8A3C-C641-A5C5-E5DBD604F809}"/>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ea typeface="Calibri"/>
                  <a:cs typeface="Calibri"/>
                </a:endParaRPr>
              </a:p>
            </p:txBody>
          </p:sp>
        </p:grpSp>
        <p:sp>
          <p:nvSpPr>
            <p:cNvPr id="159" name="Freeform 830">
              <a:extLst>
                <a:ext uri="{FF2B5EF4-FFF2-40B4-BE49-F238E27FC236}">
                  <a16:creationId xmlns:a16="http://schemas.microsoft.com/office/drawing/2014/main" id="{EBB951AB-DA30-E044-9477-579AE509AA53}"/>
                </a:ext>
              </a:extLst>
            </p:cNvPr>
            <p:cNvSpPr>
              <a:spLocks noChangeAspect="1"/>
            </p:cNvSpPr>
            <p:nvPr/>
          </p:nvSpPr>
          <p:spPr bwMode="auto">
            <a:xfrm>
              <a:off x="8045349" y="1098168"/>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ea typeface="Calibri"/>
                  <a:cs typeface="Calibri"/>
                </a:rPr>
              </a:br>
              <a:br>
                <a:rPr lang="en-US" baseline="30000" dirty="0">
                  <a:ea typeface="Calibri"/>
                  <a:cs typeface="Calibri"/>
                </a:rPr>
              </a:br>
              <a:r>
                <a:rPr lang="en-US" dirty="0">
                  <a:ea typeface="Calibri"/>
                  <a:cs typeface="Calibri"/>
                </a:rPr>
                <a:t>  p4</a:t>
              </a:r>
            </a:p>
          </p:txBody>
        </p:sp>
        <p:grpSp>
          <p:nvGrpSpPr>
            <p:cNvPr id="160" name="Group 872">
              <a:extLst>
                <a:ext uri="{FF2B5EF4-FFF2-40B4-BE49-F238E27FC236}">
                  <a16:creationId xmlns:a16="http://schemas.microsoft.com/office/drawing/2014/main" id="{209C42BD-51FA-114B-A47D-27819615CA5E}"/>
                </a:ext>
              </a:extLst>
            </p:cNvPr>
            <p:cNvGrpSpPr>
              <a:grpSpLocks noChangeAspect="1"/>
            </p:cNvGrpSpPr>
            <p:nvPr/>
          </p:nvGrpSpPr>
          <p:grpSpPr bwMode="auto">
            <a:xfrm>
              <a:off x="8119863" y="872355"/>
              <a:ext cx="651502" cy="416243"/>
              <a:chOff x="331" y="406"/>
              <a:chExt cx="288" cy="144"/>
            </a:xfrm>
          </p:grpSpPr>
          <p:sp>
            <p:nvSpPr>
              <p:cNvPr id="202" name="Rectangle 873">
                <a:extLst>
                  <a:ext uri="{FF2B5EF4-FFF2-40B4-BE49-F238E27FC236}">
                    <a16:creationId xmlns:a16="http://schemas.microsoft.com/office/drawing/2014/main" id="{8DF49ADC-D773-7844-A8A0-2842D1B3B576}"/>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ea typeface="Calibri"/>
                    <a:cs typeface="Calibri"/>
                  </a:rPr>
                  <a:t>b</a:t>
                </a:r>
              </a:p>
            </p:txBody>
          </p:sp>
          <p:sp>
            <p:nvSpPr>
              <p:cNvPr id="203" name="Freeform 874">
                <a:extLst>
                  <a:ext uri="{FF2B5EF4-FFF2-40B4-BE49-F238E27FC236}">
                    <a16:creationId xmlns:a16="http://schemas.microsoft.com/office/drawing/2014/main" id="{F0122F9C-3EED-D645-AF24-7E53867545CC}"/>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04" name="Freeform 875">
                <a:extLst>
                  <a:ext uri="{FF2B5EF4-FFF2-40B4-BE49-F238E27FC236}">
                    <a16:creationId xmlns:a16="http://schemas.microsoft.com/office/drawing/2014/main" id="{6633F5D6-239A-034F-AE91-73814DAE4A6B}"/>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05" name="Rectangle 876">
                <a:extLst>
                  <a:ext uri="{FF2B5EF4-FFF2-40B4-BE49-F238E27FC236}">
                    <a16:creationId xmlns:a16="http://schemas.microsoft.com/office/drawing/2014/main" id="{5E6E0B96-1D4E-B947-851E-C435E52DE76D}"/>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ea typeface="Calibri"/>
                  <a:cs typeface="Calibri"/>
                </a:endParaRPr>
              </a:p>
            </p:txBody>
          </p:sp>
        </p:grpSp>
        <p:grpSp>
          <p:nvGrpSpPr>
            <p:cNvPr id="161" name="Group 872">
              <a:extLst>
                <a:ext uri="{FF2B5EF4-FFF2-40B4-BE49-F238E27FC236}">
                  <a16:creationId xmlns:a16="http://schemas.microsoft.com/office/drawing/2014/main" id="{DEFD20DC-C19C-0B40-881D-6DF3262E5C5E}"/>
                </a:ext>
              </a:extLst>
            </p:cNvPr>
            <p:cNvGrpSpPr>
              <a:grpSpLocks noChangeAspect="1"/>
            </p:cNvGrpSpPr>
            <p:nvPr/>
          </p:nvGrpSpPr>
          <p:grpSpPr bwMode="auto">
            <a:xfrm>
              <a:off x="8116832" y="598923"/>
              <a:ext cx="651502" cy="416243"/>
              <a:chOff x="331" y="406"/>
              <a:chExt cx="288" cy="144"/>
            </a:xfrm>
          </p:grpSpPr>
          <p:sp>
            <p:nvSpPr>
              <p:cNvPr id="198" name="Rectangle 873">
                <a:extLst>
                  <a:ext uri="{FF2B5EF4-FFF2-40B4-BE49-F238E27FC236}">
                    <a16:creationId xmlns:a16="http://schemas.microsoft.com/office/drawing/2014/main" id="{5473E61C-8261-B746-B056-32F7415FC37A}"/>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ea typeface="Calibri"/>
                    <a:cs typeface="Calibri"/>
                  </a:rPr>
                  <a:t>c</a:t>
                </a:r>
              </a:p>
            </p:txBody>
          </p:sp>
          <p:sp>
            <p:nvSpPr>
              <p:cNvPr id="199" name="Freeform 874">
                <a:extLst>
                  <a:ext uri="{FF2B5EF4-FFF2-40B4-BE49-F238E27FC236}">
                    <a16:creationId xmlns:a16="http://schemas.microsoft.com/office/drawing/2014/main" id="{5358451B-E62B-AE40-8786-90740E517BE5}"/>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00" name="Freeform 875">
                <a:extLst>
                  <a:ext uri="{FF2B5EF4-FFF2-40B4-BE49-F238E27FC236}">
                    <a16:creationId xmlns:a16="http://schemas.microsoft.com/office/drawing/2014/main" id="{823EF9D0-B847-684B-ACF4-95857A08E7D3}"/>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01" name="Rectangle 876">
                <a:extLst>
                  <a:ext uri="{FF2B5EF4-FFF2-40B4-BE49-F238E27FC236}">
                    <a16:creationId xmlns:a16="http://schemas.microsoft.com/office/drawing/2014/main" id="{03DDD343-F4EB-DC4E-999B-2DA0B2CB53F7}"/>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ea typeface="Calibri"/>
                  <a:cs typeface="Calibri"/>
                </a:endParaRPr>
              </a:p>
            </p:txBody>
          </p:sp>
        </p:grpSp>
        <p:grpSp>
          <p:nvGrpSpPr>
            <p:cNvPr id="162" name="Group 161">
              <a:extLst>
                <a:ext uri="{FF2B5EF4-FFF2-40B4-BE49-F238E27FC236}">
                  <a16:creationId xmlns:a16="http://schemas.microsoft.com/office/drawing/2014/main" id="{3F0C363A-3D4B-784A-98FA-541EFAE01D65}"/>
                </a:ext>
              </a:extLst>
            </p:cNvPr>
            <p:cNvGrpSpPr/>
            <p:nvPr/>
          </p:nvGrpSpPr>
          <p:grpSpPr>
            <a:xfrm>
              <a:off x="7127889" y="221558"/>
              <a:ext cx="1219200" cy="1278997"/>
              <a:chOff x="3017318" y="1024881"/>
              <a:chExt cx="1219200" cy="1278997"/>
            </a:xfrm>
          </p:grpSpPr>
          <p:grpSp>
            <p:nvGrpSpPr>
              <p:cNvPr id="163" name="Group 162">
                <a:extLst>
                  <a:ext uri="{FF2B5EF4-FFF2-40B4-BE49-F238E27FC236}">
                    <a16:creationId xmlns:a16="http://schemas.microsoft.com/office/drawing/2014/main" id="{2B0A7DF2-1617-0243-AACA-4B15CBB488A9}"/>
                  </a:ext>
                </a:extLst>
              </p:cNvPr>
              <p:cNvGrpSpPr/>
              <p:nvPr/>
            </p:nvGrpSpPr>
            <p:grpSpPr>
              <a:xfrm>
                <a:off x="3636432" y="1147233"/>
                <a:ext cx="88096" cy="1156645"/>
                <a:chOff x="3636432" y="1147233"/>
                <a:chExt cx="88096" cy="1156645"/>
              </a:xfrm>
            </p:grpSpPr>
            <p:sp>
              <p:nvSpPr>
                <p:cNvPr id="172" name="Oval 878">
                  <a:extLst>
                    <a:ext uri="{FF2B5EF4-FFF2-40B4-BE49-F238E27FC236}">
                      <a16:creationId xmlns:a16="http://schemas.microsoft.com/office/drawing/2014/main" id="{443F0488-6D5A-8441-B3FF-C8CD0B59D1EF}"/>
                    </a:ext>
                  </a:extLst>
                </p:cNvPr>
                <p:cNvSpPr>
                  <a:spLocks noChangeAspect="1" noChangeArrowheads="1"/>
                </p:cNvSpPr>
                <p:nvPr/>
              </p:nvSpPr>
              <p:spPr bwMode="auto">
                <a:xfrm>
                  <a:off x="3639810" y="2256032"/>
                  <a:ext cx="84718" cy="47846"/>
                </a:xfrm>
                <a:prstGeom prst="ellipse">
                  <a:avLst/>
                </a:prstGeom>
                <a:solidFill>
                  <a:srgbClr val="99DDFF"/>
                </a:solidFill>
                <a:ln w="9525">
                  <a:solidFill>
                    <a:schemeClr val="tx1"/>
                  </a:solidFill>
                  <a:round/>
                  <a:headEnd/>
                  <a:tailEnd/>
                </a:ln>
              </p:spPr>
              <p:txBody>
                <a:bodyPr wrap="none" anchor="ctr"/>
                <a:lstStyle/>
                <a:p>
                  <a:endParaRPr lang="en-US" sz="1400" dirty="0">
                    <a:ea typeface="Calibri"/>
                    <a:cs typeface="Calibri"/>
                  </a:endParaRPr>
                </a:p>
              </p:txBody>
            </p:sp>
            <p:sp>
              <p:nvSpPr>
                <p:cNvPr id="195" name="Rectangle 880">
                  <a:extLst>
                    <a:ext uri="{FF2B5EF4-FFF2-40B4-BE49-F238E27FC236}">
                      <a16:creationId xmlns:a16="http://schemas.microsoft.com/office/drawing/2014/main" id="{5D91F8CC-D197-9E4E-B732-E4BDB47FF31F}"/>
                    </a:ext>
                  </a:extLst>
                </p:cNvPr>
                <p:cNvSpPr>
                  <a:spLocks noChangeArrowheads="1"/>
                </p:cNvSpPr>
                <p:nvPr/>
              </p:nvSpPr>
              <p:spPr bwMode="auto">
                <a:xfrm>
                  <a:off x="3636432" y="1147233"/>
                  <a:ext cx="88094" cy="1135842"/>
                </a:xfrm>
                <a:prstGeom prst="rect">
                  <a:avLst/>
                </a:prstGeom>
                <a:solidFill>
                  <a:srgbClr val="99DDFF"/>
                </a:solidFill>
                <a:ln w="9525">
                  <a:solidFill>
                    <a:srgbClr val="9CDDFE"/>
                  </a:solidFill>
                  <a:miter lim="800000"/>
                  <a:headEnd/>
                  <a:tailEnd/>
                </a:ln>
              </p:spPr>
              <p:txBody>
                <a:bodyPr wrap="none" anchor="ctr"/>
                <a:lstStyle/>
                <a:p>
                  <a:endParaRPr lang="en-US" sz="1400" dirty="0">
                    <a:ea typeface="Calibri"/>
                    <a:cs typeface="Calibri"/>
                  </a:endParaRPr>
                </a:p>
              </p:txBody>
            </p:sp>
            <p:sp>
              <p:nvSpPr>
                <p:cNvPr id="196" name="Line 881">
                  <a:extLst>
                    <a:ext uri="{FF2B5EF4-FFF2-40B4-BE49-F238E27FC236}">
                      <a16:creationId xmlns:a16="http://schemas.microsoft.com/office/drawing/2014/main" id="{C31BC33F-AFD9-A34A-82A6-C3944F711711}"/>
                    </a:ext>
                  </a:extLst>
                </p:cNvPr>
                <p:cNvSpPr>
                  <a:spLocks noChangeShapeType="1"/>
                </p:cNvSpPr>
                <p:nvPr/>
              </p:nvSpPr>
              <p:spPr bwMode="auto">
                <a:xfrm flipH="1" flipV="1">
                  <a:off x="3636432" y="1147233"/>
                  <a:ext cx="0" cy="113584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dirty="0">
                    <a:ea typeface="Calibri"/>
                    <a:cs typeface="Calibri"/>
                  </a:endParaRPr>
                </a:p>
              </p:txBody>
            </p:sp>
            <p:sp>
              <p:nvSpPr>
                <p:cNvPr id="197" name="Line 882">
                  <a:extLst>
                    <a:ext uri="{FF2B5EF4-FFF2-40B4-BE49-F238E27FC236}">
                      <a16:creationId xmlns:a16="http://schemas.microsoft.com/office/drawing/2014/main" id="{1B4E85A1-951B-AD40-9E89-2239D12DDFE9}"/>
                    </a:ext>
                  </a:extLst>
                </p:cNvPr>
                <p:cNvSpPr>
                  <a:spLocks noChangeShapeType="1"/>
                </p:cNvSpPr>
                <p:nvPr/>
              </p:nvSpPr>
              <p:spPr bwMode="auto">
                <a:xfrm flipV="1">
                  <a:off x="3724527" y="1147233"/>
                  <a:ext cx="0" cy="113584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dirty="0">
                    <a:ea typeface="Calibri"/>
                    <a:cs typeface="Calibri"/>
                  </a:endParaRPr>
                </a:p>
              </p:txBody>
            </p:sp>
          </p:grpSp>
          <p:grpSp>
            <p:nvGrpSpPr>
              <p:cNvPr id="164" name="Group 883">
                <a:extLst>
                  <a:ext uri="{FF2B5EF4-FFF2-40B4-BE49-F238E27FC236}">
                    <a16:creationId xmlns:a16="http://schemas.microsoft.com/office/drawing/2014/main" id="{56B30047-0B8C-FC48-9ED7-C6000E9736CA}"/>
                  </a:ext>
                </a:extLst>
              </p:cNvPr>
              <p:cNvGrpSpPr>
                <a:grpSpLocks/>
              </p:cNvGrpSpPr>
              <p:nvPr/>
            </p:nvGrpSpPr>
            <p:grpSpPr bwMode="auto">
              <a:xfrm>
                <a:off x="3061519" y="1101851"/>
                <a:ext cx="42359" cy="293319"/>
                <a:chOff x="960" y="251"/>
                <a:chExt cx="23" cy="141"/>
              </a:xfrm>
            </p:grpSpPr>
            <p:sp>
              <p:nvSpPr>
                <p:cNvPr id="170" name="Line 884">
                  <a:extLst>
                    <a:ext uri="{FF2B5EF4-FFF2-40B4-BE49-F238E27FC236}">
                      <a16:creationId xmlns:a16="http://schemas.microsoft.com/office/drawing/2014/main" id="{8861E334-39CC-6945-A4A8-AA849AABAEEB}"/>
                    </a:ext>
                  </a:extLst>
                </p:cNvPr>
                <p:cNvSpPr>
                  <a:spLocks noChangeShapeType="1"/>
                </p:cNvSpPr>
                <p:nvPr/>
              </p:nvSpPr>
              <p:spPr bwMode="auto">
                <a:xfrm flipH="1">
                  <a:off x="971" y="251"/>
                  <a:ext cx="0" cy="96"/>
                </a:xfrm>
                <a:prstGeom prst="line">
                  <a:avLst/>
                </a:prstGeom>
                <a:noFill/>
                <a:ln w="9525">
                  <a:solidFill>
                    <a:schemeClr val="tx1"/>
                  </a:solidFill>
                  <a:round/>
                  <a:headEnd type="none" w="sm" len="sm"/>
                  <a:tailEnd type="none" w="med" len="sm"/>
                </a:ln>
                <a:extLst>
                  <a:ext uri="{909E8E84-426E-40dd-AFC4-6F175D3DCCD1}">
                    <a14:hiddenFill xmlns="" xmlns:a14="http://schemas.microsoft.com/office/drawing/2010/main">
                      <a:noFill/>
                    </a14:hiddenFill>
                  </a:ext>
                </a:extLst>
              </p:spPr>
              <p:txBody>
                <a:bodyPr wrap="none" anchor="ctr"/>
                <a:lstStyle/>
                <a:p>
                  <a:endParaRPr lang="en-US" dirty="0">
                    <a:ea typeface="Calibri"/>
                    <a:cs typeface="Calibri"/>
                  </a:endParaRPr>
                </a:p>
              </p:txBody>
            </p:sp>
            <p:sp>
              <p:nvSpPr>
                <p:cNvPr id="171" name="Oval 885">
                  <a:extLst>
                    <a:ext uri="{FF2B5EF4-FFF2-40B4-BE49-F238E27FC236}">
                      <a16:creationId xmlns:a16="http://schemas.microsoft.com/office/drawing/2014/main" id="{1FEC1018-AAB0-E14F-A2DC-FD38B4CE1E77}"/>
                    </a:ext>
                  </a:extLst>
                </p:cNvPr>
                <p:cNvSpPr>
                  <a:spLocks noChangeArrowheads="1"/>
                </p:cNvSpPr>
                <p:nvPr/>
              </p:nvSpPr>
              <p:spPr bwMode="auto">
                <a:xfrm>
                  <a:off x="960" y="347"/>
                  <a:ext cx="23" cy="45"/>
                </a:xfrm>
                <a:prstGeom prst="ellipse">
                  <a:avLst/>
                </a:prstGeom>
                <a:solidFill>
                  <a:srgbClr val="99DDFF"/>
                </a:solidFill>
                <a:ln w="9525">
                  <a:solidFill>
                    <a:schemeClr val="tx1"/>
                  </a:solidFill>
                  <a:round/>
                  <a:headEnd/>
                  <a:tailEnd/>
                </a:ln>
              </p:spPr>
              <p:txBody>
                <a:bodyPr wrap="none" anchor="ctr"/>
                <a:lstStyle/>
                <a:p>
                  <a:endParaRPr lang="en-US" sz="1400" dirty="0">
                    <a:ea typeface="Calibri"/>
                    <a:cs typeface="Calibri"/>
                  </a:endParaRPr>
                </a:p>
              </p:txBody>
            </p:sp>
          </p:grpSp>
          <p:sp>
            <p:nvSpPr>
              <p:cNvPr id="165" name="Rectangle 886">
                <a:extLst>
                  <a:ext uri="{FF2B5EF4-FFF2-40B4-BE49-F238E27FC236}">
                    <a16:creationId xmlns:a16="http://schemas.microsoft.com/office/drawing/2014/main" id="{B5A109E3-A2CB-E949-96C8-DA35774F3D74}"/>
                  </a:ext>
                </a:extLst>
              </p:cNvPr>
              <p:cNvSpPr>
                <a:spLocks noChangeArrowheads="1"/>
              </p:cNvSpPr>
              <p:nvPr/>
            </p:nvSpPr>
            <p:spPr bwMode="auto">
              <a:xfrm>
                <a:off x="3017318" y="1137216"/>
                <a:ext cx="884012" cy="47846"/>
              </a:xfrm>
              <a:prstGeom prst="rect">
                <a:avLst/>
              </a:prstGeom>
              <a:solidFill>
                <a:srgbClr val="99DDFF"/>
              </a:solidFill>
              <a:ln w="9525">
                <a:solidFill>
                  <a:schemeClr val="tx1"/>
                </a:solidFill>
                <a:miter lim="800000"/>
                <a:headEnd/>
                <a:tailEnd/>
              </a:ln>
            </p:spPr>
            <p:txBody>
              <a:bodyPr wrap="none" anchor="ctr"/>
              <a:lstStyle/>
              <a:p>
                <a:endParaRPr lang="en-US" sz="1400" dirty="0">
                  <a:ea typeface="Calibri"/>
                  <a:cs typeface="Calibri"/>
                </a:endParaRPr>
              </a:p>
            </p:txBody>
          </p:sp>
          <p:sp>
            <p:nvSpPr>
              <p:cNvPr id="166" name="Freeform 887">
                <a:extLst>
                  <a:ext uri="{FF2B5EF4-FFF2-40B4-BE49-F238E27FC236}">
                    <a16:creationId xmlns:a16="http://schemas.microsoft.com/office/drawing/2014/main" id="{64F09EA1-E4A3-7840-9212-7871E5B3397B}"/>
                  </a:ext>
                </a:extLst>
              </p:cNvPr>
              <p:cNvSpPr>
                <a:spLocks noChangeAspect="1"/>
              </p:cNvSpPr>
              <p:nvPr/>
            </p:nvSpPr>
            <p:spPr bwMode="auto">
              <a:xfrm>
                <a:off x="3017318" y="1062326"/>
                <a:ext cx="942946" cy="76970"/>
              </a:xfrm>
              <a:custGeom>
                <a:avLst/>
                <a:gdLst>
                  <a:gd name="T0" fmla="*/ 0 w 672"/>
                  <a:gd name="T1" fmla="*/ 2 h 48"/>
                  <a:gd name="T2" fmla="*/ 2 w 672"/>
                  <a:gd name="T3" fmla="*/ 0 h 48"/>
                  <a:gd name="T4" fmla="*/ 20 w 672"/>
                  <a:gd name="T5" fmla="*/ 0 h 48"/>
                  <a:gd name="T6" fmla="*/ 18 w 672"/>
                  <a:gd name="T7" fmla="*/ 2 h 48"/>
                  <a:gd name="T8" fmla="*/ 0 w 672"/>
                  <a:gd name="T9" fmla="*/ 2 h 48"/>
                  <a:gd name="T10" fmla="*/ 0 60000 65536"/>
                  <a:gd name="T11" fmla="*/ 0 60000 65536"/>
                  <a:gd name="T12" fmla="*/ 0 60000 65536"/>
                  <a:gd name="T13" fmla="*/ 0 60000 65536"/>
                  <a:gd name="T14" fmla="*/ 0 60000 65536"/>
                  <a:gd name="T15" fmla="*/ 0 w 672"/>
                  <a:gd name="T16" fmla="*/ 0 h 48"/>
                  <a:gd name="T17" fmla="*/ 672 w 672"/>
                  <a:gd name="T18" fmla="*/ 48 h 48"/>
                </a:gdLst>
                <a:ahLst/>
                <a:cxnLst>
                  <a:cxn ang="T10">
                    <a:pos x="T0" y="T1"/>
                  </a:cxn>
                  <a:cxn ang="T11">
                    <a:pos x="T2" y="T3"/>
                  </a:cxn>
                  <a:cxn ang="T12">
                    <a:pos x="T4" y="T5"/>
                  </a:cxn>
                  <a:cxn ang="T13">
                    <a:pos x="T6" y="T7"/>
                  </a:cxn>
                  <a:cxn ang="T14">
                    <a:pos x="T8" y="T9"/>
                  </a:cxn>
                </a:cxnLst>
                <a:rect l="T15" t="T16" r="T17" b="T18"/>
                <a:pathLst>
                  <a:path w="672" h="48">
                    <a:moveTo>
                      <a:pt x="0" y="48"/>
                    </a:moveTo>
                    <a:lnTo>
                      <a:pt x="48" y="0"/>
                    </a:lnTo>
                    <a:lnTo>
                      <a:pt x="672" y="0"/>
                    </a:lnTo>
                    <a:lnTo>
                      <a:pt x="624" y="48"/>
                    </a:lnTo>
                    <a:lnTo>
                      <a:pt x="0" y="48"/>
                    </a:lnTo>
                    <a:close/>
                  </a:path>
                </a:pathLst>
              </a:custGeom>
              <a:solidFill>
                <a:srgbClr val="99DDFF"/>
              </a:solidFill>
              <a:ln w="9525">
                <a:solidFill>
                  <a:schemeClr val="tx1"/>
                </a:solidFill>
                <a:round/>
                <a:headEnd/>
                <a:tailEnd/>
              </a:ln>
            </p:spPr>
            <p:txBody>
              <a:bodyPr wrap="none" anchor="ctr"/>
              <a:lstStyle/>
              <a:p>
                <a:endParaRPr lang="en-US" dirty="0">
                  <a:ea typeface="Calibri"/>
                  <a:cs typeface="Calibri"/>
                </a:endParaRPr>
              </a:p>
            </p:txBody>
          </p:sp>
          <p:sp>
            <p:nvSpPr>
              <p:cNvPr id="167" name="Freeform 888">
                <a:extLst>
                  <a:ext uri="{FF2B5EF4-FFF2-40B4-BE49-F238E27FC236}">
                    <a16:creationId xmlns:a16="http://schemas.microsoft.com/office/drawing/2014/main" id="{F4D1DB40-C9D9-124E-9BE5-C8F72B32C2BC}"/>
                  </a:ext>
                </a:extLst>
              </p:cNvPr>
              <p:cNvSpPr>
                <a:spLocks/>
              </p:cNvSpPr>
              <p:nvPr/>
            </p:nvSpPr>
            <p:spPr bwMode="auto">
              <a:xfrm>
                <a:off x="3882913" y="1124734"/>
                <a:ext cx="265204" cy="301640"/>
              </a:xfrm>
              <a:custGeom>
                <a:avLst/>
                <a:gdLst>
                  <a:gd name="T0" fmla="*/ 144 w 144"/>
                  <a:gd name="T1" fmla="*/ 5 h 192"/>
                  <a:gd name="T2" fmla="*/ 0 w 144"/>
                  <a:gd name="T3" fmla="*/ 5 h 192"/>
                  <a:gd name="T4" fmla="*/ 0 w 144"/>
                  <a:gd name="T5" fmla="*/ 0 h 192"/>
                  <a:gd name="T6" fmla="*/ 144 w 144"/>
                  <a:gd name="T7" fmla="*/ 0 h 192"/>
                  <a:gd name="T8" fmla="*/ 144 w 144"/>
                  <a:gd name="T9" fmla="*/ 5 h 192"/>
                  <a:gd name="T10" fmla="*/ 0 60000 65536"/>
                  <a:gd name="T11" fmla="*/ 0 60000 65536"/>
                  <a:gd name="T12" fmla="*/ 0 60000 65536"/>
                  <a:gd name="T13" fmla="*/ 0 60000 65536"/>
                  <a:gd name="T14" fmla="*/ 0 60000 65536"/>
                  <a:gd name="T15" fmla="*/ 0 w 144"/>
                  <a:gd name="T16" fmla="*/ 0 h 192"/>
                  <a:gd name="T17" fmla="*/ 144 w 144"/>
                  <a:gd name="T18" fmla="*/ 192 h 192"/>
                </a:gdLst>
                <a:ahLst/>
                <a:cxnLst>
                  <a:cxn ang="T10">
                    <a:pos x="T0" y="T1"/>
                  </a:cxn>
                  <a:cxn ang="T11">
                    <a:pos x="T2" y="T3"/>
                  </a:cxn>
                  <a:cxn ang="T12">
                    <a:pos x="T4" y="T5"/>
                  </a:cxn>
                  <a:cxn ang="T13">
                    <a:pos x="T6" y="T7"/>
                  </a:cxn>
                  <a:cxn ang="T14">
                    <a:pos x="T8" y="T9"/>
                  </a:cxn>
                </a:cxnLst>
                <a:rect l="T15" t="T16" r="T17" b="T18"/>
                <a:pathLst>
                  <a:path w="144" h="192">
                    <a:moveTo>
                      <a:pt x="144" y="192"/>
                    </a:moveTo>
                    <a:lnTo>
                      <a:pt x="0" y="192"/>
                    </a:lnTo>
                    <a:lnTo>
                      <a:pt x="0" y="0"/>
                    </a:lnTo>
                    <a:lnTo>
                      <a:pt x="144" y="0"/>
                    </a:lnTo>
                    <a:lnTo>
                      <a:pt x="144" y="192"/>
                    </a:lnTo>
                    <a:close/>
                  </a:path>
                </a:pathLst>
              </a:custGeom>
              <a:solidFill>
                <a:srgbClr val="99DDFF"/>
              </a:solidFill>
              <a:ln w="9525">
                <a:solidFill>
                  <a:schemeClr val="tx1"/>
                </a:solidFill>
                <a:round/>
                <a:headEnd/>
                <a:tailEnd/>
              </a:ln>
            </p:spPr>
            <p:txBody>
              <a:bodyPr wrap="none" anchor="ctr"/>
              <a:lstStyle/>
              <a:p>
                <a:endParaRPr lang="en-US" dirty="0">
                  <a:ea typeface="Calibri"/>
                  <a:cs typeface="Calibri"/>
                </a:endParaRPr>
              </a:p>
            </p:txBody>
          </p:sp>
          <p:sp>
            <p:nvSpPr>
              <p:cNvPr id="168" name="Freeform 889">
                <a:extLst>
                  <a:ext uri="{FF2B5EF4-FFF2-40B4-BE49-F238E27FC236}">
                    <a16:creationId xmlns:a16="http://schemas.microsoft.com/office/drawing/2014/main" id="{3C2B807B-4959-8942-A9BC-779663CA4235}"/>
                  </a:ext>
                </a:extLst>
              </p:cNvPr>
              <p:cNvSpPr>
                <a:spLocks/>
              </p:cNvSpPr>
              <p:nvPr/>
            </p:nvSpPr>
            <p:spPr bwMode="auto">
              <a:xfrm>
                <a:off x="3882913" y="1024881"/>
                <a:ext cx="353605" cy="99853"/>
              </a:xfrm>
              <a:custGeom>
                <a:avLst/>
                <a:gdLst>
                  <a:gd name="T0" fmla="*/ 144 w 192"/>
                  <a:gd name="T1" fmla="*/ 48 h 48"/>
                  <a:gd name="T2" fmla="*/ 0 w 192"/>
                  <a:gd name="T3" fmla="*/ 48 h 48"/>
                  <a:gd name="T4" fmla="*/ 48 w 192"/>
                  <a:gd name="T5" fmla="*/ 0 h 48"/>
                  <a:gd name="T6" fmla="*/ 192 w 192"/>
                  <a:gd name="T7" fmla="*/ 0 h 48"/>
                  <a:gd name="T8" fmla="*/ 144 w 192"/>
                  <a:gd name="T9" fmla="*/ 48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99DDFF"/>
              </a:solidFill>
              <a:ln w="9525">
                <a:solidFill>
                  <a:schemeClr val="tx1"/>
                </a:solidFill>
                <a:round/>
                <a:headEnd/>
                <a:tailEnd/>
              </a:ln>
            </p:spPr>
            <p:txBody>
              <a:bodyPr wrap="none" anchor="ctr"/>
              <a:lstStyle/>
              <a:p>
                <a:endParaRPr lang="en-US" dirty="0">
                  <a:ea typeface="Calibri"/>
                  <a:cs typeface="Calibri"/>
                </a:endParaRPr>
              </a:p>
            </p:txBody>
          </p:sp>
          <p:sp>
            <p:nvSpPr>
              <p:cNvPr id="169" name="Freeform 890">
                <a:extLst>
                  <a:ext uri="{FF2B5EF4-FFF2-40B4-BE49-F238E27FC236}">
                    <a16:creationId xmlns:a16="http://schemas.microsoft.com/office/drawing/2014/main" id="{84435F79-E669-BF45-B2B3-70148A4B18B3}"/>
                  </a:ext>
                </a:extLst>
              </p:cNvPr>
              <p:cNvSpPr>
                <a:spLocks/>
              </p:cNvSpPr>
              <p:nvPr/>
            </p:nvSpPr>
            <p:spPr bwMode="auto">
              <a:xfrm>
                <a:off x="4148117" y="1024881"/>
                <a:ext cx="88401" cy="399413"/>
              </a:xfrm>
              <a:custGeom>
                <a:avLst/>
                <a:gdLst>
                  <a:gd name="T0" fmla="*/ 0 w 48"/>
                  <a:gd name="T1" fmla="*/ 48 h 192"/>
                  <a:gd name="T2" fmla="*/ 48 w 48"/>
                  <a:gd name="T3" fmla="*/ 0 h 192"/>
                  <a:gd name="T4" fmla="*/ 48 w 48"/>
                  <a:gd name="T5" fmla="*/ 144 h 192"/>
                  <a:gd name="T6" fmla="*/ 0 w 48"/>
                  <a:gd name="T7" fmla="*/ 192 h 192"/>
                  <a:gd name="T8" fmla="*/ 0 w 48"/>
                  <a:gd name="T9" fmla="*/ 48 h 192"/>
                  <a:gd name="T10" fmla="*/ 0 60000 65536"/>
                  <a:gd name="T11" fmla="*/ 0 60000 65536"/>
                  <a:gd name="T12" fmla="*/ 0 60000 65536"/>
                  <a:gd name="T13" fmla="*/ 0 60000 65536"/>
                  <a:gd name="T14" fmla="*/ 0 60000 65536"/>
                  <a:gd name="T15" fmla="*/ 0 w 48"/>
                  <a:gd name="T16" fmla="*/ 0 h 192"/>
                  <a:gd name="T17" fmla="*/ 48 w 48"/>
                  <a:gd name="T18" fmla="*/ 192 h 192"/>
                </a:gdLst>
                <a:ahLst/>
                <a:cxnLst>
                  <a:cxn ang="T10">
                    <a:pos x="T0" y="T1"/>
                  </a:cxn>
                  <a:cxn ang="T11">
                    <a:pos x="T2" y="T3"/>
                  </a:cxn>
                  <a:cxn ang="T12">
                    <a:pos x="T4" y="T5"/>
                  </a:cxn>
                  <a:cxn ang="T13">
                    <a:pos x="T6" y="T7"/>
                  </a:cxn>
                  <a:cxn ang="T14">
                    <a:pos x="T8" y="T9"/>
                  </a:cxn>
                </a:cxnLst>
                <a:rect l="T15" t="T16" r="T17" b="T18"/>
                <a:pathLst>
                  <a:path w="48" h="192">
                    <a:moveTo>
                      <a:pt x="0" y="48"/>
                    </a:moveTo>
                    <a:lnTo>
                      <a:pt x="48" y="0"/>
                    </a:lnTo>
                    <a:lnTo>
                      <a:pt x="48" y="144"/>
                    </a:lnTo>
                    <a:lnTo>
                      <a:pt x="0" y="192"/>
                    </a:lnTo>
                    <a:lnTo>
                      <a:pt x="0" y="48"/>
                    </a:lnTo>
                    <a:close/>
                  </a:path>
                </a:pathLst>
              </a:custGeom>
              <a:solidFill>
                <a:srgbClr val="99DDFF"/>
              </a:solidFill>
              <a:ln w="9525">
                <a:solidFill>
                  <a:schemeClr val="tx1"/>
                </a:solidFill>
                <a:round/>
                <a:headEnd/>
                <a:tailEnd/>
              </a:ln>
            </p:spPr>
            <p:txBody>
              <a:bodyPr wrap="none" anchor="ctr"/>
              <a:lstStyle/>
              <a:p>
                <a:endParaRPr lang="en-US" dirty="0">
                  <a:ea typeface="Calibri"/>
                  <a:cs typeface="Calibri"/>
                </a:endParaRPr>
              </a:p>
            </p:txBody>
          </p:sp>
        </p:grpSp>
      </p:grpSp>
      <p:grpSp>
        <p:nvGrpSpPr>
          <p:cNvPr id="214" name="Group 213">
            <a:extLst>
              <a:ext uri="{FF2B5EF4-FFF2-40B4-BE49-F238E27FC236}">
                <a16:creationId xmlns:a16="http://schemas.microsoft.com/office/drawing/2014/main" id="{50B8C9DB-6603-B140-B9AA-D3F8F84DF15A}"/>
              </a:ext>
            </a:extLst>
          </p:cNvPr>
          <p:cNvGrpSpPr/>
          <p:nvPr/>
        </p:nvGrpSpPr>
        <p:grpSpPr>
          <a:xfrm>
            <a:off x="8978593" y="5507164"/>
            <a:ext cx="1492873" cy="686656"/>
            <a:chOff x="7218904" y="6068391"/>
            <a:chExt cx="1492873" cy="686656"/>
          </a:xfrm>
        </p:grpSpPr>
        <p:grpSp>
          <p:nvGrpSpPr>
            <p:cNvPr id="215" name="Group 872">
              <a:extLst>
                <a:ext uri="{FF2B5EF4-FFF2-40B4-BE49-F238E27FC236}">
                  <a16:creationId xmlns:a16="http://schemas.microsoft.com/office/drawing/2014/main" id="{927AF6F4-702D-9946-AE00-CFD2301D98DF}"/>
                </a:ext>
              </a:extLst>
            </p:cNvPr>
            <p:cNvGrpSpPr>
              <a:grpSpLocks noChangeAspect="1"/>
            </p:cNvGrpSpPr>
            <p:nvPr/>
          </p:nvGrpSpPr>
          <p:grpSpPr bwMode="auto">
            <a:xfrm>
              <a:off x="8054800" y="6338804"/>
              <a:ext cx="651502" cy="416243"/>
              <a:chOff x="331" y="406"/>
              <a:chExt cx="288" cy="144"/>
            </a:xfrm>
          </p:grpSpPr>
          <p:sp>
            <p:nvSpPr>
              <p:cNvPr id="264" name="Rectangle 873">
                <a:extLst>
                  <a:ext uri="{FF2B5EF4-FFF2-40B4-BE49-F238E27FC236}">
                    <a16:creationId xmlns:a16="http://schemas.microsoft.com/office/drawing/2014/main" id="{D65B9477-4452-4944-B059-A1F7B1926E37}"/>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ea typeface="Calibri"/>
                    <a:cs typeface="Calibri"/>
                  </a:rPr>
                  <a:t>c</a:t>
                </a:r>
              </a:p>
            </p:txBody>
          </p:sp>
          <p:sp>
            <p:nvSpPr>
              <p:cNvPr id="265" name="Freeform 874">
                <a:extLst>
                  <a:ext uri="{FF2B5EF4-FFF2-40B4-BE49-F238E27FC236}">
                    <a16:creationId xmlns:a16="http://schemas.microsoft.com/office/drawing/2014/main" id="{326B3777-4C93-1E4F-BA47-EB23B8391193}"/>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66" name="Freeform 875">
                <a:extLst>
                  <a:ext uri="{FF2B5EF4-FFF2-40B4-BE49-F238E27FC236}">
                    <a16:creationId xmlns:a16="http://schemas.microsoft.com/office/drawing/2014/main" id="{ECDD994B-FFA5-754F-B5AF-4F6FFE5F5521}"/>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67" name="Rectangle 876">
                <a:extLst>
                  <a:ext uri="{FF2B5EF4-FFF2-40B4-BE49-F238E27FC236}">
                    <a16:creationId xmlns:a16="http://schemas.microsoft.com/office/drawing/2014/main" id="{9C6A6E38-64A4-BE4D-A973-63A44EFD4E97}"/>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ea typeface="Calibri"/>
                  <a:cs typeface="Calibri"/>
                </a:endParaRPr>
              </a:p>
            </p:txBody>
          </p:sp>
        </p:grpSp>
        <p:grpSp>
          <p:nvGrpSpPr>
            <p:cNvPr id="216" name="Group 872">
              <a:extLst>
                <a:ext uri="{FF2B5EF4-FFF2-40B4-BE49-F238E27FC236}">
                  <a16:creationId xmlns:a16="http://schemas.microsoft.com/office/drawing/2014/main" id="{69AD8AEE-F769-6E4F-8124-58ED1D3D2851}"/>
                </a:ext>
              </a:extLst>
            </p:cNvPr>
            <p:cNvGrpSpPr>
              <a:grpSpLocks noChangeAspect="1"/>
            </p:cNvGrpSpPr>
            <p:nvPr/>
          </p:nvGrpSpPr>
          <p:grpSpPr bwMode="auto">
            <a:xfrm>
              <a:off x="7218904" y="6335124"/>
              <a:ext cx="651502" cy="416243"/>
              <a:chOff x="331" y="406"/>
              <a:chExt cx="288" cy="144"/>
            </a:xfrm>
          </p:grpSpPr>
          <p:sp>
            <p:nvSpPr>
              <p:cNvPr id="260" name="Rectangle 873">
                <a:extLst>
                  <a:ext uri="{FF2B5EF4-FFF2-40B4-BE49-F238E27FC236}">
                    <a16:creationId xmlns:a16="http://schemas.microsoft.com/office/drawing/2014/main" id="{0FD8B002-EE75-7D42-A52C-50F942F6DE43}"/>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ea typeface="Calibri"/>
                    <a:cs typeface="Calibri"/>
                  </a:rPr>
                  <a:t>d</a:t>
                </a:r>
              </a:p>
            </p:txBody>
          </p:sp>
          <p:sp>
            <p:nvSpPr>
              <p:cNvPr id="261" name="Freeform 874">
                <a:extLst>
                  <a:ext uri="{FF2B5EF4-FFF2-40B4-BE49-F238E27FC236}">
                    <a16:creationId xmlns:a16="http://schemas.microsoft.com/office/drawing/2014/main" id="{F356B75D-2E96-A34B-8917-EF3655655D1A}"/>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62" name="Freeform 875">
                <a:extLst>
                  <a:ext uri="{FF2B5EF4-FFF2-40B4-BE49-F238E27FC236}">
                    <a16:creationId xmlns:a16="http://schemas.microsoft.com/office/drawing/2014/main" id="{879B4E89-8799-CA4C-8A06-F70B5593991E}"/>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63" name="Rectangle 876">
                <a:extLst>
                  <a:ext uri="{FF2B5EF4-FFF2-40B4-BE49-F238E27FC236}">
                    <a16:creationId xmlns:a16="http://schemas.microsoft.com/office/drawing/2014/main" id="{DB641040-5DAB-5247-B2B3-A65892A36ED2}"/>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ea typeface="Calibri"/>
                  <a:cs typeface="Calibri"/>
                </a:endParaRPr>
              </a:p>
            </p:txBody>
          </p:sp>
        </p:grpSp>
        <p:grpSp>
          <p:nvGrpSpPr>
            <p:cNvPr id="217" name="Group 872">
              <a:extLst>
                <a:ext uri="{FF2B5EF4-FFF2-40B4-BE49-F238E27FC236}">
                  <a16:creationId xmlns:a16="http://schemas.microsoft.com/office/drawing/2014/main" id="{EB6E849D-1328-E14B-A789-A845D989F6E7}"/>
                </a:ext>
              </a:extLst>
            </p:cNvPr>
            <p:cNvGrpSpPr>
              <a:grpSpLocks noChangeAspect="1"/>
            </p:cNvGrpSpPr>
            <p:nvPr/>
          </p:nvGrpSpPr>
          <p:grpSpPr bwMode="auto">
            <a:xfrm>
              <a:off x="8060275" y="6069116"/>
              <a:ext cx="651502" cy="416243"/>
              <a:chOff x="331" y="406"/>
              <a:chExt cx="288" cy="144"/>
            </a:xfrm>
          </p:grpSpPr>
          <p:sp>
            <p:nvSpPr>
              <p:cNvPr id="256" name="Rectangle 873">
                <a:extLst>
                  <a:ext uri="{FF2B5EF4-FFF2-40B4-BE49-F238E27FC236}">
                    <a16:creationId xmlns:a16="http://schemas.microsoft.com/office/drawing/2014/main" id="{9867675A-7A69-CA4D-8518-449F9B5C47B8}"/>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ea typeface="Calibri"/>
                    <a:cs typeface="Calibri"/>
                  </a:rPr>
                  <a:t>b</a:t>
                </a:r>
              </a:p>
            </p:txBody>
          </p:sp>
          <p:sp>
            <p:nvSpPr>
              <p:cNvPr id="257" name="Freeform 874">
                <a:extLst>
                  <a:ext uri="{FF2B5EF4-FFF2-40B4-BE49-F238E27FC236}">
                    <a16:creationId xmlns:a16="http://schemas.microsoft.com/office/drawing/2014/main" id="{D78688A4-0955-ED46-8B23-D758B66ED8F6}"/>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58" name="Freeform 875">
                <a:extLst>
                  <a:ext uri="{FF2B5EF4-FFF2-40B4-BE49-F238E27FC236}">
                    <a16:creationId xmlns:a16="http://schemas.microsoft.com/office/drawing/2014/main" id="{74E42624-A115-1A4C-A20D-A53EEFBD72F2}"/>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59" name="Rectangle 876">
                <a:extLst>
                  <a:ext uri="{FF2B5EF4-FFF2-40B4-BE49-F238E27FC236}">
                    <a16:creationId xmlns:a16="http://schemas.microsoft.com/office/drawing/2014/main" id="{0B3CD4D1-88FB-344F-AA29-1D62EC757B28}"/>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ea typeface="Calibri"/>
                  <a:cs typeface="Calibri"/>
                </a:endParaRPr>
              </a:p>
            </p:txBody>
          </p:sp>
        </p:grpSp>
        <p:grpSp>
          <p:nvGrpSpPr>
            <p:cNvPr id="226" name="Group 872">
              <a:extLst>
                <a:ext uri="{FF2B5EF4-FFF2-40B4-BE49-F238E27FC236}">
                  <a16:creationId xmlns:a16="http://schemas.microsoft.com/office/drawing/2014/main" id="{677B637F-4A4A-2A48-863A-05A6DC74D916}"/>
                </a:ext>
              </a:extLst>
            </p:cNvPr>
            <p:cNvGrpSpPr>
              <a:grpSpLocks noChangeAspect="1"/>
            </p:cNvGrpSpPr>
            <p:nvPr/>
          </p:nvGrpSpPr>
          <p:grpSpPr bwMode="auto">
            <a:xfrm>
              <a:off x="7221943" y="6068391"/>
              <a:ext cx="651502" cy="416243"/>
              <a:chOff x="331" y="406"/>
              <a:chExt cx="288" cy="144"/>
            </a:xfrm>
          </p:grpSpPr>
          <p:sp>
            <p:nvSpPr>
              <p:cNvPr id="227" name="Rectangle 873">
                <a:extLst>
                  <a:ext uri="{FF2B5EF4-FFF2-40B4-BE49-F238E27FC236}">
                    <a16:creationId xmlns:a16="http://schemas.microsoft.com/office/drawing/2014/main" id="{49BB1CC4-FA2B-3348-A56B-48B3BEEF4F07}"/>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ea typeface="Calibri"/>
                    <a:cs typeface="Calibri"/>
                  </a:rPr>
                  <a:t>a</a:t>
                </a:r>
              </a:p>
            </p:txBody>
          </p:sp>
          <p:sp>
            <p:nvSpPr>
              <p:cNvPr id="228" name="Freeform 874">
                <a:extLst>
                  <a:ext uri="{FF2B5EF4-FFF2-40B4-BE49-F238E27FC236}">
                    <a16:creationId xmlns:a16="http://schemas.microsoft.com/office/drawing/2014/main" id="{7EECFDDC-96AF-B44D-AFD7-5B73082B241C}"/>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54" name="Freeform 875">
                <a:extLst>
                  <a:ext uri="{FF2B5EF4-FFF2-40B4-BE49-F238E27FC236}">
                    <a16:creationId xmlns:a16="http://schemas.microsoft.com/office/drawing/2014/main" id="{C011BB17-6998-AE47-9E0C-15730EC6B10F}"/>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ea typeface="Calibri"/>
                  <a:cs typeface="Calibri"/>
                </a:endParaRPr>
              </a:p>
            </p:txBody>
          </p:sp>
          <p:sp>
            <p:nvSpPr>
              <p:cNvPr id="255" name="Rectangle 876">
                <a:extLst>
                  <a:ext uri="{FF2B5EF4-FFF2-40B4-BE49-F238E27FC236}">
                    <a16:creationId xmlns:a16="http://schemas.microsoft.com/office/drawing/2014/main" id="{07EC0BD8-7441-304C-BEBA-0C5E52EA7C15}"/>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ea typeface="Calibri"/>
                  <a:cs typeface="Calibri"/>
                </a:endParaRPr>
              </a:p>
            </p:txBody>
          </p:sp>
        </p:grpSp>
      </p:grpSp>
    </p:spTree>
    <p:extLst>
      <p:ext uri="{BB962C8B-B14F-4D97-AF65-F5344CB8AC3E}">
        <p14:creationId xmlns:p14="http://schemas.microsoft.com/office/powerpoint/2010/main" val="14516027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6AFE2-2829-9C45-BB58-B4406604AFC1}"/>
              </a:ext>
            </a:extLst>
          </p:cNvPr>
          <p:cNvSpPr>
            <a:spLocks noGrp="1"/>
          </p:cNvSpPr>
          <p:nvPr>
            <p:ph type="title"/>
          </p:nvPr>
        </p:nvSpPr>
        <p:spPr/>
        <p:txBody>
          <a:bodyPr/>
          <a:lstStyle/>
          <a:p>
            <a:r>
              <a:rPr lang="en-GB" dirty="0"/>
              <a:t>States as Functions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F62FF7A-02E0-404D-B611-5C87558F387B}"/>
                  </a:ext>
                </a:extLst>
              </p:cNvPr>
              <p:cNvSpPr>
                <a:spLocks noGrp="1"/>
              </p:cNvSpPr>
              <p:nvPr>
                <p:ph idx="1"/>
              </p:nvPr>
            </p:nvSpPr>
            <p:spPr/>
            <p:txBody>
              <a:bodyPr>
                <a:normAutofit/>
              </a:bodyPr>
              <a:lstStyle/>
              <a:p>
                <a:r>
                  <a:rPr lang="en-US" dirty="0"/>
                  <a:t>Let </a:t>
                </a:r>
                <a14:m>
                  <m:oMath xmlns:m="http://schemas.openxmlformats.org/officeDocument/2006/math">
                    <m:r>
                      <a:rPr lang="en-US" i="1" dirty="0">
                        <a:latin typeface="Cambria Math" panose="02040503050406030204" pitchFamily="18" charset="0"/>
                      </a:rPr>
                      <m:t>𝑠</m:t>
                    </m:r>
                  </m:oMath>
                </a14:m>
                <a:r>
                  <a:rPr lang="en-US" i="1" dirty="0"/>
                  <a:t> </a:t>
                </a:r>
                <a:r>
                  <a:rPr lang="en-US" dirty="0"/>
                  <a:t>be a variable-assignment function</a:t>
                </a:r>
              </a:p>
              <a:p>
                <a:pPr lvl="1"/>
                <a14:m>
                  <m:oMath xmlns:m="http://schemas.openxmlformats.org/officeDocument/2006/math">
                    <m:r>
                      <a:rPr lang="en-US" i="1" dirty="0">
                        <a:latin typeface="Cambria Math" panose="02040503050406030204" pitchFamily="18" charset="0"/>
                      </a:rPr>
                      <m:t>𝑠</m:t>
                    </m:r>
                  </m:oMath>
                </a14:m>
                <a:r>
                  <a:rPr lang="en-US" dirty="0"/>
                  <a:t> is a state only if it has a sensible meaning in our intended environment </a:t>
                </a:r>
                <a14:m>
                  <m:oMath xmlns:m="http://schemas.openxmlformats.org/officeDocument/2006/math">
                    <m:r>
                      <a:rPr lang="en-US" i="1" dirty="0">
                        <a:latin typeface="Cambria Math" panose="02040503050406030204" pitchFamily="18" charset="0"/>
                      </a:rPr>
                      <m:t>𝐸</m:t>
                    </m:r>
                  </m:oMath>
                </a14:m>
                <a:endParaRPr lang="en-US" dirty="0"/>
              </a:p>
              <a:p>
                <a:pPr lvl="1"/>
                <a:r>
                  <a:rPr lang="en-US" dirty="0">
                    <a:solidFill>
                      <a:schemeClr val="accent1"/>
                    </a:solidFill>
                  </a:rPr>
                  <a:t>Interpretation</a:t>
                </a:r>
                <a:r>
                  <a:rPr lang="en-US" dirty="0"/>
                  <a:t>: a function </a:t>
                </a:r>
                <a14:m>
                  <m:oMath xmlns:m="http://schemas.openxmlformats.org/officeDocument/2006/math">
                    <m:r>
                      <a:rPr lang="en-US" i="1" dirty="0" smtClean="0">
                        <a:latin typeface="Cambria Math" panose="02040503050406030204" pitchFamily="18" charset="0"/>
                      </a:rPr>
                      <m:t>𝐼</m:t>
                    </m:r>
                  </m:oMath>
                </a14:m>
                <a:endParaRPr lang="de-DE" dirty="0"/>
              </a:p>
              <a:p>
                <a:pPr lvl="2"/>
                <a:r>
                  <a:rPr lang="en-US" dirty="0"/>
                  <a:t>Maps each </a:t>
                </a:r>
                <a14:m>
                  <m:oMath xmlns:m="http://schemas.openxmlformats.org/officeDocument/2006/math">
                    <m:r>
                      <a:rPr lang="en-US" i="1" dirty="0" smtClean="0">
                        <a:latin typeface="Cambria Math" panose="02040503050406030204" pitchFamily="18" charset="0"/>
                      </a:rPr>
                      <m:t>𝑏</m:t>
                    </m:r>
                    <m:r>
                      <a:rPr lang="en-US" i="1" dirty="0" smtClean="0">
                        <a:latin typeface="Cambria Math" panose="02040503050406030204" pitchFamily="18" charset="0"/>
                      </a:rPr>
                      <m:t>∈</m:t>
                    </m:r>
                    <m:r>
                      <a:rPr lang="en-US" i="1" dirty="0" smtClean="0">
                        <a:latin typeface="Cambria Math" panose="02040503050406030204" pitchFamily="18" charset="0"/>
                      </a:rPr>
                      <m:t>𝐵</m:t>
                    </m:r>
                  </m:oMath>
                </a14:m>
                <a:r>
                  <a:rPr lang="en-US" i="1" dirty="0"/>
                  <a:t> </a:t>
                </a:r>
                <a:r>
                  <a:rPr lang="en-US" dirty="0"/>
                  <a:t>to an object in </a:t>
                </a:r>
                <a14:m>
                  <m:oMath xmlns:m="http://schemas.openxmlformats.org/officeDocument/2006/math">
                    <m:r>
                      <a:rPr lang="en-US" i="1" dirty="0" smtClean="0">
                        <a:latin typeface="Cambria Math" panose="02040503050406030204" pitchFamily="18" charset="0"/>
                      </a:rPr>
                      <m:t>𝐸</m:t>
                    </m:r>
                  </m:oMath>
                </a14:m>
                <a:endParaRPr lang="en-US" dirty="0"/>
              </a:p>
              <a:p>
                <a:pPr lvl="2"/>
                <a:r>
                  <a:rPr lang="en-US" dirty="0"/>
                  <a:t>Maps each </a:t>
                </a:r>
                <a14:m>
                  <m:oMath xmlns:m="http://schemas.openxmlformats.org/officeDocument/2006/math">
                    <m:r>
                      <a:rPr lang="de-DE" b="0" i="1" dirty="0" smtClean="0">
                        <a:latin typeface="Cambria Math" panose="02040503050406030204" pitchFamily="18" charset="0"/>
                      </a:rPr>
                      <m:t>𝑟</m:t>
                    </m:r>
                    <m:r>
                      <a:rPr lang="en-US" i="1" dirty="0">
                        <a:latin typeface="Cambria Math" panose="02040503050406030204" pitchFamily="18" charset="0"/>
                      </a:rPr>
                      <m:t>∈</m:t>
                    </m:r>
                    <m:r>
                      <a:rPr lang="de-DE" b="0" i="1" dirty="0" smtClean="0">
                        <a:latin typeface="Cambria Math" panose="02040503050406030204" pitchFamily="18" charset="0"/>
                      </a:rPr>
                      <m:t>𝑅</m:t>
                    </m:r>
                  </m:oMath>
                </a14:m>
                <a:r>
                  <a:rPr lang="en-US" i="1" dirty="0"/>
                  <a:t> </a:t>
                </a:r>
                <a:r>
                  <a:rPr lang="en-US" dirty="0"/>
                  <a:t>to a rigid property in </a:t>
                </a:r>
                <a14:m>
                  <m:oMath xmlns:m="http://schemas.openxmlformats.org/officeDocument/2006/math">
                    <m:r>
                      <a:rPr lang="en-US" i="1" dirty="0">
                        <a:latin typeface="Cambria Math" panose="02040503050406030204" pitchFamily="18" charset="0"/>
                      </a:rPr>
                      <m:t>𝐸</m:t>
                    </m:r>
                  </m:oMath>
                </a14:m>
                <a:endParaRPr lang="de-DE" dirty="0"/>
              </a:p>
              <a:p>
                <a:pPr lvl="2"/>
                <a:r>
                  <a:rPr lang="en-US" dirty="0"/>
                  <a:t>Maps each </a:t>
                </a:r>
                <a14:m>
                  <m:oMath xmlns:m="http://schemas.openxmlformats.org/officeDocument/2006/math">
                    <m:r>
                      <a:rPr lang="de-DE" b="0" i="1" dirty="0" smtClean="0">
                        <a:latin typeface="Cambria Math" panose="02040503050406030204" pitchFamily="18" charset="0"/>
                      </a:rPr>
                      <m:t>𝑥</m:t>
                    </m:r>
                    <m:r>
                      <a:rPr lang="en-US" i="1" dirty="0">
                        <a:latin typeface="Cambria Math" panose="02040503050406030204" pitchFamily="18" charset="0"/>
                      </a:rPr>
                      <m:t>∈</m:t>
                    </m:r>
                    <m:r>
                      <a:rPr lang="de-DE" b="0" i="1" dirty="0" smtClean="0">
                        <a:latin typeface="Cambria Math" panose="02040503050406030204" pitchFamily="18" charset="0"/>
                      </a:rPr>
                      <m:t>𝑋</m:t>
                    </m:r>
                  </m:oMath>
                </a14:m>
                <a:r>
                  <a:rPr lang="en-US" i="1" dirty="0"/>
                  <a:t> </a:t>
                </a:r>
                <a:r>
                  <a:rPr lang="en-US" dirty="0"/>
                  <a:t>to a varying property in </a:t>
                </a:r>
                <a14:m>
                  <m:oMath xmlns:m="http://schemas.openxmlformats.org/officeDocument/2006/math">
                    <m:r>
                      <a:rPr lang="en-US" i="1" dirty="0">
                        <a:latin typeface="Cambria Math" panose="02040503050406030204" pitchFamily="18" charset="0"/>
                      </a:rPr>
                      <m:t>𝐸</m:t>
                    </m:r>
                  </m:oMath>
                </a14:m>
                <a:endParaRPr lang="de-DE" dirty="0"/>
              </a:p>
              <a:p>
                <a:pPr lvl="2"/>
                <a:endParaRPr lang="de-DE" dirty="0"/>
              </a:p>
              <a:p>
                <a:r>
                  <a:rPr lang="en-US" dirty="0">
                    <a:solidFill>
                      <a:schemeClr val="accent1"/>
                    </a:solidFill>
                  </a:rPr>
                  <a:t>State</a:t>
                </a:r>
                <a:r>
                  <a:rPr lang="en-US" dirty="0"/>
                  <a:t>: a variable-assignment function </a:t>
                </a:r>
                <a14:m>
                  <m:oMath xmlns:m="http://schemas.openxmlformats.org/officeDocument/2006/math">
                    <m:r>
                      <a:rPr lang="en-US" i="1" dirty="0" smtClean="0">
                        <a:latin typeface="Cambria Math" panose="02040503050406030204" pitchFamily="18" charset="0"/>
                      </a:rPr>
                      <m:t>𝑠</m:t>
                    </m:r>
                  </m:oMath>
                </a14:m>
                <a:r>
                  <a:rPr lang="en-US" dirty="0"/>
                  <a:t> such that </a:t>
                </a:r>
                <a14:m>
                  <m:oMath xmlns:m="http://schemas.openxmlformats.org/officeDocument/2006/math">
                    <m:r>
                      <a:rPr lang="de-DE" b="0" i="1" dirty="0" smtClean="0">
                        <a:latin typeface="Cambria Math" panose="02040503050406030204" pitchFamily="18" charset="0"/>
                      </a:rPr>
                      <m:t>𝐼</m:t>
                    </m:r>
                    <m:d>
                      <m:dPr>
                        <m:ctrlPr>
                          <a:rPr lang="de-DE" b="0" i="1" dirty="0" smtClean="0">
                            <a:latin typeface="Cambria Math" panose="02040503050406030204" pitchFamily="18" charset="0"/>
                          </a:rPr>
                        </m:ctrlPr>
                      </m:dPr>
                      <m:e>
                        <m:r>
                          <a:rPr lang="de-DE" b="0" i="1" dirty="0" smtClean="0">
                            <a:latin typeface="Cambria Math" panose="02040503050406030204" pitchFamily="18" charset="0"/>
                          </a:rPr>
                          <m:t>𝑠</m:t>
                        </m:r>
                      </m:e>
                    </m:d>
                  </m:oMath>
                </a14:m>
                <a:r>
                  <a:rPr lang="en-US" dirty="0"/>
                  <a:t> can occur in </a:t>
                </a:r>
                <a14:m>
                  <m:oMath xmlns:m="http://schemas.openxmlformats.org/officeDocument/2006/math">
                    <m:r>
                      <a:rPr lang="en-US" i="1" dirty="0" smtClean="0">
                        <a:latin typeface="Cambria Math" panose="02040503050406030204" pitchFamily="18" charset="0"/>
                      </a:rPr>
                      <m:t>𝐸</m:t>
                    </m:r>
                  </m:oMath>
                </a14:m>
                <a:endParaRPr lang="en-GB" dirty="0"/>
              </a:p>
              <a:p>
                <a:pPr lvl="1"/>
                <a:r>
                  <a:rPr lang="en-US" dirty="0">
                    <a:solidFill>
                      <a:schemeClr val="accent1"/>
                    </a:solidFill>
                  </a:rPr>
                  <a:t>State space </a:t>
                </a:r>
                <a14:m>
                  <m:oMath xmlns:m="http://schemas.openxmlformats.org/officeDocument/2006/math">
                    <m:r>
                      <a:rPr lang="en-US" i="1" dirty="0" smtClean="0">
                        <a:latin typeface="Cambria Math" panose="02040503050406030204" pitchFamily="18" charset="0"/>
                      </a:rPr>
                      <m:t>𝑆</m:t>
                    </m:r>
                    <m:r>
                      <a:rPr lang="en-US" i="1" dirty="0" smtClean="0">
                        <a:latin typeface="Cambria Math" panose="02040503050406030204" pitchFamily="18" charset="0"/>
                      </a:rPr>
                      <m:t>={</m:t>
                    </m:r>
                    <m:r>
                      <m:rPr>
                        <m:nor/>
                      </m:rPr>
                      <a:rPr lang="en-US" i="0" dirty="0" smtClean="0">
                        <a:latin typeface="Cambria Math" panose="02040503050406030204" pitchFamily="18" charset="0"/>
                      </a:rPr>
                      <m:t>all</m:t>
                    </m:r>
                    <m:r>
                      <m:rPr>
                        <m:nor/>
                      </m:rPr>
                      <a:rPr lang="en-US" i="0" dirty="0" smtClean="0">
                        <a:latin typeface="Cambria Math" panose="02040503050406030204" pitchFamily="18" charset="0"/>
                      </a:rPr>
                      <m:t> </m:t>
                    </m:r>
                    <m:r>
                      <m:rPr>
                        <m:nor/>
                      </m:rPr>
                      <a:rPr lang="de-DE" b="0" i="0" dirty="0" smtClean="0">
                        <a:latin typeface="Cambria Math" panose="02040503050406030204" pitchFamily="18" charset="0"/>
                      </a:rPr>
                      <m:t>possible</m:t>
                    </m:r>
                    <m:r>
                      <m:rPr>
                        <m:nor/>
                      </m:rPr>
                      <a:rPr lang="en-US" i="0" dirty="0" smtClean="0">
                        <a:latin typeface="Cambria Math" panose="02040503050406030204" pitchFamily="18" charset="0"/>
                      </a:rPr>
                      <m:t> </m:t>
                    </m:r>
                    <m:r>
                      <m:rPr>
                        <m:nor/>
                      </m:rPr>
                      <a:rPr lang="en-US" i="0" dirty="0" smtClean="0">
                        <a:latin typeface="Cambria Math" panose="02040503050406030204" pitchFamily="18" charset="0"/>
                      </a:rPr>
                      <m:t>states</m:t>
                    </m:r>
                    <m:r>
                      <a:rPr lang="en-US" i="1" dirty="0" smtClean="0">
                        <a:latin typeface="Cambria Math" panose="02040503050406030204" pitchFamily="18" charset="0"/>
                      </a:rPr>
                      <m:t>}</m:t>
                    </m:r>
                  </m:oMath>
                </a14:m>
                <a:endParaRPr lang="en-GB" dirty="0"/>
              </a:p>
            </p:txBody>
          </p:sp>
        </mc:Choice>
        <mc:Fallback xmlns="">
          <p:sp>
            <p:nvSpPr>
              <p:cNvPr id="3" name="Content Placeholder 2">
                <a:extLst>
                  <a:ext uri="{FF2B5EF4-FFF2-40B4-BE49-F238E27FC236}">
                    <a16:creationId xmlns:a16="http://schemas.microsoft.com/office/drawing/2014/main" id="{7F62FF7A-02E0-404D-B611-5C87558F387B}"/>
                  </a:ext>
                </a:extLst>
              </p:cNvPr>
              <p:cNvSpPr>
                <a:spLocks noGrp="1" noRot="1" noChangeAspect="1" noMove="1" noResize="1" noEditPoints="1" noAdjustHandles="1" noChangeArrowheads="1" noChangeShapeType="1" noTextEdit="1"/>
              </p:cNvSpPr>
              <p:nvPr>
                <p:ph idx="1"/>
              </p:nvPr>
            </p:nvSpPr>
            <p:spPr>
              <a:blipFill>
                <a:blip r:embed="rId3"/>
                <a:stretch>
                  <a:fillRect l="-1549" t="-2985"/>
                </a:stretch>
              </a:blipFill>
            </p:spPr>
            <p:txBody>
              <a:bodyPr/>
              <a:lstStyle/>
              <a:p>
                <a:r>
                  <a:rPr lang="en-DE">
                    <a:noFill/>
                  </a:rPr>
                  <a:t> </a:t>
                </a:r>
              </a:p>
            </p:txBody>
          </p:sp>
        </mc:Fallback>
      </mc:AlternateContent>
      <p:sp>
        <p:nvSpPr>
          <p:cNvPr id="5" name="Date Placeholder 4">
            <a:extLst>
              <a:ext uri="{FF2B5EF4-FFF2-40B4-BE49-F238E27FC236}">
                <a16:creationId xmlns:a16="http://schemas.microsoft.com/office/drawing/2014/main" id="{5653B2FD-C238-A34B-86EF-B59A87BBE806}"/>
              </a:ext>
            </a:extLst>
          </p:cNvPr>
          <p:cNvSpPr>
            <a:spLocks noGrp="1"/>
          </p:cNvSpPr>
          <p:nvPr>
            <p:ph type="dt" sz="half" idx="2"/>
          </p:nvPr>
        </p:nvSpPr>
        <p:spPr/>
        <p:txBody>
          <a:bodyPr/>
          <a:lstStyle/>
          <a:p>
            <a:r>
              <a:rPr lang="de-DE"/>
              <a:t>Deterministic</a:t>
            </a:r>
            <a:endParaRPr lang="de-DE" dirty="0"/>
          </a:p>
        </p:txBody>
      </p:sp>
      <p:sp>
        <p:nvSpPr>
          <p:cNvPr id="78" name="Footer Placeholder 77">
            <a:extLst>
              <a:ext uri="{FF2B5EF4-FFF2-40B4-BE49-F238E27FC236}">
                <a16:creationId xmlns:a16="http://schemas.microsoft.com/office/drawing/2014/main" id="{39B0F333-CC14-0F11-A5BE-11E5416FAD8D}"/>
              </a:ext>
            </a:extLst>
          </p:cNvPr>
          <p:cNvSpPr>
            <a:spLocks noGrp="1"/>
          </p:cNvSpPr>
          <p:nvPr>
            <p:ph type="ftr" sz="quarter" idx="3"/>
          </p:nvPr>
        </p:nvSpPr>
        <p:spPr/>
        <p:txBody>
          <a:bodyPr/>
          <a:lstStyle/>
          <a:p>
            <a:r>
              <a:rPr lang="en-GB"/>
              <a:t>T. Braun - APA</a:t>
            </a:r>
          </a:p>
        </p:txBody>
      </p:sp>
      <p:sp>
        <p:nvSpPr>
          <p:cNvPr id="4" name="Slide Number Placeholder 3">
            <a:extLst>
              <a:ext uri="{FF2B5EF4-FFF2-40B4-BE49-F238E27FC236}">
                <a16:creationId xmlns:a16="http://schemas.microsoft.com/office/drawing/2014/main" id="{217F9422-6643-5A48-ADC0-8652D2C34386}"/>
              </a:ext>
            </a:extLst>
          </p:cNvPr>
          <p:cNvSpPr>
            <a:spLocks noGrp="1"/>
          </p:cNvSpPr>
          <p:nvPr>
            <p:ph type="sldNum" sz="quarter" idx="4"/>
          </p:nvPr>
        </p:nvSpPr>
        <p:spPr/>
        <p:txBody>
          <a:bodyPr/>
          <a:lstStyle/>
          <a:p>
            <a:fld id="{67C9959E-8E6B-B04C-9955-EA096F41CA7A}" type="slidenum">
              <a:rPr lang="en-GB" smtClean="0"/>
              <a:t>16</a:t>
            </a:fld>
            <a:endParaRPr lang="en-GB"/>
          </a:p>
        </p:txBody>
      </p:sp>
      <p:grpSp>
        <p:nvGrpSpPr>
          <p:cNvPr id="6" name="Group 5">
            <a:extLst>
              <a:ext uri="{FF2B5EF4-FFF2-40B4-BE49-F238E27FC236}">
                <a16:creationId xmlns:a16="http://schemas.microsoft.com/office/drawing/2014/main" id="{8D0D1D9B-E8CA-CFA2-B688-0924854C9851}"/>
              </a:ext>
            </a:extLst>
          </p:cNvPr>
          <p:cNvGrpSpPr/>
          <p:nvPr/>
        </p:nvGrpSpPr>
        <p:grpSpPr>
          <a:xfrm>
            <a:off x="7713964" y="4551040"/>
            <a:ext cx="4021389" cy="1354874"/>
            <a:chOff x="4198596" y="2859146"/>
            <a:chExt cx="4021389" cy="1354874"/>
          </a:xfrm>
        </p:grpSpPr>
        <p:sp>
          <p:nvSpPr>
            <p:cNvPr id="7" name="Rectangle 891">
              <a:extLst>
                <a:ext uri="{FF2B5EF4-FFF2-40B4-BE49-F238E27FC236}">
                  <a16:creationId xmlns:a16="http://schemas.microsoft.com/office/drawing/2014/main" id="{8E002CA1-D0FA-357D-72A0-E0BAA5E555F3}"/>
                </a:ext>
              </a:extLst>
            </p:cNvPr>
            <p:cNvSpPr>
              <a:spLocks noChangeArrowheads="1"/>
            </p:cNvSpPr>
            <p:nvPr/>
          </p:nvSpPr>
          <p:spPr bwMode="auto">
            <a:xfrm>
              <a:off x="5124789" y="3530277"/>
              <a:ext cx="65" cy="276999"/>
            </a:xfrm>
            <a:prstGeom prst="rect">
              <a:avLst/>
            </a:prstGeom>
            <a:solidFill>
              <a:srgbClr val="89D3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endParaRPr lang="en-US" b="1" dirty="0">
                <a:latin typeface="Calibri"/>
                <a:ea typeface="Calibri"/>
                <a:cs typeface="Calibri"/>
              </a:endParaRPr>
            </a:p>
          </p:txBody>
        </p:sp>
        <p:sp>
          <p:nvSpPr>
            <p:cNvPr id="8" name="Rectangle 891">
              <a:extLst>
                <a:ext uri="{FF2B5EF4-FFF2-40B4-BE49-F238E27FC236}">
                  <a16:creationId xmlns:a16="http://schemas.microsoft.com/office/drawing/2014/main" id="{058D1120-EC04-A6AE-7DA4-E400A003E888}"/>
                </a:ext>
              </a:extLst>
            </p:cNvPr>
            <p:cNvSpPr>
              <a:spLocks noChangeArrowheads="1"/>
            </p:cNvSpPr>
            <p:nvPr/>
          </p:nvSpPr>
          <p:spPr bwMode="auto">
            <a:xfrm>
              <a:off x="7128692" y="3594134"/>
              <a:ext cx="65" cy="276999"/>
            </a:xfrm>
            <a:prstGeom prst="rect">
              <a:avLst/>
            </a:prstGeom>
            <a:solidFill>
              <a:srgbClr val="FAC09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endParaRPr lang="en-US" b="1" dirty="0">
                <a:latin typeface="Calibri"/>
                <a:ea typeface="Calibri"/>
                <a:cs typeface="Calibri"/>
              </a:endParaRPr>
            </a:p>
          </p:txBody>
        </p:sp>
        <p:grpSp>
          <p:nvGrpSpPr>
            <p:cNvPr id="9" name="Group 8">
              <a:extLst>
                <a:ext uri="{FF2B5EF4-FFF2-40B4-BE49-F238E27FC236}">
                  <a16:creationId xmlns:a16="http://schemas.microsoft.com/office/drawing/2014/main" id="{4EB47A44-9A24-6B3E-0548-ADAC9312A426}"/>
                </a:ext>
              </a:extLst>
            </p:cNvPr>
            <p:cNvGrpSpPr/>
            <p:nvPr/>
          </p:nvGrpSpPr>
          <p:grpSpPr>
            <a:xfrm>
              <a:off x="4728546" y="2859146"/>
              <a:ext cx="1748270" cy="801164"/>
              <a:chOff x="1152149" y="2292224"/>
              <a:chExt cx="2428155" cy="1112728"/>
            </a:xfrm>
          </p:grpSpPr>
          <p:sp>
            <p:nvSpPr>
              <p:cNvPr id="74" name="Line 853">
                <a:extLst>
                  <a:ext uri="{FF2B5EF4-FFF2-40B4-BE49-F238E27FC236}">
                    <a16:creationId xmlns:a16="http://schemas.microsoft.com/office/drawing/2014/main" id="{E737A113-03A1-981D-F6C3-2415287F8DFB}"/>
                  </a:ext>
                </a:extLst>
              </p:cNvPr>
              <p:cNvSpPr>
                <a:spLocks noChangeShapeType="1"/>
              </p:cNvSpPr>
              <p:nvPr/>
            </p:nvSpPr>
            <p:spPr bwMode="auto">
              <a:xfrm>
                <a:off x="1152149" y="3398894"/>
                <a:ext cx="822960" cy="6058"/>
              </a:xfrm>
              <a:prstGeom prst="line">
                <a:avLst/>
              </a:prstGeom>
              <a:noFill/>
              <a:ln w="9525">
                <a:solidFill>
                  <a:schemeClr val="tx1"/>
                </a:solidFill>
                <a:round/>
                <a:headEnd/>
                <a:tailEnd/>
              </a:ln>
              <a:scene3d>
                <a:camera prst="legacyObliqueTopRight">
                  <a:rot lat="60000" lon="0" rev="0"/>
                </a:camera>
                <a:lightRig rig="legacyFlat3" dir="l"/>
              </a:scene3d>
              <a:sp3d extrusionH="2095500" contourW="6350" prstMaterial="legacyPlastic">
                <a:bevelT w="13500" h="13500" prst="angle"/>
                <a:bevelB w="13500" h="13500" prst="angle"/>
                <a:extrusionClr>
                  <a:srgbClr val="EBE6DB"/>
                </a:extrusionClr>
              </a:sp3d>
              <a:extLst>
                <a:ext uri="{909E8E84-426E-40dd-AFC4-6F175D3DCCD1}">
                  <a14:hiddenFill xmlns="" xmlns:a14="http://schemas.microsoft.com/office/drawing/2010/main">
                    <a:noFill/>
                  </a14:hiddenFill>
                </a:ext>
              </a:extLst>
            </p:spPr>
            <p:txBody>
              <a:bodyPr wrap="none" anchor="ctr">
                <a:flatTx/>
              </a:bodyPr>
              <a:lstStyle/>
              <a:p>
                <a:endParaRPr lang="en-US" dirty="0">
                  <a:latin typeface="Calibri"/>
                  <a:ea typeface="Times New Roman"/>
                  <a:cs typeface="Calibri"/>
                </a:endParaRPr>
              </a:p>
            </p:txBody>
          </p:sp>
          <p:cxnSp>
            <p:nvCxnSpPr>
              <p:cNvPr id="75" name="Straight Connector 74">
                <a:extLst>
                  <a:ext uri="{FF2B5EF4-FFF2-40B4-BE49-F238E27FC236}">
                    <a16:creationId xmlns:a16="http://schemas.microsoft.com/office/drawing/2014/main" id="{E1308BD2-2A59-21F0-57BA-0844EA49E9B9}"/>
                  </a:ext>
                </a:extLst>
              </p:cNvPr>
              <p:cNvCxnSpPr/>
              <p:nvPr/>
            </p:nvCxnSpPr>
            <p:spPr>
              <a:xfrm>
                <a:off x="2180139" y="2292224"/>
                <a:ext cx="113385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76" name="Freeform 860">
                <a:extLst>
                  <a:ext uri="{FF2B5EF4-FFF2-40B4-BE49-F238E27FC236}">
                    <a16:creationId xmlns:a16="http://schemas.microsoft.com/office/drawing/2014/main" id="{EB60072F-9548-EC6B-1285-83E19FC41713}"/>
                  </a:ext>
                </a:extLst>
              </p:cNvPr>
              <p:cNvSpPr>
                <a:spLocks/>
              </p:cNvSpPr>
              <p:nvPr/>
            </p:nvSpPr>
            <p:spPr bwMode="auto">
              <a:xfrm>
                <a:off x="2604677" y="2352547"/>
                <a:ext cx="393192" cy="37765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77" name="Freeform 860">
                <a:extLst>
                  <a:ext uri="{FF2B5EF4-FFF2-40B4-BE49-F238E27FC236}">
                    <a16:creationId xmlns:a16="http://schemas.microsoft.com/office/drawing/2014/main" id="{596B3FB3-4065-3569-EE0F-AE1DFFA0F416}"/>
                  </a:ext>
                </a:extLst>
              </p:cNvPr>
              <p:cNvSpPr>
                <a:spLocks/>
              </p:cNvSpPr>
              <p:nvPr/>
            </p:nvSpPr>
            <p:spPr bwMode="auto">
              <a:xfrm>
                <a:off x="2366898" y="2303564"/>
                <a:ext cx="1213406" cy="42976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cxnSp>
          <p:nvCxnSpPr>
            <p:cNvPr id="10" name="Straight Connector 9">
              <a:extLst>
                <a:ext uri="{FF2B5EF4-FFF2-40B4-BE49-F238E27FC236}">
                  <a16:creationId xmlns:a16="http://schemas.microsoft.com/office/drawing/2014/main" id="{61280E80-83C0-6235-C604-EA0E5302B950}"/>
                </a:ext>
              </a:extLst>
            </p:cNvPr>
            <p:cNvCxnSpPr/>
            <p:nvPr/>
          </p:nvCxnSpPr>
          <p:spPr>
            <a:xfrm>
              <a:off x="6181341" y="3686823"/>
              <a:ext cx="658367"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1" name="Freeform 860">
              <a:extLst>
                <a:ext uri="{FF2B5EF4-FFF2-40B4-BE49-F238E27FC236}">
                  <a16:creationId xmlns:a16="http://schemas.microsoft.com/office/drawing/2014/main" id="{2613C39A-216E-031B-6D7A-B7B1037797CA}"/>
                </a:ext>
              </a:extLst>
            </p:cNvPr>
            <p:cNvSpPr>
              <a:spLocks/>
            </p:cNvSpPr>
            <p:nvPr/>
          </p:nvSpPr>
          <p:spPr bwMode="auto">
            <a:xfrm>
              <a:off x="5858581" y="3730256"/>
              <a:ext cx="888796" cy="27190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12" name="Freeform 860">
              <a:extLst>
                <a:ext uri="{FF2B5EF4-FFF2-40B4-BE49-F238E27FC236}">
                  <a16:creationId xmlns:a16="http://schemas.microsoft.com/office/drawing/2014/main" id="{F8CFF509-5881-B6A4-DC19-2D55F0969AC5}"/>
                </a:ext>
              </a:extLst>
            </p:cNvPr>
            <p:cNvSpPr>
              <a:spLocks/>
            </p:cNvSpPr>
            <p:nvPr/>
          </p:nvSpPr>
          <p:spPr bwMode="auto">
            <a:xfrm>
              <a:off x="5732390" y="3686967"/>
              <a:ext cx="1123653" cy="30943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sp>
          <p:nvSpPr>
            <p:cNvPr id="13" name="Line 853">
              <a:extLst>
                <a:ext uri="{FF2B5EF4-FFF2-40B4-BE49-F238E27FC236}">
                  <a16:creationId xmlns:a16="http://schemas.microsoft.com/office/drawing/2014/main" id="{DDE8A2F0-107D-4DEC-E0C5-A53303F95F7B}"/>
                </a:ext>
              </a:extLst>
            </p:cNvPr>
            <p:cNvSpPr>
              <a:spLocks noChangeShapeType="1"/>
            </p:cNvSpPr>
            <p:nvPr/>
          </p:nvSpPr>
          <p:spPr bwMode="auto">
            <a:xfrm>
              <a:off x="6351907" y="4209658"/>
              <a:ext cx="1481327"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dirty="0">
                  <a:latin typeface="Calibri"/>
                  <a:ea typeface="Times New Roman"/>
                  <a:cs typeface="Calibri"/>
                </a:rPr>
                <a:t>             d2</a:t>
              </a:r>
            </a:p>
          </p:txBody>
        </p:sp>
        <p:sp>
          <p:nvSpPr>
            <p:cNvPr id="14" name="Line 853">
              <a:extLst>
                <a:ext uri="{FF2B5EF4-FFF2-40B4-BE49-F238E27FC236}">
                  <a16:creationId xmlns:a16="http://schemas.microsoft.com/office/drawing/2014/main" id="{84BD4C32-AF1D-A163-6040-41FDD342972D}"/>
                </a:ext>
              </a:extLst>
            </p:cNvPr>
            <p:cNvSpPr>
              <a:spLocks noChangeShapeType="1"/>
            </p:cNvSpPr>
            <p:nvPr/>
          </p:nvSpPr>
          <p:spPr bwMode="auto">
            <a:xfrm>
              <a:off x="4198596" y="4205296"/>
              <a:ext cx="1481327"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dirty="0">
                  <a:latin typeface="Calibri"/>
                  <a:ea typeface="Times New Roman"/>
                  <a:cs typeface="Calibri"/>
                </a:rPr>
                <a:t>             d1</a:t>
              </a:r>
            </a:p>
          </p:txBody>
        </p:sp>
        <p:sp>
          <p:nvSpPr>
            <p:cNvPr id="15" name="Line 853">
              <a:extLst>
                <a:ext uri="{FF2B5EF4-FFF2-40B4-BE49-F238E27FC236}">
                  <a16:creationId xmlns:a16="http://schemas.microsoft.com/office/drawing/2014/main" id="{585AADFF-753D-5F13-0506-40ECA3316C44}"/>
                </a:ext>
              </a:extLst>
            </p:cNvPr>
            <p:cNvSpPr>
              <a:spLocks noChangeShapeType="1"/>
            </p:cNvSpPr>
            <p:nvPr/>
          </p:nvSpPr>
          <p:spPr bwMode="auto">
            <a:xfrm>
              <a:off x="5870740" y="3287888"/>
              <a:ext cx="1316735"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dirty="0">
                  <a:latin typeface="Calibri"/>
                  <a:ea typeface="Times New Roman"/>
                  <a:cs typeface="Calibri"/>
                </a:rPr>
                <a:t>          d3</a:t>
              </a:r>
            </a:p>
          </p:txBody>
        </p:sp>
        <p:grpSp>
          <p:nvGrpSpPr>
            <p:cNvPr id="16" name="Group 15">
              <a:extLst>
                <a:ext uri="{FF2B5EF4-FFF2-40B4-BE49-F238E27FC236}">
                  <a16:creationId xmlns:a16="http://schemas.microsoft.com/office/drawing/2014/main" id="{3CD2F5DD-7B42-9265-43C6-73AD2DFB4668}"/>
                </a:ext>
              </a:extLst>
            </p:cNvPr>
            <p:cNvGrpSpPr/>
            <p:nvPr/>
          </p:nvGrpSpPr>
          <p:grpSpPr>
            <a:xfrm>
              <a:off x="4851800" y="2923197"/>
              <a:ext cx="1203321" cy="1021208"/>
              <a:chOff x="3906167" y="3324390"/>
              <a:chExt cx="1671281" cy="1418344"/>
            </a:xfrm>
            <a:solidFill>
              <a:srgbClr val="93D2FE"/>
            </a:solidFill>
          </p:grpSpPr>
          <p:sp>
            <p:nvSpPr>
              <p:cNvPr id="50" name="Oval 859">
                <a:extLst>
                  <a:ext uri="{FF2B5EF4-FFF2-40B4-BE49-F238E27FC236}">
                    <a16:creationId xmlns:a16="http://schemas.microsoft.com/office/drawing/2014/main" id="{D7ECD160-1966-9FDE-9BDA-1FE5476FEE54}"/>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51" name="Oval 861">
                <a:extLst>
                  <a:ext uri="{FF2B5EF4-FFF2-40B4-BE49-F238E27FC236}">
                    <a16:creationId xmlns:a16="http://schemas.microsoft.com/office/drawing/2014/main" id="{B29C2C28-051C-FB2B-B2E7-B24BFDD5B7D0}"/>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52" name="Oval 862">
                <a:extLst>
                  <a:ext uri="{FF2B5EF4-FFF2-40B4-BE49-F238E27FC236}">
                    <a16:creationId xmlns:a16="http://schemas.microsoft.com/office/drawing/2014/main" id="{273DFD84-1368-B928-8383-8B7BA8DB6DAD}"/>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53" name="Oval 863">
                <a:extLst>
                  <a:ext uri="{FF2B5EF4-FFF2-40B4-BE49-F238E27FC236}">
                    <a16:creationId xmlns:a16="http://schemas.microsoft.com/office/drawing/2014/main" id="{08129DFD-5C2F-CED9-6734-4C2DEA6E2535}"/>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54" name="Oval 863">
                <a:extLst>
                  <a:ext uri="{FF2B5EF4-FFF2-40B4-BE49-F238E27FC236}">
                    <a16:creationId xmlns:a16="http://schemas.microsoft.com/office/drawing/2014/main" id="{DC384913-7293-99E2-5FFB-44DB0B73B450}"/>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grpSp>
            <p:nvGrpSpPr>
              <p:cNvPr id="55" name="Group 54">
                <a:extLst>
                  <a:ext uri="{FF2B5EF4-FFF2-40B4-BE49-F238E27FC236}">
                    <a16:creationId xmlns:a16="http://schemas.microsoft.com/office/drawing/2014/main" id="{02B5FBA0-A790-639B-C763-9C0F42C9C2EC}"/>
                  </a:ext>
                </a:extLst>
              </p:cNvPr>
              <p:cNvGrpSpPr/>
              <p:nvPr/>
            </p:nvGrpSpPr>
            <p:grpSpPr>
              <a:xfrm>
                <a:off x="3906167" y="4047050"/>
                <a:ext cx="1671281" cy="539042"/>
                <a:chOff x="1320274" y="4580303"/>
                <a:chExt cx="1671281" cy="467246"/>
              </a:xfrm>
              <a:grpFill/>
            </p:grpSpPr>
            <p:sp>
              <p:nvSpPr>
                <p:cNvPr id="70" name="Freeform 860">
                  <a:extLst>
                    <a:ext uri="{FF2B5EF4-FFF2-40B4-BE49-F238E27FC236}">
                      <a16:creationId xmlns:a16="http://schemas.microsoft.com/office/drawing/2014/main" id="{C507873E-E1D9-E9EB-6991-09D5F82FB680}"/>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71" name="Rectangle 864">
                  <a:extLst>
                    <a:ext uri="{FF2B5EF4-FFF2-40B4-BE49-F238E27FC236}">
                      <a16:creationId xmlns:a16="http://schemas.microsoft.com/office/drawing/2014/main" id="{9EA433C8-4C43-B116-6B2C-47F0863A09F3}"/>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b"/>
                <a:lstStyle/>
                <a:p>
                  <a:pPr algn="ctr"/>
                  <a:r>
                    <a:rPr lang="en-US" dirty="0">
                      <a:latin typeface="Calibri"/>
                      <a:ea typeface="Calibri"/>
                      <a:cs typeface="Calibri"/>
                    </a:rPr>
                    <a:t>r1</a:t>
                  </a:r>
                </a:p>
              </p:txBody>
            </p:sp>
            <p:sp>
              <p:nvSpPr>
                <p:cNvPr id="72" name="Freeform 865">
                  <a:extLst>
                    <a:ext uri="{FF2B5EF4-FFF2-40B4-BE49-F238E27FC236}">
                      <a16:creationId xmlns:a16="http://schemas.microsoft.com/office/drawing/2014/main" id="{D7D6D642-6F4A-615B-11FA-28FD734E8602}"/>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73" name="Freeform 866">
                  <a:extLst>
                    <a:ext uri="{FF2B5EF4-FFF2-40B4-BE49-F238E27FC236}">
                      <a16:creationId xmlns:a16="http://schemas.microsoft.com/office/drawing/2014/main" id="{9D49C755-C4C2-8CD9-13B5-AE82778C12B5}"/>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grpSp>
          <p:grpSp>
            <p:nvGrpSpPr>
              <p:cNvPr id="56" name="Group 55">
                <a:extLst>
                  <a:ext uri="{FF2B5EF4-FFF2-40B4-BE49-F238E27FC236}">
                    <a16:creationId xmlns:a16="http://schemas.microsoft.com/office/drawing/2014/main" id="{8383E3B8-3F87-848E-1602-0FDDD563CADE}"/>
                  </a:ext>
                </a:extLst>
              </p:cNvPr>
              <p:cNvGrpSpPr/>
              <p:nvPr/>
            </p:nvGrpSpPr>
            <p:grpSpPr>
              <a:xfrm>
                <a:off x="4596370" y="3324390"/>
                <a:ext cx="552654" cy="1188720"/>
                <a:chOff x="1823226" y="3235632"/>
                <a:chExt cx="552654" cy="1188720"/>
              </a:xfrm>
              <a:grpFill/>
            </p:grpSpPr>
            <p:sp>
              <p:nvSpPr>
                <p:cNvPr id="57" name="Oval 878">
                  <a:extLst>
                    <a:ext uri="{FF2B5EF4-FFF2-40B4-BE49-F238E27FC236}">
                      <a16:creationId xmlns:a16="http://schemas.microsoft.com/office/drawing/2014/main" id="{A69FE7B2-FFCF-D14A-F949-2C266ECC127D}"/>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58" name="Rectangle 880">
                  <a:extLst>
                    <a:ext uri="{FF2B5EF4-FFF2-40B4-BE49-F238E27FC236}">
                      <a16:creationId xmlns:a16="http://schemas.microsoft.com/office/drawing/2014/main" id="{2DC679DB-AF45-C3DA-C55F-DC18D4042F74}"/>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59" name="Oval 878">
                  <a:extLst>
                    <a:ext uri="{FF2B5EF4-FFF2-40B4-BE49-F238E27FC236}">
                      <a16:creationId xmlns:a16="http://schemas.microsoft.com/office/drawing/2014/main" id="{8D7A1348-36DD-5B4B-FF39-1D6891119189}"/>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60" name="Line 881">
                  <a:extLst>
                    <a:ext uri="{FF2B5EF4-FFF2-40B4-BE49-F238E27FC236}">
                      <a16:creationId xmlns:a16="http://schemas.microsoft.com/office/drawing/2014/main" id="{2AE30F7C-C89E-DE86-0EA9-4AD6DC580762}"/>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61" name="Line 882">
                  <a:extLst>
                    <a:ext uri="{FF2B5EF4-FFF2-40B4-BE49-F238E27FC236}">
                      <a16:creationId xmlns:a16="http://schemas.microsoft.com/office/drawing/2014/main" id="{83367D00-C898-2227-B345-AF47E7FD5E4C}"/>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62" name="Rectangle 880">
                  <a:extLst>
                    <a:ext uri="{FF2B5EF4-FFF2-40B4-BE49-F238E27FC236}">
                      <a16:creationId xmlns:a16="http://schemas.microsoft.com/office/drawing/2014/main" id="{09C161EB-6080-AD6A-615B-9AA03745FB20}"/>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63" name="Oval 878">
                  <a:extLst>
                    <a:ext uri="{FF2B5EF4-FFF2-40B4-BE49-F238E27FC236}">
                      <a16:creationId xmlns:a16="http://schemas.microsoft.com/office/drawing/2014/main" id="{E9D992C3-3ECD-4507-9B89-D6364995E30D}"/>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64" name="Line 882">
                  <a:extLst>
                    <a:ext uri="{FF2B5EF4-FFF2-40B4-BE49-F238E27FC236}">
                      <a16:creationId xmlns:a16="http://schemas.microsoft.com/office/drawing/2014/main" id="{FA9714B7-604E-8C07-1415-E179ADE1C76B}"/>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65" name="Line 882">
                  <a:extLst>
                    <a:ext uri="{FF2B5EF4-FFF2-40B4-BE49-F238E27FC236}">
                      <a16:creationId xmlns:a16="http://schemas.microsoft.com/office/drawing/2014/main" id="{9D723AAE-E825-CCA3-F1B2-44F1FAFA51D7}"/>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66" name="Line 884">
                  <a:extLst>
                    <a:ext uri="{FF2B5EF4-FFF2-40B4-BE49-F238E27FC236}">
                      <a16:creationId xmlns:a16="http://schemas.microsoft.com/office/drawing/2014/main" id="{DB1FF110-CB1D-93E2-A052-913B9D051DEB}"/>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p:spPr>
              <p:txBody>
                <a:bodyPr wrap="none" anchor="ctr"/>
                <a:lstStyle/>
                <a:p>
                  <a:endParaRPr lang="en-US" dirty="0">
                    <a:latin typeface="Calibri"/>
                    <a:ea typeface="Calibri"/>
                    <a:cs typeface="Calibri"/>
                  </a:endParaRPr>
                </a:p>
              </p:txBody>
            </p:sp>
            <p:sp>
              <p:nvSpPr>
                <p:cNvPr id="67" name="Oval 885">
                  <a:extLst>
                    <a:ext uri="{FF2B5EF4-FFF2-40B4-BE49-F238E27FC236}">
                      <a16:creationId xmlns:a16="http://schemas.microsoft.com/office/drawing/2014/main" id="{94D04BED-90D9-284F-06B5-924E4A591E05}"/>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68" name="Line 881">
                  <a:extLst>
                    <a:ext uri="{FF2B5EF4-FFF2-40B4-BE49-F238E27FC236}">
                      <a16:creationId xmlns:a16="http://schemas.microsoft.com/office/drawing/2014/main" id="{222FE18F-308E-9A14-C75B-42FA386F2A66}"/>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69" name="Line 882">
                  <a:extLst>
                    <a:ext uri="{FF2B5EF4-FFF2-40B4-BE49-F238E27FC236}">
                      <a16:creationId xmlns:a16="http://schemas.microsoft.com/office/drawing/2014/main" id="{E522F306-ED07-83D4-607B-932BB8CB097C}"/>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grpSp>
        </p:grpSp>
        <p:grpSp>
          <p:nvGrpSpPr>
            <p:cNvPr id="17" name="Group 16">
              <a:extLst>
                <a:ext uri="{FF2B5EF4-FFF2-40B4-BE49-F238E27FC236}">
                  <a16:creationId xmlns:a16="http://schemas.microsoft.com/office/drawing/2014/main" id="{D8F96B19-8F05-8C67-67F9-B049D2A62480}"/>
                </a:ext>
              </a:extLst>
            </p:cNvPr>
            <p:cNvGrpSpPr/>
            <p:nvPr/>
          </p:nvGrpSpPr>
          <p:grpSpPr>
            <a:xfrm>
              <a:off x="4272198" y="3826579"/>
              <a:ext cx="538242" cy="343668"/>
              <a:chOff x="1012668" y="989071"/>
              <a:chExt cx="747559" cy="477316"/>
            </a:xfrm>
          </p:grpSpPr>
          <p:sp>
            <p:nvSpPr>
              <p:cNvPr id="47" name="Line 853">
                <a:extLst>
                  <a:ext uri="{FF2B5EF4-FFF2-40B4-BE49-F238E27FC236}">
                    <a16:creationId xmlns:a16="http://schemas.microsoft.com/office/drawing/2014/main" id="{CF0BE4CE-B27C-34A8-785B-7EA6778A4F43}"/>
                  </a:ext>
                </a:extLst>
              </p:cNvPr>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 xmlns:a14="http://schemas.microsoft.com/office/drawing/2010/main">
                    <a:noFill/>
                  </a14:hiddenFill>
                </a:ext>
              </a:extLst>
            </p:spPr>
            <p:txBody>
              <a:bodyPr wrap="none" anchor="ctr">
                <a:flatTx/>
              </a:bodyPr>
              <a:lstStyle/>
              <a:p>
                <a:endParaRPr lang="en-US" dirty="0">
                  <a:latin typeface="Calibri"/>
                  <a:ea typeface="Times New Roman"/>
                  <a:cs typeface="Calibri"/>
                </a:endParaRPr>
              </a:p>
            </p:txBody>
          </p:sp>
          <p:sp>
            <p:nvSpPr>
              <p:cNvPr id="48" name="Rectangle 873">
                <a:extLst>
                  <a:ext uri="{FF2B5EF4-FFF2-40B4-BE49-F238E27FC236}">
                    <a16:creationId xmlns:a16="http://schemas.microsoft.com/office/drawing/2014/main" id="{E3EF3C49-EE35-07B1-2EF6-138C7FFA7668}"/>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b"/>
              <a:lstStyle/>
              <a:p>
                <a:pPr algn="ctr"/>
                <a:r>
                  <a:rPr lang="en-GB" dirty="0">
                    <a:latin typeface="Calibri"/>
                    <a:ea typeface="Times New Roman"/>
                    <a:cs typeface="Calibri"/>
                  </a:rPr>
                  <a:t>c1</a:t>
                </a:r>
              </a:p>
            </p:txBody>
          </p:sp>
          <p:sp>
            <p:nvSpPr>
              <p:cNvPr id="49" name="Freeform 875">
                <a:extLst>
                  <a:ext uri="{FF2B5EF4-FFF2-40B4-BE49-F238E27FC236}">
                    <a16:creationId xmlns:a16="http://schemas.microsoft.com/office/drawing/2014/main" id="{E338034E-37D3-F2C2-5F22-D105C7849074}"/>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Times New Roman"/>
                  <a:cs typeface="Calibri"/>
                </a:endParaRPr>
              </a:p>
            </p:txBody>
          </p:sp>
        </p:grpSp>
        <p:grpSp>
          <p:nvGrpSpPr>
            <p:cNvPr id="18" name="Group 17">
              <a:extLst>
                <a:ext uri="{FF2B5EF4-FFF2-40B4-BE49-F238E27FC236}">
                  <a16:creationId xmlns:a16="http://schemas.microsoft.com/office/drawing/2014/main" id="{26264726-8913-9C9F-4B72-78DA6EEA43E4}"/>
                </a:ext>
              </a:extLst>
            </p:cNvPr>
            <p:cNvGrpSpPr/>
            <p:nvPr/>
          </p:nvGrpSpPr>
          <p:grpSpPr>
            <a:xfrm>
              <a:off x="7016664" y="2938828"/>
              <a:ext cx="1203321" cy="1021208"/>
              <a:chOff x="3906167" y="3324390"/>
              <a:chExt cx="1671281" cy="1418344"/>
            </a:xfrm>
            <a:solidFill>
              <a:srgbClr val="93D2FE"/>
            </a:solidFill>
          </p:grpSpPr>
          <p:sp>
            <p:nvSpPr>
              <p:cNvPr id="23" name="Oval 859">
                <a:extLst>
                  <a:ext uri="{FF2B5EF4-FFF2-40B4-BE49-F238E27FC236}">
                    <a16:creationId xmlns:a16="http://schemas.microsoft.com/office/drawing/2014/main" id="{86D78F23-F6C0-DA62-58CA-69E352A3DEC9}"/>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4" name="Oval 861">
                <a:extLst>
                  <a:ext uri="{FF2B5EF4-FFF2-40B4-BE49-F238E27FC236}">
                    <a16:creationId xmlns:a16="http://schemas.microsoft.com/office/drawing/2014/main" id="{8A249D40-A4F4-A5E5-534B-2FC1232041CE}"/>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5" name="Oval 862">
                <a:extLst>
                  <a:ext uri="{FF2B5EF4-FFF2-40B4-BE49-F238E27FC236}">
                    <a16:creationId xmlns:a16="http://schemas.microsoft.com/office/drawing/2014/main" id="{7BC361C2-A045-95C0-4938-0E342419C1E3}"/>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6" name="Oval 863">
                <a:extLst>
                  <a:ext uri="{FF2B5EF4-FFF2-40B4-BE49-F238E27FC236}">
                    <a16:creationId xmlns:a16="http://schemas.microsoft.com/office/drawing/2014/main" id="{7665E17F-1605-A0F5-AE3A-A50A7B5DC334}"/>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7" name="Oval 863">
                <a:extLst>
                  <a:ext uri="{FF2B5EF4-FFF2-40B4-BE49-F238E27FC236}">
                    <a16:creationId xmlns:a16="http://schemas.microsoft.com/office/drawing/2014/main" id="{E1020BF5-7B81-9BD5-F7F6-248B889E6B0F}"/>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grpSp>
            <p:nvGrpSpPr>
              <p:cNvPr id="28" name="Group 27">
                <a:extLst>
                  <a:ext uri="{FF2B5EF4-FFF2-40B4-BE49-F238E27FC236}">
                    <a16:creationId xmlns:a16="http://schemas.microsoft.com/office/drawing/2014/main" id="{C9E36EA2-3467-676D-39A5-611063992B5F}"/>
                  </a:ext>
                </a:extLst>
              </p:cNvPr>
              <p:cNvGrpSpPr/>
              <p:nvPr/>
            </p:nvGrpSpPr>
            <p:grpSpPr>
              <a:xfrm>
                <a:off x="3906167" y="4047050"/>
                <a:ext cx="1671281" cy="539042"/>
                <a:chOff x="1320274" y="4580303"/>
                <a:chExt cx="1671281" cy="467246"/>
              </a:xfrm>
              <a:grpFill/>
            </p:grpSpPr>
            <p:sp>
              <p:nvSpPr>
                <p:cNvPr id="43" name="Freeform 860">
                  <a:extLst>
                    <a:ext uri="{FF2B5EF4-FFF2-40B4-BE49-F238E27FC236}">
                      <a16:creationId xmlns:a16="http://schemas.microsoft.com/office/drawing/2014/main" id="{B9EE0B35-A0E7-CF8C-63E5-2A9BAB8443CE}"/>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44" name="Rectangle 864">
                  <a:extLst>
                    <a:ext uri="{FF2B5EF4-FFF2-40B4-BE49-F238E27FC236}">
                      <a16:creationId xmlns:a16="http://schemas.microsoft.com/office/drawing/2014/main" id="{FD9DD199-ECCE-30B9-6B04-F4447E1D7480}"/>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b"/>
                <a:lstStyle/>
                <a:p>
                  <a:pPr algn="ctr"/>
                  <a:r>
                    <a:rPr lang="en-US" dirty="0">
                      <a:latin typeface="Calibri"/>
                      <a:ea typeface="Calibri"/>
                      <a:cs typeface="Calibri"/>
                    </a:rPr>
                    <a:t>r2</a:t>
                  </a:r>
                </a:p>
              </p:txBody>
            </p:sp>
            <p:sp>
              <p:nvSpPr>
                <p:cNvPr id="45" name="Freeform 865">
                  <a:extLst>
                    <a:ext uri="{FF2B5EF4-FFF2-40B4-BE49-F238E27FC236}">
                      <a16:creationId xmlns:a16="http://schemas.microsoft.com/office/drawing/2014/main" id="{9D8AFE7C-97ED-A359-F4E3-368705D48633}"/>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46" name="Freeform 866">
                  <a:extLst>
                    <a:ext uri="{FF2B5EF4-FFF2-40B4-BE49-F238E27FC236}">
                      <a16:creationId xmlns:a16="http://schemas.microsoft.com/office/drawing/2014/main" id="{C381B869-E4F3-5241-4C94-9CCD1B70371C}"/>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grpSp>
          <p:grpSp>
            <p:nvGrpSpPr>
              <p:cNvPr id="29" name="Group 28">
                <a:extLst>
                  <a:ext uri="{FF2B5EF4-FFF2-40B4-BE49-F238E27FC236}">
                    <a16:creationId xmlns:a16="http://schemas.microsoft.com/office/drawing/2014/main" id="{7D87D368-2F25-0821-A749-3BD699DB4842}"/>
                  </a:ext>
                </a:extLst>
              </p:cNvPr>
              <p:cNvGrpSpPr/>
              <p:nvPr/>
            </p:nvGrpSpPr>
            <p:grpSpPr>
              <a:xfrm>
                <a:off x="4596370" y="3324390"/>
                <a:ext cx="552654" cy="1188720"/>
                <a:chOff x="1823226" y="3235632"/>
                <a:chExt cx="552654" cy="1188720"/>
              </a:xfrm>
              <a:grpFill/>
            </p:grpSpPr>
            <p:sp>
              <p:nvSpPr>
                <p:cNvPr id="30" name="Oval 878">
                  <a:extLst>
                    <a:ext uri="{FF2B5EF4-FFF2-40B4-BE49-F238E27FC236}">
                      <a16:creationId xmlns:a16="http://schemas.microsoft.com/office/drawing/2014/main" id="{1165090E-C802-9125-1C97-CFEAA80E8FC5}"/>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1" name="Rectangle 880">
                  <a:extLst>
                    <a:ext uri="{FF2B5EF4-FFF2-40B4-BE49-F238E27FC236}">
                      <a16:creationId xmlns:a16="http://schemas.microsoft.com/office/drawing/2014/main" id="{E6BDF9EE-7CA4-6E31-8A5F-CA02831EAF97}"/>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32" name="Oval 878">
                  <a:extLst>
                    <a:ext uri="{FF2B5EF4-FFF2-40B4-BE49-F238E27FC236}">
                      <a16:creationId xmlns:a16="http://schemas.microsoft.com/office/drawing/2014/main" id="{062083A2-1890-D2D0-E37C-09DB873440A3}"/>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3" name="Line 881">
                  <a:extLst>
                    <a:ext uri="{FF2B5EF4-FFF2-40B4-BE49-F238E27FC236}">
                      <a16:creationId xmlns:a16="http://schemas.microsoft.com/office/drawing/2014/main" id="{CF64E2BB-5B4C-7EE6-19BF-55C815FE9918}"/>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4" name="Line 882">
                  <a:extLst>
                    <a:ext uri="{FF2B5EF4-FFF2-40B4-BE49-F238E27FC236}">
                      <a16:creationId xmlns:a16="http://schemas.microsoft.com/office/drawing/2014/main" id="{61276AB8-DD35-DF0F-2255-DE6D61618D83}"/>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5" name="Rectangle 880">
                  <a:extLst>
                    <a:ext uri="{FF2B5EF4-FFF2-40B4-BE49-F238E27FC236}">
                      <a16:creationId xmlns:a16="http://schemas.microsoft.com/office/drawing/2014/main" id="{2FACAE3B-A315-B3A1-7ADE-CDB401141217}"/>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36" name="Oval 878">
                  <a:extLst>
                    <a:ext uri="{FF2B5EF4-FFF2-40B4-BE49-F238E27FC236}">
                      <a16:creationId xmlns:a16="http://schemas.microsoft.com/office/drawing/2014/main" id="{ACE3D3C8-FE47-4AE8-FBB5-FE31BC5558DF}"/>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7" name="Line 882">
                  <a:extLst>
                    <a:ext uri="{FF2B5EF4-FFF2-40B4-BE49-F238E27FC236}">
                      <a16:creationId xmlns:a16="http://schemas.microsoft.com/office/drawing/2014/main" id="{6EA6C4F3-7C8B-328E-8075-89E18149FC00}"/>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8" name="Line 882">
                  <a:extLst>
                    <a:ext uri="{FF2B5EF4-FFF2-40B4-BE49-F238E27FC236}">
                      <a16:creationId xmlns:a16="http://schemas.microsoft.com/office/drawing/2014/main" id="{DE0CACD6-0CB3-9338-808A-4F581F981F62}"/>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9" name="Line 884">
                  <a:extLst>
                    <a:ext uri="{FF2B5EF4-FFF2-40B4-BE49-F238E27FC236}">
                      <a16:creationId xmlns:a16="http://schemas.microsoft.com/office/drawing/2014/main" id="{7697525B-9A99-C348-1405-EF68FF9AF4F9}"/>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p:spPr>
              <p:txBody>
                <a:bodyPr wrap="none" anchor="ctr"/>
                <a:lstStyle/>
                <a:p>
                  <a:endParaRPr lang="en-US" dirty="0">
                    <a:latin typeface="Calibri"/>
                    <a:ea typeface="Calibri"/>
                    <a:cs typeface="Calibri"/>
                  </a:endParaRPr>
                </a:p>
              </p:txBody>
            </p:sp>
            <p:sp>
              <p:nvSpPr>
                <p:cNvPr id="40" name="Oval 885">
                  <a:extLst>
                    <a:ext uri="{FF2B5EF4-FFF2-40B4-BE49-F238E27FC236}">
                      <a16:creationId xmlns:a16="http://schemas.microsoft.com/office/drawing/2014/main" id="{7D34562B-8877-819A-6770-45AD180D3C7A}"/>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41" name="Line 881">
                  <a:extLst>
                    <a:ext uri="{FF2B5EF4-FFF2-40B4-BE49-F238E27FC236}">
                      <a16:creationId xmlns:a16="http://schemas.microsoft.com/office/drawing/2014/main" id="{70424801-DEC5-1EAD-DB93-EB67EE3623B3}"/>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42" name="Line 882">
                  <a:extLst>
                    <a:ext uri="{FF2B5EF4-FFF2-40B4-BE49-F238E27FC236}">
                      <a16:creationId xmlns:a16="http://schemas.microsoft.com/office/drawing/2014/main" id="{FBDC5D00-6206-9C2F-AAD6-8EA1FA51C787}"/>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grpSp>
        </p:grpSp>
        <p:grpSp>
          <p:nvGrpSpPr>
            <p:cNvPr id="19" name="Group 18">
              <a:extLst>
                <a:ext uri="{FF2B5EF4-FFF2-40B4-BE49-F238E27FC236}">
                  <a16:creationId xmlns:a16="http://schemas.microsoft.com/office/drawing/2014/main" id="{56843CCA-E0CC-0D49-7E07-16B4656AFE77}"/>
                </a:ext>
              </a:extLst>
            </p:cNvPr>
            <p:cNvGrpSpPr/>
            <p:nvPr/>
          </p:nvGrpSpPr>
          <p:grpSpPr>
            <a:xfrm>
              <a:off x="6397985" y="3842210"/>
              <a:ext cx="538242" cy="343668"/>
              <a:chOff x="1012668" y="989071"/>
              <a:chExt cx="747559" cy="477316"/>
            </a:xfrm>
          </p:grpSpPr>
          <p:sp>
            <p:nvSpPr>
              <p:cNvPr id="20" name="Line 853">
                <a:extLst>
                  <a:ext uri="{FF2B5EF4-FFF2-40B4-BE49-F238E27FC236}">
                    <a16:creationId xmlns:a16="http://schemas.microsoft.com/office/drawing/2014/main" id="{28C1B6A0-63BF-722C-D4F0-6E935C0145FE}"/>
                  </a:ext>
                </a:extLst>
              </p:cNvPr>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 xmlns:a14="http://schemas.microsoft.com/office/drawing/2010/main">
                    <a:noFill/>
                  </a14:hiddenFill>
                </a:ext>
              </a:extLst>
            </p:spPr>
            <p:txBody>
              <a:bodyPr wrap="none" anchor="ctr">
                <a:flatTx/>
              </a:bodyPr>
              <a:lstStyle/>
              <a:p>
                <a:endParaRPr lang="en-US" dirty="0">
                  <a:latin typeface="Calibri"/>
                  <a:ea typeface="Times New Roman"/>
                  <a:cs typeface="Calibri"/>
                </a:endParaRPr>
              </a:p>
            </p:txBody>
          </p:sp>
          <p:sp>
            <p:nvSpPr>
              <p:cNvPr id="21" name="Rectangle 873">
                <a:extLst>
                  <a:ext uri="{FF2B5EF4-FFF2-40B4-BE49-F238E27FC236}">
                    <a16:creationId xmlns:a16="http://schemas.microsoft.com/office/drawing/2014/main" id="{684E77AB-BE00-7B71-BA2C-86C6B1901CAC}"/>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b"/>
              <a:lstStyle/>
              <a:p>
                <a:pPr algn="ctr"/>
                <a:r>
                  <a:rPr lang="en-GB" dirty="0">
                    <a:latin typeface="Calibri"/>
                    <a:ea typeface="Times New Roman"/>
                    <a:cs typeface="Calibri"/>
                  </a:rPr>
                  <a:t>c2</a:t>
                </a:r>
              </a:p>
            </p:txBody>
          </p:sp>
          <p:sp>
            <p:nvSpPr>
              <p:cNvPr id="22" name="Freeform 875">
                <a:extLst>
                  <a:ext uri="{FF2B5EF4-FFF2-40B4-BE49-F238E27FC236}">
                    <a16:creationId xmlns:a16="http://schemas.microsoft.com/office/drawing/2014/main" id="{64D889FA-4787-3478-20C2-6FDFCAF4DBEC}"/>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Times New Roman"/>
                  <a:cs typeface="Calibri"/>
                </a:endParaRPr>
              </a:p>
            </p:txBody>
          </p:sp>
        </p:grpSp>
      </p:grpSp>
    </p:spTree>
    <p:extLst>
      <p:ext uri="{BB962C8B-B14F-4D97-AF65-F5344CB8AC3E}">
        <p14:creationId xmlns:p14="http://schemas.microsoft.com/office/powerpoint/2010/main" val="2656004438"/>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7" name="Rectangle 83"/>
          <p:cNvSpPr>
            <a:spLocks noChangeArrowheads="1"/>
          </p:cNvSpPr>
          <p:nvPr/>
        </p:nvSpPr>
        <p:spPr bwMode="auto">
          <a:xfrm>
            <a:off x="3472181" y="4687433"/>
            <a:ext cx="1463712"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latin typeface="Calibri"/>
                <a:ea typeface="Calibri"/>
                <a:cs typeface="Calibri"/>
              </a:rPr>
              <a:t>move(a,p3,d)</a:t>
            </a:r>
          </a:p>
        </p:txBody>
      </p:sp>
      <p:sp>
        <p:nvSpPr>
          <p:cNvPr id="22536" name="Rectangle 82"/>
          <p:cNvSpPr>
            <a:spLocks noChangeArrowheads="1"/>
          </p:cNvSpPr>
          <p:nvPr/>
        </p:nvSpPr>
        <p:spPr bwMode="auto">
          <a:xfrm>
            <a:off x="5656108" y="1793114"/>
            <a:ext cx="636412"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latin typeface="Calibri"/>
                <a:ea typeface="Calibri"/>
                <a:cs typeface="Calibri"/>
              </a:rPr>
              <a:t>Start</a:t>
            </a:r>
          </a:p>
        </p:txBody>
      </p:sp>
      <p:sp>
        <p:nvSpPr>
          <p:cNvPr id="22538" name="Rectangle 84"/>
          <p:cNvSpPr>
            <a:spLocks noChangeArrowheads="1"/>
          </p:cNvSpPr>
          <p:nvPr/>
        </p:nvSpPr>
        <p:spPr bwMode="auto">
          <a:xfrm>
            <a:off x="5615908" y="6057384"/>
            <a:ext cx="729512"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latin typeface="Calibri"/>
                <a:ea typeface="Calibri"/>
                <a:cs typeface="Calibri"/>
              </a:rPr>
              <a:t>Finish</a:t>
            </a:r>
          </a:p>
        </p:txBody>
      </p:sp>
      <p:sp>
        <p:nvSpPr>
          <p:cNvPr id="22555" name="Text Box 92"/>
          <p:cNvSpPr txBox="1">
            <a:spLocks noChangeArrowheads="1"/>
          </p:cNvSpPr>
          <p:nvPr/>
        </p:nvSpPr>
        <p:spPr bwMode="auto">
          <a:xfrm>
            <a:off x="6986672" y="4687433"/>
            <a:ext cx="1445904"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solidFill>
                  <a:schemeClr val="bg1"/>
                </a:solidFill>
                <a:latin typeface="Calibri"/>
                <a:ea typeface="Calibri"/>
                <a:cs typeface="Calibri"/>
              </a:rPr>
              <a:t>move(b,p4,c)</a:t>
            </a:r>
          </a:p>
        </p:txBody>
      </p:sp>
      <p:sp>
        <p:nvSpPr>
          <p:cNvPr id="2" name="Slide Number Placeholder 1">
            <a:extLst>
              <a:ext uri="{FF2B5EF4-FFF2-40B4-BE49-F238E27FC236}">
                <a16:creationId xmlns:a16="http://schemas.microsoft.com/office/drawing/2014/main" id="{D40A6B29-FCED-BD49-B2B5-7700F5A5A5C5}"/>
              </a:ext>
            </a:extLst>
          </p:cNvPr>
          <p:cNvSpPr>
            <a:spLocks noGrp="1"/>
          </p:cNvSpPr>
          <p:nvPr>
            <p:ph type="sldNum" sz="quarter" idx="4"/>
          </p:nvPr>
        </p:nvSpPr>
        <p:spPr/>
        <p:txBody>
          <a:bodyPr/>
          <a:lstStyle/>
          <a:p>
            <a:fld id="{67C9959E-8E6B-B04C-9955-EA096F41CA7A}" type="slidenum">
              <a:rPr lang="en-GB" smtClean="0"/>
              <a:t>160</a:t>
            </a:fld>
            <a:endParaRPr lang="en-GB"/>
          </a:p>
        </p:txBody>
      </p:sp>
      <p:sp>
        <p:nvSpPr>
          <p:cNvPr id="22529" name="Rectangle 2"/>
          <p:cNvSpPr>
            <a:spLocks noGrp="1" noChangeArrowheads="1"/>
          </p:cNvSpPr>
          <p:nvPr>
            <p:ph type="title" idx="4294967295"/>
          </p:nvPr>
        </p:nvSpPr>
        <p:spPr>
          <a:xfrm>
            <a:off x="0" y="260350"/>
            <a:ext cx="7886700" cy="719138"/>
          </a:xfrm>
        </p:spPr>
        <p:txBody>
          <a:bodyPr>
            <a:normAutofit/>
          </a:bodyPr>
          <a:lstStyle/>
          <a:p>
            <a:r>
              <a:rPr lang="en-US" dirty="0"/>
              <a:t>Example 2</a:t>
            </a:r>
          </a:p>
        </p:txBody>
      </p:sp>
      <p:sp>
        <p:nvSpPr>
          <p:cNvPr id="218" name="Rectangle 3"/>
          <p:cNvSpPr>
            <a:spLocks noGrp="1" noChangeArrowheads="1"/>
          </p:cNvSpPr>
          <p:nvPr>
            <p:ph sz="half" idx="4294967295"/>
          </p:nvPr>
        </p:nvSpPr>
        <p:spPr>
          <a:xfrm>
            <a:off x="0" y="1146175"/>
            <a:ext cx="3886200" cy="5030788"/>
          </a:xfrm>
        </p:spPr>
        <p:txBody>
          <a:bodyPr>
            <a:normAutofit/>
          </a:bodyPr>
          <a:lstStyle/>
          <a:p>
            <a:pPr eaLnBrk="1" hangingPunct="1"/>
            <a:r>
              <a:rPr lang="en-US" dirty="0"/>
              <a:t>Like previous solution, but has another ordering constraint</a:t>
            </a:r>
          </a:p>
        </p:txBody>
      </p:sp>
      <p:sp>
        <p:nvSpPr>
          <p:cNvPr id="92" name="Rectangle 83"/>
          <p:cNvSpPr>
            <a:spLocks noChangeArrowheads="1"/>
          </p:cNvSpPr>
          <p:nvPr/>
        </p:nvSpPr>
        <p:spPr bwMode="auto">
          <a:xfrm>
            <a:off x="3486439" y="3200496"/>
            <a:ext cx="1435196"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r>
              <a:rPr lang="en-US" dirty="0">
                <a:solidFill>
                  <a:schemeClr val="bg1"/>
                </a:solidFill>
                <a:latin typeface="Calibri"/>
                <a:ea typeface="Calibri"/>
                <a:cs typeface="Calibri"/>
              </a:rPr>
              <a:t>move(d,a,p1)</a:t>
            </a:r>
          </a:p>
        </p:txBody>
      </p:sp>
      <p:sp>
        <p:nvSpPr>
          <p:cNvPr id="93" name="Text Box 92"/>
          <p:cNvSpPr txBox="1">
            <a:spLocks noChangeArrowheads="1"/>
          </p:cNvSpPr>
          <p:nvPr/>
        </p:nvSpPr>
        <p:spPr bwMode="auto">
          <a:xfrm>
            <a:off x="6998507" y="3191488"/>
            <a:ext cx="1422234"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solidFill>
                  <a:schemeClr val="bg1"/>
                </a:solidFill>
                <a:latin typeface="Calibri"/>
                <a:ea typeface="Calibri"/>
                <a:cs typeface="Calibri"/>
              </a:rPr>
              <a:t>move(c,b,p2)</a:t>
            </a:r>
          </a:p>
        </p:txBody>
      </p:sp>
      <p:cxnSp>
        <p:nvCxnSpPr>
          <p:cNvPr id="133" name="AutoShape 89"/>
          <p:cNvCxnSpPr>
            <a:cxnSpLocks noChangeShapeType="1"/>
            <a:stCxn id="22536" idx="2"/>
            <a:endCxn id="92" idx="0"/>
          </p:cNvCxnSpPr>
          <p:nvPr/>
        </p:nvCxnSpPr>
        <p:spPr bwMode="auto">
          <a:xfrm rot="5400000">
            <a:off x="4570151" y="1796334"/>
            <a:ext cx="1038050" cy="1770277"/>
          </a:xfrm>
          <a:prstGeom prst="curvedConnector3">
            <a:avLst>
              <a:gd name="adj1" fmla="val 50000"/>
            </a:avLst>
          </a:prstGeom>
          <a:noFill/>
          <a:ln w="19050">
            <a:solidFill>
              <a:schemeClr val="tx1"/>
            </a:solidFill>
            <a:prstDash val="solid"/>
            <a:round/>
            <a:headEnd/>
            <a:tailEnd type="triangle" w="med" len="med"/>
          </a:ln>
          <a:extLst>
            <a:ext uri="{909E8E84-426E-40dd-AFC4-6F175D3DCCD1}">
              <a14:hiddenFill xmlns="" xmlns:a14="http://schemas.microsoft.com/office/drawing/2010/main">
                <a:noFill/>
              </a14:hiddenFill>
            </a:ext>
          </a:extLst>
        </p:spPr>
      </p:cxnSp>
      <p:cxnSp>
        <p:nvCxnSpPr>
          <p:cNvPr id="135" name="AutoShape 89"/>
          <p:cNvCxnSpPr>
            <a:cxnSpLocks noChangeShapeType="1"/>
            <a:stCxn id="22536" idx="2"/>
            <a:endCxn id="93" idx="0"/>
          </p:cNvCxnSpPr>
          <p:nvPr/>
        </p:nvCxnSpPr>
        <p:spPr bwMode="auto">
          <a:xfrm rot="16200000" flipH="1">
            <a:off x="6327448" y="1809312"/>
            <a:ext cx="1029042" cy="1735310"/>
          </a:xfrm>
          <a:prstGeom prst="curvedConnector3">
            <a:avLst>
              <a:gd name="adj1" fmla="val 50000"/>
            </a:avLst>
          </a:prstGeom>
          <a:noFill/>
          <a:ln w="19050">
            <a:solidFill>
              <a:schemeClr val="tx1"/>
            </a:solidFill>
            <a:prstDash val="solid"/>
            <a:round/>
            <a:headEnd/>
            <a:tailEnd type="triangle" w="med" len="med"/>
          </a:ln>
          <a:extLst>
            <a:ext uri="{909E8E84-426E-40dd-AFC4-6F175D3DCCD1}">
              <a14:hiddenFill xmlns="" xmlns:a14="http://schemas.microsoft.com/office/drawing/2010/main">
                <a:noFill/>
              </a14:hiddenFill>
            </a:ext>
          </a:extLst>
        </p:spPr>
      </p:cxnSp>
      <p:cxnSp>
        <p:nvCxnSpPr>
          <p:cNvPr id="137" name="AutoShape 89"/>
          <p:cNvCxnSpPr>
            <a:cxnSpLocks noChangeShapeType="1"/>
            <a:stCxn id="22537" idx="2"/>
            <a:endCxn id="22538" idx="0"/>
          </p:cNvCxnSpPr>
          <p:nvPr/>
        </p:nvCxnSpPr>
        <p:spPr bwMode="auto">
          <a:xfrm rot="16200000" flipH="1">
            <a:off x="4592042" y="4668761"/>
            <a:ext cx="1000619" cy="1776627"/>
          </a:xfrm>
          <a:prstGeom prst="curvedConnector3">
            <a:avLst>
              <a:gd name="adj1" fmla="val 50000"/>
            </a:avLst>
          </a:prstGeom>
          <a:noFill/>
          <a:ln w="19050">
            <a:solidFill>
              <a:schemeClr val="tx1"/>
            </a:solidFill>
            <a:prstDash val="solid"/>
            <a:round/>
            <a:headEnd/>
            <a:tailEnd type="triangle" w="med" len="med"/>
          </a:ln>
          <a:extLst>
            <a:ext uri="{909E8E84-426E-40dd-AFC4-6F175D3DCCD1}">
              <a14:hiddenFill xmlns="" xmlns:a14="http://schemas.microsoft.com/office/drawing/2010/main">
                <a:noFill/>
              </a14:hiddenFill>
            </a:ext>
          </a:extLst>
        </p:spPr>
      </p:cxnSp>
      <p:cxnSp>
        <p:nvCxnSpPr>
          <p:cNvPr id="138" name="AutoShape 89"/>
          <p:cNvCxnSpPr>
            <a:cxnSpLocks noChangeShapeType="1"/>
            <a:stCxn id="22555" idx="2"/>
            <a:endCxn id="22538" idx="0"/>
          </p:cNvCxnSpPr>
          <p:nvPr/>
        </p:nvCxnSpPr>
        <p:spPr bwMode="auto">
          <a:xfrm rot="5400000">
            <a:off x="6344836" y="4692594"/>
            <a:ext cx="1000619" cy="1728960"/>
          </a:xfrm>
          <a:prstGeom prst="curvedConnector3">
            <a:avLst>
              <a:gd name="adj1" fmla="val 50000"/>
            </a:avLst>
          </a:prstGeom>
          <a:noFill/>
          <a:ln w="19050">
            <a:solidFill>
              <a:schemeClr val="tx1"/>
            </a:solidFill>
            <a:prstDash val="solid"/>
            <a:round/>
            <a:headEnd/>
            <a:tailEnd type="triangle" w="med" len="med"/>
          </a:ln>
          <a:extLst>
            <a:ext uri="{909E8E84-426E-40dd-AFC4-6F175D3DCCD1}">
              <a14:hiddenFill xmlns="" xmlns:a14="http://schemas.microsoft.com/office/drawing/2010/main">
                <a:noFill/>
              </a14:hiddenFill>
            </a:ext>
          </a:extLst>
        </p:spPr>
      </p:cxnSp>
      <p:cxnSp>
        <p:nvCxnSpPr>
          <p:cNvPr id="139" name="Straight Arrow Connector 138"/>
          <p:cNvCxnSpPr/>
          <p:nvPr/>
        </p:nvCxnSpPr>
        <p:spPr bwMode="auto">
          <a:xfrm>
            <a:off x="4204037" y="3569829"/>
            <a:ext cx="0" cy="1117605"/>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140" name="Straight Arrow Connector 139"/>
          <p:cNvCxnSpPr/>
          <p:nvPr/>
        </p:nvCxnSpPr>
        <p:spPr bwMode="auto">
          <a:xfrm>
            <a:off x="7709624" y="3560821"/>
            <a:ext cx="0" cy="1126613"/>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79" name="AutoShape 48"/>
          <p:cNvCxnSpPr>
            <a:cxnSpLocks noChangeShapeType="1"/>
            <a:stCxn id="92" idx="3"/>
            <a:endCxn id="93" idx="1"/>
          </p:cNvCxnSpPr>
          <p:nvPr/>
        </p:nvCxnSpPr>
        <p:spPr bwMode="auto">
          <a:xfrm flipV="1">
            <a:off x="4921635" y="3376154"/>
            <a:ext cx="2076872" cy="9008"/>
          </a:xfrm>
          <a:prstGeom prst="curvedConnector3">
            <a:avLst>
              <a:gd name="adj1" fmla="val 50000"/>
            </a:avLst>
          </a:prstGeom>
          <a:noFill/>
          <a:ln w="19050">
            <a:solidFill>
              <a:schemeClr val="tx1"/>
            </a:solidFill>
            <a:round/>
            <a:headEnd/>
            <a:tailEnd type="triangle" w="med" len="med"/>
          </a:ln>
          <a:extLst>
            <a:ext uri="{909E8E84-426E-40dd-AFC4-6F175D3DCCD1}">
              <a14:hiddenFill xmlns="" xmlns:a14="http://schemas.microsoft.com/office/drawing/2010/main">
                <a:noFill/>
              </a14:hiddenFill>
            </a:ext>
          </a:extLst>
        </p:spPr>
      </p:cxnSp>
      <p:grpSp>
        <p:nvGrpSpPr>
          <p:cNvPr id="103" name="Group 102">
            <a:extLst>
              <a:ext uri="{FF2B5EF4-FFF2-40B4-BE49-F238E27FC236}">
                <a16:creationId xmlns:a16="http://schemas.microsoft.com/office/drawing/2014/main" id="{1B609ACC-A83E-ED4F-815A-55068D6F7DBE}"/>
              </a:ext>
            </a:extLst>
          </p:cNvPr>
          <p:cNvGrpSpPr/>
          <p:nvPr/>
        </p:nvGrpSpPr>
        <p:grpSpPr>
          <a:xfrm>
            <a:off x="7649133" y="188058"/>
            <a:ext cx="2688818" cy="1950735"/>
            <a:chOff x="6181533" y="221558"/>
            <a:chExt cx="2688818" cy="1950735"/>
          </a:xfrm>
        </p:grpSpPr>
        <p:sp>
          <p:nvSpPr>
            <p:cNvPr id="104" name="Line 853">
              <a:extLst>
                <a:ext uri="{FF2B5EF4-FFF2-40B4-BE49-F238E27FC236}">
                  <a16:creationId xmlns:a16="http://schemas.microsoft.com/office/drawing/2014/main" id="{19AC9277-8378-D14E-98D4-AC576C46AE09}"/>
                </a:ext>
              </a:extLst>
            </p:cNvPr>
            <p:cNvSpPr>
              <a:spLocks noChangeShapeType="1"/>
            </p:cNvSpPr>
            <p:nvPr/>
          </p:nvSpPr>
          <p:spPr bwMode="auto">
            <a:xfrm flipV="1">
              <a:off x="6181533" y="2166235"/>
              <a:ext cx="1984248" cy="6058"/>
            </a:xfrm>
            <a:prstGeom prst="line">
              <a:avLst/>
            </a:prstGeom>
            <a:noFill/>
            <a:ln w="9525">
              <a:solidFill>
                <a:schemeClr val="tx1"/>
              </a:solidFill>
              <a:round/>
              <a:headEnd/>
              <a:tailEnd/>
            </a:ln>
            <a:scene3d>
              <a:camera prst="legacyObliqueTopRight">
                <a:rot lat="300000" lon="0" rev="0"/>
              </a:camera>
              <a:lightRig rig="legacyFlat3" dir="l"/>
            </a:scene3d>
            <a:sp3d extrusionH="2667000" prstMaterial="legacyPlastic">
              <a:bevelT w="13500" h="13500" prst="angle"/>
              <a:bevelB w="13500" h="13500" prst="angle"/>
              <a:extrusionClr>
                <a:srgbClr val="EBE6DB"/>
              </a:extrusionClr>
            </a:sp3d>
            <a:extLst>
              <a:ext uri="{909E8E84-426E-40dd-AFC4-6F175D3DCCD1}">
                <a14:hiddenFill xmlns="" xmlns:a14="http://schemas.microsoft.com/office/drawing/2010/main">
                  <a:noFill/>
                </a14:hiddenFill>
              </a:ext>
            </a:extLst>
          </p:spPr>
          <p:txBody>
            <a:bodyPr wrap="none" anchor="ctr">
              <a:flatTx/>
            </a:bodyPr>
            <a:lstStyle/>
            <a:p>
              <a:endParaRPr lang="en-US" dirty="0">
                <a:latin typeface="Calibri"/>
                <a:ea typeface="Calibri"/>
                <a:cs typeface="Calibri"/>
              </a:endParaRPr>
            </a:p>
          </p:txBody>
        </p:sp>
        <p:sp>
          <p:nvSpPr>
            <p:cNvPr id="105" name="Freeform 830">
              <a:extLst>
                <a:ext uri="{FF2B5EF4-FFF2-40B4-BE49-F238E27FC236}">
                  <a16:creationId xmlns:a16="http://schemas.microsoft.com/office/drawing/2014/main" id="{A3DFBC89-1068-1849-901A-0B84BFDC3B4C}"/>
                </a:ext>
              </a:extLst>
            </p:cNvPr>
            <p:cNvSpPr>
              <a:spLocks noChangeAspect="1"/>
            </p:cNvSpPr>
            <p:nvPr/>
          </p:nvSpPr>
          <p:spPr bwMode="auto">
            <a:xfrm>
              <a:off x="7054100" y="1099597"/>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latin typeface="Calibri"/>
                  <a:ea typeface="Calibri"/>
                  <a:cs typeface="Calibri"/>
                </a:rPr>
              </a:br>
              <a:br>
                <a:rPr lang="en-US" baseline="30000" dirty="0">
                  <a:latin typeface="Calibri"/>
                  <a:ea typeface="Calibri"/>
                  <a:cs typeface="Calibri"/>
                </a:rPr>
              </a:br>
              <a:r>
                <a:rPr lang="en-US" dirty="0">
                  <a:latin typeface="Calibri"/>
                  <a:ea typeface="Calibri"/>
                  <a:cs typeface="Calibri"/>
                </a:rPr>
                <a:t>  p3</a:t>
              </a:r>
            </a:p>
          </p:txBody>
        </p:sp>
        <p:sp>
          <p:nvSpPr>
            <p:cNvPr id="106" name="Freeform 830">
              <a:extLst>
                <a:ext uri="{FF2B5EF4-FFF2-40B4-BE49-F238E27FC236}">
                  <a16:creationId xmlns:a16="http://schemas.microsoft.com/office/drawing/2014/main" id="{44EAF55C-583C-0047-BB45-250024305866}"/>
                </a:ext>
              </a:extLst>
            </p:cNvPr>
            <p:cNvSpPr>
              <a:spLocks noChangeAspect="1"/>
            </p:cNvSpPr>
            <p:nvPr/>
          </p:nvSpPr>
          <p:spPr bwMode="auto">
            <a:xfrm>
              <a:off x="6649449" y="1674638"/>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latin typeface="Calibri"/>
                  <a:ea typeface="Calibri"/>
                  <a:cs typeface="Calibri"/>
                </a:rPr>
              </a:br>
              <a:br>
                <a:rPr lang="en-US" baseline="30000" dirty="0">
                  <a:latin typeface="Calibri"/>
                  <a:ea typeface="Calibri"/>
                  <a:cs typeface="Calibri"/>
                </a:rPr>
              </a:br>
              <a:r>
                <a:rPr lang="en-US" dirty="0">
                  <a:latin typeface="Calibri"/>
                  <a:ea typeface="Calibri"/>
                  <a:cs typeface="Calibri"/>
                </a:rPr>
                <a:t>  p1</a:t>
              </a:r>
            </a:p>
          </p:txBody>
        </p:sp>
        <p:sp>
          <p:nvSpPr>
            <p:cNvPr id="107" name="Freeform 830">
              <a:extLst>
                <a:ext uri="{FF2B5EF4-FFF2-40B4-BE49-F238E27FC236}">
                  <a16:creationId xmlns:a16="http://schemas.microsoft.com/office/drawing/2014/main" id="{9794E34F-BD99-B145-A218-4F7A974C09DD}"/>
                </a:ext>
              </a:extLst>
            </p:cNvPr>
            <p:cNvSpPr>
              <a:spLocks noChangeAspect="1"/>
            </p:cNvSpPr>
            <p:nvPr/>
          </p:nvSpPr>
          <p:spPr bwMode="auto">
            <a:xfrm>
              <a:off x="7595015" y="1674638"/>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latin typeface="Calibri"/>
                  <a:ea typeface="Calibri"/>
                  <a:cs typeface="Calibri"/>
                </a:rPr>
              </a:br>
              <a:br>
                <a:rPr lang="en-US" baseline="30000" dirty="0">
                  <a:latin typeface="Calibri"/>
                  <a:ea typeface="Calibri"/>
                  <a:cs typeface="Calibri"/>
                </a:rPr>
              </a:br>
              <a:r>
                <a:rPr lang="en-US" dirty="0">
                  <a:latin typeface="Calibri"/>
                  <a:ea typeface="Calibri"/>
                  <a:cs typeface="Calibri"/>
                </a:rPr>
                <a:t>  p2</a:t>
              </a:r>
            </a:p>
          </p:txBody>
        </p:sp>
        <p:grpSp>
          <p:nvGrpSpPr>
            <p:cNvPr id="108" name="Group 872">
              <a:extLst>
                <a:ext uri="{FF2B5EF4-FFF2-40B4-BE49-F238E27FC236}">
                  <a16:creationId xmlns:a16="http://schemas.microsoft.com/office/drawing/2014/main" id="{9DAB2FFA-23CF-3049-9821-C2C846EA2A1E}"/>
                </a:ext>
              </a:extLst>
            </p:cNvPr>
            <p:cNvGrpSpPr>
              <a:grpSpLocks noChangeAspect="1"/>
            </p:cNvGrpSpPr>
            <p:nvPr/>
          </p:nvGrpSpPr>
          <p:grpSpPr bwMode="auto">
            <a:xfrm>
              <a:off x="7141600" y="854344"/>
              <a:ext cx="651502" cy="416243"/>
              <a:chOff x="331" y="406"/>
              <a:chExt cx="288" cy="144"/>
            </a:xfrm>
          </p:grpSpPr>
          <p:sp>
            <p:nvSpPr>
              <p:cNvPr id="157" name="Rectangle 873">
                <a:extLst>
                  <a:ext uri="{FF2B5EF4-FFF2-40B4-BE49-F238E27FC236}">
                    <a16:creationId xmlns:a16="http://schemas.microsoft.com/office/drawing/2014/main" id="{103A653B-0DD9-E44A-BDE9-F7AA32B1BF03}"/>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latin typeface="Calibri"/>
                    <a:ea typeface="Calibri"/>
                    <a:cs typeface="Calibri"/>
                  </a:rPr>
                  <a:t>a</a:t>
                </a:r>
              </a:p>
            </p:txBody>
          </p:sp>
          <p:sp>
            <p:nvSpPr>
              <p:cNvPr id="158" name="Freeform 874">
                <a:extLst>
                  <a:ext uri="{FF2B5EF4-FFF2-40B4-BE49-F238E27FC236}">
                    <a16:creationId xmlns:a16="http://schemas.microsoft.com/office/drawing/2014/main" id="{AD881455-4A0A-5946-82A0-E1F8EA001DDC}"/>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159" name="Freeform 875">
                <a:extLst>
                  <a:ext uri="{FF2B5EF4-FFF2-40B4-BE49-F238E27FC236}">
                    <a16:creationId xmlns:a16="http://schemas.microsoft.com/office/drawing/2014/main" id="{27A46157-88E3-AE49-B2F2-9AB3F3D5FB5C}"/>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160" name="Rectangle 876">
                <a:extLst>
                  <a:ext uri="{FF2B5EF4-FFF2-40B4-BE49-F238E27FC236}">
                    <a16:creationId xmlns:a16="http://schemas.microsoft.com/office/drawing/2014/main" id="{949EFF24-7654-B64C-912E-7356F75728D0}"/>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latin typeface="Calibri"/>
                  <a:ea typeface="Calibri"/>
                  <a:cs typeface="Calibri"/>
                </a:endParaRPr>
              </a:p>
            </p:txBody>
          </p:sp>
        </p:grpSp>
        <p:grpSp>
          <p:nvGrpSpPr>
            <p:cNvPr id="109" name="Group 872">
              <a:extLst>
                <a:ext uri="{FF2B5EF4-FFF2-40B4-BE49-F238E27FC236}">
                  <a16:creationId xmlns:a16="http://schemas.microsoft.com/office/drawing/2014/main" id="{AEA6BF90-F4EC-7844-8ABE-B4E204C6E08A}"/>
                </a:ext>
              </a:extLst>
            </p:cNvPr>
            <p:cNvGrpSpPr>
              <a:grpSpLocks noChangeAspect="1"/>
            </p:cNvGrpSpPr>
            <p:nvPr/>
          </p:nvGrpSpPr>
          <p:grpSpPr bwMode="auto">
            <a:xfrm>
              <a:off x="7137848" y="579909"/>
              <a:ext cx="651502" cy="416243"/>
              <a:chOff x="331" y="406"/>
              <a:chExt cx="288" cy="144"/>
            </a:xfrm>
          </p:grpSpPr>
          <p:sp>
            <p:nvSpPr>
              <p:cNvPr id="141" name="Rectangle 873">
                <a:extLst>
                  <a:ext uri="{FF2B5EF4-FFF2-40B4-BE49-F238E27FC236}">
                    <a16:creationId xmlns:a16="http://schemas.microsoft.com/office/drawing/2014/main" id="{BAA9E0CD-F266-484A-92C1-D2AE4F665E0C}"/>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latin typeface="Calibri"/>
                    <a:ea typeface="Calibri"/>
                    <a:cs typeface="Calibri"/>
                  </a:rPr>
                  <a:t>d</a:t>
                </a:r>
              </a:p>
            </p:txBody>
          </p:sp>
          <p:sp>
            <p:nvSpPr>
              <p:cNvPr id="145" name="Freeform 874">
                <a:extLst>
                  <a:ext uri="{FF2B5EF4-FFF2-40B4-BE49-F238E27FC236}">
                    <a16:creationId xmlns:a16="http://schemas.microsoft.com/office/drawing/2014/main" id="{A5474D56-86CB-8242-BD6B-831EA1615B22}"/>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155" name="Freeform 875">
                <a:extLst>
                  <a:ext uri="{FF2B5EF4-FFF2-40B4-BE49-F238E27FC236}">
                    <a16:creationId xmlns:a16="http://schemas.microsoft.com/office/drawing/2014/main" id="{F25A5F26-E56B-DE4E-BFAB-2215756EF982}"/>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156" name="Rectangle 876">
                <a:extLst>
                  <a:ext uri="{FF2B5EF4-FFF2-40B4-BE49-F238E27FC236}">
                    <a16:creationId xmlns:a16="http://schemas.microsoft.com/office/drawing/2014/main" id="{FD78455D-C542-664F-AA94-3AE39250C211}"/>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latin typeface="Calibri"/>
                  <a:ea typeface="Calibri"/>
                  <a:cs typeface="Calibri"/>
                </a:endParaRPr>
              </a:p>
            </p:txBody>
          </p:sp>
        </p:grpSp>
        <p:sp>
          <p:nvSpPr>
            <p:cNvPr id="110" name="Freeform 830">
              <a:extLst>
                <a:ext uri="{FF2B5EF4-FFF2-40B4-BE49-F238E27FC236}">
                  <a16:creationId xmlns:a16="http://schemas.microsoft.com/office/drawing/2014/main" id="{A22280D2-14D6-3044-B7BF-792EA0056778}"/>
                </a:ext>
              </a:extLst>
            </p:cNvPr>
            <p:cNvSpPr>
              <a:spLocks noChangeAspect="1"/>
            </p:cNvSpPr>
            <p:nvPr/>
          </p:nvSpPr>
          <p:spPr bwMode="auto">
            <a:xfrm>
              <a:off x="8045349" y="1098168"/>
              <a:ext cx="825002" cy="218133"/>
            </a:xfrm>
            <a:custGeom>
              <a:avLst/>
              <a:gdLst>
                <a:gd name="T0" fmla="*/ 18 w 432"/>
                <a:gd name="T1" fmla="*/ 0 h 96"/>
                <a:gd name="T2" fmla="*/ 82 w 432"/>
                <a:gd name="T3" fmla="*/ 0 h 96"/>
                <a:gd name="T4" fmla="*/ 63 w 432"/>
                <a:gd name="T5" fmla="*/ 18 h 96"/>
                <a:gd name="T6" fmla="*/ 0 w 432"/>
                <a:gd name="T7" fmla="*/ 18 h 96"/>
                <a:gd name="T8" fmla="*/ 18 w 432"/>
                <a:gd name="T9" fmla="*/ 0 h 96"/>
                <a:gd name="T10" fmla="*/ 0 60000 65536"/>
                <a:gd name="T11" fmla="*/ 0 60000 65536"/>
                <a:gd name="T12" fmla="*/ 0 60000 65536"/>
                <a:gd name="T13" fmla="*/ 0 60000 65536"/>
                <a:gd name="T14" fmla="*/ 0 60000 65536"/>
                <a:gd name="T15" fmla="*/ 0 w 432"/>
                <a:gd name="T16" fmla="*/ 0 h 96"/>
                <a:gd name="T17" fmla="*/ 432 w 432"/>
                <a:gd name="T18" fmla="*/ 96 h 96"/>
              </a:gdLst>
              <a:ahLst/>
              <a:cxnLst>
                <a:cxn ang="T10">
                  <a:pos x="T0" y="T1"/>
                </a:cxn>
                <a:cxn ang="T11">
                  <a:pos x="T2" y="T3"/>
                </a:cxn>
                <a:cxn ang="T12">
                  <a:pos x="T4" y="T5"/>
                </a:cxn>
                <a:cxn ang="T13">
                  <a:pos x="T6" y="T7"/>
                </a:cxn>
                <a:cxn ang="T14">
                  <a:pos x="T8" y="T9"/>
                </a:cxn>
              </a:cxnLst>
              <a:rect l="T15" t="T16" r="T17" b="T18"/>
              <a:pathLst>
                <a:path w="432" h="96">
                  <a:moveTo>
                    <a:pt x="96" y="0"/>
                  </a:moveTo>
                  <a:lnTo>
                    <a:pt x="432" y="0"/>
                  </a:lnTo>
                  <a:lnTo>
                    <a:pt x="336" y="96"/>
                  </a:lnTo>
                  <a:lnTo>
                    <a:pt x="0" y="96"/>
                  </a:lnTo>
                  <a:lnTo>
                    <a:pt x="96" y="0"/>
                  </a:lnTo>
                  <a:close/>
                </a:path>
              </a:pathLst>
            </a:custGeom>
            <a:solidFill>
              <a:srgbClr val="FFAE7A"/>
            </a:solidFill>
            <a:ln w="9525">
              <a:solidFill>
                <a:schemeClr val="tx1"/>
              </a:solidFill>
              <a:round/>
              <a:headEnd/>
              <a:tailEnd/>
            </a:ln>
          </p:spPr>
          <p:txBody>
            <a:bodyPr wrap="none" anchor="ctr"/>
            <a:lstStyle/>
            <a:p>
              <a:br>
                <a:rPr lang="en-US" dirty="0">
                  <a:latin typeface="Calibri"/>
                  <a:ea typeface="Calibri"/>
                  <a:cs typeface="Calibri"/>
                </a:rPr>
              </a:br>
              <a:br>
                <a:rPr lang="en-US" baseline="30000" dirty="0">
                  <a:latin typeface="Calibri"/>
                  <a:ea typeface="Calibri"/>
                  <a:cs typeface="Calibri"/>
                </a:rPr>
              </a:br>
              <a:r>
                <a:rPr lang="en-US" dirty="0">
                  <a:latin typeface="Calibri"/>
                  <a:ea typeface="Calibri"/>
                  <a:cs typeface="Calibri"/>
                </a:rPr>
                <a:t>  p4</a:t>
              </a:r>
            </a:p>
          </p:txBody>
        </p:sp>
        <p:grpSp>
          <p:nvGrpSpPr>
            <p:cNvPr id="111" name="Group 872">
              <a:extLst>
                <a:ext uri="{FF2B5EF4-FFF2-40B4-BE49-F238E27FC236}">
                  <a16:creationId xmlns:a16="http://schemas.microsoft.com/office/drawing/2014/main" id="{EB506552-C908-9643-8B29-E66E7EE8FA1F}"/>
                </a:ext>
              </a:extLst>
            </p:cNvPr>
            <p:cNvGrpSpPr>
              <a:grpSpLocks noChangeAspect="1"/>
            </p:cNvGrpSpPr>
            <p:nvPr/>
          </p:nvGrpSpPr>
          <p:grpSpPr bwMode="auto">
            <a:xfrm>
              <a:off x="8119863" y="872355"/>
              <a:ext cx="651502" cy="416243"/>
              <a:chOff x="331" y="406"/>
              <a:chExt cx="288" cy="144"/>
            </a:xfrm>
          </p:grpSpPr>
          <p:sp>
            <p:nvSpPr>
              <p:cNvPr id="131" name="Rectangle 873">
                <a:extLst>
                  <a:ext uri="{FF2B5EF4-FFF2-40B4-BE49-F238E27FC236}">
                    <a16:creationId xmlns:a16="http://schemas.microsoft.com/office/drawing/2014/main" id="{F4D6BF54-422C-4F4F-9ABC-45474A4DDBC4}"/>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latin typeface="Calibri"/>
                    <a:ea typeface="Calibri"/>
                    <a:cs typeface="Calibri"/>
                  </a:rPr>
                  <a:t>b</a:t>
                </a:r>
              </a:p>
            </p:txBody>
          </p:sp>
          <p:sp>
            <p:nvSpPr>
              <p:cNvPr id="132" name="Freeform 874">
                <a:extLst>
                  <a:ext uri="{FF2B5EF4-FFF2-40B4-BE49-F238E27FC236}">
                    <a16:creationId xmlns:a16="http://schemas.microsoft.com/office/drawing/2014/main" id="{B725B8AD-D668-764D-8F09-65674F148FE2}"/>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134" name="Freeform 875">
                <a:extLst>
                  <a:ext uri="{FF2B5EF4-FFF2-40B4-BE49-F238E27FC236}">
                    <a16:creationId xmlns:a16="http://schemas.microsoft.com/office/drawing/2014/main" id="{1541884A-8842-564F-B784-7F086B40929D}"/>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136" name="Rectangle 876">
                <a:extLst>
                  <a:ext uri="{FF2B5EF4-FFF2-40B4-BE49-F238E27FC236}">
                    <a16:creationId xmlns:a16="http://schemas.microsoft.com/office/drawing/2014/main" id="{8E88C9AA-4A05-ED42-AA72-1CF782FCCDE5}"/>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latin typeface="Calibri"/>
                  <a:ea typeface="Calibri"/>
                  <a:cs typeface="Calibri"/>
                </a:endParaRPr>
              </a:p>
            </p:txBody>
          </p:sp>
        </p:grpSp>
        <p:grpSp>
          <p:nvGrpSpPr>
            <p:cNvPr id="112" name="Group 872">
              <a:extLst>
                <a:ext uri="{FF2B5EF4-FFF2-40B4-BE49-F238E27FC236}">
                  <a16:creationId xmlns:a16="http://schemas.microsoft.com/office/drawing/2014/main" id="{7B485D4E-949D-AD46-957A-5181EBB17247}"/>
                </a:ext>
              </a:extLst>
            </p:cNvPr>
            <p:cNvGrpSpPr>
              <a:grpSpLocks noChangeAspect="1"/>
            </p:cNvGrpSpPr>
            <p:nvPr/>
          </p:nvGrpSpPr>
          <p:grpSpPr bwMode="auto">
            <a:xfrm>
              <a:off x="8116832" y="598923"/>
              <a:ext cx="651502" cy="416243"/>
              <a:chOff x="331" y="406"/>
              <a:chExt cx="288" cy="144"/>
            </a:xfrm>
          </p:grpSpPr>
          <p:sp>
            <p:nvSpPr>
              <p:cNvPr id="127" name="Rectangle 873">
                <a:extLst>
                  <a:ext uri="{FF2B5EF4-FFF2-40B4-BE49-F238E27FC236}">
                    <a16:creationId xmlns:a16="http://schemas.microsoft.com/office/drawing/2014/main" id="{8FD14C9C-A9E6-D34E-99A4-941662146B57}"/>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latin typeface="Calibri"/>
                    <a:ea typeface="Calibri"/>
                    <a:cs typeface="Calibri"/>
                  </a:rPr>
                  <a:t>c</a:t>
                </a:r>
              </a:p>
            </p:txBody>
          </p:sp>
          <p:sp>
            <p:nvSpPr>
              <p:cNvPr id="128" name="Freeform 874">
                <a:extLst>
                  <a:ext uri="{FF2B5EF4-FFF2-40B4-BE49-F238E27FC236}">
                    <a16:creationId xmlns:a16="http://schemas.microsoft.com/office/drawing/2014/main" id="{5C135E37-A466-9E42-9B06-733900BE95FD}"/>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129" name="Freeform 875">
                <a:extLst>
                  <a:ext uri="{FF2B5EF4-FFF2-40B4-BE49-F238E27FC236}">
                    <a16:creationId xmlns:a16="http://schemas.microsoft.com/office/drawing/2014/main" id="{C92AD315-3092-6A4C-9A15-50E0B2A19F7C}"/>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130" name="Rectangle 876">
                <a:extLst>
                  <a:ext uri="{FF2B5EF4-FFF2-40B4-BE49-F238E27FC236}">
                    <a16:creationId xmlns:a16="http://schemas.microsoft.com/office/drawing/2014/main" id="{903FD894-CEAE-734D-A124-22C486DD4A24}"/>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latin typeface="Calibri"/>
                  <a:ea typeface="Calibri"/>
                  <a:cs typeface="Calibri"/>
                </a:endParaRPr>
              </a:p>
            </p:txBody>
          </p:sp>
        </p:grpSp>
        <p:grpSp>
          <p:nvGrpSpPr>
            <p:cNvPr id="113" name="Group 112">
              <a:extLst>
                <a:ext uri="{FF2B5EF4-FFF2-40B4-BE49-F238E27FC236}">
                  <a16:creationId xmlns:a16="http://schemas.microsoft.com/office/drawing/2014/main" id="{FFE6E87D-67B6-B346-9DB3-A0E5DED62174}"/>
                </a:ext>
              </a:extLst>
            </p:cNvPr>
            <p:cNvGrpSpPr/>
            <p:nvPr/>
          </p:nvGrpSpPr>
          <p:grpSpPr>
            <a:xfrm>
              <a:off x="7127889" y="221558"/>
              <a:ext cx="1219200" cy="1278997"/>
              <a:chOff x="3017318" y="1024881"/>
              <a:chExt cx="1219200" cy="1278997"/>
            </a:xfrm>
          </p:grpSpPr>
          <p:grpSp>
            <p:nvGrpSpPr>
              <p:cNvPr id="114" name="Group 113">
                <a:extLst>
                  <a:ext uri="{FF2B5EF4-FFF2-40B4-BE49-F238E27FC236}">
                    <a16:creationId xmlns:a16="http://schemas.microsoft.com/office/drawing/2014/main" id="{FAAA8E25-7BEF-9548-B715-174E301FC293}"/>
                  </a:ext>
                </a:extLst>
              </p:cNvPr>
              <p:cNvGrpSpPr/>
              <p:nvPr/>
            </p:nvGrpSpPr>
            <p:grpSpPr>
              <a:xfrm>
                <a:off x="3636432" y="1147233"/>
                <a:ext cx="88096" cy="1156645"/>
                <a:chOff x="3636432" y="1147233"/>
                <a:chExt cx="88096" cy="1156645"/>
              </a:xfrm>
            </p:grpSpPr>
            <p:sp>
              <p:nvSpPr>
                <p:cNvPr id="123" name="Oval 878">
                  <a:extLst>
                    <a:ext uri="{FF2B5EF4-FFF2-40B4-BE49-F238E27FC236}">
                      <a16:creationId xmlns:a16="http://schemas.microsoft.com/office/drawing/2014/main" id="{26EF95D0-29BF-8543-A19F-D0ADAEB7C52A}"/>
                    </a:ext>
                  </a:extLst>
                </p:cNvPr>
                <p:cNvSpPr>
                  <a:spLocks noChangeAspect="1" noChangeArrowheads="1"/>
                </p:cNvSpPr>
                <p:nvPr/>
              </p:nvSpPr>
              <p:spPr bwMode="auto">
                <a:xfrm>
                  <a:off x="3639810" y="2256032"/>
                  <a:ext cx="84718" cy="47846"/>
                </a:xfrm>
                <a:prstGeom prst="ellipse">
                  <a:avLst/>
                </a:prstGeom>
                <a:solidFill>
                  <a:srgbClr val="99DDFF"/>
                </a:solidFill>
                <a:ln w="9525">
                  <a:solidFill>
                    <a:schemeClr val="tx1"/>
                  </a:solidFill>
                  <a:round/>
                  <a:headEnd/>
                  <a:tailEnd/>
                </a:ln>
              </p:spPr>
              <p:txBody>
                <a:bodyPr wrap="none" anchor="ctr"/>
                <a:lstStyle/>
                <a:p>
                  <a:endParaRPr lang="en-US" sz="1400" dirty="0">
                    <a:latin typeface="Calibri"/>
                    <a:ea typeface="Calibri"/>
                    <a:cs typeface="Calibri"/>
                  </a:endParaRPr>
                </a:p>
              </p:txBody>
            </p:sp>
            <p:sp>
              <p:nvSpPr>
                <p:cNvPr id="124" name="Rectangle 880">
                  <a:extLst>
                    <a:ext uri="{FF2B5EF4-FFF2-40B4-BE49-F238E27FC236}">
                      <a16:creationId xmlns:a16="http://schemas.microsoft.com/office/drawing/2014/main" id="{2A072301-2C61-824B-B6B8-300DA7D6F5A2}"/>
                    </a:ext>
                  </a:extLst>
                </p:cNvPr>
                <p:cNvSpPr>
                  <a:spLocks noChangeArrowheads="1"/>
                </p:cNvSpPr>
                <p:nvPr/>
              </p:nvSpPr>
              <p:spPr bwMode="auto">
                <a:xfrm>
                  <a:off x="3636432" y="1147233"/>
                  <a:ext cx="88094" cy="1135842"/>
                </a:xfrm>
                <a:prstGeom prst="rect">
                  <a:avLst/>
                </a:prstGeom>
                <a:solidFill>
                  <a:srgbClr val="99DDFF"/>
                </a:solidFill>
                <a:ln w="9525">
                  <a:solidFill>
                    <a:srgbClr val="9CDDFE"/>
                  </a:solidFill>
                  <a:miter lim="800000"/>
                  <a:headEnd/>
                  <a:tailEnd/>
                </a:ln>
              </p:spPr>
              <p:txBody>
                <a:bodyPr wrap="none" anchor="ctr"/>
                <a:lstStyle/>
                <a:p>
                  <a:endParaRPr lang="en-US" sz="1400" dirty="0">
                    <a:latin typeface="Calibri"/>
                    <a:ea typeface="Calibri"/>
                    <a:cs typeface="Calibri"/>
                  </a:endParaRPr>
                </a:p>
              </p:txBody>
            </p:sp>
            <p:sp>
              <p:nvSpPr>
                <p:cNvPr id="125" name="Line 881">
                  <a:extLst>
                    <a:ext uri="{FF2B5EF4-FFF2-40B4-BE49-F238E27FC236}">
                      <a16:creationId xmlns:a16="http://schemas.microsoft.com/office/drawing/2014/main" id="{7AAC6D61-CF8C-0E4A-927B-B2F28034ECD2}"/>
                    </a:ext>
                  </a:extLst>
                </p:cNvPr>
                <p:cNvSpPr>
                  <a:spLocks noChangeShapeType="1"/>
                </p:cNvSpPr>
                <p:nvPr/>
              </p:nvSpPr>
              <p:spPr bwMode="auto">
                <a:xfrm flipH="1" flipV="1">
                  <a:off x="3636432" y="1147233"/>
                  <a:ext cx="0" cy="113584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dirty="0">
                    <a:latin typeface="Calibri"/>
                    <a:ea typeface="Calibri"/>
                    <a:cs typeface="Calibri"/>
                  </a:endParaRPr>
                </a:p>
              </p:txBody>
            </p:sp>
            <p:sp>
              <p:nvSpPr>
                <p:cNvPr id="126" name="Line 882">
                  <a:extLst>
                    <a:ext uri="{FF2B5EF4-FFF2-40B4-BE49-F238E27FC236}">
                      <a16:creationId xmlns:a16="http://schemas.microsoft.com/office/drawing/2014/main" id="{3FFBB5B0-FDAF-6B43-8E08-C1810E01FD2C}"/>
                    </a:ext>
                  </a:extLst>
                </p:cNvPr>
                <p:cNvSpPr>
                  <a:spLocks noChangeShapeType="1"/>
                </p:cNvSpPr>
                <p:nvPr/>
              </p:nvSpPr>
              <p:spPr bwMode="auto">
                <a:xfrm flipV="1">
                  <a:off x="3724527" y="1147233"/>
                  <a:ext cx="0" cy="113584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dirty="0">
                    <a:latin typeface="Calibri"/>
                    <a:ea typeface="Calibri"/>
                    <a:cs typeface="Calibri"/>
                  </a:endParaRPr>
                </a:p>
              </p:txBody>
            </p:sp>
          </p:grpSp>
          <p:grpSp>
            <p:nvGrpSpPr>
              <p:cNvPr id="115" name="Group 883">
                <a:extLst>
                  <a:ext uri="{FF2B5EF4-FFF2-40B4-BE49-F238E27FC236}">
                    <a16:creationId xmlns:a16="http://schemas.microsoft.com/office/drawing/2014/main" id="{93E1DC19-89CF-7740-9DB5-E5842589653C}"/>
                  </a:ext>
                </a:extLst>
              </p:cNvPr>
              <p:cNvGrpSpPr>
                <a:grpSpLocks/>
              </p:cNvGrpSpPr>
              <p:nvPr/>
            </p:nvGrpSpPr>
            <p:grpSpPr bwMode="auto">
              <a:xfrm>
                <a:off x="3061519" y="1101851"/>
                <a:ext cx="42359" cy="293319"/>
                <a:chOff x="960" y="251"/>
                <a:chExt cx="23" cy="141"/>
              </a:xfrm>
            </p:grpSpPr>
            <p:sp>
              <p:nvSpPr>
                <p:cNvPr id="121" name="Line 884">
                  <a:extLst>
                    <a:ext uri="{FF2B5EF4-FFF2-40B4-BE49-F238E27FC236}">
                      <a16:creationId xmlns:a16="http://schemas.microsoft.com/office/drawing/2014/main" id="{37D06C1B-ED0C-9549-95E1-D0927955D48F}"/>
                    </a:ext>
                  </a:extLst>
                </p:cNvPr>
                <p:cNvSpPr>
                  <a:spLocks noChangeShapeType="1"/>
                </p:cNvSpPr>
                <p:nvPr/>
              </p:nvSpPr>
              <p:spPr bwMode="auto">
                <a:xfrm flipH="1">
                  <a:off x="971" y="251"/>
                  <a:ext cx="0" cy="96"/>
                </a:xfrm>
                <a:prstGeom prst="line">
                  <a:avLst/>
                </a:prstGeom>
                <a:noFill/>
                <a:ln w="9525">
                  <a:solidFill>
                    <a:schemeClr val="tx1"/>
                  </a:solidFill>
                  <a:round/>
                  <a:headEnd type="none" w="sm" len="sm"/>
                  <a:tailEnd type="none" w="med" len="sm"/>
                </a:ln>
                <a:extLst>
                  <a:ext uri="{909E8E84-426E-40dd-AFC4-6F175D3DCCD1}">
                    <a14:hiddenFill xmlns="" xmlns:a14="http://schemas.microsoft.com/office/drawing/2010/main">
                      <a:noFill/>
                    </a14:hiddenFill>
                  </a:ext>
                </a:extLst>
              </p:spPr>
              <p:txBody>
                <a:bodyPr wrap="none" anchor="ctr"/>
                <a:lstStyle/>
                <a:p>
                  <a:endParaRPr lang="en-US" dirty="0">
                    <a:latin typeface="Calibri"/>
                    <a:ea typeface="Calibri"/>
                    <a:cs typeface="Calibri"/>
                  </a:endParaRPr>
                </a:p>
              </p:txBody>
            </p:sp>
            <p:sp>
              <p:nvSpPr>
                <p:cNvPr id="122" name="Oval 885">
                  <a:extLst>
                    <a:ext uri="{FF2B5EF4-FFF2-40B4-BE49-F238E27FC236}">
                      <a16:creationId xmlns:a16="http://schemas.microsoft.com/office/drawing/2014/main" id="{16CF140B-3F74-B445-9933-7F03D0FE3D15}"/>
                    </a:ext>
                  </a:extLst>
                </p:cNvPr>
                <p:cNvSpPr>
                  <a:spLocks noChangeArrowheads="1"/>
                </p:cNvSpPr>
                <p:nvPr/>
              </p:nvSpPr>
              <p:spPr bwMode="auto">
                <a:xfrm>
                  <a:off x="960" y="347"/>
                  <a:ext cx="23" cy="45"/>
                </a:xfrm>
                <a:prstGeom prst="ellipse">
                  <a:avLst/>
                </a:prstGeom>
                <a:solidFill>
                  <a:srgbClr val="99DDFF"/>
                </a:solidFill>
                <a:ln w="9525">
                  <a:solidFill>
                    <a:schemeClr val="tx1"/>
                  </a:solidFill>
                  <a:round/>
                  <a:headEnd/>
                  <a:tailEnd/>
                </a:ln>
              </p:spPr>
              <p:txBody>
                <a:bodyPr wrap="none" anchor="ctr"/>
                <a:lstStyle/>
                <a:p>
                  <a:endParaRPr lang="en-US" sz="1400" dirty="0">
                    <a:latin typeface="Calibri"/>
                    <a:ea typeface="Calibri"/>
                    <a:cs typeface="Calibri"/>
                  </a:endParaRPr>
                </a:p>
              </p:txBody>
            </p:sp>
          </p:grpSp>
          <p:sp>
            <p:nvSpPr>
              <p:cNvPr id="116" name="Rectangle 886">
                <a:extLst>
                  <a:ext uri="{FF2B5EF4-FFF2-40B4-BE49-F238E27FC236}">
                    <a16:creationId xmlns:a16="http://schemas.microsoft.com/office/drawing/2014/main" id="{FD8AE723-6398-2A44-9DA2-3BB0FA1E1902}"/>
                  </a:ext>
                </a:extLst>
              </p:cNvPr>
              <p:cNvSpPr>
                <a:spLocks noChangeArrowheads="1"/>
              </p:cNvSpPr>
              <p:nvPr/>
            </p:nvSpPr>
            <p:spPr bwMode="auto">
              <a:xfrm>
                <a:off x="3017318" y="1137216"/>
                <a:ext cx="884012" cy="47846"/>
              </a:xfrm>
              <a:prstGeom prst="rect">
                <a:avLst/>
              </a:prstGeom>
              <a:solidFill>
                <a:srgbClr val="99DDFF"/>
              </a:solidFill>
              <a:ln w="9525">
                <a:solidFill>
                  <a:schemeClr val="tx1"/>
                </a:solidFill>
                <a:miter lim="800000"/>
                <a:headEnd/>
                <a:tailEnd/>
              </a:ln>
            </p:spPr>
            <p:txBody>
              <a:bodyPr wrap="none" anchor="ctr"/>
              <a:lstStyle/>
              <a:p>
                <a:endParaRPr lang="en-US" sz="1400" dirty="0">
                  <a:latin typeface="Calibri"/>
                  <a:ea typeface="Calibri"/>
                  <a:cs typeface="Calibri"/>
                </a:endParaRPr>
              </a:p>
            </p:txBody>
          </p:sp>
          <p:sp>
            <p:nvSpPr>
              <p:cNvPr id="117" name="Freeform 887">
                <a:extLst>
                  <a:ext uri="{FF2B5EF4-FFF2-40B4-BE49-F238E27FC236}">
                    <a16:creationId xmlns:a16="http://schemas.microsoft.com/office/drawing/2014/main" id="{C6E91CD3-CE76-D841-B21E-F7D8BFEAD505}"/>
                  </a:ext>
                </a:extLst>
              </p:cNvPr>
              <p:cNvSpPr>
                <a:spLocks noChangeAspect="1"/>
              </p:cNvSpPr>
              <p:nvPr/>
            </p:nvSpPr>
            <p:spPr bwMode="auto">
              <a:xfrm>
                <a:off x="3017318" y="1062326"/>
                <a:ext cx="942946" cy="76970"/>
              </a:xfrm>
              <a:custGeom>
                <a:avLst/>
                <a:gdLst>
                  <a:gd name="T0" fmla="*/ 0 w 672"/>
                  <a:gd name="T1" fmla="*/ 2 h 48"/>
                  <a:gd name="T2" fmla="*/ 2 w 672"/>
                  <a:gd name="T3" fmla="*/ 0 h 48"/>
                  <a:gd name="T4" fmla="*/ 20 w 672"/>
                  <a:gd name="T5" fmla="*/ 0 h 48"/>
                  <a:gd name="T6" fmla="*/ 18 w 672"/>
                  <a:gd name="T7" fmla="*/ 2 h 48"/>
                  <a:gd name="T8" fmla="*/ 0 w 672"/>
                  <a:gd name="T9" fmla="*/ 2 h 48"/>
                  <a:gd name="T10" fmla="*/ 0 60000 65536"/>
                  <a:gd name="T11" fmla="*/ 0 60000 65536"/>
                  <a:gd name="T12" fmla="*/ 0 60000 65536"/>
                  <a:gd name="T13" fmla="*/ 0 60000 65536"/>
                  <a:gd name="T14" fmla="*/ 0 60000 65536"/>
                  <a:gd name="T15" fmla="*/ 0 w 672"/>
                  <a:gd name="T16" fmla="*/ 0 h 48"/>
                  <a:gd name="T17" fmla="*/ 672 w 672"/>
                  <a:gd name="T18" fmla="*/ 48 h 48"/>
                </a:gdLst>
                <a:ahLst/>
                <a:cxnLst>
                  <a:cxn ang="T10">
                    <a:pos x="T0" y="T1"/>
                  </a:cxn>
                  <a:cxn ang="T11">
                    <a:pos x="T2" y="T3"/>
                  </a:cxn>
                  <a:cxn ang="T12">
                    <a:pos x="T4" y="T5"/>
                  </a:cxn>
                  <a:cxn ang="T13">
                    <a:pos x="T6" y="T7"/>
                  </a:cxn>
                  <a:cxn ang="T14">
                    <a:pos x="T8" y="T9"/>
                  </a:cxn>
                </a:cxnLst>
                <a:rect l="T15" t="T16" r="T17" b="T18"/>
                <a:pathLst>
                  <a:path w="672" h="48">
                    <a:moveTo>
                      <a:pt x="0" y="48"/>
                    </a:moveTo>
                    <a:lnTo>
                      <a:pt x="48" y="0"/>
                    </a:lnTo>
                    <a:lnTo>
                      <a:pt x="672" y="0"/>
                    </a:lnTo>
                    <a:lnTo>
                      <a:pt x="624" y="48"/>
                    </a:lnTo>
                    <a:lnTo>
                      <a:pt x="0" y="48"/>
                    </a:lnTo>
                    <a:close/>
                  </a:path>
                </a:pathLst>
              </a:custGeom>
              <a:solidFill>
                <a:srgbClr val="99DDFF"/>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118" name="Freeform 888">
                <a:extLst>
                  <a:ext uri="{FF2B5EF4-FFF2-40B4-BE49-F238E27FC236}">
                    <a16:creationId xmlns:a16="http://schemas.microsoft.com/office/drawing/2014/main" id="{EBB7EBCC-33F5-A04D-BC3B-3B61813F16F6}"/>
                  </a:ext>
                </a:extLst>
              </p:cNvPr>
              <p:cNvSpPr>
                <a:spLocks/>
              </p:cNvSpPr>
              <p:nvPr/>
            </p:nvSpPr>
            <p:spPr bwMode="auto">
              <a:xfrm>
                <a:off x="3882913" y="1124734"/>
                <a:ext cx="265204" cy="301640"/>
              </a:xfrm>
              <a:custGeom>
                <a:avLst/>
                <a:gdLst>
                  <a:gd name="T0" fmla="*/ 144 w 144"/>
                  <a:gd name="T1" fmla="*/ 5 h 192"/>
                  <a:gd name="T2" fmla="*/ 0 w 144"/>
                  <a:gd name="T3" fmla="*/ 5 h 192"/>
                  <a:gd name="T4" fmla="*/ 0 w 144"/>
                  <a:gd name="T5" fmla="*/ 0 h 192"/>
                  <a:gd name="T6" fmla="*/ 144 w 144"/>
                  <a:gd name="T7" fmla="*/ 0 h 192"/>
                  <a:gd name="T8" fmla="*/ 144 w 144"/>
                  <a:gd name="T9" fmla="*/ 5 h 192"/>
                  <a:gd name="T10" fmla="*/ 0 60000 65536"/>
                  <a:gd name="T11" fmla="*/ 0 60000 65536"/>
                  <a:gd name="T12" fmla="*/ 0 60000 65536"/>
                  <a:gd name="T13" fmla="*/ 0 60000 65536"/>
                  <a:gd name="T14" fmla="*/ 0 60000 65536"/>
                  <a:gd name="T15" fmla="*/ 0 w 144"/>
                  <a:gd name="T16" fmla="*/ 0 h 192"/>
                  <a:gd name="T17" fmla="*/ 144 w 144"/>
                  <a:gd name="T18" fmla="*/ 192 h 192"/>
                </a:gdLst>
                <a:ahLst/>
                <a:cxnLst>
                  <a:cxn ang="T10">
                    <a:pos x="T0" y="T1"/>
                  </a:cxn>
                  <a:cxn ang="T11">
                    <a:pos x="T2" y="T3"/>
                  </a:cxn>
                  <a:cxn ang="T12">
                    <a:pos x="T4" y="T5"/>
                  </a:cxn>
                  <a:cxn ang="T13">
                    <a:pos x="T6" y="T7"/>
                  </a:cxn>
                  <a:cxn ang="T14">
                    <a:pos x="T8" y="T9"/>
                  </a:cxn>
                </a:cxnLst>
                <a:rect l="T15" t="T16" r="T17" b="T18"/>
                <a:pathLst>
                  <a:path w="144" h="192">
                    <a:moveTo>
                      <a:pt x="144" y="192"/>
                    </a:moveTo>
                    <a:lnTo>
                      <a:pt x="0" y="192"/>
                    </a:lnTo>
                    <a:lnTo>
                      <a:pt x="0" y="0"/>
                    </a:lnTo>
                    <a:lnTo>
                      <a:pt x="144" y="0"/>
                    </a:lnTo>
                    <a:lnTo>
                      <a:pt x="144" y="192"/>
                    </a:lnTo>
                    <a:close/>
                  </a:path>
                </a:pathLst>
              </a:custGeom>
              <a:solidFill>
                <a:srgbClr val="99DDFF"/>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119" name="Freeform 889">
                <a:extLst>
                  <a:ext uri="{FF2B5EF4-FFF2-40B4-BE49-F238E27FC236}">
                    <a16:creationId xmlns:a16="http://schemas.microsoft.com/office/drawing/2014/main" id="{5AC0F918-E22F-4E48-96EC-A2C0A69E530B}"/>
                  </a:ext>
                </a:extLst>
              </p:cNvPr>
              <p:cNvSpPr>
                <a:spLocks/>
              </p:cNvSpPr>
              <p:nvPr/>
            </p:nvSpPr>
            <p:spPr bwMode="auto">
              <a:xfrm>
                <a:off x="3882913" y="1024881"/>
                <a:ext cx="353605" cy="99853"/>
              </a:xfrm>
              <a:custGeom>
                <a:avLst/>
                <a:gdLst>
                  <a:gd name="T0" fmla="*/ 144 w 192"/>
                  <a:gd name="T1" fmla="*/ 48 h 48"/>
                  <a:gd name="T2" fmla="*/ 0 w 192"/>
                  <a:gd name="T3" fmla="*/ 48 h 48"/>
                  <a:gd name="T4" fmla="*/ 48 w 192"/>
                  <a:gd name="T5" fmla="*/ 0 h 48"/>
                  <a:gd name="T6" fmla="*/ 192 w 192"/>
                  <a:gd name="T7" fmla="*/ 0 h 48"/>
                  <a:gd name="T8" fmla="*/ 144 w 192"/>
                  <a:gd name="T9" fmla="*/ 48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99DDFF"/>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120" name="Freeform 890">
                <a:extLst>
                  <a:ext uri="{FF2B5EF4-FFF2-40B4-BE49-F238E27FC236}">
                    <a16:creationId xmlns:a16="http://schemas.microsoft.com/office/drawing/2014/main" id="{E0161441-0EA7-0749-AA06-638480EB2EBD}"/>
                  </a:ext>
                </a:extLst>
              </p:cNvPr>
              <p:cNvSpPr>
                <a:spLocks/>
              </p:cNvSpPr>
              <p:nvPr/>
            </p:nvSpPr>
            <p:spPr bwMode="auto">
              <a:xfrm>
                <a:off x="4148117" y="1024881"/>
                <a:ext cx="88401" cy="399413"/>
              </a:xfrm>
              <a:custGeom>
                <a:avLst/>
                <a:gdLst>
                  <a:gd name="T0" fmla="*/ 0 w 48"/>
                  <a:gd name="T1" fmla="*/ 48 h 192"/>
                  <a:gd name="T2" fmla="*/ 48 w 48"/>
                  <a:gd name="T3" fmla="*/ 0 h 192"/>
                  <a:gd name="T4" fmla="*/ 48 w 48"/>
                  <a:gd name="T5" fmla="*/ 144 h 192"/>
                  <a:gd name="T6" fmla="*/ 0 w 48"/>
                  <a:gd name="T7" fmla="*/ 192 h 192"/>
                  <a:gd name="T8" fmla="*/ 0 w 48"/>
                  <a:gd name="T9" fmla="*/ 48 h 192"/>
                  <a:gd name="T10" fmla="*/ 0 60000 65536"/>
                  <a:gd name="T11" fmla="*/ 0 60000 65536"/>
                  <a:gd name="T12" fmla="*/ 0 60000 65536"/>
                  <a:gd name="T13" fmla="*/ 0 60000 65536"/>
                  <a:gd name="T14" fmla="*/ 0 60000 65536"/>
                  <a:gd name="T15" fmla="*/ 0 w 48"/>
                  <a:gd name="T16" fmla="*/ 0 h 192"/>
                  <a:gd name="T17" fmla="*/ 48 w 48"/>
                  <a:gd name="T18" fmla="*/ 192 h 192"/>
                </a:gdLst>
                <a:ahLst/>
                <a:cxnLst>
                  <a:cxn ang="T10">
                    <a:pos x="T0" y="T1"/>
                  </a:cxn>
                  <a:cxn ang="T11">
                    <a:pos x="T2" y="T3"/>
                  </a:cxn>
                  <a:cxn ang="T12">
                    <a:pos x="T4" y="T5"/>
                  </a:cxn>
                  <a:cxn ang="T13">
                    <a:pos x="T6" y="T7"/>
                  </a:cxn>
                  <a:cxn ang="T14">
                    <a:pos x="T8" y="T9"/>
                  </a:cxn>
                </a:cxnLst>
                <a:rect l="T15" t="T16" r="T17" b="T18"/>
                <a:pathLst>
                  <a:path w="48" h="192">
                    <a:moveTo>
                      <a:pt x="0" y="48"/>
                    </a:moveTo>
                    <a:lnTo>
                      <a:pt x="48" y="0"/>
                    </a:lnTo>
                    <a:lnTo>
                      <a:pt x="48" y="144"/>
                    </a:lnTo>
                    <a:lnTo>
                      <a:pt x="0" y="192"/>
                    </a:lnTo>
                    <a:lnTo>
                      <a:pt x="0" y="48"/>
                    </a:lnTo>
                    <a:close/>
                  </a:path>
                </a:pathLst>
              </a:custGeom>
              <a:solidFill>
                <a:srgbClr val="99DDFF"/>
              </a:solidFill>
              <a:ln w="9525">
                <a:solidFill>
                  <a:schemeClr val="tx1"/>
                </a:solidFill>
                <a:round/>
                <a:headEnd/>
                <a:tailEnd/>
              </a:ln>
            </p:spPr>
            <p:txBody>
              <a:bodyPr wrap="none" anchor="ctr"/>
              <a:lstStyle/>
              <a:p>
                <a:endParaRPr lang="en-US" dirty="0">
                  <a:latin typeface="Calibri"/>
                  <a:ea typeface="Calibri"/>
                  <a:cs typeface="Calibri"/>
                </a:endParaRPr>
              </a:p>
            </p:txBody>
          </p:sp>
        </p:grpSp>
      </p:grpSp>
      <p:grpSp>
        <p:nvGrpSpPr>
          <p:cNvPr id="161" name="Group 160">
            <a:extLst>
              <a:ext uri="{FF2B5EF4-FFF2-40B4-BE49-F238E27FC236}">
                <a16:creationId xmlns:a16="http://schemas.microsoft.com/office/drawing/2014/main" id="{01E68690-6637-7048-B3EA-4FCD94F98564}"/>
              </a:ext>
            </a:extLst>
          </p:cNvPr>
          <p:cNvGrpSpPr/>
          <p:nvPr/>
        </p:nvGrpSpPr>
        <p:grpSpPr>
          <a:xfrm>
            <a:off x="8978593" y="5507164"/>
            <a:ext cx="1492873" cy="686656"/>
            <a:chOff x="7218904" y="6068391"/>
            <a:chExt cx="1492873" cy="686656"/>
          </a:xfrm>
        </p:grpSpPr>
        <p:grpSp>
          <p:nvGrpSpPr>
            <p:cNvPr id="162" name="Group 872">
              <a:extLst>
                <a:ext uri="{FF2B5EF4-FFF2-40B4-BE49-F238E27FC236}">
                  <a16:creationId xmlns:a16="http://schemas.microsoft.com/office/drawing/2014/main" id="{DB58E68C-60E4-B248-A789-C9D8B4848230}"/>
                </a:ext>
              </a:extLst>
            </p:cNvPr>
            <p:cNvGrpSpPr>
              <a:grpSpLocks noChangeAspect="1"/>
            </p:cNvGrpSpPr>
            <p:nvPr/>
          </p:nvGrpSpPr>
          <p:grpSpPr bwMode="auto">
            <a:xfrm>
              <a:off x="8054800" y="6338804"/>
              <a:ext cx="651502" cy="416243"/>
              <a:chOff x="331" y="406"/>
              <a:chExt cx="288" cy="144"/>
            </a:xfrm>
          </p:grpSpPr>
          <p:sp>
            <p:nvSpPr>
              <p:cNvPr id="178" name="Rectangle 873">
                <a:extLst>
                  <a:ext uri="{FF2B5EF4-FFF2-40B4-BE49-F238E27FC236}">
                    <a16:creationId xmlns:a16="http://schemas.microsoft.com/office/drawing/2014/main" id="{E04EF91F-ABD6-5E44-8203-BAA3ACEE9E9C}"/>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latin typeface="Calibri"/>
                    <a:ea typeface="Calibri"/>
                    <a:cs typeface="Calibri"/>
                  </a:rPr>
                  <a:t>c</a:t>
                </a:r>
              </a:p>
            </p:txBody>
          </p:sp>
          <p:sp>
            <p:nvSpPr>
              <p:cNvPr id="179" name="Freeform 874">
                <a:extLst>
                  <a:ext uri="{FF2B5EF4-FFF2-40B4-BE49-F238E27FC236}">
                    <a16:creationId xmlns:a16="http://schemas.microsoft.com/office/drawing/2014/main" id="{FDEBBF1A-5A94-264D-88A6-AD451BF2FD1D}"/>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180" name="Freeform 875">
                <a:extLst>
                  <a:ext uri="{FF2B5EF4-FFF2-40B4-BE49-F238E27FC236}">
                    <a16:creationId xmlns:a16="http://schemas.microsoft.com/office/drawing/2014/main" id="{8CAC12B3-1AFA-5648-9F4E-4C470B94FF3F}"/>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181" name="Rectangle 876">
                <a:extLst>
                  <a:ext uri="{FF2B5EF4-FFF2-40B4-BE49-F238E27FC236}">
                    <a16:creationId xmlns:a16="http://schemas.microsoft.com/office/drawing/2014/main" id="{088714F9-058F-5A40-A296-7188A1F6E1A0}"/>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latin typeface="Calibri"/>
                  <a:ea typeface="Calibri"/>
                  <a:cs typeface="Calibri"/>
                </a:endParaRPr>
              </a:p>
            </p:txBody>
          </p:sp>
        </p:grpSp>
        <p:grpSp>
          <p:nvGrpSpPr>
            <p:cNvPr id="163" name="Group 872">
              <a:extLst>
                <a:ext uri="{FF2B5EF4-FFF2-40B4-BE49-F238E27FC236}">
                  <a16:creationId xmlns:a16="http://schemas.microsoft.com/office/drawing/2014/main" id="{A29971A2-635D-8C44-8AF8-476C0193A0E4}"/>
                </a:ext>
              </a:extLst>
            </p:cNvPr>
            <p:cNvGrpSpPr>
              <a:grpSpLocks noChangeAspect="1"/>
            </p:cNvGrpSpPr>
            <p:nvPr/>
          </p:nvGrpSpPr>
          <p:grpSpPr bwMode="auto">
            <a:xfrm>
              <a:off x="7218904" y="6335124"/>
              <a:ext cx="651502" cy="416243"/>
              <a:chOff x="331" y="406"/>
              <a:chExt cx="288" cy="144"/>
            </a:xfrm>
          </p:grpSpPr>
          <p:sp>
            <p:nvSpPr>
              <p:cNvPr id="174" name="Rectangle 873">
                <a:extLst>
                  <a:ext uri="{FF2B5EF4-FFF2-40B4-BE49-F238E27FC236}">
                    <a16:creationId xmlns:a16="http://schemas.microsoft.com/office/drawing/2014/main" id="{54CE6D43-A316-1147-BE27-B5515ACF5496}"/>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latin typeface="Calibri"/>
                    <a:ea typeface="Calibri"/>
                    <a:cs typeface="Calibri"/>
                  </a:rPr>
                  <a:t>d</a:t>
                </a:r>
              </a:p>
            </p:txBody>
          </p:sp>
          <p:sp>
            <p:nvSpPr>
              <p:cNvPr id="175" name="Freeform 874">
                <a:extLst>
                  <a:ext uri="{FF2B5EF4-FFF2-40B4-BE49-F238E27FC236}">
                    <a16:creationId xmlns:a16="http://schemas.microsoft.com/office/drawing/2014/main" id="{04C4DB36-8E63-8344-B451-391131649DA1}"/>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176" name="Freeform 875">
                <a:extLst>
                  <a:ext uri="{FF2B5EF4-FFF2-40B4-BE49-F238E27FC236}">
                    <a16:creationId xmlns:a16="http://schemas.microsoft.com/office/drawing/2014/main" id="{B1522E87-300F-0F4D-8580-A3DDA76AA563}"/>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177" name="Rectangle 876">
                <a:extLst>
                  <a:ext uri="{FF2B5EF4-FFF2-40B4-BE49-F238E27FC236}">
                    <a16:creationId xmlns:a16="http://schemas.microsoft.com/office/drawing/2014/main" id="{89CD0862-175F-CD4A-92AA-3282654D9EFF}"/>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latin typeface="Calibri"/>
                  <a:ea typeface="Calibri"/>
                  <a:cs typeface="Calibri"/>
                </a:endParaRPr>
              </a:p>
            </p:txBody>
          </p:sp>
        </p:grpSp>
        <p:grpSp>
          <p:nvGrpSpPr>
            <p:cNvPr id="164" name="Group 872">
              <a:extLst>
                <a:ext uri="{FF2B5EF4-FFF2-40B4-BE49-F238E27FC236}">
                  <a16:creationId xmlns:a16="http://schemas.microsoft.com/office/drawing/2014/main" id="{EE58001D-D378-0646-AB5B-91C1F9340208}"/>
                </a:ext>
              </a:extLst>
            </p:cNvPr>
            <p:cNvGrpSpPr>
              <a:grpSpLocks noChangeAspect="1"/>
            </p:cNvGrpSpPr>
            <p:nvPr/>
          </p:nvGrpSpPr>
          <p:grpSpPr bwMode="auto">
            <a:xfrm>
              <a:off x="8060275" y="6069116"/>
              <a:ext cx="651502" cy="416243"/>
              <a:chOff x="331" y="406"/>
              <a:chExt cx="288" cy="144"/>
            </a:xfrm>
          </p:grpSpPr>
          <p:sp>
            <p:nvSpPr>
              <p:cNvPr id="170" name="Rectangle 873">
                <a:extLst>
                  <a:ext uri="{FF2B5EF4-FFF2-40B4-BE49-F238E27FC236}">
                    <a16:creationId xmlns:a16="http://schemas.microsoft.com/office/drawing/2014/main" id="{8C2AE5B0-626F-AB40-9373-122AF8F2189E}"/>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latin typeface="Calibri"/>
                    <a:ea typeface="Calibri"/>
                    <a:cs typeface="Calibri"/>
                  </a:rPr>
                  <a:t>b</a:t>
                </a:r>
              </a:p>
            </p:txBody>
          </p:sp>
          <p:sp>
            <p:nvSpPr>
              <p:cNvPr id="171" name="Freeform 874">
                <a:extLst>
                  <a:ext uri="{FF2B5EF4-FFF2-40B4-BE49-F238E27FC236}">
                    <a16:creationId xmlns:a16="http://schemas.microsoft.com/office/drawing/2014/main" id="{477587C8-5394-B848-AD1D-037CAE29F556}"/>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172" name="Freeform 875">
                <a:extLst>
                  <a:ext uri="{FF2B5EF4-FFF2-40B4-BE49-F238E27FC236}">
                    <a16:creationId xmlns:a16="http://schemas.microsoft.com/office/drawing/2014/main" id="{B12CEA99-4D62-1F4B-80B4-6C33D55208E4}"/>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173" name="Rectangle 876">
                <a:extLst>
                  <a:ext uri="{FF2B5EF4-FFF2-40B4-BE49-F238E27FC236}">
                    <a16:creationId xmlns:a16="http://schemas.microsoft.com/office/drawing/2014/main" id="{10662B49-9386-BB41-9D41-31309196BE2D}"/>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latin typeface="Calibri"/>
                  <a:ea typeface="Calibri"/>
                  <a:cs typeface="Calibri"/>
                </a:endParaRPr>
              </a:p>
            </p:txBody>
          </p:sp>
        </p:grpSp>
        <p:grpSp>
          <p:nvGrpSpPr>
            <p:cNvPr id="165" name="Group 872">
              <a:extLst>
                <a:ext uri="{FF2B5EF4-FFF2-40B4-BE49-F238E27FC236}">
                  <a16:creationId xmlns:a16="http://schemas.microsoft.com/office/drawing/2014/main" id="{222D3DA6-757B-1F4B-AFF0-4810E57FF8A7}"/>
                </a:ext>
              </a:extLst>
            </p:cNvPr>
            <p:cNvGrpSpPr>
              <a:grpSpLocks noChangeAspect="1"/>
            </p:cNvGrpSpPr>
            <p:nvPr/>
          </p:nvGrpSpPr>
          <p:grpSpPr bwMode="auto">
            <a:xfrm>
              <a:off x="7221943" y="6068391"/>
              <a:ext cx="651502" cy="416243"/>
              <a:chOff x="331" y="406"/>
              <a:chExt cx="288" cy="144"/>
            </a:xfrm>
          </p:grpSpPr>
          <p:sp>
            <p:nvSpPr>
              <p:cNvPr id="166" name="Rectangle 873">
                <a:extLst>
                  <a:ext uri="{FF2B5EF4-FFF2-40B4-BE49-F238E27FC236}">
                    <a16:creationId xmlns:a16="http://schemas.microsoft.com/office/drawing/2014/main" id="{CEC36F5E-B471-8943-951E-5B076BAC670D}"/>
                  </a:ext>
                </a:extLst>
              </p:cNvPr>
              <p:cNvSpPr>
                <a:spLocks noChangeArrowheads="1"/>
              </p:cNvSpPr>
              <p:nvPr/>
            </p:nvSpPr>
            <p:spPr bwMode="auto">
              <a:xfrm>
                <a:off x="331" y="454"/>
                <a:ext cx="240" cy="96"/>
              </a:xfrm>
              <a:prstGeom prst="rect">
                <a:avLst/>
              </a:prstGeom>
              <a:solidFill>
                <a:srgbClr val="FDFFB3"/>
              </a:solidFill>
              <a:ln w="9525">
                <a:solidFill>
                  <a:schemeClr val="tx1"/>
                </a:solidFill>
                <a:miter lim="800000"/>
                <a:headEnd/>
                <a:tailEnd/>
              </a:ln>
            </p:spPr>
            <p:txBody>
              <a:bodyPr lIns="73152" tIns="18288" rIns="73152" bIns="18288" anchor="b"/>
              <a:lstStyle/>
              <a:p>
                <a:pPr algn="ctr"/>
                <a:r>
                  <a:rPr lang="en-GB" dirty="0">
                    <a:latin typeface="Calibri"/>
                    <a:ea typeface="Calibri"/>
                    <a:cs typeface="Calibri"/>
                  </a:rPr>
                  <a:t>a</a:t>
                </a:r>
              </a:p>
            </p:txBody>
          </p:sp>
          <p:sp>
            <p:nvSpPr>
              <p:cNvPr id="167" name="Freeform 874">
                <a:extLst>
                  <a:ext uri="{FF2B5EF4-FFF2-40B4-BE49-F238E27FC236}">
                    <a16:creationId xmlns:a16="http://schemas.microsoft.com/office/drawing/2014/main" id="{88324CAD-913F-FF46-B0AC-45C1DA81BEE7}"/>
                  </a:ext>
                </a:extLst>
              </p:cNvPr>
              <p:cNvSpPr>
                <a:spLocks/>
              </p:cNvSpPr>
              <p:nvPr/>
            </p:nvSpPr>
            <p:spPr bwMode="auto">
              <a:xfrm>
                <a:off x="331" y="406"/>
                <a:ext cx="288" cy="48"/>
              </a:xfrm>
              <a:custGeom>
                <a:avLst/>
                <a:gdLst>
                  <a:gd name="T0" fmla="*/ 0 w 288"/>
                  <a:gd name="T1" fmla="*/ 48 h 48"/>
                  <a:gd name="T2" fmla="*/ 48 w 288"/>
                  <a:gd name="T3" fmla="*/ 0 h 48"/>
                  <a:gd name="T4" fmla="*/ 288 w 288"/>
                  <a:gd name="T5" fmla="*/ 0 h 48"/>
                  <a:gd name="T6" fmla="*/ 240 w 288"/>
                  <a:gd name="T7" fmla="*/ 48 h 48"/>
                  <a:gd name="T8" fmla="*/ 0 w 288"/>
                  <a:gd name="T9" fmla="*/ 48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48" y="0"/>
                    </a:lnTo>
                    <a:lnTo>
                      <a:pt x="288" y="0"/>
                    </a:lnTo>
                    <a:lnTo>
                      <a:pt x="240" y="48"/>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168" name="Freeform 875">
                <a:extLst>
                  <a:ext uri="{FF2B5EF4-FFF2-40B4-BE49-F238E27FC236}">
                    <a16:creationId xmlns:a16="http://schemas.microsoft.com/office/drawing/2014/main" id="{0B86B1BB-F6F5-7841-97BA-E5154613298F}"/>
                  </a:ext>
                </a:extLst>
              </p:cNvPr>
              <p:cNvSpPr>
                <a:spLocks/>
              </p:cNvSpPr>
              <p:nvPr/>
            </p:nvSpPr>
            <p:spPr bwMode="auto">
              <a:xfrm>
                <a:off x="571" y="406"/>
                <a:ext cx="48" cy="144"/>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Calibri"/>
                  <a:cs typeface="Calibri"/>
                </a:endParaRPr>
              </a:p>
            </p:txBody>
          </p:sp>
          <p:sp>
            <p:nvSpPr>
              <p:cNvPr id="169" name="Rectangle 876">
                <a:extLst>
                  <a:ext uri="{FF2B5EF4-FFF2-40B4-BE49-F238E27FC236}">
                    <a16:creationId xmlns:a16="http://schemas.microsoft.com/office/drawing/2014/main" id="{10CAA981-657E-944A-B9E8-43DC144BFC9B}"/>
                  </a:ext>
                </a:extLst>
              </p:cNvPr>
              <p:cNvSpPr>
                <a:spLocks noChangeAspect="1" noChangeArrowheads="1"/>
              </p:cNvSpPr>
              <p:nvPr/>
            </p:nvSpPr>
            <p:spPr bwMode="auto">
              <a:xfrm>
                <a:off x="357" y="425"/>
                <a:ext cx="0" cy="9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latin typeface="Calibri"/>
                  <a:ea typeface="Calibri"/>
                  <a:cs typeface="Calibri"/>
                </a:endParaRPr>
              </a:p>
            </p:txBody>
          </p:sp>
        </p:grpSp>
      </p:grpSp>
    </p:spTree>
    <p:extLst>
      <p:ext uri="{BB962C8B-B14F-4D97-AF65-F5344CB8AC3E}">
        <p14:creationId xmlns:p14="http://schemas.microsoft.com/office/powerpoint/2010/main" val="2735351921"/>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0A030-622C-3145-A65A-EBDAACDD4881}"/>
              </a:ext>
            </a:extLst>
          </p:cNvPr>
          <p:cNvSpPr>
            <a:spLocks noGrp="1"/>
          </p:cNvSpPr>
          <p:nvPr>
            <p:ph type="title"/>
          </p:nvPr>
        </p:nvSpPr>
        <p:spPr/>
        <p:txBody>
          <a:bodyPr/>
          <a:lstStyle/>
          <a:p>
            <a:r>
              <a:rPr lang="en-GB" dirty="0"/>
              <a:t>Node-selection Heuristics</a:t>
            </a:r>
          </a:p>
        </p:txBody>
      </p:sp>
      <p:sp>
        <p:nvSpPr>
          <p:cNvPr id="3" name="Content Placeholder 2">
            <a:extLst>
              <a:ext uri="{FF2B5EF4-FFF2-40B4-BE49-F238E27FC236}">
                <a16:creationId xmlns:a16="http://schemas.microsoft.com/office/drawing/2014/main" id="{52449978-0B1F-D148-B1ED-50A74449BAAD}"/>
              </a:ext>
            </a:extLst>
          </p:cNvPr>
          <p:cNvSpPr>
            <a:spLocks noGrp="1"/>
          </p:cNvSpPr>
          <p:nvPr>
            <p:ph idx="1"/>
          </p:nvPr>
        </p:nvSpPr>
        <p:spPr/>
        <p:txBody>
          <a:bodyPr>
            <a:normAutofit/>
          </a:bodyPr>
          <a:lstStyle/>
          <a:p>
            <a:r>
              <a:rPr lang="en-GB" dirty="0"/>
              <a:t>Analogy to CSP</a:t>
            </a:r>
          </a:p>
          <a:p>
            <a:pPr lvl="1"/>
            <a:r>
              <a:rPr lang="en-GB" dirty="0"/>
              <a:t>Resolving a flaw in PSP </a:t>
            </a:r>
            <a:br>
              <a:rPr lang="en-GB" dirty="0"/>
            </a:br>
            <a:r>
              <a:rPr lang="en-GB" dirty="0"/>
              <a:t>≈ assigning a value to a variable in a CSP</a:t>
            </a:r>
          </a:p>
          <a:p>
            <a:r>
              <a:rPr lang="en-GB" dirty="0"/>
              <a:t>What flaw to work on next? </a:t>
            </a:r>
          </a:p>
          <a:p>
            <a:pPr lvl="1"/>
            <a:r>
              <a:rPr lang="en-GB" dirty="0">
                <a:solidFill>
                  <a:schemeClr val="accent1"/>
                </a:solidFill>
              </a:rPr>
              <a:t>Fewest Alternatives First (FAF)</a:t>
            </a:r>
            <a:r>
              <a:rPr lang="en-GB" dirty="0"/>
              <a:t> </a:t>
            </a:r>
          </a:p>
          <a:p>
            <a:pPr lvl="2"/>
            <a:r>
              <a:rPr lang="en-GB" dirty="0"/>
              <a:t>Choose a flaw having the fewest resolvers</a:t>
            </a:r>
            <a:br>
              <a:rPr lang="en-GB" dirty="0"/>
            </a:br>
            <a:r>
              <a:rPr lang="en-GB" dirty="0"/>
              <a:t>≈ Minimum Remaining Values (MRV) heuristics for CSPs</a:t>
            </a:r>
          </a:p>
          <a:p>
            <a:r>
              <a:rPr lang="en-GB" dirty="0"/>
              <a:t>To resolve the flaw, which resolver to try first?</a:t>
            </a:r>
          </a:p>
          <a:p>
            <a:pPr lvl="1"/>
            <a:r>
              <a:rPr lang="en-GB" dirty="0">
                <a:solidFill>
                  <a:schemeClr val="accent1"/>
                </a:solidFill>
              </a:rPr>
              <a:t>Least Constraining Resolver (LCR)</a:t>
            </a:r>
          </a:p>
          <a:p>
            <a:pPr lvl="2"/>
            <a:r>
              <a:rPr lang="en-GB" dirty="0"/>
              <a:t>Choose a resolver that rules out the fewest resolvers for the other flaws</a:t>
            </a:r>
            <a:br>
              <a:rPr lang="en-GB" dirty="0"/>
            </a:br>
            <a:r>
              <a:rPr lang="en-GB" dirty="0"/>
              <a:t>≈ Least Constraining Value (LCV) heuristics for CSPs</a:t>
            </a:r>
          </a:p>
          <a:p>
            <a:endParaRPr lang="en-GB" dirty="0"/>
          </a:p>
        </p:txBody>
      </p:sp>
      <p:sp>
        <p:nvSpPr>
          <p:cNvPr id="5" name="Date Placeholder 4">
            <a:extLst>
              <a:ext uri="{FF2B5EF4-FFF2-40B4-BE49-F238E27FC236}">
                <a16:creationId xmlns:a16="http://schemas.microsoft.com/office/drawing/2014/main" id="{06B018CF-44DC-2A44-9303-6C7A3B7B55B8}"/>
              </a:ext>
            </a:extLst>
          </p:cNvPr>
          <p:cNvSpPr>
            <a:spLocks noGrp="1"/>
          </p:cNvSpPr>
          <p:nvPr>
            <p:ph type="dt" sz="half" idx="2"/>
          </p:nvPr>
        </p:nvSpPr>
        <p:spPr/>
        <p:txBody>
          <a:bodyPr/>
          <a:lstStyle/>
          <a:p>
            <a:r>
              <a:rPr lang="de-DE"/>
              <a:t>Deterministic</a:t>
            </a:r>
            <a:endParaRPr lang="de-DE" dirty="0"/>
          </a:p>
        </p:txBody>
      </p:sp>
      <p:sp>
        <p:nvSpPr>
          <p:cNvPr id="6" name="Footer Placeholder 5">
            <a:extLst>
              <a:ext uri="{FF2B5EF4-FFF2-40B4-BE49-F238E27FC236}">
                <a16:creationId xmlns:a16="http://schemas.microsoft.com/office/drawing/2014/main" id="{564AF25F-3E36-299F-29C8-3521EB0D7F8E}"/>
              </a:ext>
            </a:extLst>
          </p:cNvPr>
          <p:cNvSpPr>
            <a:spLocks noGrp="1"/>
          </p:cNvSpPr>
          <p:nvPr>
            <p:ph type="ftr" sz="quarter" idx="3"/>
          </p:nvPr>
        </p:nvSpPr>
        <p:spPr/>
        <p:txBody>
          <a:bodyPr/>
          <a:lstStyle/>
          <a:p>
            <a:r>
              <a:rPr lang="en-GB"/>
              <a:t>T. Braun - APA</a:t>
            </a:r>
          </a:p>
        </p:txBody>
      </p:sp>
      <p:sp>
        <p:nvSpPr>
          <p:cNvPr id="4" name="Slide Number Placeholder 3">
            <a:extLst>
              <a:ext uri="{FF2B5EF4-FFF2-40B4-BE49-F238E27FC236}">
                <a16:creationId xmlns:a16="http://schemas.microsoft.com/office/drawing/2014/main" id="{C8D4D205-3E8A-BC4B-8F41-880ACD57C718}"/>
              </a:ext>
            </a:extLst>
          </p:cNvPr>
          <p:cNvSpPr>
            <a:spLocks noGrp="1"/>
          </p:cNvSpPr>
          <p:nvPr>
            <p:ph type="sldNum" sz="quarter" idx="4"/>
          </p:nvPr>
        </p:nvSpPr>
        <p:spPr/>
        <p:txBody>
          <a:bodyPr/>
          <a:lstStyle/>
          <a:p>
            <a:fld id="{67C9959E-8E6B-B04C-9955-EA096F41CA7A}" type="slidenum">
              <a:rPr lang="en-GB" smtClean="0"/>
              <a:t>161</a:t>
            </a:fld>
            <a:endParaRPr lang="en-GB"/>
          </a:p>
        </p:txBody>
      </p:sp>
    </p:spTree>
    <p:extLst>
      <p:ext uri="{BB962C8B-B14F-4D97-AF65-F5344CB8AC3E}">
        <p14:creationId xmlns:p14="http://schemas.microsoft.com/office/powerpoint/2010/main" val="3741630869"/>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22550D9-BAF9-244F-9FDB-79E9320C73AE}"/>
              </a:ext>
            </a:extLst>
          </p:cNvPr>
          <p:cNvSpPr>
            <a:spLocks noGrp="1"/>
          </p:cNvSpPr>
          <p:nvPr>
            <p:ph type="sldNum" sz="quarter" idx="4"/>
          </p:nvPr>
        </p:nvSpPr>
        <p:spPr/>
        <p:txBody>
          <a:bodyPr/>
          <a:lstStyle/>
          <a:p>
            <a:fld id="{67C9959E-8E6B-B04C-9955-EA096F41CA7A}" type="slidenum">
              <a:rPr lang="en-GB" smtClean="0"/>
              <a:t>162</a:t>
            </a:fld>
            <a:endParaRPr lang="en-GB"/>
          </a:p>
        </p:txBody>
      </p:sp>
      <mc:AlternateContent xmlns:mc="http://schemas.openxmlformats.org/markup-compatibility/2006" xmlns:a14="http://schemas.microsoft.com/office/drawing/2010/main">
        <mc:Choice Requires="a14">
          <p:sp>
            <p:nvSpPr>
              <p:cNvPr id="112" name="Rectangle 3"/>
              <p:cNvSpPr>
                <a:spLocks noGrp="1" noChangeArrowheads="1"/>
              </p:cNvSpPr>
              <p:nvPr>
                <p:ph idx="4294967295"/>
              </p:nvPr>
            </p:nvSpPr>
            <p:spPr>
              <a:xfrm>
                <a:off x="0" y="828675"/>
                <a:ext cx="8424863" cy="1817688"/>
              </a:xfrm>
            </p:spPr>
            <p:txBody>
              <a:bodyPr>
                <a:normAutofit/>
              </a:bodyPr>
              <a:lstStyle/>
              <a:p>
                <a:pPr eaLnBrk="1" hangingPunct="1"/>
                <a:r>
                  <a:rPr lang="en-US" sz="1900" dirty="0"/>
                  <a:t>Fewest Alternatives First:</a:t>
                </a:r>
              </a:p>
              <a:p>
                <a:pPr lvl="1" eaLnBrk="1" hangingPunct="1"/>
                <a:r>
                  <a:rPr lang="en-US" sz="1900" dirty="0"/>
                  <a:t>1</a:t>
                </a:r>
                <a:r>
                  <a:rPr lang="en-US" sz="1900" baseline="30000" dirty="0"/>
                  <a:t>st</a:t>
                </a:r>
                <a:r>
                  <a:rPr lang="en-US" sz="1900" dirty="0"/>
                  <a:t> threat has two resolvers: a</a:t>
                </a:r>
                <a:r>
                  <a:rPr lang="en-US" sz="1900" dirty="0">
                    <a:cs typeface="Times New Roman"/>
                  </a:rPr>
                  <a:t>n ordering constraint, and </a:t>
                </a:r>
                <a14:m>
                  <m:oMath xmlns:m="http://schemas.openxmlformats.org/officeDocument/2006/math">
                    <m:sSub>
                      <m:sSubPr>
                        <m:ctrlPr>
                          <a:rPr lang="de-DE" sz="1900" i="1" dirty="0">
                            <a:latin typeface="Cambria Math" panose="02040503050406030204" pitchFamily="18" charset="0"/>
                            <a:cs typeface="Times New Roman" charset="0"/>
                          </a:rPr>
                        </m:ctrlPr>
                      </m:sSubPr>
                      <m:e>
                        <m:r>
                          <a:rPr lang="en-US" sz="1900" i="1" dirty="0">
                            <a:latin typeface="Cambria Math" panose="02040503050406030204" pitchFamily="18" charset="0"/>
                            <a:cs typeface="Times New Roman" charset="0"/>
                          </a:rPr>
                          <m:t>𝑧</m:t>
                        </m:r>
                      </m:e>
                      <m:sub>
                        <m:r>
                          <a:rPr lang="de-DE" sz="1900" i="1" dirty="0">
                            <a:latin typeface="Cambria Math" panose="02040503050406030204" pitchFamily="18" charset="0"/>
                            <a:cs typeface="Times New Roman" charset="0"/>
                          </a:rPr>
                          <m:t>4</m:t>
                        </m:r>
                      </m:sub>
                    </m:sSub>
                    <m:r>
                      <a:rPr lang="en-US" sz="1900" i="1" dirty="0">
                        <a:latin typeface="Cambria Math" panose="02040503050406030204" pitchFamily="18" charset="0"/>
                        <a:cs typeface="Times New Roman" charset="0"/>
                      </a:rPr>
                      <m:t>≠</m:t>
                    </m:r>
                    <m:r>
                      <a:rPr lang="en-US" sz="1900" i="1" dirty="0">
                        <a:latin typeface="Cambria Math" panose="02040503050406030204" pitchFamily="18" charset="0"/>
                        <a:cs typeface="Calibri"/>
                      </a:rPr>
                      <m:t>𝑑</m:t>
                    </m:r>
                  </m:oMath>
                </a14:m>
                <a:endParaRPr lang="en-US" sz="1900" dirty="0">
                  <a:cs typeface="Times New Roman"/>
                </a:endParaRPr>
              </a:p>
              <a:p>
                <a:pPr lvl="1" eaLnBrk="1" hangingPunct="1"/>
                <a:r>
                  <a:rPr lang="en-US" sz="1900" dirty="0">
                    <a:cs typeface="Times New Roman"/>
                  </a:rPr>
                  <a:t>2</a:t>
                </a:r>
                <a:r>
                  <a:rPr lang="en-US" sz="1900" baseline="30000" dirty="0">
                    <a:cs typeface="Times New Roman"/>
                  </a:rPr>
                  <a:t>nd</a:t>
                </a:r>
                <a:r>
                  <a:rPr lang="en-US" sz="1900" dirty="0">
                    <a:cs typeface="Times New Roman"/>
                  </a:rPr>
                  <a:t> threat has three resolvers: 2 ordering constraints, and </a:t>
                </a:r>
                <a14:m>
                  <m:oMath xmlns:m="http://schemas.openxmlformats.org/officeDocument/2006/math">
                    <m:sSub>
                      <m:sSubPr>
                        <m:ctrlPr>
                          <a:rPr lang="de-DE" sz="1900" i="1" dirty="0">
                            <a:latin typeface="Cambria Math" panose="02040503050406030204" pitchFamily="18" charset="0"/>
                            <a:cs typeface="Times New Roman" charset="0"/>
                          </a:rPr>
                        </m:ctrlPr>
                      </m:sSubPr>
                      <m:e>
                        <m:r>
                          <a:rPr lang="en-US" sz="1900" i="1" dirty="0">
                            <a:latin typeface="Cambria Math" panose="02040503050406030204" pitchFamily="18" charset="0"/>
                            <a:cs typeface="Times New Roman" charset="0"/>
                          </a:rPr>
                          <m:t>𝑧</m:t>
                        </m:r>
                      </m:e>
                      <m:sub>
                        <m:r>
                          <a:rPr lang="de-DE" sz="1900" i="1" dirty="0">
                            <a:latin typeface="Cambria Math" panose="02040503050406030204" pitchFamily="18" charset="0"/>
                            <a:cs typeface="Times New Roman" charset="0"/>
                          </a:rPr>
                          <m:t>4</m:t>
                        </m:r>
                      </m:sub>
                    </m:sSub>
                    <m:r>
                      <a:rPr lang="en-US" sz="1900" i="1" dirty="0">
                        <a:latin typeface="Cambria Math" panose="02040503050406030204" pitchFamily="18" charset="0"/>
                        <a:cs typeface="Times New Roman" charset="0"/>
                      </a:rPr>
                      <m:t>≠</m:t>
                    </m:r>
                    <m:r>
                      <a:rPr lang="en-US" sz="1900" i="1" dirty="0">
                        <a:latin typeface="Cambria Math" panose="02040503050406030204" pitchFamily="18" charset="0"/>
                        <a:cs typeface="Calibri"/>
                      </a:rPr>
                      <m:t>𝑎</m:t>
                    </m:r>
                  </m:oMath>
                </a14:m>
                <a:endParaRPr lang="en-US" sz="1900" dirty="0">
                  <a:cs typeface="Times New Roman"/>
                </a:endParaRPr>
              </a:p>
              <a:p>
                <a:pPr lvl="1" eaLnBrk="1" hangingPunct="1"/>
                <a:r>
                  <a:rPr lang="en-US" sz="1900" dirty="0">
                    <a:cs typeface="Times New Roman"/>
                  </a:rPr>
                  <a:t>3</a:t>
                </a:r>
                <a:r>
                  <a:rPr lang="en-US" sz="1900" baseline="30000" dirty="0">
                    <a:cs typeface="Times New Roman"/>
                  </a:rPr>
                  <a:t>rd</a:t>
                </a:r>
                <a:r>
                  <a:rPr lang="en-US" sz="1900" dirty="0">
                    <a:cs typeface="Times New Roman"/>
                  </a:rPr>
                  <a:t> threat has one resolver: </a:t>
                </a:r>
                <a14:m>
                  <m:oMath xmlns:m="http://schemas.openxmlformats.org/officeDocument/2006/math">
                    <m:sSub>
                      <m:sSubPr>
                        <m:ctrlPr>
                          <a:rPr lang="de-DE" sz="1900" i="1" dirty="0">
                            <a:latin typeface="Cambria Math" panose="02040503050406030204" pitchFamily="18" charset="0"/>
                            <a:cs typeface="Times New Roman" charset="0"/>
                          </a:rPr>
                        </m:ctrlPr>
                      </m:sSubPr>
                      <m:e>
                        <m:r>
                          <a:rPr lang="en-US" sz="1900" i="1" dirty="0">
                            <a:latin typeface="Cambria Math" panose="02040503050406030204" pitchFamily="18" charset="0"/>
                            <a:cs typeface="Times New Roman" charset="0"/>
                          </a:rPr>
                          <m:t>𝑧</m:t>
                        </m:r>
                      </m:e>
                      <m:sub>
                        <m:r>
                          <a:rPr lang="de-DE" sz="1900" i="1" dirty="0">
                            <a:latin typeface="Cambria Math" panose="02040503050406030204" pitchFamily="18" charset="0"/>
                            <a:cs typeface="Times New Roman" charset="0"/>
                          </a:rPr>
                          <m:t>4</m:t>
                        </m:r>
                      </m:sub>
                    </m:sSub>
                    <m:r>
                      <a:rPr lang="en-US" sz="1900" i="1" dirty="0">
                        <a:latin typeface="Cambria Math" panose="02040503050406030204" pitchFamily="18" charset="0"/>
                        <a:cs typeface="Times New Roman" charset="0"/>
                      </a:rPr>
                      <m:t>≠</m:t>
                    </m:r>
                    <m:r>
                      <a:rPr lang="en-US" sz="1900" i="1" dirty="0">
                        <a:latin typeface="Cambria Math" panose="02040503050406030204" pitchFamily="18" charset="0"/>
                      </a:rPr>
                      <m:t>𝑐</m:t>
                    </m:r>
                  </m:oMath>
                </a14:m>
                <a:endParaRPr lang="en-US" sz="1900" dirty="0"/>
              </a:p>
              <a:p>
                <a:pPr eaLnBrk="1" hangingPunct="1"/>
                <a:r>
                  <a:rPr lang="en-US" sz="1900" dirty="0">
                    <a:cs typeface="Times New Roman"/>
                  </a:rPr>
                  <a:t>So, resolve the 3</a:t>
                </a:r>
                <a:r>
                  <a:rPr lang="en-US" sz="1900" baseline="30000" dirty="0">
                    <a:cs typeface="Times New Roman"/>
                  </a:rPr>
                  <a:t>rd</a:t>
                </a:r>
                <a:r>
                  <a:rPr lang="en-US" sz="1900" dirty="0">
                    <a:cs typeface="Times New Roman"/>
                  </a:rPr>
                  <a:t> threat first</a:t>
                </a:r>
              </a:p>
            </p:txBody>
          </p:sp>
        </mc:Choice>
        <mc:Fallback xmlns="">
          <p:sp>
            <p:nvSpPr>
              <p:cNvPr id="112" name="Rectangle 3"/>
              <p:cNvSpPr>
                <a:spLocks noGrp="1" noRot="1" noChangeAspect="1" noMove="1" noResize="1" noEditPoints="1" noAdjustHandles="1" noChangeArrowheads="1" noChangeShapeType="1" noTextEdit="1"/>
              </p:cNvSpPr>
              <p:nvPr>
                <p:ph idx="4294967295"/>
              </p:nvPr>
            </p:nvSpPr>
            <p:spPr>
              <a:xfrm>
                <a:off x="0" y="828675"/>
                <a:ext cx="8424863" cy="1817688"/>
              </a:xfrm>
              <a:blipFill>
                <a:blip r:embed="rId3"/>
                <a:stretch>
                  <a:fillRect l="-1657" t="-5556"/>
                </a:stretch>
              </a:blipFill>
            </p:spPr>
            <p:txBody>
              <a:bodyPr/>
              <a:lstStyle/>
              <a:p>
                <a:r>
                  <a:rPr lang="en-DE">
                    <a:noFill/>
                  </a:rPr>
                  <a:t> </a:t>
                </a:r>
              </a:p>
            </p:txBody>
          </p:sp>
        </mc:Fallback>
      </mc:AlternateContent>
      <p:grpSp>
        <p:nvGrpSpPr>
          <p:cNvPr id="39" name="Group 38">
            <a:extLst>
              <a:ext uri="{FF2B5EF4-FFF2-40B4-BE49-F238E27FC236}">
                <a16:creationId xmlns:a16="http://schemas.microsoft.com/office/drawing/2014/main" id="{20A423BC-CED6-374E-BEB3-C7349C23E2ED}"/>
              </a:ext>
            </a:extLst>
          </p:cNvPr>
          <p:cNvGrpSpPr/>
          <p:nvPr/>
        </p:nvGrpSpPr>
        <p:grpSpPr>
          <a:xfrm>
            <a:off x="1560407" y="2348680"/>
            <a:ext cx="8845128" cy="4211573"/>
            <a:chOff x="36407" y="2348679"/>
            <a:chExt cx="8845128" cy="4211573"/>
          </a:xfrm>
        </p:grpSpPr>
        <mc:AlternateContent xmlns:mc="http://schemas.openxmlformats.org/markup-compatibility/2006" xmlns:a14="http://schemas.microsoft.com/office/drawing/2010/main">
          <mc:Choice Requires="a14">
            <p:sp>
              <p:nvSpPr>
                <p:cNvPr id="22537" name="Rectangle 83"/>
                <p:cNvSpPr>
                  <a:spLocks noChangeArrowheads="1"/>
                </p:cNvSpPr>
                <p:nvPr/>
              </p:nvSpPr>
              <p:spPr bwMode="auto">
                <a:xfrm>
                  <a:off x="1970535" y="4906697"/>
                  <a:ext cx="1695079"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14:m>
                    <m:oMathPara xmlns:m="http://schemas.openxmlformats.org/officeDocument/2006/math">
                      <m:oMathParaPr>
                        <m:jc m:val="right"/>
                      </m:oMathParaPr>
                      <m:oMath xmlns:m="http://schemas.openxmlformats.org/officeDocument/2006/math">
                        <m:r>
                          <a:rPr lang="en-US" i="1" dirty="0">
                            <a:solidFill>
                              <a:schemeClr val="bg1"/>
                            </a:solidFill>
                            <a:latin typeface="Cambria Math" panose="02040503050406030204" pitchFamily="18" charset="0"/>
                            <a:ea typeface="Calibri"/>
                            <a:cs typeface="Calibri"/>
                          </a:rPr>
                          <m:t>𝑚𝑜𝑣𝑒</m:t>
                        </m:r>
                        <m:d>
                          <m:dPr>
                            <m:ctrlPr>
                              <a:rPr lang="en-US" i="1" dirty="0">
                                <a:solidFill>
                                  <a:schemeClr val="bg1"/>
                                </a:solidFill>
                                <a:latin typeface="Cambria Math" panose="02040503050406030204" pitchFamily="18" charset="0"/>
                                <a:ea typeface="Calibri"/>
                                <a:cs typeface="Calibri"/>
                              </a:rPr>
                            </m:ctrlPr>
                          </m:dPr>
                          <m:e>
                            <m:r>
                              <a:rPr lang="en-US" i="1" dirty="0">
                                <a:solidFill>
                                  <a:schemeClr val="bg1"/>
                                </a:solidFill>
                                <a:latin typeface="Cambria Math" panose="02040503050406030204" pitchFamily="18" charset="0"/>
                                <a:ea typeface="Calibri"/>
                                <a:cs typeface="Calibri"/>
                              </a:rPr>
                              <m:t>𝑎</m:t>
                            </m:r>
                            <m:r>
                              <a:rPr lang="en-US" i="1" dirty="0">
                                <a:solidFill>
                                  <a:schemeClr val="bg1"/>
                                </a:solidFill>
                                <a:latin typeface="Cambria Math" panose="02040503050406030204" pitchFamily="18" charset="0"/>
                                <a:ea typeface="Calibri"/>
                                <a:cs typeface="Calibri"/>
                              </a:rPr>
                              <m:t>,</m:t>
                            </m:r>
                            <m:r>
                              <a:rPr lang="en-US" i="1" dirty="0">
                                <a:solidFill>
                                  <a:schemeClr val="bg1"/>
                                </a:solidFill>
                                <a:latin typeface="Cambria Math" panose="02040503050406030204" pitchFamily="18" charset="0"/>
                                <a:ea typeface="Calibri"/>
                                <a:cs typeface="Calibri"/>
                              </a:rPr>
                              <m:t>𝑝</m:t>
                            </m:r>
                            <m:r>
                              <a:rPr lang="en-US" i="1" dirty="0">
                                <a:solidFill>
                                  <a:schemeClr val="bg1"/>
                                </a:solidFill>
                                <a:latin typeface="Cambria Math" panose="02040503050406030204" pitchFamily="18" charset="0"/>
                                <a:ea typeface="Calibri"/>
                                <a:cs typeface="Calibri"/>
                              </a:rPr>
                              <m:t>3,</m:t>
                            </m:r>
                            <m:r>
                              <a:rPr lang="en-US" i="1" dirty="0">
                                <a:solidFill>
                                  <a:schemeClr val="bg1"/>
                                </a:solidFill>
                                <a:latin typeface="Cambria Math" panose="02040503050406030204" pitchFamily="18" charset="0"/>
                                <a:ea typeface="Calibri"/>
                                <a:cs typeface="Calibri"/>
                              </a:rPr>
                              <m:t>𝑑</m:t>
                            </m:r>
                          </m:e>
                        </m:d>
                      </m:oMath>
                    </m:oMathPara>
                  </a14:m>
                  <a:endParaRPr lang="en-US" dirty="0">
                    <a:solidFill>
                      <a:schemeClr val="bg1"/>
                    </a:solidFill>
                    <a:latin typeface="Calibri"/>
                    <a:ea typeface="Calibri"/>
                    <a:cs typeface="Calibri"/>
                  </a:endParaRPr>
                </a:p>
              </p:txBody>
            </p:sp>
          </mc:Choice>
          <mc:Fallback xmlns="">
            <p:sp>
              <p:nvSpPr>
                <p:cNvPr id="22537" name="Rectangle 83"/>
                <p:cNvSpPr>
                  <a:spLocks noRot="1" noChangeAspect="1" noMove="1" noResize="1" noEditPoints="1" noAdjustHandles="1" noChangeArrowheads="1" noChangeShapeType="1" noTextEdit="1"/>
                </p:cNvSpPr>
                <p:nvPr/>
              </p:nvSpPr>
              <p:spPr bwMode="auto">
                <a:xfrm>
                  <a:off x="1970535" y="4906697"/>
                  <a:ext cx="1695079" cy="369332"/>
                </a:xfrm>
                <a:prstGeom prst="rect">
                  <a:avLst/>
                </a:prstGeom>
                <a:blipFill>
                  <a:blip r:embed="rId4"/>
                  <a:stretch>
                    <a:fillRect b="-9677"/>
                  </a:stretch>
                </a:blipFill>
                <a:ln w="12700">
                  <a:solidFill>
                    <a:schemeClr val="tx1"/>
                  </a:solidFill>
                  <a:miter lim="800000"/>
                  <a:headEnd/>
                  <a:tailEn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2531" name="Text Box 75"/>
                <p:cNvSpPr txBox="1">
                  <a:spLocks noChangeArrowheads="1"/>
                </p:cNvSpPr>
                <p:nvPr/>
              </p:nvSpPr>
              <p:spPr bwMode="auto">
                <a:xfrm>
                  <a:off x="36407" y="4583171"/>
                  <a:ext cx="1548629" cy="276999"/>
                </a:xfrm>
                <a:prstGeom prst="rect">
                  <a:avLst/>
                </a:prstGeom>
                <a:noFill/>
                <a:ln>
                  <a:noFill/>
                </a:ln>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14:m>
                    <m:oMathPara xmlns:m="http://schemas.openxmlformats.org/officeDocument/2006/math">
                      <m:oMathParaPr>
                        <m:jc m:val="centerGroup"/>
                      </m:oMathParaPr>
                      <m:oMath xmlns:m="http://schemas.openxmlformats.org/officeDocument/2006/math">
                        <m:r>
                          <a:rPr lang="en-US" sz="1800" i="1" dirty="0">
                            <a:latin typeface="Cambria Math" panose="02040503050406030204" pitchFamily="18" charset="0"/>
                            <a:ea typeface="Calibri"/>
                            <a:cs typeface="Calibri"/>
                          </a:rPr>
                          <m:t>𝑐𝑙𝑒𝑎𝑟</m:t>
                        </m:r>
                        <m:d>
                          <m:dPr>
                            <m:ctrlPr>
                              <a:rPr lang="en-US" sz="1800" i="1" dirty="0">
                                <a:latin typeface="Cambria Math" panose="02040503050406030204" pitchFamily="18" charset="0"/>
                                <a:ea typeface="Calibri"/>
                                <a:cs typeface="Calibri"/>
                              </a:rPr>
                            </m:ctrlPr>
                          </m:dPr>
                          <m:e>
                            <m:r>
                              <a:rPr lang="en-US" sz="1800" i="1" dirty="0">
                                <a:latin typeface="Cambria Math" panose="02040503050406030204" pitchFamily="18" charset="0"/>
                                <a:ea typeface="Calibri"/>
                                <a:cs typeface="Calibri"/>
                              </a:rPr>
                              <m:t>𝑑</m:t>
                            </m:r>
                          </m:e>
                        </m:d>
                        <m:r>
                          <a:rPr lang="en-US" sz="1800" i="1" dirty="0">
                            <a:latin typeface="Cambria Math" panose="02040503050406030204" pitchFamily="18" charset="0"/>
                            <a:ea typeface="Calibri"/>
                            <a:cs typeface="Times New Roman"/>
                          </a:rPr>
                          <m:t>=</m:t>
                        </m:r>
                        <m:r>
                          <a:rPr lang="en-US" sz="1800" i="1" dirty="0">
                            <a:latin typeface="Cambria Math" panose="02040503050406030204" pitchFamily="18" charset="0"/>
                            <a:ea typeface="Calibri"/>
                            <a:cs typeface="Calibri"/>
                          </a:rPr>
                          <m:t>𝑇</m:t>
                        </m:r>
                      </m:oMath>
                    </m:oMathPara>
                  </a14:m>
                  <a:endParaRPr lang="en-US" sz="1800" dirty="0">
                    <a:latin typeface="Calibri"/>
                    <a:ea typeface="Calibri"/>
                    <a:cs typeface="Calibri"/>
                  </a:endParaRPr>
                </a:p>
              </p:txBody>
            </p:sp>
          </mc:Choice>
          <mc:Fallback xmlns="">
            <p:sp>
              <p:nvSpPr>
                <p:cNvPr id="22531" name="Text Box 75"/>
                <p:cNvSpPr txBox="1">
                  <a:spLocks noRot="1" noChangeAspect="1" noMove="1" noResize="1" noEditPoints="1" noAdjustHandles="1" noChangeArrowheads="1" noChangeShapeType="1" noTextEdit="1"/>
                </p:cNvSpPr>
                <p:nvPr/>
              </p:nvSpPr>
              <p:spPr bwMode="auto">
                <a:xfrm>
                  <a:off x="36407" y="4583171"/>
                  <a:ext cx="1548629" cy="276999"/>
                </a:xfrm>
                <a:prstGeom prst="rect">
                  <a:avLst/>
                </a:prstGeom>
                <a:blipFill>
                  <a:blip r:embed="rId5"/>
                  <a:stretch>
                    <a:fillRect b="-4348"/>
                  </a:stretch>
                </a:blipFill>
                <a:ln>
                  <a:noFill/>
                </a:ln>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2533" name="Text Box 77"/>
                <p:cNvSpPr txBox="1">
                  <a:spLocks noChangeArrowheads="1"/>
                </p:cNvSpPr>
                <p:nvPr/>
              </p:nvSpPr>
              <p:spPr bwMode="auto">
                <a:xfrm>
                  <a:off x="4955197" y="4588698"/>
                  <a:ext cx="1480085" cy="276999"/>
                </a:xfrm>
                <a:prstGeom prst="rect">
                  <a:avLst/>
                </a:prstGeom>
                <a:noFill/>
                <a:ln>
                  <a:noFill/>
                </a:ln>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14:m>
                    <m:oMathPara xmlns:m="http://schemas.openxmlformats.org/officeDocument/2006/math">
                      <m:oMathParaPr>
                        <m:jc m:val="centerGroup"/>
                      </m:oMathParaPr>
                      <m:oMath xmlns:m="http://schemas.openxmlformats.org/officeDocument/2006/math">
                        <m:r>
                          <a:rPr lang="en-US" sz="1800" i="1" dirty="0">
                            <a:latin typeface="Cambria Math" panose="02040503050406030204" pitchFamily="18" charset="0"/>
                            <a:ea typeface="Calibri"/>
                            <a:cs typeface="Calibri"/>
                          </a:rPr>
                          <m:t>𝑝𝑜𝑠</m:t>
                        </m:r>
                        <m:d>
                          <m:dPr>
                            <m:ctrlPr>
                              <a:rPr lang="en-US" sz="1800" i="1" dirty="0">
                                <a:latin typeface="Cambria Math" panose="02040503050406030204" pitchFamily="18" charset="0"/>
                                <a:ea typeface="Calibri"/>
                                <a:cs typeface="Calibri"/>
                              </a:rPr>
                            </m:ctrlPr>
                          </m:dPr>
                          <m:e>
                            <m:r>
                              <a:rPr lang="en-US" sz="1800" i="1" dirty="0">
                                <a:latin typeface="Cambria Math" panose="02040503050406030204" pitchFamily="18" charset="0"/>
                                <a:ea typeface="Calibri"/>
                                <a:cs typeface="Calibri"/>
                              </a:rPr>
                              <m:t>𝑏</m:t>
                            </m:r>
                          </m:e>
                        </m:d>
                        <m:r>
                          <a:rPr lang="en-US" sz="1800" i="1" dirty="0">
                            <a:latin typeface="Cambria Math" panose="02040503050406030204" pitchFamily="18" charset="0"/>
                            <a:ea typeface="Calibri"/>
                            <a:cs typeface="Times New Roman"/>
                          </a:rPr>
                          <m:t>=</m:t>
                        </m:r>
                        <m:r>
                          <a:rPr lang="en-US" sz="1800" i="1" dirty="0">
                            <a:latin typeface="Cambria Math" panose="02040503050406030204" pitchFamily="18" charset="0"/>
                            <a:ea typeface="Calibri"/>
                            <a:cs typeface="Calibri"/>
                          </a:rPr>
                          <m:t>𝑝</m:t>
                        </m:r>
                        <m:r>
                          <a:rPr lang="en-US" sz="1800" i="1" dirty="0">
                            <a:latin typeface="Cambria Math" panose="02040503050406030204" pitchFamily="18" charset="0"/>
                            <a:ea typeface="Calibri"/>
                            <a:cs typeface="Calibri"/>
                          </a:rPr>
                          <m:t>4</m:t>
                        </m:r>
                      </m:oMath>
                    </m:oMathPara>
                  </a14:m>
                  <a:endParaRPr lang="en-US" sz="1800" dirty="0">
                    <a:latin typeface="Calibri"/>
                    <a:ea typeface="Calibri"/>
                    <a:cs typeface="Calibri"/>
                  </a:endParaRPr>
                </a:p>
              </p:txBody>
            </p:sp>
          </mc:Choice>
          <mc:Fallback xmlns="">
            <p:sp>
              <p:nvSpPr>
                <p:cNvPr id="22533" name="Text Box 77"/>
                <p:cNvSpPr txBox="1">
                  <a:spLocks noRot="1" noChangeAspect="1" noMove="1" noResize="1" noEditPoints="1" noAdjustHandles="1" noChangeArrowheads="1" noChangeShapeType="1" noTextEdit="1"/>
                </p:cNvSpPr>
                <p:nvPr/>
              </p:nvSpPr>
              <p:spPr bwMode="auto">
                <a:xfrm>
                  <a:off x="4955197" y="4588698"/>
                  <a:ext cx="1480085" cy="276999"/>
                </a:xfrm>
                <a:prstGeom prst="rect">
                  <a:avLst/>
                </a:prstGeom>
                <a:blipFill>
                  <a:blip r:embed="rId6"/>
                  <a:stretch>
                    <a:fillRect b="-30435"/>
                  </a:stretch>
                </a:blipFill>
                <a:ln>
                  <a:noFill/>
                </a:ln>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2538" name="Rectangle 84"/>
                <p:cNvSpPr>
                  <a:spLocks noChangeArrowheads="1"/>
                </p:cNvSpPr>
                <p:nvPr/>
              </p:nvSpPr>
              <p:spPr bwMode="auto">
                <a:xfrm>
                  <a:off x="4146117" y="6190920"/>
                  <a:ext cx="897169"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14:m>
                    <m:oMathPara xmlns:m="http://schemas.openxmlformats.org/officeDocument/2006/math">
                      <m:oMathParaPr>
                        <m:jc m:val="right"/>
                      </m:oMathParaPr>
                      <m:oMath xmlns:m="http://schemas.openxmlformats.org/officeDocument/2006/math">
                        <m:r>
                          <a:rPr lang="en-US" i="1" dirty="0">
                            <a:solidFill>
                              <a:schemeClr val="bg1"/>
                            </a:solidFill>
                            <a:latin typeface="Cambria Math" panose="02040503050406030204" pitchFamily="18" charset="0"/>
                            <a:ea typeface="Calibri"/>
                            <a:cs typeface="Calibri"/>
                          </a:rPr>
                          <m:t>𝐹𝑖𝑛𝑖𝑠h</m:t>
                        </m:r>
                      </m:oMath>
                    </m:oMathPara>
                  </a14:m>
                  <a:endParaRPr lang="en-US" dirty="0">
                    <a:solidFill>
                      <a:schemeClr val="bg1"/>
                    </a:solidFill>
                    <a:latin typeface="Calibri"/>
                    <a:ea typeface="Calibri"/>
                    <a:cs typeface="Calibri"/>
                  </a:endParaRPr>
                </a:p>
              </p:txBody>
            </p:sp>
          </mc:Choice>
          <mc:Fallback xmlns="">
            <p:sp>
              <p:nvSpPr>
                <p:cNvPr id="22538" name="Rectangle 84"/>
                <p:cNvSpPr>
                  <a:spLocks noRot="1" noChangeAspect="1" noMove="1" noResize="1" noEditPoints="1" noAdjustHandles="1" noChangeArrowheads="1" noChangeShapeType="1" noTextEdit="1"/>
                </p:cNvSpPr>
                <p:nvPr/>
              </p:nvSpPr>
              <p:spPr bwMode="auto">
                <a:xfrm>
                  <a:off x="4146117" y="6190920"/>
                  <a:ext cx="897169" cy="369332"/>
                </a:xfrm>
                <a:prstGeom prst="rect">
                  <a:avLst/>
                </a:prstGeom>
                <a:blipFill>
                  <a:blip r:embed="rId7"/>
                  <a:stretch>
                    <a:fillRect/>
                  </a:stretch>
                </a:blipFill>
                <a:ln w="12700">
                  <a:solidFill>
                    <a:schemeClr val="tx1"/>
                  </a:solidFill>
                  <a:miter lim="800000"/>
                  <a:headEnd/>
                  <a:tailEn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2550" name="Rectangle 97"/>
                <p:cNvSpPr>
                  <a:spLocks noChangeArrowheads="1"/>
                </p:cNvSpPr>
                <p:nvPr/>
              </p:nvSpPr>
              <p:spPr bwMode="auto">
                <a:xfrm>
                  <a:off x="1456752" y="4574410"/>
                  <a:ext cx="1542153" cy="276999"/>
                </a:xfrm>
                <a:prstGeom prst="rect">
                  <a:avLst/>
                </a:prstGeom>
                <a:noFill/>
                <a:ln>
                  <a:noFill/>
                </a:ln>
              </p:spPr>
              <p:txBody>
                <a:bodyPr wrap="none" lIns="91440" tIns="0" rIns="91440" bIns="0" anchor="ctr">
                  <a:spAutoFit/>
                </a:bodyPr>
                <a:lstStyle/>
                <a:p>
                  <a:pPr algn="ctr"/>
                  <a14:m>
                    <m:oMathPara xmlns:m="http://schemas.openxmlformats.org/officeDocument/2006/math">
                      <m:oMathParaPr>
                        <m:jc m:val="centerGroup"/>
                      </m:oMathParaPr>
                      <m:oMath xmlns:m="http://schemas.openxmlformats.org/officeDocument/2006/math">
                        <m:r>
                          <a:rPr lang="en-US" i="1" dirty="0">
                            <a:latin typeface="Cambria Math" panose="02040503050406030204" pitchFamily="18" charset="0"/>
                            <a:ea typeface="Calibri"/>
                            <a:cs typeface="Calibri"/>
                          </a:rPr>
                          <m:t>𝑐𝑙𝑒𝑎𝑟</m:t>
                        </m:r>
                        <m:d>
                          <m:dPr>
                            <m:ctrlPr>
                              <a:rPr lang="en-US" i="1" dirty="0">
                                <a:latin typeface="Cambria Math" panose="02040503050406030204" pitchFamily="18" charset="0"/>
                                <a:ea typeface="Calibri"/>
                                <a:cs typeface="Calibri"/>
                              </a:rPr>
                            </m:ctrlPr>
                          </m:dPr>
                          <m:e>
                            <m:r>
                              <a:rPr lang="en-US" i="1" dirty="0">
                                <a:latin typeface="Cambria Math" panose="02040503050406030204" pitchFamily="18" charset="0"/>
                                <a:ea typeface="Calibri"/>
                                <a:cs typeface="Calibri"/>
                              </a:rPr>
                              <m:t>𝑎</m:t>
                            </m:r>
                          </m:e>
                        </m:d>
                        <m:r>
                          <a:rPr lang="en-US" i="1" dirty="0">
                            <a:latin typeface="Cambria Math" panose="02040503050406030204" pitchFamily="18" charset="0"/>
                            <a:ea typeface="Calibri"/>
                            <a:cs typeface="Times New Roman"/>
                          </a:rPr>
                          <m:t>=</m:t>
                        </m:r>
                        <m:r>
                          <a:rPr lang="en-US" i="1" dirty="0">
                            <a:latin typeface="Cambria Math" panose="02040503050406030204" pitchFamily="18" charset="0"/>
                            <a:ea typeface="Calibri"/>
                            <a:cs typeface="Calibri"/>
                          </a:rPr>
                          <m:t>𝑇</m:t>
                        </m:r>
                      </m:oMath>
                    </m:oMathPara>
                  </a14:m>
                  <a:endParaRPr lang="en-US" dirty="0">
                    <a:latin typeface="Calibri"/>
                    <a:ea typeface="Calibri"/>
                    <a:cs typeface="Calibri"/>
                  </a:endParaRPr>
                </a:p>
              </p:txBody>
            </p:sp>
          </mc:Choice>
          <mc:Fallback xmlns="">
            <p:sp>
              <p:nvSpPr>
                <p:cNvPr id="22550" name="Rectangle 97"/>
                <p:cNvSpPr>
                  <a:spLocks noRot="1" noChangeAspect="1" noMove="1" noResize="1" noEditPoints="1" noAdjustHandles="1" noChangeArrowheads="1" noChangeShapeType="1" noTextEdit="1"/>
                </p:cNvSpPr>
                <p:nvPr/>
              </p:nvSpPr>
              <p:spPr bwMode="auto">
                <a:xfrm>
                  <a:off x="1456752" y="4574410"/>
                  <a:ext cx="1542153" cy="276999"/>
                </a:xfrm>
                <a:prstGeom prst="rect">
                  <a:avLst/>
                </a:prstGeom>
                <a:blipFill>
                  <a:blip r:embed="rId8"/>
                  <a:stretch>
                    <a:fillRect b="-9091"/>
                  </a:stretch>
                </a:blipFill>
                <a:ln>
                  <a:noFill/>
                </a:ln>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2552" name="Rectangle 99"/>
                <p:cNvSpPr>
                  <a:spLocks noChangeArrowheads="1"/>
                </p:cNvSpPr>
                <p:nvPr/>
              </p:nvSpPr>
              <p:spPr bwMode="auto">
                <a:xfrm>
                  <a:off x="6296968" y="4588698"/>
                  <a:ext cx="1538370" cy="276999"/>
                </a:xfrm>
                <a:prstGeom prst="rect">
                  <a:avLst/>
                </a:prstGeom>
                <a:noFill/>
                <a:ln>
                  <a:noFill/>
                </a:ln>
              </p:spPr>
              <p:txBody>
                <a:bodyPr wrap="none" lIns="91440" tIns="0" rIns="91440" bIns="0" anchor="ctr">
                  <a:spAutoFit/>
                </a:bodyPr>
                <a:lstStyle/>
                <a:p>
                  <a:pPr algn="ctr"/>
                  <a14:m>
                    <m:oMathPara xmlns:m="http://schemas.openxmlformats.org/officeDocument/2006/math">
                      <m:oMathParaPr>
                        <m:jc m:val="centerGroup"/>
                      </m:oMathParaPr>
                      <m:oMath xmlns:m="http://schemas.openxmlformats.org/officeDocument/2006/math">
                        <m:r>
                          <a:rPr lang="en-US" i="1" dirty="0">
                            <a:latin typeface="Cambria Math" panose="02040503050406030204" pitchFamily="18" charset="0"/>
                            <a:ea typeface="Calibri"/>
                            <a:cs typeface="Calibri"/>
                          </a:rPr>
                          <m:t>𝑐𝑙𝑒𝑎𝑟</m:t>
                        </m:r>
                        <m:d>
                          <m:dPr>
                            <m:ctrlPr>
                              <a:rPr lang="en-US" i="1" dirty="0">
                                <a:latin typeface="Cambria Math" panose="02040503050406030204" pitchFamily="18" charset="0"/>
                                <a:ea typeface="Calibri"/>
                                <a:cs typeface="Calibri"/>
                              </a:rPr>
                            </m:ctrlPr>
                          </m:dPr>
                          <m:e>
                            <m:r>
                              <a:rPr lang="en-US" i="1" dirty="0">
                                <a:latin typeface="Cambria Math" panose="02040503050406030204" pitchFamily="18" charset="0"/>
                                <a:ea typeface="Calibri"/>
                                <a:cs typeface="Calibri"/>
                              </a:rPr>
                              <m:t>𝑏</m:t>
                            </m:r>
                          </m:e>
                        </m:d>
                        <m:r>
                          <a:rPr lang="en-US" i="1" dirty="0">
                            <a:latin typeface="Cambria Math" panose="02040503050406030204" pitchFamily="18" charset="0"/>
                            <a:ea typeface="Calibri"/>
                            <a:cs typeface="Calibri"/>
                          </a:rPr>
                          <m:t>=</m:t>
                        </m:r>
                        <m:r>
                          <a:rPr lang="en-US" i="1" dirty="0">
                            <a:latin typeface="Cambria Math" panose="02040503050406030204" pitchFamily="18" charset="0"/>
                            <a:ea typeface="Calibri"/>
                            <a:cs typeface="Calibri"/>
                          </a:rPr>
                          <m:t>𝑇</m:t>
                        </m:r>
                      </m:oMath>
                    </m:oMathPara>
                  </a14:m>
                  <a:endParaRPr lang="en-US" dirty="0">
                    <a:latin typeface="Calibri"/>
                    <a:ea typeface="Calibri"/>
                    <a:cs typeface="Calibri"/>
                  </a:endParaRPr>
                </a:p>
              </p:txBody>
            </p:sp>
          </mc:Choice>
          <mc:Fallback xmlns="">
            <p:sp>
              <p:nvSpPr>
                <p:cNvPr id="22552" name="Rectangle 99"/>
                <p:cNvSpPr>
                  <a:spLocks noRot="1" noChangeAspect="1" noMove="1" noResize="1" noEditPoints="1" noAdjustHandles="1" noChangeArrowheads="1" noChangeShapeType="1" noTextEdit="1"/>
                </p:cNvSpPr>
                <p:nvPr/>
              </p:nvSpPr>
              <p:spPr bwMode="auto">
                <a:xfrm>
                  <a:off x="6296968" y="4588698"/>
                  <a:ext cx="1538370" cy="276999"/>
                </a:xfrm>
                <a:prstGeom prst="rect">
                  <a:avLst/>
                </a:prstGeom>
                <a:blipFill>
                  <a:blip r:embed="rId9"/>
                  <a:stretch>
                    <a:fillRect b="-4348"/>
                  </a:stretch>
                </a:blipFill>
                <a:ln>
                  <a:noFill/>
                </a:ln>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2555" name="Text Box 92"/>
                <p:cNvSpPr txBox="1">
                  <a:spLocks noChangeArrowheads="1"/>
                </p:cNvSpPr>
                <p:nvPr/>
              </p:nvSpPr>
              <p:spPr bwMode="auto">
                <a:xfrm>
                  <a:off x="5491639" y="4906697"/>
                  <a:ext cx="1664045"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14:m>
                    <m:oMathPara xmlns:m="http://schemas.openxmlformats.org/officeDocument/2006/math">
                      <m:oMathParaPr>
                        <m:jc m:val="right"/>
                      </m:oMathParaPr>
                      <m:oMath xmlns:m="http://schemas.openxmlformats.org/officeDocument/2006/math">
                        <m:r>
                          <a:rPr lang="en-US" sz="1800" i="1" dirty="0">
                            <a:solidFill>
                              <a:schemeClr val="bg1"/>
                            </a:solidFill>
                            <a:latin typeface="Cambria Math" panose="02040503050406030204" pitchFamily="18" charset="0"/>
                            <a:ea typeface="Calibri"/>
                            <a:cs typeface="Calibri"/>
                          </a:rPr>
                          <m:t>𝑚𝑜𝑣𝑒</m:t>
                        </m:r>
                        <m:d>
                          <m:dPr>
                            <m:ctrlPr>
                              <a:rPr lang="en-US" sz="1800" i="1" dirty="0">
                                <a:solidFill>
                                  <a:schemeClr val="bg1"/>
                                </a:solidFill>
                                <a:latin typeface="Cambria Math" panose="02040503050406030204" pitchFamily="18" charset="0"/>
                                <a:ea typeface="Calibri"/>
                                <a:cs typeface="Calibri"/>
                              </a:rPr>
                            </m:ctrlPr>
                          </m:dPr>
                          <m:e>
                            <m:r>
                              <a:rPr lang="en-US" sz="1800" i="1" dirty="0">
                                <a:solidFill>
                                  <a:schemeClr val="bg1"/>
                                </a:solidFill>
                                <a:latin typeface="Cambria Math" panose="02040503050406030204" pitchFamily="18" charset="0"/>
                                <a:ea typeface="Calibri"/>
                                <a:cs typeface="Calibri"/>
                              </a:rPr>
                              <m:t>𝑏</m:t>
                            </m:r>
                            <m:r>
                              <a:rPr lang="en-US" sz="1800" i="1" dirty="0">
                                <a:solidFill>
                                  <a:schemeClr val="bg1"/>
                                </a:solidFill>
                                <a:latin typeface="Cambria Math" panose="02040503050406030204" pitchFamily="18" charset="0"/>
                                <a:ea typeface="Calibri"/>
                                <a:cs typeface="Calibri"/>
                              </a:rPr>
                              <m:t>,</m:t>
                            </m:r>
                            <m:r>
                              <a:rPr lang="en-US" sz="1800" i="1" dirty="0">
                                <a:solidFill>
                                  <a:schemeClr val="bg1"/>
                                </a:solidFill>
                                <a:latin typeface="Cambria Math" panose="02040503050406030204" pitchFamily="18" charset="0"/>
                                <a:ea typeface="Calibri"/>
                                <a:cs typeface="Calibri"/>
                              </a:rPr>
                              <m:t>𝑝</m:t>
                            </m:r>
                            <m:r>
                              <a:rPr lang="en-US" sz="1800" i="1" dirty="0">
                                <a:solidFill>
                                  <a:schemeClr val="bg1"/>
                                </a:solidFill>
                                <a:latin typeface="Cambria Math" panose="02040503050406030204" pitchFamily="18" charset="0"/>
                                <a:ea typeface="Calibri"/>
                                <a:cs typeface="Calibri"/>
                              </a:rPr>
                              <m:t>4,</m:t>
                            </m:r>
                            <m:r>
                              <a:rPr lang="en-US" sz="1800" i="1" dirty="0">
                                <a:solidFill>
                                  <a:schemeClr val="bg1"/>
                                </a:solidFill>
                                <a:latin typeface="Cambria Math" panose="02040503050406030204" pitchFamily="18" charset="0"/>
                                <a:ea typeface="Calibri"/>
                                <a:cs typeface="Calibri"/>
                              </a:rPr>
                              <m:t>𝑐</m:t>
                            </m:r>
                          </m:e>
                        </m:d>
                      </m:oMath>
                    </m:oMathPara>
                  </a14:m>
                  <a:endParaRPr lang="en-US" sz="1800" dirty="0">
                    <a:solidFill>
                      <a:schemeClr val="bg1"/>
                    </a:solidFill>
                    <a:latin typeface="Calibri"/>
                    <a:ea typeface="Calibri"/>
                    <a:cs typeface="Calibri"/>
                  </a:endParaRPr>
                </a:p>
              </p:txBody>
            </p:sp>
          </mc:Choice>
          <mc:Fallback xmlns="">
            <p:sp>
              <p:nvSpPr>
                <p:cNvPr id="22555" name="Text Box 92"/>
                <p:cNvSpPr txBox="1">
                  <a:spLocks noRot="1" noChangeAspect="1" noMove="1" noResize="1" noEditPoints="1" noAdjustHandles="1" noChangeArrowheads="1" noChangeShapeType="1" noTextEdit="1"/>
                </p:cNvSpPr>
                <p:nvPr/>
              </p:nvSpPr>
              <p:spPr bwMode="auto">
                <a:xfrm>
                  <a:off x="5491639" y="4906697"/>
                  <a:ext cx="1664045" cy="369332"/>
                </a:xfrm>
                <a:prstGeom prst="rect">
                  <a:avLst/>
                </a:prstGeom>
                <a:blipFill>
                  <a:blip r:embed="rId10"/>
                  <a:stretch>
                    <a:fillRect b="-9677"/>
                  </a:stretch>
                </a:blipFill>
                <a:ln w="12700">
                  <a:solidFill>
                    <a:schemeClr val="tx1"/>
                  </a:solidFill>
                  <a:miter lim="800000"/>
                  <a:headEnd/>
                  <a:tailEnd/>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3" name="Rectangle 97"/>
                <p:cNvSpPr>
                  <a:spLocks noChangeArrowheads="1"/>
                </p:cNvSpPr>
                <p:nvPr/>
              </p:nvSpPr>
              <p:spPr bwMode="auto">
                <a:xfrm>
                  <a:off x="2822579" y="4574410"/>
                  <a:ext cx="1483868" cy="276999"/>
                </a:xfrm>
                <a:prstGeom prst="rect">
                  <a:avLst/>
                </a:prstGeom>
                <a:noFill/>
                <a:ln>
                  <a:noFill/>
                </a:ln>
              </p:spPr>
              <p:txBody>
                <a:bodyPr wrap="none" lIns="91440" tIns="0" rIns="91440" bIns="0" anchor="ctr">
                  <a:spAutoFit/>
                </a:bodyPr>
                <a:lstStyle/>
                <a:p>
                  <a:pPr algn="ctr"/>
                  <a14:m>
                    <m:oMathPara xmlns:m="http://schemas.openxmlformats.org/officeDocument/2006/math">
                      <m:oMathParaPr>
                        <m:jc m:val="centerGroup"/>
                      </m:oMathParaPr>
                      <m:oMath xmlns:m="http://schemas.openxmlformats.org/officeDocument/2006/math">
                        <m:r>
                          <a:rPr lang="en-US" i="1" dirty="0">
                            <a:latin typeface="Cambria Math" panose="02040503050406030204" pitchFamily="18" charset="0"/>
                            <a:ea typeface="Calibri"/>
                            <a:cs typeface="Calibri"/>
                          </a:rPr>
                          <m:t>𝑝𝑜𝑠</m:t>
                        </m:r>
                        <m:d>
                          <m:dPr>
                            <m:ctrlPr>
                              <a:rPr lang="en-US" i="1" dirty="0">
                                <a:latin typeface="Cambria Math" panose="02040503050406030204" pitchFamily="18" charset="0"/>
                                <a:ea typeface="Calibri"/>
                                <a:cs typeface="Calibri"/>
                              </a:rPr>
                            </m:ctrlPr>
                          </m:dPr>
                          <m:e>
                            <m:r>
                              <a:rPr lang="en-US" i="1" dirty="0">
                                <a:latin typeface="Cambria Math" panose="02040503050406030204" pitchFamily="18" charset="0"/>
                                <a:ea typeface="Calibri"/>
                                <a:cs typeface="Calibri"/>
                              </a:rPr>
                              <m:t>𝑎</m:t>
                            </m:r>
                          </m:e>
                        </m:d>
                        <m:r>
                          <a:rPr lang="en-US" i="1" dirty="0">
                            <a:latin typeface="Cambria Math" panose="02040503050406030204" pitchFamily="18" charset="0"/>
                            <a:ea typeface="Calibri"/>
                            <a:cs typeface="Times New Roman"/>
                          </a:rPr>
                          <m:t>=</m:t>
                        </m:r>
                        <m:r>
                          <a:rPr lang="en-US" i="1" dirty="0">
                            <a:latin typeface="Cambria Math" panose="02040503050406030204" pitchFamily="18" charset="0"/>
                            <a:ea typeface="Calibri"/>
                            <a:cs typeface="Calibri"/>
                          </a:rPr>
                          <m:t>𝑝</m:t>
                        </m:r>
                        <m:r>
                          <a:rPr lang="en-US" i="1" dirty="0">
                            <a:latin typeface="Cambria Math" panose="02040503050406030204" pitchFamily="18" charset="0"/>
                            <a:ea typeface="Calibri"/>
                            <a:cs typeface="Calibri"/>
                          </a:rPr>
                          <m:t>3</m:t>
                        </m:r>
                      </m:oMath>
                    </m:oMathPara>
                  </a14:m>
                  <a:endParaRPr lang="en-US" dirty="0">
                    <a:latin typeface="Calibri"/>
                    <a:ea typeface="Calibri"/>
                    <a:cs typeface="Calibri"/>
                  </a:endParaRPr>
                </a:p>
              </p:txBody>
            </p:sp>
          </mc:Choice>
          <mc:Fallback xmlns="">
            <p:sp>
              <p:nvSpPr>
                <p:cNvPr id="43" name="Rectangle 97"/>
                <p:cNvSpPr>
                  <a:spLocks noRot="1" noChangeAspect="1" noMove="1" noResize="1" noEditPoints="1" noAdjustHandles="1" noChangeArrowheads="1" noChangeShapeType="1" noTextEdit="1"/>
                </p:cNvSpPr>
                <p:nvPr/>
              </p:nvSpPr>
              <p:spPr bwMode="auto">
                <a:xfrm>
                  <a:off x="2822579" y="4574410"/>
                  <a:ext cx="1483868" cy="276999"/>
                </a:xfrm>
                <a:prstGeom prst="rect">
                  <a:avLst/>
                </a:prstGeom>
                <a:blipFill>
                  <a:blip r:embed="rId11"/>
                  <a:stretch>
                    <a:fillRect b="-31818"/>
                  </a:stretch>
                </a:blipFill>
                <a:ln>
                  <a:noFill/>
                </a:ln>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2" name="Rectangle 99"/>
                <p:cNvSpPr>
                  <a:spLocks noChangeArrowheads="1"/>
                </p:cNvSpPr>
                <p:nvPr/>
              </p:nvSpPr>
              <p:spPr bwMode="auto">
                <a:xfrm>
                  <a:off x="7360156" y="4847936"/>
                  <a:ext cx="1521379" cy="276999"/>
                </a:xfrm>
                <a:prstGeom prst="rect">
                  <a:avLst/>
                </a:prstGeom>
                <a:noFill/>
                <a:ln>
                  <a:noFill/>
                </a:ln>
              </p:spPr>
              <p:txBody>
                <a:bodyPr wrap="square" lIns="91440" tIns="0" rIns="91440" bIns="0" anchor="ctr">
                  <a:spAutoFit/>
                </a:bodyPr>
                <a:lstStyle/>
                <a:p>
                  <a:pPr algn="ctr"/>
                  <a14:m>
                    <m:oMathPara xmlns:m="http://schemas.openxmlformats.org/officeDocument/2006/math">
                      <m:oMathParaPr>
                        <m:jc m:val="centerGroup"/>
                      </m:oMathParaPr>
                      <m:oMath xmlns:m="http://schemas.openxmlformats.org/officeDocument/2006/math">
                        <m:r>
                          <a:rPr lang="en-US" i="1" dirty="0">
                            <a:latin typeface="Cambria Math" panose="02040503050406030204" pitchFamily="18" charset="0"/>
                            <a:ea typeface="Calibri"/>
                            <a:cs typeface="Calibri"/>
                          </a:rPr>
                          <m:t>𝑐𝑙𝑒𝑎𝑟</m:t>
                        </m:r>
                        <m:d>
                          <m:dPr>
                            <m:ctrlPr>
                              <a:rPr lang="en-US" i="1" dirty="0">
                                <a:latin typeface="Cambria Math" panose="02040503050406030204" pitchFamily="18" charset="0"/>
                                <a:ea typeface="Calibri"/>
                                <a:cs typeface="Calibri"/>
                              </a:rPr>
                            </m:ctrlPr>
                          </m:dPr>
                          <m:e>
                            <m:r>
                              <a:rPr lang="en-US" i="1" dirty="0">
                                <a:latin typeface="Cambria Math" panose="02040503050406030204" pitchFamily="18" charset="0"/>
                                <a:ea typeface="Calibri"/>
                                <a:cs typeface="Calibri"/>
                              </a:rPr>
                              <m:t>𝑐</m:t>
                            </m:r>
                          </m:e>
                        </m:d>
                        <m:r>
                          <a:rPr lang="en-US" i="1" dirty="0">
                            <a:latin typeface="Cambria Math" panose="02040503050406030204" pitchFamily="18" charset="0"/>
                            <a:ea typeface="Calibri"/>
                            <a:cs typeface="Calibri"/>
                          </a:rPr>
                          <m:t>=</m:t>
                        </m:r>
                        <m:r>
                          <a:rPr lang="en-US" i="1" dirty="0">
                            <a:latin typeface="Cambria Math" panose="02040503050406030204" pitchFamily="18" charset="0"/>
                            <a:ea typeface="Calibri"/>
                            <a:cs typeface="Calibri"/>
                          </a:rPr>
                          <m:t>𝑇</m:t>
                        </m:r>
                      </m:oMath>
                    </m:oMathPara>
                  </a14:m>
                  <a:endParaRPr lang="en-US" dirty="0">
                    <a:latin typeface="Calibri"/>
                    <a:ea typeface="Calibri"/>
                    <a:cs typeface="Calibri"/>
                  </a:endParaRPr>
                </a:p>
              </p:txBody>
            </p:sp>
          </mc:Choice>
          <mc:Fallback xmlns="">
            <p:sp>
              <p:nvSpPr>
                <p:cNvPr id="52" name="Rectangle 99"/>
                <p:cNvSpPr>
                  <a:spLocks noRot="1" noChangeAspect="1" noMove="1" noResize="1" noEditPoints="1" noAdjustHandles="1" noChangeArrowheads="1" noChangeShapeType="1" noTextEdit="1"/>
                </p:cNvSpPr>
                <p:nvPr/>
              </p:nvSpPr>
              <p:spPr bwMode="auto">
                <a:xfrm>
                  <a:off x="7360156" y="4847936"/>
                  <a:ext cx="1521379" cy="276999"/>
                </a:xfrm>
                <a:prstGeom prst="rect">
                  <a:avLst/>
                </a:prstGeom>
                <a:blipFill>
                  <a:blip r:embed="rId12"/>
                  <a:stretch>
                    <a:fillRect b="-4348"/>
                  </a:stretch>
                </a:blipFill>
                <a:ln>
                  <a:noFill/>
                </a:ln>
                <a:extLst/>
              </p:spPr>
              <p:txBody>
                <a:bodyPr/>
                <a:lstStyle/>
                <a:p>
                  <a:r>
                    <a:rPr lang="en-GB">
                      <a:noFill/>
                    </a:rPr>
                    <a:t> </a:t>
                  </a:r>
                </a:p>
              </p:txBody>
            </p:sp>
          </mc:Fallback>
        </mc:AlternateContent>
        <p:cxnSp>
          <p:nvCxnSpPr>
            <p:cNvPr id="98" name="AutoShape 89"/>
            <p:cNvCxnSpPr>
              <a:cxnSpLocks noChangeShapeType="1"/>
              <a:stCxn id="107" idx="2"/>
              <a:endCxn id="43" idx="0"/>
            </p:cNvCxnSpPr>
            <p:nvPr/>
          </p:nvCxnSpPr>
          <p:spPr bwMode="auto">
            <a:xfrm rot="5400000">
              <a:off x="3194401" y="3180458"/>
              <a:ext cx="1764065" cy="1023839"/>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 xmlns:a14="http://schemas.microsoft.com/office/drawing/2010/main">
                  <a:noFill/>
                </a14:hiddenFill>
              </a:ext>
            </a:extLst>
          </p:spPr>
        </p:cxnSp>
        <p:cxnSp>
          <p:nvCxnSpPr>
            <p:cNvPr id="101" name="AutoShape 89"/>
            <p:cNvCxnSpPr>
              <a:cxnSpLocks noChangeShapeType="1"/>
              <a:stCxn id="107" idx="2"/>
              <a:endCxn id="22533" idx="0"/>
            </p:cNvCxnSpPr>
            <p:nvPr/>
          </p:nvCxnSpPr>
          <p:spPr bwMode="auto">
            <a:xfrm rot="16200000" flipH="1">
              <a:off x="4252620" y="3146077"/>
              <a:ext cx="1778353" cy="1106888"/>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 xmlns:a14="http://schemas.microsoft.com/office/drawing/2010/main">
                  <a:noFill/>
                </a14:hiddenFill>
              </a:ext>
            </a:extLst>
          </p:spPr>
        </p:cxnSp>
        <mc:AlternateContent xmlns:mc="http://schemas.openxmlformats.org/markup-compatibility/2006" xmlns:a14="http://schemas.microsoft.com/office/drawing/2010/main">
          <mc:Choice Requires="a14">
            <p:sp>
              <p:nvSpPr>
                <p:cNvPr id="93" name="Text Box 92"/>
                <p:cNvSpPr txBox="1">
                  <a:spLocks noChangeArrowheads="1"/>
                </p:cNvSpPr>
                <p:nvPr/>
              </p:nvSpPr>
              <p:spPr bwMode="auto">
                <a:xfrm>
                  <a:off x="5670666" y="3495648"/>
                  <a:ext cx="1736886"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14:m>
                    <m:oMathPara xmlns:m="http://schemas.openxmlformats.org/officeDocument/2006/math">
                      <m:oMathParaPr>
                        <m:jc m:val="right"/>
                      </m:oMathParaPr>
                      <m:oMath xmlns:m="http://schemas.openxmlformats.org/officeDocument/2006/math">
                        <m:r>
                          <a:rPr lang="en-US" sz="1800" i="1" dirty="0">
                            <a:solidFill>
                              <a:schemeClr val="bg1"/>
                            </a:solidFill>
                            <a:latin typeface="Cambria Math" panose="02040503050406030204" pitchFamily="18" charset="0"/>
                            <a:ea typeface="Calibri"/>
                            <a:cs typeface="Calibri"/>
                          </a:rPr>
                          <m:t>𝑚𝑜𝑣𝑒</m:t>
                        </m:r>
                        <m:d>
                          <m:dPr>
                            <m:ctrlPr>
                              <a:rPr lang="en-US" sz="1800" i="1" dirty="0">
                                <a:solidFill>
                                  <a:schemeClr val="bg1"/>
                                </a:solidFill>
                                <a:latin typeface="Cambria Math" panose="02040503050406030204" pitchFamily="18" charset="0"/>
                                <a:ea typeface="Calibri"/>
                                <a:cs typeface="Calibri"/>
                              </a:rPr>
                            </m:ctrlPr>
                          </m:dPr>
                          <m:e>
                            <m:sSub>
                              <m:sSubPr>
                                <m:ctrlPr>
                                  <a:rPr lang="de-DE" sz="1800" i="1" dirty="0">
                                    <a:solidFill>
                                      <a:schemeClr val="bg1"/>
                                    </a:solidFill>
                                    <a:latin typeface="Cambria Math" panose="02040503050406030204" pitchFamily="18" charset="0"/>
                                    <a:ea typeface="Calibri"/>
                                    <a:cs typeface="Calibri"/>
                                  </a:rPr>
                                </m:ctrlPr>
                              </m:sSubPr>
                              <m:e>
                                <m:r>
                                  <a:rPr lang="en-US" sz="1800" i="1" dirty="0">
                                    <a:solidFill>
                                      <a:schemeClr val="bg1"/>
                                    </a:solidFill>
                                    <a:latin typeface="Cambria Math" panose="02040503050406030204" pitchFamily="18" charset="0"/>
                                    <a:ea typeface="Calibri"/>
                                    <a:cs typeface="Times New Roman" charset="0"/>
                                  </a:rPr>
                                  <m:t>𝑥</m:t>
                                </m:r>
                              </m:e>
                              <m:sub>
                                <m:r>
                                  <a:rPr lang="de-DE" sz="1800" i="1" dirty="0">
                                    <a:solidFill>
                                      <a:schemeClr val="bg1"/>
                                    </a:solidFill>
                                    <a:latin typeface="Cambria Math" panose="02040503050406030204" pitchFamily="18" charset="0"/>
                                    <a:ea typeface="Calibri"/>
                                    <a:cs typeface="Times New Roman" charset="0"/>
                                  </a:rPr>
                                  <m:t>4</m:t>
                                </m:r>
                              </m:sub>
                            </m:sSub>
                            <m:r>
                              <a:rPr lang="en-US" sz="1800" i="1" dirty="0">
                                <a:solidFill>
                                  <a:schemeClr val="bg1"/>
                                </a:solidFill>
                                <a:latin typeface="Cambria Math" panose="02040503050406030204" pitchFamily="18" charset="0"/>
                                <a:ea typeface="Calibri"/>
                                <a:cs typeface="Calibri"/>
                              </a:rPr>
                              <m:t>,</m:t>
                            </m:r>
                            <m:r>
                              <a:rPr lang="en-US" sz="1800" i="1" dirty="0">
                                <a:solidFill>
                                  <a:schemeClr val="bg1"/>
                                </a:solidFill>
                                <a:latin typeface="Cambria Math" panose="02040503050406030204" pitchFamily="18" charset="0"/>
                                <a:ea typeface="Calibri"/>
                                <a:cs typeface="Calibri"/>
                              </a:rPr>
                              <m:t>𝑏</m:t>
                            </m:r>
                            <m:r>
                              <a:rPr lang="en-US" sz="1800" i="1" dirty="0">
                                <a:solidFill>
                                  <a:schemeClr val="bg1"/>
                                </a:solidFill>
                                <a:latin typeface="Cambria Math" panose="02040503050406030204" pitchFamily="18" charset="0"/>
                                <a:ea typeface="Calibri"/>
                                <a:cs typeface="Calibri"/>
                              </a:rPr>
                              <m:t>,</m:t>
                            </m:r>
                            <m:sSub>
                              <m:sSubPr>
                                <m:ctrlPr>
                                  <a:rPr lang="de-DE" sz="1800" i="1" dirty="0">
                                    <a:solidFill>
                                      <a:schemeClr val="bg1"/>
                                    </a:solidFill>
                                    <a:latin typeface="Cambria Math" panose="02040503050406030204" pitchFamily="18" charset="0"/>
                                    <a:ea typeface="Calibri"/>
                                    <a:cs typeface="Calibri"/>
                                  </a:rPr>
                                </m:ctrlPr>
                              </m:sSubPr>
                              <m:e>
                                <m:r>
                                  <a:rPr lang="en-US" sz="1800" i="1" dirty="0">
                                    <a:solidFill>
                                      <a:schemeClr val="bg1"/>
                                    </a:solidFill>
                                    <a:latin typeface="Cambria Math" panose="02040503050406030204" pitchFamily="18" charset="0"/>
                                    <a:ea typeface="Calibri"/>
                                    <a:cs typeface="Times New Roman" charset="0"/>
                                  </a:rPr>
                                  <m:t>𝑧</m:t>
                                </m:r>
                              </m:e>
                              <m:sub>
                                <m:r>
                                  <a:rPr lang="de-DE" sz="1800" i="1" dirty="0">
                                    <a:solidFill>
                                      <a:schemeClr val="bg1"/>
                                    </a:solidFill>
                                    <a:latin typeface="Cambria Math" panose="02040503050406030204" pitchFamily="18" charset="0"/>
                                    <a:ea typeface="Calibri"/>
                                    <a:cs typeface="Times New Roman" charset="0"/>
                                  </a:rPr>
                                  <m:t>4</m:t>
                                </m:r>
                              </m:sub>
                            </m:sSub>
                          </m:e>
                        </m:d>
                      </m:oMath>
                    </m:oMathPara>
                  </a14:m>
                  <a:endParaRPr lang="en-US" sz="1800" dirty="0">
                    <a:solidFill>
                      <a:schemeClr val="bg1"/>
                    </a:solidFill>
                    <a:latin typeface="Calibri"/>
                    <a:ea typeface="Calibri"/>
                    <a:cs typeface="Calibri"/>
                  </a:endParaRPr>
                </a:p>
              </p:txBody>
            </p:sp>
          </mc:Choice>
          <mc:Fallback xmlns="">
            <p:sp>
              <p:nvSpPr>
                <p:cNvPr id="93" name="Text Box 92"/>
                <p:cNvSpPr txBox="1">
                  <a:spLocks noRot="1" noChangeAspect="1" noMove="1" noResize="1" noEditPoints="1" noAdjustHandles="1" noChangeArrowheads="1" noChangeShapeType="1" noTextEdit="1"/>
                </p:cNvSpPr>
                <p:nvPr/>
              </p:nvSpPr>
              <p:spPr bwMode="auto">
                <a:xfrm>
                  <a:off x="5670666" y="3495648"/>
                  <a:ext cx="1736886" cy="369332"/>
                </a:xfrm>
                <a:prstGeom prst="rect">
                  <a:avLst/>
                </a:prstGeom>
                <a:blipFill>
                  <a:blip r:embed="rId13"/>
                  <a:stretch>
                    <a:fillRect/>
                  </a:stretch>
                </a:blipFill>
                <a:ln w="12700">
                  <a:solidFill>
                    <a:schemeClr val="tx1"/>
                  </a:solidFill>
                  <a:miter lim="800000"/>
                  <a:headEnd/>
                  <a:tailEnd/>
                </a:ln>
              </p:spPr>
              <p:txBody>
                <a:bodyPr/>
                <a:lstStyle/>
                <a:p>
                  <a:r>
                    <a:rPr lang="en-GB">
                      <a:noFill/>
                    </a:rPr>
                    <a:t> </a:t>
                  </a:r>
                </a:p>
              </p:txBody>
            </p:sp>
          </mc:Fallback>
        </mc:AlternateContent>
        <p:cxnSp>
          <p:nvCxnSpPr>
            <p:cNvPr id="105" name="AutoShape 103"/>
            <p:cNvCxnSpPr>
              <a:cxnSpLocks noChangeShapeType="1"/>
              <a:stCxn id="93" idx="2"/>
            </p:cNvCxnSpPr>
            <p:nvPr/>
          </p:nvCxnSpPr>
          <p:spPr bwMode="auto">
            <a:xfrm rot="16200000" flipH="1">
              <a:off x="6931358" y="3472730"/>
              <a:ext cx="651836" cy="1436335"/>
            </a:xfrm>
            <a:prstGeom prst="curvedConnector2">
              <a:avLst/>
            </a:prstGeom>
            <a:noFill/>
            <a:ln w="19050">
              <a:solidFill>
                <a:srgbClr val="FFC000"/>
              </a:solidFill>
              <a:prstDash val="sysDot"/>
              <a:round/>
              <a:headEnd/>
              <a:tailEnd type="triangle" w="lg" len="lg"/>
            </a:ln>
            <a:extLst>
              <a:ext uri="{909E8E84-426E-40dd-AFC4-6F175D3DCCD1}">
                <a14:hiddenFill xmlns="" xmlns:a14="http://schemas.microsoft.com/office/drawing/2010/main">
                  <a:noFill/>
                </a14:hiddenFill>
              </a:ext>
            </a:extLst>
          </p:spPr>
        </p:cxnSp>
        <p:sp>
          <p:nvSpPr>
            <p:cNvPr id="145" name="Oval 17"/>
            <p:cNvSpPr>
              <a:spLocks noChangeArrowheads="1"/>
            </p:cNvSpPr>
            <p:nvPr/>
          </p:nvSpPr>
          <p:spPr bwMode="auto">
            <a:xfrm>
              <a:off x="7710471" y="4306857"/>
              <a:ext cx="91440" cy="91440"/>
            </a:xfrm>
            <a:prstGeom prst="ellipse">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round/>
                  <a:headEnd/>
                  <a:tailEnd/>
                </a14:hiddenLine>
              </a:ext>
            </a:extLst>
          </p:spPr>
          <p:txBody>
            <a:bodyPr wrap="none" lIns="91440" tIns="0" rIns="91440" bIns="0" anchor="ctr"/>
            <a:lstStyle/>
            <a:p>
              <a:pPr algn="ctr"/>
              <a:endParaRPr lang="en-US" dirty="0">
                <a:latin typeface="Calibri"/>
                <a:ea typeface="Calibri"/>
                <a:cs typeface="Calibri"/>
              </a:endParaRPr>
            </a:p>
          </p:txBody>
        </p:sp>
        <mc:AlternateContent xmlns:mc="http://schemas.openxmlformats.org/markup-compatibility/2006" xmlns:a14="http://schemas.microsoft.com/office/drawing/2010/main">
          <mc:Choice Requires="a14">
            <p:sp>
              <p:nvSpPr>
                <p:cNvPr id="152" name="Text Box 75"/>
                <p:cNvSpPr txBox="1">
                  <a:spLocks noChangeArrowheads="1"/>
                </p:cNvSpPr>
                <p:nvPr/>
              </p:nvSpPr>
              <p:spPr bwMode="auto">
                <a:xfrm>
                  <a:off x="2409881" y="3197886"/>
                  <a:ext cx="1636794" cy="276999"/>
                </a:xfrm>
                <a:prstGeom prst="rect">
                  <a:avLst/>
                </a:prstGeom>
                <a:noFill/>
                <a:ln>
                  <a:noFill/>
                </a:ln>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14:m>
                    <m:oMathPara xmlns:m="http://schemas.openxmlformats.org/officeDocument/2006/math">
                      <m:oMathParaPr>
                        <m:jc m:val="centerGroup"/>
                      </m:oMathParaPr>
                      <m:oMath xmlns:m="http://schemas.openxmlformats.org/officeDocument/2006/math">
                        <m:r>
                          <a:rPr lang="en-US" sz="1800" i="1" dirty="0">
                            <a:latin typeface="Cambria Math" panose="02040503050406030204" pitchFamily="18" charset="0"/>
                            <a:ea typeface="Calibri"/>
                            <a:cs typeface="Calibri"/>
                          </a:rPr>
                          <m:t>𝑐𝑙𝑒𝑎𝑟</m:t>
                        </m:r>
                        <m:d>
                          <m:dPr>
                            <m:ctrlPr>
                              <a:rPr lang="en-US" sz="1800" i="1" dirty="0">
                                <a:latin typeface="Cambria Math" panose="02040503050406030204" pitchFamily="18" charset="0"/>
                                <a:ea typeface="Calibri"/>
                                <a:cs typeface="Calibri"/>
                              </a:rPr>
                            </m:ctrlPr>
                          </m:dPr>
                          <m:e>
                            <m:sSub>
                              <m:sSubPr>
                                <m:ctrlPr>
                                  <a:rPr lang="de-DE" sz="1800" i="1" dirty="0">
                                    <a:latin typeface="Cambria Math" panose="02040503050406030204" pitchFamily="18" charset="0"/>
                                    <a:ea typeface="Calibri"/>
                                    <a:cs typeface="Calibri"/>
                                  </a:rPr>
                                </m:ctrlPr>
                              </m:sSubPr>
                              <m:e>
                                <m:r>
                                  <a:rPr lang="en-US" sz="1800" i="1" dirty="0">
                                    <a:latin typeface="Cambria Math" panose="02040503050406030204" pitchFamily="18" charset="0"/>
                                    <a:ea typeface="Calibri"/>
                                    <a:cs typeface="Times New Roman" charset="0"/>
                                  </a:rPr>
                                  <m:t>𝑥</m:t>
                                </m:r>
                              </m:e>
                              <m:sub>
                                <m:r>
                                  <a:rPr lang="de-DE" sz="1800" i="1" dirty="0">
                                    <a:latin typeface="Cambria Math" panose="02040503050406030204" pitchFamily="18" charset="0"/>
                                    <a:ea typeface="Calibri"/>
                                    <a:cs typeface="Times New Roman" charset="0"/>
                                  </a:rPr>
                                  <m:t>3</m:t>
                                </m:r>
                              </m:sub>
                            </m:sSub>
                          </m:e>
                        </m:d>
                        <m:r>
                          <a:rPr lang="en-US" sz="1800" i="1" dirty="0">
                            <a:latin typeface="Cambria Math" panose="02040503050406030204" pitchFamily="18" charset="0"/>
                            <a:ea typeface="Calibri"/>
                            <a:cs typeface="Times New Roman"/>
                          </a:rPr>
                          <m:t>=</m:t>
                        </m:r>
                        <m:r>
                          <a:rPr lang="en-US" sz="1800" i="1" dirty="0">
                            <a:latin typeface="Cambria Math" panose="02040503050406030204" pitchFamily="18" charset="0"/>
                            <a:ea typeface="Calibri"/>
                            <a:cs typeface="Calibri"/>
                          </a:rPr>
                          <m:t>𝑇</m:t>
                        </m:r>
                      </m:oMath>
                    </m:oMathPara>
                  </a14:m>
                  <a:endParaRPr lang="en-US" sz="1800" dirty="0">
                    <a:latin typeface="Calibri"/>
                    <a:ea typeface="Calibri"/>
                    <a:cs typeface="Calibri"/>
                  </a:endParaRPr>
                </a:p>
              </p:txBody>
            </p:sp>
          </mc:Choice>
          <mc:Fallback xmlns="">
            <p:sp>
              <p:nvSpPr>
                <p:cNvPr id="152" name="Text Box 75"/>
                <p:cNvSpPr txBox="1">
                  <a:spLocks noRot="1" noChangeAspect="1" noMove="1" noResize="1" noEditPoints="1" noAdjustHandles="1" noChangeArrowheads="1" noChangeShapeType="1" noTextEdit="1"/>
                </p:cNvSpPr>
                <p:nvPr/>
              </p:nvSpPr>
              <p:spPr bwMode="auto">
                <a:xfrm>
                  <a:off x="2409881" y="3197886"/>
                  <a:ext cx="1636794" cy="276999"/>
                </a:xfrm>
                <a:prstGeom prst="rect">
                  <a:avLst/>
                </a:prstGeom>
                <a:blipFill>
                  <a:blip r:embed="rId14"/>
                  <a:stretch>
                    <a:fillRect b="-9091"/>
                  </a:stretch>
                </a:blipFill>
                <a:ln>
                  <a:noFill/>
                </a:ln>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5" name="Rectangle 99"/>
                <p:cNvSpPr>
                  <a:spLocks noChangeArrowheads="1"/>
                </p:cNvSpPr>
                <p:nvPr/>
              </p:nvSpPr>
              <p:spPr bwMode="auto">
                <a:xfrm>
                  <a:off x="5121723" y="3170351"/>
                  <a:ext cx="1636794" cy="276999"/>
                </a:xfrm>
                <a:prstGeom prst="rect">
                  <a:avLst/>
                </a:prstGeom>
                <a:noFill/>
                <a:ln>
                  <a:noFill/>
                </a:ln>
              </p:spPr>
              <p:txBody>
                <a:bodyPr wrap="none" lIns="91440" tIns="0" rIns="91440" bIns="0" anchor="ctr">
                  <a:spAutoFit/>
                </a:bodyPr>
                <a:lstStyle/>
                <a:p>
                  <a:pPr algn="ctr"/>
                  <a14:m>
                    <m:oMathPara xmlns:m="http://schemas.openxmlformats.org/officeDocument/2006/math">
                      <m:oMathParaPr>
                        <m:jc m:val="centerGroup"/>
                      </m:oMathParaPr>
                      <m:oMath xmlns:m="http://schemas.openxmlformats.org/officeDocument/2006/math">
                        <m:r>
                          <a:rPr lang="en-US" i="1" dirty="0">
                            <a:latin typeface="Cambria Math" panose="02040503050406030204" pitchFamily="18" charset="0"/>
                            <a:ea typeface="Calibri"/>
                            <a:cs typeface="Calibri"/>
                          </a:rPr>
                          <m:t>𝑐𝑙𝑒𝑎𝑟</m:t>
                        </m:r>
                        <m:d>
                          <m:dPr>
                            <m:ctrlPr>
                              <a:rPr lang="en-US" i="1" dirty="0">
                                <a:latin typeface="Cambria Math" panose="02040503050406030204" pitchFamily="18" charset="0"/>
                                <a:ea typeface="Calibri"/>
                                <a:cs typeface="Calibri"/>
                              </a:rPr>
                            </m:ctrlPr>
                          </m:dPr>
                          <m:e>
                            <m:sSub>
                              <m:sSubPr>
                                <m:ctrlPr>
                                  <a:rPr lang="de-DE" i="1" dirty="0">
                                    <a:latin typeface="Cambria Math" panose="02040503050406030204" pitchFamily="18" charset="0"/>
                                    <a:ea typeface="Calibri"/>
                                    <a:cs typeface="Calibri"/>
                                  </a:rPr>
                                </m:ctrlPr>
                              </m:sSubPr>
                              <m:e>
                                <m:r>
                                  <a:rPr lang="en-US" i="1" dirty="0">
                                    <a:latin typeface="Cambria Math" panose="02040503050406030204" pitchFamily="18" charset="0"/>
                                    <a:ea typeface="Calibri"/>
                                    <a:cs typeface="Times New Roman" charset="0"/>
                                  </a:rPr>
                                  <m:t>𝑥</m:t>
                                </m:r>
                              </m:e>
                              <m:sub>
                                <m:r>
                                  <a:rPr lang="de-DE" i="1" dirty="0">
                                    <a:latin typeface="Cambria Math" panose="02040503050406030204" pitchFamily="18" charset="0"/>
                                    <a:ea typeface="Calibri"/>
                                    <a:cs typeface="Times New Roman" charset="0"/>
                                  </a:rPr>
                                  <m:t>4</m:t>
                                </m:r>
                              </m:sub>
                            </m:sSub>
                          </m:e>
                        </m:d>
                        <m:r>
                          <a:rPr lang="en-US" i="1" dirty="0">
                            <a:latin typeface="Cambria Math" panose="02040503050406030204" pitchFamily="18" charset="0"/>
                            <a:ea typeface="Calibri"/>
                            <a:cs typeface="Calibri"/>
                          </a:rPr>
                          <m:t>=</m:t>
                        </m:r>
                        <m:r>
                          <a:rPr lang="en-US" i="1" dirty="0">
                            <a:latin typeface="Cambria Math" panose="02040503050406030204" pitchFamily="18" charset="0"/>
                            <a:ea typeface="Calibri"/>
                            <a:cs typeface="Calibri"/>
                          </a:rPr>
                          <m:t>𝑇</m:t>
                        </m:r>
                      </m:oMath>
                    </m:oMathPara>
                  </a14:m>
                  <a:endParaRPr lang="en-US" dirty="0">
                    <a:latin typeface="Calibri"/>
                    <a:ea typeface="Calibri"/>
                    <a:cs typeface="Calibri"/>
                  </a:endParaRPr>
                </a:p>
              </p:txBody>
            </p:sp>
          </mc:Choice>
          <mc:Fallback xmlns="">
            <p:sp>
              <p:nvSpPr>
                <p:cNvPr id="155" name="Rectangle 99"/>
                <p:cNvSpPr>
                  <a:spLocks noRot="1" noChangeAspect="1" noMove="1" noResize="1" noEditPoints="1" noAdjustHandles="1" noChangeArrowheads="1" noChangeShapeType="1" noTextEdit="1"/>
                </p:cNvSpPr>
                <p:nvPr/>
              </p:nvSpPr>
              <p:spPr bwMode="auto">
                <a:xfrm>
                  <a:off x="5121723" y="3170351"/>
                  <a:ext cx="1636794" cy="276999"/>
                </a:xfrm>
                <a:prstGeom prst="rect">
                  <a:avLst/>
                </a:prstGeom>
                <a:blipFill>
                  <a:blip r:embed="rId15"/>
                  <a:stretch>
                    <a:fillRect b="-13636"/>
                  </a:stretch>
                </a:blipFill>
                <a:ln>
                  <a:noFill/>
                </a:ln>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6" name="Rectangle 97"/>
                <p:cNvSpPr>
                  <a:spLocks noChangeArrowheads="1"/>
                </p:cNvSpPr>
                <p:nvPr/>
              </p:nvSpPr>
              <p:spPr bwMode="auto">
                <a:xfrm>
                  <a:off x="951361" y="3197181"/>
                  <a:ext cx="1621406" cy="276999"/>
                </a:xfrm>
                <a:prstGeom prst="rect">
                  <a:avLst/>
                </a:prstGeom>
                <a:noFill/>
                <a:ln>
                  <a:noFill/>
                </a:ln>
              </p:spPr>
              <p:txBody>
                <a:bodyPr wrap="none" lIns="91440" tIns="0" rIns="91440" bIns="0" anchor="ctr">
                  <a:spAutoFit/>
                </a:bodyPr>
                <a:lstStyle/>
                <a:p>
                  <a:pPr algn="ctr"/>
                  <a14:m>
                    <m:oMathPara xmlns:m="http://schemas.openxmlformats.org/officeDocument/2006/math">
                      <m:oMathParaPr>
                        <m:jc m:val="centerGroup"/>
                      </m:oMathParaPr>
                      <m:oMath xmlns:m="http://schemas.openxmlformats.org/officeDocument/2006/math">
                        <m:r>
                          <a:rPr lang="en-US" i="1" dirty="0">
                            <a:latin typeface="Cambria Math" panose="02040503050406030204" pitchFamily="18" charset="0"/>
                            <a:ea typeface="Calibri"/>
                            <a:cs typeface="Calibri"/>
                          </a:rPr>
                          <m:t>𝑐𝑙𝑒𝑎𝑟</m:t>
                        </m:r>
                        <m:d>
                          <m:dPr>
                            <m:ctrlPr>
                              <a:rPr lang="en-US" i="1" dirty="0">
                                <a:latin typeface="Cambria Math" panose="02040503050406030204" pitchFamily="18" charset="0"/>
                                <a:ea typeface="Calibri"/>
                                <a:cs typeface="Calibri"/>
                              </a:rPr>
                            </m:ctrlPr>
                          </m:dPr>
                          <m:e>
                            <m:sSub>
                              <m:sSubPr>
                                <m:ctrlPr>
                                  <a:rPr lang="de-DE" i="1" dirty="0">
                                    <a:latin typeface="Cambria Math" panose="02040503050406030204" pitchFamily="18" charset="0"/>
                                    <a:ea typeface="Calibri"/>
                                    <a:cs typeface="Times New Roman" charset="0"/>
                                  </a:rPr>
                                </m:ctrlPr>
                              </m:sSubPr>
                              <m:e>
                                <m:r>
                                  <a:rPr lang="en-US" i="1" dirty="0">
                                    <a:latin typeface="Cambria Math" panose="02040503050406030204" pitchFamily="18" charset="0"/>
                                    <a:ea typeface="Calibri"/>
                                    <a:cs typeface="Times New Roman" charset="0"/>
                                  </a:rPr>
                                  <m:t>𝑧</m:t>
                                </m:r>
                              </m:e>
                              <m:sub>
                                <m:r>
                                  <a:rPr lang="de-DE" i="1" dirty="0">
                                    <a:latin typeface="Cambria Math" panose="02040503050406030204" pitchFamily="18" charset="0"/>
                                    <a:ea typeface="Calibri"/>
                                    <a:cs typeface="Times New Roman" charset="0"/>
                                  </a:rPr>
                                  <m:t>3</m:t>
                                </m:r>
                              </m:sub>
                            </m:sSub>
                          </m:e>
                        </m:d>
                        <m:r>
                          <a:rPr lang="en-US" i="1" dirty="0">
                            <a:latin typeface="Cambria Math" panose="02040503050406030204" pitchFamily="18" charset="0"/>
                            <a:ea typeface="Calibri"/>
                            <a:cs typeface="Times New Roman"/>
                          </a:rPr>
                          <m:t>=</m:t>
                        </m:r>
                        <m:r>
                          <a:rPr lang="en-US" i="1" dirty="0">
                            <a:latin typeface="Cambria Math" panose="02040503050406030204" pitchFamily="18" charset="0"/>
                            <a:ea typeface="Calibri"/>
                            <a:cs typeface="Calibri"/>
                          </a:rPr>
                          <m:t>𝑇</m:t>
                        </m:r>
                      </m:oMath>
                    </m:oMathPara>
                  </a14:m>
                  <a:endParaRPr lang="en-US" dirty="0">
                    <a:latin typeface="Calibri"/>
                    <a:ea typeface="Calibri"/>
                    <a:cs typeface="Calibri"/>
                  </a:endParaRPr>
                </a:p>
              </p:txBody>
            </p:sp>
          </mc:Choice>
          <mc:Fallback xmlns="">
            <p:sp>
              <p:nvSpPr>
                <p:cNvPr id="156" name="Rectangle 97"/>
                <p:cNvSpPr>
                  <a:spLocks noRot="1" noChangeAspect="1" noMove="1" noResize="1" noEditPoints="1" noAdjustHandles="1" noChangeArrowheads="1" noChangeShapeType="1" noTextEdit="1"/>
                </p:cNvSpPr>
                <p:nvPr/>
              </p:nvSpPr>
              <p:spPr bwMode="auto">
                <a:xfrm>
                  <a:off x="951361" y="3197181"/>
                  <a:ext cx="1621406" cy="276999"/>
                </a:xfrm>
                <a:prstGeom prst="rect">
                  <a:avLst/>
                </a:prstGeom>
                <a:blipFill>
                  <a:blip r:embed="rId16"/>
                  <a:stretch>
                    <a:fillRect b="-9091"/>
                  </a:stretch>
                </a:blipFill>
                <a:ln>
                  <a:noFill/>
                </a:ln>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7" name="Rectangle 99"/>
                <p:cNvSpPr>
                  <a:spLocks noChangeArrowheads="1"/>
                </p:cNvSpPr>
                <p:nvPr/>
              </p:nvSpPr>
              <p:spPr bwMode="auto">
                <a:xfrm>
                  <a:off x="6666792" y="3155176"/>
                  <a:ext cx="1622175" cy="276999"/>
                </a:xfrm>
                <a:prstGeom prst="rect">
                  <a:avLst/>
                </a:prstGeom>
                <a:noFill/>
                <a:ln>
                  <a:noFill/>
                </a:ln>
              </p:spPr>
              <p:txBody>
                <a:bodyPr wrap="none" lIns="91440" tIns="0" rIns="91440" bIns="0" anchor="ctr">
                  <a:spAutoFit/>
                </a:bodyPr>
                <a:lstStyle/>
                <a:p>
                  <a:pPr algn="ctr"/>
                  <a14:m>
                    <m:oMathPara xmlns:m="http://schemas.openxmlformats.org/officeDocument/2006/math">
                      <m:oMathParaPr>
                        <m:jc m:val="centerGroup"/>
                      </m:oMathParaPr>
                      <m:oMath xmlns:m="http://schemas.openxmlformats.org/officeDocument/2006/math">
                        <m:r>
                          <a:rPr lang="en-US" i="1" dirty="0">
                            <a:latin typeface="Cambria Math" panose="02040503050406030204" pitchFamily="18" charset="0"/>
                            <a:ea typeface="Calibri"/>
                            <a:cs typeface="Calibri"/>
                          </a:rPr>
                          <m:t>𝑐𝑙𝑒𝑎𝑟</m:t>
                        </m:r>
                        <m:r>
                          <a:rPr lang="en-US" i="1" dirty="0">
                            <a:latin typeface="Cambria Math" panose="02040503050406030204" pitchFamily="18" charset="0"/>
                            <a:ea typeface="Calibri"/>
                            <a:cs typeface="Calibri"/>
                          </a:rPr>
                          <m:t>(</m:t>
                        </m:r>
                        <m:sSub>
                          <m:sSubPr>
                            <m:ctrlPr>
                              <a:rPr lang="de-DE" i="1" dirty="0">
                                <a:latin typeface="Cambria Math" panose="02040503050406030204" pitchFamily="18" charset="0"/>
                                <a:ea typeface="Calibri"/>
                                <a:cs typeface="Calibri"/>
                              </a:rPr>
                            </m:ctrlPr>
                          </m:sSubPr>
                          <m:e>
                            <m:r>
                              <a:rPr lang="en-US" i="1" dirty="0">
                                <a:latin typeface="Cambria Math" panose="02040503050406030204" pitchFamily="18" charset="0"/>
                                <a:ea typeface="Calibri"/>
                                <a:cs typeface="Times New Roman" charset="0"/>
                              </a:rPr>
                              <m:t>𝑧</m:t>
                            </m:r>
                          </m:e>
                          <m:sub>
                            <m:r>
                              <a:rPr lang="de-DE" i="1" dirty="0">
                                <a:latin typeface="Cambria Math" panose="02040503050406030204" pitchFamily="18" charset="0"/>
                                <a:ea typeface="Calibri"/>
                                <a:cs typeface="Times New Roman" charset="0"/>
                              </a:rPr>
                              <m:t>4</m:t>
                            </m:r>
                          </m:sub>
                        </m:sSub>
                        <m:r>
                          <a:rPr lang="en-US" i="1" dirty="0">
                            <a:latin typeface="Cambria Math" panose="02040503050406030204" pitchFamily="18" charset="0"/>
                            <a:ea typeface="Calibri"/>
                            <a:cs typeface="Calibri"/>
                          </a:rPr>
                          <m:t>)=</m:t>
                        </m:r>
                        <m:r>
                          <a:rPr lang="en-US" i="1" dirty="0">
                            <a:latin typeface="Cambria Math" panose="02040503050406030204" pitchFamily="18" charset="0"/>
                            <a:ea typeface="Calibri"/>
                            <a:cs typeface="Calibri"/>
                          </a:rPr>
                          <m:t>𝑇</m:t>
                        </m:r>
                      </m:oMath>
                    </m:oMathPara>
                  </a14:m>
                  <a:endParaRPr lang="en-US" dirty="0">
                    <a:latin typeface="Calibri"/>
                    <a:ea typeface="Calibri"/>
                    <a:cs typeface="Calibri"/>
                  </a:endParaRPr>
                </a:p>
              </p:txBody>
            </p:sp>
          </mc:Choice>
          <mc:Fallback xmlns="">
            <p:sp>
              <p:nvSpPr>
                <p:cNvPr id="157" name="Rectangle 99"/>
                <p:cNvSpPr>
                  <a:spLocks noRot="1" noChangeAspect="1" noMove="1" noResize="1" noEditPoints="1" noAdjustHandles="1" noChangeArrowheads="1" noChangeShapeType="1" noTextEdit="1"/>
                </p:cNvSpPr>
                <p:nvPr/>
              </p:nvSpPr>
              <p:spPr bwMode="auto">
                <a:xfrm>
                  <a:off x="6666792" y="3155176"/>
                  <a:ext cx="1622175" cy="276999"/>
                </a:xfrm>
                <a:prstGeom prst="rect">
                  <a:avLst/>
                </a:prstGeom>
                <a:blipFill>
                  <a:blip r:embed="rId17"/>
                  <a:stretch>
                    <a:fillRect b="-34783"/>
                  </a:stretch>
                </a:blipFill>
                <a:ln>
                  <a:noFill/>
                </a:ln>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8" name="Text Box 77"/>
                <p:cNvSpPr txBox="1">
                  <a:spLocks noChangeArrowheads="1"/>
                </p:cNvSpPr>
                <p:nvPr/>
              </p:nvSpPr>
              <p:spPr bwMode="auto">
                <a:xfrm>
                  <a:off x="5854023" y="2854075"/>
                  <a:ext cx="1452128" cy="276999"/>
                </a:xfrm>
                <a:prstGeom prst="rect">
                  <a:avLst/>
                </a:prstGeom>
                <a:noFill/>
                <a:ln>
                  <a:noFill/>
                </a:ln>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14:m>
                    <m:oMathPara xmlns:m="http://schemas.openxmlformats.org/officeDocument/2006/math">
                      <m:oMathParaPr>
                        <m:jc m:val="centerGroup"/>
                      </m:oMathParaPr>
                      <m:oMath xmlns:m="http://schemas.openxmlformats.org/officeDocument/2006/math">
                        <m:r>
                          <a:rPr lang="en-US" sz="1800" i="1" dirty="0">
                            <a:latin typeface="Cambria Math" panose="02040503050406030204" pitchFamily="18" charset="0"/>
                            <a:ea typeface="Calibri"/>
                            <a:cs typeface="Calibri"/>
                          </a:rPr>
                          <m:t>𝑝𝑜𝑠</m:t>
                        </m:r>
                        <m:d>
                          <m:dPr>
                            <m:ctrlPr>
                              <a:rPr lang="en-US" sz="1800" i="1" dirty="0">
                                <a:latin typeface="Cambria Math" panose="02040503050406030204" pitchFamily="18" charset="0"/>
                                <a:ea typeface="Calibri"/>
                                <a:cs typeface="Calibri"/>
                              </a:rPr>
                            </m:ctrlPr>
                          </m:dPr>
                          <m:e>
                            <m:sSub>
                              <m:sSubPr>
                                <m:ctrlPr>
                                  <a:rPr lang="de-DE" sz="1800" i="1" dirty="0">
                                    <a:latin typeface="Cambria Math" panose="02040503050406030204" pitchFamily="18" charset="0"/>
                                    <a:ea typeface="Calibri"/>
                                    <a:cs typeface="Calibri"/>
                                  </a:rPr>
                                </m:ctrlPr>
                              </m:sSubPr>
                              <m:e>
                                <m:r>
                                  <a:rPr lang="en-US" sz="1800" i="1" dirty="0">
                                    <a:latin typeface="Cambria Math" panose="02040503050406030204" pitchFamily="18" charset="0"/>
                                    <a:ea typeface="Calibri"/>
                                    <a:cs typeface="Times New Roman" charset="0"/>
                                  </a:rPr>
                                  <m:t>𝑥</m:t>
                                </m:r>
                              </m:e>
                              <m:sub>
                                <m:r>
                                  <a:rPr lang="de-DE" sz="1800" i="1" dirty="0">
                                    <a:latin typeface="Cambria Math" panose="02040503050406030204" pitchFamily="18" charset="0"/>
                                    <a:ea typeface="Calibri"/>
                                    <a:cs typeface="Times New Roman" charset="0"/>
                                  </a:rPr>
                                  <m:t>4</m:t>
                                </m:r>
                              </m:sub>
                            </m:sSub>
                          </m:e>
                        </m:d>
                        <m:r>
                          <a:rPr lang="en-US" sz="1800" i="1" dirty="0">
                            <a:latin typeface="Cambria Math" panose="02040503050406030204" pitchFamily="18" charset="0"/>
                            <a:ea typeface="Calibri"/>
                            <a:cs typeface="Times New Roman"/>
                          </a:rPr>
                          <m:t>=</m:t>
                        </m:r>
                        <m:r>
                          <a:rPr lang="en-US" sz="1800" i="1" dirty="0">
                            <a:latin typeface="Cambria Math" panose="02040503050406030204" pitchFamily="18" charset="0"/>
                            <a:ea typeface="Calibri"/>
                            <a:cs typeface="Calibri"/>
                          </a:rPr>
                          <m:t>𝑏</m:t>
                        </m:r>
                      </m:oMath>
                    </m:oMathPara>
                  </a14:m>
                  <a:endParaRPr lang="en-US" sz="1800" dirty="0">
                    <a:latin typeface="Calibri"/>
                    <a:ea typeface="Calibri"/>
                    <a:cs typeface="Calibri"/>
                  </a:endParaRPr>
                </a:p>
              </p:txBody>
            </p:sp>
          </mc:Choice>
          <mc:Fallback xmlns="">
            <p:sp>
              <p:nvSpPr>
                <p:cNvPr id="158" name="Text Box 77"/>
                <p:cNvSpPr txBox="1">
                  <a:spLocks noRot="1" noChangeAspect="1" noMove="1" noResize="1" noEditPoints="1" noAdjustHandles="1" noChangeArrowheads="1" noChangeShapeType="1" noTextEdit="1"/>
                </p:cNvSpPr>
                <p:nvPr/>
              </p:nvSpPr>
              <p:spPr bwMode="auto">
                <a:xfrm>
                  <a:off x="5854023" y="2854075"/>
                  <a:ext cx="1452128" cy="276999"/>
                </a:xfrm>
                <a:prstGeom prst="rect">
                  <a:avLst/>
                </a:prstGeom>
                <a:blipFill>
                  <a:blip r:embed="rId18"/>
                  <a:stretch>
                    <a:fillRect b="-21739"/>
                  </a:stretch>
                </a:blipFill>
                <a:ln>
                  <a:noFill/>
                </a:ln>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9" name="Rectangle 97"/>
                <p:cNvSpPr>
                  <a:spLocks noChangeArrowheads="1"/>
                </p:cNvSpPr>
                <p:nvPr/>
              </p:nvSpPr>
              <p:spPr bwMode="auto">
                <a:xfrm>
                  <a:off x="1862236" y="2868365"/>
                  <a:ext cx="1455911" cy="276999"/>
                </a:xfrm>
                <a:prstGeom prst="rect">
                  <a:avLst/>
                </a:prstGeom>
                <a:noFill/>
                <a:ln>
                  <a:noFill/>
                </a:ln>
              </p:spPr>
              <p:txBody>
                <a:bodyPr wrap="none" lIns="91440" tIns="0" rIns="91440" bIns="0" anchor="ctr">
                  <a:spAutoFit/>
                </a:bodyPr>
                <a:lstStyle/>
                <a:p>
                  <a:pPr algn="ctr"/>
                  <a14:m>
                    <m:oMathPara xmlns:m="http://schemas.openxmlformats.org/officeDocument/2006/math">
                      <m:oMathParaPr>
                        <m:jc m:val="centerGroup"/>
                      </m:oMathParaPr>
                      <m:oMath xmlns:m="http://schemas.openxmlformats.org/officeDocument/2006/math">
                        <m:r>
                          <a:rPr lang="en-US" i="1" dirty="0">
                            <a:latin typeface="Cambria Math" panose="02040503050406030204" pitchFamily="18" charset="0"/>
                            <a:ea typeface="Calibri"/>
                            <a:cs typeface="Calibri"/>
                          </a:rPr>
                          <m:t>𝑝𝑜𝑠</m:t>
                        </m:r>
                        <m:d>
                          <m:dPr>
                            <m:ctrlPr>
                              <a:rPr lang="en-US" i="1" dirty="0">
                                <a:latin typeface="Cambria Math" panose="02040503050406030204" pitchFamily="18" charset="0"/>
                                <a:ea typeface="Calibri"/>
                                <a:cs typeface="Calibri"/>
                              </a:rPr>
                            </m:ctrlPr>
                          </m:dPr>
                          <m:e>
                            <m:sSub>
                              <m:sSubPr>
                                <m:ctrlPr>
                                  <a:rPr lang="de-DE" i="1" dirty="0">
                                    <a:latin typeface="Cambria Math" panose="02040503050406030204" pitchFamily="18" charset="0"/>
                                    <a:ea typeface="Calibri"/>
                                    <a:cs typeface="Calibri"/>
                                  </a:rPr>
                                </m:ctrlPr>
                              </m:sSubPr>
                              <m:e>
                                <m:r>
                                  <a:rPr lang="en-US" i="1" dirty="0">
                                    <a:latin typeface="Cambria Math" panose="02040503050406030204" pitchFamily="18" charset="0"/>
                                    <a:ea typeface="Calibri"/>
                                    <a:cs typeface="Times New Roman" charset="0"/>
                                  </a:rPr>
                                  <m:t>𝑥</m:t>
                                </m:r>
                              </m:e>
                              <m:sub>
                                <m:r>
                                  <a:rPr lang="de-DE" i="1" dirty="0">
                                    <a:latin typeface="Cambria Math" panose="02040503050406030204" pitchFamily="18" charset="0"/>
                                    <a:ea typeface="Calibri"/>
                                    <a:cs typeface="Times New Roman" charset="0"/>
                                  </a:rPr>
                                  <m:t>3</m:t>
                                </m:r>
                              </m:sub>
                            </m:sSub>
                          </m:e>
                        </m:d>
                        <m:r>
                          <a:rPr lang="en-US" i="1" dirty="0">
                            <a:latin typeface="Cambria Math" panose="02040503050406030204" pitchFamily="18" charset="0"/>
                            <a:ea typeface="Calibri"/>
                            <a:cs typeface="Times New Roman"/>
                          </a:rPr>
                          <m:t>=</m:t>
                        </m:r>
                        <m:r>
                          <a:rPr lang="en-US" i="1" dirty="0">
                            <a:latin typeface="Cambria Math" panose="02040503050406030204" pitchFamily="18" charset="0"/>
                            <a:ea typeface="Calibri"/>
                            <a:cs typeface="Calibri"/>
                          </a:rPr>
                          <m:t>𝑎</m:t>
                        </m:r>
                      </m:oMath>
                    </m:oMathPara>
                  </a14:m>
                  <a:endParaRPr lang="en-US" dirty="0">
                    <a:latin typeface="Calibri"/>
                    <a:ea typeface="Calibri"/>
                    <a:cs typeface="Calibri"/>
                  </a:endParaRPr>
                </a:p>
              </p:txBody>
            </p:sp>
          </mc:Choice>
          <mc:Fallback xmlns="">
            <p:sp>
              <p:nvSpPr>
                <p:cNvPr id="159" name="Rectangle 97"/>
                <p:cNvSpPr>
                  <a:spLocks noRot="1" noChangeAspect="1" noMove="1" noResize="1" noEditPoints="1" noAdjustHandles="1" noChangeArrowheads="1" noChangeShapeType="1" noTextEdit="1"/>
                </p:cNvSpPr>
                <p:nvPr/>
              </p:nvSpPr>
              <p:spPr bwMode="auto">
                <a:xfrm>
                  <a:off x="1862236" y="2868365"/>
                  <a:ext cx="1455911" cy="276999"/>
                </a:xfrm>
                <a:prstGeom prst="rect">
                  <a:avLst/>
                </a:prstGeom>
                <a:blipFill>
                  <a:blip r:embed="rId19"/>
                  <a:stretch>
                    <a:fillRect b="-21739"/>
                  </a:stretch>
                </a:blipFill>
                <a:ln>
                  <a:noFill/>
                </a:ln>
                <a:extLst/>
              </p:spPr>
              <p:txBody>
                <a:bodyPr/>
                <a:lstStyle/>
                <a:p>
                  <a:r>
                    <a:rPr lang="en-GB">
                      <a:noFill/>
                    </a:rPr>
                    <a:t> </a:t>
                  </a:r>
                </a:p>
              </p:txBody>
            </p:sp>
          </mc:Fallback>
        </mc:AlternateContent>
        <p:cxnSp>
          <p:nvCxnSpPr>
            <p:cNvPr id="108" name="AutoShape 89"/>
            <p:cNvCxnSpPr>
              <a:cxnSpLocks noChangeShapeType="1"/>
              <a:endCxn id="22531" idx="0"/>
            </p:cNvCxnSpPr>
            <p:nvPr/>
          </p:nvCxnSpPr>
          <p:spPr bwMode="auto">
            <a:xfrm rot="5400000">
              <a:off x="1889224" y="2675173"/>
              <a:ext cx="829496" cy="2986500"/>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 xmlns:a14="http://schemas.microsoft.com/office/drawing/2010/main">
                  <a:noFill/>
                </a14:hiddenFill>
              </a:ext>
            </a:extLst>
          </p:spPr>
        </p:cxnSp>
        <p:sp>
          <p:nvSpPr>
            <p:cNvPr id="109" name="Oval 17"/>
            <p:cNvSpPr>
              <a:spLocks noChangeArrowheads="1"/>
            </p:cNvSpPr>
            <p:nvPr/>
          </p:nvSpPr>
          <p:spPr bwMode="auto">
            <a:xfrm>
              <a:off x="3706592" y="3547713"/>
              <a:ext cx="228600" cy="241300"/>
            </a:xfrm>
            <a:prstGeom prst="ellipse">
              <a:avLst/>
            </a:prstGeom>
            <a:noFill/>
            <a:ln>
              <a:noFill/>
            </a:ln>
          </p:spPr>
          <p:txBody>
            <a:bodyPr wrap="none" lIns="91440" tIns="0" rIns="91440" bIns="0" anchor="ctr"/>
            <a:lstStyle/>
            <a:p>
              <a:pPr algn="ctr"/>
              <a:endParaRPr lang="en-US" dirty="0">
                <a:latin typeface="Calibri"/>
                <a:ea typeface="Calibri"/>
                <a:cs typeface="Calibri"/>
              </a:endParaRPr>
            </a:p>
          </p:txBody>
        </p:sp>
        <p:cxnSp>
          <p:nvCxnSpPr>
            <p:cNvPr id="110" name="AutoShape 89"/>
            <p:cNvCxnSpPr>
              <a:cxnSpLocks noChangeShapeType="1"/>
              <a:endCxn id="52" idx="0"/>
            </p:cNvCxnSpPr>
            <p:nvPr/>
          </p:nvCxnSpPr>
          <p:spPr bwMode="auto">
            <a:xfrm>
              <a:off x="5065973" y="3703719"/>
              <a:ext cx="3054873" cy="1144217"/>
            </a:xfrm>
            <a:prstGeom prst="curvedConnector2">
              <a:avLst/>
            </a:prstGeom>
            <a:noFill/>
            <a:ln w="19050">
              <a:solidFill>
                <a:schemeClr val="tx1"/>
              </a:solidFill>
              <a:prstDash val="dash"/>
              <a:round/>
              <a:headEnd/>
              <a:tailEnd type="triangle" w="med" len="med"/>
            </a:ln>
            <a:extLst>
              <a:ext uri="{909E8E84-426E-40dd-AFC4-6F175D3DCCD1}">
                <a14:hiddenFill xmlns="" xmlns:a14="http://schemas.microsoft.com/office/drawing/2010/main">
                  <a:noFill/>
                </a14:hiddenFill>
              </a:ext>
            </a:extLst>
          </p:spPr>
        </p:cxnSp>
        <p:sp>
          <p:nvSpPr>
            <p:cNvPr id="111" name="Oval 17"/>
            <p:cNvSpPr>
              <a:spLocks noChangeArrowheads="1"/>
            </p:cNvSpPr>
            <p:nvPr/>
          </p:nvSpPr>
          <p:spPr bwMode="auto">
            <a:xfrm>
              <a:off x="5160133" y="3450802"/>
              <a:ext cx="228600" cy="241300"/>
            </a:xfrm>
            <a:prstGeom prst="ellipse">
              <a:avLst/>
            </a:prstGeom>
            <a:noFill/>
            <a:ln>
              <a:noFill/>
            </a:ln>
          </p:spPr>
          <p:txBody>
            <a:bodyPr wrap="none" lIns="91440" tIns="0" rIns="91440" bIns="0" anchor="ctr"/>
            <a:lstStyle/>
            <a:p>
              <a:pPr algn="ctr"/>
              <a:endParaRPr lang="en-US" dirty="0">
                <a:latin typeface="Calibri"/>
                <a:ea typeface="Calibri"/>
                <a:cs typeface="Calibri"/>
              </a:endParaRPr>
            </a:p>
          </p:txBody>
        </p:sp>
        <p:sp>
          <p:nvSpPr>
            <p:cNvPr id="136" name="Oval 17"/>
            <p:cNvSpPr>
              <a:spLocks noChangeArrowheads="1"/>
            </p:cNvSpPr>
            <p:nvPr/>
          </p:nvSpPr>
          <p:spPr bwMode="auto">
            <a:xfrm>
              <a:off x="1146695" y="4260110"/>
              <a:ext cx="228600" cy="241300"/>
            </a:xfrm>
            <a:prstGeom prst="ellipse">
              <a:avLst/>
            </a:prstGeom>
            <a:noFill/>
            <a:ln>
              <a:noFill/>
            </a:ln>
          </p:spPr>
          <p:txBody>
            <a:bodyPr wrap="none" lIns="91440" tIns="0" rIns="91440" bIns="0" anchor="ctr"/>
            <a:lstStyle/>
            <a:p>
              <a:pPr algn="ctr"/>
              <a:endParaRPr lang="en-US" dirty="0">
                <a:latin typeface="Calibri"/>
                <a:ea typeface="Calibri"/>
                <a:cs typeface="Calibri"/>
              </a:endParaRPr>
            </a:p>
          </p:txBody>
        </p:sp>
        <p:cxnSp>
          <p:nvCxnSpPr>
            <p:cNvPr id="113" name="AutoShape 89"/>
            <p:cNvCxnSpPr>
              <a:cxnSpLocks noChangeShapeType="1"/>
              <a:stCxn id="22537" idx="2"/>
              <a:endCxn id="115" idx="0"/>
            </p:cNvCxnSpPr>
            <p:nvPr/>
          </p:nvCxnSpPr>
          <p:spPr bwMode="auto">
            <a:xfrm rot="16200000" flipH="1">
              <a:off x="3055332" y="5038771"/>
              <a:ext cx="611987" cy="1086501"/>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 xmlns:a14="http://schemas.microsoft.com/office/drawing/2010/main">
                  <a:noFill/>
                </a14:hiddenFill>
              </a:ext>
            </a:extLst>
          </p:spPr>
        </p:cxnSp>
        <p:cxnSp>
          <p:nvCxnSpPr>
            <p:cNvPr id="114" name="AutoShape 91"/>
            <p:cNvCxnSpPr>
              <a:cxnSpLocks noChangeShapeType="1"/>
              <a:stCxn id="22555" idx="2"/>
              <a:endCxn id="116" idx="0"/>
            </p:cNvCxnSpPr>
            <p:nvPr/>
          </p:nvCxnSpPr>
          <p:spPr bwMode="auto">
            <a:xfrm rot="5400000">
              <a:off x="5503441" y="5050908"/>
              <a:ext cx="595100" cy="1045343"/>
            </a:xfrm>
            <a:prstGeom prst="curvedConnector3">
              <a:avLst>
                <a:gd name="adj1" fmla="val 50000"/>
              </a:avLst>
            </a:prstGeom>
            <a:noFill/>
            <a:ln w="19050">
              <a:solidFill>
                <a:schemeClr val="tx1"/>
              </a:solidFill>
              <a:prstDash val="dash"/>
              <a:round/>
              <a:headEnd/>
              <a:tailEnd type="triangle" w="med" len="med"/>
            </a:ln>
            <a:extLst>
              <a:ext uri="{909E8E84-426E-40dd-AFC4-6F175D3DCCD1}">
                <a14:hiddenFill xmlns="" xmlns:a14="http://schemas.microsoft.com/office/drawing/2010/main">
                  <a:noFill/>
                </a14:hiddenFill>
              </a:ext>
            </a:extLst>
          </p:spPr>
        </p:cxnSp>
        <mc:AlternateContent xmlns:mc="http://schemas.openxmlformats.org/markup-compatibility/2006" xmlns:a14="http://schemas.microsoft.com/office/drawing/2010/main">
          <mc:Choice Requires="a14">
            <p:sp>
              <p:nvSpPr>
                <p:cNvPr id="115" name="Text Box 41"/>
                <p:cNvSpPr txBox="1">
                  <a:spLocks noChangeArrowheads="1"/>
                </p:cNvSpPr>
                <p:nvPr/>
              </p:nvSpPr>
              <p:spPr bwMode="auto">
                <a:xfrm>
                  <a:off x="3220702" y="5888016"/>
                  <a:ext cx="1367747" cy="276999"/>
                </a:xfrm>
                <a:prstGeom prst="rect">
                  <a:avLst/>
                </a:prstGeom>
                <a:noFill/>
                <a:ln>
                  <a:noFill/>
                </a:ln>
                <a:extLst>
                  <a:ext uri="{909E8E84-426E-40dd-AFC4-6F175D3DCCD1}">
                    <a14:hiddenFill xmlns="">
                      <a:solidFill>
                        <a:srgbClr val="FFFFFF"/>
                      </a:solidFill>
                    </a14:hiddenFill>
                  </a:ext>
                  <a:ext uri="{91240B29-F687-4f45-9708-019B960494DF}">
                    <a14:hiddenLine xmlns="" w="12700">
                      <a:solidFill>
                        <a:srgbClr val="000000"/>
                      </a:solidFill>
                      <a:miter lim="800000"/>
                      <a:headEnd/>
                      <a:tailEnd/>
                    </a14:hiddenLine>
                  </a:ext>
                </a:extLst>
              </p:spPr>
              <p:txBody>
                <a:bodyPr wrap="none" lIns="91440" tIns="0" rIns="91440" bIns="0"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14:m>
                    <m:oMathPara xmlns:m="http://schemas.openxmlformats.org/officeDocument/2006/math">
                      <m:oMathParaPr>
                        <m:jc m:val="centerGroup"/>
                      </m:oMathParaPr>
                      <m:oMath xmlns:m="http://schemas.openxmlformats.org/officeDocument/2006/math">
                        <m:r>
                          <a:rPr lang="en-US" sz="1800" i="1" dirty="0">
                            <a:latin typeface="Cambria Math" panose="02040503050406030204" pitchFamily="18" charset="0"/>
                            <a:ea typeface="Calibri"/>
                            <a:cs typeface="Calibri"/>
                          </a:rPr>
                          <m:t>𝑝𝑜𝑠</m:t>
                        </m:r>
                        <m:d>
                          <m:dPr>
                            <m:ctrlPr>
                              <a:rPr lang="en-US" sz="1800" i="1" dirty="0">
                                <a:latin typeface="Cambria Math" panose="02040503050406030204" pitchFamily="18" charset="0"/>
                                <a:ea typeface="Calibri"/>
                                <a:cs typeface="Calibri"/>
                              </a:rPr>
                            </m:ctrlPr>
                          </m:dPr>
                          <m:e>
                            <m:r>
                              <a:rPr lang="en-US" sz="1800" i="1" dirty="0">
                                <a:latin typeface="Cambria Math" panose="02040503050406030204" pitchFamily="18" charset="0"/>
                                <a:ea typeface="Calibri"/>
                                <a:cs typeface="Calibri"/>
                              </a:rPr>
                              <m:t>𝑎</m:t>
                            </m:r>
                          </m:e>
                        </m:d>
                        <m:r>
                          <a:rPr lang="en-US" sz="1800" i="1" dirty="0">
                            <a:latin typeface="Cambria Math" panose="02040503050406030204" pitchFamily="18" charset="0"/>
                            <a:ea typeface="Calibri"/>
                            <a:cs typeface="Calibri"/>
                          </a:rPr>
                          <m:t>=</m:t>
                        </m:r>
                        <m:r>
                          <a:rPr lang="en-US" sz="1800" i="1" dirty="0">
                            <a:latin typeface="Cambria Math" panose="02040503050406030204" pitchFamily="18" charset="0"/>
                            <a:ea typeface="Calibri"/>
                            <a:cs typeface="Calibri"/>
                          </a:rPr>
                          <m:t>𝑑</m:t>
                        </m:r>
                      </m:oMath>
                    </m:oMathPara>
                  </a14:m>
                  <a:endParaRPr lang="en-US" sz="1800" dirty="0">
                    <a:latin typeface="Calibri"/>
                    <a:ea typeface="Calibri"/>
                    <a:cs typeface="Calibri"/>
                  </a:endParaRPr>
                </a:p>
              </p:txBody>
            </p:sp>
          </mc:Choice>
          <mc:Fallback xmlns="">
            <p:sp>
              <p:nvSpPr>
                <p:cNvPr id="115" name="Text Box 41"/>
                <p:cNvSpPr txBox="1">
                  <a:spLocks noRot="1" noChangeAspect="1" noMove="1" noResize="1" noEditPoints="1" noAdjustHandles="1" noChangeArrowheads="1" noChangeShapeType="1" noTextEdit="1"/>
                </p:cNvSpPr>
                <p:nvPr/>
              </p:nvSpPr>
              <p:spPr bwMode="auto">
                <a:xfrm>
                  <a:off x="3220702" y="5888016"/>
                  <a:ext cx="1367747" cy="276999"/>
                </a:xfrm>
                <a:prstGeom prst="rect">
                  <a:avLst/>
                </a:prstGeom>
                <a:blipFill>
                  <a:blip r:embed="rId20"/>
                  <a:stretch>
                    <a:fillRect b="-27273"/>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6" name="Rectangle 103"/>
                <p:cNvSpPr>
                  <a:spLocks noChangeArrowheads="1"/>
                </p:cNvSpPr>
                <p:nvPr/>
              </p:nvSpPr>
              <p:spPr bwMode="auto">
                <a:xfrm>
                  <a:off x="4609962" y="5871129"/>
                  <a:ext cx="1336713" cy="276999"/>
                </a:xfrm>
                <a:prstGeom prst="rect">
                  <a:avLst/>
                </a:prstGeom>
                <a:noFill/>
                <a:ln>
                  <a:noFill/>
                </a:ln>
                <a:extLst>
                  <a:ext uri="{909E8E84-426E-40dd-AFC4-6F175D3DCCD1}">
                    <a14:hiddenFill xmlns="">
                      <a:solidFill>
                        <a:srgbClr val="FFFFFF"/>
                      </a:solidFill>
                    </a14:hiddenFill>
                  </a:ext>
                  <a:ext uri="{91240B29-F687-4f45-9708-019B960494DF}">
                    <a14:hiddenLine xmlns="" w="12700">
                      <a:solidFill>
                        <a:srgbClr val="000000"/>
                      </a:solidFill>
                      <a:miter lim="800000"/>
                      <a:headEnd/>
                      <a:tailEnd/>
                    </a14:hiddenLine>
                  </a:ext>
                </a:extLst>
              </p:spPr>
              <p:txBody>
                <a:bodyPr wrap="none" lIns="91440" tIns="0" rIns="91440" bIns="0" anchor="ctr">
                  <a:spAutoFit/>
                </a:bodyPr>
                <a:lstStyle/>
                <a:p>
                  <a:pPr algn="ctr"/>
                  <a14:m>
                    <m:oMathPara xmlns:m="http://schemas.openxmlformats.org/officeDocument/2006/math">
                      <m:oMathParaPr>
                        <m:jc m:val="centerGroup"/>
                      </m:oMathParaPr>
                      <m:oMath xmlns:m="http://schemas.openxmlformats.org/officeDocument/2006/math">
                        <m:r>
                          <a:rPr lang="en-US" i="1" dirty="0">
                            <a:latin typeface="Cambria Math" panose="02040503050406030204" pitchFamily="18" charset="0"/>
                            <a:ea typeface="Calibri"/>
                            <a:cs typeface="Calibri"/>
                          </a:rPr>
                          <m:t>𝑝𝑜𝑠</m:t>
                        </m:r>
                        <m:d>
                          <m:dPr>
                            <m:ctrlPr>
                              <a:rPr lang="en-US" i="1" dirty="0">
                                <a:latin typeface="Cambria Math" panose="02040503050406030204" pitchFamily="18" charset="0"/>
                                <a:ea typeface="Calibri"/>
                                <a:cs typeface="Calibri"/>
                              </a:rPr>
                            </m:ctrlPr>
                          </m:dPr>
                          <m:e>
                            <m:r>
                              <a:rPr lang="en-US" i="1" dirty="0">
                                <a:latin typeface="Cambria Math" panose="02040503050406030204" pitchFamily="18" charset="0"/>
                                <a:ea typeface="Calibri"/>
                                <a:cs typeface="Calibri"/>
                              </a:rPr>
                              <m:t>𝑏</m:t>
                            </m:r>
                          </m:e>
                        </m:d>
                        <m:r>
                          <a:rPr lang="en-US" i="1" dirty="0">
                            <a:latin typeface="Cambria Math" panose="02040503050406030204" pitchFamily="18" charset="0"/>
                            <a:ea typeface="Calibri"/>
                            <a:cs typeface="Calibri"/>
                          </a:rPr>
                          <m:t>=</m:t>
                        </m:r>
                        <m:r>
                          <a:rPr lang="en-US" i="1" dirty="0">
                            <a:latin typeface="Cambria Math" panose="02040503050406030204" pitchFamily="18" charset="0"/>
                            <a:ea typeface="Calibri"/>
                            <a:cs typeface="Calibri"/>
                          </a:rPr>
                          <m:t>𝑐</m:t>
                        </m:r>
                      </m:oMath>
                    </m:oMathPara>
                  </a14:m>
                  <a:endParaRPr lang="en-US" dirty="0">
                    <a:latin typeface="Calibri"/>
                    <a:ea typeface="Calibri"/>
                    <a:cs typeface="Calibri"/>
                  </a:endParaRPr>
                </a:p>
              </p:txBody>
            </p:sp>
          </mc:Choice>
          <mc:Fallback xmlns="">
            <p:sp>
              <p:nvSpPr>
                <p:cNvPr id="116" name="Rectangle 103"/>
                <p:cNvSpPr>
                  <a:spLocks noRot="1" noChangeAspect="1" noMove="1" noResize="1" noEditPoints="1" noAdjustHandles="1" noChangeArrowheads="1" noChangeShapeType="1" noTextEdit="1"/>
                </p:cNvSpPr>
                <p:nvPr/>
              </p:nvSpPr>
              <p:spPr bwMode="auto">
                <a:xfrm>
                  <a:off x="4609962" y="5871129"/>
                  <a:ext cx="1336713" cy="276999"/>
                </a:xfrm>
                <a:prstGeom prst="rect">
                  <a:avLst/>
                </a:prstGeom>
                <a:blipFill>
                  <a:blip r:embed="rId21"/>
                  <a:stretch>
                    <a:fillRect b="-26087"/>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lstStyle/>
                <a:p>
                  <a:r>
                    <a:rPr lang="en-GB">
                      <a:noFill/>
                    </a:rPr>
                    <a:t> </a:t>
                  </a:r>
                </a:p>
              </p:txBody>
            </p:sp>
          </mc:Fallback>
        </mc:AlternateContent>
        <p:cxnSp>
          <p:nvCxnSpPr>
            <p:cNvPr id="213" name="AutoShape 48"/>
            <p:cNvCxnSpPr>
              <a:cxnSpLocks noChangeShapeType="1"/>
              <a:stCxn id="107" idx="2"/>
              <a:endCxn id="22538" idx="0"/>
            </p:cNvCxnSpPr>
            <p:nvPr/>
          </p:nvCxnSpPr>
          <p:spPr bwMode="auto">
            <a:xfrm rot="16200000" flipH="1">
              <a:off x="2901240" y="4497457"/>
              <a:ext cx="3380575" cy="6350"/>
            </a:xfrm>
            <a:prstGeom prst="curvedConnector3">
              <a:avLst>
                <a:gd name="adj1" fmla="val 50000"/>
              </a:avLst>
            </a:prstGeom>
            <a:noFill/>
            <a:ln w="19050">
              <a:solidFill>
                <a:schemeClr val="tx1"/>
              </a:solidFill>
              <a:round/>
              <a:headEnd/>
              <a:tailEnd type="triangle" w="med" len="med"/>
            </a:ln>
            <a:extLst>
              <a:ext uri="{909E8E84-426E-40dd-AFC4-6F175D3DCCD1}">
                <a14:hiddenFill xmlns="" xmlns:a14="http://schemas.microsoft.com/office/drawing/2010/main">
                  <a:noFill/>
                </a14:hiddenFill>
              </a:ext>
            </a:extLst>
          </p:spPr>
        </p:cxnSp>
        <p:cxnSp>
          <p:nvCxnSpPr>
            <p:cNvPr id="216" name="Straight Arrow Connector 215"/>
            <p:cNvCxnSpPr>
              <a:cxnSpLocks/>
              <a:stCxn id="180" idx="2"/>
              <a:endCxn id="22550" idx="0"/>
            </p:cNvCxnSpPr>
            <p:nvPr/>
          </p:nvCxnSpPr>
          <p:spPr bwMode="auto">
            <a:xfrm flipH="1">
              <a:off x="2227829" y="3917684"/>
              <a:ext cx="240145" cy="656726"/>
            </a:xfrm>
            <a:prstGeom prst="straightConnector1">
              <a:avLst/>
            </a:prstGeom>
            <a:solidFill>
              <a:schemeClr val="accent1"/>
            </a:solidFill>
            <a:ln w="19050" cap="flat" cmpd="sng" algn="ctr">
              <a:solidFill>
                <a:schemeClr val="tx1"/>
              </a:solidFill>
              <a:prstDash val="dash"/>
              <a:round/>
              <a:headEnd type="none" w="med" len="med"/>
              <a:tailEnd type="triangle"/>
            </a:ln>
            <a:effectLst/>
          </p:spPr>
        </p:cxnSp>
        <p:cxnSp>
          <p:nvCxnSpPr>
            <p:cNvPr id="217" name="Straight Arrow Connector 216"/>
            <p:cNvCxnSpPr>
              <a:cxnSpLocks/>
              <a:stCxn id="93" idx="2"/>
              <a:endCxn id="22552" idx="0"/>
            </p:cNvCxnSpPr>
            <p:nvPr/>
          </p:nvCxnSpPr>
          <p:spPr bwMode="auto">
            <a:xfrm>
              <a:off x="6539109" y="3864980"/>
              <a:ext cx="527044" cy="723718"/>
            </a:xfrm>
            <a:prstGeom prst="straightConnector1">
              <a:avLst/>
            </a:prstGeom>
            <a:solidFill>
              <a:schemeClr val="accent1"/>
            </a:solidFill>
            <a:ln w="19050" cap="flat" cmpd="sng" algn="ctr">
              <a:solidFill>
                <a:schemeClr val="tx1"/>
              </a:solidFill>
              <a:prstDash val="dash"/>
              <a:round/>
              <a:headEnd type="none" w="med" len="med"/>
              <a:tailEnd type="triangle"/>
            </a:ln>
            <a:effectLst/>
          </p:spPr>
        </p:cxnSp>
        <mc:AlternateContent xmlns:mc="http://schemas.openxmlformats.org/markup-compatibility/2006" xmlns:a14="http://schemas.microsoft.com/office/drawing/2010/main">
          <mc:Choice Requires="a14">
            <p:sp>
              <p:nvSpPr>
                <p:cNvPr id="107" name="Rectangle 82"/>
                <p:cNvSpPr>
                  <a:spLocks noChangeArrowheads="1"/>
                </p:cNvSpPr>
                <p:nvPr/>
              </p:nvSpPr>
              <p:spPr bwMode="auto">
                <a:xfrm>
                  <a:off x="4195840" y="2441013"/>
                  <a:ext cx="785023" cy="369332"/>
                </a:xfrm>
                <a:prstGeom prst="rect">
                  <a:avLst/>
                </a:prstGeom>
                <a:solidFill>
                  <a:schemeClr val="accent1"/>
                </a:solidFill>
                <a:ln w="12700">
                  <a:solidFill>
                    <a:schemeClr val="tx1"/>
                  </a:solidFill>
                  <a:miter lim="800000"/>
                  <a:headEnd/>
                  <a:tailEnd/>
                </a:ln>
              </p:spPr>
              <p:txBody>
                <a:bodyPr wrap="none" lIns="91440" tIns="45720" rIns="91440" bIns="45720" anchor="ctr">
                  <a:spAutoFit/>
                </a:bodyPr>
                <a:lstStyle/>
                <a:p>
                  <a:pPr algn="ctr"/>
                  <a14:m>
                    <m:oMathPara xmlns:m="http://schemas.openxmlformats.org/officeDocument/2006/math">
                      <m:oMathParaPr>
                        <m:jc m:val="right"/>
                      </m:oMathParaPr>
                      <m:oMath xmlns:m="http://schemas.openxmlformats.org/officeDocument/2006/math">
                        <m:r>
                          <a:rPr lang="en-US" i="1" dirty="0">
                            <a:solidFill>
                              <a:schemeClr val="bg1"/>
                            </a:solidFill>
                            <a:latin typeface="Cambria Math" panose="02040503050406030204" pitchFamily="18" charset="0"/>
                            <a:ea typeface="Calibri"/>
                            <a:cs typeface="Calibri"/>
                          </a:rPr>
                          <m:t>𝑆𝑡𝑎𝑟𝑡</m:t>
                        </m:r>
                      </m:oMath>
                    </m:oMathPara>
                  </a14:m>
                  <a:endParaRPr lang="en-US" dirty="0">
                    <a:solidFill>
                      <a:schemeClr val="bg1"/>
                    </a:solidFill>
                    <a:latin typeface="Calibri"/>
                    <a:ea typeface="Calibri"/>
                    <a:cs typeface="Calibri"/>
                  </a:endParaRPr>
                </a:p>
              </p:txBody>
            </p:sp>
          </mc:Choice>
          <mc:Fallback xmlns="">
            <p:sp>
              <p:nvSpPr>
                <p:cNvPr id="107" name="Rectangle 82"/>
                <p:cNvSpPr>
                  <a:spLocks noRot="1" noChangeAspect="1" noMove="1" noResize="1" noEditPoints="1" noAdjustHandles="1" noChangeArrowheads="1" noChangeShapeType="1" noTextEdit="1"/>
                </p:cNvSpPr>
                <p:nvPr/>
              </p:nvSpPr>
              <p:spPr bwMode="auto">
                <a:xfrm>
                  <a:off x="4195840" y="2441013"/>
                  <a:ext cx="785023" cy="369332"/>
                </a:xfrm>
                <a:prstGeom prst="rect">
                  <a:avLst/>
                </a:prstGeom>
                <a:blipFill>
                  <a:blip r:embed="rId22"/>
                  <a:stretch>
                    <a:fillRect/>
                  </a:stretch>
                </a:blipFill>
                <a:ln w="12700">
                  <a:solidFill>
                    <a:schemeClr val="tx1"/>
                  </a:solidFill>
                  <a:miter lim="800000"/>
                  <a:headEnd/>
                  <a:tailEnd/>
                </a:ln>
              </p:spPr>
              <p:txBody>
                <a:bodyPr/>
                <a:lstStyle/>
                <a:p>
                  <a:r>
                    <a:rPr lang="en-GB">
                      <a:noFill/>
                    </a:rPr>
                    <a:t> </a:t>
                  </a:r>
                </a:p>
              </p:txBody>
            </p:sp>
          </mc:Fallback>
        </mc:AlternateContent>
        <p:cxnSp>
          <p:nvCxnSpPr>
            <p:cNvPr id="119" name="AutoShape 89"/>
            <p:cNvCxnSpPr>
              <a:cxnSpLocks noChangeShapeType="1"/>
              <a:endCxn id="22537" idx="3"/>
            </p:cNvCxnSpPr>
            <p:nvPr/>
          </p:nvCxnSpPr>
          <p:spPr bwMode="auto">
            <a:xfrm rot="5400000">
              <a:off x="3469380" y="3973420"/>
              <a:ext cx="1314178" cy="921709"/>
            </a:xfrm>
            <a:prstGeom prst="curvedConnector2">
              <a:avLst/>
            </a:prstGeom>
            <a:noFill/>
            <a:ln w="19050">
              <a:solidFill>
                <a:schemeClr val="tx1"/>
              </a:solidFill>
              <a:prstDash val="solid"/>
              <a:round/>
              <a:headEnd/>
              <a:tailEnd type="triangle" w="med" len="med"/>
            </a:ln>
            <a:extLst>
              <a:ext uri="{909E8E84-426E-40dd-AFC4-6F175D3DCCD1}">
                <a14:hiddenFill xmlns="" xmlns:a14="http://schemas.microsoft.com/office/drawing/2010/main">
                  <a:noFill/>
                </a14:hiddenFill>
              </a:ext>
            </a:extLst>
          </p:spPr>
        </p:cxnSp>
        <p:cxnSp>
          <p:nvCxnSpPr>
            <p:cNvPr id="124" name="AutoShape 89"/>
            <p:cNvCxnSpPr>
              <a:cxnSpLocks noChangeShapeType="1"/>
              <a:stCxn id="22537" idx="3"/>
              <a:endCxn id="22538" idx="0"/>
            </p:cNvCxnSpPr>
            <p:nvPr/>
          </p:nvCxnSpPr>
          <p:spPr bwMode="auto">
            <a:xfrm>
              <a:off x="3665614" y="5091363"/>
              <a:ext cx="929088" cy="1099557"/>
            </a:xfrm>
            <a:prstGeom prst="curvedConnector2">
              <a:avLst/>
            </a:prstGeom>
            <a:noFill/>
            <a:ln w="19050">
              <a:solidFill>
                <a:schemeClr val="tx1"/>
              </a:solidFill>
              <a:prstDash val="solid"/>
              <a:round/>
              <a:headEnd/>
              <a:tailEnd type="triangle" w="med" len="med"/>
            </a:ln>
            <a:extLst>
              <a:ext uri="{909E8E84-426E-40dd-AFC4-6F175D3DCCD1}">
                <a14:hiddenFill xmlns="" xmlns:a14="http://schemas.microsoft.com/office/drawing/2010/main">
                  <a:noFill/>
                </a14:hiddenFill>
              </a:ext>
            </a:extLst>
          </p:spPr>
        </p:cxnSp>
        <p:cxnSp>
          <p:nvCxnSpPr>
            <p:cNvPr id="125" name="AutoShape 89"/>
            <p:cNvCxnSpPr>
              <a:cxnSpLocks noChangeShapeType="1"/>
              <a:stCxn id="22555" idx="1"/>
              <a:endCxn id="22538" idx="0"/>
            </p:cNvCxnSpPr>
            <p:nvPr/>
          </p:nvCxnSpPr>
          <p:spPr bwMode="auto">
            <a:xfrm rot="10800000" flipV="1">
              <a:off x="4594703" y="5091362"/>
              <a:ext cx="896937" cy="1099557"/>
            </a:xfrm>
            <a:prstGeom prst="curvedConnector2">
              <a:avLst/>
            </a:prstGeom>
            <a:noFill/>
            <a:ln w="19050">
              <a:solidFill>
                <a:schemeClr val="tx1"/>
              </a:solidFill>
              <a:prstDash val="solid"/>
              <a:round/>
              <a:headEnd/>
              <a:tailEnd type="triangle" w="med" len="med"/>
            </a:ln>
            <a:extLst>
              <a:ext uri="{909E8E84-426E-40dd-AFC4-6F175D3DCCD1}">
                <a14:hiddenFill xmlns="" xmlns:a14="http://schemas.microsoft.com/office/drawing/2010/main">
                  <a:noFill/>
                </a14:hiddenFill>
              </a:ext>
            </a:extLst>
          </p:spPr>
        </p:cxnSp>
        <p:cxnSp>
          <p:nvCxnSpPr>
            <p:cNvPr id="126" name="Straight Arrow Connector 125"/>
            <p:cNvCxnSpPr>
              <a:cxnSpLocks/>
              <a:stCxn id="180" idx="2"/>
              <a:endCxn id="22537" idx="0"/>
            </p:cNvCxnSpPr>
            <p:nvPr/>
          </p:nvCxnSpPr>
          <p:spPr bwMode="auto">
            <a:xfrm>
              <a:off x="2467974" y="3917684"/>
              <a:ext cx="350101" cy="989013"/>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127" name="Straight Arrow Connector 126"/>
            <p:cNvCxnSpPr>
              <a:cxnSpLocks/>
              <a:stCxn id="93" idx="2"/>
            </p:cNvCxnSpPr>
            <p:nvPr/>
          </p:nvCxnSpPr>
          <p:spPr bwMode="auto">
            <a:xfrm flipH="1">
              <a:off x="6323663" y="3864980"/>
              <a:ext cx="215446" cy="1041717"/>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128" name="AutoShape 89"/>
            <p:cNvCxnSpPr>
              <a:cxnSpLocks noChangeShapeType="1"/>
              <a:endCxn id="22555" idx="1"/>
            </p:cNvCxnSpPr>
            <p:nvPr/>
          </p:nvCxnSpPr>
          <p:spPr bwMode="auto">
            <a:xfrm rot="16200000" flipH="1">
              <a:off x="4390350" y="3990074"/>
              <a:ext cx="1305890" cy="896688"/>
            </a:xfrm>
            <a:prstGeom prst="curvedConnector2">
              <a:avLst/>
            </a:prstGeom>
            <a:noFill/>
            <a:ln w="19050">
              <a:solidFill>
                <a:schemeClr val="tx1"/>
              </a:solidFill>
              <a:prstDash val="solid"/>
              <a:round/>
              <a:headEnd/>
              <a:tailEnd type="triangle" w="med" len="med"/>
            </a:ln>
            <a:extLst>
              <a:ext uri="{909E8E84-426E-40dd-AFC4-6F175D3DCCD1}">
                <a14:hiddenFill xmlns="" xmlns:a14="http://schemas.microsoft.com/office/drawing/2010/main">
                  <a:noFill/>
                </a14:hiddenFill>
              </a:ext>
            </a:extLst>
          </p:spPr>
        </p:cxnSp>
        <p:cxnSp>
          <p:nvCxnSpPr>
            <p:cNvPr id="103" name="AutoShape 103"/>
            <p:cNvCxnSpPr>
              <a:cxnSpLocks noChangeShapeType="1"/>
              <a:stCxn id="93" idx="2"/>
            </p:cNvCxnSpPr>
            <p:nvPr/>
          </p:nvCxnSpPr>
          <p:spPr bwMode="auto">
            <a:xfrm rot="5400000">
              <a:off x="3543357" y="1392690"/>
              <a:ext cx="523462" cy="5468043"/>
            </a:xfrm>
            <a:prstGeom prst="curvedConnector2">
              <a:avLst/>
            </a:prstGeom>
            <a:noFill/>
            <a:ln w="19050">
              <a:solidFill>
                <a:srgbClr val="FFC000"/>
              </a:solidFill>
              <a:prstDash val="sysDot"/>
              <a:round/>
              <a:headEnd/>
              <a:tailEnd type="triangle" w="lg" len="lg"/>
            </a:ln>
            <a:extLst>
              <a:ext uri="{909E8E84-426E-40dd-AFC4-6F175D3DCCD1}">
                <a14:hiddenFill xmlns="" xmlns:a14="http://schemas.microsoft.com/office/drawing/2010/main">
                  <a:noFill/>
                </a14:hiddenFill>
              </a:ext>
            </a:extLst>
          </p:spPr>
        </p:cxnSp>
        <mc:AlternateContent xmlns:mc="http://schemas.openxmlformats.org/markup-compatibility/2006" xmlns:a14="http://schemas.microsoft.com/office/drawing/2010/main">
          <mc:Choice Requires="a14">
            <p:sp>
              <p:nvSpPr>
                <p:cNvPr id="180" name="Rectangle 83"/>
                <p:cNvSpPr>
                  <a:spLocks noChangeArrowheads="1"/>
                </p:cNvSpPr>
                <p:nvPr/>
              </p:nvSpPr>
              <p:spPr bwMode="auto">
                <a:xfrm>
                  <a:off x="1617800" y="3548352"/>
                  <a:ext cx="1700347" cy="369332"/>
                </a:xfrm>
                <a:prstGeom prst="rect">
                  <a:avLst/>
                </a:prstGeom>
                <a:solidFill>
                  <a:schemeClr val="accent1"/>
                </a:solidFill>
                <a:ln w="12700">
                  <a:solidFill>
                    <a:schemeClr val="tx1"/>
                  </a:solidFill>
                  <a:miter lim="800000"/>
                  <a:headEnd/>
                  <a:tailEnd/>
                </a:ln>
              </p:spPr>
              <p:txBody>
                <a:bodyPr wrap="none" lIns="91440" tIns="45720" rIns="91440" bIns="45720" anchor="ctr">
                  <a:noAutofit/>
                </a:bodyPr>
                <a:lstStyle/>
                <a:p>
                  <a:pPr algn="ctr"/>
                  <a14:m>
                    <m:oMathPara xmlns:m="http://schemas.openxmlformats.org/officeDocument/2006/math">
                      <m:oMathParaPr>
                        <m:jc m:val="right"/>
                      </m:oMathParaPr>
                      <m:oMath xmlns:m="http://schemas.openxmlformats.org/officeDocument/2006/math">
                        <m:r>
                          <a:rPr lang="en-US" i="1" dirty="0">
                            <a:solidFill>
                              <a:schemeClr val="bg1"/>
                            </a:solidFill>
                            <a:latin typeface="Cambria Math" panose="02040503050406030204" pitchFamily="18" charset="0"/>
                            <a:ea typeface="Calibri"/>
                            <a:cs typeface="Calibri"/>
                          </a:rPr>
                          <m:t>𝑚𝑜𝑣𝑒</m:t>
                        </m:r>
                        <m:d>
                          <m:dPr>
                            <m:ctrlPr>
                              <a:rPr lang="en-US" i="1" dirty="0">
                                <a:solidFill>
                                  <a:schemeClr val="bg1"/>
                                </a:solidFill>
                                <a:latin typeface="Cambria Math" panose="02040503050406030204" pitchFamily="18" charset="0"/>
                                <a:ea typeface="Calibri"/>
                                <a:cs typeface="Calibri"/>
                              </a:rPr>
                            </m:ctrlPr>
                          </m:dPr>
                          <m:e>
                            <m:sSub>
                              <m:sSubPr>
                                <m:ctrlPr>
                                  <a:rPr lang="de-DE" i="1" dirty="0">
                                    <a:solidFill>
                                      <a:schemeClr val="bg1"/>
                                    </a:solidFill>
                                    <a:latin typeface="Cambria Math" panose="02040503050406030204" pitchFamily="18" charset="0"/>
                                    <a:ea typeface="Calibri"/>
                                    <a:cs typeface="Times New Roman" charset="0"/>
                                  </a:rPr>
                                </m:ctrlPr>
                              </m:sSubPr>
                              <m:e>
                                <m:r>
                                  <a:rPr lang="en-US" i="1" dirty="0">
                                    <a:solidFill>
                                      <a:schemeClr val="bg1"/>
                                    </a:solidFill>
                                    <a:latin typeface="Cambria Math" panose="02040503050406030204" pitchFamily="18" charset="0"/>
                                    <a:ea typeface="Calibri"/>
                                    <a:cs typeface="Times New Roman" charset="0"/>
                                  </a:rPr>
                                  <m:t>𝑥</m:t>
                                </m:r>
                              </m:e>
                              <m:sub>
                                <m:r>
                                  <a:rPr lang="de-DE" i="1" dirty="0">
                                    <a:solidFill>
                                      <a:schemeClr val="bg1"/>
                                    </a:solidFill>
                                    <a:latin typeface="Cambria Math" panose="02040503050406030204" pitchFamily="18" charset="0"/>
                                    <a:ea typeface="Calibri"/>
                                    <a:cs typeface="Times New Roman" charset="0"/>
                                  </a:rPr>
                                  <m:t>3</m:t>
                                </m:r>
                              </m:sub>
                            </m:sSub>
                            <m:r>
                              <a:rPr lang="en-US" i="1" dirty="0">
                                <a:solidFill>
                                  <a:schemeClr val="bg1"/>
                                </a:solidFill>
                                <a:latin typeface="Cambria Math" panose="02040503050406030204" pitchFamily="18" charset="0"/>
                                <a:ea typeface="Calibri"/>
                                <a:cs typeface="Calibri"/>
                              </a:rPr>
                              <m:t>,</m:t>
                            </m:r>
                            <m:r>
                              <a:rPr lang="en-US" i="1" dirty="0">
                                <a:solidFill>
                                  <a:schemeClr val="bg1"/>
                                </a:solidFill>
                                <a:latin typeface="Cambria Math" panose="02040503050406030204" pitchFamily="18" charset="0"/>
                                <a:ea typeface="Calibri"/>
                                <a:cs typeface="Calibri"/>
                              </a:rPr>
                              <m:t>𝑎</m:t>
                            </m:r>
                            <m:r>
                              <a:rPr lang="en-US" i="1" dirty="0">
                                <a:solidFill>
                                  <a:schemeClr val="bg1"/>
                                </a:solidFill>
                                <a:latin typeface="Cambria Math" panose="02040503050406030204" pitchFamily="18" charset="0"/>
                                <a:ea typeface="Calibri"/>
                                <a:cs typeface="Calibri"/>
                              </a:rPr>
                              <m:t>,</m:t>
                            </m:r>
                            <m:sSub>
                              <m:sSubPr>
                                <m:ctrlPr>
                                  <a:rPr lang="de-DE" i="1" dirty="0">
                                    <a:solidFill>
                                      <a:schemeClr val="bg1"/>
                                    </a:solidFill>
                                    <a:latin typeface="Cambria Math" panose="02040503050406030204" pitchFamily="18" charset="0"/>
                                    <a:ea typeface="Calibri"/>
                                    <a:cs typeface="Calibri"/>
                                  </a:rPr>
                                </m:ctrlPr>
                              </m:sSubPr>
                              <m:e>
                                <m:r>
                                  <a:rPr lang="en-US" i="1" dirty="0">
                                    <a:solidFill>
                                      <a:schemeClr val="bg1"/>
                                    </a:solidFill>
                                    <a:latin typeface="Cambria Math" panose="02040503050406030204" pitchFamily="18" charset="0"/>
                                    <a:ea typeface="Calibri"/>
                                    <a:cs typeface="Times New Roman" charset="0"/>
                                  </a:rPr>
                                  <m:t>𝑧</m:t>
                                </m:r>
                              </m:e>
                              <m:sub>
                                <m:r>
                                  <a:rPr lang="de-DE" i="1" dirty="0">
                                    <a:solidFill>
                                      <a:schemeClr val="bg1"/>
                                    </a:solidFill>
                                    <a:latin typeface="Cambria Math" panose="02040503050406030204" pitchFamily="18" charset="0"/>
                                    <a:ea typeface="Calibri"/>
                                    <a:cs typeface="Times New Roman" charset="0"/>
                                  </a:rPr>
                                  <m:t>3</m:t>
                                </m:r>
                              </m:sub>
                            </m:sSub>
                          </m:e>
                        </m:d>
                      </m:oMath>
                    </m:oMathPara>
                  </a14:m>
                  <a:endParaRPr lang="en-US" dirty="0">
                    <a:solidFill>
                      <a:schemeClr val="bg1"/>
                    </a:solidFill>
                    <a:latin typeface="Calibri"/>
                    <a:ea typeface="Calibri"/>
                    <a:cs typeface="Calibri"/>
                  </a:endParaRPr>
                </a:p>
              </p:txBody>
            </p:sp>
          </mc:Choice>
          <mc:Fallback xmlns="">
            <p:sp>
              <p:nvSpPr>
                <p:cNvPr id="180" name="Rectangle 83"/>
                <p:cNvSpPr>
                  <a:spLocks noRot="1" noChangeAspect="1" noMove="1" noResize="1" noEditPoints="1" noAdjustHandles="1" noChangeArrowheads="1" noChangeShapeType="1" noTextEdit="1"/>
                </p:cNvSpPr>
                <p:nvPr/>
              </p:nvSpPr>
              <p:spPr bwMode="auto">
                <a:xfrm>
                  <a:off x="1617800" y="3548352"/>
                  <a:ext cx="1700347" cy="369332"/>
                </a:xfrm>
                <a:prstGeom prst="rect">
                  <a:avLst/>
                </a:prstGeom>
                <a:blipFill>
                  <a:blip r:embed="rId23"/>
                  <a:stretch>
                    <a:fillRect/>
                  </a:stretch>
                </a:blipFill>
                <a:ln w="12700">
                  <a:solidFill>
                    <a:schemeClr val="tx1"/>
                  </a:solidFill>
                  <a:miter lim="800000"/>
                  <a:headEnd/>
                  <a:tailEnd/>
                </a:ln>
              </p:spPr>
              <p:txBody>
                <a:bodyPr/>
                <a:lstStyle/>
                <a:p>
                  <a:r>
                    <a:rPr lang="en-GB">
                      <a:noFill/>
                    </a:rPr>
                    <a:t> </a:t>
                  </a:r>
                </a:p>
              </p:txBody>
            </p:sp>
          </mc:Fallback>
        </mc:AlternateContent>
        <p:cxnSp>
          <p:nvCxnSpPr>
            <p:cNvPr id="181" name="AutoShape 89"/>
            <p:cNvCxnSpPr>
              <a:cxnSpLocks noChangeShapeType="1"/>
              <a:stCxn id="107" idx="2"/>
              <a:endCxn id="180" idx="3"/>
            </p:cNvCxnSpPr>
            <p:nvPr/>
          </p:nvCxnSpPr>
          <p:spPr bwMode="auto">
            <a:xfrm rot="5400000">
              <a:off x="3491914" y="2636579"/>
              <a:ext cx="922673" cy="1270205"/>
            </a:xfrm>
            <a:prstGeom prst="curvedConnector2">
              <a:avLst/>
            </a:prstGeom>
            <a:noFill/>
            <a:ln w="19050">
              <a:solidFill>
                <a:schemeClr val="tx1"/>
              </a:solidFill>
              <a:prstDash val="solid"/>
              <a:round/>
              <a:headEnd/>
              <a:tailEnd type="triangle" w="med" len="med"/>
            </a:ln>
            <a:extLst>
              <a:ext uri="{909E8E84-426E-40dd-AFC4-6F175D3DCCD1}">
                <a14:hiddenFill xmlns="" xmlns:a14="http://schemas.microsoft.com/office/drawing/2010/main">
                  <a:noFill/>
                </a14:hiddenFill>
              </a:ext>
            </a:extLst>
          </p:spPr>
        </p:cxnSp>
        <p:sp>
          <p:nvSpPr>
            <p:cNvPr id="183" name="Oval 17"/>
            <p:cNvSpPr>
              <a:spLocks noChangeArrowheads="1"/>
            </p:cNvSpPr>
            <p:nvPr/>
          </p:nvSpPr>
          <p:spPr bwMode="auto">
            <a:xfrm>
              <a:off x="2082671" y="4349452"/>
              <a:ext cx="228600" cy="241300"/>
            </a:xfrm>
            <a:prstGeom prst="ellipse">
              <a:avLst/>
            </a:prstGeom>
            <a:noFill/>
            <a:ln>
              <a:noFill/>
            </a:ln>
          </p:spPr>
          <p:txBody>
            <a:bodyPr wrap="none" lIns="91440" tIns="0" rIns="91440" bIns="0" anchor="ctr"/>
            <a:lstStyle/>
            <a:p>
              <a:pPr algn="ctr"/>
              <a:endParaRPr lang="en-US" dirty="0">
                <a:latin typeface="Calibri"/>
                <a:ea typeface="Calibri"/>
                <a:cs typeface="Calibri"/>
              </a:endParaRPr>
            </a:p>
          </p:txBody>
        </p:sp>
        <p:cxnSp>
          <p:nvCxnSpPr>
            <p:cNvPr id="184" name="AutoShape 103"/>
            <p:cNvCxnSpPr>
              <a:cxnSpLocks noChangeShapeType="1"/>
              <a:stCxn id="93" idx="2"/>
            </p:cNvCxnSpPr>
            <p:nvPr/>
          </p:nvCxnSpPr>
          <p:spPr bwMode="auto">
            <a:xfrm rot="5400000">
              <a:off x="4086717" y="2017788"/>
              <a:ext cx="605201" cy="4299584"/>
            </a:xfrm>
            <a:prstGeom prst="curvedConnector2">
              <a:avLst/>
            </a:prstGeom>
            <a:noFill/>
            <a:ln w="19050">
              <a:solidFill>
                <a:srgbClr val="FFC000"/>
              </a:solidFill>
              <a:prstDash val="sysDot"/>
              <a:round/>
              <a:headEnd/>
              <a:tailEnd type="triangle" w="lg" len="lg"/>
            </a:ln>
            <a:extLst>
              <a:ext uri="{909E8E84-426E-40dd-AFC4-6F175D3DCCD1}">
                <a14:hiddenFill xmlns="" xmlns:a14="http://schemas.microsoft.com/office/drawing/2010/main">
                  <a:noFill/>
                </a14:hiddenFill>
              </a:ext>
            </a:extLst>
          </p:spPr>
        </p:cxnSp>
        <mc:AlternateContent xmlns:mc="http://schemas.openxmlformats.org/markup-compatibility/2006" xmlns:a14="http://schemas.microsoft.com/office/drawing/2010/main">
          <mc:Choice Requires="a14">
            <p:sp>
              <p:nvSpPr>
                <p:cNvPr id="229" name="Text Box 75"/>
                <p:cNvSpPr txBox="1">
                  <a:spLocks noChangeArrowheads="1"/>
                </p:cNvSpPr>
                <p:nvPr/>
              </p:nvSpPr>
              <p:spPr bwMode="auto">
                <a:xfrm>
                  <a:off x="5043169" y="2348679"/>
                  <a:ext cx="893193" cy="553998"/>
                </a:xfrm>
                <a:prstGeom prst="rect">
                  <a:avLst/>
                </a:prstGeom>
                <a:noFill/>
                <a:ln>
                  <a:noFill/>
                </a:ln>
              </p:spPr>
              <p:txBody>
                <a:bodyPr wrap="none" lIns="91440" tIns="0" rIns="91440" bIns="0" anchor="t">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14:m>
                    <m:oMathPara xmlns:m="http://schemas.openxmlformats.org/officeDocument/2006/math">
                      <m:oMathParaPr>
                        <m:jc m:val="centerGroup"/>
                      </m:oMathParaPr>
                      <m:oMath xmlns:m="http://schemas.openxmlformats.org/officeDocument/2006/math">
                        <m:sSub>
                          <m:sSubPr>
                            <m:ctrlPr>
                              <a:rPr lang="de-DE" sz="1800" i="1" dirty="0">
                                <a:latin typeface="Cambria Math" panose="02040503050406030204" pitchFamily="18" charset="0"/>
                                <a:ea typeface="Calibri"/>
                                <a:cs typeface="Times New Roman" charset="0"/>
                              </a:rPr>
                            </m:ctrlPr>
                          </m:sSubPr>
                          <m:e>
                            <m:r>
                              <a:rPr lang="en-US" sz="1800" i="1" dirty="0">
                                <a:latin typeface="Cambria Math" panose="02040503050406030204" pitchFamily="18" charset="0"/>
                                <a:ea typeface="Calibri"/>
                                <a:cs typeface="Times New Roman" charset="0"/>
                              </a:rPr>
                              <m:t>𝑧</m:t>
                            </m:r>
                          </m:e>
                          <m:sub>
                            <m:r>
                              <a:rPr lang="de-DE" sz="1800" i="1" dirty="0">
                                <a:latin typeface="Cambria Math" panose="02040503050406030204" pitchFamily="18" charset="0"/>
                                <a:ea typeface="Calibri"/>
                                <a:cs typeface="Times New Roman" charset="0"/>
                              </a:rPr>
                              <m:t>3</m:t>
                            </m:r>
                          </m:sub>
                        </m:sSub>
                        <m:r>
                          <a:rPr lang="en-US" sz="1800" i="1" dirty="0">
                            <a:latin typeface="Cambria Math" panose="02040503050406030204" pitchFamily="18" charset="0"/>
                            <a:ea typeface="Calibri"/>
                            <a:cs typeface="Times New Roman" charset="0"/>
                          </a:rPr>
                          <m:t>≠</m:t>
                        </m:r>
                        <m:r>
                          <a:rPr lang="en-US" sz="1800" i="1" dirty="0">
                            <a:latin typeface="Cambria Math" panose="02040503050406030204" pitchFamily="18" charset="0"/>
                            <a:ea typeface="Calibri"/>
                            <a:cs typeface="Calibri"/>
                          </a:rPr>
                          <m:t>𝑐</m:t>
                        </m:r>
                      </m:oMath>
                    </m:oMathPara>
                  </a14:m>
                  <a:endParaRPr lang="en-US" sz="1800" dirty="0">
                    <a:latin typeface="Calibri"/>
                    <a:ea typeface="Calibri"/>
                    <a:cs typeface="Calibri"/>
                  </a:endParaRPr>
                </a:p>
                <a:p>
                  <a:pPr/>
                  <a14:m>
                    <m:oMathPara xmlns:m="http://schemas.openxmlformats.org/officeDocument/2006/math">
                      <m:oMathParaPr>
                        <m:jc m:val="centerGroup"/>
                      </m:oMathParaPr>
                      <m:oMath xmlns:m="http://schemas.openxmlformats.org/officeDocument/2006/math">
                        <m:sSub>
                          <m:sSubPr>
                            <m:ctrlPr>
                              <a:rPr lang="de-DE" sz="1800" i="1" dirty="0">
                                <a:latin typeface="Cambria Math" panose="02040503050406030204" pitchFamily="18" charset="0"/>
                                <a:ea typeface="Calibri"/>
                                <a:cs typeface="Times New Roman" charset="0"/>
                              </a:rPr>
                            </m:ctrlPr>
                          </m:sSubPr>
                          <m:e>
                            <m:r>
                              <a:rPr lang="en-US" sz="1800" i="1" dirty="0">
                                <a:latin typeface="Cambria Math" panose="02040503050406030204" pitchFamily="18" charset="0"/>
                                <a:ea typeface="Calibri"/>
                                <a:cs typeface="Times New Roman" charset="0"/>
                              </a:rPr>
                              <m:t>𝑧</m:t>
                            </m:r>
                          </m:e>
                          <m:sub>
                            <m:r>
                              <a:rPr lang="de-DE" sz="1800" i="1" dirty="0">
                                <a:latin typeface="Cambria Math" panose="02040503050406030204" pitchFamily="18" charset="0"/>
                                <a:ea typeface="Calibri"/>
                                <a:cs typeface="Times New Roman" charset="0"/>
                              </a:rPr>
                              <m:t>3</m:t>
                            </m:r>
                          </m:sub>
                        </m:sSub>
                        <m:r>
                          <a:rPr lang="en-US" sz="1800" i="1" dirty="0">
                            <a:latin typeface="Cambria Math" panose="02040503050406030204" pitchFamily="18" charset="0"/>
                            <a:ea typeface="Calibri"/>
                            <a:cs typeface="Times New Roman" charset="0"/>
                          </a:rPr>
                          <m:t>≠</m:t>
                        </m:r>
                        <m:r>
                          <a:rPr lang="en-US" sz="1800" i="1" dirty="0">
                            <a:latin typeface="Cambria Math" panose="02040503050406030204" pitchFamily="18" charset="0"/>
                            <a:ea typeface="Calibri"/>
                            <a:cs typeface="Calibri"/>
                          </a:rPr>
                          <m:t>𝑑</m:t>
                        </m:r>
                      </m:oMath>
                    </m:oMathPara>
                  </a14:m>
                  <a:endParaRPr lang="en-US" sz="1800" dirty="0">
                    <a:latin typeface="Calibri"/>
                    <a:ea typeface="Calibri"/>
                    <a:cs typeface="Calibri"/>
                  </a:endParaRPr>
                </a:p>
              </p:txBody>
            </p:sp>
          </mc:Choice>
          <mc:Fallback xmlns="">
            <p:sp>
              <p:nvSpPr>
                <p:cNvPr id="229" name="Text Box 75"/>
                <p:cNvSpPr txBox="1">
                  <a:spLocks noRot="1" noChangeAspect="1" noMove="1" noResize="1" noEditPoints="1" noAdjustHandles="1" noChangeArrowheads="1" noChangeShapeType="1" noTextEdit="1"/>
                </p:cNvSpPr>
                <p:nvPr/>
              </p:nvSpPr>
              <p:spPr bwMode="auto">
                <a:xfrm>
                  <a:off x="5043169" y="2348679"/>
                  <a:ext cx="893193" cy="553998"/>
                </a:xfrm>
                <a:prstGeom prst="rect">
                  <a:avLst/>
                </a:prstGeom>
                <a:blipFill>
                  <a:blip r:embed="rId24"/>
                  <a:stretch>
                    <a:fillRect b="-4444"/>
                  </a:stretch>
                </a:blipFill>
                <a:ln>
                  <a:noFill/>
                </a:ln>
                <a:extLst/>
              </p:spPr>
              <p:txBody>
                <a:bodyPr/>
                <a:lstStyle/>
                <a:p>
                  <a:r>
                    <a:rPr lang="en-GB">
                      <a:noFill/>
                    </a:rPr>
                    <a:t> </a:t>
                  </a:r>
                </a:p>
              </p:txBody>
            </p:sp>
          </mc:Fallback>
        </mc:AlternateContent>
      </p:grpSp>
      <p:sp>
        <p:nvSpPr>
          <p:cNvPr id="168" name="Rectangle 2">
            <a:extLst>
              <a:ext uri="{FF2B5EF4-FFF2-40B4-BE49-F238E27FC236}">
                <a16:creationId xmlns:a16="http://schemas.microsoft.com/office/drawing/2014/main" id="{D0C63BC2-2EF0-1744-938E-FA486F7EEF34}"/>
              </a:ext>
            </a:extLst>
          </p:cNvPr>
          <p:cNvSpPr txBox="1">
            <a:spLocks noChangeArrowheads="1"/>
          </p:cNvSpPr>
          <p:nvPr/>
        </p:nvSpPr>
        <p:spPr>
          <a:xfrm>
            <a:off x="1524000" y="260350"/>
            <a:ext cx="7886700" cy="719138"/>
          </a:xfrm>
          <a:prstGeom prst="rect">
            <a:avLst/>
          </a:prstGeom>
        </p:spPr>
        <p:txBody>
          <a:bodyPr vert="horz" lIns="0" tIns="0" rIns="0" bIns="0" rtlCol="0" anchor="t" anchorCtr="0">
            <a:normAutofit/>
          </a:bodyPr>
          <a:lstStyle>
            <a:lvl1pPr marL="0" indent="0" algn="l" defTabSz="914377" rtl="0" eaLnBrk="1" latinLnBrk="0" hangingPunct="1">
              <a:lnSpc>
                <a:spcPct val="100000"/>
              </a:lnSpc>
              <a:spcBef>
                <a:spcPts val="0"/>
              </a:spcBef>
              <a:buFont typeface="Arial" panose="020B0604020202020204" pitchFamily="34" charset="0"/>
              <a:buNone/>
              <a:defRPr sz="2800" b="1" i="0" kern="1200" baseline="0">
                <a:solidFill>
                  <a:schemeClr val="bg2"/>
                </a:solidFill>
                <a:latin typeface="Calibri" panose="020F0502020204030204" pitchFamily="34" charset="0"/>
                <a:ea typeface="+mj-ea"/>
                <a:cs typeface="Calibri" panose="020F0502020204030204" pitchFamily="34" charset="0"/>
              </a:defRPr>
            </a:lvl1pPr>
          </a:lstStyle>
          <a:p>
            <a:r>
              <a:rPr lang="en-US" dirty="0"/>
              <a:t>Example</a:t>
            </a:r>
          </a:p>
        </p:txBody>
      </p:sp>
      <p:sp>
        <p:nvSpPr>
          <p:cNvPr id="51" name="TextBox 50">
            <a:extLst>
              <a:ext uri="{FF2B5EF4-FFF2-40B4-BE49-F238E27FC236}">
                <a16:creationId xmlns:a16="http://schemas.microsoft.com/office/drawing/2014/main" id="{2485018E-371A-0F4A-9158-CBC634C74F31}"/>
              </a:ext>
            </a:extLst>
          </p:cNvPr>
          <p:cNvSpPr txBox="1"/>
          <p:nvPr/>
        </p:nvSpPr>
        <p:spPr>
          <a:xfrm>
            <a:off x="5193405" y="3989495"/>
            <a:ext cx="288862" cy="338554"/>
          </a:xfrm>
          <a:prstGeom prst="rect">
            <a:avLst/>
          </a:prstGeom>
          <a:noFill/>
        </p:spPr>
        <p:txBody>
          <a:bodyPr wrap="none" rtlCol="0">
            <a:spAutoFit/>
          </a:bodyPr>
          <a:lstStyle/>
          <a:p>
            <a:r>
              <a:rPr lang="en-US" sz="1600" i="1" dirty="0">
                <a:solidFill>
                  <a:srgbClr val="FFC000"/>
                </a:solidFill>
              </a:rPr>
              <a:t>1</a:t>
            </a:r>
          </a:p>
        </p:txBody>
      </p:sp>
      <p:sp>
        <p:nvSpPr>
          <p:cNvPr id="53" name="TextBox 52">
            <a:extLst>
              <a:ext uri="{FF2B5EF4-FFF2-40B4-BE49-F238E27FC236}">
                <a16:creationId xmlns:a16="http://schemas.microsoft.com/office/drawing/2014/main" id="{9D34B4F7-FD6E-094A-9401-9B908C90E7CC}"/>
              </a:ext>
            </a:extLst>
          </p:cNvPr>
          <p:cNvSpPr txBox="1"/>
          <p:nvPr/>
        </p:nvSpPr>
        <p:spPr>
          <a:xfrm>
            <a:off x="5414093" y="4344568"/>
            <a:ext cx="288862" cy="338554"/>
          </a:xfrm>
          <a:prstGeom prst="rect">
            <a:avLst/>
          </a:prstGeom>
          <a:noFill/>
        </p:spPr>
        <p:txBody>
          <a:bodyPr wrap="none" rtlCol="0">
            <a:spAutoFit/>
          </a:bodyPr>
          <a:lstStyle/>
          <a:p>
            <a:r>
              <a:rPr lang="en-US" sz="1600" i="1" dirty="0">
                <a:solidFill>
                  <a:srgbClr val="FFC000"/>
                </a:solidFill>
              </a:rPr>
              <a:t>2</a:t>
            </a:r>
          </a:p>
        </p:txBody>
      </p:sp>
      <p:sp>
        <p:nvSpPr>
          <p:cNvPr id="54" name="TextBox 53">
            <a:extLst>
              <a:ext uri="{FF2B5EF4-FFF2-40B4-BE49-F238E27FC236}">
                <a16:creationId xmlns:a16="http://schemas.microsoft.com/office/drawing/2014/main" id="{CFC52ABD-23D6-C34A-B5C7-DBCDEBBA4642}"/>
              </a:ext>
            </a:extLst>
          </p:cNvPr>
          <p:cNvSpPr txBox="1"/>
          <p:nvPr/>
        </p:nvSpPr>
        <p:spPr>
          <a:xfrm>
            <a:off x="8565543" y="4080867"/>
            <a:ext cx="288862" cy="338554"/>
          </a:xfrm>
          <a:prstGeom prst="rect">
            <a:avLst/>
          </a:prstGeom>
          <a:noFill/>
        </p:spPr>
        <p:txBody>
          <a:bodyPr wrap="none" rtlCol="0">
            <a:spAutoFit/>
          </a:bodyPr>
          <a:lstStyle/>
          <a:p>
            <a:r>
              <a:rPr lang="en-US" sz="1600" i="1" dirty="0">
                <a:solidFill>
                  <a:srgbClr val="FFC000"/>
                </a:solidFill>
              </a:rPr>
              <a:t>3</a:t>
            </a:r>
          </a:p>
        </p:txBody>
      </p:sp>
    </p:spTree>
    <p:extLst>
      <p:ext uri="{BB962C8B-B14F-4D97-AF65-F5344CB8AC3E}">
        <p14:creationId xmlns:p14="http://schemas.microsoft.com/office/powerpoint/2010/main" val="3667582957"/>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0A030-622C-3145-A65A-EBDAACDD4881}"/>
              </a:ext>
            </a:extLst>
          </p:cNvPr>
          <p:cNvSpPr>
            <a:spLocks noGrp="1"/>
          </p:cNvSpPr>
          <p:nvPr>
            <p:ph type="title"/>
          </p:nvPr>
        </p:nvSpPr>
        <p:spPr/>
        <p:txBody>
          <a:bodyPr/>
          <a:lstStyle/>
          <a:p>
            <a:r>
              <a:rPr lang="en-GB" dirty="0"/>
              <a:t>Node-selection Heuristics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52449978-0B1F-D148-B1ED-50A74449BAAD}"/>
                  </a:ext>
                </a:extLst>
              </p:cNvPr>
              <p:cNvSpPr>
                <a:spLocks noGrp="1"/>
              </p:cNvSpPr>
              <p:nvPr>
                <p:ph idx="1"/>
              </p:nvPr>
            </p:nvSpPr>
            <p:spPr/>
            <p:txBody>
              <a:bodyPr>
                <a:normAutofit/>
              </a:bodyPr>
              <a:lstStyle/>
              <a:p>
                <a:r>
                  <a:rPr lang="en-GB" dirty="0"/>
                  <a:t>In PSP, introducing a new action introduces new flaws to resolve</a:t>
                </a:r>
              </a:p>
              <a:p>
                <a:pPr lvl="1"/>
                <a:r>
                  <a:rPr lang="en-GB" dirty="0"/>
                  <a:t>The plan can get arbitrarily large; want it to be as small as possible</a:t>
                </a:r>
              </a:p>
              <a:p>
                <a:pPr lvl="2"/>
                <a:r>
                  <a:rPr lang="en-GB" dirty="0"/>
                  <a:t>Not like CSPs, where the search tree always has a fixed depth</a:t>
                </a:r>
              </a:p>
              <a:p>
                <a:pPr lvl="1"/>
                <a:r>
                  <a:rPr lang="en-GB" dirty="0"/>
                  <a:t>Avoid introducing new actions unless necessary</a:t>
                </a:r>
              </a:p>
              <a:p>
                <a:r>
                  <a:rPr lang="en-GB" dirty="0"/>
                  <a:t>To choose between actions </a:t>
                </a:r>
                <a14:m>
                  <m:oMath xmlns:m="http://schemas.openxmlformats.org/officeDocument/2006/math">
                    <m:r>
                      <a:rPr lang="en-GB" i="1" dirty="0" smtClean="0">
                        <a:latin typeface="Cambria Math" panose="02040503050406030204" pitchFamily="18" charset="0"/>
                      </a:rPr>
                      <m:t>𝑎</m:t>
                    </m:r>
                  </m:oMath>
                </a14:m>
                <a:r>
                  <a:rPr lang="en-GB" dirty="0"/>
                  <a:t> and </a:t>
                </a:r>
                <a14:m>
                  <m:oMath xmlns:m="http://schemas.openxmlformats.org/officeDocument/2006/math">
                    <m:r>
                      <a:rPr lang="en-GB" i="1" dirty="0" smtClean="0">
                        <a:latin typeface="Cambria Math" panose="02040503050406030204" pitchFamily="18" charset="0"/>
                      </a:rPr>
                      <m:t>𝑏</m:t>
                    </m:r>
                  </m:oMath>
                </a14:m>
                <a:r>
                  <a:rPr lang="en-GB" dirty="0"/>
                  <a:t>, estimate distance from </a:t>
                </a:r>
                <a14:m>
                  <m:oMath xmlns:m="http://schemas.openxmlformats.org/officeDocument/2006/math">
                    <m:sSub>
                      <m:sSubPr>
                        <m:ctrlPr>
                          <a:rPr lang="de-DE" b="0" i="1" dirty="0" smtClean="0">
                            <a:latin typeface="Cambria Math" panose="02040503050406030204" pitchFamily="18" charset="0"/>
                          </a:rPr>
                        </m:ctrlPr>
                      </m:sSubPr>
                      <m:e>
                        <m:r>
                          <a:rPr lang="en-GB" i="1" dirty="0" smtClean="0">
                            <a:latin typeface="Cambria Math" panose="02040503050406030204" pitchFamily="18" charset="0"/>
                          </a:rPr>
                          <m:t>𝑠</m:t>
                        </m:r>
                      </m:e>
                      <m:sub>
                        <m:r>
                          <a:rPr lang="en-GB" i="1" dirty="0" smtClean="0">
                            <a:latin typeface="Cambria Math" panose="02040503050406030204" pitchFamily="18" charset="0"/>
                          </a:rPr>
                          <m:t>0</m:t>
                        </m:r>
                      </m:sub>
                    </m:sSub>
                  </m:oMath>
                </a14:m>
                <a:r>
                  <a:rPr lang="en-GB" dirty="0"/>
                  <a:t> to </a:t>
                </a:r>
                <a14:m>
                  <m:oMath xmlns:m="http://schemas.openxmlformats.org/officeDocument/2006/math">
                    <m:r>
                      <a:rPr lang="en-GB" i="1" dirty="0" smtClean="0">
                        <a:latin typeface="Cambria Math" panose="02040503050406030204" pitchFamily="18" charset="0"/>
                      </a:rPr>
                      <m:t>𝑃𝑟𝑒</m:t>
                    </m:r>
                    <m:d>
                      <m:dPr>
                        <m:ctrlPr>
                          <a:rPr lang="en-GB" i="1" dirty="0" smtClean="0">
                            <a:latin typeface="Cambria Math" panose="02040503050406030204" pitchFamily="18" charset="0"/>
                          </a:rPr>
                        </m:ctrlPr>
                      </m:dPr>
                      <m:e>
                        <m:r>
                          <a:rPr lang="en-GB" i="1" dirty="0" smtClean="0">
                            <a:latin typeface="Cambria Math" panose="02040503050406030204" pitchFamily="18" charset="0"/>
                          </a:rPr>
                          <m:t>𝑎</m:t>
                        </m:r>
                      </m:e>
                    </m:d>
                  </m:oMath>
                </a14:m>
                <a:r>
                  <a:rPr lang="en-GB" dirty="0"/>
                  <a:t> and </a:t>
                </a:r>
                <a14:m>
                  <m:oMath xmlns:m="http://schemas.openxmlformats.org/officeDocument/2006/math">
                    <m:r>
                      <a:rPr lang="en-GB" i="1" dirty="0" smtClean="0">
                        <a:latin typeface="Cambria Math" panose="02040503050406030204" pitchFamily="18" charset="0"/>
                      </a:rPr>
                      <m:t>𝑃𝑟𝑒</m:t>
                    </m:r>
                    <m:d>
                      <m:dPr>
                        <m:ctrlPr>
                          <a:rPr lang="en-GB" i="1" dirty="0" smtClean="0">
                            <a:latin typeface="Cambria Math" panose="02040503050406030204" pitchFamily="18" charset="0"/>
                          </a:rPr>
                        </m:ctrlPr>
                      </m:dPr>
                      <m:e>
                        <m:r>
                          <a:rPr lang="en-GB" i="1" dirty="0" smtClean="0">
                            <a:latin typeface="Cambria Math" panose="02040503050406030204" pitchFamily="18" charset="0"/>
                          </a:rPr>
                          <m:t>𝑏</m:t>
                        </m:r>
                      </m:e>
                    </m:d>
                  </m:oMath>
                </a14:m>
                <a:endParaRPr lang="en-GB" dirty="0"/>
              </a:p>
              <a:p>
                <a:pPr lvl="1"/>
                <a:r>
                  <a:rPr lang="en-GB" dirty="0"/>
                  <a:t>Can use the heuristic functions we discussed earlier</a:t>
                </a:r>
              </a:p>
              <a:p>
                <a:endParaRPr lang="en-GB" dirty="0"/>
              </a:p>
              <a:p>
                <a:endParaRPr lang="en-GB" dirty="0"/>
              </a:p>
              <a:p>
                <a:endParaRPr lang="en-GB" dirty="0"/>
              </a:p>
            </p:txBody>
          </p:sp>
        </mc:Choice>
        <mc:Fallback xmlns="">
          <p:sp>
            <p:nvSpPr>
              <p:cNvPr id="3" name="Content Placeholder 2">
                <a:extLst>
                  <a:ext uri="{FF2B5EF4-FFF2-40B4-BE49-F238E27FC236}">
                    <a16:creationId xmlns:a16="http://schemas.microsoft.com/office/drawing/2014/main" id="{52449978-0B1F-D148-B1ED-50A74449BAAD}"/>
                  </a:ext>
                </a:extLst>
              </p:cNvPr>
              <p:cNvSpPr>
                <a:spLocks noGrp="1" noRot="1" noChangeAspect="1" noMove="1" noResize="1" noEditPoints="1" noAdjustHandles="1" noChangeArrowheads="1" noChangeShapeType="1" noTextEdit="1"/>
              </p:cNvSpPr>
              <p:nvPr>
                <p:ph idx="1"/>
              </p:nvPr>
            </p:nvSpPr>
            <p:spPr>
              <a:blipFill>
                <a:blip r:embed="rId2"/>
                <a:stretch>
                  <a:fillRect l="-1447" t="-1768"/>
                </a:stretch>
              </a:blipFill>
            </p:spPr>
            <p:txBody>
              <a:bodyPr/>
              <a:lstStyle/>
              <a:p>
                <a:r>
                  <a:rPr lang="en-GB">
                    <a:noFill/>
                  </a:rPr>
                  <a:t> </a:t>
                </a:r>
              </a:p>
            </p:txBody>
          </p:sp>
        </mc:Fallback>
      </mc:AlternateContent>
      <p:sp>
        <p:nvSpPr>
          <p:cNvPr id="5" name="Date Placeholder 4">
            <a:extLst>
              <a:ext uri="{FF2B5EF4-FFF2-40B4-BE49-F238E27FC236}">
                <a16:creationId xmlns:a16="http://schemas.microsoft.com/office/drawing/2014/main" id="{0B813DD9-D56F-4245-BE2A-8FCFDE9BF22F}"/>
              </a:ext>
            </a:extLst>
          </p:cNvPr>
          <p:cNvSpPr>
            <a:spLocks noGrp="1"/>
          </p:cNvSpPr>
          <p:nvPr>
            <p:ph type="dt" sz="half" idx="2"/>
          </p:nvPr>
        </p:nvSpPr>
        <p:spPr/>
        <p:txBody>
          <a:bodyPr/>
          <a:lstStyle/>
          <a:p>
            <a:r>
              <a:rPr lang="de-DE"/>
              <a:t>Deterministic</a:t>
            </a:r>
            <a:endParaRPr lang="de-DE" dirty="0"/>
          </a:p>
        </p:txBody>
      </p:sp>
      <p:sp>
        <p:nvSpPr>
          <p:cNvPr id="6" name="Footer Placeholder 5">
            <a:extLst>
              <a:ext uri="{FF2B5EF4-FFF2-40B4-BE49-F238E27FC236}">
                <a16:creationId xmlns:a16="http://schemas.microsoft.com/office/drawing/2014/main" id="{94FE41A3-9A06-AC6B-D30E-2D79D89DB841}"/>
              </a:ext>
            </a:extLst>
          </p:cNvPr>
          <p:cNvSpPr>
            <a:spLocks noGrp="1"/>
          </p:cNvSpPr>
          <p:nvPr>
            <p:ph type="ftr" sz="quarter" idx="3"/>
          </p:nvPr>
        </p:nvSpPr>
        <p:spPr/>
        <p:txBody>
          <a:bodyPr/>
          <a:lstStyle/>
          <a:p>
            <a:r>
              <a:rPr lang="en-GB"/>
              <a:t>T. Braun - APA</a:t>
            </a:r>
          </a:p>
        </p:txBody>
      </p:sp>
      <p:sp>
        <p:nvSpPr>
          <p:cNvPr id="4" name="Slide Number Placeholder 3">
            <a:extLst>
              <a:ext uri="{FF2B5EF4-FFF2-40B4-BE49-F238E27FC236}">
                <a16:creationId xmlns:a16="http://schemas.microsoft.com/office/drawing/2014/main" id="{C8D4D205-3E8A-BC4B-8F41-880ACD57C718}"/>
              </a:ext>
            </a:extLst>
          </p:cNvPr>
          <p:cNvSpPr>
            <a:spLocks noGrp="1"/>
          </p:cNvSpPr>
          <p:nvPr>
            <p:ph type="sldNum" sz="quarter" idx="4"/>
          </p:nvPr>
        </p:nvSpPr>
        <p:spPr/>
        <p:txBody>
          <a:bodyPr/>
          <a:lstStyle/>
          <a:p>
            <a:fld id="{67C9959E-8E6B-B04C-9955-EA096F41CA7A}" type="slidenum">
              <a:rPr lang="en-GB" smtClean="0"/>
              <a:t>163</a:t>
            </a:fld>
            <a:endParaRPr lang="en-GB"/>
          </a:p>
        </p:txBody>
      </p:sp>
    </p:spTree>
    <p:extLst>
      <p:ext uri="{BB962C8B-B14F-4D97-AF65-F5344CB8AC3E}">
        <p14:creationId xmlns:p14="http://schemas.microsoft.com/office/powerpoint/2010/main" val="1729202326"/>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2"/>
          <p:cNvSpPr>
            <a:spLocks noGrp="1" noChangeArrowheads="1"/>
          </p:cNvSpPr>
          <p:nvPr>
            <p:ph type="title"/>
          </p:nvPr>
        </p:nvSpPr>
        <p:spPr/>
        <p:txBody>
          <a:bodyPr/>
          <a:lstStyle/>
          <a:p>
            <a:pPr eaLnBrk="1" hangingPunct="1"/>
            <a:r>
              <a:rPr lang="en-US" dirty="0"/>
              <a:t>Discussion</a:t>
            </a:r>
          </a:p>
        </p:txBody>
      </p:sp>
      <mc:AlternateContent xmlns:mc="http://schemas.openxmlformats.org/markup-compatibility/2006" xmlns:a14="http://schemas.microsoft.com/office/drawing/2010/main">
        <mc:Choice Requires="a14">
          <p:sp>
            <p:nvSpPr>
              <p:cNvPr id="40962" name="Rectangle 5"/>
              <p:cNvSpPr>
                <a:spLocks noGrp="1" noChangeArrowheads="1"/>
              </p:cNvSpPr>
              <p:nvPr>
                <p:ph idx="1"/>
              </p:nvPr>
            </p:nvSpPr>
            <p:spPr/>
            <p:txBody>
              <a:bodyPr>
                <a:normAutofit/>
              </a:bodyPr>
              <a:lstStyle/>
              <a:p>
                <a:pPr eaLnBrk="1" hangingPunct="1">
                  <a:lnSpc>
                    <a:spcPct val="90000"/>
                  </a:lnSpc>
                </a:pPr>
                <a:r>
                  <a:rPr lang="en-US" dirty="0"/>
                  <a:t>Problem: how to prune infinitely long paths in the search space?</a:t>
                </a:r>
              </a:p>
              <a:p>
                <a:pPr lvl="1" eaLnBrk="1" hangingPunct="1">
                  <a:lnSpc>
                    <a:spcPct val="90000"/>
                  </a:lnSpc>
                </a:pPr>
                <a:r>
                  <a:rPr lang="en-US" dirty="0"/>
                  <a:t>Loop detection is based on recognizing </a:t>
                </a:r>
                <a:br>
                  <a:rPr lang="en-US" dirty="0"/>
                </a:br>
                <a:r>
                  <a:rPr lang="en-US" dirty="0"/>
                  <a:t>states or goals we</a:t>
                </a:r>
                <a:r>
                  <a:rPr lang="fr-FR" dirty="0"/>
                  <a:t> have</a:t>
                </a:r>
                <a:r>
                  <a:rPr lang="en-US" altLang="ja-JP" dirty="0"/>
                  <a:t> seen before</a:t>
                </a:r>
                <a:endParaRPr lang="en-US" dirty="0"/>
              </a:p>
              <a:p>
                <a:pPr lvl="1" eaLnBrk="1" hangingPunct="1">
                  <a:lnSpc>
                    <a:spcPct val="90000"/>
                  </a:lnSpc>
                </a:pPr>
                <a:r>
                  <a:rPr lang="en-US" dirty="0"/>
                  <a:t>In a partially ordered plan, we do n</a:t>
                </a:r>
                <a:r>
                  <a:rPr lang="fr-FR" dirty="0"/>
                  <a:t>o</a:t>
                </a:r>
                <a:r>
                  <a:rPr lang="en-US" altLang="ja-JP" dirty="0"/>
                  <a:t>t know the states</a:t>
                </a:r>
                <a:endParaRPr lang="en-US" dirty="0"/>
              </a:p>
              <a:p>
                <a:pPr eaLnBrk="1" hangingPunct="1">
                  <a:lnSpc>
                    <a:spcPct val="90000"/>
                  </a:lnSpc>
                </a:pPr>
                <a:r>
                  <a:rPr lang="en-US" dirty="0"/>
                  <a:t>Can we prune if </a:t>
                </a:r>
                <a14:m>
                  <m:oMath xmlns:m="http://schemas.openxmlformats.org/officeDocument/2006/math">
                    <m:r>
                      <a:rPr lang="en-US" i="1" dirty="0" smtClean="0">
                        <a:latin typeface="Cambria Math" panose="02040503050406030204" pitchFamily="18" charset="0"/>
                      </a:rPr>
                      <m:t>𝜋</m:t>
                    </m:r>
                  </m:oMath>
                </a14:m>
                <a:r>
                  <a:rPr lang="en-US" dirty="0"/>
                  <a:t> contains the same </a:t>
                </a:r>
                <a:r>
                  <a:rPr lang="en-US" i="1" dirty="0"/>
                  <a:t>action</a:t>
                </a:r>
                <a:r>
                  <a:rPr lang="en-US" dirty="0"/>
                  <a:t> more than once?</a:t>
                </a:r>
                <a:endParaRPr lang="en-US" baseline="-25000" dirty="0"/>
              </a:p>
              <a:p>
                <a:pPr lvl="1">
                  <a:lnSpc>
                    <a:spcPct val="90000"/>
                  </a:lnSpc>
                </a:pPr>
                <a14:m>
                  <m:oMath xmlns:m="http://schemas.openxmlformats.org/officeDocument/2006/math">
                    <m:d>
                      <m:dPr>
                        <m:begChr m:val="⟨"/>
                        <m:endChr m:val="⟩"/>
                        <m:ctrlPr>
                          <a:rPr lang="en-US" i="1" dirty="0" smtClean="0">
                            <a:latin typeface="Cambria Math" panose="02040503050406030204" pitchFamily="18" charset="0"/>
                            <a:ea typeface="Calibri"/>
                            <a:cs typeface="Calibri"/>
                          </a:rPr>
                        </m:ctrlPr>
                      </m:dPr>
                      <m:e>
                        <m:r>
                          <a:rPr lang="en-US" i="1" dirty="0">
                            <a:latin typeface="Cambria Math" panose="02040503050406030204" pitchFamily="18" charset="0"/>
                            <a:ea typeface="Calibri"/>
                            <a:cs typeface="Calibri"/>
                          </a:rPr>
                          <m:t>𝑎</m:t>
                        </m:r>
                        <m:r>
                          <a:rPr lang="en-US" i="1" dirty="0">
                            <a:latin typeface="Cambria Math" panose="02040503050406030204" pitchFamily="18" charset="0"/>
                            <a:ea typeface="Calibri"/>
                            <a:cs typeface="Calibri"/>
                          </a:rPr>
                          <m:t>1, </m:t>
                        </m:r>
                        <m:r>
                          <a:rPr lang="en-US" i="1" dirty="0">
                            <a:latin typeface="Cambria Math" panose="02040503050406030204" pitchFamily="18" charset="0"/>
                            <a:ea typeface="Calibri"/>
                            <a:cs typeface="Calibri"/>
                          </a:rPr>
                          <m:t>𝑎</m:t>
                        </m:r>
                        <m:r>
                          <a:rPr lang="en-US" i="1" dirty="0">
                            <a:latin typeface="Cambria Math" panose="02040503050406030204" pitchFamily="18" charset="0"/>
                            <a:ea typeface="Calibri"/>
                            <a:cs typeface="Calibri"/>
                          </a:rPr>
                          <m:t>2, …, </m:t>
                        </m:r>
                        <m:r>
                          <a:rPr lang="en-US" i="1" dirty="0">
                            <a:latin typeface="Cambria Math" panose="02040503050406030204" pitchFamily="18" charset="0"/>
                            <a:ea typeface="Calibri"/>
                            <a:cs typeface="Calibri"/>
                          </a:rPr>
                          <m:t>𝑎</m:t>
                        </m:r>
                        <m:r>
                          <a:rPr lang="en-US" i="1" dirty="0">
                            <a:latin typeface="Cambria Math" panose="02040503050406030204" pitchFamily="18" charset="0"/>
                            <a:ea typeface="Calibri"/>
                            <a:cs typeface="Calibri"/>
                          </a:rPr>
                          <m:t>1, …</m:t>
                        </m:r>
                      </m:e>
                    </m:d>
                  </m:oMath>
                </a14:m>
                <a:endParaRPr lang="en-US" dirty="0"/>
              </a:p>
              <a:p>
                <a:pPr lvl="1" eaLnBrk="1" hangingPunct="1">
                  <a:lnSpc>
                    <a:spcPct val="90000"/>
                  </a:lnSpc>
                </a:pPr>
                <a:r>
                  <a:rPr lang="en-US" dirty="0"/>
                  <a:t>No. Sometimes we might need the same action several times in different states of the world</a:t>
                </a:r>
              </a:p>
              <a:p>
                <a:pPr lvl="1" eaLnBrk="1" hangingPunct="1">
                  <a:lnSpc>
                    <a:spcPct val="90000"/>
                  </a:lnSpc>
                </a:pPr>
                <a:r>
                  <a:rPr lang="en-US" dirty="0"/>
                  <a:t>E.g., Towers of Hanoi problem</a:t>
                </a:r>
              </a:p>
              <a:p>
                <a:pPr lvl="2" eaLnBrk="1" hangingPunct="1">
                  <a:lnSpc>
                    <a:spcPct val="90000"/>
                  </a:lnSpc>
                </a:pPr>
                <a:r>
                  <a:rPr lang="en-US" dirty="0"/>
                  <a:t>Do this action many times:</a:t>
                </a:r>
              </a:p>
              <a:p>
                <a:pPr lvl="3" eaLnBrk="1" hangingPunct="1">
                  <a:lnSpc>
                    <a:spcPct val="90000"/>
                  </a:lnSpc>
                </a:pPr>
                <a:r>
                  <a:rPr lang="en-US" dirty="0"/>
                  <a:t>stack disk1 onto disk2</a:t>
                </a:r>
                <a:br>
                  <a:rPr lang="en-US" dirty="0"/>
                </a:br>
                <a:endParaRPr lang="en-US" dirty="0"/>
              </a:p>
            </p:txBody>
          </p:sp>
        </mc:Choice>
        <mc:Fallback xmlns="">
          <p:sp>
            <p:nvSpPr>
              <p:cNvPr id="40962" name="Rectangle 5"/>
              <p:cNvSpPr>
                <a:spLocks noGrp="1" noRot="1" noChangeAspect="1" noMove="1" noResize="1" noEditPoints="1" noAdjustHandles="1" noChangeArrowheads="1" noChangeShapeType="1" noTextEdit="1"/>
              </p:cNvSpPr>
              <p:nvPr>
                <p:ph idx="1"/>
              </p:nvPr>
            </p:nvSpPr>
            <p:spPr>
              <a:blipFill>
                <a:blip r:embed="rId3"/>
                <a:stretch>
                  <a:fillRect l="-1549" t="-2985"/>
                </a:stretch>
              </a:blipFill>
            </p:spPr>
            <p:txBody>
              <a:bodyPr/>
              <a:lstStyle/>
              <a:p>
                <a:r>
                  <a:rPr lang="en-DE">
                    <a:noFill/>
                  </a:rPr>
                  <a:t> </a:t>
                </a:r>
              </a:p>
            </p:txBody>
          </p:sp>
        </mc:Fallback>
      </mc:AlternateContent>
      <p:sp>
        <p:nvSpPr>
          <p:cNvPr id="5" name="Date Placeholder 4">
            <a:extLst>
              <a:ext uri="{FF2B5EF4-FFF2-40B4-BE49-F238E27FC236}">
                <a16:creationId xmlns:a16="http://schemas.microsoft.com/office/drawing/2014/main" id="{597CF937-56F9-544D-91D6-746F47929837}"/>
              </a:ext>
            </a:extLst>
          </p:cNvPr>
          <p:cNvSpPr>
            <a:spLocks noGrp="1"/>
          </p:cNvSpPr>
          <p:nvPr>
            <p:ph type="dt" sz="half" idx="2"/>
          </p:nvPr>
        </p:nvSpPr>
        <p:spPr/>
        <p:txBody>
          <a:bodyPr/>
          <a:lstStyle/>
          <a:p>
            <a:r>
              <a:rPr lang="de-DE"/>
              <a:t>Deterministic</a:t>
            </a:r>
            <a:endParaRPr lang="de-DE" dirty="0"/>
          </a:p>
        </p:txBody>
      </p:sp>
      <p:sp>
        <p:nvSpPr>
          <p:cNvPr id="6" name="Footer Placeholder 5">
            <a:extLst>
              <a:ext uri="{FF2B5EF4-FFF2-40B4-BE49-F238E27FC236}">
                <a16:creationId xmlns:a16="http://schemas.microsoft.com/office/drawing/2014/main" id="{FD41D64B-12AF-3F35-4F93-DAB8A9AAEAA2}"/>
              </a:ext>
            </a:extLst>
          </p:cNvPr>
          <p:cNvSpPr>
            <a:spLocks noGrp="1"/>
          </p:cNvSpPr>
          <p:nvPr>
            <p:ph type="ftr" sz="quarter" idx="3"/>
          </p:nvPr>
        </p:nvSpPr>
        <p:spPr/>
        <p:txBody>
          <a:bodyPr/>
          <a:lstStyle/>
          <a:p>
            <a:r>
              <a:rPr lang="en-GB"/>
              <a:t>T. Braun - APA</a:t>
            </a:r>
          </a:p>
        </p:txBody>
      </p:sp>
      <p:sp>
        <p:nvSpPr>
          <p:cNvPr id="2" name="Slide Number Placeholder 1">
            <a:extLst>
              <a:ext uri="{FF2B5EF4-FFF2-40B4-BE49-F238E27FC236}">
                <a16:creationId xmlns:a16="http://schemas.microsoft.com/office/drawing/2014/main" id="{F35B748A-7F43-5643-952C-B93941BBE171}"/>
              </a:ext>
            </a:extLst>
          </p:cNvPr>
          <p:cNvSpPr>
            <a:spLocks noGrp="1"/>
          </p:cNvSpPr>
          <p:nvPr>
            <p:ph type="sldNum" sz="quarter" idx="4"/>
          </p:nvPr>
        </p:nvSpPr>
        <p:spPr/>
        <p:txBody>
          <a:bodyPr/>
          <a:lstStyle/>
          <a:p>
            <a:fld id="{67C9959E-8E6B-B04C-9955-EA096F41CA7A}" type="slidenum">
              <a:rPr lang="en-GB" smtClean="0"/>
              <a:t>164</a:t>
            </a:fld>
            <a:endParaRPr lang="en-GB"/>
          </a:p>
        </p:txBody>
      </p:sp>
      <p:grpSp>
        <p:nvGrpSpPr>
          <p:cNvPr id="4" name="Group 3">
            <a:extLst>
              <a:ext uri="{FF2B5EF4-FFF2-40B4-BE49-F238E27FC236}">
                <a16:creationId xmlns:a16="http://schemas.microsoft.com/office/drawing/2014/main" id="{0A827472-3AB7-1141-944C-85701F6AB34B}"/>
              </a:ext>
            </a:extLst>
          </p:cNvPr>
          <p:cNvGrpSpPr/>
          <p:nvPr/>
        </p:nvGrpSpPr>
        <p:grpSpPr>
          <a:xfrm>
            <a:off x="6802736" y="2207048"/>
            <a:ext cx="2960935" cy="415498"/>
            <a:chOff x="4495391" y="1894501"/>
            <a:chExt cx="2960935" cy="415498"/>
          </a:xfrm>
        </p:grpSpPr>
        <mc:AlternateContent xmlns:mc="http://schemas.openxmlformats.org/markup-compatibility/2006" xmlns:a14="http://schemas.microsoft.com/office/drawing/2010/main">
          <mc:Choice Requires="a14">
            <p:sp>
              <p:nvSpPr>
                <p:cNvPr id="40963" name="Text Box 6"/>
                <p:cNvSpPr txBox="1">
                  <a:spLocks noChangeArrowheads="1"/>
                </p:cNvSpPr>
                <p:nvPr/>
              </p:nvSpPr>
              <p:spPr bwMode="auto">
                <a:xfrm>
                  <a:off x="5317882" y="1920090"/>
                  <a:ext cx="260711" cy="369332"/>
                </a:xfrm>
                <a:prstGeom prst="rect">
                  <a:avLst/>
                </a:prstGeom>
                <a:noFill/>
                <a:ln>
                  <a:noFill/>
                </a:ln>
                <a:extLst>
                  <a:ext uri="{909E8E84-426E-40dd-AFC4-6F175D3DCCD1}">
                    <a14:hiddenFill xmlns="">
                      <a:solidFill>
                        <a:srgbClr val="FFFFFF"/>
                      </a:solidFill>
                    </a14:hiddenFill>
                  </a:ext>
                  <a:ext uri="{91240B29-F687-4f45-9708-019B960494DF}">
                    <a14:hiddenLine xmlns="" w="12700">
                      <a:solidFill>
                        <a:srgbClr val="000000"/>
                      </a:solidFill>
                      <a:miter lim="800000"/>
                      <a:headEnd/>
                      <a:tailEnd/>
                    </a14:hiddenLine>
                  </a:ext>
                </a:extLst>
              </p:spPr>
              <p:txBody>
                <a:bodyPr wrap="none" lIns="91440" tIns="0" rIns="0" bIns="9144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14:m>
                    <m:oMathPara xmlns:m="http://schemas.openxmlformats.org/officeDocument/2006/math">
                      <m:oMathParaPr>
                        <m:jc m:val="centerGroup"/>
                      </m:oMathParaPr>
                      <m:oMath xmlns:m="http://schemas.openxmlformats.org/officeDocument/2006/math">
                        <m:r>
                          <a:rPr lang="en-US" sz="1800" i="1" dirty="0">
                            <a:latin typeface="Cambria Math" panose="02040503050406030204" pitchFamily="18" charset="0"/>
                            <a:ea typeface="Calibri"/>
                            <a:cs typeface="Times New Roman"/>
                          </a:rPr>
                          <m:t>𝑠</m:t>
                        </m:r>
                      </m:oMath>
                    </m:oMathPara>
                  </a14:m>
                  <a:endParaRPr lang="en-US" sz="1800" i="1" dirty="0">
                    <a:latin typeface="Times New Roman"/>
                    <a:ea typeface="Calibri"/>
                    <a:cs typeface="Times New Roman"/>
                  </a:endParaRPr>
                </a:p>
              </p:txBody>
            </p:sp>
          </mc:Choice>
          <mc:Fallback xmlns="">
            <p:sp>
              <p:nvSpPr>
                <p:cNvPr id="40963" name="Text Box 6"/>
                <p:cNvSpPr txBox="1">
                  <a:spLocks noRot="1" noChangeAspect="1" noMove="1" noResize="1" noEditPoints="1" noAdjustHandles="1" noChangeArrowheads="1" noChangeShapeType="1" noTextEdit="1"/>
                </p:cNvSpPr>
                <p:nvPr/>
              </p:nvSpPr>
              <p:spPr bwMode="auto">
                <a:xfrm>
                  <a:off x="5317882" y="1920090"/>
                  <a:ext cx="260711" cy="369332"/>
                </a:xfrm>
                <a:prstGeom prst="rect">
                  <a:avLst/>
                </a:prstGeom>
                <a:blipFill>
                  <a:blip r:embed="rId4"/>
                  <a:stretch>
                    <a:fillRect r="-9524"/>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0964" name="Text Box 7"/>
                <p:cNvSpPr txBox="1">
                  <a:spLocks noChangeArrowheads="1"/>
                </p:cNvSpPr>
                <p:nvPr/>
              </p:nvSpPr>
              <p:spPr bwMode="auto">
                <a:xfrm>
                  <a:off x="6187832" y="1916915"/>
                  <a:ext cx="335669" cy="369332"/>
                </a:xfrm>
                <a:prstGeom prst="rect">
                  <a:avLst/>
                </a:prstGeom>
                <a:noFill/>
                <a:ln>
                  <a:noFill/>
                </a:ln>
                <a:extLst>
                  <a:ext uri="{909E8E84-426E-40dd-AFC4-6F175D3DCCD1}">
                    <a14:hiddenFill xmlns="">
                      <a:solidFill>
                        <a:srgbClr val="FFFFFF"/>
                      </a:solidFill>
                    </a14:hiddenFill>
                  </a:ext>
                  <a:ext uri="{91240B29-F687-4f45-9708-019B960494DF}">
                    <a14:hiddenLine xmlns="" w="12700">
                      <a:solidFill>
                        <a:srgbClr val="000000"/>
                      </a:solidFill>
                      <a:miter lim="800000"/>
                      <a:headEnd/>
                      <a:tailEnd/>
                    </a14:hiddenLine>
                  </a:ext>
                </a:extLst>
              </p:spPr>
              <p:txBody>
                <a:bodyPr wrap="none" lIns="91440" tIns="0" rIns="0" bIns="9144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14:m>
                    <m:oMathPara xmlns:m="http://schemas.openxmlformats.org/officeDocument/2006/math">
                      <m:oMathParaPr>
                        <m:jc m:val="centerGroup"/>
                      </m:oMathParaPr>
                      <m:oMath xmlns:m="http://schemas.openxmlformats.org/officeDocument/2006/math">
                        <m:sSup>
                          <m:sSupPr>
                            <m:ctrlPr>
                              <a:rPr lang="en-US" sz="1800" i="1" dirty="0">
                                <a:latin typeface="Cambria Math" panose="02040503050406030204" pitchFamily="18" charset="0"/>
                                <a:ea typeface="Calibri"/>
                                <a:cs typeface="Times New Roman"/>
                              </a:rPr>
                            </m:ctrlPr>
                          </m:sSupPr>
                          <m:e>
                            <m:r>
                              <a:rPr lang="en-US" sz="1800" i="1" dirty="0">
                                <a:latin typeface="Cambria Math" panose="02040503050406030204" pitchFamily="18" charset="0"/>
                                <a:ea typeface="Calibri"/>
                                <a:cs typeface="Times New Roman"/>
                              </a:rPr>
                              <m:t>𝑠</m:t>
                            </m:r>
                          </m:e>
                          <m:sup>
                            <m:r>
                              <a:rPr lang="en-US" sz="1800" i="1" dirty="0">
                                <a:latin typeface="Cambria Math" panose="02040503050406030204" pitchFamily="18" charset="0"/>
                                <a:ea typeface="Calibri"/>
                                <a:cs typeface="Times New Roman"/>
                              </a:rPr>
                              <m:t>′</m:t>
                            </m:r>
                          </m:sup>
                        </m:sSup>
                      </m:oMath>
                    </m:oMathPara>
                  </a14:m>
                  <a:endParaRPr lang="en-US" sz="1800" i="1" dirty="0">
                    <a:latin typeface="Times New Roman"/>
                    <a:ea typeface="Calibri"/>
                    <a:cs typeface="Times New Roman"/>
                  </a:endParaRPr>
                </a:p>
              </p:txBody>
            </p:sp>
          </mc:Choice>
          <mc:Fallback xmlns="">
            <p:sp>
              <p:nvSpPr>
                <p:cNvPr id="40964" name="Text Box 7"/>
                <p:cNvSpPr txBox="1">
                  <a:spLocks noRot="1" noChangeAspect="1" noMove="1" noResize="1" noEditPoints="1" noAdjustHandles="1" noChangeArrowheads="1" noChangeShapeType="1" noTextEdit="1"/>
                </p:cNvSpPr>
                <p:nvPr/>
              </p:nvSpPr>
              <p:spPr bwMode="auto">
                <a:xfrm>
                  <a:off x="6187832" y="1916915"/>
                  <a:ext cx="335669" cy="369332"/>
                </a:xfrm>
                <a:prstGeom prst="rect">
                  <a:avLst/>
                </a:prstGeom>
                <a:blipFill>
                  <a:blip r:embed="rId5"/>
                  <a:stretch>
                    <a:fillRect/>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0965" name="Text Box 8"/>
                <p:cNvSpPr txBox="1">
                  <a:spLocks noChangeArrowheads="1"/>
                </p:cNvSpPr>
                <p:nvPr/>
              </p:nvSpPr>
              <p:spPr bwMode="auto">
                <a:xfrm>
                  <a:off x="7195615" y="1910333"/>
                  <a:ext cx="260711" cy="369332"/>
                </a:xfrm>
                <a:prstGeom prst="rect">
                  <a:avLst/>
                </a:prstGeom>
                <a:noFill/>
                <a:ln>
                  <a:noFill/>
                </a:ln>
                <a:extLst>
                  <a:ext uri="{909E8E84-426E-40dd-AFC4-6F175D3DCCD1}">
                    <a14:hiddenFill xmlns="">
                      <a:solidFill>
                        <a:srgbClr val="FFFFFF"/>
                      </a:solidFill>
                    </a14:hiddenFill>
                  </a:ext>
                  <a:ext uri="{91240B29-F687-4f45-9708-019B960494DF}">
                    <a14:hiddenLine xmlns="" w="12700">
                      <a:solidFill>
                        <a:srgbClr val="000000"/>
                      </a:solidFill>
                      <a:miter lim="800000"/>
                      <a:headEnd/>
                      <a:tailEnd/>
                    </a14:hiddenLine>
                  </a:ext>
                </a:extLst>
              </p:spPr>
              <p:txBody>
                <a:bodyPr wrap="none" lIns="91440" tIns="0" rIns="0" bIns="9144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14:m>
                    <m:oMathPara xmlns:m="http://schemas.openxmlformats.org/officeDocument/2006/math">
                      <m:oMathParaPr>
                        <m:jc m:val="centerGroup"/>
                      </m:oMathParaPr>
                      <m:oMath xmlns:m="http://schemas.openxmlformats.org/officeDocument/2006/math">
                        <m:r>
                          <a:rPr lang="en-US" sz="1800" i="1" dirty="0">
                            <a:latin typeface="Cambria Math" panose="02040503050406030204" pitchFamily="18" charset="0"/>
                            <a:ea typeface="Calibri"/>
                            <a:cs typeface="Times New Roman"/>
                          </a:rPr>
                          <m:t>𝑠</m:t>
                        </m:r>
                      </m:oMath>
                    </m:oMathPara>
                  </a14:m>
                  <a:endParaRPr lang="en-US" sz="1800" i="1" dirty="0">
                    <a:latin typeface="Times New Roman"/>
                    <a:ea typeface="Calibri"/>
                    <a:cs typeface="Times New Roman"/>
                  </a:endParaRPr>
                </a:p>
              </p:txBody>
            </p:sp>
          </mc:Choice>
          <mc:Fallback xmlns="">
            <p:sp>
              <p:nvSpPr>
                <p:cNvPr id="40965" name="Text Box 8"/>
                <p:cNvSpPr txBox="1">
                  <a:spLocks noRot="1" noChangeAspect="1" noMove="1" noResize="1" noEditPoints="1" noAdjustHandles="1" noChangeArrowheads="1" noChangeShapeType="1" noTextEdit="1"/>
                </p:cNvSpPr>
                <p:nvPr/>
              </p:nvSpPr>
              <p:spPr bwMode="auto">
                <a:xfrm>
                  <a:off x="7195615" y="1910333"/>
                  <a:ext cx="260711" cy="369332"/>
                </a:xfrm>
                <a:prstGeom prst="rect">
                  <a:avLst/>
                </a:prstGeom>
                <a:blipFill>
                  <a:blip r:embed="rId6"/>
                  <a:stretch>
                    <a:fillRect r="-4762"/>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lstStyle/>
                <a:p>
                  <a:r>
                    <a:rPr lang="en-GB">
                      <a:noFill/>
                    </a:rPr>
                    <a:t> </a:t>
                  </a:r>
                </a:p>
              </p:txBody>
            </p:sp>
          </mc:Fallback>
        </mc:AlternateContent>
        <p:cxnSp>
          <p:nvCxnSpPr>
            <p:cNvPr id="40966" name="AutoShape 9"/>
            <p:cNvCxnSpPr>
              <a:cxnSpLocks noChangeShapeType="1"/>
              <a:stCxn id="40963" idx="3"/>
              <a:endCxn id="40964" idx="1"/>
            </p:cNvCxnSpPr>
            <p:nvPr/>
          </p:nvCxnSpPr>
          <p:spPr bwMode="auto">
            <a:xfrm flipV="1">
              <a:off x="5578593" y="2101581"/>
              <a:ext cx="609239" cy="3175"/>
            </a:xfrm>
            <a:prstGeom prst="straightConnector1">
              <a:avLst/>
            </a:prstGeom>
            <a:noFill/>
            <a:ln w="12700">
              <a:solidFill>
                <a:schemeClr val="tx1"/>
              </a:solidFill>
              <a:round/>
              <a:headEnd/>
              <a:tailEnd type="triangle" w="med" len="med"/>
            </a:ln>
            <a:extLst>
              <a:ext uri="{909E8E84-426E-40dd-AFC4-6F175D3DCCD1}">
                <a14:hiddenFill xmlns="" xmlns:a14="http://schemas.microsoft.com/office/drawing/2010/main">
                  <a:noFill/>
                </a14:hiddenFill>
              </a:ext>
            </a:extLst>
          </p:spPr>
        </p:cxnSp>
        <p:cxnSp>
          <p:nvCxnSpPr>
            <p:cNvPr id="40967" name="AutoShape 10"/>
            <p:cNvCxnSpPr>
              <a:cxnSpLocks noChangeShapeType="1"/>
              <a:stCxn id="40964" idx="3"/>
              <a:endCxn id="40965" idx="1"/>
            </p:cNvCxnSpPr>
            <p:nvPr/>
          </p:nvCxnSpPr>
          <p:spPr bwMode="auto">
            <a:xfrm flipV="1">
              <a:off x="6523501" y="2094999"/>
              <a:ext cx="672114" cy="6582"/>
            </a:xfrm>
            <a:prstGeom prst="straightConnector1">
              <a:avLst/>
            </a:prstGeom>
            <a:noFill/>
            <a:ln w="12700">
              <a:solidFill>
                <a:schemeClr val="tx1"/>
              </a:solidFill>
              <a:round/>
              <a:headEnd/>
              <a:tailEnd type="triangle" w="med" len="med"/>
            </a:ln>
            <a:extLst>
              <a:ext uri="{909E8E84-426E-40dd-AFC4-6F175D3DCCD1}">
                <a14:hiddenFill xmlns="" xmlns:a14="http://schemas.microsoft.com/office/drawing/2010/main">
                  <a:noFill/>
                </a14:hiddenFill>
              </a:ext>
            </a:extLst>
          </p:spPr>
        </p:cxnSp>
        <p:cxnSp>
          <p:nvCxnSpPr>
            <p:cNvPr id="40981" name="AutoShape 9"/>
            <p:cNvCxnSpPr>
              <a:cxnSpLocks noChangeShapeType="1"/>
              <a:stCxn id="40983" idx="3"/>
              <a:endCxn id="40963" idx="1"/>
            </p:cNvCxnSpPr>
            <p:nvPr/>
          </p:nvCxnSpPr>
          <p:spPr bwMode="auto">
            <a:xfrm>
              <a:off x="4910889" y="2102250"/>
              <a:ext cx="406993" cy="2506"/>
            </a:xfrm>
            <a:prstGeom prst="straightConnector1">
              <a:avLst/>
            </a:prstGeom>
            <a:noFill/>
            <a:ln w="12700">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40983" name="Text Box 6"/>
            <p:cNvSpPr txBox="1">
              <a:spLocks noChangeArrowheads="1"/>
            </p:cNvSpPr>
            <p:nvPr/>
          </p:nvSpPr>
          <p:spPr bwMode="auto">
            <a:xfrm>
              <a:off x="4495391" y="1894501"/>
              <a:ext cx="415498" cy="4154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440" tIns="0" rIns="91440" bIns="13716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latin typeface="Times New Roman"/>
                  <a:ea typeface="Calibri"/>
                  <a:cs typeface="Times New Roman"/>
                </a:rPr>
                <a:t>…</a:t>
              </a:r>
            </a:p>
          </p:txBody>
        </p:sp>
      </p:grpSp>
      <p:pic>
        <p:nvPicPr>
          <p:cNvPr id="3" name="Picture 2" descr="300px-Tower_of_Hanoi.jpe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21675" y="4229514"/>
            <a:ext cx="3810000" cy="1676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643391688"/>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p:cNvSpPr>
            <a:spLocks noGrp="1" noChangeArrowheads="1"/>
          </p:cNvSpPr>
          <p:nvPr>
            <p:ph type="title"/>
          </p:nvPr>
        </p:nvSpPr>
        <p:spPr/>
        <p:txBody>
          <a:bodyPr/>
          <a:lstStyle/>
          <a:p>
            <a:pPr eaLnBrk="1" hangingPunct="1"/>
            <a:r>
              <a:rPr lang="en-US" dirty="0"/>
              <a:t>A Weak Pruning Technique</a:t>
            </a:r>
          </a:p>
        </p:txBody>
      </p:sp>
      <mc:AlternateContent xmlns:mc="http://schemas.openxmlformats.org/markup-compatibility/2006" xmlns:a14="http://schemas.microsoft.com/office/drawing/2010/main">
        <mc:Choice Requires="a14">
          <p:sp>
            <p:nvSpPr>
              <p:cNvPr id="45058" name="Rectangle 3"/>
              <p:cNvSpPr>
                <a:spLocks noGrp="1" noChangeArrowheads="1"/>
              </p:cNvSpPr>
              <p:nvPr>
                <p:ph idx="1"/>
              </p:nvPr>
            </p:nvSpPr>
            <p:spPr/>
            <p:txBody>
              <a:bodyPr/>
              <a:lstStyle/>
              <a:p>
                <a:pPr eaLnBrk="1" hangingPunct="1"/>
                <a:r>
                  <a:rPr lang="en-US" dirty="0"/>
                  <a:t>Can prune all partial plans of </a:t>
                </a:r>
                <a14:m>
                  <m:oMath xmlns:m="http://schemas.openxmlformats.org/officeDocument/2006/math">
                    <m:r>
                      <a:rPr lang="en-US" i="1" dirty="0" smtClean="0">
                        <a:latin typeface="Cambria Math" panose="02040503050406030204" pitchFamily="18" charset="0"/>
                      </a:rPr>
                      <m:t>𝑛</m:t>
                    </m:r>
                  </m:oMath>
                </a14:m>
                <a:r>
                  <a:rPr lang="en-US" dirty="0"/>
                  <a:t> or more actions, where </a:t>
                </a:r>
                <a14:m>
                  <m:oMath xmlns:m="http://schemas.openxmlformats.org/officeDocument/2006/math">
                    <m:r>
                      <a:rPr lang="en-US" i="1" dirty="0" smtClean="0">
                        <a:latin typeface="Cambria Math" panose="02040503050406030204" pitchFamily="18" charset="0"/>
                      </a:rPr>
                      <m:t>𝑛</m:t>
                    </m:r>
                    <m:r>
                      <a:rPr lang="en-US" i="1" dirty="0" smtClean="0">
                        <a:latin typeface="Cambria Math" panose="02040503050406030204" pitchFamily="18" charset="0"/>
                      </a:rPr>
                      <m:t>=</m:t>
                    </m:r>
                    <m:d>
                      <m:dPr>
                        <m:begChr m:val="|"/>
                        <m:endChr m:val="|"/>
                        <m:ctrlPr>
                          <a:rPr lang="en-US" i="1" dirty="0" smtClean="0">
                            <a:latin typeface="Cambria Math" panose="02040503050406030204" pitchFamily="18" charset="0"/>
                          </a:rPr>
                        </m:ctrlPr>
                      </m:dPr>
                      <m:e>
                        <m:r>
                          <a:rPr lang="en-US" i="1" dirty="0" smtClean="0">
                            <a:latin typeface="Cambria Math" panose="02040503050406030204" pitchFamily="18" charset="0"/>
                          </a:rPr>
                          <m:t>𝑆</m:t>
                        </m:r>
                      </m:e>
                    </m:d>
                  </m:oMath>
                </a14:m>
                <a:endParaRPr lang="en-US" dirty="0"/>
              </a:p>
              <a:p>
                <a:pPr lvl="1" eaLnBrk="1" hangingPunct="1"/>
                <a:r>
                  <a:rPr lang="en-US" dirty="0"/>
                  <a:t>Not very </a:t>
                </a:r>
                <a:r>
                  <a:rPr lang="en-US" altLang="ja-JP" dirty="0"/>
                  <a:t>helpful</a:t>
                </a:r>
              </a:p>
              <a:p>
                <a:pPr eaLnBrk="1" hangingPunct="1"/>
                <a:endParaRPr lang="en-US" dirty="0"/>
              </a:p>
            </p:txBody>
          </p:sp>
        </mc:Choice>
        <mc:Fallback xmlns="">
          <p:sp>
            <p:nvSpPr>
              <p:cNvPr id="45058" name="Rectangle 3"/>
              <p:cNvSpPr>
                <a:spLocks noGrp="1" noRot="1" noChangeAspect="1" noMove="1" noResize="1" noEditPoints="1" noAdjustHandles="1" noChangeArrowheads="1" noChangeShapeType="1" noTextEdit="1"/>
              </p:cNvSpPr>
              <p:nvPr>
                <p:ph idx="1"/>
              </p:nvPr>
            </p:nvSpPr>
            <p:spPr>
              <a:blipFill>
                <a:blip r:embed="rId3"/>
                <a:stretch>
                  <a:fillRect l="-1447" t="-1768"/>
                </a:stretch>
              </a:blipFill>
            </p:spPr>
            <p:txBody>
              <a:bodyPr/>
              <a:lstStyle/>
              <a:p>
                <a:r>
                  <a:rPr lang="en-GB">
                    <a:noFill/>
                  </a:rPr>
                  <a:t> </a:t>
                </a:r>
              </a:p>
            </p:txBody>
          </p:sp>
        </mc:Fallback>
      </mc:AlternateContent>
      <p:sp>
        <p:nvSpPr>
          <p:cNvPr id="4" name="Date Placeholder 3">
            <a:extLst>
              <a:ext uri="{FF2B5EF4-FFF2-40B4-BE49-F238E27FC236}">
                <a16:creationId xmlns:a16="http://schemas.microsoft.com/office/drawing/2014/main" id="{9E5D0886-1CF4-C443-AE81-63D56DDD912A}"/>
              </a:ext>
            </a:extLst>
          </p:cNvPr>
          <p:cNvSpPr>
            <a:spLocks noGrp="1"/>
          </p:cNvSpPr>
          <p:nvPr>
            <p:ph type="dt" sz="half" idx="2"/>
          </p:nvPr>
        </p:nvSpPr>
        <p:spPr/>
        <p:txBody>
          <a:bodyPr/>
          <a:lstStyle/>
          <a:p>
            <a:r>
              <a:rPr lang="de-DE"/>
              <a:t>Deterministic</a:t>
            </a:r>
            <a:endParaRPr lang="de-DE" dirty="0"/>
          </a:p>
        </p:txBody>
      </p:sp>
      <p:sp>
        <p:nvSpPr>
          <p:cNvPr id="5" name="Footer Placeholder 4">
            <a:extLst>
              <a:ext uri="{FF2B5EF4-FFF2-40B4-BE49-F238E27FC236}">
                <a16:creationId xmlns:a16="http://schemas.microsoft.com/office/drawing/2014/main" id="{87F1BF5B-3DA5-0AE0-2276-9CFD15072F9C}"/>
              </a:ext>
            </a:extLst>
          </p:cNvPr>
          <p:cNvSpPr>
            <a:spLocks noGrp="1"/>
          </p:cNvSpPr>
          <p:nvPr>
            <p:ph type="ftr" sz="quarter" idx="3"/>
          </p:nvPr>
        </p:nvSpPr>
        <p:spPr/>
        <p:txBody>
          <a:bodyPr/>
          <a:lstStyle/>
          <a:p>
            <a:r>
              <a:rPr lang="en-GB"/>
              <a:t>T. Braun - APA</a:t>
            </a:r>
          </a:p>
        </p:txBody>
      </p:sp>
      <p:sp>
        <p:nvSpPr>
          <p:cNvPr id="2" name="Slide Number Placeholder 1">
            <a:extLst>
              <a:ext uri="{FF2B5EF4-FFF2-40B4-BE49-F238E27FC236}">
                <a16:creationId xmlns:a16="http://schemas.microsoft.com/office/drawing/2014/main" id="{F93B2A0F-3D3C-1D4A-8A38-4B1E343EF43A}"/>
              </a:ext>
            </a:extLst>
          </p:cNvPr>
          <p:cNvSpPr>
            <a:spLocks noGrp="1"/>
          </p:cNvSpPr>
          <p:nvPr>
            <p:ph type="sldNum" sz="quarter" idx="4"/>
          </p:nvPr>
        </p:nvSpPr>
        <p:spPr/>
        <p:txBody>
          <a:bodyPr/>
          <a:lstStyle/>
          <a:p>
            <a:fld id="{67C9959E-8E6B-B04C-9955-EA096F41CA7A}" type="slidenum">
              <a:rPr lang="en-GB" smtClean="0"/>
              <a:t>165</a:t>
            </a:fld>
            <a:endParaRPr lang="en-GB"/>
          </a:p>
        </p:txBody>
      </p:sp>
      <p:sp>
        <p:nvSpPr>
          <p:cNvPr id="3" name="Rectangle 2">
            <a:extLst>
              <a:ext uri="{FF2B5EF4-FFF2-40B4-BE49-F238E27FC236}">
                <a16:creationId xmlns:a16="http://schemas.microsoft.com/office/drawing/2014/main" id="{6A4CEEDB-9EC2-6647-9030-510F904AE276}"/>
              </a:ext>
            </a:extLst>
          </p:cNvPr>
          <p:cNvSpPr/>
          <p:nvPr/>
        </p:nvSpPr>
        <p:spPr>
          <a:xfrm>
            <a:off x="3810000" y="3205936"/>
            <a:ext cx="4572000" cy="923330"/>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r>
              <a:rPr lang="en-US" dirty="0"/>
              <a:t>“</a:t>
            </a:r>
            <a:r>
              <a:rPr lang="en-US" i="1" dirty="0"/>
              <a:t>I</a:t>
            </a:r>
            <a:r>
              <a:rPr lang="fr-FR" altLang="ja-JP" i="1" dirty="0"/>
              <a:t>’</a:t>
            </a:r>
            <a:r>
              <a:rPr lang="en-US" altLang="ja-JP" i="1" dirty="0"/>
              <a:t>m not sure whether there</a:t>
            </a:r>
            <a:r>
              <a:rPr lang="fr-FR" altLang="ja-JP" i="1" dirty="0"/>
              <a:t>’</a:t>
            </a:r>
            <a:r>
              <a:rPr lang="en-US" altLang="ja-JP" i="1" dirty="0"/>
              <a:t>s a good pruning technique for plan-space planning</a:t>
            </a:r>
            <a:r>
              <a:rPr lang="en-US" altLang="ja-JP" dirty="0"/>
              <a:t>.”</a:t>
            </a:r>
          </a:p>
          <a:p>
            <a:pPr algn="r"/>
            <a:r>
              <a:rPr lang="en-US" dirty="0"/>
              <a:t>– Dana Nau</a:t>
            </a:r>
            <a:endParaRPr lang="en-GB" dirty="0"/>
          </a:p>
        </p:txBody>
      </p:sp>
    </p:spTree>
    <p:extLst>
      <p:ext uri="{BB962C8B-B14F-4D97-AF65-F5344CB8AC3E}">
        <p14:creationId xmlns:p14="http://schemas.microsoft.com/office/powerpoint/2010/main" val="3532754295"/>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2449CF-51BB-9340-8BC6-7137A8D1DF87}"/>
              </a:ext>
            </a:extLst>
          </p:cNvPr>
          <p:cNvSpPr>
            <a:spLocks noGrp="1"/>
          </p:cNvSpPr>
          <p:nvPr>
            <p:ph type="title"/>
          </p:nvPr>
        </p:nvSpPr>
        <p:spPr/>
        <p:txBody>
          <a:bodyPr/>
          <a:lstStyle/>
          <a:p>
            <a:r>
              <a:rPr lang="en-GB" dirty="0"/>
              <a:t>Intermediate Summary</a:t>
            </a:r>
          </a:p>
        </p:txBody>
      </p:sp>
      <p:sp>
        <p:nvSpPr>
          <p:cNvPr id="3" name="Content Placeholder 2">
            <a:extLst>
              <a:ext uri="{FF2B5EF4-FFF2-40B4-BE49-F238E27FC236}">
                <a16:creationId xmlns:a16="http://schemas.microsoft.com/office/drawing/2014/main" id="{4E1B7DF4-E4B4-5744-9A7C-7F15C4E41C0C}"/>
              </a:ext>
            </a:extLst>
          </p:cNvPr>
          <p:cNvSpPr>
            <a:spLocks noGrp="1"/>
          </p:cNvSpPr>
          <p:nvPr>
            <p:ph idx="1"/>
          </p:nvPr>
        </p:nvSpPr>
        <p:spPr/>
        <p:txBody>
          <a:bodyPr/>
          <a:lstStyle/>
          <a:p>
            <a:r>
              <a:rPr lang="en-GB" dirty="0"/>
              <a:t>Plan-space Search</a:t>
            </a:r>
          </a:p>
          <a:p>
            <a:pPr lvl="1"/>
            <a:r>
              <a:rPr lang="en-GB" dirty="0"/>
              <a:t>Partially ordered plans and solutions</a:t>
            </a:r>
          </a:p>
          <a:p>
            <a:pPr lvl="1"/>
            <a:r>
              <a:rPr lang="en-GB" dirty="0"/>
              <a:t>partial plans, causal links</a:t>
            </a:r>
          </a:p>
          <a:p>
            <a:pPr lvl="1"/>
            <a:r>
              <a:rPr lang="en-GB" dirty="0"/>
              <a:t>flaws: open goals, threats, resolvers</a:t>
            </a:r>
          </a:p>
          <a:p>
            <a:pPr lvl="1"/>
            <a:r>
              <a:rPr lang="en-GB" dirty="0"/>
              <a:t>PSP algorithm, long example, node-selection heuristics</a:t>
            </a:r>
          </a:p>
          <a:p>
            <a:endParaRPr lang="en-GB" dirty="0"/>
          </a:p>
          <a:p>
            <a:endParaRPr lang="en-GB" dirty="0"/>
          </a:p>
        </p:txBody>
      </p:sp>
      <p:sp>
        <p:nvSpPr>
          <p:cNvPr id="5" name="Date Placeholder 4">
            <a:extLst>
              <a:ext uri="{FF2B5EF4-FFF2-40B4-BE49-F238E27FC236}">
                <a16:creationId xmlns:a16="http://schemas.microsoft.com/office/drawing/2014/main" id="{69E73589-FDC3-DA42-A4F8-BA1DC2D44426}"/>
              </a:ext>
            </a:extLst>
          </p:cNvPr>
          <p:cNvSpPr>
            <a:spLocks noGrp="1"/>
          </p:cNvSpPr>
          <p:nvPr>
            <p:ph type="dt" sz="half" idx="2"/>
          </p:nvPr>
        </p:nvSpPr>
        <p:spPr/>
        <p:txBody>
          <a:bodyPr/>
          <a:lstStyle/>
          <a:p>
            <a:r>
              <a:rPr lang="de-DE"/>
              <a:t>Deterministic</a:t>
            </a:r>
            <a:endParaRPr lang="de-DE" dirty="0"/>
          </a:p>
        </p:txBody>
      </p:sp>
      <p:sp>
        <p:nvSpPr>
          <p:cNvPr id="6" name="Footer Placeholder 5">
            <a:extLst>
              <a:ext uri="{FF2B5EF4-FFF2-40B4-BE49-F238E27FC236}">
                <a16:creationId xmlns:a16="http://schemas.microsoft.com/office/drawing/2014/main" id="{C172FF7D-0FD5-9D79-4B49-F35CC01B881B}"/>
              </a:ext>
            </a:extLst>
          </p:cNvPr>
          <p:cNvSpPr>
            <a:spLocks noGrp="1"/>
          </p:cNvSpPr>
          <p:nvPr>
            <p:ph type="ftr" sz="quarter" idx="3"/>
          </p:nvPr>
        </p:nvSpPr>
        <p:spPr/>
        <p:txBody>
          <a:bodyPr/>
          <a:lstStyle/>
          <a:p>
            <a:r>
              <a:rPr lang="en-GB"/>
              <a:t>T. Braun - APA</a:t>
            </a:r>
          </a:p>
        </p:txBody>
      </p:sp>
      <p:sp>
        <p:nvSpPr>
          <p:cNvPr id="4" name="Slide Number Placeholder 3">
            <a:extLst>
              <a:ext uri="{FF2B5EF4-FFF2-40B4-BE49-F238E27FC236}">
                <a16:creationId xmlns:a16="http://schemas.microsoft.com/office/drawing/2014/main" id="{A83DA3F1-5E16-684D-AB1B-3394B8A57829}"/>
              </a:ext>
            </a:extLst>
          </p:cNvPr>
          <p:cNvSpPr>
            <a:spLocks noGrp="1"/>
          </p:cNvSpPr>
          <p:nvPr>
            <p:ph type="sldNum" sz="quarter" idx="4"/>
          </p:nvPr>
        </p:nvSpPr>
        <p:spPr/>
        <p:txBody>
          <a:bodyPr/>
          <a:lstStyle/>
          <a:p>
            <a:fld id="{67C9959E-8E6B-B04C-9955-EA096F41CA7A}" type="slidenum">
              <a:rPr lang="en-GB" smtClean="0"/>
              <a:t>166</a:t>
            </a:fld>
            <a:endParaRPr lang="en-GB"/>
          </a:p>
        </p:txBody>
      </p:sp>
    </p:spTree>
    <p:extLst>
      <p:ext uri="{BB962C8B-B14F-4D97-AF65-F5344CB8AC3E}">
        <p14:creationId xmlns:p14="http://schemas.microsoft.com/office/powerpoint/2010/main" val="422836369"/>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p>
        </p:txBody>
      </p:sp>
      <p:sp>
        <p:nvSpPr>
          <p:cNvPr id="3" name="Content Placeholder 2"/>
          <p:cNvSpPr>
            <a:spLocks noGrp="1"/>
          </p:cNvSpPr>
          <p:nvPr>
            <p:ph idx="1"/>
          </p:nvPr>
        </p:nvSpPr>
        <p:spPr/>
        <p:txBody>
          <a:bodyPr numCol="2">
            <a:normAutofit/>
          </a:bodyPr>
          <a:lstStyle/>
          <a:p>
            <a:pPr marL="0" indent="0">
              <a:buNone/>
              <a:tabLst>
                <a:tab pos="449263" algn="l"/>
              </a:tabLst>
            </a:pPr>
            <a:r>
              <a:rPr lang="en-US" dirty="0"/>
              <a:t>2.1 </a:t>
            </a:r>
            <a:r>
              <a:rPr lang="en-US" i="1" dirty="0"/>
              <a:t>State-variable representation</a:t>
            </a:r>
          </a:p>
          <a:p>
            <a:pPr lvl="1"/>
            <a:r>
              <a:rPr lang="en-US" dirty="0"/>
              <a:t>State = {values of variables}; action = changes to those values</a:t>
            </a:r>
          </a:p>
          <a:p>
            <a:pPr marL="0" indent="0">
              <a:buNone/>
              <a:tabLst>
                <a:tab pos="449263" algn="l"/>
              </a:tabLst>
            </a:pPr>
            <a:r>
              <a:rPr lang="en-US" dirty="0"/>
              <a:t>2.2 </a:t>
            </a:r>
            <a:r>
              <a:rPr lang="en-US" i="1" dirty="0"/>
              <a:t>Forward state-space search</a:t>
            </a:r>
          </a:p>
          <a:p>
            <a:pPr lvl="1"/>
            <a:r>
              <a:rPr lang="en-US" dirty="0"/>
              <a:t>Start at initial state, look for sequence of actions that achieve goal</a:t>
            </a:r>
          </a:p>
          <a:p>
            <a:pPr marL="0" indent="0">
              <a:buNone/>
              <a:tabLst>
                <a:tab pos="449263" algn="l"/>
              </a:tabLst>
            </a:pPr>
            <a:r>
              <a:rPr lang="en-US" dirty="0"/>
              <a:t>2.3 </a:t>
            </a:r>
            <a:r>
              <a:rPr lang="en-US" i="1" dirty="0"/>
              <a:t>Heuristic functions</a:t>
            </a:r>
          </a:p>
          <a:p>
            <a:pPr lvl="1"/>
            <a:r>
              <a:rPr lang="en-US" dirty="0"/>
              <a:t>How to guide a forward state-space search</a:t>
            </a:r>
          </a:p>
          <a:p>
            <a:pPr lvl="1"/>
            <a:endParaRPr lang="en-US" dirty="0"/>
          </a:p>
          <a:p>
            <a:pPr lvl="1"/>
            <a:endParaRPr lang="en-US" dirty="0"/>
          </a:p>
          <a:p>
            <a:pPr lvl="1"/>
            <a:endParaRPr lang="en-US" dirty="0"/>
          </a:p>
          <a:p>
            <a:pPr marL="0" indent="0">
              <a:buNone/>
              <a:tabLst>
                <a:tab pos="449263" algn="l"/>
              </a:tabLst>
            </a:pPr>
            <a:r>
              <a:rPr lang="en-US" dirty="0"/>
              <a:t>2.6 </a:t>
            </a:r>
            <a:r>
              <a:rPr lang="en-US" i="1" dirty="0"/>
              <a:t>Incorporating planning into an actor</a:t>
            </a:r>
          </a:p>
          <a:p>
            <a:pPr lvl="1"/>
            <a:r>
              <a:rPr lang="en-US" dirty="0"/>
              <a:t>Online lookahead, unexpected events</a:t>
            </a:r>
          </a:p>
          <a:p>
            <a:pPr marL="0" indent="0">
              <a:buNone/>
              <a:tabLst>
                <a:tab pos="449263" algn="l"/>
              </a:tabLst>
            </a:pPr>
            <a:r>
              <a:rPr lang="en-US" dirty="0"/>
              <a:t>2.4 </a:t>
            </a:r>
            <a:r>
              <a:rPr lang="en-US" i="1" dirty="0"/>
              <a:t>Backward search</a:t>
            </a:r>
          </a:p>
          <a:p>
            <a:pPr lvl="1"/>
            <a:r>
              <a:rPr lang="en-US" dirty="0"/>
              <a:t>Start at goal state, go backwards toward initial state</a:t>
            </a:r>
          </a:p>
          <a:p>
            <a:pPr marL="0" indent="0">
              <a:buNone/>
              <a:tabLst>
                <a:tab pos="449263" algn="l"/>
              </a:tabLst>
            </a:pPr>
            <a:r>
              <a:rPr lang="en-US" dirty="0"/>
              <a:t>2.5 </a:t>
            </a:r>
            <a:r>
              <a:rPr lang="en-US" i="1" dirty="0"/>
              <a:t>Plan-space search</a:t>
            </a:r>
          </a:p>
          <a:p>
            <a:pPr lvl="1"/>
            <a:r>
              <a:rPr lang="en-US" dirty="0"/>
              <a:t>Start with incomplete plan for getting from initial state to goal state, make transformations to fix flaws in the plan</a:t>
            </a:r>
          </a:p>
        </p:txBody>
      </p:sp>
      <p:sp>
        <p:nvSpPr>
          <p:cNvPr id="5" name="Date Placeholder 4">
            <a:extLst>
              <a:ext uri="{FF2B5EF4-FFF2-40B4-BE49-F238E27FC236}">
                <a16:creationId xmlns:a16="http://schemas.microsoft.com/office/drawing/2014/main" id="{0EEC0527-95AE-E44D-BD01-4D8557CD6E31}"/>
              </a:ext>
            </a:extLst>
          </p:cNvPr>
          <p:cNvSpPr>
            <a:spLocks noGrp="1"/>
          </p:cNvSpPr>
          <p:nvPr>
            <p:ph type="dt" sz="half" idx="2"/>
          </p:nvPr>
        </p:nvSpPr>
        <p:spPr/>
        <p:txBody>
          <a:bodyPr/>
          <a:lstStyle/>
          <a:p>
            <a:r>
              <a:rPr lang="de-DE"/>
              <a:t>Deterministic</a:t>
            </a:r>
            <a:endParaRPr lang="de-DE" dirty="0"/>
          </a:p>
        </p:txBody>
      </p:sp>
      <p:sp>
        <p:nvSpPr>
          <p:cNvPr id="6" name="Footer Placeholder 5">
            <a:extLst>
              <a:ext uri="{FF2B5EF4-FFF2-40B4-BE49-F238E27FC236}">
                <a16:creationId xmlns:a16="http://schemas.microsoft.com/office/drawing/2014/main" id="{31A11B86-6A06-23CD-29E6-2B71CA68B9A3}"/>
              </a:ext>
            </a:extLst>
          </p:cNvPr>
          <p:cNvSpPr>
            <a:spLocks noGrp="1"/>
          </p:cNvSpPr>
          <p:nvPr>
            <p:ph type="ftr" sz="quarter" idx="3"/>
          </p:nvPr>
        </p:nvSpPr>
        <p:spPr/>
        <p:txBody>
          <a:bodyPr/>
          <a:lstStyle/>
          <a:p>
            <a:r>
              <a:rPr lang="en-GB"/>
              <a:t>T. Braun - APA</a:t>
            </a:r>
          </a:p>
        </p:txBody>
      </p:sp>
      <p:sp>
        <p:nvSpPr>
          <p:cNvPr id="4" name="Slide Number Placeholder 3">
            <a:extLst>
              <a:ext uri="{FF2B5EF4-FFF2-40B4-BE49-F238E27FC236}">
                <a16:creationId xmlns:a16="http://schemas.microsoft.com/office/drawing/2014/main" id="{C0111836-268A-AA4F-A437-B3723C132983}"/>
              </a:ext>
            </a:extLst>
          </p:cNvPr>
          <p:cNvSpPr>
            <a:spLocks noGrp="1"/>
          </p:cNvSpPr>
          <p:nvPr>
            <p:ph type="sldNum" sz="quarter" idx="4"/>
          </p:nvPr>
        </p:nvSpPr>
        <p:spPr/>
        <p:txBody>
          <a:bodyPr/>
          <a:lstStyle/>
          <a:p>
            <a:fld id="{67C9959E-8E6B-B04C-9955-EA096F41CA7A}" type="slidenum">
              <a:rPr lang="en-GB" smtClean="0"/>
              <a:t>167</a:t>
            </a:fld>
            <a:endParaRPr lang="en-GB"/>
          </a:p>
        </p:txBody>
      </p:sp>
      <p:sp>
        <p:nvSpPr>
          <p:cNvPr id="8" name="TextBox 7">
            <a:extLst>
              <a:ext uri="{FF2B5EF4-FFF2-40B4-BE49-F238E27FC236}">
                <a16:creationId xmlns:a16="http://schemas.microsoft.com/office/drawing/2014/main" id="{23631A3D-FB74-7EEA-DA2A-903DC4BFC7C6}"/>
              </a:ext>
            </a:extLst>
          </p:cNvPr>
          <p:cNvSpPr txBox="1"/>
          <p:nvPr/>
        </p:nvSpPr>
        <p:spPr>
          <a:xfrm>
            <a:off x="2809870" y="5475027"/>
            <a:ext cx="6571560" cy="430887"/>
          </a:xfrm>
          <a:prstGeom prst="rect">
            <a:avLst/>
          </a:prstGeom>
          <a:noFill/>
        </p:spPr>
        <p:txBody>
          <a:bodyPr wrap="square">
            <a:spAutoFit/>
          </a:bodyPr>
          <a:lstStyle/>
          <a:p>
            <a:pPr marL="0" indent="0" algn="ctr">
              <a:buNone/>
            </a:pPr>
            <a:r>
              <a:rPr lang="en-US" sz="2200" dirty="0">
                <a:solidFill>
                  <a:schemeClr val="accent1"/>
                </a:solidFill>
              </a:rPr>
              <a:t>⟹ Next: Planning and Acting </a:t>
            </a:r>
            <a:r>
              <a:rPr lang="en-US" sz="2200">
                <a:solidFill>
                  <a:schemeClr val="accent1"/>
                </a:solidFill>
              </a:rPr>
              <a:t>with Temporal Models</a:t>
            </a:r>
            <a:endParaRPr lang="en-US" sz="2200" dirty="0">
              <a:solidFill>
                <a:schemeClr val="accent1"/>
              </a:solidFill>
            </a:endParaRPr>
          </a:p>
        </p:txBody>
      </p:sp>
    </p:spTree>
    <p:extLst>
      <p:ext uri="{BB962C8B-B14F-4D97-AF65-F5344CB8AC3E}">
        <p14:creationId xmlns:p14="http://schemas.microsoft.com/office/powerpoint/2010/main" val="30108084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24398A4-EBE6-7549-95C6-FD24DCC98913}"/>
              </a:ext>
            </a:extLst>
          </p:cNvPr>
          <p:cNvSpPr>
            <a:spLocks noGrp="1"/>
          </p:cNvSpPr>
          <p:nvPr>
            <p:ph type="title"/>
          </p:nvPr>
        </p:nvSpPr>
        <p:spPr/>
        <p:txBody>
          <a:bodyPr/>
          <a:lstStyle/>
          <a:p>
            <a:r>
              <a:rPr lang="en-GB"/>
              <a:t>Action Templates</a:t>
            </a:r>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C94BB520-F6A5-F14C-86E0-4F31BB35919D}"/>
                  </a:ext>
                </a:extLst>
              </p:cNvPr>
              <p:cNvSpPr>
                <a:spLocks noGrp="1"/>
              </p:cNvSpPr>
              <p:nvPr>
                <p:ph sz="half" idx="1"/>
              </p:nvPr>
            </p:nvSpPr>
            <p:spPr/>
            <p:txBody>
              <a:bodyPr>
                <a:normAutofit/>
              </a:bodyPr>
              <a:lstStyle/>
              <a:p>
                <a:r>
                  <a:rPr lang="en-GB" dirty="0">
                    <a:cs typeface="Times New Roman"/>
                  </a:rPr>
                  <a:t>Action </a:t>
                </a:r>
                <a:r>
                  <a:rPr lang="en-GB" dirty="0">
                    <a:solidFill>
                      <a:schemeClr val="accent1"/>
                    </a:solidFill>
                    <a:cs typeface="Times New Roman"/>
                  </a:rPr>
                  <a:t>template</a:t>
                </a:r>
                <a:r>
                  <a:rPr lang="en-GB" dirty="0">
                    <a:cs typeface="Times New Roman"/>
                  </a:rPr>
                  <a:t> </a:t>
                </a:r>
                <a14:m>
                  <m:oMath xmlns:m="http://schemas.openxmlformats.org/officeDocument/2006/math">
                    <m:r>
                      <a:rPr lang="en-GB" i="1" smtClean="0">
                        <a:latin typeface="Cambria Math" panose="02040503050406030204" pitchFamily="18" charset="0"/>
                      </a:rPr>
                      <m:t>𝛼</m:t>
                    </m:r>
                  </m:oMath>
                </a14:m>
                <a:r>
                  <a:rPr lang="en-GB" dirty="0">
                    <a:cs typeface="Times New Roman"/>
                  </a:rPr>
                  <a:t>: a parameterized action representing a set of actions</a:t>
                </a:r>
              </a:p>
              <a:p>
                <a:pPr marL="0" indent="0">
                  <a:buNone/>
                </a:pPr>
                <a14:m>
                  <m:oMathPara xmlns:m="http://schemas.openxmlformats.org/officeDocument/2006/math">
                    <m:oMathParaPr>
                      <m:jc m:val="centerGroup"/>
                    </m:oMathParaPr>
                    <m:oMath xmlns:m="http://schemas.openxmlformats.org/officeDocument/2006/math">
                      <m:r>
                        <a:rPr lang="en-GB" sz="2100" i="1">
                          <a:latin typeface="Cambria Math" panose="02040503050406030204" pitchFamily="18" charset="0"/>
                        </a:rPr>
                        <m:t>𝛼</m:t>
                      </m:r>
                      <m:r>
                        <a:rPr lang="en-GB" sz="2100" i="1">
                          <a:latin typeface="Cambria Math" panose="02040503050406030204" pitchFamily="18" charset="0"/>
                        </a:rPr>
                        <m:t>=</m:t>
                      </m:r>
                      <m:d>
                        <m:dPr>
                          <m:ctrlPr>
                            <a:rPr lang="en-GB" sz="2100" i="1">
                              <a:latin typeface="Cambria Math" panose="02040503050406030204" pitchFamily="18" charset="0"/>
                            </a:rPr>
                          </m:ctrlPr>
                        </m:dPr>
                        <m:e>
                          <m:r>
                            <a:rPr lang="en-GB" sz="2100" i="1">
                              <a:latin typeface="Cambria Math" panose="02040503050406030204" pitchFamily="18" charset="0"/>
                            </a:rPr>
                            <m:t>h𝑒𝑎𝑑</m:t>
                          </m:r>
                          <m:d>
                            <m:dPr>
                              <m:ctrlPr>
                                <a:rPr lang="en-GB" sz="2100" i="1">
                                  <a:latin typeface="Cambria Math" panose="02040503050406030204" pitchFamily="18" charset="0"/>
                                </a:rPr>
                              </m:ctrlPr>
                            </m:dPr>
                            <m:e>
                              <m:r>
                                <a:rPr lang="en-GB" sz="2100" i="1">
                                  <a:latin typeface="Cambria Math" panose="02040503050406030204" pitchFamily="18" charset="0"/>
                                </a:rPr>
                                <m:t>𝛼</m:t>
                              </m:r>
                            </m:e>
                          </m:d>
                          <m:r>
                            <a:rPr lang="en-GB" sz="2100" i="1">
                              <a:latin typeface="Cambria Math" panose="02040503050406030204" pitchFamily="18" charset="0"/>
                            </a:rPr>
                            <m:t>, </m:t>
                          </m:r>
                          <m:r>
                            <a:rPr lang="en-GB" sz="2100" i="1">
                              <a:latin typeface="Cambria Math" panose="02040503050406030204" pitchFamily="18" charset="0"/>
                            </a:rPr>
                            <m:t>𝑝𝑟𝑒</m:t>
                          </m:r>
                          <m:d>
                            <m:dPr>
                              <m:ctrlPr>
                                <a:rPr lang="en-GB" sz="2100" i="1">
                                  <a:latin typeface="Cambria Math" panose="02040503050406030204" pitchFamily="18" charset="0"/>
                                </a:rPr>
                              </m:ctrlPr>
                            </m:dPr>
                            <m:e>
                              <m:r>
                                <a:rPr lang="en-GB" sz="2100" i="1">
                                  <a:latin typeface="Cambria Math" panose="02040503050406030204" pitchFamily="18" charset="0"/>
                                </a:rPr>
                                <m:t>𝛼</m:t>
                              </m:r>
                            </m:e>
                          </m:d>
                          <m:r>
                            <a:rPr lang="en-GB" sz="2100" i="1">
                              <a:latin typeface="Cambria Math" panose="02040503050406030204" pitchFamily="18" charset="0"/>
                            </a:rPr>
                            <m:t>, </m:t>
                          </m:r>
                          <m:r>
                            <a:rPr lang="en-GB" sz="2100" i="1">
                              <a:latin typeface="Cambria Math" panose="02040503050406030204" pitchFamily="18" charset="0"/>
                            </a:rPr>
                            <m:t>𝑒𝑓𝑓</m:t>
                          </m:r>
                          <m:d>
                            <m:dPr>
                              <m:ctrlPr>
                                <a:rPr lang="en-GB" sz="2100" i="1">
                                  <a:latin typeface="Cambria Math" panose="02040503050406030204" pitchFamily="18" charset="0"/>
                                </a:rPr>
                              </m:ctrlPr>
                            </m:dPr>
                            <m:e>
                              <m:r>
                                <a:rPr lang="en-GB" sz="2100" i="1">
                                  <a:latin typeface="Cambria Math" panose="02040503050406030204" pitchFamily="18" charset="0"/>
                                </a:rPr>
                                <m:t>𝛼</m:t>
                              </m:r>
                            </m:e>
                          </m:d>
                          <m:r>
                            <a:rPr lang="en-GB" sz="2100" i="1">
                              <a:latin typeface="Cambria Math" panose="02040503050406030204" pitchFamily="18" charset="0"/>
                            </a:rPr>
                            <m:t>, </m:t>
                          </m:r>
                          <m:r>
                            <a:rPr lang="en-GB" sz="2100" i="1">
                              <a:latin typeface="Cambria Math" panose="02040503050406030204" pitchFamily="18" charset="0"/>
                            </a:rPr>
                            <m:t>𝑐𝑜𝑠𝑡</m:t>
                          </m:r>
                          <m:d>
                            <m:dPr>
                              <m:ctrlPr>
                                <a:rPr lang="en-GB" sz="2100" i="1">
                                  <a:latin typeface="Cambria Math" panose="02040503050406030204" pitchFamily="18" charset="0"/>
                                </a:rPr>
                              </m:ctrlPr>
                            </m:dPr>
                            <m:e>
                              <m:r>
                                <a:rPr lang="en-GB" sz="2100" i="1">
                                  <a:latin typeface="Cambria Math" panose="02040503050406030204" pitchFamily="18" charset="0"/>
                                </a:rPr>
                                <m:t>𝛼</m:t>
                              </m:r>
                            </m:e>
                          </m:d>
                        </m:e>
                      </m:d>
                    </m:oMath>
                  </m:oMathPara>
                </a14:m>
                <a:endParaRPr lang="en-GB" sz="1900" dirty="0"/>
              </a:p>
              <a:p>
                <a:pPr lvl="1"/>
                <a14:m>
                  <m:oMath xmlns:m="http://schemas.openxmlformats.org/officeDocument/2006/math">
                    <m:r>
                      <a:rPr lang="en-GB" i="1">
                        <a:latin typeface="Cambria Math" panose="02040503050406030204" pitchFamily="18" charset="0"/>
                      </a:rPr>
                      <m:t>h𝑒𝑎𝑑</m:t>
                    </m:r>
                    <m:d>
                      <m:dPr>
                        <m:ctrlPr>
                          <a:rPr lang="en-GB" i="1">
                            <a:latin typeface="Cambria Math" panose="02040503050406030204" pitchFamily="18" charset="0"/>
                          </a:rPr>
                        </m:ctrlPr>
                      </m:dPr>
                      <m:e>
                        <m:r>
                          <a:rPr lang="en-GB" i="1">
                            <a:latin typeface="Cambria Math" panose="02040503050406030204" pitchFamily="18" charset="0"/>
                          </a:rPr>
                          <m:t>𝛼</m:t>
                        </m:r>
                      </m:e>
                    </m:d>
                  </m:oMath>
                </a14:m>
                <a:r>
                  <a:rPr lang="en-GB" dirty="0"/>
                  <a:t>: </a:t>
                </a:r>
                <a:r>
                  <a:rPr lang="en-GB" dirty="0">
                    <a:solidFill>
                      <a:schemeClr val="accent1"/>
                    </a:solidFill>
                  </a:rPr>
                  <a:t>name</a:t>
                </a:r>
                <a:r>
                  <a:rPr lang="en-GB" dirty="0"/>
                  <a:t>, </a:t>
                </a:r>
                <a:r>
                  <a:rPr lang="en-GB" dirty="0">
                    <a:solidFill>
                      <a:schemeClr val="accent1"/>
                    </a:solidFill>
                  </a:rPr>
                  <a:t>parameters</a:t>
                </a:r>
              </a:p>
              <a:p>
                <a:pPr lvl="2"/>
                <a:r>
                  <a:rPr lang="en-GB" dirty="0">
                    <a:cs typeface="Times New Roman"/>
                  </a:rPr>
                  <a:t>Each parameter has a range </a:t>
                </a:r>
                <a14:m>
                  <m:oMath xmlns:m="http://schemas.openxmlformats.org/officeDocument/2006/math">
                    <m:r>
                      <a:rPr lang="en-GB" i="1" smtClean="0">
                        <a:latin typeface="Cambria Math" panose="02040503050406030204" pitchFamily="18" charset="0"/>
                      </a:rPr>
                      <m:t>⊆</m:t>
                    </m:r>
                    <m:r>
                      <a:rPr lang="en-GB" i="1">
                        <a:latin typeface="Cambria Math" panose="02040503050406030204" pitchFamily="18" charset="0"/>
                        <a:cs typeface="Times New Roman"/>
                      </a:rPr>
                      <m:t>𝐵</m:t>
                    </m:r>
                  </m:oMath>
                </a14:m>
                <a:endParaRPr lang="en-GB" dirty="0"/>
              </a:p>
              <a:p>
                <a:pPr lvl="1"/>
                <a14:m>
                  <m:oMath xmlns:m="http://schemas.openxmlformats.org/officeDocument/2006/math">
                    <m:r>
                      <a:rPr lang="en-GB" i="1">
                        <a:latin typeface="Cambria Math" panose="02040503050406030204" pitchFamily="18" charset="0"/>
                      </a:rPr>
                      <m:t>𝑝𝑟𝑒</m:t>
                    </m:r>
                    <m:d>
                      <m:dPr>
                        <m:ctrlPr>
                          <a:rPr lang="en-GB" i="1">
                            <a:latin typeface="Cambria Math" panose="02040503050406030204" pitchFamily="18" charset="0"/>
                          </a:rPr>
                        </m:ctrlPr>
                      </m:dPr>
                      <m:e>
                        <m:r>
                          <a:rPr lang="en-GB" i="1">
                            <a:latin typeface="Cambria Math" panose="02040503050406030204" pitchFamily="18" charset="0"/>
                          </a:rPr>
                          <m:t>𝛼</m:t>
                        </m:r>
                      </m:e>
                    </m:d>
                  </m:oMath>
                </a14:m>
                <a:r>
                  <a:rPr lang="en-GB" dirty="0"/>
                  <a:t>: </a:t>
                </a:r>
                <a:r>
                  <a:rPr lang="en-GB" dirty="0">
                    <a:solidFill>
                      <a:schemeClr val="accent1"/>
                    </a:solidFill>
                  </a:rPr>
                  <a:t>precondition</a:t>
                </a:r>
                <a:r>
                  <a:rPr lang="en-GB" dirty="0"/>
                  <a:t> literals</a:t>
                </a:r>
              </a:p>
              <a:p>
                <a:pPr lvl="2"/>
                <a14:m>
                  <m:oMath xmlns:m="http://schemas.openxmlformats.org/officeDocument/2006/math">
                    <m:r>
                      <a:rPr lang="en-GB" i="1" smtClean="0">
                        <a:latin typeface="Cambria Math" panose="02040503050406030204" pitchFamily="18" charset="0"/>
                      </a:rPr>
                      <m:t>𝑟𝑒𝑙</m:t>
                    </m:r>
                    <m:d>
                      <m:dPr>
                        <m:ctrlPr>
                          <a:rPr lang="en-GB" i="1" smtClean="0">
                            <a:latin typeface="Cambria Math" panose="02040503050406030204" pitchFamily="18" charset="0"/>
                          </a:rPr>
                        </m:ctrlPr>
                      </m:dPr>
                      <m:e>
                        <m:r>
                          <a:rPr lang="en-GB" i="1">
                            <a:latin typeface="Cambria Math" panose="02040503050406030204" pitchFamily="18" charset="0"/>
                          </a:rPr>
                          <m:t>𝑡</m:t>
                        </m:r>
                        <m:r>
                          <a:rPr lang="en-GB" i="1" baseline="-25000">
                            <a:latin typeface="Cambria Math" panose="02040503050406030204" pitchFamily="18" charset="0"/>
                          </a:rPr>
                          <m:t>1</m:t>
                        </m:r>
                        <m:r>
                          <a:rPr lang="en-GB" i="1">
                            <a:latin typeface="Cambria Math" panose="02040503050406030204" pitchFamily="18" charset="0"/>
                          </a:rPr>
                          <m:t>,…,</m:t>
                        </m:r>
                        <m:r>
                          <a:rPr lang="en-GB" i="1">
                            <a:latin typeface="Cambria Math" panose="02040503050406030204" pitchFamily="18" charset="0"/>
                          </a:rPr>
                          <m:t>𝑡𝑘</m:t>
                        </m:r>
                      </m:e>
                    </m:d>
                    <m:r>
                      <a:rPr lang="de-DE" b="0" i="1" smtClean="0">
                        <a:latin typeface="Cambria Math" panose="02040503050406030204" pitchFamily="18" charset="0"/>
                      </a:rPr>
                      <m:t>,</m:t>
                    </m:r>
                    <m:r>
                      <a:rPr lang="en-GB" i="1">
                        <a:latin typeface="Cambria Math" panose="02040503050406030204" pitchFamily="18" charset="0"/>
                      </a:rPr>
                      <m:t>𝑣𝑎𝑟</m:t>
                    </m:r>
                    <m:r>
                      <a:rPr lang="en-GB" i="1">
                        <a:latin typeface="Cambria Math" panose="02040503050406030204" pitchFamily="18" charset="0"/>
                      </a:rPr>
                      <m:t>(</m:t>
                    </m:r>
                    <m:r>
                      <a:rPr lang="en-GB" i="1">
                        <a:latin typeface="Cambria Math" panose="02040503050406030204" pitchFamily="18" charset="0"/>
                      </a:rPr>
                      <m:t>𝑡</m:t>
                    </m:r>
                    <m:r>
                      <a:rPr lang="en-GB" i="1" baseline="-25000">
                        <a:latin typeface="Cambria Math" panose="02040503050406030204" pitchFamily="18" charset="0"/>
                      </a:rPr>
                      <m:t>1</m:t>
                    </m:r>
                    <m:r>
                      <a:rPr lang="en-GB" i="1">
                        <a:latin typeface="Cambria Math" panose="02040503050406030204" pitchFamily="18" charset="0"/>
                      </a:rPr>
                      <m:t>,…,</m:t>
                    </m:r>
                    <m:r>
                      <a:rPr lang="en-GB" i="1">
                        <a:latin typeface="Cambria Math" panose="02040503050406030204" pitchFamily="18" charset="0"/>
                      </a:rPr>
                      <m:t>𝑡𝑘</m:t>
                    </m:r>
                    <m:r>
                      <a:rPr lang="en-GB" i="1">
                        <a:latin typeface="Cambria Math" panose="02040503050406030204" pitchFamily="18" charset="0"/>
                      </a:rPr>
                      <m:t>)=</m:t>
                    </m:r>
                    <m:r>
                      <a:rPr lang="en-GB" i="1">
                        <a:latin typeface="Cambria Math" panose="02040503050406030204" pitchFamily="18" charset="0"/>
                      </a:rPr>
                      <m:t>𝑡</m:t>
                    </m:r>
                    <m:r>
                      <a:rPr lang="en-GB" i="1" baseline="-25000">
                        <a:latin typeface="Cambria Math" panose="02040503050406030204" pitchFamily="18" charset="0"/>
                      </a:rPr>
                      <m:t>0</m:t>
                    </m:r>
                  </m:oMath>
                </a14:m>
                <a:endParaRPr lang="en-GB" dirty="0"/>
              </a:p>
              <a:p>
                <a:pPr lvl="2"/>
                <a14:m>
                  <m:oMath xmlns:m="http://schemas.openxmlformats.org/officeDocument/2006/math">
                    <m:r>
                      <a:rPr lang="en-GB" i="1" smtClean="0">
                        <a:latin typeface="Cambria Math" panose="02040503050406030204" pitchFamily="18" charset="0"/>
                      </a:rPr>
                      <m:t>¬</m:t>
                    </m:r>
                    <m:r>
                      <a:rPr lang="en-GB" i="1" baseline="-25000">
                        <a:latin typeface="Cambria Math" panose="02040503050406030204" pitchFamily="18" charset="0"/>
                      </a:rPr>
                      <m:t> </m:t>
                    </m:r>
                    <m:r>
                      <a:rPr lang="en-GB" i="1">
                        <a:latin typeface="Cambria Math" panose="02040503050406030204" pitchFamily="18" charset="0"/>
                      </a:rPr>
                      <m:t>𝑟𝑒𝑙</m:t>
                    </m:r>
                    <m:d>
                      <m:dPr>
                        <m:ctrlPr>
                          <a:rPr lang="en-GB" i="1">
                            <a:latin typeface="Cambria Math" panose="02040503050406030204" pitchFamily="18" charset="0"/>
                          </a:rPr>
                        </m:ctrlPr>
                      </m:dPr>
                      <m:e>
                        <m:r>
                          <a:rPr lang="en-GB" i="1">
                            <a:latin typeface="Cambria Math" panose="02040503050406030204" pitchFamily="18" charset="0"/>
                          </a:rPr>
                          <m:t>𝑡</m:t>
                        </m:r>
                        <m:r>
                          <a:rPr lang="en-GB" i="1" baseline="-25000">
                            <a:latin typeface="Cambria Math" panose="02040503050406030204" pitchFamily="18" charset="0"/>
                          </a:rPr>
                          <m:t>1</m:t>
                        </m:r>
                        <m:r>
                          <a:rPr lang="en-GB" i="1">
                            <a:latin typeface="Cambria Math" panose="02040503050406030204" pitchFamily="18" charset="0"/>
                          </a:rPr>
                          <m:t>,…,</m:t>
                        </m:r>
                        <m:r>
                          <a:rPr lang="en-GB" i="1">
                            <a:latin typeface="Cambria Math" panose="02040503050406030204" pitchFamily="18" charset="0"/>
                          </a:rPr>
                          <m:t>𝑡𝑘</m:t>
                        </m:r>
                      </m:e>
                    </m:d>
                    <m:r>
                      <a:rPr lang="de-DE" b="0" i="1" smtClean="0">
                        <a:latin typeface="Cambria Math" panose="02040503050406030204" pitchFamily="18" charset="0"/>
                      </a:rPr>
                      <m:t>, </m:t>
                    </m:r>
                    <m:r>
                      <a:rPr lang="en-GB" i="1">
                        <a:latin typeface="Cambria Math" panose="02040503050406030204" pitchFamily="18" charset="0"/>
                      </a:rPr>
                      <m:t>¬</m:t>
                    </m:r>
                    <m:r>
                      <a:rPr lang="en-GB" i="1" baseline="-25000">
                        <a:latin typeface="Cambria Math" panose="02040503050406030204" pitchFamily="18" charset="0"/>
                      </a:rPr>
                      <m:t> </m:t>
                    </m:r>
                    <m:r>
                      <a:rPr lang="en-GB" i="1">
                        <a:latin typeface="Cambria Math" panose="02040503050406030204" pitchFamily="18" charset="0"/>
                      </a:rPr>
                      <m:t>𝑣𝑎𝑟</m:t>
                    </m:r>
                    <m:d>
                      <m:dPr>
                        <m:ctrlPr>
                          <a:rPr lang="en-GB" i="1">
                            <a:latin typeface="Cambria Math" panose="02040503050406030204" pitchFamily="18" charset="0"/>
                          </a:rPr>
                        </m:ctrlPr>
                      </m:dPr>
                      <m:e>
                        <m:r>
                          <a:rPr lang="en-GB" i="1">
                            <a:latin typeface="Cambria Math" panose="02040503050406030204" pitchFamily="18" charset="0"/>
                          </a:rPr>
                          <m:t>𝑡</m:t>
                        </m:r>
                        <m:r>
                          <a:rPr lang="en-GB" i="1" baseline="-25000">
                            <a:latin typeface="Cambria Math" panose="02040503050406030204" pitchFamily="18" charset="0"/>
                          </a:rPr>
                          <m:t>1</m:t>
                        </m:r>
                        <m:r>
                          <a:rPr lang="en-GB" i="1">
                            <a:latin typeface="Cambria Math" panose="02040503050406030204" pitchFamily="18" charset="0"/>
                          </a:rPr>
                          <m:t>,…,</m:t>
                        </m:r>
                        <m:r>
                          <a:rPr lang="en-GB" i="1">
                            <a:latin typeface="Cambria Math" panose="02040503050406030204" pitchFamily="18" charset="0"/>
                          </a:rPr>
                          <m:t>𝑡𝑘</m:t>
                        </m:r>
                      </m:e>
                    </m:d>
                    <m:r>
                      <a:rPr lang="en-GB" b="0" i="1" smtClean="0">
                        <a:latin typeface="Cambria Math" panose="02040503050406030204" pitchFamily="18" charset="0"/>
                      </a:rPr>
                      <m:t>=</m:t>
                    </m:r>
                    <m:r>
                      <a:rPr lang="en-GB" b="0" i="1" smtClean="0">
                        <a:latin typeface="Cambria Math" panose="02040503050406030204" pitchFamily="18" charset="0"/>
                      </a:rPr>
                      <m:t>𝑡</m:t>
                    </m:r>
                    <m:r>
                      <a:rPr lang="en-GB" i="1" baseline="-25000">
                        <a:latin typeface="Cambria Math" panose="02040503050406030204" pitchFamily="18" charset="0"/>
                      </a:rPr>
                      <m:t>0</m:t>
                    </m:r>
                  </m:oMath>
                </a14:m>
                <a:endParaRPr lang="en-GB" dirty="0"/>
              </a:p>
              <a:p>
                <a:pPr lvl="2"/>
                <a:r>
                  <a:rPr lang="en-GB" dirty="0"/>
                  <a:t>Each </a:t>
                </a:r>
                <a14:m>
                  <m:oMath xmlns:m="http://schemas.openxmlformats.org/officeDocument/2006/math">
                    <m:r>
                      <a:rPr lang="en-GB" i="1" smtClean="0">
                        <a:latin typeface="Cambria Math" panose="02040503050406030204" pitchFamily="18" charset="0"/>
                      </a:rPr>
                      <m:t>𝑡</m:t>
                    </m:r>
                    <m:r>
                      <a:rPr lang="en-GB" i="1" baseline="-25000">
                        <a:latin typeface="Cambria Math" panose="02040503050406030204" pitchFamily="18" charset="0"/>
                      </a:rPr>
                      <m:t>𝑖</m:t>
                    </m:r>
                  </m:oMath>
                </a14:m>
                <a:r>
                  <a:rPr lang="en-GB" dirty="0"/>
                  <a:t> is a parameter or an element of </a:t>
                </a:r>
                <a14:m>
                  <m:oMath xmlns:m="http://schemas.openxmlformats.org/officeDocument/2006/math">
                    <m:r>
                      <a:rPr lang="en-GB" i="1">
                        <a:latin typeface="Cambria Math" panose="02040503050406030204" pitchFamily="18" charset="0"/>
                      </a:rPr>
                      <m:t>𝐵</m:t>
                    </m:r>
                  </m:oMath>
                </a14:m>
                <a:endParaRPr lang="en-GB" baseline="-25000" dirty="0"/>
              </a:p>
              <a:p>
                <a:pPr lvl="1"/>
                <a14:m>
                  <m:oMath xmlns:m="http://schemas.openxmlformats.org/officeDocument/2006/math">
                    <m:r>
                      <a:rPr lang="en-GB" i="1" smtClean="0">
                        <a:latin typeface="Cambria Math" panose="02040503050406030204" pitchFamily="18" charset="0"/>
                      </a:rPr>
                      <m:t>𝑒𝑓𝑓</m:t>
                    </m:r>
                    <m:r>
                      <a:rPr lang="en-GB" i="1" smtClean="0">
                        <a:latin typeface="Cambria Math" panose="02040503050406030204" pitchFamily="18" charset="0"/>
                      </a:rPr>
                      <m:t>(</m:t>
                    </m:r>
                    <m:r>
                      <a:rPr lang="en-GB" i="1" smtClean="0">
                        <a:latin typeface="Cambria Math" panose="02040503050406030204" pitchFamily="18" charset="0"/>
                      </a:rPr>
                      <m:t>𝛼</m:t>
                    </m:r>
                    <m:r>
                      <a:rPr lang="en-GB" i="1" smtClean="0">
                        <a:latin typeface="Cambria Math" panose="02040503050406030204" pitchFamily="18" charset="0"/>
                      </a:rPr>
                      <m:t>)</m:t>
                    </m:r>
                  </m:oMath>
                </a14:m>
                <a:r>
                  <a:rPr lang="en-GB" dirty="0"/>
                  <a:t>: </a:t>
                </a:r>
                <a:r>
                  <a:rPr lang="en-GB" dirty="0">
                    <a:solidFill>
                      <a:schemeClr val="accent1"/>
                    </a:solidFill>
                  </a:rPr>
                  <a:t>effect</a:t>
                </a:r>
                <a:r>
                  <a:rPr lang="en-GB" dirty="0"/>
                  <a:t> literals </a:t>
                </a:r>
                <a14:m>
                  <m:oMath xmlns:m="http://schemas.openxmlformats.org/officeDocument/2006/math">
                    <m:r>
                      <a:rPr lang="en-GB" i="1">
                        <a:latin typeface="Cambria Math" panose="02040503050406030204" pitchFamily="18" charset="0"/>
                      </a:rPr>
                      <m:t>𝑣𝑎𝑟</m:t>
                    </m:r>
                    <m:d>
                      <m:dPr>
                        <m:ctrlPr>
                          <a:rPr lang="en-GB" i="1">
                            <a:latin typeface="Cambria Math" panose="02040503050406030204" pitchFamily="18" charset="0"/>
                          </a:rPr>
                        </m:ctrlPr>
                      </m:dPr>
                      <m:e>
                        <m:r>
                          <a:rPr lang="en-GB" i="1">
                            <a:latin typeface="Cambria Math" panose="02040503050406030204" pitchFamily="18" charset="0"/>
                          </a:rPr>
                          <m:t>𝑡</m:t>
                        </m:r>
                        <m:r>
                          <a:rPr lang="en-GB" i="1" baseline="-25000">
                            <a:latin typeface="Cambria Math" panose="02040503050406030204" pitchFamily="18" charset="0"/>
                          </a:rPr>
                          <m:t>1</m:t>
                        </m:r>
                        <m:r>
                          <a:rPr lang="en-GB" i="1">
                            <a:latin typeface="Cambria Math" panose="02040503050406030204" pitchFamily="18" charset="0"/>
                          </a:rPr>
                          <m:t>,…,</m:t>
                        </m:r>
                        <m:r>
                          <a:rPr lang="en-GB" i="1">
                            <a:latin typeface="Cambria Math" panose="02040503050406030204" pitchFamily="18" charset="0"/>
                          </a:rPr>
                          <m:t>𝑡𝑘</m:t>
                        </m:r>
                      </m:e>
                    </m:d>
                    <m:r>
                      <a:rPr lang="en-GB" i="1">
                        <a:latin typeface="Cambria Math" panose="02040503050406030204" pitchFamily="18" charset="0"/>
                      </a:rPr>
                      <m:t>← </m:t>
                    </m:r>
                    <m:r>
                      <a:rPr lang="en-GB" i="1">
                        <a:latin typeface="Cambria Math" panose="02040503050406030204" pitchFamily="18" charset="0"/>
                      </a:rPr>
                      <m:t>𝑡</m:t>
                    </m:r>
                    <m:r>
                      <a:rPr lang="en-GB" i="1" baseline="-25000">
                        <a:latin typeface="Cambria Math" panose="02040503050406030204" pitchFamily="18" charset="0"/>
                      </a:rPr>
                      <m:t>0</m:t>
                    </m:r>
                  </m:oMath>
                </a14:m>
                <a:endParaRPr lang="en-GB" baseline="-25000" dirty="0"/>
              </a:p>
              <a:p>
                <a:pPr lvl="1"/>
                <a14:m>
                  <m:oMath xmlns:m="http://schemas.openxmlformats.org/officeDocument/2006/math">
                    <m:r>
                      <a:rPr lang="en-GB" i="1">
                        <a:latin typeface="Cambria Math" panose="02040503050406030204" pitchFamily="18" charset="0"/>
                      </a:rPr>
                      <m:t>𝑐𝑜𝑠𝑡</m:t>
                    </m:r>
                    <m:d>
                      <m:dPr>
                        <m:ctrlPr>
                          <a:rPr lang="en-GB" i="1">
                            <a:latin typeface="Cambria Math" panose="02040503050406030204" pitchFamily="18" charset="0"/>
                          </a:rPr>
                        </m:ctrlPr>
                      </m:dPr>
                      <m:e>
                        <m:r>
                          <a:rPr lang="en-GB" i="1">
                            <a:latin typeface="Cambria Math" panose="02040503050406030204" pitchFamily="18" charset="0"/>
                          </a:rPr>
                          <m:t>𝛼</m:t>
                        </m:r>
                      </m:e>
                    </m:d>
                  </m:oMath>
                </a14:m>
                <a:r>
                  <a:rPr lang="en-GB" dirty="0"/>
                  <a:t>: a number; optional, default = 1</a:t>
                </a:r>
              </a:p>
            </p:txBody>
          </p:sp>
        </mc:Choice>
        <mc:Fallback xmlns="">
          <p:sp>
            <p:nvSpPr>
              <p:cNvPr id="6" name="Content Placeholder 5">
                <a:extLst>
                  <a:ext uri="{FF2B5EF4-FFF2-40B4-BE49-F238E27FC236}">
                    <a16:creationId xmlns:a16="http://schemas.microsoft.com/office/drawing/2014/main" id="{C94BB520-F6A5-F14C-86E0-4F31BB35919D}"/>
                  </a:ext>
                </a:extLst>
              </p:cNvPr>
              <p:cNvSpPr>
                <a:spLocks noGrp="1" noRot="1" noChangeAspect="1" noMove="1" noResize="1" noEditPoints="1" noAdjustHandles="1" noChangeArrowheads="1" noChangeShapeType="1" noTextEdit="1"/>
              </p:cNvSpPr>
              <p:nvPr>
                <p:ph sz="half" idx="1"/>
              </p:nvPr>
            </p:nvSpPr>
            <p:spPr>
              <a:blipFill>
                <a:blip r:embed="rId3"/>
                <a:stretch>
                  <a:fillRect l="-3256" t="-2985"/>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7" name="Content Placeholder 6">
                <a:extLst>
                  <a:ext uri="{FF2B5EF4-FFF2-40B4-BE49-F238E27FC236}">
                    <a16:creationId xmlns:a16="http://schemas.microsoft.com/office/drawing/2014/main" id="{C3E2D8E5-B046-FD45-9C58-F42AA9EDA465}"/>
                  </a:ext>
                </a:extLst>
              </p:cNvPr>
              <p:cNvSpPr>
                <a:spLocks noGrp="1"/>
              </p:cNvSpPr>
              <p:nvPr>
                <p:ph sz="half" idx="2"/>
              </p:nvPr>
            </p:nvSpPr>
            <p:spPr/>
            <p:txBody>
              <a:bodyPr>
                <a:normAutofit/>
              </a:bodyPr>
              <a:lstStyle/>
              <a:p>
                <a:pPr>
                  <a:tabLst>
                    <a:tab pos="227013" algn="l"/>
                  </a:tabLst>
                </a:pPr>
                <a:r>
                  <a:rPr lang="en-US" dirty="0"/>
                  <a:t>Example </a:t>
                </a:r>
                <a14:m>
                  <m:oMath xmlns:m="http://schemas.openxmlformats.org/officeDocument/2006/math">
                    <m:r>
                      <a:rPr lang="en-GB" i="1">
                        <a:latin typeface="Cambria Math" panose="02040503050406030204" pitchFamily="18" charset="0"/>
                      </a:rPr>
                      <m:t>𝛼</m:t>
                    </m:r>
                  </m:oMath>
                </a14:m>
                <a:r>
                  <a:rPr lang="en-US" dirty="0"/>
                  <a:t>:</a:t>
                </a:r>
              </a:p>
              <a:p>
                <a:pPr lvl="1"/>
                <a:r>
                  <a:rPr lang="en-GB" dirty="0"/>
                  <a:t>head: </a:t>
                </a:r>
                <a14:m>
                  <m:oMath xmlns:m="http://schemas.openxmlformats.org/officeDocument/2006/math">
                    <m:r>
                      <a:rPr lang="en-US" i="1" dirty="0">
                        <a:latin typeface="Cambria Math" panose="02040503050406030204" pitchFamily="18" charset="0"/>
                      </a:rPr>
                      <m:t>𝑚𝑜𝑣𝑒</m:t>
                    </m:r>
                    <m:d>
                      <m:dPr>
                        <m:ctrlPr>
                          <a:rPr lang="en-US" i="1" dirty="0">
                            <a:latin typeface="Cambria Math" panose="02040503050406030204" pitchFamily="18" charset="0"/>
                          </a:rPr>
                        </m:ctrlPr>
                      </m:dPr>
                      <m:e>
                        <m:r>
                          <a:rPr lang="en-US" i="1" dirty="0" err="1">
                            <a:latin typeface="Cambria Math" panose="02040503050406030204" pitchFamily="18" charset="0"/>
                          </a:rPr>
                          <m:t>𝑟</m:t>
                        </m:r>
                        <m:r>
                          <a:rPr lang="en-US" i="1" dirty="0" err="1">
                            <a:latin typeface="Cambria Math" panose="02040503050406030204" pitchFamily="18" charset="0"/>
                          </a:rPr>
                          <m:t>,</m:t>
                        </m:r>
                        <m:r>
                          <a:rPr lang="en-US" i="1" dirty="0" err="1">
                            <a:latin typeface="Cambria Math" panose="02040503050406030204" pitchFamily="18" charset="0"/>
                          </a:rPr>
                          <m:t>𝑙</m:t>
                        </m:r>
                        <m:r>
                          <a:rPr lang="en-US" i="1" dirty="0" err="1">
                            <a:latin typeface="Cambria Math" panose="02040503050406030204" pitchFamily="18" charset="0"/>
                          </a:rPr>
                          <m:t>,</m:t>
                        </m:r>
                        <m:r>
                          <a:rPr lang="en-US" i="1" dirty="0" err="1">
                            <a:latin typeface="Cambria Math" panose="02040503050406030204" pitchFamily="18" charset="0"/>
                          </a:rPr>
                          <m:t>𝑚</m:t>
                        </m:r>
                      </m:e>
                    </m:d>
                  </m:oMath>
                </a14:m>
                <a:endParaRPr lang="en-GB" dirty="0"/>
              </a:p>
              <a:p>
                <a:pPr lvl="2"/>
                <a:r>
                  <a:rPr lang="en-GB" dirty="0"/>
                  <a:t>pre: </a:t>
                </a:r>
                <a14:m>
                  <m:oMath xmlns:m="http://schemas.openxmlformats.org/officeDocument/2006/math">
                    <m:r>
                      <a:rPr lang="en-US" i="1" dirty="0">
                        <a:latin typeface="Cambria Math" panose="02040503050406030204" pitchFamily="18" charset="0"/>
                      </a:rPr>
                      <m:t>𝑙𝑜𝑐</m:t>
                    </m:r>
                    <m:d>
                      <m:dPr>
                        <m:ctrlPr>
                          <a:rPr lang="en-US" i="1" dirty="0">
                            <a:latin typeface="Cambria Math" panose="02040503050406030204" pitchFamily="18" charset="0"/>
                          </a:rPr>
                        </m:ctrlPr>
                      </m:dPr>
                      <m:e>
                        <m:r>
                          <a:rPr lang="en-US" i="1" dirty="0">
                            <a:latin typeface="Cambria Math" panose="02040503050406030204" pitchFamily="18" charset="0"/>
                            <a:cs typeface="Times New Roman"/>
                          </a:rPr>
                          <m:t>𝑟</m:t>
                        </m:r>
                      </m:e>
                    </m:d>
                    <m:r>
                      <a:rPr lang="de-DE" i="1" dirty="0">
                        <a:latin typeface="Cambria Math" panose="02040503050406030204" pitchFamily="18" charset="0"/>
                        <a:cs typeface="Times New Roman"/>
                      </a:rPr>
                      <m:t>=</m:t>
                    </m:r>
                    <m:r>
                      <a:rPr lang="en-US" i="1" dirty="0">
                        <a:latin typeface="Cambria Math" panose="02040503050406030204" pitchFamily="18" charset="0"/>
                      </a:rPr>
                      <m:t>𝑙</m:t>
                    </m:r>
                    <m:r>
                      <a:rPr lang="en-US" i="1" dirty="0">
                        <a:latin typeface="Cambria Math" panose="02040503050406030204" pitchFamily="18" charset="0"/>
                      </a:rPr>
                      <m:t>, </m:t>
                    </m:r>
                    <m:r>
                      <a:rPr lang="en-US" i="1" dirty="0">
                        <a:latin typeface="Cambria Math" panose="02040503050406030204" pitchFamily="18" charset="0"/>
                      </a:rPr>
                      <m:t>𝑎𝑑𝑗</m:t>
                    </m:r>
                    <m:r>
                      <a:rPr lang="en-US" i="1" dirty="0">
                        <a:latin typeface="Cambria Math" panose="02040503050406030204" pitchFamily="18" charset="0"/>
                      </a:rPr>
                      <m:t>(</m:t>
                    </m:r>
                    <m:r>
                      <a:rPr lang="en-US" i="1" dirty="0" err="1">
                        <a:latin typeface="Cambria Math" panose="02040503050406030204" pitchFamily="18" charset="0"/>
                      </a:rPr>
                      <m:t>𝑙</m:t>
                    </m:r>
                    <m:r>
                      <a:rPr lang="en-US" i="1" dirty="0" err="1">
                        <a:latin typeface="Cambria Math" panose="02040503050406030204" pitchFamily="18" charset="0"/>
                      </a:rPr>
                      <m:t>,</m:t>
                    </m:r>
                    <m:r>
                      <a:rPr lang="en-US" i="1" dirty="0" err="1">
                        <a:latin typeface="Cambria Math" panose="02040503050406030204" pitchFamily="18" charset="0"/>
                      </a:rPr>
                      <m:t>𝑚</m:t>
                    </m:r>
                    <m:r>
                      <a:rPr lang="en-US" i="1" dirty="0">
                        <a:latin typeface="Cambria Math" panose="02040503050406030204" pitchFamily="18" charset="0"/>
                      </a:rPr>
                      <m:t>)</m:t>
                    </m:r>
                  </m:oMath>
                </a14:m>
                <a:endParaRPr lang="en-GB" dirty="0"/>
              </a:p>
              <a:p>
                <a:pPr lvl="2"/>
                <a:r>
                  <a:rPr lang="en-GB" dirty="0"/>
                  <a:t>eff: </a:t>
                </a:r>
                <a14:m>
                  <m:oMath xmlns:m="http://schemas.openxmlformats.org/officeDocument/2006/math">
                    <m:r>
                      <a:rPr lang="en-US" i="1" dirty="0">
                        <a:latin typeface="Cambria Math" panose="02040503050406030204" pitchFamily="18" charset="0"/>
                      </a:rPr>
                      <m:t>𝑙𝑜𝑐</m:t>
                    </m:r>
                    <m:d>
                      <m:dPr>
                        <m:ctrlPr>
                          <a:rPr lang="en-US" i="1" dirty="0">
                            <a:latin typeface="Cambria Math" panose="02040503050406030204" pitchFamily="18" charset="0"/>
                          </a:rPr>
                        </m:ctrlPr>
                      </m:dPr>
                      <m:e>
                        <m:r>
                          <a:rPr lang="en-US" i="1" dirty="0">
                            <a:latin typeface="Cambria Math" panose="02040503050406030204" pitchFamily="18" charset="0"/>
                            <a:cs typeface="Times New Roman"/>
                          </a:rPr>
                          <m:t>𝑟</m:t>
                        </m:r>
                      </m:e>
                    </m:d>
                    <m:r>
                      <a:rPr lang="en-US" i="1" dirty="0">
                        <a:latin typeface="Cambria Math" panose="02040503050406030204" pitchFamily="18" charset="0"/>
                      </a:rPr>
                      <m:t>←</m:t>
                    </m:r>
                    <m:r>
                      <a:rPr lang="en-US" i="1" dirty="0">
                        <a:latin typeface="Cambria Math" panose="02040503050406030204" pitchFamily="18" charset="0"/>
                      </a:rPr>
                      <m:t>𝑚</m:t>
                    </m:r>
                  </m:oMath>
                </a14:m>
                <a:endParaRPr lang="en-US" i="1" dirty="0">
                  <a:ea typeface="Calibri"/>
                  <a:cs typeface="Times New Roman"/>
                </a:endParaRPr>
              </a:p>
              <a:p>
                <a:pPr lvl="1"/>
                <a:r>
                  <a:rPr lang="en-US" dirty="0">
                    <a:ea typeface="Cambria Math" panose="02040503050406030204" pitchFamily="18" charset="0"/>
                    <a:cs typeface="Times New Roman"/>
                  </a:rPr>
                  <a:t>Ranges</a:t>
                </a:r>
              </a:p>
              <a:p>
                <a:pPr lvl="2"/>
                <a14:m>
                  <m:oMath xmlns:m="http://schemas.openxmlformats.org/officeDocument/2006/math">
                    <m:r>
                      <m:rPr>
                        <m:sty m:val="p"/>
                      </m:rPr>
                      <a:rPr lang="de-DE" b="0" i="0" dirty="0" smtClean="0">
                        <a:latin typeface="Cambria Math" panose="02040503050406030204" pitchFamily="18" charset="0"/>
                        <a:ea typeface="Cambria Math" panose="02040503050406030204" pitchFamily="18" charset="0"/>
                        <a:cs typeface="Times New Roman"/>
                      </a:rPr>
                      <m:t>ran</m:t>
                    </m:r>
                    <m:d>
                      <m:dPr>
                        <m:ctrlPr>
                          <a:rPr lang="en-US" i="1" dirty="0">
                            <a:latin typeface="Cambria Math" panose="02040503050406030204" pitchFamily="18" charset="0"/>
                            <a:ea typeface="Cambria Math" panose="02040503050406030204" pitchFamily="18" charset="0"/>
                            <a:cs typeface="Times New Roman"/>
                          </a:rPr>
                        </m:ctrlPr>
                      </m:dPr>
                      <m:e>
                        <m:r>
                          <a:rPr lang="en-US" i="1" dirty="0">
                            <a:latin typeface="Cambria Math" panose="02040503050406030204" pitchFamily="18" charset="0"/>
                          </a:rPr>
                          <m:t>𝑟</m:t>
                        </m:r>
                      </m:e>
                    </m:d>
                    <m:r>
                      <a:rPr lang="en-US" i="1" dirty="0">
                        <a:latin typeface="Cambria Math" panose="02040503050406030204" pitchFamily="18" charset="0"/>
                      </a:rPr>
                      <m:t>=</m:t>
                    </m:r>
                    <m:r>
                      <a:rPr lang="en-US" i="1" dirty="0">
                        <a:latin typeface="Cambria Math" panose="02040503050406030204" pitchFamily="18" charset="0"/>
                      </a:rPr>
                      <m:t>𝑅𝑜𝑏𝑜𝑡𝑠</m:t>
                    </m:r>
                    <m:r>
                      <a:rPr lang="en-US" i="1" dirty="0">
                        <a:latin typeface="Cambria Math" panose="02040503050406030204" pitchFamily="18" charset="0"/>
                      </a:rPr>
                      <m:t>=</m:t>
                    </m:r>
                    <m:d>
                      <m:dPr>
                        <m:begChr m:val="{"/>
                        <m:endChr m:val="}"/>
                        <m:ctrlPr>
                          <a:rPr lang="en-US" i="1" dirty="0">
                            <a:latin typeface="Cambria Math" panose="02040503050406030204" pitchFamily="18" charset="0"/>
                          </a:rPr>
                        </m:ctrlPr>
                      </m:dPr>
                      <m:e>
                        <m:r>
                          <a:rPr lang="en-US" i="1" dirty="0">
                            <a:latin typeface="Cambria Math" panose="02040503050406030204" pitchFamily="18" charset="0"/>
                          </a:rPr>
                          <m:t>𝑟</m:t>
                        </m:r>
                        <m:r>
                          <a:rPr lang="en-US" i="1" dirty="0">
                            <a:latin typeface="Cambria Math" panose="02040503050406030204" pitchFamily="18" charset="0"/>
                          </a:rPr>
                          <m:t>1,</m:t>
                        </m:r>
                        <m:r>
                          <a:rPr lang="en-US" i="1" dirty="0">
                            <a:latin typeface="Cambria Math" panose="02040503050406030204" pitchFamily="18" charset="0"/>
                          </a:rPr>
                          <m:t>𝑟</m:t>
                        </m:r>
                        <m:r>
                          <a:rPr lang="en-US" i="1" dirty="0">
                            <a:latin typeface="Cambria Math" panose="02040503050406030204" pitchFamily="18" charset="0"/>
                          </a:rPr>
                          <m:t>2</m:t>
                        </m:r>
                      </m:e>
                    </m:d>
                  </m:oMath>
                </a14:m>
                <a:endParaRPr lang="de-DE" i="1" dirty="0">
                  <a:latin typeface="Cambria Math" panose="02040503050406030204" pitchFamily="18" charset="0"/>
                </a:endParaRPr>
              </a:p>
              <a:p>
                <a:pPr lvl="2"/>
                <a14:m>
                  <m:oMath xmlns:m="http://schemas.openxmlformats.org/officeDocument/2006/math">
                    <m:r>
                      <m:rPr>
                        <m:sty m:val="p"/>
                      </m:rPr>
                      <a:rPr lang="de-DE" b="0" i="0" dirty="0" smtClean="0">
                        <a:latin typeface="Cambria Math" panose="02040503050406030204" pitchFamily="18" charset="0"/>
                        <a:ea typeface="Cambria Math" panose="02040503050406030204" pitchFamily="18" charset="0"/>
                        <a:cs typeface="Times New Roman"/>
                      </a:rPr>
                      <m:t>ran</m:t>
                    </m:r>
                    <m:d>
                      <m:dPr>
                        <m:ctrlPr>
                          <a:rPr lang="en-US" i="1" dirty="0">
                            <a:latin typeface="Cambria Math" panose="02040503050406030204" pitchFamily="18" charset="0"/>
                            <a:ea typeface="Cambria Math" panose="02040503050406030204" pitchFamily="18" charset="0"/>
                            <a:cs typeface="Times New Roman"/>
                          </a:rPr>
                        </m:ctrlPr>
                      </m:dPr>
                      <m:e>
                        <m:r>
                          <a:rPr lang="en-US" i="1" dirty="0">
                            <a:latin typeface="Cambria Math" panose="02040503050406030204" pitchFamily="18" charset="0"/>
                          </a:rPr>
                          <m:t>𝑙</m:t>
                        </m:r>
                      </m:e>
                    </m:d>
                    <m:r>
                      <a:rPr lang="en-US" i="1" dirty="0">
                        <a:latin typeface="Cambria Math" panose="02040503050406030204" pitchFamily="18" charset="0"/>
                      </a:rPr>
                      <m:t>=</m:t>
                    </m:r>
                    <m:r>
                      <m:rPr>
                        <m:sty m:val="p"/>
                      </m:rPr>
                      <a:rPr lang="de-DE" b="0" i="0" dirty="0" smtClean="0">
                        <a:latin typeface="Cambria Math" panose="02040503050406030204" pitchFamily="18" charset="0"/>
                        <a:ea typeface="Cambria Math" panose="02040503050406030204" pitchFamily="18" charset="0"/>
                        <a:cs typeface="Times New Roman"/>
                      </a:rPr>
                      <m:t>ran</m:t>
                    </m:r>
                    <m:d>
                      <m:dPr>
                        <m:ctrlPr>
                          <a:rPr lang="en-US" i="1" dirty="0">
                            <a:latin typeface="Cambria Math" panose="02040503050406030204" pitchFamily="18" charset="0"/>
                            <a:ea typeface="Cambria Math" panose="02040503050406030204" pitchFamily="18" charset="0"/>
                            <a:cs typeface="Times New Roman"/>
                          </a:rPr>
                        </m:ctrlPr>
                      </m:dPr>
                      <m:e>
                        <m:r>
                          <a:rPr lang="en-US" i="1" dirty="0">
                            <a:latin typeface="Cambria Math" panose="02040503050406030204" pitchFamily="18" charset="0"/>
                          </a:rPr>
                          <m:t>𝑚</m:t>
                        </m:r>
                      </m:e>
                    </m:d>
                    <m:r>
                      <a:rPr lang="de-DE" b="0" i="1" dirty="0" smtClean="0">
                        <a:latin typeface="Cambria Math" panose="02040503050406030204" pitchFamily="18" charset="0"/>
                      </a:rPr>
                      <m:t>=</m:t>
                    </m:r>
                    <m:r>
                      <a:rPr lang="en-US" i="1" dirty="0" err="1">
                        <a:latin typeface="Cambria Math" panose="02040503050406030204" pitchFamily="18" charset="0"/>
                      </a:rPr>
                      <m:t>𝐿𝑜𝑐𝑠</m:t>
                    </m:r>
                    <m:r>
                      <a:rPr lang="en-US" i="1" dirty="0">
                        <a:latin typeface="Cambria Math" panose="02040503050406030204" pitchFamily="18" charset="0"/>
                      </a:rPr>
                      <m:t>=</m:t>
                    </m:r>
                    <m:d>
                      <m:dPr>
                        <m:begChr m:val="{"/>
                        <m:endChr m:val="}"/>
                        <m:ctrlPr>
                          <a:rPr lang="en-US" i="1" dirty="0">
                            <a:latin typeface="Cambria Math" panose="02040503050406030204" pitchFamily="18" charset="0"/>
                          </a:rPr>
                        </m:ctrlPr>
                      </m:dPr>
                      <m:e>
                        <m:r>
                          <a:rPr lang="en-US" i="1" dirty="0">
                            <a:latin typeface="Cambria Math" panose="02040503050406030204" pitchFamily="18" charset="0"/>
                          </a:rPr>
                          <m:t>𝑑</m:t>
                        </m:r>
                        <m:r>
                          <a:rPr lang="en-US" i="1" dirty="0">
                            <a:latin typeface="Cambria Math" panose="02040503050406030204" pitchFamily="18" charset="0"/>
                          </a:rPr>
                          <m:t>1,</m:t>
                        </m:r>
                        <m:r>
                          <a:rPr lang="en-US" i="1" dirty="0">
                            <a:latin typeface="Cambria Math" panose="02040503050406030204" pitchFamily="18" charset="0"/>
                          </a:rPr>
                          <m:t>𝑑</m:t>
                        </m:r>
                        <m:r>
                          <a:rPr lang="en-US" i="1" dirty="0">
                            <a:latin typeface="Cambria Math" panose="02040503050406030204" pitchFamily="18" charset="0"/>
                          </a:rPr>
                          <m:t>2,</m:t>
                        </m:r>
                        <m:r>
                          <a:rPr lang="en-US" i="1" dirty="0">
                            <a:latin typeface="Cambria Math" panose="02040503050406030204" pitchFamily="18" charset="0"/>
                          </a:rPr>
                          <m:t>𝑑</m:t>
                        </m:r>
                        <m:r>
                          <a:rPr lang="en-US" i="1" dirty="0">
                            <a:latin typeface="Cambria Math" panose="02040503050406030204" pitchFamily="18" charset="0"/>
                          </a:rPr>
                          <m:t>3</m:t>
                        </m:r>
                      </m:e>
                    </m:d>
                  </m:oMath>
                </a14:m>
                <a:endParaRPr lang="de-DE" i="1" dirty="0">
                  <a:latin typeface="Cambria Math" panose="02040503050406030204" pitchFamily="18" charset="0"/>
                </a:endParaRPr>
              </a:p>
              <a:p>
                <a:pPr lvl="2"/>
                <a14:m>
                  <m:oMath xmlns:m="http://schemas.openxmlformats.org/officeDocument/2006/math">
                    <m:r>
                      <m:rPr>
                        <m:sty m:val="p"/>
                      </m:rPr>
                      <a:rPr lang="de-DE" b="0" i="0" dirty="0" smtClean="0">
                        <a:latin typeface="Cambria Math" panose="02040503050406030204" pitchFamily="18" charset="0"/>
                        <a:ea typeface="Cambria Math" panose="02040503050406030204" pitchFamily="18" charset="0"/>
                        <a:cs typeface="Times New Roman"/>
                      </a:rPr>
                      <m:t>ran</m:t>
                    </m:r>
                    <m:d>
                      <m:dPr>
                        <m:ctrlPr>
                          <a:rPr lang="en-US" b="0" i="1" dirty="0">
                            <a:latin typeface="Cambria Math" panose="02040503050406030204" pitchFamily="18" charset="0"/>
                            <a:ea typeface="Cambria Math" panose="02040503050406030204" pitchFamily="18" charset="0"/>
                            <a:cs typeface="Times New Roman"/>
                          </a:rPr>
                        </m:ctrlPr>
                      </m:dPr>
                      <m:e>
                        <m:r>
                          <a:rPr lang="en-US" i="1" dirty="0">
                            <a:latin typeface="Cambria Math" panose="02040503050406030204" pitchFamily="18" charset="0"/>
                          </a:rPr>
                          <m:t>𝑐</m:t>
                        </m:r>
                      </m:e>
                    </m:d>
                    <m:r>
                      <a:rPr lang="en-US" i="1" dirty="0">
                        <a:latin typeface="Cambria Math" panose="02040503050406030204" pitchFamily="18" charset="0"/>
                      </a:rPr>
                      <m:t>=</m:t>
                    </m:r>
                    <m:r>
                      <a:rPr lang="en-US" i="1" dirty="0">
                        <a:latin typeface="Cambria Math" panose="02040503050406030204" pitchFamily="18" charset="0"/>
                      </a:rPr>
                      <m:t>𝐶𝑜𝑛𝑡𝑎𝑖𝑛𝑒𝑟𝑠</m:t>
                    </m:r>
                    <m:r>
                      <a:rPr lang="de-DE" b="0" i="1" dirty="0" smtClean="0">
                        <a:latin typeface="Cambria Math" panose="02040503050406030204" pitchFamily="18" charset="0"/>
                      </a:rPr>
                      <m:t>=</m:t>
                    </m:r>
                    <m:r>
                      <a:rPr lang="en-US" i="1" dirty="0">
                        <a:latin typeface="Cambria Math" panose="02040503050406030204" pitchFamily="18" charset="0"/>
                      </a:rPr>
                      <m:t>{</m:t>
                    </m:r>
                    <m:r>
                      <a:rPr lang="en-US" i="1" dirty="0">
                        <a:latin typeface="Cambria Math" panose="02040503050406030204" pitchFamily="18" charset="0"/>
                      </a:rPr>
                      <m:t>𝑐</m:t>
                    </m:r>
                    <m:r>
                      <a:rPr lang="en-US" i="1" dirty="0">
                        <a:latin typeface="Cambria Math" panose="02040503050406030204" pitchFamily="18" charset="0"/>
                      </a:rPr>
                      <m:t>1,</m:t>
                    </m:r>
                    <m:r>
                      <a:rPr lang="en-US" i="1" dirty="0">
                        <a:latin typeface="Cambria Math" panose="02040503050406030204" pitchFamily="18" charset="0"/>
                      </a:rPr>
                      <m:t>𝑐</m:t>
                    </m:r>
                    <m:r>
                      <a:rPr lang="en-US" i="1" dirty="0">
                        <a:latin typeface="Cambria Math" panose="02040503050406030204" pitchFamily="18" charset="0"/>
                      </a:rPr>
                      <m:t>2}</m:t>
                    </m:r>
                  </m:oMath>
                </a14:m>
                <a:endParaRPr lang="en-GB" dirty="0"/>
              </a:p>
              <a:p>
                <a:endParaRPr lang="en-GB" dirty="0">
                  <a:solidFill>
                    <a:schemeClr val="tx1"/>
                  </a:solidFill>
                </a:endParaRPr>
              </a:p>
            </p:txBody>
          </p:sp>
        </mc:Choice>
        <mc:Fallback xmlns="">
          <p:sp>
            <p:nvSpPr>
              <p:cNvPr id="7" name="Content Placeholder 6">
                <a:extLst>
                  <a:ext uri="{FF2B5EF4-FFF2-40B4-BE49-F238E27FC236}">
                    <a16:creationId xmlns:a16="http://schemas.microsoft.com/office/drawing/2014/main" id="{C3E2D8E5-B046-FD45-9C58-F42AA9EDA465}"/>
                  </a:ext>
                </a:extLst>
              </p:cNvPr>
              <p:cNvSpPr>
                <a:spLocks noGrp="1" noRot="1" noChangeAspect="1" noMove="1" noResize="1" noEditPoints="1" noAdjustHandles="1" noChangeArrowheads="1" noChangeShapeType="1" noTextEdit="1"/>
              </p:cNvSpPr>
              <p:nvPr>
                <p:ph sz="half" idx="2"/>
              </p:nvPr>
            </p:nvSpPr>
            <p:spPr>
              <a:blipFill>
                <a:blip r:embed="rId4"/>
                <a:stretch>
                  <a:fillRect l="-2955" t="-2985"/>
                </a:stretch>
              </a:blipFill>
            </p:spPr>
            <p:txBody>
              <a:bodyPr/>
              <a:lstStyle/>
              <a:p>
                <a:r>
                  <a:rPr lang="en-DE">
                    <a:noFill/>
                  </a:rPr>
                  <a:t> </a:t>
                </a:r>
              </a:p>
            </p:txBody>
          </p:sp>
        </mc:Fallback>
      </mc:AlternateContent>
      <p:sp>
        <p:nvSpPr>
          <p:cNvPr id="2" name="Date Placeholder 1">
            <a:extLst>
              <a:ext uri="{FF2B5EF4-FFF2-40B4-BE49-F238E27FC236}">
                <a16:creationId xmlns:a16="http://schemas.microsoft.com/office/drawing/2014/main" id="{A875BC63-6E7D-324C-8F23-EE469B566742}"/>
              </a:ext>
            </a:extLst>
          </p:cNvPr>
          <p:cNvSpPr>
            <a:spLocks noGrp="1"/>
          </p:cNvSpPr>
          <p:nvPr>
            <p:ph type="dt" sz="half" idx="10"/>
          </p:nvPr>
        </p:nvSpPr>
        <p:spPr/>
        <p:txBody>
          <a:bodyPr/>
          <a:lstStyle/>
          <a:p>
            <a:r>
              <a:rPr lang="de-DE"/>
              <a:t>Deterministic</a:t>
            </a:r>
            <a:endParaRPr lang="de-DE" dirty="0"/>
          </a:p>
        </p:txBody>
      </p:sp>
      <p:sp>
        <p:nvSpPr>
          <p:cNvPr id="143" name="Footer Placeholder 142">
            <a:extLst>
              <a:ext uri="{FF2B5EF4-FFF2-40B4-BE49-F238E27FC236}">
                <a16:creationId xmlns:a16="http://schemas.microsoft.com/office/drawing/2014/main" id="{8B9C6073-704E-C0F4-772B-91D31F52FDF6}"/>
              </a:ext>
            </a:extLst>
          </p:cNvPr>
          <p:cNvSpPr>
            <a:spLocks noGrp="1"/>
          </p:cNvSpPr>
          <p:nvPr>
            <p:ph type="ftr" sz="quarter" idx="3"/>
          </p:nvPr>
        </p:nvSpPr>
        <p:spPr/>
        <p:txBody>
          <a:bodyPr/>
          <a:lstStyle/>
          <a:p>
            <a:r>
              <a:rPr lang="en-GB"/>
              <a:t>T. Braun - APA</a:t>
            </a:r>
          </a:p>
        </p:txBody>
      </p:sp>
      <p:sp>
        <p:nvSpPr>
          <p:cNvPr id="4" name="Slide Number Placeholder 3">
            <a:extLst>
              <a:ext uri="{FF2B5EF4-FFF2-40B4-BE49-F238E27FC236}">
                <a16:creationId xmlns:a16="http://schemas.microsoft.com/office/drawing/2014/main" id="{0D9093E1-4EF5-B545-98CA-2E964CAEF1B1}"/>
              </a:ext>
            </a:extLst>
          </p:cNvPr>
          <p:cNvSpPr>
            <a:spLocks noGrp="1"/>
          </p:cNvSpPr>
          <p:nvPr>
            <p:ph type="sldNum" sz="quarter" idx="4"/>
          </p:nvPr>
        </p:nvSpPr>
        <p:spPr/>
        <p:txBody>
          <a:bodyPr/>
          <a:lstStyle/>
          <a:p>
            <a:fld id="{67C9959E-8E6B-B04C-9955-EA096F41CA7A}" type="slidenum">
              <a:rPr lang="en-GB" smtClean="0"/>
              <a:t>17</a:t>
            </a:fld>
            <a:endParaRPr lang="en-GB"/>
          </a:p>
        </p:txBody>
      </p:sp>
      <p:grpSp>
        <p:nvGrpSpPr>
          <p:cNvPr id="3" name="Group 2">
            <a:extLst>
              <a:ext uri="{FF2B5EF4-FFF2-40B4-BE49-F238E27FC236}">
                <a16:creationId xmlns:a16="http://schemas.microsoft.com/office/drawing/2014/main" id="{A97E1410-2CC4-EC4D-3FD9-BA9DBB3B6829}"/>
              </a:ext>
            </a:extLst>
          </p:cNvPr>
          <p:cNvGrpSpPr/>
          <p:nvPr/>
        </p:nvGrpSpPr>
        <p:grpSpPr>
          <a:xfrm>
            <a:off x="7713964" y="4551040"/>
            <a:ext cx="4021389" cy="1354874"/>
            <a:chOff x="4198596" y="2859146"/>
            <a:chExt cx="4021389" cy="1354874"/>
          </a:xfrm>
        </p:grpSpPr>
        <p:sp>
          <p:nvSpPr>
            <p:cNvPr id="8" name="Rectangle 891">
              <a:extLst>
                <a:ext uri="{FF2B5EF4-FFF2-40B4-BE49-F238E27FC236}">
                  <a16:creationId xmlns:a16="http://schemas.microsoft.com/office/drawing/2014/main" id="{71EAE3CF-7587-0682-5B50-AEB6AD06B38F}"/>
                </a:ext>
              </a:extLst>
            </p:cNvPr>
            <p:cNvSpPr>
              <a:spLocks noChangeArrowheads="1"/>
            </p:cNvSpPr>
            <p:nvPr/>
          </p:nvSpPr>
          <p:spPr bwMode="auto">
            <a:xfrm>
              <a:off x="5124789" y="3530277"/>
              <a:ext cx="65" cy="276999"/>
            </a:xfrm>
            <a:prstGeom prst="rect">
              <a:avLst/>
            </a:prstGeom>
            <a:solidFill>
              <a:srgbClr val="89D3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endParaRPr lang="en-US" b="1" dirty="0">
                <a:latin typeface="Calibri"/>
                <a:ea typeface="Calibri"/>
                <a:cs typeface="Calibri"/>
              </a:endParaRPr>
            </a:p>
          </p:txBody>
        </p:sp>
        <p:sp>
          <p:nvSpPr>
            <p:cNvPr id="9" name="Rectangle 891">
              <a:extLst>
                <a:ext uri="{FF2B5EF4-FFF2-40B4-BE49-F238E27FC236}">
                  <a16:creationId xmlns:a16="http://schemas.microsoft.com/office/drawing/2014/main" id="{C0B1389F-DA97-2729-3647-DDA600CBFB36}"/>
                </a:ext>
              </a:extLst>
            </p:cNvPr>
            <p:cNvSpPr>
              <a:spLocks noChangeArrowheads="1"/>
            </p:cNvSpPr>
            <p:nvPr/>
          </p:nvSpPr>
          <p:spPr bwMode="auto">
            <a:xfrm>
              <a:off x="7128692" y="3594134"/>
              <a:ext cx="65" cy="276999"/>
            </a:xfrm>
            <a:prstGeom prst="rect">
              <a:avLst/>
            </a:prstGeom>
            <a:solidFill>
              <a:srgbClr val="FAC09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endParaRPr lang="en-US" b="1" dirty="0">
                <a:latin typeface="Calibri"/>
                <a:ea typeface="Calibri"/>
                <a:cs typeface="Calibri"/>
              </a:endParaRPr>
            </a:p>
          </p:txBody>
        </p:sp>
        <p:grpSp>
          <p:nvGrpSpPr>
            <p:cNvPr id="10" name="Group 9">
              <a:extLst>
                <a:ext uri="{FF2B5EF4-FFF2-40B4-BE49-F238E27FC236}">
                  <a16:creationId xmlns:a16="http://schemas.microsoft.com/office/drawing/2014/main" id="{28571494-2F03-31AB-A848-3F120D92C360}"/>
                </a:ext>
              </a:extLst>
            </p:cNvPr>
            <p:cNvGrpSpPr/>
            <p:nvPr/>
          </p:nvGrpSpPr>
          <p:grpSpPr>
            <a:xfrm>
              <a:off x="4728546" y="2859146"/>
              <a:ext cx="1748270" cy="801164"/>
              <a:chOff x="1152149" y="2292224"/>
              <a:chExt cx="2428155" cy="1112728"/>
            </a:xfrm>
          </p:grpSpPr>
          <p:sp>
            <p:nvSpPr>
              <p:cNvPr id="139" name="Line 853">
                <a:extLst>
                  <a:ext uri="{FF2B5EF4-FFF2-40B4-BE49-F238E27FC236}">
                    <a16:creationId xmlns:a16="http://schemas.microsoft.com/office/drawing/2014/main" id="{61C93CC0-FCBD-4ACD-1F13-C3B7C093D59F}"/>
                  </a:ext>
                </a:extLst>
              </p:cNvPr>
              <p:cNvSpPr>
                <a:spLocks noChangeShapeType="1"/>
              </p:cNvSpPr>
              <p:nvPr/>
            </p:nvSpPr>
            <p:spPr bwMode="auto">
              <a:xfrm>
                <a:off x="1152149" y="3398894"/>
                <a:ext cx="822960" cy="6058"/>
              </a:xfrm>
              <a:prstGeom prst="line">
                <a:avLst/>
              </a:prstGeom>
              <a:noFill/>
              <a:ln w="9525">
                <a:solidFill>
                  <a:schemeClr val="tx1"/>
                </a:solidFill>
                <a:round/>
                <a:headEnd/>
                <a:tailEnd/>
              </a:ln>
              <a:scene3d>
                <a:camera prst="legacyObliqueTopRight">
                  <a:rot lat="60000" lon="0" rev="0"/>
                </a:camera>
                <a:lightRig rig="legacyFlat3" dir="l"/>
              </a:scene3d>
              <a:sp3d extrusionH="2095500" contourW="6350" prstMaterial="legacyPlastic">
                <a:bevelT w="13500" h="13500" prst="angle"/>
                <a:bevelB w="13500" h="13500" prst="angle"/>
                <a:extrusionClr>
                  <a:srgbClr val="EBE6DB"/>
                </a:extrusionClr>
              </a:sp3d>
              <a:extLst>
                <a:ext uri="{909E8E84-426E-40dd-AFC4-6F175D3DCCD1}">
                  <a14:hiddenFill xmlns="" xmlns:a14="http://schemas.microsoft.com/office/drawing/2010/main">
                    <a:noFill/>
                  </a14:hiddenFill>
                </a:ext>
              </a:extLst>
            </p:spPr>
            <p:txBody>
              <a:bodyPr wrap="none" anchor="ctr">
                <a:flatTx/>
              </a:bodyPr>
              <a:lstStyle/>
              <a:p>
                <a:endParaRPr lang="en-US" dirty="0">
                  <a:latin typeface="Calibri"/>
                  <a:ea typeface="Times New Roman"/>
                  <a:cs typeface="Calibri"/>
                </a:endParaRPr>
              </a:p>
            </p:txBody>
          </p:sp>
          <p:cxnSp>
            <p:nvCxnSpPr>
              <p:cNvPr id="140" name="Straight Connector 139">
                <a:extLst>
                  <a:ext uri="{FF2B5EF4-FFF2-40B4-BE49-F238E27FC236}">
                    <a16:creationId xmlns:a16="http://schemas.microsoft.com/office/drawing/2014/main" id="{99C5B598-1356-F59B-C5F9-C516A49CBE20}"/>
                  </a:ext>
                </a:extLst>
              </p:cNvPr>
              <p:cNvCxnSpPr/>
              <p:nvPr/>
            </p:nvCxnSpPr>
            <p:spPr>
              <a:xfrm>
                <a:off x="2180139" y="2292224"/>
                <a:ext cx="113385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41" name="Freeform 860">
                <a:extLst>
                  <a:ext uri="{FF2B5EF4-FFF2-40B4-BE49-F238E27FC236}">
                    <a16:creationId xmlns:a16="http://schemas.microsoft.com/office/drawing/2014/main" id="{85307DDE-E016-7BF8-383A-0A6657B61213}"/>
                  </a:ext>
                </a:extLst>
              </p:cNvPr>
              <p:cNvSpPr>
                <a:spLocks/>
              </p:cNvSpPr>
              <p:nvPr/>
            </p:nvSpPr>
            <p:spPr bwMode="auto">
              <a:xfrm>
                <a:off x="2604677" y="2352547"/>
                <a:ext cx="393192" cy="37765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142" name="Freeform 860">
                <a:extLst>
                  <a:ext uri="{FF2B5EF4-FFF2-40B4-BE49-F238E27FC236}">
                    <a16:creationId xmlns:a16="http://schemas.microsoft.com/office/drawing/2014/main" id="{E5452DA4-67F0-D0A3-D413-94E4565C0091}"/>
                  </a:ext>
                </a:extLst>
              </p:cNvPr>
              <p:cNvSpPr>
                <a:spLocks/>
              </p:cNvSpPr>
              <p:nvPr/>
            </p:nvSpPr>
            <p:spPr bwMode="auto">
              <a:xfrm>
                <a:off x="2366898" y="2303564"/>
                <a:ext cx="1213406" cy="42976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cxnSp>
          <p:nvCxnSpPr>
            <p:cNvPr id="11" name="Straight Connector 10">
              <a:extLst>
                <a:ext uri="{FF2B5EF4-FFF2-40B4-BE49-F238E27FC236}">
                  <a16:creationId xmlns:a16="http://schemas.microsoft.com/office/drawing/2014/main" id="{B9E14E5A-5AE6-72E6-D694-8FDB33FEB61C}"/>
                </a:ext>
              </a:extLst>
            </p:cNvPr>
            <p:cNvCxnSpPr/>
            <p:nvPr/>
          </p:nvCxnSpPr>
          <p:spPr>
            <a:xfrm>
              <a:off x="6181341" y="3686823"/>
              <a:ext cx="658367"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2" name="Freeform 860">
              <a:extLst>
                <a:ext uri="{FF2B5EF4-FFF2-40B4-BE49-F238E27FC236}">
                  <a16:creationId xmlns:a16="http://schemas.microsoft.com/office/drawing/2014/main" id="{17E5A469-2D4B-51D8-B6B5-71080A0DD524}"/>
                </a:ext>
              </a:extLst>
            </p:cNvPr>
            <p:cNvSpPr>
              <a:spLocks/>
            </p:cNvSpPr>
            <p:nvPr/>
          </p:nvSpPr>
          <p:spPr bwMode="auto">
            <a:xfrm>
              <a:off x="5858581" y="3730256"/>
              <a:ext cx="888796" cy="27190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13" name="Freeform 860">
              <a:extLst>
                <a:ext uri="{FF2B5EF4-FFF2-40B4-BE49-F238E27FC236}">
                  <a16:creationId xmlns:a16="http://schemas.microsoft.com/office/drawing/2014/main" id="{556A4E20-692F-29E8-B330-F3213BAD8473}"/>
                </a:ext>
              </a:extLst>
            </p:cNvPr>
            <p:cNvSpPr>
              <a:spLocks/>
            </p:cNvSpPr>
            <p:nvPr/>
          </p:nvSpPr>
          <p:spPr bwMode="auto">
            <a:xfrm>
              <a:off x="5732390" y="3686967"/>
              <a:ext cx="1123653" cy="30943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sp>
          <p:nvSpPr>
            <p:cNvPr id="14" name="Line 853">
              <a:extLst>
                <a:ext uri="{FF2B5EF4-FFF2-40B4-BE49-F238E27FC236}">
                  <a16:creationId xmlns:a16="http://schemas.microsoft.com/office/drawing/2014/main" id="{9860B521-70B6-9B0D-9DC5-3754FBDC6A25}"/>
                </a:ext>
              </a:extLst>
            </p:cNvPr>
            <p:cNvSpPr>
              <a:spLocks noChangeShapeType="1"/>
            </p:cNvSpPr>
            <p:nvPr/>
          </p:nvSpPr>
          <p:spPr bwMode="auto">
            <a:xfrm>
              <a:off x="6351907" y="4209658"/>
              <a:ext cx="1481327"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dirty="0">
                  <a:latin typeface="Calibri"/>
                  <a:ea typeface="Times New Roman"/>
                  <a:cs typeface="Calibri"/>
                </a:rPr>
                <a:t>             d2</a:t>
              </a:r>
            </a:p>
          </p:txBody>
        </p:sp>
        <p:sp>
          <p:nvSpPr>
            <p:cNvPr id="15" name="Line 853">
              <a:extLst>
                <a:ext uri="{FF2B5EF4-FFF2-40B4-BE49-F238E27FC236}">
                  <a16:creationId xmlns:a16="http://schemas.microsoft.com/office/drawing/2014/main" id="{CE0CCA3E-AD28-59CE-1BF4-339A4AF511F4}"/>
                </a:ext>
              </a:extLst>
            </p:cNvPr>
            <p:cNvSpPr>
              <a:spLocks noChangeShapeType="1"/>
            </p:cNvSpPr>
            <p:nvPr/>
          </p:nvSpPr>
          <p:spPr bwMode="auto">
            <a:xfrm>
              <a:off x="4198596" y="4205296"/>
              <a:ext cx="1481327"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dirty="0">
                  <a:latin typeface="Calibri"/>
                  <a:ea typeface="Times New Roman"/>
                  <a:cs typeface="Calibri"/>
                </a:rPr>
                <a:t>             d1</a:t>
              </a:r>
            </a:p>
          </p:txBody>
        </p:sp>
        <p:sp>
          <p:nvSpPr>
            <p:cNvPr id="16" name="Line 853">
              <a:extLst>
                <a:ext uri="{FF2B5EF4-FFF2-40B4-BE49-F238E27FC236}">
                  <a16:creationId xmlns:a16="http://schemas.microsoft.com/office/drawing/2014/main" id="{40BE690F-022A-F3BC-798A-E035F6210577}"/>
                </a:ext>
              </a:extLst>
            </p:cNvPr>
            <p:cNvSpPr>
              <a:spLocks noChangeShapeType="1"/>
            </p:cNvSpPr>
            <p:nvPr/>
          </p:nvSpPr>
          <p:spPr bwMode="auto">
            <a:xfrm>
              <a:off x="5870740" y="3287888"/>
              <a:ext cx="1316735"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dirty="0">
                  <a:latin typeface="Calibri"/>
                  <a:ea typeface="Times New Roman"/>
                  <a:cs typeface="Calibri"/>
                </a:rPr>
                <a:t>          d3</a:t>
              </a:r>
            </a:p>
          </p:txBody>
        </p:sp>
        <p:grpSp>
          <p:nvGrpSpPr>
            <p:cNvPr id="17" name="Group 16">
              <a:extLst>
                <a:ext uri="{FF2B5EF4-FFF2-40B4-BE49-F238E27FC236}">
                  <a16:creationId xmlns:a16="http://schemas.microsoft.com/office/drawing/2014/main" id="{39FF8AA2-ED42-82B2-AEDE-05186595A3DD}"/>
                </a:ext>
              </a:extLst>
            </p:cNvPr>
            <p:cNvGrpSpPr/>
            <p:nvPr/>
          </p:nvGrpSpPr>
          <p:grpSpPr>
            <a:xfrm>
              <a:off x="4851800" y="2923197"/>
              <a:ext cx="1203321" cy="1021208"/>
              <a:chOff x="3906167" y="3324390"/>
              <a:chExt cx="1671281" cy="1418344"/>
            </a:xfrm>
            <a:solidFill>
              <a:srgbClr val="93D2FE"/>
            </a:solidFill>
          </p:grpSpPr>
          <p:sp>
            <p:nvSpPr>
              <p:cNvPr id="51" name="Oval 859">
                <a:extLst>
                  <a:ext uri="{FF2B5EF4-FFF2-40B4-BE49-F238E27FC236}">
                    <a16:creationId xmlns:a16="http://schemas.microsoft.com/office/drawing/2014/main" id="{CE6F0F1F-0868-A1A9-08C0-49CFA8421B29}"/>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52" name="Oval 861">
                <a:extLst>
                  <a:ext uri="{FF2B5EF4-FFF2-40B4-BE49-F238E27FC236}">
                    <a16:creationId xmlns:a16="http://schemas.microsoft.com/office/drawing/2014/main" id="{41357E41-8B1B-FACD-8EB4-CED8DF6F8BFE}"/>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53" name="Oval 862">
                <a:extLst>
                  <a:ext uri="{FF2B5EF4-FFF2-40B4-BE49-F238E27FC236}">
                    <a16:creationId xmlns:a16="http://schemas.microsoft.com/office/drawing/2014/main" id="{8EAEF2CC-2443-7EBB-D47C-4931C0FB71D6}"/>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54" name="Oval 863">
                <a:extLst>
                  <a:ext uri="{FF2B5EF4-FFF2-40B4-BE49-F238E27FC236}">
                    <a16:creationId xmlns:a16="http://schemas.microsoft.com/office/drawing/2014/main" id="{280380C0-EACD-D823-F779-2BCBB76042CF}"/>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55" name="Oval 863">
                <a:extLst>
                  <a:ext uri="{FF2B5EF4-FFF2-40B4-BE49-F238E27FC236}">
                    <a16:creationId xmlns:a16="http://schemas.microsoft.com/office/drawing/2014/main" id="{AFB0C128-D514-072E-8CB6-32691ADE716A}"/>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grpSp>
            <p:nvGrpSpPr>
              <p:cNvPr id="56" name="Group 55">
                <a:extLst>
                  <a:ext uri="{FF2B5EF4-FFF2-40B4-BE49-F238E27FC236}">
                    <a16:creationId xmlns:a16="http://schemas.microsoft.com/office/drawing/2014/main" id="{414B3365-92F2-39FA-EF6B-D6FF409E4DDE}"/>
                  </a:ext>
                </a:extLst>
              </p:cNvPr>
              <p:cNvGrpSpPr/>
              <p:nvPr/>
            </p:nvGrpSpPr>
            <p:grpSpPr>
              <a:xfrm>
                <a:off x="3906167" y="4047050"/>
                <a:ext cx="1671281" cy="539042"/>
                <a:chOff x="1320274" y="4580303"/>
                <a:chExt cx="1671281" cy="467246"/>
              </a:xfrm>
              <a:grpFill/>
            </p:grpSpPr>
            <p:sp>
              <p:nvSpPr>
                <p:cNvPr id="135" name="Freeform 860">
                  <a:extLst>
                    <a:ext uri="{FF2B5EF4-FFF2-40B4-BE49-F238E27FC236}">
                      <a16:creationId xmlns:a16="http://schemas.microsoft.com/office/drawing/2014/main" id="{B8B398E0-6596-DB0F-27CD-69A6E48AF56A}"/>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36" name="Rectangle 864">
                  <a:extLst>
                    <a:ext uri="{FF2B5EF4-FFF2-40B4-BE49-F238E27FC236}">
                      <a16:creationId xmlns:a16="http://schemas.microsoft.com/office/drawing/2014/main" id="{7CA170D9-1B78-71AD-C29C-AFB9B8CA23E9}"/>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b"/>
                <a:lstStyle/>
                <a:p>
                  <a:pPr algn="ctr"/>
                  <a:r>
                    <a:rPr lang="en-US" dirty="0">
                      <a:latin typeface="Calibri"/>
                      <a:ea typeface="Calibri"/>
                      <a:cs typeface="Calibri"/>
                    </a:rPr>
                    <a:t>r1</a:t>
                  </a:r>
                </a:p>
              </p:txBody>
            </p:sp>
            <p:sp>
              <p:nvSpPr>
                <p:cNvPr id="137" name="Freeform 865">
                  <a:extLst>
                    <a:ext uri="{FF2B5EF4-FFF2-40B4-BE49-F238E27FC236}">
                      <a16:creationId xmlns:a16="http://schemas.microsoft.com/office/drawing/2014/main" id="{AB588318-7CBE-5F8A-0160-759B623ED84E}"/>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38" name="Freeform 866">
                  <a:extLst>
                    <a:ext uri="{FF2B5EF4-FFF2-40B4-BE49-F238E27FC236}">
                      <a16:creationId xmlns:a16="http://schemas.microsoft.com/office/drawing/2014/main" id="{5184C6BC-A2E5-3B95-9131-04DA310CFE39}"/>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grpSp>
          <p:grpSp>
            <p:nvGrpSpPr>
              <p:cNvPr id="57" name="Group 56">
                <a:extLst>
                  <a:ext uri="{FF2B5EF4-FFF2-40B4-BE49-F238E27FC236}">
                    <a16:creationId xmlns:a16="http://schemas.microsoft.com/office/drawing/2014/main" id="{2D5A4F30-69BB-97B2-8ED1-A01EA00EE2E7}"/>
                  </a:ext>
                </a:extLst>
              </p:cNvPr>
              <p:cNvGrpSpPr/>
              <p:nvPr/>
            </p:nvGrpSpPr>
            <p:grpSpPr>
              <a:xfrm>
                <a:off x="4596370" y="3324390"/>
                <a:ext cx="552654" cy="1188720"/>
                <a:chOff x="1823226" y="3235632"/>
                <a:chExt cx="552654" cy="1188720"/>
              </a:xfrm>
              <a:grpFill/>
            </p:grpSpPr>
            <p:sp>
              <p:nvSpPr>
                <p:cNvPr id="58" name="Oval 878">
                  <a:extLst>
                    <a:ext uri="{FF2B5EF4-FFF2-40B4-BE49-F238E27FC236}">
                      <a16:creationId xmlns:a16="http://schemas.microsoft.com/office/drawing/2014/main" id="{A4759311-F8DD-45D8-774B-FC7D4944909D}"/>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59" name="Rectangle 880">
                  <a:extLst>
                    <a:ext uri="{FF2B5EF4-FFF2-40B4-BE49-F238E27FC236}">
                      <a16:creationId xmlns:a16="http://schemas.microsoft.com/office/drawing/2014/main" id="{31DA6A87-4DBC-CC1B-E616-082C49FAF919}"/>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60" name="Oval 878">
                  <a:extLst>
                    <a:ext uri="{FF2B5EF4-FFF2-40B4-BE49-F238E27FC236}">
                      <a16:creationId xmlns:a16="http://schemas.microsoft.com/office/drawing/2014/main" id="{39595892-BB35-B71F-FAF3-24D6C35FD110}"/>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61" name="Line 881">
                  <a:extLst>
                    <a:ext uri="{FF2B5EF4-FFF2-40B4-BE49-F238E27FC236}">
                      <a16:creationId xmlns:a16="http://schemas.microsoft.com/office/drawing/2014/main" id="{5DD85FC4-AF68-052D-ED99-98B76CDDAA19}"/>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62" name="Line 882">
                  <a:extLst>
                    <a:ext uri="{FF2B5EF4-FFF2-40B4-BE49-F238E27FC236}">
                      <a16:creationId xmlns:a16="http://schemas.microsoft.com/office/drawing/2014/main" id="{D4FC8592-8BD3-FE1E-A21B-1F27DE7F5E26}"/>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63" name="Rectangle 880">
                  <a:extLst>
                    <a:ext uri="{FF2B5EF4-FFF2-40B4-BE49-F238E27FC236}">
                      <a16:creationId xmlns:a16="http://schemas.microsoft.com/office/drawing/2014/main" id="{0801BCBE-AB27-5899-1B7E-EE1ED2EDEBBB}"/>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128" name="Oval 878">
                  <a:extLst>
                    <a:ext uri="{FF2B5EF4-FFF2-40B4-BE49-F238E27FC236}">
                      <a16:creationId xmlns:a16="http://schemas.microsoft.com/office/drawing/2014/main" id="{ADF45125-E37B-4B48-3146-FEA1C9D5B1A4}"/>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29" name="Line 882">
                  <a:extLst>
                    <a:ext uri="{FF2B5EF4-FFF2-40B4-BE49-F238E27FC236}">
                      <a16:creationId xmlns:a16="http://schemas.microsoft.com/office/drawing/2014/main" id="{1405AFE7-F980-A646-B444-6BFFFA3CA8E7}"/>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30" name="Line 882">
                  <a:extLst>
                    <a:ext uri="{FF2B5EF4-FFF2-40B4-BE49-F238E27FC236}">
                      <a16:creationId xmlns:a16="http://schemas.microsoft.com/office/drawing/2014/main" id="{B31041B3-4F67-090D-E1AF-506A53A26152}"/>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31" name="Line 884">
                  <a:extLst>
                    <a:ext uri="{FF2B5EF4-FFF2-40B4-BE49-F238E27FC236}">
                      <a16:creationId xmlns:a16="http://schemas.microsoft.com/office/drawing/2014/main" id="{7D114EA9-3243-FF9A-73BA-40AB3DE31C67}"/>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p:spPr>
              <p:txBody>
                <a:bodyPr wrap="none" anchor="ctr"/>
                <a:lstStyle/>
                <a:p>
                  <a:endParaRPr lang="en-US" dirty="0">
                    <a:latin typeface="Calibri"/>
                    <a:ea typeface="Calibri"/>
                    <a:cs typeface="Calibri"/>
                  </a:endParaRPr>
                </a:p>
              </p:txBody>
            </p:sp>
            <p:sp>
              <p:nvSpPr>
                <p:cNvPr id="132" name="Oval 885">
                  <a:extLst>
                    <a:ext uri="{FF2B5EF4-FFF2-40B4-BE49-F238E27FC236}">
                      <a16:creationId xmlns:a16="http://schemas.microsoft.com/office/drawing/2014/main" id="{CFAD1058-C02C-EFF7-2465-F5EEC878CEF9}"/>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33" name="Line 881">
                  <a:extLst>
                    <a:ext uri="{FF2B5EF4-FFF2-40B4-BE49-F238E27FC236}">
                      <a16:creationId xmlns:a16="http://schemas.microsoft.com/office/drawing/2014/main" id="{CDA137BE-4896-AD83-BD60-C523E404164C}"/>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34" name="Line 882">
                  <a:extLst>
                    <a:ext uri="{FF2B5EF4-FFF2-40B4-BE49-F238E27FC236}">
                      <a16:creationId xmlns:a16="http://schemas.microsoft.com/office/drawing/2014/main" id="{0443403C-AF8C-5839-5A7D-D8202097815E}"/>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grpSp>
        </p:grpSp>
        <p:grpSp>
          <p:nvGrpSpPr>
            <p:cNvPr id="18" name="Group 17">
              <a:extLst>
                <a:ext uri="{FF2B5EF4-FFF2-40B4-BE49-F238E27FC236}">
                  <a16:creationId xmlns:a16="http://schemas.microsoft.com/office/drawing/2014/main" id="{E36B6B1E-3D85-2254-959D-26C39971A446}"/>
                </a:ext>
              </a:extLst>
            </p:cNvPr>
            <p:cNvGrpSpPr/>
            <p:nvPr/>
          </p:nvGrpSpPr>
          <p:grpSpPr>
            <a:xfrm>
              <a:off x="4272198" y="3826579"/>
              <a:ext cx="538242" cy="343668"/>
              <a:chOff x="1012668" y="989071"/>
              <a:chExt cx="747559" cy="477316"/>
            </a:xfrm>
          </p:grpSpPr>
          <p:sp>
            <p:nvSpPr>
              <p:cNvPr id="48" name="Line 853">
                <a:extLst>
                  <a:ext uri="{FF2B5EF4-FFF2-40B4-BE49-F238E27FC236}">
                    <a16:creationId xmlns:a16="http://schemas.microsoft.com/office/drawing/2014/main" id="{8C72D4D6-2EEE-0455-5BFE-4B9848439D6C}"/>
                  </a:ext>
                </a:extLst>
              </p:cNvPr>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 xmlns:a14="http://schemas.microsoft.com/office/drawing/2010/main">
                    <a:noFill/>
                  </a14:hiddenFill>
                </a:ext>
              </a:extLst>
            </p:spPr>
            <p:txBody>
              <a:bodyPr wrap="none" anchor="ctr">
                <a:flatTx/>
              </a:bodyPr>
              <a:lstStyle/>
              <a:p>
                <a:endParaRPr lang="en-US" dirty="0">
                  <a:latin typeface="Calibri"/>
                  <a:ea typeface="Times New Roman"/>
                  <a:cs typeface="Calibri"/>
                </a:endParaRPr>
              </a:p>
            </p:txBody>
          </p:sp>
          <p:sp>
            <p:nvSpPr>
              <p:cNvPr id="49" name="Rectangle 873">
                <a:extLst>
                  <a:ext uri="{FF2B5EF4-FFF2-40B4-BE49-F238E27FC236}">
                    <a16:creationId xmlns:a16="http://schemas.microsoft.com/office/drawing/2014/main" id="{89BB58AD-1B1C-5FD1-F108-3EEBBAF7239B}"/>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b"/>
              <a:lstStyle/>
              <a:p>
                <a:pPr algn="ctr"/>
                <a:r>
                  <a:rPr lang="en-GB" dirty="0">
                    <a:latin typeface="Calibri"/>
                    <a:ea typeface="Times New Roman"/>
                    <a:cs typeface="Calibri"/>
                  </a:rPr>
                  <a:t>c1</a:t>
                </a:r>
              </a:p>
            </p:txBody>
          </p:sp>
          <p:sp>
            <p:nvSpPr>
              <p:cNvPr id="50" name="Freeform 875">
                <a:extLst>
                  <a:ext uri="{FF2B5EF4-FFF2-40B4-BE49-F238E27FC236}">
                    <a16:creationId xmlns:a16="http://schemas.microsoft.com/office/drawing/2014/main" id="{CEB20D24-65F6-9814-65C6-AB1F6CF3D8C9}"/>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Times New Roman"/>
                  <a:cs typeface="Calibri"/>
                </a:endParaRPr>
              </a:p>
            </p:txBody>
          </p:sp>
        </p:grpSp>
        <p:grpSp>
          <p:nvGrpSpPr>
            <p:cNvPr id="19" name="Group 18">
              <a:extLst>
                <a:ext uri="{FF2B5EF4-FFF2-40B4-BE49-F238E27FC236}">
                  <a16:creationId xmlns:a16="http://schemas.microsoft.com/office/drawing/2014/main" id="{51E7F284-9F4B-BED7-B41F-A77B38CE9DF4}"/>
                </a:ext>
              </a:extLst>
            </p:cNvPr>
            <p:cNvGrpSpPr/>
            <p:nvPr/>
          </p:nvGrpSpPr>
          <p:grpSpPr>
            <a:xfrm>
              <a:off x="7016664" y="2938828"/>
              <a:ext cx="1203321" cy="1021208"/>
              <a:chOff x="3906167" y="3324390"/>
              <a:chExt cx="1671281" cy="1418344"/>
            </a:xfrm>
            <a:solidFill>
              <a:srgbClr val="93D2FE"/>
            </a:solidFill>
          </p:grpSpPr>
          <p:sp>
            <p:nvSpPr>
              <p:cNvPr id="24" name="Oval 859">
                <a:extLst>
                  <a:ext uri="{FF2B5EF4-FFF2-40B4-BE49-F238E27FC236}">
                    <a16:creationId xmlns:a16="http://schemas.microsoft.com/office/drawing/2014/main" id="{43BF8C85-3AC3-82EA-1975-F636E62F4AA2}"/>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5" name="Oval 861">
                <a:extLst>
                  <a:ext uri="{FF2B5EF4-FFF2-40B4-BE49-F238E27FC236}">
                    <a16:creationId xmlns:a16="http://schemas.microsoft.com/office/drawing/2014/main" id="{5E2FF687-4A70-09AB-6633-3C37EF076AF6}"/>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6" name="Oval 862">
                <a:extLst>
                  <a:ext uri="{FF2B5EF4-FFF2-40B4-BE49-F238E27FC236}">
                    <a16:creationId xmlns:a16="http://schemas.microsoft.com/office/drawing/2014/main" id="{3E50A0FD-A779-AEDA-CBC2-13A2B5E16C7A}"/>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7" name="Oval 863">
                <a:extLst>
                  <a:ext uri="{FF2B5EF4-FFF2-40B4-BE49-F238E27FC236}">
                    <a16:creationId xmlns:a16="http://schemas.microsoft.com/office/drawing/2014/main" id="{0CF87BBC-B5C4-93C2-F745-661130BEA933}"/>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8" name="Oval 863">
                <a:extLst>
                  <a:ext uri="{FF2B5EF4-FFF2-40B4-BE49-F238E27FC236}">
                    <a16:creationId xmlns:a16="http://schemas.microsoft.com/office/drawing/2014/main" id="{953132A5-A4C6-350C-20AB-44F8FFDB3A25}"/>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grpSp>
            <p:nvGrpSpPr>
              <p:cNvPr id="29" name="Group 28">
                <a:extLst>
                  <a:ext uri="{FF2B5EF4-FFF2-40B4-BE49-F238E27FC236}">
                    <a16:creationId xmlns:a16="http://schemas.microsoft.com/office/drawing/2014/main" id="{781EC68D-EB65-CDED-66BA-5CA946FFBA8C}"/>
                  </a:ext>
                </a:extLst>
              </p:cNvPr>
              <p:cNvGrpSpPr/>
              <p:nvPr/>
            </p:nvGrpSpPr>
            <p:grpSpPr>
              <a:xfrm>
                <a:off x="3906167" y="4047050"/>
                <a:ext cx="1671281" cy="539042"/>
                <a:chOff x="1320274" y="4580303"/>
                <a:chExt cx="1671281" cy="467246"/>
              </a:xfrm>
              <a:grpFill/>
            </p:grpSpPr>
            <p:sp>
              <p:nvSpPr>
                <p:cNvPr id="44" name="Freeform 860">
                  <a:extLst>
                    <a:ext uri="{FF2B5EF4-FFF2-40B4-BE49-F238E27FC236}">
                      <a16:creationId xmlns:a16="http://schemas.microsoft.com/office/drawing/2014/main" id="{4DA45D9F-192E-A72A-33D9-D6DAE4015176}"/>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45" name="Rectangle 864">
                  <a:extLst>
                    <a:ext uri="{FF2B5EF4-FFF2-40B4-BE49-F238E27FC236}">
                      <a16:creationId xmlns:a16="http://schemas.microsoft.com/office/drawing/2014/main" id="{2E44E34F-7566-CE87-48A6-FBBEA9D9EF46}"/>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b"/>
                <a:lstStyle/>
                <a:p>
                  <a:pPr algn="ctr"/>
                  <a:r>
                    <a:rPr lang="en-US" dirty="0">
                      <a:latin typeface="Calibri"/>
                      <a:ea typeface="Calibri"/>
                      <a:cs typeface="Calibri"/>
                    </a:rPr>
                    <a:t>r2</a:t>
                  </a:r>
                </a:p>
              </p:txBody>
            </p:sp>
            <p:sp>
              <p:nvSpPr>
                <p:cNvPr id="46" name="Freeform 865">
                  <a:extLst>
                    <a:ext uri="{FF2B5EF4-FFF2-40B4-BE49-F238E27FC236}">
                      <a16:creationId xmlns:a16="http://schemas.microsoft.com/office/drawing/2014/main" id="{CA2ED5AB-7A81-5A54-EAD3-19302825B3A0}"/>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47" name="Freeform 866">
                  <a:extLst>
                    <a:ext uri="{FF2B5EF4-FFF2-40B4-BE49-F238E27FC236}">
                      <a16:creationId xmlns:a16="http://schemas.microsoft.com/office/drawing/2014/main" id="{4DFA1EFE-9917-65E5-ED5E-949FBEA8B6AD}"/>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grpSp>
          <p:grpSp>
            <p:nvGrpSpPr>
              <p:cNvPr id="30" name="Group 29">
                <a:extLst>
                  <a:ext uri="{FF2B5EF4-FFF2-40B4-BE49-F238E27FC236}">
                    <a16:creationId xmlns:a16="http://schemas.microsoft.com/office/drawing/2014/main" id="{83070116-90EC-09E8-99FF-CC8394D42181}"/>
                  </a:ext>
                </a:extLst>
              </p:cNvPr>
              <p:cNvGrpSpPr/>
              <p:nvPr/>
            </p:nvGrpSpPr>
            <p:grpSpPr>
              <a:xfrm>
                <a:off x="4596370" y="3324390"/>
                <a:ext cx="552654" cy="1188720"/>
                <a:chOff x="1823226" y="3235632"/>
                <a:chExt cx="552654" cy="1188720"/>
              </a:xfrm>
              <a:grpFill/>
            </p:grpSpPr>
            <p:sp>
              <p:nvSpPr>
                <p:cNvPr id="31" name="Oval 878">
                  <a:extLst>
                    <a:ext uri="{FF2B5EF4-FFF2-40B4-BE49-F238E27FC236}">
                      <a16:creationId xmlns:a16="http://schemas.microsoft.com/office/drawing/2014/main" id="{CF34A2DF-5921-FDFC-14A3-1284598D8B91}"/>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2" name="Rectangle 880">
                  <a:extLst>
                    <a:ext uri="{FF2B5EF4-FFF2-40B4-BE49-F238E27FC236}">
                      <a16:creationId xmlns:a16="http://schemas.microsoft.com/office/drawing/2014/main" id="{32B06982-1426-8534-B7CE-A6F897BE5C2C}"/>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33" name="Oval 878">
                  <a:extLst>
                    <a:ext uri="{FF2B5EF4-FFF2-40B4-BE49-F238E27FC236}">
                      <a16:creationId xmlns:a16="http://schemas.microsoft.com/office/drawing/2014/main" id="{D58930CF-964F-13FC-DE8E-6C100EBF52D7}"/>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4" name="Line 881">
                  <a:extLst>
                    <a:ext uri="{FF2B5EF4-FFF2-40B4-BE49-F238E27FC236}">
                      <a16:creationId xmlns:a16="http://schemas.microsoft.com/office/drawing/2014/main" id="{C0C20A0D-3131-A164-FDA4-4AA56B55A1B1}"/>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5" name="Line 882">
                  <a:extLst>
                    <a:ext uri="{FF2B5EF4-FFF2-40B4-BE49-F238E27FC236}">
                      <a16:creationId xmlns:a16="http://schemas.microsoft.com/office/drawing/2014/main" id="{5C0B5720-13C1-36C1-5403-C09F271A8F80}"/>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6" name="Rectangle 880">
                  <a:extLst>
                    <a:ext uri="{FF2B5EF4-FFF2-40B4-BE49-F238E27FC236}">
                      <a16:creationId xmlns:a16="http://schemas.microsoft.com/office/drawing/2014/main" id="{52A2FA53-50CC-9A4C-89D7-24D36448BEC3}"/>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37" name="Oval 878">
                  <a:extLst>
                    <a:ext uri="{FF2B5EF4-FFF2-40B4-BE49-F238E27FC236}">
                      <a16:creationId xmlns:a16="http://schemas.microsoft.com/office/drawing/2014/main" id="{838CA48A-907A-E482-5C96-A4EF74AED294}"/>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8" name="Line 882">
                  <a:extLst>
                    <a:ext uri="{FF2B5EF4-FFF2-40B4-BE49-F238E27FC236}">
                      <a16:creationId xmlns:a16="http://schemas.microsoft.com/office/drawing/2014/main" id="{1EDB5A73-062C-96A1-8B63-418A939A86AB}"/>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9" name="Line 882">
                  <a:extLst>
                    <a:ext uri="{FF2B5EF4-FFF2-40B4-BE49-F238E27FC236}">
                      <a16:creationId xmlns:a16="http://schemas.microsoft.com/office/drawing/2014/main" id="{F7271AAB-A806-E9DD-4DF9-999DDBBDD516}"/>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40" name="Line 884">
                  <a:extLst>
                    <a:ext uri="{FF2B5EF4-FFF2-40B4-BE49-F238E27FC236}">
                      <a16:creationId xmlns:a16="http://schemas.microsoft.com/office/drawing/2014/main" id="{3D54BC01-8353-E569-EC99-7A7D18F0320D}"/>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p:spPr>
              <p:txBody>
                <a:bodyPr wrap="none" anchor="ctr"/>
                <a:lstStyle/>
                <a:p>
                  <a:endParaRPr lang="en-US" dirty="0">
                    <a:latin typeface="Calibri"/>
                    <a:ea typeface="Calibri"/>
                    <a:cs typeface="Calibri"/>
                  </a:endParaRPr>
                </a:p>
              </p:txBody>
            </p:sp>
            <p:sp>
              <p:nvSpPr>
                <p:cNvPr id="41" name="Oval 885">
                  <a:extLst>
                    <a:ext uri="{FF2B5EF4-FFF2-40B4-BE49-F238E27FC236}">
                      <a16:creationId xmlns:a16="http://schemas.microsoft.com/office/drawing/2014/main" id="{11673C3A-1DCA-55B5-79C8-7C2E4F07934B}"/>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42" name="Line 881">
                  <a:extLst>
                    <a:ext uri="{FF2B5EF4-FFF2-40B4-BE49-F238E27FC236}">
                      <a16:creationId xmlns:a16="http://schemas.microsoft.com/office/drawing/2014/main" id="{FE1A735C-63E3-A36B-7BF9-C55B0B278BE9}"/>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43" name="Line 882">
                  <a:extLst>
                    <a:ext uri="{FF2B5EF4-FFF2-40B4-BE49-F238E27FC236}">
                      <a16:creationId xmlns:a16="http://schemas.microsoft.com/office/drawing/2014/main" id="{D2920319-584E-D3F7-9E9E-B33B8742F447}"/>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grpSp>
        </p:grpSp>
        <p:grpSp>
          <p:nvGrpSpPr>
            <p:cNvPr id="20" name="Group 19">
              <a:extLst>
                <a:ext uri="{FF2B5EF4-FFF2-40B4-BE49-F238E27FC236}">
                  <a16:creationId xmlns:a16="http://schemas.microsoft.com/office/drawing/2014/main" id="{5D7ED7D2-AFE2-AD57-A6B5-F182E7319121}"/>
                </a:ext>
              </a:extLst>
            </p:cNvPr>
            <p:cNvGrpSpPr/>
            <p:nvPr/>
          </p:nvGrpSpPr>
          <p:grpSpPr>
            <a:xfrm>
              <a:off x="6397985" y="3842210"/>
              <a:ext cx="538242" cy="343668"/>
              <a:chOff x="1012668" y="989071"/>
              <a:chExt cx="747559" cy="477316"/>
            </a:xfrm>
          </p:grpSpPr>
          <p:sp>
            <p:nvSpPr>
              <p:cNvPr id="21" name="Line 853">
                <a:extLst>
                  <a:ext uri="{FF2B5EF4-FFF2-40B4-BE49-F238E27FC236}">
                    <a16:creationId xmlns:a16="http://schemas.microsoft.com/office/drawing/2014/main" id="{7B3D8331-18F8-083B-7A16-122DD151231E}"/>
                  </a:ext>
                </a:extLst>
              </p:cNvPr>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 xmlns:a14="http://schemas.microsoft.com/office/drawing/2010/main">
                    <a:noFill/>
                  </a14:hiddenFill>
                </a:ext>
              </a:extLst>
            </p:spPr>
            <p:txBody>
              <a:bodyPr wrap="none" anchor="ctr">
                <a:flatTx/>
              </a:bodyPr>
              <a:lstStyle/>
              <a:p>
                <a:endParaRPr lang="en-US" dirty="0">
                  <a:latin typeface="Calibri"/>
                  <a:ea typeface="Times New Roman"/>
                  <a:cs typeface="Calibri"/>
                </a:endParaRPr>
              </a:p>
            </p:txBody>
          </p:sp>
          <p:sp>
            <p:nvSpPr>
              <p:cNvPr id="22" name="Rectangle 873">
                <a:extLst>
                  <a:ext uri="{FF2B5EF4-FFF2-40B4-BE49-F238E27FC236}">
                    <a16:creationId xmlns:a16="http://schemas.microsoft.com/office/drawing/2014/main" id="{861D08CF-FF7F-08D6-60A4-6AE77B02216E}"/>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b"/>
              <a:lstStyle/>
              <a:p>
                <a:pPr algn="ctr"/>
                <a:r>
                  <a:rPr lang="en-GB" dirty="0">
                    <a:latin typeface="Calibri"/>
                    <a:ea typeface="Times New Roman"/>
                    <a:cs typeface="Calibri"/>
                  </a:rPr>
                  <a:t>c2</a:t>
                </a:r>
              </a:p>
            </p:txBody>
          </p:sp>
          <p:sp>
            <p:nvSpPr>
              <p:cNvPr id="23" name="Freeform 875">
                <a:extLst>
                  <a:ext uri="{FF2B5EF4-FFF2-40B4-BE49-F238E27FC236}">
                    <a16:creationId xmlns:a16="http://schemas.microsoft.com/office/drawing/2014/main" id="{51ADBAF9-4A9A-C416-1585-F750153C67D8}"/>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Times New Roman"/>
                  <a:cs typeface="Calibri"/>
                </a:endParaRPr>
              </a:p>
            </p:txBody>
          </p:sp>
        </p:grpSp>
      </p:grpSp>
    </p:spTree>
    <p:extLst>
      <p:ext uri="{BB962C8B-B14F-4D97-AF65-F5344CB8AC3E}">
        <p14:creationId xmlns:p14="http://schemas.microsoft.com/office/powerpoint/2010/main" val="1458246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Actions</a:t>
            </a:r>
          </a:p>
        </p:txBody>
      </p:sp>
      <mc:AlternateContent xmlns:mc="http://schemas.openxmlformats.org/markup-compatibility/2006" xmlns:a14="http://schemas.microsoft.com/office/drawing/2010/main">
        <mc:Choice Requires="a14">
          <p:sp>
            <p:nvSpPr>
              <p:cNvPr id="3" name="Content Placeholder 2"/>
              <p:cNvSpPr>
                <a:spLocks noGrp="1"/>
              </p:cNvSpPr>
              <p:nvPr>
                <p:ph sz="half" idx="1"/>
              </p:nvPr>
            </p:nvSpPr>
            <p:spPr/>
            <p:txBody>
              <a:bodyPr>
                <a:normAutofit/>
              </a:bodyPr>
              <a:lstStyle/>
              <a:p>
                <a:pPr>
                  <a:tabLst>
                    <a:tab pos="227013" algn="l"/>
                  </a:tabLst>
                </a:pPr>
                <a:r>
                  <a:rPr lang="en-US" dirty="0">
                    <a:solidFill>
                      <a:schemeClr val="accent1"/>
                    </a:solidFill>
                  </a:rPr>
                  <a:t>Action</a:t>
                </a:r>
                <a:r>
                  <a:rPr lang="en-US" dirty="0"/>
                  <a:t> </a:t>
                </a:r>
                <a14:m>
                  <m:oMath xmlns:m="http://schemas.openxmlformats.org/officeDocument/2006/math">
                    <m:r>
                      <a:rPr lang="en-US" i="1" dirty="0">
                        <a:latin typeface="Cambria Math" panose="02040503050406030204" pitchFamily="18" charset="0"/>
                      </a:rPr>
                      <m:t>𝑎</m:t>
                    </m:r>
                  </m:oMath>
                </a14:m>
                <a:r>
                  <a:rPr lang="en-US" dirty="0"/>
                  <a:t>: </a:t>
                </a:r>
                <a:r>
                  <a:rPr lang="en-US" i="1" dirty="0"/>
                  <a:t>ground</a:t>
                </a:r>
                <a:r>
                  <a:rPr lang="en-US" dirty="0"/>
                  <a:t> </a:t>
                </a:r>
                <a:r>
                  <a:rPr lang="en-US" i="1" dirty="0"/>
                  <a:t>instance </a:t>
                </a:r>
                <a:r>
                  <a:rPr lang="en-US" dirty="0"/>
                  <a:t>of an action template </a:t>
                </a:r>
                <a14:m>
                  <m:oMath xmlns:m="http://schemas.openxmlformats.org/officeDocument/2006/math">
                    <m:r>
                      <a:rPr lang="de-DE" b="0" i="1" dirty="0" smtClean="0">
                        <a:latin typeface="Cambria Math" panose="02040503050406030204" pitchFamily="18" charset="0"/>
                        <a:ea typeface="Cambria Math" panose="02040503050406030204" pitchFamily="18" charset="0"/>
                        <a:cs typeface="Sana" pitchFamily="2" charset="-78"/>
                      </a:rPr>
                      <m:t>𝛼</m:t>
                    </m:r>
                  </m:oMath>
                </a14:m>
                <a:endParaRPr lang="en-US" dirty="0">
                  <a:cs typeface="Times New Roman"/>
                </a:endParaRPr>
              </a:p>
              <a:p>
                <a:pPr lvl="1">
                  <a:tabLst>
                    <a:tab pos="227013" algn="l"/>
                  </a:tabLst>
                </a:pPr>
                <a:r>
                  <a:rPr lang="en-US" dirty="0">
                    <a:cs typeface="Times New Roman"/>
                  </a:rPr>
                  <a:t>Replace each parameter </a:t>
                </a:r>
                <a14:m>
                  <m:oMath xmlns:m="http://schemas.openxmlformats.org/officeDocument/2006/math">
                    <m:r>
                      <a:rPr lang="de-DE" i="1" dirty="0">
                        <a:latin typeface="Cambria Math" panose="02040503050406030204" pitchFamily="18" charset="0"/>
                        <a:cs typeface="Times New Roman"/>
                      </a:rPr>
                      <m:t>𝑡</m:t>
                    </m:r>
                  </m:oMath>
                </a14:m>
                <a:r>
                  <a:rPr lang="en-US" dirty="0">
                    <a:cs typeface="Times New Roman"/>
                  </a:rPr>
                  <a:t> occurring in </a:t>
                </a:r>
                <a14:m>
                  <m:oMath xmlns:m="http://schemas.openxmlformats.org/officeDocument/2006/math">
                    <m:r>
                      <m:rPr>
                        <m:sty m:val="p"/>
                      </m:rPr>
                      <a:rPr lang="el-GR" i="1" dirty="0">
                        <a:latin typeface="Cambria Math" panose="02040503050406030204" pitchFamily="18" charset="0"/>
                        <a:ea typeface="Cambria Math" panose="02040503050406030204" pitchFamily="18" charset="0"/>
                        <a:cs typeface="Sana" pitchFamily="2" charset="-78"/>
                      </a:rPr>
                      <m:t>α</m:t>
                    </m:r>
                  </m:oMath>
                </a14:m>
                <a:r>
                  <a:rPr lang="en-US" dirty="0">
                    <a:cs typeface="Times New Roman"/>
                  </a:rPr>
                  <a:t> with a value from </a:t>
                </a:r>
                <a14:m>
                  <m:oMath xmlns:m="http://schemas.openxmlformats.org/officeDocument/2006/math">
                    <m:r>
                      <m:rPr>
                        <m:sty m:val="p"/>
                      </m:rPr>
                      <a:rPr lang="de-DE" b="0" i="0" dirty="0" smtClean="0">
                        <a:latin typeface="Cambria Math" panose="02040503050406030204" pitchFamily="18" charset="0"/>
                        <a:ea typeface="Cambria Math" panose="02040503050406030204" pitchFamily="18" charset="0"/>
                        <a:cs typeface="Times New Roman"/>
                      </a:rPr>
                      <m:t>ran</m:t>
                    </m:r>
                    <m:d>
                      <m:dPr>
                        <m:ctrlPr>
                          <a:rPr lang="de-DE" i="1" dirty="0">
                            <a:latin typeface="Cambria Math" panose="02040503050406030204" pitchFamily="18" charset="0"/>
                            <a:ea typeface="Cambria Math" panose="02040503050406030204" pitchFamily="18" charset="0"/>
                            <a:cs typeface="Times New Roman"/>
                          </a:rPr>
                        </m:ctrlPr>
                      </m:dPr>
                      <m:e>
                        <m:r>
                          <a:rPr lang="de-DE" i="1" dirty="0">
                            <a:latin typeface="Cambria Math" panose="02040503050406030204" pitchFamily="18" charset="0"/>
                            <a:ea typeface="Cambria Math" panose="02040503050406030204" pitchFamily="18" charset="0"/>
                            <a:cs typeface="Times New Roman"/>
                          </a:rPr>
                          <m:t>𝑡</m:t>
                        </m:r>
                      </m:e>
                    </m:d>
                  </m:oMath>
                </a14:m>
                <a:endParaRPr lang="en-US" dirty="0">
                  <a:cs typeface="Times New Roman"/>
                </a:endParaRPr>
              </a:p>
              <a:p>
                <a:pPr>
                  <a:tabLst>
                    <a:tab pos="227013" algn="l"/>
                  </a:tabLst>
                </a:pPr>
                <a:r>
                  <a:rPr lang="en-US" dirty="0">
                    <a:cs typeface="Times New Roman"/>
                  </a:rPr>
                  <a:t>Example </a:t>
                </a:r>
                <a14:m>
                  <m:oMath xmlns:m="http://schemas.openxmlformats.org/officeDocument/2006/math">
                    <m:r>
                      <a:rPr lang="en-US" i="1" dirty="0" smtClean="0">
                        <a:latin typeface="Cambria Math" panose="02040503050406030204" pitchFamily="18" charset="0"/>
                      </a:rPr>
                      <m:t>𝑎</m:t>
                    </m:r>
                  </m:oMath>
                </a14:m>
                <a:r>
                  <a:rPr lang="en-US" dirty="0">
                    <a:cs typeface="Times New Roman"/>
                  </a:rPr>
                  <a:t>:</a:t>
                </a:r>
              </a:p>
              <a:p>
                <a:pPr lvl="1"/>
                <a14:m>
                  <m:oMath xmlns:m="http://schemas.openxmlformats.org/officeDocument/2006/math">
                    <m:r>
                      <a:rPr lang="en-US" i="1" dirty="0">
                        <a:latin typeface="Cambria Math" panose="02040503050406030204" pitchFamily="18" charset="0"/>
                      </a:rPr>
                      <m:t>𝑚𝑜𝑣𝑒</m:t>
                    </m:r>
                    <m:d>
                      <m:dPr>
                        <m:ctrlPr>
                          <a:rPr lang="en-US" i="1" dirty="0">
                            <a:latin typeface="Cambria Math" panose="02040503050406030204" pitchFamily="18" charset="0"/>
                          </a:rPr>
                        </m:ctrlPr>
                      </m:dPr>
                      <m:e>
                        <m:r>
                          <a:rPr lang="en-US" i="1" dirty="0" err="1">
                            <a:latin typeface="Cambria Math" panose="02040503050406030204" pitchFamily="18" charset="0"/>
                          </a:rPr>
                          <m:t>𝑟</m:t>
                        </m:r>
                        <m:r>
                          <a:rPr lang="de-DE" i="1" dirty="0">
                            <a:latin typeface="Cambria Math" panose="02040503050406030204" pitchFamily="18" charset="0"/>
                          </a:rPr>
                          <m:t>1</m:t>
                        </m:r>
                        <m:r>
                          <a:rPr lang="en-US" i="1" dirty="0" err="1">
                            <a:latin typeface="Cambria Math" panose="02040503050406030204" pitchFamily="18" charset="0"/>
                          </a:rPr>
                          <m:t>,</m:t>
                        </m:r>
                        <m:r>
                          <a:rPr lang="de-DE" i="1" dirty="0">
                            <a:latin typeface="Cambria Math" panose="02040503050406030204" pitchFamily="18" charset="0"/>
                          </a:rPr>
                          <m:t>𝑑</m:t>
                        </m:r>
                        <m:r>
                          <a:rPr lang="de-DE" i="1" dirty="0">
                            <a:latin typeface="Cambria Math" panose="02040503050406030204" pitchFamily="18" charset="0"/>
                          </a:rPr>
                          <m:t>1,</m:t>
                        </m:r>
                        <m:r>
                          <a:rPr lang="de-DE" i="1" dirty="0">
                            <a:latin typeface="Cambria Math" panose="02040503050406030204" pitchFamily="18" charset="0"/>
                          </a:rPr>
                          <m:t>𝑑</m:t>
                        </m:r>
                        <m:r>
                          <a:rPr lang="de-DE" i="1" dirty="0">
                            <a:latin typeface="Cambria Math" panose="02040503050406030204" pitchFamily="18" charset="0"/>
                          </a:rPr>
                          <m:t>2</m:t>
                        </m:r>
                      </m:e>
                    </m:d>
                  </m:oMath>
                </a14:m>
                <a:endParaRPr lang="en-GB" dirty="0"/>
              </a:p>
              <a:p>
                <a:pPr lvl="2"/>
                <a:r>
                  <a:rPr lang="en-GB" dirty="0"/>
                  <a:t>pre: </a:t>
                </a:r>
                <a14:m>
                  <m:oMath xmlns:m="http://schemas.openxmlformats.org/officeDocument/2006/math">
                    <m:r>
                      <a:rPr lang="en-US" i="1" dirty="0">
                        <a:latin typeface="Cambria Math" panose="02040503050406030204" pitchFamily="18" charset="0"/>
                      </a:rPr>
                      <m:t>𝑙𝑜𝑐</m:t>
                    </m:r>
                    <m:d>
                      <m:dPr>
                        <m:ctrlPr>
                          <a:rPr lang="en-US" i="1" dirty="0">
                            <a:latin typeface="Cambria Math" panose="02040503050406030204" pitchFamily="18" charset="0"/>
                          </a:rPr>
                        </m:ctrlPr>
                      </m:dPr>
                      <m:e>
                        <m:r>
                          <a:rPr lang="en-US" i="1" dirty="0">
                            <a:latin typeface="Cambria Math" panose="02040503050406030204" pitchFamily="18" charset="0"/>
                            <a:cs typeface="Times New Roman"/>
                          </a:rPr>
                          <m:t>𝑟</m:t>
                        </m:r>
                        <m:r>
                          <a:rPr lang="de-DE" i="1" dirty="0">
                            <a:latin typeface="Cambria Math" panose="02040503050406030204" pitchFamily="18" charset="0"/>
                            <a:cs typeface="Times New Roman"/>
                          </a:rPr>
                          <m:t>1</m:t>
                        </m:r>
                      </m:e>
                    </m:d>
                    <m:r>
                      <a:rPr lang="de-DE" i="1" dirty="0">
                        <a:latin typeface="Cambria Math" panose="02040503050406030204" pitchFamily="18" charset="0"/>
                        <a:cs typeface="Times New Roman"/>
                      </a:rPr>
                      <m:t>=</m:t>
                    </m:r>
                    <m:r>
                      <a:rPr lang="de-DE" i="1" dirty="0">
                        <a:latin typeface="Cambria Math" panose="02040503050406030204" pitchFamily="18" charset="0"/>
                      </a:rPr>
                      <m:t>𝑑</m:t>
                    </m:r>
                    <m:r>
                      <a:rPr lang="de-DE" i="1" dirty="0">
                        <a:latin typeface="Cambria Math" panose="02040503050406030204" pitchFamily="18" charset="0"/>
                      </a:rPr>
                      <m:t>1,  </m:t>
                    </m:r>
                    <m:r>
                      <a:rPr lang="en-US" i="1" dirty="0">
                        <a:latin typeface="Cambria Math" panose="02040503050406030204" pitchFamily="18" charset="0"/>
                      </a:rPr>
                      <m:t>𝑎𝑑𝑗</m:t>
                    </m:r>
                    <m:r>
                      <a:rPr lang="en-US" i="1" dirty="0">
                        <a:latin typeface="Cambria Math" panose="02040503050406030204" pitchFamily="18" charset="0"/>
                      </a:rPr>
                      <m:t>(</m:t>
                    </m:r>
                    <m:r>
                      <a:rPr lang="de-DE" i="1" dirty="0">
                        <a:latin typeface="Cambria Math" panose="02040503050406030204" pitchFamily="18" charset="0"/>
                      </a:rPr>
                      <m:t>𝑑</m:t>
                    </m:r>
                    <m:r>
                      <a:rPr lang="de-DE" i="1" dirty="0">
                        <a:latin typeface="Cambria Math" panose="02040503050406030204" pitchFamily="18" charset="0"/>
                      </a:rPr>
                      <m:t>1,</m:t>
                    </m:r>
                    <m:r>
                      <a:rPr lang="de-DE" i="1" dirty="0">
                        <a:latin typeface="Cambria Math" panose="02040503050406030204" pitchFamily="18" charset="0"/>
                      </a:rPr>
                      <m:t>𝑑</m:t>
                    </m:r>
                    <m:r>
                      <a:rPr lang="de-DE" i="1" dirty="0">
                        <a:latin typeface="Cambria Math" panose="02040503050406030204" pitchFamily="18" charset="0"/>
                      </a:rPr>
                      <m:t>2)</m:t>
                    </m:r>
                  </m:oMath>
                </a14:m>
                <a:endParaRPr lang="en-GB" dirty="0"/>
              </a:p>
              <a:p>
                <a:pPr lvl="2"/>
                <a:r>
                  <a:rPr lang="en-GB" dirty="0"/>
                  <a:t>eff: </a:t>
                </a:r>
                <a14:m>
                  <m:oMath xmlns:m="http://schemas.openxmlformats.org/officeDocument/2006/math">
                    <m:r>
                      <a:rPr lang="en-US" i="1" dirty="0">
                        <a:latin typeface="Cambria Math" panose="02040503050406030204" pitchFamily="18" charset="0"/>
                      </a:rPr>
                      <m:t>𝑙𝑜𝑐</m:t>
                    </m:r>
                    <m:d>
                      <m:dPr>
                        <m:ctrlPr>
                          <a:rPr lang="en-US" i="1" dirty="0">
                            <a:latin typeface="Cambria Math" panose="02040503050406030204" pitchFamily="18" charset="0"/>
                          </a:rPr>
                        </m:ctrlPr>
                      </m:dPr>
                      <m:e>
                        <m:r>
                          <a:rPr lang="en-US" i="1" dirty="0">
                            <a:latin typeface="Cambria Math" panose="02040503050406030204" pitchFamily="18" charset="0"/>
                            <a:cs typeface="Times New Roman"/>
                          </a:rPr>
                          <m:t>𝑟</m:t>
                        </m:r>
                        <m:r>
                          <a:rPr lang="de-DE" i="1" dirty="0">
                            <a:latin typeface="Cambria Math" panose="02040503050406030204" pitchFamily="18" charset="0"/>
                            <a:cs typeface="Times New Roman"/>
                          </a:rPr>
                          <m:t>1</m:t>
                        </m:r>
                      </m:e>
                    </m:d>
                    <m:r>
                      <a:rPr lang="en-US" i="1" dirty="0">
                        <a:latin typeface="Cambria Math" panose="02040503050406030204" pitchFamily="18" charset="0"/>
                      </a:rPr>
                      <m:t>←</m:t>
                    </m:r>
                    <m:r>
                      <a:rPr lang="de-DE" i="1" dirty="0">
                        <a:latin typeface="Cambria Math" panose="02040503050406030204" pitchFamily="18" charset="0"/>
                      </a:rPr>
                      <m:t>𝑑</m:t>
                    </m:r>
                    <m:r>
                      <a:rPr lang="de-DE" i="1" dirty="0">
                        <a:latin typeface="Cambria Math" panose="02040503050406030204" pitchFamily="18" charset="0"/>
                      </a:rPr>
                      <m:t>2</m:t>
                    </m:r>
                  </m:oMath>
                </a14:m>
                <a:endParaRPr lang="en-US" dirty="0"/>
              </a:p>
              <a:p>
                <a:endParaRPr lang="en-US" i="1" dirty="0">
                  <a:ea typeface="Calibri"/>
                  <a:cs typeface="Times New Roman"/>
                </a:endParaRPr>
              </a:p>
            </p:txBody>
          </p:sp>
        </mc:Choice>
        <mc:Fallback xmlns="">
          <p:sp>
            <p:nvSpPr>
              <p:cNvPr id="3" name="Content Placeholder 2"/>
              <p:cNvSpPr>
                <a:spLocks noGrp="1" noRot="1" noChangeAspect="1" noMove="1" noResize="1" noEditPoints="1" noAdjustHandles="1" noChangeArrowheads="1" noChangeShapeType="1" noTextEdit="1"/>
              </p:cNvSpPr>
              <p:nvPr>
                <p:ph sz="half" idx="1"/>
              </p:nvPr>
            </p:nvSpPr>
            <p:spPr>
              <a:blipFill>
                <a:blip r:embed="rId3"/>
                <a:stretch>
                  <a:fillRect l="-3256" t="-2985"/>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4" name="Content Placeholder 3"/>
              <p:cNvSpPr>
                <a:spLocks noGrp="1"/>
              </p:cNvSpPr>
              <p:nvPr>
                <p:ph sz="half" idx="2"/>
              </p:nvPr>
            </p:nvSpPr>
            <p:spPr/>
            <p:txBody>
              <a:bodyPr>
                <a:normAutofit/>
              </a:bodyPr>
              <a:lstStyle/>
              <a:p>
                <a:r>
                  <a:rPr lang="en-GB" dirty="0"/>
                  <a:t>Example </a:t>
                </a:r>
                <a14:m>
                  <m:oMath xmlns:m="http://schemas.openxmlformats.org/officeDocument/2006/math">
                    <m:r>
                      <a:rPr lang="en-GB" i="1">
                        <a:latin typeface="Cambria Math" panose="02040503050406030204" pitchFamily="18" charset="0"/>
                      </a:rPr>
                      <m:t>𝛼</m:t>
                    </m:r>
                  </m:oMath>
                </a14:m>
                <a:r>
                  <a:rPr lang="en-GB" dirty="0"/>
                  <a:t>:</a:t>
                </a:r>
              </a:p>
              <a:p>
                <a:pPr lvl="1"/>
                <a:r>
                  <a:rPr lang="en-GB" dirty="0"/>
                  <a:t>head: </a:t>
                </a:r>
                <a14:m>
                  <m:oMath xmlns:m="http://schemas.openxmlformats.org/officeDocument/2006/math">
                    <m:r>
                      <a:rPr lang="en-US" i="1" dirty="0">
                        <a:latin typeface="Cambria Math" panose="02040503050406030204" pitchFamily="18" charset="0"/>
                      </a:rPr>
                      <m:t>𝑚𝑜𝑣𝑒</m:t>
                    </m:r>
                    <m:d>
                      <m:dPr>
                        <m:ctrlPr>
                          <a:rPr lang="en-US" i="1" dirty="0">
                            <a:latin typeface="Cambria Math" panose="02040503050406030204" pitchFamily="18" charset="0"/>
                          </a:rPr>
                        </m:ctrlPr>
                      </m:dPr>
                      <m:e>
                        <m:r>
                          <a:rPr lang="en-US" i="1" dirty="0" err="1">
                            <a:latin typeface="Cambria Math" panose="02040503050406030204" pitchFamily="18" charset="0"/>
                          </a:rPr>
                          <m:t>𝑟</m:t>
                        </m:r>
                        <m:r>
                          <a:rPr lang="en-US" i="1" dirty="0" err="1">
                            <a:latin typeface="Cambria Math" panose="02040503050406030204" pitchFamily="18" charset="0"/>
                          </a:rPr>
                          <m:t>,</m:t>
                        </m:r>
                        <m:r>
                          <a:rPr lang="en-US" i="1" dirty="0" err="1">
                            <a:latin typeface="Cambria Math" panose="02040503050406030204" pitchFamily="18" charset="0"/>
                          </a:rPr>
                          <m:t>𝑙</m:t>
                        </m:r>
                        <m:r>
                          <a:rPr lang="en-US" i="1" dirty="0" err="1">
                            <a:latin typeface="Cambria Math" panose="02040503050406030204" pitchFamily="18" charset="0"/>
                          </a:rPr>
                          <m:t>,</m:t>
                        </m:r>
                        <m:r>
                          <a:rPr lang="en-US" i="1" dirty="0" err="1">
                            <a:latin typeface="Cambria Math" panose="02040503050406030204" pitchFamily="18" charset="0"/>
                          </a:rPr>
                          <m:t>𝑚</m:t>
                        </m:r>
                      </m:e>
                    </m:d>
                  </m:oMath>
                </a14:m>
                <a:endParaRPr lang="en-GB" dirty="0"/>
              </a:p>
              <a:p>
                <a:pPr lvl="2"/>
                <a:r>
                  <a:rPr lang="en-GB" dirty="0"/>
                  <a:t>pre: </a:t>
                </a:r>
                <a14:m>
                  <m:oMath xmlns:m="http://schemas.openxmlformats.org/officeDocument/2006/math">
                    <m:r>
                      <a:rPr lang="en-US" i="1" dirty="0">
                        <a:latin typeface="Cambria Math" panose="02040503050406030204" pitchFamily="18" charset="0"/>
                      </a:rPr>
                      <m:t>𝑙𝑜𝑐</m:t>
                    </m:r>
                    <m:d>
                      <m:dPr>
                        <m:ctrlPr>
                          <a:rPr lang="en-US" i="1" dirty="0">
                            <a:latin typeface="Cambria Math" panose="02040503050406030204" pitchFamily="18" charset="0"/>
                          </a:rPr>
                        </m:ctrlPr>
                      </m:dPr>
                      <m:e>
                        <m:r>
                          <a:rPr lang="en-US" i="1" dirty="0">
                            <a:latin typeface="Cambria Math" panose="02040503050406030204" pitchFamily="18" charset="0"/>
                            <a:cs typeface="Times New Roman"/>
                          </a:rPr>
                          <m:t>𝑟</m:t>
                        </m:r>
                      </m:e>
                    </m:d>
                    <m:r>
                      <a:rPr lang="de-DE" i="1" dirty="0">
                        <a:latin typeface="Cambria Math" panose="02040503050406030204" pitchFamily="18" charset="0"/>
                        <a:cs typeface="Times New Roman"/>
                      </a:rPr>
                      <m:t>=</m:t>
                    </m:r>
                    <m:r>
                      <a:rPr lang="en-US" i="1" dirty="0">
                        <a:latin typeface="Cambria Math" panose="02040503050406030204" pitchFamily="18" charset="0"/>
                      </a:rPr>
                      <m:t>𝑙</m:t>
                    </m:r>
                    <m:r>
                      <a:rPr lang="en-US" i="1" dirty="0">
                        <a:latin typeface="Cambria Math" panose="02040503050406030204" pitchFamily="18" charset="0"/>
                      </a:rPr>
                      <m:t>, </m:t>
                    </m:r>
                    <m:r>
                      <a:rPr lang="en-US" i="1" dirty="0">
                        <a:latin typeface="Cambria Math" panose="02040503050406030204" pitchFamily="18" charset="0"/>
                      </a:rPr>
                      <m:t>𝑎𝑑𝑗</m:t>
                    </m:r>
                    <m:r>
                      <a:rPr lang="en-US" i="1" dirty="0">
                        <a:latin typeface="Cambria Math" panose="02040503050406030204" pitchFamily="18" charset="0"/>
                      </a:rPr>
                      <m:t>(</m:t>
                    </m:r>
                    <m:r>
                      <a:rPr lang="en-US" i="1" dirty="0" err="1">
                        <a:latin typeface="Cambria Math" panose="02040503050406030204" pitchFamily="18" charset="0"/>
                      </a:rPr>
                      <m:t>𝑙</m:t>
                    </m:r>
                    <m:r>
                      <a:rPr lang="en-US" i="1" dirty="0" err="1">
                        <a:latin typeface="Cambria Math" panose="02040503050406030204" pitchFamily="18" charset="0"/>
                      </a:rPr>
                      <m:t>,</m:t>
                    </m:r>
                    <m:r>
                      <a:rPr lang="en-US" i="1" dirty="0" err="1">
                        <a:latin typeface="Cambria Math" panose="02040503050406030204" pitchFamily="18" charset="0"/>
                      </a:rPr>
                      <m:t>𝑚</m:t>
                    </m:r>
                    <m:r>
                      <a:rPr lang="en-US" i="1" dirty="0">
                        <a:latin typeface="Cambria Math" panose="02040503050406030204" pitchFamily="18" charset="0"/>
                      </a:rPr>
                      <m:t>)</m:t>
                    </m:r>
                  </m:oMath>
                </a14:m>
                <a:endParaRPr lang="en-GB" dirty="0"/>
              </a:p>
              <a:p>
                <a:pPr lvl="2"/>
                <a:r>
                  <a:rPr lang="en-GB" dirty="0"/>
                  <a:t>eff: </a:t>
                </a:r>
                <a14:m>
                  <m:oMath xmlns:m="http://schemas.openxmlformats.org/officeDocument/2006/math">
                    <m:r>
                      <a:rPr lang="en-US" i="1" dirty="0">
                        <a:latin typeface="Cambria Math" panose="02040503050406030204" pitchFamily="18" charset="0"/>
                      </a:rPr>
                      <m:t>𝑙𝑜𝑐</m:t>
                    </m:r>
                    <m:d>
                      <m:dPr>
                        <m:ctrlPr>
                          <a:rPr lang="en-US" i="1" dirty="0">
                            <a:latin typeface="Cambria Math" panose="02040503050406030204" pitchFamily="18" charset="0"/>
                          </a:rPr>
                        </m:ctrlPr>
                      </m:dPr>
                      <m:e>
                        <m:r>
                          <a:rPr lang="en-US" i="1" dirty="0">
                            <a:latin typeface="Cambria Math" panose="02040503050406030204" pitchFamily="18" charset="0"/>
                            <a:cs typeface="Times New Roman"/>
                          </a:rPr>
                          <m:t>𝑟</m:t>
                        </m:r>
                      </m:e>
                    </m:d>
                    <m:r>
                      <a:rPr lang="en-US" i="1" dirty="0">
                        <a:latin typeface="Cambria Math" panose="02040503050406030204" pitchFamily="18" charset="0"/>
                      </a:rPr>
                      <m:t>←</m:t>
                    </m:r>
                    <m:r>
                      <a:rPr lang="en-US" i="1" dirty="0">
                        <a:latin typeface="Cambria Math" panose="02040503050406030204" pitchFamily="18" charset="0"/>
                      </a:rPr>
                      <m:t>𝑚</m:t>
                    </m:r>
                  </m:oMath>
                </a14:m>
                <a:endParaRPr lang="de-DE" i="1" dirty="0">
                  <a:latin typeface="Cambria Math" panose="02040503050406030204" pitchFamily="18" charset="0"/>
                </a:endParaRPr>
              </a:p>
              <a:p>
                <a:pPr lvl="1"/>
                <a:r>
                  <a:rPr lang="en-US" dirty="0">
                    <a:ea typeface="Cambria Math" panose="02040503050406030204" pitchFamily="18" charset="0"/>
                    <a:cs typeface="Times New Roman"/>
                  </a:rPr>
                  <a:t>Ranges</a:t>
                </a:r>
              </a:p>
              <a:p>
                <a:pPr lvl="2"/>
                <a14:m>
                  <m:oMath xmlns:m="http://schemas.openxmlformats.org/officeDocument/2006/math">
                    <m:r>
                      <m:rPr>
                        <m:sty m:val="p"/>
                      </m:rPr>
                      <a:rPr lang="de-DE" b="0" i="0" dirty="0" smtClean="0">
                        <a:latin typeface="Cambria Math" panose="02040503050406030204" pitchFamily="18" charset="0"/>
                        <a:ea typeface="Cambria Math" panose="02040503050406030204" pitchFamily="18" charset="0"/>
                        <a:cs typeface="Times New Roman"/>
                      </a:rPr>
                      <m:t>ran</m:t>
                    </m:r>
                    <m:d>
                      <m:dPr>
                        <m:ctrlPr>
                          <a:rPr lang="en-US" i="1" dirty="0">
                            <a:latin typeface="Cambria Math" panose="02040503050406030204" pitchFamily="18" charset="0"/>
                            <a:ea typeface="Cambria Math" panose="02040503050406030204" pitchFamily="18" charset="0"/>
                            <a:cs typeface="Times New Roman"/>
                          </a:rPr>
                        </m:ctrlPr>
                      </m:dPr>
                      <m:e>
                        <m:r>
                          <a:rPr lang="en-US" i="1" dirty="0">
                            <a:latin typeface="Cambria Math" panose="02040503050406030204" pitchFamily="18" charset="0"/>
                          </a:rPr>
                          <m:t>𝑟</m:t>
                        </m:r>
                      </m:e>
                    </m:d>
                    <m:r>
                      <a:rPr lang="en-US" i="1" dirty="0">
                        <a:latin typeface="Cambria Math" panose="02040503050406030204" pitchFamily="18" charset="0"/>
                      </a:rPr>
                      <m:t>=</m:t>
                    </m:r>
                    <m:r>
                      <a:rPr lang="en-US" i="1" dirty="0">
                        <a:latin typeface="Cambria Math" panose="02040503050406030204" pitchFamily="18" charset="0"/>
                      </a:rPr>
                      <m:t>𝑅𝑜𝑏𝑜𝑡𝑠</m:t>
                    </m:r>
                    <m:r>
                      <a:rPr lang="en-US" i="1" dirty="0">
                        <a:latin typeface="Cambria Math" panose="02040503050406030204" pitchFamily="18" charset="0"/>
                      </a:rPr>
                      <m:t>=</m:t>
                    </m:r>
                    <m:d>
                      <m:dPr>
                        <m:begChr m:val="{"/>
                        <m:endChr m:val="}"/>
                        <m:ctrlPr>
                          <a:rPr lang="en-US" i="1" dirty="0">
                            <a:latin typeface="Cambria Math" panose="02040503050406030204" pitchFamily="18" charset="0"/>
                          </a:rPr>
                        </m:ctrlPr>
                      </m:dPr>
                      <m:e>
                        <m:r>
                          <a:rPr lang="en-US" i="1" dirty="0">
                            <a:latin typeface="Cambria Math" panose="02040503050406030204" pitchFamily="18" charset="0"/>
                          </a:rPr>
                          <m:t>𝑟</m:t>
                        </m:r>
                        <m:r>
                          <a:rPr lang="en-US" i="1" dirty="0">
                            <a:latin typeface="Cambria Math" panose="02040503050406030204" pitchFamily="18" charset="0"/>
                          </a:rPr>
                          <m:t>1,</m:t>
                        </m:r>
                        <m:r>
                          <a:rPr lang="en-US" i="1" dirty="0">
                            <a:latin typeface="Cambria Math" panose="02040503050406030204" pitchFamily="18" charset="0"/>
                          </a:rPr>
                          <m:t>𝑟</m:t>
                        </m:r>
                        <m:r>
                          <a:rPr lang="en-US" i="1" dirty="0">
                            <a:latin typeface="Cambria Math" panose="02040503050406030204" pitchFamily="18" charset="0"/>
                          </a:rPr>
                          <m:t>2</m:t>
                        </m:r>
                      </m:e>
                    </m:d>
                  </m:oMath>
                </a14:m>
                <a:endParaRPr lang="de-DE" i="1" dirty="0">
                  <a:latin typeface="Cambria Math" panose="02040503050406030204" pitchFamily="18" charset="0"/>
                </a:endParaRPr>
              </a:p>
              <a:p>
                <a:pPr lvl="2"/>
                <a14:m>
                  <m:oMath xmlns:m="http://schemas.openxmlformats.org/officeDocument/2006/math">
                    <m:r>
                      <m:rPr>
                        <m:sty m:val="p"/>
                      </m:rPr>
                      <a:rPr lang="de-DE" b="0" i="0" dirty="0" smtClean="0">
                        <a:latin typeface="Cambria Math" panose="02040503050406030204" pitchFamily="18" charset="0"/>
                        <a:ea typeface="Cambria Math" panose="02040503050406030204" pitchFamily="18" charset="0"/>
                        <a:cs typeface="Times New Roman"/>
                      </a:rPr>
                      <m:t>ran</m:t>
                    </m:r>
                    <m:d>
                      <m:dPr>
                        <m:ctrlPr>
                          <a:rPr lang="en-US" i="1" dirty="0">
                            <a:latin typeface="Cambria Math" panose="02040503050406030204" pitchFamily="18" charset="0"/>
                            <a:ea typeface="Cambria Math" panose="02040503050406030204" pitchFamily="18" charset="0"/>
                            <a:cs typeface="Times New Roman"/>
                          </a:rPr>
                        </m:ctrlPr>
                      </m:dPr>
                      <m:e>
                        <m:r>
                          <a:rPr lang="en-US" i="1" dirty="0">
                            <a:latin typeface="Cambria Math" panose="02040503050406030204" pitchFamily="18" charset="0"/>
                          </a:rPr>
                          <m:t>𝑙</m:t>
                        </m:r>
                      </m:e>
                    </m:d>
                    <m:r>
                      <a:rPr lang="en-US" i="1" dirty="0">
                        <a:latin typeface="Cambria Math" panose="02040503050406030204" pitchFamily="18" charset="0"/>
                      </a:rPr>
                      <m:t>=</m:t>
                    </m:r>
                    <m:r>
                      <m:rPr>
                        <m:sty m:val="p"/>
                      </m:rPr>
                      <a:rPr lang="de-DE" b="0" i="0" dirty="0" smtClean="0">
                        <a:latin typeface="Cambria Math" panose="02040503050406030204" pitchFamily="18" charset="0"/>
                        <a:ea typeface="Cambria Math" panose="02040503050406030204" pitchFamily="18" charset="0"/>
                        <a:cs typeface="Times New Roman"/>
                      </a:rPr>
                      <m:t>ran</m:t>
                    </m:r>
                    <m:d>
                      <m:dPr>
                        <m:ctrlPr>
                          <a:rPr lang="en-US" i="1" dirty="0">
                            <a:latin typeface="Cambria Math" panose="02040503050406030204" pitchFamily="18" charset="0"/>
                            <a:ea typeface="Cambria Math" panose="02040503050406030204" pitchFamily="18" charset="0"/>
                            <a:cs typeface="Times New Roman"/>
                          </a:rPr>
                        </m:ctrlPr>
                      </m:dPr>
                      <m:e>
                        <m:r>
                          <a:rPr lang="en-US" i="1" dirty="0">
                            <a:latin typeface="Cambria Math" panose="02040503050406030204" pitchFamily="18" charset="0"/>
                          </a:rPr>
                          <m:t>𝑚</m:t>
                        </m:r>
                      </m:e>
                    </m:d>
                    <m:r>
                      <a:rPr lang="en-US" i="1" dirty="0">
                        <a:latin typeface="Cambria Math" panose="02040503050406030204" pitchFamily="18" charset="0"/>
                      </a:rPr>
                      <m:t>=</m:t>
                    </m:r>
                    <m:r>
                      <a:rPr lang="en-US" i="1" dirty="0" err="1">
                        <a:latin typeface="Cambria Math" panose="02040503050406030204" pitchFamily="18" charset="0"/>
                      </a:rPr>
                      <m:t>𝐿𝑜𝑐𝑠</m:t>
                    </m:r>
                    <m:r>
                      <a:rPr lang="en-US" i="1" dirty="0">
                        <a:latin typeface="Cambria Math" panose="02040503050406030204" pitchFamily="18" charset="0"/>
                      </a:rPr>
                      <m:t>=</m:t>
                    </m:r>
                    <m:d>
                      <m:dPr>
                        <m:begChr m:val="{"/>
                        <m:endChr m:val="}"/>
                        <m:ctrlPr>
                          <a:rPr lang="en-US" i="1" dirty="0">
                            <a:latin typeface="Cambria Math" panose="02040503050406030204" pitchFamily="18" charset="0"/>
                          </a:rPr>
                        </m:ctrlPr>
                      </m:dPr>
                      <m:e>
                        <m:r>
                          <a:rPr lang="en-US" i="1" dirty="0">
                            <a:latin typeface="Cambria Math" panose="02040503050406030204" pitchFamily="18" charset="0"/>
                          </a:rPr>
                          <m:t>𝑑</m:t>
                        </m:r>
                        <m:r>
                          <a:rPr lang="en-US" i="1" dirty="0">
                            <a:latin typeface="Cambria Math" panose="02040503050406030204" pitchFamily="18" charset="0"/>
                          </a:rPr>
                          <m:t>1,</m:t>
                        </m:r>
                        <m:r>
                          <a:rPr lang="en-US" i="1" dirty="0">
                            <a:latin typeface="Cambria Math" panose="02040503050406030204" pitchFamily="18" charset="0"/>
                          </a:rPr>
                          <m:t>𝑑</m:t>
                        </m:r>
                        <m:r>
                          <a:rPr lang="en-US" i="1" dirty="0">
                            <a:latin typeface="Cambria Math" panose="02040503050406030204" pitchFamily="18" charset="0"/>
                          </a:rPr>
                          <m:t>2,</m:t>
                        </m:r>
                        <m:r>
                          <a:rPr lang="en-US" i="1" dirty="0">
                            <a:latin typeface="Cambria Math" panose="02040503050406030204" pitchFamily="18" charset="0"/>
                          </a:rPr>
                          <m:t>𝑑</m:t>
                        </m:r>
                        <m:r>
                          <a:rPr lang="en-US" i="1" dirty="0">
                            <a:latin typeface="Cambria Math" panose="02040503050406030204" pitchFamily="18" charset="0"/>
                          </a:rPr>
                          <m:t>3</m:t>
                        </m:r>
                      </m:e>
                    </m:d>
                  </m:oMath>
                </a14:m>
                <a:endParaRPr lang="de-DE" i="1" dirty="0">
                  <a:latin typeface="Cambria Math" panose="02040503050406030204" pitchFamily="18" charset="0"/>
                </a:endParaRPr>
              </a:p>
              <a:p>
                <a:pPr lvl="2"/>
                <a14:m>
                  <m:oMath xmlns:m="http://schemas.openxmlformats.org/officeDocument/2006/math">
                    <m:r>
                      <m:rPr>
                        <m:sty m:val="p"/>
                      </m:rPr>
                      <a:rPr lang="de-DE" b="0" i="0" dirty="0" smtClean="0">
                        <a:latin typeface="Cambria Math" panose="02040503050406030204" pitchFamily="18" charset="0"/>
                        <a:ea typeface="Cambria Math" panose="02040503050406030204" pitchFamily="18" charset="0"/>
                        <a:cs typeface="Times New Roman"/>
                      </a:rPr>
                      <m:t>ran</m:t>
                    </m:r>
                    <m:d>
                      <m:dPr>
                        <m:ctrlPr>
                          <a:rPr lang="en-US" b="0" i="1" dirty="0">
                            <a:latin typeface="Cambria Math" panose="02040503050406030204" pitchFamily="18" charset="0"/>
                            <a:ea typeface="Cambria Math" panose="02040503050406030204" pitchFamily="18" charset="0"/>
                            <a:cs typeface="Times New Roman"/>
                          </a:rPr>
                        </m:ctrlPr>
                      </m:dPr>
                      <m:e>
                        <m:r>
                          <a:rPr lang="en-US" i="1" dirty="0">
                            <a:latin typeface="Cambria Math" panose="02040503050406030204" pitchFamily="18" charset="0"/>
                          </a:rPr>
                          <m:t>𝑐</m:t>
                        </m:r>
                      </m:e>
                    </m:d>
                    <m:r>
                      <a:rPr lang="en-US" i="1" dirty="0">
                        <a:latin typeface="Cambria Math" panose="02040503050406030204" pitchFamily="18" charset="0"/>
                      </a:rPr>
                      <m:t>=</m:t>
                    </m:r>
                    <m:r>
                      <a:rPr lang="en-US" i="1" dirty="0">
                        <a:latin typeface="Cambria Math" panose="02040503050406030204" pitchFamily="18" charset="0"/>
                      </a:rPr>
                      <m:t>𝐶𝑜𝑛𝑡𝑎𝑖𝑛𝑒𝑟𝑠</m:t>
                    </m:r>
                    <m:r>
                      <a:rPr lang="en-US" i="1" dirty="0">
                        <a:latin typeface="Cambria Math" panose="02040503050406030204" pitchFamily="18" charset="0"/>
                      </a:rPr>
                      <m:t>=</m:t>
                    </m:r>
                    <m:d>
                      <m:dPr>
                        <m:begChr m:val="{"/>
                        <m:endChr m:val="}"/>
                        <m:ctrlPr>
                          <a:rPr lang="en-US" i="1" dirty="0">
                            <a:latin typeface="Cambria Math" panose="02040503050406030204" pitchFamily="18" charset="0"/>
                          </a:rPr>
                        </m:ctrlPr>
                      </m:dPr>
                      <m:e>
                        <m:r>
                          <a:rPr lang="en-US" i="1" dirty="0">
                            <a:latin typeface="Cambria Math" panose="02040503050406030204" pitchFamily="18" charset="0"/>
                          </a:rPr>
                          <m:t>𝑐</m:t>
                        </m:r>
                        <m:r>
                          <a:rPr lang="en-US" i="1" dirty="0">
                            <a:latin typeface="Cambria Math" panose="02040503050406030204" pitchFamily="18" charset="0"/>
                          </a:rPr>
                          <m:t>1,</m:t>
                        </m:r>
                        <m:r>
                          <a:rPr lang="en-US" i="1" dirty="0">
                            <a:latin typeface="Cambria Math" panose="02040503050406030204" pitchFamily="18" charset="0"/>
                          </a:rPr>
                          <m:t>𝑐</m:t>
                        </m:r>
                        <m:r>
                          <a:rPr lang="en-US" i="1" dirty="0">
                            <a:latin typeface="Cambria Math" panose="02040503050406030204" pitchFamily="18" charset="0"/>
                          </a:rPr>
                          <m:t>2</m:t>
                        </m:r>
                      </m:e>
                    </m:d>
                  </m:oMath>
                </a14:m>
                <a:endParaRPr lang="en-GB" dirty="0"/>
              </a:p>
            </p:txBody>
          </p:sp>
        </mc:Choice>
        <mc:Fallback xmlns="">
          <p:sp>
            <p:nvSpPr>
              <p:cNvPr id="4" name="Content Placeholder 3"/>
              <p:cNvSpPr>
                <a:spLocks noGrp="1" noRot="1" noChangeAspect="1" noMove="1" noResize="1" noEditPoints="1" noAdjustHandles="1" noChangeArrowheads="1" noChangeShapeType="1" noTextEdit="1"/>
              </p:cNvSpPr>
              <p:nvPr>
                <p:ph sz="half" idx="2"/>
              </p:nvPr>
            </p:nvSpPr>
            <p:spPr>
              <a:blipFill>
                <a:blip r:embed="rId4"/>
                <a:stretch>
                  <a:fillRect l="-2955" t="-2985"/>
                </a:stretch>
              </a:blipFill>
            </p:spPr>
            <p:txBody>
              <a:bodyPr/>
              <a:lstStyle/>
              <a:p>
                <a:r>
                  <a:rPr lang="en-DE">
                    <a:noFill/>
                  </a:rPr>
                  <a:t> </a:t>
                </a:r>
              </a:p>
            </p:txBody>
          </p:sp>
        </mc:Fallback>
      </mc:AlternateContent>
      <p:sp>
        <p:nvSpPr>
          <p:cNvPr id="83" name="Date Placeholder 82">
            <a:extLst>
              <a:ext uri="{FF2B5EF4-FFF2-40B4-BE49-F238E27FC236}">
                <a16:creationId xmlns:a16="http://schemas.microsoft.com/office/drawing/2014/main" id="{579BCA9C-A9F8-AB02-CE06-E28B11800262}"/>
              </a:ext>
            </a:extLst>
          </p:cNvPr>
          <p:cNvSpPr>
            <a:spLocks noGrp="1"/>
          </p:cNvSpPr>
          <p:nvPr>
            <p:ph type="dt" sz="half" idx="10"/>
          </p:nvPr>
        </p:nvSpPr>
        <p:spPr/>
        <p:txBody>
          <a:bodyPr/>
          <a:lstStyle/>
          <a:p>
            <a:r>
              <a:rPr lang="de-DE"/>
              <a:t>Deterministic</a:t>
            </a:r>
            <a:endParaRPr lang="de-DE" dirty="0"/>
          </a:p>
        </p:txBody>
      </p:sp>
      <p:sp>
        <p:nvSpPr>
          <p:cNvPr id="84" name="Footer Placeholder 83">
            <a:extLst>
              <a:ext uri="{FF2B5EF4-FFF2-40B4-BE49-F238E27FC236}">
                <a16:creationId xmlns:a16="http://schemas.microsoft.com/office/drawing/2014/main" id="{3AE8A2BB-B3F1-F636-57DF-43A20E6D7339}"/>
              </a:ext>
            </a:extLst>
          </p:cNvPr>
          <p:cNvSpPr>
            <a:spLocks noGrp="1"/>
          </p:cNvSpPr>
          <p:nvPr>
            <p:ph type="ftr" sz="quarter" idx="3"/>
          </p:nvPr>
        </p:nvSpPr>
        <p:spPr/>
        <p:txBody>
          <a:bodyPr/>
          <a:lstStyle/>
          <a:p>
            <a:r>
              <a:rPr lang="en-GB"/>
              <a:t>T. Braun - APA</a:t>
            </a:r>
          </a:p>
        </p:txBody>
      </p:sp>
      <p:sp>
        <p:nvSpPr>
          <p:cNvPr id="5" name="Slide Number Placeholder 4">
            <a:extLst>
              <a:ext uri="{FF2B5EF4-FFF2-40B4-BE49-F238E27FC236}">
                <a16:creationId xmlns:a16="http://schemas.microsoft.com/office/drawing/2014/main" id="{130A68FC-44BC-D845-8639-A196AA885463}"/>
              </a:ext>
            </a:extLst>
          </p:cNvPr>
          <p:cNvSpPr>
            <a:spLocks noGrp="1"/>
          </p:cNvSpPr>
          <p:nvPr>
            <p:ph type="sldNum" sz="quarter" idx="4"/>
          </p:nvPr>
        </p:nvSpPr>
        <p:spPr/>
        <p:txBody>
          <a:bodyPr/>
          <a:lstStyle/>
          <a:p>
            <a:fld id="{67C9959E-8E6B-B04C-9955-EA096F41CA7A}" type="slidenum">
              <a:rPr lang="en-GB" smtClean="0"/>
              <a:t>18</a:t>
            </a:fld>
            <a:endParaRPr lang="en-GB"/>
          </a:p>
        </p:txBody>
      </p:sp>
      <p:grpSp>
        <p:nvGrpSpPr>
          <p:cNvPr id="8" name="Group 7">
            <a:extLst>
              <a:ext uri="{FF2B5EF4-FFF2-40B4-BE49-F238E27FC236}">
                <a16:creationId xmlns:a16="http://schemas.microsoft.com/office/drawing/2014/main" id="{55829D74-654E-1E4D-9B83-EFA5267F0396}"/>
              </a:ext>
            </a:extLst>
          </p:cNvPr>
          <p:cNvGrpSpPr/>
          <p:nvPr/>
        </p:nvGrpSpPr>
        <p:grpSpPr>
          <a:xfrm>
            <a:off x="8373090" y="328370"/>
            <a:ext cx="2008967" cy="814566"/>
            <a:chOff x="1524000" y="5537423"/>
            <a:chExt cx="2008967" cy="814566"/>
          </a:xfrm>
        </p:grpSpPr>
        <p:sp>
          <p:nvSpPr>
            <p:cNvPr id="6" name="Cloud Callout 5">
              <a:extLst>
                <a:ext uri="{FF2B5EF4-FFF2-40B4-BE49-F238E27FC236}">
                  <a16:creationId xmlns:a16="http://schemas.microsoft.com/office/drawing/2014/main" id="{64E74AE1-D0C4-7B43-8865-02E994A7BE94}"/>
                </a:ext>
              </a:extLst>
            </p:cNvPr>
            <p:cNvSpPr/>
            <p:nvPr/>
          </p:nvSpPr>
          <p:spPr>
            <a:xfrm>
              <a:off x="1524000" y="5537423"/>
              <a:ext cx="2008967" cy="814566"/>
            </a:xfrm>
            <a:prstGeom prst="cloudCallout">
              <a:avLst>
                <a:gd name="adj1" fmla="val -51555"/>
                <a:gd name="adj2" fmla="val 84952"/>
              </a:avLst>
            </a:prstGeom>
            <a:gradFill>
              <a:gsLst>
                <a:gs pos="0">
                  <a:srgbClr val="FFC000"/>
                </a:gs>
                <a:gs pos="50000">
                  <a:srgbClr val="FFC000"/>
                </a:gs>
                <a:gs pos="100000">
                  <a:srgbClr val="FFC000">
                    <a:lumMod val="100000"/>
                  </a:srgbClr>
                </a:gs>
              </a:gsLst>
              <a:lin ang="5400000" scaled="0"/>
            </a:gradFill>
            <a:ln/>
          </p:spPr>
          <p:style>
            <a:lnRef idx="0">
              <a:schemeClr val="accent4"/>
            </a:lnRef>
            <a:fillRef idx="3">
              <a:schemeClr val="accent4"/>
            </a:fillRef>
            <a:effectRef idx="3">
              <a:schemeClr val="accent4"/>
            </a:effectRef>
            <a:fontRef idx="minor">
              <a:schemeClr val="lt1"/>
            </a:fontRef>
          </p:style>
          <p:txBody>
            <a:bodyPr wrap="square">
              <a:noAutofit/>
            </a:bodyPr>
            <a:lstStyle/>
            <a:p>
              <a:endParaRPr lang="en-GB" dirty="0">
                <a:solidFill>
                  <a:schemeClr val="bg1"/>
                </a:solidFill>
              </a:endParaRPr>
            </a:p>
          </p:txBody>
        </p:sp>
        <p:sp>
          <p:nvSpPr>
            <p:cNvPr id="7" name="Rectangle 6">
              <a:extLst>
                <a:ext uri="{FF2B5EF4-FFF2-40B4-BE49-F238E27FC236}">
                  <a16:creationId xmlns:a16="http://schemas.microsoft.com/office/drawing/2014/main" id="{54253C54-B4A5-EB40-81BB-45C276A133EF}"/>
                </a:ext>
              </a:extLst>
            </p:cNvPr>
            <p:cNvSpPr/>
            <p:nvPr/>
          </p:nvSpPr>
          <p:spPr>
            <a:xfrm>
              <a:off x="1678834" y="5621540"/>
              <a:ext cx="1777889" cy="646331"/>
            </a:xfrm>
            <a:prstGeom prst="rect">
              <a:avLst/>
            </a:prstGeom>
          </p:spPr>
          <p:txBody>
            <a:bodyPr wrap="square">
              <a:spAutoFit/>
            </a:bodyPr>
            <a:lstStyle/>
            <a:p>
              <a:r>
                <a:rPr lang="en-US" dirty="0">
                  <a:solidFill>
                    <a:schemeClr val="bg1"/>
                  </a:solidFill>
                </a:rPr>
                <a:t>How many move actions exist?</a:t>
              </a:r>
              <a:endParaRPr lang="en-GB" dirty="0">
                <a:solidFill>
                  <a:schemeClr val="bg1"/>
                </a:solidFill>
              </a:endParaRPr>
            </a:p>
          </p:txBody>
        </p:sp>
      </p:grpSp>
      <p:grpSp>
        <p:nvGrpSpPr>
          <p:cNvPr id="9" name="Group 8">
            <a:extLst>
              <a:ext uri="{FF2B5EF4-FFF2-40B4-BE49-F238E27FC236}">
                <a16:creationId xmlns:a16="http://schemas.microsoft.com/office/drawing/2014/main" id="{A13BDAB1-A902-84A6-E013-49D7DB376079}"/>
              </a:ext>
            </a:extLst>
          </p:cNvPr>
          <p:cNvGrpSpPr/>
          <p:nvPr/>
        </p:nvGrpSpPr>
        <p:grpSpPr>
          <a:xfrm>
            <a:off x="7713964" y="4551040"/>
            <a:ext cx="4021389" cy="1354874"/>
            <a:chOff x="4198596" y="2859146"/>
            <a:chExt cx="4021389" cy="1354874"/>
          </a:xfrm>
        </p:grpSpPr>
        <p:sp>
          <p:nvSpPr>
            <p:cNvPr id="10" name="Rectangle 891">
              <a:extLst>
                <a:ext uri="{FF2B5EF4-FFF2-40B4-BE49-F238E27FC236}">
                  <a16:creationId xmlns:a16="http://schemas.microsoft.com/office/drawing/2014/main" id="{0BA3E36D-6926-15B0-3E4C-4668AB72AE0F}"/>
                </a:ext>
              </a:extLst>
            </p:cNvPr>
            <p:cNvSpPr>
              <a:spLocks noChangeArrowheads="1"/>
            </p:cNvSpPr>
            <p:nvPr/>
          </p:nvSpPr>
          <p:spPr bwMode="auto">
            <a:xfrm>
              <a:off x="5124789" y="3530277"/>
              <a:ext cx="65" cy="276999"/>
            </a:xfrm>
            <a:prstGeom prst="rect">
              <a:avLst/>
            </a:prstGeom>
            <a:solidFill>
              <a:srgbClr val="89D3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endParaRPr lang="en-US" b="1" dirty="0">
                <a:latin typeface="Calibri"/>
                <a:ea typeface="Calibri"/>
                <a:cs typeface="Calibri"/>
              </a:endParaRPr>
            </a:p>
          </p:txBody>
        </p:sp>
        <p:sp>
          <p:nvSpPr>
            <p:cNvPr id="11" name="Rectangle 891">
              <a:extLst>
                <a:ext uri="{FF2B5EF4-FFF2-40B4-BE49-F238E27FC236}">
                  <a16:creationId xmlns:a16="http://schemas.microsoft.com/office/drawing/2014/main" id="{2B46B628-51A2-1728-353D-406691B9F8FB}"/>
                </a:ext>
              </a:extLst>
            </p:cNvPr>
            <p:cNvSpPr>
              <a:spLocks noChangeArrowheads="1"/>
            </p:cNvSpPr>
            <p:nvPr/>
          </p:nvSpPr>
          <p:spPr bwMode="auto">
            <a:xfrm>
              <a:off x="7128692" y="3594134"/>
              <a:ext cx="65" cy="276999"/>
            </a:xfrm>
            <a:prstGeom prst="rect">
              <a:avLst/>
            </a:prstGeom>
            <a:solidFill>
              <a:srgbClr val="FAC09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endParaRPr lang="en-US" b="1" dirty="0">
                <a:latin typeface="Calibri"/>
                <a:ea typeface="Calibri"/>
                <a:cs typeface="Calibri"/>
              </a:endParaRPr>
            </a:p>
          </p:txBody>
        </p:sp>
        <p:grpSp>
          <p:nvGrpSpPr>
            <p:cNvPr id="12" name="Group 11">
              <a:extLst>
                <a:ext uri="{FF2B5EF4-FFF2-40B4-BE49-F238E27FC236}">
                  <a16:creationId xmlns:a16="http://schemas.microsoft.com/office/drawing/2014/main" id="{4F2A101F-D3D2-2108-E997-B3D9A76C03B0}"/>
                </a:ext>
              </a:extLst>
            </p:cNvPr>
            <p:cNvGrpSpPr/>
            <p:nvPr/>
          </p:nvGrpSpPr>
          <p:grpSpPr>
            <a:xfrm>
              <a:off x="4728546" y="2859146"/>
              <a:ext cx="1748270" cy="801164"/>
              <a:chOff x="1152149" y="2292224"/>
              <a:chExt cx="2428155" cy="1112728"/>
            </a:xfrm>
          </p:grpSpPr>
          <p:sp>
            <p:nvSpPr>
              <p:cNvPr id="77" name="Line 853">
                <a:extLst>
                  <a:ext uri="{FF2B5EF4-FFF2-40B4-BE49-F238E27FC236}">
                    <a16:creationId xmlns:a16="http://schemas.microsoft.com/office/drawing/2014/main" id="{917A4C7F-ED82-87AB-AF81-75FEF908E825}"/>
                  </a:ext>
                </a:extLst>
              </p:cNvPr>
              <p:cNvSpPr>
                <a:spLocks noChangeShapeType="1"/>
              </p:cNvSpPr>
              <p:nvPr/>
            </p:nvSpPr>
            <p:spPr bwMode="auto">
              <a:xfrm>
                <a:off x="1152149" y="3398894"/>
                <a:ext cx="822960" cy="6058"/>
              </a:xfrm>
              <a:prstGeom prst="line">
                <a:avLst/>
              </a:prstGeom>
              <a:noFill/>
              <a:ln w="9525">
                <a:solidFill>
                  <a:schemeClr val="tx1"/>
                </a:solidFill>
                <a:round/>
                <a:headEnd/>
                <a:tailEnd/>
              </a:ln>
              <a:scene3d>
                <a:camera prst="legacyObliqueTopRight">
                  <a:rot lat="60000" lon="0" rev="0"/>
                </a:camera>
                <a:lightRig rig="legacyFlat3" dir="l"/>
              </a:scene3d>
              <a:sp3d extrusionH="2095500" contourW="6350" prstMaterial="legacyPlastic">
                <a:bevelT w="13500" h="13500" prst="angle"/>
                <a:bevelB w="13500" h="13500" prst="angle"/>
                <a:extrusionClr>
                  <a:srgbClr val="EBE6DB"/>
                </a:extrusionClr>
              </a:sp3d>
              <a:extLst>
                <a:ext uri="{909E8E84-426E-40dd-AFC4-6F175D3DCCD1}">
                  <a14:hiddenFill xmlns="" xmlns:a14="http://schemas.microsoft.com/office/drawing/2010/main">
                    <a:noFill/>
                  </a14:hiddenFill>
                </a:ext>
              </a:extLst>
            </p:spPr>
            <p:txBody>
              <a:bodyPr wrap="none" anchor="ctr">
                <a:flatTx/>
              </a:bodyPr>
              <a:lstStyle/>
              <a:p>
                <a:endParaRPr lang="en-US" dirty="0">
                  <a:latin typeface="Calibri"/>
                  <a:ea typeface="Times New Roman"/>
                  <a:cs typeface="Calibri"/>
                </a:endParaRPr>
              </a:p>
            </p:txBody>
          </p:sp>
          <p:cxnSp>
            <p:nvCxnSpPr>
              <p:cNvPr id="78" name="Straight Connector 77">
                <a:extLst>
                  <a:ext uri="{FF2B5EF4-FFF2-40B4-BE49-F238E27FC236}">
                    <a16:creationId xmlns:a16="http://schemas.microsoft.com/office/drawing/2014/main" id="{CA1DB1B9-5D5F-50BB-C822-781E1D4F2BDC}"/>
                  </a:ext>
                </a:extLst>
              </p:cNvPr>
              <p:cNvCxnSpPr/>
              <p:nvPr/>
            </p:nvCxnSpPr>
            <p:spPr>
              <a:xfrm>
                <a:off x="2180139" y="2292224"/>
                <a:ext cx="113385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79" name="Freeform 860">
                <a:extLst>
                  <a:ext uri="{FF2B5EF4-FFF2-40B4-BE49-F238E27FC236}">
                    <a16:creationId xmlns:a16="http://schemas.microsoft.com/office/drawing/2014/main" id="{0F018287-99F9-D23E-3515-612EAE536C0C}"/>
                  </a:ext>
                </a:extLst>
              </p:cNvPr>
              <p:cNvSpPr>
                <a:spLocks/>
              </p:cNvSpPr>
              <p:nvPr/>
            </p:nvSpPr>
            <p:spPr bwMode="auto">
              <a:xfrm>
                <a:off x="2604677" y="2352547"/>
                <a:ext cx="393192" cy="37765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80" name="Freeform 860">
                <a:extLst>
                  <a:ext uri="{FF2B5EF4-FFF2-40B4-BE49-F238E27FC236}">
                    <a16:creationId xmlns:a16="http://schemas.microsoft.com/office/drawing/2014/main" id="{916B9C96-0D3E-02BC-BE95-8B0E035B0D01}"/>
                  </a:ext>
                </a:extLst>
              </p:cNvPr>
              <p:cNvSpPr>
                <a:spLocks/>
              </p:cNvSpPr>
              <p:nvPr/>
            </p:nvSpPr>
            <p:spPr bwMode="auto">
              <a:xfrm>
                <a:off x="2366898" y="2303564"/>
                <a:ext cx="1213406" cy="42976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cxnSp>
          <p:nvCxnSpPr>
            <p:cNvPr id="13" name="Straight Connector 12">
              <a:extLst>
                <a:ext uri="{FF2B5EF4-FFF2-40B4-BE49-F238E27FC236}">
                  <a16:creationId xmlns:a16="http://schemas.microsoft.com/office/drawing/2014/main" id="{39B47239-FE91-1A56-D41F-8D0036321D5A}"/>
                </a:ext>
              </a:extLst>
            </p:cNvPr>
            <p:cNvCxnSpPr/>
            <p:nvPr/>
          </p:nvCxnSpPr>
          <p:spPr>
            <a:xfrm>
              <a:off x="6181341" y="3686823"/>
              <a:ext cx="658367"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4" name="Freeform 860">
              <a:extLst>
                <a:ext uri="{FF2B5EF4-FFF2-40B4-BE49-F238E27FC236}">
                  <a16:creationId xmlns:a16="http://schemas.microsoft.com/office/drawing/2014/main" id="{58EC6462-C339-E060-77DF-21F0CD4AA32E}"/>
                </a:ext>
              </a:extLst>
            </p:cNvPr>
            <p:cNvSpPr>
              <a:spLocks/>
            </p:cNvSpPr>
            <p:nvPr/>
          </p:nvSpPr>
          <p:spPr bwMode="auto">
            <a:xfrm>
              <a:off x="5858581" y="3730256"/>
              <a:ext cx="888796" cy="27190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15" name="Freeform 860">
              <a:extLst>
                <a:ext uri="{FF2B5EF4-FFF2-40B4-BE49-F238E27FC236}">
                  <a16:creationId xmlns:a16="http://schemas.microsoft.com/office/drawing/2014/main" id="{1966019F-8E4E-7AD9-5E8F-3CAEDCD69A62}"/>
                </a:ext>
              </a:extLst>
            </p:cNvPr>
            <p:cNvSpPr>
              <a:spLocks/>
            </p:cNvSpPr>
            <p:nvPr/>
          </p:nvSpPr>
          <p:spPr bwMode="auto">
            <a:xfrm>
              <a:off x="5732390" y="3686967"/>
              <a:ext cx="1123653" cy="30943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sp>
          <p:nvSpPr>
            <p:cNvPr id="16" name="Line 853">
              <a:extLst>
                <a:ext uri="{FF2B5EF4-FFF2-40B4-BE49-F238E27FC236}">
                  <a16:creationId xmlns:a16="http://schemas.microsoft.com/office/drawing/2014/main" id="{24E611C7-7A8B-3E39-F2FA-9904AFB6EED6}"/>
                </a:ext>
              </a:extLst>
            </p:cNvPr>
            <p:cNvSpPr>
              <a:spLocks noChangeShapeType="1"/>
            </p:cNvSpPr>
            <p:nvPr/>
          </p:nvSpPr>
          <p:spPr bwMode="auto">
            <a:xfrm>
              <a:off x="6351907" y="4209658"/>
              <a:ext cx="1481327"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dirty="0">
                  <a:latin typeface="Calibri"/>
                  <a:ea typeface="Times New Roman"/>
                  <a:cs typeface="Calibri"/>
                </a:rPr>
                <a:t>             d2</a:t>
              </a:r>
            </a:p>
          </p:txBody>
        </p:sp>
        <p:sp>
          <p:nvSpPr>
            <p:cNvPr id="17" name="Line 853">
              <a:extLst>
                <a:ext uri="{FF2B5EF4-FFF2-40B4-BE49-F238E27FC236}">
                  <a16:creationId xmlns:a16="http://schemas.microsoft.com/office/drawing/2014/main" id="{D195E274-7A24-385D-D767-6F7D81358EDD}"/>
                </a:ext>
              </a:extLst>
            </p:cNvPr>
            <p:cNvSpPr>
              <a:spLocks noChangeShapeType="1"/>
            </p:cNvSpPr>
            <p:nvPr/>
          </p:nvSpPr>
          <p:spPr bwMode="auto">
            <a:xfrm>
              <a:off x="4198596" y="4205296"/>
              <a:ext cx="1481327"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dirty="0">
                  <a:latin typeface="Calibri"/>
                  <a:ea typeface="Times New Roman"/>
                  <a:cs typeface="Calibri"/>
                </a:rPr>
                <a:t>             d1</a:t>
              </a:r>
            </a:p>
          </p:txBody>
        </p:sp>
        <p:sp>
          <p:nvSpPr>
            <p:cNvPr id="18" name="Line 853">
              <a:extLst>
                <a:ext uri="{FF2B5EF4-FFF2-40B4-BE49-F238E27FC236}">
                  <a16:creationId xmlns:a16="http://schemas.microsoft.com/office/drawing/2014/main" id="{439CCC17-CC6E-C454-B0C4-4099CB4E3252}"/>
                </a:ext>
              </a:extLst>
            </p:cNvPr>
            <p:cNvSpPr>
              <a:spLocks noChangeShapeType="1"/>
            </p:cNvSpPr>
            <p:nvPr/>
          </p:nvSpPr>
          <p:spPr bwMode="auto">
            <a:xfrm>
              <a:off x="5870740" y="3287888"/>
              <a:ext cx="1316735"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dirty="0">
                  <a:latin typeface="Calibri"/>
                  <a:ea typeface="Times New Roman"/>
                  <a:cs typeface="Calibri"/>
                </a:rPr>
                <a:t>          d3</a:t>
              </a:r>
            </a:p>
          </p:txBody>
        </p:sp>
        <p:grpSp>
          <p:nvGrpSpPr>
            <p:cNvPr id="19" name="Group 18">
              <a:extLst>
                <a:ext uri="{FF2B5EF4-FFF2-40B4-BE49-F238E27FC236}">
                  <a16:creationId xmlns:a16="http://schemas.microsoft.com/office/drawing/2014/main" id="{B1E233DA-EAB1-F676-A130-55E293001A13}"/>
                </a:ext>
              </a:extLst>
            </p:cNvPr>
            <p:cNvGrpSpPr/>
            <p:nvPr/>
          </p:nvGrpSpPr>
          <p:grpSpPr>
            <a:xfrm>
              <a:off x="4851800" y="2923197"/>
              <a:ext cx="1203321" cy="1021208"/>
              <a:chOff x="3906167" y="3324390"/>
              <a:chExt cx="1671281" cy="1418344"/>
            </a:xfrm>
            <a:solidFill>
              <a:srgbClr val="93D2FE"/>
            </a:solidFill>
          </p:grpSpPr>
          <p:sp>
            <p:nvSpPr>
              <p:cNvPr id="53" name="Oval 859">
                <a:extLst>
                  <a:ext uri="{FF2B5EF4-FFF2-40B4-BE49-F238E27FC236}">
                    <a16:creationId xmlns:a16="http://schemas.microsoft.com/office/drawing/2014/main" id="{6B0A675D-AFF1-8BFE-9858-C50BC460D44E}"/>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54" name="Oval 861">
                <a:extLst>
                  <a:ext uri="{FF2B5EF4-FFF2-40B4-BE49-F238E27FC236}">
                    <a16:creationId xmlns:a16="http://schemas.microsoft.com/office/drawing/2014/main" id="{0877DC4A-79B1-A471-0653-55DA04163474}"/>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55" name="Oval 862">
                <a:extLst>
                  <a:ext uri="{FF2B5EF4-FFF2-40B4-BE49-F238E27FC236}">
                    <a16:creationId xmlns:a16="http://schemas.microsoft.com/office/drawing/2014/main" id="{FBD4492F-17E7-6762-1F20-7C7E3DAAB946}"/>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56" name="Oval 863">
                <a:extLst>
                  <a:ext uri="{FF2B5EF4-FFF2-40B4-BE49-F238E27FC236}">
                    <a16:creationId xmlns:a16="http://schemas.microsoft.com/office/drawing/2014/main" id="{2A80CD2F-C7B0-899A-3AD1-58C2121CD65B}"/>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57" name="Oval 863">
                <a:extLst>
                  <a:ext uri="{FF2B5EF4-FFF2-40B4-BE49-F238E27FC236}">
                    <a16:creationId xmlns:a16="http://schemas.microsoft.com/office/drawing/2014/main" id="{988AB712-41B0-BFE4-12DE-FB601FE5CCE3}"/>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grpSp>
            <p:nvGrpSpPr>
              <p:cNvPr id="58" name="Group 57">
                <a:extLst>
                  <a:ext uri="{FF2B5EF4-FFF2-40B4-BE49-F238E27FC236}">
                    <a16:creationId xmlns:a16="http://schemas.microsoft.com/office/drawing/2014/main" id="{A97094E8-3EA4-8422-0F8A-68C9195BC742}"/>
                  </a:ext>
                </a:extLst>
              </p:cNvPr>
              <p:cNvGrpSpPr/>
              <p:nvPr/>
            </p:nvGrpSpPr>
            <p:grpSpPr>
              <a:xfrm>
                <a:off x="3906167" y="4047050"/>
                <a:ext cx="1671281" cy="539042"/>
                <a:chOff x="1320274" y="4580303"/>
                <a:chExt cx="1671281" cy="467246"/>
              </a:xfrm>
              <a:grpFill/>
            </p:grpSpPr>
            <p:sp>
              <p:nvSpPr>
                <p:cNvPr id="73" name="Freeform 860">
                  <a:extLst>
                    <a:ext uri="{FF2B5EF4-FFF2-40B4-BE49-F238E27FC236}">
                      <a16:creationId xmlns:a16="http://schemas.microsoft.com/office/drawing/2014/main" id="{078CC3C2-29E0-AF3E-E082-87ECC10E6CD7}"/>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74" name="Rectangle 864">
                  <a:extLst>
                    <a:ext uri="{FF2B5EF4-FFF2-40B4-BE49-F238E27FC236}">
                      <a16:creationId xmlns:a16="http://schemas.microsoft.com/office/drawing/2014/main" id="{07836233-6F59-854C-4E5D-86A0FA1EC884}"/>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b"/>
                <a:lstStyle/>
                <a:p>
                  <a:pPr algn="ctr"/>
                  <a:r>
                    <a:rPr lang="en-US" dirty="0">
                      <a:latin typeface="Calibri"/>
                      <a:ea typeface="Calibri"/>
                      <a:cs typeface="Calibri"/>
                    </a:rPr>
                    <a:t>r1</a:t>
                  </a:r>
                </a:p>
              </p:txBody>
            </p:sp>
            <p:sp>
              <p:nvSpPr>
                <p:cNvPr id="75" name="Freeform 865">
                  <a:extLst>
                    <a:ext uri="{FF2B5EF4-FFF2-40B4-BE49-F238E27FC236}">
                      <a16:creationId xmlns:a16="http://schemas.microsoft.com/office/drawing/2014/main" id="{182D8EA8-F57E-9CEA-8E35-4C97DD4CF320}"/>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76" name="Freeform 866">
                  <a:extLst>
                    <a:ext uri="{FF2B5EF4-FFF2-40B4-BE49-F238E27FC236}">
                      <a16:creationId xmlns:a16="http://schemas.microsoft.com/office/drawing/2014/main" id="{2AEE9A2A-B5B0-FA44-0389-A4596C0FFB82}"/>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grpSp>
          <p:grpSp>
            <p:nvGrpSpPr>
              <p:cNvPr id="59" name="Group 58">
                <a:extLst>
                  <a:ext uri="{FF2B5EF4-FFF2-40B4-BE49-F238E27FC236}">
                    <a16:creationId xmlns:a16="http://schemas.microsoft.com/office/drawing/2014/main" id="{53F63AA6-507B-0DD2-AAF2-6889154D2A5D}"/>
                  </a:ext>
                </a:extLst>
              </p:cNvPr>
              <p:cNvGrpSpPr/>
              <p:nvPr/>
            </p:nvGrpSpPr>
            <p:grpSpPr>
              <a:xfrm>
                <a:off x="4596370" y="3324390"/>
                <a:ext cx="552654" cy="1188720"/>
                <a:chOff x="1823226" y="3235632"/>
                <a:chExt cx="552654" cy="1188720"/>
              </a:xfrm>
              <a:grpFill/>
            </p:grpSpPr>
            <p:sp>
              <p:nvSpPr>
                <p:cNvPr id="60" name="Oval 878">
                  <a:extLst>
                    <a:ext uri="{FF2B5EF4-FFF2-40B4-BE49-F238E27FC236}">
                      <a16:creationId xmlns:a16="http://schemas.microsoft.com/office/drawing/2014/main" id="{4AF86BA6-2E0F-266A-1BE7-0C5AE13DFDB3}"/>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61" name="Rectangle 880">
                  <a:extLst>
                    <a:ext uri="{FF2B5EF4-FFF2-40B4-BE49-F238E27FC236}">
                      <a16:creationId xmlns:a16="http://schemas.microsoft.com/office/drawing/2014/main" id="{9969317C-23A3-916D-795A-131170432A08}"/>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62" name="Oval 878">
                  <a:extLst>
                    <a:ext uri="{FF2B5EF4-FFF2-40B4-BE49-F238E27FC236}">
                      <a16:creationId xmlns:a16="http://schemas.microsoft.com/office/drawing/2014/main" id="{5EDEF555-8E59-C36A-A9DA-A2813F9A5772}"/>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63" name="Line 881">
                  <a:extLst>
                    <a:ext uri="{FF2B5EF4-FFF2-40B4-BE49-F238E27FC236}">
                      <a16:creationId xmlns:a16="http://schemas.microsoft.com/office/drawing/2014/main" id="{E22533BF-6C1A-5876-599B-71EB76E1D840}"/>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64" name="Line 882">
                  <a:extLst>
                    <a:ext uri="{FF2B5EF4-FFF2-40B4-BE49-F238E27FC236}">
                      <a16:creationId xmlns:a16="http://schemas.microsoft.com/office/drawing/2014/main" id="{BAC213BB-8AE6-D523-ED61-4D974FCA9AE8}"/>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65" name="Rectangle 880">
                  <a:extLst>
                    <a:ext uri="{FF2B5EF4-FFF2-40B4-BE49-F238E27FC236}">
                      <a16:creationId xmlns:a16="http://schemas.microsoft.com/office/drawing/2014/main" id="{0BBA4976-1BED-09A0-9CAB-FD918DEE4922}"/>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66" name="Oval 878">
                  <a:extLst>
                    <a:ext uri="{FF2B5EF4-FFF2-40B4-BE49-F238E27FC236}">
                      <a16:creationId xmlns:a16="http://schemas.microsoft.com/office/drawing/2014/main" id="{D50E399A-FD43-97E1-24D5-BA4AC15AB6C8}"/>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67" name="Line 882">
                  <a:extLst>
                    <a:ext uri="{FF2B5EF4-FFF2-40B4-BE49-F238E27FC236}">
                      <a16:creationId xmlns:a16="http://schemas.microsoft.com/office/drawing/2014/main" id="{945869F5-97BB-97CA-ACBD-7547604BF701}"/>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68" name="Line 882">
                  <a:extLst>
                    <a:ext uri="{FF2B5EF4-FFF2-40B4-BE49-F238E27FC236}">
                      <a16:creationId xmlns:a16="http://schemas.microsoft.com/office/drawing/2014/main" id="{A706F328-0FA3-BDDC-A0BA-8F21EE543671}"/>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69" name="Line 884">
                  <a:extLst>
                    <a:ext uri="{FF2B5EF4-FFF2-40B4-BE49-F238E27FC236}">
                      <a16:creationId xmlns:a16="http://schemas.microsoft.com/office/drawing/2014/main" id="{72759DDE-C0C6-F534-FF35-678E187B995E}"/>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p:spPr>
              <p:txBody>
                <a:bodyPr wrap="none" anchor="ctr"/>
                <a:lstStyle/>
                <a:p>
                  <a:endParaRPr lang="en-US" dirty="0">
                    <a:latin typeface="Calibri"/>
                    <a:ea typeface="Calibri"/>
                    <a:cs typeface="Calibri"/>
                  </a:endParaRPr>
                </a:p>
              </p:txBody>
            </p:sp>
            <p:sp>
              <p:nvSpPr>
                <p:cNvPr id="70" name="Oval 885">
                  <a:extLst>
                    <a:ext uri="{FF2B5EF4-FFF2-40B4-BE49-F238E27FC236}">
                      <a16:creationId xmlns:a16="http://schemas.microsoft.com/office/drawing/2014/main" id="{3C0079FE-3914-8F99-8557-BAA6189243B9}"/>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71" name="Line 881">
                  <a:extLst>
                    <a:ext uri="{FF2B5EF4-FFF2-40B4-BE49-F238E27FC236}">
                      <a16:creationId xmlns:a16="http://schemas.microsoft.com/office/drawing/2014/main" id="{62824D06-DA5D-D2A3-F39F-A31D99930CB7}"/>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72" name="Line 882">
                  <a:extLst>
                    <a:ext uri="{FF2B5EF4-FFF2-40B4-BE49-F238E27FC236}">
                      <a16:creationId xmlns:a16="http://schemas.microsoft.com/office/drawing/2014/main" id="{538DCFBD-642E-1095-1A02-4B32FFD14CA3}"/>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grpSp>
        </p:grpSp>
        <p:grpSp>
          <p:nvGrpSpPr>
            <p:cNvPr id="20" name="Group 19">
              <a:extLst>
                <a:ext uri="{FF2B5EF4-FFF2-40B4-BE49-F238E27FC236}">
                  <a16:creationId xmlns:a16="http://schemas.microsoft.com/office/drawing/2014/main" id="{9CBCD354-C3AC-E800-767F-AFDB02461E88}"/>
                </a:ext>
              </a:extLst>
            </p:cNvPr>
            <p:cNvGrpSpPr/>
            <p:nvPr/>
          </p:nvGrpSpPr>
          <p:grpSpPr>
            <a:xfrm>
              <a:off x="4272198" y="3826579"/>
              <a:ext cx="538242" cy="343668"/>
              <a:chOff x="1012668" y="989071"/>
              <a:chExt cx="747559" cy="477316"/>
            </a:xfrm>
          </p:grpSpPr>
          <p:sp>
            <p:nvSpPr>
              <p:cNvPr id="50" name="Line 853">
                <a:extLst>
                  <a:ext uri="{FF2B5EF4-FFF2-40B4-BE49-F238E27FC236}">
                    <a16:creationId xmlns:a16="http://schemas.microsoft.com/office/drawing/2014/main" id="{7461BEE0-CD85-9A3C-FFCA-F0B0E6D706CE}"/>
                  </a:ext>
                </a:extLst>
              </p:cNvPr>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 xmlns:a14="http://schemas.microsoft.com/office/drawing/2010/main">
                    <a:noFill/>
                  </a14:hiddenFill>
                </a:ext>
              </a:extLst>
            </p:spPr>
            <p:txBody>
              <a:bodyPr wrap="none" anchor="ctr">
                <a:flatTx/>
              </a:bodyPr>
              <a:lstStyle/>
              <a:p>
                <a:endParaRPr lang="en-US" dirty="0">
                  <a:latin typeface="Calibri"/>
                  <a:ea typeface="Times New Roman"/>
                  <a:cs typeface="Calibri"/>
                </a:endParaRPr>
              </a:p>
            </p:txBody>
          </p:sp>
          <p:sp>
            <p:nvSpPr>
              <p:cNvPr id="51" name="Rectangle 873">
                <a:extLst>
                  <a:ext uri="{FF2B5EF4-FFF2-40B4-BE49-F238E27FC236}">
                    <a16:creationId xmlns:a16="http://schemas.microsoft.com/office/drawing/2014/main" id="{DDF2B592-301E-755D-4C06-6CF2158A0171}"/>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b"/>
              <a:lstStyle/>
              <a:p>
                <a:pPr algn="ctr"/>
                <a:r>
                  <a:rPr lang="en-GB" dirty="0">
                    <a:latin typeface="Calibri"/>
                    <a:ea typeface="Times New Roman"/>
                    <a:cs typeface="Calibri"/>
                  </a:rPr>
                  <a:t>c1</a:t>
                </a:r>
              </a:p>
            </p:txBody>
          </p:sp>
          <p:sp>
            <p:nvSpPr>
              <p:cNvPr id="52" name="Freeform 875">
                <a:extLst>
                  <a:ext uri="{FF2B5EF4-FFF2-40B4-BE49-F238E27FC236}">
                    <a16:creationId xmlns:a16="http://schemas.microsoft.com/office/drawing/2014/main" id="{140BD80B-F289-68D7-B34F-EA7EAD2EAF25}"/>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Times New Roman"/>
                  <a:cs typeface="Calibri"/>
                </a:endParaRPr>
              </a:p>
            </p:txBody>
          </p:sp>
        </p:grpSp>
        <p:grpSp>
          <p:nvGrpSpPr>
            <p:cNvPr id="21" name="Group 20">
              <a:extLst>
                <a:ext uri="{FF2B5EF4-FFF2-40B4-BE49-F238E27FC236}">
                  <a16:creationId xmlns:a16="http://schemas.microsoft.com/office/drawing/2014/main" id="{902C0F10-46AB-90CF-6B9B-96AD1CE4D62D}"/>
                </a:ext>
              </a:extLst>
            </p:cNvPr>
            <p:cNvGrpSpPr/>
            <p:nvPr/>
          </p:nvGrpSpPr>
          <p:grpSpPr>
            <a:xfrm>
              <a:off x="7016664" y="2938828"/>
              <a:ext cx="1203321" cy="1021208"/>
              <a:chOff x="3906167" y="3324390"/>
              <a:chExt cx="1671281" cy="1418344"/>
            </a:xfrm>
            <a:solidFill>
              <a:srgbClr val="93D2FE"/>
            </a:solidFill>
          </p:grpSpPr>
          <p:sp>
            <p:nvSpPr>
              <p:cNvPr id="26" name="Oval 859">
                <a:extLst>
                  <a:ext uri="{FF2B5EF4-FFF2-40B4-BE49-F238E27FC236}">
                    <a16:creationId xmlns:a16="http://schemas.microsoft.com/office/drawing/2014/main" id="{A38F4C8C-022A-6112-DE84-AF80461B025E}"/>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7" name="Oval 861">
                <a:extLst>
                  <a:ext uri="{FF2B5EF4-FFF2-40B4-BE49-F238E27FC236}">
                    <a16:creationId xmlns:a16="http://schemas.microsoft.com/office/drawing/2014/main" id="{29BB2693-1745-3A1A-8D70-BD30A2412BCB}"/>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8" name="Oval 862">
                <a:extLst>
                  <a:ext uri="{FF2B5EF4-FFF2-40B4-BE49-F238E27FC236}">
                    <a16:creationId xmlns:a16="http://schemas.microsoft.com/office/drawing/2014/main" id="{603648C5-75EF-71CC-EAFA-9858755E1309}"/>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9" name="Oval 863">
                <a:extLst>
                  <a:ext uri="{FF2B5EF4-FFF2-40B4-BE49-F238E27FC236}">
                    <a16:creationId xmlns:a16="http://schemas.microsoft.com/office/drawing/2014/main" id="{932A0623-A195-39EF-F60A-32854304D04C}"/>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30" name="Oval 863">
                <a:extLst>
                  <a:ext uri="{FF2B5EF4-FFF2-40B4-BE49-F238E27FC236}">
                    <a16:creationId xmlns:a16="http://schemas.microsoft.com/office/drawing/2014/main" id="{4E9A7F56-0DFF-8DD2-BEF3-D92709EBC852}"/>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grpSp>
            <p:nvGrpSpPr>
              <p:cNvPr id="31" name="Group 30">
                <a:extLst>
                  <a:ext uri="{FF2B5EF4-FFF2-40B4-BE49-F238E27FC236}">
                    <a16:creationId xmlns:a16="http://schemas.microsoft.com/office/drawing/2014/main" id="{3487A370-3AE2-FA2B-763B-034BEBEF6582}"/>
                  </a:ext>
                </a:extLst>
              </p:cNvPr>
              <p:cNvGrpSpPr/>
              <p:nvPr/>
            </p:nvGrpSpPr>
            <p:grpSpPr>
              <a:xfrm>
                <a:off x="3906167" y="4047050"/>
                <a:ext cx="1671281" cy="539042"/>
                <a:chOff x="1320274" y="4580303"/>
                <a:chExt cx="1671281" cy="467246"/>
              </a:xfrm>
              <a:grpFill/>
            </p:grpSpPr>
            <p:sp>
              <p:nvSpPr>
                <p:cNvPr id="46" name="Freeform 860">
                  <a:extLst>
                    <a:ext uri="{FF2B5EF4-FFF2-40B4-BE49-F238E27FC236}">
                      <a16:creationId xmlns:a16="http://schemas.microsoft.com/office/drawing/2014/main" id="{CADE5E5B-B296-5C73-6CD9-CE059C6E672B}"/>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47" name="Rectangle 864">
                  <a:extLst>
                    <a:ext uri="{FF2B5EF4-FFF2-40B4-BE49-F238E27FC236}">
                      <a16:creationId xmlns:a16="http://schemas.microsoft.com/office/drawing/2014/main" id="{0795D6C7-FDA4-38AE-5C4B-850012FDB620}"/>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b"/>
                <a:lstStyle/>
                <a:p>
                  <a:pPr algn="ctr"/>
                  <a:r>
                    <a:rPr lang="en-US" dirty="0">
                      <a:latin typeface="Calibri"/>
                      <a:ea typeface="Calibri"/>
                      <a:cs typeface="Calibri"/>
                    </a:rPr>
                    <a:t>r2</a:t>
                  </a:r>
                </a:p>
              </p:txBody>
            </p:sp>
            <p:sp>
              <p:nvSpPr>
                <p:cNvPr id="48" name="Freeform 865">
                  <a:extLst>
                    <a:ext uri="{FF2B5EF4-FFF2-40B4-BE49-F238E27FC236}">
                      <a16:creationId xmlns:a16="http://schemas.microsoft.com/office/drawing/2014/main" id="{3B94561B-6288-B906-2DB9-2A616110BAF2}"/>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49" name="Freeform 866">
                  <a:extLst>
                    <a:ext uri="{FF2B5EF4-FFF2-40B4-BE49-F238E27FC236}">
                      <a16:creationId xmlns:a16="http://schemas.microsoft.com/office/drawing/2014/main" id="{896A0279-787E-E9A7-E68F-093991654D49}"/>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grpSp>
          <p:grpSp>
            <p:nvGrpSpPr>
              <p:cNvPr id="32" name="Group 31">
                <a:extLst>
                  <a:ext uri="{FF2B5EF4-FFF2-40B4-BE49-F238E27FC236}">
                    <a16:creationId xmlns:a16="http://schemas.microsoft.com/office/drawing/2014/main" id="{FAE4F2A5-6C50-D465-2E5A-A0E739E76A06}"/>
                  </a:ext>
                </a:extLst>
              </p:cNvPr>
              <p:cNvGrpSpPr/>
              <p:nvPr/>
            </p:nvGrpSpPr>
            <p:grpSpPr>
              <a:xfrm>
                <a:off x="4596370" y="3324390"/>
                <a:ext cx="552654" cy="1188720"/>
                <a:chOff x="1823226" y="3235632"/>
                <a:chExt cx="552654" cy="1188720"/>
              </a:xfrm>
              <a:grpFill/>
            </p:grpSpPr>
            <p:sp>
              <p:nvSpPr>
                <p:cNvPr id="33" name="Oval 878">
                  <a:extLst>
                    <a:ext uri="{FF2B5EF4-FFF2-40B4-BE49-F238E27FC236}">
                      <a16:creationId xmlns:a16="http://schemas.microsoft.com/office/drawing/2014/main" id="{F7DD7CE4-3B46-1AED-B25D-1441A3AC261C}"/>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4" name="Rectangle 880">
                  <a:extLst>
                    <a:ext uri="{FF2B5EF4-FFF2-40B4-BE49-F238E27FC236}">
                      <a16:creationId xmlns:a16="http://schemas.microsoft.com/office/drawing/2014/main" id="{5AE806B9-8538-3301-2979-585D6C5E7B1A}"/>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35" name="Oval 878">
                  <a:extLst>
                    <a:ext uri="{FF2B5EF4-FFF2-40B4-BE49-F238E27FC236}">
                      <a16:creationId xmlns:a16="http://schemas.microsoft.com/office/drawing/2014/main" id="{C3E713A5-9589-6D04-730C-54E2B5062388}"/>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6" name="Line 881">
                  <a:extLst>
                    <a:ext uri="{FF2B5EF4-FFF2-40B4-BE49-F238E27FC236}">
                      <a16:creationId xmlns:a16="http://schemas.microsoft.com/office/drawing/2014/main" id="{0ABE2A29-3078-BDDC-188C-6E79B7B1AB6A}"/>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7" name="Line 882">
                  <a:extLst>
                    <a:ext uri="{FF2B5EF4-FFF2-40B4-BE49-F238E27FC236}">
                      <a16:creationId xmlns:a16="http://schemas.microsoft.com/office/drawing/2014/main" id="{D9EBDB23-8A0C-0A9C-BEFD-211EEB84563B}"/>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8" name="Rectangle 880">
                  <a:extLst>
                    <a:ext uri="{FF2B5EF4-FFF2-40B4-BE49-F238E27FC236}">
                      <a16:creationId xmlns:a16="http://schemas.microsoft.com/office/drawing/2014/main" id="{140115DC-0EC1-0772-60C3-33241EAA4230}"/>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39" name="Oval 878">
                  <a:extLst>
                    <a:ext uri="{FF2B5EF4-FFF2-40B4-BE49-F238E27FC236}">
                      <a16:creationId xmlns:a16="http://schemas.microsoft.com/office/drawing/2014/main" id="{FC043981-518F-52C0-5759-FA42525424A5}"/>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40" name="Line 882">
                  <a:extLst>
                    <a:ext uri="{FF2B5EF4-FFF2-40B4-BE49-F238E27FC236}">
                      <a16:creationId xmlns:a16="http://schemas.microsoft.com/office/drawing/2014/main" id="{EE8AA5FB-B157-BA64-E4AC-49A60A974DC4}"/>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41" name="Line 882">
                  <a:extLst>
                    <a:ext uri="{FF2B5EF4-FFF2-40B4-BE49-F238E27FC236}">
                      <a16:creationId xmlns:a16="http://schemas.microsoft.com/office/drawing/2014/main" id="{82E81E57-449D-B9C2-E960-1DD2395611FE}"/>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42" name="Line 884">
                  <a:extLst>
                    <a:ext uri="{FF2B5EF4-FFF2-40B4-BE49-F238E27FC236}">
                      <a16:creationId xmlns:a16="http://schemas.microsoft.com/office/drawing/2014/main" id="{43C4CE23-82D7-67CF-7C22-35698E81B62B}"/>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p:spPr>
              <p:txBody>
                <a:bodyPr wrap="none" anchor="ctr"/>
                <a:lstStyle/>
                <a:p>
                  <a:endParaRPr lang="en-US" dirty="0">
                    <a:latin typeface="Calibri"/>
                    <a:ea typeface="Calibri"/>
                    <a:cs typeface="Calibri"/>
                  </a:endParaRPr>
                </a:p>
              </p:txBody>
            </p:sp>
            <p:sp>
              <p:nvSpPr>
                <p:cNvPr id="43" name="Oval 885">
                  <a:extLst>
                    <a:ext uri="{FF2B5EF4-FFF2-40B4-BE49-F238E27FC236}">
                      <a16:creationId xmlns:a16="http://schemas.microsoft.com/office/drawing/2014/main" id="{D76B96E3-506C-E280-85F2-9C69E0FC4C4D}"/>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44" name="Line 881">
                  <a:extLst>
                    <a:ext uri="{FF2B5EF4-FFF2-40B4-BE49-F238E27FC236}">
                      <a16:creationId xmlns:a16="http://schemas.microsoft.com/office/drawing/2014/main" id="{C7874AC3-53A9-BD7F-D198-CB95988956BB}"/>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45" name="Line 882">
                  <a:extLst>
                    <a:ext uri="{FF2B5EF4-FFF2-40B4-BE49-F238E27FC236}">
                      <a16:creationId xmlns:a16="http://schemas.microsoft.com/office/drawing/2014/main" id="{8FB3589D-3FEB-7AA3-9D0C-ACCC10FB1564}"/>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grpSp>
        </p:grpSp>
        <p:grpSp>
          <p:nvGrpSpPr>
            <p:cNvPr id="22" name="Group 21">
              <a:extLst>
                <a:ext uri="{FF2B5EF4-FFF2-40B4-BE49-F238E27FC236}">
                  <a16:creationId xmlns:a16="http://schemas.microsoft.com/office/drawing/2014/main" id="{3F9EDE03-58C8-A99B-0EA8-E2DC5FAF604A}"/>
                </a:ext>
              </a:extLst>
            </p:cNvPr>
            <p:cNvGrpSpPr/>
            <p:nvPr/>
          </p:nvGrpSpPr>
          <p:grpSpPr>
            <a:xfrm>
              <a:off x="6397985" y="3842210"/>
              <a:ext cx="538242" cy="343668"/>
              <a:chOff x="1012668" y="989071"/>
              <a:chExt cx="747559" cy="477316"/>
            </a:xfrm>
          </p:grpSpPr>
          <p:sp>
            <p:nvSpPr>
              <p:cNvPr id="23" name="Line 853">
                <a:extLst>
                  <a:ext uri="{FF2B5EF4-FFF2-40B4-BE49-F238E27FC236}">
                    <a16:creationId xmlns:a16="http://schemas.microsoft.com/office/drawing/2014/main" id="{8C39E929-D5BC-BF18-3CAD-507C962F6ABA}"/>
                  </a:ext>
                </a:extLst>
              </p:cNvPr>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 xmlns:a14="http://schemas.microsoft.com/office/drawing/2010/main">
                    <a:noFill/>
                  </a14:hiddenFill>
                </a:ext>
              </a:extLst>
            </p:spPr>
            <p:txBody>
              <a:bodyPr wrap="none" anchor="ctr">
                <a:flatTx/>
              </a:bodyPr>
              <a:lstStyle/>
              <a:p>
                <a:endParaRPr lang="en-US" dirty="0">
                  <a:latin typeface="Calibri"/>
                  <a:ea typeface="Times New Roman"/>
                  <a:cs typeface="Calibri"/>
                </a:endParaRPr>
              </a:p>
            </p:txBody>
          </p:sp>
          <p:sp>
            <p:nvSpPr>
              <p:cNvPr id="24" name="Rectangle 873">
                <a:extLst>
                  <a:ext uri="{FF2B5EF4-FFF2-40B4-BE49-F238E27FC236}">
                    <a16:creationId xmlns:a16="http://schemas.microsoft.com/office/drawing/2014/main" id="{9D198209-BF25-16AE-E5FF-FE5490306294}"/>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b"/>
              <a:lstStyle/>
              <a:p>
                <a:pPr algn="ctr"/>
                <a:r>
                  <a:rPr lang="en-GB" dirty="0">
                    <a:latin typeface="Calibri"/>
                    <a:ea typeface="Times New Roman"/>
                    <a:cs typeface="Calibri"/>
                  </a:rPr>
                  <a:t>c2</a:t>
                </a:r>
              </a:p>
            </p:txBody>
          </p:sp>
          <p:sp>
            <p:nvSpPr>
              <p:cNvPr id="25" name="Freeform 875">
                <a:extLst>
                  <a:ext uri="{FF2B5EF4-FFF2-40B4-BE49-F238E27FC236}">
                    <a16:creationId xmlns:a16="http://schemas.microsoft.com/office/drawing/2014/main" id="{42A1C884-A549-AAE6-C1D3-ADFB5594EE34}"/>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Times New Roman"/>
                  <a:cs typeface="Calibri"/>
                </a:endParaRPr>
              </a:p>
            </p:txBody>
          </p:sp>
        </p:grpSp>
      </p:grpSp>
    </p:spTree>
    <p:extLst>
      <p:ext uri="{BB962C8B-B14F-4D97-AF65-F5344CB8AC3E}">
        <p14:creationId xmlns:p14="http://schemas.microsoft.com/office/powerpoint/2010/main" val="3649694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24398A4-EBE6-7549-95C6-FD24DCC98913}"/>
              </a:ext>
            </a:extLst>
          </p:cNvPr>
          <p:cNvSpPr>
            <a:spLocks noGrp="1"/>
          </p:cNvSpPr>
          <p:nvPr>
            <p:ph type="title"/>
          </p:nvPr>
        </p:nvSpPr>
        <p:spPr/>
        <p:txBody>
          <a:bodyPr/>
          <a:lstStyle/>
          <a:p>
            <a:r>
              <a:rPr lang="en-GB" dirty="0"/>
              <a:t>Action Space</a:t>
            </a:r>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C94BB520-F6A5-F14C-86E0-4F31BB35919D}"/>
                  </a:ext>
                </a:extLst>
              </p:cNvPr>
              <p:cNvSpPr>
                <a:spLocks noGrp="1"/>
              </p:cNvSpPr>
              <p:nvPr>
                <p:ph sz="half" idx="1"/>
              </p:nvPr>
            </p:nvSpPr>
            <p:spPr/>
            <p:txBody>
              <a:bodyPr>
                <a:noAutofit/>
              </a:bodyPr>
              <a:lstStyle/>
              <a:p>
                <a14:m>
                  <m:oMath xmlns:m="http://schemas.openxmlformats.org/officeDocument/2006/math">
                    <m:r>
                      <a:rPr lang="en-US" i="1" dirty="0" smtClean="0">
                        <a:latin typeface="Cambria Math" panose="02040503050406030204" pitchFamily="18" charset="0"/>
                        <a:ea typeface="Cambria Math" panose="02040503050406030204" pitchFamily="18" charset="0"/>
                        <a:cs typeface="Sana" pitchFamily="2" charset="-78"/>
                      </a:rPr>
                      <m:t>𝒜</m:t>
                    </m:r>
                  </m:oMath>
                </a14:m>
                <a:r>
                  <a:rPr lang="en-GB" dirty="0"/>
                  <a:t> set of action templates</a:t>
                </a:r>
              </a:p>
              <a:p>
                <a:r>
                  <a:rPr lang="en-US" dirty="0">
                    <a:solidFill>
                      <a:schemeClr val="accent1"/>
                    </a:solidFill>
                  </a:rPr>
                  <a:t>Action space</a:t>
                </a:r>
                <a:r>
                  <a:rPr lang="en-US" dirty="0"/>
                  <a:t> </a:t>
                </a:r>
                <a14:m>
                  <m:oMath xmlns:m="http://schemas.openxmlformats.org/officeDocument/2006/math">
                    <m:r>
                      <a:rPr lang="en-US" i="1" dirty="0">
                        <a:latin typeface="Cambria Math" panose="02040503050406030204" pitchFamily="18" charset="0"/>
                        <a:ea typeface="Calibri"/>
                        <a:cs typeface="Times New Roman"/>
                      </a:rPr>
                      <m:t>𝐴</m:t>
                    </m:r>
                  </m:oMath>
                </a14:m>
                <a:br>
                  <a:rPr lang="en-US" i="1" dirty="0">
                    <a:latin typeface="Cambria Math" panose="02040503050406030204" pitchFamily="18" charset="0"/>
                    <a:ea typeface="Calibri"/>
                    <a:cs typeface="Times New Roman"/>
                  </a:rPr>
                </a:br>
                <a14:m>
                  <m:oMath xmlns:m="http://schemas.openxmlformats.org/officeDocument/2006/math">
                    <m:r>
                      <a:rPr lang="en-US" i="1" dirty="0">
                        <a:latin typeface="Cambria Math" panose="02040503050406030204" pitchFamily="18" charset="0"/>
                        <a:ea typeface="Calibri"/>
                        <a:cs typeface="Times New Roman"/>
                      </a:rPr>
                      <m:t>=</m:t>
                    </m:r>
                    <m:d>
                      <m:dPr>
                        <m:begChr m:val="{"/>
                        <m:endChr m:val="}"/>
                        <m:ctrlPr>
                          <a:rPr lang="en-US" i="1" dirty="0">
                            <a:latin typeface="Cambria Math" panose="02040503050406030204" pitchFamily="18" charset="0"/>
                            <a:ea typeface="Calibri"/>
                            <a:cs typeface="Times New Roman"/>
                          </a:rPr>
                        </m:ctrlPr>
                      </m:dPr>
                      <m:e>
                        <m:r>
                          <m:rPr>
                            <m:nor/>
                          </m:rPr>
                          <a:rPr lang="en-US" dirty="0">
                            <a:ea typeface="Calibri"/>
                          </a:rPr>
                          <m:t>all</m:t>
                        </m:r>
                        <m:r>
                          <m:rPr>
                            <m:nor/>
                          </m:rPr>
                          <a:rPr lang="en-US" dirty="0">
                            <a:ea typeface="Calibri"/>
                          </a:rPr>
                          <m:t> </m:t>
                        </m:r>
                        <m:r>
                          <m:rPr>
                            <m:nor/>
                          </m:rPr>
                          <a:rPr lang="en-US" dirty="0">
                            <a:ea typeface="Calibri"/>
                          </a:rPr>
                          <m:t>actions</m:t>
                        </m:r>
                        <m:r>
                          <m:rPr>
                            <m:nor/>
                          </m:rPr>
                          <a:rPr lang="en-US" dirty="0">
                            <a:ea typeface="Calibri"/>
                          </a:rPr>
                          <m:t> </m:t>
                        </m:r>
                        <m:r>
                          <m:rPr>
                            <m:nor/>
                          </m:rPr>
                          <a:rPr lang="en-US" dirty="0">
                            <a:ea typeface="Calibri"/>
                          </a:rPr>
                          <m:t>we</m:t>
                        </m:r>
                        <m:r>
                          <m:rPr>
                            <m:nor/>
                          </m:rPr>
                          <a:rPr lang="en-US" dirty="0">
                            <a:ea typeface="Calibri"/>
                          </a:rPr>
                          <m:t> </m:t>
                        </m:r>
                        <m:r>
                          <m:rPr>
                            <m:nor/>
                          </m:rPr>
                          <a:rPr lang="en-US" dirty="0">
                            <a:ea typeface="Calibri"/>
                          </a:rPr>
                          <m:t>can</m:t>
                        </m:r>
                        <m:r>
                          <m:rPr>
                            <m:nor/>
                          </m:rPr>
                          <a:rPr lang="en-US" dirty="0">
                            <a:ea typeface="Calibri"/>
                          </a:rPr>
                          <m:t> </m:t>
                        </m:r>
                        <m:r>
                          <m:rPr>
                            <m:nor/>
                          </m:rPr>
                          <a:rPr lang="en-US" dirty="0">
                            <a:ea typeface="Calibri"/>
                          </a:rPr>
                          <m:t>get</m:t>
                        </m:r>
                        <m:r>
                          <m:rPr>
                            <m:nor/>
                          </m:rPr>
                          <a:rPr lang="en-US" dirty="0">
                            <a:ea typeface="Calibri"/>
                          </a:rPr>
                          <m:t> </m:t>
                        </m:r>
                        <m:r>
                          <m:rPr>
                            <m:nor/>
                          </m:rPr>
                          <a:rPr lang="en-US" dirty="0">
                            <a:ea typeface="Calibri"/>
                          </a:rPr>
                          <m:t>from</m:t>
                        </m:r>
                        <m:r>
                          <m:rPr>
                            <m:nor/>
                          </m:rPr>
                          <a:rPr lang="de-DE" dirty="0">
                            <a:ea typeface="Calibri"/>
                          </a:rPr>
                          <m:t> </m:t>
                        </m:r>
                        <m:r>
                          <a:rPr lang="en-US" i="1" dirty="0">
                            <a:latin typeface="Cambria Math" panose="02040503050406030204" pitchFamily="18" charset="0"/>
                            <a:ea typeface="Cambria Math" panose="02040503050406030204" pitchFamily="18" charset="0"/>
                            <a:cs typeface="Sana" pitchFamily="2" charset="-78"/>
                          </a:rPr>
                          <m:t>𝒜</m:t>
                        </m:r>
                      </m:e>
                    </m:d>
                    <m:r>
                      <a:rPr lang="en-US" i="1" dirty="0">
                        <a:latin typeface="Cambria Math" panose="02040503050406030204" pitchFamily="18" charset="0"/>
                        <a:ea typeface="Calibri"/>
                        <a:cs typeface="Times New Roman"/>
                      </a:rPr>
                      <m:t>=</m:t>
                    </m:r>
                    <m:d>
                      <m:dPr>
                        <m:begChr m:val="{"/>
                        <m:endChr m:val="}"/>
                        <m:ctrlPr>
                          <a:rPr lang="en-US" i="1" dirty="0">
                            <a:latin typeface="Cambria Math" panose="02040503050406030204" pitchFamily="18" charset="0"/>
                            <a:ea typeface="Calibri"/>
                            <a:cs typeface="Times New Roman"/>
                          </a:rPr>
                        </m:ctrlPr>
                      </m:dPr>
                      <m:e>
                        <m:r>
                          <m:rPr>
                            <m:nor/>
                          </m:rPr>
                          <a:rPr lang="en-US" dirty="0">
                            <a:ea typeface="Calibri"/>
                          </a:rPr>
                          <m:t>all</m:t>
                        </m:r>
                        <m:r>
                          <m:rPr>
                            <m:nor/>
                          </m:rPr>
                          <a:rPr lang="en-US" dirty="0">
                            <a:ea typeface="Calibri"/>
                          </a:rPr>
                          <m:t> </m:t>
                        </m:r>
                        <m:r>
                          <m:rPr>
                            <m:nor/>
                          </m:rPr>
                          <a:rPr lang="en-US" dirty="0">
                            <a:ea typeface="Calibri"/>
                          </a:rPr>
                          <m:t>ground</m:t>
                        </m:r>
                        <m:r>
                          <m:rPr>
                            <m:nor/>
                          </m:rPr>
                          <a:rPr lang="en-US" dirty="0">
                            <a:ea typeface="Calibri"/>
                          </a:rPr>
                          <m:t> </m:t>
                        </m:r>
                        <m:r>
                          <m:rPr>
                            <m:nor/>
                          </m:rPr>
                          <a:rPr lang="en-US" dirty="0">
                            <a:ea typeface="Calibri"/>
                          </a:rPr>
                          <m:t>instances</m:t>
                        </m:r>
                        <m:r>
                          <m:rPr>
                            <m:nor/>
                          </m:rPr>
                          <a:rPr lang="en-US" dirty="0">
                            <a:ea typeface="Calibri"/>
                          </a:rPr>
                          <m:t> </m:t>
                        </m:r>
                        <m:r>
                          <m:rPr>
                            <m:nor/>
                          </m:rPr>
                          <a:rPr lang="en-US" dirty="0">
                            <a:ea typeface="Calibri"/>
                          </a:rPr>
                          <m:t>of</m:t>
                        </m:r>
                        <m:r>
                          <m:rPr>
                            <m:nor/>
                          </m:rPr>
                          <a:rPr lang="en-US" dirty="0">
                            <a:ea typeface="Calibri"/>
                          </a:rPr>
                          <m:t> </m:t>
                        </m:r>
                        <m:r>
                          <a:rPr lang="de-DE" i="1" dirty="0">
                            <a:latin typeface="Cambria Math" panose="02040503050406030204" pitchFamily="18" charset="0"/>
                            <a:ea typeface="Calibri"/>
                          </a:rPr>
                          <m:t>𝑎</m:t>
                        </m:r>
                        <m:r>
                          <a:rPr lang="de-DE" i="1" dirty="0">
                            <a:latin typeface="Cambria Math" panose="02040503050406030204" pitchFamily="18" charset="0"/>
                            <a:ea typeface="Cambria Math" panose="02040503050406030204" pitchFamily="18" charset="0"/>
                          </a:rPr>
                          <m:t>∈</m:t>
                        </m:r>
                        <m:r>
                          <a:rPr lang="en-US" i="1" dirty="0">
                            <a:latin typeface="Cambria Math" panose="02040503050406030204" pitchFamily="18" charset="0"/>
                            <a:ea typeface="Cambria Math" panose="02040503050406030204" pitchFamily="18" charset="0"/>
                            <a:cs typeface="Sana" pitchFamily="2" charset="-78"/>
                          </a:rPr>
                          <m:t>𝒜</m:t>
                        </m:r>
                      </m:e>
                    </m:d>
                  </m:oMath>
                </a14:m>
                <a:endParaRPr lang="en-GB" dirty="0">
                  <a:solidFill>
                    <a:schemeClr val="tx1"/>
                  </a:solidFill>
                </a:endParaRPr>
              </a:p>
              <a:p>
                <a:endParaRPr lang="en-GB" dirty="0"/>
              </a:p>
            </p:txBody>
          </p:sp>
        </mc:Choice>
        <mc:Fallback xmlns="">
          <p:sp>
            <p:nvSpPr>
              <p:cNvPr id="6" name="Content Placeholder 5">
                <a:extLst>
                  <a:ext uri="{FF2B5EF4-FFF2-40B4-BE49-F238E27FC236}">
                    <a16:creationId xmlns:a16="http://schemas.microsoft.com/office/drawing/2014/main" id="{C94BB520-F6A5-F14C-86E0-4F31BB35919D}"/>
                  </a:ext>
                </a:extLst>
              </p:cNvPr>
              <p:cNvSpPr>
                <a:spLocks noGrp="1" noRot="1" noChangeAspect="1" noMove="1" noResize="1" noEditPoints="1" noAdjustHandles="1" noChangeArrowheads="1" noChangeShapeType="1" noTextEdit="1"/>
              </p:cNvSpPr>
              <p:nvPr>
                <p:ph sz="half" idx="1"/>
              </p:nvPr>
            </p:nvSpPr>
            <p:spPr>
              <a:blipFill>
                <a:blip r:embed="rId3"/>
                <a:stretch>
                  <a:fillRect l="-3256" t="-2985"/>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7" name="Content Placeholder 6">
                <a:extLst>
                  <a:ext uri="{FF2B5EF4-FFF2-40B4-BE49-F238E27FC236}">
                    <a16:creationId xmlns:a16="http://schemas.microsoft.com/office/drawing/2014/main" id="{C3E2D8E5-B046-FD45-9C58-F42AA9EDA465}"/>
                  </a:ext>
                </a:extLst>
              </p:cNvPr>
              <p:cNvSpPr>
                <a:spLocks noGrp="1"/>
              </p:cNvSpPr>
              <p:nvPr>
                <p:ph sz="half" idx="2"/>
              </p:nvPr>
            </p:nvSpPr>
            <p:spPr/>
            <p:txBody>
              <a:bodyPr>
                <a:normAutofit/>
              </a:bodyPr>
              <a:lstStyle/>
              <a:p>
                <a:pPr>
                  <a:tabLst>
                    <a:tab pos="227013" algn="l"/>
                  </a:tabLst>
                </a:pPr>
                <a:r>
                  <a:rPr lang="en-US" dirty="0"/>
                  <a:t>Example </a:t>
                </a:r>
                <a14:m>
                  <m:oMath xmlns:m="http://schemas.openxmlformats.org/officeDocument/2006/math">
                    <m:r>
                      <a:rPr lang="en-US" i="1" dirty="0">
                        <a:latin typeface="Cambria Math" panose="02040503050406030204" pitchFamily="18" charset="0"/>
                        <a:ea typeface="Cambria Math" panose="02040503050406030204" pitchFamily="18" charset="0"/>
                        <a:cs typeface="Sana" pitchFamily="2" charset="-78"/>
                      </a:rPr>
                      <m:t>𝒜</m:t>
                    </m:r>
                  </m:oMath>
                </a14:m>
                <a:r>
                  <a:rPr lang="en-US" dirty="0"/>
                  <a:t>:</a:t>
                </a:r>
              </a:p>
              <a:p>
                <a:pPr lvl="1"/>
                <a:r>
                  <a:rPr lang="en-GB" dirty="0"/>
                  <a:t>head: </a:t>
                </a:r>
                <a14:m>
                  <m:oMath xmlns:m="http://schemas.openxmlformats.org/officeDocument/2006/math">
                    <m:r>
                      <a:rPr lang="en-US" i="1" dirty="0">
                        <a:latin typeface="Cambria Math" panose="02040503050406030204" pitchFamily="18" charset="0"/>
                      </a:rPr>
                      <m:t>𝑚𝑜𝑣𝑒</m:t>
                    </m:r>
                    <m:d>
                      <m:dPr>
                        <m:ctrlPr>
                          <a:rPr lang="en-US" i="1" dirty="0">
                            <a:latin typeface="Cambria Math" panose="02040503050406030204" pitchFamily="18" charset="0"/>
                          </a:rPr>
                        </m:ctrlPr>
                      </m:dPr>
                      <m:e>
                        <m:r>
                          <a:rPr lang="en-US" i="1" dirty="0" err="1">
                            <a:latin typeface="Cambria Math" panose="02040503050406030204" pitchFamily="18" charset="0"/>
                          </a:rPr>
                          <m:t>𝑟</m:t>
                        </m:r>
                        <m:r>
                          <a:rPr lang="en-US" i="1" dirty="0" err="1">
                            <a:latin typeface="Cambria Math" panose="02040503050406030204" pitchFamily="18" charset="0"/>
                          </a:rPr>
                          <m:t>,</m:t>
                        </m:r>
                        <m:r>
                          <a:rPr lang="en-US" i="1" dirty="0" err="1">
                            <a:latin typeface="Cambria Math" panose="02040503050406030204" pitchFamily="18" charset="0"/>
                          </a:rPr>
                          <m:t>𝑙</m:t>
                        </m:r>
                        <m:r>
                          <a:rPr lang="en-US" i="1" dirty="0" err="1">
                            <a:latin typeface="Cambria Math" panose="02040503050406030204" pitchFamily="18" charset="0"/>
                          </a:rPr>
                          <m:t>,</m:t>
                        </m:r>
                        <m:r>
                          <a:rPr lang="en-US" i="1" dirty="0" err="1">
                            <a:latin typeface="Cambria Math" panose="02040503050406030204" pitchFamily="18" charset="0"/>
                          </a:rPr>
                          <m:t>𝑚</m:t>
                        </m:r>
                      </m:e>
                    </m:d>
                  </m:oMath>
                </a14:m>
                <a:endParaRPr lang="en-GB" dirty="0"/>
              </a:p>
              <a:p>
                <a:pPr lvl="2"/>
                <a:r>
                  <a:rPr lang="en-GB" dirty="0"/>
                  <a:t>pre: </a:t>
                </a:r>
                <a14:m>
                  <m:oMath xmlns:m="http://schemas.openxmlformats.org/officeDocument/2006/math">
                    <m:r>
                      <a:rPr lang="en-US" i="1" dirty="0">
                        <a:latin typeface="Cambria Math" panose="02040503050406030204" pitchFamily="18" charset="0"/>
                      </a:rPr>
                      <m:t>𝑙𝑜𝑐</m:t>
                    </m:r>
                    <m:d>
                      <m:dPr>
                        <m:ctrlPr>
                          <a:rPr lang="en-US" i="1" dirty="0">
                            <a:latin typeface="Cambria Math" panose="02040503050406030204" pitchFamily="18" charset="0"/>
                          </a:rPr>
                        </m:ctrlPr>
                      </m:dPr>
                      <m:e>
                        <m:r>
                          <a:rPr lang="en-US" i="1" dirty="0">
                            <a:latin typeface="Cambria Math" panose="02040503050406030204" pitchFamily="18" charset="0"/>
                            <a:cs typeface="Times New Roman"/>
                          </a:rPr>
                          <m:t>𝑟</m:t>
                        </m:r>
                      </m:e>
                    </m:d>
                    <m:r>
                      <a:rPr lang="de-DE" i="1" dirty="0">
                        <a:latin typeface="Cambria Math" panose="02040503050406030204" pitchFamily="18" charset="0"/>
                        <a:cs typeface="Times New Roman"/>
                      </a:rPr>
                      <m:t>=</m:t>
                    </m:r>
                    <m:r>
                      <a:rPr lang="en-US" i="1" dirty="0">
                        <a:latin typeface="Cambria Math" panose="02040503050406030204" pitchFamily="18" charset="0"/>
                      </a:rPr>
                      <m:t>𝑙</m:t>
                    </m:r>
                    <m:r>
                      <a:rPr lang="en-US" i="1" dirty="0">
                        <a:latin typeface="Cambria Math" panose="02040503050406030204" pitchFamily="18" charset="0"/>
                      </a:rPr>
                      <m:t>, </m:t>
                    </m:r>
                    <m:r>
                      <a:rPr lang="en-US" i="1" dirty="0">
                        <a:latin typeface="Cambria Math" panose="02040503050406030204" pitchFamily="18" charset="0"/>
                      </a:rPr>
                      <m:t>𝑎𝑑𝑗</m:t>
                    </m:r>
                    <m:r>
                      <a:rPr lang="en-US" i="1" dirty="0">
                        <a:latin typeface="Cambria Math" panose="02040503050406030204" pitchFamily="18" charset="0"/>
                      </a:rPr>
                      <m:t>(</m:t>
                    </m:r>
                    <m:r>
                      <a:rPr lang="en-US" i="1" dirty="0" err="1">
                        <a:latin typeface="Cambria Math" panose="02040503050406030204" pitchFamily="18" charset="0"/>
                      </a:rPr>
                      <m:t>𝑙</m:t>
                    </m:r>
                    <m:r>
                      <a:rPr lang="en-US" i="1" dirty="0" err="1">
                        <a:latin typeface="Cambria Math" panose="02040503050406030204" pitchFamily="18" charset="0"/>
                      </a:rPr>
                      <m:t>,</m:t>
                    </m:r>
                    <m:r>
                      <a:rPr lang="en-US" i="1" dirty="0" err="1">
                        <a:latin typeface="Cambria Math" panose="02040503050406030204" pitchFamily="18" charset="0"/>
                      </a:rPr>
                      <m:t>𝑚</m:t>
                    </m:r>
                    <m:r>
                      <a:rPr lang="en-US" i="1" dirty="0">
                        <a:latin typeface="Cambria Math" panose="02040503050406030204" pitchFamily="18" charset="0"/>
                      </a:rPr>
                      <m:t>)</m:t>
                    </m:r>
                  </m:oMath>
                </a14:m>
                <a:endParaRPr lang="en-GB" dirty="0"/>
              </a:p>
              <a:p>
                <a:pPr lvl="2"/>
                <a:r>
                  <a:rPr lang="en-GB" dirty="0"/>
                  <a:t>eff: </a:t>
                </a:r>
                <a14:m>
                  <m:oMath xmlns:m="http://schemas.openxmlformats.org/officeDocument/2006/math">
                    <m:r>
                      <a:rPr lang="en-US" i="1" dirty="0">
                        <a:latin typeface="Cambria Math" panose="02040503050406030204" pitchFamily="18" charset="0"/>
                      </a:rPr>
                      <m:t>𝑙𝑜𝑐</m:t>
                    </m:r>
                    <m:d>
                      <m:dPr>
                        <m:ctrlPr>
                          <a:rPr lang="en-US" i="1" dirty="0">
                            <a:latin typeface="Cambria Math" panose="02040503050406030204" pitchFamily="18" charset="0"/>
                          </a:rPr>
                        </m:ctrlPr>
                      </m:dPr>
                      <m:e>
                        <m:r>
                          <a:rPr lang="en-US" i="1" dirty="0">
                            <a:latin typeface="Cambria Math" panose="02040503050406030204" pitchFamily="18" charset="0"/>
                            <a:cs typeface="Times New Roman"/>
                          </a:rPr>
                          <m:t>𝑟</m:t>
                        </m:r>
                      </m:e>
                    </m:d>
                    <m:r>
                      <a:rPr lang="en-US" i="1" dirty="0">
                        <a:latin typeface="Cambria Math" panose="02040503050406030204" pitchFamily="18" charset="0"/>
                      </a:rPr>
                      <m:t>←</m:t>
                    </m:r>
                    <m:r>
                      <a:rPr lang="en-US" i="1" dirty="0">
                        <a:latin typeface="Cambria Math" panose="02040503050406030204" pitchFamily="18" charset="0"/>
                      </a:rPr>
                      <m:t>𝑚</m:t>
                    </m:r>
                  </m:oMath>
                </a14:m>
                <a:endParaRPr lang="de-DE" i="1" dirty="0">
                  <a:latin typeface="Cambria Math" panose="02040503050406030204" pitchFamily="18" charset="0"/>
                </a:endParaRPr>
              </a:p>
              <a:p>
                <a:pPr lvl="1"/>
                <a:r>
                  <a:rPr lang="en-US" dirty="0"/>
                  <a:t>head: </a:t>
                </a:r>
                <a14:m>
                  <m:oMath xmlns:m="http://schemas.openxmlformats.org/officeDocument/2006/math">
                    <m:r>
                      <a:rPr lang="en-US" i="1" dirty="0">
                        <a:latin typeface="Cambria Math" panose="02040503050406030204" pitchFamily="18" charset="0"/>
                      </a:rPr>
                      <m:t>𝑡𝑎𝑘𝑒</m:t>
                    </m:r>
                    <m:d>
                      <m:dPr>
                        <m:ctrlPr>
                          <a:rPr lang="en-US" i="1" dirty="0">
                            <a:latin typeface="Cambria Math" panose="02040503050406030204" pitchFamily="18" charset="0"/>
                          </a:rPr>
                        </m:ctrlPr>
                      </m:dPr>
                      <m:e>
                        <m:r>
                          <a:rPr lang="ro-RO" i="1" dirty="0" err="1">
                            <a:latin typeface="Cambria Math" panose="02040503050406030204" pitchFamily="18" charset="0"/>
                          </a:rPr>
                          <m:t>𝑟</m:t>
                        </m:r>
                        <m:r>
                          <a:rPr lang="ro-RO" i="1" dirty="0" err="1">
                            <a:latin typeface="Cambria Math" panose="02040503050406030204" pitchFamily="18" charset="0"/>
                          </a:rPr>
                          <m:t>,</m:t>
                        </m:r>
                        <m:r>
                          <a:rPr lang="ro-RO" i="1" dirty="0" err="1">
                            <a:latin typeface="Cambria Math" panose="02040503050406030204" pitchFamily="18" charset="0"/>
                          </a:rPr>
                          <m:t>𝑙</m:t>
                        </m:r>
                        <m:r>
                          <a:rPr lang="ro-RO" i="1" dirty="0" err="1">
                            <a:latin typeface="Cambria Math" panose="02040503050406030204" pitchFamily="18" charset="0"/>
                          </a:rPr>
                          <m:t>,</m:t>
                        </m:r>
                        <m:r>
                          <a:rPr lang="ro-RO" i="1" dirty="0" err="1">
                            <a:latin typeface="Cambria Math" panose="02040503050406030204" pitchFamily="18" charset="0"/>
                          </a:rPr>
                          <m:t>𝑐</m:t>
                        </m:r>
                      </m:e>
                    </m:d>
                  </m:oMath>
                </a14:m>
                <a:endParaRPr lang="de-DE" i="1" dirty="0">
                  <a:latin typeface="Cambria Math" panose="02040503050406030204" pitchFamily="18" charset="0"/>
                </a:endParaRPr>
              </a:p>
              <a:p>
                <a:pPr lvl="2"/>
                <a:r>
                  <a:rPr lang="ro-RO" dirty="0"/>
                  <a:t>pre: </a:t>
                </a:r>
                <a14:m>
                  <m:oMath xmlns:m="http://schemas.openxmlformats.org/officeDocument/2006/math">
                    <m:r>
                      <a:rPr lang="ro-RO" i="1" dirty="0">
                        <a:latin typeface="Cambria Math" panose="02040503050406030204" pitchFamily="18" charset="0"/>
                      </a:rPr>
                      <m:t>𝑐𝑎𝑟𝑔𝑜</m:t>
                    </m:r>
                    <m:d>
                      <m:dPr>
                        <m:ctrlPr>
                          <a:rPr lang="ro-RO" i="1" dirty="0">
                            <a:latin typeface="Cambria Math" panose="02040503050406030204" pitchFamily="18" charset="0"/>
                          </a:rPr>
                        </m:ctrlPr>
                      </m:dPr>
                      <m:e>
                        <m:r>
                          <a:rPr lang="ro-RO" i="1" dirty="0">
                            <a:latin typeface="Cambria Math" panose="02040503050406030204" pitchFamily="18" charset="0"/>
                            <a:cs typeface="Times New Roman"/>
                          </a:rPr>
                          <m:t>𝑟</m:t>
                        </m:r>
                      </m:e>
                    </m:d>
                    <m:r>
                      <a:rPr lang="ro-RO" i="1" dirty="0">
                        <a:latin typeface="Cambria Math" panose="02040503050406030204" pitchFamily="18" charset="0"/>
                      </a:rPr>
                      <m:t>=</m:t>
                    </m:r>
                    <m:r>
                      <a:rPr lang="ro-RO" i="1" dirty="0" err="1">
                        <a:latin typeface="Cambria Math" panose="02040503050406030204" pitchFamily="18" charset="0"/>
                      </a:rPr>
                      <m:t>𝑛𝑖𝑙</m:t>
                    </m:r>
                    <m:r>
                      <a:rPr lang="ro-RO" i="1" dirty="0">
                        <a:latin typeface="Cambria Math" panose="02040503050406030204" pitchFamily="18" charset="0"/>
                      </a:rPr>
                      <m:t>, </m:t>
                    </m:r>
                    <m:r>
                      <a:rPr lang="ro-RO" i="1" dirty="0">
                        <a:latin typeface="Cambria Math" panose="02040503050406030204" pitchFamily="18" charset="0"/>
                      </a:rPr>
                      <m:t>𝑙𝑜𝑐</m:t>
                    </m:r>
                    <m:d>
                      <m:dPr>
                        <m:ctrlPr>
                          <a:rPr lang="ro-RO" i="1" dirty="0">
                            <a:latin typeface="Cambria Math" panose="02040503050406030204" pitchFamily="18" charset="0"/>
                          </a:rPr>
                        </m:ctrlPr>
                      </m:dPr>
                      <m:e>
                        <m:r>
                          <a:rPr lang="en-US" i="1" dirty="0">
                            <a:latin typeface="Cambria Math" panose="02040503050406030204" pitchFamily="18" charset="0"/>
                          </a:rPr>
                          <m:t>𝑟</m:t>
                        </m:r>
                      </m:e>
                    </m:d>
                    <m:r>
                      <a:rPr lang="ro-RO" i="1" dirty="0">
                        <a:latin typeface="Cambria Math" panose="02040503050406030204" pitchFamily="18" charset="0"/>
                      </a:rPr>
                      <m:t>=</m:t>
                    </m:r>
                    <m:r>
                      <a:rPr lang="en-US" i="1" dirty="0">
                        <a:latin typeface="Cambria Math" panose="02040503050406030204" pitchFamily="18" charset="0"/>
                      </a:rPr>
                      <m:t>𝑙</m:t>
                    </m:r>
                    <m:r>
                      <a:rPr lang="de-DE" i="1" dirty="0">
                        <a:latin typeface="Cambria Math" panose="02040503050406030204" pitchFamily="18" charset="0"/>
                      </a:rPr>
                      <m:t>,</m:t>
                    </m:r>
                    <m:r>
                      <a:rPr lang="en-US" i="1" dirty="0">
                        <a:latin typeface="Cambria Math" panose="02040503050406030204" pitchFamily="18" charset="0"/>
                      </a:rPr>
                      <m:t> </m:t>
                    </m:r>
                    <m:r>
                      <a:rPr lang="en-US" i="1" dirty="0" err="1">
                        <a:latin typeface="Cambria Math" panose="02040503050406030204" pitchFamily="18" charset="0"/>
                      </a:rPr>
                      <m:t>𝑙𝑜𝑐</m:t>
                    </m:r>
                    <m:d>
                      <m:dPr>
                        <m:ctrlPr>
                          <a:rPr lang="en-US" i="1" dirty="0">
                            <a:latin typeface="Cambria Math" panose="02040503050406030204" pitchFamily="18" charset="0"/>
                          </a:rPr>
                        </m:ctrlPr>
                      </m:dPr>
                      <m:e>
                        <m:r>
                          <a:rPr lang="ro-RO" i="1" dirty="0">
                            <a:latin typeface="Cambria Math" panose="02040503050406030204" pitchFamily="18" charset="0"/>
                            <a:cs typeface="Times New Roman"/>
                          </a:rPr>
                          <m:t>𝑐</m:t>
                        </m:r>
                      </m:e>
                    </m:d>
                    <m:r>
                      <a:rPr lang="ro-RO" i="1" dirty="0">
                        <a:latin typeface="Cambria Math" panose="02040503050406030204" pitchFamily="18" charset="0"/>
                      </a:rPr>
                      <m:t>=</m:t>
                    </m:r>
                    <m:r>
                      <a:rPr lang="ro-RO" i="1" dirty="0">
                        <a:latin typeface="Cambria Math" panose="02040503050406030204" pitchFamily="18" charset="0"/>
                      </a:rPr>
                      <m:t>𝑙</m:t>
                    </m:r>
                  </m:oMath>
                </a14:m>
                <a:endParaRPr lang="de-DE" i="1" dirty="0">
                  <a:latin typeface="Cambria Math" panose="02040503050406030204" pitchFamily="18" charset="0"/>
                </a:endParaRPr>
              </a:p>
              <a:p>
                <a:pPr lvl="2"/>
                <a:r>
                  <a:rPr lang="ro-RO" dirty="0" err="1"/>
                  <a:t>eff</a:t>
                </a:r>
                <a:r>
                  <a:rPr lang="ro-RO" dirty="0"/>
                  <a:t>: </a:t>
                </a:r>
                <a14:m>
                  <m:oMath xmlns:m="http://schemas.openxmlformats.org/officeDocument/2006/math">
                    <m:r>
                      <a:rPr lang="ro-RO" i="1" dirty="0">
                        <a:latin typeface="Cambria Math" panose="02040503050406030204" pitchFamily="18" charset="0"/>
                      </a:rPr>
                      <m:t>𝑐𝑎𝑟𝑔𝑜</m:t>
                    </m:r>
                    <m:d>
                      <m:dPr>
                        <m:ctrlPr>
                          <a:rPr lang="ro-RO" i="1" dirty="0">
                            <a:latin typeface="Cambria Math" panose="02040503050406030204" pitchFamily="18" charset="0"/>
                          </a:rPr>
                        </m:ctrlPr>
                      </m:dPr>
                      <m:e>
                        <m:r>
                          <a:rPr lang="ro-RO" i="1" dirty="0">
                            <a:latin typeface="Cambria Math" panose="02040503050406030204" pitchFamily="18" charset="0"/>
                            <a:cs typeface="Times New Roman"/>
                          </a:rPr>
                          <m:t>𝑟</m:t>
                        </m:r>
                      </m:e>
                    </m:d>
                    <m:r>
                      <a:rPr lang="ro-RO" i="1" dirty="0">
                        <a:latin typeface="Cambria Math" panose="02040503050406030204" pitchFamily="18" charset="0"/>
                      </a:rPr>
                      <m:t>←</m:t>
                    </m:r>
                    <m:r>
                      <a:rPr lang="ro-RO" i="1" dirty="0">
                        <a:latin typeface="Cambria Math" panose="02040503050406030204" pitchFamily="18" charset="0"/>
                        <a:cs typeface="Times New Roman"/>
                      </a:rPr>
                      <m:t>𝑐</m:t>
                    </m:r>
                    <m:r>
                      <a:rPr lang="ro-RO" i="1" dirty="0">
                        <a:latin typeface="Cambria Math" panose="02040503050406030204" pitchFamily="18" charset="0"/>
                      </a:rPr>
                      <m:t>, </m:t>
                    </m:r>
                    <m:r>
                      <a:rPr lang="ro-RO" i="1" dirty="0">
                        <a:latin typeface="Cambria Math" panose="02040503050406030204" pitchFamily="18" charset="0"/>
                      </a:rPr>
                      <m:t>𝑙𝑜𝑐</m:t>
                    </m:r>
                    <m:d>
                      <m:dPr>
                        <m:ctrlPr>
                          <a:rPr lang="ro-RO" i="1" dirty="0">
                            <a:latin typeface="Cambria Math" panose="02040503050406030204" pitchFamily="18" charset="0"/>
                          </a:rPr>
                        </m:ctrlPr>
                      </m:dPr>
                      <m:e>
                        <m:r>
                          <a:rPr lang="ro-RO" i="1" dirty="0">
                            <a:latin typeface="Cambria Math" panose="02040503050406030204" pitchFamily="18" charset="0"/>
                          </a:rPr>
                          <m:t>𝑐</m:t>
                        </m:r>
                      </m:e>
                    </m:d>
                    <m:r>
                      <a:rPr lang="ro-RO" i="1" dirty="0">
                        <a:latin typeface="Cambria Math" panose="02040503050406030204" pitchFamily="18" charset="0"/>
                      </a:rPr>
                      <m:t>←</m:t>
                    </m:r>
                    <m:r>
                      <a:rPr lang="ro-RO" i="1" dirty="0">
                        <a:latin typeface="Cambria Math" panose="02040503050406030204" pitchFamily="18" charset="0"/>
                      </a:rPr>
                      <m:t>𝑟</m:t>
                    </m:r>
                  </m:oMath>
                </a14:m>
                <a:endParaRPr lang="de-DE" i="1" dirty="0">
                  <a:latin typeface="Cambria Math" panose="02040503050406030204" pitchFamily="18" charset="0"/>
                </a:endParaRPr>
              </a:p>
              <a:p>
                <a:pPr lvl="1"/>
                <a:r>
                  <a:rPr lang="ro-RO" dirty="0" err="1"/>
                  <a:t>head</a:t>
                </a:r>
                <a:r>
                  <a:rPr lang="ro-RO" dirty="0"/>
                  <a:t>: </a:t>
                </a:r>
                <a14:m>
                  <m:oMath xmlns:m="http://schemas.openxmlformats.org/officeDocument/2006/math">
                    <m:r>
                      <a:rPr lang="ro-RO" i="1" dirty="0">
                        <a:latin typeface="Cambria Math" panose="02040503050406030204" pitchFamily="18" charset="0"/>
                      </a:rPr>
                      <m:t>𝑝𝑢𝑡</m:t>
                    </m:r>
                    <m:d>
                      <m:dPr>
                        <m:ctrlPr>
                          <a:rPr lang="ro-RO" i="1" dirty="0">
                            <a:latin typeface="Cambria Math" panose="02040503050406030204" pitchFamily="18" charset="0"/>
                          </a:rPr>
                        </m:ctrlPr>
                      </m:dPr>
                      <m:e>
                        <m:r>
                          <a:rPr lang="ro-RO" i="1" dirty="0" err="1">
                            <a:latin typeface="Cambria Math" panose="02040503050406030204" pitchFamily="18" charset="0"/>
                          </a:rPr>
                          <m:t>𝑟</m:t>
                        </m:r>
                        <m:r>
                          <a:rPr lang="ro-RO" i="1" dirty="0" err="1">
                            <a:latin typeface="Cambria Math" panose="02040503050406030204" pitchFamily="18" charset="0"/>
                          </a:rPr>
                          <m:t>,</m:t>
                        </m:r>
                        <m:r>
                          <a:rPr lang="ro-RO" i="1" dirty="0" err="1">
                            <a:latin typeface="Cambria Math" panose="02040503050406030204" pitchFamily="18" charset="0"/>
                          </a:rPr>
                          <m:t>𝑙</m:t>
                        </m:r>
                        <m:r>
                          <a:rPr lang="ro-RO" i="1" dirty="0" err="1">
                            <a:latin typeface="Cambria Math" panose="02040503050406030204" pitchFamily="18" charset="0"/>
                          </a:rPr>
                          <m:t>,</m:t>
                        </m:r>
                        <m:r>
                          <a:rPr lang="ro-RO" i="1" dirty="0" err="1">
                            <a:latin typeface="Cambria Math" panose="02040503050406030204" pitchFamily="18" charset="0"/>
                          </a:rPr>
                          <m:t>𝑐</m:t>
                        </m:r>
                      </m:e>
                    </m:d>
                  </m:oMath>
                </a14:m>
                <a:endParaRPr lang="de-DE" i="1" dirty="0">
                  <a:latin typeface="Cambria Math" panose="02040503050406030204" pitchFamily="18" charset="0"/>
                </a:endParaRPr>
              </a:p>
              <a:p>
                <a:pPr lvl="2"/>
                <a:r>
                  <a:rPr lang="ro-RO" dirty="0"/>
                  <a:t>pre: </a:t>
                </a:r>
                <a14:m>
                  <m:oMath xmlns:m="http://schemas.openxmlformats.org/officeDocument/2006/math">
                    <m:r>
                      <a:rPr lang="ro-RO" i="1" dirty="0">
                        <a:latin typeface="Cambria Math" panose="02040503050406030204" pitchFamily="18" charset="0"/>
                      </a:rPr>
                      <m:t>𝑙𝑜𝑐</m:t>
                    </m:r>
                    <m:d>
                      <m:dPr>
                        <m:ctrlPr>
                          <a:rPr lang="ro-RO" i="1" dirty="0">
                            <a:latin typeface="Cambria Math" panose="02040503050406030204" pitchFamily="18" charset="0"/>
                          </a:rPr>
                        </m:ctrlPr>
                      </m:dPr>
                      <m:e>
                        <m:r>
                          <a:rPr lang="en-US" i="1" dirty="0">
                            <a:latin typeface="Cambria Math" panose="02040503050406030204" pitchFamily="18" charset="0"/>
                            <a:cs typeface="Times New Roman"/>
                          </a:rPr>
                          <m:t>𝑟</m:t>
                        </m:r>
                      </m:e>
                    </m:d>
                    <m:r>
                      <a:rPr lang="ro-RO" i="1" dirty="0">
                        <a:latin typeface="Cambria Math" panose="02040503050406030204" pitchFamily="18" charset="0"/>
                      </a:rPr>
                      <m:t>=</m:t>
                    </m:r>
                    <m:r>
                      <a:rPr lang="en-US" i="1" dirty="0">
                        <a:latin typeface="Cambria Math" panose="02040503050406030204" pitchFamily="18" charset="0"/>
                      </a:rPr>
                      <m:t>𝑙</m:t>
                    </m:r>
                    <m:r>
                      <a:rPr lang="en-US" i="1" dirty="0">
                        <a:latin typeface="Cambria Math" panose="02040503050406030204" pitchFamily="18" charset="0"/>
                      </a:rPr>
                      <m:t>, </m:t>
                    </m:r>
                    <m:r>
                      <a:rPr lang="en-US" i="1" dirty="0" err="1">
                        <a:latin typeface="Cambria Math" panose="02040503050406030204" pitchFamily="18" charset="0"/>
                      </a:rPr>
                      <m:t>𝑙𝑜𝑐</m:t>
                    </m:r>
                    <m:d>
                      <m:dPr>
                        <m:ctrlPr>
                          <a:rPr lang="en-US" i="1" dirty="0">
                            <a:latin typeface="Cambria Math" panose="02040503050406030204" pitchFamily="18" charset="0"/>
                          </a:rPr>
                        </m:ctrlPr>
                      </m:dPr>
                      <m:e>
                        <m:r>
                          <a:rPr lang="ro-RO" i="1" dirty="0">
                            <a:latin typeface="Cambria Math" panose="02040503050406030204" pitchFamily="18" charset="0"/>
                          </a:rPr>
                          <m:t>𝑐</m:t>
                        </m:r>
                      </m:e>
                    </m:d>
                    <m:r>
                      <a:rPr lang="ro-RO" i="1" dirty="0">
                        <a:latin typeface="Cambria Math" panose="02040503050406030204" pitchFamily="18" charset="0"/>
                      </a:rPr>
                      <m:t>=</m:t>
                    </m:r>
                    <m:r>
                      <a:rPr lang="ro-RO" i="1" dirty="0">
                        <a:latin typeface="Cambria Math" panose="02040503050406030204" pitchFamily="18" charset="0"/>
                      </a:rPr>
                      <m:t>𝑟</m:t>
                    </m:r>
                  </m:oMath>
                </a14:m>
                <a:endParaRPr lang="de-DE" i="1" dirty="0">
                  <a:latin typeface="Cambria Math" panose="02040503050406030204" pitchFamily="18" charset="0"/>
                </a:endParaRPr>
              </a:p>
              <a:p>
                <a:pPr lvl="2"/>
                <a:r>
                  <a:rPr lang="ro-RO" dirty="0" err="1"/>
                  <a:t>eff</a:t>
                </a:r>
                <a:r>
                  <a:rPr lang="ro-RO" dirty="0"/>
                  <a:t>: </a:t>
                </a:r>
                <a14:m>
                  <m:oMath xmlns:m="http://schemas.openxmlformats.org/officeDocument/2006/math">
                    <m:r>
                      <a:rPr lang="ro-RO" i="1" dirty="0">
                        <a:latin typeface="Cambria Math" panose="02040503050406030204" pitchFamily="18" charset="0"/>
                      </a:rPr>
                      <m:t>𝑐𝑎𝑟𝑔𝑜</m:t>
                    </m:r>
                    <m:r>
                      <a:rPr lang="ro-RO" i="1" dirty="0">
                        <a:latin typeface="Cambria Math" panose="02040503050406030204" pitchFamily="18" charset="0"/>
                        <a:cs typeface="Times New Roman"/>
                      </a:rPr>
                      <m:t>(</m:t>
                    </m:r>
                    <m:r>
                      <a:rPr lang="ro-RO" i="1" dirty="0">
                        <a:latin typeface="Cambria Math" panose="02040503050406030204" pitchFamily="18" charset="0"/>
                        <a:cs typeface="Times New Roman"/>
                      </a:rPr>
                      <m:t>𝑟</m:t>
                    </m:r>
                    <m:r>
                      <a:rPr lang="ro-RO" i="1" dirty="0">
                        <a:latin typeface="Cambria Math" panose="02040503050406030204" pitchFamily="18" charset="0"/>
                        <a:cs typeface="Times New Roman"/>
                      </a:rPr>
                      <m:t>)←</m:t>
                    </m:r>
                    <m:r>
                      <a:rPr lang="ro-RO" i="1" dirty="0" err="1">
                        <a:latin typeface="Cambria Math" panose="02040503050406030204" pitchFamily="18" charset="0"/>
                      </a:rPr>
                      <m:t>𝑛𝑖𝑙</m:t>
                    </m:r>
                    <m:r>
                      <a:rPr lang="ro-RO" i="1" dirty="0">
                        <a:latin typeface="Cambria Math" panose="02040503050406030204" pitchFamily="18" charset="0"/>
                      </a:rPr>
                      <m:t>, </m:t>
                    </m:r>
                    <m:r>
                      <a:rPr lang="ro-RO" i="1" dirty="0">
                        <a:latin typeface="Cambria Math" panose="02040503050406030204" pitchFamily="18" charset="0"/>
                      </a:rPr>
                      <m:t>𝑙𝑜𝑐</m:t>
                    </m:r>
                    <m:r>
                      <a:rPr lang="ro-RO" i="1" dirty="0">
                        <a:latin typeface="Cambria Math" panose="02040503050406030204" pitchFamily="18" charset="0"/>
                        <a:cs typeface="Times New Roman"/>
                      </a:rPr>
                      <m:t>(</m:t>
                    </m:r>
                    <m:r>
                      <a:rPr lang="ro-RO" i="1" dirty="0">
                        <a:latin typeface="Cambria Math" panose="02040503050406030204" pitchFamily="18" charset="0"/>
                        <a:cs typeface="Times New Roman"/>
                      </a:rPr>
                      <m:t>𝑐</m:t>
                    </m:r>
                    <m:r>
                      <a:rPr lang="ro-RO" i="1" dirty="0">
                        <a:latin typeface="Cambria Math" panose="02040503050406030204" pitchFamily="18" charset="0"/>
                      </a:rPr>
                      <m:t>)←</m:t>
                    </m:r>
                    <m:r>
                      <a:rPr lang="ro-RO" i="1" dirty="0">
                        <a:latin typeface="Cambria Math" panose="02040503050406030204" pitchFamily="18" charset="0"/>
                      </a:rPr>
                      <m:t>𝑙</m:t>
                    </m:r>
                  </m:oMath>
                </a14:m>
                <a:endParaRPr lang="en-GB" dirty="0"/>
              </a:p>
              <a:p>
                <a:endParaRPr lang="en-GB" dirty="0">
                  <a:solidFill>
                    <a:schemeClr val="tx1"/>
                  </a:solidFill>
                </a:endParaRPr>
              </a:p>
            </p:txBody>
          </p:sp>
        </mc:Choice>
        <mc:Fallback xmlns="">
          <p:sp>
            <p:nvSpPr>
              <p:cNvPr id="7" name="Content Placeholder 6">
                <a:extLst>
                  <a:ext uri="{FF2B5EF4-FFF2-40B4-BE49-F238E27FC236}">
                    <a16:creationId xmlns:a16="http://schemas.microsoft.com/office/drawing/2014/main" id="{C3E2D8E5-B046-FD45-9C58-F42AA9EDA465}"/>
                  </a:ext>
                </a:extLst>
              </p:cNvPr>
              <p:cNvSpPr>
                <a:spLocks noGrp="1" noRot="1" noChangeAspect="1" noMove="1" noResize="1" noEditPoints="1" noAdjustHandles="1" noChangeArrowheads="1" noChangeShapeType="1" noTextEdit="1"/>
              </p:cNvSpPr>
              <p:nvPr>
                <p:ph sz="half" idx="2"/>
              </p:nvPr>
            </p:nvSpPr>
            <p:spPr>
              <a:blipFill>
                <a:blip r:embed="rId4"/>
                <a:stretch>
                  <a:fillRect l="-2955" t="-2985"/>
                </a:stretch>
              </a:blipFill>
            </p:spPr>
            <p:txBody>
              <a:bodyPr/>
              <a:lstStyle/>
              <a:p>
                <a:r>
                  <a:rPr lang="en-DE">
                    <a:noFill/>
                  </a:rPr>
                  <a:t> </a:t>
                </a:r>
              </a:p>
            </p:txBody>
          </p:sp>
        </mc:Fallback>
      </mc:AlternateContent>
      <p:sp>
        <p:nvSpPr>
          <p:cNvPr id="2" name="Date Placeholder 1">
            <a:extLst>
              <a:ext uri="{FF2B5EF4-FFF2-40B4-BE49-F238E27FC236}">
                <a16:creationId xmlns:a16="http://schemas.microsoft.com/office/drawing/2014/main" id="{A875BC63-6E7D-324C-8F23-EE469B566742}"/>
              </a:ext>
            </a:extLst>
          </p:cNvPr>
          <p:cNvSpPr>
            <a:spLocks noGrp="1"/>
          </p:cNvSpPr>
          <p:nvPr>
            <p:ph type="dt" sz="half" idx="10"/>
          </p:nvPr>
        </p:nvSpPr>
        <p:spPr/>
        <p:txBody>
          <a:bodyPr/>
          <a:lstStyle/>
          <a:p>
            <a:r>
              <a:rPr lang="de-DE"/>
              <a:t>Deterministic</a:t>
            </a:r>
            <a:endParaRPr lang="de-DE" dirty="0"/>
          </a:p>
        </p:txBody>
      </p:sp>
      <p:sp>
        <p:nvSpPr>
          <p:cNvPr id="143" name="Footer Placeholder 142">
            <a:extLst>
              <a:ext uri="{FF2B5EF4-FFF2-40B4-BE49-F238E27FC236}">
                <a16:creationId xmlns:a16="http://schemas.microsoft.com/office/drawing/2014/main" id="{ED6B49F4-F07D-FD97-A999-0CCD8D6EFFCC}"/>
              </a:ext>
            </a:extLst>
          </p:cNvPr>
          <p:cNvSpPr>
            <a:spLocks noGrp="1"/>
          </p:cNvSpPr>
          <p:nvPr>
            <p:ph type="ftr" sz="quarter" idx="3"/>
          </p:nvPr>
        </p:nvSpPr>
        <p:spPr/>
        <p:txBody>
          <a:bodyPr/>
          <a:lstStyle/>
          <a:p>
            <a:r>
              <a:rPr lang="en-GB"/>
              <a:t>T. Braun - APA</a:t>
            </a:r>
          </a:p>
        </p:txBody>
      </p:sp>
      <p:sp>
        <p:nvSpPr>
          <p:cNvPr id="4" name="Slide Number Placeholder 3">
            <a:extLst>
              <a:ext uri="{FF2B5EF4-FFF2-40B4-BE49-F238E27FC236}">
                <a16:creationId xmlns:a16="http://schemas.microsoft.com/office/drawing/2014/main" id="{0D9093E1-4EF5-B545-98CA-2E964CAEF1B1}"/>
              </a:ext>
            </a:extLst>
          </p:cNvPr>
          <p:cNvSpPr>
            <a:spLocks noGrp="1"/>
          </p:cNvSpPr>
          <p:nvPr>
            <p:ph type="sldNum" sz="quarter" idx="4"/>
          </p:nvPr>
        </p:nvSpPr>
        <p:spPr/>
        <p:txBody>
          <a:bodyPr/>
          <a:lstStyle/>
          <a:p>
            <a:fld id="{67C9959E-8E6B-B04C-9955-EA096F41CA7A}" type="slidenum">
              <a:rPr lang="en-GB" smtClean="0"/>
              <a:t>19</a:t>
            </a:fld>
            <a:endParaRPr lang="en-GB"/>
          </a:p>
        </p:txBody>
      </p:sp>
      <p:grpSp>
        <p:nvGrpSpPr>
          <p:cNvPr id="3" name="Group 2">
            <a:extLst>
              <a:ext uri="{FF2B5EF4-FFF2-40B4-BE49-F238E27FC236}">
                <a16:creationId xmlns:a16="http://schemas.microsoft.com/office/drawing/2014/main" id="{A97E1410-2CC4-EC4D-3FD9-BA9DBB3B6829}"/>
              </a:ext>
            </a:extLst>
          </p:cNvPr>
          <p:cNvGrpSpPr/>
          <p:nvPr/>
        </p:nvGrpSpPr>
        <p:grpSpPr>
          <a:xfrm>
            <a:off x="1075271" y="4551038"/>
            <a:ext cx="4021389" cy="1354874"/>
            <a:chOff x="4198596" y="2859146"/>
            <a:chExt cx="4021389" cy="1354874"/>
          </a:xfrm>
        </p:grpSpPr>
        <p:sp>
          <p:nvSpPr>
            <p:cNvPr id="8" name="Rectangle 891">
              <a:extLst>
                <a:ext uri="{FF2B5EF4-FFF2-40B4-BE49-F238E27FC236}">
                  <a16:creationId xmlns:a16="http://schemas.microsoft.com/office/drawing/2014/main" id="{71EAE3CF-7587-0682-5B50-AEB6AD06B38F}"/>
                </a:ext>
              </a:extLst>
            </p:cNvPr>
            <p:cNvSpPr>
              <a:spLocks noChangeArrowheads="1"/>
            </p:cNvSpPr>
            <p:nvPr/>
          </p:nvSpPr>
          <p:spPr bwMode="auto">
            <a:xfrm>
              <a:off x="5124789" y="3530277"/>
              <a:ext cx="65" cy="276999"/>
            </a:xfrm>
            <a:prstGeom prst="rect">
              <a:avLst/>
            </a:prstGeom>
            <a:solidFill>
              <a:srgbClr val="89D3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endParaRPr lang="en-US" b="1" dirty="0">
                <a:latin typeface="Calibri"/>
                <a:ea typeface="Calibri"/>
                <a:cs typeface="Calibri"/>
              </a:endParaRPr>
            </a:p>
          </p:txBody>
        </p:sp>
        <p:sp>
          <p:nvSpPr>
            <p:cNvPr id="9" name="Rectangle 891">
              <a:extLst>
                <a:ext uri="{FF2B5EF4-FFF2-40B4-BE49-F238E27FC236}">
                  <a16:creationId xmlns:a16="http://schemas.microsoft.com/office/drawing/2014/main" id="{C0B1389F-DA97-2729-3647-DDA600CBFB36}"/>
                </a:ext>
              </a:extLst>
            </p:cNvPr>
            <p:cNvSpPr>
              <a:spLocks noChangeArrowheads="1"/>
            </p:cNvSpPr>
            <p:nvPr/>
          </p:nvSpPr>
          <p:spPr bwMode="auto">
            <a:xfrm>
              <a:off x="7128692" y="3594134"/>
              <a:ext cx="65" cy="276999"/>
            </a:xfrm>
            <a:prstGeom prst="rect">
              <a:avLst/>
            </a:prstGeom>
            <a:solidFill>
              <a:srgbClr val="FAC09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endParaRPr lang="en-US" b="1" dirty="0">
                <a:latin typeface="Calibri"/>
                <a:ea typeface="Calibri"/>
                <a:cs typeface="Calibri"/>
              </a:endParaRPr>
            </a:p>
          </p:txBody>
        </p:sp>
        <p:grpSp>
          <p:nvGrpSpPr>
            <p:cNvPr id="10" name="Group 9">
              <a:extLst>
                <a:ext uri="{FF2B5EF4-FFF2-40B4-BE49-F238E27FC236}">
                  <a16:creationId xmlns:a16="http://schemas.microsoft.com/office/drawing/2014/main" id="{28571494-2F03-31AB-A848-3F120D92C360}"/>
                </a:ext>
              </a:extLst>
            </p:cNvPr>
            <p:cNvGrpSpPr/>
            <p:nvPr/>
          </p:nvGrpSpPr>
          <p:grpSpPr>
            <a:xfrm>
              <a:off x="4728546" y="2859146"/>
              <a:ext cx="1748270" cy="801164"/>
              <a:chOff x="1152149" y="2292224"/>
              <a:chExt cx="2428155" cy="1112728"/>
            </a:xfrm>
          </p:grpSpPr>
          <p:sp>
            <p:nvSpPr>
              <p:cNvPr id="139" name="Line 853">
                <a:extLst>
                  <a:ext uri="{FF2B5EF4-FFF2-40B4-BE49-F238E27FC236}">
                    <a16:creationId xmlns:a16="http://schemas.microsoft.com/office/drawing/2014/main" id="{61C93CC0-FCBD-4ACD-1F13-C3B7C093D59F}"/>
                  </a:ext>
                </a:extLst>
              </p:cNvPr>
              <p:cNvSpPr>
                <a:spLocks noChangeShapeType="1"/>
              </p:cNvSpPr>
              <p:nvPr/>
            </p:nvSpPr>
            <p:spPr bwMode="auto">
              <a:xfrm>
                <a:off x="1152149" y="3398894"/>
                <a:ext cx="822960" cy="6058"/>
              </a:xfrm>
              <a:prstGeom prst="line">
                <a:avLst/>
              </a:prstGeom>
              <a:noFill/>
              <a:ln w="9525">
                <a:solidFill>
                  <a:schemeClr val="tx1"/>
                </a:solidFill>
                <a:round/>
                <a:headEnd/>
                <a:tailEnd/>
              </a:ln>
              <a:scene3d>
                <a:camera prst="legacyObliqueTopRight">
                  <a:rot lat="60000" lon="0" rev="0"/>
                </a:camera>
                <a:lightRig rig="legacyFlat3" dir="l"/>
              </a:scene3d>
              <a:sp3d extrusionH="2095500" contourW="6350" prstMaterial="legacyPlastic">
                <a:bevelT w="13500" h="13500" prst="angle"/>
                <a:bevelB w="13500" h="13500" prst="angle"/>
                <a:extrusionClr>
                  <a:srgbClr val="EBE6DB"/>
                </a:extrusionClr>
              </a:sp3d>
              <a:extLst>
                <a:ext uri="{909E8E84-426E-40dd-AFC4-6F175D3DCCD1}">
                  <a14:hiddenFill xmlns="" xmlns:a14="http://schemas.microsoft.com/office/drawing/2010/main">
                    <a:noFill/>
                  </a14:hiddenFill>
                </a:ext>
              </a:extLst>
            </p:spPr>
            <p:txBody>
              <a:bodyPr wrap="none" anchor="ctr">
                <a:flatTx/>
              </a:bodyPr>
              <a:lstStyle/>
              <a:p>
                <a:endParaRPr lang="en-US" dirty="0">
                  <a:latin typeface="Calibri"/>
                  <a:ea typeface="Times New Roman"/>
                  <a:cs typeface="Calibri"/>
                </a:endParaRPr>
              </a:p>
            </p:txBody>
          </p:sp>
          <p:cxnSp>
            <p:nvCxnSpPr>
              <p:cNvPr id="140" name="Straight Connector 139">
                <a:extLst>
                  <a:ext uri="{FF2B5EF4-FFF2-40B4-BE49-F238E27FC236}">
                    <a16:creationId xmlns:a16="http://schemas.microsoft.com/office/drawing/2014/main" id="{99C5B598-1356-F59B-C5F9-C516A49CBE20}"/>
                  </a:ext>
                </a:extLst>
              </p:cNvPr>
              <p:cNvCxnSpPr/>
              <p:nvPr/>
            </p:nvCxnSpPr>
            <p:spPr>
              <a:xfrm>
                <a:off x="2180139" y="2292224"/>
                <a:ext cx="113385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41" name="Freeform 860">
                <a:extLst>
                  <a:ext uri="{FF2B5EF4-FFF2-40B4-BE49-F238E27FC236}">
                    <a16:creationId xmlns:a16="http://schemas.microsoft.com/office/drawing/2014/main" id="{85307DDE-E016-7BF8-383A-0A6657B61213}"/>
                  </a:ext>
                </a:extLst>
              </p:cNvPr>
              <p:cNvSpPr>
                <a:spLocks/>
              </p:cNvSpPr>
              <p:nvPr/>
            </p:nvSpPr>
            <p:spPr bwMode="auto">
              <a:xfrm>
                <a:off x="2604677" y="2352547"/>
                <a:ext cx="393192" cy="37765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142" name="Freeform 860">
                <a:extLst>
                  <a:ext uri="{FF2B5EF4-FFF2-40B4-BE49-F238E27FC236}">
                    <a16:creationId xmlns:a16="http://schemas.microsoft.com/office/drawing/2014/main" id="{E5452DA4-67F0-D0A3-D413-94E4565C0091}"/>
                  </a:ext>
                </a:extLst>
              </p:cNvPr>
              <p:cNvSpPr>
                <a:spLocks/>
              </p:cNvSpPr>
              <p:nvPr/>
            </p:nvSpPr>
            <p:spPr bwMode="auto">
              <a:xfrm>
                <a:off x="2366898" y="2303564"/>
                <a:ext cx="1213406" cy="42976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cxnSp>
          <p:nvCxnSpPr>
            <p:cNvPr id="11" name="Straight Connector 10">
              <a:extLst>
                <a:ext uri="{FF2B5EF4-FFF2-40B4-BE49-F238E27FC236}">
                  <a16:creationId xmlns:a16="http://schemas.microsoft.com/office/drawing/2014/main" id="{B9E14E5A-5AE6-72E6-D694-8FDB33FEB61C}"/>
                </a:ext>
              </a:extLst>
            </p:cNvPr>
            <p:cNvCxnSpPr/>
            <p:nvPr/>
          </p:nvCxnSpPr>
          <p:spPr>
            <a:xfrm>
              <a:off x="6181341" y="3686823"/>
              <a:ext cx="658367"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2" name="Freeform 860">
              <a:extLst>
                <a:ext uri="{FF2B5EF4-FFF2-40B4-BE49-F238E27FC236}">
                  <a16:creationId xmlns:a16="http://schemas.microsoft.com/office/drawing/2014/main" id="{17E5A469-2D4B-51D8-B6B5-71080A0DD524}"/>
                </a:ext>
              </a:extLst>
            </p:cNvPr>
            <p:cNvSpPr>
              <a:spLocks/>
            </p:cNvSpPr>
            <p:nvPr/>
          </p:nvSpPr>
          <p:spPr bwMode="auto">
            <a:xfrm>
              <a:off x="5858581" y="3730256"/>
              <a:ext cx="888796" cy="27190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13" name="Freeform 860">
              <a:extLst>
                <a:ext uri="{FF2B5EF4-FFF2-40B4-BE49-F238E27FC236}">
                  <a16:creationId xmlns:a16="http://schemas.microsoft.com/office/drawing/2014/main" id="{556A4E20-692F-29E8-B330-F3213BAD8473}"/>
                </a:ext>
              </a:extLst>
            </p:cNvPr>
            <p:cNvSpPr>
              <a:spLocks/>
            </p:cNvSpPr>
            <p:nvPr/>
          </p:nvSpPr>
          <p:spPr bwMode="auto">
            <a:xfrm>
              <a:off x="5732390" y="3686967"/>
              <a:ext cx="1123653" cy="30943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sp>
          <p:nvSpPr>
            <p:cNvPr id="14" name="Line 853">
              <a:extLst>
                <a:ext uri="{FF2B5EF4-FFF2-40B4-BE49-F238E27FC236}">
                  <a16:creationId xmlns:a16="http://schemas.microsoft.com/office/drawing/2014/main" id="{9860B521-70B6-9B0D-9DC5-3754FBDC6A25}"/>
                </a:ext>
              </a:extLst>
            </p:cNvPr>
            <p:cNvSpPr>
              <a:spLocks noChangeShapeType="1"/>
            </p:cNvSpPr>
            <p:nvPr/>
          </p:nvSpPr>
          <p:spPr bwMode="auto">
            <a:xfrm>
              <a:off x="6351907" y="4209658"/>
              <a:ext cx="1481327"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dirty="0">
                  <a:latin typeface="Calibri"/>
                  <a:ea typeface="Times New Roman"/>
                  <a:cs typeface="Calibri"/>
                </a:rPr>
                <a:t>             d2</a:t>
              </a:r>
            </a:p>
          </p:txBody>
        </p:sp>
        <p:sp>
          <p:nvSpPr>
            <p:cNvPr id="15" name="Line 853">
              <a:extLst>
                <a:ext uri="{FF2B5EF4-FFF2-40B4-BE49-F238E27FC236}">
                  <a16:creationId xmlns:a16="http://schemas.microsoft.com/office/drawing/2014/main" id="{CE0CCA3E-AD28-59CE-1BF4-339A4AF511F4}"/>
                </a:ext>
              </a:extLst>
            </p:cNvPr>
            <p:cNvSpPr>
              <a:spLocks noChangeShapeType="1"/>
            </p:cNvSpPr>
            <p:nvPr/>
          </p:nvSpPr>
          <p:spPr bwMode="auto">
            <a:xfrm>
              <a:off x="4198596" y="4205296"/>
              <a:ext cx="1481327"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dirty="0">
                  <a:latin typeface="Calibri"/>
                  <a:ea typeface="Times New Roman"/>
                  <a:cs typeface="Calibri"/>
                </a:rPr>
                <a:t>             d1</a:t>
              </a:r>
            </a:p>
          </p:txBody>
        </p:sp>
        <p:sp>
          <p:nvSpPr>
            <p:cNvPr id="16" name="Line 853">
              <a:extLst>
                <a:ext uri="{FF2B5EF4-FFF2-40B4-BE49-F238E27FC236}">
                  <a16:creationId xmlns:a16="http://schemas.microsoft.com/office/drawing/2014/main" id="{40BE690F-022A-F3BC-798A-E035F6210577}"/>
                </a:ext>
              </a:extLst>
            </p:cNvPr>
            <p:cNvSpPr>
              <a:spLocks noChangeShapeType="1"/>
            </p:cNvSpPr>
            <p:nvPr/>
          </p:nvSpPr>
          <p:spPr bwMode="auto">
            <a:xfrm>
              <a:off x="5870740" y="3287888"/>
              <a:ext cx="1316735"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dirty="0">
                  <a:latin typeface="Calibri"/>
                  <a:ea typeface="Times New Roman"/>
                  <a:cs typeface="Calibri"/>
                </a:rPr>
                <a:t>          d3</a:t>
              </a:r>
            </a:p>
          </p:txBody>
        </p:sp>
        <p:grpSp>
          <p:nvGrpSpPr>
            <p:cNvPr id="17" name="Group 16">
              <a:extLst>
                <a:ext uri="{FF2B5EF4-FFF2-40B4-BE49-F238E27FC236}">
                  <a16:creationId xmlns:a16="http://schemas.microsoft.com/office/drawing/2014/main" id="{39FF8AA2-ED42-82B2-AEDE-05186595A3DD}"/>
                </a:ext>
              </a:extLst>
            </p:cNvPr>
            <p:cNvGrpSpPr/>
            <p:nvPr/>
          </p:nvGrpSpPr>
          <p:grpSpPr>
            <a:xfrm>
              <a:off x="4851800" y="2923197"/>
              <a:ext cx="1203321" cy="1021208"/>
              <a:chOff x="3906167" y="3324390"/>
              <a:chExt cx="1671281" cy="1418344"/>
            </a:xfrm>
            <a:solidFill>
              <a:srgbClr val="93D2FE"/>
            </a:solidFill>
          </p:grpSpPr>
          <p:sp>
            <p:nvSpPr>
              <p:cNvPr id="51" name="Oval 859">
                <a:extLst>
                  <a:ext uri="{FF2B5EF4-FFF2-40B4-BE49-F238E27FC236}">
                    <a16:creationId xmlns:a16="http://schemas.microsoft.com/office/drawing/2014/main" id="{CE6F0F1F-0868-A1A9-08C0-49CFA8421B29}"/>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52" name="Oval 861">
                <a:extLst>
                  <a:ext uri="{FF2B5EF4-FFF2-40B4-BE49-F238E27FC236}">
                    <a16:creationId xmlns:a16="http://schemas.microsoft.com/office/drawing/2014/main" id="{41357E41-8B1B-FACD-8EB4-CED8DF6F8BFE}"/>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53" name="Oval 862">
                <a:extLst>
                  <a:ext uri="{FF2B5EF4-FFF2-40B4-BE49-F238E27FC236}">
                    <a16:creationId xmlns:a16="http://schemas.microsoft.com/office/drawing/2014/main" id="{8EAEF2CC-2443-7EBB-D47C-4931C0FB71D6}"/>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54" name="Oval 863">
                <a:extLst>
                  <a:ext uri="{FF2B5EF4-FFF2-40B4-BE49-F238E27FC236}">
                    <a16:creationId xmlns:a16="http://schemas.microsoft.com/office/drawing/2014/main" id="{280380C0-EACD-D823-F779-2BCBB76042CF}"/>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55" name="Oval 863">
                <a:extLst>
                  <a:ext uri="{FF2B5EF4-FFF2-40B4-BE49-F238E27FC236}">
                    <a16:creationId xmlns:a16="http://schemas.microsoft.com/office/drawing/2014/main" id="{AFB0C128-D514-072E-8CB6-32691ADE716A}"/>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grpSp>
            <p:nvGrpSpPr>
              <p:cNvPr id="56" name="Group 55">
                <a:extLst>
                  <a:ext uri="{FF2B5EF4-FFF2-40B4-BE49-F238E27FC236}">
                    <a16:creationId xmlns:a16="http://schemas.microsoft.com/office/drawing/2014/main" id="{414B3365-92F2-39FA-EF6B-D6FF409E4DDE}"/>
                  </a:ext>
                </a:extLst>
              </p:cNvPr>
              <p:cNvGrpSpPr/>
              <p:nvPr/>
            </p:nvGrpSpPr>
            <p:grpSpPr>
              <a:xfrm>
                <a:off x="3906167" y="4047050"/>
                <a:ext cx="1671281" cy="539042"/>
                <a:chOff x="1320274" y="4580303"/>
                <a:chExt cx="1671281" cy="467246"/>
              </a:xfrm>
              <a:grpFill/>
            </p:grpSpPr>
            <p:sp>
              <p:nvSpPr>
                <p:cNvPr id="135" name="Freeform 860">
                  <a:extLst>
                    <a:ext uri="{FF2B5EF4-FFF2-40B4-BE49-F238E27FC236}">
                      <a16:creationId xmlns:a16="http://schemas.microsoft.com/office/drawing/2014/main" id="{B8B398E0-6596-DB0F-27CD-69A6E48AF56A}"/>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36" name="Rectangle 864">
                  <a:extLst>
                    <a:ext uri="{FF2B5EF4-FFF2-40B4-BE49-F238E27FC236}">
                      <a16:creationId xmlns:a16="http://schemas.microsoft.com/office/drawing/2014/main" id="{7CA170D9-1B78-71AD-C29C-AFB9B8CA23E9}"/>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b"/>
                <a:lstStyle/>
                <a:p>
                  <a:pPr algn="ctr"/>
                  <a:r>
                    <a:rPr lang="en-US" dirty="0">
                      <a:latin typeface="Calibri"/>
                      <a:ea typeface="Calibri"/>
                      <a:cs typeface="Calibri"/>
                    </a:rPr>
                    <a:t>r1</a:t>
                  </a:r>
                </a:p>
              </p:txBody>
            </p:sp>
            <p:sp>
              <p:nvSpPr>
                <p:cNvPr id="137" name="Freeform 865">
                  <a:extLst>
                    <a:ext uri="{FF2B5EF4-FFF2-40B4-BE49-F238E27FC236}">
                      <a16:creationId xmlns:a16="http://schemas.microsoft.com/office/drawing/2014/main" id="{AB588318-7CBE-5F8A-0160-759B623ED84E}"/>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38" name="Freeform 866">
                  <a:extLst>
                    <a:ext uri="{FF2B5EF4-FFF2-40B4-BE49-F238E27FC236}">
                      <a16:creationId xmlns:a16="http://schemas.microsoft.com/office/drawing/2014/main" id="{5184C6BC-A2E5-3B95-9131-04DA310CFE39}"/>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grpSp>
          <p:grpSp>
            <p:nvGrpSpPr>
              <p:cNvPr id="57" name="Group 56">
                <a:extLst>
                  <a:ext uri="{FF2B5EF4-FFF2-40B4-BE49-F238E27FC236}">
                    <a16:creationId xmlns:a16="http://schemas.microsoft.com/office/drawing/2014/main" id="{2D5A4F30-69BB-97B2-8ED1-A01EA00EE2E7}"/>
                  </a:ext>
                </a:extLst>
              </p:cNvPr>
              <p:cNvGrpSpPr/>
              <p:nvPr/>
            </p:nvGrpSpPr>
            <p:grpSpPr>
              <a:xfrm>
                <a:off x="4596370" y="3324390"/>
                <a:ext cx="552654" cy="1188720"/>
                <a:chOff x="1823226" y="3235632"/>
                <a:chExt cx="552654" cy="1188720"/>
              </a:xfrm>
              <a:grpFill/>
            </p:grpSpPr>
            <p:sp>
              <p:nvSpPr>
                <p:cNvPr id="58" name="Oval 878">
                  <a:extLst>
                    <a:ext uri="{FF2B5EF4-FFF2-40B4-BE49-F238E27FC236}">
                      <a16:creationId xmlns:a16="http://schemas.microsoft.com/office/drawing/2014/main" id="{A4759311-F8DD-45D8-774B-FC7D4944909D}"/>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59" name="Rectangle 880">
                  <a:extLst>
                    <a:ext uri="{FF2B5EF4-FFF2-40B4-BE49-F238E27FC236}">
                      <a16:creationId xmlns:a16="http://schemas.microsoft.com/office/drawing/2014/main" id="{31DA6A87-4DBC-CC1B-E616-082C49FAF919}"/>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60" name="Oval 878">
                  <a:extLst>
                    <a:ext uri="{FF2B5EF4-FFF2-40B4-BE49-F238E27FC236}">
                      <a16:creationId xmlns:a16="http://schemas.microsoft.com/office/drawing/2014/main" id="{39595892-BB35-B71F-FAF3-24D6C35FD110}"/>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61" name="Line 881">
                  <a:extLst>
                    <a:ext uri="{FF2B5EF4-FFF2-40B4-BE49-F238E27FC236}">
                      <a16:creationId xmlns:a16="http://schemas.microsoft.com/office/drawing/2014/main" id="{5DD85FC4-AF68-052D-ED99-98B76CDDAA19}"/>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62" name="Line 882">
                  <a:extLst>
                    <a:ext uri="{FF2B5EF4-FFF2-40B4-BE49-F238E27FC236}">
                      <a16:creationId xmlns:a16="http://schemas.microsoft.com/office/drawing/2014/main" id="{D4FC8592-8BD3-FE1E-A21B-1F27DE7F5E26}"/>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63" name="Rectangle 880">
                  <a:extLst>
                    <a:ext uri="{FF2B5EF4-FFF2-40B4-BE49-F238E27FC236}">
                      <a16:creationId xmlns:a16="http://schemas.microsoft.com/office/drawing/2014/main" id="{0801BCBE-AB27-5899-1B7E-EE1ED2EDEBBB}"/>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128" name="Oval 878">
                  <a:extLst>
                    <a:ext uri="{FF2B5EF4-FFF2-40B4-BE49-F238E27FC236}">
                      <a16:creationId xmlns:a16="http://schemas.microsoft.com/office/drawing/2014/main" id="{ADF45125-E37B-4B48-3146-FEA1C9D5B1A4}"/>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29" name="Line 882">
                  <a:extLst>
                    <a:ext uri="{FF2B5EF4-FFF2-40B4-BE49-F238E27FC236}">
                      <a16:creationId xmlns:a16="http://schemas.microsoft.com/office/drawing/2014/main" id="{1405AFE7-F980-A646-B444-6BFFFA3CA8E7}"/>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30" name="Line 882">
                  <a:extLst>
                    <a:ext uri="{FF2B5EF4-FFF2-40B4-BE49-F238E27FC236}">
                      <a16:creationId xmlns:a16="http://schemas.microsoft.com/office/drawing/2014/main" id="{B31041B3-4F67-090D-E1AF-506A53A26152}"/>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31" name="Line 884">
                  <a:extLst>
                    <a:ext uri="{FF2B5EF4-FFF2-40B4-BE49-F238E27FC236}">
                      <a16:creationId xmlns:a16="http://schemas.microsoft.com/office/drawing/2014/main" id="{7D114EA9-3243-FF9A-73BA-40AB3DE31C67}"/>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p:spPr>
              <p:txBody>
                <a:bodyPr wrap="none" anchor="ctr"/>
                <a:lstStyle/>
                <a:p>
                  <a:endParaRPr lang="en-US" dirty="0">
                    <a:latin typeface="Calibri"/>
                    <a:ea typeface="Calibri"/>
                    <a:cs typeface="Calibri"/>
                  </a:endParaRPr>
                </a:p>
              </p:txBody>
            </p:sp>
            <p:sp>
              <p:nvSpPr>
                <p:cNvPr id="132" name="Oval 885">
                  <a:extLst>
                    <a:ext uri="{FF2B5EF4-FFF2-40B4-BE49-F238E27FC236}">
                      <a16:creationId xmlns:a16="http://schemas.microsoft.com/office/drawing/2014/main" id="{CFAD1058-C02C-EFF7-2465-F5EEC878CEF9}"/>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33" name="Line 881">
                  <a:extLst>
                    <a:ext uri="{FF2B5EF4-FFF2-40B4-BE49-F238E27FC236}">
                      <a16:creationId xmlns:a16="http://schemas.microsoft.com/office/drawing/2014/main" id="{CDA137BE-4896-AD83-BD60-C523E404164C}"/>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34" name="Line 882">
                  <a:extLst>
                    <a:ext uri="{FF2B5EF4-FFF2-40B4-BE49-F238E27FC236}">
                      <a16:creationId xmlns:a16="http://schemas.microsoft.com/office/drawing/2014/main" id="{0443403C-AF8C-5839-5A7D-D8202097815E}"/>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grpSp>
        </p:grpSp>
        <p:grpSp>
          <p:nvGrpSpPr>
            <p:cNvPr id="18" name="Group 17">
              <a:extLst>
                <a:ext uri="{FF2B5EF4-FFF2-40B4-BE49-F238E27FC236}">
                  <a16:creationId xmlns:a16="http://schemas.microsoft.com/office/drawing/2014/main" id="{E36B6B1E-3D85-2254-959D-26C39971A446}"/>
                </a:ext>
              </a:extLst>
            </p:cNvPr>
            <p:cNvGrpSpPr/>
            <p:nvPr/>
          </p:nvGrpSpPr>
          <p:grpSpPr>
            <a:xfrm>
              <a:off x="4272198" y="3826579"/>
              <a:ext cx="538242" cy="343668"/>
              <a:chOff x="1012668" y="989071"/>
              <a:chExt cx="747559" cy="477316"/>
            </a:xfrm>
          </p:grpSpPr>
          <p:sp>
            <p:nvSpPr>
              <p:cNvPr id="48" name="Line 853">
                <a:extLst>
                  <a:ext uri="{FF2B5EF4-FFF2-40B4-BE49-F238E27FC236}">
                    <a16:creationId xmlns:a16="http://schemas.microsoft.com/office/drawing/2014/main" id="{8C72D4D6-2EEE-0455-5BFE-4B9848439D6C}"/>
                  </a:ext>
                </a:extLst>
              </p:cNvPr>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 xmlns:a14="http://schemas.microsoft.com/office/drawing/2010/main">
                    <a:noFill/>
                  </a14:hiddenFill>
                </a:ext>
              </a:extLst>
            </p:spPr>
            <p:txBody>
              <a:bodyPr wrap="none" anchor="ctr">
                <a:flatTx/>
              </a:bodyPr>
              <a:lstStyle/>
              <a:p>
                <a:endParaRPr lang="en-US" dirty="0">
                  <a:latin typeface="Calibri"/>
                  <a:ea typeface="Times New Roman"/>
                  <a:cs typeface="Calibri"/>
                </a:endParaRPr>
              </a:p>
            </p:txBody>
          </p:sp>
          <p:sp>
            <p:nvSpPr>
              <p:cNvPr id="49" name="Rectangle 873">
                <a:extLst>
                  <a:ext uri="{FF2B5EF4-FFF2-40B4-BE49-F238E27FC236}">
                    <a16:creationId xmlns:a16="http://schemas.microsoft.com/office/drawing/2014/main" id="{89BB58AD-1B1C-5FD1-F108-3EEBBAF7239B}"/>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b"/>
              <a:lstStyle/>
              <a:p>
                <a:pPr algn="ctr"/>
                <a:r>
                  <a:rPr lang="en-GB" dirty="0">
                    <a:latin typeface="Calibri"/>
                    <a:ea typeface="Times New Roman"/>
                    <a:cs typeface="Calibri"/>
                  </a:rPr>
                  <a:t>c1</a:t>
                </a:r>
              </a:p>
            </p:txBody>
          </p:sp>
          <p:sp>
            <p:nvSpPr>
              <p:cNvPr id="50" name="Freeform 875">
                <a:extLst>
                  <a:ext uri="{FF2B5EF4-FFF2-40B4-BE49-F238E27FC236}">
                    <a16:creationId xmlns:a16="http://schemas.microsoft.com/office/drawing/2014/main" id="{CEB20D24-65F6-9814-65C6-AB1F6CF3D8C9}"/>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Times New Roman"/>
                  <a:cs typeface="Calibri"/>
                </a:endParaRPr>
              </a:p>
            </p:txBody>
          </p:sp>
        </p:grpSp>
        <p:grpSp>
          <p:nvGrpSpPr>
            <p:cNvPr id="19" name="Group 18">
              <a:extLst>
                <a:ext uri="{FF2B5EF4-FFF2-40B4-BE49-F238E27FC236}">
                  <a16:creationId xmlns:a16="http://schemas.microsoft.com/office/drawing/2014/main" id="{51E7F284-9F4B-BED7-B41F-A77B38CE9DF4}"/>
                </a:ext>
              </a:extLst>
            </p:cNvPr>
            <p:cNvGrpSpPr/>
            <p:nvPr/>
          </p:nvGrpSpPr>
          <p:grpSpPr>
            <a:xfrm>
              <a:off x="7016664" y="2938828"/>
              <a:ext cx="1203321" cy="1021208"/>
              <a:chOff x="3906167" y="3324390"/>
              <a:chExt cx="1671281" cy="1418344"/>
            </a:xfrm>
            <a:solidFill>
              <a:srgbClr val="93D2FE"/>
            </a:solidFill>
          </p:grpSpPr>
          <p:sp>
            <p:nvSpPr>
              <p:cNvPr id="24" name="Oval 859">
                <a:extLst>
                  <a:ext uri="{FF2B5EF4-FFF2-40B4-BE49-F238E27FC236}">
                    <a16:creationId xmlns:a16="http://schemas.microsoft.com/office/drawing/2014/main" id="{43BF8C85-3AC3-82EA-1975-F636E62F4AA2}"/>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5" name="Oval 861">
                <a:extLst>
                  <a:ext uri="{FF2B5EF4-FFF2-40B4-BE49-F238E27FC236}">
                    <a16:creationId xmlns:a16="http://schemas.microsoft.com/office/drawing/2014/main" id="{5E2FF687-4A70-09AB-6633-3C37EF076AF6}"/>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6" name="Oval 862">
                <a:extLst>
                  <a:ext uri="{FF2B5EF4-FFF2-40B4-BE49-F238E27FC236}">
                    <a16:creationId xmlns:a16="http://schemas.microsoft.com/office/drawing/2014/main" id="{3E50A0FD-A779-AEDA-CBC2-13A2B5E16C7A}"/>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7" name="Oval 863">
                <a:extLst>
                  <a:ext uri="{FF2B5EF4-FFF2-40B4-BE49-F238E27FC236}">
                    <a16:creationId xmlns:a16="http://schemas.microsoft.com/office/drawing/2014/main" id="{0CF87BBC-B5C4-93C2-F745-661130BEA933}"/>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8" name="Oval 863">
                <a:extLst>
                  <a:ext uri="{FF2B5EF4-FFF2-40B4-BE49-F238E27FC236}">
                    <a16:creationId xmlns:a16="http://schemas.microsoft.com/office/drawing/2014/main" id="{953132A5-A4C6-350C-20AB-44F8FFDB3A25}"/>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grpSp>
            <p:nvGrpSpPr>
              <p:cNvPr id="29" name="Group 28">
                <a:extLst>
                  <a:ext uri="{FF2B5EF4-FFF2-40B4-BE49-F238E27FC236}">
                    <a16:creationId xmlns:a16="http://schemas.microsoft.com/office/drawing/2014/main" id="{781EC68D-EB65-CDED-66BA-5CA946FFBA8C}"/>
                  </a:ext>
                </a:extLst>
              </p:cNvPr>
              <p:cNvGrpSpPr/>
              <p:nvPr/>
            </p:nvGrpSpPr>
            <p:grpSpPr>
              <a:xfrm>
                <a:off x="3906167" y="4047050"/>
                <a:ext cx="1671281" cy="539042"/>
                <a:chOff x="1320274" y="4580303"/>
                <a:chExt cx="1671281" cy="467246"/>
              </a:xfrm>
              <a:grpFill/>
            </p:grpSpPr>
            <p:sp>
              <p:nvSpPr>
                <p:cNvPr id="44" name="Freeform 860">
                  <a:extLst>
                    <a:ext uri="{FF2B5EF4-FFF2-40B4-BE49-F238E27FC236}">
                      <a16:creationId xmlns:a16="http://schemas.microsoft.com/office/drawing/2014/main" id="{4DA45D9F-192E-A72A-33D9-D6DAE4015176}"/>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45" name="Rectangle 864">
                  <a:extLst>
                    <a:ext uri="{FF2B5EF4-FFF2-40B4-BE49-F238E27FC236}">
                      <a16:creationId xmlns:a16="http://schemas.microsoft.com/office/drawing/2014/main" id="{2E44E34F-7566-CE87-48A6-FBBEA9D9EF46}"/>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b"/>
                <a:lstStyle/>
                <a:p>
                  <a:pPr algn="ctr"/>
                  <a:r>
                    <a:rPr lang="en-US" dirty="0">
                      <a:latin typeface="Calibri"/>
                      <a:ea typeface="Calibri"/>
                      <a:cs typeface="Calibri"/>
                    </a:rPr>
                    <a:t>r2</a:t>
                  </a:r>
                </a:p>
              </p:txBody>
            </p:sp>
            <p:sp>
              <p:nvSpPr>
                <p:cNvPr id="46" name="Freeform 865">
                  <a:extLst>
                    <a:ext uri="{FF2B5EF4-FFF2-40B4-BE49-F238E27FC236}">
                      <a16:creationId xmlns:a16="http://schemas.microsoft.com/office/drawing/2014/main" id="{CA2ED5AB-7A81-5A54-EAD3-19302825B3A0}"/>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47" name="Freeform 866">
                  <a:extLst>
                    <a:ext uri="{FF2B5EF4-FFF2-40B4-BE49-F238E27FC236}">
                      <a16:creationId xmlns:a16="http://schemas.microsoft.com/office/drawing/2014/main" id="{4DFA1EFE-9917-65E5-ED5E-949FBEA8B6AD}"/>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grpSp>
          <p:grpSp>
            <p:nvGrpSpPr>
              <p:cNvPr id="30" name="Group 29">
                <a:extLst>
                  <a:ext uri="{FF2B5EF4-FFF2-40B4-BE49-F238E27FC236}">
                    <a16:creationId xmlns:a16="http://schemas.microsoft.com/office/drawing/2014/main" id="{83070116-90EC-09E8-99FF-CC8394D42181}"/>
                  </a:ext>
                </a:extLst>
              </p:cNvPr>
              <p:cNvGrpSpPr/>
              <p:nvPr/>
            </p:nvGrpSpPr>
            <p:grpSpPr>
              <a:xfrm>
                <a:off x="4596370" y="3324390"/>
                <a:ext cx="552654" cy="1188720"/>
                <a:chOff x="1823226" y="3235632"/>
                <a:chExt cx="552654" cy="1188720"/>
              </a:xfrm>
              <a:grpFill/>
            </p:grpSpPr>
            <p:sp>
              <p:nvSpPr>
                <p:cNvPr id="31" name="Oval 878">
                  <a:extLst>
                    <a:ext uri="{FF2B5EF4-FFF2-40B4-BE49-F238E27FC236}">
                      <a16:creationId xmlns:a16="http://schemas.microsoft.com/office/drawing/2014/main" id="{CF34A2DF-5921-FDFC-14A3-1284598D8B91}"/>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2" name="Rectangle 880">
                  <a:extLst>
                    <a:ext uri="{FF2B5EF4-FFF2-40B4-BE49-F238E27FC236}">
                      <a16:creationId xmlns:a16="http://schemas.microsoft.com/office/drawing/2014/main" id="{32B06982-1426-8534-B7CE-A6F897BE5C2C}"/>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33" name="Oval 878">
                  <a:extLst>
                    <a:ext uri="{FF2B5EF4-FFF2-40B4-BE49-F238E27FC236}">
                      <a16:creationId xmlns:a16="http://schemas.microsoft.com/office/drawing/2014/main" id="{D58930CF-964F-13FC-DE8E-6C100EBF52D7}"/>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4" name="Line 881">
                  <a:extLst>
                    <a:ext uri="{FF2B5EF4-FFF2-40B4-BE49-F238E27FC236}">
                      <a16:creationId xmlns:a16="http://schemas.microsoft.com/office/drawing/2014/main" id="{C0C20A0D-3131-A164-FDA4-4AA56B55A1B1}"/>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5" name="Line 882">
                  <a:extLst>
                    <a:ext uri="{FF2B5EF4-FFF2-40B4-BE49-F238E27FC236}">
                      <a16:creationId xmlns:a16="http://schemas.microsoft.com/office/drawing/2014/main" id="{5C0B5720-13C1-36C1-5403-C09F271A8F80}"/>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6" name="Rectangle 880">
                  <a:extLst>
                    <a:ext uri="{FF2B5EF4-FFF2-40B4-BE49-F238E27FC236}">
                      <a16:creationId xmlns:a16="http://schemas.microsoft.com/office/drawing/2014/main" id="{52A2FA53-50CC-9A4C-89D7-24D36448BEC3}"/>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37" name="Oval 878">
                  <a:extLst>
                    <a:ext uri="{FF2B5EF4-FFF2-40B4-BE49-F238E27FC236}">
                      <a16:creationId xmlns:a16="http://schemas.microsoft.com/office/drawing/2014/main" id="{838CA48A-907A-E482-5C96-A4EF74AED294}"/>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8" name="Line 882">
                  <a:extLst>
                    <a:ext uri="{FF2B5EF4-FFF2-40B4-BE49-F238E27FC236}">
                      <a16:creationId xmlns:a16="http://schemas.microsoft.com/office/drawing/2014/main" id="{1EDB5A73-062C-96A1-8B63-418A939A86AB}"/>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9" name="Line 882">
                  <a:extLst>
                    <a:ext uri="{FF2B5EF4-FFF2-40B4-BE49-F238E27FC236}">
                      <a16:creationId xmlns:a16="http://schemas.microsoft.com/office/drawing/2014/main" id="{F7271AAB-A806-E9DD-4DF9-999DDBBDD516}"/>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40" name="Line 884">
                  <a:extLst>
                    <a:ext uri="{FF2B5EF4-FFF2-40B4-BE49-F238E27FC236}">
                      <a16:creationId xmlns:a16="http://schemas.microsoft.com/office/drawing/2014/main" id="{3D54BC01-8353-E569-EC99-7A7D18F0320D}"/>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p:spPr>
              <p:txBody>
                <a:bodyPr wrap="none" anchor="ctr"/>
                <a:lstStyle/>
                <a:p>
                  <a:endParaRPr lang="en-US" dirty="0">
                    <a:latin typeface="Calibri"/>
                    <a:ea typeface="Calibri"/>
                    <a:cs typeface="Calibri"/>
                  </a:endParaRPr>
                </a:p>
              </p:txBody>
            </p:sp>
            <p:sp>
              <p:nvSpPr>
                <p:cNvPr id="41" name="Oval 885">
                  <a:extLst>
                    <a:ext uri="{FF2B5EF4-FFF2-40B4-BE49-F238E27FC236}">
                      <a16:creationId xmlns:a16="http://schemas.microsoft.com/office/drawing/2014/main" id="{11673C3A-1DCA-55B5-79C8-7C2E4F07934B}"/>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42" name="Line 881">
                  <a:extLst>
                    <a:ext uri="{FF2B5EF4-FFF2-40B4-BE49-F238E27FC236}">
                      <a16:creationId xmlns:a16="http://schemas.microsoft.com/office/drawing/2014/main" id="{FE1A735C-63E3-A36B-7BF9-C55B0B278BE9}"/>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43" name="Line 882">
                  <a:extLst>
                    <a:ext uri="{FF2B5EF4-FFF2-40B4-BE49-F238E27FC236}">
                      <a16:creationId xmlns:a16="http://schemas.microsoft.com/office/drawing/2014/main" id="{D2920319-584E-D3F7-9E9E-B33B8742F447}"/>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grpSp>
        </p:grpSp>
        <p:grpSp>
          <p:nvGrpSpPr>
            <p:cNvPr id="20" name="Group 19">
              <a:extLst>
                <a:ext uri="{FF2B5EF4-FFF2-40B4-BE49-F238E27FC236}">
                  <a16:creationId xmlns:a16="http://schemas.microsoft.com/office/drawing/2014/main" id="{5D7ED7D2-AFE2-AD57-A6B5-F182E7319121}"/>
                </a:ext>
              </a:extLst>
            </p:cNvPr>
            <p:cNvGrpSpPr/>
            <p:nvPr/>
          </p:nvGrpSpPr>
          <p:grpSpPr>
            <a:xfrm>
              <a:off x="6397985" y="3842210"/>
              <a:ext cx="538242" cy="343668"/>
              <a:chOff x="1012668" y="989071"/>
              <a:chExt cx="747559" cy="477316"/>
            </a:xfrm>
          </p:grpSpPr>
          <p:sp>
            <p:nvSpPr>
              <p:cNvPr id="21" name="Line 853">
                <a:extLst>
                  <a:ext uri="{FF2B5EF4-FFF2-40B4-BE49-F238E27FC236}">
                    <a16:creationId xmlns:a16="http://schemas.microsoft.com/office/drawing/2014/main" id="{7B3D8331-18F8-083B-7A16-122DD151231E}"/>
                  </a:ext>
                </a:extLst>
              </p:cNvPr>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 xmlns:a14="http://schemas.microsoft.com/office/drawing/2010/main">
                    <a:noFill/>
                  </a14:hiddenFill>
                </a:ext>
              </a:extLst>
            </p:spPr>
            <p:txBody>
              <a:bodyPr wrap="none" anchor="ctr">
                <a:flatTx/>
              </a:bodyPr>
              <a:lstStyle/>
              <a:p>
                <a:endParaRPr lang="en-US" dirty="0">
                  <a:latin typeface="Calibri"/>
                  <a:ea typeface="Times New Roman"/>
                  <a:cs typeface="Calibri"/>
                </a:endParaRPr>
              </a:p>
            </p:txBody>
          </p:sp>
          <p:sp>
            <p:nvSpPr>
              <p:cNvPr id="22" name="Rectangle 873">
                <a:extLst>
                  <a:ext uri="{FF2B5EF4-FFF2-40B4-BE49-F238E27FC236}">
                    <a16:creationId xmlns:a16="http://schemas.microsoft.com/office/drawing/2014/main" id="{861D08CF-FF7F-08D6-60A4-6AE77B02216E}"/>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b"/>
              <a:lstStyle/>
              <a:p>
                <a:pPr algn="ctr"/>
                <a:r>
                  <a:rPr lang="en-GB" dirty="0">
                    <a:latin typeface="Calibri"/>
                    <a:ea typeface="Times New Roman"/>
                    <a:cs typeface="Calibri"/>
                  </a:rPr>
                  <a:t>c2</a:t>
                </a:r>
              </a:p>
            </p:txBody>
          </p:sp>
          <p:sp>
            <p:nvSpPr>
              <p:cNvPr id="23" name="Freeform 875">
                <a:extLst>
                  <a:ext uri="{FF2B5EF4-FFF2-40B4-BE49-F238E27FC236}">
                    <a16:creationId xmlns:a16="http://schemas.microsoft.com/office/drawing/2014/main" id="{51ADBAF9-4A9A-C416-1585-F750153C67D8}"/>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Times New Roman"/>
                  <a:cs typeface="Calibri"/>
                </a:endParaRPr>
              </a:p>
            </p:txBody>
          </p:sp>
        </p:grpSp>
      </p:grpSp>
    </p:spTree>
    <p:extLst>
      <p:ext uri="{BB962C8B-B14F-4D97-AF65-F5344CB8AC3E}">
        <p14:creationId xmlns:p14="http://schemas.microsoft.com/office/powerpoint/2010/main" val="21829375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E64DB7-1721-854C-ADF4-AB78FE27EE99}"/>
              </a:ext>
            </a:extLst>
          </p:cNvPr>
          <p:cNvSpPr>
            <a:spLocks noGrp="1"/>
          </p:cNvSpPr>
          <p:nvPr>
            <p:ph type="title"/>
          </p:nvPr>
        </p:nvSpPr>
        <p:spPr/>
        <p:txBody>
          <a:bodyPr/>
          <a:lstStyle/>
          <a:p>
            <a:r>
              <a:rPr lang="en-GB" dirty="0"/>
              <a:t>Content: Planning and Acting</a:t>
            </a:r>
          </a:p>
        </p:txBody>
      </p:sp>
      <p:sp>
        <p:nvSpPr>
          <p:cNvPr id="3" name="Content Placeholder 2">
            <a:extLst>
              <a:ext uri="{FF2B5EF4-FFF2-40B4-BE49-F238E27FC236}">
                <a16:creationId xmlns:a16="http://schemas.microsoft.com/office/drawing/2014/main" id="{65C15E46-B17A-B04B-8AF8-A99F457946BE}"/>
              </a:ext>
            </a:extLst>
          </p:cNvPr>
          <p:cNvSpPr>
            <a:spLocks noGrp="1"/>
          </p:cNvSpPr>
          <p:nvPr>
            <p:ph idx="1"/>
          </p:nvPr>
        </p:nvSpPr>
        <p:spPr/>
        <p:txBody>
          <a:bodyPr numCol="2" spcCol="180000">
            <a:normAutofit/>
          </a:bodyPr>
          <a:lstStyle/>
          <a:p>
            <a:pPr marL="457200" indent="-457200">
              <a:buFont typeface="+mj-lt"/>
              <a:buAutoNum type="arabicPeriod"/>
            </a:pPr>
            <a:r>
              <a:rPr lang="en-GB" dirty="0">
                <a:solidFill>
                  <a:schemeClr val="accent1"/>
                </a:solidFill>
              </a:rPr>
              <a:t>With </a:t>
            </a:r>
            <a:r>
              <a:rPr lang="en-GB" b="1" dirty="0">
                <a:solidFill>
                  <a:schemeClr val="accent1"/>
                </a:solidFill>
              </a:rPr>
              <a:t>Deterministic</a:t>
            </a:r>
            <a:r>
              <a:rPr lang="en-GB" dirty="0">
                <a:solidFill>
                  <a:schemeClr val="accent1"/>
                </a:solidFill>
              </a:rPr>
              <a:t> Models</a:t>
            </a:r>
          </a:p>
          <a:p>
            <a:pPr marL="914400" lvl="1" indent="-457200">
              <a:buFont typeface="+mj-lt"/>
              <a:buAutoNum type="alphaLcPeriod"/>
            </a:pPr>
            <a:r>
              <a:rPr lang="en-GB" dirty="0">
                <a:solidFill>
                  <a:schemeClr val="accent1"/>
                </a:solidFill>
              </a:rPr>
              <a:t>State-variable representation</a:t>
            </a:r>
          </a:p>
          <a:p>
            <a:pPr marL="914400" lvl="1" indent="-457200">
              <a:buFont typeface="+mj-lt"/>
              <a:buAutoNum type="alphaLcPeriod"/>
            </a:pPr>
            <a:r>
              <a:rPr lang="en-GB" dirty="0">
                <a:solidFill>
                  <a:schemeClr val="accent1"/>
                </a:solidFill>
              </a:rPr>
              <a:t>Forward State-Space Search</a:t>
            </a:r>
          </a:p>
          <a:p>
            <a:pPr marL="914400" lvl="1" indent="-457200">
              <a:buFont typeface="+mj-lt"/>
              <a:buAutoNum type="alphaLcPeriod"/>
            </a:pPr>
            <a:r>
              <a:rPr lang="en-GB" dirty="0">
                <a:solidFill>
                  <a:schemeClr val="accent1"/>
                </a:solidFill>
              </a:rPr>
              <a:t>Heuristic Functions</a:t>
            </a:r>
          </a:p>
          <a:p>
            <a:pPr marL="914400" lvl="1" indent="-457200">
              <a:buFont typeface="+mj-lt"/>
              <a:buAutoNum type="alphaLcPeriod"/>
            </a:pPr>
            <a:r>
              <a:rPr lang="en-GB" dirty="0">
                <a:solidFill>
                  <a:schemeClr val="accent1"/>
                </a:solidFill>
              </a:rPr>
              <a:t>Backward Search</a:t>
            </a:r>
          </a:p>
          <a:p>
            <a:pPr marL="914400" lvl="1" indent="-457200">
              <a:buFont typeface="+mj-lt"/>
              <a:buAutoNum type="alphaLcPeriod"/>
            </a:pPr>
            <a:r>
              <a:rPr lang="en-GB" dirty="0">
                <a:solidFill>
                  <a:schemeClr val="accent1"/>
                </a:solidFill>
              </a:rPr>
              <a:t>Plan-Space Search</a:t>
            </a:r>
          </a:p>
          <a:p>
            <a:pPr marL="457200" indent="-457200">
              <a:buFont typeface="+mj-lt"/>
              <a:buAutoNum type="arabicPeriod"/>
            </a:pPr>
            <a:r>
              <a:rPr lang="en-GB" dirty="0"/>
              <a:t>With </a:t>
            </a:r>
            <a:r>
              <a:rPr lang="en-GB" b="1" dirty="0"/>
              <a:t>Temporal</a:t>
            </a:r>
            <a:r>
              <a:rPr lang="en-GB" dirty="0"/>
              <a:t> Models</a:t>
            </a:r>
          </a:p>
          <a:p>
            <a:pPr marL="457200" indent="-457200">
              <a:buFont typeface="+mj-lt"/>
              <a:buAutoNum type="arabicPeriod"/>
            </a:pPr>
            <a:r>
              <a:rPr lang="en-GB" dirty="0"/>
              <a:t>With </a:t>
            </a:r>
            <a:r>
              <a:rPr lang="en-GB" b="1" dirty="0"/>
              <a:t>Nondeterministic</a:t>
            </a:r>
            <a:r>
              <a:rPr lang="en-GB" dirty="0"/>
              <a:t> Models</a:t>
            </a:r>
          </a:p>
          <a:p>
            <a:pPr marL="401638" indent="-401638">
              <a:buFont typeface="+mj-lt"/>
              <a:buAutoNum type="arabicPeriod"/>
            </a:pPr>
            <a:r>
              <a:rPr lang="en-GB" dirty="0"/>
              <a:t> With </a:t>
            </a:r>
            <a:r>
              <a:rPr lang="en-GB" b="1" dirty="0"/>
              <a:t>Probabilistic</a:t>
            </a:r>
            <a:r>
              <a:rPr lang="en-GB" dirty="0"/>
              <a:t> Models</a:t>
            </a:r>
          </a:p>
          <a:p>
            <a:pPr marL="401638" indent="-401638">
              <a:buFont typeface="+mj-lt"/>
              <a:buAutoNum type="arabicPeriod"/>
            </a:pPr>
            <a:endParaRPr lang="en-GB" dirty="0"/>
          </a:p>
          <a:p>
            <a:pPr marL="401638" indent="-401638">
              <a:buFont typeface="+mj-lt"/>
              <a:buAutoNum type="arabicPeriod"/>
            </a:pPr>
            <a:endParaRPr lang="en-GB" dirty="0"/>
          </a:p>
          <a:p>
            <a:pPr marL="401638" indent="-401638">
              <a:buFont typeface="+mj-lt"/>
              <a:buAutoNum type="arabicPeriod"/>
            </a:pPr>
            <a:r>
              <a:rPr lang="en-GB" dirty="0"/>
              <a:t>By </a:t>
            </a:r>
            <a:r>
              <a:rPr lang="en-GB" b="1" dirty="0"/>
              <a:t>Decision Making</a:t>
            </a:r>
          </a:p>
          <a:p>
            <a:pPr marL="715703" lvl="1" indent="-457200">
              <a:buFont typeface="+mj-lt"/>
              <a:buAutoNum type="alphaUcPeriod"/>
            </a:pPr>
            <a:r>
              <a:rPr lang="en-GB" dirty="0"/>
              <a:t>Foundations</a:t>
            </a:r>
          </a:p>
          <a:p>
            <a:pPr marL="715703" lvl="1" indent="-457200">
              <a:buFont typeface="+mj-lt"/>
              <a:buAutoNum type="alphaUcPeriod"/>
            </a:pPr>
            <a:r>
              <a:rPr lang="en-GB" dirty="0"/>
              <a:t>Extensions</a:t>
            </a:r>
          </a:p>
          <a:p>
            <a:pPr marL="715703" lvl="1" indent="-457200">
              <a:buFont typeface="+mj-lt"/>
              <a:buAutoNum type="alphaUcPeriod"/>
            </a:pPr>
            <a:r>
              <a:rPr lang="en-GB" dirty="0"/>
              <a:t>Structure</a:t>
            </a:r>
          </a:p>
          <a:p>
            <a:pPr marL="401638" indent="-401638">
              <a:buFont typeface="+mj-lt"/>
              <a:buAutoNum type="arabicPeriod"/>
            </a:pPr>
            <a:r>
              <a:rPr lang="en-GB" dirty="0"/>
              <a:t>With </a:t>
            </a:r>
            <a:r>
              <a:rPr lang="en-GB" b="1" dirty="0"/>
              <a:t>Human-awareness</a:t>
            </a:r>
            <a:endParaRPr lang="en-GB" dirty="0"/>
          </a:p>
        </p:txBody>
      </p:sp>
      <p:sp>
        <p:nvSpPr>
          <p:cNvPr id="5" name="Date Placeholder 4">
            <a:extLst>
              <a:ext uri="{FF2B5EF4-FFF2-40B4-BE49-F238E27FC236}">
                <a16:creationId xmlns:a16="http://schemas.microsoft.com/office/drawing/2014/main" id="{0EC2D338-3496-1745-821B-7AF486F4FA62}"/>
              </a:ext>
            </a:extLst>
          </p:cNvPr>
          <p:cNvSpPr>
            <a:spLocks noGrp="1"/>
          </p:cNvSpPr>
          <p:nvPr>
            <p:ph type="dt" sz="half" idx="2"/>
          </p:nvPr>
        </p:nvSpPr>
        <p:spPr/>
        <p:txBody>
          <a:bodyPr/>
          <a:lstStyle/>
          <a:p>
            <a:r>
              <a:rPr lang="de-DE"/>
              <a:t>Deterministic</a:t>
            </a:r>
            <a:endParaRPr lang="de-DE" dirty="0"/>
          </a:p>
        </p:txBody>
      </p:sp>
      <p:sp>
        <p:nvSpPr>
          <p:cNvPr id="6" name="Footer Placeholder 5">
            <a:extLst>
              <a:ext uri="{FF2B5EF4-FFF2-40B4-BE49-F238E27FC236}">
                <a16:creationId xmlns:a16="http://schemas.microsoft.com/office/drawing/2014/main" id="{B32EBF5F-3EFD-3287-FD07-6D3C4199BB26}"/>
              </a:ext>
            </a:extLst>
          </p:cNvPr>
          <p:cNvSpPr>
            <a:spLocks noGrp="1"/>
          </p:cNvSpPr>
          <p:nvPr>
            <p:ph type="ftr" sz="quarter" idx="3"/>
          </p:nvPr>
        </p:nvSpPr>
        <p:spPr/>
        <p:txBody>
          <a:bodyPr/>
          <a:lstStyle/>
          <a:p>
            <a:r>
              <a:rPr lang="en-GB"/>
              <a:t>T. Braun - APA</a:t>
            </a:r>
          </a:p>
        </p:txBody>
      </p:sp>
      <p:sp>
        <p:nvSpPr>
          <p:cNvPr id="4" name="Slide Number Placeholder 3">
            <a:extLst>
              <a:ext uri="{FF2B5EF4-FFF2-40B4-BE49-F238E27FC236}">
                <a16:creationId xmlns:a16="http://schemas.microsoft.com/office/drawing/2014/main" id="{E03758ED-C5B6-974D-BEE5-5269EFC6E0F1}"/>
              </a:ext>
            </a:extLst>
          </p:cNvPr>
          <p:cNvSpPr>
            <a:spLocks noGrp="1"/>
          </p:cNvSpPr>
          <p:nvPr>
            <p:ph type="sldNum" sz="quarter" idx="4"/>
          </p:nvPr>
        </p:nvSpPr>
        <p:spPr/>
        <p:txBody>
          <a:bodyPr/>
          <a:lstStyle/>
          <a:p>
            <a:fld id="{67C9959E-8E6B-B04C-9955-EA096F41CA7A}" type="slidenum">
              <a:rPr lang="en-GB" smtClean="0"/>
              <a:t>2</a:t>
            </a:fld>
            <a:endParaRPr lang="en-GB"/>
          </a:p>
        </p:txBody>
      </p:sp>
    </p:spTree>
    <p:extLst>
      <p:ext uri="{BB962C8B-B14F-4D97-AF65-F5344CB8AC3E}">
        <p14:creationId xmlns:p14="http://schemas.microsoft.com/office/powerpoint/2010/main" val="2076142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Applicability</a:t>
            </a:r>
          </a:p>
        </p:txBody>
      </p:sp>
      <mc:AlternateContent xmlns:mc="http://schemas.openxmlformats.org/markup-compatibility/2006" xmlns:a14="http://schemas.microsoft.com/office/drawing/2010/main">
        <mc:Choice Requires="a14">
          <p:sp>
            <p:nvSpPr>
              <p:cNvPr id="3" name="Content Placeholder 2"/>
              <p:cNvSpPr>
                <a:spLocks noGrp="1"/>
              </p:cNvSpPr>
              <p:nvPr>
                <p:ph sz="half" idx="1"/>
              </p:nvPr>
            </p:nvSpPr>
            <p:spPr/>
            <p:txBody>
              <a:bodyPr>
                <a:normAutofit/>
              </a:bodyPr>
              <a:lstStyle/>
              <a:p>
                <a:pPr>
                  <a:tabLst>
                    <a:tab pos="227013" algn="l"/>
                  </a:tabLst>
                </a:pPr>
                <a:r>
                  <a:rPr lang="de-DE" b="0" dirty="0">
                    <a:ea typeface="Cambria Math" panose="02040503050406030204" pitchFamily="18" charset="0"/>
                    <a:cs typeface="Sana" pitchFamily="2" charset="-78"/>
                  </a:rPr>
                  <a:t>Action </a:t>
                </a:r>
                <a14:m>
                  <m:oMath xmlns:m="http://schemas.openxmlformats.org/officeDocument/2006/math">
                    <m:r>
                      <a:rPr lang="de-DE" b="0" i="1" dirty="0" smtClean="0">
                        <a:latin typeface="Cambria Math" panose="02040503050406030204" pitchFamily="18" charset="0"/>
                        <a:ea typeface="Cambria Math" panose="02040503050406030204" pitchFamily="18" charset="0"/>
                        <a:cs typeface="Sana" pitchFamily="2" charset="-78"/>
                      </a:rPr>
                      <m:t>𝑎</m:t>
                    </m:r>
                  </m:oMath>
                </a14:m>
                <a:r>
                  <a:rPr lang="en-US" dirty="0"/>
                  <a:t> is </a:t>
                </a:r>
                <a:r>
                  <a:rPr lang="en-US" dirty="0">
                    <a:solidFill>
                      <a:schemeClr val="accent1"/>
                    </a:solidFill>
                  </a:rPr>
                  <a:t>applicable</a:t>
                </a:r>
                <a:r>
                  <a:rPr lang="en-US" dirty="0"/>
                  <a:t> in state </a:t>
                </a:r>
                <a14:m>
                  <m:oMath xmlns:m="http://schemas.openxmlformats.org/officeDocument/2006/math">
                    <m:r>
                      <a:rPr lang="en-US" i="1" dirty="0" smtClean="0">
                        <a:latin typeface="Cambria Math" panose="02040503050406030204" pitchFamily="18" charset="0"/>
                      </a:rPr>
                      <m:t>𝑠</m:t>
                    </m:r>
                  </m:oMath>
                </a14:m>
                <a:r>
                  <a:rPr lang="en-US" dirty="0"/>
                  <a:t> if</a:t>
                </a:r>
              </a:p>
              <a:p>
                <a:pPr lvl="1">
                  <a:tabLst>
                    <a:tab pos="227013" algn="l"/>
                  </a:tabLst>
                </a:pPr>
                <a:r>
                  <a:rPr lang="en-US" dirty="0"/>
                  <a:t>For every positive literal </a:t>
                </a:r>
                <a14:m>
                  <m:oMath xmlns:m="http://schemas.openxmlformats.org/officeDocument/2006/math">
                    <m:r>
                      <a:rPr lang="en-US" i="1" dirty="0" smtClean="0">
                        <a:latin typeface="Cambria Math" panose="02040503050406030204" pitchFamily="18" charset="0"/>
                      </a:rPr>
                      <m:t>𝑙</m:t>
                    </m:r>
                    <m:r>
                      <a:rPr lang="el-GR" i="1" dirty="0">
                        <a:latin typeface="Cambria Math" panose="02040503050406030204" pitchFamily="18" charset="0"/>
                        <a:ea typeface="Cambria Math" panose="02040503050406030204" pitchFamily="18" charset="0"/>
                        <a:cs typeface="Sana" pitchFamily="2" charset="-78"/>
                      </a:rPr>
                      <m:t>∈</m:t>
                    </m:r>
                    <m:r>
                      <a:rPr lang="de-DE" b="0" i="1" dirty="0" smtClean="0">
                        <a:latin typeface="Cambria Math" panose="02040503050406030204" pitchFamily="18" charset="0"/>
                        <a:ea typeface="Cambria Math" panose="02040503050406030204" pitchFamily="18" charset="0"/>
                        <a:cs typeface="Sana" pitchFamily="2" charset="-78"/>
                      </a:rPr>
                      <m:t>𝑝𝑟𝑒</m:t>
                    </m:r>
                    <m:d>
                      <m:dPr>
                        <m:ctrlPr>
                          <a:rPr lang="de-DE" b="0" i="1" dirty="0" smtClean="0">
                            <a:latin typeface="Cambria Math" panose="02040503050406030204" pitchFamily="18" charset="0"/>
                            <a:ea typeface="Cambria Math" panose="02040503050406030204" pitchFamily="18" charset="0"/>
                            <a:cs typeface="Sana" pitchFamily="2" charset="-78"/>
                          </a:rPr>
                        </m:ctrlPr>
                      </m:dPr>
                      <m:e>
                        <m:r>
                          <m:rPr>
                            <m:sty m:val="p"/>
                          </m:rPr>
                          <a:rPr lang="el-GR" i="1" dirty="0">
                            <a:latin typeface="Cambria Math" panose="02040503050406030204" pitchFamily="18" charset="0"/>
                            <a:ea typeface="Cambria Math" panose="02040503050406030204" pitchFamily="18" charset="0"/>
                            <a:cs typeface="Sana" pitchFamily="2" charset="-78"/>
                          </a:rPr>
                          <m:t>α</m:t>
                        </m:r>
                      </m:e>
                    </m:d>
                  </m:oMath>
                </a14:m>
                <a:r>
                  <a:rPr lang="de-DE" b="0" i="1" dirty="0">
                    <a:latin typeface="Cambria Math" panose="02040503050406030204" pitchFamily="18" charset="0"/>
                    <a:ea typeface="Cambria Math" panose="02040503050406030204" pitchFamily="18" charset="0"/>
                    <a:cs typeface="Sana" pitchFamily="2" charset="-78"/>
                  </a:rPr>
                  <a:t>, </a:t>
                </a:r>
                <a14:m>
                  <m:oMath xmlns:m="http://schemas.openxmlformats.org/officeDocument/2006/math">
                    <m:r>
                      <a:rPr lang="en-US" i="1" dirty="0" smtClean="0">
                        <a:latin typeface="Cambria Math" panose="02040503050406030204" pitchFamily="18" charset="0"/>
                      </a:rPr>
                      <m:t>𝑙</m:t>
                    </m:r>
                  </m:oMath>
                </a14:m>
                <a:r>
                  <a:rPr lang="en-US" dirty="0"/>
                  <a:t> is in </a:t>
                </a:r>
                <a14:m>
                  <m:oMath xmlns:m="http://schemas.openxmlformats.org/officeDocument/2006/math">
                    <m:r>
                      <a:rPr lang="en-US" i="1" dirty="0" smtClean="0">
                        <a:latin typeface="Cambria Math" panose="02040503050406030204" pitchFamily="18" charset="0"/>
                      </a:rPr>
                      <m:t>𝑠</m:t>
                    </m:r>
                  </m:oMath>
                </a14:m>
                <a:r>
                  <a:rPr lang="en-US" dirty="0"/>
                  <a:t> or in one of the rigid relations</a:t>
                </a:r>
              </a:p>
              <a:p>
                <a:pPr lvl="1">
                  <a:tabLst>
                    <a:tab pos="227013" algn="l"/>
                  </a:tabLst>
                </a:pPr>
                <a:r>
                  <a:rPr lang="en-US" dirty="0"/>
                  <a:t>For every negative literal </a:t>
                </a:r>
                <a14:m>
                  <m:oMath xmlns:m="http://schemas.openxmlformats.org/officeDocument/2006/math">
                    <m:r>
                      <a:rPr lang="en-US" i="1" dirty="0" smtClean="0">
                        <a:latin typeface="Cambria Math" panose="02040503050406030204" pitchFamily="18" charset="0"/>
                        <a:ea typeface="Cambria Math" panose="02040503050406030204" pitchFamily="18" charset="0"/>
                      </a:rPr>
                      <m:t>¬</m:t>
                    </m:r>
                    <m:r>
                      <a:rPr lang="en-US" i="1" dirty="0">
                        <a:latin typeface="Cambria Math" panose="02040503050406030204" pitchFamily="18" charset="0"/>
                      </a:rPr>
                      <m:t>𝑙</m:t>
                    </m:r>
                    <m:r>
                      <a:rPr lang="el-GR" i="1" dirty="0">
                        <a:latin typeface="Cambria Math" panose="02040503050406030204" pitchFamily="18" charset="0"/>
                        <a:ea typeface="Cambria Math" panose="02040503050406030204" pitchFamily="18" charset="0"/>
                        <a:cs typeface="Sana" pitchFamily="2" charset="-78"/>
                      </a:rPr>
                      <m:t>∈</m:t>
                    </m:r>
                    <m:r>
                      <a:rPr lang="de-DE" i="1" dirty="0">
                        <a:latin typeface="Cambria Math" panose="02040503050406030204" pitchFamily="18" charset="0"/>
                        <a:ea typeface="Cambria Math" panose="02040503050406030204" pitchFamily="18" charset="0"/>
                        <a:cs typeface="Sana" pitchFamily="2" charset="-78"/>
                      </a:rPr>
                      <m:t>𝑝𝑟𝑒</m:t>
                    </m:r>
                    <m:d>
                      <m:dPr>
                        <m:ctrlPr>
                          <a:rPr lang="de-DE" i="1" dirty="0">
                            <a:latin typeface="Cambria Math" panose="02040503050406030204" pitchFamily="18" charset="0"/>
                            <a:ea typeface="Cambria Math" panose="02040503050406030204" pitchFamily="18" charset="0"/>
                            <a:cs typeface="Sana" pitchFamily="2" charset="-78"/>
                          </a:rPr>
                        </m:ctrlPr>
                      </m:dPr>
                      <m:e>
                        <m:r>
                          <m:rPr>
                            <m:sty m:val="p"/>
                          </m:rPr>
                          <a:rPr lang="el-GR" i="1" dirty="0">
                            <a:latin typeface="Cambria Math" panose="02040503050406030204" pitchFamily="18" charset="0"/>
                            <a:ea typeface="Cambria Math" panose="02040503050406030204" pitchFamily="18" charset="0"/>
                            <a:cs typeface="Sana" pitchFamily="2" charset="-78"/>
                          </a:rPr>
                          <m:t>α</m:t>
                        </m:r>
                      </m:e>
                    </m:d>
                  </m:oMath>
                </a14:m>
                <a:r>
                  <a:rPr lang="de-DE" i="1" dirty="0">
                    <a:latin typeface="Cambria Math" panose="02040503050406030204" pitchFamily="18" charset="0"/>
                    <a:ea typeface="Cambria Math" panose="02040503050406030204" pitchFamily="18" charset="0"/>
                    <a:cs typeface="Sana" pitchFamily="2" charset="-78"/>
                  </a:rPr>
                  <a:t>, </a:t>
                </a:r>
                <a14:m>
                  <m:oMath xmlns:m="http://schemas.openxmlformats.org/officeDocument/2006/math">
                    <m:r>
                      <a:rPr lang="en-US" i="1" dirty="0">
                        <a:latin typeface="Cambria Math" panose="02040503050406030204" pitchFamily="18" charset="0"/>
                      </a:rPr>
                      <m:t>𝑙</m:t>
                    </m:r>
                  </m:oMath>
                </a14:m>
                <a:r>
                  <a:rPr lang="en-US" dirty="0"/>
                  <a:t> is not in </a:t>
                </a:r>
                <a14:m>
                  <m:oMath xmlns:m="http://schemas.openxmlformats.org/officeDocument/2006/math">
                    <m:r>
                      <a:rPr lang="en-US" i="1" dirty="0">
                        <a:latin typeface="Cambria Math" panose="02040503050406030204" pitchFamily="18" charset="0"/>
                      </a:rPr>
                      <m:t>𝑠</m:t>
                    </m:r>
                  </m:oMath>
                </a14:m>
                <a:r>
                  <a:rPr lang="en-US" dirty="0"/>
                  <a:t> nor in any rigid relations</a:t>
                </a:r>
              </a:p>
              <a:p>
                <a:pPr lvl="1">
                  <a:tabLst>
                    <a:tab pos="227013" algn="l"/>
                  </a:tabLst>
                </a:pPr>
                <a:r>
                  <a:rPr lang="en-US" dirty="0"/>
                  <a:t>Examples</a:t>
                </a:r>
              </a:p>
              <a:p>
                <a:pPr lvl="2">
                  <a:tabLst>
                    <a:tab pos="227013" algn="l"/>
                  </a:tabLst>
                </a:pPr>
                <a:r>
                  <a:rPr lang="en-US" dirty="0"/>
                  <a:t>Applicable action in </a:t>
                </a:r>
                <a14:m>
                  <m:oMath xmlns:m="http://schemas.openxmlformats.org/officeDocument/2006/math">
                    <m:sSub>
                      <m:sSubPr>
                        <m:ctrlPr>
                          <a:rPr lang="de-DE" b="0" i="1" dirty="0" smtClean="0">
                            <a:latin typeface="Cambria Math" panose="02040503050406030204" pitchFamily="18" charset="0"/>
                          </a:rPr>
                        </m:ctrlPr>
                      </m:sSubPr>
                      <m:e>
                        <m:r>
                          <a:rPr lang="en-US" i="1" dirty="0">
                            <a:latin typeface="Cambria Math" panose="02040503050406030204" pitchFamily="18" charset="0"/>
                          </a:rPr>
                          <m:t>𝑠</m:t>
                        </m:r>
                      </m:e>
                      <m:sub>
                        <m:r>
                          <a:rPr lang="de-DE" b="0" i="1" dirty="0" smtClean="0">
                            <a:latin typeface="Cambria Math" panose="02040503050406030204" pitchFamily="18" charset="0"/>
                          </a:rPr>
                          <m:t>1</m:t>
                        </m:r>
                      </m:sub>
                    </m:sSub>
                  </m:oMath>
                </a14:m>
                <a:r>
                  <a:rPr lang="en-US" dirty="0"/>
                  <a:t>: </a:t>
                </a:r>
                <a14:m>
                  <m:oMath xmlns:m="http://schemas.openxmlformats.org/officeDocument/2006/math">
                    <m:r>
                      <a:rPr lang="en-US" i="1" dirty="0">
                        <a:latin typeface="Cambria Math" panose="02040503050406030204" pitchFamily="18" charset="0"/>
                      </a:rPr>
                      <m:t>𝑚𝑜𝑣𝑒</m:t>
                    </m:r>
                    <m:d>
                      <m:dPr>
                        <m:ctrlPr>
                          <a:rPr lang="en-US" i="1" dirty="0">
                            <a:latin typeface="Cambria Math" panose="02040503050406030204" pitchFamily="18" charset="0"/>
                          </a:rPr>
                        </m:ctrlPr>
                      </m:dPr>
                      <m:e>
                        <m:r>
                          <a:rPr lang="en-US" i="1" dirty="0" err="1">
                            <a:latin typeface="Cambria Math" panose="02040503050406030204" pitchFamily="18" charset="0"/>
                          </a:rPr>
                          <m:t>𝑟</m:t>
                        </m:r>
                        <m:r>
                          <a:rPr lang="de-DE" i="1" dirty="0">
                            <a:latin typeface="Cambria Math" panose="02040503050406030204" pitchFamily="18" charset="0"/>
                          </a:rPr>
                          <m:t>1</m:t>
                        </m:r>
                        <m:r>
                          <a:rPr lang="en-US" i="1" dirty="0" err="1">
                            <a:latin typeface="Cambria Math" panose="02040503050406030204" pitchFamily="18" charset="0"/>
                          </a:rPr>
                          <m:t>,</m:t>
                        </m:r>
                        <m:r>
                          <a:rPr lang="de-DE" i="1" dirty="0">
                            <a:latin typeface="Cambria Math" panose="02040503050406030204" pitchFamily="18" charset="0"/>
                          </a:rPr>
                          <m:t>𝑑</m:t>
                        </m:r>
                        <m:r>
                          <a:rPr lang="de-DE" i="1" dirty="0">
                            <a:latin typeface="Cambria Math" panose="02040503050406030204" pitchFamily="18" charset="0"/>
                          </a:rPr>
                          <m:t>1,</m:t>
                        </m:r>
                        <m:r>
                          <a:rPr lang="de-DE" i="1" dirty="0">
                            <a:latin typeface="Cambria Math" panose="02040503050406030204" pitchFamily="18" charset="0"/>
                          </a:rPr>
                          <m:t>𝑑</m:t>
                        </m:r>
                        <m:r>
                          <a:rPr lang="de-DE" i="1" dirty="0">
                            <a:latin typeface="Cambria Math" panose="02040503050406030204" pitchFamily="18" charset="0"/>
                          </a:rPr>
                          <m:t>2</m:t>
                        </m:r>
                      </m:e>
                    </m:d>
                  </m:oMath>
                </a14:m>
                <a:endParaRPr lang="en-GB" dirty="0"/>
              </a:p>
              <a:p>
                <a:pPr lvl="3"/>
                <a:r>
                  <a:rPr lang="en-GB" dirty="0"/>
                  <a:t>pre: </a:t>
                </a:r>
                <a14:m>
                  <m:oMath xmlns:m="http://schemas.openxmlformats.org/officeDocument/2006/math">
                    <m:r>
                      <a:rPr lang="en-US" i="1" dirty="0">
                        <a:latin typeface="Cambria Math" panose="02040503050406030204" pitchFamily="18" charset="0"/>
                      </a:rPr>
                      <m:t>𝑙𝑜𝑐</m:t>
                    </m:r>
                    <m:d>
                      <m:dPr>
                        <m:ctrlPr>
                          <a:rPr lang="en-US" i="1" dirty="0">
                            <a:latin typeface="Cambria Math" panose="02040503050406030204" pitchFamily="18" charset="0"/>
                          </a:rPr>
                        </m:ctrlPr>
                      </m:dPr>
                      <m:e>
                        <m:r>
                          <a:rPr lang="en-US" i="1" dirty="0">
                            <a:latin typeface="Cambria Math" panose="02040503050406030204" pitchFamily="18" charset="0"/>
                            <a:cs typeface="Times New Roman"/>
                          </a:rPr>
                          <m:t>𝑟</m:t>
                        </m:r>
                        <m:r>
                          <a:rPr lang="de-DE" i="1" dirty="0">
                            <a:latin typeface="Cambria Math" panose="02040503050406030204" pitchFamily="18" charset="0"/>
                            <a:cs typeface="Times New Roman"/>
                          </a:rPr>
                          <m:t>1</m:t>
                        </m:r>
                      </m:e>
                    </m:d>
                    <m:r>
                      <a:rPr lang="de-DE" i="1" dirty="0">
                        <a:latin typeface="Cambria Math" panose="02040503050406030204" pitchFamily="18" charset="0"/>
                        <a:cs typeface="Times New Roman"/>
                      </a:rPr>
                      <m:t>=</m:t>
                    </m:r>
                    <m:r>
                      <a:rPr lang="de-DE" i="1" dirty="0">
                        <a:latin typeface="Cambria Math" panose="02040503050406030204" pitchFamily="18" charset="0"/>
                      </a:rPr>
                      <m:t>𝑑</m:t>
                    </m:r>
                    <m:r>
                      <a:rPr lang="de-DE" i="1" dirty="0">
                        <a:latin typeface="Cambria Math" panose="02040503050406030204" pitchFamily="18" charset="0"/>
                      </a:rPr>
                      <m:t>1,  </m:t>
                    </m:r>
                    <m:r>
                      <a:rPr lang="en-US" i="1" dirty="0">
                        <a:latin typeface="Cambria Math" panose="02040503050406030204" pitchFamily="18" charset="0"/>
                      </a:rPr>
                      <m:t>𝑎𝑑𝑗</m:t>
                    </m:r>
                    <m:r>
                      <a:rPr lang="en-US" i="1" dirty="0">
                        <a:latin typeface="Cambria Math" panose="02040503050406030204" pitchFamily="18" charset="0"/>
                      </a:rPr>
                      <m:t>(</m:t>
                    </m:r>
                    <m:r>
                      <a:rPr lang="de-DE" i="1" dirty="0">
                        <a:latin typeface="Cambria Math" panose="02040503050406030204" pitchFamily="18" charset="0"/>
                      </a:rPr>
                      <m:t>𝑑</m:t>
                    </m:r>
                    <m:r>
                      <a:rPr lang="de-DE" i="1" dirty="0">
                        <a:latin typeface="Cambria Math" panose="02040503050406030204" pitchFamily="18" charset="0"/>
                      </a:rPr>
                      <m:t>1,</m:t>
                    </m:r>
                    <m:r>
                      <a:rPr lang="de-DE" i="1" dirty="0">
                        <a:latin typeface="Cambria Math" panose="02040503050406030204" pitchFamily="18" charset="0"/>
                      </a:rPr>
                      <m:t>𝑑</m:t>
                    </m:r>
                    <m:r>
                      <a:rPr lang="de-DE" i="1" dirty="0">
                        <a:latin typeface="Cambria Math" panose="02040503050406030204" pitchFamily="18" charset="0"/>
                      </a:rPr>
                      <m:t>2)</m:t>
                    </m:r>
                  </m:oMath>
                </a14:m>
                <a:endParaRPr lang="en-GB" dirty="0"/>
              </a:p>
              <a:p>
                <a:pPr lvl="3"/>
                <a:r>
                  <a:rPr lang="en-GB" dirty="0"/>
                  <a:t>eff: </a:t>
                </a:r>
                <a14:m>
                  <m:oMath xmlns:m="http://schemas.openxmlformats.org/officeDocument/2006/math">
                    <m:r>
                      <a:rPr lang="en-US" i="1" dirty="0">
                        <a:latin typeface="Cambria Math" panose="02040503050406030204" pitchFamily="18" charset="0"/>
                      </a:rPr>
                      <m:t>𝑙𝑜𝑐</m:t>
                    </m:r>
                    <m:d>
                      <m:dPr>
                        <m:ctrlPr>
                          <a:rPr lang="en-US" i="1" dirty="0">
                            <a:latin typeface="Cambria Math" panose="02040503050406030204" pitchFamily="18" charset="0"/>
                          </a:rPr>
                        </m:ctrlPr>
                      </m:dPr>
                      <m:e>
                        <m:r>
                          <a:rPr lang="en-US" i="1" dirty="0">
                            <a:latin typeface="Cambria Math" panose="02040503050406030204" pitchFamily="18" charset="0"/>
                            <a:cs typeface="Times New Roman"/>
                          </a:rPr>
                          <m:t>𝑟</m:t>
                        </m:r>
                        <m:r>
                          <a:rPr lang="de-DE" i="1" dirty="0">
                            <a:latin typeface="Cambria Math" panose="02040503050406030204" pitchFamily="18" charset="0"/>
                            <a:cs typeface="Times New Roman"/>
                          </a:rPr>
                          <m:t>1</m:t>
                        </m:r>
                      </m:e>
                    </m:d>
                    <m:r>
                      <a:rPr lang="en-US" i="1" dirty="0">
                        <a:latin typeface="Cambria Math" panose="02040503050406030204" pitchFamily="18" charset="0"/>
                      </a:rPr>
                      <m:t>←</m:t>
                    </m:r>
                    <m:r>
                      <a:rPr lang="de-DE" i="1" dirty="0">
                        <a:latin typeface="Cambria Math" panose="02040503050406030204" pitchFamily="18" charset="0"/>
                      </a:rPr>
                      <m:t>𝑑</m:t>
                    </m:r>
                    <m:r>
                      <a:rPr lang="de-DE" i="1" dirty="0">
                        <a:latin typeface="Cambria Math" panose="02040503050406030204" pitchFamily="18" charset="0"/>
                      </a:rPr>
                      <m:t>2</m:t>
                    </m:r>
                  </m:oMath>
                </a14:m>
                <a:endParaRPr lang="de-DE" i="1" dirty="0">
                  <a:latin typeface="Cambria Math" panose="02040503050406030204" pitchFamily="18" charset="0"/>
                </a:endParaRPr>
              </a:p>
              <a:p>
                <a:pPr lvl="2"/>
                <a:r>
                  <a:rPr lang="de-DE" dirty="0"/>
                  <a:t>Not </a:t>
                </a:r>
                <a:r>
                  <a:rPr lang="en-US" dirty="0"/>
                  <a:t>applicable action in </a:t>
                </a:r>
                <a14:m>
                  <m:oMath xmlns:m="http://schemas.openxmlformats.org/officeDocument/2006/math">
                    <m:sSub>
                      <m:sSubPr>
                        <m:ctrlPr>
                          <a:rPr lang="de-DE" i="1" dirty="0">
                            <a:latin typeface="Cambria Math" panose="02040503050406030204" pitchFamily="18" charset="0"/>
                          </a:rPr>
                        </m:ctrlPr>
                      </m:sSubPr>
                      <m:e>
                        <m:r>
                          <a:rPr lang="en-US" i="1" dirty="0">
                            <a:latin typeface="Cambria Math" panose="02040503050406030204" pitchFamily="18" charset="0"/>
                          </a:rPr>
                          <m:t>𝑠</m:t>
                        </m:r>
                      </m:e>
                      <m:sub>
                        <m:r>
                          <a:rPr lang="de-DE" i="1" dirty="0">
                            <a:latin typeface="Cambria Math" panose="02040503050406030204" pitchFamily="18" charset="0"/>
                          </a:rPr>
                          <m:t>1</m:t>
                        </m:r>
                      </m:sub>
                    </m:sSub>
                  </m:oMath>
                </a14:m>
                <a:r>
                  <a:rPr lang="en-US" dirty="0">
                    <a:cs typeface="Times New Roman"/>
                  </a:rPr>
                  <a:t>:</a:t>
                </a:r>
                <a:r>
                  <a:rPr lang="en-US" i="1" dirty="0">
                    <a:cs typeface="Times New Roman"/>
                  </a:rPr>
                  <a:t> </a:t>
                </a:r>
                <a14:m>
                  <m:oMath xmlns:m="http://schemas.openxmlformats.org/officeDocument/2006/math">
                    <m:r>
                      <a:rPr lang="en-US" i="1" dirty="0">
                        <a:latin typeface="Cambria Math" panose="02040503050406030204" pitchFamily="18" charset="0"/>
                      </a:rPr>
                      <m:t>𝑚𝑜𝑣𝑒</m:t>
                    </m:r>
                    <m:d>
                      <m:dPr>
                        <m:ctrlPr>
                          <a:rPr lang="en-US" i="1" dirty="0">
                            <a:latin typeface="Cambria Math" panose="02040503050406030204" pitchFamily="18" charset="0"/>
                          </a:rPr>
                        </m:ctrlPr>
                      </m:dPr>
                      <m:e>
                        <m:r>
                          <a:rPr lang="en-US" i="1" dirty="0" err="1">
                            <a:latin typeface="Cambria Math" panose="02040503050406030204" pitchFamily="18" charset="0"/>
                          </a:rPr>
                          <m:t>𝑟</m:t>
                        </m:r>
                        <m:r>
                          <a:rPr lang="de-DE" i="1" dirty="0">
                            <a:latin typeface="Cambria Math" panose="02040503050406030204" pitchFamily="18" charset="0"/>
                          </a:rPr>
                          <m:t>1</m:t>
                        </m:r>
                        <m:r>
                          <a:rPr lang="en-US" i="1" dirty="0" err="1">
                            <a:latin typeface="Cambria Math" panose="02040503050406030204" pitchFamily="18" charset="0"/>
                          </a:rPr>
                          <m:t>,</m:t>
                        </m:r>
                        <m:r>
                          <a:rPr lang="de-DE" i="1" dirty="0">
                            <a:latin typeface="Cambria Math" panose="02040503050406030204" pitchFamily="18" charset="0"/>
                          </a:rPr>
                          <m:t>𝑑</m:t>
                        </m:r>
                        <m:r>
                          <a:rPr lang="de-DE" b="0" i="1" dirty="0" smtClean="0">
                            <a:latin typeface="Cambria Math" panose="02040503050406030204" pitchFamily="18" charset="0"/>
                          </a:rPr>
                          <m:t>2</m:t>
                        </m:r>
                        <m:r>
                          <a:rPr lang="de-DE" i="1" dirty="0">
                            <a:latin typeface="Cambria Math" panose="02040503050406030204" pitchFamily="18" charset="0"/>
                          </a:rPr>
                          <m:t>,</m:t>
                        </m:r>
                        <m:r>
                          <a:rPr lang="de-DE" i="1" dirty="0">
                            <a:latin typeface="Cambria Math" panose="02040503050406030204" pitchFamily="18" charset="0"/>
                          </a:rPr>
                          <m:t>𝑑</m:t>
                        </m:r>
                        <m:r>
                          <a:rPr lang="de-DE" b="0" i="1" dirty="0" smtClean="0">
                            <a:latin typeface="Cambria Math" panose="02040503050406030204" pitchFamily="18" charset="0"/>
                          </a:rPr>
                          <m:t>1</m:t>
                        </m:r>
                      </m:e>
                    </m:d>
                  </m:oMath>
                </a14:m>
                <a:endParaRPr lang="en-GB" dirty="0"/>
              </a:p>
              <a:p>
                <a:pPr lvl="3"/>
                <a:r>
                  <a:rPr lang="en-GB" dirty="0"/>
                  <a:t>pre: </a:t>
                </a:r>
                <a14:m>
                  <m:oMath xmlns:m="http://schemas.openxmlformats.org/officeDocument/2006/math">
                    <m:r>
                      <a:rPr lang="en-US" i="1" dirty="0">
                        <a:latin typeface="Cambria Math" panose="02040503050406030204" pitchFamily="18" charset="0"/>
                      </a:rPr>
                      <m:t>𝑙𝑜𝑐</m:t>
                    </m:r>
                    <m:d>
                      <m:dPr>
                        <m:ctrlPr>
                          <a:rPr lang="en-US" i="1" dirty="0">
                            <a:latin typeface="Cambria Math" panose="02040503050406030204" pitchFamily="18" charset="0"/>
                          </a:rPr>
                        </m:ctrlPr>
                      </m:dPr>
                      <m:e>
                        <m:r>
                          <a:rPr lang="en-US" i="1" dirty="0">
                            <a:latin typeface="Cambria Math" panose="02040503050406030204" pitchFamily="18" charset="0"/>
                            <a:cs typeface="Times New Roman"/>
                          </a:rPr>
                          <m:t>𝑟</m:t>
                        </m:r>
                        <m:r>
                          <a:rPr lang="de-DE" i="1" dirty="0">
                            <a:latin typeface="Cambria Math" panose="02040503050406030204" pitchFamily="18" charset="0"/>
                            <a:cs typeface="Times New Roman"/>
                          </a:rPr>
                          <m:t>1</m:t>
                        </m:r>
                      </m:e>
                    </m:d>
                    <m:r>
                      <a:rPr lang="de-DE" i="1" dirty="0">
                        <a:latin typeface="Cambria Math" panose="02040503050406030204" pitchFamily="18" charset="0"/>
                        <a:cs typeface="Times New Roman"/>
                      </a:rPr>
                      <m:t>=</m:t>
                    </m:r>
                    <m:r>
                      <a:rPr lang="de-DE" i="1" dirty="0">
                        <a:latin typeface="Cambria Math" panose="02040503050406030204" pitchFamily="18" charset="0"/>
                      </a:rPr>
                      <m:t>𝑑</m:t>
                    </m:r>
                    <m:r>
                      <a:rPr lang="de-DE" b="0" i="1" dirty="0" smtClean="0">
                        <a:latin typeface="Cambria Math" panose="02040503050406030204" pitchFamily="18" charset="0"/>
                      </a:rPr>
                      <m:t>2</m:t>
                    </m:r>
                    <m:r>
                      <a:rPr lang="de-DE" i="1" dirty="0">
                        <a:latin typeface="Cambria Math" panose="02040503050406030204" pitchFamily="18" charset="0"/>
                      </a:rPr>
                      <m:t>,  </m:t>
                    </m:r>
                    <m:r>
                      <a:rPr lang="en-US" i="1" dirty="0">
                        <a:latin typeface="Cambria Math" panose="02040503050406030204" pitchFamily="18" charset="0"/>
                      </a:rPr>
                      <m:t>𝑎𝑑𝑗</m:t>
                    </m:r>
                    <m:r>
                      <a:rPr lang="en-US" i="1" dirty="0">
                        <a:latin typeface="Cambria Math" panose="02040503050406030204" pitchFamily="18" charset="0"/>
                      </a:rPr>
                      <m:t>(</m:t>
                    </m:r>
                    <m:r>
                      <a:rPr lang="de-DE" i="1" dirty="0">
                        <a:latin typeface="Cambria Math" panose="02040503050406030204" pitchFamily="18" charset="0"/>
                      </a:rPr>
                      <m:t>𝑑</m:t>
                    </m:r>
                    <m:r>
                      <a:rPr lang="de-DE" b="0" i="1" dirty="0" smtClean="0">
                        <a:latin typeface="Cambria Math" panose="02040503050406030204" pitchFamily="18" charset="0"/>
                      </a:rPr>
                      <m:t>2</m:t>
                    </m:r>
                    <m:r>
                      <a:rPr lang="de-DE" i="1" dirty="0">
                        <a:latin typeface="Cambria Math" panose="02040503050406030204" pitchFamily="18" charset="0"/>
                      </a:rPr>
                      <m:t>,</m:t>
                    </m:r>
                    <m:r>
                      <a:rPr lang="de-DE" i="1" dirty="0">
                        <a:latin typeface="Cambria Math" panose="02040503050406030204" pitchFamily="18" charset="0"/>
                      </a:rPr>
                      <m:t>𝑑</m:t>
                    </m:r>
                    <m:r>
                      <a:rPr lang="de-DE" b="0" i="1" dirty="0" smtClean="0">
                        <a:latin typeface="Cambria Math" panose="02040503050406030204" pitchFamily="18" charset="0"/>
                      </a:rPr>
                      <m:t>1</m:t>
                    </m:r>
                    <m:r>
                      <a:rPr lang="de-DE" i="1" dirty="0">
                        <a:latin typeface="Cambria Math" panose="02040503050406030204" pitchFamily="18" charset="0"/>
                      </a:rPr>
                      <m:t>)</m:t>
                    </m:r>
                  </m:oMath>
                </a14:m>
                <a:endParaRPr lang="en-GB" dirty="0"/>
              </a:p>
              <a:p>
                <a:pPr lvl="3"/>
                <a:r>
                  <a:rPr lang="en-GB" dirty="0"/>
                  <a:t>eff: </a:t>
                </a:r>
                <a14:m>
                  <m:oMath xmlns:m="http://schemas.openxmlformats.org/officeDocument/2006/math">
                    <m:r>
                      <a:rPr lang="en-US" i="1" dirty="0">
                        <a:latin typeface="Cambria Math" panose="02040503050406030204" pitchFamily="18" charset="0"/>
                      </a:rPr>
                      <m:t>𝑙𝑜𝑐</m:t>
                    </m:r>
                    <m:d>
                      <m:dPr>
                        <m:ctrlPr>
                          <a:rPr lang="en-US" i="1" dirty="0">
                            <a:latin typeface="Cambria Math" panose="02040503050406030204" pitchFamily="18" charset="0"/>
                          </a:rPr>
                        </m:ctrlPr>
                      </m:dPr>
                      <m:e>
                        <m:r>
                          <a:rPr lang="en-US" i="1" dirty="0">
                            <a:latin typeface="Cambria Math" panose="02040503050406030204" pitchFamily="18" charset="0"/>
                            <a:cs typeface="Times New Roman"/>
                          </a:rPr>
                          <m:t>𝑟</m:t>
                        </m:r>
                        <m:r>
                          <a:rPr lang="de-DE" i="1" dirty="0">
                            <a:latin typeface="Cambria Math" panose="02040503050406030204" pitchFamily="18" charset="0"/>
                            <a:cs typeface="Times New Roman"/>
                          </a:rPr>
                          <m:t>1</m:t>
                        </m:r>
                      </m:e>
                    </m:d>
                    <m:r>
                      <a:rPr lang="en-US" i="1" dirty="0">
                        <a:latin typeface="Cambria Math" panose="02040503050406030204" pitchFamily="18" charset="0"/>
                      </a:rPr>
                      <m:t>←</m:t>
                    </m:r>
                    <m:r>
                      <a:rPr lang="de-DE" i="1" dirty="0">
                        <a:latin typeface="Cambria Math" panose="02040503050406030204" pitchFamily="18" charset="0"/>
                      </a:rPr>
                      <m:t>𝑑</m:t>
                    </m:r>
                    <m:r>
                      <a:rPr lang="de-DE" b="0" i="1" dirty="0" smtClean="0">
                        <a:latin typeface="Cambria Math" panose="02040503050406030204" pitchFamily="18" charset="0"/>
                      </a:rPr>
                      <m:t>1</m:t>
                    </m:r>
                  </m:oMath>
                </a14:m>
                <a:endParaRPr lang="de-DE" i="1" dirty="0">
                  <a:latin typeface="Cambria Math" panose="02040503050406030204" pitchFamily="18" charset="0"/>
                </a:endParaRPr>
              </a:p>
              <a:p>
                <a:pPr lvl="1">
                  <a:tabLst>
                    <a:tab pos="227013" algn="l"/>
                  </a:tabLst>
                </a:pP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sz="half" idx="1"/>
              </p:nvPr>
            </p:nvSpPr>
            <p:spPr>
              <a:blipFill>
                <a:blip r:embed="rId3"/>
                <a:stretch>
                  <a:fillRect l="-3256" t="-2985" r="-1628" b="-2687"/>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4" name="Content Placeholder 3"/>
              <p:cNvSpPr>
                <a:spLocks noGrp="1"/>
              </p:cNvSpPr>
              <p:nvPr>
                <p:ph sz="half" idx="2"/>
              </p:nvPr>
            </p:nvSpPr>
            <p:spPr/>
            <p:txBody>
              <a:bodyPr>
                <a:normAutofit/>
              </a:bodyPr>
              <a:lstStyle/>
              <a:p>
                <a:pPr>
                  <a:tabLst>
                    <a:tab pos="227013" algn="l"/>
                  </a:tabLst>
                </a:pPr>
                <a:r>
                  <a:rPr lang="en-US" dirty="0"/>
                  <a:t>Example</a:t>
                </a:r>
              </a:p>
              <a:p>
                <a:pPr lvl="1">
                  <a:tabLst>
                    <a:tab pos="227013" algn="l"/>
                  </a:tabLst>
                </a:pPr>
                <a:r>
                  <a:rPr lang="en-US" dirty="0"/>
                  <a:t>Rigid relation: </a:t>
                </a:r>
                <a14:m>
                  <m:oMath xmlns:m="http://schemas.openxmlformats.org/officeDocument/2006/math">
                    <m:r>
                      <a:rPr lang="en-US" i="1" dirty="0">
                        <a:latin typeface="Cambria Math" panose="02040503050406030204" pitchFamily="18" charset="0"/>
                      </a:rPr>
                      <m:t>𝑎𝑑𝑗</m:t>
                    </m:r>
                    <m:r>
                      <a:rPr lang="en-US" i="1" dirty="0">
                        <a:latin typeface="Cambria Math" panose="02040503050406030204" pitchFamily="18" charset="0"/>
                        <a:cs typeface="Times New Roman"/>
                      </a:rPr>
                      <m:t> = </m:t>
                    </m:r>
                    <m:d>
                      <m:dPr>
                        <m:begChr m:val="{"/>
                        <m:endChr m:val="}"/>
                        <m:ctrlPr>
                          <a:rPr lang="en-US" i="1" dirty="0">
                            <a:latin typeface="Cambria Math" panose="02040503050406030204" pitchFamily="18" charset="0"/>
                            <a:cs typeface="Times New Roman"/>
                          </a:rPr>
                        </m:ctrlPr>
                      </m:dPr>
                      <m:e>
                        <m:d>
                          <m:dPr>
                            <m:ctrlPr>
                              <a:rPr lang="en-US" i="1" dirty="0">
                                <a:latin typeface="Cambria Math" panose="02040503050406030204" pitchFamily="18" charset="0"/>
                                <a:cs typeface="Times New Roman"/>
                              </a:rPr>
                            </m:ctrlPr>
                          </m:dPr>
                          <m:e>
                            <m:r>
                              <a:rPr lang="en-US" i="1" dirty="0">
                                <a:latin typeface="Cambria Math" panose="02040503050406030204" pitchFamily="18" charset="0"/>
                              </a:rPr>
                              <m:t>𝑑</m:t>
                            </m:r>
                            <m:r>
                              <a:rPr lang="en-US" i="1" dirty="0">
                                <a:latin typeface="Cambria Math" panose="02040503050406030204" pitchFamily="18" charset="0"/>
                              </a:rPr>
                              <m:t>1,</m:t>
                            </m:r>
                            <m:r>
                              <a:rPr lang="en-US" i="1" dirty="0">
                                <a:latin typeface="Cambria Math" panose="02040503050406030204" pitchFamily="18" charset="0"/>
                              </a:rPr>
                              <m:t>𝑑</m:t>
                            </m:r>
                            <m:r>
                              <a:rPr lang="en-US" i="1" dirty="0">
                                <a:latin typeface="Cambria Math" panose="02040503050406030204" pitchFamily="18" charset="0"/>
                              </a:rPr>
                              <m:t>2</m:t>
                            </m:r>
                          </m:e>
                        </m:d>
                        <m:r>
                          <a:rPr lang="en-US" i="1" dirty="0">
                            <a:latin typeface="Cambria Math" panose="02040503050406030204" pitchFamily="18" charset="0"/>
                          </a:rPr>
                          <m:t>, </m:t>
                        </m:r>
                        <m:d>
                          <m:dPr>
                            <m:ctrlPr>
                              <a:rPr lang="en-US" i="1" dirty="0">
                                <a:latin typeface="Cambria Math" panose="02040503050406030204" pitchFamily="18" charset="0"/>
                              </a:rPr>
                            </m:ctrlPr>
                          </m:dPr>
                          <m:e>
                            <m:r>
                              <a:rPr lang="en-US" i="1" dirty="0">
                                <a:latin typeface="Cambria Math" panose="02040503050406030204" pitchFamily="18" charset="0"/>
                              </a:rPr>
                              <m:t>𝑑</m:t>
                            </m:r>
                            <m:r>
                              <a:rPr lang="en-US" i="1" dirty="0">
                                <a:latin typeface="Cambria Math" panose="02040503050406030204" pitchFamily="18" charset="0"/>
                              </a:rPr>
                              <m:t>2,</m:t>
                            </m:r>
                            <m:r>
                              <a:rPr lang="en-US" i="1" dirty="0">
                                <a:latin typeface="Cambria Math" panose="02040503050406030204" pitchFamily="18" charset="0"/>
                              </a:rPr>
                              <m:t>𝑑</m:t>
                            </m:r>
                            <m:r>
                              <a:rPr lang="en-US" i="1" dirty="0">
                                <a:latin typeface="Cambria Math" panose="02040503050406030204" pitchFamily="18" charset="0"/>
                              </a:rPr>
                              <m:t>1</m:t>
                            </m:r>
                          </m:e>
                        </m:d>
                        <m:r>
                          <a:rPr lang="en-US" i="1" dirty="0">
                            <a:latin typeface="Cambria Math" panose="02040503050406030204" pitchFamily="18" charset="0"/>
                          </a:rPr>
                          <m:t>, </m:t>
                        </m:r>
                        <m:d>
                          <m:dPr>
                            <m:ctrlPr>
                              <a:rPr lang="en-US" i="1" dirty="0">
                                <a:latin typeface="Cambria Math" panose="02040503050406030204" pitchFamily="18" charset="0"/>
                              </a:rPr>
                            </m:ctrlPr>
                          </m:dPr>
                          <m:e>
                            <m:r>
                              <a:rPr lang="en-US" i="1" dirty="0">
                                <a:latin typeface="Cambria Math" panose="02040503050406030204" pitchFamily="18" charset="0"/>
                              </a:rPr>
                              <m:t>𝑑</m:t>
                            </m:r>
                            <m:r>
                              <a:rPr lang="en-US" i="1" dirty="0">
                                <a:latin typeface="Cambria Math" panose="02040503050406030204" pitchFamily="18" charset="0"/>
                              </a:rPr>
                              <m:t>1,</m:t>
                            </m:r>
                            <m:r>
                              <a:rPr lang="en-US" i="1" dirty="0">
                                <a:latin typeface="Cambria Math" panose="02040503050406030204" pitchFamily="18" charset="0"/>
                              </a:rPr>
                              <m:t>𝑑</m:t>
                            </m:r>
                            <m:r>
                              <a:rPr lang="en-US" i="1" dirty="0">
                                <a:latin typeface="Cambria Math" panose="02040503050406030204" pitchFamily="18" charset="0"/>
                              </a:rPr>
                              <m:t>3</m:t>
                            </m:r>
                          </m:e>
                        </m:d>
                        <m:r>
                          <a:rPr lang="en-US" i="1" dirty="0">
                            <a:latin typeface="Cambria Math" panose="02040503050406030204" pitchFamily="18" charset="0"/>
                          </a:rPr>
                          <m:t>, </m:t>
                        </m:r>
                        <m:d>
                          <m:dPr>
                            <m:ctrlPr>
                              <a:rPr lang="en-US" i="1" dirty="0">
                                <a:latin typeface="Cambria Math" panose="02040503050406030204" pitchFamily="18" charset="0"/>
                              </a:rPr>
                            </m:ctrlPr>
                          </m:dPr>
                          <m:e>
                            <m:r>
                              <a:rPr lang="en-US" i="1" dirty="0">
                                <a:latin typeface="Cambria Math" panose="02040503050406030204" pitchFamily="18" charset="0"/>
                              </a:rPr>
                              <m:t>𝑑</m:t>
                            </m:r>
                            <m:r>
                              <a:rPr lang="en-US" i="1" dirty="0">
                                <a:latin typeface="Cambria Math" panose="02040503050406030204" pitchFamily="18" charset="0"/>
                              </a:rPr>
                              <m:t>3,</m:t>
                            </m:r>
                            <m:r>
                              <a:rPr lang="en-US" i="1" dirty="0">
                                <a:latin typeface="Cambria Math" panose="02040503050406030204" pitchFamily="18" charset="0"/>
                              </a:rPr>
                              <m:t>𝑑</m:t>
                            </m:r>
                            <m:r>
                              <a:rPr lang="en-US" i="1" dirty="0">
                                <a:latin typeface="Cambria Math" panose="02040503050406030204" pitchFamily="18" charset="0"/>
                              </a:rPr>
                              <m:t>1</m:t>
                            </m:r>
                          </m:e>
                        </m:d>
                      </m:e>
                    </m:d>
                  </m:oMath>
                </a14:m>
                <a:endParaRPr lang="en-US" dirty="0"/>
              </a:p>
              <a:p>
                <a:pPr lvl="1"/>
                <a:r>
                  <a:rPr lang="de-DE" dirty="0">
                    <a:ea typeface="Cambria Math" panose="02040503050406030204" pitchFamily="18" charset="0"/>
                    <a:cs typeface="Times New Roman"/>
                  </a:rPr>
                  <a:t>State </a:t>
                </a:r>
                <a14:m>
                  <m:oMath xmlns:m="http://schemas.openxmlformats.org/officeDocument/2006/math">
                    <m:sSub>
                      <m:sSubPr>
                        <m:ctrlPr>
                          <a:rPr lang="de-DE" i="1" dirty="0">
                            <a:latin typeface="Cambria Math" panose="02040503050406030204" pitchFamily="18" charset="0"/>
                            <a:ea typeface="Cambria Math" panose="02040503050406030204" pitchFamily="18" charset="0"/>
                            <a:cs typeface="Times New Roman"/>
                          </a:rPr>
                        </m:ctrlPr>
                      </m:sSubPr>
                      <m:e>
                        <m:r>
                          <a:rPr lang="de-DE" i="1" dirty="0">
                            <a:latin typeface="Cambria Math" panose="02040503050406030204" pitchFamily="18" charset="0"/>
                            <a:ea typeface="Cambria Math" panose="02040503050406030204" pitchFamily="18" charset="0"/>
                            <a:cs typeface="Times New Roman"/>
                          </a:rPr>
                          <m:t>𝑠</m:t>
                        </m:r>
                      </m:e>
                      <m:sub>
                        <m:r>
                          <a:rPr lang="de-DE" i="1" dirty="0">
                            <a:latin typeface="Cambria Math" panose="02040503050406030204" pitchFamily="18" charset="0"/>
                            <a:ea typeface="Cambria Math" panose="02040503050406030204" pitchFamily="18" charset="0"/>
                            <a:cs typeface="Times New Roman"/>
                          </a:rPr>
                          <m:t>1</m:t>
                        </m:r>
                      </m:sub>
                    </m:sSub>
                    <m:r>
                      <a:rPr lang="de-DE" b="0" i="1" dirty="0" smtClean="0">
                        <a:latin typeface="Cambria Math" panose="02040503050406030204" pitchFamily="18" charset="0"/>
                        <a:ea typeface="Cambria Math" panose="02040503050406030204" pitchFamily="18" charset="0"/>
                        <a:cs typeface="Times New Roman"/>
                      </a:rPr>
                      <m:t>=</m:t>
                    </m:r>
                    <m:d>
                      <m:dPr>
                        <m:begChr m:val="{"/>
                        <m:endChr m:val="}"/>
                        <m:ctrlPr>
                          <a:rPr lang="de-DE" i="1" dirty="0">
                            <a:latin typeface="Cambria Math" panose="02040503050406030204" pitchFamily="18" charset="0"/>
                            <a:ea typeface="Cambria Math" panose="02040503050406030204" pitchFamily="18" charset="0"/>
                            <a:cs typeface="Times New Roman"/>
                          </a:rPr>
                        </m:ctrlPr>
                      </m:dPr>
                      <m:e>
                        <m:r>
                          <a:rPr lang="de-DE" i="1" dirty="0">
                            <a:latin typeface="Cambria Math" panose="02040503050406030204" pitchFamily="18" charset="0"/>
                            <a:ea typeface="Cambria Math" panose="02040503050406030204" pitchFamily="18" charset="0"/>
                            <a:cs typeface="Times New Roman"/>
                          </a:rPr>
                          <m:t>𝑐𝑎𝑟𝑔𝑜</m:t>
                        </m:r>
                        <m:d>
                          <m:dPr>
                            <m:ctrlPr>
                              <a:rPr lang="de-DE" i="1" dirty="0">
                                <a:latin typeface="Cambria Math" panose="02040503050406030204" pitchFamily="18" charset="0"/>
                                <a:ea typeface="Cambria Math" panose="02040503050406030204" pitchFamily="18" charset="0"/>
                                <a:cs typeface="Times New Roman"/>
                              </a:rPr>
                            </m:ctrlPr>
                          </m:dPr>
                          <m:e>
                            <m:r>
                              <a:rPr lang="de-DE" i="1" dirty="0">
                                <a:latin typeface="Cambria Math" panose="02040503050406030204" pitchFamily="18" charset="0"/>
                                <a:ea typeface="Cambria Math" panose="02040503050406030204" pitchFamily="18" charset="0"/>
                                <a:cs typeface="Times New Roman"/>
                              </a:rPr>
                              <m:t>𝑟</m:t>
                            </m:r>
                            <m:r>
                              <a:rPr lang="de-DE" i="1" dirty="0">
                                <a:latin typeface="Cambria Math" panose="02040503050406030204" pitchFamily="18" charset="0"/>
                                <a:ea typeface="Cambria Math" panose="02040503050406030204" pitchFamily="18" charset="0"/>
                                <a:cs typeface="Times New Roman"/>
                              </a:rPr>
                              <m:t>1</m:t>
                            </m:r>
                          </m:e>
                        </m:d>
                        <m:r>
                          <a:rPr lang="de-DE" i="1" dirty="0">
                            <a:latin typeface="Cambria Math" panose="02040503050406030204" pitchFamily="18" charset="0"/>
                            <a:ea typeface="Cambria Math" panose="02040503050406030204" pitchFamily="18" charset="0"/>
                            <a:cs typeface="Times New Roman"/>
                          </a:rPr>
                          <m:t>=</m:t>
                        </m:r>
                        <m:r>
                          <a:rPr lang="de-DE" i="1" dirty="0">
                            <a:latin typeface="Cambria Math" panose="02040503050406030204" pitchFamily="18" charset="0"/>
                            <a:ea typeface="Cambria Math" panose="02040503050406030204" pitchFamily="18" charset="0"/>
                            <a:cs typeface="Times New Roman"/>
                          </a:rPr>
                          <m:t>𝑛𝑖𝑙</m:t>
                        </m:r>
                        <m:r>
                          <a:rPr lang="de-DE" i="1" dirty="0">
                            <a:latin typeface="Cambria Math" panose="02040503050406030204" pitchFamily="18" charset="0"/>
                            <a:ea typeface="Cambria Math" panose="02040503050406030204" pitchFamily="18" charset="0"/>
                            <a:cs typeface="Times New Roman"/>
                          </a:rPr>
                          <m:t>, </m:t>
                        </m:r>
                        <m:r>
                          <a:rPr lang="de-DE" i="1" dirty="0">
                            <a:latin typeface="Cambria Math" panose="02040503050406030204" pitchFamily="18" charset="0"/>
                            <a:ea typeface="Cambria Math" panose="02040503050406030204" pitchFamily="18" charset="0"/>
                            <a:cs typeface="Times New Roman"/>
                          </a:rPr>
                          <m:t>𝑐𝑎𝑟𝑔𝑜</m:t>
                        </m:r>
                        <m:d>
                          <m:dPr>
                            <m:ctrlPr>
                              <a:rPr lang="de-DE" i="1" dirty="0">
                                <a:latin typeface="Cambria Math" panose="02040503050406030204" pitchFamily="18" charset="0"/>
                                <a:ea typeface="Cambria Math" panose="02040503050406030204" pitchFamily="18" charset="0"/>
                                <a:cs typeface="Times New Roman"/>
                              </a:rPr>
                            </m:ctrlPr>
                          </m:dPr>
                          <m:e>
                            <m:r>
                              <a:rPr lang="de-DE" i="1" dirty="0">
                                <a:latin typeface="Cambria Math" panose="02040503050406030204" pitchFamily="18" charset="0"/>
                                <a:ea typeface="Cambria Math" panose="02040503050406030204" pitchFamily="18" charset="0"/>
                                <a:cs typeface="Times New Roman"/>
                              </a:rPr>
                              <m:t>𝑟</m:t>
                            </m:r>
                            <m:r>
                              <a:rPr lang="de-DE" i="1" dirty="0">
                                <a:latin typeface="Cambria Math" panose="02040503050406030204" pitchFamily="18" charset="0"/>
                                <a:ea typeface="Cambria Math" panose="02040503050406030204" pitchFamily="18" charset="0"/>
                                <a:cs typeface="Times New Roman"/>
                              </a:rPr>
                              <m:t>2</m:t>
                            </m:r>
                          </m:e>
                        </m:d>
                        <m:r>
                          <a:rPr lang="de-DE" i="1" dirty="0">
                            <a:latin typeface="Cambria Math" panose="02040503050406030204" pitchFamily="18" charset="0"/>
                            <a:ea typeface="Cambria Math" panose="02040503050406030204" pitchFamily="18" charset="0"/>
                            <a:cs typeface="Times New Roman"/>
                          </a:rPr>
                          <m:t>=</m:t>
                        </m:r>
                        <m:r>
                          <a:rPr lang="de-DE" i="1" dirty="0">
                            <a:latin typeface="Cambria Math" panose="02040503050406030204" pitchFamily="18" charset="0"/>
                            <a:ea typeface="Cambria Math" panose="02040503050406030204" pitchFamily="18" charset="0"/>
                            <a:cs typeface="Times New Roman"/>
                          </a:rPr>
                          <m:t>𝑛𝑖𝑙</m:t>
                        </m:r>
                        <m:r>
                          <a:rPr lang="de-DE" i="1" dirty="0">
                            <a:latin typeface="Cambria Math" panose="02040503050406030204" pitchFamily="18" charset="0"/>
                            <a:ea typeface="Cambria Math" panose="02040503050406030204" pitchFamily="18" charset="0"/>
                            <a:cs typeface="Times New Roman"/>
                          </a:rPr>
                          <m:t>,  </m:t>
                        </m:r>
                        <m:r>
                          <a:rPr lang="de-DE" i="1" dirty="0">
                            <a:latin typeface="Cambria Math" panose="02040503050406030204" pitchFamily="18" charset="0"/>
                            <a:ea typeface="Cambria Math" panose="02040503050406030204" pitchFamily="18" charset="0"/>
                            <a:cs typeface="Times New Roman"/>
                          </a:rPr>
                          <m:t>𝑙𝑜𝑐</m:t>
                        </m:r>
                        <m:d>
                          <m:dPr>
                            <m:ctrlPr>
                              <a:rPr lang="de-DE" i="1" dirty="0">
                                <a:latin typeface="Cambria Math" panose="02040503050406030204" pitchFamily="18" charset="0"/>
                                <a:ea typeface="Cambria Math" panose="02040503050406030204" pitchFamily="18" charset="0"/>
                                <a:cs typeface="Times New Roman"/>
                              </a:rPr>
                            </m:ctrlPr>
                          </m:dPr>
                          <m:e>
                            <m:r>
                              <a:rPr lang="de-DE" i="1" dirty="0">
                                <a:latin typeface="Cambria Math" panose="02040503050406030204" pitchFamily="18" charset="0"/>
                                <a:ea typeface="Cambria Math" panose="02040503050406030204" pitchFamily="18" charset="0"/>
                                <a:cs typeface="Times New Roman"/>
                              </a:rPr>
                              <m:t>𝑟</m:t>
                            </m:r>
                            <m:r>
                              <a:rPr lang="de-DE" i="1" dirty="0">
                                <a:latin typeface="Cambria Math" panose="02040503050406030204" pitchFamily="18" charset="0"/>
                                <a:ea typeface="Cambria Math" panose="02040503050406030204" pitchFamily="18" charset="0"/>
                                <a:cs typeface="Times New Roman"/>
                              </a:rPr>
                              <m:t>1</m:t>
                            </m:r>
                          </m:e>
                        </m:d>
                        <m:r>
                          <a:rPr lang="de-DE" i="1" dirty="0">
                            <a:latin typeface="Cambria Math" panose="02040503050406030204" pitchFamily="18" charset="0"/>
                            <a:ea typeface="Cambria Math" panose="02040503050406030204" pitchFamily="18" charset="0"/>
                            <a:cs typeface="Times New Roman"/>
                          </a:rPr>
                          <m:t>=</m:t>
                        </m:r>
                        <m:r>
                          <a:rPr lang="de-DE" i="1" dirty="0">
                            <a:latin typeface="Cambria Math" panose="02040503050406030204" pitchFamily="18" charset="0"/>
                            <a:ea typeface="Cambria Math" panose="02040503050406030204" pitchFamily="18" charset="0"/>
                            <a:cs typeface="Times New Roman"/>
                          </a:rPr>
                          <m:t>𝑑</m:t>
                        </m:r>
                        <m:r>
                          <a:rPr lang="de-DE" i="1" dirty="0">
                            <a:latin typeface="Cambria Math" panose="02040503050406030204" pitchFamily="18" charset="0"/>
                            <a:ea typeface="Cambria Math" panose="02040503050406030204" pitchFamily="18" charset="0"/>
                            <a:cs typeface="Times New Roman"/>
                          </a:rPr>
                          <m:t>1, </m:t>
                        </m:r>
                        <m:r>
                          <a:rPr lang="de-DE" i="1" dirty="0">
                            <a:latin typeface="Cambria Math" panose="02040503050406030204" pitchFamily="18" charset="0"/>
                            <a:ea typeface="Cambria Math" panose="02040503050406030204" pitchFamily="18" charset="0"/>
                            <a:cs typeface="Times New Roman"/>
                          </a:rPr>
                          <m:t>𝑙𝑜𝑐</m:t>
                        </m:r>
                        <m:d>
                          <m:dPr>
                            <m:ctrlPr>
                              <a:rPr lang="de-DE" i="1" dirty="0">
                                <a:latin typeface="Cambria Math" panose="02040503050406030204" pitchFamily="18" charset="0"/>
                                <a:ea typeface="Cambria Math" panose="02040503050406030204" pitchFamily="18" charset="0"/>
                                <a:cs typeface="Times New Roman"/>
                              </a:rPr>
                            </m:ctrlPr>
                          </m:dPr>
                          <m:e>
                            <m:r>
                              <a:rPr lang="de-DE" i="1" dirty="0">
                                <a:latin typeface="Cambria Math" panose="02040503050406030204" pitchFamily="18" charset="0"/>
                                <a:ea typeface="Cambria Math" panose="02040503050406030204" pitchFamily="18" charset="0"/>
                                <a:cs typeface="Times New Roman"/>
                              </a:rPr>
                              <m:t>𝑟</m:t>
                            </m:r>
                            <m:r>
                              <a:rPr lang="de-DE" i="1" dirty="0">
                                <a:latin typeface="Cambria Math" panose="02040503050406030204" pitchFamily="18" charset="0"/>
                                <a:ea typeface="Cambria Math" panose="02040503050406030204" pitchFamily="18" charset="0"/>
                                <a:cs typeface="Times New Roman"/>
                              </a:rPr>
                              <m:t>2</m:t>
                            </m:r>
                          </m:e>
                        </m:d>
                        <m:r>
                          <a:rPr lang="de-DE" i="1" dirty="0">
                            <a:latin typeface="Cambria Math" panose="02040503050406030204" pitchFamily="18" charset="0"/>
                            <a:ea typeface="Cambria Math" panose="02040503050406030204" pitchFamily="18" charset="0"/>
                            <a:cs typeface="Times New Roman"/>
                          </a:rPr>
                          <m:t>=</m:t>
                        </m:r>
                        <m:r>
                          <a:rPr lang="de-DE" i="1" dirty="0">
                            <a:latin typeface="Cambria Math" panose="02040503050406030204" pitchFamily="18" charset="0"/>
                            <a:ea typeface="Cambria Math" panose="02040503050406030204" pitchFamily="18" charset="0"/>
                            <a:cs typeface="Times New Roman"/>
                          </a:rPr>
                          <m:t>𝑑</m:t>
                        </m:r>
                        <m:r>
                          <a:rPr lang="de-DE" i="1" dirty="0">
                            <a:latin typeface="Cambria Math" panose="02040503050406030204" pitchFamily="18" charset="0"/>
                            <a:ea typeface="Cambria Math" panose="02040503050406030204" pitchFamily="18" charset="0"/>
                            <a:cs typeface="Times New Roman"/>
                          </a:rPr>
                          <m:t>2,  </m:t>
                        </m:r>
                        <m:r>
                          <a:rPr lang="de-DE" i="1" dirty="0">
                            <a:latin typeface="Cambria Math" panose="02040503050406030204" pitchFamily="18" charset="0"/>
                            <a:ea typeface="Cambria Math" panose="02040503050406030204" pitchFamily="18" charset="0"/>
                            <a:cs typeface="Times New Roman"/>
                          </a:rPr>
                          <m:t>𝑙𝑜𝑐</m:t>
                        </m:r>
                        <m:d>
                          <m:dPr>
                            <m:ctrlPr>
                              <a:rPr lang="de-DE" i="1" dirty="0">
                                <a:latin typeface="Cambria Math" panose="02040503050406030204" pitchFamily="18" charset="0"/>
                                <a:ea typeface="Cambria Math" panose="02040503050406030204" pitchFamily="18" charset="0"/>
                                <a:cs typeface="Times New Roman"/>
                              </a:rPr>
                            </m:ctrlPr>
                          </m:dPr>
                          <m:e>
                            <m:r>
                              <a:rPr lang="de-DE" i="1" dirty="0">
                                <a:latin typeface="Cambria Math" panose="02040503050406030204" pitchFamily="18" charset="0"/>
                                <a:ea typeface="Cambria Math" panose="02040503050406030204" pitchFamily="18" charset="0"/>
                                <a:cs typeface="Times New Roman"/>
                              </a:rPr>
                              <m:t>𝑐</m:t>
                            </m:r>
                            <m:r>
                              <a:rPr lang="de-DE" i="1" dirty="0">
                                <a:latin typeface="Cambria Math" panose="02040503050406030204" pitchFamily="18" charset="0"/>
                                <a:ea typeface="Cambria Math" panose="02040503050406030204" pitchFamily="18" charset="0"/>
                                <a:cs typeface="Times New Roman"/>
                              </a:rPr>
                              <m:t>1</m:t>
                            </m:r>
                          </m:e>
                        </m:d>
                        <m:r>
                          <a:rPr lang="de-DE" i="1" dirty="0">
                            <a:latin typeface="Cambria Math" panose="02040503050406030204" pitchFamily="18" charset="0"/>
                            <a:ea typeface="Cambria Math" panose="02040503050406030204" pitchFamily="18" charset="0"/>
                            <a:cs typeface="Times New Roman"/>
                          </a:rPr>
                          <m:t>=</m:t>
                        </m:r>
                        <m:r>
                          <a:rPr lang="de-DE" i="1" dirty="0">
                            <a:latin typeface="Cambria Math" panose="02040503050406030204" pitchFamily="18" charset="0"/>
                            <a:ea typeface="Cambria Math" panose="02040503050406030204" pitchFamily="18" charset="0"/>
                            <a:cs typeface="Times New Roman"/>
                          </a:rPr>
                          <m:t>𝑑</m:t>
                        </m:r>
                        <m:r>
                          <a:rPr lang="de-DE" i="1" dirty="0">
                            <a:latin typeface="Cambria Math" panose="02040503050406030204" pitchFamily="18" charset="0"/>
                            <a:ea typeface="Cambria Math" panose="02040503050406030204" pitchFamily="18" charset="0"/>
                            <a:cs typeface="Times New Roman"/>
                          </a:rPr>
                          <m:t>1, </m:t>
                        </m:r>
                        <m:r>
                          <a:rPr lang="de-DE" i="1" dirty="0">
                            <a:latin typeface="Cambria Math" panose="02040503050406030204" pitchFamily="18" charset="0"/>
                            <a:ea typeface="Cambria Math" panose="02040503050406030204" pitchFamily="18" charset="0"/>
                            <a:cs typeface="Times New Roman"/>
                          </a:rPr>
                          <m:t>𝑙𝑜𝑐</m:t>
                        </m:r>
                        <m:d>
                          <m:dPr>
                            <m:ctrlPr>
                              <a:rPr lang="de-DE" i="1" dirty="0">
                                <a:latin typeface="Cambria Math" panose="02040503050406030204" pitchFamily="18" charset="0"/>
                                <a:ea typeface="Cambria Math" panose="02040503050406030204" pitchFamily="18" charset="0"/>
                                <a:cs typeface="Times New Roman"/>
                              </a:rPr>
                            </m:ctrlPr>
                          </m:dPr>
                          <m:e>
                            <m:r>
                              <a:rPr lang="de-DE" i="1" dirty="0">
                                <a:latin typeface="Cambria Math" panose="02040503050406030204" pitchFamily="18" charset="0"/>
                                <a:ea typeface="Cambria Math" panose="02040503050406030204" pitchFamily="18" charset="0"/>
                                <a:cs typeface="Times New Roman"/>
                              </a:rPr>
                              <m:t>𝑐</m:t>
                            </m:r>
                            <m:r>
                              <a:rPr lang="de-DE" i="1" dirty="0">
                                <a:latin typeface="Cambria Math" panose="02040503050406030204" pitchFamily="18" charset="0"/>
                                <a:ea typeface="Cambria Math" panose="02040503050406030204" pitchFamily="18" charset="0"/>
                                <a:cs typeface="Times New Roman"/>
                              </a:rPr>
                              <m:t>2</m:t>
                            </m:r>
                          </m:e>
                        </m:d>
                        <m:r>
                          <a:rPr lang="de-DE" i="1" dirty="0">
                            <a:latin typeface="Cambria Math" panose="02040503050406030204" pitchFamily="18" charset="0"/>
                            <a:ea typeface="Cambria Math" panose="02040503050406030204" pitchFamily="18" charset="0"/>
                            <a:cs typeface="Times New Roman"/>
                          </a:rPr>
                          <m:t>=</m:t>
                        </m:r>
                        <m:r>
                          <a:rPr lang="de-DE" i="1" dirty="0">
                            <a:latin typeface="Cambria Math" panose="02040503050406030204" pitchFamily="18" charset="0"/>
                            <a:ea typeface="Cambria Math" panose="02040503050406030204" pitchFamily="18" charset="0"/>
                            <a:cs typeface="Times New Roman"/>
                          </a:rPr>
                          <m:t>𝑑</m:t>
                        </m:r>
                        <m:r>
                          <a:rPr lang="de-DE" i="1" dirty="0">
                            <a:latin typeface="Cambria Math" panose="02040503050406030204" pitchFamily="18" charset="0"/>
                            <a:ea typeface="Cambria Math" panose="02040503050406030204" pitchFamily="18" charset="0"/>
                            <a:cs typeface="Times New Roman"/>
                          </a:rPr>
                          <m:t>2</m:t>
                        </m:r>
                      </m:e>
                    </m:d>
                  </m:oMath>
                </a14:m>
                <a:endParaRPr lang="en-US" dirty="0"/>
              </a:p>
              <a:p>
                <a:pPr lvl="1"/>
                <a:r>
                  <a:rPr lang="en-US" dirty="0"/>
                  <a:t>Action template </a:t>
                </a:r>
                <a14:m>
                  <m:oMath xmlns:m="http://schemas.openxmlformats.org/officeDocument/2006/math">
                    <m:r>
                      <a:rPr lang="en-US" i="1" dirty="0">
                        <a:latin typeface="Cambria Math" panose="02040503050406030204" pitchFamily="18" charset="0"/>
                      </a:rPr>
                      <m:t>𝑚𝑜𝑣𝑒</m:t>
                    </m:r>
                    <m:d>
                      <m:dPr>
                        <m:ctrlPr>
                          <a:rPr lang="en-US" i="1" dirty="0">
                            <a:latin typeface="Cambria Math" panose="02040503050406030204" pitchFamily="18" charset="0"/>
                          </a:rPr>
                        </m:ctrlPr>
                      </m:dPr>
                      <m:e>
                        <m:r>
                          <a:rPr lang="en-US" i="1" dirty="0" err="1">
                            <a:latin typeface="Cambria Math" panose="02040503050406030204" pitchFamily="18" charset="0"/>
                          </a:rPr>
                          <m:t>𝑟</m:t>
                        </m:r>
                        <m:r>
                          <a:rPr lang="en-US" i="1" dirty="0" err="1">
                            <a:latin typeface="Cambria Math" panose="02040503050406030204" pitchFamily="18" charset="0"/>
                          </a:rPr>
                          <m:t>,</m:t>
                        </m:r>
                        <m:r>
                          <a:rPr lang="en-US" i="1" dirty="0" err="1">
                            <a:latin typeface="Cambria Math" panose="02040503050406030204" pitchFamily="18" charset="0"/>
                          </a:rPr>
                          <m:t>𝑙</m:t>
                        </m:r>
                        <m:r>
                          <a:rPr lang="en-US" i="1" dirty="0" err="1">
                            <a:latin typeface="Cambria Math" panose="02040503050406030204" pitchFamily="18" charset="0"/>
                          </a:rPr>
                          <m:t>,</m:t>
                        </m:r>
                        <m:r>
                          <a:rPr lang="en-US" i="1" dirty="0" err="1">
                            <a:latin typeface="Cambria Math" panose="02040503050406030204" pitchFamily="18" charset="0"/>
                          </a:rPr>
                          <m:t>𝑚</m:t>
                        </m:r>
                      </m:e>
                    </m:d>
                  </m:oMath>
                </a14:m>
                <a:endParaRPr lang="en-GB" dirty="0"/>
              </a:p>
              <a:p>
                <a:pPr lvl="2"/>
                <a:r>
                  <a:rPr lang="en-GB" dirty="0"/>
                  <a:t>pre: </a:t>
                </a:r>
                <a14:m>
                  <m:oMath xmlns:m="http://schemas.openxmlformats.org/officeDocument/2006/math">
                    <m:r>
                      <a:rPr lang="en-US" i="1" dirty="0">
                        <a:latin typeface="Cambria Math" panose="02040503050406030204" pitchFamily="18" charset="0"/>
                      </a:rPr>
                      <m:t>𝑙𝑜𝑐</m:t>
                    </m:r>
                    <m:d>
                      <m:dPr>
                        <m:ctrlPr>
                          <a:rPr lang="en-US" i="1" dirty="0">
                            <a:latin typeface="Cambria Math" panose="02040503050406030204" pitchFamily="18" charset="0"/>
                          </a:rPr>
                        </m:ctrlPr>
                      </m:dPr>
                      <m:e>
                        <m:r>
                          <a:rPr lang="en-US" i="1" dirty="0">
                            <a:latin typeface="Cambria Math" panose="02040503050406030204" pitchFamily="18" charset="0"/>
                            <a:cs typeface="Times New Roman"/>
                          </a:rPr>
                          <m:t>𝑟</m:t>
                        </m:r>
                      </m:e>
                    </m:d>
                    <m:r>
                      <a:rPr lang="de-DE" i="1" dirty="0">
                        <a:latin typeface="Cambria Math" panose="02040503050406030204" pitchFamily="18" charset="0"/>
                        <a:cs typeface="Times New Roman"/>
                      </a:rPr>
                      <m:t>=</m:t>
                    </m:r>
                    <m:r>
                      <a:rPr lang="en-US" i="1" dirty="0">
                        <a:latin typeface="Cambria Math" panose="02040503050406030204" pitchFamily="18" charset="0"/>
                      </a:rPr>
                      <m:t>𝑙</m:t>
                    </m:r>
                    <m:r>
                      <a:rPr lang="en-US" i="1" dirty="0">
                        <a:latin typeface="Cambria Math" panose="02040503050406030204" pitchFamily="18" charset="0"/>
                      </a:rPr>
                      <m:t>, </m:t>
                    </m:r>
                    <m:r>
                      <a:rPr lang="en-US" i="1" dirty="0">
                        <a:latin typeface="Cambria Math" panose="02040503050406030204" pitchFamily="18" charset="0"/>
                      </a:rPr>
                      <m:t>𝑎𝑑𝑗</m:t>
                    </m:r>
                    <m:d>
                      <m:dPr>
                        <m:ctrlPr>
                          <a:rPr lang="en-US" i="1" dirty="0">
                            <a:latin typeface="Cambria Math" panose="02040503050406030204" pitchFamily="18" charset="0"/>
                          </a:rPr>
                        </m:ctrlPr>
                      </m:dPr>
                      <m:e>
                        <m:r>
                          <a:rPr lang="en-US" i="1" dirty="0" err="1">
                            <a:latin typeface="Cambria Math" panose="02040503050406030204" pitchFamily="18" charset="0"/>
                          </a:rPr>
                          <m:t>𝑙</m:t>
                        </m:r>
                        <m:r>
                          <a:rPr lang="en-US" i="1" dirty="0" err="1">
                            <a:latin typeface="Cambria Math" panose="02040503050406030204" pitchFamily="18" charset="0"/>
                          </a:rPr>
                          <m:t>,</m:t>
                        </m:r>
                        <m:r>
                          <a:rPr lang="en-US" i="1" dirty="0" err="1">
                            <a:latin typeface="Cambria Math" panose="02040503050406030204" pitchFamily="18" charset="0"/>
                          </a:rPr>
                          <m:t>𝑚</m:t>
                        </m:r>
                      </m:e>
                    </m:d>
                  </m:oMath>
                </a14:m>
                <a:endParaRPr lang="en-GB" dirty="0"/>
              </a:p>
              <a:p>
                <a:pPr lvl="2"/>
                <a:r>
                  <a:rPr lang="en-GB" dirty="0"/>
                  <a:t>eff: </a:t>
                </a:r>
                <a14:m>
                  <m:oMath xmlns:m="http://schemas.openxmlformats.org/officeDocument/2006/math">
                    <m:r>
                      <a:rPr lang="en-US" i="1" dirty="0">
                        <a:latin typeface="Cambria Math" panose="02040503050406030204" pitchFamily="18" charset="0"/>
                      </a:rPr>
                      <m:t>𝑙𝑜𝑐</m:t>
                    </m:r>
                    <m:d>
                      <m:dPr>
                        <m:ctrlPr>
                          <a:rPr lang="en-US" i="1" dirty="0">
                            <a:latin typeface="Cambria Math" panose="02040503050406030204" pitchFamily="18" charset="0"/>
                          </a:rPr>
                        </m:ctrlPr>
                      </m:dPr>
                      <m:e>
                        <m:r>
                          <a:rPr lang="en-US" i="1" dirty="0">
                            <a:latin typeface="Cambria Math" panose="02040503050406030204" pitchFamily="18" charset="0"/>
                            <a:cs typeface="Times New Roman"/>
                          </a:rPr>
                          <m:t>𝑟</m:t>
                        </m:r>
                      </m:e>
                    </m:d>
                    <m:r>
                      <a:rPr lang="en-US" i="1" dirty="0">
                        <a:latin typeface="Cambria Math" panose="02040503050406030204" pitchFamily="18" charset="0"/>
                      </a:rPr>
                      <m:t>←</m:t>
                    </m:r>
                    <m:r>
                      <a:rPr lang="en-US" i="1" dirty="0">
                        <a:latin typeface="Cambria Math" panose="02040503050406030204" pitchFamily="18" charset="0"/>
                      </a:rPr>
                      <m:t>𝑚</m:t>
                    </m:r>
                  </m:oMath>
                </a14:m>
                <a:endParaRPr lang="en-US" dirty="0">
                  <a:solidFill>
                    <a:srgbClr val="000000"/>
                  </a:solidFill>
                </a:endParaRPr>
              </a:p>
              <a:p>
                <a:endParaRPr lang="de-DE" i="1" dirty="0">
                  <a:latin typeface="Cambria Math" panose="02040503050406030204" pitchFamily="18" charset="0"/>
                  <a:ea typeface="Calibri"/>
                  <a:cs typeface="Times New Roman"/>
                </a:endParaRPr>
              </a:p>
            </p:txBody>
          </p:sp>
        </mc:Choice>
        <mc:Fallback xmlns="">
          <p:sp>
            <p:nvSpPr>
              <p:cNvPr id="4" name="Content Placeholder 3"/>
              <p:cNvSpPr>
                <a:spLocks noGrp="1" noRot="1" noChangeAspect="1" noMove="1" noResize="1" noEditPoints="1" noAdjustHandles="1" noChangeArrowheads="1" noChangeShapeType="1" noTextEdit="1"/>
              </p:cNvSpPr>
              <p:nvPr>
                <p:ph sz="half" idx="2"/>
              </p:nvPr>
            </p:nvSpPr>
            <p:spPr>
              <a:blipFill>
                <a:blip r:embed="rId4"/>
                <a:stretch>
                  <a:fillRect l="-2955" t="-2985" r="-227"/>
                </a:stretch>
              </a:blipFill>
            </p:spPr>
            <p:txBody>
              <a:bodyPr/>
              <a:lstStyle/>
              <a:p>
                <a:r>
                  <a:rPr lang="en-DE">
                    <a:noFill/>
                  </a:rPr>
                  <a:t> </a:t>
                </a:r>
              </a:p>
            </p:txBody>
          </p:sp>
        </mc:Fallback>
      </mc:AlternateContent>
      <p:sp>
        <p:nvSpPr>
          <p:cNvPr id="156" name="Date Placeholder 155">
            <a:extLst>
              <a:ext uri="{FF2B5EF4-FFF2-40B4-BE49-F238E27FC236}">
                <a16:creationId xmlns:a16="http://schemas.microsoft.com/office/drawing/2014/main" id="{8AA182E3-1B97-561D-F70F-7F0CF64FBE69}"/>
              </a:ext>
            </a:extLst>
          </p:cNvPr>
          <p:cNvSpPr>
            <a:spLocks noGrp="1"/>
          </p:cNvSpPr>
          <p:nvPr>
            <p:ph type="dt" sz="half" idx="10"/>
          </p:nvPr>
        </p:nvSpPr>
        <p:spPr/>
        <p:txBody>
          <a:bodyPr/>
          <a:lstStyle/>
          <a:p>
            <a:r>
              <a:rPr lang="de-DE"/>
              <a:t>Deterministic</a:t>
            </a:r>
            <a:endParaRPr lang="de-DE" dirty="0"/>
          </a:p>
        </p:txBody>
      </p:sp>
      <p:sp>
        <p:nvSpPr>
          <p:cNvPr id="157" name="Footer Placeholder 156">
            <a:extLst>
              <a:ext uri="{FF2B5EF4-FFF2-40B4-BE49-F238E27FC236}">
                <a16:creationId xmlns:a16="http://schemas.microsoft.com/office/drawing/2014/main" id="{9352669F-6252-7D4F-ACE4-2F06D5D4D39C}"/>
              </a:ext>
            </a:extLst>
          </p:cNvPr>
          <p:cNvSpPr>
            <a:spLocks noGrp="1"/>
          </p:cNvSpPr>
          <p:nvPr>
            <p:ph type="ftr" sz="quarter" idx="3"/>
          </p:nvPr>
        </p:nvSpPr>
        <p:spPr/>
        <p:txBody>
          <a:bodyPr/>
          <a:lstStyle/>
          <a:p>
            <a:r>
              <a:rPr lang="en-GB"/>
              <a:t>T. Braun - APA</a:t>
            </a:r>
          </a:p>
        </p:txBody>
      </p:sp>
      <p:sp>
        <p:nvSpPr>
          <p:cNvPr id="5" name="Slide Number Placeholder 4">
            <a:extLst>
              <a:ext uri="{FF2B5EF4-FFF2-40B4-BE49-F238E27FC236}">
                <a16:creationId xmlns:a16="http://schemas.microsoft.com/office/drawing/2014/main" id="{130A68FC-44BC-D845-8639-A196AA885463}"/>
              </a:ext>
            </a:extLst>
          </p:cNvPr>
          <p:cNvSpPr>
            <a:spLocks noGrp="1"/>
          </p:cNvSpPr>
          <p:nvPr>
            <p:ph type="sldNum" sz="quarter" idx="4"/>
          </p:nvPr>
        </p:nvSpPr>
        <p:spPr/>
        <p:txBody>
          <a:bodyPr/>
          <a:lstStyle/>
          <a:p>
            <a:fld id="{67C9959E-8E6B-B04C-9955-EA096F41CA7A}" type="slidenum">
              <a:rPr lang="en-GB" smtClean="0"/>
              <a:t>20</a:t>
            </a:fld>
            <a:endParaRPr lang="en-GB"/>
          </a:p>
        </p:txBody>
      </p:sp>
      <p:grpSp>
        <p:nvGrpSpPr>
          <p:cNvPr id="8" name="Group 7">
            <a:extLst>
              <a:ext uri="{FF2B5EF4-FFF2-40B4-BE49-F238E27FC236}">
                <a16:creationId xmlns:a16="http://schemas.microsoft.com/office/drawing/2014/main" id="{55829D74-654E-1E4D-9B83-EFA5267F0396}"/>
              </a:ext>
            </a:extLst>
          </p:cNvPr>
          <p:cNvGrpSpPr/>
          <p:nvPr/>
        </p:nvGrpSpPr>
        <p:grpSpPr>
          <a:xfrm>
            <a:off x="4216742" y="4356219"/>
            <a:ext cx="2461552" cy="814566"/>
            <a:chOff x="1445332" y="5537423"/>
            <a:chExt cx="2461552" cy="814566"/>
          </a:xfrm>
        </p:grpSpPr>
        <p:sp>
          <p:nvSpPr>
            <p:cNvPr id="6" name="Cloud Callout 5">
              <a:extLst>
                <a:ext uri="{FF2B5EF4-FFF2-40B4-BE49-F238E27FC236}">
                  <a16:creationId xmlns:a16="http://schemas.microsoft.com/office/drawing/2014/main" id="{64E74AE1-D0C4-7B43-8865-02E994A7BE94}"/>
                </a:ext>
              </a:extLst>
            </p:cNvPr>
            <p:cNvSpPr/>
            <p:nvPr/>
          </p:nvSpPr>
          <p:spPr>
            <a:xfrm>
              <a:off x="1445332" y="5537423"/>
              <a:ext cx="2461552" cy="814566"/>
            </a:xfrm>
            <a:prstGeom prst="cloudCallout">
              <a:avLst>
                <a:gd name="adj1" fmla="val -33162"/>
                <a:gd name="adj2" fmla="val -71696"/>
              </a:avLst>
            </a:prstGeom>
            <a:solidFill>
              <a:srgbClr val="FFC000"/>
            </a:solidFill>
            <a:ln>
              <a:noFill/>
            </a:ln>
          </p:spPr>
          <p:style>
            <a:lnRef idx="0">
              <a:schemeClr val="accent1"/>
            </a:lnRef>
            <a:fillRef idx="3">
              <a:schemeClr val="accent1"/>
            </a:fillRef>
            <a:effectRef idx="3">
              <a:schemeClr val="accent1"/>
            </a:effectRef>
            <a:fontRef idx="minor">
              <a:schemeClr val="lt1"/>
            </a:fontRef>
          </p:style>
          <p:txBody>
            <a:bodyPr wrap="square">
              <a:noAutofit/>
            </a:bodyPr>
            <a:lstStyle/>
            <a:p>
              <a:endParaRPr lang="en-GB" dirty="0">
                <a:solidFill>
                  <a:schemeClr val="bg1"/>
                </a:solidFill>
              </a:endParaRPr>
            </a:p>
          </p:txBody>
        </p:sp>
        <p:sp>
          <p:nvSpPr>
            <p:cNvPr id="7" name="Rectangle 6">
              <a:extLst>
                <a:ext uri="{FF2B5EF4-FFF2-40B4-BE49-F238E27FC236}">
                  <a16:creationId xmlns:a16="http://schemas.microsoft.com/office/drawing/2014/main" id="{54253C54-B4A5-EB40-81BB-45C276A133EF}"/>
                </a:ext>
              </a:extLst>
            </p:cNvPr>
            <p:cNvSpPr/>
            <p:nvPr/>
          </p:nvSpPr>
          <p:spPr>
            <a:xfrm>
              <a:off x="1641871" y="5583189"/>
              <a:ext cx="2228049" cy="646331"/>
            </a:xfrm>
            <a:prstGeom prst="rect">
              <a:avLst/>
            </a:prstGeom>
          </p:spPr>
          <p:txBody>
            <a:bodyPr wrap="square">
              <a:spAutoFit/>
            </a:bodyPr>
            <a:lstStyle/>
            <a:p>
              <a:r>
                <a:rPr lang="en-US" dirty="0">
                  <a:solidFill>
                    <a:schemeClr val="bg1"/>
                  </a:solidFill>
                </a:rPr>
                <a:t>How many applicable move actions exist?</a:t>
              </a:r>
              <a:endParaRPr lang="en-GB" dirty="0">
                <a:solidFill>
                  <a:schemeClr val="bg1"/>
                </a:solidFill>
              </a:endParaRPr>
            </a:p>
          </p:txBody>
        </p:sp>
      </p:grpSp>
      <p:grpSp>
        <p:nvGrpSpPr>
          <p:cNvPr id="83" name="Group 82">
            <a:extLst>
              <a:ext uri="{FF2B5EF4-FFF2-40B4-BE49-F238E27FC236}">
                <a16:creationId xmlns:a16="http://schemas.microsoft.com/office/drawing/2014/main" id="{FC4CC261-B111-9D4F-AC62-DE74D822FDB9}"/>
              </a:ext>
            </a:extLst>
          </p:cNvPr>
          <p:cNvGrpSpPr/>
          <p:nvPr/>
        </p:nvGrpSpPr>
        <p:grpSpPr>
          <a:xfrm>
            <a:off x="5014072" y="5352204"/>
            <a:ext cx="1051305" cy="453449"/>
            <a:chOff x="1524000" y="5537423"/>
            <a:chExt cx="1417265" cy="453449"/>
          </a:xfrm>
          <a:noFill/>
        </p:grpSpPr>
        <p:sp>
          <p:nvSpPr>
            <p:cNvPr id="84" name="Cloud Callout 83">
              <a:extLst>
                <a:ext uri="{FF2B5EF4-FFF2-40B4-BE49-F238E27FC236}">
                  <a16:creationId xmlns:a16="http://schemas.microsoft.com/office/drawing/2014/main" id="{26FFDA3B-18DE-604D-B622-4CF5BC46F360}"/>
                </a:ext>
              </a:extLst>
            </p:cNvPr>
            <p:cNvSpPr/>
            <p:nvPr/>
          </p:nvSpPr>
          <p:spPr>
            <a:xfrm>
              <a:off x="1524000" y="5537423"/>
              <a:ext cx="1417265" cy="453449"/>
            </a:xfrm>
            <a:prstGeom prst="cloudCallout">
              <a:avLst>
                <a:gd name="adj1" fmla="val -84880"/>
                <a:gd name="adj2" fmla="val -30733"/>
              </a:avLst>
            </a:prstGeom>
            <a:solidFill>
              <a:srgbClr val="FFC000"/>
            </a:solidFill>
            <a:ln>
              <a:noFill/>
            </a:ln>
          </p:spPr>
          <p:style>
            <a:lnRef idx="0">
              <a:schemeClr val="accent1"/>
            </a:lnRef>
            <a:fillRef idx="3">
              <a:schemeClr val="accent1"/>
            </a:fillRef>
            <a:effectRef idx="3">
              <a:schemeClr val="accent1"/>
            </a:effectRef>
            <a:fontRef idx="minor">
              <a:schemeClr val="lt1"/>
            </a:fontRef>
          </p:style>
          <p:txBody>
            <a:bodyPr wrap="square">
              <a:noAutofit/>
            </a:bodyPr>
            <a:lstStyle/>
            <a:p>
              <a:endParaRPr lang="en-GB" dirty="0">
                <a:solidFill>
                  <a:schemeClr val="bg1"/>
                </a:solidFill>
              </a:endParaRPr>
            </a:p>
          </p:txBody>
        </p:sp>
        <p:sp>
          <p:nvSpPr>
            <p:cNvPr id="85" name="Rectangle 84">
              <a:extLst>
                <a:ext uri="{FF2B5EF4-FFF2-40B4-BE49-F238E27FC236}">
                  <a16:creationId xmlns:a16="http://schemas.microsoft.com/office/drawing/2014/main" id="{CB3D6780-93D1-F64E-9D5D-AFAA8C8B8ECC}"/>
                </a:ext>
              </a:extLst>
            </p:cNvPr>
            <p:cNvSpPr/>
            <p:nvPr/>
          </p:nvSpPr>
          <p:spPr>
            <a:xfrm>
              <a:off x="1761496" y="5562500"/>
              <a:ext cx="1044653" cy="369332"/>
            </a:xfrm>
            <a:prstGeom prst="rect">
              <a:avLst/>
            </a:prstGeom>
            <a:grpFill/>
          </p:spPr>
          <p:txBody>
            <a:bodyPr wrap="square">
              <a:spAutoFit/>
            </a:bodyPr>
            <a:lstStyle/>
            <a:p>
              <a:r>
                <a:rPr lang="en-US" dirty="0">
                  <a:solidFill>
                    <a:schemeClr val="bg1"/>
                  </a:solidFill>
                </a:rPr>
                <a:t>Why?</a:t>
              </a:r>
              <a:endParaRPr lang="en-GB" dirty="0">
                <a:solidFill>
                  <a:schemeClr val="bg1"/>
                </a:solidFill>
              </a:endParaRPr>
            </a:p>
          </p:txBody>
        </p:sp>
      </p:grpSp>
      <p:grpSp>
        <p:nvGrpSpPr>
          <p:cNvPr id="81" name="Group 80">
            <a:extLst>
              <a:ext uri="{FF2B5EF4-FFF2-40B4-BE49-F238E27FC236}">
                <a16:creationId xmlns:a16="http://schemas.microsoft.com/office/drawing/2014/main" id="{C422CB6F-6C6E-F398-9D56-CCB2BFFB4831}"/>
              </a:ext>
            </a:extLst>
          </p:cNvPr>
          <p:cNvGrpSpPr/>
          <p:nvPr/>
        </p:nvGrpSpPr>
        <p:grpSpPr>
          <a:xfrm>
            <a:off x="7713964" y="4551040"/>
            <a:ext cx="4021389" cy="1354874"/>
            <a:chOff x="4198596" y="2859146"/>
            <a:chExt cx="4021389" cy="1354874"/>
          </a:xfrm>
        </p:grpSpPr>
        <p:sp>
          <p:nvSpPr>
            <p:cNvPr id="82" name="Rectangle 891">
              <a:extLst>
                <a:ext uri="{FF2B5EF4-FFF2-40B4-BE49-F238E27FC236}">
                  <a16:creationId xmlns:a16="http://schemas.microsoft.com/office/drawing/2014/main" id="{61E4446B-287B-DB34-E4DA-74F12E7EEB3C}"/>
                </a:ext>
              </a:extLst>
            </p:cNvPr>
            <p:cNvSpPr>
              <a:spLocks noChangeArrowheads="1"/>
            </p:cNvSpPr>
            <p:nvPr/>
          </p:nvSpPr>
          <p:spPr bwMode="auto">
            <a:xfrm>
              <a:off x="5124789" y="3530277"/>
              <a:ext cx="65" cy="276999"/>
            </a:xfrm>
            <a:prstGeom prst="rect">
              <a:avLst/>
            </a:prstGeom>
            <a:solidFill>
              <a:srgbClr val="89D3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endParaRPr lang="en-US" b="1" dirty="0">
                <a:latin typeface="Calibri"/>
                <a:ea typeface="Calibri"/>
                <a:cs typeface="Calibri"/>
              </a:endParaRPr>
            </a:p>
          </p:txBody>
        </p:sp>
        <p:sp>
          <p:nvSpPr>
            <p:cNvPr id="86" name="Rectangle 891">
              <a:extLst>
                <a:ext uri="{FF2B5EF4-FFF2-40B4-BE49-F238E27FC236}">
                  <a16:creationId xmlns:a16="http://schemas.microsoft.com/office/drawing/2014/main" id="{DE2B16D8-CACA-5BCB-1E24-DAEEF2FA8910}"/>
                </a:ext>
              </a:extLst>
            </p:cNvPr>
            <p:cNvSpPr>
              <a:spLocks noChangeArrowheads="1"/>
            </p:cNvSpPr>
            <p:nvPr/>
          </p:nvSpPr>
          <p:spPr bwMode="auto">
            <a:xfrm>
              <a:off x="7128692" y="3594134"/>
              <a:ext cx="65" cy="276999"/>
            </a:xfrm>
            <a:prstGeom prst="rect">
              <a:avLst/>
            </a:prstGeom>
            <a:solidFill>
              <a:srgbClr val="FAC09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endParaRPr lang="en-US" b="1" dirty="0">
                <a:latin typeface="Calibri"/>
                <a:ea typeface="Calibri"/>
                <a:cs typeface="Calibri"/>
              </a:endParaRPr>
            </a:p>
          </p:txBody>
        </p:sp>
        <p:grpSp>
          <p:nvGrpSpPr>
            <p:cNvPr id="87" name="Group 86">
              <a:extLst>
                <a:ext uri="{FF2B5EF4-FFF2-40B4-BE49-F238E27FC236}">
                  <a16:creationId xmlns:a16="http://schemas.microsoft.com/office/drawing/2014/main" id="{13B36D4A-CA1D-AEF9-4B26-3F6B220BBA2D}"/>
                </a:ext>
              </a:extLst>
            </p:cNvPr>
            <p:cNvGrpSpPr/>
            <p:nvPr/>
          </p:nvGrpSpPr>
          <p:grpSpPr>
            <a:xfrm>
              <a:off x="4728546" y="2859146"/>
              <a:ext cx="1748270" cy="801164"/>
              <a:chOff x="1152149" y="2292224"/>
              <a:chExt cx="2428155" cy="1112728"/>
            </a:xfrm>
          </p:grpSpPr>
          <p:sp>
            <p:nvSpPr>
              <p:cNvPr id="152" name="Line 853">
                <a:extLst>
                  <a:ext uri="{FF2B5EF4-FFF2-40B4-BE49-F238E27FC236}">
                    <a16:creationId xmlns:a16="http://schemas.microsoft.com/office/drawing/2014/main" id="{1B4F286A-38C8-2862-6F34-20C08B900D8E}"/>
                  </a:ext>
                </a:extLst>
              </p:cNvPr>
              <p:cNvSpPr>
                <a:spLocks noChangeShapeType="1"/>
              </p:cNvSpPr>
              <p:nvPr/>
            </p:nvSpPr>
            <p:spPr bwMode="auto">
              <a:xfrm>
                <a:off x="1152149" y="3398894"/>
                <a:ext cx="822960" cy="6058"/>
              </a:xfrm>
              <a:prstGeom prst="line">
                <a:avLst/>
              </a:prstGeom>
              <a:noFill/>
              <a:ln w="9525">
                <a:solidFill>
                  <a:schemeClr val="tx1"/>
                </a:solidFill>
                <a:round/>
                <a:headEnd/>
                <a:tailEnd/>
              </a:ln>
              <a:scene3d>
                <a:camera prst="legacyObliqueTopRight">
                  <a:rot lat="60000" lon="0" rev="0"/>
                </a:camera>
                <a:lightRig rig="legacyFlat3" dir="l"/>
              </a:scene3d>
              <a:sp3d extrusionH="2095500" contourW="6350" prstMaterial="legacyPlastic">
                <a:bevelT w="13500" h="13500" prst="angle"/>
                <a:bevelB w="13500" h="13500" prst="angle"/>
                <a:extrusionClr>
                  <a:srgbClr val="EBE6DB"/>
                </a:extrusionClr>
              </a:sp3d>
              <a:extLst>
                <a:ext uri="{909E8E84-426E-40dd-AFC4-6F175D3DCCD1}">
                  <a14:hiddenFill xmlns="" xmlns:a14="http://schemas.microsoft.com/office/drawing/2010/main">
                    <a:noFill/>
                  </a14:hiddenFill>
                </a:ext>
              </a:extLst>
            </p:spPr>
            <p:txBody>
              <a:bodyPr wrap="none" anchor="ctr">
                <a:flatTx/>
              </a:bodyPr>
              <a:lstStyle/>
              <a:p>
                <a:endParaRPr lang="en-US" dirty="0">
                  <a:latin typeface="Calibri"/>
                  <a:ea typeface="Times New Roman"/>
                  <a:cs typeface="Calibri"/>
                </a:endParaRPr>
              </a:p>
            </p:txBody>
          </p:sp>
          <p:cxnSp>
            <p:nvCxnSpPr>
              <p:cNvPr id="153" name="Straight Connector 152">
                <a:extLst>
                  <a:ext uri="{FF2B5EF4-FFF2-40B4-BE49-F238E27FC236}">
                    <a16:creationId xmlns:a16="http://schemas.microsoft.com/office/drawing/2014/main" id="{7F65E4F5-F5B6-71CA-E10F-55A09ECBB78F}"/>
                  </a:ext>
                </a:extLst>
              </p:cNvPr>
              <p:cNvCxnSpPr/>
              <p:nvPr/>
            </p:nvCxnSpPr>
            <p:spPr>
              <a:xfrm>
                <a:off x="2180139" y="2292224"/>
                <a:ext cx="113385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54" name="Freeform 860">
                <a:extLst>
                  <a:ext uri="{FF2B5EF4-FFF2-40B4-BE49-F238E27FC236}">
                    <a16:creationId xmlns:a16="http://schemas.microsoft.com/office/drawing/2014/main" id="{C0258649-83CF-619E-60F7-DE2A35C13D59}"/>
                  </a:ext>
                </a:extLst>
              </p:cNvPr>
              <p:cNvSpPr>
                <a:spLocks/>
              </p:cNvSpPr>
              <p:nvPr/>
            </p:nvSpPr>
            <p:spPr bwMode="auto">
              <a:xfrm>
                <a:off x="2604677" y="2352547"/>
                <a:ext cx="393192" cy="37765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155" name="Freeform 860">
                <a:extLst>
                  <a:ext uri="{FF2B5EF4-FFF2-40B4-BE49-F238E27FC236}">
                    <a16:creationId xmlns:a16="http://schemas.microsoft.com/office/drawing/2014/main" id="{6EB9DE08-C5C6-AF2A-4C5A-F859DBB14665}"/>
                  </a:ext>
                </a:extLst>
              </p:cNvPr>
              <p:cNvSpPr>
                <a:spLocks/>
              </p:cNvSpPr>
              <p:nvPr/>
            </p:nvSpPr>
            <p:spPr bwMode="auto">
              <a:xfrm>
                <a:off x="2366898" y="2303564"/>
                <a:ext cx="1213406" cy="42976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cxnSp>
          <p:nvCxnSpPr>
            <p:cNvPr id="88" name="Straight Connector 87">
              <a:extLst>
                <a:ext uri="{FF2B5EF4-FFF2-40B4-BE49-F238E27FC236}">
                  <a16:creationId xmlns:a16="http://schemas.microsoft.com/office/drawing/2014/main" id="{1F542E25-5378-C751-1234-86094EF9792C}"/>
                </a:ext>
              </a:extLst>
            </p:cNvPr>
            <p:cNvCxnSpPr/>
            <p:nvPr/>
          </p:nvCxnSpPr>
          <p:spPr>
            <a:xfrm>
              <a:off x="6181341" y="3686823"/>
              <a:ext cx="658367"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89" name="Freeform 860">
              <a:extLst>
                <a:ext uri="{FF2B5EF4-FFF2-40B4-BE49-F238E27FC236}">
                  <a16:creationId xmlns:a16="http://schemas.microsoft.com/office/drawing/2014/main" id="{A9415B54-56ED-87D9-4439-F438BF02A252}"/>
                </a:ext>
              </a:extLst>
            </p:cNvPr>
            <p:cNvSpPr>
              <a:spLocks/>
            </p:cNvSpPr>
            <p:nvPr/>
          </p:nvSpPr>
          <p:spPr bwMode="auto">
            <a:xfrm>
              <a:off x="5858581" y="3730256"/>
              <a:ext cx="888796" cy="27190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90" name="Freeform 860">
              <a:extLst>
                <a:ext uri="{FF2B5EF4-FFF2-40B4-BE49-F238E27FC236}">
                  <a16:creationId xmlns:a16="http://schemas.microsoft.com/office/drawing/2014/main" id="{F2BB9591-E505-4876-8484-B077D81792B7}"/>
                </a:ext>
              </a:extLst>
            </p:cNvPr>
            <p:cNvSpPr>
              <a:spLocks/>
            </p:cNvSpPr>
            <p:nvPr/>
          </p:nvSpPr>
          <p:spPr bwMode="auto">
            <a:xfrm>
              <a:off x="5732390" y="3686967"/>
              <a:ext cx="1123653" cy="30943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sp>
          <p:nvSpPr>
            <p:cNvPr id="91" name="Line 853">
              <a:extLst>
                <a:ext uri="{FF2B5EF4-FFF2-40B4-BE49-F238E27FC236}">
                  <a16:creationId xmlns:a16="http://schemas.microsoft.com/office/drawing/2014/main" id="{2F7CD2AB-40A5-2499-33C4-F0FA2C515F1B}"/>
                </a:ext>
              </a:extLst>
            </p:cNvPr>
            <p:cNvSpPr>
              <a:spLocks noChangeShapeType="1"/>
            </p:cNvSpPr>
            <p:nvPr/>
          </p:nvSpPr>
          <p:spPr bwMode="auto">
            <a:xfrm>
              <a:off x="6351907" y="4209658"/>
              <a:ext cx="1481327"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dirty="0">
                  <a:latin typeface="Calibri"/>
                  <a:ea typeface="Times New Roman"/>
                  <a:cs typeface="Calibri"/>
                </a:rPr>
                <a:t>             d2</a:t>
              </a:r>
            </a:p>
          </p:txBody>
        </p:sp>
        <p:sp>
          <p:nvSpPr>
            <p:cNvPr id="92" name="Line 853">
              <a:extLst>
                <a:ext uri="{FF2B5EF4-FFF2-40B4-BE49-F238E27FC236}">
                  <a16:creationId xmlns:a16="http://schemas.microsoft.com/office/drawing/2014/main" id="{4283FE79-EF61-E74E-5E36-8C2F50E3CA36}"/>
                </a:ext>
              </a:extLst>
            </p:cNvPr>
            <p:cNvSpPr>
              <a:spLocks noChangeShapeType="1"/>
            </p:cNvSpPr>
            <p:nvPr/>
          </p:nvSpPr>
          <p:spPr bwMode="auto">
            <a:xfrm>
              <a:off x="4198596" y="4205296"/>
              <a:ext cx="1481327"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dirty="0">
                  <a:latin typeface="Calibri"/>
                  <a:ea typeface="Times New Roman"/>
                  <a:cs typeface="Calibri"/>
                </a:rPr>
                <a:t>             d1</a:t>
              </a:r>
            </a:p>
          </p:txBody>
        </p:sp>
        <p:sp>
          <p:nvSpPr>
            <p:cNvPr id="93" name="Line 853">
              <a:extLst>
                <a:ext uri="{FF2B5EF4-FFF2-40B4-BE49-F238E27FC236}">
                  <a16:creationId xmlns:a16="http://schemas.microsoft.com/office/drawing/2014/main" id="{1FCB507B-AE5D-B463-7B7C-0FD665CE622D}"/>
                </a:ext>
              </a:extLst>
            </p:cNvPr>
            <p:cNvSpPr>
              <a:spLocks noChangeShapeType="1"/>
            </p:cNvSpPr>
            <p:nvPr/>
          </p:nvSpPr>
          <p:spPr bwMode="auto">
            <a:xfrm>
              <a:off x="5870740" y="3287888"/>
              <a:ext cx="1316735"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dirty="0">
                  <a:latin typeface="Calibri"/>
                  <a:ea typeface="Times New Roman"/>
                  <a:cs typeface="Calibri"/>
                </a:rPr>
                <a:t>          d3</a:t>
              </a:r>
            </a:p>
          </p:txBody>
        </p:sp>
        <p:grpSp>
          <p:nvGrpSpPr>
            <p:cNvPr id="94" name="Group 93">
              <a:extLst>
                <a:ext uri="{FF2B5EF4-FFF2-40B4-BE49-F238E27FC236}">
                  <a16:creationId xmlns:a16="http://schemas.microsoft.com/office/drawing/2014/main" id="{C256CC30-DE73-5F60-924B-99E728AAF689}"/>
                </a:ext>
              </a:extLst>
            </p:cNvPr>
            <p:cNvGrpSpPr/>
            <p:nvPr/>
          </p:nvGrpSpPr>
          <p:grpSpPr>
            <a:xfrm>
              <a:off x="4851800" y="2923197"/>
              <a:ext cx="1203321" cy="1021208"/>
              <a:chOff x="3906167" y="3324390"/>
              <a:chExt cx="1671281" cy="1418344"/>
            </a:xfrm>
            <a:solidFill>
              <a:srgbClr val="93D2FE"/>
            </a:solidFill>
          </p:grpSpPr>
          <p:sp>
            <p:nvSpPr>
              <p:cNvPr id="128" name="Oval 859">
                <a:extLst>
                  <a:ext uri="{FF2B5EF4-FFF2-40B4-BE49-F238E27FC236}">
                    <a16:creationId xmlns:a16="http://schemas.microsoft.com/office/drawing/2014/main" id="{CEAA548B-FDFE-2B12-EDDD-975EC0C4C70E}"/>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29" name="Oval 861">
                <a:extLst>
                  <a:ext uri="{FF2B5EF4-FFF2-40B4-BE49-F238E27FC236}">
                    <a16:creationId xmlns:a16="http://schemas.microsoft.com/office/drawing/2014/main" id="{595FD8C4-352B-BB00-84F9-07546946BA83}"/>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30" name="Oval 862">
                <a:extLst>
                  <a:ext uri="{FF2B5EF4-FFF2-40B4-BE49-F238E27FC236}">
                    <a16:creationId xmlns:a16="http://schemas.microsoft.com/office/drawing/2014/main" id="{A8016424-0CE0-2671-AA21-DD0DAB804367}"/>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31" name="Oval 863">
                <a:extLst>
                  <a:ext uri="{FF2B5EF4-FFF2-40B4-BE49-F238E27FC236}">
                    <a16:creationId xmlns:a16="http://schemas.microsoft.com/office/drawing/2014/main" id="{55C0D9A1-3B5C-D57D-3CA3-8EA3208B2259}"/>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32" name="Oval 863">
                <a:extLst>
                  <a:ext uri="{FF2B5EF4-FFF2-40B4-BE49-F238E27FC236}">
                    <a16:creationId xmlns:a16="http://schemas.microsoft.com/office/drawing/2014/main" id="{278C0EDA-D7D7-7031-E023-53EB8D96CAD2}"/>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grpSp>
            <p:nvGrpSpPr>
              <p:cNvPr id="133" name="Group 132">
                <a:extLst>
                  <a:ext uri="{FF2B5EF4-FFF2-40B4-BE49-F238E27FC236}">
                    <a16:creationId xmlns:a16="http://schemas.microsoft.com/office/drawing/2014/main" id="{597D13DA-D779-089F-1010-3A8DEFC06A10}"/>
                  </a:ext>
                </a:extLst>
              </p:cNvPr>
              <p:cNvGrpSpPr/>
              <p:nvPr/>
            </p:nvGrpSpPr>
            <p:grpSpPr>
              <a:xfrm>
                <a:off x="3906167" y="4047050"/>
                <a:ext cx="1671281" cy="539042"/>
                <a:chOff x="1320274" y="4580303"/>
                <a:chExt cx="1671281" cy="467246"/>
              </a:xfrm>
              <a:grpFill/>
            </p:grpSpPr>
            <p:sp>
              <p:nvSpPr>
                <p:cNvPr id="148" name="Freeform 860">
                  <a:extLst>
                    <a:ext uri="{FF2B5EF4-FFF2-40B4-BE49-F238E27FC236}">
                      <a16:creationId xmlns:a16="http://schemas.microsoft.com/office/drawing/2014/main" id="{85BF1643-46AC-443B-8B2F-4ECC7E576EFC}"/>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49" name="Rectangle 864">
                  <a:extLst>
                    <a:ext uri="{FF2B5EF4-FFF2-40B4-BE49-F238E27FC236}">
                      <a16:creationId xmlns:a16="http://schemas.microsoft.com/office/drawing/2014/main" id="{0AE95D67-E6A8-E9A4-95EC-86B843928AFD}"/>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b"/>
                <a:lstStyle/>
                <a:p>
                  <a:pPr algn="ctr"/>
                  <a:r>
                    <a:rPr lang="en-US" dirty="0">
                      <a:latin typeface="Calibri"/>
                      <a:ea typeface="Calibri"/>
                      <a:cs typeface="Calibri"/>
                    </a:rPr>
                    <a:t>r1</a:t>
                  </a:r>
                </a:p>
              </p:txBody>
            </p:sp>
            <p:sp>
              <p:nvSpPr>
                <p:cNvPr id="150" name="Freeform 865">
                  <a:extLst>
                    <a:ext uri="{FF2B5EF4-FFF2-40B4-BE49-F238E27FC236}">
                      <a16:creationId xmlns:a16="http://schemas.microsoft.com/office/drawing/2014/main" id="{7FEBFE6F-FE80-A856-DB3E-0A3B5A65D072}"/>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51" name="Freeform 866">
                  <a:extLst>
                    <a:ext uri="{FF2B5EF4-FFF2-40B4-BE49-F238E27FC236}">
                      <a16:creationId xmlns:a16="http://schemas.microsoft.com/office/drawing/2014/main" id="{A24A3CD8-F8BF-0EC9-16E0-F6F4E4D3EDBD}"/>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grpSp>
          <p:grpSp>
            <p:nvGrpSpPr>
              <p:cNvPr id="134" name="Group 133">
                <a:extLst>
                  <a:ext uri="{FF2B5EF4-FFF2-40B4-BE49-F238E27FC236}">
                    <a16:creationId xmlns:a16="http://schemas.microsoft.com/office/drawing/2014/main" id="{68C23C80-94C2-58CF-B84D-46A2D13297F1}"/>
                  </a:ext>
                </a:extLst>
              </p:cNvPr>
              <p:cNvGrpSpPr/>
              <p:nvPr/>
            </p:nvGrpSpPr>
            <p:grpSpPr>
              <a:xfrm>
                <a:off x="4596370" y="3324390"/>
                <a:ext cx="552654" cy="1188720"/>
                <a:chOff x="1823226" y="3235632"/>
                <a:chExt cx="552654" cy="1188720"/>
              </a:xfrm>
              <a:grpFill/>
            </p:grpSpPr>
            <p:sp>
              <p:nvSpPr>
                <p:cNvPr id="135" name="Oval 878">
                  <a:extLst>
                    <a:ext uri="{FF2B5EF4-FFF2-40B4-BE49-F238E27FC236}">
                      <a16:creationId xmlns:a16="http://schemas.microsoft.com/office/drawing/2014/main" id="{9EEC608A-0630-B476-B177-5D30FE77415E}"/>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36" name="Rectangle 880">
                  <a:extLst>
                    <a:ext uri="{FF2B5EF4-FFF2-40B4-BE49-F238E27FC236}">
                      <a16:creationId xmlns:a16="http://schemas.microsoft.com/office/drawing/2014/main" id="{4E9757A0-0BC7-40F6-DBE2-C13B112F2DBD}"/>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137" name="Oval 878">
                  <a:extLst>
                    <a:ext uri="{FF2B5EF4-FFF2-40B4-BE49-F238E27FC236}">
                      <a16:creationId xmlns:a16="http://schemas.microsoft.com/office/drawing/2014/main" id="{5E3D37CC-3C24-4FB1-D22C-AC8F22E18B86}"/>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38" name="Line 881">
                  <a:extLst>
                    <a:ext uri="{FF2B5EF4-FFF2-40B4-BE49-F238E27FC236}">
                      <a16:creationId xmlns:a16="http://schemas.microsoft.com/office/drawing/2014/main" id="{93CEEBE9-DB60-2AD8-7057-5404DEACEA9C}"/>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39" name="Line 882">
                  <a:extLst>
                    <a:ext uri="{FF2B5EF4-FFF2-40B4-BE49-F238E27FC236}">
                      <a16:creationId xmlns:a16="http://schemas.microsoft.com/office/drawing/2014/main" id="{D0822EDB-8A68-7836-47F5-4BA23E0FAB16}"/>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40" name="Rectangle 880">
                  <a:extLst>
                    <a:ext uri="{FF2B5EF4-FFF2-40B4-BE49-F238E27FC236}">
                      <a16:creationId xmlns:a16="http://schemas.microsoft.com/office/drawing/2014/main" id="{67415B8B-F643-DBE4-EB1F-A9EF3A939678}"/>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141" name="Oval 878">
                  <a:extLst>
                    <a:ext uri="{FF2B5EF4-FFF2-40B4-BE49-F238E27FC236}">
                      <a16:creationId xmlns:a16="http://schemas.microsoft.com/office/drawing/2014/main" id="{BCEE0E5C-96B4-F6D8-6643-6EAD9DBF65C5}"/>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42" name="Line 882">
                  <a:extLst>
                    <a:ext uri="{FF2B5EF4-FFF2-40B4-BE49-F238E27FC236}">
                      <a16:creationId xmlns:a16="http://schemas.microsoft.com/office/drawing/2014/main" id="{C3BED406-B057-EA1F-656D-CA7D5EB3AD12}"/>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43" name="Line 882">
                  <a:extLst>
                    <a:ext uri="{FF2B5EF4-FFF2-40B4-BE49-F238E27FC236}">
                      <a16:creationId xmlns:a16="http://schemas.microsoft.com/office/drawing/2014/main" id="{8A81FAF9-E9C1-EE6C-AB4E-A6F33A7D3BBD}"/>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44" name="Line 884">
                  <a:extLst>
                    <a:ext uri="{FF2B5EF4-FFF2-40B4-BE49-F238E27FC236}">
                      <a16:creationId xmlns:a16="http://schemas.microsoft.com/office/drawing/2014/main" id="{4F185DBF-DB8D-8469-1759-EA01886E06FB}"/>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p:spPr>
              <p:txBody>
                <a:bodyPr wrap="none" anchor="ctr"/>
                <a:lstStyle/>
                <a:p>
                  <a:endParaRPr lang="en-US" dirty="0">
                    <a:latin typeface="Calibri"/>
                    <a:ea typeface="Calibri"/>
                    <a:cs typeface="Calibri"/>
                  </a:endParaRPr>
                </a:p>
              </p:txBody>
            </p:sp>
            <p:sp>
              <p:nvSpPr>
                <p:cNvPr id="145" name="Oval 885">
                  <a:extLst>
                    <a:ext uri="{FF2B5EF4-FFF2-40B4-BE49-F238E27FC236}">
                      <a16:creationId xmlns:a16="http://schemas.microsoft.com/office/drawing/2014/main" id="{ECBA4180-E10F-4C6C-6854-2B1C7ED75D81}"/>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46" name="Line 881">
                  <a:extLst>
                    <a:ext uri="{FF2B5EF4-FFF2-40B4-BE49-F238E27FC236}">
                      <a16:creationId xmlns:a16="http://schemas.microsoft.com/office/drawing/2014/main" id="{8356D268-7BB8-00DD-FA0A-BAE3DCD9413D}"/>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47" name="Line 882">
                  <a:extLst>
                    <a:ext uri="{FF2B5EF4-FFF2-40B4-BE49-F238E27FC236}">
                      <a16:creationId xmlns:a16="http://schemas.microsoft.com/office/drawing/2014/main" id="{C5F4D695-D7E5-FDE7-AC7B-402305E986C3}"/>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grpSp>
        </p:grpSp>
        <p:grpSp>
          <p:nvGrpSpPr>
            <p:cNvPr id="95" name="Group 94">
              <a:extLst>
                <a:ext uri="{FF2B5EF4-FFF2-40B4-BE49-F238E27FC236}">
                  <a16:creationId xmlns:a16="http://schemas.microsoft.com/office/drawing/2014/main" id="{30C208B9-CA20-6EC5-3AAC-2ED9C2A6EC19}"/>
                </a:ext>
              </a:extLst>
            </p:cNvPr>
            <p:cNvGrpSpPr/>
            <p:nvPr/>
          </p:nvGrpSpPr>
          <p:grpSpPr>
            <a:xfrm>
              <a:off x="4272198" y="3826579"/>
              <a:ext cx="538242" cy="343668"/>
              <a:chOff x="1012668" y="989071"/>
              <a:chExt cx="747559" cy="477316"/>
            </a:xfrm>
          </p:grpSpPr>
          <p:sp>
            <p:nvSpPr>
              <p:cNvPr id="125" name="Line 853">
                <a:extLst>
                  <a:ext uri="{FF2B5EF4-FFF2-40B4-BE49-F238E27FC236}">
                    <a16:creationId xmlns:a16="http://schemas.microsoft.com/office/drawing/2014/main" id="{CC938397-2967-3725-3C20-7226A978A93D}"/>
                  </a:ext>
                </a:extLst>
              </p:cNvPr>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 xmlns:a14="http://schemas.microsoft.com/office/drawing/2010/main">
                    <a:noFill/>
                  </a14:hiddenFill>
                </a:ext>
              </a:extLst>
            </p:spPr>
            <p:txBody>
              <a:bodyPr wrap="none" anchor="ctr">
                <a:flatTx/>
              </a:bodyPr>
              <a:lstStyle/>
              <a:p>
                <a:endParaRPr lang="en-US" dirty="0">
                  <a:latin typeface="Calibri"/>
                  <a:ea typeface="Times New Roman"/>
                  <a:cs typeface="Calibri"/>
                </a:endParaRPr>
              </a:p>
            </p:txBody>
          </p:sp>
          <p:sp>
            <p:nvSpPr>
              <p:cNvPr id="126" name="Rectangle 873">
                <a:extLst>
                  <a:ext uri="{FF2B5EF4-FFF2-40B4-BE49-F238E27FC236}">
                    <a16:creationId xmlns:a16="http://schemas.microsoft.com/office/drawing/2014/main" id="{EAF9A12B-38E4-F55F-892C-D4527E957B04}"/>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b"/>
              <a:lstStyle/>
              <a:p>
                <a:pPr algn="ctr"/>
                <a:r>
                  <a:rPr lang="en-GB" dirty="0">
                    <a:latin typeface="Calibri"/>
                    <a:ea typeface="Times New Roman"/>
                    <a:cs typeface="Calibri"/>
                  </a:rPr>
                  <a:t>c1</a:t>
                </a:r>
              </a:p>
            </p:txBody>
          </p:sp>
          <p:sp>
            <p:nvSpPr>
              <p:cNvPr id="127" name="Freeform 875">
                <a:extLst>
                  <a:ext uri="{FF2B5EF4-FFF2-40B4-BE49-F238E27FC236}">
                    <a16:creationId xmlns:a16="http://schemas.microsoft.com/office/drawing/2014/main" id="{8957749F-C2E0-AD31-E7FC-13BC1E275DA4}"/>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Times New Roman"/>
                  <a:cs typeface="Calibri"/>
                </a:endParaRPr>
              </a:p>
            </p:txBody>
          </p:sp>
        </p:grpSp>
        <p:grpSp>
          <p:nvGrpSpPr>
            <p:cNvPr id="96" name="Group 95">
              <a:extLst>
                <a:ext uri="{FF2B5EF4-FFF2-40B4-BE49-F238E27FC236}">
                  <a16:creationId xmlns:a16="http://schemas.microsoft.com/office/drawing/2014/main" id="{732DD7EB-101E-3678-2DBD-3EB451BE1E38}"/>
                </a:ext>
              </a:extLst>
            </p:cNvPr>
            <p:cNvGrpSpPr/>
            <p:nvPr/>
          </p:nvGrpSpPr>
          <p:grpSpPr>
            <a:xfrm>
              <a:off x="7016664" y="2938828"/>
              <a:ext cx="1203321" cy="1021208"/>
              <a:chOff x="3906167" y="3324390"/>
              <a:chExt cx="1671281" cy="1418344"/>
            </a:xfrm>
            <a:solidFill>
              <a:srgbClr val="93D2FE"/>
            </a:solidFill>
          </p:grpSpPr>
          <p:sp>
            <p:nvSpPr>
              <p:cNvPr id="101" name="Oval 859">
                <a:extLst>
                  <a:ext uri="{FF2B5EF4-FFF2-40B4-BE49-F238E27FC236}">
                    <a16:creationId xmlns:a16="http://schemas.microsoft.com/office/drawing/2014/main" id="{4EC4F0CE-DFD7-14CF-A5C4-61C36F0A6FCE}"/>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02" name="Oval 861">
                <a:extLst>
                  <a:ext uri="{FF2B5EF4-FFF2-40B4-BE49-F238E27FC236}">
                    <a16:creationId xmlns:a16="http://schemas.microsoft.com/office/drawing/2014/main" id="{33361232-F7FC-D373-F6B9-035713823220}"/>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03" name="Oval 862">
                <a:extLst>
                  <a:ext uri="{FF2B5EF4-FFF2-40B4-BE49-F238E27FC236}">
                    <a16:creationId xmlns:a16="http://schemas.microsoft.com/office/drawing/2014/main" id="{6BC8E590-36D0-2CC5-F8EB-627E500C8BF4}"/>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04" name="Oval 863">
                <a:extLst>
                  <a:ext uri="{FF2B5EF4-FFF2-40B4-BE49-F238E27FC236}">
                    <a16:creationId xmlns:a16="http://schemas.microsoft.com/office/drawing/2014/main" id="{7FB01993-B52E-78A3-B5BD-B28C6C810522}"/>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05" name="Oval 863">
                <a:extLst>
                  <a:ext uri="{FF2B5EF4-FFF2-40B4-BE49-F238E27FC236}">
                    <a16:creationId xmlns:a16="http://schemas.microsoft.com/office/drawing/2014/main" id="{679E91B2-236F-DD0F-5C52-F6816EE512E4}"/>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grpSp>
            <p:nvGrpSpPr>
              <p:cNvPr id="106" name="Group 105">
                <a:extLst>
                  <a:ext uri="{FF2B5EF4-FFF2-40B4-BE49-F238E27FC236}">
                    <a16:creationId xmlns:a16="http://schemas.microsoft.com/office/drawing/2014/main" id="{AB4F2900-8A40-CB54-232B-B2CCE5D6B2DA}"/>
                  </a:ext>
                </a:extLst>
              </p:cNvPr>
              <p:cNvGrpSpPr/>
              <p:nvPr/>
            </p:nvGrpSpPr>
            <p:grpSpPr>
              <a:xfrm>
                <a:off x="3906167" y="4047050"/>
                <a:ext cx="1671281" cy="539042"/>
                <a:chOff x="1320274" y="4580303"/>
                <a:chExt cx="1671281" cy="467246"/>
              </a:xfrm>
              <a:grpFill/>
            </p:grpSpPr>
            <p:sp>
              <p:nvSpPr>
                <p:cNvPr id="121" name="Freeform 860">
                  <a:extLst>
                    <a:ext uri="{FF2B5EF4-FFF2-40B4-BE49-F238E27FC236}">
                      <a16:creationId xmlns:a16="http://schemas.microsoft.com/office/drawing/2014/main" id="{B3E3F6B5-A3C3-0149-6E2F-104D853123E2}"/>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22" name="Rectangle 864">
                  <a:extLst>
                    <a:ext uri="{FF2B5EF4-FFF2-40B4-BE49-F238E27FC236}">
                      <a16:creationId xmlns:a16="http://schemas.microsoft.com/office/drawing/2014/main" id="{A9EAE9CD-DCEF-27BA-043A-5B2B4464B283}"/>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b"/>
                <a:lstStyle/>
                <a:p>
                  <a:pPr algn="ctr"/>
                  <a:r>
                    <a:rPr lang="en-US" dirty="0">
                      <a:latin typeface="Calibri"/>
                      <a:ea typeface="Calibri"/>
                      <a:cs typeface="Calibri"/>
                    </a:rPr>
                    <a:t>r2</a:t>
                  </a:r>
                </a:p>
              </p:txBody>
            </p:sp>
            <p:sp>
              <p:nvSpPr>
                <p:cNvPr id="123" name="Freeform 865">
                  <a:extLst>
                    <a:ext uri="{FF2B5EF4-FFF2-40B4-BE49-F238E27FC236}">
                      <a16:creationId xmlns:a16="http://schemas.microsoft.com/office/drawing/2014/main" id="{22BD4043-916D-91E3-D1D4-CE73DE4A7617}"/>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24" name="Freeform 866">
                  <a:extLst>
                    <a:ext uri="{FF2B5EF4-FFF2-40B4-BE49-F238E27FC236}">
                      <a16:creationId xmlns:a16="http://schemas.microsoft.com/office/drawing/2014/main" id="{DFD7D188-B784-2368-B43D-596E0E869170}"/>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grpSp>
          <p:grpSp>
            <p:nvGrpSpPr>
              <p:cNvPr id="107" name="Group 106">
                <a:extLst>
                  <a:ext uri="{FF2B5EF4-FFF2-40B4-BE49-F238E27FC236}">
                    <a16:creationId xmlns:a16="http://schemas.microsoft.com/office/drawing/2014/main" id="{857A31D3-9755-176F-DDE5-7FBF5C564035}"/>
                  </a:ext>
                </a:extLst>
              </p:cNvPr>
              <p:cNvGrpSpPr/>
              <p:nvPr/>
            </p:nvGrpSpPr>
            <p:grpSpPr>
              <a:xfrm>
                <a:off x="4596370" y="3324390"/>
                <a:ext cx="552654" cy="1188720"/>
                <a:chOff x="1823226" y="3235632"/>
                <a:chExt cx="552654" cy="1188720"/>
              </a:xfrm>
              <a:grpFill/>
            </p:grpSpPr>
            <p:sp>
              <p:nvSpPr>
                <p:cNvPr id="108" name="Oval 878">
                  <a:extLst>
                    <a:ext uri="{FF2B5EF4-FFF2-40B4-BE49-F238E27FC236}">
                      <a16:creationId xmlns:a16="http://schemas.microsoft.com/office/drawing/2014/main" id="{0A5C7BBA-B022-3615-2257-151260FCF422}"/>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09" name="Rectangle 880">
                  <a:extLst>
                    <a:ext uri="{FF2B5EF4-FFF2-40B4-BE49-F238E27FC236}">
                      <a16:creationId xmlns:a16="http://schemas.microsoft.com/office/drawing/2014/main" id="{9CBB4A5F-01A3-8C44-09AC-ED2B23142561}"/>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110" name="Oval 878">
                  <a:extLst>
                    <a:ext uri="{FF2B5EF4-FFF2-40B4-BE49-F238E27FC236}">
                      <a16:creationId xmlns:a16="http://schemas.microsoft.com/office/drawing/2014/main" id="{71559A9E-30B7-F14C-78C1-168CDECD8601}"/>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11" name="Line 881">
                  <a:extLst>
                    <a:ext uri="{FF2B5EF4-FFF2-40B4-BE49-F238E27FC236}">
                      <a16:creationId xmlns:a16="http://schemas.microsoft.com/office/drawing/2014/main" id="{B0FEE98C-BDCD-97D0-381E-1A34EE279AB2}"/>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12" name="Line 882">
                  <a:extLst>
                    <a:ext uri="{FF2B5EF4-FFF2-40B4-BE49-F238E27FC236}">
                      <a16:creationId xmlns:a16="http://schemas.microsoft.com/office/drawing/2014/main" id="{228C4F12-D3A2-61EA-9AD5-8CDAEE451590}"/>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13" name="Rectangle 880">
                  <a:extLst>
                    <a:ext uri="{FF2B5EF4-FFF2-40B4-BE49-F238E27FC236}">
                      <a16:creationId xmlns:a16="http://schemas.microsoft.com/office/drawing/2014/main" id="{4B80C53F-C3CE-0E67-7825-979515A39A58}"/>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114" name="Oval 878">
                  <a:extLst>
                    <a:ext uri="{FF2B5EF4-FFF2-40B4-BE49-F238E27FC236}">
                      <a16:creationId xmlns:a16="http://schemas.microsoft.com/office/drawing/2014/main" id="{70A068C3-7317-E69F-3101-3FFCCFDAEAA7}"/>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15" name="Line 882">
                  <a:extLst>
                    <a:ext uri="{FF2B5EF4-FFF2-40B4-BE49-F238E27FC236}">
                      <a16:creationId xmlns:a16="http://schemas.microsoft.com/office/drawing/2014/main" id="{2001167A-2899-DDF6-2D4C-FBED5E50D7C4}"/>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16" name="Line 882">
                  <a:extLst>
                    <a:ext uri="{FF2B5EF4-FFF2-40B4-BE49-F238E27FC236}">
                      <a16:creationId xmlns:a16="http://schemas.microsoft.com/office/drawing/2014/main" id="{22CF805E-542E-F490-65E0-A6928A078F03}"/>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17" name="Line 884">
                  <a:extLst>
                    <a:ext uri="{FF2B5EF4-FFF2-40B4-BE49-F238E27FC236}">
                      <a16:creationId xmlns:a16="http://schemas.microsoft.com/office/drawing/2014/main" id="{00F213FF-3E88-800D-6254-0ED0F40DF149}"/>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p:spPr>
              <p:txBody>
                <a:bodyPr wrap="none" anchor="ctr"/>
                <a:lstStyle/>
                <a:p>
                  <a:endParaRPr lang="en-US" dirty="0">
                    <a:latin typeface="Calibri"/>
                    <a:ea typeface="Calibri"/>
                    <a:cs typeface="Calibri"/>
                  </a:endParaRPr>
                </a:p>
              </p:txBody>
            </p:sp>
            <p:sp>
              <p:nvSpPr>
                <p:cNvPr id="118" name="Oval 885">
                  <a:extLst>
                    <a:ext uri="{FF2B5EF4-FFF2-40B4-BE49-F238E27FC236}">
                      <a16:creationId xmlns:a16="http://schemas.microsoft.com/office/drawing/2014/main" id="{7709A345-67A4-5A60-6148-893B5E37ECFF}"/>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19" name="Line 881">
                  <a:extLst>
                    <a:ext uri="{FF2B5EF4-FFF2-40B4-BE49-F238E27FC236}">
                      <a16:creationId xmlns:a16="http://schemas.microsoft.com/office/drawing/2014/main" id="{C1E5CCAE-9C29-F8E3-88BD-44AB3EFBF4E0}"/>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20" name="Line 882">
                  <a:extLst>
                    <a:ext uri="{FF2B5EF4-FFF2-40B4-BE49-F238E27FC236}">
                      <a16:creationId xmlns:a16="http://schemas.microsoft.com/office/drawing/2014/main" id="{29490EEC-DE2D-82E5-7358-591988D2F9C8}"/>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grpSp>
        </p:grpSp>
        <p:grpSp>
          <p:nvGrpSpPr>
            <p:cNvPr id="97" name="Group 96">
              <a:extLst>
                <a:ext uri="{FF2B5EF4-FFF2-40B4-BE49-F238E27FC236}">
                  <a16:creationId xmlns:a16="http://schemas.microsoft.com/office/drawing/2014/main" id="{CB8B4A70-F1A3-C0F7-CCA4-119B631AF793}"/>
                </a:ext>
              </a:extLst>
            </p:cNvPr>
            <p:cNvGrpSpPr/>
            <p:nvPr/>
          </p:nvGrpSpPr>
          <p:grpSpPr>
            <a:xfrm>
              <a:off x="6397985" y="3842210"/>
              <a:ext cx="538242" cy="343668"/>
              <a:chOff x="1012668" y="989071"/>
              <a:chExt cx="747559" cy="477316"/>
            </a:xfrm>
          </p:grpSpPr>
          <p:sp>
            <p:nvSpPr>
              <p:cNvPr id="98" name="Line 853">
                <a:extLst>
                  <a:ext uri="{FF2B5EF4-FFF2-40B4-BE49-F238E27FC236}">
                    <a16:creationId xmlns:a16="http://schemas.microsoft.com/office/drawing/2014/main" id="{CA7A62D8-4B9D-4EC5-085A-2D1A8D8611EA}"/>
                  </a:ext>
                </a:extLst>
              </p:cNvPr>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 xmlns:a14="http://schemas.microsoft.com/office/drawing/2010/main">
                    <a:noFill/>
                  </a14:hiddenFill>
                </a:ext>
              </a:extLst>
            </p:spPr>
            <p:txBody>
              <a:bodyPr wrap="none" anchor="ctr">
                <a:flatTx/>
              </a:bodyPr>
              <a:lstStyle/>
              <a:p>
                <a:endParaRPr lang="en-US" dirty="0">
                  <a:latin typeface="Calibri"/>
                  <a:ea typeface="Times New Roman"/>
                  <a:cs typeface="Calibri"/>
                </a:endParaRPr>
              </a:p>
            </p:txBody>
          </p:sp>
          <p:sp>
            <p:nvSpPr>
              <p:cNvPr id="99" name="Rectangle 873">
                <a:extLst>
                  <a:ext uri="{FF2B5EF4-FFF2-40B4-BE49-F238E27FC236}">
                    <a16:creationId xmlns:a16="http://schemas.microsoft.com/office/drawing/2014/main" id="{DD18B5F4-B2D3-E982-E43E-91A849376DB0}"/>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b"/>
              <a:lstStyle/>
              <a:p>
                <a:pPr algn="ctr"/>
                <a:r>
                  <a:rPr lang="en-GB" dirty="0">
                    <a:latin typeface="Calibri"/>
                    <a:ea typeface="Times New Roman"/>
                    <a:cs typeface="Calibri"/>
                  </a:rPr>
                  <a:t>c2</a:t>
                </a:r>
              </a:p>
            </p:txBody>
          </p:sp>
          <p:sp>
            <p:nvSpPr>
              <p:cNvPr id="100" name="Freeform 875">
                <a:extLst>
                  <a:ext uri="{FF2B5EF4-FFF2-40B4-BE49-F238E27FC236}">
                    <a16:creationId xmlns:a16="http://schemas.microsoft.com/office/drawing/2014/main" id="{A6F26032-67E6-7433-6096-168156216064}"/>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Times New Roman"/>
                  <a:cs typeface="Calibri"/>
                </a:endParaRPr>
              </a:p>
            </p:txBody>
          </p:sp>
        </p:grpSp>
      </p:grpSp>
    </p:spTree>
    <p:extLst>
      <p:ext uri="{BB962C8B-B14F-4D97-AF65-F5344CB8AC3E}">
        <p14:creationId xmlns:p14="http://schemas.microsoft.com/office/powerpoint/2010/main" val="2140738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normAutofit/>
              </a:bodyPr>
              <a:lstStyle/>
              <a:p>
                <a:r>
                  <a:rPr lang="en-US" dirty="0"/>
                  <a:t>Computing Prediction Function </a:t>
                </a:r>
                <a14:m>
                  <m:oMath xmlns:m="http://schemas.openxmlformats.org/officeDocument/2006/math">
                    <m:r>
                      <a:rPr lang="el-GR" i="1" dirty="0" smtClean="0">
                        <a:latin typeface="Cambria Math" panose="02040503050406030204" pitchFamily="18" charset="0"/>
                        <a:cs typeface="Times New Roman"/>
                      </a:rPr>
                      <m:t>𝛾</m:t>
                    </m:r>
                  </m:oMath>
                </a14:m>
                <a:endParaRPr 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a:blip r:embed="rId3"/>
                <a:stretch>
                  <a:fillRect l="-1881" t="-6522" b="-23913"/>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359625" y="1665066"/>
                <a:ext cx="8037833" cy="4240848"/>
              </a:xfrm>
            </p:spPr>
            <p:txBody>
              <a:bodyPr>
                <a:normAutofit/>
              </a:bodyPr>
              <a:lstStyle/>
              <a:p>
                <a:r>
                  <a:rPr lang="en-GB" dirty="0">
                    <a:ea typeface="Cambria Math" panose="02040503050406030204" pitchFamily="18" charset="0"/>
                    <a:cs typeface="Sana" pitchFamily="2" charset="-78"/>
                  </a:rPr>
                  <a:t>If action </a:t>
                </a:r>
                <a14:m>
                  <m:oMath xmlns:m="http://schemas.openxmlformats.org/officeDocument/2006/math">
                    <m:r>
                      <a:rPr lang="en-GB" i="1">
                        <a:latin typeface="Cambria Math" panose="02040503050406030204" pitchFamily="18" charset="0"/>
                        <a:ea typeface="Cambria Math" panose="02040503050406030204" pitchFamily="18" charset="0"/>
                        <a:cs typeface="Sana" pitchFamily="2" charset="-78"/>
                      </a:rPr>
                      <m:t>𝑎</m:t>
                    </m:r>
                  </m:oMath>
                </a14:m>
                <a:r>
                  <a:rPr lang="en-GB" dirty="0"/>
                  <a:t> is </a:t>
                </a:r>
                <a:r>
                  <a:rPr lang="en-GB" dirty="0">
                    <a:solidFill>
                      <a:schemeClr val="accent1"/>
                    </a:solidFill>
                  </a:rPr>
                  <a:t>applicable</a:t>
                </a:r>
                <a:r>
                  <a:rPr lang="en-GB" dirty="0"/>
                  <a:t> in state </a:t>
                </a:r>
                <a14:m>
                  <m:oMath xmlns:m="http://schemas.openxmlformats.org/officeDocument/2006/math">
                    <m:r>
                      <a:rPr lang="en-GB" i="1">
                        <a:latin typeface="Cambria Math" panose="02040503050406030204" pitchFamily="18" charset="0"/>
                      </a:rPr>
                      <m:t>𝑠</m:t>
                    </m:r>
                  </m:oMath>
                </a14:m>
                <a:r>
                  <a:rPr lang="en-GB" dirty="0"/>
                  <a:t>, then </a:t>
                </a:r>
                <a14:m>
                  <m:oMath xmlns:m="http://schemas.openxmlformats.org/officeDocument/2006/math">
                    <m:r>
                      <a:rPr lang="el-GR" i="1" dirty="0">
                        <a:latin typeface="Cambria Math" panose="02040503050406030204" pitchFamily="18" charset="0"/>
                        <a:cs typeface="Times New Roman"/>
                      </a:rPr>
                      <m:t>𝛾</m:t>
                    </m:r>
                    <m:d>
                      <m:dPr>
                        <m:ctrlPr>
                          <a:rPr lang="de-DE" b="0" i="1" dirty="0" smtClean="0">
                            <a:latin typeface="Cambria Math" panose="02040503050406030204" pitchFamily="18" charset="0"/>
                            <a:cs typeface="Times New Roman"/>
                          </a:rPr>
                        </m:ctrlPr>
                      </m:dPr>
                      <m:e>
                        <m:r>
                          <a:rPr lang="de-DE" b="0" i="1" dirty="0" smtClean="0">
                            <a:latin typeface="Cambria Math" panose="02040503050406030204" pitchFamily="18" charset="0"/>
                            <a:cs typeface="Times New Roman"/>
                          </a:rPr>
                          <m:t>𝑠</m:t>
                        </m:r>
                        <m:r>
                          <a:rPr lang="de-DE" b="0" i="1" dirty="0" smtClean="0">
                            <a:latin typeface="Cambria Math" panose="02040503050406030204" pitchFamily="18" charset="0"/>
                            <a:cs typeface="Times New Roman"/>
                          </a:rPr>
                          <m:t>,</m:t>
                        </m:r>
                        <m:r>
                          <a:rPr lang="de-DE" b="0" i="1" dirty="0" smtClean="0">
                            <a:latin typeface="Cambria Math" panose="02040503050406030204" pitchFamily="18" charset="0"/>
                            <a:cs typeface="Times New Roman"/>
                          </a:rPr>
                          <m:t>𝑎</m:t>
                        </m:r>
                      </m:e>
                    </m:d>
                  </m:oMath>
                </a14:m>
                <a:r>
                  <a:rPr lang="en-GB" dirty="0"/>
                  <a:t> is computed as:</a:t>
                </a:r>
              </a:p>
              <a:p>
                <a:pPr marL="258762" lvl="1" indent="0">
                  <a:buNone/>
                </a:pPr>
                <a14:m>
                  <m:oMathPara xmlns:m="http://schemas.openxmlformats.org/officeDocument/2006/math">
                    <m:oMathParaPr>
                      <m:jc m:val="centerGroup"/>
                    </m:oMathParaPr>
                    <m:oMath xmlns:m="http://schemas.openxmlformats.org/officeDocument/2006/math">
                      <m:d>
                        <m:dPr>
                          <m:begChr m:val="{"/>
                          <m:endChr m:val="}"/>
                          <m:ctrlPr>
                            <a:rPr lang="en-GB" i="1">
                              <a:latin typeface="Cambria Math" panose="02040503050406030204" pitchFamily="18" charset="0"/>
                            </a:rPr>
                          </m:ctrlPr>
                        </m:dPr>
                        <m:e>
                          <m:d>
                            <m:dPr>
                              <m:ctrlPr>
                                <a:rPr lang="en-GB" i="1">
                                  <a:latin typeface="Cambria Math" panose="02040503050406030204" pitchFamily="18" charset="0"/>
                                </a:rPr>
                              </m:ctrlPr>
                            </m:dPr>
                            <m:e>
                              <m:r>
                                <a:rPr lang="en-GB" i="1">
                                  <a:latin typeface="Cambria Math" panose="02040503050406030204" pitchFamily="18" charset="0"/>
                                </a:rPr>
                                <m:t>𝑥</m:t>
                              </m:r>
                              <m:r>
                                <a:rPr lang="en-GB" i="1">
                                  <a:latin typeface="Cambria Math" panose="02040503050406030204" pitchFamily="18" charset="0"/>
                                </a:rPr>
                                <m:t>,</m:t>
                              </m:r>
                              <m:r>
                                <a:rPr lang="en-GB" i="1">
                                  <a:latin typeface="Cambria Math" panose="02040503050406030204" pitchFamily="18" charset="0"/>
                                </a:rPr>
                                <m:t>𝑤</m:t>
                              </m:r>
                            </m:e>
                          </m:d>
                        </m:e>
                        <m:e>
                          <m:r>
                            <a:rPr lang="en-GB" i="1">
                              <a:latin typeface="Cambria Math" panose="02040503050406030204" pitchFamily="18" charset="0"/>
                            </a:rPr>
                            <m:t> </m:t>
                          </m:r>
                          <m:r>
                            <a:rPr lang="en-GB" i="1">
                              <a:latin typeface="Cambria Math" panose="02040503050406030204" pitchFamily="18" charset="0"/>
                            </a:rPr>
                            <m:t>𝑒𝑓𝑓</m:t>
                          </m:r>
                          <m:d>
                            <m:dPr>
                              <m:ctrlPr>
                                <a:rPr lang="en-GB" i="1">
                                  <a:latin typeface="Cambria Math" panose="02040503050406030204" pitchFamily="18" charset="0"/>
                                </a:rPr>
                              </m:ctrlPr>
                            </m:dPr>
                            <m:e>
                              <m:r>
                                <a:rPr lang="en-GB" i="1">
                                  <a:latin typeface="Cambria Math" panose="02040503050406030204" pitchFamily="18" charset="0"/>
                                </a:rPr>
                                <m:t>𝑎</m:t>
                              </m:r>
                            </m:e>
                          </m:d>
                          <m:r>
                            <a:rPr lang="en-GB" b="0" i="1" smtClean="0">
                              <a:latin typeface="Cambria Math" panose="02040503050406030204" pitchFamily="18" charset="0"/>
                            </a:rPr>
                            <m:t> </m:t>
                          </m:r>
                          <m:r>
                            <m:rPr>
                              <m:nor/>
                            </m:rPr>
                            <a:rPr lang="en-GB" b="0" i="0" smtClean="0">
                              <a:latin typeface="Cambria Math" panose="02040503050406030204" pitchFamily="18" charset="0"/>
                            </a:rPr>
                            <m:t>contains</m:t>
                          </m:r>
                          <m:r>
                            <m:rPr>
                              <m:nor/>
                            </m:rPr>
                            <a:rPr lang="en-GB" b="0" i="0" smtClean="0">
                              <a:latin typeface="Cambria Math" panose="02040503050406030204" pitchFamily="18" charset="0"/>
                            </a:rPr>
                            <m:t> </m:t>
                          </m:r>
                          <m:r>
                            <m:rPr>
                              <m:nor/>
                            </m:rPr>
                            <a:rPr lang="en-GB" b="0" i="0" smtClean="0">
                              <a:latin typeface="Cambria Math" panose="02040503050406030204" pitchFamily="18" charset="0"/>
                            </a:rPr>
                            <m:t>the</m:t>
                          </m:r>
                          <m:r>
                            <m:rPr>
                              <m:nor/>
                            </m:rPr>
                            <a:rPr lang="en-GB" b="0" i="0" smtClean="0">
                              <a:latin typeface="Cambria Math" panose="02040503050406030204" pitchFamily="18" charset="0"/>
                            </a:rPr>
                            <m:t> </m:t>
                          </m:r>
                          <m:r>
                            <m:rPr>
                              <m:nor/>
                            </m:rPr>
                            <a:rPr lang="en-GB" b="0" i="0" smtClean="0">
                              <a:latin typeface="Cambria Math" panose="02040503050406030204" pitchFamily="18" charset="0"/>
                            </a:rPr>
                            <m:t>effect</m:t>
                          </m:r>
                          <m:r>
                            <a:rPr lang="en-GB" b="0" i="1" smtClean="0">
                              <a:latin typeface="Cambria Math" panose="02040503050406030204" pitchFamily="18" charset="0"/>
                            </a:rPr>
                            <m:t> </m:t>
                          </m:r>
                          <m:r>
                            <a:rPr lang="en-GB" i="1">
                              <a:latin typeface="Cambria Math" panose="02040503050406030204" pitchFamily="18" charset="0"/>
                            </a:rPr>
                            <m:t>𝑥</m:t>
                          </m:r>
                          <m:r>
                            <a:rPr lang="en-GB" i="1">
                              <a:latin typeface="Cambria Math" panose="02040503050406030204" pitchFamily="18" charset="0"/>
                            </a:rPr>
                            <m:t>←</m:t>
                          </m:r>
                          <m:r>
                            <a:rPr lang="en-GB" i="1">
                              <a:latin typeface="Cambria Math" panose="02040503050406030204" pitchFamily="18" charset="0"/>
                            </a:rPr>
                            <m:t>𝑤</m:t>
                          </m:r>
                        </m:e>
                      </m:d>
                    </m:oMath>
                  </m:oMathPara>
                </a14:m>
                <a:endParaRPr lang="de-DE" i="1" dirty="0">
                  <a:latin typeface="Cambria Math" panose="02040503050406030204" pitchFamily="18" charset="0"/>
                </a:endParaRPr>
              </a:p>
              <a:p>
                <a:pPr marL="258762" lvl="1" indent="0">
                  <a:buNone/>
                </a:pPr>
                <a14:m>
                  <m:oMathPara xmlns:m="http://schemas.openxmlformats.org/officeDocument/2006/math">
                    <m:oMathParaPr>
                      <m:jc m:val="centerGroup"/>
                    </m:oMathParaPr>
                    <m:oMath xmlns:m="http://schemas.openxmlformats.org/officeDocument/2006/math">
                      <m:r>
                        <a:rPr lang="en-GB" i="1" smtClean="0">
                          <a:latin typeface="Cambria Math" panose="02040503050406030204" pitchFamily="18" charset="0"/>
                        </a:rPr>
                        <m:t>∪</m:t>
                      </m:r>
                      <m:d>
                        <m:dPr>
                          <m:begChr m:val="{"/>
                          <m:endChr m:val="|"/>
                          <m:ctrlPr>
                            <a:rPr lang="en-GB" i="1" smtClean="0">
                              <a:latin typeface="Cambria Math" panose="02040503050406030204" pitchFamily="18" charset="0"/>
                            </a:rPr>
                          </m:ctrlPr>
                        </m:dPr>
                        <m:e>
                          <m:d>
                            <m:dPr>
                              <m:ctrlPr>
                                <a:rPr lang="en-GB" i="1" smtClean="0">
                                  <a:latin typeface="Cambria Math" panose="02040503050406030204" pitchFamily="18" charset="0"/>
                                </a:rPr>
                              </m:ctrlPr>
                            </m:dPr>
                            <m:e>
                              <m:r>
                                <a:rPr lang="en-GB" i="1">
                                  <a:latin typeface="Cambria Math" panose="02040503050406030204" pitchFamily="18" charset="0"/>
                                </a:rPr>
                                <m:t>𝑥</m:t>
                              </m:r>
                              <m:r>
                                <a:rPr lang="en-GB" i="1">
                                  <a:latin typeface="Cambria Math" panose="02040503050406030204" pitchFamily="18" charset="0"/>
                                </a:rPr>
                                <m:t>,</m:t>
                              </m:r>
                              <m:r>
                                <a:rPr lang="en-GB" i="1">
                                  <a:latin typeface="Cambria Math" panose="02040503050406030204" pitchFamily="18" charset="0"/>
                                </a:rPr>
                                <m:t>𝑤</m:t>
                              </m:r>
                            </m:e>
                          </m:d>
                          <m:r>
                            <a:rPr lang="en-GB" i="1">
                              <a:latin typeface="Cambria Math" panose="02040503050406030204" pitchFamily="18" charset="0"/>
                            </a:rPr>
                            <m:t>∈</m:t>
                          </m:r>
                          <m:r>
                            <a:rPr lang="en-GB" i="1">
                              <a:latin typeface="Cambria Math" panose="02040503050406030204" pitchFamily="18" charset="0"/>
                            </a:rPr>
                            <m:t>𝑠</m:t>
                          </m:r>
                        </m:e>
                      </m:d>
                      <m:r>
                        <a:rPr lang="en-GB" b="0" i="1" smtClean="0">
                          <a:latin typeface="Cambria Math" panose="02040503050406030204" pitchFamily="18" charset="0"/>
                        </a:rPr>
                        <m:t> </m:t>
                      </m:r>
                      <m:r>
                        <a:rPr lang="en-GB" i="1">
                          <a:latin typeface="Cambria Math" panose="02040503050406030204" pitchFamily="18" charset="0"/>
                        </a:rPr>
                        <m:t>𝑥</m:t>
                      </m:r>
                      <m:r>
                        <a:rPr lang="en-GB" i="1">
                          <a:latin typeface="Cambria Math" panose="02040503050406030204" pitchFamily="18" charset="0"/>
                        </a:rPr>
                        <m:t> </m:t>
                      </m:r>
                      <m:r>
                        <m:rPr>
                          <m:nor/>
                        </m:rPr>
                        <a:rPr lang="en-GB" i="0">
                          <a:latin typeface="Cambria Math" panose="02040503050406030204" pitchFamily="18" charset="0"/>
                        </a:rPr>
                        <m:t>is</m:t>
                      </m:r>
                      <m:r>
                        <m:rPr>
                          <m:nor/>
                        </m:rPr>
                        <a:rPr lang="de-DE" b="0" i="0" smtClean="0">
                          <a:latin typeface="Cambria Math" panose="02040503050406030204" pitchFamily="18" charset="0"/>
                        </a:rPr>
                        <m:t> </m:t>
                      </m:r>
                      <m:r>
                        <m:rPr>
                          <m:nor/>
                        </m:rPr>
                        <a:rPr lang="en-GB" i="0">
                          <a:latin typeface="Cambria Math" panose="02040503050406030204" pitchFamily="18" charset="0"/>
                        </a:rPr>
                        <m:t>n</m:t>
                      </m:r>
                      <m:r>
                        <m:rPr>
                          <m:nor/>
                        </m:rPr>
                        <a:rPr lang="de-DE" b="0" i="0" smtClean="0">
                          <a:latin typeface="Cambria Math" panose="02040503050406030204" pitchFamily="18" charset="0"/>
                        </a:rPr>
                        <m:t>o</m:t>
                      </m:r>
                      <m:r>
                        <m:rPr>
                          <m:nor/>
                        </m:rPr>
                        <a:rPr lang="en-GB" i="0">
                          <a:latin typeface="Cambria Math" panose="02040503050406030204" pitchFamily="18" charset="0"/>
                        </a:rPr>
                        <m:t>t</m:t>
                      </m:r>
                      <m:r>
                        <m:rPr>
                          <m:nor/>
                        </m:rPr>
                        <a:rPr lang="en-GB" i="0">
                          <a:latin typeface="Cambria Math" panose="02040503050406030204" pitchFamily="18" charset="0"/>
                        </a:rPr>
                        <m:t> </m:t>
                      </m:r>
                      <m:r>
                        <m:rPr>
                          <m:nor/>
                        </m:rPr>
                        <a:rPr lang="en-GB" i="0">
                          <a:latin typeface="Cambria Math" panose="02040503050406030204" pitchFamily="18" charset="0"/>
                        </a:rPr>
                        <m:t>the</m:t>
                      </m:r>
                      <m:r>
                        <m:rPr>
                          <m:nor/>
                        </m:rPr>
                        <a:rPr lang="en-GB" i="0">
                          <a:latin typeface="Cambria Math" panose="02040503050406030204" pitchFamily="18" charset="0"/>
                        </a:rPr>
                        <m:t> </m:t>
                      </m:r>
                      <m:r>
                        <m:rPr>
                          <m:nor/>
                        </m:rPr>
                        <a:rPr lang="en-GB" i="0">
                          <a:latin typeface="Cambria Math" panose="02040503050406030204" pitchFamily="18" charset="0"/>
                        </a:rPr>
                        <m:t>target</m:t>
                      </m:r>
                      <m:r>
                        <m:rPr>
                          <m:nor/>
                        </m:rPr>
                        <a:rPr lang="en-GB" i="0">
                          <a:latin typeface="Cambria Math" panose="02040503050406030204" pitchFamily="18" charset="0"/>
                        </a:rPr>
                        <m:t> </m:t>
                      </m:r>
                      <m:r>
                        <m:rPr>
                          <m:nor/>
                        </m:rPr>
                        <a:rPr lang="en-GB" i="0">
                          <a:latin typeface="Cambria Math" panose="02040503050406030204" pitchFamily="18" charset="0"/>
                        </a:rPr>
                        <m:t>of</m:t>
                      </m:r>
                      <m:r>
                        <m:rPr>
                          <m:nor/>
                        </m:rPr>
                        <a:rPr lang="en-GB" i="0">
                          <a:latin typeface="Cambria Math" panose="02040503050406030204" pitchFamily="18" charset="0"/>
                        </a:rPr>
                        <m:t> </m:t>
                      </m:r>
                      <m:r>
                        <m:rPr>
                          <m:nor/>
                        </m:rPr>
                        <a:rPr lang="en-GB" i="0">
                          <a:latin typeface="Cambria Math" panose="02040503050406030204" pitchFamily="18" charset="0"/>
                        </a:rPr>
                        <m:t>any</m:t>
                      </m:r>
                      <m:r>
                        <m:rPr>
                          <m:nor/>
                        </m:rPr>
                        <a:rPr lang="en-GB" b="0" i="0" smtClean="0">
                          <a:latin typeface="Cambria Math" panose="02040503050406030204" pitchFamily="18" charset="0"/>
                        </a:rPr>
                        <m:t> </m:t>
                      </m:r>
                      <m:r>
                        <m:rPr>
                          <m:nor/>
                        </m:rPr>
                        <a:rPr lang="en-GB" b="0" i="0" smtClean="0">
                          <a:latin typeface="Cambria Math" panose="02040503050406030204" pitchFamily="18" charset="0"/>
                        </a:rPr>
                        <m:t>effect</m:t>
                      </m:r>
                      <m:r>
                        <m:rPr>
                          <m:nor/>
                        </m:rPr>
                        <a:rPr lang="en-GB" b="0" i="0" smtClean="0">
                          <a:latin typeface="Cambria Math" panose="02040503050406030204" pitchFamily="18" charset="0"/>
                        </a:rPr>
                        <m:t> </m:t>
                      </m:r>
                      <m:r>
                        <m:rPr>
                          <m:nor/>
                        </m:rPr>
                        <a:rPr lang="en-GB" i="0">
                          <a:latin typeface="Cambria Math" panose="02040503050406030204" pitchFamily="18" charset="0"/>
                        </a:rPr>
                        <m:t>in</m:t>
                      </m:r>
                      <m:r>
                        <a:rPr lang="en-GB" i="1">
                          <a:latin typeface="Cambria Math" panose="02040503050406030204" pitchFamily="18" charset="0"/>
                        </a:rPr>
                        <m:t> </m:t>
                      </m:r>
                      <m:r>
                        <a:rPr lang="en-GB" i="1">
                          <a:latin typeface="Cambria Math" panose="02040503050406030204" pitchFamily="18" charset="0"/>
                        </a:rPr>
                        <m:t>𝑒𝑓𝑓</m:t>
                      </m:r>
                      <m:r>
                        <a:rPr lang="en-GB" i="1">
                          <a:latin typeface="Cambria Math" panose="02040503050406030204" pitchFamily="18" charset="0"/>
                        </a:rPr>
                        <m:t>(</m:t>
                      </m:r>
                      <m:r>
                        <a:rPr lang="en-GB" i="1">
                          <a:latin typeface="Cambria Math" panose="02040503050406030204" pitchFamily="18" charset="0"/>
                        </a:rPr>
                        <m:t>𝑎</m:t>
                      </m:r>
                      <m:r>
                        <a:rPr lang="en-GB" i="1">
                          <a:latin typeface="Cambria Math" panose="02040503050406030204" pitchFamily="18" charset="0"/>
                        </a:rPr>
                        <m:t>)}</m:t>
                      </m:r>
                    </m:oMath>
                  </m:oMathPara>
                </a14:m>
                <a:endParaRPr lang="en-GB" i="1" dirty="0">
                  <a:latin typeface="Times New Roman" charset="0"/>
                </a:endParaRPr>
              </a:p>
              <a:p>
                <a:r>
                  <a:rPr lang="en-GB" dirty="0"/>
                  <a:t>Example: action </a:t>
                </a:r>
                <a14:m>
                  <m:oMath xmlns:m="http://schemas.openxmlformats.org/officeDocument/2006/math">
                    <m:r>
                      <a:rPr lang="en-GB" i="1">
                        <a:latin typeface="Cambria Math" panose="02040503050406030204" pitchFamily="18" charset="0"/>
                      </a:rPr>
                      <m:t>𝑡𝑎𝑘𝑒</m:t>
                    </m:r>
                    <m:d>
                      <m:dPr>
                        <m:ctrlPr>
                          <a:rPr lang="en-GB" i="1">
                            <a:latin typeface="Cambria Math" panose="02040503050406030204" pitchFamily="18" charset="0"/>
                          </a:rPr>
                        </m:ctrlPr>
                      </m:dPr>
                      <m:e>
                        <m:r>
                          <a:rPr lang="en-GB" i="1">
                            <a:latin typeface="Cambria Math" panose="02040503050406030204" pitchFamily="18" charset="0"/>
                          </a:rPr>
                          <m:t>𝑟</m:t>
                        </m:r>
                        <m:r>
                          <a:rPr lang="en-GB" b="0" i="1" smtClean="0">
                            <a:latin typeface="Cambria Math" panose="02040503050406030204" pitchFamily="18" charset="0"/>
                          </a:rPr>
                          <m:t>2</m:t>
                        </m:r>
                        <m:r>
                          <a:rPr lang="en-GB" i="1">
                            <a:latin typeface="Cambria Math" panose="02040503050406030204" pitchFamily="18" charset="0"/>
                          </a:rPr>
                          <m:t>,</m:t>
                        </m:r>
                        <m:r>
                          <a:rPr lang="en-GB" b="0" i="1" smtClean="0">
                            <a:latin typeface="Cambria Math" panose="02040503050406030204" pitchFamily="18" charset="0"/>
                          </a:rPr>
                          <m:t>𝑑</m:t>
                        </m:r>
                        <m:r>
                          <a:rPr lang="en-GB" b="0" i="1" smtClean="0">
                            <a:latin typeface="Cambria Math" panose="02040503050406030204" pitchFamily="18" charset="0"/>
                          </a:rPr>
                          <m:t>2,</m:t>
                        </m:r>
                        <m:r>
                          <a:rPr lang="en-GB" i="1">
                            <a:latin typeface="Cambria Math" panose="02040503050406030204" pitchFamily="18" charset="0"/>
                          </a:rPr>
                          <m:t>𝑐</m:t>
                        </m:r>
                        <m:r>
                          <a:rPr lang="en-GB" b="0" i="1" smtClean="0">
                            <a:latin typeface="Cambria Math" panose="02040503050406030204" pitchFamily="18" charset="0"/>
                          </a:rPr>
                          <m:t>2</m:t>
                        </m:r>
                      </m:e>
                    </m:d>
                  </m:oMath>
                </a14:m>
                <a:r>
                  <a:rPr lang="en-GB" dirty="0"/>
                  <a:t> in state </a:t>
                </a:r>
                <a14:m>
                  <m:oMath xmlns:m="http://schemas.openxmlformats.org/officeDocument/2006/math">
                    <m:sSub>
                      <m:sSubPr>
                        <m:ctrlPr>
                          <a:rPr lang="en-GB" i="1">
                            <a:latin typeface="Cambria Math" panose="02040503050406030204" pitchFamily="18" charset="0"/>
                            <a:ea typeface="Cambria Math" panose="02040503050406030204" pitchFamily="18" charset="0"/>
                            <a:cs typeface="Times New Roman"/>
                          </a:rPr>
                        </m:ctrlPr>
                      </m:sSubPr>
                      <m:e>
                        <m:r>
                          <a:rPr lang="en-GB" i="1">
                            <a:latin typeface="Cambria Math" panose="02040503050406030204" pitchFamily="18" charset="0"/>
                            <a:ea typeface="Cambria Math" panose="02040503050406030204" pitchFamily="18" charset="0"/>
                            <a:cs typeface="Times New Roman"/>
                          </a:rPr>
                          <m:t>𝑠</m:t>
                        </m:r>
                      </m:e>
                      <m:sub>
                        <m:r>
                          <a:rPr lang="en-GB" i="1">
                            <a:latin typeface="Cambria Math" panose="02040503050406030204" pitchFamily="18" charset="0"/>
                            <a:ea typeface="Cambria Math" panose="02040503050406030204" pitchFamily="18" charset="0"/>
                            <a:cs typeface="Times New Roman"/>
                          </a:rPr>
                          <m:t>1</m:t>
                        </m:r>
                      </m:sub>
                    </m:sSub>
                  </m:oMath>
                </a14:m>
                <a:r>
                  <a:rPr lang="en-GB" dirty="0"/>
                  <a:t>; </a:t>
                </a:r>
                <a14:m>
                  <m:oMath xmlns:m="http://schemas.openxmlformats.org/officeDocument/2006/math">
                    <m:sSub>
                      <m:sSubPr>
                        <m:ctrlPr>
                          <a:rPr lang="de-DE" i="1" dirty="0">
                            <a:latin typeface="Cambria Math" panose="02040503050406030204" pitchFamily="18" charset="0"/>
                          </a:rPr>
                        </m:ctrlPr>
                      </m:sSubPr>
                      <m:e>
                        <m:r>
                          <a:rPr lang="de-DE" i="1" dirty="0">
                            <a:latin typeface="Cambria Math" panose="02040503050406030204" pitchFamily="18" charset="0"/>
                          </a:rPr>
                          <m:t>𝑠</m:t>
                        </m:r>
                      </m:e>
                      <m:sub>
                        <m:r>
                          <a:rPr lang="de-DE" i="1" dirty="0">
                            <a:latin typeface="Cambria Math" panose="02040503050406030204" pitchFamily="18" charset="0"/>
                          </a:rPr>
                          <m:t>2</m:t>
                        </m:r>
                      </m:sub>
                    </m:sSub>
                    <m:r>
                      <m:rPr>
                        <m:aln/>
                      </m:rPr>
                      <a:rPr lang="de-DE" i="1" dirty="0">
                        <a:latin typeface="Cambria Math" panose="02040503050406030204" pitchFamily="18" charset="0"/>
                      </a:rPr>
                      <m:t>=</m:t>
                    </m:r>
                    <m:r>
                      <a:rPr lang="en-US" i="1" dirty="0">
                        <a:latin typeface="Cambria Math" panose="02040503050406030204" pitchFamily="18" charset="0"/>
                      </a:rPr>
                      <m:t>𝛾</m:t>
                    </m:r>
                    <m:d>
                      <m:dPr>
                        <m:ctrlPr>
                          <a:rPr lang="en-US" i="1" dirty="0">
                            <a:latin typeface="Cambria Math" panose="02040503050406030204" pitchFamily="18" charset="0"/>
                          </a:rPr>
                        </m:ctrlPr>
                      </m:dPr>
                      <m:e>
                        <m:sSub>
                          <m:sSubPr>
                            <m:ctrlPr>
                              <a:rPr lang="de-DE" i="1" dirty="0">
                                <a:latin typeface="Cambria Math" panose="02040503050406030204" pitchFamily="18" charset="0"/>
                              </a:rPr>
                            </m:ctrlPr>
                          </m:sSubPr>
                          <m:e>
                            <m:r>
                              <a:rPr lang="en-US" i="1" dirty="0" err="1">
                                <a:latin typeface="Cambria Math" panose="02040503050406030204" pitchFamily="18" charset="0"/>
                              </a:rPr>
                              <m:t>𝑠</m:t>
                            </m:r>
                          </m:e>
                          <m:sub>
                            <m:r>
                              <a:rPr lang="de-DE" i="1" dirty="0">
                                <a:latin typeface="Cambria Math" panose="02040503050406030204" pitchFamily="18" charset="0"/>
                              </a:rPr>
                              <m:t>1</m:t>
                            </m:r>
                          </m:sub>
                        </m:sSub>
                        <m:r>
                          <a:rPr lang="en-US" i="1" dirty="0" err="1">
                            <a:latin typeface="Cambria Math" panose="02040503050406030204" pitchFamily="18" charset="0"/>
                          </a:rPr>
                          <m:t>,</m:t>
                        </m:r>
                        <m:r>
                          <a:rPr lang="de-DE" i="1" dirty="0">
                            <a:latin typeface="Cambria Math" panose="02040503050406030204" pitchFamily="18" charset="0"/>
                          </a:rPr>
                          <m:t>𝑡𝑎𝑘𝑒</m:t>
                        </m:r>
                        <m:d>
                          <m:dPr>
                            <m:ctrlPr>
                              <a:rPr lang="de-DE" i="1" dirty="0">
                                <a:latin typeface="Cambria Math" panose="02040503050406030204" pitchFamily="18" charset="0"/>
                              </a:rPr>
                            </m:ctrlPr>
                          </m:dPr>
                          <m:e>
                            <m:r>
                              <a:rPr lang="de-DE" i="1" dirty="0">
                                <a:latin typeface="Cambria Math" panose="02040503050406030204" pitchFamily="18" charset="0"/>
                              </a:rPr>
                              <m:t>𝑟</m:t>
                            </m:r>
                            <m:r>
                              <a:rPr lang="de-DE" i="1" dirty="0">
                                <a:latin typeface="Cambria Math" panose="02040503050406030204" pitchFamily="18" charset="0"/>
                              </a:rPr>
                              <m:t>2, </m:t>
                            </m:r>
                            <m:r>
                              <a:rPr lang="de-DE" i="1" dirty="0">
                                <a:latin typeface="Cambria Math" panose="02040503050406030204" pitchFamily="18" charset="0"/>
                              </a:rPr>
                              <m:t>𝑑</m:t>
                            </m:r>
                            <m:r>
                              <a:rPr lang="de-DE" i="1" dirty="0">
                                <a:latin typeface="Cambria Math" panose="02040503050406030204" pitchFamily="18" charset="0"/>
                              </a:rPr>
                              <m:t>2, </m:t>
                            </m:r>
                            <m:r>
                              <a:rPr lang="de-DE" i="1" dirty="0">
                                <a:latin typeface="Cambria Math" panose="02040503050406030204" pitchFamily="18" charset="0"/>
                              </a:rPr>
                              <m:t>𝑐</m:t>
                            </m:r>
                            <m:r>
                              <a:rPr lang="de-DE" i="1" dirty="0">
                                <a:latin typeface="Cambria Math" panose="02040503050406030204" pitchFamily="18" charset="0"/>
                              </a:rPr>
                              <m:t>2</m:t>
                            </m:r>
                          </m:e>
                        </m:d>
                      </m:e>
                    </m:d>
                  </m:oMath>
                </a14:m>
                <a:endParaRPr lang="en-GB" dirty="0"/>
              </a:p>
              <a:p>
                <a:pPr lvl="1"/>
                <a:r>
                  <a:rPr lang="en-GB" dirty="0"/>
                  <a:t>pre: </a:t>
                </a:r>
                <a:endParaRPr lang="de-DE" i="1" dirty="0">
                  <a:solidFill>
                    <a:schemeClr val="bg2"/>
                  </a:solidFill>
                  <a:latin typeface="Cambria Math" panose="02040503050406030204" pitchFamily="18" charset="0"/>
                </a:endParaRPr>
              </a:p>
              <a:p>
                <a:pPr lvl="2"/>
                <a14:m>
                  <m:oMath xmlns:m="http://schemas.openxmlformats.org/officeDocument/2006/math">
                    <m:r>
                      <a:rPr lang="en-GB" i="1" smtClean="0">
                        <a:solidFill>
                          <a:schemeClr val="bg2"/>
                        </a:solidFill>
                        <a:latin typeface="Cambria Math" panose="02040503050406030204" pitchFamily="18" charset="0"/>
                      </a:rPr>
                      <m:t>𝑐𝑎𝑟𝑔𝑜</m:t>
                    </m:r>
                    <m:d>
                      <m:dPr>
                        <m:ctrlPr>
                          <a:rPr lang="en-GB" i="1">
                            <a:solidFill>
                              <a:schemeClr val="bg2"/>
                            </a:solidFill>
                            <a:latin typeface="Cambria Math" panose="02040503050406030204" pitchFamily="18" charset="0"/>
                          </a:rPr>
                        </m:ctrlPr>
                      </m:dPr>
                      <m:e>
                        <m:r>
                          <a:rPr lang="en-GB" i="1">
                            <a:solidFill>
                              <a:schemeClr val="bg2"/>
                            </a:solidFill>
                            <a:latin typeface="Cambria Math" panose="02040503050406030204" pitchFamily="18" charset="0"/>
                            <a:cs typeface="Times New Roman"/>
                          </a:rPr>
                          <m:t>𝑟</m:t>
                        </m:r>
                        <m:r>
                          <a:rPr lang="en-GB" b="0" i="1" smtClean="0">
                            <a:solidFill>
                              <a:schemeClr val="bg2"/>
                            </a:solidFill>
                            <a:latin typeface="Cambria Math" panose="02040503050406030204" pitchFamily="18" charset="0"/>
                            <a:cs typeface="Times New Roman"/>
                          </a:rPr>
                          <m:t>2</m:t>
                        </m:r>
                      </m:e>
                    </m:d>
                    <m:r>
                      <a:rPr lang="en-GB" i="1">
                        <a:solidFill>
                          <a:schemeClr val="bg2"/>
                        </a:solidFill>
                        <a:latin typeface="Cambria Math" panose="02040503050406030204" pitchFamily="18" charset="0"/>
                      </a:rPr>
                      <m:t>=</m:t>
                    </m:r>
                    <m:r>
                      <a:rPr lang="en-GB" i="1">
                        <a:solidFill>
                          <a:schemeClr val="bg2"/>
                        </a:solidFill>
                        <a:latin typeface="Cambria Math" panose="02040503050406030204" pitchFamily="18" charset="0"/>
                      </a:rPr>
                      <m:t>𝑛𝑖𝑙</m:t>
                    </m:r>
                  </m:oMath>
                </a14:m>
                <a:endParaRPr lang="de-DE" i="1" dirty="0">
                  <a:solidFill>
                    <a:schemeClr val="bg2"/>
                  </a:solidFill>
                  <a:latin typeface="Cambria Math" panose="02040503050406030204" pitchFamily="18" charset="0"/>
                </a:endParaRPr>
              </a:p>
              <a:p>
                <a:pPr lvl="2"/>
                <a14:m>
                  <m:oMath xmlns:m="http://schemas.openxmlformats.org/officeDocument/2006/math">
                    <m:r>
                      <a:rPr lang="en-GB" i="1">
                        <a:solidFill>
                          <a:schemeClr val="bg2"/>
                        </a:solidFill>
                        <a:latin typeface="Cambria Math" panose="02040503050406030204" pitchFamily="18" charset="0"/>
                      </a:rPr>
                      <m:t>𝑙𝑜𝑐</m:t>
                    </m:r>
                    <m:d>
                      <m:dPr>
                        <m:ctrlPr>
                          <a:rPr lang="en-GB" i="1">
                            <a:solidFill>
                              <a:schemeClr val="bg2"/>
                            </a:solidFill>
                            <a:latin typeface="Cambria Math" panose="02040503050406030204" pitchFamily="18" charset="0"/>
                          </a:rPr>
                        </m:ctrlPr>
                      </m:dPr>
                      <m:e>
                        <m:r>
                          <a:rPr lang="en-GB" i="1">
                            <a:solidFill>
                              <a:schemeClr val="bg2"/>
                            </a:solidFill>
                            <a:latin typeface="Cambria Math" panose="02040503050406030204" pitchFamily="18" charset="0"/>
                          </a:rPr>
                          <m:t>𝑟</m:t>
                        </m:r>
                        <m:r>
                          <a:rPr lang="en-GB" b="0" i="1" smtClean="0">
                            <a:solidFill>
                              <a:schemeClr val="bg2"/>
                            </a:solidFill>
                            <a:latin typeface="Cambria Math" panose="02040503050406030204" pitchFamily="18" charset="0"/>
                          </a:rPr>
                          <m:t>2</m:t>
                        </m:r>
                      </m:e>
                    </m:d>
                    <m:r>
                      <a:rPr lang="en-GB" i="1">
                        <a:solidFill>
                          <a:schemeClr val="bg2"/>
                        </a:solidFill>
                        <a:latin typeface="Cambria Math" panose="02040503050406030204" pitchFamily="18" charset="0"/>
                      </a:rPr>
                      <m:t>=</m:t>
                    </m:r>
                    <m:r>
                      <a:rPr lang="en-GB" b="0" i="1" smtClean="0">
                        <a:solidFill>
                          <a:schemeClr val="bg2"/>
                        </a:solidFill>
                        <a:latin typeface="Cambria Math" panose="02040503050406030204" pitchFamily="18" charset="0"/>
                      </a:rPr>
                      <m:t>𝑑</m:t>
                    </m:r>
                    <m:r>
                      <a:rPr lang="en-GB" b="0" i="1" smtClean="0">
                        <a:solidFill>
                          <a:schemeClr val="bg2"/>
                        </a:solidFill>
                        <a:latin typeface="Cambria Math" panose="02040503050406030204" pitchFamily="18" charset="0"/>
                      </a:rPr>
                      <m:t>2</m:t>
                    </m:r>
                  </m:oMath>
                </a14:m>
                <a:endParaRPr lang="de-DE" b="0" i="1" dirty="0">
                  <a:solidFill>
                    <a:schemeClr val="bg2"/>
                  </a:solidFill>
                  <a:latin typeface="Cambria Math" panose="02040503050406030204" pitchFamily="18" charset="0"/>
                </a:endParaRPr>
              </a:p>
              <a:p>
                <a:pPr lvl="2"/>
                <a14:m>
                  <m:oMath xmlns:m="http://schemas.openxmlformats.org/officeDocument/2006/math">
                    <m:r>
                      <a:rPr lang="en-GB" i="1">
                        <a:solidFill>
                          <a:schemeClr val="bg2"/>
                        </a:solidFill>
                        <a:latin typeface="Cambria Math" panose="02040503050406030204" pitchFamily="18" charset="0"/>
                      </a:rPr>
                      <m:t>𝑙𝑜𝑐</m:t>
                    </m:r>
                    <m:d>
                      <m:dPr>
                        <m:ctrlPr>
                          <a:rPr lang="en-GB" i="1">
                            <a:solidFill>
                              <a:schemeClr val="bg2"/>
                            </a:solidFill>
                            <a:latin typeface="Cambria Math" panose="02040503050406030204" pitchFamily="18" charset="0"/>
                          </a:rPr>
                        </m:ctrlPr>
                      </m:dPr>
                      <m:e>
                        <m:r>
                          <a:rPr lang="en-GB" i="1">
                            <a:solidFill>
                              <a:schemeClr val="bg2"/>
                            </a:solidFill>
                            <a:latin typeface="Cambria Math" panose="02040503050406030204" pitchFamily="18" charset="0"/>
                            <a:cs typeface="Times New Roman"/>
                          </a:rPr>
                          <m:t>𝑐</m:t>
                        </m:r>
                        <m:r>
                          <a:rPr lang="en-GB" b="0" i="1" smtClean="0">
                            <a:solidFill>
                              <a:schemeClr val="bg2"/>
                            </a:solidFill>
                            <a:latin typeface="Cambria Math" panose="02040503050406030204" pitchFamily="18" charset="0"/>
                            <a:cs typeface="Times New Roman"/>
                          </a:rPr>
                          <m:t>2</m:t>
                        </m:r>
                      </m:e>
                    </m:d>
                    <m:r>
                      <a:rPr lang="en-GB" i="1">
                        <a:solidFill>
                          <a:schemeClr val="bg2"/>
                        </a:solidFill>
                        <a:latin typeface="Cambria Math" panose="02040503050406030204" pitchFamily="18" charset="0"/>
                      </a:rPr>
                      <m:t>=</m:t>
                    </m:r>
                    <m:r>
                      <a:rPr lang="en-GB" b="0" i="1" smtClean="0">
                        <a:solidFill>
                          <a:schemeClr val="bg2"/>
                        </a:solidFill>
                        <a:latin typeface="Cambria Math" panose="02040503050406030204" pitchFamily="18" charset="0"/>
                      </a:rPr>
                      <m:t>𝑑</m:t>
                    </m:r>
                    <m:r>
                      <a:rPr lang="en-GB" b="0" i="1" smtClean="0">
                        <a:solidFill>
                          <a:schemeClr val="bg2"/>
                        </a:solidFill>
                        <a:latin typeface="Cambria Math" panose="02040503050406030204" pitchFamily="18" charset="0"/>
                      </a:rPr>
                      <m:t>2</m:t>
                    </m:r>
                  </m:oMath>
                </a14:m>
                <a:endParaRPr lang="en-GB" i="1" dirty="0">
                  <a:latin typeface="Cambria Math" panose="02040503050406030204" pitchFamily="18" charset="0"/>
                </a:endParaRPr>
              </a:p>
              <a:p>
                <a:pPr lvl="1"/>
                <a:r>
                  <a:rPr lang="en-GB" dirty="0"/>
                  <a:t>eff: </a:t>
                </a:r>
              </a:p>
              <a:p>
                <a:pPr lvl="2"/>
                <a14:m>
                  <m:oMath xmlns:m="http://schemas.openxmlformats.org/officeDocument/2006/math">
                    <m:r>
                      <a:rPr lang="en-GB" i="1" smtClean="0">
                        <a:solidFill>
                          <a:srgbClr val="FFC000"/>
                        </a:solidFill>
                        <a:latin typeface="Cambria Math" panose="02040503050406030204" pitchFamily="18" charset="0"/>
                      </a:rPr>
                      <m:t>𝑐𝑎𝑟𝑔𝑜</m:t>
                    </m:r>
                    <m:d>
                      <m:dPr>
                        <m:ctrlPr>
                          <a:rPr lang="en-GB" i="1">
                            <a:solidFill>
                              <a:srgbClr val="FFC000"/>
                            </a:solidFill>
                            <a:latin typeface="Cambria Math" panose="02040503050406030204" pitchFamily="18" charset="0"/>
                          </a:rPr>
                        </m:ctrlPr>
                      </m:dPr>
                      <m:e>
                        <m:r>
                          <a:rPr lang="en-GB" i="1">
                            <a:solidFill>
                              <a:srgbClr val="FFC000"/>
                            </a:solidFill>
                            <a:latin typeface="Cambria Math" panose="02040503050406030204" pitchFamily="18" charset="0"/>
                            <a:cs typeface="Times New Roman"/>
                          </a:rPr>
                          <m:t>𝑟</m:t>
                        </m:r>
                        <m:r>
                          <a:rPr lang="en-GB" b="0" i="1" smtClean="0">
                            <a:solidFill>
                              <a:srgbClr val="FFC000"/>
                            </a:solidFill>
                            <a:latin typeface="Cambria Math" panose="02040503050406030204" pitchFamily="18" charset="0"/>
                            <a:cs typeface="Times New Roman"/>
                          </a:rPr>
                          <m:t>2</m:t>
                        </m:r>
                      </m:e>
                    </m:d>
                    <m:r>
                      <a:rPr lang="en-GB" i="1">
                        <a:solidFill>
                          <a:srgbClr val="FFC000"/>
                        </a:solidFill>
                        <a:latin typeface="Cambria Math" panose="02040503050406030204" pitchFamily="18" charset="0"/>
                      </a:rPr>
                      <m:t>←</m:t>
                    </m:r>
                    <m:r>
                      <a:rPr lang="en-GB" i="1">
                        <a:solidFill>
                          <a:srgbClr val="FFC000"/>
                        </a:solidFill>
                        <a:latin typeface="Cambria Math" panose="02040503050406030204" pitchFamily="18" charset="0"/>
                        <a:cs typeface="Times New Roman"/>
                      </a:rPr>
                      <m:t>𝑐</m:t>
                    </m:r>
                    <m:r>
                      <a:rPr lang="en-GB" b="0" i="1" smtClean="0">
                        <a:solidFill>
                          <a:srgbClr val="FFC000"/>
                        </a:solidFill>
                        <a:latin typeface="Cambria Math" panose="02040503050406030204" pitchFamily="18" charset="0"/>
                        <a:cs typeface="Times New Roman"/>
                      </a:rPr>
                      <m:t>2</m:t>
                    </m:r>
                  </m:oMath>
                </a14:m>
                <a:endParaRPr lang="de-DE" b="0" i="1" dirty="0">
                  <a:solidFill>
                    <a:srgbClr val="FFC000"/>
                  </a:solidFill>
                  <a:latin typeface="Cambria Math" panose="02040503050406030204" pitchFamily="18" charset="0"/>
                  <a:cs typeface="Times New Roman"/>
                </a:endParaRPr>
              </a:p>
              <a:p>
                <a:pPr lvl="2"/>
                <a14:m>
                  <m:oMath xmlns:m="http://schemas.openxmlformats.org/officeDocument/2006/math">
                    <m:r>
                      <a:rPr lang="en-GB" i="1">
                        <a:solidFill>
                          <a:srgbClr val="FFC000"/>
                        </a:solidFill>
                        <a:latin typeface="Cambria Math" panose="02040503050406030204" pitchFamily="18" charset="0"/>
                      </a:rPr>
                      <m:t>𝑙𝑜𝑐</m:t>
                    </m:r>
                    <m:d>
                      <m:dPr>
                        <m:ctrlPr>
                          <a:rPr lang="en-GB" i="1">
                            <a:solidFill>
                              <a:srgbClr val="FFC000"/>
                            </a:solidFill>
                            <a:latin typeface="Cambria Math" panose="02040503050406030204" pitchFamily="18" charset="0"/>
                          </a:rPr>
                        </m:ctrlPr>
                      </m:dPr>
                      <m:e>
                        <m:r>
                          <a:rPr lang="en-GB" i="1">
                            <a:solidFill>
                              <a:srgbClr val="FFC000"/>
                            </a:solidFill>
                            <a:latin typeface="Cambria Math" panose="02040503050406030204" pitchFamily="18" charset="0"/>
                          </a:rPr>
                          <m:t>𝑐</m:t>
                        </m:r>
                        <m:r>
                          <a:rPr lang="en-GB" b="0" i="1" smtClean="0">
                            <a:solidFill>
                              <a:srgbClr val="FFC000"/>
                            </a:solidFill>
                            <a:latin typeface="Cambria Math" panose="02040503050406030204" pitchFamily="18" charset="0"/>
                          </a:rPr>
                          <m:t>2</m:t>
                        </m:r>
                      </m:e>
                    </m:d>
                    <m:r>
                      <a:rPr lang="en-GB" i="1">
                        <a:solidFill>
                          <a:srgbClr val="FFC000"/>
                        </a:solidFill>
                        <a:latin typeface="Cambria Math" panose="02040503050406030204" pitchFamily="18" charset="0"/>
                      </a:rPr>
                      <m:t>←</m:t>
                    </m:r>
                    <m:r>
                      <a:rPr lang="en-GB" i="1">
                        <a:solidFill>
                          <a:srgbClr val="FFC000"/>
                        </a:solidFill>
                        <a:latin typeface="Cambria Math" panose="02040503050406030204" pitchFamily="18" charset="0"/>
                      </a:rPr>
                      <m:t>𝑟</m:t>
                    </m:r>
                    <m:r>
                      <a:rPr lang="en-GB" b="0" i="1" smtClean="0">
                        <a:solidFill>
                          <a:srgbClr val="FFC000"/>
                        </a:solidFill>
                        <a:latin typeface="Cambria Math" panose="02040503050406030204" pitchFamily="18" charset="0"/>
                      </a:rPr>
                      <m:t>2</m:t>
                    </m:r>
                  </m:oMath>
                </a14:m>
                <a:endParaRPr lang="en-GB" i="1" dirty="0">
                  <a:solidFill>
                    <a:srgbClr val="FFC000"/>
                  </a:solidFill>
                  <a:latin typeface="Cambria Math" panose="02040503050406030204" pitchFamily="18" charset="0"/>
                </a:endParaRPr>
              </a:p>
              <a:p>
                <a:pPr lvl="1"/>
                <a:endParaRPr lang="en-GB" dirty="0">
                  <a:cs typeface="Times New Roman"/>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359625" y="1665066"/>
                <a:ext cx="8037833" cy="4240848"/>
              </a:xfrm>
              <a:blipFill>
                <a:blip r:embed="rId4"/>
                <a:stretch>
                  <a:fillRect l="-2208" t="-2985" r="-1104"/>
                </a:stretch>
              </a:blipFill>
            </p:spPr>
            <p:txBody>
              <a:bodyPr/>
              <a:lstStyle/>
              <a:p>
                <a:r>
                  <a:rPr lang="en-DE">
                    <a:noFill/>
                  </a:rPr>
                  <a:t> </a:t>
                </a:r>
              </a:p>
            </p:txBody>
          </p:sp>
        </mc:Fallback>
      </mc:AlternateContent>
      <p:sp>
        <p:nvSpPr>
          <p:cNvPr id="11" name="Date Placeholder 10">
            <a:extLst>
              <a:ext uri="{FF2B5EF4-FFF2-40B4-BE49-F238E27FC236}">
                <a16:creationId xmlns:a16="http://schemas.microsoft.com/office/drawing/2014/main" id="{1E0F8969-E820-0847-97D5-A0F9EF0C59DB}"/>
              </a:ext>
            </a:extLst>
          </p:cNvPr>
          <p:cNvSpPr>
            <a:spLocks noGrp="1"/>
          </p:cNvSpPr>
          <p:nvPr>
            <p:ph type="dt" sz="half" idx="2"/>
          </p:nvPr>
        </p:nvSpPr>
        <p:spPr/>
        <p:txBody>
          <a:bodyPr/>
          <a:lstStyle/>
          <a:p>
            <a:r>
              <a:rPr lang="de-DE"/>
              <a:t>Deterministic</a:t>
            </a:r>
            <a:endParaRPr lang="de-DE" dirty="0"/>
          </a:p>
        </p:txBody>
      </p:sp>
      <p:sp>
        <p:nvSpPr>
          <p:cNvPr id="12" name="Footer Placeholder 11">
            <a:extLst>
              <a:ext uri="{FF2B5EF4-FFF2-40B4-BE49-F238E27FC236}">
                <a16:creationId xmlns:a16="http://schemas.microsoft.com/office/drawing/2014/main" id="{68B33465-99C8-5CBB-A157-B416DE62990E}"/>
              </a:ext>
            </a:extLst>
          </p:cNvPr>
          <p:cNvSpPr>
            <a:spLocks noGrp="1"/>
          </p:cNvSpPr>
          <p:nvPr>
            <p:ph type="ftr" sz="quarter" idx="3"/>
          </p:nvPr>
        </p:nvSpPr>
        <p:spPr/>
        <p:txBody>
          <a:bodyPr/>
          <a:lstStyle/>
          <a:p>
            <a:r>
              <a:rPr lang="en-GB"/>
              <a:t>T. Braun - APA</a:t>
            </a:r>
          </a:p>
        </p:txBody>
      </p:sp>
      <p:sp>
        <p:nvSpPr>
          <p:cNvPr id="5" name="Slide Number Placeholder 4">
            <a:extLst>
              <a:ext uri="{FF2B5EF4-FFF2-40B4-BE49-F238E27FC236}">
                <a16:creationId xmlns:a16="http://schemas.microsoft.com/office/drawing/2014/main" id="{F7E6D36F-B923-0B44-86D2-5766017B0750}"/>
              </a:ext>
            </a:extLst>
          </p:cNvPr>
          <p:cNvSpPr>
            <a:spLocks noGrp="1"/>
          </p:cNvSpPr>
          <p:nvPr>
            <p:ph type="sldNum" sz="quarter" idx="4"/>
          </p:nvPr>
        </p:nvSpPr>
        <p:spPr/>
        <p:txBody>
          <a:bodyPr/>
          <a:lstStyle/>
          <a:p>
            <a:fld id="{67C9959E-8E6B-B04C-9955-EA096F41CA7A}" type="slidenum">
              <a:rPr lang="en-GB" smtClean="0"/>
              <a:t>21</a:t>
            </a:fld>
            <a:endParaRPr lang="en-GB"/>
          </a:p>
        </p:txBody>
      </p:sp>
      <p:grpSp>
        <p:nvGrpSpPr>
          <p:cNvPr id="4" name="Group 3"/>
          <p:cNvGrpSpPr/>
          <p:nvPr/>
        </p:nvGrpSpPr>
        <p:grpSpPr>
          <a:xfrm>
            <a:off x="8033092" y="4542314"/>
            <a:ext cx="3619250" cy="1219387"/>
            <a:chOff x="4703797" y="4720758"/>
            <a:chExt cx="3619250" cy="1219387"/>
          </a:xfrm>
        </p:grpSpPr>
        <p:sp>
          <p:nvSpPr>
            <p:cNvPr id="370" name="Rectangle 891"/>
            <p:cNvSpPr>
              <a:spLocks noChangeArrowheads="1"/>
            </p:cNvSpPr>
            <p:nvPr/>
          </p:nvSpPr>
          <p:spPr bwMode="auto">
            <a:xfrm>
              <a:off x="5537371" y="5324776"/>
              <a:ext cx="65" cy="261610"/>
            </a:xfrm>
            <a:prstGeom prst="rect">
              <a:avLst/>
            </a:prstGeom>
            <a:solidFill>
              <a:srgbClr val="89D3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endParaRPr lang="en-US" sz="1700" b="1" dirty="0">
                <a:latin typeface="Calibri"/>
                <a:ea typeface="Calibri"/>
                <a:cs typeface="Calibri"/>
              </a:endParaRPr>
            </a:p>
          </p:txBody>
        </p:sp>
        <p:sp>
          <p:nvSpPr>
            <p:cNvPr id="371" name="Rectangle 891"/>
            <p:cNvSpPr>
              <a:spLocks noChangeArrowheads="1"/>
            </p:cNvSpPr>
            <p:nvPr/>
          </p:nvSpPr>
          <p:spPr bwMode="auto">
            <a:xfrm>
              <a:off x="7340883" y="5382247"/>
              <a:ext cx="65" cy="261610"/>
            </a:xfrm>
            <a:prstGeom prst="rect">
              <a:avLst/>
            </a:prstGeom>
            <a:solidFill>
              <a:srgbClr val="FAC09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endParaRPr lang="en-US" sz="1700" b="1" dirty="0">
                <a:latin typeface="Calibri"/>
                <a:ea typeface="Calibri"/>
                <a:cs typeface="Calibri"/>
              </a:endParaRPr>
            </a:p>
          </p:txBody>
        </p:sp>
        <p:grpSp>
          <p:nvGrpSpPr>
            <p:cNvPr id="372" name="Group 371"/>
            <p:cNvGrpSpPr/>
            <p:nvPr/>
          </p:nvGrpSpPr>
          <p:grpSpPr>
            <a:xfrm>
              <a:off x="5099471" y="4720758"/>
              <a:ext cx="1654724" cy="802329"/>
              <a:chOff x="1026717" y="2292224"/>
              <a:chExt cx="2553587" cy="1238160"/>
            </a:xfrm>
          </p:grpSpPr>
          <p:sp>
            <p:nvSpPr>
              <p:cNvPr id="439" name="Line 853"/>
              <p:cNvSpPr>
                <a:spLocks noChangeShapeType="1"/>
              </p:cNvSpPr>
              <p:nvPr/>
            </p:nvSpPr>
            <p:spPr bwMode="auto">
              <a:xfrm>
                <a:off x="1026717" y="3524325"/>
                <a:ext cx="822962" cy="6059"/>
              </a:xfrm>
              <a:prstGeom prst="line">
                <a:avLst/>
              </a:prstGeom>
              <a:noFill/>
              <a:ln w="9525">
                <a:solidFill>
                  <a:schemeClr val="tx1"/>
                </a:solidFill>
                <a:round/>
                <a:headEnd/>
                <a:tailEnd/>
              </a:ln>
              <a:scene3d>
                <a:camera prst="legacyObliqueTopRight">
                  <a:rot lat="60000" lon="0" rev="0"/>
                </a:camera>
                <a:lightRig rig="legacyFlat3" dir="l"/>
              </a:scene3d>
              <a:sp3d extrusionH="2095500" contourW="6350" prstMaterial="legacyPlastic">
                <a:bevelT w="13500" h="13500" prst="angle"/>
                <a:bevelB w="13500" h="13500" prst="angle"/>
                <a:extrusionClr>
                  <a:srgbClr val="EBE6DB"/>
                </a:extrusionClr>
              </a:sp3d>
              <a:extLst>
                <a:ext uri="{909E8E84-426E-40dd-AFC4-6F175D3DCCD1}">
                  <a14:hiddenFill xmlns="" xmlns:a14="http://schemas.microsoft.com/office/drawing/2010/main">
                    <a:noFill/>
                  </a14:hiddenFill>
                </a:ext>
              </a:extLst>
            </p:spPr>
            <p:txBody>
              <a:bodyPr wrap="none" anchor="ctr">
                <a:flatTx/>
              </a:bodyPr>
              <a:lstStyle/>
              <a:p>
                <a:endParaRPr lang="en-US" sz="1700" dirty="0">
                  <a:latin typeface="Calibri"/>
                  <a:ea typeface="Times New Roman"/>
                  <a:cs typeface="Calibri"/>
                </a:endParaRPr>
              </a:p>
            </p:txBody>
          </p:sp>
          <p:cxnSp>
            <p:nvCxnSpPr>
              <p:cNvPr id="440" name="Straight Connector 439"/>
              <p:cNvCxnSpPr/>
              <p:nvPr/>
            </p:nvCxnSpPr>
            <p:spPr>
              <a:xfrm>
                <a:off x="2180139" y="2292224"/>
                <a:ext cx="113385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41" name="Freeform 860"/>
              <p:cNvSpPr>
                <a:spLocks/>
              </p:cNvSpPr>
              <p:nvPr/>
            </p:nvSpPr>
            <p:spPr bwMode="auto">
              <a:xfrm>
                <a:off x="2604677" y="2352547"/>
                <a:ext cx="393192" cy="37765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442" name="Freeform 860"/>
              <p:cNvSpPr>
                <a:spLocks/>
              </p:cNvSpPr>
              <p:nvPr/>
            </p:nvSpPr>
            <p:spPr bwMode="auto">
              <a:xfrm>
                <a:off x="2366898" y="2303564"/>
                <a:ext cx="1213406" cy="42976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sz="1700" dirty="0">
                  <a:latin typeface="Calibri"/>
                  <a:ea typeface="Calibri"/>
                  <a:cs typeface="Calibri"/>
                </a:endParaRPr>
              </a:p>
            </p:txBody>
          </p:sp>
        </p:grpSp>
        <p:cxnSp>
          <p:nvCxnSpPr>
            <p:cNvPr id="373" name="Straight Connector 372"/>
            <p:cNvCxnSpPr/>
            <p:nvPr/>
          </p:nvCxnSpPr>
          <p:spPr>
            <a:xfrm>
              <a:off x="6488267" y="5465668"/>
              <a:ext cx="592530"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74" name="Freeform 860"/>
            <p:cNvSpPr>
              <a:spLocks/>
            </p:cNvSpPr>
            <p:nvPr/>
          </p:nvSpPr>
          <p:spPr bwMode="auto">
            <a:xfrm>
              <a:off x="6197783" y="5504757"/>
              <a:ext cx="799916" cy="24471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375" name="Freeform 860"/>
            <p:cNvSpPr>
              <a:spLocks/>
            </p:cNvSpPr>
            <p:nvPr/>
          </p:nvSpPr>
          <p:spPr bwMode="auto">
            <a:xfrm>
              <a:off x="6084212" y="5475845"/>
              <a:ext cx="1011288" cy="265176"/>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sz="1700" dirty="0">
                <a:latin typeface="Calibri"/>
                <a:ea typeface="Calibri"/>
                <a:cs typeface="Calibri"/>
              </a:endParaRPr>
            </a:p>
          </p:txBody>
        </p:sp>
        <p:sp>
          <p:nvSpPr>
            <p:cNvPr id="376" name="Line 853"/>
            <p:cNvSpPr>
              <a:spLocks noChangeShapeType="1"/>
            </p:cNvSpPr>
            <p:nvPr/>
          </p:nvSpPr>
          <p:spPr bwMode="auto">
            <a:xfrm>
              <a:off x="6641777" y="5936219"/>
              <a:ext cx="1333194" cy="3926"/>
            </a:xfrm>
            <a:prstGeom prst="line">
              <a:avLst/>
            </a:prstGeom>
            <a:noFill/>
            <a:ln w="9525">
              <a:solidFill>
                <a:schemeClr val="tx1"/>
              </a:solidFill>
              <a:round/>
              <a:headEnd/>
              <a:tailEnd/>
            </a:ln>
            <a:scene3d>
              <a:camera prst="legacyObliqueTopRight">
                <a:rot lat="60000" lon="0" rev="0"/>
              </a:camera>
              <a:lightRig rig="legacyFlat3" dir="l"/>
            </a:scene3d>
            <a:sp3d extrusionH="12954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sz="1700" dirty="0">
                  <a:latin typeface="Calibri"/>
                  <a:ea typeface="Times New Roman"/>
                  <a:cs typeface="Calibri"/>
                </a:rPr>
                <a:t>             d2</a:t>
              </a:r>
            </a:p>
          </p:txBody>
        </p:sp>
        <p:sp>
          <p:nvSpPr>
            <p:cNvPr id="377" name="Line 853"/>
            <p:cNvSpPr>
              <a:spLocks noChangeShapeType="1"/>
            </p:cNvSpPr>
            <p:nvPr/>
          </p:nvSpPr>
          <p:spPr bwMode="auto">
            <a:xfrm>
              <a:off x="4703797" y="5932293"/>
              <a:ext cx="1333194" cy="3926"/>
            </a:xfrm>
            <a:prstGeom prst="line">
              <a:avLst/>
            </a:prstGeom>
            <a:noFill/>
            <a:ln w="9525">
              <a:solidFill>
                <a:schemeClr val="tx1"/>
              </a:solidFill>
              <a:round/>
              <a:headEnd/>
              <a:tailEnd/>
            </a:ln>
            <a:scene3d>
              <a:camera prst="legacyObliqueTopRight">
                <a:rot lat="60000" lon="0" rev="0"/>
              </a:camera>
              <a:lightRig rig="legacyFlat3" dir="l"/>
            </a:scene3d>
            <a:sp3d extrusionH="12954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sz="1700" dirty="0">
                  <a:latin typeface="Calibri"/>
                  <a:ea typeface="Times New Roman"/>
                  <a:cs typeface="Calibri"/>
                </a:rPr>
                <a:t>             d1</a:t>
              </a:r>
            </a:p>
          </p:txBody>
        </p:sp>
        <p:sp>
          <p:nvSpPr>
            <p:cNvPr id="378" name="Line 853"/>
            <p:cNvSpPr>
              <a:spLocks noChangeShapeType="1"/>
            </p:cNvSpPr>
            <p:nvPr/>
          </p:nvSpPr>
          <p:spPr bwMode="auto">
            <a:xfrm>
              <a:off x="6208727" y="5106626"/>
              <a:ext cx="1185061" cy="3926"/>
            </a:xfrm>
            <a:prstGeom prst="line">
              <a:avLst/>
            </a:prstGeom>
            <a:noFill/>
            <a:ln w="9525">
              <a:solidFill>
                <a:schemeClr val="tx1"/>
              </a:solidFill>
              <a:round/>
              <a:headEnd/>
              <a:tailEnd/>
            </a:ln>
            <a:scene3d>
              <a:camera prst="legacyObliqueTopRight">
                <a:rot lat="60000" lon="0" rev="0"/>
              </a:camera>
              <a:lightRig rig="legacyFlat3" dir="l"/>
            </a:scene3d>
            <a:sp3d extrusionH="12954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sz="1700" dirty="0">
                  <a:latin typeface="Calibri"/>
                  <a:ea typeface="Times New Roman"/>
                  <a:cs typeface="Calibri"/>
                </a:rPr>
                <a:t>          d3</a:t>
              </a:r>
            </a:p>
          </p:txBody>
        </p:sp>
        <p:grpSp>
          <p:nvGrpSpPr>
            <p:cNvPr id="379" name="Group 378"/>
            <p:cNvGrpSpPr/>
            <p:nvPr/>
          </p:nvGrpSpPr>
          <p:grpSpPr>
            <a:xfrm>
              <a:off x="5291681" y="4778404"/>
              <a:ext cx="1082989" cy="919088"/>
              <a:chOff x="3906167" y="3324390"/>
              <a:chExt cx="1671281" cy="1418344"/>
            </a:xfrm>
            <a:solidFill>
              <a:srgbClr val="93D2FE"/>
            </a:solidFill>
          </p:grpSpPr>
          <p:sp>
            <p:nvSpPr>
              <p:cNvPr id="415" name="Oval 859"/>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416" name="Oval 861"/>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417" name="Oval 862"/>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418" name="Oval 863"/>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419" name="Oval 863"/>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grpSp>
            <p:nvGrpSpPr>
              <p:cNvPr id="420" name="Group 419"/>
              <p:cNvGrpSpPr/>
              <p:nvPr/>
            </p:nvGrpSpPr>
            <p:grpSpPr>
              <a:xfrm>
                <a:off x="3906167" y="4047050"/>
                <a:ext cx="1671281" cy="539042"/>
                <a:chOff x="1320274" y="4580303"/>
                <a:chExt cx="1671281" cy="467246"/>
              </a:xfrm>
              <a:grpFill/>
            </p:grpSpPr>
            <p:sp>
              <p:nvSpPr>
                <p:cNvPr id="435" name="Freeform 860"/>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436" name="Rectangle 864"/>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b"/>
                <a:lstStyle/>
                <a:p>
                  <a:pPr algn="ctr"/>
                  <a:r>
                    <a:rPr lang="en-US" sz="1700" dirty="0">
                      <a:latin typeface="Calibri"/>
                      <a:ea typeface="Calibri"/>
                      <a:cs typeface="Calibri"/>
                    </a:rPr>
                    <a:t>r1</a:t>
                  </a:r>
                </a:p>
              </p:txBody>
            </p:sp>
            <p:sp>
              <p:nvSpPr>
                <p:cNvPr id="437" name="Freeform 865"/>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438" name="Freeform 866"/>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grpSp>
          <p:grpSp>
            <p:nvGrpSpPr>
              <p:cNvPr id="421" name="Group 420"/>
              <p:cNvGrpSpPr/>
              <p:nvPr/>
            </p:nvGrpSpPr>
            <p:grpSpPr>
              <a:xfrm>
                <a:off x="4596370" y="3324390"/>
                <a:ext cx="552654" cy="1188720"/>
                <a:chOff x="1823226" y="3235632"/>
                <a:chExt cx="552654" cy="1188720"/>
              </a:xfrm>
              <a:grpFill/>
            </p:grpSpPr>
            <p:sp>
              <p:nvSpPr>
                <p:cNvPr id="422" name="Oval 878"/>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423" name="Rectangle 880"/>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sz="1700" dirty="0">
                    <a:latin typeface="Calibri"/>
                    <a:ea typeface="Calibri"/>
                    <a:cs typeface="Calibri"/>
                  </a:endParaRPr>
                </a:p>
              </p:txBody>
            </p:sp>
            <p:sp>
              <p:nvSpPr>
                <p:cNvPr id="424" name="Oval 878"/>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425" name="Line 881"/>
                <p:cNvSpPr>
                  <a:spLocks noChangeShapeType="1"/>
                </p:cNvSpPr>
                <p:nvPr/>
              </p:nvSpPr>
              <p:spPr bwMode="auto">
                <a:xfrm flipV="1">
                  <a:off x="1937377" y="3720625"/>
                  <a:ext cx="0" cy="686361"/>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426" name="Line 882"/>
                <p:cNvSpPr>
                  <a:spLocks noChangeShapeType="1"/>
                </p:cNvSpPr>
                <p:nvPr/>
              </p:nvSpPr>
              <p:spPr bwMode="auto">
                <a:xfrm flipH="1" flipV="1">
                  <a:off x="1823226" y="3720625"/>
                  <a:ext cx="0" cy="686361"/>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427" name="Rectangle 880"/>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sz="1700" dirty="0">
                    <a:latin typeface="Calibri"/>
                    <a:ea typeface="Calibri"/>
                    <a:cs typeface="Calibri"/>
                  </a:endParaRPr>
                </a:p>
              </p:txBody>
            </p:sp>
            <p:sp>
              <p:nvSpPr>
                <p:cNvPr id="428" name="Oval 878"/>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429" name="Line 882"/>
                <p:cNvSpPr>
                  <a:spLocks noChangeShapeType="1"/>
                </p:cNvSpPr>
                <p:nvPr/>
              </p:nvSpPr>
              <p:spPr bwMode="auto">
                <a:xfrm rot="1800000" flipV="1">
                  <a:off x="2008380" y="3235632"/>
                  <a:ext cx="166195" cy="553247"/>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430" name="Line 882"/>
                <p:cNvSpPr>
                  <a:spLocks noChangeShapeType="1"/>
                </p:cNvSpPr>
                <p:nvPr/>
              </p:nvSpPr>
              <p:spPr bwMode="auto">
                <a:xfrm rot="1800000" flipV="1">
                  <a:off x="2019974" y="3238739"/>
                  <a:ext cx="147328" cy="577282"/>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431" name="Line 884"/>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p:spPr>
              <p:txBody>
                <a:bodyPr wrap="none" anchor="ctr"/>
                <a:lstStyle/>
                <a:p>
                  <a:endParaRPr lang="en-US" sz="1700" dirty="0">
                    <a:latin typeface="Calibri"/>
                    <a:ea typeface="Calibri"/>
                    <a:cs typeface="Calibri"/>
                  </a:endParaRPr>
                </a:p>
              </p:txBody>
            </p:sp>
            <p:sp>
              <p:nvSpPr>
                <p:cNvPr id="432" name="Oval 885"/>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433" name="Line 881"/>
                <p:cNvSpPr>
                  <a:spLocks noChangeShapeType="1"/>
                </p:cNvSpPr>
                <p:nvPr/>
              </p:nvSpPr>
              <p:spPr bwMode="auto">
                <a:xfrm rot="1800000" flipV="1">
                  <a:off x="2148636" y="3292202"/>
                  <a:ext cx="0" cy="857951"/>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434" name="Line 882"/>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grpSp>
        </p:grpSp>
        <p:grpSp>
          <p:nvGrpSpPr>
            <p:cNvPr id="380" name="Group 379"/>
            <p:cNvGrpSpPr/>
            <p:nvPr/>
          </p:nvGrpSpPr>
          <p:grpSpPr>
            <a:xfrm>
              <a:off x="4770039" y="5566734"/>
              <a:ext cx="484418" cy="334015"/>
              <a:chOff x="1012668" y="950932"/>
              <a:chExt cx="747559" cy="515455"/>
            </a:xfrm>
          </p:grpSpPr>
          <p:sp>
            <p:nvSpPr>
              <p:cNvPr id="411" name="Line 853"/>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 xmlns:a14="http://schemas.microsoft.com/office/drawing/2010/main">
                    <a:noFill/>
                  </a14:hiddenFill>
                </a:ext>
              </a:extLst>
            </p:spPr>
            <p:txBody>
              <a:bodyPr wrap="none" anchor="ctr">
                <a:flatTx/>
              </a:bodyPr>
              <a:lstStyle/>
              <a:p>
                <a:endParaRPr lang="en-US" sz="1700" dirty="0">
                  <a:latin typeface="Calibri"/>
                  <a:ea typeface="Times New Roman"/>
                  <a:cs typeface="Calibri"/>
                </a:endParaRPr>
              </a:p>
            </p:txBody>
          </p:sp>
          <p:sp>
            <p:nvSpPr>
              <p:cNvPr id="412" name="Rectangle 876"/>
              <p:cNvSpPr>
                <a:spLocks noChangeAspect="1" noChangeArrowheads="1"/>
              </p:cNvSpPr>
              <p:nvPr/>
            </p:nvSpPr>
            <p:spPr bwMode="auto">
              <a:xfrm>
                <a:off x="1059818" y="950932"/>
                <a:ext cx="100" cy="403719"/>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sz="1700" dirty="0">
                  <a:latin typeface="Calibri"/>
                  <a:ea typeface="Times New Roman"/>
                  <a:cs typeface="Calibri"/>
                </a:endParaRPr>
              </a:p>
            </p:txBody>
          </p:sp>
          <p:sp>
            <p:nvSpPr>
              <p:cNvPr id="413" name="Rectangle 873"/>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b"/>
              <a:lstStyle/>
              <a:p>
                <a:pPr algn="ctr"/>
                <a:r>
                  <a:rPr lang="en-GB" sz="1700" dirty="0">
                    <a:latin typeface="Calibri"/>
                    <a:ea typeface="Times New Roman"/>
                    <a:cs typeface="Calibri"/>
                  </a:rPr>
                  <a:t>c1</a:t>
                </a:r>
              </a:p>
            </p:txBody>
          </p:sp>
          <p:sp>
            <p:nvSpPr>
              <p:cNvPr id="414" name="Freeform 875"/>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sz="1700" dirty="0">
                  <a:latin typeface="Calibri"/>
                  <a:ea typeface="Times New Roman"/>
                  <a:cs typeface="Calibri"/>
                </a:endParaRPr>
              </a:p>
            </p:txBody>
          </p:sp>
        </p:grpSp>
        <p:grpSp>
          <p:nvGrpSpPr>
            <p:cNvPr id="381" name="Group 380"/>
            <p:cNvGrpSpPr/>
            <p:nvPr/>
          </p:nvGrpSpPr>
          <p:grpSpPr>
            <a:xfrm>
              <a:off x="7240058" y="4792472"/>
              <a:ext cx="1082989" cy="919088"/>
              <a:chOff x="3906167" y="3324390"/>
              <a:chExt cx="1671281" cy="1418344"/>
            </a:xfrm>
            <a:solidFill>
              <a:srgbClr val="93D2FE"/>
            </a:solidFill>
          </p:grpSpPr>
          <p:sp>
            <p:nvSpPr>
              <p:cNvPr id="387" name="Oval 859"/>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388" name="Oval 861"/>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389" name="Oval 862"/>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390" name="Oval 863"/>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391" name="Oval 863"/>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grpSp>
            <p:nvGrpSpPr>
              <p:cNvPr id="392" name="Group 391"/>
              <p:cNvGrpSpPr/>
              <p:nvPr/>
            </p:nvGrpSpPr>
            <p:grpSpPr>
              <a:xfrm>
                <a:off x="3906167" y="4047050"/>
                <a:ext cx="1671281" cy="539042"/>
                <a:chOff x="1320274" y="4580303"/>
                <a:chExt cx="1671281" cy="467246"/>
              </a:xfrm>
              <a:grpFill/>
            </p:grpSpPr>
            <p:sp>
              <p:nvSpPr>
                <p:cNvPr id="407" name="Freeform 860"/>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408" name="Rectangle 864"/>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b"/>
                <a:lstStyle/>
                <a:p>
                  <a:pPr algn="ctr"/>
                  <a:r>
                    <a:rPr lang="en-US" sz="1700" dirty="0">
                      <a:latin typeface="Calibri"/>
                      <a:ea typeface="Calibri"/>
                      <a:cs typeface="Calibri"/>
                    </a:rPr>
                    <a:t>r2</a:t>
                  </a:r>
                </a:p>
              </p:txBody>
            </p:sp>
            <p:sp>
              <p:nvSpPr>
                <p:cNvPr id="409" name="Freeform 865"/>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410" name="Freeform 866"/>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grpSp>
          <p:grpSp>
            <p:nvGrpSpPr>
              <p:cNvPr id="393" name="Group 392"/>
              <p:cNvGrpSpPr/>
              <p:nvPr/>
            </p:nvGrpSpPr>
            <p:grpSpPr>
              <a:xfrm>
                <a:off x="4596370" y="3324390"/>
                <a:ext cx="552654" cy="1188720"/>
                <a:chOff x="1823226" y="3235632"/>
                <a:chExt cx="552654" cy="1188720"/>
              </a:xfrm>
              <a:grpFill/>
            </p:grpSpPr>
            <p:sp>
              <p:nvSpPr>
                <p:cNvPr id="394" name="Oval 878"/>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395" name="Rectangle 880"/>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sz="1700" dirty="0">
                    <a:latin typeface="Calibri"/>
                    <a:ea typeface="Calibri"/>
                    <a:cs typeface="Calibri"/>
                  </a:endParaRPr>
                </a:p>
              </p:txBody>
            </p:sp>
            <p:sp>
              <p:nvSpPr>
                <p:cNvPr id="396" name="Oval 878"/>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397" name="Line 881"/>
                <p:cNvSpPr>
                  <a:spLocks noChangeShapeType="1"/>
                </p:cNvSpPr>
                <p:nvPr/>
              </p:nvSpPr>
              <p:spPr bwMode="auto">
                <a:xfrm flipV="1">
                  <a:off x="1937377" y="3720625"/>
                  <a:ext cx="0" cy="686361"/>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398" name="Line 882"/>
                <p:cNvSpPr>
                  <a:spLocks noChangeShapeType="1"/>
                </p:cNvSpPr>
                <p:nvPr/>
              </p:nvSpPr>
              <p:spPr bwMode="auto">
                <a:xfrm flipH="1" flipV="1">
                  <a:off x="1823226" y="3720625"/>
                  <a:ext cx="0" cy="686361"/>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399" name="Rectangle 880"/>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sz="1700" dirty="0">
                    <a:latin typeface="Calibri"/>
                    <a:ea typeface="Calibri"/>
                    <a:cs typeface="Calibri"/>
                  </a:endParaRPr>
                </a:p>
              </p:txBody>
            </p:sp>
            <p:sp>
              <p:nvSpPr>
                <p:cNvPr id="400" name="Oval 878"/>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401" name="Line 882"/>
                <p:cNvSpPr>
                  <a:spLocks noChangeShapeType="1"/>
                </p:cNvSpPr>
                <p:nvPr/>
              </p:nvSpPr>
              <p:spPr bwMode="auto">
                <a:xfrm rot="1800000" flipV="1">
                  <a:off x="2008380" y="3235632"/>
                  <a:ext cx="166195" cy="553247"/>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402" name="Line 882"/>
                <p:cNvSpPr>
                  <a:spLocks noChangeShapeType="1"/>
                </p:cNvSpPr>
                <p:nvPr/>
              </p:nvSpPr>
              <p:spPr bwMode="auto">
                <a:xfrm rot="1800000" flipV="1">
                  <a:off x="2019974" y="3238739"/>
                  <a:ext cx="147328" cy="577282"/>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403" name="Line 884"/>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p:spPr>
              <p:txBody>
                <a:bodyPr wrap="none" anchor="ctr"/>
                <a:lstStyle/>
                <a:p>
                  <a:endParaRPr lang="en-US" sz="1700" dirty="0">
                    <a:latin typeface="Calibri"/>
                    <a:ea typeface="Calibri"/>
                    <a:cs typeface="Calibri"/>
                  </a:endParaRPr>
                </a:p>
              </p:txBody>
            </p:sp>
            <p:sp>
              <p:nvSpPr>
                <p:cNvPr id="404" name="Oval 885"/>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405" name="Line 881"/>
                <p:cNvSpPr>
                  <a:spLocks noChangeShapeType="1"/>
                </p:cNvSpPr>
                <p:nvPr/>
              </p:nvSpPr>
              <p:spPr bwMode="auto">
                <a:xfrm rot="1800000" flipV="1">
                  <a:off x="2148636" y="3292202"/>
                  <a:ext cx="0" cy="857951"/>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406" name="Line 882"/>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grpSp>
        </p:grpSp>
        <p:grpSp>
          <p:nvGrpSpPr>
            <p:cNvPr id="382" name="Group 381"/>
            <p:cNvGrpSpPr/>
            <p:nvPr/>
          </p:nvGrpSpPr>
          <p:grpSpPr>
            <a:xfrm>
              <a:off x="7811007" y="5255682"/>
              <a:ext cx="484418" cy="334015"/>
              <a:chOff x="1012668" y="950932"/>
              <a:chExt cx="747559" cy="515455"/>
            </a:xfrm>
          </p:grpSpPr>
          <p:sp>
            <p:nvSpPr>
              <p:cNvPr id="383" name="Line 853"/>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 xmlns:a14="http://schemas.microsoft.com/office/drawing/2010/main">
                    <a:noFill/>
                  </a14:hiddenFill>
                </a:ext>
              </a:extLst>
            </p:spPr>
            <p:txBody>
              <a:bodyPr wrap="none" anchor="ctr">
                <a:flatTx/>
              </a:bodyPr>
              <a:lstStyle/>
              <a:p>
                <a:endParaRPr lang="en-US" sz="1700" dirty="0">
                  <a:latin typeface="Calibri"/>
                  <a:ea typeface="Times New Roman"/>
                  <a:cs typeface="Calibri"/>
                </a:endParaRPr>
              </a:p>
            </p:txBody>
          </p:sp>
          <p:sp>
            <p:nvSpPr>
              <p:cNvPr id="384" name="Rectangle 876"/>
              <p:cNvSpPr>
                <a:spLocks noChangeAspect="1" noChangeArrowheads="1"/>
              </p:cNvSpPr>
              <p:nvPr/>
            </p:nvSpPr>
            <p:spPr bwMode="auto">
              <a:xfrm>
                <a:off x="1059818" y="950932"/>
                <a:ext cx="100" cy="403719"/>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sz="1700" dirty="0">
                  <a:latin typeface="Calibri"/>
                  <a:ea typeface="Times New Roman"/>
                  <a:cs typeface="Calibri"/>
                </a:endParaRPr>
              </a:p>
            </p:txBody>
          </p:sp>
          <p:sp>
            <p:nvSpPr>
              <p:cNvPr id="385" name="Rectangle 873"/>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b"/>
              <a:lstStyle/>
              <a:p>
                <a:pPr algn="ctr"/>
                <a:r>
                  <a:rPr lang="en-GB" sz="1700" dirty="0">
                    <a:latin typeface="Calibri"/>
                    <a:ea typeface="Times New Roman"/>
                    <a:cs typeface="Calibri"/>
                  </a:rPr>
                  <a:t>c2</a:t>
                </a:r>
              </a:p>
            </p:txBody>
          </p:sp>
          <p:sp>
            <p:nvSpPr>
              <p:cNvPr id="386" name="Freeform 875"/>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sz="1700" dirty="0">
                  <a:latin typeface="Calibri"/>
                  <a:ea typeface="Times New Roman"/>
                  <a:cs typeface="Calibri"/>
                </a:endParaRPr>
              </a:p>
            </p:txBody>
          </p:sp>
        </p:grpSp>
      </p:grpSp>
      <p:grpSp>
        <p:nvGrpSpPr>
          <p:cNvPr id="445" name="Group 444"/>
          <p:cNvGrpSpPr>
            <a:grpSpLocks noChangeAspect="1"/>
          </p:cNvGrpSpPr>
          <p:nvPr/>
        </p:nvGrpSpPr>
        <p:grpSpPr>
          <a:xfrm>
            <a:off x="8129887" y="2024517"/>
            <a:ext cx="3619250" cy="1208098"/>
            <a:chOff x="4198596" y="2871689"/>
            <a:chExt cx="4021389" cy="1342331"/>
          </a:xfrm>
        </p:grpSpPr>
        <p:sp>
          <p:nvSpPr>
            <p:cNvPr id="446" name="Rectangle 891"/>
            <p:cNvSpPr>
              <a:spLocks noChangeArrowheads="1"/>
            </p:cNvSpPr>
            <p:nvPr/>
          </p:nvSpPr>
          <p:spPr bwMode="auto">
            <a:xfrm>
              <a:off x="5124789" y="3530277"/>
              <a:ext cx="72" cy="290678"/>
            </a:xfrm>
            <a:prstGeom prst="rect">
              <a:avLst/>
            </a:prstGeom>
            <a:solidFill>
              <a:srgbClr val="89D3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endParaRPr lang="en-US" sz="1700" b="1" dirty="0">
                <a:latin typeface="Calibri"/>
                <a:ea typeface="Calibri"/>
                <a:cs typeface="Calibri"/>
              </a:endParaRPr>
            </a:p>
          </p:txBody>
        </p:sp>
        <p:sp>
          <p:nvSpPr>
            <p:cNvPr id="447" name="Rectangle 891"/>
            <p:cNvSpPr>
              <a:spLocks noChangeArrowheads="1"/>
            </p:cNvSpPr>
            <p:nvPr/>
          </p:nvSpPr>
          <p:spPr bwMode="auto">
            <a:xfrm>
              <a:off x="7128692" y="3594134"/>
              <a:ext cx="72" cy="290678"/>
            </a:xfrm>
            <a:prstGeom prst="rect">
              <a:avLst/>
            </a:prstGeom>
            <a:solidFill>
              <a:srgbClr val="FAC09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endParaRPr lang="en-US" sz="1700" b="1" dirty="0">
                <a:latin typeface="Calibri"/>
                <a:ea typeface="Calibri"/>
                <a:cs typeface="Calibri"/>
              </a:endParaRPr>
            </a:p>
          </p:txBody>
        </p:sp>
        <p:grpSp>
          <p:nvGrpSpPr>
            <p:cNvPr id="448" name="Group 447"/>
            <p:cNvGrpSpPr/>
            <p:nvPr/>
          </p:nvGrpSpPr>
          <p:grpSpPr>
            <a:xfrm>
              <a:off x="4638234" y="2871689"/>
              <a:ext cx="1838582" cy="878935"/>
              <a:chOff x="1026717" y="2309643"/>
              <a:chExt cx="2553587" cy="1220741"/>
            </a:xfrm>
          </p:grpSpPr>
          <p:sp>
            <p:nvSpPr>
              <p:cNvPr id="515" name="Line 853"/>
              <p:cNvSpPr>
                <a:spLocks noChangeShapeType="1"/>
              </p:cNvSpPr>
              <p:nvPr/>
            </p:nvSpPr>
            <p:spPr bwMode="auto">
              <a:xfrm>
                <a:off x="1026717" y="3524325"/>
                <a:ext cx="822962" cy="6059"/>
              </a:xfrm>
              <a:prstGeom prst="line">
                <a:avLst/>
              </a:prstGeom>
              <a:noFill/>
              <a:ln w="9525">
                <a:solidFill>
                  <a:schemeClr val="tx1"/>
                </a:solidFill>
                <a:round/>
                <a:headEnd/>
                <a:tailEnd/>
              </a:ln>
              <a:scene3d>
                <a:camera prst="legacyObliqueTopRight">
                  <a:rot lat="60000" lon="0" rev="0"/>
                </a:camera>
                <a:lightRig rig="legacyFlat3" dir="l"/>
              </a:scene3d>
              <a:sp3d extrusionH="2095500" contourW="6350" prstMaterial="legacyPlastic">
                <a:bevelT w="13500" h="13500" prst="angle"/>
                <a:bevelB w="13500" h="13500" prst="angle"/>
                <a:extrusionClr>
                  <a:srgbClr val="EBE6DB"/>
                </a:extrusionClr>
              </a:sp3d>
              <a:extLst>
                <a:ext uri="{909E8E84-426E-40dd-AFC4-6F175D3DCCD1}">
                  <a14:hiddenFill xmlns="" xmlns:a14="http://schemas.microsoft.com/office/drawing/2010/main">
                    <a:noFill/>
                  </a14:hiddenFill>
                </a:ext>
              </a:extLst>
            </p:spPr>
            <p:txBody>
              <a:bodyPr wrap="none" anchor="ctr">
                <a:flatTx/>
              </a:bodyPr>
              <a:lstStyle/>
              <a:p>
                <a:endParaRPr lang="en-US" sz="1700" dirty="0">
                  <a:latin typeface="Calibri"/>
                  <a:ea typeface="Times New Roman"/>
                  <a:cs typeface="Calibri"/>
                </a:endParaRPr>
              </a:p>
            </p:txBody>
          </p:sp>
          <p:cxnSp>
            <p:nvCxnSpPr>
              <p:cNvPr id="516" name="Straight Connector 515"/>
              <p:cNvCxnSpPr/>
              <p:nvPr/>
            </p:nvCxnSpPr>
            <p:spPr>
              <a:xfrm>
                <a:off x="2180139" y="2309643"/>
                <a:ext cx="1133857"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17" name="Freeform 860"/>
              <p:cNvSpPr>
                <a:spLocks/>
              </p:cNvSpPr>
              <p:nvPr/>
            </p:nvSpPr>
            <p:spPr bwMode="auto">
              <a:xfrm>
                <a:off x="2604677" y="2352547"/>
                <a:ext cx="393192" cy="37765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518" name="Freeform 860"/>
              <p:cNvSpPr>
                <a:spLocks/>
              </p:cNvSpPr>
              <p:nvPr/>
            </p:nvSpPr>
            <p:spPr bwMode="auto">
              <a:xfrm>
                <a:off x="2366898" y="2319070"/>
                <a:ext cx="1213406" cy="409222"/>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sz="1700" dirty="0">
                  <a:latin typeface="Calibri"/>
                  <a:ea typeface="Calibri"/>
                  <a:cs typeface="Calibri"/>
                </a:endParaRPr>
              </a:p>
            </p:txBody>
          </p:sp>
        </p:grpSp>
        <p:cxnSp>
          <p:nvCxnSpPr>
            <p:cNvPr id="449" name="Straight Connector 448"/>
            <p:cNvCxnSpPr/>
            <p:nvPr/>
          </p:nvCxnSpPr>
          <p:spPr>
            <a:xfrm>
              <a:off x="6181341" y="3686823"/>
              <a:ext cx="658367"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50" name="Freeform 860"/>
            <p:cNvSpPr>
              <a:spLocks/>
            </p:cNvSpPr>
            <p:nvPr/>
          </p:nvSpPr>
          <p:spPr bwMode="auto">
            <a:xfrm>
              <a:off x="5858581" y="3730256"/>
              <a:ext cx="888796" cy="27190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451" name="Freeform 860"/>
            <p:cNvSpPr>
              <a:spLocks/>
            </p:cNvSpPr>
            <p:nvPr/>
          </p:nvSpPr>
          <p:spPr bwMode="auto">
            <a:xfrm>
              <a:off x="5732390" y="3698131"/>
              <a:ext cx="1123653" cy="29464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sz="1700" dirty="0">
                <a:latin typeface="Calibri"/>
                <a:ea typeface="Calibri"/>
                <a:cs typeface="Calibri"/>
              </a:endParaRPr>
            </a:p>
          </p:txBody>
        </p:sp>
        <p:sp>
          <p:nvSpPr>
            <p:cNvPr id="452" name="Line 853"/>
            <p:cNvSpPr>
              <a:spLocks noChangeShapeType="1"/>
            </p:cNvSpPr>
            <p:nvPr/>
          </p:nvSpPr>
          <p:spPr bwMode="auto">
            <a:xfrm>
              <a:off x="6351907" y="4209658"/>
              <a:ext cx="1481327" cy="4362"/>
            </a:xfrm>
            <a:prstGeom prst="line">
              <a:avLst/>
            </a:prstGeom>
            <a:noFill/>
            <a:ln w="9525">
              <a:solidFill>
                <a:schemeClr val="tx1"/>
              </a:solidFill>
              <a:round/>
              <a:headEnd/>
              <a:tailEnd/>
            </a:ln>
            <a:scene3d>
              <a:camera prst="legacyObliqueTopRight">
                <a:rot lat="60000" lon="0" rev="0"/>
              </a:camera>
              <a:lightRig rig="legacyFlat3" dir="l"/>
            </a:scene3d>
            <a:sp3d extrusionH="12954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sz="1700" dirty="0">
                  <a:latin typeface="Calibri"/>
                  <a:ea typeface="Times New Roman"/>
                  <a:cs typeface="Calibri"/>
                </a:rPr>
                <a:t>             d2</a:t>
              </a:r>
            </a:p>
          </p:txBody>
        </p:sp>
        <p:sp>
          <p:nvSpPr>
            <p:cNvPr id="453" name="Line 853"/>
            <p:cNvSpPr>
              <a:spLocks noChangeShapeType="1"/>
            </p:cNvSpPr>
            <p:nvPr/>
          </p:nvSpPr>
          <p:spPr bwMode="auto">
            <a:xfrm>
              <a:off x="4198596" y="4205296"/>
              <a:ext cx="1481327" cy="4362"/>
            </a:xfrm>
            <a:prstGeom prst="line">
              <a:avLst/>
            </a:prstGeom>
            <a:noFill/>
            <a:ln w="9525">
              <a:solidFill>
                <a:schemeClr val="tx1"/>
              </a:solidFill>
              <a:round/>
              <a:headEnd/>
              <a:tailEnd/>
            </a:ln>
            <a:scene3d>
              <a:camera prst="legacyObliqueTopRight">
                <a:rot lat="60000" lon="0" rev="0"/>
              </a:camera>
              <a:lightRig rig="legacyFlat3" dir="l"/>
            </a:scene3d>
            <a:sp3d extrusionH="12954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sz="1700" dirty="0">
                  <a:latin typeface="Calibri"/>
                  <a:ea typeface="Times New Roman"/>
                  <a:cs typeface="Calibri"/>
                </a:rPr>
                <a:t>             d1</a:t>
              </a:r>
            </a:p>
          </p:txBody>
        </p:sp>
        <p:sp>
          <p:nvSpPr>
            <p:cNvPr id="454" name="Line 853"/>
            <p:cNvSpPr>
              <a:spLocks noChangeShapeType="1"/>
            </p:cNvSpPr>
            <p:nvPr/>
          </p:nvSpPr>
          <p:spPr bwMode="auto">
            <a:xfrm>
              <a:off x="5870740" y="3287888"/>
              <a:ext cx="1316735" cy="4362"/>
            </a:xfrm>
            <a:prstGeom prst="line">
              <a:avLst/>
            </a:prstGeom>
            <a:noFill/>
            <a:ln w="9525">
              <a:solidFill>
                <a:schemeClr val="tx1"/>
              </a:solidFill>
              <a:round/>
              <a:headEnd/>
              <a:tailEnd/>
            </a:ln>
            <a:scene3d>
              <a:camera prst="legacyObliqueTopRight">
                <a:rot lat="60000" lon="0" rev="0"/>
              </a:camera>
              <a:lightRig rig="legacyFlat3" dir="l"/>
            </a:scene3d>
            <a:sp3d extrusionH="12954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sz="1700" dirty="0">
                  <a:latin typeface="Calibri"/>
                  <a:ea typeface="Times New Roman"/>
                  <a:cs typeface="Calibri"/>
                </a:rPr>
                <a:t>          d3</a:t>
              </a:r>
            </a:p>
          </p:txBody>
        </p:sp>
        <p:grpSp>
          <p:nvGrpSpPr>
            <p:cNvPr id="455" name="Group 454"/>
            <p:cNvGrpSpPr/>
            <p:nvPr/>
          </p:nvGrpSpPr>
          <p:grpSpPr>
            <a:xfrm>
              <a:off x="4851800" y="2923197"/>
              <a:ext cx="1203321" cy="1021208"/>
              <a:chOff x="3906167" y="3324390"/>
              <a:chExt cx="1671281" cy="1418344"/>
            </a:xfrm>
            <a:solidFill>
              <a:srgbClr val="93D2FE"/>
            </a:solidFill>
          </p:grpSpPr>
          <p:sp>
            <p:nvSpPr>
              <p:cNvPr id="491" name="Oval 859"/>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492" name="Oval 861"/>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493" name="Oval 862"/>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494" name="Oval 863"/>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495" name="Oval 863"/>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grpSp>
            <p:nvGrpSpPr>
              <p:cNvPr id="496" name="Group 495"/>
              <p:cNvGrpSpPr/>
              <p:nvPr/>
            </p:nvGrpSpPr>
            <p:grpSpPr>
              <a:xfrm>
                <a:off x="3906167" y="4047050"/>
                <a:ext cx="1671281" cy="539042"/>
                <a:chOff x="1320274" y="4580303"/>
                <a:chExt cx="1671281" cy="467246"/>
              </a:xfrm>
              <a:grpFill/>
            </p:grpSpPr>
            <p:sp>
              <p:nvSpPr>
                <p:cNvPr id="511" name="Freeform 860"/>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512" name="Rectangle 864"/>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b"/>
                <a:lstStyle/>
                <a:p>
                  <a:pPr algn="ctr"/>
                  <a:r>
                    <a:rPr lang="en-US" sz="1700" dirty="0">
                      <a:latin typeface="Calibri"/>
                      <a:ea typeface="Calibri"/>
                      <a:cs typeface="Calibri"/>
                    </a:rPr>
                    <a:t>r1</a:t>
                  </a:r>
                </a:p>
              </p:txBody>
            </p:sp>
            <p:sp>
              <p:nvSpPr>
                <p:cNvPr id="513" name="Freeform 865"/>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514" name="Freeform 866"/>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grpSp>
          <p:grpSp>
            <p:nvGrpSpPr>
              <p:cNvPr id="497" name="Group 496"/>
              <p:cNvGrpSpPr/>
              <p:nvPr/>
            </p:nvGrpSpPr>
            <p:grpSpPr>
              <a:xfrm>
                <a:off x="4596370" y="3324390"/>
                <a:ext cx="552654" cy="1188720"/>
                <a:chOff x="1823226" y="3235632"/>
                <a:chExt cx="552654" cy="1188720"/>
              </a:xfrm>
              <a:grpFill/>
            </p:grpSpPr>
            <p:sp>
              <p:nvSpPr>
                <p:cNvPr id="498" name="Oval 878"/>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499" name="Rectangle 880"/>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sz="1700" dirty="0">
                    <a:latin typeface="Calibri"/>
                    <a:ea typeface="Calibri"/>
                    <a:cs typeface="Calibri"/>
                  </a:endParaRPr>
                </a:p>
              </p:txBody>
            </p:sp>
            <p:sp>
              <p:nvSpPr>
                <p:cNvPr id="500" name="Oval 878"/>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501" name="Line 881"/>
                <p:cNvSpPr>
                  <a:spLocks noChangeShapeType="1"/>
                </p:cNvSpPr>
                <p:nvPr/>
              </p:nvSpPr>
              <p:spPr bwMode="auto">
                <a:xfrm flipV="1">
                  <a:off x="1937377" y="3720625"/>
                  <a:ext cx="0" cy="686361"/>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502" name="Line 882"/>
                <p:cNvSpPr>
                  <a:spLocks noChangeShapeType="1"/>
                </p:cNvSpPr>
                <p:nvPr/>
              </p:nvSpPr>
              <p:spPr bwMode="auto">
                <a:xfrm flipH="1" flipV="1">
                  <a:off x="1823226" y="3720625"/>
                  <a:ext cx="0" cy="686361"/>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503" name="Rectangle 880"/>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sz="1700" dirty="0">
                    <a:latin typeface="Calibri"/>
                    <a:ea typeface="Calibri"/>
                    <a:cs typeface="Calibri"/>
                  </a:endParaRPr>
                </a:p>
              </p:txBody>
            </p:sp>
            <p:sp>
              <p:nvSpPr>
                <p:cNvPr id="504" name="Oval 878"/>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505" name="Line 882"/>
                <p:cNvSpPr>
                  <a:spLocks noChangeShapeType="1"/>
                </p:cNvSpPr>
                <p:nvPr/>
              </p:nvSpPr>
              <p:spPr bwMode="auto">
                <a:xfrm rot="1800000" flipV="1">
                  <a:off x="2008380" y="3235632"/>
                  <a:ext cx="166195" cy="553247"/>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506" name="Line 882"/>
                <p:cNvSpPr>
                  <a:spLocks noChangeShapeType="1"/>
                </p:cNvSpPr>
                <p:nvPr/>
              </p:nvSpPr>
              <p:spPr bwMode="auto">
                <a:xfrm rot="1800000" flipV="1">
                  <a:off x="2019974" y="3238739"/>
                  <a:ext cx="147328" cy="577282"/>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507" name="Line 884"/>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p:spPr>
              <p:txBody>
                <a:bodyPr wrap="none" anchor="ctr"/>
                <a:lstStyle/>
                <a:p>
                  <a:endParaRPr lang="en-US" sz="1700" dirty="0">
                    <a:latin typeface="Calibri"/>
                    <a:ea typeface="Calibri"/>
                    <a:cs typeface="Calibri"/>
                  </a:endParaRPr>
                </a:p>
              </p:txBody>
            </p:sp>
            <p:sp>
              <p:nvSpPr>
                <p:cNvPr id="508" name="Oval 885"/>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509" name="Line 881"/>
                <p:cNvSpPr>
                  <a:spLocks noChangeShapeType="1"/>
                </p:cNvSpPr>
                <p:nvPr/>
              </p:nvSpPr>
              <p:spPr bwMode="auto">
                <a:xfrm rot="1800000" flipV="1">
                  <a:off x="2148636" y="3292202"/>
                  <a:ext cx="0" cy="857951"/>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510" name="Line 882"/>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grpSp>
        </p:grpSp>
        <p:grpSp>
          <p:nvGrpSpPr>
            <p:cNvPr id="456" name="Group 455"/>
            <p:cNvGrpSpPr/>
            <p:nvPr/>
          </p:nvGrpSpPr>
          <p:grpSpPr>
            <a:xfrm>
              <a:off x="4272198" y="3799119"/>
              <a:ext cx="538242" cy="371128"/>
              <a:chOff x="1012668" y="950932"/>
              <a:chExt cx="747559" cy="515455"/>
            </a:xfrm>
          </p:grpSpPr>
          <p:sp>
            <p:nvSpPr>
              <p:cNvPr id="487" name="Line 853"/>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 xmlns:a14="http://schemas.microsoft.com/office/drawing/2010/main">
                    <a:noFill/>
                  </a14:hiddenFill>
                </a:ext>
              </a:extLst>
            </p:spPr>
            <p:txBody>
              <a:bodyPr wrap="none" anchor="ctr">
                <a:flatTx/>
              </a:bodyPr>
              <a:lstStyle/>
              <a:p>
                <a:endParaRPr lang="en-US" sz="1700" dirty="0">
                  <a:latin typeface="Calibri"/>
                  <a:ea typeface="Times New Roman"/>
                  <a:cs typeface="Calibri"/>
                </a:endParaRPr>
              </a:p>
            </p:txBody>
          </p:sp>
          <p:sp>
            <p:nvSpPr>
              <p:cNvPr id="488" name="Rectangle 876"/>
              <p:cNvSpPr>
                <a:spLocks noChangeAspect="1" noChangeArrowheads="1"/>
              </p:cNvSpPr>
              <p:nvPr/>
            </p:nvSpPr>
            <p:spPr bwMode="auto">
              <a:xfrm>
                <a:off x="1059818" y="950932"/>
                <a:ext cx="100" cy="403719"/>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sz="1700" dirty="0">
                  <a:latin typeface="Calibri"/>
                  <a:ea typeface="Times New Roman"/>
                  <a:cs typeface="Calibri"/>
                </a:endParaRPr>
              </a:p>
            </p:txBody>
          </p:sp>
          <p:sp>
            <p:nvSpPr>
              <p:cNvPr id="489" name="Rectangle 873"/>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b"/>
              <a:lstStyle/>
              <a:p>
                <a:pPr algn="ctr"/>
                <a:r>
                  <a:rPr lang="en-GB" sz="1700" dirty="0">
                    <a:latin typeface="Calibri"/>
                    <a:ea typeface="Times New Roman"/>
                    <a:cs typeface="Calibri"/>
                  </a:rPr>
                  <a:t>c1</a:t>
                </a:r>
              </a:p>
            </p:txBody>
          </p:sp>
          <p:sp>
            <p:nvSpPr>
              <p:cNvPr id="490" name="Freeform 875"/>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sz="1700" dirty="0">
                  <a:latin typeface="Calibri"/>
                  <a:ea typeface="Times New Roman"/>
                  <a:cs typeface="Calibri"/>
                </a:endParaRPr>
              </a:p>
            </p:txBody>
          </p:sp>
        </p:grpSp>
        <p:grpSp>
          <p:nvGrpSpPr>
            <p:cNvPr id="457" name="Group 456"/>
            <p:cNvGrpSpPr/>
            <p:nvPr/>
          </p:nvGrpSpPr>
          <p:grpSpPr>
            <a:xfrm>
              <a:off x="7016664" y="2938828"/>
              <a:ext cx="1203321" cy="1021208"/>
              <a:chOff x="3906167" y="3324390"/>
              <a:chExt cx="1671281" cy="1418344"/>
            </a:xfrm>
            <a:solidFill>
              <a:srgbClr val="93D2FE"/>
            </a:solidFill>
          </p:grpSpPr>
          <p:sp>
            <p:nvSpPr>
              <p:cNvPr id="463" name="Oval 859"/>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464" name="Oval 861"/>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465" name="Oval 862"/>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466" name="Oval 863"/>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467" name="Oval 863"/>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grpSp>
            <p:nvGrpSpPr>
              <p:cNvPr id="468" name="Group 467"/>
              <p:cNvGrpSpPr/>
              <p:nvPr/>
            </p:nvGrpSpPr>
            <p:grpSpPr>
              <a:xfrm>
                <a:off x="3906167" y="4047050"/>
                <a:ext cx="1671281" cy="539042"/>
                <a:chOff x="1320274" y="4580303"/>
                <a:chExt cx="1671281" cy="467246"/>
              </a:xfrm>
              <a:grpFill/>
            </p:grpSpPr>
            <p:sp>
              <p:nvSpPr>
                <p:cNvPr id="483" name="Freeform 860"/>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484" name="Rectangle 864"/>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b"/>
                <a:lstStyle/>
                <a:p>
                  <a:pPr algn="ctr"/>
                  <a:r>
                    <a:rPr lang="en-US" sz="1700" dirty="0">
                      <a:latin typeface="Calibri"/>
                      <a:ea typeface="Calibri"/>
                      <a:cs typeface="Calibri"/>
                    </a:rPr>
                    <a:t>r2</a:t>
                  </a:r>
                </a:p>
              </p:txBody>
            </p:sp>
            <p:sp>
              <p:nvSpPr>
                <p:cNvPr id="485" name="Freeform 865"/>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486" name="Freeform 866"/>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grpSp>
          <p:grpSp>
            <p:nvGrpSpPr>
              <p:cNvPr id="469" name="Group 468"/>
              <p:cNvGrpSpPr/>
              <p:nvPr/>
            </p:nvGrpSpPr>
            <p:grpSpPr>
              <a:xfrm>
                <a:off x="4596370" y="3324390"/>
                <a:ext cx="552654" cy="1188720"/>
                <a:chOff x="1823226" y="3235632"/>
                <a:chExt cx="552654" cy="1188720"/>
              </a:xfrm>
              <a:grpFill/>
            </p:grpSpPr>
            <p:sp>
              <p:nvSpPr>
                <p:cNvPr id="470" name="Oval 878"/>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471" name="Rectangle 880"/>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sz="1700" dirty="0">
                    <a:latin typeface="Calibri"/>
                    <a:ea typeface="Calibri"/>
                    <a:cs typeface="Calibri"/>
                  </a:endParaRPr>
                </a:p>
              </p:txBody>
            </p:sp>
            <p:sp>
              <p:nvSpPr>
                <p:cNvPr id="472" name="Oval 878"/>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473" name="Line 881"/>
                <p:cNvSpPr>
                  <a:spLocks noChangeShapeType="1"/>
                </p:cNvSpPr>
                <p:nvPr/>
              </p:nvSpPr>
              <p:spPr bwMode="auto">
                <a:xfrm flipV="1">
                  <a:off x="1937377" y="3720625"/>
                  <a:ext cx="0" cy="686361"/>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474" name="Line 882"/>
                <p:cNvSpPr>
                  <a:spLocks noChangeShapeType="1"/>
                </p:cNvSpPr>
                <p:nvPr/>
              </p:nvSpPr>
              <p:spPr bwMode="auto">
                <a:xfrm flipH="1" flipV="1">
                  <a:off x="1823226" y="3720625"/>
                  <a:ext cx="0" cy="686361"/>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475" name="Rectangle 880"/>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sz="1700" dirty="0">
                    <a:latin typeface="Calibri"/>
                    <a:ea typeface="Calibri"/>
                    <a:cs typeface="Calibri"/>
                  </a:endParaRPr>
                </a:p>
              </p:txBody>
            </p:sp>
            <p:sp>
              <p:nvSpPr>
                <p:cNvPr id="476" name="Oval 878"/>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477" name="Line 882"/>
                <p:cNvSpPr>
                  <a:spLocks noChangeShapeType="1"/>
                </p:cNvSpPr>
                <p:nvPr/>
              </p:nvSpPr>
              <p:spPr bwMode="auto">
                <a:xfrm rot="1800000" flipV="1">
                  <a:off x="2008380" y="3235632"/>
                  <a:ext cx="166195" cy="553247"/>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478" name="Line 882"/>
                <p:cNvSpPr>
                  <a:spLocks noChangeShapeType="1"/>
                </p:cNvSpPr>
                <p:nvPr/>
              </p:nvSpPr>
              <p:spPr bwMode="auto">
                <a:xfrm rot="1800000" flipV="1">
                  <a:off x="2019974" y="3238739"/>
                  <a:ext cx="147328" cy="577282"/>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479" name="Line 884"/>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p:spPr>
              <p:txBody>
                <a:bodyPr wrap="none" anchor="ctr"/>
                <a:lstStyle/>
                <a:p>
                  <a:endParaRPr lang="en-US" sz="1700" dirty="0">
                    <a:latin typeface="Calibri"/>
                    <a:ea typeface="Calibri"/>
                    <a:cs typeface="Calibri"/>
                  </a:endParaRPr>
                </a:p>
              </p:txBody>
            </p:sp>
            <p:sp>
              <p:nvSpPr>
                <p:cNvPr id="480" name="Oval 885"/>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481" name="Line 881"/>
                <p:cNvSpPr>
                  <a:spLocks noChangeShapeType="1"/>
                </p:cNvSpPr>
                <p:nvPr/>
              </p:nvSpPr>
              <p:spPr bwMode="auto">
                <a:xfrm rot="1800000" flipV="1">
                  <a:off x="2148636" y="3292202"/>
                  <a:ext cx="0" cy="857951"/>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482" name="Line 882"/>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grpSp>
        </p:grpSp>
        <p:grpSp>
          <p:nvGrpSpPr>
            <p:cNvPr id="458" name="Group 457"/>
            <p:cNvGrpSpPr/>
            <p:nvPr/>
          </p:nvGrpSpPr>
          <p:grpSpPr>
            <a:xfrm>
              <a:off x="6397985" y="3814750"/>
              <a:ext cx="538242" cy="371128"/>
              <a:chOff x="1012668" y="950932"/>
              <a:chExt cx="747559" cy="515455"/>
            </a:xfrm>
          </p:grpSpPr>
          <p:sp>
            <p:nvSpPr>
              <p:cNvPr id="459" name="Line 853"/>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 xmlns:a14="http://schemas.microsoft.com/office/drawing/2010/main">
                    <a:noFill/>
                  </a14:hiddenFill>
                </a:ext>
              </a:extLst>
            </p:spPr>
            <p:txBody>
              <a:bodyPr wrap="none" anchor="ctr">
                <a:flatTx/>
              </a:bodyPr>
              <a:lstStyle/>
              <a:p>
                <a:endParaRPr lang="en-US" sz="1700" dirty="0">
                  <a:latin typeface="Calibri"/>
                  <a:ea typeface="Times New Roman"/>
                  <a:cs typeface="Calibri"/>
                </a:endParaRPr>
              </a:p>
            </p:txBody>
          </p:sp>
          <p:sp>
            <p:nvSpPr>
              <p:cNvPr id="460" name="Rectangle 876"/>
              <p:cNvSpPr>
                <a:spLocks noChangeAspect="1" noChangeArrowheads="1"/>
              </p:cNvSpPr>
              <p:nvPr/>
            </p:nvSpPr>
            <p:spPr bwMode="auto">
              <a:xfrm>
                <a:off x="1059818" y="950932"/>
                <a:ext cx="100" cy="403719"/>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sz="1700" dirty="0">
                  <a:latin typeface="Calibri"/>
                  <a:ea typeface="Times New Roman"/>
                  <a:cs typeface="Calibri"/>
                </a:endParaRPr>
              </a:p>
            </p:txBody>
          </p:sp>
          <p:sp>
            <p:nvSpPr>
              <p:cNvPr id="461" name="Rectangle 873"/>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b"/>
              <a:lstStyle/>
              <a:p>
                <a:pPr algn="ctr"/>
                <a:r>
                  <a:rPr lang="en-GB" sz="1700" dirty="0">
                    <a:latin typeface="Calibri"/>
                    <a:ea typeface="Times New Roman"/>
                    <a:cs typeface="Calibri"/>
                  </a:rPr>
                  <a:t>c2</a:t>
                </a:r>
              </a:p>
            </p:txBody>
          </p:sp>
          <p:sp>
            <p:nvSpPr>
              <p:cNvPr id="462" name="Freeform 875"/>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sz="1700" dirty="0">
                  <a:latin typeface="Calibri"/>
                  <a:ea typeface="Times New Roman"/>
                  <a:cs typeface="Calibri"/>
                </a:endParaRPr>
              </a:p>
            </p:txBody>
          </p:sp>
        </p:grpSp>
      </p:grpSp>
      <p:cxnSp>
        <p:nvCxnSpPr>
          <p:cNvPr id="7" name="Straight Arrow Connector 6">
            <a:extLst>
              <a:ext uri="{FF2B5EF4-FFF2-40B4-BE49-F238E27FC236}">
                <a16:creationId xmlns:a16="http://schemas.microsoft.com/office/drawing/2014/main" id="{1562D5F2-2167-574D-9155-47B3C21982D1}"/>
              </a:ext>
            </a:extLst>
          </p:cNvPr>
          <p:cNvCxnSpPr>
            <a:cxnSpLocks/>
          </p:cNvCxnSpPr>
          <p:nvPr/>
        </p:nvCxnSpPr>
        <p:spPr>
          <a:xfrm>
            <a:off x="9859026" y="3654795"/>
            <a:ext cx="0" cy="577324"/>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143ACA84-D817-4545-B7CD-3578F750800F}"/>
                  </a:ext>
                </a:extLst>
              </p:cNvPr>
              <p:cNvSpPr/>
              <p:nvPr/>
            </p:nvSpPr>
            <p:spPr>
              <a:xfrm>
                <a:off x="9595033" y="5721450"/>
                <a:ext cx="44505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i="1" dirty="0">
                              <a:solidFill>
                                <a:srgbClr val="FFC000"/>
                              </a:solidFill>
                              <a:latin typeface="Cambria Math" panose="02040503050406030204" pitchFamily="18" charset="0"/>
                            </a:rPr>
                          </m:ctrlPr>
                        </m:sSubPr>
                        <m:e>
                          <m:r>
                            <a:rPr lang="de-DE" i="1" dirty="0">
                              <a:solidFill>
                                <a:srgbClr val="FFC000"/>
                              </a:solidFill>
                              <a:latin typeface="Cambria Math" panose="02040503050406030204" pitchFamily="18" charset="0"/>
                            </a:rPr>
                            <m:t>𝑠</m:t>
                          </m:r>
                        </m:e>
                        <m:sub>
                          <m:r>
                            <a:rPr lang="de-DE" i="1" dirty="0">
                              <a:solidFill>
                                <a:srgbClr val="FFC000"/>
                              </a:solidFill>
                              <a:latin typeface="Cambria Math" panose="02040503050406030204" pitchFamily="18" charset="0"/>
                            </a:rPr>
                            <m:t>2</m:t>
                          </m:r>
                        </m:sub>
                      </m:sSub>
                    </m:oMath>
                  </m:oMathPara>
                </a14:m>
                <a:endParaRPr lang="en-GB" dirty="0">
                  <a:solidFill>
                    <a:srgbClr val="FFC000"/>
                  </a:solidFill>
                </a:endParaRPr>
              </a:p>
            </p:txBody>
          </p:sp>
        </mc:Choice>
        <mc:Fallback xmlns="">
          <p:sp>
            <p:nvSpPr>
              <p:cNvPr id="8" name="Rectangle 7">
                <a:extLst>
                  <a:ext uri="{FF2B5EF4-FFF2-40B4-BE49-F238E27FC236}">
                    <a16:creationId xmlns:a16="http://schemas.microsoft.com/office/drawing/2014/main" id="{143ACA84-D817-4545-B7CD-3578F750800F}"/>
                  </a:ext>
                </a:extLst>
              </p:cNvPr>
              <p:cNvSpPr>
                <a:spLocks noRot="1" noChangeAspect="1" noMove="1" noResize="1" noEditPoints="1" noAdjustHandles="1" noChangeArrowheads="1" noChangeShapeType="1" noTextEdit="1"/>
              </p:cNvSpPr>
              <p:nvPr/>
            </p:nvSpPr>
            <p:spPr>
              <a:xfrm>
                <a:off x="9595033" y="5721450"/>
                <a:ext cx="445058" cy="369332"/>
              </a:xfrm>
              <a:prstGeom prst="rect">
                <a:avLst/>
              </a:prstGeom>
              <a:blipFill>
                <a:blip r:embed="rId5"/>
                <a:stretch>
                  <a:fillRect/>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4CDF145F-FC6C-7D4D-B694-68D0EDF3C50F}"/>
                  </a:ext>
                </a:extLst>
              </p:cNvPr>
              <p:cNvSpPr/>
              <p:nvPr/>
            </p:nvSpPr>
            <p:spPr>
              <a:xfrm>
                <a:off x="9637384" y="3170632"/>
                <a:ext cx="44505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i="1" dirty="0">
                              <a:solidFill>
                                <a:srgbClr val="FFC000"/>
                              </a:solidFill>
                              <a:latin typeface="Cambria Math" panose="02040503050406030204" pitchFamily="18" charset="0"/>
                            </a:rPr>
                          </m:ctrlPr>
                        </m:sSubPr>
                        <m:e>
                          <m:r>
                            <a:rPr lang="de-DE" i="1" dirty="0">
                              <a:solidFill>
                                <a:srgbClr val="FFC000"/>
                              </a:solidFill>
                              <a:latin typeface="Cambria Math" panose="02040503050406030204" pitchFamily="18" charset="0"/>
                            </a:rPr>
                            <m:t>𝑠</m:t>
                          </m:r>
                        </m:e>
                        <m:sub>
                          <m:r>
                            <a:rPr lang="de-DE" i="1" dirty="0">
                              <a:solidFill>
                                <a:srgbClr val="FFC000"/>
                              </a:solidFill>
                              <a:latin typeface="Cambria Math" panose="02040503050406030204" pitchFamily="18" charset="0"/>
                            </a:rPr>
                            <m:t>1</m:t>
                          </m:r>
                        </m:sub>
                      </m:sSub>
                    </m:oMath>
                  </m:oMathPara>
                </a14:m>
                <a:endParaRPr lang="en-GB" dirty="0">
                  <a:solidFill>
                    <a:srgbClr val="FFC000"/>
                  </a:solidFill>
                </a:endParaRPr>
              </a:p>
            </p:txBody>
          </p:sp>
        </mc:Choice>
        <mc:Fallback xmlns="">
          <p:sp>
            <p:nvSpPr>
              <p:cNvPr id="9" name="Rectangle 8">
                <a:extLst>
                  <a:ext uri="{FF2B5EF4-FFF2-40B4-BE49-F238E27FC236}">
                    <a16:creationId xmlns:a16="http://schemas.microsoft.com/office/drawing/2014/main" id="{4CDF145F-FC6C-7D4D-B694-68D0EDF3C50F}"/>
                  </a:ext>
                </a:extLst>
              </p:cNvPr>
              <p:cNvSpPr>
                <a:spLocks noRot="1" noChangeAspect="1" noMove="1" noResize="1" noEditPoints="1" noAdjustHandles="1" noChangeArrowheads="1" noChangeShapeType="1" noTextEdit="1"/>
              </p:cNvSpPr>
              <p:nvPr/>
            </p:nvSpPr>
            <p:spPr>
              <a:xfrm>
                <a:off x="9637384" y="3170632"/>
                <a:ext cx="445058" cy="369332"/>
              </a:xfrm>
              <a:prstGeom prst="rect">
                <a:avLst/>
              </a:prstGeom>
              <a:blipFill>
                <a:blip r:embed="rId6"/>
                <a:stretch>
                  <a:fillRect/>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5C062A7E-F115-8A4E-A453-984515792856}"/>
                  </a:ext>
                </a:extLst>
              </p:cNvPr>
              <p:cNvSpPr/>
              <p:nvPr/>
            </p:nvSpPr>
            <p:spPr>
              <a:xfrm>
                <a:off x="3577186" y="4953754"/>
                <a:ext cx="4239319" cy="92756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de-DE" sz="1700" i="1" dirty="0">
                              <a:latin typeface="Cambria Math" panose="02040503050406030204" pitchFamily="18" charset="0"/>
                            </a:rPr>
                          </m:ctrlPr>
                        </m:sSubPr>
                        <m:e>
                          <m:r>
                            <a:rPr lang="de-DE" sz="1700" i="1" dirty="0">
                              <a:latin typeface="Cambria Math" panose="02040503050406030204" pitchFamily="18" charset="0"/>
                            </a:rPr>
                            <m:t>𝑠</m:t>
                          </m:r>
                        </m:e>
                        <m:sub>
                          <m:r>
                            <a:rPr lang="de-DE" sz="1700" i="1" dirty="0">
                              <a:latin typeface="Cambria Math" panose="02040503050406030204" pitchFamily="18" charset="0"/>
                            </a:rPr>
                            <m:t>2</m:t>
                          </m:r>
                        </m:sub>
                      </m:sSub>
                      <m:r>
                        <m:rPr>
                          <m:aln/>
                        </m:rPr>
                        <a:rPr lang="de-DE" sz="1700" i="1" dirty="0">
                          <a:latin typeface="Cambria Math" panose="02040503050406030204" pitchFamily="18" charset="0"/>
                        </a:rPr>
                        <m:t>=</m:t>
                      </m:r>
                      <m:d>
                        <m:dPr>
                          <m:begChr m:val="{"/>
                          <m:endChr m:val="}"/>
                          <m:ctrlPr>
                            <a:rPr lang="de-DE" sz="1700" i="1" dirty="0">
                              <a:latin typeface="Cambria Math" panose="02040503050406030204" pitchFamily="18" charset="0"/>
                              <a:ea typeface="Cambria Math" panose="02040503050406030204" pitchFamily="18" charset="0"/>
                              <a:cs typeface="Times New Roman"/>
                            </a:rPr>
                          </m:ctrlPr>
                        </m:dPr>
                        <m:e>
                          <m:eqArr>
                            <m:eqArrPr>
                              <m:ctrlPr>
                                <a:rPr lang="de-DE" sz="1700" i="1" dirty="0">
                                  <a:latin typeface="Cambria Math" panose="02040503050406030204" pitchFamily="18" charset="0"/>
                                  <a:ea typeface="Cambria Math" panose="02040503050406030204" pitchFamily="18" charset="0"/>
                                  <a:cs typeface="Times New Roman"/>
                                </a:rPr>
                              </m:ctrlPr>
                            </m:eqArrPr>
                            <m:e>
                              <m:r>
                                <a:rPr lang="de-DE" sz="1700" i="1" dirty="0">
                                  <a:latin typeface="Cambria Math" panose="02040503050406030204" pitchFamily="18" charset="0"/>
                                  <a:ea typeface="Cambria Math" panose="02040503050406030204" pitchFamily="18" charset="0"/>
                                  <a:cs typeface="Times New Roman"/>
                                </a:rPr>
                                <m:t>𝑐𝑎𝑟𝑔𝑜</m:t>
                              </m:r>
                              <m:d>
                                <m:dPr>
                                  <m:ctrlPr>
                                    <a:rPr lang="de-DE" sz="1700" i="1" dirty="0">
                                      <a:latin typeface="Cambria Math" panose="02040503050406030204" pitchFamily="18" charset="0"/>
                                      <a:ea typeface="Cambria Math" panose="02040503050406030204" pitchFamily="18" charset="0"/>
                                      <a:cs typeface="Times New Roman"/>
                                    </a:rPr>
                                  </m:ctrlPr>
                                </m:dPr>
                                <m:e>
                                  <m:r>
                                    <a:rPr lang="de-DE" sz="1700" i="1" dirty="0">
                                      <a:latin typeface="Cambria Math" panose="02040503050406030204" pitchFamily="18" charset="0"/>
                                      <a:ea typeface="Cambria Math" panose="02040503050406030204" pitchFamily="18" charset="0"/>
                                      <a:cs typeface="Times New Roman"/>
                                    </a:rPr>
                                    <m:t>𝑟</m:t>
                                  </m:r>
                                  <m:r>
                                    <a:rPr lang="de-DE" sz="1700" i="1" dirty="0">
                                      <a:latin typeface="Cambria Math" panose="02040503050406030204" pitchFamily="18" charset="0"/>
                                      <a:ea typeface="Cambria Math" panose="02040503050406030204" pitchFamily="18" charset="0"/>
                                      <a:cs typeface="Times New Roman"/>
                                    </a:rPr>
                                    <m:t>1</m:t>
                                  </m:r>
                                </m:e>
                              </m:d>
                              <m:r>
                                <a:rPr lang="de-DE" sz="1700" i="1" dirty="0">
                                  <a:latin typeface="Cambria Math" panose="02040503050406030204" pitchFamily="18" charset="0"/>
                                  <a:ea typeface="Cambria Math" panose="02040503050406030204" pitchFamily="18" charset="0"/>
                                  <a:cs typeface="Times New Roman"/>
                                </a:rPr>
                                <m:t>=</m:t>
                              </m:r>
                              <m:r>
                                <a:rPr lang="de-DE" sz="1700" i="1" dirty="0">
                                  <a:latin typeface="Cambria Math" panose="02040503050406030204" pitchFamily="18" charset="0"/>
                                  <a:ea typeface="Cambria Math" panose="02040503050406030204" pitchFamily="18" charset="0"/>
                                  <a:cs typeface="Times New Roman"/>
                                </a:rPr>
                                <m:t>𝑛𝑖𝑙</m:t>
                              </m:r>
                              <m:r>
                                <a:rPr lang="de-DE" sz="1700" i="1" dirty="0">
                                  <a:latin typeface="Cambria Math" panose="02040503050406030204" pitchFamily="18" charset="0"/>
                                  <a:ea typeface="Cambria Math" panose="02040503050406030204" pitchFamily="18" charset="0"/>
                                  <a:cs typeface="Times New Roman"/>
                                </a:rPr>
                                <m:t>, </m:t>
                              </m:r>
                              <m:r>
                                <a:rPr lang="de-DE" sz="1700" i="1" dirty="0">
                                  <a:solidFill>
                                    <a:srgbClr val="FFC000"/>
                                  </a:solidFill>
                                  <a:latin typeface="Cambria Math" panose="02040503050406030204" pitchFamily="18" charset="0"/>
                                  <a:ea typeface="Cambria Math" panose="02040503050406030204" pitchFamily="18" charset="0"/>
                                  <a:cs typeface="Times New Roman"/>
                                </a:rPr>
                                <m:t>𝑐𝑎𝑟𝑔𝑜</m:t>
                              </m:r>
                              <m:d>
                                <m:dPr>
                                  <m:ctrlPr>
                                    <a:rPr lang="de-DE" sz="1700" i="1" dirty="0">
                                      <a:solidFill>
                                        <a:srgbClr val="FFC000"/>
                                      </a:solidFill>
                                      <a:latin typeface="Cambria Math" panose="02040503050406030204" pitchFamily="18" charset="0"/>
                                      <a:ea typeface="Cambria Math" panose="02040503050406030204" pitchFamily="18" charset="0"/>
                                      <a:cs typeface="Times New Roman"/>
                                    </a:rPr>
                                  </m:ctrlPr>
                                </m:dPr>
                                <m:e>
                                  <m:r>
                                    <a:rPr lang="de-DE" sz="1700" i="1" dirty="0">
                                      <a:solidFill>
                                        <a:srgbClr val="FFC000"/>
                                      </a:solidFill>
                                      <a:latin typeface="Cambria Math" panose="02040503050406030204" pitchFamily="18" charset="0"/>
                                      <a:ea typeface="Cambria Math" panose="02040503050406030204" pitchFamily="18" charset="0"/>
                                      <a:cs typeface="Times New Roman"/>
                                    </a:rPr>
                                    <m:t>𝑟</m:t>
                                  </m:r>
                                  <m:r>
                                    <a:rPr lang="de-DE" sz="1700" i="1" dirty="0">
                                      <a:solidFill>
                                        <a:srgbClr val="FFC000"/>
                                      </a:solidFill>
                                      <a:latin typeface="Cambria Math" panose="02040503050406030204" pitchFamily="18" charset="0"/>
                                      <a:ea typeface="Cambria Math" panose="02040503050406030204" pitchFamily="18" charset="0"/>
                                      <a:cs typeface="Times New Roman"/>
                                    </a:rPr>
                                    <m:t>2</m:t>
                                  </m:r>
                                </m:e>
                              </m:d>
                              <m:r>
                                <a:rPr lang="de-DE" sz="1700" i="1" dirty="0">
                                  <a:solidFill>
                                    <a:srgbClr val="FFC000"/>
                                  </a:solidFill>
                                  <a:latin typeface="Cambria Math" panose="02040503050406030204" pitchFamily="18" charset="0"/>
                                  <a:ea typeface="Cambria Math" panose="02040503050406030204" pitchFamily="18" charset="0"/>
                                  <a:cs typeface="Times New Roman"/>
                                </a:rPr>
                                <m:t>=</m:t>
                              </m:r>
                              <m:r>
                                <a:rPr lang="de-DE" sz="1700" i="1" dirty="0">
                                  <a:solidFill>
                                    <a:srgbClr val="FFC000"/>
                                  </a:solidFill>
                                  <a:latin typeface="Cambria Math" panose="02040503050406030204" pitchFamily="18" charset="0"/>
                                  <a:ea typeface="Cambria Math" panose="02040503050406030204" pitchFamily="18" charset="0"/>
                                  <a:cs typeface="Times New Roman"/>
                                </a:rPr>
                                <m:t>𝑐</m:t>
                              </m:r>
                              <m:r>
                                <a:rPr lang="de-DE" sz="1700" i="1" dirty="0">
                                  <a:solidFill>
                                    <a:srgbClr val="FFC000"/>
                                  </a:solidFill>
                                  <a:latin typeface="Cambria Math" panose="02040503050406030204" pitchFamily="18" charset="0"/>
                                  <a:ea typeface="Cambria Math" panose="02040503050406030204" pitchFamily="18" charset="0"/>
                                  <a:cs typeface="Times New Roman"/>
                                </a:rPr>
                                <m:t>2,</m:t>
                              </m:r>
                            </m:e>
                            <m:e>
                              <m:r>
                                <a:rPr lang="de-DE" sz="1700" i="1" dirty="0">
                                  <a:solidFill>
                                    <a:srgbClr val="C00000"/>
                                  </a:solidFill>
                                  <a:latin typeface="Cambria Math" panose="02040503050406030204" pitchFamily="18" charset="0"/>
                                  <a:ea typeface="Cambria Math" panose="02040503050406030204" pitchFamily="18" charset="0"/>
                                  <a:cs typeface="Times New Roman"/>
                                </a:rPr>
                                <m:t>  </m:t>
                              </m:r>
                              <m:r>
                                <a:rPr lang="de-DE" sz="1700" i="1" dirty="0">
                                  <a:latin typeface="Cambria Math" panose="02040503050406030204" pitchFamily="18" charset="0"/>
                                  <a:ea typeface="Cambria Math" panose="02040503050406030204" pitchFamily="18" charset="0"/>
                                  <a:cs typeface="Times New Roman"/>
                                </a:rPr>
                                <m:t>𝑙𝑜𝑐</m:t>
                              </m:r>
                              <m:d>
                                <m:dPr>
                                  <m:ctrlPr>
                                    <a:rPr lang="de-DE" sz="1700" i="1" dirty="0">
                                      <a:latin typeface="Cambria Math" panose="02040503050406030204" pitchFamily="18" charset="0"/>
                                      <a:ea typeface="Cambria Math" panose="02040503050406030204" pitchFamily="18" charset="0"/>
                                      <a:cs typeface="Times New Roman"/>
                                    </a:rPr>
                                  </m:ctrlPr>
                                </m:dPr>
                                <m:e>
                                  <m:r>
                                    <a:rPr lang="de-DE" sz="1700" i="1" dirty="0">
                                      <a:latin typeface="Cambria Math" panose="02040503050406030204" pitchFamily="18" charset="0"/>
                                      <a:ea typeface="Cambria Math" panose="02040503050406030204" pitchFamily="18" charset="0"/>
                                      <a:cs typeface="Times New Roman"/>
                                    </a:rPr>
                                    <m:t>𝑟</m:t>
                                  </m:r>
                                  <m:r>
                                    <a:rPr lang="de-DE" sz="1700" i="1" dirty="0">
                                      <a:latin typeface="Cambria Math" panose="02040503050406030204" pitchFamily="18" charset="0"/>
                                      <a:ea typeface="Cambria Math" panose="02040503050406030204" pitchFamily="18" charset="0"/>
                                      <a:cs typeface="Times New Roman"/>
                                    </a:rPr>
                                    <m:t>1</m:t>
                                  </m:r>
                                </m:e>
                              </m:d>
                              <m:r>
                                <a:rPr lang="de-DE" sz="1700" i="1" dirty="0">
                                  <a:latin typeface="Cambria Math" panose="02040503050406030204" pitchFamily="18" charset="0"/>
                                  <a:ea typeface="Cambria Math" panose="02040503050406030204" pitchFamily="18" charset="0"/>
                                  <a:cs typeface="Times New Roman"/>
                                </a:rPr>
                                <m:t>=</m:t>
                              </m:r>
                              <m:r>
                                <a:rPr lang="de-DE" sz="1700" i="1" dirty="0">
                                  <a:latin typeface="Cambria Math" panose="02040503050406030204" pitchFamily="18" charset="0"/>
                                  <a:ea typeface="Cambria Math" panose="02040503050406030204" pitchFamily="18" charset="0"/>
                                  <a:cs typeface="Times New Roman"/>
                                </a:rPr>
                                <m:t>𝑑</m:t>
                              </m:r>
                              <m:r>
                                <a:rPr lang="de-DE" sz="1700" i="1" dirty="0">
                                  <a:latin typeface="Cambria Math" panose="02040503050406030204" pitchFamily="18" charset="0"/>
                                  <a:ea typeface="Cambria Math" panose="02040503050406030204" pitchFamily="18" charset="0"/>
                                  <a:cs typeface="Times New Roman"/>
                                </a:rPr>
                                <m:t>1, </m:t>
                              </m:r>
                              <m:r>
                                <a:rPr lang="de-DE" sz="1700" i="1" dirty="0">
                                  <a:latin typeface="Cambria Math" panose="02040503050406030204" pitchFamily="18" charset="0"/>
                                  <a:ea typeface="Cambria Math" panose="02040503050406030204" pitchFamily="18" charset="0"/>
                                  <a:cs typeface="Times New Roman"/>
                                </a:rPr>
                                <m:t>𝑙𝑜𝑐</m:t>
                              </m:r>
                              <m:d>
                                <m:dPr>
                                  <m:ctrlPr>
                                    <a:rPr lang="de-DE" sz="1700" i="1" dirty="0">
                                      <a:latin typeface="Cambria Math" panose="02040503050406030204" pitchFamily="18" charset="0"/>
                                      <a:ea typeface="Cambria Math" panose="02040503050406030204" pitchFamily="18" charset="0"/>
                                      <a:cs typeface="Times New Roman"/>
                                    </a:rPr>
                                  </m:ctrlPr>
                                </m:dPr>
                                <m:e>
                                  <m:r>
                                    <a:rPr lang="de-DE" sz="1700" i="1" dirty="0">
                                      <a:latin typeface="Cambria Math" panose="02040503050406030204" pitchFamily="18" charset="0"/>
                                      <a:ea typeface="Cambria Math" panose="02040503050406030204" pitchFamily="18" charset="0"/>
                                      <a:cs typeface="Times New Roman"/>
                                    </a:rPr>
                                    <m:t>𝑟</m:t>
                                  </m:r>
                                  <m:r>
                                    <a:rPr lang="de-DE" sz="1700" i="1" dirty="0">
                                      <a:latin typeface="Cambria Math" panose="02040503050406030204" pitchFamily="18" charset="0"/>
                                      <a:ea typeface="Cambria Math" panose="02040503050406030204" pitchFamily="18" charset="0"/>
                                      <a:cs typeface="Times New Roman"/>
                                    </a:rPr>
                                    <m:t>2</m:t>
                                  </m:r>
                                </m:e>
                              </m:d>
                              <m:r>
                                <a:rPr lang="de-DE" sz="1700" i="1" dirty="0">
                                  <a:latin typeface="Cambria Math" panose="02040503050406030204" pitchFamily="18" charset="0"/>
                                  <a:ea typeface="Cambria Math" panose="02040503050406030204" pitchFamily="18" charset="0"/>
                                  <a:cs typeface="Times New Roman"/>
                                </a:rPr>
                                <m:t>=</m:t>
                              </m:r>
                              <m:r>
                                <a:rPr lang="de-DE" sz="1700" i="1" dirty="0">
                                  <a:latin typeface="Cambria Math" panose="02040503050406030204" pitchFamily="18" charset="0"/>
                                  <a:ea typeface="Cambria Math" panose="02040503050406030204" pitchFamily="18" charset="0"/>
                                  <a:cs typeface="Times New Roman"/>
                                </a:rPr>
                                <m:t>𝑑</m:t>
                              </m:r>
                              <m:r>
                                <a:rPr lang="de-DE" sz="1700" i="1" dirty="0">
                                  <a:latin typeface="Cambria Math" panose="02040503050406030204" pitchFamily="18" charset="0"/>
                                  <a:ea typeface="Cambria Math" panose="02040503050406030204" pitchFamily="18" charset="0"/>
                                  <a:cs typeface="Times New Roman"/>
                                </a:rPr>
                                <m:t>2,  </m:t>
                              </m:r>
                            </m:e>
                            <m:e>
                              <m:r>
                                <a:rPr lang="de-DE" sz="1700" i="1" dirty="0">
                                  <a:latin typeface="Cambria Math" panose="02040503050406030204" pitchFamily="18" charset="0"/>
                                  <a:ea typeface="Cambria Math" panose="02040503050406030204" pitchFamily="18" charset="0"/>
                                  <a:cs typeface="Times New Roman"/>
                                </a:rPr>
                                <m:t>𝑙𝑜𝑐</m:t>
                              </m:r>
                              <m:d>
                                <m:dPr>
                                  <m:ctrlPr>
                                    <a:rPr lang="de-DE" sz="1700" i="1" dirty="0">
                                      <a:latin typeface="Cambria Math" panose="02040503050406030204" pitchFamily="18" charset="0"/>
                                      <a:ea typeface="Cambria Math" panose="02040503050406030204" pitchFamily="18" charset="0"/>
                                      <a:cs typeface="Times New Roman"/>
                                    </a:rPr>
                                  </m:ctrlPr>
                                </m:dPr>
                                <m:e>
                                  <m:r>
                                    <a:rPr lang="de-DE" sz="1700" i="1" dirty="0">
                                      <a:latin typeface="Cambria Math" panose="02040503050406030204" pitchFamily="18" charset="0"/>
                                      <a:ea typeface="Cambria Math" panose="02040503050406030204" pitchFamily="18" charset="0"/>
                                      <a:cs typeface="Times New Roman"/>
                                    </a:rPr>
                                    <m:t>𝑐</m:t>
                                  </m:r>
                                  <m:r>
                                    <a:rPr lang="de-DE" sz="1700" i="1" dirty="0">
                                      <a:latin typeface="Cambria Math" panose="02040503050406030204" pitchFamily="18" charset="0"/>
                                      <a:ea typeface="Cambria Math" panose="02040503050406030204" pitchFamily="18" charset="0"/>
                                      <a:cs typeface="Times New Roman"/>
                                    </a:rPr>
                                    <m:t>1</m:t>
                                  </m:r>
                                </m:e>
                              </m:d>
                              <m:r>
                                <a:rPr lang="de-DE" sz="1700" i="1" dirty="0">
                                  <a:latin typeface="Cambria Math" panose="02040503050406030204" pitchFamily="18" charset="0"/>
                                  <a:ea typeface="Cambria Math" panose="02040503050406030204" pitchFamily="18" charset="0"/>
                                  <a:cs typeface="Times New Roman"/>
                                </a:rPr>
                                <m:t>=</m:t>
                              </m:r>
                              <m:r>
                                <a:rPr lang="de-DE" sz="1700" i="1" dirty="0">
                                  <a:latin typeface="Cambria Math" panose="02040503050406030204" pitchFamily="18" charset="0"/>
                                  <a:ea typeface="Cambria Math" panose="02040503050406030204" pitchFamily="18" charset="0"/>
                                  <a:cs typeface="Times New Roman"/>
                                </a:rPr>
                                <m:t>𝑑</m:t>
                              </m:r>
                              <m:r>
                                <a:rPr lang="de-DE" sz="1700" i="1" dirty="0">
                                  <a:latin typeface="Cambria Math" panose="02040503050406030204" pitchFamily="18" charset="0"/>
                                  <a:ea typeface="Cambria Math" panose="02040503050406030204" pitchFamily="18" charset="0"/>
                                  <a:cs typeface="Times New Roman"/>
                                </a:rPr>
                                <m:t>1, </m:t>
                              </m:r>
                              <m:r>
                                <a:rPr lang="de-DE" sz="1700" i="1" dirty="0">
                                  <a:solidFill>
                                    <a:srgbClr val="FFC000"/>
                                  </a:solidFill>
                                  <a:latin typeface="Cambria Math" panose="02040503050406030204" pitchFamily="18" charset="0"/>
                                  <a:ea typeface="Cambria Math" panose="02040503050406030204" pitchFamily="18" charset="0"/>
                                  <a:cs typeface="Times New Roman"/>
                                </a:rPr>
                                <m:t>𝑙𝑜𝑐</m:t>
                              </m:r>
                              <m:d>
                                <m:dPr>
                                  <m:ctrlPr>
                                    <a:rPr lang="de-DE" sz="1700" i="1" dirty="0">
                                      <a:solidFill>
                                        <a:srgbClr val="FFC000"/>
                                      </a:solidFill>
                                      <a:latin typeface="Cambria Math" panose="02040503050406030204" pitchFamily="18" charset="0"/>
                                      <a:ea typeface="Cambria Math" panose="02040503050406030204" pitchFamily="18" charset="0"/>
                                      <a:cs typeface="Times New Roman"/>
                                    </a:rPr>
                                  </m:ctrlPr>
                                </m:dPr>
                                <m:e>
                                  <m:r>
                                    <a:rPr lang="de-DE" sz="1700" i="1" dirty="0">
                                      <a:solidFill>
                                        <a:srgbClr val="FFC000"/>
                                      </a:solidFill>
                                      <a:latin typeface="Cambria Math" panose="02040503050406030204" pitchFamily="18" charset="0"/>
                                      <a:ea typeface="Cambria Math" panose="02040503050406030204" pitchFamily="18" charset="0"/>
                                      <a:cs typeface="Times New Roman"/>
                                    </a:rPr>
                                    <m:t>𝑐</m:t>
                                  </m:r>
                                  <m:r>
                                    <a:rPr lang="de-DE" sz="1700" i="1" dirty="0">
                                      <a:solidFill>
                                        <a:srgbClr val="FFC000"/>
                                      </a:solidFill>
                                      <a:latin typeface="Cambria Math" panose="02040503050406030204" pitchFamily="18" charset="0"/>
                                      <a:ea typeface="Cambria Math" panose="02040503050406030204" pitchFamily="18" charset="0"/>
                                      <a:cs typeface="Times New Roman"/>
                                    </a:rPr>
                                    <m:t>2</m:t>
                                  </m:r>
                                </m:e>
                              </m:d>
                              <m:r>
                                <a:rPr lang="de-DE" sz="1700" i="1" dirty="0">
                                  <a:solidFill>
                                    <a:srgbClr val="FFC000"/>
                                  </a:solidFill>
                                  <a:latin typeface="Cambria Math" panose="02040503050406030204" pitchFamily="18" charset="0"/>
                                  <a:ea typeface="Cambria Math" panose="02040503050406030204" pitchFamily="18" charset="0"/>
                                  <a:cs typeface="Times New Roman"/>
                                </a:rPr>
                                <m:t>=</m:t>
                              </m:r>
                              <m:r>
                                <a:rPr lang="de-DE" sz="1700" i="1" dirty="0">
                                  <a:solidFill>
                                    <a:srgbClr val="FFC000"/>
                                  </a:solidFill>
                                  <a:latin typeface="Cambria Math" panose="02040503050406030204" pitchFamily="18" charset="0"/>
                                  <a:ea typeface="Cambria Math" panose="02040503050406030204" pitchFamily="18" charset="0"/>
                                  <a:cs typeface="Times New Roman"/>
                                </a:rPr>
                                <m:t>𝑟</m:t>
                              </m:r>
                              <m:r>
                                <a:rPr lang="de-DE" sz="1700" i="1" dirty="0">
                                  <a:solidFill>
                                    <a:srgbClr val="FFC000"/>
                                  </a:solidFill>
                                  <a:latin typeface="Cambria Math" panose="02040503050406030204" pitchFamily="18" charset="0"/>
                                  <a:ea typeface="Cambria Math" panose="02040503050406030204" pitchFamily="18" charset="0"/>
                                  <a:cs typeface="Times New Roman"/>
                                </a:rPr>
                                <m:t>2</m:t>
                              </m:r>
                            </m:e>
                          </m:eqArr>
                        </m:e>
                      </m:d>
                      <m:r>
                        <a:rPr lang="de-DE" sz="1700" i="1" dirty="0">
                          <a:latin typeface="Cambria Math" panose="02040503050406030204" pitchFamily="18" charset="0"/>
                          <a:ea typeface="Cambria Math" panose="02040503050406030204" pitchFamily="18" charset="0"/>
                          <a:cs typeface="Times New Roman"/>
                        </a:rPr>
                        <m:t> </m:t>
                      </m:r>
                    </m:oMath>
                  </m:oMathPara>
                </a14:m>
                <a:endParaRPr lang="en-GB" sz="1700" dirty="0"/>
              </a:p>
            </p:txBody>
          </p:sp>
        </mc:Choice>
        <mc:Fallback xmlns="">
          <p:sp>
            <p:nvSpPr>
              <p:cNvPr id="6" name="Rectangle 5">
                <a:extLst>
                  <a:ext uri="{FF2B5EF4-FFF2-40B4-BE49-F238E27FC236}">
                    <a16:creationId xmlns:a16="http://schemas.microsoft.com/office/drawing/2014/main" id="{5C062A7E-F115-8A4E-A453-984515792856}"/>
                  </a:ext>
                </a:extLst>
              </p:cNvPr>
              <p:cNvSpPr>
                <a:spLocks noRot="1" noChangeAspect="1" noMove="1" noResize="1" noEditPoints="1" noAdjustHandles="1" noChangeArrowheads="1" noChangeShapeType="1" noTextEdit="1"/>
              </p:cNvSpPr>
              <p:nvPr/>
            </p:nvSpPr>
            <p:spPr>
              <a:xfrm>
                <a:off x="3577186" y="4953754"/>
                <a:ext cx="4239319" cy="927562"/>
              </a:xfrm>
              <a:prstGeom prst="rect">
                <a:avLst/>
              </a:prstGeom>
              <a:blipFill>
                <a:blip r:embed="rId7"/>
                <a:stretch>
                  <a:fillRect/>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A6F37704-733A-FD45-AC27-26260398E2E0}"/>
                  </a:ext>
                </a:extLst>
              </p:cNvPr>
              <p:cNvSpPr/>
              <p:nvPr/>
            </p:nvSpPr>
            <p:spPr>
              <a:xfrm>
                <a:off x="3547587" y="3858035"/>
                <a:ext cx="4223529" cy="92756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GB" sz="1700" i="1">
                              <a:latin typeface="Cambria Math" panose="02040503050406030204" pitchFamily="18" charset="0"/>
                              <a:ea typeface="Cambria Math" panose="02040503050406030204" pitchFamily="18" charset="0"/>
                              <a:cs typeface="Times New Roman"/>
                            </a:rPr>
                          </m:ctrlPr>
                        </m:sSubPr>
                        <m:e>
                          <m:r>
                            <a:rPr lang="en-GB" sz="1700" i="1">
                              <a:latin typeface="Cambria Math" panose="02040503050406030204" pitchFamily="18" charset="0"/>
                              <a:ea typeface="Cambria Math" panose="02040503050406030204" pitchFamily="18" charset="0"/>
                              <a:cs typeface="Times New Roman"/>
                            </a:rPr>
                            <m:t>𝑠</m:t>
                          </m:r>
                        </m:e>
                        <m:sub>
                          <m:r>
                            <a:rPr lang="en-GB" sz="1700" i="1">
                              <a:latin typeface="Cambria Math" panose="02040503050406030204" pitchFamily="18" charset="0"/>
                              <a:ea typeface="Cambria Math" panose="02040503050406030204" pitchFamily="18" charset="0"/>
                              <a:cs typeface="Times New Roman"/>
                            </a:rPr>
                            <m:t>1</m:t>
                          </m:r>
                        </m:sub>
                      </m:sSub>
                      <m:r>
                        <a:rPr lang="en-GB" sz="1700" i="1">
                          <a:latin typeface="Cambria Math" panose="02040503050406030204" pitchFamily="18" charset="0"/>
                          <a:ea typeface="Cambria Math" panose="02040503050406030204" pitchFamily="18" charset="0"/>
                          <a:cs typeface="Times New Roman"/>
                        </a:rPr>
                        <m:t>=</m:t>
                      </m:r>
                      <m:d>
                        <m:dPr>
                          <m:begChr m:val="{"/>
                          <m:endChr m:val="}"/>
                          <m:ctrlPr>
                            <a:rPr lang="en-GB" sz="1700" i="1">
                              <a:latin typeface="Cambria Math" panose="02040503050406030204" pitchFamily="18" charset="0"/>
                              <a:ea typeface="Cambria Math" panose="02040503050406030204" pitchFamily="18" charset="0"/>
                              <a:cs typeface="Times New Roman"/>
                            </a:rPr>
                          </m:ctrlPr>
                        </m:dPr>
                        <m:e>
                          <m:eqArr>
                            <m:eqArrPr>
                              <m:ctrlPr>
                                <a:rPr lang="en-GB" sz="1700" i="1">
                                  <a:latin typeface="Cambria Math" panose="02040503050406030204" pitchFamily="18" charset="0"/>
                                  <a:ea typeface="Cambria Math" panose="02040503050406030204" pitchFamily="18" charset="0"/>
                                  <a:cs typeface="Times New Roman"/>
                                </a:rPr>
                              </m:ctrlPr>
                            </m:eqArrPr>
                            <m:e>
                              <m:r>
                                <a:rPr lang="en-GB" sz="1700" i="1">
                                  <a:latin typeface="Cambria Math" panose="02040503050406030204" pitchFamily="18" charset="0"/>
                                  <a:ea typeface="Cambria Math" panose="02040503050406030204" pitchFamily="18" charset="0"/>
                                  <a:cs typeface="Times New Roman"/>
                                </a:rPr>
                                <m:t>𝑐𝑎𝑟𝑔𝑜</m:t>
                              </m:r>
                              <m:d>
                                <m:dPr>
                                  <m:ctrlPr>
                                    <a:rPr lang="en-GB" sz="1700" i="1">
                                      <a:latin typeface="Cambria Math" panose="02040503050406030204" pitchFamily="18" charset="0"/>
                                      <a:ea typeface="Cambria Math" panose="02040503050406030204" pitchFamily="18" charset="0"/>
                                      <a:cs typeface="Times New Roman"/>
                                    </a:rPr>
                                  </m:ctrlPr>
                                </m:dPr>
                                <m:e>
                                  <m:r>
                                    <a:rPr lang="en-GB" sz="1700" i="1">
                                      <a:latin typeface="Cambria Math" panose="02040503050406030204" pitchFamily="18" charset="0"/>
                                      <a:ea typeface="Cambria Math" panose="02040503050406030204" pitchFamily="18" charset="0"/>
                                      <a:cs typeface="Times New Roman"/>
                                    </a:rPr>
                                    <m:t>𝑟</m:t>
                                  </m:r>
                                  <m:r>
                                    <a:rPr lang="en-GB" sz="1700" i="1">
                                      <a:latin typeface="Cambria Math" panose="02040503050406030204" pitchFamily="18" charset="0"/>
                                      <a:ea typeface="Cambria Math" panose="02040503050406030204" pitchFamily="18" charset="0"/>
                                      <a:cs typeface="Times New Roman"/>
                                    </a:rPr>
                                    <m:t>1</m:t>
                                  </m:r>
                                </m:e>
                              </m:d>
                              <m:r>
                                <a:rPr lang="en-GB" sz="1700" i="1">
                                  <a:latin typeface="Cambria Math" panose="02040503050406030204" pitchFamily="18" charset="0"/>
                                  <a:ea typeface="Cambria Math" panose="02040503050406030204" pitchFamily="18" charset="0"/>
                                  <a:cs typeface="Times New Roman"/>
                                </a:rPr>
                                <m:t>=</m:t>
                              </m:r>
                              <m:r>
                                <a:rPr lang="en-GB" sz="1700" i="1">
                                  <a:latin typeface="Cambria Math" panose="02040503050406030204" pitchFamily="18" charset="0"/>
                                  <a:ea typeface="Cambria Math" panose="02040503050406030204" pitchFamily="18" charset="0"/>
                                  <a:cs typeface="Times New Roman"/>
                                </a:rPr>
                                <m:t>𝑛𝑖𝑙</m:t>
                              </m:r>
                              <m:r>
                                <a:rPr lang="en-GB" sz="1700" i="1">
                                  <a:latin typeface="Cambria Math" panose="02040503050406030204" pitchFamily="18" charset="0"/>
                                  <a:ea typeface="Cambria Math" panose="02040503050406030204" pitchFamily="18" charset="0"/>
                                  <a:cs typeface="Times New Roman"/>
                                </a:rPr>
                                <m:t>, </m:t>
                              </m:r>
                              <m:r>
                                <a:rPr lang="en-GB" sz="1700" i="1">
                                  <a:solidFill>
                                    <a:schemeClr val="bg2"/>
                                  </a:solidFill>
                                  <a:latin typeface="Cambria Math" panose="02040503050406030204" pitchFamily="18" charset="0"/>
                                  <a:ea typeface="Cambria Math" panose="02040503050406030204" pitchFamily="18" charset="0"/>
                                  <a:cs typeface="Times New Roman"/>
                                </a:rPr>
                                <m:t>𝑐𝑎𝑟𝑔𝑜</m:t>
                              </m:r>
                              <m:d>
                                <m:dPr>
                                  <m:ctrlPr>
                                    <a:rPr lang="en-GB" sz="1700" i="1">
                                      <a:solidFill>
                                        <a:schemeClr val="bg2"/>
                                      </a:solidFill>
                                      <a:latin typeface="Cambria Math" panose="02040503050406030204" pitchFamily="18" charset="0"/>
                                      <a:ea typeface="Cambria Math" panose="02040503050406030204" pitchFamily="18" charset="0"/>
                                      <a:cs typeface="Times New Roman"/>
                                    </a:rPr>
                                  </m:ctrlPr>
                                </m:dPr>
                                <m:e>
                                  <m:r>
                                    <a:rPr lang="en-GB" sz="1700" i="1">
                                      <a:solidFill>
                                        <a:schemeClr val="bg2"/>
                                      </a:solidFill>
                                      <a:latin typeface="Cambria Math" panose="02040503050406030204" pitchFamily="18" charset="0"/>
                                      <a:ea typeface="Cambria Math" panose="02040503050406030204" pitchFamily="18" charset="0"/>
                                      <a:cs typeface="Times New Roman"/>
                                    </a:rPr>
                                    <m:t>𝑟</m:t>
                                  </m:r>
                                  <m:r>
                                    <a:rPr lang="en-GB" sz="1700" i="1">
                                      <a:solidFill>
                                        <a:schemeClr val="bg2"/>
                                      </a:solidFill>
                                      <a:latin typeface="Cambria Math" panose="02040503050406030204" pitchFamily="18" charset="0"/>
                                      <a:ea typeface="Cambria Math" panose="02040503050406030204" pitchFamily="18" charset="0"/>
                                      <a:cs typeface="Times New Roman"/>
                                    </a:rPr>
                                    <m:t>2</m:t>
                                  </m:r>
                                </m:e>
                              </m:d>
                              <m:r>
                                <a:rPr lang="en-GB" sz="1700" i="1">
                                  <a:solidFill>
                                    <a:schemeClr val="bg2"/>
                                  </a:solidFill>
                                  <a:latin typeface="Cambria Math" panose="02040503050406030204" pitchFamily="18" charset="0"/>
                                  <a:ea typeface="Cambria Math" panose="02040503050406030204" pitchFamily="18" charset="0"/>
                                  <a:cs typeface="Times New Roman"/>
                                </a:rPr>
                                <m:t>=</m:t>
                              </m:r>
                              <m:r>
                                <a:rPr lang="en-GB" sz="1700" i="1">
                                  <a:solidFill>
                                    <a:schemeClr val="bg2"/>
                                  </a:solidFill>
                                  <a:latin typeface="Cambria Math" panose="02040503050406030204" pitchFamily="18" charset="0"/>
                                  <a:ea typeface="Cambria Math" panose="02040503050406030204" pitchFamily="18" charset="0"/>
                                  <a:cs typeface="Times New Roman"/>
                                </a:rPr>
                                <m:t>𝑛𝑖𝑙</m:t>
                              </m:r>
                              <m:r>
                                <a:rPr lang="en-GB" sz="1700" i="1">
                                  <a:latin typeface="Cambria Math" panose="02040503050406030204" pitchFamily="18" charset="0"/>
                                  <a:ea typeface="Cambria Math" panose="02040503050406030204" pitchFamily="18" charset="0"/>
                                  <a:cs typeface="Times New Roman"/>
                                </a:rPr>
                                <m:t>, </m:t>
                              </m:r>
                            </m:e>
                            <m:e>
                              <m:r>
                                <a:rPr lang="en-GB" sz="1700" i="1">
                                  <a:latin typeface="Cambria Math" panose="02040503050406030204" pitchFamily="18" charset="0"/>
                                  <a:ea typeface="Cambria Math" panose="02040503050406030204" pitchFamily="18" charset="0"/>
                                  <a:cs typeface="Times New Roman"/>
                                </a:rPr>
                                <m:t>𝑙𝑜𝑐</m:t>
                              </m:r>
                              <m:d>
                                <m:dPr>
                                  <m:ctrlPr>
                                    <a:rPr lang="en-GB" sz="1700" i="1">
                                      <a:latin typeface="Cambria Math" panose="02040503050406030204" pitchFamily="18" charset="0"/>
                                      <a:ea typeface="Cambria Math" panose="02040503050406030204" pitchFamily="18" charset="0"/>
                                      <a:cs typeface="Times New Roman"/>
                                    </a:rPr>
                                  </m:ctrlPr>
                                </m:dPr>
                                <m:e>
                                  <m:r>
                                    <a:rPr lang="en-GB" sz="1700" i="1">
                                      <a:latin typeface="Cambria Math" panose="02040503050406030204" pitchFamily="18" charset="0"/>
                                      <a:ea typeface="Cambria Math" panose="02040503050406030204" pitchFamily="18" charset="0"/>
                                      <a:cs typeface="Times New Roman"/>
                                    </a:rPr>
                                    <m:t>𝑟</m:t>
                                  </m:r>
                                  <m:r>
                                    <a:rPr lang="en-GB" sz="1700" i="1">
                                      <a:latin typeface="Cambria Math" panose="02040503050406030204" pitchFamily="18" charset="0"/>
                                      <a:ea typeface="Cambria Math" panose="02040503050406030204" pitchFamily="18" charset="0"/>
                                      <a:cs typeface="Times New Roman"/>
                                    </a:rPr>
                                    <m:t>1</m:t>
                                  </m:r>
                                </m:e>
                              </m:d>
                              <m:r>
                                <a:rPr lang="en-GB" sz="1700" i="1">
                                  <a:latin typeface="Cambria Math" panose="02040503050406030204" pitchFamily="18" charset="0"/>
                                  <a:ea typeface="Cambria Math" panose="02040503050406030204" pitchFamily="18" charset="0"/>
                                  <a:cs typeface="Times New Roman"/>
                                </a:rPr>
                                <m:t>=</m:t>
                              </m:r>
                              <m:r>
                                <a:rPr lang="en-GB" sz="1700" i="1">
                                  <a:latin typeface="Cambria Math" panose="02040503050406030204" pitchFamily="18" charset="0"/>
                                  <a:ea typeface="Cambria Math" panose="02040503050406030204" pitchFamily="18" charset="0"/>
                                  <a:cs typeface="Times New Roman"/>
                                </a:rPr>
                                <m:t>𝑑</m:t>
                              </m:r>
                              <m:r>
                                <a:rPr lang="en-GB" sz="1700" i="1">
                                  <a:latin typeface="Cambria Math" panose="02040503050406030204" pitchFamily="18" charset="0"/>
                                  <a:ea typeface="Cambria Math" panose="02040503050406030204" pitchFamily="18" charset="0"/>
                                  <a:cs typeface="Times New Roman"/>
                                </a:rPr>
                                <m:t>1, </m:t>
                              </m:r>
                              <m:r>
                                <a:rPr lang="en-GB" sz="1700" i="1">
                                  <a:solidFill>
                                    <a:schemeClr val="bg2"/>
                                  </a:solidFill>
                                  <a:latin typeface="Cambria Math" panose="02040503050406030204" pitchFamily="18" charset="0"/>
                                  <a:ea typeface="Cambria Math" panose="02040503050406030204" pitchFamily="18" charset="0"/>
                                  <a:cs typeface="Times New Roman"/>
                                </a:rPr>
                                <m:t>𝑙𝑜𝑐</m:t>
                              </m:r>
                              <m:d>
                                <m:dPr>
                                  <m:ctrlPr>
                                    <a:rPr lang="en-GB" sz="1700" i="1">
                                      <a:solidFill>
                                        <a:schemeClr val="bg2"/>
                                      </a:solidFill>
                                      <a:latin typeface="Cambria Math" panose="02040503050406030204" pitchFamily="18" charset="0"/>
                                      <a:ea typeface="Cambria Math" panose="02040503050406030204" pitchFamily="18" charset="0"/>
                                      <a:cs typeface="Times New Roman"/>
                                    </a:rPr>
                                  </m:ctrlPr>
                                </m:dPr>
                                <m:e>
                                  <m:r>
                                    <a:rPr lang="en-GB" sz="1700" i="1">
                                      <a:solidFill>
                                        <a:schemeClr val="bg2"/>
                                      </a:solidFill>
                                      <a:latin typeface="Cambria Math" panose="02040503050406030204" pitchFamily="18" charset="0"/>
                                      <a:ea typeface="Cambria Math" panose="02040503050406030204" pitchFamily="18" charset="0"/>
                                      <a:cs typeface="Times New Roman"/>
                                    </a:rPr>
                                    <m:t>𝑟</m:t>
                                  </m:r>
                                  <m:r>
                                    <a:rPr lang="en-GB" sz="1700" i="1">
                                      <a:solidFill>
                                        <a:schemeClr val="bg2"/>
                                      </a:solidFill>
                                      <a:latin typeface="Cambria Math" panose="02040503050406030204" pitchFamily="18" charset="0"/>
                                      <a:ea typeface="Cambria Math" panose="02040503050406030204" pitchFamily="18" charset="0"/>
                                      <a:cs typeface="Times New Roman"/>
                                    </a:rPr>
                                    <m:t>2</m:t>
                                  </m:r>
                                </m:e>
                              </m:d>
                              <m:r>
                                <a:rPr lang="en-GB" sz="1700" i="1">
                                  <a:solidFill>
                                    <a:schemeClr val="bg2"/>
                                  </a:solidFill>
                                  <a:latin typeface="Cambria Math" panose="02040503050406030204" pitchFamily="18" charset="0"/>
                                  <a:ea typeface="Cambria Math" panose="02040503050406030204" pitchFamily="18" charset="0"/>
                                  <a:cs typeface="Times New Roman"/>
                                </a:rPr>
                                <m:t>=</m:t>
                              </m:r>
                              <m:r>
                                <a:rPr lang="en-GB" sz="1700" i="1">
                                  <a:solidFill>
                                    <a:schemeClr val="bg2"/>
                                  </a:solidFill>
                                  <a:latin typeface="Cambria Math" panose="02040503050406030204" pitchFamily="18" charset="0"/>
                                  <a:ea typeface="Cambria Math" panose="02040503050406030204" pitchFamily="18" charset="0"/>
                                  <a:cs typeface="Times New Roman"/>
                                </a:rPr>
                                <m:t>𝑑</m:t>
                              </m:r>
                              <m:r>
                                <a:rPr lang="en-GB" sz="1700" i="1">
                                  <a:solidFill>
                                    <a:schemeClr val="bg2"/>
                                  </a:solidFill>
                                  <a:latin typeface="Cambria Math" panose="02040503050406030204" pitchFamily="18" charset="0"/>
                                  <a:ea typeface="Cambria Math" panose="02040503050406030204" pitchFamily="18" charset="0"/>
                                  <a:cs typeface="Times New Roman"/>
                                </a:rPr>
                                <m:t>2, </m:t>
                              </m:r>
                            </m:e>
                            <m:e>
                              <m:r>
                                <a:rPr lang="en-GB" sz="1700" i="1">
                                  <a:latin typeface="Cambria Math" panose="02040503050406030204" pitchFamily="18" charset="0"/>
                                  <a:ea typeface="Cambria Math" panose="02040503050406030204" pitchFamily="18" charset="0"/>
                                  <a:cs typeface="Times New Roman"/>
                                </a:rPr>
                                <m:t>𝑙𝑜𝑐</m:t>
                              </m:r>
                              <m:d>
                                <m:dPr>
                                  <m:ctrlPr>
                                    <a:rPr lang="en-GB" sz="1700" i="1">
                                      <a:latin typeface="Cambria Math" panose="02040503050406030204" pitchFamily="18" charset="0"/>
                                      <a:ea typeface="Cambria Math" panose="02040503050406030204" pitchFamily="18" charset="0"/>
                                      <a:cs typeface="Times New Roman"/>
                                    </a:rPr>
                                  </m:ctrlPr>
                                </m:dPr>
                                <m:e>
                                  <m:r>
                                    <a:rPr lang="en-GB" sz="1700" i="1">
                                      <a:latin typeface="Cambria Math" panose="02040503050406030204" pitchFamily="18" charset="0"/>
                                      <a:ea typeface="Cambria Math" panose="02040503050406030204" pitchFamily="18" charset="0"/>
                                      <a:cs typeface="Times New Roman"/>
                                    </a:rPr>
                                    <m:t>𝑐</m:t>
                                  </m:r>
                                  <m:r>
                                    <a:rPr lang="en-GB" sz="1700" i="1">
                                      <a:latin typeface="Cambria Math" panose="02040503050406030204" pitchFamily="18" charset="0"/>
                                      <a:ea typeface="Cambria Math" panose="02040503050406030204" pitchFamily="18" charset="0"/>
                                      <a:cs typeface="Times New Roman"/>
                                    </a:rPr>
                                    <m:t>1</m:t>
                                  </m:r>
                                </m:e>
                              </m:d>
                              <m:r>
                                <a:rPr lang="en-GB" sz="1700" i="1">
                                  <a:latin typeface="Cambria Math" panose="02040503050406030204" pitchFamily="18" charset="0"/>
                                  <a:ea typeface="Cambria Math" panose="02040503050406030204" pitchFamily="18" charset="0"/>
                                  <a:cs typeface="Times New Roman"/>
                                </a:rPr>
                                <m:t>=</m:t>
                              </m:r>
                              <m:r>
                                <a:rPr lang="en-GB" sz="1700" i="1">
                                  <a:latin typeface="Cambria Math" panose="02040503050406030204" pitchFamily="18" charset="0"/>
                                  <a:ea typeface="Cambria Math" panose="02040503050406030204" pitchFamily="18" charset="0"/>
                                  <a:cs typeface="Times New Roman"/>
                                </a:rPr>
                                <m:t>𝑑</m:t>
                              </m:r>
                              <m:r>
                                <a:rPr lang="en-GB" sz="1700" i="1">
                                  <a:latin typeface="Cambria Math" panose="02040503050406030204" pitchFamily="18" charset="0"/>
                                  <a:ea typeface="Cambria Math" panose="02040503050406030204" pitchFamily="18" charset="0"/>
                                  <a:cs typeface="Times New Roman"/>
                                </a:rPr>
                                <m:t>1, </m:t>
                              </m:r>
                              <m:r>
                                <a:rPr lang="en-GB" sz="1700" i="1">
                                  <a:solidFill>
                                    <a:schemeClr val="bg2"/>
                                  </a:solidFill>
                                  <a:latin typeface="Cambria Math" panose="02040503050406030204" pitchFamily="18" charset="0"/>
                                  <a:ea typeface="Cambria Math" panose="02040503050406030204" pitchFamily="18" charset="0"/>
                                  <a:cs typeface="Times New Roman"/>
                                </a:rPr>
                                <m:t>𝑙𝑜𝑐</m:t>
                              </m:r>
                              <m:d>
                                <m:dPr>
                                  <m:ctrlPr>
                                    <a:rPr lang="en-GB" sz="1700" i="1">
                                      <a:solidFill>
                                        <a:schemeClr val="bg2"/>
                                      </a:solidFill>
                                      <a:latin typeface="Cambria Math" panose="02040503050406030204" pitchFamily="18" charset="0"/>
                                      <a:ea typeface="Cambria Math" panose="02040503050406030204" pitchFamily="18" charset="0"/>
                                      <a:cs typeface="Times New Roman"/>
                                    </a:rPr>
                                  </m:ctrlPr>
                                </m:dPr>
                                <m:e>
                                  <m:r>
                                    <a:rPr lang="en-GB" sz="1700" i="1">
                                      <a:solidFill>
                                        <a:schemeClr val="bg2"/>
                                      </a:solidFill>
                                      <a:latin typeface="Cambria Math" panose="02040503050406030204" pitchFamily="18" charset="0"/>
                                      <a:ea typeface="Cambria Math" panose="02040503050406030204" pitchFamily="18" charset="0"/>
                                      <a:cs typeface="Times New Roman"/>
                                    </a:rPr>
                                    <m:t>𝑐</m:t>
                                  </m:r>
                                  <m:r>
                                    <a:rPr lang="en-GB" sz="1700" i="1">
                                      <a:solidFill>
                                        <a:schemeClr val="bg2"/>
                                      </a:solidFill>
                                      <a:latin typeface="Cambria Math" panose="02040503050406030204" pitchFamily="18" charset="0"/>
                                      <a:ea typeface="Cambria Math" panose="02040503050406030204" pitchFamily="18" charset="0"/>
                                      <a:cs typeface="Times New Roman"/>
                                    </a:rPr>
                                    <m:t>2</m:t>
                                  </m:r>
                                </m:e>
                              </m:d>
                              <m:r>
                                <a:rPr lang="en-GB" sz="1700" i="1">
                                  <a:solidFill>
                                    <a:schemeClr val="bg2"/>
                                  </a:solidFill>
                                  <a:latin typeface="Cambria Math" panose="02040503050406030204" pitchFamily="18" charset="0"/>
                                  <a:ea typeface="Cambria Math" panose="02040503050406030204" pitchFamily="18" charset="0"/>
                                  <a:cs typeface="Times New Roman"/>
                                </a:rPr>
                                <m:t>=</m:t>
                              </m:r>
                              <m:r>
                                <a:rPr lang="en-GB" sz="1700" i="1">
                                  <a:solidFill>
                                    <a:schemeClr val="bg2"/>
                                  </a:solidFill>
                                  <a:latin typeface="Cambria Math" panose="02040503050406030204" pitchFamily="18" charset="0"/>
                                  <a:ea typeface="Cambria Math" panose="02040503050406030204" pitchFamily="18" charset="0"/>
                                  <a:cs typeface="Times New Roman"/>
                                </a:rPr>
                                <m:t>𝑑</m:t>
                              </m:r>
                              <m:r>
                                <a:rPr lang="en-GB" sz="1700" i="1">
                                  <a:solidFill>
                                    <a:schemeClr val="bg2"/>
                                  </a:solidFill>
                                  <a:latin typeface="Cambria Math" panose="02040503050406030204" pitchFamily="18" charset="0"/>
                                  <a:ea typeface="Cambria Math" panose="02040503050406030204" pitchFamily="18" charset="0"/>
                                  <a:cs typeface="Times New Roman"/>
                                </a:rPr>
                                <m:t>2</m:t>
                              </m:r>
                            </m:e>
                          </m:eqArr>
                        </m:e>
                      </m:d>
                    </m:oMath>
                  </m:oMathPara>
                </a14:m>
                <a:endParaRPr lang="en-GB" sz="1700" dirty="0"/>
              </a:p>
            </p:txBody>
          </p:sp>
        </mc:Choice>
        <mc:Fallback xmlns="">
          <p:sp>
            <p:nvSpPr>
              <p:cNvPr id="10" name="Rectangle 9">
                <a:extLst>
                  <a:ext uri="{FF2B5EF4-FFF2-40B4-BE49-F238E27FC236}">
                    <a16:creationId xmlns:a16="http://schemas.microsoft.com/office/drawing/2014/main" id="{A6F37704-733A-FD45-AC27-26260398E2E0}"/>
                  </a:ext>
                </a:extLst>
              </p:cNvPr>
              <p:cNvSpPr>
                <a:spLocks noRot="1" noChangeAspect="1" noMove="1" noResize="1" noEditPoints="1" noAdjustHandles="1" noChangeArrowheads="1" noChangeShapeType="1" noTextEdit="1"/>
              </p:cNvSpPr>
              <p:nvPr/>
            </p:nvSpPr>
            <p:spPr>
              <a:xfrm>
                <a:off x="3547587" y="3858035"/>
                <a:ext cx="4223529" cy="927562"/>
              </a:xfrm>
              <a:prstGeom prst="rect">
                <a:avLst/>
              </a:prstGeom>
              <a:blipFill>
                <a:blip r:embed="rId8"/>
                <a:stretch>
                  <a:fillRect/>
                </a:stretch>
              </a:blipFill>
            </p:spPr>
            <p:txBody>
              <a:bodyPr/>
              <a:lstStyle/>
              <a:p>
                <a:r>
                  <a:rPr lang="en-DE">
                    <a:noFill/>
                  </a:rPr>
                  <a:t> </a:t>
                </a:r>
              </a:p>
            </p:txBody>
          </p:sp>
        </mc:Fallback>
      </mc:AlternateContent>
    </p:spTree>
    <p:extLst>
      <p:ext uri="{BB962C8B-B14F-4D97-AF65-F5344CB8AC3E}">
        <p14:creationId xmlns:p14="http://schemas.microsoft.com/office/powerpoint/2010/main" val="2252488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State-Variable Planning Domain</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Autofit/>
              </a:bodyPr>
              <a:lstStyle/>
              <a:p>
                <a:r>
                  <a:rPr lang="en-US" dirty="0"/>
                  <a:t>Let</a:t>
                </a:r>
              </a:p>
              <a:p>
                <a:pPr lvl="1"/>
                <a14:m>
                  <m:oMath xmlns:m="http://schemas.openxmlformats.org/officeDocument/2006/math">
                    <m:r>
                      <a:rPr lang="en-US" i="1" dirty="0" smtClean="0">
                        <a:latin typeface="Cambria Math" panose="02040503050406030204" pitchFamily="18" charset="0"/>
                      </a:rPr>
                      <m:t>𝐵</m:t>
                    </m:r>
                  </m:oMath>
                </a14:m>
                <a:r>
                  <a:rPr lang="en-US" dirty="0"/>
                  <a:t> = finite set of objects</a:t>
                </a:r>
              </a:p>
              <a:p>
                <a:pPr lvl="1"/>
                <a14:m>
                  <m:oMath xmlns:m="http://schemas.openxmlformats.org/officeDocument/2006/math">
                    <m:r>
                      <a:rPr lang="en-US" i="1" dirty="0" smtClean="0">
                        <a:latin typeface="Cambria Math" panose="02040503050406030204" pitchFamily="18" charset="0"/>
                      </a:rPr>
                      <m:t>𝑅</m:t>
                    </m:r>
                  </m:oMath>
                </a14:m>
                <a:r>
                  <a:rPr lang="en-US" dirty="0"/>
                  <a:t> = finite set of rigid relations over </a:t>
                </a:r>
                <a14:m>
                  <m:oMath xmlns:m="http://schemas.openxmlformats.org/officeDocument/2006/math">
                    <m:r>
                      <a:rPr lang="en-US" i="1" dirty="0" smtClean="0">
                        <a:latin typeface="Cambria Math" panose="02040503050406030204" pitchFamily="18" charset="0"/>
                      </a:rPr>
                      <m:t>𝐵</m:t>
                    </m:r>
                  </m:oMath>
                </a14:m>
                <a:endParaRPr lang="en-US" i="1" dirty="0"/>
              </a:p>
              <a:p>
                <a:pPr lvl="1"/>
                <a14:m>
                  <m:oMath xmlns:m="http://schemas.openxmlformats.org/officeDocument/2006/math">
                    <m:r>
                      <a:rPr lang="en-US" i="1" dirty="0" smtClean="0">
                        <a:latin typeface="Cambria Math" panose="02040503050406030204" pitchFamily="18" charset="0"/>
                      </a:rPr>
                      <m:t>𝑋</m:t>
                    </m:r>
                  </m:oMath>
                </a14:m>
                <a:r>
                  <a:rPr lang="en-US" dirty="0"/>
                  <a:t> = finite set of state variables </a:t>
                </a:r>
              </a:p>
              <a:p>
                <a:pPr lvl="2"/>
                <a:r>
                  <a:rPr lang="en-US" dirty="0"/>
                  <a:t>for every state variable </a:t>
                </a:r>
                <a14:m>
                  <m:oMath xmlns:m="http://schemas.openxmlformats.org/officeDocument/2006/math">
                    <m:r>
                      <a:rPr lang="en-US" i="1" dirty="0" smtClean="0">
                        <a:latin typeface="Cambria Math" panose="02040503050406030204" pitchFamily="18" charset="0"/>
                      </a:rPr>
                      <m:t>𝑥</m:t>
                    </m:r>
                  </m:oMath>
                </a14:m>
                <a:r>
                  <a:rPr lang="en-US" dirty="0"/>
                  <a:t>, </a:t>
                </a:r>
                <a14:m>
                  <m:oMath xmlns:m="http://schemas.openxmlformats.org/officeDocument/2006/math">
                    <m:r>
                      <m:rPr>
                        <m:sty m:val="p"/>
                      </m:rPr>
                      <a:rPr lang="de-DE" b="0" i="0" dirty="0" smtClean="0">
                        <a:latin typeface="Cambria Math" panose="02040503050406030204" pitchFamily="18" charset="0"/>
                        <a:ea typeface="Cambria Math" panose="02040503050406030204" pitchFamily="18" charset="0"/>
                      </a:rPr>
                      <m:t>ran</m:t>
                    </m:r>
                    <m:d>
                      <m:dPr>
                        <m:ctrlPr>
                          <a:rPr lang="en-US" i="1" dirty="0" smtClean="0">
                            <a:latin typeface="Cambria Math" panose="02040503050406030204" pitchFamily="18" charset="0"/>
                            <a:ea typeface="Cambria Math" panose="02040503050406030204" pitchFamily="18" charset="0"/>
                          </a:rPr>
                        </m:ctrlPr>
                      </m:dPr>
                      <m:e>
                        <m:r>
                          <a:rPr lang="en-US" i="1" dirty="0" smtClean="0">
                            <a:latin typeface="Cambria Math" panose="02040503050406030204" pitchFamily="18" charset="0"/>
                          </a:rPr>
                          <m:t>𝑥</m:t>
                        </m:r>
                      </m:e>
                    </m:d>
                    <m:r>
                      <a:rPr lang="en-US" i="1" dirty="0" smtClean="0">
                        <a:latin typeface="Cambria Math" panose="02040503050406030204" pitchFamily="18" charset="0"/>
                      </a:rPr>
                      <m:t>⊆</m:t>
                    </m:r>
                    <m:r>
                      <a:rPr lang="en-US" i="1" dirty="0" smtClean="0">
                        <a:latin typeface="Cambria Math" panose="02040503050406030204" pitchFamily="18" charset="0"/>
                      </a:rPr>
                      <m:t>𝐵</m:t>
                    </m:r>
                  </m:oMath>
                </a14:m>
                <a:endParaRPr lang="de-DE" i="1" dirty="0">
                  <a:latin typeface="Cambria Math" panose="02040503050406030204" pitchFamily="18" charset="0"/>
                </a:endParaRPr>
              </a:p>
              <a:p>
                <a:pPr lvl="1">
                  <a:tabLst>
                    <a:tab pos="666750" algn="l"/>
                  </a:tabLst>
                </a:pPr>
                <a14:m>
                  <m:oMath xmlns:m="http://schemas.openxmlformats.org/officeDocument/2006/math">
                    <m:r>
                      <a:rPr lang="en-US" i="1" dirty="0" smtClean="0">
                        <a:latin typeface="Cambria Math" panose="02040503050406030204" pitchFamily="18" charset="0"/>
                      </a:rPr>
                      <m:t>𝑆</m:t>
                    </m:r>
                  </m:oMath>
                </a14:m>
                <a:r>
                  <a:rPr lang="en-US" dirty="0"/>
                  <a:t> = state space over </a:t>
                </a:r>
                <a14:m>
                  <m:oMath xmlns:m="http://schemas.openxmlformats.org/officeDocument/2006/math">
                    <m:r>
                      <a:rPr lang="en-US" i="1" dirty="0" smtClean="0">
                        <a:latin typeface="Cambria Math" panose="02040503050406030204" pitchFamily="18" charset="0"/>
                      </a:rPr>
                      <m:t>𝑋</m:t>
                    </m:r>
                  </m:oMath>
                </a14:m>
                <a:r>
                  <a:rPr lang="en-US" dirty="0"/>
                  <a:t> = {all variable-assignment functions that have sensible interpretations}</a:t>
                </a:r>
              </a:p>
              <a:p>
                <a:pPr lvl="1">
                  <a:tabLst>
                    <a:tab pos="666750" algn="l"/>
                  </a:tabLst>
                </a:pPr>
                <a14:m>
                  <m:oMath xmlns:m="http://schemas.openxmlformats.org/officeDocument/2006/math">
                    <m:r>
                      <a:rPr lang="en-US" i="1" dirty="0" smtClean="0">
                        <a:latin typeface="Cambria Math" panose="02040503050406030204" pitchFamily="18" charset="0"/>
                        <a:ea typeface="Cambria Math" panose="02040503050406030204" pitchFamily="18" charset="0"/>
                        <a:cs typeface="Monotype Corsiva"/>
                      </a:rPr>
                      <m:t>𝒜</m:t>
                    </m:r>
                  </m:oMath>
                </a14:m>
                <a:r>
                  <a:rPr lang="en-US" dirty="0"/>
                  <a:t> = finite set of action templates</a:t>
                </a:r>
              </a:p>
              <a:p>
                <a:pPr lvl="2">
                  <a:tabLst>
                    <a:tab pos="666750" algn="l"/>
                  </a:tabLst>
                </a:pPr>
                <a:r>
                  <a:rPr lang="en-US" dirty="0"/>
                  <a:t>For every parameter </a:t>
                </a:r>
                <a14:m>
                  <m:oMath xmlns:m="http://schemas.openxmlformats.org/officeDocument/2006/math">
                    <m:r>
                      <a:rPr lang="en-US" i="1" dirty="0" smtClean="0">
                        <a:latin typeface="Cambria Math" panose="02040503050406030204" pitchFamily="18" charset="0"/>
                      </a:rPr>
                      <m:t>𝑡</m:t>
                    </m:r>
                  </m:oMath>
                </a14:m>
                <a:r>
                  <a:rPr lang="en-US" dirty="0"/>
                  <a:t>, </a:t>
                </a:r>
                <a14:m>
                  <m:oMath xmlns:m="http://schemas.openxmlformats.org/officeDocument/2006/math">
                    <m:r>
                      <m:rPr>
                        <m:sty m:val="p"/>
                      </m:rPr>
                      <a:rPr lang="de-DE" b="0" i="0" dirty="0" smtClean="0">
                        <a:latin typeface="Cambria Math" panose="02040503050406030204" pitchFamily="18" charset="0"/>
                        <a:ea typeface="Cambria Math" panose="02040503050406030204" pitchFamily="18" charset="0"/>
                      </a:rPr>
                      <m:t>ran</m:t>
                    </m:r>
                    <m:d>
                      <m:dPr>
                        <m:ctrlPr>
                          <a:rPr lang="de-DE" b="0" i="1" dirty="0" smtClean="0">
                            <a:latin typeface="Cambria Math" panose="02040503050406030204" pitchFamily="18" charset="0"/>
                            <a:ea typeface="Cambria Math" panose="02040503050406030204" pitchFamily="18" charset="0"/>
                          </a:rPr>
                        </m:ctrlPr>
                      </m:dPr>
                      <m:e>
                        <m:r>
                          <a:rPr lang="de-DE" b="0" i="1" dirty="0" smtClean="0">
                            <a:latin typeface="Cambria Math" panose="02040503050406030204" pitchFamily="18" charset="0"/>
                            <a:ea typeface="Cambria Math" panose="02040503050406030204" pitchFamily="18" charset="0"/>
                          </a:rPr>
                          <m:t>𝑡</m:t>
                        </m:r>
                      </m:e>
                    </m:d>
                  </m:oMath>
                </a14:m>
                <a:r>
                  <a:rPr lang="en-US" dirty="0"/>
                  <a:t> </a:t>
                </a:r>
                <a14:m>
                  <m:oMath xmlns:m="http://schemas.openxmlformats.org/officeDocument/2006/math">
                    <m:r>
                      <a:rPr lang="en-US" i="1" dirty="0">
                        <a:latin typeface="Cambria Math" panose="02040503050406030204" pitchFamily="18" charset="0"/>
                      </a:rPr>
                      <m:t>⊆</m:t>
                    </m:r>
                    <m:r>
                      <a:rPr lang="en-US" i="1" dirty="0">
                        <a:latin typeface="Cambria Math" panose="02040503050406030204" pitchFamily="18" charset="0"/>
                      </a:rPr>
                      <m:t>𝐵</m:t>
                    </m:r>
                  </m:oMath>
                </a14:m>
                <a:endParaRPr lang="de-DE" i="1" dirty="0">
                  <a:latin typeface="Cambria Math" panose="02040503050406030204" pitchFamily="18" charset="0"/>
                </a:endParaRPr>
              </a:p>
              <a:p>
                <a:pPr lvl="1">
                  <a:tabLst>
                    <a:tab pos="666750" algn="l"/>
                  </a:tabLst>
                </a:pPr>
                <a14:m>
                  <m:oMath xmlns:m="http://schemas.openxmlformats.org/officeDocument/2006/math">
                    <m:r>
                      <a:rPr lang="en-US" i="1" dirty="0" smtClean="0">
                        <a:latin typeface="Cambria Math" panose="02040503050406030204" pitchFamily="18" charset="0"/>
                      </a:rPr>
                      <m:t>𝐴</m:t>
                    </m:r>
                  </m:oMath>
                </a14:m>
                <a:r>
                  <a:rPr lang="en-US" dirty="0"/>
                  <a:t> = {all ground instances of action templates in </a:t>
                </a:r>
                <a14:m>
                  <m:oMath xmlns:m="http://schemas.openxmlformats.org/officeDocument/2006/math">
                    <m:r>
                      <a:rPr lang="en-US" i="1" dirty="0">
                        <a:latin typeface="Cambria Math" panose="02040503050406030204" pitchFamily="18" charset="0"/>
                        <a:ea typeface="Cambria Math" panose="02040503050406030204" pitchFamily="18" charset="0"/>
                        <a:cs typeface="Monotype Corsiva"/>
                      </a:rPr>
                      <m:t>𝒜</m:t>
                    </m:r>
                  </m:oMath>
                </a14:m>
                <a:r>
                  <a:rPr lang="en-US" dirty="0"/>
                  <a:t>}</a:t>
                </a:r>
              </a:p>
              <a:p>
                <a:pPr lvl="1">
                  <a:tabLst>
                    <a:tab pos="666750" algn="l"/>
                    <a:tab pos="1501775" algn="l"/>
                    <a:tab pos="2127250" algn="l"/>
                  </a:tabLst>
                </a:pPr>
                <a14:m>
                  <m:oMath xmlns:m="http://schemas.openxmlformats.org/officeDocument/2006/math">
                    <m:r>
                      <a:rPr lang="en-US" i="1" dirty="0">
                        <a:latin typeface="Cambria Math" panose="02040503050406030204" pitchFamily="18" charset="0"/>
                      </a:rPr>
                      <m:t>𝛾</m:t>
                    </m:r>
                    <m:d>
                      <m:dPr>
                        <m:ctrlPr>
                          <a:rPr lang="en-US" i="1" dirty="0">
                            <a:latin typeface="Cambria Math" panose="02040503050406030204" pitchFamily="18" charset="0"/>
                          </a:rPr>
                        </m:ctrlPr>
                      </m:dPr>
                      <m:e>
                        <m:r>
                          <a:rPr lang="en-US" i="1" dirty="0" err="1">
                            <a:latin typeface="Cambria Math" panose="02040503050406030204" pitchFamily="18" charset="0"/>
                          </a:rPr>
                          <m:t>𝑠</m:t>
                        </m:r>
                        <m:r>
                          <a:rPr lang="en-US" i="1" dirty="0" err="1">
                            <a:latin typeface="Cambria Math" panose="02040503050406030204" pitchFamily="18" charset="0"/>
                          </a:rPr>
                          <m:t>,</m:t>
                        </m:r>
                        <m:r>
                          <a:rPr lang="en-US" i="1" dirty="0" err="1">
                            <a:latin typeface="Cambria Math" panose="02040503050406030204" pitchFamily="18" charset="0"/>
                          </a:rPr>
                          <m:t>𝑎</m:t>
                        </m:r>
                      </m:e>
                    </m:d>
                    <m:r>
                      <a:rPr lang="en-US" i="1" dirty="0">
                        <a:latin typeface="Cambria Math" panose="02040503050406030204" pitchFamily="18" charset="0"/>
                      </a:rPr>
                      <m:t>=</m:t>
                    </m:r>
                    <m:d>
                      <m:dPr>
                        <m:begChr m:val="{"/>
                        <m:endChr m:val="}"/>
                        <m:ctrlPr>
                          <a:rPr lang="en-US" i="1" dirty="0">
                            <a:latin typeface="Cambria Math" panose="02040503050406030204" pitchFamily="18" charset="0"/>
                          </a:rPr>
                        </m:ctrlPr>
                      </m:dPr>
                      <m:e>
                        <m:d>
                          <m:dPr>
                            <m:ctrlPr>
                              <a:rPr lang="en-US" i="1" dirty="0">
                                <a:latin typeface="Cambria Math" panose="02040503050406030204" pitchFamily="18" charset="0"/>
                              </a:rPr>
                            </m:ctrlPr>
                          </m:dPr>
                          <m:e>
                            <m:r>
                              <a:rPr lang="en-US" i="1" dirty="0" err="1">
                                <a:latin typeface="Cambria Math" panose="02040503050406030204" pitchFamily="18" charset="0"/>
                              </a:rPr>
                              <m:t>𝑥</m:t>
                            </m:r>
                            <m:r>
                              <a:rPr lang="en-US" i="1" dirty="0" err="1">
                                <a:latin typeface="Cambria Math" panose="02040503050406030204" pitchFamily="18" charset="0"/>
                              </a:rPr>
                              <m:t>,</m:t>
                            </m:r>
                            <m:r>
                              <a:rPr lang="en-US" i="1" dirty="0" err="1">
                                <a:latin typeface="Cambria Math" panose="02040503050406030204" pitchFamily="18" charset="0"/>
                              </a:rPr>
                              <m:t>𝑤</m:t>
                            </m:r>
                          </m:e>
                        </m:d>
                      </m:e>
                      <m:e>
                        <m:r>
                          <a:rPr lang="en-US" i="1" dirty="0">
                            <a:latin typeface="Cambria Math" panose="02040503050406030204" pitchFamily="18" charset="0"/>
                          </a:rPr>
                          <m:t> </m:t>
                        </m:r>
                        <m:r>
                          <a:rPr lang="en-US" i="1" dirty="0">
                            <a:latin typeface="Cambria Math" panose="02040503050406030204" pitchFamily="18" charset="0"/>
                          </a:rPr>
                          <m:t>𝑒𝑓𝑓</m:t>
                        </m:r>
                        <m:d>
                          <m:dPr>
                            <m:ctrlPr>
                              <a:rPr lang="en-US" i="1" dirty="0">
                                <a:latin typeface="Cambria Math" panose="02040503050406030204" pitchFamily="18" charset="0"/>
                              </a:rPr>
                            </m:ctrlPr>
                          </m:dPr>
                          <m:e>
                            <m:r>
                              <a:rPr lang="en-US" i="1" dirty="0">
                                <a:latin typeface="Cambria Math" panose="02040503050406030204" pitchFamily="18" charset="0"/>
                              </a:rPr>
                              <m:t>𝑎</m:t>
                            </m:r>
                          </m:e>
                        </m:d>
                        <m:r>
                          <a:rPr lang="de-DE" i="1" dirty="0">
                            <a:latin typeface="Cambria Math" panose="02040503050406030204" pitchFamily="18" charset="0"/>
                          </a:rPr>
                          <m:t> </m:t>
                        </m:r>
                        <m:r>
                          <m:rPr>
                            <m:nor/>
                          </m:rPr>
                          <a:rPr lang="de-DE" dirty="0">
                            <a:latin typeface="Cambria Math" panose="02040503050406030204" pitchFamily="18" charset="0"/>
                          </a:rPr>
                          <m:t>contains</m:t>
                        </m:r>
                        <m:r>
                          <m:rPr>
                            <m:nor/>
                          </m:rPr>
                          <a:rPr lang="de-DE" dirty="0">
                            <a:latin typeface="Cambria Math" panose="02040503050406030204" pitchFamily="18" charset="0"/>
                          </a:rPr>
                          <m:t> </m:t>
                        </m:r>
                        <m:r>
                          <a:rPr lang="en-US" i="1" dirty="0">
                            <a:latin typeface="Cambria Math" panose="02040503050406030204" pitchFamily="18" charset="0"/>
                          </a:rPr>
                          <m:t>𝑥</m:t>
                        </m:r>
                        <m:r>
                          <a:rPr lang="en-US" i="1" dirty="0">
                            <a:latin typeface="Cambria Math" panose="02040503050406030204" pitchFamily="18" charset="0"/>
                          </a:rPr>
                          <m:t>←</m:t>
                        </m:r>
                        <m:r>
                          <a:rPr lang="en-US" i="1" dirty="0">
                            <a:latin typeface="Cambria Math" panose="02040503050406030204" pitchFamily="18" charset="0"/>
                          </a:rPr>
                          <m:t>𝑤</m:t>
                        </m:r>
                      </m:e>
                    </m:d>
                    <m:r>
                      <a:rPr lang="en-US" i="1" dirty="0">
                        <a:latin typeface="Cambria Math" panose="02040503050406030204" pitchFamily="18" charset="0"/>
                      </a:rPr>
                      <m:t>∪</m:t>
                    </m:r>
                    <m:d>
                      <m:dPr>
                        <m:begChr m:val="{"/>
                        <m:endChr m:val="|"/>
                        <m:ctrlPr>
                          <a:rPr lang="en-US" i="1" dirty="0">
                            <a:latin typeface="Cambria Math" panose="02040503050406030204" pitchFamily="18" charset="0"/>
                          </a:rPr>
                        </m:ctrlPr>
                      </m:dPr>
                      <m:e>
                        <m:d>
                          <m:dPr>
                            <m:ctrlPr>
                              <a:rPr lang="en-US" i="1" dirty="0">
                                <a:latin typeface="Cambria Math" panose="02040503050406030204" pitchFamily="18" charset="0"/>
                              </a:rPr>
                            </m:ctrlPr>
                          </m:dPr>
                          <m:e>
                            <m:r>
                              <a:rPr lang="en-US" i="1" dirty="0" err="1">
                                <a:latin typeface="Cambria Math" panose="02040503050406030204" pitchFamily="18" charset="0"/>
                              </a:rPr>
                              <m:t>𝑥</m:t>
                            </m:r>
                            <m:r>
                              <a:rPr lang="en-US" i="1" dirty="0" err="1">
                                <a:latin typeface="Cambria Math" panose="02040503050406030204" pitchFamily="18" charset="0"/>
                              </a:rPr>
                              <m:t>,</m:t>
                            </m:r>
                            <m:r>
                              <a:rPr lang="en-US" i="1" dirty="0" err="1">
                                <a:latin typeface="Cambria Math" panose="02040503050406030204" pitchFamily="18" charset="0"/>
                              </a:rPr>
                              <m:t>𝑤</m:t>
                            </m:r>
                          </m:e>
                        </m:d>
                        <m:r>
                          <a:rPr lang="en-US" i="1" dirty="0">
                            <a:latin typeface="Cambria Math" panose="02040503050406030204" pitchFamily="18" charset="0"/>
                          </a:rPr>
                          <m:t>∈</m:t>
                        </m:r>
                        <m:r>
                          <a:rPr lang="en-US" i="1" dirty="0">
                            <a:latin typeface="Cambria Math" panose="02040503050406030204" pitchFamily="18" charset="0"/>
                          </a:rPr>
                          <m:t>𝑠</m:t>
                        </m:r>
                      </m:e>
                    </m:d>
                    <m:r>
                      <a:rPr lang="de-DE" i="1" dirty="0">
                        <a:latin typeface="Cambria Math" panose="02040503050406030204" pitchFamily="18" charset="0"/>
                      </a:rPr>
                      <m:t> </m:t>
                    </m:r>
                    <m:r>
                      <a:rPr lang="en-US" i="1" dirty="0">
                        <a:latin typeface="Cambria Math" panose="02040503050406030204" pitchFamily="18" charset="0"/>
                      </a:rPr>
                      <m:t>𝑥</m:t>
                    </m:r>
                    <m:r>
                      <a:rPr lang="en-US" i="1" dirty="0">
                        <a:latin typeface="Cambria Math" panose="02040503050406030204" pitchFamily="18" charset="0"/>
                      </a:rPr>
                      <m:t> </m:t>
                    </m:r>
                    <m:r>
                      <m:rPr>
                        <m:nor/>
                      </m:rPr>
                      <a:rPr lang="de-DE" b="0" i="0" dirty="0" smtClean="0">
                        <a:latin typeface="Cambria Math" panose="02040503050406030204" pitchFamily="18" charset="0"/>
                      </a:rPr>
                      <m:t>not</m:t>
                    </m:r>
                    <m:r>
                      <m:rPr>
                        <m:nor/>
                      </m:rPr>
                      <a:rPr lang="en-US" dirty="0">
                        <a:latin typeface="Cambria Math" panose="02040503050406030204" pitchFamily="18" charset="0"/>
                      </a:rPr>
                      <m:t> </m:t>
                    </m:r>
                    <m:r>
                      <m:rPr>
                        <m:nor/>
                      </m:rPr>
                      <a:rPr lang="en-US" dirty="0">
                        <a:latin typeface="Cambria Math" panose="02040503050406030204" pitchFamily="18" charset="0"/>
                      </a:rPr>
                      <m:t>target</m:t>
                    </m:r>
                    <m:r>
                      <m:rPr>
                        <m:nor/>
                      </m:rPr>
                      <a:rPr lang="en-US" dirty="0">
                        <a:latin typeface="Cambria Math" panose="02040503050406030204" pitchFamily="18" charset="0"/>
                      </a:rPr>
                      <m:t> </m:t>
                    </m:r>
                    <m:r>
                      <m:rPr>
                        <m:nor/>
                      </m:rPr>
                      <a:rPr lang="en-US" dirty="0">
                        <a:latin typeface="Cambria Math" panose="02040503050406030204" pitchFamily="18" charset="0"/>
                      </a:rPr>
                      <m:t>of</m:t>
                    </m:r>
                    <m:r>
                      <m:rPr>
                        <m:nor/>
                      </m:rPr>
                      <a:rPr lang="en-US" dirty="0">
                        <a:latin typeface="Cambria Math" panose="02040503050406030204" pitchFamily="18" charset="0"/>
                      </a:rPr>
                      <m:t> </m:t>
                    </m:r>
                    <m:r>
                      <m:rPr>
                        <m:nor/>
                      </m:rPr>
                      <a:rPr lang="en-US" dirty="0">
                        <a:latin typeface="Cambria Math" panose="02040503050406030204" pitchFamily="18" charset="0"/>
                      </a:rPr>
                      <m:t>any</m:t>
                    </m:r>
                    <m:r>
                      <m:rPr>
                        <m:nor/>
                      </m:rPr>
                      <a:rPr lang="de-DE" dirty="0">
                        <a:latin typeface="Cambria Math" panose="02040503050406030204" pitchFamily="18" charset="0"/>
                      </a:rPr>
                      <m:t> </m:t>
                    </m:r>
                    <m:r>
                      <m:rPr>
                        <m:nor/>
                      </m:rPr>
                      <a:rPr lang="de-DE" dirty="0">
                        <a:latin typeface="Cambria Math" panose="02040503050406030204" pitchFamily="18" charset="0"/>
                      </a:rPr>
                      <m:t>effect</m:t>
                    </m:r>
                    <m:r>
                      <m:rPr>
                        <m:nor/>
                      </m:rPr>
                      <a:rPr lang="de-DE" dirty="0">
                        <a:latin typeface="Cambria Math" panose="02040503050406030204" pitchFamily="18" charset="0"/>
                      </a:rPr>
                      <m:t> </m:t>
                    </m:r>
                    <m:r>
                      <m:rPr>
                        <m:nor/>
                      </m:rPr>
                      <a:rPr lang="en-US" dirty="0">
                        <a:latin typeface="Cambria Math" panose="02040503050406030204" pitchFamily="18" charset="0"/>
                      </a:rPr>
                      <m:t>in</m:t>
                    </m:r>
                    <m:r>
                      <a:rPr lang="en-US" i="1" dirty="0">
                        <a:latin typeface="Cambria Math" panose="02040503050406030204" pitchFamily="18" charset="0"/>
                      </a:rPr>
                      <m:t> </m:t>
                    </m:r>
                    <m:r>
                      <a:rPr lang="en-US" i="1" dirty="0">
                        <a:latin typeface="Cambria Math" panose="02040503050406030204" pitchFamily="18" charset="0"/>
                      </a:rPr>
                      <m:t>𝑒𝑓𝑓</m:t>
                    </m:r>
                    <m:r>
                      <a:rPr lang="en-US" i="1" dirty="0">
                        <a:latin typeface="Cambria Math" panose="02040503050406030204" pitchFamily="18" charset="0"/>
                      </a:rPr>
                      <m:t>(</m:t>
                    </m:r>
                    <m:r>
                      <a:rPr lang="en-US" i="1" dirty="0">
                        <a:latin typeface="Cambria Math" panose="02040503050406030204" pitchFamily="18" charset="0"/>
                      </a:rPr>
                      <m:t>𝑎</m:t>
                    </m:r>
                    <m:r>
                      <a:rPr lang="en-US" i="1" dirty="0">
                        <a:latin typeface="Cambria Math" panose="02040503050406030204" pitchFamily="18" charset="0"/>
                      </a:rPr>
                      <m:t>)}</m:t>
                    </m:r>
                  </m:oMath>
                </a14:m>
                <a:r>
                  <a:rPr lang="en-US" dirty="0"/>
                  <a:t> </a:t>
                </a:r>
              </a:p>
              <a:p>
                <a:r>
                  <a:rPr lang="en-US" dirty="0"/>
                  <a:t>Then </a:t>
                </a:r>
                <a14:m>
                  <m:oMath xmlns:m="http://schemas.openxmlformats.org/officeDocument/2006/math">
                    <m:r>
                      <m:rPr>
                        <m:sty m:val="p"/>
                      </m:rPr>
                      <a:rPr lang="el-GR" i="0" dirty="0" smtClean="0">
                        <a:latin typeface="Cambria Math" panose="02040503050406030204" pitchFamily="18" charset="0"/>
                        <a:ea typeface="Cambria Math" panose="02040503050406030204" pitchFamily="18" charset="0"/>
                      </a:rPr>
                      <m:t>Σ</m:t>
                    </m:r>
                    <m:r>
                      <a:rPr lang="en-US" i="1" dirty="0">
                        <a:latin typeface="Cambria Math" panose="02040503050406030204" pitchFamily="18" charset="0"/>
                      </a:rPr>
                      <m:t>=(</m:t>
                    </m:r>
                    <m:r>
                      <a:rPr lang="en-US" i="1" dirty="0" err="1">
                        <a:latin typeface="Cambria Math" panose="02040503050406030204" pitchFamily="18" charset="0"/>
                      </a:rPr>
                      <m:t>𝑆</m:t>
                    </m:r>
                    <m:r>
                      <a:rPr lang="en-US" i="1" dirty="0" err="1">
                        <a:latin typeface="Cambria Math" panose="02040503050406030204" pitchFamily="18" charset="0"/>
                      </a:rPr>
                      <m:t>,</m:t>
                    </m:r>
                    <m:r>
                      <a:rPr lang="en-US" i="1" dirty="0" err="1">
                        <a:latin typeface="Cambria Math" panose="02040503050406030204" pitchFamily="18" charset="0"/>
                        <a:cs typeface="Times New Roman"/>
                      </a:rPr>
                      <m:t>𝐴</m:t>
                    </m:r>
                    <m:r>
                      <a:rPr lang="en-US" i="1" dirty="0" err="1">
                        <a:latin typeface="Cambria Math" panose="02040503050406030204" pitchFamily="18" charset="0"/>
                      </a:rPr>
                      <m:t>,</m:t>
                    </m:r>
                    <m:r>
                      <a:rPr lang="en-US" i="1" dirty="0" err="1">
                        <a:latin typeface="Cambria Math" panose="02040503050406030204" pitchFamily="18" charset="0"/>
                      </a:rPr>
                      <m:t>𝛾</m:t>
                    </m:r>
                    <m:r>
                      <a:rPr lang="en-US" i="1" dirty="0">
                        <a:latin typeface="Cambria Math" panose="02040503050406030204" pitchFamily="18" charset="0"/>
                      </a:rPr>
                      <m:t>)</m:t>
                    </m:r>
                  </m:oMath>
                </a14:m>
                <a:r>
                  <a:rPr lang="en-US" dirty="0"/>
                  <a:t> is a </a:t>
                </a:r>
                <a:r>
                  <a:rPr lang="en-US" dirty="0">
                    <a:solidFill>
                      <a:schemeClr val="accent1"/>
                    </a:solidFill>
                  </a:rPr>
                  <a:t>state-variable planning domain</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3"/>
                <a:stretch>
                  <a:fillRect l="-1549" t="-2985" r="-1106"/>
                </a:stretch>
              </a:blipFill>
            </p:spPr>
            <p:txBody>
              <a:bodyPr/>
              <a:lstStyle/>
              <a:p>
                <a:r>
                  <a:rPr lang="en-DE">
                    <a:noFill/>
                  </a:rPr>
                  <a:t> </a:t>
                </a:r>
              </a:p>
            </p:txBody>
          </p:sp>
        </mc:Fallback>
      </mc:AlternateContent>
      <p:sp>
        <p:nvSpPr>
          <p:cNvPr id="5" name="Date Placeholder 4">
            <a:extLst>
              <a:ext uri="{FF2B5EF4-FFF2-40B4-BE49-F238E27FC236}">
                <a16:creationId xmlns:a16="http://schemas.microsoft.com/office/drawing/2014/main" id="{AC0566B6-0385-EB43-9A41-C336629BB5D2}"/>
              </a:ext>
            </a:extLst>
          </p:cNvPr>
          <p:cNvSpPr>
            <a:spLocks noGrp="1"/>
          </p:cNvSpPr>
          <p:nvPr>
            <p:ph type="dt" sz="half" idx="2"/>
          </p:nvPr>
        </p:nvSpPr>
        <p:spPr/>
        <p:txBody>
          <a:bodyPr/>
          <a:lstStyle/>
          <a:p>
            <a:r>
              <a:rPr lang="de-DE"/>
              <a:t>Deterministic</a:t>
            </a:r>
            <a:endParaRPr lang="de-DE" dirty="0"/>
          </a:p>
        </p:txBody>
      </p:sp>
      <p:sp>
        <p:nvSpPr>
          <p:cNvPr id="6" name="Footer Placeholder 5">
            <a:extLst>
              <a:ext uri="{FF2B5EF4-FFF2-40B4-BE49-F238E27FC236}">
                <a16:creationId xmlns:a16="http://schemas.microsoft.com/office/drawing/2014/main" id="{3F2484EC-694E-EFCC-A7EF-7F1E28E7773B}"/>
              </a:ext>
            </a:extLst>
          </p:cNvPr>
          <p:cNvSpPr>
            <a:spLocks noGrp="1"/>
          </p:cNvSpPr>
          <p:nvPr>
            <p:ph type="ftr" sz="quarter" idx="3"/>
          </p:nvPr>
        </p:nvSpPr>
        <p:spPr/>
        <p:txBody>
          <a:bodyPr/>
          <a:lstStyle/>
          <a:p>
            <a:r>
              <a:rPr lang="en-GB"/>
              <a:t>T. Braun - APA</a:t>
            </a:r>
          </a:p>
        </p:txBody>
      </p:sp>
      <p:sp>
        <p:nvSpPr>
          <p:cNvPr id="4" name="Slide Number Placeholder 3">
            <a:extLst>
              <a:ext uri="{FF2B5EF4-FFF2-40B4-BE49-F238E27FC236}">
                <a16:creationId xmlns:a16="http://schemas.microsoft.com/office/drawing/2014/main" id="{452C0568-B7F0-6F4B-94FE-97CF415FC9EC}"/>
              </a:ext>
            </a:extLst>
          </p:cNvPr>
          <p:cNvSpPr>
            <a:spLocks noGrp="1"/>
          </p:cNvSpPr>
          <p:nvPr>
            <p:ph type="sldNum" sz="quarter" idx="4"/>
          </p:nvPr>
        </p:nvSpPr>
        <p:spPr/>
        <p:txBody>
          <a:bodyPr/>
          <a:lstStyle/>
          <a:p>
            <a:fld id="{67C9959E-8E6B-B04C-9955-EA096F41CA7A}" type="slidenum">
              <a:rPr lang="en-GB" smtClean="0"/>
              <a:t>22</a:t>
            </a:fld>
            <a:endParaRPr lang="en-GB"/>
          </a:p>
        </p:txBody>
      </p:sp>
    </p:spTree>
    <p:extLst>
      <p:ext uri="{BB962C8B-B14F-4D97-AF65-F5344CB8AC3E}">
        <p14:creationId xmlns:p14="http://schemas.microsoft.com/office/powerpoint/2010/main" val="14297296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Plans</a:t>
            </a:r>
            <a:endParaRPr lang="en-US" dirty="0"/>
          </a:p>
        </p:txBody>
      </p:sp>
      <p:sp>
        <p:nvSpPr>
          <p:cNvPr id="5" name="Date Placeholder 4">
            <a:extLst>
              <a:ext uri="{FF2B5EF4-FFF2-40B4-BE49-F238E27FC236}">
                <a16:creationId xmlns:a16="http://schemas.microsoft.com/office/drawing/2014/main" id="{C6FBC1D6-3387-A145-9C52-33CFAE7EF5C7}"/>
              </a:ext>
            </a:extLst>
          </p:cNvPr>
          <p:cNvSpPr>
            <a:spLocks noGrp="1"/>
          </p:cNvSpPr>
          <p:nvPr>
            <p:ph type="dt" sz="half" idx="2"/>
          </p:nvPr>
        </p:nvSpPr>
        <p:spPr/>
        <p:txBody>
          <a:bodyPr/>
          <a:lstStyle/>
          <a:p>
            <a:r>
              <a:rPr lang="de-DE"/>
              <a:t>Deterministic</a:t>
            </a:r>
            <a:endParaRPr lang="de-DE" dirty="0"/>
          </a:p>
        </p:txBody>
      </p:sp>
      <p:sp>
        <p:nvSpPr>
          <p:cNvPr id="6" name="Footer Placeholder 5">
            <a:extLst>
              <a:ext uri="{FF2B5EF4-FFF2-40B4-BE49-F238E27FC236}">
                <a16:creationId xmlns:a16="http://schemas.microsoft.com/office/drawing/2014/main" id="{A31CFE0E-A0D0-BA0C-6FBD-BE684B1E31E2}"/>
              </a:ext>
            </a:extLst>
          </p:cNvPr>
          <p:cNvSpPr>
            <a:spLocks noGrp="1"/>
          </p:cNvSpPr>
          <p:nvPr>
            <p:ph type="ftr" sz="quarter" idx="3"/>
          </p:nvPr>
        </p:nvSpPr>
        <p:spPr/>
        <p:txBody>
          <a:bodyPr/>
          <a:lstStyle/>
          <a:p>
            <a:r>
              <a:rPr lang="en-GB"/>
              <a:t>T. Braun - APA</a:t>
            </a:r>
          </a:p>
        </p:txBody>
      </p:sp>
      <p:sp>
        <p:nvSpPr>
          <p:cNvPr id="4" name="Slide Number Placeholder 3">
            <a:extLst>
              <a:ext uri="{FF2B5EF4-FFF2-40B4-BE49-F238E27FC236}">
                <a16:creationId xmlns:a16="http://schemas.microsoft.com/office/drawing/2014/main" id="{28547E5D-BECD-C04B-BCDC-EB305B2C99D5}"/>
              </a:ext>
            </a:extLst>
          </p:cNvPr>
          <p:cNvSpPr>
            <a:spLocks noGrp="1"/>
          </p:cNvSpPr>
          <p:nvPr>
            <p:ph type="sldNum" sz="quarter" idx="4"/>
          </p:nvPr>
        </p:nvSpPr>
        <p:spPr/>
        <p:txBody>
          <a:bodyPr/>
          <a:lstStyle/>
          <a:p>
            <a:fld id="{67C9959E-8E6B-B04C-9955-EA096F41CA7A}" type="slidenum">
              <a:rPr lang="en-GB" smtClean="0"/>
              <a:pPr/>
              <a:t>23</a:t>
            </a:fld>
            <a:endParaRPr lang="en-GB"/>
          </a:p>
        </p:txBody>
      </p:sp>
      <p:grpSp>
        <p:nvGrpSpPr>
          <p:cNvPr id="375" name="Group 374"/>
          <p:cNvGrpSpPr/>
          <p:nvPr/>
        </p:nvGrpSpPr>
        <p:grpSpPr>
          <a:xfrm>
            <a:off x="7990134" y="1252230"/>
            <a:ext cx="3271174" cy="1975636"/>
            <a:chOff x="821024" y="4395054"/>
            <a:chExt cx="3634636" cy="2195152"/>
          </a:xfrm>
        </p:grpSpPr>
        <p:sp>
          <p:nvSpPr>
            <p:cNvPr id="376" name="Rectangle 891"/>
            <p:cNvSpPr>
              <a:spLocks noChangeArrowheads="1"/>
            </p:cNvSpPr>
            <p:nvPr/>
          </p:nvSpPr>
          <p:spPr bwMode="auto">
            <a:xfrm>
              <a:off x="1747217" y="5906462"/>
              <a:ext cx="72" cy="290678"/>
            </a:xfrm>
            <a:prstGeom prst="rect">
              <a:avLst/>
            </a:prstGeom>
            <a:solidFill>
              <a:srgbClr val="89D3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endParaRPr lang="en-US" sz="1700" b="1" dirty="0">
                <a:latin typeface="Calibri"/>
                <a:ea typeface="Calibri"/>
                <a:cs typeface="Calibri"/>
              </a:endParaRPr>
            </a:p>
          </p:txBody>
        </p:sp>
        <p:sp>
          <p:nvSpPr>
            <p:cNvPr id="377" name="Rectangle 891"/>
            <p:cNvSpPr>
              <a:spLocks noChangeArrowheads="1"/>
            </p:cNvSpPr>
            <p:nvPr/>
          </p:nvSpPr>
          <p:spPr bwMode="auto">
            <a:xfrm>
              <a:off x="3751118" y="5970320"/>
              <a:ext cx="72" cy="290678"/>
            </a:xfrm>
            <a:prstGeom prst="rect">
              <a:avLst/>
            </a:prstGeom>
            <a:solidFill>
              <a:srgbClr val="FAC09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endParaRPr lang="en-US" sz="1700" b="1" dirty="0">
                <a:latin typeface="Calibri"/>
                <a:ea typeface="Calibri"/>
                <a:cs typeface="Calibri"/>
              </a:endParaRPr>
            </a:p>
          </p:txBody>
        </p:sp>
        <p:grpSp>
          <p:nvGrpSpPr>
            <p:cNvPr id="378" name="Group 377"/>
            <p:cNvGrpSpPr/>
            <p:nvPr/>
          </p:nvGrpSpPr>
          <p:grpSpPr>
            <a:xfrm>
              <a:off x="1260662" y="5232151"/>
              <a:ext cx="1838581" cy="894655"/>
              <a:chOff x="1026717" y="2287808"/>
              <a:chExt cx="2553587" cy="1242576"/>
            </a:xfrm>
          </p:grpSpPr>
          <p:sp>
            <p:nvSpPr>
              <p:cNvPr id="420" name="Line 853"/>
              <p:cNvSpPr>
                <a:spLocks noChangeShapeType="1"/>
              </p:cNvSpPr>
              <p:nvPr/>
            </p:nvSpPr>
            <p:spPr bwMode="auto">
              <a:xfrm>
                <a:off x="1026717" y="3524325"/>
                <a:ext cx="822962" cy="6059"/>
              </a:xfrm>
              <a:prstGeom prst="line">
                <a:avLst/>
              </a:prstGeom>
              <a:noFill/>
              <a:ln w="9525">
                <a:solidFill>
                  <a:schemeClr val="tx1"/>
                </a:solidFill>
                <a:round/>
                <a:headEnd/>
                <a:tailEnd/>
              </a:ln>
              <a:scene3d>
                <a:camera prst="legacyObliqueTopRight">
                  <a:rot lat="60000" lon="0" rev="0"/>
                </a:camera>
                <a:lightRig rig="legacyFlat3" dir="l"/>
              </a:scene3d>
              <a:sp3d extrusionH="2095500" contourW="6350" prstMaterial="legacyPlastic">
                <a:bevelT w="13500" h="13500" prst="angle"/>
                <a:bevelB w="13500" h="13500" prst="angle"/>
                <a:extrusionClr>
                  <a:srgbClr val="EBE6DB"/>
                </a:extrusionClr>
              </a:sp3d>
              <a:extLst>
                <a:ext uri="{909E8E84-426E-40dd-AFC4-6F175D3DCCD1}">
                  <a14:hiddenFill xmlns="" xmlns:a14="http://schemas.microsoft.com/office/drawing/2010/main">
                    <a:noFill/>
                  </a14:hiddenFill>
                </a:ext>
              </a:extLst>
            </p:spPr>
            <p:txBody>
              <a:bodyPr wrap="none" anchor="ctr">
                <a:flatTx/>
              </a:bodyPr>
              <a:lstStyle/>
              <a:p>
                <a:endParaRPr lang="en-US" sz="1700" dirty="0">
                  <a:latin typeface="Calibri"/>
                  <a:ea typeface="Times New Roman"/>
                  <a:cs typeface="Times New Roman"/>
                </a:endParaRPr>
              </a:p>
            </p:txBody>
          </p:sp>
          <p:cxnSp>
            <p:nvCxnSpPr>
              <p:cNvPr id="421" name="Straight Connector 420"/>
              <p:cNvCxnSpPr/>
              <p:nvPr/>
            </p:nvCxnSpPr>
            <p:spPr>
              <a:xfrm>
                <a:off x="2180139" y="2287808"/>
                <a:ext cx="1133857"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22" name="Freeform 860"/>
              <p:cNvSpPr>
                <a:spLocks/>
              </p:cNvSpPr>
              <p:nvPr/>
            </p:nvSpPr>
            <p:spPr bwMode="auto">
              <a:xfrm>
                <a:off x="2604677" y="2352547"/>
                <a:ext cx="393192" cy="37765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423" name="Freeform 860"/>
              <p:cNvSpPr>
                <a:spLocks/>
              </p:cNvSpPr>
              <p:nvPr/>
            </p:nvSpPr>
            <p:spPr bwMode="auto">
              <a:xfrm>
                <a:off x="2366898" y="2302177"/>
                <a:ext cx="1213406" cy="429769"/>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sz="1700" dirty="0">
                  <a:latin typeface="Calibri"/>
                  <a:ea typeface="Calibri"/>
                  <a:cs typeface="Calibri"/>
                </a:endParaRPr>
              </a:p>
            </p:txBody>
          </p:sp>
        </p:grpSp>
        <p:cxnSp>
          <p:nvCxnSpPr>
            <p:cNvPr id="381" name="Straight Connector 380"/>
            <p:cNvCxnSpPr/>
            <p:nvPr/>
          </p:nvCxnSpPr>
          <p:spPr>
            <a:xfrm>
              <a:off x="2803769" y="6063009"/>
              <a:ext cx="65836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82" name="Freeform 860"/>
            <p:cNvSpPr>
              <a:spLocks/>
            </p:cNvSpPr>
            <p:nvPr/>
          </p:nvSpPr>
          <p:spPr bwMode="auto">
            <a:xfrm>
              <a:off x="2481009" y="6106441"/>
              <a:ext cx="888795" cy="27190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383" name="Freeform 860"/>
            <p:cNvSpPr>
              <a:spLocks/>
            </p:cNvSpPr>
            <p:nvPr/>
          </p:nvSpPr>
          <p:spPr bwMode="auto">
            <a:xfrm>
              <a:off x="2354818" y="6063152"/>
              <a:ext cx="1123653" cy="30943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sz="1700" dirty="0">
                <a:latin typeface="Calibri"/>
                <a:ea typeface="Calibri"/>
                <a:cs typeface="Calibri"/>
              </a:endParaRPr>
            </a:p>
          </p:txBody>
        </p:sp>
        <p:sp>
          <p:nvSpPr>
            <p:cNvPr id="384" name="Line 853"/>
            <p:cNvSpPr>
              <a:spLocks noChangeShapeType="1"/>
            </p:cNvSpPr>
            <p:nvPr/>
          </p:nvSpPr>
          <p:spPr bwMode="auto">
            <a:xfrm>
              <a:off x="2974334" y="6585844"/>
              <a:ext cx="1481326"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sz="1700" dirty="0">
                  <a:latin typeface="Calibri"/>
                  <a:ea typeface="Times New Roman"/>
                  <a:cs typeface="Times New Roman"/>
                </a:rPr>
                <a:t>             d2</a:t>
              </a:r>
            </a:p>
          </p:txBody>
        </p:sp>
        <p:sp>
          <p:nvSpPr>
            <p:cNvPr id="385" name="Line 853"/>
            <p:cNvSpPr>
              <a:spLocks noChangeShapeType="1"/>
            </p:cNvSpPr>
            <p:nvPr/>
          </p:nvSpPr>
          <p:spPr bwMode="auto">
            <a:xfrm>
              <a:off x="821024" y="6581482"/>
              <a:ext cx="1481326"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sz="1700" dirty="0">
                  <a:latin typeface="Calibri"/>
                  <a:ea typeface="Times New Roman"/>
                  <a:cs typeface="Times New Roman"/>
                </a:rPr>
                <a:t>            d1</a:t>
              </a:r>
            </a:p>
          </p:txBody>
        </p:sp>
        <p:sp>
          <p:nvSpPr>
            <p:cNvPr id="386" name="Line 853"/>
            <p:cNvSpPr>
              <a:spLocks noChangeShapeType="1"/>
            </p:cNvSpPr>
            <p:nvPr/>
          </p:nvSpPr>
          <p:spPr bwMode="auto">
            <a:xfrm>
              <a:off x="2493167" y="5664074"/>
              <a:ext cx="1316735"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sz="1700" dirty="0">
                  <a:ea typeface="Times New Roman"/>
                  <a:cs typeface="Times New Roman"/>
                </a:rPr>
                <a:t>           d3</a:t>
              </a:r>
            </a:p>
          </p:txBody>
        </p:sp>
        <p:grpSp>
          <p:nvGrpSpPr>
            <p:cNvPr id="387" name="Group 386"/>
            <p:cNvGrpSpPr/>
            <p:nvPr/>
          </p:nvGrpSpPr>
          <p:grpSpPr>
            <a:xfrm>
              <a:off x="2893448" y="4395054"/>
              <a:ext cx="1203321" cy="1021209"/>
              <a:chOff x="3906167" y="3324390"/>
              <a:chExt cx="1671281" cy="1418344"/>
            </a:xfrm>
            <a:solidFill>
              <a:srgbClr val="93D2FE"/>
            </a:solidFill>
          </p:grpSpPr>
          <p:sp>
            <p:nvSpPr>
              <p:cNvPr id="393" name="Oval 859"/>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394" name="Oval 861"/>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395" name="Oval 862"/>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396" name="Oval 863"/>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397" name="Oval 863"/>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grpSp>
            <p:nvGrpSpPr>
              <p:cNvPr id="398" name="Group 397"/>
              <p:cNvGrpSpPr/>
              <p:nvPr/>
            </p:nvGrpSpPr>
            <p:grpSpPr>
              <a:xfrm>
                <a:off x="3906167" y="4047050"/>
                <a:ext cx="1671281" cy="539042"/>
                <a:chOff x="1320274" y="4580303"/>
                <a:chExt cx="1671281" cy="467246"/>
              </a:xfrm>
              <a:grpFill/>
            </p:grpSpPr>
            <p:sp>
              <p:nvSpPr>
                <p:cNvPr id="413" name="Freeform 860"/>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414" name="Rectangle 864"/>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ctr"/>
                <a:lstStyle/>
                <a:p>
                  <a:pPr algn="ctr"/>
                  <a:r>
                    <a:rPr lang="en-US" sz="1700" dirty="0">
                      <a:latin typeface="Calibri"/>
                      <a:ea typeface="Calibri"/>
                      <a:cs typeface="Calibri"/>
                    </a:rPr>
                    <a:t>r1</a:t>
                  </a:r>
                </a:p>
              </p:txBody>
            </p:sp>
            <p:sp>
              <p:nvSpPr>
                <p:cNvPr id="415" name="Freeform 865"/>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416" name="Freeform 866"/>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grpSp>
          <p:grpSp>
            <p:nvGrpSpPr>
              <p:cNvPr id="399" name="Group 398"/>
              <p:cNvGrpSpPr/>
              <p:nvPr/>
            </p:nvGrpSpPr>
            <p:grpSpPr>
              <a:xfrm>
                <a:off x="4596370" y="3324390"/>
                <a:ext cx="552654" cy="1188720"/>
                <a:chOff x="1823226" y="3235632"/>
                <a:chExt cx="552654" cy="1188720"/>
              </a:xfrm>
              <a:grpFill/>
            </p:grpSpPr>
            <p:sp>
              <p:nvSpPr>
                <p:cNvPr id="400" name="Oval 878"/>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401" name="Rectangle 880"/>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sz="1700" dirty="0">
                    <a:latin typeface="Calibri"/>
                    <a:ea typeface="Calibri"/>
                    <a:cs typeface="Calibri"/>
                  </a:endParaRPr>
                </a:p>
              </p:txBody>
            </p:sp>
            <p:sp>
              <p:nvSpPr>
                <p:cNvPr id="402" name="Oval 878"/>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403" name="Line 881"/>
                <p:cNvSpPr>
                  <a:spLocks noChangeShapeType="1"/>
                </p:cNvSpPr>
                <p:nvPr/>
              </p:nvSpPr>
              <p:spPr bwMode="auto">
                <a:xfrm flipV="1">
                  <a:off x="1937377" y="3720625"/>
                  <a:ext cx="0" cy="686361"/>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404" name="Line 882"/>
                <p:cNvSpPr>
                  <a:spLocks noChangeShapeType="1"/>
                </p:cNvSpPr>
                <p:nvPr/>
              </p:nvSpPr>
              <p:spPr bwMode="auto">
                <a:xfrm flipH="1" flipV="1">
                  <a:off x="1823226" y="3720625"/>
                  <a:ext cx="0" cy="686361"/>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405" name="Rectangle 880"/>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sz="1700" dirty="0">
                    <a:latin typeface="Calibri"/>
                    <a:ea typeface="Calibri"/>
                    <a:cs typeface="Calibri"/>
                  </a:endParaRPr>
                </a:p>
              </p:txBody>
            </p:sp>
            <p:sp>
              <p:nvSpPr>
                <p:cNvPr id="406" name="Oval 878"/>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407" name="Line 882"/>
                <p:cNvSpPr>
                  <a:spLocks noChangeShapeType="1"/>
                </p:cNvSpPr>
                <p:nvPr/>
              </p:nvSpPr>
              <p:spPr bwMode="auto">
                <a:xfrm rot="1800000" flipV="1">
                  <a:off x="2008380" y="3235632"/>
                  <a:ext cx="166195" cy="553247"/>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408" name="Line 882"/>
                <p:cNvSpPr>
                  <a:spLocks noChangeShapeType="1"/>
                </p:cNvSpPr>
                <p:nvPr/>
              </p:nvSpPr>
              <p:spPr bwMode="auto">
                <a:xfrm rot="1800000" flipV="1">
                  <a:off x="2019974" y="3238739"/>
                  <a:ext cx="147328" cy="577282"/>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409" name="Line 884"/>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p:spPr>
              <p:txBody>
                <a:bodyPr wrap="none" anchor="ctr"/>
                <a:lstStyle/>
                <a:p>
                  <a:endParaRPr lang="en-US" sz="1700" dirty="0">
                    <a:latin typeface="Calibri"/>
                    <a:ea typeface="Calibri"/>
                    <a:cs typeface="Calibri"/>
                  </a:endParaRPr>
                </a:p>
              </p:txBody>
            </p:sp>
            <p:sp>
              <p:nvSpPr>
                <p:cNvPr id="410" name="Oval 885"/>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411" name="Line 881"/>
                <p:cNvSpPr>
                  <a:spLocks noChangeShapeType="1"/>
                </p:cNvSpPr>
                <p:nvPr/>
              </p:nvSpPr>
              <p:spPr bwMode="auto">
                <a:xfrm rot="1800000" flipV="1">
                  <a:off x="2148636" y="3292202"/>
                  <a:ext cx="0" cy="857951"/>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412" name="Line 882"/>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grpSp>
        </p:grpSp>
        <p:grpSp>
          <p:nvGrpSpPr>
            <p:cNvPr id="388" name="Group 387"/>
            <p:cNvGrpSpPr/>
            <p:nvPr/>
          </p:nvGrpSpPr>
          <p:grpSpPr>
            <a:xfrm>
              <a:off x="884857" y="6136223"/>
              <a:ext cx="538242" cy="371128"/>
              <a:chOff x="1012668" y="950932"/>
              <a:chExt cx="747559" cy="515455"/>
            </a:xfrm>
          </p:grpSpPr>
          <p:sp>
            <p:nvSpPr>
              <p:cNvPr id="389" name="Line 853"/>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 xmlns:a14="http://schemas.microsoft.com/office/drawing/2010/main">
                    <a:noFill/>
                  </a14:hiddenFill>
                </a:ext>
              </a:extLst>
            </p:spPr>
            <p:txBody>
              <a:bodyPr wrap="none" anchor="ctr">
                <a:flatTx/>
              </a:bodyPr>
              <a:lstStyle/>
              <a:p>
                <a:endParaRPr lang="en-US" sz="1700" dirty="0">
                  <a:latin typeface="Calibri"/>
                  <a:ea typeface="Times New Roman"/>
                  <a:cs typeface="Times New Roman"/>
                </a:endParaRPr>
              </a:p>
            </p:txBody>
          </p:sp>
          <p:sp>
            <p:nvSpPr>
              <p:cNvPr id="390" name="Rectangle 876"/>
              <p:cNvSpPr>
                <a:spLocks noChangeAspect="1" noChangeArrowheads="1"/>
              </p:cNvSpPr>
              <p:nvPr/>
            </p:nvSpPr>
            <p:spPr bwMode="auto">
              <a:xfrm>
                <a:off x="1059818" y="950932"/>
                <a:ext cx="100" cy="403719"/>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sz="1700" dirty="0">
                  <a:latin typeface="Calibri"/>
                  <a:ea typeface="Times New Roman"/>
                  <a:cs typeface="Calibri"/>
                </a:endParaRPr>
              </a:p>
            </p:txBody>
          </p:sp>
          <p:sp>
            <p:nvSpPr>
              <p:cNvPr id="391" name="Rectangle 873"/>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sz="1700" dirty="0">
                    <a:latin typeface="Calibri"/>
                    <a:ea typeface="Times New Roman"/>
                    <a:cs typeface="Calibri"/>
                  </a:rPr>
                  <a:t>c1</a:t>
                </a:r>
              </a:p>
            </p:txBody>
          </p:sp>
          <p:sp>
            <p:nvSpPr>
              <p:cNvPr id="392" name="Freeform 875"/>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sz="1700" dirty="0">
                  <a:latin typeface="Calibri"/>
                  <a:ea typeface="Times New Roman"/>
                  <a:cs typeface="Times New Roman"/>
                </a:endParaRPr>
              </a:p>
            </p:txBody>
          </p:sp>
        </p:grpSp>
      </p:grpSp>
      <p:grpSp>
        <p:nvGrpSpPr>
          <p:cNvPr id="8" name="Group 7"/>
          <p:cNvGrpSpPr/>
          <p:nvPr/>
        </p:nvGrpSpPr>
        <p:grpSpPr>
          <a:xfrm>
            <a:off x="7841250" y="3693006"/>
            <a:ext cx="3271174" cy="1975637"/>
            <a:chOff x="4828609" y="3157023"/>
            <a:chExt cx="3271174" cy="1975637"/>
          </a:xfrm>
        </p:grpSpPr>
        <p:sp>
          <p:nvSpPr>
            <p:cNvPr id="426" name="Rectangle 891"/>
            <p:cNvSpPr>
              <a:spLocks noChangeArrowheads="1"/>
            </p:cNvSpPr>
            <p:nvPr/>
          </p:nvSpPr>
          <p:spPr bwMode="auto">
            <a:xfrm>
              <a:off x="5662183" y="4517291"/>
              <a:ext cx="65" cy="261610"/>
            </a:xfrm>
            <a:prstGeom prst="rect">
              <a:avLst/>
            </a:prstGeom>
            <a:solidFill>
              <a:srgbClr val="89D3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endParaRPr lang="en-US" sz="1700" b="1" dirty="0">
                <a:latin typeface="Calibri"/>
                <a:ea typeface="Calibri"/>
                <a:cs typeface="Calibri"/>
              </a:endParaRPr>
            </a:p>
          </p:txBody>
        </p:sp>
        <p:sp>
          <p:nvSpPr>
            <p:cNvPr id="427" name="Rectangle 891"/>
            <p:cNvSpPr>
              <a:spLocks noChangeArrowheads="1"/>
            </p:cNvSpPr>
            <p:nvPr/>
          </p:nvSpPr>
          <p:spPr bwMode="auto">
            <a:xfrm>
              <a:off x="7465695" y="4574763"/>
              <a:ext cx="65" cy="261610"/>
            </a:xfrm>
            <a:prstGeom prst="rect">
              <a:avLst/>
            </a:prstGeom>
            <a:solidFill>
              <a:srgbClr val="FAC09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endParaRPr lang="en-US" sz="1700" b="1" dirty="0">
                <a:latin typeface="Calibri"/>
                <a:ea typeface="Calibri"/>
                <a:cs typeface="Calibri"/>
              </a:endParaRPr>
            </a:p>
          </p:txBody>
        </p:sp>
        <p:grpSp>
          <p:nvGrpSpPr>
            <p:cNvPr id="428" name="Group 427"/>
            <p:cNvGrpSpPr/>
            <p:nvPr/>
          </p:nvGrpSpPr>
          <p:grpSpPr>
            <a:xfrm>
              <a:off x="5224283" y="3910410"/>
              <a:ext cx="1654724" cy="805189"/>
              <a:chOff x="1026717" y="2287808"/>
              <a:chExt cx="2553587" cy="1242576"/>
            </a:xfrm>
          </p:grpSpPr>
          <p:sp>
            <p:nvSpPr>
              <p:cNvPr id="495" name="Line 853"/>
              <p:cNvSpPr>
                <a:spLocks noChangeShapeType="1"/>
              </p:cNvSpPr>
              <p:nvPr/>
            </p:nvSpPr>
            <p:spPr bwMode="auto">
              <a:xfrm>
                <a:off x="1026717" y="3524325"/>
                <a:ext cx="822962" cy="6059"/>
              </a:xfrm>
              <a:prstGeom prst="line">
                <a:avLst/>
              </a:prstGeom>
              <a:noFill/>
              <a:ln w="9525">
                <a:solidFill>
                  <a:schemeClr val="tx1"/>
                </a:solidFill>
                <a:round/>
                <a:headEnd/>
                <a:tailEnd/>
              </a:ln>
              <a:scene3d>
                <a:camera prst="legacyObliqueTopRight">
                  <a:rot lat="60000" lon="0" rev="0"/>
                </a:camera>
                <a:lightRig rig="legacyFlat3" dir="l"/>
              </a:scene3d>
              <a:sp3d extrusionH="2095500" contourW="6350" prstMaterial="legacyPlastic">
                <a:bevelT w="13500" h="13500" prst="angle"/>
                <a:bevelB w="13500" h="13500" prst="angle"/>
                <a:extrusionClr>
                  <a:srgbClr val="EBE6DB"/>
                </a:extrusionClr>
              </a:sp3d>
              <a:extLst>
                <a:ext uri="{909E8E84-426E-40dd-AFC4-6F175D3DCCD1}">
                  <a14:hiddenFill xmlns="" xmlns:a14="http://schemas.microsoft.com/office/drawing/2010/main">
                    <a:noFill/>
                  </a14:hiddenFill>
                </a:ext>
              </a:extLst>
            </p:spPr>
            <p:txBody>
              <a:bodyPr wrap="none" anchor="ctr">
                <a:flatTx/>
              </a:bodyPr>
              <a:lstStyle/>
              <a:p>
                <a:endParaRPr lang="en-US" sz="1700" dirty="0">
                  <a:latin typeface="Calibri"/>
                  <a:ea typeface="Times New Roman"/>
                  <a:cs typeface="Times New Roman"/>
                </a:endParaRPr>
              </a:p>
            </p:txBody>
          </p:sp>
          <p:cxnSp>
            <p:nvCxnSpPr>
              <p:cNvPr id="496" name="Straight Connector 495"/>
              <p:cNvCxnSpPr/>
              <p:nvPr/>
            </p:nvCxnSpPr>
            <p:spPr>
              <a:xfrm>
                <a:off x="2180139" y="2287808"/>
                <a:ext cx="1133857"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97" name="Freeform 860"/>
              <p:cNvSpPr>
                <a:spLocks/>
              </p:cNvSpPr>
              <p:nvPr/>
            </p:nvSpPr>
            <p:spPr bwMode="auto">
              <a:xfrm>
                <a:off x="2604677" y="2352547"/>
                <a:ext cx="393192" cy="37765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498" name="Freeform 860"/>
              <p:cNvSpPr>
                <a:spLocks/>
              </p:cNvSpPr>
              <p:nvPr/>
            </p:nvSpPr>
            <p:spPr bwMode="auto">
              <a:xfrm>
                <a:off x="2366898" y="2302178"/>
                <a:ext cx="1213406" cy="429769"/>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sz="1700" dirty="0">
                  <a:latin typeface="Calibri"/>
                  <a:ea typeface="Calibri"/>
                  <a:cs typeface="Calibri"/>
                </a:endParaRPr>
              </a:p>
            </p:txBody>
          </p:sp>
        </p:grpSp>
        <p:cxnSp>
          <p:nvCxnSpPr>
            <p:cNvPr id="431" name="Straight Connector 430"/>
            <p:cNvCxnSpPr/>
            <p:nvPr/>
          </p:nvCxnSpPr>
          <p:spPr>
            <a:xfrm>
              <a:off x="6613080" y="4658183"/>
              <a:ext cx="592530"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32" name="Freeform 860"/>
            <p:cNvSpPr>
              <a:spLocks/>
            </p:cNvSpPr>
            <p:nvPr/>
          </p:nvSpPr>
          <p:spPr bwMode="auto">
            <a:xfrm>
              <a:off x="6322596" y="4697272"/>
              <a:ext cx="799916" cy="24471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433" name="Freeform 860"/>
            <p:cNvSpPr>
              <a:spLocks/>
            </p:cNvSpPr>
            <p:nvPr/>
          </p:nvSpPr>
          <p:spPr bwMode="auto">
            <a:xfrm>
              <a:off x="6209024" y="4658312"/>
              <a:ext cx="1011288" cy="27849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sz="1700" dirty="0">
                <a:latin typeface="Calibri"/>
                <a:ea typeface="Calibri"/>
                <a:cs typeface="Calibri"/>
              </a:endParaRPr>
            </a:p>
          </p:txBody>
        </p:sp>
        <p:sp>
          <p:nvSpPr>
            <p:cNvPr id="434" name="Line 853"/>
            <p:cNvSpPr>
              <a:spLocks noChangeShapeType="1"/>
            </p:cNvSpPr>
            <p:nvPr/>
          </p:nvSpPr>
          <p:spPr bwMode="auto">
            <a:xfrm>
              <a:off x="6766589" y="5128734"/>
              <a:ext cx="1333194"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sz="1700" dirty="0">
                  <a:latin typeface="Calibri"/>
                  <a:ea typeface="Times New Roman"/>
                  <a:cs typeface="Times New Roman"/>
                </a:rPr>
                <a:t>             d2</a:t>
              </a:r>
            </a:p>
          </p:txBody>
        </p:sp>
        <p:sp>
          <p:nvSpPr>
            <p:cNvPr id="435" name="Line 853"/>
            <p:cNvSpPr>
              <a:spLocks noChangeShapeType="1"/>
            </p:cNvSpPr>
            <p:nvPr/>
          </p:nvSpPr>
          <p:spPr bwMode="auto">
            <a:xfrm>
              <a:off x="4828609" y="5124808"/>
              <a:ext cx="1333194"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sz="1700" dirty="0">
                  <a:latin typeface="Calibri"/>
                  <a:ea typeface="Times New Roman"/>
                  <a:cs typeface="Times New Roman"/>
                </a:rPr>
                <a:t>            d1</a:t>
              </a:r>
            </a:p>
          </p:txBody>
        </p:sp>
        <p:sp>
          <p:nvSpPr>
            <p:cNvPr id="436" name="Line 853"/>
            <p:cNvSpPr>
              <a:spLocks noChangeShapeType="1"/>
            </p:cNvSpPr>
            <p:nvPr/>
          </p:nvSpPr>
          <p:spPr bwMode="auto">
            <a:xfrm>
              <a:off x="6333539" y="4299141"/>
              <a:ext cx="1185062"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sz="1700" dirty="0">
                  <a:ea typeface="Times New Roman"/>
                  <a:cs typeface="Times New Roman"/>
                </a:rPr>
                <a:t>           d3</a:t>
              </a:r>
            </a:p>
          </p:txBody>
        </p:sp>
        <p:grpSp>
          <p:nvGrpSpPr>
            <p:cNvPr id="438" name="Group 437"/>
            <p:cNvGrpSpPr/>
            <p:nvPr/>
          </p:nvGrpSpPr>
          <p:grpSpPr>
            <a:xfrm>
              <a:off x="6693792" y="3157023"/>
              <a:ext cx="1082989" cy="919087"/>
              <a:chOff x="3906167" y="3324390"/>
              <a:chExt cx="1671281" cy="1418344"/>
            </a:xfrm>
            <a:solidFill>
              <a:srgbClr val="93D2FE"/>
            </a:solidFill>
          </p:grpSpPr>
          <p:sp>
            <p:nvSpPr>
              <p:cNvPr id="444" name="Oval 859"/>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445" name="Oval 861"/>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446" name="Oval 862"/>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447" name="Oval 863"/>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448" name="Oval 863"/>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grpSp>
            <p:nvGrpSpPr>
              <p:cNvPr id="449" name="Group 448"/>
              <p:cNvGrpSpPr/>
              <p:nvPr/>
            </p:nvGrpSpPr>
            <p:grpSpPr>
              <a:xfrm>
                <a:off x="3906167" y="4047050"/>
                <a:ext cx="1671281" cy="539042"/>
                <a:chOff x="1320274" y="4580303"/>
                <a:chExt cx="1671281" cy="467246"/>
              </a:xfrm>
              <a:grpFill/>
            </p:grpSpPr>
            <p:sp>
              <p:nvSpPr>
                <p:cNvPr id="464" name="Freeform 860"/>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465" name="Rectangle 864"/>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ctr"/>
                <a:lstStyle/>
                <a:p>
                  <a:pPr algn="ctr"/>
                  <a:r>
                    <a:rPr lang="en-US" sz="1700" dirty="0">
                      <a:latin typeface="Calibri"/>
                      <a:ea typeface="Calibri"/>
                      <a:cs typeface="Calibri"/>
                    </a:rPr>
                    <a:t>r1</a:t>
                  </a:r>
                </a:p>
              </p:txBody>
            </p:sp>
            <p:sp>
              <p:nvSpPr>
                <p:cNvPr id="466" name="Freeform 865"/>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467" name="Freeform 866"/>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grpSp>
          <p:grpSp>
            <p:nvGrpSpPr>
              <p:cNvPr id="450" name="Group 449"/>
              <p:cNvGrpSpPr/>
              <p:nvPr/>
            </p:nvGrpSpPr>
            <p:grpSpPr>
              <a:xfrm>
                <a:off x="4596370" y="3324390"/>
                <a:ext cx="552654" cy="1188720"/>
                <a:chOff x="1823226" y="3235632"/>
                <a:chExt cx="552654" cy="1188720"/>
              </a:xfrm>
              <a:grpFill/>
            </p:grpSpPr>
            <p:sp>
              <p:nvSpPr>
                <p:cNvPr id="451" name="Oval 878"/>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452" name="Rectangle 880"/>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sz="1700" dirty="0">
                    <a:latin typeface="Calibri"/>
                    <a:ea typeface="Calibri"/>
                    <a:cs typeface="Calibri"/>
                  </a:endParaRPr>
                </a:p>
              </p:txBody>
            </p:sp>
            <p:sp>
              <p:nvSpPr>
                <p:cNvPr id="453" name="Oval 878"/>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454" name="Line 881"/>
                <p:cNvSpPr>
                  <a:spLocks noChangeShapeType="1"/>
                </p:cNvSpPr>
                <p:nvPr/>
              </p:nvSpPr>
              <p:spPr bwMode="auto">
                <a:xfrm flipV="1">
                  <a:off x="1937377" y="3720625"/>
                  <a:ext cx="0" cy="686361"/>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455" name="Line 882"/>
                <p:cNvSpPr>
                  <a:spLocks noChangeShapeType="1"/>
                </p:cNvSpPr>
                <p:nvPr/>
              </p:nvSpPr>
              <p:spPr bwMode="auto">
                <a:xfrm flipH="1" flipV="1">
                  <a:off x="1823226" y="3720625"/>
                  <a:ext cx="0" cy="686361"/>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456" name="Rectangle 880"/>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sz="1700" dirty="0">
                    <a:latin typeface="Calibri"/>
                    <a:ea typeface="Calibri"/>
                    <a:cs typeface="Calibri"/>
                  </a:endParaRPr>
                </a:p>
              </p:txBody>
            </p:sp>
            <p:sp>
              <p:nvSpPr>
                <p:cNvPr id="457" name="Oval 878"/>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458" name="Line 882"/>
                <p:cNvSpPr>
                  <a:spLocks noChangeShapeType="1"/>
                </p:cNvSpPr>
                <p:nvPr/>
              </p:nvSpPr>
              <p:spPr bwMode="auto">
                <a:xfrm rot="1800000" flipV="1">
                  <a:off x="2008380" y="3235632"/>
                  <a:ext cx="166195" cy="553247"/>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459" name="Line 882"/>
                <p:cNvSpPr>
                  <a:spLocks noChangeShapeType="1"/>
                </p:cNvSpPr>
                <p:nvPr/>
              </p:nvSpPr>
              <p:spPr bwMode="auto">
                <a:xfrm rot="1800000" flipV="1">
                  <a:off x="2019974" y="3238739"/>
                  <a:ext cx="147328" cy="577282"/>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460" name="Line 884"/>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p:spPr>
              <p:txBody>
                <a:bodyPr wrap="none" anchor="ctr"/>
                <a:lstStyle/>
                <a:p>
                  <a:endParaRPr lang="en-US" sz="1700" dirty="0">
                    <a:latin typeface="Calibri"/>
                    <a:ea typeface="Calibri"/>
                    <a:cs typeface="Calibri"/>
                  </a:endParaRPr>
                </a:p>
              </p:txBody>
            </p:sp>
            <p:sp>
              <p:nvSpPr>
                <p:cNvPr id="461" name="Oval 885"/>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462" name="Line 881"/>
                <p:cNvSpPr>
                  <a:spLocks noChangeShapeType="1"/>
                </p:cNvSpPr>
                <p:nvPr/>
              </p:nvSpPr>
              <p:spPr bwMode="auto">
                <a:xfrm rot="1800000" flipV="1">
                  <a:off x="2148636" y="3292202"/>
                  <a:ext cx="0" cy="857951"/>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463" name="Line 882"/>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grpSp>
        </p:grpSp>
        <p:grpSp>
          <p:nvGrpSpPr>
            <p:cNvPr id="439" name="Group 438"/>
            <p:cNvGrpSpPr/>
            <p:nvPr/>
          </p:nvGrpSpPr>
          <p:grpSpPr>
            <a:xfrm>
              <a:off x="7253339" y="3626800"/>
              <a:ext cx="484418" cy="334015"/>
              <a:chOff x="1012668" y="950932"/>
              <a:chExt cx="747559" cy="515455"/>
            </a:xfrm>
          </p:grpSpPr>
          <p:sp>
            <p:nvSpPr>
              <p:cNvPr id="440" name="Line 853"/>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 xmlns:a14="http://schemas.microsoft.com/office/drawing/2010/main">
                    <a:noFill/>
                  </a14:hiddenFill>
                </a:ext>
              </a:extLst>
            </p:spPr>
            <p:txBody>
              <a:bodyPr wrap="none" anchor="ctr">
                <a:flatTx/>
              </a:bodyPr>
              <a:lstStyle/>
              <a:p>
                <a:endParaRPr lang="en-US" sz="1700" dirty="0">
                  <a:latin typeface="Calibri"/>
                  <a:ea typeface="Times New Roman"/>
                  <a:cs typeface="Times New Roman"/>
                </a:endParaRPr>
              </a:p>
            </p:txBody>
          </p:sp>
          <p:sp>
            <p:nvSpPr>
              <p:cNvPr id="441" name="Rectangle 876"/>
              <p:cNvSpPr>
                <a:spLocks noChangeAspect="1" noChangeArrowheads="1"/>
              </p:cNvSpPr>
              <p:nvPr/>
            </p:nvSpPr>
            <p:spPr bwMode="auto">
              <a:xfrm>
                <a:off x="1059818" y="950932"/>
                <a:ext cx="100" cy="403719"/>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sz="1700" dirty="0">
                  <a:latin typeface="Calibri"/>
                  <a:ea typeface="Times New Roman"/>
                  <a:cs typeface="Calibri"/>
                </a:endParaRPr>
              </a:p>
            </p:txBody>
          </p:sp>
          <p:sp>
            <p:nvSpPr>
              <p:cNvPr id="442" name="Rectangle 873"/>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sz="1700" dirty="0">
                    <a:latin typeface="Calibri"/>
                    <a:ea typeface="Times New Roman"/>
                    <a:cs typeface="Calibri"/>
                  </a:rPr>
                  <a:t>c1</a:t>
                </a:r>
              </a:p>
            </p:txBody>
          </p:sp>
          <p:sp>
            <p:nvSpPr>
              <p:cNvPr id="443" name="Freeform 875"/>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sz="1700" dirty="0">
                  <a:latin typeface="Calibri"/>
                  <a:ea typeface="Times New Roman"/>
                  <a:cs typeface="Times New Roman"/>
                </a:endParaRPr>
              </a:p>
            </p:txBody>
          </p:sp>
        </p:grpSp>
      </p:grpSp>
      <p:cxnSp>
        <p:nvCxnSpPr>
          <p:cNvPr id="243" name="Straight Arrow Connector 242">
            <a:extLst>
              <a:ext uri="{FF2B5EF4-FFF2-40B4-BE49-F238E27FC236}">
                <a16:creationId xmlns:a16="http://schemas.microsoft.com/office/drawing/2014/main" id="{85E4BC36-0472-3745-8F6D-F715284D6D7B}"/>
              </a:ext>
            </a:extLst>
          </p:cNvPr>
          <p:cNvCxnSpPr>
            <a:cxnSpLocks/>
          </p:cNvCxnSpPr>
          <p:nvPr/>
        </p:nvCxnSpPr>
        <p:spPr>
          <a:xfrm>
            <a:off x="9725592" y="3550944"/>
            <a:ext cx="0" cy="503475"/>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44" name="Rectangle 243">
                <a:extLst>
                  <a:ext uri="{FF2B5EF4-FFF2-40B4-BE49-F238E27FC236}">
                    <a16:creationId xmlns:a16="http://schemas.microsoft.com/office/drawing/2014/main" id="{CD95A081-0995-2E48-9BB8-29912EC7D116}"/>
                  </a:ext>
                </a:extLst>
              </p:cNvPr>
              <p:cNvSpPr/>
              <p:nvPr/>
            </p:nvSpPr>
            <p:spPr>
              <a:xfrm>
                <a:off x="9132554" y="5583799"/>
                <a:ext cx="150130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i="1" dirty="0">
                              <a:solidFill>
                                <a:srgbClr val="FFC000"/>
                              </a:solidFill>
                              <a:latin typeface="Cambria Math" panose="02040503050406030204" pitchFamily="18" charset="0"/>
                              <a:ea typeface="ＭＳ Ｐゴシック"/>
                              <a:cs typeface="Times New Roman"/>
                            </a:rPr>
                          </m:ctrlPr>
                        </m:sSubPr>
                        <m:e>
                          <m:r>
                            <a:rPr lang="de-DE" i="1" dirty="0">
                              <a:solidFill>
                                <a:srgbClr val="FFC000"/>
                              </a:solidFill>
                              <a:latin typeface="Cambria Math" panose="02040503050406030204" pitchFamily="18" charset="0"/>
                              <a:ea typeface="ＭＳ Ｐゴシック"/>
                              <a:cs typeface="Times New Roman"/>
                            </a:rPr>
                            <m:t>𝑠</m:t>
                          </m:r>
                        </m:e>
                        <m:sub>
                          <m:r>
                            <a:rPr lang="de-DE" i="1" dirty="0">
                              <a:solidFill>
                                <a:srgbClr val="FFC000"/>
                              </a:solidFill>
                              <a:latin typeface="Cambria Math" panose="02040503050406030204" pitchFamily="18" charset="0"/>
                              <a:ea typeface="ＭＳ Ｐゴシック"/>
                              <a:cs typeface="Times New Roman"/>
                            </a:rPr>
                            <m:t>3</m:t>
                          </m:r>
                        </m:sub>
                      </m:sSub>
                      <m:r>
                        <a:rPr lang="de-DE" i="1" dirty="0">
                          <a:solidFill>
                            <a:srgbClr val="FFC000"/>
                          </a:solidFill>
                          <a:latin typeface="Cambria Math" panose="02040503050406030204" pitchFamily="18" charset="0"/>
                          <a:ea typeface="ＭＳ Ｐゴシック"/>
                          <a:cs typeface="Times New Roman"/>
                        </a:rPr>
                        <m:t>=</m:t>
                      </m:r>
                      <m:r>
                        <a:rPr lang="en-US" i="1" dirty="0">
                          <a:solidFill>
                            <a:srgbClr val="FFC000"/>
                          </a:solidFill>
                          <a:latin typeface="Cambria Math" panose="02040503050406030204" pitchFamily="18" charset="0"/>
                          <a:ea typeface="ＭＳ Ｐゴシック"/>
                          <a:cs typeface="Times New Roman"/>
                        </a:rPr>
                        <m:t>𝛾</m:t>
                      </m:r>
                      <m:d>
                        <m:dPr>
                          <m:ctrlPr>
                            <a:rPr lang="de-DE" i="1" dirty="0">
                              <a:solidFill>
                                <a:srgbClr val="FFC000"/>
                              </a:solidFill>
                              <a:latin typeface="Cambria Math" panose="02040503050406030204" pitchFamily="18" charset="0"/>
                              <a:ea typeface="ＭＳ Ｐゴシック"/>
                              <a:cs typeface="Times New Roman"/>
                            </a:rPr>
                          </m:ctrlPr>
                        </m:dPr>
                        <m:e>
                          <m:sSub>
                            <m:sSubPr>
                              <m:ctrlPr>
                                <a:rPr lang="de-DE" i="1" dirty="0">
                                  <a:solidFill>
                                    <a:srgbClr val="FFC000"/>
                                  </a:solidFill>
                                  <a:latin typeface="Cambria Math" panose="02040503050406030204" pitchFamily="18" charset="0"/>
                                </a:rPr>
                              </m:ctrlPr>
                            </m:sSubPr>
                            <m:e>
                              <m:r>
                                <a:rPr lang="de-DE" i="1" dirty="0">
                                  <a:solidFill>
                                    <a:srgbClr val="FFC000"/>
                                  </a:solidFill>
                                  <a:latin typeface="Cambria Math" panose="02040503050406030204" pitchFamily="18" charset="0"/>
                                </a:rPr>
                                <m:t>𝑠</m:t>
                              </m:r>
                            </m:e>
                            <m:sub>
                              <m:r>
                                <a:rPr lang="de-DE" i="1" dirty="0">
                                  <a:solidFill>
                                    <a:srgbClr val="FFC000"/>
                                  </a:solidFill>
                                  <a:latin typeface="Cambria Math" panose="02040503050406030204" pitchFamily="18" charset="0"/>
                                </a:rPr>
                                <m:t>0</m:t>
                              </m:r>
                            </m:sub>
                          </m:sSub>
                          <m:r>
                            <a:rPr lang="de-DE" i="1" dirty="0">
                              <a:solidFill>
                                <a:srgbClr val="FFC000"/>
                              </a:solidFill>
                              <a:latin typeface="Cambria Math" panose="02040503050406030204" pitchFamily="18" charset="0"/>
                            </a:rPr>
                            <m:t>,</m:t>
                          </m:r>
                          <m:r>
                            <a:rPr lang="en-US" i="1" dirty="0">
                              <a:solidFill>
                                <a:srgbClr val="FFC000"/>
                              </a:solidFill>
                              <a:latin typeface="Cambria Math" panose="02040503050406030204" pitchFamily="18" charset="0"/>
                              <a:ea typeface="ＭＳ Ｐゴシック"/>
                              <a:cs typeface="Times New Roman"/>
                            </a:rPr>
                            <m:t>𝜋</m:t>
                          </m:r>
                        </m:e>
                      </m:d>
                    </m:oMath>
                  </m:oMathPara>
                </a14:m>
                <a:endParaRPr lang="en-GB" dirty="0">
                  <a:solidFill>
                    <a:srgbClr val="FFC000"/>
                  </a:solidFill>
                </a:endParaRPr>
              </a:p>
            </p:txBody>
          </p:sp>
        </mc:Choice>
        <mc:Fallback xmlns="">
          <p:sp>
            <p:nvSpPr>
              <p:cNvPr id="244" name="Rectangle 243">
                <a:extLst>
                  <a:ext uri="{FF2B5EF4-FFF2-40B4-BE49-F238E27FC236}">
                    <a16:creationId xmlns:a16="http://schemas.microsoft.com/office/drawing/2014/main" id="{CD95A081-0995-2E48-9BB8-29912EC7D116}"/>
                  </a:ext>
                </a:extLst>
              </p:cNvPr>
              <p:cNvSpPr>
                <a:spLocks noRot="1" noChangeAspect="1" noMove="1" noResize="1" noEditPoints="1" noAdjustHandles="1" noChangeArrowheads="1" noChangeShapeType="1" noTextEdit="1"/>
              </p:cNvSpPr>
              <p:nvPr/>
            </p:nvSpPr>
            <p:spPr>
              <a:xfrm>
                <a:off x="9132554" y="5583799"/>
                <a:ext cx="1501308" cy="369332"/>
              </a:xfrm>
              <a:prstGeom prst="rect">
                <a:avLst/>
              </a:prstGeom>
              <a:blipFill>
                <a:blip r:embed="rId3"/>
                <a:stretch>
                  <a:fillRect b="-6667"/>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245" name="Rectangle 244">
                <a:extLst>
                  <a:ext uri="{FF2B5EF4-FFF2-40B4-BE49-F238E27FC236}">
                    <a16:creationId xmlns:a16="http://schemas.microsoft.com/office/drawing/2014/main" id="{D45E8D45-C1BB-FA46-9971-205F338CF572}"/>
                  </a:ext>
                </a:extLst>
              </p:cNvPr>
              <p:cNvSpPr/>
              <p:nvPr/>
            </p:nvSpPr>
            <p:spPr>
              <a:xfrm>
                <a:off x="9501393" y="3127784"/>
                <a:ext cx="44505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i="1" dirty="0">
                              <a:solidFill>
                                <a:srgbClr val="FFC000"/>
                              </a:solidFill>
                              <a:latin typeface="Cambria Math" panose="02040503050406030204" pitchFamily="18" charset="0"/>
                            </a:rPr>
                          </m:ctrlPr>
                        </m:sSubPr>
                        <m:e>
                          <m:r>
                            <a:rPr lang="de-DE" i="1" dirty="0">
                              <a:solidFill>
                                <a:srgbClr val="FFC000"/>
                              </a:solidFill>
                              <a:latin typeface="Cambria Math" panose="02040503050406030204" pitchFamily="18" charset="0"/>
                            </a:rPr>
                            <m:t>𝑠</m:t>
                          </m:r>
                        </m:e>
                        <m:sub>
                          <m:r>
                            <a:rPr lang="de-DE" i="1" dirty="0">
                              <a:solidFill>
                                <a:srgbClr val="FFC000"/>
                              </a:solidFill>
                              <a:latin typeface="Cambria Math" panose="02040503050406030204" pitchFamily="18" charset="0"/>
                            </a:rPr>
                            <m:t>0</m:t>
                          </m:r>
                        </m:sub>
                      </m:sSub>
                    </m:oMath>
                  </m:oMathPara>
                </a14:m>
                <a:endParaRPr lang="en-GB" dirty="0">
                  <a:solidFill>
                    <a:srgbClr val="FFC000"/>
                  </a:solidFill>
                </a:endParaRPr>
              </a:p>
            </p:txBody>
          </p:sp>
        </mc:Choice>
        <mc:Fallback xmlns="">
          <p:sp>
            <p:nvSpPr>
              <p:cNvPr id="245" name="Rectangle 244">
                <a:extLst>
                  <a:ext uri="{FF2B5EF4-FFF2-40B4-BE49-F238E27FC236}">
                    <a16:creationId xmlns:a16="http://schemas.microsoft.com/office/drawing/2014/main" id="{D45E8D45-C1BB-FA46-9971-205F338CF572}"/>
                  </a:ext>
                </a:extLst>
              </p:cNvPr>
              <p:cNvSpPr>
                <a:spLocks noRot="1" noChangeAspect="1" noMove="1" noResize="1" noEditPoints="1" noAdjustHandles="1" noChangeArrowheads="1" noChangeShapeType="1" noTextEdit="1"/>
              </p:cNvSpPr>
              <p:nvPr/>
            </p:nvSpPr>
            <p:spPr>
              <a:xfrm>
                <a:off x="9501393" y="3127784"/>
                <a:ext cx="445058" cy="369332"/>
              </a:xfrm>
              <a:prstGeom prst="rect">
                <a:avLst/>
              </a:prstGeom>
              <a:blipFill>
                <a:blip r:embed="rId4"/>
                <a:stretch>
                  <a:fillRect/>
                </a:stretch>
              </a:blipFill>
            </p:spPr>
            <p:txBody>
              <a:bodyPr/>
              <a:lstStyle/>
              <a:p>
                <a:r>
                  <a:rPr lang="en-DE">
                    <a:noFill/>
                  </a:rPr>
                  <a:t> </a:t>
                </a:r>
              </a:p>
            </p:txBody>
          </p:sp>
        </mc:Fallback>
      </mc:AlternateContent>
      <p:sp>
        <p:nvSpPr>
          <p:cNvPr id="10" name="Rectangle 9">
            <a:extLst>
              <a:ext uri="{FF2B5EF4-FFF2-40B4-BE49-F238E27FC236}">
                <a16:creationId xmlns:a16="http://schemas.microsoft.com/office/drawing/2014/main" id="{D9F7ECE2-7C51-2442-94BB-C2EDBE4A3C56}"/>
              </a:ext>
            </a:extLst>
          </p:cNvPr>
          <p:cNvSpPr/>
          <p:nvPr/>
        </p:nvSpPr>
        <p:spPr>
          <a:xfrm>
            <a:off x="7698181" y="4384241"/>
            <a:ext cx="1115228" cy="1564963"/>
          </a:xfrm>
          <a:prstGeom prst="rect">
            <a:avLst/>
          </a:prstGeom>
          <a:gradFill flip="none" rotWithShape="1">
            <a:gsLst>
              <a:gs pos="0">
                <a:schemeClr val="bg1">
                  <a:alpha val="0"/>
                </a:schemeClr>
              </a:gs>
              <a:gs pos="24000">
                <a:schemeClr val="bg1">
                  <a:alpha val="82000"/>
                </a:schemeClr>
              </a:gs>
              <a:gs pos="54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359626" y="1665066"/>
                <a:ext cx="8225824" cy="4240848"/>
              </a:xfrm>
            </p:spPr>
            <p:txBody>
              <a:bodyPr>
                <a:normAutofit lnSpcReduction="10000"/>
              </a:bodyPr>
              <a:lstStyle/>
              <a:p>
                <a:r>
                  <a:rPr lang="en-US" dirty="0"/>
                  <a:t>Plan: sequence of actions </a:t>
                </a:r>
                <a14:m>
                  <m:oMath xmlns:m="http://schemas.openxmlformats.org/officeDocument/2006/math">
                    <m:r>
                      <a:rPr lang="en-US" dirty="0" smtClean="0">
                        <a:latin typeface="Cambria Math" panose="02040503050406030204" pitchFamily="18" charset="0"/>
                      </a:rPr>
                      <m:t>𝜋</m:t>
                    </m:r>
                    <m:r>
                      <a:rPr lang="en-US" dirty="0" smtClean="0">
                        <a:latin typeface="Cambria Math" panose="02040503050406030204" pitchFamily="18" charset="0"/>
                      </a:rPr>
                      <m:t>=</m:t>
                    </m:r>
                    <m:d>
                      <m:dPr>
                        <m:begChr m:val="⟨"/>
                        <m:endChr m:val="⟩"/>
                        <m:ctrlPr>
                          <a:rPr lang="en-US" i="1" dirty="0" smtClean="0">
                            <a:latin typeface="Cambria Math" panose="02040503050406030204" pitchFamily="18" charset="0"/>
                          </a:rPr>
                        </m:ctrlPr>
                      </m:dPr>
                      <m:e>
                        <m:sSub>
                          <m:sSubPr>
                            <m:ctrlPr>
                              <a:rPr lang="de-DE" i="1" dirty="0" smtClean="0">
                                <a:latin typeface="Cambria Math" panose="02040503050406030204" pitchFamily="18" charset="0"/>
                              </a:rPr>
                            </m:ctrlPr>
                          </m:sSubPr>
                          <m:e>
                            <m:r>
                              <a:rPr lang="de-DE" dirty="0" smtClean="0">
                                <a:latin typeface="Cambria Math" panose="02040503050406030204" pitchFamily="18" charset="0"/>
                              </a:rPr>
                              <m:t>𝑎</m:t>
                            </m:r>
                          </m:e>
                          <m:sub>
                            <m:r>
                              <a:rPr lang="de-DE" dirty="0" smtClean="0">
                                <a:latin typeface="Cambria Math" panose="02040503050406030204" pitchFamily="18" charset="0"/>
                              </a:rPr>
                              <m:t>1</m:t>
                            </m:r>
                          </m:sub>
                        </m:sSub>
                        <m:r>
                          <a:rPr lang="de-DE" dirty="0" smtClean="0">
                            <a:latin typeface="Cambria Math" panose="02040503050406030204" pitchFamily="18" charset="0"/>
                          </a:rPr>
                          <m:t>,</m:t>
                        </m:r>
                        <m:sSub>
                          <m:sSubPr>
                            <m:ctrlPr>
                              <a:rPr lang="de-DE" i="1" dirty="0" smtClean="0">
                                <a:latin typeface="Cambria Math" panose="02040503050406030204" pitchFamily="18" charset="0"/>
                              </a:rPr>
                            </m:ctrlPr>
                          </m:sSubPr>
                          <m:e>
                            <m:r>
                              <a:rPr lang="de-DE" dirty="0" smtClean="0">
                                <a:latin typeface="Cambria Math" panose="02040503050406030204" pitchFamily="18" charset="0"/>
                              </a:rPr>
                              <m:t>𝑎</m:t>
                            </m:r>
                          </m:e>
                          <m:sub>
                            <m:r>
                              <a:rPr lang="de-DE" dirty="0" smtClean="0">
                                <a:latin typeface="Cambria Math" panose="02040503050406030204" pitchFamily="18" charset="0"/>
                              </a:rPr>
                              <m:t>2</m:t>
                            </m:r>
                          </m:sub>
                        </m:sSub>
                        <m:r>
                          <a:rPr lang="de-DE" dirty="0" smtClean="0">
                            <a:latin typeface="Cambria Math" panose="02040503050406030204" pitchFamily="18" charset="0"/>
                          </a:rPr>
                          <m:t>,…, </m:t>
                        </m:r>
                        <m:sSub>
                          <m:sSubPr>
                            <m:ctrlPr>
                              <a:rPr lang="de-DE" i="1" dirty="0" smtClean="0">
                                <a:latin typeface="Cambria Math" panose="02040503050406030204" pitchFamily="18" charset="0"/>
                              </a:rPr>
                            </m:ctrlPr>
                          </m:sSubPr>
                          <m:e>
                            <m:r>
                              <a:rPr lang="de-DE" dirty="0" smtClean="0">
                                <a:latin typeface="Cambria Math" panose="02040503050406030204" pitchFamily="18" charset="0"/>
                              </a:rPr>
                              <m:t>𝑎</m:t>
                            </m:r>
                          </m:e>
                          <m:sub>
                            <m:r>
                              <a:rPr lang="de-DE" dirty="0" smtClean="0">
                                <a:latin typeface="Cambria Math" panose="02040503050406030204" pitchFamily="18" charset="0"/>
                              </a:rPr>
                              <m:t>𝑛</m:t>
                            </m:r>
                          </m:sub>
                        </m:sSub>
                      </m:e>
                    </m:d>
                  </m:oMath>
                </a14:m>
                <a:endParaRPr lang="en-US" dirty="0">
                  <a:sym typeface="Symbol" charset="0"/>
                </a:endParaRPr>
              </a:p>
              <a:p>
                <a:pPr lvl="1"/>
                <a14:m>
                  <m:oMath xmlns:m="http://schemas.openxmlformats.org/officeDocument/2006/math">
                    <m:r>
                      <a:rPr lang="en-US" dirty="0" smtClean="0">
                        <a:latin typeface="Cambria Math" panose="02040503050406030204" pitchFamily="18" charset="0"/>
                      </a:rPr>
                      <m:t>𝑐𝑜𝑠𝑡</m:t>
                    </m:r>
                    <m:d>
                      <m:dPr>
                        <m:ctrlPr>
                          <a:rPr lang="en-US" i="1" dirty="0" smtClean="0">
                            <a:latin typeface="Cambria Math" panose="02040503050406030204" pitchFamily="18" charset="0"/>
                          </a:rPr>
                        </m:ctrlPr>
                      </m:dPr>
                      <m:e>
                        <m:r>
                          <a:rPr lang="en-US" dirty="0" smtClean="0">
                            <a:latin typeface="Cambria Math" panose="02040503050406030204" pitchFamily="18" charset="0"/>
                          </a:rPr>
                          <m:t>𝜋</m:t>
                        </m:r>
                      </m:e>
                    </m:d>
                    <m:r>
                      <a:rPr lang="en-US" dirty="0" smtClean="0">
                        <a:latin typeface="Cambria Math" panose="02040503050406030204" pitchFamily="18" charset="0"/>
                      </a:rPr>
                      <m:t>=</m:t>
                    </m:r>
                    <m:nary>
                      <m:naryPr>
                        <m:chr m:val="∑"/>
                        <m:limLoc m:val="subSup"/>
                        <m:supHide m:val="on"/>
                        <m:ctrlPr>
                          <a:rPr lang="en-US" i="1" dirty="0" smtClean="0">
                            <a:latin typeface="Cambria Math" panose="02040503050406030204" pitchFamily="18" charset="0"/>
                          </a:rPr>
                        </m:ctrlPr>
                      </m:naryPr>
                      <m:sub>
                        <m:r>
                          <m:rPr>
                            <m:brk m:alnAt="9"/>
                          </m:rPr>
                          <a:rPr lang="de-DE" dirty="0" smtClean="0">
                            <a:latin typeface="Cambria Math" panose="02040503050406030204" pitchFamily="18" charset="0"/>
                          </a:rPr>
                          <m:t>𝑖</m:t>
                        </m:r>
                      </m:sub>
                      <m:sup/>
                      <m:e>
                        <m:r>
                          <a:rPr lang="de-DE" dirty="0" smtClean="0">
                            <a:latin typeface="Cambria Math" panose="02040503050406030204" pitchFamily="18" charset="0"/>
                          </a:rPr>
                          <m:t>𝑐𝑜𝑠𝑡</m:t>
                        </m:r>
                        <m:d>
                          <m:dPr>
                            <m:ctrlPr>
                              <a:rPr lang="de-DE" i="1" dirty="0" smtClean="0">
                                <a:latin typeface="Cambria Math" panose="02040503050406030204" pitchFamily="18" charset="0"/>
                              </a:rPr>
                            </m:ctrlPr>
                          </m:dPr>
                          <m:e>
                            <m:sSub>
                              <m:sSubPr>
                                <m:ctrlPr>
                                  <a:rPr lang="de-DE" i="1" dirty="0" smtClean="0">
                                    <a:latin typeface="Cambria Math" panose="02040503050406030204" pitchFamily="18" charset="0"/>
                                  </a:rPr>
                                </m:ctrlPr>
                              </m:sSubPr>
                              <m:e>
                                <m:r>
                                  <a:rPr lang="de-DE" dirty="0" smtClean="0">
                                    <a:latin typeface="Cambria Math" panose="02040503050406030204" pitchFamily="18" charset="0"/>
                                  </a:rPr>
                                  <m:t>𝑎</m:t>
                                </m:r>
                              </m:e>
                              <m:sub>
                                <m:r>
                                  <a:rPr lang="de-DE" dirty="0" smtClean="0">
                                    <a:latin typeface="Cambria Math" panose="02040503050406030204" pitchFamily="18" charset="0"/>
                                  </a:rPr>
                                  <m:t>𝑖</m:t>
                                </m:r>
                              </m:sub>
                            </m:sSub>
                          </m:e>
                        </m:d>
                      </m:e>
                    </m:nary>
                  </m:oMath>
                </a14:m>
                <a:endParaRPr lang="en-US" dirty="0"/>
              </a:p>
              <a:p>
                <a:pPr lvl="1"/>
                <a:r>
                  <a:rPr lang="en-US" dirty="0"/>
                  <a:t>Length of </a:t>
                </a:r>
                <a14:m>
                  <m:oMath xmlns:m="http://schemas.openxmlformats.org/officeDocument/2006/math">
                    <m:r>
                      <a:rPr lang="de-DE">
                        <a:latin typeface="Cambria Math" panose="02040503050406030204" pitchFamily="18" charset="0"/>
                      </a:rPr>
                      <m:t>𝜋</m:t>
                    </m:r>
                    <m:r>
                      <a:rPr lang="de-DE" smtClean="0">
                        <a:latin typeface="Cambria Math" panose="02040503050406030204" pitchFamily="18" charset="0"/>
                      </a:rPr>
                      <m:t>=</m:t>
                    </m:r>
                    <m:r>
                      <a:rPr lang="de-DE" smtClean="0">
                        <a:latin typeface="Cambria Math" panose="02040503050406030204" pitchFamily="18" charset="0"/>
                      </a:rPr>
                      <m:t>𝑛</m:t>
                    </m:r>
                  </m:oMath>
                </a14:m>
                <a:endParaRPr lang="en-US" dirty="0"/>
              </a:p>
              <a:p>
                <a14:m>
                  <m:oMath xmlns:m="http://schemas.openxmlformats.org/officeDocument/2006/math">
                    <m:r>
                      <a:rPr lang="en-US" dirty="0">
                        <a:latin typeface="Cambria Math" panose="02040503050406030204" pitchFamily="18" charset="0"/>
                      </a:rPr>
                      <m:t>𝜋</m:t>
                    </m:r>
                  </m:oMath>
                </a14:m>
                <a:r>
                  <a:rPr lang="en-US" dirty="0"/>
                  <a:t> is applicable in </a:t>
                </a:r>
                <a14:m>
                  <m:oMath xmlns:m="http://schemas.openxmlformats.org/officeDocument/2006/math">
                    <m:sSub>
                      <m:sSubPr>
                        <m:ctrlPr>
                          <a:rPr lang="de-DE" i="1" dirty="0">
                            <a:latin typeface="Cambria Math" panose="02040503050406030204" pitchFamily="18" charset="0"/>
                          </a:rPr>
                        </m:ctrlPr>
                      </m:sSubPr>
                      <m:e>
                        <m:r>
                          <a:rPr lang="de-DE" dirty="0" smtClean="0">
                            <a:latin typeface="Cambria Math" panose="02040503050406030204" pitchFamily="18" charset="0"/>
                          </a:rPr>
                          <m:t>𝑠</m:t>
                        </m:r>
                      </m:e>
                      <m:sub>
                        <m:r>
                          <a:rPr lang="de-DE" dirty="0" smtClean="0">
                            <a:latin typeface="Cambria Math" panose="02040503050406030204" pitchFamily="18" charset="0"/>
                          </a:rPr>
                          <m:t>0</m:t>
                        </m:r>
                      </m:sub>
                    </m:sSub>
                  </m:oMath>
                </a14:m>
                <a:r>
                  <a:rPr lang="en-US" dirty="0"/>
                  <a:t> if the actions in </a:t>
                </a:r>
                <a14:m>
                  <m:oMath xmlns:m="http://schemas.openxmlformats.org/officeDocument/2006/math">
                    <m:r>
                      <a:rPr lang="en-US" dirty="0">
                        <a:latin typeface="Cambria Math" panose="02040503050406030204" pitchFamily="18" charset="0"/>
                      </a:rPr>
                      <m:t>𝜋</m:t>
                    </m:r>
                    <m:r>
                      <a:rPr lang="en-US" dirty="0">
                        <a:latin typeface="Cambria Math" panose="02040503050406030204" pitchFamily="18" charset="0"/>
                      </a:rPr>
                      <m:t> </m:t>
                    </m:r>
                  </m:oMath>
                </a14:m>
                <a:r>
                  <a:rPr lang="en-US" dirty="0"/>
                  <a:t>can be applied in the order given, </a:t>
                </a:r>
              </a:p>
              <a:p>
                <a:pPr lvl="2"/>
                <a:r>
                  <a:rPr lang="en-US" dirty="0"/>
                  <a:t>i.e., there are states </a:t>
                </a:r>
                <a14:m>
                  <m:oMath xmlns:m="http://schemas.openxmlformats.org/officeDocument/2006/math">
                    <m:sSub>
                      <m:sSubPr>
                        <m:ctrlPr>
                          <a:rPr lang="de-DE" i="1" dirty="0">
                            <a:latin typeface="Cambria Math" panose="02040503050406030204" pitchFamily="18" charset="0"/>
                          </a:rPr>
                        </m:ctrlPr>
                      </m:sSubPr>
                      <m:e>
                        <m:r>
                          <a:rPr lang="de-DE" dirty="0" smtClean="0">
                            <a:latin typeface="Cambria Math" panose="02040503050406030204" pitchFamily="18" charset="0"/>
                          </a:rPr>
                          <m:t>𝑠</m:t>
                        </m:r>
                      </m:e>
                      <m:sub>
                        <m:r>
                          <a:rPr lang="de-DE" dirty="0">
                            <a:latin typeface="Cambria Math" panose="02040503050406030204" pitchFamily="18" charset="0"/>
                          </a:rPr>
                          <m:t>1</m:t>
                        </m:r>
                      </m:sub>
                    </m:sSub>
                    <m:r>
                      <a:rPr lang="de-DE" dirty="0">
                        <a:latin typeface="Cambria Math" panose="02040503050406030204" pitchFamily="18" charset="0"/>
                      </a:rPr>
                      <m:t>,</m:t>
                    </m:r>
                    <m:sSub>
                      <m:sSubPr>
                        <m:ctrlPr>
                          <a:rPr lang="de-DE" i="1" dirty="0">
                            <a:latin typeface="Cambria Math" panose="02040503050406030204" pitchFamily="18" charset="0"/>
                          </a:rPr>
                        </m:ctrlPr>
                      </m:sSubPr>
                      <m:e>
                        <m:r>
                          <a:rPr lang="de-DE" dirty="0" smtClean="0">
                            <a:latin typeface="Cambria Math" panose="02040503050406030204" pitchFamily="18" charset="0"/>
                          </a:rPr>
                          <m:t>𝑠</m:t>
                        </m:r>
                      </m:e>
                      <m:sub>
                        <m:r>
                          <a:rPr lang="de-DE" dirty="0">
                            <a:latin typeface="Cambria Math" panose="02040503050406030204" pitchFamily="18" charset="0"/>
                          </a:rPr>
                          <m:t>2</m:t>
                        </m:r>
                      </m:sub>
                    </m:sSub>
                    <m:r>
                      <a:rPr lang="de-DE" dirty="0">
                        <a:latin typeface="Cambria Math" panose="02040503050406030204" pitchFamily="18" charset="0"/>
                      </a:rPr>
                      <m:t>,…, </m:t>
                    </m:r>
                    <m:sSub>
                      <m:sSubPr>
                        <m:ctrlPr>
                          <a:rPr lang="de-DE" i="1" dirty="0">
                            <a:latin typeface="Cambria Math" panose="02040503050406030204" pitchFamily="18" charset="0"/>
                          </a:rPr>
                        </m:ctrlPr>
                      </m:sSubPr>
                      <m:e>
                        <m:r>
                          <a:rPr lang="de-DE" dirty="0" smtClean="0">
                            <a:latin typeface="Cambria Math" panose="02040503050406030204" pitchFamily="18" charset="0"/>
                          </a:rPr>
                          <m:t>𝑠</m:t>
                        </m:r>
                      </m:e>
                      <m:sub>
                        <m:r>
                          <a:rPr lang="de-DE" dirty="0">
                            <a:latin typeface="Cambria Math" panose="02040503050406030204" pitchFamily="18" charset="0"/>
                          </a:rPr>
                          <m:t>𝑛</m:t>
                        </m:r>
                      </m:sub>
                    </m:sSub>
                  </m:oMath>
                </a14:m>
                <a:r>
                  <a:rPr lang="en-US" dirty="0"/>
                  <a:t> </a:t>
                </a:r>
                <a:br>
                  <a:rPr lang="en-US" dirty="0"/>
                </a:br>
                <a:r>
                  <a:rPr lang="en-US" dirty="0"/>
                  <a:t>such that </a:t>
                </a:r>
                <a14:m>
                  <m:oMath xmlns:m="http://schemas.openxmlformats.org/officeDocument/2006/math">
                    <m:r>
                      <a:rPr lang="en-US" smtClean="0">
                        <a:latin typeface="Cambria Math" panose="02040503050406030204" pitchFamily="18" charset="0"/>
                      </a:rPr>
                      <m:t>𝛾</m:t>
                    </m:r>
                    <m:d>
                      <m:dPr>
                        <m:ctrlPr>
                          <a:rPr lang="de-DE" i="1" smtClean="0">
                            <a:latin typeface="Cambria Math" panose="02040503050406030204" pitchFamily="18" charset="0"/>
                          </a:rPr>
                        </m:ctrlPr>
                      </m:dPr>
                      <m:e>
                        <m:sSub>
                          <m:sSubPr>
                            <m:ctrlPr>
                              <a:rPr lang="de-DE" i="1" smtClean="0">
                                <a:latin typeface="Cambria Math" panose="02040503050406030204" pitchFamily="18" charset="0"/>
                              </a:rPr>
                            </m:ctrlPr>
                          </m:sSubPr>
                          <m:e>
                            <m:r>
                              <a:rPr lang="de-DE" smtClean="0">
                                <a:latin typeface="Cambria Math" panose="02040503050406030204" pitchFamily="18" charset="0"/>
                              </a:rPr>
                              <m:t>𝑠</m:t>
                            </m:r>
                          </m:e>
                          <m:sub>
                            <m:r>
                              <a:rPr lang="de-DE" smtClean="0">
                                <a:latin typeface="Cambria Math" panose="02040503050406030204" pitchFamily="18" charset="0"/>
                              </a:rPr>
                              <m:t>0</m:t>
                            </m:r>
                          </m:sub>
                        </m:sSub>
                        <m:r>
                          <a:rPr lang="de-DE" smtClean="0">
                            <a:latin typeface="Cambria Math" panose="02040503050406030204" pitchFamily="18" charset="0"/>
                          </a:rPr>
                          <m:t>, </m:t>
                        </m:r>
                        <m:sSub>
                          <m:sSubPr>
                            <m:ctrlPr>
                              <a:rPr lang="de-DE" i="1" smtClean="0">
                                <a:latin typeface="Cambria Math" panose="02040503050406030204" pitchFamily="18" charset="0"/>
                              </a:rPr>
                            </m:ctrlPr>
                          </m:sSubPr>
                          <m:e>
                            <m:r>
                              <a:rPr lang="de-DE" smtClean="0">
                                <a:latin typeface="Cambria Math" panose="02040503050406030204" pitchFamily="18" charset="0"/>
                              </a:rPr>
                              <m:t>𝑎</m:t>
                            </m:r>
                          </m:e>
                          <m:sub>
                            <m:r>
                              <a:rPr lang="de-DE" smtClean="0">
                                <a:latin typeface="Cambria Math" panose="02040503050406030204" pitchFamily="18" charset="0"/>
                              </a:rPr>
                              <m:t>1</m:t>
                            </m:r>
                          </m:sub>
                        </m:sSub>
                      </m:e>
                    </m:d>
                    <m:r>
                      <a:rPr lang="de-DE" smtClean="0">
                        <a:latin typeface="Cambria Math" panose="02040503050406030204" pitchFamily="18" charset="0"/>
                      </a:rPr>
                      <m:t>=</m:t>
                    </m:r>
                    <m:sSub>
                      <m:sSubPr>
                        <m:ctrlPr>
                          <a:rPr lang="de-DE" i="1" smtClean="0">
                            <a:latin typeface="Cambria Math" panose="02040503050406030204" pitchFamily="18" charset="0"/>
                          </a:rPr>
                        </m:ctrlPr>
                      </m:sSubPr>
                      <m:e>
                        <m:r>
                          <a:rPr lang="de-DE" smtClean="0">
                            <a:latin typeface="Cambria Math" panose="02040503050406030204" pitchFamily="18" charset="0"/>
                          </a:rPr>
                          <m:t>𝑠</m:t>
                        </m:r>
                      </m:e>
                      <m:sub>
                        <m:r>
                          <a:rPr lang="de-DE" smtClean="0">
                            <a:latin typeface="Cambria Math" panose="02040503050406030204" pitchFamily="18" charset="0"/>
                          </a:rPr>
                          <m:t>1</m:t>
                        </m:r>
                      </m:sub>
                    </m:sSub>
                    <m:r>
                      <a:rPr lang="de-DE" smtClean="0">
                        <a:latin typeface="Cambria Math" panose="02040503050406030204" pitchFamily="18" charset="0"/>
                      </a:rPr>
                      <m:t>,</m:t>
                    </m:r>
                    <m:r>
                      <a:rPr lang="en-US">
                        <a:latin typeface="Cambria Math" panose="02040503050406030204" pitchFamily="18" charset="0"/>
                      </a:rPr>
                      <m:t>𝛾</m:t>
                    </m:r>
                    <m:d>
                      <m:dPr>
                        <m:ctrlPr>
                          <a:rPr lang="de-DE" i="1">
                            <a:latin typeface="Cambria Math" panose="02040503050406030204" pitchFamily="18" charset="0"/>
                          </a:rPr>
                        </m:ctrlPr>
                      </m:dPr>
                      <m:e>
                        <m:sSub>
                          <m:sSubPr>
                            <m:ctrlPr>
                              <a:rPr lang="de-DE" i="1">
                                <a:latin typeface="Cambria Math" panose="02040503050406030204" pitchFamily="18" charset="0"/>
                              </a:rPr>
                            </m:ctrlPr>
                          </m:sSubPr>
                          <m:e>
                            <m:r>
                              <a:rPr lang="de-DE">
                                <a:latin typeface="Cambria Math" panose="02040503050406030204" pitchFamily="18" charset="0"/>
                              </a:rPr>
                              <m:t>𝑠</m:t>
                            </m:r>
                          </m:e>
                          <m:sub>
                            <m:r>
                              <a:rPr lang="de-DE" smtClean="0">
                                <a:latin typeface="Cambria Math" panose="02040503050406030204" pitchFamily="18" charset="0"/>
                              </a:rPr>
                              <m:t>1</m:t>
                            </m:r>
                          </m:sub>
                        </m:sSub>
                        <m:r>
                          <a:rPr lang="de-DE">
                            <a:latin typeface="Cambria Math" panose="02040503050406030204" pitchFamily="18" charset="0"/>
                          </a:rPr>
                          <m:t>, </m:t>
                        </m:r>
                        <m:sSub>
                          <m:sSubPr>
                            <m:ctrlPr>
                              <a:rPr lang="de-DE" i="1">
                                <a:latin typeface="Cambria Math" panose="02040503050406030204" pitchFamily="18" charset="0"/>
                              </a:rPr>
                            </m:ctrlPr>
                          </m:sSubPr>
                          <m:e>
                            <m:r>
                              <a:rPr lang="de-DE">
                                <a:latin typeface="Cambria Math" panose="02040503050406030204" pitchFamily="18" charset="0"/>
                              </a:rPr>
                              <m:t>𝑎</m:t>
                            </m:r>
                          </m:e>
                          <m:sub>
                            <m:r>
                              <a:rPr lang="de-DE" smtClean="0">
                                <a:latin typeface="Cambria Math" panose="02040503050406030204" pitchFamily="18" charset="0"/>
                              </a:rPr>
                              <m:t>2</m:t>
                            </m:r>
                          </m:sub>
                        </m:sSub>
                      </m:e>
                    </m:d>
                    <m:r>
                      <a:rPr lang="de-DE">
                        <a:latin typeface="Cambria Math" panose="02040503050406030204" pitchFamily="18" charset="0"/>
                      </a:rPr>
                      <m:t>=</m:t>
                    </m:r>
                    <m:sSub>
                      <m:sSubPr>
                        <m:ctrlPr>
                          <a:rPr lang="de-DE" i="1">
                            <a:latin typeface="Cambria Math" panose="02040503050406030204" pitchFamily="18" charset="0"/>
                          </a:rPr>
                        </m:ctrlPr>
                      </m:sSubPr>
                      <m:e>
                        <m:r>
                          <a:rPr lang="de-DE">
                            <a:latin typeface="Cambria Math" panose="02040503050406030204" pitchFamily="18" charset="0"/>
                          </a:rPr>
                          <m:t>𝑠</m:t>
                        </m:r>
                      </m:e>
                      <m:sub>
                        <m:r>
                          <a:rPr lang="de-DE" smtClean="0">
                            <a:latin typeface="Cambria Math" panose="02040503050406030204" pitchFamily="18" charset="0"/>
                          </a:rPr>
                          <m:t>2</m:t>
                        </m:r>
                      </m:sub>
                    </m:sSub>
                    <m:r>
                      <a:rPr lang="de-DE" smtClean="0">
                        <a:latin typeface="Cambria Math" panose="02040503050406030204" pitchFamily="18" charset="0"/>
                      </a:rPr>
                      <m:t>, …,</m:t>
                    </m:r>
                    <m:r>
                      <a:rPr lang="en-US">
                        <a:latin typeface="Cambria Math" panose="02040503050406030204" pitchFamily="18" charset="0"/>
                      </a:rPr>
                      <m:t>𝛾</m:t>
                    </m:r>
                    <m:d>
                      <m:dPr>
                        <m:ctrlPr>
                          <a:rPr lang="de-DE" i="1">
                            <a:latin typeface="Cambria Math" panose="02040503050406030204" pitchFamily="18" charset="0"/>
                          </a:rPr>
                        </m:ctrlPr>
                      </m:dPr>
                      <m:e>
                        <m:sSub>
                          <m:sSubPr>
                            <m:ctrlPr>
                              <a:rPr lang="de-DE" i="1">
                                <a:latin typeface="Cambria Math" panose="02040503050406030204" pitchFamily="18" charset="0"/>
                              </a:rPr>
                            </m:ctrlPr>
                          </m:sSubPr>
                          <m:e>
                            <m:r>
                              <a:rPr lang="de-DE">
                                <a:latin typeface="Cambria Math" panose="02040503050406030204" pitchFamily="18" charset="0"/>
                              </a:rPr>
                              <m:t>𝑠</m:t>
                            </m:r>
                          </m:e>
                          <m:sub>
                            <m:r>
                              <a:rPr lang="de-DE" smtClean="0">
                                <a:latin typeface="Cambria Math" panose="02040503050406030204" pitchFamily="18" charset="0"/>
                              </a:rPr>
                              <m:t>𝑛</m:t>
                            </m:r>
                            <m:r>
                              <a:rPr lang="de-DE" smtClean="0">
                                <a:latin typeface="Cambria Math" panose="02040503050406030204" pitchFamily="18" charset="0"/>
                              </a:rPr>
                              <m:t>−1</m:t>
                            </m:r>
                          </m:sub>
                        </m:sSub>
                        <m:r>
                          <a:rPr lang="de-DE">
                            <a:latin typeface="Cambria Math" panose="02040503050406030204" pitchFamily="18" charset="0"/>
                          </a:rPr>
                          <m:t>, </m:t>
                        </m:r>
                        <m:sSub>
                          <m:sSubPr>
                            <m:ctrlPr>
                              <a:rPr lang="de-DE" i="1" smtClean="0">
                                <a:latin typeface="Cambria Math" panose="02040503050406030204" pitchFamily="18" charset="0"/>
                              </a:rPr>
                            </m:ctrlPr>
                          </m:sSubPr>
                          <m:e>
                            <m:r>
                              <a:rPr lang="de-DE">
                                <a:latin typeface="Cambria Math" panose="02040503050406030204" pitchFamily="18" charset="0"/>
                              </a:rPr>
                              <m:t>𝑎</m:t>
                            </m:r>
                          </m:e>
                          <m:sub>
                            <m:r>
                              <a:rPr lang="de-DE" smtClean="0">
                                <a:latin typeface="Cambria Math" panose="02040503050406030204" pitchFamily="18" charset="0"/>
                              </a:rPr>
                              <m:t>𝑛</m:t>
                            </m:r>
                          </m:sub>
                        </m:sSub>
                      </m:e>
                    </m:d>
                    <m:r>
                      <a:rPr lang="de-DE">
                        <a:latin typeface="Cambria Math" panose="02040503050406030204" pitchFamily="18" charset="0"/>
                      </a:rPr>
                      <m:t>=</m:t>
                    </m:r>
                    <m:sSub>
                      <m:sSubPr>
                        <m:ctrlPr>
                          <a:rPr lang="de-DE" i="1">
                            <a:latin typeface="Cambria Math" panose="02040503050406030204" pitchFamily="18" charset="0"/>
                          </a:rPr>
                        </m:ctrlPr>
                      </m:sSubPr>
                      <m:e>
                        <m:r>
                          <a:rPr lang="de-DE">
                            <a:latin typeface="Cambria Math" panose="02040503050406030204" pitchFamily="18" charset="0"/>
                          </a:rPr>
                          <m:t>𝑠</m:t>
                        </m:r>
                      </m:e>
                      <m:sub>
                        <m:r>
                          <a:rPr lang="de-DE" smtClean="0">
                            <a:latin typeface="Cambria Math" panose="02040503050406030204" pitchFamily="18" charset="0"/>
                          </a:rPr>
                          <m:t>𝑛</m:t>
                        </m:r>
                      </m:sub>
                    </m:sSub>
                  </m:oMath>
                </a14:m>
                <a:endParaRPr lang="en-US" dirty="0">
                  <a:sym typeface="Symbol" charset="0"/>
                </a:endParaRPr>
              </a:p>
              <a:p>
                <a:pPr lvl="1"/>
                <a:r>
                  <a:rPr lang="en-US" dirty="0"/>
                  <a:t>If so, then define </a:t>
                </a:r>
                <a14:m>
                  <m:oMath xmlns:m="http://schemas.openxmlformats.org/officeDocument/2006/math">
                    <m:r>
                      <a:rPr lang="en-US">
                        <a:latin typeface="Cambria Math" panose="02040503050406030204" pitchFamily="18" charset="0"/>
                      </a:rPr>
                      <m:t>𝛾</m:t>
                    </m:r>
                    <m:d>
                      <m:dPr>
                        <m:ctrlPr>
                          <a:rPr lang="de-DE" i="1">
                            <a:latin typeface="Cambria Math" panose="02040503050406030204" pitchFamily="18" charset="0"/>
                          </a:rPr>
                        </m:ctrlPr>
                      </m:dPr>
                      <m:e>
                        <m:sSub>
                          <m:sSubPr>
                            <m:ctrlPr>
                              <a:rPr lang="de-DE" i="1">
                                <a:latin typeface="Cambria Math" panose="02040503050406030204" pitchFamily="18" charset="0"/>
                              </a:rPr>
                            </m:ctrlPr>
                          </m:sSubPr>
                          <m:e>
                            <m:r>
                              <a:rPr lang="de-DE">
                                <a:latin typeface="Cambria Math" panose="02040503050406030204" pitchFamily="18" charset="0"/>
                              </a:rPr>
                              <m:t>𝑠</m:t>
                            </m:r>
                          </m:e>
                          <m:sub>
                            <m:r>
                              <a:rPr lang="de-DE">
                                <a:latin typeface="Cambria Math" panose="02040503050406030204" pitchFamily="18" charset="0"/>
                              </a:rPr>
                              <m:t>0</m:t>
                            </m:r>
                          </m:sub>
                        </m:sSub>
                        <m:r>
                          <a:rPr lang="de-DE">
                            <a:latin typeface="Cambria Math" panose="02040503050406030204" pitchFamily="18" charset="0"/>
                          </a:rPr>
                          <m:t>, </m:t>
                        </m:r>
                        <m:r>
                          <a:rPr lang="de-DE" smtClean="0">
                            <a:latin typeface="Cambria Math" panose="02040503050406030204" pitchFamily="18" charset="0"/>
                          </a:rPr>
                          <m:t>𝜋</m:t>
                        </m:r>
                      </m:e>
                    </m:d>
                    <m:r>
                      <a:rPr lang="de-DE" smtClean="0">
                        <a:latin typeface="Cambria Math" panose="02040503050406030204" pitchFamily="18" charset="0"/>
                      </a:rPr>
                      <m:t>=</m:t>
                    </m:r>
                    <m:sSub>
                      <m:sSubPr>
                        <m:ctrlPr>
                          <a:rPr lang="de-DE" i="1" smtClean="0">
                            <a:latin typeface="Cambria Math" panose="02040503050406030204" pitchFamily="18" charset="0"/>
                          </a:rPr>
                        </m:ctrlPr>
                      </m:sSubPr>
                      <m:e>
                        <m:r>
                          <a:rPr lang="de-DE" smtClean="0">
                            <a:latin typeface="Cambria Math" panose="02040503050406030204" pitchFamily="18" charset="0"/>
                          </a:rPr>
                          <m:t>𝑠</m:t>
                        </m:r>
                      </m:e>
                      <m:sub>
                        <m:r>
                          <a:rPr lang="de-DE" smtClean="0">
                            <a:latin typeface="Cambria Math" panose="02040503050406030204" pitchFamily="18" charset="0"/>
                          </a:rPr>
                          <m:t>𝑛</m:t>
                        </m:r>
                      </m:sub>
                    </m:sSub>
                  </m:oMath>
                </a14:m>
                <a:endParaRPr lang="de-DE" dirty="0"/>
              </a:p>
              <a:p>
                <a:r>
                  <a:rPr lang="en-US" dirty="0">
                    <a:sym typeface="Symbol" charset="0"/>
                  </a:rPr>
                  <a:t>Example</a:t>
                </a:r>
              </a:p>
              <a:p>
                <a:pPr lvl="1"/>
                <a14:m>
                  <m:oMath xmlns:m="http://schemas.openxmlformats.org/officeDocument/2006/math">
                    <m:r>
                      <a:rPr lang="en-US" i="1" dirty="0" smtClean="0">
                        <a:latin typeface="Cambria Math" panose="02040503050406030204" pitchFamily="18" charset="0"/>
                        <a:sym typeface="Symbol" charset="0"/>
                      </a:rPr>
                      <m:t>𝜋</m:t>
                    </m:r>
                    <m:r>
                      <a:rPr lang="en-US" i="1" dirty="0" smtClean="0">
                        <a:latin typeface="Cambria Math" panose="02040503050406030204" pitchFamily="18" charset="0"/>
                        <a:sym typeface="Symbol" charset="0"/>
                      </a:rPr>
                      <m:t> =</m:t>
                    </m:r>
                    <m:r>
                      <a:rPr lang="en-US" i="1" dirty="0" smtClean="0">
                        <a:latin typeface="Cambria Math" panose="02040503050406030204" pitchFamily="18" charset="0"/>
                        <a:sym typeface="Symbol" charset="0"/>
                      </a:rPr>
                      <m:t></m:t>
                    </m:r>
                    <m:r>
                      <a:rPr lang="en-US" i="1" dirty="0">
                        <a:latin typeface="Cambria Math" panose="02040503050406030204" pitchFamily="18" charset="0"/>
                        <a:cs typeface="Calibri"/>
                      </a:rPr>
                      <m:t>𝑚𝑜𝑣𝑒</m:t>
                    </m:r>
                    <m:d>
                      <m:dPr>
                        <m:ctrlPr>
                          <a:rPr lang="en-US" i="1" dirty="0">
                            <a:latin typeface="Cambria Math" panose="02040503050406030204" pitchFamily="18" charset="0"/>
                            <a:cs typeface="Calibri"/>
                          </a:rPr>
                        </m:ctrlPr>
                      </m:dPr>
                      <m:e>
                        <m:r>
                          <a:rPr lang="en-US" i="1" dirty="0">
                            <a:latin typeface="Cambria Math" panose="02040503050406030204" pitchFamily="18" charset="0"/>
                            <a:cs typeface="Calibri"/>
                          </a:rPr>
                          <m:t>𝑟</m:t>
                        </m:r>
                        <m:r>
                          <a:rPr lang="en-US" i="1" dirty="0">
                            <a:latin typeface="Cambria Math" panose="02040503050406030204" pitchFamily="18" charset="0"/>
                            <a:cs typeface="Calibri"/>
                          </a:rPr>
                          <m:t>1,</m:t>
                        </m:r>
                        <m:r>
                          <a:rPr lang="en-US" i="1" dirty="0">
                            <a:latin typeface="Cambria Math" panose="02040503050406030204" pitchFamily="18" charset="0"/>
                            <a:cs typeface="Calibri"/>
                          </a:rPr>
                          <m:t>𝑑</m:t>
                        </m:r>
                        <m:r>
                          <a:rPr lang="en-US" i="1" dirty="0">
                            <a:latin typeface="Cambria Math" panose="02040503050406030204" pitchFamily="18" charset="0"/>
                            <a:cs typeface="Calibri"/>
                          </a:rPr>
                          <m:t>3,</m:t>
                        </m:r>
                        <m:r>
                          <a:rPr lang="en-US" i="1" dirty="0">
                            <a:latin typeface="Cambria Math" panose="02040503050406030204" pitchFamily="18" charset="0"/>
                            <a:cs typeface="Calibri"/>
                          </a:rPr>
                          <m:t>𝑑</m:t>
                        </m:r>
                        <m:r>
                          <a:rPr lang="en-US" i="1" dirty="0">
                            <a:latin typeface="Cambria Math" panose="02040503050406030204" pitchFamily="18" charset="0"/>
                            <a:cs typeface="Calibri"/>
                          </a:rPr>
                          <m:t>1</m:t>
                        </m:r>
                      </m:e>
                    </m:d>
                    <m:r>
                      <a:rPr lang="en-US" i="1" dirty="0">
                        <a:latin typeface="Cambria Math" panose="02040503050406030204" pitchFamily="18" charset="0"/>
                        <a:cs typeface="Calibri"/>
                      </a:rPr>
                      <m:t>, </m:t>
                    </m:r>
                    <m:r>
                      <a:rPr lang="en-US" i="1" dirty="0">
                        <a:latin typeface="Cambria Math" panose="02040503050406030204" pitchFamily="18" charset="0"/>
                        <a:cs typeface="Calibri"/>
                      </a:rPr>
                      <m:t>𝑡𝑎𝑘𝑒</m:t>
                    </m:r>
                    <m:d>
                      <m:dPr>
                        <m:ctrlPr>
                          <a:rPr lang="en-US" i="1" dirty="0">
                            <a:latin typeface="Cambria Math" panose="02040503050406030204" pitchFamily="18" charset="0"/>
                            <a:cs typeface="Calibri"/>
                          </a:rPr>
                        </m:ctrlPr>
                      </m:dPr>
                      <m:e>
                        <m:r>
                          <a:rPr lang="en-US" i="1" dirty="0">
                            <a:latin typeface="Cambria Math" panose="02040503050406030204" pitchFamily="18" charset="0"/>
                            <a:cs typeface="Calibri"/>
                          </a:rPr>
                          <m:t>𝑟</m:t>
                        </m:r>
                        <m:r>
                          <a:rPr lang="en-US" i="1" dirty="0">
                            <a:latin typeface="Cambria Math" panose="02040503050406030204" pitchFamily="18" charset="0"/>
                            <a:cs typeface="Calibri"/>
                          </a:rPr>
                          <m:t>1,</m:t>
                        </m:r>
                        <m:r>
                          <a:rPr lang="en-US" i="1" dirty="0">
                            <a:latin typeface="Cambria Math" panose="02040503050406030204" pitchFamily="18" charset="0"/>
                            <a:cs typeface="Calibri"/>
                          </a:rPr>
                          <m:t>𝑑</m:t>
                        </m:r>
                        <m:r>
                          <a:rPr lang="en-US" i="1" dirty="0">
                            <a:latin typeface="Cambria Math" panose="02040503050406030204" pitchFamily="18" charset="0"/>
                            <a:cs typeface="Calibri"/>
                          </a:rPr>
                          <m:t>1,</m:t>
                        </m:r>
                        <m:r>
                          <a:rPr lang="en-US" i="1" dirty="0">
                            <a:latin typeface="Cambria Math" panose="02040503050406030204" pitchFamily="18" charset="0"/>
                            <a:cs typeface="Calibri"/>
                          </a:rPr>
                          <m:t>𝑐</m:t>
                        </m:r>
                        <m:r>
                          <a:rPr lang="en-US" i="1" dirty="0">
                            <a:latin typeface="Cambria Math" panose="02040503050406030204" pitchFamily="18" charset="0"/>
                            <a:cs typeface="Calibri"/>
                          </a:rPr>
                          <m:t>1</m:t>
                        </m:r>
                      </m:e>
                    </m:d>
                    <m:r>
                      <a:rPr lang="en-US" i="1" dirty="0">
                        <a:latin typeface="Cambria Math" panose="02040503050406030204" pitchFamily="18" charset="0"/>
                        <a:cs typeface="Calibri"/>
                      </a:rPr>
                      <m:t>, </m:t>
                    </m:r>
                    <m:r>
                      <a:rPr lang="en-US" i="1" dirty="0">
                        <a:latin typeface="Cambria Math" panose="02040503050406030204" pitchFamily="18" charset="0"/>
                        <a:cs typeface="Calibri"/>
                      </a:rPr>
                      <m:t>𝑚𝑜𝑣𝑒</m:t>
                    </m:r>
                    <m:d>
                      <m:dPr>
                        <m:ctrlPr>
                          <a:rPr lang="en-US" i="1" dirty="0">
                            <a:latin typeface="Cambria Math" panose="02040503050406030204" pitchFamily="18" charset="0"/>
                            <a:cs typeface="Calibri"/>
                          </a:rPr>
                        </m:ctrlPr>
                      </m:dPr>
                      <m:e>
                        <m:r>
                          <a:rPr lang="en-US" i="1" dirty="0">
                            <a:latin typeface="Cambria Math" panose="02040503050406030204" pitchFamily="18" charset="0"/>
                            <a:cs typeface="Calibri"/>
                          </a:rPr>
                          <m:t>𝑟</m:t>
                        </m:r>
                        <m:r>
                          <a:rPr lang="en-US" i="1" dirty="0">
                            <a:latin typeface="Cambria Math" panose="02040503050406030204" pitchFamily="18" charset="0"/>
                            <a:cs typeface="Calibri"/>
                          </a:rPr>
                          <m:t>1,</m:t>
                        </m:r>
                        <m:r>
                          <a:rPr lang="en-US" i="1" dirty="0">
                            <a:latin typeface="Cambria Math" panose="02040503050406030204" pitchFamily="18" charset="0"/>
                            <a:cs typeface="Calibri"/>
                          </a:rPr>
                          <m:t>𝑑</m:t>
                        </m:r>
                        <m:r>
                          <a:rPr lang="en-US" i="1" dirty="0">
                            <a:latin typeface="Cambria Math" panose="02040503050406030204" pitchFamily="18" charset="0"/>
                            <a:cs typeface="Calibri"/>
                          </a:rPr>
                          <m:t>1,</m:t>
                        </m:r>
                        <m:r>
                          <a:rPr lang="en-US" i="1" dirty="0">
                            <a:latin typeface="Cambria Math" panose="02040503050406030204" pitchFamily="18" charset="0"/>
                            <a:cs typeface="Calibri"/>
                          </a:rPr>
                          <m:t>𝑑</m:t>
                        </m:r>
                        <m:r>
                          <a:rPr lang="en-US" i="1" dirty="0">
                            <a:latin typeface="Cambria Math" panose="02040503050406030204" pitchFamily="18" charset="0"/>
                            <a:cs typeface="Calibri"/>
                          </a:rPr>
                          <m:t>3</m:t>
                        </m:r>
                      </m:e>
                    </m:d>
                    <m:r>
                      <a:rPr lang="en-US" i="1" dirty="0">
                        <a:latin typeface="Cambria Math" panose="02040503050406030204" pitchFamily="18" charset="0"/>
                        <a:sym typeface="Symbol" charset="0"/>
                      </a:rPr>
                      <m:t></m:t>
                    </m:r>
                  </m:oMath>
                </a14:m>
                <a:endParaRPr lang="en-US" dirty="0">
                  <a:sym typeface="Symbol" charset="0"/>
                </a:endParaRPr>
              </a:p>
              <a:p>
                <a:pPr lvl="2"/>
                <a14:m>
                  <m:oMath xmlns:m="http://schemas.openxmlformats.org/officeDocument/2006/math">
                    <m:r>
                      <a:rPr lang="en-US" i="1" dirty="0">
                        <a:latin typeface="Cambria Math" panose="02040503050406030204" pitchFamily="18" charset="0"/>
                        <a:sym typeface="Symbol" charset="0"/>
                      </a:rPr>
                      <m:t>𝑐𝑜𝑠𝑡</m:t>
                    </m:r>
                    <m:r>
                      <a:rPr lang="en-US" i="1" dirty="0">
                        <a:latin typeface="Cambria Math" panose="02040503050406030204" pitchFamily="18" charset="0"/>
                        <a:sym typeface="Symbol" charset="0"/>
                      </a:rPr>
                      <m:t>(</m:t>
                    </m:r>
                    <m:r>
                      <a:rPr lang="en-US" i="1" dirty="0">
                        <a:latin typeface="Cambria Math" panose="02040503050406030204" pitchFamily="18" charset="0"/>
                        <a:sym typeface="Symbol" charset="0"/>
                      </a:rPr>
                      <m:t>𝜋</m:t>
                    </m:r>
                    <m:r>
                      <a:rPr lang="en-US" i="1" dirty="0">
                        <a:latin typeface="Cambria Math" panose="02040503050406030204" pitchFamily="18" charset="0"/>
                        <a:sym typeface="Symbol" charset="0"/>
                      </a:rPr>
                      <m:t>)=3</m:t>
                    </m:r>
                  </m:oMath>
                </a14:m>
                <a:r>
                  <a:rPr lang="en-US" dirty="0">
                    <a:sym typeface="Symbol" charset="0"/>
                  </a:rPr>
                  <a:t> (default)</a:t>
                </a:r>
              </a:p>
              <a:p>
                <a:pPr lvl="1"/>
                <a:r>
                  <a:rPr lang="en-US" dirty="0">
                    <a:ea typeface="ＭＳ Ｐゴシック"/>
                    <a:cs typeface="Times New Roman"/>
                  </a:rPr>
                  <a:t>Applicable in </a:t>
                </a:r>
                <a14:m>
                  <m:oMath xmlns:m="http://schemas.openxmlformats.org/officeDocument/2006/math">
                    <m:r>
                      <a:rPr lang="en-US" i="1" dirty="0">
                        <a:latin typeface="Cambria Math" panose="02040503050406030204" pitchFamily="18" charset="0"/>
                        <a:cs typeface="Times New Roman"/>
                      </a:rPr>
                      <m:t>𝑠</m:t>
                    </m:r>
                    <m:r>
                      <a:rPr lang="en-US" i="1" baseline="-25000" dirty="0">
                        <a:latin typeface="Cambria Math" panose="02040503050406030204" pitchFamily="18" charset="0"/>
                        <a:cs typeface="Times New Roman"/>
                      </a:rPr>
                      <m:t>0</m:t>
                    </m:r>
                    <m:r>
                      <a:rPr lang="en-US" i="1" dirty="0">
                        <a:latin typeface="Cambria Math" panose="02040503050406030204" pitchFamily="18" charset="0"/>
                        <a:ea typeface="Times New Roman"/>
                        <a:cs typeface="Times New Roman"/>
                      </a:rPr>
                      <m:t>=</m:t>
                    </m:r>
                    <m:d>
                      <m:dPr>
                        <m:begChr m:val="{"/>
                        <m:endChr m:val="}"/>
                        <m:ctrlPr>
                          <a:rPr lang="ro-RO" i="1" dirty="0">
                            <a:latin typeface="Cambria Math" panose="02040503050406030204" pitchFamily="18" charset="0"/>
                            <a:cs typeface="Times New Roman"/>
                          </a:rPr>
                        </m:ctrlPr>
                      </m:dPr>
                      <m:e>
                        <m:r>
                          <a:rPr lang="ro-RO" i="1" dirty="0">
                            <a:latin typeface="Cambria Math" panose="02040503050406030204" pitchFamily="18" charset="0"/>
                          </a:rPr>
                          <m:t>𝑙𝑜𝑐</m:t>
                        </m:r>
                        <m:d>
                          <m:dPr>
                            <m:ctrlPr>
                              <a:rPr lang="ro-RO" i="1" dirty="0">
                                <a:latin typeface="Cambria Math" panose="02040503050406030204" pitchFamily="18" charset="0"/>
                              </a:rPr>
                            </m:ctrlPr>
                          </m:dPr>
                          <m:e>
                            <m:r>
                              <a:rPr lang="ro-RO" i="1" dirty="0">
                                <a:latin typeface="Cambria Math" panose="02040503050406030204" pitchFamily="18" charset="0"/>
                              </a:rPr>
                              <m:t>𝑟</m:t>
                            </m:r>
                            <m:r>
                              <a:rPr lang="ro-RO" i="1" dirty="0">
                                <a:latin typeface="Cambria Math" panose="02040503050406030204" pitchFamily="18" charset="0"/>
                              </a:rPr>
                              <m:t>1</m:t>
                            </m:r>
                          </m:e>
                        </m:d>
                        <m:r>
                          <a:rPr lang="ro-RO" i="1" dirty="0">
                            <a:latin typeface="Cambria Math" panose="02040503050406030204" pitchFamily="18" charset="0"/>
                          </a:rPr>
                          <m:t>=</m:t>
                        </m:r>
                        <m:r>
                          <a:rPr lang="ro-RO" i="1" dirty="0">
                            <a:latin typeface="Cambria Math" panose="02040503050406030204" pitchFamily="18" charset="0"/>
                          </a:rPr>
                          <m:t>𝑑</m:t>
                        </m:r>
                        <m:r>
                          <a:rPr lang="ro-RO" i="1" dirty="0">
                            <a:latin typeface="Cambria Math" panose="02040503050406030204" pitchFamily="18" charset="0"/>
                          </a:rPr>
                          <m:t>3, </m:t>
                        </m:r>
                        <m:r>
                          <a:rPr lang="ro-RO" i="1" dirty="0">
                            <a:latin typeface="Cambria Math" panose="02040503050406030204" pitchFamily="18" charset="0"/>
                          </a:rPr>
                          <m:t>𝑐𝑎𝑟𝑔𝑜</m:t>
                        </m:r>
                        <m:d>
                          <m:dPr>
                            <m:ctrlPr>
                              <a:rPr lang="ro-RO" i="1" dirty="0">
                                <a:latin typeface="Cambria Math" panose="02040503050406030204" pitchFamily="18" charset="0"/>
                              </a:rPr>
                            </m:ctrlPr>
                          </m:dPr>
                          <m:e>
                            <m:r>
                              <a:rPr lang="ro-RO" i="1" dirty="0">
                                <a:latin typeface="Cambria Math" panose="02040503050406030204" pitchFamily="18" charset="0"/>
                              </a:rPr>
                              <m:t>𝑟</m:t>
                            </m:r>
                            <m:r>
                              <a:rPr lang="ro-RO" i="1" dirty="0">
                                <a:latin typeface="Cambria Math" panose="02040503050406030204" pitchFamily="18" charset="0"/>
                              </a:rPr>
                              <m:t>1</m:t>
                            </m:r>
                          </m:e>
                        </m:d>
                        <m:r>
                          <a:rPr lang="ro-RO" i="1" dirty="0">
                            <a:latin typeface="Cambria Math" panose="02040503050406030204" pitchFamily="18" charset="0"/>
                          </a:rPr>
                          <m:t>=</m:t>
                        </m:r>
                        <m:r>
                          <a:rPr lang="ro-RO" i="1" dirty="0">
                            <a:latin typeface="Cambria Math" panose="02040503050406030204" pitchFamily="18" charset="0"/>
                          </a:rPr>
                          <m:t>𝑛𝑖𝑙</m:t>
                        </m:r>
                        <m:r>
                          <a:rPr lang="ro-RO" i="1" dirty="0">
                            <a:latin typeface="Cambria Math" panose="02040503050406030204" pitchFamily="18" charset="0"/>
                          </a:rPr>
                          <m:t>, </m:t>
                        </m:r>
                        <m:r>
                          <a:rPr lang="ro-RO" i="1" dirty="0">
                            <a:latin typeface="Cambria Math" panose="02040503050406030204" pitchFamily="18" charset="0"/>
                          </a:rPr>
                          <m:t>𝑙𝑜𝑐</m:t>
                        </m:r>
                        <m:d>
                          <m:dPr>
                            <m:ctrlPr>
                              <a:rPr lang="ro-RO" i="1" dirty="0">
                                <a:latin typeface="Cambria Math" panose="02040503050406030204" pitchFamily="18" charset="0"/>
                              </a:rPr>
                            </m:ctrlPr>
                          </m:dPr>
                          <m:e>
                            <m:r>
                              <a:rPr lang="ro-RO" i="1" dirty="0">
                                <a:latin typeface="Cambria Math" panose="02040503050406030204" pitchFamily="18" charset="0"/>
                              </a:rPr>
                              <m:t>𝑐</m:t>
                            </m:r>
                            <m:r>
                              <a:rPr lang="ro-RO" i="1" dirty="0">
                                <a:latin typeface="Cambria Math" panose="02040503050406030204" pitchFamily="18" charset="0"/>
                              </a:rPr>
                              <m:t>1</m:t>
                            </m:r>
                          </m:e>
                        </m:d>
                        <m:r>
                          <a:rPr lang="ro-RO" i="1" dirty="0">
                            <a:latin typeface="Cambria Math" panose="02040503050406030204" pitchFamily="18" charset="0"/>
                          </a:rPr>
                          <m:t>=</m:t>
                        </m:r>
                        <m:r>
                          <a:rPr lang="ro-RO" i="1" dirty="0">
                            <a:latin typeface="Cambria Math" panose="02040503050406030204" pitchFamily="18" charset="0"/>
                          </a:rPr>
                          <m:t>𝑑</m:t>
                        </m:r>
                        <m:r>
                          <a:rPr lang="ro-RO" i="1" dirty="0">
                            <a:latin typeface="Cambria Math" panose="02040503050406030204" pitchFamily="18" charset="0"/>
                          </a:rPr>
                          <m:t>1</m:t>
                        </m:r>
                      </m:e>
                    </m:d>
                  </m:oMath>
                </a14:m>
                <a:endParaRPr lang="de-DE" i="1" dirty="0">
                  <a:latin typeface="Cambria Math" panose="02040503050406030204" pitchFamily="18" charset="0"/>
                </a:endParaRPr>
              </a:p>
              <a:p>
                <a:pPr lvl="2"/>
                <a14:m>
                  <m:oMath xmlns:m="http://schemas.openxmlformats.org/officeDocument/2006/math">
                    <m:r>
                      <a:rPr lang="en-US" i="1" dirty="0">
                        <a:latin typeface="Cambria Math" panose="02040503050406030204" pitchFamily="18" charset="0"/>
                        <a:ea typeface="ＭＳ Ｐゴシック"/>
                        <a:cs typeface="Times New Roman"/>
                      </a:rPr>
                      <m:t>𝛾</m:t>
                    </m:r>
                    <m:r>
                      <a:rPr lang="en-US" i="1" dirty="0">
                        <a:latin typeface="Cambria Math" panose="02040503050406030204" pitchFamily="18" charset="0"/>
                        <a:ea typeface="ＭＳ Ｐゴシック"/>
                        <a:cs typeface="Times New Roman"/>
                      </a:rPr>
                      <m:t>(</m:t>
                    </m:r>
                    <m:r>
                      <a:rPr lang="en-US" i="1" dirty="0">
                        <a:latin typeface="Cambria Math" panose="02040503050406030204" pitchFamily="18" charset="0"/>
                        <a:ea typeface="ＭＳ Ｐゴシック"/>
                        <a:cs typeface="Times New Roman"/>
                      </a:rPr>
                      <m:t>𝑠</m:t>
                    </m:r>
                    <m:r>
                      <a:rPr lang="en-US" i="1" baseline="-25000" dirty="0">
                        <a:latin typeface="Cambria Math" panose="02040503050406030204" pitchFamily="18" charset="0"/>
                        <a:ea typeface="ＭＳ Ｐゴシック"/>
                        <a:cs typeface="Times New Roman"/>
                      </a:rPr>
                      <m:t>0</m:t>
                    </m:r>
                    <m:r>
                      <a:rPr lang="en-US" i="1" dirty="0">
                        <a:latin typeface="Cambria Math" panose="02040503050406030204" pitchFamily="18" charset="0"/>
                        <a:ea typeface="ＭＳ Ｐゴシック"/>
                        <a:cs typeface="Times New Roman"/>
                      </a:rPr>
                      <m:t>,</m:t>
                    </m:r>
                    <m:r>
                      <a:rPr lang="en-US" i="1" dirty="0">
                        <a:latin typeface="Cambria Math" panose="02040503050406030204" pitchFamily="18" charset="0"/>
                        <a:ea typeface="ＭＳ Ｐゴシック"/>
                        <a:cs typeface="Times New Roman"/>
                      </a:rPr>
                      <m:t>𝜋</m:t>
                    </m:r>
                    <m:r>
                      <a:rPr lang="en-US" i="1" dirty="0">
                        <a:latin typeface="Cambria Math" panose="02040503050406030204" pitchFamily="18" charset="0"/>
                        <a:ea typeface="ＭＳ Ｐゴシック"/>
                        <a:cs typeface="Times New Roman"/>
                      </a:rPr>
                      <m:t>)={</m:t>
                    </m:r>
                    <m:r>
                      <a:rPr lang="is-IS" i="1" dirty="0">
                        <a:latin typeface="Cambria Math" panose="02040503050406030204" pitchFamily="18" charset="0"/>
                        <a:ea typeface="ＭＳ Ｐゴシック"/>
                      </a:rPr>
                      <m:t>𝑙𝑜𝑐</m:t>
                    </m:r>
                    <m:r>
                      <a:rPr lang="is-IS" i="1" dirty="0">
                        <a:latin typeface="Cambria Math" panose="02040503050406030204" pitchFamily="18" charset="0"/>
                        <a:ea typeface="ＭＳ Ｐゴシック"/>
                      </a:rPr>
                      <m:t>(</m:t>
                    </m:r>
                    <m:r>
                      <a:rPr lang="is-IS" i="1" dirty="0">
                        <a:latin typeface="Cambria Math" panose="02040503050406030204" pitchFamily="18" charset="0"/>
                        <a:ea typeface="ＭＳ Ｐゴシック"/>
                      </a:rPr>
                      <m:t>𝑟</m:t>
                    </m:r>
                    <m:r>
                      <a:rPr lang="is-IS" i="1" dirty="0">
                        <a:latin typeface="Cambria Math" panose="02040503050406030204" pitchFamily="18" charset="0"/>
                        <a:ea typeface="ＭＳ Ｐゴシック"/>
                      </a:rPr>
                      <m:t>1)=</m:t>
                    </m:r>
                    <m:r>
                      <a:rPr lang="is-IS" i="1" dirty="0">
                        <a:latin typeface="Cambria Math" panose="02040503050406030204" pitchFamily="18" charset="0"/>
                        <a:ea typeface="ＭＳ Ｐゴシック"/>
                      </a:rPr>
                      <m:t>𝑑</m:t>
                    </m:r>
                    <m:r>
                      <a:rPr lang="is-IS" i="1" dirty="0">
                        <a:latin typeface="Cambria Math" panose="02040503050406030204" pitchFamily="18" charset="0"/>
                        <a:ea typeface="ＭＳ Ｐゴシック"/>
                      </a:rPr>
                      <m:t>3, </m:t>
                    </m:r>
                    <m:r>
                      <a:rPr lang="en-US" i="1" dirty="0">
                        <a:latin typeface="Cambria Math" panose="02040503050406030204" pitchFamily="18" charset="0"/>
                        <a:ea typeface="ＭＳ Ｐゴシック"/>
                      </a:rPr>
                      <m:t>𝑐𝑎𝑟𝑔𝑜</m:t>
                    </m:r>
                    <m:r>
                      <a:rPr lang="en-US" i="1" dirty="0">
                        <a:latin typeface="Cambria Math" panose="02040503050406030204" pitchFamily="18" charset="0"/>
                        <a:ea typeface="ＭＳ Ｐゴシック"/>
                      </a:rPr>
                      <m:t>(</m:t>
                    </m:r>
                    <m:r>
                      <a:rPr lang="is-IS" i="1" dirty="0">
                        <a:latin typeface="Cambria Math" panose="02040503050406030204" pitchFamily="18" charset="0"/>
                        <a:ea typeface="ＭＳ Ｐゴシック"/>
                      </a:rPr>
                      <m:t>𝑟</m:t>
                    </m:r>
                    <m:r>
                      <a:rPr lang="is-IS" i="1" dirty="0">
                        <a:latin typeface="Cambria Math" panose="02040503050406030204" pitchFamily="18" charset="0"/>
                        <a:ea typeface="ＭＳ Ｐゴシック"/>
                      </a:rPr>
                      <m:t>1)=</m:t>
                    </m:r>
                    <m:r>
                      <a:rPr lang="is-IS" i="1" dirty="0">
                        <a:latin typeface="Cambria Math" panose="02040503050406030204" pitchFamily="18" charset="0"/>
                        <a:ea typeface="ＭＳ Ｐゴシック"/>
                        <a:cs typeface="Calibri"/>
                      </a:rPr>
                      <m:t>𝑐</m:t>
                    </m:r>
                    <m:r>
                      <a:rPr lang="is-IS" i="1" dirty="0">
                        <a:latin typeface="Cambria Math" panose="02040503050406030204" pitchFamily="18" charset="0"/>
                        <a:ea typeface="ＭＳ Ｐゴシック"/>
                        <a:cs typeface="Calibri"/>
                      </a:rPr>
                      <m:t>1, </m:t>
                    </m:r>
                    <m:r>
                      <a:rPr lang="is-IS" i="1" dirty="0">
                        <a:latin typeface="Cambria Math" panose="02040503050406030204" pitchFamily="18" charset="0"/>
                        <a:ea typeface="ＭＳ Ｐゴシック"/>
                        <a:cs typeface="Calibri"/>
                      </a:rPr>
                      <m:t>	</m:t>
                    </m:r>
                    <m:r>
                      <a:rPr lang="is-IS" i="1" dirty="0">
                        <a:latin typeface="Cambria Math" panose="02040503050406030204" pitchFamily="18" charset="0"/>
                        <a:ea typeface="ＭＳ Ｐゴシック"/>
                      </a:rPr>
                      <m:t>𝑙𝑜𝑐</m:t>
                    </m:r>
                    <m:r>
                      <a:rPr lang="is-IS" i="1" dirty="0">
                        <a:latin typeface="Cambria Math" panose="02040503050406030204" pitchFamily="18" charset="0"/>
                        <a:ea typeface="ＭＳ Ｐゴシック"/>
                      </a:rPr>
                      <m:t>(</m:t>
                    </m:r>
                    <m:r>
                      <a:rPr lang="is-IS" i="1" dirty="0">
                        <a:latin typeface="Cambria Math" panose="02040503050406030204" pitchFamily="18" charset="0"/>
                        <a:ea typeface="ＭＳ Ｐゴシック"/>
                        <a:cs typeface="Calibri"/>
                      </a:rPr>
                      <m:t>𝑐</m:t>
                    </m:r>
                    <m:r>
                      <a:rPr lang="is-IS" i="1" dirty="0">
                        <a:latin typeface="Cambria Math" panose="02040503050406030204" pitchFamily="18" charset="0"/>
                        <a:ea typeface="ＭＳ Ｐゴシック"/>
                        <a:cs typeface="Calibri"/>
                      </a:rPr>
                      <m:t>1)=</m:t>
                    </m:r>
                    <m:r>
                      <a:rPr lang="is-IS" i="1" dirty="0">
                        <a:latin typeface="Cambria Math" panose="02040503050406030204" pitchFamily="18" charset="0"/>
                        <a:ea typeface="ＭＳ Ｐゴシック"/>
                      </a:rPr>
                      <m:t>𝑟</m:t>
                    </m:r>
                    <m:r>
                      <a:rPr lang="is-IS" i="1" dirty="0">
                        <a:latin typeface="Cambria Math" panose="02040503050406030204" pitchFamily="18" charset="0"/>
                        <a:ea typeface="ＭＳ Ｐゴシック"/>
                      </a:rPr>
                      <m:t>1}</m:t>
                    </m:r>
                  </m:oMath>
                </a14:m>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359626" y="1665066"/>
                <a:ext cx="8225824" cy="4240848"/>
              </a:xfrm>
              <a:blipFill>
                <a:blip r:embed="rId5"/>
                <a:stretch>
                  <a:fillRect l="-2160" t="-6269" b="-2388"/>
                </a:stretch>
              </a:blipFill>
            </p:spPr>
            <p:txBody>
              <a:bodyPr/>
              <a:lstStyle/>
              <a:p>
                <a:r>
                  <a:rPr lang="en-DE">
                    <a:noFill/>
                  </a:rPr>
                  <a:t> </a:t>
                </a:r>
              </a:p>
            </p:txBody>
          </p:sp>
        </mc:Fallback>
      </mc:AlternateContent>
    </p:spTree>
    <p:extLst>
      <p:ext uri="{BB962C8B-B14F-4D97-AF65-F5344CB8AC3E}">
        <p14:creationId xmlns:p14="http://schemas.microsoft.com/office/powerpoint/2010/main" val="3047128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2"/>
          <p:cNvSpPr>
            <a:spLocks noGrp="1" noChangeArrowheads="1"/>
          </p:cNvSpPr>
          <p:nvPr>
            <p:ph type="title"/>
          </p:nvPr>
        </p:nvSpPr>
        <p:spPr/>
        <p:txBody>
          <a:bodyPr/>
          <a:lstStyle/>
          <a:p>
            <a:r>
              <a:rPr lang="en-US" dirty="0"/>
              <a:t>State Space</a:t>
            </a:r>
          </a:p>
        </p:txBody>
      </p:sp>
      <mc:AlternateContent xmlns:mc="http://schemas.openxmlformats.org/markup-compatibility/2006" xmlns:a14="http://schemas.microsoft.com/office/drawing/2010/main">
        <mc:Choice Requires="a14">
          <p:sp>
            <p:nvSpPr>
              <p:cNvPr id="5122" name="Rectangle 3"/>
              <p:cNvSpPr>
                <a:spLocks noGrp="1" noChangeArrowheads="1"/>
              </p:cNvSpPr>
              <p:nvPr>
                <p:ph idx="1"/>
              </p:nvPr>
            </p:nvSpPr>
            <p:spPr/>
            <p:txBody>
              <a:bodyPr>
                <a:normAutofit/>
              </a:bodyPr>
              <a:lstStyle/>
              <a:p>
                <a:r>
                  <a:rPr lang="en-US" dirty="0"/>
                  <a:t>Directed graph</a:t>
                </a:r>
              </a:p>
              <a:p>
                <a:pPr lvl="1"/>
                <a:r>
                  <a:rPr lang="en-US" dirty="0"/>
                  <a:t>Nodes = states of the world</a:t>
                </a:r>
              </a:p>
              <a:p>
                <a:pPr lvl="1"/>
                <a:r>
                  <a:rPr lang="en-US" dirty="0"/>
                  <a:t>Edges: </a:t>
                </a:r>
                <a14:m>
                  <m:oMath xmlns:m="http://schemas.openxmlformats.org/officeDocument/2006/math">
                    <m:r>
                      <a:rPr lang="en-US" i="1" dirty="0" smtClean="0">
                        <a:latin typeface="Cambria Math" panose="02040503050406030204" pitchFamily="18" charset="0"/>
                        <a:ea typeface="Cambria Math" panose="02040503050406030204" pitchFamily="18" charset="0"/>
                        <a:sym typeface="Symbol" charset="0"/>
                      </a:rPr>
                      <m:t>𝛾</m:t>
                    </m:r>
                  </m:oMath>
                </a14:m>
                <a:endParaRPr lang="en-US" dirty="0"/>
              </a:p>
              <a:p>
                <a:r>
                  <a:rPr lang="en-US" dirty="0"/>
                  <a:t>If </a:t>
                </a:r>
                <a14:m>
                  <m:oMath xmlns:m="http://schemas.openxmlformats.org/officeDocument/2006/math">
                    <m:r>
                      <a:rPr lang="en-US" i="1" dirty="0">
                        <a:latin typeface="Cambria Math" panose="02040503050406030204" pitchFamily="18" charset="0"/>
                      </a:rPr>
                      <m:t>𝜋</m:t>
                    </m:r>
                    <m:r>
                      <a:rPr lang="en-US" i="1" dirty="0">
                        <a:latin typeface="Cambria Math" panose="02040503050406030204" pitchFamily="18" charset="0"/>
                      </a:rPr>
                      <m:t>=</m:t>
                    </m:r>
                    <m:d>
                      <m:dPr>
                        <m:begChr m:val="⟨"/>
                        <m:endChr m:val="⟩"/>
                        <m:ctrlPr>
                          <a:rPr lang="en-US" i="1" dirty="0">
                            <a:latin typeface="Cambria Math" panose="02040503050406030204" pitchFamily="18" charset="0"/>
                          </a:rPr>
                        </m:ctrlPr>
                      </m:dPr>
                      <m:e>
                        <m:sSub>
                          <m:sSubPr>
                            <m:ctrlPr>
                              <a:rPr lang="de-DE" i="1" dirty="0">
                                <a:latin typeface="Cambria Math" panose="02040503050406030204" pitchFamily="18" charset="0"/>
                              </a:rPr>
                            </m:ctrlPr>
                          </m:sSubPr>
                          <m:e>
                            <m:r>
                              <a:rPr lang="de-DE" i="1" dirty="0">
                                <a:latin typeface="Cambria Math" panose="02040503050406030204" pitchFamily="18" charset="0"/>
                              </a:rPr>
                              <m:t>𝑎</m:t>
                            </m:r>
                          </m:e>
                          <m:sub>
                            <m:r>
                              <a:rPr lang="de-DE" i="1" dirty="0">
                                <a:latin typeface="Cambria Math" panose="02040503050406030204" pitchFamily="18" charset="0"/>
                              </a:rPr>
                              <m:t>1</m:t>
                            </m:r>
                          </m:sub>
                        </m:sSub>
                        <m:r>
                          <a:rPr lang="de-DE" i="1" dirty="0">
                            <a:latin typeface="Cambria Math" panose="02040503050406030204" pitchFamily="18" charset="0"/>
                          </a:rPr>
                          <m:t>,</m:t>
                        </m:r>
                        <m:sSub>
                          <m:sSubPr>
                            <m:ctrlPr>
                              <a:rPr lang="de-DE" i="1" dirty="0">
                                <a:latin typeface="Cambria Math" panose="02040503050406030204" pitchFamily="18" charset="0"/>
                              </a:rPr>
                            </m:ctrlPr>
                          </m:sSubPr>
                          <m:e>
                            <m:r>
                              <a:rPr lang="de-DE" i="1" dirty="0">
                                <a:latin typeface="Cambria Math" panose="02040503050406030204" pitchFamily="18" charset="0"/>
                              </a:rPr>
                              <m:t>𝑎</m:t>
                            </m:r>
                          </m:e>
                          <m:sub>
                            <m:r>
                              <a:rPr lang="de-DE" i="1" dirty="0">
                                <a:latin typeface="Cambria Math" panose="02040503050406030204" pitchFamily="18" charset="0"/>
                              </a:rPr>
                              <m:t>2</m:t>
                            </m:r>
                          </m:sub>
                        </m:sSub>
                        <m:r>
                          <a:rPr lang="de-DE" i="1" dirty="0">
                            <a:latin typeface="Cambria Math" panose="02040503050406030204" pitchFamily="18" charset="0"/>
                          </a:rPr>
                          <m:t>,…, </m:t>
                        </m:r>
                        <m:sSub>
                          <m:sSubPr>
                            <m:ctrlPr>
                              <a:rPr lang="de-DE" i="1" dirty="0">
                                <a:latin typeface="Cambria Math" panose="02040503050406030204" pitchFamily="18" charset="0"/>
                              </a:rPr>
                            </m:ctrlPr>
                          </m:sSubPr>
                          <m:e>
                            <m:r>
                              <a:rPr lang="de-DE" i="1" dirty="0">
                                <a:latin typeface="Cambria Math" panose="02040503050406030204" pitchFamily="18" charset="0"/>
                              </a:rPr>
                              <m:t>𝑎</m:t>
                            </m:r>
                          </m:e>
                          <m:sub>
                            <m:r>
                              <a:rPr lang="de-DE" i="1" dirty="0">
                                <a:latin typeface="Cambria Math" panose="02040503050406030204" pitchFamily="18" charset="0"/>
                              </a:rPr>
                              <m:t>𝑛</m:t>
                            </m:r>
                          </m:sub>
                        </m:sSub>
                      </m:e>
                    </m:d>
                  </m:oMath>
                </a14:m>
                <a:r>
                  <a:rPr lang="en-US" dirty="0">
                    <a:sym typeface="Symbol" charset="0"/>
                  </a:rPr>
                  <a:t> is applicable in </a:t>
                </a:r>
                <a14:m>
                  <m:oMath xmlns:m="http://schemas.openxmlformats.org/officeDocument/2006/math">
                    <m:r>
                      <a:rPr lang="en-US" i="1" dirty="0" smtClean="0">
                        <a:latin typeface="Cambria Math" panose="02040503050406030204" pitchFamily="18" charset="0"/>
                        <a:sym typeface="Symbol" charset="0"/>
                      </a:rPr>
                      <m:t>𝑠</m:t>
                    </m:r>
                    <m:r>
                      <a:rPr lang="en-US" i="1" baseline="-25000" dirty="0">
                        <a:latin typeface="Cambria Math" panose="02040503050406030204" pitchFamily="18" charset="0"/>
                        <a:sym typeface="Symbol" charset="0"/>
                      </a:rPr>
                      <m:t>0</m:t>
                    </m:r>
                  </m:oMath>
                </a14:m>
                <a:r>
                  <a:rPr lang="en-US" baseline="-25000" dirty="0">
                    <a:sym typeface="Symbol" charset="0"/>
                  </a:rPr>
                  <a:t> </a:t>
                </a:r>
                <a:r>
                  <a:rPr lang="en-US" dirty="0">
                    <a:sym typeface="Symbol" charset="0"/>
                  </a:rPr>
                  <a:t>, </a:t>
                </a:r>
                <a:br>
                  <a:rPr lang="en-US" dirty="0">
                    <a:sym typeface="Symbol" charset="0"/>
                  </a:rPr>
                </a:br>
                <a:r>
                  <a:rPr lang="en-US" dirty="0">
                    <a:sym typeface="Symbol" charset="0"/>
                  </a:rPr>
                  <a:t>it produces a </a:t>
                </a:r>
                <a:r>
                  <a:rPr lang="en-US" dirty="0">
                    <a:solidFill>
                      <a:schemeClr val="accent1"/>
                    </a:solidFill>
                    <a:sym typeface="Symbol" charset="0"/>
                  </a:rPr>
                  <a:t>path</a:t>
                </a:r>
                <a:r>
                  <a:rPr lang="en-US" dirty="0">
                    <a:sym typeface="Symbol" charset="0"/>
                  </a:rPr>
                  <a:t> </a:t>
                </a:r>
                <a14:m>
                  <m:oMath xmlns:m="http://schemas.openxmlformats.org/officeDocument/2006/math">
                    <m:d>
                      <m:dPr>
                        <m:begChr m:val="⟨"/>
                        <m:endChr m:val="⟩"/>
                        <m:ctrlPr>
                          <a:rPr lang="en-US" i="1" dirty="0">
                            <a:latin typeface="Cambria Math" panose="02040503050406030204" pitchFamily="18" charset="0"/>
                          </a:rPr>
                        </m:ctrlPr>
                      </m:dPr>
                      <m:e>
                        <m:sSub>
                          <m:sSubPr>
                            <m:ctrlPr>
                              <a:rPr lang="de-DE" i="1" dirty="0">
                                <a:latin typeface="Cambria Math" panose="02040503050406030204" pitchFamily="18" charset="0"/>
                              </a:rPr>
                            </m:ctrlPr>
                          </m:sSubPr>
                          <m:e>
                            <m:r>
                              <a:rPr lang="de-DE" b="0" i="1" dirty="0" smtClean="0">
                                <a:latin typeface="Cambria Math" panose="02040503050406030204" pitchFamily="18" charset="0"/>
                              </a:rPr>
                              <m:t>𝑠</m:t>
                            </m:r>
                          </m:e>
                          <m:sub>
                            <m:r>
                              <a:rPr lang="de-DE" i="1" dirty="0">
                                <a:latin typeface="Cambria Math" panose="02040503050406030204" pitchFamily="18" charset="0"/>
                              </a:rPr>
                              <m:t>1</m:t>
                            </m:r>
                          </m:sub>
                        </m:sSub>
                        <m:r>
                          <a:rPr lang="de-DE" i="1" dirty="0">
                            <a:latin typeface="Cambria Math" panose="02040503050406030204" pitchFamily="18" charset="0"/>
                          </a:rPr>
                          <m:t>,</m:t>
                        </m:r>
                        <m:sSub>
                          <m:sSubPr>
                            <m:ctrlPr>
                              <a:rPr lang="de-DE" i="1" dirty="0">
                                <a:latin typeface="Cambria Math" panose="02040503050406030204" pitchFamily="18" charset="0"/>
                              </a:rPr>
                            </m:ctrlPr>
                          </m:sSubPr>
                          <m:e>
                            <m:r>
                              <a:rPr lang="de-DE" b="0" i="1" dirty="0" smtClean="0">
                                <a:latin typeface="Cambria Math" panose="02040503050406030204" pitchFamily="18" charset="0"/>
                              </a:rPr>
                              <m:t>𝑠</m:t>
                            </m:r>
                          </m:e>
                          <m:sub>
                            <m:r>
                              <a:rPr lang="de-DE" i="1" dirty="0">
                                <a:latin typeface="Cambria Math" panose="02040503050406030204" pitchFamily="18" charset="0"/>
                              </a:rPr>
                              <m:t>2</m:t>
                            </m:r>
                          </m:sub>
                        </m:sSub>
                        <m:r>
                          <a:rPr lang="de-DE" i="1" dirty="0">
                            <a:latin typeface="Cambria Math" panose="02040503050406030204" pitchFamily="18" charset="0"/>
                          </a:rPr>
                          <m:t>,…, </m:t>
                        </m:r>
                        <m:sSub>
                          <m:sSubPr>
                            <m:ctrlPr>
                              <a:rPr lang="de-DE" i="1" dirty="0">
                                <a:latin typeface="Cambria Math" panose="02040503050406030204" pitchFamily="18" charset="0"/>
                              </a:rPr>
                            </m:ctrlPr>
                          </m:sSubPr>
                          <m:e>
                            <m:r>
                              <a:rPr lang="de-DE" b="0" i="1" dirty="0" smtClean="0">
                                <a:latin typeface="Cambria Math" panose="02040503050406030204" pitchFamily="18" charset="0"/>
                              </a:rPr>
                              <m:t>𝑠</m:t>
                            </m:r>
                          </m:e>
                          <m:sub>
                            <m:r>
                              <a:rPr lang="de-DE" i="1" dirty="0">
                                <a:latin typeface="Cambria Math" panose="02040503050406030204" pitchFamily="18" charset="0"/>
                              </a:rPr>
                              <m:t>𝑛</m:t>
                            </m:r>
                          </m:sub>
                        </m:sSub>
                      </m:e>
                    </m:d>
                  </m:oMath>
                </a14:m>
                <a:r>
                  <a:rPr lang="en-US" dirty="0"/>
                  <a:t> </a:t>
                </a:r>
              </a:p>
              <a:p>
                <a:pPr lvl="1"/>
                <a14:m>
                  <m:oMath xmlns:m="http://schemas.openxmlformats.org/officeDocument/2006/math">
                    <m:r>
                      <a:rPr lang="en-US" i="1">
                        <a:latin typeface="Cambria Math" panose="02040503050406030204" pitchFamily="18" charset="0"/>
                        <a:ea typeface="Cambria Math" panose="02040503050406030204" pitchFamily="18" charset="0"/>
                      </a:rPr>
                      <m:t>𝛾</m:t>
                    </m:r>
                    <m:d>
                      <m:dPr>
                        <m:ctrlPr>
                          <a:rPr lang="de-DE" i="1">
                            <a:latin typeface="Cambria Math" panose="02040503050406030204" pitchFamily="18" charset="0"/>
                            <a:ea typeface="Cambria Math" panose="02040503050406030204" pitchFamily="18" charset="0"/>
                          </a:rPr>
                        </m:ctrlPr>
                      </m:dPr>
                      <m:e>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𝑠</m:t>
                            </m:r>
                          </m:e>
                          <m:sub>
                            <m:r>
                              <a:rPr lang="de-DE" i="1">
                                <a:latin typeface="Cambria Math" panose="02040503050406030204" pitchFamily="18" charset="0"/>
                                <a:ea typeface="Cambria Math" panose="02040503050406030204" pitchFamily="18" charset="0"/>
                              </a:rPr>
                              <m:t>0</m:t>
                            </m:r>
                          </m:sub>
                        </m:sSub>
                        <m:r>
                          <a:rPr lang="de-DE" i="1">
                            <a:latin typeface="Cambria Math" panose="02040503050406030204" pitchFamily="18" charset="0"/>
                            <a:ea typeface="Cambria Math" panose="02040503050406030204" pitchFamily="18" charset="0"/>
                          </a:rPr>
                          <m:t>, </m:t>
                        </m:r>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𝑎</m:t>
                            </m:r>
                          </m:e>
                          <m:sub>
                            <m:r>
                              <a:rPr lang="de-DE" i="1">
                                <a:latin typeface="Cambria Math" panose="02040503050406030204" pitchFamily="18" charset="0"/>
                                <a:ea typeface="Cambria Math" panose="02040503050406030204" pitchFamily="18" charset="0"/>
                              </a:rPr>
                              <m:t>1</m:t>
                            </m:r>
                          </m:sub>
                        </m:sSub>
                      </m:e>
                    </m:d>
                    <m:r>
                      <a:rPr lang="de-DE" i="1">
                        <a:latin typeface="Cambria Math" panose="02040503050406030204" pitchFamily="18" charset="0"/>
                        <a:ea typeface="Cambria Math" panose="02040503050406030204" pitchFamily="18" charset="0"/>
                      </a:rPr>
                      <m:t>=</m:t>
                    </m:r>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𝑠</m:t>
                        </m:r>
                      </m:e>
                      <m:sub>
                        <m:r>
                          <a:rPr lang="de-DE" i="1">
                            <a:latin typeface="Cambria Math" panose="02040503050406030204" pitchFamily="18" charset="0"/>
                            <a:ea typeface="Cambria Math" panose="02040503050406030204" pitchFamily="18" charset="0"/>
                          </a:rPr>
                          <m:t>1</m:t>
                        </m:r>
                      </m:sub>
                    </m:sSub>
                    <m:r>
                      <a:rPr lang="de-DE" i="1">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  </m:t>
                    </m:r>
                  </m:oMath>
                </a14:m>
                <a:br>
                  <a:rPr lang="de-DE" b="0" i="1" dirty="0">
                    <a:latin typeface="Cambria Math" panose="02040503050406030204" pitchFamily="18" charset="0"/>
                    <a:ea typeface="Cambria Math" panose="02040503050406030204" pitchFamily="18" charset="0"/>
                  </a:rPr>
                </a:br>
                <a14:m>
                  <m:oMath xmlns:m="http://schemas.openxmlformats.org/officeDocument/2006/math">
                    <m:r>
                      <a:rPr lang="en-US" i="1">
                        <a:latin typeface="Cambria Math" panose="02040503050406030204" pitchFamily="18" charset="0"/>
                        <a:ea typeface="Cambria Math" panose="02040503050406030204" pitchFamily="18" charset="0"/>
                      </a:rPr>
                      <m:t>𝛾</m:t>
                    </m:r>
                    <m:d>
                      <m:dPr>
                        <m:ctrlPr>
                          <a:rPr lang="de-DE" i="1">
                            <a:latin typeface="Cambria Math" panose="02040503050406030204" pitchFamily="18" charset="0"/>
                            <a:ea typeface="Cambria Math" panose="02040503050406030204" pitchFamily="18" charset="0"/>
                          </a:rPr>
                        </m:ctrlPr>
                      </m:dPr>
                      <m:e>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𝑠</m:t>
                            </m:r>
                          </m:e>
                          <m:sub>
                            <m:r>
                              <a:rPr lang="de-DE" i="1">
                                <a:latin typeface="Cambria Math" panose="02040503050406030204" pitchFamily="18" charset="0"/>
                                <a:ea typeface="Cambria Math" panose="02040503050406030204" pitchFamily="18" charset="0"/>
                              </a:rPr>
                              <m:t>1</m:t>
                            </m:r>
                          </m:sub>
                        </m:sSub>
                        <m:r>
                          <a:rPr lang="de-DE" i="1">
                            <a:latin typeface="Cambria Math" panose="02040503050406030204" pitchFamily="18" charset="0"/>
                            <a:ea typeface="Cambria Math" panose="02040503050406030204" pitchFamily="18" charset="0"/>
                          </a:rPr>
                          <m:t>, </m:t>
                        </m:r>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𝑎</m:t>
                            </m:r>
                          </m:e>
                          <m:sub>
                            <m:r>
                              <a:rPr lang="de-DE" i="1">
                                <a:latin typeface="Cambria Math" panose="02040503050406030204" pitchFamily="18" charset="0"/>
                                <a:ea typeface="Cambria Math" panose="02040503050406030204" pitchFamily="18" charset="0"/>
                              </a:rPr>
                              <m:t>2</m:t>
                            </m:r>
                          </m:sub>
                        </m:sSub>
                      </m:e>
                    </m:d>
                    <m:r>
                      <a:rPr lang="de-DE" i="1">
                        <a:latin typeface="Cambria Math" panose="02040503050406030204" pitchFamily="18" charset="0"/>
                        <a:ea typeface="Cambria Math" panose="02040503050406030204" pitchFamily="18" charset="0"/>
                      </a:rPr>
                      <m:t>=</m:t>
                    </m:r>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𝑠</m:t>
                        </m:r>
                      </m:e>
                      <m:sub>
                        <m:r>
                          <a:rPr lang="de-DE" i="1">
                            <a:latin typeface="Cambria Math" panose="02040503050406030204" pitchFamily="18" charset="0"/>
                            <a:ea typeface="Cambria Math" panose="02040503050406030204" pitchFamily="18" charset="0"/>
                          </a:rPr>
                          <m:t>2</m:t>
                        </m:r>
                      </m:sub>
                    </m:sSub>
                    <m:r>
                      <a:rPr lang="de-DE">
                        <a:latin typeface="Cambria Math" panose="02040503050406030204" pitchFamily="18" charset="0"/>
                        <a:ea typeface="Cambria Math" panose="02040503050406030204" pitchFamily="18" charset="0"/>
                      </a:rPr>
                      <m:t>, …,</m:t>
                    </m:r>
                  </m:oMath>
                </a14:m>
                <a:r>
                  <a:rPr lang="de-DE" b="0" i="1" dirty="0">
                    <a:latin typeface="Cambria Math" panose="02040503050406030204" pitchFamily="18" charset="0"/>
                    <a:ea typeface="Cambria Math" panose="02040503050406030204" pitchFamily="18" charset="0"/>
                  </a:rPr>
                  <a:t> </a:t>
                </a:r>
                <a:br>
                  <a:rPr lang="de-DE" b="0" i="1" dirty="0">
                    <a:latin typeface="Cambria Math" panose="02040503050406030204" pitchFamily="18" charset="0"/>
                    <a:ea typeface="Cambria Math" panose="02040503050406030204" pitchFamily="18" charset="0"/>
                  </a:rPr>
                </a:br>
                <a14:m>
                  <m:oMath xmlns:m="http://schemas.openxmlformats.org/officeDocument/2006/math">
                    <m:r>
                      <a:rPr lang="en-US" i="1">
                        <a:latin typeface="Cambria Math" panose="02040503050406030204" pitchFamily="18" charset="0"/>
                        <a:ea typeface="Cambria Math" panose="02040503050406030204" pitchFamily="18" charset="0"/>
                      </a:rPr>
                      <m:t>𝛾</m:t>
                    </m:r>
                    <m:d>
                      <m:dPr>
                        <m:ctrlPr>
                          <a:rPr lang="de-DE" i="1">
                            <a:latin typeface="Cambria Math" panose="02040503050406030204" pitchFamily="18" charset="0"/>
                            <a:ea typeface="Cambria Math" panose="02040503050406030204" pitchFamily="18" charset="0"/>
                          </a:rPr>
                        </m:ctrlPr>
                      </m:dPr>
                      <m:e>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𝑠</m:t>
                            </m:r>
                          </m:e>
                          <m:sub>
                            <m:r>
                              <a:rPr lang="de-DE" i="1">
                                <a:latin typeface="Cambria Math" panose="02040503050406030204" pitchFamily="18" charset="0"/>
                                <a:ea typeface="Cambria Math" panose="02040503050406030204" pitchFamily="18" charset="0"/>
                              </a:rPr>
                              <m:t>𝑛</m:t>
                            </m:r>
                            <m:r>
                              <a:rPr lang="de-DE" i="1">
                                <a:latin typeface="Cambria Math" panose="02040503050406030204" pitchFamily="18" charset="0"/>
                                <a:ea typeface="Cambria Math" panose="02040503050406030204" pitchFamily="18" charset="0"/>
                              </a:rPr>
                              <m:t>−1</m:t>
                            </m:r>
                          </m:sub>
                        </m:sSub>
                        <m:r>
                          <a:rPr lang="de-DE" i="1">
                            <a:latin typeface="Cambria Math" panose="02040503050406030204" pitchFamily="18" charset="0"/>
                            <a:ea typeface="Cambria Math" panose="02040503050406030204" pitchFamily="18" charset="0"/>
                          </a:rPr>
                          <m:t>, </m:t>
                        </m:r>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𝑎</m:t>
                            </m:r>
                          </m:e>
                          <m:sub>
                            <m:r>
                              <a:rPr lang="de-DE" i="1">
                                <a:latin typeface="Cambria Math" panose="02040503050406030204" pitchFamily="18" charset="0"/>
                                <a:ea typeface="Cambria Math" panose="02040503050406030204" pitchFamily="18" charset="0"/>
                              </a:rPr>
                              <m:t>𝑛</m:t>
                            </m:r>
                          </m:sub>
                        </m:sSub>
                      </m:e>
                    </m:d>
                    <m:r>
                      <a:rPr lang="de-DE" i="1">
                        <a:latin typeface="Cambria Math" panose="02040503050406030204" pitchFamily="18" charset="0"/>
                        <a:ea typeface="Cambria Math" panose="02040503050406030204" pitchFamily="18" charset="0"/>
                      </a:rPr>
                      <m:t>=</m:t>
                    </m:r>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𝑠</m:t>
                        </m:r>
                      </m:e>
                      <m:sub>
                        <m:r>
                          <a:rPr lang="de-DE" i="1">
                            <a:latin typeface="Cambria Math" panose="02040503050406030204" pitchFamily="18" charset="0"/>
                            <a:ea typeface="Cambria Math" panose="02040503050406030204" pitchFamily="18" charset="0"/>
                          </a:rPr>
                          <m:t>𝑛</m:t>
                        </m:r>
                      </m:sub>
                    </m:sSub>
                  </m:oMath>
                </a14:m>
                <a:r>
                  <a:rPr lang="en-US" dirty="0"/>
                  <a:t> </a:t>
                </a:r>
              </a:p>
            </p:txBody>
          </p:sp>
        </mc:Choice>
        <mc:Fallback xmlns="">
          <p:sp>
            <p:nvSpPr>
              <p:cNvPr id="5122" name="Rectangle 3"/>
              <p:cNvSpPr>
                <a:spLocks noGrp="1" noRot="1" noChangeAspect="1" noMove="1" noResize="1" noEditPoints="1" noAdjustHandles="1" noChangeArrowheads="1" noChangeShapeType="1" noTextEdit="1"/>
              </p:cNvSpPr>
              <p:nvPr>
                <p:ph idx="1"/>
              </p:nvPr>
            </p:nvSpPr>
            <p:spPr>
              <a:blipFill>
                <a:blip r:embed="rId2"/>
                <a:stretch>
                  <a:fillRect l="-1549" t="-2985"/>
                </a:stretch>
              </a:blipFill>
            </p:spPr>
            <p:txBody>
              <a:bodyPr/>
              <a:lstStyle/>
              <a:p>
                <a:r>
                  <a:rPr lang="en-DE">
                    <a:noFill/>
                  </a:rPr>
                  <a:t> </a:t>
                </a:r>
              </a:p>
            </p:txBody>
          </p:sp>
        </mc:Fallback>
      </mc:AlternateContent>
      <p:sp>
        <p:nvSpPr>
          <p:cNvPr id="9" name="Date Placeholder 8">
            <a:extLst>
              <a:ext uri="{FF2B5EF4-FFF2-40B4-BE49-F238E27FC236}">
                <a16:creationId xmlns:a16="http://schemas.microsoft.com/office/drawing/2014/main" id="{1C1C830F-04C4-1E43-91D2-D5A90933E613}"/>
              </a:ext>
            </a:extLst>
          </p:cNvPr>
          <p:cNvSpPr>
            <a:spLocks noGrp="1"/>
          </p:cNvSpPr>
          <p:nvPr>
            <p:ph type="dt" sz="half" idx="2"/>
          </p:nvPr>
        </p:nvSpPr>
        <p:spPr/>
        <p:txBody>
          <a:bodyPr/>
          <a:lstStyle/>
          <a:p>
            <a:r>
              <a:rPr lang="de-DE"/>
              <a:t>Deterministic</a:t>
            </a:r>
            <a:endParaRPr lang="de-DE" dirty="0"/>
          </a:p>
        </p:txBody>
      </p:sp>
      <p:sp>
        <p:nvSpPr>
          <p:cNvPr id="10" name="Footer Placeholder 9">
            <a:extLst>
              <a:ext uri="{FF2B5EF4-FFF2-40B4-BE49-F238E27FC236}">
                <a16:creationId xmlns:a16="http://schemas.microsoft.com/office/drawing/2014/main" id="{2E8C9110-1E51-5C59-A46D-760933562CE9}"/>
              </a:ext>
            </a:extLst>
          </p:cNvPr>
          <p:cNvSpPr>
            <a:spLocks noGrp="1"/>
          </p:cNvSpPr>
          <p:nvPr>
            <p:ph type="ftr" sz="quarter" idx="3"/>
          </p:nvPr>
        </p:nvSpPr>
        <p:spPr/>
        <p:txBody>
          <a:bodyPr/>
          <a:lstStyle/>
          <a:p>
            <a:r>
              <a:rPr lang="en-GB"/>
              <a:t>T. Braun - APA</a:t>
            </a:r>
          </a:p>
        </p:txBody>
      </p:sp>
      <p:sp>
        <p:nvSpPr>
          <p:cNvPr id="3" name="Slide Number Placeholder 2">
            <a:extLst>
              <a:ext uri="{FF2B5EF4-FFF2-40B4-BE49-F238E27FC236}">
                <a16:creationId xmlns:a16="http://schemas.microsoft.com/office/drawing/2014/main" id="{6C459144-FFC5-FC4F-B797-F187A03B8D83}"/>
              </a:ext>
            </a:extLst>
          </p:cNvPr>
          <p:cNvSpPr>
            <a:spLocks noGrp="1"/>
          </p:cNvSpPr>
          <p:nvPr>
            <p:ph type="sldNum" sz="quarter" idx="4"/>
          </p:nvPr>
        </p:nvSpPr>
        <p:spPr/>
        <p:txBody>
          <a:bodyPr/>
          <a:lstStyle/>
          <a:p>
            <a:fld id="{67C9959E-8E6B-B04C-9955-EA096F41CA7A}" type="slidenum">
              <a:rPr lang="en-GB" smtClean="0"/>
              <a:t>24</a:t>
            </a:fld>
            <a:endParaRPr lang="en-GB"/>
          </a:p>
        </p:txBody>
      </p:sp>
      <p:grpSp>
        <p:nvGrpSpPr>
          <p:cNvPr id="7" name="Group 6">
            <a:extLst>
              <a:ext uri="{FF2B5EF4-FFF2-40B4-BE49-F238E27FC236}">
                <a16:creationId xmlns:a16="http://schemas.microsoft.com/office/drawing/2014/main" id="{07D1DA5D-FAB7-3943-A49B-D8127BCE135A}"/>
              </a:ext>
            </a:extLst>
          </p:cNvPr>
          <p:cNvGrpSpPr/>
          <p:nvPr/>
        </p:nvGrpSpPr>
        <p:grpSpPr>
          <a:xfrm>
            <a:off x="6556152" y="1315914"/>
            <a:ext cx="5275523" cy="4590000"/>
            <a:chOff x="2581152" y="1787989"/>
            <a:chExt cx="6470248" cy="4795798"/>
          </a:xfrm>
        </p:grpSpPr>
        <p:pic>
          <p:nvPicPr>
            <p:cNvPr id="162" name="Picture 161">
              <a:extLst>
                <a:ext uri="{FF2B5EF4-FFF2-40B4-BE49-F238E27FC236}">
                  <a16:creationId xmlns:a16="http://schemas.microsoft.com/office/drawing/2014/main" id="{75478450-70F2-7340-8EFD-998D20192FBE}"/>
                </a:ext>
              </a:extLst>
            </p:cNvPr>
            <p:cNvPicPr>
              <a:picLocks noChangeAspect="1"/>
            </p:cNvPicPr>
            <p:nvPr/>
          </p:nvPicPr>
          <p:blipFill>
            <a:blip r:embed="rId3">
              <a:clrChange>
                <a:clrFrom>
                  <a:srgbClr val="000000">
                    <a:alpha val="0"/>
                  </a:srgbClr>
                </a:clrFrom>
                <a:clrTo>
                  <a:srgbClr val="000000">
                    <a:alpha val="0"/>
                  </a:srgbClr>
                </a:clrTo>
              </a:clrChange>
            </a:blip>
            <a:stretch>
              <a:fillRect/>
            </a:stretch>
          </p:blipFill>
          <p:spPr>
            <a:xfrm>
              <a:off x="2581152" y="1787989"/>
              <a:ext cx="6468383" cy="479579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id="{E8B17D55-F09D-B042-946A-C06D3C203338}"/>
                    </a:ext>
                  </a:extLst>
                </p:cNvPr>
                <p:cNvSpPr/>
                <p:nvPr/>
              </p:nvSpPr>
              <p:spPr>
                <a:xfrm>
                  <a:off x="5067207" y="1809658"/>
                  <a:ext cx="572507" cy="418049"/>
                </a:xfrm>
                <a:prstGeom prst="rect">
                  <a:avLst/>
                </a:prstGeom>
                <a:solidFill>
                  <a:srgbClr val="FFFFFF"/>
                </a:solidFill>
              </p:spPr>
              <p:txBody>
                <a:bodyPr wrap="none">
                  <a:spAutoFit/>
                </a:bodyPr>
                <a:lstStyle/>
                <a:p>
                  <a14:m>
                    <m:oMath xmlns:m="http://schemas.openxmlformats.org/officeDocument/2006/math">
                      <m:r>
                        <a:rPr lang="en-US" sz="2000" i="1" dirty="0">
                          <a:latin typeface="Cambria Math" panose="02040503050406030204" pitchFamily="18" charset="0"/>
                        </a:rPr>
                        <m:t>𝑠</m:t>
                      </m:r>
                      <m:r>
                        <a:rPr lang="en-US" sz="2000" i="1" baseline="-25000" dirty="0">
                          <a:latin typeface="Cambria Math" panose="02040503050406030204" pitchFamily="18" charset="0"/>
                        </a:rPr>
                        <m:t>0</m:t>
                      </m:r>
                    </m:oMath>
                  </a14:m>
                  <a:r>
                    <a:rPr lang="en-US" sz="2000" dirty="0"/>
                    <a:t>:</a:t>
                  </a:r>
                </a:p>
              </p:txBody>
            </p:sp>
          </mc:Choice>
          <mc:Fallback xmlns="">
            <p:sp>
              <p:nvSpPr>
                <p:cNvPr id="2" name="Rectangle 1">
                  <a:extLst>
                    <a:ext uri="{FF2B5EF4-FFF2-40B4-BE49-F238E27FC236}">
                      <a16:creationId xmlns:a16="http://schemas.microsoft.com/office/drawing/2014/main" id="{E8B17D55-F09D-B042-946A-C06D3C203338}"/>
                    </a:ext>
                  </a:extLst>
                </p:cNvPr>
                <p:cNvSpPr>
                  <a:spLocks noRot="1" noChangeAspect="1" noMove="1" noResize="1" noEditPoints="1" noAdjustHandles="1" noChangeArrowheads="1" noChangeShapeType="1" noTextEdit="1"/>
                </p:cNvSpPr>
                <p:nvPr/>
              </p:nvSpPr>
              <p:spPr>
                <a:xfrm>
                  <a:off x="5067207" y="1809658"/>
                  <a:ext cx="572507" cy="418049"/>
                </a:xfrm>
                <a:prstGeom prst="rect">
                  <a:avLst/>
                </a:prstGeom>
                <a:blipFill>
                  <a:blip r:embed="rId4"/>
                  <a:stretch>
                    <a:fillRect t="-6061" r="-13158" b="-24242"/>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0B5AF980-3957-754D-9C09-1B0EA71FF730}"/>
                    </a:ext>
                  </a:extLst>
                </p:cNvPr>
                <p:cNvSpPr/>
                <p:nvPr/>
              </p:nvSpPr>
              <p:spPr>
                <a:xfrm>
                  <a:off x="2757762" y="3619811"/>
                  <a:ext cx="572507" cy="418049"/>
                </a:xfrm>
                <a:prstGeom prst="rect">
                  <a:avLst/>
                </a:prstGeom>
                <a:solidFill>
                  <a:srgbClr val="FFFFFF"/>
                </a:solidFill>
              </p:spPr>
              <p:txBody>
                <a:bodyPr wrap="none">
                  <a:spAutoFit/>
                </a:bodyPr>
                <a:lstStyle/>
                <a:p>
                  <a14:m>
                    <m:oMath xmlns:m="http://schemas.openxmlformats.org/officeDocument/2006/math">
                      <m:r>
                        <a:rPr lang="en-US" sz="2000" i="1" dirty="0">
                          <a:latin typeface="Cambria Math" panose="02040503050406030204" pitchFamily="18" charset="0"/>
                        </a:rPr>
                        <m:t>𝑠</m:t>
                      </m:r>
                      <m:r>
                        <a:rPr lang="en-US" sz="2000" i="1" baseline="-25000" dirty="0">
                          <a:latin typeface="Cambria Math" panose="02040503050406030204" pitchFamily="18" charset="0"/>
                        </a:rPr>
                        <m:t>1</m:t>
                      </m:r>
                    </m:oMath>
                  </a14:m>
                  <a:r>
                    <a:rPr lang="en-US" sz="2000" dirty="0"/>
                    <a:t>:</a:t>
                  </a:r>
                </a:p>
              </p:txBody>
            </p:sp>
          </mc:Choice>
          <mc:Fallback xmlns="">
            <p:sp>
              <p:nvSpPr>
                <p:cNvPr id="8" name="Rectangle 7">
                  <a:extLst>
                    <a:ext uri="{FF2B5EF4-FFF2-40B4-BE49-F238E27FC236}">
                      <a16:creationId xmlns:a16="http://schemas.microsoft.com/office/drawing/2014/main" id="{0B5AF980-3957-754D-9C09-1B0EA71FF730}"/>
                    </a:ext>
                  </a:extLst>
                </p:cNvPr>
                <p:cNvSpPr>
                  <a:spLocks noRot="1" noChangeAspect="1" noMove="1" noResize="1" noEditPoints="1" noAdjustHandles="1" noChangeArrowheads="1" noChangeShapeType="1" noTextEdit="1"/>
                </p:cNvSpPr>
                <p:nvPr/>
              </p:nvSpPr>
              <p:spPr>
                <a:xfrm>
                  <a:off x="2757762" y="3619811"/>
                  <a:ext cx="572507" cy="418049"/>
                </a:xfrm>
                <a:prstGeom prst="rect">
                  <a:avLst/>
                </a:prstGeom>
                <a:blipFill>
                  <a:blip r:embed="rId5"/>
                  <a:stretch>
                    <a:fillRect t="-9375" r="-10526" b="-28125"/>
                  </a:stretch>
                </a:blipFill>
              </p:spPr>
              <p:txBody>
                <a:bodyPr/>
                <a:lstStyle/>
                <a:p>
                  <a:r>
                    <a:rPr lang="en-DE">
                      <a:noFill/>
                    </a:rPr>
                    <a:t> </a:t>
                  </a:r>
                </a:p>
              </p:txBody>
            </p:sp>
          </mc:Fallback>
        </mc:AlternateContent>
        <p:sp>
          <p:nvSpPr>
            <p:cNvPr id="4" name="Triangle 3">
              <a:extLst>
                <a:ext uri="{FF2B5EF4-FFF2-40B4-BE49-F238E27FC236}">
                  <a16:creationId xmlns:a16="http://schemas.microsoft.com/office/drawing/2014/main" id="{48DC3BC5-291C-A34C-A384-22662528273B}"/>
                </a:ext>
              </a:extLst>
            </p:cNvPr>
            <p:cNvSpPr/>
            <p:nvPr/>
          </p:nvSpPr>
          <p:spPr>
            <a:xfrm>
              <a:off x="6286673" y="3611849"/>
              <a:ext cx="2704927" cy="557393"/>
            </a:xfrm>
            <a:prstGeom prst="triangle">
              <a:avLst>
                <a:gd name="adj" fmla="val 77670"/>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FFEC238E-D8EC-2F4E-B8CF-98DC2D3FCE32}"/>
                </a:ext>
              </a:extLst>
            </p:cNvPr>
            <p:cNvSpPr/>
            <p:nvPr/>
          </p:nvSpPr>
          <p:spPr>
            <a:xfrm>
              <a:off x="8215532" y="3179298"/>
              <a:ext cx="492370" cy="719209"/>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151C817-8D72-2942-BE9C-71D076D3BD00}"/>
                </a:ext>
              </a:extLst>
            </p:cNvPr>
            <p:cNvSpPr/>
            <p:nvPr/>
          </p:nvSpPr>
          <p:spPr>
            <a:xfrm>
              <a:off x="6623538" y="4148119"/>
              <a:ext cx="2427862" cy="325408"/>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1550D80C-B9A2-6E4C-A95F-735DC5D4E9CD}"/>
                </a:ext>
              </a:extLst>
            </p:cNvPr>
            <p:cNvGrpSpPr/>
            <p:nvPr/>
          </p:nvGrpSpPr>
          <p:grpSpPr>
            <a:xfrm flipV="1">
              <a:off x="2678259" y="5109143"/>
              <a:ext cx="2516179" cy="955482"/>
              <a:chOff x="6661650" y="3725227"/>
              <a:chExt cx="2587837" cy="692068"/>
            </a:xfrm>
          </p:grpSpPr>
          <p:sp>
            <p:nvSpPr>
              <p:cNvPr id="13" name="Triangle 12">
                <a:extLst>
                  <a:ext uri="{FF2B5EF4-FFF2-40B4-BE49-F238E27FC236}">
                    <a16:creationId xmlns:a16="http://schemas.microsoft.com/office/drawing/2014/main" id="{66473A7C-D6A9-9A46-A963-93C97A764B08}"/>
                  </a:ext>
                </a:extLst>
              </p:cNvPr>
              <p:cNvSpPr/>
              <p:nvPr/>
            </p:nvSpPr>
            <p:spPr>
              <a:xfrm>
                <a:off x="6661650" y="3725227"/>
                <a:ext cx="2587837" cy="692068"/>
              </a:xfrm>
              <a:prstGeom prst="triangle">
                <a:avLst>
                  <a:gd name="adj" fmla="val 77670"/>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29C6756-145C-744A-9F04-BB564AB6D767}"/>
                  </a:ext>
                </a:extLst>
              </p:cNvPr>
              <p:cNvSpPr/>
              <p:nvPr/>
            </p:nvSpPr>
            <p:spPr>
              <a:xfrm rot="19959290">
                <a:off x="6867448" y="3982200"/>
                <a:ext cx="1580263" cy="325408"/>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8" name="Rectangle 17">
              <a:extLst>
                <a:ext uri="{FF2B5EF4-FFF2-40B4-BE49-F238E27FC236}">
                  <a16:creationId xmlns:a16="http://schemas.microsoft.com/office/drawing/2014/main" id="{36A949C7-E975-814B-87C9-800E15094072}"/>
                </a:ext>
              </a:extLst>
            </p:cNvPr>
            <p:cNvSpPr/>
            <p:nvPr/>
          </p:nvSpPr>
          <p:spPr>
            <a:xfrm>
              <a:off x="8367932" y="3331698"/>
              <a:ext cx="492370" cy="719209"/>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8969916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Planning Problems</a:t>
            </a:r>
          </a:p>
        </p:txBody>
      </p:sp>
      <mc:AlternateContent xmlns:mc="http://schemas.openxmlformats.org/markup-compatibility/2006" xmlns:a14="http://schemas.microsoft.com/office/drawing/2010/main">
        <mc:Choice Requires="a14">
          <p:sp>
            <p:nvSpPr>
              <p:cNvPr id="3" name="Content Placeholder 2"/>
              <p:cNvSpPr>
                <a:spLocks noGrp="1"/>
              </p:cNvSpPr>
              <p:nvPr>
                <p:ph sz="half" idx="1"/>
              </p:nvPr>
            </p:nvSpPr>
            <p:spPr/>
            <p:txBody>
              <a:bodyPr>
                <a:noAutofit/>
              </a:bodyPr>
              <a:lstStyle/>
              <a:p>
                <a:r>
                  <a:rPr lang="en-US" dirty="0">
                    <a:solidFill>
                      <a:schemeClr val="accent1"/>
                    </a:solidFill>
                  </a:rPr>
                  <a:t>State-variable planning problem</a:t>
                </a:r>
                <a:r>
                  <a:rPr lang="en-US" dirty="0"/>
                  <a:t> </a:t>
                </a:r>
              </a:p>
              <a:p>
                <a:pPr marL="0" indent="0">
                  <a:buNone/>
                </a:pP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𝑃</m:t>
                      </m:r>
                      <m:r>
                        <a:rPr lang="en-US" i="1" dirty="0" smtClean="0">
                          <a:latin typeface="Cambria Math" panose="02040503050406030204" pitchFamily="18" charset="0"/>
                        </a:rPr>
                        <m:t>=</m:t>
                      </m:r>
                      <m:d>
                        <m:dPr>
                          <m:ctrlPr>
                            <a:rPr lang="en-US" i="1" dirty="0" smtClean="0">
                              <a:latin typeface="Cambria Math" panose="02040503050406030204" pitchFamily="18" charset="0"/>
                            </a:rPr>
                          </m:ctrlPr>
                        </m:dPr>
                        <m:e>
                          <m:r>
                            <m:rPr>
                              <m:sty m:val="p"/>
                            </m:rPr>
                            <a:rPr lang="en-US" i="0" dirty="0">
                              <a:latin typeface="Cambria Math" panose="02040503050406030204" pitchFamily="18" charset="0"/>
                            </a:rPr>
                            <m:t>Σ</m:t>
                          </m:r>
                          <m:r>
                            <a:rPr lang="en-US" i="1" dirty="0">
                              <a:latin typeface="Cambria Math" panose="02040503050406030204" pitchFamily="18" charset="0"/>
                            </a:rPr>
                            <m:t>,</m:t>
                          </m:r>
                          <m:sSub>
                            <m:sSubPr>
                              <m:ctrlPr>
                                <a:rPr lang="de-DE" b="0" i="1" dirty="0" smtClean="0">
                                  <a:latin typeface="Cambria Math" panose="02040503050406030204" pitchFamily="18" charset="0"/>
                                </a:rPr>
                              </m:ctrlPr>
                            </m:sSubPr>
                            <m:e>
                              <m:r>
                                <a:rPr lang="en-US" i="1" dirty="0">
                                  <a:latin typeface="Cambria Math" panose="02040503050406030204" pitchFamily="18" charset="0"/>
                                </a:rPr>
                                <m:t>𝑠</m:t>
                              </m:r>
                            </m:e>
                            <m:sub>
                              <m:r>
                                <a:rPr lang="de-DE" b="0" i="1" dirty="0" smtClean="0">
                                  <a:latin typeface="Cambria Math" panose="02040503050406030204" pitchFamily="18" charset="0"/>
                                </a:rPr>
                                <m:t>0</m:t>
                              </m:r>
                            </m:sub>
                          </m:sSub>
                          <m:r>
                            <a:rPr lang="en-US" i="1" dirty="0">
                              <a:latin typeface="Cambria Math" panose="02040503050406030204" pitchFamily="18" charset="0"/>
                            </a:rPr>
                            <m:t>,</m:t>
                          </m:r>
                          <m:r>
                            <a:rPr lang="en-US" i="1" dirty="0">
                              <a:latin typeface="Cambria Math" panose="02040503050406030204" pitchFamily="18" charset="0"/>
                            </a:rPr>
                            <m:t>𝑔</m:t>
                          </m:r>
                        </m:e>
                      </m:d>
                    </m:oMath>
                  </m:oMathPara>
                </a14:m>
                <a:endParaRPr lang="en-US" dirty="0"/>
              </a:p>
              <a:p>
                <a:pPr lvl="1"/>
                <a:r>
                  <a:rPr lang="en-US" dirty="0"/>
                  <a:t>State-variable representation of a classical planning problem </a:t>
                </a:r>
              </a:p>
              <a:p>
                <a:pPr lvl="1"/>
                <a14:m>
                  <m:oMath xmlns:m="http://schemas.openxmlformats.org/officeDocument/2006/math">
                    <m:r>
                      <m:rPr>
                        <m:sty m:val="p"/>
                      </m:rPr>
                      <a:rPr lang="el-GR" dirty="0">
                        <a:latin typeface="Cambria Math" panose="02040503050406030204" pitchFamily="18" charset="0"/>
                        <a:ea typeface="Cambria Math" panose="02040503050406030204" pitchFamily="18" charset="0"/>
                      </a:rPr>
                      <m:t>Σ</m:t>
                    </m:r>
                    <m:r>
                      <a:rPr lang="en-US" i="1" dirty="0">
                        <a:latin typeface="Cambria Math" panose="02040503050406030204" pitchFamily="18" charset="0"/>
                      </a:rPr>
                      <m:t>=(</m:t>
                    </m:r>
                    <m:r>
                      <a:rPr lang="en-US" i="1" dirty="0" err="1">
                        <a:latin typeface="Cambria Math" panose="02040503050406030204" pitchFamily="18" charset="0"/>
                      </a:rPr>
                      <m:t>𝑆</m:t>
                    </m:r>
                    <m:r>
                      <a:rPr lang="en-US" i="1" dirty="0" err="1">
                        <a:latin typeface="Cambria Math" panose="02040503050406030204" pitchFamily="18" charset="0"/>
                      </a:rPr>
                      <m:t>,</m:t>
                    </m:r>
                    <m:r>
                      <a:rPr lang="en-US" i="1" dirty="0" err="1">
                        <a:latin typeface="Cambria Math" panose="02040503050406030204" pitchFamily="18" charset="0"/>
                        <a:cs typeface="Times New Roman"/>
                      </a:rPr>
                      <m:t>𝐴</m:t>
                    </m:r>
                    <m:r>
                      <a:rPr lang="en-US" i="1" dirty="0" err="1">
                        <a:latin typeface="Cambria Math" panose="02040503050406030204" pitchFamily="18" charset="0"/>
                      </a:rPr>
                      <m:t>,</m:t>
                    </m:r>
                    <m:r>
                      <a:rPr lang="en-US" i="1" dirty="0" err="1">
                        <a:latin typeface="Cambria Math" panose="02040503050406030204" pitchFamily="18" charset="0"/>
                      </a:rPr>
                      <m:t>𝛾</m:t>
                    </m:r>
                    <m:r>
                      <a:rPr lang="en-US" i="1" dirty="0">
                        <a:latin typeface="Cambria Math" panose="02040503050406030204" pitchFamily="18" charset="0"/>
                      </a:rPr>
                      <m:t>)</m:t>
                    </m:r>
                  </m:oMath>
                </a14:m>
                <a:r>
                  <a:rPr lang="en-US" dirty="0"/>
                  <a:t> state-variable planning domain</a:t>
                </a:r>
              </a:p>
              <a:p>
                <a:pPr lvl="1"/>
                <a14:m>
                  <m:oMath xmlns:m="http://schemas.openxmlformats.org/officeDocument/2006/math">
                    <m:sSub>
                      <m:sSubPr>
                        <m:ctrlPr>
                          <a:rPr lang="de-DE" b="0" i="1" dirty="0" smtClean="0">
                            <a:latin typeface="Cambria Math" panose="02040503050406030204" pitchFamily="18" charset="0"/>
                          </a:rPr>
                        </m:ctrlPr>
                      </m:sSubPr>
                      <m:e>
                        <m:r>
                          <a:rPr lang="en-US" i="1" dirty="0" smtClean="0">
                            <a:latin typeface="Cambria Math" panose="02040503050406030204" pitchFamily="18" charset="0"/>
                          </a:rPr>
                          <m:t>𝑠</m:t>
                        </m:r>
                      </m:e>
                      <m:sub>
                        <m:r>
                          <a:rPr lang="de-DE" b="0" i="1" dirty="0" smtClean="0">
                            <a:latin typeface="Cambria Math" panose="02040503050406030204" pitchFamily="18" charset="0"/>
                          </a:rPr>
                          <m:t>0</m:t>
                        </m:r>
                      </m:sub>
                    </m:sSub>
                    <m:r>
                      <a:rPr lang="en-US" i="1" dirty="0">
                        <a:latin typeface="Cambria Math" panose="02040503050406030204" pitchFamily="18" charset="0"/>
                      </a:rPr>
                      <m:t>∈</m:t>
                    </m:r>
                    <m:r>
                      <a:rPr lang="en-US" i="1" dirty="0">
                        <a:latin typeface="Cambria Math" panose="02040503050406030204" pitchFamily="18" charset="0"/>
                      </a:rPr>
                      <m:t>𝑆</m:t>
                    </m:r>
                  </m:oMath>
                </a14:m>
                <a:r>
                  <a:rPr lang="en-US" dirty="0"/>
                  <a:t> is the initial state</a:t>
                </a:r>
              </a:p>
              <a:p>
                <a:pPr lvl="1"/>
                <a14:m>
                  <m:oMath xmlns:m="http://schemas.openxmlformats.org/officeDocument/2006/math">
                    <m:r>
                      <a:rPr lang="en-US" i="1" dirty="0" smtClean="0">
                        <a:latin typeface="Cambria Math" panose="02040503050406030204" pitchFamily="18" charset="0"/>
                      </a:rPr>
                      <m:t>𝑔</m:t>
                    </m:r>
                  </m:oMath>
                </a14:m>
                <a:r>
                  <a:rPr lang="en-US" dirty="0"/>
                  <a:t> set of ground literals called </a:t>
                </a:r>
                <a:r>
                  <a:rPr lang="en-US" dirty="0">
                    <a:solidFill>
                      <a:schemeClr val="accent1"/>
                    </a:solidFill>
                  </a:rPr>
                  <a:t>goal</a:t>
                </a:r>
              </a:p>
              <a:p>
                <a:pPr lvl="2"/>
                <a14:m>
                  <m:oMath xmlns:m="http://schemas.openxmlformats.org/officeDocument/2006/math">
                    <m:sSub>
                      <m:sSubPr>
                        <m:ctrlPr>
                          <a:rPr lang="de-DE" b="0" i="1" dirty="0" smtClean="0">
                            <a:latin typeface="Cambria Math" panose="02040503050406030204" pitchFamily="18" charset="0"/>
                          </a:rPr>
                        </m:ctrlPr>
                      </m:sSubPr>
                      <m:e>
                        <m:r>
                          <a:rPr lang="en-US" i="1" dirty="0" smtClean="0">
                            <a:latin typeface="Cambria Math" panose="02040503050406030204" pitchFamily="18" charset="0"/>
                          </a:rPr>
                          <m:t>𝑆</m:t>
                        </m:r>
                      </m:e>
                      <m:sub>
                        <m:r>
                          <a:rPr lang="de-DE" b="0" i="1" dirty="0" smtClean="0">
                            <a:latin typeface="Cambria Math" panose="02040503050406030204" pitchFamily="18" charset="0"/>
                          </a:rPr>
                          <m:t>𝑔</m:t>
                        </m:r>
                      </m:sub>
                    </m:sSub>
                    <m:r>
                      <a:rPr lang="en-US" i="1" dirty="0">
                        <a:latin typeface="Cambria Math" panose="02040503050406030204" pitchFamily="18" charset="0"/>
                      </a:rPr>
                      <m:t>=</m:t>
                    </m:r>
                    <m:d>
                      <m:dPr>
                        <m:begChr m:val="{"/>
                        <m:endChr m:val="}"/>
                        <m:ctrlPr>
                          <a:rPr lang="en-US" i="1" dirty="0">
                            <a:latin typeface="Cambria Math" panose="02040503050406030204" pitchFamily="18" charset="0"/>
                          </a:rPr>
                        </m:ctrlPr>
                      </m:dPr>
                      <m:e>
                        <m:r>
                          <m:rPr>
                            <m:nor/>
                          </m:rPr>
                          <a:rPr lang="en-US" i="0" dirty="0"/>
                          <m:t>all</m:t>
                        </m:r>
                        <m:r>
                          <m:rPr>
                            <m:nor/>
                          </m:rPr>
                          <a:rPr lang="en-US" i="0" dirty="0"/>
                          <m:t> </m:t>
                        </m:r>
                        <m:r>
                          <m:rPr>
                            <m:nor/>
                          </m:rPr>
                          <a:rPr lang="en-US" i="0" dirty="0"/>
                          <m:t>states</m:t>
                        </m:r>
                        <m:r>
                          <m:rPr>
                            <m:nor/>
                          </m:rPr>
                          <a:rPr lang="en-US" i="0" dirty="0"/>
                          <m:t> </m:t>
                        </m:r>
                        <m:r>
                          <m:rPr>
                            <m:nor/>
                          </m:rPr>
                          <a:rPr lang="en-US" i="0" dirty="0"/>
                          <m:t>in</m:t>
                        </m:r>
                        <m:r>
                          <a:rPr lang="en-US" i="1" dirty="0">
                            <a:latin typeface="Cambria Math" panose="02040503050406030204" pitchFamily="18" charset="0"/>
                          </a:rPr>
                          <m:t> </m:t>
                        </m:r>
                        <m:r>
                          <a:rPr lang="en-US" i="1" dirty="0">
                            <a:latin typeface="Cambria Math" panose="02040503050406030204" pitchFamily="18" charset="0"/>
                          </a:rPr>
                          <m:t>𝑆</m:t>
                        </m:r>
                        <m:r>
                          <a:rPr lang="en-US" i="1" dirty="0">
                            <a:latin typeface="Cambria Math" panose="02040503050406030204" pitchFamily="18" charset="0"/>
                          </a:rPr>
                          <m:t> </m:t>
                        </m:r>
                        <m:r>
                          <m:rPr>
                            <m:nor/>
                          </m:rPr>
                          <a:rPr lang="en-US" i="0" dirty="0"/>
                          <m:t>that</m:t>
                        </m:r>
                        <m:r>
                          <m:rPr>
                            <m:nor/>
                          </m:rPr>
                          <a:rPr lang="en-US" i="0" dirty="0"/>
                          <m:t> </m:t>
                        </m:r>
                        <m:r>
                          <m:rPr>
                            <m:nor/>
                          </m:rPr>
                          <a:rPr lang="en-US" i="0" dirty="0"/>
                          <m:t>satisfy</m:t>
                        </m:r>
                        <m:r>
                          <a:rPr lang="en-US" i="1" dirty="0">
                            <a:latin typeface="Cambria Math" panose="02040503050406030204" pitchFamily="18" charset="0"/>
                          </a:rPr>
                          <m:t> </m:t>
                        </m:r>
                        <m:r>
                          <a:rPr lang="en-US" i="1" dirty="0">
                            <a:latin typeface="Cambria Math" panose="02040503050406030204" pitchFamily="18" charset="0"/>
                          </a:rPr>
                          <m:t>𝑔</m:t>
                        </m:r>
                      </m:e>
                    </m:d>
                  </m:oMath>
                </a14:m>
                <a:br>
                  <a:rPr lang="de-DE" i="1" dirty="0">
                    <a:latin typeface="Cambria Math" panose="02040503050406030204" pitchFamily="18" charset="0"/>
                  </a:rPr>
                </a:br>
                <a14:m>
                  <m:oMath xmlns:m="http://schemas.openxmlformats.org/officeDocument/2006/math">
                    <m:r>
                      <a:rPr lang="en-US" i="1" dirty="0">
                        <a:latin typeface="Cambria Math" panose="02040503050406030204" pitchFamily="18" charset="0"/>
                      </a:rPr>
                      <m:t>=</m:t>
                    </m:r>
                    <m:d>
                      <m:dPr>
                        <m:begChr m:val="{"/>
                        <m:endChr m:val="|"/>
                        <m:ctrlPr>
                          <a:rPr lang="en-US" i="1" dirty="0">
                            <a:latin typeface="Cambria Math" panose="02040503050406030204" pitchFamily="18" charset="0"/>
                          </a:rPr>
                        </m:ctrlPr>
                      </m:dPr>
                      <m:e>
                        <m:r>
                          <a:rPr lang="en-US" i="1" dirty="0">
                            <a:latin typeface="Cambria Math" panose="02040503050406030204" pitchFamily="18" charset="0"/>
                          </a:rPr>
                          <m:t>𝑠</m:t>
                        </m:r>
                        <m:r>
                          <a:rPr lang="en-US" i="1" dirty="0">
                            <a:latin typeface="Cambria Math" panose="02040503050406030204" pitchFamily="18" charset="0"/>
                          </a:rPr>
                          <m:t>∈</m:t>
                        </m:r>
                        <m:r>
                          <a:rPr lang="en-US" i="1" dirty="0">
                            <a:latin typeface="Cambria Math" panose="02040503050406030204" pitchFamily="18" charset="0"/>
                          </a:rPr>
                          <m:t>𝑆</m:t>
                        </m:r>
                      </m:e>
                    </m:d>
                    <m:r>
                      <a:rPr lang="en-US" i="1" dirty="0">
                        <a:latin typeface="Cambria Math" panose="02040503050406030204" pitchFamily="18" charset="0"/>
                      </a:rPr>
                      <m:t>𝑠</m:t>
                    </m:r>
                    <m:r>
                      <a:rPr lang="de-DE" b="0" i="1" dirty="0" smtClean="0">
                        <a:latin typeface="Cambria Math" panose="02040503050406030204" pitchFamily="18" charset="0"/>
                      </a:rPr>
                      <m:t>∪</m:t>
                    </m:r>
                    <m:r>
                      <a:rPr lang="en-US" i="1" dirty="0">
                        <a:latin typeface="Cambria Math" panose="02040503050406030204" pitchFamily="18" charset="0"/>
                      </a:rPr>
                      <m:t>𝑅</m:t>
                    </m:r>
                    <m:r>
                      <a:rPr lang="en-US" i="1" dirty="0">
                        <a:latin typeface="Cambria Math" panose="02040503050406030204" pitchFamily="18" charset="0"/>
                      </a:rPr>
                      <m:t> </m:t>
                    </m:r>
                    <m:r>
                      <m:rPr>
                        <m:nor/>
                      </m:rPr>
                      <a:rPr lang="en-US" i="0" dirty="0"/>
                      <m:t>contains</m:t>
                    </m:r>
                    <m:r>
                      <m:rPr>
                        <m:nor/>
                      </m:rPr>
                      <a:rPr lang="en-US" i="0" dirty="0"/>
                      <m:t> </m:t>
                    </m:r>
                    <m:r>
                      <m:rPr>
                        <m:nor/>
                      </m:rPr>
                      <a:rPr lang="en-US" i="0" dirty="0"/>
                      <m:t>every</m:t>
                    </m:r>
                    <m:r>
                      <m:rPr>
                        <m:nor/>
                      </m:rPr>
                      <a:rPr lang="en-US" i="0" dirty="0"/>
                      <m:t> </m:t>
                    </m:r>
                    <m:r>
                      <m:rPr>
                        <m:nor/>
                      </m:rPr>
                      <a:rPr lang="en-US" i="0" dirty="0"/>
                      <m:t>positive</m:t>
                    </m:r>
                    <m:r>
                      <m:rPr>
                        <m:nor/>
                      </m:rPr>
                      <a:rPr lang="en-US" i="0" dirty="0" smtClean="0"/>
                      <m:t> </m:t>
                    </m:r>
                    <m:r>
                      <m:rPr>
                        <m:nor/>
                      </m:rPr>
                      <a:rPr lang="en-US" i="0" dirty="0" smtClean="0"/>
                      <m:t>literal</m:t>
                    </m:r>
                    <m:r>
                      <m:rPr>
                        <m:nor/>
                      </m:rPr>
                      <a:rPr lang="en-US" i="0" dirty="0" smtClean="0"/>
                      <m:t> </m:t>
                    </m:r>
                    <m:r>
                      <m:rPr>
                        <m:nor/>
                      </m:rPr>
                      <a:rPr lang="de-DE" b="0" i="0" dirty="0" smtClean="0"/>
                      <m:t>i</m:t>
                    </m:r>
                    <m:r>
                      <m:rPr>
                        <m:nor/>
                      </m:rPr>
                      <a:rPr lang="en-US" i="0" dirty="0" smtClean="0"/>
                      <m:t>n</m:t>
                    </m:r>
                    <m:r>
                      <a:rPr lang="en-US" i="1" dirty="0" smtClean="0">
                        <a:latin typeface="Cambria Math" panose="02040503050406030204" pitchFamily="18" charset="0"/>
                      </a:rPr>
                      <m:t> </m:t>
                    </m:r>
                    <m:r>
                      <a:rPr lang="en-US" i="1" dirty="0" smtClean="0">
                        <a:latin typeface="Cambria Math" panose="02040503050406030204" pitchFamily="18" charset="0"/>
                      </a:rPr>
                      <m:t>𝑔</m:t>
                    </m:r>
                    <m:r>
                      <a:rPr lang="en-US" i="1" dirty="0" smtClean="0">
                        <a:latin typeface="Cambria Math" panose="02040503050406030204" pitchFamily="18" charset="0"/>
                      </a:rPr>
                      <m:t>,</m:t>
                    </m:r>
                    <m:r>
                      <m:rPr>
                        <m:nor/>
                      </m:rPr>
                      <a:rPr lang="en-US" i="0" dirty="0" smtClean="0"/>
                      <m:t>and</m:t>
                    </m:r>
                    <m:r>
                      <m:rPr>
                        <m:nor/>
                      </m:rPr>
                      <a:rPr lang="en-US" i="0" dirty="0" smtClean="0"/>
                      <m:t> </m:t>
                    </m:r>
                    <m:r>
                      <m:rPr>
                        <m:nor/>
                      </m:rPr>
                      <a:rPr lang="en-US" i="0" dirty="0" smtClean="0"/>
                      <m:t>none</m:t>
                    </m:r>
                    <m:r>
                      <m:rPr>
                        <m:nor/>
                      </m:rPr>
                      <a:rPr lang="en-US" i="0" dirty="0" smtClean="0"/>
                      <m:t> </m:t>
                    </m:r>
                    <m:r>
                      <m:rPr>
                        <m:nor/>
                      </m:rPr>
                      <a:rPr lang="en-US" i="0" dirty="0" smtClean="0"/>
                      <m:t>of</m:t>
                    </m:r>
                    <m:r>
                      <m:rPr>
                        <m:nor/>
                      </m:rPr>
                      <a:rPr lang="en-US" i="0" dirty="0" smtClean="0"/>
                      <m:t> </m:t>
                    </m:r>
                    <m:r>
                      <m:rPr>
                        <m:nor/>
                      </m:rPr>
                      <a:rPr lang="en-US" i="0" dirty="0" smtClean="0"/>
                      <m:t>the</m:t>
                    </m:r>
                    <m:r>
                      <m:rPr>
                        <m:nor/>
                      </m:rPr>
                      <a:rPr lang="en-US" i="0" dirty="0" smtClean="0"/>
                      <m:t> </m:t>
                    </m:r>
                    <m:r>
                      <m:rPr>
                        <m:nor/>
                      </m:rPr>
                      <a:rPr lang="en-US" i="0" dirty="0" smtClean="0"/>
                      <m:t>negative</m:t>
                    </m:r>
                    <m:r>
                      <m:rPr>
                        <m:nor/>
                      </m:rPr>
                      <a:rPr lang="en-US" i="0" dirty="0" smtClean="0"/>
                      <m:t> </m:t>
                    </m:r>
                    <m:r>
                      <m:rPr>
                        <m:nor/>
                      </m:rPr>
                      <a:rPr lang="en-US" i="0" dirty="0" smtClean="0"/>
                      <m:t>literals</m:t>
                    </m:r>
                    <m:r>
                      <m:rPr>
                        <m:nor/>
                      </m:rPr>
                      <a:rPr lang="en-US" i="0" dirty="0" smtClean="0"/>
                      <m:t> </m:t>
                    </m:r>
                    <m:r>
                      <m:rPr>
                        <m:nor/>
                      </m:rPr>
                      <a:rPr lang="en-US" i="0" dirty="0" smtClean="0"/>
                      <m:t>in</m:t>
                    </m:r>
                    <m:r>
                      <a:rPr lang="en-US" i="1" dirty="0" smtClean="0">
                        <a:latin typeface="Cambria Math" panose="02040503050406030204" pitchFamily="18" charset="0"/>
                      </a:rPr>
                      <m:t> </m:t>
                    </m:r>
                    <m:r>
                      <a:rPr lang="en-US" i="1" dirty="0" smtClean="0">
                        <a:latin typeface="Cambria Math" panose="02040503050406030204" pitchFamily="18" charset="0"/>
                      </a:rPr>
                      <m:t>𝑔</m:t>
                    </m:r>
                    <m:r>
                      <a:rPr lang="en-US" i="1" dirty="0" smtClean="0">
                        <a:latin typeface="Cambria Math" panose="02040503050406030204" pitchFamily="18" charset="0"/>
                      </a:rPr>
                      <m:t>}</m:t>
                    </m:r>
                  </m:oMath>
                </a14:m>
                <a:endParaRPr lang="en-US" dirty="0"/>
              </a:p>
              <a:p>
                <a:r>
                  <a:rPr lang="en-US" dirty="0"/>
                  <a:t>If </a:t>
                </a:r>
                <a14:m>
                  <m:oMath xmlns:m="http://schemas.openxmlformats.org/officeDocument/2006/math">
                    <m:r>
                      <a:rPr lang="en-US" i="1">
                        <a:latin typeface="Cambria Math" panose="02040503050406030204" pitchFamily="18" charset="0"/>
                        <a:ea typeface="Cambria Math" panose="02040503050406030204" pitchFamily="18" charset="0"/>
                      </a:rPr>
                      <m:t>𝛾</m:t>
                    </m:r>
                    <m:d>
                      <m:dPr>
                        <m:ctrlPr>
                          <a:rPr lang="de-DE" i="1">
                            <a:latin typeface="Cambria Math" panose="02040503050406030204" pitchFamily="18" charset="0"/>
                            <a:ea typeface="Cambria Math" panose="02040503050406030204" pitchFamily="18" charset="0"/>
                          </a:rPr>
                        </m:ctrlPr>
                      </m:dPr>
                      <m:e>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𝑠</m:t>
                            </m:r>
                          </m:e>
                          <m:sub>
                            <m:r>
                              <a:rPr lang="de-DE" i="1">
                                <a:latin typeface="Cambria Math" panose="02040503050406030204" pitchFamily="18" charset="0"/>
                                <a:ea typeface="Cambria Math" panose="02040503050406030204" pitchFamily="18" charset="0"/>
                              </a:rPr>
                              <m:t>0</m:t>
                            </m:r>
                          </m:sub>
                        </m:sSub>
                        <m:r>
                          <a:rPr lang="de-DE" i="1">
                            <a:latin typeface="Cambria Math" panose="02040503050406030204" pitchFamily="18" charset="0"/>
                            <a:ea typeface="Cambria Math" panose="02040503050406030204" pitchFamily="18" charset="0"/>
                          </a:rPr>
                          <m:t>, </m:t>
                        </m:r>
                        <m:r>
                          <a:rPr lang="de-DE" i="1">
                            <a:latin typeface="Cambria Math" panose="02040503050406030204" pitchFamily="18" charset="0"/>
                            <a:ea typeface="Cambria Math" panose="02040503050406030204" pitchFamily="18" charset="0"/>
                          </a:rPr>
                          <m:t>𝜋</m:t>
                        </m:r>
                      </m:e>
                    </m:d>
                    <m:r>
                      <a:rPr lang="de-DE" i="1" smtClean="0">
                        <a:latin typeface="Cambria Math" panose="02040503050406030204" pitchFamily="18" charset="0"/>
                        <a:ea typeface="Cambria Math" panose="02040503050406030204" pitchFamily="18" charset="0"/>
                      </a:rPr>
                      <m:t>∈</m:t>
                    </m:r>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𝑆</m:t>
                        </m:r>
                      </m:e>
                      <m:sub>
                        <m:r>
                          <a:rPr lang="de-DE" b="0" i="1" smtClean="0">
                            <a:latin typeface="Cambria Math" panose="02040503050406030204" pitchFamily="18" charset="0"/>
                            <a:ea typeface="Cambria Math" panose="02040503050406030204" pitchFamily="18" charset="0"/>
                          </a:rPr>
                          <m:t>𝑔</m:t>
                        </m:r>
                      </m:sub>
                    </m:sSub>
                  </m:oMath>
                </a14:m>
                <a:r>
                  <a:rPr lang="en-US" dirty="0"/>
                  <a:t>, then </a:t>
                </a:r>
                <a14:m>
                  <m:oMath xmlns:m="http://schemas.openxmlformats.org/officeDocument/2006/math">
                    <m:r>
                      <a:rPr lang="el-GR" i="1" dirty="0" smtClean="0">
                        <a:latin typeface="Cambria Math" panose="02040503050406030204" pitchFamily="18" charset="0"/>
                      </a:rPr>
                      <m:t>𝜋</m:t>
                    </m:r>
                  </m:oMath>
                </a14:m>
                <a:r>
                  <a:rPr lang="en-US" dirty="0"/>
                  <a:t> is a </a:t>
                </a:r>
                <a:r>
                  <a:rPr lang="en-US" dirty="0">
                    <a:solidFill>
                      <a:schemeClr val="accent1"/>
                    </a:solidFill>
                  </a:rPr>
                  <a:t>solution</a:t>
                </a:r>
                <a:r>
                  <a:rPr lang="en-US" i="1" dirty="0"/>
                  <a:t> </a:t>
                </a:r>
                <a:r>
                  <a:rPr lang="en-US" dirty="0"/>
                  <a:t>for </a:t>
                </a:r>
                <a14:m>
                  <m:oMath xmlns:m="http://schemas.openxmlformats.org/officeDocument/2006/math">
                    <m:r>
                      <a:rPr lang="en-US" i="1" dirty="0" smtClean="0">
                        <a:latin typeface="Cambria Math" panose="02040503050406030204" pitchFamily="18" charset="0"/>
                      </a:rPr>
                      <m:t>𝑃</m:t>
                    </m:r>
                  </m:oMath>
                </a14:m>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sz="half" idx="1"/>
              </p:nvPr>
            </p:nvSpPr>
            <p:spPr>
              <a:blipFill>
                <a:blip r:embed="rId3"/>
                <a:stretch>
                  <a:fillRect l="-3256" t="-2985" r="-3256"/>
                </a:stretch>
              </a:blipFill>
            </p:spPr>
            <p:txBody>
              <a:bodyPr/>
              <a:lstStyle/>
              <a:p>
                <a:r>
                  <a:rPr lang="en-DE">
                    <a:noFill/>
                  </a:rPr>
                  <a:t> </a:t>
                </a:r>
              </a:p>
            </p:txBody>
          </p:sp>
        </mc:Fallback>
      </mc:AlternateContent>
      <mc:AlternateContent xmlns:mc="http://schemas.openxmlformats.org/markup-compatibility/2006">
        <mc:Choice xmlns:a14="http://schemas.microsoft.com/office/drawing/2010/main" Requires="a14">
          <p:sp>
            <p:nvSpPr>
              <p:cNvPr id="5" name="Content Placeholder 4">
                <a:extLst>
                  <a:ext uri="{FF2B5EF4-FFF2-40B4-BE49-F238E27FC236}">
                    <a16:creationId xmlns:a16="http://schemas.microsoft.com/office/drawing/2014/main" id="{EAFC85B4-FA0F-4092-B14B-8DF86BF5199B}"/>
                  </a:ext>
                </a:extLst>
              </p:cNvPr>
              <p:cNvSpPr>
                <a:spLocks noGrp="1"/>
              </p:cNvSpPr>
              <p:nvPr>
                <p:ph sz="half" idx="2"/>
              </p:nvPr>
            </p:nvSpPr>
            <p:spPr/>
            <p:txBody>
              <a:bodyPr/>
              <a:lstStyle/>
              <a:p>
                <a:r>
                  <a:rPr lang="en-US" dirty="0"/>
                  <a:t>Example</a:t>
                </a:r>
              </a:p>
              <a:p>
                <a:pPr lvl="1"/>
                <a14:m>
                  <m:oMath xmlns:m="http://schemas.openxmlformats.org/officeDocument/2006/math">
                    <m:r>
                      <a:rPr lang="en-US" i="1" dirty="0">
                        <a:latin typeface="Cambria Math" panose="02040503050406030204" pitchFamily="18" charset="0"/>
                        <a:cs typeface="Times New Roman"/>
                      </a:rPr>
                      <m:t>𝑠</m:t>
                    </m:r>
                    <m:r>
                      <a:rPr lang="en-US" i="1" baseline="-25000" dirty="0">
                        <a:latin typeface="Cambria Math" panose="02040503050406030204" pitchFamily="18" charset="0"/>
                        <a:cs typeface="Times New Roman"/>
                      </a:rPr>
                      <m:t>0</m:t>
                    </m:r>
                    <m:r>
                      <a:rPr lang="en-US" i="1" dirty="0">
                        <a:latin typeface="Cambria Math" panose="02040503050406030204" pitchFamily="18" charset="0"/>
                        <a:ea typeface="Times New Roman"/>
                        <a:cs typeface="Times New Roman"/>
                      </a:rPr>
                      <m:t>=</m:t>
                    </m:r>
                    <m:d>
                      <m:dPr>
                        <m:begChr m:val="{"/>
                        <m:endChr m:val="}"/>
                        <m:ctrlPr>
                          <a:rPr lang="ro-RO" i="1" dirty="0">
                            <a:latin typeface="Cambria Math" panose="02040503050406030204" pitchFamily="18" charset="0"/>
                            <a:cs typeface="Times New Roman"/>
                          </a:rPr>
                        </m:ctrlPr>
                      </m:dPr>
                      <m:e>
                        <m:r>
                          <a:rPr lang="ro-RO" i="1" dirty="0">
                            <a:latin typeface="Cambria Math" panose="02040503050406030204" pitchFamily="18" charset="0"/>
                          </a:rPr>
                          <m:t>𝑙𝑜𝑐</m:t>
                        </m:r>
                        <m:d>
                          <m:dPr>
                            <m:ctrlPr>
                              <a:rPr lang="ro-RO" i="1" dirty="0">
                                <a:latin typeface="Cambria Math" panose="02040503050406030204" pitchFamily="18" charset="0"/>
                              </a:rPr>
                            </m:ctrlPr>
                          </m:dPr>
                          <m:e>
                            <m:r>
                              <a:rPr lang="ro-RO" i="1" dirty="0">
                                <a:latin typeface="Cambria Math" panose="02040503050406030204" pitchFamily="18" charset="0"/>
                              </a:rPr>
                              <m:t>𝑟</m:t>
                            </m:r>
                            <m:r>
                              <a:rPr lang="ro-RO" i="1" dirty="0">
                                <a:latin typeface="Cambria Math" panose="02040503050406030204" pitchFamily="18" charset="0"/>
                              </a:rPr>
                              <m:t>1</m:t>
                            </m:r>
                          </m:e>
                        </m:d>
                        <m:r>
                          <a:rPr lang="ro-RO" i="1" dirty="0">
                            <a:latin typeface="Cambria Math" panose="02040503050406030204" pitchFamily="18" charset="0"/>
                          </a:rPr>
                          <m:t>=</m:t>
                        </m:r>
                        <m:r>
                          <a:rPr lang="ro-RO" i="1" dirty="0">
                            <a:latin typeface="Cambria Math" panose="02040503050406030204" pitchFamily="18" charset="0"/>
                          </a:rPr>
                          <m:t>𝑑</m:t>
                        </m:r>
                        <m:r>
                          <a:rPr lang="de-DE" b="0" i="1" dirty="0" smtClean="0">
                            <a:latin typeface="Cambria Math" panose="02040503050406030204" pitchFamily="18" charset="0"/>
                          </a:rPr>
                          <m:t>2</m:t>
                        </m:r>
                        <m:r>
                          <a:rPr lang="ro-RO" i="1" dirty="0">
                            <a:latin typeface="Cambria Math" panose="02040503050406030204" pitchFamily="18" charset="0"/>
                          </a:rPr>
                          <m:t>,</m:t>
                        </m:r>
                        <m:r>
                          <a:rPr lang="de-DE" b="0" i="1" dirty="0" smtClean="0">
                            <a:latin typeface="Cambria Math" panose="02040503050406030204" pitchFamily="18" charset="0"/>
                          </a:rPr>
                          <m:t> </m:t>
                        </m:r>
                        <m:r>
                          <a:rPr lang="ro-RO" i="1" dirty="0">
                            <a:latin typeface="Cambria Math" panose="02040503050406030204" pitchFamily="18" charset="0"/>
                          </a:rPr>
                          <m:t>𝑐𝑎𝑟𝑔𝑜</m:t>
                        </m:r>
                        <m:d>
                          <m:dPr>
                            <m:ctrlPr>
                              <a:rPr lang="ro-RO" i="1" dirty="0">
                                <a:latin typeface="Cambria Math" panose="02040503050406030204" pitchFamily="18" charset="0"/>
                              </a:rPr>
                            </m:ctrlPr>
                          </m:dPr>
                          <m:e>
                            <m:r>
                              <a:rPr lang="ro-RO" i="1" dirty="0">
                                <a:latin typeface="Cambria Math" panose="02040503050406030204" pitchFamily="18" charset="0"/>
                              </a:rPr>
                              <m:t>𝑟</m:t>
                            </m:r>
                            <m:r>
                              <a:rPr lang="ro-RO" i="1" dirty="0">
                                <a:latin typeface="Cambria Math" panose="02040503050406030204" pitchFamily="18" charset="0"/>
                              </a:rPr>
                              <m:t>1</m:t>
                            </m:r>
                          </m:e>
                        </m:d>
                        <m:r>
                          <a:rPr lang="ro-RO" i="1" dirty="0">
                            <a:latin typeface="Cambria Math" panose="02040503050406030204" pitchFamily="18" charset="0"/>
                          </a:rPr>
                          <m:t>=</m:t>
                        </m:r>
                        <m:r>
                          <a:rPr lang="ro-RO" i="1" dirty="0">
                            <a:latin typeface="Cambria Math" panose="02040503050406030204" pitchFamily="18" charset="0"/>
                          </a:rPr>
                          <m:t>𝑛𝑖𝑙</m:t>
                        </m:r>
                        <m:r>
                          <a:rPr lang="de-DE" b="0" i="1" dirty="0" smtClean="0">
                            <a:latin typeface="Cambria Math" panose="02040503050406030204" pitchFamily="18" charset="0"/>
                          </a:rPr>
                          <m:t>,</m:t>
                        </m:r>
                        <m:r>
                          <a:rPr lang="de-DE" b="0" i="1" dirty="0" smtClean="0">
                            <a:solidFill>
                              <a:schemeClr val="bg1"/>
                            </a:solidFill>
                            <a:latin typeface="Cambria Math" panose="02040503050406030204" pitchFamily="18" charset="0"/>
                          </a:rPr>
                          <m:t>, </m:t>
                        </m:r>
                        <m:r>
                          <a:rPr lang="de-DE" b="0" i="1" dirty="0" smtClean="0">
                            <a:solidFill>
                              <a:schemeClr val="bg1"/>
                            </a:solidFill>
                            <a:latin typeface="Cambria Math" panose="02040503050406030204" pitchFamily="18" charset="0"/>
                          </a:rPr>
                          <m:t> </m:t>
                        </m:r>
                        <m:r>
                          <a:rPr lang="ro-RO" i="1" dirty="0">
                            <a:latin typeface="Cambria Math" panose="02040503050406030204" pitchFamily="18" charset="0"/>
                          </a:rPr>
                          <m:t>𝑙𝑜𝑐</m:t>
                        </m:r>
                        <m:d>
                          <m:dPr>
                            <m:ctrlPr>
                              <a:rPr lang="ro-RO" i="1" dirty="0">
                                <a:latin typeface="Cambria Math" panose="02040503050406030204" pitchFamily="18" charset="0"/>
                              </a:rPr>
                            </m:ctrlPr>
                          </m:dPr>
                          <m:e>
                            <m:r>
                              <a:rPr lang="ro-RO" i="1" dirty="0">
                                <a:latin typeface="Cambria Math" panose="02040503050406030204" pitchFamily="18" charset="0"/>
                              </a:rPr>
                              <m:t>𝑐</m:t>
                            </m:r>
                            <m:r>
                              <a:rPr lang="ro-RO" i="1" dirty="0">
                                <a:latin typeface="Cambria Math" panose="02040503050406030204" pitchFamily="18" charset="0"/>
                              </a:rPr>
                              <m:t>1</m:t>
                            </m:r>
                          </m:e>
                        </m:d>
                        <m:r>
                          <a:rPr lang="ro-RO" i="1" dirty="0">
                            <a:latin typeface="Cambria Math" panose="02040503050406030204" pitchFamily="18" charset="0"/>
                          </a:rPr>
                          <m:t>=</m:t>
                        </m:r>
                        <m:r>
                          <a:rPr lang="ro-RO" i="1" dirty="0">
                            <a:latin typeface="Cambria Math" panose="02040503050406030204" pitchFamily="18" charset="0"/>
                          </a:rPr>
                          <m:t>𝑑</m:t>
                        </m:r>
                        <m:r>
                          <a:rPr lang="ro-RO" i="1" dirty="0">
                            <a:latin typeface="Cambria Math" panose="02040503050406030204" pitchFamily="18" charset="0"/>
                          </a:rPr>
                          <m:t>1</m:t>
                        </m:r>
                      </m:e>
                    </m:d>
                  </m:oMath>
                </a14:m>
                <a:endParaRPr lang="en-US" dirty="0"/>
              </a:p>
              <a:p>
                <a:pPr lvl="1"/>
                <a14:m>
                  <m:oMath xmlns:m="http://schemas.openxmlformats.org/officeDocument/2006/math">
                    <m:r>
                      <a:rPr lang="en-US" i="1" dirty="0" smtClean="0">
                        <a:solidFill>
                          <a:schemeClr val="tx1"/>
                        </a:solidFill>
                        <a:latin typeface="Cambria Math" panose="02040503050406030204" pitchFamily="18" charset="0"/>
                      </a:rPr>
                      <m:t>𝑎𝑑𝑗</m:t>
                    </m:r>
                    <m:r>
                      <a:rPr lang="en-US" i="1" dirty="0">
                        <a:solidFill>
                          <a:schemeClr val="tx1"/>
                        </a:solidFill>
                        <a:latin typeface="Cambria Math" panose="02040503050406030204" pitchFamily="18" charset="0"/>
                        <a:cs typeface="Times New Roman"/>
                      </a:rPr>
                      <m:t>={(</m:t>
                    </m:r>
                    <m:r>
                      <a:rPr lang="en-US" i="1" dirty="0">
                        <a:solidFill>
                          <a:schemeClr val="tx1"/>
                        </a:solidFill>
                        <a:latin typeface="Cambria Math" panose="02040503050406030204" pitchFamily="18" charset="0"/>
                      </a:rPr>
                      <m:t>𝑑</m:t>
                    </m:r>
                    <m:r>
                      <a:rPr lang="en-US" i="1" dirty="0">
                        <a:solidFill>
                          <a:schemeClr val="tx1"/>
                        </a:solidFill>
                        <a:latin typeface="Cambria Math" panose="02040503050406030204" pitchFamily="18" charset="0"/>
                      </a:rPr>
                      <m:t>1,</m:t>
                    </m:r>
                    <m:r>
                      <a:rPr lang="en-US" i="1" dirty="0">
                        <a:solidFill>
                          <a:schemeClr val="tx1"/>
                        </a:solidFill>
                        <a:latin typeface="Cambria Math" panose="02040503050406030204" pitchFamily="18" charset="0"/>
                      </a:rPr>
                      <m:t>𝑑</m:t>
                    </m:r>
                    <m:r>
                      <a:rPr lang="en-US" i="1" dirty="0">
                        <a:solidFill>
                          <a:schemeClr val="tx1"/>
                        </a:solidFill>
                        <a:latin typeface="Cambria Math" panose="02040503050406030204" pitchFamily="18" charset="0"/>
                      </a:rPr>
                      <m:t>2), (</m:t>
                    </m:r>
                    <m:r>
                      <a:rPr lang="en-US" i="1" dirty="0">
                        <a:solidFill>
                          <a:schemeClr val="tx1"/>
                        </a:solidFill>
                        <a:latin typeface="Cambria Math" panose="02040503050406030204" pitchFamily="18" charset="0"/>
                      </a:rPr>
                      <m:t>𝑑</m:t>
                    </m:r>
                    <m:r>
                      <a:rPr lang="en-US" i="1" dirty="0">
                        <a:solidFill>
                          <a:schemeClr val="tx1"/>
                        </a:solidFill>
                        <a:latin typeface="Cambria Math" panose="02040503050406030204" pitchFamily="18" charset="0"/>
                      </a:rPr>
                      <m:t>2,</m:t>
                    </m:r>
                    <m:r>
                      <a:rPr lang="en-US" i="1" dirty="0">
                        <a:solidFill>
                          <a:schemeClr val="tx1"/>
                        </a:solidFill>
                        <a:latin typeface="Cambria Math" panose="02040503050406030204" pitchFamily="18" charset="0"/>
                      </a:rPr>
                      <m:t>𝑑</m:t>
                    </m:r>
                    <m:r>
                      <a:rPr lang="en-US" i="1" dirty="0">
                        <a:solidFill>
                          <a:schemeClr val="tx1"/>
                        </a:solidFill>
                        <a:latin typeface="Cambria Math" panose="02040503050406030204" pitchFamily="18" charset="0"/>
                      </a:rPr>
                      <m:t>1), (</m:t>
                    </m:r>
                    <m:r>
                      <a:rPr lang="en-US" i="1" dirty="0">
                        <a:solidFill>
                          <a:schemeClr val="tx1"/>
                        </a:solidFill>
                        <a:latin typeface="Cambria Math" panose="02040503050406030204" pitchFamily="18" charset="0"/>
                      </a:rPr>
                      <m:t>𝑑</m:t>
                    </m:r>
                    <m:r>
                      <a:rPr lang="en-US" i="1" dirty="0">
                        <a:solidFill>
                          <a:schemeClr val="tx1"/>
                        </a:solidFill>
                        <a:latin typeface="Cambria Math" panose="02040503050406030204" pitchFamily="18" charset="0"/>
                      </a:rPr>
                      <m:t>1,</m:t>
                    </m:r>
                    <m:r>
                      <a:rPr lang="en-US" i="1" dirty="0">
                        <a:solidFill>
                          <a:schemeClr val="tx1"/>
                        </a:solidFill>
                        <a:latin typeface="Cambria Math" panose="02040503050406030204" pitchFamily="18" charset="0"/>
                      </a:rPr>
                      <m:t>𝑑</m:t>
                    </m:r>
                    <m:r>
                      <a:rPr lang="en-US" i="1" dirty="0">
                        <a:solidFill>
                          <a:schemeClr val="tx1"/>
                        </a:solidFill>
                        <a:latin typeface="Cambria Math" panose="02040503050406030204" pitchFamily="18" charset="0"/>
                      </a:rPr>
                      <m:t>3), (</m:t>
                    </m:r>
                    <m:r>
                      <a:rPr lang="en-US" i="1" dirty="0">
                        <a:solidFill>
                          <a:schemeClr val="tx1"/>
                        </a:solidFill>
                        <a:latin typeface="Cambria Math" panose="02040503050406030204" pitchFamily="18" charset="0"/>
                      </a:rPr>
                      <m:t>𝑑</m:t>
                    </m:r>
                    <m:r>
                      <a:rPr lang="en-US" i="1" dirty="0">
                        <a:solidFill>
                          <a:schemeClr val="tx1"/>
                        </a:solidFill>
                        <a:latin typeface="Cambria Math" panose="02040503050406030204" pitchFamily="18" charset="0"/>
                      </a:rPr>
                      <m:t>3,</m:t>
                    </m:r>
                    <m:r>
                      <a:rPr lang="en-US" i="1" dirty="0">
                        <a:solidFill>
                          <a:schemeClr val="tx1"/>
                        </a:solidFill>
                        <a:latin typeface="Cambria Math" panose="02040503050406030204" pitchFamily="18" charset="0"/>
                      </a:rPr>
                      <m:t>𝑑</m:t>
                    </m:r>
                    <m:r>
                      <a:rPr lang="en-US" i="1" dirty="0">
                        <a:solidFill>
                          <a:schemeClr val="tx1"/>
                        </a:solidFill>
                        <a:latin typeface="Cambria Math" panose="02040503050406030204" pitchFamily="18" charset="0"/>
                      </a:rPr>
                      <m:t>1)}</m:t>
                    </m:r>
                  </m:oMath>
                </a14:m>
                <a:endParaRPr lang="en-US" dirty="0">
                  <a:solidFill>
                    <a:schemeClr val="tx1"/>
                  </a:solidFill>
                </a:endParaRPr>
              </a:p>
              <a:p>
                <a:pPr lvl="1"/>
                <a14:m>
                  <m:oMath xmlns:m="http://schemas.openxmlformats.org/officeDocument/2006/math">
                    <m:r>
                      <a:rPr lang="en-US" i="1" dirty="0">
                        <a:solidFill>
                          <a:schemeClr val="tx1"/>
                        </a:solidFill>
                        <a:latin typeface="Cambria Math" panose="02040503050406030204" pitchFamily="18" charset="0"/>
                        <a:ea typeface="ＭＳ Ｐゴシック"/>
                        <a:cs typeface="Times New Roman"/>
                      </a:rPr>
                      <m:t>𝑔</m:t>
                    </m:r>
                    <m:r>
                      <a:rPr lang="is-IS" i="1" dirty="0">
                        <a:solidFill>
                          <a:schemeClr val="tx1"/>
                        </a:solidFill>
                        <a:latin typeface="Cambria Math" panose="02040503050406030204" pitchFamily="18" charset="0"/>
                        <a:ea typeface="ＭＳ Ｐゴシック"/>
                      </a:rPr>
                      <m:t> = {</m:t>
                    </m:r>
                    <m:r>
                      <a:rPr lang="en-US" i="1" dirty="0">
                        <a:solidFill>
                          <a:schemeClr val="tx1"/>
                        </a:solidFill>
                        <a:latin typeface="Cambria Math" panose="02040503050406030204" pitchFamily="18" charset="0"/>
                        <a:ea typeface="ＭＳ Ｐゴシック"/>
                      </a:rPr>
                      <m:t>𝑐𝑎𝑟𝑔𝑜</m:t>
                    </m:r>
                    <m:r>
                      <a:rPr lang="en-US" i="1" dirty="0">
                        <a:solidFill>
                          <a:schemeClr val="tx1"/>
                        </a:solidFill>
                        <a:latin typeface="Cambria Math" panose="02040503050406030204" pitchFamily="18" charset="0"/>
                        <a:ea typeface="ＭＳ Ｐゴシック"/>
                      </a:rPr>
                      <m:t>(</m:t>
                    </m:r>
                    <m:r>
                      <a:rPr lang="is-IS" i="1" dirty="0">
                        <a:solidFill>
                          <a:schemeClr val="tx1"/>
                        </a:solidFill>
                        <a:latin typeface="Cambria Math" panose="02040503050406030204" pitchFamily="18" charset="0"/>
                        <a:ea typeface="ＭＳ Ｐゴシック"/>
                      </a:rPr>
                      <m:t>𝑟</m:t>
                    </m:r>
                    <m:r>
                      <a:rPr lang="is-IS" i="1" dirty="0">
                        <a:solidFill>
                          <a:schemeClr val="tx1"/>
                        </a:solidFill>
                        <a:latin typeface="Cambria Math" panose="02040503050406030204" pitchFamily="18" charset="0"/>
                        <a:ea typeface="ＭＳ Ｐゴシック"/>
                      </a:rPr>
                      <m:t>1)=</m:t>
                    </m:r>
                    <m:r>
                      <a:rPr lang="is-IS" i="1" dirty="0">
                        <a:solidFill>
                          <a:schemeClr val="tx1"/>
                        </a:solidFill>
                        <a:latin typeface="Cambria Math" panose="02040503050406030204" pitchFamily="18" charset="0"/>
                        <a:ea typeface="ＭＳ Ｐゴシック"/>
                        <a:cs typeface="Calibri"/>
                      </a:rPr>
                      <m:t>𝑐</m:t>
                    </m:r>
                    <m:r>
                      <a:rPr lang="is-IS" i="1" dirty="0">
                        <a:solidFill>
                          <a:schemeClr val="tx1"/>
                        </a:solidFill>
                        <a:latin typeface="Cambria Math" panose="02040503050406030204" pitchFamily="18" charset="0"/>
                        <a:ea typeface="ＭＳ Ｐゴシック"/>
                        <a:cs typeface="Calibri"/>
                      </a:rPr>
                      <m:t>1}</m:t>
                    </m:r>
                  </m:oMath>
                </a14:m>
                <a:endParaRPr lang="en-US" dirty="0">
                  <a:solidFill>
                    <a:schemeClr val="tx1"/>
                  </a:solidFill>
                </a:endParaRPr>
              </a:p>
              <a:p>
                <a:pPr lvl="1">
                  <a:tabLst>
                    <a:tab pos="1057275" algn="l"/>
                  </a:tabLst>
                </a:pPr>
                <a14:m>
                  <m:oMath xmlns:m="http://schemas.openxmlformats.org/officeDocument/2006/math">
                    <m:r>
                      <a:rPr lang="en-US" i="1" dirty="0">
                        <a:latin typeface="Cambria Math" panose="02040503050406030204" pitchFamily="18" charset="0"/>
                        <a:sym typeface="Symbol" charset="0"/>
                      </a:rPr>
                      <m:t>𝜋</m:t>
                    </m:r>
                    <m:r>
                      <a:rPr lang="en-US" i="1" dirty="0">
                        <a:latin typeface="Cambria Math" panose="02040503050406030204" pitchFamily="18" charset="0"/>
                        <a:sym typeface="Symbol" charset="0"/>
                      </a:rPr>
                      <m:t> =</m:t>
                    </m:r>
                    <m:d>
                      <m:dPr>
                        <m:begChr m:val="⟨"/>
                        <m:endChr m:val=""/>
                        <m:ctrlPr>
                          <a:rPr lang="en-US" i="1" dirty="0" smtClean="0">
                            <a:latin typeface="Cambria Math" panose="02040503050406030204" pitchFamily="18" charset="0"/>
                            <a:sym typeface="Symbol" charset="0"/>
                          </a:rPr>
                        </m:ctrlPr>
                      </m:dPr>
                      <m:e>
                        <m:r>
                          <a:rPr lang="en-US" i="1" dirty="0">
                            <a:latin typeface="Cambria Math" panose="02040503050406030204" pitchFamily="18" charset="0"/>
                            <a:cs typeface="Calibri"/>
                          </a:rPr>
                          <m:t>𝑚𝑜𝑣𝑒</m:t>
                        </m:r>
                        <m:d>
                          <m:dPr>
                            <m:ctrlPr>
                              <a:rPr lang="en-US" i="1" dirty="0">
                                <a:latin typeface="Cambria Math" panose="02040503050406030204" pitchFamily="18" charset="0"/>
                                <a:cs typeface="Calibri"/>
                              </a:rPr>
                            </m:ctrlPr>
                          </m:dPr>
                          <m:e>
                            <m:r>
                              <a:rPr lang="en-US" i="1" dirty="0">
                                <a:latin typeface="Cambria Math" panose="02040503050406030204" pitchFamily="18" charset="0"/>
                                <a:cs typeface="Calibri"/>
                              </a:rPr>
                              <m:t>𝑟</m:t>
                            </m:r>
                            <m:r>
                              <a:rPr lang="en-US" i="1" dirty="0">
                                <a:latin typeface="Cambria Math" panose="02040503050406030204" pitchFamily="18" charset="0"/>
                                <a:cs typeface="Calibri"/>
                              </a:rPr>
                              <m:t>1,</m:t>
                            </m:r>
                            <m:r>
                              <a:rPr lang="en-US" i="1" dirty="0">
                                <a:latin typeface="Cambria Math" panose="02040503050406030204" pitchFamily="18" charset="0"/>
                                <a:cs typeface="Calibri"/>
                              </a:rPr>
                              <m:t>𝑑</m:t>
                            </m:r>
                            <m:r>
                              <a:rPr lang="en-US" i="1" dirty="0">
                                <a:latin typeface="Cambria Math" panose="02040503050406030204" pitchFamily="18" charset="0"/>
                                <a:cs typeface="Calibri"/>
                              </a:rPr>
                              <m:t>2,</m:t>
                            </m:r>
                            <m:r>
                              <a:rPr lang="en-US" i="1" dirty="0">
                                <a:latin typeface="Cambria Math" panose="02040503050406030204" pitchFamily="18" charset="0"/>
                                <a:cs typeface="Calibri"/>
                              </a:rPr>
                              <m:t>𝑑</m:t>
                            </m:r>
                            <m:r>
                              <a:rPr lang="en-US" i="1" dirty="0">
                                <a:latin typeface="Cambria Math" panose="02040503050406030204" pitchFamily="18" charset="0"/>
                                <a:cs typeface="Calibri"/>
                              </a:rPr>
                              <m:t>1</m:t>
                            </m:r>
                          </m:e>
                        </m:d>
                        <m:r>
                          <a:rPr lang="en-US" i="1" dirty="0">
                            <a:latin typeface="Cambria Math" panose="02040503050406030204" pitchFamily="18" charset="0"/>
                            <a:cs typeface="Calibri"/>
                          </a:rPr>
                          <m:t>,</m:t>
                        </m:r>
                      </m:e>
                    </m:d>
                    <m:d>
                      <m:dPr>
                        <m:begChr m:val=""/>
                        <m:endChr m:val="⟩"/>
                        <m:ctrlPr>
                          <a:rPr lang="en-US" i="1" dirty="0" smtClean="0">
                            <a:latin typeface="Cambria Math" panose="02040503050406030204" pitchFamily="18" charset="0"/>
                            <a:sym typeface="Symbol" charset="0"/>
                          </a:rPr>
                        </m:ctrlPr>
                      </m:dPr>
                      <m:e>
                        <m:r>
                          <a:rPr lang="en-US" i="1" dirty="0">
                            <a:latin typeface="Cambria Math" panose="02040503050406030204" pitchFamily="18" charset="0"/>
                            <a:cs typeface="Calibri"/>
                          </a:rPr>
                          <m:t>𝑡𝑎𝑘𝑒</m:t>
                        </m:r>
                        <m:d>
                          <m:dPr>
                            <m:ctrlPr>
                              <a:rPr lang="en-US" i="1" dirty="0">
                                <a:latin typeface="Cambria Math" panose="02040503050406030204" pitchFamily="18" charset="0"/>
                                <a:cs typeface="Calibri"/>
                              </a:rPr>
                            </m:ctrlPr>
                          </m:dPr>
                          <m:e>
                            <m:r>
                              <a:rPr lang="en-US" i="1" dirty="0">
                                <a:latin typeface="Cambria Math" panose="02040503050406030204" pitchFamily="18" charset="0"/>
                                <a:cs typeface="Calibri"/>
                              </a:rPr>
                              <m:t>𝑟</m:t>
                            </m:r>
                            <m:r>
                              <a:rPr lang="en-US" i="1" dirty="0">
                                <a:latin typeface="Cambria Math" panose="02040503050406030204" pitchFamily="18" charset="0"/>
                                <a:cs typeface="Calibri"/>
                              </a:rPr>
                              <m:t>1,</m:t>
                            </m:r>
                            <m:r>
                              <a:rPr lang="en-US" i="1" dirty="0">
                                <a:latin typeface="Cambria Math" panose="02040503050406030204" pitchFamily="18" charset="0"/>
                                <a:cs typeface="Calibri"/>
                              </a:rPr>
                              <m:t>𝑑</m:t>
                            </m:r>
                            <m:r>
                              <a:rPr lang="en-US" i="1" dirty="0">
                                <a:latin typeface="Cambria Math" panose="02040503050406030204" pitchFamily="18" charset="0"/>
                                <a:cs typeface="Calibri"/>
                              </a:rPr>
                              <m:t>1,</m:t>
                            </m:r>
                            <m:r>
                              <a:rPr lang="en-US" i="1" dirty="0">
                                <a:latin typeface="Cambria Math" panose="02040503050406030204" pitchFamily="18" charset="0"/>
                                <a:cs typeface="Calibri"/>
                              </a:rPr>
                              <m:t>𝑐</m:t>
                            </m:r>
                            <m:r>
                              <a:rPr lang="en-US" i="1" dirty="0">
                                <a:latin typeface="Cambria Math" panose="02040503050406030204" pitchFamily="18" charset="0"/>
                                <a:cs typeface="Calibri"/>
                              </a:rPr>
                              <m:t>1</m:t>
                            </m:r>
                          </m:e>
                        </m:d>
                      </m:e>
                    </m:d>
                  </m:oMath>
                </a14:m>
                <a:r>
                  <a:rPr lang="en-US" dirty="0"/>
                  <a:t> </a:t>
                </a:r>
              </a:p>
              <a:p>
                <a:endParaRPr lang="en-DE" dirty="0"/>
              </a:p>
            </p:txBody>
          </p:sp>
        </mc:Choice>
        <mc:Fallback>
          <p:sp>
            <p:nvSpPr>
              <p:cNvPr id="5" name="Content Placeholder 4">
                <a:extLst>
                  <a:ext uri="{FF2B5EF4-FFF2-40B4-BE49-F238E27FC236}">
                    <a16:creationId xmlns:a16="http://schemas.microsoft.com/office/drawing/2014/main" id="{EAFC85B4-FA0F-4092-B14B-8DF86BF5199B}"/>
                  </a:ext>
                </a:extLst>
              </p:cNvPr>
              <p:cNvSpPr>
                <a:spLocks noGrp="1" noRot="1" noChangeAspect="1" noMove="1" noResize="1" noEditPoints="1" noAdjustHandles="1" noChangeArrowheads="1" noChangeShapeType="1" noTextEdit="1"/>
              </p:cNvSpPr>
              <p:nvPr>
                <p:ph sz="half" idx="2"/>
              </p:nvPr>
            </p:nvSpPr>
            <p:spPr>
              <a:blipFill>
                <a:blip r:embed="rId4"/>
                <a:stretch>
                  <a:fillRect l="-2955" t="-5672" r="-2955"/>
                </a:stretch>
              </a:blipFill>
            </p:spPr>
            <p:txBody>
              <a:bodyPr/>
              <a:lstStyle/>
              <a:p>
                <a:r>
                  <a:rPr lang="en-DE">
                    <a:noFill/>
                  </a:rPr>
                  <a:t> </a:t>
                </a:r>
              </a:p>
            </p:txBody>
          </p:sp>
        </mc:Fallback>
      </mc:AlternateContent>
      <p:sp>
        <p:nvSpPr>
          <p:cNvPr id="4" name="Date Placeholder 3">
            <a:extLst>
              <a:ext uri="{FF2B5EF4-FFF2-40B4-BE49-F238E27FC236}">
                <a16:creationId xmlns:a16="http://schemas.microsoft.com/office/drawing/2014/main" id="{08F93051-F1C4-DE47-81A8-3E129D0D7B8F}"/>
              </a:ext>
            </a:extLst>
          </p:cNvPr>
          <p:cNvSpPr>
            <a:spLocks noGrp="1"/>
          </p:cNvSpPr>
          <p:nvPr>
            <p:ph type="dt" sz="half" idx="10"/>
          </p:nvPr>
        </p:nvSpPr>
        <p:spPr/>
        <p:txBody>
          <a:bodyPr/>
          <a:lstStyle/>
          <a:p>
            <a:r>
              <a:rPr lang="de-DE"/>
              <a:t>Deterministic</a:t>
            </a:r>
            <a:endParaRPr lang="de-DE" dirty="0"/>
          </a:p>
        </p:txBody>
      </p:sp>
      <p:sp>
        <p:nvSpPr>
          <p:cNvPr id="50" name="Footer Placeholder 49">
            <a:extLst>
              <a:ext uri="{FF2B5EF4-FFF2-40B4-BE49-F238E27FC236}">
                <a16:creationId xmlns:a16="http://schemas.microsoft.com/office/drawing/2014/main" id="{3FFBC8E7-2715-6311-FDB3-732F2CECF1C8}"/>
              </a:ext>
            </a:extLst>
          </p:cNvPr>
          <p:cNvSpPr>
            <a:spLocks noGrp="1"/>
          </p:cNvSpPr>
          <p:nvPr>
            <p:ph type="ftr" sz="quarter" idx="3"/>
          </p:nvPr>
        </p:nvSpPr>
        <p:spPr/>
        <p:txBody>
          <a:bodyPr/>
          <a:lstStyle/>
          <a:p>
            <a:r>
              <a:rPr lang="en-GB"/>
              <a:t>T. Braun - APA</a:t>
            </a:r>
          </a:p>
        </p:txBody>
      </p:sp>
      <p:sp>
        <p:nvSpPr>
          <p:cNvPr id="49" name="Slide Number Placeholder 48">
            <a:extLst>
              <a:ext uri="{FF2B5EF4-FFF2-40B4-BE49-F238E27FC236}">
                <a16:creationId xmlns:a16="http://schemas.microsoft.com/office/drawing/2014/main" id="{7CDEEB2A-C093-8F44-AC62-6FE1406F0D44}"/>
              </a:ext>
            </a:extLst>
          </p:cNvPr>
          <p:cNvSpPr>
            <a:spLocks noGrp="1"/>
          </p:cNvSpPr>
          <p:nvPr>
            <p:ph type="sldNum" sz="quarter" idx="4"/>
          </p:nvPr>
        </p:nvSpPr>
        <p:spPr/>
        <p:txBody>
          <a:bodyPr/>
          <a:lstStyle/>
          <a:p>
            <a:fld id="{67C9959E-8E6B-B04C-9955-EA096F41CA7A}" type="slidenum">
              <a:rPr lang="en-GB" smtClean="0"/>
              <a:t>25</a:t>
            </a:fld>
            <a:endParaRPr lang="en-GB"/>
          </a:p>
        </p:txBody>
      </p:sp>
      <p:grpSp>
        <p:nvGrpSpPr>
          <p:cNvPr id="99" name="Group 98"/>
          <p:cNvGrpSpPr/>
          <p:nvPr/>
        </p:nvGrpSpPr>
        <p:grpSpPr>
          <a:xfrm>
            <a:off x="10748686" y="4326070"/>
            <a:ext cx="1082989" cy="919087"/>
            <a:chOff x="6805552" y="3919023"/>
            <a:chExt cx="1082989" cy="919087"/>
          </a:xfrm>
        </p:grpSpPr>
        <p:grpSp>
          <p:nvGrpSpPr>
            <p:cNvPr id="59" name="Group 58"/>
            <p:cNvGrpSpPr/>
            <p:nvPr/>
          </p:nvGrpSpPr>
          <p:grpSpPr>
            <a:xfrm>
              <a:off x="6805552" y="3919023"/>
              <a:ext cx="1082989" cy="919087"/>
              <a:chOff x="3906167" y="3324390"/>
              <a:chExt cx="1671281" cy="1418344"/>
            </a:xfrm>
            <a:solidFill>
              <a:srgbClr val="93D2FE"/>
            </a:solidFill>
          </p:grpSpPr>
          <p:sp>
            <p:nvSpPr>
              <p:cNvPr id="65" name="Oval 859"/>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66" name="Oval 861"/>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67" name="Oval 862"/>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68" name="Oval 863"/>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69" name="Oval 863"/>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grpSp>
            <p:nvGrpSpPr>
              <p:cNvPr id="70" name="Group 69"/>
              <p:cNvGrpSpPr/>
              <p:nvPr/>
            </p:nvGrpSpPr>
            <p:grpSpPr>
              <a:xfrm>
                <a:off x="3906167" y="4047050"/>
                <a:ext cx="1671281" cy="539042"/>
                <a:chOff x="1320274" y="4580303"/>
                <a:chExt cx="1671281" cy="467246"/>
              </a:xfrm>
              <a:grpFill/>
            </p:grpSpPr>
            <p:sp>
              <p:nvSpPr>
                <p:cNvPr id="85" name="Freeform 860"/>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86" name="Rectangle 864"/>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bIns="45720" anchor="ctr"/>
                <a:lstStyle/>
                <a:p>
                  <a:pPr algn="ctr"/>
                  <a:r>
                    <a:rPr lang="en-US" sz="1700" dirty="0">
                      <a:latin typeface="Calibri"/>
                      <a:ea typeface="Calibri"/>
                      <a:cs typeface="Calibri"/>
                    </a:rPr>
                    <a:t>r1</a:t>
                  </a:r>
                </a:p>
              </p:txBody>
            </p:sp>
            <p:sp>
              <p:nvSpPr>
                <p:cNvPr id="87" name="Freeform 865"/>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88" name="Freeform 866"/>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grpSp>
          <p:grpSp>
            <p:nvGrpSpPr>
              <p:cNvPr id="71" name="Group 70"/>
              <p:cNvGrpSpPr/>
              <p:nvPr/>
            </p:nvGrpSpPr>
            <p:grpSpPr>
              <a:xfrm>
                <a:off x="4596370" y="3324390"/>
                <a:ext cx="552654" cy="1188720"/>
                <a:chOff x="1823226" y="3235632"/>
                <a:chExt cx="552654" cy="1188720"/>
              </a:xfrm>
              <a:grpFill/>
            </p:grpSpPr>
            <p:sp>
              <p:nvSpPr>
                <p:cNvPr id="72" name="Oval 878"/>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73" name="Rectangle 880"/>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sz="1700" dirty="0">
                    <a:latin typeface="Calibri"/>
                    <a:ea typeface="Calibri"/>
                    <a:cs typeface="Calibri"/>
                  </a:endParaRPr>
                </a:p>
              </p:txBody>
            </p:sp>
            <p:sp>
              <p:nvSpPr>
                <p:cNvPr id="74" name="Oval 878"/>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75" name="Line 881"/>
                <p:cNvSpPr>
                  <a:spLocks noChangeShapeType="1"/>
                </p:cNvSpPr>
                <p:nvPr/>
              </p:nvSpPr>
              <p:spPr bwMode="auto">
                <a:xfrm flipV="1">
                  <a:off x="1937377" y="3720625"/>
                  <a:ext cx="0" cy="686361"/>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76" name="Line 882"/>
                <p:cNvSpPr>
                  <a:spLocks noChangeShapeType="1"/>
                </p:cNvSpPr>
                <p:nvPr/>
              </p:nvSpPr>
              <p:spPr bwMode="auto">
                <a:xfrm flipH="1" flipV="1">
                  <a:off x="1823226" y="3720625"/>
                  <a:ext cx="0" cy="686361"/>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77" name="Rectangle 880"/>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sz="1700" dirty="0">
                    <a:latin typeface="Calibri"/>
                    <a:ea typeface="Calibri"/>
                    <a:cs typeface="Calibri"/>
                  </a:endParaRPr>
                </a:p>
              </p:txBody>
            </p:sp>
            <p:sp>
              <p:nvSpPr>
                <p:cNvPr id="78" name="Oval 878"/>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79" name="Line 882"/>
                <p:cNvSpPr>
                  <a:spLocks noChangeShapeType="1"/>
                </p:cNvSpPr>
                <p:nvPr/>
              </p:nvSpPr>
              <p:spPr bwMode="auto">
                <a:xfrm rot="1800000" flipV="1">
                  <a:off x="2008380" y="3235632"/>
                  <a:ext cx="166195" cy="553247"/>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80" name="Line 882"/>
                <p:cNvSpPr>
                  <a:spLocks noChangeShapeType="1"/>
                </p:cNvSpPr>
                <p:nvPr/>
              </p:nvSpPr>
              <p:spPr bwMode="auto">
                <a:xfrm rot="1800000" flipV="1">
                  <a:off x="2019974" y="3238739"/>
                  <a:ext cx="147328" cy="577282"/>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81" name="Line 884"/>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p:spPr>
              <p:txBody>
                <a:bodyPr wrap="none" anchor="ctr"/>
                <a:lstStyle/>
                <a:p>
                  <a:endParaRPr lang="en-US" sz="1700" dirty="0">
                    <a:latin typeface="Calibri"/>
                    <a:ea typeface="Calibri"/>
                    <a:cs typeface="Calibri"/>
                  </a:endParaRPr>
                </a:p>
              </p:txBody>
            </p:sp>
            <p:sp>
              <p:nvSpPr>
                <p:cNvPr id="82" name="Oval 885"/>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83" name="Line 881"/>
                <p:cNvSpPr>
                  <a:spLocks noChangeShapeType="1"/>
                </p:cNvSpPr>
                <p:nvPr/>
              </p:nvSpPr>
              <p:spPr bwMode="auto">
                <a:xfrm rot="1800000" flipV="1">
                  <a:off x="2148636" y="3292202"/>
                  <a:ext cx="0" cy="857951"/>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84" name="Line 882"/>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grpSp>
        </p:grpSp>
        <p:grpSp>
          <p:nvGrpSpPr>
            <p:cNvPr id="60" name="Group 59"/>
            <p:cNvGrpSpPr/>
            <p:nvPr/>
          </p:nvGrpSpPr>
          <p:grpSpPr>
            <a:xfrm>
              <a:off x="7365099" y="4388800"/>
              <a:ext cx="484418" cy="334015"/>
              <a:chOff x="1012668" y="950932"/>
              <a:chExt cx="747559" cy="515455"/>
            </a:xfrm>
          </p:grpSpPr>
          <p:sp>
            <p:nvSpPr>
              <p:cNvPr id="61" name="Line 853"/>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 xmlns:a14="http://schemas.microsoft.com/office/drawing/2010/main">
                    <a:noFill/>
                  </a14:hiddenFill>
                </a:ext>
              </a:extLst>
            </p:spPr>
            <p:txBody>
              <a:bodyPr wrap="none" anchor="ctr">
                <a:flatTx/>
              </a:bodyPr>
              <a:lstStyle/>
              <a:p>
                <a:endParaRPr lang="en-US" sz="1700" dirty="0">
                  <a:latin typeface="Calibri"/>
                  <a:ea typeface="Times New Roman"/>
                  <a:cs typeface="Times New Roman"/>
                </a:endParaRPr>
              </a:p>
            </p:txBody>
          </p:sp>
          <p:sp>
            <p:nvSpPr>
              <p:cNvPr id="62" name="Rectangle 876"/>
              <p:cNvSpPr>
                <a:spLocks noChangeAspect="1" noChangeArrowheads="1"/>
              </p:cNvSpPr>
              <p:nvPr/>
            </p:nvSpPr>
            <p:spPr bwMode="auto">
              <a:xfrm>
                <a:off x="1059818" y="950932"/>
                <a:ext cx="100" cy="403719"/>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sz="1700" dirty="0">
                  <a:latin typeface="Calibri"/>
                  <a:ea typeface="Times New Roman"/>
                  <a:cs typeface="Calibri"/>
                </a:endParaRPr>
              </a:p>
            </p:txBody>
          </p:sp>
          <p:sp>
            <p:nvSpPr>
              <p:cNvPr id="63" name="Rectangle 873"/>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sz="1700" dirty="0">
                    <a:latin typeface="Calibri"/>
                    <a:ea typeface="Times New Roman"/>
                    <a:cs typeface="Calibri"/>
                  </a:rPr>
                  <a:t>c1</a:t>
                </a:r>
              </a:p>
            </p:txBody>
          </p:sp>
          <p:sp>
            <p:nvSpPr>
              <p:cNvPr id="64" name="Freeform 875"/>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sz="1700" dirty="0">
                  <a:latin typeface="Calibri"/>
                  <a:ea typeface="Times New Roman"/>
                  <a:cs typeface="Times New Roman"/>
                </a:endParaRPr>
              </a:p>
            </p:txBody>
          </p:sp>
        </p:grpSp>
      </p:grpSp>
      <p:grpSp>
        <p:nvGrpSpPr>
          <p:cNvPr id="51" name="Group 50">
            <a:extLst>
              <a:ext uri="{FF2B5EF4-FFF2-40B4-BE49-F238E27FC236}">
                <a16:creationId xmlns:a16="http://schemas.microsoft.com/office/drawing/2014/main" id="{BE17E3F8-7B05-0D48-95F7-1BAD337CD1B3}"/>
              </a:ext>
            </a:extLst>
          </p:cNvPr>
          <p:cNvGrpSpPr/>
          <p:nvPr/>
        </p:nvGrpSpPr>
        <p:grpSpPr>
          <a:xfrm>
            <a:off x="6523195" y="4300151"/>
            <a:ext cx="3634162" cy="1232639"/>
            <a:chOff x="436529" y="4773314"/>
            <a:chExt cx="3634162" cy="1232639"/>
          </a:xfrm>
        </p:grpSpPr>
        <p:sp>
          <p:nvSpPr>
            <p:cNvPr id="6" name="Rectangle 891"/>
            <p:cNvSpPr>
              <a:spLocks noChangeArrowheads="1"/>
            </p:cNvSpPr>
            <p:nvPr/>
          </p:nvSpPr>
          <p:spPr bwMode="auto">
            <a:xfrm>
              <a:off x="1270103" y="5390584"/>
              <a:ext cx="65" cy="261610"/>
            </a:xfrm>
            <a:prstGeom prst="rect">
              <a:avLst/>
            </a:prstGeom>
            <a:solidFill>
              <a:srgbClr val="89D3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endParaRPr lang="en-US" sz="1700" b="1" dirty="0">
                <a:latin typeface="Calibri"/>
                <a:ea typeface="Calibri"/>
                <a:cs typeface="Calibri"/>
              </a:endParaRPr>
            </a:p>
          </p:txBody>
        </p:sp>
        <p:sp>
          <p:nvSpPr>
            <p:cNvPr id="7" name="Rectangle 891"/>
            <p:cNvSpPr>
              <a:spLocks noChangeArrowheads="1"/>
            </p:cNvSpPr>
            <p:nvPr/>
          </p:nvSpPr>
          <p:spPr bwMode="auto">
            <a:xfrm>
              <a:off x="3073615" y="5448056"/>
              <a:ext cx="65" cy="261610"/>
            </a:xfrm>
            <a:prstGeom prst="rect">
              <a:avLst/>
            </a:prstGeom>
            <a:solidFill>
              <a:srgbClr val="FAC09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endParaRPr lang="en-US" sz="1700" b="1" dirty="0">
                <a:latin typeface="Calibri"/>
                <a:ea typeface="Calibri"/>
                <a:cs typeface="Calibri"/>
              </a:endParaRPr>
            </a:p>
          </p:txBody>
        </p:sp>
        <p:grpSp>
          <p:nvGrpSpPr>
            <p:cNvPr id="8" name="Group 7"/>
            <p:cNvGrpSpPr/>
            <p:nvPr/>
          </p:nvGrpSpPr>
          <p:grpSpPr>
            <a:xfrm>
              <a:off x="832203" y="4773314"/>
              <a:ext cx="1654724" cy="815581"/>
              <a:chOff x="1026717" y="2271773"/>
              <a:chExt cx="2553587" cy="1258611"/>
            </a:xfrm>
          </p:grpSpPr>
          <p:sp>
            <p:nvSpPr>
              <p:cNvPr id="45" name="Line 853"/>
              <p:cNvSpPr>
                <a:spLocks noChangeShapeType="1"/>
              </p:cNvSpPr>
              <p:nvPr/>
            </p:nvSpPr>
            <p:spPr bwMode="auto">
              <a:xfrm>
                <a:off x="1026717" y="3524325"/>
                <a:ext cx="822962" cy="6059"/>
              </a:xfrm>
              <a:prstGeom prst="line">
                <a:avLst/>
              </a:prstGeom>
              <a:noFill/>
              <a:ln w="9525">
                <a:solidFill>
                  <a:schemeClr val="tx1"/>
                </a:solidFill>
                <a:round/>
                <a:headEnd/>
                <a:tailEnd/>
              </a:ln>
              <a:scene3d>
                <a:camera prst="legacyObliqueTopRight">
                  <a:rot lat="60000" lon="0" rev="0"/>
                </a:camera>
                <a:lightRig rig="legacyFlat3" dir="l"/>
              </a:scene3d>
              <a:sp3d extrusionH="2095500" contourW="6350" prstMaterial="legacyPlastic">
                <a:bevelT w="13500" h="13500" prst="angle"/>
                <a:bevelB w="13500" h="13500" prst="angle"/>
                <a:extrusionClr>
                  <a:srgbClr val="EBE6DB"/>
                </a:extrusionClr>
              </a:sp3d>
              <a:extLst>
                <a:ext uri="{909E8E84-426E-40dd-AFC4-6F175D3DCCD1}">
                  <a14:hiddenFill xmlns="" xmlns:a14="http://schemas.microsoft.com/office/drawing/2010/main">
                    <a:noFill/>
                  </a14:hiddenFill>
                </a:ext>
              </a:extLst>
            </p:spPr>
            <p:txBody>
              <a:bodyPr wrap="none" anchor="ctr">
                <a:flatTx/>
              </a:bodyPr>
              <a:lstStyle/>
              <a:p>
                <a:endParaRPr lang="en-US" sz="1700" dirty="0">
                  <a:latin typeface="Calibri"/>
                  <a:ea typeface="Times New Roman"/>
                  <a:cs typeface="Times New Roman"/>
                </a:endParaRPr>
              </a:p>
            </p:txBody>
          </p:sp>
          <p:cxnSp>
            <p:nvCxnSpPr>
              <p:cNvPr id="46" name="Straight Connector 45"/>
              <p:cNvCxnSpPr/>
              <p:nvPr/>
            </p:nvCxnSpPr>
            <p:spPr>
              <a:xfrm>
                <a:off x="2180139" y="2271773"/>
                <a:ext cx="1133857"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7" name="Freeform 860"/>
              <p:cNvSpPr>
                <a:spLocks/>
              </p:cNvSpPr>
              <p:nvPr/>
            </p:nvSpPr>
            <p:spPr bwMode="auto">
              <a:xfrm>
                <a:off x="2604677" y="2352547"/>
                <a:ext cx="393192" cy="37765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48" name="Freeform 860"/>
              <p:cNvSpPr>
                <a:spLocks/>
              </p:cNvSpPr>
              <p:nvPr/>
            </p:nvSpPr>
            <p:spPr bwMode="auto">
              <a:xfrm>
                <a:off x="2366898" y="2287529"/>
                <a:ext cx="1213406" cy="42976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sz="1700" dirty="0">
                  <a:latin typeface="Calibri"/>
                  <a:ea typeface="Calibri"/>
                  <a:cs typeface="Calibri"/>
                </a:endParaRPr>
              </a:p>
            </p:txBody>
          </p:sp>
        </p:grpSp>
        <p:cxnSp>
          <p:nvCxnSpPr>
            <p:cNvPr id="9" name="Straight Connector 8"/>
            <p:cNvCxnSpPr/>
            <p:nvPr/>
          </p:nvCxnSpPr>
          <p:spPr>
            <a:xfrm>
              <a:off x="2221000" y="5531476"/>
              <a:ext cx="592530"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0" name="Freeform 860"/>
            <p:cNvSpPr>
              <a:spLocks/>
            </p:cNvSpPr>
            <p:nvPr/>
          </p:nvSpPr>
          <p:spPr bwMode="auto">
            <a:xfrm>
              <a:off x="1930516" y="5570565"/>
              <a:ext cx="799916" cy="24471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11" name="Freeform 860"/>
            <p:cNvSpPr>
              <a:spLocks/>
            </p:cNvSpPr>
            <p:nvPr/>
          </p:nvSpPr>
          <p:spPr bwMode="auto">
            <a:xfrm>
              <a:off x="1816944" y="5531605"/>
              <a:ext cx="1011288" cy="27849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sz="1700" dirty="0">
                <a:latin typeface="Calibri"/>
                <a:ea typeface="Calibri"/>
                <a:cs typeface="Calibri"/>
              </a:endParaRPr>
            </a:p>
          </p:txBody>
        </p:sp>
        <p:sp>
          <p:nvSpPr>
            <p:cNvPr id="12" name="Line 853"/>
            <p:cNvSpPr>
              <a:spLocks noChangeShapeType="1"/>
            </p:cNvSpPr>
            <p:nvPr/>
          </p:nvSpPr>
          <p:spPr bwMode="auto">
            <a:xfrm>
              <a:off x="2374509" y="6002027"/>
              <a:ext cx="1333194"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sz="1700" dirty="0">
                  <a:latin typeface="Calibri"/>
                  <a:ea typeface="Times New Roman"/>
                  <a:cs typeface="Times New Roman"/>
                </a:rPr>
                <a:t>             d2</a:t>
              </a:r>
            </a:p>
          </p:txBody>
        </p:sp>
        <p:sp>
          <p:nvSpPr>
            <p:cNvPr id="13" name="Line 853"/>
            <p:cNvSpPr>
              <a:spLocks noChangeShapeType="1"/>
            </p:cNvSpPr>
            <p:nvPr/>
          </p:nvSpPr>
          <p:spPr bwMode="auto">
            <a:xfrm>
              <a:off x="436529" y="5998101"/>
              <a:ext cx="1333194"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sz="1700" dirty="0">
                  <a:latin typeface="Calibri"/>
                  <a:ea typeface="Times New Roman"/>
                  <a:cs typeface="Times New Roman"/>
                </a:rPr>
                <a:t>            d1</a:t>
              </a:r>
            </a:p>
          </p:txBody>
        </p:sp>
        <p:sp>
          <p:nvSpPr>
            <p:cNvPr id="14" name="Line 853"/>
            <p:cNvSpPr>
              <a:spLocks noChangeShapeType="1"/>
            </p:cNvSpPr>
            <p:nvPr/>
          </p:nvSpPr>
          <p:spPr bwMode="auto">
            <a:xfrm>
              <a:off x="1941458" y="5172435"/>
              <a:ext cx="1185062"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sz="1700" dirty="0">
                  <a:ea typeface="Times New Roman"/>
                  <a:cs typeface="Times New Roman"/>
                </a:rPr>
                <a:t>           d3</a:t>
              </a:r>
            </a:p>
          </p:txBody>
        </p:sp>
        <p:grpSp>
          <p:nvGrpSpPr>
            <p:cNvPr id="15" name="Group 14"/>
            <p:cNvGrpSpPr/>
            <p:nvPr/>
          </p:nvGrpSpPr>
          <p:grpSpPr>
            <a:xfrm>
              <a:off x="2987702" y="4788845"/>
              <a:ext cx="1082989" cy="919088"/>
              <a:chOff x="3906167" y="3324390"/>
              <a:chExt cx="1671281" cy="1418344"/>
            </a:xfrm>
            <a:solidFill>
              <a:srgbClr val="93D2FE"/>
            </a:solidFill>
          </p:grpSpPr>
          <p:sp>
            <p:nvSpPr>
              <p:cNvPr id="21" name="Oval 859"/>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22" name="Oval 861"/>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23" name="Oval 862"/>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24" name="Oval 863"/>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25" name="Oval 863"/>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grpSp>
            <p:nvGrpSpPr>
              <p:cNvPr id="26" name="Group 25"/>
              <p:cNvGrpSpPr/>
              <p:nvPr/>
            </p:nvGrpSpPr>
            <p:grpSpPr>
              <a:xfrm>
                <a:off x="3906167" y="4047050"/>
                <a:ext cx="1671281" cy="539042"/>
                <a:chOff x="1320274" y="4580303"/>
                <a:chExt cx="1671281" cy="467246"/>
              </a:xfrm>
              <a:grpFill/>
            </p:grpSpPr>
            <p:sp>
              <p:nvSpPr>
                <p:cNvPr id="41" name="Freeform 860"/>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42" name="Rectangle 864"/>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bIns="45720" anchor="ctr"/>
                <a:lstStyle/>
                <a:p>
                  <a:pPr algn="ctr"/>
                  <a:r>
                    <a:rPr lang="en-US" sz="1700" dirty="0">
                      <a:latin typeface="Calibri"/>
                      <a:ea typeface="Calibri"/>
                      <a:cs typeface="Calibri"/>
                    </a:rPr>
                    <a:t>r1</a:t>
                  </a:r>
                </a:p>
              </p:txBody>
            </p:sp>
            <p:sp>
              <p:nvSpPr>
                <p:cNvPr id="43" name="Freeform 865"/>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44" name="Freeform 866"/>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grpSp>
          <p:grpSp>
            <p:nvGrpSpPr>
              <p:cNvPr id="27" name="Group 26"/>
              <p:cNvGrpSpPr/>
              <p:nvPr/>
            </p:nvGrpSpPr>
            <p:grpSpPr>
              <a:xfrm>
                <a:off x="4596370" y="3324390"/>
                <a:ext cx="552654" cy="1188720"/>
                <a:chOff x="1823226" y="3235632"/>
                <a:chExt cx="552654" cy="1188720"/>
              </a:xfrm>
              <a:grpFill/>
            </p:grpSpPr>
            <p:sp>
              <p:nvSpPr>
                <p:cNvPr id="28" name="Oval 878"/>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29" name="Rectangle 880"/>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sz="1700" dirty="0">
                    <a:latin typeface="Calibri"/>
                    <a:ea typeface="Calibri"/>
                    <a:cs typeface="Calibri"/>
                  </a:endParaRPr>
                </a:p>
              </p:txBody>
            </p:sp>
            <p:sp>
              <p:nvSpPr>
                <p:cNvPr id="30" name="Oval 878"/>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31" name="Line 881"/>
                <p:cNvSpPr>
                  <a:spLocks noChangeShapeType="1"/>
                </p:cNvSpPr>
                <p:nvPr/>
              </p:nvSpPr>
              <p:spPr bwMode="auto">
                <a:xfrm flipV="1">
                  <a:off x="1937377" y="3720625"/>
                  <a:ext cx="0" cy="686361"/>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32" name="Line 882"/>
                <p:cNvSpPr>
                  <a:spLocks noChangeShapeType="1"/>
                </p:cNvSpPr>
                <p:nvPr/>
              </p:nvSpPr>
              <p:spPr bwMode="auto">
                <a:xfrm flipH="1" flipV="1">
                  <a:off x="1823226" y="3720625"/>
                  <a:ext cx="0" cy="686361"/>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33" name="Rectangle 880"/>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sz="1700" dirty="0">
                    <a:latin typeface="Calibri"/>
                    <a:ea typeface="Calibri"/>
                    <a:cs typeface="Calibri"/>
                  </a:endParaRPr>
                </a:p>
              </p:txBody>
            </p:sp>
            <p:sp>
              <p:nvSpPr>
                <p:cNvPr id="34" name="Oval 878"/>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35" name="Line 882"/>
                <p:cNvSpPr>
                  <a:spLocks noChangeShapeType="1"/>
                </p:cNvSpPr>
                <p:nvPr/>
              </p:nvSpPr>
              <p:spPr bwMode="auto">
                <a:xfrm rot="1800000" flipV="1">
                  <a:off x="2008380" y="3235632"/>
                  <a:ext cx="166195" cy="553247"/>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36" name="Line 882"/>
                <p:cNvSpPr>
                  <a:spLocks noChangeShapeType="1"/>
                </p:cNvSpPr>
                <p:nvPr/>
              </p:nvSpPr>
              <p:spPr bwMode="auto">
                <a:xfrm rot="1800000" flipV="1">
                  <a:off x="2019974" y="3238739"/>
                  <a:ext cx="147328" cy="577282"/>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37" name="Line 884"/>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p:spPr>
              <p:txBody>
                <a:bodyPr wrap="none" anchor="ctr"/>
                <a:lstStyle/>
                <a:p>
                  <a:endParaRPr lang="en-US" sz="1700" dirty="0">
                    <a:latin typeface="Calibri"/>
                    <a:ea typeface="Calibri"/>
                    <a:cs typeface="Calibri"/>
                  </a:endParaRPr>
                </a:p>
              </p:txBody>
            </p:sp>
            <p:sp>
              <p:nvSpPr>
                <p:cNvPr id="38" name="Oval 885"/>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39" name="Line 881"/>
                <p:cNvSpPr>
                  <a:spLocks noChangeShapeType="1"/>
                </p:cNvSpPr>
                <p:nvPr/>
              </p:nvSpPr>
              <p:spPr bwMode="auto">
                <a:xfrm rot="1800000" flipV="1">
                  <a:off x="2148636" y="3292202"/>
                  <a:ext cx="0" cy="857951"/>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40" name="Line 882"/>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grpSp>
        </p:grpSp>
        <p:grpSp>
          <p:nvGrpSpPr>
            <p:cNvPr id="16" name="Group 15"/>
            <p:cNvGrpSpPr/>
            <p:nvPr/>
          </p:nvGrpSpPr>
          <p:grpSpPr>
            <a:xfrm>
              <a:off x="506011" y="5621432"/>
              <a:ext cx="484418" cy="334015"/>
              <a:chOff x="1012668" y="950932"/>
              <a:chExt cx="747559" cy="515455"/>
            </a:xfrm>
          </p:grpSpPr>
          <p:sp>
            <p:nvSpPr>
              <p:cNvPr id="17" name="Line 853"/>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 xmlns:a14="http://schemas.microsoft.com/office/drawing/2010/main">
                    <a:noFill/>
                  </a14:hiddenFill>
                </a:ext>
              </a:extLst>
            </p:spPr>
            <p:txBody>
              <a:bodyPr wrap="none" anchor="ctr">
                <a:flatTx/>
              </a:bodyPr>
              <a:lstStyle/>
              <a:p>
                <a:endParaRPr lang="en-US" sz="1700" dirty="0">
                  <a:latin typeface="Calibri"/>
                  <a:ea typeface="Times New Roman"/>
                  <a:cs typeface="Times New Roman"/>
                </a:endParaRPr>
              </a:p>
            </p:txBody>
          </p:sp>
          <p:sp>
            <p:nvSpPr>
              <p:cNvPr id="18" name="Rectangle 876"/>
              <p:cNvSpPr>
                <a:spLocks noChangeAspect="1" noChangeArrowheads="1"/>
              </p:cNvSpPr>
              <p:nvPr/>
            </p:nvSpPr>
            <p:spPr bwMode="auto">
              <a:xfrm>
                <a:off x="1059818" y="950932"/>
                <a:ext cx="100" cy="403719"/>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sz="1700" dirty="0">
                  <a:latin typeface="Calibri"/>
                  <a:ea typeface="Times New Roman"/>
                  <a:cs typeface="Calibri"/>
                </a:endParaRPr>
              </a:p>
            </p:txBody>
          </p:sp>
          <p:sp>
            <p:nvSpPr>
              <p:cNvPr id="19" name="Rectangle 873"/>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sz="1700" dirty="0">
                    <a:latin typeface="Calibri"/>
                    <a:ea typeface="Times New Roman"/>
                    <a:cs typeface="Calibri"/>
                  </a:rPr>
                  <a:t>c1</a:t>
                </a:r>
              </a:p>
            </p:txBody>
          </p:sp>
          <p:sp>
            <p:nvSpPr>
              <p:cNvPr id="20" name="Freeform 875"/>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sz="1700" dirty="0">
                  <a:latin typeface="Calibri"/>
                  <a:ea typeface="Times New Roman"/>
                  <a:cs typeface="Times New Roman"/>
                </a:endParaRPr>
              </a:p>
            </p:txBody>
          </p:sp>
        </p:grpSp>
      </p:grpSp>
      <mc:AlternateContent xmlns:mc="http://schemas.openxmlformats.org/markup-compatibility/2006" xmlns:a14="http://schemas.microsoft.com/office/drawing/2010/main">
        <mc:Choice Requires="a14">
          <p:sp>
            <p:nvSpPr>
              <p:cNvPr id="89" name="Rectangle 88">
                <a:extLst>
                  <a:ext uri="{FF2B5EF4-FFF2-40B4-BE49-F238E27FC236}">
                    <a16:creationId xmlns:a16="http://schemas.microsoft.com/office/drawing/2014/main" id="{86F991F1-165F-4246-B143-E86C1EB9CC5F}"/>
                  </a:ext>
                </a:extLst>
              </p:cNvPr>
              <p:cNvSpPr/>
              <p:nvPr/>
            </p:nvSpPr>
            <p:spPr>
              <a:xfrm>
                <a:off x="11132567" y="5497587"/>
                <a:ext cx="382605"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dirty="0">
                          <a:solidFill>
                            <a:srgbClr val="FFC000"/>
                          </a:solidFill>
                          <a:latin typeface="Cambria Math" panose="02040503050406030204" pitchFamily="18" charset="0"/>
                          <a:ea typeface="ＭＳ Ｐゴシック"/>
                          <a:cs typeface="Times New Roman"/>
                        </a:rPr>
                        <m:t>𝑔</m:t>
                      </m:r>
                    </m:oMath>
                  </m:oMathPara>
                </a14:m>
                <a:endParaRPr lang="en-GB" dirty="0">
                  <a:solidFill>
                    <a:srgbClr val="FFC000"/>
                  </a:solidFill>
                </a:endParaRPr>
              </a:p>
            </p:txBody>
          </p:sp>
        </mc:Choice>
        <mc:Fallback xmlns="">
          <p:sp>
            <p:nvSpPr>
              <p:cNvPr id="89" name="Rectangle 88">
                <a:extLst>
                  <a:ext uri="{FF2B5EF4-FFF2-40B4-BE49-F238E27FC236}">
                    <a16:creationId xmlns:a16="http://schemas.microsoft.com/office/drawing/2014/main" id="{86F991F1-165F-4246-B143-E86C1EB9CC5F}"/>
                  </a:ext>
                </a:extLst>
              </p:cNvPr>
              <p:cNvSpPr>
                <a:spLocks noRot="1" noChangeAspect="1" noMove="1" noResize="1" noEditPoints="1" noAdjustHandles="1" noChangeArrowheads="1" noChangeShapeType="1" noTextEdit="1"/>
              </p:cNvSpPr>
              <p:nvPr/>
            </p:nvSpPr>
            <p:spPr>
              <a:xfrm>
                <a:off x="11132567" y="5497587"/>
                <a:ext cx="382605" cy="369332"/>
              </a:xfrm>
              <a:prstGeom prst="rect">
                <a:avLst/>
              </a:prstGeom>
              <a:blipFill>
                <a:blip r:embed="rId5"/>
                <a:stretch>
                  <a:fillRect b="-10000"/>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90" name="Rectangle 89">
                <a:extLst>
                  <a:ext uri="{FF2B5EF4-FFF2-40B4-BE49-F238E27FC236}">
                    <a16:creationId xmlns:a16="http://schemas.microsoft.com/office/drawing/2014/main" id="{7DB9D2ED-EEE7-5443-9332-752D0531CEDD}"/>
                  </a:ext>
                </a:extLst>
              </p:cNvPr>
              <p:cNvSpPr/>
              <p:nvPr/>
            </p:nvSpPr>
            <p:spPr>
              <a:xfrm>
                <a:off x="7663748" y="5491257"/>
                <a:ext cx="44505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i="1" dirty="0">
                              <a:solidFill>
                                <a:srgbClr val="FFC000"/>
                              </a:solidFill>
                              <a:latin typeface="Cambria Math" panose="02040503050406030204" pitchFamily="18" charset="0"/>
                            </a:rPr>
                          </m:ctrlPr>
                        </m:sSubPr>
                        <m:e>
                          <m:r>
                            <a:rPr lang="de-DE" i="1" dirty="0">
                              <a:solidFill>
                                <a:srgbClr val="FFC000"/>
                              </a:solidFill>
                              <a:latin typeface="Cambria Math" panose="02040503050406030204" pitchFamily="18" charset="0"/>
                            </a:rPr>
                            <m:t>𝑠</m:t>
                          </m:r>
                        </m:e>
                        <m:sub>
                          <m:r>
                            <a:rPr lang="de-DE" i="1" dirty="0">
                              <a:solidFill>
                                <a:srgbClr val="FFC000"/>
                              </a:solidFill>
                              <a:latin typeface="Cambria Math" panose="02040503050406030204" pitchFamily="18" charset="0"/>
                            </a:rPr>
                            <m:t>0</m:t>
                          </m:r>
                        </m:sub>
                      </m:sSub>
                    </m:oMath>
                  </m:oMathPara>
                </a14:m>
                <a:endParaRPr lang="en-GB" dirty="0">
                  <a:solidFill>
                    <a:srgbClr val="FFC000"/>
                  </a:solidFill>
                </a:endParaRPr>
              </a:p>
            </p:txBody>
          </p:sp>
        </mc:Choice>
        <mc:Fallback xmlns="">
          <p:sp>
            <p:nvSpPr>
              <p:cNvPr id="90" name="Rectangle 89">
                <a:extLst>
                  <a:ext uri="{FF2B5EF4-FFF2-40B4-BE49-F238E27FC236}">
                    <a16:creationId xmlns:a16="http://schemas.microsoft.com/office/drawing/2014/main" id="{7DB9D2ED-EEE7-5443-9332-752D0531CEDD}"/>
                  </a:ext>
                </a:extLst>
              </p:cNvPr>
              <p:cNvSpPr>
                <a:spLocks noRot="1" noChangeAspect="1" noMove="1" noResize="1" noEditPoints="1" noAdjustHandles="1" noChangeArrowheads="1" noChangeShapeType="1" noTextEdit="1"/>
              </p:cNvSpPr>
              <p:nvPr/>
            </p:nvSpPr>
            <p:spPr>
              <a:xfrm>
                <a:off x="7663748" y="5491257"/>
                <a:ext cx="445058" cy="369332"/>
              </a:xfrm>
              <a:prstGeom prst="rect">
                <a:avLst/>
              </a:prstGeom>
              <a:blipFill>
                <a:blip r:embed="rId6"/>
                <a:stretch>
                  <a:fillRect/>
                </a:stretch>
              </a:blipFill>
            </p:spPr>
            <p:txBody>
              <a:bodyPr/>
              <a:lstStyle/>
              <a:p>
                <a:r>
                  <a:rPr lang="en-DE">
                    <a:noFill/>
                  </a:rPr>
                  <a:t> </a:t>
                </a:r>
              </a:p>
            </p:txBody>
          </p:sp>
        </mc:Fallback>
      </mc:AlternateContent>
      <p:grpSp>
        <p:nvGrpSpPr>
          <p:cNvPr id="91" name="Group 90">
            <a:extLst>
              <a:ext uri="{FF2B5EF4-FFF2-40B4-BE49-F238E27FC236}">
                <a16:creationId xmlns:a16="http://schemas.microsoft.com/office/drawing/2014/main" id="{01856861-11FD-DC48-8A5B-DE79E3BD3612}"/>
              </a:ext>
            </a:extLst>
          </p:cNvPr>
          <p:cNvGrpSpPr/>
          <p:nvPr/>
        </p:nvGrpSpPr>
        <p:grpSpPr>
          <a:xfrm>
            <a:off x="7803154" y="917927"/>
            <a:ext cx="2382883" cy="814566"/>
            <a:chOff x="1524000" y="5537423"/>
            <a:chExt cx="2382883" cy="814566"/>
          </a:xfrm>
        </p:grpSpPr>
        <p:sp>
          <p:nvSpPr>
            <p:cNvPr id="92" name="Cloud Callout 91">
              <a:extLst>
                <a:ext uri="{FF2B5EF4-FFF2-40B4-BE49-F238E27FC236}">
                  <a16:creationId xmlns:a16="http://schemas.microsoft.com/office/drawing/2014/main" id="{03B36FCD-C191-7B4F-8E5F-C51865CD0087}"/>
                </a:ext>
              </a:extLst>
            </p:cNvPr>
            <p:cNvSpPr/>
            <p:nvPr/>
          </p:nvSpPr>
          <p:spPr>
            <a:xfrm>
              <a:off x="1524000" y="5537423"/>
              <a:ext cx="2382883" cy="814566"/>
            </a:xfrm>
            <a:prstGeom prst="cloudCallout">
              <a:avLst>
                <a:gd name="adj1" fmla="val -27433"/>
                <a:gd name="adj2" fmla="val -84129"/>
              </a:avLst>
            </a:prstGeom>
            <a:solidFill>
              <a:srgbClr val="FFC000"/>
            </a:solidFill>
            <a:ln>
              <a:noFill/>
            </a:ln>
          </p:spPr>
          <p:style>
            <a:lnRef idx="0">
              <a:schemeClr val="accent1"/>
            </a:lnRef>
            <a:fillRef idx="3">
              <a:schemeClr val="accent1"/>
            </a:fillRef>
            <a:effectRef idx="3">
              <a:schemeClr val="accent1"/>
            </a:effectRef>
            <a:fontRef idx="minor">
              <a:schemeClr val="lt1"/>
            </a:fontRef>
          </p:style>
          <p:txBody>
            <a:bodyPr wrap="square">
              <a:noAutofit/>
            </a:bodyPr>
            <a:lstStyle/>
            <a:p>
              <a:endParaRPr lang="en-GB" dirty="0">
                <a:solidFill>
                  <a:schemeClr val="bg1"/>
                </a:solidFill>
              </a:endParaRPr>
            </a:p>
          </p:txBody>
        </p:sp>
        <p:sp>
          <p:nvSpPr>
            <p:cNvPr id="94" name="Rectangle 93">
              <a:extLst>
                <a:ext uri="{FF2B5EF4-FFF2-40B4-BE49-F238E27FC236}">
                  <a16:creationId xmlns:a16="http://schemas.microsoft.com/office/drawing/2014/main" id="{B5D0A3FC-9108-CA41-AF2E-7E77B9672F56}"/>
                </a:ext>
              </a:extLst>
            </p:cNvPr>
            <p:cNvSpPr/>
            <p:nvPr/>
          </p:nvSpPr>
          <p:spPr>
            <a:xfrm>
              <a:off x="1678834" y="5621540"/>
              <a:ext cx="2228049" cy="646331"/>
            </a:xfrm>
            <a:prstGeom prst="rect">
              <a:avLst/>
            </a:prstGeom>
          </p:spPr>
          <p:txBody>
            <a:bodyPr wrap="square">
              <a:spAutoFit/>
            </a:bodyPr>
            <a:lstStyle/>
            <a:p>
              <a:r>
                <a:rPr lang="en-US" dirty="0">
                  <a:solidFill>
                    <a:schemeClr val="bg1"/>
                  </a:solidFill>
                </a:rPr>
                <a:t>How many solutions of length 3 exist?</a:t>
              </a:r>
              <a:endParaRPr lang="en-GB" dirty="0">
                <a:solidFill>
                  <a:schemeClr val="bg1"/>
                </a:solidFill>
              </a:endParaRPr>
            </a:p>
          </p:txBody>
        </p:sp>
      </p:grpSp>
    </p:spTree>
    <p:extLst>
      <p:ext uri="{BB962C8B-B14F-4D97-AF65-F5344CB8AC3E}">
        <p14:creationId xmlns:p14="http://schemas.microsoft.com/office/powerpoint/2010/main" val="276063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2"/>
          <p:cNvSpPr>
            <a:spLocks noGrp="1" noChangeArrowheads="1"/>
          </p:cNvSpPr>
          <p:nvPr>
            <p:ph type="title"/>
          </p:nvPr>
        </p:nvSpPr>
        <p:spPr/>
        <p:txBody>
          <a:bodyPr>
            <a:normAutofit/>
          </a:bodyPr>
          <a:lstStyle/>
          <a:p>
            <a:pPr eaLnBrk="1" hangingPunct="1"/>
            <a:r>
              <a:rPr lang="en-US" dirty="0"/>
              <a:t>Classical Representation</a:t>
            </a:r>
          </a:p>
        </p:txBody>
      </p:sp>
      <mc:AlternateContent xmlns:mc="http://schemas.openxmlformats.org/markup-compatibility/2006" xmlns:a14="http://schemas.microsoft.com/office/drawing/2010/main">
        <mc:Choice Requires="a14">
          <p:sp>
            <p:nvSpPr>
              <p:cNvPr id="7170" name="Rectangle 3"/>
              <p:cNvSpPr>
                <a:spLocks noGrp="1" noChangeArrowheads="1"/>
              </p:cNvSpPr>
              <p:nvPr>
                <p:ph idx="1"/>
              </p:nvPr>
            </p:nvSpPr>
            <p:spPr/>
            <p:txBody>
              <a:bodyPr>
                <a:normAutofit/>
              </a:bodyPr>
              <a:lstStyle/>
              <a:p>
                <a:pPr eaLnBrk="1" hangingPunct="1"/>
                <a:r>
                  <a:rPr lang="en-US" dirty="0"/>
                  <a:t>Motivation</a:t>
                </a:r>
              </a:p>
              <a:p>
                <a:pPr lvl="1" eaLnBrk="1" hangingPunct="1"/>
                <a:r>
                  <a:rPr lang="en-US" dirty="0"/>
                  <a:t>The field of AI planning started out as automated theorem proving</a:t>
                </a:r>
              </a:p>
              <a:p>
                <a:pPr lvl="1" eaLnBrk="1" hangingPunct="1"/>
                <a:r>
                  <a:rPr lang="en-US" dirty="0">
                    <a:cs typeface="Calibri"/>
                  </a:rPr>
                  <a:t>It still uses a lot of that notation</a:t>
                </a:r>
              </a:p>
              <a:p>
                <a:pPr eaLnBrk="1" hangingPunct="1"/>
                <a:r>
                  <a:rPr lang="en-US" dirty="0"/>
                  <a:t>Classical representation is e</a:t>
                </a:r>
                <a:r>
                  <a:rPr lang="en-US" dirty="0">
                    <a:cs typeface="Calibri"/>
                  </a:rPr>
                  <a:t>quivalent to state-variable representation</a:t>
                </a:r>
              </a:p>
              <a:p>
                <a:pPr lvl="1" eaLnBrk="1" hangingPunct="1"/>
                <a:r>
                  <a:rPr lang="en-US" dirty="0">
                    <a:cs typeface="Calibri"/>
                  </a:rPr>
                  <a:t>Represents both rigid and varying properties using logical predicates</a:t>
                </a:r>
              </a:p>
              <a:p>
                <a:pPr lvl="2">
                  <a:tabLst>
                    <a:tab pos="2614613" algn="l"/>
                    <a:tab pos="4171950" algn="l"/>
                  </a:tabLst>
                </a:pPr>
                <a14:m>
                  <m:oMath xmlns:m="http://schemas.openxmlformats.org/officeDocument/2006/math">
                    <m:r>
                      <a:rPr lang="en-US" i="1" dirty="0" smtClean="0">
                        <a:solidFill>
                          <a:schemeClr val="tx1"/>
                        </a:solidFill>
                        <a:latin typeface="Cambria Math" panose="02040503050406030204" pitchFamily="18" charset="0"/>
                        <a:cs typeface="Calibri"/>
                      </a:rPr>
                      <m:t>𝑎𝑑𝑗</m:t>
                    </m:r>
                    <m:r>
                      <a:rPr lang="en-US" i="1" dirty="0" smtClean="0">
                        <a:latin typeface="Cambria Math" panose="02040503050406030204" pitchFamily="18" charset="0"/>
                      </a:rPr>
                      <m:t>(</m:t>
                    </m:r>
                    <m:r>
                      <a:rPr lang="en-US" i="1" dirty="0" err="1">
                        <a:latin typeface="Cambria Math" panose="02040503050406030204" pitchFamily="18" charset="0"/>
                      </a:rPr>
                      <m:t>𝑙</m:t>
                    </m:r>
                    <m:r>
                      <a:rPr lang="en-US" i="1" dirty="0" err="1">
                        <a:latin typeface="Cambria Math" panose="02040503050406030204" pitchFamily="18" charset="0"/>
                      </a:rPr>
                      <m:t>,</m:t>
                    </m:r>
                    <m:r>
                      <a:rPr lang="en-US" i="1" dirty="0" err="1">
                        <a:latin typeface="Cambria Math" panose="02040503050406030204" pitchFamily="18" charset="0"/>
                      </a:rPr>
                      <m:t>𝑚</m:t>
                    </m:r>
                    <m:r>
                      <a:rPr lang="en-US" i="1" dirty="0">
                        <a:latin typeface="Cambria Math" panose="02040503050406030204" pitchFamily="18" charset="0"/>
                      </a:rPr>
                      <m:t>)</m:t>
                    </m:r>
                  </m:oMath>
                </a14:m>
                <a:r>
                  <a:rPr lang="en-US" dirty="0"/>
                  <a:t> 		- location </a:t>
                </a:r>
                <a14:m>
                  <m:oMath xmlns:m="http://schemas.openxmlformats.org/officeDocument/2006/math">
                    <m:r>
                      <a:rPr lang="en-US" i="1" dirty="0" smtClean="0">
                        <a:latin typeface="Cambria Math" panose="02040503050406030204" pitchFamily="18" charset="0"/>
                      </a:rPr>
                      <m:t>𝑙</m:t>
                    </m:r>
                  </m:oMath>
                </a14:m>
                <a:r>
                  <a:rPr lang="en-US" i="1" dirty="0"/>
                  <a:t> </a:t>
                </a:r>
                <a:r>
                  <a:rPr lang="en-US" dirty="0"/>
                  <a:t>is adjacent to location </a:t>
                </a:r>
                <a14:m>
                  <m:oMath xmlns:m="http://schemas.openxmlformats.org/officeDocument/2006/math">
                    <m:r>
                      <a:rPr lang="en-US" i="1" dirty="0" smtClean="0">
                        <a:latin typeface="Cambria Math" panose="02040503050406030204" pitchFamily="18" charset="0"/>
                      </a:rPr>
                      <m:t>𝑚</m:t>
                    </m:r>
                  </m:oMath>
                </a14:m>
                <a:endParaRPr lang="en-US" i="1" dirty="0"/>
              </a:p>
              <a:p>
                <a:pPr lvl="2">
                  <a:tabLst>
                    <a:tab pos="2614613" algn="l"/>
                    <a:tab pos="4171950" algn="l"/>
                  </a:tabLst>
                </a:pPr>
                <a14:m>
                  <m:oMath xmlns:m="http://schemas.openxmlformats.org/officeDocument/2006/math">
                    <m:r>
                      <a:rPr lang="en-US" i="1" dirty="0" smtClean="0">
                        <a:latin typeface="Cambria Math" panose="02040503050406030204" pitchFamily="18" charset="0"/>
                        <a:cs typeface="Calibri"/>
                      </a:rPr>
                      <m:t>𝑙𝑜𝑐</m:t>
                    </m:r>
                    <m:r>
                      <a:rPr lang="en-US" i="1" dirty="0">
                        <a:latin typeface="Cambria Math" panose="02040503050406030204" pitchFamily="18" charset="0"/>
                        <a:cs typeface="Calibri"/>
                      </a:rPr>
                      <m:t>(</m:t>
                    </m:r>
                    <m:r>
                      <a:rPr lang="en-US" i="1" dirty="0">
                        <a:latin typeface="Cambria Math" panose="02040503050406030204" pitchFamily="18" charset="0"/>
                      </a:rPr>
                      <m:t>𝑟</m:t>
                    </m:r>
                    <m:r>
                      <a:rPr lang="en-US" i="1" dirty="0">
                        <a:latin typeface="Cambria Math" panose="02040503050406030204" pitchFamily="18" charset="0"/>
                      </a:rPr>
                      <m:t>)=</m:t>
                    </m:r>
                    <m:r>
                      <a:rPr lang="en-US" i="1" dirty="0">
                        <a:latin typeface="Cambria Math" panose="02040503050406030204" pitchFamily="18" charset="0"/>
                      </a:rPr>
                      <m:t>𝑙</m:t>
                    </m:r>
                  </m:oMath>
                </a14:m>
                <a:r>
                  <a:rPr lang="en-US" dirty="0"/>
                  <a:t> 	⟶ </a:t>
                </a:r>
                <a14:m>
                  <m:oMath xmlns:m="http://schemas.openxmlformats.org/officeDocument/2006/math">
                    <m:r>
                      <a:rPr lang="en-US" i="1" dirty="0" smtClean="0">
                        <a:latin typeface="Cambria Math" panose="02040503050406030204" pitchFamily="18" charset="0"/>
                        <a:cs typeface="Calibri"/>
                      </a:rPr>
                      <m:t>𝑙𝑜𝑐</m:t>
                    </m:r>
                    <m:r>
                      <a:rPr lang="en-US" i="1" dirty="0">
                        <a:latin typeface="Cambria Math" panose="02040503050406030204" pitchFamily="18" charset="0"/>
                        <a:cs typeface="Calibri"/>
                      </a:rPr>
                      <m:t>(</m:t>
                    </m:r>
                    <m:r>
                      <a:rPr lang="en-US" i="1" dirty="0" err="1">
                        <a:latin typeface="Cambria Math" panose="02040503050406030204" pitchFamily="18" charset="0"/>
                      </a:rPr>
                      <m:t>𝑟</m:t>
                    </m:r>
                    <m:r>
                      <a:rPr lang="en-US" i="1" dirty="0" err="1">
                        <a:latin typeface="Cambria Math" panose="02040503050406030204" pitchFamily="18" charset="0"/>
                      </a:rPr>
                      <m:t>,</m:t>
                    </m:r>
                    <m:r>
                      <a:rPr lang="en-US" i="1" dirty="0" err="1">
                        <a:latin typeface="Cambria Math" panose="02040503050406030204" pitchFamily="18" charset="0"/>
                      </a:rPr>
                      <m:t>𝑙</m:t>
                    </m:r>
                    <m:r>
                      <a:rPr lang="en-US" i="1" dirty="0" smtClean="0">
                        <a:latin typeface="Cambria Math" panose="02040503050406030204" pitchFamily="18" charset="0"/>
                      </a:rPr>
                      <m:t>)</m:t>
                    </m:r>
                  </m:oMath>
                </a14:m>
                <a:r>
                  <a:rPr lang="en-US" dirty="0"/>
                  <a:t>	- robot </a:t>
                </a:r>
                <a14:m>
                  <m:oMath xmlns:m="http://schemas.openxmlformats.org/officeDocument/2006/math">
                    <m:r>
                      <a:rPr lang="en-US" i="1" dirty="0" smtClean="0">
                        <a:latin typeface="Cambria Math" panose="02040503050406030204" pitchFamily="18" charset="0"/>
                      </a:rPr>
                      <m:t>𝑟</m:t>
                    </m:r>
                  </m:oMath>
                </a14:m>
                <a:r>
                  <a:rPr lang="en-US" dirty="0"/>
                  <a:t> is at location </a:t>
                </a:r>
                <a14:m>
                  <m:oMath xmlns:m="http://schemas.openxmlformats.org/officeDocument/2006/math">
                    <m:r>
                      <a:rPr lang="en-US" i="1" dirty="0" smtClean="0">
                        <a:latin typeface="Cambria Math" panose="02040503050406030204" pitchFamily="18" charset="0"/>
                      </a:rPr>
                      <m:t>𝑙</m:t>
                    </m:r>
                  </m:oMath>
                </a14:m>
                <a:endParaRPr lang="en-US" dirty="0"/>
              </a:p>
              <a:p>
                <a:pPr lvl="2">
                  <a:tabLst>
                    <a:tab pos="2614613" algn="l"/>
                    <a:tab pos="4171950" algn="l"/>
                  </a:tabLst>
                </a:pPr>
                <a14:m>
                  <m:oMath xmlns:m="http://schemas.openxmlformats.org/officeDocument/2006/math">
                    <m:r>
                      <a:rPr lang="en-US" i="1" dirty="0" smtClean="0">
                        <a:latin typeface="Cambria Math" panose="02040503050406030204" pitchFamily="18" charset="0"/>
                        <a:cs typeface="Calibri"/>
                      </a:rPr>
                      <m:t>𝑙𝑜𝑐</m:t>
                    </m:r>
                    <m:r>
                      <a:rPr lang="en-US" i="1" dirty="0">
                        <a:latin typeface="Cambria Math" panose="02040503050406030204" pitchFamily="18" charset="0"/>
                        <a:cs typeface="Calibri"/>
                      </a:rPr>
                      <m:t>(</m:t>
                    </m:r>
                    <m:r>
                      <a:rPr lang="en-US" i="1" dirty="0">
                        <a:latin typeface="Cambria Math" panose="02040503050406030204" pitchFamily="18" charset="0"/>
                        <a:cs typeface="Calibri"/>
                      </a:rPr>
                      <m:t>𝑐</m:t>
                    </m:r>
                    <m:r>
                      <a:rPr lang="en-US" i="1" dirty="0">
                        <a:latin typeface="Cambria Math" panose="02040503050406030204" pitchFamily="18" charset="0"/>
                      </a:rPr>
                      <m:t>)=</m:t>
                    </m:r>
                    <m:r>
                      <a:rPr lang="en-US" i="1" dirty="0">
                        <a:latin typeface="Cambria Math" panose="02040503050406030204" pitchFamily="18" charset="0"/>
                      </a:rPr>
                      <m:t>𝑟</m:t>
                    </m:r>
                  </m:oMath>
                </a14:m>
                <a:r>
                  <a:rPr lang="en-US" dirty="0"/>
                  <a:t> 	⟶ </a:t>
                </a:r>
                <a14:m>
                  <m:oMath xmlns:m="http://schemas.openxmlformats.org/officeDocument/2006/math">
                    <m:r>
                      <a:rPr lang="en-US" i="1" dirty="0" smtClean="0">
                        <a:latin typeface="Cambria Math" panose="02040503050406030204" pitchFamily="18" charset="0"/>
                        <a:cs typeface="Calibri"/>
                      </a:rPr>
                      <m:t>𝑙𝑜𝑐</m:t>
                    </m:r>
                    <m:r>
                      <a:rPr lang="en-US" i="1" dirty="0">
                        <a:latin typeface="Cambria Math" panose="02040503050406030204" pitchFamily="18" charset="0"/>
                        <a:cs typeface="Calibri"/>
                      </a:rPr>
                      <m:t>(</m:t>
                    </m:r>
                    <m:r>
                      <a:rPr lang="en-US" i="1" dirty="0" err="1">
                        <a:latin typeface="Cambria Math" panose="02040503050406030204" pitchFamily="18" charset="0"/>
                      </a:rPr>
                      <m:t>𝑐</m:t>
                    </m:r>
                    <m:r>
                      <a:rPr lang="en-US" i="1" dirty="0" err="1">
                        <a:latin typeface="Cambria Math" panose="02040503050406030204" pitchFamily="18" charset="0"/>
                      </a:rPr>
                      <m:t>,</m:t>
                    </m:r>
                    <m:r>
                      <a:rPr lang="en-US" i="1" dirty="0" err="1">
                        <a:latin typeface="Cambria Math" panose="02040503050406030204" pitchFamily="18" charset="0"/>
                      </a:rPr>
                      <m:t>𝑟</m:t>
                    </m:r>
                    <m:r>
                      <a:rPr lang="en-US" i="1" dirty="0" smtClean="0">
                        <a:latin typeface="Cambria Math" panose="02040503050406030204" pitchFamily="18" charset="0"/>
                      </a:rPr>
                      <m:t>)</m:t>
                    </m:r>
                  </m:oMath>
                </a14:m>
                <a:r>
                  <a:rPr lang="en-US" dirty="0"/>
                  <a:t>	- container </a:t>
                </a:r>
                <a14:m>
                  <m:oMath xmlns:m="http://schemas.openxmlformats.org/officeDocument/2006/math">
                    <m:r>
                      <a:rPr lang="en-US" i="1" dirty="0" smtClean="0">
                        <a:latin typeface="Cambria Math" panose="02040503050406030204" pitchFamily="18" charset="0"/>
                      </a:rPr>
                      <m:t>𝑐</m:t>
                    </m:r>
                  </m:oMath>
                </a14:m>
                <a:r>
                  <a:rPr lang="en-US" dirty="0"/>
                  <a:t> is on robot </a:t>
                </a:r>
                <a14:m>
                  <m:oMath xmlns:m="http://schemas.openxmlformats.org/officeDocument/2006/math">
                    <m:r>
                      <a:rPr lang="en-US" i="1" dirty="0" smtClean="0">
                        <a:latin typeface="Cambria Math" panose="02040503050406030204" pitchFamily="18" charset="0"/>
                      </a:rPr>
                      <m:t>𝑟</m:t>
                    </m:r>
                  </m:oMath>
                </a14:m>
                <a:endParaRPr lang="en-US" dirty="0"/>
              </a:p>
              <a:p>
                <a:pPr lvl="2">
                  <a:tabLst>
                    <a:tab pos="2614613" algn="l"/>
                    <a:tab pos="4171950" algn="l"/>
                  </a:tabLst>
                </a:pPr>
                <a14:m>
                  <m:oMath xmlns:m="http://schemas.openxmlformats.org/officeDocument/2006/math">
                    <m:r>
                      <a:rPr lang="en-US" i="1" dirty="0" smtClean="0">
                        <a:latin typeface="Cambria Math" panose="02040503050406030204" pitchFamily="18" charset="0"/>
                      </a:rPr>
                      <m:t>𝑐𝑎𝑟𝑔𝑜</m:t>
                    </m:r>
                    <m:r>
                      <a:rPr lang="en-US" i="1" dirty="0" smtClean="0">
                        <a:latin typeface="Cambria Math" panose="02040503050406030204" pitchFamily="18" charset="0"/>
                      </a:rPr>
                      <m:t>(</m:t>
                    </m:r>
                    <m:r>
                      <a:rPr lang="en-US" i="1" dirty="0" smtClean="0">
                        <a:latin typeface="Cambria Math" panose="02040503050406030204" pitchFamily="18" charset="0"/>
                      </a:rPr>
                      <m:t>𝑟</m:t>
                    </m:r>
                    <m:r>
                      <a:rPr lang="en-US" i="1" dirty="0" smtClean="0">
                        <a:latin typeface="Cambria Math" panose="02040503050406030204" pitchFamily="18" charset="0"/>
                      </a:rPr>
                      <m:t>)=</m:t>
                    </m:r>
                    <m:r>
                      <a:rPr lang="en-US" i="1" dirty="0">
                        <a:latin typeface="Cambria Math" panose="02040503050406030204" pitchFamily="18" charset="0"/>
                      </a:rPr>
                      <m:t>𝑐</m:t>
                    </m:r>
                  </m:oMath>
                </a14:m>
                <a:r>
                  <a:rPr lang="en-US" dirty="0"/>
                  <a:t>	⟶ </a:t>
                </a:r>
                <a14:m>
                  <m:oMath xmlns:m="http://schemas.openxmlformats.org/officeDocument/2006/math">
                    <m:r>
                      <a:rPr lang="en-US" i="1" dirty="0" smtClean="0">
                        <a:latin typeface="Cambria Math" panose="02040503050406030204" pitchFamily="18" charset="0"/>
                        <a:cs typeface="Calibri"/>
                      </a:rPr>
                      <m:t>𝑙𝑜𝑎𝑑𝑒𝑑</m:t>
                    </m:r>
                    <m:r>
                      <a:rPr lang="en-US" i="1" dirty="0" smtClean="0">
                        <a:latin typeface="Cambria Math" panose="02040503050406030204" pitchFamily="18" charset="0"/>
                        <a:cs typeface="Calibri"/>
                      </a:rPr>
                      <m:t>(</m:t>
                    </m:r>
                    <m:r>
                      <a:rPr lang="en-US" i="1" dirty="0">
                        <a:latin typeface="Cambria Math" panose="02040503050406030204" pitchFamily="18" charset="0"/>
                      </a:rPr>
                      <m:t>𝑟</m:t>
                    </m:r>
                    <m:r>
                      <a:rPr lang="en-US" i="1" dirty="0">
                        <a:latin typeface="Cambria Math" panose="02040503050406030204" pitchFamily="18" charset="0"/>
                      </a:rPr>
                      <m:t>)</m:t>
                    </m:r>
                  </m:oMath>
                </a14:m>
                <a:r>
                  <a:rPr lang="en-US" dirty="0"/>
                  <a:t>	- robot </a:t>
                </a:r>
                <a14:m>
                  <m:oMath xmlns:m="http://schemas.openxmlformats.org/officeDocument/2006/math">
                    <m:r>
                      <a:rPr lang="en-US" i="1" dirty="0" smtClean="0">
                        <a:latin typeface="Cambria Math" panose="02040503050406030204" pitchFamily="18" charset="0"/>
                      </a:rPr>
                      <m:t>𝑟</m:t>
                    </m:r>
                  </m:oMath>
                </a14:m>
                <a:r>
                  <a:rPr lang="en-US" dirty="0"/>
                  <a:t> is loaded with a container</a:t>
                </a:r>
              </a:p>
              <a:p>
                <a:pPr eaLnBrk="1" hangingPunct="1"/>
                <a:r>
                  <a:rPr lang="en-US" dirty="0"/>
                  <a:t>State </a:t>
                </a:r>
                <a14:m>
                  <m:oMath xmlns:m="http://schemas.openxmlformats.org/officeDocument/2006/math">
                    <m:r>
                      <a:rPr lang="en-US" i="1" dirty="0" smtClean="0">
                        <a:latin typeface="Cambria Math" panose="02040503050406030204" pitchFamily="18" charset="0"/>
                        <a:sym typeface="Symbol" charset="0"/>
                      </a:rPr>
                      <m:t>𝑠</m:t>
                    </m:r>
                  </m:oMath>
                </a14:m>
                <a:r>
                  <a:rPr lang="en-US" dirty="0">
                    <a:sym typeface="Symbol" charset="0"/>
                  </a:rPr>
                  <a:t> = a set of ground atoms</a:t>
                </a:r>
              </a:p>
              <a:p>
                <a:pPr lvl="1">
                  <a:tabLst>
                    <a:tab pos="1057275" algn="l"/>
                  </a:tabLst>
                </a:pPr>
                <a14:m>
                  <m:oMath xmlns:m="http://schemas.openxmlformats.org/officeDocument/2006/math">
                    <m:sSub>
                      <m:sSubPr>
                        <m:ctrlPr>
                          <a:rPr lang="de-DE" b="0" i="1" dirty="0" smtClean="0">
                            <a:latin typeface="Cambria Math" panose="02040503050406030204" pitchFamily="18" charset="0"/>
                            <a:sym typeface="Symbol" charset="0"/>
                          </a:rPr>
                        </m:ctrlPr>
                      </m:sSubPr>
                      <m:e>
                        <m:r>
                          <a:rPr lang="en-US" i="1" dirty="0" smtClean="0">
                            <a:latin typeface="Cambria Math" panose="02040503050406030204" pitchFamily="18" charset="0"/>
                            <a:sym typeface="Symbol" charset="0"/>
                          </a:rPr>
                          <m:t>𝑠</m:t>
                        </m:r>
                      </m:e>
                      <m:sub>
                        <m:r>
                          <a:rPr lang="de-DE" b="0" i="1" dirty="0" smtClean="0">
                            <a:latin typeface="Cambria Math" panose="02040503050406030204" pitchFamily="18" charset="0"/>
                            <a:sym typeface="Symbol" charset="0"/>
                          </a:rPr>
                          <m:t>0</m:t>
                        </m:r>
                      </m:sub>
                    </m:sSub>
                    <m:r>
                      <a:rPr lang="en-US" i="1" dirty="0">
                        <a:latin typeface="Cambria Math" panose="02040503050406030204" pitchFamily="18" charset="0"/>
                        <a:sym typeface="Symbol" charset="0"/>
                      </a:rPr>
                      <m:t>={</m:t>
                    </m:r>
                    <m:r>
                      <a:rPr lang="en-US" i="1" dirty="0" smtClean="0">
                        <a:solidFill>
                          <a:schemeClr val="tx1"/>
                        </a:solidFill>
                        <a:latin typeface="Cambria Math" panose="02040503050406030204" pitchFamily="18" charset="0"/>
                        <a:cs typeface="Calibri"/>
                      </a:rPr>
                      <m:t>𝑎𝑑𝑗</m:t>
                    </m:r>
                    <m:r>
                      <a:rPr lang="en-US" i="1" dirty="0" smtClean="0">
                        <a:solidFill>
                          <a:schemeClr val="tx1"/>
                        </a:solidFill>
                        <a:latin typeface="Cambria Math" panose="02040503050406030204" pitchFamily="18" charset="0"/>
                        <a:cs typeface="Calibri"/>
                      </a:rPr>
                      <m:t>(</m:t>
                    </m:r>
                    <m:r>
                      <a:rPr lang="en-US" i="1" dirty="0">
                        <a:solidFill>
                          <a:schemeClr val="tx1"/>
                        </a:solidFill>
                        <a:latin typeface="Cambria Math" panose="02040503050406030204" pitchFamily="18" charset="0"/>
                        <a:cs typeface="Calibri"/>
                      </a:rPr>
                      <m:t>𝑑</m:t>
                    </m:r>
                    <m:r>
                      <a:rPr lang="en-US" i="1" dirty="0">
                        <a:solidFill>
                          <a:schemeClr val="tx1"/>
                        </a:solidFill>
                        <a:latin typeface="Cambria Math" panose="02040503050406030204" pitchFamily="18" charset="0"/>
                        <a:cs typeface="Calibri"/>
                      </a:rPr>
                      <m:t>1,</m:t>
                    </m:r>
                    <m:r>
                      <a:rPr lang="en-US" i="1" dirty="0">
                        <a:solidFill>
                          <a:schemeClr val="tx1"/>
                        </a:solidFill>
                        <a:latin typeface="Cambria Math" panose="02040503050406030204" pitchFamily="18" charset="0"/>
                        <a:cs typeface="Calibri"/>
                      </a:rPr>
                      <m:t>𝑑</m:t>
                    </m:r>
                    <m:r>
                      <a:rPr lang="en-US" i="1" dirty="0">
                        <a:solidFill>
                          <a:schemeClr val="tx1"/>
                        </a:solidFill>
                        <a:latin typeface="Cambria Math" panose="02040503050406030204" pitchFamily="18" charset="0"/>
                        <a:cs typeface="Calibri"/>
                      </a:rPr>
                      <m:t>2), </m:t>
                    </m:r>
                    <m:r>
                      <a:rPr lang="en-US" i="1" dirty="0" err="1" smtClean="0">
                        <a:solidFill>
                          <a:schemeClr val="tx1"/>
                        </a:solidFill>
                        <a:latin typeface="Cambria Math" panose="02040503050406030204" pitchFamily="18" charset="0"/>
                        <a:cs typeface="Calibri"/>
                      </a:rPr>
                      <m:t>𝑎𝑑𝑗</m:t>
                    </m:r>
                    <m:r>
                      <a:rPr lang="en-US" i="1" dirty="0" smtClean="0">
                        <a:solidFill>
                          <a:schemeClr val="tx1"/>
                        </a:solidFill>
                        <a:latin typeface="Cambria Math" panose="02040503050406030204" pitchFamily="18" charset="0"/>
                        <a:cs typeface="Calibri"/>
                      </a:rPr>
                      <m:t>(</m:t>
                    </m:r>
                    <m:r>
                      <a:rPr lang="en-US" i="1" dirty="0">
                        <a:solidFill>
                          <a:schemeClr val="tx1"/>
                        </a:solidFill>
                        <a:latin typeface="Cambria Math" panose="02040503050406030204" pitchFamily="18" charset="0"/>
                        <a:cs typeface="Calibri"/>
                      </a:rPr>
                      <m:t>𝑑</m:t>
                    </m:r>
                    <m:r>
                      <a:rPr lang="en-US" i="1" dirty="0">
                        <a:solidFill>
                          <a:schemeClr val="tx1"/>
                        </a:solidFill>
                        <a:latin typeface="Cambria Math" panose="02040503050406030204" pitchFamily="18" charset="0"/>
                        <a:cs typeface="Calibri"/>
                      </a:rPr>
                      <m:t>2,</m:t>
                    </m:r>
                    <m:r>
                      <a:rPr lang="en-US" i="1" dirty="0">
                        <a:solidFill>
                          <a:schemeClr val="tx1"/>
                        </a:solidFill>
                        <a:latin typeface="Cambria Math" panose="02040503050406030204" pitchFamily="18" charset="0"/>
                        <a:cs typeface="Calibri"/>
                      </a:rPr>
                      <m:t>𝑑</m:t>
                    </m:r>
                    <m:r>
                      <a:rPr lang="en-US" i="1" dirty="0">
                        <a:solidFill>
                          <a:schemeClr val="tx1"/>
                        </a:solidFill>
                        <a:latin typeface="Cambria Math" panose="02040503050406030204" pitchFamily="18" charset="0"/>
                        <a:cs typeface="Calibri"/>
                      </a:rPr>
                      <m:t>1),</m:t>
                    </m:r>
                    <m:r>
                      <a:rPr lang="en-US" i="1" dirty="0" err="1" smtClean="0">
                        <a:solidFill>
                          <a:schemeClr val="tx1"/>
                        </a:solidFill>
                        <a:latin typeface="Cambria Math" panose="02040503050406030204" pitchFamily="18" charset="0"/>
                        <a:cs typeface="Calibri"/>
                      </a:rPr>
                      <m:t>𝑎𝑑𝑗</m:t>
                    </m:r>
                    <m:r>
                      <a:rPr lang="en-US" i="1" dirty="0" smtClean="0">
                        <a:solidFill>
                          <a:schemeClr val="tx1"/>
                        </a:solidFill>
                        <a:latin typeface="Cambria Math" panose="02040503050406030204" pitchFamily="18" charset="0"/>
                        <a:cs typeface="Calibri"/>
                      </a:rPr>
                      <m:t>(</m:t>
                    </m:r>
                    <m:r>
                      <a:rPr lang="en-US" i="1" dirty="0">
                        <a:solidFill>
                          <a:schemeClr val="tx1"/>
                        </a:solidFill>
                        <a:latin typeface="Cambria Math" panose="02040503050406030204" pitchFamily="18" charset="0"/>
                        <a:cs typeface="Calibri"/>
                      </a:rPr>
                      <m:t>𝑑</m:t>
                    </m:r>
                    <m:r>
                      <a:rPr lang="en-US" i="1" dirty="0">
                        <a:solidFill>
                          <a:schemeClr val="tx1"/>
                        </a:solidFill>
                        <a:latin typeface="Cambria Math" panose="02040503050406030204" pitchFamily="18" charset="0"/>
                        <a:cs typeface="Calibri"/>
                      </a:rPr>
                      <m:t>1,</m:t>
                    </m:r>
                    <m:r>
                      <a:rPr lang="en-US" i="1" dirty="0">
                        <a:solidFill>
                          <a:schemeClr val="tx1"/>
                        </a:solidFill>
                        <a:latin typeface="Cambria Math" panose="02040503050406030204" pitchFamily="18" charset="0"/>
                        <a:cs typeface="Calibri"/>
                      </a:rPr>
                      <m:t>𝑑</m:t>
                    </m:r>
                    <m:r>
                      <a:rPr lang="en-US" i="1" dirty="0">
                        <a:solidFill>
                          <a:schemeClr val="tx1"/>
                        </a:solidFill>
                        <a:latin typeface="Cambria Math" panose="02040503050406030204" pitchFamily="18" charset="0"/>
                        <a:cs typeface="Calibri"/>
                      </a:rPr>
                      <m:t>3), </m:t>
                    </m:r>
                    <m:r>
                      <a:rPr lang="en-US" i="1" dirty="0" err="1" smtClean="0">
                        <a:solidFill>
                          <a:schemeClr val="tx1"/>
                        </a:solidFill>
                        <a:latin typeface="Cambria Math" panose="02040503050406030204" pitchFamily="18" charset="0"/>
                        <a:cs typeface="Calibri"/>
                      </a:rPr>
                      <m:t>𝑎𝑑𝑗</m:t>
                    </m:r>
                    <m:r>
                      <a:rPr lang="en-US" i="1" dirty="0" smtClean="0">
                        <a:solidFill>
                          <a:schemeClr val="tx1"/>
                        </a:solidFill>
                        <a:latin typeface="Cambria Math" panose="02040503050406030204" pitchFamily="18" charset="0"/>
                        <a:cs typeface="Calibri"/>
                      </a:rPr>
                      <m:t>(</m:t>
                    </m:r>
                    <m:r>
                      <a:rPr lang="en-US" i="1" dirty="0">
                        <a:solidFill>
                          <a:schemeClr val="tx1"/>
                        </a:solidFill>
                        <a:latin typeface="Cambria Math" panose="02040503050406030204" pitchFamily="18" charset="0"/>
                        <a:cs typeface="Calibri"/>
                      </a:rPr>
                      <m:t>𝑑</m:t>
                    </m:r>
                    <m:r>
                      <a:rPr lang="en-US" i="1" dirty="0">
                        <a:solidFill>
                          <a:schemeClr val="tx1"/>
                        </a:solidFill>
                        <a:latin typeface="Cambria Math" panose="02040503050406030204" pitchFamily="18" charset="0"/>
                        <a:cs typeface="Calibri"/>
                      </a:rPr>
                      <m:t>3,</m:t>
                    </m:r>
                    <m:r>
                      <a:rPr lang="en-US" i="1" dirty="0">
                        <a:solidFill>
                          <a:schemeClr val="tx1"/>
                        </a:solidFill>
                        <a:latin typeface="Cambria Math" panose="02040503050406030204" pitchFamily="18" charset="0"/>
                        <a:cs typeface="Calibri"/>
                      </a:rPr>
                      <m:t>𝑑</m:t>
                    </m:r>
                    <m:r>
                      <a:rPr lang="en-US" i="1" dirty="0">
                        <a:solidFill>
                          <a:schemeClr val="tx1"/>
                        </a:solidFill>
                        <a:latin typeface="Cambria Math" panose="02040503050406030204" pitchFamily="18" charset="0"/>
                        <a:cs typeface="Calibri"/>
                      </a:rPr>
                      <m:t>1),</m:t>
                    </m:r>
                  </m:oMath>
                </a14:m>
                <a:r>
                  <a:rPr lang="de-DE" i="1" dirty="0">
                    <a:solidFill>
                      <a:schemeClr val="tx1"/>
                    </a:solidFill>
                    <a:latin typeface="Cambria Math" panose="02040503050406030204" pitchFamily="18" charset="0"/>
                    <a:cs typeface="Calibri"/>
                  </a:rPr>
                  <a:t> </a:t>
                </a:r>
                <a:br>
                  <a:rPr lang="de-DE" i="1" dirty="0">
                    <a:solidFill>
                      <a:schemeClr val="tx1"/>
                    </a:solidFill>
                    <a:latin typeface="Cambria Math" panose="02040503050406030204" pitchFamily="18" charset="0"/>
                    <a:cs typeface="Calibri"/>
                  </a:rPr>
                </a:br>
                <a:r>
                  <a:rPr lang="de-DE" i="1" dirty="0">
                    <a:solidFill>
                      <a:schemeClr val="tx1"/>
                    </a:solidFill>
                    <a:latin typeface="Cambria Math" panose="02040503050406030204" pitchFamily="18" charset="0"/>
                    <a:cs typeface="Calibri"/>
                  </a:rPr>
                  <a:t>	   </a:t>
                </a:r>
                <a14:m>
                  <m:oMath xmlns:m="http://schemas.openxmlformats.org/officeDocument/2006/math">
                    <m:r>
                      <a:rPr lang="en-US" i="1" dirty="0" err="1">
                        <a:solidFill>
                          <a:schemeClr val="tx1"/>
                        </a:solidFill>
                        <a:latin typeface="Cambria Math" panose="02040503050406030204" pitchFamily="18" charset="0"/>
                        <a:cs typeface="Calibri"/>
                      </a:rPr>
                      <m:t>𝑙𝑜𝑐</m:t>
                    </m:r>
                    <m:r>
                      <a:rPr lang="en-US" i="1" dirty="0">
                        <a:solidFill>
                          <a:schemeClr val="tx1"/>
                        </a:solidFill>
                        <a:latin typeface="Cambria Math" panose="02040503050406030204" pitchFamily="18" charset="0"/>
                        <a:cs typeface="Calibri"/>
                      </a:rPr>
                      <m:t>(</m:t>
                    </m:r>
                    <m:r>
                      <a:rPr lang="en-US" i="1" dirty="0">
                        <a:solidFill>
                          <a:schemeClr val="tx1"/>
                        </a:solidFill>
                        <a:latin typeface="Cambria Math" panose="02040503050406030204" pitchFamily="18" charset="0"/>
                        <a:cs typeface="Calibri"/>
                      </a:rPr>
                      <m:t>𝑐</m:t>
                    </m:r>
                    <m:r>
                      <a:rPr lang="en-US" i="1" dirty="0">
                        <a:solidFill>
                          <a:schemeClr val="tx1"/>
                        </a:solidFill>
                        <a:latin typeface="Cambria Math" panose="02040503050406030204" pitchFamily="18" charset="0"/>
                        <a:cs typeface="Calibri"/>
                      </a:rPr>
                      <m:t>1,</m:t>
                    </m:r>
                    <m:r>
                      <a:rPr lang="en-US" i="1" dirty="0">
                        <a:solidFill>
                          <a:schemeClr val="tx1"/>
                        </a:solidFill>
                        <a:latin typeface="Cambria Math" panose="02040503050406030204" pitchFamily="18" charset="0"/>
                        <a:cs typeface="Calibri"/>
                      </a:rPr>
                      <m:t>𝑑</m:t>
                    </m:r>
                    <m:r>
                      <a:rPr lang="en-US" i="1" dirty="0">
                        <a:solidFill>
                          <a:schemeClr val="tx1"/>
                        </a:solidFill>
                        <a:latin typeface="Cambria Math" panose="02040503050406030204" pitchFamily="18" charset="0"/>
                        <a:cs typeface="Calibri"/>
                      </a:rPr>
                      <m:t>1), </m:t>
                    </m:r>
                    <m:r>
                      <a:rPr lang="en-US" i="1" dirty="0" err="1">
                        <a:solidFill>
                          <a:schemeClr val="tx1"/>
                        </a:solidFill>
                        <a:latin typeface="Cambria Math" panose="02040503050406030204" pitchFamily="18" charset="0"/>
                        <a:cs typeface="Calibri"/>
                      </a:rPr>
                      <m:t>𝑙𝑜𝑐</m:t>
                    </m:r>
                    <m:r>
                      <a:rPr lang="en-US" i="1" dirty="0">
                        <a:solidFill>
                          <a:schemeClr val="tx1"/>
                        </a:solidFill>
                        <a:latin typeface="Cambria Math" panose="02040503050406030204" pitchFamily="18" charset="0"/>
                        <a:cs typeface="Calibri"/>
                      </a:rPr>
                      <m:t>(</m:t>
                    </m:r>
                    <m:r>
                      <a:rPr lang="en-US" i="1" dirty="0">
                        <a:solidFill>
                          <a:schemeClr val="tx1"/>
                        </a:solidFill>
                        <a:latin typeface="Cambria Math" panose="02040503050406030204" pitchFamily="18" charset="0"/>
                        <a:cs typeface="Calibri"/>
                      </a:rPr>
                      <m:t>𝑟</m:t>
                    </m:r>
                    <m:r>
                      <a:rPr lang="en-US" i="1" dirty="0">
                        <a:solidFill>
                          <a:schemeClr val="tx1"/>
                        </a:solidFill>
                        <a:latin typeface="Cambria Math" panose="02040503050406030204" pitchFamily="18" charset="0"/>
                        <a:cs typeface="Calibri"/>
                      </a:rPr>
                      <m:t>1,</m:t>
                    </m:r>
                    <m:r>
                      <a:rPr lang="en-US" i="1" dirty="0">
                        <a:solidFill>
                          <a:schemeClr val="tx1"/>
                        </a:solidFill>
                        <a:latin typeface="Cambria Math" panose="02040503050406030204" pitchFamily="18" charset="0"/>
                        <a:cs typeface="Calibri"/>
                      </a:rPr>
                      <m:t>𝑑</m:t>
                    </m:r>
                    <m:r>
                      <a:rPr lang="en-US" i="1" dirty="0">
                        <a:solidFill>
                          <a:schemeClr val="tx1"/>
                        </a:solidFill>
                        <a:latin typeface="Cambria Math" panose="02040503050406030204" pitchFamily="18" charset="0"/>
                        <a:cs typeface="Calibri"/>
                      </a:rPr>
                      <m:t>2)}</m:t>
                    </m:r>
                  </m:oMath>
                </a14:m>
                <a:r>
                  <a:rPr lang="en-US" dirty="0">
                    <a:solidFill>
                      <a:schemeClr val="tx1"/>
                    </a:solidFill>
                  </a:rPr>
                  <a:t> </a:t>
                </a:r>
                <a:endParaRPr lang="en-US" dirty="0"/>
              </a:p>
            </p:txBody>
          </p:sp>
        </mc:Choice>
        <mc:Fallback xmlns="">
          <p:sp>
            <p:nvSpPr>
              <p:cNvPr id="7170" name="Rectangle 3"/>
              <p:cNvSpPr>
                <a:spLocks noGrp="1" noRot="1" noChangeAspect="1" noMove="1" noResize="1" noEditPoints="1" noAdjustHandles="1" noChangeArrowheads="1" noChangeShapeType="1" noTextEdit="1"/>
              </p:cNvSpPr>
              <p:nvPr>
                <p:ph idx="1"/>
              </p:nvPr>
            </p:nvSpPr>
            <p:spPr>
              <a:blipFill>
                <a:blip r:embed="rId3"/>
                <a:stretch>
                  <a:fillRect l="-1549" t="-2985" b="-2388"/>
                </a:stretch>
              </a:blipFill>
            </p:spPr>
            <p:txBody>
              <a:bodyPr/>
              <a:lstStyle/>
              <a:p>
                <a:r>
                  <a:rPr lang="en-DE">
                    <a:noFill/>
                  </a:rPr>
                  <a:t> </a:t>
                </a:r>
              </a:p>
            </p:txBody>
          </p:sp>
        </mc:Fallback>
      </mc:AlternateContent>
      <p:sp>
        <p:nvSpPr>
          <p:cNvPr id="2" name="Date Placeholder 1">
            <a:extLst>
              <a:ext uri="{FF2B5EF4-FFF2-40B4-BE49-F238E27FC236}">
                <a16:creationId xmlns:a16="http://schemas.microsoft.com/office/drawing/2014/main" id="{4D96FD84-B1EE-DA4B-831B-948CD44B2698}"/>
              </a:ext>
            </a:extLst>
          </p:cNvPr>
          <p:cNvSpPr>
            <a:spLocks noGrp="1"/>
          </p:cNvSpPr>
          <p:nvPr>
            <p:ph type="dt" sz="half" idx="2"/>
          </p:nvPr>
        </p:nvSpPr>
        <p:spPr/>
        <p:txBody>
          <a:bodyPr/>
          <a:lstStyle/>
          <a:p>
            <a:r>
              <a:rPr lang="de-DE"/>
              <a:t>Deterministic</a:t>
            </a:r>
            <a:endParaRPr lang="de-DE" dirty="0"/>
          </a:p>
        </p:txBody>
      </p:sp>
      <p:sp>
        <p:nvSpPr>
          <p:cNvPr id="48" name="Footer Placeholder 47">
            <a:extLst>
              <a:ext uri="{FF2B5EF4-FFF2-40B4-BE49-F238E27FC236}">
                <a16:creationId xmlns:a16="http://schemas.microsoft.com/office/drawing/2014/main" id="{792F6085-5448-930E-6DE3-516A6CBB0A8F}"/>
              </a:ext>
            </a:extLst>
          </p:cNvPr>
          <p:cNvSpPr>
            <a:spLocks noGrp="1"/>
          </p:cNvSpPr>
          <p:nvPr>
            <p:ph type="ftr" sz="quarter" idx="3"/>
          </p:nvPr>
        </p:nvSpPr>
        <p:spPr/>
        <p:txBody>
          <a:bodyPr/>
          <a:lstStyle/>
          <a:p>
            <a:r>
              <a:rPr lang="en-GB"/>
              <a:t>T. Braun - APA</a:t>
            </a:r>
          </a:p>
        </p:txBody>
      </p:sp>
      <p:sp>
        <p:nvSpPr>
          <p:cNvPr id="4" name="Slide Number Placeholder 3">
            <a:extLst>
              <a:ext uri="{FF2B5EF4-FFF2-40B4-BE49-F238E27FC236}">
                <a16:creationId xmlns:a16="http://schemas.microsoft.com/office/drawing/2014/main" id="{6965E4A8-E0A0-444C-992A-8CFD42AFC6E2}"/>
              </a:ext>
            </a:extLst>
          </p:cNvPr>
          <p:cNvSpPr>
            <a:spLocks noGrp="1"/>
          </p:cNvSpPr>
          <p:nvPr>
            <p:ph type="sldNum" sz="quarter" idx="4"/>
          </p:nvPr>
        </p:nvSpPr>
        <p:spPr/>
        <p:txBody>
          <a:bodyPr/>
          <a:lstStyle/>
          <a:p>
            <a:fld id="{67C9959E-8E6B-B04C-9955-EA096F41CA7A}" type="slidenum">
              <a:rPr lang="en-GB" smtClean="0"/>
              <a:t>26</a:t>
            </a:fld>
            <a:endParaRPr lang="en-GB"/>
          </a:p>
        </p:txBody>
      </p:sp>
      <p:grpSp>
        <p:nvGrpSpPr>
          <p:cNvPr id="3" name="Group 2">
            <a:extLst>
              <a:ext uri="{FF2B5EF4-FFF2-40B4-BE49-F238E27FC236}">
                <a16:creationId xmlns:a16="http://schemas.microsoft.com/office/drawing/2014/main" id="{03C2A1DE-552E-71FE-3066-4A4A50411237}"/>
              </a:ext>
            </a:extLst>
          </p:cNvPr>
          <p:cNvGrpSpPr/>
          <p:nvPr/>
        </p:nvGrpSpPr>
        <p:grpSpPr>
          <a:xfrm>
            <a:off x="8005631" y="4673275"/>
            <a:ext cx="3634162" cy="1232639"/>
            <a:chOff x="436529" y="4773314"/>
            <a:chExt cx="3634162" cy="1232639"/>
          </a:xfrm>
        </p:grpSpPr>
        <p:sp>
          <p:nvSpPr>
            <p:cNvPr id="5" name="Rectangle 891">
              <a:extLst>
                <a:ext uri="{FF2B5EF4-FFF2-40B4-BE49-F238E27FC236}">
                  <a16:creationId xmlns:a16="http://schemas.microsoft.com/office/drawing/2014/main" id="{065E65B5-72D0-8F38-7120-8BEDBC13AA29}"/>
                </a:ext>
              </a:extLst>
            </p:cNvPr>
            <p:cNvSpPr>
              <a:spLocks noChangeArrowheads="1"/>
            </p:cNvSpPr>
            <p:nvPr/>
          </p:nvSpPr>
          <p:spPr bwMode="auto">
            <a:xfrm>
              <a:off x="1270103" y="5390584"/>
              <a:ext cx="65" cy="261610"/>
            </a:xfrm>
            <a:prstGeom prst="rect">
              <a:avLst/>
            </a:prstGeom>
            <a:solidFill>
              <a:srgbClr val="89D3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endParaRPr lang="en-US" sz="1700" b="1" dirty="0">
                <a:latin typeface="Calibri"/>
                <a:ea typeface="Calibri"/>
                <a:cs typeface="Calibri"/>
              </a:endParaRPr>
            </a:p>
          </p:txBody>
        </p:sp>
        <p:sp>
          <p:nvSpPr>
            <p:cNvPr id="6" name="Rectangle 891">
              <a:extLst>
                <a:ext uri="{FF2B5EF4-FFF2-40B4-BE49-F238E27FC236}">
                  <a16:creationId xmlns:a16="http://schemas.microsoft.com/office/drawing/2014/main" id="{EFECB1EF-3E06-66A8-A7A1-2FAE123CEDAA}"/>
                </a:ext>
              </a:extLst>
            </p:cNvPr>
            <p:cNvSpPr>
              <a:spLocks noChangeArrowheads="1"/>
            </p:cNvSpPr>
            <p:nvPr/>
          </p:nvSpPr>
          <p:spPr bwMode="auto">
            <a:xfrm>
              <a:off x="3073615" y="5448056"/>
              <a:ext cx="65" cy="261610"/>
            </a:xfrm>
            <a:prstGeom prst="rect">
              <a:avLst/>
            </a:prstGeom>
            <a:solidFill>
              <a:srgbClr val="FAC09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endParaRPr lang="en-US" sz="1700" b="1" dirty="0">
                <a:latin typeface="Calibri"/>
                <a:ea typeface="Calibri"/>
                <a:cs typeface="Calibri"/>
              </a:endParaRPr>
            </a:p>
          </p:txBody>
        </p:sp>
        <p:grpSp>
          <p:nvGrpSpPr>
            <p:cNvPr id="7" name="Group 6">
              <a:extLst>
                <a:ext uri="{FF2B5EF4-FFF2-40B4-BE49-F238E27FC236}">
                  <a16:creationId xmlns:a16="http://schemas.microsoft.com/office/drawing/2014/main" id="{B7D6374C-EBA8-3E64-F2FC-993296FD4F54}"/>
                </a:ext>
              </a:extLst>
            </p:cNvPr>
            <p:cNvGrpSpPr/>
            <p:nvPr/>
          </p:nvGrpSpPr>
          <p:grpSpPr>
            <a:xfrm>
              <a:off x="832203" y="4773314"/>
              <a:ext cx="1654724" cy="815581"/>
              <a:chOff x="1026717" y="2271773"/>
              <a:chExt cx="2553587" cy="1258611"/>
            </a:xfrm>
          </p:grpSpPr>
          <p:sp>
            <p:nvSpPr>
              <p:cNvPr id="44" name="Line 853">
                <a:extLst>
                  <a:ext uri="{FF2B5EF4-FFF2-40B4-BE49-F238E27FC236}">
                    <a16:creationId xmlns:a16="http://schemas.microsoft.com/office/drawing/2014/main" id="{AD8F9367-934A-34CB-7C58-9752ED790203}"/>
                  </a:ext>
                </a:extLst>
              </p:cNvPr>
              <p:cNvSpPr>
                <a:spLocks noChangeShapeType="1"/>
              </p:cNvSpPr>
              <p:nvPr/>
            </p:nvSpPr>
            <p:spPr bwMode="auto">
              <a:xfrm>
                <a:off x="1026717" y="3524325"/>
                <a:ext cx="822962" cy="6059"/>
              </a:xfrm>
              <a:prstGeom prst="line">
                <a:avLst/>
              </a:prstGeom>
              <a:noFill/>
              <a:ln w="9525">
                <a:solidFill>
                  <a:schemeClr val="tx1"/>
                </a:solidFill>
                <a:round/>
                <a:headEnd/>
                <a:tailEnd/>
              </a:ln>
              <a:scene3d>
                <a:camera prst="legacyObliqueTopRight">
                  <a:rot lat="60000" lon="0" rev="0"/>
                </a:camera>
                <a:lightRig rig="legacyFlat3" dir="l"/>
              </a:scene3d>
              <a:sp3d extrusionH="2095500" contourW="6350" prstMaterial="legacyPlastic">
                <a:bevelT w="13500" h="13500" prst="angle"/>
                <a:bevelB w="13500" h="13500" prst="angle"/>
                <a:extrusionClr>
                  <a:srgbClr val="EBE6DB"/>
                </a:extrusionClr>
              </a:sp3d>
              <a:extLst>
                <a:ext uri="{909E8E84-426E-40dd-AFC4-6F175D3DCCD1}">
                  <a14:hiddenFill xmlns="" xmlns:a14="http://schemas.microsoft.com/office/drawing/2010/main">
                    <a:noFill/>
                  </a14:hiddenFill>
                </a:ext>
              </a:extLst>
            </p:spPr>
            <p:txBody>
              <a:bodyPr wrap="none" anchor="ctr">
                <a:flatTx/>
              </a:bodyPr>
              <a:lstStyle/>
              <a:p>
                <a:endParaRPr lang="en-US" sz="1700" dirty="0">
                  <a:latin typeface="Calibri"/>
                  <a:ea typeface="Times New Roman"/>
                  <a:cs typeface="Times New Roman"/>
                </a:endParaRPr>
              </a:p>
            </p:txBody>
          </p:sp>
          <p:cxnSp>
            <p:nvCxnSpPr>
              <p:cNvPr id="45" name="Straight Connector 44">
                <a:extLst>
                  <a:ext uri="{FF2B5EF4-FFF2-40B4-BE49-F238E27FC236}">
                    <a16:creationId xmlns:a16="http://schemas.microsoft.com/office/drawing/2014/main" id="{7C1678CA-F4B7-FD36-3CD0-6FB26DB9BA1C}"/>
                  </a:ext>
                </a:extLst>
              </p:cNvPr>
              <p:cNvCxnSpPr/>
              <p:nvPr/>
            </p:nvCxnSpPr>
            <p:spPr>
              <a:xfrm>
                <a:off x="2180139" y="2271773"/>
                <a:ext cx="1133857"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6" name="Freeform 860">
                <a:extLst>
                  <a:ext uri="{FF2B5EF4-FFF2-40B4-BE49-F238E27FC236}">
                    <a16:creationId xmlns:a16="http://schemas.microsoft.com/office/drawing/2014/main" id="{AAC6F037-DC56-1F6D-6BFA-E25835B2D9BA}"/>
                  </a:ext>
                </a:extLst>
              </p:cNvPr>
              <p:cNvSpPr>
                <a:spLocks/>
              </p:cNvSpPr>
              <p:nvPr/>
            </p:nvSpPr>
            <p:spPr bwMode="auto">
              <a:xfrm>
                <a:off x="2604677" y="2352547"/>
                <a:ext cx="393192" cy="37765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47" name="Freeform 860">
                <a:extLst>
                  <a:ext uri="{FF2B5EF4-FFF2-40B4-BE49-F238E27FC236}">
                    <a16:creationId xmlns:a16="http://schemas.microsoft.com/office/drawing/2014/main" id="{164E9B24-1224-AF03-C4E6-5D9EE3C99E7F}"/>
                  </a:ext>
                </a:extLst>
              </p:cNvPr>
              <p:cNvSpPr>
                <a:spLocks/>
              </p:cNvSpPr>
              <p:nvPr/>
            </p:nvSpPr>
            <p:spPr bwMode="auto">
              <a:xfrm>
                <a:off x="2366898" y="2287529"/>
                <a:ext cx="1213406" cy="42976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sz="1700" dirty="0">
                  <a:latin typeface="Calibri"/>
                  <a:ea typeface="Calibri"/>
                  <a:cs typeface="Calibri"/>
                </a:endParaRPr>
              </a:p>
            </p:txBody>
          </p:sp>
        </p:grpSp>
        <p:cxnSp>
          <p:nvCxnSpPr>
            <p:cNvPr id="8" name="Straight Connector 7">
              <a:extLst>
                <a:ext uri="{FF2B5EF4-FFF2-40B4-BE49-F238E27FC236}">
                  <a16:creationId xmlns:a16="http://schemas.microsoft.com/office/drawing/2014/main" id="{45E2B23B-3352-1DA4-BD1C-17A2C176567A}"/>
                </a:ext>
              </a:extLst>
            </p:cNvPr>
            <p:cNvCxnSpPr/>
            <p:nvPr/>
          </p:nvCxnSpPr>
          <p:spPr>
            <a:xfrm>
              <a:off x="2221000" y="5531476"/>
              <a:ext cx="592530"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9" name="Freeform 860">
              <a:extLst>
                <a:ext uri="{FF2B5EF4-FFF2-40B4-BE49-F238E27FC236}">
                  <a16:creationId xmlns:a16="http://schemas.microsoft.com/office/drawing/2014/main" id="{429793BA-0A84-9EC2-9EDC-350E6A0B7B2E}"/>
                </a:ext>
              </a:extLst>
            </p:cNvPr>
            <p:cNvSpPr>
              <a:spLocks/>
            </p:cNvSpPr>
            <p:nvPr/>
          </p:nvSpPr>
          <p:spPr bwMode="auto">
            <a:xfrm>
              <a:off x="1930516" y="5570565"/>
              <a:ext cx="799916" cy="24471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10" name="Freeform 860">
              <a:extLst>
                <a:ext uri="{FF2B5EF4-FFF2-40B4-BE49-F238E27FC236}">
                  <a16:creationId xmlns:a16="http://schemas.microsoft.com/office/drawing/2014/main" id="{2A173E3D-E869-0570-383B-355AD2D57CFE}"/>
                </a:ext>
              </a:extLst>
            </p:cNvPr>
            <p:cNvSpPr>
              <a:spLocks/>
            </p:cNvSpPr>
            <p:nvPr/>
          </p:nvSpPr>
          <p:spPr bwMode="auto">
            <a:xfrm>
              <a:off x="1816944" y="5531605"/>
              <a:ext cx="1011288" cy="27849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sz="1700" dirty="0">
                <a:latin typeface="Calibri"/>
                <a:ea typeface="Calibri"/>
                <a:cs typeface="Calibri"/>
              </a:endParaRPr>
            </a:p>
          </p:txBody>
        </p:sp>
        <p:sp>
          <p:nvSpPr>
            <p:cNvPr id="11" name="Line 853">
              <a:extLst>
                <a:ext uri="{FF2B5EF4-FFF2-40B4-BE49-F238E27FC236}">
                  <a16:creationId xmlns:a16="http://schemas.microsoft.com/office/drawing/2014/main" id="{F5FC9166-64F9-2A12-AC7D-C51CEE761F76}"/>
                </a:ext>
              </a:extLst>
            </p:cNvPr>
            <p:cNvSpPr>
              <a:spLocks noChangeShapeType="1"/>
            </p:cNvSpPr>
            <p:nvPr/>
          </p:nvSpPr>
          <p:spPr bwMode="auto">
            <a:xfrm>
              <a:off x="2374509" y="6002027"/>
              <a:ext cx="1333194"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sz="1700" dirty="0">
                  <a:latin typeface="Calibri"/>
                  <a:ea typeface="Times New Roman"/>
                  <a:cs typeface="Times New Roman"/>
                </a:rPr>
                <a:t>             d2</a:t>
              </a:r>
            </a:p>
          </p:txBody>
        </p:sp>
        <p:sp>
          <p:nvSpPr>
            <p:cNvPr id="12" name="Line 853">
              <a:extLst>
                <a:ext uri="{FF2B5EF4-FFF2-40B4-BE49-F238E27FC236}">
                  <a16:creationId xmlns:a16="http://schemas.microsoft.com/office/drawing/2014/main" id="{0900DD53-CC7C-B3E0-1B03-E2B664DAEA93}"/>
                </a:ext>
              </a:extLst>
            </p:cNvPr>
            <p:cNvSpPr>
              <a:spLocks noChangeShapeType="1"/>
            </p:cNvSpPr>
            <p:nvPr/>
          </p:nvSpPr>
          <p:spPr bwMode="auto">
            <a:xfrm>
              <a:off x="436529" y="5998101"/>
              <a:ext cx="1333194"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sz="1700" dirty="0">
                  <a:latin typeface="Calibri"/>
                  <a:ea typeface="Times New Roman"/>
                  <a:cs typeface="Times New Roman"/>
                </a:rPr>
                <a:t>            d1</a:t>
              </a:r>
            </a:p>
          </p:txBody>
        </p:sp>
        <p:sp>
          <p:nvSpPr>
            <p:cNvPr id="13" name="Line 853">
              <a:extLst>
                <a:ext uri="{FF2B5EF4-FFF2-40B4-BE49-F238E27FC236}">
                  <a16:creationId xmlns:a16="http://schemas.microsoft.com/office/drawing/2014/main" id="{A6C03869-4E8F-D238-5082-8E4FFD8DAEBE}"/>
                </a:ext>
              </a:extLst>
            </p:cNvPr>
            <p:cNvSpPr>
              <a:spLocks noChangeShapeType="1"/>
            </p:cNvSpPr>
            <p:nvPr/>
          </p:nvSpPr>
          <p:spPr bwMode="auto">
            <a:xfrm>
              <a:off x="1941458" y="5172435"/>
              <a:ext cx="1185062"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sz="1700" dirty="0">
                  <a:ea typeface="Times New Roman"/>
                  <a:cs typeface="Times New Roman"/>
                </a:rPr>
                <a:t>           d3</a:t>
              </a:r>
            </a:p>
          </p:txBody>
        </p:sp>
        <p:grpSp>
          <p:nvGrpSpPr>
            <p:cNvPr id="14" name="Group 13">
              <a:extLst>
                <a:ext uri="{FF2B5EF4-FFF2-40B4-BE49-F238E27FC236}">
                  <a16:creationId xmlns:a16="http://schemas.microsoft.com/office/drawing/2014/main" id="{EF127DC2-5417-BEDB-3711-1CF7E05C8092}"/>
                </a:ext>
              </a:extLst>
            </p:cNvPr>
            <p:cNvGrpSpPr/>
            <p:nvPr/>
          </p:nvGrpSpPr>
          <p:grpSpPr>
            <a:xfrm>
              <a:off x="2987702" y="4788845"/>
              <a:ext cx="1082989" cy="919088"/>
              <a:chOff x="3906167" y="3324390"/>
              <a:chExt cx="1671281" cy="1418344"/>
            </a:xfrm>
            <a:solidFill>
              <a:srgbClr val="93D2FE"/>
            </a:solidFill>
          </p:grpSpPr>
          <p:sp>
            <p:nvSpPr>
              <p:cNvPr id="20" name="Oval 859">
                <a:extLst>
                  <a:ext uri="{FF2B5EF4-FFF2-40B4-BE49-F238E27FC236}">
                    <a16:creationId xmlns:a16="http://schemas.microsoft.com/office/drawing/2014/main" id="{618F3190-598E-C937-E8E2-4096E7A79D1D}"/>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21" name="Oval 861">
                <a:extLst>
                  <a:ext uri="{FF2B5EF4-FFF2-40B4-BE49-F238E27FC236}">
                    <a16:creationId xmlns:a16="http://schemas.microsoft.com/office/drawing/2014/main" id="{824B05C2-38DB-7C97-25BD-50C13BC2B372}"/>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22" name="Oval 862">
                <a:extLst>
                  <a:ext uri="{FF2B5EF4-FFF2-40B4-BE49-F238E27FC236}">
                    <a16:creationId xmlns:a16="http://schemas.microsoft.com/office/drawing/2014/main" id="{6CBF0F4A-275E-AD11-A593-CBC2CDBDD254}"/>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23" name="Oval 863">
                <a:extLst>
                  <a:ext uri="{FF2B5EF4-FFF2-40B4-BE49-F238E27FC236}">
                    <a16:creationId xmlns:a16="http://schemas.microsoft.com/office/drawing/2014/main" id="{E8E12FF0-E53E-CC31-7B49-7FB5F4007E76}"/>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24" name="Oval 863">
                <a:extLst>
                  <a:ext uri="{FF2B5EF4-FFF2-40B4-BE49-F238E27FC236}">
                    <a16:creationId xmlns:a16="http://schemas.microsoft.com/office/drawing/2014/main" id="{56B89549-1FD3-8B46-F1E9-1DC1B018E946}"/>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grpSp>
            <p:nvGrpSpPr>
              <p:cNvPr id="25" name="Group 24">
                <a:extLst>
                  <a:ext uri="{FF2B5EF4-FFF2-40B4-BE49-F238E27FC236}">
                    <a16:creationId xmlns:a16="http://schemas.microsoft.com/office/drawing/2014/main" id="{6AA64A0C-8545-F43E-1993-9F96B708C38D}"/>
                  </a:ext>
                </a:extLst>
              </p:cNvPr>
              <p:cNvGrpSpPr/>
              <p:nvPr/>
            </p:nvGrpSpPr>
            <p:grpSpPr>
              <a:xfrm>
                <a:off x="3906167" y="4047050"/>
                <a:ext cx="1671281" cy="539042"/>
                <a:chOff x="1320274" y="4580303"/>
                <a:chExt cx="1671281" cy="467246"/>
              </a:xfrm>
              <a:grpFill/>
            </p:grpSpPr>
            <p:sp>
              <p:nvSpPr>
                <p:cNvPr id="40" name="Freeform 860">
                  <a:extLst>
                    <a:ext uri="{FF2B5EF4-FFF2-40B4-BE49-F238E27FC236}">
                      <a16:creationId xmlns:a16="http://schemas.microsoft.com/office/drawing/2014/main" id="{867DF786-531C-206E-5ACA-FE4EC4D12B7D}"/>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41" name="Rectangle 864">
                  <a:extLst>
                    <a:ext uri="{FF2B5EF4-FFF2-40B4-BE49-F238E27FC236}">
                      <a16:creationId xmlns:a16="http://schemas.microsoft.com/office/drawing/2014/main" id="{4A86D455-0577-0806-59E7-8ECE6CB6C223}"/>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bIns="45720" anchor="ctr"/>
                <a:lstStyle/>
                <a:p>
                  <a:pPr algn="ctr"/>
                  <a:r>
                    <a:rPr lang="en-US" sz="1700" dirty="0">
                      <a:latin typeface="Calibri"/>
                      <a:ea typeface="Calibri"/>
                      <a:cs typeface="Calibri"/>
                    </a:rPr>
                    <a:t>r1</a:t>
                  </a:r>
                </a:p>
              </p:txBody>
            </p:sp>
            <p:sp>
              <p:nvSpPr>
                <p:cNvPr id="42" name="Freeform 865">
                  <a:extLst>
                    <a:ext uri="{FF2B5EF4-FFF2-40B4-BE49-F238E27FC236}">
                      <a16:creationId xmlns:a16="http://schemas.microsoft.com/office/drawing/2014/main" id="{05A9DEED-753F-17A7-6CDB-3127C18211C3}"/>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43" name="Freeform 866">
                  <a:extLst>
                    <a:ext uri="{FF2B5EF4-FFF2-40B4-BE49-F238E27FC236}">
                      <a16:creationId xmlns:a16="http://schemas.microsoft.com/office/drawing/2014/main" id="{0211BEE1-D442-D969-DD72-1B0098890C51}"/>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grpSp>
          <p:grpSp>
            <p:nvGrpSpPr>
              <p:cNvPr id="26" name="Group 25">
                <a:extLst>
                  <a:ext uri="{FF2B5EF4-FFF2-40B4-BE49-F238E27FC236}">
                    <a16:creationId xmlns:a16="http://schemas.microsoft.com/office/drawing/2014/main" id="{DCB8EA20-965D-C282-40BF-3859A6A22BE9}"/>
                  </a:ext>
                </a:extLst>
              </p:cNvPr>
              <p:cNvGrpSpPr/>
              <p:nvPr/>
            </p:nvGrpSpPr>
            <p:grpSpPr>
              <a:xfrm>
                <a:off x="4596370" y="3324390"/>
                <a:ext cx="552654" cy="1188720"/>
                <a:chOff x="1823226" y="3235632"/>
                <a:chExt cx="552654" cy="1188720"/>
              </a:xfrm>
              <a:grpFill/>
            </p:grpSpPr>
            <p:sp>
              <p:nvSpPr>
                <p:cNvPr id="27" name="Oval 878">
                  <a:extLst>
                    <a:ext uri="{FF2B5EF4-FFF2-40B4-BE49-F238E27FC236}">
                      <a16:creationId xmlns:a16="http://schemas.microsoft.com/office/drawing/2014/main" id="{71DF5502-00C5-D13B-BBC7-90B4FA1679EE}"/>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28" name="Rectangle 880">
                  <a:extLst>
                    <a:ext uri="{FF2B5EF4-FFF2-40B4-BE49-F238E27FC236}">
                      <a16:creationId xmlns:a16="http://schemas.microsoft.com/office/drawing/2014/main" id="{D9D0DBF1-34C4-4EEC-C2E2-2C0B7751646D}"/>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sz="1700" dirty="0">
                    <a:latin typeface="Calibri"/>
                    <a:ea typeface="Calibri"/>
                    <a:cs typeface="Calibri"/>
                  </a:endParaRPr>
                </a:p>
              </p:txBody>
            </p:sp>
            <p:sp>
              <p:nvSpPr>
                <p:cNvPr id="29" name="Oval 878">
                  <a:extLst>
                    <a:ext uri="{FF2B5EF4-FFF2-40B4-BE49-F238E27FC236}">
                      <a16:creationId xmlns:a16="http://schemas.microsoft.com/office/drawing/2014/main" id="{8EF8F6CE-F50F-7D69-DF85-C8655580FB23}"/>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30" name="Line 881">
                  <a:extLst>
                    <a:ext uri="{FF2B5EF4-FFF2-40B4-BE49-F238E27FC236}">
                      <a16:creationId xmlns:a16="http://schemas.microsoft.com/office/drawing/2014/main" id="{51720E65-A7C8-736E-31A2-8E44BCB50BFD}"/>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31" name="Line 882">
                  <a:extLst>
                    <a:ext uri="{FF2B5EF4-FFF2-40B4-BE49-F238E27FC236}">
                      <a16:creationId xmlns:a16="http://schemas.microsoft.com/office/drawing/2014/main" id="{E8EB6169-342D-E8F3-8223-068555CEF632}"/>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32" name="Rectangle 880">
                  <a:extLst>
                    <a:ext uri="{FF2B5EF4-FFF2-40B4-BE49-F238E27FC236}">
                      <a16:creationId xmlns:a16="http://schemas.microsoft.com/office/drawing/2014/main" id="{2C461B7E-CE86-09EB-C52D-DB810658E2CB}"/>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sz="1700" dirty="0">
                    <a:latin typeface="Calibri"/>
                    <a:ea typeface="Calibri"/>
                    <a:cs typeface="Calibri"/>
                  </a:endParaRPr>
                </a:p>
              </p:txBody>
            </p:sp>
            <p:sp>
              <p:nvSpPr>
                <p:cNvPr id="33" name="Oval 878">
                  <a:extLst>
                    <a:ext uri="{FF2B5EF4-FFF2-40B4-BE49-F238E27FC236}">
                      <a16:creationId xmlns:a16="http://schemas.microsoft.com/office/drawing/2014/main" id="{E23A12EF-3539-54C8-160A-B089C10374D3}"/>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34" name="Line 882">
                  <a:extLst>
                    <a:ext uri="{FF2B5EF4-FFF2-40B4-BE49-F238E27FC236}">
                      <a16:creationId xmlns:a16="http://schemas.microsoft.com/office/drawing/2014/main" id="{5E4B6085-B7FF-35EB-67EC-273FEE1E5468}"/>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35" name="Line 882">
                  <a:extLst>
                    <a:ext uri="{FF2B5EF4-FFF2-40B4-BE49-F238E27FC236}">
                      <a16:creationId xmlns:a16="http://schemas.microsoft.com/office/drawing/2014/main" id="{D7C1FF9F-51D3-13DF-1DDF-232402282B85}"/>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36" name="Line 884">
                  <a:extLst>
                    <a:ext uri="{FF2B5EF4-FFF2-40B4-BE49-F238E27FC236}">
                      <a16:creationId xmlns:a16="http://schemas.microsoft.com/office/drawing/2014/main" id="{772058AA-232B-2D6B-437C-12718CA0DEA9}"/>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p:spPr>
              <p:txBody>
                <a:bodyPr wrap="none" anchor="ctr"/>
                <a:lstStyle/>
                <a:p>
                  <a:endParaRPr lang="en-US" sz="1700" dirty="0">
                    <a:latin typeface="Calibri"/>
                    <a:ea typeface="Calibri"/>
                    <a:cs typeface="Calibri"/>
                  </a:endParaRPr>
                </a:p>
              </p:txBody>
            </p:sp>
            <p:sp>
              <p:nvSpPr>
                <p:cNvPr id="37" name="Oval 885">
                  <a:extLst>
                    <a:ext uri="{FF2B5EF4-FFF2-40B4-BE49-F238E27FC236}">
                      <a16:creationId xmlns:a16="http://schemas.microsoft.com/office/drawing/2014/main" id="{C4791905-886D-2183-39DF-BEBF8464688F}"/>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38" name="Line 881">
                  <a:extLst>
                    <a:ext uri="{FF2B5EF4-FFF2-40B4-BE49-F238E27FC236}">
                      <a16:creationId xmlns:a16="http://schemas.microsoft.com/office/drawing/2014/main" id="{349DDECB-34F2-5B02-8A71-2048C184945E}"/>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39" name="Line 882">
                  <a:extLst>
                    <a:ext uri="{FF2B5EF4-FFF2-40B4-BE49-F238E27FC236}">
                      <a16:creationId xmlns:a16="http://schemas.microsoft.com/office/drawing/2014/main" id="{8ADAA0AA-3055-86E6-42BC-DDE4E8C2E2A0}"/>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grpSp>
        </p:grpSp>
        <p:grpSp>
          <p:nvGrpSpPr>
            <p:cNvPr id="15" name="Group 14">
              <a:extLst>
                <a:ext uri="{FF2B5EF4-FFF2-40B4-BE49-F238E27FC236}">
                  <a16:creationId xmlns:a16="http://schemas.microsoft.com/office/drawing/2014/main" id="{5DD08417-535F-DB8E-C50D-5ADA72849F3D}"/>
                </a:ext>
              </a:extLst>
            </p:cNvPr>
            <p:cNvGrpSpPr/>
            <p:nvPr/>
          </p:nvGrpSpPr>
          <p:grpSpPr>
            <a:xfrm>
              <a:off x="506011" y="5621432"/>
              <a:ext cx="484418" cy="334015"/>
              <a:chOff x="1012668" y="950932"/>
              <a:chExt cx="747559" cy="515455"/>
            </a:xfrm>
          </p:grpSpPr>
          <p:sp>
            <p:nvSpPr>
              <p:cNvPr id="16" name="Line 853">
                <a:extLst>
                  <a:ext uri="{FF2B5EF4-FFF2-40B4-BE49-F238E27FC236}">
                    <a16:creationId xmlns:a16="http://schemas.microsoft.com/office/drawing/2014/main" id="{B68B6133-712F-046A-B100-13DB82CE547F}"/>
                  </a:ext>
                </a:extLst>
              </p:cNvPr>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 xmlns:a14="http://schemas.microsoft.com/office/drawing/2010/main">
                    <a:noFill/>
                  </a14:hiddenFill>
                </a:ext>
              </a:extLst>
            </p:spPr>
            <p:txBody>
              <a:bodyPr wrap="none" anchor="ctr">
                <a:flatTx/>
              </a:bodyPr>
              <a:lstStyle/>
              <a:p>
                <a:endParaRPr lang="en-US" sz="1700" dirty="0">
                  <a:latin typeface="Calibri"/>
                  <a:ea typeface="Times New Roman"/>
                  <a:cs typeface="Times New Roman"/>
                </a:endParaRPr>
              </a:p>
            </p:txBody>
          </p:sp>
          <p:sp>
            <p:nvSpPr>
              <p:cNvPr id="17" name="Rectangle 876">
                <a:extLst>
                  <a:ext uri="{FF2B5EF4-FFF2-40B4-BE49-F238E27FC236}">
                    <a16:creationId xmlns:a16="http://schemas.microsoft.com/office/drawing/2014/main" id="{4B275B51-C246-5767-6A93-C6CC58DE5DFE}"/>
                  </a:ext>
                </a:extLst>
              </p:cNvPr>
              <p:cNvSpPr>
                <a:spLocks noChangeAspect="1" noChangeArrowheads="1"/>
              </p:cNvSpPr>
              <p:nvPr/>
            </p:nvSpPr>
            <p:spPr bwMode="auto">
              <a:xfrm>
                <a:off x="1059818" y="950932"/>
                <a:ext cx="100" cy="403719"/>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sz="1700" dirty="0">
                  <a:latin typeface="Calibri"/>
                  <a:ea typeface="Times New Roman"/>
                  <a:cs typeface="Calibri"/>
                </a:endParaRPr>
              </a:p>
            </p:txBody>
          </p:sp>
          <p:sp>
            <p:nvSpPr>
              <p:cNvPr id="18" name="Rectangle 873">
                <a:extLst>
                  <a:ext uri="{FF2B5EF4-FFF2-40B4-BE49-F238E27FC236}">
                    <a16:creationId xmlns:a16="http://schemas.microsoft.com/office/drawing/2014/main" id="{0336BD10-DF3C-2108-10BC-490F4783247F}"/>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sz="1700" dirty="0">
                    <a:latin typeface="Calibri"/>
                    <a:ea typeface="Times New Roman"/>
                    <a:cs typeface="Calibri"/>
                  </a:rPr>
                  <a:t>c1</a:t>
                </a:r>
              </a:p>
            </p:txBody>
          </p:sp>
          <p:sp>
            <p:nvSpPr>
              <p:cNvPr id="19" name="Freeform 875">
                <a:extLst>
                  <a:ext uri="{FF2B5EF4-FFF2-40B4-BE49-F238E27FC236}">
                    <a16:creationId xmlns:a16="http://schemas.microsoft.com/office/drawing/2014/main" id="{20BA0555-7A87-BC1B-6E35-801E3A876011}"/>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sz="1700" dirty="0">
                  <a:latin typeface="Calibri"/>
                  <a:ea typeface="Times New Roman"/>
                  <a:cs typeface="Times New Roman"/>
                </a:endParaRPr>
              </a:p>
            </p:txBody>
          </p:sp>
        </p:grpSp>
      </p:grpSp>
    </p:spTree>
    <p:extLst>
      <p:ext uri="{BB962C8B-B14F-4D97-AF65-F5344CB8AC3E}">
        <p14:creationId xmlns:p14="http://schemas.microsoft.com/office/powerpoint/2010/main" val="18901560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p:cNvSpPr>
            <a:spLocks noGrp="1" noChangeArrowheads="1"/>
          </p:cNvSpPr>
          <p:nvPr>
            <p:ph type="title"/>
          </p:nvPr>
        </p:nvSpPr>
        <p:spPr/>
        <p:txBody>
          <a:bodyPr/>
          <a:lstStyle/>
          <a:p>
            <a:pPr eaLnBrk="1" hangingPunct="1"/>
            <a:r>
              <a:rPr lang="en-US" dirty="0"/>
              <a:t>Classical Representation</a:t>
            </a:r>
          </a:p>
        </p:txBody>
      </p:sp>
      <mc:AlternateContent xmlns:mc="http://schemas.openxmlformats.org/markup-compatibility/2006" xmlns:a14="http://schemas.microsoft.com/office/drawing/2010/main">
        <mc:Choice Requires="a14">
          <p:sp>
            <p:nvSpPr>
              <p:cNvPr id="36866" name="Rectangle 3"/>
              <p:cNvSpPr>
                <a:spLocks noGrp="1" noChangeArrowheads="1"/>
              </p:cNvSpPr>
              <p:nvPr>
                <p:ph idx="1"/>
              </p:nvPr>
            </p:nvSpPr>
            <p:spPr/>
            <p:txBody>
              <a:bodyPr>
                <a:noAutofit/>
              </a:bodyPr>
              <a:lstStyle/>
              <a:p>
                <a:pPr eaLnBrk="1" hangingPunct="1">
                  <a:lnSpc>
                    <a:spcPct val="90000"/>
                  </a:lnSpc>
                </a:pPr>
                <a:r>
                  <a:rPr lang="en-US" dirty="0"/>
                  <a:t>Equivalent expressive power</a:t>
                </a:r>
              </a:p>
              <a:p>
                <a:pPr lvl="1" eaLnBrk="1" hangingPunct="1">
                  <a:lnSpc>
                    <a:spcPct val="90000"/>
                  </a:lnSpc>
                </a:pPr>
                <a:r>
                  <a:rPr lang="en-US" dirty="0"/>
                  <a:t>Each can be converted to the other in linear time and space</a:t>
                </a:r>
              </a:p>
              <a:p>
                <a:pPr lvl="2">
                  <a:buFont typeface="STIXGeneral-Regular" pitchFamily="2" charset="2"/>
                  <a:buChar char="⟶"/>
                </a:pPr>
                <a:r>
                  <a:rPr lang="en-US" dirty="0"/>
                  <a:t> Each logical atom </a:t>
                </a:r>
                <a14:m>
                  <m:oMath xmlns:m="http://schemas.openxmlformats.org/officeDocument/2006/math">
                    <m:r>
                      <a:rPr lang="en-US" i="1" dirty="0">
                        <a:latin typeface="Cambria Math" panose="02040503050406030204" pitchFamily="18" charset="0"/>
                        <a:ea typeface="Calibri"/>
                        <a:cs typeface="Times New Roman"/>
                      </a:rPr>
                      <m:t>𝑝</m:t>
                    </m:r>
                  </m:oMath>
                </a14:m>
                <a:r>
                  <a:rPr lang="en-US" dirty="0"/>
                  <a:t> is translated into a Boolean state variable </a:t>
                </a:r>
                <a14:m>
                  <m:oMath xmlns:m="http://schemas.openxmlformats.org/officeDocument/2006/math">
                    <m:sSub>
                      <m:sSubPr>
                        <m:ctrlPr>
                          <a:rPr lang="de-DE" i="1" dirty="0">
                            <a:latin typeface="Cambria Math" panose="02040503050406030204" pitchFamily="18" charset="0"/>
                            <a:ea typeface="Calibri"/>
                            <a:cs typeface="Times New Roman"/>
                          </a:rPr>
                        </m:ctrlPr>
                      </m:sSubPr>
                      <m:e>
                        <m:r>
                          <a:rPr lang="en-US" i="1" dirty="0">
                            <a:latin typeface="Cambria Math" panose="02040503050406030204" pitchFamily="18" charset="0"/>
                            <a:ea typeface="Calibri"/>
                            <a:cs typeface="Times New Roman"/>
                          </a:rPr>
                          <m:t>𝑥</m:t>
                        </m:r>
                      </m:e>
                      <m:sub>
                        <m:r>
                          <a:rPr lang="de-DE" i="1" dirty="0">
                            <a:latin typeface="Cambria Math" panose="02040503050406030204" pitchFamily="18" charset="0"/>
                            <a:ea typeface="Calibri"/>
                            <a:cs typeface="Times New Roman"/>
                          </a:rPr>
                          <m:t>𝑝</m:t>
                        </m:r>
                      </m:sub>
                    </m:sSub>
                  </m:oMath>
                </a14:m>
                <a:r>
                  <a:rPr lang="en-US" dirty="0"/>
                  <a:t> with parameter list </a:t>
                </a:r>
                <a14:m>
                  <m:oMath xmlns:m="http://schemas.openxmlformats.org/officeDocument/2006/math">
                    <m:d>
                      <m:dPr>
                        <m:ctrlPr>
                          <a:rPr lang="en-US" i="1" dirty="0">
                            <a:latin typeface="Cambria Math" panose="02040503050406030204" pitchFamily="18" charset="0"/>
                            <a:ea typeface="Calibri"/>
                            <a:cs typeface="Times New Roman"/>
                          </a:rPr>
                        </m:ctrlPr>
                      </m:dPr>
                      <m:e>
                        <m:sSub>
                          <m:sSubPr>
                            <m:ctrlPr>
                              <a:rPr lang="de-DE" i="1" dirty="0">
                                <a:latin typeface="Cambria Math" panose="02040503050406030204" pitchFamily="18" charset="0"/>
                                <a:ea typeface="Calibri"/>
                                <a:cs typeface="Times New Roman"/>
                              </a:rPr>
                            </m:ctrlPr>
                          </m:sSubPr>
                          <m:e>
                            <m:r>
                              <a:rPr lang="de-DE" b="0" i="1" dirty="0" smtClean="0">
                                <a:latin typeface="Cambria Math" panose="02040503050406030204" pitchFamily="18" charset="0"/>
                                <a:ea typeface="Calibri"/>
                                <a:cs typeface="Times New Roman"/>
                              </a:rPr>
                              <m:t>𝑡</m:t>
                            </m:r>
                          </m:e>
                          <m:sub>
                            <m:r>
                              <a:rPr lang="de-DE" i="1" dirty="0">
                                <a:latin typeface="Cambria Math" panose="02040503050406030204" pitchFamily="18" charset="0"/>
                                <a:ea typeface="Calibri"/>
                                <a:cs typeface="Times New Roman"/>
                              </a:rPr>
                              <m:t>1</m:t>
                            </m:r>
                          </m:sub>
                        </m:sSub>
                        <m:r>
                          <a:rPr lang="en-US" i="1" dirty="0">
                            <a:latin typeface="Cambria Math" panose="02040503050406030204" pitchFamily="18" charset="0"/>
                            <a:ea typeface="Calibri"/>
                            <a:cs typeface="Times New Roman"/>
                          </a:rPr>
                          <m:t>,…,</m:t>
                        </m:r>
                        <m:sSub>
                          <m:sSubPr>
                            <m:ctrlPr>
                              <a:rPr lang="de-DE" i="1" dirty="0">
                                <a:latin typeface="Cambria Math" panose="02040503050406030204" pitchFamily="18" charset="0"/>
                                <a:ea typeface="Calibri"/>
                                <a:cs typeface="Times New Roman"/>
                              </a:rPr>
                            </m:ctrlPr>
                          </m:sSubPr>
                          <m:e>
                            <m:r>
                              <a:rPr lang="de-DE" b="0" i="1" dirty="0" smtClean="0">
                                <a:latin typeface="Cambria Math" panose="02040503050406030204" pitchFamily="18" charset="0"/>
                                <a:ea typeface="Calibri"/>
                                <a:cs typeface="Times New Roman"/>
                              </a:rPr>
                              <m:t>𝑡</m:t>
                            </m:r>
                          </m:e>
                          <m:sub>
                            <m:r>
                              <a:rPr lang="de-DE" i="1" dirty="0">
                                <a:latin typeface="Cambria Math" panose="02040503050406030204" pitchFamily="18" charset="0"/>
                                <a:ea typeface="Calibri"/>
                                <a:cs typeface="Times New Roman"/>
                              </a:rPr>
                              <m:t>𝑘</m:t>
                            </m:r>
                          </m:sub>
                        </m:sSub>
                      </m:e>
                    </m:d>
                  </m:oMath>
                </a14:m>
                <a:endParaRPr lang="en-US" dirty="0"/>
              </a:p>
              <a:p>
                <a:pPr lvl="3"/>
                <a:r>
                  <a:rPr lang="en-US" dirty="0"/>
                  <a:t>Positive literals </a:t>
                </a:r>
                <a14:m>
                  <m:oMath xmlns:m="http://schemas.openxmlformats.org/officeDocument/2006/math">
                    <m:r>
                      <a:rPr lang="en-US" i="1" dirty="0">
                        <a:latin typeface="Cambria Math" panose="02040503050406030204" pitchFamily="18" charset="0"/>
                        <a:ea typeface="Calibri"/>
                        <a:cs typeface="Times New Roman"/>
                      </a:rPr>
                      <m:t>𝑝</m:t>
                    </m:r>
                    <m:d>
                      <m:dPr>
                        <m:ctrlPr>
                          <a:rPr lang="en-US" i="1" dirty="0">
                            <a:latin typeface="Cambria Math" panose="02040503050406030204" pitchFamily="18" charset="0"/>
                            <a:ea typeface="Calibri"/>
                            <a:cs typeface="Times New Roman"/>
                          </a:rPr>
                        </m:ctrlPr>
                      </m:dPr>
                      <m:e>
                        <m:sSub>
                          <m:sSubPr>
                            <m:ctrlPr>
                              <a:rPr lang="de-DE" i="1" dirty="0">
                                <a:latin typeface="Cambria Math" panose="02040503050406030204" pitchFamily="18" charset="0"/>
                                <a:ea typeface="Calibri"/>
                                <a:cs typeface="Times New Roman"/>
                              </a:rPr>
                            </m:ctrlPr>
                          </m:sSubPr>
                          <m:e>
                            <m:r>
                              <a:rPr lang="de-DE" b="0" i="1" dirty="0" smtClean="0">
                                <a:latin typeface="Cambria Math" panose="02040503050406030204" pitchFamily="18" charset="0"/>
                                <a:ea typeface="Calibri"/>
                                <a:cs typeface="Times New Roman"/>
                              </a:rPr>
                              <m:t>𝑡</m:t>
                            </m:r>
                          </m:e>
                          <m:sub>
                            <m:r>
                              <a:rPr lang="de-DE" i="1" dirty="0">
                                <a:latin typeface="Cambria Math" panose="02040503050406030204" pitchFamily="18" charset="0"/>
                                <a:ea typeface="Calibri"/>
                                <a:cs typeface="Times New Roman"/>
                              </a:rPr>
                              <m:t>1</m:t>
                            </m:r>
                          </m:sub>
                        </m:sSub>
                        <m:r>
                          <a:rPr lang="en-US" i="1" dirty="0">
                            <a:latin typeface="Cambria Math" panose="02040503050406030204" pitchFamily="18" charset="0"/>
                            <a:ea typeface="Calibri"/>
                            <a:cs typeface="Times New Roman"/>
                          </a:rPr>
                          <m:t>,…,</m:t>
                        </m:r>
                        <m:sSub>
                          <m:sSubPr>
                            <m:ctrlPr>
                              <a:rPr lang="de-DE" i="1" dirty="0">
                                <a:latin typeface="Cambria Math" panose="02040503050406030204" pitchFamily="18" charset="0"/>
                                <a:ea typeface="Calibri"/>
                                <a:cs typeface="Times New Roman"/>
                              </a:rPr>
                            </m:ctrlPr>
                          </m:sSubPr>
                          <m:e>
                            <m:r>
                              <a:rPr lang="de-DE" b="0" i="1" dirty="0" smtClean="0">
                                <a:latin typeface="Cambria Math" panose="02040503050406030204" pitchFamily="18" charset="0"/>
                                <a:ea typeface="Calibri"/>
                                <a:cs typeface="Times New Roman"/>
                              </a:rPr>
                              <m:t>𝑡</m:t>
                            </m:r>
                          </m:e>
                          <m:sub>
                            <m:r>
                              <a:rPr lang="de-DE" i="1" dirty="0">
                                <a:latin typeface="Cambria Math" panose="02040503050406030204" pitchFamily="18" charset="0"/>
                                <a:ea typeface="Calibri"/>
                                <a:cs typeface="Times New Roman"/>
                              </a:rPr>
                              <m:t>𝑘</m:t>
                            </m:r>
                          </m:sub>
                        </m:sSub>
                      </m:e>
                    </m:d>
                  </m:oMath>
                </a14:m>
                <a:r>
                  <a:rPr lang="en-US" dirty="0"/>
                  <a:t> become </a:t>
                </a:r>
                <a14:m>
                  <m:oMath xmlns:m="http://schemas.openxmlformats.org/officeDocument/2006/math">
                    <m:sSub>
                      <m:sSubPr>
                        <m:ctrlPr>
                          <a:rPr lang="de-DE" i="1" dirty="0">
                            <a:latin typeface="Cambria Math" panose="02040503050406030204" pitchFamily="18" charset="0"/>
                            <a:ea typeface="Calibri"/>
                            <a:cs typeface="Times New Roman"/>
                          </a:rPr>
                        </m:ctrlPr>
                      </m:sSubPr>
                      <m:e>
                        <m:r>
                          <a:rPr lang="en-US" i="1" dirty="0">
                            <a:latin typeface="Cambria Math" panose="02040503050406030204" pitchFamily="18" charset="0"/>
                            <a:ea typeface="Calibri"/>
                            <a:cs typeface="Times New Roman"/>
                          </a:rPr>
                          <m:t>𝑥</m:t>
                        </m:r>
                      </m:e>
                      <m:sub>
                        <m:r>
                          <a:rPr lang="de-DE" i="1" dirty="0">
                            <a:latin typeface="Cambria Math" panose="02040503050406030204" pitchFamily="18" charset="0"/>
                            <a:ea typeface="Calibri"/>
                            <a:cs typeface="Times New Roman"/>
                          </a:rPr>
                          <m:t>𝑝</m:t>
                        </m:r>
                      </m:sub>
                    </m:sSub>
                    <m:d>
                      <m:dPr>
                        <m:ctrlPr>
                          <a:rPr lang="en-US" i="1" dirty="0">
                            <a:latin typeface="Cambria Math" panose="02040503050406030204" pitchFamily="18" charset="0"/>
                            <a:ea typeface="Calibri"/>
                            <a:cs typeface="Times New Roman"/>
                          </a:rPr>
                        </m:ctrlPr>
                      </m:dPr>
                      <m:e>
                        <m:sSub>
                          <m:sSubPr>
                            <m:ctrlPr>
                              <a:rPr lang="de-DE" i="1" dirty="0">
                                <a:latin typeface="Cambria Math" panose="02040503050406030204" pitchFamily="18" charset="0"/>
                                <a:ea typeface="Calibri"/>
                                <a:cs typeface="Times New Roman"/>
                              </a:rPr>
                            </m:ctrlPr>
                          </m:sSubPr>
                          <m:e>
                            <m:r>
                              <a:rPr lang="de-DE" i="1" dirty="0">
                                <a:latin typeface="Cambria Math" panose="02040503050406030204" pitchFamily="18" charset="0"/>
                                <a:ea typeface="Calibri"/>
                                <a:cs typeface="Times New Roman"/>
                              </a:rPr>
                              <m:t>𝑡</m:t>
                            </m:r>
                          </m:e>
                          <m:sub>
                            <m:r>
                              <a:rPr lang="de-DE" i="1" dirty="0">
                                <a:latin typeface="Cambria Math" panose="02040503050406030204" pitchFamily="18" charset="0"/>
                                <a:ea typeface="Calibri"/>
                                <a:cs typeface="Times New Roman"/>
                              </a:rPr>
                              <m:t>1</m:t>
                            </m:r>
                          </m:sub>
                        </m:sSub>
                        <m:r>
                          <a:rPr lang="en-US" i="1" dirty="0">
                            <a:latin typeface="Cambria Math" panose="02040503050406030204" pitchFamily="18" charset="0"/>
                            <a:ea typeface="Calibri"/>
                            <a:cs typeface="Times New Roman"/>
                          </a:rPr>
                          <m:t>,…,</m:t>
                        </m:r>
                        <m:sSub>
                          <m:sSubPr>
                            <m:ctrlPr>
                              <a:rPr lang="de-DE" i="1" dirty="0">
                                <a:latin typeface="Cambria Math" panose="02040503050406030204" pitchFamily="18" charset="0"/>
                                <a:ea typeface="Calibri"/>
                                <a:cs typeface="Times New Roman"/>
                              </a:rPr>
                            </m:ctrlPr>
                          </m:sSubPr>
                          <m:e>
                            <m:r>
                              <a:rPr lang="de-DE" i="1" dirty="0">
                                <a:latin typeface="Cambria Math" panose="02040503050406030204" pitchFamily="18" charset="0"/>
                                <a:ea typeface="Calibri"/>
                                <a:cs typeface="Times New Roman"/>
                              </a:rPr>
                              <m:t>𝑡</m:t>
                            </m:r>
                          </m:e>
                          <m:sub>
                            <m:r>
                              <a:rPr lang="de-DE" i="1" dirty="0">
                                <a:latin typeface="Cambria Math" panose="02040503050406030204" pitchFamily="18" charset="0"/>
                                <a:ea typeface="Calibri"/>
                                <a:cs typeface="Times New Roman"/>
                              </a:rPr>
                              <m:t>𝑘</m:t>
                            </m:r>
                          </m:sub>
                        </m:sSub>
                      </m:e>
                    </m:d>
                    <m:r>
                      <a:rPr lang="en-US" i="1" dirty="0">
                        <a:latin typeface="Cambria Math" panose="02040503050406030204" pitchFamily="18" charset="0"/>
                        <a:ea typeface="Calibri"/>
                        <a:cs typeface="Times New Roman"/>
                      </a:rPr>
                      <m:t>=</m:t>
                    </m:r>
                    <m:r>
                      <a:rPr lang="de-DE" b="0" i="1" dirty="0" smtClean="0">
                        <a:latin typeface="Cambria Math" panose="02040503050406030204" pitchFamily="18" charset="0"/>
                        <a:ea typeface="Calibri"/>
                        <a:cs typeface="Times New Roman"/>
                      </a:rPr>
                      <m:t>1</m:t>
                    </m:r>
                  </m:oMath>
                </a14:m>
                <a:endParaRPr lang="en-US" dirty="0"/>
              </a:p>
              <a:p>
                <a:pPr lvl="3"/>
                <a:r>
                  <a:rPr lang="en-US" dirty="0"/>
                  <a:t>Negative literals </a:t>
                </a:r>
                <a14:m>
                  <m:oMath xmlns:m="http://schemas.openxmlformats.org/officeDocument/2006/math">
                    <m:r>
                      <a:rPr lang="en-US" i="1" dirty="0" smtClean="0">
                        <a:latin typeface="Cambria Math" panose="02040503050406030204" pitchFamily="18" charset="0"/>
                        <a:ea typeface="Cambria Math" panose="02040503050406030204" pitchFamily="18" charset="0"/>
                        <a:cs typeface="Times New Roman"/>
                      </a:rPr>
                      <m:t>¬</m:t>
                    </m:r>
                    <m:r>
                      <a:rPr lang="en-US" i="1" dirty="0">
                        <a:latin typeface="Cambria Math" panose="02040503050406030204" pitchFamily="18" charset="0"/>
                        <a:ea typeface="Calibri"/>
                        <a:cs typeface="Times New Roman"/>
                      </a:rPr>
                      <m:t>𝑝</m:t>
                    </m:r>
                    <m:d>
                      <m:dPr>
                        <m:ctrlPr>
                          <a:rPr lang="en-US" i="1" dirty="0">
                            <a:latin typeface="Cambria Math" panose="02040503050406030204" pitchFamily="18" charset="0"/>
                            <a:ea typeface="Calibri"/>
                            <a:cs typeface="Times New Roman"/>
                          </a:rPr>
                        </m:ctrlPr>
                      </m:dPr>
                      <m:e>
                        <m:sSub>
                          <m:sSubPr>
                            <m:ctrlPr>
                              <a:rPr lang="de-DE" i="1" dirty="0">
                                <a:latin typeface="Cambria Math" panose="02040503050406030204" pitchFamily="18" charset="0"/>
                                <a:ea typeface="Calibri"/>
                                <a:cs typeface="Times New Roman"/>
                              </a:rPr>
                            </m:ctrlPr>
                          </m:sSubPr>
                          <m:e>
                            <m:r>
                              <a:rPr lang="de-DE" i="1" dirty="0">
                                <a:latin typeface="Cambria Math" panose="02040503050406030204" pitchFamily="18" charset="0"/>
                                <a:ea typeface="Calibri"/>
                                <a:cs typeface="Times New Roman"/>
                              </a:rPr>
                              <m:t>𝑡</m:t>
                            </m:r>
                          </m:e>
                          <m:sub>
                            <m:r>
                              <a:rPr lang="de-DE" i="1" dirty="0">
                                <a:latin typeface="Cambria Math" panose="02040503050406030204" pitchFamily="18" charset="0"/>
                                <a:ea typeface="Calibri"/>
                                <a:cs typeface="Times New Roman"/>
                              </a:rPr>
                              <m:t>1</m:t>
                            </m:r>
                          </m:sub>
                        </m:sSub>
                        <m:r>
                          <a:rPr lang="en-US" i="1" dirty="0">
                            <a:latin typeface="Cambria Math" panose="02040503050406030204" pitchFamily="18" charset="0"/>
                            <a:ea typeface="Calibri"/>
                            <a:cs typeface="Times New Roman"/>
                          </a:rPr>
                          <m:t>,…,</m:t>
                        </m:r>
                        <m:sSub>
                          <m:sSubPr>
                            <m:ctrlPr>
                              <a:rPr lang="de-DE" i="1" dirty="0">
                                <a:latin typeface="Cambria Math" panose="02040503050406030204" pitchFamily="18" charset="0"/>
                                <a:ea typeface="Calibri"/>
                                <a:cs typeface="Times New Roman"/>
                              </a:rPr>
                            </m:ctrlPr>
                          </m:sSubPr>
                          <m:e>
                            <m:r>
                              <a:rPr lang="de-DE" i="1" dirty="0">
                                <a:latin typeface="Cambria Math" panose="02040503050406030204" pitchFamily="18" charset="0"/>
                                <a:ea typeface="Calibri"/>
                                <a:cs typeface="Times New Roman"/>
                              </a:rPr>
                              <m:t>𝑡</m:t>
                            </m:r>
                          </m:e>
                          <m:sub>
                            <m:r>
                              <a:rPr lang="de-DE" i="1" dirty="0">
                                <a:latin typeface="Cambria Math" panose="02040503050406030204" pitchFamily="18" charset="0"/>
                                <a:ea typeface="Calibri"/>
                                <a:cs typeface="Times New Roman"/>
                              </a:rPr>
                              <m:t>𝑘</m:t>
                            </m:r>
                          </m:sub>
                        </m:sSub>
                      </m:e>
                    </m:d>
                  </m:oMath>
                </a14:m>
                <a:r>
                  <a:rPr lang="en-US" dirty="0"/>
                  <a:t> become </a:t>
                </a:r>
                <a14:m>
                  <m:oMath xmlns:m="http://schemas.openxmlformats.org/officeDocument/2006/math">
                    <m:sSub>
                      <m:sSubPr>
                        <m:ctrlPr>
                          <a:rPr lang="de-DE" i="1" dirty="0">
                            <a:latin typeface="Cambria Math" panose="02040503050406030204" pitchFamily="18" charset="0"/>
                            <a:ea typeface="Calibri"/>
                            <a:cs typeface="Times New Roman"/>
                          </a:rPr>
                        </m:ctrlPr>
                      </m:sSubPr>
                      <m:e>
                        <m:r>
                          <a:rPr lang="en-US" i="1" dirty="0">
                            <a:latin typeface="Cambria Math" panose="02040503050406030204" pitchFamily="18" charset="0"/>
                            <a:ea typeface="Calibri"/>
                            <a:cs typeface="Times New Roman"/>
                          </a:rPr>
                          <m:t>𝑥</m:t>
                        </m:r>
                      </m:e>
                      <m:sub>
                        <m:r>
                          <a:rPr lang="de-DE" i="1" dirty="0">
                            <a:latin typeface="Cambria Math" panose="02040503050406030204" pitchFamily="18" charset="0"/>
                            <a:ea typeface="Calibri"/>
                            <a:cs typeface="Times New Roman"/>
                          </a:rPr>
                          <m:t>𝑝</m:t>
                        </m:r>
                      </m:sub>
                    </m:sSub>
                    <m:d>
                      <m:dPr>
                        <m:ctrlPr>
                          <a:rPr lang="en-US" i="1" dirty="0">
                            <a:latin typeface="Cambria Math" panose="02040503050406030204" pitchFamily="18" charset="0"/>
                            <a:ea typeface="Calibri"/>
                            <a:cs typeface="Times New Roman"/>
                          </a:rPr>
                        </m:ctrlPr>
                      </m:dPr>
                      <m:e>
                        <m:sSub>
                          <m:sSubPr>
                            <m:ctrlPr>
                              <a:rPr lang="de-DE" i="1" dirty="0">
                                <a:latin typeface="Cambria Math" panose="02040503050406030204" pitchFamily="18" charset="0"/>
                                <a:ea typeface="Calibri"/>
                                <a:cs typeface="Times New Roman"/>
                              </a:rPr>
                            </m:ctrlPr>
                          </m:sSubPr>
                          <m:e>
                            <m:r>
                              <a:rPr lang="de-DE" i="1" dirty="0">
                                <a:latin typeface="Cambria Math" panose="02040503050406030204" pitchFamily="18" charset="0"/>
                                <a:ea typeface="Calibri"/>
                                <a:cs typeface="Times New Roman"/>
                              </a:rPr>
                              <m:t>𝑡</m:t>
                            </m:r>
                          </m:e>
                          <m:sub>
                            <m:r>
                              <a:rPr lang="de-DE" i="1" dirty="0">
                                <a:latin typeface="Cambria Math" panose="02040503050406030204" pitchFamily="18" charset="0"/>
                                <a:ea typeface="Calibri"/>
                                <a:cs typeface="Times New Roman"/>
                              </a:rPr>
                              <m:t>1</m:t>
                            </m:r>
                          </m:sub>
                        </m:sSub>
                        <m:r>
                          <a:rPr lang="en-US" i="1" dirty="0">
                            <a:latin typeface="Cambria Math" panose="02040503050406030204" pitchFamily="18" charset="0"/>
                            <a:ea typeface="Calibri"/>
                            <a:cs typeface="Times New Roman"/>
                          </a:rPr>
                          <m:t>,…,</m:t>
                        </m:r>
                        <m:sSub>
                          <m:sSubPr>
                            <m:ctrlPr>
                              <a:rPr lang="de-DE" i="1" dirty="0">
                                <a:latin typeface="Cambria Math" panose="02040503050406030204" pitchFamily="18" charset="0"/>
                                <a:ea typeface="Calibri"/>
                                <a:cs typeface="Times New Roman"/>
                              </a:rPr>
                            </m:ctrlPr>
                          </m:sSubPr>
                          <m:e>
                            <m:r>
                              <a:rPr lang="de-DE" i="1" dirty="0">
                                <a:latin typeface="Cambria Math" panose="02040503050406030204" pitchFamily="18" charset="0"/>
                                <a:ea typeface="Calibri"/>
                                <a:cs typeface="Times New Roman"/>
                              </a:rPr>
                              <m:t>𝑡</m:t>
                            </m:r>
                          </m:e>
                          <m:sub>
                            <m:r>
                              <a:rPr lang="de-DE" i="1" dirty="0">
                                <a:latin typeface="Cambria Math" panose="02040503050406030204" pitchFamily="18" charset="0"/>
                                <a:ea typeface="Calibri"/>
                                <a:cs typeface="Times New Roman"/>
                              </a:rPr>
                              <m:t>𝑘</m:t>
                            </m:r>
                          </m:sub>
                        </m:sSub>
                      </m:e>
                    </m:d>
                    <m:r>
                      <a:rPr lang="en-US" i="1" dirty="0">
                        <a:latin typeface="Cambria Math" panose="02040503050406030204" pitchFamily="18" charset="0"/>
                        <a:ea typeface="Calibri"/>
                        <a:cs typeface="Times New Roman"/>
                      </a:rPr>
                      <m:t>=</m:t>
                    </m:r>
                    <m:r>
                      <a:rPr lang="de-DE" b="0" i="1" dirty="0" smtClean="0">
                        <a:latin typeface="Cambria Math" panose="02040503050406030204" pitchFamily="18" charset="0"/>
                        <a:ea typeface="Calibri"/>
                        <a:cs typeface="Times New Roman"/>
                      </a:rPr>
                      <m:t>0</m:t>
                    </m:r>
                  </m:oMath>
                </a14:m>
                <a:endParaRPr lang="en-US" dirty="0"/>
              </a:p>
              <a:p>
                <a:pPr lvl="2">
                  <a:buFont typeface="STIXGeneral-Regular" pitchFamily="2" charset="2"/>
                  <a:buChar char="⟵"/>
                </a:pPr>
                <a:r>
                  <a:rPr lang="en-US" dirty="0"/>
                  <a:t> Each state variable </a:t>
                </a:r>
                <a14:m>
                  <m:oMath xmlns:m="http://schemas.openxmlformats.org/officeDocument/2006/math">
                    <m:r>
                      <a:rPr lang="en-US" i="1" dirty="0" smtClean="0">
                        <a:latin typeface="Cambria Math" panose="02040503050406030204" pitchFamily="18" charset="0"/>
                      </a:rPr>
                      <m:t>𝑥</m:t>
                    </m:r>
                    <m:d>
                      <m:dPr>
                        <m:ctrlPr>
                          <a:rPr lang="en-US" i="1" dirty="0">
                            <a:latin typeface="Cambria Math" panose="02040503050406030204" pitchFamily="18" charset="0"/>
                            <a:ea typeface="Calibri"/>
                            <a:cs typeface="Times New Roman"/>
                          </a:rPr>
                        </m:ctrlPr>
                      </m:dPr>
                      <m:e>
                        <m:sSub>
                          <m:sSubPr>
                            <m:ctrlPr>
                              <a:rPr lang="de-DE" i="1" dirty="0">
                                <a:latin typeface="Cambria Math" panose="02040503050406030204" pitchFamily="18" charset="0"/>
                                <a:ea typeface="Calibri"/>
                                <a:cs typeface="Times New Roman"/>
                              </a:rPr>
                            </m:ctrlPr>
                          </m:sSubPr>
                          <m:e>
                            <m:r>
                              <a:rPr lang="de-DE" i="1" dirty="0">
                                <a:latin typeface="Cambria Math" panose="02040503050406030204" pitchFamily="18" charset="0"/>
                                <a:ea typeface="Calibri"/>
                                <a:cs typeface="Times New Roman"/>
                              </a:rPr>
                              <m:t>𝑡</m:t>
                            </m:r>
                          </m:e>
                          <m:sub>
                            <m:r>
                              <a:rPr lang="de-DE" i="1" dirty="0">
                                <a:latin typeface="Cambria Math" panose="02040503050406030204" pitchFamily="18" charset="0"/>
                                <a:ea typeface="Calibri"/>
                                <a:cs typeface="Times New Roman"/>
                              </a:rPr>
                              <m:t>1</m:t>
                            </m:r>
                          </m:sub>
                        </m:sSub>
                        <m:r>
                          <a:rPr lang="en-US" i="1" dirty="0">
                            <a:latin typeface="Cambria Math" panose="02040503050406030204" pitchFamily="18" charset="0"/>
                            <a:ea typeface="Calibri"/>
                            <a:cs typeface="Times New Roman"/>
                          </a:rPr>
                          <m:t>,…,</m:t>
                        </m:r>
                        <m:sSub>
                          <m:sSubPr>
                            <m:ctrlPr>
                              <a:rPr lang="de-DE" i="1" dirty="0">
                                <a:latin typeface="Cambria Math" panose="02040503050406030204" pitchFamily="18" charset="0"/>
                                <a:ea typeface="Calibri"/>
                                <a:cs typeface="Times New Roman"/>
                              </a:rPr>
                            </m:ctrlPr>
                          </m:sSubPr>
                          <m:e>
                            <m:r>
                              <a:rPr lang="de-DE" i="1" dirty="0">
                                <a:latin typeface="Cambria Math" panose="02040503050406030204" pitchFamily="18" charset="0"/>
                                <a:ea typeface="Calibri"/>
                                <a:cs typeface="Times New Roman"/>
                              </a:rPr>
                              <m:t>𝑡</m:t>
                            </m:r>
                          </m:e>
                          <m:sub>
                            <m:r>
                              <a:rPr lang="de-DE" i="1" dirty="0">
                                <a:latin typeface="Cambria Math" panose="02040503050406030204" pitchFamily="18" charset="0"/>
                                <a:ea typeface="Calibri"/>
                                <a:cs typeface="Times New Roman"/>
                              </a:rPr>
                              <m:t>𝑘</m:t>
                            </m:r>
                          </m:sub>
                        </m:sSub>
                      </m:e>
                    </m:d>
                  </m:oMath>
                </a14:m>
                <a:r>
                  <a:rPr lang="en-US" dirty="0"/>
                  <a:t> is translated into a set of logical atoms </a:t>
                </a:r>
              </a:p>
              <a:p>
                <a:pPr marL="914400" lvl="2" indent="0">
                  <a:buNone/>
                </a:pPr>
                <a14:m>
                  <m:oMathPara xmlns:m="http://schemas.openxmlformats.org/officeDocument/2006/math">
                    <m:oMathParaPr>
                      <m:jc m:val="centerGroup"/>
                    </m:oMathParaPr>
                    <m:oMath xmlns:m="http://schemas.openxmlformats.org/officeDocument/2006/math">
                      <m:d>
                        <m:dPr>
                          <m:begChr m:val="{"/>
                          <m:endChr m:val="}"/>
                          <m:ctrlPr>
                            <a:rPr lang="de-DE" b="0" i="1" dirty="0" smtClean="0">
                              <a:latin typeface="Cambria Math" panose="02040503050406030204" pitchFamily="18" charset="0"/>
                              <a:ea typeface="Calibri"/>
                              <a:cs typeface="Times New Roman"/>
                            </a:rPr>
                          </m:ctrlPr>
                        </m:dPr>
                        <m:e>
                          <m:sSub>
                            <m:sSubPr>
                              <m:ctrlPr>
                                <a:rPr lang="de-DE" b="0" i="1" dirty="0" smtClean="0">
                                  <a:latin typeface="Cambria Math" panose="02040503050406030204" pitchFamily="18" charset="0"/>
                                  <a:ea typeface="Calibri"/>
                                  <a:cs typeface="Times New Roman"/>
                                </a:rPr>
                              </m:ctrlPr>
                            </m:sSubPr>
                            <m:e>
                              <m:r>
                                <a:rPr lang="en-US" i="1" dirty="0">
                                  <a:latin typeface="Cambria Math" panose="02040503050406030204" pitchFamily="18" charset="0"/>
                                  <a:ea typeface="Calibri"/>
                                  <a:cs typeface="Times New Roman"/>
                                </a:rPr>
                                <m:t>𝑝</m:t>
                              </m:r>
                            </m:e>
                            <m:sub>
                              <m:r>
                                <a:rPr lang="de-DE" b="0" i="1" dirty="0" smtClean="0">
                                  <a:latin typeface="Cambria Math" panose="02040503050406030204" pitchFamily="18" charset="0"/>
                                  <a:ea typeface="Calibri"/>
                                  <a:cs typeface="Times New Roman"/>
                                </a:rPr>
                                <m:t>𝑥</m:t>
                              </m:r>
                            </m:sub>
                          </m:sSub>
                          <m:d>
                            <m:dPr>
                              <m:ctrlPr>
                                <a:rPr lang="en-US" i="1" dirty="0">
                                  <a:latin typeface="Cambria Math" panose="02040503050406030204" pitchFamily="18" charset="0"/>
                                  <a:ea typeface="Calibri"/>
                                  <a:cs typeface="Times New Roman"/>
                                </a:rPr>
                              </m:ctrlPr>
                            </m:dPr>
                            <m:e>
                              <m:sSub>
                                <m:sSubPr>
                                  <m:ctrlPr>
                                    <a:rPr lang="de-DE" i="1" dirty="0">
                                      <a:latin typeface="Cambria Math" panose="02040503050406030204" pitchFamily="18" charset="0"/>
                                      <a:ea typeface="Calibri"/>
                                      <a:cs typeface="Times New Roman"/>
                                    </a:rPr>
                                  </m:ctrlPr>
                                </m:sSubPr>
                                <m:e>
                                  <m:r>
                                    <a:rPr lang="de-DE" i="1" dirty="0">
                                      <a:latin typeface="Cambria Math" panose="02040503050406030204" pitchFamily="18" charset="0"/>
                                      <a:ea typeface="Calibri"/>
                                      <a:cs typeface="Times New Roman"/>
                                    </a:rPr>
                                    <m:t>𝑡</m:t>
                                  </m:r>
                                </m:e>
                                <m:sub>
                                  <m:r>
                                    <a:rPr lang="de-DE" i="1" dirty="0">
                                      <a:latin typeface="Cambria Math" panose="02040503050406030204" pitchFamily="18" charset="0"/>
                                      <a:ea typeface="Calibri"/>
                                      <a:cs typeface="Times New Roman"/>
                                    </a:rPr>
                                    <m:t>1</m:t>
                                  </m:r>
                                </m:sub>
                              </m:sSub>
                              <m:r>
                                <a:rPr lang="en-US" i="1" dirty="0">
                                  <a:latin typeface="Cambria Math" panose="02040503050406030204" pitchFamily="18" charset="0"/>
                                  <a:ea typeface="Calibri"/>
                                  <a:cs typeface="Times New Roman"/>
                                </a:rPr>
                                <m:t>,…,</m:t>
                              </m:r>
                              <m:sSub>
                                <m:sSubPr>
                                  <m:ctrlPr>
                                    <a:rPr lang="de-DE" i="1" dirty="0">
                                      <a:latin typeface="Cambria Math" panose="02040503050406030204" pitchFamily="18" charset="0"/>
                                      <a:ea typeface="Calibri"/>
                                      <a:cs typeface="Times New Roman"/>
                                    </a:rPr>
                                  </m:ctrlPr>
                                </m:sSubPr>
                                <m:e>
                                  <m:r>
                                    <a:rPr lang="de-DE" i="1" dirty="0">
                                      <a:latin typeface="Cambria Math" panose="02040503050406030204" pitchFamily="18" charset="0"/>
                                      <a:ea typeface="Calibri"/>
                                      <a:cs typeface="Times New Roman"/>
                                    </a:rPr>
                                    <m:t>𝑡</m:t>
                                  </m:r>
                                </m:e>
                                <m:sub>
                                  <m:r>
                                    <a:rPr lang="de-DE" i="1" dirty="0">
                                      <a:latin typeface="Cambria Math" panose="02040503050406030204" pitchFamily="18" charset="0"/>
                                      <a:ea typeface="Calibri"/>
                                      <a:cs typeface="Times New Roman"/>
                                    </a:rPr>
                                    <m:t>𝑘</m:t>
                                  </m:r>
                                </m:sub>
                              </m:sSub>
                              <m:r>
                                <a:rPr lang="de-DE" b="0" i="1" dirty="0" smtClean="0">
                                  <a:latin typeface="Cambria Math" panose="02040503050406030204" pitchFamily="18" charset="0"/>
                                  <a:ea typeface="Calibri"/>
                                  <a:cs typeface="Times New Roman"/>
                                </a:rPr>
                                <m:t>, </m:t>
                              </m:r>
                              <m:r>
                                <a:rPr lang="de-DE" b="0" i="1" dirty="0" smtClean="0">
                                  <a:latin typeface="Cambria Math" panose="02040503050406030204" pitchFamily="18" charset="0"/>
                                  <a:ea typeface="Calibri"/>
                                  <a:cs typeface="Times New Roman"/>
                                </a:rPr>
                                <m:t>𝑣</m:t>
                              </m:r>
                            </m:e>
                          </m:d>
                          <m:r>
                            <a:rPr lang="de-DE" b="0" i="1" dirty="0" smtClean="0">
                              <a:latin typeface="Cambria Math" panose="02040503050406030204" pitchFamily="18" charset="0"/>
                              <a:ea typeface="Calibri"/>
                              <a:cs typeface="Times New Roman"/>
                            </a:rPr>
                            <m:t> | </m:t>
                          </m:r>
                          <m:r>
                            <a:rPr lang="de-DE" b="0" i="1" dirty="0" smtClean="0">
                              <a:latin typeface="Cambria Math" panose="02040503050406030204" pitchFamily="18" charset="0"/>
                              <a:ea typeface="Calibri"/>
                              <a:cs typeface="Times New Roman"/>
                            </a:rPr>
                            <m:t>𝑣</m:t>
                          </m:r>
                          <m:r>
                            <a:rPr lang="de-DE" b="0" i="1" dirty="0" smtClean="0">
                              <a:latin typeface="Cambria Math" panose="02040503050406030204" pitchFamily="18" charset="0"/>
                              <a:ea typeface="Cambria Math" panose="02040503050406030204" pitchFamily="18" charset="0"/>
                              <a:cs typeface="Times New Roman"/>
                            </a:rPr>
                            <m:t>∈</m:t>
                          </m:r>
                          <m:r>
                            <m:rPr>
                              <m:sty m:val="p"/>
                            </m:rPr>
                            <a:rPr lang="de-DE" b="0" i="0" dirty="0" smtClean="0">
                              <a:latin typeface="Cambria Math" panose="02040503050406030204" pitchFamily="18" charset="0"/>
                              <a:ea typeface="Cambria Math" panose="02040503050406030204" pitchFamily="18" charset="0"/>
                              <a:cs typeface="Times New Roman"/>
                            </a:rPr>
                            <m:t>ran</m:t>
                          </m:r>
                          <m:d>
                            <m:dPr>
                              <m:ctrlPr>
                                <a:rPr lang="de-DE" b="0" i="1" dirty="0" smtClean="0">
                                  <a:latin typeface="Cambria Math" panose="02040503050406030204" pitchFamily="18" charset="0"/>
                                  <a:ea typeface="Cambria Math" panose="02040503050406030204" pitchFamily="18" charset="0"/>
                                  <a:cs typeface="Times New Roman"/>
                                </a:rPr>
                              </m:ctrlPr>
                            </m:dPr>
                            <m:e>
                              <m:r>
                                <a:rPr lang="de-DE" b="0" i="1" dirty="0" smtClean="0">
                                  <a:latin typeface="Cambria Math" panose="02040503050406030204" pitchFamily="18" charset="0"/>
                                  <a:ea typeface="Cambria Math" panose="02040503050406030204" pitchFamily="18" charset="0"/>
                                  <a:cs typeface="Times New Roman"/>
                                </a:rPr>
                                <m:t>𝑥</m:t>
                              </m:r>
                            </m:e>
                          </m:d>
                        </m:e>
                      </m:d>
                    </m:oMath>
                  </m:oMathPara>
                </a14:m>
                <a:endParaRPr lang="en-US" dirty="0"/>
              </a:p>
              <a:p>
                <a:pPr lvl="2"/>
                <a:r>
                  <a:rPr lang="en-US" dirty="0"/>
                  <a:t>Planning operator ≙ action template (next slide)</a:t>
                </a:r>
              </a:p>
              <a:p>
                <a:r>
                  <a:rPr lang="en-US" dirty="0"/>
                  <a:t>Worst case complexity: EXPSPACE</a:t>
                </a:r>
              </a:p>
              <a:p>
                <a:pPr lvl="1"/>
                <a:r>
                  <a:rPr lang="en-GB" dirty="0"/>
                  <a:t>Time needed to solve a classical </a:t>
                </a:r>
                <a:br>
                  <a:rPr lang="en-GB" dirty="0"/>
                </a:br>
                <a:r>
                  <a:rPr lang="en-GB" dirty="0"/>
                  <a:t>planning problem may be </a:t>
                </a:r>
                <a:br>
                  <a:rPr lang="en-GB" dirty="0"/>
                </a:br>
                <a:r>
                  <a:rPr lang="en-GB" dirty="0"/>
                  <a:t>exponential in the size of the </a:t>
                </a:r>
                <a:br>
                  <a:rPr lang="en-GB" dirty="0"/>
                </a:br>
                <a:r>
                  <a:rPr lang="en-GB" dirty="0"/>
                  <a:t>problem description </a:t>
                </a:r>
              </a:p>
              <a:p>
                <a:pPr marL="914400" lvl="2" indent="0">
                  <a:buNone/>
                </a:pPr>
                <a:endParaRPr lang="en-US" dirty="0"/>
              </a:p>
              <a:p>
                <a:endParaRPr lang="en-US" dirty="0"/>
              </a:p>
              <a:p>
                <a:endParaRPr lang="en-US" baseline="-25000" dirty="0"/>
              </a:p>
            </p:txBody>
          </p:sp>
        </mc:Choice>
        <mc:Fallback xmlns="">
          <p:sp>
            <p:nvSpPr>
              <p:cNvPr id="36866" name="Rectangle 3"/>
              <p:cNvSpPr>
                <a:spLocks noGrp="1" noRot="1" noChangeAspect="1" noMove="1" noResize="1" noEditPoints="1" noAdjustHandles="1" noChangeArrowheads="1" noChangeShapeType="1" noTextEdit="1"/>
              </p:cNvSpPr>
              <p:nvPr>
                <p:ph idx="1"/>
              </p:nvPr>
            </p:nvSpPr>
            <p:spPr>
              <a:blipFill>
                <a:blip r:embed="rId2"/>
                <a:stretch>
                  <a:fillRect l="-1549" t="-2985" b="-5970"/>
                </a:stretch>
              </a:blipFill>
            </p:spPr>
            <p:txBody>
              <a:bodyPr/>
              <a:lstStyle/>
              <a:p>
                <a:r>
                  <a:rPr lang="en-DE">
                    <a:noFill/>
                  </a:rPr>
                  <a:t> </a:t>
                </a:r>
              </a:p>
            </p:txBody>
          </p:sp>
        </mc:Fallback>
      </mc:AlternateContent>
      <p:sp>
        <p:nvSpPr>
          <p:cNvPr id="10" name="Date Placeholder 9">
            <a:extLst>
              <a:ext uri="{FF2B5EF4-FFF2-40B4-BE49-F238E27FC236}">
                <a16:creationId xmlns:a16="http://schemas.microsoft.com/office/drawing/2014/main" id="{F519D9F4-F7D7-CC41-8C9A-481F75C2C7A3}"/>
              </a:ext>
            </a:extLst>
          </p:cNvPr>
          <p:cNvSpPr>
            <a:spLocks noGrp="1"/>
          </p:cNvSpPr>
          <p:nvPr>
            <p:ph type="dt" sz="half" idx="2"/>
          </p:nvPr>
        </p:nvSpPr>
        <p:spPr/>
        <p:txBody>
          <a:bodyPr/>
          <a:lstStyle/>
          <a:p>
            <a:r>
              <a:rPr lang="de-DE"/>
              <a:t>Deterministic</a:t>
            </a:r>
            <a:endParaRPr lang="de-DE" dirty="0"/>
          </a:p>
        </p:txBody>
      </p:sp>
      <p:sp>
        <p:nvSpPr>
          <p:cNvPr id="13" name="Footer Placeholder 12">
            <a:extLst>
              <a:ext uri="{FF2B5EF4-FFF2-40B4-BE49-F238E27FC236}">
                <a16:creationId xmlns:a16="http://schemas.microsoft.com/office/drawing/2014/main" id="{F3BFF5A2-424D-4B53-055F-1B58EE2177FC}"/>
              </a:ext>
            </a:extLst>
          </p:cNvPr>
          <p:cNvSpPr>
            <a:spLocks noGrp="1"/>
          </p:cNvSpPr>
          <p:nvPr>
            <p:ph type="ftr" sz="quarter" idx="3"/>
          </p:nvPr>
        </p:nvSpPr>
        <p:spPr/>
        <p:txBody>
          <a:bodyPr/>
          <a:lstStyle/>
          <a:p>
            <a:r>
              <a:rPr lang="en-GB"/>
              <a:t>T. Braun - APA</a:t>
            </a:r>
          </a:p>
        </p:txBody>
      </p:sp>
      <p:sp>
        <p:nvSpPr>
          <p:cNvPr id="2" name="Slide Number Placeholder 1">
            <a:extLst>
              <a:ext uri="{FF2B5EF4-FFF2-40B4-BE49-F238E27FC236}">
                <a16:creationId xmlns:a16="http://schemas.microsoft.com/office/drawing/2014/main" id="{1A7CE3F4-81F0-9144-9224-33BA0C33325D}"/>
              </a:ext>
            </a:extLst>
          </p:cNvPr>
          <p:cNvSpPr>
            <a:spLocks noGrp="1"/>
          </p:cNvSpPr>
          <p:nvPr>
            <p:ph type="sldNum" sz="quarter" idx="4"/>
          </p:nvPr>
        </p:nvSpPr>
        <p:spPr/>
        <p:txBody>
          <a:bodyPr/>
          <a:lstStyle/>
          <a:p>
            <a:fld id="{67C9959E-8E6B-B04C-9955-EA096F41CA7A}" type="slidenum">
              <a:rPr lang="en-GB" smtClean="0"/>
              <a:t>27</a:t>
            </a:fld>
            <a:endParaRPr lang="en-GB"/>
          </a:p>
        </p:txBody>
      </p:sp>
      <p:grpSp>
        <p:nvGrpSpPr>
          <p:cNvPr id="3" name="Group 2">
            <a:extLst>
              <a:ext uri="{FF2B5EF4-FFF2-40B4-BE49-F238E27FC236}">
                <a16:creationId xmlns:a16="http://schemas.microsoft.com/office/drawing/2014/main" id="{A4A4473A-FAA5-684D-A20B-30408B091986}"/>
              </a:ext>
            </a:extLst>
          </p:cNvPr>
          <p:cNvGrpSpPr/>
          <p:nvPr/>
        </p:nvGrpSpPr>
        <p:grpSpPr>
          <a:xfrm>
            <a:off x="5099906" y="4234242"/>
            <a:ext cx="6731769" cy="1671672"/>
            <a:chOff x="1119928" y="1116584"/>
            <a:chExt cx="6731769" cy="1671672"/>
          </a:xfrm>
        </p:grpSpPr>
        <p:sp>
          <p:nvSpPr>
            <p:cNvPr id="4" name="AutoShape 25"/>
            <p:cNvSpPr>
              <a:spLocks noChangeArrowheads="1"/>
            </p:cNvSpPr>
            <p:nvPr/>
          </p:nvSpPr>
          <p:spPr bwMode="auto">
            <a:xfrm>
              <a:off x="1119928" y="1734778"/>
              <a:ext cx="2023193" cy="851297"/>
            </a:xfrm>
            <a:prstGeom prst="roundRect">
              <a:avLst>
                <a:gd name="adj" fmla="val 16667"/>
              </a:avLst>
            </a:prstGeom>
            <a:ln>
              <a:headEnd/>
              <a:tailEnd/>
            </a:ln>
          </p:spPr>
          <p:style>
            <a:lnRef idx="0">
              <a:schemeClr val="accent1"/>
            </a:lnRef>
            <a:fillRef idx="3">
              <a:schemeClr val="accent1"/>
            </a:fillRef>
            <a:effectRef idx="3">
              <a:schemeClr val="accent1"/>
            </a:effectRef>
            <a:fontRef idx="minor">
              <a:schemeClr val="lt1"/>
            </a:fontRef>
          </p:style>
          <p:txBody>
            <a:bodyPr wrap="none">
              <a:spAutoFit/>
            </a:bodyPr>
            <a:lstStyle/>
            <a:p>
              <a:pPr algn="ctr"/>
              <a:r>
                <a:rPr lang="en-US" sz="2200" dirty="0">
                  <a:ea typeface="Calibri"/>
                  <a:cs typeface="Calibri"/>
                </a:rPr>
                <a:t>Classical</a:t>
              </a:r>
            </a:p>
            <a:p>
              <a:pPr algn="ctr"/>
              <a:r>
                <a:rPr lang="en-US" sz="2200" dirty="0">
                  <a:ea typeface="Calibri"/>
                  <a:cs typeface="Calibri"/>
                </a:rPr>
                <a:t>representation</a:t>
              </a:r>
            </a:p>
          </p:txBody>
        </p:sp>
        <p:sp>
          <p:nvSpPr>
            <p:cNvPr id="5" name="AutoShape 26"/>
            <p:cNvSpPr>
              <a:spLocks noChangeArrowheads="1"/>
            </p:cNvSpPr>
            <p:nvPr/>
          </p:nvSpPr>
          <p:spPr bwMode="auto">
            <a:xfrm>
              <a:off x="5828504" y="1734778"/>
              <a:ext cx="2023193" cy="851297"/>
            </a:xfrm>
            <a:prstGeom prst="roundRect">
              <a:avLst>
                <a:gd name="adj" fmla="val 16667"/>
              </a:avLst>
            </a:prstGeom>
            <a:ln>
              <a:headEnd/>
              <a:tailEnd/>
            </a:ln>
          </p:spPr>
          <p:style>
            <a:lnRef idx="0">
              <a:schemeClr val="accent1"/>
            </a:lnRef>
            <a:fillRef idx="3">
              <a:schemeClr val="accent1"/>
            </a:fillRef>
            <a:effectRef idx="3">
              <a:schemeClr val="accent1"/>
            </a:effectRef>
            <a:fontRef idx="minor">
              <a:schemeClr val="lt1"/>
            </a:fontRef>
          </p:style>
          <p:txBody>
            <a:bodyPr wrap="none">
              <a:spAutoFit/>
            </a:bodyPr>
            <a:lstStyle/>
            <a:p>
              <a:pPr algn="ctr"/>
              <a:r>
                <a:rPr lang="en-US" sz="2200" dirty="0">
                  <a:ea typeface="Calibri"/>
                  <a:cs typeface="Calibri"/>
                </a:rPr>
                <a:t>State-variable</a:t>
              </a:r>
            </a:p>
            <a:p>
              <a:pPr algn="ctr"/>
              <a:r>
                <a:rPr lang="en-US" sz="2200" dirty="0">
                  <a:ea typeface="Calibri"/>
                  <a:cs typeface="Calibri"/>
                </a:rPr>
                <a:t>representation</a:t>
              </a:r>
            </a:p>
          </p:txBody>
        </p:sp>
        <p:cxnSp>
          <p:nvCxnSpPr>
            <p:cNvPr id="6" name="AutoShape 31"/>
            <p:cNvCxnSpPr>
              <a:cxnSpLocks noChangeShapeType="1"/>
              <a:stCxn id="5" idx="1"/>
              <a:endCxn id="4" idx="3"/>
            </p:cNvCxnSpPr>
            <p:nvPr/>
          </p:nvCxnSpPr>
          <p:spPr bwMode="auto">
            <a:xfrm rot="10800000">
              <a:off x="3143122" y="2160427"/>
              <a:ext cx="2685383" cy="12700"/>
            </a:xfrm>
            <a:prstGeom prst="curvedConnector3">
              <a:avLst>
                <a:gd name="adj1" fmla="val 50000"/>
              </a:avLst>
            </a:prstGeom>
            <a:noFill/>
            <a:ln w="19050">
              <a:solidFill>
                <a:schemeClr val="accent1"/>
              </a:solidFill>
              <a:round/>
              <a:headEnd/>
              <a:tailEnd type="triangle" w="lg" len="lg"/>
            </a:ln>
            <a:extLst>
              <a:ext uri="{909E8E84-426E-40dd-AFC4-6F175D3DCCD1}">
                <a14:hiddenFill xmlns="" xmlns:a14="http://schemas.microsoft.com/office/drawing/2010/main">
                  <a:noFill/>
                </a14:hiddenFill>
              </a:ext>
            </a:extLst>
          </p:spPr>
        </p:cxnSp>
        <p:cxnSp>
          <p:nvCxnSpPr>
            <p:cNvPr id="7" name="AutoShape 32"/>
            <p:cNvCxnSpPr>
              <a:cxnSpLocks noChangeShapeType="1"/>
              <a:stCxn id="4" idx="0"/>
              <a:endCxn id="5" idx="0"/>
            </p:cNvCxnSpPr>
            <p:nvPr/>
          </p:nvCxnSpPr>
          <p:spPr bwMode="auto">
            <a:xfrm rot="5400000" flipH="1" flipV="1">
              <a:off x="4485813" y="-619510"/>
              <a:ext cx="12700" cy="4708576"/>
            </a:xfrm>
            <a:prstGeom prst="curvedConnector3">
              <a:avLst>
                <a:gd name="adj1" fmla="val 1800000"/>
              </a:avLst>
            </a:prstGeom>
            <a:noFill/>
            <a:ln w="19050">
              <a:solidFill>
                <a:schemeClr val="accent1"/>
              </a:solidFill>
              <a:round/>
              <a:headEnd/>
              <a:tailEnd type="triangle" w="lg" len="lg"/>
            </a:ln>
            <a:extLst>
              <a:ext uri="{909E8E84-426E-40dd-AFC4-6F175D3DCCD1}">
                <a14:hiddenFill xmlns="" xmlns:a14="http://schemas.microsoft.com/office/drawing/2010/main">
                  <a:noFill/>
                </a14:hiddenFill>
              </a:ext>
            </a:extLst>
          </p:spPr>
        </p:cxnSp>
        <mc:AlternateContent xmlns:mc="http://schemas.openxmlformats.org/markup-compatibility/2006" xmlns:a14="http://schemas.microsoft.com/office/drawing/2010/main">
          <mc:Choice Requires="a14">
            <p:sp>
              <p:nvSpPr>
                <p:cNvPr id="8" name="Text Box 33"/>
                <p:cNvSpPr txBox="1">
                  <a:spLocks noChangeArrowheads="1"/>
                </p:cNvSpPr>
                <p:nvPr/>
              </p:nvSpPr>
              <p:spPr bwMode="auto">
                <a:xfrm>
                  <a:off x="2250194" y="1116584"/>
                  <a:ext cx="4282391" cy="423770"/>
                </a:xfrm>
                <a:prstGeom prst="rect">
                  <a:avLst/>
                </a:prstGeom>
                <a:noFill/>
                <a:ln>
                  <a:noFill/>
                </a:ln>
                <a:extLst>
                  <a:ext uri="{909E8E84-426E-40dd-AFC4-6F175D3DCCD1}">
                    <a14:hiddenFill xmlns="">
                      <a:solidFill>
                        <a:srgbClr val="FFFFFF"/>
                      </a:solidFill>
                    </a14:hiddenFill>
                  </a:ext>
                  <a:ext uri="{91240B29-F687-4f45-9708-019B960494DF}">
                    <a14:hiddenLine xmlns="" w="12700">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14:m>
                    <m:oMath xmlns:m="http://schemas.openxmlformats.org/officeDocument/2006/math">
                      <m:r>
                        <a:rPr lang="en-US" sz="2000" i="1" dirty="0">
                          <a:latin typeface="Cambria Math" panose="02040503050406030204" pitchFamily="18" charset="0"/>
                          <a:ea typeface="Calibri"/>
                          <a:cs typeface="Times New Roman"/>
                        </a:rPr>
                        <m:t>𝑝</m:t>
                      </m:r>
                      <m:d>
                        <m:dPr>
                          <m:ctrlPr>
                            <a:rPr lang="en-US" sz="2000" i="1" dirty="0">
                              <a:latin typeface="Cambria Math" panose="02040503050406030204" pitchFamily="18" charset="0"/>
                              <a:ea typeface="Calibri"/>
                              <a:cs typeface="Times New Roman"/>
                            </a:rPr>
                          </m:ctrlPr>
                        </m:dPr>
                        <m:e>
                          <m:sSub>
                            <m:sSubPr>
                              <m:ctrlPr>
                                <a:rPr lang="de-DE" sz="2000" i="1" dirty="0">
                                  <a:latin typeface="Cambria Math" panose="02040503050406030204" pitchFamily="18" charset="0"/>
                                  <a:ea typeface="Calibri"/>
                                  <a:cs typeface="Times New Roman"/>
                                </a:rPr>
                              </m:ctrlPr>
                            </m:sSubPr>
                            <m:e>
                              <m:r>
                                <a:rPr lang="de-DE" sz="2000" i="1" dirty="0">
                                  <a:latin typeface="Cambria Math" panose="02040503050406030204" pitchFamily="18" charset="0"/>
                                  <a:ea typeface="Calibri"/>
                                  <a:cs typeface="Times New Roman"/>
                                </a:rPr>
                                <m:t>𝑡</m:t>
                              </m:r>
                            </m:e>
                            <m:sub>
                              <m:r>
                                <a:rPr lang="de-DE" sz="2000" i="1" dirty="0">
                                  <a:latin typeface="Cambria Math" panose="02040503050406030204" pitchFamily="18" charset="0"/>
                                  <a:ea typeface="Calibri"/>
                                  <a:cs typeface="Times New Roman"/>
                                </a:rPr>
                                <m:t>1</m:t>
                              </m:r>
                            </m:sub>
                          </m:sSub>
                          <m:r>
                            <a:rPr lang="en-US" sz="2000" i="1" dirty="0">
                              <a:latin typeface="Cambria Math" panose="02040503050406030204" pitchFamily="18" charset="0"/>
                              <a:ea typeface="Calibri"/>
                              <a:cs typeface="Times New Roman"/>
                            </a:rPr>
                            <m:t>,…,</m:t>
                          </m:r>
                          <m:sSub>
                            <m:sSubPr>
                              <m:ctrlPr>
                                <a:rPr lang="de-DE" sz="2000" i="1" dirty="0">
                                  <a:latin typeface="Cambria Math" panose="02040503050406030204" pitchFamily="18" charset="0"/>
                                  <a:ea typeface="Calibri"/>
                                  <a:cs typeface="Times New Roman"/>
                                </a:rPr>
                              </m:ctrlPr>
                            </m:sSubPr>
                            <m:e>
                              <m:r>
                                <a:rPr lang="de-DE" sz="2000" i="1" dirty="0">
                                  <a:latin typeface="Cambria Math" panose="02040503050406030204" pitchFamily="18" charset="0"/>
                                  <a:ea typeface="Calibri"/>
                                  <a:cs typeface="Times New Roman"/>
                                </a:rPr>
                                <m:t>𝑡</m:t>
                              </m:r>
                            </m:e>
                            <m:sub>
                              <m:r>
                                <a:rPr lang="de-DE" sz="2000" i="1" dirty="0">
                                  <a:latin typeface="Cambria Math" panose="02040503050406030204" pitchFamily="18" charset="0"/>
                                  <a:ea typeface="Calibri"/>
                                  <a:cs typeface="Times New Roman"/>
                                </a:rPr>
                                <m:t>𝑘</m:t>
                              </m:r>
                            </m:sub>
                          </m:sSub>
                        </m:e>
                      </m:d>
                    </m:oMath>
                  </a14:m>
                  <a:r>
                    <a:rPr lang="en-US" sz="2000" dirty="0">
                      <a:latin typeface="+mn-lt"/>
                      <a:ea typeface="Calibri"/>
                      <a:cs typeface="Times New Roman"/>
                    </a:rPr>
                    <a:t> becomes </a:t>
                  </a:r>
                  <a14:m>
                    <m:oMath xmlns:m="http://schemas.openxmlformats.org/officeDocument/2006/math">
                      <m:sSub>
                        <m:sSubPr>
                          <m:ctrlPr>
                            <a:rPr lang="de-DE" sz="2000" i="1" dirty="0">
                              <a:latin typeface="Cambria Math" panose="02040503050406030204" pitchFamily="18" charset="0"/>
                              <a:ea typeface="Calibri"/>
                              <a:cs typeface="Times New Roman"/>
                            </a:rPr>
                          </m:ctrlPr>
                        </m:sSubPr>
                        <m:e>
                          <m:r>
                            <a:rPr lang="en-US" sz="2000" i="1" dirty="0">
                              <a:latin typeface="Cambria Math" panose="02040503050406030204" pitchFamily="18" charset="0"/>
                              <a:ea typeface="Calibri"/>
                              <a:cs typeface="Times New Roman"/>
                            </a:rPr>
                            <m:t>𝑥</m:t>
                          </m:r>
                        </m:e>
                        <m:sub>
                          <m:r>
                            <a:rPr lang="de-DE" sz="2000" i="1" dirty="0">
                              <a:latin typeface="Cambria Math" panose="02040503050406030204" pitchFamily="18" charset="0"/>
                              <a:ea typeface="Calibri"/>
                              <a:cs typeface="Times New Roman"/>
                            </a:rPr>
                            <m:t>𝑝</m:t>
                          </m:r>
                        </m:sub>
                      </m:sSub>
                      <m:d>
                        <m:dPr>
                          <m:ctrlPr>
                            <a:rPr lang="en-US" sz="2000" i="1" dirty="0">
                              <a:latin typeface="Cambria Math" panose="02040503050406030204" pitchFamily="18" charset="0"/>
                              <a:ea typeface="Calibri"/>
                              <a:cs typeface="Times New Roman"/>
                            </a:rPr>
                          </m:ctrlPr>
                        </m:dPr>
                        <m:e>
                          <m:sSub>
                            <m:sSubPr>
                              <m:ctrlPr>
                                <a:rPr lang="de-DE" sz="2000" i="1" dirty="0">
                                  <a:latin typeface="Cambria Math" panose="02040503050406030204" pitchFamily="18" charset="0"/>
                                  <a:ea typeface="Calibri"/>
                                  <a:cs typeface="Times New Roman"/>
                                </a:rPr>
                              </m:ctrlPr>
                            </m:sSubPr>
                            <m:e>
                              <m:r>
                                <a:rPr lang="de-DE" sz="2000" i="1" dirty="0">
                                  <a:latin typeface="Cambria Math" panose="02040503050406030204" pitchFamily="18" charset="0"/>
                                  <a:ea typeface="Calibri"/>
                                  <a:cs typeface="Times New Roman"/>
                                </a:rPr>
                                <m:t>𝑡</m:t>
                              </m:r>
                            </m:e>
                            <m:sub>
                              <m:r>
                                <a:rPr lang="de-DE" sz="2000" i="1" dirty="0">
                                  <a:latin typeface="Cambria Math" panose="02040503050406030204" pitchFamily="18" charset="0"/>
                                  <a:ea typeface="Calibri"/>
                                  <a:cs typeface="Times New Roman"/>
                                </a:rPr>
                                <m:t>1</m:t>
                              </m:r>
                            </m:sub>
                          </m:sSub>
                          <m:r>
                            <a:rPr lang="en-US" sz="2000" i="1" dirty="0">
                              <a:latin typeface="Cambria Math" panose="02040503050406030204" pitchFamily="18" charset="0"/>
                              <a:ea typeface="Calibri"/>
                              <a:cs typeface="Times New Roman"/>
                            </a:rPr>
                            <m:t>,…,</m:t>
                          </m:r>
                          <m:sSub>
                            <m:sSubPr>
                              <m:ctrlPr>
                                <a:rPr lang="de-DE" sz="2000" i="1" dirty="0">
                                  <a:latin typeface="Cambria Math" panose="02040503050406030204" pitchFamily="18" charset="0"/>
                                  <a:ea typeface="Calibri"/>
                                  <a:cs typeface="Times New Roman"/>
                                </a:rPr>
                              </m:ctrlPr>
                            </m:sSubPr>
                            <m:e>
                              <m:r>
                                <a:rPr lang="de-DE" sz="2000" i="1" dirty="0">
                                  <a:latin typeface="Cambria Math" panose="02040503050406030204" pitchFamily="18" charset="0"/>
                                  <a:ea typeface="Calibri"/>
                                  <a:cs typeface="Times New Roman"/>
                                </a:rPr>
                                <m:t>𝑡</m:t>
                              </m:r>
                            </m:e>
                            <m:sub>
                              <m:r>
                                <a:rPr lang="de-DE" sz="2000" i="1" dirty="0">
                                  <a:latin typeface="Cambria Math" panose="02040503050406030204" pitchFamily="18" charset="0"/>
                                  <a:ea typeface="Calibri"/>
                                  <a:cs typeface="Times New Roman"/>
                                </a:rPr>
                                <m:t>𝑘</m:t>
                              </m:r>
                            </m:sub>
                          </m:sSub>
                        </m:e>
                      </m:d>
                      <m:r>
                        <a:rPr lang="en-US" sz="2000" i="1" dirty="0">
                          <a:latin typeface="Cambria Math" panose="02040503050406030204" pitchFamily="18" charset="0"/>
                          <a:ea typeface="Calibri"/>
                          <a:cs typeface="Times New Roman"/>
                        </a:rPr>
                        <m:t>=1</m:t>
                      </m:r>
                    </m:oMath>
                  </a14:m>
                  <a:endParaRPr lang="en-US" sz="2000" dirty="0">
                    <a:latin typeface="+mn-lt"/>
                    <a:ea typeface="Calibri"/>
                    <a:cs typeface="Times New Roman"/>
                  </a:endParaRPr>
                </a:p>
              </p:txBody>
            </p:sp>
          </mc:Choice>
          <mc:Fallback xmlns="">
            <p:sp>
              <p:nvSpPr>
                <p:cNvPr id="8" name="Text Box 33"/>
                <p:cNvSpPr txBox="1">
                  <a:spLocks noRot="1" noChangeAspect="1" noMove="1" noResize="1" noEditPoints="1" noAdjustHandles="1" noChangeArrowheads="1" noChangeShapeType="1" noTextEdit="1"/>
                </p:cNvSpPr>
                <p:nvPr/>
              </p:nvSpPr>
              <p:spPr bwMode="auto">
                <a:xfrm>
                  <a:off x="2250194" y="1116584"/>
                  <a:ext cx="4282391" cy="423770"/>
                </a:xfrm>
                <a:prstGeom prst="rect">
                  <a:avLst/>
                </a:prstGeom>
                <a:blipFill>
                  <a:blip r:embed="rId3"/>
                  <a:stretch>
                    <a:fillRect t="-8824" b="-20588"/>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9" name="Text Box 35"/>
                <p:cNvSpPr txBox="1">
                  <a:spLocks noChangeArrowheads="1"/>
                </p:cNvSpPr>
                <p:nvPr/>
              </p:nvSpPr>
              <p:spPr bwMode="auto">
                <a:xfrm>
                  <a:off x="3305477" y="1772593"/>
                  <a:ext cx="2253053" cy="1015663"/>
                </a:xfrm>
                <a:prstGeom prst="rect">
                  <a:avLst/>
                </a:prstGeom>
                <a:noFill/>
                <a:ln>
                  <a:noFill/>
                </a:ln>
                <a:extLst>
                  <a:ext uri="{909E8E84-426E-40dd-AFC4-6F175D3DCCD1}">
                    <a14:hiddenFill xmlns="">
                      <a:solidFill>
                        <a:srgbClr val="FFFFFF"/>
                      </a:solidFill>
                    </a14:hiddenFill>
                  </a:ext>
                  <a:ext uri="{91240B29-F687-4f45-9708-019B960494DF}">
                    <a14:hiddenLine xmlns="" w="12700">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14:m>
                    <m:oMathPara xmlns:m="http://schemas.openxmlformats.org/officeDocument/2006/math">
                      <m:oMathParaPr>
                        <m:jc m:val="centerGroup"/>
                      </m:oMathParaPr>
                      <m:oMath xmlns:m="http://schemas.openxmlformats.org/officeDocument/2006/math">
                        <m:r>
                          <a:rPr lang="en-US" sz="2000" i="1" dirty="0">
                            <a:latin typeface="Cambria Math" panose="02040503050406030204" pitchFamily="18" charset="0"/>
                            <a:ea typeface="Calibri"/>
                            <a:cs typeface="Times New Roman"/>
                          </a:rPr>
                          <m:t>𝑥</m:t>
                        </m:r>
                        <m:d>
                          <m:dPr>
                            <m:ctrlPr>
                              <a:rPr lang="en-US" sz="2000" i="1" dirty="0">
                                <a:latin typeface="Cambria Math" panose="02040503050406030204" pitchFamily="18" charset="0"/>
                                <a:ea typeface="Calibri"/>
                                <a:cs typeface="Times New Roman"/>
                              </a:rPr>
                            </m:ctrlPr>
                          </m:dPr>
                          <m:e>
                            <m:sSub>
                              <m:sSubPr>
                                <m:ctrlPr>
                                  <a:rPr lang="de-DE" sz="2000" i="1" dirty="0">
                                    <a:latin typeface="Cambria Math" panose="02040503050406030204" pitchFamily="18" charset="0"/>
                                    <a:ea typeface="Calibri"/>
                                    <a:cs typeface="Times New Roman"/>
                                  </a:rPr>
                                </m:ctrlPr>
                              </m:sSubPr>
                              <m:e>
                                <m:r>
                                  <a:rPr lang="de-DE" sz="2000" i="1" dirty="0">
                                    <a:latin typeface="Cambria Math" panose="02040503050406030204" pitchFamily="18" charset="0"/>
                                    <a:ea typeface="Calibri"/>
                                    <a:cs typeface="Times New Roman"/>
                                  </a:rPr>
                                  <m:t>𝑡</m:t>
                                </m:r>
                              </m:e>
                              <m:sub>
                                <m:r>
                                  <a:rPr lang="de-DE" sz="2000" i="1" dirty="0">
                                    <a:latin typeface="Cambria Math" panose="02040503050406030204" pitchFamily="18" charset="0"/>
                                    <a:ea typeface="Calibri"/>
                                    <a:cs typeface="Times New Roman"/>
                                  </a:rPr>
                                  <m:t>1</m:t>
                                </m:r>
                              </m:sub>
                            </m:sSub>
                            <m:r>
                              <a:rPr lang="en-US" sz="2000" i="1" dirty="0">
                                <a:latin typeface="Cambria Math" panose="02040503050406030204" pitchFamily="18" charset="0"/>
                                <a:ea typeface="Calibri"/>
                                <a:cs typeface="Times New Roman"/>
                              </a:rPr>
                              <m:t>,…,</m:t>
                            </m:r>
                            <m:sSub>
                              <m:sSubPr>
                                <m:ctrlPr>
                                  <a:rPr lang="de-DE" sz="2000" i="1" dirty="0">
                                    <a:latin typeface="Cambria Math" panose="02040503050406030204" pitchFamily="18" charset="0"/>
                                    <a:ea typeface="Calibri"/>
                                    <a:cs typeface="Times New Roman"/>
                                  </a:rPr>
                                </m:ctrlPr>
                              </m:sSubPr>
                              <m:e>
                                <m:r>
                                  <a:rPr lang="de-DE" sz="2000" i="1" dirty="0">
                                    <a:latin typeface="Cambria Math" panose="02040503050406030204" pitchFamily="18" charset="0"/>
                                    <a:ea typeface="Calibri"/>
                                    <a:cs typeface="Times New Roman"/>
                                  </a:rPr>
                                  <m:t>𝑡</m:t>
                                </m:r>
                              </m:e>
                              <m:sub>
                                <m:r>
                                  <a:rPr lang="de-DE" sz="2000" i="1" dirty="0">
                                    <a:latin typeface="Cambria Math" panose="02040503050406030204" pitchFamily="18" charset="0"/>
                                    <a:ea typeface="Calibri"/>
                                    <a:cs typeface="Times New Roman"/>
                                  </a:rPr>
                                  <m:t>𝑛</m:t>
                                </m:r>
                              </m:sub>
                            </m:sSub>
                          </m:e>
                        </m:d>
                        <m:r>
                          <a:rPr lang="en-US" sz="2000" i="1" dirty="0">
                            <a:latin typeface="Cambria Math" panose="02040503050406030204" pitchFamily="18" charset="0"/>
                            <a:ea typeface="Calibri"/>
                            <a:cs typeface="Times New Roman"/>
                          </a:rPr>
                          <m:t>=</m:t>
                        </m:r>
                        <m:sSub>
                          <m:sSubPr>
                            <m:ctrlPr>
                              <a:rPr lang="de-DE" sz="2000" i="1" dirty="0">
                                <a:latin typeface="Cambria Math" panose="02040503050406030204" pitchFamily="18" charset="0"/>
                                <a:ea typeface="Calibri"/>
                                <a:cs typeface="Times New Roman"/>
                              </a:rPr>
                            </m:ctrlPr>
                          </m:sSubPr>
                          <m:e>
                            <m:r>
                              <a:rPr lang="de-DE" sz="2000" i="1" dirty="0">
                                <a:latin typeface="Cambria Math" panose="02040503050406030204" pitchFamily="18" charset="0"/>
                                <a:ea typeface="Calibri"/>
                                <a:cs typeface="Times New Roman"/>
                              </a:rPr>
                              <m:t>𝑡</m:t>
                            </m:r>
                          </m:e>
                          <m:sub>
                            <m:r>
                              <a:rPr lang="de-DE" sz="2000" i="1" dirty="0">
                                <a:latin typeface="Cambria Math" panose="02040503050406030204" pitchFamily="18" charset="0"/>
                                <a:ea typeface="Calibri"/>
                                <a:cs typeface="Times New Roman"/>
                              </a:rPr>
                              <m:t>0</m:t>
                            </m:r>
                          </m:sub>
                        </m:sSub>
                        <m:r>
                          <a:rPr lang="en-US" sz="2000" i="1" dirty="0">
                            <a:latin typeface="Cambria Math" panose="02040503050406030204" pitchFamily="18" charset="0"/>
                            <a:ea typeface="Calibri"/>
                            <a:cs typeface="Times New Roman"/>
                          </a:rPr>
                          <m:t> </m:t>
                        </m:r>
                      </m:oMath>
                    </m:oMathPara>
                  </a14:m>
                  <a:br>
                    <a:rPr lang="en-US" sz="2000" dirty="0">
                      <a:latin typeface="+mn-lt"/>
                      <a:ea typeface="Calibri"/>
                      <a:cs typeface="Times New Roman"/>
                    </a:rPr>
                  </a:br>
                  <a:r>
                    <a:rPr lang="en-US" sz="2000" dirty="0">
                      <a:latin typeface="+mn-lt"/>
                      <a:ea typeface="Calibri"/>
                      <a:cs typeface="Times New Roman"/>
                    </a:rPr>
                    <a:t>becomes </a:t>
                  </a:r>
                  <a:br>
                    <a:rPr lang="en-US" sz="2000" dirty="0">
                      <a:latin typeface="+mn-lt"/>
                      <a:ea typeface="Calibri"/>
                      <a:cs typeface="Times New Roman"/>
                    </a:rPr>
                  </a:br>
                  <a14:m>
                    <m:oMathPara xmlns:m="http://schemas.openxmlformats.org/officeDocument/2006/math">
                      <m:oMathParaPr>
                        <m:jc m:val="centerGroup"/>
                      </m:oMathParaPr>
                      <m:oMath xmlns:m="http://schemas.openxmlformats.org/officeDocument/2006/math">
                        <m:sSub>
                          <m:sSubPr>
                            <m:ctrlPr>
                              <a:rPr lang="de-DE" sz="2000" i="1" dirty="0">
                                <a:latin typeface="Cambria Math" panose="02040503050406030204" pitchFamily="18" charset="0"/>
                                <a:ea typeface="Calibri"/>
                                <a:cs typeface="Times New Roman"/>
                              </a:rPr>
                            </m:ctrlPr>
                          </m:sSubPr>
                          <m:e>
                            <m:r>
                              <a:rPr lang="en-US" sz="2000" i="1" dirty="0">
                                <a:latin typeface="Cambria Math" panose="02040503050406030204" pitchFamily="18" charset="0"/>
                                <a:ea typeface="Calibri"/>
                                <a:cs typeface="Times New Roman"/>
                              </a:rPr>
                              <m:t>𝑝</m:t>
                            </m:r>
                          </m:e>
                          <m:sub>
                            <m:r>
                              <a:rPr lang="de-DE" sz="2000" i="1" dirty="0">
                                <a:latin typeface="Cambria Math" panose="02040503050406030204" pitchFamily="18" charset="0"/>
                                <a:ea typeface="Calibri"/>
                                <a:cs typeface="Times New Roman"/>
                              </a:rPr>
                              <m:t>𝑥</m:t>
                            </m:r>
                          </m:sub>
                        </m:sSub>
                        <m:d>
                          <m:dPr>
                            <m:ctrlPr>
                              <a:rPr lang="en-US" sz="2000" i="1" dirty="0">
                                <a:latin typeface="Cambria Math" panose="02040503050406030204" pitchFamily="18" charset="0"/>
                                <a:ea typeface="Calibri"/>
                                <a:cs typeface="Times New Roman"/>
                              </a:rPr>
                            </m:ctrlPr>
                          </m:dPr>
                          <m:e>
                            <m:sSub>
                              <m:sSubPr>
                                <m:ctrlPr>
                                  <a:rPr lang="de-DE" sz="2000" i="1" dirty="0">
                                    <a:latin typeface="Cambria Math" panose="02040503050406030204" pitchFamily="18" charset="0"/>
                                    <a:ea typeface="Calibri"/>
                                    <a:cs typeface="Times New Roman"/>
                                  </a:rPr>
                                </m:ctrlPr>
                              </m:sSubPr>
                              <m:e>
                                <m:r>
                                  <a:rPr lang="de-DE" sz="2000" i="1" dirty="0">
                                    <a:latin typeface="Cambria Math" panose="02040503050406030204" pitchFamily="18" charset="0"/>
                                    <a:ea typeface="Calibri"/>
                                    <a:cs typeface="Times New Roman"/>
                                  </a:rPr>
                                  <m:t>𝑡</m:t>
                                </m:r>
                              </m:e>
                              <m:sub>
                                <m:r>
                                  <a:rPr lang="de-DE" sz="2000" i="1" dirty="0">
                                    <a:latin typeface="Cambria Math" panose="02040503050406030204" pitchFamily="18" charset="0"/>
                                    <a:ea typeface="Calibri"/>
                                    <a:cs typeface="Times New Roman"/>
                                  </a:rPr>
                                  <m:t>1</m:t>
                                </m:r>
                              </m:sub>
                            </m:sSub>
                            <m:r>
                              <a:rPr lang="en-US" sz="2000" i="1" dirty="0">
                                <a:latin typeface="Cambria Math" panose="02040503050406030204" pitchFamily="18" charset="0"/>
                                <a:ea typeface="Calibri"/>
                                <a:cs typeface="Times New Roman"/>
                              </a:rPr>
                              <m:t>,…,</m:t>
                            </m:r>
                            <m:sSub>
                              <m:sSubPr>
                                <m:ctrlPr>
                                  <a:rPr lang="de-DE" sz="2000" i="1" dirty="0">
                                    <a:latin typeface="Cambria Math" panose="02040503050406030204" pitchFamily="18" charset="0"/>
                                    <a:ea typeface="Calibri"/>
                                    <a:cs typeface="Times New Roman"/>
                                  </a:rPr>
                                </m:ctrlPr>
                              </m:sSubPr>
                              <m:e>
                                <m:r>
                                  <a:rPr lang="de-DE" sz="2000" i="1" dirty="0">
                                    <a:latin typeface="Cambria Math" panose="02040503050406030204" pitchFamily="18" charset="0"/>
                                    <a:ea typeface="Calibri"/>
                                    <a:cs typeface="Times New Roman"/>
                                  </a:rPr>
                                  <m:t>𝑡</m:t>
                                </m:r>
                              </m:e>
                              <m:sub>
                                <m:r>
                                  <a:rPr lang="de-DE" sz="2000" i="1" dirty="0">
                                    <a:latin typeface="Cambria Math" panose="02040503050406030204" pitchFamily="18" charset="0"/>
                                    <a:ea typeface="Calibri"/>
                                    <a:cs typeface="Times New Roman"/>
                                  </a:rPr>
                                  <m:t>𝑛</m:t>
                                </m:r>
                              </m:sub>
                            </m:sSub>
                            <m:r>
                              <a:rPr lang="en-US" sz="2000" i="1" dirty="0">
                                <a:latin typeface="Cambria Math" panose="02040503050406030204" pitchFamily="18" charset="0"/>
                                <a:ea typeface="Calibri"/>
                                <a:cs typeface="Times New Roman"/>
                              </a:rPr>
                              <m:t>,</m:t>
                            </m:r>
                            <m:sSub>
                              <m:sSubPr>
                                <m:ctrlPr>
                                  <a:rPr lang="de-DE" sz="2000" i="1" dirty="0">
                                    <a:latin typeface="Cambria Math" panose="02040503050406030204" pitchFamily="18" charset="0"/>
                                    <a:ea typeface="Calibri"/>
                                    <a:cs typeface="Times New Roman"/>
                                  </a:rPr>
                                </m:ctrlPr>
                              </m:sSubPr>
                              <m:e>
                                <m:r>
                                  <a:rPr lang="de-DE" sz="2000" i="1" dirty="0">
                                    <a:latin typeface="Cambria Math" panose="02040503050406030204" pitchFamily="18" charset="0"/>
                                    <a:ea typeface="Calibri"/>
                                    <a:cs typeface="Times New Roman"/>
                                  </a:rPr>
                                  <m:t>𝑡</m:t>
                                </m:r>
                              </m:e>
                              <m:sub>
                                <m:r>
                                  <a:rPr lang="de-DE" sz="2000" i="1" dirty="0">
                                    <a:latin typeface="Cambria Math" panose="02040503050406030204" pitchFamily="18" charset="0"/>
                                    <a:ea typeface="Calibri"/>
                                    <a:cs typeface="Times New Roman"/>
                                  </a:rPr>
                                  <m:t>0</m:t>
                                </m:r>
                              </m:sub>
                            </m:sSub>
                          </m:e>
                        </m:d>
                      </m:oMath>
                    </m:oMathPara>
                  </a14:m>
                  <a:endParaRPr lang="en-US" sz="2000" dirty="0">
                    <a:latin typeface="+mn-lt"/>
                    <a:ea typeface="Calibri"/>
                    <a:cs typeface="Times New Roman"/>
                  </a:endParaRPr>
                </a:p>
              </p:txBody>
            </p:sp>
          </mc:Choice>
          <mc:Fallback xmlns="">
            <p:sp>
              <p:nvSpPr>
                <p:cNvPr id="9" name="Text Box 35"/>
                <p:cNvSpPr txBox="1">
                  <a:spLocks noRot="1" noChangeAspect="1" noMove="1" noResize="1" noEditPoints="1" noAdjustHandles="1" noChangeArrowheads="1" noChangeShapeType="1" noTextEdit="1"/>
                </p:cNvSpPr>
                <p:nvPr/>
              </p:nvSpPr>
              <p:spPr bwMode="auto">
                <a:xfrm>
                  <a:off x="3305477" y="1772593"/>
                  <a:ext cx="2253053" cy="1015663"/>
                </a:xfrm>
                <a:prstGeom prst="rect">
                  <a:avLst/>
                </a:prstGeom>
                <a:blipFill>
                  <a:blip r:embed="rId4"/>
                  <a:stretch>
                    <a:fillRect b="-1235"/>
                  </a:stretch>
                </a:blip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lstStyle/>
                <a:p>
                  <a:r>
                    <a:rPr lang="en-GB">
                      <a:noFill/>
                    </a:rPr>
                    <a:t> </a:t>
                  </a:r>
                </a:p>
              </p:txBody>
            </p:sp>
          </mc:Fallback>
        </mc:AlternateContent>
      </p:grpSp>
    </p:spTree>
    <p:extLst>
      <p:ext uri="{BB962C8B-B14F-4D97-AF65-F5344CB8AC3E}">
        <p14:creationId xmlns:p14="http://schemas.microsoft.com/office/powerpoint/2010/main" val="28246028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a:t>Classical Planning Operators</a:t>
            </a:r>
          </a:p>
        </p:txBody>
      </p:sp>
      <mc:AlternateContent xmlns:mc="http://schemas.openxmlformats.org/markup-compatibility/2006" xmlns:a14="http://schemas.microsoft.com/office/drawing/2010/main">
        <mc:Choice Requires="a14">
          <p:sp>
            <p:nvSpPr>
              <p:cNvPr id="3" name="Content Placeholder 2"/>
              <p:cNvSpPr>
                <a:spLocks noGrp="1"/>
              </p:cNvSpPr>
              <p:nvPr>
                <p:ph sz="half" idx="1"/>
              </p:nvPr>
            </p:nvSpPr>
            <p:spPr/>
            <p:txBody>
              <a:bodyPr>
                <a:normAutofit/>
              </a:bodyPr>
              <a:lstStyle/>
              <a:p>
                <a:r>
                  <a:rPr lang="en-GB" dirty="0"/>
                  <a:t>Given action template </a:t>
                </a:r>
              </a:p>
              <a:p>
                <a:pPr marL="0" indent="0">
                  <a:buNone/>
                </a:pPr>
                <a14:m>
                  <m:oMathPara xmlns:m="http://schemas.openxmlformats.org/officeDocument/2006/math">
                    <m:oMathParaPr>
                      <m:jc m:val="centerGroup"/>
                    </m:oMathParaPr>
                    <m:oMath xmlns:m="http://schemas.openxmlformats.org/officeDocument/2006/math">
                      <m:r>
                        <a:rPr lang="en-GB" i="1" smtClean="0">
                          <a:latin typeface="Cambria Math" panose="02040503050406030204" pitchFamily="18" charset="0"/>
                          <a:ea typeface="Cambria Math" panose="02040503050406030204" pitchFamily="18" charset="0"/>
                        </a:rPr>
                        <m:t>𝛼</m:t>
                      </m:r>
                      <m:r>
                        <a:rPr lang="en-GB" b="0" i="0" smtClean="0">
                          <a:latin typeface="Cambria Math" panose="02040503050406030204" pitchFamily="18" charset="0"/>
                          <a:ea typeface="Cambria Math" panose="02040503050406030204" pitchFamily="18" charset="0"/>
                        </a:rPr>
                        <m:t>=</m:t>
                      </m:r>
                      <m:d>
                        <m:dPr>
                          <m:ctrlPr>
                            <a:rPr lang="en-GB" sz="2400" i="1" smtClean="0">
                              <a:latin typeface="Cambria Math" panose="02040503050406030204" pitchFamily="18" charset="0"/>
                            </a:rPr>
                          </m:ctrlPr>
                        </m:dPr>
                        <m:e>
                          <m:r>
                            <a:rPr lang="en-GB" sz="2400" i="1">
                              <a:latin typeface="Cambria Math" panose="02040503050406030204" pitchFamily="18" charset="0"/>
                            </a:rPr>
                            <m:t>h𝑒𝑎𝑑</m:t>
                          </m:r>
                          <m:d>
                            <m:dPr>
                              <m:ctrlPr>
                                <a:rPr lang="en-GB" sz="2400" i="1">
                                  <a:latin typeface="Cambria Math" panose="02040503050406030204" pitchFamily="18" charset="0"/>
                                </a:rPr>
                              </m:ctrlPr>
                            </m:dPr>
                            <m:e>
                              <m:r>
                                <a:rPr lang="en-GB" sz="2400" i="1">
                                  <a:latin typeface="Cambria Math" panose="02040503050406030204" pitchFamily="18" charset="0"/>
                                </a:rPr>
                                <m:t>𝛼</m:t>
                              </m:r>
                            </m:e>
                          </m:d>
                          <m:r>
                            <a:rPr lang="en-GB" sz="2400" i="1">
                              <a:latin typeface="Cambria Math" panose="02040503050406030204" pitchFamily="18" charset="0"/>
                            </a:rPr>
                            <m:t>, </m:t>
                          </m:r>
                          <m:r>
                            <a:rPr lang="en-GB" sz="2400" i="1">
                              <a:latin typeface="Cambria Math" panose="02040503050406030204" pitchFamily="18" charset="0"/>
                            </a:rPr>
                            <m:t>𝑝𝑟𝑒</m:t>
                          </m:r>
                          <m:d>
                            <m:dPr>
                              <m:ctrlPr>
                                <a:rPr lang="en-GB" sz="2400" i="1">
                                  <a:latin typeface="Cambria Math" panose="02040503050406030204" pitchFamily="18" charset="0"/>
                                </a:rPr>
                              </m:ctrlPr>
                            </m:dPr>
                            <m:e>
                              <m:r>
                                <a:rPr lang="en-GB" sz="2400" i="1">
                                  <a:latin typeface="Cambria Math" panose="02040503050406030204" pitchFamily="18" charset="0"/>
                                </a:rPr>
                                <m:t>𝛼</m:t>
                              </m:r>
                            </m:e>
                          </m:d>
                          <m:r>
                            <a:rPr lang="en-GB" sz="2400" i="1">
                              <a:latin typeface="Cambria Math" panose="02040503050406030204" pitchFamily="18" charset="0"/>
                            </a:rPr>
                            <m:t>, </m:t>
                          </m:r>
                          <m:r>
                            <a:rPr lang="en-GB" sz="2400" i="1">
                              <a:latin typeface="Cambria Math" panose="02040503050406030204" pitchFamily="18" charset="0"/>
                            </a:rPr>
                            <m:t>𝑒𝑓𝑓</m:t>
                          </m:r>
                          <m:d>
                            <m:dPr>
                              <m:ctrlPr>
                                <a:rPr lang="en-GB" sz="2400" i="1">
                                  <a:latin typeface="Cambria Math" panose="02040503050406030204" pitchFamily="18" charset="0"/>
                                </a:rPr>
                              </m:ctrlPr>
                            </m:dPr>
                            <m:e>
                              <m:r>
                                <a:rPr lang="en-GB" sz="2400" i="1">
                                  <a:latin typeface="Cambria Math" panose="02040503050406030204" pitchFamily="18" charset="0"/>
                                </a:rPr>
                                <m:t>𝛼</m:t>
                              </m:r>
                            </m:e>
                          </m:d>
                          <m:r>
                            <a:rPr lang="en-GB" sz="2400" i="1">
                              <a:latin typeface="Cambria Math" panose="02040503050406030204" pitchFamily="18" charset="0"/>
                            </a:rPr>
                            <m:t>, </m:t>
                          </m:r>
                          <m:r>
                            <a:rPr lang="en-GB" sz="2400" i="1">
                              <a:latin typeface="Cambria Math" panose="02040503050406030204" pitchFamily="18" charset="0"/>
                            </a:rPr>
                            <m:t>𝑐𝑜𝑠𝑡</m:t>
                          </m:r>
                          <m:d>
                            <m:dPr>
                              <m:ctrlPr>
                                <a:rPr lang="en-GB" sz="2400" i="1">
                                  <a:latin typeface="Cambria Math" panose="02040503050406030204" pitchFamily="18" charset="0"/>
                                </a:rPr>
                              </m:ctrlPr>
                            </m:dPr>
                            <m:e>
                              <m:r>
                                <a:rPr lang="en-GB" sz="2400" i="1">
                                  <a:latin typeface="Cambria Math" panose="02040503050406030204" pitchFamily="18" charset="0"/>
                                </a:rPr>
                                <m:t>𝛼</m:t>
                              </m:r>
                            </m:e>
                          </m:d>
                        </m:e>
                      </m:d>
                    </m:oMath>
                  </m:oMathPara>
                </a14:m>
                <a:endParaRPr lang="en-GB" dirty="0"/>
              </a:p>
              <a:p>
                <a:r>
                  <a:rPr lang="en-GB" dirty="0"/>
                  <a:t>Planning operator </a:t>
                </a:r>
              </a:p>
              <a:p>
                <a:pPr marL="0" indent="0">
                  <a:buNone/>
                </a:pPr>
                <a14:m>
                  <m:oMathPara xmlns:m="http://schemas.openxmlformats.org/officeDocument/2006/math">
                    <m:oMathParaPr>
                      <m:jc m:val="centerGroup"/>
                    </m:oMathParaPr>
                    <m:oMath xmlns:m="http://schemas.openxmlformats.org/officeDocument/2006/math">
                      <m:r>
                        <a:rPr lang="en-GB" i="1" smtClean="0">
                          <a:latin typeface="Cambria Math" panose="02040503050406030204" pitchFamily="18" charset="0"/>
                        </a:rPr>
                        <m:t>𝑜</m:t>
                      </m:r>
                      <m:r>
                        <a:rPr lang="en-GB" i="1" smtClean="0">
                          <a:latin typeface="Cambria Math" panose="02040503050406030204" pitchFamily="18" charset="0"/>
                        </a:rPr>
                        <m:t> = (</m:t>
                      </m:r>
                      <m:r>
                        <a:rPr lang="en-GB" i="1" smtClean="0">
                          <a:latin typeface="Cambria Math" panose="02040503050406030204" pitchFamily="18" charset="0"/>
                        </a:rPr>
                        <m:t>h𝑒𝑎𝑑</m:t>
                      </m:r>
                      <m:r>
                        <a:rPr lang="en-GB" i="1" smtClean="0">
                          <a:latin typeface="Cambria Math" panose="02040503050406030204" pitchFamily="18" charset="0"/>
                        </a:rPr>
                        <m:t>(</m:t>
                      </m:r>
                      <m:r>
                        <a:rPr lang="en-GB" i="1" smtClean="0">
                          <a:latin typeface="Cambria Math" panose="02040503050406030204" pitchFamily="18" charset="0"/>
                        </a:rPr>
                        <m:t>𝑜</m:t>
                      </m:r>
                      <m:r>
                        <a:rPr lang="en-GB" i="1" smtClean="0">
                          <a:latin typeface="Cambria Math" panose="02040503050406030204" pitchFamily="18" charset="0"/>
                        </a:rPr>
                        <m:t>), </m:t>
                      </m:r>
                      <m:r>
                        <a:rPr lang="en-GB" i="1" smtClean="0">
                          <a:latin typeface="Cambria Math" panose="02040503050406030204" pitchFamily="18" charset="0"/>
                        </a:rPr>
                        <m:t>𝑝𝑟𝑒</m:t>
                      </m:r>
                      <m:r>
                        <a:rPr lang="en-GB" i="1" smtClean="0">
                          <a:latin typeface="Cambria Math" panose="02040503050406030204" pitchFamily="18" charset="0"/>
                        </a:rPr>
                        <m:t>(</m:t>
                      </m:r>
                      <m:r>
                        <a:rPr lang="en-GB" i="1" smtClean="0">
                          <a:latin typeface="Cambria Math" panose="02040503050406030204" pitchFamily="18" charset="0"/>
                        </a:rPr>
                        <m:t>𝑜</m:t>
                      </m:r>
                      <m:r>
                        <a:rPr lang="en-GB" i="1" smtClean="0">
                          <a:latin typeface="Cambria Math" panose="02040503050406030204" pitchFamily="18" charset="0"/>
                        </a:rPr>
                        <m:t>), </m:t>
                      </m:r>
                      <m:r>
                        <a:rPr lang="en-GB" i="1" smtClean="0">
                          <a:latin typeface="Cambria Math" panose="02040503050406030204" pitchFamily="18" charset="0"/>
                        </a:rPr>
                        <m:t>𝑒𝑓𝑓</m:t>
                      </m:r>
                      <m:r>
                        <a:rPr lang="en-GB" i="1" smtClean="0">
                          <a:latin typeface="Cambria Math" panose="02040503050406030204" pitchFamily="18" charset="0"/>
                        </a:rPr>
                        <m:t>(</m:t>
                      </m:r>
                      <m:r>
                        <a:rPr lang="en-GB" i="1" smtClean="0">
                          <a:latin typeface="Cambria Math" panose="02040503050406030204" pitchFamily="18" charset="0"/>
                        </a:rPr>
                        <m:t>𝑜</m:t>
                      </m:r>
                      <m:r>
                        <a:rPr lang="en-GB" i="1" smtClean="0">
                          <a:latin typeface="Cambria Math" panose="02040503050406030204" pitchFamily="18" charset="0"/>
                        </a:rPr>
                        <m:t>))</m:t>
                      </m:r>
                    </m:oMath>
                  </m:oMathPara>
                </a14:m>
                <a:endParaRPr lang="en-GB" dirty="0"/>
              </a:p>
              <a:p>
                <a:pPr lvl="1"/>
                <a14:m>
                  <m:oMath xmlns:m="http://schemas.openxmlformats.org/officeDocument/2006/math">
                    <m:r>
                      <a:rPr lang="en-GB" i="1" smtClean="0">
                        <a:latin typeface="Cambria Math" panose="02040503050406030204" pitchFamily="18" charset="0"/>
                      </a:rPr>
                      <m:t>𝑝𝑟𝑒</m:t>
                    </m:r>
                    <m:r>
                      <a:rPr lang="en-GB" i="1" smtClean="0">
                        <a:latin typeface="Cambria Math" panose="02040503050406030204" pitchFamily="18" charset="0"/>
                      </a:rPr>
                      <m:t>(</m:t>
                    </m:r>
                    <m:r>
                      <a:rPr lang="en-GB" i="1" smtClean="0">
                        <a:latin typeface="Cambria Math" panose="02040503050406030204" pitchFamily="18" charset="0"/>
                      </a:rPr>
                      <m:t>𝑜</m:t>
                    </m:r>
                    <m:r>
                      <a:rPr lang="en-GB" i="1" smtClean="0">
                        <a:latin typeface="Cambria Math" panose="02040503050406030204" pitchFamily="18" charset="0"/>
                      </a:rPr>
                      <m:t>), </m:t>
                    </m:r>
                    <m:r>
                      <a:rPr lang="en-GB" i="1" smtClean="0">
                        <a:latin typeface="Cambria Math" panose="02040503050406030204" pitchFamily="18" charset="0"/>
                      </a:rPr>
                      <m:t>𝑒𝑓𝑓</m:t>
                    </m:r>
                    <m:r>
                      <a:rPr lang="en-GB" i="1" smtClean="0">
                        <a:latin typeface="Cambria Math" panose="02040503050406030204" pitchFamily="18" charset="0"/>
                      </a:rPr>
                      <m:t>(</m:t>
                    </m:r>
                    <m:r>
                      <a:rPr lang="en-GB" i="1" smtClean="0">
                        <a:latin typeface="Cambria Math" panose="02040503050406030204" pitchFamily="18" charset="0"/>
                      </a:rPr>
                      <m:t>𝑜</m:t>
                    </m:r>
                    <m:r>
                      <a:rPr lang="en-GB" i="1" smtClean="0">
                        <a:latin typeface="Cambria Math" panose="02040503050406030204" pitchFamily="18" charset="0"/>
                      </a:rPr>
                      <m:t>)</m:t>
                    </m:r>
                  </m:oMath>
                </a14:m>
                <a:r>
                  <a:rPr lang="en-GB" dirty="0"/>
                  <a:t> are sets of literals</a:t>
                </a:r>
              </a:p>
              <a:p>
                <a:r>
                  <a:rPr lang="en-GB" dirty="0">
                    <a:solidFill>
                      <a:schemeClr val="accent1"/>
                    </a:solidFill>
                  </a:rPr>
                  <a:t>May have twice as many effects and parameters as action template</a:t>
                </a:r>
              </a:p>
              <a:p>
                <a:pPr lvl="1"/>
                <a:r>
                  <a:rPr lang="en-GB" dirty="0"/>
                  <a:t>From operator to template: same number</a:t>
                </a:r>
              </a:p>
              <a:p>
                <a:pPr marL="0" indent="0">
                  <a:buNone/>
                </a:pPr>
                <a:endParaRPr lang="en-GB" dirty="0"/>
              </a:p>
            </p:txBody>
          </p:sp>
        </mc:Choice>
        <mc:Fallback xmlns="">
          <p:sp>
            <p:nvSpPr>
              <p:cNvPr id="3" name="Content Placeholder 2"/>
              <p:cNvSpPr>
                <a:spLocks noGrp="1" noRot="1" noChangeAspect="1" noMove="1" noResize="1" noEditPoints="1" noAdjustHandles="1" noChangeArrowheads="1" noChangeShapeType="1" noTextEdit="1"/>
              </p:cNvSpPr>
              <p:nvPr>
                <p:ph sz="half" idx="1"/>
              </p:nvPr>
            </p:nvSpPr>
            <p:spPr>
              <a:blipFill>
                <a:blip r:embed="rId3"/>
                <a:stretch>
                  <a:fillRect l="-3256" t="-2985"/>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8" name="Content Placeholder 7">
                <a:extLst>
                  <a:ext uri="{FF2B5EF4-FFF2-40B4-BE49-F238E27FC236}">
                    <a16:creationId xmlns:a16="http://schemas.microsoft.com/office/drawing/2014/main" id="{E9983BCA-0061-B44E-8675-14CF6CD247FA}"/>
                  </a:ext>
                </a:extLst>
              </p:cNvPr>
              <p:cNvSpPr>
                <a:spLocks noGrp="1"/>
              </p:cNvSpPr>
              <p:nvPr>
                <p:ph sz="half" idx="2"/>
              </p:nvPr>
            </p:nvSpPr>
            <p:spPr/>
            <p:txBody>
              <a:bodyPr>
                <a:noAutofit/>
              </a:bodyPr>
              <a:lstStyle/>
              <a:p>
                <a:r>
                  <a:rPr lang="en-GB" dirty="0"/>
                  <a:t>Translation from </a:t>
                </a:r>
                <a14:m>
                  <m:oMath xmlns:m="http://schemas.openxmlformats.org/officeDocument/2006/math">
                    <m:r>
                      <a:rPr lang="en-GB" i="1">
                        <a:latin typeface="Cambria Math" panose="02040503050406030204" pitchFamily="18" charset="0"/>
                        <a:ea typeface="Cambria Math" panose="02040503050406030204" pitchFamily="18" charset="0"/>
                      </a:rPr>
                      <m:t>𝛼</m:t>
                    </m:r>
                  </m:oMath>
                </a14:m>
                <a:r>
                  <a:rPr lang="en-GB" dirty="0"/>
                  <a:t> to </a:t>
                </a:r>
                <a14:m>
                  <m:oMath xmlns:m="http://schemas.openxmlformats.org/officeDocument/2006/math">
                    <m:r>
                      <a:rPr lang="en-GB" i="1">
                        <a:latin typeface="Cambria Math" panose="02040503050406030204" pitchFamily="18" charset="0"/>
                      </a:rPr>
                      <m:t>𝑜</m:t>
                    </m:r>
                  </m:oMath>
                </a14:m>
                <a:endParaRPr lang="en-GB" dirty="0"/>
              </a:p>
              <a:p>
                <a:pPr lvl="1"/>
                <a:r>
                  <a:rPr lang="en-GB" dirty="0"/>
                  <a:t>Precondition </a:t>
                </a:r>
                <a14:m>
                  <m:oMath xmlns:m="http://schemas.openxmlformats.org/officeDocument/2006/math">
                    <m:r>
                      <a:rPr lang="en-GB" i="1">
                        <a:latin typeface="Cambria Math" panose="02040503050406030204" pitchFamily="18" charset="0"/>
                      </a:rPr>
                      <m:t>𝑥</m:t>
                    </m:r>
                    <m:d>
                      <m:dPr>
                        <m:ctrlPr>
                          <a:rPr lang="en-GB" i="1">
                            <a:latin typeface="Cambria Math" panose="02040503050406030204" pitchFamily="18" charset="0"/>
                            <a:ea typeface="Calibri"/>
                            <a:cs typeface="Times New Roman"/>
                          </a:rPr>
                        </m:ctrlPr>
                      </m:dPr>
                      <m:e>
                        <m:sSub>
                          <m:sSubPr>
                            <m:ctrlPr>
                              <a:rPr lang="en-GB" i="1">
                                <a:latin typeface="Cambria Math" panose="02040503050406030204" pitchFamily="18" charset="0"/>
                                <a:ea typeface="Calibri"/>
                                <a:cs typeface="Times New Roman"/>
                              </a:rPr>
                            </m:ctrlPr>
                          </m:sSubPr>
                          <m:e>
                            <m:r>
                              <a:rPr lang="en-GB" i="1">
                                <a:latin typeface="Cambria Math" panose="02040503050406030204" pitchFamily="18" charset="0"/>
                                <a:ea typeface="Calibri"/>
                                <a:cs typeface="Times New Roman"/>
                              </a:rPr>
                              <m:t>𝑡</m:t>
                            </m:r>
                          </m:e>
                          <m:sub>
                            <m:r>
                              <a:rPr lang="en-GB" i="1">
                                <a:latin typeface="Cambria Math" panose="02040503050406030204" pitchFamily="18" charset="0"/>
                                <a:ea typeface="Calibri"/>
                                <a:cs typeface="Times New Roman"/>
                              </a:rPr>
                              <m:t>1</m:t>
                            </m:r>
                          </m:sub>
                        </m:sSub>
                        <m:r>
                          <a:rPr lang="en-GB" i="1">
                            <a:latin typeface="Cambria Math" panose="02040503050406030204" pitchFamily="18" charset="0"/>
                            <a:ea typeface="Calibri"/>
                            <a:cs typeface="Times New Roman"/>
                          </a:rPr>
                          <m:t>,…,</m:t>
                        </m:r>
                        <m:sSub>
                          <m:sSubPr>
                            <m:ctrlPr>
                              <a:rPr lang="en-GB" i="1">
                                <a:latin typeface="Cambria Math" panose="02040503050406030204" pitchFamily="18" charset="0"/>
                                <a:ea typeface="Calibri"/>
                                <a:cs typeface="Times New Roman"/>
                              </a:rPr>
                            </m:ctrlPr>
                          </m:sSubPr>
                          <m:e>
                            <m:r>
                              <a:rPr lang="en-GB" i="1">
                                <a:latin typeface="Cambria Math" panose="02040503050406030204" pitchFamily="18" charset="0"/>
                                <a:ea typeface="Calibri"/>
                                <a:cs typeface="Times New Roman"/>
                              </a:rPr>
                              <m:t>𝑡</m:t>
                            </m:r>
                          </m:e>
                          <m:sub>
                            <m:r>
                              <a:rPr lang="en-GB" i="1">
                                <a:latin typeface="Cambria Math" panose="02040503050406030204" pitchFamily="18" charset="0"/>
                                <a:ea typeface="Calibri"/>
                                <a:cs typeface="Times New Roman"/>
                              </a:rPr>
                              <m:t>𝑘</m:t>
                            </m:r>
                          </m:sub>
                        </m:sSub>
                      </m:e>
                    </m:d>
                    <m:r>
                      <a:rPr lang="en-GB" i="1">
                        <a:latin typeface="Cambria Math" panose="02040503050406030204" pitchFamily="18" charset="0"/>
                        <a:ea typeface="Calibri"/>
                        <a:cs typeface="Times New Roman"/>
                      </a:rPr>
                      <m:t>=</m:t>
                    </m:r>
                    <m:r>
                      <a:rPr lang="en-GB" i="1">
                        <a:latin typeface="Cambria Math" panose="02040503050406030204" pitchFamily="18" charset="0"/>
                        <a:ea typeface="Calibri"/>
                        <a:cs typeface="Times New Roman"/>
                      </a:rPr>
                      <m:t>𝑣</m:t>
                    </m:r>
                  </m:oMath>
                </a14:m>
                <a:r>
                  <a:rPr lang="en-GB" dirty="0"/>
                  <a:t> </a:t>
                </a:r>
              </a:p>
              <a:p>
                <a:pPr lvl="2"/>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rPr>
                          <m:t>𝑝</m:t>
                        </m:r>
                      </m:e>
                      <m:sub>
                        <m:r>
                          <a:rPr lang="en-GB" i="1">
                            <a:latin typeface="Cambria Math" panose="02040503050406030204" pitchFamily="18" charset="0"/>
                          </a:rPr>
                          <m:t>𝑥</m:t>
                        </m:r>
                      </m:sub>
                    </m:sSub>
                    <m:d>
                      <m:dPr>
                        <m:ctrlPr>
                          <a:rPr lang="en-GB" i="1">
                            <a:latin typeface="Cambria Math" panose="02040503050406030204" pitchFamily="18" charset="0"/>
                            <a:ea typeface="Calibri"/>
                            <a:cs typeface="Times New Roman"/>
                          </a:rPr>
                        </m:ctrlPr>
                      </m:dPr>
                      <m:e>
                        <m:sSub>
                          <m:sSubPr>
                            <m:ctrlPr>
                              <a:rPr lang="en-GB" i="1">
                                <a:latin typeface="Cambria Math" panose="02040503050406030204" pitchFamily="18" charset="0"/>
                                <a:ea typeface="Calibri"/>
                                <a:cs typeface="Times New Roman"/>
                              </a:rPr>
                            </m:ctrlPr>
                          </m:sSubPr>
                          <m:e>
                            <m:r>
                              <a:rPr lang="en-GB" i="1">
                                <a:latin typeface="Cambria Math" panose="02040503050406030204" pitchFamily="18" charset="0"/>
                                <a:ea typeface="Calibri"/>
                                <a:cs typeface="Times New Roman"/>
                              </a:rPr>
                              <m:t>𝑡</m:t>
                            </m:r>
                          </m:e>
                          <m:sub>
                            <m:r>
                              <a:rPr lang="en-GB" i="1">
                                <a:latin typeface="Cambria Math" panose="02040503050406030204" pitchFamily="18" charset="0"/>
                                <a:ea typeface="Calibri"/>
                                <a:cs typeface="Times New Roman"/>
                              </a:rPr>
                              <m:t>1</m:t>
                            </m:r>
                          </m:sub>
                        </m:sSub>
                        <m:r>
                          <a:rPr lang="en-GB" i="1">
                            <a:latin typeface="Cambria Math" panose="02040503050406030204" pitchFamily="18" charset="0"/>
                            <a:ea typeface="Calibri"/>
                            <a:cs typeface="Times New Roman"/>
                          </a:rPr>
                          <m:t>,…,</m:t>
                        </m:r>
                        <m:sSub>
                          <m:sSubPr>
                            <m:ctrlPr>
                              <a:rPr lang="en-GB" i="1">
                                <a:latin typeface="Cambria Math" panose="02040503050406030204" pitchFamily="18" charset="0"/>
                                <a:ea typeface="Calibri"/>
                                <a:cs typeface="Times New Roman"/>
                              </a:rPr>
                            </m:ctrlPr>
                          </m:sSubPr>
                          <m:e>
                            <m:r>
                              <a:rPr lang="en-GB" i="1">
                                <a:latin typeface="Cambria Math" panose="02040503050406030204" pitchFamily="18" charset="0"/>
                                <a:ea typeface="Calibri"/>
                                <a:cs typeface="Times New Roman"/>
                              </a:rPr>
                              <m:t>𝑡</m:t>
                            </m:r>
                          </m:e>
                          <m:sub>
                            <m:r>
                              <a:rPr lang="en-GB" i="1">
                                <a:latin typeface="Cambria Math" panose="02040503050406030204" pitchFamily="18" charset="0"/>
                                <a:ea typeface="Calibri"/>
                                <a:cs typeface="Times New Roman"/>
                              </a:rPr>
                              <m:t>𝑘</m:t>
                            </m:r>
                          </m:sub>
                        </m:sSub>
                        <m:r>
                          <a:rPr lang="en-GB" i="1">
                            <a:latin typeface="Cambria Math" panose="02040503050406030204" pitchFamily="18" charset="0"/>
                            <a:ea typeface="Calibri"/>
                            <a:cs typeface="Times New Roman"/>
                          </a:rPr>
                          <m:t>,</m:t>
                        </m:r>
                        <m:r>
                          <a:rPr lang="en-GB" i="1">
                            <a:latin typeface="Cambria Math" panose="02040503050406030204" pitchFamily="18" charset="0"/>
                            <a:ea typeface="Calibri"/>
                            <a:cs typeface="Times New Roman"/>
                          </a:rPr>
                          <m:t>𝑣</m:t>
                        </m:r>
                      </m:e>
                    </m:d>
                  </m:oMath>
                </a14:m>
                <a:r>
                  <a:rPr lang="en-GB" dirty="0"/>
                  <a:t> </a:t>
                </a:r>
              </a:p>
              <a:p>
                <a:pPr lvl="1"/>
                <a:r>
                  <a:rPr lang="en-GB" dirty="0"/>
                  <a:t>Precondition </a:t>
                </a:r>
                <a14:m>
                  <m:oMath xmlns:m="http://schemas.openxmlformats.org/officeDocument/2006/math">
                    <m:r>
                      <a:rPr lang="en-GB" i="1">
                        <a:latin typeface="Cambria Math" panose="02040503050406030204" pitchFamily="18" charset="0"/>
                      </a:rPr>
                      <m:t>𝑥</m:t>
                    </m:r>
                    <m:d>
                      <m:dPr>
                        <m:ctrlPr>
                          <a:rPr lang="en-GB" i="1">
                            <a:latin typeface="Cambria Math" panose="02040503050406030204" pitchFamily="18" charset="0"/>
                            <a:ea typeface="Calibri"/>
                            <a:cs typeface="Times New Roman"/>
                          </a:rPr>
                        </m:ctrlPr>
                      </m:dPr>
                      <m:e>
                        <m:sSub>
                          <m:sSubPr>
                            <m:ctrlPr>
                              <a:rPr lang="en-GB" i="1">
                                <a:latin typeface="Cambria Math" panose="02040503050406030204" pitchFamily="18" charset="0"/>
                                <a:ea typeface="Calibri"/>
                                <a:cs typeface="Times New Roman"/>
                              </a:rPr>
                            </m:ctrlPr>
                          </m:sSubPr>
                          <m:e>
                            <m:r>
                              <a:rPr lang="en-GB" i="1">
                                <a:latin typeface="Cambria Math" panose="02040503050406030204" pitchFamily="18" charset="0"/>
                                <a:ea typeface="Calibri"/>
                                <a:cs typeface="Times New Roman"/>
                              </a:rPr>
                              <m:t>𝑡</m:t>
                            </m:r>
                          </m:e>
                          <m:sub>
                            <m:r>
                              <a:rPr lang="en-GB" i="1">
                                <a:latin typeface="Cambria Math" panose="02040503050406030204" pitchFamily="18" charset="0"/>
                                <a:ea typeface="Calibri"/>
                                <a:cs typeface="Times New Roman"/>
                              </a:rPr>
                              <m:t>1</m:t>
                            </m:r>
                          </m:sub>
                        </m:sSub>
                        <m:r>
                          <a:rPr lang="en-GB" i="1">
                            <a:latin typeface="Cambria Math" panose="02040503050406030204" pitchFamily="18" charset="0"/>
                            <a:ea typeface="Calibri"/>
                            <a:cs typeface="Times New Roman"/>
                          </a:rPr>
                          <m:t>,…,</m:t>
                        </m:r>
                        <m:sSub>
                          <m:sSubPr>
                            <m:ctrlPr>
                              <a:rPr lang="en-GB" i="1">
                                <a:latin typeface="Cambria Math" panose="02040503050406030204" pitchFamily="18" charset="0"/>
                                <a:ea typeface="Calibri"/>
                                <a:cs typeface="Times New Roman"/>
                              </a:rPr>
                            </m:ctrlPr>
                          </m:sSubPr>
                          <m:e>
                            <m:r>
                              <a:rPr lang="en-GB" i="1">
                                <a:latin typeface="Cambria Math" panose="02040503050406030204" pitchFamily="18" charset="0"/>
                                <a:ea typeface="Calibri"/>
                                <a:cs typeface="Times New Roman"/>
                              </a:rPr>
                              <m:t>𝑡</m:t>
                            </m:r>
                          </m:e>
                          <m:sub>
                            <m:r>
                              <a:rPr lang="en-GB" i="1">
                                <a:latin typeface="Cambria Math" panose="02040503050406030204" pitchFamily="18" charset="0"/>
                                <a:ea typeface="Calibri"/>
                                <a:cs typeface="Times New Roman"/>
                              </a:rPr>
                              <m:t>𝑘</m:t>
                            </m:r>
                          </m:sub>
                        </m:sSub>
                      </m:e>
                    </m:d>
                    <m:r>
                      <a:rPr lang="en-GB" i="1">
                        <a:latin typeface="Cambria Math" panose="02040503050406030204" pitchFamily="18" charset="0"/>
                        <a:ea typeface="Cambria Math" panose="02040503050406030204" pitchFamily="18" charset="0"/>
                        <a:cs typeface="Times New Roman"/>
                      </a:rPr>
                      <m:t>≠</m:t>
                    </m:r>
                    <m:r>
                      <a:rPr lang="en-GB" i="1">
                        <a:latin typeface="Cambria Math" panose="02040503050406030204" pitchFamily="18" charset="0"/>
                        <a:ea typeface="Calibri"/>
                        <a:cs typeface="Times New Roman"/>
                      </a:rPr>
                      <m:t>𝑣</m:t>
                    </m:r>
                  </m:oMath>
                </a14:m>
                <a:endParaRPr lang="en-GB" dirty="0"/>
              </a:p>
              <a:p>
                <a:pPr lvl="2"/>
                <a14:m>
                  <m:oMath xmlns:m="http://schemas.openxmlformats.org/officeDocument/2006/math">
                    <m:r>
                      <a:rPr lang="en-GB" i="1">
                        <a:latin typeface="Cambria Math" panose="02040503050406030204" pitchFamily="18" charset="0"/>
                        <a:ea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𝑝</m:t>
                        </m:r>
                      </m:e>
                      <m:sub>
                        <m:r>
                          <a:rPr lang="en-GB" i="1">
                            <a:latin typeface="Cambria Math" panose="02040503050406030204" pitchFamily="18" charset="0"/>
                          </a:rPr>
                          <m:t>𝑥</m:t>
                        </m:r>
                      </m:sub>
                    </m:sSub>
                    <m:d>
                      <m:dPr>
                        <m:ctrlPr>
                          <a:rPr lang="en-GB" i="1">
                            <a:latin typeface="Cambria Math" panose="02040503050406030204" pitchFamily="18" charset="0"/>
                            <a:ea typeface="Calibri"/>
                            <a:cs typeface="Times New Roman"/>
                          </a:rPr>
                        </m:ctrlPr>
                      </m:dPr>
                      <m:e>
                        <m:sSub>
                          <m:sSubPr>
                            <m:ctrlPr>
                              <a:rPr lang="en-GB" i="1">
                                <a:latin typeface="Cambria Math" panose="02040503050406030204" pitchFamily="18" charset="0"/>
                                <a:ea typeface="Calibri"/>
                                <a:cs typeface="Times New Roman"/>
                              </a:rPr>
                            </m:ctrlPr>
                          </m:sSubPr>
                          <m:e>
                            <m:r>
                              <a:rPr lang="en-GB" i="1">
                                <a:latin typeface="Cambria Math" panose="02040503050406030204" pitchFamily="18" charset="0"/>
                                <a:ea typeface="Calibri"/>
                                <a:cs typeface="Times New Roman"/>
                              </a:rPr>
                              <m:t>𝑡</m:t>
                            </m:r>
                          </m:e>
                          <m:sub>
                            <m:r>
                              <a:rPr lang="en-GB" i="1">
                                <a:latin typeface="Cambria Math" panose="02040503050406030204" pitchFamily="18" charset="0"/>
                                <a:ea typeface="Calibri"/>
                                <a:cs typeface="Times New Roman"/>
                              </a:rPr>
                              <m:t>1</m:t>
                            </m:r>
                          </m:sub>
                        </m:sSub>
                        <m:r>
                          <a:rPr lang="en-GB" i="1">
                            <a:latin typeface="Cambria Math" panose="02040503050406030204" pitchFamily="18" charset="0"/>
                            <a:ea typeface="Calibri"/>
                            <a:cs typeface="Times New Roman"/>
                          </a:rPr>
                          <m:t>,…,</m:t>
                        </m:r>
                        <m:sSub>
                          <m:sSubPr>
                            <m:ctrlPr>
                              <a:rPr lang="en-GB" i="1">
                                <a:latin typeface="Cambria Math" panose="02040503050406030204" pitchFamily="18" charset="0"/>
                                <a:ea typeface="Calibri"/>
                                <a:cs typeface="Times New Roman"/>
                              </a:rPr>
                            </m:ctrlPr>
                          </m:sSubPr>
                          <m:e>
                            <m:r>
                              <a:rPr lang="en-GB" i="1">
                                <a:latin typeface="Cambria Math" panose="02040503050406030204" pitchFamily="18" charset="0"/>
                                <a:ea typeface="Calibri"/>
                                <a:cs typeface="Times New Roman"/>
                              </a:rPr>
                              <m:t>𝑡</m:t>
                            </m:r>
                          </m:e>
                          <m:sub>
                            <m:r>
                              <a:rPr lang="en-GB" i="1">
                                <a:latin typeface="Cambria Math" panose="02040503050406030204" pitchFamily="18" charset="0"/>
                                <a:ea typeface="Calibri"/>
                                <a:cs typeface="Times New Roman"/>
                              </a:rPr>
                              <m:t>𝑘</m:t>
                            </m:r>
                          </m:sub>
                        </m:sSub>
                        <m:r>
                          <a:rPr lang="en-GB" i="1">
                            <a:latin typeface="Cambria Math" panose="02040503050406030204" pitchFamily="18" charset="0"/>
                            <a:ea typeface="Calibri"/>
                            <a:cs typeface="Times New Roman"/>
                          </a:rPr>
                          <m:t>,</m:t>
                        </m:r>
                        <m:r>
                          <a:rPr lang="en-GB" i="1">
                            <a:latin typeface="Cambria Math" panose="02040503050406030204" pitchFamily="18" charset="0"/>
                            <a:ea typeface="Calibri"/>
                            <a:cs typeface="Times New Roman"/>
                          </a:rPr>
                          <m:t>𝑣</m:t>
                        </m:r>
                      </m:e>
                    </m:d>
                  </m:oMath>
                </a14:m>
                <a:endParaRPr lang="en-GB" dirty="0"/>
              </a:p>
              <a:p>
                <a:pPr lvl="1"/>
                <a:r>
                  <a:rPr lang="en-GB" dirty="0"/>
                  <a:t>Effect </a:t>
                </a:r>
                <a14:m>
                  <m:oMath xmlns:m="http://schemas.openxmlformats.org/officeDocument/2006/math">
                    <m:r>
                      <a:rPr lang="en-GB" i="1">
                        <a:latin typeface="Cambria Math" panose="02040503050406030204" pitchFamily="18" charset="0"/>
                      </a:rPr>
                      <m:t>𝑥</m:t>
                    </m:r>
                    <m:d>
                      <m:dPr>
                        <m:ctrlPr>
                          <a:rPr lang="en-GB" i="1">
                            <a:latin typeface="Cambria Math" panose="02040503050406030204" pitchFamily="18" charset="0"/>
                            <a:ea typeface="Calibri"/>
                            <a:cs typeface="Times New Roman"/>
                          </a:rPr>
                        </m:ctrlPr>
                      </m:dPr>
                      <m:e>
                        <m:sSub>
                          <m:sSubPr>
                            <m:ctrlPr>
                              <a:rPr lang="en-GB" i="1">
                                <a:latin typeface="Cambria Math" panose="02040503050406030204" pitchFamily="18" charset="0"/>
                                <a:ea typeface="Calibri"/>
                                <a:cs typeface="Times New Roman"/>
                              </a:rPr>
                            </m:ctrlPr>
                          </m:sSubPr>
                          <m:e>
                            <m:r>
                              <a:rPr lang="en-GB" i="1">
                                <a:latin typeface="Cambria Math" panose="02040503050406030204" pitchFamily="18" charset="0"/>
                                <a:ea typeface="Calibri"/>
                                <a:cs typeface="Times New Roman"/>
                              </a:rPr>
                              <m:t>𝑡</m:t>
                            </m:r>
                          </m:e>
                          <m:sub>
                            <m:r>
                              <a:rPr lang="en-GB" i="1">
                                <a:latin typeface="Cambria Math" panose="02040503050406030204" pitchFamily="18" charset="0"/>
                                <a:ea typeface="Calibri"/>
                                <a:cs typeface="Times New Roman"/>
                              </a:rPr>
                              <m:t>1</m:t>
                            </m:r>
                          </m:sub>
                        </m:sSub>
                        <m:r>
                          <a:rPr lang="en-GB" i="1">
                            <a:latin typeface="Cambria Math" panose="02040503050406030204" pitchFamily="18" charset="0"/>
                            <a:ea typeface="Calibri"/>
                            <a:cs typeface="Times New Roman"/>
                          </a:rPr>
                          <m:t>,…,</m:t>
                        </m:r>
                        <m:sSub>
                          <m:sSubPr>
                            <m:ctrlPr>
                              <a:rPr lang="en-GB" i="1">
                                <a:latin typeface="Cambria Math" panose="02040503050406030204" pitchFamily="18" charset="0"/>
                                <a:ea typeface="Calibri"/>
                                <a:cs typeface="Times New Roman"/>
                              </a:rPr>
                            </m:ctrlPr>
                          </m:sSubPr>
                          <m:e>
                            <m:r>
                              <a:rPr lang="en-GB" i="1">
                                <a:latin typeface="Cambria Math" panose="02040503050406030204" pitchFamily="18" charset="0"/>
                                <a:ea typeface="Calibri"/>
                                <a:cs typeface="Times New Roman"/>
                              </a:rPr>
                              <m:t>𝑡</m:t>
                            </m:r>
                          </m:e>
                          <m:sub>
                            <m:r>
                              <a:rPr lang="en-GB" i="1">
                                <a:latin typeface="Cambria Math" panose="02040503050406030204" pitchFamily="18" charset="0"/>
                                <a:ea typeface="Calibri"/>
                                <a:cs typeface="Times New Roman"/>
                              </a:rPr>
                              <m:t>𝑘</m:t>
                            </m:r>
                          </m:sub>
                        </m:sSub>
                      </m:e>
                    </m:d>
                    <m:r>
                      <a:rPr lang="en-GB" i="1">
                        <a:latin typeface="Cambria Math" panose="02040503050406030204" pitchFamily="18" charset="0"/>
                        <a:ea typeface="Cambria Math" panose="02040503050406030204" pitchFamily="18" charset="0"/>
                        <a:cs typeface="Times New Roman"/>
                      </a:rPr>
                      <m:t>←</m:t>
                    </m:r>
                    <m:sSup>
                      <m:sSupPr>
                        <m:ctrlPr>
                          <a:rPr lang="en-GB" i="1">
                            <a:latin typeface="Cambria Math" panose="02040503050406030204" pitchFamily="18" charset="0"/>
                            <a:ea typeface="Calibri"/>
                            <a:cs typeface="Times New Roman"/>
                          </a:rPr>
                        </m:ctrlPr>
                      </m:sSupPr>
                      <m:e>
                        <m:r>
                          <a:rPr lang="en-GB" i="1">
                            <a:latin typeface="Cambria Math" panose="02040503050406030204" pitchFamily="18" charset="0"/>
                            <a:ea typeface="Calibri"/>
                            <a:cs typeface="Times New Roman"/>
                          </a:rPr>
                          <m:t>𝑣</m:t>
                        </m:r>
                      </m:e>
                      <m:sup>
                        <m:r>
                          <a:rPr lang="en-GB" i="1">
                            <a:latin typeface="Cambria Math" panose="02040503050406030204" pitchFamily="18" charset="0"/>
                            <a:ea typeface="Calibri"/>
                            <a:cs typeface="Times New Roman"/>
                          </a:rPr>
                          <m:t>′</m:t>
                        </m:r>
                      </m:sup>
                    </m:sSup>
                  </m:oMath>
                </a14:m>
                <a:r>
                  <a:rPr lang="en-GB" dirty="0"/>
                  <a:t> </a:t>
                </a:r>
              </a:p>
              <a:p>
                <a:pPr lvl="2"/>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rPr>
                          <m:t>𝑝</m:t>
                        </m:r>
                      </m:e>
                      <m:sub>
                        <m:r>
                          <a:rPr lang="en-GB" i="1">
                            <a:latin typeface="Cambria Math" panose="02040503050406030204" pitchFamily="18" charset="0"/>
                          </a:rPr>
                          <m:t>𝑥</m:t>
                        </m:r>
                      </m:sub>
                    </m:sSub>
                    <m:d>
                      <m:dPr>
                        <m:ctrlPr>
                          <a:rPr lang="en-GB" i="1">
                            <a:latin typeface="Cambria Math" panose="02040503050406030204" pitchFamily="18" charset="0"/>
                            <a:ea typeface="Calibri"/>
                            <a:cs typeface="Times New Roman"/>
                          </a:rPr>
                        </m:ctrlPr>
                      </m:dPr>
                      <m:e>
                        <m:sSub>
                          <m:sSubPr>
                            <m:ctrlPr>
                              <a:rPr lang="en-GB" i="1">
                                <a:latin typeface="Cambria Math" panose="02040503050406030204" pitchFamily="18" charset="0"/>
                                <a:ea typeface="Calibri"/>
                                <a:cs typeface="Times New Roman"/>
                              </a:rPr>
                            </m:ctrlPr>
                          </m:sSubPr>
                          <m:e>
                            <m:r>
                              <a:rPr lang="en-GB" i="1">
                                <a:latin typeface="Cambria Math" panose="02040503050406030204" pitchFamily="18" charset="0"/>
                                <a:ea typeface="Calibri"/>
                                <a:cs typeface="Times New Roman"/>
                              </a:rPr>
                              <m:t>𝑡</m:t>
                            </m:r>
                          </m:e>
                          <m:sub>
                            <m:r>
                              <a:rPr lang="en-GB" i="1">
                                <a:latin typeface="Cambria Math" panose="02040503050406030204" pitchFamily="18" charset="0"/>
                                <a:ea typeface="Calibri"/>
                                <a:cs typeface="Times New Roman"/>
                              </a:rPr>
                              <m:t>1</m:t>
                            </m:r>
                          </m:sub>
                        </m:sSub>
                        <m:r>
                          <a:rPr lang="en-GB" i="1">
                            <a:latin typeface="Cambria Math" panose="02040503050406030204" pitchFamily="18" charset="0"/>
                            <a:ea typeface="Calibri"/>
                            <a:cs typeface="Times New Roman"/>
                          </a:rPr>
                          <m:t>,…,</m:t>
                        </m:r>
                        <m:sSub>
                          <m:sSubPr>
                            <m:ctrlPr>
                              <a:rPr lang="en-GB" i="1">
                                <a:latin typeface="Cambria Math" panose="02040503050406030204" pitchFamily="18" charset="0"/>
                                <a:ea typeface="Calibri"/>
                                <a:cs typeface="Times New Roman"/>
                              </a:rPr>
                            </m:ctrlPr>
                          </m:sSubPr>
                          <m:e>
                            <m:r>
                              <a:rPr lang="en-GB" i="1">
                                <a:latin typeface="Cambria Math" panose="02040503050406030204" pitchFamily="18" charset="0"/>
                                <a:ea typeface="Calibri"/>
                                <a:cs typeface="Times New Roman"/>
                              </a:rPr>
                              <m:t>𝑡</m:t>
                            </m:r>
                          </m:e>
                          <m:sub>
                            <m:r>
                              <a:rPr lang="en-GB" i="1">
                                <a:latin typeface="Cambria Math" panose="02040503050406030204" pitchFamily="18" charset="0"/>
                                <a:ea typeface="Calibri"/>
                                <a:cs typeface="Times New Roman"/>
                              </a:rPr>
                              <m:t>𝑘</m:t>
                            </m:r>
                          </m:sub>
                        </m:sSub>
                        <m:r>
                          <a:rPr lang="en-GB" i="1">
                            <a:latin typeface="Cambria Math" panose="02040503050406030204" pitchFamily="18" charset="0"/>
                            <a:ea typeface="Calibri"/>
                            <a:cs typeface="Times New Roman"/>
                          </a:rPr>
                          <m:t>,</m:t>
                        </m:r>
                        <m:sSup>
                          <m:sSupPr>
                            <m:ctrlPr>
                              <a:rPr lang="en-GB" i="1">
                                <a:latin typeface="Cambria Math" panose="02040503050406030204" pitchFamily="18" charset="0"/>
                                <a:ea typeface="Calibri"/>
                                <a:cs typeface="Times New Roman"/>
                              </a:rPr>
                            </m:ctrlPr>
                          </m:sSupPr>
                          <m:e>
                            <m:r>
                              <a:rPr lang="en-GB" i="1">
                                <a:latin typeface="Cambria Math" panose="02040503050406030204" pitchFamily="18" charset="0"/>
                                <a:ea typeface="Calibri"/>
                                <a:cs typeface="Times New Roman"/>
                              </a:rPr>
                              <m:t>𝑣</m:t>
                            </m:r>
                          </m:e>
                          <m:sup>
                            <m:r>
                              <a:rPr lang="en-GB" i="1">
                                <a:latin typeface="Cambria Math" panose="02040503050406030204" pitchFamily="18" charset="0"/>
                                <a:ea typeface="Calibri"/>
                                <a:cs typeface="Times New Roman"/>
                              </a:rPr>
                              <m:t>′</m:t>
                            </m:r>
                          </m:sup>
                        </m:sSup>
                      </m:e>
                    </m:d>
                  </m:oMath>
                </a14:m>
                <a:endParaRPr lang="en-GB" dirty="0"/>
              </a:p>
              <a:p>
                <a:pPr lvl="2"/>
                <a:r>
                  <a:rPr lang="en-GB" dirty="0">
                    <a:solidFill>
                      <a:schemeClr val="accent1"/>
                    </a:solidFill>
                  </a:rPr>
                  <a:t>If </a:t>
                </a:r>
                <a14:m>
                  <m:oMath xmlns:m="http://schemas.openxmlformats.org/officeDocument/2006/math">
                    <m:sSub>
                      <m:sSubPr>
                        <m:ctrlPr>
                          <a:rPr lang="en-GB" i="1">
                            <a:solidFill>
                              <a:schemeClr val="accent1"/>
                            </a:solidFill>
                            <a:latin typeface="Cambria Math" panose="02040503050406030204" pitchFamily="18" charset="0"/>
                          </a:rPr>
                        </m:ctrlPr>
                      </m:sSubPr>
                      <m:e>
                        <m:r>
                          <a:rPr lang="en-GB" i="1">
                            <a:solidFill>
                              <a:schemeClr val="accent1"/>
                            </a:solidFill>
                            <a:latin typeface="Cambria Math" panose="02040503050406030204" pitchFamily="18" charset="0"/>
                          </a:rPr>
                          <m:t>𝑝</m:t>
                        </m:r>
                      </m:e>
                      <m:sub>
                        <m:r>
                          <a:rPr lang="en-GB" i="1">
                            <a:solidFill>
                              <a:schemeClr val="accent1"/>
                            </a:solidFill>
                            <a:latin typeface="Cambria Math" panose="02040503050406030204" pitchFamily="18" charset="0"/>
                          </a:rPr>
                          <m:t>𝑥</m:t>
                        </m:r>
                      </m:sub>
                    </m:sSub>
                    <m:d>
                      <m:dPr>
                        <m:ctrlPr>
                          <a:rPr lang="en-GB" i="1">
                            <a:solidFill>
                              <a:schemeClr val="accent1"/>
                            </a:solidFill>
                            <a:latin typeface="Cambria Math" panose="02040503050406030204" pitchFamily="18" charset="0"/>
                            <a:ea typeface="Calibri"/>
                            <a:cs typeface="Times New Roman"/>
                          </a:rPr>
                        </m:ctrlPr>
                      </m:dPr>
                      <m:e>
                        <m:sSub>
                          <m:sSubPr>
                            <m:ctrlPr>
                              <a:rPr lang="en-GB" i="1">
                                <a:solidFill>
                                  <a:schemeClr val="accent1"/>
                                </a:solidFill>
                                <a:latin typeface="Cambria Math" panose="02040503050406030204" pitchFamily="18" charset="0"/>
                                <a:ea typeface="Calibri"/>
                                <a:cs typeface="Times New Roman"/>
                              </a:rPr>
                            </m:ctrlPr>
                          </m:sSubPr>
                          <m:e>
                            <m:r>
                              <a:rPr lang="en-GB" i="1">
                                <a:solidFill>
                                  <a:schemeClr val="accent1"/>
                                </a:solidFill>
                                <a:latin typeface="Cambria Math" panose="02040503050406030204" pitchFamily="18" charset="0"/>
                                <a:ea typeface="Calibri"/>
                                <a:cs typeface="Times New Roman"/>
                              </a:rPr>
                              <m:t>𝑡</m:t>
                            </m:r>
                          </m:e>
                          <m:sub>
                            <m:r>
                              <a:rPr lang="en-GB" i="1">
                                <a:solidFill>
                                  <a:schemeClr val="accent1"/>
                                </a:solidFill>
                                <a:latin typeface="Cambria Math" panose="02040503050406030204" pitchFamily="18" charset="0"/>
                                <a:ea typeface="Calibri"/>
                                <a:cs typeface="Times New Roman"/>
                              </a:rPr>
                              <m:t>1</m:t>
                            </m:r>
                          </m:sub>
                        </m:sSub>
                        <m:r>
                          <a:rPr lang="en-GB" i="1">
                            <a:solidFill>
                              <a:schemeClr val="accent1"/>
                            </a:solidFill>
                            <a:latin typeface="Cambria Math" panose="02040503050406030204" pitchFamily="18" charset="0"/>
                            <a:ea typeface="Calibri"/>
                            <a:cs typeface="Times New Roman"/>
                          </a:rPr>
                          <m:t>,…,</m:t>
                        </m:r>
                        <m:sSub>
                          <m:sSubPr>
                            <m:ctrlPr>
                              <a:rPr lang="en-GB" i="1">
                                <a:solidFill>
                                  <a:schemeClr val="accent1"/>
                                </a:solidFill>
                                <a:latin typeface="Cambria Math" panose="02040503050406030204" pitchFamily="18" charset="0"/>
                                <a:ea typeface="Calibri"/>
                                <a:cs typeface="Times New Roman"/>
                              </a:rPr>
                            </m:ctrlPr>
                          </m:sSubPr>
                          <m:e>
                            <m:r>
                              <a:rPr lang="en-GB" i="1">
                                <a:solidFill>
                                  <a:schemeClr val="accent1"/>
                                </a:solidFill>
                                <a:latin typeface="Cambria Math" panose="02040503050406030204" pitchFamily="18" charset="0"/>
                                <a:ea typeface="Calibri"/>
                                <a:cs typeface="Times New Roman"/>
                              </a:rPr>
                              <m:t>𝑡</m:t>
                            </m:r>
                          </m:e>
                          <m:sub>
                            <m:r>
                              <a:rPr lang="en-GB" i="1">
                                <a:solidFill>
                                  <a:schemeClr val="accent1"/>
                                </a:solidFill>
                                <a:latin typeface="Cambria Math" panose="02040503050406030204" pitchFamily="18" charset="0"/>
                                <a:ea typeface="Calibri"/>
                                <a:cs typeface="Times New Roman"/>
                              </a:rPr>
                              <m:t>𝑘</m:t>
                            </m:r>
                          </m:sub>
                        </m:sSub>
                        <m:r>
                          <a:rPr lang="en-GB" i="1">
                            <a:solidFill>
                              <a:schemeClr val="accent1"/>
                            </a:solidFill>
                            <a:latin typeface="Cambria Math" panose="02040503050406030204" pitchFamily="18" charset="0"/>
                            <a:ea typeface="Calibri"/>
                            <a:cs typeface="Times New Roman"/>
                          </a:rPr>
                          <m:t>,</m:t>
                        </m:r>
                        <m:r>
                          <a:rPr lang="en-GB" i="1">
                            <a:solidFill>
                              <a:schemeClr val="accent1"/>
                            </a:solidFill>
                            <a:latin typeface="Cambria Math" panose="02040503050406030204" pitchFamily="18" charset="0"/>
                            <a:ea typeface="Calibri"/>
                            <a:cs typeface="Times New Roman"/>
                          </a:rPr>
                          <m:t>𝑣</m:t>
                        </m:r>
                      </m:e>
                    </m:d>
                    <m:r>
                      <a:rPr lang="en-GB" i="1">
                        <a:solidFill>
                          <a:schemeClr val="accent1"/>
                        </a:solidFill>
                        <a:latin typeface="Cambria Math" panose="02040503050406030204" pitchFamily="18" charset="0"/>
                        <a:ea typeface="Cambria Math" panose="02040503050406030204" pitchFamily="18" charset="0"/>
                        <a:cs typeface="Times New Roman"/>
                      </a:rPr>
                      <m:t>∈</m:t>
                    </m:r>
                    <m:r>
                      <a:rPr lang="en-GB" i="1">
                        <a:solidFill>
                          <a:schemeClr val="accent1"/>
                        </a:solidFill>
                        <a:latin typeface="Cambria Math" panose="02040503050406030204" pitchFamily="18" charset="0"/>
                      </a:rPr>
                      <m:t>𝑝𝑟𝑒</m:t>
                    </m:r>
                    <m:r>
                      <a:rPr lang="en-GB" i="1">
                        <a:solidFill>
                          <a:schemeClr val="accent1"/>
                        </a:solidFill>
                        <a:latin typeface="Cambria Math" panose="02040503050406030204" pitchFamily="18" charset="0"/>
                      </a:rPr>
                      <m:t>(</m:t>
                    </m:r>
                    <m:r>
                      <a:rPr lang="en-GB" i="1">
                        <a:solidFill>
                          <a:schemeClr val="accent1"/>
                        </a:solidFill>
                        <a:latin typeface="Cambria Math" panose="02040503050406030204" pitchFamily="18" charset="0"/>
                      </a:rPr>
                      <m:t>𝑜</m:t>
                    </m:r>
                    <m:r>
                      <a:rPr lang="en-GB" i="1">
                        <a:solidFill>
                          <a:schemeClr val="accent1"/>
                        </a:solidFill>
                        <a:latin typeface="Cambria Math" panose="02040503050406030204" pitchFamily="18" charset="0"/>
                      </a:rPr>
                      <m:t>)</m:t>
                    </m:r>
                  </m:oMath>
                </a14:m>
                <a:r>
                  <a:rPr lang="en-GB" dirty="0">
                    <a:solidFill>
                      <a:schemeClr val="accent1"/>
                    </a:solidFill>
                  </a:rPr>
                  <a:t> for some </a:t>
                </a:r>
                <a14:m>
                  <m:oMath xmlns:m="http://schemas.openxmlformats.org/officeDocument/2006/math">
                    <m:r>
                      <a:rPr lang="en-GB" i="1">
                        <a:solidFill>
                          <a:schemeClr val="accent1"/>
                        </a:solidFill>
                        <a:latin typeface="Cambria Math" panose="02040503050406030204" pitchFamily="18" charset="0"/>
                        <a:ea typeface="Calibri"/>
                        <a:cs typeface="Times New Roman"/>
                      </a:rPr>
                      <m:t>𝑣</m:t>
                    </m:r>
                  </m:oMath>
                </a14:m>
                <a:r>
                  <a:rPr lang="en-GB" dirty="0">
                    <a:solidFill>
                      <a:schemeClr val="accent1"/>
                    </a:solidFill>
                  </a:rPr>
                  <a:t>:</a:t>
                </a:r>
              </a:p>
              <a:p>
                <a:pPr lvl="3"/>
                <a:r>
                  <a:rPr lang="en-GB" dirty="0">
                    <a:solidFill>
                      <a:schemeClr val="accent1"/>
                    </a:solidFill>
                    <a:ea typeface="Cambria Math" panose="02040503050406030204" pitchFamily="18" charset="0"/>
                  </a:rPr>
                  <a:t>Add new effect </a:t>
                </a:r>
                <a14:m>
                  <m:oMath xmlns:m="http://schemas.openxmlformats.org/officeDocument/2006/math">
                    <m:r>
                      <a:rPr lang="en-GB" i="1">
                        <a:solidFill>
                          <a:schemeClr val="accent1"/>
                        </a:solidFill>
                        <a:latin typeface="Cambria Math" panose="02040503050406030204" pitchFamily="18" charset="0"/>
                        <a:ea typeface="Cambria Math" panose="02040503050406030204" pitchFamily="18" charset="0"/>
                      </a:rPr>
                      <m:t>¬</m:t>
                    </m:r>
                    <m:sSub>
                      <m:sSubPr>
                        <m:ctrlPr>
                          <a:rPr lang="en-GB" i="1">
                            <a:solidFill>
                              <a:schemeClr val="accent1"/>
                            </a:solidFill>
                            <a:latin typeface="Cambria Math" panose="02040503050406030204" pitchFamily="18" charset="0"/>
                          </a:rPr>
                        </m:ctrlPr>
                      </m:sSubPr>
                      <m:e>
                        <m:r>
                          <a:rPr lang="en-GB" i="1">
                            <a:solidFill>
                              <a:schemeClr val="accent1"/>
                            </a:solidFill>
                            <a:latin typeface="Cambria Math" panose="02040503050406030204" pitchFamily="18" charset="0"/>
                          </a:rPr>
                          <m:t>𝑝</m:t>
                        </m:r>
                      </m:e>
                      <m:sub>
                        <m:r>
                          <a:rPr lang="en-GB" i="1">
                            <a:solidFill>
                              <a:schemeClr val="accent1"/>
                            </a:solidFill>
                            <a:latin typeface="Cambria Math" panose="02040503050406030204" pitchFamily="18" charset="0"/>
                          </a:rPr>
                          <m:t>𝑥</m:t>
                        </m:r>
                      </m:sub>
                    </m:sSub>
                    <m:d>
                      <m:dPr>
                        <m:ctrlPr>
                          <a:rPr lang="en-GB" i="1">
                            <a:solidFill>
                              <a:schemeClr val="accent1"/>
                            </a:solidFill>
                            <a:latin typeface="Cambria Math" panose="02040503050406030204" pitchFamily="18" charset="0"/>
                            <a:ea typeface="Calibri"/>
                            <a:cs typeface="Times New Roman"/>
                          </a:rPr>
                        </m:ctrlPr>
                      </m:dPr>
                      <m:e>
                        <m:sSub>
                          <m:sSubPr>
                            <m:ctrlPr>
                              <a:rPr lang="en-GB" i="1">
                                <a:solidFill>
                                  <a:schemeClr val="accent1"/>
                                </a:solidFill>
                                <a:latin typeface="Cambria Math" panose="02040503050406030204" pitchFamily="18" charset="0"/>
                                <a:ea typeface="Calibri"/>
                                <a:cs typeface="Times New Roman"/>
                              </a:rPr>
                            </m:ctrlPr>
                          </m:sSubPr>
                          <m:e>
                            <m:r>
                              <a:rPr lang="en-GB" i="1">
                                <a:solidFill>
                                  <a:schemeClr val="accent1"/>
                                </a:solidFill>
                                <a:latin typeface="Cambria Math" panose="02040503050406030204" pitchFamily="18" charset="0"/>
                                <a:ea typeface="Calibri"/>
                                <a:cs typeface="Times New Roman"/>
                              </a:rPr>
                              <m:t>𝑡</m:t>
                            </m:r>
                          </m:e>
                          <m:sub>
                            <m:r>
                              <a:rPr lang="en-GB" i="1">
                                <a:solidFill>
                                  <a:schemeClr val="accent1"/>
                                </a:solidFill>
                                <a:latin typeface="Cambria Math" panose="02040503050406030204" pitchFamily="18" charset="0"/>
                                <a:ea typeface="Calibri"/>
                                <a:cs typeface="Times New Roman"/>
                              </a:rPr>
                              <m:t>1</m:t>
                            </m:r>
                          </m:sub>
                        </m:sSub>
                        <m:r>
                          <a:rPr lang="en-GB" i="1">
                            <a:solidFill>
                              <a:schemeClr val="accent1"/>
                            </a:solidFill>
                            <a:latin typeface="Cambria Math" panose="02040503050406030204" pitchFamily="18" charset="0"/>
                            <a:ea typeface="Calibri"/>
                            <a:cs typeface="Times New Roman"/>
                          </a:rPr>
                          <m:t>,…,</m:t>
                        </m:r>
                        <m:sSub>
                          <m:sSubPr>
                            <m:ctrlPr>
                              <a:rPr lang="en-GB" i="1">
                                <a:solidFill>
                                  <a:schemeClr val="accent1"/>
                                </a:solidFill>
                                <a:latin typeface="Cambria Math" panose="02040503050406030204" pitchFamily="18" charset="0"/>
                                <a:ea typeface="Calibri"/>
                                <a:cs typeface="Times New Roman"/>
                              </a:rPr>
                            </m:ctrlPr>
                          </m:sSubPr>
                          <m:e>
                            <m:r>
                              <a:rPr lang="en-GB" i="1">
                                <a:solidFill>
                                  <a:schemeClr val="accent1"/>
                                </a:solidFill>
                                <a:latin typeface="Cambria Math" panose="02040503050406030204" pitchFamily="18" charset="0"/>
                                <a:ea typeface="Calibri"/>
                                <a:cs typeface="Times New Roman"/>
                              </a:rPr>
                              <m:t>𝑡</m:t>
                            </m:r>
                          </m:e>
                          <m:sub>
                            <m:r>
                              <a:rPr lang="en-GB" i="1">
                                <a:solidFill>
                                  <a:schemeClr val="accent1"/>
                                </a:solidFill>
                                <a:latin typeface="Cambria Math" panose="02040503050406030204" pitchFamily="18" charset="0"/>
                                <a:ea typeface="Calibri"/>
                                <a:cs typeface="Times New Roman"/>
                              </a:rPr>
                              <m:t>𝑘</m:t>
                            </m:r>
                          </m:sub>
                        </m:sSub>
                        <m:r>
                          <a:rPr lang="en-GB" i="1">
                            <a:solidFill>
                              <a:schemeClr val="accent1"/>
                            </a:solidFill>
                            <a:latin typeface="Cambria Math" panose="02040503050406030204" pitchFamily="18" charset="0"/>
                            <a:ea typeface="Calibri"/>
                            <a:cs typeface="Times New Roman"/>
                          </a:rPr>
                          <m:t>,</m:t>
                        </m:r>
                        <m:r>
                          <a:rPr lang="en-GB" i="1">
                            <a:solidFill>
                              <a:schemeClr val="accent1"/>
                            </a:solidFill>
                            <a:latin typeface="Cambria Math" panose="02040503050406030204" pitchFamily="18" charset="0"/>
                            <a:ea typeface="Calibri"/>
                            <a:cs typeface="Times New Roman"/>
                          </a:rPr>
                          <m:t>𝑣</m:t>
                        </m:r>
                      </m:e>
                    </m:d>
                  </m:oMath>
                </a14:m>
                <a:endParaRPr lang="en-GB" dirty="0">
                  <a:solidFill>
                    <a:schemeClr val="accent1"/>
                  </a:solidFill>
                </a:endParaRPr>
              </a:p>
              <a:p>
                <a:pPr lvl="2"/>
                <a:r>
                  <a:rPr lang="en-GB" dirty="0">
                    <a:solidFill>
                      <a:schemeClr val="accent1"/>
                    </a:solidFill>
                  </a:rPr>
                  <a:t>Otherwise</a:t>
                </a:r>
              </a:p>
              <a:p>
                <a:pPr lvl="3"/>
                <a:r>
                  <a:rPr lang="en-GB" dirty="0">
                    <a:solidFill>
                      <a:schemeClr val="accent1"/>
                    </a:solidFill>
                  </a:rPr>
                  <a:t>Add new parameter </a:t>
                </a:r>
                <a14:m>
                  <m:oMath xmlns:m="http://schemas.openxmlformats.org/officeDocument/2006/math">
                    <m:r>
                      <a:rPr lang="en-GB" i="1">
                        <a:solidFill>
                          <a:schemeClr val="accent1"/>
                        </a:solidFill>
                        <a:latin typeface="Cambria Math" panose="02040503050406030204" pitchFamily="18" charset="0"/>
                      </a:rPr>
                      <m:t>𝑢</m:t>
                    </m:r>
                  </m:oMath>
                </a14:m>
                <a:r>
                  <a:rPr lang="en-GB" dirty="0">
                    <a:solidFill>
                      <a:schemeClr val="accent1"/>
                    </a:solidFill>
                  </a:rPr>
                  <a:t> to </a:t>
                </a:r>
                <a14:m>
                  <m:oMath xmlns:m="http://schemas.openxmlformats.org/officeDocument/2006/math">
                    <m:r>
                      <a:rPr lang="en-GB" i="1">
                        <a:solidFill>
                          <a:schemeClr val="accent1"/>
                        </a:solidFill>
                        <a:latin typeface="Cambria Math" panose="02040503050406030204" pitchFamily="18" charset="0"/>
                      </a:rPr>
                      <m:t>h𝑒𝑎𝑑</m:t>
                    </m:r>
                    <m:r>
                      <a:rPr lang="en-GB" i="1">
                        <a:solidFill>
                          <a:schemeClr val="accent1"/>
                        </a:solidFill>
                        <a:latin typeface="Cambria Math" panose="02040503050406030204" pitchFamily="18" charset="0"/>
                      </a:rPr>
                      <m:t>(</m:t>
                    </m:r>
                    <m:r>
                      <a:rPr lang="en-GB" i="1">
                        <a:solidFill>
                          <a:schemeClr val="accent1"/>
                        </a:solidFill>
                        <a:latin typeface="Cambria Math" panose="02040503050406030204" pitchFamily="18" charset="0"/>
                      </a:rPr>
                      <m:t>𝑜</m:t>
                    </m:r>
                    <m:r>
                      <a:rPr lang="en-GB" i="1">
                        <a:solidFill>
                          <a:schemeClr val="accent1"/>
                        </a:solidFill>
                        <a:latin typeface="Cambria Math" panose="02040503050406030204" pitchFamily="18" charset="0"/>
                      </a:rPr>
                      <m:t>)</m:t>
                    </m:r>
                  </m:oMath>
                </a14:m>
                <a:endParaRPr lang="en-GB" dirty="0">
                  <a:solidFill>
                    <a:schemeClr val="accent1"/>
                  </a:solidFill>
                </a:endParaRPr>
              </a:p>
              <a:p>
                <a:pPr lvl="3"/>
                <a:r>
                  <a:rPr lang="en-GB" dirty="0">
                    <a:solidFill>
                      <a:schemeClr val="accent1"/>
                    </a:solidFill>
                  </a:rPr>
                  <a:t>Add new precondition </a:t>
                </a:r>
                <a14:m>
                  <m:oMath xmlns:m="http://schemas.openxmlformats.org/officeDocument/2006/math">
                    <m:sSub>
                      <m:sSubPr>
                        <m:ctrlPr>
                          <a:rPr lang="en-GB" i="1">
                            <a:solidFill>
                              <a:schemeClr val="accent1"/>
                            </a:solidFill>
                            <a:latin typeface="Cambria Math" panose="02040503050406030204" pitchFamily="18" charset="0"/>
                          </a:rPr>
                        </m:ctrlPr>
                      </m:sSubPr>
                      <m:e>
                        <m:r>
                          <a:rPr lang="en-GB" i="1">
                            <a:solidFill>
                              <a:schemeClr val="accent1"/>
                            </a:solidFill>
                            <a:latin typeface="Cambria Math" panose="02040503050406030204" pitchFamily="18" charset="0"/>
                          </a:rPr>
                          <m:t>𝑝</m:t>
                        </m:r>
                      </m:e>
                      <m:sub>
                        <m:r>
                          <a:rPr lang="en-GB" i="1">
                            <a:solidFill>
                              <a:schemeClr val="accent1"/>
                            </a:solidFill>
                            <a:latin typeface="Cambria Math" panose="02040503050406030204" pitchFamily="18" charset="0"/>
                          </a:rPr>
                          <m:t>𝑥</m:t>
                        </m:r>
                      </m:sub>
                    </m:sSub>
                    <m:d>
                      <m:dPr>
                        <m:ctrlPr>
                          <a:rPr lang="en-GB" i="1">
                            <a:solidFill>
                              <a:schemeClr val="accent1"/>
                            </a:solidFill>
                            <a:latin typeface="Cambria Math" panose="02040503050406030204" pitchFamily="18" charset="0"/>
                            <a:ea typeface="Calibri"/>
                            <a:cs typeface="Times New Roman"/>
                          </a:rPr>
                        </m:ctrlPr>
                      </m:dPr>
                      <m:e>
                        <m:sSub>
                          <m:sSubPr>
                            <m:ctrlPr>
                              <a:rPr lang="en-GB" i="1">
                                <a:solidFill>
                                  <a:schemeClr val="accent1"/>
                                </a:solidFill>
                                <a:latin typeface="Cambria Math" panose="02040503050406030204" pitchFamily="18" charset="0"/>
                                <a:ea typeface="Calibri"/>
                                <a:cs typeface="Times New Roman"/>
                              </a:rPr>
                            </m:ctrlPr>
                          </m:sSubPr>
                          <m:e>
                            <m:r>
                              <a:rPr lang="en-GB" i="1">
                                <a:solidFill>
                                  <a:schemeClr val="accent1"/>
                                </a:solidFill>
                                <a:latin typeface="Cambria Math" panose="02040503050406030204" pitchFamily="18" charset="0"/>
                                <a:ea typeface="Calibri"/>
                                <a:cs typeface="Times New Roman"/>
                              </a:rPr>
                              <m:t>𝑡</m:t>
                            </m:r>
                          </m:e>
                          <m:sub>
                            <m:r>
                              <a:rPr lang="en-GB" i="1">
                                <a:solidFill>
                                  <a:schemeClr val="accent1"/>
                                </a:solidFill>
                                <a:latin typeface="Cambria Math" panose="02040503050406030204" pitchFamily="18" charset="0"/>
                                <a:ea typeface="Calibri"/>
                                <a:cs typeface="Times New Roman"/>
                              </a:rPr>
                              <m:t>1</m:t>
                            </m:r>
                          </m:sub>
                        </m:sSub>
                        <m:r>
                          <a:rPr lang="en-GB" i="1">
                            <a:solidFill>
                              <a:schemeClr val="accent1"/>
                            </a:solidFill>
                            <a:latin typeface="Cambria Math" panose="02040503050406030204" pitchFamily="18" charset="0"/>
                            <a:ea typeface="Calibri"/>
                            <a:cs typeface="Times New Roman"/>
                          </a:rPr>
                          <m:t>,…,</m:t>
                        </m:r>
                        <m:sSub>
                          <m:sSubPr>
                            <m:ctrlPr>
                              <a:rPr lang="en-GB" i="1">
                                <a:solidFill>
                                  <a:schemeClr val="accent1"/>
                                </a:solidFill>
                                <a:latin typeface="Cambria Math" panose="02040503050406030204" pitchFamily="18" charset="0"/>
                                <a:ea typeface="Calibri"/>
                                <a:cs typeface="Times New Roman"/>
                              </a:rPr>
                            </m:ctrlPr>
                          </m:sSubPr>
                          <m:e>
                            <m:r>
                              <a:rPr lang="en-GB" i="1">
                                <a:solidFill>
                                  <a:schemeClr val="accent1"/>
                                </a:solidFill>
                                <a:latin typeface="Cambria Math" panose="02040503050406030204" pitchFamily="18" charset="0"/>
                                <a:ea typeface="Calibri"/>
                                <a:cs typeface="Times New Roman"/>
                              </a:rPr>
                              <m:t>𝑡</m:t>
                            </m:r>
                          </m:e>
                          <m:sub>
                            <m:r>
                              <a:rPr lang="en-GB" i="1">
                                <a:solidFill>
                                  <a:schemeClr val="accent1"/>
                                </a:solidFill>
                                <a:latin typeface="Cambria Math" panose="02040503050406030204" pitchFamily="18" charset="0"/>
                                <a:ea typeface="Calibri"/>
                                <a:cs typeface="Times New Roman"/>
                              </a:rPr>
                              <m:t>𝑘</m:t>
                            </m:r>
                          </m:sub>
                        </m:sSub>
                        <m:r>
                          <a:rPr lang="en-GB" i="1">
                            <a:solidFill>
                              <a:schemeClr val="accent1"/>
                            </a:solidFill>
                            <a:latin typeface="Cambria Math" panose="02040503050406030204" pitchFamily="18" charset="0"/>
                            <a:ea typeface="Calibri"/>
                            <a:cs typeface="Times New Roman"/>
                          </a:rPr>
                          <m:t>,</m:t>
                        </m:r>
                        <m:r>
                          <a:rPr lang="en-GB" i="1">
                            <a:solidFill>
                              <a:schemeClr val="accent1"/>
                            </a:solidFill>
                            <a:latin typeface="Cambria Math" panose="02040503050406030204" pitchFamily="18" charset="0"/>
                            <a:ea typeface="Calibri"/>
                            <a:cs typeface="Times New Roman"/>
                          </a:rPr>
                          <m:t>𝑢</m:t>
                        </m:r>
                      </m:e>
                    </m:d>
                  </m:oMath>
                </a14:m>
                <a:endParaRPr lang="en-GB" dirty="0">
                  <a:solidFill>
                    <a:schemeClr val="accent1"/>
                  </a:solidFill>
                  <a:ea typeface="Calibri"/>
                  <a:cs typeface="Times New Roman"/>
                </a:endParaRPr>
              </a:p>
              <a:p>
                <a:pPr lvl="3"/>
                <a:r>
                  <a:rPr lang="en-GB" dirty="0">
                    <a:solidFill>
                      <a:schemeClr val="accent1"/>
                    </a:solidFill>
                  </a:rPr>
                  <a:t>Add new effect </a:t>
                </a:r>
                <a14:m>
                  <m:oMath xmlns:m="http://schemas.openxmlformats.org/officeDocument/2006/math">
                    <m:r>
                      <a:rPr lang="en-GB" i="1">
                        <a:solidFill>
                          <a:schemeClr val="accent1"/>
                        </a:solidFill>
                        <a:latin typeface="Cambria Math" panose="02040503050406030204" pitchFamily="18" charset="0"/>
                        <a:ea typeface="Cambria Math" panose="02040503050406030204" pitchFamily="18" charset="0"/>
                      </a:rPr>
                      <m:t>¬</m:t>
                    </m:r>
                    <m:sSub>
                      <m:sSubPr>
                        <m:ctrlPr>
                          <a:rPr lang="en-GB" i="1">
                            <a:solidFill>
                              <a:schemeClr val="accent1"/>
                            </a:solidFill>
                            <a:latin typeface="Cambria Math" panose="02040503050406030204" pitchFamily="18" charset="0"/>
                          </a:rPr>
                        </m:ctrlPr>
                      </m:sSubPr>
                      <m:e>
                        <m:r>
                          <a:rPr lang="en-GB" i="1">
                            <a:solidFill>
                              <a:schemeClr val="accent1"/>
                            </a:solidFill>
                            <a:latin typeface="Cambria Math" panose="02040503050406030204" pitchFamily="18" charset="0"/>
                          </a:rPr>
                          <m:t>𝑝</m:t>
                        </m:r>
                      </m:e>
                      <m:sub>
                        <m:r>
                          <a:rPr lang="en-GB" i="1">
                            <a:solidFill>
                              <a:schemeClr val="accent1"/>
                            </a:solidFill>
                            <a:latin typeface="Cambria Math" panose="02040503050406030204" pitchFamily="18" charset="0"/>
                          </a:rPr>
                          <m:t>𝑥</m:t>
                        </m:r>
                      </m:sub>
                    </m:sSub>
                    <m:d>
                      <m:dPr>
                        <m:ctrlPr>
                          <a:rPr lang="en-GB" i="1">
                            <a:solidFill>
                              <a:schemeClr val="accent1"/>
                            </a:solidFill>
                            <a:latin typeface="Cambria Math" panose="02040503050406030204" pitchFamily="18" charset="0"/>
                            <a:ea typeface="Calibri"/>
                            <a:cs typeface="Times New Roman"/>
                          </a:rPr>
                        </m:ctrlPr>
                      </m:dPr>
                      <m:e>
                        <m:sSub>
                          <m:sSubPr>
                            <m:ctrlPr>
                              <a:rPr lang="en-GB" i="1">
                                <a:solidFill>
                                  <a:schemeClr val="accent1"/>
                                </a:solidFill>
                                <a:latin typeface="Cambria Math" panose="02040503050406030204" pitchFamily="18" charset="0"/>
                                <a:ea typeface="Calibri"/>
                                <a:cs typeface="Times New Roman"/>
                              </a:rPr>
                            </m:ctrlPr>
                          </m:sSubPr>
                          <m:e>
                            <m:r>
                              <a:rPr lang="en-GB" i="1">
                                <a:solidFill>
                                  <a:schemeClr val="accent1"/>
                                </a:solidFill>
                                <a:latin typeface="Cambria Math" panose="02040503050406030204" pitchFamily="18" charset="0"/>
                                <a:ea typeface="Calibri"/>
                                <a:cs typeface="Times New Roman"/>
                              </a:rPr>
                              <m:t>𝑡</m:t>
                            </m:r>
                          </m:e>
                          <m:sub>
                            <m:r>
                              <a:rPr lang="en-GB" i="1">
                                <a:solidFill>
                                  <a:schemeClr val="accent1"/>
                                </a:solidFill>
                                <a:latin typeface="Cambria Math" panose="02040503050406030204" pitchFamily="18" charset="0"/>
                                <a:ea typeface="Calibri"/>
                                <a:cs typeface="Times New Roman"/>
                              </a:rPr>
                              <m:t>1</m:t>
                            </m:r>
                          </m:sub>
                        </m:sSub>
                        <m:r>
                          <a:rPr lang="en-GB" i="1">
                            <a:solidFill>
                              <a:schemeClr val="accent1"/>
                            </a:solidFill>
                            <a:latin typeface="Cambria Math" panose="02040503050406030204" pitchFamily="18" charset="0"/>
                            <a:ea typeface="Calibri"/>
                            <a:cs typeface="Times New Roman"/>
                          </a:rPr>
                          <m:t>,…,</m:t>
                        </m:r>
                        <m:sSub>
                          <m:sSubPr>
                            <m:ctrlPr>
                              <a:rPr lang="en-GB" i="1">
                                <a:solidFill>
                                  <a:schemeClr val="accent1"/>
                                </a:solidFill>
                                <a:latin typeface="Cambria Math" panose="02040503050406030204" pitchFamily="18" charset="0"/>
                                <a:ea typeface="Calibri"/>
                                <a:cs typeface="Times New Roman"/>
                              </a:rPr>
                            </m:ctrlPr>
                          </m:sSubPr>
                          <m:e>
                            <m:r>
                              <a:rPr lang="en-GB" i="1">
                                <a:solidFill>
                                  <a:schemeClr val="accent1"/>
                                </a:solidFill>
                                <a:latin typeface="Cambria Math" panose="02040503050406030204" pitchFamily="18" charset="0"/>
                                <a:ea typeface="Calibri"/>
                                <a:cs typeface="Times New Roman"/>
                              </a:rPr>
                              <m:t>𝑡</m:t>
                            </m:r>
                          </m:e>
                          <m:sub>
                            <m:r>
                              <a:rPr lang="en-GB" i="1">
                                <a:solidFill>
                                  <a:schemeClr val="accent1"/>
                                </a:solidFill>
                                <a:latin typeface="Cambria Math" panose="02040503050406030204" pitchFamily="18" charset="0"/>
                                <a:ea typeface="Calibri"/>
                                <a:cs typeface="Times New Roman"/>
                              </a:rPr>
                              <m:t>𝑘</m:t>
                            </m:r>
                          </m:sub>
                        </m:sSub>
                        <m:r>
                          <a:rPr lang="en-GB" i="1">
                            <a:solidFill>
                              <a:schemeClr val="accent1"/>
                            </a:solidFill>
                            <a:latin typeface="Cambria Math" panose="02040503050406030204" pitchFamily="18" charset="0"/>
                            <a:ea typeface="Calibri"/>
                            <a:cs typeface="Times New Roman"/>
                          </a:rPr>
                          <m:t>,</m:t>
                        </m:r>
                        <m:r>
                          <a:rPr lang="en-GB" i="1">
                            <a:solidFill>
                              <a:schemeClr val="accent1"/>
                            </a:solidFill>
                            <a:latin typeface="Cambria Math" panose="02040503050406030204" pitchFamily="18" charset="0"/>
                            <a:ea typeface="Calibri"/>
                            <a:cs typeface="Times New Roman"/>
                          </a:rPr>
                          <m:t>𝑢</m:t>
                        </m:r>
                      </m:e>
                    </m:d>
                  </m:oMath>
                </a14:m>
                <a:endParaRPr lang="en-GB" dirty="0"/>
              </a:p>
              <a:p>
                <a:endParaRPr lang="en-GB" dirty="0"/>
              </a:p>
            </p:txBody>
          </p:sp>
        </mc:Choice>
        <mc:Fallback xmlns="">
          <p:sp>
            <p:nvSpPr>
              <p:cNvPr id="8" name="Content Placeholder 7">
                <a:extLst>
                  <a:ext uri="{FF2B5EF4-FFF2-40B4-BE49-F238E27FC236}">
                    <a16:creationId xmlns:a16="http://schemas.microsoft.com/office/drawing/2014/main" id="{E9983BCA-0061-B44E-8675-14CF6CD247FA}"/>
                  </a:ext>
                </a:extLst>
              </p:cNvPr>
              <p:cNvSpPr>
                <a:spLocks noGrp="1" noRot="1" noChangeAspect="1" noMove="1" noResize="1" noEditPoints="1" noAdjustHandles="1" noChangeArrowheads="1" noChangeShapeType="1" noTextEdit="1"/>
              </p:cNvSpPr>
              <p:nvPr>
                <p:ph sz="half" idx="2"/>
              </p:nvPr>
            </p:nvSpPr>
            <p:spPr>
              <a:blipFill>
                <a:blip r:embed="rId4"/>
                <a:stretch>
                  <a:fillRect l="-2955" t="-2985" b="-5970"/>
                </a:stretch>
              </a:blipFill>
            </p:spPr>
            <p:txBody>
              <a:bodyPr/>
              <a:lstStyle/>
              <a:p>
                <a:r>
                  <a:rPr lang="en-DE">
                    <a:noFill/>
                  </a:rPr>
                  <a:t> </a:t>
                </a:r>
              </a:p>
            </p:txBody>
          </p:sp>
        </mc:Fallback>
      </mc:AlternateContent>
      <p:sp>
        <p:nvSpPr>
          <p:cNvPr id="4" name="Date Placeholder 3">
            <a:extLst>
              <a:ext uri="{FF2B5EF4-FFF2-40B4-BE49-F238E27FC236}">
                <a16:creationId xmlns:a16="http://schemas.microsoft.com/office/drawing/2014/main" id="{71D80153-43A7-8949-AEB2-020C159F5291}"/>
              </a:ext>
            </a:extLst>
          </p:cNvPr>
          <p:cNvSpPr>
            <a:spLocks noGrp="1"/>
          </p:cNvSpPr>
          <p:nvPr>
            <p:ph type="dt" sz="half" idx="10"/>
          </p:nvPr>
        </p:nvSpPr>
        <p:spPr/>
        <p:txBody>
          <a:bodyPr/>
          <a:lstStyle/>
          <a:p>
            <a:r>
              <a:rPr lang="de-DE"/>
              <a:t>Deterministic</a:t>
            </a:r>
            <a:endParaRPr lang="de-DE" dirty="0"/>
          </a:p>
        </p:txBody>
      </p:sp>
      <p:sp>
        <p:nvSpPr>
          <p:cNvPr id="6" name="Footer Placeholder 5">
            <a:extLst>
              <a:ext uri="{FF2B5EF4-FFF2-40B4-BE49-F238E27FC236}">
                <a16:creationId xmlns:a16="http://schemas.microsoft.com/office/drawing/2014/main" id="{EC02B7A3-8BCB-6D02-0057-06F13D6E437B}"/>
              </a:ext>
            </a:extLst>
          </p:cNvPr>
          <p:cNvSpPr>
            <a:spLocks noGrp="1"/>
          </p:cNvSpPr>
          <p:nvPr>
            <p:ph type="ftr" sz="quarter" idx="3"/>
          </p:nvPr>
        </p:nvSpPr>
        <p:spPr/>
        <p:txBody>
          <a:bodyPr/>
          <a:lstStyle/>
          <a:p>
            <a:r>
              <a:rPr lang="en-GB"/>
              <a:t>T. Braun - APA</a:t>
            </a:r>
          </a:p>
        </p:txBody>
      </p:sp>
      <p:sp>
        <p:nvSpPr>
          <p:cNvPr id="5" name="Slide Number Placeholder 4">
            <a:extLst>
              <a:ext uri="{FF2B5EF4-FFF2-40B4-BE49-F238E27FC236}">
                <a16:creationId xmlns:a16="http://schemas.microsoft.com/office/drawing/2014/main" id="{EEDF7317-C2BD-F84B-A1A1-EDE2CC26280E}"/>
              </a:ext>
            </a:extLst>
          </p:cNvPr>
          <p:cNvSpPr>
            <a:spLocks noGrp="1"/>
          </p:cNvSpPr>
          <p:nvPr>
            <p:ph type="sldNum" sz="quarter" idx="4"/>
          </p:nvPr>
        </p:nvSpPr>
        <p:spPr/>
        <p:txBody>
          <a:bodyPr/>
          <a:lstStyle/>
          <a:p>
            <a:fld id="{67C9959E-8E6B-B04C-9955-EA096F41CA7A}" type="slidenum">
              <a:rPr lang="en-GB" smtClean="0"/>
              <a:t>28</a:t>
            </a:fld>
            <a:endParaRPr lang="en-GB"/>
          </a:p>
        </p:txBody>
      </p:sp>
    </p:spTree>
    <p:extLst>
      <p:ext uri="{BB962C8B-B14F-4D97-AF65-F5344CB8AC3E}">
        <p14:creationId xmlns:p14="http://schemas.microsoft.com/office/powerpoint/2010/main" val="6963962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a:t>Classical Planning Operators: Example</a:t>
            </a:r>
          </a:p>
        </p:txBody>
      </p:sp>
      <mc:AlternateContent xmlns:mc="http://schemas.openxmlformats.org/markup-compatibility/2006" xmlns:a14="http://schemas.microsoft.com/office/drawing/2010/main">
        <mc:Choice Requires="a14">
          <p:sp>
            <p:nvSpPr>
              <p:cNvPr id="3" name="Content Placeholder 2"/>
              <p:cNvSpPr>
                <a:spLocks noGrp="1"/>
              </p:cNvSpPr>
              <p:nvPr>
                <p:ph sz="half" idx="1"/>
              </p:nvPr>
            </p:nvSpPr>
            <p:spPr/>
            <p:txBody>
              <a:bodyPr>
                <a:normAutofit/>
              </a:bodyPr>
              <a:lstStyle/>
              <a:p>
                <a:r>
                  <a:rPr lang="en-GB" dirty="0"/>
                  <a:t>Action templates</a:t>
                </a:r>
              </a:p>
              <a:p>
                <a:pPr lvl="1"/>
                <a:r>
                  <a:rPr lang="en-GB" dirty="0"/>
                  <a:t>head: </a:t>
                </a:r>
                <a14:m>
                  <m:oMath xmlns:m="http://schemas.openxmlformats.org/officeDocument/2006/math">
                    <m:r>
                      <a:rPr lang="en-US" i="1" dirty="0">
                        <a:latin typeface="Cambria Math" panose="02040503050406030204" pitchFamily="18" charset="0"/>
                      </a:rPr>
                      <m:t>𝑚𝑜𝑣𝑒</m:t>
                    </m:r>
                    <m:d>
                      <m:dPr>
                        <m:ctrlPr>
                          <a:rPr lang="en-US" i="1" dirty="0">
                            <a:latin typeface="Cambria Math" panose="02040503050406030204" pitchFamily="18" charset="0"/>
                          </a:rPr>
                        </m:ctrlPr>
                      </m:dPr>
                      <m:e>
                        <m:r>
                          <a:rPr lang="en-US" i="1" dirty="0" err="1">
                            <a:latin typeface="Cambria Math" panose="02040503050406030204" pitchFamily="18" charset="0"/>
                          </a:rPr>
                          <m:t>𝑟</m:t>
                        </m:r>
                        <m:r>
                          <a:rPr lang="en-US" i="1" dirty="0" err="1">
                            <a:latin typeface="Cambria Math" panose="02040503050406030204" pitchFamily="18" charset="0"/>
                          </a:rPr>
                          <m:t>,</m:t>
                        </m:r>
                        <m:r>
                          <a:rPr lang="en-US" i="1" dirty="0" err="1">
                            <a:latin typeface="Cambria Math" panose="02040503050406030204" pitchFamily="18" charset="0"/>
                          </a:rPr>
                          <m:t>𝑙</m:t>
                        </m:r>
                        <m:r>
                          <a:rPr lang="en-US" i="1" dirty="0" err="1">
                            <a:latin typeface="Cambria Math" panose="02040503050406030204" pitchFamily="18" charset="0"/>
                          </a:rPr>
                          <m:t>,</m:t>
                        </m:r>
                        <m:r>
                          <a:rPr lang="en-US" i="1" dirty="0" err="1">
                            <a:latin typeface="Cambria Math" panose="02040503050406030204" pitchFamily="18" charset="0"/>
                          </a:rPr>
                          <m:t>𝑚</m:t>
                        </m:r>
                      </m:e>
                    </m:d>
                  </m:oMath>
                </a14:m>
                <a:endParaRPr lang="en-GB" dirty="0"/>
              </a:p>
              <a:p>
                <a:pPr lvl="2"/>
                <a:r>
                  <a:rPr lang="en-GB" dirty="0"/>
                  <a:t>pre: </a:t>
                </a:r>
                <a14:m>
                  <m:oMath xmlns:m="http://schemas.openxmlformats.org/officeDocument/2006/math">
                    <m:r>
                      <a:rPr lang="en-US" i="1" dirty="0">
                        <a:latin typeface="Cambria Math" panose="02040503050406030204" pitchFamily="18" charset="0"/>
                      </a:rPr>
                      <m:t>𝑙𝑜𝑐</m:t>
                    </m:r>
                    <m:d>
                      <m:dPr>
                        <m:ctrlPr>
                          <a:rPr lang="en-US" i="1" dirty="0">
                            <a:latin typeface="Cambria Math" panose="02040503050406030204" pitchFamily="18" charset="0"/>
                          </a:rPr>
                        </m:ctrlPr>
                      </m:dPr>
                      <m:e>
                        <m:r>
                          <a:rPr lang="en-US" i="1" dirty="0">
                            <a:latin typeface="Cambria Math" panose="02040503050406030204" pitchFamily="18" charset="0"/>
                            <a:cs typeface="Times New Roman"/>
                          </a:rPr>
                          <m:t>𝑟</m:t>
                        </m:r>
                      </m:e>
                    </m:d>
                    <m:r>
                      <a:rPr lang="de-DE" i="1" dirty="0">
                        <a:latin typeface="Cambria Math" panose="02040503050406030204" pitchFamily="18" charset="0"/>
                        <a:cs typeface="Times New Roman"/>
                      </a:rPr>
                      <m:t>=</m:t>
                    </m:r>
                    <m:r>
                      <a:rPr lang="en-US" i="1" dirty="0">
                        <a:latin typeface="Cambria Math" panose="02040503050406030204" pitchFamily="18" charset="0"/>
                      </a:rPr>
                      <m:t>𝑙</m:t>
                    </m:r>
                    <m:r>
                      <a:rPr lang="en-US" i="1" dirty="0">
                        <a:latin typeface="Cambria Math" panose="02040503050406030204" pitchFamily="18" charset="0"/>
                      </a:rPr>
                      <m:t>, </m:t>
                    </m:r>
                    <m:r>
                      <a:rPr lang="en-US" i="1" dirty="0">
                        <a:latin typeface="Cambria Math" panose="02040503050406030204" pitchFamily="18" charset="0"/>
                      </a:rPr>
                      <m:t>𝑎𝑑𝑗</m:t>
                    </m:r>
                    <m:r>
                      <a:rPr lang="en-US" i="1" dirty="0">
                        <a:latin typeface="Cambria Math" panose="02040503050406030204" pitchFamily="18" charset="0"/>
                      </a:rPr>
                      <m:t>(</m:t>
                    </m:r>
                    <m:r>
                      <a:rPr lang="en-US" i="1" dirty="0" err="1">
                        <a:latin typeface="Cambria Math" panose="02040503050406030204" pitchFamily="18" charset="0"/>
                      </a:rPr>
                      <m:t>𝑙</m:t>
                    </m:r>
                    <m:r>
                      <a:rPr lang="en-US" i="1" dirty="0" err="1">
                        <a:latin typeface="Cambria Math" panose="02040503050406030204" pitchFamily="18" charset="0"/>
                      </a:rPr>
                      <m:t>,</m:t>
                    </m:r>
                    <m:r>
                      <a:rPr lang="en-US" i="1" dirty="0" err="1">
                        <a:latin typeface="Cambria Math" panose="02040503050406030204" pitchFamily="18" charset="0"/>
                      </a:rPr>
                      <m:t>𝑚</m:t>
                    </m:r>
                    <m:r>
                      <a:rPr lang="en-US" i="1" dirty="0">
                        <a:latin typeface="Cambria Math" panose="02040503050406030204" pitchFamily="18" charset="0"/>
                      </a:rPr>
                      <m:t>)</m:t>
                    </m:r>
                  </m:oMath>
                </a14:m>
                <a:endParaRPr lang="en-GB" dirty="0"/>
              </a:p>
              <a:p>
                <a:pPr lvl="2"/>
                <a:r>
                  <a:rPr lang="en-GB" dirty="0"/>
                  <a:t>eff: </a:t>
                </a:r>
                <a14:m>
                  <m:oMath xmlns:m="http://schemas.openxmlformats.org/officeDocument/2006/math">
                    <m:r>
                      <a:rPr lang="en-US" i="1" dirty="0">
                        <a:latin typeface="Cambria Math" panose="02040503050406030204" pitchFamily="18" charset="0"/>
                      </a:rPr>
                      <m:t>𝑙𝑜𝑐</m:t>
                    </m:r>
                    <m:d>
                      <m:dPr>
                        <m:ctrlPr>
                          <a:rPr lang="en-US" i="1" dirty="0">
                            <a:latin typeface="Cambria Math" panose="02040503050406030204" pitchFamily="18" charset="0"/>
                          </a:rPr>
                        </m:ctrlPr>
                      </m:dPr>
                      <m:e>
                        <m:r>
                          <a:rPr lang="en-US" i="1" dirty="0">
                            <a:latin typeface="Cambria Math" panose="02040503050406030204" pitchFamily="18" charset="0"/>
                            <a:cs typeface="Times New Roman"/>
                          </a:rPr>
                          <m:t>𝑟</m:t>
                        </m:r>
                      </m:e>
                    </m:d>
                    <m:r>
                      <a:rPr lang="en-US" i="1" dirty="0">
                        <a:latin typeface="Cambria Math" panose="02040503050406030204" pitchFamily="18" charset="0"/>
                      </a:rPr>
                      <m:t>←</m:t>
                    </m:r>
                    <m:r>
                      <a:rPr lang="en-US" i="1" dirty="0">
                        <a:latin typeface="Cambria Math" panose="02040503050406030204" pitchFamily="18" charset="0"/>
                      </a:rPr>
                      <m:t>𝑚</m:t>
                    </m:r>
                  </m:oMath>
                </a14:m>
                <a:endParaRPr lang="de-DE" i="1" dirty="0">
                  <a:latin typeface="Cambria Math" panose="02040503050406030204" pitchFamily="18" charset="0"/>
                </a:endParaRPr>
              </a:p>
              <a:p>
                <a:pPr lvl="1"/>
                <a:r>
                  <a:rPr lang="en-US" dirty="0"/>
                  <a:t>head: </a:t>
                </a:r>
                <a14:m>
                  <m:oMath xmlns:m="http://schemas.openxmlformats.org/officeDocument/2006/math">
                    <m:r>
                      <a:rPr lang="en-US" i="1" dirty="0">
                        <a:latin typeface="Cambria Math" panose="02040503050406030204" pitchFamily="18" charset="0"/>
                      </a:rPr>
                      <m:t>𝑡𝑎𝑘𝑒</m:t>
                    </m:r>
                    <m:d>
                      <m:dPr>
                        <m:ctrlPr>
                          <a:rPr lang="en-US" i="1" dirty="0">
                            <a:latin typeface="Cambria Math" panose="02040503050406030204" pitchFamily="18" charset="0"/>
                          </a:rPr>
                        </m:ctrlPr>
                      </m:dPr>
                      <m:e>
                        <m:r>
                          <a:rPr lang="ro-RO" i="1" dirty="0" err="1">
                            <a:latin typeface="Cambria Math" panose="02040503050406030204" pitchFamily="18" charset="0"/>
                          </a:rPr>
                          <m:t>𝑟</m:t>
                        </m:r>
                        <m:r>
                          <a:rPr lang="ro-RO" i="1" dirty="0" err="1">
                            <a:latin typeface="Cambria Math" panose="02040503050406030204" pitchFamily="18" charset="0"/>
                          </a:rPr>
                          <m:t>,</m:t>
                        </m:r>
                        <m:r>
                          <a:rPr lang="ro-RO" i="1" dirty="0" err="1">
                            <a:latin typeface="Cambria Math" panose="02040503050406030204" pitchFamily="18" charset="0"/>
                          </a:rPr>
                          <m:t>𝑙</m:t>
                        </m:r>
                        <m:r>
                          <a:rPr lang="ro-RO" i="1" dirty="0" err="1">
                            <a:latin typeface="Cambria Math" panose="02040503050406030204" pitchFamily="18" charset="0"/>
                          </a:rPr>
                          <m:t>,</m:t>
                        </m:r>
                        <m:r>
                          <a:rPr lang="ro-RO" i="1" dirty="0" err="1">
                            <a:latin typeface="Cambria Math" panose="02040503050406030204" pitchFamily="18" charset="0"/>
                          </a:rPr>
                          <m:t>𝑐</m:t>
                        </m:r>
                      </m:e>
                    </m:d>
                  </m:oMath>
                </a14:m>
                <a:endParaRPr lang="de-DE" i="1" dirty="0">
                  <a:latin typeface="Cambria Math" panose="02040503050406030204" pitchFamily="18" charset="0"/>
                </a:endParaRPr>
              </a:p>
              <a:p>
                <a:pPr lvl="2"/>
                <a:r>
                  <a:rPr lang="ro-RO" dirty="0"/>
                  <a:t>pre: </a:t>
                </a:r>
                <a14:m>
                  <m:oMath xmlns:m="http://schemas.openxmlformats.org/officeDocument/2006/math">
                    <m:r>
                      <a:rPr lang="ro-RO" i="1" dirty="0">
                        <a:latin typeface="Cambria Math" panose="02040503050406030204" pitchFamily="18" charset="0"/>
                      </a:rPr>
                      <m:t>𝑐𝑎𝑟𝑔𝑜</m:t>
                    </m:r>
                    <m:d>
                      <m:dPr>
                        <m:ctrlPr>
                          <a:rPr lang="ro-RO" i="1" dirty="0">
                            <a:latin typeface="Cambria Math" panose="02040503050406030204" pitchFamily="18" charset="0"/>
                          </a:rPr>
                        </m:ctrlPr>
                      </m:dPr>
                      <m:e>
                        <m:r>
                          <a:rPr lang="ro-RO" i="1" dirty="0">
                            <a:latin typeface="Cambria Math" panose="02040503050406030204" pitchFamily="18" charset="0"/>
                            <a:cs typeface="Times New Roman"/>
                          </a:rPr>
                          <m:t>𝑟</m:t>
                        </m:r>
                      </m:e>
                    </m:d>
                    <m:r>
                      <a:rPr lang="ro-RO" i="1" dirty="0">
                        <a:latin typeface="Cambria Math" panose="02040503050406030204" pitchFamily="18" charset="0"/>
                      </a:rPr>
                      <m:t>=</m:t>
                    </m:r>
                    <m:r>
                      <a:rPr lang="ro-RO" i="1" dirty="0" err="1">
                        <a:latin typeface="Cambria Math" panose="02040503050406030204" pitchFamily="18" charset="0"/>
                      </a:rPr>
                      <m:t>𝑛𝑖𝑙</m:t>
                    </m:r>
                    <m:r>
                      <a:rPr lang="ro-RO" i="1" dirty="0">
                        <a:latin typeface="Cambria Math" panose="02040503050406030204" pitchFamily="18" charset="0"/>
                      </a:rPr>
                      <m:t>, </m:t>
                    </m:r>
                    <m:r>
                      <a:rPr lang="ro-RO" i="1" dirty="0">
                        <a:latin typeface="Cambria Math" panose="02040503050406030204" pitchFamily="18" charset="0"/>
                      </a:rPr>
                      <m:t>𝑙𝑜𝑐</m:t>
                    </m:r>
                    <m:d>
                      <m:dPr>
                        <m:ctrlPr>
                          <a:rPr lang="ro-RO" i="1" dirty="0">
                            <a:latin typeface="Cambria Math" panose="02040503050406030204" pitchFamily="18" charset="0"/>
                          </a:rPr>
                        </m:ctrlPr>
                      </m:dPr>
                      <m:e>
                        <m:r>
                          <a:rPr lang="en-US" i="1" dirty="0">
                            <a:latin typeface="Cambria Math" panose="02040503050406030204" pitchFamily="18" charset="0"/>
                          </a:rPr>
                          <m:t>𝑟</m:t>
                        </m:r>
                      </m:e>
                    </m:d>
                    <m:r>
                      <a:rPr lang="ro-RO" i="1" dirty="0">
                        <a:latin typeface="Cambria Math" panose="02040503050406030204" pitchFamily="18" charset="0"/>
                      </a:rPr>
                      <m:t>=</m:t>
                    </m:r>
                    <m:r>
                      <a:rPr lang="en-US" i="1" dirty="0">
                        <a:latin typeface="Cambria Math" panose="02040503050406030204" pitchFamily="18" charset="0"/>
                      </a:rPr>
                      <m:t>𝑙</m:t>
                    </m:r>
                    <m:r>
                      <a:rPr lang="de-DE" i="1" dirty="0">
                        <a:latin typeface="Cambria Math" panose="02040503050406030204" pitchFamily="18" charset="0"/>
                      </a:rPr>
                      <m:t>,</m:t>
                    </m:r>
                    <m:r>
                      <a:rPr lang="en-US" i="1" dirty="0">
                        <a:latin typeface="Cambria Math" panose="02040503050406030204" pitchFamily="18" charset="0"/>
                      </a:rPr>
                      <m:t> </m:t>
                    </m:r>
                    <m:r>
                      <a:rPr lang="en-US" i="1" dirty="0" err="1">
                        <a:latin typeface="Cambria Math" panose="02040503050406030204" pitchFamily="18" charset="0"/>
                      </a:rPr>
                      <m:t>𝑙𝑜𝑐</m:t>
                    </m:r>
                    <m:d>
                      <m:dPr>
                        <m:ctrlPr>
                          <a:rPr lang="en-US" i="1" dirty="0">
                            <a:latin typeface="Cambria Math" panose="02040503050406030204" pitchFamily="18" charset="0"/>
                          </a:rPr>
                        </m:ctrlPr>
                      </m:dPr>
                      <m:e>
                        <m:r>
                          <a:rPr lang="ro-RO" i="1" dirty="0">
                            <a:latin typeface="Cambria Math" panose="02040503050406030204" pitchFamily="18" charset="0"/>
                            <a:cs typeface="Times New Roman"/>
                          </a:rPr>
                          <m:t>𝑐</m:t>
                        </m:r>
                      </m:e>
                    </m:d>
                    <m:r>
                      <a:rPr lang="ro-RO" i="1" dirty="0">
                        <a:latin typeface="Cambria Math" panose="02040503050406030204" pitchFamily="18" charset="0"/>
                      </a:rPr>
                      <m:t>=</m:t>
                    </m:r>
                    <m:r>
                      <a:rPr lang="ro-RO" i="1" dirty="0">
                        <a:latin typeface="Cambria Math" panose="02040503050406030204" pitchFamily="18" charset="0"/>
                      </a:rPr>
                      <m:t>𝑙</m:t>
                    </m:r>
                  </m:oMath>
                </a14:m>
                <a:endParaRPr lang="de-DE" i="1" dirty="0">
                  <a:latin typeface="Cambria Math" panose="02040503050406030204" pitchFamily="18" charset="0"/>
                </a:endParaRPr>
              </a:p>
              <a:p>
                <a:pPr lvl="2"/>
                <a:r>
                  <a:rPr lang="ro-RO" dirty="0" err="1"/>
                  <a:t>eff</a:t>
                </a:r>
                <a:r>
                  <a:rPr lang="ro-RO" dirty="0"/>
                  <a:t>: </a:t>
                </a:r>
                <a14:m>
                  <m:oMath xmlns:m="http://schemas.openxmlformats.org/officeDocument/2006/math">
                    <m:r>
                      <a:rPr lang="ro-RO" i="1" dirty="0">
                        <a:latin typeface="Cambria Math" panose="02040503050406030204" pitchFamily="18" charset="0"/>
                      </a:rPr>
                      <m:t>𝑐𝑎𝑟𝑔𝑜</m:t>
                    </m:r>
                    <m:d>
                      <m:dPr>
                        <m:ctrlPr>
                          <a:rPr lang="ro-RO" i="1" dirty="0">
                            <a:latin typeface="Cambria Math" panose="02040503050406030204" pitchFamily="18" charset="0"/>
                          </a:rPr>
                        </m:ctrlPr>
                      </m:dPr>
                      <m:e>
                        <m:r>
                          <a:rPr lang="ro-RO" i="1" dirty="0">
                            <a:latin typeface="Cambria Math" panose="02040503050406030204" pitchFamily="18" charset="0"/>
                            <a:cs typeface="Times New Roman"/>
                          </a:rPr>
                          <m:t>𝑟</m:t>
                        </m:r>
                      </m:e>
                    </m:d>
                    <m:r>
                      <a:rPr lang="ro-RO" i="1" dirty="0">
                        <a:latin typeface="Cambria Math" panose="02040503050406030204" pitchFamily="18" charset="0"/>
                      </a:rPr>
                      <m:t>←</m:t>
                    </m:r>
                    <m:r>
                      <a:rPr lang="ro-RO" i="1" dirty="0">
                        <a:latin typeface="Cambria Math" panose="02040503050406030204" pitchFamily="18" charset="0"/>
                        <a:cs typeface="Times New Roman"/>
                      </a:rPr>
                      <m:t>𝑐</m:t>
                    </m:r>
                    <m:r>
                      <a:rPr lang="ro-RO" i="1" dirty="0">
                        <a:latin typeface="Cambria Math" panose="02040503050406030204" pitchFamily="18" charset="0"/>
                      </a:rPr>
                      <m:t>, </m:t>
                    </m:r>
                    <m:r>
                      <a:rPr lang="ro-RO" i="1" dirty="0">
                        <a:latin typeface="Cambria Math" panose="02040503050406030204" pitchFamily="18" charset="0"/>
                      </a:rPr>
                      <m:t>𝑙𝑜𝑐</m:t>
                    </m:r>
                    <m:d>
                      <m:dPr>
                        <m:ctrlPr>
                          <a:rPr lang="ro-RO" i="1" dirty="0">
                            <a:latin typeface="Cambria Math" panose="02040503050406030204" pitchFamily="18" charset="0"/>
                          </a:rPr>
                        </m:ctrlPr>
                      </m:dPr>
                      <m:e>
                        <m:r>
                          <a:rPr lang="ro-RO" i="1" dirty="0">
                            <a:latin typeface="Cambria Math" panose="02040503050406030204" pitchFamily="18" charset="0"/>
                          </a:rPr>
                          <m:t>𝑐</m:t>
                        </m:r>
                      </m:e>
                    </m:d>
                    <m:r>
                      <a:rPr lang="ro-RO" i="1" dirty="0">
                        <a:latin typeface="Cambria Math" panose="02040503050406030204" pitchFamily="18" charset="0"/>
                      </a:rPr>
                      <m:t>←</m:t>
                    </m:r>
                    <m:r>
                      <a:rPr lang="ro-RO" i="1" dirty="0">
                        <a:latin typeface="Cambria Math" panose="02040503050406030204" pitchFamily="18" charset="0"/>
                      </a:rPr>
                      <m:t>𝑟</m:t>
                    </m:r>
                  </m:oMath>
                </a14:m>
                <a:endParaRPr lang="de-DE" i="1" dirty="0">
                  <a:latin typeface="Cambria Math" panose="02040503050406030204" pitchFamily="18" charset="0"/>
                </a:endParaRPr>
              </a:p>
              <a:p>
                <a:pPr lvl="1"/>
                <a:r>
                  <a:rPr lang="ro-RO" dirty="0" err="1"/>
                  <a:t>head</a:t>
                </a:r>
                <a:r>
                  <a:rPr lang="ro-RO" dirty="0"/>
                  <a:t>: </a:t>
                </a:r>
                <a14:m>
                  <m:oMath xmlns:m="http://schemas.openxmlformats.org/officeDocument/2006/math">
                    <m:r>
                      <a:rPr lang="ro-RO" i="1" dirty="0">
                        <a:latin typeface="Cambria Math" panose="02040503050406030204" pitchFamily="18" charset="0"/>
                      </a:rPr>
                      <m:t>𝑝𝑢𝑡</m:t>
                    </m:r>
                    <m:d>
                      <m:dPr>
                        <m:ctrlPr>
                          <a:rPr lang="ro-RO" i="1" dirty="0">
                            <a:latin typeface="Cambria Math" panose="02040503050406030204" pitchFamily="18" charset="0"/>
                          </a:rPr>
                        </m:ctrlPr>
                      </m:dPr>
                      <m:e>
                        <m:r>
                          <a:rPr lang="ro-RO" i="1" dirty="0" err="1">
                            <a:latin typeface="Cambria Math" panose="02040503050406030204" pitchFamily="18" charset="0"/>
                          </a:rPr>
                          <m:t>𝑟</m:t>
                        </m:r>
                        <m:r>
                          <a:rPr lang="ro-RO" i="1" dirty="0" err="1">
                            <a:latin typeface="Cambria Math" panose="02040503050406030204" pitchFamily="18" charset="0"/>
                          </a:rPr>
                          <m:t>,</m:t>
                        </m:r>
                        <m:r>
                          <a:rPr lang="ro-RO" i="1" dirty="0" err="1">
                            <a:latin typeface="Cambria Math" panose="02040503050406030204" pitchFamily="18" charset="0"/>
                          </a:rPr>
                          <m:t>𝑙</m:t>
                        </m:r>
                        <m:r>
                          <a:rPr lang="ro-RO" i="1" dirty="0" err="1">
                            <a:latin typeface="Cambria Math" panose="02040503050406030204" pitchFamily="18" charset="0"/>
                          </a:rPr>
                          <m:t>,</m:t>
                        </m:r>
                        <m:r>
                          <a:rPr lang="ro-RO" i="1" dirty="0" err="1">
                            <a:latin typeface="Cambria Math" panose="02040503050406030204" pitchFamily="18" charset="0"/>
                          </a:rPr>
                          <m:t>𝑐</m:t>
                        </m:r>
                      </m:e>
                    </m:d>
                  </m:oMath>
                </a14:m>
                <a:endParaRPr lang="de-DE" i="1" dirty="0">
                  <a:latin typeface="Cambria Math" panose="02040503050406030204" pitchFamily="18" charset="0"/>
                </a:endParaRPr>
              </a:p>
              <a:p>
                <a:pPr lvl="2"/>
                <a:r>
                  <a:rPr lang="ro-RO" dirty="0"/>
                  <a:t>pre: </a:t>
                </a:r>
                <a14:m>
                  <m:oMath xmlns:m="http://schemas.openxmlformats.org/officeDocument/2006/math">
                    <m:r>
                      <a:rPr lang="ro-RO" i="1" dirty="0">
                        <a:latin typeface="Cambria Math" panose="02040503050406030204" pitchFamily="18" charset="0"/>
                      </a:rPr>
                      <m:t>𝑙𝑜𝑐</m:t>
                    </m:r>
                    <m:d>
                      <m:dPr>
                        <m:ctrlPr>
                          <a:rPr lang="ro-RO" i="1" dirty="0">
                            <a:latin typeface="Cambria Math" panose="02040503050406030204" pitchFamily="18" charset="0"/>
                          </a:rPr>
                        </m:ctrlPr>
                      </m:dPr>
                      <m:e>
                        <m:r>
                          <a:rPr lang="en-US" i="1" dirty="0">
                            <a:latin typeface="Cambria Math" panose="02040503050406030204" pitchFamily="18" charset="0"/>
                            <a:cs typeface="Times New Roman"/>
                          </a:rPr>
                          <m:t>𝑟</m:t>
                        </m:r>
                      </m:e>
                    </m:d>
                    <m:r>
                      <a:rPr lang="ro-RO" i="1" dirty="0">
                        <a:latin typeface="Cambria Math" panose="02040503050406030204" pitchFamily="18" charset="0"/>
                      </a:rPr>
                      <m:t>=</m:t>
                    </m:r>
                    <m:r>
                      <a:rPr lang="en-US" i="1" dirty="0">
                        <a:latin typeface="Cambria Math" panose="02040503050406030204" pitchFamily="18" charset="0"/>
                      </a:rPr>
                      <m:t>𝑙</m:t>
                    </m:r>
                    <m:r>
                      <a:rPr lang="en-US" i="1" dirty="0">
                        <a:latin typeface="Cambria Math" panose="02040503050406030204" pitchFamily="18" charset="0"/>
                      </a:rPr>
                      <m:t>, </m:t>
                    </m:r>
                    <m:r>
                      <a:rPr lang="en-US" i="1" dirty="0" err="1">
                        <a:latin typeface="Cambria Math" panose="02040503050406030204" pitchFamily="18" charset="0"/>
                      </a:rPr>
                      <m:t>𝑙𝑜𝑐</m:t>
                    </m:r>
                    <m:d>
                      <m:dPr>
                        <m:ctrlPr>
                          <a:rPr lang="en-US" i="1" dirty="0">
                            <a:latin typeface="Cambria Math" panose="02040503050406030204" pitchFamily="18" charset="0"/>
                          </a:rPr>
                        </m:ctrlPr>
                      </m:dPr>
                      <m:e>
                        <m:r>
                          <a:rPr lang="ro-RO" i="1" dirty="0">
                            <a:latin typeface="Cambria Math" panose="02040503050406030204" pitchFamily="18" charset="0"/>
                          </a:rPr>
                          <m:t>𝑐</m:t>
                        </m:r>
                      </m:e>
                    </m:d>
                    <m:r>
                      <a:rPr lang="ro-RO" i="1" dirty="0">
                        <a:latin typeface="Cambria Math" panose="02040503050406030204" pitchFamily="18" charset="0"/>
                      </a:rPr>
                      <m:t>=</m:t>
                    </m:r>
                    <m:r>
                      <a:rPr lang="ro-RO" i="1" dirty="0">
                        <a:latin typeface="Cambria Math" panose="02040503050406030204" pitchFamily="18" charset="0"/>
                      </a:rPr>
                      <m:t>𝑟</m:t>
                    </m:r>
                  </m:oMath>
                </a14:m>
                <a:endParaRPr lang="de-DE" i="1" dirty="0">
                  <a:latin typeface="Cambria Math" panose="02040503050406030204" pitchFamily="18" charset="0"/>
                </a:endParaRPr>
              </a:p>
              <a:p>
                <a:pPr lvl="2"/>
                <a:r>
                  <a:rPr lang="ro-RO" dirty="0" err="1"/>
                  <a:t>eff</a:t>
                </a:r>
                <a:r>
                  <a:rPr lang="ro-RO" dirty="0"/>
                  <a:t>: </a:t>
                </a:r>
                <a14:m>
                  <m:oMath xmlns:m="http://schemas.openxmlformats.org/officeDocument/2006/math">
                    <m:r>
                      <a:rPr lang="ro-RO" i="1" dirty="0">
                        <a:latin typeface="Cambria Math" panose="02040503050406030204" pitchFamily="18" charset="0"/>
                      </a:rPr>
                      <m:t>𝑐𝑎𝑟𝑔𝑜</m:t>
                    </m:r>
                    <m:r>
                      <a:rPr lang="ro-RO" i="1" dirty="0">
                        <a:latin typeface="Cambria Math" panose="02040503050406030204" pitchFamily="18" charset="0"/>
                        <a:cs typeface="Times New Roman"/>
                      </a:rPr>
                      <m:t>(</m:t>
                    </m:r>
                    <m:r>
                      <a:rPr lang="ro-RO" i="1" dirty="0">
                        <a:latin typeface="Cambria Math" panose="02040503050406030204" pitchFamily="18" charset="0"/>
                        <a:cs typeface="Times New Roman"/>
                      </a:rPr>
                      <m:t>𝑟</m:t>
                    </m:r>
                    <m:r>
                      <a:rPr lang="ro-RO" i="1" dirty="0">
                        <a:latin typeface="Cambria Math" panose="02040503050406030204" pitchFamily="18" charset="0"/>
                        <a:cs typeface="Times New Roman"/>
                      </a:rPr>
                      <m:t>)←</m:t>
                    </m:r>
                    <m:r>
                      <a:rPr lang="ro-RO" i="1" dirty="0" err="1">
                        <a:latin typeface="Cambria Math" panose="02040503050406030204" pitchFamily="18" charset="0"/>
                      </a:rPr>
                      <m:t>𝑛𝑖𝑙</m:t>
                    </m:r>
                    <m:r>
                      <a:rPr lang="ro-RO" i="1" dirty="0">
                        <a:latin typeface="Cambria Math" panose="02040503050406030204" pitchFamily="18" charset="0"/>
                      </a:rPr>
                      <m:t>, </m:t>
                    </m:r>
                    <m:r>
                      <a:rPr lang="ro-RO" i="1" dirty="0">
                        <a:latin typeface="Cambria Math" panose="02040503050406030204" pitchFamily="18" charset="0"/>
                      </a:rPr>
                      <m:t>𝑙𝑜𝑐</m:t>
                    </m:r>
                    <m:r>
                      <a:rPr lang="ro-RO" i="1" dirty="0">
                        <a:latin typeface="Cambria Math" panose="02040503050406030204" pitchFamily="18" charset="0"/>
                        <a:cs typeface="Times New Roman"/>
                      </a:rPr>
                      <m:t>(</m:t>
                    </m:r>
                    <m:r>
                      <a:rPr lang="ro-RO" i="1" dirty="0">
                        <a:latin typeface="Cambria Math" panose="02040503050406030204" pitchFamily="18" charset="0"/>
                        <a:cs typeface="Times New Roman"/>
                      </a:rPr>
                      <m:t>𝑐</m:t>
                    </m:r>
                    <m:r>
                      <a:rPr lang="ro-RO" i="1" dirty="0">
                        <a:latin typeface="Cambria Math" panose="02040503050406030204" pitchFamily="18" charset="0"/>
                      </a:rPr>
                      <m:t>)←</m:t>
                    </m:r>
                    <m:r>
                      <a:rPr lang="ro-RO" i="1" dirty="0">
                        <a:latin typeface="Cambria Math" panose="02040503050406030204" pitchFamily="18" charset="0"/>
                      </a:rPr>
                      <m:t>𝑙</m:t>
                    </m:r>
                  </m:oMath>
                </a14:m>
                <a:endParaRPr lang="en-US" i="1" baseline="-25000" dirty="0"/>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sz="half" idx="1"/>
              </p:nvPr>
            </p:nvSpPr>
            <p:spPr>
              <a:blipFill>
                <a:blip r:embed="rId3"/>
                <a:stretch>
                  <a:fillRect l="-3256" t="-2985"/>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8" name="Content Placeholder 7">
                <a:extLst>
                  <a:ext uri="{FF2B5EF4-FFF2-40B4-BE49-F238E27FC236}">
                    <a16:creationId xmlns:a16="http://schemas.microsoft.com/office/drawing/2014/main" id="{E9983BCA-0061-B44E-8675-14CF6CD247FA}"/>
                  </a:ext>
                </a:extLst>
              </p:cNvPr>
              <p:cNvSpPr>
                <a:spLocks noGrp="1"/>
              </p:cNvSpPr>
              <p:nvPr>
                <p:ph sz="half" idx="2"/>
              </p:nvPr>
            </p:nvSpPr>
            <p:spPr/>
            <p:txBody>
              <a:bodyPr>
                <a:normAutofit/>
              </a:bodyPr>
              <a:lstStyle/>
              <a:p>
                <a:r>
                  <a:rPr lang="en-GB" dirty="0"/>
                  <a:t>Classical planning operators</a:t>
                </a:r>
              </a:p>
              <a:p>
                <a:pPr lvl="1"/>
                <a:r>
                  <a:rPr lang="en-GB" dirty="0"/>
                  <a:t>head: </a:t>
                </a:r>
                <a14:m>
                  <m:oMath xmlns:m="http://schemas.openxmlformats.org/officeDocument/2006/math">
                    <m:r>
                      <a:rPr lang="en-US" i="1" dirty="0">
                        <a:latin typeface="Cambria Math" panose="02040503050406030204" pitchFamily="18" charset="0"/>
                      </a:rPr>
                      <m:t>𝑚𝑜𝑣𝑒</m:t>
                    </m:r>
                    <m:d>
                      <m:dPr>
                        <m:ctrlPr>
                          <a:rPr lang="en-US" i="1" dirty="0">
                            <a:latin typeface="Cambria Math" panose="02040503050406030204" pitchFamily="18" charset="0"/>
                          </a:rPr>
                        </m:ctrlPr>
                      </m:dPr>
                      <m:e>
                        <m:r>
                          <a:rPr lang="en-US" i="1" dirty="0" err="1">
                            <a:latin typeface="Cambria Math" panose="02040503050406030204" pitchFamily="18" charset="0"/>
                          </a:rPr>
                          <m:t>𝑟</m:t>
                        </m:r>
                        <m:r>
                          <a:rPr lang="en-US" i="1" dirty="0" err="1">
                            <a:latin typeface="Cambria Math" panose="02040503050406030204" pitchFamily="18" charset="0"/>
                          </a:rPr>
                          <m:t>,</m:t>
                        </m:r>
                        <m:r>
                          <a:rPr lang="en-US" i="1" dirty="0" err="1">
                            <a:latin typeface="Cambria Math" panose="02040503050406030204" pitchFamily="18" charset="0"/>
                          </a:rPr>
                          <m:t>𝑙</m:t>
                        </m:r>
                        <m:r>
                          <a:rPr lang="en-US" i="1" dirty="0" err="1">
                            <a:latin typeface="Cambria Math" panose="02040503050406030204" pitchFamily="18" charset="0"/>
                          </a:rPr>
                          <m:t>,</m:t>
                        </m:r>
                        <m:r>
                          <a:rPr lang="en-US" i="1" dirty="0" err="1">
                            <a:latin typeface="Cambria Math" panose="02040503050406030204" pitchFamily="18" charset="0"/>
                          </a:rPr>
                          <m:t>𝑚</m:t>
                        </m:r>
                      </m:e>
                    </m:d>
                  </m:oMath>
                </a14:m>
                <a:endParaRPr lang="en-GB" dirty="0"/>
              </a:p>
              <a:p>
                <a:pPr lvl="2"/>
                <a:r>
                  <a:rPr lang="en-GB" dirty="0"/>
                  <a:t>pre: </a:t>
                </a:r>
                <a14:m>
                  <m:oMath xmlns:m="http://schemas.openxmlformats.org/officeDocument/2006/math">
                    <m:r>
                      <a:rPr lang="en-US" i="1" dirty="0">
                        <a:latin typeface="Cambria Math" panose="02040503050406030204" pitchFamily="18" charset="0"/>
                      </a:rPr>
                      <m:t>𝑙𝑜𝑐</m:t>
                    </m:r>
                    <m:d>
                      <m:dPr>
                        <m:ctrlPr>
                          <a:rPr lang="en-US" i="1" dirty="0">
                            <a:latin typeface="Cambria Math" panose="02040503050406030204" pitchFamily="18" charset="0"/>
                          </a:rPr>
                        </m:ctrlPr>
                      </m:dPr>
                      <m:e>
                        <m:r>
                          <a:rPr lang="en-US" i="1" dirty="0">
                            <a:latin typeface="Cambria Math" panose="02040503050406030204" pitchFamily="18" charset="0"/>
                            <a:cs typeface="Times New Roman"/>
                          </a:rPr>
                          <m:t>𝑟</m:t>
                        </m:r>
                        <m:r>
                          <a:rPr lang="de-DE" b="0" i="1" dirty="0" smtClean="0">
                            <a:latin typeface="Cambria Math" panose="02040503050406030204" pitchFamily="18" charset="0"/>
                            <a:cs typeface="Times New Roman"/>
                          </a:rPr>
                          <m:t>,</m:t>
                        </m:r>
                        <m:r>
                          <a:rPr lang="de-DE" b="0" i="1" dirty="0" smtClean="0">
                            <a:latin typeface="Cambria Math" panose="02040503050406030204" pitchFamily="18" charset="0"/>
                            <a:cs typeface="Times New Roman"/>
                          </a:rPr>
                          <m:t>𝑙</m:t>
                        </m:r>
                      </m:e>
                    </m:d>
                    <m:r>
                      <a:rPr lang="en-US" i="1" dirty="0">
                        <a:latin typeface="Cambria Math" panose="02040503050406030204" pitchFamily="18" charset="0"/>
                      </a:rPr>
                      <m:t>, </m:t>
                    </m:r>
                    <m:r>
                      <a:rPr lang="en-US" i="1" dirty="0">
                        <a:latin typeface="Cambria Math" panose="02040503050406030204" pitchFamily="18" charset="0"/>
                      </a:rPr>
                      <m:t>𝑎𝑑𝑗</m:t>
                    </m:r>
                    <m:r>
                      <a:rPr lang="en-US" i="1" dirty="0">
                        <a:latin typeface="Cambria Math" panose="02040503050406030204" pitchFamily="18" charset="0"/>
                      </a:rPr>
                      <m:t>(</m:t>
                    </m:r>
                    <m:r>
                      <a:rPr lang="en-US" i="1" dirty="0" err="1">
                        <a:latin typeface="Cambria Math" panose="02040503050406030204" pitchFamily="18" charset="0"/>
                      </a:rPr>
                      <m:t>𝑙</m:t>
                    </m:r>
                    <m:r>
                      <a:rPr lang="en-US" i="1" dirty="0" err="1">
                        <a:latin typeface="Cambria Math" panose="02040503050406030204" pitchFamily="18" charset="0"/>
                      </a:rPr>
                      <m:t>,</m:t>
                    </m:r>
                    <m:r>
                      <a:rPr lang="en-US" i="1" dirty="0" err="1">
                        <a:latin typeface="Cambria Math" panose="02040503050406030204" pitchFamily="18" charset="0"/>
                      </a:rPr>
                      <m:t>𝑚</m:t>
                    </m:r>
                    <m:r>
                      <a:rPr lang="en-US" i="1" dirty="0">
                        <a:latin typeface="Cambria Math" panose="02040503050406030204" pitchFamily="18" charset="0"/>
                      </a:rPr>
                      <m:t>)</m:t>
                    </m:r>
                  </m:oMath>
                </a14:m>
                <a:endParaRPr lang="en-GB" dirty="0"/>
              </a:p>
              <a:p>
                <a:pPr lvl="2"/>
                <a:r>
                  <a:rPr lang="en-GB" dirty="0"/>
                  <a:t>eff: </a:t>
                </a:r>
                <a14:m>
                  <m:oMath xmlns:m="http://schemas.openxmlformats.org/officeDocument/2006/math">
                    <m:r>
                      <a:rPr lang="en-US" i="1" dirty="0" smtClean="0">
                        <a:latin typeface="Cambria Math" panose="02040503050406030204" pitchFamily="18" charset="0"/>
                        <a:ea typeface="Cambria Math" panose="02040503050406030204" pitchFamily="18" charset="0"/>
                      </a:rPr>
                      <m:t>¬</m:t>
                    </m:r>
                    <m:r>
                      <a:rPr lang="en-US" i="1" dirty="0">
                        <a:latin typeface="Cambria Math" panose="02040503050406030204" pitchFamily="18" charset="0"/>
                      </a:rPr>
                      <m:t>𝑙𝑜𝑐</m:t>
                    </m:r>
                    <m:d>
                      <m:dPr>
                        <m:ctrlPr>
                          <a:rPr lang="en-US" i="1" dirty="0">
                            <a:latin typeface="Cambria Math" panose="02040503050406030204" pitchFamily="18" charset="0"/>
                          </a:rPr>
                        </m:ctrlPr>
                      </m:dPr>
                      <m:e>
                        <m:r>
                          <a:rPr lang="en-US" i="1" dirty="0">
                            <a:latin typeface="Cambria Math" panose="02040503050406030204" pitchFamily="18" charset="0"/>
                            <a:cs typeface="Times New Roman"/>
                          </a:rPr>
                          <m:t>𝑟</m:t>
                        </m:r>
                        <m:r>
                          <a:rPr lang="de-DE" b="0" i="1" dirty="0" smtClean="0">
                            <a:latin typeface="Cambria Math" panose="02040503050406030204" pitchFamily="18" charset="0"/>
                            <a:cs typeface="Times New Roman"/>
                          </a:rPr>
                          <m:t>,</m:t>
                        </m:r>
                        <m:r>
                          <a:rPr lang="de-DE" b="0" i="1" dirty="0" smtClean="0">
                            <a:latin typeface="Cambria Math" panose="02040503050406030204" pitchFamily="18" charset="0"/>
                            <a:cs typeface="Times New Roman"/>
                          </a:rPr>
                          <m:t>𝑙</m:t>
                        </m:r>
                      </m:e>
                    </m:d>
                    <m:r>
                      <a:rPr lang="de-DE" b="0" i="1" dirty="0" smtClean="0">
                        <a:latin typeface="Cambria Math" panose="02040503050406030204" pitchFamily="18" charset="0"/>
                        <a:cs typeface="Times New Roman"/>
                      </a:rPr>
                      <m:t>,</m:t>
                    </m:r>
                    <m:r>
                      <a:rPr lang="en-US" i="1" dirty="0">
                        <a:latin typeface="Cambria Math" panose="02040503050406030204" pitchFamily="18" charset="0"/>
                      </a:rPr>
                      <m:t>𝑙𝑜𝑐</m:t>
                    </m:r>
                    <m:d>
                      <m:dPr>
                        <m:ctrlPr>
                          <a:rPr lang="en-US" i="1" dirty="0">
                            <a:latin typeface="Cambria Math" panose="02040503050406030204" pitchFamily="18" charset="0"/>
                          </a:rPr>
                        </m:ctrlPr>
                      </m:dPr>
                      <m:e>
                        <m:r>
                          <a:rPr lang="en-US" i="1" dirty="0">
                            <a:latin typeface="Cambria Math" panose="02040503050406030204" pitchFamily="18" charset="0"/>
                            <a:cs typeface="Times New Roman"/>
                          </a:rPr>
                          <m:t>𝑟</m:t>
                        </m:r>
                        <m:r>
                          <a:rPr lang="de-DE" i="1" dirty="0">
                            <a:latin typeface="Cambria Math" panose="02040503050406030204" pitchFamily="18" charset="0"/>
                            <a:cs typeface="Times New Roman"/>
                          </a:rPr>
                          <m:t>,</m:t>
                        </m:r>
                        <m:r>
                          <a:rPr lang="de-DE" b="0" i="1" dirty="0" smtClean="0">
                            <a:latin typeface="Cambria Math" panose="02040503050406030204" pitchFamily="18" charset="0"/>
                            <a:cs typeface="Times New Roman"/>
                          </a:rPr>
                          <m:t>𝑚</m:t>
                        </m:r>
                      </m:e>
                    </m:d>
                  </m:oMath>
                </a14:m>
                <a:endParaRPr lang="de-DE" i="1" dirty="0">
                  <a:latin typeface="Cambria Math" panose="02040503050406030204" pitchFamily="18" charset="0"/>
                </a:endParaRPr>
              </a:p>
              <a:p>
                <a:pPr lvl="1"/>
                <a:r>
                  <a:rPr lang="en-US" dirty="0"/>
                  <a:t>head: </a:t>
                </a:r>
                <a14:m>
                  <m:oMath xmlns:m="http://schemas.openxmlformats.org/officeDocument/2006/math">
                    <m:r>
                      <a:rPr lang="en-US" i="1" dirty="0">
                        <a:latin typeface="Cambria Math" panose="02040503050406030204" pitchFamily="18" charset="0"/>
                      </a:rPr>
                      <m:t>𝑡𝑎𝑘𝑒</m:t>
                    </m:r>
                    <m:d>
                      <m:dPr>
                        <m:ctrlPr>
                          <a:rPr lang="en-US" i="1" dirty="0">
                            <a:latin typeface="Cambria Math" panose="02040503050406030204" pitchFamily="18" charset="0"/>
                          </a:rPr>
                        </m:ctrlPr>
                      </m:dPr>
                      <m:e>
                        <m:r>
                          <a:rPr lang="ro-RO" i="1" dirty="0" err="1">
                            <a:latin typeface="Cambria Math" panose="02040503050406030204" pitchFamily="18" charset="0"/>
                          </a:rPr>
                          <m:t>𝑟</m:t>
                        </m:r>
                        <m:r>
                          <a:rPr lang="ro-RO" i="1" dirty="0" err="1">
                            <a:latin typeface="Cambria Math" panose="02040503050406030204" pitchFamily="18" charset="0"/>
                          </a:rPr>
                          <m:t>,</m:t>
                        </m:r>
                        <m:r>
                          <a:rPr lang="ro-RO" i="1" dirty="0" err="1">
                            <a:latin typeface="Cambria Math" panose="02040503050406030204" pitchFamily="18" charset="0"/>
                          </a:rPr>
                          <m:t>𝑙</m:t>
                        </m:r>
                        <m:r>
                          <a:rPr lang="ro-RO" i="1" dirty="0" err="1">
                            <a:latin typeface="Cambria Math" panose="02040503050406030204" pitchFamily="18" charset="0"/>
                          </a:rPr>
                          <m:t>,</m:t>
                        </m:r>
                        <m:r>
                          <a:rPr lang="ro-RO" i="1" dirty="0" err="1">
                            <a:latin typeface="Cambria Math" panose="02040503050406030204" pitchFamily="18" charset="0"/>
                          </a:rPr>
                          <m:t>𝑐</m:t>
                        </m:r>
                      </m:e>
                    </m:d>
                  </m:oMath>
                </a14:m>
                <a:endParaRPr lang="de-DE" i="1" dirty="0">
                  <a:latin typeface="Cambria Math" panose="02040503050406030204" pitchFamily="18" charset="0"/>
                </a:endParaRPr>
              </a:p>
              <a:p>
                <a:pPr lvl="2"/>
                <a:r>
                  <a:rPr lang="ro-RO" dirty="0"/>
                  <a:t>pre:</a:t>
                </a:r>
                <a14:m>
                  <m:oMath xmlns:m="http://schemas.openxmlformats.org/officeDocument/2006/math">
                    <m:r>
                      <a:rPr lang="en-US" i="1" dirty="0">
                        <a:latin typeface="Cambria Math" panose="02040503050406030204" pitchFamily="18" charset="0"/>
                        <a:ea typeface="Cambria Math" panose="02040503050406030204" pitchFamily="18" charset="0"/>
                      </a:rPr>
                      <m:t>¬</m:t>
                    </m:r>
                    <m:r>
                      <a:rPr lang="de-DE" b="0" i="1" dirty="0" smtClean="0">
                        <a:latin typeface="Cambria Math" panose="02040503050406030204" pitchFamily="18" charset="0"/>
                      </a:rPr>
                      <m:t>𝑙𝑜𝑎𝑑𝑒𝑑</m:t>
                    </m:r>
                    <m:d>
                      <m:dPr>
                        <m:ctrlPr>
                          <a:rPr lang="ro-RO" i="1" dirty="0">
                            <a:latin typeface="Cambria Math" panose="02040503050406030204" pitchFamily="18" charset="0"/>
                          </a:rPr>
                        </m:ctrlPr>
                      </m:dPr>
                      <m:e>
                        <m:r>
                          <a:rPr lang="ro-RO" i="1" dirty="0">
                            <a:latin typeface="Cambria Math" panose="02040503050406030204" pitchFamily="18" charset="0"/>
                            <a:cs typeface="Times New Roman"/>
                          </a:rPr>
                          <m:t>𝑟</m:t>
                        </m:r>
                      </m:e>
                    </m:d>
                    <m:r>
                      <a:rPr lang="ro-RO" i="1" dirty="0">
                        <a:latin typeface="Cambria Math" panose="02040503050406030204" pitchFamily="18" charset="0"/>
                      </a:rPr>
                      <m:t>, </m:t>
                    </m:r>
                    <m:r>
                      <a:rPr lang="ro-RO" i="1" dirty="0">
                        <a:latin typeface="Cambria Math" panose="02040503050406030204" pitchFamily="18" charset="0"/>
                      </a:rPr>
                      <m:t>𝑙𝑜𝑐</m:t>
                    </m:r>
                    <m:d>
                      <m:dPr>
                        <m:ctrlPr>
                          <a:rPr lang="ro-RO" i="1" dirty="0">
                            <a:latin typeface="Cambria Math" panose="02040503050406030204" pitchFamily="18" charset="0"/>
                          </a:rPr>
                        </m:ctrlPr>
                      </m:dPr>
                      <m:e>
                        <m:r>
                          <a:rPr lang="en-US" i="1" dirty="0">
                            <a:latin typeface="Cambria Math" panose="02040503050406030204" pitchFamily="18" charset="0"/>
                          </a:rPr>
                          <m:t>𝑟</m:t>
                        </m:r>
                        <m:r>
                          <a:rPr lang="de-DE" b="0" i="1" dirty="0" smtClean="0">
                            <a:latin typeface="Cambria Math" panose="02040503050406030204" pitchFamily="18" charset="0"/>
                          </a:rPr>
                          <m:t>,</m:t>
                        </m:r>
                        <m:r>
                          <a:rPr lang="de-DE" b="0" i="1" dirty="0" smtClean="0">
                            <a:latin typeface="Cambria Math" panose="02040503050406030204" pitchFamily="18" charset="0"/>
                          </a:rPr>
                          <m:t>𝑙</m:t>
                        </m:r>
                      </m:e>
                    </m:d>
                    <m:r>
                      <a:rPr lang="de-DE" i="1" dirty="0">
                        <a:latin typeface="Cambria Math" panose="02040503050406030204" pitchFamily="18" charset="0"/>
                      </a:rPr>
                      <m:t>,</m:t>
                    </m:r>
                    <m:r>
                      <a:rPr lang="en-US" i="1" dirty="0">
                        <a:latin typeface="Cambria Math" panose="02040503050406030204" pitchFamily="18" charset="0"/>
                      </a:rPr>
                      <m:t> </m:t>
                    </m:r>
                    <m:r>
                      <a:rPr lang="en-US" i="1" dirty="0" err="1">
                        <a:latin typeface="Cambria Math" panose="02040503050406030204" pitchFamily="18" charset="0"/>
                      </a:rPr>
                      <m:t>𝑙𝑜𝑐</m:t>
                    </m:r>
                    <m:d>
                      <m:dPr>
                        <m:ctrlPr>
                          <a:rPr lang="en-US" i="1" dirty="0">
                            <a:latin typeface="Cambria Math" panose="02040503050406030204" pitchFamily="18" charset="0"/>
                          </a:rPr>
                        </m:ctrlPr>
                      </m:dPr>
                      <m:e>
                        <m:r>
                          <a:rPr lang="ro-RO" i="1" dirty="0">
                            <a:latin typeface="Cambria Math" panose="02040503050406030204" pitchFamily="18" charset="0"/>
                            <a:cs typeface="Times New Roman"/>
                          </a:rPr>
                          <m:t>𝑐</m:t>
                        </m:r>
                        <m:r>
                          <a:rPr lang="de-DE" b="0" i="1" dirty="0" smtClean="0">
                            <a:latin typeface="Cambria Math" panose="02040503050406030204" pitchFamily="18" charset="0"/>
                            <a:cs typeface="Times New Roman"/>
                          </a:rPr>
                          <m:t>,</m:t>
                        </m:r>
                        <m:r>
                          <a:rPr lang="de-DE" b="0" i="1" dirty="0" smtClean="0">
                            <a:latin typeface="Cambria Math" panose="02040503050406030204" pitchFamily="18" charset="0"/>
                            <a:cs typeface="Times New Roman"/>
                          </a:rPr>
                          <m:t>𝑙</m:t>
                        </m:r>
                      </m:e>
                    </m:d>
                  </m:oMath>
                </a14:m>
                <a:endParaRPr lang="de-DE" i="1" dirty="0">
                  <a:latin typeface="Cambria Math" panose="02040503050406030204" pitchFamily="18" charset="0"/>
                </a:endParaRPr>
              </a:p>
              <a:p>
                <a:pPr lvl="2"/>
                <a:r>
                  <a:rPr lang="ro-RO" dirty="0" err="1"/>
                  <a:t>eff</a:t>
                </a:r>
                <a:r>
                  <a:rPr lang="ro-RO" dirty="0"/>
                  <a:t>: </a:t>
                </a:r>
                <a14:m>
                  <m:oMath xmlns:m="http://schemas.openxmlformats.org/officeDocument/2006/math">
                    <m:r>
                      <a:rPr lang="de-DE" b="0" i="1" dirty="0" smtClean="0">
                        <a:latin typeface="Cambria Math" panose="02040503050406030204" pitchFamily="18" charset="0"/>
                      </a:rPr>
                      <m:t>𝑙𝑜𝑎𝑑𝑒𝑑</m:t>
                    </m:r>
                    <m:d>
                      <m:dPr>
                        <m:ctrlPr>
                          <a:rPr lang="ro-RO" i="1" dirty="0">
                            <a:latin typeface="Cambria Math" panose="02040503050406030204" pitchFamily="18" charset="0"/>
                          </a:rPr>
                        </m:ctrlPr>
                      </m:dPr>
                      <m:e>
                        <m:r>
                          <a:rPr lang="ro-RO" i="1" dirty="0">
                            <a:latin typeface="Cambria Math" panose="02040503050406030204" pitchFamily="18" charset="0"/>
                            <a:cs typeface="Times New Roman"/>
                          </a:rPr>
                          <m:t>𝑟</m:t>
                        </m:r>
                      </m:e>
                    </m:d>
                    <m:r>
                      <a:rPr lang="ro-RO" i="1" dirty="0">
                        <a:latin typeface="Cambria Math" panose="02040503050406030204" pitchFamily="18" charset="0"/>
                      </a:rPr>
                      <m:t>, </m:t>
                    </m:r>
                    <m:r>
                      <a:rPr lang="ro-RO" i="1" dirty="0">
                        <a:latin typeface="Cambria Math" panose="02040503050406030204" pitchFamily="18" charset="0"/>
                      </a:rPr>
                      <m:t>𝑙𝑜𝑐</m:t>
                    </m:r>
                    <m:d>
                      <m:dPr>
                        <m:ctrlPr>
                          <a:rPr lang="ro-RO" i="1" dirty="0">
                            <a:latin typeface="Cambria Math" panose="02040503050406030204" pitchFamily="18" charset="0"/>
                          </a:rPr>
                        </m:ctrlPr>
                      </m:dPr>
                      <m:e>
                        <m:r>
                          <a:rPr lang="ro-RO" i="1" dirty="0">
                            <a:latin typeface="Cambria Math" panose="02040503050406030204" pitchFamily="18" charset="0"/>
                          </a:rPr>
                          <m:t>𝑐</m:t>
                        </m:r>
                        <m:r>
                          <a:rPr lang="de-DE" b="0" i="1" dirty="0" smtClean="0">
                            <a:latin typeface="Cambria Math" panose="02040503050406030204" pitchFamily="18" charset="0"/>
                          </a:rPr>
                          <m:t>,</m:t>
                        </m:r>
                        <m:r>
                          <a:rPr lang="de-DE" b="0" i="1" dirty="0" smtClean="0">
                            <a:latin typeface="Cambria Math" panose="02040503050406030204" pitchFamily="18" charset="0"/>
                          </a:rPr>
                          <m:t>𝑟</m:t>
                        </m:r>
                      </m:e>
                    </m:d>
                    <m:r>
                      <a:rPr lang="de-DE" b="0" i="1" dirty="0" smtClean="0">
                        <a:latin typeface="Cambria Math" panose="02040503050406030204" pitchFamily="18" charset="0"/>
                      </a:rPr>
                      <m:t>,</m:t>
                    </m:r>
                    <m:r>
                      <a:rPr lang="en-US" i="1" dirty="0">
                        <a:latin typeface="Cambria Math" panose="02040503050406030204" pitchFamily="18" charset="0"/>
                        <a:ea typeface="Cambria Math" panose="02040503050406030204" pitchFamily="18" charset="0"/>
                      </a:rPr>
                      <m:t>¬</m:t>
                    </m:r>
                    <m:r>
                      <a:rPr lang="de-DE" b="0" i="1" dirty="0" smtClean="0">
                        <a:latin typeface="Cambria Math" panose="02040503050406030204" pitchFamily="18" charset="0"/>
                        <a:ea typeface="Cambria Math" panose="02040503050406030204" pitchFamily="18" charset="0"/>
                      </a:rPr>
                      <m:t>𝑙𝑜𝑐</m:t>
                    </m:r>
                    <m:r>
                      <a:rPr lang="de-DE" b="0" i="1" dirty="0" smtClean="0">
                        <a:latin typeface="Cambria Math" panose="02040503050406030204" pitchFamily="18" charset="0"/>
                        <a:ea typeface="Cambria Math" panose="02040503050406030204" pitchFamily="18" charset="0"/>
                      </a:rPr>
                      <m:t>(</m:t>
                    </m:r>
                    <m:r>
                      <a:rPr lang="de-DE" b="0" i="1" dirty="0" smtClean="0">
                        <a:latin typeface="Cambria Math" panose="02040503050406030204" pitchFamily="18" charset="0"/>
                        <a:ea typeface="Cambria Math" panose="02040503050406030204" pitchFamily="18" charset="0"/>
                      </a:rPr>
                      <m:t>𝑐</m:t>
                    </m:r>
                    <m:r>
                      <a:rPr lang="de-DE" b="0" i="1" dirty="0" smtClean="0">
                        <a:latin typeface="Cambria Math" panose="02040503050406030204" pitchFamily="18" charset="0"/>
                        <a:ea typeface="Cambria Math" panose="02040503050406030204" pitchFamily="18" charset="0"/>
                      </a:rPr>
                      <m:t>,</m:t>
                    </m:r>
                    <m:r>
                      <a:rPr lang="de-DE" b="0" i="1" dirty="0" smtClean="0">
                        <a:latin typeface="Cambria Math" panose="02040503050406030204" pitchFamily="18" charset="0"/>
                        <a:ea typeface="Cambria Math" panose="02040503050406030204" pitchFamily="18" charset="0"/>
                      </a:rPr>
                      <m:t>𝑙</m:t>
                    </m:r>
                    <m:r>
                      <a:rPr lang="de-DE" b="0" i="1" dirty="0" smtClean="0">
                        <a:latin typeface="Cambria Math" panose="02040503050406030204" pitchFamily="18" charset="0"/>
                        <a:ea typeface="Cambria Math" panose="02040503050406030204" pitchFamily="18" charset="0"/>
                      </a:rPr>
                      <m:t>)</m:t>
                    </m:r>
                  </m:oMath>
                </a14:m>
                <a:endParaRPr lang="de-DE" i="1" dirty="0">
                  <a:latin typeface="Cambria Math" panose="02040503050406030204" pitchFamily="18" charset="0"/>
                </a:endParaRPr>
              </a:p>
              <a:p>
                <a:pPr lvl="1"/>
                <a:r>
                  <a:rPr lang="ro-RO" dirty="0" err="1"/>
                  <a:t>head</a:t>
                </a:r>
                <a:r>
                  <a:rPr lang="ro-RO" dirty="0"/>
                  <a:t>: </a:t>
                </a:r>
                <a14:m>
                  <m:oMath xmlns:m="http://schemas.openxmlformats.org/officeDocument/2006/math">
                    <m:r>
                      <a:rPr lang="ro-RO" i="1" dirty="0">
                        <a:latin typeface="Cambria Math" panose="02040503050406030204" pitchFamily="18" charset="0"/>
                      </a:rPr>
                      <m:t>𝑝𝑢𝑡</m:t>
                    </m:r>
                    <m:d>
                      <m:dPr>
                        <m:ctrlPr>
                          <a:rPr lang="ro-RO" i="1" dirty="0">
                            <a:latin typeface="Cambria Math" panose="02040503050406030204" pitchFamily="18" charset="0"/>
                          </a:rPr>
                        </m:ctrlPr>
                      </m:dPr>
                      <m:e>
                        <m:r>
                          <a:rPr lang="ro-RO" i="1" dirty="0" err="1">
                            <a:latin typeface="Cambria Math" panose="02040503050406030204" pitchFamily="18" charset="0"/>
                          </a:rPr>
                          <m:t>𝑟</m:t>
                        </m:r>
                        <m:r>
                          <a:rPr lang="ro-RO" i="1" dirty="0" err="1">
                            <a:latin typeface="Cambria Math" panose="02040503050406030204" pitchFamily="18" charset="0"/>
                          </a:rPr>
                          <m:t>,</m:t>
                        </m:r>
                        <m:r>
                          <a:rPr lang="ro-RO" i="1" dirty="0" err="1">
                            <a:latin typeface="Cambria Math" panose="02040503050406030204" pitchFamily="18" charset="0"/>
                          </a:rPr>
                          <m:t>𝑙</m:t>
                        </m:r>
                        <m:r>
                          <a:rPr lang="ro-RO" i="1" dirty="0" err="1">
                            <a:latin typeface="Cambria Math" panose="02040503050406030204" pitchFamily="18" charset="0"/>
                          </a:rPr>
                          <m:t>,</m:t>
                        </m:r>
                        <m:r>
                          <a:rPr lang="ro-RO" i="1" dirty="0" err="1">
                            <a:latin typeface="Cambria Math" panose="02040503050406030204" pitchFamily="18" charset="0"/>
                          </a:rPr>
                          <m:t>𝑐</m:t>
                        </m:r>
                      </m:e>
                    </m:d>
                  </m:oMath>
                </a14:m>
                <a:endParaRPr lang="de-DE" i="1" dirty="0">
                  <a:latin typeface="Cambria Math" panose="02040503050406030204" pitchFamily="18" charset="0"/>
                </a:endParaRPr>
              </a:p>
              <a:p>
                <a:pPr lvl="2"/>
                <a:r>
                  <a:rPr lang="ro-RO" dirty="0"/>
                  <a:t>pre: </a:t>
                </a:r>
                <a14:m>
                  <m:oMath xmlns:m="http://schemas.openxmlformats.org/officeDocument/2006/math">
                    <m:r>
                      <a:rPr lang="ro-RO" i="1" dirty="0">
                        <a:latin typeface="Cambria Math" panose="02040503050406030204" pitchFamily="18" charset="0"/>
                      </a:rPr>
                      <m:t>𝑙𝑜𝑐</m:t>
                    </m:r>
                    <m:d>
                      <m:dPr>
                        <m:ctrlPr>
                          <a:rPr lang="ro-RO" i="1" dirty="0">
                            <a:latin typeface="Cambria Math" panose="02040503050406030204" pitchFamily="18" charset="0"/>
                          </a:rPr>
                        </m:ctrlPr>
                      </m:dPr>
                      <m:e>
                        <m:r>
                          <a:rPr lang="en-US" i="1" dirty="0">
                            <a:latin typeface="Cambria Math" panose="02040503050406030204" pitchFamily="18" charset="0"/>
                            <a:cs typeface="Times New Roman"/>
                          </a:rPr>
                          <m:t>𝑟</m:t>
                        </m:r>
                        <m:r>
                          <a:rPr lang="de-DE" b="0" i="1" dirty="0" smtClean="0">
                            <a:latin typeface="Cambria Math" panose="02040503050406030204" pitchFamily="18" charset="0"/>
                            <a:cs typeface="Times New Roman"/>
                          </a:rPr>
                          <m:t>,</m:t>
                        </m:r>
                        <m:r>
                          <a:rPr lang="de-DE" b="0" i="1" dirty="0" smtClean="0">
                            <a:latin typeface="Cambria Math" panose="02040503050406030204" pitchFamily="18" charset="0"/>
                            <a:cs typeface="Times New Roman"/>
                          </a:rPr>
                          <m:t>𝑙</m:t>
                        </m:r>
                      </m:e>
                    </m:d>
                    <m:r>
                      <a:rPr lang="en-US" i="1" dirty="0">
                        <a:latin typeface="Cambria Math" panose="02040503050406030204" pitchFamily="18" charset="0"/>
                      </a:rPr>
                      <m:t>, </m:t>
                    </m:r>
                    <m:r>
                      <a:rPr lang="en-US" i="1" dirty="0" err="1">
                        <a:latin typeface="Cambria Math" panose="02040503050406030204" pitchFamily="18" charset="0"/>
                      </a:rPr>
                      <m:t>𝑙𝑜𝑐</m:t>
                    </m:r>
                    <m:d>
                      <m:dPr>
                        <m:ctrlPr>
                          <a:rPr lang="en-US" i="1" dirty="0">
                            <a:latin typeface="Cambria Math" panose="02040503050406030204" pitchFamily="18" charset="0"/>
                          </a:rPr>
                        </m:ctrlPr>
                      </m:dPr>
                      <m:e>
                        <m:r>
                          <a:rPr lang="ro-RO" i="1" dirty="0">
                            <a:latin typeface="Cambria Math" panose="02040503050406030204" pitchFamily="18" charset="0"/>
                          </a:rPr>
                          <m:t>𝑐</m:t>
                        </m:r>
                        <m:r>
                          <a:rPr lang="de-DE" b="0" i="1" dirty="0" smtClean="0">
                            <a:latin typeface="Cambria Math" panose="02040503050406030204" pitchFamily="18" charset="0"/>
                          </a:rPr>
                          <m:t>,</m:t>
                        </m:r>
                        <m:r>
                          <a:rPr lang="de-DE" b="0" i="1" dirty="0" smtClean="0">
                            <a:latin typeface="Cambria Math" panose="02040503050406030204" pitchFamily="18" charset="0"/>
                          </a:rPr>
                          <m:t>𝑟</m:t>
                        </m:r>
                      </m:e>
                    </m:d>
                  </m:oMath>
                </a14:m>
                <a:endParaRPr lang="de-DE" i="1" dirty="0">
                  <a:latin typeface="Cambria Math" panose="02040503050406030204" pitchFamily="18" charset="0"/>
                </a:endParaRPr>
              </a:p>
              <a:p>
                <a:pPr lvl="2"/>
                <a:r>
                  <a:rPr lang="ro-RO" dirty="0" err="1"/>
                  <a:t>eff</a:t>
                </a:r>
                <a:r>
                  <a:rPr lang="ro-RO" dirty="0"/>
                  <a:t>:</a:t>
                </a:r>
                <a14:m>
                  <m:oMath xmlns:m="http://schemas.openxmlformats.org/officeDocument/2006/math">
                    <m:r>
                      <a:rPr lang="en-US" i="1" dirty="0">
                        <a:latin typeface="Cambria Math" panose="02040503050406030204" pitchFamily="18" charset="0"/>
                        <a:ea typeface="Cambria Math" panose="02040503050406030204" pitchFamily="18" charset="0"/>
                      </a:rPr>
                      <m:t>¬</m:t>
                    </m:r>
                    <m:r>
                      <a:rPr lang="de-DE" b="0" i="1" dirty="0" smtClean="0">
                        <a:latin typeface="Cambria Math" panose="02040503050406030204" pitchFamily="18" charset="0"/>
                      </a:rPr>
                      <m:t>𝑙𝑜𝑎𝑑𝑒𝑑</m:t>
                    </m:r>
                    <m:d>
                      <m:dPr>
                        <m:ctrlPr>
                          <a:rPr lang="ro-RO" b="0" i="1" dirty="0">
                            <a:latin typeface="Cambria Math" panose="02040503050406030204" pitchFamily="18" charset="0"/>
                          </a:rPr>
                        </m:ctrlPr>
                      </m:dPr>
                      <m:e>
                        <m:r>
                          <a:rPr lang="ro-RO" i="1" dirty="0">
                            <a:latin typeface="Cambria Math" panose="02040503050406030204" pitchFamily="18" charset="0"/>
                            <a:cs typeface="Times New Roman"/>
                          </a:rPr>
                          <m:t>𝑟</m:t>
                        </m:r>
                      </m:e>
                    </m:d>
                    <m:r>
                      <a:rPr lang="ro-RO" i="1" dirty="0">
                        <a:latin typeface="Cambria Math" panose="02040503050406030204" pitchFamily="18" charset="0"/>
                      </a:rPr>
                      <m:t>, </m:t>
                    </m:r>
                    <m:r>
                      <a:rPr lang="ro-RO" i="1" dirty="0">
                        <a:latin typeface="Cambria Math" panose="02040503050406030204" pitchFamily="18" charset="0"/>
                      </a:rPr>
                      <m:t>𝑙𝑜𝑐</m:t>
                    </m:r>
                    <m:d>
                      <m:dPr>
                        <m:ctrlPr>
                          <a:rPr lang="ro-RO" i="1" dirty="0">
                            <a:latin typeface="Cambria Math" panose="02040503050406030204" pitchFamily="18" charset="0"/>
                          </a:rPr>
                        </m:ctrlPr>
                      </m:dPr>
                      <m:e>
                        <m:r>
                          <a:rPr lang="ro-RO" i="1" dirty="0">
                            <a:latin typeface="Cambria Math" panose="02040503050406030204" pitchFamily="18" charset="0"/>
                            <a:cs typeface="Times New Roman"/>
                          </a:rPr>
                          <m:t>𝑐</m:t>
                        </m:r>
                        <m:r>
                          <a:rPr lang="de-DE" b="0" i="1" dirty="0" smtClean="0">
                            <a:latin typeface="Cambria Math" panose="02040503050406030204" pitchFamily="18" charset="0"/>
                            <a:cs typeface="Times New Roman"/>
                          </a:rPr>
                          <m:t>,</m:t>
                        </m:r>
                        <m:r>
                          <a:rPr lang="de-DE" b="0" i="1" dirty="0" smtClean="0">
                            <a:latin typeface="Cambria Math" panose="02040503050406030204" pitchFamily="18" charset="0"/>
                            <a:cs typeface="Times New Roman"/>
                          </a:rPr>
                          <m:t>𝑙</m:t>
                        </m:r>
                      </m:e>
                    </m:d>
                    <m:r>
                      <a:rPr lang="de-DE" b="0" i="0" dirty="0" smtClean="0">
                        <a:latin typeface="Cambria Math" panose="02040503050406030204" pitchFamily="18" charset="0"/>
                        <a:cs typeface="Times New Roman"/>
                      </a:rPr>
                      <m:t>,</m:t>
                    </m:r>
                    <m:r>
                      <a:rPr lang="en-US" i="1" dirty="0">
                        <a:latin typeface="Cambria Math" panose="02040503050406030204" pitchFamily="18" charset="0"/>
                        <a:ea typeface="Cambria Math" panose="02040503050406030204" pitchFamily="18" charset="0"/>
                      </a:rPr>
                      <m:t>¬</m:t>
                    </m:r>
                    <m:r>
                      <a:rPr lang="de-DE" b="0" i="1" dirty="0" smtClean="0">
                        <a:latin typeface="Cambria Math" panose="02040503050406030204" pitchFamily="18" charset="0"/>
                        <a:cs typeface="Times New Roman"/>
                      </a:rPr>
                      <m:t>𝑙𝑜𝑐</m:t>
                    </m:r>
                    <m:r>
                      <a:rPr lang="de-DE" b="0" i="1" dirty="0" smtClean="0">
                        <a:latin typeface="Cambria Math" panose="02040503050406030204" pitchFamily="18" charset="0"/>
                        <a:cs typeface="Times New Roman"/>
                      </a:rPr>
                      <m:t>(</m:t>
                    </m:r>
                    <m:r>
                      <a:rPr lang="de-DE" b="0" i="1" dirty="0" smtClean="0">
                        <a:latin typeface="Cambria Math" panose="02040503050406030204" pitchFamily="18" charset="0"/>
                        <a:cs typeface="Times New Roman"/>
                      </a:rPr>
                      <m:t>𝑐</m:t>
                    </m:r>
                    <m:r>
                      <a:rPr lang="de-DE" b="0" i="1" dirty="0" smtClean="0">
                        <a:latin typeface="Cambria Math" panose="02040503050406030204" pitchFamily="18" charset="0"/>
                        <a:cs typeface="Times New Roman"/>
                      </a:rPr>
                      <m:t>,</m:t>
                    </m:r>
                    <m:r>
                      <a:rPr lang="de-DE" b="0" i="1" dirty="0" smtClean="0">
                        <a:latin typeface="Cambria Math" panose="02040503050406030204" pitchFamily="18" charset="0"/>
                        <a:cs typeface="Times New Roman"/>
                      </a:rPr>
                      <m:t>𝑟</m:t>
                    </m:r>
                    <m:r>
                      <a:rPr lang="de-DE" b="0" i="1" dirty="0" smtClean="0">
                        <a:latin typeface="Cambria Math" panose="02040503050406030204" pitchFamily="18" charset="0"/>
                        <a:cs typeface="Times New Roman"/>
                      </a:rPr>
                      <m:t>)</m:t>
                    </m:r>
                  </m:oMath>
                </a14:m>
                <a:endParaRPr lang="en-US" dirty="0"/>
              </a:p>
              <a:p>
                <a:endParaRPr lang="en-GB" dirty="0"/>
              </a:p>
            </p:txBody>
          </p:sp>
        </mc:Choice>
        <mc:Fallback xmlns="">
          <p:sp>
            <p:nvSpPr>
              <p:cNvPr id="8" name="Content Placeholder 7">
                <a:extLst>
                  <a:ext uri="{FF2B5EF4-FFF2-40B4-BE49-F238E27FC236}">
                    <a16:creationId xmlns:a16="http://schemas.microsoft.com/office/drawing/2014/main" id="{E9983BCA-0061-B44E-8675-14CF6CD247FA}"/>
                  </a:ext>
                </a:extLst>
              </p:cNvPr>
              <p:cNvSpPr>
                <a:spLocks noGrp="1" noRot="1" noChangeAspect="1" noMove="1" noResize="1" noEditPoints="1" noAdjustHandles="1" noChangeArrowheads="1" noChangeShapeType="1" noTextEdit="1"/>
              </p:cNvSpPr>
              <p:nvPr>
                <p:ph sz="half" idx="2"/>
              </p:nvPr>
            </p:nvSpPr>
            <p:spPr>
              <a:blipFill>
                <a:blip r:embed="rId4"/>
                <a:stretch>
                  <a:fillRect l="-2955" t="-2985"/>
                </a:stretch>
              </a:blipFill>
            </p:spPr>
            <p:txBody>
              <a:bodyPr/>
              <a:lstStyle/>
              <a:p>
                <a:r>
                  <a:rPr lang="en-DE">
                    <a:noFill/>
                  </a:rPr>
                  <a:t> </a:t>
                </a:r>
              </a:p>
            </p:txBody>
          </p:sp>
        </mc:Fallback>
      </mc:AlternateContent>
      <p:sp>
        <p:nvSpPr>
          <p:cNvPr id="4" name="Date Placeholder 3">
            <a:extLst>
              <a:ext uri="{FF2B5EF4-FFF2-40B4-BE49-F238E27FC236}">
                <a16:creationId xmlns:a16="http://schemas.microsoft.com/office/drawing/2014/main" id="{71D80153-43A7-8949-AEB2-020C159F5291}"/>
              </a:ext>
            </a:extLst>
          </p:cNvPr>
          <p:cNvSpPr>
            <a:spLocks noGrp="1"/>
          </p:cNvSpPr>
          <p:nvPr>
            <p:ph type="dt" sz="half" idx="10"/>
          </p:nvPr>
        </p:nvSpPr>
        <p:spPr/>
        <p:txBody>
          <a:bodyPr/>
          <a:lstStyle/>
          <a:p>
            <a:r>
              <a:rPr lang="de-DE"/>
              <a:t>Deterministic</a:t>
            </a:r>
            <a:endParaRPr lang="de-DE" dirty="0"/>
          </a:p>
        </p:txBody>
      </p:sp>
      <p:sp>
        <p:nvSpPr>
          <p:cNvPr id="6" name="Footer Placeholder 5">
            <a:extLst>
              <a:ext uri="{FF2B5EF4-FFF2-40B4-BE49-F238E27FC236}">
                <a16:creationId xmlns:a16="http://schemas.microsoft.com/office/drawing/2014/main" id="{B7E717AE-2152-D047-F875-7A9B14DE8211}"/>
              </a:ext>
            </a:extLst>
          </p:cNvPr>
          <p:cNvSpPr>
            <a:spLocks noGrp="1"/>
          </p:cNvSpPr>
          <p:nvPr>
            <p:ph type="ftr" sz="quarter" idx="3"/>
          </p:nvPr>
        </p:nvSpPr>
        <p:spPr/>
        <p:txBody>
          <a:bodyPr/>
          <a:lstStyle/>
          <a:p>
            <a:r>
              <a:rPr lang="en-GB"/>
              <a:t>T. Braun - APA</a:t>
            </a:r>
          </a:p>
        </p:txBody>
      </p:sp>
      <p:sp>
        <p:nvSpPr>
          <p:cNvPr id="5" name="Slide Number Placeholder 4">
            <a:extLst>
              <a:ext uri="{FF2B5EF4-FFF2-40B4-BE49-F238E27FC236}">
                <a16:creationId xmlns:a16="http://schemas.microsoft.com/office/drawing/2014/main" id="{EEDF7317-C2BD-F84B-A1A1-EDE2CC26280E}"/>
              </a:ext>
            </a:extLst>
          </p:cNvPr>
          <p:cNvSpPr>
            <a:spLocks noGrp="1"/>
          </p:cNvSpPr>
          <p:nvPr>
            <p:ph type="sldNum" sz="quarter" idx="4"/>
          </p:nvPr>
        </p:nvSpPr>
        <p:spPr/>
        <p:txBody>
          <a:bodyPr/>
          <a:lstStyle/>
          <a:p>
            <a:fld id="{67C9959E-8E6B-B04C-9955-EA096F41CA7A}" type="slidenum">
              <a:rPr lang="en-GB" smtClean="0"/>
              <a:t>29</a:t>
            </a:fld>
            <a:endParaRPr lang="en-GB"/>
          </a:p>
        </p:txBody>
      </p:sp>
    </p:spTree>
    <p:extLst>
      <p:ext uri="{BB962C8B-B14F-4D97-AF65-F5344CB8AC3E}">
        <p14:creationId xmlns:p14="http://schemas.microsoft.com/office/powerpoint/2010/main" val="1830127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 per the Book</a:t>
            </a:r>
          </a:p>
        </p:txBody>
      </p:sp>
      <p:sp>
        <p:nvSpPr>
          <p:cNvPr id="3" name="Content Placeholder 2"/>
          <p:cNvSpPr>
            <a:spLocks noGrp="1"/>
          </p:cNvSpPr>
          <p:nvPr>
            <p:ph idx="1"/>
          </p:nvPr>
        </p:nvSpPr>
        <p:spPr/>
        <p:txBody>
          <a:bodyPr numCol="2">
            <a:normAutofit/>
          </a:bodyPr>
          <a:lstStyle/>
          <a:p>
            <a:pPr marL="0" indent="0">
              <a:buNone/>
              <a:tabLst>
                <a:tab pos="449263" algn="l"/>
              </a:tabLst>
            </a:pPr>
            <a:r>
              <a:rPr lang="en-US" b="1" dirty="0">
                <a:solidFill>
                  <a:schemeClr val="accent1"/>
                </a:solidFill>
              </a:rPr>
              <a:t>2.1 </a:t>
            </a:r>
            <a:r>
              <a:rPr lang="en-US" b="1" i="1" dirty="0">
                <a:solidFill>
                  <a:schemeClr val="accent1"/>
                </a:solidFill>
              </a:rPr>
              <a:t>State-variable representation</a:t>
            </a:r>
          </a:p>
          <a:p>
            <a:pPr lvl="1"/>
            <a:r>
              <a:rPr lang="en-US" dirty="0">
                <a:solidFill>
                  <a:schemeClr val="accent1"/>
                </a:solidFill>
              </a:rPr>
              <a:t>State = {values of variables}; action = changes to those values</a:t>
            </a:r>
          </a:p>
          <a:p>
            <a:pPr marL="0" indent="0">
              <a:buNone/>
              <a:tabLst>
                <a:tab pos="449263" algn="l"/>
              </a:tabLst>
            </a:pPr>
            <a:r>
              <a:rPr lang="en-US" dirty="0"/>
              <a:t>2.2 </a:t>
            </a:r>
            <a:r>
              <a:rPr lang="en-US" i="1" dirty="0"/>
              <a:t>Forward state-space search</a:t>
            </a:r>
          </a:p>
          <a:p>
            <a:pPr lvl="1"/>
            <a:r>
              <a:rPr lang="en-US" dirty="0"/>
              <a:t>Start at initial state, look for sequence of actions that achieve goal</a:t>
            </a:r>
          </a:p>
          <a:p>
            <a:pPr marL="0" indent="0">
              <a:buNone/>
              <a:tabLst>
                <a:tab pos="449263" algn="l"/>
              </a:tabLst>
            </a:pPr>
            <a:r>
              <a:rPr lang="en-US" dirty="0"/>
              <a:t>2.3 </a:t>
            </a:r>
            <a:r>
              <a:rPr lang="en-US" i="1" dirty="0"/>
              <a:t>Heuristic functions</a:t>
            </a:r>
          </a:p>
          <a:p>
            <a:pPr lvl="1"/>
            <a:r>
              <a:rPr lang="en-US" dirty="0"/>
              <a:t>How to guide a forward state-space search</a:t>
            </a:r>
          </a:p>
          <a:p>
            <a:pPr lvl="1"/>
            <a:endParaRPr lang="en-US" dirty="0"/>
          </a:p>
          <a:p>
            <a:pPr lvl="1"/>
            <a:endParaRPr lang="en-US" dirty="0"/>
          </a:p>
          <a:p>
            <a:pPr lvl="1"/>
            <a:endParaRPr lang="en-US" dirty="0"/>
          </a:p>
          <a:p>
            <a:pPr marL="0" indent="0">
              <a:buNone/>
              <a:tabLst>
                <a:tab pos="449263" algn="l"/>
              </a:tabLst>
            </a:pPr>
            <a:r>
              <a:rPr lang="en-US" dirty="0"/>
              <a:t>2.6 </a:t>
            </a:r>
            <a:r>
              <a:rPr lang="en-US" i="1" dirty="0"/>
              <a:t>Incorporating planning into an actor</a:t>
            </a:r>
          </a:p>
          <a:p>
            <a:pPr lvl="1"/>
            <a:r>
              <a:rPr lang="en-US" dirty="0"/>
              <a:t>Online lookahead, unexpected events</a:t>
            </a:r>
          </a:p>
          <a:p>
            <a:pPr marL="0" indent="0">
              <a:buNone/>
              <a:tabLst>
                <a:tab pos="449263" algn="l"/>
              </a:tabLst>
            </a:pPr>
            <a:r>
              <a:rPr lang="en-US" dirty="0"/>
              <a:t>2.4 </a:t>
            </a:r>
            <a:r>
              <a:rPr lang="en-US" i="1" dirty="0"/>
              <a:t>Backward search</a:t>
            </a:r>
          </a:p>
          <a:p>
            <a:pPr lvl="1"/>
            <a:r>
              <a:rPr lang="en-US" dirty="0"/>
              <a:t>Start at goal state, go backwards toward initial state</a:t>
            </a:r>
          </a:p>
          <a:p>
            <a:pPr marL="0" indent="0">
              <a:buNone/>
              <a:tabLst>
                <a:tab pos="449263" algn="l"/>
              </a:tabLst>
            </a:pPr>
            <a:r>
              <a:rPr lang="en-US" dirty="0"/>
              <a:t>2.5 </a:t>
            </a:r>
            <a:r>
              <a:rPr lang="en-US" i="1" dirty="0"/>
              <a:t>Plan-space search</a:t>
            </a:r>
          </a:p>
          <a:p>
            <a:pPr lvl="1"/>
            <a:r>
              <a:rPr lang="en-US" dirty="0"/>
              <a:t>Start with incomplete plan for getting from initial state to goal state, make transformations to fix flaws in the plan</a:t>
            </a:r>
          </a:p>
        </p:txBody>
      </p:sp>
      <p:sp>
        <p:nvSpPr>
          <p:cNvPr id="5" name="Date Placeholder 4">
            <a:extLst>
              <a:ext uri="{FF2B5EF4-FFF2-40B4-BE49-F238E27FC236}">
                <a16:creationId xmlns:a16="http://schemas.microsoft.com/office/drawing/2014/main" id="{BCFBF302-D14C-A941-9BDF-A6D9C538804C}"/>
              </a:ext>
            </a:extLst>
          </p:cNvPr>
          <p:cNvSpPr>
            <a:spLocks noGrp="1"/>
          </p:cNvSpPr>
          <p:nvPr>
            <p:ph type="dt" sz="half" idx="2"/>
          </p:nvPr>
        </p:nvSpPr>
        <p:spPr/>
        <p:txBody>
          <a:bodyPr/>
          <a:lstStyle/>
          <a:p>
            <a:r>
              <a:rPr lang="de-DE"/>
              <a:t>Deterministic</a:t>
            </a:r>
            <a:endParaRPr lang="de-DE" dirty="0"/>
          </a:p>
        </p:txBody>
      </p:sp>
      <p:sp>
        <p:nvSpPr>
          <p:cNvPr id="6" name="Footer Placeholder 5">
            <a:extLst>
              <a:ext uri="{FF2B5EF4-FFF2-40B4-BE49-F238E27FC236}">
                <a16:creationId xmlns:a16="http://schemas.microsoft.com/office/drawing/2014/main" id="{875095B4-2FF1-7959-CE4E-3F57B2DD39C8}"/>
              </a:ext>
            </a:extLst>
          </p:cNvPr>
          <p:cNvSpPr>
            <a:spLocks noGrp="1"/>
          </p:cNvSpPr>
          <p:nvPr>
            <p:ph type="ftr" sz="quarter" idx="3"/>
          </p:nvPr>
        </p:nvSpPr>
        <p:spPr/>
        <p:txBody>
          <a:bodyPr/>
          <a:lstStyle/>
          <a:p>
            <a:r>
              <a:rPr lang="en-GB"/>
              <a:t>T. Braun - APA</a:t>
            </a:r>
          </a:p>
        </p:txBody>
      </p:sp>
      <p:sp>
        <p:nvSpPr>
          <p:cNvPr id="4" name="Slide Number Placeholder 3">
            <a:extLst>
              <a:ext uri="{FF2B5EF4-FFF2-40B4-BE49-F238E27FC236}">
                <a16:creationId xmlns:a16="http://schemas.microsoft.com/office/drawing/2014/main" id="{C0111836-268A-AA4F-A437-B3723C132983}"/>
              </a:ext>
            </a:extLst>
          </p:cNvPr>
          <p:cNvSpPr>
            <a:spLocks noGrp="1"/>
          </p:cNvSpPr>
          <p:nvPr>
            <p:ph type="sldNum" sz="quarter" idx="4"/>
          </p:nvPr>
        </p:nvSpPr>
        <p:spPr/>
        <p:txBody>
          <a:bodyPr/>
          <a:lstStyle/>
          <a:p>
            <a:fld id="{67C9959E-8E6B-B04C-9955-EA096F41CA7A}" type="slidenum">
              <a:rPr lang="en-GB" smtClean="0"/>
              <a:t>3</a:t>
            </a:fld>
            <a:endParaRPr lang="en-GB"/>
          </a:p>
        </p:txBody>
      </p:sp>
    </p:spTree>
    <p:extLst>
      <p:ext uri="{BB962C8B-B14F-4D97-AF65-F5344CB8AC3E}">
        <p14:creationId xmlns:p14="http://schemas.microsoft.com/office/powerpoint/2010/main" val="15636310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B8A3CF-C4C8-414C-8E89-F0AB1176FFD5}"/>
              </a:ext>
            </a:extLst>
          </p:cNvPr>
          <p:cNvSpPr>
            <a:spLocks noGrp="1"/>
          </p:cNvSpPr>
          <p:nvPr>
            <p:ph type="title"/>
          </p:nvPr>
        </p:nvSpPr>
        <p:spPr/>
        <p:txBody>
          <a:bodyPr/>
          <a:lstStyle/>
          <a:p>
            <a:r>
              <a:rPr lang="en-US" dirty="0"/>
              <a:t>PDDL – Planning Domain Definition Language</a:t>
            </a:r>
          </a:p>
        </p:txBody>
      </p:sp>
      <p:sp>
        <p:nvSpPr>
          <p:cNvPr id="3" name="Content Placeholder 2">
            <a:extLst>
              <a:ext uri="{FF2B5EF4-FFF2-40B4-BE49-F238E27FC236}">
                <a16:creationId xmlns:a16="http://schemas.microsoft.com/office/drawing/2014/main" id="{0B1BBA29-30B5-5141-84B5-6697DDF367AF}"/>
              </a:ext>
            </a:extLst>
          </p:cNvPr>
          <p:cNvSpPr>
            <a:spLocks noGrp="1"/>
          </p:cNvSpPr>
          <p:nvPr>
            <p:ph sz="half" idx="1"/>
          </p:nvPr>
        </p:nvSpPr>
        <p:spPr>
          <a:xfrm>
            <a:off x="359962" y="1666800"/>
            <a:ext cx="7458733" cy="4239112"/>
          </a:xfrm>
        </p:spPr>
        <p:txBody>
          <a:bodyPr>
            <a:normAutofit/>
          </a:bodyPr>
          <a:lstStyle/>
          <a:p>
            <a:r>
              <a:rPr lang="en-US" dirty="0"/>
              <a:t>Language for defining planning domains and problems</a:t>
            </a:r>
          </a:p>
          <a:p>
            <a:pPr lvl="1"/>
            <a:r>
              <a:rPr lang="en-US" dirty="0"/>
              <a:t>LISP-like syntax</a:t>
            </a:r>
          </a:p>
          <a:p>
            <a:r>
              <a:rPr lang="en-US" dirty="0"/>
              <a:t>Original version ≈ 1996</a:t>
            </a:r>
          </a:p>
          <a:p>
            <a:pPr lvl="1"/>
            <a:r>
              <a:rPr lang="en-US" dirty="0"/>
              <a:t>Just classical planning</a:t>
            </a:r>
          </a:p>
          <a:p>
            <a:r>
              <a:rPr lang="en-US" dirty="0"/>
              <a:t>Multiple revisions and extensions</a:t>
            </a:r>
          </a:p>
          <a:p>
            <a:pPr lvl="1"/>
            <a:r>
              <a:rPr lang="en-US" dirty="0"/>
              <a:t>Different subsets accommodate different kinds of planning</a:t>
            </a:r>
          </a:p>
          <a:p>
            <a:pPr lvl="1"/>
            <a:endParaRPr lang="en-US" dirty="0"/>
          </a:p>
          <a:p>
            <a:r>
              <a:rPr lang="en-US" dirty="0"/>
              <a:t>We will discuss the classical-planning subset</a:t>
            </a:r>
          </a:p>
          <a:p>
            <a:pPr lvl="1"/>
            <a:r>
              <a:rPr lang="en-US" dirty="0">
                <a:ea typeface="ＭＳ Ｐゴシック" charset="0"/>
                <a:cs typeface="ＭＳ Ｐゴシック" charset="0"/>
              </a:rPr>
              <a:t>Chapter 2 of the PDDL book</a:t>
            </a:r>
          </a:p>
          <a:p>
            <a:pPr lvl="1"/>
            <a:endParaRPr lang="en-US" dirty="0"/>
          </a:p>
        </p:txBody>
      </p:sp>
      <p:sp>
        <p:nvSpPr>
          <p:cNvPr id="6" name="Date Placeholder 5">
            <a:extLst>
              <a:ext uri="{FF2B5EF4-FFF2-40B4-BE49-F238E27FC236}">
                <a16:creationId xmlns:a16="http://schemas.microsoft.com/office/drawing/2014/main" id="{65AB0F30-0ACB-484F-A3AA-54CD4499373A}"/>
              </a:ext>
            </a:extLst>
          </p:cNvPr>
          <p:cNvSpPr>
            <a:spLocks noGrp="1"/>
          </p:cNvSpPr>
          <p:nvPr>
            <p:ph type="dt" sz="half" idx="10"/>
          </p:nvPr>
        </p:nvSpPr>
        <p:spPr/>
        <p:txBody>
          <a:bodyPr/>
          <a:lstStyle/>
          <a:p>
            <a:r>
              <a:rPr lang="de-DE"/>
              <a:t>Deterministic</a:t>
            </a:r>
            <a:endParaRPr lang="de-DE" dirty="0"/>
          </a:p>
        </p:txBody>
      </p:sp>
      <p:sp>
        <p:nvSpPr>
          <p:cNvPr id="7" name="Footer Placeholder 6">
            <a:extLst>
              <a:ext uri="{FF2B5EF4-FFF2-40B4-BE49-F238E27FC236}">
                <a16:creationId xmlns:a16="http://schemas.microsoft.com/office/drawing/2014/main" id="{9FA805CF-0E31-D732-1932-864481499443}"/>
              </a:ext>
            </a:extLst>
          </p:cNvPr>
          <p:cNvSpPr>
            <a:spLocks noGrp="1"/>
          </p:cNvSpPr>
          <p:nvPr>
            <p:ph type="ftr" sz="quarter" idx="3"/>
          </p:nvPr>
        </p:nvSpPr>
        <p:spPr/>
        <p:txBody>
          <a:bodyPr/>
          <a:lstStyle/>
          <a:p>
            <a:r>
              <a:rPr lang="en-GB"/>
              <a:t>T. Braun - APA</a:t>
            </a:r>
          </a:p>
        </p:txBody>
      </p:sp>
      <p:sp>
        <p:nvSpPr>
          <p:cNvPr id="4" name="Slide Number Placeholder 3">
            <a:extLst>
              <a:ext uri="{FF2B5EF4-FFF2-40B4-BE49-F238E27FC236}">
                <a16:creationId xmlns:a16="http://schemas.microsoft.com/office/drawing/2014/main" id="{60927CA4-042C-1841-A1A5-D35EA8629FE3}"/>
              </a:ext>
            </a:extLst>
          </p:cNvPr>
          <p:cNvSpPr>
            <a:spLocks noGrp="1"/>
          </p:cNvSpPr>
          <p:nvPr>
            <p:ph type="sldNum" sz="quarter" idx="4"/>
          </p:nvPr>
        </p:nvSpPr>
        <p:spPr/>
        <p:txBody>
          <a:bodyPr/>
          <a:lstStyle/>
          <a:p>
            <a:fld id="{67C9959E-8E6B-B04C-9955-EA096F41CA7A}" type="slidenum">
              <a:rPr lang="en-GB" smtClean="0"/>
              <a:t>30</a:t>
            </a:fld>
            <a:endParaRPr lang="en-GB"/>
          </a:p>
        </p:txBody>
      </p:sp>
      <p:pic>
        <p:nvPicPr>
          <p:cNvPr id="5" name="Picture 4">
            <a:extLst>
              <a:ext uri="{FF2B5EF4-FFF2-40B4-BE49-F238E27FC236}">
                <a16:creationId xmlns:a16="http://schemas.microsoft.com/office/drawing/2014/main" id="{8093566B-032A-D043-827D-FB500D70A9C4}"/>
              </a:ext>
            </a:extLst>
          </p:cNvPr>
          <p:cNvPicPr>
            <a:picLocks noChangeAspect="1"/>
          </p:cNvPicPr>
          <p:nvPr/>
        </p:nvPicPr>
        <p:blipFill>
          <a:blip r:embed="rId2"/>
          <a:stretch>
            <a:fillRect/>
          </a:stretch>
        </p:blipFill>
        <p:spPr>
          <a:xfrm>
            <a:off x="8178322" y="1297765"/>
            <a:ext cx="3293727" cy="426247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6547129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B8A3CF-C4C8-414C-8E89-F0AB1176FFD5}"/>
              </a:ext>
            </a:extLst>
          </p:cNvPr>
          <p:cNvSpPr>
            <a:spLocks noGrp="1"/>
          </p:cNvSpPr>
          <p:nvPr>
            <p:ph type="title"/>
          </p:nvPr>
        </p:nvSpPr>
        <p:spPr/>
        <p:txBody>
          <a:bodyPr/>
          <a:lstStyle/>
          <a:p>
            <a:r>
              <a:rPr lang="en-US" dirty="0"/>
              <a:t>Example Domain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0B1BBA29-30B5-5141-84B5-6697DDF367AF}"/>
                  </a:ext>
                </a:extLst>
              </p:cNvPr>
              <p:cNvSpPr>
                <a:spLocks noGrp="1"/>
              </p:cNvSpPr>
              <p:nvPr>
                <p:ph sz="half" idx="1"/>
              </p:nvPr>
            </p:nvSpPr>
            <p:spPr/>
            <p:txBody>
              <a:bodyPr>
                <a:normAutofit/>
              </a:bodyPr>
              <a:lstStyle/>
              <a:p>
                <a:r>
                  <a:rPr lang="en-GB" dirty="0"/>
                  <a:t>Classical planning operators</a:t>
                </a:r>
              </a:p>
              <a:p>
                <a:pPr lvl="1"/>
                <a14:m>
                  <m:oMath xmlns:m="http://schemas.openxmlformats.org/officeDocument/2006/math">
                    <m:r>
                      <a:rPr lang="en-US" i="1" dirty="0">
                        <a:latin typeface="Cambria Math" panose="02040503050406030204" pitchFamily="18" charset="0"/>
                      </a:rPr>
                      <m:t>𝑚𝑜𝑣𝑒</m:t>
                    </m:r>
                    <m:d>
                      <m:dPr>
                        <m:ctrlPr>
                          <a:rPr lang="en-US" i="1" dirty="0">
                            <a:latin typeface="Cambria Math" panose="02040503050406030204" pitchFamily="18" charset="0"/>
                          </a:rPr>
                        </m:ctrlPr>
                      </m:dPr>
                      <m:e>
                        <m:r>
                          <a:rPr lang="en-US" i="1" dirty="0" err="1">
                            <a:latin typeface="Cambria Math" panose="02040503050406030204" pitchFamily="18" charset="0"/>
                          </a:rPr>
                          <m:t>𝑟</m:t>
                        </m:r>
                        <m:r>
                          <a:rPr lang="en-US" i="1" dirty="0" err="1">
                            <a:latin typeface="Cambria Math" panose="02040503050406030204" pitchFamily="18" charset="0"/>
                          </a:rPr>
                          <m:t>,</m:t>
                        </m:r>
                        <m:r>
                          <a:rPr lang="en-US" i="1" dirty="0" err="1">
                            <a:latin typeface="Cambria Math" panose="02040503050406030204" pitchFamily="18" charset="0"/>
                          </a:rPr>
                          <m:t>𝑙</m:t>
                        </m:r>
                        <m:r>
                          <a:rPr lang="en-US" i="1" dirty="0" err="1">
                            <a:latin typeface="Cambria Math" panose="02040503050406030204" pitchFamily="18" charset="0"/>
                          </a:rPr>
                          <m:t>,</m:t>
                        </m:r>
                        <m:r>
                          <a:rPr lang="en-US" i="1" dirty="0" err="1">
                            <a:latin typeface="Cambria Math" panose="02040503050406030204" pitchFamily="18" charset="0"/>
                          </a:rPr>
                          <m:t>𝑚</m:t>
                        </m:r>
                      </m:e>
                    </m:d>
                  </m:oMath>
                </a14:m>
                <a:endParaRPr lang="en-GB" dirty="0"/>
              </a:p>
              <a:p>
                <a:pPr lvl="2"/>
                <a:r>
                  <a:rPr lang="en-GB" dirty="0"/>
                  <a:t>pre: </a:t>
                </a:r>
                <a14:m>
                  <m:oMath xmlns:m="http://schemas.openxmlformats.org/officeDocument/2006/math">
                    <m:r>
                      <a:rPr lang="en-US" i="1" dirty="0">
                        <a:latin typeface="Cambria Math" panose="02040503050406030204" pitchFamily="18" charset="0"/>
                      </a:rPr>
                      <m:t>𝑙𝑜𝑐</m:t>
                    </m:r>
                    <m:d>
                      <m:dPr>
                        <m:ctrlPr>
                          <a:rPr lang="en-US" i="1" dirty="0">
                            <a:latin typeface="Cambria Math" panose="02040503050406030204" pitchFamily="18" charset="0"/>
                          </a:rPr>
                        </m:ctrlPr>
                      </m:dPr>
                      <m:e>
                        <m:r>
                          <a:rPr lang="en-US" i="1" dirty="0">
                            <a:latin typeface="Cambria Math" panose="02040503050406030204" pitchFamily="18" charset="0"/>
                            <a:cs typeface="Times New Roman"/>
                          </a:rPr>
                          <m:t>𝑟</m:t>
                        </m:r>
                        <m:r>
                          <a:rPr lang="de-DE" i="1" dirty="0">
                            <a:latin typeface="Cambria Math" panose="02040503050406030204" pitchFamily="18" charset="0"/>
                            <a:cs typeface="Times New Roman"/>
                          </a:rPr>
                          <m:t>,</m:t>
                        </m:r>
                        <m:r>
                          <a:rPr lang="de-DE" i="1" dirty="0">
                            <a:latin typeface="Cambria Math" panose="02040503050406030204" pitchFamily="18" charset="0"/>
                            <a:cs typeface="Times New Roman"/>
                          </a:rPr>
                          <m:t>𝑙</m:t>
                        </m:r>
                      </m:e>
                    </m:d>
                    <m:r>
                      <a:rPr lang="en-US" i="1" dirty="0">
                        <a:latin typeface="Cambria Math" panose="02040503050406030204" pitchFamily="18" charset="0"/>
                      </a:rPr>
                      <m:t>, </m:t>
                    </m:r>
                    <m:r>
                      <a:rPr lang="en-US" i="1" dirty="0">
                        <a:latin typeface="Cambria Math" panose="02040503050406030204" pitchFamily="18" charset="0"/>
                      </a:rPr>
                      <m:t>𝑎𝑑𝑗</m:t>
                    </m:r>
                    <m:r>
                      <a:rPr lang="en-US" i="1" dirty="0">
                        <a:latin typeface="Cambria Math" panose="02040503050406030204" pitchFamily="18" charset="0"/>
                      </a:rPr>
                      <m:t>(</m:t>
                    </m:r>
                    <m:r>
                      <a:rPr lang="en-US" i="1" dirty="0" err="1">
                        <a:latin typeface="Cambria Math" panose="02040503050406030204" pitchFamily="18" charset="0"/>
                      </a:rPr>
                      <m:t>𝑙</m:t>
                    </m:r>
                    <m:r>
                      <a:rPr lang="en-US" i="1" dirty="0" err="1">
                        <a:latin typeface="Cambria Math" panose="02040503050406030204" pitchFamily="18" charset="0"/>
                      </a:rPr>
                      <m:t>,</m:t>
                    </m:r>
                    <m:r>
                      <a:rPr lang="en-US" i="1" dirty="0" err="1">
                        <a:latin typeface="Cambria Math" panose="02040503050406030204" pitchFamily="18" charset="0"/>
                      </a:rPr>
                      <m:t>𝑚</m:t>
                    </m:r>
                    <m:r>
                      <a:rPr lang="en-US" i="1" dirty="0">
                        <a:latin typeface="Cambria Math" panose="02040503050406030204" pitchFamily="18" charset="0"/>
                      </a:rPr>
                      <m:t>)</m:t>
                    </m:r>
                  </m:oMath>
                </a14:m>
                <a:endParaRPr lang="en-GB" dirty="0"/>
              </a:p>
              <a:p>
                <a:pPr lvl="2"/>
                <a:r>
                  <a:rPr lang="en-GB" dirty="0"/>
                  <a:t>eff: </a:t>
                </a:r>
                <a14:m>
                  <m:oMath xmlns:m="http://schemas.openxmlformats.org/officeDocument/2006/math">
                    <m:r>
                      <a:rPr lang="en-US" i="1" dirty="0">
                        <a:latin typeface="Cambria Math" panose="02040503050406030204" pitchFamily="18" charset="0"/>
                        <a:ea typeface="Cambria Math" panose="02040503050406030204" pitchFamily="18" charset="0"/>
                      </a:rPr>
                      <m:t>¬</m:t>
                    </m:r>
                    <m:r>
                      <a:rPr lang="en-US" i="1" dirty="0">
                        <a:latin typeface="Cambria Math" panose="02040503050406030204" pitchFamily="18" charset="0"/>
                      </a:rPr>
                      <m:t>𝑙𝑜𝑐</m:t>
                    </m:r>
                    <m:d>
                      <m:dPr>
                        <m:ctrlPr>
                          <a:rPr lang="en-US" i="1" dirty="0">
                            <a:latin typeface="Cambria Math" panose="02040503050406030204" pitchFamily="18" charset="0"/>
                          </a:rPr>
                        </m:ctrlPr>
                      </m:dPr>
                      <m:e>
                        <m:r>
                          <a:rPr lang="en-US" i="1" dirty="0">
                            <a:latin typeface="Cambria Math" panose="02040503050406030204" pitchFamily="18" charset="0"/>
                            <a:cs typeface="Times New Roman"/>
                          </a:rPr>
                          <m:t>𝑟</m:t>
                        </m:r>
                        <m:r>
                          <a:rPr lang="de-DE" i="1" dirty="0">
                            <a:latin typeface="Cambria Math" panose="02040503050406030204" pitchFamily="18" charset="0"/>
                            <a:cs typeface="Times New Roman"/>
                          </a:rPr>
                          <m:t>,</m:t>
                        </m:r>
                        <m:r>
                          <a:rPr lang="de-DE" i="1" dirty="0">
                            <a:latin typeface="Cambria Math" panose="02040503050406030204" pitchFamily="18" charset="0"/>
                            <a:cs typeface="Times New Roman"/>
                          </a:rPr>
                          <m:t>𝑙</m:t>
                        </m:r>
                      </m:e>
                    </m:d>
                    <m:r>
                      <a:rPr lang="de-DE" i="1" dirty="0">
                        <a:latin typeface="Cambria Math" panose="02040503050406030204" pitchFamily="18" charset="0"/>
                        <a:cs typeface="Times New Roman"/>
                      </a:rPr>
                      <m:t>,</m:t>
                    </m:r>
                    <m:r>
                      <a:rPr lang="en-US" i="1" dirty="0">
                        <a:latin typeface="Cambria Math" panose="02040503050406030204" pitchFamily="18" charset="0"/>
                      </a:rPr>
                      <m:t>𝑙𝑜𝑐</m:t>
                    </m:r>
                    <m:d>
                      <m:dPr>
                        <m:ctrlPr>
                          <a:rPr lang="en-US" i="1" dirty="0">
                            <a:latin typeface="Cambria Math" panose="02040503050406030204" pitchFamily="18" charset="0"/>
                          </a:rPr>
                        </m:ctrlPr>
                      </m:dPr>
                      <m:e>
                        <m:r>
                          <a:rPr lang="en-US" i="1" dirty="0">
                            <a:latin typeface="Cambria Math" panose="02040503050406030204" pitchFamily="18" charset="0"/>
                            <a:cs typeface="Times New Roman"/>
                          </a:rPr>
                          <m:t>𝑟</m:t>
                        </m:r>
                        <m:r>
                          <a:rPr lang="de-DE" i="1" dirty="0">
                            <a:latin typeface="Cambria Math" panose="02040503050406030204" pitchFamily="18" charset="0"/>
                            <a:cs typeface="Times New Roman"/>
                          </a:rPr>
                          <m:t>,</m:t>
                        </m:r>
                        <m:r>
                          <a:rPr lang="de-DE" i="1" dirty="0">
                            <a:latin typeface="Cambria Math" panose="02040503050406030204" pitchFamily="18" charset="0"/>
                            <a:cs typeface="Times New Roman"/>
                          </a:rPr>
                          <m:t>𝑚</m:t>
                        </m:r>
                      </m:e>
                    </m:d>
                  </m:oMath>
                </a14:m>
                <a:endParaRPr lang="de-DE" i="1" dirty="0">
                  <a:latin typeface="Cambria Math" panose="02040503050406030204" pitchFamily="18" charset="0"/>
                </a:endParaRPr>
              </a:p>
              <a:p>
                <a:pPr lvl="1"/>
                <a14:m>
                  <m:oMath xmlns:m="http://schemas.openxmlformats.org/officeDocument/2006/math">
                    <m:r>
                      <a:rPr lang="en-US" i="1" dirty="0">
                        <a:latin typeface="Cambria Math" panose="02040503050406030204" pitchFamily="18" charset="0"/>
                      </a:rPr>
                      <m:t>𝑡𝑎𝑘𝑒</m:t>
                    </m:r>
                    <m:d>
                      <m:dPr>
                        <m:ctrlPr>
                          <a:rPr lang="en-US" i="1" dirty="0">
                            <a:latin typeface="Cambria Math" panose="02040503050406030204" pitchFamily="18" charset="0"/>
                          </a:rPr>
                        </m:ctrlPr>
                      </m:dPr>
                      <m:e>
                        <m:r>
                          <a:rPr lang="ro-RO" i="1" dirty="0" err="1">
                            <a:latin typeface="Cambria Math" panose="02040503050406030204" pitchFamily="18" charset="0"/>
                          </a:rPr>
                          <m:t>𝑟</m:t>
                        </m:r>
                        <m:r>
                          <a:rPr lang="ro-RO" i="1" dirty="0" err="1">
                            <a:latin typeface="Cambria Math" panose="02040503050406030204" pitchFamily="18" charset="0"/>
                          </a:rPr>
                          <m:t>,</m:t>
                        </m:r>
                        <m:r>
                          <a:rPr lang="ro-RO" i="1" dirty="0" err="1">
                            <a:latin typeface="Cambria Math" panose="02040503050406030204" pitchFamily="18" charset="0"/>
                          </a:rPr>
                          <m:t>𝑙</m:t>
                        </m:r>
                        <m:r>
                          <a:rPr lang="ro-RO" i="1" dirty="0" err="1">
                            <a:latin typeface="Cambria Math" panose="02040503050406030204" pitchFamily="18" charset="0"/>
                          </a:rPr>
                          <m:t>,</m:t>
                        </m:r>
                        <m:r>
                          <a:rPr lang="ro-RO" i="1" dirty="0" err="1">
                            <a:latin typeface="Cambria Math" panose="02040503050406030204" pitchFamily="18" charset="0"/>
                          </a:rPr>
                          <m:t>𝑐</m:t>
                        </m:r>
                      </m:e>
                    </m:d>
                  </m:oMath>
                </a14:m>
                <a:endParaRPr lang="de-DE" i="1" dirty="0">
                  <a:latin typeface="Cambria Math" panose="02040503050406030204" pitchFamily="18" charset="0"/>
                </a:endParaRPr>
              </a:p>
              <a:p>
                <a:pPr lvl="2"/>
                <a:r>
                  <a:rPr lang="ro-RO" dirty="0"/>
                  <a:t>pre:</a:t>
                </a:r>
                <a14:m>
                  <m:oMath xmlns:m="http://schemas.openxmlformats.org/officeDocument/2006/math">
                    <m:r>
                      <a:rPr lang="en-US" i="1" dirty="0">
                        <a:latin typeface="Cambria Math" panose="02040503050406030204" pitchFamily="18" charset="0"/>
                        <a:ea typeface="Cambria Math" panose="02040503050406030204" pitchFamily="18" charset="0"/>
                      </a:rPr>
                      <m:t>¬</m:t>
                    </m:r>
                    <m:r>
                      <a:rPr lang="de-DE" i="1" dirty="0">
                        <a:latin typeface="Cambria Math" panose="02040503050406030204" pitchFamily="18" charset="0"/>
                      </a:rPr>
                      <m:t>𝑙𝑜𝑎𝑑𝑒𝑑</m:t>
                    </m:r>
                    <m:d>
                      <m:dPr>
                        <m:ctrlPr>
                          <a:rPr lang="ro-RO" i="1" dirty="0">
                            <a:latin typeface="Cambria Math" panose="02040503050406030204" pitchFamily="18" charset="0"/>
                          </a:rPr>
                        </m:ctrlPr>
                      </m:dPr>
                      <m:e>
                        <m:r>
                          <a:rPr lang="ro-RO" i="1" dirty="0">
                            <a:latin typeface="Cambria Math" panose="02040503050406030204" pitchFamily="18" charset="0"/>
                            <a:cs typeface="Times New Roman"/>
                          </a:rPr>
                          <m:t>𝑟</m:t>
                        </m:r>
                      </m:e>
                    </m:d>
                    <m:r>
                      <a:rPr lang="ro-RO" i="1" dirty="0">
                        <a:latin typeface="Cambria Math" panose="02040503050406030204" pitchFamily="18" charset="0"/>
                      </a:rPr>
                      <m:t>, </m:t>
                    </m:r>
                    <m:r>
                      <a:rPr lang="ro-RO" i="1" dirty="0">
                        <a:latin typeface="Cambria Math" panose="02040503050406030204" pitchFamily="18" charset="0"/>
                      </a:rPr>
                      <m:t>𝑙𝑜𝑐</m:t>
                    </m:r>
                    <m:d>
                      <m:dPr>
                        <m:ctrlPr>
                          <a:rPr lang="ro-RO" i="1" dirty="0">
                            <a:latin typeface="Cambria Math" panose="02040503050406030204" pitchFamily="18" charset="0"/>
                          </a:rPr>
                        </m:ctrlPr>
                      </m:dPr>
                      <m:e>
                        <m:r>
                          <a:rPr lang="en-US" i="1" dirty="0">
                            <a:latin typeface="Cambria Math" panose="02040503050406030204" pitchFamily="18" charset="0"/>
                          </a:rPr>
                          <m:t>𝑟</m:t>
                        </m:r>
                        <m:r>
                          <a:rPr lang="de-DE" i="1" dirty="0">
                            <a:latin typeface="Cambria Math" panose="02040503050406030204" pitchFamily="18" charset="0"/>
                          </a:rPr>
                          <m:t>,</m:t>
                        </m:r>
                        <m:r>
                          <a:rPr lang="de-DE" i="1" dirty="0">
                            <a:latin typeface="Cambria Math" panose="02040503050406030204" pitchFamily="18" charset="0"/>
                          </a:rPr>
                          <m:t>𝑙</m:t>
                        </m:r>
                      </m:e>
                    </m:d>
                    <m:r>
                      <a:rPr lang="de-DE" i="1" dirty="0">
                        <a:latin typeface="Cambria Math" panose="02040503050406030204" pitchFamily="18" charset="0"/>
                      </a:rPr>
                      <m:t>,</m:t>
                    </m:r>
                    <m:r>
                      <a:rPr lang="en-US" i="1" dirty="0">
                        <a:latin typeface="Cambria Math" panose="02040503050406030204" pitchFamily="18" charset="0"/>
                      </a:rPr>
                      <m:t> </m:t>
                    </m:r>
                    <m:r>
                      <a:rPr lang="en-US" i="1" dirty="0" err="1">
                        <a:latin typeface="Cambria Math" panose="02040503050406030204" pitchFamily="18" charset="0"/>
                      </a:rPr>
                      <m:t>𝑙𝑜𝑐</m:t>
                    </m:r>
                    <m:d>
                      <m:dPr>
                        <m:ctrlPr>
                          <a:rPr lang="en-US" i="1" dirty="0">
                            <a:latin typeface="Cambria Math" panose="02040503050406030204" pitchFamily="18" charset="0"/>
                          </a:rPr>
                        </m:ctrlPr>
                      </m:dPr>
                      <m:e>
                        <m:r>
                          <a:rPr lang="ro-RO" i="1" dirty="0">
                            <a:latin typeface="Cambria Math" panose="02040503050406030204" pitchFamily="18" charset="0"/>
                            <a:cs typeface="Times New Roman"/>
                          </a:rPr>
                          <m:t>𝑐</m:t>
                        </m:r>
                        <m:r>
                          <a:rPr lang="de-DE" i="1" dirty="0">
                            <a:latin typeface="Cambria Math" panose="02040503050406030204" pitchFamily="18" charset="0"/>
                            <a:cs typeface="Times New Roman"/>
                          </a:rPr>
                          <m:t>,</m:t>
                        </m:r>
                        <m:r>
                          <a:rPr lang="de-DE" i="1" dirty="0">
                            <a:latin typeface="Cambria Math" panose="02040503050406030204" pitchFamily="18" charset="0"/>
                            <a:cs typeface="Times New Roman"/>
                          </a:rPr>
                          <m:t>𝑙</m:t>
                        </m:r>
                      </m:e>
                    </m:d>
                  </m:oMath>
                </a14:m>
                <a:endParaRPr lang="de-DE" i="1" dirty="0">
                  <a:latin typeface="Cambria Math" panose="02040503050406030204" pitchFamily="18" charset="0"/>
                </a:endParaRPr>
              </a:p>
              <a:p>
                <a:pPr lvl="2"/>
                <a:r>
                  <a:rPr lang="ro-RO" dirty="0" err="1"/>
                  <a:t>eff</a:t>
                </a:r>
                <a:r>
                  <a:rPr lang="ro-RO" dirty="0"/>
                  <a:t>: </a:t>
                </a:r>
                <a14:m>
                  <m:oMath xmlns:m="http://schemas.openxmlformats.org/officeDocument/2006/math">
                    <m:r>
                      <a:rPr lang="de-DE" i="1" dirty="0">
                        <a:latin typeface="Cambria Math" panose="02040503050406030204" pitchFamily="18" charset="0"/>
                      </a:rPr>
                      <m:t>𝑙𝑜𝑎𝑑𝑒𝑑</m:t>
                    </m:r>
                    <m:d>
                      <m:dPr>
                        <m:ctrlPr>
                          <a:rPr lang="ro-RO" i="1" dirty="0">
                            <a:latin typeface="Cambria Math" panose="02040503050406030204" pitchFamily="18" charset="0"/>
                          </a:rPr>
                        </m:ctrlPr>
                      </m:dPr>
                      <m:e>
                        <m:r>
                          <a:rPr lang="ro-RO" i="1" dirty="0">
                            <a:latin typeface="Cambria Math" panose="02040503050406030204" pitchFamily="18" charset="0"/>
                            <a:cs typeface="Times New Roman"/>
                          </a:rPr>
                          <m:t>𝑟</m:t>
                        </m:r>
                      </m:e>
                    </m:d>
                    <m:r>
                      <a:rPr lang="ro-RO" i="1" dirty="0">
                        <a:latin typeface="Cambria Math" panose="02040503050406030204" pitchFamily="18" charset="0"/>
                      </a:rPr>
                      <m:t>, </m:t>
                    </m:r>
                    <m:r>
                      <a:rPr lang="ro-RO" i="1" dirty="0">
                        <a:latin typeface="Cambria Math" panose="02040503050406030204" pitchFamily="18" charset="0"/>
                      </a:rPr>
                      <m:t>𝑙𝑜𝑐</m:t>
                    </m:r>
                    <m:d>
                      <m:dPr>
                        <m:ctrlPr>
                          <a:rPr lang="ro-RO" i="1" dirty="0">
                            <a:latin typeface="Cambria Math" panose="02040503050406030204" pitchFamily="18" charset="0"/>
                          </a:rPr>
                        </m:ctrlPr>
                      </m:dPr>
                      <m:e>
                        <m:r>
                          <a:rPr lang="ro-RO" i="1" dirty="0">
                            <a:latin typeface="Cambria Math" panose="02040503050406030204" pitchFamily="18" charset="0"/>
                          </a:rPr>
                          <m:t>𝑐</m:t>
                        </m:r>
                        <m:r>
                          <a:rPr lang="de-DE" i="1" dirty="0">
                            <a:latin typeface="Cambria Math" panose="02040503050406030204" pitchFamily="18" charset="0"/>
                          </a:rPr>
                          <m:t>,</m:t>
                        </m:r>
                        <m:r>
                          <a:rPr lang="de-DE" i="1" dirty="0">
                            <a:latin typeface="Cambria Math" panose="02040503050406030204" pitchFamily="18" charset="0"/>
                          </a:rPr>
                          <m:t>𝑟</m:t>
                        </m:r>
                      </m:e>
                    </m:d>
                    <m:r>
                      <a:rPr lang="de-DE" i="1" dirty="0">
                        <a:latin typeface="Cambria Math" panose="02040503050406030204" pitchFamily="18" charset="0"/>
                      </a:rPr>
                      <m:t>,</m:t>
                    </m:r>
                    <m:r>
                      <a:rPr lang="en-US" i="1" dirty="0">
                        <a:latin typeface="Cambria Math" panose="02040503050406030204" pitchFamily="18" charset="0"/>
                        <a:ea typeface="Cambria Math" panose="02040503050406030204" pitchFamily="18" charset="0"/>
                      </a:rPr>
                      <m:t>¬</m:t>
                    </m:r>
                    <m:r>
                      <a:rPr lang="de-DE" i="1" dirty="0">
                        <a:latin typeface="Cambria Math" panose="02040503050406030204" pitchFamily="18" charset="0"/>
                        <a:ea typeface="Cambria Math" panose="02040503050406030204" pitchFamily="18" charset="0"/>
                      </a:rPr>
                      <m:t>𝑙𝑜𝑐</m:t>
                    </m:r>
                    <m:r>
                      <a:rPr lang="de-DE" i="1" dirty="0">
                        <a:latin typeface="Cambria Math" panose="02040503050406030204" pitchFamily="18" charset="0"/>
                        <a:ea typeface="Cambria Math" panose="02040503050406030204" pitchFamily="18" charset="0"/>
                      </a:rPr>
                      <m:t>(</m:t>
                    </m:r>
                    <m:r>
                      <a:rPr lang="de-DE" i="1" dirty="0">
                        <a:latin typeface="Cambria Math" panose="02040503050406030204" pitchFamily="18" charset="0"/>
                        <a:ea typeface="Cambria Math" panose="02040503050406030204" pitchFamily="18" charset="0"/>
                      </a:rPr>
                      <m:t>𝑐</m:t>
                    </m:r>
                    <m:r>
                      <a:rPr lang="de-DE" i="1" dirty="0">
                        <a:latin typeface="Cambria Math" panose="02040503050406030204" pitchFamily="18" charset="0"/>
                        <a:ea typeface="Cambria Math" panose="02040503050406030204" pitchFamily="18" charset="0"/>
                      </a:rPr>
                      <m:t>,</m:t>
                    </m:r>
                    <m:r>
                      <a:rPr lang="de-DE" i="1" dirty="0">
                        <a:latin typeface="Cambria Math" panose="02040503050406030204" pitchFamily="18" charset="0"/>
                        <a:ea typeface="Cambria Math" panose="02040503050406030204" pitchFamily="18" charset="0"/>
                      </a:rPr>
                      <m:t>𝑙</m:t>
                    </m:r>
                    <m:r>
                      <a:rPr lang="de-DE" i="1" dirty="0">
                        <a:latin typeface="Cambria Math" panose="02040503050406030204" pitchFamily="18" charset="0"/>
                        <a:ea typeface="Cambria Math" panose="02040503050406030204" pitchFamily="18" charset="0"/>
                      </a:rPr>
                      <m:t>)</m:t>
                    </m:r>
                  </m:oMath>
                </a14:m>
                <a:endParaRPr lang="de-DE" i="1" dirty="0">
                  <a:latin typeface="Cambria Math" panose="02040503050406030204" pitchFamily="18" charset="0"/>
                </a:endParaRPr>
              </a:p>
              <a:p>
                <a:pPr lvl="1"/>
                <a14:m>
                  <m:oMath xmlns:m="http://schemas.openxmlformats.org/officeDocument/2006/math">
                    <m:r>
                      <a:rPr lang="ro-RO" i="1" dirty="0">
                        <a:latin typeface="Cambria Math" panose="02040503050406030204" pitchFamily="18" charset="0"/>
                      </a:rPr>
                      <m:t>𝑝𝑢𝑡</m:t>
                    </m:r>
                    <m:d>
                      <m:dPr>
                        <m:ctrlPr>
                          <a:rPr lang="ro-RO" i="1" dirty="0">
                            <a:latin typeface="Cambria Math" panose="02040503050406030204" pitchFamily="18" charset="0"/>
                          </a:rPr>
                        </m:ctrlPr>
                      </m:dPr>
                      <m:e>
                        <m:r>
                          <a:rPr lang="ro-RO" i="1" dirty="0" err="1">
                            <a:latin typeface="Cambria Math" panose="02040503050406030204" pitchFamily="18" charset="0"/>
                          </a:rPr>
                          <m:t>𝑟</m:t>
                        </m:r>
                        <m:r>
                          <a:rPr lang="ro-RO" i="1" dirty="0" err="1">
                            <a:latin typeface="Cambria Math" panose="02040503050406030204" pitchFamily="18" charset="0"/>
                          </a:rPr>
                          <m:t>,</m:t>
                        </m:r>
                        <m:r>
                          <a:rPr lang="ro-RO" i="1" dirty="0" err="1">
                            <a:latin typeface="Cambria Math" panose="02040503050406030204" pitchFamily="18" charset="0"/>
                          </a:rPr>
                          <m:t>𝑙</m:t>
                        </m:r>
                        <m:r>
                          <a:rPr lang="ro-RO" i="1" dirty="0" err="1">
                            <a:latin typeface="Cambria Math" panose="02040503050406030204" pitchFamily="18" charset="0"/>
                          </a:rPr>
                          <m:t>,</m:t>
                        </m:r>
                        <m:r>
                          <a:rPr lang="ro-RO" i="1" dirty="0" err="1">
                            <a:latin typeface="Cambria Math" panose="02040503050406030204" pitchFamily="18" charset="0"/>
                          </a:rPr>
                          <m:t>𝑐</m:t>
                        </m:r>
                      </m:e>
                    </m:d>
                  </m:oMath>
                </a14:m>
                <a:endParaRPr lang="de-DE" i="1" dirty="0">
                  <a:latin typeface="Cambria Math" panose="02040503050406030204" pitchFamily="18" charset="0"/>
                </a:endParaRPr>
              </a:p>
              <a:p>
                <a:pPr lvl="2"/>
                <a:r>
                  <a:rPr lang="ro-RO" dirty="0"/>
                  <a:t>pre: </a:t>
                </a:r>
                <a14:m>
                  <m:oMath xmlns:m="http://schemas.openxmlformats.org/officeDocument/2006/math">
                    <m:r>
                      <a:rPr lang="ro-RO" i="1" dirty="0">
                        <a:latin typeface="Cambria Math" panose="02040503050406030204" pitchFamily="18" charset="0"/>
                      </a:rPr>
                      <m:t>𝑙𝑜𝑐</m:t>
                    </m:r>
                    <m:d>
                      <m:dPr>
                        <m:ctrlPr>
                          <a:rPr lang="ro-RO" i="1" dirty="0">
                            <a:latin typeface="Cambria Math" panose="02040503050406030204" pitchFamily="18" charset="0"/>
                          </a:rPr>
                        </m:ctrlPr>
                      </m:dPr>
                      <m:e>
                        <m:r>
                          <a:rPr lang="en-US" i="1" dirty="0">
                            <a:latin typeface="Cambria Math" panose="02040503050406030204" pitchFamily="18" charset="0"/>
                            <a:cs typeface="Times New Roman"/>
                          </a:rPr>
                          <m:t>𝑟</m:t>
                        </m:r>
                        <m:r>
                          <a:rPr lang="de-DE" i="1" dirty="0">
                            <a:latin typeface="Cambria Math" panose="02040503050406030204" pitchFamily="18" charset="0"/>
                            <a:cs typeface="Times New Roman"/>
                          </a:rPr>
                          <m:t>,</m:t>
                        </m:r>
                        <m:r>
                          <a:rPr lang="de-DE" i="1" dirty="0">
                            <a:latin typeface="Cambria Math" panose="02040503050406030204" pitchFamily="18" charset="0"/>
                            <a:cs typeface="Times New Roman"/>
                          </a:rPr>
                          <m:t>𝑙</m:t>
                        </m:r>
                      </m:e>
                    </m:d>
                    <m:r>
                      <a:rPr lang="en-US" i="1" dirty="0">
                        <a:latin typeface="Cambria Math" panose="02040503050406030204" pitchFamily="18" charset="0"/>
                      </a:rPr>
                      <m:t>, </m:t>
                    </m:r>
                    <m:r>
                      <a:rPr lang="en-US" i="1" dirty="0" err="1">
                        <a:latin typeface="Cambria Math" panose="02040503050406030204" pitchFamily="18" charset="0"/>
                      </a:rPr>
                      <m:t>𝑙𝑜𝑐</m:t>
                    </m:r>
                    <m:d>
                      <m:dPr>
                        <m:ctrlPr>
                          <a:rPr lang="en-US" i="1" dirty="0">
                            <a:latin typeface="Cambria Math" panose="02040503050406030204" pitchFamily="18" charset="0"/>
                          </a:rPr>
                        </m:ctrlPr>
                      </m:dPr>
                      <m:e>
                        <m:r>
                          <a:rPr lang="ro-RO" i="1" dirty="0">
                            <a:latin typeface="Cambria Math" panose="02040503050406030204" pitchFamily="18" charset="0"/>
                          </a:rPr>
                          <m:t>𝑐</m:t>
                        </m:r>
                        <m:r>
                          <a:rPr lang="de-DE" i="1" dirty="0">
                            <a:latin typeface="Cambria Math" panose="02040503050406030204" pitchFamily="18" charset="0"/>
                          </a:rPr>
                          <m:t>,</m:t>
                        </m:r>
                        <m:r>
                          <a:rPr lang="de-DE" i="1" dirty="0">
                            <a:latin typeface="Cambria Math" panose="02040503050406030204" pitchFamily="18" charset="0"/>
                          </a:rPr>
                          <m:t>𝑟</m:t>
                        </m:r>
                      </m:e>
                    </m:d>
                  </m:oMath>
                </a14:m>
                <a:endParaRPr lang="de-DE" i="1" dirty="0">
                  <a:latin typeface="Cambria Math" panose="02040503050406030204" pitchFamily="18" charset="0"/>
                </a:endParaRPr>
              </a:p>
              <a:p>
                <a:pPr lvl="2"/>
                <a:r>
                  <a:rPr lang="ro-RO" dirty="0" err="1"/>
                  <a:t>eff</a:t>
                </a:r>
                <a:r>
                  <a:rPr lang="ro-RO" dirty="0"/>
                  <a:t>:</a:t>
                </a:r>
                <a14:m>
                  <m:oMath xmlns:m="http://schemas.openxmlformats.org/officeDocument/2006/math">
                    <m:r>
                      <a:rPr lang="en-US" i="1" dirty="0">
                        <a:latin typeface="Cambria Math" panose="02040503050406030204" pitchFamily="18" charset="0"/>
                        <a:ea typeface="Cambria Math" panose="02040503050406030204" pitchFamily="18" charset="0"/>
                      </a:rPr>
                      <m:t>¬</m:t>
                    </m:r>
                    <m:r>
                      <a:rPr lang="de-DE" i="1" dirty="0">
                        <a:latin typeface="Cambria Math" panose="02040503050406030204" pitchFamily="18" charset="0"/>
                      </a:rPr>
                      <m:t>𝑙𝑜𝑎𝑑𝑒𝑑</m:t>
                    </m:r>
                    <m:d>
                      <m:dPr>
                        <m:ctrlPr>
                          <a:rPr lang="ro-RO" i="1" dirty="0">
                            <a:latin typeface="Cambria Math" panose="02040503050406030204" pitchFamily="18" charset="0"/>
                          </a:rPr>
                        </m:ctrlPr>
                      </m:dPr>
                      <m:e>
                        <m:r>
                          <a:rPr lang="ro-RO" i="1" dirty="0">
                            <a:latin typeface="Cambria Math" panose="02040503050406030204" pitchFamily="18" charset="0"/>
                            <a:cs typeface="Times New Roman"/>
                          </a:rPr>
                          <m:t>𝑟</m:t>
                        </m:r>
                      </m:e>
                    </m:d>
                    <m:r>
                      <a:rPr lang="ro-RO" i="1" dirty="0">
                        <a:latin typeface="Cambria Math" panose="02040503050406030204" pitchFamily="18" charset="0"/>
                      </a:rPr>
                      <m:t>, </m:t>
                    </m:r>
                    <m:r>
                      <a:rPr lang="ro-RO" i="1" dirty="0">
                        <a:latin typeface="Cambria Math" panose="02040503050406030204" pitchFamily="18" charset="0"/>
                      </a:rPr>
                      <m:t>𝑙𝑜𝑐</m:t>
                    </m:r>
                    <m:d>
                      <m:dPr>
                        <m:ctrlPr>
                          <a:rPr lang="ro-RO" i="1" dirty="0">
                            <a:latin typeface="Cambria Math" panose="02040503050406030204" pitchFamily="18" charset="0"/>
                          </a:rPr>
                        </m:ctrlPr>
                      </m:dPr>
                      <m:e>
                        <m:r>
                          <a:rPr lang="ro-RO" i="1" dirty="0">
                            <a:latin typeface="Cambria Math" panose="02040503050406030204" pitchFamily="18" charset="0"/>
                            <a:cs typeface="Times New Roman"/>
                          </a:rPr>
                          <m:t>𝑐</m:t>
                        </m:r>
                        <m:r>
                          <a:rPr lang="de-DE" i="1" dirty="0">
                            <a:latin typeface="Cambria Math" panose="02040503050406030204" pitchFamily="18" charset="0"/>
                            <a:cs typeface="Times New Roman"/>
                          </a:rPr>
                          <m:t>,</m:t>
                        </m:r>
                        <m:r>
                          <a:rPr lang="de-DE" i="1" dirty="0">
                            <a:latin typeface="Cambria Math" panose="02040503050406030204" pitchFamily="18" charset="0"/>
                            <a:cs typeface="Times New Roman"/>
                          </a:rPr>
                          <m:t>𝑙</m:t>
                        </m:r>
                      </m:e>
                    </m:d>
                    <m:r>
                      <a:rPr lang="de-DE" dirty="0">
                        <a:latin typeface="Cambria Math" panose="02040503050406030204" pitchFamily="18" charset="0"/>
                        <a:cs typeface="Times New Roman"/>
                      </a:rPr>
                      <m:t>,</m:t>
                    </m:r>
                    <m:r>
                      <a:rPr lang="en-US" i="1" dirty="0">
                        <a:latin typeface="Cambria Math" panose="02040503050406030204" pitchFamily="18" charset="0"/>
                        <a:ea typeface="Cambria Math" panose="02040503050406030204" pitchFamily="18" charset="0"/>
                      </a:rPr>
                      <m:t>¬</m:t>
                    </m:r>
                    <m:r>
                      <a:rPr lang="de-DE" i="1" dirty="0">
                        <a:latin typeface="Cambria Math" panose="02040503050406030204" pitchFamily="18" charset="0"/>
                        <a:cs typeface="Times New Roman"/>
                      </a:rPr>
                      <m:t>𝑙𝑜𝑐</m:t>
                    </m:r>
                    <m:r>
                      <a:rPr lang="de-DE" i="1" dirty="0">
                        <a:latin typeface="Cambria Math" panose="02040503050406030204" pitchFamily="18" charset="0"/>
                        <a:cs typeface="Times New Roman"/>
                      </a:rPr>
                      <m:t>(</m:t>
                    </m:r>
                    <m:r>
                      <a:rPr lang="de-DE" i="1" dirty="0">
                        <a:latin typeface="Cambria Math" panose="02040503050406030204" pitchFamily="18" charset="0"/>
                        <a:cs typeface="Times New Roman"/>
                      </a:rPr>
                      <m:t>𝑐</m:t>
                    </m:r>
                    <m:r>
                      <a:rPr lang="de-DE" i="1" dirty="0">
                        <a:latin typeface="Cambria Math" panose="02040503050406030204" pitchFamily="18" charset="0"/>
                        <a:cs typeface="Times New Roman"/>
                      </a:rPr>
                      <m:t>,</m:t>
                    </m:r>
                    <m:r>
                      <a:rPr lang="de-DE" i="1" dirty="0">
                        <a:latin typeface="Cambria Math" panose="02040503050406030204" pitchFamily="18" charset="0"/>
                        <a:cs typeface="Times New Roman"/>
                      </a:rPr>
                      <m:t>𝑟</m:t>
                    </m:r>
                    <m:r>
                      <a:rPr lang="de-DE" i="1" dirty="0">
                        <a:latin typeface="Cambria Math" panose="02040503050406030204" pitchFamily="18" charset="0"/>
                        <a:cs typeface="Times New Roman"/>
                      </a:rPr>
                      <m:t>)</m:t>
                    </m:r>
                  </m:oMath>
                </a14:m>
                <a:endParaRPr lang="en-US" dirty="0"/>
              </a:p>
              <a:p>
                <a:pPr lvl="2"/>
                <a:endParaRPr lang="en-US" dirty="0"/>
              </a:p>
            </p:txBody>
          </p:sp>
        </mc:Choice>
        <mc:Fallback xmlns="">
          <p:sp>
            <p:nvSpPr>
              <p:cNvPr id="3" name="Content Placeholder 2">
                <a:extLst>
                  <a:ext uri="{FF2B5EF4-FFF2-40B4-BE49-F238E27FC236}">
                    <a16:creationId xmlns:a16="http://schemas.microsoft.com/office/drawing/2014/main" id="{0B1BBA29-30B5-5141-84B5-6697DDF367AF}"/>
                  </a:ext>
                </a:extLst>
              </p:cNvPr>
              <p:cNvSpPr>
                <a:spLocks noGrp="1" noRot="1" noChangeAspect="1" noMove="1" noResize="1" noEditPoints="1" noAdjustHandles="1" noChangeArrowheads="1" noChangeShapeType="1" noTextEdit="1"/>
              </p:cNvSpPr>
              <p:nvPr>
                <p:ph sz="half" idx="1"/>
              </p:nvPr>
            </p:nvSpPr>
            <p:spPr>
              <a:blipFill>
                <a:blip r:embed="rId3"/>
                <a:stretch>
                  <a:fillRect l="-3256" t="-2985"/>
                </a:stretch>
              </a:blipFill>
            </p:spPr>
            <p:txBody>
              <a:bodyPr/>
              <a:lstStyle/>
              <a:p>
                <a:r>
                  <a:rPr lang="en-DE">
                    <a:noFill/>
                  </a:rPr>
                  <a:t> </a:t>
                </a:r>
              </a:p>
            </p:txBody>
          </p:sp>
        </mc:Fallback>
      </mc:AlternateContent>
      <p:sp>
        <p:nvSpPr>
          <p:cNvPr id="4" name="Date Placeholder 3">
            <a:extLst>
              <a:ext uri="{FF2B5EF4-FFF2-40B4-BE49-F238E27FC236}">
                <a16:creationId xmlns:a16="http://schemas.microsoft.com/office/drawing/2014/main" id="{8B596F8D-FF68-A447-A613-2A322208C2A8}"/>
              </a:ext>
            </a:extLst>
          </p:cNvPr>
          <p:cNvSpPr>
            <a:spLocks noGrp="1"/>
          </p:cNvSpPr>
          <p:nvPr>
            <p:ph type="dt" sz="half" idx="10"/>
          </p:nvPr>
        </p:nvSpPr>
        <p:spPr/>
        <p:txBody>
          <a:bodyPr/>
          <a:lstStyle/>
          <a:p>
            <a:r>
              <a:rPr lang="de-DE"/>
              <a:t>Deterministic</a:t>
            </a:r>
            <a:endParaRPr lang="de-DE" dirty="0"/>
          </a:p>
        </p:txBody>
      </p:sp>
      <p:sp>
        <p:nvSpPr>
          <p:cNvPr id="7" name="Footer Placeholder 6">
            <a:extLst>
              <a:ext uri="{FF2B5EF4-FFF2-40B4-BE49-F238E27FC236}">
                <a16:creationId xmlns:a16="http://schemas.microsoft.com/office/drawing/2014/main" id="{D82A429E-2AE3-2D85-5D1B-D97B420F1C01}"/>
              </a:ext>
            </a:extLst>
          </p:cNvPr>
          <p:cNvSpPr>
            <a:spLocks noGrp="1"/>
          </p:cNvSpPr>
          <p:nvPr>
            <p:ph type="ftr" sz="quarter" idx="3"/>
          </p:nvPr>
        </p:nvSpPr>
        <p:spPr/>
        <p:txBody>
          <a:bodyPr/>
          <a:lstStyle/>
          <a:p>
            <a:r>
              <a:rPr lang="en-GB"/>
              <a:t>T. Braun - APA</a:t>
            </a:r>
          </a:p>
        </p:txBody>
      </p:sp>
      <p:sp>
        <p:nvSpPr>
          <p:cNvPr id="5" name="Slide Number Placeholder 4">
            <a:extLst>
              <a:ext uri="{FF2B5EF4-FFF2-40B4-BE49-F238E27FC236}">
                <a16:creationId xmlns:a16="http://schemas.microsoft.com/office/drawing/2014/main" id="{5CBFF657-2A5D-524B-A25A-4B7D509B83A2}"/>
              </a:ext>
            </a:extLst>
          </p:cNvPr>
          <p:cNvSpPr>
            <a:spLocks noGrp="1"/>
          </p:cNvSpPr>
          <p:nvPr>
            <p:ph type="sldNum" sz="quarter" idx="4"/>
          </p:nvPr>
        </p:nvSpPr>
        <p:spPr/>
        <p:txBody>
          <a:bodyPr/>
          <a:lstStyle/>
          <a:p>
            <a:fld id="{67C9959E-8E6B-B04C-9955-EA096F41CA7A}" type="slidenum">
              <a:rPr lang="en-GB" smtClean="0"/>
              <a:t>31</a:t>
            </a:fld>
            <a:endParaRPr lang="en-GB"/>
          </a:p>
        </p:txBody>
      </p:sp>
      <p:sp>
        <p:nvSpPr>
          <p:cNvPr id="93" name="Rectangle 92">
            <a:extLst>
              <a:ext uri="{FF2B5EF4-FFF2-40B4-BE49-F238E27FC236}">
                <a16:creationId xmlns:a16="http://schemas.microsoft.com/office/drawing/2014/main" id="{9CA9E72B-4BC2-7C48-AB06-B816A47F239F}"/>
              </a:ext>
            </a:extLst>
          </p:cNvPr>
          <p:cNvSpPr/>
          <p:nvPr/>
        </p:nvSpPr>
        <p:spPr>
          <a:xfrm>
            <a:off x="5387347" y="388800"/>
            <a:ext cx="4653233" cy="5478423"/>
          </a:xfrm>
          <a:prstGeom prst="rect">
            <a:avLst/>
          </a:prstGeom>
        </p:spPr>
        <p:txBody>
          <a:bodyPr wrap="square">
            <a:spAutoFit/>
          </a:bodyPr>
          <a:lstStyle/>
          <a:p>
            <a:r>
              <a:rPr lang="en-US" sz="1400" dirty="0">
                <a:latin typeface="Andale Mono" panose="020B0509000000000004" pitchFamily="49" charset="0"/>
                <a:ea typeface="Menlo" panose="020B0609030804020204" pitchFamily="49" charset="0"/>
                <a:cs typeface="Menlo" panose="020B0609030804020204" pitchFamily="49" charset="0"/>
              </a:rPr>
              <a:t>(define (domain example-domain-1)</a:t>
            </a:r>
          </a:p>
          <a:p>
            <a:r>
              <a:rPr lang="en-US" sz="1400" dirty="0">
                <a:latin typeface="Andale Mono" panose="020B0509000000000004" pitchFamily="49" charset="0"/>
                <a:ea typeface="Menlo" panose="020B0609030804020204" pitchFamily="49" charset="0"/>
                <a:cs typeface="Menlo" panose="020B0609030804020204" pitchFamily="49" charset="0"/>
              </a:rPr>
              <a:t>    (requirements :negative-preconditions)</a:t>
            </a:r>
          </a:p>
          <a:p>
            <a:endParaRPr lang="en-US" sz="1400" dirty="0">
              <a:latin typeface="Andale Mono" panose="020B0509000000000004" pitchFamily="49" charset="0"/>
              <a:ea typeface="Menlo" panose="020B0609030804020204" pitchFamily="49" charset="0"/>
              <a:cs typeface="Menlo" panose="020B0609030804020204" pitchFamily="49" charset="0"/>
            </a:endParaRPr>
          </a:p>
          <a:p>
            <a:r>
              <a:rPr lang="en-US" sz="1400" dirty="0">
                <a:latin typeface="Andale Mono" panose="020B0509000000000004" pitchFamily="49" charset="0"/>
                <a:ea typeface="Menlo" panose="020B0609030804020204" pitchFamily="49" charset="0"/>
                <a:cs typeface="Menlo" panose="020B0609030804020204" pitchFamily="49" charset="0"/>
              </a:rPr>
              <a:t>    (:action move</a:t>
            </a:r>
          </a:p>
          <a:p>
            <a:r>
              <a:rPr lang="en-US" sz="1400" dirty="0">
                <a:latin typeface="Andale Mono" panose="020B0509000000000004" pitchFamily="49" charset="0"/>
                <a:ea typeface="Menlo" panose="020B0609030804020204" pitchFamily="49" charset="0"/>
                <a:cs typeface="Menlo" panose="020B0609030804020204" pitchFamily="49" charset="0"/>
              </a:rPr>
              <a:t>     :parameters (?r ?l ?m)</a:t>
            </a:r>
          </a:p>
          <a:p>
            <a:r>
              <a:rPr lang="en-US" sz="1400" dirty="0">
                <a:latin typeface="Andale Mono" panose="020B0509000000000004" pitchFamily="49" charset="0"/>
                <a:ea typeface="Menlo" panose="020B0609030804020204" pitchFamily="49" charset="0"/>
                <a:cs typeface="Menlo" panose="020B0609030804020204" pitchFamily="49" charset="0"/>
              </a:rPr>
              <a:t>     :precondition (and (loc ?r ?l) </a:t>
            </a:r>
          </a:p>
          <a:p>
            <a:r>
              <a:rPr lang="en-US" sz="1400" dirty="0">
                <a:latin typeface="Andale Mono" panose="020B0509000000000004" pitchFamily="49" charset="0"/>
                <a:ea typeface="Menlo" panose="020B0609030804020204" pitchFamily="49" charset="0"/>
                <a:cs typeface="Menlo" panose="020B0609030804020204" pitchFamily="49" charset="0"/>
              </a:rPr>
              <a:t>                        (adj ?l ?m))</a:t>
            </a:r>
          </a:p>
          <a:p>
            <a:r>
              <a:rPr lang="en-US" sz="1400" dirty="0">
                <a:latin typeface="Andale Mono" panose="020B0509000000000004" pitchFamily="49" charset="0"/>
                <a:ea typeface="Menlo" panose="020B0609030804020204" pitchFamily="49" charset="0"/>
                <a:cs typeface="Menlo" panose="020B0609030804020204" pitchFamily="49" charset="0"/>
              </a:rPr>
              <a:t>     :effect (and (not (loc ?r ?l)) </a:t>
            </a:r>
          </a:p>
          <a:p>
            <a:r>
              <a:rPr lang="en-US" sz="1400" dirty="0">
                <a:latin typeface="Andale Mono" panose="020B0509000000000004" pitchFamily="49" charset="0"/>
                <a:ea typeface="Menlo" panose="020B0609030804020204" pitchFamily="49" charset="0"/>
                <a:cs typeface="Menlo" panose="020B0609030804020204" pitchFamily="49" charset="0"/>
              </a:rPr>
              <a:t>                  (loc ?r ?m)))</a:t>
            </a:r>
          </a:p>
          <a:p>
            <a:r>
              <a:rPr lang="en-US" sz="1400" dirty="0">
                <a:latin typeface="Andale Mono" panose="020B0509000000000004" pitchFamily="49" charset="0"/>
                <a:ea typeface="Menlo" panose="020B0609030804020204" pitchFamily="49" charset="0"/>
                <a:cs typeface="Menlo" panose="020B0609030804020204" pitchFamily="49" charset="0"/>
              </a:rPr>
              <a:t> </a:t>
            </a:r>
          </a:p>
          <a:p>
            <a:r>
              <a:rPr lang="en-US" sz="1400" dirty="0">
                <a:latin typeface="Andale Mono" panose="020B0509000000000004" pitchFamily="49" charset="0"/>
                <a:ea typeface="Menlo" panose="020B0609030804020204" pitchFamily="49" charset="0"/>
                <a:cs typeface="Menlo" panose="020B0609030804020204" pitchFamily="49" charset="0"/>
              </a:rPr>
              <a:t>    (:action take</a:t>
            </a:r>
          </a:p>
          <a:p>
            <a:r>
              <a:rPr lang="en-US" sz="1400" dirty="0">
                <a:latin typeface="Andale Mono" panose="020B0509000000000004" pitchFamily="49" charset="0"/>
                <a:ea typeface="Menlo" panose="020B0609030804020204" pitchFamily="49" charset="0"/>
                <a:cs typeface="Menlo" panose="020B0609030804020204" pitchFamily="49" charset="0"/>
              </a:rPr>
              <a:t>     :parameters (?r ?l ?c)</a:t>
            </a:r>
          </a:p>
          <a:p>
            <a:r>
              <a:rPr lang="en-US" sz="1400" dirty="0">
                <a:latin typeface="Andale Mono" panose="020B0509000000000004" pitchFamily="49" charset="0"/>
                <a:ea typeface="Menlo" panose="020B0609030804020204" pitchFamily="49" charset="0"/>
                <a:cs typeface="Menlo" panose="020B0609030804020204" pitchFamily="49" charset="0"/>
              </a:rPr>
              <a:t>     :precondition (and (loc ?r ?l) </a:t>
            </a:r>
          </a:p>
          <a:p>
            <a:r>
              <a:rPr lang="en-US" sz="1400" dirty="0">
                <a:latin typeface="Andale Mono" panose="020B0509000000000004" pitchFamily="49" charset="0"/>
                <a:ea typeface="Menlo" panose="020B0609030804020204" pitchFamily="49" charset="0"/>
                <a:cs typeface="Menlo" panose="020B0609030804020204" pitchFamily="49" charset="0"/>
              </a:rPr>
              <a:t>                        (loc ?c ?l) </a:t>
            </a:r>
          </a:p>
          <a:p>
            <a:r>
              <a:rPr lang="en-US" sz="1400" dirty="0">
                <a:latin typeface="Andale Mono" panose="020B0509000000000004" pitchFamily="49" charset="0"/>
                <a:ea typeface="Menlo" panose="020B0609030804020204" pitchFamily="49" charset="0"/>
                <a:cs typeface="Menlo" panose="020B0609030804020204" pitchFamily="49" charset="0"/>
              </a:rPr>
              <a:t>                        (not (loaded ?r)))</a:t>
            </a:r>
          </a:p>
          <a:p>
            <a:r>
              <a:rPr lang="en-US" sz="1400" dirty="0">
                <a:latin typeface="Andale Mono" panose="020B0509000000000004" pitchFamily="49" charset="0"/>
                <a:ea typeface="Menlo" panose="020B0609030804020204" pitchFamily="49" charset="0"/>
                <a:cs typeface="Menlo" panose="020B0609030804020204" pitchFamily="49" charset="0"/>
              </a:rPr>
              <a:t>     :effect (and (not (loc ?r ?l)) </a:t>
            </a:r>
          </a:p>
          <a:p>
            <a:r>
              <a:rPr lang="en-US" sz="1400" dirty="0">
                <a:latin typeface="Andale Mono" panose="020B0509000000000004" pitchFamily="49" charset="0"/>
                <a:ea typeface="Menlo" panose="020B0609030804020204" pitchFamily="49" charset="0"/>
                <a:cs typeface="Menlo" panose="020B0609030804020204" pitchFamily="49" charset="0"/>
              </a:rPr>
              <a:t>                  (loc ?r ?m)))</a:t>
            </a:r>
          </a:p>
          <a:p>
            <a:r>
              <a:rPr lang="en-US" sz="1400" dirty="0">
                <a:latin typeface="Andale Mono" panose="020B0509000000000004" pitchFamily="49" charset="0"/>
                <a:ea typeface="Menlo" panose="020B0609030804020204" pitchFamily="49" charset="0"/>
                <a:cs typeface="Menlo" panose="020B0609030804020204" pitchFamily="49" charset="0"/>
              </a:rPr>
              <a:t> </a:t>
            </a:r>
          </a:p>
          <a:p>
            <a:r>
              <a:rPr lang="en-US" sz="1400" dirty="0">
                <a:latin typeface="Andale Mono" panose="020B0509000000000004" pitchFamily="49" charset="0"/>
                <a:ea typeface="Menlo" panose="020B0609030804020204" pitchFamily="49" charset="0"/>
                <a:cs typeface="Menlo" panose="020B0609030804020204" pitchFamily="49" charset="0"/>
              </a:rPr>
              <a:t>    (:action put</a:t>
            </a:r>
          </a:p>
          <a:p>
            <a:r>
              <a:rPr lang="en-US" sz="1400" dirty="0">
                <a:latin typeface="Andale Mono" panose="020B0509000000000004" pitchFamily="49" charset="0"/>
                <a:ea typeface="Menlo" panose="020B0609030804020204" pitchFamily="49" charset="0"/>
                <a:cs typeface="Menlo" panose="020B0609030804020204" pitchFamily="49" charset="0"/>
              </a:rPr>
              <a:t>     :parameters (?r ?l ?c)</a:t>
            </a:r>
          </a:p>
          <a:p>
            <a:r>
              <a:rPr lang="en-US" sz="1400" dirty="0">
                <a:latin typeface="Andale Mono" panose="020B0509000000000004" pitchFamily="49" charset="0"/>
                <a:ea typeface="Menlo" panose="020B0609030804020204" pitchFamily="49" charset="0"/>
                <a:cs typeface="Menlo" panose="020B0609030804020204" pitchFamily="49" charset="0"/>
              </a:rPr>
              <a:t>     :precondition (and (loc ?r ?l) </a:t>
            </a:r>
          </a:p>
          <a:p>
            <a:r>
              <a:rPr lang="en-US" sz="1400" dirty="0">
                <a:latin typeface="Andale Mono" panose="020B0509000000000004" pitchFamily="49" charset="0"/>
                <a:ea typeface="Menlo" panose="020B0609030804020204" pitchFamily="49" charset="0"/>
                <a:cs typeface="Menlo" panose="020B0609030804020204" pitchFamily="49" charset="0"/>
              </a:rPr>
              <a:t>                        (loc ?c ?r))</a:t>
            </a:r>
          </a:p>
          <a:p>
            <a:r>
              <a:rPr lang="en-US" sz="1400" dirty="0">
                <a:latin typeface="Andale Mono" panose="020B0509000000000004" pitchFamily="49" charset="0"/>
                <a:ea typeface="Menlo" panose="020B0609030804020204" pitchFamily="49" charset="0"/>
                <a:cs typeface="Menlo" panose="020B0609030804020204" pitchFamily="49" charset="0"/>
              </a:rPr>
              <a:t>     :effect (and (loc ?c ?l) </a:t>
            </a:r>
          </a:p>
          <a:p>
            <a:r>
              <a:rPr lang="en-US" sz="1400" dirty="0">
                <a:latin typeface="Andale Mono" panose="020B0509000000000004" pitchFamily="49" charset="0"/>
                <a:ea typeface="Menlo" panose="020B0609030804020204" pitchFamily="49" charset="0"/>
                <a:cs typeface="Menlo" panose="020B0609030804020204" pitchFamily="49" charset="0"/>
              </a:rPr>
              <a:t>                  (not (loc ?c ?r)) </a:t>
            </a:r>
          </a:p>
          <a:p>
            <a:r>
              <a:rPr lang="en-US" sz="1400" dirty="0">
                <a:latin typeface="Andale Mono" panose="020B0509000000000004" pitchFamily="49" charset="0"/>
                <a:ea typeface="Menlo" panose="020B0609030804020204" pitchFamily="49" charset="0"/>
                <a:cs typeface="Menlo" panose="020B0609030804020204" pitchFamily="49" charset="0"/>
              </a:rPr>
              <a:t>                  (not (loaded ?r)))))</a:t>
            </a:r>
          </a:p>
        </p:txBody>
      </p:sp>
    </p:spTree>
    <p:extLst>
      <p:ext uri="{BB962C8B-B14F-4D97-AF65-F5344CB8AC3E}">
        <p14:creationId xmlns:p14="http://schemas.microsoft.com/office/powerpoint/2010/main" val="18431675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Problem</a:t>
            </a:r>
          </a:p>
        </p:txBody>
      </p:sp>
      <mc:AlternateContent xmlns:mc="http://schemas.openxmlformats.org/markup-compatibility/2006" xmlns:a14="http://schemas.microsoft.com/office/drawing/2010/main">
        <mc:Choice Requires="a14">
          <p:sp>
            <p:nvSpPr>
              <p:cNvPr id="125" name="Content Placeholder 2">
                <a:extLst>
                  <a:ext uri="{FF2B5EF4-FFF2-40B4-BE49-F238E27FC236}">
                    <a16:creationId xmlns:a16="http://schemas.microsoft.com/office/drawing/2014/main" id="{FE1C4609-9181-1243-AEC5-47FCB2F20178}"/>
                  </a:ext>
                </a:extLst>
              </p:cNvPr>
              <p:cNvSpPr>
                <a:spLocks noGrp="1"/>
              </p:cNvSpPr>
              <p:nvPr>
                <p:ph sz="half" idx="1"/>
              </p:nvPr>
            </p:nvSpPr>
            <p:spPr/>
            <p:txBody>
              <a:bodyPr/>
              <a:lstStyle/>
              <a:p>
                <a:r>
                  <a:rPr lang="de-DE" dirty="0">
                    <a:solidFill>
                      <a:schemeClr val="tx1"/>
                    </a:solidFill>
                    <a:sym typeface="Symbol" charset="0"/>
                  </a:rPr>
                  <a:t>Initial state </a:t>
                </a:r>
                <a14:m>
                  <m:oMath xmlns:m="http://schemas.openxmlformats.org/officeDocument/2006/math">
                    <m:sSub>
                      <m:sSubPr>
                        <m:ctrlPr>
                          <a:rPr lang="de-DE" i="1" dirty="0">
                            <a:solidFill>
                              <a:schemeClr val="tx1"/>
                            </a:solidFill>
                            <a:latin typeface="Cambria Math" panose="02040503050406030204" pitchFamily="18" charset="0"/>
                            <a:sym typeface="Symbol" charset="0"/>
                          </a:rPr>
                        </m:ctrlPr>
                      </m:sSubPr>
                      <m:e>
                        <m:r>
                          <a:rPr lang="en-US" i="1" dirty="0">
                            <a:solidFill>
                              <a:schemeClr val="tx1"/>
                            </a:solidFill>
                            <a:latin typeface="Cambria Math" panose="02040503050406030204" pitchFamily="18" charset="0"/>
                            <a:sym typeface="Symbol" charset="0"/>
                          </a:rPr>
                          <m:t>𝑠</m:t>
                        </m:r>
                      </m:e>
                      <m:sub>
                        <m:r>
                          <a:rPr lang="de-DE" i="1" dirty="0">
                            <a:solidFill>
                              <a:schemeClr val="tx1"/>
                            </a:solidFill>
                            <a:latin typeface="Cambria Math" panose="02040503050406030204" pitchFamily="18" charset="0"/>
                            <a:sym typeface="Symbol" charset="0"/>
                          </a:rPr>
                          <m:t>0</m:t>
                        </m:r>
                      </m:sub>
                    </m:sSub>
                    <m:r>
                      <a:rPr lang="en-US" i="1" dirty="0">
                        <a:solidFill>
                          <a:schemeClr val="tx1"/>
                        </a:solidFill>
                        <a:latin typeface="Cambria Math" panose="02040503050406030204" pitchFamily="18" charset="0"/>
                        <a:sym typeface="Symbol" charset="0"/>
                      </a:rPr>
                      <m:t>=</m:t>
                    </m:r>
                  </m:oMath>
                </a14:m>
                <a:br>
                  <a:rPr lang="de-DE" i="1" dirty="0">
                    <a:solidFill>
                      <a:schemeClr val="tx1"/>
                    </a:solidFill>
                    <a:latin typeface="Cambria Math" panose="02040503050406030204" pitchFamily="18" charset="0"/>
                    <a:sym typeface="Symbol" charset="0"/>
                  </a:rPr>
                </a:br>
                <a14:m>
                  <m:oMath xmlns:m="http://schemas.openxmlformats.org/officeDocument/2006/math">
                    <m:r>
                      <a:rPr lang="en-US" i="1" dirty="0">
                        <a:solidFill>
                          <a:schemeClr val="tx1"/>
                        </a:solidFill>
                        <a:latin typeface="Cambria Math" panose="02040503050406030204" pitchFamily="18" charset="0"/>
                        <a:sym typeface="Symbol" charset="0"/>
                      </a:rPr>
                      <m:t>{</m:t>
                    </m:r>
                    <m:r>
                      <a:rPr lang="en-US" i="1" dirty="0" err="1">
                        <a:solidFill>
                          <a:schemeClr val="tx1"/>
                        </a:solidFill>
                        <a:latin typeface="Cambria Math" panose="02040503050406030204" pitchFamily="18" charset="0"/>
                        <a:cs typeface="Calibri"/>
                      </a:rPr>
                      <m:t>𝑎𝑑𝑗</m:t>
                    </m:r>
                    <m:r>
                      <a:rPr lang="en-US" i="1" dirty="0">
                        <a:solidFill>
                          <a:schemeClr val="tx1"/>
                        </a:solidFill>
                        <a:latin typeface="Cambria Math" panose="02040503050406030204" pitchFamily="18" charset="0"/>
                        <a:cs typeface="Calibri"/>
                      </a:rPr>
                      <m:t>(</m:t>
                    </m:r>
                    <m:r>
                      <a:rPr lang="en-US" i="1" dirty="0">
                        <a:solidFill>
                          <a:schemeClr val="tx1"/>
                        </a:solidFill>
                        <a:latin typeface="Cambria Math" panose="02040503050406030204" pitchFamily="18" charset="0"/>
                        <a:cs typeface="Calibri"/>
                      </a:rPr>
                      <m:t>𝑑</m:t>
                    </m:r>
                    <m:r>
                      <a:rPr lang="en-US" i="1" dirty="0">
                        <a:solidFill>
                          <a:schemeClr val="tx1"/>
                        </a:solidFill>
                        <a:latin typeface="Cambria Math" panose="02040503050406030204" pitchFamily="18" charset="0"/>
                        <a:cs typeface="Calibri"/>
                      </a:rPr>
                      <m:t>1,</m:t>
                    </m:r>
                    <m:r>
                      <a:rPr lang="en-US" i="1" dirty="0">
                        <a:solidFill>
                          <a:schemeClr val="tx1"/>
                        </a:solidFill>
                        <a:latin typeface="Cambria Math" panose="02040503050406030204" pitchFamily="18" charset="0"/>
                        <a:cs typeface="Calibri"/>
                      </a:rPr>
                      <m:t>𝑑</m:t>
                    </m:r>
                    <m:r>
                      <a:rPr lang="en-US" i="1" dirty="0">
                        <a:solidFill>
                          <a:schemeClr val="tx1"/>
                        </a:solidFill>
                        <a:latin typeface="Cambria Math" panose="02040503050406030204" pitchFamily="18" charset="0"/>
                        <a:cs typeface="Calibri"/>
                      </a:rPr>
                      <m:t>2), </m:t>
                    </m:r>
                    <m:r>
                      <a:rPr lang="en-US" i="1" dirty="0" err="1">
                        <a:solidFill>
                          <a:schemeClr val="tx1"/>
                        </a:solidFill>
                        <a:latin typeface="Cambria Math" panose="02040503050406030204" pitchFamily="18" charset="0"/>
                        <a:cs typeface="Calibri"/>
                      </a:rPr>
                      <m:t>𝑎𝑑𝑗</m:t>
                    </m:r>
                    <m:r>
                      <a:rPr lang="en-US" i="1" dirty="0">
                        <a:solidFill>
                          <a:schemeClr val="tx1"/>
                        </a:solidFill>
                        <a:latin typeface="Cambria Math" panose="02040503050406030204" pitchFamily="18" charset="0"/>
                        <a:cs typeface="Calibri"/>
                      </a:rPr>
                      <m:t>(</m:t>
                    </m:r>
                    <m:r>
                      <a:rPr lang="en-US" i="1" dirty="0">
                        <a:solidFill>
                          <a:schemeClr val="tx1"/>
                        </a:solidFill>
                        <a:latin typeface="Cambria Math" panose="02040503050406030204" pitchFamily="18" charset="0"/>
                        <a:cs typeface="Calibri"/>
                      </a:rPr>
                      <m:t>𝑑</m:t>
                    </m:r>
                    <m:r>
                      <a:rPr lang="en-US" i="1" dirty="0">
                        <a:solidFill>
                          <a:schemeClr val="tx1"/>
                        </a:solidFill>
                        <a:latin typeface="Cambria Math" panose="02040503050406030204" pitchFamily="18" charset="0"/>
                        <a:cs typeface="Calibri"/>
                      </a:rPr>
                      <m:t>2,</m:t>
                    </m:r>
                    <m:r>
                      <a:rPr lang="en-US" i="1" dirty="0">
                        <a:solidFill>
                          <a:schemeClr val="tx1"/>
                        </a:solidFill>
                        <a:latin typeface="Cambria Math" panose="02040503050406030204" pitchFamily="18" charset="0"/>
                        <a:cs typeface="Calibri"/>
                      </a:rPr>
                      <m:t>𝑑</m:t>
                    </m:r>
                    <m:r>
                      <a:rPr lang="en-US" i="1" dirty="0">
                        <a:solidFill>
                          <a:schemeClr val="tx1"/>
                        </a:solidFill>
                        <a:latin typeface="Cambria Math" panose="02040503050406030204" pitchFamily="18" charset="0"/>
                        <a:cs typeface="Calibri"/>
                      </a:rPr>
                      <m:t>1), </m:t>
                    </m:r>
                  </m:oMath>
                </a14:m>
                <a:br>
                  <a:rPr lang="de-DE" i="1" dirty="0">
                    <a:solidFill>
                      <a:schemeClr val="tx1"/>
                    </a:solidFill>
                    <a:latin typeface="Cambria Math" panose="02040503050406030204" pitchFamily="18" charset="0"/>
                    <a:cs typeface="Calibri"/>
                  </a:rPr>
                </a:br>
                <a:r>
                  <a:rPr lang="de-DE" i="1" dirty="0">
                    <a:solidFill>
                      <a:schemeClr val="tx1"/>
                    </a:solidFill>
                    <a:latin typeface="Cambria Math" panose="02040503050406030204" pitchFamily="18" charset="0"/>
                    <a:cs typeface="Calibri"/>
                  </a:rPr>
                  <a:t>             </a:t>
                </a:r>
                <a14:m>
                  <m:oMath xmlns:m="http://schemas.openxmlformats.org/officeDocument/2006/math">
                    <m:r>
                      <a:rPr lang="en-US" i="1" dirty="0" err="1">
                        <a:solidFill>
                          <a:schemeClr val="tx1"/>
                        </a:solidFill>
                        <a:latin typeface="Cambria Math" panose="02040503050406030204" pitchFamily="18" charset="0"/>
                        <a:cs typeface="Calibri"/>
                      </a:rPr>
                      <m:t>𝑎𝑑𝑗</m:t>
                    </m:r>
                    <m:r>
                      <a:rPr lang="en-US" i="1" dirty="0">
                        <a:solidFill>
                          <a:schemeClr val="tx1"/>
                        </a:solidFill>
                        <a:latin typeface="Cambria Math" panose="02040503050406030204" pitchFamily="18" charset="0"/>
                        <a:cs typeface="Calibri"/>
                      </a:rPr>
                      <m:t>(</m:t>
                    </m:r>
                    <m:r>
                      <a:rPr lang="en-US" i="1" dirty="0">
                        <a:solidFill>
                          <a:schemeClr val="tx1"/>
                        </a:solidFill>
                        <a:latin typeface="Cambria Math" panose="02040503050406030204" pitchFamily="18" charset="0"/>
                        <a:cs typeface="Calibri"/>
                      </a:rPr>
                      <m:t>𝑑</m:t>
                    </m:r>
                    <m:r>
                      <a:rPr lang="en-US" i="1" dirty="0">
                        <a:solidFill>
                          <a:schemeClr val="tx1"/>
                        </a:solidFill>
                        <a:latin typeface="Cambria Math" panose="02040503050406030204" pitchFamily="18" charset="0"/>
                        <a:cs typeface="Calibri"/>
                      </a:rPr>
                      <m:t>1,</m:t>
                    </m:r>
                    <m:r>
                      <a:rPr lang="en-US" i="1" dirty="0">
                        <a:solidFill>
                          <a:schemeClr val="tx1"/>
                        </a:solidFill>
                        <a:latin typeface="Cambria Math" panose="02040503050406030204" pitchFamily="18" charset="0"/>
                        <a:cs typeface="Calibri"/>
                      </a:rPr>
                      <m:t>𝑑</m:t>
                    </m:r>
                    <m:r>
                      <a:rPr lang="en-US" i="1" dirty="0">
                        <a:solidFill>
                          <a:schemeClr val="tx1"/>
                        </a:solidFill>
                        <a:latin typeface="Cambria Math" panose="02040503050406030204" pitchFamily="18" charset="0"/>
                        <a:cs typeface="Calibri"/>
                      </a:rPr>
                      <m:t>3), </m:t>
                    </m:r>
                    <m:r>
                      <a:rPr lang="en-US" i="1" dirty="0" err="1">
                        <a:solidFill>
                          <a:schemeClr val="tx1"/>
                        </a:solidFill>
                        <a:latin typeface="Cambria Math" panose="02040503050406030204" pitchFamily="18" charset="0"/>
                        <a:cs typeface="Calibri"/>
                      </a:rPr>
                      <m:t>𝑎𝑑𝑗</m:t>
                    </m:r>
                    <m:r>
                      <a:rPr lang="en-US" i="1" dirty="0">
                        <a:solidFill>
                          <a:schemeClr val="tx1"/>
                        </a:solidFill>
                        <a:latin typeface="Cambria Math" panose="02040503050406030204" pitchFamily="18" charset="0"/>
                        <a:cs typeface="Calibri"/>
                      </a:rPr>
                      <m:t>(</m:t>
                    </m:r>
                    <m:r>
                      <a:rPr lang="en-US" i="1" dirty="0">
                        <a:solidFill>
                          <a:schemeClr val="tx1"/>
                        </a:solidFill>
                        <a:latin typeface="Cambria Math" panose="02040503050406030204" pitchFamily="18" charset="0"/>
                        <a:cs typeface="Calibri"/>
                      </a:rPr>
                      <m:t>𝑑</m:t>
                    </m:r>
                    <m:r>
                      <a:rPr lang="en-US" i="1" dirty="0">
                        <a:solidFill>
                          <a:schemeClr val="tx1"/>
                        </a:solidFill>
                        <a:latin typeface="Cambria Math" panose="02040503050406030204" pitchFamily="18" charset="0"/>
                        <a:cs typeface="Calibri"/>
                      </a:rPr>
                      <m:t>3,</m:t>
                    </m:r>
                    <m:r>
                      <a:rPr lang="en-US" i="1" dirty="0">
                        <a:solidFill>
                          <a:schemeClr val="tx1"/>
                        </a:solidFill>
                        <a:latin typeface="Cambria Math" panose="02040503050406030204" pitchFamily="18" charset="0"/>
                        <a:cs typeface="Calibri"/>
                      </a:rPr>
                      <m:t>𝑑</m:t>
                    </m:r>
                    <m:r>
                      <a:rPr lang="en-US" i="1" dirty="0">
                        <a:solidFill>
                          <a:schemeClr val="tx1"/>
                        </a:solidFill>
                        <a:latin typeface="Cambria Math" panose="02040503050406030204" pitchFamily="18" charset="0"/>
                        <a:cs typeface="Calibri"/>
                      </a:rPr>
                      <m:t>1),</m:t>
                    </m:r>
                  </m:oMath>
                </a14:m>
                <a:br>
                  <a:rPr lang="de-DE" i="1" dirty="0">
                    <a:solidFill>
                      <a:schemeClr val="tx1"/>
                    </a:solidFill>
                    <a:latin typeface="Cambria Math" panose="02040503050406030204" pitchFamily="18" charset="0"/>
                    <a:cs typeface="Calibri"/>
                  </a:rPr>
                </a:br>
                <a:r>
                  <a:rPr lang="de-DE" i="1" dirty="0">
                    <a:solidFill>
                      <a:schemeClr val="tx1"/>
                    </a:solidFill>
                    <a:latin typeface="Cambria Math" panose="02040503050406030204" pitchFamily="18" charset="0"/>
                    <a:cs typeface="Calibri"/>
                  </a:rPr>
                  <a:t>             </a:t>
                </a:r>
                <a14:m>
                  <m:oMath xmlns:m="http://schemas.openxmlformats.org/officeDocument/2006/math">
                    <m:r>
                      <a:rPr lang="en-US" i="1" dirty="0" err="1">
                        <a:solidFill>
                          <a:schemeClr val="tx1"/>
                        </a:solidFill>
                        <a:latin typeface="Cambria Math" panose="02040503050406030204" pitchFamily="18" charset="0"/>
                        <a:cs typeface="Calibri"/>
                      </a:rPr>
                      <m:t>𝑙𝑜𝑐</m:t>
                    </m:r>
                    <m:r>
                      <a:rPr lang="en-US" i="1" dirty="0">
                        <a:solidFill>
                          <a:schemeClr val="tx1"/>
                        </a:solidFill>
                        <a:latin typeface="Cambria Math" panose="02040503050406030204" pitchFamily="18" charset="0"/>
                        <a:cs typeface="Calibri"/>
                      </a:rPr>
                      <m:t>(</m:t>
                    </m:r>
                    <m:r>
                      <a:rPr lang="en-US" i="1" dirty="0">
                        <a:solidFill>
                          <a:schemeClr val="tx1"/>
                        </a:solidFill>
                        <a:latin typeface="Cambria Math" panose="02040503050406030204" pitchFamily="18" charset="0"/>
                        <a:cs typeface="Calibri"/>
                      </a:rPr>
                      <m:t>𝑐</m:t>
                    </m:r>
                    <m:r>
                      <a:rPr lang="en-US" i="1" dirty="0">
                        <a:solidFill>
                          <a:schemeClr val="tx1"/>
                        </a:solidFill>
                        <a:latin typeface="Cambria Math" panose="02040503050406030204" pitchFamily="18" charset="0"/>
                        <a:cs typeface="Calibri"/>
                      </a:rPr>
                      <m:t>1,</m:t>
                    </m:r>
                    <m:r>
                      <a:rPr lang="en-US" i="1" dirty="0">
                        <a:solidFill>
                          <a:schemeClr val="tx1"/>
                        </a:solidFill>
                        <a:latin typeface="Cambria Math" panose="02040503050406030204" pitchFamily="18" charset="0"/>
                        <a:cs typeface="Calibri"/>
                      </a:rPr>
                      <m:t>𝑑</m:t>
                    </m:r>
                    <m:r>
                      <a:rPr lang="en-US" i="1" dirty="0">
                        <a:solidFill>
                          <a:schemeClr val="tx1"/>
                        </a:solidFill>
                        <a:latin typeface="Cambria Math" panose="02040503050406030204" pitchFamily="18" charset="0"/>
                        <a:cs typeface="Calibri"/>
                      </a:rPr>
                      <m:t>1), </m:t>
                    </m:r>
                    <m:r>
                      <a:rPr lang="en-US" i="1" dirty="0" err="1">
                        <a:solidFill>
                          <a:schemeClr val="tx1"/>
                        </a:solidFill>
                        <a:latin typeface="Cambria Math" panose="02040503050406030204" pitchFamily="18" charset="0"/>
                        <a:cs typeface="Calibri"/>
                      </a:rPr>
                      <m:t>𝑙𝑜𝑐</m:t>
                    </m:r>
                    <m:r>
                      <a:rPr lang="en-US" i="1" dirty="0">
                        <a:solidFill>
                          <a:schemeClr val="tx1"/>
                        </a:solidFill>
                        <a:latin typeface="Cambria Math" panose="02040503050406030204" pitchFamily="18" charset="0"/>
                        <a:cs typeface="Calibri"/>
                      </a:rPr>
                      <m:t>(</m:t>
                    </m:r>
                    <m:r>
                      <a:rPr lang="en-US" i="1" dirty="0">
                        <a:solidFill>
                          <a:schemeClr val="tx1"/>
                        </a:solidFill>
                        <a:latin typeface="Cambria Math" panose="02040503050406030204" pitchFamily="18" charset="0"/>
                        <a:cs typeface="Calibri"/>
                      </a:rPr>
                      <m:t>𝑟</m:t>
                    </m:r>
                    <m:r>
                      <a:rPr lang="en-US" i="1" dirty="0">
                        <a:solidFill>
                          <a:schemeClr val="tx1"/>
                        </a:solidFill>
                        <a:latin typeface="Cambria Math" panose="02040503050406030204" pitchFamily="18" charset="0"/>
                        <a:cs typeface="Calibri"/>
                      </a:rPr>
                      <m:t>1,</m:t>
                    </m:r>
                    <m:r>
                      <a:rPr lang="en-US" i="1" dirty="0">
                        <a:solidFill>
                          <a:schemeClr val="tx1"/>
                        </a:solidFill>
                        <a:latin typeface="Cambria Math" panose="02040503050406030204" pitchFamily="18" charset="0"/>
                        <a:cs typeface="Calibri"/>
                      </a:rPr>
                      <m:t>𝑑</m:t>
                    </m:r>
                    <m:r>
                      <a:rPr lang="en-US" i="1" dirty="0">
                        <a:solidFill>
                          <a:schemeClr val="tx1"/>
                        </a:solidFill>
                        <a:latin typeface="Cambria Math" panose="02040503050406030204" pitchFamily="18" charset="0"/>
                        <a:cs typeface="Calibri"/>
                      </a:rPr>
                      <m:t>2)}</m:t>
                    </m:r>
                  </m:oMath>
                </a14:m>
                <a:endParaRPr lang="en-US" dirty="0">
                  <a:solidFill>
                    <a:schemeClr val="tx1"/>
                  </a:solidFill>
                </a:endParaRPr>
              </a:p>
              <a:p>
                <a:r>
                  <a:rPr lang="en-US" dirty="0">
                    <a:solidFill>
                      <a:schemeClr val="tx1"/>
                    </a:solidFill>
                    <a:ea typeface="ＭＳ Ｐゴシック"/>
                    <a:cs typeface="Times New Roman"/>
                  </a:rPr>
                  <a:t>Goal state </a:t>
                </a:r>
                <a14:m>
                  <m:oMath xmlns:m="http://schemas.openxmlformats.org/officeDocument/2006/math">
                    <m:r>
                      <a:rPr lang="en-US" i="1" dirty="0">
                        <a:solidFill>
                          <a:schemeClr val="tx1"/>
                        </a:solidFill>
                        <a:latin typeface="Cambria Math" panose="02040503050406030204" pitchFamily="18" charset="0"/>
                        <a:ea typeface="ＭＳ Ｐゴシック"/>
                        <a:cs typeface="Times New Roman"/>
                      </a:rPr>
                      <m:t>𝑔</m:t>
                    </m:r>
                    <m:r>
                      <a:rPr lang="is-IS" i="1" dirty="0">
                        <a:solidFill>
                          <a:schemeClr val="tx1"/>
                        </a:solidFill>
                        <a:latin typeface="Cambria Math" panose="02040503050406030204" pitchFamily="18" charset="0"/>
                        <a:ea typeface="ＭＳ Ｐゴシック"/>
                      </a:rPr>
                      <m:t> = {</m:t>
                    </m:r>
                    <m:r>
                      <a:rPr lang="de-DE" i="1" dirty="0">
                        <a:solidFill>
                          <a:schemeClr val="tx1"/>
                        </a:solidFill>
                        <a:latin typeface="Cambria Math" panose="02040503050406030204" pitchFamily="18" charset="0"/>
                        <a:ea typeface="ＭＳ Ｐゴシック"/>
                      </a:rPr>
                      <m:t>𝑙𝑜𝑐</m:t>
                    </m:r>
                    <m:r>
                      <a:rPr lang="en-US" i="1" dirty="0">
                        <a:solidFill>
                          <a:schemeClr val="tx1"/>
                        </a:solidFill>
                        <a:latin typeface="Cambria Math" panose="02040503050406030204" pitchFamily="18" charset="0"/>
                        <a:ea typeface="ＭＳ Ｐゴシック"/>
                      </a:rPr>
                      <m:t>(</m:t>
                    </m:r>
                    <m:r>
                      <a:rPr lang="de-DE" i="1" dirty="0">
                        <a:solidFill>
                          <a:schemeClr val="tx1"/>
                        </a:solidFill>
                        <a:latin typeface="Cambria Math" panose="02040503050406030204" pitchFamily="18" charset="0"/>
                        <a:ea typeface="ＭＳ Ｐゴシック"/>
                      </a:rPr>
                      <m:t>𝑐</m:t>
                    </m:r>
                    <m:r>
                      <a:rPr lang="de-DE" i="1" dirty="0">
                        <a:solidFill>
                          <a:schemeClr val="tx1"/>
                        </a:solidFill>
                        <a:latin typeface="Cambria Math" panose="02040503050406030204" pitchFamily="18" charset="0"/>
                        <a:ea typeface="ＭＳ Ｐゴシック"/>
                      </a:rPr>
                      <m:t>1,</m:t>
                    </m:r>
                    <m:r>
                      <a:rPr lang="is-IS" i="1" dirty="0">
                        <a:solidFill>
                          <a:schemeClr val="tx1"/>
                        </a:solidFill>
                        <a:latin typeface="Cambria Math" panose="02040503050406030204" pitchFamily="18" charset="0"/>
                        <a:ea typeface="ＭＳ Ｐゴシック"/>
                      </a:rPr>
                      <m:t>𝑟</m:t>
                    </m:r>
                    <m:r>
                      <a:rPr lang="is-IS" i="1" dirty="0">
                        <a:solidFill>
                          <a:schemeClr val="tx1"/>
                        </a:solidFill>
                        <a:latin typeface="Cambria Math" panose="02040503050406030204" pitchFamily="18" charset="0"/>
                        <a:ea typeface="ＭＳ Ｐゴシック"/>
                      </a:rPr>
                      <m:t>1)}</m:t>
                    </m:r>
                  </m:oMath>
                </a14:m>
                <a:endParaRPr lang="en-US" i="1" dirty="0">
                  <a:solidFill>
                    <a:schemeClr val="tx1"/>
                  </a:solidFill>
                </a:endParaRPr>
              </a:p>
            </p:txBody>
          </p:sp>
        </mc:Choice>
        <mc:Fallback xmlns="">
          <p:sp>
            <p:nvSpPr>
              <p:cNvPr id="125" name="Content Placeholder 2">
                <a:extLst>
                  <a:ext uri="{FF2B5EF4-FFF2-40B4-BE49-F238E27FC236}">
                    <a16:creationId xmlns:a16="http://schemas.microsoft.com/office/drawing/2014/main" id="{FE1C4609-9181-1243-AEC5-47FCB2F20178}"/>
                  </a:ext>
                </a:extLst>
              </p:cNvPr>
              <p:cNvSpPr>
                <a:spLocks noGrp="1" noRot="1" noChangeAspect="1" noMove="1" noResize="1" noEditPoints="1" noAdjustHandles="1" noChangeArrowheads="1" noChangeShapeType="1" noTextEdit="1"/>
              </p:cNvSpPr>
              <p:nvPr>
                <p:ph sz="half" idx="1"/>
              </p:nvPr>
            </p:nvSpPr>
            <p:spPr>
              <a:blipFill>
                <a:blip r:embed="rId3"/>
                <a:stretch>
                  <a:fillRect l="-3256" t="-2985"/>
                </a:stretch>
              </a:blipFill>
            </p:spPr>
            <p:txBody>
              <a:bodyPr/>
              <a:lstStyle/>
              <a:p>
                <a:r>
                  <a:rPr lang="en-DE">
                    <a:noFill/>
                  </a:rPr>
                  <a:t> </a:t>
                </a:r>
              </a:p>
            </p:txBody>
          </p:sp>
        </mc:Fallback>
      </mc:AlternateContent>
      <p:sp>
        <p:nvSpPr>
          <p:cNvPr id="5" name="Date Placeholder 4">
            <a:extLst>
              <a:ext uri="{FF2B5EF4-FFF2-40B4-BE49-F238E27FC236}">
                <a16:creationId xmlns:a16="http://schemas.microsoft.com/office/drawing/2014/main" id="{C8F3A442-7B76-B742-9811-5360A399770D}"/>
              </a:ext>
            </a:extLst>
          </p:cNvPr>
          <p:cNvSpPr>
            <a:spLocks noGrp="1"/>
          </p:cNvSpPr>
          <p:nvPr>
            <p:ph type="dt" sz="half" idx="10"/>
          </p:nvPr>
        </p:nvSpPr>
        <p:spPr/>
        <p:txBody>
          <a:bodyPr/>
          <a:lstStyle/>
          <a:p>
            <a:r>
              <a:rPr lang="de-DE"/>
              <a:t>Deterministic</a:t>
            </a:r>
            <a:endParaRPr lang="de-DE" dirty="0"/>
          </a:p>
        </p:txBody>
      </p:sp>
      <p:sp>
        <p:nvSpPr>
          <p:cNvPr id="8" name="Footer Placeholder 7">
            <a:extLst>
              <a:ext uri="{FF2B5EF4-FFF2-40B4-BE49-F238E27FC236}">
                <a16:creationId xmlns:a16="http://schemas.microsoft.com/office/drawing/2014/main" id="{24F8C6CC-D770-7468-F400-BE7F3225CE90}"/>
              </a:ext>
            </a:extLst>
          </p:cNvPr>
          <p:cNvSpPr>
            <a:spLocks noGrp="1"/>
          </p:cNvSpPr>
          <p:nvPr>
            <p:ph type="ftr" sz="quarter" idx="3"/>
          </p:nvPr>
        </p:nvSpPr>
        <p:spPr/>
        <p:txBody>
          <a:bodyPr/>
          <a:lstStyle/>
          <a:p>
            <a:r>
              <a:rPr lang="en-GB"/>
              <a:t>T. Braun - APA</a:t>
            </a:r>
          </a:p>
        </p:txBody>
      </p:sp>
      <p:sp>
        <p:nvSpPr>
          <p:cNvPr id="3" name="Slide Number Placeholder 2">
            <a:extLst>
              <a:ext uri="{FF2B5EF4-FFF2-40B4-BE49-F238E27FC236}">
                <a16:creationId xmlns:a16="http://schemas.microsoft.com/office/drawing/2014/main" id="{76EC9F1F-B51F-FE4F-8A68-1ABF3B69333A}"/>
              </a:ext>
            </a:extLst>
          </p:cNvPr>
          <p:cNvSpPr>
            <a:spLocks noGrp="1"/>
          </p:cNvSpPr>
          <p:nvPr>
            <p:ph type="sldNum" sz="quarter" idx="4"/>
          </p:nvPr>
        </p:nvSpPr>
        <p:spPr/>
        <p:txBody>
          <a:bodyPr/>
          <a:lstStyle/>
          <a:p>
            <a:fld id="{67C9959E-8E6B-B04C-9955-EA096F41CA7A}" type="slidenum">
              <a:rPr lang="en-GB" smtClean="0"/>
              <a:t>32</a:t>
            </a:fld>
            <a:endParaRPr lang="en-GB"/>
          </a:p>
        </p:txBody>
      </p:sp>
      <p:grpSp>
        <p:nvGrpSpPr>
          <p:cNvPr id="82" name="Group 81">
            <a:extLst>
              <a:ext uri="{FF2B5EF4-FFF2-40B4-BE49-F238E27FC236}">
                <a16:creationId xmlns:a16="http://schemas.microsoft.com/office/drawing/2014/main" id="{6B858776-D044-564C-8E01-6301B4E72EE0}"/>
              </a:ext>
            </a:extLst>
          </p:cNvPr>
          <p:cNvGrpSpPr/>
          <p:nvPr/>
        </p:nvGrpSpPr>
        <p:grpSpPr>
          <a:xfrm>
            <a:off x="10748686" y="4252948"/>
            <a:ext cx="1082989" cy="919087"/>
            <a:chOff x="6805552" y="3919023"/>
            <a:chExt cx="1082989" cy="919087"/>
          </a:xfrm>
        </p:grpSpPr>
        <p:grpSp>
          <p:nvGrpSpPr>
            <p:cNvPr id="83" name="Group 82">
              <a:extLst>
                <a:ext uri="{FF2B5EF4-FFF2-40B4-BE49-F238E27FC236}">
                  <a16:creationId xmlns:a16="http://schemas.microsoft.com/office/drawing/2014/main" id="{27D6A168-B2DA-4C49-ADFF-0B02ED9C3859}"/>
                </a:ext>
              </a:extLst>
            </p:cNvPr>
            <p:cNvGrpSpPr/>
            <p:nvPr/>
          </p:nvGrpSpPr>
          <p:grpSpPr>
            <a:xfrm>
              <a:off x="6805552" y="3919023"/>
              <a:ext cx="1082989" cy="919087"/>
              <a:chOff x="3906167" y="3324390"/>
              <a:chExt cx="1671281" cy="1418344"/>
            </a:xfrm>
            <a:solidFill>
              <a:srgbClr val="93D2FE"/>
            </a:solidFill>
          </p:grpSpPr>
          <p:sp>
            <p:nvSpPr>
              <p:cNvPr id="89" name="Oval 859">
                <a:extLst>
                  <a:ext uri="{FF2B5EF4-FFF2-40B4-BE49-F238E27FC236}">
                    <a16:creationId xmlns:a16="http://schemas.microsoft.com/office/drawing/2014/main" id="{BC536A28-8022-5749-B06E-7E5F6CFF8870}"/>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90" name="Oval 861">
                <a:extLst>
                  <a:ext uri="{FF2B5EF4-FFF2-40B4-BE49-F238E27FC236}">
                    <a16:creationId xmlns:a16="http://schemas.microsoft.com/office/drawing/2014/main" id="{3699C407-8640-924C-B2F8-2B915155DC67}"/>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91" name="Oval 862">
                <a:extLst>
                  <a:ext uri="{FF2B5EF4-FFF2-40B4-BE49-F238E27FC236}">
                    <a16:creationId xmlns:a16="http://schemas.microsoft.com/office/drawing/2014/main" id="{AFA31836-DA17-2D4E-89C5-EB20A9E7B992}"/>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92" name="Oval 863">
                <a:extLst>
                  <a:ext uri="{FF2B5EF4-FFF2-40B4-BE49-F238E27FC236}">
                    <a16:creationId xmlns:a16="http://schemas.microsoft.com/office/drawing/2014/main" id="{B26ACA1C-5672-824C-BC6F-AD30DE2D98D8}"/>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93" name="Oval 863">
                <a:extLst>
                  <a:ext uri="{FF2B5EF4-FFF2-40B4-BE49-F238E27FC236}">
                    <a16:creationId xmlns:a16="http://schemas.microsoft.com/office/drawing/2014/main" id="{EBFC6F99-4AC7-9F43-9C5A-AA6BA17BC71D}"/>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grpSp>
            <p:nvGrpSpPr>
              <p:cNvPr id="94" name="Group 93">
                <a:extLst>
                  <a:ext uri="{FF2B5EF4-FFF2-40B4-BE49-F238E27FC236}">
                    <a16:creationId xmlns:a16="http://schemas.microsoft.com/office/drawing/2014/main" id="{0DB64FDC-27FD-9044-B5D8-73CBF15CF5A3}"/>
                  </a:ext>
                </a:extLst>
              </p:cNvPr>
              <p:cNvGrpSpPr/>
              <p:nvPr/>
            </p:nvGrpSpPr>
            <p:grpSpPr>
              <a:xfrm>
                <a:off x="3906167" y="4047050"/>
                <a:ext cx="1671281" cy="539042"/>
                <a:chOff x="1320274" y="4580303"/>
                <a:chExt cx="1671281" cy="467246"/>
              </a:xfrm>
              <a:grpFill/>
            </p:grpSpPr>
            <p:sp>
              <p:nvSpPr>
                <p:cNvPr id="109" name="Freeform 860">
                  <a:extLst>
                    <a:ext uri="{FF2B5EF4-FFF2-40B4-BE49-F238E27FC236}">
                      <a16:creationId xmlns:a16="http://schemas.microsoft.com/office/drawing/2014/main" id="{838A891D-C893-4046-9A19-9F73D44F0917}"/>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110" name="Rectangle 864">
                  <a:extLst>
                    <a:ext uri="{FF2B5EF4-FFF2-40B4-BE49-F238E27FC236}">
                      <a16:creationId xmlns:a16="http://schemas.microsoft.com/office/drawing/2014/main" id="{2CFD5293-0699-C940-B7B3-51907210582F}"/>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bIns="45720" anchor="ctr"/>
                <a:lstStyle/>
                <a:p>
                  <a:pPr algn="ctr"/>
                  <a:r>
                    <a:rPr lang="en-US" sz="1700" dirty="0">
                      <a:latin typeface="Calibri"/>
                      <a:ea typeface="Calibri"/>
                      <a:cs typeface="Calibri"/>
                    </a:rPr>
                    <a:t>r1</a:t>
                  </a:r>
                </a:p>
              </p:txBody>
            </p:sp>
            <p:sp>
              <p:nvSpPr>
                <p:cNvPr id="111" name="Freeform 865">
                  <a:extLst>
                    <a:ext uri="{FF2B5EF4-FFF2-40B4-BE49-F238E27FC236}">
                      <a16:creationId xmlns:a16="http://schemas.microsoft.com/office/drawing/2014/main" id="{68AF334C-6F7B-0145-BE36-B2CBDDF9296C}"/>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112" name="Freeform 866">
                  <a:extLst>
                    <a:ext uri="{FF2B5EF4-FFF2-40B4-BE49-F238E27FC236}">
                      <a16:creationId xmlns:a16="http://schemas.microsoft.com/office/drawing/2014/main" id="{B4565A2E-96AB-634D-9463-AEC1AF7A3807}"/>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grpSp>
          <p:grpSp>
            <p:nvGrpSpPr>
              <p:cNvPr id="95" name="Group 94">
                <a:extLst>
                  <a:ext uri="{FF2B5EF4-FFF2-40B4-BE49-F238E27FC236}">
                    <a16:creationId xmlns:a16="http://schemas.microsoft.com/office/drawing/2014/main" id="{0F7F2FF4-869A-C444-A637-9D7D09B98CB6}"/>
                  </a:ext>
                </a:extLst>
              </p:cNvPr>
              <p:cNvGrpSpPr/>
              <p:nvPr/>
            </p:nvGrpSpPr>
            <p:grpSpPr>
              <a:xfrm>
                <a:off x="4596370" y="3324390"/>
                <a:ext cx="552654" cy="1188720"/>
                <a:chOff x="1823226" y="3235632"/>
                <a:chExt cx="552654" cy="1188720"/>
              </a:xfrm>
              <a:grpFill/>
            </p:grpSpPr>
            <p:sp>
              <p:nvSpPr>
                <p:cNvPr id="96" name="Oval 878">
                  <a:extLst>
                    <a:ext uri="{FF2B5EF4-FFF2-40B4-BE49-F238E27FC236}">
                      <a16:creationId xmlns:a16="http://schemas.microsoft.com/office/drawing/2014/main" id="{3B2C6D66-FA70-0F44-A9A7-0AEAB683E876}"/>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97" name="Rectangle 880">
                  <a:extLst>
                    <a:ext uri="{FF2B5EF4-FFF2-40B4-BE49-F238E27FC236}">
                      <a16:creationId xmlns:a16="http://schemas.microsoft.com/office/drawing/2014/main" id="{85FA1904-EE85-C14C-B307-411FA21BD2CE}"/>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sz="1700" dirty="0">
                    <a:latin typeface="Calibri"/>
                    <a:ea typeface="Calibri"/>
                    <a:cs typeface="Calibri"/>
                  </a:endParaRPr>
                </a:p>
              </p:txBody>
            </p:sp>
            <p:sp>
              <p:nvSpPr>
                <p:cNvPr id="98" name="Oval 878">
                  <a:extLst>
                    <a:ext uri="{FF2B5EF4-FFF2-40B4-BE49-F238E27FC236}">
                      <a16:creationId xmlns:a16="http://schemas.microsoft.com/office/drawing/2014/main" id="{A5B0383A-EC36-954F-8DCC-ED9702FBB5F7}"/>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99" name="Line 881">
                  <a:extLst>
                    <a:ext uri="{FF2B5EF4-FFF2-40B4-BE49-F238E27FC236}">
                      <a16:creationId xmlns:a16="http://schemas.microsoft.com/office/drawing/2014/main" id="{56B68A2F-FE3E-F64D-8D66-038BC5E58299}"/>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100" name="Line 882">
                  <a:extLst>
                    <a:ext uri="{FF2B5EF4-FFF2-40B4-BE49-F238E27FC236}">
                      <a16:creationId xmlns:a16="http://schemas.microsoft.com/office/drawing/2014/main" id="{FF04DB16-F645-4648-915A-53B1C6E6AFB3}"/>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101" name="Rectangle 880">
                  <a:extLst>
                    <a:ext uri="{FF2B5EF4-FFF2-40B4-BE49-F238E27FC236}">
                      <a16:creationId xmlns:a16="http://schemas.microsoft.com/office/drawing/2014/main" id="{6900D426-651F-2F4E-8A4E-6AD1EE347114}"/>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sz="1700" dirty="0">
                    <a:latin typeface="Calibri"/>
                    <a:ea typeface="Calibri"/>
                    <a:cs typeface="Calibri"/>
                  </a:endParaRPr>
                </a:p>
              </p:txBody>
            </p:sp>
            <p:sp>
              <p:nvSpPr>
                <p:cNvPr id="102" name="Oval 878">
                  <a:extLst>
                    <a:ext uri="{FF2B5EF4-FFF2-40B4-BE49-F238E27FC236}">
                      <a16:creationId xmlns:a16="http://schemas.microsoft.com/office/drawing/2014/main" id="{BAB7D119-9B0B-C544-93FB-725C4480CC35}"/>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103" name="Line 882">
                  <a:extLst>
                    <a:ext uri="{FF2B5EF4-FFF2-40B4-BE49-F238E27FC236}">
                      <a16:creationId xmlns:a16="http://schemas.microsoft.com/office/drawing/2014/main" id="{284BD15B-6860-3748-B14C-F63446B80069}"/>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104" name="Line 882">
                  <a:extLst>
                    <a:ext uri="{FF2B5EF4-FFF2-40B4-BE49-F238E27FC236}">
                      <a16:creationId xmlns:a16="http://schemas.microsoft.com/office/drawing/2014/main" id="{A6AC734E-C77C-294E-AAF4-66F5C0AF95F1}"/>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105" name="Line 884">
                  <a:extLst>
                    <a:ext uri="{FF2B5EF4-FFF2-40B4-BE49-F238E27FC236}">
                      <a16:creationId xmlns:a16="http://schemas.microsoft.com/office/drawing/2014/main" id="{453AF785-A5A1-6C45-866D-C2DDC69C91A6}"/>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p:spPr>
              <p:txBody>
                <a:bodyPr wrap="none" anchor="ctr"/>
                <a:lstStyle/>
                <a:p>
                  <a:endParaRPr lang="en-US" sz="1700" dirty="0">
                    <a:latin typeface="Calibri"/>
                    <a:ea typeface="Calibri"/>
                    <a:cs typeface="Calibri"/>
                  </a:endParaRPr>
                </a:p>
              </p:txBody>
            </p:sp>
            <p:sp>
              <p:nvSpPr>
                <p:cNvPr id="106" name="Oval 885">
                  <a:extLst>
                    <a:ext uri="{FF2B5EF4-FFF2-40B4-BE49-F238E27FC236}">
                      <a16:creationId xmlns:a16="http://schemas.microsoft.com/office/drawing/2014/main" id="{36B17DA4-B074-8043-AAFD-C844B7CC676E}"/>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107" name="Line 881">
                  <a:extLst>
                    <a:ext uri="{FF2B5EF4-FFF2-40B4-BE49-F238E27FC236}">
                      <a16:creationId xmlns:a16="http://schemas.microsoft.com/office/drawing/2014/main" id="{410F0D7E-23F3-904C-B2DC-2B51615BBD79}"/>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108" name="Line 882">
                  <a:extLst>
                    <a:ext uri="{FF2B5EF4-FFF2-40B4-BE49-F238E27FC236}">
                      <a16:creationId xmlns:a16="http://schemas.microsoft.com/office/drawing/2014/main" id="{3D50573C-E604-2E40-B358-F4BB02ACB7C6}"/>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grpSp>
        </p:grpSp>
        <p:grpSp>
          <p:nvGrpSpPr>
            <p:cNvPr id="84" name="Group 83">
              <a:extLst>
                <a:ext uri="{FF2B5EF4-FFF2-40B4-BE49-F238E27FC236}">
                  <a16:creationId xmlns:a16="http://schemas.microsoft.com/office/drawing/2014/main" id="{9E5CB572-DEED-4F4D-A7EB-0CE4CD3378CE}"/>
                </a:ext>
              </a:extLst>
            </p:cNvPr>
            <p:cNvGrpSpPr/>
            <p:nvPr/>
          </p:nvGrpSpPr>
          <p:grpSpPr>
            <a:xfrm>
              <a:off x="7365099" y="4388800"/>
              <a:ext cx="484418" cy="334015"/>
              <a:chOff x="1012668" y="950932"/>
              <a:chExt cx="747559" cy="515455"/>
            </a:xfrm>
          </p:grpSpPr>
          <p:sp>
            <p:nvSpPr>
              <p:cNvPr id="85" name="Line 853">
                <a:extLst>
                  <a:ext uri="{FF2B5EF4-FFF2-40B4-BE49-F238E27FC236}">
                    <a16:creationId xmlns:a16="http://schemas.microsoft.com/office/drawing/2014/main" id="{C4F78705-CA34-B946-98B2-EE766DDAB57E}"/>
                  </a:ext>
                </a:extLst>
              </p:cNvPr>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 xmlns:a14="http://schemas.microsoft.com/office/drawing/2010/main">
                    <a:noFill/>
                  </a14:hiddenFill>
                </a:ext>
              </a:extLst>
            </p:spPr>
            <p:txBody>
              <a:bodyPr wrap="none" anchor="ctr">
                <a:flatTx/>
              </a:bodyPr>
              <a:lstStyle/>
              <a:p>
                <a:endParaRPr lang="en-US" sz="1700" dirty="0">
                  <a:latin typeface="Calibri"/>
                  <a:ea typeface="Times New Roman"/>
                  <a:cs typeface="Times New Roman"/>
                </a:endParaRPr>
              </a:p>
            </p:txBody>
          </p:sp>
          <p:sp>
            <p:nvSpPr>
              <p:cNvPr id="86" name="Rectangle 876">
                <a:extLst>
                  <a:ext uri="{FF2B5EF4-FFF2-40B4-BE49-F238E27FC236}">
                    <a16:creationId xmlns:a16="http://schemas.microsoft.com/office/drawing/2014/main" id="{7C885319-8256-E44A-B042-D05EB47EB469}"/>
                  </a:ext>
                </a:extLst>
              </p:cNvPr>
              <p:cNvSpPr>
                <a:spLocks noChangeAspect="1" noChangeArrowheads="1"/>
              </p:cNvSpPr>
              <p:nvPr/>
            </p:nvSpPr>
            <p:spPr bwMode="auto">
              <a:xfrm>
                <a:off x="1059818" y="950932"/>
                <a:ext cx="100" cy="403719"/>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sz="1700" dirty="0">
                  <a:latin typeface="Calibri"/>
                  <a:ea typeface="Times New Roman"/>
                  <a:cs typeface="Calibri"/>
                </a:endParaRPr>
              </a:p>
            </p:txBody>
          </p:sp>
          <p:sp>
            <p:nvSpPr>
              <p:cNvPr id="87" name="Rectangle 873">
                <a:extLst>
                  <a:ext uri="{FF2B5EF4-FFF2-40B4-BE49-F238E27FC236}">
                    <a16:creationId xmlns:a16="http://schemas.microsoft.com/office/drawing/2014/main" id="{A92CA181-01B6-8A46-95F2-C7AA40D3833E}"/>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sz="1700" dirty="0">
                    <a:latin typeface="Calibri"/>
                    <a:ea typeface="Times New Roman"/>
                    <a:cs typeface="Calibri"/>
                  </a:rPr>
                  <a:t>c1</a:t>
                </a:r>
              </a:p>
            </p:txBody>
          </p:sp>
          <p:sp>
            <p:nvSpPr>
              <p:cNvPr id="88" name="Freeform 875">
                <a:extLst>
                  <a:ext uri="{FF2B5EF4-FFF2-40B4-BE49-F238E27FC236}">
                    <a16:creationId xmlns:a16="http://schemas.microsoft.com/office/drawing/2014/main" id="{E605966C-AD43-9449-B0FD-BF29FA34C7F9}"/>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sz="1700" dirty="0">
                  <a:latin typeface="Calibri"/>
                  <a:ea typeface="Times New Roman"/>
                  <a:cs typeface="Times New Roman"/>
                </a:endParaRPr>
              </a:p>
            </p:txBody>
          </p:sp>
        </p:grpSp>
      </p:grpSp>
      <p:grpSp>
        <p:nvGrpSpPr>
          <p:cNvPr id="113" name="Group 112">
            <a:extLst>
              <a:ext uri="{FF2B5EF4-FFF2-40B4-BE49-F238E27FC236}">
                <a16:creationId xmlns:a16="http://schemas.microsoft.com/office/drawing/2014/main" id="{7C258506-198E-4549-9386-92A51AF91653}"/>
              </a:ext>
            </a:extLst>
          </p:cNvPr>
          <p:cNvGrpSpPr/>
          <p:nvPr/>
        </p:nvGrpSpPr>
        <p:grpSpPr>
          <a:xfrm>
            <a:off x="6675884" y="4299203"/>
            <a:ext cx="3634162" cy="1232639"/>
            <a:chOff x="436529" y="4773314"/>
            <a:chExt cx="3634162" cy="1232639"/>
          </a:xfrm>
        </p:grpSpPr>
        <p:sp>
          <p:nvSpPr>
            <p:cNvPr id="114" name="Rectangle 891">
              <a:extLst>
                <a:ext uri="{FF2B5EF4-FFF2-40B4-BE49-F238E27FC236}">
                  <a16:creationId xmlns:a16="http://schemas.microsoft.com/office/drawing/2014/main" id="{FA6BED7C-B2E2-D742-A533-54F7BD955FB5}"/>
                </a:ext>
              </a:extLst>
            </p:cNvPr>
            <p:cNvSpPr>
              <a:spLocks noChangeArrowheads="1"/>
            </p:cNvSpPr>
            <p:nvPr/>
          </p:nvSpPr>
          <p:spPr bwMode="auto">
            <a:xfrm>
              <a:off x="1270103" y="5390584"/>
              <a:ext cx="65" cy="261610"/>
            </a:xfrm>
            <a:prstGeom prst="rect">
              <a:avLst/>
            </a:prstGeom>
            <a:solidFill>
              <a:srgbClr val="89D3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endParaRPr lang="en-US" sz="1700" b="1" dirty="0">
                <a:latin typeface="Calibri"/>
                <a:ea typeface="Calibri"/>
                <a:cs typeface="Calibri"/>
              </a:endParaRPr>
            </a:p>
          </p:txBody>
        </p:sp>
        <p:sp>
          <p:nvSpPr>
            <p:cNvPr id="115" name="Rectangle 891">
              <a:extLst>
                <a:ext uri="{FF2B5EF4-FFF2-40B4-BE49-F238E27FC236}">
                  <a16:creationId xmlns:a16="http://schemas.microsoft.com/office/drawing/2014/main" id="{2B8D119A-410F-0149-96BB-C8F4BD76CCE1}"/>
                </a:ext>
              </a:extLst>
            </p:cNvPr>
            <p:cNvSpPr>
              <a:spLocks noChangeArrowheads="1"/>
            </p:cNvSpPr>
            <p:nvPr/>
          </p:nvSpPr>
          <p:spPr bwMode="auto">
            <a:xfrm>
              <a:off x="3073615" y="5448056"/>
              <a:ext cx="65" cy="261610"/>
            </a:xfrm>
            <a:prstGeom prst="rect">
              <a:avLst/>
            </a:prstGeom>
            <a:solidFill>
              <a:srgbClr val="FAC09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endParaRPr lang="en-US" sz="1700" b="1" dirty="0">
                <a:latin typeface="Calibri"/>
                <a:ea typeface="Calibri"/>
                <a:cs typeface="Calibri"/>
              </a:endParaRPr>
            </a:p>
          </p:txBody>
        </p:sp>
        <p:grpSp>
          <p:nvGrpSpPr>
            <p:cNvPr id="116" name="Group 115">
              <a:extLst>
                <a:ext uri="{FF2B5EF4-FFF2-40B4-BE49-F238E27FC236}">
                  <a16:creationId xmlns:a16="http://schemas.microsoft.com/office/drawing/2014/main" id="{EE0A80CD-C920-8144-9B57-1F91848D5F13}"/>
                </a:ext>
              </a:extLst>
            </p:cNvPr>
            <p:cNvGrpSpPr/>
            <p:nvPr/>
          </p:nvGrpSpPr>
          <p:grpSpPr>
            <a:xfrm>
              <a:off x="832203" y="4773314"/>
              <a:ext cx="1654724" cy="815581"/>
              <a:chOff x="1026717" y="2271773"/>
              <a:chExt cx="2553587" cy="1258611"/>
            </a:xfrm>
          </p:grpSpPr>
          <p:sp>
            <p:nvSpPr>
              <p:cNvPr id="230" name="Line 853">
                <a:extLst>
                  <a:ext uri="{FF2B5EF4-FFF2-40B4-BE49-F238E27FC236}">
                    <a16:creationId xmlns:a16="http://schemas.microsoft.com/office/drawing/2014/main" id="{C7271BF0-5FF7-E74C-92CE-80F9557BAD9E}"/>
                  </a:ext>
                </a:extLst>
              </p:cNvPr>
              <p:cNvSpPr>
                <a:spLocks noChangeShapeType="1"/>
              </p:cNvSpPr>
              <p:nvPr/>
            </p:nvSpPr>
            <p:spPr bwMode="auto">
              <a:xfrm>
                <a:off x="1026717" y="3524325"/>
                <a:ext cx="822962" cy="6059"/>
              </a:xfrm>
              <a:prstGeom prst="line">
                <a:avLst/>
              </a:prstGeom>
              <a:noFill/>
              <a:ln w="9525">
                <a:solidFill>
                  <a:schemeClr val="tx1"/>
                </a:solidFill>
                <a:round/>
                <a:headEnd/>
                <a:tailEnd/>
              </a:ln>
              <a:scene3d>
                <a:camera prst="legacyObliqueTopRight">
                  <a:rot lat="60000" lon="0" rev="0"/>
                </a:camera>
                <a:lightRig rig="legacyFlat3" dir="l"/>
              </a:scene3d>
              <a:sp3d extrusionH="2095500" contourW="6350" prstMaterial="legacyPlastic">
                <a:bevelT w="13500" h="13500" prst="angle"/>
                <a:bevelB w="13500" h="13500" prst="angle"/>
                <a:extrusionClr>
                  <a:srgbClr val="EBE6DB"/>
                </a:extrusionClr>
              </a:sp3d>
              <a:extLst>
                <a:ext uri="{909E8E84-426E-40dd-AFC4-6F175D3DCCD1}">
                  <a14:hiddenFill xmlns="" xmlns:a14="http://schemas.microsoft.com/office/drawing/2010/main">
                    <a:noFill/>
                  </a14:hiddenFill>
                </a:ext>
              </a:extLst>
            </p:spPr>
            <p:txBody>
              <a:bodyPr wrap="none" anchor="ctr">
                <a:flatTx/>
              </a:bodyPr>
              <a:lstStyle/>
              <a:p>
                <a:endParaRPr lang="en-US" sz="1700" dirty="0">
                  <a:latin typeface="Calibri"/>
                  <a:ea typeface="Times New Roman"/>
                  <a:cs typeface="Times New Roman"/>
                </a:endParaRPr>
              </a:p>
            </p:txBody>
          </p:sp>
          <p:cxnSp>
            <p:nvCxnSpPr>
              <p:cNvPr id="231" name="Straight Connector 230">
                <a:extLst>
                  <a:ext uri="{FF2B5EF4-FFF2-40B4-BE49-F238E27FC236}">
                    <a16:creationId xmlns:a16="http://schemas.microsoft.com/office/drawing/2014/main" id="{BF30B0DC-F0F2-4041-A308-850997B2EAD9}"/>
                  </a:ext>
                </a:extLst>
              </p:cNvPr>
              <p:cNvCxnSpPr/>
              <p:nvPr/>
            </p:nvCxnSpPr>
            <p:spPr>
              <a:xfrm>
                <a:off x="2180139" y="2271773"/>
                <a:ext cx="1133857"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32" name="Freeform 860">
                <a:extLst>
                  <a:ext uri="{FF2B5EF4-FFF2-40B4-BE49-F238E27FC236}">
                    <a16:creationId xmlns:a16="http://schemas.microsoft.com/office/drawing/2014/main" id="{51C737CE-11DC-C545-98A4-50F5AD93E648}"/>
                  </a:ext>
                </a:extLst>
              </p:cNvPr>
              <p:cNvSpPr>
                <a:spLocks/>
              </p:cNvSpPr>
              <p:nvPr/>
            </p:nvSpPr>
            <p:spPr bwMode="auto">
              <a:xfrm>
                <a:off x="2604677" y="2352547"/>
                <a:ext cx="393192" cy="37765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233" name="Freeform 860">
                <a:extLst>
                  <a:ext uri="{FF2B5EF4-FFF2-40B4-BE49-F238E27FC236}">
                    <a16:creationId xmlns:a16="http://schemas.microsoft.com/office/drawing/2014/main" id="{69377A06-8D4D-C941-9C1C-7E172A2D4A88}"/>
                  </a:ext>
                </a:extLst>
              </p:cNvPr>
              <p:cNvSpPr>
                <a:spLocks/>
              </p:cNvSpPr>
              <p:nvPr/>
            </p:nvSpPr>
            <p:spPr bwMode="auto">
              <a:xfrm>
                <a:off x="2366898" y="2287529"/>
                <a:ext cx="1213406" cy="42976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sz="1700" dirty="0">
                  <a:latin typeface="Calibri"/>
                  <a:ea typeface="Calibri"/>
                  <a:cs typeface="Calibri"/>
                </a:endParaRPr>
              </a:p>
            </p:txBody>
          </p:sp>
        </p:grpSp>
        <p:cxnSp>
          <p:nvCxnSpPr>
            <p:cNvPr id="117" name="Straight Connector 116">
              <a:extLst>
                <a:ext uri="{FF2B5EF4-FFF2-40B4-BE49-F238E27FC236}">
                  <a16:creationId xmlns:a16="http://schemas.microsoft.com/office/drawing/2014/main" id="{76CE1574-C001-BE4A-A5B6-604B13820190}"/>
                </a:ext>
              </a:extLst>
            </p:cNvPr>
            <p:cNvCxnSpPr/>
            <p:nvPr/>
          </p:nvCxnSpPr>
          <p:spPr>
            <a:xfrm>
              <a:off x="2221000" y="5531476"/>
              <a:ext cx="592530"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18" name="Freeform 860">
              <a:extLst>
                <a:ext uri="{FF2B5EF4-FFF2-40B4-BE49-F238E27FC236}">
                  <a16:creationId xmlns:a16="http://schemas.microsoft.com/office/drawing/2014/main" id="{B2ACE474-9AAA-AE46-A016-B6586C7AF4E1}"/>
                </a:ext>
              </a:extLst>
            </p:cNvPr>
            <p:cNvSpPr>
              <a:spLocks/>
            </p:cNvSpPr>
            <p:nvPr/>
          </p:nvSpPr>
          <p:spPr bwMode="auto">
            <a:xfrm>
              <a:off x="1930516" y="5570565"/>
              <a:ext cx="799916" cy="24471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119" name="Freeform 860">
              <a:extLst>
                <a:ext uri="{FF2B5EF4-FFF2-40B4-BE49-F238E27FC236}">
                  <a16:creationId xmlns:a16="http://schemas.microsoft.com/office/drawing/2014/main" id="{07BE2F94-AF46-3E4A-9F22-AB29B87BD372}"/>
                </a:ext>
              </a:extLst>
            </p:cNvPr>
            <p:cNvSpPr>
              <a:spLocks/>
            </p:cNvSpPr>
            <p:nvPr/>
          </p:nvSpPr>
          <p:spPr bwMode="auto">
            <a:xfrm>
              <a:off x="1816944" y="5531605"/>
              <a:ext cx="1011288" cy="27849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sz="1700" dirty="0">
                <a:latin typeface="Calibri"/>
                <a:ea typeface="Calibri"/>
                <a:cs typeface="Calibri"/>
              </a:endParaRPr>
            </a:p>
          </p:txBody>
        </p:sp>
        <p:sp>
          <p:nvSpPr>
            <p:cNvPr id="120" name="Line 853">
              <a:extLst>
                <a:ext uri="{FF2B5EF4-FFF2-40B4-BE49-F238E27FC236}">
                  <a16:creationId xmlns:a16="http://schemas.microsoft.com/office/drawing/2014/main" id="{492ABA08-C68D-4D4C-99A2-567F90E3B803}"/>
                </a:ext>
              </a:extLst>
            </p:cNvPr>
            <p:cNvSpPr>
              <a:spLocks noChangeShapeType="1"/>
            </p:cNvSpPr>
            <p:nvPr/>
          </p:nvSpPr>
          <p:spPr bwMode="auto">
            <a:xfrm>
              <a:off x="2374509" y="6002027"/>
              <a:ext cx="1333194"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sz="1700" dirty="0">
                  <a:latin typeface="Calibri"/>
                  <a:ea typeface="Times New Roman"/>
                  <a:cs typeface="Times New Roman"/>
                </a:rPr>
                <a:t>             d2</a:t>
              </a:r>
            </a:p>
          </p:txBody>
        </p:sp>
        <p:sp>
          <p:nvSpPr>
            <p:cNvPr id="121" name="Line 853">
              <a:extLst>
                <a:ext uri="{FF2B5EF4-FFF2-40B4-BE49-F238E27FC236}">
                  <a16:creationId xmlns:a16="http://schemas.microsoft.com/office/drawing/2014/main" id="{50AEEF63-CC98-B045-A28C-85335F0D14D8}"/>
                </a:ext>
              </a:extLst>
            </p:cNvPr>
            <p:cNvSpPr>
              <a:spLocks noChangeShapeType="1"/>
            </p:cNvSpPr>
            <p:nvPr/>
          </p:nvSpPr>
          <p:spPr bwMode="auto">
            <a:xfrm>
              <a:off x="436529" y="5998101"/>
              <a:ext cx="1333194"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sz="1700" dirty="0">
                  <a:latin typeface="Calibri"/>
                  <a:ea typeface="Times New Roman"/>
                  <a:cs typeface="Times New Roman"/>
                </a:rPr>
                <a:t>            d1</a:t>
              </a:r>
            </a:p>
          </p:txBody>
        </p:sp>
        <p:sp>
          <p:nvSpPr>
            <p:cNvPr id="122" name="Line 853">
              <a:extLst>
                <a:ext uri="{FF2B5EF4-FFF2-40B4-BE49-F238E27FC236}">
                  <a16:creationId xmlns:a16="http://schemas.microsoft.com/office/drawing/2014/main" id="{74CAA4E6-57A9-DA4A-B662-4976BEEFF742}"/>
                </a:ext>
              </a:extLst>
            </p:cNvPr>
            <p:cNvSpPr>
              <a:spLocks noChangeShapeType="1"/>
            </p:cNvSpPr>
            <p:nvPr/>
          </p:nvSpPr>
          <p:spPr bwMode="auto">
            <a:xfrm>
              <a:off x="1941458" y="5172435"/>
              <a:ext cx="1185062"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sz="1700" dirty="0">
                  <a:ea typeface="Times New Roman"/>
                  <a:cs typeface="Times New Roman"/>
                </a:rPr>
                <a:t>           d3</a:t>
              </a:r>
            </a:p>
          </p:txBody>
        </p:sp>
        <p:grpSp>
          <p:nvGrpSpPr>
            <p:cNvPr id="123" name="Group 122">
              <a:extLst>
                <a:ext uri="{FF2B5EF4-FFF2-40B4-BE49-F238E27FC236}">
                  <a16:creationId xmlns:a16="http://schemas.microsoft.com/office/drawing/2014/main" id="{4843DA34-1135-704F-B7A6-10F0D31D7D77}"/>
                </a:ext>
              </a:extLst>
            </p:cNvPr>
            <p:cNvGrpSpPr/>
            <p:nvPr/>
          </p:nvGrpSpPr>
          <p:grpSpPr>
            <a:xfrm>
              <a:off x="2987702" y="4788845"/>
              <a:ext cx="1082989" cy="919088"/>
              <a:chOff x="3906167" y="3324390"/>
              <a:chExt cx="1671281" cy="1418344"/>
            </a:xfrm>
            <a:solidFill>
              <a:srgbClr val="93D2FE"/>
            </a:solidFill>
          </p:grpSpPr>
          <p:sp>
            <p:nvSpPr>
              <p:cNvPr id="206" name="Oval 859">
                <a:extLst>
                  <a:ext uri="{FF2B5EF4-FFF2-40B4-BE49-F238E27FC236}">
                    <a16:creationId xmlns:a16="http://schemas.microsoft.com/office/drawing/2014/main" id="{F075F151-2531-B14D-BA80-0E42320EDD32}"/>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207" name="Oval 861">
                <a:extLst>
                  <a:ext uri="{FF2B5EF4-FFF2-40B4-BE49-F238E27FC236}">
                    <a16:creationId xmlns:a16="http://schemas.microsoft.com/office/drawing/2014/main" id="{87F5B3F3-EC91-2A43-BAC4-D98990CF28E0}"/>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208" name="Oval 862">
                <a:extLst>
                  <a:ext uri="{FF2B5EF4-FFF2-40B4-BE49-F238E27FC236}">
                    <a16:creationId xmlns:a16="http://schemas.microsoft.com/office/drawing/2014/main" id="{CCB9BA7D-E251-6942-BC71-BF240B70CD00}"/>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209" name="Oval 863">
                <a:extLst>
                  <a:ext uri="{FF2B5EF4-FFF2-40B4-BE49-F238E27FC236}">
                    <a16:creationId xmlns:a16="http://schemas.microsoft.com/office/drawing/2014/main" id="{E1376BBF-0EE6-5347-B0CF-A4615C870BFC}"/>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210" name="Oval 863">
                <a:extLst>
                  <a:ext uri="{FF2B5EF4-FFF2-40B4-BE49-F238E27FC236}">
                    <a16:creationId xmlns:a16="http://schemas.microsoft.com/office/drawing/2014/main" id="{CBB44A0B-0F2E-004A-BE05-6D14D3B898BB}"/>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grpSp>
            <p:nvGrpSpPr>
              <p:cNvPr id="211" name="Group 210">
                <a:extLst>
                  <a:ext uri="{FF2B5EF4-FFF2-40B4-BE49-F238E27FC236}">
                    <a16:creationId xmlns:a16="http://schemas.microsoft.com/office/drawing/2014/main" id="{15E4C0BE-26DF-0645-B7B4-172C97829161}"/>
                  </a:ext>
                </a:extLst>
              </p:cNvPr>
              <p:cNvGrpSpPr/>
              <p:nvPr/>
            </p:nvGrpSpPr>
            <p:grpSpPr>
              <a:xfrm>
                <a:off x="3906167" y="4047050"/>
                <a:ext cx="1671281" cy="539042"/>
                <a:chOff x="1320274" y="4580303"/>
                <a:chExt cx="1671281" cy="467246"/>
              </a:xfrm>
              <a:grpFill/>
            </p:grpSpPr>
            <p:sp>
              <p:nvSpPr>
                <p:cNvPr id="226" name="Freeform 860">
                  <a:extLst>
                    <a:ext uri="{FF2B5EF4-FFF2-40B4-BE49-F238E27FC236}">
                      <a16:creationId xmlns:a16="http://schemas.microsoft.com/office/drawing/2014/main" id="{EB129896-2EDB-094B-8D99-8F3D2E0964D1}"/>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227" name="Rectangle 864">
                  <a:extLst>
                    <a:ext uri="{FF2B5EF4-FFF2-40B4-BE49-F238E27FC236}">
                      <a16:creationId xmlns:a16="http://schemas.microsoft.com/office/drawing/2014/main" id="{4DE11A90-22A3-454B-87AD-96140AE0987E}"/>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bIns="45720" anchor="ctr"/>
                <a:lstStyle/>
                <a:p>
                  <a:pPr algn="ctr"/>
                  <a:r>
                    <a:rPr lang="en-US" sz="1700" dirty="0">
                      <a:latin typeface="Calibri"/>
                      <a:ea typeface="Calibri"/>
                      <a:cs typeface="Calibri"/>
                    </a:rPr>
                    <a:t>r1</a:t>
                  </a:r>
                </a:p>
              </p:txBody>
            </p:sp>
            <p:sp>
              <p:nvSpPr>
                <p:cNvPr id="228" name="Freeform 865">
                  <a:extLst>
                    <a:ext uri="{FF2B5EF4-FFF2-40B4-BE49-F238E27FC236}">
                      <a16:creationId xmlns:a16="http://schemas.microsoft.com/office/drawing/2014/main" id="{53B69EB3-610E-E14B-9B04-1B76B56F3403}"/>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229" name="Freeform 866">
                  <a:extLst>
                    <a:ext uri="{FF2B5EF4-FFF2-40B4-BE49-F238E27FC236}">
                      <a16:creationId xmlns:a16="http://schemas.microsoft.com/office/drawing/2014/main" id="{126DAB73-6710-BD4B-AA19-09FA579F8A61}"/>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grpSp>
          <p:grpSp>
            <p:nvGrpSpPr>
              <p:cNvPr id="212" name="Group 211">
                <a:extLst>
                  <a:ext uri="{FF2B5EF4-FFF2-40B4-BE49-F238E27FC236}">
                    <a16:creationId xmlns:a16="http://schemas.microsoft.com/office/drawing/2014/main" id="{AB2F9F0F-1822-0B4C-9D84-95E72B052CAA}"/>
                  </a:ext>
                </a:extLst>
              </p:cNvPr>
              <p:cNvGrpSpPr/>
              <p:nvPr/>
            </p:nvGrpSpPr>
            <p:grpSpPr>
              <a:xfrm>
                <a:off x="4596370" y="3324390"/>
                <a:ext cx="552654" cy="1188720"/>
                <a:chOff x="1823226" y="3235632"/>
                <a:chExt cx="552654" cy="1188720"/>
              </a:xfrm>
              <a:grpFill/>
            </p:grpSpPr>
            <p:sp>
              <p:nvSpPr>
                <p:cNvPr id="213" name="Oval 878">
                  <a:extLst>
                    <a:ext uri="{FF2B5EF4-FFF2-40B4-BE49-F238E27FC236}">
                      <a16:creationId xmlns:a16="http://schemas.microsoft.com/office/drawing/2014/main" id="{AC5CF97A-9005-FB48-A19B-3F8DF0E99BB2}"/>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214" name="Rectangle 880">
                  <a:extLst>
                    <a:ext uri="{FF2B5EF4-FFF2-40B4-BE49-F238E27FC236}">
                      <a16:creationId xmlns:a16="http://schemas.microsoft.com/office/drawing/2014/main" id="{8BE3F13F-A132-F741-A875-CA031A3AD283}"/>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sz="1700" dirty="0">
                    <a:latin typeface="Calibri"/>
                    <a:ea typeface="Calibri"/>
                    <a:cs typeface="Calibri"/>
                  </a:endParaRPr>
                </a:p>
              </p:txBody>
            </p:sp>
            <p:sp>
              <p:nvSpPr>
                <p:cNvPr id="215" name="Oval 878">
                  <a:extLst>
                    <a:ext uri="{FF2B5EF4-FFF2-40B4-BE49-F238E27FC236}">
                      <a16:creationId xmlns:a16="http://schemas.microsoft.com/office/drawing/2014/main" id="{6505C153-3ED8-2E42-91C2-D05DA3F707F7}"/>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216" name="Line 881">
                  <a:extLst>
                    <a:ext uri="{FF2B5EF4-FFF2-40B4-BE49-F238E27FC236}">
                      <a16:creationId xmlns:a16="http://schemas.microsoft.com/office/drawing/2014/main" id="{C79AE3D7-939F-5F4E-B563-309A5833FE2A}"/>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217" name="Line 882">
                  <a:extLst>
                    <a:ext uri="{FF2B5EF4-FFF2-40B4-BE49-F238E27FC236}">
                      <a16:creationId xmlns:a16="http://schemas.microsoft.com/office/drawing/2014/main" id="{72DFDD29-E9B3-1444-B3A3-DBABA842A4C4}"/>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218" name="Rectangle 880">
                  <a:extLst>
                    <a:ext uri="{FF2B5EF4-FFF2-40B4-BE49-F238E27FC236}">
                      <a16:creationId xmlns:a16="http://schemas.microsoft.com/office/drawing/2014/main" id="{BBFFB695-FBAF-0844-BD66-96C63AE1D269}"/>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sz="1700" dirty="0">
                    <a:latin typeface="Calibri"/>
                    <a:ea typeface="Calibri"/>
                    <a:cs typeface="Calibri"/>
                  </a:endParaRPr>
                </a:p>
              </p:txBody>
            </p:sp>
            <p:sp>
              <p:nvSpPr>
                <p:cNvPr id="219" name="Oval 878">
                  <a:extLst>
                    <a:ext uri="{FF2B5EF4-FFF2-40B4-BE49-F238E27FC236}">
                      <a16:creationId xmlns:a16="http://schemas.microsoft.com/office/drawing/2014/main" id="{6994D9A1-4D70-9844-BDC7-118F55B1CF40}"/>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220" name="Line 882">
                  <a:extLst>
                    <a:ext uri="{FF2B5EF4-FFF2-40B4-BE49-F238E27FC236}">
                      <a16:creationId xmlns:a16="http://schemas.microsoft.com/office/drawing/2014/main" id="{2AD57485-4706-804F-8EDB-E8832DDA79CE}"/>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221" name="Line 882">
                  <a:extLst>
                    <a:ext uri="{FF2B5EF4-FFF2-40B4-BE49-F238E27FC236}">
                      <a16:creationId xmlns:a16="http://schemas.microsoft.com/office/drawing/2014/main" id="{6F2EEAC1-E55E-D84D-90C6-B216931F474A}"/>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222" name="Line 884">
                  <a:extLst>
                    <a:ext uri="{FF2B5EF4-FFF2-40B4-BE49-F238E27FC236}">
                      <a16:creationId xmlns:a16="http://schemas.microsoft.com/office/drawing/2014/main" id="{3FB2D952-9D84-FD49-87C0-EEAA31C0D355}"/>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p:spPr>
              <p:txBody>
                <a:bodyPr wrap="none" anchor="ctr"/>
                <a:lstStyle/>
                <a:p>
                  <a:endParaRPr lang="en-US" sz="1700" dirty="0">
                    <a:latin typeface="Calibri"/>
                    <a:ea typeface="Calibri"/>
                    <a:cs typeface="Calibri"/>
                  </a:endParaRPr>
                </a:p>
              </p:txBody>
            </p:sp>
            <p:sp>
              <p:nvSpPr>
                <p:cNvPr id="223" name="Oval 885">
                  <a:extLst>
                    <a:ext uri="{FF2B5EF4-FFF2-40B4-BE49-F238E27FC236}">
                      <a16:creationId xmlns:a16="http://schemas.microsoft.com/office/drawing/2014/main" id="{55339D21-A2EA-9D43-B2FA-39429D04E005}"/>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224" name="Line 881">
                  <a:extLst>
                    <a:ext uri="{FF2B5EF4-FFF2-40B4-BE49-F238E27FC236}">
                      <a16:creationId xmlns:a16="http://schemas.microsoft.com/office/drawing/2014/main" id="{1B5651E1-94E1-0F4E-A661-97BEE3AE4472}"/>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225" name="Line 882">
                  <a:extLst>
                    <a:ext uri="{FF2B5EF4-FFF2-40B4-BE49-F238E27FC236}">
                      <a16:creationId xmlns:a16="http://schemas.microsoft.com/office/drawing/2014/main" id="{D9D195B2-34E4-1845-8633-CFE86F9D0E1E}"/>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grpSp>
        </p:grpSp>
        <p:grpSp>
          <p:nvGrpSpPr>
            <p:cNvPr id="124" name="Group 123">
              <a:extLst>
                <a:ext uri="{FF2B5EF4-FFF2-40B4-BE49-F238E27FC236}">
                  <a16:creationId xmlns:a16="http://schemas.microsoft.com/office/drawing/2014/main" id="{CBB8E661-16D3-2846-B23A-F50C83419B8D}"/>
                </a:ext>
              </a:extLst>
            </p:cNvPr>
            <p:cNvGrpSpPr/>
            <p:nvPr/>
          </p:nvGrpSpPr>
          <p:grpSpPr>
            <a:xfrm>
              <a:off x="506011" y="5621432"/>
              <a:ext cx="484418" cy="334015"/>
              <a:chOff x="1012668" y="950932"/>
              <a:chExt cx="747559" cy="515455"/>
            </a:xfrm>
          </p:grpSpPr>
          <p:sp>
            <p:nvSpPr>
              <p:cNvPr id="202" name="Line 853">
                <a:extLst>
                  <a:ext uri="{FF2B5EF4-FFF2-40B4-BE49-F238E27FC236}">
                    <a16:creationId xmlns:a16="http://schemas.microsoft.com/office/drawing/2014/main" id="{B35A2182-0D12-8844-BA1C-8FE9DB2249A7}"/>
                  </a:ext>
                </a:extLst>
              </p:cNvPr>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 xmlns:a14="http://schemas.microsoft.com/office/drawing/2010/main">
                    <a:noFill/>
                  </a14:hiddenFill>
                </a:ext>
              </a:extLst>
            </p:spPr>
            <p:txBody>
              <a:bodyPr wrap="none" anchor="ctr">
                <a:flatTx/>
              </a:bodyPr>
              <a:lstStyle/>
              <a:p>
                <a:endParaRPr lang="en-US" sz="1700" dirty="0">
                  <a:latin typeface="Calibri"/>
                  <a:ea typeface="Times New Roman"/>
                  <a:cs typeface="Times New Roman"/>
                </a:endParaRPr>
              </a:p>
            </p:txBody>
          </p:sp>
          <p:sp>
            <p:nvSpPr>
              <p:cNvPr id="203" name="Rectangle 876">
                <a:extLst>
                  <a:ext uri="{FF2B5EF4-FFF2-40B4-BE49-F238E27FC236}">
                    <a16:creationId xmlns:a16="http://schemas.microsoft.com/office/drawing/2014/main" id="{21818707-B017-1B4C-A5B6-6DF5C276E24C}"/>
                  </a:ext>
                </a:extLst>
              </p:cNvPr>
              <p:cNvSpPr>
                <a:spLocks noChangeAspect="1" noChangeArrowheads="1"/>
              </p:cNvSpPr>
              <p:nvPr/>
            </p:nvSpPr>
            <p:spPr bwMode="auto">
              <a:xfrm>
                <a:off x="1059818" y="950932"/>
                <a:ext cx="100" cy="403719"/>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sz="1700" dirty="0">
                  <a:latin typeface="Calibri"/>
                  <a:ea typeface="Times New Roman"/>
                  <a:cs typeface="Calibri"/>
                </a:endParaRPr>
              </a:p>
            </p:txBody>
          </p:sp>
          <p:sp>
            <p:nvSpPr>
              <p:cNvPr id="204" name="Rectangle 873">
                <a:extLst>
                  <a:ext uri="{FF2B5EF4-FFF2-40B4-BE49-F238E27FC236}">
                    <a16:creationId xmlns:a16="http://schemas.microsoft.com/office/drawing/2014/main" id="{8F30693D-031C-A94A-811A-AE097AD29F15}"/>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sz="1700" dirty="0">
                    <a:latin typeface="Calibri"/>
                    <a:ea typeface="Times New Roman"/>
                    <a:cs typeface="Calibri"/>
                  </a:rPr>
                  <a:t>c1</a:t>
                </a:r>
              </a:p>
            </p:txBody>
          </p:sp>
          <p:sp>
            <p:nvSpPr>
              <p:cNvPr id="205" name="Freeform 875">
                <a:extLst>
                  <a:ext uri="{FF2B5EF4-FFF2-40B4-BE49-F238E27FC236}">
                    <a16:creationId xmlns:a16="http://schemas.microsoft.com/office/drawing/2014/main" id="{8EC5EAF1-FDB8-EC4F-BE44-FBD1DD6F40B8}"/>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sz="1700" dirty="0">
                  <a:latin typeface="Calibri"/>
                  <a:ea typeface="Times New Roman"/>
                  <a:cs typeface="Times New Roman"/>
                </a:endParaRPr>
              </a:p>
            </p:txBody>
          </p:sp>
        </p:grpSp>
      </p:grpSp>
      <mc:AlternateContent xmlns:mc="http://schemas.openxmlformats.org/markup-compatibility/2006" xmlns:a14="http://schemas.microsoft.com/office/drawing/2010/main">
        <mc:Choice Requires="a14">
          <p:sp>
            <p:nvSpPr>
              <p:cNvPr id="234" name="Rectangle 233">
                <a:extLst>
                  <a:ext uri="{FF2B5EF4-FFF2-40B4-BE49-F238E27FC236}">
                    <a16:creationId xmlns:a16="http://schemas.microsoft.com/office/drawing/2014/main" id="{428016E9-D43A-4B44-829E-BC972ABFB488}"/>
                  </a:ext>
                </a:extLst>
              </p:cNvPr>
              <p:cNvSpPr/>
              <p:nvPr/>
            </p:nvSpPr>
            <p:spPr>
              <a:xfrm>
                <a:off x="11132567" y="5216781"/>
                <a:ext cx="382605"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dirty="0">
                          <a:solidFill>
                            <a:srgbClr val="FFC000"/>
                          </a:solidFill>
                          <a:latin typeface="Cambria Math" panose="02040503050406030204" pitchFamily="18" charset="0"/>
                          <a:ea typeface="ＭＳ Ｐゴシック"/>
                          <a:cs typeface="Times New Roman"/>
                        </a:rPr>
                        <m:t>𝑔</m:t>
                      </m:r>
                    </m:oMath>
                  </m:oMathPara>
                </a14:m>
                <a:endParaRPr lang="en-GB" dirty="0">
                  <a:solidFill>
                    <a:srgbClr val="FFC000"/>
                  </a:solidFill>
                </a:endParaRPr>
              </a:p>
            </p:txBody>
          </p:sp>
        </mc:Choice>
        <mc:Fallback xmlns="">
          <p:sp>
            <p:nvSpPr>
              <p:cNvPr id="234" name="Rectangle 233">
                <a:extLst>
                  <a:ext uri="{FF2B5EF4-FFF2-40B4-BE49-F238E27FC236}">
                    <a16:creationId xmlns:a16="http://schemas.microsoft.com/office/drawing/2014/main" id="{428016E9-D43A-4B44-829E-BC972ABFB488}"/>
                  </a:ext>
                </a:extLst>
              </p:cNvPr>
              <p:cNvSpPr>
                <a:spLocks noRot="1" noChangeAspect="1" noMove="1" noResize="1" noEditPoints="1" noAdjustHandles="1" noChangeArrowheads="1" noChangeShapeType="1" noTextEdit="1"/>
              </p:cNvSpPr>
              <p:nvPr/>
            </p:nvSpPr>
            <p:spPr>
              <a:xfrm>
                <a:off x="11132567" y="5216781"/>
                <a:ext cx="382605" cy="369332"/>
              </a:xfrm>
              <a:prstGeom prst="rect">
                <a:avLst/>
              </a:prstGeom>
              <a:blipFill>
                <a:blip r:embed="rId4"/>
                <a:stretch>
                  <a:fillRect b="-10000"/>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235" name="Rectangle 234">
                <a:extLst>
                  <a:ext uri="{FF2B5EF4-FFF2-40B4-BE49-F238E27FC236}">
                    <a16:creationId xmlns:a16="http://schemas.microsoft.com/office/drawing/2014/main" id="{C84F03DA-88CB-CA4F-83AE-DDEB0C1FA382}"/>
                  </a:ext>
                </a:extLst>
              </p:cNvPr>
              <p:cNvSpPr/>
              <p:nvPr/>
            </p:nvSpPr>
            <p:spPr>
              <a:xfrm>
                <a:off x="7816437" y="5617905"/>
                <a:ext cx="44505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i="1" dirty="0">
                              <a:solidFill>
                                <a:srgbClr val="FFC000"/>
                              </a:solidFill>
                              <a:latin typeface="Cambria Math" panose="02040503050406030204" pitchFamily="18" charset="0"/>
                            </a:rPr>
                          </m:ctrlPr>
                        </m:sSubPr>
                        <m:e>
                          <m:r>
                            <a:rPr lang="de-DE" i="1" dirty="0">
                              <a:solidFill>
                                <a:srgbClr val="FFC000"/>
                              </a:solidFill>
                              <a:latin typeface="Cambria Math" panose="02040503050406030204" pitchFamily="18" charset="0"/>
                            </a:rPr>
                            <m:t>𝑠</m:t>
                          </m:r>
                        </m:e>
                        <m:sub>
                          <m:r>
                            <a:rPr lang="de-DE" i="1" dirty="0">
                              <a:solidFill>
                                <a:srgbClr val="FFC000"/>
                              </a:solidFill>
                              <a:latin typeface="Cambria Math" panose="02040503050406030204" pitchFamily="18" charset="0"/>
                            </a:rPr>
                            <m:t>0</m:t>
                          </m:r>
                        </m:sub>
                      </m:sSub>
                    </m:oMath>
                  </m:oMathPara>
                </a14:m>
                <a:endParaRPr lang="en-GB" dirty="0">
                  <a:solidFill>
                    <a:srgbClr val="FFC000"/>
                  </a:solidFill>
                </a:endParaRPr>
              </a:p>
            </p:txBody>
          </p:sp>
        </mc:Choice>
        <mc:Fallback xmlns="">
          <p:sp>
            <p:nvSpPr>
              <p:cNvPr id="235" name="Rectangle 234">
                <a:extLst>
                  <a:ext uri="{FF2B5EF4-FFF2-40B4-BE49-F238E27FC236}">
                    <a16:creationId xmlns:a16="http://schemas.microsoft.com/office/drawing/2014/main" id="{C84F03DA-88CB-CA4F-83AE-DDEB0C1FA382}"/>
                  </a:ext>
                </a:extLst>
              </p:cNvPr>
              <p:cNvSpPr>
                <a:spLocks noRot="1" noChangeAspect="1" noMove="1" noResize="1" noEditPoints="1" noAdjustHandles="1" noChangeArrowheads="1" noChangeShapeType="1" noTextEdit="1"/>
              </p:cNvSpPr>
              <p:nvPr/>
            </p:nvSpPr>
            <p:spPr>
              <a:xfrm>
                <a:off x="7816437" y="5617905"/>
                <a:ext cx="445058" cy="369332"/>
              </a:xfrm>
              <a:prstGeom prst="rect">
                <a:avLst/>
              </a:prstGeom>
              <a:blipFill>
                <a:blip r:embed="rId5"/>
                <a:stretch>
                  <a:fillRect/>
                </a:stretch>
              </a:blipFill>
            </p:spPr>
            <p:txBody>
              <a:bodyPr/>
              <a:lstStyle/>
              <a:p>
                <a:r>
                  <a:rPr lang="en-DE">
                    <a:noFill/>
                  </a:rPr>
                  <a:t> </a:t>
                </a:r>
              </a:p>
            </p:txBody>
          </p:sp>
        </mc:Fallback>
      </mc:AlternateContent>
      <p:sp>
        <p:nvSpPr>
          <p:cNvPr id="7" name="Rectangle 6">
            <a:extLst>
              <a:ext uri="{FF2B5EF4-FFF2-40B4-BE49-F238E27FC236}">
                <a16:creationId xmlns:a16="http://schemas.microsoft.com/office/drawing/2014/main" id="{0371CF62-D0E8-8B9C-64D7-09181622C59A}"/>
              </a:ext>
            </a:extLst>
          </p:cNvPr>
          <p:cNvSpPr/>
          <p:nvPr/>
        </p:nvSpPr>
        <p:spPr>
          <a:xfrm>
            <a:off x="6446727" y="1183424"/>
            <a:ext cx="4653233" cy="2677656"/>
          </a:xfrm>
          <a:prstGeom prst="rect">
            <a:avLst/>
          </a:prstGeom>
        </p:spPr>
        <p:txBody>
          <a:bodyPr wrap="square">
            <a:spAutoFit/>
          </a:bodyPr>
          <a:lstStyle/>
          <a:p>
            <a:pPr marL="0" indent="-3175">
              <a:buNone/>
              <a:tabLst>
                <a:tab pos="227013" algn="l"/>
              </a:tabLst>
            </a:pPr>
            <a:r>
              <a:rPr lang="en-US" sz="1400" dirty="0">
                <a:latin typeface="Andale Mono" panose="020B0509000000000004" pitchFamily="49" charset="0"/>
                <a:ea typeface="Menlo" panose="020B0609030804020204" pitchFamily="49" charset="0"/>
                <a:cs typeface="Menlo" panose="020B0609030804020204" pitchFamily="49" charset="0"/>
              </a:rPr>
              <a:t>(define (problem example-problem-1)</a:t>
            </a:r>
          </a:p>
          <a:p>
            <a:pPr marL="0" indent="-3175">
              <a:buNone/>
              <a:tabLst>
                <a:tab pos="227013" algn="l"/>
              </a:tabLst>
            </a:pPr>
            <a:r>
              <a:rPr lang="en-US" sz="1400" dirty="0">
                <a:latin typeface="Andale Mono" panose="020B0509000000000004" pitchFamily="49" charset="0"/>
                <a:ea typeface="Menlo" panose="020B0609030804020204" pitchFamily="49" charset="0"/>
                <a:cs typeface="Menlo" panose="020B0609030804020204" pitchFamily="49" charset="0"/>
              </a:rPr>
              <a:t>    (:domain example-domain-1))</a:t>
            </a:r>
          </a:p>
          <a:p>
            <a:pPr marL="0" indent="-3175">
              <a:buNone/>
              <a:tabLst>
                <a:tab pos="227013" algn="l"/>
              </a:tabLst>
            </a:pPr>
            <a:r>
              <a:rPr lang="en-US" sz="1400" dirty="0">
                <a:latin typeface="Andale Mono" panose="020B0509000000000004" pitchFamily="49" charset="0"/>
                <a:ea typeface="Menlo" panose="020B0609030804020204" pitchFamily="49" charset="0"/>
                <a:cs typeface="Menlo" panose="020B0609030804020204" pitchFamily="49" charset="0"/>
              </a:rPr>
              <a:t>    </a:t>
            </a:r>
          </a:p>
          <a:p>
            <a:pPr marL="0" indent="-3175">
              <a:buNone/>
              <a:tabLst>
                <a:tab pos="227013" algn="l"/>
              </a:tabLst>
            </a:pPr>
            <a:r>
              <a:rPr lang="en-US" sz="1400" dirty="0">
                <a:latin typeface="Andale Mono" panose="020B0509000000000004" pitchFamily="49" charset="0"/>
                <a:ea typeface="Menlo" panose="020B0609030804020204" pitchFamily="49" charset="0"/>
                <a:cs typeface="Menlo" panose="020B0609030804020204" pitchFamily="49" charset="0"/>
              </a:rPr>
              <a:t>    (:</a:t>
            </a:r>
            <a:r>
              <a:rPr lang="en-US" sz="1400" dirty="0" err="1">
                <a:latin typeface="Andale Mono" panose="020B0509000000000004" pitchFamily="49" charset="0"/>
                <a:ea typeface="Menlo" panose="020B0609030804020204" pitchFamily="49" charset="0"/>
                <a:cs typeface="Menlo" panose="020B0609030804020204" pitchFamily="49" charset="0"/>
              </a:rPr>
              <a:t>init</a:t>
            </a:r>
            <a:r>
              <a:rPr lang="en-US" sz="1400" dirty="0">
                <a:latin typeface="Andale Mono" panose="020B0509000000000004" pitchFamily="49" charset="0"/>
                <a:ea typeface="Menlo" panose="020B0609030804020204" pitchFamily="49" charset="0"/>
                <a:cs typeface="Menlo" panose="020B0609030804020204" pitchFamily="49" charset="0"/>
              </a:rPr>
              <a:t> </a:t>
            </a:r>
          </a:p>
          <a:p>
            <a:pPr marL="0" indent="-3175">
              <a:buNone/>
              <a:tabLst>
                <a:tab pos="227013" algn="l"/>
              </a:tabLst>
            </a:pPr>
            <a:r>
              <a:rPr lang="en-US" sz="1400" dirty="0">
                <a:latin typeface="Andale Mono" panose="020B0509000000000004" pitchFamily="49" charset="0"/>
                <a:ea typeface="Menlo" panose="020B0609030804020204" pitchFamily="49" charset="0"/>
                <a:cs typeface="Menlo" panose="020B0609030804020204" pitchFamily="49" charset="0"/>
              </a:rPr>
              <a:t>      (adj d1 d2)</a:t>
            </a:r>
          </a:p>
          <a:p>
            <a:pPr marL="0" indent="-3175">
              <a:buNone/>
              <a:tabLst>
                <a:tab pos="227013" algn="l"/>
              </a:tabLst>
            </a:pPr>
            <a:r>
              <a:rPr lang="en-US" sz="1400" dirty="0">
                <a:latin typeface="Andale Mono" panose="020B0509000000000004" pitchFamily="49" charset="0"/>
                <a:ea typeface="Menlo" panose="020B0609030804020204" pitchFamily="49" charset="0"/>
                <a:cs typeface="Menlo" panose="020B0609030804020204" pitchFamily="49" charset="0"/>
              </a:rPr>
              <a:t>      (adj d2 d1)</a:t>
            </a:r>
          </a:p>
          <a:p>
            <a:pPr marL="0" indent="-3175">
              <a:buNone/>
              <a:tabLst>
                <a:tab pos="227013" algn="l"/>
              </a:tabLst>
            </a:pPr>
            <a:r>
              <a:rPr lang="en-US" sz="1400" dirty="0">
                <a:latin typeface="Andale Mono" panose="020B0509000000000004" pitchFamily="49" charset="0"/>
                <a:ea typeface="Menlo" panose="020B0609030804020204" pitchFamily="49" charset="0"/>
                <a:cs typeface="Menlo" panose="020B0609030804020204" pitchFamily="49" charset="0"/>
              </a:rPr>
              <a:t>      (adj d1 d3)</a:t>
            </a:r>
          </a:p>
          <a:p>
            <a:pPr marL="0" indent="-3175">
              <a:buNone/>
              <a:tabLst>
                <a:tab pos="227013" algn="l"/>
              </a:tabLst>
            </a:pPr>
            <a:r>
              <a:rPr lang="en-US" sz="1400" dirty="0">
                <a:latin typeface="Andale Mono" panose="020B0509000000000004" pitchFamily="49" charset="0"/>
                <a:ea typeface="Menlo" panose="020B0609030804020204" pitchFamily="49" charset="0"/>
                <a:cs typeface="Menlo" panose="020B0609030804020204" pitchFamily="49" charset="0"/>
              </a:rPr>
              <a:t>      (adj d3 d1)</a:t>
            </a:r>
          </a:p>
          <a:p>
            <a:pPr marL="0" indent="-3175">
              <a:buNone/>
              <a:tabLst>
                <a:tab pos="227013" algn="l"/>
              </a:tabLst>
            </a:pPr>
            <a:r>
              <a:rPr lang="en-US" sz="1400" dirty="0">
                <a:latin typeface="Andale Mono" panose="020B0509000000000004" pitchFamily="49" charset="0"/>
                <a:ea typeface="Menlo" panose="020B0609030804020204" pitchFamily="49" charset="0"/>
                <a:cs typeface="Menlo" panose="020B0609030804020204" pitchFamily="49" charset="0"/>
              </a:rPr>
              <a:t>      (loc c1 d1)</a:t>
            </a:r>
          </a:p>
          <a:p>
            <a:pPr marL="0" indent="-3175">
              <a:buNone/>
              <a:tabLst>
                <a:tab pos="227013" algn="l"/>
              </a:tabLst>
            </a:pPr>
            <a:r>
              <a:rPr lang="en-US" sz="1400" dirty="0">
                <a:latin typeface="Andale Mono" panose="020B0509000000000004" pitchFamily="49" charset="0"/>
                <a:ea typeface="Menlo" panose="020B0609030804020204" pitchFamily="49" charset="0"/>
                <a:cs typeface="Menlo" panose="020B0609030804020204" pitchFamily="49" charset="0"/>
              </a:rPr>
              <a:t>      (loc r1 d2)</a:t>
            </a:r>
          </a:p>
          <a:p>
            <a:pPr marL="0" indent="-3175">
              <a:buNone/>
              <a:tabLst>
                <a:tab pos="227013" algn="l"/>
              </a:tabLst>
            </a:pPr>
            <a:r>
              <a:rPr lang="en-US" sz="1400" dirty="0">
                <a:latin typeface="Andale Mono" panose="020B0509000000000004" pitchFamily="49" charset="0"/>
                <a:ea typeface="Menlo" panose="020B0609030804020204" pitchFamily="49" charset="0"/>
                <a:cs typeface="Menlo" panose="020B0609030804020204" pitchFamily="49" charset="0"/>
              </a:rPr>
              <a:t>      </a:t>
            </a:r>
          </a:p>
          <a:p>
            <a:pPr marL="0" indent="-3175">
              <a:buNone/>
              <a:tabLst>
                <a:tab pos="227013" algn="l"/>
              </a:tabLst>
            </a:pPr>
            <a:r>
              <a:rPr lang="en-US" sz="1400" dirty="0">
                <a:latin typeface="Andale Mono" panose="020B0509000000000004" pitchFamily="49" charset="0"/>
                <a:ea typeface="Menlo" panose="020B0609030804020204" pitchFamily="49" charset="0"/>
                <a:cs typeface="Menlo" panose="020B0609030804020204" pitchFamily="49" charset="0"/>
              </a:rPr>
              <a:t>    (:goal (loc c1 r1)))</a:t>
            </a:r>
          </a:p>
        </p:txBody>
      </p:sp>
    </p:spTree>
    <p:extLst>
      <p:ext uri="{BB962C8B-B14F-4D97-AF65-F5344CB8AC3E}">
        <p14:creationId xmlns:p14="http://schemas.microsoft.com/office/powerpoint/2010/main" val="27630202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B8A3CF-C4C8-414C-8E89-F0AB1176FFD5}"/>
              </a:ext>
            </a:extLst>
          </p:cNvPr>
          <p:cNvSpPr>
            <a:spLocks noGrp="1"/>
          </p:cNvSpPr>
          <p:nvPr>
            <p:ph type="title"/>
          </p:nvPr>
        </p:nvSpPr>
        <p:spPr/>
        <p:txBody>
          <a:bodyPr/>
          <a:lstStyle/>
          <a:p>
            <a:r>
              <a:rPr lang="en-US" dirty="0"/>
              <a:t>Example Typed Domain</a:t>
            </a:r>
          </a:p>
        </p:txBody>
      </p:sp>
      <p:sp>
        <p:nvSpPr>
          <p:cNvPr id="3" name="Content Placeholder 2">
            <a:extLst>
              <a:ext uri="{FF2B5EF4-FFF2-40B4-BE49-F238E27FC236}">
                <a16:creationId xmlns:a16="http://schemas.microsoft.com/office/drawing/2014/main" id="{0B1BBA29-30B5-5141-84B5-6697DDF367AF}"/>
              </a:ext>
            </a:extLst>
          </p:cNvPr>
          <p:cNvSpPr>
            <a:spLocks noGrp="1"/>
          </p:cNvSpPr>
          <p:nvPr>
            <p:ph sz="half" idx="1"/>
          </p:nvPr>
        </p:nvSpPr>
        <p:spPr/>
        <p:txBody>
          <a:bodyPr/>
          <a:lstStyle/>
          <a:p>
            <a:pPr marL="0" indent="0">
              <a:spcBef>
                <a:spcPts val="0"/>
              </a:spcBef>
              <a:buNone/>
            </a:pPr>
            <a:r>
              <a:rPr lang="en-US" sz="1400" dirty="0">
                <a:latin typeface="Andale Mono" panose="020B0509000000000004" pitchFamily="49" charset="0"/>
                <a:ea typeface="Menlo" panose="020B0609030804020204" pitchFamily="49" charset="0"/>
                <a:cs typeface="Menlo" panose="020B0609030804020204" pitchFamily="49" charset="0"/>
              </a:rPr>
              <a:t>(define (domain example-domain-2)</a:t>
            </a:r>
          </a:p>
          <a:p>
            <a:pPr marL="0" indent="0">
              <a:spcBef>
                <a:spcPts val="0"/>
              </a:spcBef>
              <a:buNone/>
            </a:pPr>
            <a:r>
              <a:rPr lang="en-US" sz="1400" dirty="0">
                <a:latin typeface="Andale Mono" panose="020B0509000000000004" pitchFamily="49" charset="0"/>
                <a:ea typeface="Menlo" panose="020B0609030804020204" pitchFamily="49" charset="0"/>
                <a:cs typeface="Menlo" panose="020B0609030804020204" pitchFamily="49" charset="0"/>
              </a:rPr>
              <a:t>    (:requirements </a:t>
            </a:r>
            <a:br>
              <a:rPr lang="en-US" sz="1400" dirty="0">
                <a:latin typeface="Andale Mono" panose="020B0509000000000004" pitchFamily="49" charset="0"/>
                <a:ea typeface="Menlo" panose="020B0609030804020204" pitchFamily="49" charset="0"/>
                <a:cs typeface="Menlo" panose="020B0609030804020204" pitchFamily="49" charset="0"/>
              </a:rPr>
            </a:br>
            <a:r>
              <a:rPr lang="en-US" sz="1400" dirty="0">
                <a:latin typeface="Andale Mono" panose="020B0509000000000004" pitchFamily="49" charset="0"/>
                <a:ea typeface="Menlo" panose="020B0609030804020204" pitchFamily="49" charset="0"/>
                <a:cs typeface="Menlo" panose="020B0609030804020204" pitchFamily="49" charset="0"/>
              </a:rPr>
              <a:t>          :negative-preconditions</a:t>
            </a:r>
            <a:br>
              <a:rPr lang="en-US" sz="1400" dirty="0">
                <a:latin typeface="Andale Mono" panose="020B0509000000000004" pitchFamily="49" charset="0"/>
                <a:ea typeface="Menlo" panose="020B0609030804020204" pitchFamily="49" charset="0"/>
                <a:cs typeface="Menlo" panose="020B0609030804020204" pitchFamily="49" charset="0"/>
              </a:rPr>
            </a:br>
            <a:r>
              <a:rPr lang="en-US" sz="1400" dirty="0">
                <a:latin typeface="Andale Mono" panose="020B0509000000000004" pitchFamily="49" charset="0"/>
                <a:ea typeface="Menlo" panose="020B0609030804020204" pitchFamily="49" charset="0"/>
                <a:cs typeface="Menlo" panose="020B0609030804020204" pitchFamily="49" charset="0"/>
              </a:rPr>
              <a:t>          :typing)</a:t>
            </a:r>
          </a:p>
          <a:p>
            <a:pPr marL="0" indent="0">
              <a:spcBef>
                <a:spcPts val="0"/>
              </a:spcBef>
              <a:buNone/>
            </a:pPr>
            <a:endParaRPr lang="en-US" sz="1400" dirty="0">
              <a:latin typeface="Andale Mono" panose="020B0509000000000004" pitchFamily="49" charset="0"/>
              <a:ea typeface="Menlo" panose="020B0609030804020204" pitchFamily="49" charset="0"/>
              <a:cs typeface="Menlo" panose="020B0609030804020204" pitchFamily="49" charset="0"/>
            </a:endParaRPr>
          </a:p>
          <a:p>
            <a:pPr marL="0" indent="0">
              <a:spcBef>
                <a:spcPts val="0"/>
              </a:spcBef>
              <a:buNone/>
            </a:pPr>
            <a:r>
              <a:rPr lang="en-US" sz="1400" dirty="0">
                <a:latin typeface="Andale Mono" panose="020B0509000000000004" pitchFamily="49" charset="0"/>
                <a:ea typeface="Menlo" panose="020B0609030804020204" pitchFamily="49" charset="0"/>
                <a:cs typeface="Menlo" panose="020B0609030804020204" pitchFamily="49" charset="0"/>
              </a:rPr>
              <a:t>    (:types </a:t>
            </a:r>
          </a:p>
          <a:p>
            <a:pPr marL="0" indent="0">
              <a:spcBef>
                <a:spcPts val="0"/>
              </a:spcBef>
              <a:buNone/>
            </a:pPr>
            <a:r>
              <a:rPr lang="en-US" sz="1400" dirty="0">
                <a:latin typeface="Andale Mono" panose="020B0509000000000004" pitchFamily="49" charset="0"/>
                <a:ea typeface="Menlo" panose="020B0609030804020204" pitchFamily="49" charset="0"/>
                <a:cs typeface="Menlo" panose="020B0609030804020204" pitchFamily="49" charset="0"/>
              </a:rPr>
              <a:t>        location movable-</a:t>
            </a:r>
            <a:r>
              <a:rPr lang="en-US" sz="1400" dirty="0" err="1">
                <a:latin typeface="Andale Mono" panose="020B0509000000000004" pitchFamily="49" charset="0"/>
                <a:ea typeface="Menlo" panose="020B0609030804020204" pitchFamily="49" charset="0"/>
                <a:cs typeface="Menlo" panose="020B0609030804020204" pitchFamily="49" charset="0"/>
              </a:rPr>
              <a:t>obj</a:t>
            </a:r>
            <a:r>
              <a:rPr lang="en-US" sz="1400" dirty="0">
                <a:latin typeface="Andale Mono" panose="020B0509000000000004" pitchFamily="49" charset="0"/>
                <a:ea typeface="Menlo" panose="020B0609030804020204" pitchFamily="49" charset="0"/>
                <a:cs typeface="Menlo" panose="020B0609030804020204" pitchFamily="49" charset="0"/>
              </a:rPr>
              <a:t> - object</a:t>
            </a:r>
          </a:p>
          <a:p>
            <a:pPr marL="0" indent="0">
              <a:spcBef>
                <a:spcPts val="0"/>
              </a:spcBef>
              <a:buNone/>
            </a:pPr>
            <a:r>
              <a:rPr lang="en-US" sz="1400" dirty="0">
                <a:latin typeface="Andale Mono" panose="020B0509000000000004" pitchFamily="49" charset="0"/>
                <a:ea typeface="Menlo" panose="020B0609030804020204" pitchFamily="49" charset="0"/>
                <a:cs typeface="Menlo" panose="020B0609030804020204" pitchFamily="49" charset="0"/>
              </a:rPr>
              <a:t>        robot container - movable-</a:t>
            </a:r>
            <a:r>
              <a:rPr lang="en-US" sz="1400" dirty="0" err="1">
                <a:latin typeface="Andale Mono" panose="020B0509000000000004" pitchFamily="49" charset="0"/>
                <a:ea typeface="Menlo" panose="020B0609030804020204" pitchFamily="49" charset="0"/>
                <a:cs typeface="Menlo" panose="020B0609030804020204" pitchFamily="49" charset="0"/>
              </a:rPr>
              <a:t>obj</a:t>
            </a:r>
            <a:r>
              <a:rPr lang="en-US" sz="1400" dirty="0">
                <a:latin typeface="Andale Mono" panose="020B0509000000000004" pitchFamily="49" charset="0"/>
                <a:ea typeface="Menlo" panose="020B0609030804020204" pitchFamily="49" charset="0"/>
                <a:cs typeface="Menlo" panose="020B0609030804020204" pitchFamily="49" charset="0"/>
              </a:rPr>
              <a:t>)</a:t>
            </a:r>
          </a:p>
          <a:p>
            <a:pPr marL="0" indent="0">
              <a:spcBef>
                <a:spcPts val="0"/>
              </a:spcBef>
              <a:buNone/>
            </a:pPr>
            <a:endParaRPr lang="en-US" sz="1400" dirty="0">
              <a:latin typeface="Andale Mono" panose="020B0509000000000004" pitchFamily="49" charset="0"/>
              <a:ea typeface="Menlo" panose="020B0609030804020204" pitchFamily="49" charset="0"/>
              <a:cs typeface="Menlo" panose="020B0609030804020204" pitchFamily="49" charset="0"/>
            </a:endParaRPr>
          </a:p>
          <a:p>
            <a:pPr marL="0" indent="0">
              <a:spcBef>
                <a:spcPts val="0"/>
              </a:spcBef>
              <a:buNone/>
            </a:pPr>
            <a:r>
              <a:rPr lang="en-US" sz="1400" dirty="0">
                <a:latin typeface="Andale Mono" panose="020B0509000000000004" pitchFamily="49" charset="0"/>
                <a:ea typeface="Menlo" panose="020B0609030804020204" pitchFamily="49" charset="0"/>
                <a:cs typeface="Menlo" panose="020B0609030804020204" pitchFamily="49" charset="0"/>
              </a:rPr>
              <a:t>    (:predicates</a:t>
            </a:r>
          </a:p>
          <a:p>
            <a:pPr marL="0" indent="0">
              <a:spcBef>
                <a:spcPts val="0"/>
              </a:spcBef>
              <a:buNone/>
            </a:pPr>
            <a:r>
              <a:rPr lang="en-US" sz="1400" dirty="0">
                <a:latin typeface="Andale Mono" panose="020B0509000000000004" pitchFamily="49" charset="0"/>
                <a:ea typeface="Menlo" panose="020B0609030804020204" pitchFamily="49" charset="0"/>
                <a:cs typeface="Menlo" panose="020B0609030804020204" pitchFamily="49" charset="0"/>
              </a:rPr>
              <a:t>        (</a:t>
            </a:r>
            <a:r>
              <a:rPr lang="en-US" sz="1400" dirty="0" err="1">
                <a:latin typeface="Andale Mono" panose="020B0509000000000004" pitchFamily="49" charset="0"/>
                <a:ea typeface="Menlo" panose="020B0609030804020204" pitchFamily="49" charset="0"/>
                <a:cs typeface="Menlo" panose="020B0609030804020204" pitchFamily="49" charset="0"/>
              </a:rPr>
              <a:t>loc</a:t>
            </a:r>
            <a:r>
              <a:rPr lang="en-US" sz="1400" dirty="0">
                <a:latin typeface="Andale Mono" panose="020B0509000000000004" pitchFamily="49" charset="0"/>
                <a:ea typeface="Menlo" panose="020B0609030804020204" pitchFamily="49" charset="0"/>
                <a:cs typeface="Menlo" panose="020B0609030804020204" pitchFamily="49" charset="0"/>
              </a:rPr>
              <a:t> ?r - movable-</a:t>
            </a:r>
            <a:r>
              <a:rPr lang="en-US" sz="1400" dirty="0" err="1">
                <a:latin typeface="Andale Mono" panose="020B0509000000000004" pitchFamily="49" charset="0"/>
                <a:ea typeface="Menlo" panose="020B0609030804020204" pitchFamily="49" charset="0"/>
                <a:cs typeface="Menlo" panose="020B0609030804020204" pitchFamily="49" charset="0"/>
              </a:rPr>
              <a:t>obj</a:t>
            </a:r>
            <a:r>
              <a:rPr lang="en-US" sz="1400" dirty="0">
                <a:latin typeface="Andale Mono" panose="020B0509000000000004" pitchFamily="49" charset="0"/>
                <a:ea typeface="Menlo" panose="020B0609030804020204" pitchFamily="49" charset="0"/>
                <a:cs typeface="Menlo" panose="020B0609030804020204" pitchFamily="49" charset="0"/>
              </a:rPr>
              <a:t> </a:t>
            </a:r>
          </a:p>
          <a:p>
            <a:pPr marL="0" indent="0">
              <a:spcBef>
                <a:spcPts val="0"/>
              </a:spcBef>
              <a:buNone/>
            </a:pPr>
            <a:r>
              <a:rPr lang="en-US" sz="1400" dirty="0">
                <a:latin typeface="Andale Mono" panose="020B0509000000000004" pitchFamily="49" charset="0"/>
                <a:ea typeface="Menlo" panose="020B0609030804020204" pitchFamily="49" charset="0"/>
                <a:cs typeface="Menlo" panose="020B0609030804020204" pitchFamily="49" charset="0"/>
              </a:rPr>
              <a:t>             ?l - location)</a:t>
            </a:r>
          </a:p>
          <a:p>
            <a:pPr marL="0" indent="0">
              <a:spcBef>
                <a:spcPts val="0"/>
              </a:spcBef>
              <a:buNone/>
            </a:pPr>
            <a:r>
              <a:rPr lang="en-US" sz="1400" dirty="0">
                <a:latin typeface="Andale Mono" panose="020B0509000000000004" pitchFamily="49" charset="0"/>
                <a:ea typeface="Menlo" panose="020B0609030804020204" pitchFamily="49" charset="0"/>
                <a:cs typeface="Menlo" panose="020B0609030804020204" pitchFamily="49" charset="0"/>
              </a:rPr>
              <a:t>        (loaded ?r - robot)</a:t>
            </a:r>
          </a:p>
          <a:p>
            <a:pPr marL="0" indent="0">
              <a:spcBef>
                <a:spcPts val="0"/>
              </a:spcBef>
              <a:buNone/>
            </a:pPr>
            <a:r>
              <a:rPr lang="en-US" sz="1400" dirty="0">
                <a:latin typeface="Andale Mono" panose="020B0509000000000004" pitchFamily="49" charset="0"/>
                <a:ea typeface="Menlo" panose="020B0609030804020204" pitchFamily="49" charset="0"/>
                <a:cs typeface="Menlo" panose="020B0609030804020204" pitchFamily="49" charset="0"/>
              </a:rPr>
              <a:t>        (adjacent ?l ?m - location))</a:t>
            </a:r>
          </a:p>
        </p:txBody>
      </p:sp>
      <p:sp>
        <p:nvSpPr>
          <p:cNvPr id="6" name="Date Placeholder 5">
            <a:extLst>
              <a:ext uri="{FF2B5EF4-FFF2-40B4-BE49-F238E27FC236}">
                <a16:creationId xmlns:a16="http://schemas.microsoft.com/office/drawing/2014/main" id="{CA6EDDA2-D772-1449-B983-135E588B0FB7}"/>
              </a:ext>
            </a:extLst>
          </p:cNvPr>
          <p:cNvSpPr>
            <a:spLocks noGrp="1"/>
          </p:cNvSpPr>
          <p:nvPr>
            <p:ph type="dt" sz="half" idx="10"/>
          </p:nvPr>
        </p:nvSpPr>
        <p:spPr/>
        <p:txBody>
          <a:bodyPr/>
          <a:lstStyle/>
          <a:p>
            <a:r>
              <a:rPr lang="de-DE"/>
              <a:t>Deterministic</a:t>
            </a:r>
            <a:endParaRPr lang="de-DE" dirty="0"/>
          </a:p>
        </p:txBody>
      </p:sp>
      <p:sp>
        <p:nvSpPr>
          <p:cNvPr id="8" name="Footer Placeholder 7">
            <a:extLst>
              <a:ext uri="{FF2B5EF4-FFF2-40B4-BE49-F238E27FC236}">
                <a16:creationId xmlns:a16="http://schemas.microsoft.com/office/drawing/2014/main" id="{A29FFE1C-200B-6932-93B4-D4377F47ECBF}"/>
              </a:ext>
            </a:extLst>
          </p:cNvPr>
          <p:cNvSpPr>
            <a:spLocks noGrp="1"/>
          </p:cNvSpPr>
          <p:nvPr>
            <p:ph type="ftr" sz="quarter" idx="3"/>
          </p:nvPr>
        </p:nvSpPr>
        <p:spPr/>
        <p:txBody>
          <a:bodyPr/>
          <a:lstStyle/>
          <a:p>
            <a:r>
              <a:rPr lang="en-GB"/>
              <a:t>T. Braun - APA</a:t>
            </a:r>
          </a:p>
        </p:txBody>
      </p:sp>
      <p:sp>
        <p:nvSpPr>
          <p:cNvPr id="5" name="Slide Number Placeholder 4">
            <a:extLst>
              <a:ext uri="{FF2B5EF4-FFF2-40B4-BE49-F238E27FC236}">
                <a16:creationId xmlns:a16="http://schemas.microsoft.com/office/drawing/2014/main" id="{0792DDC8-ECFE-9C4E-9991-9152FCD2821F}"/>
              </a:ext>
            </a:extLst>
          </p:cNvPr>
          <p:cNvSpPr>
            <a:spLocks noGrp="1"/>
          </p:cNvSpPr>
          <p:nvPr>
            <p:ph type="sldNum" sz="quarter" idx="4"/>
          </p:nvPr>
        </p:nvSpPr>
        <p:spPr/>
        <p:txBody>
          <a:bodyPr/>
          <a:lstStyle/>
          <a:p>
            <a:fld id="{67C9959E-8E6B-B04C-9955-EA096F41CA7A}" type="slidenum">
              <a:rPr lang="en-GB" smtClean="0"/>
              <a:t>33</a:t>
            </a:fld>
            <a:endParaRPr lang="en-GB"/>
          </a:p>
        </p:txBody>
      </p:sp>
      <p:sp>
        <p:nvSpPr>
          <p:cNvPr id="4" name="Rectangle 3">
            <a:extLst>
              <a:ext uri="{FF2B5EF4-FFF2-40B4-BE49-F238E27FC236}">
                <a16:creationId xmlns:a16="http://schemas.microsoft.com/office/drawing/2014/main" id="{633A6A80-D10B-CF4B-9D3D-25AD1EA75319}"/>
              </a:ext>
            </a:extLst>
          </p:cNvPr>
          <p:cNvSpPr/>
          <p:nvPr/>
        </p:nvSpPr>
        <p:spPr>
          <a:xfrm>
            <a:off x="6380032" y="1666800"/>
            <a:ext cx="3905823" cy="3539430"/>
          </a:xfrm>
          <a:prstGeom prst="rect">
            <a:avLst/>
          </a:prstGeom>
        </p:spPr>
        <p:txBody>
          <a:bodyPr wrap="square">
            <a:spAutoFit/>
          </a:bodyPr>
          <a:lstStyle/>
          <a:p>
            <a:r>
              <a:rPr lang="en-US" sz="1400" dirty="0">
                <a:latin typeface="Andale Mono" panose="020B0509000000000004" pitchFamily="49" charset="0"/>
                <a:ea typeface="Menlo" panose="020B0609030804020204" pitchFamily="49" charset="0"/>
                <a:cs typeface="Menlo" panose="020B0609030804020204" pitchFamily="49" charset="0"/>
              </a:rPr>
              <a:t>  (:action move</a:t>
            </a:r>
          </a:p>
          <a:p>
            <a:r>
              <a:rPr lang="en-US" sz="1400" dirty="0">
                <a:latin typeface="Andale Mono" panose="020B0509000000000004" pitchFamily="49" charset="0"/>
                <a:ea typeface="Menlo" panose="020B0609030804020204" pitchFamily="49" charset="0"/>
                <a:cs typeface="Menlo" panose="020B0609030804020204" pitchFamily="49" charset="0"/>
              </a:rPr>
              <a:t>   :parameters (?r - robot </a:t>
            </a:r>
          </a:p>
          <a:p>
            <a:r>
              <a:rPr lang="en-US" sz="1400" dirty="0">
                <a:latin typeface="Andale Mono" panose="020B0509000000000004" pitchFamily="49" charset="0"/>
                <a:ea typeface="Menlo" panose="020B0609030804020204" pitchFamily="49" charset="0"/>
                <a:cs typeface="Menlo" panose="020B0609030804020204" pitchFamily="49" charset="0"/>
              </a:rPr>
              <a:t>                ?l ?m - location)</a:t>
            </a:r>
          </a:p>
          <a:p>
            <a:r>
              <a:rPr lang="en-US" sz="1400" dirty="0">
                <a:latin typeface="Andale Mono" panose="020B0509000000000004" pitchFamily="49" charset="0"/>
                <a:ea typeface="Menlo" panose="020B0609030804020204" pitchFamily="49" charset="0"/>
                <a:cs typeface="Menlo" panose="020B0609030804020204" pitchFamily="49" charset="0"/>
              </a:rPr>
              <a:t>   </a:t>
            </a:r>
            <a:r>
              <a:rPr lang="en-US" sz="1400" i="1" dirty="0">
                <a:latin typeface="Andale Mono" panose="020B0509000000000004" pitchFamily="49" charset="0"/>
                <a:ea typeface="Menlo" panose="020B0609030804020204" pitchFamily="49" charset="0"/>
                <a:cs typeface="Menlo" panose="020B0609030804020204" pitchFamily="49" charset="0"/>
              </a:rPr>
              <a:t>&lt;&lt;as before&gt;&gt;</a:t>
            </a:r>
          </a:p>
          <a:p>
            <a:r>
              <a:rPr lang="en-US" sz="1400" dirty="0">
                <a:latin typeface="Andale Mono" panose="020B0509000000000004" pitchFamily="49" charset="0"/>
                <a:ea typeface="Menlo" panose="020B0609030804020204" pitchFamily="49" charset="0"/>
                <a:cs typeface="Menlo" panose="020B0609030804020204" pitchFamily="49" charset="0"/>
              </a:rPr>
              <a:t> </a:t>
            </a:r>
          </a:p>
          <a:p>
            <a:r>
              <a:rPr lang="en-US" sz="1400" dirty="0">
                <a:latin typeface="Andale Mono" panose="020B0509000000000004" pitchFamily="49" charset="0"/>
                <a:ea typeface="Menlo" panose="020B0609030804020204" pitchFamily="49" charset="0"/>
                <a:cs typeface="Menlo" panose="020B0609030804020204" pitchFamily="49" charset="0"/>
              </a:rPr>
              <a:t>  (:action take</a:t>
            </a:r>
          </a:p>
          <a:p>
            <a:r>
              <a:rPr lang="en-US" sz="1400" dirty="0">
                <a:latin typeface="Andale Mono" panose="020B0509000000000004" pitchFamily="49" charset="0"/>
                <a:ea typeface="Menlo" panose="020B0609030804020204" pitchFamily="49" charset="0"/>
                <a:cs typeface="Menlo" panose="020B0609030804020204" pitchFamily="49" charset="0"/>
              </a:rPr>
              <a:t>   :parameters (?r - robot </a:t>
            </a:r>
          </a:p>
          <a:p>
            <a:r>
              <a:rPr lang="en-US" sz="1400" dirty="0">
                <a:latin typeface="Andale Mono" panose="020B0509000000000004" pitchFamily="49" charset="0"/>
                <a:ea typeface="Menlo" panose="020B0609030804020204" pitchFamily="49" charset="0"/>
                <a:cs typeface="Menlo" panose="020B0609030804020204" pitchFamily="49" charset="0"/>
              </a:rPr>
              <a:t>                ?l - location </a:t>
            </a:r>
          </a:p>
          <a:p>
            <a:r>
              <a:rPr lang="en-US" sz="1400" dirty="0">
                <a:latin typeface="Andale Mono" panose="020B0509000000000004" pitchFamily="49" charset="0"/>
                <a:ea typeface="Menlo" panose="020B0609030804020204" pitchFamily="49" charset="0"/>
                <a:cs typeface="Menlo" panose="020B0609030804020204" pitchFamily="49" charset="0"/>
              </a:rPr>
              <a:t>                ?c - container)</a:t>
            </a:r>
          </a:p>
          <a:p>
            <a:r>
              <a:rPr lang="en-US" sz="1400" dirty="0">
                <a:latin typeface="Andale Mono" panose="020B0509000000000004" pitchFamily="49" charset="0"/>
                <a:ea typeface="Menlo" panose="020B0609030804020204" pitchFamily="49" charset="0"/>
                <a:cs typeface="Menlo" panose="020B0609030804020204" pitchFamily="49" charset="0"/>
              </a:rPr>
              <a:t>   </a:t>
            </a:r>
            <a:r>
              <a:rPr lang="en-US" sz="1400" i="1" dirty="0">
                <a:latin typeface="Andale Mono" panose="020B0509000000000004" pitchFamily="49" charset="0"/>
                <a:ea typeface="Menlo" panose="020B0609030804020204" pitchFamily="49" charset="0"/>
                <a:cs typeface="Menlo" panose="020B0609030804020204" pitchFamily="49" charset="0"/>
              </a:rPr>
              <a:t>&lt;&lt;as before&gt;&gt;</a:t>
            </a:r>
          </a:p>
          <a:p>
            <a:r>
              <a:rPr lang="en-US" sz="1400" dirty="0">
                <a:latin typeface="Andale Mono" panose="020B0509000000000004" pitchFamily="49" charset="0"/>
                <a:ea typeface="Menlo" panose="020B0609030804020204" pitchFamily="49" charset="0"/>
                <a:cs typeface="Menlo" panose="020B0609030804020204" pitchFamily="49" charset="0"/>
              </a:rPr>
              <a:t> </a:t>
            </a:r>
          </a:p>
          <a:p>
            <a:r>
              <a:rPr lang="en-US" sz="1400" dirty="0">
                <a:latin typeface="Andale Mono" panose="020B0509000000000004" pitchFamily="49" charset="0"/>
                <a:ea typeface="Menlo" panose="020B0609030804020204" pitchFamily="49" charset="0"/>
                <a:cs typeface="Menlo" panose="020B0609030804020204" pitchFamily="49" charset="0"/>
              </a:rPr>
              <a:t>  (:action put</a:t>
            </a:r>
          </a:p>
          <a:p>
            <a:r>
              <a:rPr lang="en-US" sz="1400" dirty="0">
                <a:latin typeface="Andale Mono" panose="020B0509000000000004" pitchFamily="49" charset="0"/>
                <a:ea typeface="Menlo" panose="020B0609030804020204" pitchFamily="49" charset="0"/>
                <a:cs typeface="Menlo" panose="020B0609030804020204" pitchFamily="49" charset="0"/>
              </a:rPr>
              <a:t>   :parameters (?r - robot </a:t>
            </a:r>
          </a:p>
          <a:p>
            <a:r>
              <a:rPr lang="en-US" sz="1400" dirty="0">
                <a:latin typeface="Andale Mono" panose="020B0509000000000004" pitchFamily="49" charset="0"/>
                <a:ea typeface="Menlo" panose="020B0609030804020204" pitchFamily="49" charset="0"/>
                <a:cs typeface="Menlo" panose="020B0609030804020204" pitchFamily="49" charset="0"/>
              </a:rPr>
              <a:t>                ?l - location </a:t>
            </a:r>
          </a:p>
          <a:p>
            <a:r>
              <a:rPr lang="en-US" sz="1400" dirty="0">
                <a:latin typeface="Andale Mono" panose="020B0509000000000004" pitchFamily="49" charset="0"/>
                <a:ea typeface="Menlo" panose="020B0609030804020204" pitchFamily="49" charset="0"/>
                <a:cs typeface="Menlo" panose="020B0609030804020204" pitchFamily="49" charset="0"/>
              </a:rPr>
              <a:t>                ?c - container)</a:t>
            </a:r>
          </a:p>
          <a:p>
            <a:r>
              <a:rPr lang="en-US" sz="1400" dirty="0">
                <a:latin typeface="Andale Mono" panose="020B0509000000000004" pitchFamily="49" charset="0"/>
                <a:ea typeface="Menlo" panose="020B0609030804020204" pitchFamily="49" charset="0"/>
                <a:cs typeface="Menlo" panose="020B0609030804020204" pitchFamily="49" charset="0"/>
              </a:rPr>
              <a:t>   </a:t>
            </a:r>
            <a:r>
              <a:rPr lang="en-US" sz="1400" i="1" dirty="0">
                <a:latin typeface="Andale Mono" panose="020B0509000000000004" pitchFamily="49" charset="0"/>
                <a:ea typeface="Menlo" panose="020B0609030804020204" pitchFamily="49" charset="0"/>
                <a:cs typeface="Menlo" panose="020B0609030804020204" pitchFamily="49" charset="0"/>
              </a:rPr>
              <a:t>&lt;&lt;as before&gt;&gt;</a:t>
            </a:r>
          </a:p>
        </p:txBody>
      </p:sp>
    </p:spTree>
    <p:extLst>
      <p:ext uri="{BB962C8B-B14F-4D97-AF65-F5344CB8AC3E}">
        <p14:creationId xmlns:p14="http://schemas.microsoft.com/office/powerpoint/2010/main" val="19763212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Typed Problem</a:t>
            </a:r>
          </a:p>
        </p:txBody>
      </p:sp>
      <p:sp>
        <p:nvSpPr>
          <p:cNvPr id="3" name="Date Placeholder 2">
            <a:extLst>
              <a:ext uri="{FF2B5EF4-FFF2-40B4-BE49-F238E27FC236}">
                <a16:creationId xmlns:a16="http://schemas.microsoft.com/office/drawing/2014/main" id="{30A911A6-E3CB-CA46-82BE-959F8232F2A4}"/>
              </a:ext>
            </a:extLst>
          </p:cNvPr>
          <p:cNvSpPr>
            <a:spLocks noGrp="1"/>
          </p:cNvSpPr>
          <p:nvPr>
            <p:ph type="dt" sz="half" idx="2"/>
          </p:nvPr>
        </p:nvSpPr>
        <p:spPr/>
        <p:txBody>
          <a:bodyPr/>
          <a:lstStyle/>
          <a:p>
            <a:r>
              <a:rPr lang="de-DE"/>
              <a:t>Deterministic</a:t>
            </a:r>
            <a:endParaRPr lang="de-DE" dirty="0"/>
          </a:p>
        </p:txBody>
      </p:sp>
      <p:sp>
        <p:nvSpPr>
          <p:cNvPr id="11" name="Footer Placeholder 10">
            <a:extLst>
              <a:ext uri="{FF2B5EF4-FFF2-40B4-BE49-F238E27FC236}">
                <a16:creationId xmlns:a16="http://schemas.microsoft.com/office/drawing/2014/main" id="{A6B5BE68-D4A8-6788-BAB4-96590FB4C6E5}"/>
              </a:ext>
            </a:extLst>
          </p:cNvPr>
          <p:cNvSpPr>
            <a:spLocks noGrp="1"/>
          </p:cNvSpPr>
          <p:nvPr>
            <p:ph type="ftr" sz="quarter" idx="3"/>
          </p:nvPr>
        </p:nvSpPr>
        <p:spPr/>
        <p:txBody>
          <a:bodyPr/>
          <a:lstStyle/>
          <a:p>
            <a:r>
              <a:rPr lang="en-GB"/>
              <a:t>T. Braun - APA</a:t>
            </a:r>
          </a:p>
        </p:txBody>
      </p:sp>
      <p:sp>
        <p:nvSpPr>
          <p:cNvPr id="5" name="Slide Number Placeholder 4">
            <a:extLst>
              <a:ext uri="{FF2B5EF4-FFF2-40B4-BE49-F238E27FC236}">
                <a16:creationId xmlns:a16="http://schemas.microsoft.com/office/drawing/2014/main" id="{59F36891-4052-FB47-9852-CA5AFDBB7827}"/>
              </a:ext>
            </a:extLst>
          </p:cNvPr>
          <p:cNvSpPr>
            <a:spLocks noGrp="1"/>
          </p:cNvSpPr>
          <p:nvPr>
            <p:ph type="sldNum" sz="quarter" idx="4"/>
          </p:nvPr>
        </p:nvSpPr>
        <p:spPr/>
        <p:txBody>
          <a:bodyPr/>
          <a:lstStyle/>
          <a:p>
            <a:fld id="{67C9959E-8E6B-B04C-9955-EA096F41CA7A}" type="slidenum">
              <a:rPr lang="en-GB" smtClean="0"/>
              <a:t>34</a:t>
            </a:fld>
            <a:endParaRPr lang="en-GB"/>
          </a:p>
        </p:txBody>
      </p:sp>
      <p:sp>
        <p:nvSpPr>
          <p:cNvPr id="4" name="Content Placeholder 2"/>
          <p:cNvSpPr txBox="1">
            <a:spLocks/>
          </p:cNvSpPr>
          <p:nvPr/>
        </p:nvSpPr>
        <p:spPr bwMode="auto">
          <a:xfrm>
            <a:off x="5811974" y="416098"/>
            <a:ext cx="4111759" cy="3846624"/>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vert="horz" wrap="square" lIns="90487" tIns="44450" rIns="90487" bIns="44450" numCol="1" anchor="t" anchorCtr="0" compatLnSpc="1">
            <a:prstTxWarp prst="textNoShape">
              <a:avLst/>
            </a:prstTxWarp>
          </a:bodyPr>
          <a:lstStyle>
            <a:lvl1pPr marL="282575" indent="-282575" algn="l" rtl="0" eaLnBrk="0" fontAlgn="base" hangingPunct="0">
              <a:spcBef>
                <a:spcPct val="20000"/>
              </a:spcBef>
              <a:spcAft>
                <a:spcPct val="0"/>
              </a:spcAft>
              <a:buClr>
                <a:srgbClr val="0033CC"/>
              </a:buClr>
              <a:buSzPct val="110000"/>
              <a:buFont typeface="Lucida Grande"/>
              <a:buChar char="●"/>
              <a:defRPr sz="2000">
                <a:solidFill>
                  <a:schemeClr val="tx1"/>
                </a:solidFill>
                <a:latin typeface="+mn-lt"/>
                <a:ea typeface="Calibri"/>
                <a:cs typeface="Calibri"/>
              </a:defRPr>
            </a:lvl1pPr>
            <a:lvl2pPr marL="687388" indent="-285750" algn="l" rtl="0" eaLnBrk="0" fontAlgn="base" hangingPunct="0">
              <a:spcBef>
                <a:spcPct val="20000"/>
              </a:spcBef>
              <a:spcAft>
                <a:spcPct val="0"/>
              </a:spcAft>
              <a:buClr>
                <a:srgbClr val="0033CC"/>
              </a:buClr>
              <a:buSzPct val="80000"/>
              <a:buFont typeface="Wingdings" charset="2"/>
              <a:buChar char="Ø"/>
              <a:defRPr sz="2000">
                <a:solidFill>
                  <a:schemeClr val="tx1"/>
                </a:solidFill>
                <a:latin typeface="+mn-lt"/>
                <a:ea typeface="Calibri"/>
              </a:defRPr>
            </a:lvl2pPr>
            <a:lvl3pPr marL="1081088" indent="-280988" algn="l" rtl="0" eaLnBrk="0" fontAlgn="base" hangingPunct="0">
              <a:spcBef>
                <a:spcPct val="20000"/>
              </a:spcBef>
              <a:spcAft>
                <a:spcPct val="0"/>
              </a:spcAft>
              <a:buClr>
                <a:srgbClr val="0033CC"/>
              </a:buClr>
              <a:buSzPct val="80000"/>
              <a:buFont typeface="Lucida Grande"/>
              <a:buChar char="•"/>
              <a:defRPr sz="2000">
                <a:solidFill>
                  <a:schemeClr val="tx1"/>
                </a:solidFill>
                <a:latin typeface="+mn-lt"/>
                <a:ea typeface="Calibri"/>
              </a:defRPr>
            </a:lvl3pPr>
            <a:lvl4pPr marL="1487488" indent="-282575" algn="l" rtl="0" eaLnBrk="0" fontAlgn="base" hangingPunct="0">
              <a:spcBef>
                <a:spcPct val="20000"/>
              </a:spcBef>
              <a:spcAft>
                <a:spcPct val="0"/>
              </a:spcAft>
              <a:buClr>
                <a:srgbClr val="0033CC"/>
              </a:buClr>
              <a:buSzPct val="80000"/>
              <a:buFont typeface="Lucida Grande"/>
              <a:buChar char="▸"/>
              <a:defRPr sz="2000">
                <a:solidFill>
                  <a:schemeClr val="tx1"/>
                </a:solidFill>
                <a:latin typeface="+mn-lt"/>
                <a:ea typeface="Calibri"/>
              </a:defRPr>
            </a:lvl4pPr>
            <a:lvl5pPr marL="1878013" indent="-288925" algn="l" rtl="0" eaLnBrk="0" fontAlgn="base" hangingPunct="0">
              <a:spcBef>
                <a:spcPct val="20000"/>
              </a:spcBef>
              <a:spcAft>
                <a:spcPct val="0"/>
              </a:spcAft>
              <a:buClr>
                <a:srgbClr val="0033CC"/>
              </a:buClr>
              <a:buSzPct val="80000"/>
              <a:buFont typeface="Arial"/>
              <a:buChar char="•"/>
              <a:defRPr sz="2000">
                <a:solidFill>
                  <a:schemeClr val="tx1"/>
                </a:solidFill>
                <a:latin typeface="+mn-lt"/>
                <a:ea typeface="Calibri"/>
              </a:defRPr>
            </a:lvl5pPr>
            <a:lvl6pPr marL="25146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6pPr>
            <a:lvl7pPr marL="29718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7pPr>
            <a:lvl8pPr marL="34290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8pPr>
            <a:lvl9pPr marL="38862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9pPr>
          </a:lstStyle>
          <a:p>
            <a:pPr marL="0" indent="-3175">
              <a:spcBef>
                <a:spcPts val="0"/>
              </a:spcBef>
              <a:buNone/>
              <a:tabLst>
                <a:tab pos="227013" algn="l"/>
              </a:tabLst>
            </a:pPr>
            <a:r>
              <a:rPr lang="en-US" sz="1400" dirty="0">
                <a:latin typeface="Andale Mono" panose="020B0509000000000004" pitchFamily="49" charset="0"/>
                <a:ea typeface="Menlo" panose="020B0609030804020204" pitchFamily="49" charset="0"/>
                <a:cs typeface="Menlo" panose="020B0609030804020204" pitchFamily="49" charset="0"/>
              </a:rPr>
              <a:t>(define (problem example-problem-2)</a:t>
            </a:r>
          </a:p>
          <a:p>
            <a:pPr marL="0" indent="-3175">
              <a:spcBef>
                <a:spcPts val="0"/>
              </a:spcBef>
              <a:buNone/>
              <a:tabLst>
                <a:tab pos="227013" algn="l"/>
              </a:tabLst>
            </a:pPr>
            <a:r>
              <a:rPr lang="en-US" sz="1400" dirty="0">
                <a:latin typeface="Andale Mono" panose="020B0509000000000004" pitchFamily="49" charset="0"/>
                <a:ea typeface="Menlo" panose="020B0609030804020204" pitchFamily="49" charset="0"/>
                <a:cs typeface="Menlo" panose="020B0609030804020204" pitchFamily="49" charset="0"/>
              </a:rPr>
              <a:t>    (:domain example-domain-2))</a:t>
            </a:r>
          </a:p>
          <a:p>
            <a:pPr marL="0" indent="-3175">
              <a:spcBef>
                <a:spcPts val="0"/>
              </a:spcBef>
              <a:buNone/>
              <a:tabLst>
                <a:tab pos="227013" algn="l"/>
              </a:tabLst>
            </a:pPr>
            <a:r>
              <a:rPr lang="en-US" sz="1400" dirty="0">
                <a:latin typeface="Andale Mono" panose="020B0509000000000004" pitchFamily="49" charset="0"/>
                <a:ea typeface="Menlo" panose="020B0609030804020204" pitchFamily="49" charset="0"/>
                <a:cs typeface="Menlo" panose="020B0609030804020204" pitchFamily="49" charset="0"/>
              </a:rPr>
              <a:t>    </a:t>
            </a:r>
          </a:p>
          <a:p>
            <a:pPr marL="0" indent="-3175">
              <a:spcBef>
                <a:spcPts val="0"/>
              </a:spcBef>
              <a:buNone/>
              <a:tabLst>
                <a:tab pos="227013" algn="l"/>
              </a:tabLst>
            </a:pPr>
            <a:r>
              <a:rPr lang="en-US" sz="1400" dirty="0">
                <a:latin typeface="Andale Mono" panose="020B0509000000000004" pitchFamily="49" charset="0"/>
                <a:ea typeface="Menlo" panose="020B0609030804020204" pitchFamily="49" charset="0"/>
                <a:cs typeface="Menlo" panose="020B0609030804020204" pitchFamily="49" charset="0"/>
              </a:rPr>
              <a:t>    (:objects </a:t>
            </a:r>
          </a:p>
          <a:p>
            <a:pPr marL="0" indent="-3175">
              <a:spcBef>
                <a:spcPts val="0"/>
              </a:spcBef>
              <a:buNone/>
              <a:tabLst>
                <a:tab pos="227013" algn="l"/>
              </a:tabLst>
            </a:pPr>
            <a:r>
              <a:rPr lang="en-US" sz="1400" dirty="0">
                <a:latin typeface="Andale Mono" panose="020B0509000000000004" pitchFamily="49" charset="0"/>
                <a:ea typeface="Menlo" panose="020B0609030804020204" pitchFamily="49" charset="0"/>
                <a:cs typeface="Menlo" panose="020B0609030804020204" pitchFamily="49" charset="0"/>
              </a:rPr>
              <a:t>        r1 - robot</a:t>
            </a:r>
          </a:p>
          <a:p>
            <a:pPr marL="0" indent="-3175">
              <a:spcBef>
                <a:spcPts val="0"/>
              </a:spcBef>
              <a:buNone/>
              <a:tabLst>
                <a:tab pos="227013" algn="l"/>
              </a:tabLst>
            </a:pPr>
            <a:r>
              <a:rPr lang="en-US" sz="1400" dirty="0">
                <a:latin typeface="Andale Mono" panose="020B0509000000000004" pitchFamily="49" charset="0"/>
                <a:ea typeface="Menlo" panose="020B0609030804020204" pitchFamily="49" charset="0"/>
                <a:cs typeface="Menlo" panose="020B0609030804020204" pitchFamily="49" charset="0"/>
              </a:rPr>
              <a:t>        c1 - container</a:t>
            </a:r>
          </a:p>
          <a:p>
            <a:pPr marL="0" indent="-3175">
              <a:spcBef>
                <a:spcPts val="0"/>
              </a:spcBef>
              <a:buNone/>
              <a:tabLst>
                <a:tab pos="227013" algn="l"/>
              </a:tabLst>
            </a:pPr>
            <a:r>
              <a:rPr lang="en-US" sz="1400" dirty="0">
                <a:latin typeface="Andale Mono" panose="020B0509000000000004" pitchFamily="49" charset="0"/>
                <a:ea typeface="Menlo" panose="020B0609030804020204" pitchFamily="49" charset="0"/>
                <a:cs typeface="Menlo" panose="020B0609030804020204" pitchFamily="49" charset="0"/>
              </a:rPr>
              <a:t>        d1 d2 d3 - location)</a:t>
            </a:r>
          </a:p>
          <a:p>
            <a:pPr marL="0" indent="-3175">
              <a:spcBef>
                <a:spcPts val="0"/>
              </a:spcBef>
              <a:buNone/>
              <a:tabLst>
                <a:tab pos="227013" algn="l"/>
              </a:tabLst>
            </a:pPr>
            <a:r>
              <a:rPr lang="en-US" sz="1400" dirty="0">
                <a:latin typeface="Andale Mono" panose="020B0509000000000004" pitchFamily="49" charset="0"/>
                <a:ea typeface="Menlo" panose="020B0609030804020204" pitchFamily="49" charset="0"/>
                <a:cs typeface="Menlo" panose="020B0609030804020204" pitchFamily="49" charset="0"/>
              </a:rPr>
              <a:t>    </a:t>
            </a:r>
          </a:p>
          <a:p>
            <a:pPr marL="0" indent="-3175">
              <a:spcBef>
                <a:spcPts val="0"/>
              </a:spcBef>
              <a:buNone/>
              <a:tabLst>
                <a:tab pos="227013" algn="l"/>
              </a:tabLst>
            </a:pPr>
            <a:r>
              <a:rPr lang="en-US" sz="1400" dirty="0">
                <a:latin typeface="Andale Mono" panose="020B0509000000000004" pitchFamily="49" charset="0"/>
                <a:ea typeface="Menlo" panose="020B0609030804020204" pitchFamily="49" charset="0"/>
                <a:cs typeface="Menlo" panose="020B0609030804020204" pitchFamily="49" charset="0"/>
              </a:rPr>
              <a:t>    (:</a:t>
            </a:r>
            <a:r>
              <a:rPr lang="en-US" sz="1400" dirty="0" err="1">
                <a:latin typeface="Andale Mono" panose="020B0509000000000004" pitchFamily="49" charset="0"/>
                <a:ea typeface="Menlo" panose="020B0609030804020204" pitchFamily="49" charset="0"/>
                <a:cs typeface="Menlo" panose="020B0609030804020204" pitchFamily="49" charset="0"/>
              </a:rPr>
              <a:t>init</a:t>
            </a:r>
            <a:r>
              <a:rPr lang="en-US" sz="1400" dirty="0">
                <a:latin typeface="Andale Mono" panose="020B0509000000000004" pitchFamily="49" charset="0"/>
                <a:ea typeface="Menlo" panose="020B0609030804020204" pitchFamily="49" charset="0"/>
                <a:cs typeface="Menlo" panose="020B0609030804020204" pitchFamily="49" charset="0"/>
              </a:rPr>
              <a:t> </a:t>
            </a:r>
          </a:p>
          <a:p>
            <a:pPr marL="0" indent="-3175">
              <a:spcBef>
                <a:spcPts val="0"/>
              </a:spcBef>
              <a:buNone/>
              <a:tabLst>
                <a:tab pos="227013" algn="l"/>
              </a:tabLst>
            </a:pPr>
            <a:r>
              <a:rPr lang="en-US" sz="1400" dirty="0">
                <a:latin typeface="Andale Mono" panose="020B0509000000000004" pitchFamily="49" charset="0"/>
                <a:ea typeface="Menlo" panose="020B0609030804020204" pitchFamily="49" charset="0"/>
                <a:cs typeface="Menlo" panose="020B0609030804020204" pitchFamily="49" charset="0"/>
              </a:rPr>
              <a:t>      (adjacent d1 d2)</a:t>
            </a:r>
          </a:p>
          <a:p>
            <a:pPr marL="0" indent="-3175">
              <a:spcBef>
                <a:spcPts val="0"/>
              </a:spcBef>
              <a:buNone/>
              <a:tabLst>
                <a:tab pos="227013" algn="l"/>
              </a:tabLst>
            </a:pPr>
            <a:r>
              <a:rPr lang="en-US" sz="1400" dirty="0">
                <a:latin typeface="Andale Mono" panose="020B0509000000000004" pitchFamily="49" charset="0"/>
                <a:ea typeface="Menlo" panose="020B0609030804020204" pitchFamily="49" charset="0"/>
                <a:cs typeface="Menlo" panose="020B0609030804020204" pitchFamily="49" charset="0"/>
              </a:rPr>
              <a:t>      (adjacent d2 d1)</a:t>
            </a:r>
          </a:p>
          <a:p>
            <a:pPr marL="0" indent="-3175">
              <a:spcBef>
                <a:spcPts val="0"/>
              </a:spcBef>
              <a:buNone/>
              <a:tabLst>
                <a:tab pos="227013" algn="l"/>
              </a:tabLst>
            </a:pPr>
            <a:r>
              <a:rPr lang="en-US" sz="1400" dirty="0">
                <a:latin typeface="Andale Mono" panose="020B0509000000000004" pitchFamily="49" charset="0"/>
                <a:ea typeface="Menlo" panose="020B0609030804020204" pitchFamily="49" charset="0"/>
                <a:cs typeface="Menlo" panose="020B0609030804020204" pitchFamily="49" charset="0"/>
              </a:rPr>
              <a:t>      (adjacent d1 d3)</a:t>
            </a:r>
          </a:p>
          <a:p>
            <a:pPr marL="0" indent="-3175">
              <a:spcBef>
                <a:spcPts val="0"/>
              </a:spcBef>
              <a:buNone/>
              <a:tabLst>
                <a:tab pos="227013" algn="l"/>
              </a:tabLst>
            </a:pPr>
            <a:r>
              <a:rPr lang="en-US" sz="1400" dirty="0">
                <a:latin typeface="Andale Mono" panose="020B0509000000000004" pitchFamily="49" charset="0"/>
                <a:ea typeface="Menlo" panose="020B0609030804020204" pitchFamily="49" charset="0"/>
                <a:cs typeface="Menlo" panose="020B0609030804020204" pitchFamily="49" charset="0"/>
              </a:rPr>
              <a:t>      (adjacent d3 d1)</a:t>
            </a:r>
          </a:p>
          <a:p>
            <a:pPr marL="0" indent="-3175">
              <a:spcBef>
                <a:spcPts val="0"/>
              </a:spcBef>
              <a:buNone/>
              <a:tabLst>
                <a:tab pos="227013" algn="l"/>
              </a:tabLst>
            </a:pPr>
            <a:r>
              <a:rPr lang="en-US" sz="1400" dirty="0">
                <a:latin typeface="Andale Mono" panose="020B0509000000000004" pitchFamily="49" charset="0"/>
                <a:ea typeface="Menlo" panose="020B0609030804020204" pitchFamily="49" charset="0"/>
                <a:cs typeface="Menlo" panose="020B0609030804020204" pitchFamily="49" charset="0"/>
              </a:rPr>
              <a:t>      (</a:t>
            </a:r>
            <a:r>
              <a:rPr lang="en-US" sz="1400" dirty="0" err="1">
                <a:latin typeface="Andale Mono" panose="020B0509000000000004" pitchFamily="49" charset="0"/>
                <a:ea typeface="Menlo" panose="020B0609030804020204" pitchFamily="49" charset="0"/>
                <a:cs typeface="Menlo" panose="020B0609030804020204" pitchFamily="49" charset="0"/>
              </a:rPr>
              <a:t>loc</a:t>
            </a:r>
            <a:r>
              <a:rPr lang="en-US" sz="1400" dirty="0">
                <a:latin typeface="Andale Mono" panose="020B0509000000000004" pitchFamily="49" charset="0"/>
                <a:ea typeface="Menlo" panose="020B0609030804020204" pitchFamily="49" charset="0"/>
                <a:cs typeface="Menlo" panose="020B0609030804020204" pitchFamily="49" charset="0"/>
              </a:rPr>
              <a:t> c1 d1)</a:t>
            </a:r>
          </a:p>
          <a:p>
            <a:pPr marL="0" indent="-3175">
              <a:spcBef>
                <a:spcPts val="0"/>
              </a:spcBef>
              <a:buNone/>
              <a:tabLst>
                <a:tab pos="227013" algn="l"/>
              </a:tabLst>
            </a:pPr>
            <a:r>
              <a:rPr lang="en-US" sz="1400" dirty="0">
                <a:latin typeface="Andale Mono" panose="020B0509000000000004" pitchFamily="49" charset="0"/>
                <a:ea typeface="Menlo" panose="020B0609030804020204" pitchFamily="49" charset="0"/>
                <a:cs typeface="Menlo" panose="020B0609030804020204" pitchFamily="49" charset="0"/>
              </a:rPr>
              <a:t>      (</a:t>
            </a:r>
            <a:r>
              <a:rPr lang="en-US" sz="1400" dirty="0" err="1">
                <a:latin typeface="Andale Mono" panose="020B0509000000000004" pitchFamily="49" charset="0"/>
                <a:ea typeface="Menlo" panose="020B0609030804020204" pitchFamily="49" charset="0"/>
                <a:cs typeface="Menlo" panose="020B0609030804020204" pitchFamily="49" charset="0"/>
              </a:rPr>
              <a:t>loc</a:t>
            </a:r>
            <a:r>
              <a:rPr lang="en-US" sz="1400" dirty="0">
                <a:latin typeface="Andale Mono" panose="020B0509000000000004" pitchFamily="49" charset="0"/>
                <a:ea typeface="Menlo" panose="020B0609030804020204" pitchFamily="49" charset="0"/>
                <a:cs typeface="Menlo" panose="020B0609030804020204" pitchFamily="49" charset="0"/>
              </a:rPr>
              <a:t> r1 d2)</a:t>
            </a:r>
          </a:p>
          <a:p>
            <a:pPr marL="0" indent="-3175">
              <a:spcBef>
                <a:spcPts val="0"/>
              </a:spcBef>
              <a:buNone/>
              <a:tabLst>
                <a:tab pos="227013" algn="l"/>
              </a:tabLst>
            </a:pPr>
            <a:r>
              <a:rPr lang="en-US" sz="1400" dirty="0">
                <a:latin typeface="Andale Mono" panose="020B0509000000000004" pitchFamily="49" charset="0"/>
                <a:ea typeface="Menlo" panose="020B0609030804020204" pitchFamily="49" charset="0"/>
                <a:cs typeface="Menlo" panose="020B0609030804020204" pitchFamily="49" charset="0"/>
              </a:rPr>
              <a:t>      </a:t>
            </a:r>
          </a:p>
          <a:p>
            <a:pPr marL="0" indent="-3175">
              <a:spcBef>
                <a:spcPts val="0"/>
              </a:spcBef>
              <a:buNone/>
              <a:tabLst>
                <a:tab pos="227013" algn="l"/>
              </a:tabLst>
            </a:pPr>
            <a:r>
              <a:rPr lang="en-US" sz="1400" dirty="0">
                <a:latin typeface="Andale Mono" panose="020B0509000000000004" pitchFamily="49" charset="0"/>
                <a:ea typeface="Menlo" panose="020B0609030804020204" pitchFamily="49" charset="0"/>
                <a:cs typeface="Menlo" panose="020B0609030804020204" pitchFamily="49" charset="0"/>
              </a:rPr>
              <a:t>    (:goal (</a:t>
            </a:r>
            <a:r>
              <a:rPr lang="en-US" sz="1400" dirty="0" err="1">
                <a:latin typeface="Andale Mono" panose="020B0509000000000004" pitchFamily="49" charset="0"/>
                <a:ea typeface="Menlo" panose="020B0609030804020204" pitchFamily="49" charset="0"/>
                <a:cs typeface="Menlo" panose="020B0609030804020204" pitchFamily="49" charset="0"/>
              </a:rPr>
              <a:t>loc</a:t>
            </a:r>
            <a:r>
              <a:rPr lang="en-US" sz="1400" dirty="0">
                <a:latin typeface="Andale Mono" panose="020B0509000000000004" pitchFamily="49" charset="0"/>
                <a:ea typeface="Menlo" panose="020B0609030804020204" pitchFamily="49" charset="0"/>
                <a:cs typeface="Menlo" panose="020B0609030804020204" pitchFamily="49" charset="0"/>
              </a:rPr>
              <a:t> c1 r1)))</a:t>
            </a:r>
          </a:p>
        </p:txBody>
      </p:sp>
      <p:sp>
        <p:nvSpPr>
          <p:cNvPr id="230" name="Content Placeholder 2">
            <a:extLst>
              <a:ext uri="{FF2B5EF4-FFF2-40B4-BE49-F238E27FC236}">
                <a16:creationId xmlns:a16="http://schemas.microsoft.com/office/drawing/2014/main" id="{5E71E954-4312-1845-9308-E035805ACAA0}"/>
              </a:ext>
            </a:extLst>
          </p:cNvPr>
          <p:cNvSpPr txBox="1">
            <a:spLocks/>
          </p:cNvSpPr>
          <p:nvPr/>
        </p:nvSpPr>
        <p:spPr bwMode="auto">
          <a:xfrm>
            <a:off x="353607" y="1671147"/>
            <a:ext cx="4111759" cy="4516436"/>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vert="horz" wrap="square" lIns="90487" tIns="44450" rIns="90487" bIns="44450" numCol="1" anchor="t" anchorCtr="0" compatLnSpc="1">
            <a:prstTxWarp prst="textNoShape">
              <a:avLst/>
            </a:prstTxWarp>
          </a:bodyPr>
          <a:lstStyle>
            <a:lvl1pPr marL="282575" indent="-282575" algn="l" rtl="0" eaLnBrk="0" fontAlgn="base" hangingPunct="0">
              <a:spcBef>
                <a:spcPct val="20000"/>
              </a:spcBef>
              <a:spcAft>
                <a:spcPct val="0"/>
              </a:spcAft>
              <a:buClr>
                <a:srgbClr val="0033CC"/>
              </a:buClr>
              <a:buSzPct val="110000"/>
              <a:buFont typeface="Lucida Grande"/>
              <a:buChar char="●"/>
              <a:defRPr sz="2000">
                <a:solidFill>
                  <a:schemeClr val="tx1"/>
                </a:solidFill>
                <a:latin typeface="+mn-lt"/>
                <a:ea typeface="Calibri"/>
                <a:cs typeface="Calibri"/>
              </a:defRPr>
            </a:lvl1pPr>
            <a:lvl2pPr marL="687388" indent="-285750" algn="l" rtl="0" eaLnBrk="0" fontAlgn="base" hangingPunct="0">
              <a:spcBef>
                <a:spcPct val="20000"/>
              </a:spcBef>
              <a:spcAft>
                <a:spcPct val="0"/>
              </a:spcAft>
              <a:buClr>
                <a:srgbClr val="0033CC"/>
              </a:buClr>
              <a:buSzPct val="80000"/>
              <a:buFont typeface="Wingdings" charset="2"/>
              <a:buChar char="Ø"/>
              <a:defRPr sz="2000">
                <a:solidFill>
                  <a:schemeClr val="tx1"/>
                </a:solidFill>
                <a:latin typeface="+mn-lt"/>
                <a:ea typeface="Calibri"/>
              </a:defRPr>
            </a:lvl2pPr>
            <a:lvl3pPr marL="1081088" indent="-280988" algn="l" rtl="0" eaLnBrk="0" fontAlgn="base" hangingPunct="0">
              <a:spcBef>
                <a:spcPct val="20000"/>
              </a:spcBef>
              <a:spcAft>
                <a:spcPct val="0"/>
              </a:spcAft>
              <a:buClr>
                <a:srgbClr val="0033CC"/>
              </a:buClr>
              <a:buSzPct val="80000"/>
              <a:buFont typeface="Lucida Grande"/>
              <a:buChar char="•"/>
              <a:defRPr sz="2000">
                <a:solidFill>
                  <a:schemeClr val="tx1"/>
                </a:solidFill>
                <a:latin typeface="+mn-lt"/>
                <a:ea typeface="Calibri"/>
              </a:defRPr>
            </a:lvl3pPr>
            <a:lvl4pPr marL="1487488" indent="-282575" algn="l" rtl="0" eaLnBrk="0" fontAlgn="base" hangingPunct="0">
              <a:spcBef>
                <a:spcPct val="20000"/>
              </a:spcBef>
              <a:spcAft>
                <a:spcPct val="0"/>
              </a:spcAft>
              <a:buClr>
                <a:srgbClr val="0033CC"/>
              </a:buClr>
              <a:buSzPct val="80000"/>
              <a:buFont typeface="Lucida Grande"/>
              <a:buChar char="▸"/>
              <a:defRPr sz="2000">
                <a:solidFill>
                  <a:schemeClr val="tx1"/>
                </a:solidFill>
                <a:latin typeface="+mn-lt"/>
                <a:ea typeface="Calibri"/>
              </a:defRPr>
            </a:lvl4pPr>
            <a:lvl5pPr marL="1878013" indent="-288925" algn="l" rtl="0" eaLnBrk="0" fontAlgn="base" hangingPunct="0">
              <a:spcBef>
                <a:spcPct val="20000"/>
              </a:spcBef>
              <a:spcAft>
                <a:spcPct val="0"/>
              </a:spcAft>
              <a:buClr>
                <a:srgbClr val="0033CC"/>
              </a:buClr>
              <a:buSzPct val="80000"/>
              <a:buFont typeface="Arial"/>
              <a:buChar char="•"/>
              <a:defRPr sz="2000">
                <a:solidFill>
                  <a:schemeClr val="tx1"/>
                </a:solidFill>
                <a:latin typeface="+mn-lt"/>
                <a:ea typeface="Calibri"/>
              </a:defRPr>
            </a:lvl5pPr>
            <a:lvl6pPr marL="25146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6pPr>
            <a:lvl7pPr marL="29718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7pPr>
            <a:lvl8pPr marL="34290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8pPr>
            <a:lvl9pPr marL="3886200" indent="-228600" algn="l" rtl="0" fontAlgn="base">
              <a:spcBef>
                <a:spcPct val="20000"/>
              </a:spcBef>
              <a:spcAft>
                <a:spcPct val="0"/>
              </a:spcAft>
              <a:buClr>
                <a:srgbClr val="0033CC"/>
              </a:buClr>
              <a:buSzPct val="135000"/>
              <a:buChar char="-"/>
              <a:defRPr sz="2400">
                <a:solidFill>
                  <a:schemeClr val="tx1"/>
                </a:solidFill>
                <a:latin typeface="+mn-lt"/>
                <a:ea typeface="ＭＳ Ｐゴシック" pitchFamily="-112" charset="-128"/>
              </a:defRPr>
            </a:lvl9pPr>
          </a:lstStyle>
          <a:p>
            <a:pPr marL="0" indent="-3175">
              <a:buNone/>
              <a:tabLst>
                <a:tab pos="227013" algn="l"/>
              </a:tabLst>
            </a:pPr>
            <a:r>
              <a:rPr lang="en-US" sz="1400" dirty="0">
                <a:latin typeface="Andale Mono" panose="020B0509000000000004" pitchFamily="49" charset="0"/>
                <a:ea typeface="Menlo" panose="020B0609030804020204" pitchFamily="49" charset="0"/>
                <a:cs typeface="Menlo" panose="020B0609030804020204" pitchFamily="49" charset="0"/>
              </a:rPr>
              <a:t>(define (problem example-problem-1)</a:t>
            </a:r>
          </a:p>
          <a:p>
            <a:pPr marL="0" indent="-3175">
              <a:buNone/>
              <a:tabLst>
                <a:tab pos="227013" algn="l"/>
              </a:tabLst>
            </a:pPr>
            <a:r>
              <a:rPr lang="en-US" sz="1400" dirty="0">
                <a:latin typeface="Andale Mono" panose="020B0509000000000004" pitchFamily="49" charset="0"/>
                <a:ea typeface="Menlo" panose="020B0609030804020204" pitchFamily="49" charset="0"/>
                <a:cs typeface="Menlo" panose="020B0609030804020204" pitchFamily="49" charset="0"/>
              </a:rPr>
              <a:t>    (:domain example-domain-1))</a:t>
            </a:r>
          </a:p>
          <a:p>
            <a:pPr marL="0" indent="-3175">
              <a:buNone/>
              <a:tabLst>
                <a:tab pos="227013" algn="l"/>
              </a:tabLst>
            </a:pPr>
            <a:r>
              <a:rPr lang="en-US" sz="1400" dirty="0">
                <a:latin typeface="Andale Mono" panose="020B0509000000000004" pitchFamily="49" charset="0"/>
                <a:ea typeface="Menlo" panose="020B0609030804020204" pitchFamily="49" charset="0"/>
                <a:cs typeface="Menlo" panose="020B0609030804020204" pitchFamily="49" charset="0"/>
              </a:rPr>
              <a:t>    (:</a:t>
            </a:r>
            <a:r>
              <a:rPr lang="en-US" sz="1400" dirty="0" err="1">
                <a:latin typeface="Andale Mono" panose="020B0509000000000004" pitchFamily="49" charset="0"/>
                <a:ea typeface="Menlo" panose="020B0609030804020204" pitchFamily="49" charset="0"/>
                <a:cs typeface="Menlo" panose="020B0609030804020204" pitchFamily="49" charset="0"/>
              </a:rPr>
              <a:t>init</a:t>
            </a:r>
            <a:r>
              <a:rPr lang="en-US" sz="1400" dirty="0">
                <a:latin typeface="Andale Mono" panose="020B0509000000000004" pitchFamily="49" charset="0"/>
                <a:ea typeface="Menlo" panose="020B0609030804020204" pitchFamily="49" charset="0"/>
                <a:cs typeface="Menlo" panose="020B0609030804020204" pitchFamily="49" charset="0"/>
              </a:rPr>
              <a:t> </a:t>
            </a:r>
          </a:p>
          <a:p>
            <a:pPr marL="0" indent="-3175">
              <a:buNone/>
              <a:tabLst>
                <a:tab pos="227013" algn="l"/>
              </a:tabLst>
            </a:pPr>
            <a:r>
              <a:rPr lang="en-US" sz="1400" dirty="0">
                <a:latin typeface="Andale Mono" panose="020B0509000000000004" pitchFamily="49" charset="0"/>
                <a:ea typeface="Menlo" panose="020B0609030804020204" pitchFamily="49" charset="0"/>
                <a:cs typeface="Menlo" panose="020B0609030804020204" pitchFamily="49" charset="0"/>
              </a:rPr>
              <a:t>      (</a:t>
            </a:r>
            <a:r>
              <a:rPr lang="en-US" sz="1400" dirty="0" err="1">
                <a:latin typeface="Andale Mono" panose="020B0509000000000004" pitchFamily="49" charset="0"/>
                <a:ea typeface="Menlo" panose="020B0609030804020204" pitchFamily="49" charset="0"/>
                <a:cs typeface="Menlo" panose="020B0609030804020204" pitchFamily="49" charset="0"/>
              </a:rPr>
              <a:t>adj</a:t>
            </a:r>
            <a:r>
              <a:rPr lang="en-US" sz="1400" dirty="0">
                <a:latin typeface="Andale Mono" panose="020B0509000000000004" pitchFamily="49" charset="0"/>
                <a:ea typeface="Menlo" panose="020B0609030804020204" pitchFamily="49" charset="0"/>
                <a:cs typeface="Menlo" panose="020B0609030804020204" pitchFamily="49" charset="0"/>
              </a:rPr>
              <a:t> d1 d2)</a:t>
            </a:r>
          </a:p>
          <a:p>
            <a:pPr marL="0" indent="-3175">
              <a:buNone/>
              <a:tabLst>
                <a:tab pos="227013" algn="l"/>
              </a:tabLst>
            </a:pPr>
            <a:r>
              <a:rPr lang="en-US" sz="1400" dirty="0">
                <a:latin typeface="Andale Mono" panose="020B0509000000000004" pitchFamily="49" charset="0"/>
                <a:ea typeface="Menlo" panose="020B0609030804020204" pitchFamily="49" charset="0"/>
                <a:cs typeface="Menlo" panose="020B0609030804020204" pitchFamily="49" charset="0"/>
              </a:rPr>
              <a:t>      (</a:t>
            </a:r>
            <a:r>
              <a:rPr lang="en-US" sz="1400" dirty="0" err="1">
                <a:latin typeface="Andale Mono" panose="020B0509000000000004" pitchFamily="49" charset="0"/>
                <a:ea typeface="Menlo" panose="020B0609030804020204" pitchFamily="49" charset="0"/>
                <a:cs typeface="Menlo" panose="020B0609030804020204" pitchFamily="49" charset="0"/>
              </a:rPr>
              <a:t>adj</a:t>
            </a:r>
            <a:r>
              <a:rPr lang="en-US" sz="1400" dirty="0">
                <a:latin typeface="Andale Mono" panose="020B0509000000000004" pitchFamily="49" charset="0"/>
                <a:ea typeface="Menlo" panose="020B0609030804020204" pitchFamily="49" charset="0"/>
                <a:cs typeface="Menlo" panose="020B0609030804020204" pitchFamily="49" charset="0"/>
              </a:rPr>
              <a:t> d2 d1)</a:t>
            </a:r>
          </a:p>
          <a:p>
            <a:pPr marL="0" indent="-3175">
              <a:buNone/>
              <a:tabLst>
                <a:tab pos="227013" algn="l"/>
              </a:tabLst>
            </a:pPr>
            <a:r>
              <a:rPr lang="en-US" sz="1400" dirty="0">
                <a:latin typeface="Andale Mono" panose="020B0509000000000004" pitchFamily="49" charset="0"/>
                <a:ea typeface="Menlo" panose="020B0609030804020204" pitchFamily="49" charset="0"/>
                <a:cs typeface="Menlo" panose="020B0609030804020204" pitchFamily="49" charset="0"/>
              </a:rPr>
              <a:t>      (</a:t>
            </a:r>
            <a:r>
              <a:rPr lang="en-US" sz="1400" dirty="0" err="1">
                <a:latin typeface="Andale Mono" panose="020B0509000000000004" pitchFamily="49" charset="0"/>
                <a:ea typeface="Menlo" panose="020B0609030804020204" pitchFamily="49" charset="0"/>
                <a:cs typeface="Menlo" panose="020B0609030804020204" pitchFamily="49" charset="0"/>
              </a:rPr>
              <a:t>adj</a:t>
            </a:r>
            <a:r>
              <a:rPr lang="en-US" sz="1400" dirty="0">
                <a:latin typeface="Andale Mono" panose="020B0509000000000004" pitchFamily="49" charset="0"/>
                <a:ea typeface="Menlo" panose="020B0609030804020204" pitchFamily="49" charset="0"/>
                <a:cs typeface="Menlo" panose="020B0609030804020204" pitchFamily="49" charset="0"/>
              </a:rPr>
              <a:t> d1 d3)</a:t>
            </a:r>
          </a:p>
          <a:p>
            <a:pPr marL="0" indent="-3175">
              <a:buNone/>
              <a:tabLst>
                <a:tab pos="227013" algn="l"/>
              </a:tabLst>
            </a:pPr>
            <a:r>
              <a:rPr lang="en-US" sz="1400" dirty="0">
                <a:latin typeface="Andale Mono" panose="020B0509000000000004" pitchFamily="49" charset="0"/>
                <a:ea typeface="Menlo" panose="020B0609030804020204" pitchFamily="49" charset="0"/>
                <a:cs typeface="Menlo" panose="020B0609030804020204" pitchFamily="49" charset="0"/>
              </a:rPr>
              <a:t>      (</a:t>
            </a:r>
            <a:r>
              <a:rPr lang="en-US" sz="1400" dirty="0" err="1">
                <a:latin typeface="Andale Mono" panose="020B0509000000000004" pitchFamily="49" charset="0"/>
                <a:ea typeface="Menlo" panose="020B0609030804020204" pitchFamily="49" charset="0"/>
                <a:cs typeface="Menlo" panose="020B0609030804020204" pitchFamily="49" charset="0"/>
              </a:rPr>
              <a:t>adj</a:t>
            </a:r>
            <a:r>
              <a:rPr lang="en-US" sz="1400" dirty="0">
                <a:latin typeface="Andale Mono" panose="020B0509000000000004" pitchFamily="49" charset="0"/>
                <a:ea typeface="Menlo" panose="020B0609030804020204" pitchFamily="49" charset="0"/>
                <a:cs typeface="Menlo" panose="020B0609030804020204" pitchFamily="49" charset="0"/>
              </a:rPr>
              <a:t> d3 d1)</a:t>
            </a:r>
          </a:p>
          <a:p>
            <a:pPr marL="0" indent="-3175">
              <a:buNone/>
              <a:tabLst>
                <a:tab pos="227013" algn="l"/>
              </a:tabLst>
            </a:pPr>
            <a:r>
              <a:rPr lang="en-US" sz="1400" dirty="0">
                <a:latin typeface="Andale Mono" panose="020B0509000000000004" pitchFamily="49" charset="0"/>
                <a:ea typeface="Menlo" panose="020B0609030804020204" pitchFamily="49" charset="0"/>
                <a:cs typeface="Menlo" panose="020B0609030804020204" pitchFamily="49" charset="0"/>
              </a:rPr>
              <a:t>      (</a:t>
            </a:r>
            <a:r>
              <a:rPr lang="en-US" sz="1400" dirty="0" err="1">
                <a:latin typeface="Andale Mono" panose="020B0509000000000004" pitchFamily="49" charset="0"/>
                <a:ea typeface="Menlo" panose="020B0609030804020204" pitchFamily="49" charset="0"/>
                <a:cs typeface="Menlo" panose="020B0609030804020204" pitchFamily="49" charset="0"/>
              </a:rPr>
              <a:t>loc</a:t>
            </a:r>
            <a:r>
              <a:rPr lang="en-US" sz="1400" dirty="0">
                <a:latin typeface="Andale Mono" panose="020B0509000000000004" pitchFamily="49" charset="0"/>
                <a:ea typeface="Menlo" panose="020B0609030804020204" pitchFamily="49" charset="0"/>
                <a:cs typeface="Menlo" panose="020B0609030804020204" pitchFamily="49" charset="0"/>
              </a:rPr>
              <a:t> c1 d1)</a:t>
            </a:r>
          </a:p>
          <a:p>
            <a:pPr marL="0" indent="-3175">
              <a:buNone/>
              <a:tabLst>
                <a:tab pos="227013" algn="l"/>
              </a:tabLst>
            </a:pPr>
            <a:r>
              <a:rPr lang="en-US" sz="1400" dirty="0">
                <a:latin typeface="Andale Mono" panose="020B0509000000000004" pitchFamily="49" charset="0"/>
                <a:ea typeface="Menlo" panose="020B0609030804020204" pitchFamily="49" charset="0"/>
                <a:cs typeface="Menlo" panose="020B0609030804020204" pitchFamily="49" charset="0"/>
              </a:rPr>
              <a:t>      (</a:t>
            </a:r>
            <a:r>
              <a:rPr lang="en-US" sz="1400" dirty="0" err="1">
                <a:latin typeface="Andale Mono" panose="020B0509000000000004" pitchFamily="49" charset="0"/>
                <a:ea typeface="Menlo" panose="020B0609030804020204" pitchFamily="49" charset="0"/>
                <a:cs typeface="Menlo" panose="020B0609030804020204" pitchFamily="49" charset="0"/>
              </a:rPr>
              <a:t>loc</a:t>
            </a:r>
            <a:r>
              <a:rPr lang="en-US" sz="1400" dirty="0">
                <a:latin typeface="Andale Mono" panose="020B0509000000000004" pitchFamily="49" charset="0"/>
                <a:ea typeface="Menlo" panose="020B0609030804020204" pitchFamily="49" charset="0"/>
                <a:cs typeface="Menlo" panose="020B0609030804020204" pitchFamily="49" charset="0"/>
              </a:rPr>
              <a:t> r1 d2)</a:t>
            </a:r>
          </a:p>
          <a:p>
            <a:pPr marL="0" indent="-3175">
              <a:buNone/>
              <a:tabLst>
                <a:tab pos="227013" algn="l"/>
              </a:tabLst>
            </a:pPr>
            <a:r>
              <a:rPr lang="en-US" sz="1400" dirty="0">
                <a:latin typeface="Andale Mono" panose="020B0509000000000004" pitchFamily="49" charset="0"/>
                <a:ea typeface="Menlo" panose="020B0609030804020204" pitchFamily="49" charset="0"/>
                <a:cs typeface="Menlo" panose="020B0609030804020204" pitchFamily="49" charset="0"/>
              </a:rPr>
              <a:t>      </a:t>
            </a:r>
          </a:p>
          <a:p>
            <a:pPr marL="0" indent="-3175">
              <a:buNone/>
              <a:tabLst>
                <a:tab pos="227013" algn="l"/>
              </a:tabLst>
            </a:pPr>
            <a:r>
              <a:rPr lang="en-US" sz="1400" dirty="0">
                <a:latin typeface="Andale Mono" panose="020B0509000000000004" pitchFamily="49" charset="0"/>
                <a:ea typeface="Menlo" panose="020B0609030804020204" pitchFamily="49" charset="0"/>
                <a:cs typeface="Menlo" panose="020B0609030804020204" pitchFamily="49" charset="0"/>
              </a:rPr>
              <a:t>    (:goal (</a:t>
            </a:r>
            <a:r>
              <a:rPr lang="en-US" sz="1400" dirty="0" err="1">
                <a:latin typeface="Andale Mono" panose="020B0509000000000004" pitchFamily="49" charset="0"/>
                <a:ea typeface="Menlo" panose="020B0609030804020204" pitchFamily="49" charset="0"/>
                <a:cs typeface="Menlo" panose="020B0609030804020204" pitchFamily="49" charset="0"/>
              </a:rPr>
              <a:t>loc</a:t>
            </a:r>
            <a:r>
              <a:rPr lang="en-US" sz="1400" dirty="0">
                <a:latin typeface="Andale Mono" panose="020B0509000000000004" pitchFamily="49" charset="0"/>
                <a:ea typeface="Menlo" panose="020B0609030804020204" pitchFamily="49" charset="0"/>
                <a:cs typeface="Menlo" panose="020B0609030804020204" pitchFamily="49" charset="0"/>
              </a:rPr>
              <a:t> c1 r1)))</a:t>
            </a:r>
          </a:p>
        </p:txBody>
      </p:sp>
      <p:grpSp>
        <p:nvGrpSpPr>
          <p:cNvPr id="103" name="Group 102">
            <a:extLst>
              <a:ext uri="{FF2B5EF4-FFF2-40B4-BE49-F238E27FC236}">
                <a16:creationId xmlns:a16="http://schemas.microsoft.com/office/drawing/2014/main" id="{BB2F88F2-8BE0-6DDC-7015-5C2DA2468511}"/>
              </a:ext>
            </a:extLst>
          </p:cNvPr>
          <p:cNvGrpSpPr/>
          <p:nvPr/>
        </p:nvGrpSpPr>
        <p:grpSpPr>
          <a:xfrm>
            <a:off x="10748686" y="4252948"/>
            <a:ext cx="1082989" cy="919087"/>
            <a:chOff x="6805552" y="3919023"/>
            <a:chExt cx="1082989" cy="919087"/>
          </a:xfrm>
        </p:grpSpPr>
        <p:grpSp>
          <p:nvGrpSpPr>
            <p:cNvPr id="104" name="Group 103">
              <a:extLst>
                <a:ext uri="{FF2B5EF4-FFF2-40B4-BE49-F238E27FC236}">
                  <a16:creationId xmlns:a16="http://schemas.microsoft.com/office/drawing/2014/main" id="{1F8C4ABF-5643-A51F-0611-800A2DB971B4}"/>
                </a:ext>
              </a:extLst>
            </p:cNvPr>
            <p:cNvGrpSpPr/>
            <p:nvPr/>
          </p:nvGrpSpPr>
          <p:grpSpPr>
            <a:xfrm>
              <a:off x="6805552" y="3919023"/>
              <a:ext cx="1082989" cy="919087"/>
              <a:chOff x="3906167" y="3324390"/>
              <a:chExt cx="1671281" cy="1418344"/>
            </a:xfrm>
            <a:solidFill>
              <a:srgbClr val="93D2FE"/>
            </a:solidFill>
          </p:grpSpPr>
          <p:sp>
            <p:nvSpPr>
              <p:cNvPr id="110" name="Oval 859">
                <a:extLst>
                  <a:ext uri="{FF2B5EF4-FFF2-40B4-BE49-F238E27FC236}">
                    <a16:creationId xmlns:a16="http://schemas.microsoft.com/office/drawing/2014/main" id="{CD31F28F-8CA5-FB05-810A-DDFB20182D40}"/>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111" name="Oval 861">
                <a:extLst>
                  <a:ext uri="{FF2B5EF4-FFF2-40B4-BE49-F238E27FC236}">
                    <a16:creationId xmlns:a16="http://schemas.microsoft.com/office/drawing/2014/main" id="{9CC7F0A4-9DD7-F0EE-25B2-621744DC9B9B}"/>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112" name="Oval 862">
                <a:extLst>
                  <a:ext uri="{FF2B5EF4-FFF2-40B4-BE49-F238E27FC236}">
                    <a16:creationId xmlns:a16="http://schemas.microsoft.com/office/drawing/2014/main" id="{F1347ECF-C05A-A267-0595-9D6DC13F27C4}"/>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113" name="Oval 863">
                <a:extLst>
                  <a:ext uri="{FF2B5EF4-FFF2-40B4-BE49-F238E27FC236}">
                    <a16:creationId xmlns:a16="http://schemas.microsoft.com/office/drawing/2014/main" id="{4B9DFC9D-EF2E-0838-B258-D4CB80B539AA}"/>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114" name="Oval 863">
                <a:extLst>
                  <a:ext uri="{FF2B5EF4-FFF2-40B4-BE49-F238E27FC236}">
                    <a16:creationId xmlns:a16="http://schemas.microsoft.com/office/drawing/2014/main" id="{96049ED2-6B50-D4B2-53A7-30F1B2CE24FB}"/>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grpSp>
            <p:nvGrpSpPr>
              <p:cNvPr id="115" name="Group 114">
                <a:extLst>
                  <a:ext uri="{FF2B5EF4-FFF2-40B4-BE49-F238E27FC236}">
                    <a16:creationId xmlns:a16="http://schemas.microsoft.com/office/drawing/2014/main" id="{A7763E97-47E2-3FF6-BBD9-5979B83C3405}"/>
                  </a:ext>
                </a:extLst>
              </p:cNvPr>
              <p:cNvGrpSpPr/>
              <p:nvPr/>
            </p:nvGrpSpPr>
            <p:grpSpPr>
              <a:xfrm>
                <a:off x="3906167" y="4047050"/>
                <a:ext cx="1671281" cy="539042"/>
                <a:chOff x="1320274" y="4580303"/>
                <a:chExt cx="1671281" cy="467246"/>
              </a:xfrm>
              <a:grpFill/>
            </p:grpSpPr>
            <p:sp>
              <p:nvSpPr>
                <p:cNvPr id="187" name="Freeform 860">
                  <a:extLst>
                    <a:ext uri="{FF2B5EF4-FFF2-40B4-BE49-F238E27FC236}">
                      <a16:creationId xmlns:a16="http://schemas.microsoft.com/office/drawing/2014/main" id="{32D371C6-F556-9170-41B6-772B2B304787}"/>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188" name="Rectangle 864">
                  <a:extLst>
                    <a:ext uri="{FF2B5EF4-FFF2-40B4-BE49-F238E27FC236}">
                      <a16:creationId xmlns:a16="http://schemas.microsoft.com/office/drawing/2014/main" id="{0B9A80AC-4395-F876-A62C-69DFC3ACF2C8}"/>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bIns="45720" anchor="ctr"/>
                <a:lstStyle/>
                <a:p>
                  <a:pPr algn="ctr"/>
                  <a:r>
                    <a:rPr lang="en-US" sz="1700" dirty="0">
                      <a:latin typeface="Calibri"/>
                      <a:ea typeface="Calibri"/>
                      <a:cs typeface="Calibri"/>
                    </a:rPr>
                    <a:t>r1</a:t>
                  </a:r>
                </a:p>
              </p:txBody>
            </p:sp>
            <p:sp>
              <p:nvSpPr>
                <p:cNvPr id="189" name="Freeform 865">
                  <a:extLst>
                    <a:ext uri="{FF2B5EF4-FFF2-40B4-BE49-F238E27FC236}">
                      <a16:creationId xmlns:a16="http://schemas.microsoft.com/office/drawing/2014/main" id="{501E5C00-C94B-468D-D450-282AF1B579EF}"/>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190" name="Freeform 866">
                  <a:extLst>
                    <a:ext uri="{FF2B5EF4-FFF2-40B4-BE49-F238E27FC236}">
                      <a16:creationId xmlns:a16="http://schemas.microsoft.com/office/drawing/2014/main" id="{671BECDB-71D7-43DD-2D59-ED8AABE8D578}"/>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grpSp>
          <p:grpSp>
            <p:nvGrpSpPr>
              <p:cNvPr id="116" name="Group 115">
                <a:extLst>
                  <a:ext uri="{FF2B5EF4-FFF2-40B4-BE49-F238E27FC236}">
                    <a16:creationId xmlns:a16="http://schemas.microsoft.com/office/drawing/2014/main" id="{E03DCB7D-A3A1-E75B-973C-854046C20951}"/>
                  </a:ext>
                </a:extLst>
              </p:cNvPr>
              <p:cNvGrpSpPr/>
              <p:nvPr/>
            </p:nvGrpSpPr>
            <p:grpSpPr>
              <a:xfrm>
                <a:off x="4596370" y="3324390"/>
                <a:ext cx="552654" cy="1188720"/>
                <a:chOff x="1823226" y="3235632"/>
                <a:chExt cx="552654" cy="1188720"/>
              </a:xfrm>
              <a:grpFill/>
            </p:grpSpPr>
            <p:sp>
              <p:nvSpPr>
                <p:cNvPr id="117" name="Oval 878">
                  <a:extLst>
                    <a:ext uri="{FF2B5EF4-FFF2-40B4-BE49-F238E27FC236}">
                      <a16:creationId xmlns:a16="http://schemas.microsoft.com/office/drawing/2014/main" id="{1C7428EF-2397-D01A-F085-84E916BD8B06}"/>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118" name="Rectangle 880">
                  <a:extLst>
                    <a:ext uri="{FF2B5EF4-FFF2-40B4-BE49-F238E27FC236}">
                      <a16:creationId xmlns:a16="http://schemas.microsoft.com/office/drawing/2014/main" id="{C087E515-757E-8E79-C0C1-8BAC9A5F45C5}"/>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sz="1700" dirty="0">
                    <a:latin typeface="Calibri"/>
                    <a:ea typeface="Calibri"/>
                    <a:cs typeface="Calibri"/>
                  </a:endParaRPr>
                </a:p>
              </p:txBody>
            </p:sp>
            <p:sp>
              <p:nvSpPr>
                <p:cNvPr id="119" name="Oval 878">
                  <a:extLst>
                    <a:ext uri="{FF2B5EF4-FFF2-40B4-BE49-F238E27FC236}">
                      <a16:creationId xmlns:a16="http://schemas.microsoft.com/office/drawing/2014/main" id="{C22F1CBA-D3F2-ECFF-2ECD-EB9AFFA3B0D8}"/>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120" name="Line 881">
                  <a:extLst>
                    <a:ext uri="{FF2B5EF4-FFF2-40B4-BE49-F238E27FC236}">
                      <a16:creationId xmlns:a16="http://schemas.microsoft.com/office/drawing/2014/main" id="{EA590064-DA6D-B64F-3240-CF6BDF92A307}"/>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121" name="Line 882">
                  <a:extLst>
                    <a:ext uri="{FF2B5EF4-FFF2-40B4-BE49-F238E27FC236}">
                      <a16:creationId xmlns:a16="http://schemas.microsoft.com/office/drawing/2014/main" id="{3FC1874A-A896-4AE8-3BE7-3E204A5A708F}"/>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122" name="Rectangle 880">
                  <a:extLst>
                    <a:ext uri="{FF2B5EF4-FFF2-40B4-BE49-F238E27FC236}">
                      <a16:creationId xmlns:a16="http://schemas.microsoft.com/office/drawing/2014/main" id="{8D85E60F-D088-5F98-482B-28773233AF5E}"/>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sz="1700" dirty="0">
                    <a:latin typeface="Calibri"/>
                    <a:ea typeface="Calibri"/>
                    <a:cs typeface="Calibri"/>
                  </a:endParaRPr>
                </a:p>
              </p:txBody>
            </p:sp>
            <p:sp>
              <p:nvSpPr>
                <p:cNvPr id="123" name="Oval 878">
                  <a:extLst>
                    <a:ext uri="{FF2B5EF4-FFF2-40B4-BE49-F238E27FC236}">
                      <a16:creationId xmlns:a16="http://schemas.microsoft.com/office/drawing/2014/main" id="{D3797242-6009-A4CD-DF8E-027BE7C2D9A1}"/>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124" name="Line 882">
                  <a:extLst>
                    <a:ext uri="{FF2B5EF4-FFF2-40B4-BE49-F238E27FC236}">
                      <a16:creationId xmlns:a16="http://schemas.microsoft.com/office/drawing/2014/main" id="{5996DD2C-1E14-C5BB-9FF7-6C043BA6AD3D}"/>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125" name="Line 882">
                  <a:extLst>
                    <a:ext uri="{FF2B5EF4-FFF2-40B4-BE49-F238E27FC236}">
                      <a16:creationId xmlns:a16="http://schemas.microsoft.com/office/drawing/2014/main" id="{830216A7-3EA9-E19C-E27C-6FB2D47EDCEF}"/>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126" name="Line 884">
                  <a:extLst>
                    <a:ext uri="{FF2B5EF4-FFF2-40B4-BE49-F238E27FC236}">
                      <a16:creationId xmlns:a16="http://schemas.microsoft.com/office/drawing/2014/main" id="{30632796-B649-42FA-7B39-8B006C796878}"/>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p:spPr>
              <p:txBody>
                <a:bodyPr wrap="none" anchor="ctr"/>
                <a:lstStyle/>
                <a:p>
                  <a:endParaRPr lang="en-US" sz="1700" dirty="0">
                    <a:latin typeface="Calibri"/>
                    <a:ea typeface="Calibri"/>
                    <a:cs typeface="Calibri"/>
                  </a:endParaRPr>
                </a:p>
              </p:txBody>
            </p:sp>
            <p:sp>
              <p:nvSpPr>
                <p:cNvPr id="127" name="Oval 885">
                  <a:extLst>
                    <a:ext uri="{FF2B5EF4-FFF2-40B4-BE49-F238E27FC236}">
                      <a16:creationId xmlns:a16="http://schemas.microsoft.com/office/drawing/2014/main" id="{B0BF7296-E175-D4E5-D27B-13F1AF9AF587}"/>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128" name="Line 881">
                  <a:extLst>
                    <a:ext uri="{FF2B5EF4-FFF2-40B4-BE49-F238E27FC236}">
                      <a16:creationId xmlns:a16="http://schemas.microsoft.com/office/drawing/2014/main" id="{94A7A5E1-6200-673D-6094-E891ADAA26B3}"/>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186" name="Line 882">
                  <a:extLst>
                    <a:ext uri="{FF2B5EF4-FFF2-40B4-BE49-F238E27FC236}">
                      <a16:creationId xmlns:a16="http://schemas.microsoft.com/office/drawing/2014/main" id="{D4933CD5-63F0-22CC-EB46-E0837B977771}"/>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grpSp>
        </p:grpSp>
        <p:grpSp>
          <p:nvGrpSpPr>
            <p:cNvPr id="105" name="Group 104">
              <a:extLst>
                <a:ext uri="{FF2B5EF4-FFF2-40B4-BE49-F238E27FC236}">
                  <a16:creationId xmlns:a16="http://schemas.microsoft.com/office/drawing/2014/main" id="{8F001099-7ADA-F39C-879C-36D8C150789C}"/>
                </a:ext>
              </a:extLst>
            </p:cNvPr>
            <p:cNvGrpSpPr/>
            <p:nvPr/>
          </p:nvGrpSpPr>
          <p:grpSpPr>
            <a:xfrm>
              <a:off x="7365099" y="4388800"/>
              <a:ext cx="484418" cy="334015"/>
              <a:chOff x="1012668" y="950932"/>
              <a:chExt cx="747559" cy="515455"/>
            </a:xfrm>
          </p:grpSpPr>
          <p:sp>
            <p:nvSpPr>
              <p:cNvPr id="106" name="Line 853">
                <a:extLst>
                  <a:ext uri="{FF2B5EF4-FFF2-40B4-BE49-F238E27FC236}">
                    <a16:creationId xmlns:a16="http://schemas.microsoft.com/office/drawing/2014/main" id="{46921D52-5249-EDCE-BBC7-A278A9AB5027}"/>
                  </a:ext>
                </a:extLst>
              </p:cNvPr>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 xmlns:a14="http://schemas.microsoft.com/office/drawing/2010/main">
                    <a:noFill/>
                  </a14:hiddenFill>
                </a:ext>
              </a:extLst>
            </p:spPr>
            <p:txBody>
              <a:bodyPr wrap="none" anchor="ctr">
                <a:flatTx/>
              </a:bodyPr>
              <a:lstStyle/>
              <a:p>
                <a:endParaRPr lang="en-US" sz="1700" dirty="0">
                  <a:latin typeface="Calibri"/>
                  <a:ea typeface="Times New Roman"/>
                  <a:cs typeface="Times New Roman"/>
                </a:endParaRPr>
              </a:p>
            </p:txBody>
          </p:sp>
          <p:sp>
            <p:nvSpPr>
              <p:cNvPr id="107" name="Rectangle 876">
                <a:extLst>
                  <a:ext uri="{FF2B5EF4-FFF2-40B4-BE49-F238E27FC236}">
                    <a16:creationId xmlns:a16="http://schemas.microsoft.com/office/drawing/2014/main" id="{613C7E79-4B8C-3B67-5975-2B7CE7D9BB4D}"/>
                  </a:ext>
                </a:extLst>
              </p:cNvPr>
              <p:cNvSpPr>
                <a:spLocks noChangeAspect="1" noChangeArrowheads="1"/>
              </p:cNvSpPr>
              <p:nvPr/>
            </p:nvSpPr>
            <p:spPr bwMode="auto">
              <a:xfrm>
                <a:off x="1059818" y="950932"/>
                <a:ext cx="100" cy="403719"/>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sz="1700" dirty="0">
                  <a:latin typeface="Calibri"/>
                  <a:ea typeface="Times New Roman"/>
                  <a:cs typeface="Calibri"/>
                </a:endParaRPr>
              </a:p>
            </p:txBody>
          </p:sp>
          <p:sp>
            <p:nvSpPr>
              <p:cNvPr id="108" name="Rectangle 873">
                <a:extLst>
                  <a:ext uri="{FF2B5EF4-FFF2-40B4-BE49-F238E27FC236}">
                    <a16:creationId xmlns:a16="http://schemas.microsoft.com/office/drawing/2014/main" id="{A4F55E0F-4308-51B6-20A9-92A486B9038B}"/>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sz="1700" dirty="0">
                    <a:latin typeface="Calibri"/>
                    <a:ea typeface="Times New Roman"/>
                    <a:cs typeface="Calibri"/>
                  </a:rPr>
                  <a:t>c1</a:t>
                </a:r>
              </a:p>
            </p:txBody>
          </p:sp>
          <p:sp>
            <p:nvSpPr>
              <p:cNvPr id="109" name="Freeform 875">
                <a:extLst>
                  <a:ext uri="{FF2B5EF4-FFF2-40B4-BE49-F238E27FC236}">
                    <a16:creationId xmlns:a16="http://schemas.microsoft.com/office/drawing/2014/main" id="{61FB77E6-8929-E543-E9B6-3717ADB908B8}"/>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sz="1700" dirty="0">
                  <a:latin typeface="Calibri"/>
                  <a:ea typeface="Times New Roman"/>
                  <a:cs typeface="Times New Roman"/>
                </a:endParaRPr>
              </a:p>
            </p:txBody>
          </p:sp>
        </p:grpSp>
      </p:grpSp>
      <p:grpSp>
        <p:nvGrpSpPr>
          <p:cNvPr id="191" name="Group 190">
            <a:extLst>
              <a:ext uri="{FF2B5EF4-FFF2-40B4-BE49-F238E27FC236}">
                <a16:creationId xmlns:a16="http://schemas.microsoft.com/office/drawing/2014/main" id="{A823EA3F-0706-2F9C-C4E7-3AB369D05DBA}"/>
              </a:ext>
            </a:extLst>
          </p:cNvPr>
          <p:cNvGrpSpPr/>
          <p:nvPr/>
        </p:nvGrpSpPr>
        <p:grpSpPr>
          <a:xfrm>
            <a:off x="6675884" y="4299203"/>
            <a:ext cx="3634162" cy="1232639"/>
            <a:chOff x="436529" y="4773314"/>
            <a:chExt cx="3634162" cy="1232639"/>
          </a:xfrm>
        </p:grpSpPr>
        <p:sp>
          <p:nvSpPr>
            <p:cNvPr id="192" name="Rectangle 891">
              <a:extLst>
                <a:ext uri="{FF2B5EF4-FFF2-40B4-BE49-F238E27FC236}">
                  <a16:creationId xmlns:a16="http://schemas.microsoft.com/office/drawing/2014/main" id="{7AAA9501-6A7A-9F28-2BE3-B16F42A43245}"/>
                </a:ext>
              </a:extLst>
            </p:cNvPr>
            <p:cNvSpPr>
              <a:spLocks noChangeArrowheads="1"/>
            </p:cNvSpPr>
            <p:nvPr/>
          </p:nvSpPr>
          <p:spPr bwMode="auto">
            <a:xfrm>
              <a:off x="1270103" y="5390584"/>
              <a:ext cx="65" cy="261610"/>
            </a:xfrm>
            <a:prstGeom prst="rect">
              <a:avLst/>
            </a:prstGeom>
            <a:solidFill>
              <a:srgbClr val="89D3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endParaRPr lang="en-US" sz="1700" b="1" dirty="0">
                <a:latin typeface="Calibri"/>
                <a:ea typeface="Calibri"/>
                <a:cs typeface="Calibri"/>
              </a:endParaRPr>
            </a:p>
          </p:txBody>
        </p:sp>
        <p:sp>
          <p:nvSpPr>
            <p:cNvPr id="193" name="Rectangle 891">
              <a:extLst>
                <a:ext uri="{FF2B5EF4-FFF2-40B4-BE49-F238E27FC236}">
                  <a16:creationId xmlns:a16="http://schemas.microsoft.com/office/drawing/2014/main" id="{75F2C64E-E5E1-C282-DA74-B5F608EE462F}"/>
                </a:ext>
              </a:extLst>
            </p:cNvPr>
            <p:cNvSpPr>
              <a:spLocks noChangeArrowheads="1"/>
            </p:cNvSpPr>
            <p:nvPr/>
          </p:nvSpPr>
          <p:spPr bwMode="auto">
            <a:xfrm>
              <a:off x="3073615" y="5448056"/>
              <a:ext cx="65" cy="261610"/>
            </a:xfrm>
            <a:prstGeom prst="rect">
              <a:avLst/>
            </a:prstGeom>
            <a:solidFill>
              <a:srgbClr val="FAC09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endParaRPr lang="en-US" sz="1700" b="1" dirty="0">
                <a:latin typeface="Calibri"/>
                <a:ea typeface="Calibri"/>
                <a:cs typeface="Calibri"/>
              </a:endParaRPr>
            </a:p>
          </p:txBody>
        </p:sp>
        <p:grpSp>
          <p:nvGrpSpPr>
            <p:cNvPr id="194" name="Group 193">
              <a:extLst>
                <a:ext uri="{FF2B5EF4-FFF2-40B4-BE49-F238E27FC236}">
                  <a16:creationId xmlns:a16="http://schemas.microsoft.com/office/drawing/2014/main" id="{D1D04072-2CD1-DDAA-07FA-4A5057D8F709}"/>
                </a:ext>
              </a:extLst>
            </p:cNvPr>
            <p:cNvGrpSpPr/>
            <p:nvPr/>
          </p:nvGrpSpPr>
          <p:grpSpPr>
            <a:xfrm>
              <a:off x="832203" y="4773314"/>
              <a:ext cx="1654724" cy="815581"/>
              <a:chOff x="1026717" y="2271773"/>
              <a:chExt cx="2553587" cy="1258611"/>
            </a:xfrm>
          </p:grpSpPr>
          <p:sp>
            <p:nvSpPr>
              <p:cNvPr id="238" name="Line 853">
                <a:extLst>
                  <a:ext uri="{FF2B5EF4-FFF2-40B4-BE49-F238E27FC236}">
                    <a16:creationId xmlns:a16="http://schemas.microsoft.com/office/drawing/2014/main" id="{B1D5B43A-519E-708C-9DFD-CFB428E4EC8C}"/>
                  </a:ext>
                </a:extLst>
              </p:cNvPr>
              <p:cNvSpPr>
                <a:spLocks noChangeShapeType="1"/>
              </p:cNvSpPr>
              <p:nvPr/>
            </p:nvSpPr>
            <p:spPr bwMode="auto">
              <a:xfrm>
                <a:off x="1026717" y="3524325"/>
                <a:ext cx="822962" cy="6059"/>
              </a:xfrm>
              <a:prstGeom prst="line">
                <a:avLst/>
              </a:prstGeom>
              <a:noFill/>
              <a:ln w="9525">
                <a:solidFill>
                  <a:schemeClr val="tx1"/>
                </a:solidFill>
                <a:round/>
                <a:headEnd/>
                <a:tailEnd/>
              </a:ln>
              <a:scene3d>
                <a:camera prst="legacyObliqueTopRight">
                  <a:rot lat="60000" lon="0" rev="0"/>
                </a:camera>
                <a:lightRig rig="legacyFlat3" dir="l"/>
              </a:scene3d>
              <a:sp3d extrusionH="2095500" contourW="6350" prstMaterial="legacyPlastic">
                <a:bevelT w="13500" h="13500" prst="angle"/>
                <a:bevelB w="13500" h="13500" prst="angle"/>
                <a:extrusionClr>
                  <a:srgbClr val="EBE6DB"/>
                </a:extrusionClr>
              </a:sp3d>
              <a:extLst>
                <a:ext uri="{909E8E84-426E-40dd-AFC4-6F175D3DCCD1}">
                  <a14:hiddenFill xmlns="" xmlns:a14="http://schemas.microsoft.com/office/drawing/2010/main">
                    <a:noFill/>
                  </a14:hiddenFill>
                </a:ext>
              </a:extLst>
            </p:spPr>
            <p:txBody>
              <a:bodyPr wrap="none" anchor="ctr">
                <a:flatTx/>
              </a:bodyPr>
              <a:lstStyle/>
              <a:p>
                <a:endParaRPr lang="en-US" sz="1700" dirty="0">
                  <a:latin typeface="Calibri"/>
                  <a:ea typeface="Times New Roman"/>
                  <a:cs typeface="Times New Roman"/>
                </a:endParaRPr>
              </a:p>
            </p:txBody>
          </p:sp>
          <p:cxnSp>
            <p:nvCxnSpPr>
              <p:cNvPr id="239" name="Straight Connector 238">
                <a:extLst>
                  <a:ext uri="{FF2B5EF4-FFF2-40B4-BE49-F238E27FC236}">
                    <a16:creationId xmlns:a16="http://schemas.microsoft.com/office/drawing/2014/main" id="{C7A5B074-BA02-8FFF-04F7-788E5AE55B96}"/>
                  </a:ext>
                </a:extLst>
              </p:cNvPr>
              <p:cNvCxnSpPr/>
              <p:nvPr/>
            </p:nvCxnSpPr>
            <p:spPr>
              <a:xfrm>
                <a:off x="2180139" y="2271773"/>
                <a:ext cx="1133857"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40" name="Freeform 860">
                <a:extLst>
                  <a:ext uri="{FF2B5EF4-FFF2-40B4-BE49-F238E27FC236}">
                    <a16:creationId xmlns:a16="http://schemas.microsoft.com/office/drawing/2014/main" id="{23847FE0-4EC9-04AC-299D-FFEC3F5EB217}"/>
                  </a:ext>
                </a:extLst>
              </p:cNvPr>
              <p:cNvSpPr>
                <a:spLocks/>
              </p:cNvSpPr>
              <p:nvPr/>
            </p:nvSpPr>
            <p:spPr bwMode="auto">
              <a:xfrm>
                <a:off x="2604677" y="2352547"/>
                <a:ext cx="393192" cy="37765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241" name="Freeform 860">
                <a:extLst>
                  <a:ext uri="{FF2B5EF4-FFF2-40B4-BE49-F238E27FC236}">
                    <a16:creationId xmlns:a16="http://schemas.microsoft.com/office/drawing/2014/main" id="{6828E977-BA57-6F0E-377D-757190C82C41}"/>
                  </a:ext>
                </a:extLst>
              </p:cNvPr>
              <p:cNvSpPr>
                <a:spLocks/>
              </p:cNvSpPr>
              <p:nvPr/>
            </p:nvSpPr>
            <p:spPr bwMode="auto">
              <a:xfrm>
                <a:off x="2366898" y="2287529"/>
                <a:ext cx="1213406" cy="42976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sz="1700" dirty="0">
                  <a:latin typeface="Calibri"/>
                  <a:ea typeface="Calibri"/>
                  <a:cs typeface="Calibri"/>
                </a:endParaRPr>
              </a:p>
            </p:txBody>
          </p:sp>
        </p:grpSp>
        <p:cxnSp>
          <p:nvCxnSpPr>
            <p:cNvPr id="195" name="Straight Connector 194">
              <a:extLst>
                <a:ext uri="{FF2B5EF4-FFF2-40B4-BE49-F238E27FC236}">
                  <a16:creationId xmlns:a16="http://schemas.microsoft.com/office/drawing/2014/main" id="{C672ED44-4F4B-93F4-BD2A-4986FC4B0119}"/>
                </a:ext>
              </a:extLst>
            </p:cNvPr>
            <p:cNvCxnSpPr/>
            <p:nvPr/>
          </p:nvCxnSpPr>
          <p:spPr>
            <a:xfrm>
              <a:off x="2221000" y="5531476"/>
              <a:ext cx="592530"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96" name="Freeform 860">
              <a:extLst>
                <a:ext uri="{FF2B5EF4-FFF2-40B4-BE49-F238E27FC236}">
                  <a16:creationId xmlns:a16="http://schemas.microsoft.com/office/drawing/2014/main" id="{5B35A9EF-3461-A264-4150-837A20BF5C9A}"/>
                </a:ext>
              </a:extLst>
            </p:cNvPr>
            <p:cNvSpPr>
              <a:spLocks/>
            </p:cNvSpPr>
            <p:nvPr/>
          </p:nvSpPr>
          <p:spPr bwMode="auto">
            <a:xfrm>
              <a:off x="1930516" y="5570565"/>
              <a:ext cx="799916" cy="24471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197" name="Freeform 860">
              <a:extLst>
                <a:ext uri="{FF2B5EF4-FFF2-40B4-BE49-F238E27FC236}">
                  <a16:creationId xmlns:a16="http://schemas.microsoft.com/office/drawing/2014/main" id="{7D18CA1D-1387-CB76-375F-4ECF3489B46C}"/>
                </a:ext>
              </a:extLst>
            </p:cNvPr>
            <p:cNvSpPr>
              <a:spLocks/>
            </p:cNvSpPr>
            <p:nvPr/>
          </p:nvSpPr>
          <p:spPr bwMode="auto">
            <a:xfrm>
              <a:off x="1816944" y="5531605"/>
              <a:ext cx="1011288" cy="27849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sz="1700" dirty="0">
                <a:latin typeface="Calibri"/>
                <a:ea typeface="Calibri"/>
                <a:cs typeface="Calibri"/>
              </a:endParaRPr>
            </a:p>
          </p:txBody>
        </p:sp>
        <p:sp>
          <p:nvSpPr>
            <p:cNvPr id="198" name="Line 853">
              <a:extLst>
                <a:ext uri="{FF2B5EF4-FFF2-40B4-BE49-F238E27FC236}">
                  <a16:creationId xmlns:a16="http://schemas.microsoft.com/office/drawing/2014/main" id="{0C7773BA-6176-CF75-642D-4ED727F3DE1B}"/>
                </a:ext>
              </a:extLst>
            </p:cNvPr>
            <p:cNvSpPr>
              <a:spLocks noChangeShapeType="1"/>
            </p:cNvSpPr>
            <p:nvPr/>
          </p:nvSpPr>
          <p:spPr bwMode="auto">
            <a:xfrm>
              <a:off x="2374509" y="6002027"/>
              <a:ext cx="1333194"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sz="1700" dirty="0">
                  <a:latin typeface="Calibri"/>
                  <a:ea typeface="Times New Roman"/>
                  <a:cs typeface="Times New Roman"/>
                </a:rPr>
                <a:t>             d2</a:t>
              </a:r>
            </a:p>
          </p:txBody>
        </p:sp>
        <p:sp>
          <p:nvSpPr>
            <p:cNvPr id="199" name="Line 853">
              <a:extLst>
                <a:ext uri="{FF2B5EF4-FFF2-40B4-BE49-F238E27FC236}">
                  <a16:creationId xmlns:a16="http://schemas.microsoft.com/office/drawing/2014/main" id="{78BA972F-120F-D104-72BD-EA8A430D9F9A}"/>
                </a:ext>
              </a:extLst>
            </p:cNvPr>
            <p:cNvSpPr>
              <a:spLocks noChangeShapeType="1"/>
            </p:cNvSpPr>
            <p:nvPr/>
          </p:nvSpPr>
          <p:spPr bwMode="auto">
            <a:xfrm>
              <a:off x="436529" y="5998101"/>
              <a:ext cx="1333194"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sz="1700" dirty="0">
                  <a:latin typeface="Calibri"/>
                  <a:ea typeface="Times New Roman"/>
                  <a:cs typeface="Times New Roman"/>
                </a:rPr>
                <a:t>            d1</a:t>
              </a:r>
            </a:p>
          </p:txBody>
        </p:sp>
        <p:sp>
          <p:nvSpPr>
            <p:cNvPr id="200" name="Line 853">
              <a:extLst>
                <a:ext uri="{FF2B5EF4-FFF2-40B4-BE49-F238E27FC236}">
                  <a16:creationId xmlns:a16="http://schemas.microsoft.com/office/drawing/2014/main" id="{A776E0E3-8D26-FF23-42D6-D30FAE642422}"/>
                </a:ext>
              </a:extLst>
            </p:cNvPr>
            <p:cNvSpPr>
              <a:spLocks noChangeShapeType="1"/>
            </p:cNvSpPr>
            <p:nvPr/>
          </p:nvSpPr>
          <p:spPr bwMode="auto">
            <a:xfrm>
              <a:off x="1941458" y="5172435"/>
              <a:ext cx="1185062"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sz="1700" dirty="0">
                  <a:ea typeface="Times New Roman"/>
                  <a:cs typeface="Times New Roman"/>
                </a:rPr>
                <a:t>           d3</a:t>
              </a:r>
            </a:p>
          </p:txBody>
        </p:sp>
        <p:grpSp>
          <p:nvGrpSpPr>
            <p:cNvPr id="201" name="Group 200">
              <a:extLst>
                <a:ext uri="{FF2B5EF4-FFF2-40B4-BE49-F238E27FC236}">
                  <a16:creationId xmlns:a16="http://schemas.microsoft.com/office/drawing/2014/main" id="{54BAC3B1-4E26-523C-9247-36A8870B5D03}"/>
                </a:ext>
              </a:extLst>
            </p:cNvPr>
            <p:cNvGrpSpPr/>
            <p:nvPr/>
          </p:nvGrpSpPr>
          <p:grpSpPr>
            <a:xfrm>
              <a:off x="2987702" y="4788845"/>
              <a:ext cx="1082989" cy="919088"/>
              <a:chOff x="3906167" y="3324390"/>
              <a:chExt cx="1671281" cy="1418344"/>
            </a:xfrm>
            <a:solidFill>
              <a:srgbClr val="93D2FE"/>
            </a:solidFill>
          </p:grpSpPr>
          <p:sp>
            <p:nvSpPr>
              <p:cNvPr id="207" name="Oval 859">
                <a:extLst>
                  <a:ext uri="{FF2B5EF4-FFF2-40B4-BE49-F238E27FC236}">
                    <a16:creationId xmlns:a16="http://schemas.microsoft.com/office/drawing/2014/main" id="{A92D34F9-ACBC-7928-D8AD-1BB17C54DB31}"/>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208" name="Oval 861">
                <a:extLst>
                  <a:ext uri="{FF2B5EF4-FFF2-40B4-BE49-F238E27FC236}">
                    <a16:creationId xmlns:a16="http://schemas.microsoft.com/office/drawing/2014/main" id="{1E1E6B4C-95D1-D7E8-D735-6D00E11BA9D5}"/>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209" name="Oval 862">
                <a:extLst>
                  <a:ext uri="{FF2B5EF4-FFF2-40B4-BE49-F238E27FC236}">
                    <a16:creationId xmlns:a16="http://schemas.microsoft.com/office/drawing/2014/main" id="{F2D1E764-FF46-7BA1-3DE4-FF919DFBD1C3}"/>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210" name="Oval 863">
                <a:extLst>
                  <a:ext uri="{FF2B5EF4-FFF2-40B4-BE49-F238E27FC236}">
                    <a16:creationId xmlns:a16="http://schemas.microsoft.com/office/drawing/2014/main" id="{11A1DC05-DAF0-31E7-0740-1519FF9F8701}"/>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211" name="Oval 863">
                <a:extLst>
                  <a:ext uri="{FF2B5EF4-FFF2-40B4-BE49-F238E27FC236}">
                    <a16:creationId xmlns:a16="http://schemas.microsoft.com/office/drawing/2014/main" id="{6891DF9C-57F0-BA96-BC3F-A9EBF4E85D9E}"/>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sz="1700" b="1" dirty="0">
                  <a:latin typeface="Calibri"/>
                  <a:ea typeface="Calibri"/>
                  <a:cs typeface="Calibri"/>
                </a:endParaRPr>
              </a:p>
            </p:txBody>
          </p:sp>
          <p:grpSp>
            <p:nvGrpSpPr>
              <p:cNvPr id="212" name="Group 211">
                <a:extLst>
                  <a:ext uri="{FF2B5EF4-FFF2-40B4-BE49-F238E27FC236}">
                    <a16:creationId xmlns:a16="http://schemas.microsoft.com/office/drawing/2014/main" id="{8E193302-7926-DCD0-78E9-5DD8FDC830DC}"/>
                  </a:ext>
                </a:extLst>
              </p:cNvPr>
              <p:cNvGrpSpPr/>
              <p:nvPr/>
            </p:nvGrpSpPr>
            <p:grpSpPr>
              <a:xfrm>
                <a:off x="3906167" y="4047050"/>
                <a:ext cx="1671281" cy="539042"/>
                <a:chOff x="1320274" y="4580303"/>
                <a:chExt cx="1671281" cy="467246"/>
              </a:xfrm>
              <a:grpFill/>
            </p:grpSpPr>
            <p:sp>
              <p:nvSpPr>
                <p:cNvPr id="227" name="Freeform 860">
                  <a:extLst>
                    <a:ext uri="{FF2B5EF4-FFF2-40B4-BE49-F238E27FC236}">
                      <a16:creationId xmlns:a16="http://schemas.microsoft.com/office/drawing/2014/main" id="{5F1551C4-B520-4A1B-573A-F5A97BBBF498}"/>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228" name="Rectangle 864">
                  <a:extLst>
                    <a:ext uri="{FF2B5EF4-FFF2-40B4-BE49-F238E27FC236}">
                      <a16:creationId xmlns:a16="http://schemas.microsoft.com/office/drawing/2014/main" id="{36017FD2-09A1-5E5D-0302-8B35AE6BF71B}"/>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bIns="45720" anchor="ctr"/>
                <a:lstStyle/>
                <a:p>
                  <a:pPr algn="ctr"/>
                  <a:r>
                    <a:rPr lang="en-US" sz="1700" dirty="0">
                      <a:latin typeface="Calibri"/>
                      <a:ea typeface="Calibri"/>
                      <a:cs typeface="Calibri"/>
                    </a:rPr>
                    <a:t>r1</a:t>
                  </a:r>
                </a:p>
              </p:txBody>
            </p:sp>
            <p:sp>
              <p:nvSpPr>
                <p:cNvPr id="229" name="Freeform 865">
                  <a:extLst>
                    <a:ext uri="{FF2B5EF4-FFF2-40B4-BE49-F238E27FC236}">
                      <a16:creationId xmlns:a16="http://schemas.microsoft.com/office/drawing/2014/main" id="{85CA91F5-471B-7B3A-27E7-AE75FB6F5C87}"/>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sp>
              <p:nvSpPr>
                <p:cNvPr id="237" name="Freeform 866">
                  <a:extLst>
                    <a:ext uri="{FF2B5EF4-FFF2-40B4-BE49-F238E27FC236}">
                      <a16:creationId xmlns:a16="http://schemas.microsoft.com/office/drawing/2014/main" id="{540A8364-FFA8-AA93-790E-03040EA79071}"/>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sz="1700" b="1" dirty="0">
                    <a:latin typeface="Calibri"/>
                    <a:ea typeface="Calibri"/>
                    <a:cs typeface="Calibri"/>
                  </a:endParaRPr>
                </a:p>
              </p:txBody>
            </p:sp>
          </p:grpSp>
          <p:grpSp>
            <p:nvGrpSpPr>
              <p:cNvPr id="213" name="Group 212">
                <a:extLst>
                  <a:ext uri="{FF2B5EF4-FFF2-40B4-BE49-F238E27FC236}">
                    <a16:creationId xmlns:a16="http://schemas.microsoft.com/office/drawing/2014/main" id="{74F5FB03-B7F5-5B8D-06F0-99AC465A0A80}"/>
                  </a:ext>
                </a:extLst>
              </p:cNvPr>
              <p:cNvGrpSpPr/>
              <p:nvPr/>
            </p:nvGrpSpPr>
            <p:grpSpPr>
              <a:xfrm>
                <a:off x="4596370" y="3324390"/>
                <a:ext cx="552654" cy="1188720"/>
                <a:chOff x="1823226" y="3235632"/>
                <a:chExt cx="552654" cy="1188720"/>
              </a:xfrm>
              <a:grpFill/>
            </p:grpSpPr>
            <p:sp>
              <p:nvSpPr>
                <p:cNvPr id="214" name="Oval 878">
                  <a:extLst>
                    <a:ext uri="{FF2B5EF4-FFF2-40B4-BE49-F238E27FC236}">
                      <a16:creationId xmlns:a16="http://schemas.microsoft.com/office/drawing/2014/main" id="{57B74D12-7B03-F961-6E91-2F049DD2898C}"/>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215" name="Rectangle 880">
                  <a:extLst>
                    <a:ext uri="{FF2B5EF4-FFF2-40B4-BE49-F238E27FC236}">
                      <a16:creationId xmlns:a16="http://schemas.microsoft.com/office/drawing/2014/main" id="{583262FC-3CD5-F9C8-D4BE-3BFC5B88063D}"/>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sz="1700" dirty="0">
                    <a:latin typeface="Calibri"/>
                    <a:ea typeface="Calibri"/>
                    <a:cs typeface="Calibri"/>
                  </a:endParaRPr>
                </a:p>
              </p:txBody>
            </p:sp>
            <p:sp>
              <p:nvSpPr>
                <p:cNvPr id="216" name="Oval 878">
                  <a:extLst>
                    <a:ext uri="{FF2B5EF4-FFF2-40B4-BE49-F238E27FC236}">
                      <a16:creationId xmlns:a16="http://schemas.microsoft.com/office/drawing/2014/main" id="{63DD3D7F-4861-2186-2861-B7422F8DD0F0}"/>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217" name="Line 881">
                  <a:extLst>
                    <a:ext uri="{FF2B5EF4-FFF2-40B4-BE49-F238E27FC236}">
                      <a16:creationId xmlns:a16="http://schemas.microsoft.com/office/drawing/2014/main" id="{C4193DBC-A702-3D70-E60F-9433B1CA38CB}"/>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218" name="Line 882">
                  <a:extLst>
                    <a:ext uri="{FF2B5EF4-FFF2-40B4-BE49-F238E27FC236}">
                      <a16:creationId xmlns:a16="http://schemas.microsoft.com/office/drawing/2014/main" id="{29437C0F-336B-9687-7242-087278E94F63}"/>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219" name="Rectangle 880">
                  <a:extLst>
                    <a:ext uri="{FF2B5EF4-FFF2-40B4-BE49-F238E27FC236}">
                      <a16:creationId xmlns:a16="http://schemas.microsoft.com/office/drawing/2014/main" id="{0D31F8F8-0E0B-F6BB-979C-FB83EBC7BC19}"/>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sz="1700" dirty="0">
                    <a:latin typeface="Calibri"/>
                    <a:ea typeface="Calibri"/>
                    <a:cs typeface="Calibri"/>
                  </a:endParaRPr>
                </a:p>
              </p:txBody>
            </p:sp>
            <p:sp>
              <p:nvSpPr>
                <p:cNvPr id="220" name="Oval 878">
                  <a:extLst>
                    <a:ext uri="{FF2B5EF4-FFF2-40B4-BE49-F238E27FC236}">
                      <a16:creationId xmlns:a16="http://schemas.microsoft.com/office/drawing/2014/main" id="{CC500A58-3015-1420-C513-2AB10726C86C}"/>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221" name="Line 882">
                  <a:extLst>
                    <a:ext uri="{FF2B5EF4-FFF2-40B4-BE49-F238E27FC236}">
                      <a16:creationId xmlns:a16="http://schemas.microsoft.com/office/drawing/2014/main" id="{D33B4409-D28E-F7FF-2266-656275BBB62E}"/>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222" name="Line 882">
                  <a:extLst>
                    <a:ext uri="{FF2B5EF4-FFF2-40B4-BE49-F238E27FC236}">
                      <a16:creationId xmlns:a16="http://schemas.microsoft.com/office/drawing/2014/main" id="{D0D057A9-2E12-0ABC-755F-834B58FB3292}"/>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223" name="Line 884">
                  <a:extLst>
                    <a:ext uri="{FF2B5EF4-FFF2-40B4-BE49-F238E27FC236}">
                      <a16:creationId xmlns:a16="http://schemas.microsoft.com/office/drawing/2014/main" id="{5CEAF668-2CBD-B972-AD0B-32913DCFD68C}"/>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p:spPr>
              <p:txBody>
                <a:bodyPr wrap="none" anchor="ctr"/>
                <a:lstStyle/>
                <a:p>
                  <a:endParaRPr lang="en-US" sz="1700" dirty="0">
                    <a:latin typeface="Calibri"/>
                    <a:ea typeface="Calibri"/>
                    <a:cs typeface="Calibri"/>
                  </a:endParaRPr>
                </a:p>
              </p:txBody>
            </p:sp>
            <p:sp>
              <p:nvSpPr>
                <p:cNvPr id="224" name="Oval 885">
                  <a:extLst>
                    <a:ext uri="{FF2B5EF4-FFF2-40B4-BE49-F238E27FC236}">
                      <a16:creationId xmlns:a16="http://schemas.microsoft.com/office/drawing/2014/main" id="{6583E79C-8764-0062-CFFE-7B1F6FFCAD34}"/>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225" name="Line 881">
                  <a:extLst>
                    <a:ext uri="{FF2B5EF4-FFF2-40B4-BE49-F238E27FC236}">
                      <a16:creationId xmlns:a16="http://schemas.microsoft.com/office/drawing/2014/main" id="{6873A8ED-ADAF-37CE-20E6-C6F8F8398337}"/>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sp>
              <p:nvSpPr>
                <p:cNvPr id="226" name="Line 882">
                  <a:extLst>
                    <a:ext uri="{FF2B5EF4-FFF2-40B4-BE49-F238E27FC236}">
                      <a16:creationId xmlns:a16="http://schemas.microsoft.com/office/drawing/2014/main" id="{92EDA2E5-8B47-CC0C-059F-262C08C75FDA}"/>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p:spPr>
              <p:txBody>
                <a:bodyPr wrap="none" anchor="ctr"/>
                <a:lstStyle/>
                <a:p>
                  <a:endParaRPr lang="en-US" sz="1700" dirty="0">
                    <a:latin typeface="Calibri"/>
                    <a:ea typeface="Calibri"/>
                    <a:cs typeface="Calibri"/>
                  </a:endParaRPr>
                </a:p>
              </p:txBody>
            </p:sp>
          </p:grpSp>
        </p:grpSp>
        <p:grpSp>
          <p:nvGrpSpPr>
            <p:cNvPr id="202" name="Group 201">
              <a:extLst>
                <a:ext uri="{FF2B5EF4-FFF2-40B4-BE49-F238E27FC236}">
                  <a16:creationId xmlns:a16="http://schemas.microsoft.com/office/drawing/2014/main" id="{A3983510-EE11-CFBB-5577-EEB5BEBBAADB}"/>
                </a:ext>
              </a:extLst>
            </p:cNvPr>
            <p:cNvGrpSpPr/>
            <p:nvPr/>
          </p:nvGrpSpPr>
          <p:grpSpPr>
            <a:xfrm>
              <a:off x="506011" y="5621432"/>
              <a:ext cx="484418" cy="334015"/>
              <a:chOff x="1012668" y="950932"/>
              <a:chExt cx="747559" cy="515455"/>
            </a:xfrm>
          </p:grpSpPr>
          <p:sp>
            <p:nvSpPr>
              <p:cNvPr id="203" name="Line 853">
                <a:extLst>
                  <a:ext uri="{FF2B5EF4-FFF2-40B4-BE49-F238E27FC236}">
                    <a16:creationId xmlns:a16="http://schemas.microsoft.com/office/drawing/2014/main" id="{69890904-6F6D-EAB4-048B-EBDB28048D21}"/>
                  </a:ext>
                </a:extLst>
              </p:cNvPr>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 xmlns:a14="http://schemas.microsoft.com/office/drawing/2010/main">
                    <a:noFill/>
                  </a14:hiddenFill>
                </a:ext>
              </a:extLst>
            </p:spPr>
            <p:txBody>
              <a:bodyPr wrap="none" anchor="ctr">
                <a:flatTx/>
              </a:bodyPr>
              <a:lstStyle/>
              <a:p>
                <a:endParaRPr lang="en-US" sz="1700" dirty="0">
                  <a:latin typeface="Calibri"/>
                  <a:ea typeface="Times New Roman"/>
                  <a:cs typeface="Times New Roman"/>
                </a:endParaRPr>
              </a:p>
            </p:txBody>
          </p:sp>
          <p:sp>
            <p:nvSpPr>
              <p:cNvPr id="204" name="Rectangle 876">
                <a:extLst>
                  <a:ext uri="{FF2B5EF4-FFF2-40B4-BE49-F238E27FC236}">
                    <a16:creationId xmlns:a16="http://schemas.microsoft.com/office/drawing/2014/main" id="{E97B8683-2F41-FF60-5D2E-BE49393690CC}"/>
                  </a:ext>
                </a:extLst>
              </p:cNvPr>
              <p:cNvSpPr>
                <a:spLocks noChangeAspect="1" noChangeArrowheads="1"/>
              </p:cNvSpPr>
              <p:nvPr/>
            </p:nvSpPr>
            <p:spPr bwMode="auto">
              <a:xfrm>
                <a:off x="1059818" y="950932"/>
                <a:ext cx="100" cy="403719"/>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sz="1700" dirty="0">
                  <a:latin typeface="Calibri"/>
                  <a:ea typeface="Times New Roman"/>
                  <a:cs typeface="Calibri"/>
                </a:endParaRPr>
              </a:p>
            </p:txBody>
          </p:sp>
          <p:sp>
            <p:nvSpPr>
              <p:cNvPr id="205" name="Rectangle 873">
                <a:extLst>
                  <a:ext uri="{FF2B5EF4-FFF2-40B4-BE49-F238E27FC236}">
                    <a16:creationId xmlns:a16="http://schemas.microsoft.com/office/drawing/2014/main" id="{E0EDB13D-16BE-BF67-5510-5BB9175DEE15}"/>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sz="1700" dirty="0">
                    <a:latin typeface="Calibri"/>
                    <a:ea typeface="Times New Roman"/>
                    <a:cs typeface="Calibri"/>
                  </a:rPr>
                  <a:t>c1</a:t>
                </a:r>
              </a:p>
            </p:txBody>
          </p:sp>
          <p:sp>
            <p:nvSpPr>
              <p:cNvPr id="206" name="Freeform 875">
                <a:extLst>
                  <a:ext uri="{FF2B5EF4-FFF2-40B4-BE49-F238E27FC236}">
                    <a16:creationId xmlns:a16="http://schemas.microsoft.com/office/drawing/2014/main" id="{3BEF1854-0800-9179-E495-C4046C8F97A0}"/>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sz="1700" dirty="0">
                  <a:latin typeface="Calibri"/>
                  <a:ea typeface="Times New Roman"/>
                  <a:cs typeface="Times New Roman"/>
                </a:endParaRPr>
              </a:p>
            </p:txBody>
          </p:sp>
        </p:grpSp>
      </p:grpSp>
      <mc:AlternateContent xmlns:mc="http://schemas.openxmlformats.org/markup-compatibility/2006" xmlns:a14="http://schemas.microsoft.com/office/drawing/2010/main">
        <mc:Choice Requires="a14">
          <p:sp>
            <p:nvSpPr>
              <p:cNvPr id="242" name="Rectangle 241">
                <a:extLst>
                  <a:ext uri="{FF2B5EF4-FFF2-40B4-BE49-F238E27FC236}">
                    <a16:creationId xmlns:a16="http://schemas.microsoft.com/office/drawing/2014/main" id="{C4F21C0C-036F-1C33-17CB-207D9F3B0051}"/>
                  </a:ext>
                </a:extLst>
              </p:cNvPr>
              <p:cNvSpPr/>
              <p:nvPr/>
            </p:nvSpPr>
            <p:spPr>
              <a:xfrm>
                <a:off x="11132567" y="5216781"/>
                <a:ext cx="382605"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dirty="0">
                          <a:solidFill>
                            <a:srgbClr val="FFC000"/>
                          </a:solidFill>
                          <a:latin typeface="Cambria Math" panose="02040503050406030204" pitchFamily="18" charset="0"/>
                          <a:ea typeface="ＭＳ Ｐゴシック"/>
                          <a:cs typeface="Times New Roman"/>
                        </a:rPr>
                        <m:t>𝑔</m:t>
                      </m:r>
                    </m:oMath>
                  </m:oMathPara>
                </a14:m>
                <a:endParaRPr lang="en-GB" dirty="0">
                  <a:solidFill>
                    <a:srgbClr val="FFC000"/>
                  </a:solidFill>
                </a:endParaRPr>
              </a:p>
            </p:txBody>
          </p:sp>
        </mc:Choice>
        <mc:Fallback xmlns="">
          <p:sp>
            <p:nvSpPr>
              <p:cNvPr id="242" name="Rectangle 241">
                <a:extLst>
                  <a:ext uri="{FF2B5EF4-FFF2-40B4-BE49-F238E27FC236}">
                    <a16:creationId xmlns:a16="http://schemas.microsoft.com/office/drawing/2014/main" id="{C4F21C0C-036F-1C33-17CB-207D9F3B0051}"/>
                  </a:ext>
                </a:extLst>
              </p:cNvPr>
              <p:cNvSpPr>
                <a:spLocks noRot="1" noChangeAspect="1" noMove="1" noResize="1" noEditPoints="1" noAdjustHandles="1" noChangeArrowheads="1" noChangeShapeType="1" noTextEdit="1"/>
              </p:cNvSpPr>
              <p:nvPr/>
            </p:nvSpPr>
            <p:spPr>
              <a:xfrm>
                <a:off x="11132567" y="5216781"/>
                <a:ext cx="382605" cy="369332"/>
              </a:xfrm>
              <a:prstGeom prst="rect">
                <a:avLst/>
              </a:prstGeom>
              <a:blipFill>
                <a:blip r:embed="rId2"/>
                <a:stretch>
                  <a:fillRect b="-10000"/>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243" name="Rectangle 242">
                <a:extLst>
                  <a:ext uri="{FF2B5EF4-FFF2-40B4-BE49-F238E27FC236}">
                    <a16:creationId xmlns:a16="http://schemas.microsoft.com/office/drawing/2014/main" id="{CC361A87-FB31-384B-8D2B-15E08FB4D8A4}"/>
                  </a:ext>
                </a:extLst>
              </p:cNvPr>
              <p:cNvSpPr/>
              <p:nvPr/>
            </p:nvSpPr>
            <p:spPr>
              <a:xfrm>
                <a:off x="7816437" y="5617905"/>
                <a:ext cx="44505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i="1" dirty="0">
                              <a:solidFill>
                                <a:srgbClr val="FFC000"/>
                              </a:solidFill>
                              <a:latin typeface="Cambria Math" panose="02040503050406030204" pitchFamily="18" charset="0"/>
                            </a:rPr>
                          </m:ctrlPr>
                        </m:sSubPr>
                        <m:e>
                          <m:r>
                            <a:rPr lang="de-DE" i="1" dirty="0">
                              <a:solidFill>
                                <a:srgbClr val="FFC000"/>
                              </a:solidFill>
                              <a:latin typeface="Cambria Math" panose="02040503050406030204" pitchFamily="18" charset="0"/>
                            </a:rPr>
                            <m:t>𝑠</m:t>
                          </m:r>
                        </m:e>
                        <m:sub>
                          <m:r>
                            <a:rPr lang="de-DE" i="1" dirty="0">
                              <a:solidFill>
                                <a:srgbClr val="FFC000"/>
                              </a:solidFill>
                              <a:latin typeface="Cambria Math" panose="02040503050406030204" pitchFamily="18" charset="0"/>
                            </a:rPr>
                            <m:t>0</m:t>
                          </m:r>
                        </m:sub>
                      </m:sSub>
                    </m:oMath>
                  </m:oMathPara>
                </a14:m>
                <a:endParaRPr lang="en-GB" dirty="0">
                  <a:solidFill>
                    <a:srgbClr val="FFC000"/>
                  </a:solidFill>
                </a:endParaRPr>
              </a:p>
            </p:txBody>
          </p:sp>
        </mc:Choice>
        <mc:Fallback xmlns="">
          <p:sp>
            <p:nvSpPr>
              <p:cNvPr id="243" name="Rectangle 242">
                <a:extLst>
                  <a:ext uri="{FF2B5EF4-FFF2-40B4-BE49-F238E27FC236}">
                    <a16:creationId xmlns:a16="http://schemas.microsoft.com/office/drawing/2014/main" id="{CC361A87-FB31-384B-8D2B-15E08FB4D8A4}"/>
                  </a:ext>
                </a:extLst>
              </p:cNvPr>
              <p:cNvSpPr>
                <a:spLocks noRot="1" noChangeAspect="1" noMove="1" noResize="1" noEditPoints="1" noAdjustHandles="1" noChangeArrowheads="1" noChangeShapeType="1" noTextEdit="1"/>
              </p:cNvSpPr>
              <p:nvPr/>
            </p:nvSpPr>
            <p:spPr>
              <a:xfrm>
                <a:off x="7816437" y="5617905"/>
                <a:ext cx="445058" cy="369332"/>
              </a:xfrm>
              <a:prstGeom prst="rect">
                <a:avLst/>
              </a:prstGeom>
              <a:blipFill>
                <a:blip r:embed="rId3"/>
                <a:stretch>
                  <a:fillRect/>
                </a:stretch>
              </a:blipFill>
            </p:spPr>
            <p:txBody>
              <a:bodyPr/>
              <a:lstStyle/>
              <a:p>
                <a:r>
                  <a:rPr lang="en-DE">
                    <a:noFill/>
                  </a:rPr>
                  <a:t> </a:t>
                </a:r>
              </a:p>
            </p:txBody>
          </p:sp>
        </mc:Fallback>
      </mc:AlternateContent>
    </p:spTree>
    <p:extLst>
      <p:ext uri="{BB962C8B-B14F-4D97-AF65-F5344CB8AC3E}">
        <p14:creationId xmlns:p14="http://schemas.microsoft.com/office/powerpoint/2010/main" val="7948857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407F8E0-CB7A-5D4D-8F12-CFF7ED86E601}"/>
              </a:ext>
            </a:extLst>
          </p:cNvPr>
          <p:cNvSpPr>
            <a:spLocks noGrp="1"/>
          </p:cNvSpPr>
          <p:nvPr>
            <p:ph type="title"/>
          </p:nvPr>
        </p:nvSpPr>
        <p:spPr/>
        <p:txBody>
          <a:bodyPr/>
          <a:lstStyle/>
          <a:p>
            <a:r>
              <a:rPr lang="en-GB" dirty="0"/>
              <a:t>Intermediate Summary</a:t>
            </a:r>
          </a:p>
        </p:txBody>
      </p:sp>
      <mc:AlternateContent xmlns:mc="http://schemas.openxmlformats.org/markup-compatibility/2006" xmlns:a14="http://schemas.microsoft.com/office/drawing/2010/main">
        <mc:Choice Requires="a14">
          <p:sp>
            <p:nvSpPr>
              <p:cNvPr id="5" name="Content Placeholder 4">
                <a:extLst>
                  <a:ext uri="{FF2B5EF4-FFF2-40B4-BE49-F238E27FC236}">
                    <a16:creationId xmlns:a16="http://schemas.microsoft.com/office/drawing/2014/main" id="{B78CDCD4-6158-5B4B-9814-10C454C466EA}"/>
                  </a:ext>
                </a:extLst>
              </p:cNvPr>
              <p:cNvSpPr>
                <a:spLocks noGrp="1"/>
              </p:cNvSpPr>
              <p:nvPr>
                <p:ph idx="1"/>
              </p:nvPr>
            </p:nvSpPr>
            <p:spPr/>
            <p:txBody>
              <a:bodyPr/>
              <a:lstStyle/>
              <a:p>
                <a:r>
                  <a:rPr lang="en-GB" dirty="0"/>
                  <a:t>State-variable representation</a:t>
                </a:r>
              </a:p>
              <a:p>
                <a:pPr lvl="1"/>
                <a:r>
                  <a:rPr lang="en-GB" dirty="0"/>
                  <a:t>State-transition systems, classical planning assumptions</a:t>
                </a:r>
              </a:p>
              <a:p>
                <a:pPr lvl="1"/>
                <a:r>
                  <a:rPr lang="en-GB" dirty="0"/>
                  <a:t>Classical planning problems, plans, solutions</a:t>
                </a:r>
              </a:p>
              <a:p>
                <a:pPr lvl="1"/>
                <a:r>
                  <a:rPr lang="en-GB" dirty="0"/>
                  <a:t>Objects, rigid properties</a:t>
                </a:r>
              </a:p>
              <a:p>
                <a:pPr lvl="1"/>
                <a:r>
                  <a:rPr lang="en-GB" dirty="0"/>
                  <a:t>Varying properties, state variables, states as functions</a:t>
                </a:r>
              </a:p>
              <a:p>
                <a:pPr lvl="1"/>
                <a:r>
                  <a:rPr lang="en-GB" dirty="0"/>
                  <a:t>Action templates, actions, applicability, </a:t>
                </a:r>
                <a14:m>
                  <m:oMath xmlns:m="http://schemas.openxmlformats.org/officeDocument/2006/math">
                    <m:r>
                      <a:rPr lang="en-GB" i="1" smtClean="0">
                        <a:latin typeface="Cambria Math" panose="02040503050406030204" pitchFamily="18" charset="0"/>
                        <a:ea typeface="Cambria Math" panose="02040503050406030204" pitchFamily="18" charset="0"/>
                      </a:rPr>
                      <m:t>𝛾</m:t>
                    </m:r>
                  </m:oMath>
                </a14:m>
                <a:endParaRPr lang="en-GB" dirty="0"/>
              </a:p>
              <a:p>
                <a:pPr lvl="1"/>
                <a:r>
                  <a:rPr lang="en-GB" dirty="0"/>
                  <a:t>State-variable planning domains, plans, problems, solutions</a:t>
                </a:r>
              </a:p>
              <a:p>
                <a:pPr lvl="1"/>
                <a:r>
                  <a:rPr lang="en-GB" dirty="0"/>
                  <a:t>Comparison with classical representation</a:t>
                </a:r>
              </a:p>
              <a:p>
                <a:r>
                  <a:rPr lang="en-GB" dirty="0"/>
                  <a:t>Classical fragment of PDDL</a:t>
                </a:r>
              </a:p>
              <a:p>
                <a:pPr lvl="1"/>
                <a:r>
                  <a:rPr lang="en-GB" dirty="0"/>
                  <a:t>Planning domains, planning problems</a:t>
                </a:r>
              </a:p>
              <a:p>
                <a:pPr lvl="1"/>
                <a:r>
                  <a:rPr lang="en-GB" dirty="0"/>
                  <a:t>untyped, typed</a:t>
                </a:r>
              </a:p>
            </p:txBody>
          </p:sp>
        </mc:Choice>
        <mc:Fallback xmlns="">
          <p:sp>
            <p:nvSpPr>
              <p:cNvPr id="5" name="Content Placeholder 4">
                <a:extLst>
                  <a:ext uri="{FF2B5EF4-FFF2-40B4-BE49-F238E27FC236}">
                    <a16:creationId xmlns:a16="http://schemas.microsoft.com/office/drawing/2014/main" id="{B78CDCD4-6158-5B4B-9814-10C454C466EA}"/>
                  </a:ext>
                </a:extLst>
              </p:cNvPr>
              <p:cNvSpPr>
                <a:spLocks noGrp="1" noRot="1" noChangeAspect="1" noMove="1" noResize="1" noEditPoints="1" noAdjustHandles="1" noChangeArrowheads="1" noChangeShapeType="1" noTextEdit="1"/>
              </p:cNvSpPr>
              <p:nvPr>
                <p:ph idx="1"/>
              </p:nvPr>
            </p:nvSpPr>
            <p:spPr>
              <a:blipFill>
                <a:blip r:embed="rId2"/>
                <a:stretch>
                  <a:fillRect l="-1447" t="-1768"/>
                </a:stretch>
              </a:blipFill>
            </p:spPr>
            <p:txBody>
              <a:bodyPr/>
              <a:lstStyle/>
              <a:p>
                <a:r>
                  <a:rPr lang="en-GB">
                    <a:noFill/>
                  </a:rPr>
                  <a:t> </a:t>
                </a:r>
              </a:p>
            </p:txBody>
          </p:sp>
        </mc:Fallback>
      </mc:AlternateContent>
      <p:sp>
        <p:nvSpPr>
          <p:cNvPr id="2" name="Date Placeholder 1">
            <a:extLst>
              <a:ext uri="{FF2B5EF4-FFF2-40B4-BE49-F238E27FC236}">
                <a16:creationId xmlns:a16="http://schemas.microsoft.com/office/drawing/2014/main" id="{44F8A7C9-30C1-9448-863B-7A6DE2DC4EFF}"/>
              </a:ext>
            </a:extLst>
          </p:cNvPr>
          <p:cNvSpPr>
            <a:spLocks noGrp="1"/>
          </p:cNvSpPr>
          <p:nvPr>
            <p:ph type="dt" sz="half" idx="2"/>
          </p:nvPr>
        </p:nvSpPr>
        <p:spPr/>
        <p:txBody>
          <a:bodyPr/>
          <a:lstStyle/>
          <a:p>
            <a:r>
              <a:rPr lang="de-DE"/>
              <a:t>Deterministic</a:t>
            </a:r>
            <a:endParaRPr lang="de-DE" dirty="0"/>
          </a:p>
        </p:txBody>
      </p:sp>
      <p:sp>
        <p:nvSpPr>
          <p:cNvPr id="6" name="Footer Placeholder 5">
            <a:extLst>
              <a:ext uri="{FF2B5EF4-FFF2-40B4-BE49-F238E27FC236}">
                <a16:creationId xmlns:a16="http://schemas.microsoft.com/office/drawing/2014/main" id="{C4CEBF76-53EB-A894-F4C8-9443846A7F71}"/>
              </a:ext>
            </a:extLst>
          </p:cNvPr>
          <p:cNvSpPr>
            <a:spLocks noGrp="1"/>
          </p:cNvSpPr>
          <p:nvPr>
            <p:ph type="ftr" sz="quarter" idx="3"/>
          </p:nvPr>
        </p:nvSpPr>
        <p:spPr/>
        <p:txBody>
          <a:bodyPr/>
          <a:lstStyle/>
          <a:p>
            <a:r>
              <a:rPr lang="en-GB"/>
              <a:t>T. Braun - APA</a:t>
            </a:r>
          </a:p>
        </p:txBody>
      </p:sp>
      <p:sp>
        <p:nvSpPr>
          <p:cNvPr id="3" name="Slide Number Placeholder 2">
            <a:extLst>
              <a:ext uri="{FF2B5EF4-FFF2-40B4-BE49-F238E27FC236}">
                <a16:creationId xmlns:a16="http://schemas.microsoft.com/office/drawing/2014/main" id="{6F97C465-4572-3F40-B645-450383F26F08}"/>
              </a:ext>
            </a:extLst>
          </p:cNvPr>
          <p:cNvSpPr>
            <a:spLocks noGrp="1"/>
          </p:cNvSpPr>
          <p:nvPr>
            <p:ph type="sldNum" sz="quarter" idx="4"/>
          </p:nvPr>
        </p:nvSpPr>
        <p:spPr/>
        <p:txBody>
          <a:bodyPr/>
          <a:lstStyle/>
          <a:p>
            <a:fld id="{67C9959E-8E6B-B04C-9955-EA096F41CA7A}" type="slidenum">
              <a:rPr lang="en-GB" smtClean="0"/>
              <a:t>35</a:t>
            </a:fld>
            <a:endParaRPr lang="en-GB"/>
          </a:p>
        </p:txBody>
      </p:sp>
    </p:spTree>
    <p:extLst>
      <p:ext uri="{BB962C8B-B14F-4D97-AF65-F5344CB8AC3E}">
        <p14:creationId xmlns:p14="http://schemas.microsoft.com/office/powerpoint/2010/main" val="9096252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 per the Book</a:t>
            </a:r>
          </a:p>
        </p:txBody>
      </p:sp>
      <p:sp>
        <p:nvSpPr>
          <p:cNvPr id="3" name="Content Placeholder 2"/>
          <p:cNvSpPr>
            <a:spLocks noGrp="1"/>
          </p:cNvSpPr>
          <p:nvPr>
            <p:ph idx="1"/>
          </p:nvPr>
        </p:nvSpPr>
        <p:spPr/>
        <p:txBody>
          <a:bodyPr numCol="2">
            <a:normAutofit/>
          </a:bodyPr>
          <a:lstStyle/>
          <a:p>
            <a:pPr marL="0" indent="0">
              <a:buNone/>
              <a:tabLst>
                <a:tab pos="449263" algn="l"/>
              </a:tabLst>
            </a:pPr>
            <a:r>
              <a:rPr lang="en-US" dirty="0"/>
              <a:t>2.1 </a:t>
            </a:r>
            <a:r>
              <a:rPr lang="en-US" i="1" dirty="0"/>
              <a:t>State-variable representation</a:t>
            </a:r>
          </a:p>
          <a:p>
            <a:pPr lvl="1"/>
            <a:r>
              <a:rPr lang="en-US" dirty="0"/>
              <a:t>State = {values of variables}; action = changes to those values</a:t>
            </a:r>
          </a:p>
          <a:p>
            <a:pPr marL="0" indent="0">
              <a:buNone/>
              <a:tabLst>
                <a:tab pos="449263" algn="l"/>
              </a:tabLst>
            </a:pPr>
            <a:r>
              <a:rPr lang="en-US" b="1" dirty="0">
                <a:solidFill>
                  <a:schemeClr val="accent1"/>
                </a:solidFill>
              </a:rPr>
              <a:t>2.2 </a:t>
            </a:r>
            <a:r>
              <a:rPr lang="en-US" b="1" i="1" dirty="0">
                <a:solidFill>
                  <a:schemeClr val="accent1"/>
                </a:solidFill>
              </a:rPr>
              <a:t>Forward state-space search</a:t>
            </a:r>
          </a:p>
          <a:p>
            <a:pPr lvl="1"/>
            <a:r>
              <a:rPr lang="en-US" dirty="0">
                <a:solidFill>
                  <a:schemeClr val="accent1"/>
                </a:solidFill>
              </a:rPr>
              <a:t>Start at initial state, look for sequence of actions that achieve goal</a:t>
            </a:r>
          </a:p>
          <a:p>
            <a:pPr marL="0" indent="0">
              <a:buNone/>
              <a:tabLst>
                <a:tab pos="449263" algn="l"/>
              </a:tabLst>
            </a:pPr>
            <a:r>
              <a:rPr lang="en-US" dirty="0"/>
              <a:t>2.3 </a:t>
            </a:r>
            <a:r>
              <a:rPr lang="en-US" i="1" dirty="0"/>
              <a:t>Heuristic functions</a:t>
            </a:r>
          </a:p>
          <a:p>
            <a:pPr lvl="1"/>
            <a:r>
              <a:rPr lang="en-US" dirty="0"/>
              <a:t>How to guide a forward state-space search</a:t>
            </a:r>
          </a:p>
          <a:p>
            <a:pPr lvl="1"/>
            <a:endParaRPr lang="en-US" dirty="0"/>
          </a:p>
          <a:p>
            <a:pPr lvl="1"/>
            <a:endParaRPr lang="en-US" dirty="0"/>
          </a:p>
          <a:p>
            <a:pPr lvl="1"/>
            <a:endParaRPr lang="en-US" dirty="0"/>
          </a:p>
          <a:p>
            <a:pPr marL="0" indent="0">
              <a:buNone/>
              <a:tabLst>
                <a:tab pos="449263" algn="l"/>
              </a:tabLst>
            </a:pPr>
            <a:r>
              <a:rPr lang="en-US" dirty="0"/>
              <a:t>2.6 </a:t>
            </a:r>
            <a:r>
              <a:rPr lang="en-US" i="1" dirty="0"/>
              <a:t>Incorporating planning into an actor</a:t>
            </a:r>
          </a:p>
          <a:p>
            <a:pPr lvl="1"/>
            <a:r>
              <a:rPr lang="en-US" dirty="0"/>
              <a:t>Online lookahead, unexpected events</a:t>
            </a:r>
          </a:p>
          <a:p>
            <a:pPr marL="0" indent="0">
              <a:buNone/>
              <a:tabLst>
                <a:tab pos="449263" algn="l"/>
              </a:tabLst>
            </a:pPr>
            <a:r>
              <a:rPr lang="en-US" dirty="0"/>
              <a:t>2.4 </a:t>
            </a:r>
            <a:r>
              <a:rPr lang="en-US" i="1" dirty="0"/>
              <a:t>Backward search</a:t>
            </a:r>
          </a:p>
          <a:p>
            <a:pPr lvl="1"/>
            <a:r>
              <a:rPr lang="en-US" dirty="0"/>
              <a:t>Start at goal state, go backwards toward initial state</a:t>
            </a:r>
          </a:p>
          <a:p>
            <a:pPr marL="0" indent="0">
              <a:buNone/>
              <a:tabLst>
                <a:tab pos="449263" algn="l"/>
              </a:tabLst>
            </a:pPr>
            <a:r>
              <a:rPr lang="en-US" dirty="0"/>
              <a:t>2.5 </a:t>
            </a:r>
            <a:r>
              <a:rPr lang="en-US" i="1" dirty="0"/>
              <a:t>Plan-space search</a:t>
            </a:r>
          </a:p>
          <a:p>
            <a:pPr lvl="1"/>
            <a:r>
              <a:rPr lang="en-US" dirty="0"/>
              <a:t>Start with incomplete plan for getting from initial state to goal state, make transformations to fix flaws in the plan</a:t>
            </a:r>
          </a:p>
        </p:txBody>
      </p:sp>
      <p:sp>
        <p:nvSpPr>
          <p:cNvPr id="5" name="Date Placeholder 4">
            <a:extLst>
              <a:ext uri="{FF2B5EF4-FFF2-40B4-BE49-F238E27FC236}">
                <a16:creationId xmlns:a16="http://schemas.microsoft.com/office/drawing/2014/main" id="{B292FF90-280C-5E4D-80EF-E34B2314CFD3}"/>
              </a:ext>
            </a:extLst>
          </p:cNvPr>
          <p:cNvSpPr>
            <a:spLocks noGrp="1"/>
          </p:cNvSpPr>
          <p:nvPr>
            <p:ph type="dt" sz="half" idx="2"/>
          </p:nvPr>
        </p:nvSpPr>
        <p:spPr/>
        <p:txBody>
          <a:bodyPr/>
          <a:lstStyle/>
          <a:p>
            <a:r>
              <a:rPr lang="de-DE"/>
              <a:t>Deterministic</a:t>
            </a:r>
            <a:endParaRPr lang="de-DE" dirty="0"/>
          </a:p>
        </p:txBody>
      </p:sp>
      <p:sp>
        <p:nvSpPr>
          <p:cNvPr id="6" name="Footer Placeholder 5">
            <a:extLst>
              <a:ext uri="{FF2B5EF4-FFF2-40B4-BE49-F238E27FC236}">
                <a16:creationId xmlns:a16="http://schemas.microsoft.com/office/drawing/2014/main" id="{9D26B6CD-1035-66FB-DF6E-17F7D1B24A12}"/>
              </a:ext>
            </a:extLst>
          </p:cNvPr>
          <p:cNvSpPr>
            <a:spLocks noGrp="1"/>
          </p:cNvSpPr>
          <p:nvPr>
            <p:ph type="ftr" sz="quarter" idx="3"/>
          </p:nvPr>
        </p:nvSpPr>
        <p:spPr/>
        <p:txBody>
          <a:bodyPr/>
          <a:lstStyle/>
          <a:p>
            <a:r>
              <a:rPr lang="en-GB"/>
              <a:t>T. Braun - APA</a:t>
            </a:r>
          </a:p>
        </p:txBody>
      </p:sp>
      <p:sp>
        <p:nvSpPr>
          <p:cNvPr id="4" name="Slide Number Placeholder 3">
            <a:extLst>
              <a:ext uri="{FF2B5EF4-FFF2-40B4-BE49-F238E27FC236}">
                <a16:creationId xmlns:a16="http://schemas.microsoft.com/office/drawing/2014/main" id="{C0111836-268A-AA4F-A437-B3723C132983}"/>
              </a:ext>
            </a:extLst>
          </p:cNvPr>
          <p:cNvSpPr>
            <a:spLocks noGrp="1"/>
          </p:cNvSpPr>
          <p:nvPr>
            <p:ph type="sldNum" sz="quarter" idx="4"/>
          </p:nvPr>
        </p:nvSpPr>
        <p:spPr/>
        <p:txBody>
          <a:bodyPr/>
          <a:lstStyle/>
          <a:p>
            <a:fld id="{67C9959E-8E6B-B04C-9955-EA096F41CA7A}" type="slidenum">
              <a:rPr lang="en-GB" smtClean="0"/>
              <a:t>36</a:t>
            </a:fld>
            <a:endParaRPr lang="en-GB"/>
          </a:p>
        </p:txBody>
      </p:sp>
    </p:spTree>
    <p:extLst>
      <p:ext uri="{BB962C8B-B14F-4D97-AF65-F5344CB8AC3E}">
        <p14:creationId xmlns:p14="http://schemas.microsoft.com/office/powerpoint/2010/main" val="34217945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889703C-221D-9F4B-A8B5-131345C27847}"/>
              </a:ext>
            </a:extLst>
          </p:cNvPr>
          <p:cNvPicPr>
            <a:picLocks noChangeAspect="1"/>
          </p:cNvPicPr>
          <p:nvPr/>
        </p:nvPicPr>
        <p:blipFill>
          <a:blip r:embed="rId2"/>
          <a:stretch>
            <a:fillRect/>
          </a:stretch>
        </p:blipFill>
        <p:spPr>
          <a:xfrm>
            <a:off x="359625" y="2637569"/>
            <a:ext cx="4805245" cy="3268345"/>
          </a:xfrm>
          <a:prstGeom prst="rect">
            <a:avLst/>
          </a:prstGeom>
        </p:spPr>
      </p:pic>
      <p:sp>
        <p:nvSpPr>
          <p:cNvPr id="5121" name="Rectangle 2"/>
          <p:cNvSpPr>
            <a:spLocks noGrp="1" noChangeArrowheads="1"/>
          </p:cNvSpPr>
          <p:nvPr>
            <p:ph type="title"/>
          </p:nvPr>
        </p:nvSpPr>
        <p:spPr>
          <a:solidFill>
            <a:schemeClr val="bg1"/>
          </a:solidFill>
        </p:spPr>
        <p:txBody>
          <a:bodyPr/>
          <a:lstStyle/>
          <a:p>
            <a:r>
              <a:rPr lang="en-US" dirty="0"/>
              <a:t>Planning as Search</a:t>
            </a:r>
          </a:p>
        </p:txBody>
      </p:sp>
      <p:sp>
        <p:nvSpPr>
          <p:cNvPr id="3" name="Content Placeholder 2">
            <a:extLst>
              <a:ext uri="{FF2B5EF4-FFF2-40B4-BE49-F238E27FC236}">
                <a16:creationId xmlns:a16="http://schemas.microsoft.com/office/drawing/2014/main" id="{B8325A8B-262F-DA4B-908B-40AF8F6726D6}"/>
              </a:ext>
            </a:extLst>
          </p:cNvPr>
          <p:cNvSpPr>
            <a:spLocks noGrp="1"/>
          </p:cNvSpPr>
          <p:nvPr>
            <p:ph idx="1"/>
          </p:nvPr>
        </p:nvSpPr>
        <p:spPr/>
        <p:txBody>
          <a:bodyPr/>
          <a:lstStyle/>
          <a:p>
            <a:r>
              <a:rPr lang="en-US" dirty="0"/>
              <a:t>Nearly all planning procedures are search procedures</a:t>
            </a:r>
          </a:p>
          <a:p>
            <a:pPr lvl="1"/>
            <a:r>
              <a:rPr lang="en-US" dirty="0">
                <a:solidFill>
                  <a:schemeClr val="accent1"/>
                </a:solidFill>
              </a:rPr>
              <a:t>Search tree</a:t>
            </a:r>
            <a:r>
              <a:rPr lang="en-US" dirty="0"/>
              <a:t>: the data structure the procedure uses to keep track of which paths it has explored</a:t>
            </a:r>
            <a:endParaRPr lang="en-GB" dirty="0"/>
          </a:p>
        </p:txBody>
      </p:sp>
      <p:sp>
        <p:nvSpPr>
          <p:cNvPr id="5" name="Date Placeholder 4">
            <a:extLst>
              <a:ext uri="{FF2B5EF4-FFF2-40B4-BE49-F238E27FC236}">
                <a16:creationId xmlns:a16="http://schemas.microsoft.com/office/drawing/2014/main" id="{B8F02C9C-9167-C747-B34E-0CA338869FC3}"/>
              </a:ext>
            </a:extLst>
          </p:cNvPr>
          <p:cNvSpPr>
            <a:spLocks noGrp="1"/>
          </p:cNvSpPr>
          <p:nvPr>
            <p:ph type="dt" sz="half" idx="2"/>
          </p:nvPr>
        </p:nvSpPr>
        <p:spPr/>
        <p:txBody>
          <a:bodyPr/>
          <a:lstStyle/>
          <a:p>
            <a:r>
              <a:rPr lang="de-DE"/>
              <a:t>Deterministic</a:t>
            </a:r>
            <a:endParaRPr lang="de-DE" dirty="0"/>
          </a:p>
        </p:txBody>
      </p:sp>
      <p:sp>
        <p:nvSpPr>
          <p:cNvPr id="7" name="Footer Placeholder 6">
            <a:extLst>
              <a:ext uri="{FF2B5EF4-FFF2-40B4-BE49-F238E27FC236}">
                <a16:creationId xmlns:a16="http://schemas.microsoft.com/office/drawing/2014/main" id="{781A1AFD-DCCD-05C2-5C94-18BFD9FFEE2D}"/>
              </a:ext>
            </a:extLst>
          </p:cNvPr>
          <p:cNvSpPr>
            <a:spLocks noGrp="1"/>
          </p:cNvSpPr>
          <p:nvPr>
            <p:ph type="ftr" sz="quarter" idx="3"/>
          </p:nvPr>
        </p:nvSpPr>
        <p:spPr/>
        <p:txBody>
          <a:bodyPr/>
          <a:lstStyle/>
          <a:p>
            <a:r>
              <a:rPr lang="en-GB"/>
              <a:t>T. Braun - APA</a:t>
            </a:r>
          </a:p>
        </p:txBody>
      </p:sp>
      <p:sp>
        <p:nvSpPr>
          <p:cNvPr id="2" name="Slide Number Placeholder 1">
            <a:extLst>
              <a:ext uri="{FF2B5EF4-FFF2-40B4-BE49-F238E27FC236}">
                <a16:creationId xmlns:a16="http://schemas.microsoft.com/office/drawing/2014/main" id="{289E8ECC-69CC-D94B-AC86-54223BDDA58A}"/>
              </a:ext>
            </a:extLst>
          </p:cNvPr>
          <p:cNvSpPr>
            <a:spLocks noGrp="1"/>
          </p:cNvSpPr>
          <p:nvPr>
            <p:ph type="sldNum" sz="quarter" idx="4"/>
          </p:nvPr>
        </p:nvSpPr>
        <p:spPr/>
        <p:txBody>
          <a:bodyPr/>
          <a:lstStyle/>
          <a:p>
            <a:fld id="{67C9959E-8E6B-B04C-9955-EA096F41CA7A}" type="slidenum">
              <a:rPr lang="en-GB" smtClean="0"/>
              <a:t>37</a:t>
            </a:fld>
            <a:endParaRPr lang="en-GB"/>
          </a:p>
        </p:txBody>
      </p:sp>
      <p:sp>
        <p:nvSpPr>
          <p:cNvPr id="4" name="Rectangle 3">
            <a:extLst>
              <a:ext uri="{FF2B5EF4-FFF2-40B4-BE49-F238E27FC236}">
                <a16:creationId xmlns:a16="http://schemas.microsoft.com/office/drawing/2014/main" id="{AF15530E-A53A-CA46-A2DC-D2A29F150F5F}"/>
              </a:ext>
            </a:extLst>
          </p:cNvPr>
          <p:cNvSpPr/>
          <p:nvPr/>
        </p:nvSpPr>
        <p:spPr>
          <a:xfrm>
            <a:off x="3809650" y="6270838"/>
            <a:ext cx="4572000" cy="261610"/>
          </a:xfrm>
          <a:prstGeom prst="rect">
            <a:avLst/>
          </a:prstGeom>
        </p:spPr>
        <p:txBody>
          <a:bodyPr>
            <a:spAutoFit/>
          </a:bodyPr>
          <a:lstStyle/>
          <a:p>
            <a:pPr algn="ctr"/>
            <a:r>
              <a:rPr lang="en-US" sz="1050" dirty="0"/>
              <a:t>Example: Russell &amp; </a:t>
            </a:r>
            <a:r>
              <a:rPr lang="en-US" sz="1050" dirty="0" err="1"/>
              <a:t>Norvig</a:t>
            </a:r>
            <a:r>
              <a:rPr lang="en-US" sz="1050" dirty="0"/>
              <a:t>, </a:t>
            </a:r>
            <a:r>
              <a:rPr lang="en-US" sz="1050" i="1" dirty="0"/>
              <a:t>Artificial Intelligence: A Modern Approach</a:t>
            </a:r>
            <a:endParaRPr lang="en-US" sz="1050" dirty="0"/>
          </a:p>
        </p:txBody>
      </p:sp>
      <p:pic>
        <p:nvPicPr>
          <p:cNvPr id="9" name="Picture 8" descr="astar-progress05c.pdf">
            <a:extLst>
              <a:ext uri="{FF2B5EF4-FFF2-40B4-BE49-F238E27FC236}">
                <a16:creationId xmlns:a16="http://schemas.microsoft.com/office/drawing/2014/main" id="{74944D87-0A62-C94F-AEAB-EB4B60E907A7}"/>
              </a:ext>
            </a:extLst>
          </p:cNvPr>
          <p:cNvPicPr>
            <a:picLocks noChangeAspect="1"/>
          </p:cNvPicPr>
          <p:nvPr/>
        </p:nvPicPr>
        <p:blipFill rotWithShape="1">
          <a:blip r:embed="rId3">
            <a:extLst>
              <a:ext uri="{28A0092B-C50C-407E-A947-70E740481C1C}">
                <a14:useLocalDpi xmlns:a14="http://schemas.microsoft.com/office/drawing/2010/main" val="0"/>
              </a:ext>
            </a:extLst>
          </a:blip>
          <a:srcRect t="2799" b="22362"/>
          <a:stretch/>
        </p:blipFill>
        <p:spPr>
          <a:xfrm>
            <a:off x="5017677" y="3622771"/>
            <a:ext cx="6813998" cy="2283143"/>
          </a:xfrm>
          <a:prstGeom prst="rect">
            <a:avLst/>
          </a:prstGeom>
        </p:spPr>
      </p:pic>
      <p:sp>
        <p:nvSpPr>
          <p:cNvPr id="6" name="Triangle 5">
            <a:extLst>
              <a:ext uri="{FF2B5EF4-FFF2-40B4-BE49-F238E27FC236}">
                <a16:creationId xmlns:a16="http://schemas.microsoft.com/office/drawing/2014/main" id="{C54F3187-B9C8-FA46-B05E-F12B5B4B2831}"/>
              </a:ext>
            </a:extLst>
          </p:cNvPr>
          <p:cNvSpPr/>
          <p:nvPr/>
        </p:nvSpPr>
        <p:spPr>
          <a:xfrm rot="5400000">
            <a:off x="8271676" y="5509295"/>
            <a:ext cx="180000" cy="12600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8777950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a:t>Search-Tree Terminology</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solidFill>
                <a:schemeClr val="bg1"/>
              </a:solidFill>
            </p:spPr>
            <p:txBody>
              <a:bodyPr>
                <a:noAutofit/>
              </a:bodyPr>
              <a:lstStyle/>
              <a:p>
                <a:pPr>
                  <a:tabLst>
                    <a:tab pos="290513" algn="l"/>
                    <a:tab pos="568325" algn="l"/>
                    <a:tab pos="860425" algn="l"/>
                    <a:tab pos="3995738" algn="l"/>
                  </a:tabLst>
                </a:pPr>
                <a:r>
                  <a:rPr lang="en-US" dirty="0">
                    <a:solidFill>
                      <a:schemeClr val="accent1"/>
                    </a:solidFill>
                  </a:rPr>
                  <a:t>Node</a:t>
                </a:r>
                <a:r>
                  <a:rPr lang="en-US" dirty="0"/>
                  <a:t>: a pair </a:t>
                </a:r>
                <a14:m>
                  <m:oMath xmlns:m="http://schemas.openxmlformats.org/officeDocument/2006/math">
                    <m:r>
                      <a:rPr lang="en-US" i="1" dirty="0" smtClean="0">
                        <a:latin typeface="Cambria Math" panose="02040503050406030204" pitchFamily="18" charset="0"/>
                        <a:cs typeface="Calibri" panose="020F0502020204030204" pitchFamily="34" charset="0"/>
                      </a:rPr>
                      <m:t>𝜈</m:t>
                    </m:r>
                    <m:r>
                      <a:rPr lang="en-US" i="1" dirty="0">
                        <a:latin typeface="Cambria Math" panose="02040503050406030204" pitchFamily="18" charset="0"/>
                      </a:rPr>
                      <m:t>=</m:t>
                    </m:r>
                    <m:d>
                      <m:dPr>
                        <m:ctrlPr>
                          <a:rPr lang="en-US" i="1" dirty="0">
                            <a:latin typeface="Cambria Math" panose="02040503050406030204" pitchFamily="18" charset="0"/>
                          </a:rPr>
                        </m:ctrlPr>
                      </m:dPr>
                      <m:e>
                        <m:r>
                          <a:rPr lang="en-US" i="1" dirty="0">
                            <a:latin typeface="Cambria Math" panose="02040503050406030204" pitchFamily="18" charset="0"/>
                          </a:rPr>
                          <m:t>𝜋</m:t>
                        </m:r>
                        <m:r>
                          <a:rPr lang="en-US" i="1" dirty="0">
                            <a:latin typeface="Cambria Math" panose="02040503050406030204" pitchFamily="18" charset="0"/>
                          </a:rPr>
                          <m:t>,</m:t>
                        </m:r>
                        <m:r>
                          <a:rPr lang="en-US" i="1" dirty="0">
                            <a:latin typeface="Cambria Math" panose="02040503050406030204" pitchFamily="18" charset="0"/>
                          </a:rPr>
                          <m:t>𝑠</m:t>
                        </m:r>
                      </m:e>
                    </m:d>
                    <m:r>
                      <a:rPr lang="de-DE" b="0" i="1" dirty="0" smtClean="0">
                        <a:latin typeface="Cambria Math" panose="02040503050406030204" pitchFamily="18" charset="0"/>
                      </a:rPr>
                      <m:t>,</m:t>
                    </m:r>
                    <m:r>
                      <a:rPr lang="en-US" i="1" dirty="0" smtClean="0">
                        <a:latin typeface="Cambria Math" panose="02040503050406030204" pitchFamily="18" charset="0"/>
                      </a:rPr>
                      <m:t>𝑠</m:t>
                    </m:r>
                    <m:r>
                      <a:rPr lang="en-US" i="1" dirty="0" smtClean="0">
                        <a:latin typeface="Cambria Math" panose="02040503050406030204" pitchFamily="18" charset="0"/>
                      </a:rPr>
                      <m:t>=</m:t>
                    </m:r>
                    <m:r>
                      <a:rPr lang="el-GR" i="1" dirty="0">
                        <a:latin typeface="Cambria Math" panose="02040503050406030204" pitchFamily="18" charset="0"/>
                      </a:rPr>
                      <m:t>𝛾</m:t>
                    </m:r>
                    <m:d>
                      <m:dPr>
                        <m:ctrlPr>
                          <a:rPr lang="en-US" i="1" dirty="0">
                            <a:latin typeface="Cambria Math" panose="02040503050406030204" pitchFamily="18" charset="0"/>
                          </a:rPr>
                        </m:ctrlPr>
                      </m:dPr>
                      <m:e>
                        <m:sSub>
                          <m:sSubPr>
                            <m:ctrlPr>
                              <a:rPr lang="de-DE" b="0" i="1" dirty="0" smtClean="0">
                                <a:latin typeface="Cambria Math" panose="02040503050406030204" pitchFamily="18" charset="0"/>
                              </a:rPr>
                            </m:ctrlPr>
                          </m:sSubPr>
                          <m:e>
                            <m:r>
                              <a:rPr lang="en-US" i="1" dirty="0">
                                <a:latin typeface="Cambria Math" panose="02040503050406030204" pitchFamily="18" charset="0"/>
                              </a:rPr>
                              <m:t>𝑠</m:t>
                            </m:r>
                          </m:e>
                          <m:sub>
                            <m:r>
                              <a:rPr lang="de-DE" b="0" i="1" dirty="0" smtClean="0">
                                <a:latin typeface="Cambria Math" panose="02040503050406030204" pitchFamily="18" charset="0"/>
                              </a:rPr>
                              <m:t>0</m:t>
                            </m:r>
                          </m:sub>
                        </m:sSub>
                        <m:r>
                          <a:rPr lang="en-US" i="1" dirty="0">
                            <a:latin typeface="Cambria Math" panose="02040503050406030204" pitchFamily="18" charset="0"/>
                          </a:rPr>
                          <m:t>,</m:t>
                        </m:r>
                        <m:r>
                          <a:rPr lang="en-US" i="1" dirty="0">
                            <a:latin typeface="Cambria Math" panose="02040503050406030204" pitchFamily="18" charset="0"/>
                          </a:rPr>
                          <m:t>𝜋</m:t>
                        </m:r>
                      </m:e>
                    </m:d>
                  </m:oMath>
                </a14:m>
                <a:endParaRPr lang="en-US" dirty="0"/>
              </a:p>
              <a:p>
                <a:pPr lvl="1">
                  <a:tabLst>
                    <a:tab pos="290513" algn="l"/>
                    <a:tab pos="568325" algn="l"/>
                    <a:tab pos="860425" algn="l"/>
                    <a:tab pos="3995738" algn="l"/>
                  </a:tabLst>
                </a:pPr>
                <a:r>
                  <a:rPr lang="en-US" dirty="0"/>
                  <a:t>In practice</a:t>
                </a:r>
                <a:r>
                  <a:rPr lang="en-US" i="1" dirty="0"/>
                  <a:t>, </a:t>
                </a:r>
                <a14:m>
                  <m:oMath xmlns:m="http://schemas.openxmlformats.org/officeDocument/2006/math">
                    <m:r>
                      <a:rPr lang="en-US" i="1" dirty="0">
                        <a:latin typeface="Cambria Math" panose="02040503050406030204" pitchFamily="18" charset="0"/>
                        <a:cs typeface="Calibri" panose="020F0502020204030204" pitchFamily="34" charset="0"/>
                      </a:rPr>
                      <m:t>𝜈</m:t>
                    </m:r>
                  </m:oMath>
                </a14:m>
                <a:r>
                  <a:rPr lang="en-US" dirty="0"/>
                  <a:t> may contain other things: Pointer to parent, </a:t>
                </a:r>
                <a14:m>
                  <m:oMath xmlns:m="http://schemas.openxmlformats.org/officeDocument/2006/math">
                    <m:r>
                      <a:rPr lang="en-US" i="1" dirty="0" smtClean="0">
                        <a:latin typeface="Cambria Math" panose="02040503050406030204" pitchFamily="18" charset="0"/>
                      </a:rPr>
                      <m:t>𝑐𝑜𝑠𝑡</m:t>
                    </m:r>
                    <m:d>
                      <m:dPr>
                        <m:ctrlPr>
                          <a:rPr lang="en-US" i="1" dirty="0" smtClean="0">
                            <a:latin typeface="Cambria Math" panose="02040503050406030204" pitchFamily="18" charset="0"/>
                          </a:rPr>
                        </m:ctrlPr>
                      </m:dPr>
                      <m:e>
                        <m:r>
                          <a:rPr lang="en-US" i="1" dirty="0" smtClean="0">
                            <a:latin typeface="Cambria Math" panose="02040503050406030204" pitchFamily="18" charset="0"/>
                          </a:rPr>
                          <m:t>𝜋</m:t>
                        </m:r>
                      </m:e>
                    </m:d>
                  </m:oMath>
                </a14:m>
                <a:r>
                  <a:rPr lang="en-US" dirty="0"/>
                  <a:t>, …</a:t>
                </a:r>
              </a:p>
              <a:p>
                <a:pPr lvl="1">
                  <a:tabLst>
                    <a:tab pos="290513" algn="l"/>
                    <a:tab pos="568325" algn="l"/>
                    <a:tab pos="860425" algn="l"/>
                    <a:tab pos="3995738" algn="l"/>
                  </a:tabLst>
                </a:pPr>
                <a14:m>
                  <m:oMath xmlns:m="http://schemas.openxmlformats.org/officeDocument/2006/math">
                    <m:r>
                      <a:rPr lang="en-US" i="1" dirty="0">
                        <a:latin typeface="Cambria Math" panose="02040503050406030204" pitchFamily="18" charset="0"/>
                      </a:rPr>
                      <m:t>𝜋</m:t>
                    </m:r>
                  </m:oMath>
                </a14:m>
                <a:r>
                  <a:rPr lang="en-US" dirty="0"/>
                  <a:t> not always stored explicitly, can be computed from the parent pointers</a:t>
                </a:r>
              </a:p>
              <a:p>
                <a:pPr>
                  <a:tabLst>
                    <a:tab pos="290513" algn="l"/>
                    <a:tab pos="568325" algn="l"/>
                    <a:tab pos="860425" algn="l"/>
                    <a:tab pos="3995738" algn="l"/>
                  </a:tabLst>
                </a:pPr>
                <a:r>
                  <a:rPr lang="en-US" dirty="0">
                    <a:solidFill>
                      <a:schemeClr val="accent1"/>
                    </a:solidFill>
                  </a:rPr>
                  <a:t>Children</a:t>
                </a:r>
                <a:r>
                  <a:rPr lang="en-US" i="1" dirty="0"/>
                  <a:t> </a:t>
                </a:r>
                <a:r>
                  <a:rPr lang="en-US" dirty="0"/>
                  <a:t>of </a:t>
                </a:r>
                <a14:m>
                  <m:oMath xmlns:m="http://schemas.openxmlformats.org/officeDocument/2006/math">
                    <m:r>
                      <a:rPr lang="en-US" i="1" dirty="0" smtClean="0">
                        <a:latin typeface="Cambria Math" panose="02040503050406030204" pitchFamily="18" charset="0"/>
                        <a:cs typeface="Calibri" panose="020F0502020204030204" pitchFamily="34" charset="0"/>
                      </a:rPr>
                      <m:t>𝜈</m:t>
                    </m:r>
                    <m:r>
                      <a:rPr lang="de-DE" b="0" i="1" dirty="0" smtClean="0">
                        <a:latin typeface="Cambria Math" panose="02040503050406030204" pitchFamily="18" charset="0"/>
                        <a:cs typeface="Calibri" panose="020F0502020204030204" pitchFamily="34" charset="0"/>
                      </a:rPr>
                      <m:t>=</m:t>
                    </m:r>
                    <m:d>
                      <m:dPr>
                        <m:begChr m:val="{"/>
                        <m:endChr m:val="}"/>
                        <m:ctrlPr>
                          <a:rPr lang="en-US" i="1" dirty="0" smtClean="0">
                            <a:latin typeface="Cambria Math" panose="02040503050406030204" pitchFamily="18" charset="0"/>
                          </a:rPr>
                        </m:ctrlPr>
                      </m:dPr>
                      <m:e>
                        <m:d>
                          <m:dPr>
                            <m:ctrlPr>
                              <a:rPr lang="en-US" i="1" dirty="0">
                                <a:latin typeface="Cambria Math" panose="02040503050406030204" pitchFamily="18" charset="0"/>
                              </a:rPr>
                            </m:ctrlPr>
                          </m:dPr>
                          <m:e>
                            <m:r>
                              <a:rPr lang="en-US" i="1" dirty="0">
                                <a:latin typeface="Cambria Math" panose="02040503050406030204" pitchFamily="18" charset="0"/>
                              </a:rPr>
                              <m:t>𝜋</m:t>
                            </m:r>
                            <m:r>
                              <a:rPr lang="en-US" i="1" dirty="0">
                                <a:latin typeface="Cambria Math" panose="02040503050406030204" pitchFamily="18" charset="0"/>
                              </a:rPr>
                              <m:t>.</m:t>
                            </m:r>
                            <m:r>
                              <a:rPr lang="en-US" i="1" dirty="0">
                                <a:latin typeface="Cambria Math" panose="02040503050406030204" pitchFamily="18" charset="0"/>
                              </a:rPr>
                              <m:t>𝑎</m:t>
                            </m:r>
                            <m:r>
                              <a:rPr lang="en-US" i="1" dirty="0">
                                <a:latin typeface="Cambria Math" panose="02040503050406030204" pitchFamily="18" charset="0"/>
                              </a:rPr>
                              <m:t>, </m:t>
                            </m:r>
                            <m:r>
                              <a:rPr lang="en-US" i="1" dirty="0" err="1">
                                <a:latin typeface="Cambria Math" panose="02040503050406030204" pitchFamily="18" charset="0"/>
                              </a:rPr>
                              <m:t>𝛾</m:t>
                            </m:r>
                            <m:d>
                              <m:dPr>
                                <m:ctrlPr>
                                  <a:rPr lang="en-US" i="1" dirty="0">
                                    <a:latin typeface="Cambria Math" panose="02040503050406030204" pitchFamily="18" charset="0"/>
                                  </a:rPr>
                                </m:ctrlPr>
                              </m:dPr>
                              <m:e>
                                <m:r>
                                  <a:rPr lang="en-US" i="1" dirty="0" err="1">
                                    <a:latin typeface="Cambria Math" panose="02040503050406030204" pitchFamily="18" charset="0"/>
                                  </a:rPr>
                                  <m:t>𝑠</m:t>
                                </m:r>
                                <m:r>
                                  <a:rPr lang="en-US" i="1" dirty="0" err="1">
                                    <a:latin typeface="Cambria Math" panose="02040503050406030204" pitchFamily="18" charset="0"/>
                                  </a:rPr>
                                  <m:t>,</m:t>
                                </m:r>
                                <m:r>
                                  <a:rPr lang="en-US" i="1" dirty="0" err="1">
                                    <a:latin typeface="Cambria Math" panose="02040503050406030204" pitchFamily="18" charset="0"/>
                                  </a:rPr>
                                  <m:t>𝑎</m:t>
                                </m:r>
                              </m:e>
                            </m:d>
                          </m:e>
                        </m:d>
                        <m:r>
                          <a:rPr lang="en-US" i="1" dirty="0">
                            <a:latin typeface="Cambria Math" panose="02040503050406030204" pitchFamily="18" charset="0"/>
                          </a:rPr>
                          <m:t> | </m:t>
                        </m:r>
                        <m:r>
                          <a:rPr lang="en-US" i="1" dirty="0">
                            <a:latin typeface="Cambria Math" panose="02040503050406030204" pitchFamily="18" charset="0"/>
                          </a:rPr>
                          <m:t>𝑎</m:t>
                        </m:r>
                        <m:r>
                          <a:rPr lang="en-US" i="1" dirty="0">
                            <a:latin typeface="Cambria Math" panose="02040503050406030204" pitchFamily="18" charset="0"/>
                          </a:rPr>
                          <m:t> </m:t>
                        </m:r>
                        <m:r>
                          <m:rPr>
                            <m:nor/>
                          </m:rPr>
                          <a:rPr lang="en-US" dirty="0">
                            <a:latin typeface="Cambria Math" panose="02040503050406030204" pitchFamily="18" charset="0"/>
                          </a:rPr>
                          <m:t>is</m:t>
                        </m:r>
                        <m:r>
                          <m:rPr>
                            <m:nor/>
                          </m:rPr>
                          <a:rPr lang="en-US" dirty="0">
                            <a:latin typeface="Cambria Math" panose="02040503050406030204" pitchFamily="18" charset="0"/>
                          </a:rPr>
                          <m:t> </m:t>
                        </m:r>
                        <m:r>
                          <m:rPr>
                            <m:nor/>
                          </m:rPr>
                          <a:rPr lang="en-US" dirty="0">
                            <a:latin typeface="Cambria Math" panose="02040503050406030204" pitchFamily="18" charset="0"/>
                          </a:rPr>
                          <m:t>applicable</m:t>
                        </m:r>
                        <m:r>
                          <m:rPr>
                            <m:nor/>
                          </m:rPr>
                          <a:rPr lang="en-US" dirty="0">
                            <a:latin typeface="Cambria Math" panose="02040503050406030204" pitchFamily="18" charset="0"/>
                          </a:rPr>
                          <m:t> </m:t>
                        </m:r>
                        <m:r>
                          <m:rPr>
                            <m:nor/>
                          </m:rPr>
                          <a:rPr lang="en-US" dirty="0">
                            <a:latin typeface="Cambria Math" panose="02040503050406030204" pitchFamily="18" charset="0"/>
                          </a:rPr>
                          <m:t>in</m:t>
                        </m:r>
                        <m:r>
                          <a:rPr lang="en-US" i="1" dirty="0">
                            <a:latin typeface="Cambria Math" panose="02040503050406030204" pitchFamily="18" charset="0"/>
                          </a:rPr>
                          <m:t> </m:t>
                        </m:r>
                        <m:r>
                          <a:rPr lang="en-US" i="1" dirty="0">
                            <a:latin typeface="Cambria Math" panose="02040503050406030204" pitchFamily="18" charset="0"/>
                          </a:rPr>
                          <m:t>𝑠</m:t>
                        </m:r>
                      </m:e>
                    </m:d>
                  </m:oMath>
                </a14:m>
                <a:endParaRPr lang="en-US" dirty="0"/>
              </a:p>
              <a:p>
                <a:pPr lvl="1">
                  <a:tabLst>
                    <a:tab pos="290513" algn="l"/>
                    <a:tab pos="568325" algn="l"/>
                    <a:tab pos="860425" algn="l"/>
                    <a:tab pos="3995738" algn="l"/>
                  </a:tabLst>
                </a:pPr>
                <a14:m>
                  <m:oMath xmlns:m="http://schemas.openxmlformats.org/officeDocument/2006/math">
                    <m:r>
                      <a:rPr lang="en-US" i="1" dirty="0">
                        <a:latin typeface="Cambria Math" panose="02040503050406030204" pitchFamily="18" charset="0"/>
                      </a:rPr>
                      <m:t>𝜋</m:t>
                    </m:r>
                    <m:r>
                      <a:rPr lang="en-US" i="1" dirty="0">
                        <a:latin typeface="Cambria Math" panose="02040503050406030204" pitchFamily="18" charset="0"/>
                      </a:rPr>
                      <m:t>.</m:t>
                    </m:r>
                    <m:r>
                      <a:rPr lang="en-US" i="1" dirty="0">
                        <a:latin typeface="Cambria Math" panose="02040503050406030204" pitchFamily="18" charset="0"/>
                      </a:rPr>
                      <m:t>𝑎</m:t>
                    </m:r>
                  </m:oMath>
                </a14:m>
                <a:r>
                  <a:rPr lang="en-US" dirty="0"/>
                  <a:t>: concatenation of </a:t>
                </a:r>
                <a14:m>
                  <m:oMath xmlns:m="http://schemas.openxmlformats.org/officeDocument/2006/math">
                    <m:r>
                      <a:rPr lang="en-US" i="1" dirty="0">
                        <a:latin typeface="Cambria Math" panose="02040503050406030204" pitchFamily="18" charset="0"/>
                      </a:rPr>
                      <m:t>𝜋</m:t>
                    </m:r>
                  </m:oMath>
                </a14:m>
                <a:r>
                  <a:rPr lang="en-US" dirty="0"/>
                  <a:t> and </a:t>
                </a:r>
                <a14:m>
                  <m:oMath xmlns:m="http://schemas.openxmlformats.org/officeDocument/2006/math">
                    <m:r>
                      <a:rPr lang="en-US" i="1" dirty="0">
                        <a:latin typeface="Cambria Math" panose="02040503050406030204" pitchFamily="18" charset="0"/>
                      </a:rPr>
                      <m:t>𝑎</m:t>
                    </m:r>
                  </m:oMath>
                </a14:m>
                <a:endParaRPr lang="en-US" dirty="0"/>
              </a:p>
              <a:p>
                <a:pPr>
                  <a:tabLst>
                    <a:tab pos="290513" algn="l"/>
                    <a:tab pos="568325" algn="l"/>
                    <a:tab pos="860425" algn="l"/>
                    <a:tab pos="3995738" algn="l"/>
                  </a:tabLst>
                </a:pPr>
                <a:r>
                  <a:rPr lang="en-US" dirty="0">
                    <a:solidFill>
                      <a:schemeClr val="accent1"/>
                    </a:solidFill>
                  </a:rPr>
                  <a:t>Successors</a:t>
                </a:r>
                <a:r>
                  <a:rPr lang="en-US" i="1" dirty="0"/>
                  <a:t> </a:t>
                </a:r>
                <a:r>
                  <a:rPr lang="en-US" dirty="0"/>
                  <a:t>of </a:t>
                </a:r>
                <a14:m>
                  <m:oMath xmlns:m="http://schemas.openxmlformats.org/officeDocument/2006/math">
                    <m:r>
                      <a:rPr lang="en-US" i="1" dirty="0" smtClean="0">
                        <a:latin typeface="Cambria Math" panose="02040503050406030204" pitchFamily="18" charset="0"/>
                        <a:cs typeface="Calibri" panose="020F0502020204030204" pitchFamily="34" charset="0"/>
                      </a:rPr>
                      <m:t>𝜈</m:t>
                    </m:r>
                  </m:oMath>
                </a14:m>
                <a:endParaRPr lang="en-US" dirty="0"/>
              </a:p>
              <a:p>
                <a:pPr lvl="1">
                  <a:tabLst>
                    <a:tab pos="290513" algn="l"/>
                    <a:tab pos="568325" algn="l"/>
                    <a:tab pos="860425" algn="l"/>
                    <a:tab pos="3995738" algn="l"/>
                  </a:tabLst>
                </a:pPr>
                <a:r>
                  <a:rPr lang="en-US" dirty="0"/>
                  <a:t>Children, children of children, etc. </a:t>
                </a:r>
              </a:p>
              <a:p>
                <a:pPr>
                  <a:tabLst>
                    <a:tab pos="290513" algn="l"/>
                    <a:tab pos="568325" algn="l"/>
                    <a:tab pos="860425" algn="l"/>
                    <a:tab pos="3995738" algn="l"/>
                  </a:tabLst>
                </a:pPr>
                <a:r>
                  <a:rPr lang="en-US" dirty="0">
                    <a:solidFill>
                      <a:schemeClr val="accent1"/>
                    </a:solidFill>
                  </a:rPr>
                  <a:t>Ancestors</a:t>
                </a:r>
                <a:r>
                  <a:rPr lang="en-US" i="1" dirty="0"/>
                  <a:t> </a:t>
                </a:r>
                <a:r>
                  <a:rPr lang="en-US" dirty="0"/>
                  <a:t>of </a:t>
                </a:r>
                <a14:m>
                  <m:oMath xmlns:m="http://schemas.openxmlformats.org/officeDocument/2006/math">
                    <m:r>
                      <a:rPr lang="en-US" i="1" dirty="0">
                        <a:latin typeface="Cambria Math" panose="02040503050406030204" pitchFamily="18" charset="0"/>
                      </a:rPr>
                      <m:t>𝜈</m:t>
                    </m:r>
                  </m:oMath>
                </a14:m>
                <a:endParaRPr lang="de-DE" dirty="0"/>
              </a:p>
              <a:p>
                <a:pPr lvl="1">
                  <a:tabLst>
                    <a:tab pos="290513" algn="l"/>
                    <a:tab pos="568325" algn="l"/>
                    <a:tab pos="860425" algn="l"/>
                    <a:tab pos="3995738" algn="l"/>
                  </a:tabLst>
                </a:pPr>
                <a:r>
                  <a:rPr lang="en-US" dirty="0"/>
                  <a:t>Nodes that hav</a:t>
                </a:r>
                <a:r>
                  <a:rPr lang="en-US" dirty="0">
                    <a:latin typeface="Times New Roman" panose="02020603050405020304" pitchFamily="18" charset="0"/>
                  </a:rPr>
                  <a:t>e </a:t>
                </a:r>
                <a14:m>
                  <m:oMath xmlns:m="http://schemas.openxmlformats.org/officeDocument/2006/math">
                    <m:r>
                      <a:rPr lang="en-US" i="1" dirty="0">
                        <a:latin typeface="Cambria Math" panose="02040503050406030204" pitchFamily="18" charset="0"/>
                      </a:rPr>
                      <m:t>𝜈</m:t>
                    </m:r>
                  </m:oMath>
                </a14:m>
                <a:r>
                  <a:rPr lang="en-US" dirty="0">
                    <a:latin typeface="Times New Roman" panose="02020603050405020304" pitchFamily="18" charset="0"/>
                  </a:rPr>
                  <a:t> as a</a:t>
                </a:r>
                <a:r>
                  <a:rPr lang="en-US" dirty="0"/>
                  <a:t> successor</a:t>
                </a:r>
              </a:p>
              <a:p>
                <a:pPr>
                  <a:tabLst>
                    <a:tab pos="631825" algn="l"/>
                  </a:tabLst>
                </a:pPr>
                <a:r>
                  <a:rPr lang="en-US" dirty="0">
                    <a:solidFill>
                      <a:schemeClr val="accent1"/>
                    </a:solidFill>
                  </a:rPr>
                  <a:t>Initial </a:t>
                </a:r>
                <a:r>
                  <a:rPr lang="en-US" i="1" dirty="0"/>
                  <a:t>/ </a:t>
                </a:r>
                <a:r>
                  <a:rPr lang="en-US" dirty="0">
                    <a:solidFill>
                      <a:schemeClr val="accent1"/>
                    </a:solidFill>
                  </a:rPr>
                  <a:t>starting</a:t>
                </a:r>
                <a:r>
                  <a:rPr lang="en-US" i="1" dirty="0"/>
                  <a:t> </a:t>
                </a:r>
                <a:r>
                  <a:rPr lang="en-US" dirty="0"/>
                  <a:t>node: </a:t>
                </a:r>
                <a14:m>
                  <m:oMath xmlns:m="http://schemas.openxmlformats.org/officeDocument/2006/math">
                    <m:r>
                      <a:rPr lang="en-US" i="1" dirty="0">
                        <a:latin typeface="Cambria Math" panose="02040503050406030204" pitchFamily="18" charset="0"/>
                        <a:cs typeface="Calibri" panose="020F0502020204030204" pitchFamily="34" charset="0"/>
                      </a:rPr>
                      <m:t>𝜈</m:t>
                    </m:r>
                    <m:r>
                      <a:rPr lang="en-US" i="1" baseline="-25000" dirty="0">
                        <a:latin typeface="Cambria Math" panose="02040503050406030204" pitchFamily="18" charset="0"/>
                      </a:rPr>
                      <m:t>0</m:t>
                    </m:r>
                    <m:r>
                      <a:rPr lang="en-US" i="1" dirty="0">
                        <a:latin typeface="Cambria Math" panose="02040503050406030204" pitchFamily="18" charset="0"/>
                      </a:rPr>
                      <m:t>=</m:t>
                    </m:r>
                    <m:d>
                      <m:dPr>
                        <m:ctrlPr>
                          <a:rPr lang="en-US" i="1" dirty="0">
                            <a:latin typeface="Cambria Math" panose="02040503050406030204" pitchFamily="18" charset="0"/>
                          </a:rPr>
                        </m:ctrlPr>
                      </m:dPr>
                      <m:e>
                        <m:r>
                          <a:rPr lang="en-US" i="1" dirty="0">
                            <a:latin typeface="Cambria Math" panose="02040503050406030204" pitchFamily="18" charset="0"/>
                          </a:rPr>
                          <m:t>⟨⟩,</m:t>
                        </m:r>
                        <m:r>
                          <a:rPr lang="en-US" i="1" baseline="-25000" dirty="0">
                            <a:latin typeface="Cambria Math" panose="02040503050406030204" pitchFamily="18" charset="0"/>
                          </a:rPr>
                          <m:t> </m:t>
                        </m:r>
                        <m:sSub>
                          <m:sSubPr>
                            <m:ctrlPr>
                              <a:rPr lang="de-DE" i="1" dirty="0">
                                <a:latin typeface="Cambria Math" panose="02040503050406030204" pitchFamily="18" charset="0"/>
                              </a:rPr>
                            </m:ctrlPr>
                          </m:sSubPr>
                          <m:e>
                            <m:r>
                              <a:rPr lang="en-US" i="1" dirty="0">
                                <a:latin typeface="Cambria Math" panose="02040503050406030204" pitchFamily="18" charset="0"/>
                              </a:rPr>
                              <m:t>𝑠</m:t>
                            </m:r>
                          </m:e>
                          <m:sub>
                            <m:r>
                              <a:rPr lang="de-DE" i="1" dirty="0">
                                <a:latin typeface="Cambria Math" panose="02040503050406030204" pitchFamily="18" charset="0"/>
                              </a:rPr>
                              <m:t>0</m:t>
                            </m:r>
                          </m:sub>
                        </m:sSub>
                      </m:e>
                    </m:d>
                  </m:oMath>
                </a14:m>
                <a:endParaRPr lang="en-US" dirty="0"/>
              </a:p>
              <a:p>
                <a:pPr lvl="1">
                  <a:tabLst>
                    <a:tab pos="631825" algn="l"/>
                  </a:tabLst>
                </a:pPr>
                <a:r>
                  <a:rPr lang="en-US" dirty="0"/>
                  <a:t>Root of the search tree</a:t>
                </a:r>
              </a:p>
              <a:p>
                <a:pPr>
                  <a:tabLst>
                    <a:tab pos="631825" algn="l"/>
                  </a:tabLst>
                </a:pPr>
                <a:endParaRPr lang="en-US" dirty="0"/>
              </a:p>
              <a:p>
                <a:pPr marL="0" indent="0">
                  <a:buNone/>
                  <a:tabLst>
                    <a:tab pos="290513" algn="l"/>
                    <a:tab pos="568325" algn="l"/>
                    <a:tab pos="860425" algn="l"/>
                    <a:tab pos="3995738" algn="l"/>
                  </a:tabLst>
                </a:pPr>
                <a:endParaRPr lang="en-US" dirty="0"/>
              </a:p>
              <a:p>
                <a:pPr marL="0" indent="0">
                  <a:buNone/>
                  <a:tabLst>
                    <a:tab pos="290513" algn="l"/>
                    <a:tab pos="568325" algn="l"/>
                    <a:tab pos="860425" algn="l"/>
                    <a:tab pos="3995738" algn="l"/>
                  </a:tabLst>
                </a:pPr>
                <a:endParaRPr lang="en-US" baseline="-25000" dirty="0"/>
              </a:p>
              <a:p>
                <a:pPr>
                  <a:tabLst>
                    <a:tab pos="631825" algn="l"/>
                  </a:tabLst>
                </a:pPr>
                <a:endParaRPr lang="en-US" dirty="0"/>
              </a:p>
              <a:p>
                <a:pPr>
                  <a:tabLst>
                    <a:tab pos="290513" algn="l"/>
                    <a:tab pos="568325" algn="l"/>
                    <a:tab pos="860425" algn="l"/>
                    <a:tab pos="3995738" algn="l"/>
                  </a:tabLst>
                </a:pPr>
                <a:endParaRPr lang="en-US" dirty="0"/>
              </a:p>
              <a:p>
                <a:pPr lvl="1">
                  <a:tabLst>
                    <a:tab pos="290513" algn="l"/>
                    <a:tab pos="568325" algn="l"/>
                    <a:tab pos="860425" algn="l"/>
                    <a:tab pos="3995738" algn="l"/>
                  </a:tabLst>
                </a:pPr>
                <a:endParaRPr lang="en-US" b="1"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1549" t="-2985" b="-1194"/>
                </a:stretch>
              </a:blipFill>
            </p:spPr>
            <p:txBody>
              <a:bodyPr/>
              <a:lstStyle/>
              <a:p>
                <a:r>
                  <a:rPr lang="en-DE">
                    <a:noFill/>
                  </a:rPr>
                  <a:t> </a:t>
                </a:r>
              </a:p>
            </p:txBody>
          </p:sp>
        </mc:Fallback>
      </mc:AlternateContent>
      <p:sp>
        <p:nvSpPr>
          <p:cNvPr id="4" name="Date Placeholder 3">
            <a:extLst>
              <a:ext uri="{FF2B5EF4-FFF2-40B4-BE49-F238E27FC236}">
                <a16:creationId xmlns:a16="http://schemas.microsoft.com/office/drawing/2014/main" id="{A01F9544-11F5-CC4C-87E7-88198159AC9D}"/>
              </a:ext>
            </a:extLst>
          </p:cNvPr>
          <p:cNvSpPr>
            <a:spLocks noGrp="1"/>
          </p:cNvSpPr>
          <p:nvPr>
            <p:ph type="dt" sz="half" idx="2"/>
          </p:nvPr>
        </p:nvSpPr>
        <p:spPr/>
        <p:txBody>
          <a:bodyPr/>
          <a:lstStyle/>
          <a:p>
            <a:r>
              <a:rPr lang="de-DE"/>
              <a:t>Deterministic</a:t>
            </a:r>
            <a:endParaRPr lang="de-DE" dirty="0"/>
          </a:p>
        </p:txBody>
      </p:sp>
      <p:sp>
        <p:nvSpPr>
          <p:cNvPr id="7" name="Footer Placeholder 6">
            <a:extLst>
              <a:ext uri="{FF2B5EF4-FFF2-40B4-BE49-F238E27FC236}">
                <a16:creationId xmlns:a16="http://schemas.microsoft.com/office/drawing/2014/main" id="{0C0A2E06-1E12-0BEE-99E3-89B1F4573BC7}"/>
              </a:ext>
            </a:extLst>
          </p:cNvPr>
          <p:cNvSpPr>
            <a:spLocks noGrp="1"/>
          </p:cNvSpPr>
          <p:nvPr>
            <p:ph type="ftr" sz="quarter" idx="3"/>
          </p:nvPr>
        </p:nvSpPr>
        <p:spPr/>
        <p:txBody>
          <a:bodyPr/>
          <a:lstStyle/>
          <a:p>
            <a:r>
              <a:rPr lang="en-GB"/>
              <a:t>T. Braun - APA</a:t>
            </a:r>
          </a:p>
        </p:txBody>
      </p:sp>
      <p:sp>
        <p:nvSpPr>
          <p:cNvPr id="2" name="Slide Number Placeholder 1">
            <a:extLst>
              <a:ext uri="{FF2B5EF4-FFF2-40B4-BE49-F238E27FC236}">
                <a16:creationId xmlns:a16="http://schemas.microsoft.com/office/drawing/2014/main" id="{5891F6E1-3A38-1C4F-904F-832261821C25}"/>
              </a:ext>
            </a:extLst>
          </p:cNvPr>
          <p:cNvSpPr>
            <a:spLocks noGrp="1"/>
          </p:cNvSpPr>
          <p:nvPr>
            <p:ph type="sldNum" sz="quarter" idx="4"/>
          </p:nvPr>
        </p:nvSpPr>
        <p:spPr/>
        <p:txBody>
          <a:bodyPr/>
          <a:lstStyle/>
          <a:p>
            <a:fld id="{67C9959E-8E6B-B04C-9955-EA096F41CA7A}" type="slidenum">
              <a:rPr lang="en-GB" smtClean="0"/>
              <a:t>38</a:t>
            </a:fld>
            <a:endParaRPr lang="en-GB"/>
          </a:p>
        </p:txBody>
      </p:sp>
      <p:pic>
        <p:nvPicPr>
          <p:cNvPr id="12" name="Picture 11" descr="astar-progress05c.pdf">
            <a:extLst>
              <a:ext uri="{FF2B5EF4-FFF2-40B4-BE49-F238E27FC236}">
                <a16:creationId xmlns:a16="http://schemas.microsoft.com/office/drawing/2014/main" id="{229EA46C-BF88-0045-8157-0ECFC26364E6}"/>
              </a:ext>
            </a:extLst>
          </p:cNvPr>
          <p:cNvPicPr>
            <a:picLocks noChangeAspect="1"/>
          </p:cNvPicPr>
          <p:nvPr/>
        </p:nvPicPr>
        <p:blipFill rotWithShape="1">
          <a:blip r:embed="rId3">
            <a:extLst>
              <a:ext uri="{28A0092B-C50C-407E-A947-70E740481C1C}">
                <a14:useLocalDpi xmlns:a14="http://schemas.microsoft.com/office/drawing/2010/main" val="0"/>
              </a:ext>
            </a:extLst>
          </a:blip>
          <a:srcRect t="2799" b="22362"/>
          <a:stretch/>
        </p:blipFill>
        <p:spPr>
          <a:xfrm>
            <a:off x="5017677" y="3622769"/>
            <a:ext cx="6813998" cy="2283143"/>
          </a:xfrm>
          <a:prstGeom prst="rect">
            <a:avLst/>
          </a:prstGeom>
        </p:spPr>
      </p:pic>
      <p:sp>
        <p:nvSpPr>
          <p:cNvPr id="8" name="Triangle 7">
            <a:extLst>
              <a:ext uri="{FF2B5EF4-FFF2-40B4-BE49-F238E27FC236}">
                <a16:creationId xmlns:a16="http://schemas.microsoft.com/office/drawing/2014/main" id="{DB8189ED-2CE7-B441-BD73-F671CFAA8E4B}"/>
              </a:ext>
            </a:extLst>
          </p:cNvPr>
          <p:cNvSpPr/>
          <p:nvPr/>
        </p:nvSpPr>
        <p:spPr>
          <a:xfrm rot="5400000">
            <a:off x="8271676" y="5509293"/>
            <a:ext cx="180000" cy="12600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8641698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GB"/>
              <a:t>Search-Tree Terminology</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solidFill>
                <a:schemeClr val="bg1"/>
              </a:solidFill>
            </p:spPr>
            <p:txBody>
              <a:bodyPr>
                <a:noAutofit/>
              </a:bodyPr>
              <a:lstStyle/>
              <a:p>
                <a:pPr>
                  <a:tabLst>
                    <a:tab pos="631825" algn="l"/>
                  </a:tabLst>
                </a:pPr>
                <a:r>
                  <a:rPr lang="en-GB" dirty="0">
                    <a:solidFill>
                      <a:schemeClr val="accent1"/>
                    </a:solidFill>
                  </a:rPr>
                  <a:t>Expand</a:t>
                </a:r>
                <a:r>
                  <a:rPr lang="en-GB" i="1" dirty="0"/>
                  <a:t> </a:t>
                </a:r>
                <a14:m>
                  <m:oMath xmlns:m="http://schemas.openxmlformats.org/officeDocument/2006/math">
                    <m:r>
                      <a:rPr lang="en-GB" i="1" smtClean="0">
                        <a:latin typeface="Cambria Math" panose="02040503050406030204" pitchFamily="18" charset="0"/>
                      </a:rPr>
                      <m:t>𝜈</m:t>
                    </m:r>
                  </m:oMath>
                </a14:m>
                <a:r>
                  <a:rPr lang="en-GB" dirty="0"/>
                  <a:t> = generate all children </a:t>
                </a:r>
              </a:p>
              <a:p>
                <a:pPr>
                  <a:tabLst>
                    <a:tab pos="631825" algn="l"/>
                  </a:tabLst>
                </a:pPr>
                <a:r>
                  <a:rPr lang="en-GB" dirty="0">
                    <a:solidFill>
                      <a:schemeClr val="accent1"/>
                    </a:solidFill>
                  </a:rPr>
                  <a:t>Path</a:t>
                </a:r>
                <a:r>
                  <a:rPr lang="en-GB" i="1" dirty="0"/>
                  <a:t> </a:t>
                </a:r>
                <a:r>
                  <a:rPr lang="en-GB" dirty="0"/>
                  <a:t>in the search space</a:t>
                </a:r>
              </a:p>
              <a:p>
                <a:pPr lvl="1">
                  <a:tabLst>
                    <a:tab pos="631825" algn="l"/>
                  </a:tabLst>
                </a:pPr>
                <a:r>
                  <a:rPr lang="en-GB" dirty="0"/>
                  <a:t>Sequence </a:t>
                </a:r>
                <a14:m>
                  <m:oMath xmlns:m="http://schemas.openxmlformats.org/officeDocument/2006/math">
                    <m:d>
                      <m:dPr>
                        <m:begChr m:val="⟨"/>
                        <m:endChr m:val="⟩"/>
                        <m:ctrlPr>
                          <a:rPr lang="en-GB" b="0" i="1" smtClean="0">
                            <a:latin typeface="Cambria Math" panose="02040503050406030204" pitchFamily="18" charset="0"/>
                          </a:rPr>
                        </m:ctrlPr>
                      </m:dPr>
                      <m:e>
                        <m:sSub>
                          <m:sSubPr>
                            <m:ctrlPr>
                              <a:rPr lang="en-GB" b="0" i="1" smtClean="0">
                                <a:latin typeface="Cambria Math" panose="02040503050406030204" pitchFamily="18" charset="0"/>
                              </a:rPr>
                            </m:ctrlPr>
                          </m:sSubPr>
                          <m:e>
                            <m:r>
                              <a:rPr lang="en-GB" i="1" smtClean="0">
                                <a:latin typeface="Cambria Math" panose="02040503050406030204" pitchFamily="18" charset="0"/>
                              </a:rPr>
                              <m:t>𝜈</m:t>
                            </m:r>
                          </m:e>
                          <m:sub>
                            <m:r>
                              <a:rPr lang="en-GB" b="0" i="1" smtClean="0">
                                <a:latin typeface="Cambria Math" panose="02040503050406030204" pitchFamily="18" charset="0"/>
                              </a:rPr>
                              <m:t>0</m:t>
                            </m:r>
                          </m:sub>
                        </m:sSub>
                        <m:r>
                          <a:rPr lang="en-GB" i="1" smtClean="0">
                            <a:latin typeface="Cambria Math" panose="02040503050406030204" pitchFamily="18" charset="0"/>
                          </a:rPr>
                          <m:t>, </m:t>
                        </m:r>
                        <m:sSub>
                          <m:sSubPr>
                            <m:ctrlPr>
                              <a:rPr lang="en-GB" b="0" i="1" smtClean="0">
                                <a:latin typeface="Cambria Math" panose="02040503050406030204" pitchFamily="18" charset="0"/>
                              </a:rPr>
                            </m:ctrlPr>
                          </m:sSubPr>
                          <m:e>
                            <m:r>
                              <a:rPr lang="en-GB" i="1" smtClean="0">
                                <a:latin typeface="Cambria Math" panose="02040503050406030204" pitchFamily="18" charset="0"/>
                              </a:rPr>
                              <m:t>𝜈</m:t>
                            </m:r>
                          </m:e>
                          <m:sub>
                            <m:r>
                              <a:rPr lang="en-GB" b="0" i="1" smtClean="0">
                                <a:latin typeface="Cambria Math" panose="02040503050406030204" pitchFamily="18" charset="0"/>
                              </a:rPr>
                              <m:t>1</m:t>
                            </m:r>
                          </m:sub>
                        </m:sSub>
                        <m:r>
                          <a:rPr lang="en-GB" i="1" smtClean="0">
                            <a:latin typeface="Cambria Math" panose="02040503050406030204" pitchFamily="18" charset="0"/>
                          </a:rPr>
                          <m:t>, </m:t>
                        </m:r>
                        <m:r>
                          <a:rPr lang="en-GB" b="0" i="1" smtClean="0">
                            <a:latin typeface="Cambria Math" panose="02040503050406030204" pitchFamily="18" charset="0"/>
                          </a:rPr>
                          <m:t>…,</m:t>
                        </m:r>
                        <m:r>
                          <a:rPr lang="en-GB" i="1" smtClean="0">
                            <a:latin typeface="Cambria Math" panose="02040503050406030204" pitchFamily="18" charset="0"/>
                          </a:rPr>
                          <m:t> </m:t>
                        </m:r>
                        <m:sSub>
                          <m:sSubPr>
                            <m:ctrlPr>
                              <a:rPr lang="en-GB" b="0" i="1" smtClean="0">
                                <a:latin typeface="Cambria Math" panose="02040503050406030204" pitchFamily="18" charset="0"/>
                              </a:rPr>
                            </m:ctrlPr>
                          </m:sSubPr>
                          <m:e>
                            <m:r>
                              <a:rPr lang="en-GB" i="1" smtClean="0">
                                <a:latin typeface="Cambria Math" panose="02040503050406030204" pitchFamily="18" charset="0"/>
                              </a:rPr>
                              <m:t>𝜈</m:t>
                            </m:r>
                          </m:e>
                          <m:sub>
                            <m:r>
                              <a:rPr lang="en-GB" b="0" i="1" smtClean="0">
                                <a:latin typeface="Cambria Math" panose="02040503050406030204" pitchFamily="18" charset="0"/>
                              </a:rPr>
                              <m:t>𝑛</m:t>
                            </m:r>
                          </m:sub>
                        </m:sSub>
                      </m:e>
                    </m:d>
                  </m:oMath>
                </a14:m>
                <a:r>
                  <a:rPr lang="en-GB" dirty="0"/>
                  <a:t> </a:t>
                </a:r>
                <a:r>
                  <a:rPr lang="en-GB" dirty="0" err="1"/>
                  <a:t>s.t.</a:t>
                </a:r>
                <a:r>
                  <a:rPr lang="en-GB" dirty="0"/>
                  <a:t> each </a:t>
                </a:r>
                <a14:m>
                  <m:oMath xmlns:m="http://schemas.openxmlformats.org/officeDocument/2006/math">
                    <m:sSub>
                      <m:sSubPr>
                        <m:ctrlPr>
                          <a:rPr lang="en-GB" b="0" i="1" smtClean="0">
                            <a:latin typeface="Cambria Math" panose="02040503050406030204" pitchFamily="18" charset="0"/>
                          </a:rPr>
                        </m:ctrlPr>
                      </m:sSubPr>
                      <m:e>
                        <m:r>
                          <a:rPr lang="en-GB" i="1" smtClean="0">
                            <a:latin typeface="Cambria Math" panose="02040503050406030204" pitchFamily="18" charset="0"/>
                          </a:rPr>
                          <m:t>𝜈</m:t>
                        </m:r>
                      </m:e>
                      <m:sub>
                        <m:r>
                          <a:rPr lang="en-GB" b="0" i="1" smtClean="0">
                            <a:latin typeface="Cambria Math" panose="02040503050406030204" pitchFamily="18" charset="0"/>
                          </a:rPr>
                          <m:t>𝑖</m:t>
                        </m:r>
                      </m:sub>
                    </m:sSub>
                  </m:oMath>
                </a14:m>
                <a:r>
                  <a:rPr lang="en-GB" dirty="0"/>
                  <a:t> is a child of </a:t>
                </a:r>
                <a14:m>
                  <m:oMath xmlns:m="http://schemas.openxmlformats.org/officeDocument/2006/math">
                    <m:sSub>
                      <m:sSubPr>
                        <m:ctrlPr>
                          <a:rPr lang="en-GB" b="0" i="1" smtClean="0">
                            <a:latin typeface="Cambria Math" panose="02040503050406030204" pitchFamily="18" charset="0"/>
                          </a:rPr>
                        </m:ctrlPr>
                      </m:sSubPr>
                      <m:e>
                        <m:r>
                          <a:rPr lang="en-GB" i="1" smtClean="0">
                            <a:latin typeface="Cambria Math" panose="02040503050406030204" pitchFamily="18" charset="0"/>
                          </a:rPr>
                          <m:t>𝜈</m:t>
                        </m:r>
                      </m:e>
                      <m:sub>
                        <m:r>
                          <a:rPr lang="en-GB" b="0" i="1" smtClean="0">
                            <a:latin typeface="Cambria Math" panose="02040503050406030204" pitchFamily="18" charset="0"/>
                          </a:rPr>
                          <m:t>𝑖</m:t>
                        </m:r>
                        <m:r>
                          <a:rPr lang="en-GB" b="0" i="1" smtClean="0">
                            <a:latin typeface="Cambria Math" panose="02040503050406030204" pitchFamily="18" charset="0"/>
                          </a:rPr>
                          <m:t>−1</m:t>
                        </m:r>
                      </m:sub>
                    </m:sSub>
                  </m:oMath>
                </a14:m>
                <a:endParaRPr lang="en-GB" baseline="-25000" dirty="0"/>
              </a:p>
              <a:p>
                <a:pPr>
                  <a:tabLst>
                    <a:tab pos="631825" algn="l"/>
                  </a:tabLst>
                </a:pPr>
                <a:r>
                  <a:rPr lang="en-GB" dirty="0">
                    <a:solidFill>
                      <a:schemeClr val="accent1"/>
                    </a:solidFill>
                  </a:rPr>
                  <a:t>Height</a:t>
                </a:r>
                <a:r>
                  <a:rPr lang="en-GB" i="1" dirty="0"/>
                  <a:t> </a:t>
                </a:r>
                <a:r>
                  <a:rPr lang="en-GB" dirty="0"/>
                  <a:t>of search space </a:t>
                </a:r>
              </a:p>
              <a:p>
                <a:pPr lvl="1">
                  <a:tabLst>
                    <a:tab pos="631825" algn="l"/>
                  </a:tabLst>
                </a:pPr>
                <a:r>
                  <a:rPr lang="en-GB" dirty="0"/>
                  <a:t>Length of longest acyclic path from </a:t>
                </a:r>
                <a14:m>
                  <m:oMath xmlns:m="http://schemas.openxmlformats.org/officeDocument/2006/math">
                    <m:sSub>
                      <m:sSubPr>
                        <m:ctrlPr>
                          <a:rPr lang="de-DE" b="0" i="1" smtClean="0">
                            <a:latin typeface="Cambria Math" panose="02040503050406030204" pitchFamily="18" charset="0"/>
                            <a:cs typeface="Calibri" panose="020F0502020204030204" pitchFamily="34" charset="0"/>
                          </a:rPr>
                        </m:ctrlPr>
                      </m:sSubPr>
                      <m:e>
                        <m:r>
                          <a:rPr lang="en-GB" i="1" smtClean="0">
                            <a:latin typeface="Cambria Math" panose="02040503050406030204" pitchFamily="18" charset="0"/>
                            <a:cs typeface="Calibri" panose="020F0502020204030204" pitchFamily="34" charset="0"/>
                          </a:rPr>
                          <m:t>𝜈</m:t>
                        </m:r>
                      </m:e>
                      <m:sub>
                        <m:r>
                          <a:rPr lang="de-DE" b="0" i="1" smtClean="0">
                            <a:latin typeface="Cambria Math" panose="02040503050406030204" pitchFamily="18" charset="0"/>
                            <a:cs typeface="Calibri" panose="020F0502020204030204" pitchFamily="34" charset="0"/>
                          </a:rPr>
                          <m:t>0</m:t>
                        </m:r>
                      </m:sub>
                    </m:sSub>
                  </m:oMath>
                </a14:m>
                <a:r>
                  <a:rPr lang="en-GB" dirty="0"/>
                  <a:t> </a:t>
                </a:r>
              </a:p>
              <a:p>
                <a:pPr>
                  <a:tabLst>
                    <a:tab pos="631825" algn="l"/>
                  </a:tabLst>
                </a:pPr>
                <a:r>
                  <a:rPr lang="en-GB" dirty="0">
                    <a:solidFill>
                      <a:schemeClr val="accent1"/>
                    </a:solidFill>
                  </a:rPr>
                  <a:t>Depth</a:t>
                </a:r>
                <a:r>
                  <a:rPr lang="en-GB" i="1" dirty="0"/>
                  <a:t> </a:t>
                </a:r>
                <a:r>
                  <a:rPr lang="en-GB" dirty="0"/>
                  <a:t>of </a:t>
                </a:r>
                <a14:m>
                  <m:oMath xmlns:m="http://schemas.openxmlformats.org/officeDocument/2006/math">
                    <m:r>
                      <a:rPr lang="en-GB" i="1" smtClean="0">
                        <a:latin typeface="Cambria Math" panose="02040503050406030204" pitchFamily="18" charset="0"/>
                      </a:rPr>
                      <m:t>𝜈</m:t>
                    </m:r>
                  </m:oMath>
                </a14:m>
                <a:endParaRPr lang="en-GB" dirty="0"/>
              </a:p>
              <a:p>
                <a:pPr lvl="1">
                  <a:tabLst>
                    <a:tab pos="631825" algn="l"/>
                  </a:tabLst>
                </a:pPr>
                <a:r>
                  <a:rPr lang="en-GB" dirty="0"/>
                  <a:t>Length of path from </a:t>
                </a:r>
                <a14:m>
                  <m:oMath xmlns:m="http://schemas.openxmlformats.org/officeDocument/2006/math">
                    <m:sSub>
                      <m:sSubPr>
                        <m:ctrlPr>
                          <a:rPr lang="de-DE" b="0" i="1" smtClean="0">
                            <a:latin typeface="Cambria Math" panose="02040503050406030204" pitchFamily="18" charset="0"/>
                            <a:cs typeface="Calibri" panose="020F0502020204030204" pitchFamily="34" charset="0"/>
                          </a:rPr>
                        </m:ctrlPr>
                      </m:sSubPr>
                      <m:e>
                        <m:r>
                          <a:rPr lang="en-GB" i="1" smtClean="0">
                            <a:latin typeface="Cambria Math" panose="02040503050406030204" pitchFamily="18" charset="0"/>
                            <a:cs typeface="Calibri" panose="020F0502020204030204" pitchFamily="34" charset="0"/>
                          </a:rPr>
                          <m:t>𝜈</m:t>
                        </m:r>
                      </m:e>
                      <m:sub>
                        <m:r>
                          <a:rPr lang="de-DE" b="0" i="1" smtClean="0">
                            <a:latin typeface="Cambria Math" panose="02040503050406030204" pitchFamily="18" charset="0"/>
                            <a:cs typeface="Calibri" panose="020F0502020204030204" pitchFamily="34" charset="0"/>
                          </a:rPr>
                          <m:t>0</m:t>
                        </m:r>
                      </m:sub>
                    </m:sSub>
                  </m:oMath>
                </a14:m>
                <a:r>
                  <a:rPr lang="en-GB" dirty="0"/>
                  <a:t> to </a:t>
                </a:r>
                <a14:m>
                  <m:oMath xmlns:m="http://schemas.openxmlformats.org/officeDocument/2006/math">
                    <m:r>
                      <a:rPr lang="en-GB" i="1" smtClean="0">
                        <a:latin typeface="Cambria Math" panose="02040503050406030204" pitchFamily="18" charset="0"/>
                      </a:rPr>
                      <m:t>𝜈</m:t>
                    </m:r>
                    <m:r>
                      <a:rPr lang="en-GB" b="0" i="1" smtClean="0">
                        <a:latin typeface="Cambria Math" panose="02040503050406030204" pitchFamily="18" charset="0"/>
                      </a:rPr>
                      <m:t>,</m:t>
                    </m:r>
                    <m:r>
                      <m:rPr>
                        <m:sty m:val="p"/>
                      </m:rPr>
                      <a:rPr lang="en-GB" b="0" i="0" smtClean="0">
                        <a:latin typeface="Cambria Math" panose="02040503050406030204" pitchFamily="18" charset="0"/>
                      </a:rPr>
                      <m:t>len</m:t>
                    </m:r>
                    <m:d>
                      <m:dPr>
                        <m:ctrlPr>
                          <a:rPr lang="en-GB" i="1" smtClean="0">
                            <a:latin typeface="Cambria Math" panose="02040503050406030204" pitchFamily="18" charset="0"/>
                          </a:rPr>
                        </m:ctrlPr>
                      </m:dPr>
                      <m:e>
                        <m:r>
                          <a:rPr lang="en-GB" i="1" smtClean="0">
                            <a:latin typeface="Cambria Math" panose="02040503050406030204" pitchFamily="18" charset="0"/>
                          </a:rPr>
                          <m:t>𝜋</m:t>
                        </m:r>
                      </m:e>
                    </m:d>
                  </m:oMath>
                </a14:m>
                <a:endParaRPr lang="en-GB" dirty="0"/>
              </a:p>
              <a:p>
                <a:pPr>
                  <a:tabLst>
                    <a:tab pos="631825" algn="l"/>
                  </a:tabLst>
                </a:pPr>
                <a:r>
                  <a:rPr lang="en-GB" dirty="0">
                    <a:solidFill>
                      <a:schemeClr val="accent1"/>
                    </a:solidFill>
                  </a:rPr>
                  <a:t>Branching factor </a:t>
                </a:r>
                <a:r>
                  <a:rPr lang="en-GB" dirty="0"/>
                  <a:t>of </a:t>
                </a:r>
                <a14:m>
                  <m:oMath xmlns:m="http://schemas.openxmlformats.org/officeDocument/2006/math">
                    <m:r>
                      <a:rPr lang="en-GB" i="1" smtClean="0">
                        <a:latin typeface="Cambria Math" panose="02040503050406030204" pitchFamily="18" charset="0"/>
                      </a:rPr>
                      <m:t>𝜈</m:t>
                    </m:r>
                  </m:oMath>
                </a14:m>
                <a:r>
                  <a:rPr lang="en-GB" dirty="0"/>
                  <a:t> </a:t>
                </a:r>
              </a:p>
              <a:p>
                <a:pPr lvl="1">
                  <a:tabLst>
                    <a:tab pos="631825" algn="l"/>
                  </a:tabLst>
                </a:pPr>
                <a:r>
                  <a:rPr lang="en-GB" dirty="0"/>
                  <a:t>Number of children</a:t>
                </a:r>
              </a:p>
              <a:p>
                <a:pPr>
                  <a:tabLst>
                    <a:tab pos="631825" algn="l"/>
                  </a:tabLst>
                </a:pPr>
                <a:r>
                  <a:rPr lang="en-GB" dirty="0">
                    <a:solidFill>
                      <a:schemeClr val="accent1"/>
                    </a:solidFill>
                  </a:rPr>
                  <a:t>Branching factor </a:t>
                </a:r>
                <a:r>
                  <a:rPr lang="en-GB" dirty="0"/>
                  <a:t>of search tree</a:t>
                </a:r>
              </a:p>
              <a:p>
                <a:pPr lvl="1">
                  <a:tabLst>
                    <a:tab pos="631825" algn="l"/>
                  </a:tabLst>
                </a:pPr>
                <a:r>
                  <a:rPr lang="en-GB" dirty="0"/>
                  <a:t>Max branching factor of the nodes</a:t>
                </a:r>
              </a:p>
              <a:p>
                <a:pPr>
                  <a:tabLst>
                    <a:tab pos="631825" algn="l"/>
                  </a:tabLst>
                </a:pPr>
                <a:endParaRPr lang="en-GB"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1549" t="-2985" b="-896"/>
                </a:stretch>
              </a:blipFill>
            </p:spPr>
            <p:txBody>
              <a:bodyPr/>
              <a:lstStyle/>
              <a:p>
                <a:r>
                  <a:rPr lang="en-DE">
                    <a:noFill/>
                  </a:rPr>
                  <a:t> </a:t>
                </a:r>
              </a:p>
            </p:txBody>
          </p:sp>
        </mc:Fallback>
      </mc:AlternateContent>
      <p:sp>
        <p:nvSpPr>
          <p:cNvPr id="4" name="Date Placeholder 3">
            <a:extLst>
              <a:ext uri="{FF2B5EF4-FFF2-40B4-BE49-F238E27FC236}">
                <a16:creationId xmlns:a16="http://schemas.microsoft.com/office/drawing/2014/main" id="{A01F9544-11F5-CC4C-87E7-88198159AC9D}"/>
              </a:ext>
            </a:extLst>
          </p:cNvPr>
          <p:cNvSpPr>
            <a:spLocks noGrp="1"/>
          </p:cNvSpPr>
          <p:nvPr>
            <p:ph type="dt" sz="half" idx="2"/>
          </p:nvPr>
        </p:nvSpPr>
        <p:spPr/>
        <p:txBody>
          <a:bodyPr/>
          <a:lstStyle/>
          <a:p>
            <a:r>
              <a:rPr lang="en-GB"/>
              <a:t>Deterministic</a:t>
            </a:r>
          </a:p>
        </p:txBody>
      </p:sp>
      <p:sp>
        <p:nvSpPr>
          <p:cNvPr id="7" name="Footer Placeholder 6">
            <a:extLst>
              <a:ext uri="{FF2B5EF4-FFF2-40B4-BE49-F238E27FC236}">
                <a16:creationId xmlns:a16="http://schemas.microsoft.com/office/drawing/2014/main" id="{ADA7E8FA-55CA-6324-EB78-E98026783FE1}"/>
              </a:ext>
            </a:extLst>
          </p:cNvPr>
          <p:cNvSpPr>
            <a:spLocks noGrp="1"/>
          </p:cNvSpPr>
          <p:nvPr>
            <p:ph type="ftr" sz="quarter" idx="3"/>
          </p:nvPr>
        </p:nvSpPr>
        <p:spPr/>
        <p:txBody>
          <a:bodyPr/>
          <a:lstStyle/>
          <a:p>
            <a:r>
              <a:rPr lang="en-GB"/>
              <a:t>T. Braun - APA</a:t>
            </a:r>
          </a:p>
        </p:txBody>
      </p:sp>
      <p:sp>
        <p:nvSpPr>
          <p:cNvPr id="2" name="Slide Number Placeholder 1">
            <a:extLst>
              <a:ext uri="{FF2B5EF4-FFF2-40B4-BE49-F238E27FC236}">
                <a16:creationId xmlns:a16="http://schemas.microsoft.com/office/drawing/2014/main" id="{5891F6E1-3A38-1C4F-904F-832261821C25}"/>
              </a:ext>
            </a:extLst>
          </p:cNvPr>
          <p:cNvSpPr>
            <a:spLocks noGrp="1"/>
          </p:cNvSpPr>
          <p:nvPr>
            <p:ph type="sldNum" sz="quarter" idx="4"/>
          </p:nvPr>
        </p:nvSpPr>
        <p:spPr/>
        <p:txBody>
          <a:bodyPr/>
          <a:lstStyle/>
          <a:p>
            <a:fld id="{67C9959E-8E6B-B04C-9955-EA096F41CA7A}" type="slidenum">
              <a:rPr lang="en-GB" smtClean="0"/>
              <a:t>39</a:t>
            </a:fld>
            <a:endParaRPr lang="en-GB"/>
          </a:p>
        </p:txBody>
      </p:sp>
      <p:pic>
        <p:nvPicPr>
          <p:cNvPr id="12" name="Picture 11" descr="astar-progress05c.pdf">
            <a:extLst>
              <a:ext uri="{FF2B5EF4-FFF2-40B4-BE49-F238E27FC236}">
                <a16:creationId xmlns:a16="http://schemas.microsoft.com/office/drawing/2014/main" id="{229EA46C-BF88-0045-8157-0ECFC26364E6}"/>
              </a:ext>
            </a:extLst>
          </p:cNvPr>
          <p:cNvPicPr>
            <a:picLocks noChangeAspect="1"/>
          </p:cNvPicPr>
          <p:nvPr/>
        </p:nvPicPr>
        <p:blipFill rotWithShape="1">
          <a:blip r:embed="rId3">
            <a:extLst>
              <a:ext uri="{28A0092B-C50C-407E-A947-70E740481C1C}">
                <a14:useLocalDpi xmlns:a14="http://schemas.microsoft.com/office/drawing/2010/main" val="0"/>
              </a:ext>
            </a:extLst>
          </a:blip>
          <a:srcRect t="2799" b="22362"/>
          <a:stretch/>
        </p:blipFill>
        <p:spPr>
          <a:xfrm>
            <a:off x="5017677" y="3622769"/>
            <a:ext cx="6813998" cy="2283143"/>
          </a:xfrm>
          <a:prstGeom prst="rect">
            <a:avLst/>
          </a:prstGeom>
        </p:spPr>
      </p:pic>
      <p:sp>
        <p:nvSpPr>
          <p:cNvPr id="8" name="Triangle 7">
            <a:extLst>
              <a:ext uri="{FF2B5EF4-FFF2-40B4-BE49-F238E27FC236}">
                <a16:creationId xmlns:a16="http://schemas.microsoft.com/office/drawing/2014/main" id="{DB8189ED-2CE7-B441-BD73-F671CFAA8E4B}"/>
              </a:ext>
            </a:extLst>
          </p:cNvPr>
          <p:cNvSpPr/>
          <p:nvPr/>
        </p:nvSpPr>
        <p:spPr>
          <a:xfrm rot="5400000">
            <a:off x="8271676" y="5509293"/>
            <a:ext cx="180000" cy="12600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5214594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Motivation</a:t>
            </a:r>
          </a:p>
        </p:txBody>
      </p:sp>
      <p:sp>
        <p:nvSpPr>
          <p:cNvPr id="3" name="Content Placeholder 2"/>
          <p:cNvSpPr>
            <a:spLocks noGrp="1"/>
          </p:cNvSpPr>
          <p:nvPr>
            <p:ph idx="1"/>
          </p:nvPr>
        </p:nvSpPr>
        <p:spPr/>
        <p:txBody>
          <a:bodyPr>
            <a:noAutofit/>
          </a:bodyPr>
          <a:lstStyle/>
          <a:p>
            <a:r>
              <a:rPr lang="en-US" dirty="0"/>
              <a:t>How to model a complex environment?</a:t>
            </a:r>
          </a:p>
          <a:p>
            <a:pPr lvl="1"/>
            <a:r>
              <a:rPr lang="en-US" dirty="0"/>
              <a:t>G</a:t>
            </a:r>
            <a:r>
              <a:rPr lang="en-US" dirty="0">
                <a:sym typeface="Symbol" charset="0"/>
              </a:rPr>
              <a:t>enerally, need simplifying </a:t>
            </a:r>
            <a:r>
              <a:rPr lang="en-US" dirty="0">
                <a:solidFill>
                  <a:schemeClr val="accent1"/>
                </a:solidFill>
                <a:sym typeface="Symbol" charset="0"/>
              </a:rPr>
              <a:t>assumptions</a:t>
            </a:r>
          </a:p>
          <a:p>
            <a:r>
              <a:rPr lang="en-US" b="1" dirty="0">
                <a:sym typeface="Symbol" charset="0"/>
              </a:rPr>
              <a:t>Classical planning</a:t>
            </a:r>
          </a:p>
          <a:p>
            <a:pPr lvl="1"/>
            <a:r>
              <a:rPr lang="en-US" dirty="0">
                <a:solidFill>
                  <a:schemeClr val="accent1"/>
                </a:solidFill>
                <a:sym typeface="Symbol" charset="0"/>
              </a:rPr>
              <a:t>Finite, static world</a:t>
            </a:r>
            <a:r>
              <a:rPr lang="en-US" dirty="0">
                <a:sym typeface="Symbol" charset="0"/>
              </a:rPr>
              <a:t>: Change occurs only when the actor causes it</a:t>
            </a:r>
          </a:p>
          <a:p>
            <a:pPr lvl="1"/>
            <a:r>
              <a:rPr lang="en-US" dirty="0">
                <a:solidFill>
                  <a:schemeClr val="accent1"/>
                </a:solidFill>
                <a:sym typeface="Symbol" charset="0"/>
              </a:rPr>
              <a:t>No concurrent actions, no explicit time</a:t>
            </a:r>
            <a:r>
              <a:rPr lang="en-US" dirty="0">
                <a:sym typeface="Symbol" charset="0"/>
              </a:rPr>
              <a:t>: Just a sequence of states and actions </a:t>
            </a:r>
            <a:r>
              <a:rPr lang="fi-FI" dirty="0">
                <a:sym typeface="Symbol" charset="0"/>
              </a:rPr>
              <a:t>⟨</a:t>
            </a:r>
            <a:r>
              <a:rPr lang="fi-FI" i="1" dirty="0">
                <a:sym typeface="Symbol" charset="0"/>
              </a:rPr>
              <a:t>s</a:t>
            </a:r>
            <a:r>
              <a:rPr lang="fi-FI" baseline="-25000" dirty="0">
                <a:sym typeface="Symbol" charset="0"/>
              </a:rPr>
              <a:t>0</a:t>
            </a:r>
            <a:r>
              <a:rPr lang="fi-FI" dirty="0">
                <a:sym typeface="Symbol" charset="0"/>
              </a:rPr>
              <a:t>, </a:t>
            </a:r>
            <a:r>
              <a:rPr lang="fi-FI" i="1" dirty="0">
                <a:sym typeface="Symbol" charset="0"/>
              </a:rPr>
              <a:t>a</a:t>
            </a:r>
            <a:r>
              <a:rPr lang="fi-FI" baseline="-25000" dirty="0">
                <a:sym typeface="Symbol" charset="0"/>
              </a:rPr>
              <a:t>1</a:t>
            </a:r>
            <a:r>
              <a:rPr lang="fi-FI" dirty="0">
                <a:sym typeface="Symbol" charset="0"/>
              </a:rPr>
              <a:t>, </a:t>
            </a:r>
            <a:r>
              <a:rPr lang="fi-FI" i="1" dirty="0">
                <a:sym typeface="Symbol" charset="0"/>
              </a:rPr>
              <a:t>s</a:t>
            </a:r>
            <a:r>
              <a:rPr lang="fi-FI" baseline="-25000" dirty="0">
                <a:sym typeface="Symbol" charset="0"/>
              </a:rPr>
              <a:t>1</a:t>
            </a:r>
            <a:r>
              <a:rPr lang="fi-FI" dirty="0">
                <a:sym typeface="Symbol" charset="0"/>
              </a:rPr>
              <a:t>, </a:t>
            </a:r>
            <a:r>
              <a:rPr lang="fi-FI" i="1" dirty="0">
                <a:sym typeface="Symbol" charset="0"/>
              </a:rPr>
              <a:t>a</a:t>
            </a:r>
            <a:r>
              <a:rPr lang="fi-FI" baseline="-25000" dirty="0">
                <a:sym typeface="Symbol" charset="0"/>
              </a:rPr>
              <a:t>2</a:t>
            </a:r>
            <a:r>
              <a:rPr lang="fi-FI" dirty="0">
                <a:sym typeface="Symbol" charset="0"/>
              </a:rPr>
              <a:t>, </a:t>
            </a:r>
            <a:r>
              <a:rPr lang="fi-FI" i="1" dirty="0">
                <a:sym typeface="Symbol" charset="0"/>
              </a:rPr>
              <a:t>s</a:t>
            </a:r>
            <a:r>
              <a:rPr lang="fi-FI" baseline="-25000" dirty="0">
                <a:sym typeface="Symbol" charset="0"/>
              </a:rPr>
              <a:t>2</a:t>
            </a:r>
            <a:r>
              <a:rPr lang="fi-FI" dirty="0">
                <a:sym typeface="Symbol" charset="0"/>
              </a:rPr>
              <a:t>, …⟩</a:t>
            </a:r>
            <a:endParaRPr lang="en-US" dirty="0">
              <a:sym typeface="Symbol" charset="0"/>
            </a:endParaRPr>
          </a:p>
          <a:p>
            <a:pPr lvl="1"/>
            <a:r>
              <a:rPr lang="en-US" dirty="0">
                <a:solidFill>
                  <a:schemeClr val="accent1"/>
                </a:solidFill>
                <a:sym typeface="Symbol" charset="0"/>
              </a:rPr>
              <a:t>Determinism, no uncertainty</a:t>
            </a:r>
            <a:r>
              <a:rPr lang="en-US" dirty="0">
                <a:sym typeface="Symbol" charset="0"/>
              </a:rPr>
              <a:t>: Can predict exactly what each action will do</a:t>
            </a:r>
          </a:p>
          <a:p>
            <a:pPr lvl="2"/>
            <a:r>
              <a:rPr lang="en-US" dirty="0">
                <a:sym typeface="Symbol" charset="0"/>
              </a:rPr>
              <a:t>No accidents, no “chance” outcomes</a:t>
            </a:r>
          </a:p>
          <a:p>
            <a:r>
              <a:rPr lang="en-US" dirty="0">
                <a:sym typeface="Symbol" charset="0"/>
              </a:rPr>
              <a:t>Avoids a lot of complications</a:t>
            </a:r>
          </a:p>
          <a:p>
            <a:pPr lvl="1"/>
            <a:r>
              <a:rPr lang="en-US" dirty="0">
                <a:sym typeface="Symbol" charset="0"/>
              </a:rPr>
              <a:t>But most real-world environments do not satisfy the assumptions</a:t>
            </a:r>
          </a:p>
          <a:p>
            <a:r>
              <a:rPr lang="en-US" dirty="0">
                <a:sym typeface="Wingdings"/>
              </a:rPr>
              <a:t>E</a:t>
            </a:r>
            <a:r>
              <a:rPr lang="en-US" dirty="0">
                <a:sym typeface="Symbol" charset="0"/>
              </a:rPr>
              <a:t>rrors in prediction</a:t>
            </a:r>
          </a:p>
          <a:p>
            <a:pPr lvl="1"/>
            <a:r>
              <a:rPr lang="en-US" dirty="0">
                <a:sym typeface="Symbol" charset="0"/>
              </a:rPr>
              <a:t>OK if they are infrequent and do not have severe consequences</a:t>
            </a:r>
          </a:p>
        </p:txBody>
      </p:sp>
      <p:sp>
        <p:nvSpPr>
          <p:cNvPr id="5" name="Date Placeholder 4">
            <a:extLst>
              <a:ext uri="{FF2B5EF4-FFF2-40B4-BE49-F238E27FC236}">
                <a16:creationId xmlns:a16="http://schemas.microsoft.com/office/drawing/2014/main" id="{F79B8678-99B4-D542-9F19-AA5B885980F2}"/>
              </a:ext>
            </a:extLst>
          </p:cNvPr>
          <p:cNvSpPr>
            <a:spLocks noGrp="1"/>
          </p:cNvSpPr>
          <p:nvPr>
            <p:ph type="dt" sz="half" idx="2"/>
          </p:nvPr>
        </p:nvSpPr>
        <p:spPr/>
        <p:txBody>
          <a:bodyPr/>
          <a:lstStyle/>
          <a:p>
            <a:r>
              <a:rPr lang="de-DE"/>
              <a:t>Deterministic</a:t>
            </a:r>
            <a:endParaRPr lang="de-DE" dirty="0"/>
          </a:p>
        </p:txBody>
      </p:sp>
      <p:sp>
        <p:nvSpPr>
          <p:cNvPr id="6" name="Footer Placeholder 5">
            <a:extLst>
              <a:ext uri="{FF2B5EF4-FFF2-40B4-BE49-F238E27FC236}">
                <a16:creationId xmlns:a16="http://schemas.microsoft.com/office/drawing/2014/main" id="{90060DD2-B83D-194B-7488-18E027FF8245}"/>
              </a:ext>
            </a:extLst>
          </p:cNvPr>
          <p:cNvSpPr>
            <a:spLocks noGrp="1"/>
          </p:cNvSpPr>
          <p:nvPr>
            <p:ph type="ftr" sz="quarter" idx="3"/>
          </p:nvPr>
        </p:nvSpPr>
        <p:spPr/>
        <p:txBody>
          <a:bodyPr/>
          <a:lstStyle/>
          <a:p>
            <a:r>
              <a:rPr lang="en-GB"/>
              <a:t>T. Braun - APA</a:t>
            </a:r>
          </a:p>
        </p:txBody>
      </p:sp>
      <p:sp>
        <p:nvSpPr>
          <p:cNvPr id="4" name="Slide Number Placeholder 3">
            <a:extLst>
              <a:ext uri="{FF2B5EF4-FFF2-40B4-BE49-F238E27FC236}">
                <a16:creationId xmlns:a16="http://schemas.microsoft.com/office/drawing/2014/main" id="{1395DC2B-AA4D-8647-A571-2F887413D68F}"/>
              </a:ext>
            </a:extLst>
          </p:cNvPr>
          <p:cNvSpPr>
            <a:spLocks noGrp="1"/>
          </p:cNvSpPr>
          <p:nvPr>
            <p:ph type="sldNum" sz="quarter" idx="4"/>
          </p:nvPr>
        </p:nvSpPr>
        <p:spPr/>
        <p:txBody>
          <a:bodyPr/>
          <a:lstStyle/>
          <a:p>
            <a:fld id="{67C9959E-8E6B-B04C-9955-EA096F41CA7A}" type="slidenum">
              <a:rPr lang="en-GB" smtClean="0"/>
              <a:t>4</a:t>
            </a:fld>
            <a:endParaRPr lang="en-GB"/>
          </a:p>
        </p:txBody>
      </p:sp>
    </p:spTree>
    <p:extLst>
      <p:ext uri="{BB962C8B-B14F-4D97-AF65-F5344CB8AC3E}">
        <p14:creationId xmlns:p14="http://schemas.microsoft.com/office/powerpoint/2010/main" val="4491689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normAutofit/>
          </a:bodyPr>
          <a:lstStyle/>
          <a:p>
            <a:r>
              <a:rPr lang="en-US" dirty="0"/>
              <a:t>Forward Search</a:t>
            </a:r>
          </a:p>
        </p:txBody>
      </p:sp>
      <p:sp>
        <p:nvSpPr>
          <p:cNvPr id="3" name="Content Placeholder 2"/>
          <p:cNvSpPr>
            <a:spLocks noGrp="1"/>
          </p:cNvSpPr>
          <p:nvPr>
            <p:ph idx="1"/>
          </p:nvPr>
        </p:nvSpPr>
        <p:spPr>
          <a:xfrm>
            <a:off x="359626" y="1665066"/>
            <a:ext cx="6865760" cy="4240848"/>
          </a:xfrm>
        </p:spPr>
        <p:txBody>
          <a:bodyPr>
            <a:normAutofit/>
          </a:bodyPr>
          <a:lstStyle/>
          <a:p>
            <a:r>
              <a:rPr lang="en-US" dirty="0"/>
              <a:t>Nondeterministic algorithm</a:t>
            </a:r>
          </a:p>
          <a:p>
            <a:pPr lvl="1"/>
            <a:r>
              <a:rPr lang="en-US" i="1" dirty="0"/>
              <a:t>Sound</a:t>
            </a:r>
            <a:r>
              <a:rPr lang="en-US" dirty="0"/>
              <a:t>: if an execution trace returns a plan </a:t>
            </a:r>
            <a:r>
              <a:rPr lang="en-US" i="1" dirty="0"/>
              <a:t>π</a:t>
            </a:r>
            <a:r>
              <a:rPr lang="en-US" dirty="0"/>
              <a:t>, it is a solution</a:t>
            </a:r>
          </a:p>
          <a:p>
            <a:pPr lvl="1"/>
            <a:r>
              <a:rPr lang="en-US" i="1" dirty="0"/>
              <a:t>Complete</a:t>
            </a:r>
            <a:r>
              <a:rPr lang="en-US" dirty="0"/>
              <a:t>: if the planning problem is solvable, at least one of the possible execution traces will return a solution</a:t>
            </a:r>
          </a:p>
          <a:p>
            <a:r>
              <a:rPr lang="en-US" dirty="0"/>
              <a:t>Represents a class of deterministic search algorithms</a:t>
            </a:r>
          </a:p>
          <a:p>
            <a:pPr lvl="1"/>
            <a:r>
              <a:rPr lang="en-US" dirty="0"/>
              <a:t>Depends on how you implement the nondeterministic choice</a:t>
            </a:r>
          </a:p>
          <a:p>
            <a:pPr lvl="2"/>
            <a:r>
              <a:rPr lang="en-US" dirty="0"/>
              <a:t>Which leaf node to expand next, which nodes to prune</a:t>
            </a:r>
          </a:p>
          <a:p>
            <a:pPr lvl="1"/>
            <a:r>
              <a:rPr lang="en-US" dirty="0"/>
              <a:t>Sound but not necessarily complete</a:t>
            </a:r>
          </a:p>
        </p:txBody>
      </p:sp>
      <p:sp>
        <p:nvSpPr>
          <p:cNvPr id="4" name="Date Placeholder 3">
            <a:extLst>
              <a:ext uri="{FF2B5EF4-FFF2-40B4-BE49-F238E27FC236}">
                <a16:creationId xmlns:a16="http://schemas.microsoft.com/office/drawing/2014/main" id="{08870245-4006-9244-BFB0-1834FA538FC8}"/>
              </a:ext>
            </a:extLst>
          </p:cNvPr>
          <p:cNvSpPr>
            <a:spLocks noGrp="1"/>
          </p:cNvSpPr>
          <p:nvPr>
            <p:ph type="dt" sz="half" idx="2"/>
          </p:nvPr>
        </p:nvSpPr>
        <p:spPr/>
        <p:txBody>
          <a:bodyPr/>
          <a:lstStyle/>
          <a:p>
            <a:r>
              <a:rPr lang="de-DE"/>
              <a:t>Deterministic</a:t>
            </a:r>
            <a:endParaRPr lang="de-DE" dirty="0"/>
          </a:p>
        </p:txBody>
      </p:sp>
      <p:sp>
        <p:nvSpPr>
          <p:cNvPr id="7" name="Footer Placeholder 6">
            <a:extLst>
              <a:ext uri="{FF2B5EF4-FFF2-40B4-BE49-F238E27FC236}">
                <a16:creationId xmlns:a16="http://schemas.microsoft.com/office/drawing/2014/main" id="{C5ACAE7C-D562-264C-C61C-3E7F175AEDCA}"/>
              </a:ext>
            </a:extLst>
          </p:cNvPr>
          <p:cNvSpPr>
            <a:spLocks noGrp="1"/>
          </p:cNvSpPr>
          <p:nvPr>
            <p:ph type="ftr" sz="quarter" idx="3"/>
          </p:nvPr>
        </p:nvSpPr>
        <p:spPr/>
        <p:txBody>
          <a:bodyPr/>
          <a:lstStyle/>
          <a:p>
            <a:r>
              <a:rPr lang="en-GB"/>
              <a:t>T. Braun - APA</a:t>
            </a:r>
          </a:p>
        </p:txBody>
      </p:sp>
      <p:sp>
        <p:nvSpPr>
          <p:cNvPr id="2" name="Slide Number Placeholder 1">
            <a:extLst>
              <a:ext uri="{FF2B5EF4-FFF2-40B4-BE49-F238E27FC236}">
                <a16:creationId xmlns:a16="http://schemas.microsoft.com/office/drawing/2014/main" id="{0EDA0D78-8D9E-894C-916A-7F54FEFA316B}"/>
              </a:ext>
            </a:extLst>
          </p:cNvPr>
          <p:cNvSpPr>
            <a:spLocks noGrp="1"/>
          </p:cNvSpPr>
          <p:nvPr>
            <p:ph type="sldNum" sz="quarter" idx="4"/>
          </p:nvPr>
        </p:nvSpPr>
        <p:spPr/>
        <p:txBody>
          <a:bodyPr/>
          <a:lstStyle/>
          <a:p>
            <a:fld id="{67C9959E-8E6B-B04C-9955-EA096F41CA7A}" type="slidenum">
              <a:rPr lang="en-GB" smtClean="0"/>
              <a:t>40</a:t>
            </a:fld>
            <a:endParaRPr lang="en-GB"/>
          </a:p>
        </p:txBody>
      </p:sp>
      <p:sp>
        <p:nvSpPr>
          <p:cNvPr id="12" name="Rectangle 11">
            <a:extLst>
              <a:ext uri="{FF2B5EF4-FFF2-40B4-BE49-F238E27FC236}">
                <a16:creationId xmlns:a16="http://schemas.microsoft.com/office/drawing/2014/main" id="{3C23B9FF-43F6-434E-8DFA-497C9953010D}"/>
              </a:ext>
            </a:extLst>
          </p:cNvPr>
          <p:cNvSpPr/>
          <p:nvPr/>
        </p:nvSpPr>
        <p:spPr>
          <a:xfrm>
            <a:off x="7225385" y="1665066"/>
            <a:ext cx="4606290" cy="2677656"/>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r>
              <a:rPr lang="en-US" sz="1400" b="1" dirty="0">
                <a:latin typeface="Courier New" panose="02070309020205020404" pitchFamily="49" charset="0"/>
                <a:cs typeface="Courier New" panose="02070309020205020404" pitchFamily="49" charset="0"/>
              </a:rPr>
              <a:t>Forward-search(Σ,</a:t>
            </a:r>
            <a:r>
              <a:rPr lang="en-US" sz="1400" b="1" i="1" dirty="0">
                <a:latin typeface="Courier New" panose="02070309020205020404" pitchFamily="49" charset="0"/>
                <a:cs typeface="Courier New" panose="02070309020205020404" pitchFamily="49" charset="0"/>
              </a:rPr>
              <a:t>s</a:t>
            </a:r>
            <a:r>
              <a:rPr lang="en-US" sz="1400" b="1" i="1" baseline="-25000" dirty="0">
                <a:latin typeface="Courier New" panose="02070309020205020404" pitchFamily="49" charset="0"/>
                <a:cs typeface="Courier New" panose="02070309020205020404" pitchFamily="49" charset="0"/>
              </a:rPr>
              <a:t>0</a:t>
            </a:r>
            <a:r>
              <a:rPr lang="en-US" sz="1400" b="1" dirty="0">
                <a:latin typeface="Courier New" panose="02070309020205020404" pitchFamily="49" charset="0"/>
                <a:cs typeface="Courier New" panose="02070309020205020404" pitchFamily="49" charset="0"/>
              </a:rPr>
              <a:t>,</a:t>
            </a:r>
            <a:r>
              <a:rPr lang="en-US" sz="1400" b="1" i="1" dirty="0">
                <a:latin typeface="Courier New" panose="02070309020205020404" pitchFamily="49" charset="0"/>
                <a:cs typeface="Courier New" panose="02070309020205020404" pitchFamily="49" charset="0"/>
              </a:rPr>
              <a:t>g</a:t>
            </a:r>
            <a:r>
              <a:rPr lang="en-US" sz="1400" b="1" dirty="0">
                <a:latin typeface="Courier New" panose="02070309020205020404" pitchFamily="49" charset="0"/>
                <a:cs typeface="Courier New" panose="02070309020205020404" pitchFamily="49" charset="0"/>
              </a:rPr>
              <a:t>)</a:t>
            </a:r>
          </a:p>
          <a:p>
            <a:pPr>
              <a:tabLst>
                <a:tab pos="354013"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s</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s</a:t>
            </a:r>
            <a:r>
              <a:rPr lang="en-US" sz="1400" i="1" baseline="-25000" dirty="0">
                <a:latin typeface="Courier New" panose="02070309020205020404" pitchFamily="49" charset="0"/>
                <a:cs typeface="Courier New" panose="02070309020205020404" pitchFamily="49" charset="0"/>
              </a:rPr>
              <a:t>0</a:t>
            </a:r>
            <a:endParaRPr lang="en-US" sz="1400" i="1" dirty="0">
              <a:latin typeface="Courier New" panose="02070309020205020404" pitchFamily="49" charset="0"/>
              <a:cs typeface="Courier New" panose="02070309020205020404" pitchFamily="49" charset="0"/>
            </a:endParaRPr>
          </a:p>
          <a:p>
            <a:pPr>
              <a:tabLst>
                <a:tab pos="354013" algn="l"/>
              </a:tabLst>
            </a:pPr>
            <a:r>
              <a:rPr lang="en-US" sz="1400" dirty="0">
                <a:latin typeface="Courier New" panose="02070309020205020404" pitchFamily="49" charset="0"/>
                <a:cs typeface="Courier New" panose="02070309020205020404" pitchFamily="49" charset="0"/>
              </a:rPr>
              <a:t>	𝜋 ← ⟨⟩</a:t>
            </a:r>
          </a:p>
          <a:p>
            <a:pPr>
              <a:tabLst>
                <a:tab pos="354013"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loop</a:t>
            </a:r>
          </a:p>
          <a:p>
            <a:pPr>
              <a:tabLst>
                <a:tab pos="354013" algn="l"/>
                <a:tab pos="709613"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if</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s</a:t>
            </a:r>
            <a:r>
              <a:rPr lang="en-US" sz="1400" dirty="0">
                <a:latin typeface="Courier New" panose="02070309020205020404" pitchFamily="49" charset="0"/>
                <a:cs typeface="Courier New" panose="02070309020205020404" pitchFamily="49" charset="0"/>
              </a:rPr>
              <a:t> satisfies </a:t>
            </a:r>
            <a:r>
              <a:rPr lang="en-US" sz="1400" i="1" dirty="0">
                <a:latin typeface="Courier New" panose="02070309020205020404" pitchFamily="49" charset="0"/>
                <a:cs typeface="Courier New" panose="02070309020205020404" pitchFamily="49" charset="0"/>
              </a:rPr>
              <a:t>g</a:t>
            </a: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then</a:t>
            </a:r>
          </a:p>
          <a:p>
            <a:pPr>
              <a:tabLst>
                <a:tab pos="354013" algn="l"/>
                <a:tab pos="709613" algn="l"/>
                <a:tab pos="1065213"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return</a:t>
            </a:r>
            <a:r>
              <a:rPr lang="en-US" sz="1400" dirty="0">
                <a:latin typeface="Courier New" panose="02070309020205020404" pitchFamily="49" charset="0"/>
                <a:cs typeface="Courier New" panose="02070309020205020404" pitchFamily="49" charset="0"/>
              </a:rPr>
              <a:t> 𝜋</a:t>
            </a:r>
          </a:p>
          <a:p>
            <a:pPr>
              <a:tabLst>
                <a:tab pos="354013" algn="l"/>
                <a:tab pos="709613" algn="l"/>
                <a:tab pos="1065213"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is applicable in </a:t>
            </a:r>
            <a:r>
              <a:rPr lang="en-US" sz="1400" i="1" dirty="0">
                <a:latin typeface="Courier New" panose="02070309020205020404" pitchFamily="49" charset="0"/>
                <a:cs typeface="Courier New" panose="02070309020205020404" pitchFamily="49" charset="0"/>
              </a:rPr>
              <a:t>s</a:t>
            </a:r>
            <a:r>
              <a:rPr lang="en-US" sz="1400" dirty="0">
                <a:latin typeface="Courier New" panose="02070309020205020404" pitchFamily="49" charset="0"/>
                <a:cs typeface="Courier New" panose="02070309020205020404" pitchFamily="49" charset="0"/>
              </a:rPr>
              <a:t>} </a:t>
            </a:r>
          </a:p>
          <a:p>
            <a:pPr>
              <a:tabLst>
                <a:tab pos="354013" algn="l"/>
                <a:tab pos="709613" algn="l"/>
                <a:tab pos="1065213"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if</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 ∅ </a:t>
            </a:r>
            <a:r>
              <a:rPr lang="en-US" sz="1400" b="1" dirty="0">
                <a:latin typeface="Courier New" panose="02070309020205020404" pitchFamily="49" charset="0"/>
                <a:cs typeface="Courier New" panose="02070309020205020404" pitchFamily="49" charset="0"/>
              </a:rPr>
              <a:t>then</a:t>
            </a:r>
            <a:r>
              <a:rPr lang="en-US" sz="1400" dirty="0">
                <a:latin typeface="Courier New" panose="02070309020205020404" pitchFamily="49" charset="0"/>
                <a:cs typeface="Courier New" panose="02070309020205020404" pitchFamily="49" charset="0"/>
              </a:rPr>
              <a:t> </a:t>
            </a:r>
          </a:p>
          <a:p>
            <a:pPr>
              <a:tabLst>
                <a:tab pos="354013" algn="l"/>
                <a:tab pos="709613" algn="l"/>
                <a:tab pos="1065213"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return</a:t>
            </a:r>
            <a:r>
              <a:rPr lang="en-US" sz="1400" dirty="0">
                <a:latin typeface="Courier New" panose="02070309020205020404" pitchFamily="49" charset="0"/>
                <a:cs typeface="Courier New" panose="02070309020205020404" pitchFamily="49" charset="0"/>
              </a:rPr>
              <a:t> failure</a:t>
            </a:r>
          </a:p>
          <a:p>
            <a:pPr>
              <a:tabLst>
                <a:tab pos="354013" algn="l"/>
                <a:tab pos="709613" algn="l"/>
                <a:tab pos="1065213" algn="l"/>
              </a:tabLst>
            </a:pPr>
            <a:r>
              <a:rPr lang="en-US" sz="1400" dirty="0">
                <a:latin typeface="Courier New" panose="02070309020205020404" pitchFamily="49" charset="0"/>
                <a:cs typeface="Courier New" panose="02070309020205020404" pitchFamily="49" charset="0"/>
              </a:rPr>
              <a:t>		</a:t>
            </a:r>
            <a:r>
              <a:rPr lang="en-US" sz="1400" dirty="0" err="1">
                <a:latin typeface="Courier New" panose="02070309020205020404" pitchFamily="49" charset="0"/>
                <a:cs typeface="Courier New" panose="02070309020205020404" pitchFamily="49" charset="0"/>
              </a:rPr>
              <a:t>nondeterministically</a:t>
            </a:r>
            <a:r>
              <a:rPr lang="en-US" sz="1400" dirty="0">
                <a:latin typeface="Courier New" panose="02070309020205020404" pitchFamily="49" charset="0"/>
                <a:cs typeface="Courier New" panose="02070309020205020404" pitchFamily="49" charset="0"/>
              </a:rPr>
              <a:t> choose </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s</a:t>
            </a:r>
            <a:r>
              <a:rPr lang="en-US" sz="1400" dirty="0">
                <a:latin typeface="Courier New" panose="02070309020205020404" pitchFamily="49" charset="0"/>
                <a:cs typeface="Courier New" panose="02070309020205020404" pitchFamily="49" charset="0"/>
              </a:rPr>
              <a:t> ← 𝛾(</a:t>
            </a:r>
            <a:r>
              <a:rPr lang="en-US" sz="1400" i="1" dirty="0" err="1">
                <a:latin typeface="Courier New" panose="02070309020205020404" pitchFamily="49" charset="0"/>
                <a:cs typeface="Courier New" panose="02070309020205020404" pitchFamily="49" charset="0"/>
              </a:rPr>
              <a:t>s</a:t>
            </a:r>
            <a:r>
              <a:rPr lang="en-US" sz="1400" dirty="0" err="1">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a:t>
            </a:r>
          </a:p>
          <a:p>
            <a:pPr>
              <a:tabLst>
                <a:tab pos="354013" algn="l"/>
                <a:tab pos="709613" algn="l"/>
                <a:tab pos="1065213" algn="l"/>
              </a:tabLst>
            </a:pPr>
            <a:r>
              <a:rPr lang="en-US" sz="1400" dirty="0">
                <a:latin typeface="Courier New" panose="02070309020205020404" pitchFamily="49" charset="0"/>
                <a:cs typeface="Courier New" panose="02070309020205020404" pitchFamily="49" charset="0"/>
              </a:rPr>
              <a:t>		𝜋 ← 𝜋.</a:t>
            </a:r>
            <a:r>
              <a:rPr lang="en-US" sz="1400" i="1" dirty="0">
                <a:latin typeface="Courier New" panose="02070309020205020404" pitchFamily="49" charset="0"/>
                <a:cs typeface="Courier New" panose="02070309020205020404" pitchFamily="49" charset="0"/>
              </a:rPr>
              <a:t>a</a:t>
            </a:r>
            <a:endParaRPr lang="en-GB" sz="1400" i="1" dirty="0">
              <a:latin typeface="Courier New" panose="02070309020205020404" pitchFamily="49" charset="0"/>
              <a:cs typeface="Courier New" panose="02070309020205020404" pitchFamily="49" charset="0"/>
            </a:endParaRPr>
          </a:p>
        </p:txBody>
      </p:sp>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0956E03E-6F78-484C-8E47-0CF848C0AA09}"/>
                  </a:ext>
                </a:extLst>
              </p:cNvPr>
              <p:cNvSpPr/>
              <p:nvPr/>
            </p:nvSpPr>
            <p:spPr>
              <a:xfrm>
                <a:off x="7924800" y="4428586"/>
                <a:ext cx="3906875" cy="646331"/>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r>
                  <a:rPr lang="en-US" dirty="0"/>
                  <a:t>Input: planning problem </a:t>
                </a:r>
                <a14:m>
                  <m:oMath xmlns:m="http://schemas.openxmlformats.org/officeDocument/2006/math">
                    <m:d>
                      <m:dPr>
                        <m:ctrlPr>
                          <a:rPr lang="en-US" i="1" dirty="0">
                            <a:latin typeface="Cambria Math" panose="02040503050406030204" pitchFamily="18" charset="0"/>
                          </a:rPr>
                        </m:ctrlPr>
                      </m:dPr>
                      <m:e>
                        <m:r>
                          <m:rPr>
                            <m:sty m:val="p"/>
                          </m:rPr>
                          <a:rPr lang="en-US" dirty="0">
                            <a:latin typeface="Cambria Math" panose="02040503050406030204" pitchFamily="18" charset="0"/>
                          </a:rPr>
                          <m:t>Σ</m:t>
                        </m:r>
                        <m:r>
                          <a:rPr lang="en-US" i="1" dirty="0">
                            <a:latin typeface="Cambria Math" panose="02040503050406030204" pitchFamily="18" charset="0"/>
                          </a:rPr>
                          <m:t>,</m:t>
                        </m:r>
                        <m:sSub>
                          <m:sSubPr>
                            <m:ctrlPr>
                              <a:rPr lang="de-DE" i="1" dirty="0">
                                <a:latin typeface="Cambria Math" panose="02040503050406030204" pitchFamily="18" charset="0"/>
                              </a:rPr>
                            </m:ctrlPr>
                          </m:sSubPr>
                          <m:e>
                            <m:r>
                              <a:rPr lang="en-US" i="1" dirty="0">
                                <a:latin typeface="Cambria Math" panose="02040503050406030204" pitchFamily="18" charset="0"/>
                              </a:rPr>
                              <m:t>𝑠</m:t>
                            </m:r>
                          </m:e>
                          <m:sub>
                            <m:r>
                              <a:rPr lang="de-DE" i="1" dirty="0">
                                <a:latin typeface="Cambria Math" panose="02040503050406030204" pitchFamily="18" charset="0"/>
                              </a:rPr>
                              <m:t>0</m:t>
                            </m:r>
                          </m:sub>
                        </m:sSub>
                        <m:r>
                          <a:rPr lang="en-US" i="1" dirty="0">
                            <a:latin typeface="Cambria Math" panose="02040503050406030204" pitchFamily="18" charset="0"/>
                          </a:rPr>
                          <m:t>,</m:t>
                        </m:r>
                        <m:r>
                          <a:rPr lang="en-US" i="1" dirty="0">
                            <a:latin typeface="Cambria Math" panose="02040503050406030204" pitchFamily="18" charset="0"/>
                          </a:rPr>
                          <m:t>𝑔</m:t>
                        </m:r>
                      </m:e>
                    </m:d>
                  </m:oMath>
                </a14:m>
                <a:endParaRPr lang="en-US" dirty="0"/>
              </a:p>
              <a:p>
                <a:pPr marL="285750" indent="-285750">
                  <a:buFont typeface="Arial" panose="020B0604020202020204" pitchFamily="34" charset="0"/>
                  <a:buChar char="•"/>
                </a:pPr>
                <a:r>
                  <a:rPr lang="en-US" dirty="0"/>
                  <a:t>Same for deterministic versions next</a:t>
                </a:r>
              </a:p>
            </p:txBody>
          </p:sp>
        </mc:Choice>
        <mc:Fallback xmlns="">
          <p:sp>
            <p:nvSpPr>
              <p:cNvPr id="5" name="Rectangle 4">
                <a:extLst>
                  <a:ext uri="{FF2B5EF4-FFF2-40B4-BE49-F238E27FC236}">
                    <a16:creationId xmlns:a16="http://schemas.microsoft.com/office/drawing/2014/main" id="{0956E03E-6F78-484C-8E47-0CF848C0AA09}"/>
                  </a:ext>
                </a:extLst>
              </p:cNvPr>
              <p:cNvSpPr>
                <a:spLocks noRot="1" noChangeAspect="1" noMove="1" noResize="1" noEditPoints="1" noAdjustHandles="1" noChangeArrowheads="1" noChangeShapeType="1" noTextEdit="1"/>
              </p:cNvSpPr>
              <p:nvPr/>
            </p:nvSpPr>
            <p:spPr>
              <a:xfrm>
                <a:off x="7924800" y="4428586"/>
                <a:ext cx="3906875" cy="646331"/>
              </a:xfrm>
              <a:prstGeom prst="rect">
                <a:avLst/>
              </a:prstGeom>
              <a:blipFill>
                <a:blip r:embed="rId2"/>
                <a:stretch>
                  <a:fillRect/>
                </a:stretch>
              </a:blipFill>
            </p:spPr>
            <p:txBody>
              <a:bodyPr/>
              <a:lstStyle/>
              <a:p>
                <a:r>
                  <a:rPr lang="en-DE">
                    <a:noFill/>
                  </a:rPr>
                  <a:t> </a:t>
                </a:r>
              </a:p>
            </p:txBody>
          </p:sp>
        </mc:Fallback>
      </mc:AlternateContent>
    </p:spTree>
    <p:extLst>
      <p:ext uri="{BB962C8B-B14F-4D97-AF65-F5344CB8AC3E}">
        <p14:creationId xmlns:p14="http://schemas.microsoft.com/office/powerpoint/2010/main" val="9250577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t>Deterministic Version</a:t>
            </a:r>
          </a:p>
        </p:txBody>
      </p:sp>
      <mc:AlternateContent xmlns:mc="http://schemas.openxmlformats.org/markup-compatibility/2006" xmlns:a14="http://schemas.microsoft.com/office/drawing/2010/main">
        <mc:Choice Requires="a14">
          <p:sp>
            <p:nvSpPr>
              <p:cNvPr id="9" name="Content Placeholder 8">
                <a:extLst>
                  <a:ext uri="{FF2B5EF4-FFF2-40B4-BE49-F238E27FC236}">
                    <a16:creationId xmlns:a16="http://schemas.microsoft.com/office/drawing/2014/main" id="{72A85F04-C6AA-A441-A08A-91CDA314BD7E}"/>
                  </a:ext>
                </a:extLst>
              </p:cNvPr>
              <p:cNvSpPr>
                <a:spLocks noGrp="1"/>
              </p:cNvSpPr>
              <p:nvPr>
                <p:ph idx="1"/>
              </p:nvPr>
            </p:nvSpPr>
            <p:spPr>
              <a:xfrm>
                <a:off x="359625" y="1665066"/>
                <a:ext cx="5168339" cy="4240848"/>
              </a:xfrm>
            </p:spPr>
            <p:txBody>
              <a:bodyPr>
                <a:noAutofit/>
              </a:bodyPr>
              <a:lstStyle/>
              <a:p>
                <a:r>
                  <a:rPr lang="en-GB" dirty="0"/>
                  <a:t>Special cases</a:t>
                </a:r>
              </a:p>
              <a:p>
                <a:pPr lvl="1"/>
                <a:r>
                  <a:rPr lang="en-GB" dirty="0"/>
                  <a:t>Depth-first, breadth-first, A*</a:t>
                </a:r>
              </a:p>
              <a:p>
                <a:r>
                  <a:rPr lang="en-GB" dirty="0"/>
                  <a:t>Classify by</a:t>
                </a:r>
              </a:p>
              <a:p>
                <a:pPr lvl="1"/>
                <a:r>
                  <a:rPr lang="en-GB" dirty="0"/>
                  <a:t>How they </a:t>
                </a:r>
                <a:r>
                  <a:rPr lang="en-GB" dirty="0">
                    <a:solidFill>
                      <a:schemeClr val="accent1"/>
                    </a:solidFill>
                  </a:rPr>
                  <a:t>select</a:t>
                </a:r>
                <a:r>
                  <a:rPr lang="en-GB" dirty="0"/>
                  <a:t> nodes (step </a:t>
                </a:r>
                <a:r>
                  <a:rPr lang="en-GB" dirty="0" err="1"/>
                  <a:t>i</a:t>
                </a:r>
                <a:r>
                  <a:rPr lang="en-GB" dirty="0"/>
                  <a:t>)</a:t>
                </a:r>
              </a:p>
              <a:p>
                <a:pPr lvl="1"/>
                <a:r>
                  <a:rPr lang="en-GB" dirty="0"/>
                  <a:t>How they </a:t>
                </a:r>
                <a:r>
                  <a:rPr lang="en-GB" dirty="0">
                    <a:solidFill>
                      <a:schemeClr val="accent1"/>
                    </a:solidFill>
                  </a:rPr>
                  <a:t>prune</a:t>
                </a:r>
                <a:r>
                  <a:rPr lang="en-GB" dirty="0"/>
                  <a:t> nodes (step ii)</a:t>
                </a:r>
              </a:p>
              <a:p>
                <a:r>
                  <a:rPr lang="en-GB" dirty="0"/>
                  <a:t>Cycle checks during pruning: </a:t>
                </a:r>
              </a:p>
              <a:p>
                <a:pPr lvl="1"/>
                <a:r>
                  <a:rPr lang="en-GB" dirty="0"/>
                  <a:t>Remove from children every node </a:t>
                </a:r>
                <a14:m>
                  <m:oMath xmlns:m="http://schemas.openxmlformats.org/officeDocument/2006/math">
                    <m:d>
                      <m:dPr>
                        <m:ctrlPr>
                          <a:rPr lang="en-GB" i="1" dirty="0">
                            <a:latin typeface="Cambria Math" panose="02040503050406030204" pitchFamily="18" charset="0"/>
                          </a:rPr>
                        </m:ctrlPr>
                      </m:dPr>
                      <m:e>
                        <m:r>
                          <a:rPr lang="el-GR" i="1" dirty="0">
                            <a:latin typeface="Cambria Math" panose="02040503050406030204" pitchFamily="18" charset="0"/>
                          </a:rPr>
                          <m:t>𝜋</m:t>
                        </m:r>
                        <m:r>
                          <a:rPr lang="el-GR" i="1" dirty="0">
                            <a:latin typeface="Cambria Math" panose="02040503050406030204" pitchFamily="18" charset="0"/>
                          </a:rPr>
                          <m:t>,</m:t>
                        </m:r>
                        <m:r>
                          <a:rPr lang="en-GB" i="1" dirty="0">
                            <a:latin typeface="Cambria Math" panose="02040503050406030204" pitchFamily="18" charset="0"/>
                          </a:rPr>
                          <m:t>𝑠</m:t>
                        </m:r>
                      </m:e>
                    </m:d>
                  </m:oMath>
                </a14:m>
                <a:r>
                  <a:rPr lang="en-GB" dirty="0"/>
                  <a:t> that has an ancestor </a:t>
                </a:r>
                <a14:m>
                  <m:oMath xmlns:m="http://schemas.openxmlformats.org/officeDocument/2006/math">
                    <m:d>
                      <m:dPr>
                        <m:ctrlPr>
                          <a:rPr lang="en-GB" i="1" dirty="0">
                            <a:latin typeface="Cambria Math" panose="02040503050406030204" pitchFamily="18" charset="0"/>
                          </a:rPr>
                        </m:ctrlPr>
                      </m:dPr>
                      <m:e>
                        <m:sSup>
                          <m:sSupPr>
                            <m:ctrlPr>
                              <a:rPr lang="el-GR" i="1" dirty="0">
                                <a:latin typeface="Cambria Math" panose="02040503050406030204" pitchFamily="18" charset="0"/>
                              </a:rPr>
                            </m:ctrlPr>
                          </m:sSupPr>
                          <m:e>
                            <m:r>
                              <a:rPr lang="el-GR" i="1" dirty="0">
                                <a:latin typeface="Cambria Math" panose="02040503050406030204" pitchFamily="18" charset="0"/>
                              </a:rPr>
                              <m:t>𝜋</m:t>
                            </m:r>
                          </m:e>
                          <m:sup>
                            <m:r>
                              <a:rPr lang="el-GR" i="1" dirty="0">
                                <a:latin typeface="Cambria Math" panose="02040503050406030204" pitchFamily="18" charset="0"/>
                              </a:rPr>
                              <m:t>′</m:t>
                            </m:r>
                          </m:sup>
                        </m:sSup>
                        <m:r>
                          <a:rPr lang="el-GR" i="1" dirty="0">
                            <a:latin typeface="Cambria Math" panose="02040503050406030204" pitchFamily="18" charset="0"/>
                          </a:rPr>
                          <m:t>,</m:t>
                        </m:r>
                        <m:sSup>
                          <m:sSupPr>
                            <m:ctrlPr>
                              <a:rPr lang="en-GB" i="1" dirty="0">
                                <a:latin typeface="Cambria Math" panose="02040503050406030204" pitchFamily="18" charset="0"/>
                              </a:rPr>
                            </m:ctrlPr>
                          </m:sSupPr>
                          <m:e>
                            <m:r>
                              <a:rPr lang="en-GB" i="1" dirty="0">
                                <a:latin typeface="Cambria Math" panose="02040503050406030204" pitchFamily="18" charset="0"/>
                              </a:rPr>
                              <m:t>𝑠</m:t>
                            </m:r>
                          </m:e>
                          <m:sup>
                            <m:r>
                              <a:rPr lang="en-GB" i="1" dirty="0">
                                <a:latin typeface="Cambria Math" panose="02040503050406030204" pitchFamily="18" charset="0"/>
                              </a:rPr>
                              <m:t>′</m:t>
                            </m:r>
                          </m:sup>
                        </m:sSup>
                      </m:e>
                    </m:d>
                  </m:oMath>
                </a14:m>
                <a:r>
                  <a:rPr lang="en-GB" dirty="0"/>
                  <a:t> such that </a:t>
                </a:r>
                <a14:m>
                  <m:oMath xmlns:m="http://schemas.openxmlformats.org/officeDocument/2006/math">
                    <m:sSup>
                      <m:sSupPr>
                        <m:ctrlPr>
                          <a:rPr lang="en-GB" i="1" dirty="0">
                            <a:latin typeface="Cambria Math" panose="02040503050406030204" pitchFamily="18" charset="0"/>
                          </a:rPr>
                        </m:ctrlPr>
                      </m:sSupPr>
                      <m:e>
                        <m:r>
                          <a:rPr lang="en-GB" i="1" dirty="0">
                            <a:latin typeface="Cambria Math" panose="02040503050406030204" pitchFamily="18" charset="0"/>
                          </a:rPr>
                          <m:t>𝑠</m:t>
                        </m:r>
                      </m:e>
                      <m:sup>
                        <m:r>
                          <a:rPr lang="en-GB" i="1" dirty="0">
                            <a:latin typeface="Cambria Math" panose="02040503050406030204" pitchFamily="18" charset="0"/>
                          </a:rPr>
                          <m:t>′</m:t>
                        </m:r>
                      </m:sup>
                    </m:sSup>
                    <m:r>
                      <a:rPr lang="en-GB" i="1" dirty="0">
                        <a:latin typeface="Cambria Math" panose="02040503050406030204" pitchFamily="18" charset="0"/>
                      </a:rPr>
                      <m:t>=</m:t>
                    </m:r>
                    <m:r>
                      <a:rPr lang="en-GB" i="1" dirty="0">
                        <a:latin typeface="Cambria Math" panose="02040503050406030204" pitchFamily="18" charset="0"/>
                      </a:rPr>
                      <m:t>𝑠</m:t>
                    </m:r>
                  </m:oMath>
                </a14:m>
                <a:r>
                  <a:rPr lang="en-GB" dirty="0"/>
                  <a:t> </a:t>
                </a:r>
              </a:p>
              <a:p>
                <a:pPr lvl="1"/>
                <a:r>
                  <a:rPr lang="en-GB" dirty="0"/>
                  <a:t>In classical planning, </a:t>
                </a:r>
                <a14:m>
                  <m:oMath xmlns:m="http://schemas.openxmlformats.org/officeDocument/2006/math">
                    <m:r>
                      <a:rPr lang="en-GB" i="1" dirty="0" smtClean="0">
                        <a:latin typeface="Cambria Math" panose="02040503050406030204" pitchFamily="18" charset="0"/>
                      </a:rPr>
                      <m:t>𝑆</m:t>
                    </m:r>
                  </m:oMath>
                </a14:m>
                <a:r>
                  <a:rPr lang="en-GB" dirty="0"/>
                  <a:t> is finite</a:t>
                </a:r>
              </a:p>
              <a:p>
                <a:pPr lvl="2"/>
                <a:r>
                  <a:rPr lang="en-GB" dirty="0"/>
                  <a:t>Cycle-checking will guarantee termination</a:t>
                </a:r>
              </a:p>
              <a:p>
                <a:endParaRPr lang="en-GB" dirty="0"/>
              </a:p>
              <a:p>
                <a:endParaRPr lang="en-GB" dirty="0"/>
              </a:p>
            </p:txBody>
          </p:sp>
        </mc:Choice>
        <mc:Fallback xmlns="">
          <p:sp>
            <p:nvSpPr>
              <p:cNvPr id="9" name="Content Placeholder 8">
                <a:extLst>
                  <a:ext uri="{FF2B5EF4-FFF2-40B4-BE49-F238E27FC236}">
                    <a16:creationId xmlns:a16="http://schemas.microsoft.com/office/drawing/2014/main" id="{72A85F04-C6AA-A441-A08A-91CDA314BD7E}"/>
                  </a:ext>
                </a:extLst>
              </p:cNvPr>
              <p:cNvSpPr>
                <a:spLocks noGrp="1" noRot="1" noChangeAspect="1" noMove="1" noResize="1" noEditPoints="1" noAdjustHandles="1" noChangeArrowheads="1" noChangeShapeType="1" noTextEdit="1"/>
              </p:cNvSpPr>
              <p:nvPr>
                <p:ph idx="1"/>
              </p:nvPr>
            </p:nvSpPr>
            <p:spPr>
              <a:xfrm>
                <a:off x="359625" y="1665066"/>
                <a:ext cx="5168339" cy="4240848"/>
              </a:xfrm>
              <a:blipFill>
                <a:blip r:embed="rId3"/>
                <a:stretch>
                  <a:fillRect l="-3431" t="-2985" r="-2206"/>
                </a:stretch>
              </a:blipFill>
            </p:spPr>
            <p:txBody>
              <a:bodyPr/>
              <a:lstStyle/>
              <a:p>
                <a:r>
                  <a:rPr lang="en-DE">
                    <a:noFill/>
                  </a:rPr>
                  <a:t> </a:t>
                </a:r>
              </a:p>
            </p:txBody>
          </p:sp>
        </mc:Fallback>
      </mc:AlternateContent>
      <p:sp>
        <p:nvSpPr>
          <p:cNvPr id="3" name="Date Placeholder 2">
            <a:extLst>
              <a:ext uri="{FF2B5EF4-FFF2-40B4-BE49-F238E27FC236}">
                <a16:creationId xmlns:a16="http://schemas.microsoft.com/office/drawing/2014/main" id="{B5BDC39C-9B57-AD48-A917-2390E0C47C69}"/>
              </a:ext>
            </a:extLst>
          </p:cNvPr>
          <p:cNvSpPr>
            <a:spLocks noGrp="1"/>
          </p:cNvSpPr>
          <p:nvPr>
            <p:ph type="dt" sz="half" idx="2"/>
          </p:nvPr>
        </p:nvSpPr>
        <p:spPr/>
        <p:txBody>
          <a:bodyPr/>
          <a:lstStyle/>
          <a:p>
            <a:r>
              <a:rPr lang="de-DE"/>
              <a:t>Deterministic</a:t>
            </a:r>
            <a:endParaRPr lang="de-DE" dirty="0"/>
          </a:p>
        </p:txBody>
      </p:sp>
      <p:sp>
        <p:nvSpPr>
          <p:cNvPr id="4" name="Footer Placeholder 3">
            <a:extLst>
              <a:ext uri="{FF2B5EF4-FFF2-40B4-BE49-F238E27FC236}">
                <a16:creationId xmlns:a16="http://schemas.microsoft.com/office/drawing/2014/main" id="{FD937980-ED3D-3A31-9105-EED773920420}"/>
              </a:ext>
            </a:extLst>
          </p:cNvPr>
          <p:cNvSpPr>
            <a:spLocks noGrp="1"/>
          </p:cNvSpPr>
          <p:nvPr>
            <p:ph type="ftr" sz="quarter" idx="3"/>
          </p:nvPr>
        </p:nvSpPr>
        <p:spPr/>
        <p:txBody>
          <a:bodyPr/>
          <a:lstStyle/>
          <a:p>
            <a:r>
              <a:rPr lang="en-GB"/>
              <a:t>T. Braun - APA</a:t>
            </a:r>
          </a:p>
        </p:txBody>
      </p:sp>
      <p:sp>
        <p:nvSpPr>
          <p:cNvPr id="2" name="Slide Number Placeholder 1">
            <a:extLst>
              <a:ext uri="{FF2B5EF4-FFF2-40B4-BE49-F238E27FC236}">
                <a16:creationId xmlns:a16="http://schemas.microsoft.com/office/drawing/2014/main" id="{6EC7F3A5-7933-2341-BCEB-4DBC30468087}"/>
              </a:ext>
            </a:extLst>
          </p:cNvPr>
          <p:cNvSpPr>
            <a:spLocks noGrp="1"/>
          </p:cNvSpPr>
          <p:nvPr>
            <p:ph type="sldNum" sz="quarter" idx="4"/>
          </p:nvPr>
        </p:nvSpPr>
        <p:spPr/>
        <p:txBody>
          <a:bodyPr/>
          <a:lstStyle/>
          <a:p>
            <a:fld id="{67C9959E-8E6B-B04C-9955-EA096F41CA7A}" type="slidenum">
              <a:rPr lang="en-GB" smtClean="0"/>
              <a:t>41</a:t>
            </a:fld>
            <a:endParaRPr lang="en-GB"/>
          </a:p>
        </p:txBody>
      </p:sp>
      <p:sp>
        <p:nvSpPr>
          <p:cNvPr id="11" name="Rectangle 10">
            <a:extLst>
              <a:ext uri="{FF2B5EF4-FFF2-40B4-BE49-F238E27FC236}">
                <a16:creationId xmlns:a16="http://schemas.microsoft.com/office/drawing/2014/main" id="{E308D68F-7442-4244-A4EE-42A2DD9E2AA1}"/>
              </a:ext>
            </a:extLst>
          </p:cNvPr>
          <p:cNvSpPr/>
          <p:nvPr/>
        </p:nvSpPr>
        <p:spPr>
          <a:xfrm>
            <a:off x="5943600" y="833811"/>
            <a:ext cx="5888075" cy="3416320"/>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a:spcBef>
                <a:spcPts val="200"/>
              </a:spcBef>
              <a:tabLst>
                <a:tab pos="290513" algn="l"/>
                <a:tab pos="568325" algn="l"/>
                <a:tab pos="860425" algn="l"/>
                <a:tab pos="4352925" algn="l"/>
                <a:tab pos="6840538" algn="l"/>
              </a:tabLst>
            </a:pPr>
            <a:r>
              <a:rPr lang="en-US" sz="1400" b="1" dirty="0">
                <a:latin typeface="Courier New" panose="02070309020205020404" pitchFamily="49" charset="0"/>
                <a:cs typeface="Courier New" panose="02070309020205020404" pitchFamily="49" charset="0"/>
              </a:rPr>
              <a:t>Deterministic-Search(Σ,</a:t>
            </a:r>
            <a:r>
              <a:rPr lang="en-US" sz="1400" b="1" i="1" dirty="0">
                <a:latin typeface="Courier New" panose="02070309020205020404" pitchFamily="49" charset="0"/>
                <a:cs typeface="Courier New" panose="02070309020205020404" pitchFamily="49" charset="0"/>
              </a:rPr>
              <a:t>s</a:t>
            </a:r>
            <a:r>
              <a:rPr lang="en-US" sz="1400" b="1" baseline="-25000" dirty="0">
                <a:latin typeface="Courier New" panose="02070309020205020404" pitchFamily="49" charset="0"/>
                <a:cs typeface="Courier New" panose="02070309020205020404" pitchFamily="49" charset="0"/>
              </a:rPr>
              <a:t>0</a:t>
            </a:r>
            <a:r>
              <a:rPr lang="en-US" sz="1400" b="1" dirty="0">
                <a:latin typeface="Courier New" panose="02070309020205020404" pitchFamily="49" charset="0"/>
                <a:cs typeface="Courier New" panose="02070309020205020404" pitchFamily="49" charset="0"/>
              </a:rPr>
              <a:t>,</a:t>
            </a:r>
            <a:r>
              <a:rPr lang="en-US" sz="1400" b="1" i="1" dirty="0">
                <a:latin typeface="Courier New" panose="02070309020205020404" pitchFamily="49" charset="0"/>
                <a:cs typeface="Courier New" panose="02070309020205020404" pitchFamily="49" charset="0"/>
              </a:rPr>
              <a:t>g</a:t>
            </a:r>
            <a:r>
              <a:rPr lang="en-US" sz="1400" b="1" dirty="0">
                <a:latin typeface="Courier New" panose="02070309020205020404" pitchFamily="49" charset="0"/>
                <a:cs typeface="Courier New" panose="02070309020205020404" pitchFamily="49" charset="0"/>
              </a:rPr>
              <a:t>)</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 {(⟨⟩, </a:t>
            </a:r>
            <a:r>
              <a:rPr lang="en-US" sz="1400" i="1" dirty="0">
                <a:latin typeface="Courier New" panose="02070309020205020404" pitchFamily="49" charset="0"/>
                <a:cs typeface="Courier New" panose="02070309020205020404" pitchFamily="49" charset="0"/>
              </a:rPr>
              <a:t>s</a:t>
            </a:r>
            <a:r>
              <a:rPr lang="en-US" sz="1400" baseline="-25000" dirty="0">
                <a:latin typeface="Courier New" panose="02070309020205020404" pitchFamily="49" charset="0"/>
                <a:cs typeface="Courier New" panose="02070309020205020404" pitchFamily="49" charset="0"/>
              </a:rPr>
              <a:t>0</a:t>
            </a:r>
            <a:r>
              <a:rPr lang="en-US" sz="1400" dirty="0">
                <a:latin typeface="Courier New" panose="02070309020205020404" pitchFamily="49" charset="0"/>
                <a:cs typeface="Courier New" panose="02070309020205020404" pitchFamily="49" charset="0"/>
              </a:rPr>
              <a:t>)}</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Expanded</a:t>
            </a:r>
            <a:r>
              <a:rPr lang="en-US" sz="1400" dirty="0">
                <a:latin typeface="Courier New" panose="02070309020205020404" pitchFamily="49" charset="0"/>
                <a:cs typeface="Courier New" panose="02070309020205020404" pitchFamily="49" charset="0"/>
              </a:rPr>
              <a:t> ← ∅</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while</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 ∅ </a:t>
            </a:r>
            <a:r>
              <a:rPr lang="en-US" sz="1400" b="1" dirty="0">
                <a:latin typeface="Courier New" panose="02070309020205020404" pitchFamily="49" charset="0"/>
                <a:cs typeface="Courier New" panose="02070309020205020404" pitchFamily="49" charset="0"/>
              </a:rPr>
              <a:t>do</a:t>
            </a:r>
            <a:r>
              <a:rPr lang="en-US" sz="1400" dirty="0">
                <a:latin typeface="Courier New" panose="02070309020205020404" pitchFamily="49" charset="0"/>
                <a:cs typeface="Courier New" panose="02070309020205020404" pitchFamily="49" charset="0"/>
              </a:rPr>
              <a:t> </a:t>
            </a:r>
          </a:p>
          <a:p>
            <a:pPr>
              <a:spcBef>
                <a:spcPts val="200"/>
              </a:spcBef>
              <a:tabLst>
                <a:tab pos="290513" algn="l"/>
                <a:tab pos="568325" algn="l"/>
                <a:tab pos="860425" algn="l"/>
                <a:tab pos="5106988" algn="l"/>
                <a:tab pos="6840538" algn="l"/>
              </a:tabLst>
            </a:pPr>
            <a:r>
              <a:rPr lang="en-US" sz="1400" dirty="0">
                <a:latin typeface="Courier New" panose="02070309020205020404" pitchFamily="49" charset="0"/>
                <a:cs typeface="Courier New" panose="02070309020205020404" pitchFamily="49" charset="0"/>
              </a:rPr>
              <a:t>		select a node 𝜈 = (𝜋,</a:t>
            </a:r>
            <a:r>
              <a:rPr lang="en-US" sz="1400" i="1" dirty="0">
                <a:latin typeface="Courier New" panose="02070309020205020404" pitchFamily="49" charset="0"/>
                <a:cs typeface="Courier New" panose="02070309020205020404" pitchFamily="49" charset="0"/>
              </a:rPr>
              <a:t>s</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a:t>
            </a:r>
            <a:r>
              <a:rPr lang="en-US" sz="1400" dirty="0" err="1">
                <a:latin typeface="Courier New" panose="02070309020205020404" pitchFamily="49" charset="0"/>
                <a:cs typeface="Courier New" panose="02070309020205020404" pitchFamily="49" charset="0"/>
              </a:rPr>
              <a:t>i</a:t>
            </a:r>
            <a:r>
              <a:rPr lang="en-US" sz="1400" dirty="0">
                <a:latin typeface="Courier New" panose="02070309020205020404" pitchFamily="49" charset="0"/>
                <a:cs typeface="Courier New" panose="02070309020205020404" pitchFamily="49" charset="0"/>
              </a:rPr>
              <a:t>)</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remove 𝜈 from </a:t>
            </a:r>
            <a:r>
              <a:rPr lang="en-US" sz="1400" i="1" dirty="0">
                <a:latin typeface="Courier New" panose="02070309020205020404" pitchFamily="49" charset="0"/>
                <a:cs typeface="Courier New" panose="02070309020205020404" pitchFamily="49" charset="0"/>
              </a:rPr>
              <a:t>Frontier</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add 𝜈 to </a:t>
            </a:r>
            <a:r>
              <a:rPr lang="en-US" sz="1400" i="1" dirty="0">
                <a:latin typeface="Courier New" panose="02070309020205020404" pitchFamily="49" charset="0"/>
                <a:cs typeface="Courier New" panose="02070309020205020404" pitchFamily="49" charset="0"/>
              </a:rPr>
              <a:t>Expanded</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if</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s</a:t>
            </a:r>
            <a:r>
              <a:rPr lang="en-US" sz="1400" dirty="0">
                <a:latin typeface="Courier New" panose="02070309020205020404" pitchFamily="49" charset="0"/>
                <a:cs typeface="Courier New" panose="02070309020205020404" pitchFamily="49" charset="0"/>
              </a:rPr>
              <a:t> satisfies </a:t>
            </a:r>
            <a:r>
              <a:rPr lang="en-US" sz="1400" i="1" dirty="0">
                <a:latin typeface="Courier New" panose="02070309020205020404" pitchFamily="49" charset="0"/>
                <a:cs typeface="Courier New" panose="02070309020205020404" pitchFamily="49" charset="0"/>
              </a:rPr>
              <a:t>g</a:t>
            </a: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then </a:t>
            </a:r>
          </a:p>
          <a:p>
            <a:pPr>
              <a:spcBef>
                <a:spcPts val="200"/>
              </a:spcBef>
              <a:tabLst>
                <a:tab pos="290513" algn="l"/>
                <a:tab pos="568325" algn="l"/>
                <a:tab pos="860425" algn="l"/>
                <a:tab pos="4352925" algn="l"/>
                <a:tab pos="6840538" algn="l"/>
              </a:tabLst>
            </a:pPr>
            <a:r>
              <a:rPr lang="en-US" sz="1400" b="1" dirty="0">
                <a:latin typeface="Courier New" panose="02070309020205020404" pitchFamily="49" charset="0"/>
                <a:cs typeface="Courier New" panose="02070309020205020404" pitchFamily="49" charset="0"/>
              </a:rPr>
              <a:t>			return</a:t>
            </a:r>
            <a:r>
              <a:rPr lang="en-US" sz="1400" dirty="0">
                <a:latin typeface="Courier New" panose="02070309020205020404" pitchFamily="49" charset="0"/>
                <a:cs typeface="Courier New" panose="02070309020205020404" pitchFamily="49" charset="0"/>
              </a:rPr>
              <a:t> 𝜋</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Children</a:t>
            </a:r>
            <a:r>
              <a:rPr lang="en-US" sz="1400" dirty="0">
                <a:latin typeface="Courier New" panose="02070309020205020404" pitchFamily="49" charset="0"/>
                <a:cs typeface="Courier New" panose="02070309020205020404" pitchFamily="49" charset="0"/>
              </a:rPr>
              <a:t> ← {(𝜋.</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𝛾(</a:t>
            </a:r>
            <a:r>
              <a:rPr lang="en-US" sz="1400" i="1" dirty="0" err="1">
                <a:latin typeface="Courier New" panose="02070309020205020404" pitchFamily="49" charset="0"/>
                <a:cs typeface="Courier New" panose="02070309020205020404" pitchFamily="49" charset="0"/>
              </a:rPr>
              <a:t>s</a:t>
            </a:r>
            <a:r>
              <a:rPr lang="en-US" sz="1400" dirty="0" err="1">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s</a:t>
            </a:r>
            <a:r>
              <a:rPr lang="en-US" sz="1400" dirty="0">
                <a:latin typeface="Courier New" panose="02070309020205020404" pitchFamily="49" charset="0"/>
                <a:cs typeface="Courier New" panose="02070309020205020404" pitchFamily="49" charset="0"/>
              </a:rPr>
              <a:t> satisfies </a:t>
            </a:r>
            <a:r>
              <a:rPr lang="en-US" sz="1400" i="1" dirty="0">
                <a:latin typeface="Courier New" panose="02070309020205020404" pitchFamily="49" charset="0"/>
                <a:cs typeface="Courier New" panose="02070309020205020404" pitchFamily="49" charset="0"/>
              </a:rPr>
              <a:t>pre</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a:t>
            </a:r>
          </a:p>
          <a:p>
            <a:pPr>
              <a:spcBef>
                <a:spcPts val="200"/>
              </a:spcBef>
              <a:tabLst>
                <a:tab pos="290513" algn="l"/>
                <a:tab pos="568325" algn="l"/>
                <a:tab pos="860425" algn="l"/>
                <a:tab pos="5065713" algn="l"/>
                <a:tab pos="6840538" algn="l"/>
              </a:tabLst>
            </a:pPr>
            <a:r>
              <a:rPr lang="en-US" sz="1400" dirty="0">
                <a:latin typeface="Courier New" panose="02070309020205020404" pitchFamily="49" charset="0"/>
                <a:cs typeface="Courier New" panose="02070309020205020404" pitchFamily="49" charset="0"/>
              </a:rPr>
              <a:t>		prune 0 or more nodes from </a:t>
            </a:r>
            <a:br>
              <a:rPr lang="en-US" sz="1400" dirty="0">
                <a:latin typeface="Courier New" panose="02070309020205020404" pitchFamily="49" charset="0"/>
                <a:cs typeface="Courier New" panose="02070309020205020404" pitchFamily="49" charset="0"/>
              </a:rPr>
            </a:b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Children</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Expanded</a:t>
            </a:r>
            <a:r>
              <a:rPr lang="en-US" sz="1400" dirty="0">
                <a:latin typeface="Courier New" panose="02070309020205020404" pitchFamily="49" charset="0"/>
                <a:cs typeface="Courier New" panose="02070309020205020404" pitchFamily="49" charset="0"/>
              </a:rPr>
              <a:t>	(ii)</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Children</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return</a:t>
            </a:r>
            <a:r>
              <a:rPr lang="en-US" sz="1400" dirty="0">
                <a:latin typeface="Courier New" panose="02070309020205020404" pitchFamily="49" charset="0"/>
                <a:cs typeface="Courier New" panose="02070309020205020404" pitchFamily="49" charset="0"/>
              </a:rPr>
              <a:t> failure</a:t>
            </a:r>
            <a:endParaRPr lang="en-GB" sz="1400" dirty="0">
              <a:latin typeface="Courier New" panose="02070309020205020404" pitchFamily="49" charset="0"/>
              <a:cs typeface="Courier New" panose="02070309020205020404" pitchFamily="49" charset="0"/>
            </a:endParaRPr>
          </a:p>
        </p:txBody>
      </p:sp>
      <p:pic>
        <p:nvPicPr>
          <p:cNvPr id="13" name="Picture 12">
            <a:extLst>
              <a:ext uri="{FF2B5EF4-FFF2-40B4-BE49-F238E27FC236}">
                <a16:creationId xmlns:a16="http://schemas.microsoft.com/office/drawing/2014/main" id="{DEAFBE88-8704-0747-B2C4-0D70A9C7142A}"/>
              </a:ext>
            </a:extLst>
          </p:cNvPr>
          <p:cNvPicPr>
            <a:picLocks noChangeAspect="1"/>
          </p:cNvPicPr>
          <p:nvPr/>
        </p:nvPicPr>
        <p:blipFill>
          <a:blip r:embed="rId4"/>
          <a:stretch>
            <a:fillRect/>
          </a:stretch>
        </p:blipFill>
        <p:spPr>
          <a:xfrm>
            <a:off x="7245647" y="4301328"/>
            <a:ext cx="3283979" cy="1687716"/>
          </a:xfrm>
          <a:prstGeom prst="rect">
            <a:avLst/>
          </a:prstGeom>
        </p:spPr>
      </p:pic>
    </p:spTree>
    <p:extLst>
      <p:ext uri="{BB962C8B-B14F-4D97-AF65-F5344CB8AC3E}">
        <p14:creationId xmlns:p14="http://schemas.microsoft.com/office/powerpoint/2010/main" val="28282549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chor="ctr">
            <a:noAutofit/>
          </a:bodyPr>
          <a:lstStyle/>
          <a:p>
            <a:r>
              <a:rPr lang="en-US" dirty="0"/>
              <a:t>Breadth-first search (BFS)</a:t>
            </a:r>
          </a:p>
        </p:txBody>
      </p:sp>
      <mc:AlternateContent xmlns:mc="http://schemas.openxmlformats.org/markup-compatibility/2006" xmlns:a14="http://schemas.microsoft.com/office/drawing/2010/main">
        <mc:Choice Requires="a14">
          <p:sp>
            <p:nvSpPr>
              <p:cNvPr id="9" name="Content Placeholder 8">
                <a:extLst>
                  <a:ext uri="{FF2B5EF4-FFF2-40B4-BE49-F238E27FC236}">
                    <a16:creationId xmlns:a16="http://schemas.microsoft.com/office/drawing/2014/main" id="{72A85F04-C6AA-A441-A08A-91CDA314BD7E}"/>
                  </a:ext>
                </a:extLst>
              </p:cNvPr>
              <p:cNvSpPr>
                <a:spLocks noGrp="1"/>
              </p:cNvSpPr>
              <p:nvPr>
                <p:ph idx="1"/>
              </p:nvPr>
            </p:nvSpPr>
            <p:spPr>
              <a:xfrm>
                <a:off x="359625" y="1665066"/>
                <a:ext cx="5583974" cy="4240848"/>
              </a:xfrm>
            </p:spPr>
            <p:txBody>
              <a:bodyPr>
                <a:noAutofit/>
              </a:bodyPr>
              <a:lstStyle/>
              <a:p>
                <a:r>
                  <a:rPr lang="en-GB" dirty="0"/>
                  <a:t>(</a:t>
                </a:r>
                <a:r>
                  <a:rPr lang="en-GB" dirty="0" err="1"/>
                  <a:t>i</a:t>
                </a:r>
                <a:r>
                  <a:rPr lang="en-GB" dirty="0"/>
                  <a:t>) select </a:t>
                </a:r>
                <a14:m>
                  <m:oMath xmlns:m="http://schemas.openxmlformats.org/officeDocument/2006/math">
                    <m:d>
                      <m:dPr>
                        <m:ctrlPr>
                          <a:rPr lang="en-GB" i="1" dirty="0" smtClean="0">
                            <a:latin typeface="Cambria Math" panose="02040503050406030204" pitchFamily="18" charset="0"/>
                          </a:rPr>
                        </m:ctrlPr>
                      </m:dPr>
                      <m:e>
                        <m:r>
                          <a:rPr lang="el-GR" i="1" dirty="0">
                            <a:latin typeface="Cambria Math" panose="02040503050406030204" pitchFamily="18" charset="0"/>
                          </a:rPr>
                          <m:t>𝜋</m:t>
                        </m:r>
                        <m:r>
                          <a:rPr lang="el-GR" i="1" dirty="0">
                            <a:latin typeface="Cambria Math" panose="02040503050406030204" pitchFamily="18" charset="0"/>
                          </a:rPr>
                          <m:t>,</m:t>
                        </m:r>
                        <m:r>
                          <a:rPr lang="en-GB" i="1" dirty="0">
                            <a:latin typeface="Cambria Math" panose="02040503050406030204" pitchFamily="18" charset="0"/>
                          </a:rPr>
                          <m:t>𝑠</m:t>
                        </m:r>
                      </m:e>
                    </m:d>
                    <m:r>
                      <a:rPr lang="en-GB" i="1" dirty="0">
                        <a:latin typeface="Cambria Math" panose="02040503050406030204" pitchFamily="18" charset="0"/>
                      </a:rPr>
                      <m:t>∈</m:t>
                    </m:r>
                    <m:r>
                      <a:rPr lang="en-GB" i="1" dirty="0">
                        <a:latin typeface="Cambria Math" panose="02040503050406030204" pitchFamily="18" charset="0"/>
                      </a:rPr>
                      <m:t>𝐹𝑟𝑜𝑛𝑡𝑖𝑒𝑟</m:t>
                    </m:r>
                  </m:oMath>
                </a14:m>
                <a:r>
                  <a:rPr lang="en-GB" dirty="0"/>
                  <a:t> with smallest </a:t>
                </a:r>
                <a14:m>
                  <m:oMath xmlns:m="http://schemas.openxmlformats.org/officeDocument/2006/math">
                    <m:r>
                      <m:rPr>
                        <m:sty m:val="p"/>
                      </m:rPr>
                      <a:rPr lang="de-DE" b="0" i="0" dirty="0" smtClean="0">
                        <a:latin typeface="Cambria Math" panose="02040503050406030204" pitchFamily="18" charset="0"/>
                      </a:rPr>
                      <m:t>len</m:t>
                    </m:r>
                    <m:d>
                      <m:dPr>
                        <m:ctrlPr>
                          <a:rPr lang="en-GB" b="0" i="1" dirty="0" smtClean="0">
                            <a:latin typeface="Cambria Math" panose="02040503050406030204" pitchFamily="18" charset="0"/>
                          </a:rPr>
                        </m:ctrlPr>
                      </m:dPr>
                      <m:e>
                        <m:r>
                          <a:rPr lang="el-GR" i="1" dirty="0">
                            <a:latin typeface="Cambria Math" panose="02040503050406030204" pitchFamily="18" charset="0"/>
                          </a:rPr>
                          <m:t>𝜋</m:t>
                        </m:r>
                      </m:e>
                    </m:d>
                  </m:oMath>
                </a14:m>
                <a:endParaRPr lang="el-GR" dirty="0"/>
              </a:p>
              <a:p>
                <a:pPr lvl="1"/>
                <a:r>
                  <a:rPr lang="en-GB" dirty="0"/>
                  <a:t>Tie-breaking rule: select oldest</a:t>
                </a:r>
              </a:p>
              <a:p>
                <a:r>
                  <a:rPr lang="en-GB" dirty="0"/>
                  <a:t>(ii) remove every </a:t>
                </a:r>
                <a14:m>
                  <m:oMath xmlns:m="http://schemas.openxmlformats.org/officeDocument/2006/math">
                    <m:d>
                      <m:dPr>
                        <m:ctrlPr>
                          <a:rPr lang="en-GB" i="1" dirty="0" smtClean="0">
                            <a:latin typeface="Cambria Math" panose="02040503050406030204" pitchFamily="18" charset="0"/>
                          </a:rPr>
                        </m:ctrlPr>
                      </m:dPr>
                      <m:e>
                        <m:r>
                          <a:rPr lang="el-GR" i="1" dirty="0" smtClean="0">
                            <a:latin typeface="Cambria Math" panose="02040503050406030204" pitchFamily="18" charset="0"/>
                          </a:rPr>
                          <m:t>𝜋</m:t>
                        </m:r>
                        <m:r>
                          <a:rPr lang="el-GR" i="1" dirty="0" smtClean="0">
                            <a:latin typeface="Cambria Math" panose="02040503050406030204" pitchFamily="18" charset="0"/>
                          </a:rPr>
                          <m:t>,</m:t>
                        </m:r>
                        <m:r>
                          <a:rPr lang="en-GB" i="1" dirty="0" smtClean="0">
                            <a:latin typeface="Cambria Math" panose="02040503050406030204" pitchFamily="18" charset="0"/>
                          </a:rPr>
                          <m:t>𝑠</m:t>
                        </m:r>
                      </m:e>
                    </m:d>
                    <m:r>
                      <a:rPr lang="en-GB" i="1" dirty="0" smtClean="0">
                        <a:latin typeface="Cambria Math" panose="02040503050406030204" pitchFamily="18" charset="0"/>
                      </a:rPr>
                      <m:t>∈</m:t>
                    </m:r>
                    <m:r>
                      <a:rPr lang="en-GB" i="1" dirty="0" smtClean="0">
                        <a:latin typeface="Cambria Math" panose="02040503050406030204" pitchFamily="18" charset="0"/>
                      </a:rPr>
                      <m:t>𝐶h𝑖𝑙𝑑𝑟𝑒𝑛</m:t>
                    </m:r>
                    <m:r>
                      <a:rPr lang="en-GB" i="1" dirty="0" smtClean="0">
                        <a:latin typeface="Cambria Math" panose="02040503050406030204" pitchFamily="18" charset="0"/>
                      </a:rPr>
                      <m:t>∪</m:t>
                    </m:r>
                    <m:r>
                      <a:rPr lang="en-GB" i="1" dirty="0" smtClean="0">
                        <a:latin typeface="Cambria Math" panose="02040503050406030204" pitchFamily="18" charset="0"/>
                      </a:rPr>
                      <m:t>𝐹𝑟𝑜𝑛𝑡𝑖𝑒𝑟</m:t>
                    </m:r>
                  </m:oMath>
                </a14:m>
                <a:r>
                  <a:rPr lang="en-GB" dirty="0"/>
                  <a:t> such that </a:t>
                </a:r>
                <a14:m>
                  <m:oMath xmlns:m="http://schemas.openxmlformats.org/officeDocument/2006/math">
                    <m:r>
                      <a:rPr lang="en-GB" i="1" dirty="0" smtClean="0">
                        <a:latin typeface="Cambria Math" panose="02040503050406030204" pitchFamily="18" charset="0"/>
                      </a:rPr>
                      <m:t>𝑠</m:t>
                    </m:r>
                  </m:oMath>
                </a14:m>
                <a:r>
                  <a:rPr lang="en-GB" dirty="0"/>
                  <a:t> is in </a:t>
                </a:r>
                <a14:m>
                  <m:oMath xmlns:m="http://schemas.openxmlformats.org/officeDocument/2006/math">
                    <m:r>
                      <a:rPr lang="en-GB" i="1" dirty="0" smtClean="0">
                        <a:latin typeface="Cambria Math" panose="02040503050406030204" pitchFamily="18" charset="0"/>
                      </a:rPr>
                      <m:t>𝐸𝑥𝑝𝑎𝑛𝑑𝑒𝑑</m:t>
                    </m:r>
                  </m:oMath>
                </a14:m>
                <a:endParaRPr lang="en-GB" dirty="0"/>
              </a:p>
              <a:p>
                <a:pPr lvl="1"/>
                <a:r>
                  <a:rPr lang="en-GB" dirty="0"/>
                  <a:t>Thus expand states at most once</a:t>
                </a:r>
              </a:p>
            </p:txBody>
          </p:sp>
        </mc:Choice>
        <mc:Fallback xmlns="">
          <p:sp>
            <p:nvSpPr>
              <p:cNvPr id="9" name="Content Placeholder 8">
                <a:extLst>
                  <a:ext uri="{FF2B5EF4-FFF2-40B4-BE49-F238E27FC236}">
                    <a16:creationId xmlns:a16="http://schemas.microsoft.com/office/drawing/2014/main" id="{72A85F04-C6AA-A441-A08A-91CDA314BD7E}"/>
                  </a:ext>
                </a:extLst>
              </p:cNvPr>
              <p:cNvSpPr>
                <a:spLocks noGrp="1" noRot="1" noChangeAspect="1" noMove="1" noResize="1" noEditPoints="1" noAdjustHandles="1" noChangeArrowheads="1" noChangeShapeType="1" noTextEdit="1"/>
              </p:cNvSpPr>
              <p:nvPr>
                <p:ph idx="1"/>
              </p:nvPr>
            </p:nvSpPr>
            <p:spPr>
              <a:xfrm>
                <a:off x="359625" y="1665066"/>
                <a:ext cx="5583974" cy="4240848"/>
              </a:xfrm>
              <a:blipFill>
                <a:blip r:embed="rId3"/>
                <a:stretch>
                  <a:fillRect l="-3175" t="-2985"/>
                </a:stretch>
              </a:blipFill>
            </p:spPr>
            <p:txBody>
              <a:bodyPr/>
              <a:lstStyle/>
              <a:p>
                <a:r>
                  <a:rPr lang="en-DE">
                    <a:noFill/>
                  </a:rPr>
                  <a:t> </a:t>
                </a:r>
              </a:p>
            </p:txBody>
          </p:sp>
        </mc:Fallback>
      </mc:AlternateContent>
      <p:sp>
        <p:nvSpPr>
          <p:cNvPr id="3" name="Date Placeholder 2">
            <a:extLst>
              <a:ext uri="{FF2B5EF4-FFF2-40B4-BE49-F238E27FC236}">
                <a16:creationId xmlns:a16="http://schemas.microsoft.com/office/drawing/2014/main" id="{F62B1729-067E-8748-A22D-A593D2832576}"/>
              </a:ext>
            </a:extLst>
          </p:cNvPr>
          <p:cNvSpPr>
            <a:spLocks noGrp="1"/>
          </p:cNvSpPr>
          <p:nvPr>
            <p:ph type="dt" sz="half" idx="2"/>
          </p:nvPr>
        </p:nvSpPr>
        <p:spPr/>
        <p:txBody>
          <a:bodyPr/>
          <a:lstStyle/>
          <a:p>
            <a:r>
              <a:rPr lang="de-DE"/>
              <a:t>Deterministic</a:t>
            </a:r>
            <a:endParaRPr lang="de-DE" dirty="0"/>
          </a:p>
        </p:txBody>
      </p:sp>
      <p:sp>
        <p:nvSpPr>
          <p:cNvPr id="6" name="Footer Placeholder 5">
            <a:extLst>
              <a:ext uri="{FF2B5EF4-FFF2-40B4-BE49-F238E27FC236}">
                <a16:creationId xmlns:a16="http://schemas.microsoft.com/office/drawing/2014/main" id="{1913DF85-58BE-4772-56D0-48088E59BD71}"/>
              </a:ext>
            </a:extLst>
          </p:cNvPr>
          <p:cNvSpPr>
            <a:spLocks noGrp="1"/>
          </p:cNvSpPr>
          <p:nvPr>
            <p:ph type="ftr" sz="quarter" idx="3"/>
          </p:nvPr>
        </p:nvSpPr>
        <p:spPr/>
        <p:txBody>
          <a:bodyPr/>
          <a:lstStyle/>
          <a:p>
            <a:r>
              <a:rPr lang="en-GB"/>
              <a:t>T. Braun - APA</a:t>
            </a:r>
          </a:p>
        </p:txBody>
      </p:sp>
      <p:sp>
        <p:nvSpPr>
          <p:cNvPr id="2" name="Slide Number Placeholder 1">
            <a:extLst>
              <a:ext uri="{FF2B5EF4-FFF2-40B4-BE49-F238E27FC236}">
                <a16:creationId xmlns:a16="http://schemas.microsoft.com/office/drawing/2014/main" id="{6EC7F3A5-7933-2341-BCEB-4DBC30468087}"/>
              </a:ext>
            </a:extLst>
          </p:cNvPr>
          <p:cNvSpPr>
            <a:spLocks noGrp="1"/>
          </p:cNvSpPr>
          <p:nvPr>
            <p:ph type="sldNum" sz="quarter" idx="4"/>
          </p:nvPr>
        </p:nvSpPr>
        <p:spPr/>
        <p:txBody>
          <a:bodyPr/>
          <a:lstStyle/>
          <a:p>
            <a:fld id="{67C9959E-8E6B-B04C-9955-EA096F41CA7A}" type="slidenum">
              <a:rPr lang="en-GB" smtClean="0"/>
              <a:t>42</a:t>
            </a:fld>
            <a:endParaRPr lang="en-GB"/>
          </a:p>
        </p:txBody>
      </p:sp>
      <p:pic>
        <p:nvPicPr>
          <p:cNvPr id="8" name="Picture 7">
            <a:extLst>
              <a:ext uri="{FF2B5EF4-FFF2-40B4-BE49-F238E27FC236}">
                <a16:creationId xmlns:a16="http://schemas.microsoft.com/office/drawing/2014/main" id="{360E0EEC-A0E4-EF4E-A657-B552F8D9D5DF}"/>
              </a:ext>
            </a:extLst>
          </p:cNvPr>
          <p:cNvPicPr>
            <a:picLocks noChangeAspect="1"/>
          </p:cNvPicPr>
          <p:nvPr/>
        </p:nvPicPr>
        <p:blipFill>
          <a:blip r:embed="rId4"/>
          <a:stretch>
            <a:fillRect/>
          </a:stretch>
        </p:blipFill>
        <p:spPr>
          <a:xfrm>
            <a:off x="7167422" y="4309269"/>
            <a:ext cx="3440430" cy="1671572"/>
          </a:xfrm>
          <a:prstGeom prst="rect">
            <a:avLst/>
          </a:prstGeom>
        </p:spPr>
      </p:pic>
      <p:sp>
        <p:nvSpPr>
          <p:cNvPr id="4" name="Rectangle 3">
            <a:extLst>
              <a:ext uri="{FF2B5EF4-FFF2-40B4-BE49-F238E27FC236}">
                <a16:creationId xmlns:a16="http://schemas.microsoft.com/office/drawing/2014/main" id="{1A71BACE-2C44-80B5-8095-508FC7A5BAFE}"/>
              </a:ext>
            </a:extLst>
          </p:cNvPr>
          <p:cNvSpPr/>
          <p:nvPr/>
        </p:nvSpPr>
        <p:spPr>
          <a:xfrm>
            <a:off x="5943600" y="833811"/>
            <a:ext cx="5888075" cy="3416320"/>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a:spcBef>
                <a:spcPts val="200"/>
              </a:spcBef>
              <a:tabLst>
                <a:tab pos="290513" algn="l"/>
                <a:tab pos="568325" algn="l"/>
                <a:tab pos="860425" algn="l"/>
                <a:tab pos="4352925" algn="l"/>
                <a:tab pos="6840538" algn="l"/>
              </a:tabLst>
            </a:pPr>
            <a:r>
              <a:rPr lang="en-US" sz="1400" b="1" dirty="0">
                <a:latin typeface="Courier New" panose="02070309020205020404" pitchFamily="49" charset="0"/>
                <a:cs typeface="Courier New" panose="02070309020205020404" pitchFamily="49" charset="0"/>
              </a:rPr>
              <a:t>Deterministic-Search(Σ,</a:t>
            </a:r>
            <a:r>
              <a:rPr lang="en-US" sz="1400" b="1" i="1" dirty="0">
                <a:latin typeface="Courier New" panose="02070309020205020404" pitchFamily="49" charset="0"/>
                <a:cs typeface="Courier New" panose="02070309020205020404" pitchFamily="49" charset="0"/>
              </a:rPr>
              <a:t>s</a:t>
            </a:r>
            <a:r>
              <a:rPr lang="en-US" sz="1400" b="1" baseline="-25000" dirty="0">
                <a:latin typeface="Courier New" panose="02070309020205020404" pitchFamily="49" charset="0"/>
                <a:cs typeface="Courier New" panose="02070309020205020404" pitchFamily="49" charset="0"/>
              </a:rPr>
              <a:t>0</a:t>
            </a:r>
            <a:r>
              <a:rPr lang="en-US" sz="1400" b="1" dirty="0">
                <a:latin typeface="Courier New" panose="02070309020205020404" pitchFamily="49" charset="0"/>
                <a:cs typeface="Courier New" panose="02070309020205020404" pitchFamily="49" charset="0"/>
              </a:rPr>
              <a:t>,</a:t>
            </a:r>
            <a:r>
              <a:rPr lang="en-US" sz="1400" b="1" i="1" dirty="0">
                <a:latin typeface="Courier New" panose="02070309020205020404" pitchFamily="49" charset="0"/>
                <a:cs typeface="Courier New" panose="02070309020205020404" pitchFamily="49" charset="0"/>
              </a:rPr>
              <a:t>g</a:t>
            </a:r>
            <a:r>
              <a:rPr lang="en-US" sz="1400" b="1" dirty="0">
                <a:latin typeface="Courier New" panose="02070309020205020404" pitchFamily="49" charset="0"/>
                <a:cs typeface="Courier New" panose="02070309020205020404" pitchFamily="49" charset="0"/>
              </a:rPr>
              <a:t>)</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 {(⟨⟩, </a:t>
            </a:r>
            <a:r>
              <a:rPr lang="en-US" sz="1400" i="1" dirty="0">
                <a:latin typeface="Courier New" panose="02070309020205020404" pitchFamily="49" charset="0"/>
                <a:cs typeface="Courier New" panose="02070309020205020404" pitchFamily="49" charset="0"/>
              </a:rPr>
              <a:t>s</a:t>
            </a:r>
            <a:r>
              <a:rPr lang="en-US" sz="1400" baseline="-25000" dirty="0">
                <a:latin typeface="Courier New" panose="02070309020205020404" pitchFamily="49" charset="0"/>
                <a:cs typeface="Courier New" panose="02070309020205020404" pitchFamily="49" charset="0"/>
              </a:rPr>
              <a:t>0</a:t>
            </a:r>
            <a:r>
              <a:rPr lang="en-US" sz="1400" dirty="0">
                <a:latin typeface="Courier New" panose="02070309020205020404" pitchFamily="49" charset="0"/>
                <a:cs typeface="Courier New" panose="02070309020205020404" pitchFamily="49" charset="0"/>
              </a:rPr>
              <a:t>)}</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Expanded</a:t>
            </a:r>
            <a:r>
              <a:rPr lang="en-US" sz="1400" dirty="0">
                <a:latin typeface="Courier New" panose="02070309020205020404" pitchFamily="49" charset="0"/>
                <a:cs typeface="Courier New" panose="02070309020205020404" pitchFamily="49" charset="0"/>
              </a:rPr>
              <a:t> ← ∅</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while</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 ∅ </a:t>
            </a:r>
            <a:r>
              <a:rPr lang="en-US" sz="1400" b="1" dirty="0">
                <a:latin typeface="Courier New" panose="02070309020205020404" pitchFamily="49" charset="0"/>
                <a:cs typeface="Courier New" panose="02070309020205020404" pitchFamily="49" charset="0"/>
              </a:rPr>
              <a:t>do</a:t>
            </a:r>
            <a:r>
              <a:rPr lang="en-US" sz="1400" dirty="0">
                <a:latin typeface="Courier New" panose="02070309020205020404" pitchFamily="49" charset="0"/>
                <a:cs typeface="Courier New" panose="02070309020205020404" pitchFamily="49" charset="0"/>
              </a:rPr>
              <a:t> </a:t>
            </a:r>
          </a:p>
          <a:p>
            <a:pPr>
              <a:spcBef>
                <a:spcPts val="200"/>
              </a:spcBef>
              <a:tabLst>
                <a:tab pos="290513" algn="l"/>
                <a:tab pos="568325" algn="l"/>
                <a:tab pos="860425" algn="l"/>
                <a:tab pos="5106988" algn="l"/>
                <a:tab pos="6840538" algn="l"/>
              </a:tabLst>
            </a:pPr>
            <a:r>
              <a:rPr lang="en-US" sz="1400" dirty="0">
                <a:latin typeface="Courier New" panose="02070309020205020404" pitchFamily="49" charset="0"/>
                <a:cs typeface="Courier New" panose="02070309020205020404" pitchFamily="49" charset="0"/>
              </a:rPr>
              <a:t>		select a node 𝜈 = (𝜋,</a:t>
            </a:r>
            <a:r>
              <a:rPr lang="en-US" sz="1400" i="1" dirty="0">
                <a:latin typeface="Courier New" panose="02070309020205020404" pitchFamily="49" charset="0"/>
                <a:cs typeface="Courier New" panose="02070309020205020404" pitchFamily="49" charset="0"/>
              </a:rPr>
              <a:t>s</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a:t>
            </a:r>
            <a:r>
              <a:rPr lang="en-US" sz="1400" dirty="0" err="1">
                <a:latin typeface="Courier New" panose="02070309020205020404" pitchFamily="49" charset="0"/>
                <a:cs typeface="Courier New" panose="02070309020205020404" pitchFamily="49" charset="0"/>
              </a:rPr>
              <a:t>i</a:t>
            </a:r>
            <a:r>
              <a:rPr lang="en-US" sz="1400" dirty="0">
                <a:latin typeface="Courier New" panose="02070309020205020404" pitchFamily="49" charset="0"/>
                <a:cs typeface="Courier New" panose="02070309020205020404" pitchFamily="49" charset="0"/>
              </a:rPr>
              <a:t>)</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remove 𝜈 from </a:t>
            </a:r>
            <a:r>
              <a:rPr lang="en-US" sz="1400" i="1" dirty="0">
                <a:latin typeface="Courier New" panose="02070309020205020404" pitchFamily="49" charset="0"/>
                <a:cs typeface="Courier New" panose="02070309020205020404" pitchFamily="49" charset="0"/>
              </a:rPr>
              <a:t>Frontier</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add 𝜈 to </a:t>
            </a:r>
            <a:r>
              <a:rPr lang="en-US" sz="1400" i="1" dirty="0">
                <a:latin typeface="Courier New" panose="02070309020205020404" pitchFamily="49" charset="0"/>
                <a:cs typeface="Courier New" panose="02070309020205020404" pitchFamily="49" charset="0"/>
              </a:rPr>
              <a:t>Expanded</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if</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s</a:t>
            </a:r>
            <a:r>
              <a:rPr lang="en-US" sz="1400" dirty="0">
                <a:latin typeface="Courier New" panose="02070309020205020404" pitchFamily="49" charset="0"/>
                <a:cs typeface="Courier New" panose="02070309020205020404" pitchFamily="49" charset="0"/>
              </a:rPr>
              <a:t> satisfies </a:t>
            </a:r>
            <a:r>
              <a:rPr lang="en-US" sz="1400" i="1" dirty="0">
                <a:latin typeface="Courier New" panose="02070309020205020404" pitchFamily="49" charset="0"/>
                <a:cs typeface="Courier New" panose="02070309020205020404" pitchFamily="49" charset="0"/>
              </a:rPr>
              <a:t>g</a:t>
            </a: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then </a:t>
            </a:r>
          </a:p>
          <a:p>
            <a:pPr>
              <a:spcBef>
                <a:spcPts val="200"/>
              </a:spcBef>
              <a:tabLst>
                <a:tab pos="290513" algn="l"/>
                <a:tab pos="568325" algn="l"/>
                <a:tab pos="860425" algn="l"/>
                <a:tab pos="4352925" algn="l"/>
                <a:tab pos="6840538" algn="l"/>
              </a:tabLst>
            </a:pPr>
            <a:r>
              <a:rPr lang="en-US" sz="1400" b="1" dirty="0">
                <a:latin typeface="Courier New" panose="02070309020205020404" pitchFamily="49" charset="0"/>
                <a:cs typeface="Courier New" panose="02070309020205020404" pitchFamily="49" charset="0"/>
              </a:rPr>
              <a:t>			return</a:t>
            </a:r>
            <a:r>
              <a:rPr lang="en-US" sz="1400" dirty="0">
                <a:latin typeface="Courier New" panose="02070309020205020404" pitchFamily="49" charset="0"/>
                <a:cs typeface="Courier New" panose="02070309020205020404" pitchFamily="49" charset="0"/>
              </a:rPr>
              <a:t> 𝜋</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Children</a:t>
            </a:r>
            <a:r>
              <a:rPr lang="en-US" sz="1400" dirty="0">
                <a:latin typeface="Courier New" panose="02070309020205020404" pitchFamily="49" charset="0"/>
                <a:cs typeface="Courier New" panose="02070309020205020404" pitchFamily="49" charset="0"/>
              </a:rPr>
              <a:t> ← {(𝜋.</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𝛾(</a:t>
            </a:r>
            <a:r>
              <a:rPr lang="en-US" sz="1400" i="1" dirty="0" err="1">
                <a:latin typeface="Courier New" panose="02070309020205020404" pitchFamily="49" charset="0"/>
                <a:cs typeface="Courier New" panose="02070309020205020404" pitchFamily="49" charset="0"/>
              </a:rPr>
              <a:t>s</a:t>
            </a:r>
            <a:r>
              <a:rPr lang="en-US" sz="1400" dirty="0" err="1">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s</a:t>
            </a:r>
            <a:r>
              <a:rPr lang="en-US" sz="1400" dirty="0">
                <a:latin typeface="Courier New" panose="02070309020205020404" pitchFamily="49" charset="0"/>
                <a:cs typeface="Courier New" panose="02070309020205020404" pitchFamily="49" charset="0"/>
              </a:rPr>
              <a:t> satisfies </a:t>
            </a:r>
            <a:r>
              <a:rPr lang="en-US" sz="1400" i="1" dirty="0">
                <a:latin typeface="Courier New" panose="02070309020205020404" pitchFamily="49" charset="0"/>
                <a:cs typeface="Courier New" panose="02070309020205020404" pitchFamily="49" charset="0"/>
              </a:rPr>
              <a:t>pre</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a:t>
            </a:r>
          </a:p>
          <a:p>
            <a:pPr>
              <a:spcBef>
                <a:spcPts val="200"/>
              </a:spcBef>
              <a:tabLst>
                <a:tab pos="290513" algn="l"/>
                <a:tab pos="568325" algn="l"/>
                <a:tab pos="860425" algn="l"/>
                <a:tab pos="5065713" algn="l"/>
                <a:tab pos="6840538" algn="l"/>
              </a:tabLst>
            </a:pPr>
            <a:r>
              <a:rPr lang="en-US" sz="1400" dirty="0">
                <a:latin typeface="Courier New" panose="02070309020205020404" pitchFamily="49" charset="0"/>
                <a:cs typeface="Courier New" panose="02070309020205020404" pitchFamily="49" charset="0"/>
              </a:rPr>
              <a:t>		prune 0 or more nodes from </a:t>
            </a:r>
            <a:br>
              <a:rPr lang="en-US" sz="1400" dirty="0">
                <a:latin typeface="Courier New" panose="02070309020205020404" pitchFamily="49" charset="0"/>
                <a:cs typeface="Courier New" panose="02070309020205020404" pitchFamily="49" charset="0"/>
              </a:rPr>
            </a:b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Children</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Expanded</a:t>
            </a:r>
            <a:r>
              <a:rPr lang="en-US" sz="1400" dirty="0">
                <a:latin typeface="Courier New" panose="02070309020205020404" pitchFamily="49" charset="0"/>
                <a:cs typeface="Courier New" panose="02070309020205020404" pitchFamily="49" charset="0"/>
              </a:rPr>
              <a:t>	(ii)</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Children</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return</a:t>
            </a:r>
            <a:r>
              <a:rPr lang="en-US" sz="1400" dirty="0">
                <a:latin typeface="Courier New" panose="02070309020205020404" pitchFamily="49" charset="0"/>
                <a:cs typeface="Courier New" panose="02070309020205020404" pitchFamily="49" charset="0"/>
              </a:rPr>
              <a:t> failure</a:t>
            </a:r>
            <a:endParaRPr lang="en-GB" sz="1400"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242879001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chor="ctr">
            <a:noAutofit/>
          </a:bodyPr>
          <a:lstStyle/>
          <a:p>
            <a:r>
              <a:rPr lang="en-US" dirty="0"/>
              <a:t>Breadth-first search (BFS)</a:t>
            </a:r>
          </a:p>
        </p:txBody>
      </p:sp>
      <mc:AlternateContent xmlns:mc="http://schemas.openxmlformats.org/markup-compatibility/2006" xmlns:a14="http://schemas.microsoft.com/office/drawing/2010/main">
        <mc:Choice Requires="a14">
          <p:sp>
            <p:nvSpPr>
              <p:cNvPr id="9" name="Content Placeholder 8">
                <a:extLst>
                  <a:ext uri="{FF2B5EF4-FFF2-40B4-BE49-F238E27FC236}">
                    <a16:creationId xmlns:a16="http://schemas.microsoft.com/office/drawing/2014/main" id="{72A85F04-C6AA-A441-A08A-91CDA314BD7E}"/>
                  </a:ext>
                </a:extLst>
              </p:cNvPr>
              <p:cNvSpPr>
                <a:spLocks noGrp="1"/>
              </p:cNvSpPr>
              <p:nvPr>
                <p:ph idx="1"/>
              </p:nvPr>
            </p:nvSpPr>
            <p:spPr>
              <a:xfrm>
                <a:off x="359625" y="1665066"/>
                <a:ext cx="5315785" cy="4240848"/>
              </a:xfrm>
            </p:spPr>
            <p:txBody>
              <a:bodyPr>
                <a:noAutofit/>
              </a:bodyPr>
              <a:lstStyle/>
              <a:p>
                <a:r>
                  <a:rPr lang="en-GB" dirty="0"/>
                  <a:t>Properties</a:t>
                </a:r>
              </a:p>
              <a:p>
                <a:pPr lvl="1"/>
                <a:r>
                  <a:rPr lang="en-GB" dirty="0"/>
                  <a:t>Terminates</a:t>
                </a:r>
              </a:p>
              <a:p>
                <a:pPr lvl="1"/>
                <a:r>
                  <a:rPr lang="en-GB" dirty="0"/>
                  <a:t>Returns solution if one exists</a:t>
                </a:r>
              </a:p>
              <a:p>
                <a:pPr lvl="2"/>
                <a:r>
                  <a:rPr lang="en-GB" dirty="0"/>
                  <a:t>Shortest, but not least-cost (except if shortest = least-cost, e.g., default cost)</a:t>
                </a:r>
              </a:p>
              <a:p>
                <a:pPr lvl="1"/>
                <a:r>
                  <a:rPr lang="en-GB" dirty="0"/>
                  <a:t>Worst-case complexity:</a:t>
                </a:r>
              </a:p>
              <a:p>
                <a:pPr lvl="2"/>
                <a:r>
                  <a:rPr lang="en-GB" dirty="0"/>
                  <a:t>Memory </a:t>
                </a:r>
                <a14:m>
                  <m:oMath xmlns:m="http://schemas.openxmlformats.org/officeDocument/2006/math">
                    <m:r>
                      <a:rPr lang="en-GB" i="1" dirty="0" smtClean="0">
                        <a:latin typeface="Cambria Math" panose="02040503050406030204" pitchFamily="18" charset="0"/>
                      </a:rPr>
                      <m:t>𝑂</m:t>
                    </m:r>
                    <m:d>
                      <m:dPr>
                        <m:ctrlPr>
                          <a:rPr lang="en-GB" i="1" dirty="0" smtClean="0">
                            <a:latin typeface="Cambria Math" panose="02040503050406030204" pitchFamily="18" charset="0"/>
                          </a:rPr>
                        </m:ctrlPr>
                      </m:dPr>
                      <m:e>
                        <m:d>
                          <m:dPr>
                            <m:begChr m:val="|"/>
                            <m:endChr m:val="|"/>
                            <m:ctrlPr>
                              <a:rPr lang="en-GB" i="1" dirty="0" smtClean="0">
                                <a:latin typeface="Cambria Math" panose="02040503050406030204" pitchFamily="18" charset="0"/>
                              </a:rPr>
                            </m:ctrlPr>
                          </m:dPr>
                          <m:e>
                            <m:r>
                              <a:rPr lang="en-GB" i="1" dirty="0" smtClean="0">
                                <a:latin typeface="Cambria Math" panose="02040503050406030204" pitchFamily="18" charset="0"/>
                              </a:rPr>
                              <m:t>𝑆</m:t>
                            </m:r>
                          </m:e>
                        </m:d>
                      </m:e>
                    </m:d>
                  </m:oMath>
                </a14:m>
                <a:endParaRPr lang="en-GB" dirty="0"/>
              </a:p>
              <a:p>
                <a:pPr lvl="2"/>
                <a:r>
                  <a:rPr lang="en-GB" dirty="0"/>
                  <a:t>Running time </a:t>
                </a:r>
                <a14:m>
                  <m:oMath xmlns:m="http://schemas.openxmlformats.org/officeDocument/2006/math">
                    <m:r>
                      <a:rPr lang="en-GB" i="1" dirty="0" smtClean="0">
                        <a:latin typeface="Cambria Math" panose="02040503050406030204" pitchFamily="18" charset="0"/>
                      </a:rPr>
                      <m:t>𝑂</m:t>
                    </m:r>
                    <m:d>
                      <m:dPr>
                        <m:ctrlPr>
                          <a:rPr lang="en-GB" i="1" dirty="0" smtClean="0">
                            <a:latin typeface="Cambria Math" panose="02040503050406030204" pitchFamily="18" charset="0"/>
                          </a:rPr>
                        </m:ctrlPr>
                      </m:dPr>
                      <m:e>
                        <m:r>
                          <a:rPr lang="en-GB" i="1" dirty="0" err="1">
                            <a:latin typeface="Cambria Math" panose="02040503050406030204" pitchFamily="18" charset="0"/>
                          </a:rPr>
                          <m:t>𝑏</m:t>
                        </m:r>
                        <m:d>
                          <m:dPr>
                            <m:begChr m:val="|"/>
                            <m:endChr m:val="|"/>
                            <m:ctrlPr>
                              <a:rPr lang="en-GB" i="1" dirty="0" err="1">
                                <a:latin typeface="Cambria Math" panose="02040503050406030204" pitchFamily="18" charset="0"/>
                              </a:rPr>
                            </m:ctrlPr>
                          </m:dPr>
                          <m:e>
                            <m:r>
                              <a:rPr lang="en-GB" i="1" dirty="0" err="1">
                                <a:latin typeface="Cambria Math" panose="02040503050406030204" pitchFamily="18" charset="0"/>
                              </a:rPr>
                              <m:t>𝑆</m:t>
                            </m:r>
                          </m:e>
                        </m:d>
                      </m:e>
                    </m:d>
                  </m:oMath>
                </a14:m>
                <a:r>
                  <a:rPr lang="en-GB" dirty="0"/>
                  <a:t> </a:t>
                </a:r>
              </a:p>
              <a:p>
                <a:pPr marL="533400" lvl="2" indent="0">
                  <a:buNone/>
                </a:pPr>
                <a:r>
                  <a:rPr lang="en-GB" dirty="0"/>
                  <a:t>where</a:t>
                </a:r>
              </a:p>
              <a:p>
                <a:pPr lvl="2"/>
                <a14:m>
                  <m:oMath xmlns:m="http://schemas.openxmlformats.org/officeDocument/2006/math">
                    <m:r>
                      <a:rPr lang="en-GB" i="1" dirty="0" smtClean="0">
                        <a:latin typeface="Cambria Math" panose="02040503050406030204" pitchFamily="18" charset="0"/>
                      </a:rPr>
                      <m:t>𝑏</m:t>
                    </m:r>
                  </m:oMath>
                </a14:m>
                <a:r>
                  <a:rPr lang="en-GB" dirty="0"/>
                  <a:t> = max branching factor</a:t>
                </a:r>
              </a:p>
              <a:p>
                <a:pPr lvl="2"/>
                <a14:m>
                  <m:oMath xmlns:m="http://schemas.openxmlformats.org/officeDocument/2006/math">
                    <m:d>
                      <m:dPr>
                        <m:begChr m:val="|"/>
                        <m:endChr m:val="|"/>
                        <m:ctrlPr>
                          <a:rPr lang="en-GB" i="1" dirty="0" smtClean="0">
                            <a:latin typeface="Cambria Math" panose="02040503050406030204" pitchFamily="18" charset="0"/>
                          </a:rPr>
                        </m:ctrlPr>
                      </m:dPr>
                      <m:e>
                        <m:r>
                          <a:rPr lang="en-GB" i="1" dirty="0">
                            <a:latin typeface="Cambria Math" panose="02040503050406030204" pitchFamily="18" charset="0"/>
                          </a:rPr>
                          <m:t>𝑆</m:t>
                        </m:r>
                      </m:e>
                    </m:d>
                  </m:oMath>
                </a14:m>
                <a:r>
                  <a:rPr lang="en-GB" dirty="0"/>
                  <a:t> = number of states in </a:t>
                </a:r>
                <a14:m>
                  <m:oMath xmlns:m="http://schemas.openxmlformats.org/officeDocument/2006/math">
                    <m:r>
                      <a:rPr lang="en-GB" i="1" dirty="0" smtClean="0">
                        <a:latin typeface="Cambria Math" panose="02040503050406030204" pitchFamily="18" charset="0"/>
                      </a:rPr>
                      <m:t>𝑆</m:t>
                    </m:r>
                  </m:oMath>
                </a14:m>
                <a:endParaRPr lang="en-GB" dirty="0"/>
              </a:p>
            </p:txBody>
          </p:sp>
        </mc:Choice>
        <mc:Fallback xmlns="">
          <p:sp>
            <p:nvSpPr>
              <p:cNvPr id="9" name="Content Placeholder 8">
                <a:extLst>
                  <a:ext uri="{FF2B5EF4-FFF2-40B4-BE49-F238E27FC236}">
                    <a16:creationId xmlns:a16="http://schemas.microsoft.com/office/drawing/2014/main" id="{72A85F04-C6AA-A441-A08A-91CDA314BD7E}"/>
                  </a:ext>
                </a:extLst>
              </p:cNvPr>
              <p:cNvSpPr>
                <a:spLocks noGrp="1" noRot="1" noChangeAspect="1" noMove="1" noResize="1" noEditPoints="1" noAdjustHandles="1" noChangeArrowheads="1" noChangeShapeType="1" noTextEdit="1"/>
              </p:cNvSpPr>
              <p:nvPr>
                <p:ph idx="1"/>
              </p:nvPr>
            </p:nvSpPr>
            <p:spPr>
              <a:xfrm>
                <a:off x="359625" y="1665066"/>
                <a:ext cx="5315785" cy="4240848"/>
              </a:xfrm>
              <a:blipFill>
                <a:blip r:embed="rId3"/>
                <a:stretch>
                  <a:fillRect l="-3341" t="-2985"/>
                </a:stretch>
              </a:blipFill>
            </p:spPr>
            <p:txBody>
              <a:bodyPr/>
              <a:lstStyle/>
              <a:p>
                <a:r>
                  <a:rPr lang="en-DE">
                    <a:noFill/>
                  </a:rPr>
                  <a:t> </a:t>
                </a:r>
              </a:p>
            </p:txBody>
          </p:sp>
        </mc:Fallback>
      </mc:AlternateContent>
      <p:sp>
        <p:nvSpPr>
          <p:cNvPr id="3" name="Date Placeholder 2">
            <a:extLst>
              <a:ext uri="{FF2B5EF4-FFF2-40B4-BE49-F238E27FC236}">
                <a16:creationId xmlns:a16="http://schemas.microsoft.com/office/drawing/2014/main" id="{F62B1729-067E-8748-A22D-A593D2832576}"/>
              </a:ext>
            </a:extLst>
          </p:cNvPr>
          <p:cNvSpPr>
            <a:spLocks noGrp="1"/>
          </p:cNvSpPr>
          <p:nvPr>
            <p:ph type="dt" sz="half" idx="2"/>
          </p:nvPr>
        </p:nvSpPr>
        <p:spPr/>
        <p:txBody>
          <a:bodyPr/>
          <a:lstStyle/>
          <a:p>
            <a:r>
              <a:rPr lang="de-DE"/>
              <a:t>Deterministic</a:t>
            </a:r>
            <a:endParaRPr lang="de-DE" dirty="0"/>
          </a:p>
        </p:txBody>
      </p:sp>
      <p:sp>
        <p:nvSpPr>
          <p:cNvPr id="6" name="Footer Placeholder 5">
            <a:extLst>
              <a:ext uri="{FF2B5EF4-FFF2-40B4-BE49-F238E27FC236}">
                <a16:creationId xmlns:a16="http://schemas.microsoft.com/office/drawing/2014/main" id="{9A21204E-015A-57B7-7939-56180E7B7042}"/>
              </a:ext>
            </a:extLst>
          </p:cNvPr>
          <p:cNvSpPr>
            <a:spLocks noGrp="1"/>
          </p:cNvSpPr>
          <p:nvPr>
            <p:ph type="ftr" sz="quarter" idx="3"/>
          </p:nvPr>
        </p:nvSpPr>
        <p:spPr/>
        <p:txBody>
          <a:bodyPr/>
          <a:lstStyle/>
          <a:p>
            <a:r>
              <a:rPr lang="en-GB"/>
              <a:t>T. Braun - APA</a:t>
            </a:r>
          </a:p>
        </p:txBody>
      </p:sp>
      <p:sp>
        <p:nvSpPr>
          <p:cNvPr id="2" name="Slide Number Placeholder 1">
            <a:extLst>
              <a:ext uri="{FF2B5EF4-FFF2-40B4-BE49-F238E27FC236}">
                <a16:creationId xmlns:a16="http://schemas.microsoft.com/office/drawing/2014/main" id="{6EC7F3A5-7933-2341-BCEB-4DBC30468087}"/>
              </a:ext>
            </a:extLst>
          </p:cNvPr>
          <p:cNvSpPr>
            <a:spLocks noGrp="1"/>
          </p:cNvSpPr>
          <p:nvPr>
            <p:ph type="sldNum" sz="quarter" idx="4"/>
          </p:nvPr>
        </p:nvSpPr>
        <p:spPr/>
        <p:txBody>
          <a:bodyPr/>
          <a:lstStyle/>
          <a:p>
            <a:fld id="{67C9959E-8E6B-B04C-9955-EA096F41CA7A}" type="slidenum">
              <a:rPr lang="en-GB" smtClean="0"/>
              <a:t>43</a:t>
            </a:fld>
            <a:endParaRPr lang="en-GB"/>
          </a:p>
        </p:txBody>
      </p:sp>
      <p:pic>
        <p:nvPicPr>
          <p:cNvPr id="8" name="Picture 7">
            <a:extLst>
              <a:ext uri="{FF2B5EF4-FFF2-40B4-BE49-F238E27FC236}">
                <a16:creationId xmlns:a16="http://schemas.microsoft.com/office/drawing/2014/main" id="{360E0EEC-A0E4-EF4E-A657-B552F8D9D5DF}"/>
              </a:ext>
            </a:extLst>
          </p:cNvPr>
          <p:cNvPicPr>
            <a:picLocks noChangeAspect="1"/>
          </p:cNvPicPr>
          <p:nvPr/>
        </p:nvPicPr>
        <p:blipFill>
          <a:blip r:embed="rId4"/>
          <a:stretch>
            <a:fillRect/>
          </a:stretch>
        </p:blipFill>
        <p:spPr>
          <a:xfrm>
            <a:off x="7167422" y="4309269"/>
            <a:ext cx="3440430" cy="1671572"/>
          </a:xfrm>
          <a:prstGeom prst="rect">
            <a:avLst/>
          </a:prstGeom>
        </p:spPr>
      </p:pic>
      <p:sp>
        <p:nvSpPr>
          <p:cNvPr id="4" name="Rectangle 3">
            <a:extLst>
              <a:ext uri="{FF2B5EF4-FFF2-40B4-BE49-F238E27FC236}">
                <a16:creationId xmlns:a16="http://schemas.microsoft.com/office/drawing/2014/main" id="{1A71BACE-2C44-80B5-8095-508FC7A5BAFE}"/>
              </a:ext>
            </a:extLst>
          </p:cNvPr>
          <p:cNvSpPr/>
          <p:nvPr/>
        </p:nvSpPr>
        <p:spPr>
          <a:xfrm>
            <a:off x="5943600" y="833811"/>
            <a:ext cx="5888075" cy="3416320"/>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a:spcBef>
                <a:spcPts val="200"/>
              </a:spcBef>
              <a:tabLst>
                <a:tab pos="290513" algn="l"/>
                <a:tab pos="568325" algn="l"/>
                <a:tab pos="860425" algn="l"/>
                <a:tab pos="4352925" algn="l"/>
                <a:tab pos="6840538" algn="l"/>
              </a:tabLst>
            </a:pPr>
            <a:r>
              <a:rPr lang="en-US" sz="1400" b="1" dirty="0">
                <a:latin typeface="Courier New" panose="02070309020205020404" pitchFamily="49" charset="0"/>
                <a:cs typeface="Courier New" panose="02070309020205020404" pitchFamily="49" charset="0"/>
              </a:rPr>
              <a:t>Deterministic-Search(Σ,</a:t>
            </a:r>
            <a:r>
              <a:rPr lang="en-US" sz="1400" b="1" i="1" dirty="0">
                <a:latin typeface="Courier New" panose="02070309020205020404" pitchFamily="49" charset="0"/>
                <a:cs typeface="Courier New" panose="02070309020205020404" pitchFamily="49" charset="0"/>
              </a:rPr>
              <a:t>s</a:t>
            </a:r>
            <a:r>
              <a:rPr lang="en-US" sz="1400" b="1" baseline="-25000" dirty="0">
                <a:latin typeface="Courier New" panose="02070309020205020404" pitchFamily="49" charset="0"/>
                <a:cs typeface="Courier New" panose="02070309020205020404" pitchFamily="49" charset="0"/>
              </a:rPr>
              <a:t>0</a:t>
            </a:r>
            <a:r>
              <a:rPr lang="en-US" sz="1400" b="1" dirty="0">
                <a:latin typeface="Courier New" panose="02070309020205020404" pitchFamily="49" charset="0"/>
                <a:cs typeface="Courier New" panose="02070309020205020404" pitchFamily="49" charset="0"/>
              </a:rPr>
              <a:t>,</a:t>
            </a:r>
            <a:r>
              <a:rPr lang="en-US" sz="1400" b="1" i="1" dirty="0">
                <a:latin typeface="Courier New" panose="02070309020205020404" pitchFamily="49" charset="0"/>
                <a:cs typeface="Courier New" panose="02070309020205020404" pitchFamily="49" charset="0"/>
              </a:rPr>
              <a:t>g</a:t>
            </a:r>
            <a:r>
              <a:rPr lang="en-US" sz="1400" b="1" dirty="0">
                <a:latin typeface="Courier New" panose="02070309020205020404" pitchFamily="49" charset="0"/>
                <a:cs typeface="Courier New" panose="02070309020205020404" pitchFamily="49" charset="0"/>
              </a:rPr>
              <a:t>)</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 {(⟨⟩, </a:t>
            </a:r>
            <a:r>
              <a:rPr lang="en-US" sz="1400" i="1" dirty="0">
                <a:latin typeface="Courier New" panose="02070309020205020404" pitchFamily="49" charset="0"/>
                <a:cs typeface="Courier New" panose="02070309020205020404" pitchFamily="49" charset="0"/>
              </a:rPr>
              <a:t>s</a:t>
            </a:r>
            <a:r>
              <a:rPr lang="en-US" sz="1400" baseline="-25000" dirty="0">
                <a:latin typeface="Courier New" panose="02070309020205020404" pitchFamily="49" charset="0"/>
                <a:cs typeface="Courier New" panose="02070309020205020404" pitchFamily="49" charset="0"/>
              </a:rPr>
              <a:t>0</a:t>
            </a:r>
            <a:r>
              <a:rPr lang="en-US" sz="1400" dirty="0">
                <a:latin typeface="Courier New" panose="02070309020205020404" pitchFamily="49" charset="0"/>
                <a:cs typeface="Courier New" panose="02070309020205020404" pitchFamily="49" charset="0"/>
              </a:rPr>
              <a:t>)}</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Expanded</a:t>
            </a:r>
            <a:r>
              <a:rPr lang="en-US" sz="1400" dirty="0">
                <a:latin typeface="Courier New" panose="02070309020205020404" pitchFamily="49" charset="0"/>
                <a:cs typeface="Courier New" panose="02070309020205020404" pitchFamily="49" charset="0"/>
              </a:rPr>
              <a:t> ← ∅</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while</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 ∅ </a:t>
            </a:r>
            <a:r>
              <a:rPr lang="en-US" sz="1400" b="1" dirty="0">
                <a:latin typeface="Courier New" panose="02070309020205020404" pitchFamily="49" charset="0"/>
                <a:cs typeface="Courier New" panose="02070309020205020404" pitchFamily="49" charset="0"/>
              </a:rPr>
              <a:t>do</a:t>
            </a:r>
            <a:r>
              <a:rPr lang="en-US" sz="1400" dirty="0">
                <a:latin typeface="Courier New" panose="02070309020205020404" pitchFamily="49" charset="0"/>
                <a:cs typeface="Courier New" panose="02070309020205020404" pitchFamily="49" charset="0"/>
              </a:rPr>
              <a:t> </a:t>
            </a:r>
          </a:p>
          <a:p>
            <a:pPr>
              <a:spcBef>
                <a:spcPts val="200"/>
              </a:spcBef>
              <a:tabLst>
                <a:tab pos="290513" algn="l"/>
                <a:tab pos="568325" algn="l"/>
                <a:tab pos="860425" algn="l"/>
                <a:tab pos="5106988" algn="l"/>
                <a:tab pos="6840538" algn="l"/>
              </a:tabLst>
            </a:pPr>
            <a:r>
              <a:rPr lang="en-US" sz="1400" dirty="0">
                <a:latin typeface="Courier New" panose="02070309020205020404" pitchFamily="49" charset="0"/>
                <a:cs typeface="Courier New" panose="02070309020205020404" pitchFamily="49" charset="0"/>
              </a:rPr>
              <a:t>		select a node 𝜈 = (𝜋,</a:t>
            </a:r>
            <a:r>
              <a:rPr lang="en-US" sz="1400" i="1" dirty="0">
                <a:latin typeface="Courier New" panose="02070309020205020404" pitchFamily="49" charset="0"/>
                <a:cs typeface="Courier New" panose="02070309020205020404" pitchFamily="49" charset="0"/>
              </a:rPr>
              <a:t>s</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a:t>
            </a:r>
            <a:r>
              <a:rPr lang="en-US" sz="1400" dirty="0" err="1">
                <a:latin typeface="Courier New" panose="02070309020205020404" pitchFamily="49" charset="0"/>
                <a:cs typeface="Courier New" panose="02070309020205020404" pitchFamily="49" charset="0"/>
              </a:rPr>
              <a:t>i</a:t>
            </a:r>
            <a:r>
              <a:rPr lang="en-US" sz="1400" dirty="0">
                <a:latin typeface="Courier New" panose="02070309020205020404" pitchFamily="49" charset="0"/>
                <a:cs typeface="Courier New" panose="02070309020205020404" pitchFamily="49" charset="0"/>
              </a:rPr>
              <a:t>)</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remove 𝜈 from </a:t>
            </a:r>
            <a:r>
              <a:rPr lang="en-US" sz="1400" i="1" dirty="0">
                <a:latin typeface="Courier New" panose="02070309020205020404" pitchFamily="49" charset="0"/>
                <a:cs typeface="Courier New" panose="02070309020205020404" pitchFamily="49" charset="0"/>
              </a:rPr>
              <a:t>Frontier</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add 𝜈 to </a:t>
            </a:r>
            <a:r>
              <a:rPr lang="en-US" sz="1400" i="1" dirty="0">
                <a:latin typeface="Courier New" panose="02070309020205020404" pitchFamily="49" charset="0"/>
                <a:cs typeface="Courier New" panose="02070309020205020404" pitchFamily="49" charset="0"/>
              </a:rPr>
              <a:t>Expanded</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if</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s</a:t>
            </a:r>
            <a:r>
              <a:rPr lang="en-US" sz="1400" dirty="0">
                <a:latin typeface="Courier New" panose="02070309020205020404" pitchFamily="49" charset="0"/>
                <a:cs typeface="Courier New" panose="02070309020205020404" pitchFamily="49" charset="0"/>
              </a:rPr>
              <a:t> satisfies </a:t>
            </a:r>
            <a:r>
              <a:rPr lang="en-US" sz="1400" i="1" dirty="0">
                <a:latin typeface="Courier New" panose="02070309020205020404" pitchFamily="49" charset="0"/>
                <a:cs typeface="Courier New" panose="02070309020205020404" pitchFamily="49" charset="0"/>
              </a:rPr>
              <a:t>g</a:t>
            </a: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then </a:t>
            </a:r>
          </a:p>
          <a:p>
            <a:pPr>
              <a:spcBef>
                <a:spcPts val="200"/>
              </a:spcBef>
              <a:tabLst>
                <a:tab pos="290513" algn="l"/>
                <a:tab pos="568325" algn="l"/>
                <a:tab pos="860425" algn="l"/>
                <a:tab pos="4352925" algn="l"/>
                <a:tab pos="6840538" algn="l"/>
              </a:tabLst>
            </a:pPr>
            <a:r>
              <a:rPr lang="en-US" sz="1400" b="1" dirty="0">
                <a:latin typeface="Courier New" panose="02070309020205020404" pitchFamily="49" charset="0"/>
                <a:cs typeface="Courier New" panose="02070309020205020404" pitchFamily="49" charset="0"/>
              </a:rPr>
              <a:t>			return</a:t>
            </a:r>
            <a:r>
              <a:rPr lang="en-US" sz="1400" dirty="0">
                <a:latin typeface="Courier New" panose="02070309020205020404" pitchFamily="49" charset="0"/>
                <a:cs typeface="Courier New" panose="02070309020205020404" pitchFamily="49" charset="0"/>
              </a:rPr>
              <a:t> 𝜋</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Children</a:t>
            </a:r>
            <a:r>
              <a:rPr lang="en-US" sz="1400" dirty="0">
                <a:latin typeface="Courier New" panose="02070309020205020404" pitchFamily="49" charset="0"/>
                <a:cs typeface="Courier New" panose="02070309020205020404" pitchFamily="49" charset="0"/>
              </a:rPr>
              <a:t> ← {(𝜋.</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𝛾(</a:t>
            </a:r>
            <a:r>
              <a:rPr lang="en-US" sz="1400" i="1" dirty="0" err="1">
                <a:latin typeface="Courier New" panose="02070309020205020404" pitchFamily="49" charset="0"/>
                <a:cs typeface="Courier New" panose="02070309020205020404" pitchFamily="49" charset="0"/>
              </a:rPr>
              <a:t>s</a:t>
            </a:r>
            <a:r>
              <a:rPr lang="en-US" sz="1400" dirty="0" err="1">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s</a:t>
            </a:r>
            <a:r>
              <a:rPr lang="en-US" sz="1400" dirty="0">
                <a:latin typeface="Courier New" panose="02070309020205020404" pitchFamily="49" charset="0"/>
                <a:cs typeface="Courier New" panose="02070309020205020404" pitchFamily="49" charset="0"/>
              </a:rPr>
              <a:t> satisfies </a:t>
            </a:r>
            <a:r>
              <a:rPr lang="en-US" sz="1400" i="1" dirty="0">
                <a:latin typeface="Courier New" panose="02070309020205020404" pitchFamily="49" charset="0"/>
                <a:cs typeface="Courier New" panose="02070309020205020404" pitchFamily="49" charset="0"/>
              </a:rPr>
              <a:t>pre</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a:t>
            </a:r>
          </a:p>
          <a:p>
            <a:pPr>
              <a:spcBef>
                <a:spcPts val="200"/>
              </a:spcBef>
              <a:tabLst>
                <a:tab pos="290513" algn="l"/>
                <a:tab pos="568325" algn="l"/>
                <a:tab pos="860425" algn="l"/>
                <a:tab pos="5065713" algn="l"/>
                <a:tab pos="6840538" algn="l"/>
              </a:tabLst>
            </a:pPr>
            <a:r>
              <a:rPr lang="en-US" sz="1400" dirty="0">
                <a:latin typeface="Courier New" panose="02070309020205020404" pitchFamily="49" charset="0"/>
                <a:cs typeface="Courier New" panose="02070309020205020404" pitchFamily="49" charset="0"/>
              </a:rPr>
              <a:t>		prune 0 or more nodes from </a:t>
            </a:r>
            <a:br>
              <a:rPr lang="en-US" sz="1400" dirty="0">
                <a:latin typeface="Courier New" panose="02070309020205020404" pitchFamily="49" charset="0"/>
                <a:cs typeface="Courier New" panose="02070309020205020404" pitchFamily="49" charset="0"/>
              </a:rPr>
            </a:b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Children</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Expanded</a:t>
            </a:r>
            <a:r>
              <a:rPr lang="en-US" sz="1400" dirty="0">
                <a:latin typeface="Courier New" panose="02070309020205020404" pitchFamily="49" charset="0"/>
                <a:cs typeface="Courier New" panose="02070309020205020404" pitchFamily="49" charset="0"/>
              </a:rPr>
              <a:t>	(ii)</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Children</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return</a:t>
            </a:r>
            <a:r>
              <a:rPr lang="en-US" sz="1400" dirty="0">
                <a:latin typeface="Courier New" panose="02070309020205020404" pitchFamily="49" charset="0"/>
                <a:cs typeface="Courier New" panose="02070309020205020404" pitchFamily="49" charset="0"/>
              </a:rPr>
              <a:t> failure</a:t>
            </a:r>
            <a:endParaRPr lang="en-GB" sz="1400"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373692479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chor="ctr">
            <a:noAutofit/>
          </a:bodyPr>
          <a:lstStyle/>
          <a:p>
            <a:r>
              <a:rPr lang="en-US" dirty="0"/>
              <a:t>Depth-First Search (DFS)</a:t>
            </a:r>
          </a:p>
        </p:txBody>
      </p:sp>
      <mc:AlternateContent xmlns:mc="http://schemas.openxmlformats.org/markup-compatibility/2006" xmlns:a14="http://schemas.microsoft.com/office/drawing/2010/main">
        <mc:Choice Requires="a14">
          <p:sp>
            <p:nvSpPr>
              <p:cNvPr id="9" name="Content Placeholder 8">
                <a:extLst>
                  <a:ext uri="{FF2B5EF4-FFF2-40B4-BE49-F238E27FC236}">
                    <a16:creationId xmlns:a16="http://schemas.microsoft.com/office/drawing/2014/main" id="{E10A7432-4E68-1440-9CB9-A9555587DEF2}"/>
                  </a:ext>
                </a:extLst>
              </p:cNvPr>
              <p:cNvSpPr>
                <a:spLocks noGrp="1"/>
              </p:cNvSpPr>
              <p:nvPr>
                <p:ph idx="1"/>
              </p:nvPr>
            </p:nvSpPr>
            <p:spPr>
              <a:xfrm>
                <a:off x="359625" y="1665066"/>
                <a:ext cx="5583975" cy="4240848"/>
              </a:xfrm>
            </p:spPr>
            <p:txBody>
              <a:bodyPr>
                <a:normAutofit/>
              </a:bodyPr>
              <a:lstStyle/>
              <a:p>
                <a:r>
                  <a:rPr lang="en-GB" dirty="0"/>
                  <a:t>(</a:t>
                </a:r>
                <a:r>
                  <a:rPr lang="en-GB" dirty="0" err="1"/>
                  <a:t>i</a:t>
                </a:r>
                <a:r>
                  <a:rPr lang="en-GB" dirty="0"/>
                  <a:t>) select </a:t>
                </a:r>
                <a14:m>
                  <m:oMath xmlns:m="http://schemas.openxmlformats.org/officeDocument/2006/math">
                    <m:d>
                      <m:dPr>
                        <m:ctrlPr>
                          <a:rPr lang="en-GB" i="1" dirty="0" smtClean="0">
                            <a:latin typeface="Cambria Math" panose="02040503050406030204" pitchFamily="18" charset="0"/>
                          </a:rPr>
                        </m:ctrlPr>
                      </m:dPr>
                      <m:e>
                        <m:r>
                          <a:rPr lang="el-GR" i="1" dirty="0">
                            <a:latin typeface="Cambria Math" panose="02040503050406030204" pitchFamily="18" charset="0"/>
                          </a:rPr>
                          <m:t>𝜋</m:t>
                        </m:r>
                        <m:r>
                          <a:rPr lang="el-GR" i="1" dirty="0">
                            <a:latin typeface="Cambria Math" panose="02040503050406030204" pitchFamily="18" charset="0"/>
                          </a:rPr>
                          <m:t>,</m:t>
                        </m:r>
                        <m:r>
                          <a:rPr lang="en-GB" i="1" dirty="0">
                            <a:latin typeface="Cambria Math" panose="02040503050406030204" pitchFamily="18" charset="0"/>
                          </a:rPr>
                          <m:t>𝑠</m:t>
                        </m:r>
                      </m:e>
                    </m:d>
                    <m:r>
                      <a:rPr lang="en-GB" i="1" dirty="0">
                        <a:latin typeface="Cambria Math" panose="02040503050406030204" pitchFamily="18" charset="0"/>
                      </a:rPr>
                      <m:t>∈</m:t>
                    </m:r>
                    <m:r>
                      <a:rPr lang="en-GB" i="1" dirty="0">
                        <a:latin typeface="Cambria Math" panose="02040503050406030204" pitchFamily="18" charset="0"/>
                      </a:rPr>
                      <m:t>𝐶h𝑖𝑙𝑑𝑟𝑒𝑛</m:t>
                    </m:r>
                  </m:oMath>
                </a14:m>
                <a:r>
                  <a:rPr lang="en-GB" dirty="0"/>
                  <a:t> that has largest </a:t>
                </a:r>
                <a14:m>
                  <m:oMath xmlns:m="http://schemas.openxmlformats.org/officeDocument/2006/math">
                    <m:r>
                      <m:rPr>
                        <m:sty m:val="p"/>
                      </m:rPr>
                      <a:rPr lang="de-DE" dirty="0">
                        <a:latin typeface="Cambria Math" panose="02040503050406030204" pitchFamily="18" charset="0"/>
                      </a:rPr>
                      <m:t>len</m:t>
                    </m:r>
                    <m:d>
                      <m:dPr>
                        <m:ctrlPr>
                          <a:rPr lang="en-GB" i="1" dirty="0" smtClean="0">
                            <a:latin typeface="Cambria Math" panose="02040503050406030204" pitchFamily="18" charset="0"/>
                          </a:rPr>
                        </m:ctrlPr>
                      </m:dPr>
                      <m:e>
                        <m:r>
                          <a:rPr lang="el-GR" i="1" dirty="0">
                            <a:latin typeface="Cambria Math" panose="02040503050406030204" pitchFamily="18" charset="0"/>
                          </a:rPr>
                          <m:t>𝜋</m:t>
                        </m:r>
                      </m:e>
                    </m:d>
                  </m:oMath>
                </a14:m>
                <a:endParaRPr lang="el-GR" dirty="0"/>
              </a:p>
              <a:p>
                <a:pPr lvl="1"/>
                <a:r>
                  <a:rPr lang="en-GB" dirty="0"/>
                  <a:t>Possible tie-breaking rules: </a:t>
                </a:r>
                <a:br>
                  <a:rPr lang="en-GB" dirty="0"/>
                </a:br>
                <a:r>
                  <a:rPr lang="en-GB" dirty="0"/>
                  <a:t>left-to-right, smallest </a:t>
                </a:r>
                <a14:m>
                  <m:oMath xmlns:m="http://schemas.openxmlformats.org/officeDocument/2006/math">
                    <m:r>
                      <a:rPr lang="de-DE" b="0" i="1" dirty="0" smtClean="0">
                        <a:latin typeface="Cambria Math" panose="02040503050406030204" pitchFamily="18" charset="0"/>
                      </a:rPr>
                      <m:t>h</m:t>
                    </m:r>
                    <m:d>
                      <m:dPr>
                        <m:ctrlPr>
                          <a:rPr lang="en-GB" i="1" dirty="0" smtClean="0">
                            <a:latin typeface="Cambria Math" panose="02040503050406030204" pitchFamily="18" charset="0"/>
                          </a:rPr>
                        </m:ctrlPr>
                      </m:dPr>
                      <m:e>
                        <m:r>
                          <a:rPr lang="en-GB" i="1" dirty="0">
                            <a:latin typeface="Cambria Math" panose="02040503050406030204" pitchFamily="18" charset="0"/>
                          </a:rPr>
                          <m:t>𝑠</m:t>
                        </m:r>
                      </m:e>
                    </m:d>
                  </m:oMath>
                </a14:m>
                <a:r>
                  <a:rPr lang="en-GB" dirty="0"/>
                  <a:t> (some heuristic)</a:t>
                </a:r>
              </a:p>
              <a:p>
                <a:r>
                  <a:rPr lang="en-GB" dirty="0"/>
                  <a:t>(ii) first do cycle-checking, then prune all nodes by repeatedly removing from </a:t>
                </a:r>
                <a14:m>
                  <m:oMath xmlns:m="http://schemas.openxmlformats.org/officeDocument/2006/math">
                    <m:r>
                      <a:rPr lang="en-GB" i="1" dirty="0" smtClean="0">
                        <a:latin typeface="Cambria Math" panose="02040503050406030204" pitchFamily="18" charset="0"/>
                      </a:rPr>
                      <m:t>𝐸𝑥𝑝𝑎𝑛𝑑𝑒𝑑</m:t>
                    </m:r>
                  </m:oMath>
                </a14:m>
                <a:r>
                  <a:rPr lang="en-GB" dirty="0"/>
                  <a:t> any node that has no children in </a:t>
                </a:r>
                <a14:m>
                  <m:oMath xmlns:m="http://schemas.openxmlformats.org/officeDocument/2006/math">
                    <m:r>
                      <a:rPr lang="en-GB" i="1" dirty="0" smtClean="0">
                        <a:latin typeface="Cambria Math" panose="02040503050406030204" pitchFamily="18" charset="0"/>
                      </a:rPr>
                      <m:t>𝐶h𝑖𝑙𝑑𝑟𝑒𝑛</m:t>
                    </m:r>
                    <m:r>
                      <a:rPr lang="en-GB" i="1" dirty="0">
                        <a:latin typeface="Cambria Math" panose="02040503050406030204" pitchFamily="18" charset="0"/>
                      </a:rPr>
                      <m:t>∪</m:t>
                    </m:r>
                    <m:r>
                      <a:rPr lang="en-GB" i="1" dirty="0">
                        <a:latin typeface="Cambria Math" panose="02040503050406030204" pitchFamily="18" charset="0"/>
                      </a:rPr>
                      <m:t>𝐹𝑟𝑜𝑛𝑡𝑖𝑒𝑟</m:t>
                    </m:r>
                    <m:r>
                      <a:rPr lang="en-GB" i="1" dirty="0">
                        <a:latin typeface="Cambria Math" panose="02040503050406030204" pitchFamily="18" charset="0"/>
                      </a:rPr>
                      <m:t>∪</m:t>
                    </m:r>
                    <m:r>
                      <a:rPr lang="en-GB" i="1" dirty="0">
                        <a:latin typeface="Cambria Math" panose="02040503050406030204" pitchFamily="18" charset="0"/>
                      </a:rPr>
                      <m:t>𝐸𝑥𝑝𝑎𝑛𝑑𝑒𝑑</m:t>
                    </m:r>
                  </m:oMath>
                </a14:m>
                <a:endParaRPr lang="en-GB" dirty="0"/>
              </a:p>
              <a:p>
                <a:pPr lvl="1"/>
                <a:r>
                  <a:rPr lang="en-GB" dirty="0"/>
                  <a:t>What recursive DFS would discard</a:t>
                </a:r>
              </a:p>
            </p:txBody>
          </p:sp>
        </mc:Choice>
        <mc:Fallback xmlns="">
          <p:sp>
            <p:nvSpPr>
              <p:cNvPr id="9" name="Content Placeholder 8">
                <a:extLst>
                  <a:ext uri="{FF2B5EF4-FFF2-40B4-BE49-F238E27FC236}">
                    <a16:creationId xmlns:a16="http://schemas.microsoft.com/office/drawing/2014/main" id="{E10A7432-4E68-1440-9CB9-A9555587DEF2}"/>
                  </a:ext>
                </a:extLst>
              </p:cNvPr>
              <p:cNvSpPr>
                <a:spLocks noGrp="1" noRot="1" noChangeAspect="1" noMove="1" noResize="1" noEditPoints="1" noAdjustHandles="1" noChangeArrowheads="1" noChangeShapeType="1" noTextEdit="1"/>
              </p:cNvSpPr>
              <p:nvPr>
                <p:ph idx="1"/>
              </p:nvPr>
            </p:nvSpPr>
            <p:spPr>
              <a:xfrm>
                <a:off x="359625" y="1665066"/>
                <a:ext cx="5583975" cy="4240848"/>
              </a:xfrm>
              <a:blipFill>
                <a:blip r:embed="rId3"/>
                <a:stretch>
                  <a:fillRect l="-3175" t="-2985" r="-907"/>
                </a:stretch>
              </a:blipFill>
            </p:spPr>
            <p:txBody>
              <a:bodyPr/>
              <a:lstStyle/>
              <a:p>
                <a:r>
                  <a:rPr lang="en-DE">
                    <a:noFill/>
                  </a:rPr>
                  <a:t> </a:t>
                </a:r>
              </a:p>
            </p:txBody>
          </p:sp>
        </mc:Fallback>
      </mc:AlternateContent>
      <p:sp>
        <p:nvSpPr>
          <p:cNvPr id="3" name="Date Placeholder 2">
            <a:extLst>
              <a:ext uri="{FF2B5EF4-FFF2-40B4-BE49-F238E27FC236}">
                <a16:creationId xmlns:a16="http://schemas.microsoft.com/office/drawing/2014/main" id="{4449F673-BC10-0A4B-854C-AFD583661D7B}"/>
              </a:ext>
            </a:extLst>
          </p:cNvPr>
          <p:cNvSpPr>
            <a:spLocks noGrp="1"/>
          </p:cNvSpPr>
          <p:nvPr>
            <p:ph type="dt" sz="half" idx="2"/>
          </p:nvPr>
        </p:nvSpPr>
        <p:spPr/>
        <p:txBody>
          <a:bodyPr/>
          <a:lstStyle/>
          <a:p>
            <a:r>
              <a:rPr lang="de-DE"/>
              <a:t>Deterministic</a:t>
            </a:r>
            <a:endParaRPr lang="de-DE" dirty="0"/>
          </a:p>
        </p:txBody>
      </p:sp>
      <p:sp>
        <p:nvSpPr>
          <p:cNvPr id="7" name="Footer Placeholder 6">
            <a:extLst>
              <a:ext uri="{FF2B5EF4-FFF2-40B4-BE49-F238E27FC236}">
                <a16:creationId xmlns:a16="http://schemas.microsoft.com/office/drawing/2014/main" id="{187CE8BC-50F4-3A22-D1E3-0F772AE64ABD}"/>
              </a:ext>
            </a:extLst>
          </p:cNvPr>
          <p:cNvSpPr>
            <a:spLocks noGrp="1"/>
          </p:cNvSpPr>
          <p:nvPr>
            <p:ph type="ftr" sz="quarter" idx="3"/>
          </p:nvPr>
        </p:nvSpPr>
        <p:spPr/>
        <p:txBody>
          <a:bodyPr/>
          <a:lstStyle/>
          <a:p>
            <a:r>
              <a:rPr lang="en-GB"/>
              <a:t>T. Braun - APA</a:t>
            </a:r>
          </a:p>
        </p:txBody>
      </p:sp>
      <p:sp>
        <p:nvSpPr>
          <p:cNvPr id="4" name="Slide Number Placeholder 3">
            <a:extLst>
              <a:ext uri="{FF2B5EF4-FFF2-40B4-BE49-F238E27FC236}">
                <a16:creationId xmlns:a16="http://schemas.microsoft.com/office/drawing/2014/main" id="{85981760-A60D-E94A-8CD8-799ED602D85B}"/>
              </a:ext>
            </a:extLst>
          </p:cNvPr>
          <p:cNvSpPr>
            <a:spLocks noGrp="1"/>
          </p:cNvSpPr>
          <p:nvPr>
            <p:ph type="sldNum" sz="quarter" idx="4"/>
          </p:nvPr>
        </p:nvSpPr>
        <p:spPr/>
        <p:txBody>
          <a:bodyPr/>
          <a:lstStyle/>
          <a:p>
            <a:fld id="{67C9959E-8E6B-B04C-9955-EA096F41CA7A}" type="slidenum">
              <a:rPr lang="en-GB" smtClean="0"/>
              <a:t>44</a:t>
            </a:fld>
            <a:endParaRPr lang="en-GB"/>
          </a:p>
        </p:txBody>
      </p:sp>
      <p:pic>
        <p:nvPicPr>
          <p:cNvPr id="2" name="Picture 1">
            <a:extLst>
              <a:ext uri="{FF2B5EF4-FFF2-40B4-BE49-F238E27FC236}">
                <a16:creationId xmlns:a16="http://schemas.microsoft.com/office/drawing/2014/main" id="{672C2A2F-C5A3-2746-B502-9F3A187E02C8}"/>
              </a:ext>
            </a:extLst>
          </p:cNvPr>
          <p:cNvPicPr>
            <a:picLocks noChangeAspect="1"/>
          </p:cNvPicPr>
          <p:nvPr/>
        </p:nvPicPr>
        <p:blipFill>
          <a:blip r:embed="rId4"/>
          <a:stretch>
            <a:fillRect/>
          </a:stretch>
        </p:blipFill>
        <p:spPr>
          <a:xfrm>
            <a:off x="7166880" y="4294889"/>
            <a:ext cx="3441513" cy="1672097"/>
          </a:xfrm>
          <a:prstGeom prst="rect">
            <a:avLst/>
          </a:prstGeom>
        </p:spPr>
      </p:pic>
      <p:sp>
        <p:nvSpPr>
          <p:cNvPr id="6" name="Rectangle 5">
            <a:extLst>
              <a:ext uri="{FF2B5EF4-FFF2-40B4-BE49-F238E27FC236}">
                <a16:creationId xmlns:a16="http://schemas.microsoft.com/office/drawing/2014/main" id="{9B062943-A36B-5593-C3CE-C4DD56B316D0}"/>
              </a:ext>
            </a:extLst>
          </p:cNvPr>
          <p:cNvSpPr/>
          <p:nvPr/>
        </p:nvSpPr>
        <p:spPr>
          <a:xfrm>
            <a:off x="5943600" y="833811"/>
            <a:ext cx="5888075" cy="3416320"/>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a:spcBef>
                <a:spcPts val="200"/>
              </a:spcBef>
              <a:tabLst>
                <a:tab pos="290513" algn="l"/>
                <a:tab pos="568325" algn="l"/>
                <a:tab pos="860425" algn="l"/>
                <a:tab pos="4352925" algn="l"/>
                <a:tab pos="6840538" algn="l"/>
              </a:tabLst>
            </a:pPr>
            <a:r>
              <a:rPr lang="en-US" sz="1400" b="1" dirty="0">
                <a:latin typeface="Courier New" panose="02070309020205020404" pitchFamily="49" charset="0"/>
                <a:cs typeface="Courier New" panose="02070309020205020404" pitchFamily="49" charset="0"/>
              </a:rPr>
              <a:t>Deterministic-Search(Σ,</a:t>
            </a:r>
            <a:r>
              <a:rPr lang="en-US" sz="1400" b="1" i="1" dirty="0">
                <a:latin typeface="Courier New" panose="02070309020205020404" pitchFamily="49" charset="0"/>
                <a:cs typeface="Courier New" panose="02070309020205020404" pitchFamily="49" charset="0"/>
              </a:rPr>
              <a:t>s</a:t>
            </a:r>
            <a:r>
              <a:rPr lang="en-US" sz="1400" b="1" baseline="-25000" dirty="0">
                <a:latin typeface="Courier New" panose="02070309020205020404" pitchFamily="49" charset="0"/>
                <a:cs typeface="Courier New" panose="02070309020205020404" pitchFamily="49" charset="0"/>
              </a:rPr>
              <a:t>0</a:t>
            </a:r>
            <a:r>
              <a:rPr lang="en-US" sz="1400" b="1" dirty="0">
                <a:latin typeface="Courier New" panose="02070309020205020404" pitchFamily="49" charset="0"/>
                <a:cs typeface="Courier New" panose="02070309020205020404" pitchFamily="49" charset="0"/>
              </a:rPr>
              <a:t>,</a:t>
            </a:r>
            <a:r>
              <a:rPr lang="en-US" sz="1400" b="1" i="1" dirty="0">
                <a:latin typeface="Courier New" panose="02070309020205020404" pitchFamily="49" charset="0"/>
                <a:cs typeface="Courier New" panose="02070309020205020404" pitchFamily="49" charset="0"/>
              </a:rPr>
              <a:t>g</a:t>
            </a:r>
            <a:r>
              <a:rPr lang="en-US" sz="1400" b="1" dirty="0">
                <a:latin typeface="Courier New" panose="02070309020205020404" pitchFamily="49" charset="0"/>
                <a:cs typeface="Courier New" panose="02070309020205020404" pitchFamily="49" charset="0"/>
              </a:rPr>
              <a:t>)</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 {(⟨⟩, </a:t>
            </a:r>
            <a:r>
              <a:rPr lang="en-US" sz="1400" i="1" dirty="0">
                <a:latin typeface="Courier New" panose="02070309020205020404" pitchFamily="49" charset="0"/>
                <a:cs typeface="Courier New" panose="02070309020205020404" pitchFamily="49" charset="0"/>
              </a:rPr>
              <a:t>s</a:t>
            </a:r>
            <a:r>
              <a:rPr lang="en-US" sz="1400" baseline="-25000" dirty="0">
                <a:latin typeface="Courier New" panose="02070309020205020404" pitchFamily="49" charset="0"/>
                <a:cs typeface="Courier New" panose="02070309020205020404" pitchFamily="49" charset="0"/>
              </a:rPr>
              <a:t>0</a:t>
            </a:r>
            <a:r>
              <a:rPr lang="en-US" sz="1400" dirty="0">
                <a:latin typeface="Courier New" panose="02070309020205020404" pitchFamily="49" charset="0"/>
                <a:cs typeface="Courier New" panose="02070309020205020404" pitchFamily="49" charset="0"/>
              </a:rPr>
              <a:t>)}</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Expanded</a:t>
            </a:r>
            <a:r>
              <a:rPr lang="en-US" sz="1400" dirty="0">
                <a:latin typeface="Courier New" panose="02070309020205020404" pitchFamily="49" charset="0"/>
                <a:cs typeface="Courier New" panose="02070309020205020404" pitchFamily="49" charset="0"/>
              </a:rPr>
              <a:t> ← ∅</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while</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 ∅ </a:t>
            </a:r>
            <a:r>
              <a:rPr lang="en-US" sz="1400" b="1" dirty="0">
                <a:latin typeface="Courier New" panose="02070309020205020404" pitchFamily="49" charset="0"/>
                <a:cs typeface="Courier New" panose="02070309020205020404" pitchFamily="49" charset="0"/>
              </a:rPr>
              <a:t>do</a:t>
            </a:r>
            <a:r>
              <a:rPr lang="en-US" sz="1400" dirty="0">
                <a:latin typeface="Courier New" panose="02070309020205020404" pitchFamily="49" charset="0"/>
                <a:cs typeface="Courier New" panose="02070309020205020404" pitchFamily="49" charset="0"/>
              </a:rPr>
              <a:t> </a:t>
            </a:r>
          </a:p>
          <a:p>
            <a:pPr>
              <a:spcBef>
                <a:spcPts val="200"/>
              </a:spcBef>
              <a:tabLst>
                <a:tab pos="290513" algn="l"/>
                <a:tab pos="568325" algn="l"/>
                <a:tab pos="860425" algn="l"/>
                <a:tab pos="5106988" algn="l"/>
                <a:tab pos="6840538" algn="l"/>
              </a:tabLst>
            </a:pPr>
            <a:r>
              <a:rPr lang="en-US" sz="1400" dirty="0">
                <a:latin typeface="Courier New" panose="02070309020205020404" pitchFamily="49" charset="0"/>
                <a:cs typeface="Courier New" panose="02070309020205020404" pitchFamily="49" charset="0"/>
              </a:rPr>
              <a:t>		select a node 𝜈 = (𝜋,</a:t>
            </a:r>
            <a:r>
              <a:rPr lang="en-US" sz="1400" i="1" dirty="0">
                <a:latin typeface="Courier New" panose="02070309020205020404" pitchFamily="49" charset="0"/>
                <a:cs typeface="Courier New" panose="02070309020205020404" pitchFamily="49" charset="0"/>
              </a:rPr>
              <a:t>s</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a:t>
            </a:r>
            <a:r>
              <a:rPr lang="en-US" sz="1400" dirty="0" err="1">
                <a:latin typeface="Courier New" panose="02070309020205020404" pitchFamily="49" charset="0"/>
                <a:cs typeface="Courier New" panose="02070309020205020404" pitchFamily="49" charset="0"/>
              </a:rPr>
              <a:t>i</a:t>
            </a:r>
            <a:r>
              <a:rPr lang="en-US" sz="1400" dirty="0">
                <a:latin typeface="Courier New" panose="02070309020205020404" pitchFamily="49" charset="0"/>
                <a:cs typeface="Courier New" panose="02070309020205020404" pitchFamily="49" charset="0"/>
              </a:rPr>
              <a:t>)</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remove 𝜈 from </a:t>
            </a:r>
            <a:r>
              <a:rPr lang="en-US" sz="1400" i="1" dirty="0">
                <a:latin typeface="Courier New" panose="02070309020205020404" pitchFamily="49" charset="0"/>
                <a:cs typeface="Courier New" panose="02070309020205020404" pitchFamily="49" charset="0"/>
              </a:rPr>
              <a:t>Frontier</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add 𝜈 to </a:t>
            </a:r>
            <a:r>
              <a:rPr lang="en-US" sz="1400" i="1" dirty="0">
                <a:latin typeface="Courier New" panose="02070309020205020404" pitchFamily="49" charset="0"/>
                <a:cs typeface="Courier New" panose="02070309020205020404" pitchFamily="49" charset="0"/>
              </a:rPr>
              <a:t>Expanded</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if</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s</a:t>
            </a:r>
            <a:r>
              <a:rPr lang="en-US" sz="1400" dirty="0">
                <a:latin typeface="Courier New" panose="02070309020205020404" pitchFamily="49" charset="0"/>
                <a:cs typeface="Courier New" panose="02070309020205020404" pitchFamily="49" charset="0"/>
              </a:rPr>
              <a:t> satisfies </a:t>
            </a:r>
            <a:r>
              <a:rPr lang="en-US" sz="1400" i="1" dirty="0">
                <a:latin typeface="Courier New" panose="02070309020205020404" pitchFamily="49" charset="0"/>
                <a:cs typeface="Courier New" panose="02070309020205020404" pitchFamily="49" charset="0"/>
              </a:rPr>
              <a:t>g</a:t>
            </a: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then </a:t>
            </a:r>
          </a:p>
          <a:p>
            <a:pPr>
              <a:spcBef>
                <a:spcPts val="200"/>
              </a:spcBef>
              <a:tabLst>
                <a:tab pos="290513" algn="l"/>
                <a:tab pos="568325" algn="l"/>
                <a:tab pos="860425" algn="l"/>
                <a:tab pos="4352925" algn="l"/>
                <a:tab pos="6840538" algn="l"/>
              </a:tabLst>
            </a:pPr>
            <a:r>
              <a:rPr lang="en-US" sz="1400" b="1" dirty="0">
                <a:latin typeface="Courier New" panose="02070309020205020404" pitchFamily="49" charset="0"/>
                <a:cs typeface="Courier New" panose="02070309020205020404" pitchFamily="49" charset="0"/>
              </a:rPr>
              <a:t>			return</a:t>
            </a:r>
            <a:r>
              <a:rPr lang="en-US" sz="1400" dirty="0">
                <a:latin typeface="Courier New" panose="02070309020205020404" pitchFamily="49" charset="0"/>
                <a:cs typeface="Courier New" panose="02070309020205020404" pitchFamily="49" charset="0"/>
              </a:rPr>
              <a:t> 𝜋</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Children</a:t>
            </a:r>
            <a:r>
              <a:rPr lang="en-US" sz="1400" dirty="0">
                <a:latin typeface="Courier New" panose="02070309020205020404" pitchFamily="49" charset="0"/>
                <a:cs typeface="Courier New" panose="02070309020205020404" pitchFamily="49" charset="0"/>
              </a:rPr>
              <a:t> ← {(𝜋.</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𝛾(</a:t>
            </a:r>
            <a:r>
              <a:rPr lang="en-US" sz="1400" i="1" dirty="0" err="1">
                <a:latin typeface="Courier New" panose="02070309020205020404" pitchFamily="49" charset="0"/>
                <a:cs typeface="Courier New" panose="02070309020205020404" pitchFamily="49" charset="0"/>
              </a:rPr>
              <a:t>s</a:t>
            </a:r>
            <a:r>
              <a:rPr lang="en-US" sz="1400" dirty="0" err="1">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s</a:t>
            </a:r>
            <a:r>
              <a:rPr lang="en-US" sz="1400" dirty="0">
                <a:latin typeface="Courier New" panose="02070309020205020404" pitchFamily="49" charset="0"/>
                <a:cs typeface="Courier New" panose="02070309020205020404" pitchFamily="49" charset="0"/>
              </a:rPr>
              <a:t> satisfies </a:t>
            </a:r>
            <a:r>
              <a:rPr lang="en-US" sz="1400" i="1" dirty="0">
                <a:latin typeface="Courier New" panose="02070309020205020404" pitchFamily="49" charset="0"/>
                <a:cs typeface="Courier New" panose="02070309020205020404" pitchFamily="49" charset="0"/>
              </a:rPr>
              <a:t>pre</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a:t>
            </a:r>
          </a:p>
          <a:p>
            <a:pPr>
              <a:spcBef>
                <a:spcPts val="200"/>
              </a:spcBef>
              <a:tabLst>
                <a:tab pos="290513" algn="l"/>
                <a:tab pos="568325" algn="l"/>
                <a:tab pos="860425" algn="l"/>
                <a:tab pos="5065713" algn="l"/>
                <a:tab pos="6840538" algn="l"/>
              </a:tabLst>
            </a:pPr>
            <a:r>
              <a:rPr lang="en-US" sz="1400" dirty="0">
                <a:latin typeface="Courier New" panose="02070309020205020404" pitchFamily="49" charset="0"/>
                <a:cs typeface="Courier New" panose="02070309020205020404" pitchFamily="49" charset="0"/>
              </a:rPr>
              <a:t>		prune 0 or more nodes from </a:t>
            </a:r>
            <a:br>
              <a:rPr lang="en-US" sz="1400" dirty="0">
                <a:latin typeface="Courier New" panose="02070309020205020404" pitchFamily="49" charset="0"/>
                <a:cs typeface="Courier New" panose="02070309020205020404" pitchFamily="49" charset="0"/>
              </a:rPr>
            </a:b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Children</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Expanded</a:t>
            </a:r>
            <a:r>
              <a:rPr lang="en-US" sz="1400" dirty="0">
                <a:latin typeface="Courier New" panose="02070309020205020404" pitchFamily="49" charset="0"/>
                <a:cs typeface="Courier New" panose="02070309020205020404" pitchFamily="49" charset="0"/>
              </a:rPr>
              <a:t>	(ii)</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Children</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return</a:t>
            </a:r>
            <a:r>
              <a:rPr lang="en-US" sz="1400" dirty="0">
                <a:latin typeface="Courier New" panose="02070309020205020404" pitchFamily="49" charset="0"/>
                <a:cs typeface="Courier New" panose="02070309020205020404" pitchFamily="49" charset="0"/>
              </a:rPr>
              <a:t> failure</a:t>
            </a:r>
            <a:endParaRPr lang="en-GB" sz="1400"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14058808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chor="ctr">
            <a:noAutofit/>
          </a:bodyPr>
          <a:lstStyle/>
          <a:p>
            <a:r>
              <a:rPr lang="en-US" dirty="0"/>
              <a:t>Depth-First Search (DFS)</a:t>
            </a:r>
          </a:p>
        </p:txBody>
      </p:sp>
      <mc:AlternateContent xmlns:mc="http://schemas.openxmlformats.org/markup-compatibility/2006" xmlns:a14="http://schemas.microsoft.com/office/drawing/2010/main">
        <mc:Choice Requires="a14">
          <p:sp>
            <p:nvSpPr>
              <p:cNvPr id="9" name="Content Placeholder 8">
                <a:extLst>
                  <a:ext uri="{FF2B5EF4-FFF2-40B4-BE49-F238E27FC236}">
                    <a16:creationId xmlns:a16="http://schemas.microsoft.com/office/drawing/2014/main" id="{E10A7432-4E68-1440-9CB9-A9555587DEF2}"/>
                  </a:ext>
                </a:extLst>
              </p:cNvPr>
              <p:cNvSpPr>
                <a:spLocks noGrp="1"/>
              </p:cNvSpPr>
              <p:nvPr>
                <p:ph idx="1"/>
              </p:nvPr>
            </p:nvSpPr>
            <p:spPr/>
            <p:txBody>
              <a:bodyPr>
                <a:normAutofit/>
              </a:bodyPr>
              <a:lstStyle/>
              <a:p>
                <a:r>
                  <a:rPr lang="en-GB" dirty="0"/>
                  <a:t>Properties</a:t>
                </a:r>
              </a:p>
              <a:p>
                <a:pPr lvl="1"/>
                <a:r>
                  <a:rPr lang="en-GB" dirty="0"/>
                  <a:t>Terminates</a:t>
                </a:r>
              </a:p>
              <a:p>
                <a:pPr lvl="1"/>
                <a:r>
                  <a:rPr lang="en-GB" dirty="0"/>
                  <a:t>Returns solution if there is one</a:t>
                </a:r>
              </a:p>
              <a:p>
                <a:pPr lvl="2"/>
                <a:r>
                  <a:rPr lang="en-GB" dirty="0"/>
                  <a:t>No guarantees on quality</a:t>
                </a:r>
              </a:p>
              <a:p>
                <a:pPr lvl="1"/>
                <a:r>
                  <a:rPr lang="en-GB" dirty="0"/>
                  <a:t>Worst-case complexity </a:t>
                </a:r>
              </a:p>
              <a:p>
                <a:pPr lvl="2"/>
                <a:r>
                  <a:rPr lang="en-GB" dirty="0"/>
                  <a:t>Running time </a:t>
                </a:r>
                <a14:m>
                  <m:oMath xmlns:m="http://schemas.openxmlformats.org/officeDocument/2006/math">
                    <m:r>
                      <a:rPr lang="en-GB" i="1" dirty="0" smtClean="0">
                        <a:latin typeface="Cambria Math" panose="02040503050406030204" pitchFamily="18" charset="0"/>
                      </a:rPr>
                      <m:t>𝑂</m:t>
                    </m:r>
                    <m:d>
                      <m:dPr>
                        <m:ctrlPr>
                          <a:rPr lang="en-GB" i="1" dirty="0" smtClean="0">
                            <a:latin typeface="Cambria Math" panose="02040503050406030204" pitchFamily="18" charset="0"/>
                          </a:rPr>
                        </m:ctrlPr>
                      </m:dPr>
                      <m:e>
                        <m:sSup>
                          <m:sSupPr>
                            <m:ctrlPr>
                              <a:rPr lang="en-GB" i="1" dirty="0" err="1" smtClean="0">
                                <a:latin typeface="Cambria Math" panose="02040503050406030204" pitchFamily="18" charset="0"/>
                              </a:rPr>
                            </m:ctrlPr>
                          </m:sSupPr>
                          <m:e>
                            <m:r>
                              <a:rPr lang="en-GB" i="1" dirty="0" err="1">
                                <a:latin typeface="Cambria Math" panose="02040503050406030204" pitchFamily="18" charset="0"/>
                              </a:rPr>
                              <m:t>𝑏</m:t>
                            </m:r>
                          </m:e>
                          <m:sup>
                            <m:r>
                              <a:rPr lang="en-GB" i="1" dirty="0" err="1">
                                <a:latin typeface="Cambria Math" panose="02040503050406030204" pitchFamily="18" charset="0"/>
                              </a:rPr>
                              <m:t>𝑙</m:t>
                            </m:r>
                          </m:sup>
                        </m:sSup>
                      </m:e>
                    </m:d>
                  </m:oMath>
                </a14:m>
                <a:endParaRPr lang="en-GB" dirty="0"/>
              </a:p>
              <a:p>
                <a:pPr lvl="2"/>
                <a:r>
                  <a:rPr lang="en-GB" dirty="0"/>
                  <a:t>Memory </a:t>
                </a:r>
                <a14:m>
                  <m:oMath xmlns:m="http://schemas.openxmlformats.org/officeDocument/2006/math">
                    <m:r>
                      <a:rPr lang="en-GB" i="1" dirty="0" smtClean="0">
                        <a:latin typeface="Cambria Math" panose="02040503050406030204" pitchFamily="18" charset="0"/>
                      </a:rPr>
                      <m:t>𝑂</m:t>
                    </m:r>
                    <m:d>
                      <m:dPr>
                        <m:ctrlPr>
                          <a:rPr lang="en-GB" i="1" dirty="0" smtClean="0">
                            <a:latin typeface="Cambria Math" panose="02040503050406030204" pitchFamily="18" charset="0"/>
                          </a:rPr>
                        </m:ctrlPr>
                      </m:dPr>
                      <m:e>
                        <m:r>
                          <a:rPr lang="en-GB" i="1" dirty="0" err="1">
                            <a:latin typeface="Cambria Math" panose="02040503050406030204" pitchFamily="18" charset="0"/>
                          </a:rPr>
                          <m:t>𝑏𝑙</m:t>
                        </m:r>
                      </m:e>
                    </m:d>
                  </m:oMath>
                </a14:m>
                <a:r>
                  <a:rPr lang="en-GB" dirty="0"/>
                  <a:t> </a:t>
                </a:r>
              </a:p>
              <a:p>
                <a:pPr marL="533400" lvl="2" indent="0">
                  <a:buNone/>
                </a:pPr>
                <a:r>
                  <a:rPr lang="en-GB" dirty="0"/>
                  <a:t>where</a:t>
                </a:r>
              </a:p>
              <a:p>
                <a:pPr lvl="2"/>
                <a14:m>
                  <m:oMath xmlns:m="http://schemas.openxmlformats.org/officeDocument/2006/math">
                    <m:r>
                      <a:rPr lang="en-GB" i="1" dirty="0" smtClean="0">
                        <a:latin typeface="Cambria Math" panose="02040503050406030204" pitchFamily="18" charset="0"/>
                      </a:rPr>
                      <m:t>𝑏</m:t>
                    </m:r>
                  </m:oMath>
                </a14:m>
                <a:r>
                  <a:rPr lang="en-GB" dirty="0"/>
                  <a:t> = max branching factor</a:t>
                </a:r>
              </a:p>
              <a:p>
                <a:pPr lvl="2"/>
                <a14:m>
                  <m:oMath xmlns:m="http://schemas.openxmlformats.org/officeDocument/2006/math">
                    <m:r>
                      <a:rPr lang="en-GB" i="1" dirty="0" smtClean="0">
                        <a:latin typeface="Cambria Math" panose="02040503050406030204" pitchFamily="18" charset="0"/>
                      </a:rPr>
                      <m:t>𝑙</m:t>
                    </m:r>
                  </m:oMath>
                </a14:m>
                <a:r>
                  <a:rPr lang="en-GB" dirty="0"/>
                  <a:t> = max depth of any node</a:t>
                </a:r>
              </a:p>
            </p:txBody>
          </p:sp>
        </mc:Choice>
        <mc:Fallback xmlns="">
          <p:sp>
            <p:nvSpPr>
              <p:cNvPr id="9" name="Content Placeholder 8">
                <a:extLst>
                  <a:ext uri="{FF2B5EF4-FFF2-40B4-BE49-F238E27FC236}">
                    <a16:creationId xmlns:a16="http://schemas.microsoft.com/office/drawing/2014/main" id="{E10A7432-4E68-1440-9CB9-A9555587DEF2}"/>
                  </a:ext>
                </a:extLst>
              </p:cNvPr>
              <p:cNvSpPr>
                <a:spLocks noGrp="1" noRot="1" noChangeAspect="1" noMove="1" noResize="1" noEditPoints="1" noAdjustHandles="1" noChangeArrowheads="1" noChangeShapeType="1" noTextEdit="1"/>
              </p:cNvSpPr>
              <p:nvPr>
                <p:ph idx="1"/>
              </p:nvPr>
            </p:nvSpPr>
            <p:spPr>
              <a:blipFill>
                <a:blip r:embed="rId3"/>
                <a:stretch>
                  <a:fillRect l="-1549" t="-2985"/>
                </a:stretch>
              </a:blipFill>
            </p:spPr>
            <p:txBody>
              <a:bodyPr/>
              <a:lstStyle/>
              <a:p>
                <a:r>
                  <a:rPr lang="en-DE">
                    <a:noFill/>
                  </a:rPr>
                  <a:t> </a:t>
                </a:r>
              </a:p>
            </p:txBody>
          </p:sp>
        </mc:Fallback>
      </mc:AlternateContent>
      <p:sp>
        <p:nvSpPr>
          <p:cNvPr id="3" name="Date Placeholder 2">
            <a:extLst>
              <a:ext uri="{FF2B5EF4-FFF2-40B4-BE49-F238E27FC236}">
                <a16:creationId xmlns:a16="http://schemas.microsoft.com/office/drawing/2014/main" id="{4449F673-BC10-0A4B-854C-AFD583661D7B}"/>
              </a:ext>
            </a:extLst>
          </p:cNvPr>
          <p:cNvSpPr>
            <a:spLocks noGrp="1"/>
          </p:cNvSpPr>
          <p:nvPr>
            <p:ph type="dt" sz="half" idx="2"/>
          </p:nvPr>
        </p:nvSpPr>
        <p:spPr/>
        <p:txBody>
          <a:bodyPr/>
          <a:lstStyle/>
          <a:p>
            <a:r>
              <a:rPr lang="de-DE"/>
              <a:t>Deterministic</a:t>
            </a:r>
            <a:endParaRPr lang="de-DE" dirty="0"/>
          </a:p>
        </p:txBody>
      </p:sp>
      <p:sp>
        <p:nvSpPr>
          <p:cNvPr id="7" name="Footer Placeholder 6">
            <a:extLst>
              <a:ext uri="{FF2B5EF4-FFF2-40B4-BE49-F238E27FC236}">
                <a16:creationId xmlns:a16="http://schemas.microsoft.com/office/drawing/2014/main" id="{6576CE29-DEE2-6B9E-A8E9-8B521D28322D}"/>
              </a:ext>
            </a:extLst>
          </p:cNvPr>
          <p:cNvSpPr>
            <a:spLocks noGrp="1"/>
          </p:cNvSpPr>
          <p:nvPr>
            <p:ph type="ftr" sz="quarter" idx="3"/>
          </p:nvPr>
        </p:nvSpPr>
        <p:spPr/>
        <p:txBody>
          <a:bodyPr/>
          <a:lstStyle/>
          <a:p>
            <a:r>
              <a:rPr lang="en-GB"/>
              <a:t>T. Braun - APA</a:t>
            </a:r>
          </a:p>
        </p:txBody>
      </p:sp>
      <p:sp>
        <p:nvSpPr>
          <p:cNvPr id="4" name="Slide Number Placeholder 3">
            <a:extLst>
              <a:ext uri="{FF2B5EF4-FFF2-40B4-BE49-F238E27FC236}">
                <a16:creationId xmlns:a16="http://schemas.microsoft.com/office/drawing/2014/main" id="{85981760-A60D-E94A-8CD8-799ED602D85B}"/>
              </a:ext>
            </a:extLst>
          </p:cNvPr>
          <p:cNvSpPr>
            <a:spLocks noGrp="1"/>
          </p:cNvSpPr>
          <p:nvPr>
            <p:ph type="sldNum" sz="quarter" idx="4"/>
          </p:nvPr>
        </p:nvSpPr>
        <p:spPr/>
        <p:txBody>
          <a:bodyPr/>
          <a:lstStyle/>
          <a:p>
            <a:fld id="{67C9959E-8E6B-B04C-9955-EA096F41CA7A}" type="slidenum">
              <a:rPr lang="en-GB" smtClean="0"/>
              <a:t>45</a:t>
            </a:fld>
            <a:endParaRPr lang="en-GB"/>
          </a:p>
        </p:txBody>
      </p:sp>
      <p:pic>
        <p:nvPicPr>
          <p:cNvPr id="2" name="Picture 1">
            <a:extLst>
              <a:ext uri="{FF2B5EF4-FFF2-40B4-BE49-F238E27FC236}">
                <a16:creationId xmlns:a16="http://schemas.microsoft.com/office/drawing/2014/main" id="{672C2A2F-C5A3-2746-B502-9F3A187E02C8}"/>
              </a:ext>
            </a:extLst>
          </p:cNvPr>
          <p:cNvPicPr>
            <a:picLocks noChangeAspect="1"/>
          </p:cNvPicPr>
          <p:nvPr/>
        </p:nvPicPr>
        <p:blipFill>
          <a:blip r:embed="rId4"/>
          <a:stretch>
            <a:fillRect/>
          </a:stretch>
        </p:blipFill>
        <p:spPr>
          <a:xfrm>
            <a:off x="7166880" y="4294889"/>
            <a:ext cx="3441513" cy="1672097"/>
          </a:xfrm>
          <a:prstGeom prst="rect">
            <a:avLst/>
          </a:prstGeom>
        </p:spPr>
      </p:pic>
      <p:sp>
        <p:nvSpPr>
          <p:cNvPr id="6" name="Rectangle 5">
            <a:extLst>
              <a:ext uri="{FF2B5EF4-FFF2-40B4-BE49-F238E27FC236}">
                <a16:creationId xmlns:a16="http://schemas.microsoft.com/office/drawing/2014/main" id="{9B062943-A36B-5593-C3CE-C4DD56B316D0}"/>
              </a:ext>
            </a:extLst>
          </p:cNvPr>
          <p:cNvSpPr/>
          <p:nvPr/>
        </p:nvSpPr>
        <p:spPr>
          <a:xfrm>
            <a:off x="5943600" y="833811"/>
            <a:ext cx="5888075" cy="3416320"/>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a:spcBef>
                <a:spcPts val="200"/>
              </a:spcBef>
              <a:tabLst>
                <a:tab pos="290513" algn="l"/>
                <a:tab pos="568325" algn="l"/>
                <a:tab pos="860425" algn="l"/>
                <a:tab pos="4352925" algn="l"/>
                <a:tab pos="6840538" algn="l"/>
              </a:tabLst>
            </a:pPr>
            <a:r>
              <a:rPr lang="en-US" sz="1400" b="1" dirty="0">
                <a:latin typeface="Courier New" panose="02070309020205020404" pitchFamily="49" charset="0"/>
                <a:cs typeface="Courier New" panose="02070309020205020404" pitchFamily="49" charset="0"/>
              </a:rPr>
              <a:t>Deterministic-Search(Σ,</a:t>
            </a:r>
            <a:r>
              <a:rPr lang="en-US" sz="1400" b="1" i="1" dirty="0">
                <a:latin typeface="Courier New" panose="02070309020205020404" pitchFamily="49" charset="0"/>
                <a:cs typeface="Courier New" panose="02070309020205020404" pitchFamily="49" charset="0"/>
              </a:rPr>
              <a:t>s</a:t>
            </a:r>
            <a:r>
              <a:rPr lang="en-US" sz="1400" b="1" baseline="-25000" dirty="0">
                <a:latin typeface="Courier New" panose="02070309020205020404" pitchFamily="49" charset="0"/>
                <a:cs typeface="Courier New" panose="02070309020205020404" pitchFamily="49" charset="0"/>
              </a:rPr>
              <a:t>0</a:t>
            </a:r>
            <a:r>
              <a:rPr lang="en-US" sz="1400" b="1" dirty="0">
                <a:latin typeface="Courier New" panose="02070309020205020404" pitchFamily="49" charset="0"/>
                <a:cs typeface="Courier New" panose="02070309020205020404" pitchFamily="49" charset="0"/>
              </a:rPr>
              <a:t>,</a:t>
            </a:r>
            <a:r>
              <a:rPr lang="en-US" sz="1400" b="1" i="1" dirty="0">
                <a:latin typeface="Courier New" panose="02070309020205020404" pitchFamily="49" charset="0"/>
                <a:cs typeface="Courier New" panose="02070309020205020404" pitchFamily="49" charset="0"/>
              </a:rPr>
              <a:t>g</a:t>
            </a:r>
            <a:r>
              <a:rPr lang="en-US" sz="1400" b="1" dirty="0">
                <a:latin typeface="Courier New" panose="02070309020205020404" pitchFamily="49" charset="0"/>
                <a:cs typeface="Courier New" panose="02070309020205020404" pitchFamily="49" charset="0"/>
              </a:rPr>
              <a:t>)</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 {(⟨⟩, </a:t>
            </a:r>
            <a:r>
              <a:rPr lang="en-US" sz="1400" i="1" dirty="0">
                <a:latin typeface="Courier New" panose="02070309020205020404" pitchFamily="49" charset="0"/>
                <a:cs typeface="Courier New" panose="02070309020205020404" pitchFamily="49" charset="0"/>
              </a:rPr>
              <a:t>s</a:t>
            </a:r>
            <a:r>
              <a:rPr lang="en-US" sz="1400" baseline="-25000" dirty="0">
                <a:latin typeface="Courier New" panose="02070309020205020404" pitchFamily="49" charset="0"/>
                <a:cs typeface="Courier New" panose="02070309020205020404" pitchFamily="49" charset="0"/>
              </a:rPr>
              <a:t>0</a:t>
            </a:r>
            <a:r>
              <a:rPr lang="en-US" sz="1400" dirty="0">
                <a:latin typeface="Courier New" panose="02070309020205020404" pitchFamily="49" charset="0"/>
                <a:cs typeface="Courier New" panose="02070309020205020404" pitchFamily="49" charset="0"/>
              </a:rPr>
              <a:t>)}</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Expanded</a:t>
            </a:r>
            <a:r>
              <a:rPr lang="en-US" sz="1400" dirty="0">
                <a:latin typeface="Courier New" panose="02070309020205020404" pitchFamily="49" charset="0"/>
                <a:cs typeface="Courier New" panose="02070309020205020404" pitchFamily="49" charset="0"/>
              </a:rPr>
              <a:t> ← ∅</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while</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 ∅ </a:t>
            </a:r>
            <a:r>
              <a:rPr lang="en-US" sz="1400" b="1" dirty="0">
                <a:latin typeface="Courier New" panose="02070309020205020404" pitchFamily="49" charset="0"/>
                <a:cs typeface="Courier New" panose="02070309020205020404" pitchFamily="49" charset="0"/>
              </a:rPr>
              <a:t>do</a:t>
            </a:r>
            <a:r>
              <a:rPr lang="en-US" sz="1400" dirty="0">
                <a:latin typeface="Courier New" panose="02070309020205020404" pitchFamily="49" charset="0"/>
                <a:cs typeface="Courier New" panose="02070309020205020404" pitchFamily="49" charset="0"/>
              </a:rPr>
              <a:t> </a:t>
            </a:r>
          </a:p>
          <a:p>
            <a:pPr>
              <a:spcBef>
                <a:spcPts val="200"/>
              </a:spcBef>
              <a:tabLst>
                <a:tab pos="290513" algn="l"/>
                <a:tab pos="568325" algn="l"/>
                <a:tab pos="860425" algn="l"/>
                <a:tab pos="5106988" algn="l"/>
                <a:tab pos="6840538" algn="l"/>
              </a:tabLst>
            </a:pPr>
            <a:r>
              <a:rPr lang="en-US" sz="1400" dirty="0">
                <a:latin typeface="Courier New" panose="02070309020205020404" pitchFamily="49" charset="0"/>
                <a:cs typeface="Courier New" panose="02070309020205020404" pitchFamily="49" charset="0"/>
              </a:rPr>
              <a:t>		select a node 𝜈 = (𝜋,</a:t>
            </a:r>
            <a:r>
              <a:rPr lang="en-US" sz="1400" i="1" dirty="0">
                <a:latin typeface="Courier New" panose="02070309020205020404" pitchFamily="49" charset="0"/>
                <a:cs typeface="Courier New" panose="02070309020205020404" pitchFamily="49" charset="0"/>
              </a:rPr>
              <a:t>s</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a:t>
            </a:r>
            <a:r>
              <a:rPr lang="en-US" sz="1400" dirty="0" err="1">
                <a:latin typeface="Courier New" panose="02070309020205020404" pitchFamily="49" charset="0"/>
                <a:cs typeface="Courier New" panose="02070309020205020404" pitchFamily="49" charset="0"/>
              </a:rPr>
              <a:t>i</a:t>
            </a:r>
            <a:r>
              <a:rPr lang="en-US" sz="1400" dirty="0">
                <a:latin typeface="Courier New" panose="02070309020205020404" pitchFamily="49" charset="0"/>
                <a:cs typeface="Courier New" panose="02070309020205020404" pitchFamily="49" charset="0"/>
              </a:rPr>
              <a:t>)</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remove 𝜈 from </a:t>
            </a:r>
            <a:r>
              <a:rPr lang="en-US" sz="1400" i="1" dirty="0">
                <a:latin typeface="Courier New" panose="02070309020205020404" pitchFamily="49" charset="0"/>
                <a:cs typeface="Courier New" panose="02070309020205020404" pitchFamily="49" charset="0"/>
              </a:rPr>
              <a:t>Frontier</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add 𝜈 to </a:t>
            </a:r>
            <a:r>
              <a:rPr lang="en-US" sz="1400" i="1" dirty="0">
                <a:latin typeface="Courier New" panose="02070309020205020404" pitchFamily="49" charset="0"/>
                <a:cs typeface="Courier New" panose="02070309020205020404" pitchFamily="49" charset="0"/>
              </a:rPr>
              <a:t>Expanded</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if</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s</a:t>
            </a:r>
            <a:r>
              <a:rPr lang="en-US" sz="1400" dirty="0">
                <a:latin typeface="Courier New" panose="02070309020205020404" pitchFamily="49" charset="0"/>
                <a:cs typeface="Courier New" panose="02070309020205020404" pitchFamily="49" charset="0"/>
              </a:rPr>
              <a:t> satisfies </a:t>
            </a:r>
            <a:r>
              <a:rPr lang="en-US" sz="1400" i="1" dirty="0">
                <a:latin typeface="Courier New" panose="02070309020205020404" pitchFamily="49" charset="0"/>
                <a:cs typeface="Courier New" panose="02070309020205020404" pitchFamily="49" charset="0"/>
              </a:rPr>
              <a:t>g</a:t>
            </a: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then </a:t>
            </a:r>
          </a:p>
          <a:p>
            <a:pPr>
              <a:spcBef>
                <a:spcPts val="200"/>
              </a:spcBef>
              <a:tabLst>
                <a:tab pos="290513" algn="l"/>
                <a:tab pos="568325" algn="l"/>
                <a:tab pos="860425" algn="l"/>
                <a:tab pos="4352925" algn="l"/>
                <a:tab pos="6840538" algn="l"/>
              </a:tabLst>
            </a:pPr>
            <a:r>
              <a:rPr lang="en-US" sz="1400" b="1" dirty="0">
                <a:latin typeface="Courier New" panose="02070309020205020404" pitchFamily="49" charset="0"/>
                <a:cs typeface="Courier New" panose="02070309020205020404" pitchFamily="49" charset="0"/>
              </a:rPr>
              <a:t>			return</a:t>
            </a:r>
            <a:r>
              <a:rPr lang="en-US" sz="1400" dirty="0">
                <a:latin typeface="Courier New" panose="02070309020205020404" pitchFamily="49" charset="0"/>
                <a:cs typeface="Courier New" panose="02070309020205020404" pitchFamily="49" charset="0"/>
              </a:rPr>
              <a:t> 𝜋</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Children</a:t>
            </a:r>
            <a:r>
              <a:rPr lang="en-US" sz="1400" dirty="0">
                <a:latin typeface="Courier New" panose="02070309020205020404" pitchFamily="49" charset="0"/>
                <a:cs typeface="Courier New" panose="02070309020205020404" pitchFamily="49" charset="0"/>
              </a:rPr>
              <a:t> ← {(𝜋.</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𝛾(</a:t>
            </a:r>
            <a:r>
              <a:rPr lang="en-US" sz="1400" i="1" dirty="0" err="1">
                <a:latin typeface="Courier New" panose="02070309020205020404" pitchFamily="49" charset="0"/>
                <a:cs typeface="Courier New" panose="02070309020205020404" pitchFamily="49" charset="0"/>
              </a:rPr>
              <a:t>s</a:t>
            </a:r>
            <a:r>
              <a:rPr lang="en-US" sz="1400" dirty="0" err="1">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s</a:t>
            </a:r>
            <a:r>
              <a:rPr lang="en-US" sz="1400" dirty="0">
                <a:latin typeface="Courier New" panose="02070309020205020404" pitchFamily="49" charset="0"/>
                <a:cs typeface="Courier New" panose="02070309020205020404" pitchFamily="49" charset="0"/>
              </a:rPr>
              <a:t> satisfies </a:t>
            </a:r>
            <a:r>
              <a:rPr lang="en-US" sz="1400" i="1" dirty="0">
                <a:latin typeface="Courier New" panose="02070309020205020404" pitchFamily="49" charset="0"/>
                <a:cs typeface="Courier New" panose="02070309020205020404" pitchFamily="49" charset="0"/>
              </a:rPr>
              <a:t>pre</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a:t>
            </a:r>
          </a:p>
          <a:p>
            <a:pPr>
              <a:spcBef>
                <a:spcPts val="200"/>
              </a:spcBef>
              <a:tabLst>
                <a:tab pos="290513" algn="l"/>
                <a:tab pos="568325" algn="l"/>
                <a:tab pos="860425" algn="l"/>
                <a:tab pos="5065713" algn="l"/>
                <a:tab pos="6840538" algn="l"/>
              </a:tabLst>
            </a:pPr>
            <a:r>
              <a:rPr lang="en-US" sz="1400" dirty="0">
                <a:latin typeface="Courier New" panose="02070309020205020404" pitchFamily="49" charset="0"/>
                <a:cs typeface="Courier New" panose="02070309020205020404" pitchFamily="49" charset="0"/>
              </a:rPr>
              <a:t>		prune 0 or more nodes from </a:t>
            </a:r>
            <a:br>
              <a:rPr lang="en-US" sz="1400" dirty="0">
                <a:latin typeface="Courier New" panose="02070309020205020404" pitchFamily="49" charset="0"/>
                <a:cs typeface="Courier New" panose="02070309020205020404" pitchFamily="49" charset="0"/>
              </a:rPr>
            </a:b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Children</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Expanded</a:t>
            </a:r>
            <a:r>
              <a:rPr lang="en-US" sz="1400" dirty="0">
                <a:latin typeface="Courier New" panose="02070309020205020404" pitchFamily="49" charset="0"/>
                <a:cs typeface="Courier New" panose="02070309020205020404" pitchFamily="49" charset="0"/>
              </a:rPr>
              <a:t>	(ii)</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Children</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return</a:t>
            </a:r>
            <a:r>
              <a:rPr lang="en-US" sz="1400" dirty="0">
                <a:latin typeface="Courier New" panose="02070309020205020404" pitchFamily="49" charset="0"/>
                <a:cs typeface="Courier New" panose="02070309020205020404" pitchFamily="49" charset="0"/>
              </a:rPr>
              <a:t> failure</a:t>
            </a:r>
            <a:endParaRPr lang="en-GB" sz="1400"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22720023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t>Uniform-Cost Search</a:t>
            </a:r>
          </a:p>
        </p:txBody>
      </p:sp>
      <mc:AlternateContent xmlns:mc="http://schemas.openxmlformats.org/markup-compatibility/2006" xmlns:a14="http://schemas.microsoft.com/office/drawing/2010/main">
        <mc:Choice Requires="a14">
          <p:sp>
            <p:nvSpPr>
              <p:cNvPr id="11" name="Content Placeholder 10">
                <a:extLst>
                  <a:ext uri="{FF2B5EF4-FFF2-40B4-BE49-F238E27FC236}">
                    <a16:creationId xmlns:a16="http://schemas.microsoft.com/office/drawing/2014/main" id="{A0639AFB-CF2F-C34B-8BEF-E193400D474C}"/>
                  </a:ext>
                </a:extLst>
              </p:cNvPr>
              <p:cNvSpPr>
                <a:spLocks noGrp="1"/>
              </p:cNvSpPr>
              <p:nvPr>
                <p:ph idx="1"/>
              </p:nvPr>
            </p:nvSpPr>
            <p:spPr>
              <a:xfrm>
                <a:off x="359625" y="1665066"/>
                <a:ext cx="5583975" cy="4240848"/>
              </a:xfrm>
            </p:spPr>
            <p:txBody>
              <a:bodyPr>
                <a:normAutofit/>
              </a:bodyPr>
              <a:lstStyle/>
              <a:p>
                <a:r>
                  <a:rPr lang="en-GB" dirty="0"/>
                  <a:t>(</a:t>
                </a:r>
                <a:r>
                  <a:rPr lang="en-GB" dirty="0" err="1"/>
                  <a:t>i</a:t>
                </a:r>
                <a:r>
                  <a:rPr lang="en-GB" dirty="0"/>
                  <a:t>) select </a:t>
                </a:r>
                <a14:m>
                  <m:oMath xmlns:m="http://schemas.openxmlformats.org/officeDocument/2006/math">
                    <m:d>
                      <m:dPr>
                        <m:ctrlPr>
                          <a:rPr lang="en-GB" i="1" dirty="0" smtClean="0">
                            <a:latin typeface="Cambria Math" panose="02040503050406030204" pitchFamily="18" charset="0"/>
                          </a:rPr>
                        </m:ctrlPr>
                      </m:dPr>
                      <m:e>
                        <m:r>
                          <a:rPr lang="el-GR" i="1" dirty="0">
                            <a:latin typeface="Cambria Math" panose="02040503050406030204" pitchFamily="18" charset="0"/>
                          </a:rPr>
                          <m:t>𝜋</m:t>
                        </m:r>
                        <m:r>
                          <a:rPr lang="el-GR" i="1" dirty="0">
                            <a:latin typeface="Cambria Math" panose="02040503050406030204" pitchFamily="18" charset="0"/>
                          </a:rPr>
                          <m:t>,</m:t>
                        </m:r>
                        <m:r>
                          <a:rPr lang="en-GB" i="1" dirty="0">
                            <a:latin typeface="Cambria Math" panose="02040503050406030204" pitchFamily="18" charset="0"/>
                          </a:rPr>
                          <m:t>𝑠</m:t>
                        </m:r>
                      </m:e>
                    </m:d>
                    <m:r>
                      <a:rPr lang="en-GB" i="1" dirty="0">
                        <a:latin typeface="Cambria Math" panose="02040503050406030204" pitchFamily="18" charset="0"/>
                      </a:rPr>
                      <m:t> ∈ </m:t>
                    </m:r>
                    <m:r>
                      <a:rPr lang="en-GB" i="1" dirty="0">
                        <a:latin typeface="Cambria Math" panose="02040503050406030204" pitchFamily="18" charset="0"/>
                      </a:rPr>
                      <m:t>𝐶h𝑖𝑙𝑑𝑟𝑒𝑛</m:t>
                    </m:r>
                    <m:r>
                      <a:rPr lang="en-GB" i="1" dirty="0">
                        <a:latin typeface="Cambria Math" panose="02040503050406030204" pitchFamily="18" charset="0"/>
                      </a:rPr>
                      <m:t> </m:t>
                    </m:r>
                  </m:oMath>
                </a14:m>
                <a:r>
                  <a:rPr lang="en-GB" dirty="0"/>
                  <a:t>that has smallest </a:t>
                </a:r>
                <a14:m>
                  <m:oMath xmlns:m="http://schemas.openxmlformats.org/officeDocument/2006/math">
                    <m:r>
                      <a:rPr lang="en-GB" i="1" dirty="0" smtClean="0">
                        <a:latin typeface="Cambria Math" panose="02040503050406030204" pitchFamily="18" charset="0"/>
                      </a:rPr>
                      <m:t>𝑐𝑜𝑠𝑡</m:t>
                    </m:r>
                    <m:d>
                      <m:dPr>
                        <m:ctrlPr>
                          <a:rPr lang="en-GB" i="1" dirty="0" smtClean="0">
                            <a:latin typeface="Cambria Math" panose="02040503050406030204" pitchFamily="18" charset="0"/>
                          </a:rPr>
                        </m:ctrlPr>
                      </m:dPr>
                      <m:e>
                        <m:r>
                          <a:rPr lang="el-GR" i="1" dirty="0">
                            <a:latin typeface="Cambria Math" panose="02040503050406030204" pitchFamily="18" charset="0"/>
                          </a:rPr>
                          <m:t>𝜋</m:t>
                        </m:r>
                      </m:e>
                    </m:d>
                  </m:oMath>
                </a14:m>
                <a:endParaRPr lang="el-GR" dirty="0"/>
              </a:p>
              <a:p>
                <a:r>
                  <a:rPr lang="el-GR" dirty="0"/>
                  <a:t>(</a:t>
                </a:r>
                <a:r>
                  <a:rPr lang="en-GB" dirty="0"/>
                  <a:t>ii) prune every </a:t>
                </a:r>
                <a14:m>
                  <m:oMath xmlns:m="http://schemas.openxmlformats.org/officeDocument/2006/math">
                    <m:d>
                      <m:dPr>
                        <m:ctrlPr>
                          <a:rPr lang="en-GB" i="1" dirty="0" smtClean="0">
                            <a:latin typeface="Cambria Math" panose="02040503050406030204" pitchFamily="18" charset="0"/>
                          </a:rPr>
                        </m:ctrlPr>
                      </m:dPr>
                      <m:e>
                        <m:r>
                          <a:rPr lang="el-GR" i="1" dirty="0">
                            <a:latin typeface="Cambria Math" panose="02040503050406030204" pitchFamily="18" charset="0"/>
                          </a:rPr>
                          <m:t>𝜋</m:t>
                        </m:r>
                        <m:r>
                          <a:rPr lang="el-GR" i="1" dirty="0">
                            <a:latin typeface="Cambria Math" panose="02040503050406030204" pitchFamily="18" charset="0"/>
                          </a:rPr>
                          <m:t>,</m:t>
                        </m:r>
                        <m:r>
                          <a:rPr lang="en-GB" i="1" dirty="0">
                            <a:latin typeface="Cambria Math" panose="02040503050406030204" pitchFamily="18" charset="0"/>
                          </a:rPr>
                          <m:t>𝑠</m:t>
                        </m:r>
                      </m:e>
                    </m:d>
                    <m:r>
                      <a:rPr lang="en-GB" i="1" dirty="0">
                        <a:latin typeface="Cambria Math" panose="02040503050406030204" pitchFamily="18" charset="0"/>
                      </a:rPr>
                      <m:t>∈</m:t>
                    </m:r>
                    <m:r>
                      <a:rPr lang="en-GB" i="1" dirty="0">
                        <a:latin typeface="Cambria Math" panose="02040503050406030204" pitchFamily="18" charset="0"/>
                      </a:rPr>
                      <m:t>𝐶h𝑖𝑙𝑑𝑟𝑒𝑛</m:t>
                    </m:r>
                    <m:r>
                      <a:rPr lang="en-GB" i="1" dirty="0">
                        <a:latin typeface="Cambria Math" panose="02040503050406030204" pitchFamily="18" charset="0"/>
                      </a:rPr>
                      <m:t>∪</m:t>
                    </m:r>
                    <m:r>
                      <a:rPr lang="en-GB" i="1" dirty="0">
                        <a:latin typeface="Cambria Math" panose="02040503050406030204" pitchFamily="18" charset="0"/>
                      </a:rPr>
                      <m:t>𝐹𝑟𝑜𝑛𝑡𝑖𝑒𝑟</m:t>
                    </m:r>
                  </m:oMath>
                </a14:m>
                <a:r>
                  <a:rPr lang="en-GB" dirty="0"/>
                  <a:t> such that </a:t>
                </a:r>
                <a14:m>
                  <m:oMath xmlns:m="http://schemas.openxmlformats.org/officeDocument/2006/math">
                    <m:r>
                      <a:rPr lang="en-GB" i="1" dirty="0" smtClean="0">
                        <a:latin typeface="Cambria Math" panose="02040503050406030204" pitchFamily="18" charset="0"/>
                      </a:rPr>
                      <m:t>𝐸𝑥𝑝𝑎𝑛𝑑𝑒𝑑</m:t>
                    </m:r>
                  </m:oMath>
                </a14:m>
                <a:r>
                  <a:rPr lang="en-GB" dirty="0"/>
                  <a:t> already contains a node </a:t>
                </a:r>
                <a14:m>
                  <m:oMath xmlns:m="http://schemas.openxmlformats.org/officeDocument/2006/math">
                    <m:d>
                      <m:dPr>
                        <m:ctrlPr>
                          <a:rPr lang="en-GB" i="1" dirty="0" smtClean="0">
                            <a:latin typeface="Cambria Math" panose="02040503050406030204" pitchFamily="18" charset="0"/>
                          </a:rPr>
                        </m:ctrlPr>
                      </m:dPr>
                      <m:e>
                        <m:sSup>
                          <m:sSupPr>
                            <m:ctrlPr>
                              <a:rPr lang="el-GR" i="1" dirty="0">
                                <a:latin typeface="Cambria Math" panose="02040503050406030204" pitchFamily="18" charset="0"/>
                              </a:rPr>
                            </m:ctrlPr>
                          </m:sSupPr>
                          <m:e>
                            <m:r>
                              <a:rPr lang="el-GR" i="1" dirty="0">
                                <a:latin typeface="Cambria Math" panose="02040503050406030204" pitchFamily="18" charset="0"/>
                              </a:rPr>
                              <m:t>𝜋</m:t>
                            </m:r>
                          </m:e>
                          <m:sup>
                            <m:r>
                              <a:rPr lang="el-GR" i="1" dirty="0">
                                <a:latin typeface="Cambria Math" panose="02040503050406030204" pitchFamily="18" charset="0"/>
                              </a:rPr>
                              <m:t>′</m:t>
                            </m:r>
                          </m:sup>
                        </m:sSup>
                        <m:r>
                          <a:rPr lang="el-GR" i="1" dirty="0">
                            <a:latin typeface="Cambria Math" panose="02040503050406030204" pitchFamily="18" charset="0"/>
                          </a:rPr>
                          <m:t>,</m:t>
                        </m:r>
                        <m:r>
                          <a:rPr lang="en-GB" i="1" dirty="0">
                            <a:latin typeface="Cambria Math" panose="02040503050406030204" pitchFamily="18" charset="0"/>
                          </a:rPr>
                          <m:t>𝑠</m:t>
                        </m:r>
                      </m:e>
                    </m:d>
                  </m:oMath>
                </a14:m>
                <a:endParaRPr lang="en-GB" dirty="0"/>
              </a:p>
              <a:p>
                <a:pPr lvl="1"/>
                <a14:m>
                  <m:oMath xmlns:m="http://schemas.openxmlformats.org/officeDocument/2006/math">
                    <m:r>
                      <a:rPr lang="en-GB" i="1" dirty="0" smtClean="0">
                        <a:latin typeface="Cambria Math" panose="02040503050406030204" pitchFamily="18" charset="0"/>
                      </a:rPr>
                      <m:t>𝑐𝑜𝑠𝑡</m:t>
                    </m:r>
                    <m:d>
                      <m:dPr>
                        <m:ctrlPr>
                          <a:rPr lang="en-GB" i="1" dirty="0" smtClean="0">
                            <a:latin typeface="Cambria Math" panose="02040503050406030204" pitchFamily="18" charset="0"/>
                          </a:rPr>
                        </m:ctrlPr>
                      </m:dPr>
                      <m:e>
                        <m:sSup>
                          <m:sSupPr>
                            <m:ctrlPr>
                              <a:rPr lang="el-GR" i="1" dirty="0" smtClean="0">
                                <a:latin typeface="Cambria Math" panose="02040503050406030204" pitchFamily="18" charset="0"/>
                              </a:rPr>
                            </m:ctrlPr>
                          </m:sSupPr>
                          <m:e>
                            <m:r>
                              <a:rPr lang="el-GR" i="1" dirty="0">
                                <a:latin typeface="Cambria Math" panose="02040503050406030204" pitchFamily="18" charset="0"/>
                              </a:rPr>
                              <m:t>𝜋</m:t>
                            </m:r>
                          </m:e>
                          <m:sup>
                            <m:r>
                              <a:rPr lang="el-GR" i="1" dirty="0">
                                <a:latin typeface="Cambria Math" panose="02040503050406030204" pitchFamily="18" charset="0"/>
                              </a:rPr>
                              <m:t>′</m:t>
                            </m:r>
                          </m:sup>
                        </m:sSup>
                      </m:e>
                    </m:d>
                    <m:r>
                      <a:rPr lang="el-GR" i="1" dirty="0">
                        <a:latin typeface="Cambria Math" panose="02040503050406030204" pitchFamily="18" charset="0"/>
                      </a:rPr>
                      <m:t>≤</m:t>
                    </m:r>
                    <m:r>
                      <a:rPr lang="en-GB" i="1" dirty="0">
                        <a:latin typeface="Cambria Math" panose="02040503050406030204" pitchFamily="18" charset="0"/>
                      </a:rPr>
                      <m:t>𝑐𝑜𝑠𝑡</m:t>
                    </m:r>
                    <m:d>
                      <m:dPr>
                        <m:ctrlPr>
                          <a:rPr lang="en-GB" i="1" dirty="0">
                            <a:latin typeface="Cambria Math" panose="02040503050406030204" pitchFamily="18" charset="0"/>
                          </a:rPr>
                        </m:ctrlPr>
                      </m:dPr>
                      <m:e>
                        <m:r>
                          <a:rPr lang="el-GR" i="1" dirty="0">
                            <a:latin typeface="Cambria Math" panose="02040503050406030204" pitchFamily="18" charset="0"/>
                          </a:rPr>
                          <m:t>𝜋</m:t>
                        </m:r>
                      </m:e>
                    </m:d>
                  </m:oMath>
                </a14:m>
                <a:r>
                  <a:rPr lang="el-GR" dirty="0"/>
                  <a:t>, </a:t>
                </a:r>
                <a:r>
                  <a:rPr lang="en-GB" dirty="0"/>
                  <a:t>so we only keep the least-cost path to </a:t>
                </a:r>
                <a14:m>
                  <m:oMath xmlns:m="http://schemas.openxmlformats.org/officeDocument/2006/math">
                    <m:r>
                      <a:rPr lang="en-GB" i="1" dirty="0" smtClean="0">
                        <a:latin typeface="Cambria Math" panose="02040503050406030204" pitchFamily="18" charset="0"/>
                      </a:rPr>
                      <m:t>𝑠</m:t>
                    </m:r>
                  </m:oMath>
                </a14:m>
                <a:endParaRPr lang="en-GB" dirty="0"/>
              </a:p>
            </p:txBody>
          </p:sp>
        </mc:Choice>
        <mc:Fallback xmlns="">
          <p:sp>
            <p:nvSpPr>
              <p:cNvPr id="11" name="Content Placeholder 10">
                <a:extLst>
                  <a:ext uri="{FF2B5EF4-FFF2-40B4-BE49-F238E27FC236}">
                    <a16:creationId xmlns:a16="http://schemas.microsoft.com/office/drawing/2014/main" id="{A0639AFB-CF2F-C34B-8BEF-E193400D474C}"/>
                  </a:ext>
                </a:extLst>
              </p:cNvPr>
              <p:cNvSpPr>
                <a:spLocks noGrp="1" noRot="1" noChangeAspect="1" noMove="1" noResize="1" noEditPoints="1" noAdjustHandles="1" noChangeArrowheads="1" noChangeShapeType="1" noTextEdit="1"/>
              </p:cNvSpPr>
              <p:nvPr>
                <p:ph idx="1"/>
              </p:nvPr>
            </p:nvSpPr>
            <p:spPr>
              <a:xfrm>
                <a:off x="359625" y="1665066"/>
                <a:ext cx="5583975" cy="4240848"/>
              </a:xfrm>
              <a:blipFill>
                <a:blip r:embed="rId3"/>
                <a:stretch>
                  <a:fillRect l="-3175" t="-2985"/>
                </a:stretch>
              </a:blipFill>
            </p:spPr>
            <p:txBody>
              <a:bodyPr/>
              <a:lstStyle/>
              <a:p>
                <a:r>
                  <a:rPr lang="en-DE">
                    <a:noFill/>
                  </a:rPr>
                  <a:t> </a:t>
                </a:r>
              </a:p>
            </p:txBody>
          </p:sp>
        </mc:Fallback>
      </mc:AlternateContent>
      <p:sp>
        <p:nvSpPr>
          <p:cNvPr id="3" name="Date Placeholder 2">
            <a:extLst>
              <a:ext uri="{FF2B5EF4-FFF2-40B4-BE49-F238E27FC236}">
                <a16:creationId xmlns:a16="http://schemas.microsoft.com/office/drawing/2014/main" id="{21C06578-446B-9A4F-AFD3-DB9035F385A4}"/>
              </a:ext>
            </a:extLst>
          </p:cNvPr>
          <p:cNvSpPr>
            <a:spLocks noGrp="1"/>
          </p:cNvSpPr>
          <p:nvPr>
            <p:ph type="dt" sz="half" idx="2"/>
          </p:nvPr>
        </p:nvSpPr>
        <p:spPr/>
        <p:txBody>
          <a:bodyPr/>
          <a:lstStyle/>
          <a:p>
            <a:r>
              <a:rPr lang="de-DE"/>
              <a:t>Deterministic</a:t>
            </a:r>
            <a:endParaRPr lang="de-DE" dirty="0"/>
          </a:p>
        </p:txBody>
      </p:sp>
      <p:sp>
        <p:nvSpPr>
          <p:cNvPr id="6" name="Footer Placeholder 5">
            <a:extLst>
              <a:ext uri="{FF2B5EF4-FFF2-40B4-BE49-F238E27FC236}">
                <a16:creationId xmlns:a16="http://schemas.microsoft.com/office/drawing/2014/main" id="{24F618C6-180C-E3C3-F49C-1D37C96F23A1}"/>
              </a:ext>
            </a:extLst>
          </p:cNvPr>
          <p:cNvSpPr>
            <a:spLocks noGrp="1"/>
          </p:cNvSpPr>
          <p:nvPr>
            <p:ph type="ftr" sz="quarter" idx="3"/>
          </p:nvPr>
        </p:nvSpPr>
        <p:spPr/>
        <p:txBody>
          <a:bodyPr/>
          <a:lstStyle/>
          <a:p>
            <a:r>
              <a:rPr lang="en-GB"/>
              <a:t>T. Braun - APA</a:t>
            </a:r>
          </a:p>
        </p:txBody>
      </p:sp>
      <p:sp>
        <p:nvSpPr>
          <p:cNvPr id="2" name="Slide Number Placeholder 1">
            <a:extLst>
              <a:ext uri="{FF2B5EF4-FFF2-40B4-BE49-F238E27FC236}">
                <a16:creationId xmlns:a16="http://schemas.microsoft.com/office/drawing/2014/main" id="{36395391-6E08-9B4C-A3E9-17911C7874F0}"/>
              </a:ext>
            </a:extLst>
          </p:cNvPr>
          <p:cNvSpPr>
            <a:spLocks noGrp="1"/>
          </p:cNvSpPr>
          <p:nvPr>
            <p:ph type="sldNum" sz="quarter" idx="4"/>
          </p:nvPr>
        </p:nvSpPr>
        <p:spPr/>
        <p:txBody>
          <a:bodyPr/>
          <a:lstStyle/>
          <a:p>
            <a:fld id="{67C9959E-8E6B-B04C-9955-EA096F41CA7A}" type="slidenum">
              <a:rPr lang="en-GB" smtClean="0"/>
              <a:t>46</a:t>
            </a:fld>
            <a:endParaRPr lang="en-GB"/>
          </a:p>
        </p:txBody>
      </p:sp>
      <p:pic>
        <p:nvPicPr>
          <p:cNvPr id="7" name="Picture 6">
            <a:extLst>
              <a:ext uri="{FF2B5EF4-FFF2-40B4-BE49-F238E27FC236}">
                <a16:creationId xmlns:a16="http://schemas.microsoft.com/office/drawing/2014/main" id="{6F50619E-B9A3-F646-81B3-AE9303AFB728}"/>
              </a:ext>
            </a:extLst>
          </p:cNvPr>
          <p:cNvPicPr>
            <a:picLocks noChangeAspect="1"/>
          </p:cNvPicPr>
          <p:nvPr/>
        </p:nvPicPr>
        <p:blipFill>
          <a:blip r:embed="rId4"/>
          <a:stretch>
            <a:fillRect/>
          </a:stretch>
        </p:blipFill>
        <p:spPr>
          <a:xfrm>
            <a:off x="7065076" y="4201425"/>
            <a:ext cx="3645122" cy="1919455"/>
          </a:xfrm>
          <a:prstGeom prst="rect">
            <a:avLst/>
          </a:prstGeom>
        </p:spPr>
      </p:pic>
      <p:sp>
        <p:nvSpPr>
          <p:cNvPr id="4" name="Rectangle 3">
            <a:extLst>
              <a:ext uri="{FF2B5EF4-FFF2-40B4-BE49-F238E27FC236}">
                <a16:creationId xmlns:a16="http://schemas.microsoft.com/office/drawing/2014/main" id="{3CEF0E21-6B18-5A01-D3DE-855890847573}"/>
              </a:ext>
            </a:extLst>
          </p:cNvPr>
          <p:cNvSpPr/>
          <p:nvPr/>
        </p:nvSpPr>
        <p:spPr>
          <a:xfrm>
            <a:off x="5943600" y="833811"/>
            <a:ext cx="5888075" cy="3416320"/>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a:spcBef>
                <a:spcPts val="200"/>
              </a:spcBef>
              <a:tabLst>
                <a:tab pos="290513" algn="l"/>
                <a:tab pos="568325" algn="l"/>
                <a:tab pos="860425" algn="l"/>
                <a:tab pos="4352925" algn="l"/>
                <a:tab pos="6840538" algn="l"/>
              </a:tabLst>
            </a:pPr>
            <a:r>
              <a:rPr lang="en-US" sz="1400" b="1" dirty="0">
                <a:latin typeface="Courier New" panose="02070309020205020404" pitchFamily="49" charset="0"/>
                <a:cs typeface="Courier New" panose="02070309020205020404" pitchFamily="49" charset="0"/>
              </a:rPr>
              <a:t>Deterministic-Search(Σ,</a:t>
            </a:r>
            <a:r>
              <a:rPr lang="en-US" sz="1400" b="1" i="1" dirty="0">
                <a:latin typeface="Courier New" panose="02070309020205020404" pitchFamily="49" charset="0"/>
                <a:cs typeface="Courier New" panose="02070309020205020404" pitchFamily="49" charset="0"/>
              </a:rPr>
              <a:t>s</a:t>
            </a:r>
            <a:r>
              <a:rPr lang="en-US" sz="1400" b="1" baseline="-25000" dirty="0">
                <a:latin typeface="Courier New" panose="02070309020205020404" pitchFamily="49" charset="0"/>
                <a:cs typeface="Courier New" panose="02070309020205020404" pitchFamily="49" charset="0"/>
              </a:rPr>
              <a:t>0</a:t>
            </a:r>
            <a:r>
              <a:rPr lang="en-US" sz="1400" b="1" dirty="0">
                <a:latin typeface="Courier New" panose="02070309020205020404" pitchFamily="49" charset="0"/>
                <a:cs typeface="Courier New" panose="02070309020205020404" pitchFamily="49" charset="0"/>
              </a:rPr>
              <a:t>,</a:t>
            </a:r>
            <a:r>
              <a:rPr lang="en-US" sz="1400" b="1" i="1" dirty="0">
                <a:latin typeface="Courier New" panose="02070309020205020404" pitchFamily="49" charset="0"/>
                <a:cs typeface="Courier New" panose="02070309020205020404" pitchFamily="49" charset="0"/>
              </a:rPr>
              <a:t>g</a:t>
            </a:r>
            <a:r>
              <a:rPr lang="en-US" sz="1400" b="1" dirty="0">
                <a:latin typeface="Courier New" panose="02070309020205020404" pitchFamily="49" charset="0"/>
                <a:cs typeface="Courier New" panose="02070309020205020404" pitchFamily="49" charset="0"/>
              </a:rPr>
              <a:t>)</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 {(⟨⟩, </a:t>
            </a:r>
            <a:r>
              <a:rPr lang="en-US" sz="1400" i="1" dirty="0">
                <a:latin typeface="Courier New" panose="02070309020205020404" pitchFamily="49" charset="0"/>
                <a:cs typeface="Courier New" panose="02070309020205020404" pitchFamily="49" charset="0"/>
              </a:rPr>
              <a:t>s</a:t>
            </a:r>
            <a:r>
              <a:rPr lang="en-US" sz="1400" baseline="-25000" dirty="0">
                <a:latin typeface="Courier New" panose="02070309020205020404" pitchFamily="49" charset="0"/>
                <a:cs typeface="Courier New" panose="02070309020205020404" pitchFamily="49" charset="0"/>
              </a:rPr>
              <a:t>0</a:t>
            </a:r>
            <a:r>
              <a:rPr lang="en-US" sz="1400" dirty="0">
                <a:latin typeface="Courier New" panose="02070309020205020404" pitchFamily="49" charset="0"/>
                <a:cs typeface="Courier New" panose="02070309020205020404" pitchFamily="49" charset="0"/>
              </a:rPr>
              <a:t>)}</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Expanded</a:t>
            </a:r>
            <a:r>
              <a:rPr lang="en-US" sz="1400" dirty="0">
                <a:latin typeface="Courier New" panose="02070309020205020404" pitchFamily="49" charset="0"/>
                <a:cs typeface="Courier New" panose="02070309020205020404" pitchFamily="49" charset="0"/>
              </a:rPr>
              <a:t> ← ∅</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while</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 ∅ </a:t>
            </a:r>
            <a:r>
              <a:rPr lang="en-US" sz="1400" b="1" dirty="0">
                <a:latin typeface="Courier New" panose="02070309020205020404" pitchFamily="49" charset="0"/>
                <a:cs typeface="Courier New" panose="02070309020205020404" pitchFamily="49" charset="0"/>
              </a:rPr>
              <a:t>do</a:t>
            </a:r>
            <a:r>
              <a:rPr lang="en-US" sz="1400" dirty="0">
                <a:latin typeface="Courier New" panose="02070309020205020404" pitchFamily="49" charset="0"/>
                <a:cs typeface="Courier New" panose="02070309020205020404" pitchFamily="49" charset="0"/>
              </a:rPr>
              <a:t> </a:t>
            </a:r>
          </a:p>
          <a:p>
            <a:pPr>
              <a:spcBef>
                <a:spcPts val="200"/>
              </a:spcBef>
              <a:tabLst>
                <a:tab pos="290513" algn="l"/>
                <a:tab pos="568325" algn="l"/>
                <a:tab pos="860425" algn="l"/>
                <a:tab pos="5106988" algn="l"/>
                <a:tab pos="6840538" algn="l"/>
              </a:tabLst>
            </a:pPr>
            <a:r>
              <a:rPr lang="en-US" sz="1400" dirty="0">
                <a:latin typeface="Courier New" panose="02070309020205020404" pitchFamily="49" charset="0"/>
                <a:cs typeface="Courier New" panose="02070309020205020404" pitchFamily="49" charset="0"/>
              </a:rPr>
              <a:t>		select a node 𝜈 = (𝜋,</a:t>
            </a:r>
            <a:r>
              <a:rPr lang="en-US" sz="1400" i="1" dirty="0">
                <a:latin typeface="Courier New" panose="02070309020205020404" pitchFamily="49" charset="0"/>
                <a:cs typeface="Courier New" panose="02070309020205020404" pitchFamily="49" charset="0"/>
              </a:rPr>
              <a:t>s</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a:t>
            </a:r>
            <a:r>
              <a:rPr lang="en-US" sz="1400" dirty="0" err="1">
                <a:latin typeface="Courier New" panose="02070309020205020404" pitchFamily="49" charset="0"/>
                <a:cs typeface="Courier New" panose="02070309020205020404" pitchFamily="49" charset="0"/>
              </a:rPr>
              <a:t>i</a:t>
            </a:r>
            <a:r>
              <a:rPr lang="en-US" sz="1400" dirty="0">
                <a:latin typeface="Courier New" panose="02070309020205020404" pitchFamily="49" charset="0"/>
                <a:cs typeface="Courier New" panose="02070309020205020404" pitchFamily="49" charset="0"/>
              </a:rPr>
              <a:t>)</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remove 𝜈 from </a:t>
            </a:r>
            <a:r>
              <a:rPr lang="en-US" sz="1400" i="1" dirty="0">
                <a:latin typeface="Courier New" panose="02070309020205020404" pitchFamily="49" charset="0"/>
                <a:cs typeface="Courier New" panose="02070309020205020404" pitchFamily="49" charset="0"/>
              </a:rPr>
              <a:t>Frontier</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add 𝜈 to </a:t>
            </a:r>
            <a:r>
              <a:rPr lang="en-US" sz="1400" i="1" dirty="0">
                <a:latin typeface="Courier New" panose="02070309020205020404" pitchFamily="49" charset="0"/>
                <a:cs typeface="Courier New" panose="02070309020205020404" pitchFamily="49" charset="0"/>
              </a:rPr>
              <a:t>Expanded</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if</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s</a:t>
            </a:r>
            <a:r>
              <a:rPr lang="en-US" sz="1400" dirty="0">
                <a:latin typeface="Courier New" panose="02070309020205020404" pitchFamily="49" charset="0"/>
                <a:cs typeface="Courier New" panose="02070309020205020404" pitchFamily="49" charset="0"/>
              </a:rPr>
              <a:t> satisfies </a:t>
            </a:r>
            <a:r>
              <a:rPr lang="en-US" sz="1400" i="1" dirty="0">
                <a:latin typeface="Courier New" panose="02070309020205020404" pitchFamily="49" charset="0"/>
                <a:cs typeface="Courier New" panose="02070309020205020404" pitchFamily="49" charset="0"/>
              </a:rPr>
              <a:t>g</a:t>
            </a: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then </a:t>
            </a:r>
          </a:p>
          <a:p>
            <a:pPr>
              <a:spcBef>
                <a:spcPts val="200"/>
              </a:spcBef>
              <a:tabLst>
                <a:tab pos="290513" algn="l"/>
                <a:tab pos="568325" algn="l"/>
                <a:tab pos="860425" algn="l"/>
                <a:tab pos="4352925" algn="l"/>
                <a:tab pos="6840538" algn="l"/>
              </a:tabLst>
            </a:pPr>
            <a:r>
              <a:rPr lang="en-US" sz="1400" b="1" dirty="0">
                <a:latin typeface="Courier New" panose="02070309020205020404" pitchFamily="49" charset="0"/>
                <a:cs typeface="Courier New" panose="02070309020205020404" pitchFamily="49" charset="0"/>
              </a:rPr>
              <a:t>			return</a:t>
            </a:r>
            <a:r>
              <a:rPr lang="en-US" sz="1400" dirty="0">
                <a:latin typeface="Courier New" panose="02070309020205020404" pitchFamily="49" charset="0"/>
                <a:cs typeface="Courier New" panose="02070309020205020404" pitchFamily="49" charset="0"/>
              </a:rPr>
              <a:t> 𝜋</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Children</a:t>
            </a:r>
            <a:r>
              <a:rPr lang="en-US" sz="1400" dirty="0">
                <a:latin typeface="Courier New" panose="02070309020205020404" pitchFamily="49" charset="0"/>
                <a:cs typeface="Courier New" panose="02070309020205020404" pitchFamily="49" charset="0"/>
              </a:rPr>
              <a:t> ← {(𝜋.</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𝛾(</a:t>
            </a:r>
            <a:r>
              <a:rPr lang="en-US" sz="1400" i="1" dirty="0" err="1">
                <a:latin typeface="Courier New" panose="02070309020205020404" pitchFamily="49" charset="0"/>
                <a:cs typeface="Courier New" panose="02070309020205020404" pitchFamily="49" charset="0"/>
              </a:rPr>
              <a:t>s</a:t>
            </a:r>
            <a:r>
              <a:rPr lang="en-US" sz="1400" dirty="0" err="1">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s</a:t>
            </a:r>
            <a:r>
              <a:rPr lang="en-US" sz="1400" dirty="0">
                <a:latin typeface="Courier New" panose="02070309020205020404" pitchFamily="49" charset="0"/>
                <a:cs typeface="Courier New" panose="02070309020205020404" pitchFamily="49" charset="0"/>
              </a:rPr>
              <a:t> satisfies </a:t>
            </a:r>
            <a:r>
              <a:rPr lang="en-US" sz="1400" i="1" dirty="0">
                <a:latin typeface="Courier New" panose="02070309020205020404" pitchFamily="49" charset="0"/>
                <a:cs typeface="Courier New" panose="02070309020205020404" pitchFamily="49" charset="0"/>
              </a:rPr>
              <a:t>pre</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a:t>
            </a:r>
          </a:p>
          <a:p>
            <a:pPr>
              <a:spcBef>
                <a:spcPts val="200"/>
              </a:spcBef>
              <a:tabLst>
                <a:tab pos="290513" algn="l"/>
                <a:tab pos="568325" algn="l"/>
                <a:tab pos="860425" algn="l"/>
                <a:tab pos="5065713" algn="l"/>
                <a:tab pos="6840538" algn="l"/>
              </a:tabLst>
            </a:pPr>
            <a:r>
              <a:rPr lang="en-US" sz="1400" dirty="0">
                <a:latin typeface="Courier New" panose="02070309020205020404" pitchFamily="49" charset="0"/>
                <a:cs typeface="Courier New" panose="02070309020205020404" pitchFamily="49" charset="0"/>
              </a:rPr>
              <a:t>		prune 0 or more nodes from </a:t>
            </a:r>
            <a:br>
              <a:rPr lang="en-US" sz="1400" dirty="0">
                <a:latin typeface="Courier New" panose="02070309020205020404" pitchFamily="49" charset="0"/>
                <a:cs typeface="Courier New" panose="02070309020205020404" pitchFamily="49" charset="0"/>
              </a:rPr>
            </a:b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Children</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Expanded</a:t>
            </a:r>
            <a:r>
              <a:rPr lang="en-US" sz="1400" dirty="0">
                <a:latin typeface="Courier New" panose="02070309020205020404" pitchFamily="49" charset="0"/>
                <a:cs typeface="Courier New" panose="02070309020205020404" pitchFamily="49" charset="0"/>
              </a:rPr>
              <a:t>	(ii)</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Children</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return</a:t>
            </a:r>
            <a:r>
              <a:rPr lang="en-US" sz="1400" dirty="0">
                <a:latin typeface="Courier New" panose="02070309020205020404" pitchFamily="49" charset="0"/>
                <a:cs typeface="Courier New" panose="02070309020205020404" pitchFamily="49" charset="0"/>
              </a:rPr>
              <a:t> failure</a:t>
            </a:r>
            <a:endParaRPr lang="en-GB" sz="1400"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324296840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t>Uniform-Cost Search</a:t>
            </a:r>
          </a:p>
        </p:txBody>
      </p:sp>
      <mc:AlternateContent xmlns:mc="http://schemas.openxmlformats.org/markup-compatibility/2006" xmlns:a14="http://schemas.microsoft.com/office/drawing/2010/main">
        <mc:Choice Requires="a14">
          <p:sp>
            <p:nvSpPr>
              <p:cNvPr id="11" name="Content Placeholder 10">
                <a:extLst>
                  <a:ext uri="{FF2B5EF4-FFF2-40B4-BE49-F238E27FC236}">
                    <a16:creationId xmlns:a16="http://schemas.microsoft.com/office/drawing/2014/main" id="{A0639AFB-CF2F-C34B-8BEF-E193400D474C}"/>
                  </a:ext>
                </a:extLst>
              </p:cNvPr>
              <p:cNvSpPr>
                <a:spLocks noGrp="1"/>
              </p:cNvSpPr>
              <p:nvPr>
                <p:ph idx="1"/>
              </p:nvPr>
            </p:nvSpPr>
            <p:spPr>
              <a:xfrm>
                <a:off x="359625" y="1665066"/>
                <a:ext cx="5583975" cy="4240848"/>
              </a:xfrm>
            </p:spPr>
            <p:txBody>
              <a:bodyPr>
                <a:normAutofit/>
              </a:bodyPr>
              <a:lstStyle/>
              <a:p>
                <a:r>
                  <a:rPr lang="en-GB" dirty="0"/>
                  <a:t>Properties</a:t>
                </a:r>
              </a:p>
              <a:p>
                <a:pPr lvl="1"/>
                <a:r>
                  <a:rPr lang="en-GB" dirty="0"/>
                  <a:t>Terminates</a:t>
                </a:r>
              </a:p>
              <a:p>
                <a:pPr lvl="1"/>
                <a:r>
                  <a:rPr lang="en-GB" dirty="0"/>
                  <a:t>Finds optimal solution if one exists</a:t>
                </a:r>
              </a:p>
              <a:p>
                <a:pPr lvl="1"/>
                <a:r>
                  <a:rPr lang="en-GB" dirty="0"/>
                  <a:t>Worst-case complexity</a:t>
                </a:r>
              </a:p>
              <a:p>
                <a:pPr lvl="2"/>
                <a:r>
                  <a:rPr lang="en-GB" dirty="0"/>
                  <a:t>Memory </a:t>
                </a:r>
                <a14:m>
                  <m:oMath xmlns:m="http://schemas.openxmlformats.org/officeDocument/2006/math">
                    <m:r>
                      <a:rPr lang="en-GB" i="1" dirty="0" smtClean="0">
                        <a:latin typeface="Cambria Math" panose="02040503050406030204" pitchFamily="18" charset="0"/>
                      </a:rPr>
                      <m:t>𝑂</m:t>
                    </m:r>
                    <m:d>
                      <m:dPr>
                        <m:ctrlPr>
                          <a:rPr lang="en-GB" i="1" dirty="0" smtClean="0">
                            <a:latin typeface="Cambria Math" panose="02040503050406030204" pitchFamily="18" charset="0"/>
                          </a:rPr>
                        </m:ctrlPr>
                      </m:dPr>
                      <m:e>
                        <m:d>
                          <m:dPr>
                            <m:begChr m:val="|"/>
                            <m:endChr m:val="|"/>
                            <m:ctrlPr>
                              <a:rPr lang="en-GB" i="1" dirty="0" smtClean="0">
                                <a:latin typeface="Cambria Math" panose="02040503050406030204" pitchFamily="18" charset="0"/>
                              </a:rPr>
                            </m:ctrlPr>
                          </m:dPr>
                          <m:e>
                            <m:r>
                              <a:rPr lang="en-GB" i="1" dirty="0" smtClean="0">
                                <a:latin typeface="Cambria Math" panose="02040503050406030204" pitchFamily="18" charset="0"/>
                              </a:rPr>
                              <m:t>𝑆</m:t>
                            </m:r>
                          </m:e>
                        </m:d>
                      </m:e>
                    </m:d>
                  </m:oMath>
                </a14:m>
                <a:endParaRPr lang="de-DE" dirty="0"/>
              </a:p>
              <a:p>
                <a:pPr lvl="2"/>
                <a:r>
                  <a:rPr lang="en-GB" dirty="0"/>
                  <a:t>Time </a:t>
                </a:r>
                <a14:m>
                  <m:oMath xmlns:m="http://schemas.openxmlformats.org/officeDocument/2006/math">
                    <m:r>
                      <a:rPr lang="en-GB" i="1" dirty="0">
                        <a:latin typeface="Cambria Math" panose="02040503050406030204" pitchFamily="18" charset="0"/>
                      </a:rPr>
                      <m:t>𝑂</m:t>
                    </m:r>
                    <m:d>
                      <m:dPr>
                        <m:ctrlPr>
                          <a:rPr lang="en-GB" i="1" dirty="0">
                            <a:latin typeface="Cambria Math" panose="02040503050406030204" pitchFamily="18" charset="0"/>
                          </a:rPr>
                        </m:ctrlPr>
                      </m:dPr>
                      <m:e>
                        <m:r>
                          <a:rPr lang="en-GB" i="1" dirty="0" err="1">
                            <a:latin typeface="Cambria Math" panose="02040503050406030204" pitchFamily="18" charset="0"/>
                          </a:rPr>
                          <m:t>𝑏</m:t>
                        </m:r>
                        <m:d>
                          <m:dPr>
                            <m:begChr m:val="|"/>
                            <m:endChr m:val="|"/>
                            <m:ctrlPr>
                              <a:rPr lang="en-GB" i="1" dirty="0" err="1">
                                <a:latin typeface="Cambria Math" panose="02040503050406030204" pitchFamily="18" charset="0"/>
                              </a:rPr>
                            </m:ctrlPr>
                          </m:dPr>
                          <m:e>
                            <m:r>
                              <a:rPr lang="en-GB" i="1" dirty="0" err="1">
                                <a:latin typeface="Cambria Math" panose="02040503050406030204" pitchFamily="18" charset="0"/>
                              </a:rPr>
                              <m:t>𝑆</m:t>
                            </m:r>
                          </m:e>
                        </m:d>
                      </m:e>
                    </m:d>
                  </m:oMath>
                </a14:m>
                <a:endParaRPr lang="de-DE" dirty="0"/>
              </a:p>
              <a:p>
                <a:pPr marL="533400" lvl="2" indent="0">
                  <a:buNone/>
                </a:pPr>
                <a:r>
                  <a:rPr lang="en-GB" dirty="0"/>
                  <a:t>where </a:t>
                </a:r>
              </a:p>
              <a:p>
                <a:pPr lvl="2"/>
                <a14:m>
                  <m:oMath xmlns:m="http://schemas.openxmlformats.org/officeDocument/2006/math">
                    <m:r>
                      <a:rPr lang="en-GB" i="1" dirty="0">
                        <a:latin typeface="Cambria Math" panose="02040503050406030204" pitchFamily="18" charset="0"/>
                      </a:rPr>
                      <m:t>𝑏</m:t>
                    </m:r>
                  </m:oMath>
                </a14:m>
                <a:r>
                  <a:rPr lang="en-GB" dirty="0"/>
                  <a:t> = max branching factor</a:t>
                </a:r>
              </a:p>
              <a:p>
                <a:pPr lvl="2"/>
                <a14:m>
                  <m:oMath xmlns:m="http://schemas.openxmlformats.org/officeDocument/2006/math">
                    <m:d>
                      <m:dPr>
                        <m:begChr m:val="|"/>
                        <m:endChr m:val="|"/>
                        <m:ctrlPr>
                          <a:rPr lang="en-GB" i="1" dirty="0">
                            <a:latin typeface="Cambria Math" panose="02040503050406030204" pitchFamily="18" charset="0"/>
                          </a:rPr>
                        </m:ctrlPr>
                      </m:dPr>
                      <m:e>
                        <m:r>
                          <a:rPr lang="en-GB" i="1" dirty="0">
                            <a:latin typeface="Cambria Math" panose="02040503050406030204" pitchFamily="18" charset="0"/>
                          </a:rPr>
                          <m:t>𝑆</m:t>
                        </m:r>
                      </m:e>
                    </m:d>
                  </m:oMath>
                </a14:m>
                <a:r>
                  <a:rPr lang="en-GB" dirty="0"/>
                  <a:t> = number of states in </a:t>
                </a:r>
                <a14:m>
                  <m:oMath xmlns:m="http://schemas.openxmlformats.org/officeDocument/2006/math">
                    <m:r>
                      <a:rPr lang="en-GB" i="1" dirty="0">
                        <a:latin typeface="Cambria Math" panose="02040503050406030204" pitchFamily="18" charset="0"/>
                      </a:rPr>
                      <m:t>𝑆</m:t>
                    </m:r>
                  </m:oMath>
                </a14:m>
                <a:endParaRPr lang="en-GB" dirty="0"/>
              </a:p>
              <a:p>
                <a:pPr lvl="1"/>
                <a:endParaRPr lang="en-GB" dirty="0"/>
              </a:p>
            </p:txBody>
          </p:sp>
        </mc:Choice>
        <mc:Fallback xmlns="">
          <p:sp>
            <p:nvSpPr>
              <p:cNvPr id="11" name="Content Placeholder 10">
                <a:extLst>
                  <a:ext uri="{FF2B5EF4-FFF2-40B4-BE49-F238E27FC236}">
                    <a16:creationId xmlns:a16="http://schemas.microsoft.com/office/drawing/2014/main" id="{A0639AFB-CF2F-C34B-8BEF-E193400D474C}"/>
                  </a:ext>
                </a:extLst>
              </p:cNvPr>
              <p:cNvSpPr>
                <a:spLocks noGrp="1" noRot="1" noChangeAspect="1" noMove="1" noResize="1" noEditPoints="1" noAdjustHandles="1" noChangeArrowheads="1" noChangeShapeType="1" noTextEdit="1"/>
              </p:cNvSpPr>
              <p:nvPr>
                <p:ph idx="1"/>
              </p:nvPr>
            </p:nvSpPr>
            <p:spPr>
              <a:xfrm>
                <a:off x="359625" y="1665066"/>
                <a:ext cx="5583975" cy="4240848"/>
              </a:xfrm>
              <a:blipFill>
                <a:blip r:embed="rId3"/>
                <a:stretch>
                  <a:fillRect l="-3175" t="-2985"/>
                </a:stretch>
              </a:blipFill>
            </p:spPr>
            <p:txBody>
              <a:bodyPr/>
              <a:lstStyle/>
              <a:p>
                <a:r>
                  <a:rPr lang="en-DE">
                    <a:noFill/>
                  </a:rPr>
                  <a:t> </a:t>
                </a:r>
              </a:p>
            </p:txBody>
          </p:sp>
        </mc:Fallback>
      </mc:AlternateContent>
      <p:sp>
        <p:nvSpPr>
          <p:cNvPr id="3" name="Date Placeholder 2">
            <a:extLst>
              <a:ext uri="{FF2B5EF4-FFF2-40B4-BE49-F238E27FC236}">
                <a16:creationId xmlns:a16="http://schemas.microsoft.com/office/drawing/2014/main" id="{21C06578-446B-9A4F-AFD3-DB9035F385A4}"/>
              </a:ext>
            </a:extLst>
          </p:cNvPr>
          <p:cNvSpPr>
            <a:spLocks noGrp="1"/>
          </p:cNvSpPr>
          <p:nvPr>
            <p:ph type="dt" sz="half" idx="2"/>
          </p:nvPr>
        </p:nvSpPr>
        <p:spPr/>
        <p:txBody>
          <a:bodyPr/>
          <a:lstStyle/>
          <a:p>
            <a:r>
              <a:rPr lang="de-DE"/>
              <a:t>Deterministic</a:t>
            </a:r>
            <a:endParaRPr lang="de-DE" dirty="0"/>
          </a:p>
        </p:txBody>
      </p:sp>
      <p:sp>
        <p:nvSpPr>
          <p:cNvPr id="6" name="Footer Placeholder 5">
            <a:extLst>
              <a:ext uri="{FF2B5EF4-FFF2-40B4-BE49-F238E27FC236}">
                <a16:creationId xmlns:a16="http://schemas.microsoft.com/office/drawing/2014/main" id="{1379E156-F3F6-22F0-D462-67ECC9A35868}"/>
              </a:ext>
            </a:extLst>
          </p:cNvPr>
          <p:cNvSpPr>
            <a:spLocks noGrp="1"/>
          </p:cNvSpPr>
          <p:nvPr>
            <p:ph type="ftr" sz="quarter" idx="3"/>
          </p:nvPr>
        </p:nvSpPr>
        <p:spPr/>
        <p:txBody>
          <a:bodyPr/>
          <a:lstStyle/>
          <a:p>
            <a:r>
              <a:rPr lang="en-GB"/>
              <a:t>T. Braun - APA</a:t>
            </a:r>
          </a:p>
        </p:txBody>
      </p:sp>
      <p:sp>
        <p:nvSpPr>
          <p:cNvPr id="2" name="Slide Number Placeholder 1">
            <a:extLst>
              <a:ext uri="{FF2B5EF4-FFF2-40B4-BE49-F238E27FC236}">
                <a16:creationId xmlns:a16="http://schemas.microsoft.com/office/drawing/2014/main" id="{36395391-6E08-9B4C-A3E9-17911C7874F0}"/>
              </a:ext>
            </a:extLst>
          </p:cNvPr>
          <p:cNvSpPr>
            <a:spLocks noGrp="1"/>
          </p:cNvSpPr>
          <p:nvPr>
            <p:ph type="sldNum" sz="quarter" idx="4"/>
          </p:nvPr>
        </p:nvSpPr>
        <p:spPr/>
        <p:txBody>
          <a:bodyPr/>
          <a:lstStyle/>
          <a:p>
            <a:fld id="{67C9959E-8E6B-B04C-9955-EA096F41CA7A}" type="slidenum">
              <a:rPr lang="en-GB" smtClean="0"/>
              <a:t>47</a:t>
            </a:fld>
            <a:endParaRPr lang="en-GB"/>
          </a:p>
        </p:txBody>
      </p:sp>
      <p:pic>
        <p:nvPicPr>
          <p:cNvPr id="7" name="Picture 6">
            <a:extLst>
              <a:ext uri="{FF2B5EF4-FFF2-40B4-BE49-F238E27FC236}">
                <a16:creationId xmlns:a16="http://schemas.microsoft.com/office/drawing/2014/main" id="{6F50619E-B9A3-F646-81B3-AE9303AFB728}"/>
              </a:ext>
            </a:extLst>
          </p:cNvPr>
          <p:cNvPicPr>
            <a:picLocks noChangeAspect="1"/>
          </p:cNvPicPr>
          <p:nvPr/>
        </p:nvPicPr>
        <p:blipFill>
          <a:blip r:embed="rId4"/>
          <a:stretch>
            <a:fillRect/>
          </a:stretch>
        </p:blipFill>
        <p:spPr>
          <a:xfrm>
            <a:off x="7065076" y="4201425"/>
            <a:ext cx="3645122" cy="1919455"/>
          </a:xfrm>
          <a:prstGeom prst="rect">
            <a:avLst/>
          </a:prstGeom>
        </p:spPr>
      </p:pic>
      <p:sp>
        <p:nvSpPr>
          <p:cNvPr id="4" name="Rectangle 3">
            <a:extLst>
              <a:ext uri="{FF2B5EF4-FFF2-40B4-BE49-F238E27FC236}">
                <a16:creationId xmlns:a16="http://schemas.microsoft.com/office/drawing/2014/main" id="{3CEF0E21-6B18-5A01-D3DE-855890847573}"/>
              </a:ext>
            </a:extLst>
          </p:cNvPr>
          <p:cNvSpPr/>
          <p:nvPr/>
        </p:nvSpPr>
        <p:spPr>
          <a:xfrm>
            <a:off x="5943600" y="833811"/>
            <a:ext cx="5888075" cy="3416320"/>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a:spcBef>
                <a:spcPts val="200"/>
              </a:spcBef>
              <a:tabLst>
                <a:tab pos="290513" algn="l"/>
                <a:tab pos="568325" algn="l"/>
                <a:tab pos="860425" algn="l"/>
                <a:tab pos="4352925" algn="l"/>
                <a:tab pos="6840538" algn="l"/>
              </a:tabLst>
            </a:pPr>
            <a:r>
              <a:rPr lang="en-US" sz="1400" b="1" dirty="0">
                <a:latin typeface="Courier New" panose="02070309020205020404" pitchFamily="49" charset="0"/>
                <a:cs typeface="Courier New" panose="02070309020205020404" pitchFamily="49" charset="0"/>
              </a:rPr>
              <a:t>Deterministic-Search(Σ,</a:t>
            </a:r>
            <a:r>
              <a:rPr lang="en-US" sz="1400" b="1" i="1" dirty="0">
                <a:latin typeface="Courier New" panose="02070309020205020404" pitchFamily="49" charset="0"/>
                <a:cs typeface="Courier New" panose="02070309020205020404" pitchFamily="49" charset="0"/>
              </a:rPr>
              <a:t>s</a:t>
            </a:r>
            <a:r>
              <a:rPr lang="en-US" sz="1400" b="1" baseline="-25000" dirty="0">
                <a:latin typeface="Courier New" panose="02070309020205020404" pitchFamily="49" charset="0"/>
                <a:cs typeface="Courier New" panose="02070309020205020404" pitchFamily="49" charset="0"/>
              </a:rPr>
              <a:t>0</a:t>
            </a:r>
            <a:r>
              <a:rPr lang="en-US" sz="1400" b="1" dirty="0">
                <a:latin typeface="Courier New" panose="02070309020205020404" pitchFamily="49" charset="0"/>
                <a:cs typeface="Courier New" panose="02070309020205020404" pitchFamily="49" charset="0"/>
              </a:rPr>
              <a:t>,</a:t>
            </a:r>
            <a:r>
              <a:rPr lang="en-US" sz="1400" b="1" i="1" dirty="0">
                <a:latin typeface="Courier New" panose="02070309020205020404" pitchFamily="49" charset="0"/>
                <a:cs typeface="Courier New" panose="02070309020205020404" pitchFamily="49" charset="0"/>
              </a:rPr>
              <a:t>g</a:t>
            </a:r>
            <a:r>
              <a:rPr lang="en-US" sz="1400" b="1" dirty="0">
                <a:latin typeface="Courier New" panose="02070309020205020404" pitchFamily="49" charset="0"/>
                <a:cs typeface="Courier New" panose="02070309020205020404" pitchFamily="49" charset="0"/>
              </a:rPr>
              <a:t>)</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 {(⟨⟩, </a:t>
            </a:r>
            <a:r>
              <a:rPr lang="en-US" sz="1400" i="1" dirty="0">
                <a:latin typeface="Courier New" panose="02070309020205020404" pitchFamily="49" charset="0"/>
                <a:cs typeface="Courier New" panose="02070309020205020404" pitchFamily="49" charset="0"/>
              </a:rPr>
              <a:t>s</a:t>
            </a:r>
            <a:r>
              <a:rPr lang="en-US" sz="1400" baseline="-25000" dirty="0">
                <a:latin typeface="Courier New" panose="02070309020205020404" pitchFamily="49" charset="0"/>
                <a:cs typeface="Courier New" panose="02070309020205020404" pitchFamily="49" charset="0"/>
              </a:rPr>
              <a:t>0</a:t>
            </a:r>
            <a:r>
              <a:rPr lang="en-US" sz="1400" dirty="0">
                <a:latin typeface="Courier New" panose="02070309020205020404" pitchFamily="49" charset="0"/>
                <a:cs typeface="Courier New" panose="02070309020205020404" pitchFamily="49" charset="0"/>
              </a:rPr>
              <a:t>)}</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Expanded</a:t>
            </a:r>
            <a:r>
              <a:rPr lang="en-US" sz="1400" dirty="0">
                <a:latin typeface="Courier New" panose="02070309020205020404" pitchFamily="49" charset="0"/>
                <a:cs typeface="Courier New" panose="02070309020205020404" pitchFamily="49" charset="0"/>
              </a:rPr>
              <a:t> ← ∅</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while</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 ∅ </a:t>
            </a:r>
            <a:r>
              <a:rPr lang="en-US" sz="1400" b="1" dirty="0">
                <a:latin typeface="Courier New" panose="02070309020205020404" pitchFamily="49" charset="0"/>
                <a:cs typeface="Courier New" panose="02070309020205020404" pitchFamily="49" charset="0"/>
              </a:rPr>
              <a:t>do</a:t>
            </a:r>
            <a:r>
              <a:rPr lang="en-US" sz="1400" dirty="0">
                <a:latin typeface="Courier New" panose="02070309020205020404" pitchFamily="49" charset="0"/>
                <a:cs typeface="Courier New" panose="02070309020205020404" pitchFamily="49" charset="0"/>
              </a:rPr>
              <a:t> </a:t>
            </a:r>
          </a:p>
          <a:p>
            <a:pPr>
              <a:spcBef>
                <a:spcPts val="200"/>
              </a:spcBef>
              <a:tabLst>
                <a:tab pos="290513" algn="l"/>
                <a:tab pos="568325" algn="l"/>
                <a:tab pos="860425" algn="l"/>
                <a:tab pos="5106988" algn="l"/>
                <a:tab pos="6840538" algn="l"/>
              </a:tabLst>
            </a:pPr>
            <a:r>
              <a:rPr lang="en-US" sz="1400" dirty="0">
                <a:latin typeface="Courier New" panose="02070309020205020404" pitchFamily="49" charset="0"/>
                <a:cs typeface="Courier New" panose="02070309020205020404" pitchFamily="49" charset="0"/>
              </a:rPr>
              <a:t>		select a node 𝜈 = (𝜋,</a:t>
            </a:r>
            <a:r>
              <a:rPr lang="en-US" sz="1400" i="1" dirty="0">
                <a:latin typeface="Courier New" panose="02070309020205020404" pitchFamily="49" charset="0"/>
                <a:cs typeface="Courier New" panose="02070309020205020404" pitchFamily="49" charset="0"/>
              </a:rPr>
              <a:t>s</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a:t>
            </a:r>
            <a:r>
              <a:rPr lang="en-US" sz="1400" dirty="0" err="1">
                <a:latin typeface="Courier New" panose="02070309020205020404" pitchFamily="49" charset="0"/>
                <a:cs typeface="Courier New" panose="02070309020205020404" pitchFamily="49" charset="0"/>
              </a:rPr>
              <a:t>i</a:t>
            </a:r>
            <a:r>
              <a:rPr lang="en-US" sz="1400" dirty="0">
                <a:latin typeface="Courier New" panose="02070309020205020404" pitchFamily="49" charset="0"/>
                <a:cs typeface="Courier New" panose="02070309020205020404" pitchFamily="49" charset="0"/>
              </a:rPr>
              <a:t>)</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remove 𝜈 from </a:t>
            </a:r>
            <a:r>
              <a:rPr lang="en-US" sz="1400" i="1" dirty="0">
                <a:latin typeface="Courier New" panose="02070309020205020404" pitchFamily="49" charset="0"/>
                <a:cs typeface="Courier New" panose="02070309020205020404" pitchFamily="49" charset="0"/>
              </a:rPr>
              <a:t>Frontier</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add 𝜈 to </a:t>
            </a:r>
            <a:r>
              <a:rPr lang="en-US" sz="1400" i="1" dirty="0">
                <a:latin typeface="Courier New" panose="02070309020205020404" pitchFamily="49" charset="0"/>
                <a:cs typeface="Courier New" panose="02070309020205020404" pitchFamily="49" charset="0"/>
              </a:rPr>
              <a:t>Expanded</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if</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s</a:t>
            </a:r>
            <a:r>
              <a:rPr lang="en-US" sz="1400" dirty="0">
                <a:latin typeface="Courier New" panose="02070309020205020404" pitchFamily="49" charset="0"/>
                <a:cs typeface="Courier New" panose="02070309020205020404" pitchFamily="49" charset="0"/>
              </a:rPr>
              <a:t> satisfies </a:t>
            </a:r>
            <a:r>
              <a:rPr lang="en-US" sz="1400" i="1" dirty="0">
                <a:latin typeface="Courier New" panose="02070309020205020404" pitchFamily="49" charset="0"/>
                <a:cs typeface="Courier New" panose="02070309020205020404" pitchFamily="49" charset="0"/>
              </a:rPr>
              <a:t>g</a:t>
            </a: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then </a:t>
            </a:r>
          </a:p>
          <a:p>
            <a:pPr>
              <a:spcBef>
                <a:spcPts val="200"/>
              </a:spcBef>
              <a:tabLst>
                <a:tab pos="290513" algn="l"/>
                <a:tab pos="568325" algn="l"/>
                <a:tab pos="860425" algn="l"/>
                <a:tab pos="4352925" algn="l"/>
                <a:tab pos="6840538" algn="l"/>
              </a:tabLst>
            </a:pPr>
            <a:r>
              <a:rPr lang="en-US" sz="1400" b="1" dirty="0">
                <a:latin typeface="Courier New" panose="02070309020205020404" pitchFamily="49" charset="0"/>
                <a:cs typeface="Courier New" panose="02070309020205020404" pitchFamily="49" charset="0"/>
              </a:rPr>
              <a:t>			return</a:t>
            </a:r>
            <a:r>
              <a:rPr lang="en-US" sz="1400" dirty="0">
                <a:latin typeface="Courier New" panose="02070309020205020404" pitchFamily="49" charset="0"/>
                <a:cs typeface="Courier New" panose="02070309020205020404" pitchFamily="49" charset="0"/>
              </a:rPr>
              <a:t> 𝜋</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Children</a:t>
            </a:r>
            <a:r>
              <a:rPr lang="en-US" sz="1400" dirty="0">
                <a:latin typeface="Courier New" panose="02070309020205020404" pitchFamily="49" charset="0"/>
                <a:cs typeface="Courier New" panose="02070309020205020404" pitchFamily="49" charset="0"/>
              </a:rPr>
              <a:t> ← {(𝜋.</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𝛾(</a:t>
            </a:r>
            <a:r>
              <a:rPr lang="en-US" sz="1400" i="1" dirty="0" err="1">
                <a:latin typeface="Courier New" panose="02070309020205020404" pitchFamily="49" charset="0"/>
                <a:cs typeface="Courier New" panose="02070309020205020404" pitchFamily="49" charset="0"/>
              </a:rPr>
              <a:t>s</a:t>
            </a:r>
            <a:r>
              <a:rPr lang="en-US" sz="1400" dirty="0" err="1">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s</a:t>
            </a:r>
            <a:r>
              <a:rPr lang="en-US" sz="1400" dirty="0">
                <a:latin typeface="Courier New" panose="02070309020205020404" pitchFamily="49" charset="0"/>
                <a:cs typeface="Courier New" panose="02070309020205020404" pitchFamily="49" charset="0"/>
              </a:rPr>
              <a:t> satisfies </a:t>
            </a:r>
            <a:r>
              <a:rPr lang="en-US" sz="1400" i="1" dirty="0">
                <a:latin typeface="Courier New" panose="02070309020205020404" pitchFamily="49" charset="0"/>
                <a:cs typeface="Courier New" panose="02070309020205020404" pitchFamily="49" charset="0"/>
              </a:rPr>
              <a:t>pre</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a:t>
            </a:r>
          </a:p>
          <a:p>
            <a:pPr>
              <a:spcBef>
                <a:spcPts val="200"/>
              </a:spcBef>
              <a:tabLst>
                <a:tab pos="290513" algn="l"/>
                <a:tab pos="568325" algn="l"/>
                <a:tab pos="860425" algn="l"/>
                <a:tab pos="5065713" algn="l"/>
                <a:tab pos="6840538" algn="l"/>
              </a:tabLst>
            </a:pPr>
            <a:r>
              <a:rPr lang="en-US" sz="1400" dirty="0">
                <a:latin typeface="Courier New" panose="02070309020205020404" pitchFamily="49" charset="0"/>
                <a:cs typeface="Courier New" panose="02070309020205020404" pitchFamily="49" charset="0"/>
              </a:rPr>
              <a:t>		prune 0 or more nodes from </a:t>
            </a:r>
            <a:br>
              <a:rPr lang="en-US" sz="1400" dirty="0">
                <a:latin typeface="Courier New" panose="02070309020205020404" pitchFamily="49" charset="0"/>
                <a:cs typeface="Courier New" panose="02070309020205020404" pitchFamily="49" charset="0"/>
              </a:rPr>
            </a:b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Children</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Expanded</a:t>
            </a:r>
            <a:r>
              <a:rPr lang="en-US" sz="1400" dirty="0">
                <a:latin typeface="Courier New" panose="02070309020205020404" pitchFamily="49" charset="0"/>
                <a:cs typeface="Courier New" panose="02070309020205020404" pitchFamily="49" charset="0"/>
              </a:rPr>
              <a:t>	(ii)</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Children</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return</a:t>
            </a:r>
            <a:r>
              <a:rPr lang="en-US" sz="1400" dirty="0">
                <a:latin typeface="Courier New" panose="02070309020205020404" pitchFamily="49" charset="0"/>
                <a:cs typeface="Courier New" panose="02070309020205020404" pitchFamily="49" charset="0"/>
              </a:rPr>
              <a:t> failure</a:t>
            </a:r>
            <a:endParaRPr lang="en-GB" sz="1400"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232385941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Heuristic Function</a:t>
            </a:r>
          </a:p>
        </p:txBody>
      </p:sp>
      <mc:AlternateContent xmlns:mc="http://schemas.openxmlformats.org/markup-compatibility/2006" xmlns:a14="http://schemas.microsoft.com/office/drawing/2010/main">
        <mc:Choice Requires="a14">
          <p:sp>
            <p:nvSpPr>
              <p:cNvPr id="3" name="Content Placeholder 2"/>
              <p:cNvSpPr>
                <a:spLocks noGrp="1"/>
              </p:cNvSpPr>
              <p:nvPr>
                <p:ph sz="half" idx="1"/>
              </p:nvPr>
            </p:nvSpPr>
            <p:spPr/>
            <p:txBody>
              <a:bodyPr>
                <a:normAutofit/>
              </a:bodyPr>
              <a:lstStyle/>
              <a:p>
                <a:r>
                  <a:rPr lang="en-US" dirty="0"/>
                  <a:t>Motivation: get to a solution quickly by selecting nodes close to the goal (see A*)</a:t>
                </a:r>
              </a:p>
              <a:p>
                <a:r>
                  <a:rPr lang="en-US" dirty="0"/>
                  <a:t>Let </a:t>
                </a:r>
                <a14:m>
                  <m:oMath xmlns:m="http://schemas.openxmlformats.org/officeDocument/2006/math">
                    <m:sSup>
                      <m:sSupPr>
                        <m:ctrlPr>
                          <a:rPr lang="de-DE" i="1" dirty="0" smtClean="0">
                            <a:latin typeface="Cambria Math" panose="02040503050406030204" pitchFamily="18" charset="0"/>
                          </a:rPr>
                        </m:ctrlPr>
                      </m:sSupPr>
                      <m:e>
                        <m:r>
                          <a:rPr lang="en-US" i="1" dirty="0" smtClean="0">
                            <a:latin typeface="Cambria Math" panose="02040503050406030204" pitchFamily="18" charset="0"/>
                          </a:rPr>
                          <m:t>h</m:t>
                        </m:r>
                      </m:e>
                      <m:sup>
                        <m:r>
                          <a:rPr lang="de-DE" b="0" i="1" dirty="0" smtClean="0">
                            <a:latin typeface="Cambria Math" panose="02040503050406030204" pitchFamily="18" charset="0"/>
                          </a:rPr>
                          <m:t>∗</m:t>
                        </m:r>
                      </m:sup>
                    </m:sSup>
                    <m:d>
                      <m:dPr>
                        <m:ctrlPr>
                          <a:rPr lang="en-US" b="0" i="1" dirty="0">
                            <a:latin typeface="Cambria Math" panose="02040503050406030204" pitchFamily="18" charset="0"/>
                          </a:rPr>
                        </m:ctrlPr>
                      </m:dPr>
                      <m:e>
                        <m:r>
                          <a:rPr lang="en-US" i="1" dirty="0">
                            <a:latin typeface="Cambria Math" panose="02040503050406030204" pitchFamily="18" charset="0"/>
                          </a:rPr>
                          <m:t>𝑠</m:t>
                        </m:r>
                      </m:e>
                    </m:d>
                    <m:r>
                      <a:rPr lang="en-US" i="1" dirty="0">
                        <a:latin typeface="Cambria Math" panose="02040503050406030204" pitchFamily="18" charset="0"/>
                      </a:rPr>
                      <m:t>=</m:t>
                    </m:r>
                    <m:func>
                      <m:funcPr>
                        <m:ctrlPr>
                          <a:rPr lang="en-US" i="1" dirty="0">
                            <a:latin typeface="Cambria Math" panose="02040503050406030204" pitchFamily="18" charset="0"/>
                          </a:rPr>
                        </m:ctrlPr>
                      </m:funcPr>
                      <m:fName>
                        <m:r>
                          <m:rPr>
                            <m:sty m:val="p"/>
                          </m:rPr>
                          <a:rPr lang="en-US" i="0" dirty="0">
                            <a:latin typeface="Cambria Math" panose="02040503050406030204" pitchFamily="18" charset="0"/>
                          </a:rPr>
                          <m:t>min</m:t>
                        </m:r>
                      </m:fName>
                      <m:e>
                        <m:d>
                          <m:dPr>
                            <m:begChr m:val="{"/>
                            <m:endChr m:val="|"/>
                            <m:ctrlPr>
                              <a:rPr lang="en-US" i="1" dirty="0">
                                <a:latin typeface="Cambria Math" panose="02040503050406030204" pitchFamily="18" charset="0"/>
                              </a:rPr>
                            </m:ctrlPr>
                          </m:dPr>
                          <m:e>
                            <m:r>
                              <a:rPr lang="en-US" i="1" dirty="0">
                                <a:latin typeface="Cambria Math" panose="02040503050406030204" pitchFamily="18" charset="0"/>
                              </a:rPr>
                              <m:t>𝑐𝑜𝑠𝑡</m:t>
                            </m:r>
                            <m:d>
                              <m:dPr>
                                <m:ctrlPr>
                                  <a:rPr lang="en-US" i="1" dirty="0">
                                    <a:latin typeface="Cambria Math" panose="02040503050406030204" pitchFamily="18" charset="0"/>
                                  </a:rPr>
                                </m:ctrlPr>
                              </m:dPr>
                              <m:e>
                                <m:r>
                                  <a:rPr lang="en-US" i="1" dirty="0">
                                    <a:latin typeface="Cambria Math" panose="02040503050406030204" pitchFamily="18" charset="0"/>
                                  </a:rPr>
                                  <m:t>𝜋</m:t>
                                </m:r>
                              </m:e>
                            </m:d>
                            <m:r>
                              <a:rPr lang="en-US" i="1" dirty="0">
                                <a:latin typeface="Cambria Math" panose="02040503050406030204" pitchFamily="18" charset="0"/>
                              </a:rPr>
                              <m:t> </m:t>
                            </m:r>
                          </m:e>
                        </m:d>
                      </m:e>
                    </m:func>
                    <m:r>
                      <a:rPr lang="el-GR" i="1" dirty="0">
                        <a:latin typeface="Cambria Math" panose="02040503050406030204" pitchFamily="18" charset="0"/>
                      </a:rPr>
                      <m:t>𝛾</m:t>
                    </m:r>
                    <m:d>
                      <m:dPr>
                        <m:ctrlPr>
                          <a:rPr lang="en-US" i="1" dirty="0">
                            <a:latin typeface="Cambria Math" panose="02040503050406030204" pitchFamily="18" charset="0"/>
                          </a:rPr>
                        </m:ctrlPr>
                      </m:dPr>
                      <m:e>
                        <m:r>
                          <a:rPr lang="en-US" i="1" dirty="0">
                            <a:latin typeface="Cambria Math" panose="02040503050406030204" pitchFamily="18" charset="0"/>
                          </a:rPr>
                          <m:t>𝑠</m:t>
                        </m:r>
                        <m:r>
                          <a:rPr lang="en-US" i="1" dirty="0">
                            <a:latin typeface="Cambria Math" panose="02040503050406030204" pitchFamily="18" charset="0"/>
                          </a:rPr>
                          <m:t>,</m:t>
                        </m:r>
                        <m:r>
                          <a:rPr lang="en-US" i="1" dirty="0">
                            <a:latin typeface="Cambria Math" panose="02040503050406030204" pitchFamily="18" charset="0"/>
                          </a:rPr>
                          <m:t>𝜋</m:t>
                        </m:r>
                      </m:e>
                    </m:d>
                    <m:r>
                      <a:rPr lang="en-US" i="1" dirty="0">
                        <a:latin typeface="Cambria Math" panose="02040503050406030204" pitchFamily="18" charset="0"/>
                      </a:rPr>
                      <m:t> </m:t>
                    </m:r>
                    <m:r>
                      <m:rPr>
                        <m:nor/>
                      </m:rPr>
                      <a:rPr lang="en-US" i="0" dirty="0">
                        <a:latin typeface="Cambria Math" panose="02040503050406030204" pitchFamily="18" charset="0"/>
                      </a:rPr>
                      <m:t>satisfies</m:t>
                    </m:r>
                    <m:r>
                      <a:rPr lang="en-US" i="1" dirty="0">
                        <a:latin typeface="Cambria Math" panose="02040503050406030204" pitchFamily="18" charset="0"/>
                      </a:rPr>
                      <m:t> </m:t>
                    </m:r>
                    <m:r>
                      <a:rPr lang="en-US" i="1" dirty="0">
                        <a:latin typeface="Cambria Math" panose="02040503050406030204" pitchFamily="18" charset="0"/>
                      </a:rPr>
                      <m:t>𝑔</m:t>
                    </m:r>
                    <m:r>
                      <a:rPr lang="en-US" i="1" dirty="0">
                        <a:latin typeface="Cambria Math" panose="02040503050406030204" pitchFamily="18" charset="0"/>
                      </a:rPr>
                      <m:t>}</m:t>
                    </m:r>
                  </m:oMath>
                </a14:m>
                <a:r>
                  <a:rPr lang="en-US" dirty="0"/>
                  <a:t> </a:t>
                </a:r>
              </a:p>
              <a:p>
                <a:pPr lvl="1"/>
                <a:r>
                  <a:rPr lang="en-US" dirty="0"/>
                  <a:t>Note that </a:t>
                </a:r>
                <a14:m>
                  <m:oMath xmlns:m="http://schemas.openxmlformats.org/officeDocument/2006/math">
                    <m:sSup>
                      <m:sSupPr>
                        <m:ctrlPr>
                          <a:rPr lang="en-US" i="1" dirty="0" smtClean="0">
                            <a:latin typeface="Cambria Math" panose="02040503050406030204" pitchFamily="18" charset="0"/>
                          </a:rPr>
                        </m:ctrlPr>
                      </m:sSupPr>
                      <m:e>
                        <m:r>
                          <a:rPr lang="en-US" i="1" dirty="0" smtClean="0">
                            <a:latin typeface="Cambria Math" panose="02040503050406030204" pitchFamily="18" charset="0"/>
                          </a:rPr>
                          <m:t>h</m:t>
                        </m:r>
                      </m:e>
                      <m:sup>
                        <m:r>
                          <a:rPr lang="de-DE" b="0" i="1" dirty="0" smtClean="0">
                            <a:latin typeface="Cambria Math" panose="02040503050406030204" pitchFamily="18" charset="0"/>
                          </a:rPr>
                          <m:t>∗</m:t>
                        </m:r>
                      </m:sup>
                    </m:sSup>
                    <m:r>
                      <a:rPr lang="en-US" i="1" dirty="0">
                        <a:latin typeface="Cambria Math" panose="02040503050406030204" pitchFamily="18" charset="0"/>
                      </a:rPr>
                      <m:t>(</m:t>
                    </m:r>
                    <m:r>
                      <a:rPr lang="en-US" i="1" dirty="0">
                        <a:latin typeface="Cambria Math" panose="02040503050406030204" pitchFamily="18" charset="0"/>
                      </a:rPr>
                      <m:t>𝑠</m:t>
                    </m:r>
                    <m:r>
                      <a:rPr lang="en-US" i="1" dirty="0">
                        <a:latin typeface="Cambria Math" panose="02040503050406030204" pitchFamily="18" charset="0"/>
                      </a:rPr>
                      <m:t>)≥0</m:t>
                    </m:r>
                  </m:oMath>
                </a14:m>
                <a:r>
                  <a:rPr lang="en-US" dirty="0"/>
                  <a:t> for all </a:t>
                </a:r>
                <a14:m>
                  <m:oMath xmlns:m="http://schemas.openxmlformats.org/officeDocument/2006/math">
                    <m:r>
                      <a:rPr lang="en-US" i="1" dirty="0" smtClean="0">
                        <a:latin typeface="Cambria Math" panose="02040503050406030204" pitchFamily="18" charset="0"/>
                      </a:rPr>
                      <m:t>𝑠</m:t>
                    </m:r>
                  </m:oMath>
                </a14:m>
                <a:endParaRPr lang="en-US" dirty="0"/>
              </a:p>
              <a:p>
                <a:r>
                  <a:rPr lang="en-US" dirty="0">
                    <a:solidFill>
                      <a:schemeClr val="accent1"/>
                    </a:solidFill>
                  </a:rPr>
                  <a:t>Heuristic function</a:t>
                </a:r>
                <a:r>
                  <a:rPr lang="en-US" dirty="0"/>
                  <a:t> </a:t>
                </a:r>
                <a14:m>
                  <m:oMath xmlns:m="http://schemas.openxmlformats.org/officeDocument/2006/math">
                    <m:r>
                      <a:rPr lang="en-US" i="1" dirty="0" smtClean="0">
                        <a:latin typeface="Cambria Math" panose="02040503050406030204" pitchFamily="18" charset="0"/>
                      </a:rPr>
                      <m:t>h</m:t>
                    </m:r>
                    <m:d>
                      <m:dPr>
                        <m:ctrlPr>
                          <a:rPr lang="en-US" i="1" dirty="0" smtClean="0">
                            <a:latin typeface="Cambria Math" panose="02040503050406030204" pitchFamily="18" charset="0"/>
                          </a:rPr>
                        </m:ctrlPr>
                      </m:dPr>
                      <m:e>
                        <m:r>
                          <a:rPr lang="en-US" i="1" dirty="0" smtClean="0">
                            <a:latin typeface="Cambria Math" panose="02040503050406030204" pitchFamily="18" charset="0"/>
                          </a:rPr>
                          <m:t>𝑠</m:t>
                        </m:r>
                      </m:e>
                    </m:d>
                  </m:oMath>
                </a14:m>
                <a:r>
                  <a:rPr lang="en-US" dirty="0"/>
                  <a:t>: </a:t>
                </a:r>
              </a:p>
              <a:p>
                <a:pPr lvl="1"/>
                <a:r>
                  <a:rPr lang="en-US" dirty="0"/>
                  <a:t>Returns an estimate of </a:t>
                </a:r>
                <a14:m>
                  <m:oMath xmlns:m="http://schemas.openxmlformats.org/officeDocument/2006/math">
                    <m:sSup>
                      <m:sSupPr>
                        <m:ctrlPr>
                          <a:rPr lang="de-DE" i="1" dirty="0">
                            <a:latin typeface="Cambria Math" panose="02040503050406030204" pitchFamily="18" charset="0"/>
                          </a:rPr>
                        </m:ctrlPr>
                      </m:sSupPr>
                      <m:e>
                        <m:r>
                          <a:rPr lang="en-US" i="1" dirty="0">
                            <a:latin typeface="Cambria Math" panose="02040503050406030204" pitchFamily="18" charset="0"/>
                          </a:rPr>
                          <m:t>h</m:t>
                        </m:r>
                      </m:e>
                      <m:sup>
                        <m:r>
                          <a:rPr lang="de-DE" i="1" dirty="0">
                            <a:latin typeface="Cambria Math" panose="02040503050406030204" pitchFamily="18" charset="0"/>
                          </a:rPr>
                          <m:t>∗</m:t>
                        </m:r>
                      </m:sup>
                    </m:sSup>
                    <m:r>
                      <a:rPr lang="en-US" i="1" dirty="0">
                        <a:latin typeface="Cambria Math" panose="02040503050406030204" pitchFamily="18" charset="0"/>
                      </a:rPr>
                      <m:t>(</m:t>
                    </m:r>
                    <m:r>
                      <a:rPr lang="en-US" i="1" dirty="0">
                        <a:latin typeface="Cambria Math" panose="02040503050406030204" pitchFamily="18" charset="0"/>
                      </a:rPr>
                      <m:t>𝑠</m:t>
                    </m:r>
                    <m:r>
                      <a:rPr lang="en-US" i="1" dirty="0">
                        <a:latin typeface="Cambria Math" panose="02040503050406030204" pitchFamily="18" charset="0"/>
                      </a:rPr>
                      <m:t>)</m:t>
                    </m:r>
                  </m:oMath>
                </a14:m>
                <a:endParaRPr lang="en-US" dirty="0"/>
              </a:p>
              <a:p>
                <a:pPr lvl="2"/>
                <a:r>
                  <a:rPr lang="en-US" dirty="0"/>
                  <a:t>Assume </a:t>
                </a:r>
                <a14:m>
                  <m:oMath xmlns:m="http://schemas.openxmlformats.org/officeDocument/2006/math">
                    <m:r>
                      <a:rPr lang="en-US" i="1" dirty="0" smtClean="0">
                        <a:latin typeface="Cambria Math" panose="02040503050406030204" pitchFamily="18" charset="0"/>
                      </a:rPr>
                      <m:t>h</m:t>
                    </m:r>
                    <m:r>
                      <a:rPr lang="en-US" i="1" dirty="0" smtClean="0">
                        <a:latin typeface="Cambria Math" panose="02040503050406030204" pitchFamily="18" charset="0"/>
                      </a:rPr>
                      <m:t>(</m:t>
                    </m:r>
                    <m:r>
                      <a:rPr lang="en-US" i="1" dirty="0" smtClean="0">
                        <a:latin typeface="Cambria Math" panose="02040503050406030204" pitchFamily="18" charset="0"/>
                      </a:rPr>
                      <m:t>𝑠</m:t>
                    </m:r>
                    <m:r>
                      <a:rPr lang="en-US" i="1" dirty="0" smtClean="0">
                        <a:latin typeface="Cambria Math" panose="02040503050406030204" pitchFamily="18" charset="0"/>
                      </a:rPr>
                      <m:t>) ≥ 0</m:t>
                    </m:r>
                  </m:oMath>
                </a14:m>
                <a:r>
                  <a:rPr lang="en-US" dirty="0"/>
                  <a:t> for all </a:t>
                </a:r>
                <a14:m>
                  <m:oMath xmlns:m="http://schemas.openxmlformats.org/officeDocument/2006/math">
                    <m:r>
                      <a:rPr lang="en-US" i="1" dirty="0" smtClean="0">
                        <a:latin typeface="Cambria Math" panose="02040503050406030204" pitchFamily="18" charset="0"/>
                      </a:rPr>
                      <m:t>𝑠</m:t>
                    </m:r>
                  </m:oMath>
                </a14:m>
                <a:endParaRPr lang="en-US" i="1" dirty="0"/>
              </a:p>
              <a:p>
                <a:pPr lvl="1"/>
                <a:r>
                  <a:rPr lang="en-US" dirty="0"/>
                  <a:t>Properties</a:t>
                </a:r>
              </a:p>
              <a:p>
                <a:pPr lvl="2"/>
                <a14:m>
                  <m:oMath xmlns:m="http://schemas.openxmlformats.org/officeDocument/2006/math">
                    <m:r>
                      <a:rPr lang="en-US" i="1" dirty="0" smtClean="0">
                        <a:latin typeface="Cambria Math" panose="02040503050406030204" pitchFamily="18" charset="0"/>
                      </a:rPr>
                      <m:t>h</m:t>
                    </m:r>
                  </m:oMath>
                </a14:m>
                <a:r>
                  <a:rPr lang="en-US" i="1" dirty="0"/>
                  <a:t> </a:t>
                </a:r>
                <a:r>
                  <a:rPr lang="en-US" dirty="0"/>
                  <a:t>is </a:t>
                </a:r>
                <a:r>
                  <a:rPr lang="en-US" dirty="0">
                    <a:solidFill>
                      <a:schemeClr val="accent1"/>
                    </a:solidFill>
                  </a:rPr>
                  <a:t>admissible</a:t>
                </a:r>
                <a:r>
                  <a:rPr lang="en-US" dirty="0"/>
                  <a:t> if for every </a:t>
                </a:r>
                <a14:m>
                  <m:oMath xmlns:m="http://schemas.openxmlformats.org/officeDocument/2006/math">
                    <m:r>
                      <a:rPr lang="en-US" i="1" dirty="0" smtClean="0">
                        <a:latin typeface="Cambria Math" panose="02040503050406030204" pitchFamily="18" charset="0"/>
                      </a:rPr>
                      <m:t>𝑠</m:t>
                    </m:r>
                  </m:oMath>
                </a14:m>
                <a:r>
                  <a:rPr lang="en-US" dirty="0"/>
                  <a:t>, </a:t>
                </a:r>
                <a14:m>
                  <m:oMath xmlns:m="http://schemas.openxmlformats.org/officeDocument/2006/math">
                    <m:r>
                      <a:rPr lang="en-US" i="1" dirty="0" smtClean="0">
                        <a:latin typeface="Cambria Math" panose="02040503050406030204" pitchFamily="18" charset="0"/>
                      </a:rPr>
                      <m:t>h</m:t>
                    </m:r>
                    <m:d>
                      <m:dPr>
                        <m:ctrlPr>
                          <a:rPr lang="en-US" i="1" dirty="0" smtClean="0">
                            <a:latin typeface="Cambria Math" panose="02040503050406030204" pitchFamily="18" charset="0"/>
                          </a:rPr>
                        </m:ctrlPr>
                      </m:dPr>
                      <m:e>
                        <m:r>
                          <a:rPr lang="en-US" i="1" dirty="0">
                            <a:latin typeface="Cambria Math" panose="02040503050406030204" pitchFamily="18" charset="0"/>
                          </a:rPr>
                          <m:t>𝑠</m:t>
                        </m:r>
                      </m:e>
                    </m:d>
                    <m:r>
                      <a:rPr lang="en-US" i="1" dirty="0">
                        <a:latin typeface="Cambria Math" panose="02040503050406030204" pitchFamily="18" charset="0"/>
                      </a:rPr>
                      <m:t>≤</m:t>
                    </m:r>
                    <m:sSup>
                      <m:sSupPr>
                        <m:ctrlPr>
                          <a:rPr lang="en-US" i="1" dirty="0" smtClean="0">
                            <a:latin typeface="Cambria Math" panose="02040503050406030204" pitchFamily="18" charset="0"/>
                          </a:rPr>
                        </m:ctrlPr>
                      </m:sSupPr>
                      <m:e>
                        <m:r>
                          <a:rPr lang="en-US" i="1" dirty="0">
                            <a:latin typeface="Cambria Math" panose="02040503050406030204" pitchFamily="18" charset="0"/>
                          </a:rPr>
                          <m:t>h</m:t>
                        </m:r>
                      </m:e>
                      <m:sup>
                        <m:r>
                          <a:rPr lang="de-DE" b="0" i="1" dirty="0" smtClean="0">
                            <a:latin typeface="Cambria Math" panose="02040503050406030204" pitchFamily="18" charset="0"/>
                          </a:rPr>
                          <m:t>∗</m:t>
                        </m:r>
                      </m:sup>
                    </m:sSup>
                    <m:d>
                      <m:dPr>
                        <m:ctrlPr>
                          <a:rPr lang="en-US" b="0" i="1" dirty="0" smtClean="0">
                            <a:latin typeface="Cambria Math" panose="02040503050406030204" pitchFamily="18" charset="0"/>
                          </a:rPr>
                        </m:ctrlPr>
                      </m:dPr>
                      <m:e>
                        <m:r>
                          <a:rPr lang="en-US" i="1" dirty="0">
                            <a:latin typeface="Cambria Math" panose="02040503050406030204" pitchFamily="18" charset="0"/>
                          </a:rPr>
                          <m:t>𝑠</m:t>
                        </m:r>
                      </m:e>
                    </m:d>
                  </m:oMath>
                </a14:m>
                <a:r>
                  <a:rPr lang="en-US" i="1" dirty="0"/>
                  <a:t> </a:t>
                </a:r>
              </a:p>
              <a:p>
                <a:pPr lvl="2"/>
                <a14:m>
                  <m:oMath xmlns:m="http://schemas.openxmlformats.org/officeDocument/2006/math">
                    <m:r>
                      <a:rPr lang="en-US" i="1" dirty="0" smtClean="0">
                        <a:latin typeface="Cambria Math" panose="02040503050406030204" pitchFamily="18" charset="0"/>
                      </a:rPr>
                      <m:t>h</m:t>
                    </m:r>
                  </m:oMath>
                </a14:m>
                <a:r>
                  <a:rPr lang="en-US" i="1" dirty="0"/>
                  <a:t> </a:t>
                </a:r>
                <a:r>
                  <a:rPr lang="en-US" dirty="0"/>
                  <a:t>is </a:t>
                </a:r>
                <a:r>
                  <a:rPr lang="el-GR" dirty="0">
                    <a:solidFill>
                      <a:schemeClr val="accent1"/>
                    </a:solidFill>
                  </a:rPr>
                  <a:t>ε</a:t>
                </a:r>
                <a:r>
                  <a:rPr lang="en-US" dirty="0">
                    <a:solidFill>
                      <a:schemeClr val="accent1"/>
                    </a:solidFill>
                  </a:rPr>
                  <a:t>-admissible</a:t>
                </a:r>
                <a:r>
                  <a:rPr lang="en-US" dirty="0"/>
                  <a:t> if for every </a:t>
                </a:r>
                <a14:m>
                  <m:oMath xmlns:m="http://schemas.openxmlformats.org/officeDocument/2006/math">
                    <m:r>
                      <a:rPr lang="en-US" i="1" dirty="0" smtClean="0">
                        <a:latin typeface="Cambria Math" panose="02040503050406030204" pitchFamily="18" charset="0"/>
                      </a:rPr>
                      <m:t>𝑠</m:t>
                    </m:r>
                  </m:oMath>
                </a14:m>
                <a:r>
                  <a:rPr lang="en-US" dirty="0"/>
                  <a:t>, </a:t>
                </a:r>
                <a14:m>
                  <m:oMath xmlns:m="http://schemas.openxmlformats.org/officeDocument/2006/math">
                    <m:r>
                      <a:rPr lang="en-US" i="1" dirty="0" smtClean="0">
                        <a:latin typeface="Cambria Math" panose="02040503050406030204" pitchFamily="18" charset="0"/>
                      </a:rPr>
                      <m:t>h</m:t>
                    </m:r>
                    <m:d>
                      <m:dPr>
                        <m:ctrlPr>
                          <a:rPr lang="en-US" i="1" dirty="0" smtClean="0">
                            <a:latin typeface="Cambria Math" panose="02040503050406030204" pitchFamily="18" charset="0"/>
                          </a:rPr>
                        </m:ctrlPr>
                      </m:dPr>
                      <m:e>
                        <m:r>
                          <a:rPr lang="en-US" i="1" dirty="0">
                            <a:latin typeface="Cambria Math" panose="02040503050406030204" pitchFamily="18" charset="0"/>
                          </a:rPr>
                          <m:t>𝑠</m:t>
                        </m:r>
                      </m:e>
                    </m:d>
                    <m:r>
                      <a:rPr lang="en-US" i="1" dirty="0">
                        <a:latin typeface="Cambria Math" panose="02040503050406030204" pitchFamily="18" charset="0"/>
                      </a:rPr>
                      <m:t>≤</m:t>
                    </m:r>
                    <m:sSup>
                      <m:sSupPr>
                        <m:ctrlPr>
                          <a:rPr lang="en-US" i="1" dirty="0" smtClean="0">
                            <a:latin typeface="Cambria Math" panose="02040503050406030204" pitchFamily="18" charset="0"/>
                          </a:rPr>
                        </m:ctrlPr>
                      </m:sSupPr>
                      <m:e>
                        <m:r>
                          <a:rPr lang="en-US" i="1" dirty="0">
                            <a:latin typeface="Cambria Math" panose="02040503050406030204" pitchFamily="18" charset="0"/>
                          </a:rPr>
                          <m:t>h</m:t>
                        </m:r>
                      </m:e>
                      <m:sup>
                        <m:r>
                          <a:rPr lang="de-DE" b="0" i="1" dirty="0" smtClean="0">
                            <a:latin typeface="Cambria Math" panose="02040503050406030204" pitchFamily="18" charset="0"/>
                          </a:rPr>
                          <m:t>∗</m:t>
                        </m:r>
                      </m:sup>
                    </m:sSup>
                    <m:d>
                      <m:dPr>
                        <m:ctrlPr>
                          <a:rPr lang="en-US" b="0" i="1" dirty="0" smtClean="0">
                            <a:latin typeface="Cambria Math" panose="02040503050406030204" pitchFamily="18" charset="0"/>
                          </a:rPr>
                        </m:ctrlPr>
                      </m:dPr>
                      <m:e>
                        <m:r>
                          <a:rPr lang="en-US" i="1" dirty="0">
                            <a:latin typeface="Cambria Math" panose="02040503050406030204" pitchFamily="18" charset="0"/>
                          </a:rPr>
                          <m:t>𝑠</m:t>
                        </m:r>
                      </m:e>
                    </m:d>
                    <m:r>
                      <a:rPr lang="en-US" i="1" dirty="0">
                        <a:latin typeface="Cambria Math" panose="02040503050406030204" pitchFamily="18" charset="0"/>
                      </a:rPr>
                      <m:t>+</m:t>
                    </m:r>
                    <m:r>
                      <a:rPr lang="el-GR" i="1" dirty="0">
                        <a:latin typeface="Cambria Math" panose="02040503050406030204" pitchFamily="18" charset="0"/>
                      </a:rPr>
                      <m:t>𝜀</m:t>
                    </m:r>
                  </m:oMath>
                </a14:m>
                <a:endParaRPr lang="en-US" i="1" dirty="0"/>
              </a:p>
            </p:txBody>
          </p:sp>
        </mc:Choice>
        <mc:Fallback xmlns="">
          <p:sp>
            <p:nvSpPr>
              <p:cNvPr id="3" name="Content Placeholder 2"/>
              <p:cNvSpPr>
                <a:spLocks noGrp="1" noRot="1" noChangeAspect="1" noMove="1" noResize="1" noEditPoints="1" noAdjustHandles="1" noChangeArrowheads="1" noChangeShapeType="1" noTextEdit="1"/>
              </p:cNvSpPr>
              <p:nvPr>
                <p:ph sz="half" idx="1"/>
              </p:nvPr>
            </p:nvSpPr>
            <p:spPr>
              <a:blipFill>
                <a:blip r:embed="rId3"/>
                <a:stretch>
                  <a:fillRect l="-3256" t="-2985" r="-1628"/>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70ABDD6B-9964-5395-0B0F-8FA50CE6C426}"/>
                  </a:ext>
                </a:extLst>
              </p:cNvPr>
              <p:cNvSpPr>
                <a:spLocks noGrp="1"/>
              </p:cNvSpPr>
              <p:nvPr>
                <p:ph sz="half" idx="2"/>
              </p:nvPr>
            </p:nvSpPr>
            <p:spPr/>
            <p:txBody>
              <a:bodyPr/>
              <a:lstStyle/>
              <a:p>
                <a:r>
                  <a:rPr lang="en-US" dirty="0"/>
                  <a:t>Let </a:t>
                </a:r>
                <a14:m>
                  <m:oMath xmlns:m="http://schemas.openxmlformats.org/officeDocument/2006/math">
                    <m:r>
                      <a:rPr lang="en-US" i="1" dirty="0" smtClean="0">
                        <a:latin typeface="Cambria Math" panose="02040503050406030204" pitchFamily="18" charset="0"/>
                      </a:rPr>
                      <m:t>𝜈</m:t>
                    </m:r>
                    <m:r>
                      <a:rPr lang="en-US" i="1" dirty="0">
                        <a:latin typeface="Cambria Math" panose="02040503050406030204" pitchFamily="18" charset="0"/>
                      </a:rPr>
                      <m:t>=</m:t>
                    </m:r>
                    <m:d>
                      <m:dPr>
                        <m:ctrlPr>
                          <a:rPr lang="en-US" i="1" dirty="0">
                            <a:latin typeface="Cambria Math" panose="02040503050406030204" pitchFamily="18" charset="0"/>
                          </a:rPr>
                        </m:ctrlPr>
                      </m:dPr>
                      <m:e>
                        <m:r>
                          <a:rPr lang="en-US" i="1" dirty="0">
                            <a:latin typeface="Cambria Math" panose="02040503050406030204" pitchFamily="18" charset="0"/>
                          </a:rPr>
                          <m:t>𝜋</m:t>
                        </m:r>
                        <m:r>
                          <a:rPr lang="en-US" i="1" dirty="0">
                            <a:latin typeface="Cambria Math" panose="02040503050406030204" pitchFamily="18" charset="0"/>
                          </a:rPr>
                          <m:t>,</m:t>
                        </m:r>
                        <m:r>
                          <a:rPr lang="en-US" i="1" dirty="0">
                            <a:latin typeface="Cambria Math" panose="02040503050406030204" pitchFamily="18" charset="0"/>
                          </a:rPr>
                          <m:t>𝑠</m:t>
                        </m:r>
                      </m:e>
                    </m:d>
                  </m:oMath>
                </a14:m>
                <a:r>
                  <a:rPr lang="en-US" dirty="0"/>
                  <a:t> be a node</a:t>
                </a:r>
              </a:p>
              <a:p>
                <a:pPr lvl="1"/>
                <a14:m>
                  <m:oMath xmlns:m="http://schemas.openxmlformats.org/officeDocument/2006/math">
                    <m:sSup>
                      <m:sSupPr>
                        <m:ctrlPr>
                          <a:rPr lang="en-US" i="1" dirty="0" smtClean="0">
                            <a:latin typeface="Cambria Math" panose="02040503050406030204" pitchFamily="18" charset="0"/>
                          </a:rPr>
                        </m:ctrlPr>
                      </m:sSupPr>
                      <m:e>
                        <m:r>
                          <a:rPr lang="en-US" i="1" dirty="0" smtClean="0">
                            <a:latin typeface="Cambria Math" panose="02040503050406030204" pitchFamily="18" charset="0"/>
                          </a:rPr>
                          <m:t>𝑓</m:t>
                        </m:r>
                      </m:e>
                      <m:sup>
                        <m:r>
                          <a:rPr lang="de-DE" b="0" i="1" dirty="0" smtClean="0">
                            <a:latin typeface="Cambria Math" panose="02040503050406030204" pitchFamily="18" charset="0"/>
                          </a:rPr>
                          <m:t>∗</m:t>
                        </m:r>
                      </m:sup>
                    </m:sSup>
                    <m:d>
                      <m:dPr>
                        <m:ctrlPr>
                          <a:rPr lang="en-US" b="0" i="1" dirty="0">
                            <a:latin typeface="Cambria Math" panose="02040503050406030204" pitchFamily="18" charset="0"/>
                          </a:rPr>
                        </m:ctrlPr>
                      </m:dPr>
                      <m:e>
                        <m:r>
                          <a:rPr lang="en-US" i="1" dirty="0" err="1">
                            <a:latin typeface="Cambria Math" panose="02040503050406030204" pitchFamily="18" charset="0"/>
                          </a:rPr>
                          <m:t>𝜈</m:t>
                        </m:r>
                      </m:e>
                    </m:d>
                    <m:r>
                      <a:rPr lang="en-US" i="1" dirty="0">
                        <a:latin typeface="Cambria Math" panose="02040503050406030204" pitchFamily="18" charset="0"/>
                      </a:rPr>
                      <m:t>=</m:t>
                    </m:r>
                    <m:r>
                      <a:rPr lang="en-US" i="1" dirty="0">
                        <a:latin typeface="Cambria Math" panose="02040503050406030204" pitchFamily="18" charset="0"/>
                      </a:rPr>
                      <m:t>𝑐𝑜𝑠𝑡</m:t>
                    </m:r>
                    <m:d>
                      <m:dPr>
                        <m:ctrlPr>
                          <a:rPr lang="en-US" i="1" dirty="0">
                            <a:latin typeface="Cambria Math" panose="02040503050406030204" pitchFamily="18" charset="0"/>
                          </a:rPr>
                        </m:ctrlPr>
                      </m:dPr>
                      <m:e>
                        <m:r>
                          <a:rPr lang="en-US" i="1" dirty="0">
                            <a:latin typeface="Cambria Math" panose="02040503050406030204" pitchFamily="18" charset="0"/>
                          </a:rPr>
                          <m:t>𝜋</m:t>
                        </m:r>
                      </m:e>
                    </m:d>
                    <m:r>
                      <a:rPr lang="en-US" i="1" dirty="0">
                        <a:latin typeface="Cambria Math" panose="02040503050406030204" pitchFamily="18" charset="0"/>
                      </a:rPr>
                      <m:t>+</m:t>
                    </m:r>
                    <m:sSup>
                      <m:sSupPr>
                        <m:ctrlPr>
                          <a:rPr lang="de-DE" i="1" dirty="0">
                            <a:latin typeface="Cambria Math" panose="02040503050406030204" pitchFamily="18" charset="0"/>
                          </a:rPr>
                        </m:ctrlPr>
                      </m:sSupPr>
                      <m:e>
                        <m:r>
                          <a:rPr lang="de-DE" b="0" i="1" dirty="0" smtClean="0">
                            <a:latin typeface="Cambria Math" panose="02040503050406030204" pitchFamily="18" charset="0"/>
                          </a:rPr>
                          <m:t>h</m:t>
                        </m:r>
                      </m:e>
                      <m:sup>
                        <m:r>
                          <a:rPr lang="de-DE" b="0" i="1" dirty="0" smtClean="0">
                            <a:latin typeface="Cambria Math" panose="02040503050406030204" pitchFamily="18" charset="0"/>
                          </a:rPr>
                          <m:t>∗</m:t>
                        </m:r>
                      </m:sup>
                    </m:sSup>
                    <m:d>
                      <m:dPr>
                        <m:ctrlPr>
                          <a:rPr lang="en-US" b="0" i="1" dirty="0">
                            <a:latin typeface="Cambria Math" panose="02040503050406030204" pitchFamily="18" charset="0"/>
                          </a:rPr>
                        </m:ctrlPr>
                      </m:dPr>
                      <m:e>
                        <m:r>
                          <a:rPr lang="en-US" i="1" dirty="0">
                            <a:latin typeface="Cambria Math" panose="02040503050406030204" pitchFamily="18" charset="0"/>
                          </a:rPr>
                          <m:t>𝑠</m:t>
                        </m:r>
                      </m:e>
                    </m:d>
                  </m:oMath>
                </a14:m>
                <a:r>
                  <a:rPr lang="en-US" dirty="0"/>
                  <a:t> </a:t>
                </a:r>
              </a:p>
              <a:p>
                <a:pPr lvl="2"/>
                <a:r>
                  <a:rPr lang="en-US" dirty="0"/>
                  <a:t>Min cost of all paths to goal that start with </a:t>
                </a:r>
                <a14:m>
                  <m:oMath xmlns:m="http://schemas.openxmlformats.org/officeDocument/2006/math">
                    <m:r>
                      <a:rPr lang="en-US" i="1" dirty="0" smtClean="0">
                        <a:latin typeface="Cambria Math" panose="02040503050406030204" pitchFamily="18" charset="0"/>
                      </a:rPr>
                      <m:t>𝜋</m:t>
                    </m:r>
                  </m:oMath>
                </a14:m>
                <a:endParaRPr lang="en-US" dirty="0"/>
              </a:p>
              <a:p>
                <a:pPr lvl="1"/>
                <a14:m>
                  <m:oMath xmlns:m="http://schemas.openxmlformats.org/officeDocument/2006/math">
                    <m:r>
                      <a:rPr lang="en-US" i="1" dirty="0" smtClean="0">
                        <a:latin typeface="Cambria Math" panose="02040503050406030204" pitchFamily="18" charset="0"/>
                      </a:rPr>
                      <m:t>𝑓</m:t>
                    </m:r>
                    <m:d>
                      <m:dPr>
                        <m:ctrlPr>
                          <a:rPr lang="en-US" i="1" dirty="0" smtClean="0">
                            <a:latin typeface="Cambria Math" panose="02040503050406030204" pitchFamily="18" charset="0"/>
                          </a:rPr>
                        </m:ctrlPr>
                      </m:dPr>
                      <m:e>
                        <m:r>
                          <a:rPr lang="en-US" i="1" dirty="0" err="1">
                            <a:latin typeface="Cambria Math" panose="02040503050406030204" pitchFamily="18" charset="0"/>
                          </a:rPr>
                          <m:t>𝜈</m:t>
                        </m:r>
                      </m:e>
                    </m:d>
                    <m:r>
                      <a:rPr lang="en-US" i="1" dirty="0">
                        <a:latin typeface="Cambria Math" panose="02040503050406030204" pitchFamily="18" charset="0"/>
                      </a:rPr>
                      <m:t>=</m:t>
                    </m:r>
                    <m:r>
                      <a:rPr lang="en-US" i="1" dirty="0">
                        <a:latin typeface="Cambria Math" panose="02040503050406030204" pitchFamily="18" charset="0"/>
                      </a:rPr>
                      <m:t>𝑐𝑜𝑠𝑡</m:t>
                    </m:r>
                    <m:d>
                      <m:dPr>
                        <m:ctrlPr>
                          <a:rPr lang="en-US" i="1" dirty="0">
                            <a:latin typeface="Cambria Math" panose="02040503050406030204" pitchFamily="18" charset="0"/>
                          </a:rPr>
                        </m:ctrlPr>
                      </m:dPr>
                      <m:e>
                        <m:r>
                          <a:rPr lang="en-US" i="1" dirty="0">
                            <a:latin typeface="Cambria Math" panose="02040503050406030204" pitchFamily="18" charset="0"/>
                          </a:rPr>
                          <m:t>𝜋</m:t>
                        </m:r>
                      </m:e>
                    </m:d>
                    <m:r>
                      <a:rPr lang="en-US" i="1" dirty="0">
                        <a:latin typeface="Cambria Math" panose="02040503050406030204" pitchFamily="18" charset="0"/>
                      </a:rPr>
                      <m:t>+</m:t>
                    </m:r>
                    <m:r>
                      <a:rPr lang="en-US" i="1" dirty="0">
                        <a:latin typeface="Cambria Math" panose="02040503050406030204" pitchFamily="18" charset="0"/>
                      </a:rPr>
                      <m:t>h</m:t>
                    </m:r>
                    <m:d>
                      <m:dPr>
                        <m:ctrlPr>
                          <a:rPr lang="en-US" i="1" dirty="0">
                            <a:latin typeface="Cambria Math" panose="02040503050406030204" pitchFamily="18" charset="0"/>
                          </a:rPr>
                        </m:ctrlPr>
                      </m:dPr>
                      <m:e>
                        <m:r>
                          <a:rPr lang="en-US" i="1" dirty="0">
                            <a:latin typeface="Cambria Math" panose="02040503050406030204" pitchFamily="18" charset="0"/>
                          </a:rPr>
                          <m:t>𝑠</m:t>
                        </m:r>
                      </m:e>
                    </m:d>
                  </m:oMath>
                </a14:m>
                <a:endParaRPr lang="en-US" dirty="0"/>
              </a:p>
              <a:p>
                <a:pPr lvl="2"/>
                <a:r>
                  <a:rPr lang="en-US" dirty="0"/>
                  <a:t>Estimate of </a:t>
                </a:r>
                <a14:m>
                  <m:oMath xmlns:m="http://schemas.openxmlformats.org/officeDocument/2006/math">
                    <m:sSup>
                      <m:sSupPr>
                        <m:ctrlPr>
                          <a:rPr lang="en-US" i="1" dirty="0">
                            <a:latin typeface="Cambria Math" panose="02040503050406030204" pitchFamily="18" charset="0"/>
                          </a:rPr>
                        </m:ctrlPr>
                      </m:sSupPr>
                      <m:e>
                        <m:r>
                          <a:rPr lang="en-US" i="1" dirty="0">
                            <a:latin typeface="Cambria Math" panose="02040503050406030204" pitchFamily="18" charset="0"/>
                          </a:rPr>
                          <m:t>𝑓</m:t>
                        </m:r>
                      </m:e>
                      <m:sup>
                        <m:r>
                          <a:rPr lang="de-DE" i="1" dirty="0">
                            <a:latin typeface="Cambria Math" panose="02040503050406030204" pitchFamily="18" charset="0"/>
                          </a:rPr>
                          <m:t>∗</m:t>
                        </m:r>
                      </m:sup>
                    </m:sSup>
                    <m:d>
                      <m:dPr>
                        <m:ctrlPr>
                          <a:rPr lang="en-US" i="1" dirty="0">
                            <a:latin typeface="Cambria Math" panose="02040503050406030204" pitchFamily="18" charset="0"/>
                          </a:rPr>
                        </m:ctrlPr>
                      </m:dPr>
                      <m:e>
                        <m:r>
                          <a:rPr lang="en-US" i="1" dirty="0" err="1">
                            <a:latin typeface="Cambria Math" panose="02040503050406030204" pitchFamily="18" charset="0"/>
                          </a:rPr>
                          <m:t>𝜈</m:t>
                        </m:r>
                      </m:e>
                    </m:d>
                  </m:oMath>
                </a14:m>
                <a:endParaRPr lang="en-US" dirty="0"/>
              </a:p>
              <a:p>
                <a:endParaRPr lang="en-US" dirty="0"/>
              </a:p>
              <a:p>
                <a:endParaRPr lang="en-US" i="1" dirty="0"/>
              </a:p>
              <a:p>
                <a:endParaRPr lang="en-DE" dirty="0"/>
              </a:p>
            </p:txBody>
          </p:sp>
        </mc:Choice>
        <mc:Fallback xmlns="">
          <p:sp>
            <p:nvSpPr>
              <p:cNvPr id="6" name="Content Placeholder 5">
                <a:extLst>
                  <a:ext uri="{FF2B5EF4-FFF2-40B4-BE49-F238E27FC236}">
                    <a16:creationId xmlns:a16="http://schemas.microsoft.com/office/drawing/2014/main" id="{70ABDD6B-9964-5395-0B0F-8FA50CE6C426}"/>
                  </a:ext>
                </a:extLst>
              </p:cNvPr>
              <p:cNvSpPr>
                <a:spLocks noGrp="1" noRot="1" noChangeAspect="1" noMove="1" noResize="1" noEditPoints="1" noAdjustHandles="1" noChangeArrowheads="1" noChangeShapeType="1" noTextEdit="1"/>
              </p:cNvSpPr>
              <p:nvPr>
                <p:ph sz="half" idx="2"/>
              </p:nvPr>
            </p:nvSpPr>
            <p:spPr>
              <a:blipFill>
                <a:blip r:embed="rId4"/>
                <a:stretch>
                  <a:fillRect l="-2955" t="-2985"/>
                </a:stretch>
              </a:blipFill>
            </p:spPr>
            <p:txBody>
              <a:bodyPr/>
              <a:lstStyle/>
              <a:p>
                <a:r>
                  <a:rPr lang="en-DE">
                    <a:noFill/>
                  </a:rPr>
                  <a:t> </a:t>
                </a:r>
              </a:p>
            </p:txBody>
          </p:sp>
        </mc:Fallback>
      </mc:AlternateContent>
      <p:sp>
        <p:nvSpPr>
          <p:cNvPr id="5" name="Date Placeholder 4">
            <a:extLst>
              <a:ext uri="{FF2B5EF4-FFF2-40B4-BE49-F238E27FC236}">
                <a16:creationId xmlns:a16="http://schemas.microsoft.com/office/drawing/2014/main" id="{6D653CF0-C107-5545-A607-DCF80059BF4F}"/>
              </a:ext>
            </a:extLst>
          </p:cNvPr>
          <p:cNvSpPr>
            <a:spLocks noGrp="1"/>
          </p:cNvSpPr>
          <p:nvPr>
            <p:ph type="dt" sz="half" idx="10"/>
          </p:nvPr>
        </p:nvSpPr>
        <p:spPr/>
        <p:txBody>
          <a:bodyPr/>
          <a:lstStyle/>
          <a:p>
            <a:r>
              <a:rPr lang="de-DE"/>
              <a:t>Deterministic</a:t>
            </a:r>
            <a:endParaRPr lang="de-DE" dirty="0"/>
          </a:p>
        </p:txBody>
      </p:sp>
      <p:sp>
        <p:nvSpPr>
          <p:cNvPr id="7" name="Footer Placeholder 6">
            <a:extLst>
              <a:ext uri="{FF2B5EF4-FFF2-40B4-BE49-F238E27FC236}">
                <a16:creationId xmlns:a16="http://schemas.microsoft.com/office/drawing/2014/main" id="{9B7EF60A-2480-4F58-5715-9C7D2C46B819}"/>
              </a:ext>
            </a:extLst>
          </p:cNvPr>
          <p:cNvSpPr>
            <a:spLocks noGrp="1"/>
          </p:cNvSpPr>
          <p:nvPr>
            <p:ph type="ftr" sz="quarter" idx="3"/>
          </p:nvPr>
        </p:nvSpPr>
        <p:spPr/>
        <p:txBody>
          <a:bodyPr/>
          <a:lstStyle/>
          <a:p>
            <a:r>
              <a:rPr lang="en-GB"/>
              <a:t>T. Braun - APA</a:t>
            </a:r>
          </a:p>
        </p:txBody>
      </p:sp>
      <p:sp>
        <p:nvSpPr>
          <p:cNvPr id="4" name="Slide Number Placeholder 3">
            <a:extLst>
              <a:ext uri="{FF2B5EF4-FFF2-40B4-BE49-F238E27FC236}">
                <a16:creationId xmlns:a16="http://schemas.microsoft.com/office/drawing/2014/main" id="{07471AFE-85B4-3F43-B50E-9DD8FE51B6A0}"/>
              </a:ext>
            </a:extLst>
          </p:cNvPr>
          <p:cNvSpPr>
            <a:spLocks noGrp="1"/>
          </p:cNvSpPr>
          <p:nvPr>
            <p:ph type="sldNum" sz="quarter" idx="4"/>
          </p:nvPr>
        </p:nvSpPr>
        <p:spPr/>
        <p:txBody>
          <a:bodyPr/>
          <a:lstStyle/>
          <a:p>
            <a:fld id="{67C9959E-8E6B-B04C-9955-EA096F41CA7A}" type="slidenum">
              <a:rPr lang="en-GB" smtClean="0"/>
              <a:t>48</a:t>
            </a:fld>
            <a:endParaRPr lang="en-GB"/>
          </a:p>
        </p:txBody>
      </p:sp>
    </p:spTree>
    <p:extLst>
      <p:ext uri="{BB962C8B-B14F-4D97-AF65-F5344CB8AC3E}">
        <p14:creationId xmlns:p14="http://schemas.microsoft.com/office/powerpoint/2010/main" val="220324593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1B833DC-7A34-FF4E-BE81-D9C448FB5884}"/>
              </a:ext>
            </a:extLst>
          </p:cNvPr>
          <p:cNvSpPr>
            <a:spLocks noGrp="1"/>
          </p:cNvSpPr>
          <p:nvPr>
            <p:ph type="title"/>
          </p:nvPr>
        </p:nvSpPr>
        <p:spPr/>
        <p:txBody>
          <a:bodyPr>
            <a:normAutofit/>
          </a:bodyPr>
          <a:lstStyle/>
          <a:p>
            <a:r>
              <a:rPr lang="en-US" dirty="0"/>
              <a:t>Example</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359626" y="1665066"/>
                <a:ext cx="7067958" cy="4240848"/>
              </a:xfrm>
            </p:spPr>
            <p:txBody>
              <a:bodyPr>
                <a:normAutofit/>
              </a:bodyPr>
              <a:lstStyle/>
              <a:p>
                <a:r>
                  <a:rPr lang="en-US" dirty="0"/>
                  <a:t>State </a:t>
                </a:r>
                <a14:m>
                  <m:oMath xmlns:m="http://schemas.openxmlformats.org/officeDocument/2006/math">
                    <m:r>
                      <a:rPr lang="en-US" i="1" dirty="0" smtClean="0">
                        <a:latin typeface="Cambria Math" panose="02040503050406030204" pitchFamily="18" charset="0"/>
                      </a:rPr>
                      <m:t>𝑠</m:t>
                    </m:r>
                  </m:oMath>
                </a14:m>
                <a:r>
                  <a:rPr lang="en-US" dirty="0"/>
                  <a:t> = what city you are in, goal </a:t>
                </a:r>
                <a14:m>
                  <m:oMath xmlns:m="http://schemas.openxmlformats.org/officeDocument/2006/math">
                    <m:r>
                      <a:rPr lang="en-US" i="1" dirty="0" smtClean="0">
                        <a:latin typeface="Cambria Math" panose="02040503050406030204" pitchFamily="18" charset="0"/>
                      </a:rPr>
                      <m:t>𝑔</m:t>
                    </m:r>
                    <m:r>
                      <a:rPr lang="en-US" i="1" dirty="0" smtClean="0">
                        <a:latin typeface="Cambria Math" panose="02040503050406030204" pitchFamily="18" charset="0"/>
                      </a:rPr>
                      <m:t>≜</m:t>
                    </m:r>
                  </m:oMath>
                </a14:m>
                <a:r>
                  <a:rPr lang="en-US" dirty="0"/>
                  <a:t> (</a:t>
                </a:r>
                <a14:m>
                  <m:oMath xmlns:m="http://schemas.openxmlformats.org/officeDocument/2006/math">
                    <m:r>
                      <a:rPr lang="en-US" i="1" dirty="0">
                        <a:latin typeface="Cambria Math" panose="02040503050406030204" pitchFamily="18" charset="0"/>
                      </a:rPr>
                      <m:t>𝑠</m:t>
                    </m:r>
                  </m:oMath>
                </a14:m>
                <a:r>
                  <a:rPr lang="en-US" dirty="0"/>
                  <a:t> = Bucharest)</a:t>
                </a:r>
              </a:p>
              <a:p>
                <a:r>
                  <a:rPr lang="en-US" dirty="0"/>
                  <a:t>Action: follow road from </a:t>
                </a:r>
                <a14:m>
                  <m:oMath xmlns:m="http://schemas.openxmlformats.org/officeDocument/2006/math">
                    <m:r>
                      <a:rPr lang="en-US" i="1" dirty="0" smtClean="0">
                        <a:latin typeface="Cambria Math" panose="02040503050406030204" pitchFamily="18" charset="0"/>
                      </a:rPr>
                      <m:t>𝑠</m:t>
                    </m:r>
                  </m:oMath>
                </a14:m>
                <a:r>
                  <a:rPr lang="en-US" i="1" dirty="0"/>
                  <a:t> </a:t>
                </a:r>
                <a:r>
                  <a:rPr lang="en-US" dirty="0"/>
                  <a:t>to a neighboring city</a:t>
                </a:r>
              </a:p>
              <a:p>
                <a14:m>
                  <m:oMath xmlns:m="http://schemas.openxmlformats.org/officeDocument/2006/math">
                    <m:sSup>
                      <m:sSupPr>
                        <m:ctrlPr>
                          <a:rPr lang="en-US" i="1" dirty="0" smtClean="0">
                            <a:latin typeface="Cambria Math" panose="02040503050406030204" pitchFamily="18" charset="0"/>
                          </a:rPr>
                        </m:ctrlPr>
                      </m:sSupPr>
                      <m:e>
                        <m:r>
                          <a:rPr lang="en-US" i="1" dirty="0" smtClean="0">
                            <a:latin typeface="Cambria Math" panose="02040503050406030204" pitchFamily="18" charset="0"/>
                          </a:rPr>
                          <m:t>h</m:t>
                        </m:r>
                      </m:e>
                      <m:sup>
                        <m:r>
                          <a:rPr lang="de-DE" b="0" i="1" dirty="0" smtClean="0">
                            <a:latin typeface="Cambria Math" panose="02040503050406030204" pitchFamily="18" charset="0"/>
                          </a:rPr>
                          <m:t>∗</m:t>
                        </m:r>
                      </m:sup>
                    </m:sSup>
                    <m:d>
                      <m:dPr>
                        <m:ctrlPr>
                          <a:rPr lang="en-US" b="0" i="1" dirty="0">
                            <a:latin typeface="Cambria Math" panose="02040503050406030204" pitchFamily="18" charset="0"/>
                          </a:rPr>
                        </m:ctrlPr>
                      </m:dPr>
                      <m:e>
                        <m:r>
                          <a:rPr lang="en-US" i="1" dirty="0">
                            <a:latin typeface="Cambria Math" panose="02040503050406030204" pitchFamily="18" charset="0"/>
                          </a:rPr>
                          <m:t>𝑠</m:t>
                        </m:r>
                      </m:e>
                    </m:d>
                  </m:oMath>
                </a14:m>
                <a:r>
                  <a:rPr lang="en-US" dirty="0"/>
                  <a:t> = length of shortest sequence </a:t>
                </a:r>
                <a:br>
                  <a:rPr lang="en-US" dirty="0"/>
                </a:br>
                <a:r>
                  <a:rPr lang="en-US" dirty="0"/>
                  <a:t>of roads from </a:t>
                </a:r>
                <a14:m>
                  <m:oMath xmlns:m="http://schemas.openxmlformats.org/officeDocument/2006/math">
                    <m:r>
                      <a:rPr lang="en-US" i="1" dirty="0" smtClean="0">
                        <a:latin typeface="Cambria Math" panose="02040503050406030204" pitchFamily="18" charset="0"/>
                      </a:rPr>
                      <m:t>𝑠</m:t>
                    </m:r>
                  </m:oMath>
                </a14:m>
                <a:r>
                  <a:rPr lang="en-US" i="1" dirty="0"/>
                  <a:t> </a:t>
                </a:r>
                <a:r>
                  <a:rPr lang="en-US" dirty="0"/>
                  <a:t>to Bucharest</a:t>
                </a:r>
              </a:p>
              <a:p>
                <a14:m>
                  <m:oMath xmlns:m="http://schemas.openxmlformats.org/officeDocument/2006/math">
                    <m:r>
                      <a:rPr lang="en-US" i="1" dirty="0" smtClean="0">
                        <a:latin typeface="Cambria Math" panose="02040503050406030204" pitchFamily="18" charset="0"/>
                      </a:rPr>
                      <m:t>h</m:t>
                    </m:r>
                    <m:d>
                      <m:dPr>
                        <m:ctrlPr>
                          <a:rPr lang="en-US" i="1" dirty="0" smtClean="0">
                            <a:latin typeface="Cambria Math" panose="02040503050406030204" pitchFamily="18" charset="0"/>
                          </a:rPr>
                        </m:ctrlPr>
                      </m:dPr>
                      <m:e>
                        <m:r>
                          <a:rPr lang="en-US" i="1" dirty="0" smtClean="0">
                            <a:latin typeface="Cambria Math" panose="02040503050406030204" pitchFamily="18" charset="0"/>
                          </a:rPr>
                          <m:t>𝑠</m:t>
                        </m:r>
                      </m:e>
                    </m:d>
                  </m:oMath>
                </a14:m>
                <a:r>
                  <a:rPr lang="en-US" dirty="0"/>
                  <a:t> = straight-line distance </a:t>
                </a:r>
                <a:br>
                  <a:rPr lang="en-US" dirty="0"/>
                </a:br>
                <a:r>
                  <a:rPr lang="en-US" dirty="0"/>
                  <a:t>from </a:t>
                </a:r>
                <a14:m>
                  <m:oMath xmlns:m="http://schemas.openxmlformats.org/officeDocument/2006/math">
                    <m:r>
                      <a:rPr lang="en-US" i="1" dirty="0" smtClean="0">
                        <a:latin typeface="Cambria Math" panose="02040503050406030204" pitchFamily="18" charset="0"/>
                      </a:rPr>
                      <m:t>𝑠</m:t>
                    </m:r>
                  </m:oMath>
                </a14:m>
                <a:r>
                  <a:rPr lang="en-US" dirty="0"/>
                  <a:t> to Bucharest</a:t>
                </a:r>
              </a:p>
              <a:p>
                <a:pPr lvl="1"/>
                <a:r>
                  <a:rPr lang="en-US" i="1" dirty="0"/>
                  <a:t>Domain-specific</a:t>
                </a:r>
                <a:r>
                  <a:rPr lang="en-US" dirty="0"/>
                  <a:t>; later we discuss </a:t>
                </a:r>
                <a:br>
                  <a:rPr lang="en-US" dirty="0"/>
                </a:br>
                <a:r>
                  <a:rPr lang="en-US" i="1" dirty="0"/>
                  <a:t>domain-independent heuristics</a:t>
                </a:r>
              </a:p>
              <a:p>
                <a14:m>
                  <m:oMath xmlns:m="http://schemas.openxmlformats.org/officeDocument/2006/math">
                    <m:sSup>
                      <m:sSupPr>
                        <m:ctrlPr>
                          <a:rPr lang="en-US" i="1" dirty="0" smtClean="0">
                            <a:latin typeface="Cambria Math" panose="02040503050406030204" pitchFamily="18" charset="0"/>
                          </a:rPr>
                        </m:ctrlPr>
                      </m:sSupPr>
                      <m:e>
                        <m:r>
                          <a:rPr lang="en-US" i="1" dirty="0" smtClean="0">
                            <a:latin typeface="Cambria Math" panose="02040503050406030204" pitchFamily="18" charset="0"/>
                          </a:rPr>
                          <m:t>𝑓</m:t>
                        </m:r>
                      </m:e>
                      <m:sup>
                        <m:r>
                          <a:rPr lang="de-DE" b="0" i="1" dirty="0" smtClean="0">
                            <a:latin typeface="Cambria Math" panose="02040503050406030204" pitchFamily="18" charset="0"/>
                          </a:rPr>
                          <m:t>∗</m:t>
                        </m:r>
                      </m:sup>
                    </m:sSup>
                    <m:d>
                      <m:dPr>
                        <m:ctrlPr>
                          <a:rPr lang="en-US" b="0" i="1" dirty="0">
                            <a:latin typeface="Cambria Math" panose="02040503050406030204" pitchFamily="18" charset="0"/>
                          </a:rPr>
                        </m:ctrlPr>
                      </m:dPr>
                      <m:e>
                        <m:d>
                          <m:dPr>
                            <m:ctrlPr>
                              <a:rPr lang="en-US" b="0" i="1" dirty="0">
                                <a:latin typeface="Cambria Math" panose="02040503050406030204" pitchFamily="18" charset="0"/>
                              </a:rPr>
                            </m:ctrlPr>
                          </m:dPr>
                          <m:e>
                            <m:r>
                              <a:rPr lang="en-US" i="1" dirty="0">
                                <a:latin typeface="Cambria Math" panose="02040503050406030204" pitchFamily="18" charset="0"/>
                              </a:rPr>
                              <m:t>𝜋</m:t>
                            </m:r>
                            <m:r>
                              <a:rPr lang="en-US" i="1" dirty="0">
                                <a:latin typeface="Cambria Math" panose="02040503050406030204" pitchFamily="18" charset="0"/>
                              </a:rPr>
                              <m:t>,</m:t>
                            </m:r>
                            <m:r>
                              <a:rPr lang="en-US" i="1" dirty="0">
                                <a:latin typeface="Cambria Math" panose="02040503050406030204" pitchFamily="18" charset="0"/>
                              </a:rPr>
                              <m:t>𝑠</m:t>
                            </m:r>
                          </m:e>
                        </m:d>
                      </m:e>
                    </m:d>
                  </m:oMath>
                </a14:m>
                <a:r>
                  <a:rPr lang="en-US" dirty="0"/>
                  <a:t> = length of </a:t>
                </a:r>
                <a14:m>
                  <m:oMath xmlns:m="http://schemas.openxmlformats.org/officeDocument/2006/math">
                    <m:r>
                      <a:rPr lang="en-US" i="1" dirty="0" smtClean="0">
                        <a:latin typeface="Cambria Math" panose="02040503050406030204" pitchFamily="18" charset="0"/>
                      </a:rPr>
                      <m:t>𝜋</m:t>
                    </m:r>
                  </m:oMath>
                </a14:m>
                <a:r>
                  <a:rPr lang="en-US" dirty="0"/>
                  <a:t> + </a:t>
                </a:r>
                <a:br>
                  <a:rPr lang="en-US" dirty="0"/>
                </a:br>
                <a:r>
                  <a:rPr lang="en-US" dirty="0"/>
                  <a:t>shortest sequence of roads </a:t>
                </a:r>
                <a:br>
                  <a:rPr lang="en-US" dirty="0"/>
                </a:br>
                <a:r>
                  <a:rPr lang="en-US" dirty="0"/>
                  <a:t>from </a:t>
                </a:r>
                <a14:m>
                  <m:oMath xmlns:m="http://schemas.openxmlformats.org/officeDocument/2006/math">
                    <m:r>
                      <a:rPr lang="en-US" i="1" dirty="0" smtClean="0">
                        <a:latin typeface="Cambria Math" panose="02040503050406030204" pitchFamily="18" charset="0"/>
                      </a:rPr>
                      <m:t>𝑠</m:t>
                    </m:r>
                  </m:oMath>
                </a14:m>
                <a:r>
                  <a:rPr lang="en-US" i="1" dirty="0"/>
                  <a:t> </a:t>
                </a:r>
                <a:r>
                  <a:rPr lang="en-US" dirty="0"/>
                  <a:t>to Bucharest</a:t>
                </a:r>
                <a:endParaRPr lang="en-US" i="1" dirty="0"/>
              </a:p>
              <a:p>
                <a:endParaRPr lang="en-US" dirty="0"/>
              </a:p>
              <a:p>
                <a:endParaRPr lang="en-US" i="1"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359626" y="1665066"/>
                <a:ext cx="7067958" cy="4240848"/>
              </a:xfrm>
              <a:blipFill>
                <a:blip r:embed="rId2"/>
                <a:stretch>
                  <a:fillRect l="-2513" t="-2985" r="-1436"/>
                </a:stretch>
              </a:blipFill>
            </p:spPr>
            <p:txBody>
              <a:bodyPr/>
              <a:lstStyle/>
              <a:p>
                <a:r>
                  <a:rPr lang="en-DE">
                    <a:noFill/>
                  </a:rPr>
                  <a:t> </a:t>
                </a:r>
              </a:p>
            </p:txBody>
          </p:sp>
        </mc:Fallback>
      </mc:AlternateContent>
      <p:sp>
        <p:nvSpPr>
          <p:cNvPr id="4" name="Date Placeholder 3">
            <a:extLst>
              <a:ext uri="{FF2B5EF4-FFF2-40B4-BE49-F238E27FC236}">
                <a16:creationId xmlns:a16="http://schemas.microsoft.com/office/drawing/2014/main" id="{38861FCE-20FA-D22C-9F17-AF136F961924}"/>
              </a:ext>
            </a:extLst>
          </p:cNvPr>
          <p:cNvSpPr>
            <a:spLocks noGrp="1"/>
          </p:cNvSpPr>
          <p:nvPr>
            <p:ph type="dt" sz="half" idx="2"/>
          </p:nvPr>
        </p:nvSpPr>
        <p:spPr/>
        <p:txBody>
          <a:bodyPr/>
          <a:lstStyle/>
          <a:p>
            <a:r>
              <a:rPr lang="de-DE"/>
              <a:t>Deterministic</a:t>
            </a:r>
            <a:endParaRPr lang="de-DE" dirty="0"/>
          </a:p>
        </p:txBody>
      </p:sp>
      <p:sp>
        <p:nvSpPr>
          <p:cNvPr id="5" name="Footer Placeholder 4">
            <a:extLst>
              <a:ext uri="{FF2B5EF4-FFF2-40B4-BE49-F238E27FC236}">
                <a16:creationId xmlns:a16="http://schemas.microsoft.com/office/drawing/2014/main" id="{FD6B6667-C71B-60B7-3BF6-C00BC945412F}"/>
              </a:ext>
            </a:extLst>
          </p:cNvPr>
          <p:cNvSpPr>
            <a:spLocks noGrp="1"/>
          </p:cNvSpPr>
          <p:nvPr>
            <p:ph type="ftr" sz="quarter" idx="3"/>
          </p:nvPr>
        </p:nvSpPr>
        <p:spPr/>
        <p:txBody>
          <a:bodyPr/>
          <a:lstStyle/>
          <a:p>
            <a:r>
              <a:rPr lang="en-GB"/>
              <a:t>T. Braun - APA</a:t>
            </a:r>
          </a:p>
        </p:txBody>
      </p:sp>
      <p:sp>
        <p:nvSpPr>
          <p:cNvPr id="6" name="Slide Number Placeholder 5">
            <a:extLst>
              <a:ext uri="{FF2B5EF4-FFF2-40B4-BE49-F238E27FC236}">
                <a16:creationId xmlns:a16="http://schemas.microsoft.com/office/drawing/2014/main" id="{82B827F8-CFED-0941-ADBD-5C21D97BAD68}"/>
              </a:ext>
            </a:extLst>
          </p:cNvPr>
          <p:cNvSpPr>
            <a:spLocks noGrp="1"/>
          </p:cNvSpPr>
          <p:nvPr>
            <p:ph type="sldNum" sz="quarter" idx="4"/>
          </p:nvPr>
        </p:nvSpPr>
        <p:spPr/>
        <p:txBody>
          <a:bodyPr/>
          <a:lstStyle/>
          <a:p>
            <a:fld id="{67C9959E-8E6B-B04C-9955-EA096F41CA7A}" type="slidenum">
              <a:rPr lang="en-GB" smtClean="0"/>
              <a:t>49</a:t>
            </a:fld>
            <a:endParaRPr lang="en-GB"/>
          </a:p>
        </p:txBody>
      </p:sp>
      <p:pic>
        <p:nvPicPr>
          <p:cNvPr id="16" name="Picture 15">
            <a:extLst>
              <a:ext uri="{FF2B5EF4-FFF2-40B4-BE49-F238E27FC236}">
                <a16:creationId xmlns:a16="http://schemas.microsoft.com/office/drawing/2014/main" id="{B6D7B0DD-B226-4841-9253-C0A67C676B9A}"/>
              </a:ext>
            </a:extLst>
          </p:cNvPr>
          <p:cNvPicPr>
            <a:picLocks noChangeAspect="1"/>
          </p:cNvPicPr>
          <p:nvPr/>
        </p:nvPicPr>
        <p:blipFill>
          <a:blip r:embed="rId3"/>
          <a:stretch>
            <a:fillRect/>
          </a:stretch>
        </p:blipFill>
        <p:spPr>
          <a:xfrm>
            <a:off x="5043799" y="2696402"/>
            <a:ext cx="4718746" cy="3209512"/>
          </a:xfrm>
          <a:prstGeom prst="rect">
            <a:avLst/>
          </a:prstGeom>
        </p:spPr>
      </p:pic>
      <p:sp>
        <p:nvSpPr>
          <p:cNvPr id="12" name="Rectangle 11">
            <a:extLst>
              <a:ext uri="{FF2B5EF4-FFF2-40B4-BE49-F238E27FC236}">
                <a16:creationId xmlns:a16="http://schemas.microsoft.com/office/drawing/2014/main" id="{1A7BDCE8-6F54-F942-BDF9-C4AF19B4A88A}"/>
              </a:ext>
            </a:extLst>
          </p:cNvPr>
          <p:cNvSpPr/>
          <p:nvPr/>
        </p:nvSpPr>
        <p:spPr>
          <a:xfrm>
            <a:off x="3810000" y="6448996"/>
            <a:ext cx="4572000" cy="261610"/>
          </a:xfrm>
          <a:prstGeom prst="rect">
            <a:avLst/>
          </a:prstGeom>
        </p:spPr>
        <p:txBody>
          <a:bodyPr>
            <a:spAutoFit/>
          </a:bodyPr>
          <a:lstStyle/>
          <a:p>
            <a:pPr algn="ctr"/>
            <a:r>
              <a:rPr lang="en-US" sz="1050" dirty="0"/>
              <a:t>Example: Russell &amp; </a:t>
            </a:r>
            <a:r>
              <a:rPr lang="en-US" sz="1050" dirty="0" err="1"/>
              <a:t>Norvig</a:t>
            </a:r>
            <a:r>
              <a:rPr lang="en-US" sz="1050" dirty="0"/>
              <a:t>, </a:t>
            </a:r>
            <a:r>
              <a:rPr lang="en-US" sz="1050" i="1" dirty="0"/>
              <a:t>Artificial Intelligence: A Modern Approach</a:t>
            </a:r>
            <a:endParaRPr lang="en-US" sz="1050" dirty="0"/>
          </a:p>
        </p:txBody>
      </p:sp>
      <mc:AlternateContent xmlns:mc="http://schemas.openxmlformats.org/markup-compatibility/2006" xmlns:a14="http://schemas.microsoft.com/office/drawing/2010/main">
        <mc:Choice Requires="a14">
          <p:sp>
            <p:nvSpPr>
              <p:cNvPr id="14" name="Rectangle 13">
                <a:extLst>
                  <a:ext uri="{FF2B5EF4-FFF2-40B4-BE49-F238E27FC236}">
                    <a16:creationId xmlns:a16="http://schemas.microsoft.com/office/drawing/2014/main" id="{5C30EE23-1123-874C-847F-62254931B463}"/>
                  </a:ext>
                </a:extLst>
              </p:cNvPr>
              <p:cNvSpPr/>
              <p:nvPr/>
            </p:nvSpPr>
            <p:spPr>
              <a:xfrm>
                <a:off x="10179973" y="1720153"/>
                <a:ext cx="1651702" cy="4185761"/>
              </a:xfrm>
              <a:prstGeom prst="rect">
                <a:avLst/>
              </a:prstGeom>
              <a:solidFill>
                <a:schemeClr val="bg1"/>
              </a:solidFill>
            </p:spPr>
            <p:txBody>
              <a:bodyPr wrap="square">
                <a:spAutoFit/>
              </a:bodyPr>
              <a:lstStyle/>
              <a:p>
                <a:pPr>
                  <a:tabLst>
                    <a:tab pos="1196975" algn="l"/>
                  </a:tabLst>
                </a:pPr>
                <a:r>
                  <a:rPr lang="en-US" sz="1400" dirty="0">
                    <a:latin typeface="Calibri"/>
                    <a:cs typeface="Calibri"/>
                  </a:rPr>
                  <a:t>straight-line dist. </a:t>
                </a:r>
                <a:r>
                  <a:rPr lang="en-US" sz="1400" u="sng" dirty="0">
                    <a:latin typeface="Calibri"/>
                    <a:cs typeface="Calibri"/>
                  </a:rPr>
                  <a:t>from </a:t>
                </a:r>
                <a14:m>
                  <m:oMath xmlns:m="http://schemas.openxmlformats.org/officeDocument/2006/math">
                    <m:r>
                      <a:rPr lang="en-US" sz="1400" i="1" u="sng" dirty="0" smtClean="0">
                        <a:latin typeface="Cambria Math" panose="02040503050406030204" pitchFamily="18" charset="0"/>
                        <a:cs typeface="Calibri"/>
                      </a:rPr>
                      <m:t>𝑠</m:t>
                    </m:r>
                  </m:oMath>
                </a14:m>
                <a:r>
                  <a:rPr lang="en-US" sz="1400" i="1" u="sng" dirty="0">
                    <a:latin typeface="Times New Roman" panose="02020603050405020304" pitchFamily="18" charset="0"/>
                    <a:cs typeface="Calibri"/>
                  </a:rPr>
                  <a:t> </a:t>
                </a:r>
                <a:r>
                  <a:rPr lang="en-US" sz="1400" u="sng" dirty="0">
                    <a:latin typeface="Calibri"/>
                    <a:cs typeface="Calibri"/>
                  </a:rPr>
                  <a:t>to Bucharest</a:t>
                </a:r>
              </a:p>
              <a:p>
                <a:pPr>
                  <a:tabLst>
                    <a:tab pos="1196975" algn="l"/>
                  </a:tabLst>
                </a:pPr>
                <a:r>
                  <a:rPr lang="en-US" sz="1400" dirty="0">
                    <a:latin typeface="Calibri"/>
                    <a:cs typeface="Calibri"/>
                  </a:rPr>
                  <a:t>Arad	366</a:t>
                </a:r>
              </a:p>
              <a:p>
                <a:pPr>
                  <a:tabLst>
                    <a:tab pos="1196975" algn="l"/>
                  </a:tabLst>
                </a:pPr>
                <a:r>
                  <a:rPr lang="en-US" sz="1400" dirty="0">
                    <a:latin typeface="Calibri"/>
                    <a:cs typeface="Calibri"/>
                  </a:rPr>
                  <a:t>Bucharest	    0</a:t>
                </a:r>
              </a:p>
              <a:p>
                <a:pPr>
                  <a:tabLst>
                    <a:tab pos="1196975" algn="l"/>
                  </a:tabLst>
                </a:pPr>
                <a:r>
                  <a:rPr lang="en-US" sz="1400" dirty="0">
                    <a:latin typeface="Calibri"/>
                    <a:cs typeface="Calibri"/>
                  </a:rPr>
                  <a:t>Craiova	160</a:t>
                </a:r>
              </a:p>
              <a:p>
                <a:pPr>
                  <a:tabLst>
                    <a:tab pos="1196975" algn="l"/>
                  </a:tabLst>
                </a:pPr>
                <a:r>
                  <a:rPr lang="en-US" sz="1400" dirty="0" err="1">
                    <a:latin typeface="Calibri"/>
                    <a:cs typeface="Calibri"/>
                  </a:rPr>
                  <a:t>Dobreta</a:t>
                </a:r>
                <a:r>
                  <a:rPr lang="en-US" sz="1400" dirty="0">
                    <a:latin typeface="Calibri"/>
                    <a:cs typeface="Calibri"/>
                  </a:rPr>
                  <a:t>	242</a:t>
                </a:r>
              </a:p>
              <a:p>
                <a:pPr>
                  <a:tabLst>
                    <a:tab pos="1196975" algn="l"/>
                  </a:tabLst>
                </a:pPr>
                <a:r>
                  <a:rPr lang="en-US" sz="1400" dirty="0" err="1">
                    <a:latin typeface="Calibri"/>
                    <a:cs typeface="Calibri"/>
                  </a:rPr>
                  <a:t>Fagaras</a:t>
                </a:r>
                <a:r>
                  <a:rPr lang="en-US" sz="1400" dirty="0">
                    <a:latin typeface="Calibri"/>
                    <a:cs typeface="Calibri"/>
                  </a:rPr>
                  <a:t>	176</a:t>
                </a:r>
              </a:p>
              <a:p>
                <a:pPr>
                  <a:tabLst>
                    <a:tab pos="1196975" algn="l"/>
                  </a:tabLst>
                </a:pPr>
                <a:r>
                  <a:rPr lang="en-US" sz="1400" dirty="0">
                    <a:latin typeface="Calibri"/>
                    <a:cs typeface="Calibri"/>
                  </a:rPr>
                  <a:t>Iasi	226</a:t>
                </a:r>
              </a:p>
              <a:p>
                <a:pPr>
                  <a:tabLst>
                    <a:tab pos="1196975" algn="l"/>
                  </a:tabLst>
                </a:pPr>
                <a:r>
                  <a:rPr lang="en-US" sz="1400" dirty="0" err="1">
                    <a:latin typeface="Calibri"/>
                    <a:cs typeface="Calibri"/>
                  </a:rPr>
                  <a:t>Lugoj</a:t>
                </a:r>
                <a:r>
                  <a:rPr lang="en-US" sz="1400" dirty="0">
                    <a:latin typeface="Calibri"/>
                    <a:cs typeface="Calibri"/>
                  </a:rPr>
                  <a:t>	244</a:t>
                </a:r>
              </a:p>
              <a:p>
                <a:pPr>
                  <a:tabLst>
                    <a:tab pos="1196975" algn="l"/>
                  </a:tabLst>
                </a:pPr>
                <a:r>
                  <a:rPr lang="en-US" sz="1400" dirty="0" err="1">
                    <a:latin typeface="Calibri"/>
                    <a:cs typeface="Calibri"/>
                  </a:rPr>
                  <a:t>Mehadia</a:t>
                </a:r>
                <a:r>
                  <a:rPr lang="en-US" sz="1400" dirty="0">
                    <a:latin typeface="Calibri"/>
                    <a:cs typeface="Calibri"/>
                  </a:rPr>
                  <a:t>	241</a:t>
                </a:r>
              </a:p>
              <a:p>
                <a:pPr>
                  <a:tabLst>
                    <a:tab pos="1196975" algn="l"/>
                  </a:tabLst>
                </a:pPr>
                <a:r>
                  <a:rPr lang="en-US" sz="1400" dirty="0" err="1">
                    <a:latin typeface="Calibri"/>
                    <a:cs typeface="Calibri"/>
                  </a:rPr>
                  <a:t>Neamt</a:t>
                </a:r>
                <a:r>
                  <a:rPr lang="en-US" sz="1400" dirty="0">
                    <a:latin typeface="Calibri"/>
                    <a:cs typeface="Calibri"/>
                  </a:rPr>
                  <a:t>	234</a:t>
                </a:r>
              </a:p>
              <a:p>
                <a:pPr>
                  <a:tabLst>
                    <a:tab pos="1196975" algn="l"/>
                  </a:tabLst>
                </a:pPr>
                <a:r>
                  <a:rPr lang="en-US" sz="1400" dirty="0">
                    <a:latin typeface="Calibri"/>
                    <a:cs typeface="Calibri"/>
                  </a:rPr>
                  <a:t>Oradea	380</a:t>
                </a:r>
              </a:p>
              <a:p>
                <a:pPr>
                  <a:tabLst>
                    <a:tab pos="1196975" algn="l"/>
                  </a:tabLst>
                </a:pPr>
                <a:r>
                  <a:rPr lang="en-US" sz="1400" dirty="0">
                    <a:latin typeface="Calibri"/>
                    <a:cs typeface="Calibri"/>
                  </a:rPr>
                  <a:t>Pitesti	100</a:t>
                </a:r>
              </a:p>
              <a:p>
                <a:pPr>
                  <a:tabLst>
                    <a:tab pos="1196975" algn="l"/>
                  </a:tabLst>
                </a:pPr>
                <a:r>
                  <a:rPr lang="en-US" sz="1400" dirty="0" err="1">
                    <a:latin typeface="Calibri"/>
                    <a:cs typeface="Calibri"/>
                  </a:rPr>
                  <a:t>Rimnicu</a:t>
                </a:r>
                <a:r>
                  <a:rPr lang="en-US" sz="1400" dirty="0">
                    <a:latin typeface="Calibri"/>
                    <a:cs typeface="Calibri"/>
                  </a:rPr>
                  <a:t> </a:t>
                </a:r>
                <a:r>
                  <a:rPr lang="en-US" sz="1400" dirty="0" err="1">
                    <a:latin typeface="Calibri"/>
                    <a:cs typeface="Calibri"/>
                  </a:rPr>
                  <a:t>Vilcea</a:t>
                </a:r>
                <a:r>
                  <a:rPr lang="en-US" sz="1400" dirty="0">
                    <a:latin typeface="Calibri"/>
                    <a:cs typeface="Calibri"/>
                  </a:rPr>
                  <a:t>	193</a:t>
                </a:r>
              </a:p>
              <a:p>
                <a:pPr>
                  <a:tabLst>
                    <a:tab pos="1196975" algn="l"/>
                  </a:tabLst>
                </a:pPr>
                <a:r>
                  <a:rPr lang="en-US" sz="1400" dirty="0">
                    <a:latin typeface="Calibri"/>
                    <a:cs typeface="Calibri"/>
                  </a:rPr>
                  <a:t>Sibiu	253</a:t>
                </a:r>
              </a:p>
              <a:p>
                <a:pPr>
                  <a:tabLst>
                    <a:tab pos="1196975" algn="l"/>
                  </a:tabLst>
                </a:pPr>
                <a:r>
                  <a:rPr lang="en-US" sz="1400" dirty="0">
                    <a:latin typeface="Calibri"/>
                    <a:cs typeface="Calibri"/>
                  </a:rPr>
                  <a:t>Timisoara	329</a:t>
                </a:r>
              </a:p>
              <a:p>
                <a:pPr>
                  <a:tabLst>
                    <a:tab pos="1196975" algn="l"/>
                  </a:tabLst>
                </a:pPr>
                <a:r>
                  <a:rPr lang="en-US" sz="1400" dirty="0" err="1">
                    <a:latin typeface="Calibri"/>
                    <a:cs typeface="Calibri"/>
                  </a:rPr>
                  <a:t>Urziceni</a:t>
                </a:r>
                <a:r>
                  <a:rPr lang="en-US" sz="1400" dirty="0">
                    <a:latin typeface="Calibri"/>
                    <a:cs typeface="Calibri"/>
                  </a:rPr>
                  <a:t>	  80</a:t>
                </a:r>
              </a:p>
              <a:p>
                <a:pPr>
                  <a:tabLst>
                    <a:tab pos="1196975" algn="l"/>
                  </a:tabLst>
                </a:pPr>
                <a:r>
                  <a:rPr lang="en-US" sz="1400" dirty="0" err="1">
                    <a:latin typeface="Calibri"/>
                    <a:cs typeface="Calibri"/>
                  </a:rPr>
                  <a:t>Vaslui</a:t>
                </a:r>
                <a:r>
                  <a:rPr lang="en-US" sz="1400" dirty="0">
                    <a:latin typeface="Calibri"/>
                    <a:cs typeface="Calibri"/>
                  </a:rPr>
                  <a:t>	199</a:t>
                </a:r>
              </a:p>
              <a:p>
                <a:pPr>
                  <a:tabLst>
                    <a:tab pos="1196975" algn="l"/>
                  </a:tabLst>
                </a:pPr>
                <a:r>
                  <a:rPr lang="en-US" sz="1400" dirty="0" err="1">
                    <a:latin typeface="Calibri"/>
                    <a:cs typeface="Calibri"/>
                  </a:rPr>
                  <a:t>Zerind</a:t>
                </a:r>
                <a:r>
                  <a:rPr lang="en-US" sz="1400" dirty="0">
                    <a:latin typeface="Calibri"/>
                    <a:cs typeface="Calibri"/>
                  </a:rPr>
                  <a:t>	374</a:t>
                </a:r>
              </a:p>
            </p:txBody>
          </p:sp>
        </mc:Choice>
        <mc:Fallback xmlns="">
          <p:sp>
            <p:nvSpPr>
              <p:cNvPr id="14" name="Rectangle 13">
                <a:extLst>
                  <a:ext uri="{FF2B5EF4-FFF2-40B4-BE49-F238E27FC236}">
                    <a16:creationId xmlns:a16="http://schemas.microsoft.com/office/drawing/2014/main" id="{5C30EE23-1123-874C-847F-62254931B463}"/>
                  </a:ext>
                </a:extLst>
              </p:cNvPr>
              <p:cNvSpPr>
                <a:spLocks noRot="1" noChangeAspect="1" noMove="1" noResize="1" noEditPoints="1" noAdjustHandles="1" noChangeArrowheads="1" noChangeShapeType="1" noTextEdit="1"/>
              </p:cNvSpPr>
              <p:nvPr/>
            </p:nvSpPr>
            <p:spPr>
              <a:xfrm>
                <a:off x="10179973" y="1720153"/>
                <a:ext cx="1651702" cy="4185761"/>
              </a:xfrm>
              <a:prstGeom prst="rect">
                <a:avLst/>
              </a:prstGeom>
              <a:blipFill>
                <a:blip r:embed="rId4"/>
                <a:stretch>
                  <a:fillRect l="-763" t="-302" r="-1527" b="-906"/>
                </a:stretch>
              </a:blipFill>
            </p:spPr>
            <p:txBody>
              <a:bodyPr/>
              <a:lstStyle/>
              <a:p>
                <a:r>
                  <a:rPr lang="en-DE">
                    <a:noFill/>
                  </a:rPr>
                  <a:t> </a:t>
                </a:r>
              </a:p>
            </p:txBody>
          </p:sp>
        </mc:Fallback>
      </mc:AlternateContent>
      <p:sp>
        <p:nvSpPr>
          <p:cNvPr id="2" name="Oval 1">
            <a:extLst>
              <a:ext uri="{FF2B5EF4-FFF2-40B4-BE49-F238E27FC236}">
                <a16:creationId xmlns:a16="http://schemas.microsoft.com/office/drawing/2014/main" id="{985BEA82-2649-D448-BC8C-893974836987}"/>
              </a:ext>
            </a:extLst>
          </p:cNvPr>
          <p:cNvSpPr/>
          <p:nvPr/>
        </p:nvSpPr>
        <p:spPr>
          <a:xfrm>
            <a:off x="4957301" y="3491871"/>
            <a:ext cx="787121" cy="394732"/>
          </a:xfrm>
          <a:prstGeom prst="ellipse">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2BD81FC5-4500-AB44-998E-B45810EF9625}"/>
              </a:ext>
            </a:extLst>
          </p:cNvPr>
          <p:cNvSpPr/>
          <p:nvPr/>
        </p:nvSpPr>
        <p:spPr>
          <a:xfrm>
            <a:off x="8062995" y="5219657"/>
            <a:ext cx="964642" cy="487947"/>
          </a:xfrm>
          <a:prstGeom prst="ellipse">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FE115E50-1A74-1744-AB09-BCC7428CF6AD}"/>
              </a:ext>
            </a:extLst>
          </p:cNvPr>
          <p:cNvSpPr txBox="1"/>
          <p:nvPr/>
        </p:nvSpPr>
        <p:spPr>
          <a:xfrm>
            <a:off x="9064754" y="5350930"/>
            <a:ext cx="577402" cy="369332"/>
          </a:xfrm>
          <a:prstGeom prst="rect">
            <a:avLst/>
          </a:prstGeom>
          <a:solidFill>
            <a:schemeClr val="bg1"/>
          </a:solidFill>
        </p:spPr>
        <p:txBody>
          <a:bodyPr wrap="none" rtlCol="0">
            <a:spAutoFit/>
          </a:bodyPr>
          <a:lstStyle/>
          <a:p>
            <a:r>
              <a:rPr lang="en-GB" dirty="0">
                <a:solidFill>
                  <a:srgbClr val="FFC000"/>
                </a:solidFill>
              </a:rPr>
              <a:t>goal</a:t>
            </a: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DF5BAC7E-F32C-9646-B819-42A0FB37D789}"/>
                  </a:ext>
                </a:extLst>
              </p:cNvPr>
              <p:cNvSpPr txBox="1"/>
              <p:nvPr/>
            </p:nvSpPr>
            <p:spPr>
              <a:xfrm>
                <a:off x="5541299" y="3676115"/>
                <a:ext cx="458139" cy="38472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de-DE" sz="1900" i="1">
                              <a:solidFill>
                                <a:srgbClr val="FFC000"/>
                              </a:solidFill>
                              <a:latin typeface="Cambria Math" panose="02040503050406030204" pitchFamily="18" charset="0"/>
                            </a:rPr>
                          </m:ctrlPr>
                        </m:sSubPr>
                        <m:e>
                          <m:r>
                            <a:rPr lang="de-DE" sz="1900" i="1">
                              <a:solidFill>
                                <a:srgbClr val="FFC000"/>
                              </a:solidFill>
                              <a:latin typeface="Cambria Math" panose="02040503050406030204" pitchFamily="18" charset="0"/>
                            </a:rPr>
                            <m:t>𝑠</m:t>
                          </m:r>
                        </m:e>
                        <m:sub>
                          <m:r>
                            <a:rPr lang="de-DE" sz="1900" i="1">
                              <a:solidFill>
                                <a:srgbClr val="FFC000"/>
                              </a:solidFill>
                              <a:latin typeface="Cambria Math" panose="02040503050406030204" pitchFamily="18" charset="0"/>
                            </a:rPr>
                            <m:t>0</m:t>
                          </m:r>
                        </m:sub>
                      </m:sSub>
                    </m:oMath>
                  </m:oMathPara>
                </a14:m>
                <a:endParaRPr lang="de-DE" sz="1900" dirty="0"/>
              </a:p>
            </p:txBody>
          </p:sp>
        </mc:Choice>
        <mc:Fallback xmlns="">
          <p:sp>
            <p:nvSpPr>
              <p:cNvPr id="11" name="TextBox 10">
                <a:extLst>
                  <a:ext uri="{FF2B5EF4-FFF2-40B4-BE49-F238E27FC236}">
                    <a16:creationId xmlns:a16="http://schemas.microsoft.com/office/drawing/2014/main" id="{DF5BAC7E-F32C-9646-B819-42A0FB37D789}"/>
                  </a:ext>
                </a:extLst>
              </p:cNvPr>
              <p:cNvSpPr txBox="1">
                <a:spLocks noRot="1" noChangeAspect="1" noMove="1" noResize="1" noEditPoints="1" noAdjustHandles="1" noChangeArrowheads="1" noChangeShapeType="1" noTextEdit="1"/>
              </p:cNvSpPr>
              <p:nvPr/>
            </p:nvSpPr>
            <p:spPr>
              <a:xfrm>
                <a:off x="5541299" y="3676115"/>
                <a:ext cx="458139" cy="384721"/>
              </a:xfrm>
              <a:prstGeom prst="rect">
                <a:avLst/>
              </a:prstGeom>
              <a:blipFill>
                <a:blip r:embed="rId5"/>
                <a:stretch>
                  <a:fillRect/>
                </a:stretch>
              </a:blipFill>
            </p:spPr>
            <p:txBody>
              <a:bodyPr/>
              <a:lstStyle/>
              <a:p>
                <a:r>
                  <a:rPr lang="en-DE">
                    <a:noFill/>
                  </a:rPr>
                  <a:t> </a:t>
                </a:r>
              </a:p>
            </p:txBody>
          </p:sp>
        </mc:Fallback>
      </mc:AlternateContent>
    </p:spTree>
    <p:extLst>
      <p:ext uri="{BB962C8B-B14F-4D97-AF65-F5344CB8AC3E}">
        <p14:creationId xmlns:p14="http://schemas.microsoft.com/office/powerpoint/2010/main" val="4072752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Domain Model</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a:bodyPr>
              <a:lstStyle/>
              <a:p>
                <a:r>
                  <a:rPr lang="en-GB" dirty="0">
                    <a:solidFill>
                      <a:schemeClr val="accent1"/>
                    </a:solidFill>
                  </a:rPr>
                  <a:t>State-transition system</a:t>
                </a:r>
                <a:r>
                  <a:rPr lang="en-GB" dirty="0"/>
                  <a:t> (or </a:t>
                </a:r>
                <a:r>
                  <a:rPr lang="en-GB" i="1" dirty="0"/>
                  <a:t>classical planning domain</a:t>
                </a:r>
                <a:r>
                  <a:rPr lang="en-GB" dirty="0"/>
                  <a:t>)</a:t>
                </a:r>
              </a:p>
              <a:p>
                <a:pPr lvl="1">
                  <a:spcAft>
                    <a:spcPts val="600"/>
                  </a:spcAft>
                </a:pPr>
                <a14:m>
                  <m:oMath xmlns:m="http://schemas.openxmlformats.org/officeDocument/2006/math">
                    <m:r>
                      <m:rPr>
                        <m:sty m:val="p"/>
                      </m:rPr>
                      <a:rPr lang="el-GR" b="0" i="1" smtClean="0">
                        <a:latin typeface="Cambria Math" panose="02040503050406030204" pitchFamily="18" charset="0"/>
                        <a:ea typeface="Cambria Math" panose="02040503050406030204" pitchFamily="18" charset="0"/>
                      </a:rPr>
                      <m:t>Σ</m:t>
                    </m:r>
                    <m:r>
                      <a:rPr lang="de-DE" b="0" i="1" smtClean="0">
                        <a:latin typeface="Cambria Math" panose="02040503050406030204" pitchFamily="18" charset="0"/>
                        <a:ea typeface="Cambria Math" panose="02040503050406030204" pitchFamily="18" charset="0"/>
                      </a:rPr>
                      <m:t>=</m:t>
                    </m:r>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𝑆</m:t>
                        </m:r>
                        <m:r>
                          <a:rPr lang="de-DE" b="0" i="1" smtClean="0">
                            <a:latin typeface="Cambria Math" panose="02040503050406030204" pitchFamily="18" charset="0"/>
                            <a:ea typeface="Cambria Math" panose="02040503050406030204" pitchFamily="18" charset="0"/>
                          </a:rPr>
                          <m:t>, </m:t>
                        </m:r>
                        <m:r>
                          <a:rPr lang="de-DE" b="0" i="1" smtClean="0">
                            <a:latin typeface="Cambria Math" panose="02040503050406030204" pitchFamily="18" charset="0"/>
                            <a:ea typeface="Cambria Math" panose="02040503050406030204" pitchFamily="18" charset="0"/>
                          </a:rPr>
                          <m:t>𝐴</m:t>
                        </m:r>
                        <m:r>
                          <a:rPr lang="de-DE" b="0" i="1" smtClean="0">
                            <a:latin typeface="Cambria Math" panose="02040503050406030204" pitchFamily="18" charset="0"/>
                            <a:ea typeface="Cambria Math" panose="02040503050406030204" pitchFamily="18" charset="0"/>
                          </a:rPr>
                          <m:t>, </m:t>
                        </m:r>
                        <m:r>
                          <a:rPr lang="de-DE" b="0" i="1" smtClean="0">
                            <a:latin typeface="Cambria Math" panose="02040503050406030204" pitchFamily="18" charset="0"/>
                            <a:ea typeface="Cambria Math" panose="02040503050406030204" pitchFamily="18" charset="0"/>
                          </a:rPr>
                          <m:t>𝛾</m:t>
                        </m:r>
                        <m:r>
                          <a:rPr lang="de-DE" b="0" i="1" smtClean="0">
                            <a:latin typeface="Cambria Math" panose="02040503050406030204" pitchFamily="18" charset="0"/>
                            <a:ea typeface="Cambria Math" panose="02040503050406030204" pitchFamily="18" charset="0"/>
                          </a:rPr>
                          <m:t>, </m:t>
                        </m:r>
                        <m:r>
                          <a:rPr lang="de-DE" b="0" i="1" smtClean="0">
                            <a:latin typeface="Cambria Math" panose="02040503050406030204" pitchFamily="18" charset="0"/>
                            <a:ea typeface="Cambria Math" panose="02040503050406030204" pitchFamily="18" charset="0"/>
                          </a:rPr>
                          <m:t>𝑐𝑜𝑠𝑡</m:t>
                        </m:r>
                      </m:e>
                    </m:d>
                  </m:oMath>
                </a14:m>
                <a:r>
                  <a:rPr lang="en-GB" dirty="0"/>
                  <a:t>;</a:t>
                </a:r>
                <a:r>
                  <a:rPr lang="en-GB" dirty="0">
                    <a:sym typeface="Symbol" charset="0"/>
                  </a:rPr>
                  <a:t> </a:t>
                </a:r>
                <a14:m>
                  <m:oMath xmlns:m="http://schemas.openxmlformats.org/officeDocument/2006/math">
                    <m:r>
                      <a:rPr lang="de-DE" i="1">
                        <a:latin typeface="Cambria Math" panose="02040503050406030204" pitchFamily="18" charset="0"/>
                        <a:ea typeface="Cambria Math" panose="02040503050406030204" pitchFamily="18" charset="0"/>
                      </a:rPr>
                      <m:t>𝑐𝑜𝑠𝑡</m:t>
                    </m:r>
                  </m:oMath>
                </a14:m>
                <a:r>
                  <a:rPr lang="en-GB" dirty="0">
                    <a:sym typeface="Symbol" charset="0"/>
                  </a:rPr>
                  <a:t> is optional</a:t>
                </a:r>
                <a:endParaRPr lang="en-GB" baseline="-25000" dirty="0">
                  <a:sym typeface="Symbol" charset="0"/>
                </a:endParaRPr>
              </a:p>
              <a:p>
                <a:pPr lvl="2"/>
                <a14:m>
                  <m:oMath xmlns:m="http://schemas.openxmlformats.org/officeDocument/2006/math">
                    <m:r>
                      <a:rPr lang="de-DE" i="1">
                        <a:latin typeface="Cambria Math" panose="02040503050406030204" pitchFamily="18" charset="0"/>
                        <a:ea typeface="Cambria Math" panose="02040503050406030204" pitchFamily="18" charset="0"/>
                      </a:rPr>
                      <m:t>𝑆</m:t>
                    </m:r>
                  </m:oMath>
                </a14:m>
                <a:r>
                  <a:rPr lang="en-GB" dirty="0">
                    <a:sym typeface="Symbol" charset="0"/>
                  </a:rPr>
                  <a:t>  -  finite set of </a:t>
                </a:r>
                <a:r>
                  <a:rPr lang="en-GB" dirty="0">
                    <a:solidFill>
                      <a:schemeClr val="accent1"/>
                    </a:solidFill>
                    <a:sym typeface="Symbol" charset="0"/>
                  </a:rPr>
                  <a:t>states</a:t>
                </a:r>
                <a:r>
                  <a:rPr lang="en-GB" dirty="0">
                    <a:sym typeface="Symbol" charset="0"/>
                  </a:rPr>
                  <a:t> that the system may be in</a:t>
                </a:r>
              </a:p>
              <a:p>
                <a:pPr lvl="2"/>
                <a14:m>
                  <m:oMath xmlns:m="http://schemas.openxmlformats.org/officeDocument/2006/math">
                    <m:r>
                      <a:rPr lang="de-DE" b="0" i="1" smtClean="0">
                        <a:latin typeface="Cambria Math" panose="02040503050406030204" pitchFamily="18" charset="0"/>
                        <a:ea typeface="Cambria Math" panose="02040503050406030204" pitchFamily="18" charset="0"/>
                      </a:rPr>
                      <m:t>𝐴</m:t>
                    </m:r>
                  </m:oMath>
                </a14:m>
                <a:r>
                  <a:rPr lang="en-GB" dirty="0">
                    <a:sym typeface="Symbol" charset="0"/>
                  </a:rPr>
                  <a:t>  -  finite set of </a:t>
                </a:r>
                <a:r>
                  <a:rPr lang="en-GB" dirty="0">
                    <a:solidFill>
                      <a:schemeClr val="accent1"/>
                    </a:solidFill>
                    <a:sym typeface="Symbol" charset="0"/>
                  </a:rPr>
                  <a:t>actions</a:t>
                </a:r>
                <a:r>
                  <a:rPr lang="en-GB" dirty="0">
                    <a:sym typeface="Symbol" charset="0"/>
                  </a:rPr>
                  <a:t>: things the actor can do</a:t>
                </a:r>
                <a:endParaRPr lang="en-GB" i="1" dirty="0">
                  <a:sym typeface="Symbol" charset="0"/>
                </a:endParaRPr>
              </a:p>
              <a:p>
                <a:pPr lvl="2"/>
                <a14:m>
                  <m:oMath xmlns:m="http://schemas.openxmlformats.org/officeDocument/2006/math">
                    <m:r>
                      <a:rPr lang="de-DE" i="1">
                        <a:latin typeface="Cambria Math" panose="02040503050406030204" pitchFamily="18" charset="0"/>
                        <a:ea typeface="Cambria Math" panose="02040503050406030204" pitchFamily="18" charset="0"/>
                      </a:rPr>
                      <m:t>𝛾</m:t>
                    </m:r>
                    <m:r>
                      <a:rPr lang="de-DE" i="1">
                        <a:latin typeface="Cambria Math" panose="02040503050406030204" pitchFamily="18" charset="0"/>
                        <a:ea typeface="Cambria Math" panose="02040503050406030204" pitchFamily="18" charset="0"/>
                      </a:rPr>
                      <m:t> :</m:t>
                    </m:r>
                    <m:r>
                      <a:rPr lang="de-DE" b="0" i="1" smtClean="0">
                        <a:latin typeface="Cambria Math" panose="02040503050406030204" pitchFamily="18" charset="0"/>
                        <a:ea typeface="Cambria Math" panose="02040503050406030204" pitchFamily="18" charset="0"/>
                      </a:rPr>
                      <m:t>𝑆</m:t>
                    </m:r>
                    <m:r>
                      <a:rPr lang="de-DE" b="0" i="1" smtClean="0">
                        <a:latin typeface="Cambria Math" panose="02040503050406030204" pitchFamily="18" charset="0"/>
                        <a:ea typeface="Cambria Math" panose="02040503050406030204" pitchFamily="18" charset="0"/>
                      </a:rPr>
                      <m:t> × </m:t>
                    </m:r>
                    <m:r>
                      <a:rPr lang="de-DE" b="0" i="1" smtClean="0">
                        <a:latin typeface="Cambria Math" panose="02040503050406030204" pitchFamily="18" charset="0"/>
                        <a:ea typeface="Cambria Math" panose="02040503050406030204" pitchFamily="18" charset="0"/>
                      </a:rPr>
                      <m:t>𝐴</m:t>
                    </m:r>
                    <m:r>
                      <a:rPr lang="de-DE" b="0" i="1" smtClean="0">
                        <a:latin typeface="Cambria Math" panose="02040503050406030204" pitchFamily="18" charset="0"/>
                        <a:ea typeface="Cambria Math" panose="02040503050406030204" pitchFamily="18" charset="0"/>
                      </a:rPr>
                      <m:t> ⟶ </m:t>
                    </m:r>
                    <m:r>
                      <a:rPr lang="de-DE" b="0" i="1" smtClean="0">
                        <a:latin typeface="Cambria Math" panose="02040503050406030204" pitchFamily="18" charset="0"/>
                        <a:ea typeface="Cambria Math" panose="02040503050406030204" pitchFamily="18" charset="0"/>
                      </a:rPr>
                      <m:t>𝑆</m:t>
                    </m:r>
                  </m:oMath>
                </a14:m>
                <a:r>
                  <a:rPr lang="en-GB" dirty="0"/>
                  <a:t>  -  </a:t>
                </a:r>
                <a:r>
                  <a:rPr lang="en-GB" dirty="0">
                    <a:solidFill>
                      <a:schemeClr val="accent1"/>
                    </a:solidFill>
                  </a:rPr>
                  <a:t>prediction function </a:t>
                </a:r>
                <a:r>
                  <a:rPr lang="en-GB" dirty="0"/>
                  <a:t>(or </a:t>
                </a:r>
                <a:r>
                  <a:rPr lang="en-GB" i="1" dirty="0"/>
                  <a:t>state-transition function</a:t>
                </a:r>
                <a:r>
                  <a:rPr lang="en-GB" dirty="0"/>
                  <a:t>)</a:t>
                </a:r>
              </a:p>
              <a:p>
                <a:pPr lvl="3"/>
                <a:r>
                  <a:rPr lang="en-GB" dirty="0">
                    <a:solidFill>
                      <a:schemeClr val="accent1"/>
                    </a:solidFill>
                  </a:rPr>
                  <a:t>partial</a:t>
                </a:r>
                <a:r>
                  <a:rPr lang="en-GB" dirty="0"/>
                  <a:t> function: </a:t>
                </a:r>
                <a14:m>
                  <m:oMath xmlns:m="http://schemas.openxmlformats.org/officeDocument/2006/math">
                    <m:r>
                      <a:rPr lang="de-DE" i="1">
                        <a:latin typeface="Cambria Math" panose="02040503050406030204" pitchFamily="18" charset="0"/>
                        <a:ea typeface="Cambria Math" panose="02040503050406030204" pitchFamily="18" charset="0"/>
                      </a:rPr>
                      <m:t>𝛾</m:t>
                    </m:r>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𝑠</m:t>
                        </m:r>
                        <m:r>
                          <a:rPr lang="de-DE" b="0" i="1" smtClean="0">
                            <a:latin typeface="Cambria Math" panose="02040503050406030204" pitchFamily="18" charset="0"/>
                            <a:ea typeface="Cambria Math" panose="02040503050406030204" pitchFamily="18" charset="0"/>
                          </a:rPr>
                          <m:t>, </m:t>
                        </m:r>
                        <m:r>
                          <a:rPr lang="de-DE" b="0" i="1" smtClean="0">
                            <a:latin typeface="Cambria Math" panose="02040503050406030204" pitchFamily="18" charset="0"/>
                            <a:ea typeface="Cambria Math" panose="02040503050406030204" pitchFamily="18" charset="0"/>
                          </a:rPr>
                          <m:t>𝑎</m:t>
                        </m:r>
                      </m:e>
                    </m:d>
                  </m:oMath>
                </a14:m>
                <a:r>
                  <a:rPr lang="en-GB" dirty="0"/>
                  <a:t> is not defined unless </a:t>
                </a:r>
                <a14:m>
                  <m:oMath xmlns:m="http://schemas.openxmlformats.org/officeDocument/2006/math">
                    <m:r>
                      <a:rPr lang="de-DE" i="1">
                        <a:latin typeface="Cambria Math" panose="02040503050406030204" pitchFamily="18" charset="0"/>
                        <a:ea typeface="Cambria Math" panose="02040503050406030204" pitchFamily="18" charset="0"/>
                      </a:rPr>
                      <m:t>𝑎</m:t>
                    </m:r>
                  </m:oMath>
                </a14:m>
                <a:r>
                  <a:rPr lang="en-GB" dirty="0"/>
                  <a:t> is </a:t>
                </a:r>
                <a:r>
                  <a:rPr lang="en-GB" dirty="0">
                    <a:solidFill>
                      <a:schemeClr val="accent1"/>
                    </a:solidFill>
                  </a:rPr>
                  <a:t>applicable</a:t>
                </a:r>
                <a:r>
                  <a:rPr lang="en-GB" dirty="0"/>
                  <a:t> in </a:t>
                </a:r>
                <a14:m>
                  <m:oMath xmlns:m="http://schemas.openxmlformats.org/officeDocument/2006/math">
                    <m:r>
                      <a:rPr lang="de-DE" i="1">
                        <a:latin typeface="Cambria Math" panose="02040503050406030204" pitchFamily="18" charset="0"/>
                        <a:ea typeface="Cambria Math" panose="02040503050406030204" pitchFamily="18" charset="0"/>
                      </a:rPr>
                      <m:t>𝑠</m:t>
                    </m:r>
                  </m:oMath>
                </a14:m>
                <a:endParaRPr lang="en-GB" i="1" dirty="0"/>
              </a:p>
              <a:p>
                <a:pPr lvl="3">
                  <a:tabLst>
                    <a:tab pos="517525" algn="l"/>
                  </a:tabLst>
                </a:pPr>
                <a14:m>
                  <m:oMath xmlns:m="http://schemas.openxmlformats.org/officeDocument/2006/math">
                    <m:r>
                      <m:rPr>
                        <m:sty m:val="p"/>
                      </m:rPr>
                      <a:rPr lang="de-DE" b="0" i="0" smtClean="0">
                        <a:latin typeface="Cambria Math" panose="02040503050406030204" pitchFamily="18" charset="0"/>
                      </a:rPr>
                      <m:t>dom</m:t>
                    </m:r>
                    <m:d>
                      <m:dPr>
                        <m:ctrlPr>
                          <a:rPr lang="de-DE" b="0" i="1" smtClean="0">
                            <a:latin typeface="Cambria Math" panose="02040503050406030204" pitchFamily="18" charset="0"/>
                          </a:rPr>
                        </m:ctrlPr>
                      </m:dPr>
                      <m:e>
                        <m:r>
                          <a:rPr lang="de-DE" b="0" i="1" smtClean="0">
                            <a:latin typeface="Cambria Math" panose="02040503050406030204" pitchFamily="18" charset="0"/>
                          </a:rPr>
                          <m:t>𝑎</m:t>
                        </m:r>
                      </m:e>
                    </m:d>
                    <m:r>
                      <a:rPr lang="de-DE" b="0" i="1" smtClean="0">
                        <a:latin typeface="Cambria Math" panose="02040503050406030204" pitchFamily="18" charset="0"/>
                      </a:rPr>
                      <m:t>=</m:t>
                    </m:r>
                    <m:d>
                      <m:dPr>
                        <m:begChr m:val="{"/>
                        <m:endChr m:val="}"/>
                        <m:ctrlPr>
                          <a:rPr lang="de-DE" b="0" i="1" smtClean="0">
                            <a:latin typeface="Cambria Math" panose="02040503050406030204" pitchFamily="18" charset="0"/>
                          </a:rPr>
                        </m:ctrlPr>
                      </m:dPr>
                      <m:e>
                        <m:r>
                          <a:rPr lang="de-DE" b="0" i="1" smtClean="0">
                            <a:latin typeface="Cambria Math" panose="02040503050406030204" pitchFamily="18" charset="0"/>
                          </a:rPr>
                          <m:t>𝑠</m:t>
                        </m:r>
                        <m:r>
                          <a:rPr lang="de-DE" b="0" i="1" smtClean="0">
                            <a:latin typeface="Cambria Math" panose="02040503050406030204" pitchFamily="18" charset="0"/>
                          </a:rPr>
                          <m:t> ∈ </m:t>
                        </m:r>
                        <m:r>
                          <a:rPr lang="de-DE" b="0" i="1" smtClean="0">
                            <a:latin typeface="Cambria Math" panose="02040503050406030204" pitchFamily="18" charset="0"/>
                          </a:rPr>
                          <m:t>𝑆</m:t>
                        </m:r>
                        <m:r>
                          <a:rPr lang="de-DE" b="0" i="1" smtClean="0">
                            <a:latin typeface="Cambria Math" panose="02040503050406030204" pitchFamily="18" charset="0"/>
                          </a:rPr>
                          <m:t> |</m:t>
                        </m:r>
                        <m:r>
                          <a:rPr lang="de-DE" i="1">
                            <a:latin typeface="Cambria Math" panose="02040503050406030204" pitchFamily="18" charset="0"/>
                            <a:ea typeface="Cambria Math" panose="02040503050406030204" pitchFamily="18" charset="0"/>
                          </a:rPr>
                          <m:t>𝛾</m:t>
                        </m:r>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𝑠</m:t>
                            </m:r>
                            <m:r>
                              <a:rPr lang="de-DE" i="1">
                                <a:latin typeface="Cambria Math" panose="02040503050406030204" pitchFamily="18" charset="0"/>
                                <a:ea typeface="Cambria Math" panose="02040503050406030204" pitchFamily="18" charset="0"/>
                              </a:rPr>
                              <m:t>, </m:t>
                            </m:r>
                            <m:r>
                              <a:rPr lang="de-DE" i="1">
                                <a:latin typeface="Cambria Math" panose="02040503050406030204" pitchFamily="18" charset="0"/>
                                <a:ea typeface="Cambria Math" panose="02040503050406030204" pitchFamily="18" charset="0"/>
                              </a:rPr>
                              <m:t>𝑎</m:t>
                            </m:r>
                          </m:e>
                        </m:d>
                        <m:r>
                          <a:rPr lang="de-DE" b="0" i="1" smtClean="0">
                            <a:latin typeface="Cambria Math" panose="02040503050406030204" pitchFamily="18" charset="0"/>
                            <a:ea typeface="Cambria Math" panose="02040503050406030204" pitchFamily="18" charset="0"/>
                          </a:rPr>
                          <m:t> </m:t>
                        </m:r>
                        <m:r>
                          <m:rPr>
                            <m:nor/>
                          </m:rPr>
                          <a:rPr lang="de-DE" b="0" i="0" smtClean="0">
                            <a:latin typeface="Cambria Math" panose="02040503050406030204" pitchFamily="18" charset="0"/>
                            <a:ea typeface="Cambria Math" panose="02040503050406030204" pitchFamily="18" charset="0"/>
                          </a:rPr>
                          <m:t>is</m:t>
                        </m:r>
                        <m:r>
                          <m:rPr>
                            <m:nor/>
                          </m:rPr>
                          <a:rPr lang="de-DE" b="0" i="0" smtClean="0">
                            <a:latin typeface="Cambria Math" panose="02040503050406030204" pitchFamily="18" charset="0"/>
                            <a:ea typeface="Cambria Math" panose="02040503050406030204" pitchFamily="18" charset="0"/>
                          </a:rPr>
                          <m:t> </m:t>
                        </m:r>
                        <m:r>
                          <m:rPr>
                            <m:nor/>
                          </m:rPr>
                          <a:rPr lang="de-DE" b="0" i="0" smtClean="0">
                            <a:latin typeface="Cambria Math" panose="02040503050406030204" pitchFamily="18" charset="0"/>
                            <a:ea typeface="Cambria Math" panose="02040503050406030204" pitchFamily="18" charset="0"/>
                          </a:rPr>
                          <m:t>defined</m:t>
                        </m:r>
                      </m:e>
                    </m:d>
                    <m:r>
                      <a:rPr lang="de-DE" b="0" i="1" smtClean="0">
                        <a:latin typeface="Cambria Math" panose="02040503050406030204" pitchFamily="18" charset="0"/>
                      </a:rPr>
                      <m:t>=</m:t>
                    </m:r>
                    <m:d>
                      <m:dPr>
                        <m:begChr m:val="{"/>
                        <m:endChr m:val="}"/>
                        <m:ctrlPr>
                          <a:rPr lang="de-DE" i="1">
                            <a:latin typeface="Cambria Math" panose="02040503050406030204" pitchFamily="18" charset="0"/>
                          </a:rPr>
                        </m:ctrlPr>
                      </m:dPr>
                      <m:e>
                        <m:r>
                          <a:rPr lang="de-DE" i="1">
                            <a:latin typeface="Cambria Math" panose="02040503050406030204" pitchFamily="18" charset="0"/>
                          </a:rPr>
                          <m:t>𝑠</m:t>
                        </m:r>
                        <m:r>
                          <a:rPr lang="de-DE" i="1">
                            <a:latin typeface="Cambria Math" panose="02040503050406030204" pitchFamily="18" charset="0"/>
                          </a:rPr>
                          <m:t> ∈ </m:t>
                        </m:r>
                        <m:r>
                          <a:rPr lang="de-DE" i="1">
                            <a:latin typeface="Cambria Math" panose="02040503050406030204" pitchFamily="18" charset="0"/>
                          </a:rPr>
                          <m:t>𝑆</m:t>
                        </m:r>
                        <m:r>
                          <a:rPr lang="de-DE" i="1">
                            <a:latin typeface="Cambria Math" panose="02040503050406030204" pitchFamily="18" charset="0"/>
                          </a:rPr>
                          <m:t> |</m:t>
                        </m:r>
                        <m:r>
                          <a:rPr lang="de-DE" b="0" i="1" smtClean="0">
                            <a:latin typeface="Cambria Math" panose="02040503050406030204" pitchFamily="18" charset="0"/>
                            <a:ea typeface="Cambria Math" panose="02040503050406030204" pitchFamily="18" charset="0"/>
                          </a:rPr>
                          <m:t>𝑎</m:t>
                        </m:r>
                        <m:r>
                          <a:rPr lang="de-DE" i="1">
                            <a:latin typeface="Cambria Math" panose="02040503050406030204" pitchFamily="18" charset="0"/>
                            <a:ea typeface="Cambria Math" panose="02040503050406030204" pitchFamily="18" charset="0"/>
                          </a:rPr>
                          <m:t> </m:t>
                        </m:r>
                        <m:r>
                          <m:rPr>
                            <m:nor/>
                          </m:rPr>
                          <a:rPr lang="de-DE" b="0" i="0" smtClean="0">
                            <a:latin typeface="Cambria Math" panose="02040503050406030204" pitchFamily="18" charset="0"/>
                            <a:ea typeface="Cambria Math" panose="02040503050406030204" pitchFamily="18" charset="0"/>
                          </a:rPr>
                          <m:t>applicable</m:t>
                        </m:r>
                        <m:r>
                          <m:rPr>
                            <m:nor/>
                          </m:rPr>
                          <a:rPr lang="de-DE" b="0" i="0" smtClean="0">
                            <a:latin typeface="Cambria Math" panose="02040503050406030204" pitchFamily="18" charset="0"/>
                            <a:ea typeface="Cambria Math" panose="02040503050406030204" pitchFamily="18" charset="0"/>
                          </a:rPr>
                          <m:t> </m:t>
                        </m:r>
                        <m:r>
                          <m:rPr>
                            <m:nor/>
                          </m:rPr>
                          <a:rPr lang="de-DE" b="0" i="0" smtClean="0">
                            <a:latin typeface="Cambria Math" panose="02040503050406030204" pitchFamily="18" charset="0"/>
                            <a:ea typeface="Cambria Math" panose="02040503050406030204" pitchFamily="18" charset="0"/>
                          </a:rPr>
                          <m:t>in</m:t>
                        </m:r>
                        <m:r>
                          <m:rPr>
                            <m:nor/>
                          </m:rPr>
                          <a:rPr lang="de-DE" b="0" i="0" smtClean="0">
                            <a:latin typeface="Cambria Math" panose="02040503050406030204" pitchFamily="18" charset="0"/>
                            <a:ea typeface="Cambria Math" panose="02040503050406030204" pitchFamily="18" charset="0"/>
                          </a:rPr>
                          <m:t> </m:t>
                        </m:r>
                        <m:r>
                          <m:rPr>
                            <m:nor/>
                          </m:rPr>
                          <a:rPr lang="de-DE" b="0" i="0" smtClean="0">
                            <a:latin typeface="Cambria Math" panose="02040503050406030204" pitchFamily="18" charset="0"/>
                            <a:ea typeface="Cambria Math" panose="02040503050406030204" pitchFamily="18" charset="0"/>
                          </a:rPr>
                          <m:t>s</m:t>
                        </m:r>
                      </m:e>
                    </m:d>
                  </m:oMath>
                </a14:m>
                <a:r>
                  <a:rPr lang="en-GB" dirty="0"/>
                  <a:t> (domain)</a:t>
                </a:r>
              </a:p>
              <a:p>
                <a:pPr lvl="3">
                  <a:tabLst>
                    <a:tab pos="517525" algn="l"/>
                  </a:tabLst>
                </a:pPr>
                <a14:m>
                  <m:oMath xmlns:m="http://schemas.openxmlformats.org/officeDocument/2006/math">
                    <m:r>
                      <m:rPr>
                        <m:sty m:val="p"/>
                      </m:rPr>
                      <a:rPr lang="de-DE" b="0" i="0" smtClean="0">
                        <a:latin typeface="Cambria Math" panose="02040503050406030204" pitchFamily="18" charset="0"/>
                        <a:ea typeface="Cambria Math" panose="02040503050406030204" pitchFamily="18" charset="0"/>
                      </a:rPr>
                      <m:t>ran</m:t>
                    </m:r>
                    <m:d>
                      <m:dPr>
                        <m:ctrlPr>
                          <a:rPr lang="de-DE" i="1">
                            <a:latin typeface="Cambria Math" panose="02040503050406030204" pitchFamily="18" charset="0"/>
                          </a:rPr>
                        </m:ctrlPr>
                      </m:dPr>
                      <m:e>
                        <m:r>
                          <a:rPr lang="de-DE" i="1">
                            <a:latin typeface="Cambria Math" panose="02040503050406030204" pitchFamily="18" charset="0"/>
                          </a:rPr>
                          <m:t>𝑎</m:t>
                        </m:r>
                      </m:e>
                    </m:d>
                    <m:r>
                      <a:rPr lang="de-DE" i="1">
                        <a:latin typeface="Cambria Math" panose="02040503050406030204" pitchFamily="18" charset="0"/>
                      </a:rPr>
                      <m:t>=</m:t>
                    </m:r>
                    <m:d>
                      <m:dPr>
                        <m:begChr m:val="{"/>
                        <m:endChr m:val="}"/>
                        <m:ctrlPr>
                          <a:rPr lang="de-DE" i="1">
                            <a:latin typeface="Cambria Math" panose="02040503050406030204" pitchFamily="18" charset="0"/>
                          </a:rPr>
                        </m:ctrlPr>
                      </m:dPr>
                      <m:e>
                        <m:r>
                          <a:rPr lang="de-DE" i="1">
                            <a:latin typeface="Cambria Math" panose="02040503050406030204" pitchFamily="18" charset="0"/>
                            <a:ea typeface="Cambria Math" panose="02040503050406030204" pitchFamily="18" charset="0"/>
                          </a:rPr>
                          <m:t>𝛾</m:t>
                        </m:r>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𝑠</m:t>
                            </m:r>
                            <m:r>
                              <a:rPr lang="de-DE" i="1">
                                <a:latin typeface="Cambria Math" panose="02040503050406030204" pitchFamily="18" charset="0"/>
                                <a:ea typeface="Cambria Math" panose="02040503050406030204" pitchFamily="18" charset="0"/>
                              </a:rPr>
                              <m:t>, </m:t>
                            </m:r>
                            <m:r>
                              <a:rPr lang="de-DE" i="1">
                                <a:latin typeface="Cambria Math" panose="02040503050406030204" pitchFamily="18" charset="0"/>
                                <a:ea typeface="Cambria Math" panose="02040503050406030204" pitchFamily="18" charset="0"/>
                              </a:rPr>
                              <m:t>𝑎</m:t>
                            </m:r>
                          </m:e>
                        </m:d>
                        <m:r>
                          <a:rPr lang="de-DE" b="0" i="1" smtClean="0">
                            <a:latin typeface="Cambria Math" panose="02040503050406030204" pitchFamily="18" charset="0"/>
                            <a:ea typeface="Cambria Math" panose="02040503050406030204" pitchFamily="18" charset="0"/>
                          </a:rPr>
                          <m:t> | </m:t>
                        </m:r>
                        <m:r>
                          <a:rPr lang="de-DE" b="0" i="1" smtClean="0">
                            <a:latin typeface="Cambria Math" panose="02040503050406030204" pitchFamily="18" charset="0"/>
                            <a:ea typeface="Cambria Math" panose="02040503050406030204" pitchFamily="18" charset="0"/>
                          </a:rPr>
                          <m:t>𝑠</m:t>
                        </m:r>
                        <m:r>
                          <a:rPr lang="de-DE" i="1">
                            <a:latin typeface="Cambria Math" panose="02040503050406030204" pitchFamily="18" charset="0"/>
                            <a:ea typeface="Cambria Math" panose="02040503050406030204" pitchFamily="18" charset="0"/>
                          </a:rPr>
                          <m:t>∈</m:t>
                        </m:r>
                        <m:r>
                          <m:rPr>
                            <m:sty m:val="p"/>
                          </m:rPr>
                          <a:rPr lang="de-DE" b="0" i="0" smtClean="0">
                            <a:latin typeface="Cambria Math" panose="02040503050406030204" pitchFamily="18" charset="0"/>
                            <a:ea typeface="Cambria Math" panose="02040503050406030204" pitchFamily="18" charset="0"/>
                          </a:rPr>
                          <m:t>dom</m:t>
                        </m:r>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𝑎</m:t>
                            </m:r>
                          </m:e>
                        </m:d>
                      </m:e>
                    </m:d>
                  </m:oMath>
                </a14:m>
                <a:r>
                  <a:rPr lang="en-GB" dirty="0"/>
                  <a:t> (range)</a:t>
                </a:r>
              </a:p>
              <a:p>
                <a:pPr lvl="2">
                  <a:tabLst>
                    <a:tab pos="517525" algn="l"/>
                  </a:tabLst>
                </a:pPr>
                <a14:m>
                  <m:oMath xmlns:m="http://schemas.openxmlformats.org/officeDocument/2006/math">
                    <m:r>
                      <a:rPr lang="de-DE" i="1">
                        <a:latin typeface="Cambria Math" panose="02040503050406030204" pitchFamily="18" charset="0"/>
                        <a:ea typeface="Cambria Math" panose="02040503050406030204" pitchFamily="18" charset="0"/>
                      </a:rPr>
                      <m:t>𝑐𝑜𝑠𝑡</m:t>
                    </m:r>
                    <m:r>
                      <a:rPr lang="de-DE" i="1">
                        <a:latin typeface="Cambria Math" panose="02040503050406030204" pitchFamily="18" charset="0"/>
                        <a:ea typeface="Cambria Math" panose="02040503050406030204" pitchFamily="18" charset="0"/>
                      </a:rPr>
                      <m:t> :</m:t>
                    </m:r>
                    <m:r>
                      <a:rPr lang="de-DE" i="1">
                        <a:latin typeface="Cambria Math" panose="02040503050406030204" pitchFamily="18" charset="0"/>
                        <a:ea typeface="Cambria Math" panose="02040503050406030204" pitchFamily="18" charset="0"/>
                      </a:rPr>
                      <m:t>𝑆</m:t>
                    </m:r>
                    <m:r>
                      <a:rPr lang="de-DE" i="1">
                        <a:latin typeface="Cambria Math" panose="02040503050406030204" pitchFamily="18" charset="0"/>
                        <a:ea typeface="Cambria Math" panose="02040503050406030204" pitchFamily="18" charset="0"/>
                      </a:rPr>
                      <m:t> × </m:t>
                    </m:r>
                    <m:r>
                      <a:rPr lang="de-DE" i="1">
                        <a:latin typeface="Cambria Math" panose="02040503050406030204" pitchFamily="18" charset="0"/>
                        <a:ea typeface="Cambria Math" panose="02040503050406030204" pitchFamily="18" charset="0"/>
                      </a:rPr>
                      <m:t>𝐴</m:t>
                    </m:r>
                    <m:r>
                      <a:rPr lang="de-DE" i="1">
                        <a:latin typeface="Cambria Math" panose="02040503050406030204" pitchFamily="18" charset="0"/>
                        <a:ea typeface="Cambria Math" panose="02040503050406030204" pitchFamily="18" charset="0"/>
                      </a:rPr>
                      <m:t> ⟶ </m:t>
                    </m:r>
                    <m:sSup>
                      <m:sSupPr>
                        <m:ctrlPr>
                          <a:rPr lang="de-DE" i="1">
                            <a:latin typeface="Cambria Math" panose="02040503050406030204" pitchFamily="18" charset="0"/>
                            <a:ea typeface="Cambria Math" panose="02040503050406030204" pitchFamily="18" charset="0"/>
                          </a:rPr>
                        </m:ctrlPr>
                      </m:sSupPr>
                      <m:e>
                        <m:r>
                          <a:rPr lang="de-DE" b="0" i="1" smtClean="0">
                            <a:latin typeface="Cambria Math" panose="02040503050406030204" pitchFamily="18" charset="0"/>
                            <a:ea typeface="Cambria Math" panose="02040503050406030204" pitchFamily="18" charset="0"/>
                          </a:rPr>
                          <m:t>ℝ</m:t>
                        </m:r>
                      </m:e>
                      <m:sup>
                        <m:r>
                          <a:rPr lang="de-DE" b="0" i="1" smtClean="0">
                            <a:latin typeface="Cambria Math" panose="02040503050406030204" pitchFamily="18" charset="0"/>
                            <a:ea typeface="Cambria Math" panose="02040503050406030204" pitchFamily="18" charset="0"/>
                          </a:rPr>
                          <m:t>+</m:t>
                        </m:r>
                      </m:sup>
                    </m:sSup>
                  </m:oMath>
                </a14:m>
                <a:r>
                  <a:rPr lang="en-GB" dirty="0"/>
                  <a:t>      -or-      </a:t>
                </a:r>
                <a14:m>
                  <m:oMath xmlns:m="http://schemas.openxmlformats.org/officeDocument/2006/math">
                    <m:r>
                      <a:rPr lang="de-DE" i="1">
                        <a:latin typeface="Cambria Math" panose="02040503050406030204" pitchFamily="18" charset="0"/>
                        <a:ea typeface="Cambria Math" panose="02040503050406030204" pitchFamily="18" charset="0"/>
                      </a:rPr>
                      <m:t>𝑐𝑜𝑠𝑡</m:t>
                    </m:r>
                    <m:r>
                      <a:rPr lang="de-DE" i="1">
                        <a:latin typeface="Cambria Math" panose="02040503050406030204" pitchFamily="18" charset="0"/>
                        <a:ea typeface="Cambria Math" panose="02040503050406030204" pitchFamily="18" charset="0"/>
                      </a:rPr>
                      <m:t> :</m:t>
                    </m:r>
                    <m:r>
                      <a:rPr lang="de-DE" i="1">
                        <a:latin typeface="Cambria Math" panose="02040503050406030204" pitchFamily="18" charset="0"/>
                        <a:ea typeface="Cambria Math" panose="02040503050406030204" pitchFamily="18" charset="0"/>
                      </a:rPr>
                      <m:t>𝐴</m:t>
                    </m:r>
                    <m:r>
                      <a:rPr lang="de-DE" i="1">
                        <a:latin typeface="Cambria Math" panose="02040503050406030204" pitchFamily="18" charset="0"/>
                        <a:ea typeface="Cambria Math" panose="02040503050406030204" pitchFamily="18" charset="0"/>
                      </a:rPr>
                      <m:t> ⟶ </m:t>
                    </m:r>
                    <m:sSup>
                      <m:sSupPr>
                        <m:ctrlPr>
                          <a:rPr lang="de-DE" i="1">
                            <a:latin typeface="Cambria Math" panose="02040503050406030204" pitchFamily="18" charset="0"/>
                            <a:ea typeface="Cambria Math" panose="02040503050406030204" pitchFamily="18" charset="0"/>
                          </a:rPr>
                        </m:ctrlPr>
                      </m:sSupPr>
                      <m:e>
                        <m:r>
                          <a:rPr lang="de-DE" i="1">
                            <a:latin typeface="Cambria Math" panose="02040503050406030204" pitchFamily="18" charset="0"/>
                            <a:ea typeface="Cambria Math" panose="02040503050406030204" pitchFamily="18" charset="0"/>
                          </a:rPr>
                          <m:t>ℝ</m:t>
                        </m:r>
                      </m:e>
                      <m:sup>
                        <m:r>
                          <a:rPr lang="de-DE" i="1">
                            <a:latin typeface="Cambria Math" panose="02040503050406030204" pitchFamily="18" charset="0"/>
                            <a:ea typeface="Cambria Math" panose="02040503050406030204" pitchFamily="18" charset="0"/>
                          </a:rPr>
                          <m:t>+</m:t>
                        </m:r>
                      </m:sup>
                    </m:sSup>
                  </m:oMath>
                </a14:m>
                <a:endParaRPr lang="en-GB" dirty="0"/>
              </a:p>
              <a:p>
                <a:pPr lvl="3">
                  <a:tabLst>
                    <a:tab pos="517525" algn="l"/>
                  </a:tabLst>
                </a:pPr>
                <a:r>
                  <a:rPr lang="en-GB" dirty="0"/>
                  <a:t>Could be monetary cost, time required, something else </a:t>
                </a:r>
              </a:p>
              <a:p>
                <a:pPr lvl="3">
                  <a:tabLst>
                    <a:tab pos="517525" algn="l"/>
                  </a:tabLst>
                </a:pPr>
                <a:r>
                  <a:rPr lang="en-GB" dirty="0"/>
                  <a:t>Often omitted from </a:t>
                </a:r>
                <a14:m>
                  <m:oMath xmlns:m="http://schemas.openxmlformats.org/officeDocument/2006/math">
                    <m:r>
                      <m:rPr>
                        <m:sty m:val="p"/>
                      </m:rPr>
                      <a:rPr lang="el-GR" i="1">
                        <a:latin typeface="Cambria Math" panose="02040503050406030204" pitchFamily="18" charset="0"/>
                        <a:ea typeface="Cambria Math" panose="02040503050406030204" pitchFamily="18" charset="0"/>
                      </a:rPr>
                      <m:t>Σ</m:t>
                    </m:r>
                  </m:oMath>
                </a14:m>
                <a:r>
                  <a:rPr lang="en-GB" dirty="0"/>
                  <a:t>; default is </a:t>
                </a:r>
                <a14:m>
                  <m:oMath xmlns:m="http://schemas.openxmlformats.org/officeDocument/2006/math">
                    <m:r>
                      <a:rPr lang="de-DE" i="1">
                        <a:latin typeface="Cambria Math" panose="02040503050406030204" pitchFamily="18" charset="0"/>
                        <a:ea typeface="Cambria Math" panose="02040503050406030204" pitchFamily="18" charset="0"/>
                      </a:rPr>
                      <m:t>𝑐𝑜𝑠𝑡</m:t>
                    </m:r>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𝑎</m:t>
                        </m:r>
                      </m:e>
                    </m:d>
                    <m:r>
                      <a:rPr lang="de-DE" b="0" i="1" smtClean="0">
                        <a:latin typeface="Cambria Math" panose="02040503050406030204" pitchFamily="18" charset="0"/>
                        <a:ea typeface="Cambria Math" panose="02040503050406030204" pitchFamily="18" charset="0"/>
                      </a:rPr>
                      <m:t>=1</m:t>
                    </m:r>
                  </m:oMath>
                </a14:m>
                <a:endParaRPr lang="de-DE" b="0" dirty="0">
                  <a:ea typeface="Cambria Math" panose="02040503050406030204" pitchFamily="18" charset="0"/>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3"/>
                <a:stretch>
                  <a:fillRect l="-1549" t="-2985"/>
                </a:stretch>
              </a:blipFill>
            </p:spPr>
            <p:txBody>
              <a:bodyPr/>
              <a:lstStyle/>
              <a:p>
                <a:r>
                  <a:rPr lang="en-DE">
                    <a:noFill/>
                  </a:rPr>
                  <a:t> </a:t>
                </a:r>
              </a:p>
            </p:txBody>
          </p:sp>
        </mc:Fallback>
      </mc:AlternateContent>
      <p:sp>
        <p:nvSpPr>
          <p:cNvPr id="5" name="Date Placeholder 4">
            <a:extLst>
              <a:ext uri="{FF2B5EF4-FFF2-40B4-BE49-F238E27FC236}">
                <a16:creationId xmlns:a16="http://schemas.microsoft.com/office/drawing/2014/main" id="{AE4D5D01-9ABA-FF4F-9F51-030861EB2DB8}"/>
              </a:ext>
            </a:extLst>
          </p:cNvPr>
          <p:cNvSpPr>
            <a:spLocks noGrp="1"/>
          </p:cNvSpPr>
          <p:nvPr>
            <p:ph type="dt" sz="half" idx="2"/>
          </p:nvPr>
        </p:nvSpPr>
        <p:spPr/>
        <p:txBody>
          <a:bodyPr/>
          <a:lstStyle/>
          <a:p>
            <a:r>
              <a:rPr lang="de-DE"/>
              <a:t>Deterministic</a:t>
            </a:r>
            <a:endParaRPr lang="de-DE" dirty="0"/>
          </a:p>
        </p:txBody>
      </p:sp>
      <p:sp>
        <p:nvSpPr>
          <p:cNvPr id="7" name="Footer Placeholder 6">
            <a:extLst>
              <a:ext uri="{FF2B5EF4-FFF2-40B4-BE49-F238E27FC236}">
                <a16:creationId xmlns:a16="http://schemas.microsoft.com/office/drawing/2014/main" id="{8A6F0F8E-9649-24D4-7F5D-BAB4CD526EA7}"/>
              </a:ext>
            </a:extLst>
          </p:cNvPr>
          <p:cNvSpPr>
            <a:spLocks noGrp="1"/>
          </p:cNvSpPr>
          <p:nvPr>
            <p:ph type="ftr" sz="quarter" idx="3"/>
          </p:nvPr>
        </p:nvSpPr>
        <p:spPr/>
        <p:txBody>
          <a:bodyPr/>
          <a:lstStyle/>
          <a:p>
            <a:r>
              <a:rPr lang="en-GB"/>
              <a:t>T. Braun - APA</a:t>
            </a:r>
          </a:p>
        </p:txBody>
      </p:sp>
      <p:sp>
        <p:nvSpPr>
          <p:cNvPr id="4" name="Slide Number Placeholder 3">
            <a:extLst>
              <a:ext uri="{FF2B5EF4-FFF2-40B4-BE49-F238E27FC236}">
                <a16:creationId xmlns:a16="http://schemas.microsoft.com/office/drawing/2014/main" id="{E2CC9CD1-023C-E546-98B5-0919E693F0BC}"/>
              </a:ext>
            </a:extLst>
          </p:cNvPr>
          <p:cNvSpPr>
            <a:spLocks noGrp="1"/>
          </p:cNvSpPr>
          <p:nvPr>
            <p:ph type="sldNum" sz="quarter" idx="4"/>
          </p:nvPr>
        </p:nvSpPr>
        <p:spPr/>
        <p:txBody>
          <a:bodyPr/>
          <a:lstStyle/>
          <a:p>
            <a:fld id="{67C9959E-8E6B-B04C-9955-EA096F41CA7A}" type="slidenum">
              <a:rPr lang="en-GB" smtClean="0"/>
              <a:t>5</a:t>
            </a:fld>
            <a:endParaRPr lang="en-GB"/>
          </a:p>
        </p:txBody>
      </p:sp>
    </p:spTree>
    <p:extLst>
      <p:ext uri="{BB962C8B-B14F-4D97-AF65-F5344CB8AC3E}">
        <p14:creationId xmlns:p14="http://schemas.microsoft.com/office/powerpoint/2010/main" val="353223707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t>A*</a:t>
            </a:r>
          </a:p>
        </p:txBody>
      </p:sp>
      <mc:AlternateContent xmlns:mc="http://schemas.openxmlformats.org/markup-compatibility/2006" xmlns:a14="http://schemas.microsoft.com/office/drawing/2010/main">
        <mc:Choice Requires="a14">
          <p:sp>
            <p:nvSpPr>
              <p:cNvPr id="7" name="Content Placeholder 6">
                <a:extLst>
                  <a:ext uri="{FF2B5EF4-FFF2-40B4-BE49-F238E27FC236}">
                    <a16:creationId xmlns:a16="http://schemas.microsoft.com/office/drawing/2014/main" id="{9335A724-2206-4442-916E-30CC1EFFDA82}"/>
                  </a:ext>
                </a:extLst>
              </p:cNvPr>
              <p:cNvSpPr>
                <a:spLocks noGrp="1"/>
              </p:cNvSpPr>
              <p:nvPr>
                <p:ph idx="1"/>
              </p:nvPr>
            </p:nvSpPr>
            <p:spPr>
              <a:xfrm>
                <a:off x="359625" y="1665066"/>
                <a:ext cx="5583975" cy="4240848"/>
              </a:xfrm>
            </p:spPr>
            <p:txBody>
              <a:bodyPr>
                <a:normAutofit/>
              </a:bodyPr>
              <a:lstStyle/>
              <a:p>
                <a:r>
                  <a:rPr lang="en-GB" dirty="0"/>
                  <a:t>(</a:t>
                </a:r>
                <a:r>
                  <a:rPr lang="en-GB" dirty="0" err="1"/>
                  <a:t>i</a:t>
                </a:r>
                <a:r>
                  <a:rPr lang="en-GB" dirty="0"/>
                  <a:t>) Select a node </a:t>
                </a:r>
                <a14:m>
                  <m:oMath xmlns:m="http://schemas.openxmlformats.org/officeDocument/2006/math">
                    <m:r>
                      <a:rPr lang="el-GR" i="1" dirty="0" smtClean="0">
                        <a:latin typeface="Cambria Math" panose="02040503050406030204" pitchFamily="18" charset="0"/>
                      </a:rPr>
                      <m:t>𝜈</m:t>
                    </m:r>
                    <m:r>
                      <a:rPr lang="el-GR" i="1" dirty="0" smtClean="0">
                        <a:latin typeface="Cambria Math" panose="02040503050406030204" pitchFamily="18" charset="0"/>
                      </a:rPr>
                      <m:t>=</m:t>
                    </m:r>
                    <m:d>
                      <m:dPr>
                        <m:ctrlPr>
                          <a:rPr lang="el-GR" i="1" dirty="0" smtClean="0">
                            <a:latin typeface="Cambria Math" panose="02040503050406030204" pitchFamily="18" charset="0"/>
                          </a:rPr>
                        </m:ctrlPr>
                      </m:dPr>
                      <m:e>
                        <m:r>
                          <a:rPr lang="el-GR" i="1" dirty="0" smtClean="0">
                            <a:latin typeface="Cambria Math" panose="02040503050406030204" pitchFamily="18" charset="0"/>
                          </a:rPr>
                          <m:t>𝜋</m:t>
                        </m:r>
                        <m:r>
                          <a:rPr lang="el-GR" i="1" dirty="0" smtClean="0">
                            <a:latin typeface="Cambria Math" panose="02040503050406030204" pitchFamily="18" charset="0"/>
                          </a:rPr>
                          <m:t>,</m:t>
                        </m:r>
                        <m:r>
                          <a:rPr lang="en-GB" i="1" dirty="0">
                            <a:latin typeface="Cambria Math" panose="02040503050406030204" pitchFamily="18" charset="0"/>
                          </a:rPr>
                          <m:t>𝑠</m:t>
                        </m:r>
                      </m:e>
                    </m:d>
                  </m:oMath>
                </a14:m>
                <a:r>
                  <a:rPr lang="en-GB" dirty="0"/>
                  <a:t>  in </a:t>
                </a:r>
                <a14:m>
                  <m:oMath xmlns:m="http://schemas.openxmlformats.org/officeDocument/2006/math">
                    <m:r>
                      <a:rPr lang="en-GB" i="1" dirty="0" smtClean="0">
                        <a:latin typeface="Cambria Math" panose="02040503050406030204" pitchFamily="18" charset="0"/>
                      </a:rPr>
                      <m:t>𝐹𝑟𝑜𝑛𝑡𝑖𝑒𝑟</m:t>
                    </m:r>
                  </m:oMath>
                </a14:m>
                <a:r>
                  <a:rPr lang="en-GB" dirty="0"/>
                  <a:t> that has smallest value of </a:t>
                </a:r>
              </a:p>
              <a:p>
                <a:pPr marL="0" indent="0">
                  <a:buNone/>
                </a:pPr>
                <a14:m>
                  <m:oMathPara xmlns:m="http://schemas.openxmlformats.org/officeDocument/2006/math">
                    <m:oMathParaPr>
                      <m:jc m:val="centerGroup"/>
                    </m:oMathParaPr>
                    <m:oMath xmlns:m="http://schemas.openxmlformats.org/officeDocument/2006/math">
                      <m:r>
                        <a:rPr lang="en-GB" i="1" dirty="0" smtClean="0">
                          <a:latin typeface="Cambria Math" panose="02040503050406030204" pitchFamily="18" charset="0"/>
                        </a:rPr>
                        <m:t>𝑓</m:t>
                      </m:r>
                      <m:d>
                        <m:dPr>
                          <m:ctrlPr>
                            <a:rPr lang="en-GB" i="1" dirty="0" smtClean="0">
                              <a:latin typeface="Cambria Math" panose="02040503050406030204" pitchFamily="18" charset="0"/>
                            </a:rPr>
                          </m:ctrlPr>
                        </m:dPr>
                        <m:e>
                          <m:r>
                            <a:rPr lang="el-GR" i="1" dirty="0">
                              <a:latin typeface="Cambria Math" panose="02040503050406030204" pitchFamily="18" charset="0"/>
                            </a:rPr>
                            <m:t>𝜈</m:t>
                          </m:r>
                        </m:e>
                      </m:d>
                      <m:r>
                        <a:rPr lang="el-GR" i="1" dirty="0">
                          <a:latin typeface="Cambria Math" panose="02040503050406030204" pitchFamily="18" charset="0"/>
                        </a:rPr>
                        <m:t>=</m:t>
                      </m:r>
                      <m:r>
                        <a:rPr lang="en-GB" i="1" dirty="0">
                          <a:latin typeface="Cambria Math" panose="02040503050406030204" pitchFamily="18" charset="0"/>
                        </a:rPr>
                        <m:t>𝑐𝑜𝑠𝑡</m:t>
                      </m:r>
                      <m:d>
                        <m:dPr>
                          <m:ctrlPr>
                            <a:rPr lang="en-GB" i="1" dirty="0">
                              <a:latin typeface="Cambria Math" panose="02040503050406030204" pitchFamily="18" charset="0"/>
                            </a:rPr>
                          </m:ctrlPr>
                        </m:dPr>
                        <m:e>
                          <m:r>
                            <a:rPr lang="el-GR" i="1" dirty="0">
                              <a:latin typeface="Cambria Math" panose="02040503050406030204" pitchFamily="18" charset="0"/>
                            </a:rPr>
                            <m:t>𝜋</m:t>
                          </m:r>
                        </m:e>
                      </m:d>
                      <m:r>
                        <a:rPr lang="el-GR" i="1" dirty="0">
                          <a:latin typeface="Cambria Math" panose="02040503050406030204" pitchFamily="18" charset="0"/>
                        </a:rPr>
                        <m:t>+</m:t>
                      </m:r>
                      <m:r>
                        <a:rPr lang="en-GB" i="1" dirty="0">
                          <a:latin typeface="Cambria Math" panose="02040503050406030204" pitchFamily="18" charset="0"/>
                        </a:rPr>
                        <m:t>h</m:t>
                      </m:r>
                      <m:d>
                        <m:dPr>
                          <m:ctrlPr>
                            <a:rPr lang="en-GB" i="1" dirty="0">
                              <a:latin typeface="Cambria Math" panose="02040503050406030204" pitchFamily="18" charset="0"/>
                            </a:rPr>
                          </m:ctrlPr>
                        </m:dPr>
                        <m:e>
                          <m:r>
                            <a:rPr lang="en-GB" i="1" dirty="0">
                              <a:latin typeface="Cambria Math" panose="02040503050406030204" pitchFamily="18" charset="0"/>
                            </a:rPr>
                            <m:t>𝑠</m:t>
                          </m:r>
                        </m:e>
                      </m:d>
                    </m:oMath>
                  </m:oMathPara>
                </a14:m>
                <a:endParaRPr lang="en-GB" dirty="0"/>
              </a:p>
              <a:p>
                <a:pPr lvl="1"/>
                <a:r>
                  <a:rPr lang="en-GB" dirty="0"/>
                  <a:t>Tie-breaking rule: choose oldest</a:t>
                </a:r>
              </a:p>
              <a:p>
                <a:r>
                  <a:rPr lang="en-GB" dirty="0"/>
                  <a:t>(ii) for every node </a:t>
                </a:r>
                <a14:m>
                  <m:oMath xmlns:m="http://schemas.openxmlformats.org/officeDocument/2006/math">
                    <m:r>
                      <a:rPr lang="el-GR" i="1" dirty="0" smtClean="0">
                        <a:latin typeface="Cambria Math" panose="02040503050406030204" pitchFamily="18" charset="0"/>
                      </a:rPr>
                      <m:t>𝜈</m:t>
                    </m:r>
                    <m:r>
                      <a:rPr lang="el-GR" i="1" dirty="0" smtClean="0">
                        <a:latin typeface="Cambria Math" panose="02040503050406030204" pitchFamily="18" charset="0"/>
                      </a:rPr>
                      <m:t>=</m:t>
                    </m:r>
                    <m:d>
                      <m:dPr>
                        <m:ctrlPr>
                          <a:rPr lang="el-GR" i="1" dirty="0" smtClean="0">
                            <a:latin typeface="Cambria Math" panose="02040503050406030204" pitchFamily="18" charset="0"/>
                          </a:rPr>
                        </m:ctrlPr>
                      </m:dPr>
                      <m:e>
                        <m:r>
                          <a:rPr lang="el-GR" i="1" dirty="0" smtClean="0">
                            <a:latin typeface="Cambria Math" panose="02040503050406030204" pitchFamily="18" charset="0"/>
                          </a:rPr>
                          <m:t>𝜋</m:t>
                        </m:r>
                        <m:r>
                          <a:rPr lang="el-GR" i="1" dirty="0" smtClean="0">
                            <a:latin typeface="Cambria Math" panose="02040503050406030204" pitchFamily="18" charset="0"/>
                          </a:rPr>
                          <m:t>,</m:t>
                        </m:r>
                        <m:r>
                          <a:rPr lang="en-GB" i="1" dirty="0">
                            <a:latin typeface="Cambria Math" panose="02040503050406030204" pitchFamily="18" charset="0"/>
                          </a:rPr>
                          <m:t>𝑠</m:t>
                        </m:r>
                      </m:e>
                    </m:d>
                  </m:oMath>
                </a14:m>
                <a:r>
                  <a:rPr lang="en-GB" dirty="0"/>
                  <a:t> in </a:t>
                </a:r>
                <a14:m>
                  <m:oMath xmlns:m="http://schemas.openxmlformats.org/officeDocument/2006/math">
                    <m:r>
                      <a:rPr lang="en-GB" i="1" dirty="0" smtClean="0">
                        <a:latin typeface="Cambria Math" panose="02040503050406030204" pitchFamily="18" charset="0"/>
                      </a:rPr>
                      <m:t>𝐶h𝑖𝑙𝑑𝑟𝑒𝑛</m:t>
                    </m:r>
                  </m:oMath>
                </a14:m>
                <a:endParaRPr lang="en-GB" dirty="0"/>
              </a:p>
              <a:p>
                <a:pPr lvl="1"/>
                <a:r>
                  <a:rPr lang="en-GB" dirty="0"/>
                  <a:t>if </a:t>
                </a:r>
                <a14:m>
                  <m:oMath xmlns:m="http://schemas.openxmlformats.org/officeDocument/2006/math">
                    <m:r>
                      <a:rPr lang="en-GB" i="1" dirty="0" smtClean="0">
                        <a:latin typeface="Cambria Math" panose="02040503050406030204" pitchFamily="18" charset="0"/>
                      </a:rPr>
                      <m:t>𝐶h𝑖𝑙𝑑𝑟𝑒𝑛</m:t>
                    </m:r>
                    <m:r>
                      <a:rPr lang="en-GB" i="1" dirty="0">
                        <a:latin typeface="Cambria Math" panose="02040503050406030204" pitchFamily="18" charset="0"/>
                      </a:rPr>
                      <m:t>∪</m:t>
                    </m:r>
                    <m:r>
                      <a:rPr lang="en-GB" i="1" dirty="0">
                        <a:latin typeface="Cambria Math" panose="02040503050406030204" pitchFamily="18" charset="0"/>
                      </a:rPr>
                      <m:t>𝐹𝑟𝑜𝑛𝑡𝑖𝑒𝑟</m:t>
                    </m:r>
                    <m:r>
                      <a:rPr lang="en-GB" i="1" dirty="0">
                        <a:latin typeface="Cambria Math" panose="02040503050406030204" pitchFamily="18" charset="0"/>
                      </a:rPr>
                      <m:t>∪</m:t>
                    </m:r>
                    <m:r>
                      <a:rPr lang="en-GB" i="1" dirty="0">
                        <a:latin typeface="Cambria Math" panose="02040503050406030204" pitchFamily="18" charset="0"/>
                      </a:rPr>
                      <m:t>𝐸𝑥𝑝𝑎𝑛𝑑𝑒𝑑</m:t>
                    </m:r>
                  </m:oMath>
                </a14:m>
                <a:r>
                  <a:rPr lang="en-GB" dirty="0"/>
                  <a:t> contains more than one node for </a:t>
                </a:r>
                <a14:m>
                  <m:oMath xmlns:m="http://schemas.openxmlformats.org/officeDocument/2006/math">
                    <m:r>
                      <a:rPr lang="en-GB" i="1" dirty="0" smtClean="0">
                        <a:latin typeface="Cambria Math" panose="02040503050406030204" pitchFamily="18" charset="0"/>
                      </a:rPr>
                      <m:t>𝑠</m:t>
                    </m:r>
                  </m:oMath>
                </a14:m>
                <a:r>
                  <a:rPr lang="en-GB" dirty="0"/>
                  <a:t> </a:t>
                </a:r>
                <a:br>
                  <a:rPr lang="en-GB" dirty="0"/>
                </a:br>
                <a:r>
                  <a:rPr lang="en-GB" dirty="0"/>
                  <a:t>(different </a:t>
                </a:r>
                <a14:m>
                  <m:oMath xmlns:m="http://schemas.openxmlformats.org/officeDocument/2006/math">
                    <m:r>
                      <a:rPr lang="el-GR" i="1" dirty="0">
                        <a:latin typeface="Cambria Math" panose="02040503050406030204" pitchFamily="18" charset="0"/>
                      </a:rPr>
                      <m:t>𝜋</m:t>
                    </m:r>
                  </m:oMath>
                </a14:m>
                <a:r>
                  <a:rPr lang="en-GB" dirty="0"/>
                  <a:t>)</a:t>
                </a:r>
              </a:p>
              <a:p>
                <a:pPr lvl="2"/>
                <a:r>
                  <a:rPr lang="en-GB" dirty="0"/>
                  <a:t>Then it has multiple paths to </a:t>
                </a:r>
                <a14:m>
                  <m:oMath xmlns:m="http://schemas.openxmlformats.org/officeDocument/2006/math">
                    <m:r>
                      <a:rPr lang="en-GB" i="1" dirty="0" smtClean="0">
                        <a:latin typeface="Cambria Math" panose="02040503050406030204" pitchFamily="18" charset="0"/>
                      </a:rPr>
                      <m:t>𝑠</m:t>
                    </m:r>
                  </m:oMath>
                </a14:m>
                <a:endParaRPr lang="en-GB" dirty="0"/>
              </a:p>
              <a:p>
                <a:pPr lvl="2"/>
                <a:r>
                  <a:rPr lang="en-GB" dirty="0"/>
                  <a:t>Keep only the one with the lowest </a:t>
                </a:r>
                <a14:m>
                  <m:oMath xmlns:m="http://schemas.openxmlformats.org/officeDocument/2006/math">
                    <m:r>
                      <a:rPr lang="en-GB" i="1" dirty="0" smtClean="0">
                        <a:latin typeface="Cambria Math" panose="02040503050406030204" pitchFamily="18" charset="0"/>
                      </a:rPr>
                      <m:t>𝑓</m:t>
                    </m:r>
                  </m:oMath>
                </a14:m>
                <a:r>
                  <a:rPr lang="en-GB" dirty="0"/>
                  <a:t>-value</a:t>
                </a:r>
              </a:p>
              <a:p>
                <a:pPr lvl="1"/>
                <a:r>
                  <a:rPr lang="en-GB" dirty="0"/>
                  <a:t>Tie-breaking rule: keep oldest</a:t>
                </a:r>
              </a:p>
            </p:txBody>
          </p:sp>
        </mc:Choice>
        <mc:Fallback xmlns="">
          <p:sp>
            <p:nvSpPr>
              <p:cNvPr id="7" name="Content Placeholder 6">
                <a:extLst>
                  <a:ext uri="{FF2B5EF4-FFF2-40B4-BE49-F238E27FC236}">
                    <a16:creationId xmlns:a16="http://schemas.microsoft.com/office/drawing/2014/main" id="{9335A724-2206-4442-916E-30CC1EFFDA82}"/>
                  </a:ext>
                </a:extLst>
              </p:cNvPr>
              <p:cNvSpPr>
                <a:spLocks noGrp="1" noRot="1" noChangeAspect="1" noMove="1" noResize="1" noEditPoints="1" noAdjustHandles="1" noChangeArrowheads="1" noChangeShapeType="1" noTextEdit="1"/>
              </p:cNvSpPr>
              <p:nvPr>
                <p:ph idx="1"/>
              </p:nvPr>
            </p:nvSpPr>
            <p:spPr>
              <a:xfrm>
                <a:off x="359625" y="1665066"/>
                <a:ext cx="5583975" cy="4240848"/>
              </a:xfrm>
              <a:blipFill>
                <a:blip r:embed="rId2"/>
                <a:stretch>
                  <a:fillRect l="-3175" t="-2985"/>
                </a:stretch>
              </a:blipFill>
            </p:spPr>
            <p:txBody>
              <a:bodyPr/>
              <a:lstStyle/>
              <a:p>
                <a:r>
                  <a:rPr lang="en-DE">
                    <a:noFill/>
                  </a:rPr>
                  <a:t> </a:t>
                </a:r>
              </a:p>
            </p:txBody>
          </p:sp>
        </mc:Fallback>
      </mc:AlternateContent>
      <p:sp>
        <p:nvSpPr>
          <p:cNvPr id="3" name="Date Placeholder 2">
            <a:extLst>
              <a:ext uri="{FF2B5EF4-FFF2-40B4-BE49-F238E27FC236}">
                <a16:creationId xmlns:a16="http://schemas.microsoft.com/office/drawing/2014/main" id="{61C60584-ACA1-CB44-BD21-C3B7872E06C9}"/>
              </a:ext>
            </a:extLst>
          </p:cNvPr>
          <p:cNvSpPr>
            <a:spLocks noGrp="1"/>
          </p:cNvSpPr>
          <p:nvPr>
            <p:ph type="dt" sz="half" idx="2"/>
          </p:nvPr>
        </p:nvSpPr>
        <p:spPr/>
        <p:txBody>
          <a:bodyPr/>
          <a:lstStyle/>
          <a:p>
            <a:r>
              <a:rPr lang="de-DE"/>
              <a:t>Deterministic</a:t>
            </a:r>
            <a:endParaRPr lang="de-DE" dirty="0"/>
          </a:p>
        </p:txBody>
      </p:sp>
      <p:sp>
        <p:nvSpPr>
          <p:cNvPr id="8" name="Footer Placeholder 7">
            <a:extLst>
              <a:ext uri="{FF2B5EF4-FFF2-40B4-BE49-F238E27FC236}">
                <a16:creationId xmlns:a16="http://schemas.microsoft.com/office/drawing/2014/main" id="{2723681A-99B5-5565-4486-917066F6FC21}"/>
              </a:ext>
            </a:extLst>
          </p:cNvPr>
          <p:cNvSpPr>
            <a:spLocks noGrp="1"/>
          </p:cNvSpPr>
          <p:nvPr>
            <p:ph type="ftr" sz="quarter" idx="3"/>
          </p:nvPr>
        </p:nvSpPr>
        <p:spPr/>
        <p:txBody>
          <a:bodyPr/>
          <a:lstStyle/>
          <a:p>
            <a:r>
              <a:rPr lang="en-GB"/>
              <a:t>T. Braun - APA</a:t>
            </a:r>
          </a:p>
        </p:txBody>
      </p:sp>
      <p:sp>
        <p:nvSpPr>
          <p:cNvPr id="2" name="Slide Number Placeholder 1">
            <a:extLst>
              <a:ext uri="{FF2B5EF4-FFF2-40B4-BE49-F238E27FC236}">
                <a16:creationId xmlns:a16="http://schemas.microsoft.com/office/drawing/2014/main" id="{DCBAB243-9820-DC47-BD95-1B6155881DA3}"/>
              </a:ext>
            </a:extLst>
          </p:cNvPr>
          <p:cNvSpPr>
            <a:spLocks noGrp="1"/>
          </p:cNvSpPr>
          <p:nvPr>
            <p:ph type="sldNum" sz="quarter" idx="4"/>
          </p:nvPr>
        </p:nvSpPr>
        <p:spPr/>
        <p:txBody>
          <a:bodyPr/>
          <a:lstStyle/>
          <a:p>
            <a:fld id="{67C9959E-8E6B-B04C-9955-EA096F41CA7A}" type="slidenum">
              <a:rPr lang="en-GB" smtClean="0"/>
              <a:t>50</a:t>
            </a:fld>
            <a:endParaRPr lang="en-GB"/>
          </a:p>
        </p:txBody>
      </p:sp>
      <p:sp>
        <p:nvSpPr>
          <p:cNvPr id="4" name="Rectangle 3">
            <a:extLst>
              <a:ext uri="{FF2B5EF4-FFF2-40B4-BE49-F238E27FC236}">
                <a16:creationId xmlns:a16="http://schemas.microsoft.com/office/drawing/2014/main" id="{4244B9E4-41D5-8C16-725F-3225731B4DDC}"/>
              </a:ext>
            </a:extLst>
          </p:cNvPr>
          <p:cNvSpPr/>
          <p:nvPr/>
        </p:nvSpPr>
        <p:spPr>
          <a:xfrm>
            <a:off x="5943600" y="833811"/>
            <a:ext cx="5888075" cy="3416320"/>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a:spcBef>
                <a:spcPts val="200"/>
              </a:spcBef>
              <a:tabLst>
                <a:tab pos="290513" algn="l"/>
                <a:tab pos="568325" algn="l"/>
                <a:tab pos="860425" algn="l"/>
                <a:tab pos="4352925" algn="l"/>
                <a:tab pos="6840538" algn="l"/>
              </a:tabLst>
            </a:pPr>
            <a:r>
              <a:rPr lang="en-US" sz="1400" b="1" dirty="0">
                <a:latin typeface="Courier New" panose="02070309020205020404" pitchFamily="49" charset="0"/>
                <a:cs typeface="Courier New" panose="02070309020205020404" pitchFamily="49" charset="0"/>
              </a:rPr>
              <a:t>Deterministic-Search(Σ,</a:t>
            </a:r>
            <a:r>
              <a:rPr lang="en-US" sz="1400" b="1" i="1" dirty="0">
                <a:latin typeface="Courier New" panose="02070309020205020404" pitchFamily="49" charset="0"/>
                <a:cs typeface="Courier New" panose="02070309020205020404" pitchFamily="49" charset="0"/>
              </a:rPr>
              <a:t>s</a:t>
            </a:r>
            <a:r>
              <a:rPr lang="en-US" sz="1400" b="1" baseline="-25000" dirty="0">
                <a:latin typeface="Courier New" panose="02070309020205020404" pitchFamily="49" charset="0"/>
                <a:cs typeface="Courier New" panose="02070309020205020404" pitchFamily="49" charset="0"/>
              </a:rPr>
              <a:t>0</a:t>
            </a:r>
            <a:r>
              <a:rPr lang="en-US" sz="1400" b="1" dirty="0">
                <a:latin typeface="Courier New" panose="02070309020205020404" pitchFamily="49" charset="0"/>
                <a:cs typeface="Courier New" panose="02070309020205020404" pitchFamily="49" charset="0"/>
              </a:rPr>
              <a:t>,</a:t>
            </a:r>
            <a:r>
              <a:rPr lang="en-US" sz="1400" b="1" i="1" dirty="0">
                <a:latin typeface="Courier New" panose="02070309020205020404" pitchFamily="49" charset="0"/>
                <a:cs typeface="Courier New" panose="02070309020205020404" pitchFamily="49" charset="0"/>
              </a:rPr>
              <a:t>g</a:t>
            </a:r>
            <a:r>
              <a:rPr lang="en-US" sz="1400" b="1" dirty="0">
                <a:latin typeface="Courier New" panose="02070309020205020404" pitchFamily="49" charset="0"/>
                <a:cs typeface="Courier New" panose="02070309020205020404" pitchFamily="49" charset="0"/>
              </a:rPr>
              <a:t>)</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 {(⟨⟩, </a:t>
            </a:r>
            <a:r>
              <a:rPr lang="en-US" sz="1400" i="1" dirty="0">
                <a:latin typeface="Courier New" panose="02070309020205020404" pitchFamily="49" charset="0"/>
                <a:cs typeface="Courier New" panose="02070309020205020404" pitchFamily="49" charset="0"/>
              </a:rPr>
              <a:t>s</a:t>
            </a:r>
            <a:r>
              <a:rPr lang="en-US" sz="1400" baseline="-25000" dirty="0">
                <a:latin typeface="Courier New" panose="02070309020205020404" pitchFamily="49" charset="0"/>
                <a:cs typeface="Courier New" panose="02070309020205020404" pitchFamily="49" charset="0"/>
              </a:rPr>
              <a:t>0</a:t>
            </a:r>
            <a:r>
              <a:rPr lang="en-US" sz="1400" dirty="0">
                <a:latin typeface="Courier New" panose="02070309020205020404" pitchFamily="49" charset="0"/>
                <a:cs typeface="Courier New" panose="02070309020205020404" pitchFamily="49" charset="0"/>
              </a:rPr>
              <a:t>)}</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Expanded</a:t>
            </a:r>
            <a:r>
              <a:rPr lang="en-US" sz="1400" dirty="0">
                <a:latin typeface="Courier New" panose="02070309020205020404" pitchFamily="49" charset="0"/>
                <a:cs typeface="Courier New" panose="02070309020205020404" pitchFamily="49" charset="0"/>
              </a:rPr>
              <a:t> ← ∅</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while</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 ∅ </a:t>
            </a:r>
            <a:r>
              <a:rPr lang="en-US" sz="1400" b="1" dirty="0">
                <a:latin typeface="Courier New" panose="02070309020205020404" pitchFamily="49" charset="0"/>
                <a:cs typeface="Courier New" panose="02070309020205020404" pitchFamily="49" charset="0"/>
              </a:rPr>
              <a:t>do</a:t>
            </a:r>
            <a:r>
              <a:rPr lang="en-US" sz="1400" dirty="0">
                <a:latin typeface="Courier New" panose="02070309020205020404" pitchFamily="49" charset="0"/>
                <a:cs typeface="Courier New" panose="02070309020205020404" pitchFamily="49" charset="0"/>
              </a:rPr>
              <a:t> </a:t>
            </a:r>
          </a:p>
          <a:p>
            <a:pPr>
              <a:spcBef>
                <a:spcPts val="200"/>
              </a:spcBef>
              <a:tabLst>
                <a:tab pos="290513" algn="l"/>
                <a:tab pos="568325" algn="l"/>
                <a:tab pos="860425" algn="l"/>
                <a:tab pos="5106988" algn="l"/>
                <a:tab pos="6840538" algn="l"/>
              </a:tabLst>
            </a:pPr>
            <a:r>
              <a:rPr lang="en-US" sz="1400" dirty="0">
                <a:latin typeface="Courier New" panose="02070309020205020404" pitchFamily="49" charset="0"/>
                <a:cs typeface="Courier New" panose="02070309020205020404" pitchFamily="49" charset="0"/>
              </a:rPr>
              <a:t>		select a node 𝜈 = (𝜋,</a:t>
            </a:r>
            <a:r>
              <a:rPr lang="en-US" sz="1400" i="1" dirty="0">
                <a:latin typeface="Courier New" panose="02070309020205020404" pitchFamily="49" charset="0"/>
                <a:cs typeface="Courier New" panose="02070309020205020404" pitchFamily="49" charset="0"/>
              </a:rPr>
              <a:t>s</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a:t>
            </a:r>
            <a:r>
              <a:rPr lang="en-US" sz="1400" dirty="0" err="1">
                <a:latin typeface="Courier New" panose="02070309020205020404" pitchFamily="49" charset="0"/>
                <a:cs typeface="Courier New" panose="02070309020205020404" pitchFamily="49" charset="0"/>
              </a:rPr>
              <a:t>i</a:t>
            </a:r>
            <a:r>
              <a:rPr lang="en-US" sz="1400" dirty="0">
                <a:latin typeface="Courier New" panose="02070309020205020404" pitchFamily="49" charset="0"/>
                <a:cs typeface="Courier New" panose="02070309020205020404" pitchFamily="49" charset="0"/>
              </a:rPr>
              <a:t>)</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remove 𝜈 from </a:t>
            </a:r>
            <a:r>
              <a:rPr lang="en-US" sz="1400" i="1" dirty="0">
                <a:latin typeface="Courier New" panose="02070309020205020404" pitchFamily="49" charset="0"/>
                <a:cs typeface="Courier New" panose="02070309020205020404" pitchFamily="49" charset="0"/>
              </a:rPr>
              <a:t>Frontier</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add 𝜈 to </a:t>
            </a:r>
            <a:r>
              <a:rPr lang="en-US" sz="1400" i="1" dirty="0">
                <a:latin typeface="Courier New" panose="02070309020205020404" pitchFamily="49" charset="0"/>
                <a:cs typeface="Courier New" panose="02070309020205020404" pitchFamily="49" charset="0"/>
              </a:rPr>
              <a:t>Expanded</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if</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s</a:t>
            </a:r>
            <a:r>
              <a:rPr lang="en-US" sz="1400" dirty="0">
                <a:latin typeface="Courier New" panose="02070309020205020404" pitchFamily="49" charset="0"/>
                <a:cs typeface="Courier New" panose="02070309020205020404" pitchFamily="49" charset="0"/>
              </a:rPr>
              <a:t> satisfies </a:t>
            </a:r>
            <a:r>
              <a:rPr lang="en-US" sz="1400" i="1" dirty="0">
                <a:latin typeface="Courier New" panose="02070309020205020404" pitchFamily="49" charset="0"/>
                <a:cs typeface="Courier New" panose="02070309020205020404" pitchFamily="49" charset="0"/>
              </a:rPr>
              <a:t>g</a:t>
            </a: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then </a:t>
            </a:r>
          </a:p>
          <a:p>
            <a:pPr>
              <a:spcBef>
                <a:spcPts val="200"/>
              </a:spcBef>
              <a:tabLst>
                <a:tab pos="290513" algn="l"/>
                <a:tab pos="568325" algn="l"/>
                <a:tab pos="860425" algn="l"/>
                <a:tab pos="4352925" algn="l"/>
                <a:tab pos="6840538" algn="l"/>
              </a:tabLst>
            </a:pPr>
            <a:r>
              <a:rPr lang="en-US" sz="1400" b="1" dirty="0">
                <a:latin typeface="Courier New" panose="02070309020205020404" pitchFamily="49" charset="0"/>
                <a:cs typeface="Courier New" panose="02070309020205020404" pitchFamily="49" charset="0"/>
              </a:rPr>
              <a:t>			return</a:t>
            </a:r>
            <a:r>
              <a:rPr lang="en-US" sz="1400" dirty="0">
                <a:latin typeface="Courier New" panose="02070309020205020404" pitchFamily="49" charset="0"/>
                <a:cs typeface="Courier New" panose="02070309020205020404" pitchFamily="49" charset="0"/>
              </a:rPr>
              <a:t> 𝜋</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Children</a:t>
            </a:r>
            <a:r>
              <a:rPr lang="en-US" sz="1400" dirty="0">
                <a:latin typeface="Courier New" panose="02070309020205020404" pitchFamily="49" charset="0"/>
                <a:cs typeface="Courier New" panose="02070309020205020404" pitchFamily="49" charset="0"/>
              </a:rPr>
              <a:t> ← {(𝜋.</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𝛾(</a:t>
            </a:r>
            <a:r>
              <a:rPr lang="en-US" sz="1400" i="1" dirty="0" err="1">
                <a:latin typeface="Courier New" panose="02070309020205020404" pitchFamily="49" charset="0"/>
                <a:cs typeface="Courier New" panose="02070309020205020404" pitchFamily="49" charset="0"/>
              </a:rPr>
              <a:t>s</a:t>
            </a:r>
            <a:r>
              <a:rPr lang="en-US" sz="1400" dirty="0" err="1">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s</a:t>
            </a:r>
            <a:r>
              <a:rPr lang="en-US" sz="1400" dirty="0">
                <a:latin typeface="Courier New" panose="02070309020205020404" pitchFamily="49" charset="0"/>
                <a:cs typeface="Courier New" panose="02070309020205020404" pitchFamily="49" charset="0"/>
              </a:rPr>
              <a:t> satisfies </a:t>
            </a:r>
            <a:r>
              <a:rPr lang="en-US" sz="1400" i="1" dirty="0">
                <a:latin typeface="Courier New" panose="02070309020205020404" pitchFamily="49" charset="0"/>
                <a:cs typeface="Courier New" panose="02070309020205020404" pitchFamily="49" charset="0"/>
              </a:rPr>
              <a:t>pre</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a:t>
            </a:r>
          </a:p>
          <a:p>
            <a:pPr>
              <a:spcBef>
                <a:spcPts val="200"/>
              </a:spcBef>
              <a:tabLst>
                <a:tab pos="290513" algn="l"/>
                <a:tab pos="568325" algn="l"/>
                <a:tab pos="860425" algn="l"/>
                <a:tab pos="5065713" algn="l"/>
                <a:tab pos="6840538" algn="l"/>
              </a:tabLst>
            </a:pPr>
            <a:r>
              <a:rPr lang="en-US" sz="1400" dirty="0">
                <a:latin typeface="Courier New" panose="02070309020205020404" pitchFamily="49" charset="0"/>
                <a:cs typeface="Courier New" panose="02070309020205020404" pitchFamily="49" charset="0"/>
              </a:rPr>
              <a:t>		prune 0 or more nodes from </a:t>
            </a:r>
            <a:br>
              <a:rPr lang="en-US" sz="1400" dirty="0">
                <a:latin typeface="Courier New" panose="02070309020205020404" pitchFamily="49" charset="0"/>
                <a:cs typeface="Courier New" panose="02070309020205020404" pitchFamily="49" charset="0"/>
              </a:rPr>
            </a:b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Children</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Expanded</a:t>
            </a:r>
            <a:r>
              <a:rPr lang="en-US" sz="1400" dirty="0">
                <a:latin typeface="Courier New" panose="02070309020205020404" pitchFamily="49" charset="0"/>
                <a:cs typeface="Courier New" panose="02070309020205020404" pitchFamily="49" charset="0"/>
              </a:rPr>
              <a:t>	(ii)</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Children</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return</a:t>
            </a:r>
            <a:r>
              <a:rPr lang="en-US" sz="1400" dirty="0">
                <a:latin typeface="Courier New" panose="02070309020205020404" pitchFamily="49" charset="0"/>
                <a:cs typeface="Courier New" panose="02070309020205020404" pitchFamily="49" charset="0"/>
              </a:rPr>
              <a:t> failure</a:t>
            </a:r>
            <a:endParaRPr lang="en-GB" sz="1400"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274533686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star-progress01c.pdf"/>
          <p:cNvPicPr>
            <a:picLocks/>
          </p:cNvPicPr>
          <p:nvPr/>
        </p:nvPicPr>
        <p:blipFill rotWithShape="1">
          <a:blip r:embed="rId2">
            <a:extLst>
              <a:ext uri="{28A0092B-C50C-407E-A947-70E740481C1C}">
                <a14:useLocalDpi xmlns:a14="http://schemas.microsoft.com/office/drawing/2010/main" val="0"/>
              </a:ext>
            </a:extLst>
          </a:blip>
          <a:srcRect b="8311"/>
          <a:stretch/>
        </p:blipFill>
        <p:spPr>
          <a:xfrm>
            <a:off x="2758917" y="3393469"/>
            <a:ext cx="7931106" cy="3562049"/>
          </a:xfrm>
          <a:prstGeom prst="rect">
            <a:avLst/>
          </a:prstGeom>
        </p:spPr>
      </p:pic>
      <p:pic>
        <p:nvPicPr>
          <p:cNvPr id="12" name="Picture 11"/>
          <p:cNvPicPr>
            <a:picLocks noChangeAspect="1"/>
          </p:cNvPicPr>
          <p:nvPr/>
        </p:nvPicPr>
        <p:blipFill>
          <a:blip r:embed="rId3"/>
          <a:stretch>
            <a:fillRect/>
          </a:stretch>
        </p:blipFill>
        <p:spPr>
          <a:xfrm>
            <a:off x="1472613" y="0"/>
            <a:ext cx="6273800" cy="4267200"/>
          </a:xfrm>
          <a:prstGeom prst="rect">
            <a:avLst/>
          </a:prstGeom>
        </p:spPr>
      </p:pic>
      <p:sp>
        <p:nvSpPr>
          <p:cNvPr id="6" name="Oval 5">
            <a:extLst>
              <a:ext uri="{FF2B5EF4-FFF2-40B4-BE49-F238E27FC236}">
                <a16:creationId xmlns:a16="http://schemas.microsoft.com/office/drawing/2014/main" id="{D5BFA946-2BBD-8048-9593-B691B0E3A7C1}"/>
              </a:ext>
            </a:extLst>
          </p:cNvPr>
          <p:cNvSpPr/>
          <p:nvPr/>
        </p:nvSpPr>
        <p:spPr>
          <a:xfrm>
            <a:off x="1927260" y="1225102"/>
            <a:ext cx="137160" cy="137160"/>
          </a:xfrm>
          <a:prstGeom prst="ellipse">
            <a:avLst/>
          </a:prstGeom>
          <a:solidFill>
            <a:schemeClr val="accent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Date Placeholder 2">
            <a:extLst>
              <a:ext uri="{FF2B5EF4-FFF2-40B4-BE49-F238E27FC236}">
                <a16:creationId xmlns:a16="http://schemas.microsoft.com/office/drawing/2014/main" id="{13F93EAE-4DCF-26EA-8DD3-8F8692D532E3}"/>
              </a:ext>
            </a:extLst>
          </p:cNvPr>
          <p:cNvSpPr>
            <a:spLocks noGrp="1"/>
          </p:cNvSpPr>
          <p:nvPr>
            <p:ph type="dt" sz="half" idx="2"/>
          </p:nvPr>
        </p:nvSpPr>
        <p:spPr/>
        <p:txBody>
          <a:bodyPr/>
          <a:lstStyle/>
          <a:p>
            <a:r>
              <a:rPr lang="de-DE"/>
              <a:t>Deterministic</a:t>
            </a:r>
            <a:endParaRPr lang="de-DE" dirty="0"/>
          </a:p>
        </p:txBody>
      </p:sp>
      <p:sp>
        <p:nvSpPr>
          <p:cNvPr id="4" name="Footer Placeholder 3">
            <a:extLst>
              <a:ext uri="{FF2B5EF4-FFF2-40B4-BE49-F238E27FC236}">
                <a16:creationId xmlns:a16="http://schemas.microsoft.com/office/drawing/2014/main" id="{3A753E94-882F-D6AF-6852-F9036CB1C2B5}"/>
              </a:ext>
            </a:extLst>
          </p:cNvPr>
          <p:cNvSpPr>
            <a:spLocks noGrp="1"/>
          </p:cNvSpPr>
          <p:nvPr>
            <p:ph type="ftr" sz="quarter" idx="3"/>
          </p:nvPr>
        </p:nvSpPr>
        <p:spPr/>
        <p:txBody>
          <a:bodyPr/>
          <a:lstStyle/>
          <a:p>
            <a:r>
              <a:rPr lang="en-GB"/>
              <a:t>T. Braun - APA</a:t>
            </a:r>
          </a:p>
        </p:txBody>
      </p:sp>
      <p:sp>
        <p:nvSpPr>
          <p:cNvPr id="2" name="Slide Number Placeholder 1">
            <a:extLst>
              <a:ext uri="{FF2B5EF4-FFF2-40B4-BE49-F238E27FC236}">
                <a16:creationId xmlns:a16="http://schemas.microsoft.com/office/drawing/2014/main" id="{008EF8DB-488C-404B-BF53-2112761E1C35}"/>
              </a:ext>
            </a:extLst>
          </p:cNvPr>
          <p:cNvSpPr>
            <a:spLocks noGrp="1"/>
          </p:cNvSpPr>
          <p:nvPr>
            <p:ph type="sldNum" sz="quarter" idx="4"/>
          </p:nvPr>
        </p:nvSpPr>
        <p:spPr/>
        <p:txBody>
          <a:bodyPr/>
          <a:lstStyle/>
          <a:p>
            <a:fld id="{67C9959E-8E6B-B04C-9955-EA096F41CA7A}" type="slidenum">
              <a:rPr lang="en-GB" smtClean="0"/>
              <a:t>51</a:t>
            </a:fld>
            <a:endParaRPr lang="en-GB"/>
          </a:p>
        </p:txBody>
      </p:sp>
      <p:sp>
        <p:nvSpPr>
          <p:cNvPr id="7" name="Triangle 6">
            <a:extLst>
              <a:ext uri="{FF2B5EF4-FFF2-40B4-BE49-F238E27FC236}">
                <a16:creationId xmlns:a16="http://schemas.microsoft.com/office/drawing/2014/main" id="{63F96D35-DFCB-5646-9A6A-C6905EC39D61}"/>
              </a:ext>
            </a:extLst>
          </p:cNvPr>
          <p:cNvSpPr/>
          <p:nvPr/>
        </p:nvSpPr>
        <p:spPr>
          <a:xfrm rot="5400000">
            <a:off x="6685895" y="3588492"/>
            <a:ext cx="252000" cy="16200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0A88974E-A583-85F3-0392-74AEBEE52FE6}"/>
                  </a:ext>
                </a:extLst>
              </p:cNvPr>
              <p:cNvSpPr/>
              <p:nvPr/>
            </p:nvSpPr>
            <p:spPr>
              <a:xfrm>
                <a:off x="257713" y="1779217"/>
                <a:ext cx="1651702" cy="4185761"/>
              </a:xfrm>
              <a:prstGeom prst="rect">
                <a:avLst/>
              </a:prstGeom>
              <a:noFill/>
            </p:spPr>
            <p:txBody>
              <a:bodyPr wrap="square">
                <a:spAutoFit/>
              </a:bodyPr>
              <a:lstStyle/>
              <a:p>
                <a:pPr>
                  <a:tabLst>
                    <a:tab pos="1196975" algn="l"/>
                  </a:tabLst>
                </a:pPr>
                <a:r>
                  <a:rPr lang="en-US" sz="1400" dirty="0">
                    <a:latin typeface="Calibri"/>
                    <a:cs typeface="Calibri"/>
                  </a:rPr>
                  <a:t>straight-line dist. </a:t>
                </a:r>
                <a:r>
                  <a:rPr lang="en-US" sz="1400" u="sng" dirty="0">
                    <a:latin typeface="Calibri"/>
                    <a:cs typeface="Calibri"/>
                  </a:rPr>
                  <a:t>from </a:t>
                </a:r>
                <a14:m>
                  <m:oMath xmlns:m="http://schemas.openxmlformats.org/officeDocument/2006/math">
                    <m:r>
                      <a:rPr lang="en-US" sz="1400" i="1" u="sng" dirty="0" smtClean="0">
                        <a:latin typeface="Cambria Math" panose="02040503050406030204" pitchFamily="18" charset="0"/>
                        <a:cs typeface="Calibri"/>
                      </a:rPr>
                      <m:t>𝑠</m:t>
                    </m:r>
                  </m:oMath>
                </a14:m>
                <a:r>
                  <a:rPr lang="en-US" sz="1400" i="1" u="sng" dirty="0">
                    <a:latin typeface="Times New Roman" panose="02020603050405020304" pitchFamily="18" charset="0"/>
                    <a:cs typeface="Calibri"/>
                  </a:rPr>
                  <a:t> </a:t>
                </a:r>
                <a:r>
                  <a:rPr lang="en-US" sz="1400" u="sng" dirty="0">
                    <a:latin typeface="Calibri"/>
                    <a:cs typeface="Calibri"/>
                  </a:rPr>
                  <a:t>to Bucharest</a:t>
                </a:r>
              </a:p>
              <a:p>
                <a:pPr>
                  <a:tabLst>
                    <a:tab pos="1196975" algn="l"/>
                  </a:tabLst>
                </a:pPr>
                <a:r>
                  <a:rPr lang="en-US" sz="1400" dirty="0">
                    <a:latin typeface="Calibri"/>
                    <a:cs typeface="Calibri"/>
                  </a:rPr>
                  <a:t>Arad	366</a:t>
                </a:r>
              </a:p>
              <a:p>
                <a:pPr>
                  <a:tabLst>
                    <a:tab pos="1196975" algn="l"/>
                  </a:tabLst>
                </a:pPr>
                <a:r>
                  <a:rPr lang="en-US" sz="1400" dirty="0">
                    <a:latin typeface="Calibri"/>
                    <a:cs typeface="Calibri"/>
                  </a:rPr>
                  <a:t>Bucharest	    0</a:t>
                </a:r>
              </a:p>
              <a:p>
                <a:pPr>
                  <a:tabLst>
                    <a:tab pos="1196975" algn="l"/>
                  </a:tabLst>
                </a:pPr>
                <a:r>
                  <a:rPr lang="en-US" sz="1400" dirty="0">
                    <a:latin typeface="Calibri"/>
                    <a:cs typeface="Calibri"/>
                  </a:rPr>
                  <a:t>Craiova	160</a:t>
                </a:r>
              </a:p>
              <a:p>
                <a:pPr>
                  <a:tabLst>
                    <a:tab pos="1196975" algn="l"/>
                  </a:tabLst>
                </a:pPr>
                <a:r>
                  <a:rPr lang="en-US" sz="1400" dirty="0" err="1">
                    <a:latin typeface="Calibri"/>
                    <a:cs typeface="Calibri"/>
                  </a:rPr>
                  <a:t>Dobreta</a:t>
                </a:r>
                <a:r>
                  <a:rPr lang="en-US" sz="1400" dirty="0">
                    <a:latin typeface="Calibri"/>
                    <a:cs typeface="Calibri"/>
                  </a:rPr>
                  <a:t>	242</a:t>
                </a:r>
              </a:p>
              <a:p>
                <a:pPr>
                  <a:tabLst>
                    <a:tab pos="1196975" algn="l"/>
                  </a:tabLst>
                </a:pPr>
                <a:r>
                  <a:rPr lang="en-US" sz="1400" dirty="0" err="1">
                    <a:latin typeface="Calibri"/>
                    <a:cs typeface="Calibri"/>
                  </a:rPr>
                  <a:t>Fagaras</a:t>
                </a:r>
                <a:r>
                  <a:rPr lang="en-US" sz="1400" dirty="0">
                    <a:latin typeface="Calibri"/>
                    <a:cs typeface="Calibri"/>
                  </a:rPr>
                  <a:t>	176</a:t>
                </a:r>
              </a:p>
              <a:p>
                <a:pPr>
                  <a:tabLst>
                    <a:tab pos="1196975" algn="l"/>
                  </a:tabLst>
                </a:pPr>
                <a:r>
                  <a:rPr lang="en-US" sz="1400" dirty="0">
                    <a:latin typeface="Calibri"/>
                    <a:cs typeface="Calibri"/>
                  </a:rPr>
                  <a:t>Iasi	226</a:t>
                </a:r>
              </a:p>
              <a:p>
                <a:pPr>
                  <a:tabLst>
                    <a:tab pos="1196975" algn="l"/>
                  </a:tabLst>
                </a:pPr>
                <a:r>
                  <a:rPr lang="en-US" sz="1400" dirty="0" err="1">
                    <a:latin typeface="Calibri"/>
                    <a:cs typeface="Calibri"/>
                  </a:rPr>
                  <a:t>Lugoj</a:t>
                </a:r>
                <a:r>
                  <a:rPr lang="en-US" sz="1400" dirty="0">
                    <a:latin typeface="Calibri"/>
                    <a:cs typeface="Calibri"/>
                  </a:rPr>
                  <a:t>	244</a:t>
                </a:r>
              </a:p>
              <a:p>
                <a:pPr>
                  <a:tabLst>
                    <a:tab pos="1196975" algn="l"/>
                  </a:tabLst>
                </a:pPr>
                <a:r>
                  <a:rPr lang="en-US" sz="1400" dirty="0" err="1">
                    <a:latin typeface="Calibri"/>
                    <a:cs typeface="Calibri"/>
                  </a:rPr>
                  <a:t>Mehadia</a:t>
                </a:r>
                <a:r>
                  <a:rPr lang="en-US" sz="1400" dirty="0">
                    <a:latin typeface="Calibri"/>
                    <a:cs typeface="Calibri"/>
                  </a:rPr>
                  <a:t>	241</a:t>
                </a:r>
              </a:p>
              <a:p>
                <a:pPr>
                  <a:tabLst>
                    <a:tab pos="1196975" algn="l"/>
                  </a:tabLst>
                </a:pPr>
                <a:r>
                  <a:rPr lang="en-US" sz="1400" dirty="0" err="1">
                    <a:latin typeface="Calibri"/>
                    <a:cs typeface="Calibri"/>
                  </a:rPr>
                  <a:t>Neamt</a:t>
                </a:r>
                <a:r>
                  <a:rPr lang="en-US" sz="1400" dirty="0">
                    <a:latin typeface="Calibri"/>
                    <a:cs typeface="Calibri"/>
                  </a:rPr>
                  <a:t>	234</a:t>
                </a:r>
              </a:p>
              <a:p>
                <a:pPr>
                  <a:tabLst>
                    <a:tab pos="1196975" algn="l"/>
                  </a:tabLst>
                </a:pPr>
                <a:r>
                  <a:rPr lang="en-US" sz="1400" dirty="0">
                    <a:latin typeface="Calibri"/>
                    <a:cs typeface="Calibri"/>
                  </a:rPr>
                  <a:t>Oradea	380</a:t>
                </a:r>
              </a:p>
              <a:p>
                <a:pPr>
                  <a:tabLst>
                    <a:tab pos="1196975" algn="l"/>
                  </a:tabLst>
                </a:pPr>
                <a:r>
                  <a:rPr lang="en-US" sz="1400" dirty="0">
                    <a:latin typeface="Calibri"/>
                    <a:cs typeface="Calibri"/>
                  </a:rPr>
                  <a:t>Pitesti	100</a:t>
                </a:r>
              </a:p>
              <a:p>
                <a:pPr>
                  <a:tabLst>
                    <a:tab pos="1196975" algn="l"/>
                  </a:tabLst>
                </a:pPr>
                <a:r>
                  <a:rPr lang="en-US" sz="1400" dirty="0" err="1">
                    <a:latin typeface="Calibri"/>
                    <a:cs typeface="Calibri"/>
                  </a:rPr>
                  <a:t>Rimnicu</a:t>
                </a:r>
                <a:r>
                  <a:rPr lang="en-US" sz="1400" dirty="0">
                    <a:latin typeface="Calibri"/>
                    <a:cs typeface="Calibri"/>
                  </a:rPr>
                  <a:t> </a:t>
                </a:r>
                <a:r>
                  <a:rPr lang="en-US" sz="1400" dirty="0" err="1">
                    <a:latin typeface="Calibri"/>
                    <a:cs typeface="Calibri"/>
                  </a:rPr>
                  <a:t>Vilcea</a:t>
                </a:r>
                <a:r>
                  <a:rPr lang="en-US" sz="1400" dirty="0">
                    <a:latin typeface="Calibri"/>
                    <a:cs typeface="Calibri"/>
                  </a:rPr>
                  <a:t>	193</a:t>
                </a:r>
              </a:p>
              <a:p>
                <a:pPr>
                  <a:tabLst>
                    <a:tab pos="1196975" algn="l"/>
                  </a:tabLst>
                </a:pPr>
                <a:r>
                  <a:rPr lang="en-US" sz="1400" dirty="0">
                    <a:latin typeface="Calibri"/>
                    <a:cs typeface="Calibri"/>
                  </a:rPr>
                  <a:t>Sibiu	253</a:t>
                </a:r>
              </a:p>
              <a:p>
                <a:pPr>
                  <a:tabLst>
                    <a:tab pos="1196975" algn="l"/>
                  </a:tabLst>
                </a:pPr>
                <a:r>
                  <a:rPr lang="en-US" sz="1400" dirty="0">
                    <a:latin typeface="Calibri"/>
                    <a:cs typeface="Calibri"/>
                  </a:rPr>
                  <a:t>Timisoara	329</a:t>
                </a:r>
              </a:p>
              <a:p>
                <a:pPr>
                  <a:tabLst>
                    <a:tab pos="1196975" algn="l"/>
                  </a:tabLst>
                </a:pPr>
                <a:r>
                  <a:rPr lang="en-US" sz="1400" dirty="0" err="1">
                    <a:latin typeface="Calibri"/>
                    <a:cs typeface="Calibri"/>
                  </a:rPr>
                  <a:t>Urziceni</a:t>
                </a:r>
                <a:r>
                  <a:rPr lang="en-US" sz="1400" dirty="0">
                    <a:latin typeface="Calibri"/>
                    <a:cs typeface="Calibri"/>
                  </a:rPr>
                  <a:t>	  80</a:t>
                </a:r>
              </a:p>
              <a:p>
                <a:pPr>
                  <a:tabLst>
                    <a:tab pos="1196975" algn="l"/>
                  </a:tabLst>
                </a:pPr>
                <a:r>
                  <a:rPr lang="en-US" sz="1400" dirty="0" err="1">
                    <a:latin typeface="Calibri"/>
                    <a:cs typeface="Calibri"/>
                  </a:rPr>
                  <a:t>Vaslui</a:t>
                </a:r>
                <a:r>
                  <a:rPr lang="en-US" sz="1400" dirty="0">
                    <a:latin typeface="Calibri"/>
                    <a:cs typeface="Calibri"/>
                  </a:rPr>
                  <a:t>	199</a:t>
                </a:r>
              </a:p>
              <a:p>
                <a:pPr>
                  <a:tabLst>
                    <a:tab pos="1196975" algn="l"/>
                  </a:tabLst>
                </a:pPr>
                <a:r>
                  <a:rPr lang="en-US" sz="1400" dirty="0" err="1">
                    <a:latin typeface="Calibri"/>
                    <a:cs typeface="Calibri"/>
                  </a:rPr>
                  <a:t>Zerind</a:t>
                </a:r>
                <a:r>
                  <a:rPr lang="en-US" sz="1400" dirty="0">
                    <a:latin typeface="Calibri"/>
                    <a:cs typeface="Calibri"/>
                  </a:rPr>
                  <a:t>	374</a:t>
                </a:r>
              </a:p>
            </p:txBody>
          </p:sp>
        </mc:Choice>
        <mc:Fallback xmlns="">
          <p:sp>
            <p:nvSpPr>
              <p:cNvPr id="8" name="Rectangle 7">
                <a:extLst>
                  <a:ext uri="{FF2B5EF4-FFF2-40B4-BE49-F238E27FC236}">
                    <a16:creationId xmlns:a16="http://schemas.microsoft.com/office/drawing/2014/main" id="{0A88974E-A583-85F3-0392-74AEBEE52FE6}"/>
                  </a:ext>
                </a:extLst>
              </p:cNvPr>
              <p:cNvSpPr>
                <a:spLocks noRot="1" noChangeAspect="1" noMove="1" noResize="1" noEditPoints="1" noAdjustHandles="1" noChangeArrowheads="1" noChangeShapeType="1" noTextEdit="1"/>
              </p:cNvSpPr>
              <p:nvPr/>
            </p:nvSpPr>
            <p:spPr>
              <a:xfrm>
                <a:off x="257713" y="1779217"/>
                <a:ext cx="1651702" cy="4185761"/>
              </a:xfrm>
              <a:prstGeom prst="rect">
                <a:avLst/>
              </a:prstGeom>
              <a:blipFill>
                <a:blip r:embed="rId4"/>
                <a:stretch>
                  <a:fillRect l="-1527" t="-303" r="-763" b="-909"/>
                </a:stretch>
              </a:blipFill>
            </p:spPr>
            <p:txBody>
              <a:bodyPr/>
              <a:lstStyle/>
              <a:p>
                <a:r>
                  <a:rPr lang="en-DE">
                    <a:noFill/>
                  </a:rPr>
                  <a:t> </a:t>
                </a:r>
              </a:p>
            </p:txBody>
          </p:sp>
        </mc:Fallback>
      </mc:AlternateContent>
    </p:spTree>
    <p:extLst>
      <p:ext uri="{BB962C8B-B14F-4D97-AF65-F5344CB8AC3E}">
        <p14:creationId xmlns:p14="http://schemas.microsoft.com/office/powerpoint/2010/main" val="22251713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ounded Rectangle 29"/>
          <p:cNvSpPr/>
          <p:nvPr/>
        </p:nvSpPr>
        <p:spPr bwMode="auto">
          <a:xfrm>
            <a:off x="1524000" y="1139095"/>
            <a:ext cx="605692" cy="296983"/>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solidFill>
                <a:srgbClr val="081D58"/>
              </a:solidFill>
              <a:latin typeface="Helvetica" pitchFamily="-112" charset="0"/>
            </a:endParaRPr>
          </a:p>
        </p:txBody>
      </p:sp>
      <p:pic>
        <p:nvPicPr>
          <p:cNvPr id="2" name="Picture 1" descr="astar-progress02c.pdf"/>
          <p:cNvPicPr>
            <a:picLocks/>
          </p:cNvPicPr>
          <p:nvPr/>
        </p:nvPicPr>
        <p:blipFill>
          <a:blip r:embed="rId2">
            <a:extLst>
              <a:ext uri="{28A0092B-C50C-407E-A947-70E740481C1C}">
                <a14:useLocalDpi xmlns:a14="http://schemas.microsoft.com/office/drawing/2010/main" val="0"/>
              </a:ext>
            </a:extLst>
          </a:blip>
          <a:stretch>
            <a:fillRect/>
          </a:stretch>
        </p:blipFill>
        <p:spPr>
          <a:xfrm>
            <a:off x="2691264" y="3418080"/>
            <a:ext cx="8047034" cy="3602736"/>
          </a:xfrm>
          <a:prstGeom prst="rect">
            <a:avLst/>
          </a:prstGeom>
        </p:spPr>
      </p:pic>
      <p:pic>
        <p:nvPicPr>
          <p:cNvPr id="16" name="Picture 15"/>
          <p:cNvPicPr>
            <a:picLocks noChangeAspect="1"/>
          </p:cNvPicPr>
          <p:nvPr/>
        </p:nvPicPr>
        <p:blipFill>
          <a:blip r:embed="rId3"/>
          <a:stretch>
            <a:fillRect/>
          </a:stretch>
        </p:blipFill>
        <p:spPr>
          <a:xfrm>
            <a:off x="1472613" y="0"/>
            <a:ext cx="6273800" cy="4267200"/>
          </a:xfrm>
          <a:prstGeom prst="rect">
            <a:avLst/>
          </a:prstGeom>
        </p:spPr>
      </p:pic>
      <p:sp>
        <p:nvSpPr>
          <p:cNvPr id="7" name="Oval 6">
            <a:extLst>
              <a:ext uri="{FF2B5EF4-FFF2-40B4-BE49-F238E27FC236}">
                <a16:creationId xmlns:a16="http://schemas.microsoft.com/office/drawing/2014/main" id="{89C4FE76-99AA-474E-9B87-D7A968CB482D}"/>
              </a:ext>
            </a:extLst>
          </p:cNvPr>
          <p:cNvSpPr/>
          <p:nvPr/>
        </p:nvSpPr>
        <p:spPr>
          <a:xfrm>
            <a:off x="2155371" y="716715"/>
            <a:ext cx="137160" cy="137160"/>
          </a:xfrm>
          <a:prstGeom prst="ellipse">
            <a:avLst/>
          </a:prstGeom>
          <a:solidFill>
            <a:srgbClr val="FFC0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779C5309-C383-3848-833E-19FB768CC7D7}"/>
              </a:ext>
            </a:extLst>
          </p:cNvPr>
          <p:cNvSpPr/>
          <p:nvPr/>
        </p:nvSpPr>
        <p:spPr>
          <a:xfrm>
            <a:off x="1955956" y="2332155"/>
            <a:ext cx="137160" cy="137160"/>
          </a:xfrm>
          <a:prstGeom prst="ellipse">
            <a:avLst/>
          </a:prstGeom>
          <a:solidFill>
            <a:srgbClr val="FFC0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73DA58BC-3342-EF48-AEBB-8D8FCCBB4429}"/>
              </a:ext>
            </a:extLst>
          </p:cNvPr>
          <p:cNvSpPr/>
          <p:nvPr/>
        </p:nvSpPr>
        <p:spPr>
          <a:xfrm>
            <a:off x="3475394" y="1686818"/>
            <a:ext cx="137160" cy="137160"/>
          </a:xfrm>
          <a:prstGeom prst="ellipse">
            <a:avLst/>
          </a:prstGeom>
          <a:solidFill>
            <a:schemeClr val="accent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FD71089D-3196-98C9-2442-A69DB885DC6D}"/>
              </a:ext>
            </a:extLst>
          </p:cNvPr>
          <p:cNvSpPr>
            <a:spLocks noGrp="1"/>
          </p:cNvSpPr>
          <p:nvPr>
            <p:ph type="dt" sz="half" idx="2"/>
          </p:nvPr>
        </p:nvSpPr>
        <p:spPr/>
        <p:txBody>
          <a:bodyPr/>
          <a:lstStyle/>
          <a:p>
            <a:r>
              <a:rPr lang="de-DE"/>
              <a:t>Deterministic</a:t>
            </a:r>
            <a:endParaRPr lang="de-DE" dirty="0"/>
          </a:p>
        </p:txBody>
      </p:sp>
      <p:sp>
        <p:nvSpPr>
          <p:cNvPr id="5" name="Footer Placeholder 4">
            <a:extLst>
              <a:ext uri="{FF2B5EF4-FFF2-40B4-BE49-F238E27FC236}">
                <a16:creationId xmlns:a16="http://schemas.microsoft.com/office/drawing/2014/main" id="{728002CD-14DF-8AD0-6BC1-899DB2A39633}"/>
              </a:ext>
            </a:extLst>
          </p:cNvPr>
          <p:cNvSpPr>
            <a:spLocks noGrp="1"/>
          </p:cNvSpPr>
          <p:nvPr>
            <p:ph type="ftr" sz="quarter" idx="3"/>
          </p:nvPr>
        </p:nvSpPr>
        <p:spPr/>
        <p:txBody>
          <a:bodyPr/>
          <a:lstStyle/>
          <a:p>
            <a:r>
              <a:rPr lang="en-GB"/>
              <a:t>T. Braun - APA</a:t>
            </a:r>
          </a:p>
        </p:txBody>
      </p:sp>
      <p:sp>
        <p:nvSpPr>
          <p:cNvPr id="3" name="Slide Number Placeholder 2">
            <a:extLst>
              <a:ext uri="{FF2B5EF4-FFF2-40B4-BE49-F238E27FC236}">
                <a16:creationId xmlns:a16="http://schemas.microsoft.com/office/drawing/2014/main" id="{9D95A6DE-BD2F-454D-BF7D-9EFFB55F9E0A}"/>
              </a:ext>
            </a:extLst>
          </p:cNvPr>
          <p:cNvSpPr>
            <a:spLocks noGrp="1"/>
          </p:cNvSpPr>
          <p:nvPr>
            <p:ph type="sldNum" sz="quarter" idx="4"/>
          </p:nvPr>
        </p:nvSpPr>
        <p:spPr/>
        <p:txBody>
          <a:bodyPr/>
          <a:lstStyle/>
          <a:p>
            <a:fld id="{67C9959E-8E6B-B04C-9955-EA096F41CA7A}" type="slidenum">
              <a:rPr lang="en-GB" smtClean="0"/>
              <a:t>52</a:t>
            </a:fld>
            <a:endParaRPr lang="en-GB"/>
          </a:p>
        </p:txBody>
      </p:sp>
      <p:sp>
        <p:nvSpPr>
          <p:cNvPr id="10" name="Triangle 9">
            <a:extLst>
              <a:ext uri="{FF2B5EF4-FFF2-40B4-BE49-F238E27FC236}">
                <a16:creationId xmlns:a16="http://schemas.microsoft.com/office/drawing/2014/main" id="{FB7676A7-E16B-E740-BC71-BA026C7F68FF}"/>
              </a:ext>
            </a:extLst>
          </p:cNvPr>
          <p:cNvSpPr/>
          <p:nvPr/>
        </p:nvSpPr>
        <p:spPr>
          <a:xfrm rot="5400000">
            <a:off x="4185764" y="4312200"/>
            <a:ext cx="252000" cy="16200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B4BD74EA-5BD9-2E9B-AB4D-ADFB8AAB25CB}"/>
                  </a:ext>
                </a:extLst>
              </p:cNvPr>
              <p:cNvSpPr/>
              <p:nvPr/>
            </p:nvSpPr>
            <p:spPr>
              <a:xfrm>
                <a:off x="257713" y="1779217"/>
                <a:ext cx="1651702" cy="4185761"/>
              </a:xfrm>
              <a:prstGeom prst="rect">
                <a:avLst/>
              </a:prstGeom>
              <a:noFill/>
            </p:spPr>
            <p:txBody>
              <a:bodyPr wrap="square">
                <a:spAutoFit/>
              </a:bodyPr>
              <a:lstStyle/>
              <a:p>
                <a:pPr>
                  <a:tabLst>
                    <a:tab pos="1196975" algn="l"/>
                  </a:tabLst>
                </a:pPr>
                <a:r>
                  <a:rPr lang="en-US" sz="1400" dirty="0">
                    <a:latin typeface="Calibri"/>
                    <a:cs typeface="Calibri"/>
                  </a:rPr>
                  <a:t>straight-line dist. </a:t>
                </a:r>
                <a:r>
                  <a:rPr lang="en-US" sz="1400" u="sng" dirty="0">
                    <a:latin typeface="Calibri"/>
                    <a:cs typeface="Calibri"/>
                  </a:rPr>
                  <a:t>from </a:t>
                </a:r>
                <a14:m>
                  <m:oMath xmlns:m="http://schemas.openxmlformats.org/officeDocument/2006/math">
                    <m:r>
                      <a:rPr lang="en-US" sz="1400" i="1" u="sng" dirty="0" smtClean="0">
                        <a:latin typeface="Cambria Math" panose="02040503050406030204" pitchFamily="18" charset="0"/>
                        <a:cs typeface="Calibri"/>
                      </a:rPr>
                      <m:t>𝑠</m:t>
                    </m:r>
                  </m:oMath>
                </a14:m>
                <a:r>
                  <a:rPr lang="en-US" sz="1400" i="1" u="sng" dirty="0">
                    <a:latin typeface="Times New Roman" panose="02020603050405020304" pitchFamily="18" charset="0"/>
                    <a:cs typeface="Calibri"/>
                  </a:rPr>
                  <a:t> </a:t>
                </a:r>
                <a:r>
                  <a:rPr lang="en-US" sz="1400" u="sng" dirty="0">
                    <a:latin typeface="Calibri"/>
                    <a:cs typeface="Calibri"/>
                  </a:rPr>
                  <a:t>to Bucharest</a:t>
                </a:r>
              </a:p>
              <a:p>
                <a:pPr>
                  <a:tabLst>
                    <a:tab pos="1196975" algn="l"/>
                  </a:tabLst>
                </a:pPr>
                <a:r>
                  <a:rPr lang="en-US" sz="1400" dirty="0">
                    <a:latin typeface="Calibri"/>
                    <a:cs typeface="Calibri"/>
                  </a:rPr>
                  <a:t>Arad	366</a:t>
                </a:r>
              </a:p>
              <a:p>
                <a:pPr>
                  <a:tabLst>
                    <a:tab pos="1196975" algn="l"/>
                  </a:tabLst>
                </a:pPr>
                <a:r>
                  <a:rPr lang="en-US" sz="1400" dirty="0">
                    <a:latin typeface="Calibri"/>
                    <a:cs typeface="Calibri"/>
                  </a:rPr>
                  <a:t>Bucharest	    0</a:t>
                </a:r>
              </a:p>
              <a:p>
                <a:pPr>
                  <a:tabLst>
                    <a:tab pos="1196975" algn="l"/>
                  </a:tabLst>
                </a:pPr>
                <a:r>
                  <a:rPr lang="en-US" sz="1400" dirty="0">
                    <a:latin typeface="Calibri"/>
                    <a:cs typeface="Calibri"/>
                  </a:rPr>
                  <a:t>Craiova	160</a:t>
                </a:r>
              </a:p>
              <a:p>
                <a:pPr>
                  <a:tabLst>
                    <a:tab pos="1196975" algn="l"/>
                  </a:tabLst>
                </a:pPr>
                <a:r>
                  <a:rPr lang="en-US" sz="1400" dirty="0" err="1">
                    <a:latin typeface="Calibri"/>
                    <a:cs typeface="Calibri"/>
                  </a:rPr>
                  <a:t>Dobreta</a:t>
                </a:r>
                <a:r>
                  <a:rPr lang="en-US" sz="1400" dirty="0">
                    <a:latin typeface="Calibri"/>
                    <a:cs typeface="Calibri"/>
                  </a:rPr>
                  <a:t>	242</a:t>
                </a:r>
              </a:p>
              <a:p>
                <a:pPr>
                  <a:tabLst>
                    <a:tab pos="1196975" algn="l"/>
                  </a:tabLst>
                </a:pPr>
                <a:r>
                  <a:rPr lang="en-US" sz="1400" dirty="0" err="1">
                    <a:latin typeface="Calibri"/>
                    <a:cs typeface="Calibri"/>
                  </a:rPr>
                  <a:t>Fagaras</a:t>
                </a:r>
                <a:r>
                  <a:rPr lang="en-US" sz="1400" dirty="0">
                    <a:latin typeface="Calibri"/>
                    <a:cs typeface="Calibri"/>
                  </a:rPr>
                  <a:t>	176</a:t>
                </a:r>
              </a:p>
              <a:p>
                <a:pPr>
                  <a:tabLst>
                    <a:tab pos="1196975" algn="l"/>
                  </a:tabLst>
                </a:pPr>
                <a:r>
                  <a:rPr lang="en-US" sz="1400" dirty="0">
                    <a:latin typeface="Calibri"/>
                    <a:cs typeface="Calibri"/>
                  </a:rPr>
                  <a:t>Iasi	226</a:t>
                </a:r>
              </a:p>
              <a:p>
                <a:pPr>
                  <a:tabLst>
                    <a:tab pos="1196975" algn="l"/>
                  </a:tabLst>
                </a:pPr>
                <a:r>
                  <a:rPr lang="en-US" sz="1400" dirty="0" err="1">
                    <a:latin typeface="Calibri"/>
                    <a:cs typeface="Calibri"/>
                  </a:rPr>
                  <a:t>Lugoj</a:t>
                </a:r>
                <a:r>
                  <a:rPr lang="en-US" sz="1400" dirty="0">
                    <a:latin typeface="Calibri"/>
                    <a:cs typeface="Calibri"/>
                  </a:rPr>
                  <a:t>	244</a:t>
                </a:r>
              </a:p>
              <a:p>
                <a:pPr>
                  <a:tabLst>
                    <a:tab pos="1196975" algn="l"/>
                  </a:tabLst>
                </a:pPr>
                <a:r>
                  <a:rPr lang="en-US" sz="1400" dirty="0" err="1">
                    <a:latin typeface="Calibri"/>
                    <a:cs typeface="Calibri"/>
                  </a:rPr>
                  <a:t>Mehadia</a:t>
                </a:r>
                <a:r>
                  <a:rPr lang="en-US" sz="1400" dirty="0">
                    <a:latin typeface="Calibri"/>
                    <a:cs typeface="Calibri"/>
                  </a:rPr>
                  <a:t>	241</a:t>
                </a:r>
              </a:p>
              <a:p>
                <a:pPr>
                  <a:tabLst>
                    <a:tab pos="1196975" algn="l"/>
                  </a:tabLst>
                </a:pPr>
                <a:r>
                  <a:rPr lang="en-US" sz="1400" dirty="0" err="1">
                    <a:latin typeface="Calibri"/>
                    <a:cs typeface="Calibri"/>
                  </a:rPr>
                  <a:t>Neamt</a:t>
                </a:r>
                <a:r>
                  <a:rPr lang="en-US" sz="1400" dirty="0">
                    <a:latin typeface="Calibri"/>
                    <a:cs typeface="Calibri"/>
                  </a:rPr>
                  <a:t>	234</a:t>
                </a:r>
              </a:p>
              <a:p>
                <a:pPr>
                  <a:tabLst>
                    <a:tab pos="1196975" algn="l"/>
                  </a:tabLst>
                </a:pPr>
                <a:r>
                  <a:rPr lang="en-US" sz="1400" dirty="0">
                    <a:latin typeface="Calibri"/>
                    <a:cs typeface="Calibri"/>
                  </a:rPr>
                  <a:t>Oradea	380</a:t>
                </a:r>
              </a:p>
              <a:p>
                <a:pPr>
                  <a:tabLst>
                    <a:tab pos="1196975" algn="l"/>
                  </a:tabLst>
                </a:pPr>
                <a:r>
                  <a:rPr lang="en-US" sz="1400" dirty="0">
                    <a:latin typeface="Calibri"/>
                    <a:cs typeface="Calibri"/>
                  </a:rPr>
                  <a:t>Pitesti	100</a:t>
                </a:r>
              </a:p>
              <a:p>
                <a:pPr>
                  <a:tabLst>
                    <a:tab pos="1196975" algn="l"/>
                  </a:tabLst>
                </a:pPr>
                <a:r>
                  <a:rPr lang="en-US" sz="1400" dirty="0" err="1">
                    <a:latin typeface="Calibri"/>
                    <a:cs typeface="Calibri"/>
                  </a:rPr>
                  <a:t>Rimnicu</a:t>
                </a:r>
                <a:r>
                  <a:rPr lang="en-US" sz="1400" dirty="0">
                    <a:latin typeface="Calibri"/>
                    <a:cs typeface="Calibri"/>
                  </a:rPr>
                  <a:t> </a:t>
                </a:r>
                <a:r>
                  <a:rPr lang="en-US" sz="1400" dirty="0" err="1">
                    <a:latin typeface="Calibri"/>
                    <a:cs typeface="Calibri"/>
                  </a:rPr>
                  <a:t>Vilcea</a:t>
                </a:r>
                <a:r>
                  <a:rPr lang="en-US" sz="1400" dirty="0">
                    <a:latin typeface="Calibri"/>
                    <a:cs typeface="Calibri"/>
                  </a:rPr>
                  <a:t>	193</a:t>
                </a:r>
              </a:p>
              <a:p>
                <a:pPr>
                  <a:tabLst>
                    <a:tab pos="1196975" algn="l"/>
                  </a:tabLst>
                </a:pPr>
                <a:r>
                  <a:rPr lang="en-US" sz="1400" dirty="0">
                    <a:latin typeface="Calibri"/>
                    <a:cs typeface="Calibri"/>
                  </a:rPr>
                  <a:t>Sibiu	253</a:t>
                </a:r>
              </a:p>
              <a:p>
                <a:pPr>
                  <a:tabLst>
                    <a:tab pos="1196975" algn="l"/>
                  </a:tabLst>
                </a:pPr>
                <a:r>
                  <a:rPr lang="en-US" sz="1400" dirty="0">
                    <a:latin typeface="Calibri"/>
                    <a:cs typeface="Calibri"/>
                  </a:rPr>
                  <a:t>Timisoara	329</a:t>
                </a:r>
              </a:p>
              <a:p>
                <a:pPr>
                  <a:tabLst>
                    <a:tab pos="1196975" algn="l"/>
                  </a:tabLst>
                </a:pPr>
                <a:r>
                  <a:rPr lang="en-US" sz="1400" dirty="0" err="1">
                    <a:latin typeface="Calibri"/>
                    <a:cs typeface="Calibri"/>
                  </a:rPr>
                  <a:t>Urziceni</a:t>
                </a:r>
                <a:r>
                  <a:rPr lang="en-US" sz="1400" dirty="0">
                    <a:latin typeface="Calibri"/>
                    <a:cs typeface="Calibri"/>
                  </a:rPr>
                  <a:t>	  80</a:t>
                </a:r>
              </a:p>
              <a:p>
                <a:pPr>
                  <a:tabLst>
                    <a:tab pos="1196975" algn="l"/>
                  </a:tabLst>
                </a:pPr>
                <a:r>
                  <a:rPr lang="en-US" sz="1400" dirty="0" err="1">
                    <a:latin typeface="Calibri"/>
                    <a:cs typeface="Calibri"/>
                  </a:rPr>
                  <a:t>Vaslui</a:t>
                </a:r>
                <a:r>
                  <a:rPr lang="en-US" sz="1400" dirty="0">
                    <a:latin typeface="Calibri"/>
                    <a:cs typeface="Calibri"/>
                  </a:rPr>
                  <a:t>	199</a:t>
                </a:r>
              </a:p>
              <a:p>
                <a:pPr>
                  <a:tabLst>
                    <a:tab pos="1196975" algn="l"/>
                  </a:tabLst>
                </a:pPr>
                <a:r>
                  <a:rPr lang="en-US" sz="1400" dirty="0" err="1">
                    <a:latin typeface="Calibri"/>
                    <a:cs typeface="Calibri"/>
                  </a:rPr>
                  <a:t>Zerind</a:t>
                </a:r>
                <a:r>
                  <a:rPr lang="en-US" sz="1400" dirty="0">
                    <a:latin typeface="Calibri"/>
                    <a:cs typeface="Calibri"/>
                  </a:rPr>
                  <a:t>	374</a:t>
                </a:r>
              </a:p>
            </p:txBody>
          </p:sp>
        </mc:Choice>
        <mc:Fallback xmlns="">
          <p:sp>
            <p:nvSpPr>
              <p:cNvPr id="6" name="Rectangle 5">
                <a:extLst>
                  <a:ext uri="{FF2B5EF4-FFF2-40B4-BE49-F238E27FC236}">
                    <a16:creationId xmlns:a16="http://schemas.microsoft.com/office/drawing/2014/main" id="{B4BD74EA-5BD9-2E9B-AB4D-ADFB8AAB25CB}"/>
                  </a:ext>
                </a:extLst>
              </p:cNvPr>
              <p:cNvSpPr>
                <a:spLocks noRot="1" noChangeAspect="1" noMove="1" noResize="1" noEditPoints="1" noAdjustHandles="1" noChangeArrowheads="1" noChangeShapeType="1" noTextEdit="1"/>
              </p:cNvSpPr>
              <p:nvPr/>
            </p:nvSpPr>
            <p:spPr>
              <a:xfrm>
                <a:off x="257713" y="1779217"/>
                <a:ext cx="1651702" cy="4185761"/>
              </a:xfrm>
              <a:prstGeom prst="rect">
                <a:avLst/>
              </a:prstGeom>
              <a:blipFill>
                <a:blip r:embed="rId4"/>
                <a:stretch>
                  <a:fillRect l="-1527" t="-303" r="-763" b="-909"/>
                </a:stretch>
              </a:blipFill>
            </p:spPr>
            <p:txBody>
              <a:bodyPr/>
              <a:lstStyle/>
              <a:p>
                <a:r>
                  <a:rPr lang="en-DE">
                    <a:noFill/>
                  </a:rPr>
                  <a:t> </a:t>
                </a:r>
              </a:p>
            </p:txBody>
          </p:sp>
        </mc:Fallback>
      </mc:AlternateContent>
    </p:spTree>
    <p:extLst>
      <p:ext uri="{BB962C8B-B14F-4D97-AF65-F5344CB8AC3E}">
        <p14:creationId xmlns:p14="http://schemas.microsoft.com/office/powerpoint/2010/main" val="42934453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bwMode="auto">
          <a:xfrm>
            <a:off x="3425093" y="1484925"/>
            <a:ext cx="658446" cy="367323"/>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solidFill>
                <a:srgbClr val="081D58"/>
              </a:solidFill>
              <a:latin typeface="Helvetica" pitchFamily="-112" charset="0"/>
            </a:endParaRPr>
          </a:p>
        </p:txBody>
      </p:sp>
      <p:sp>
        <p:nvSpPr>
          <p:cNvPr id="12" name="Rounded Rectangle 11"/>
          <p:cNvSpPr/>
          <p:nvPr/>
        </p:nvSpPr>
        <p:spPr bwMode="auto">
          <a:xfrm>
            <a:off x="1524000" y="1139095"/>
            <a:ext cx="605692" cy="296983"/>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solidFill>
                <a:srgbClr val="081D58"/>
              </a:solidFill>
              <a:latin typeface="Helvetica" pitchFamily="-112" charset="0"/>
            </a:endParaRPr>
          </a:p>
        </p:txBody>
      </p:sp>
      <p:pic>
        <p:nvPicPr>
          <p:cNvPr id="2" name="Picture 1" descr="astar-progress03c.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1264" y="3414909"/>
            <a:ext cx="8047034" cy="3602736"/>
          </a:xfrm>
          <a:prstGeom prst="rect">
            <a:avLst/>
          </a:prstGeom>
        </p:spPr>
      </p:pic>
      <p:sp>
        <p:nvSpPr>
          <p:cNvPr id="48" name="TextBox 47"/>
          <p:cNvSpPr txBox="1"/>
          <p:nvPr/>
        </p:nvSpPr>
        <p:spPr>
          <a:xfrm>
            <a:off x="3279704" y="4597157"/>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pic>
        <p:nvPicPr>
          <p:cNvPr id="20" name="Picture 19"/>
          <p:cNvPicPr>
            <a:picLocks noChangeAspect="1"/>
          </p:cNvPicPr>
          <p:nvPr/>
        </p:nvPicPr>
        <p:blipFill>
          <a:blip r:embed="rId3"/>
          <a:stretch>
            <a:fillRect/>
          </a:stretch>
        </p:blipFill>
        <p:spPr>
          <a:xfrm>
            <a:off x="1472613" y="0"/>
            <a:ext cx="6273800" cy="4267200"/>
          </a:xfrm>
          <a:prstGeom prst="rect">
            <a:avLst/>
          </a:prstGeom>
        </p:spPr>
      </p:pic>
      <p:sp>
        <p:nvSpPr>
          <p:cNvPr id="9" name="Oval 8">
            <a:extLst>
              <a:ext uri="{FF2B5EF4-FFF2-40B4-BE49-F238E27FC236}">
                <a16:creationId xmlns:a16="http://schemas.microsoft.com/office/drawing/2014/main" id="{516A5700-4436-9E48-ADE5-15CB3C2CAFA1}"/>
              </a:ext>
            </a:extLst>
          </p:cNvPr>
          <p:cNvSpPr/>
          <p:nvPr/>
        </p:nvSpPr>
        <p:spPr>
          <a:xfrm>
            <a:off x="2155371" y="716715"/>
            <a:ext cx="137160" cy="137160"/>
          </a:xfrm>
          <a:prstGeom prst="ellipse">
            <a:avLst/>
          </a:prstGeom>
          <a:solidFill>
            <a:srgbClr val="FFC0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0E25989F-B414-E74A-B316-12F8C3D32CDF}"/>
              </a:ext>
            </a:extLst>
          </p:cNvPr>
          <p:cNvSpPr/>
          <p:nvPr/>
        </p:nvSpPr>
        <p:spPr>
          <a:xfrm>
            <a:off x="1955956" y="2332155"/>
            <a:ext cx="137160" cy="137160"/>
          </a:xfrm>
          <a:prstGeom prst="ellipse">
            <a:avLst/>
          </a:prstGeom>
          <a:solidFill>
            <a:srgbClr val="FFC0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3DB7A72B-2FC8-CA45-90E0-BAFF6076AFA9}"/>
              </a:ext>
            </a:extLst>
          </p:cNvPr>
          <p:cNvSpPr/>
          <p:nvPr/>
        </p:nvSpPr>
        <p:spPr>
          <a:xfrm>
            <a:off x="2444931" y="155883"/>
            <a:ext cx="137160" cy="137160"/>
          </a:xfrm>
          <a:prstGeom prst="ellipse">
            <a:avLst/>
          </a:prstGeom>
          <a:solidFill>
            <a:srgbClr val="FFC0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31386BFC-F8EC-E54A-9229-893EE04B6CE9}"/>
              </a:ext>
            </a:extLst>
          </p:cNvPr>
          <p:cNvSpPr/>
          <p:nvPr/>
        </p:nvSpPr>
        <p:spPr>
          <a:xfrm>
            <a:off x="4811075" y="1819777"/>
            <a:ext cx="137160" cy="137160"/>
          </a:xfrm>
          <a:prstGeom prst="ellipse">
            <a:avLst/>
          </a:prstGeom>
          <a:solidFill>
            <a:srgbClr val="FFC0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616FE1E7-7360-CB42-A1AA-15FCFD233F54}"/>
              </a:ext>
            </a:extLst>
          </p:cNvPr>
          <p:cNvSpPr/>
          <p:nvPr/>
        </p:nvSpPr>
        <p:spPr>
          <a:xfrm>
            <a:off x="3815681" y="2315825"/>
            <a:ext cx="137160" cy="137160"/>
          </a:xfrm>
          <a:prstGeom prst="ellipse">
            <a:avLst/>
          </a:prstGeom>
          <a:solidFill>
            <a:schemeClr val="accent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C1798790-11BF-00B4-30CB-77DC1A7F89B4}"/>
              </a:ext>
            </a:extLst>
          </p:cNvPr>
          <p:cNvSpPr>
            <a:spLocks noGrp="1"/>
          </p:cNvSpPr>
          <p:nvPr>
            <p:ph type="dt" sz="half" idx="2"/>
          </p:nvPr>
        </p:nvSpPr>
        <p:spPr/>
        <p:txBody>
          <a:bodyPr/>
          <a:lstStyle/>
          <a:p>
            <a:r>
              <a:rPr lang="de-DE"/>
              <a:t>Deterministic</a:t>
            </a:r>
            <a:endParaRPr lang="de-DE" dirty="0"/>
          </a:p>
        </p:txBody>
      </p:sp>
      <p:sp>
        <p:nvSpPr>
          <p:cNvPr id="5" name="Footer Placeholder 4">
            <a:extLst>
              <a:ext uri="{FF2B5EF4-FFF2-40B4-BE49-F238E27FC236}">
                <a16:creationId xmlns:a16="http://schemas.microsoft.com/office/drawing/2014/main" id="{71891BD6-AD15-2C7D-9D21-ED9F9158523E}"/>
              </a:ext>
            </a:extLst>
          </p:cNvPr>
          <p:cNvSpPr>
            <a:spLocks noGrp="1"/>
          </p:cNvSpPr>
          <p:nvPr>
            <p:ph type="ftr" sz="quarter" idx="3"/>
          </p:nvPr>
        </p:nvSpPr>
        <p:spPr/>
        <p:txBody>
          <a:bodyPr/>
          <a:lstStyle/>
          <a:p>
            <a:r>
              <a:rPr lang="en-GB"/>
              <a:t>T. Braun - APA</a:t>
            </a:r>
          </a:p>
        </p:txBody>
      </p:sp>
      <p:sp>
        <p:nvSpPr>
          <p:cNvPr id="3" name="Slide Number Placeholder 2">
            <a:extLst>
              <a:ext uri="{FF2B5EF4-FFF2-40B4-BE49-F238E27FC236}">
                <a16:creationId xmlns:a16="http://schemas.microsoft.com/office/drawing/2014/main" id="{0FA9AFAD-65B2-F94B-87DF-799E3A724EFF}"/>
              </a:ext>
            </a:extLst>
          </p:cNvPr>
          <p:cNvSpPr>
            <a:spLocks noGrp="1"/>
          </p:cNvSpPr>
          <p:nvPr>
            <p:ph type="sldNum" sz="quarter" idx="4"/>
          </p:nvPr>
        </p:nvSpPr>
        <p:spPr/>
        <p:txBody>
          <a:bodyPr/>
          <a:lstStyle/>
          <a:p>
            <a:fld id="{67C9959E-8E6B-B04C-9955-EA096F41CA7A}" type="slidenum">
              <a:rPr lang="en-GB" smtClean="0"/>
              <a:t>53</a:t>
            </a:fld>
            <a:endParaRPr lang="en-GB"/>
          </a:p>
        </p:txBody>
      </p:sp>
      <p:sp>
        <p:nvSpPr>
          <p:cNvPr id="14" name="Triangle 13">
            <a:extLst>
              <a:ext uri="{FF2B5EF4-FFF2-40B4-BE49-F238E27FC236}">
                <a16:creationId xmlns:a16="http://schemas.microsoft.com/office/drawing/2014/main" id="{90228C12-7CAC-704A-916A-858712C0B34A}"/>
              </a:ext>
            </a:extLst>
          </p:cNvPr>
          <p:cNvSpPr/>
          <p:nvPr/>
        </p:nvSpPr>
        <p:spPr>
          <a:xfrm rot="5400000">
            <a:off x="5725196" y="5022124"/>
            <a:ext cx="252000" cy="16200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75AD16FE-EBB5-4699-4F0F-34CBFE60CB09}"/>
                  </a:ext>
                </a:extLst>
              </p:cNvPr>
              <p:cNvSpPr/>
              <p:nvPr/>
            </p:nvSpPr>
            <p:spPr>
              <a:xfrm>
                <a:off x="257713" y="1779217"/>
                <a:ext cx="1651702" cy="4185761"/>
              </a:xfrm>
              <a:prstGeom prst="rect">
                <a:avLst/>
              </a:prstGeom>
              <a:noFill/>
            </p:spPr>
            <p:txBody>
              <a:bodyPr wrap="square">
                <a:spAutoFit/>
              </a:bodyPr>
              <a:lstStyle/>
              <a:p>
                <a:pPr>
                  <a:tabLst>
                    <a:tab pos="1196975" algn="l"/>
                  </a:tabLst>
                </a:pPr>
                <a:r>
                  <a:rPr lang="en-US" sz="1400" dirty="0">
                    <a:latin typeface="Calibri"/>
                    <a:cs typeface="Calibri"/>
                  </a:rPr>
                  <a:t>straight-line dist. </a:t>
                </a:r>
                <a:r>
                  <a:rPr lang="en-US" sz="1400" u="sng" dirty="0">
                    <a:latin typeface="Calibri"/>
                    <a:cs typeface="Calibri"/>
                  </a:rPr>
                  <a:t>from </a:t>
                </a:r>
                <a14:m>
                  <m:oMath xmlns:m="http://schemas.openxmlformats.org/officeDocument/2006/math">
                    <m:r>
                      <a:rPr lang="en-US" sz="1400" i="1" u="sng" dirty="0" smtClean="0">
                        <a:latin typeface="Cambria Math" panose="02040503050406030204" pitchFamily="18" charset="0"/>
                        <a:cs typeface="Calibri"/>
                      </a:rPr>
                      <m:t>𝑠</m:t>
                    </m:r>
                  </m:oMath>
                </a14:m>
                <a:r>
                  <a:rPr lang="en-US" sz="1400" i="1" u="sng" dirty="0">
                    <a:latin typeface="Times New Roman" panose="02020603050405020304" pitchFamily="18" charset="0"/>
                    <a:cs typeface="Calibri"/>
                  </a:rPr>
                  <a:t> </a:t>
                </a:r>
                <a:r>
                  <a:rPr lang="en-US" sz="1400" u="sng" dirty="0">
                    <a:latin typeface="Calibri"/>
                    <a:cs typeface="Calibri"/>
                  </a:rPr>
                  <a:t>to Bucharest</a:t>
                </a:r>
              </a:p>
              <a:p>
                <a:pPr>
                  <a:tabLst>
                    <a:tab pos="1196975" algn="l"/>
                  </a:tabLst>
                </a:pPr>
                <a:r>
                  <a:rPr lang="en-US" sz="1400" dirty="0">
                    <a:latin typeface="Calibri"/>
                    <a:cs typeface="Calibri"/>
                  </a:rPr>
                  <a:t>Arad	366</a:t>
                </a:r>
              </a:p>
              <a:p>
                <a:pPr>
                  <a:tabLst>
                    <a:tab pos="1196975" algn="l"/>
                  </a:tabLst>
                </a:pPr>
                <a:r>
                  <a:rPr lang="en-US" sz="1400" dirty="0">
                    <a:latin typeface="Calibri"/>
                    <a:cs typeface="Calibri"/>
                  </a:rPr>
                  <a:t>Bucharest	    0</a:t>
                </a:r>
              </a:p>
              <a:p>
                <a:pPr>
                  <a:tabLst>
                    <a:tab pos="1196975" algn="l"/>
                  </a:tabLst>
                </a:pPr>
                <a:r>
                  <a:rPr lang="en-US" sz="1400" dirty="0">
                    <a:latin typeface="Calibri"/>
                    <a:cs typeface="Calibri"/>
                  </a:rPr>
                  <a:t>Craiova	160</a:t>
                </a:r>
              </a:p>
              <a:p>
                <a:pPr>
                  <a:tabLst>
                    <a:tab pos="1196975" algn="l"/>
                  </a:tabLst>
                </a:pPr>
                <a:r>
                  <a:rPr lang="en-US" sz="1400" dirty="0" err="1">
                    <a:latin typeface="Calibri"/>
                    <a:cs typeface="Calibri"/>
                  </a:rPr>
                  <a:t>Dobreta</a:t>
                </a:r>
                <a:r>
                  <a:rPr lang="en-US" sz="1400" dirty="0">
                    <a:latin typeface="Calibri"/>
                    <a:cs typeface="Calibri"/>
                  </a:rPr>
                  <a:t>	242</a:t>
                </a:r>
              </a:p>
              <a:p>
                <a:pPr>
                  <a:tabLst>
                    <a:tab pos="1196975" algn="l"/>
                  </a:tabLst>
                </a:pPr>
                <a:r>
                  <a:rPr lang="en-US" sz="1400" dirty="0" err="1">
                    <a:latin typeface="Calibri"/>
                    <a:cs typeface="Calibri"/>
                  </a:rPr>
                  <a:t>Fagaras</a:t>
                </a:r>
                <a:r>
                  <a:rPr lang="en-US" sz="1400" dirty="0">
                    <a:latin typeface="Calibri"/>
                    <a:cs typeface="Calibri"/>
                  </a:rPr>
                  <a:t>	176</a:t>
                </a:r>
              </a:p>
              <a:p>
                <a:pPr>
                  <a:tabLst>
                    <a:tab pos="1196975" algn="l"/>
                  </a:tabLst>
                </a:pPr>
                <a:r>
                  <a:rPr lang="en-US" sz="1400" dirty="0">
                    <a:latin typeface="Calibri"/>
                    <a:cs typeface="Calibri"/>
                  </a:rPr>
                  <a:t>Iasi	226</a:t>
                </a:r>
              </a:p>
              <a:p>
                <a:pPr>
                  <a:tabLst>
                    <a:tab pos="1196975" algn="l"/>
                  </a:tabLst>
                </a:pPr>
                <a:r>
                  <a:rPr lang="en-US" sz="1400" dirty="0" err="1">
                    <a:latin typeface="Calibri"/>
                    <a:cs typeface="Calibri"/>
                  </a:rPr>
                  <a:t>Lugoj</a:t>
                </a:r>
                <a:r>
                  <a:rPr lang="en-US" sz="1400" dirty="0">
                    <a:latin typeface="Calibri"/>
                    <a:cs typeface="Calibri"/>
                  </a:rPr>
                  <a:t>	244</a:t>
                </a:r>
              </a:p>
              <a:p>
                <a:pPr>
                  <a:tabLst>
                    <a:tab pos="1196975" algn="l"/>
                  </a:tabLst>
                </a:pPr>
                <a:r>
                  <a:rPr lang="en-US" sz="1400" dirty="0" err="1">
                    <a:latin typeface="Calibri"/>
                    <a:cs typeface="Calibri"/>
                  </a:rPr>
                  <a:t>Mehadia</a:t>
                </a:r>
                <a:r>
                  <a:rPr lang="en-US" sz="1400" dirty="0">
                    <a:latin typeface="Calibri"/>
                    <a:cs typeface="Calibri"/>
                  </a:rPr>
                  <a:t>	241</a:t>
                </a:r>
              </a:p>
              <a:p>
                <a:pPr>
                  <a:tabLst>
                    <a:tab pos="1196975" algn="l"/>
                  </a:tabLst>
                </a:pPr>
                <a:r>
                  <a:rPr lang="en-US" sz="1400" dirty="0" err="1">
                    <a:latin typeface="Calibri"/>
                    <a:cs typeface="Calibri"/>
                  </a:rPr>
                  <a:t>Neamt</a:t>
                </a:r>
                <a:r>
                  <a:rPr lang="en-US" sz="1400" dirty="0">
                    <a:latin typeface="Calibri"/>
                    <a:cs typeface="Calibri"/>
                  </a:rPr>
                  <a:t>	234</a:t>
                </a:r>
              </a:p>
              <a:p>
                <a:pPr>
                  <a:tabLst>
                    <a:tab pos="1196975" algn="l"/>
                  </a:tabLst>
                </a:pPr>
                <a:r>
                  <a:rPr lang="en-US" sz="1400" dirty="0">
                    <a:latin typeface="Calibri"/>
                    <a:cs typeface="Calibri"/>
                  </a:rPr>
                  <a:t>Oradea	380</a:t>
                </a:r>
              </a:p>
              <a:p>
                <a:pPr>
                  <a:tabLst>
                    <a:tab pos="1196975" algn="l"/>
                  </a:tabLst>
                </a:pPr>
                <a:r>
                  <a:rPr lang="en-US" sz="1400" dirty="0">
                    <a:latin typeface="Calibri"/>
                    <a:cs typeface="Calibri"/>
                  </a:rPr>
                  <a:t>Pitesti	100</a:t>
                </a:r>
              </a:p>
              <a:p>
                <a:pPr>
                  <a:tabLst>
                    <a:tab pos="1196975" algn="l"/>
                  </a:tabLst>
                </a:pPr>
                <a:r>
                  <a:rPr lang="en-US" sz="1400" dirty="0" err="1">
                    <a:latin typeface="Calibri"/>
                    <a:cs typeface="Calibri"/>
                  </a:rPr>
                  <a:t>Rimnicu</a:t>
                </a:r>
                <a:r>
                  <a:rPr lang="en-US" sz="1400" dirty="0">
                    <a:latin typeface="Calibri"/>
                    <a:cs typeface="Calibri"/>
                  </a:rPr>
                  <a:t> </a:t>
                </a:r>
                <a:r>
                  <a:rPr lang="en-US" sz="1400" dirty="0" err="1">
                    <a:latin typeface="Calibri"/>
                    <a:cs typeface="Calibri"/>
                  </a:rPr>
                  <a:t>Vilcea</a:t>
                </a:r>
                <a:r>
                  <a:rPr lang="en-US" sz="1400" dirty="0">
                    <a:latin typeface="Calibri"/>
                    <a:cs typeface="Calibri"/>
                  </a:rPr>
                  <a:t>	193</a:t>
                </a:r>
              </a:p>
              <a:p>
                <a:pPr>
                  <a:tabLst>
                    <a:tab pos="1196975" algn="l"/>
                  </a:tabLst>
                </a:pPr>
                <a:r>
                  <a:rPr lang="en-US" sz="1400" dirty="0">
                    <a:latin typeface="Calibri"/>
                    <a:cs typeface="Calibri"/>
                  </a:rPr>
                  <a:t>Sibiu	253</a:t>
                </a:r>
              </a:p>
              <a:p>
                <a:pPr>
                  <a:tabLst>
                    <a:tab pos="1196975" algn="l"/>
                  </a:tabLst>
                </a:pPr>
                <a:r>
                  <a:rPr lang="en-US" sz="1400" dirty="0">
                    <a:latin typeface="Calibri"/>
                    <a:cs typeface="Calibri"/>
                  </a:rPr>
                  <a:t>Timisoara	329</a:t>
                </a:r>
              </a:p>
              <a:p>
                <a:pPr>
                  <a:tabLst>
                    <a:tab pos="1196975" algn="l"/>
                  </a:tabLst>
                </a:pPr>
                <a:r>
                  <a:rPr lang="en-US" sz="1400" dirty="0" err="1">
                    <a:latin typeface="Calibri"/>
                    <a:cs typeface="Calibri"/>
                  </a:rPr>
                  <a:t>Urziceni</a:t>
                </a:r>
                <a:r>
                  <a:rPr lang="en-US" sz="1400" dirty="0">
                    <a:latin typeface="Calibri"/>
                    <a:cs typeface="Calibri"/>
                  </a:rPr>
                  <a:t>	  80</a:t>
                </a:r>
              </a:p>
              <a:p>
                <a:pPr>
                  <a:tabLst>
                    <a:tab pos="1196975" algn="l"/>
                  </a:tabLst>
                </a:pPr>
                <a:r>
                  <a:rPr lang="en-US" sz="1400" dirty="0" err="1">
                    <a:latin typeface="Calibri"/>
                    <a:cs typeface="Calibri"/>
                  </a:rPr>
                  <a:t>Vaslui</a:t>
                </a:r>
                <a:r>
                  <a:rPr lang="en-US" sz="1400" dirty="0">
                    <a:latin typeface="Calibri"/>
                    <a:cs typeface="Calibri"/>
                  </a:rPr>
                  <a:t>	199</a:t>
                </a:r>
              </a:p>
              <a:p>
                <a:pPr>
                  <a:tabLst>
                    <a:tab pos="1196975" algn="l"/>
                  </a:tabLst>
                </a:pPr>
                <a:r>
                  <a:rPr lang="en-US" sz="1400" dirty="0" err="1">
                    <a:latin typeface="Calibri"/>
                    <a:cs typeface="Calibri"/>
                  </a:rPr>
                  <a:t>Zerind</a:t>
                </a:r>
                <a:r>
                  <a:rPr lang="en-US" sz="1400" dirty="0">
                    <a:latin typeface="Calibri"/>
                    <a:cs typeface="Calibri"/>
                  </a:rPr>
                  <a:t>	374</a:t>
                </a:r>
              </a:p>
            </p:txBody>
          </p:sp>
        </mc:Choice>
        <mc:Fallback xmlns="">
          <p:sp>
            <p:nvSpPr>
              <p:cNvPr id="6" name="Rectangle 5">
                <a:extLst>
                  <a:ext uri="{FF2B5EF4-FFF2-40B4-BE49-F238E27FC236}">
                    <a16:creationId xmlns:a16="http://schemas.microsoft.com/office/drawing/2014/main" id="{75AD16FE-EBB5-4699-4F0F-34CBFE60CB09}"/>
                  </a:ext>
                </a:extLst>
              </p:cNvPr>
              <p:cNvSpPr>
                <a:spLocks noRot="1" noChangeAspect="1" noMove="1" noResize="1" noEditPoints="1" noAdjustHandles="1" noChangeArrowheads="1" noChangeShapeType="1" noTextEdit="1"/>
              </p:cNvSpPr>
              <p:nvPr/>
            </p:nvSpPr>
            <p:spPr>
              <a:xfrm>
                <a:off x="257713" y="1779217"/>
                <a:ext cx="1651702" cy="4185761"/>
              </a:xfrm>
              <a:prstGeom prst="rect">
                <a:avLst/>
              </a:prstGeom>
              <a:blipFill>
                <a:blip r:embed="rId4"/>
                <a:stretch>
                  <a:fillRect l="-1527" t="-303" r="-763" b="-909"/>
                </a:stretch>
              </a:blipFill>
            </p:spPr>
            <p:txBody>
              <a:bodyPr/>
              <a:lstStyle/>
              <a:p>
                <a:r>
                  <a:rPr lang="en-DE">
                    <a:noFill/>
                  </a:rPr>
                  <a:t> </a:t>
                </a:r>
              </a:p>
            </p:txBody>
          </p:sp>
        </mc:Fallback>
      </mc:AlternateContent>
    </p:spTree>
    <p:extLst>
      <p:ext uri="{BB962C8B-B14F-4D97-AF65-F5344CB8AC3E}">
        <p14:creationId xmlns:p14="http://schemas.microsoft.com/office/powerpoint/2010/main" val="363175464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35CA680-8387-5B89-D964-48B1E86BA2EB}"/>
              </a:ext>
            </a:extLst>
          </p:cNvPr>
          <p:cNvSpPr/>
          <p:nvPr/>
        </p:nvSpPr>
        <p:spPr>
          <a:xfrm>
            <a:off x="1524001" y="5892873"/>
            <a:ext cx="9132072" cy="29848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Rounded Rectangle 13"/>
          <p:cNvSpPr/>
          <p:nvPr/>
        </p:nvSpPr>
        <p:spPr bwMode="auto">
          <a:xfrm>
            <a:off x="3791575" y="2111267"/>
            <a:ext cx="1230923" cy="420077"/>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solidFill>
                <a:srgbClr val="081D58"/>
              </a:solidFill>
              <a:latin typeface="Helvetica" pitchFamily="-112" charset="0"/>
            </a:endParaRPr>
          </a:p>
        </p:txBody>
      </p:sp>
      <p:sp>
        <p:nvSpPr>
          <p:cNvPr id="15" name="Rounded Rectangle 14"/>
          <p:cNvSpPr/>
          <p:nvPr/>
        </p:nvSpPr>
        <p:spPr bwMode="auto">
          <a:xfrm>
            <a:off x="3425093" y="1484925"/>
            <a:ext cx="658446" cy="367323"/>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solidFill>
                <a:srgbClr val="081D58"/>
              </a:solidFill>
              <a:latin typeface="Helvetica" pitchFamily="-112" charset="0"/>
            </a:endParaRPr>
          </a:p>
        </p:txBody>
      </p:sp>
      <p:pic>
        <p:nvPicPr>
          <p:cNvPr id="5" name="Picture 4" descr="astar-progress04c.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1264" y="3423558"/>
            <a:ext cx="8047034" cy="3602736"/>
          </a:xfrm>
          <a:prstGeom prst="rect">
            <a:avLst/>
          </a:prstGeom>
        </p:spPr>
      </p:pic>
      <p:sp>
        <p:nvSpPr>
          <p:cNvPr id="55" name="TextBox 54"/>
          <p:cNvSpPr txBox="1"/>
          <p:nvPr/>
        </p:nvSpPr>
        <p:spPr>
          <a:xfrm>
            <a:off x="3279704" y="4600803"/>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56" name="TextBox 55"/>
          <p:cNvSpPr txBox="1"/>
          <p:nvPr/>
        </p:nvSpPr>
        <p:spPr>
          <a:xfrm>
            <a:off x="8173986" y="5360361"/>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60" name="Rounded Rectangle 59"/>
          <p:cNvSpPr/>
          <p:nvPr/>
        </p:nvSpPr>
        <p:spPr bwMode="auto">
          <a:xfrm>
            <a:off x="1524000" y="1139095"/>
            <a:ext cx="605692" cy="296983"/>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solidFill>
                <a:srgbClr val="081D58"/>
              </a:solidFill>
              <a:latin typeface="Helvetica" pitchFamily="-112" charset="0"/>
            </a:endParaRPr>
          </a:p>
        </p:txBody>
      </p:sp>
      <p:pic>
        <p:nvPicPr>
          <p:cNvPr id="20" name="Picture 19">
            <a:extLst>
              <a:ext uri="{FF2B5EF4-FFF2-40B4-BE49-F238E27FC236}">
                <a16:creationId xmlns:a16="http://schemas.microsoft.com/office/drawing/2014/main" id="{68A13DDB-AA77-E846-B667-CB8F5CF904FE}"/>
              </a:ext>
            </a:extLst>
          </p:cNvPr>
          <p:cNvPicPr>
            <a:picLocks noChangeAspect="1"/>
          </p:cNvPicPr>
          <p:nvPr/>
        </p:nvPicPr>
        <p:blipFill>
          <a:blip r:embed="rId3"/>
          <a:stretch>
            <a:fillRect/>
          </a:stretch>
        </p:blipFill>
        <p:spPr>
          <a:xfrm>
            <a:off x="1472613" y="0"/>
            <a:ext cx="6273800" cy="4267200"/>
          </a:xfrm>
          <a:prstGeom prst="rect">
            <a:avLst/>
          </a:prstGeom>
        </p:spPr>
      </p:pic>
      <p:sp>
        <p:nvSpPr>
          <p:cNvPr id="11" name="Oval 10">
            <a:extLst>
              <a:ext uri="{FF2B5EF4-FFF2-40B4-BE49-F238E27FC236}">
                <a16:creationId xmlns:a16="http://schemas.microsoft.com/office/drawing/2014/main" id="{1E7F7FF1-329C-1B48-AB9C-CA4B072BC924}"/>
              </a:ext>
            </a:extLst>
          </p:cNvPr>
          <p:cNvSpPr/>
          <p:nvPr/>
        </p:nvSpPr>
        <p:spPr>
          <a:xfrm>
            <a:off x="2155371" y="716715"/>
            <a:ext cx="137160" cy="137160"/>
          </a:xfrm>
          <a:prstGeom prst="ellipse">
            <a:avLst/>
          </a:prstGeom>
          <a:solidFill>
            <a:srgbClr val="FFC0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02DCC428-B319-9142-9E93-167D6FC4A61B}"/>
              </a:ext>
            </a:extLst>
          </p:cNvPr>
          <p:cNvSpPr/>
          <p:nvPr/>
        </p:nvSpPr>
        <p:spPr>
          <a:xfrm>
            <a:off x="1955956" y="2332155"/>
            <a:ext cx="137160" cy="137160"/>
          </a:xfrm>
          <a:prstGeom prst="ellipse">
            <a:avLst/>
          </a:prstGeom>
          <a:solidFill>
            <a:srgbClr val="FFC0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5319F6AA-5242-AC47-BE58-E911C10E95ED}"/>
              </a:ext>
            </a:extLst>
          </p:cNvPr>
          <p:cNvSpPr/>
          <p:nvPr/>
        </p:nvSpPr>
        <p:spPr>
          <a:xfrm>
            <a:off x="2444931" y="155883"/>
            <a:ext cx="137160" cy="137160"/>
          </a:xfrm>
          <a:prstGeom prst="ellipse">
            <a:avLst/>
          </a:prstGeom>
          <a:solidFill>
            <a:srgbClr val="FFC0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65F84A28-8D2D-2647-B765-8A98C31BE910}"/>
              </a:ext>
            </a:extLst>
          </p:cNvPr>
          <p:cNvSpPr/>
          <p:nvPr/>
        </p:nvSpPr>
        <p:spPr>
          <a:xfrm>
            <a:off x="4083539" y="3963513"/>
            <a:ext cx="137160" cy="137160"/>
          </a:xfrm>
          <a:prstGeom prst="ellipse">
            <a:avLst/>
          </a:prstGeom>
          <a:solidFill>
            <a:srgbClr val="FFC0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14141F6D-9FDE-3848-A23A-36478C514CBA}"/>
              </a:ext>
            </a:extLst>
          </p:cNvPr>
          <p:cNvSpPr/>
          <p:nvPr/>
        </p:nvSpPr>
        <p:spPr>
          <a:xfrm>
            <a:off x="5012243" y="2917057"/>
            <a:ext cx="137160" cy="137160"/>
          </a:xfrm>
          <a:prstGeom prst="ellipse">
            <a:avLst/>
          </a:prstGeom>
          <a:solidFill>
            <a:srgbClr val="FFC0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9FCFD955-A20F-7B4E-ABDD-3694451DE5BB}"/>
              </a:ext>
            </a:extLst>
          </p:cNvPr>
          <p:cNvSpPr/>
          <p:nvPr/>
        </p:nvSpPr>
        <p:spPr>
          <a:xfrm>
            <a:off x="4811075" y="1819777"/>
            <a:ext cx="137160" cy="137160"/>
          </a:xfrm>
          <a:prstGeom prst="ellipse">
            <a:avLst/>
          </a:prstGeom>
          <a:solidFill>
            <a:schemeClr val="accent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6187B1F3-888F-1281-4104-844D220C51BA}"/>
              </a:ext>
            </a:extLst>
          </p:cNvPr>
          <p:cNvSpPr>
            <a:spLocks noGrp="1"/>
          </p:cNvSpPr>
          <p:nvPr>
            <p:ph type="dt" sz="half" idx="2"/>
          </p:nvPr>
        </p:nvSpPr>
        <p:spPr/>
        <p:txBody>
          <a:bodyPr/>
          <a:lstStyle/>
          <a:p>
            <a:r>
              <a:rPr lang="de-DE"/>
              <a:t>Deterministic</a:t>
            </a:r>
            <a:endParaRPr lang="de-DE" dirty="0"/>
          </a:p>
        </p:txBody>
      </p:sp>
      <p:sp>
        <p:nvSpPr>
          <p:cNvPr id="6" name="Footer Placeholder 5">
            <a:extLst>
              <a:ext uri="{FF2B5EF4-FFF2-40B4-BE49-F238E27FC236}">
                <a16:creationId xmlns:a16="http://schemas.microsoft.com/office/drawing/2014/main" id="{7D2889AC-E1DB-45B7-377B-1ED14A06B957}"/>
              </a:ext>
            </a:extLst>
          </p:cNvPr>
          <p:cNvSpPr>
            <a:spLocks noGrp="1"/>
          </p:cNvSpPr>
          <p:nvPr>
            <p:ph type="ftr" sz="quarter" idx="3"/>
          </p:nvPr>
        </p:nvSpPr>
        <p:spPr/>
        <p:txBody>
          <a:bodyPr/>
          <a:lstStyle/>
          <a:p>
            <a:r>
              <a:rPr lang="en-GB"/>
              <a:t>T. Braun - APA</a:t>
            </a:r>
          </a:p>
        </p:txBody>
      </p:sp>
      <p:sp>
        <p:nvSpPr>
          <p:cNvPr id="2" name="Slide Number Placeholder 1">
            <a:extLst>
              <a:ext uri="{FF2B5EF4-FFF2-40B4-BE49-F238E27FC236}">
                <a16:creationId xmlns:a16="http://schemas.microsoft.com/office/drawing/2014/main" id="{F3120D87-3166-3044-8B36-772576A46337}"/>
              </a:ext>
            </a:extLst>
          </p:cNvPr>
          <p:cNvSpPr>
            <a:spLocks noGrp="1"/>
          </p:cNvSpPr>
          <p:nvPr>
            <p:ph type="sldNum" sz="quarter" idx="4"/>
          </p:nvPr>
        </p:nvSpPr>
        <p:spPr/>
        <p:txBody>
          <a:bodyPr/>
          <a:lstStyle/>
          <a:p>
            <a:fld id="{67C9959E-8E6B-B04C-9955-EA096F41CA7A}" type="slidenum">
              <a:rPr lang="en-GB" smtClean="0"/>
              <a:t>54</a:t>
            </a:fld>
            <a:endParaRPr lang="en-GB"/>
          </a:p>
        </p:txBody>
      </p:sp>
      <p:sp>
        <p:nvSpPr>
          <p:cNvPr id="17" name="Triangle 16">
            <a:extLst>
              <a:ext uri="{FF2B5EF4-FFF2-40B4-BE49-F238E27FC236}">
                <a16:creationId xmlns:a16="http://schemas.microsoft.com/office/drawing/2014/main" id="{DD024A39-071B-8D47-BC08-7587F6F5C4E1}"/>
              </a:ext>
            </a:extLst>
          </p:cNvPr>
          <p:cNvSpPr/>
          <p:nvPr/>
        </p:nvSpPr>
        <p:spPr>
          <a:xfrm rot="5400000">
            <a:off x="3679281" y="5023632"/>
            <a:ext cx="252000" cy="16200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66E1DEC0-BAFC-6B4C-1EFF-9E831BE6C644}"/>
                  </a:ext>
                </a:extLst>
              </p:cNvPr>
              <p:cNvSpPr/>
              <p:nvPr/>
            </p:nvSpPr>
            <p:spPr>
              <a:xfrm>
                <a:off x="257713" y="1779217"/>
                <a:ext cx="1651702" cy="4185761"/>
              </a:xfrm>
              <a:prstGeom prst="rect">
                <a:avLst/>
              </a:prstGeom>
              <a:noFill/>
            </p:spPr>
            <p:txBody>
              <a:bodyPr wrap="square">
                <a:spAutoFit/>
              </a:bodyPr>
              <a:lstStyle/>
              <a:p>
                <a:pPr>
                  <a:tabLst>
                    <a:tab pos="1196975" algn="l"/>
                  </a:tabLst>
                </a:pPr>
                <a:r>
                  <a:rPr lang="en-US" sz="1400" dirty="0">
                    <a:latin typeface="Calibri"/>
                    <a:cs typeface="Calibri"/>
                  </a:rPr>
                  <a:t>straight-line dist. </a:t>
                </a:r>
                <a:r>
                  <a:rPr lang="en-US" sz="1400" u="sng" dirty="0">
                    <a:latin typeface="Calibri"/>
                    <a:cs typeface="Calibri"/>
                  </a:rPr>
                  <a:t>from </a:t>
                </a:r>
                <a14:m>
                  <m:oMath xmlns:m="http://schemas.openxmlformats.org/officeDocument/2006/math">
                    <m:r>
                      <a:rPr lang="en-US" sz="1400" i="1" u="sng" dirty="0" smtClean="0">
                        <a:latin typeface="Cambria Math" panose="02040503050406030204" pitchFamily="18" charset="0"/>
                        <a:cs typeface="Calibri"/>
                      </a:rPr>
                      <m:t>𝑠</m:t>
                    </m:r>
                  </m:oMath>
                </a14:m>
                <a:r>
                  <a:rPr lang="en-US" sz="1400" i="1" u="sng" dirty="0">
                    <a:latin typeface="Times New Roman" panose="02020603050405020304" pitchFamily="18" charset="0"/>
                    <a:cs typeface="Calibri"/>
                  </a:rPr>
                  <a:t> </a:t>
                </a:r>
                <a:r>
                  <a:rPr lang="en-US" sz="1400" u="sng" dirty="0">
                    <a:latin typeface="Calibri"/>
                    <a:cs typeface="Calibri"/>
                  </a:rPr>
                  <a:t>to Bucharest</a:t>
                </a:r>
              </a:p>
              <a:p>
                <a:pPr>
                  <a:tabLst>
                    <a:tab pos="1196975" algn="l"/>
                  </a:tabLst>
                </a:pPr>
                <a:r>
                  <a:rPr lang="en-US" sz="1400" dirty="0">
                    <a:latin typeface="Calibri"/>
                    <a:cs typeface="Calibri"/>
                  </a:rPr>
                  <a:t>Arad	366</a:t>
                </a:r>
              </a:p>
              <a:p>
                <a:pPr>
                  <a:tabLst>
                    <a:tab pos="1196975" algn="l"/>
                  </a:tabLst>
                </a:pPr>
                <a:r>
                  <a:rPr lang="en-US" sz="1400" dirty="0">
                    <a:latin typeface="Calibri"/>
                    <a:cs typeface="Calibri"/>
                  </a:rPr>
                  <a:t>Bucharest	    0</a:t>
                </a:r>
              </a:p>
              <a:p>
                <a:pPr>
                  <a:tabLst>
                    <a:tab pos="1196975" algn="l"/>
                  </a:tabLst>
                </a:pPr>
                <a:r>
                  <a:rPr lang="en-US" sz="1400" dirty="0">
                    <a:latin typeface="Calibri"/>
                    <a:cs typeface="Calibri"/>
                  </a:rPr>
                  <a:t>Craiova	160</a:t>
                </a:r>
              </a:p>
              <a:p>
                <a:pPr>
                  <a:tabLst>
                    <a:tab pos="1196975" algn="l"/>
                  </a:tabLst>
                </a:pPr>
                <a:r>
                  <a:rPr lang="en-US" sz="1400" dirty="0" err="1">
                    <a:latin typeface="Calibri"/>
                    <a:cs typeface="Calibri"/>
                  </a:rPr>
                  <a:t>Dobreta</a:t>
                </a:r>
                <a:r>
                  <a:rPr lang="en-US" sz="1400" dirty="0">
                    <a:latin typeface="Calibri"/>
                    <a:cs typeface="Calibri"/>
                  </a:rPr>
                  <a:t>	242</a:t>
                </a:r>
              </a:p>
              <a:p>
                <a:pPr>
                  <a:tabLst>
                    <a:tab pos="1196975" algn="l"/>
                  </a:tabLst>
                </a:pPr>
                <a:r>
                  <a:rPr lang="en-US" sz="1400" dirty="0" err="1">
                    <a:latin typeface="Calibri"/>
                    <a:cs typeface="Calibri"/>
                  </a:rPr>
                  <a:t>Fagaras</a:t>
                </a:r>
                <a:r>
                  <a:rPr lang="en-US" sz="1400" dirty="0">
                    <a:latin typeface="Calibri"/>
                    <a:cs typeface="Calibri"/>
                  </a:rPr>
                  <a:t>	176</a:t>
                </a:r>
              </a:p>
              <a:p>
                <a:pPr>
                  <a:tabLst>
                    <a:tab pos="1196975" algn="l"/>
                  </a:tabLst>
                </a:pPr>
                <a:r>
                  <a:rPr lang="en-US" sz="1400" dirty="0">
                    <a:latin typeface="Calibri"/>
                    <a:cs typeface="Calibri"/>
                  </a:rPr>
                  <a:t>Iasi	226</a:t>
                </a:r>
              </a:p>
              <a:p>
                <a:pPr>
                  <a:tabLst>
                    <a:tab pos="1196975" algn="l"/>
                  </a:tabLst>
                </a:pPr>
                <a:r>
                  <a:rPr lang="en-US" sz="1400" dirty="0" err="1">
                    <a:latin typeface="Calibri"/>
                    <a:cs typeface="Calibri"/>
                  </a:rPr>
                  <a:t>Lugoj</a:t>
                </a:r>
                <a:r>
                  <a:rPr lang="en-US" sz="1400" dirty="0">
                    <a:latin typeface="Calibri"/>
                    <a:cs typeface="Calibri"/>
                  </a:rPr>
                  <a:t>	244</a:t>
                </a:r>
              </a:p>
              <a:p>
                <a:pPr>
                  <a:tabLst>
                    <a:tab pos="1196975" algn="l"/>
                  </a:tabLst>
                </a:pPr>
                <a:r>
                  <a:rPr lang="en-US" sz="1400" dirty="0" err="1">
                    <a:latin typeface="Calibri"/>
                    <a:cs typeface="Calibri"/>
                  </a:rPr>
                  <a:t>Mehadia</a:t>
                </a:r>
                <a:r>
                  <a:rPr lang="en-US" sz="1400" dirty="0">
                    <a:latin typeface="Calibri"/>
                    <a:cs typeface="Calibri"/>
                  </a:rPr>
                  <a:t>	241</a:t>
                </a:r>
              </a:p>
              <a:p>
                <a:pPr>
                  <a:tabLst>
                    <a:tab pos="1196975" algn="l"/>
                  </a:tabLst>
                </a:pPr>
                <a:r>
                  <a:rPr lang="en-US" sz="1400" dirty="0" err="1">
                    <a:latin typeface="Calibri"/>
                    <a:cs typeface="Calibri"/>
                  </a:rPr>
                  <a:t>Neamt</a:t>
                </a:r>
                <a:r>
                  <a:rPr lang="en-US" sz="1400" dirty="0">
                    <a:latin typeface="Calibri"/>
                    <a:cs typeface="Calibri"/>
                  </a:rPr>
                  <a:t>	234</a:t>
                </a:r>
              </a:p>
              <a:p>
                <a:pPr>
                  <a:tabLst>
                    <a:tab pos="1196975" algn="l"/>
                  </a:tabLst>
                </a:pPr>
                <a:r>
                  <a:rPr lang="en-US" sz="1400" dirty="0">
                    <a:latin typeface="Calibri"/>
                    <a:cs typeface="Calibri"/>
                  </a:rPr>
                  <a:t>Oradea	380</a:t>
                </a:r>
              </a:p>
              <a:p>
                <a:pPr>
                  <a:tabLst>
                    <a:tab pos="1196975" algn="l"/>
                  </a:tabLst>
                </a:pPr>
                <a:r>
                  <a:rPr lang="en-US" sz="1400" dirty="0">
                    <a:latin typeface="Calibri"/>
                    <a:cs typeface="Calibri"/>
                  </a:rPr>
                  <a:t>Pitesti	100</a:t>
                </a:r>
              </a:p>
              <a:p>
                <a:pPr>
                  <a:tabLst>
                    <a:tab pos="1196975" algn="l"/>
                  </a:tabLst>
                </a:pPr>
                <a:r>
                  <a:rPr lang="en-US" sz="1400" dirty="0" err="1">
                    <a:latin typeface="Calibri"/>
                    <a:cs typeface="Calibri"/>
                  </a:rPr>
                  <a:t>Rimnicu</a:t>
                </a:r>
                <a:r>
                  <a:rPr lang="en-US" sz="1400" dirty="0">
                    <a:latin typeface="Calibri"/>
                    <a:cs typeface="Calibri"/>
                  </a:rPr>
                  <a:t> </a:t>
                </a:r>
                <a:r>
                  <a:rPr lang="en-US" sz="1400" dirty="0" err="1">
                    <a:latin typeface="Calibri"/>
                    <a:cs typeface="Calibri"/>
                  </a:rPr>
                  <a:t>Vilcea</a:t>
                </a:r>
                <a:r>
                  <a:rPr lang="en-US" sz="1400" dirty="0">
                    <a:latin typeface="Calibri"/>
                    <a:cs typeface="Calibri"/>
                  </a:rPr>
                  <a:t>	193</a:t>
                </a:r>
              </a:p>
              <a:p>
                <a:pPr>
                  <a:tabLst>
                    <a:tab pos="1196975" algn="l"/>
                  </a:tabLst>
                </a:pPr>
                <a:r>
                  <a:rPr lang="en-US" sz="1400" dirty="0">
                    <a:latin typeface="Calibri"/>
                    <a:cs typeface="Calibri"/>
                  </a:rPr>
                  <a:t>Sibiu	253</a:t>
                </a:r>
              </a:p>
              <a:p>
                <a:pPr>
                  <a:tabLst>
                    <a:tab pos="1196975" algn="l"/>
                  </a:tabLst>
                </a:pPr>
                <a:r>
                  <a:rPr lang="en-US" sz="1400" dirty="0">
                    <a:latin typeface="Calibri"/>
                    <a:cs typeface="Calibri"/>
                  </a:rPr>
                  <a:t>Timisoara	329</a:t>
                </a:r>
              </a:p>
              <a:p>
                <a:pPr>
                  <a:tabLst>
                    <a:tab pos="1196975" algn="l"/>
                  </a:tabLst>
                </a:pPr>
                <a:r>
                  <a:rPr lang="en-US" sz="1400" dirty="0" err="1">
                    <a:latin typeface="Calibri"/>
                    <a:cs typeface="Calibri"/>
                  </a:rPr>
                  <a:t>Urziceni</a:t>
                </a:r>
                <a:r>
                  <a:rPr lang="en-US" sz="1400" dirty="0">
                    <a:latin typeface="Calibri"/>
                    <a:cs typeface="Calibri"/>
                  </a:rPr>
                  <a:t>	  80</a:t>
                </a:r>
              </a:p>
              <a:p>
                <a:pPr>
                  <a:tabLst>
                    <a:tab pos="1196975" algn="l"/>
                  </a:tabLst>
                </a:pPr>
                <a:r>
                  <a:rPr lang="en-US" sz="1400" dirty="0" err="1">
                    <a:latin typeface="Calibri"/>
                    <a:cs typeface="Calibri"/>
                  </a:rPr>
                  <a:t>Vaslui</a:t>
                </a:r>
                <a:r>
                  <a:rPr lang="en-US" sz="1400" dirty="0">
                    <a:latin typeface="Calibri"/>
                    <a:cs typeface="Calibri"/>
                  </a:rPr>
                  <a:t>	199</a:t>
                </a:r>
              </a:p>
              <a:p>
                <a:pPr>
                  <a:tabLst>
                    <a:tab pos="1196975" algn="l"/>
                  </a:tabLst>
                </a:pPr>
                <a:r>
                  <a:rPr lang="en-US" sz="1400" dirty="0" err="1">
                    <a:latin typeface="Calibri"/>
                    <a:cs typeface="Calibri"/>
                  </a:rPr>
                  <a:t>Zerind</a:t>
                </a:r>
                <a:r>
                  <a:rPr lang="en-US" sz="1400" dirty="0">
                    <a:latin typeface="Calibri"/>
                    <a:cs typeface="Calibri"/>
                  </a:rPr>
                  <a:t>	374</a:t>
                </a:r>
              </a:p>
            </p:txBody>
          </p:sp>
        </mc:Choice>
        <mc:Fallback xmlns="">
          <p:sp>
            <p:nvSpPr>
              <p:cNvPr id="7" name="Rectangle 6">
                <a:extLst>
                  <a:ext uri="{FF2B5EF4-FFF2-40B4-BE49-F238E27FC236}">
                    <a16:creationId xmlns:a16="http://schemas.microsoft.com/office/drawing/2014/main" id="{66E1DEC0-BAFC-6B4C-1EFF-9E831BE6C644}"/>
                  </a:ext>
                </a:extLst>
              </p:cNvPr>
              <p:cNvSpPr>
                <a:spLocks noRot="1" noChangeAspect="1" noMove="1" noResize="1" noEditPoints="1" noAdjustHandles="1" noChangeArrowheads="1" noChangeShapeType="1" noTextEdit="1"/>
              </p:cNvSpPr>
              <p:nvPr/>
            </p:nvSpPr>
            <p:spPr>
              <a:xfrm>
                <a:off x="257713" y="1779217"/>
                <a:ext cx="1651702" cy="4185761"/>
              </a:xfrm>
              <a:prstGeom prst="rect">
                <a:avLst/>
              </a:prstGeom>
              <a:blipFill>
                <a:blip r:embed="rId4"/>
                <a:stretch>
                  <a:fillRect l="-1527" t="-303" r="-763" b="-909"/>
                </a:stretch>
              </a:blipFill>
            </p:spPr>
            <p:txBody>
              <a:bodyPr/>
              <a:lstStyle/>
              <a:p>
                <a:r>
                  <a:rPr lang="en-DE">
                    <a:noFill/>
                  </a:rPr>
                  <a:t> </a:t>
                </a:r>
              </a:p>
            </p:txBody>
          </p:sp>
        </mc:Fallback>
      </mc:AlternateContent>
    </p:spTree>
    <p:extLst>
      <p:ext uri="{BB962C8B-B14F-4D97-AF65-F5344CB8AC3E}">
        <p14:creationId xmlns:p14="http://schemas.microsoft.com/office/powerpoint/2010/main" val="27930682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6DFFE86-1C6C-DB1A-FB22-76BAFB5136D0}"/>
              </a:ext>
            </a:extLst>
          </p:cNvPr>
          <p:cNvSpPr/>
          <p:nvPr/>
        </p:nvSpPr>
        <p:spPr>
          <a:xfrm>
            <a:off x="1524001" y="5892873"/>
            <a:ext cx="9132072" cy="29848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ounded Rectangle 11"/>
          <p:cNvSpPr/>
          <p:nvPr/>
        </p:nvSpPr>
        <p:spPr bwMode="auto">
          <a:xfrm>
            <a:off x="3791575" y="2111267"/>
            <a:ext cx="1230923" cy="420077"/>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solidFill>
                <a:srgbClr val="081D58"/>
              </a:solidFill>
              <a:latin typeface="Helvetica" pitchFamily="-112" charset="0"/>
            </a:endParaRPr>
          </a:p>
        </p:txBody>
      </p:sp>
      <p:sp>
        <p:nvSpPr>
          <p:cNvPr id="13" name="Rounded Rectangle 12"/>
          <p:cNvSpPr/>
          <p:nvPr/>
        </p:nvSpPr>
        <p:spPr bwMode="auto">
          <a:xfrm>
            <a:off x="3425093" y="1484925"/>
            <a:ext cx="658446" cy="367323"/>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solidFill>
                <a:srgbClr val="081D58"/>
              </a:solidFill>
              <a:latin typeface="Helvetica" pitchFamily="-112" charset="0"/>
            </a:endParaRPr>
          </a:p>
        </p:txBody>
      </p:sp>
      <p:sp>
        <p:nvSpPr>
          <p:cNvPr id="15" name="Rounded Rectangle 14"/>
          <p:cNvSpPr/>
          <p:nvPr/>
        </p:nvSpPr>
        <p:spPr bwMode="auto">
          <a:xfrm>
            <a:off x="4613031" y="1510324"/>
            <a:ext cx="658446" cy="472830"/>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solidFill>
                <a:srgbClr val="081D58"/>
              </a:solidFill>
              <a:latin typeface="Helvetica" pitchFamily="-112" charset="0"/>
            </a:endParaRPr>
          </a:p>
        </p:txBody>
      </p:sp>
      <p:pic>
        <p:nvPicPr>
          <p:cNvPr id="3" name="Picture 2" descr="astar-progress05c.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1264" y="3421710"/>
            <a:ext cx="8047034" cy="3602736"/>
          </a:xfrm>
          <a:prstGeom prst="rect">
            <a:avLst/>
          </a:prstGeom>
        </p:spPr>
      </p:pic>
      <p:sp>
        <p:nvSpPr>
          <p:cNvPr id="63" name="TextBox 62"/>
          <p:cNvSpPr txBox="1"/>
          <p:nvPr/>
        </p:nvSpPr>
        <p:spPr>
          <a:xfrm>
            <a:off x="3279704" y="4598955"/>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64" name="TextBox 63"/>
          <p:cNvSpPr txBox="1"/>
          <p:nvPr/>
        </p:nvSpPr>
        <p:spPr>
          <a:xfrm>
            <a:off x="8173986" y="5358513"/>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67" name="TextBox 66"/>
          <p:cNvSpPr txBox="1"/>
          <p:nvPr/>
        </p:nvSpPr>
        <p:spPr>
          <a:xfrm>
            <a:off x="3800577" y="5329955"/>
            <a:ext cx="504164" cy="830998"/>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72" name="Rounded Rectangle 71"/>
          <p:cNvSpPr/>
          <p:nvPr/>
        </p:nvSpPr>
        <p:spPr bwMode="auto">
          <a:xfrm>
            <a:off x="1524000" y="1139095"/>
            <a:ext cx="605692" cy="296983"/>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solidFill>
                <a:srgbClr val="081D58"/>
              </a:solidFill>
              <a:latin typeface="Helvetica" pitchFamily="-112" charset="0"/>
            </a:endParaRPr>
          </a:p>
        </p:txBody>
      </p:sp>
      <p:pic>
        <p:nvPicPr>
          <p:cNvPr id="23" name="Picture 22">
            <a:extLst>
              <a:ext uri="{FF2B5EF4-FFF2-40B4-BE49-F238E27FC236}">
                <a16:creationId xmlns:a16="http://schemas.microsoft.com/office/drawing/2014/main" id="{D506D19C-6124-A145-A4B1-F9F95D09AEA7}"/>
              </a:ext>
            </a:extLst>
          </p:cNvPr>
          <p:cNvPicPr>
            <a:picLocks noChangeAspect="1"/>
          </p:cNvPicPr>
          <p:nvPr/>
        </p:nvPicPr>
        <p:blipFill>
          <a:blip r:embed="rId3"/>
          <a:stretch>
            <a:fillRect/>
          </a:stretch>
        </p:blipFill>
        <p:spPr>
          <a:xfrm>
            <a:off x="1472613" y="0"/>
            <a:ext cx="6273800" cy="4267200"/>
          </a:xfrm>
          <a:prstGeom prst="rect">
            <a:avLst/>
          </a:prstGeom>
        </p:spPr>
      </p:pic>
      <p:sp>
        <p:nvSpPr>
          <p:cNvPr id="14" name="Oval 13">
            <a:extLst>
              <a:ext uri="{FF2B5EF4-FFF2-40B4-BE49-F238E27FC236}">
                <a16:creationId xmlns:a16="http://schemas.microsoft.com/office/drawing/2014/main" id="{D7044396-7F71-D940-BCDF-EFA05D71EF15}"/>
              </a:ext>
            </a:extLst>
          </p:cNvPr>
          <p:cNvSpPr/>
          <p:nvPr/>
        </p:nvSpPr>
        <p:spPr>
          <a:xfrm>
            <a:off x="2155371" y="716715"/>
            <a:ext cx="137160" cy="137160"/>
          </a:xfrm>
          <a:prstGeom prst="ellipse">
            <a:avLst/>
          </a:prstGeom>
          <a:solidFill>
            <a:srgbClr val="FFC0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84C9DD3B-EB90-DB41-9BBA-BADB3D01092F}"/>
              </a:ext>
            </a:extLst>
          </p:cNvPr>
          <p:cNvSpPr/>
          <p:nvPr/>
        </p:nvSpPr>
        <p:spPr>
          <a:xfrm>
            <a:off x="1955956" y="2332155"/>
            <a:ext cx="137160" cy="137160"/>
          </a:xfrm>
          <a:prstGeom prst="ellipse">
            <a:avLst/>
          </a:prstGeom>
          <a:solidFill>
            <a:srgbClr val="FFC0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7E78EB39-EBA9-804F-A46B-36983F48FFC9}"/>
              </a:ext>
            </a:extLst>
          </p:cNvPr>
          <p:cNvSpPr/>
          <p:nvPr/>
        </p:nvSpPr>
        <p:spPr>
          <a:xfrm>
            <a:off x="2444931" y="155883"/>
            <a:ext cx="137160" cy="137160"/>
          </a:xfrm>
          <a:prstGeom prst="ellipse">
            <a:avLst/>
          </a:prstGeom>
          <a:solidFill>
            <a:srgbClr val="FFC0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B08BE433-9CA5-0D40-ADEE-D7B4742695EB}"/>
              </a:ext>
            </a:extLst>
          </p:cNvPr>
          <p:cNvSpPr/>
          <p:nvPr/>
        </p:nvSpPr>
        <p:spPr>
          <a:xfrm>
            <a:off x="4083539" y="3963513"/>
            <a:ext cx="137160" cy="137160"/>
          </a:xfrm>
          <a:prstGeom prst="ellipse">
            <a:avLst/>
          </a:prstGeom>
          <a:solidFill>
            <a:srgbClr val="FFC0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3BFE39FD-ECEE-7A41-94F5-0557577AE235}"/>
              </a:ext>
            </a:extLst>
          </p:cNvPr>
          <p:cNvSpPr/>
          <p:nvPr/>
        </p:nvSpPr>
        <p:spPr>
          <a:xfrm>
            <a:off x="6064739" y="3430204"/>
            <a:ext cx="137160" cy="137160"/>
          </a:xfrm>
          <a:prstGeom prst="ellipse">
            <a:avLst/>
          </a:prstGeom>
          <a:solidFill>
            <a:srgbClr val="FFC0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0922232A-71F8-B545-8BCF-35B27ED4B5F1}"/>
              </a:ext>
            </a:extLst>
          </p:cNvPr>
          <p:cNvSpPr/>
          <p:nvPr/>
        </p:nvSpPr>
        <p:spPr>
          <a:xfrm>
            <a:off x="5012243" y="2917057"/>
            <a:ext cx="137160" cy="137160"/>
          </a:xfrm>
          <a:prstGeom prst="ellipse">
            <a:avLst/>
          </a:prstGeom>
          <a:solidFill>
            <a:schemeClr val="accent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Date Placeholder 4">
            <a:extLst>
              <a:ext uri="{FF2B5EF4-FFF2-40B4-BE49-F238E27FC236}">
                <a16:creationId xmlns:a16="http://schemas.microsoft.com/office/drawing/2014/main" id="{7F468576-98D8-D06B-E413-7375BFF93164}"/>
              </a:ext>
            </a:extLst>
          </p:cNvPr>
          <p:cNvSpPr>
            <a:spLocks noGrp="1"/>
          </p:cNvSpPr>
          <p:nvPr>
            <p:ph type="dt" sz="half" idx="2"/>
          </p:nvPr>
        </p:nvSpPr>
        <p:spPr/>
        <p:txBody>
          <a:bodyPr/>
          <a:lstStyle/>
          <a:p>
            <a:r>
              <a:rPr lang="de-DE"/>
              <a:t>Deterministic</a:t>
            </a:r>
            <a:endParaRPr lang="de-DE" dirty="0"/>
          </a:p>
        </p:txBody>
      </p:sp>
      <p:sp>
        <p:nvSpPr>
          <p:cNvPr id="6" name="Footer Placeholder 5">
            <a:extLst>
              <a:ext uri="{FF2B5EF4-FFF2-40B4-BE49-F238E27FC236}">
                <a16:creationId xmlns:a16="http://schemas.microsoft.com/office/drawing/2014/main" id="{AABFA6B6-A9C2-F4F9-B1B2-D24B2270514A}"/>
              </a:ext>
            </a:extLst>
          </p:cNvPr>
          <p:cNvSpPr>
            <a:spLocks noGrp="1"/>
          </p:cNvSpPr>
          <p:nvPr>
            <p:ph type="ftr" sz="quarter" idx="3"/>
          </p:nvPr>
        </p:nvSpPr>
        <p:spPr/>
        <p:txBody>
          <a:bodyPr/>
          <a:lstStyle/>
          <a:p>
            <a:r>
              <a:rPr lang="en-GB"/>
              <a:t>T. Braun - APA</a:t>
            </a:r>
          </a:p>
        </p:txBody>
      </p:sp>
      <p:sp>
        <p:nvSpPr>
          <p:cNvPr id="2" name="Slide Number Placeholder 1">
            <a:extLst>
              <a:ext uri="{FF2B5EF4-FFF2-40B4-BE49-F238E27FC236}">
                <a16:creationId xmlns:a16="http://schemas.microsoft.com/office/drawing/2014/main" id="{5027B260-7122-6446-BD30-282A605B87BD}"/>
              </a:ext>
            </a:extLst>
          </p:cNvPr>
          <p:cNvSpPr>
            <a:spLocks noGrp="1"/>
          </p:cNvSpPr>
          <p:nvPr>
            <p:ph type="sldNum" sz="quarter" idx="4"/>
          </p:nvPr>
        </p:nvSpPr>
        <p:spPr/>
        <p:txBody>
          <a:bodyPr/>
          <a:lstStyle/>
          <a:p>
            <a:fld id="{67C9959E-8E6B-B04C-9955-EA096F41CA7A}" type="slidenum">
              <a:rPr lang="en-GB" smtClean="0"/>
              <a:t>55</a:t>
            </a:fld>
            <a:endParaRPr lang="en-GB"/>
          </a:p>
        </p:txBody>
      </p:sp>
      <p:sp>
        <p:nvSpPr>
          <p:cNvPr id="19" name="Triangle 18">
            <a:extLst>
              <a:ext uri="{FF2B5EF4-FFF2-40B4-BE49-F238E27FC236}">
                <a16:creationId xmlns:a16="http://schemas.microsoft.com/office/drawing/2014/main" id="{A51AF538-AC43-CD40-93C3-F523A60F32AD}"/>
              </a:ext>
            </a:extLst>
          </p:cNvPr>
          <p:cNvSpPr/>
          <p:nvPr/>
        </p:nvSpPr>
        <p:spPr>
          <a:xfrm rot="5400000">
            <a:off x="6519356" y="5744088"/>
            <a:ext cx="252000" cy="16200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B4482163-1926-2EED-3863-487EEF930DD4}"/>
                  </a:ext>
                </a:extLst>
              </p:cNvPr>
              <p:cNvSpPr/>
              <p:nvPr/>
            </p:nvSpPr>
            <p:spPr>
              <a:xfrm>
                <a:off x="257713" y="1779217"/>
                <a:ext cx="1651702" cy="4185761"/>
              </a:xfrm>
              <a:prstGeom prst="rect">
                <a:avLst/>
              </a:prstGeom>
              <a:noFill/>
            </p:spPr>
            <p:txBody>
              <a:bodyPr wrap="square">
                <a:spAutoFit/>
              </a:bodyPr>
              <a:lstStyle/>
              <a:p>
                <a:pPr>
                  <a:tabLst>
                    <a:tab pos="1196975" algn="l"/>
                  </a:tabLst>
                </a:pPr>
                <a:r>
                  <a:rPr lang="en-US" sz="1400" dirty="0">
                    <a:latin typeface="Calibri"/>
                    <a:cs typeface="Calibri"/>
                  </a:rPr>
                  <a:t>straight-line dist. </a:t>
                </a:r>
                <a:r>
                  <a:rPr lang="en-US" sz="1400" u="sng" dirty="0">
                    <a:latin typeface="Calibri"/>
                    <a:cs typeface="Calibri"/>
                  </a:rPr>
                  <a:t>from </a:t>
                </a:r>
                <a14:m>
                  <m:oMath xmlns:m="http://schemas.openxmlformats.org/officeDocument/2006/math">
                    <m:r>
                      <a:rPr lang="en-US" sz="1400" i="1" u="sng" dirty="0" smtClean="0">
                        <a:latin typeface="Cambria Math" panose="02040503050406030204" pitchFamily="18" charset="0"/>
                        <a:cs typeface="Calibri"/>
                      </a:rPr>
                      <m:t>𝑠</m:t>
                    </m:r>
                  </m:oMath>
                </a14:m>
                <a:r>
                  <a:rPr lang="en-US" sz="1400" i="1" u="sng" dirty="0">
                    <a:latin typeface="Times New Roman" panose="02020603050405020304" pitchFamily="18" charset="0"/>
                    <a:cs typeface="Calibri"/>
                  </a:rPr>
                  <a:t> </a:t>
                </a:r>
                <a:r>
                  <a:rPr lang="en-US" sz="1400" u="sng" dirty="0">
                    <a:latin typeface="Calibri"/>
                    <a:cs typeface="Calibri"/>
                  </a:rPr>
                  <a:t>to Bucharest</a:t>
                </a:r>
              </a:p>
              <a:p>
                <a:pPr>
                  <a:tabLst>
                    <a:tab pos="1196975" algn="l"/>
                  </a:tabLst>
                </a:pPr>
                <a:r>
                  <a:rPr lang="en-US" sz="1400" dirty="0">
                    <a:latin typeface="Calibri"/>
                    <a:cs typeface="Calibri"/>
                  </a:rPr>
                  <a:t>Arad	366</a:t>
                </a:r>
              </a:p>
              <a:p>
                <a:pPr>
                  <a:tabLst>
                    <a:tab pos="1196975" algn="l"/>
                  </a:tabLst>
                </a:pPr>
                <a:r>
                  <a:rPr lang="en-US" sz="1400" dirty="0">
                    <a:latin typeface="Calibri"/>
                    <a:cs typeface="Calibri"/>
                  </a:rPr>
                  <a:t>Bucharest	    0</a:t>
                </a:r>
              </a:p>
              <a:p>
                <a:pPr>
                  <a:tabLst>
                    <a:tab pos="1196975" algn="l"/>
                  </a:tabLst>
                </a:pPr>
                <a:r>
                  <a:rPr lang="en-US" sz="1400" dirty="0">
                    <a:latin typeface="Calibri"/>
                    <a:cs typeface="Calibri"/>
                  </a:rPr>
                  <a:t>Craiova	160</a:t>
                </a:r>
              </a:p>
              <a:p>
                <a:pPr>
                  <a:tabLst>
                    <a:tab pos="1196975" algn="l"/>
                  </a:tabLst>
                </a:pPr>
                <a:r>
                  <a:rPr lang="en-US" sz="1400" dirty="0" err="1">
                    <a:latin typeface="Calibri"/>
                    <a:cs typeface="Calibri"/>
                  </a:rPr>
                  <a:t>Dobreta</a:t>
                </a:r>
                <a:r>
                  <a:rPr lang="en-US" sz="1400" dirty="0">
                    <a:latin typeface="Calibri"/>
                    <a:cs typeface="Calibri"/>
                  </a:rPr>
                  <a:t>	242</a:t>
                </a:r>
              </a:p>
              <a:p>
                <a:pPr>
                  <a:tabLst>
                    <a:tab pos="1196975" algn="l"/>
                  </a:tabLst>
                </a:pPr>
                <a:r>
                  <a:rPr lang="en-US" sz="1400" dirty="0" err="1">
                    <a:latin typeface="Calibri"/>
                    <a:cs typeface="Calibri"/>
                  </a:rPr>
                  <a:t>Fagaras</a:t>
                </a:r>
                <a:r>
                  <a:rPr lang="en-US" sz="1400" dirty="0">
                    <a:latin typeface="Calibri"/>
                    <a:cs typeface="Calibri"/>
                  </a:rPr>
                  <a:t>	176</a:t>
                </a:r>
              </a:p>
              <a:p>
                <a:pPr>
                  <a:tabLst>
                    <a:tab pos="1196975" algn="l"/>
                  </a:tabLst>
                </a:pPr>
                <a:r>
                  <a:rPr lang="en-US" sz="1400" dirty="0">
                    <a:latin typeface="Calibri"/>
                    <a:cs typeface="Calibri"/>
                  </a:rPr>
                  <a:t>Iasi	226</a:t>
                </a:r>
              </a:p>
              <a:p>
                <a:pPr>
                  <a:tabLst>
                    <a:tab pos="1196975" algn="l"/>
                  </a:tabLst>
                </a:pPr>
                <a:r>
                  <a:rPr lang="en-US" sz="1400" dirty="0" err="1">
                    <a:latin typeface="Calibri"/>
                    <a:cs typeface="Calibri"/>
                  </a:rPr>
                  <a:t>Lugoj</a:t>
                </a:r>
                <a:r>
                  <a:rPr lang="en-US" sz="1400" dirty="0">
                    <a:latin typeface="Calibri"/>
                    <a:cs typeface="Calibri"/>
                  </a:rPr>
                  <a:t>	244</a:t>
                </a:r>
              </a:p>
              <a:p>
                <a:pPr>
                  <a:tabLst>
                    <a:tab pos="1196975" algn="l"/>
                  </a:tabLst>
                </a:pPr>
                <a:r>
                  <a:rPr lang="en-US" sz="1400" dirty="0" err="1">
                    <a:latin typeface="Calibri"/>
                    <a:cs typeface="Calibri"/>
                  </a:rPr>
                  <a:t>Mehadia</a:t>
                </a:r>
                <a:r>
                  <a:rPr lang="en-US" sz="1400" dirty="0">
                    <a:latin typeface="Calibri"/>
                    <a:cs typeface="Calibri"/>
                  </a:rPr>
                  <a:t>	241</a:t>
                </a:r>
              </a:p>
              <a:p>
                <a:pPr>
                  <a:tabLst>
                    <a:tab pos="1196975" algn="l"/>
                  </a:tabLst>
                </a:pPr>
                <a:r>
                  <a:rPr lang="en-US" sz="1400" dirty="0" err="1">
                    <a:latin typeface="Calibri"/>
                    <a:cs typeface="Calibri"/>
                  </a:rPr>
                  <a:t>Neamt</a:t>
                </a:r>
                <a:r>
                  <a:rPr lang="en-US" sz="1400" dirty="0">
                    <a:latin typeface="Calibri"/>
                    <a:cs typeface="Calibri"/>
                  </a:rPr>
                  <a:t>	234</a:t>
                </a:r>
              </a:p>
              <a:p>
                <a:pPr>
                  <a:tabLst>
                    <a:tab pos="1196975" algn="l"/>
                  </a:tabLst>
                </a:pPr>
                <a:r>
                  <a:rPr lang="en-US" sz="1400" dirty="0">
                    <a:latin typeface="Calibri"/>
                    <a:cs typeface="Calibri"/>
                  </a:rPr>
                  <a:t>Oradea	380</a:t>
                </a:r>
              </a:p>
              <a:p>
                <a:pPr>
                  <a:tabLst>
                    <a:tab pos="1196975" algn="l"/>
                  </a:tabLst>
                </a:pPr>
                <a:r>
                  <a:rPr lang="en-US" sz="1400" dirty="0">
                    <a:latin typeface="Calibri"/>
                    <a:cs typeface="Calibri"/>
                  </a:rPr>
                  <a:t>Pitesti	100</a:t>
                </a:r>
              </a:p>
              <a:p>
                <a:pPr>
                  <a:tabLst>
                    <a:tab pos="1196975" algn="l"/>
                  </a:tabLst>
                </a:pPr>
                <a:r>
                  <a:rPr lang="en-US" sz="1400" dirty="0" err="1">
                    <a:latin typeface="Calibri"/>
                    <a:cs typeface="Calibri"/>
                  </a:rPr>
                  <a:t>Rimnicu</a:t>
                </a:r>
                <a:r>
                  <a:rPr lang="en-US" sz="1400" dirty="0">
                    <a:latin typeface="Calibri"/>
                    <a:cs typeface="Calibri"/>
                  </a:rPr>
                  <a:t> </a:t>
                </a:r>
                <a:r>
                  <a:rPr lang="en-US" sz="1400" dirty="0" err="1">
                    <a:latin typeface="Calibri"/>
                    <a:cs typeface="Calibri"/>
                  </a:rPr>
                  <a:t>Vilcea</a:t>
                </a:r>
                <a:r>
                  <a:rPr lang="en-US" sz="1400" dirty="0">
                    <a:latin typeface="Calibri"/>
                    <a:cs typeface="Calibri"/>
                  </a:rPr>
                  <a:t>	193</a:t>
                </a:r>
              </a:p>
              <a:p>
                <a:pPr>
                  <a:tabLst>
                    <a:tab pos="1196975" algn="l"/>
                  </a:tabLst>
                </a:pPr>
                <a:r>
                  <a:rPr lang="en-US" sz="1400" dirty="0">
                    <a:latin typeface="Calibri"/>
                    <a:cs typeface="Calibri"/>
                  </a:rPr>
                  <a:t>Sibiu	253</a:t>
                </a:r>
              </a:p>
              <a:p>
                <a:pPr>
                  <a:tabLst>
                    <a:tab pos="1196975" algn="l"/>
                  </a:tabLst>
                </a:pPr>
                <a:r>
                  <a:rPr lang="en-US" sz="1400" dirty="0">
                    <a:latin typeface="Calibri"/>
                    <a:cs typeface="Calibri"/>
                  </a:rPr>
                  <a:t>Timisoara	329</a:t>
                </a:r>
              </a:p>
              <a:p>
                <a:pPr>
                  <a:tabLst>
                    <a:tab pos="1196975" algn="l"/>
                  </a:tabLst>
                </a:pPr>
                <a:r>
                  <a:rPr lang="en-US" sz="1400" dirty="0" err="1">
                    <a:latin typeface="Calibri"/>
                    <a:cs typeface="Calibri"/>
                  </a:rPr>
                  <a:t>Urziceni</a:t>
                </a:r>
                <a:r>
                  <a:rPr lang="en-US" sz="1400" dirty="0">
                    <a:latin typeface="Calibri"/>
                    <a:cs typeface="Calibri"/>
                  </a:rPr>
                  <a:t>	  80</a:t>
                </a:r>
              </a:p>
              <a:p>
                <a:pPr>
                  <a:tabLst>
                    <a:tab pos="1196975" algn="l"/>
                  </a:tabLst>
                </a:pPr>
                <a:r>
                  <a:rPr lang="en-US" sz="1400" dirty="0" err="1">
                    <a:latin typeface="Calibri"/>
                    <a:cs typeface="Calibri"/>
                  </a:rPr>
                  <a:t>Vaslui</a:t>
                </a:r>
                <a:r>
                  <a:rPr lang="en-US" sz="1400" dirty="0">
                    <a:latin typeface="Calibri"/>
                    <a:cs typeface="Calibri"/>
                  </a:rPr>
                  <a:t>	199</a:t>
                </a:r>
              </a:p>
              <a:p>
                <a:pPr>
                  <a:tabLst>
                    <a:tab pos="1196975" algn="l"/>
                  </a:tabLst>
                </a:pPr>
                <a:r>
                  <a:rPr lang="en-US" sz="1400" dirty="0" err="1">
                    <a:latin typeface="Calibri"/>
                    <a:cs typeface="Calibri"/>
                  </a:rPr>
                  <a:t>Zerind</a:t>
                </a:r>
                <a:r>
                  <a:rPr lang="en-US" sz="1400" dirty="0">
                    <a:latin typeface="Calibri"/>
                    <a:cs typeface="Calibri"/>
                  </a:rPr>
                  <a:t>	374</a:t>
                </a:r>
              </a:p>
            </p:txBody>
          </p:sp>
        </mc:Choice>
        <mc:Fallback xmlns="">
          <p:sp>
            <p:nvSpPr>
              <p:cNvPr id="7" name="Rectangle 6">
                <a:extLst>
                  <a:ext uri="{FF2B5EF4-FFF2-40B4-BE49-F238E27FC236}">
                    <a16:creationId xmlns:a16="http://schemas.microsoft.com/office/drawing/2014/main" id="{B4482163-1926-2EED-3863-487EEF930DD4}"/>
                  </a:ext>
                </a:extLst>
              </p:cNvPr>
              <p:cNvSpPr>
                <a:spLocks noRot="1" noChangeAspect="1" noMove="1" noResize="1" noEditPoints="1" noAdjustHandles="1" noChangeArrowheads="1" noChangeShapeType="1" noTextEdit="1"/>
              </p:cNvSpPr>
              <p:nvPr/>
            </p:nvSpPr>
            <p:spPr>
              <a:xfrm>
                <a:off x="257713" y="1779217"/>
                <a:ext cx="1651702" cy="4185761"/>
              </a:xfrm>
              <a:prstGeom prst="rect">
                <a:avLst/>
              </a:prstGeom>
              <a:blipFill>
                <a:blip r:embed="rId4"/>
                <a:stretch>
                  <a:fillRect l="-1527" t="-303" r="-763" b="-909"/>
                </a:stretch>
              </a:blipFill>
            </p:spPr>
            <p:txBody>
              <a:bodyPr/>
              <a:lstStyle/>
              <a:p>
                <a:r>
                  <a:rPr lang="en-DE">
                    <a:noFill/>
                  </a:rPr>
                  <a:t> </a:t>
                </a:r>
              </a:p>
            </p:txBody>
          </p:sp>
        </mc:Fallback>
      </mc:AlternateContent>
    </p:spTree>
    <p:extLst>
      <p:ext uri="{BB962C8B-B14F-4D97-AF65-F5344CB8AC3E}">
        <p14:creationId xmlns:p14="http://schemas.microsoft.com/office/powerpoint/2010/main" val="167823387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4AC5800-1992-9898-FB08-58BD75AE847E}"/>
              </a:ext>
            </a:extLst>
          </p:cNvPr>
          <p:cNvSpPr/>
          <p:nvPr/>
        </p:nvSpPr>
        <p:spPr>
          <a:xfrm>
            <a:off x="1524001" y="5892873"/>
            <a:ext cx="9132072" cy="29848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1" name="Rectangle 40"/>
          <p:cNvSpPr/>
          <p:nvPr/>
        </p:nvSpPr>
        <p:spPr>
          <a:xfrm>
            <a:off x="4518716" y="6635945"/>
            <a:ext cx="5447311" cy="20737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 name="Picture 1" descr="astar-progress06c.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1264" y="3422342"/>
            <a:ext cx="8047034" cy="3602969"/>
          </a:xfrm>
          <a:prstGeom prst="rect">
            <a:avLst/>
          </a:prstGeom>
        </p:spPr>
      </p:pic>
      <p:sp>
        <p:nvSpPr>
          <p:cNvPr id="10" name="Rounded Rectangle 9"/>
          <p:cNvSpPr/>
          <p:nvPr/>
        </p:nvSpPr>
        <p:spPr bwMode="auto">
          <a:xfrm>
            <a:off x="3791575" y="2111267"/>
            <a:ext cx="1230923" cy="420077"/>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solidFill>
                <a:srgbClr val="081D58"/>
              </a:solidFill>
              <a:latin typeface="Helvetica" pitchFamily="-112" charset="0"/>
            </a:endParaRPr>
          </a:p>
        </p:txBody>
      </p:sp>
      <p:sp>
        <p:nvSpPr>
          <p:cNvPr id="11" name="Rounded Rectangle 10"/>
          <p:cNvSpPr/>
          <p:nvPr/>
        </p:nvSpPr>
        <p:spPr bwMode="auto">
          <a:xfrm>
            <a:off x="3425093" y="1484925"/>
            <a:ext cx="658446" cy="367323"/>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solidFill>
                <a:srgbClr val="081D58"/>
              </a:solidFill>
              <a:latin typeface="Helvetica" pitchFamily="-112" charset="0"/>
            </a:endParaRPr>
          </a:p>
        </p:txBody>
      </p:sp>
      <p:sp>
        <p:nvSpPr>
          <p:cNvPr id="13" name="Rounded Rectangle 12"/>
          <p:cNvSpPr/>
          <p:nvPr/>
        </p:nvSpPr>
        <p:spPr bwMode="auto">
          <a:xfrm>
            <a:off x="4613031" y="1510324"/>
            <a:ext cx="658446" cy="472830"/>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solidFill>
                <a:srgbClr val="081D58"/>
              </a:solidFill>
              <a:latin typeface="Helvetica" pitchFamily="-112" charset="0"/>
            </a:endParaRPr>
          </a:p>
        </p:txBody>
      </p:sp>
      <p:sp>
        <p:nvSpPr>
          <p:cNvPr id="14" name="Rounded Rectangle 13"/>
          <p:cNvSpPr/>
          <p:nvPr/>
        </p:nvSpPr>
        <p:spPr bwMode="auto">
          <a:xfrm>
            <a:off x="4762891" y="2600570"/>
            <a:ext cx="597877" cy="472830"/>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solidFill>
                <a:srgbClr val="081D58"/>
              </a:solidFill>
              <a:latin typeface="Helvetica" pitchFamily="-112" charset="0"/>
            </a:endParaRPr>
          </a:p>
        </p:txBody>
      </p:sp>
      <p:sp>
        <p:nvSpPr>
          <p:cNvPr id="42" name="TextBox 41"/>
          <p:cNvSpPr txBox="1"/>
          <p:nvPr/>
        </p:nvSpPr>
        <p:spPr>
          <a:xfrm>
            <a:off x="7216064" y="6049281"/>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43" name="TextBox 42"/>
          <p:cNvSpPr txBox="1"/>
          <p:nvPr/>
        </p:nvSpPr>
        <p:spPr>
          <a:xfrm>
            <a:off x="8235127" y="6049282"/>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56" name="TextBox 55"/>
          <p:cNvSpPr txBox="1"/>
          <p:nvPr/>
        </p:nvSpPr>
        <p:spPr>
          <a:xfrm>
            <a:off x="3279704" y="4603920"/>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57" name="TextBox 56"/>
          <p:cNvSpPr txBox="1"/>
          <p:nvPr/>
        </p:nvSpPr>
        <p:spPr>
          <a:xfrm>
            <a:off x="8173986" y="5356137"/>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58" name="TextBox 57"/>
          <p:cNvSpPr txBox="1"/>
          <p:nvPr/>
        </p:nvSpPr>
        <p:spPr>
          <a:xfrm>
            <a:off x="3800577" y="5327579"/>
            <a:ext cx="504164" cy="830998"/>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64" name="Rounded Rectangle 63"/>
          <p:cNvSpPr/>
          <p:nvPr/>
        </p:nvSpPr>
        <p:spPr bwMode="auto">
          <a:xfrm>
            <a:off x="1524000" y="1139095"/>
            <a:ext cx="605692" cy="296983"/>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solidFill>
                <a:srgbClr val="081D58"/>
              </a:solidFill>
              <a:latin typeface="Helvetica" pitchFamily="-112" charset="0"/>
            </a:endParaRPr>
          </a:p>
        </p:txBody>
      </p:sp>
      <p:pic>
        <p:nvPicPr>
          <p:cNvPr id="28" name="Picture 27">
            <a:extLst>
              <a:ext uri="{FF2B5EF4-FFF2-40B4-BE49-F238E27FC236}">
                <a16:creationId xmlns:a16="http://schemas.microsoft.com/office/drawing/2014/main" id="{F680A75D-1837-A34B-9582-1C6A8E392D14}"/>
              </a:ext>
            </a:extLst>
          </p:cNvPr>
          <p:cNvPicPr>
            <a:picLocks noChangeAspect="1"/>
          </p:cNvPicPr>
          <p:nvPr/>
        </p:nvPicPr>
        <p:blipFill>
          <a:blip r:embed="rId3"/>
          <a:stretch>
            <a:fillRect/>
          </a:stretch>
        </p:blipFill>
        <p:spPr>
          <a:xfrm>
            <a:off x="1472613" y="0"/>
            <a:ext cx="6273800" cy="4267200"/>
          </a:xfrm>
          <a:prstGeom prst="rect">
            <a:avLst/>
          </a:prstGeom>
        </p:spPr>
      </p:pic>
      <p:sp>
        <p:nvSpPr>
          <p:cNvPr id="18" name="Oval 17">
            <a:extLst>
              <a:ext uri="{FF2B5EF4-FFF2-40B4-BE49-F238E27FC236}">
                <a16:creationId xmlns:a16="http://schemas.microsoft.com/office/drawing/2014/main" id="{211B7B16-6D9C-1D4A-8787-3EE31CC97967}"/>
              </a:ext>
            </a:extLst>
          </p:cNvPr>
          <p:cNvSpPr/>
          <p:nvPr/>
        </p:nvSpPr>
        <p:spPr>
          <a:xfrm>
            <a:off x="2155371" y="716715"/>
            <a:ext cx="137160" cy="137160"/>
          </a:xfrm>
          <a:prstGeom prst="ellipse">
            <a:avLst/>
          </a:prstGeom>
          <a:solidFill>
            <a:srgbClr val="FFC0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A4E01C82-60F6-6D40-BF2C-96D04C418045}"/>
              </a:ext>
            </a:extLst>
          </p:cNvPr>
          <p:cNvSpPr/>
          <p:nvPr/>
        </p:nvSpPr>
        <p:spPr>
          <a:xfrm>
            <a:off x="1955956" y="2332155"/>
            <a:ext cx="137160" cy="137160"/>
          </a:xfrm>
          <a:prstGeom prst="ellipse">
            <a:avLst/>
          </a:prstGeom>
          <a:solidFill>
            <a:srgbClr val="FFC0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47F4F63F-5F82-4B46-A9BA-7456E9C163F0}"/>
              </a:ext>
            </a:extLst>
          </p:cNvPr>
          <p:cNvSpPr/>
          <p:nvPr/>
        </p:nvSpPr>
        <p:spPr>
          <a:xfrm>
            <a:off x="2444931" y="155883"/>
            <a:ext cx="137160" cy="137160"/>
          </a:xfrm>
          <a:prstGeom prst="ellipse">
            <a:avLst/>
          </a:prstGeom>
          <a:solidFill>
            <a:srgbClr val="FFC0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DA737DFA-2E8E-CA4F-A91F-2D5C31EDA79D}"/>
              </a:ext>
            </a:extLst>
          </p:cNvPr>
          <p:cNvSpPr/>
          <p:nvPr/>
        </p:nvSpPr>
        <p:spPr>
          <a:xfrm>
            <a:off x="4083539" y="3963513"/>
            <a:ext cx="137160" cy="137160"/>
          </a:xfrm>
          <a:prstGeom prst="ellipse">
            <a:avLst/>
          </a:prstGeom>
          <a:solidFill>
            <a:srgbClr val="FFC0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E27A8935-2C3A-D548-8767-EE2AD43C9569}"/>
              </a:ext>
            </a:extLst>
          </p:cNvPr>
          <p:cNvSpPr/>
          <p:nvPr/>
        </p:nvSpPr>
        <p:spPr>
          <a:xfrm>
            <a:off x="6069957" y="3428412"/>
            <a:ext cx="137160" cy="137160"/>
          </a:xfrm>
          <a:prstGeom prst="ellipse">
            <a:avLst/>
          </a:prstGeom>
          <a:solidFill>
            <a:schemeClr val="accent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Date Placeholder 4">
            <a:extLst>
              <a:ext uri="{FF2B5EF4-FFF2-40B4-BE49-F238E27FC236}">
                <a16:creationId xmlns:a16="http://schemas.microsoft.com/office/drawing/2014/main" id="{881B2FF9-C33B-83B2-7590-E298BE1345E7}"/>
              </a:ext>
            </a:extLst>
          </p:cNvPr>
          <p:cNvSpPr>
            <a:spLocks noGrp="1"/>
          </p:cNvSpPr>
          <p:nvPr>
            <p:ph type="dt" sz="half" idx="2"/>
          </p:nvPr>
        </p:nvSpPr>
        <p:spPr/>
        <p:txBody>
          <a:bodyPr/>
          <a:lstStyle/>
          <a:p>
            <a:r>
              <a:rPr lang="de-DE"/>
              <a:t>Deterministic</a:t>
            </a:r>
            <a:endParaRPr lang="de-DE" dirty="0"/>
          </a:p>
        </p:txBody>
      </p:sp>
      <p:sp>
        <p:nvSpPr>
          <p:cNvPr id="6" name="Footer Placeholder 5">
            <a:extLst>
              <a:ext uri="{FF2B5EF4-FFF2-40B4-BE49-F238E27FC236}">
                <a16:creationId xmlns:a16="http://schemas.microsoft.com/office/drawing/2014/main" id="{CA8FD250-97B7-1A93-B330-FD0B44206EEA}"/>
              </a:ext>
            </a:extLst>
          </p:cNvPr>
          <p:cNvSpPr>
            <a:spLocks noGrp="1"/>
          </p:cNvSpPr>
          <p:nvPr>
            <p:ph type="ftr" sz="quarter" idx="3"/>
          </p:nvPr>
        </p:nvSpPr>
        <p:spPr/>
        <p:txBody>
          <a:bodyPr/>
          <a:lstStyle/>
          <a:p>
            <a:r>
              <a:rPr lang="en-GB"/>
              <a:t>T. Braun - APA</a:t>
            </a:r>
          </a:p>
        </p:txBody>
      </p:sp>
      <p:sp>
        <p:nvSpPr>
          <p:cNvPr id="3" name="Slide Number Placeholder 2">
            <a:extLst>
              <a:ext uri="{FF2B5EF4-FFF2-40B4-BE49-F238E27FC236}">
                <a16:creationId xmlns:a16="http://schemas.microsoft.com/office/drawing/2014/main" id="{031F67E6-3543-8643-9E69-C9AECD760DF9}"/>
              </a:ext>
            </a:extLst>
          </p:cNvPr>
          <p:cNvSpPr>
            <a:spLocks noGrp="1"/>
          </p:cNvSpPr>
          <p:nvPr>
            <p:ph type="sldNum" sz="quarter" idx="4"/>
          </p:nvPr>
        </p:nvSpPr>
        <p:spPr/>
        <p:txBody>
          <a:bodyPr/>
          <a:lstStyle/>
          <a:p>
            <a:fld id="{67C9959E-8E6B-B04C-9955-EA096F41CA7A}" type="slidenum">
              <a:rPr lang="en-GB" smtClean="0"/>
              <a:t>56</a:t>
            </a:fld>
            <a:endParaRPr lang="en-GB"/>
          </a:p>
        </p:txBody>
      </p:sp>
      <p:sp>
        <p:nvSpPr>
          <p:cNvPr id="24" name="Triangle 23">
            <a:extLst>
              <a:ext uri="{FF2B5EF4-FFF2-40B4-BE49-F238E27FC236}">
                <a16:creationId xmlns:a16="http://schemas.microsoft.com/office/drawing/2014/main" id="{3AEA93E5-F3D0-4641-901C-47DBE5E79F59}"/>
              </a:ext>
            </a:extLst>
          </p:cNvPr>
          <p:cNvSpPr/>
          <p:nvPr/>
        </p:nvSpPr>
        <p:spPr>
          <a:xfrm rot="5400000">
            <a:off x="5518678" y="6453231"/>
            <a:ext cx="252000" cy="16200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7575F880-32AC-B547-A3FA-0CCAC63B4279}"/>
                  </a:ext>
                </a:extLst>
              </p:cNvPr>
              <p:cNvSpPr/>
              <p:nvPr/>
            </p:nvSpPr>
            <p:spPr>
              <a:xfrm>
                <a:off x="257713" y="1779217"/>
                <a:ext cx="1651702" cy="4185761"/>
              </a:xfrm>
              <a:prstGeom prst="rect">
                <a:avLst/>
              </a:prstGeom>
              <a:noFill/>
            </p:spPr>
            <p:txBody>
              <a:bodyPr wrap="square">
                <a:spAutoFit/>
              </a:bodyPr>
              <a:lstStyle/>
              <a:p>
                <a:pPr>
                  <a:tabLst>
                    <a:tab pos="1196975" algn="l"/>
                  </a:tabLst>
                </a:pPr>
                <a:r>
                  <a:rPr lang="en-US" sz="1400" dirty="0">
                    <a:latin typeface="Calibri"/>
                    <a:cs typeface="Calibri"/>
                  </a:rPr>
                  <a:t>straight-line dist. </a:t>
                </a:r>
                <a:r>
                  <a:rPr lang="en-US" sz="1400" u="sng" dirty="0">
                    <a:latin typeface="Calibri"/>
                    <a:cs typeface="Calibri"/>
                  </a:rPr>
                  <a:t>from </a:t>
                </a:r>
                <a14:m>
                  <m:oMath xmlns:m="http://schemas.openxmlformats.org/officeDocument/2006/math">
                    <m:r>
                      <a:rPr lang="en-US" sz="1400" i="1" u="sng" dirty="0" smtClean="0">
                        <a:latin typeface="Cambria Math" panose="02040503050406030204" pitchFamily="18" charset="0"/>
                        <a:cs typeface="Calibri"/>
                      </a:rPr>
                      <m:t>𝑠</m:t>
                    </m:r>
                  </m:oMath>
                </a14:m>
                <a:r>
                  <a:rPr lang="en-US" sz="1400" i="1" u="sng" dirty="0">
                    <a:latin typeface="Times New Roman" panose="02020603050405020304" pitchFamily="18" charset="0"/>
                    <a:cs typeface="Calibri"/>
                  </a:rPr>
                  <a:t> </a:t>
                </a:r>
                <a:r>
                  <a:rPr lang="en-US" sz="1400" u="sng" dirty="0">
                    <a:latin typeface="Calibri"/>
                    <a:cs typeface="Calibri"/>
                  </a:rPr>
                  <a:t>to Bucharest</a:t>
                </a:r>
              </a:p>
              <a:p>
                <a:pPr>
                  <a:tabLst>
                    <a:tab pos="1196975" algn="l"/>
                  </a:tabLst>
                </a:pPr>
                <a:r>
                  <a:rPr lang="en-US" sz="1400" dirty="0">
                    <a:latin typeface="Calibri"/>
                    <a:cs typeface="Calibri"/>
                  </a:rPr>
                  <a:t>Arad	366</a:t>
                </a:r>
              </a:p>
              <a:p>
                <a:pPr>
                  <a:tabLst>
                    <a:tab pos="1196975" algn="l"/>
                  </a:tabLst>
                </a:pPr>
                <a:r>
                  <a:rPr lang="en-US" sz="1400" dirty="0">
                    <a:latin typeface="Calibri"/>
                    <a:cs typeface="Calibri"/>
                  </a:rPr>
                  <a:t>Bucharest	    0</a:t>
                </a:r>
              </a:p>
              <a:p>
                <a:pPr>
                  <a:tabLst>
                    <a:tab pos="1196975" algn="l"/>
                  </a:tabLst>
                </a:pPr>
                <a:r>
                  <a:rPr lang="en-US" sz="1400" dirty="0">
                    <a:latin typeface="Calibri"/>
                    <a:cs typeface="Calibri"/>
                  </a:rPr>
                  <a:t>Craiova	160</a:t>
                </a:r>
              </a:p>
              <a:p>
                <a:pPr>
                  <a:tabLst>
                    <a:tab pos="1196975" algn="l"/>
                  </a:tabLst>
                </a:pPr>
                <a:r>
                  <a:rPr lang="en-US" sz="1400" dirty="0" err="1">
                    <a:latin typeface="Calibri"/>
                    <a:cs typeface="Calibri"/>
                  </a:rPr>
                  <a:t>Dobreta</a:t>
                </a:r>
                <a:r>
                  <a:rPr lang="en-US" sz="1400" dirty="0">
                    <a:latin typeface="Calibri"/>
                    <a:cs typeface="Calibri"/>
                  </a:rPr>
                  <a:t>	242</a:t>
                </a:r>
              </a:p>
              <a:p>
                <a:pPr>
                  <a:tabLst>
                    <a:tab pos="1196975" algn="l"/>
                  </a:tabLst>
                </a:pPr>
                <a:r>
                  <a:rPr lang="en-US" sz="1400" dirty="0" err="1">
                    <a:latin typeface="Calibri"/>
                    <a:cs typeface="Calibri"/>
                  </a:rPr>
                  <a:t>Fagaras</a:t>
                </a:r>
                <a:r>
                  <a:rPr lang="en-US" sz="1400" dirty="0">
                    <a:latin typeface="Calibri"/>
                    <a:cs typeface="Calibri"/>
                  </a:rPr>
                  <a:t>	176</a:t>
                </a:r>
              </a:p>
              <a:p>
                <a:pPr>
                  <a:tabLst>
                    <a:tab pos="1196975" algn="l"/>
                  </a:tabLst>
                </a:pPr>
                <a:r>
                  <a:rPr lang="en-US" sz="1400" dirty="0">
                    <a:latin typeface="Calibri"/>
                    <a:cs typeface="Calibri"/>
                  </a:rPr>
                  <a:t>Iasi	226</a:t>
                </a:r>
              </a:p>
              <a:p>
                <a:pPr>
                  <a:tabLst>
                    <a:tab pos="1196975" algn="l"/>
                  </a:tabLst>
                </a:pPr>
                <a:r>
                  <a:rPr lang="en-US" sz="1400" dirty="0" err="1">
                    <a:latin typeface="Calibri"/>
                    <a:cs typeface="Calibri"/>
                  </a:rPr>
                  <a:t>Lugoj</a:t>
                </a:r>
                <a:r>
                  <a:rPr lang="en-US" sz="1400" dirty="0">
                    <a:latin typeface="Calibri"/>
                    <a:cs typeface="Calibri"/>
                  </a:rPr>
                  <a:t>	244</a:t>
                </a:r>
              </a:p>
              <a:p>
                <a:pPr>
                  <a:tabLst>
                    <a:tab pos="1196975" algn="l"/>
                  </a:tabLst>
                </a:pPr>
                <a:r>
                  <a:rPr lang="en-US" sz="1400" dirty="0" err="1">
                    <a:latin typeface="Calibri"/>
                    <a:cs typeface="Calibri"/>
                  </a:rPr>
                  <a:t>Mehadia</a:t>
                </a:r>
                <a:r>
                  <a:rPr lang="en-US" sz="1400" dirty="0">
                    <a:latin typeface="Calibri"/>
                    <a:cs typeface="Calibri"/>
                  </a:rPr>
                  <a:t>	241</a:t>
                </a:r>
              </a:p>
              <a:p>
                <a:pPr>
                  <a:tabLst>
                    <a:tab pos="1196975" algn="l"/>
                  </a:tabLst>
                </a:pPr>
                <a:r>
                  <a:rPr lang="en-US" sz="1400" dirty="0" err="1">
                    <a:latin typeface="Calibri"/>
                    <a:cs typeface="Calibri"/>
                  </a:rPr>
                  <a:t>Neamt</a:t>
                </a:r>
                <a:r>
                  <a:rPr lang="en-US" sz="1400" dirty="0">
                    <a:latin typeface="Calibri"/>
                    <a:cs typeface="Calibri"/>
                  </a:rPr>
                  <a:t>	234</a:t>
                </a:r>
              </a:p>
              <a:p>
                <a:pPr>
                  <a:tabLst>
                    <a:tab pos="1196975" algn="l"/>
                  </a:tabLst>
                </a:pPr>
                <a:r>
                  <a:rPr lang="en-US" sz="1400" dirty="0">
                    <a:latin typeface="Calibri"/>
                    <a:cs typeface="Calibri"/>
                  </a:rPr>
                  <a:t>Oradea	380</a:t>
                </a:r>
              </a:p>
              <a:p>
                <a:pPr>
                  <a:tabLst>
                    <a:tab pos="1196975" algn="l"/>
                  </a:tabLst>
                </a:pPr>
                <a:r>
                  <a:rPr lang="en-US" sz="1400" dirty="0">
                    <a:latin typeface="Calibri"/>
                    <a:cs typeface="Calibri"/>
                  </a:rPr>
                  <a:t>Pitesti	100</a:t>
                </a:r>
              </a:p>
              <a:p>
                <a:pPr>
                  <a:tabLst>
                    <a:tab pos="1196975" algn="l"/>
                  </a:tabLst>
                </a:pPr>
                <a:r>
                  <a:rPr lang="en-US" sz="1400" dirty="0" err="1">
                    <a:latin typeface="Calibri"/>
                    <a:cs typeface="Calibri"/>
                  </a:rPr>
                  <a:t>Rimnicu</a:t>
                </a:r>
                <a:r>
                  <a:rPr lang="en-US" sz="1400" dirty="0">
                    <a:latin typeface="Calibri"/>
                    <a:cs typeface="Calibri"/>
                  </a:rPr>
                  <a:t> </a:t>
                </a:r>
                <a:r>
                  <a:rPr lang="en-US" sz="1400" dirty="0" err="1">
                    <a:latin typeface="Calibri"/>
                    <a:cs typeface="Calibri"/>
                  </a:rPr>
                  <a:t>Vilcea</a:t>
                </a:r>
                <a:r>
                  <a:rPr lang="en-US" sz="1400" dirty="0">
                    <a:latin typeface="Calibri"/>
                    <a:cs typeface="Calibri"/>
                  </a:rPr>
                  <a:t>	193</a:t>
                </a:r>
              </a:p>
              <a:p>
                <a:pPr>
                  <a:tabLst>
                    <a:tab pos="1196975" algn="l"/>
                  </a:tabLst>
                </a:pPr>
                <a:r>
                  <a:rPr lang="en-US" sz="1400" dirty="0">
                    <a:latin typeface="Calibri"/>
                    <a:cs typeface="Calibri"/>
                  </a:rPr>
                  <a:t>Sibiu	253</a:t>
                </a:r>
              </a:p>
              <a:p>
                <a:pPr>
                  <a:tabLst>
                    <a:tab pos="1196975" algn="l"/>
                  </a:tabLst>
                </a:pPr>
                <a:r>
                  <a:rPr lang="en-US" sz="1400" dirty="0">
                    <a:latin typeface="Calibri"/>
                    <a:cs typeface="Calibri"/>
                  </a:rPr>
                  <a:t>Timisoara	329</a:t>
                </a:r>
              </a:p>
              <a:p>
                <a:pPr>
                  <a:tabLst>
                    <a:tab pos="1196975" algn="l"/>
                  </a:tabLst>
                </a:pPr>
                <a:r>
                  <a:rPr lang="en-US" sz="1400" dirty="0" err="1">
                    <a:latin typeface="Calibri"/>
                    <a:cs typeface="Calibri"/>
                  </a:rPr>
                  <a:t>Urziceni</a:t>
                </a:r>
                <a:r>
                  <a:rPr lang="en-US" sz="1400" dirty="0">
                    <a:latin typeface="Calibri"/>
                    <a:cs typeface="Calibri"/>
                  </a:rPr>
                  <a:t>	  80</a:t>
                </a:r>
              </a:p>
              <a:p>
                <a:pPr>
                  <a:tabLst>
                    <a:tab pos="1196975" algn="l"/>
                  </a:tabLst>
                </a:pPr>
                <a:r>
                  <a:rPr lang="en-US" sz="1400" dirty="0" err="1">
                    <a:latin typeface="Calibri"/>
                    <a:cs typeface="Calibri"/>
                  </a:rPr>
                  <a:t>Vaslui</a:t>
                </a:r>
                <a:r>
                  <a:rPr lang="en-US" sz="1400" dirty="0">
                    <a:latin typeface="Calibri"/>
                    <a:cs typeface="Calibri"/>
                  </a:rPr>
                  <a:t>	199</a:t>
                </a:r>
              </a:p>
              <a:p>
                <a:pPr>
                  <a:tabLst>
                    <a:tab pos="1196975" algn="l"/>
                  </a:tabLst>
                </a:pPr>
                <a:r>
                  <a:rPr lang="en-US" sz="1400" dirty="0" err="1">
                    <a:latin typeface="Calibri"/>
                    <a:cs typeface="Calibri"/>
                  </a:rPr>
                  <a:t>Zerind</a:t>
                </a:r>
                <a:r>
                  <a:rPr lang="en-US" sz="1400" dirty="0">
                    <a:latin typeface="Calibri"/>
                    <a:cs typeface="Calibri"/>
                  </a:rPr>
                  <a:t>	374</a:t>
                </a:r>
              </a:p>
            </p:txBody>
          </p:sp>
        </mc:Choice>
        <mc:Fallback xmlns="">
          <p:sp>
            <p:nvSpPr>
              <p:cNvPr id="7" name="Rectangle 6">
                <a:extLst>
                  <a:ext uri="{FF2B5EF4-FFF2-40B4-BE49-F238E27FC236}">
                    <a16:creationId xmlns:a16="http://schemas.microsoft.com/office/drawing/2014/main" id="{7575F880-32AC-B547-A3FA-0CCAC63B4279}"/>
                  </a:ext>
                </a:extLst>
              </p:cNvPr>
              <p:cNvSpPr>
                <a:spLocks noRot="1" noChangeAspect="1" noMove="1" noResize="1" noEditPoints="1" noAdjustHandles="1" noChangeArrowheads="1" noChangeShapeType="1" noTextEdit="1"/>
              </p:cNvSpPr>
              <p:nvPr/>
            </p:nvSpPr>
            <p:spPr>
              <a:xfrm>
                <a:off x="257713" y="1779217"/>
                <a:ext cx="1651702" cy="4185761"/>
              </a:xfrm>
              <a:prstGeom prst="rect">
                <a:avLst/>
              </a:prstGeom>
              <a:blipFill>
                <a:blip r:embed="rId4"/>
                <a:stretch>
                  <a:fillRect l="-1527" t="-303" r="-763" b="-909"/>
                </a:stretch>
              </a:blipFill>
            </p:spPr>
            <p:txBody>
              <a:bodyPr/>
              <a:lstStyle/>
              <a:p>
                <a:r>
                  <a:rPr lang="en-DE">
                    <a:noFill/>
                  </a:rPr>
                  <a:t> </a:t>
                </a:r>
              </a:p>
            </p:txBody>
          </p:sp>
        </mc:Fallback>
      </mc:AlternateContent>
    </p:spTree>
    <p:extLst>
      <p:ext uri="{BB962C8B-B14F-4D97-AF65-F5344CB8AC3E}">
        <p14:creationId xmlns:p14="http://schemas.microsoft.com/office/powerpoint/2010/main" val="235018361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Properties of A*</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a:bodyPr>
              <a:lstStyle/>
              <a:p>
                <a:r>
                  <a:rPr lang="en-US" dirty="0"/>
                  <a:t>In classical planning problems, A* will always terminate</a:t>
                </a:r>
              </a:p>
              <a:p>
                <a:r>
                  <a:rPr lang="en-US" i="1" dirty="0"/>
                  <a:t>Completeness: </a:t>
                </a:r>
                <a:r>
                  <a:rPr lang="en-US" dirty="0"/>
                  <a:t>if the problem is solvable, A* will return a solution</a:t>
                </a:r>
              </a:p>
              <a:p>
                <a:pPr lvl="1"/>
                <a:r>
                  <a:rPr lang="en-US" dirty="0"/>
                  <a:t>If </a:t>
                </a:r>
                <a14:m>
                  <m:oMath xmlns:m="http://schemas.openxmlformats.org/officeDocument/2006/math">
                    <m:r>
                      <a:rPr lang="en-US" i="1" dirty="0" smtClean="0">
                        <a:latin typeface="Cambria Math" panose="02040503050406030204" pitchFamily="18" charset="0"/>
                      </a:rPr>
                      <m:t>h</m:t>
                    </m:r>
                  </m:oMath>
                </a14:m>
                <a:r>
                  <a:rPr lang="en-US" i="1" dirty="0"/>
                  <a:t> </a:t>
                </a:r>
                <a:r>
                  <a:rPr lang="en-US" dirty="0"/>
                  <a:t>is admissible, then the solution will be optimal (least cost)</a:t>
                </a:r>
              </a:p>
              <a:p>
                <a:pPr lvl="1"/>
                <a:r>
                  <a:rPr lang="en-US" dirty="0"/>
                  <a:t>If </a:t>
                </a:r>
                <a14:m>
                  <m:oMath xmlns:m="http://schemas.openxmlformats.org/officeDocument/2006/math">
                    <m:r>
                      <a:rPr lang="en-US" i="1" dirty="0" smtClean="0">
                        <a:latin typeface="Cambria Math" panose="02040503050406030204" pitchFamily="18" charset="0"/>
                      </a:rPr>
                      <m:t>h</m:t>
                    </m:r>
                  </m:oMath>
                </a14:m>
                <a:r>
                  <a:rPr lang="en-US" dirty="0"/>
                  <a:t> is </a:t>
                </a:r>
                <a:r>
                  <a:rPr lang="el-GR" i="1" dirty="0"/>
                  <a:t>ε</a:t>
                </a:r>
                <a:r>
                  <a:rPr lang="en-US" dirty="0"/>
                  <a:t>-admissible, then the solution will be </a:t>
                </a:r>
                <a:r>
                  <a:rPr lang="el-GR" i="1" dirty="0"/>
                  <a:t>ε</a:t>
                </a:r>
                <a:r>
                  <a:rPr lang="en-US" dirty="0"/>
                  <a:t>-optimal</a:t>
                </a:r>
              </a:p>
              <a:p>
                <a:r>
                  <a:rPr lang="en-US" dirty="0"/>
                  <a:t>If </a:t>
                </a:r>
                <a14:m>
                  <m:oMath xmlns:m="http://schemas.openxmlformats.org/officeDocument/2006/math">
                    <m:r>
                      <a:rPr lang="en-US" i="1" dirty="0" smtClean="0">
                        <a:latin typeface="Cambria Math" panose="02040503050406030204" pitchFamily="18" charset="0"/>
                      </a:rPr>
                      <m:t>h</m:t>
                    </m:r>
                  </m:oMath>
                </a14:m>
                <a:r>
                  <a:rPr lang="en-US" dirty="0"/>
                  <a:t> is monotone, then </a:t>
                </a:r>
              </a:p>
              <a:p>
                <a:pPr lvl="1"/>
                <a14:m>
                  <m:oMath xmlns:m="http://schemas.openxmlformats.org/officeDocument/2006/math">
                    <m:r>
                      <a:rPr lang="en-US" i="1" dirty="0" smtClean="0">
                        <a:latin typeface="Cambria Math" panose="02040503050406030204" pitchFamily="18" charset="0"/>
                      </a:rPr>
                      <m:t>𝑓</m:t>
                    </m:r>
                    <m:d>
                      <m:dPr>
                        <m:ctrlPr>
                          <a:rPr lang="en-US" i="1" dirty="0" smtClean="0">
                            <a:latin typeface="Cambria Math" panose="02040503050406030204" pitchFamily="18" charset="0"/>
                          </a:rPr>
                        </m:ctrlPr>
                      </m:dPr>
                      <m:e>
                        <m:r>
                          <a:rPr lang="en-US" i="1" dirty="0" err="1">
                            <a:latin typeface="Cambria Math" panose="02040503050406030204" pitchFamily="18" charset="0"/>
                          </a:rPr>
                          <m:t>𝜈</m:t>
                        </m:r>
                      </m:e>
                    </m:d>
                    <m:r>
                      <a:rPr lang="en-US" i="1" dirty="0">
                        <a:latin typeface="Cambria Math" panose="02040503050406030204" pitchFamily="18" charset="0"/>
                      </a:rPr>
                      <m:t>≤</m:t>
                    </m:r>
                    <m:r>
                      <a:rPr lang="en-US" i="1" dirty="0">
                        <a:latin typeface="Cambria Math" panose="02040503050406030204" pitchFamily="18" charset="0"/>
                      </a:rPr>
                      <m:t>𝑓</m:t>
                    </m:r>
                    <m:d>
                      <m:dPr>
                        <m:ctrlPr>
                          <a:rPr lang="en-US" i="1" dirty="0">
                            <a:latin typeface="Cambria Math" panose="02040503050406030204" pitchFamily="18" charset="0"/>
                          </a:rPr>
                        </m:ctrlPr>
                      </m:dPr>
                      <m:e>
                        <m:sSup>
                          <m:sSupPr>
                            <m:ctrlPr>
                              <a:rPr lang="en-US" i="1" dirty="0">
                                <a:latin typeface="Cambria Math" panose="02040503050406030204" pitchFamily="18" charset="0"/>
                              </a:rPr>
                            </m:ctrlPr>
                          </m:sSupPr>
                          <m:e>
                            <m:r>
                              <a:rPr lang="en-US" i="1" dirty="0" err="1">
                                <a:latin typeface="Cambria Math" panose="02040503050406030204" pitchFamily="18" charset="0"/>
                              </a:rPr>
                              <m:t>𝜈</m:t>
                            </m:r>
                          </m:e>
                          <m:sup>
                            <m:r>
                              <a:rPr lang="en-US" i="1" dirty="0">
                                <a:latin typeface="Cambria Math" panose="02040503050406030204" pitchFamily="18" charset="0"/>
                              </a:rPr>
                              <m:t>′</m:t>
                            </m:r>
                          </m:sup>
                        </m:sSup>
                      </m:e>
                    </m:d>
                  </m:oMath>
                </a14:m>
                <a:r>
                  <a:rPr lang="en-US" dirty="0"/>
                  <a:t> for every child </a:t>
                </a:r>
                <a14:m>
                  <m:oMath xmlns:m="http://schemas.openxmlformats.org/officeDocument/2006/math">
                    <m:sSup>
                      <m:sSupPr>
                        <m:ctrlPr>
                          <a:rPr lang="en-US" i="1" dirty="0">
                            <a:latin typeface="Cambria Math" panose="02040503050406030204" pitchFamily="18" charset="0"/>
                          </a:rPr>
                        </m:ctrlPr>
                      </m:sSupPr>
                      <m:e>
                        <m:r>
                          <a:rPr lang="en-US" i="1" dirty="0" smtClean="0">
                            <a:latin typeface="Cambria Math" panose="02040503050406030204" pitchFamily="18" charset="0"/>
                          </a:rPr>
                          <m:t>𝜈</m:t>
                        </m:r>
                      </m:e>
                      <m:sup>
                        <m:r>
                          <a:rPr lang="en-US" i="1" dirty="0">
                            <a:latin typeface="Cambria Math" panose="02040503050406030204" pitchFamily="18" charset="0"/>
                          </a:rPr>
                          <m:t>′</m:t>
                        </m:r>
                      </m:sup>
                    </m:sSup>
                  </m:oMath>
                </a14:m>
                <a:r>
                  <a:rPr lang="en-US" dirty="0"/>
                  <a:t> of a node </a:t>
                </a:r>
                <a14:m>
                  <m:oMath xmlns:m="http://schemas.openxmlformats.org/officeDocument/2006/math">
                    <m:r>
                      <a:rPr lang="en-US" i="1" dirty="0" smtClean="0">
                        <a:latin typeface="Cambria Math" panose="02040503050406030204" pitchFamily="18" charset="0"/>
                      </a:rPr>
                      <m:t>𝜈</m:t>
                    </m:r>
                  </m:oMath>
                </a14:m>
                <a:endParaRPr lang="en-US" dirty="0"/>
              </a:p>
              <a:p>
                <a:pPr lvl="1"/>
                <a:r>
                  <a:rPr lang="en-US" dirty="0"/>
                  <a:t>A* will expand nodes in non-decreasing order of </a:t>
                </a:r>
                <a14:m>
                  <m:oMath xmlns:m="http://schemas.openxmlformats.org/officeDocument/2006/math">
                    <m:r>
                      <a:rPr lang="en-US" i="1" dirty="0" smtClean="0">
                        <a:latin typeface="Cambria Math" panose="02040503050406030204" pitchFamily="18" charset="0"/>
                      </a:rPr>
                      <m:t>𝑓</m:t>
                    </m:r>
                  </m:oMath>
                </a14:m>
                <a:r>
                  <a:rPr lang="en-US" dirty="0"/>
                  <a:t> values</a:t>
                </a:r>
              </a:p>
              <a:p>
                <a:pPr lvl="1"/>
                <a:r>
                  <a:rPr lang="en-US" dirty="0"/>
                  <a:t>A* will never prune any nodes from </a:t>
                </a:r>
                <a14:m>
                  <m:oMath xmlns:m="http://schemas.openxmlformats.org/officeDocument/2006/math">
                    <m:r>
                      <a:rPr lang="en-US" i="1" dirty="0" smtClean="0">
                        <a:latin typeface="Cambria Math" panose="02040503050406030204" pitchFamily="18" charset="0"/>
                      </a:rPr>
                      <m:t>𝐸𝑥𝑝𝑎𝑛𝑑𝑒𝑑</m:t>
                    </m:r>
                  </m:oMath>
                </a14:m>
                <a:endParaRPr lang="en-US" dirty="0"/>
              </a:p>
              <a:p>
                <a:pPr lvl="1"/>
                <a:r>
                  <a:rPr lang="en-US" dirty="0"/>
                  <a:t>A* will expand no state more than once</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1549" t="-2985"/>
                </a:stretch>
              </a:blipFill>
            </p:spPr>
            <p:txBody>
              <a:bodyPr/>
              <a:lstStyle/>
              <a:p>
                <a:r>
                  <a:rPr lang="en-DE">
                    <a:noFill/>
                  </a:rPr>
                  <a:t> </a:t>
                </a:r>
              </a:p>
            </p:txBody>
          </p:sp>
        </mc:Fallback>
      </mc:AlternateContent>
      <p:sp>
        <p:nvSpPr>
          <p:cNvPr id="5" name="Date Placeholder 4">
            <a:extLst>
              <a:ext uri="{FF2B5EF4-FFF2-40B4-BE49-F238E27FC236}">
                <a16:creationId xmlns:a16="http://schemas.microsoft.com/office/drawing/2014/main" id="{6591C975-417A-544A-B6EE-118320214202}"/>
              </a:ext>
            </a:extLst>
          </p:cNvPr>
          <p:cNvSpPr>
            <a:spLocks noGrp="1"/>
          </p:cNvSpPr>
          <p:nvPr>
            <p:ph type="dt" sz="half" idx="2"/>
          </p:nvPr>
        </p:nvSpPr>
        <p:spPr/>
        <p:txBody>
          <a:bodyPr/>
          <a:lstStyle/>
          <a:p>
            <a:r>
              <a:rPr lang="de-DE"/>
              <a:t>Deterministic</a:t>
            </a:r>
            <a:endParaRPr lang="de-DE" dirty="0"/>
          </a:p>
        </p:txBody>
      </p:sp>
      <p:sp>
        <p:nvSpPr>
          <p:cNvPr id="6" name="Footer Placeholder 5">
            <a:extLst>
              <a:ext uri="{FF2B5EF4-FFF2-40B4-BE49-F238E27FC236}">
                <a16:creationId xmlns:a16="http://schemas.microsoft.com/office/drawing/2014/main" id="{8ADEC8FF-D057-4B8C-0034-1DE218B33BE7}"/>
              </a:ext>
            </a:extLst>
          </p:cNvPr>
          <p:cNvSpPr>
            <a:spLocks noGrp="1"/>
          </p:cNvSpPr>
          <p:nvPr>
            <p:ph type="ftr" sz="quarter" idx="3"/>
          </p:nvPr>
        </p:nvSpPr>
        <p:spPr/>
        <p:txBody>
          <a:bodyPr/>
          <a:lstStyle/>
          <a:p>
            <a:r>
              <a:rPr lang="en-GB"/>
              <a:t>T. Braun - APA</a:t>
            </a:r>
          </a:p>
        </p:txBody>
      </p:sp>
      <p:sp>
        <p:nvSpPr>
          <p:cNvPr id="4" name="Slide Number Placeholder 3">
            <a:extLst>
              <a:ext uri="{FF2B5EF4-FFF2-40B4-BE49-F238E27FC236}">
                <a16:creationId xmlns:a16="http://schemas.microsoft.com/office/drawing/2014/main" id="{0EDDC81D-A36A-9847-8340-B3D1424CBEB1}"/>
              </a:ext>
            </a:extLst>
          </p:cNvPr>
          <p:cNvSpPr>
            <a:spLocks noGrp="1"/>
          </p:cNvSpPr>
          <p:nvPr>
            <p:ph type="sldNum" sz="quarter" idx="4"/>
          </p:nvPr>
        </p:nvSpPr>
        <p:spPr/>
        <p:txBody>
          <a:bodyPr/>
          <a:lstStyle/>
          <a:p>
            <a:fld id="{67C9959E-8E6B-B04C-9955-EA096F41CA7A}" type="slidenum">
              <a:rPr lang="en-GB" smtClean="0"/>
              <a:t>57</a:t>
            </a:fld>
            <a:endParaRPr lang="en-GB"/>
          </a:p>
        </p:txBody>
      </p:sp>
    </p:spTree>
    <p:extLst>
      <p:ext uri="{BB962C8B-B14F-4D97-AF65-F5344CB8AC3E}">
        <p14:creationId xmlns:p14="http://schemas.microsoft.com/office/powerpoint/2010/main" val="73841507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Properties of A*</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a:bodyPr>
              <a:lstStyle/>
              <a:p>
                <a:r>
                  <a:rPr lang="en-GB" dirty="0"/>
                  <a:t>Definition: </a:t>
                </a:r>
                <a14:m>
                  <m:oMath xmlns:m="http://schemas.openxmlformats.org/officeDocument/2006/math">
                    <m:r>
                      <a:rPr lang="en-GB" i="1" smtClean="0">
                        <a:latin typeface="Cambria Math" panose="02040503050406030204" pitchFamily="18" charset="0"/>
                      </a:rPr>
                      <m:t>h</m:t>
                    </m:r>
                  </m:oMath>
                </a14:m>
                <a:r>
                  <a:rPr lang="en-GB" dirty="0"/>
                  <a:t> dominates </a:t>
                </a:r>
                <a14:m>
                  <m:oMath xmlns:m="http://schemas.openxmlformats.org/officeDocument/2006/math">
                    <m:sSup>
                      <m:sSupPr>
                        <m:ctrlPr>
                          <a:rPr lang="en-GB" i="1" smtClean="0">
                            <a:latin typeface="Cambria Math" panose="02040503050406030204" pitchFamily="18" charset="0"/>
                          </a:rPr>
                        </m:ctrlPr>
                      </m:sSupPr>
                      <m:e>
                        <m:r>
                          <a:rPr lang="en-GB" i="1" smtClean="0">
                            <a:latin typeface="Cambria Math" panose="02040503050406030204" pitchFamily="18" charset="0"/>
                          </a:rPr>
                          <m:t>h</m:t>
                        </m:r>
                      </m:e>
                      <m:sup>
                        <m:r>
                          <a:rPr lang="en-GB" i="1" smtClean="0">
                            <a:latin typeface="Cambria Math" panose="02040503050406030204" pitchFamily="18" charset="0"/>
                          </a:rPr>
                          <m:t>′</m:t>
                        </m:r>
                      </m:sup>
                    </m:sSup>
                  </m:oMath>
                </a14:m>
                <a:r>
                  <a:rPr lang="en-GB" dirty="0"/>
                  <a:t> if </a:t>
                </a:r>
                <a14:m>
                  <m:oMath xmlns:m="http://schemas.openxmlformats.org/officeDocument/2006/math">
                    <m:sSup>
                      <m:sSupPr>
                        <m:ctrlPr>
                          <a:rPr lang="en-GB" i="1" smtClean="0">
                            <a:latin typeface="Cambria Math" panose="02040503050406030204" pitchFamily="18" charset="0"/>
                          </a:rPr>
                        </m:ctrlPr>
                      </m:sSupPr>
                      <m:e>
                        <m:r>
                          <a:rPr lang="en-GB" i="1" smtClean="0">
                            <a:latin typeface="Cambria Math" panose="02040503050406030204" pitchFamily="18" charset="0"/>
                          </a:rPr>
                          <m:t>h</m:t>
                        </m:r>
                      </m:e>
                      <m:sup>
                        <m:r>
                          <a:rPr lang="en-GB" i="1" smtClean="0">
                            <a:latin typeface="Cambria Math" panose="02040503050406030204" pitchFamily="18" charset="0"/>
                          </a:rPr>
                          <m:t>′</m:t>
                        </m:r>
                      </m:sup>
                    </m:sSup>
                    <m:d>
                      <m:dPr>
                        <m:ctrlPr>
                          <a:rPr lang="en-GB" i="1" smtClean="0">
                            <a:latin typeface="Cambria Math" panose="02040503050406030204" pitchFamily="18" charset="0"/>
                          </a:rPr>
                        </m:ctrlPr>
                      </m:dPr>
                      <m:e>
                        <m:r>
                          <a:rPr lang="en-GB" i="1" smtClean="0">
                            <a:latin typeface="Cambria Math" panose="02040503050406030204" pitchFamily="18" charset="0"/>
                          </a:rPr>
                          <m:t>𝑠</m:t>
                        </m:r>
                      </m:e>
                    </m:d>
                    <m:r>
                      <a:rPr lang="en-GB" i="1" smtClean="0">
                        <a:latin typeface="Cambria Math" panose="02040503050406030204" pitchFamily="18" charset="0"/>
                      </a:rPr>
                      <m:t>≤</m:t>
                    </m:r>
                    <m:r>
                      <a:rPr lang="en-GB" i="1" smtClean="0">
                        <a:latin typeface="Cambria Math" panose="02040503050406030204" pitchFamily="18" charset="0"/>
                      </a:rPr>
                      <m:t>h</m:t>
                    </m:r>
                    <m:d>
                      <m:dPr>
                        <m:ctrlPr>
                          <a:rPr lang="en-GB" i="1" smtClean="0">
                            <a:latin typeface="Cambria Math" panose="02040503050406030204" pitchFamily="18" charset="0"/>
                          </a:rPr>
                        </m:ctrlPr>
                      </m:dPr>
                      <m:e>
                        <m:r>
                          <a:rPr lang="en-GB" i="1" smtClean="0">
                            <a:latin typeface="Cambria Math" panose="02040503050406030204" pitchFamily="18" charset="0"/>
                          </a:rPr>
                          <m:t>𝑠</m:t>
                        </m:r>
                      </m:e>
                    </m:d>
                    <m:r>
                      <a:rPr lang="en-GB" i="1" smtClean="0">
                        <a:latin typeface="Cambria Math" panose="02040503050406030204" pitchFamily="18" charset="0"/>
                      </a:rPr>
                      <m:t>≤</m:t>
                    </m:r>
                    <m:sSup>
                      <m:sSupPr>
                        <m:ctrlPr>
                          <a:rPr lang="en-GB" i="1" smtClean="0">
                            <a:latin typeface="Cambria Math" panose="02040503050406030204" pitchFamily="18" charset="0"/>
                          </a:rPr>
                        </m:ctrlPr>
                      </m:sSupPr>
                      <m:e>
                        <m:r>
                          <a:rPr lang="en-GB" i="1" smtClean="0">
                            <a:latin typeface="Cambria Math" panose="02040503050406030204" pitchFamily="18" charset="0"/>
                          </a:rPr>
                          <m:t>h</m:t>
                        </m:r>
                      </m:e>
                      <m:sup>
                        <m:r>
                          <a:rPr lang="en-GB" b="0" i="1" smtClean="0">
                            <a:latin typeface="Cambria Math" panose="02040503050406030204" pitchFamily="18" charset="0"/>
                          </a:rPr>
                          <m:t>∗</m:t>
                        </m:r>
                      </m:sup>
                    </m:sSup>
                    <m:d>
                      <m:dPr>
                        <m:ctrlPr>
                          <a:rPr lang="en-GB" b="0" i="1" smtClean="0">
                            <a:latin typeface="Cambria Math" panose="02040503050406030204" pitchFamily="18" charset="0"/>
                          </a:rPr>
                        </m:ctrlPr>
                      </m:dPr>
                      <m:e>
                        <m:r>
                          <a:rPr lang="en-GB" i="1" smtClean="0">
                            <a:latin typeface="Cambria Math" panose="02040503050406030204" pitchFamily="18" charset="0"/>
                          </a:rPr>
                          <m:t>𝑠</m:t>
                        </m:r>
                      </m:e>
                    </m:d>
                  </m:oMath>
                </a14:m>
                <a:r>
                  <a:rPr lang="en-GB" dirty="0"/>
                  <a:t> for every </a:t>
                </a:r>
                <a14:m>
                  <m:oMath xmlns:m="http://schemas.openxmlformats.org/officeDocument/2006/math">
                    <m:r>
                      <a:rPr lang="en-GB" i="1" smtClean="0">
                        <a:latin typeface="Cambria Math" panose="02040503050406030204" pitchFamily="18" charset="0"/>
                      </a:rPr>
                      <m:t>𝑠</m:t>
                    </m:r>
                  </m:oMath>
                </a14:m>
                <a:endParaRPr lang="en-GB" dirty="0"/>
              </a:p>
              <a:p>
                <a:pPr lvl="1"/>
                <a:r>
                  <a:rPr lang="en-GB" dirty="0"/>
                  <a:t>If </a:t>
                </a:r>
                <a14:m>
                  <m:oMath xmlns:m="http://schemas.openxmlformats.org/officeDocument/2006/math">
                    <m:r>
                      <a:rPr lang="en-GB" i="1" smtClean="0">
                        <a:latin typeface="Cambria Math" panose="02040503050406030204" pitchFamily="18" charset="0"/>
                      </a:rPr>
                      <m:t>h</m:t>
                    </m:r>
                  </m:oMath>
                </a14:m>
                <a:r>
                  <a:rPr lang="en-GB" dirty="0"/>
                  <a:t> dominates </a:t>
                </a:r>
                <a14:m>
                  <m:oMath xmlns:m="http://schemas.openxmlformats.org/officeDocument/2006/math">
                    <m:sSup>
                      <m:sSupPr>
                        <m:ctrlPr>
                          <a:rPr lang="en-GB" i="1" smtClean="0">
                            <a:latin typeface="Cambria Math" panose="02040503050406030204" pitchFamily="18" charset="0"/>
                          </a:rPr>
                        </m:ctrlPr>
                      </m:sSupPr>
                      <m:e>
                        <m:r>
                          <a:rPr lang="en-GB" i="1" smtClean="0">
                            <a:latin typeface="Cambria Math" panose="02040503050406030204" pitchFamily="18" charset="0"/>
                          </a:rPr>
                          <m:t>h</m:t>
                        </m:r>
                      </m:e>
                      <m:sup>
                        <m:r>
                          <a:rPr lang="en-GB" i="1" smtClean="0">
                            <a:latin typeface="Cambria Math" panose="02040503050406030204" pitchFamily="18" charset="0"/>
                          </a:rPr>
                          <m:t>′</m:t>
                        </m:r>
                      </m:sup>
                    </m:sSup>
                  </m:oMath>
                </a14:m>
                <a:r>
                  <a:rPr lang="en-GB" dirty="0"/>
                  <a:t>, then (assuming ties are always resolved in favour of the same node)</a:t>
                </a:r>
              </a:p>
              <a:p>
                <a:pPr lvl="2"/>
                <a:r>
                  <a:rPr lang="en-GB" dirty="0"/>
                  <a:t>A* will never expand more nodes with </a:t>
                </a:r>
                <a14:m>
                  <m:oMath xmlns:m="http://schemas.openxmlformats.org/officeDocument/2006/math">
                    <m:r>
                      <a:rPr lang="en-GB" i="1" smtClean="0">
                        <a:latin typeface="Cambria Math" panose="02040503050406030204" pitchFamily="18" charset="0"/>
                      </a:rPr>
                      <m:t>h</m:t>
                    </m:r>
                  </m:oMath>
                </a14:m>
                <a:r>
                  <a:rPr lang="en-GB" dirty="0"/>
                  <a:t> than with </a:t>
                </a:r>
                <a14:m>
                  <m:oMath xmlns:m="http://schemas.openxmlformats.org/officeDocument/2006/math">
                    <m:sSup>
                      <m:sSupPr>
                        <m:ctrlPr>
                          <a:rPr lang="en-GB" i="1" smtClean="0">
                            <a:latin typeface="Cambria Math" panose="02040503050406030204" pitchFamily="18" charset="0"/>
                          </a:rPr>
                        </m:ctrlPr>
                      </m:sSupPr>
                      <m:e>
                        <m:r>
                          <a:rPr lang="en-GB" i="1" smtClean="0">
                            <a:latin typeface="Cambria Math" panose="02040503050406030204" pitchFamily="18" charset="0"/>
                          </a:rPr>
                          <m:t>h</m:t>
                        </m:r>
                      </m:e>
                      <m:sup>
                        <m:r>
                          <a:rPr lang="en-GB" i="1" smtClean="0">
                            <a:latin typeface="Cambria Math" panose="02040503050406030204" pitchFamily="18" charset="0"/>
                          </a:rPr>
                          <m:t>′</m:t>
                        </m:r>
                      </m:sup>
                    </m:sSup>
                  </m:oMath>
                </a14:m>
                <a:r>
                  <a:rPr lang="en-GB" dirty="0"/>
                  <a:t> </a:t>
                </a:r>
              </a:p>
              <a:p>
                <a:pPr lvl="2"/>
                <a:r>
                  <a:rPr lang="en-GB" dirty="0"/>
                  <a:t>In most cases A* will expand fewer nodes with </a:t>
                </a:r>
                <a14:m>
                  <m:oMath xmlns:m="http://schemas.openxmlformats.org/officeDocument/2006/math">
                    <m:r>
                      <a:rPr lang="en-GB" i="1" dirty="0" smtClean="0">
                        <a:latin typeface="Cambria Math" panose="02040503050406030204" pitchFamily="18" charset="0"/>
                      </a:rPr>
                      <m:t>h</m:t>
                    </m:r>
                  </m:oMath>
                </a14:m>
                <a:r>
                  <a:rPr lang="en-GB" dirty="0"/>
                  <a:t> than with </a:t>
                </a:r>
                <a14:m>
                  <m:oMath xmlns:m="http://schemas.openxmlformats.org/officeDocument/2006/math">
                    <m:sSup>
                      <m:sSupPr>
                        <m:ctrlPr>
                          <a:rPr lang="en-GB" i="1" smtClean="0">
                            <a:latin typeface="Cambria Math" panose="02040503050406030204" pitchFamily="18" charset="0"/>
                          </a:rPr>
                        </m:ctrlPr>
                      </m:sSupPr>
                      <m:e>
                        <m:r>
                          <a:rPr lang="en-GB" i="1" smtClean="0">
                            <a:latin typeface="Cambria Math" panose="02040503050406030204" pitchFamily="18" charset="0"/>
                          </a:rPr>
                          <m:t>h</m:t>
                        </m:r>
                      </m:e>
                      <m:sup>
                        <m:r>
                          <a:rPr lang="en-GB" i="1" smtClean="0">
                            <a:latin typeface="Cambria Math" panose="02040503050406030204" pitchFamily="18" charset="0"/>
                          </a:rPr>
                          <m:t>′</m:t>
                        </m:r>
                      </m:sup>
                    </m:sSup>
                  </m:oMath>
                </a14:m>
                <a:endParaRPr lang="en-GB" dirty="0"/>
              </a:p>
              <a:p>
                <a:r>
                  <a:rPr lang="en-GB" dirty="0"/>
                  <a:t>A* needs to store every node it visits</a:t>
                </a:r>
              </a:p>
              <a:p>
                <a:pPr lvl="1"/>
                <a:r>
                  <a:rPr lang="en-GB" dirty="0"/>
                  <a:t>Running time </a:t>
                </a:r>
                <a14:m>
                  <m:oMath xmlns:m="http://schemas.openxmlformats.org/officeDocument/2006/math">
                    <m:r>
                      <a:rPr lang="en-GB" i="1" smtClean="0">
                        <a:latin typeface="Cambria Math" panose="02040503050406030204" pitchFamily="18" charset="0"/>
                      </a:rPr>
                      <m:t>𝑂</m:t>
                    </m:r>
                    <m:d>
                      <m:dPr>
                        <m:ctrlPr>
                          <a:rPr lang="en-GB" i="1" smtClean="0">
                            <a:latin typeface="Cambria Math" panose="02040503050406030204" pitchFamily="18" charset="0"/>
                          </a:rPr>
                        </m:ctrlPr>
                      </m:dPr>
                      <m:e>
                        <m:r>
                          <a:rPr lang="en-GB" i="1" smtClean="0">
                            <a:latin typeface="Cambria Math" panose="02040503050406030204" pitchFamily="18" charset="0"/>
                          </a:rPr>
                          <m:t>𝑏</m:t>
                        </m:r>
                        <m:d>
                          <m:dPr>
                            <m:begChr m:val="|"/>
                            <m:endChr m:val="|"/>
                            <m:ctrlPr>
                              <a:rPr lang="en-GB" i="1" smtClean="0">
                                <a:latin typeface="Cambria Math" panose="02040503050406030204" pitchFamily="18" charset="0"/>
                              </a:rPr>
                            </m:ctrlPr>
                          </m:dPr>
                          <m:e>
                            <m:r>
                              <a:rPr lang="en-GB" i="1" smtClean="0">
                                <a:latin typeface="Cambria Math" panose="02040503050406030204" pitchFamily="18" charset="0"/>
                              </a:rPr>
                              <m:t>𝑆</m:t>
                            </m:r>
                          </m:e>
                        </m:d>
                      </m:e>
                    </m:d>
                  </m:oMath>
                </a14:m>
                <a:r>
                  <a:rPr lang="en-GB" dirty="0"/>
                  <a:t> and memory </a:t>
                </a:r>
                <a14:m>
                  <m:oMath xmlns:m="http://schemas.openxmlformats.org/officeDocument/2006/math">
                    <m:r>
                      <a:rPr lang="en-GB" i="1" smtClean="0">
                        <a:latin typeface="Cambria Math" panose="02040503050406030204" pitchFamily="18" charset="0"/>
                      </a:rPr>
                      <m:t>𝑂</m:t>
                    </m:r>
                    <m:d>
                      <m:dPr>
                        <m:ctrlPr>
                          <a:rPr lang="en-GB" i="1" smtClean="0">
                            <a:latin typeface="Cambria Math" panose="02040503050406030204" pitchFamily="18" charset="0"/>
                          </a:rPr>
                        </m:ctrlPr>
                      </m:dPr>
                      <m:e>
                        <m:d>
                          <m:dPr>
                            <m:begChr m:val="|"/>
                            <m:endChr m:val="|"/>
                            <m:ctrlPr>
                              <a:rPr lang="en-GB" i="1" smtClean="0">
                                <a:latin typeface="Cambria Math" panose="02040503050406030204" pitchFamily="18" charset="0"/>
                              </a:rPr>
                            </m:ctrlPr>
                          </m:dPr>
                          <m:e>
                            <m:r>
                              <a:rPr lang="en-GB" i="1" smtClean="0">
                                <a:latin typeface="Cambria Math" panose="02040503050406030204" pitchFamily="18" charset="0"/>
                              </a:rPr>
                              <m:t>𝑆</m:t>
                            </m:r>
                          </m:e>
                        </m:d>
                      </m:e>
                    </m:d>
                  </m:oMath>
                </a14:m>
                <a:r>
                  <a:rPr lang="en-GB" dirty="0"/>
                  <a:t> in worst case</a:t>
                </a:r>
              </a:p>
              <a:p>
                <a:pPr lvl="1"/>
                <a:r>
                  <a:rPr lang="en-GB" dirty="0"/>
                  <a:t>With good heuristic function, usually much smaller</a:t>
                </a:r>
              </a:p>
              <a:p>
                <a:endParaRPr lang="en-GB" dirty="0"/>
              </a:p>
              <a:p>
                <a:endParaRPr lang="en-GB"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1549" t="-2985"/>
                </a:stretch>
              </a:blipFill>
            </p:spPr>
            <p:txBody>
              <a:bodyPr/>
              <a:lstStyle/>
              <a:p>
                <a:r>
                  <a:rPr lang="en-DE">
                    <a:noFill/>
                  </a:rPr>
                  <a:t> </a:t>
                </a:r>
              </a:p>
            </p:txBody>
          </p:sp>
        </mc:Fallback>
      </mc:AlternateContent>
      <p:sp>
        <p:nvSpPr>
          <p:cNvPr id="5" name="Date Placeholder 4">
            <a:extLst>
              <a:ext uri="{FF2B5EF4-FFF2-40B4-BE49-F238E27FC236}">
                <a16:creationId xmlns:a16="http://schemas.microsoft.com/office/drawing/2014/main" id="{6591C975-417A-544A-B6EE-118320214202}"/>
              </a:ext>
            </a:extLst>
          </p:cNvPr>
          <p:cNvSpPr>
            <a:spLocks noGrp="1"/>
          </p:cNvSpPr>
          <p:nvPr>
            <p:ph type="dt" sz="half" idx="2"/>
          </p:nvPr>
        </p:nvSpPr>
        <p:spPr/>
        <p:txBody>
          <a:bodyPr/>
          <a:lstStyle/>
          <a:p>
            <a:r>
              <a:rPr lang="en-GB"/>
              <a:t>Deterministic</a:t>
            </a:r>
          </a:p>
        </p:txBody>
      </p:sp>
      <p:sp>
        <p:nvSpPr>
          <p:cNvPr id="6" name="Footer Placeholder 5">
            <a:extLst>
              <a:ext uri="{FF2B5EF4-FFF2-40B4-BE49-F238E27FC236}">
                <a16:creationId xmlns:a16="http://schemas.microsoft.com/office/drawing/2014/main" id="{D939B8B2-8DB7-4F4C-08D6-56E5E1CA78E2}"/>
              </a:ext>
            </a:extLst>
          </p:cNvPr>
          <p:cNvSpPr>
            <a:spLocks noGrp="1"/>
          </p:cNvSpPr>
          <p:nvPr>
            <p:ph type="ftr" sz="quarter" idx="3"/>
          </p:nvPr>
        </p:nvSpPr>
        <p:spPr/>
        <p:txBody>
          <a:bodyPr/>
          <a:lstStyle/>
          <a:p>
            <a:r>
              <a:rPr lang="en-GB"/>
              <a:t>T. Braun - APA</a:t>
            </a:r>
          </a:p>
        </p:txBody>
      </p:sp>
      <p:sp>
        <p:nvSpPr>
          <p:cNvPr id="4" name="Slide Number Placeholder 3">
            <a:extLst>
              <a:ext uri="{FF2B5EF4-FFF2-40B4-BE49-F238E27FC236}">
                <a16:creationId xmlns:a16="http://schemas.microsoft.com/office/drawing/2014/main" id="{0EDDC81D-A36A-9847-8340-B3D1424CBEB1}"/>
              </a:ext>
            </a:extLst>
          </p:cNvPr>
          <p:cNvSpPr>
            <a:spLocks noGrp="1"/>
          </p:cNvSpPr>
          <p:nvPr>
            <p:ph type="sldNum" sz="quarter" idx="4"/>
          </p:nvPr>
        </p:nvSpPr>
        <p:spPr/>
        <p:txBody>
          <a:bodyPr/>
          <a:lstStyle/>
          <a:p>
            <a:fld id="{67C9959E-8E6B-B04C-9955-EA096F41CA7A}" type="slidenum">
              <a:rPr lang="en-GB" smtClean="0"/>
              <a:t>58</a:t>
            </a:fld>
            <a:endParaRPr lang="en-GB"/>
          </a:p>
        </p:txBody>
      </p:sp>
    </p:spTree>
    <p:extLst>
      <p:ext uri="{BB962C8B-B14F-4D97-AF65-F5344CB8AC3E}">
        <p14:creationId xmlns:p14="http://schemas.microsoft.com/office/powerpoint/2010/main" val="422104063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chor="ctr">
            <a:normAutofit/>
          </a:bodyPr>
          <a:lstStyle/>
          <a:p>
            <a:r>
              <a:rPr lang="en-US" dirty="0"/>
              <a:t>Greedy Best-First Search (GBFS)</a:t>
            </a:r>
          </a:p>
        </p:txBody>
      </p:sp>
      <mc:AlternateContent xmlns:mc="http://schemas.openxmlformats.org/markup-compatibility/2006" xmlns:a14="http://schemas.microsoft.com/office/drawing/2010/main">
        <mc:Choice Requires="a14">
          <p:sp>
            <p:nvSpPr>
              <p:cNvPr id="7" name="Content Placeholder 6">
                <a:extLst>
                  <a:ext uri="{FF2B5EF4-FFF2-40B4-BE49-F238E27FC236}">
                    <a16:creationId xmlns:a16="http://schemas.microsoft.com/office/drawing/2014/main" id="{7F15F48B-7320-4643-8830-BC0E4065771C}"/>
                  </a:ext>
                </a:extLst>
              </p:cNvPr>
              <p:cNvSpPr>
                <a:spLocks noGrp="1"/>
              </p:cNvSpPr>
              <p:nvPr>
                <p:ph idx="1"/>
              </p:nvPr>
            </p:nvSpPr>
            <p:spPr>
              <a:xfrm>
                <a:off x="359626" y="1665066"/>
                <a:ext cx="5583974" cy="4240848"/>
              </a:xfrm>
            </p:spPr>
            <p:txBody>
              <a:bodyPr>
                <a:normAutofit/>
              </a:bodyPr>
              <a:lstStyle/>
              <a:p>
                <a:r>
                  <a:rPr lang="en-GB" dirty="0"/>
                  <a:t>Find a solution as quickly as possible, even if it is not optimal</a:t>
                </a:r>
              </a:p>
              <a:p>
                <a:pPr lvl="1"/>
                <a:r>
                  <a:rPr lang="en-GB" dirty="0"/>
                  <a:t>Select nodes that are likely to be on the least-cost path from where you are now</a:t>
                </a:r>
              </a:p>
              <a:p>
                <a:pPr lvl="1"/>
                <a:r>
                  <a:rPr lang="en-GB" dirty="0"/>
                  <a:t>(</a:t>
                </a:r>
                <a:r>
                  <a:rPr lang="en-GB" dirty="0" err="1"/>
                  <a:t>i</a:t>
                </a:r>
                <a:r>
                  <a:rPr lang="en-GB" dirty="0"/>
                  <a:t>) select a node </a:t>
                </a:r>
                <a14:m>
                  <m:oMath xmlns:m="http://schemas.openxmlformats.org/officeDocument/2006/math">
                    <m:d>
                      <m:dPr>
                        <m:ctrlPr>
                          <a:rPr lang="en-GB" i="1" dirty="0" smtClean="0">
                            <a:latin typeface="Cambria Math" panose="02040503050406030204" pitchFamily="18" charset="0"/>
                          </a:rPr>
                        </m:ctrlPr>
                      </m:dPr>
                      <m:e>
                        <m:r>
                          <a:rPr lang="en-GB" i="1" dirty="0" smtClean="0">
                            <a:latin typeface="Cambria Math" panose="02040503050406030204" pitchFamily="18" charset="0"/>
                          </a:rPr>
                          <m:t>𝜋</m:t>
                        </m:r>
                        <m:r>
                          <a:rPr lang="en-GB" i="1" dirty="0" smtClean="0">
                            <a:latin typeface="Cambria Math" panose="02040503050406030204" pitchFamily="18" charset="0"/>
                          </a:rPr>
                          <m:t>,</m:t>
                        </m:r>
                        <m:r>
                          <a:rPr lang="en-GB" i="1" dirty="0" smtClean="0">
                            <a:latin typeface="Cambria Math" panose="02040503050406030204" pitchFamily="18" charset="0"/>
                          </a:rPr>
                          <m:t>𝑠</m:t>
                        </m:r>
                      </m:e>
                    </m:d>
                    <m:r>
                      <a:rPr lang="en-GB" i="1" dirty="0" smtClean="0">
                        <a:latin typeface="Cambria Math" panose="02040503050406030204" pitchFamily="18" charset="0"/>
                      </a:rPr>
                      <m:t>∈</m:t>
                    </m:r>
                    <m:r>
                      <a:rPr lang="en-GB" i="1" dirty="0" smtClean="0">
                        <a:latin typeface="Cambria Math" panose="02040503050406030204" pitchFamily="18" charset="0"/>
                      </a:rPr>
                      <m:t>𝐹𝑟𝑜𝑛𝑡𝑖𝑒𝑟</m:t>
                    </m:r>
                  </m:oMath>
                </a14:m>
                <a:r>
                  <a:rPr lang="en-GB" dirty="0"/>
                  <a:t> that has smallest </a:t>
                </a:r>
                <a14:m>
                  <m:oMath xmlns:m="http://schemas.openxmlformats.org/officeDocument/2006/math">
                    <m:r>
                      <a:rPr lang="en-GB" i="1" dirty="0" smtClean="0">
                        <a:latin typeface="Cambria Math" panose="02040503050406030204" pitchFamily="18" charset="0"/>
                      </a:rPr>
                      <m:t>h</m:t>
                    </m:r>
                    <m:d>
                      <m:dPr>
                        <m:ctrlPr>
                          <a:rPr lang="en-GB" i="1" dirty="0" smtClean="0">
                            <a:latin typeface="Cambria Math" panose="02040503050406030204" pitchFamily="18" charset="0"/>
                          </a:rPr>
                        </m:ctrlPr>
                      </m:dPr>
                      <m:e>
                        <m:r>
                          <a:rPr lang="en-GB" i="1" dirty="0">
                            <a:latin typeface="Cambria Math" panose="02040503050406030204" pitchFamily="18" charset="0"/>
                          </a:rPr>
                          <m:t>𝑠</m:t>
                        </m:r>
                      </m:e>
                    </m:d>
                  </m:oMath>
                </a14:m>
                <a:endParaRPr lang="en-GB" dirty="0"/>
              </a:p>
              <a:p>
                <a:pPr lvl="1"/>
                <a:r>
                  <a:rPr lang="en-GB" dirty="0"/>
                  <a:t>(ii) same as in A*: for every node </a:t>
                </a:r>
                <a14:m>
                  <m:oMath xmlns:m="http://schemas.openxmlformats.org/officeDocument/2006/math">
                    <m:r>
                      <a:rPr lang="en-GB" i="1" dirty="0" smtClean="0">
                        <a:latin typeface="Cambria Math" panose="02040503050406030204" pitchFamily="18" charset="0"/>
                      </a:rPr>
                      <m:t>𝜈</m:t>
                    </m:r>
                    <m:r>
                      <a:rPr lang="en-GB" i="1" dirty="0" smtClean="0">
                        <a:latin typeface="Cambria Math" panose="02040503050406030204" pitchFamily="18" charset="0"/>
                      </a:rPr>
                      <m:t>=</m:t>
                    </m:r>
                    <m:d>
                      <m:dPr>
                        <m:ctrlPr>
                          <a:rPr lang="en-GB" i="1" dirty="0" smtClean="0">
                            <a:latin typeface="Cambria Math" panose="02040503050406030204" pitchFamily="18" charset="0"/>
                          </a:rPr>
                        </m:ctrlPr>
                      </m:dPr>
                      <m:e>
                        <m:r>
                          <a:rPr lang="en-GB" i="1" dirty="0" smtClean="0">
                            <a:latin typeface="Cambria Math" panose="02040503050406030204" pitchFamily="18" charset="0"/>
                          </a:rPr>
                          <m:t>𝜋</m:t>
                        </m:r>
                        <m:r>
                          <a:rPr lang="en-GB" i="1" dirty="0" smtClean="0">
                            <a:latin typeface="Cambria Math" panose="02040503050406030204" pitchFamily="18" charset="0"/>
                          </a:rPr>
                          <m:t>,</m:t>
                        </m:r>
                        <m:r>
                          <a:rPr lang="en-GB" i="1" dirty="0" smtClean="0">
                            <a:latin typeface="Cambria Math" panose="02040503050406030204" pitchFamily="18" charset="0"/>
                          </a:rPr>
                          <m:t>𝑠</m:t>
                        </m:r>
                      </m:e>
                    </m:d>
                  </m:oMath>
                </a14:m>
                <a:r>
                  <a:rPr lang="en-GB" dirty="0"/>
                  <a:t> in 𝐶</a:t>
                </a:r>
                <a:r>
                  <a:rPr lang="en-GB" dirty="0" err="1"/>
                  <a:t>ℎ</a:t>
                </a:r>
                <a:r>
                  <a:rPr lang="en-GB" dirty="0"/>
                  <a:t>𝑖𝑙𝑑𝑟𝑒𝑛</a:t>
                </a:r>
              </a:p>
              <a:p>
                <a:pPr lvl="2"/>
                <a:r>
                  <a:rPr lang="en-GB" dirty="0"/>
                  <a:t>If </a:t>
                </a:r>
                <a14:m>
                  <m:oMath xmlns:m="http://schemas.openxmlformats.org/officeDocument/2006/math">
                    <m:r>
                      <a:rPr lang="en-GB" i="1" dirty="0" smtClean="0">
                        <a:latin typeface="Cambria Math" panose="02040503050406030204" pitchFamily="18" charset="0"/>
                      </a:rPr>
                      <m:t>𝐶</m:t>
                    </m:r>
                    <m:r>
                      <a:rPr lang="en-GB" i="1" dirty="0" err="1">
                        <a:latin typeface="Cambria Math" panose="02040503050406030204" pitchFamily="18" charset="0"/>
                      </a:rPr>
                      <m:t>h</m:t>
                    </m:r>
                    <m:r>
                      <a:rPr lang="en-GB" i="1" dirty="0">
                        <a:latin typeface="Cambria Math" panose="02040503050406030204" pitchFamily="18" charset="0"/>
                      </a:rPr>
                      <m:t>𝑖𝑙𝑑𝑟𝑒𝑛</m:t>
                    </m:r>
                    <m:r>
                      <a:rPr lang="en-GB" i="1" dirty="0">
                        <a:latin typeface="Cambria Math" panose="02040503050406030204" pitchFamily="18" charset="0"/>
                      </a:rPr>
                      <m:t>∪</m:t>
                    </m:r>
                    <m:r>
                      <a:rPr lang="en-GB" i="1" dirty="0">
                        <a:latin typeface="Cambria Math" panose="02040503050406030204" pitchFamily="18" charset="0"/>
                      </a:rPr>
                      <m:t>𝐹𝑟𝑜𝑛𝑡𝑖𝑒𝑟</m:t>
                    </m:r>
                    <m:r>
                      <a:rPr lang="en-GB" i="1" dirty="0">
                        <a:latin typeface="Cambria Math" panose="02040503050406030204" pitchFamily="18" charset="0"/>
                      </a:rPr>
                      <m:t>∪</m:t>
                    </m:r>
                    <m:r>
                      <a:rPr lang="en-GB" i="1" dirty="0">
                        <a:latin typeface="Cambria Math" panose="02040503050406030204" pitchFamily="18" charset="0"/>
                      </a:rPr>
                      <m:t>𝐸𝑥𝑝𝑎𝑛𝑑𝑒𝑑</m:t>
                    </m:r>
                  </m:oMath>
                </a14:m>
                <a:r>
                  <a:rPr lang="en-GB" dirty="0"/>
                  <a:t> contains more than one node for </a:t>
                </a:r>
                <a14:m>
                  <m:oMath xmlns:m="http://schemas.openxmlformats.org/officeDocument/2006/math">
                    <m:r>
                      <a:rPr lang="en-GB" i="1" dirty="0" smtClean="0">
                        <a:latin typeface="Cambria Math" panose="02040503050406030204" pitchFamily="18" charset="0"/>
                      </a:rPr>
                      <m:t>𝑠</m:t>
                    </m:r>
                  </m:oMath>
                </a14:m>
                <a:endParaRPr lang="en-GB" dirty="0"/>
              </a:p>
              <a:p>
                <a:pPr lvl="3"/>
                <a:r>
                  <a:rPr lang="en-GB" dirty="0"/>
                  <a:t>Then it has multiple paths to </a:t>
                </a:r>
                <a14:m>
                  <m:oMath xmlns:m="http://schemas.openxmlformats.org/officeDocument/2006/math">
                    <m:r>
                      <a:rPr lang="en-GB" i="1" dirty="0" smtClean="0">
                        <a:latin typeface="Cambria Math" panose="02040503050406030204" pitchFamily="18" charset="0"/>
                      </a:rPr>
                      <m:t>𝑠</m:t>
                    </m:r>
                  </m:oMath>
                </a14:m>
                <a:endParaRPr lang="en-GB" dirty="0"/>
              </a:p>
              <a:p>
                <a:pPr lvl="3"/>
                <a:r>
                  <a:rPr lang="en-GB" dirty="0"/>
                  <a:t>Keep only the one with the lowest f-value</a:t>
                </a:r>
              </a:p>
              <a:p>
                <a:pPr lvl="2"/>
                <a:r>
                  <a:rPr lang="en-GB" dirty="0"/>
                  <a:t>Tie-breaking rule: keep oldest</a:t>
                </a:r>
              </a:p>
            </p:txBody>
          </p:sp>
        </mc:Choice>
        <mc:Fallback xmlns="">
          <p:sp>
            <p:nvSpPr>
              <p:cNvPr id="7" name="Content Placeholder 6">
                <a:extLst>
                  <a:ext uri="{FF2B5EF4-FFF2-40B4-BE49-F238E27FC236}">
                    <a16:creationId xmlns:a16="http://schemas.microsoft.com/office/drawing/2014/main" id="{7F15F48B-7320-4643-8830-BC0E4065771C}"/>
                  </a:ext>
                </a:extLst>
              </p:cNvPr>
              <p:cNvSpPr>
                <a:spLocks noGrp="1" noRot="1" noChangeAspect="1" noMove="1" noResize="1" noEditPoints="1" noAdjustHandles="1" noChangeArrowheads="1" noChangeShapeType="1" noTextEdit="1"/>
              </p:cNvSpPr>
              <p:nvPr>
                <p:ph idx="1"/>
              </p:nvPr>
            </p:nvSpPr>
            <p:spPr>
              <a:xfrm>
                <a:off x="359626" y="1665066"/>
                <a:ext cx="5583974" cy="4240848"/>
              </a:xfrm>
              <a:blipFill>
                <a:blip r:embed="rId2"/>
                <a:stretch>
                  <a:fillRect l="-3175" t="-2985" r="-2948" b="-3284"/>
                </a:stretch>
              </a:blipFill>
            </p:spPr>
            <p:txBody>
              <a:bodyPr/>
              <a:lstStyle/>
              <a:p>
                <a:r>
                  <a:rPr lang="en-DE">
                    <a:noFill/>
                  </a:rPr>
                  <a:t> </a:t>
                </a:r>
              </a:p>
            </p:txBody>
          </p:sp>
        </mc:Fallback>
      </mc:AlternateContent>
      <p:sp>
        <p:nvSpPr>
          <p:cNvPr id="3" name="Date Placeholder 2">
            <a:extLst>
              <a:ext uri="{FF2B5EF4-FFF2-40B4-BE49-F238E27FC236}">
                <a16:creationId xmlns:a16="http://schemas.microsoft.com/office/drawing/2014/main" id="{1D9217F1-BF53-3643-BB93-C339B98DEDC3}"/>
              </a:ext>
            </a:extLst>
          </p:cNvPr>
          <p:cNvSpPr>
            <a:spLocks noGrp="1"/>
          </p:cNvSpPr>
          <p:nvPr>
            <p:ph type="dt" sz="half" idx="2"/>
          </p:nvPr>
        </p:nvSpPr>
        <p:spPr/>
        <p:txBody>
          <a:bodyPr/>
          <a:lstStyle/>
          <a:p>
            <a:r>
              <a:rPr lang="de-DE"/>
              <a:t>Deterministic</a:t>
            </a:r>
            <a:endParaRPr lang="de-DE" dirty="0"/>
          </a:p>
        </p:txBody>
      </p:sp>
      <p:sp>
        <p:nvSpPr>
          <p:cNvPr id="8" name="Footer Placeholder 7">
            <a:extLst>
              <a:ext uri="{FF2B5EF4-FFF2-40B4-BE49-F238E27FC236}">
                <a16:creationId xmlns:a16="http://schemas.microsoft.com/office/drawing/2014/main" id="{6A41E19F-A4D9-92A5-1371-2D3C148CCAC4}"/>
              </a:ext>
            </a:extLst>
          </p:cNvPr>
          <p:cNvSpPr>
            <a:spLocks noGrp="1"/>
          </p:cNvSpPr>
          <p:nvPr>
            <p:ph type="ftr" sz="quarter" idx="3"/>
          </p:nvPr>
        </p:nvSpPr>
        <p:spPr/>
        <p:txBody>
          <a:bodyPr/>
          <a:lstStyle/>
          <a:p>
            <a:r>
              <a:rPr lang="en-GB"/>
              <a:t>T. Braun - APA</a:t>
            </a:r>
          </a:p>
        </p:txBody>
      </p:sp>
      <p:sp>
        <p:nvSpPr>
          <p:cNvPr id="2" name="Slide Number Placeholder 1">
            <a:extLst>
              <a:ext uri="{FF2B5EF4-FFF2-40B4-BE49-F238E27FC236}">
                <a16:creationId xmlns:a16="http://schemas.microsoft.com/office/drawing/2014/main" id="{48528B91-14FF-F443-AA32-58731DA1A600}"/>
              </a:ext>
            </a:extLst>
          </p:cNvPr>
          <p:cNvSpPr>
            <a:spLocks noGrp="1"/>
          </p:cNvSpPr>
          <p:nvPr>
            <p:ph type="sldNum" sz="quarter" idx="4"/>
          </p:nvPr>
        </p:nvSpPr>
        <p:spPr/>
        <p:txBody>
          <a:bodyPr/>
          <a:lstStyle/>
          <a:p>
            <a:fld id="{67C9959E-8E6B-B04C-9955-EA096F41CA7A}" type="slidenum">
              <a:rPr lang="en-GB" smtClean="0"/>
              <a:t>59</a:t>
            </a:fld>
            <a:endParaRPr lang="en-GB"/>
          </a:p>
        </p:txBody>
      </p:sp>
      <p:sp>
        <p:nvSpPr>
          <p:cNvPr id="4" name="Rectangle 3">
            <a:extLst>
              <a:ext uri="{FF2B5EF4-FFF2-40B4-BE49-F238E27FC236}">
                <a16:creationId xmlns:a16="http://schemas.microsoft.com/office/drawing/2014/main" id="{59C4D8F6-4B85-750F-94F9-26D23A84A028}"/>
              </a:ext>
            </a:extLst>
          </p:cNvPr>
          <p:cNvSpPr/>
          <p:nvPr/>
        </p:nvSpPr>
        <p:spPr>
          <a:xfrm>
            <a:off x="5943600" y="833811"/>
            <a:ext cx="5888075" cy="3416320"/>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a:spcBef>
                <a:spcPts val="200"/>
              </a:spcBef>
              <a:tabLst>
                <a:tab pos="290513" algn="l"/>
                <a:tab pos="568325" algn="l"/>
                <a:tab pos="860425" algn="l"/>
                <a:tab pos="4352925" algn="l"/>
                <a:tab pos="6840538" algn="l"/>
              </a:tabLst>
            </a:pPr>
            <a:r>
              <a:rPr lang="en-US" sz="1400" b="1" dirty="0">
                <a:latin typeface="Courier New" panose="02070309020205020404" pitchFamily="49" charset="0"/>
                <a:cs typeface="Courier New" panose="02070309020205020404" pitchFamily="49" charset="0"/>
              </a:rPr>
              <a:t>Deterministic-Search(Σ,</a:t>
            </a:r>
            <a:r>
              <a:rPr lang="en-US" sz="1400" b="1" i="1" dirty="0">
                <a:latin typeface="Courier New" panose="02070309020205020404" pitchFamily="49" charset="0"/>
                <a:cs typeface="Courier New" panose="02070309020205020404" pitchFamily="49" charset="0"/>
              </a:rPr>
              <a:t>s</a:t>
            </a:r>
            <a:r>
              <a:rPr lang="en-US" sz="1400" b="1" baseline="-25000" dirty="0">
                <a:latin typeface="Courier New" panose="02070309020205020404" pitchFamily="49" charset="0"/>
                <a:cs typeface="Courier New" panose="02070309020205020404" pitchFamily="49" charset="0"/>
              </a:rPr>
              <a:t>0</a:t>
            </a:r>
            <a:r>
              <a:rPr lang="en-US" sz="1400" b="1" dirty="0">
                <a:latin typeface="Courier New" panose="02070309020205020404" pitchFamily="49" charset="0"/>
                <a:cs typeface="Courier New" panose="02070309020205020404" pitchFamily="49" charset="0"/>
              </a:rPr>
              <a:t>,</a:t>
            </a:r>
            <a:r>
              <a:rPr lang="en-US" sz="1400" b="1" i="1" dirty="0">
                <a:latin typeface="Courier New" panose="02070309020205020404" pitchFamily="49" charset="0"/>
                <a:cs typeface="Courier New" panose="02070309020205020404" pitchFamily="49" charset="0"/>
              </a:rPr>
              <a:t>g</a:t>
            </a:r>
            <a:r>
              <a:rPr lang="en-US" sz="1400" b="1" dirty="0">
                <a:latin typeface="Courier New" panose="02070309020205020404" pitchFamily="49" charset="0"/>
                <a:cs typeface="Courier New" panose="02070309020205020404" pitchFamily="49" charset="0"/>
              </a:rPr>
              <a:t>)</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 {(⟨⟩, </a:t>
            </a:r>
            <a:r>
              <a:rPr lang="en-US" sz="1400" i="1" dirty="0">
                <a:latin typeface="Courier New" panose="02070309020205020404" pitchFamily="49" charset="0"/>
                <a:cs typeface="Courier New" panose="02070309020205020404" pitchFamily="49" charset="0"/>
              </a:rPr>
              <a:t>s</a:t>
            </a:r>
            <a:r>
              <a:rPr lang="en-US" sz="1400" baseline="-25000" dirty="0">
                <a:latin typeface="Courier New" panose="02070309020205020404" pitchFamily="49" charset="0"/>
                <a:cs typeface="Courier New" panose="02070309020205020404" pitchFamily="49" charset="0"/>
              </a:rPr>
              <a:t>0</a:t>
            </a:r>
            <a:r>
              <a:rPr lang="en-US" sz="1400" dirty="0">
                <a:latin typeface="Courier New" panose="02070309020205020404" pitchFamily="49" charset="0"/>
                <a:cs typeface="Courier New" panose="02070309020205020404" pitchFamily="49" charset="0"/>
              </a:rPr>
              <a:t>)}</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Expanded</a:t>
            </a:r>
            <a:r>
              <a:rPr lang="en-US" sz="1400" dirty="0">
                <a:latin typeface="Courier New" panose="02070309020205020404" pitchFamily="49" charset="0"/>
                <a:cs typeface="Courier New" panose="02070309020205020404" pitchFamily="49" charset="0"/>
              </a:rPr>
              <a:t> ← ∅</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while</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 ∅ </a:t>
            </a:r>
            <a:r>
              <a:rPr lang="en-US" sz="1400" b="1" dirty="0">
                <a:latin typeface="Courier New" panose="02070309020205020404" pitchFamily="49" charset="0"/>
                <a:cs typeface="Courier New" panose="02070309020205020404" pitchFamily="49" charset="0"/>
              </a:rPr>
              <a:t>do</a:t>
            </a:r>
            <a:r>
              <a:rPr lang="en-US" sz="1400" dirty="0">
                <a:latin typeface="Courier New" panose="02070309020205020404" pitchFamily="49" charset="0"/>
                <a:cs typeface="Courier New" panose="02070309020205020404" pitchFamily="49" charset="0"/>
              </a:rPr>
              <a:t> </a:t>
            </a:r>
          </a:p>
          <a:p>
            <a:pPr>
              <a:spcBef>
                <a:spcPts val="200"/>
              </a:spcBef>
              <a:tabLst>
                <a:tab pos="290513" algn="l"/>
                <a:tab pos="568325" algn="l"/>
                <a:tab pos="860425" algn="l"/>
                <a:tab pos="5106988" algn="l"/>
                <a:tab pos="6840538" algn="l"/>
              </a:tabLst>
            </a:pPr>
            <a:r>
              <a:rPr lang="en-US" sz="1400" dirty="0">
                <a:latin typeface="Courier New" panose="02070309020205020404" pitchFamily="49" charset="0"/>
                <a:cs typeface="Courier New" panose="02070309020205020404" pitchFamily="49" charset="0"/>
              </a:rPr>
              <a:t>		select a node 𝜈 = (𝜋,</a:t>
            </a:r>
            <a:r>
              <a:rPr lang="en-US" sz="1400" i="1" dirty="0">
                <a:latin typeface="Courier New" panose="02070309020205020404" pitchFamily="49" charset="0"/>
                <a:cs typeface="Courier New" panose="02070309020205020404" pitchFamily="49" charset="0"/>
              </a:rPr>
              <a:t>s</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a:t>
            </a:r>
            <a:r>
              <a:rPr lang="en-US" sz="1400" dirty="0" err="1">
                <a:latin typeface="Courier New" panose="02070309020205020404" pitchFamily="49" charset="0"/>
                <a:cs typeface="Courier New" panose="02070309020205020404" pitchFamily="49" charset="0"/>
              </a:rPr>
              <a:t>i</a:t>
            </a:r>
            <a:r>
              <a:rPr lang="en-US" sz="1400" dirty="0">
                <a:latin typeface="Courier New" panose="02070309020205020404" pitchFamily="49" charset="0"/>
                <a:cs typeface="Courier New" panose="02070309020205020404" pitchFamily="49" charset="0"/>
              </a:rPr>
              <a:t>)</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remove 𝜈 from </a:t>
            </a:r>
            <a:r>
              <a:rPr lang="en-US" sz="1400" i="1" dirty="0">
                <a:latin typeface="Courier New" panose="02070309020205020404" pitchFamily="49" charset="0"/>
                <a:cs typeface="Courier New" panose="02070309020205020404" pitchFamily="49" charset="0"/>
              </a:rPr>
              <a:t>Frontier</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add 𝜈 to </a:t>
            </a:r>
            <a:r>
              <a:rPr lang="en-US" sz="1400" i="1" dirty="0">
                <a:latin typeface="Courier New" panose="02070309020205020404" pitchFamily="49" charset="0"/>
                <a:cs typeface="Courier New" panose="02070309020205020404" pitchFamily="49" charset="0"/>
              </a:rPr>
              <a:t>Expanded</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if</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s</a:t>
            </a:r>
            <a:r>
              <a:rPr lang="en-US" sz="1400" dirty="0">
                <a:latin typeface="Courier New" panose="02070309020205020404" pitchFamily="49" charset="0"/>
                <a:cs typeface="Courier New" panose="02070309020205020404" pitchFamily="49" charset="0"/>
              </a:rPr>
              <a:t> satisfies </a:t>
            </a:r>
            <a:r>
              <a:rPr lang="en-US" sz="1400" i="1" dirty="0">
                <a:latin typeface="Courier New" panose="02070309020205020404" pitchFamily="49" charset="0"/>
                <a:cs typeface="Courier New" panose="02070309020205020404" pitchFamily="49" charset="0"/>
              </a:rPr>
              <a:t>g</a:t>
            </a: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then </a:t>
            </a:r>
          </a:p>
          <a:p>
            <a:pPr>
              <a:spcBef>
                <a:spcPts val="200"/>
              </a:spcBef>
              <a:tabLst>
                <a:tab pos="290513" algn="l"/>
                <a:tab pos="568325" algn="l"/>
                <a:tab pos="860425" algn="l"/>
                <a:tab pos="4352925" algn="l"/>
                <a:tab pos="6840538" algn="l"/>
              </a:tabLst>
            </a:pPr>
            <a:r>
              <a:rPr lang="en-US" sz="1400" b="1" dirty="0">
                <a:latin typeface="Courier New" panose="02070309020205020404" pitchFamily="49" charset="0"/>
                <a:cs typeface="Courier New" panose="02070309020205020404" pitchFamily="49" charset="0"/>
              </a:rPr>
              <a:t>			return</a:t>
            </a:r>
            <a:r>
              <a:rPr lang="en-US" sz="1400" dirty="0">
                <a:latin typeface="Courier New" panose="02070309020205020404" pitchFamily="49" charset="0"/>
                <a:cs typeface="Courier New" panose="02070309020205020404" pitchFamily="49" charset="0"/>
              </a:rPr>
              <a:t> 𝜋</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Children</a:t>
            </a:r>
            <a:r>
              <a:rPr lang="en-US" sz="1400" dirty="0">
                <a:latin typeface="Courier New" panose="02070309020205020404" pitchFamily="49" charset="0"/>
                <a:cs typeface="Courier New" panose="02070309020205020404" pitchFamily="49" charset="0"/>
              </a:rPr>
              <a:t> ← {(𝜋.</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𝛾(</a:t>
            </a:r>
            <a:r>
              <a:rPr lang="en-US" sz="1400" i="1" dirty="0" err="1">
                <a:latin typeface="Courier New" panose="02070309020205020404" pitchFamily="49" charset="0"/>
                <a:cs typeface="Courier New" panose="02070309020205020404" pitchFamily="49" charset="0"/>
              </a:rPr>
              <a:t>s</a:t>
            </a:r>
            <a:r>
              <a:rPr lang="en-US" sz="1400" dirty="0" err="1">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s</a:t>
            </a:r>
            <a:r>
              <a:rPr lang="en-US" sz="1400" dirty="0">
                <a:latin typeface="Courier New" panose="02070309020205020404" pitchFamily="49" charset="0"/>
                <a:cs typeface="Courier New" panose="02070309020205020404" pitchFamily="49" charset="0"/>
              </a:rPr>
              <a:t> satisfies </a:t>
            </a:r>
            <a:r>
              <a:rPr lang="en-US" sz="1400" i="1" dirty="0">
                <a:latin typeface="Courier New" panose="02070309020205020404" pitchFamily="49" charset="0"/>
                <a:cs typeface="Courier New" panose="02070309020205020404" pitchFamily="49" charset="0"/>
              </a:rPr>
              <a:t>pre</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a:t>
            </a:r>
          </a:p>
          <a:p>
            <a:pPr>
              <a:spcBef>
                <a:spcPts val="200"/>
              </a:spcBef>
              <a:tabLst>
                <a:tab pos="290513" algn="l"/>
                <a:tab pos="568325" algn="l"/>
                <a:tab pos="860425" algn="l"/>
                <a:tab pos="5065713" algn="l"/>
                <a:tab pos="6840538" algn="l"/>
              </a:tabLst>
            </a:pPr>
            <a:r>
              <a:rPr lang="en-US" sz="1400" dirty="0">
                <a:latin typeface="Courier New" panose="02070309020205020404" pitchFamily="49" charset="0"/>
                <a:cs typeface="Courier New" panose="02070309020205020404" pitchFamily="49" charset="0"/>
              </a:rPr>
              <a:t>		prune 0 or more nodes from </a:t>
            </a:r>
            <a:br>
              <a:rPr lang="en-US" sz="1400" dirty="0">
                <a:latin typeface="Courier New" panose="02070309020205020404" pitchFamily="49" charset="0"/>
                <a:cs typeface="Courier New" panose="02070309020205020404" pitchFamily="49" charset="0"/>
              </a:rPr>
            </a:b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Children</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Expanded</a:t>
            </a:r>
            <a:r>
              <a:rPr lang="en-US" sz="1400" dirty="0">
                <a:latin typeface="Courier New" panose="02070309020205020404" pitchFamily="49" charset="0"/>
                <a:cs typeface="Courier New" panose="02070309020205020404" pitchFamily="49" charset="0"/>
              </a:rPr>
              <a:t>	(ii)</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Children</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return</a:t>
            </a:r>
            <a:r>
              <a:rPr lang="en-US" sz="1400" dirty="0">
                <a:latin typeface="Courier New" panose="02070309020205020404" pitchFamily="49" charset="0"/>
                <a:cs typeface="Courier New" panose="02070309020205020404" pitchFamily="49" charset="0"/>
              </a:rPr>
              <a:t> failure</a:t>
            </a:r>
            <a:endParaRPr lang="en-GB" sz="1400"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35313612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Domain Model</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a:bodyPr>
              <a:lstStyle/>
              <a:p>
                <a:r>
                  <a:rPr lang="en-GB" dirty="0"/>
                  <a:t>Given a state-transition system </a:t>
                </a:r>
                <a14:m>
                  <m:oMath xmlns:m="http://schemas.openxmlformats.org/officeDocument/2006/math">
                    <m:r>
                      <m:rPr>
                        <m:sty m:val="p"/>
                      </m:rPr>
                      <a:rPr lang="el-GR" b="0" i="1" smtClean="0">
                        <a:latin typeface="Cambria Math" panose="02040503050406030204" pitchFamily="18" charset="0"/>
                        <a:ea typeface="Cambria Math" panose="02040503050406030204" pitchFamily="18" charset="0"/>
                      </a:rPr>
                      <m:t>Σ</m:t>
                    </m:r>
                    <m:r>
                      <a:rPr lang="de-DE" b="0" i="1" smtClean="0">
                        <a:latin typeface="Cambria Math" panose="02040503050406030204" pitchFamily="18" charset="0"/>
                        <a:ea typeface="Cambria Math" panose="02040503050406030204" pitchFamily="18" charset="0"/>
                      </a:rPr>
                      <m:t>=</m:t>
                    </m:r>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𝑆</m:t>
                        </m:r>
                        <m:r>
                          <a:rPr lang="de-DE" b="0" i="1" smtClean="0">
                            <a:latin typeface="Cambria Math" panose="02040503050406030204" pitchFamily="18" charset="0"/>
                            <a:ea typeface="Cambria Math" panose="02040503050406030204" pitchFamily="18" charset="0"/>
                          </a:rPr>
                          <m:t>, </m:t>
                        </m:r>
                        <m:r>
                          <a:rPr lang="de-DE" b="0" i="1" smtClean="0">
                            <a:latin typeface="Cambria Math" panose="02040503050406030204" pitchFamily="18" charset="0"/>
                            <a:ea typeface="Cambria Math" panose="02040503050406030204" pitchFamily="18" charset="0"/>
                          </a:rPr>
                          <m:t>𝐴</m:t>
                        </m:r>
                        <m:r>
                          <a:rPr lang="de-DE" b="0" i="1" smtClean="0">
                            <a:latin typeface="Cambria Math" panose="02040503050406030204" pitchFamily="18" charset="0"/>
                            <a:ea typeface="Cambria Math" panose="02040503050406030204" pitchFamily="18" charset="0"/>
                          </a:rPr>
                          <m:t>, </m:t>
                        </m:r>
                        <m:r>
                          <a:rPr lang="de-DE" b="0" i="1" smtClean="0">
                            <a:latin typeface="Cambria Math" panose="02040503050406030204" pitchFamily="18" charset="0"/>
                            <a:ea typeface="Cambria Math" panose="02040503050406030204" pitchFamily="18" charset="0"/>
                          </a:rPr>
                          <m:t>𝛾</m:t>
                        </m:r>
                        <m:r>
                          <a:rPr lang="de-DE" b="0" i="1" smtClean="0">
                            <a:latin typeface="Cambria Math" panose="02040503050406030204" pitchFamily="18" charset="0"/>
                            <a:ea typeface="Cambria Math" panose="02040503050406030204" pitchFamily="18" charset="0"/>
                          </a:rPr>
                          <m:t>, </m:t>
                        </m:r>
                        <m:r>
                          <a:rPr lang="de-DE" b="0" i="1" smtClean="0">
                            <a:latin typeface="Cambria Math" panose="02040503050406030204" pitchFamily="18" charset="0"/>
                            <a:ea typeface="Cambria Math" panose="02040503050406030204" pitchFamily="18" charset="0"/>
                          </a:rPr>
                          <m:t>𝑐𝑜𝑠𝑡</m:t>
                        </m:r>
                      </m:e>
                    </m:d>
                  </m:oMath>
                </a14:m>
                <a:endParaRPr lang="en-GB" dirty="0">
                  <a:sym typeface="Symbol" charset="0"/>
                </a:endParaRPr>
              </a:p>
              <a:p>
                <a:endParaRPr lang="en-GB" dirty="0">
                  <a:sym typeface="Symbol" charset="0"/>
                </a:endParaRPr>
              </a:p>
              <a:p>
                <a:pPr>
                  <a:tabLst>
                    <a:tab pos="517525" algn="l"/>
                  </a:tabLst>
                </a:pPr>
                <a:r>
                  <a:rPr lang="en-GB" dirty="0">
                    <a:solidFill>
                      <a:schemeClr val="accent1"/>
                    </a:solidFill>
                  </a:rPr>
                  <a:t>Classical planning problem</a:t>
                </a:r>
                <a:r>
                  <a:rPr lang="en-GB" dirty="0"/>
                  <a:t>: </a:t>
                </a:r>
                <a14:m>
                  <m:oMath xmlns:m="http://schemas.openxmlformats.org/officeDocument/2006/math">
                    <m:r>
                      <a:rPr lang="de-DE" b="0" i="1" smtClean="0">
                        <a:latin typeface="Cambria Math" panose="02040503050406030204" pitchFamily="18" charset="0"/>
                        <a:ea typeface="Cambria Math" panose="02040503050406030204" pitchFamily="18" charset="0"/>
                      </a:rPr>
                      <m:t>𝑃</m:t>
                    </m:r>
                    <m:r>
                      <a:rPr lang="de-DE" b="0" i="0" dirty="0" smtClean="0">
                        <a:latin typeface="Cambria Math" panose="02040503050406030204" pitchFamily="18" charset="0"/>
                        <a:ea typeface="Cambria Math" panose="02040503050406030204" pitchFamily="18" charset="0"/>
                      </a:rPr>
                      <m:t>=</m:t>
                    </m:r>
                    <m:d>
                      <m:dPr>
                        <m:ctrlPr>
                          <a:rPr lang="de-DE" b="0" i="1" dirty="0" smtClean="0">
                            <a:latin typeface="Cambria Math" panose="02040503050406030204" pitchFamily="18" charset="0"/>
                            <a:ea typeface="Cambria Math" panose="02040503050406030204" pitchFamily="18" charset="0"/>
                          </a:rPr>
                        </m:ctrlPr>
                      </m:dPr>
                      <m:e>
                        <m:r>
                          <m:rPr>
                            <m:sty m:val="p"/>
                          </m:rPr>
                          <a:rPr lang="el-GR" i="1">
                            <a:latin typeface="Cambria Math" panose="02040503050406030204" pitchFamily="18" charset="0"/>
                            <a:ea typeface="Cambria Math" panose="02040503050406030204" pitchFamily="18" charset="0"/>
                          </a:rPr>
                          <m:t>Σ</m:t>
                        </m:r>
                        <m:r>
                          <a:rPr lang="de-DE" b="0" i="1" smtClean="0">
                            <a:latin typeface="Cambria Math" panose="02040503050406030204" pitchFamily="18" charset="0"/>
                            <a:ea typeface="Cambria Math" panose="02040503050406030204" pitchFamily="18" charset="0"/>
                          </a:rPr>
                          <m:t>, </m:t>
                        </m:r>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𝑠</m:t>
                            </m:r>
                          </m:e>
                          <m:sub>
                            <m:r>
                              <a:rPr lang="de-DE" b="0" i="1" smtClean="0">
                                <a:latin typeface="Cambria Math" panose="02040503050406030204" pitchFamily="18" charset="0"/>
                                <a:ea typeface="Cambria Math" panose="02040503050406030204" pitchFamily="18" charset="0"/>
                              </a:rPr>
                              <m:t>0</m:t>
                            </m:r>
                          </m:sub>
                        </m:sSub>
                        <m:r>
                          <a:rPr lang="de-DE" b="0" i="1" smtClean="0">
                            <a:latin typeface="Cambria Math" panose="02040503050406030204" pitchFamily="18" charset="0"/>
                            <a:ea typeface="Cambria Math" panose="02040503050406030204" pitchFamily="18" charset="0"/>
                          </a:rPr>
                          <m:t>, </m:t>
                        </m:r>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𝑆</m:t>
                            </m:r>
                          </m:e>
                          <m:sub>
                            <m:r>
                              <a:rPr lang="de-DE" b="0" i="1" smtClean="0">
                                <a:latin typeface="Cambria Math" panose="02040503050406030204" pitchFamily="18" charset="0"/>
                                <a:ea typeface="Cambria Math" panose="02040503050406030204" pitchFamily="18" charset="0"/>
                              </a:rPr>
                              <m:t>𝑔</m:t>
                            </m:r>
                          </m:sub>
                        </m:sSub>
                      </m:e>
                    </m:d>
                  </m:oMath>
                </a14:m>
                <a:endParaRPr lang="de-DE" b="0" dirty="0">
                  <a:ea typeface="Cambria Math" panose="02040503050406030204" pitchFamily="18" charset="0"/>
                </a:endParaRPr>
              </a:p>
              <a:p>
                <a:pPr lvl="1">
                  <a:tabLst>
                    <a:tab pos="517525" algn="l"/>
                  </a:tabLst>
                </a:pPr>
                <a14:m>
                  <m:oMath xmlns:m="http://schemas.openxmlformats.org/officeDocument/2006/math">
                    <m:r>
                      <m:rPr>
                        <m:sty m:val="p"/>
                      </m:rPr>
                      <a:rPr lang="el-GR" i="1" smtClean="0">
                        <a:latin typeface="Cambria Math" panose="02040503050406030204" pitchFamily="18" charset="0"/>
                        <a:ea typeface="Cambria Math" panose="02040503050406030204" pitchFamily="18" charset="0"/>
                      </a:rPr>
                      <m:t>Σ</m:t>
                    </m:r>
                  </m:oMath>
                </a14:m>
                <a:r>
                  <a:rPr lang="en-GB" dirty="0"/>
                  <a:t> planning domain</a:t>
                </a:r>
              </a:p>
              <a:p>
                <a:pPr lvl="1">
                  <a:tabLst>
                    <a:tab pos="517525" algn="l"/>
                  </a:tabLst>
                </a:pPr>
                <a14:m>
                  <m:oMath xmlns:m="http://schemas.openxmlformats.org/officeDocument/2006/math">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𝑠</m:t>
                        </m:r>
                      </m:e>
                      <m:sub>
                        <m:r>
                          <a:rPr lang="de-DE" i="1">
                            <a:latin typeface="Cambria Math" panose="02040503050406030204" pitchFamily="18" charset="0"/>
                            <a:ea typeface="Cambria Math" panose="02040503050406030204" pitchFamily="18" charset="0"/>
                          </a:rPr>
                          <m:t>0</m:t>
                        </m:r>
                      </m:sub>
                    </m:sSub>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𝑆</m:t>
                    </m:r>
                  </m:oMath>
                </a14:m>
                <a:r>
                  <a:rPr lang="en-GB" dirty="0"/>
                  <a:t> initial state</a:t>
                </a:r>
              </a:p>
              <a:p>
                <a:pPr lvl="1">
                  <a:tabLst>
                    <a:tab pos="517525" algn="l"/>
                  </a:tabLst>
                </a:pPr>
                <a14:m>
                  <m:oMath xmlns:m="http://schemas.openxmlformats.org/officeDocument/2006/math">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𝑆</m:t>
                        </m:r>
                      </m:e>
                      <m:sub>
                        <m:r>
                          <a:rPr lang="de-DE" b="0" i="1" smtClean="0">
                            <a:latin typeface="Cambria Math" panose="02040503050406030204" pitchFamily="18" charset="0"/>
                            <a:ea typeface="Cambria Math" panose="02040503050406030204" pitchFamily="18" charset="0"/>
                          </a:rPr>
                          <m:t>𝑔</m:t>
                        </m:r>
                      </m:sub>
                    </m:sSub>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𝑆</m:t>
                    </m:r>
                  </m:oMath>
                </a14:m>
                <a:r>
                  <a:rPr lang="en-GB" dirty="0"/>
                  <a:t> set of goal states</a:t>
                </a:r>
              </a:p>
              <a:p>
                <a:pPr lvl="1">
                  <a:tabLst>
                    <a:tab pos="517525" algn="l"/>
                  </a:tabLst>
                </a:pPr>
                <a:endParaRPr lang="en-GB" dirty="0"/>
              </a:p>
              <a:p>
                <a:pPr>
                  <a:tabLst>
                    <a:tab pos="517525" algn="l"/>
                  </a:tabLst>
                </a:pPr>
                <a:r>
                  <a:rPr lang="en-GB" dirty="0">
                    <a:solidFill>
                      <a:schemeClr val="accent1"/>
                    </a:solidFill>
                  </a:rPr>
                  <a:t>Solution</a:t>
                </a:r>
                <a:r>
                  <a:rPr lang="en-GB" dirty="0"/>
                  <a:t> for </a:t>
                </a:r>
                <a14:m>
                  <m:oMath xmlns:m="http://schemas.openxmlformats.org/officeDocument/2006/math">
                    <m:r>
                      <a:rPr lang="de-DE" i="1">
                        <a:latin typeface="Cambria Math" panose="02040503050406030204" pitchFamily="18" charset="0"/>
                        <a:ea typeface="Cambria Math" panose="02040503050406030204" pitchFamily="18" charset="0"/>
                      </a:rPr>
                      <m:t>𝑃</m:t>
                    </m:r>
                  </m:oMath>
                </a14:m>
                <a:endParaRPr lang="en-GB" dirty="0"/>
              </a:p>
              <a:p>
                <a:pPr lvl="1">
                  <a:tabLst>
                    <a:tab pos="517525" algn="l"/>
                  </a:tabLst>
                </a:pPr>
                <a:r>
                  <a:rPr lang="en-GB" dirty="0"/>
                  <a:t>A sequence of actions called </a:t>
                </a:r>
                <a:r>
                  <a:rPr lang="en-GB" dirty="0">
                    <a:solidFill>
                      <a:schemeClr val="accent1"/>
                    </a:solidFill>
                  </a:rPr>
                  <a:t>plan</a:t>
                </a:r>
                <a:r>
                  <a:rPr lang="en-GB" dirty="0"/>
                  <a:t> that will produce a state in </a:t>
                </a:r>
                <a14:m>
                  <m:oMath xmlns:m="http://schemas.openxmlformats.org/officeDocument/2006/math">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𝑆</m:t>
                        </m:r>
                      </m:e>
                      <m:sub>
                        <m:r>
                          <a:rPr lang="de-DE" i="1">
                            <a:latin typeface="Cambria Math" panose="02040503050406030204" pitchFamily="18" charset="0"/>
                            <a:ea typeface="Cambria Math" panose="02040503050406030204" pitchFamily="18" charset="0"/>
                          </a:rPr>
                          <m:t>𝑔</m:t>
                        </m:r>
                      </m:sub>
                    </m:sSub>
                  </m:oMath>
                </a14:m>
                <a:endParaRPr lang="en-GB"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3"/>
                <a:stretch>
                  <a:fillRect l="-1549" t="-2985"/>
                </a:stretch>
              </a:blipFill>
            </p:spPr>
            <p:txBody>
              <a:bodyPr/>
              <a:lstStyle/>
              <a:p>
                <a:r>
                  <a:rPr lang="en-DE">
                    <a:noFill/>
                  </a:rPr>
                  <a:t> </a:t>
                </a:r>
              </a:p>
            </p:txBody>
          </p:sp>
        </mc:Fallback>
      </mc:AlternateContent>
      <p:sp>
        <p:nvSpPr>
          <p:cNvPr id="5" name="Date Placeholder 4">
            <a:extLst>
              <a:ext uri="{FF2B5EF4-FFF2-40B4-BE49-F238E27FC236}">
                <a16:creationId xmlns:a16="http://schemas.microsoft.com/office/drawing/2014/main" id="{AE4D5D01-9ABA-FF4F-9F51-030861EB2DB8}"/>
              </a:ext>
            </a:extLst>
          </p:cNvPr>
          <p:cNvSpPr>
            <a:spLocks noGrp="1"/>
          </p:cNvSpPr>
          <p:nvPr>
            <p:ph type="dt" sz="half" idx="2"/>
          </p:nvPr>
        </p:nvSpPr>
        <p:spPr/>
        <p:txBody>
          <a:bodyPr/>
          <a:lstStyle/>
          <a:p>
            <a:r>
              <a:rPr lang="de-DE"/>
              <a:t>Deterministic</a:t>
            </a:r>
            <a:endParaRPr lang="de-DE" dirty="0"/>
          </a:p>
        </p:txBody>
      </p:sp>
      <p:sp>
        <p:nvSpPr>
          <p:cNvPr id="6" name="Footer Placeholder 5">
            <a:extLst>
              <a:ext uri="{FF2B5EF4-FFF2-40B4-BE49-F238E27FC236}">
                <a16:creationId xmlns:a16="http://schemas.microsoft.com/office/drawing/2014/main" id="{95281E0A-6331-1F0D-398D-CABDF8BA02E8}"/>
              </a:ext>
            </a:extLst>
          </p:cNvPr>
          <p:cNvSpPr>
            <a:spLocks noGrp="1"/>
          </p:cNvSpPr>
          <p:nvPr>
            <p:ph type="ftr" sz="quarter" idx="3"/>
          </p:nvPr>
        </p:nvSpPr>
        <p:spPr/>
        <p:txBody>
          <a:bodyPr/>
          <a:lstStyle/>
          <a:p>
            <a:r>
              <a:rPr lang="en-GB"/>
              <a:t>T. Braun - APA</a:t>
            </a:r>
          </a:p>
        </p:txBody>
      </p:sp>
      <p:sp>
        <p:nvSpPr>
          <p:cNvPr id="4" name="Slide Number Placeholder 3">
            <a:extLst>
              <a:ext uri="{FF2B5EF4-FFF2-40B4-BE49-F238E27FC236}">
                <a16:creationId xmlns:a16="http://schemas.microsoft.com/office/drawing/2014/main" id="{E2CC9CD1-023C-E546-98B5-0919E693F0BC}"/>
              </a:ext>
            </a:extLst>
          </p:cNvPr>
          <p:cNvSpPr>
            <a:spLocks noGrp="1"/>
          </p:cNvSpPr>
          <p:nvPr>
            <p:ph type="sldNum" sz="quarter" idx="4"/>
          </p:nvPr>
        </p:nvSpPr>
        <p:spPr/>
        <p:txBody>
          <a:bodyPr/>
          <a:lstStyle/>
          <a:p>
            <a:fld id="{67C9959E-8E6B-B04C-9955-EA096F41CA7A}" type="slidenum">
              <a:rPr lang="en-GB" smtClean="0"/>
              <a:t>6</a:t>
            </a:fld>
            <a:endParaRPr lang="en-GB"/>
          </a:p>
        </p:txBody>
      </p:sp>
    </p:spTree>
    <p:extLst>
      <p:ext uri="{BB962C8B-B14F-4D97-AF65-F5344CB8AC3E}">
        <p14:creationId xmlns:p14="http://schemas.microsoft.com/office/powerpoint/2010/main" val="351116169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chor="ctr">
            <a:normAutofit/>
          </a:bodyPr>
          <a:lstStyle/>
          <a:p>
            <a:r>
              <a:rPr lang="en-US" dirty="0"/>
              <a:t>Greedy Best-First Search (GBFS)</a:t>
            </a:r>
          </a:p>
        </p:txBody>
      </p:sp>
      <p:sp>
        <p:nvSpPr>
          <p:cNvPr id="7" name="Content Placeholder 6">
            <a:extLst>
              <a:ext uri="{FF2B5EF4-FFF2-40B4-BE49-F238E27FC236}">
                <a16:creationId xmlns:a16="http://schemas.microsoft.com/office/drawing/2014/main" id="{7F15F48B-7320-4643-8830-BC0E4065771C}"/>
              </a:ext>
            </a:extLst>
          </p:cNvPr>
          <p:cNvSpPr>
            <a:spLocks noGrp="1"/>
          </p:cNvSpPr>
          <p:nvPr>
            <p:ph idx="1"/>
          </p:nvPr>
        </p:nvSpPr>
        <p:spPr>
          <a:xfrm>
            <a:off x="359626" y="1665066"/>
            <a:ext cx="5583974" cy="4240848"/>
          </a:xfrm>
        </p:spPr>
        <p:txBody>
          <a:bodyPr>
            <a:normAutofit/>
          </a:bodyPr>
          <a:lstStyle/>
          <a:p>
            <a:r>
              <a:rPr lang="en-GB" dirty="0"/>
              <a:t>Properties</a:t>
            </a:r>
          </a:p>
          <a:p>
            <a:pPr lvl="1"/>
            <a:r>
              <a:rPr lang="en-GB" dirty="0"/>
              <a:t>Terminates</a:t>
            </a:r>
          </a:p>
          <a:p>
            <a:pPr lvl="1"/>
            <a:r>
              <a:rPr lang="en-GB" dirty="0"/>
              <a:t>Returns a solution if one exists</a:t>
            </a:r>
          </a:p>
          <a:p>
            <a:pPr lvl="2"/>
            <a:r>
              <a:rPr lang="en-GB" dirty="0"/>
              <a:t>Often near-optimal</a:t>
            </a:r>
          </a:p>
          <a:p>
            <a:pPr lvl="2"/>
            <a:r>
              <a:rPr lang="en-GB" dirty="0"/>
              <a:t>Will usually find it quickly</a:t>
            </a:r>
          </a:p>
          <a:p>
            <a:endParaRPr lang="en-GB" dirty="0"/>
          </a:p>
          <a:p>
            <a:endParaRPr lang="en-GB" dirty="0"/>
          </a:p>
        </p:txBody>
      </p:sp>
      <p:sp>
        <p:nvSpPr>
          <p:cNvPr id="3" name="Date Placeholder 2">
            <a:extLst>
              <a:ext uri="{FF2B5EF4-FFF2-40B4-BE49-F238E27FC236}">
                <a16:creationId xmlns:a16="http://schemas.microsoft.com/office/drawing/2014/main" id="{1D9217F1-BF53-3643-BB93-C339B98DEDC3}"/>
              </a:ext>
            </a:extLst>
          </p:cNvPr>
          <p:cNvSpPr>
            <a:spLocks noGrp="1"/>
          </p:cNvSpPr>
          <p:nvPr>
            <p:ph type="dt" sz="half" idx="2"/>
          </p:nvPr>
        </p:nvSpPr>
        <p:spPr/>
        <p:txBody>
          <a:bodyPr/>
          <a:lstStyle/>
          <a:p>
            <a:r>
              <a:rPr lang="de-DE"/>
              <a:t>Deterministic</a:t>
            </a:r>
            <a:endParaRPr lang="de-DE" dirty="0"/>
          </a:p>
        </p:txBody>
      </p:sp>
      <p:sp>
        <p:nvSpPr>
          <p:cNvPr id="6" name="Footer Placeholder 5">
            <a:extLst>
              <a:ext uri="{FF2B5EF4-FFF2-40B4-BE49-F238E27FC236}">
                <a16:creationId xmlns:a16="http://schemas.microsoft.com/office/drawing/2014/main" id="{9479AE27-4931-3868-EFDF-3E6B2CFFF7F1}"/>
              </a:ext>
            </a:extLst>
          </p:cNvPr>
          <p:cNvSpPr>
            <a:spLocks noGrp="1"/>
          </p:cNvSpPr>
          <p:nvPr>
            <p:ph type="ftr" sz="quarter" idx="3"/>
          </p:nvPr>
        </p:nvSpPr>
        <p:spPr/>
        <p:txBody>
          <a:bodyPr/>
          <a:lstStyle/>
          <a:p>
            <a:r>
              <a:rPr lang="en-GB"/>
              <a:t>T. Braun - APA</a:t>
            </a:r>
          </a:p>
        </p:txBody>
      </p:sp>
      <p:sp>
        <p:nvSpPr>
          <p:cNvPr id="2" name="Slide Number Placeholder 1">
            <a:extLst>
              <a:ext uri="{FF2B5EF4-FFF2-40B4-BE49-F238E27FC236}">
                <a16:creationId xmlns:a16="http://schemas.microsoft.com/office/drawing/2014/main" id="{48528B91-14FF-F443-AA32-58731DA1A600}"/>
              </a:ext>
            </a:extLst>
          </p:cNvPr>
          <p:cNvSpPr>
            <a:spLocks noGrp="1"/>
          </p:cNvSpPr>
          <p:nvPr>
            <p:ph type="sldNum" sz="quarter" idx="4"/>
          </p:nvPr>
        </p:nvSpPr>
        <p:spPr/>
        <p:txBody>
          <a:bodyPr/>
          <a:lstStyle/>
          <a:p>
            <a:fld id="{67C9959E-8E6B-B04C-9955-EA096F41CA7A}" type="slidenum">
              <a:rPr lang="en-GB" smtClean="0"/>
              <a:t>60</a:t>
            </a:fld>
            <a:endParaRPr lang="en-GB"/>
          </a:p>
        </p:txBody>
      </p:sp>
      <p:sp>
        <p:nvSpPr>
          <p:cNvPr id="4" name="Rectangle 3">
            <a:extLst>
              <a:ext uri="{FF2B5EF4-FFF2-40B4-BE49-F238E27FC236}">
                <a16:creationId xmlns:a16="http://schemas.microsoft.com/office/drawing/2014/main" id="{59C4D8F6-4B85-750F-94F9-26D23A84A028}"/>
              </a:ext>
            </a:extLst>
          </p:cNvPr>
          <p:cNvSpPr/>
          <p:nvPr/>
        </p:nvSpPr>
        <p:spPr>
          <a:xfrm>
            <a:off x="5943600" y="833811"/>
            <a:ext cx="5888075" cy="3416320"/>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a:spcBef>
                <a:spcPts val="200"/>
              </a:spcBef>
              <a:tabLst>
                <a:tab pos="290513" algn="l"/>
                <a:tab pos="568325" algn="l"/>
                <a:tab pos="860425" algn="l"/>
                <a:tab pos="4352925" algn="l"/>
                <a:tab pos="6840538" algn="l"/>
              </a:tabLst>
            </a:pPr>
            <a:r>
              <a:rPr lang="en-US" sz="1400" b="1" dirty="0">
                <a:latin typeface="Courier New" panose="02070309020205020404" pitchFamily="49" charset="0"/>
                <a:cs typeface="Courier New" panose="02070309020205020404" pitchFamily="49" charset="0"/>
              </a:rPr>
              <a:t>Deterministic-Search(Σ,</a:t>
            </a:r>
            <a:r>
              <a:rPr lang="en-US" sz="1400" b="1" i="1" dirty="0">
                <a:latin typeface="Courier New" panose="02070309020205020404" pitchFamily="49" charset="0"/>
                <a:cs typeface="Courier New" panose="02070309020205020404" pitchFamily="49" charset="0"/>
              </a:rPr>
              <a:t>s</a:t>
            </a:r>
            <a:r>
              <a:rPr lang="en-US" sz="1400" b="1" baseline="-25000" dirty="0">
                <a:latin typeface="Courier New" panose="02070309020205020404" pitchFamily="49" charset="0"/>
                <a:cs typeface="Courier New" panose="02070309020205020404" pitchFamily="49" charset="0"/>
              </a:rPr>
              <a:t>0</a:t>
            </a:r>
            <a:r>
              <a:rPr lang="en-US" sz="1400" b="1" dirty="0">
                <a:latin typeface="Courier New" panose="02070309020205020404" pitchFamily="49" charset="0"/>
                <a:cs typeface="Courier New" panose="02070309020205020404" pitchFamily="49" charset="0"/>
              </a:rPr>
              <a:t>,</a:t>
            </a:r>
            <a:r>
              <a:rPr lang="en-US" sz="1400" b="1" i="1" dirty="0">
                <a:latin typeface="Courier New" panose="02070309020205020404" pitchFamily="49" charset="0"/>
                <a:cs typeface="Courier New" panose="02070309020205020404" pitchFamily="49" charset="0"/>
              </a:rPr>
              <a:t>g</a:t>
            </a:r>
            <a:r>
              <a:rPr lang="en-US" sz="1400" b="1" dirty="0">
                <a:latin typeface="Courier New" panose="02070309020205020404" pitchFamily="49" charset="0"/>
                <a:cs typeface="Courier New" panose="02070309020205020404" pitchFamily="49" charset="0"/>
              </a:rPr>
              <a:t>)</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 {(⟨⟩, </a:t>
            </a:r>
            <a:r>
              <a:rPr lang="en-US" sz="1400" i="1" dirty="0">
                <a:latin typeface="Courier New" panose="02070309020205020404" pitchFamily="49" charset="0"/>
                <a:cs typeface="Courier New" panose="02070309020205020404" pitchFamily="49" charset="0"/>
              </a:rPr>
              <a:t>s</a:t>
            </a:r>
            <a:r>
              <a:rPr lang="en-US" sz="1400" baseline="-25000" dirty="0">
                <a:latin typeface="Courier New" panose="02070309020205020404" pitchFamily="49" charset="0"/>
                <a:cs typeface="Courier New" panose="02070309020205020404" pitchFamily="49" charset="0"/>
              </a:rPr>
              <a:t>0</a:t>
            </a:r>
            <a:r>
              <a:rPr lang="en-US" sz="1400" dirty="0">
                <a:latin typeface="Courier New" panose="02070309020205020404" pitchFamily="49" charset="0"/>
                <a:cs typeface="Courier New" panose="02070309020205020404" pitchFamily="49" charset="0"/>
              </a:rPr>
              <a:t>)}</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Expanded</a:t>
            </a:r>
            <a:r>
              <a:rPr lang="en-US" sz="1400" dirty="0">
                <a:latin typeface="Courier New" panose="02070309020205020404" pitchFamily="49" charset="0"/>
                <a:cs typeface="Courier New" panose="02070309020205020404" pitchFamily="49" charset="0"/>
              </a:rPr>
              <a:t> ← ∅</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while</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 ∅ </a:t>
            </a:r>
            <a:r>
              <a:rPr lang="en-US" sz="1400" b="1" dirty="0">
                <a:latin typeface="Courier New" panose="02070309020205020404" pitchFamily="49" charset="0"/>
                <a:cs typeface="Courier New" panose="02070309020205020404" pitchFamily="49" charset="0"/>
              </a:rPr>
              <a:t>do</a:t>
            </a:r>
            <a:r>
              <a:rPr lang="en-US" sz="1400" dirty="0">
                <a:latin typeface="Courier New" panose="02070309020205020404" pitchFamily="49" charset="0"/>
                <a:cs typeface="Courier New" panose="02070309020205020404" pitchFamily="49" charset="0"/>
              </a:rPr>
              <a:t> </a:t>
            </a:r>
          </a:p>
          <a:p>
            <a:pPr>
              <a:spcBef>
                <a:spcPts val="200"/>
              </a:spcBef>
              <a:tabLst>
                <a:tab pos="290513" algn="l"/>
                <a:tab pos="568325" algn="l"/>
                <a:tab pos="860425" algn="l"/>
                <a:tab pos="5106988" algn="l"/>
                <a:tab pos="6840538" algn="l"/>
              </a:tabLst>
            </a:pPr>
            <a:r>
              <a:rPr lang="en-US" sz="1400" dirty="0">
                <a:latin typeface="Courier New" panose="02070309020205020404" pitchFamily="49" charset="0"/>
                <a:cs typeface="Courier New" panose="02070309020205020404" pitchFamily="49" charset="0"/>
              </a:rPr>
              <a:t>		select a node 𝜈 = (𝜋,</a:t>
            </a:r>
            <a:r>
              <a:rPr lang="en-US" sz="1400" i="1" dirty="0">
                <a:latin typeface="Courier New" panose="02070309020205020404" pitchFamily="49" charset="0"/>
                <a:cs typeface="Courier New" panose="02070309020205020404" pitchFamily="49" charset="0"/>
              </a:rPr>
              <a:t>s</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a:t>
            </a:r>
            <a:r>
              <a:rPr lang="en-US" sz="1400" dirty="0" err="1">
                <a:latin typeface="Courier New" panose="02070309020205020404" pitchFamily="49" charset="0"/>
                <a:cs typeface="Courier New" panose="02070309020205020404" pitchFamily="49" charset="0"/>
              </a:rPr>
              <a:t>i</a:t>
            </a:r>
            <a:r>
              <a:rPr lang="en-US" sz="1400" dirty="0">
                <a:latin typeface="Courier New" panose="02070309020205020404" pitchFamily="49" charset="0"/>
                <a:cs typeface="Courier New" panose="02070309020205020404" pitchFamily="49" charset="0"/>
              </a:rPr>
              <a:t>)</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remove 𝜈 from </a:t>
            </a:r>
            <a:r>
              <a:rPr lang="en-US" sz="1400" i="1" dirty="0">
                <a:latin typeface="Courier New" panose="02070309020205020404" pitchFamily="49" charset="0"/>
                <a:cs typeface="Courier New" panose="02070309020205020404" pitchFamily="49" charset="0"/>
              </a:rPr>
              <a:t>Frontier</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add 𝜈 to </a:t>
            </a:r>
            <a:r>
              <a:rPr lang="en-US" sz="1400" i="1" dirty="0">
                <a:latin typeface="Courier New" panose="02070309020205020404" pitchFamily="49" charset="0"/>
                <a:cs typeface="Courier New" panose="02070309020205020404" pitchFamily="49" charset="0"/>
              </a:rPr>
              <a:t>Expanded</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if</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s</a:t>
            </a:r>
            <a:r>
              <a:rPr lang="en-US" sz="1400" dirty="0">
                <a:latin typeface="Courier New" panose="02070309020205020404" pitchFamily="49" charset="0"/>
                <a:cs typeface="Courier New" panose="02070309020205020404" pitchFamily="49" charset="0"/>
              </a:rPr>
              <a:t> satisfies </a:t>
            </a:r>
            <a:r>
              <a:rPr lang="en-US" sz="1400" i="1" dirty="0">
                <a:latin typeface="Courier New" panose="02070309020205020404" pitchFamily="49" charset="0"/>
                <a:cs typeface="Courier New" panose="02070309020205020404" pitchFamily="49" charset="0"/>
              </a:rPr>
              <a:t>g</a:t>
            </a: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then </a:t>
            </a:r>
          </a:p>
          <a:p>
            <a:pPr>
              <a:spcBef>
                <a:spcPts val="200"/>
              </a:spcBef>
              <a:tabLst>
                <a:tab pos="290513" algn="l"/>
                <a:tab pos="568325" algn="l"/>
                <a:tab pos="860425" algn="l"/>
                <a:tab pos="4352925" algn="l"/>
                <a:tab pos="6840538" algn="l"/>
              </a:tabLst>
            </a:pPr>
            <a:r>
              <a:rPr lang="en-US" sz="1400" b="1" dirty="0">
                <a:latin typeface="Courier New" panose="02070309020205020404" pitchFamily="49" charset="0"/>
                <a:cs typeface="Courier New" panose="02070309020205020404" pitchFamily="49" charset="0"/>
              </a:rPr>
              <a:t>			return</a:t>
            </a:r>
            <a:r>
              <a:rPr lang="en-US" sz="1400" dirty="0">
                <a:latin typeface="Courier New" panose="02070309020205020404" pitchFamily="49" charset="0"/>
                <a:cs typeface="Courier New" panose="02070309020205020404" pitchFamily="49" charset="0"/>
              </a:rPr>
              <a:t> 𝜋</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Children</a:t>
            </a:r>
            <a:r>
              <a:rPr lang="en-US" sz="1400" dirty="0">
                <a:latin typeface="Courier New" panose="02070309020205020404" pitchFamily="49" charset="0"/>
                <a:cs typeface="Courier New" panose="02070309020205020404" pitchFamily="49" charset="0"/>
              </a:rPr>
              <a:t> ← {(𝜋.</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𝛾(</a:t>
            </a:r>
            <a:r>
              <a:rPr lang="en-US" sz="1400" i="1" dirty="0" err="1">
                <a:latin typeface="Courier New" panose="02070309020205020404" pitchFamily="49" charset="0"/>
                <a:cs typeface="Courier New" panose="02070309020205020404" pitchFamily="49" charset="0"/>
              </a:rPr>
              <a:t>s</a:t>
            </a:r>
            <a:r>
              <a:rPr lang="en-US" sz="1400" dirty="0" err="1">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s</a:t>
            </a:r>
            <a:r>
              <a:rPr lang="en-US" sz="1400" dirty="0">
                <a:latin typeface="Courier New" panose="02070309020205020404" pitchFamily="49" charset="0"/>
                <a:cs typeface="Courier New" panose="02070309020205020404" pitchFamily="49" charset="0"/>
              </a:rPr>
              <a:t> satisfies </a:t>
            </a:r>
            <a:r>
              <a:rPr lang="en-US" sz="1400" i="1" dirty="0">
                <a:latin typeface="Courier New" panose="02070309020205020404" pitchFamily="49" charset="0"/>
                <a:cs typeface="Courier New" panose="02070309020205020404" pitchFamily="49" charset="0"/>
              </a:rPr>
              <a:t>pre</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a:t>
            </a:r>
          </a:p>
          <a:p>
            <a:pPr>
              <a:spcBef>
                <a:spcPts val="200"/>
              </a:spcBef>
              <a:tabLst>
                <a:tab pos="290513" algn="l"/>
                <a:tab pos="568325" algn="l"/>
                <a:tab pos="860425" algn="l"/>
                <a:tab pos="5065713" algn="l"/>
                <a:tab pos="6840538" algn="l"/>
              </a:tabLst>
            </a:pPr>
            <a:r>
              <a:rPr lang="en-US" sz="1400" dirty="0">
                <a:latin typeface="Courier New" panose="02070309020205020404" pitchFamily="49" charset="0"/>
                <a:cs typeface="Courier New" panose="02070309020205020404" pitchFamily="49" charset="0"/>
              </a:rPr>
              <a:t>		prune 0 or more nodes from </a:t>
            </a:r>
            <a:br>
              <a:rPr lang="en-US" sz="1400" dirty="0">
                <a:latin typeface="Courier New" panose="02070309020205020404" pitchFamily="49" charset="0"/>
                <a:cs typeface="Courier New" panose="02070309020205020404" pitchFamily="49" charset="0"/>
              </a:rPr>
            </a:b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Children</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Expanded</a:t>
            </a:r>
            <a:r>
              <a:rPr lang="en-US" sz="1400" dirty="0">
                <a:latin typeface="Courier New" panose="02070309020205020404" pitchFamily="49" charset="0"/>
                <a:cs typeface="Courier New" panose="02070309020205020404" pitchFamily="49" charset="0"/>
              </a:rPr>
              <a:t>	(ii)</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Children</a:t>
            </a:r>
          </a:p>
          <a:p>
            <a:pPr>
              <a:spcBef>
                <a:spcPts val="200"/>
              </a:spcBef>
              <a:tabLst>
                <a:tab pos="290513" algn="l"/>
                <a:tab pos="568325" algn="l"/>
                <a:tab pos="860425"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return</a:t>
            </a:r>
            <a:r>
              <a:rPr lang="en-US" sz="1400" dirty="0">
                <a:latin typeface="Courier New" panose="02070309020205020404" pitchFamily="49" charset="0"/>
                <a:cs typeface="Courier New" panose="02070309020205020404" pitchFamily="49" charset="0"/>
              </a:rPr>
              <a:t> failure</a:t>
            </a:r>
            <a:endParaRPr lang="en-GB" sz="1400"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157781794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934668" y="1239649"/>
            <a:ext cx="118872" cy="118872"/>
          </a:xfrm>
          <a:prstGeom prst="rect">
            <a:avLst/>
          </a:prstGeom>
          <a:solidFill>
            <a:srgbClr val="FDB0B2"/>
          </a:solid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descr="astar-progress01c.pdf"/>
          <p:cNvPicPr>
            <a:picLocks/>
          </p:cNvPicPr>
          <p:nvPr/>
        </p:nvPicPr>
        <p:blipFill rotWithShape="1">
          <a:blip r:embed="rId2">
            <a:extLst>
              <a:ext uri="{28A0092B-C50C-407E-A947-70E740481C1C}">
                <a14:useLocalDpi xmlns:a14="http://schemas.microsoft.com/office/drawing/2010/main" val="0"/>
              </a:ext>
            </a:extLst>
          </a:blip>
          <a:srcRect b="8311"/>
          <a:stretch/>
        </p:blipFill>
        <p:spPr>
          <a:xfrm>
            <a:off x="2714079" y="3789087"/>
            <a:ext cx="8047034" cy="3602736"/>
          </a:xfrm>
          <a:prstGeom prst="rect">
            <a:avLst/>
          </a:prstGeom>
        </p:spPr>
      </p:pic>
      <p:sp>
        <p:nvSpPr>
          <p:cNvPr id="8" name="Rounded Rectangle 7"/>
          <p:cNvSpPr/>
          <p:nvPr/>
        </p:nvSpPr>
        <p:spPr bwMode="auto">
          <a:xfrm>
            <a:off x="6776455" y="4271974"/>
            <a:ext cx="1029814" cy="347472"/>
          </a:xfrm>
          <a:prstGeom prst="roundRect">
            <a:avLst/>
          </a:prstGeom>
          <a:solidFill>
            <a:schemeClr val="bg1"/>
          </a:solidFill>
          <a:ln w="2857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algn="ctr" eaLnBrk="0" fontAlgn="base" hangingPunct="0">
              <a:spcBef>
                <a:spcPct val="0"/>
              </a:spcBef>
              <a:spcAft>
                <a:spcPct val="0"/>
              </a:spcAft>
            </a:pPr>
            <a:r>
              <a:rPr lang="en-US" sz="1600" dirty="0">
                <a:solidFill>
                  <a:srgbClr val="000000"/>
                </a:solidFill>
                <a:latin typeface="Helvetica" pitchFamily="-112" charset="0"/>
              </a:rPr>
              <a:t>366</a:t>
            </a:r>
          </a:p>
        </p:txBody>
      </p:sp>
      <p:pic>
        <p:nvPicPr>
          <p:cNvPr id="14" name="Picture 13"/>
          <p:cNvPicPr>
            <a:picLocks noChangeAspect="1"/>
          </p:cNvPicPr>
          <p:nvPr/>
        </p:nvPicPr>
        <p:blipFill>
          <a:blip r:embed="rId3"/>
          <a:stretch>
            <a:fillRect/>
          </a:stretch>
        </p:blipFill>
        <p:spPr>
          <a:xfrm>
            <a:off x="1472613" y="0"/>
            <a:ext cx="6273800" cy="4267200"/>
          </a:xfrm>
          <a:prstGeom prst="rect">
            <a:avLst/>
          </a:prstGeom>
        </p:spPr>
      </p:pic>
      <p:sp>
        <p:nvSpPr>
          <p:cNvPr id="5" name="Date Placeholder 4">
            <a:extLst>
              <a:ext uri="{FF2B5EF4-FFF2-40B4-BE49-F238E27FC236}">
                <a16:creationId xmlns:a16="http://schemas.microsoft.com/office/drawing/2014/main" id="{220E680E-352C-3092-A464-DE9655390769}"/>
              </a:ext>
            </a:extLst>
          </p:cNvPr>
          <p:cNvSpPr>
            <a:spLocks noGrp="1"/>
          </p:cNvSpPr>
          <p:nvPr>
            <p:ph type="dt" sz="half" idx="2"/>
          </p:nvPr>
        </p:nvSpPr>
        <p:spPr/>
        <p:txBody>
          <a:bodyPr/>
          <a:lstStyle/>
          <a:p>
            <a:r>
              <a:rPr lang="de-DE"/>
              <a:t>Deterministic</a:t>
            </a:r>
            <a:endParaRPr lang="de-DE" dirty="0"/>
          </a:p>
        </p:txBody>
      </p:sp>
      <p:sp>
        <p:nvSpPr>
          <p:cNvPr id="7" name="Footer Placeholder 6">
            <a:extLst>
              <a:ext uri="{FF2B5EF4-FFF2-40B4-BE49-F238E27FC236}">
                <a16:creationId xmlns:a16="http://schemas.microsoft.com/office/drawing/2014/main" id="{583AFCF0-6A7A-0811-8AA9-6921020EDBC7}"/>
              </a:ext>
            </a:extLst>
          </p:cNvPr>
          <p:cNvSpPr>
            <a:spLocks noGrp="1"/>
          </p:cNvSpPr>
          <p:nvPr>
            <p:ph type="ftr" sz="quarter" idx="3"/>
          </p:nvPr>
        </p:nvSpPr>
        <p:spPr/>
        <p:txBody>
          <a:bodyPr/>
          <a:lstStyle/>
          <a:p>
            <a:r>
              <a:rPr lang="en-GB"/>
              <a:t>T. Braun - APA</a:t>
            </a:r>
          </a:p>
        </p:txBody>
      </p:sp>
      <p:sp>
        <p:nvSpPr>
          <p:cNvPr id="2" name="Slide Number Placeholder 1">
            <a:extLst>
              <a:ext uri="{FF2B5EF4-FFF2-40B4-BE49-F238E27FC236}">
                <a16:creationId xmlns:a16="http://schemas.microsoft.com/office/drawing/2014/main" id="{B2A7D671-C669-2D45-B23C-E7DAF7654BE0}"/>
              </a:ext>
            </a:extLst>
          </p:cNvPr>
          <p:cNvSpPr>
            <a:spLocks noGrp="1"/>
          </p:cNvSpPr>
          <p:nvPr>
            <p:ph type="sldNum" sz="quarter" idx="4"/>
          </p:nvPr>
        </p:nvSpPr>
        <p:spPr/>
        <p:txBody>
          <a:bodyPr/>
          <a:lstStyle/>
          <a:p>
            <a:fld id="{67C9959E-8E6B-B04C-9955-EA096F41CA7A}" type="slidenum">
              <a:rPr lang="en-GB" smtClean="0"/>
              <a:t>61</a:t>
            </a:fld>
            <a:endParaRPr lang="en-GB"/>
          </a:p>
        </p:txBody>
      </p:sp>
      <p:sp>
        <p:nvSpPr>
          <p:cNvPr id="9" name="Triangle 8">
            <a:extLst>
              <a:ext uri="{FF2B5EF4-FFF2-40B4-BE49-F238E27FC236}">
                <a16:creationId xmlns:a16="http://schemas.microsoft.com/office/drawing/2014/main" id="{555DABA5-6301-B048-847C-7A0F7441213A}"/>
              </a:ext>
            </a:extLst>
          </p:cNvPr>
          <p:cNvSpPr/>
          <p:nvPr/>
        </p:nvSpPr>
        <p:spPr>
          <a:xfrm rot="5400000">
            <a:off x="6697470" y="3993606"/>
            <a:ext cx="252000" cy="16200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4" name="Group 3">
            <a:extLst>
              <a:ext uri="{FF2B5EF4-FFF2-40B4-BE49-F238E27FC236}">
                <a16:creationId xmlns:a16="http://schemas.microsoft.com/office/drawing/2014/main" id="{3A53C9B5-657E-EE4F-994D-27E0A3FBC4A4}"/>
              </a:ext>
            </a:extLst>
          </p:cNvPr>
          <p:cNvGrpSpPr/>
          <p:nvPr/>
        </p:nvGrpSpPr>
        <p:grpSpPr>
          <a:xfrm>
            <a:off x="1919096" y="1225102"/>
            <a:ext cx="154800" cy="162000"/>
            <a:chOff x="395096" y="1225102"/>
            <a:chExt cx="154800" cy="162000"/>
          </a:xfrm>
        </p:grpSpPr>
        <p:sp>
          <p:nvSpPr>
            <p:cNvPr id="3" name="Rectangle 2">
              <a:extLst>
                <a:ext uri="{FF2B5EF4-FFF2-40B4-BE49-F238E27FC236}">
                  <a16:creationId xmlns:a16="http://schemas.microsoft.com/office/drawing/2014/main" id="{7812E9E8-BCC1-BF4D-B538-029DC3C908B2}"/>
                </a:ext>
              </a:extLst>
            </p:cNvPr>
            <p:cNvSpPr/>
            <p:nvPr/>
          </p:nvSpPr>
          <p:spPr>
            <a:xfrm>
              <a:off x="395096" y="1225102"/>
              <a:ext cx="154800" cy="1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A5AF0CA0-4511-6949-994E-D64DCE2EC954}"/>
                </a:ext>
              </a:extLst>
            </p:cNvPr>
            <p:cNvSpPr/>
            <p:nvPr/>
          </p:nvSpPr>
          <p:spPr>
            <a:xfrm>
              <a:off x="403260" y="1225102"/>
              <a:ext cx="137160" cy="137160"/>
            </a:xfrm>
            <a:prstGeom prst="ellipse">
              <a:avLst/>
            </a:prstGeom>
            <a:solidFill>
              <a:schemeClr val="accent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5C4C0BAE-893C-36EB-4FDD-DC7A33D61012}"/>
                  </a:ext>
                </a:extLst>
              </p:cNvPr>
              <p:cNvSpPr/>
              <p:nvPr/>
            </p:nvSpPr>
            <p:spPr>
              <a:xfrm>
                <a:off x="257713" y="1779217"/>
                <a:ext cx="1651702" cy="4185761"/>
              </a:xfrm>
              <a:prstGeom prst="rect">
                <a:avLst/>
              </a:prstGeom>
              <a:noFill/>
            </p:spPr>
            <p:txBody>
              <a:bodyPr wrap="square">
                <a:spAutoFit/>
              </a:bodyPr>
              <a:lstStyle/>
              <a:p>
                <a:pPr>
                  <a:tabLst>
                    <a:tab pos="1196975" algn="l"/>
                  </a:tabLst>
                </a:pPr>
                <a:r>
                  <a:rPr lang="en-US" sz="1400" dirty="0">
                    <a:latin typeface="Calibri"/>
                    <a:cs typeface="Calibri"/>
                  </a:rPr>
                  <a:t>straight-line dist. </a:t>
                </a:r>
                <a:r>
                  <a:rPr lang="en-US" sz="1400" u="sng" dirty="0">
                    <a:latin typeface="Calibri"/>
                    <a:cs typeface="Calibri"/>
                  </a:rPr>
                  <a:t>from </a:t>
                </a:r>
                <a14:m>
                  <m:oMath xmlns:m="http://schemas.openxmlformats.org/officeDocument/2006/math">
                    <m:r>
                      <a:rPr lang="en-US" sz="1400" i="1" u="sng" dirty="0" smtClean="0">
                        <a:latin typeface="Cambria Math" panose="02040503050406030204" pitchFamily="18" charset="0"/>
                        <a:cs typeface="Calibri"/>
                      </a:rPr>
                      <m:t>𝑠</m:t>
                    </m:r>
                  </m:oMath>
                </a14:m>
                <a:r>
                  <a:rPr lang="en-US" sz="1400" i="1" u="sng" dirty="0">
                    <a:latin typeface="Times New Roman" panose="02020603050405020304" pitchFamily="18" charset="0"/>
                    <a:cs typeface="Calibri"/>
                  </a:rPr>
                  <a:t> </a:t>
                </a:r>
                <a:r>
                  <a:rPr lang="en-US" sz="1400" u="sng" dirty="0">
                    <a:latin typeface="Calibri"/>
                    <a:cs typeface="Calibri"/>
                  </a:rPr>
                  <a:t>to Bucharest</a:t>
                </a:r>
              </a:p>
              <a:p>
                <a:pPr>
                  <a:tabLst>
                    <a:tab pos="1196975" algn="l"/>
                  </a:tabLst>
                </a:pPr>
                <a:r>
                  <a:rPr lang="en-US" sz="1400" dirty="0">
                    <a:latin typeface="Calibri"/>
                    <a:cs typeface="Calibri"/>
                  </a:rPr>
                  <a:t>Arad	366</a:t>
                </a:r>
              </a:p>
              <a:p>
                <a:pPr>
                  <a:tabLst>
                    <a:tab pos="1196975" algn="l"/>
                  </a:tabLst>
                </a:pPr>
                <a:r>
                  <a:rPr lang="en-US" sz="1400" dirty="0">
                    <a:latin typeface="Calibri"/>
                    <a:cs typeface="Calibri"/>
                  </a:rPr>
                  <a:t>Bucharest	    0</a:t>
                </a:r>
              </a:p>
              <a:p>
                <a:pPr>
                  <a:tabLst>
                    <a:tab pos="1196975" algn="l"/>
                  </a:tabLst>
                </a:pPr>
                <a:r>
                  <a:rPr lang="en-US" sz="1400" dirty="0">
                    <a:latin typeface="Calibri"/>
                    <a:cs typeface="Calibri"/>
                  </a:rPr>
                  <a:t>Craiova	160</a:t>
                </a:r>
              </a:p>
              <a:p>
                <a:pPr>
                  <a:tabLst>
                    <a:tab pos="1196975" algn="l"/>
                  </a:tabLst>
                </a:pPr>
                <a:r>
                  <a:rPr lang="en-US" sz="1400" dirty="0" err="1">
                    <a:latin typeface="Calibri"/>
                    <a:cs typeface="Calibri"/>
                  </a:rPr>
                  <a:t>Dobreta</a:t>
                </a:r>
                <a:r>
                  <a:rPr lang="en-US" sz="1400" dirty="0">
                    <a:latin typeface="Calibri"/>
                    <a:cs typeface="Calibri"/>
                  </a:rPr>
                  <a:t>	242</a:t>
                </a:r>
              </a:p>
              <a:p>
                <a:pPr>
                  <a:tabLst>
                    <a:tab pos="1196975" algn="l"/>
                  </a:tabLst>
                </a:pPr>
                <a:r>
                  <a:rPr lang="en-US" sz="1400" dirty="0" err="1">
                    <a:latin typeface="Calibri"/>
                    <a:cs typeface="Calibri"/>
                  </a:rPr>
                  <a:t>Fagaras</a:t>
                </a:r>
                <a:r>
                  <a:rPr lang="en-US" sz="1400" dirty="0">
                    <a:latin typeface="Calibri"/>
                    <a:cs typeface="Calibri"/>
                  </a:rPr>
                  <a:t>	176</a:t>
                </a:r>
              </a:p>
              <a:p>
                <a:pPr>
                  <a:tabLst>
                    <a:tab pos="1196975" algn="l"/>
                  </a:tabLst>
                </a:pPr>
                <a:r>
                  <a:rPr lang="en-US" sz="1400" dirty="0">
                    <a:latin typeface="Calibri"/>
                    <a:cs typeface="Calibri"/>
                  </a:rPr>
                  <a:t>Iasi	226</a:t>
                </a:r>
              </a:p>
              <a:p>
                <a:pPr>
                  <a:tabLst>
                    <a:tab pos="1196975" algn="l"/>
                  </a:tabLst>
                </a:pPr>
                <a:r>
                  <a:rPr lang="en-US" sz="1400" dirty="0" err="1">
                    <a:latin typeface="Calibri"/>
                    <a:cs typeface="Calibri"/>
                  </a:rPr>
                  <a:t>Lugoj</a:t>
                </a:r>
                <a:r>
                  <a:rPr lang="en-US" sz="1400" dirty="0">
                    <a:latin typeface="Calibri"/>
                    <a:cs typeface="Calibri"/>
                  </a:rPr>
                  <a:t>	244</a:t>
                </a:r>
              </a:p>
              <a:p>
                <a:pPr>
                  <a:tabLst>
                    <a:tab pos="1196975" algn="l"/>
                  </a:tabLst>
                </a:pPr>
                <a:r>
                  <a:rPr lang="en-US" sz="1400" dirty="0" err="1">
                    <a:latin typeface="Calibri"/>
                    <a:cs typeface="Calibri"/>
                  </a:rPr>
                  <a:t>Mehadia</a:t>
                </a:r>
                <a:r>
                  <a:rPr lang="en-US" sz="1400" dirty="0">
                    <a:latin typeface="Calibri"/>
                    <a:cs typeface="Calibri"/>
                  </a:rPr>
                  <a:t>	241</a:t>
                </a:r>
              </a:p>
              <a:p>
                <a:pPr>
                  <a:tabLst>
                    <a:tab pos="1196975" algn="l"/>
                  </a:tabLst>
                </a:pPr>
                <a:r>
                  <a:rPr lang="en-US" sz="1400" dirty="0" err="1">
                    <a:latin typeface="Calibri"/>
                    <a:cs typeface="Calibri"/>
                  </a:rPr>
                  <a:t>Neamt</a:t>
                </a:r>
                <a:r>
                  <a:rPr lang="en-US" sz="1400" dirty="0">
                    <a:latin typeface="Calibri"/>
                    <a:cs typeface="Calibri"/>
                  </a:rPr>
                  <a:t>	234</a:t>
                </a:r>
              </a:p>
              <a:p>
                <a:pPr>
                  <a:tabLst>
                    <a:tab pos="1196975" algn="l"/>
                  </a:tabLst>
                </a:pPr>
                <a:r>
                  <a:rPr lang="en-US" sz="1400" dirty="0">
                    <a:latin typeface="Calibri"/>
                    <a:cs typeface="Calibri"/>
                  </a:rPr>
                  <a:t>Oradea	380</a:t>
                </a:r>
              </a:p>
              <a:p>
                <a:pPr>
                  <a:tabLst>
                    <a:tab pos="1196975" algn="l"/>
                  </a:tabLst>
                </a:pPr>
                <a:r>
                  <a:rPr lang="en-US" sz="1400" dirty="0">
                    <a:latin typeface="Calibri"/>
                    <a:cs typeface="Calibri"/>
                  </a:rPr>
                  <a:t>Pitesti	100</a:t>
                </a:r>
              </a:p>
              <a:p>
                <a:pPr>
                  <a:tabLst>
                    <a:tab pos="1196975" algn="l"/>
                  </a:tabLst>
                </a:pPr>
                <a:r>
                  <a:rPr lang="en-US" sz="1400" dirty="0" err="1">
                    <a:latin typeface="Calibri"/>
                    <a:cs typeface="Calibri"/>
                  </a:rPr>
                  <a:t>Rimnicu</a:t>
                </a:r>
                <a:r>
                  <a:rPr lang="en-US" sz="1400" dirty="0">
                    <a:latin typeface="Calibri"/>
                    <a:cs typeface="Calibri"/>
                  </a:rPr>
                  <a:t> </a:t>
                </a:r>
                <a:r>
                  <a:rPr lang="en-US" sz="1400" dirty="0" err="1">
                    <a:latin typeface="Calibri"/>
                    <a:cs typeface="Calibri"/>
                  </a:rPr>
                  <a:t>Vilcea</a:t>
                </a:r>
                <a:r>
                  <a:rPr lang="en-US" sz="1400" dirty="0">
                    <a:latin typeface="Calibri"/>
                    <a:cs typeface="Calibri"/>
                  </a:rPr>
                  <a:t>	193</a:t>
                </a:r>
              </a:p>
              <a:p>
                <a:pPr>
                  <a:tabLst>
                    <a:tab pos="1196975" algn="l"/>
                  </a:tabLst>
                </a:pPr>
                <a:r>
                  <a:rPr lang="en-US" sz="1400" dirty="0">
                    <a:latin typeface="Calibri"/>
                    <a:cs typeface="Calibri"/>
                  </a:rPr>
                  <a:t>Sibiu	253</a:t>
                </a:r>
              </a:p>
              <a:p>
                <a:pPr>
                  <a:tabLst>
                    <a:tab pos="1196975" algn="l"/>
                  </a:tabLst>
                </a:pPr>
                <a:r>
                  <a:rPr lang="en-US" sz="1400" dirty="0">
                    <a:latin typeface="Calibri"/>
                    <a:cs typeface="Calibri"/>
                  </a:rPr>
                  <a:t>Timisoara	329</a:t>
                </a:r>
              </a:p>
              <a:p>
                <a:pPr>
                  <a:tabLst>
                    <a:tab pos="1196975" algn="l"/>
                  </a:tabLst>
                </a:pPr>
                <a:r>
                  <a:rPr lang="en-US" sz="1400" dirty="0" err="1">
                    <a:latin typeface="Calibri"/>
                    <a:cs typeface="Calibri"/>
                  </a:rPr>
                  <a:t>Urziceni</a:t>
                </a:r>
                <a:r>
                  <a:rPr lang="en-US" sz="1400" dirty="0">
                    <a:latin typeface="Calibri"/>
                    <a:cs typeface="Calibri"/>
                  </a:rPr>
                  <a:t>	  80</a:t>
                </a:r>
              </a:p>
              <a:p>
                <a:pPr>
                  <a:tabLst>
                    <a:tab pos="1196975" algn="l"/>
                  </a:tabLst>
                </a:pPr>
                <a:r>
                  <a:rPr lang="en-US" sz="1400" dirty="0" err="1">
                    <a:latin typeface="Calibri"/>
                    <a:cs typeface="Calibri"/>
                  </a:rPr>
                  <a:t>Vaslui</a:t>
                </a:r>
                <a:r>
                  <a:rPr lang="en-US" sz="1400" dirty="0">
                    <a:latin typeface="Calibri"/>
                    <a:cs typeface="Calibri"/>
                  </a:rPr>
                  <a:t>	199</a:t>
                </a:r>
              </a:p>
              <a:p>
                <a:pPr>
                  <a:tabLst>
                    <a:tab pos="1196975" algn="l"/>
                  </a:tabLst>
                </a:pPr>
                <a:r>
                  <a:rPr lang="en-US" sz="1400" dirty="0" err="1">
                    <a:latin typeface="Calibri"/>
                    <a:cs typeface="Calibri"/>
                  </a:rPr>
                  <a:t>Zerind</a:t>
                </a:r>
                <a:r>
                  <a:rPr lang="en-US" sz="1400" dirty="0">
                    <a:latin typeface="Calibri"/>
                    <a:cs typeface="Calibri"/>
                  </a:rPr>
                  <a:t>	374</a:t>
                </a:r>
              </a:p>
            </p:txBody>
          </p:sp>
        </mc:Choice>
        <mc:Fallback xmlns="">
          <p:sp>
            <p:nvSpPr>
              <p:cNvPr id="11" name="Rectangle 10">
                <a:extLst>
                  <a:ext uri="{FF2B5EF4-FFF2-40B4-BE49-F238E27FC236}">
                    <a16:creationId xmlns:a16="http://schemas.microsoft.com/office/drawing/2014/main" id="{5C4C0BAE-893C-36EB-4FDD-DC7A33D61012}"/>
                  </a:ext>
                </a:extLst>
              </p:cNvPr>
              <p:cNvSpPr>
                <a:spLocks noRot="1" noChangeAspect="1" noMove="1" noResize="1" noEditPoints="1" noAdjustHandles="1" noChangeArrowheads="1" noChangeShapeType="1" noTextEdit="1"/>
              </p:cNvSpPr>
              <p:nvPr/>
            </p:nvSpPr>
            <p:spPr>
              <a:xfrm>
                <a:off x="257713" y="1779217"/>
                <a:ext cx="1651702" cy="4185761"/>
              </a:xfrm>
              <a:prstGeom prst="rect">
                <a:avLst/>
              </a:prstGeom>
              <a:blipFill>
                <a:blip r:embed="rId4"/>
                <a:stretch>
                  <a:fillRect l="-1527" t="-303" r="-763" b="-909"/>
                </a:stretch>
              </a:blipFill>
            </p:spPr>
            <p:txBody>
              <a:bodyPr/>
              <a:lstStyle/>
              <a:p>
                <a:r>
                  <a:rPr lang="en-DE">
                    <a:noFill/>
                  </a:rPr>
                  <a:t> </a:t>
                </a:r>
              </a:p>
            </p:txBody>
          </p:sp>
        </mc:Fallback>
      </mc:AlternateContent>
    </p:spTree>
    <p:extLst>
      <p:ext uri="{BB962C8B-B14F-4D97-AF65-F5344CB8AC3E}">
        <p14:creationId xmlns:p14="http://schemas.microsoft.com/office/powerpoint/2010/main" val="187054079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star-progress02c.pdf"/>
          <p:cNvPicPr>
            <a:picLocks/>
          </p:cNvPicPr>
          <p:nvPr/>
        </p:nvPicPr>
        <p:blipFill>
          <a:blip r:embed="rId2">
            <a:extLst>
              <a:ext uri="{28A0092B-C50C-407E-A947-70E740481C1C}">
                <a14:useLocalDpi xmlns:a14="http://schemas.microsoft.com/office/drawing/2010/main" val="0"/>
              </a:ext>
            </a:extLst>
          </a:blip>
          <a:stretch>
            <a:fillRect/>
          </a:stretch>
        </p:blipFill>
        <p:spPr>
          <a:xfrm>
            <a:off x="2691264" y="3807981"/>
            <a:ext cx="8047034" cy="3602736"/>
          </a:xfrm>
          <a:prstGeom prst="rect">
            <a:avLst/>
          </a:prstGeom>
        </p:spPr>
      </p:pic>
      <p:sp>
        <p:nvSpPr>
          <p:cNvPr id="9" name="Rounded Rectangle 8"/>
          <p:cNvSpPr/>
          <p:nvPr/>
        </p:nvSpPr>
        <p:spPr bwMode="auto">
          <a:xfrm>
            <a:off x="1524000" y="1139095"/>
            <a:ext cx="605692" cy="296983"/>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solidFill>
                <a:srgbClr val="081D58"/>
              </a:solidFill>
              <a:latin typeface="Helvetica" pitchFamily="-112" charset="0"/>
            </a:endParaRPr>
          </a:p>
        </p:txBody>
      </p:sp>
      <p:sp>
        <p:nvSpPr>
          <p:cNvPr id="6" name="Rounded Rectangle 5"/>
          <p:cNvSpPr/>
          <p:nvPr/>
        </p:nvSpPr>
        <p:spPr bwMode="auto">
          <a:xfrm>
            <a:off x="3449053" y="4954328"/>
            <a:ext cx="2668336" cy="347472"/>
          </a:xfrm>
          <a:prstGeom prst="roundRect">
            <a:avLst/>
          </a:prstGeom>
          <a:solidFill>
            <a:schemeClr val="bg1"/>
          </a:solidFill>
          <a:ln w="2857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algn="ctr" eaLnBrk="0" fontAlgn="base" hangingPunct="0">
              <a:spcBef>
                <a:spcPct val="0"/>
              </a:spcBef>
              <a:spcAft>
                <a:spcPct val="0"/>
              </a:spcAft>
            </a:pPr>
            <a:r>
              <a:rPr lang="en-US" sz="1600" dirty="0">
                <a:solidFill>
                  <a:srgbClr val="000000"/>
                </a:solidFill>
                <a:latin typeface="Helvetica" pitchFamily="-112" charset="0"/>
              </a:rPr>
              <a:t>253</a:t>
            </a:r>
          </a:p>
        </p:txBody>
      </p:sp>
      <p:sp>
        <p:nvSpPr>
          <p:cNvPr id="7" name="Rounded Rectangle 6"/>
          <p:cNvSpPr/>
          <p:nvPr/>
        </p:nvSpPr>
        <p:spPr bwMode="auto">
          <a:xfrm>
            <a:off x="7539514" y="4952077"/>
            <a:ext cx="3072400" cy="347472"/>
          </a:xfrm>
          <a:prstGeom prst="roundRect">
            <a:avLst/>
          </a:prstGeom>
          <a:solidFill>
            <a:schemeClr val="bg1"/>
          </a:solidFill>
          <a:ln w="2857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algn="ctr" eaLnBrk="0" fontAlgn="base" hangingPunct="0">
              <a:spcBef>
                <a:spcPct val="0"/>
              </a:spcBef>
              <a:spcAft>
                <a:spcPct val="0"/>
              </a:spcAft>
            </a:pPr>
            <a:r>
              <a:rPr lang="en-US" sz="1600" dirty="0">
                <a:solidFill>
                  <a:srgbClr val="000000"/>
                </a:solidFill>
                <a:latin typeface="Helvetica" pitchFamily="-112" charset="0"/>
              </a:rPr>
              <a:t>   329                                 374 </a:t>
            </a:r>
          </a:p>
        </p:txBody>
      </p:sp>
      <p:sp>
        <p:nvSpPr>
          <p:cNvPr id="10" name="Rectangle 9"/>
          <p:cNvSpPr/>
          <p:nvPr/>
        </p:nvSpPr>
        <p:spPr>
          <a:xfrm>
            <a:off x="3493682" y="1695962"/>
            <a:ext cx="118872" cy="118872"/>
          </a:xfrm>
          <a:prstGeom prst="rect">
            <a:avLst/>
          </a:prstGeom>
          <a:solidFill>
            <a:srgbClr val="FDB0B2"/>
          </a:solid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3"/>
          <a:stretch>
            <a:fillRect/>
          </a:stretch>
        </p:blipFill>
        <p:spPr>
          <a:xfrm>
            <a:off x="1472613" y="0"/>
            <a:ext cx="6273800" cy="4267200"/>
          </a:xfrm>
          <a:prstGeom prst="rect">
            <a:avLst/>
          </a:prstGeom>
        </p:spPr>
      </p:pic>
      <p:sp>
        <p:nvSpPr>
          <p:cNvPr id="2" name="Oval 1">
            <a:extLst>
              <a:ext uri="{FF2B5EF4-FFF2-40B4-BE49-F238E27FC236}">
                <a16:creationId xmlns:a16="http://schemas.microsoft.com/office/drawing/2014/main" id="{7CC51278-E941-FB4C-AA8E-6FC2349FA38F}"/>
              </a:ext>
            </a:extLst>
          </p:cNvPr>
          <p:cNvSpPr/>
          <p:nvPr/>
        </p:nvSpPr>
        <p:spPr>
          <a:xfrm>
            <a:off x="2155371" y="716715"/>
            <a:ext cx="137160" cy="137160"/>
          </a:xfrm>
          <a:prstGeom prst="ellipse">
            <a:avLst/>
          </a:prstGeom>
          <a:solidFill>
            <a:srgbClr val="FFC0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00"/>
              </a:solidFill>
            </a:endParaRPr>
          </a:p>
        </p:txBody>
      </p:sp>
      <p:sp>
        <p:nvSpPr>
          <p:cNvPr id="11" name="Oval 10">
            <a:extLst>
              <a:ext uri="{FF2B5EF4-FFF2-40B4-BE49-F238E27FC236}">
                <a16:creationId xmlns:a16="http://schemas.microsoft.com/office/drawing/2014/main" id="{E5A8F88F-B156-1749-8538-BD4E7C25F370}"/>
              </a:ext>
            </a:extLst>
          </p:cNvPr>
          <p:cNvSpPr/>
          <p:nvPr/>
        </p:nvSpPr>
        <p:spPr>
          <a:xfrm>
            <a:off x="1955956" y="2332155"/>
            <a:ext cx="137160" cy="137160"/>
          </a:xfrm>
          <a:prstGeom prst="ellipse">
            <a:avLst/>
          </a:prstGeom>
          <a:solidFill>
            <a:srgbClr val="FFC0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00"/>
              </a:solidFill>
            </a:endParaRPr>
          </a:p>
        </p:txBody>
      </p:sp>
      <p:sp>
        <p:nvSpPr>
          <p:cNvPr id="12" name="Oval 11">
            <a:extLst>
              <a:ext uri="{FF2B5EF4-FFF2-40B4-BE49-F238E27FC236}">
                <a16:creationId xmlns:a16="http://schemas.microsoft.com/office/drawing/2014/main" id="{2FC9A050-3AB5-9141-BA47-5B14D09C6009}"/>
              </a:ext>
            </a:extLst>
          </p:cNvPr>
          <p:cNvSpPr/>
          <p:nvPr/>
        </p:nvSpPr>
        <p:spPr>
          <a:xfrm>
            <a:off x="3475394" y="1686818"/>
            <a:ext cx="137160" cy="137160"/>
          </a:xfrm>
          <a:prstGeom prst="ellipse">
            <a:avLst/>
          </a:pr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4F54C03B-2C01-9CA0-C0E2-AD62CCB38390}"/>
              </a:ext>
            </a:extLst>
          </p:cNvPr>
          <p:cNvSpPr>
            <a:spLocks noGrp="1"/>
          </p:cNvSpPr>
          <p:nvPr>
            <p:ph type="dt" sz="half" idx="2"/>
          </p:nvPr>
        </p:nvSpPr>
        <p:spPr/>
        <p:txBody>
          <a:bodyPr/>
          <a:lstStyle/>
          <a:p>
            <a:r>
              <a:rPr lang="de-DE"/>
              <a:t>Deterministic</a:t>
            </a:r>
            <a:endParaRPr lang="de-DE" dirty="0"/>
          </a:p>
        </p:txBody>
      </p:sp>
      <p:sp>
        <p:nvSpPr>
          <p:cNvPr id="5" name="Footer Placeholder 4">
            <a:extLst>
              <a:ext uri="{FF2B5EF4-FFF2-40B4-BE49-F238E27FC236}">
                <a16:creationId xmlns:a16="http://schemas.microsoft.com/office/drawing/2014/main" id="{7901C45B-7FBD-4521-0ED7-BDA7B2260331}"/>
              </a:ext>
            </a:extLst>
          </p:cNvPr>
          <p:cNvSpPr>
            <a:spLocks noGrp="1"/>
          </p:cNvSpPr>
          <p:nvPr>
            <p:ph type="ftr" sz="quarter" idx="3"/>
          </p:nvPr>
        </p:nvSpPr>
        <p:spPr/>
        <p:txBody>
          <a:bodyPr/>
          <a:lstStyle/>
          <a:p>
            <a:r>
              <a:rPr lang="en-GB"/>
              <a:t>T. Braun - APA</a:t>
            </a:r>
          </a:p>
        </p:txBody>
      </p:sp>
      <p:sp>
        <p:nvSpPr>
          <p:cNvPr id="3" name="Slide Number Placeholder 2">
            <a:extLst>
              <a:ext uri="{FF2B5EF4-FFF2-40B4-BE49-F238E27FC236}">
                <a16:creationId xmlns:a16="http://schemas.microsoft.com/office/drawing/2014/main" id="{5A159FE3-668A-1C4F-BE40-6254A08711A4}"/>
              </a:ext>
            </a:extLst>
          </p:cNvPr>
          <p:cNvSpPr>
            <a:spLocks noGrp="1"/>
          </p:cNvSpPr>
          <p:nvPr>
            <p:ph type="sldNum" sz="quarter" idx="4"/>
          </p:nvPr>
        </p:nvSpPr>
        <p:spPr/>
        <p:txBody>
          <a:bodyPr/>
          <a:lstStyle/>
          <a:p>
            <a:fld id="{67C9959E-8E6B-B04C-9955-EA096F41CA7A}" type="slidenum">
              <a:rPr lang="en-GB" smtClean="0"/>
              <a:t>62</a:t>
            </a:fld>
            <a:endParaRPr lang="en-GB"/>
          </a:p>
        </p:txBody>
      </p:sp>
      <p:sp>
        <p:nvSpPr>
          <p:cNvPr id="13" name="Rectangle 12">
            <a:extLst>
              <a:ext uri="{FF2B5EF4-FFF2-40B4-BE49-F238E27FC236}">
                <a16:creationId xmlns:a16="http://schemas.microsoft.com/office/drawing/2014/main" id="{92030BED-CEAB-804A-A6C1-19839779CFD2}"/>
              </a:ext>
            </a:extLst>
          </p:cNvPr>
          <p:cNvSpPr/>
          <p:nvPr/>
        </p:nvSpPr>
        <p:spPr>
          <a:xfrm>
            <a:off x="3476763" y="1672380"/>
            <a:ext cx="154800" cy="1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a:extLst>
              <a:ext uri="{FF2B5EF4-FFF2-40B4-BE49-F238E27FC236}">
                <a16:creationId xmlns:a16="http://schemas.microsoft.com/office/drawing/2014/main" id="{59D13074-9F5F-3E4D-A0EE-B01B5D6D6A67}"/>
              </a:ext>
            </a:extLst>
          </p:cNvPr>
          <p:cNvSpPr/>
          <p:nvPr/>
        </p:nvSpPr>
        <p:spPr>
          <a:xfrm>
            <a:off x="3480454" y="1682312"/>
            <a:ext cx="137160" cy="137160"/>
          </a:xfrm>
          <a:prstGeom prst="ellipse">
            <a:avLst/>
          </a:prstGeom>
          <a:solidFill>
            <a:schemeClr val="accent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riangle 14">
            <a:extLst>
              <a:ext uri="{FF2B5EF4-FFF2-40B4-BE49-F238E27FC236}">
                <a16:creationId xmlns:a16="http://schemas.microsoft.com/office/drawing/2014/main" id="{FD3754A1-FA23-2446-9298-0469E28C8453}"/>
              </a:ext>
            </a:extLst>
          </p:cNvPr>
          <p:cNvSpPr/>
          <p:nvPr/>
        </p:nvSpPr>
        <p:spPr>
          <a:xfrm rot="5400000">
            <a:off x="4191035" y="4687570"/>
            <a:ext cx="252000" cy="16200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AB6EDCFC-EA56-9644-A8A0-A9669DF66D16}"/>
                  </a:ext>
                </a:extLst>
              </p:cNvPr>
              <p:cNvSpPr/>
              <p:nvPr/>
            </p:nvSpPr>
            <p:spPr>
              <a:xfrm>
                <a:off x="257713" y="1779217"/>
                <a:ext cx="1651702" cy="4185761"/>
              </a:xfrm>
              <a:prstGeom prst="rect">
                <a:avLst/>
              </a:prstGeom>
              <a:noFill/>
            </p:spPr>
            <p:txBody>
              <a:bodyPr wrap="square">
                <a:spAutoFit/>
              </a:bodyPr>
              <a:lstStyle/>
              <a:p>
                <a:pPr>
                  <a:tabLst>
                    <a:tab pos="1196975" algn="l"/>
                  </a:tabLst>
                </a:pPr>
                <a:r>
                  <a:rPr lang="en-US" sz="1400" dirty="0">
                    <a:latin typeface="Calibri"/>
                    <a:cs typeface="Calibri"/>
                  </a:rPr>
                  <a:t>straight-line dist. </a:t>
                </a:r>
                <a:r>
                  <a:rPr lang="en-US" sz="1400" u="sng" dirty="0">
                    <a:latin typeface="Calibri"/>
                    <a:cs typeface="Calibri"/>
                  </a:rPr>
                  <a:t>from </a:t>
                </a:r>
                <a14:m>
                  <m:oMath xmlns:m="http://schemas.openxmlformats.org/officeDocument/2006/math">
                    <m:r>
                      <a:rPr lang="en-US" sz="1400" i="1" u="sng" dirty="0" smtClean="0">
                        <a:latin typeface="Cambria Math" panose="02040503050406030204" pitchFamily="18" charset="0"/>
                        <a:cs typeface="Calibri"/>
                      </a:rPr>
                      <m:t>𝑠</m:t>
                    </m:r>
                  </m:oMath>
                </a14:m>
                <a:r>
                  <a:rPr lang="en-US" sz="1400" i="1" u="sng" dirty="0">
                    <a:latin typeface="Times New Roman" panose="02020603050405020304" pitchFamily="18" charset="0"/>
                    <a:cs typeface="Calibri"/>
                  </a:rPr>
                  <a:t> </a:t>
                </a:r>
                <a:r>
                  <a:rPr lang="en-US" sz="1400" u="sng" dirty="0">
                    <a:latin typeface="Calibri"/>
                    <a:cs typeface="Calibri"/>
                  </a:rPr>
                  <a:t>to Bucharest</a:t>
                </a:r>
              </a:p>
              <a:p>
                <a:pPr>
                  <a:tabLst>
                    <a:tab pos="1196975" algn="l"/>
                  </a:tabLst>
                </a:pPr>
                <a:r>
                  <a:rPr lang="en-US" sz="1400" dirty="0">
                    <a:latin typeface="Calibri"/>
                    <a:cs typeface="Calibri"/>
                  </a:rPr>
                  <a:t>Arad	366</a:t>
                </a:r>
              </a:p>
              <a:p>
                <a:pPr>
                  <a:tabLst>
                    <a:tab pos="1196975" algn="l"/>
                  </a:tabLst>
                </a:pPr>
                <a:r>
                  <a:rPr lang="en-US" sz="1400" dirty="0">
                    <a:latin typeface="Calibri"/>
                    <a:cs typeface="Calibri"/>
                  </a:rPr>
                  <a:t>Bucharest	    0</a:t>
                </a:r>
              </a:p>
              <a:p>
                <a:pPr>
                  <a:tabLst>
                    <a:tab pos="1196975" algn="l"/>
                  </a:tabLst>
                </a:pPr>
                <a:r>
                  <a:rPr lang="en-US" sz="1400" dirty="0">
                    <a:latin typeface="Calibri"/>
                    <a:cs typeface="Calibri"/>
                  </a:rPr>
                  <a:t>Craiova	160</a:t>
                </a:r>
              </a:p>
              <a:p>
                <a:pPr>
                  <a:tabLst>
                    <a:tab pos="1196975" algn="l"/>
                  </a:tabLst>
                </a:pPr>
                <a:r>
                  <a:rPr lang="en-US" sz="1400" dirty="0" err="1">
                    <a:latin typeface="Calibri"/>
                    <a:cs typeface="Calibri"/>
                  </a:rPr>
                  <a:t>Dobreta</a:t>
                </a:r>
                <a:r>
                  <a:rPr lang="en-US" sz="1400" dirty="0">
                    <a:latin typeface="Calibri"/>
                    <a:cs typeface="Calibri"/>
                  </a:rPr>
                  <a:t>	242</a:t>
                </a:r>
              </a:p>
              <a:p>
                <a:pPr>
                  <a:tabLst>
                    <a:tab pos="1196975" algn="l"/>
                  </a:tabLst>
                </a:pPr>
                <a:r>
                  <a:rPr lang="en-US" sz="1400" dirty="0" err="1">
                    <a:latin typeface="Calibri"/>
                    <a:cs typeface="Calibri"/>
                  </a:rPr>
                  <a:t>Fagaras</a:t>
                </a:r>
                <a:r>
                  <a:rPr lang="en-US" sz="1400" dirty="0">
                    <a:latin typeface="Calibri"/>
                    <a:cs typeface="Calibri"/>
                  </a:rPr>
                  <a:t>	176</a:t>
                </a:r>
              </a:p>
              <a:p>
                <a:pPr>
                  <a:tabLst>
                    <a:tab pos="1196975" algn="l"/>
                  </a:tabLst>
                </a:pPr>
                <a:r>
                  <a:rPr lang="en-US" sz="1400" dirty="0">
                    <a:latin typeface="Calibri"/>
                    <a:cs typeface="Calibri"/>
                  </a:rPr>
                  <a:t>Iasi	226</a:t>
                </a:r>
              </a:p>
              <a:p>
                <a:pPr>
                  <a:tabLst>
                    <a:tab pos="1196975" algn="l"/>
                  </a:tabLst>
                </a:pPr>
                <a:r>
                  <a:rPr lang="en-US" sz="1400" dirty="0" err="1">
                    <a:latin typeface="Calibri"/>
                    <a:cs typeface="Calibri"/>
                  </a:rPr>
                  <a:t>Lugoj</a:t>
                </a:r>
                <a:r>
                  <a:rPr lang="en-US" sz="1400" dirty="0">
                    <a:latin typeface="Calibri"/>
                    <a:cs typeface="Calibri"/>
                  </a:rPr>
                  <a:t>	244</a:t>
                </a:r>
              </a:p>
              <a:p>
                <a:pPr>
                  <a:tabLst>
                    <a:tab pos="1196975" algn="l"/>
                  </a:tabLst>
                </a:pPr>
                <a:r>
                  <a:rPr lang="en-US" sz="1400" dirty="0" err="1">
                    <a:latin typeface="Calibri"/>
                    <a:cs typeface="Calibri"/>
                  </a:rPr>
                  <a:t>Mehadia</a:t>
                </a:r>
                <a:r>
                  <a:rPr lang="en-US" sz="1400" dirty="0">
                    <a:latin typeface="Calibri"/>
                    <a:cs typeface="Calibri"/>
                  </a:rPr>
                  <a:t>	241</a:t>
                </a:r>
              </a:p>
              <a:p>
                <a:pPr>
                  <a:tabLst>
                    <a:tab pos="1196975" algn="l"/>
                  </a:tabLst>
                </a:pPr>
                <a:r>
                  <a:rPr lang="en-US" sz="1400" dirty="0" err="1">
                    <a:latin typeface="Calibri"/>
                    <a:cs typeface="Calibri"/>
                  </a:rPr>
                  <a:t>Neamt</a:t>
                </a:r>
                <a:r>
                  <a:rPr lang="en-US" sz="1400" dirty="0">
                    <a:latin typeface="Calibri"/>
                    <a:cs typeface="Calibri"/>
                  </a:rPr>
                  <a:t>	234</a:t>
                </a:r>
              </a:p>
              <a:p>
                <a:pPr>
                  <a:tabLst>
                    <a:tab pos="1196975" algn="l"/>
                  </a:tabLst>
                </a:pPr>
                <a:r>
                  <a:rPr lang="en-US" sz="1400" dirty="0">
                    <a:latin typeface="Calibri"/>
                    <a:cs typeface="Calibri"/>
                  </a:rPr>
                  <a:t>Oradea	380</a:t>
                </a:r>
              </a:p>
              <a:p>
                <a:pPr>
                  <a:tabLst>
                    <a:tab pos="1196975" algn="l"/>
                  </a:tabLst>
                </a:pPr>
                <a:r>
                  <a:rPr lang="en-US" sz="1400" dirty="0">
                    <a:latin typeface="Calibri"/>
                    <a:cs typeface="Calibri"/>
                  </a:rPr>
                  <a:t>Pitesti	100</a:t>
                </a:r>
              </a:p>
              <a:p>
                <a:pPr>
                  <a:tabLst>
                    <a:tab pos="1196975" algn="l"/>
                  </a:tabLst>
                </a:pPr>
                <a:r>
                  <a:rPr lang="en-US" sz="1400" dirty="0" err="1">
                    <a:latin typeface="Calibri"/>
                    <a:cs typeface="Calibri"/>
                  </a:rPr>
                  <a:t>Rimnicu</a:t>
                </a:r>
                <a:r>
                  <a:rPr lang="en-US" sz="1400" dirty="0">
                    <a:latin typeface="Calibri"/>
                    <a:cs typeface="Calibri"/>
                  </a:rPr>
                  <a:t> </a:t>
                </a:r>
                <a:r>
                  <a:rPr lang="en-US" sz="1400" dirty="0" err="1">
                    <a:latin typeface="Calibri"/>
                    <a:cs typeface="Calibri"/>
                  </a:rPr>
                  <a:t>Vilcea</a:t>
                </a:r>
                <a:r>
                  <a:rPr lang="en-US" sz="1400" dirty="0">
                    <a:latin typeface="Calibri"/>
                    <a:cs typeface="Calibri"/>
                  </a:rPr>
                  <a:t>	193</a:t>
                </a:r>
              </a:p>
              <a:p>
                <a:pPr>
                  <a:tabLst>
                    <a:tab pos="1196975" algn="l"/>
                  </a:tabLst>
                </a:pPr>
                <a:r>
                  <a:rPr lang="en-US" sz="1400" dirty="0">
                    <a:latin typeface="Calibri"/>
                    <a:cs typeface="Calibri"/>
                  </a:rPr>
                  <a:t>Sibiu	253</a:t>
                </a:r>
              </a:p>
              <a:p>
                <a:pPr>
                  <a:tabLst>
                    <a:tab pos="1196975" algn="l"/>
                  </a:tabLst>
                </a:pPr>
                <a:r>
                  <a:rPr lang="en-US" sz="1400" dirty="0">
                    <a:latin typeface="Calibri"/>
                    <a:cs typeface="Calibri"/>
                  </a:rPr>
                  <a:t>Timisoara	329</a:t>
                </a:r>
              </a:p>
              <a:p>
                <a:pPr>
                  <a:tabLst>
                    <a:tab pos="1196975" algn="l"/>
                  </a:tabLst>
                </a:pPr>
                <a:r>
                  <a:rPr lang="en-US" sz="1400" dirty="0" err="1">
                    <a:latin typeface="Calibri"/>
                    <a:cs typeface="Calibri"/>
                  </a:rPr>
                  <a:t>Urziceni</a:t>
                </a:r>
                <a:r>
                  <a:rPr lang="en-US" sz="1400" dirty="0">
                    <a:latin typeface="Calibri"/>
                    <a:cs typeface="Calibri"/>
                  </a:rPr>
                  <a:t>	  80</a:t>
                </a:r>
              </a:p>
              <a:p>
                <a:pPr>
                  <a:tabLst>
                    <a:tab pos="1196975" algn="l"/>
                  </a:tabLst>
                </a:pPr>
                <a:r>
                  <a:rPr lang="en-US" sz="1400" dirty="0" err="1">
                    <a:latin typeface="Calibri"/>
                    <a:cs typeface="Calibri"/>
                  </a:rPr>
                  <a:t>Vaslui</a:t>
                </a:r>
                <a:r>
                  <a:rPr lang="en-US" sz="1400" dirty="0">
                    <a:latin typeface="Calibri"/>
                    <a:cs typeface="Calibri"/>
                  </a:rPr>
                  <a:t>	199</a:t>
                </a:r>
              </a:p>
              <a:p>
                <a:pPr>
                  <a:tabLst>
                    <a:tab pos="1196975" algn="l"/>
                  </a:tabLst>
                </a:pPr>
                <a:r>
                  <a:rPr lang="en-US" sz="1400" dirty="0" err="1">
                    <a:latin typeface="Calibri"/>
                    <a:cs typeface="Calibri"/>
                  </a:rPr>
                  <a:t>Zerind</a:t>
                </a:r>
                <a:r>
                  <a:rPr lang="en-US" sz="1400" dirty="0">
                    <a:latin typeface="Calibri"/>
                    <a:cs typeface="Calibri"/>
                  </a:rPr>
                  <a:t>	374</a:t>
                </a:r>
              </a:p>
            </p:txBody>
          </p:sp>
        </mc:Choice>
        <mc:Fallback xmlns="">
          <p:sp>
            <p:nvSpPr>
              <p:cNvPr id="8" name="Rectangle 7">
                <a:extLst>
                  <a:ext uri="{FF2B5EF4-FFF2-40B4-BE49-F238E27FC236}">
                    <a16:creationId xmlns:a16="http://schemas.microsoft.com/office/drawing/2014/main" id="{AB6EDCFC-EA56-9644-A8A0-A9669DF66D16}"/>
                  </a:ext>
                </a:extLst>
              </p:cNvPr>
              <p:cNvSpPr>
                <a:spLocks noRot="1" noChangeAspect="1" noMove="1" noResize="1" noEditPoints="1" noAdjustHandles="1" noChangeArrowheads="1" noChangeShapeType="1" noTextEdit="1"/>
              </p:cNvSpPr>
              <p:nvPr/>
            </p:nvSpPr>
            <p:spPr>
              <a:xfrm>
                <a:off x="257713" y="1779217"/>
                <a:ext cx="1651702" cy="4185761"/>
              </a:xfrm>
              <a:prstGeom prst="rect">
                <a:avLst/>
              </a:prstGeom>
              <a:blipFill>
                <a:blip r:embed="rId4"/>
                <a:stretch>
                  <a:fillRect l="-1527" t="-303" r="-763" b="-909"/>
                </a:stretch>
              </a:blipFill>
            </p:spPr>
            <p:txBody>
              <a:bodyPr/>
              <a:lstStyle/>
              <a:p>
                <a:r>
                  <a:rPr lang="en-DE">
                    <a:noFill/>
                  </a:rPr>
                  <a:t> </a:t>
                </a:r>
              </a:p>
            </p:txBody>
          </p:sp>
        </mc:Fallback>
      </mc:AlternateContent>
    </p:spTree>
    <p:extLst>
      <p:ext uri="{BB962C8B-B14F-4D97-AF65-F5344CB8AC3E}">
        <p14:creationId xmlns:p14="http://schemas.microsoft.com/office/powerpoint/2010/main" val="305600275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astar-progress03c.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1264" y="3807981"/>
            <a:ext cx="8047034" cy="3602736"/>
          </a:xfrm>
          <a:prstGeom prst="rect">
            <a:avLst/>
          </a:prstGeom>
        </p:spPr>
      </p:pic>
      <p:sp>
        <p:nvSpPr>
          <p:cNvPr id="11" name="Rounded Rectangle 10"/>
          <p:cNvSpPr/>
          <p:nvPr/>
        </p:nvSpPr>
        <p:spPr bwMode="auto">
          <a:xfrm>
            <a:off x="3425093" y="1484925"/>
            <a:ext cx="658446" cy="367323"/>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solidFill>
                <a:srgbClr val="081D58"/>
              </a:solidFill>
              <a:latin typeface="Helvetica" pitchFamily="-112" charset="0"/>
            </a:endParaRPr>
          </a:p>
        </p:txBody>
      </p:sp>
      <p:sp>
        <p:nvSpPr>
          <p:cNvPr id="12" name="Rounded Rectangle 11"/>
          <p:cNvSpPr/>
          <p:nvPr/>
        </p:nvSpPr>
        <p:spPr bwMode="auto">
          <a:xfrm>
            <a:off x="1524000" y="1139095"/>
            <a:ext cx="605692" cy="296983"/>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solidFill>
                <a:srgbClr val="081D58"/>
              </a:solidFill>
              <a:latin typeface="Helvetica" pitchFamily="-112" charset="0"/>
            </a:endParaRPr>
          </a:p>
        </p:txBody>
      </p:sp>
      <p:sp>
        <p:nvSpPr>
          <p:cNvPr id="9" name="Rounded Rectangle 8"/>
          <p:cNvSpPr/>
          <p:nvPr/>
        </p:nvSpPr>
        <p:spPr bwMode="auto">
          <a:xfrm>
            <a:off x="2778394" y="5653705"/>
            <a:ext cx="4083725" cy="347472"/>
          </a:xfrm>
          <a:prstGeom prst="roundRect">
            <a:avLst/>
          </a:prstGeom>
          <a:solidFill>
            <a:schemeClr val="bg1"/>
          </a:solidFill>
          <a:ln w="2857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algn="ctr" eaLnBrk="0" fontAlgn="base" hangingPunct="0">
              <a:spcBef>
                <a:spcPct val="0"/>
              </a:spcBef>
              <a:spcAft>
                <a:spcPct val="0"/>
              </a:spcAft>
            </a:pPr>
            <a:r>
              <a:rPr lang="en-US" sz="1600" dirty="0">
                <a:solidFill>
                  <a:srgbClr val="000000"/>
                </a:solidFill>
                <a:latin typeface="Helvetica" pitchFamily="-112" charset="0"/>
              </a:rPr>
              <a:t>366            176             380             193</a:t>
            </a:r>
          </a:p>
        </p:txBody>
      </p:sp>
      <p:sp>
        <p:nvSpPr>
          <p:cNvPr id="14" name="Rectangle 13"/>
          <p:cNvSpPr/>
          <p:nvPr/>
        </p:nvSpPr>
        <p:spPr>
          <a:xfrm>
            <a:off x="5760849" y="5365310"/>
            <a:ext cx="147052" cy="276999"/>
          </a:xfrm>
          <a:prstGeom prst="rect">
            <a:avLst/>
          </a:prstGeom>
          <a:solidFill>
            <a:schemeClr val="bg1"/>
          </a:solidFill>
        </p:spPr>
        <p:txBody>
          <a:bodyPr wrap="square" lIns="0" tIns="0" rIns="0" bIns="0">
            <a:spAutoFit/>
          </a:bodyPr>
          <a:lstStyle/>
          <a:p>
            <a:r>
              <a:rPr lang="en-US" dirty="0">
                <a:solidFill>
                  <a:srgbClr val="000000"/>
                </a:solidFill>
                <a:latin typeface="Helvetica" pitchFamily="-112" charset="0"/>
              </a:rPr>
              <a:t> </a:t>
            </a:r>
            <a:endParaRPr lang="en-US" dirty="0"/>
          </a:p>
        </p:txBody>
      </p:sp>
      <p:sp>
        <p:nvSpPr>
          <p:cNvPr id="15" name="Rectangle 14"/>
          <p:cNvSpPr/>
          <p:nvPr/>
        </p:nvSpPr>
        <p:spPr>
          <a:xfrm>
            <a:off x="4816943" y="1824722"/>
            <a:ext cx="118872" cy="118872"/>
          </a:xfrm>
          <a:prstGeom prst="rect">
            <a:avLst/>
          </a:prstGeom>
          <a:solidFill>
            <a:srgbClr val="FDB0B2"/>
          </a:solid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ounded Rectangle 25"/>
          <p:cNvSpPr/>
          <p:nvPr/>
        </p:nvSpPr>
        <p:spPr bwMode="auto">
          <a:xfrm>
            <a:off x="7539514" y="4944472"/>
            <a:ext cx="3072400" cy="347472"/>
          </a:xfrm>
          <a:prstGeom prst="roundRect">
            <a:avLst/>
          </a:prstGeom>
          <a:solidFill>
            <a:schemeClr val="bg1"/>
          </a:solidFill>
          <a:ln w="2857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algn="ctr" eaLnBrk="0" fontAlgn="base" hangingPunct="0">
              <a:spcBef>
                <a:spcPct val="0"/>
              </a:spcBef>
              <a:spcAft>
                <a:spcPct val="0"/>
              </a:spcAft>
            </a:pPr>
            <a:r>
              <a:rPr lang="en-US" sz="1600" dirty="0">
                <a:solidFill>
                  <a:srgbClr val="000000"/>
                </a:solidFill>
                <a:latin typeface="Helvetica" pitchFamily="-112" charset="0"/>
              </a:rPr>
              <a:t>   329                                 374 </a:t>
            </a:r>
          </a:p>
        </p:txBody>
      </p:sp>
      <p:sp>
        <p:nvSpPr>
          <p:cNvPr id="27" name="TextBox 26"/>
          <p:cNvSpPr txBox="1"/>
          <p:nvPr/>
        </p:nvSpPr>
        <p:spPr>
          <a:xfrm>
            <a:off x="3245789" y="5006209"/>
            <a:ext cx="504164" cy="830997"/>
          </a:xfrm>
          <a:prstGeom prst="rect">
            <a:avLst/>
          </a:prstGeom>
          <a:noFill/>
        </p:spPr>
        <p:txBody>
          <a:bodyPr wrap="none" rtlCol="0">
            <a:spAutoFit/>
          </a:bodyPr>
          <a:lstStyle/>
          <a:p>
            <a:r>
              <a:rPr lang="en-US" sz="4800" dirty="0">
                <a:solidFill>
                  <a:srgbClr val="000000"/>
                </a:solidFill>
                <a:latin typeface="Calibri"/>
                <a:cs typeface="Calibri"/>
              </a:rPr>
              <a:t>X</a:t>
            </a:r>
          </a:p>
        </p:txBody>
      </p:sp>
      <p:sp>
        <p:nvSpPr>
          <p:cNvPr id="32" name="Right Triangle 31"/>
          <p:cNvSpPr/>
          <p:nvPr/>
        </p:nvSpPr>
        <p:spPr>
          <a:xfrm rot="13500000">
            <a:off x="3685434" y="5431069"/>
            <a:ext cx="137160" cy="137160"/>
          </a:xfrm>
          <a:prstGeom prst="rtTriangle">
            <a:avLst/>
          </a:prstGeom>
          <a:solidFill>
            <a:srgbClr val="FDB0B2"/>
          </a:solidFill>
          <a:ln w="254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0" name="Picture 29"/>
          <p:cNvPicPr>
            <a:picLocks noChangeAspect="1"/>
          </p:cNvPicPr>
          <p:nvPr/>
        </p:nvPicPr>
        <p:blipFill>
          <a:blip r:embed="rId3"/>
          <a:stretch>
            <a:fillRect/>
          </a:stretch>
        </p:blipFill>
        <p:spPr>
          <a:xfrm>
            <a:off x="1472613" y="0"/>
            <a:ext cx="6273800" cy="4267200"/>
          </a:xfrm>
          <a:prstGeom prst="rect">
            <a:avLst/>
          </a:prstGeom>
        </p:spPr>
      </p:pic>
      <p:sp>
        <p:nvSpPr>
          <p:cNvPr id="13" name="Oval 12">
            <a:extLst>
              <a:ext uri="{FF2B5EF4-FFF2-40B4-BE49-F238E27FC236}">
                <a16:creationId xmlns:a16="http://schemas.microsoft.com/office/drawing/2014/main" id="{3C5234CC-A5C3-6A4B-8450-235789B557AC}"/>
              </a:ext>
            </a:extLst>
          </p:cNvPr>
          <p:cNvSpPr/>
          <p:nvPr/>
        </p:nvSpPr>
        <p:spPr>
          <a:xfrm>
            <a:off x="2155371" y="716715"/>
            <a:ext cx="137160" cy="137160"/>
          </a:xfrm>
          <a:prstGeom prst="ellipse">
            <a:avLst/>
          </a:prstGeom>
          <a:solidFill>
            <a:srgbClr val="FFC0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51C1CAAF-CADA-1D48-99FB-94A1CB0B5A29}"/>
              </a:ext>
            </a:extLst>
          </p:cNvPr>
          <p:cNvSpPr/>
          <p:nvPr/>
        </p:nvSpPr>
        <p:spPr>
          <a:xfrm>
            <a:off x="1955956" y="2332155"/>
            <a:ext cx="137160" cy="137160"/>
          </a:xfrm>
          <a:prstGeom prst="ellipse">
            <a:avLst/>
          </a:prstGeom>
          <a:solidFill>
            <a:srgbClr val="FFC0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26C4C093-2686-2B4D-8F6B-505AF63CC5CC}"/>
              </a:ext>
            </a:extLst>
          </p:cNvPr>
          <p:cNvSpPr/>
          <p:nvPr/>
        </p:nvSpPr>
        <p:spPr>
          <a:xfrm>
            <a:off x="2444931" y="155883"/>
            <a:ext cx="137160" cy="137160"/>
          </a:xfrm>
          <a:prstGeom prst="ellipse">
            <a:avLst/>
          </a:prstGeom>
          <a:solidFill>
            <a:srgbClr val="FFC0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25A4AF06-8DC2-D543-A4C2-6BA2840F98C5}"/>
              </a:ext>
            </a:extLst>
          </p:cNvPr>
          <p:cNvSpPr/>
          <p:nvPr/>
        </p:nvSpPr>
        <p:spPr>
          <a:xfrm>
            <a:off x="3815681" y="2315825"/>
            <a:ext cx="137160" cy="137160"/>
          </a:xfrm>
          <a:prstGeom prst="ellipse">
            <a:avLst/>
          </a:prstGeom>
          <a:solidFill>
            <a:srgbClr val="FFC0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1490C680-B839-3C49-9629-182396072961}"/>
              </a:ext>
            </a:extLst>
          </p:cNvPr>
          <p:cNvSpPr/>
          <p:nvPr/>
        </p:nvSpPr>
        <p:spPr>
          <a:xfrm>
            <a:off x="4811075" y="1819777"/>
            <a:ext cx="137160" cy="137160"/>
          </a:xfrm>
          <a:prstGeom prst="ellipse">
            <a:avLst/>
          </a:pr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Date Placeholder 2">
            <a:extLst>
              <a:ext uri="{FF2B5EF4-FFF2-40B4-BE49-F238E27FC236}">
                <a16:creationId xmlns:a16="http://schemas.microsoft.com/office/drawing/2014/main" id="{A2AD3AFF-A100-4C08-A88A-6F22C2C9C0CF}"/>
              </a:ext>
            </a:extLst>
          </p:cNvPr>
          <p:cNvSpPr>
            <a:spLocks noGrp="1"/>
          </p:cNvSpPr>
          <p:nvPr>
            <p:ph type="dt" sz="half" idx="2"/>
          </p:nvPr>
        </p:nvSpPr>
        <p:spPr/>
        <p:txBody>
          <a:bodyPr/>
          <a:lstStyle/>
          <a:p>
            <a:r>
              <a:rPr lang="de-DE"/>
              <a:t>Deterministic</a:t>
            </a:r>
            <a:endParaRPr lang="de-DE" dirty="0"/>
          </a:p>
        </p:txBody>
      </p:sp>
      <p:sp>
        <p:nvSpPr>
          <p:cNvPr id="4" name="Footer Placeholder 3">
            <a:extLst>
              <a:ext uri="{FF2B5EF4-FFF2-40B4-BE49-F238E27FC236}">
                <a16:creationId xmlns:a16="http://schemas.microsoft.com/office/drawing/2014/main" id="{D58BEDB0-D2A1-C6E1-4F08-7ABD5718296D}"/>
              </a:ext>
            </a:extLst>
          </p:cNvPr>
          <p:cNvSpPr>
            <a:spLocks noGrp="1"/>
          </p:cNvSpPr>
          <p:nvPr>
            <p:ph type="ftr" sz="quarter" idx="3"/>
          </p:nvPr>
        </p:nvSpPr>
        <p:spPr/>
        <p:txBody>
          <a:bodyPr/>
          <a:lstStyle/>
          <a:p>
            <a:r>
              <a:rPr lang="en-GB"/>
              <a:t>T. Braun - APA</a:t>
            </a:r>
          </a:p>
        </p:txBody>
      </p:sp>
      <p:sp>
        <p:nvSpPr>
          <p:cNvPr id="2" name="Slide Number Placeholder 1">
            <a:extLst>
              <a:ext uri="{FF2B5EF4-FFF2-40B4-BE49-F238E27FC236}">
                <a16:creationId xmlns:a16="http://schemas.microsoft.com/office/drawing/2014/main" id="{D0FCA33A-822E-B248-9C5E-D7FF37C49DCD}"/>
              </a:ext>
            </a:extLst>
          </p:cNvPr>
          <p:cNvSpPr>
            <a:spLocks noGrp="1"/>
          </p:cNvSpPr>
          <p:nvPr>
            <p:ph type="sldNum" sz="quarter" idx="4"/>
          </p:nvPr>
        </p:nvSpPr>
        <p:spPr/>
        <p:txBody>
          <a:bodyPr/>
          <a:lstStyle/>
          <a:p>
            <a:fld id="{67C9959E-8E6B-B04C-9955-EA096F41CA7A}" type="slidenum">
              <a:rPr lang="en-GB" smtClean="0"/>
              <a:t>63</a:t>
            </a:fld>
            <a:endParaRPr lang="en-GB"/>
          </a:p>
        </p:txBody>
      </p:sp>
      <p:sp>
        <p:nvSpPr>
          <p:cNvPr id="21" name="Triangle 20">
            <a:extLst>
              <a:ext uri="{FF2B5EF4-FFF2-40B4-BE49-F238E27FC236}">
                <a16:creationId xmlns:a16="http://schemas.microsoft.com/office/drawing/2014/main" id="{36B6698B-DB75-D44B-A2C2-87552752A63E}"/>
              </a:ext>
            </a:extLst>
          </p:cNvPr>
          <p:cNvSpPr/>
          <p:nvPr/>
        </p:nvSpPr>
        <p:spPr>
          <a:xfrm rot="5400000">
            <a:off x="3689681" y="5418171"/>
            <a:ext cx="252000" cy="16200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2" name="Group 21">
            <a:extLst>
              <a:ext uri="{FF2B5EF4-FFF2-40B4-BE49-F238E27FC236}">
                <a16:creationId xmlns:a16="http://schemas.microsoft.com/office/drawing/2014/main" id="{74C95DF5-3AD2-394C-AC7F-17CC408BFC8F}"/>
              </a:ext>
            </a:extLst>
          </p:cNvPr>
          <p:cNvGrpSpPr/>
          <p:nvPr/>
        </p:nvGrpSpPr>
        <p:grpSpPr>
          <a:xfrm>
            <a:off x="4798979" y="1811613"/>
            <a:ext cx="154800" cy="162000"/>
            <a:chOff x="395096" y="1216938"/>
            <a:chExt cx="154800" cy="162000"/>
          </a:xfrm>
        </p:grpSpPr>
        <p:sp>
          <p:nvSpPr>
            <p:cNvPr id="23" name="Rectangle 22">
              <a:extLst>
                <a:ext uri="{FF2B5EF4-FFF2-40B4-BE49-F238E27FC236}">
                  <a16:creationId xmlns:a16="http://schemas.microsoft.com/office/drawing/2014/main" id="{2AD982DA-6A6E-EC44-B6AA-4CDE291D294C}"/>
                </a:ext>
              </a:extLst>
            </p:cNvPr>
            <p:cNvSpPr/>
            <p:nvPr/>
          </p:nvSpPr>
          <p:spPr>
            <a:xfrm>
              <a:off x="395096" y="1216938"/>
              <a:ext cx="154800" cy="1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 23">
              <a:extLst>
                <a:ext uri="{FF2B5EF4-FFF2-40B4-BE49-F238E27FC236}">
                  <a16:creationId xmlns:a16="http://schemas.microsoft.com/office/drawing/2014/main" id="{5C2C2506-C551-F64E-B830-C5D6F538F390}"/>
                </a:ext>
              </a:extLst>
            </p:cNvPr>
            <p:cNvSpPr/>
            <p:nvPr/>
          </p:nvSpPr>
          <p:spPr>
            <a:xfrm>
              <a:off x="409159" y="1217146"/>
              <a:ext cx="137160" cy="137160"/>
            </a:xfrm>
            <a:prstGeom prst="ellipse">
              <a:avLst/>
            </a:prstGeom>
            <a:solidFill>
              <a:schemeClr val="accent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D8C7E0A5-9D78-5A76-86F7-12B7A03FE86B}"/>
                  </a:ext>
                </a:extLst>
              </p:cNvPr>
              <p:cNvSpPr/>
              <p:nvPr/>
            </p:nvSpPr>
            <p:spPr>
              <a:xfrm>
                <a:off x="257713" y="1779217"/>
                <a:ext cx="1651702" cy="4185761"/>
              </a:xfrm>
              <a:prstGeom prst="rect">
                <a:avLst/>
              </a:prstGeom>
              <a:noFill/>
            </p:spPr>
            <p:txBody>
              <a:bodyPr wrap="square">
                <a:spAutoFit/>
              </a:bodyPr>
              <a:lstStyle/>
              <a:p>
                <a:pPr>
                  <a:tabLst>
                    <a:tab pos="1196975" algn="l"/>
                  </a:tabLst>
                </a:pPr>
                <a:r>
                  <a:rPr lang="en-US" sz="1400" dirty="0">
                    <a:latin typeface="Calibri"/>
                    <a:cs typeface="Calibri"/>
                  </a:rPr>
                  <a:t>straight-line dist. </a:t>
                </a:r>
                <a:r>
                  <a:rPr lang="en-US" sz="1400" u="sng" dirty="0">
                    <a:latin typeface="Calibri"/>
                    <a:cs typeface="Calibri"/>
                  </a:rPr>
                  <a:t>from </a:t>
                </a:r>
                <a14:m>
                  <m:oMath xmlns:m="http://schemas.openxmlformats.org/officeDocument/2006/math">
                    <m:r>
                      <a:rPr lang="en-US" sz="1400" i="1" u="sng" dirty="0" smtClean="0">
                        <a:latin typeface="Cambria Math" panose="02040503050406030204" pitchFamily="18" charset="0"/>
                        <a:cs typeface="Calibri"/>
                      </a:rPr>
                      <m:t>𝑠</m:t>
                    </m:r>
                  </m:oMath>
                </a14:m>
                <a:r>
                  <a:rPr lang="en-US" sz="1400" i="1" u="sng" dirty="0">
                    <a:latin typeface="Times New Roman" panose="02020603050405020304" pitchFamily="18" charset="0"/>
                    <a:cs typeface="Calibri"/>
                  </a:rPr>
                  <a:t> </a:t>
                </a:r>
                <a:r>
                  <a:rPr lang="en-US" sz="1400" u="sng" dirty="0">
                    <a:latin typeface="Calibri"/>
                    <a:cs typeface="Calibri"/>
                  </a:rPr>
                  <a:t>to Bucharest</a:t>
                </a:r>
              </a:p>
              <a:p>
                <a:pPr>
                  <a:tabLst>
                    <a:tab pos="1196975" algn="l"/>
                  </a:tabLst>
                </a:pPr>
                <a:r>
                  <a:rPr lang="en-US" sz="1400" dirty="0">
                    <a:latin typeface="Calibri"/>
                    <a:cs typeface="Calibri"/>
                  </a:rPr>
                  <a:t>Arad	366</a:t>
                </a:r>
              </a:p>
              <a:p>
                <a:pPr>
                  <a:tabLst>
                    <a:tab pos="1196975" algn="l"/>
                  </a:tabLst>
                </a:pPr>
                <a:r>
                  <a:rPr lang="en-US" sz="1400" dirty="0">
                    <a:latin typeface="Calibri"/>
                    <a:cs typeface="Calibri"/>
                  </a:rPr>
                  <a:t>Bucharest	    0</a:t>
                </a:r>
              </a:p>
              <a:p>
                <a:pPr>
                  <a:tabLst>
                    <a:tab pos="1196975" algn="l"/>
                  </a:tabLst>
                </a:pPr>
                <a:r>
                  <a:rPr lang="en-US" sz="1400" dirty="0">
                    <a:latin typeface="Calibri"/>
                    <a:cs typeface="Calibri"/>
                  </a:rPr>
                  <a:t>Craiova	160</a:t>
                </a:r>
              </a:p>
              <a:p>
                <a:pPr>
                  <a:tabLst>
                    <a:tab pos="1196975" algn="l"/>
                  </a:tabLst>
                </a:pPr>
                <a:r>
                  <a:rPr lang="en-US" sz="1400" dirty="0" err="1">
                    <a:latin typeface="Calibri"/>
                    <a:cs typeface="Calibri"/>
                  </a:rPr>
                  <a:t>Dobreta</a:t>
                </a:r>
                <a:r>
                  <a:rPr lang="en-US" sz="1400" dirty="0">
                    <a:latin typeface="Calibri"/>
                    <a:cs typeface="Calibri"/>
                  </a:rPr>
                  <a:t>	242</a:t>
                </a:r>
              </a:p>
              <a:p>
                <a:pPr>
                  <a:tabLst>
                    <a:tab pos="1196975" algn="l"/>
                  </a:tabLst>
                </a:pPr>
                <a:r>
                  <a:rPr lang="en-US" sz="1400" dirty="0" err="1">
                    <a:latin typeface="Calibri"/>
                    <a:cs typeface="Calibri"/>
                  </a:rPr>
                  <a:t>Fagaras</a:t>
                </a:r>
                <a:r>
                  <a:rPr lang="en-US" sz="1400" dirty="0">
                    <a:latin typeface="Calibri"/>
                    <a:cs typeface="Calibri"/>
                  </a:rPr>
                  <a:t>	176</a:t>
                </a:r>
              </a:p>
              <a:p>
                <a:pPr>
                  <a:tabLst>
                    <a:tab pos="1196975" algn="l"/>
                  </a:tabLst>
                </a:pPr>
                <a:r>
                  <a:rPr lang="en-US" sz="1400" dirty="0">
                    <a:latin typeface="Calibri"/>
                    <a:cs typeface="Calibri"/>
                  </a:rPr>
                  <a:t>Iasi	226</a:t>
                </a:r>
              </a:p>
              <a:p>
                <a:pPr>
                  <a:tabLst>
                    <a:tab pos="1196975" algn="l"/>
                  </a:tabLst>
                </a:pPr>
                <a:r>
                  <a:rPr lang="en-US" sz="1400" dirty="0" err="1">
                    <a:latin typeface="Calibri"/>
                    <a:cs typeface="Calibri"/>
                  </a:rPr>
                  <a:t>Lugoj</a:t>
                </a:r>
                <a:r>
                  <a:rPr lang="en-US" sz="1400" dirty="0">
                    <a:latin typeface="Calibri"/>
                    <a:cs typeface="Calibri"/>
                  </a:rPr>
                  <a:t>	244</a:t>
                </a:r>
              </a:p>
              <a:p>
                <a:pPr>
                  <a:tabLst>
                    <a:tab pos="1196975" algn="l"/>
                  </a:tabLst>
                </a:pPr>
                <a:r>
                  <a:rPr lang="en-US" sz="1400" dirty="0" err="1">
                    <a:latin typeface="Calibri"/>
                    <a:cs typeface="Calibri"/>
                  </a:rPr>
                  <a:t>Mehadia</a:t>
                </a:r>
                <a:r>
                  <a:rPr lang="en-US" sz="1400" dirty="0">
                    <a:latin typeface="Calibri"/>
                    <a:cs typeface="Calibri"/>
                  </a:rPr>
                  <a:t>	241</a:t>
                </a:r>
              </a:p>
              <a:p>
                <a:pPr>
                  <a:tabLst>
                    <a:tab pos="1196975" algn="l"/>
                  </a:tabLst>
                </a:pPr>
                <a:r>
                  <a:rPr lang="en-US" sz="1400" dirty="0" err="1">
                    <a:latin typeface="Calibri"/>
                    <a:cs typeface="Calibri"/>
                  </a:rPr>
                  <a:t>Neamt</a:t>
                </a:r>
                <a:r>
                  <a:rPr lang="en-US" sz="1400" dirty="0">
                    <a:latin typeface="Calibri"/>
                    <a:cs typeface="Calibri"/>
                  </a:rPr>
                  <a:t>	234</a:t>
                </a:r>
              </a:p>
              <a:p>
                <a:pPr>
                  <a:tabLst>
                    <a:tab pos="1196975" algn="l"/>
                  </a:tabLst>
                </a:pPr>
                <a:r>
                  <a:rPr lang="en-US" sz="1400" dirty="0">
                    <a:latin typeface="Calibri"/>
                    <a:cs typeface="Calibri"/>
                  </a:rPr>
                  <a:t>Oradea	380</a:t>
                </a:r>
              </a:p>
              <a:p>
                <a:pPr>
                  <a:tabLst>
                    <a:tab pos="1196975" algn="l"/>
                  </a:tabLst>
                </a:pPr>
                <a:r>
                  <a:rPr lang="en-US" sz="1400" dirty="0">
                    <a:latin typeface="Calibri"/>
                    <a:cs typeface="Calibri"/>
                  </a:rPr>
                  <a:t>Pitesti	100</a:t>
                </a:r>
              </a:p>
              <a:p>
                <a:pPr>
                  <a:tabLst>
                    <a:tab pos="1196975" algn="l"/>
                  </a:tabLst>
                </a:pPr>
                <a:r>
                  <a:rPr lang="en-US" sz="1400" dirty="0" err="1">
                    <a:latin typeface="Calibri"/>
                    <a:cs typeface="Calibri"/>
                  </a:rPr>
                  <a:t>Rimnicu</a:t>
                </a:r>
                <a:r>
                  <a:rPr lang="en-US" sz="1400" dirty="0">
                    <a:latin typeface="Calibri"/>
                    <a:cs typeface="Calibri"/>
                  </a:rPr>
                  <a:t> </a:t>
                </a:r>
                <a:r>
                  <a:rPr lang="en-US" sz="1400" dirty="0" err="1">
                    <a:latin typeface="Calibri"/>
                    <a:cs typeface="Calibri"/>
                  </a:rPr>
                  <a:t>Vilcea</a:t>
                </a:r>
                <a:r>
                  <a:rPr lang="en-US" sz="1400" dirty="0">
                    <a:latin typeface="Calibri"/>
                    <a:cs typeface="Calibri"/>
                  </a:rPr>
                  <a:t>	193</a:t>
                </a:r>
              </a:p>
              <a:p>
                <a:pPr>
                  <a:tabLst>
                    <a:tab pos="1196975" algn="l"/>
                  </a:tabLst>
                </a:pPr>
                <a:r>
                  <a:rPr lang="en-US" sz="1400" dirty="0">
                    <a:latin typeface="Calibri"/>
                    <a:cs typeface="Calibri"/>
                  </a:rPr>
                  <a:t>Sibiu	253</a:t>
                </a:r>
              </a:p>
              <a:p>
                <a:pPr>
                  <a:tabLst>
                    <a:tab pos="1196975" algn="l"/>
                  </a:tabLst>
                </a:pPr>
                <a:r>
                  <a:rPr lang="en-US" sz="1400" dirty="0">
                    <a:latin typeface="Calibri"/>
                    <a:cs typeface="Calibri"/>
                  </a:rPr>
                  <a:t>Timisoara	329</a:t>
                </a:r>
              </a:p>
              <a:p>
                <a:pPr>
                  <a:tabLst>
                    <a:tab pos="1196975" algn="l"/>
                  </a:tabLst>
                </a:pPr>
                <a:r>
                  <a:rPr lang="en-US" sz="1400" dirty="0" err="1">
                    <a:latin typeface="Calibri"/>
                    <a:cs typeface="Calibri"/>
                  </a:rPr>
                  <a:t>Urziceni</a:t>
                </a:r>
                <a:r>
                  <a:rPr lang="en-US" sz="1400" dirty="0">
                    <a:latin typeface="Calibri"/>
                    <a:cs typeface="Calibri"/>
                  </a:rPr>
                  <a:t>	  80</a:t>
                </a:r>
              </a:p>
              <a:p>
                <a:pPr>
                  <a:tabLst>
                    <a:tab pos="1196975" algn="l"/>
                  </a:tabLst>
                </a:pPr>
                <a:r>
                  <a:rPr lang="en-US" sz="1400" dirty="0" err="1">
                    <a:latin typeface="Calibri"/>
                    <a:cs typeface="Calibri"/>
                  </a:rPr>
                  <a:t>Vaslui</a:t>
                </a:r>
                <a:r>
                  <a:rPr lang="en-US" sz="1400" dirty="0">
                    <a:latin typeface="Calibri"/>
                    <a:cs typeface="Calibri"/>
                  </a:rPr>
                  <a:t>	199</a:t>
                </a:r>
              </a:p>
              <a:p>
                <a:pPr>
                  <a:tabLst>
                    <a:tab pos="1196975" algn="l"/>
                  </a:tabLst>
                </a:pPr>
                <a:r>
                  <a:rPr lang="en-US" sz="1400" dirty="0" err="1">
                    <a:latin typeface="Calibri"/>
                    <a:cs typeface="Calibri"/>
                  </a:rPr>
                  <a:t>Zerind</a:t>
                </a:r>
                <a:r>
                  <a:rPr lang="en-US" sz="1400" dirty="0">
                    <a:latin typeface="Calibri"/>
                    <a:cs typeface="Calibri"/>
                  </a:rPr>
                  <a:t>	374</a:t>
                </a:r>
              </a:p>
            </p:txBody>
          </p:sp>
        </mc:Choice>
        <mc:Fallback xmlns="">
          <p:sp>
            <p:nvSpPr>
              <p:cNvPr id="5" name="Rectangle 4">
                <a:extLst>
                  <a:ext uri="{FF2B5EF4-FFF2-40B4-BE49-F238E27FC236}">
                    <a16:creationId xmlns:a16="http://schemas.microsoft.com/office/drawing/2014/main" id="{D8C7E0A5-9D78-5A76-86F7-12B7A03FE86B}"/>
                  </a:ext>
                </a:extLst>
              </p:cNvPr>
              <p:cNvSpPr>
                <a:spLocks noRot="1" noChangeAspect="1" noMove="1" noResize="1" noEditPoints="1" noAdjustHandles="1" noChangeArrowheads="1" noChangeShapeType="1" noTextEdit="1"/>
              </p:cNvSpPr>
              <p:nvPr/>
            </p:nvSpPr>
            <p:spPr>
              <a:xfrm>
                <a:off x="257713" y="1779217"/>
                <a:ext cx="1651702" cy="4185761"/>
              </a:xfrm>
              <a:prstGeom prst="rect">
                <a:avLst/>
              </a:prstGeom>
              <a:blipFill>
                <a:blip r:embed="rId4"/>
                <a:stretch>
                  <a:fillRect l="-1527" t="-303" r="-763" b="-909"/>
                </a:stretch>
              </a:blipFill>
            </p:spPr>
            <p:txBody>
              <a:bodyPr/>
              <a:lstStyle/>
              <a:p>
                <a:r>
                  <a:rPr lang="en-DE">
                    <a:noFill/>
                  </a:rPr>
                  <a:t> </a:t>
                </a:r>
              </a:p>
            </p:txBody>
          </p:sp>
        </mc:Fallback>
      </mc:AlternateContent>
    </p:spTree>
    <p:extLst>
      <p:ext uri="{BB962C8B-B14F-4D97-AF65-F5344CB8AC3E}">
        <p14:creationId xmlns:p14="http://schemas.microsoft.com/office/powerpoint/2010/main" val="406457798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C21464C-4992-915A-3D7C-FAF3F8E380EF}"/>
              </a:ext>
            </a:extLst>
          </p:cNvPr>
          <p:cNvSpPr/>
          <p:nvPr/>
        </p:nvSpPr>
        <p:spPr>
          <a:xfrm>
            <a:off x="1524001" y="5892873"/>
            <a:ext cx="9132072" cy="29848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6" name="Picture 45" descr="astar-progress03c.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1264" y="3807981"/>
            <a:ext cx="8047034" cy="3602736"/>
          </a:xfrm>
          <a:prstGeom prst="rect">
            <a:avLst/>
          </a:prstGeom>
        </p:spPr>
      </p:pic>
      <p:grpSp>
        <p:nvGrpSpPr>
          <p:cNvPr id="3" name="Group 2"/>
          <p:cNvGrpSpPr/>
          <p:nvPr/>
        </p:nvGrpSpPr>
        <p:grpSpPr>
          <a:xfrm>
            <a:off x="2634323" y="3804076"/>
            <a:ext cx="4251167" cy="2833533"/>
            <a:chOff x="1110322" y="3591135"/>
            <a:chExt cx="4251167" cy="2833533"/>
          </a:xfrm>
        </p:grpSpPr>
        <p:sp>
          <p:nvSpPr>
            <p:cNvPr id="16" name="Rectangle 15"/>
            <p:cNvSpPr/>
            <p:nvPr/>
          </p:nvSpPr>
          <p:spPr>
            <a:xfrm>
              <a:off x="1110322" y="5438180"/>
              <a:ext cx="4251167" cy="276999"/>
            </a:xfrm>
            <a:prstGeom prst="rect">
              <a:avLst/>
            </a:prstGeom>
            <a:solidFill>
              <a:schemeClr val="bg1"/>
            </a:solidFill>
            <a:ln>
              <a:noFill/>
            </a:ln>
          </p:spPr>
          <p:txBody>
            <a:bodyPr wrap="square" lIns="0" tIns="0" rIns="0" bIns="0">
              <a:spAutoFit/>
            </a:bodyPr>
            <a:lstStyle/>
            <a:p>
              <a:r>
                <a:rPr lang="en-US" dirty="0">
                  <a:solidFill>
                    <a:srgbClr val="000000"/>
                  </a:solidFill>
                  <a:latin typeface="Helvetica" pitchFamily="-112" charset="0"/>
                </a:rPr>
                <a:t>                          </a:t>
              </a:r>
              <a:endParaRPr lang="en-US" dirty="0"/>
            </a:p>
          </p:txBody>
        </p:sp>
        <p:pic>
          <p:nvPicPr>
            <p:cNvPr id="9" name="Picture 8" descr="astar-progress05c.pdf"/>
            <p:cNvPicPr>
              <a:picLocks/>
            </p:cNvPicPr>
            <p:nvPr/>
          </p:nvPicPr>
          <p:blipFill rotWithShape="1">
            <a:blip r:embed="rId4">
              <a:extLst>
                <a:ext uri="{28A0092B-C50C-407E-A947-70E740481C1C}">
                  <a14:useLocalDpi xmlns:a14="http://schemas.microsoft.com/office/drawing/2010/main" val="0"/>
                </a:ext>
              </a:extLst>
            </a:blip>
            <a:srcRect l="-2" r="66409" b="21511"/>
            <a:stretch/>
          </p:blipFill>
          <p:spPr>
            <a:xfrm>
              <a:off x="1161284" y="3591135"/>
              <a:ext cx="2714057" cy="2833533"/>
            </a:xfrm>
            <a:prstGeom prst="rect">
              <a:avLst/>
            </a:prstGeom>
          </p:spPr>
        </p:pic>
      </p:grpSp>
      <p:sp>
        <p:nvSpPr>
          <p:cNvPr id="43" name="Rectangle 42"/>
          <p:cNvSpPr/>
          <p:nvPr/>
        </p:nvSpPr>
        <p:spPr>
          <a:xfrm>
            <a:off x="5771307" y="5365310"/>
            <a:ext cx="147052" cy="276999"/>
          </a:xfrm>
          <a:prstGeom prst="rect">
            <a:avLst/>
          </a:prstGeom>
          <a:solidFill>
            <a:schemeClr val="bg1"/>
          </a:solidFill>
        </p:spPr>
        <p:txBody>
          <a:bodyPr wrap="square" lIns="0" tIns="0" rIns="0" bIns="0">
            <a:spAutoFit/>
          </a:bodyPr>
          <a:lstStyle/>
          <a:p>
            <a:r>
              <a:rPr lang="en-US" dirty="0">
                <a:solidFill>
                  <a:srgbClr val="000000"/>
                </a:solidFill>
                <a:latin typeface="Helvetica" pitchFamily="-112" charset="0"/>
              </a:rPr>
              <a:t> </a:t>
            </a:r>
            <a:endParaRPr lang="en-US" dirty="0"/>
          </a:p>
        </p:txBody>
      </p:sp>
      <p:sp>
        <p:nvSpPr>
          <p:cNvPr id="45" name="TextBox 44"/>
          <p:cNvSpPr txBox="1"/>
          <p:nvPr/>
        </p:nvSpPr>
        <p:spPr>
          <a:xfrm>
            <a:off x="3245789" y="5006209"/>
            <a:ext cx="504164" cy="830997"/>
          </a:xfrm>
          <a:prstGeom prst="rect">
            <a:avLst/>
          </a:prstGeom>
          <a:noFill/>
        </p:spPr>
        <p:txBody>
          <a:bodyPr wrap="none" rtlCol="0">
            <a:spAutoFit/>
          </a:bodyPr>
          <a:lstStyle/>
          <a:p>
            <a:r>
              <a:rPr lang="en-US" sz="4800" dirty="0">
                <a:solidFill>
                  <a:srgbClr val="000000"/>
                </a:solidFill>
                <a:latin typeface="Calibri"/>
                <a:cs typeface="Calibri"/>
              </a:rPr>
              <a:t>X</a:t>
            </a:r>
          </a:p>
        </p:txBody>
      </p:sp>
      <p:sp>
        <p:nvSpPr>
          <p:cNvPr id="11" name="Rounded Rectangle 10"/>
          <p:cNvSpPr/>
          <p:nvPr/>
        </p:nvSpPr>
        <p:spPr bwMode="auto">
          <a:xfrm>
            <a:off x="3425093" y="1484925"/>
            <a:ext cx="658446" cy="367323"/>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solidFill>
                <a:srgbClr val="081D58"/>
              </a:solidFill>
              <a:latin typeface="Helvetica" pitchFamily="-112" charset="0"/>
            </a:endParaRPr>
          </a:p>
        </p:txBody>
      </p:sp>
      <p:sp>
        <p:nvSpPr>
          <p:cNvPr id="12" name="Rounded Rectangle 11"/>
          <p:cNvSpPr/>
          <p:nvPr/>
        </p:nvSpPr>
        <p:spPr bwMode="auto">
          <a:xfrm>
            <a:off x="1524000" y="1139095"/>
            <a:ext cx="605692" cy="296983"/>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solidFill>
                <a:srgbClr val="081D58"/>
              </a:solidFill>
              <a:latin typeface="Helvetica" pitchFamily="-112" charset="0"/>
            </a:endParaRPr>
          </a:p>
        </p:txBody>
      </p:sp>
      <p:sp>
        <p:nvSpPr>
          <p:cNvPr id="7" name="Rounded Rectangle 6"/>
          <p:cNvSpPr/>
          <p:nvPr/>
        </p:nvSpPr>
        <p:spPr bwMode="auto">
          <a:xfrm>
            <a:off x="4643471" y="1551030"/>
            <a:ext cx="629770" cy="420077"/>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solidFill>
                <a:srgbClr val="081D58"/>
              </a:solidFill>
              <a:latin typeface="Helvetica" pitchFamily="-112" charset="0"/>
            </a:endParaRPr>
          </a:p>
        </p:txBody>
      </p:sp>
      <p:sp>
        <p:nvSpPr>
          <p:cNvPr id="21" name="Rectangle 20"/>
          <p:cNvSpPr/>
          <p:nvPr/>
        </p:nvSpPr>
        <p:spPr>
          <a:xfrm>
            <a:off x="6079101" y="3437556"/>
            <a:ext cx="118872" cy="118872"/>
          </a:xfrm>
          <a:prstGeom prst="rect">
            <a:avLst/>
          </a:prstGeom>
          <a:solidFill>
            <a:srgbClr val="FDB0B2"/>
          </a:solid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Date Placeholder 4">
            <a:extLst>
              <a:ext uri="{FF2B5EF4-FFF2-40B4-BE49-F238E27FC236}">
                <a16:creationId xmlns:a16="http://schemas.microsoft.com/office/drawing/2014/main" id="{317B725C-1B72-7C64-091A-D8C0EB511786}"/>
              </a:ext>
            </a:extLst>
          </p:cNvPr>
          <p:cNvSpPr>
            <a:spLocks noGrp="1"/>
          </p:cNvSpPr>
          <p:nvPr>
            <p:ph type="dt" sz="half" idx="2"/>
          </p:nvPr>
        </p:nvSpPr>
        <p:spPr/>
        <p:txBody>
          <a:bodyPr/>
          <a:lstStyle/>
          <a:p>
            <a:r>
              <a:rPr lang="de-DE"/>
              <a:t>Deterministic</a:t>
            </a:r>
            <a:endParaRPr lang="de-DE" dirty="0"/>
          </a:p>
        </p:txBody>
      </p:sp>
      <p:sp>
        <p:nvSpPr>
          <p:cNvPr id="6" name="Footer Placeholder 5">
            <a:extLst>
              <a:ext uri="{FF2B5EF4-FFF2-40B4-BE49-F238E27FC236}">
                <a16:creationId xmlns:a16="http://schemas.microsoft.com/office/drawing/2014/main" id="{08A0FA1A-863F-CB84-2E26-B2D9227A1E24}"/>
              </a:ext>
            </a:extLst>
          </p:cNvPr>
          <p:cNvSpPr>
            <a:spLocks noGrp="1"/>
          </p:cNvSpPr>
          <p:nvPr>
            <p:ph type="ftr" sz="quarter" idx="3"/>
          </p:nvPr>
        </p:nvSpPr>
        <p:spPr/>
        <p:txBody>
          <a:bodyPr/>
          <a:lstStyle/>
          <a:p>
            <a:r>
              <a:rPr lang="en-GB"/>
              <a:t>T. Braun - APA</a:t>
            </a:r>
          </a:p>
        </p:txBody>
      </p:sp>
      <p:sp>
        <p:nvSpPr>
          <p:cNvPr id="2" name="Slide Number Placeholder 1">
            <a:extLst>
              <a:ext uri="{FF2B5EF4-FFF2-40B4-BE49-F238E27FC236}">
                <a16:creationId xmlns:a16="http://schemas.microsoft.com/office/drawing/2014/main" id="{7D29E52E-A9DB-8942-A794-9E4DAFEDE624}"/>
              </a:ext>
            </a:extLst>
          </p:cNvPr>
          <p:cNvSpPr>
            <a:spLocks noGrp="1"/>
          </p:cNvSpPr>
          <p:nvPr>
            <p:ph type="sldNum" sz="quarter" idx="4"/>
          </p:nvPr>
        </p:nvSpPr>
        <p:spPr/>
        <p:txBody>
          <a:bodyPr/>
          <a:lstStyle/>
          <a:p>
            <a:fld id="{67C9959E-8E6B-B04C-9955-EA096F41CA7A}" type="slidenum">
              <a:rPr lang="en-GB" smtClean="0"/>
              <a:t>64</a:t>
            </a:fld>
            <a:endParaRPr lang="en-GB"/>
          </a:p>
        </p:txBody>
      </p:sp>
      <p:sp>
        <p:nvSpPr>
          <p:cNvPr id="8" name="Content Placeholder 7"/>
          <p:cNvSpPr>
            <a:spLocks noGrp="1"/>
          </p:cNvSpPr>
          <p:nvPr>
            <p:ph idx="4294967295"/>
          </p:nvPr>
        </p:nvSpPr>
        <p:spPr>
          <a:xfrm>
            <a:off x="8931275" y="1258888"/>
            <a:ext cx="3260725" cy="1423987"/>
          </a:xfrm>
          <a:prstGeom prst="rect">
            <a:avLst/>
          </a:prstGeom>
        </p:spPr>
        <p:txBody>
          <a:bodyPr>
            <a:normAutofit lnSpcReduction="10000"/>
          </a:bodyPr>
          <a:lstStyle/>
          <a:p>
            <a:r>
              <a:rPr lang="en-US" dirty="0"/>
              <a:t>Expanded 4 nodes </a:t>
            </a:r>
          </a:p>
          <a:p>
            <a:pPr lvl="1"/>
            <a:r>
              <a:rPr lang="en-US" dirty="0"/>
              <a:t>Instead of 6</a:t>
            </a:r>
          </a:p>
          <a:p>
            <a:r>
              <a:rPr lang="en-US" dirty="0"/>
              <a:t>Solution cost 450 </a:t>
            </a:r>
          </a:p>
          <a:p>
            <a:pPr lvl="1"/>
            <a:r>
              <a:rPr lang="en-US" dirty="0"/>
              <a:t>Instead of 418</a:t>
            </a:r>
          </a:p>
          <a:p>
            <a:endParaRPr lang="en-US" dirty="0"/>
          </a:p>
        </p:txBody>
      </p:sp>
      <p:sp>
        <p:nvSpPr>
          <p:cNvPr id="51" name="Rounded Rectangle 50"/>
          <p:cNvSpPr/>
          <p:nvPr/>
        </p:nvSpPr>
        <p:spPr bwMode="auto">
          <a:xfrm>
            <a:off x="2698839" y="5650859"/>
            <a:ext cx="1070520" cy="347472"/>
          </a:xfrm>
          <a:prstGeom prst="roundRect">
            <a:avLst/>
          </a:prstGeom>
          <a:solidFill>
            <a:schemeClr val="bg1"/>
          </a:solidFill>
          <a:ln w="2857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algn="ctr" eaLnBrk="0" fontAlgn="base" hangingPunct="0">
              <a:spcBef>
                <a:spcPct val="0"/>
              </a:spcBef>
              <a:spcAft>
                <a:spcPct val="0"/>
              </a:spcAft>
            </a:pPr>
            <a:r>
              <a:rPr lang="en-US" sz="1600" dirty="0">
                <a:solidFill>
                  <a:srgbClr val="000000"/>
                </a:solidFill>
                <a:latin typeface="Helvetica" pitchFamily="-112" charset="0"/>
              </a:rPr>
              <a:t>     366     </a:t>
            </a:r>
          </a:p>
        </p:txBody>
      </p:sp>
      <p:sp>
        <p:nvSpPr>
          <p:cNvPr id="52" name="Rounded Rectangle 51"/>
          <p:cNvSpPr/>
          <p:nvPr/>
        </p:nvSpPr>
        <p:spPr bwMode="auto">
          <a:xfrm>
            <a:off x="4790345" y="5650563"/>
            <a:ext cx="2153123" cy="347472"/>
          </a:xfrm>
          <a:prstGeom prst="roundRect">
            <a:avLst/>
          </a:prstGeom>
          <a:solidFill>
            <a:schemeClr val="bg1"/>
          </a:solidFill>
          <a:ln w="2857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algn="ctr" eaLnBrk="0" fontAlgn="base" hangingPunct="0">
              <a:spcBef>
                <a:spcPct val="0"/>
              </a:spcBef>
              <a:spcAft>
                <a:spcPct val="0"/>
              </a:spcAft>
            </a:pPr>
            <a:r>
              <a:rPr lang="en-US" sz="1600" dirty="0">
                <a:solidFill>
                  <a:srgbClr val="000000"/>
                </a:solidFill>
                <a:latin typeface="Helvetica" pitchFamily="-112" charset="0"/>
              </a:rPr>
              <a:t>380             193</a:t>
            </a:r>
          </a:p>
        </p:txBody>
      </p:sp>
      <p:sp>
        <p:nvSpPr>
          <p:cNvPr id="53" name="Right Triangle 52"/>
          <p:cNvSpPr/>
          <p:nvPr/>
        </p:nvSpPr>
        <p:spPr>
          <a:xfrm rot="13500000">
            <a:off x="4179756" y="6138355"/>
            <a:ext cx="137160" cy="137160"/>
          </a:xfrm>
          <a:prstGeom prst="rtTriangle">
            <a:avLst/>
          </a:prstGeom>
          <a:solidFill>
            <a:srgbClr val="FDB0B2"/>
          </a:solidFill>
          <a:ln w="254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Rectangle 53"/>
          <p:cNvSpPr/>
          <p:nvPr/>
        </p:nvSpPr>
        <p:spPr>
          <a:xfrm>
            <a:off x="3307805" y="6366778"/>
            <a:ext cx="2890169" cy="246221"/>
          </a:xfrm>
          <a:prstGeom prst="rect">
            <a:avLst/>
          </a:prstGeom>
          <a:solidFill>
            <a:schemeClr val="bg1"/>
          </a:solidFill>
          <a:ln>
            <a:noFill/>
          </a:ln>
        </p:spPr>
        <p:txBody>
          <a:bodyPr wrap="square" lIns="0" tIns="0" rIns="0" bIns="0">
            <a:spAutoFit/>
          </a:bodyPr>
          <a:lstStyle/>
          <a:p>
            <a:r>
              <a:rPr lang="en-US" sz="1600" dirty="0">
                <a:solidFill>
                  <a:srgbClr val="000000"/>
                </a:solidFill>
                <a:latin typeface="Helvetica" pitchFamily="-112" charset="0"/>
              </a:rPr>
              <a:t>     253              0                       </a:t>
            </a:r>
            <a:endParaRPr lang="en-US" sz="1600" dirty="0"/>
          </a:p>
        </p:txBody>
      </p:sp>
      <p:sp>
        <p:nvSpPr>
          <p:cNvPr id="60" name="TextBox 59"/>
          <p:cNvSpPr txBox="1"/>
          <p:nvPr/>
        </p:nvSpPr>
        <p:spPr>
          <a:xfrm>
            <a:off x="3759921" y="5746148"/>
            <a:ext cx="504164" cy="830997"/>
          </a:xfrm>
          <a:prstGeom prst="rect">
            <a:avLst/>
          </a:prstGeom>
          <a:noFill/>
        </p:spPr>
        <p:txBody>
          <a:bodyPr wrap="none" rtlCol="0">
            <a:spAutoFit/>
          </a:bodyPr>
          <a:lstStyle/>
          <a:p>
            <a:r>
              <a:rPr lang="en-US" sz="4800" dirty="0">
                <a:solidFill>
                  <a:srgbClr val="000000"/>
                </a:solidFill>
                <a:latin typeface="Calibri"/>
                <a:cs typeface="Calibri"/>
              </a:rPr>
              <a:t>X</a:t>
            </a:r>
          </a:p>
        </p:txBody>
      </p:sp>
      <p:pic>
        <p:nvPicPr>
          <p:cNvPr id="34" name="Picture 33"/>
          <p:cNvPicPr>
            <a:picLocks noChangeAspect="1"/>
          </p:cNvPicPr>
          <p:nvPr/>
        </p:nvPicPr>
        <p:blipFill>
          <a:blip r:embed="rId5"/>
          <a:stretch>
            <a:fillRect/>
          </a:stretch>
        </p:blipFill>
        <p:spPr>
          <a:xfrm>
            <a:off x="1472613" y="0"/>
            <a:ext cx="6273800" cy="4267200"/>
          </a:xfrm>
          <a:prstGeom prst="rect">
            <a:avLst/>
          </a:prstGeom>
        </p:spPr>
      </p:pic>
      <p:sp>
        <p:nvSpPr>
          <p:cNvPr id="23" name="Oval 22">
            <a:extLst>
              <a:ext uri="{FF2B5EF4-FFF2-40B4-BE49-F238E27FC236}">
                <a16:creationId xmlns:a16="http://schemas.microsoft.com/office/drawing/2014/main" id="{F2995F8B-40A5-C644-9F8D-0D0B6E1C7635}"/>
              </a:ext>
            </a:extLst>
          </p:cNvPr>
          <p:cNvSpPr/>
          <p:nvPr/>
        </p:nvSpPr>
        <p:spPr>
          <a:xfrm>
            <a:off x="2155371" y="716715"/>
            <a:ext cx="137160" cy="137160"/>
          </a:xfrm>
          <a:prstGeom prst="ellipse">
            <a:avLst/>
          </a:prstGeom>
          <a:solidFill>
            <a:srgbClr val="FFC0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77BA3D64-C1CE-1742-8317-44B8B160D848}"/>
              </a:ext>
            </a:extLst>
          </p:cNvPr>
          <p:cNvSpPr/>
          <p:nvPr/>
        </p:nvSpPr>
        <p:spPr>
          <a:xfrm>
            <a:off x="1955956" y="2332155"/>
            <a:ext cx="137160" cy="137160"/>
          </a:xfrm>
          <a:prstGeom prst="ellipse">
            <a:avLst/>
          </a:prstGeom>
          <a:solidFill>
            <a:srgbClr val="FFC0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04C88C73-F342-314C-8ED8-41C8C8EBA208}"/>
              </a:ext>
            </a:extLst>
          </p:cNvPr>
          <p:cNvSpPr/>
          <p:nvPr/>
        </p:nvSpPr>
        <p:spPr>
          <a:xfrm>
            <a:off x="2444931" y="155883"/>
            <a:ext cx="137160" cy="137160"/>
          </a:xfrm>
          <a:prstGeom prst="ellipse">
            <a:avLst/>
          </a:prstGeom>
          <a:solidFill>
            <a:srgbClr val="FFC0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4E5CECDD-CFF4-9244-A996-C92BE9E58772}"/>
              </a:ext>
            </a:extLst>
          </p:cNvPr>
          <p:cNvSpPr/>
          <p:nvPr/>
        </p:nvSpPr>
        <p:spPr>
          <a:xfrm>
            <a:off x="3815681" y="2315825"/>
            <a:ext cx="137160" cy="137160"/>
          </a:xfrm>
          <a:prstGeom prst="ellipse">
            <a:avLst/>
          </a:prstGeom>
          <a:solidFill>
            <a:srgbClr val="FFC0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95C20227-A134-264E-8CCE-BF52E90EE6E6}"/>
              </a:ext>
            </a:extLst>
          </p:cNvPr>
          <p:cNvSpPr/>
          <p:nvPr/>
        </p:nvSpPr>
        <p:spPr>
          <a:xfrm>
            <a:off x="6069957" y="3428412"/>
            <a:ext cx="137160" cy="137160"/>
          </a:xfrm>
          <a:prstGeom prst="ellipse">
            <a:avLst/>
          </a:pr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ounded Rectangle 27">
            <a:extLst>
              <a:ext uri="{FF2B5EF4-FFF2-40B4-BE49-F238E27FC236}">
                <a16:creationId xmlns:a16="http://schemas.microsoft.com/office/drawing/2014/main" id="{1DFD1D91-6B21-7846-BE66-09987DBC4B11}"/>
              </a:ext>
            </a:extLst>
          </p:cNvPr>
          <p:cNvSpPr/>
          <p:nvPr/>
        </p:nvSpPr>
        <p:spPr bwMode="auto">
          <a:xfrm>
            <a:off x="7539514" y="4944472"/>
            <a:ext cx="3072400" cy="347472"/>
          </a:xfrm>
          <a:prstGeom prst="roundRect">
            <a:avLst/>
          </a:prstGeom>
          <a:solidFill>
            <a:schemeClr val="bg1"/>
          </a:solidFill>
          <a:ln w="2857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algn="ctr" eaLnBrk="0" fontAlgn="base" hangingPunct="0">
              <a:spcBef>
                <a:spcPct val="0"/>
              </a:spcBef>
              <a:spcAft>
                <a:spcPct val="0"/>
              </a:spcAft>
            </a:pPr>
            <a:r>
              <a:rPr lang="en-US" sz="1600" dirty="0">
                <a:solidFill>
                  <a:srgbClr val="000000"/>
                </a:solidFill>
                <a:latin typeface="Helvetica" pitchFamily="-112" charset="0"/>
              </a:rPr>
              <a:t>   329                                 374 </a:t>
            </a:r>
          </a:p>
        </p:txBody>
      </p:sp>
      <p:sp>
        <p:nvSpPr>
          <p:cNvPr id="29" name="Triangle 28">
            <a:extLst>
              <a:ext uri="{FF2B5EF4-FFF2-40B4-BE49-F238E27FC236}">
                <a16:creationId xmlns:a16="http://schemas.microsoft.com/office/drawing/2014/main" id="{63A57BB3-1A24-FA46-9ED9-FF552D0996F8}"/>
              </a:ext>
            </a:extLst>
          </p:cNvPr>
          <p:cNvSpPr/>
          <p:nvPr/>
        </p:nvSpPr>
        <p:spPr>
          <a:xfrm rot="5400000">
            <a:off x="4189285" y="6127003"/>
            <a:ext cx="252000" cy="16200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30" name="Group 29">
            <a:extLst>
              <a:ext uri="{FF2B5EF4-FFF2-40B4-BE49-F238E27FC236}">
                <a16:creationId xmlns:a16="http://schemas.microsoft.com/office/drawing/2014/main" id="{EC2A843F-A029-6244-BB5F-B7389DBDFBF0}"/>
              </a:ext>
            </a:extLst>
          </p:cNvPr>
          <p:cNvGrpSpPr/>
          <p:nvPr/>
        </p:nvGrpSpPr>
        <p:grpSpPr>
          <a:xfrm>
            <a:off x="6061137" y="3418084"/>
            <a:ext cx="154800" cy="162000"/>
            <a:chOff x="395096" y="1225102"/>
            <a:chExt cx="154800" cy="162000"/>
          </a:xfrm>
        </p:grpSpPr>
        <p:sp>
          <p:nvSpPr>
            <p:cNvPr id="31" name="Rectangle 30">
              <a:extLst>
                <a:ext uri="{FF2B5EF4-FFF2-40B4-BE49-F238E27FC236}">
                  <a16:creationId xmlns:a16="http://schemas.microsoft.com/office/drawing/2014/main" id="{548EE18F-DDAA-E944-9959-F4B1BA0BE242}"/>
                </a:ext>
              </a:extLst>
            </p:cNvPr>
            <p:cNvSpPr/>
            <p:nvPr/>
          </p:nvSpPr>
          <p:spPr>
            <a:xfrm>
              <a:off x="395096" y="1225102"/>
              <a:ext cx="154800" cy="1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Oval 31">
              <a:extLst>
                <a:ext uri="{FF2B5EF4-FFF2-40B4-BE49-F238E27FC236}">
                  <a16:creationId xmlns:a16="http://schemas.microsoft.com/office/drawing/2014/main" id="{59E43E6E-CD82-1847-A61D-7ADD504E8BD3}"/>
                </a:ext>
              </a:extLst>
            </p:cNvPr>
            <p:cNvSpPr/>
            <p:nvPr/>
          </p:nvSpPr>
          <p:spPr>
            <a:xfrm>
              <a:off x="403260" y="1225102"/>
              <a:ext cx="137160" cy="137160"/>
            </a:xfrm>
            <a:prstGeom prst="ellipse">
              <a:avLst/>
            </a:prstGeom>
            <a:solidFill>
              <a:schemeClr val="accent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5D0D7FEC-6036-A561-2362-6995B1CFB7BD}"/>
                  </a:ext>
                </a:extLst>
              </p:cNvPr>
              <p:cNvSpPr/>
              <p:nvPr/>
            </p:nvSpPr>
            <p:spPr>
              <a:xfrm>
                <a:off x="257713" y="1779217"/>
                <a:ext cx="1651702" cy="4185761"/>
              </a:xfrm>
              <a:prstGeom prst="rect">
                <a:avLst/>
              </a:prstGeom>
              <a:noFill/>
            </p:spPr>
            <p:txBody>
              <a:bodyPr wrap="square">
                <a:spAutoFit/>
              </a:bodyPr>
              <a:lstStyle/>
              <a:p>
                <a:pPr>
                  <a:tabLst>
                    <a:tab pos="1196975" algn="l"/>
                  </a:tabLst>
                </a:pPr>
                <a:r>
                  <a:rPr lang="en-US" sz="1400" dirty="0">
                    <a:latin typeface="Calibri"/>
                    <a:cs typeface="Calibri"/>
                  </a:rPr>
                  <a:t>straight-line dist. </a:t>
                </a:r>
                <a:r>
                  <a:rPr lang="en-US" sz="1400" u="sng" dirty="0">
                    <a:latin typeface="Calibri"/>
                    <a:cs typeface="Calibri"/>
                  </a:rPr>
                  <a:t>from </a:t>
                </a:r>
                <a14:m>
                  <m:oMath xmlns:m="http://schemas.openxmlformats.org/officeDocument/2006/math">
                    <m:r>
                      <a:rPr lang="en-US" sz="1400" i="1" u="sng" dirty="0" smtClean="0">
                        <a:latin typeface="Cambria Math" panose="02040503050406030204" pitchFamily="18" charset="0"/>
                        <a:cs typeface="Calibri"/>
                      </a:rPr>
                      <m:t>𝑠</m:t>
                    </m:r>
                  </m:oMath>
                </a14:m>
                <a:r>
                  <a:rPr lang="en-US" sz="1400" i="1" u="sng" dirty="0">
                    <a:latin typeface="Times New Roman" panose="02020603050405020304" pitchFamily="18" charset="0"/>
                    <a:cs typeface="Calibri"/>
                  </a:rPr>
                  <a:t> </a:t>
                </a:r>
                <a:r>
                  <a:rPr lang="en-US" sz="1400" u="sng" dirty="0">
                    <a:latin typeface="Calibri"/>
                    <a:cs typeface="Calibri"/>
                  </a:rPr>
                  <a:t>to Bucharest</a:t>
                </a:r>
              </a:p>
              <a:p>
                <a:pPr>
                  <a:tabLst>
                    <a:tab pos="1196975" algn="l"/>
                  </a:tabLst>
                </a:pPr>
                <a:r>
                  <a:rPr lang="en-US" sz="1400" dirty="0">
                    <a:latin typeface="Calibri"/>
                    <a:cs typeface="Calibri"/>
                  </a:rPr>
                  <a:t>Arad	366</a:t>
                </a:r>
              </a:p>
              <a:p>
                <a:pPr>
                  <a:tabLst>
                    <a:tab pos="1196975" algn="l"/>
                  </a:tabLst>
                </a:pPr>
                <a:r>
                  <a:rPr lang="en-US" sz="1400" dirty="0">
                    <a:latin typeface="Calibri"/>
                    <a:cs typeface="Calibri"/>
                  </a:rPr>
                  <a:t>Bucharest	    0</a:t>
                </a:r>
              </a:p>
              <a:p>
                <a:pPr>
                  <a:tabLst>
                    <a:tab pos="1196975" algn="l"/>
                  </a:tabLst>
                </a:pPr>
                <a:r>
                  <a:rPr lang="en-US" sz="1400" dirty="0">
                    <a:latin typeface="Calibri"/>
                    <a:cs typeface="Calibri"/>
                  </a:rPr>
                  <a:t>Craiova	160</a:t>
                </a:r>
              </a:p>
              <a:p>
                <a:pPr>
                  <a:tabLst>
                    <a:tab pos="1196975" algn="l"/>
                  </a:tabLst>
                </a:pPr>
                <a:r>
                  <a:rPr lang="en-US" sz="1400" dirty="0" err="1">
                    <a:latin typeface="Calibri"/>
                    <a:cs typeface="Calibri"/>
                  </a:rPr>
                  <a:t>Dobreta</a:t>
                </a:r>
                <a:r>
                  <a:rPr lang="en-US" sz="1400" dirty="0">
                    <a:latin typeface="Calibri"/>
                    <a:cs typeface="Calibri"/>
                  </a:rPr>
                  <a:t>	242</a:t>
                </a:r>
              </a:p>
              <a:p>
                <a:pPr>
                  <a:tabLst>
                    <a:tab pos="1196975" algn="l"/>
                  </a:tabLst>
                </a:pPr>
                <a:r>
                  <a:rPr lang="en-US" sz="1400" dirty="0" err="1">
                    <a:latin typeface="Calibri"/>
                    <a:cs typeface="Calibri"/>
                  </a:rPr>
                  <a:t>Fagaras</a:t>
                </a:r>
                <a:r>
                  <a:rPr lang="en-US" sz="1400" dirty="0">
                    <a:latin typeface="Calibri"/>
                    <a:cs typeface="Calibri"/>
                  </a:rPr>
                  <a:t>	176</a:t>
                </a:r>
              </a:p>
              <a:p>
                <a:pPr>
                  <a:tabLst>
                    <a:tab pos="1196975" algn="l"/>
                  </a:tabLst>
                </a:pPr>
                <a:r>
                  <a:rPr lang="en-US" sz="1400" dirty="0">
                    <a:latin typeface="Calibri"/>
                    <a:cs typeface="Calibri"/>
                  </a:rPr>
                  <a:t>Iasi	226</a:t>
                </a:r>
              </a:p>
              <a:p>
                <a:pPr>
                  <a:tabLst>
                    <a:tab pos="1196975" algn="l"/>
                  </a:tabLst>
                </a:pPr>
                <a:r>
                  <a:rPr lang="en-US" sz="1400" dirty="0" err="1">
                    <a:latin typeface="Calibri"/>
                    <a:cs typeface="Calibri"/>
                  </a:rPr>
                  <a:t>Lugoj</a:t>
                </a:r>
                <a:r>
                  <a:rPr lang="en-US" sz="1400" dirty="0">
                    <a:latin typeface="Calibri"/>
                    <a:cs typeface="Calibri"/>
                  </a:rPr>
                  <a:t>	244</a:t>
                </a:r>
              </a:p>
              <a:p>
                <a:pPr>
                  <a:tabLst>
                    <a:tab pos="1196975" algn="l"/>
                  </a:tabLst>
                </a:pPr>
                <a:r>
                  <a:rPr lang="en-US" sz="1400" dirty="0" err="1">
                    <a:latin typeface="Calibri"/>
                    <a:cs typeface="Calibri"/>
                  </a:rPr>
                  <a:t>Mehadia</a:t>
                </a:r>
                <a:r>
                  <a:rPr lang="en-US" sz="1400" dirty="0">
                    <a:latin typeface="Calibri"/>
                    <a:cs typeface="Calibri"/>
                  </a:rPr>
                  <a:t>	241</a:t>
                </a:r>
              </a:p>
              <a:p>
                <a:pPr>
                  <a:tabLst>
                    <a:tab pos="1196975" algn="l"/>
                  </a:tabLst>
                </a:pPr>
                <a:r>
                  <a:rPr lang="en-US" sz="1400" dirty="0" err="1">
                    <a:latin typeface="Calibri"/>
                    <a:cs typeface="Calibri"/>
                  </a:rPr>
                  <a:t>Neamt</a:t>
                </a:r>
                <a:r>
                  <a:rPr lang="en-US" sz="1400" dirty="0">
                    <a:latin typeface="Calibri"/>
                    <a:cs typeface="Calibri"/>
                  </a:rPr>
                  <a:t>	234</a:t>
                </a:r>
              </a:p>
              <a:p>
                <a:pPr>
                  <a:tabLst>
                    <a:tab pos="1196975" algn="l"/>
                  </a:tabLst>
                </a:pPr>
                <a:r>
                  <a:rPr lang="en-US" sz="1400" dirty="0">
                    <a:latin typeface="Calibri"/>
                    <a:cs typeface="Calibri"/>
                  </a:rPr>
                  <a:t>Oradea	380</a:t>
                </a:r>
              </a:p>
              <a:p>
                <a:pPr>
                  <a:tabLst>
                    <a:tab pos="1196975" algn="l"/>
                  </a:tabLst>
                </a:pPr>
                <a:r>
                  <a:rPr lang="en-US" sz="1400" dirty="0">
                    <a:latin typeface="Calibri"/>
                    <a:cs typeface="Calibri"/>
                  </a:rPr>
                  <a:t>Pitesti	100</a:t>
                </a:r>
              </a:p>
              <a:p>
                <a:pPr>
                  <a:tabLst>
                    <a:tab pos="1196975" algn="l"/>
                  </a:tabLst>
                </a:pPr>
                <a:r>
                  <a:rPr lang="en-US" sz="1400" dirty="0" err="1">
                    <a:latin typeface="Calibri"/>
                    <a:cs typeface="Calibri"/>
                  </a:rPr>
                  <a:t>Rimnicu</a:t>
                </a:r>
                <a:r>
                  <a:rPr lang="en-US" sz="1400" dirty="0">
                    <a:latin typeface="Calibri"/>
                    <a:cs typeface="Calibri"/>
                  </a:rPr>
                  <a:t> </a:t>
                </a:r>
                <a:r>
                  <a:rPr lang="en-US" sz="1400" dirty="0" err="1">
                    <a:latin typeface="Calibri"/>
                    <a:cs typeface="Calibri"/>
                  </a:rPr>
                  <a:t>Vilcea</a:t>
                </a:r>
                <a:r>
                  <a:rPr lang="en-US" sz="1400" dirty="0">
                    <a:latin typeface="Calibri"/>
                    <a:cs typeface="Calibri"/>
                  </a:rPr>
                  <a:t>	193</a:t>
                </a:r>
              </a:p>
              <a:p>
                <a:pPr>
                  <a:tabLst>
                    <a:tab pos="1196975" algn="l"/>
                  </a:tabLst>
                </a:pPr>
                <a:r>
                  <a:rPr lang="en-US" sz="1400" dirty="0">
                    <a:latin typeface="Calibri"/>
                    <a:cs typeface="Calibri"/>
                  </a:rPr>
                  <a:t>Sibiu	253</a:t>
                </a:r>
              </a:p>
              <a:p>
                <a:pPr>
                  <a:tabLst>
                    <a:tab pos="1196975" algn="l"/>
                  </a:tabLst>
                </a:pPr>
                <a:r>
                  <a:rPr lang="en-US" sz="1400" dirty="0">
                    <a:latin typeface="Calibri"/>
                    <a:cs typeface="Calibri"/>
                  </a:rPr>
                  <a:t>Timisoara	329</a:t>
                </a:r>
              </a:p>
              <a:p>
                <a:pPr>
                  <a:tabLst>
                    <a:tab pos="1196975" algn="l"/>
                  </a:tabLst>
                </a:pPr>
                <a:r>
                  <a:rPr lang="en-US" sz="1400" dirty="0" err="1">
                    <a:latin typeface="Calibri"/>
                    <a:cs typeface="Calibri"/>
                  </a:rPr>
                  <a:t>Urziceni</a:t>
                </a:r>
                <a:r>
                  <a:rPr lang="en-US" sz="1400" dirty="0">
                    <a:latin typeface="Calibri"/>
                    <a:cs typeface="Calibri"/>
                  </a:rPr>
                  <a:t>	  80</a:t>
                </a:r>
              </a:p>
              <a:p>
                <a:pPr>
                  <a:tabLst>
                    <a:tab pos="1196975" algn="l"/>
                  </a:tabLst>
                </a:pPr>
                <a:r>
                  <a:rPr lang="en-US" sz="1400" dirty="0" err="1">
                    <a:latin typeface="Calibri"/>
                    <a:cs typeface="Calibri"/>
                  </a:rPr>
                  <a:t>Vaslui</a:t>
                </a:r>
                <a:r>
                  <a:rPr lang="en-US" sz="1400" dirty="0">
                    <a:latin typeface="Calibri"/>
                    <a:cs typeface="Calibri"/>
                  </a:rPr>
                  <a:t>	199</a:t>
                </a:r>
              </a:p>
              <a:p>
                <a:pPr>
                  <a:tabLst>
                    <a:tab pos="1196975" algn="l"/>
                  </a:tabLst>
                </a:pPr>
                <a:r>
                  <a:rPr lang="en-US" sz="1400" dirty="0" err="1">
                    <a:latin typeface="Calibri"/>
                    <a:cs typeface="Calibri"/>
                  </a:rPr>
                  <a:t>Zerind</a:t>
                </a:r>
                <a:r>
                  <a:rPr lang="en-US" sz="1400" dirty="0">
                    <a:latin typeface="Calibri"/>
                    <a:cs typeface="Calibri"/>
                  </a:rPr>
                  <a:t>	374</a:t>
                </a:r>
              </a:p>
            </p:txBody>
          </p:sp>
        </mc:Choice>
        <mc:Fallback xmlns="">
          <p:sp>
            <p:nvSpPr>
              <p:cNvPr id="10" name="Rectangle 9">
                <a:extLst>
                  <a:ext uri="{FF2B5EF4-FFF2-40B4-BE49-F238E27FC236}">
                    <a16:creationId xmlns:a16="http://schemas.microsoft.com/office/drawing/2014/main" id="{5D0D7FEC-6036-A561-2362-6995B1CFB7BD}"/>
                  </a:ext>
                </a:extLst>
              </p:cNvPr>
              <p:cNvSpPr>
                <a:spLocks noRot="1" noChangeAspect="1" noMove="1" noResize="1" noEditPoints="1" noAdjustHandles="1" noChangeArrowheads="1" noChangeShapeType="1" noTextEdit="1"/>
              </p:cNvSpPr>
              <p:nvPr/>
            </p:nvSpPr>
            <p:spPr>
              <a:xfrm>
                <a:off x="257713" y="1779217"/>
                <a:ext cx="1651702" cy="4185761"/>
              </a:xfrm>
              <a:prstGeom prst="rect">
                <a:avLst/>
              </a:prstGeom>
              <a:blipFill>
                <a:blip r:embed="rId6"/>
                <a:stretch>
                  <a:fillRect l="-1527" t="-303" r="-763" b="-909"/>
                </a:stretch>
              </a:blipFill>
            </p:spPr>
            <p:txBody>
              <a:bodyPr/>
              <a:lstStyle/>
              <a:p>
                <a:r>
                  <a:rPr lang="en-DE">
                    <a:noFill/>
                  </a:rPr>
                  <a:t> </a:t>
                </a:r>
              </a:p>
            </p:txBody>
          </p:sp>
        </mc:Fallback>
      </mc:AlternateContent>
    </p:spTree>
    <p:extLst>
      <p:ext uri="{BB962C8B-B14F-4D97-AF65-F5344CB8AC3E}">
        <p14:creationId xmlns:p14="http://schemas.microsoft.com/office/powerpoint/2010/main" val="105266872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chor="ctr">
            <a:normAutofit/>
          </a:bodyPr>
          <a:lstStyle/>
          <a:p>
            <a:r>
              <a:rPr lang="en-US" dirty="0"/>
              <a:t>Depth-First Branch and Bound (DFBB)</a:t>
            </a:r>
          </a:p>
        </p:txBody>
      </p:sp>
      <mc:AlternateContent xmlns:mc="http://schemas.openxmlformats.org/markup-compatibility/2006" xmlns:a14="http://schemas.microsoft.com/office/drawing/2010/main">
        <mc:Choice Requires="a14">
          <p:sp>
            <p:nvSpPr>
              <p:cNvPr id="10" name="Content Placeholder 9">
                <a:extLst>
                  <a:ext uri="{FF2B5EF4-FFF2-40B4-BE49-F238E27FC236}">
                    <a16:creationId xmlns:a16="http://schemas.microsoft.com/office/drawing/2014/main" id="{83BBFF7B-6AC5-894F-8A74-8C81CACAE8D6}"/>
                  </a:ext>
                </a:extLst>
              </p:cNvPr>
              <p:cNvSpPr>
                <a:spLocks noGrp="1"/>
              </p:cNvSpPr>
              <p:nvPr>
                <p:ph idx="1"/>
              </p:nvPr>
            </p:nvSpPr>
            <p:spPr>
              <a:xfrm>
                <a:off x="359625" y="1665066"/>
                <a:ext cx="6568579" cy="4240848"/>
              </a:xfrm>
            </p:spPr>
            <p:txBody>
              <a:bodyPr>
                <a:normAutofit/>
              </a:bodyPr>
              <a:lstStyle/>
              <a:p>
                <a:r>
                  <a:rPr lang="en-GB" dirty="0"/>
                  <a:t>(</a:t>
                </a:r>
                <a:r>
                  <a:rPr lang="en-GB" dirty="0" err="1"/>
                  <a:t>i</a:t>
                </a:r>
                <a:r>
                  <a:rPr lang="en-GB" dirty="0"/>
                  <a:t>) same as DFS</a:t>
                </a:r>
              </a:p>
              <a:p>
                <a:pPr lvl="1"/>
                <a:r>
                  <a:rPr lang="en-GB" dirty="0"/>
                  <a:t>Select </a:t>
                </a:r>
                <a14:m>
                  <m:oMath xmlns:m="http://schemas.openxmlformats.org/officeDocument/2006/math">
                    <m:r>
                      <a:rPr lang="en-GB" i="1" dirty="0" smtClean="0">
                        <a:latin typeface="Cambria Math" panose="02040503050406030204" pitchFamily="18" charset="0"/>
                      </a:rPr>
                      <m:t>𝜈</m:t>
                    </m:r>
                    <m:r>
                      <a:rPr lang="en-GB" i="1" dirty="0" smtClean="0">
                        <a:latin typeface="Cambria Math" panose="02040503050406030204" pitchFamily="18" charset="0"/>
                      </a:rPr>
                      <m:t>=(</m:t>
                    </m:r>
                    <m:r>
                      <a:rPr lang="en-GB" i="1" dirty="0" smtClean="0">
                        <a:latin typeface="Cambria Math" panose="02040503050406030204" pitchFamily="18" charset="0"/>
                      </a:rPr>
                      <m:t>𝜋</m:t>
                    </m:r>
                    <m:r>
                      <a:rPr lang="en-GB" i="1" dirty="0" smtClean="0">
                        <a:latin typeface="Cambria Math" panose="02040503050406030204" pitchFamily="18" charset="0"/>
                      </a:rPr>
                      <m:t>,</m:t>
                    </m:r>
                    <m:r>
                      <a:rPr lang="en-GB" i="1" dirty="0" smtClean="0">
                        <a:latin typeface="Cambria Math" panose="02040503050406030204" pitchFamily="18" charset="0"/>
                      </a:rPr>
                      <m:t>𝑠</m:t>
                    </m:r>
                    <m:r>
                      <a:rPr lang="en-GB" i="1" dirty="0" smtClean="0">
                        <a:latin typeface="Cambria Math" panose="02040503050406030204" pitchFamily="18" charset="0"/>
                      </a:rPr>
                      <m:t>)∈</m:t>
                    </m:r>
                    <m:r>
                      <a:rPr lang="en-GB" i="1" dirty="0" smtClean="0">
                        <a:latin typeface="Cambria Math" panose="02040503050406030204" pitchFamily="18" charset="0"/>
                      </a:rPr>
                      <m:t>𝐶h𝑖𝑙𝑑𝑟𝑒𝑛</m:t>
                    </m:r>
                  </m:oMath>
                </a14:m>
                <a:r>
                  <a:rPr lang="en-GB" dirty="0"/>
                  <a:t> that has largest </a:t>
                </a:r>
                <a14:m>
                  <m:oMath xmlns:m="http://schemas.openxmlformats.org/officeDocument/2006/math">
                    <m:r>
                      <m:rPr>
                        <m:sty m:val="p"/>
                      </m:rPr>
                      <a:rPr lang="de-DE" b="0" i="0" dirty="0" smtClean="0">
                        <a:latin typeface="Cambria Math" panose="02040503050406030204" pitchFamily="18" charset="0"/>
                      </a:rPr>
                      <m:t>len</m:t>
                    </m:r>
                    <m:d>
                      <m:dPr>
                        <m:ctrlPr>
                          <a:rPr lang="en-GB" b="0" i="1" dirty="0">
                            <a:latin typeface="Cambria Math" panose="02040503050406030204" pitchFamily="18" charset="0"/>
                          </a:rPr>
                        </m:ctrlPr>
                      </m:dPr>
                      <m:e>
                        <m:r>
                          <a:rPr lang="en-GB" i="1" dirty="0">
                            <a:latin typeface="Cambria Math" panose="02040503050406030204" pitchFamily="18" charset="0"/>
                          </a:rPr>
                          <m:t>𝜋</m:t>
                        </m:r>
                      </m:e>
                    </m:d>
                  </m:oMath>
                </a14:m>
                <a:endParaRPr lang="en-GB" dirty="0"/>
              </a:p>
              <a:p>
                <a:pPr lvl="1"/>
                <a:r>
                  <a:rPr lang="en-GB" dirty="0"/>
                  <a:t>Tie-breaking: smallest </a:t>
                </a:r>
                <a14:m>
                  <m:oMath xmlns:m="http://schemas.openxmlformats.org/officeDocument/2006/math">
                    <m:r>
                      <a:rPr lang="de-DE" b="0" i="1" dirty="0" smtClean="0">
                        <a:latin typeface="Cambria Math" panose="02040503050406030204" pitchFamily="18" charset="0"/>
                      </a:rPr>
                      <m:t>𝑓</m:t>
                    </m:r>
                    <m:d>
                      <m:dPr>
                        <m:ctrlPr>
                          <a:rPr lang="en-GB" i="1" dirty="0">
                            <a:latin typeface="Cambria Math" panose="02040503050406030204" pitchFamily="18" charset="0"/>
                          </a:rPr>
                        </m:ctrlPr>
                      </m:dPr>
                      <m:e>
                        <m:r>
                          <a:rPr lang="en-GB" i="1" dirty="0">
                            <a:latin typeface="Cambria Math" panose="02040503050406030204" pitchFamily="18" charset="0"/>
                          </a:rPr>
                          <m:t>𝑠</m:t>
                        </m:r>
                      </m:e>
                    </m:d>
                  </m:oMath>
                </a14:m>
                <a:endParaRPr lang="en-GB" dirty="0"/>
              </a:p>
              <a:p>
                <a:r>
                  <a:rPr lang="en-GB" dirty="0"/>
                  <a:t>(ii) prune</a:t>
                </a:r>
              </a:p>
              <a:p>
                <a:pPr lvl="1"/>
                <a:r>
                  <a:rPr lang="en-GB" dirty="0"/>
                  <a:t>Like DFS</a:t>
                </a:r>
              </a:p>
              <a:p>
                <a:pPr lvl="2"/>
                <a:r>
                  <a:rPr lang="en-GB" dirty="0"/>
                  <a:t>Do cycle-checking and prune what recursive DFS would discard</a:t>
                </a:r>
              </a:p>
              <a:p>
                <a:pPr lvl="1"/>
                <a:r>
                  <a:rPr lang="en-GB" dirty="0"/>
                  <a:t>Additional pruning during node expansion:</a:t>
                </a:r>
              </a:p>
              <a:p>
                <a:pPr lvl="2"/>
                <a:r>
                  <a:rPr lang="en-GB" dirty="0"/>
                  <a:t>If </a:t>
                </a:r>
                <a14:m>
                  <m:oMath xmlns:m="http://schemas.openxmlformats.org/officeDocument/2006/math">
                    <m:r>
                      <a:rPr lang="en-GB" i="1" dirty="0" smtClean="0">
                        <a:latin typeface="Cambria Math" panose="02040503050406030204" pitchFamily="18" charset="0"/>
                      </a:rPr>
                      <m:t>𝑓</m:t>
                    </m:r>
                    <m:d>
                      <m:dPr>
                        <m:ctrlPr>
                          <a:rPr lang="en-GB" i="1" dirty="0" smtClean="0">
                            <a:latin typeface="Cambria Math" panose="02040503050406030204" pitchFamily="18" charset="0"/>
                          </a:rPr>
                        </m:ctrlPr>
                      </m:dPr>
                      <m:e>
                        <m:r>
                          <a:rPr lang="el-GR" i="1" dirty="0">
                            <a:latin typeface="Cambria Math" panose="02040503050406030204" pitchFamily="18" charset="0"/>
                          </a:rPr>
                          <m:t>𝜈</m:t>
                        </m:r>
                      </m:e>
                    </m:d>
                    <m:r>
                      <a:rPr lang="el-GR" i="1" dirty="0">
                        <a:latin typeface="Cambria Math" panose="02040503050406030204" pitchFamily="18" charset="0"/>
                      </a:rPr>
                      <m:t>≥</m:t>
                    </m:r>
                    <m:sSup>
                      <m:sSupPr>
                        <m:ctrlPr>
                          <a:rPr lang="en-GB" i="1" dirty="0">
                            <a:latin typeface="Cambria Math" panose="02040503050406030204" pitchFamily="18" charset="0"/>
                          </a:rPr>
                        </m:ctrlPr>
                      </m:sSupPr>
                      <m:e>
                        <m:r>
                          <a:rPr lang="de-DE" b="0" i="1" dirty="0" smtClean="0">
                            <a:latin typeface="Cambria Math" panose="02040503050406030204" pitchFamily="18" charset="0"/>
                          </a:rPr>
                          <m:t>𝑐</m:t>
                        </m:r>
                      </m:e>
                      <m:sup>
                        <m:r>
                          <a:rPr lang="en-GB" i="1" dirty="0">
                            <a:latin typeface="Cambria Math" panose="02040503050406030204" pitchFamily="18" charset="0"/>
                          </a:rPr>
                          <m:t>∗</m:t>
                        </m:r>
                      </m:sup>
                    </m:sSup>
                  </m:oMath>
                </a14:m>
                <a:r>
                  <a:rPr lang="en-GB" dirty="0"/>
                  <a:t>, then discard </a:t>
                </a:r>
                <a14:m>
                  <m:oMath xmlns:m="http://schemas.openxmlformats.org/officeDocument/2006/math">
                    <m:r>
                      <a:rPr lang="el-GR" i="1" dirty="0" smtClean="0">
                        <a:latin typeface="Cambria Math" panose="02040503050406030204" pitchFamily="18" charset="0"/>
                      </a:rPr>
                      <m:t>𝜈</m:t>
                    </m:r>
                  </m:oMath>
                </a14:m>
                <a:endParaRPr lang="el-GR" dirty="0"/>
              </a:p>
            </p:txBody>
          </p:sp>
        </mc:Choice>
        <mc:Fallback xmlns="">
          <p:sp>
            <p:nvSpPr>
              <p:cNvPr id="10" name="Content Placeholder 9">
                <a:extLst>
                  <a:ext uri="{FF2B5EF4-FFF2-40B4-BE49-F238E27FC236}">
                    <a16:creationId xmlns:a16="http://schemas.microsoft.com/office/drawing/2014/main" id="{83BBFF7B-6AC5-894F-8A74-8C81CACAE8D6}"/>
                  </a:ext>
                </a:extLst>
              </p:cNvPr>
              <p:cNvSpPr>
                <a:spLocks noGrp="1" noRot="1" noChangeAspect="1" noMove="1" noResize="1" noEditPoints="1" noAdjustHandles="1" noChangeArrowheads="1" noChangeShapeType="1" noTextEdit="1"/>
              </p:cNvSpPr>
              <p:nvPr>
                <p:ph idx="1"/>
              </p:nvPr>
            </p:nvSpPr>
            <p:spPr>
              <a:xfrm>
                <a:off x="359625" y="1665066"/>
                <a:ext cx="6568579" cy="4240848"/>
              </a:xfrm>
              <a:blipFill>
                <a:blip r:embed="rId2"/>
                <a:stretch>
                  <a:fillRect l="-2703" t="-2985" r="-1737"/>
                </a:stretch>
              </a:blipFill>
            </p:spPr>
            <p:txBody>
              <a:bodyPr/>
              <a:lstStyle/>
              <a:p>
                <a:r>
                  <a:rPr lang="en-DE">
                    <a:noFill/>
                  </a:rPr>
                  <a:t> </a:t>
                </a:r>
              </a:p>
            </p:txBody>
          </p:sp>
        </mc:Fallback>
      </mc:AlternateContent>
      <p:sp>
        <p:nvSpPr>
          <p:cNvPr id="3" name="Date Placeholder 2">
            <a:extLst>
              <a:ext uri="{FF2B5EF4-FFF2-40B4-BE49-F238E27FC236}">
                <a16:creationId xmlns:a16="http://schemas.microsoft.com/office/drawing/2014/main" id="{75EF4B81-01C9-E041-A925-4B917F6EA2B2}"/>
              </a:ext>
            </a:extLst>
          </p:cNvPr>
          <p:cNvSpPr>
            <a:spLocks noGrp="1"/>
          </p:cNvSpPr>
          <p:nvPr>
            <p:ph type="dt" sz="half" idx="2"/>
          </p:nvPr>
        </p:nvSpPr>
        <p:spPr/>
        <p:txBody>
          <a:bodyPr/>
          <a:lstStyle/>
          <a:p>
            <a:r>
              <a:rPr lang="de-DE"/>
              <a:t>Deterministic</a:t>
            </a:r>
            <a:endParaRPr lang="de-DE" dirty="0"/>
          </a:p>
        </p:txBody>
      </p:sp>
      <p:sp>
        <p:nvSpPr>
          <p:cNvPr id="4" name="Footer Placeholder 3">
            <a:extLst>
              <a:ext uri="{FF2B5EF4-FFF2-40B4-BE49-F238E27FC236}">
                <a16:creationId xmlns:a16="http://schemas.microsoft.com/office/drawing/2014/main" id="{65BE16C3-E419-DEA5-025C-95C585E07AB8}"/>
              </a:ext>
            </a:extLst>
          </p:cNvPr>
          <p:cNvSpPr>
            <a:spLocks noGrp="1"/>
          </p:cNvSpPr>
          <p:nvPr>
            <p:ph type="ftr" sz="quarter" idx="3"/>
          </p:nvPr>
        </p:nvSpPr>
        <p:spPr/>
        <p:txBody>
          <a:bodyPr/>
          <a:lstStyle/>
          <a:p>
            <a:r>
              <a:rPr lang="en-GB"/>
              <a:t>T. Braun - APA</a:t>
            </a:r>
          </a:p>
        </p:txBody>
      </p:sp>
      <p:sp>
        <p:nvSpPr>
          <p:cNvPr id="2" name="Slide Number Placeholder 1">
            <a:extLst>
              <a:ext uri="{FF2B5EF4-FFF2-40B4-BE49-F238E27FC236}">
                <a16:creationId xmlns:a16="http://schemas.microsoft.com/office/drawing/2014/main" id="{555BD79D-2689-7E4F-B52C-A7C830D7E2C1}"/>
              </a:ext>
            </a:extLst>
          </p:cNvPr>
          <p:cNvSpPr>
            <a:spLocks noGrp="1"/>
          </p:cNvSpPr>
          <p:nvPr>
            <p:ph type="sldNum" sz="quarter" idx="4"/>
          </p:nvPr>
        </p:nvSpPr>
        <p:spPr/>
        <p:txBody>
          <a:bodyPr/>
          <a:lstStyle/>
          <a:p>
            <a:fld id="{67C9959E-8E6B-B04C-9955-EA096F41CA7A}" type="slidenum">
              <a:rPr lang="en-GB" smtClean="0"/>
              <a:t>65</a:t>
            </a:fld>
            <a:endParaRPr lang="en-GB"/>
          </a:p>
        </p:txBody>
      </p:sp>
      <p:sp>
        <p:nvSpPr>
          <p:cNvPr id="7" name="Rectangle 6">
            <a:extLst>
              <a:ext uri="{FF2B5EF4-FFF2-40B4-BE49-F238E27FC236}">
                <a16:creationId xmlns:a16="http://schemas.microsoft.com/office/drawing/2014/main" id="{0C1DE678-761E-DF4E-9A8E-9F26CDC2907F}"/>
              </a:ext>
            </a:extLst>
          </p:cNvPr>
          <p:cNvSpPr/>
          <p:nvPr/>
        </p:nvSpPr>
        <p:spPr>
          <a:xfrm>
            <a:off x="6928205" y="981489"/>
            <a:ext cx="4903470" cy="4924425"/>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a:spcBef>
                <a:spcPts val="200"/>
              </a:spcBef>
              <a:tabLst>
                <a:tab pos="290513" algn="l"/>
                <a:tab pos="568325" algn="l"/>
                <a:tab pos="860425" algn="l"/>
                <a:tab pos="4352925" algn="l"/>
                <a:tab pos="6840538" algn="l"/>
              </a:tabLst>
            </a:pPr>
            <a:r>
              <a:rPr lang="en-US" sz="1400" b="1" dirty="0">
                <a:latin typeface="Courier New" panose="02070309020205020404" pitchFamily="49" charset="0"/>
                <a:cs typeface="Courier New" panose="02070309020205020404" pitchFamily="49" charset="0"/>
              </a:rPr>
              <a:t>Deterministic-Search(Σ,</a:t>
            </a:r>
            <a:r>
              <a:rPr lang="en-US" sz="1400" b="1" i="1" dirty="0">
                <a:latin typeface="Courier New" panose="02070309020205020404" pitchFamily="49" charset="0"/>
                <a:cs typeface="Courier New" panose="02070309020205020404" pitchFamily="49" charset="0"/>
              </a:rPr>
              <a:t>s</a:t>
            </a:r>
            <a:r>
              <a:rPr lang="en-US" sz="1400" b="1" baseline="-25000" dirty="0">
                <a:latin typeface="Courier New" panose="02070309020205020404" pitchFamily="49" charset="0"/>
                <a:cs typeface="Courier New" panose="02070309020205020404" pitchFamily="49" charset="0"/>
              </a:rPr>
              <a:t>0</a:t>
            </a:r>
            <a:r>
              <a:rPr lang="en-US" sz="1400" b="1" dirty="0">
                <a:latin typeface="Courier New" panose="02070309020205020404" pitchFamily="49" charset="0"/>
                <a:cs typeface="Courier New" panose="02070309020205020404" pitchFamily="49" charset="0"/>
              </a:rPr>
              <a:t>,</a:t>
            </a:r>
            <a:r>
              <a:rPr lang="en-US" sz="1400" b="1" i="1" dirty="0">
                <a:latin typeface="Courier New" panose="02070309020205020404" pitchFamily="49" charset="0"/>
                <a:cs typeface="Courier New" panose="02070309020205020404" pitchFamily="49" charset="0"/>
              </a:rPr>
              <a:t>g</a:t>
            </a:r>
            <a:r>
              <a:rPr lang="en-US" sz="1400" b="1" dirty="0">
                <a:latin typeface="Courier New" panose="02070309020205020404" pitchFamily="49" charset="0"/>
                <a:cs typeface="Courier New" panose="02070309020205020404" pitchFamily="49" charset="0"/>
              </a:rPr>
              <a:t>)</a:t>
            </a:r>
          </a:p>
          <a:p>
            <a:pPr>
              <a:spcBef>
                <a:spcPts val="200"/>
              </a:spcBef>
              <a:tabLst>
                <a:tab pos="290513" algn="l"/>
                <a:tab pos="568325" algn="l"/>
                <a:tab pos="860425" algn="l"/>
                <a:tab pos="1147763"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 {(⟨⟩, </a:t>
            </a:r>
            <a:r>
              <a:rPr lang="en-US" sz="1400" i="1" dirty="0">
                <a:latin typeface="Courier New" panose="02070309020205020404" pitchFamily="49" charset="0"/>
                <a:cs typeface="Courier New" panose="02070309020205020404" pitchFamily="49" charset="0"/>
              </a:rPr>
              <a:t>s</a:t>
            </a:r>
            <a:r>
              <a:rPr lang="en-US" sz="1400" baseline="-25000" dirty="0">
                <a:latin typeface="Courier New" panose="02070309020205020404" pitchFamily="49" charset="0"/>
                <a:cs typeface="Courier New" panose="02070309020205020404" pitchFamily="49" charset="0"/>
              </a:rPr>
              <a:t>0</a:t>
            </a:r>
            <a:r>
              <a:rPr lang="en-US" sz="1400" dirty="0">
                <a:latin typeface="Courier New" panose="02070309020205020404" pitchFamily="49" charset="0"/>
                <a:cs typeface="Courier New" panose="02070309020205020404" pitchFamily="49" charset="0"/>
              </a:rPr>
              <a:t>)}</a:t>
            </a:r>
          </a:p>
          <a:p>
            <a:pPr>
              <a:spcBef>
                <a:spcPts val="200"/>
              </a:spcBef>
              <a:tabLst>
                <a:tab pos="290513" algn="l"/>
                <a:tab pos="568325" algn="l"/>
                <a:tab pos="860425" algn="l"/>
                <a:tab pos="1147763"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Expanded </a:t>
            </a:r>
            <a:r>
              <a:rPr lang="en-US" sz="1400" dirty="0">
                <a:latin typeface="Courier New" panose="02070309020205020404" pitchFamily="49" charset="0"/>
                <a:cs typeface="Courier New" panose="02070309020205020404" pitchFamily="49" charset="0"/>
              </a:rPr>
              <a:t>← ∅</a:t>
            </a:r>
          </a:p>
          <a:p>
            <a:pPr>
              <a:spcBef>
                <a:spcPts val="200"/>
              </a:spcBef>
              <a:tabLst>
                <a:tab pos="290513" algn="l"/>
                <a:tab pos="568325" algn="l"/>
                <a:tab pos="860425" algn="l"/>
                <a:tab pos="1147763"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i="1" dirty="0">
                <a:solidFill>
                  <a:schemeClr val="accent3">
                    <a:lumMod val="40000"/>
                    <a:lumOff val="60000"/>
                  </a:schemeClr>
                </a:solidFill>
                <a:latin typeface="Courier New" panose="02070309020205020404" pitchFamily="49" charset="0"/>
                <a:ea typeface="Helvetica"/>
                <a:cs typeface="Courier New" panose="02070309020205020404" pitchFamily="49" charset="0"/>
              </a:rPr>
              <a:t>c</a:t>
            </a:r>
            <a:r>
              <a:rPr lang="en-US" sz="1400" baseline="30000" dirty="0">
                <a:solidFill>
                  <a:schemeClr val="accent3">
                    <a:lumMod val="40000"/>
                    <a:lumOff val="60000"/>
                  </a:schemeClr>
                </a:solidFill>
                <a:latin typeface="Courier New" panose="02070309020205020404" pitchFamily="49" charset="0"/>
                <a:ea typeface="Helvetica"/>
                <a:cs typeface="Courier New" panose="02070309020205020404" pitchFamily="49" charset="0"/>
              </a:rPr>
              <a:t>*</a:t>
            </a:r>
            <a:r>
              <a:rPr lang="en-US" sz="1400" dirty="0">
                <a:solidFill>
                  <a:schemeClr val="accent3">
                    <a:lumMod val="40000"/>
                    <a:lumOff val="60000"/>
                  </a:schemeClr>
                </a:solidFill>
                <a:latin typeface="Courier New" panose="02070309020205020404" pitchFamily="49" charset="0"/>
                <a:cs typeface="Courier New" panose="02070309020205020404" pitchFamily="49" charset="0"/>
              </a:rPr>
              <a:t>← ∞</a:t>
            </a:r>
          </a:p>
          <a:p>
            <a:pPr>
              <a:spcBef>
                <a:spcPts val="200"/>
              </a:spcBef>
              <a:tabLst>
                <a:tab pos="290513" algn="l"/>
                <a:tab pos="568325" algn="l"/>
                <a:tab pos="860425" algn="l"/>
                <a:tab pos="1147763" algn="l"/>
                <a:tab pos="4352925" algn="l"/>
                <a:tab pos="6840538" algn="l"/>
              </a:tabLst>
            </a:pPr>
            <a:r>
              <a:rPr lang="en-US" sz="1400" i="1" dirty="0">
                <a:solidFill>
                  <a:schemeClr val="accent3">
                    <a:lumMod val="40000"/>
                    <a:lumOff val="60000"/>
                  </a:schemeClr>
                </a:solidFill>
                <a:latin typeface="Courier New" panose="02070309020205020404" pitchFamily="49" charset="0"/>
                <a:cs typeface="Courier New" panose="02070309020205020404" pitchFamily="49" charset="0"/>
              </a:rPr>
              <a:t>	</a:t>
            </a:r>
            <a:r>
              <a:rPr lang="en-US" sz="1400" dirty="0">
                <a:solidFill>
                  <a:schemeClr val="accent3">
                    <a:lumMod val="40000"/>
                    <a:lumOff val="60000"/>
                  </a:schemeClr>
                </a:solidFill>
                <a:latin typeface="Courier New" panose="02070309020205020404" pitchFamily="49" charset="0"/>
                <a:cs typeface="Courier New" panose="02070309020205020404" pitchFamily="49" charset="0"/>
              </a:rPr>
              <a:t>𝜋</a:t>
            </a:r>
            <a:r>
              <a:rPr lang="en-US" sz="1400" baseline="30000" dirty="0">
                <a:solidFill>
                  <a:schemeClr val="accent3">
                    <a:lumMod val="40000"/>
                    <a:lumOff val="60000"/>
                  </a:schemeClr>
                </a:solidFill>
                <a:latin typeface="Courier New" panose="02070309020205020404" pitchFamily="49" charset="0"/>
                <a:ea typeface="Helvetica"/>
                <a:cs typeface="Courier New" panose="02070309020205020404" pitchFamily="49" charset="0"/>
              </a:rPr>
              <a:t>*</a:t>
            </a:r>
            <a:r>
              <a:rPr lang="en-US" sz="1400" dirty="0">
                <a:solidFill>
                  <a:schemeClr val="accent3">
                    <a:lumMod val="40000"/>
                    <a:lumOff val="60000"/>
                  </a:schemeClr>
                </a:solidFill>
                <a:latin typeface="Courier New" panose="02070309020205020404" pitchFamily="49" charset="0"/>
                <a:cs typeface="Courier New" panose="02070309020205020404" pitchFamily="49" charset="0"/>
              </a:rPr>
              <a:t>← failure</a:t>
            </a:r>
          </a:p>
          <a:p>
            <a:pPr>
              <a:spcBef>
                <a:spcPts val="200"/>
              </a:spcBef>
              <a:tabLst>
                <a:tab pos="290513" algn="l"/>
                <a:tab pos="568325" algn="l"/>
                <a:tab pos="860425" algn="l"/>
                <a:tab pos="1147763"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while</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Frontier </a:t>
            </a:r>
            <a:r>
              <a:rPr lang="en-US" sz="1400" dirty="0">
                <a:latin typeface="Courier New" panose="02070309020205020404" pitchFamily="49" charset="0"/>
                <a:cs typeface="Courier New" panose="02070309020205020404" pitchFamily="49" charset="0"/>
              </a:rPr>
              <a:t>≠ ∅ </a:t>
            </a:r>
            <a:r>
              <a:rPr lang="en-US" sz="1400" b="1" dirty="0">
                <a:latin typeface="Courier New" panose="02070309020205020404" pitchFamily="49" charset="0"/>
                <a:cs typeface="Courier New" panose="02070309020205020404" pitchFamily="49" charset="0"/>
              </a:rPr>
              <a:t>do</a:t>
            </a:r>
            <a:r>
              <a:rPr lang="en-US" sz="1400" dirty="0">
                <a:latin typeface="Courier New" panose="02070309020205020404" pitchFamily="49" charset="0"/>
                <a:cs typeface="Courier New" panose="02070309020205020404" pitchFamily="49" charset="0"/>
              </a:rPr>
              <a:t> </a:t>
            </a:r>
          </a:p>
          <a:p>
            <a:pPr>
              <a:spcBef>
                <a:spcPts val="200"/>
              </a:spcBef>
              <a:tabLst>
                <a:tab pos="290513" algn="l"/>
                <a:tab pos="568325" algn="l"/>
                <a:tab pos="860425" algn="l"/>
                <a:tab pos="1147763" algn="l"/>
                <a:tab pos="4352925" algn="l"/>
                <a:tab pos="6840538" algn="l"/>
              </a:tabLst>
            </a:pPr>
            <a:r>
              <a:rPr lang="en-US" sz="1400" dirty="0">
                <a:latin typeface="Courier New" panose="02070309020205020404" pitchFamily="49" charset="0"/>
                <a:cs typeface="Courier New" panose="02070309020205020404" pitchFamily="49" charset="0"/>
              </a:rPr>
              <a:t>		select a node 𝜈 = (𝜋,</a:t>
            </a:r>
            <a:r>
              <a:rPr lang="en-US" sz="1400" i="1" dirty="0">
                <a:latin typeface="Courier New" panose="02070309020205020404" pitchFamily="49" charset="0"/>
                <a:cs typeface="Courier New" panose="02070309020205020404" pitchFamily="49" charset="0"/>
              </a:rPr>
              <a:t>s</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Frontier	</a:t>
            </a:r>
            <a:r>
              <a:rPr lang="en-US" sz="1400" dirty="0">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i</a:t>
            </a:r>
            <a:r>
              <a:rPr lang="en-US" sz="1400" dirty="0">
                <a:latin typeface="Courier New" panose="02070309020205020404" pitchFamily="49" charset="0"/>
                <a:cs typeface="Courier New" panose="02070309020205020404" pitchFamily="49" charset="0"/>
              </a:rPr>
              <a:t>)</a:t>
            </a:r>
          </a:p>
          <a:p>
            <a:pPr>
              <a:spcBef>
                <a:spcPts val="200"/>
              </a:spcBef>
              <a:tabLst>
                <a:tab pos="290513" algn="l"/>
                <a:tab pos="568325" algn="l"/>
                <a:tab pos="860425" algn="l"/>
                <a:tab pos="1147763" algn="l"/>
                <a:tab pos="4352925" algn="l"/>
                <a:tab pos="6840538" algn="l"/>
              </a:tabLst>
            </a:pPr>
            <a:r>
              <a:rPr lang="en-US" sz="1400" dirty="0">
                <a:latin typeface="Courier New" panose="02070309020205020404" pitchFamily="49" charset="0"/>
                <a:cs typeface="Courier New" panose="02070309020205020404" pitchFamily="49" charset="0"/>
              </a:rPr>
              <a:t>		remove 𝜈 from </a:t>
            </a:r>
            <a:r>
              <a:rPr lang="en-US" sz="1400" i="1" dirty="0">
                <a:latin typeface="Courier New" panose="02070309020205020404" pitchFamily="49" charset="0"/>
                <a:cs typeface="Courier New" panose="02070309020205020404" pitchFamily="49" charset="0"/>
              </a:rPr>
              <a:t>Frontier</a:t>
            </a:r>
            <a:endParaRPr lang="en-US" sz="1400" dirty="0">
              <a:latin typeface="Courier New" panose="02070309020205020404" pitchFamily="49" charset="0"/>
              <a:cs typeface="Courier New" panose="02070309020205020404" pitchFamily="49" charset="0"/>
            </a:endParaRPr>
          </a:p>
          <a:p>
            <a:pPr>
              <a:spcBef>
                <a:spcPts val="200"/>
              </a:spcBef>
              <a:tabLst>
                <a:tab pos="290513" algn="l"/>
                <a:tab pos="568325" algn="l"/>
                <a:tab pos="860425" algn="l"/>
                <a:tab pos="1147763" algn="l"/>
                <a:tab pos="4352925" algn="l"/>
                <a:tab pos="6840538" algn="l"/>
              </a:tabLst>
            </a:pPr>
            <a:r>
              <a:rPr lang="en-US" sz="1400" dirty="0">
                <a:latin typeface="Courier New" panose="02070309020205020404" pitchFamily="49" charset="0"/>
                <a:cs typeface="Courier New" panose="02070309020205020404" pitchFamily="49" charset="0"/>
              </a:rPr>
              <a:t>		add 𝜈 to </a:t>
            </a:r>
            <a:r>
              <a:rPr lang="en-US" sz="1400" i="1" dirty="0">
                <a:latin typeface="Courier New" panose="02070309020205020404" pitchFamily="49" charset="0"/>
                <a:cs typeface="Courier New" panose="02070309020205020404" pitchFamily="49" charset="0"/>
              </a:rPr>
              <a:t>Expanded</a:t>
            </a:r>
            <a:endParaRPr lang="en-US" sz="1400" dirty="0">
              <a:latin typeface="Courier New" panose="02070309020205020404" pitchFamily="49" charset="0"/>
              <a:cs typeface="Courier New" panose="02070309020205020404" pitchFamily="49" charset="0"/>
            </a:endParaRPr>
          </a:p>
          <a:p>
            <a:pPr>
              <a:spcBef>
                <a:spcPts val="200"/>
              </a:spcBef>
              <a:tabLst>
                <a:tab pos="290513" algn="l"/>
                <a:tab pos="568325" algn="l"/>
                <a:tab pos="860425" algn="l"/>
                <a:tab pos="1147763"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b="1" strike="sngStrike" dirty="0">
                <a:latin typeface="Courier New" panose="02070309020205020404" pitchFamily="49" charset="0"/>
                <a:cs typeface="Courier New" panose="02070309020205020404" pitchFamily="49" charset="0"/>
              </a:rPr>
              <a:t>if</a:t>
            </a:r>
            <a:r>
              <a:rPr lang="en-US" sz="1400" strike="sngStrike" dirty="0">
                <a:latin typeface="Courier New" panose="02070309020205020404" pitchFamily="49" charset="0"/>
                <a:cs typeface="Courier New" panose="02070309020205020404" pitchFamily="49" charset="0"/>
              </a:rPr>
              <a:t> </a:t>
            </a:r>
            <a:r>
              <a:rPr lang="en-US" sz="1400" i="1" strike="sngStrike" dirty="0">
                <a:latin typeface="Courier New" panose="02070309020205020404" pitchFamily="49" charset="0"/>
                <a:cs typeface="Courier New" panose="02070309020205020404" pitchFamily="49" charset="0"/>
              </a:rPr>
              <a:t>s </a:t>
            </a:r>
            <a:r>
              <a:rPr lang="en-US" sz="1400" strike="sngStrike" dirty="0">
                <a:latin typeface="Courier New" panose="02070309020205020404" pitchFamily="49" charset="0"/>
                <a:cs typeface="Courier New" panose="02070309020205020404" pitchFamily="49" charset="0"/>
              </a:rPr>
              <a:t>satisfies </a:t>
            </a:r>
            <a:r>
              <a:rPr lang="en-US" sz="1400" i="1" strike="sngStrike" dirty="0">
                <a:latin typeface="Courier New" panose="02070309020205020404" pitchFamily="49" charset="0"/>
                <a:cs typeface="Courier New" panose="02070309020205020404" pitchFamily="49" charset="0"/>
              </a:rPr>
              <a:t>g</a:t>
            </a:r>
            <a:r>
              <a:rPr lang="en-US" sz="1400" strike="sngStrike" dirty="0">
                <a:latin typeface="Courier New" panose="02070309020205020404" pitchFamily="49" charset="0"/>
                <a:cs typeface="Courier New" panose="02070309020205020404" pitchFamily="49" charset="0"/>
              </a:rPr>
              <a:t> </a:t>
            </a:r>
            <a:r>
              <a:rPr lang="en-US" sz="1400" b="1" strike="sngStrike" dirty="0">
                <a:latin typeface="Courier New" panose="02070309020205020404" pitchFamily="49" charset="0"/>
                <a:cs typeface="Courier New" panose="02070309020205020404" pitchFamily="49" charset="0"/>
              </a:rPr>
              <a:t>then</a:t>
            </a:r>
            <a:r>
              <a:rPr lang="en-US" sz="1400" b="1" dirty="0">
                <a:latin typeface="Courier New" panose="02070309020205020404" pitchFamily="49" charset="0"/>
                <a:cs typeface="Courier New" panose="02070309020205020404" pitchFamily="49" charset="0"/>
              </a:rPr>
              <a:t> </a:t>
            </a:r>
          </a:p>
          <a:p>
            <a:pPr>
              <a:spcBef>
                <a:spcPts val="200"/>
              </a:spcBef>
              <a:tabLst>
                <a:tab pos="290513" algn="l"/>
                <a:tab pos="568325" algn="l"/>
                <a:tab pos="860425" algn="l"/>
                <a:tab pos="1147763" algn="l"/>
                <a:tab pos="4352925" algn="l"/>
                <a:tab pos="6840538" algn="l"/>
              </a:tabLst>
            </a:pPr>
            <a:r>
              <a:rPr lang="en-US" sz="1400" b="1" dirty="0">
                <a:latin typeface="Courier New" panose="02070309020205020404" pitchFamily="49" charset="0"/>
                <a:cs typeface="Courier New" panose="02070309020205020404" pitchFamily="49" charset="0"/>
              </a:rPr>
              <a:t>			</a:t>
            </a:r>
            <a:r>
              <a:rPr lang="en-US" sz="1400" b="1" strike="sngStrike" dirty="0">
                <a:latin typeface="Courier New" panose="02070309020205020404" pitchFamily="49" charset="0"/>
                <a:cs typeface="Courier New" panose="02070309020205020404" pitchFamily="49" charset="0"/>
              </a:rPr>
              <a:t>return</a:t>
            </a:r>
            <a:r>
              <a:rPr lang="en-US" sz="1400" strike="sngStrike" dirty="0">
                <a:latin typeface="Courier New" panose="02070309020205020404" pitchFamily="49" charset="0"/>
                <a:cs typeface="Courier New" panose="02070309020205020404" pitchFamily="49" charset="0"/>
              </a:rPr>
              <a:t> 𝜋</a:t>
            </a:r>
            <a:endParaRPr lang="en-US" sz="1400" i="1" strike="sngStrike" dirty="0">
              <a:latin typeface="Courier New" panose="02070309020205020404" pitchFamily="49" charset="0"/>
              <a:cs typeface="Courier New" panose="02070309020205020404" pitchFamily="49" charset="0"/>
            </a:endParaRPr>
          </a:p>
          <a:p>
            <a:pPr>
              <a:spcBef>
                <a:spcPts val="200"/>
              </a:spcBef>
              <a:tabLst>
                <a:tab pos="290513" algn="l"/>
                <a:tab pos="568325" algn="l"/>
                <a:tab pos="860425" algn="l"/>
                <a:tab pos="1147763"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b="1" dirty="0">
                <a:solidFill>
                  <a:schemeClr val="accent3">
                    <a:lumMod val="40000"/>
                    <a:lumOff val="60000"/>
                  </a:schemeClr>
                </a:solidFill>
                <a:latin typeface="Courier New" panose="02070309020205020404" pitchFamily="49" charset="0"/>
                <a:cs typeface="Courier New" panose="02070309020205020404" pitchFamily="49" charset="0"/>
              </a:rPr>
              <a:t>if</a:t>
            </a:r>
            <a:r>
              <a:rPr lang="en-US" sz="1400" dirty="0">
                <a:solidFill>
                  <a:schemeClr val="accent3">
                    <a:lumMod val="40000"/>
                    <a:lumOff val="60000"/>
                  </a:schemeClr>
                </a:solidFill>
                <a:latin typeface="Courier New" panose="02070309020205020404" pitchFamily="49" charset="0"/>
                <a:cs typeface="Courier New" panose="02070309020205020404" pitchFamily="49" charset="0"/>
              </a:rPr>
              <a:t> </a:t>
            </a:r>
            <a:r>
              <a:rPr lang="en-US" sz="1400" i="1" dirty="0">
                <a:solidFill>
                  <a:schemeClr val="accent3">
                    <a:lumMod val="40000"/>
                    <a:lumOff val="60000"/>
                  </a:schemeClr>
                </a:solidFill>
                <a:latin typeface="Courier New" panose="02070309020205020404" pitchFamily="49" charset="0"/>
                <a:cs typeface="Courier New" panose="02070309020205020404" pitchFamily="49" charset="0"/>
              </a:rPr>
              <a:t>s </a:t>
            </a:r>
            <a:r>
              <a:rPr lang="en-US" sz="1400" dirty="0">
                <a:solidFill>
                  <a:schemeClr val="accent3">
                    <a:lumMod val="40000"/>
                    <a:lumOff val="60000"/>
                  </a:schemeClr>
                </a:solidFill>
                <a:latin typeface="Courier New" panose="02070309020205020404" pitchFamily="49" charset="0"/>
                <a:cs typeface="Courier New" panose="02070309020205020404" pitchFamily="49" charset="0"/>
              </a:rPr>
              <a:t>satisfies </a:t>
            </a:r>
            <a:r>
              <a:rPr lang="en-US" sz="1400" i="1" dirty="0">
                <a:solidFill>
                  <a:schemeClr val="accent3">
                    <a:lumMod val="40000"/>
                    <a:lumOff val="60000"/>
                  </a:schemeClr>
                </a:solidFill>
                <a:latin typeface="Courier New" panose="02070309020205020404" pitchFamily="49" charset="0"/>
                <a:cs typeface="Courier New" panose="02070309020205020404" pitchFamily="49" charset="0"/>
              </a:rPr>
              <a:t>g </a:t>
            </a:r>
            <a:r>
              <a:rPr lang="en-US" sz="1400" dirty="0">
                <a:solidFill>
                  <a:schemeClr val="accent3">
                    <a:lumMod val="40000"/>
                    <a:lumOff val="60000"/>
                  </a:schemeClr>
                </a:solidFill>
                <a:latin typeface="Courier New" panose="02070309020205020404" pitchFamily="49" charset="0"/>
                <a:cs typeface="Courier New" panose="02070309020205020404" pitchFamily="49" charset="0"/>
              </a:rPr>
              <a:t>and cost(𝜋) &lt; </a:t>
            </a:r>
            <a:r>
              <a:rPr lang="en-US" sz="1400" i="1" dirty="0">
                <a:solidFill>
                  <a:schemeClr val="accent3">
                    <a:lumMod val="40000"/>
                    <a:lumOff val="60000"/>
                  </a:schemeClr>
                </a:solidFill>
                <a:latin typeface="Courier New" panose="02070309020205020404" pitchFamily="49" charset="0"/>
                <a:cs typeface="Courier New" panose="02070309020205020404" pitchFamily="49" charset="0"/>
              </a:rPr>
              <a:t>c</a:t>
            </a:r>
            <a:r>
              <a:rPr lang="en-US" sz="1400" baseline="30000" dirty="0">
                <a:solidFill>
                  <a:schemeClr val="accent3">
                    <a:lumMod val="40000"/>
                    <a:lumOff val="60000"/>
                  </a:schemeClr>
                </a:solidFill>
                <a:latin typeface="Courier New" panose="02070309020205020404" pitchFamily="49" charset="0"/>
                <a:cs typeface="Courier New" panose="02070309020205020404" pitchFamily="49" charset="0"/>
              </a:rPr>
              <a:t>*</a:t>
            </a:r>
            <a:r>
              <a:rPr lang="en-US" sz="1400" dirty="0">
                <a:solidFill>
                  <a:schemeClr val="accent3">
                    <a:lumMod val="40000"/>
                    <a:lumOff val="60000"/>
                  </a:schemeClr>
                </a:solidFill>
                <a:latin typeface="Courier New" panose="02070309020205020404" pitchFamily="49" charset="0"/>
                <a:cs typeface="Courier New" panose="02070309020205020404" pitchFamily="49" charset="0"/>
              </a:rPr>
              <a:t> </a:t>
            </a:r>
            <a:r>
              <a:rPr lang="en-US" sz="1400" b="1" dirty="0">
                <a:solidFill>
                  <a:schemeClr val="accent3">
                    <a:lumMod val="40000"/>
                    <a:lumOff val="60000"/>
                  </a:schemeClr>
                </a:solidFill>
                <a:latin typeface="Courier New" panose="02070309020205020404" pitchFamily="49" charset="0"/>
                <a:cs typeface="Courier New" panose="02070309020205020404" pitchFamily="49" charset="0"/>
              </a:rPr>
              <a:t>then</a:t>
            </a:r>
          </a:p>
          <a:p>
            <a:pPr>
              <a:spcBef>
                <a:spcPts val="200"/>
              </a:spcBef>
              <a:tabLst>
                <a:tab pos="290513" algn="l"/>
                <a:tab pos="568325" algn="l"/>
                <a:tab pos="860425" algn="l"/>
                <a:tab pos="1147763" algn="l"/>
                <a:tab pos="4352925" algn="l"/>
                <a:tab pos="6840538" algn="l"/>
              </a:tabLst>
            </a:pPr>
            <a:r>
              <a:rPr lang="en-US" sz="1400" b="1" dirty="0">
                <a:solidFill>
                  <a:schemeClr val="accent3">
                    <a:lumMod val="40000"/>
                    <a:lumOff val="60000"/>
                  </a:schemeClr>
                </a:solidFill>
                <a:latin typeface="Courier New" panose="02070309020205020404" pitchFamily="49" charset="0"/>
                <a:cs typeface="Courier New" panose="02070309020205020404" pitchFamily="49" charset="0"/>
              </a:rPr>
              <a:t>			</a:t>
            </a:r>
            <a:r>
              <a:rPr lang="en-US" sz="1400" i="1" dirty="0">
                <a:solidFill>
                  <a:schemeClr val="accent3">
                    <a:lumMod val="40000"/>
                    <a:lumOff val="60000"/>
                  </a:schemeClr>
                </a:solidFill>
                <a:latin typeface="Courier New" panose="02070309020205020404" pitchFamily="49" charset="0"/>
                <a:ea typeface="Helvetica"/>
                <a:cs typeface="Courier New" panose="02070309020205020404" pitchFamily="49" charset="0"/>
              </a:rPr>
              <a:t> c</a:t>
            </a:r>
            <a:r>
              <a:rPr lang="en-US" sz="1400" baseline="30000" dirty="0">
                <a:solidFill>
                  <a:schemeClr val="accent3">
                    <a:lumMod val="40000"/>
                    <a:lumOff val="60000"/>
                  </a:schemeClr>
                </a:solidFill>
                <a:latin typeface="Courier New" panose="02070309020205020404" pitchFamily="49" charset="0"/>
                <a:ea typeface="Helvetica"/>
                <a:cs typeface="Courier New" panose="02070309020205020404" pitchFamily="49" charset="0"/>
              </a:rPr>
              <a:t>*</a:t>
            </a:r>
            <a:r>
              <a:rPr lang="en-US" sz="1400" dirty="0">
                <a:solidFill>
                  <a:schemeClr val="accent3">
                    <a:lumMod val="40000"/>
                    <a:lumOff val="60000"/>
                  </a:schemeClr>
                </a:solidFill>
                <a:latin typeface="Courier New" panose="02070309020205020404" pitchFamily="49" charset="0"/>
                <a:cs typeface="Courier New" panose="02070309020205020404" pitchFamily="49" charset="0"/>
              </a:rPr>
              <a:t>← cost(𝜋); 𝜋</a:t>
            </a:r>
            <a:r>
              <a:rPr lang="en-US" sz="1400" baseline="30000" dirty="0">
                <a:solidFill>
                  <a:schemeClr val="accent3">
                    <a:lumMod val="40000"/>
                    <a:lumOff val="60000"/>
                  </a:schemeClr>
                </a:solidFill>
                <a:latin typeface="Courier New" panose="02070309020205020404" pitchFamily="49" charset="0"/>
                <a:ea typeface="Helvetica"/>
                <a:cs typeface="Courier New" panose="02070309020205020404" pitchFamily="49" charset="0"/>
              </a:rPr>
              <a:t>*</a:t>
            </a:r>
            <a:r>
              <a:rPr lang="en-US" sz="1400" dirty="0">
                <a:solidFill>
                  <a:schemeClr val="accent3">
                    <a:lumMod val="40000"/>
                    <a:lumOff val="60000"/>
                  </a:schemeClr>
                </a:solidFill>
                <a:latin typeface="Courier New" panose="02070309020205020404" pitchFamily="49" charset="0"/>
                <a:cs typeface="Courier New" panose="02070309020205020404" pitchFamily="49" charset="0"/>
              </a:rPr>
              <a:t>← 𝜋</a:t>
            </a:r>
          </a:p>
          <a:p>
            <a:pPr>
              <a:spcBef>
                <a:spcPts val="200"/>
              </a:spcBef>
              <a:tabLst>
                <a:tab pos="290513" algn="l"/>
                <a:tab pos="568325" algn="l"/>
                <a:tab pos="860425" algn="l"/>
                <a:tab pos="1147763" algn="l"/>
                <a:tab pos="4352925" algn="l"/>
                <a:tab pos="6840538" algn="l"/>
              </a:tabLst>
            </a:pPr>
            <a:r>
              <a:rPr lang="en-US" sz="1400" dirty="0">
                <a:solidFill>
                  <a:schemeClr val="accent3">
                    <a:lumMod val="40000"/>
                    <a:lumOff val="60000"/>
                  </a:schemeClr>
                </a:solidFill>
                <a:latin typeface="Courier New" panose="02070309020205020404" pitchFamily="49" charset="0"/>
                <a:cs typeface="Courier New" panose="02070309020205020404" pitchFamily="49" charset="0"/>
              </a:rPr>
              <a:t>		</a:t>
            </a:r>
            <a:r>
              <a:rPr lang="en-US" sz="1400" b="1" dirty="0">
                <a:solidFill>
                  <a:schemeClr val="accent3">
                    <a:lumMod val="40000"/>
                    <a:lumOff val="60000"/>
                  </a:schemeClr>
                </a:solidFill>
                <a:latin typeface="Courier New" panose="02070309020205020404" pitchFamily="49" charset="0"/>
                <a:cs typeface="Courier New" panose="02070309020205020404" pitchFamily="49" charset="0"/>
              </a:rPr>
              <a:t>else if</a:t>
            </a:r>
            <a:r>
              <a:rPr lang="en-US" sz="1400" dirty="0">
                <a:solidFill>
                  <a:schemeClr val="accent3">
                    <a:lumMod val="40000"/>
                    <a:lumOff val="60000"/>
                  </a:schemeClr>
                </a:solidFill>
                <a:latin typeface="Courier New" panose="02070309020205020404" pitchFamily="49" charset="0"/>
                <a:cs typeface="Courier New" panose="02070309020205020404" pitchFamily="49" charset="0"/>
              </a:rPr>
              <a:t> </a:t>
            </a:r>
            <a:r>
              <a:rPr lang="en-US" sz="1400" i="1" dirty="0">
                <a:solidFill>
                  <a:schemeClr val="accent3">
                    <a:lumMod val="40000"/>
                    <a:lumOff val="60000"/>
                  </a:schemeClr>
                </a:solidFill>
                <a:latin typeface="Courier New" panose="02070309020205020404" pitchFamily="49" charset="0"/>
                <a:cs typeface="Courier New" panose="02070309020205020404" pitchFamily="49" charset="0"/>
              </a:rPr>
              <a:t>f</a:t>
            </a:r>
            <a:r>
              <a:rPr lang="en-US" sz="1400" dirty="0">
                <a:solidFill>
                  <a:schemeClr val="accent3">
                    <a:lumMod val="40000"/>
                    <a:lumOff val="60000"/>
                  </a:schemeClr>
                </a:solidFill>
                <a:latin typeface="Courier New" panose="02070309020205020404" pitchFamily="49" charset="0"/>
                <a:cs typeface="Courier New" panose="02070309020205020404" pitchFamily="49" charset="0"/>
              </a:rPr>
              <a:t>(𝜈)</a:t>
            </a:r>
            <a:r>
              <a:rPr lang="en-US" sz="1400" i="1" dirty="0">
                <a:solidFill>
                  <a:schemeClr val="accent3">
                    <a:lumMod val="40000"/>
                    <a:lumOff val="60000"/>
                  </a:schemeClr>
                </a:solidFill>
                <a:latin typeface="Courier New" panose="02070309020205020404" pitchFamily="49" charset="0"/>
                <a:cs typeface="Courier New" panose="02070309020205020404" pitchFamily="49" charset="0"/>
              </a:rPr>
              <a:t> </a:t>
            </a:r>
            <a:r>
              <a:rPr lang="en-US" sz="1400" dirty="0">
                <a:solidFill>
                  <a:schemeClr val="accent3">
                    <a:lumMod val="40000"/>
                    <a:lumOff val="60000"/>
                  </a:schemeClr>
                </a:solidFill>
                <a:latin typeface="Courier New" panose="02070309020205020404" pitchFamily="49" charset="0"/>
                <a:cs typeface="Courier New" panose="02070309020205020404" pitchFamily="49" charset="0"/>
              </a:rPr>
              <a:t>&lt; </a:t>
            </a:r>
            <a:r>
              <a:rPr lang="en-US" sz="1400" i="1" dirty="0">
                <a:solidFill>
                  <a:schemeClr val="accent3">
                    <a:lumMod val="40000"/>
                    <a:lumOff val="60000"/>
                  </a:schemeClr>
                </a:solidFill>
                <a:latin typeface="Courier New" panose="02070309020205020404" pitchFamily="49" charset="0"/>
                <a:cs typeface="Courier New" panose="02070309020205020404" pitchFamily="49" charset="0"/>
              </a:rPr>
              <a:t>c</a:t>
            </a:r>
            <a:r>
              <a:rPr lang="en-US" sz="1400" i="1" baseline="30000" dirty="0">
                <a:solidFill>
                  <a:schemeClr val="accent3">
                    <a:lumMod val="40000"/>
                    <a:lumOff val="60000"/>
                  </a:schemeClr>
                </a:solidFill>
                <a:latin typeface="Courier New" panose="02070309020205020404" pitchFamily="49" charset="0"/>
                <a:cs typeface="Courier New" panose="02070309020205020404" pitchFamily="49" charset="0"/>
              </a:rPr>
              <a:t>*</a:t>
            </a:r>
            <a:r>
              <a:rPr lang="en-US" sz="1400" dirty="0">
                <a:solidFill>
                  <a:schemeClr val="accent3">
                    <a:lumMod val="40000"/>
                    <a:lumOff val="60000"/>
                  </a:schemeClr>
                </a:solidFill>
                <a:latin typeface="Courier New" panose="02070309020205020404" pitchFamily="49" charset="0"/>
                <a:cs typeface="Courier New" panose="02070309020205020404" pitchFamily="49" charset="0"/>
              </a:rPr>
              <a:t> </a:t>
            </a:r>
            <a:r>
              <a:rPr lang="en-US" sz="1400" b="1" dirty="0">
                <a:solidFill>
                  <a:schemeClr val="accent3">
                    <a:lumMod val="40000"/>
                    <a:lumOff val="60000"/>
                  </a:schemeClr>
                </a:solidFill>
                <a:latin typeface="Courier New" panose="02070309020205020404" pitchFamily="49" charset="0"/>
                <a:cs typeface="Courier New" panose="02070309020205020404" pitchFamily="49" charset="0"/>
              </a:rPr>
              <a:t>then</a:t>
            </a:r>
          </a:p>
          <a:p>
            <a:pPr>
              <a:spcBef>
                <a:spcPts val="200"/>
              </a:spcBef>
              <a:tabLst>
                <a:tab pos="290513" algn="l"/>
                <a:tab pos="568325" algn="l"/>
                <a:tab pos="860425" algn="l"/>
                <a:tab pos="1147763"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Children </a:t>
            </a:r>
            <a:r>
              <a:rPr lang="en-US" sz="1400" dirty="0">
                <a:latin typeface="Courier New" panose="02070309020205020404" pitchFamily="49" charset="0"/>
                <a:cs typeface="Courier New" panose="02070309020205020404" pitchFamily="49" charset="0"/>
              </a:rPr>
              <a:t>← {(𝜋</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𝛾(</a:t>
            </a:r>
            <a:r>
              <a:rPr lang="en-US" sz="1400" i="1" dirty="0" err="1">
                <a:latin typeface="Courier New" panose="02070309020205020404" pitchFamily="49" charset="0"/>
                <a:cs typeface="Courier New" panose="02070309020205020404" pitchFamily="49" charset="0"/>
              </a:rPr>
              <a:t>s</a:t>
            </a:r>
            <a:r>
              <a:rPr lang="en-US" sz="1400" dirty="0" err="1">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 </a:t>
            </a:r>
          </a:p>
          <a:p>
            <a:pPr>
              <a:spcBef>
                <a:spcPts val="200"/>
              </a:spcBef>
              <a:tabLst>
                <a:tab pos="290513" algn="l"/>
                <a:tab pos="568325" algn="l"/>
                <a:tab pos="860425" algn="l"/>
                <a:tab pos="1147763" algn="l"/>
                <a:tab pos="4352925" algn="l"/>
                <a:tab pos="6840538" algn="l"/>
              </a:tabLst>
            </a:pPr>
            <a:r>
              <a:rPr lang="en-US" sz="1400" i="1" dirty="0">
                <a:latin typeface="Courier New" panose="02070309020205020404" pitchFamily="49" charset="0"/>
                <a:cs typeface="Courier New" panose="02070309020205020404" pitchFamily="49" charset="0"/>
              </a:rPr>
              <a:t>				s</a:t>
            </a:r>
            <a:r>
              <a:rPr lang="en-US" sz="1400" dirty="0">
                <a:latin typeface="Courier New" panose="02070309020205020404" pitchFamily="49" charset="0"/>
                <a:cs typeface="Courier New" panose="02070309020205020404" pitchFamily="49" charset="0"/>
              </a:rPr>
              <a:t> satisfies </a:t>
            </a:r>
            <a:r>
              <a:rPr lang="en-US" sz="1400" i="1" dirty="0">
                <a:latin typeface="Courier New" panose="02070309020205020404" pitchFamily="49" charset="0"/>
                <a:cs typeface="Courier New" panose="02070309020205020404" pitchFamily="49" charset="0"/>
              </a:rPr>
              <a:t>pre</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a:t>
            </a:r>
          </a:p>
          <a:p>
            <a:pPr>
              <a:spcBef>
                <a:spcPts val="200"/>
              </a:spcBef>
              <a:tabLst>
                <a:tab pos="290513" algn="l"/>
                <a:tab pos="568325" algn="l"/>
                <a:tab pos="860425" algn="l"/>
                <a:tab pos="1147763" algn="l"/>
                <a:tab pos="4217988" algn="l"/>
                <a:tab pos="6840538" algn="l"/>
              </a:tabLst>
            </a:pPr>
            <a:r>
              <a:rPr lang="en-US" sz="1400" dirty="0">
                <a:latin typeface="Courier New" panose="02070309020205020404" pitchFamily="49" charset="0"/>
                <a:cs typeface="Courier New" panose="02070309020205020404" pitchFamily="49" charset="0"/>
              </a:rPr>
              <a:t>			prune 0 or more nodes from </a:t>
            </a:r>
            <a:br>
              <a:rPr lang="en-US" sz="1400" dirty="0">
                <a:latin typeface="Courier New" panose="02070309020205020404" pitchFamily="49" charset="0"/>
                <a:cs typeface="Courier New" panose="02070309020205020404" pitchFamily="49" charset="0"/>
              </a:rPr>
            </a:b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Children</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Expanded	(ii</a:t>
            </a:r>
            <a:r>
              <a:rPr lang="en-US" sz="1400" dirty="0">
                <a:latin typeface="Courier New" panose="02070309020205020404" pitchFamily="49" charset="0"/>
                <a:cs typeface="Courier New" panose="02070309020205020404" pitchFamily="49" charset="0"/>
              </a:rPr>
              <a:t>)</a:t>
            </a:r>
          </a:p>
          <a:p>
            <a:pPr>
              <a:spcBef>
                <a:spcPts val="200"/>
              </a:spcBef>
              <a:tabLst>
                <a:tab pos="290513" algn="l"/>
                <a:tab pos="568325" algn="l"/>
                <a:tab pos="860425" algn="l"/>
                <a:tab pos="1147763"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Frontier </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Frontier </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Children</a:t>
            </a:r>
            <a:endParaRPr lang="en-US" sz="1400" dirty="0">
              <a:latin typeface="Courier New" panose="02070309020205020404" pitchFamily="49" charset="0"/>
              <a:cs typeface="Courier New" panose="02070309020205020404" pitchFamily="49" charset="0"/>
            </a:endParaRPr>
          </a:p>
          <a:p>
            <a:pPr>
              <a:spcBef>
                <a:spcPts val="200"/>
              </a:spcBef>
              <a:tabLst>
                <a:tab pos="290513" algn="l"/>
                <a:tab pos="568325" algn="l"/>
                <a:tab pos="860425" algn="l"/>
                <a:tab pos="1147763"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return</a:t>
            </a:r>
            <a:r>
              <a:rPr lang="en-US" sz="1400" dirty="0">
                <a:latin typeface="Courier New" panose="02070309020205020404" pitchFamily="49" charset="0"/>
                <a:cs typeface="Courier New" panose="02070309020205020404" pitchFamily="49" charset="0"/>
              </a:rPr>
              <a:t> </a:t>
            </a:r>
            <a:r>
              <a:rPr lang="en-US" sz="1400" strike="sngStrike" dirty="0">
                <a:latin typeface="Courier New" panose="02070309020205020404" pitchFamily="49" charset="0"/>
                <a:cs typeface="Courier New" panose="02070309020205020404" pitchFamily="49" charset="0"/>
              </a:rPr>
              <a:t>failure</a:t>
            </a:r>
            <a:r>
              <a:rPr lang="en-US" sz="1400" dirty="0">
                <a:latin typeface="Courier New" panose="02070309020205020404" pitchFamily="49" charset="0"/>
                <a:cs typeface="Courier New" panose="02070309020205020404" pitchFamily="49" charset="0"/>
              </a:rPr>
              <a:t> </a:t>
            </a:r>
            <a:r>
              <a:rPr lang="en-US" sz="1400" dirty="0">
                <a:solidFill>
                  <a:schemeClr val="accent3">
                    <a:lumMod val="40000"/>
                    <a:lumOff val="60000"/>
                  </a:schemeClr>
                </a:solidFill>
                <a:latin typeface="Courier New" panose="02070309020205020404" pitchFamily="49" charset="0"/>
                <a:cs typeface="Courier New" panose="02070309020205020404" pitchFamily="49" charset="0"/>
              </a:rPr>
              <a:t>𝜋</a:t>
            </a:r>
            <a:r>
              <a:rPr lang="en-US" sz="1400" i="1" dirty="0">
                <a:solidFill>
                  <a:schemeClr val="accent3">
                    <a:lumMod val="40000"/>
                    <a:lumOff val="60000"/>
                  </a:schemeClr>
                </a:solidFill>
                <a:latin typeface="Courier New" panose="02070309020205020404" pitchFamily="49" charset="0"/>
                <a:ea typeface="Helvetica"/>
                <a:cs typeface="Courier New" panose="02070309020205020404" pitchFamily="49" charset="0"/>
              </a:rPr>
              <a:t>*</a:t>
            </a:r>
            <a:endParaRPr lang="en-GB" sz="1400" dirty="0">
              <a:solidFill>
                <a:schemeClr val="accent3">
                  <a:lumMod val="40000"/>
                  <a:lumOff val="60000"/>
                </a:schemeClr>
              </a:solidFill>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8333598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chor="ctr">
            <a:normAutofit/>
          </a:bodyPr>
          <a:lstStyle/>
          <a:p>
            <a:r>
              <a:rPr lang="en-US" dirty="0"/>
              <a:t>Depth-First Branch and Bound (DFBB)</a:t>
            </a:r>
          </a:p>
        </p:txBody>
      </p:sp>
      <mc:AlternateContent xmlns:mc="http://schemas.openxmlformats.org/markup-compatibility/2006" xmlns:a14="http://schemas.microsoft.com/office/drawing/2010/main">
        <mc:Choice Requires="a14">
          <p:sp>
            <p:nvSpPr>
              <p:cNvPr id="10" name="Content Placeholder 9">
                <a:extLst>
                  <a:ext uri="{FF2B5EF4-FFF2-40B4-BE49-F238E27FC236}">
                    <a16:creationId xmlns:a16="http://schemas.microsoft.com/office/drawing/2014/main" id="{83BBFF7B-6AC5-894F-8A74-8C81CACAE8D6}"/>
                  </a:ext>
                </a:extLst>
              </p:cNvPr>
              <p:cNvSpPr>
                <a:spLocks noGrp="1"/>
              </p:cNvSpPr>
              <p:nvPr>
                <p:ph idx="1"/>
              </p:nvPr>
            </p:nvSpPr>
            <p:spPr>
              <a:xfrm>
                <a:off x="359625" y="1665066"/>
                <a:ext cx="6568579" cy="4240848"/>
              </a:xfrm>
            </p:spPr>
            <p:txBody>
              <a:bodyPr>
                <a:normAutofit/>
              </a:bodyPr>
              <a:lstStyle/>
              <a:p>
                <a:r>
                  <a:rPr lang="en-GB" dirty="0"/>
                  <a:t>Properties</a:t>
                </a:r>
              </a:p>
              <a:p>
                <a:pPr lvl="1"/>
                <a:r>
                  <a:rPr lang="en-GB" dirty="0"/>
                  <a:t>Termination, completeness, optimality same as A*</a:t>
                </a:r>
              </a:p>
              <a:p>
                <a:pPr lvl="1"/>
                <a:r>
                  <a:rPr lang="en-GB" dirty="0"/>
                  <a:t>Usually less memory than A*, but more time</a:t>
                </a:r>
              </a:p>
              <a:p>
                <a:pPr lvl="1"/>
                <a:r>
                  <a:rPr lang="en-GB" dirty="0"/>
                  <a:t>Worst-case like DFS: </a:t>
                </a:r>
              </a:p>
              <a:p>
                <a:pPr lvl="2"/>
                <a14:m>
                  <m:oMath xmlns:m="http://schemas.openxmlformats.org/officeDocument/2006/math">
                    <m:r>
                      <a:rPr lang="en-GB" i="1" dirty="0" smtClean="0">
                        <a:latin typeface="Cambria Math" panose="02040503050406030204" pitchFamily="18" charset="0"/>
                      </a:rPr>
                      <m:t>𝑂</m:t>
                    </m:r>
                    <m:d>
                      <m:dPr>
                        <m:ctrlPr>
                          <a:rPr lang="en-GB" i="1" dirty="0">
                            <a:latin typeface="Cambria Math" panose="02040503050406030204" pitchFamily="18" charset="0"/>
                          </a:rPr>
                        </m:ctrlPr>
                      </m:dPr>
                      <m:e>
                        <m:r>
                          <a:rPr lang="en-GB" i="1" dirty="0" err="1">
                            <a:latin typeface="Cambria Math" panose="02040503050406030204" pitchFamily="18" charset="0"/>
                          </a:rPr>
                          <m:t>𝑏𝑙</m:t>
                        </m:r>
                      </m:e>
                    </m:d>
                  </m:oMath>
                </a14:m>
                <a:r>
                  <a:rPr lang="en-GB" dirty="0"/>
                  <a:t> memory</a:t>
                </a:r>
              </a:p>
              <a:p>
                <a:pPr lvl="2"/>
                <a14:m>
                  <m:oMath xmlns:m="http://schemas.openxmlformats.org/officeDocument/2006/math">
                    <m:r>
                      <a:rPr lang="en-GB" i="1" dirty="0" smtClean="0">
                        <a:latin typeface="Cambria Math" panose="02040503050406030204" pitchFamily="18" charset="0"/>
                      </a:rPr>
                      <m:t>𝑂</m:t>
                    </m:r>
                    <m:d>
                      <m:dPr>
                        <m:ctrlPr>
                          <a:rPr lang="en-GB" i="1" dirty="0">
                            <a:latin typeface="Cambria Math" panose="02040503050406030204" pitchFamily="18" charset="0"/>
                          </a:rPr>
                        </m:ctrlPr>
                      </m:dPr>
                      <m:e>
                        <m:sSup>
                          <m:sSupPr>
                            <m:ctrlPr>
                              <a:rPr lang="en-GB" i="1" dirty="0" err="1">
                                <a:latin typeface="Cambria Math" panose="02040503050406030204" pitchFamily="18" charset="0"/>
                              </a:rPr>
                            </m:ctrlPr>
                          </m:sSupPr>
                          <m:e>
                            <m:r>
                              <a:rPr lang="en-GB" i="1" dirty="0" err="1">
                                <a:latin typeface="Cambria Math" panose="02040503050406030204" pitchFamily="18" charset="0"/>
                              </a:rPr>
                              <m:t>𝑏</m:t>
                            </m:r>
                          </m:e>
                          <m:sup>
                            <m:r>
                              <a:rPr lang="en-GB" i="1" dirty="0" err="1">
                                <a:latin typeface="Cambria Math" panose="02040503050406030204" pitchFamily="18" charset="0"/>
                              </a:rPr>
                              <m:t>𝑙</m:t>
                            </m:r>
                          </m:sup>
                        </m:sSup>
                      </m:e>
                    </m:d>
                  </m:oMath>
                </a14:m>
                <a:r>
                  <a:rPr lang="en-GB" dirty="0"/>
                  <a:t> running time</a:t>
                </a:r>
              </a:p>
              <a:p>
                <a:endParaRPr lang="en-GB" dirty="0"/>
              </a:p>
              <a:p>
                <a:endParaRPr lang="en-GB" dirty="0"/>
              </a:p>
            </p:txBody>
          </p:sp>
        </mc:Choice>
        <mc:Fallback xmlns="">
          <p:sp>
            <p:nvSpPr>
              <p:cNvPr id="10" name="Content Placeholder 9">
                <a:extLst>
                  <a:ext uri="{FF2B5EF4-FFF2-40B4-BE49-F238E27FC236}">
                    <a16:creationId xmlns:a16="http://schemas.microsoft.com/office/drawing/2014/main" id="{83BBFF7B-6AC5-894F-8A74-8C81CACAE8D6}"/>
                  </a:ext>
                </a:extLst>
              </p:cNvPr>
              <p:cNvSpPr>
                <a:spLocks noGrp="1" noRot="1" noChangeAspect="1" noMove="1" noResize="1" noEditPoints="1" noAdjustHandles="1" noChangeArrowheads="1" noChangeShapeType="1" noTextEdit="1"/>
              </p:cNvSpPr>
              <p:nvPr>
                <p:ph idx="1"/>
              </p:nvPr>
            </p:nvSpPr>
            <p:spPr>
              <a:xfrm>
                <a:off x="359625" y="1665066"/>
                <a:ext cx="6568579" cy="4240848"/>
              </a:xfrm>
              <a:blipFill>
                <a:blip r:embed="rId2"/>
                <a:stretch>
                  <a:fillRect l="-2703" t="-2985"/>
                </a:stretch>
              </a:blipFill>
            </p:spPr>
            <p:txBody>
              <a:bodyPr/>
              <a:lstStyle/>
              <a:p>
                <a:r>
                  <a:rPr lang="en-DE">
                    <a:noFill/>
                  </a:rPr>
                  <a:t> </a:t>
                </a:r>
              </a:p>
            </p:txBody>
          </p:sp>
        </mc:Fallback>
      </mc:AlternateContent>
      <p:sp>
        <p:nvSpPr>
          <p:cNvPr id="3" name="Date Placeholder 2">
            <a:extLst>
              <a:ext uri="{FF2B5EF4-FFF2-40B4-BE49-F238E27FC236}">
                <a16:creationId xmlns:a16="http://schemas.microsoft.com/office/drawing/2014/main" id="{75EF4B81-01C9-E041-A925-4B917F6EA2B2}"/>
              </a:ext>
            </a:extLst>
          </p:cNvPr>
          <p:cNvSpPr>
            <a:spLocks noGrp="1"/>
          </p:cNvSpPr>
          <p:nvPr>
            <p:ph type="dt" sz="half" idx="2"/>
          </p:nvPr>
        </p:nvSpPr>
        <p:spPr/>
        <p:txBody>
          <a:bodyPr/>
          <a:lstStyle/>
          <a:p>
            <a:r>
              <a:rPr lang="de-DE"/>
              <a:t>Deterministic</a:t>
            </a:r>
            <a:endParaRPr lang="de-DE" dirty="0"/>
          </a:p>
        </p:txBody>
      </p:sp>
      <p:sp>
        <p:nvSpPr>
          <p:cNvPr id="4" name="Footer Placeholder 3">
            <a:extLst>
              <a:ext uri="{FF2B5EF4-FFF2-40B4-BE49-F238E27FC236}">
                <a16:creationId xmlns:a16="http://schemas.microsoft.com/office/drawing/2014/main" id="{90B0271F-EF4E-BD4E-50F0-688671D95574}"/>
              </a:ext>
            </a:extLst>
          </p:cNvPr>
          <p:cNvSpPr>
            <a:spLocks noGrp="1"/>
          </p:cNvSpPr>
          <p:nvPr>
            <p:ph type="ftr" sz="quarter" idx="3"/>
          </p:nvPr>
        </p:nvSpPr>
        <p:spPr/>
        <p:txBody>
          <a:bodyPr/>
          <a:lstStyle/>
          <a:p>
            <a:r>
              <a:rPr lang="en-GB"/>
              <a:t>T. Braun - APA</a:t>
            </a:r>
          </a:p>
        </p:txBody>
      </p:sp>
      <p:sp>
        <p:nvSpPr>
          <p:cNvPr id="2" name="Slide Number Placeholder 1">
            <a:extLst>
              <a:ext uri="{FF2B5EF4-FFF2-40B4-BE49-F238E27FC236}">
                <a16:creationId xmlns:a16="http://schemas.microsoft.com/office/drawing/2014/main" id="{555BD79D-2689-7E4F-B52C-A7C830D7E2C1}"/>
              </a:ext>
            </a:extLst>
          </p:cNvPr>
          <p:cNvSpPr>
            <a:spLocks noGrp="1"/>
          </p:cNvSpPr>
          <p:nvPr>
            <p:ph type="sldNum" sz="quarter" idx="4"/>
          </p:nvPr>
        </p:nvSpPr>
        <p:spPr/>
        <p:txBody>
          <a:bodyPr/>
          <a:lstStyle/>
          <a:p>
            <a:fld id="{67C9959E-8E6B-B04C-9955-EA096F41CA7A}" type="slidenum">
              <a:rPr lang="en-GB" smtClean="0"/>
              <a:t>66</a:t>
            </a:fld>
            <a:endParaRPr lang="en-GB"/>
          </a:p>
        </p:txBody>
      </p:sp>
      <p:sp>
        <p:nvSpPr>
          <p:cNvPr id="7" name="Rectangle 6">
            <a:extLst>
              <a:ext uri="{FF2B5EF4-FFF2-40B4-BE49-F238E27FC236}">
                <a16:creationId xmlns:a16="http://schemas.microsoft.com/office/drawing/2014/main" id="{0C1DE678-761E-DF4E-9A8E-9F26CDC2907F}"/>
              </a:ext>
            </a:extLst>
          </p:cNvPr>
          <p:cNvSpPr/>
          <p:nvPr/>
        </p:nvSpPr>
        <p:spPr>
          <a:xfrm>
            <a:off x="6928205" y="981489"/>
            <a:ext cx="4903470" cy="4924425"/>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a:spcBef>
                <a:spcPts val="200"/>
              </a:spcBef>
              <a:tabLst>
                <a:tab pos="290513" algn="l"/>
                <a:tab pos="568325" algn="l"/>
                <a:tab pos="860425" algn="l"/>
                <a:tab pos="4352925" algn="l"/>
                <a:tab pos="6840538" algn="l"/>
              </a:tabLst>
            </a:pPr>
            <a:r>
              <a:rPr lang="en-US" sz="1400" b="1" dirty="0">
                <a:latin typeface="Courier New" panose="02070309020205020404" pitchFamily="49" charset="0"/>
                <a:cs typeface="Courier New" panose="02070309020205020404" pitchFamily="49" charset="0"/>
              </a:rPr>
              <a:t>Deterministic-Search(Σ,</a:t>
            </a:r>
            <a:r>
              <a:rPr lang="en-US" sz="1400" b="1" i="1" dirty="0">
                <a:latin typeface="Courier New" panose="02070309020205020404" pitchFamily="49" charset="0"/>
                <a:cs typeface="Courier New" panose="02070309020205020404" pitchFamily="49" charset="0"/>
              </a:rPr>
              <a:t>s</a:t>
            </a:r>
            <a:r>
              <a:rPr lang="en-US" sz="1400" b="1" baseline="-25000" dirty="0">
                <a:latin typeface="Courier New" panose="02070309020205020404" pitchFamily="49" charset="0"/>
                <a:cs typeface="Courier New" panose="02070309020205020404" pitchFamily="49" charset="0"/>
              </a:rPr>
              <a:t>0</a:t>
            </a:r>
            <a:r>
              <a:rPr lang="en-US" sz="1400" b="1" dirty="0">
                <a:latin typeface="Courier New" panose="02070309020205020404" pitchFamily="49" charset="0"/>
                <a:cs typeface="Courier New" panose="02070309020205020404" pitchFamily="49" charset="0"/>
              </a:rPr>
              <a:t>,</a:t>
            </a:r>
            <a:r>
              <a:rPr lang="en-US" sz="1400" b="1" i="1" dirty="0">
                <a:latin typeface="Courier New" panose="02070309020205020404" pitchFamily="49" charset="0"/>
                <a:cs typeface="Courier New" panose="02070309020205020404" pitchFamily="49" charset="0"/>
              </a:rPr>
              <a:t>g</a:t>
            </a:r>
            <a:r>
              <a:rPr lang="en-US" sz="1400" b="1" dirty="0">
                <a:latin typeface="Courier New" panose="02070309020205020404" pitchFamily="49" charset="0"/>
                <a:cs typeface="Courier New" panose="02070309020205020404" pitchFamily="49" charset="0"/>
              </a:rPr>
              <a:t>)</a:t>
            </a:r>
          </a:p>
          <a:p>
            <a:pPr>
              <a:spcBef>
                <a:spcPts val="200"/>
              </a:spcBef>
              <a:tabLst>
                <a:tab pos="290513" algn="l"/>
                <a:tab pos="568325" algn="l"/>
                <a:tab pos="860425" algn="l"/>
                <a:tab pos="1147763"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 {(⟨⟩, </a:t>
            </a:r>
            <a:r>
              <a:rPr lang="en-US" sz="1400" i="1" dirty="0">
                <a:latin typeface="Courier New" panose="02070309020205020404" pitchFamily="49" charset="0"/>
                <a:cs typeface="Courier New" panose="02070309020205020404" pitchFamily="49" charset="0"/>
              </a:rPr>
              <a:t>s</a:t>
            </a:r>
            <a:r>
              <a:rPr lang="en-US" sz="1400" baseline="-25000" dirty="0">
                <a:latin typeface="Courier New" panose="02070309020205020404" pitchFamily="49" charset="0"/>
                <a:cs typeface="Courier New" panose="02070309020205020404" pitchFamily="49" charset="0"/>
              </a:rPr>
              <a:t>0</a:t>
            </a:r>
            <a:r>
              <a:rPr lang="en-US" sz="1400" dirty="0">
                <a:latin typeface="Courier New" panose="02070309020205020404" pitchFamily="49" charset="0"/>
                <a:cs typeface="Courier New" panose="02070309020205020404" pitchFamily="49" charset="0"/>
              </a:rPr>
              <a:t>)}</a:t>
            </a:r>
          </a:p>
          <a:p>
            <a:pPr>
              <a:spcBef>
                <a:spcPts val="200"/>
              </a:spcBef>
              <a:tabLst>
                <a:tab pos="290513" algn="l"/>
                <a:tab pos="568325" algn="l"/>
                <a:tab pos="860425" algn="l"/>
                <a:tab pos="1147763"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Expanded </a:t>
            </a:r>
            <a:r>
              <a:rPr lang="en-US" sz="1400" dirty="0">
                <a:latin typeface="Courier New" panose="02070309020205020404" pitchFamily="49" charset="0"/>
                <a:cs typeface="Courier New" panose="02070309020205020404" pitchFamily="49" charset="0"/>
              </a:rPr>
              <a:t>← ∅</a:t>
            </a:r>
          </a:p>
          <a:p>
            <a:pPr>
              <a:spcBef>
                <a:spcPts val="200"/>
              </a:spcBef>
              <a:tabLst>
                <a:tab pos="290513" algn="l"/>
                <a:tab pos="568325" algn="l"/>
                <a:tab pos="860425" algn="l"/>
                <a:tab pos="1147763"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i="1" dirty="0">
                <a:solidFill>
                  <a:schemeClr val="accent3">
                    <a:lumMod val="40000"/>
                    <a:lumOff val="60000"/>
                  </a:schemeClr>
                </a:solidFill>
                <a:latin typeface="Courier New" panose="02070309020205020404" pitchFamily="49" charset="0"/>
                <a:ea typeface="Helvetica"/>
                <a:cs typeface="Courier New" panose="02070309020205020404" pitchFamily="49" charset="0"/>
              </a:rPr>
              <a:t>c</a:t>
            </a:r>
            <a:r>
              <a:rPr lang="en-US" sz="1400" baseline="30000" dirty="0">
                <a:solidFill>
                  <a:schemeClr val="accent3">
                    <a:lumMod val="40000"/>
                    <a:lumOff val="60000"/>
                  </a:schemeClr>
                </a:solidFill>
                <a:latin typeface="Courier New" panose="02070309020205020404" pitchFamily="49" charset="0"/>
                <a:ea typeface="Helvetica"/>
                <a:cs typeface="Courier New" panose="02070309020205020404" pitchFamily="49" charset="0"/>
              </a:rPr>
              <a:t>*</a:t>
            </a:r>
            <a:r>
              <a:rPr lang="en-US" sz="1400" dirty="0">
                <a:solidFill>
                  <a:schemeClr val="accent3">
                    <a:lumMod val="40000"/>
                    <a:lumOff val="60000"/>
                  </a:schemeClr>
                </a:solidFill>
                <a:latin typeface="Courier New" panose="02070309020205020404" pitchFamily="49" charset="0"/>
                <a:cs typeface="Courier New" panose="02070309020205020404" pitchFamily="49" charset="0"/>
              </a:rPr>
              <a:t>← ∞</a:t>
            </a:r>
          </a:p>
          <a:p>
            <a:pPr>
              <a:spcBef>
                <a:spcPts val="200"/>
              </a:spcBef>
              <a:tabLst>
                <a:tab pos="290513" algn="l"/>
                <a:tab pos="568325" algn="l"/>
                <a:tab pos="860425" algn="l"/>
                <a:tab pos="1147763" algn="l"/>
                <a:tab pos="4352925" algn="l"/>
                <a:tab pos="6840538" algn="l"/>
              </a:tabLst>
            </a:pPr>
            <a:r>
              <a:rPr lang="en-US" sz="1400" i="1" dirty="0">
                <a:solidFill>
                  <a:schemeClr val="accent3">
                    <a:lumMod val="40000"/>
                    <a:lumOff val="60000"/>
                  </a:schemeClr>
                </a:solidFill>
                <a:latin typeface="Courier New" panose="02070309020205020404" pitchFamily="49" charset="0"/>
                <a:cs typeface="Courier New" panose="02070309020205020404" pitchFamily="49" charset="0"/>
              </a:rPr>
              <a:t>	</a:t>
            </a:r>
            <a:r>
              <a:rPr lang="en-US" sz="1400" dirty="0">
                <a:solidFill>
                  <a:schemeClr val="accent3">
                    <a:lumMod val="40000"/>
                    <a:lumOff val="60000"/>
                  </a:schemeClr>
                </a:solidFill>
                <a:latin typeface="Courier New" panose="02070309020205020404" pitchFamily="49" charset="0"/>
                <a:cs typeface="Courier New" panose="02070309020205020404" pitchFamily="49" charset="0"/>
              </a:rPr>
              <a:t>𝜋</a:t>
            </a:r>
            <a:r>
              <a:rPr lang="en-US" sz="1400" baseline="30000" dirty="0">
                <a:solidFill>
                  <a:schemeClr val="accent3">
                    <a:lumMod val="40000"/>
                    <a:lumOff val="60000"/>
                  </a:schemeClr>
                </a:solidFill>
                <a:latin typeface="Courier New" panose="02070309020205020404" pitchFamily="49" charset="0"/>
                <a:ea typeface="Helvetica"/>
                <a:cs typeface="Courier New" panose="02070309020205020404" pitchFamily="49" charset="0"/>
              </a:rPr>
              <a:t>*</a:t>
            </a:r>
            <a:r>
              <a:rPr lang="en-US" sz="1400" dirty="0">
                <a:solidFill>
                  <a:schemeClr val="accent3">
                    <a:lumMod val="40000"/>
                    <a:lumOff val="60000"/>
                  </a:schemeClr>
                </a:solidFill>
                <a:latin typeface="Courier New" panose="02070309020205020404" pitchFamily="49" charset="0"/>
                <a:cs typeface="Courier New" panose="02070309020205020404" pitchFamily="49" charset="0"/>
              </a:rPr>
              <a:t>← failure</a:t>
            </a:r>
          </a:p>
          <a:p>
            <a:pPr>
              <a:spcBef>
                <a:spcPts val="200"/>
              </a:spcBef>
              <a:tabLst>
                <a:tab pos="290513" algn="l"/>
                <a:tab pos="568325" algn="l"/>
                <a:tab pos="860425" algn="l"/>
                <a:tab pos="1147763"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while</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Frontier </a:t>
            </a:r>
            <a:r>
              <a:rPr lang="en-US" sz="1400" dirty="0">
                <a:latin typeface="Courier New" panose="02070309020205020404" pitchFamily="49" charset="0"/>
                <a:cs typeface="Courier New" panose="02070309020205020404" pitchFamily="49" charset="0"/>
              </a:rPr>
              <a:t>≠ ∅ </a:t>
            </a:r>
            <a:r>
              <a:rPr lang="en-US" sz="1400" b="1" dirty="0">
                <a:latin typeface="Courier New" panose="02070309020205020404" pitchFamily="49" charset="0"/>
                <a:cs typeface="Courier New" panose="02070309020205020404" pitchFamily="49" charset="0"/>
              </a:rPr>
              <a:t>do</a:t>
            </a:r>
            <a:r>
              <a:rPr lang="en-US" sz="1400" dirty="0">
                <a:latin typeface="Courier New" panose="02070309020205020404" pitchFamily="49" charset="0"/>
                <a:cs typeface="Courier New" panose="02070309020205020404" pitchFamily="49" charset="0"/>
              </a:rPr>
              <a:t> </a:t>
            </a:r>
          </a:p>
          <a:p>
            <a:pPr>
              <a:spcBef>
                <a:spcPts val="200"/>
              </a:spcBef>
              <a:tabLst>
                <a:tab pos="290513" algn="l"/>
                <a:tab pos="568325" algn="l"/>
                <a:tab pos="860425" algn="l"/>
                <a:tab pos="1147763" algn="l"/>
                <a:tab pos="4352925" algn="l"/>
                <a:tab pos="6840538" algn="l"/>
              </a:tabLst>
            </a:pPr>
            <a:r>
              <a:rPr lang="en-US" sz="1400" dirty="0">
                <a:latin typeface="Courier New" panose="02070309020205020404" pitchFamily="49" charset="0"/>
                <a:cs typeface="Courier New" panose="02070309020205020404" pitchFamily="49" charset="0"/>
              </a:rPr>
              <a:t>		select a node 𝜈 = (𝜋,</a:t>
            </a:r>
            <a:r>
              <a:rPr lang="en-US" sz="1400" i="1" dirty="0">
                <a:latin typeface="Courier New" panose="02070309020205020404" pitchFamily="49" charset="0"/>
                <a:cs typeface="Courier New" panose="02070309020205020404" pitchFamily="49" charset="0"/>
              </a:rPr>
              <a:t>s</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Frontier	</a:t>
            </a:r>
            <a:r>
              <a:rPr lang="en-US" sz="1400" dirty="0">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i</a:t>
            </a:r>
            <a:r>
              <a:rPr lang="en-US" sz="1400" dirty="0">
                <a:latin typeface="Courier New" panose="02070309020205020404" pitchFamily="49" charset="0"/>
                <a:cs typeface="Courier New" panose="02070309020205020404" pitchFamily="49" charset="0"/>
              </a:rPr>
              <a:t>)</a:t>
            </a:r>
          </a:p>
          <a:p>
            <a:pPr>
              <a:spcBef>
                <a:spcPts val="200"/>
              </a:spcBef>
              <a:tabLst>
                <a:tab pos="290513" algn="l"/>
                <a:tab pos="568325" algn="l"/>
                <a:tab pos="860425" algn="l"/>
                <a:tab pos="1147763" algn="l"/>
                <a:tab pos="4352925" algn="l"/>
                <a:tab pos="6840538" algn="l"/>
              </a:tabLst>
            </a:pPr>
            <a:r>
              <a:rPr lang="en-US" sz="1400" dirty="0">
                <a:latin typeface="Courier New" panose="02070309020205020404" pitchFamily="49" charset="0"/>
                <a:cs typeface="Courier New" panose="02070309020205020404" pitchFamily="49" charset="0"/>
              </a:rPr>
              <a:t>		remove 𝜈 from </a:t>
            </a:r>
            <a:r>
              <a:rPr lang="en-US" sz="1400" i="1" dirty="0">
                <a:latin typeface="Courier New" panose="02070309020205020404" pitchFamily="49" charset="0"/>
                <a:cs typeface="Courier New" panose="02070309020205020404" pitchFamily="49" charset="0"/>
              </a:rPr>
              <a:t>Frontier</a:t>
            </a:r>
            <a:endParaRPr lang="en-US" sz="1400" dirty="0">
              <a:latin typeface="Courier New" panose="02070309020205020404" pitchFamily="49" charset="0"/>
              <a:cs typeface="Courier New" panose="02070309020205020404" pitchFamily="49" charset="0"/>
            </a:endParaRPr>
          </a:p>
          <a:p>
            <a:pPr>
              <a:spcBef>
                <a:spcPts val="200"/>
              </a:spcBef>
              <a:tabLst>
                <a:tab pos="290513" algn="l"/>
                <a:tab pos="568325" algn="l"/>
                <a:tab pos="860425" algn="l"/>
                <a:tab pos="1147763" algn="l"/>
                <a:tab pos="4352925" algn="l"/>
                <a:tab pos="6840538" algn="l"/>
              </a:tabLst>
            </a:pPr>
            <a:r>
              <a:rPr lang="en-US" sz="1400" dirty="0">
                <a:latin typeface="Courier New" panose="02070309020205020404" pitchFamily="49" charset="0"/>
                <a:cs typeface="Courier New" panose="02070309020205020404" pitchFamily="49" charset="0"/>
              </a:rPr>
              <a:t>		add 𝜈 to </a:t>
            </a:r>
            <a:r>
              <a:rPr lang="en-US" sz="1400" i="1" dirty="0">
                <a:latin typeface="Courier New" panose="02070309020205020404" pitchFamily="49" charset="0"/>
                <a:cs typeface="Courier New" panose="02070309020205020404" pitchFamily="49" charset="0"/>
              </a:rPr>
              <a:t>Expanded</a:t>
            </a:r>
            <a:endParaRPr lang="en-US" sz="1400" dirty="0">
              <a:latin typeface="Courier New" panose="02070309020205020404" pitchFamily="49" charset="0"/>
              <a:cs typeface="Courier New" panose="02070309020205020404" pitchFamily="49" charset="0"/>
            </a:endParaRPr>
          </a:p>
          <a:p>
            <a:pPr>
              <a:spcBef>
                <a:spcPts val="200"/>
              </a:spcBef>
              <a:tabLst>
                <a:tab pos="290513" algn="l"/>
                <a:tab pos="568325" algn="l"/>
                <a:tab pos="860425" algn="l"/>
                <a:tab pos="1147763"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b="1" strike="sngStrike" dirty="0">
                <a:latin typeface="Courier New" panose="02070309020205020404" pitchFamily="49" charset="0"/>
                <a:cs typeface="Courier New" panose="02070309020205020404" pitchFamily="49" charset="0"/>
              </a:rPr>
              <a:t>if</a:t>
            </a:r>
            <a:r>
              <a:rPr lang="en-US" sz="1400" strike="sngStrike" dirty="0">
                <a:latin typeface="Courier New" panose="02070309020205020404" pitchFamily="49" charset="0"/>
                <a:cs typeface="Courier New" panose="02070309020205020404" pitchFamily="49" charset="0"/>
              </a:rPr>
              <a:t> </a:t>
            </a:r>
            <a:r>
              <a:rPr lang="en-US" sz="1400" i="1" strike="sngStrike" dirty="0">
                <a:latin typeface="Courier New" panose="02070309020205020404" pitchFamily="49" charset="0"/>
                <a:cs typeface="Courier New" panose="02070309020205020404" pitchFamily="49" charset="0"/>
              </a:rPr>
              <a:t>s </a:t>
            </a:r>
            <a:r>
              <a:rPr lang="en-US" sz="1400" strike="sngStrike" dirty="0">
                <a:latin typeface="Courier New" panose="02070309020205020404" pitchFamily="49" charset="0"/>
                <a:cs typeface="Courier New" panose="02070309020205020404" pitchFamily="49" charset="0"/>
              </a:rPr>
              <a:t>satisfies </a:t>
            </a:r>
            <a:r>
              <a:rPr lang="en-US" sz="1400" i="1" strike="sngStrike" dirty="0">
                <a:latin typeface="Courier New" panose="02070309020205020404" pitchFamily="49" charset="0"/>
                <a:cs typeface="Courier New" panose="02070309020205020404" pitchFamily="49" charset="0"/>
              </a:rPr>
              <a:t>g</a:t>
            </a:r>
            <a:r>
              <a:rPr lang="en-US" sz="1400" strike="sngStrike" dirty="0">
                <a:latin typeface="Courier New" panose="02070309020205020404" pitchFamily="49" charset="0"/>
                <a:cs typeface="Courier New" panose="02070309020205020404" pitchFamily="49" charset="0"/>
              </a:rPr>
              <a:t> </a:t>
            </a:r>
            <a:r>
              <a:rPr lang="en-US" sz="1400" b="1" strike="sngStrike" dirty="0">
                <a:latin typeface="Courier New" panose="02070309020205020404" pitchFamily="49" charset="0"/>
                <a:cs typeface="Courier New" panose="02070309020205020404" pitchFamily="49" charset="0"/>
              </a:rPr>
              <a:t>then</a:t>
            </a:r>
            <a:r>
              <a:rPr lang="en-US" sz="1400" b="1" dirty="0">
                <a:latin typeface="Courier New" panose="02070309020205020404" pitchFamily="49" charset="0"/>
                <a:cs typeface="Courier New" panose="02070309020205020404" pitchFamily="49" charset="0"/>
              </a:rPr>
              <a:t> </a:t>
            </a:r>
          </a:p>
          <a:p>
            <a:pPr>
              <a:spcBef>
                <a:spcPts val="200"/>
              </a:spcBef>
              <a:tabLst>
                <a:tab pos="290513" algn="l"/>
                <a:tab pos="568325" algn="l"/>
                <a:tab pos="860425" algn="l"/>
                <a:tab pos="1147763" algn="l"/>
                <a:tab pos="4352925" algn="l"/>
                <a:tab pos="6840538" algn="l"/>
              </a:tabLst>
            </a:pPr>
            <a:r>
              <a:rPr lang="en-US" sz="1400" b="1" dirty="0">
                <a:latin typeface="Courier New" panose="02070309020205020404" pitchFamily="49" charset="0"/>
                <a:cs typeface="Courier New" panose="02070309020205020404" pitchFamily="49" charset="0"/>
              </a:rPr>
              <a:t>			</a:t>
            </a:r>
            <a:r>
              <a:rPr lang="en-US" sz="1400" b="1" strike="sngStrike" dirty="0">
                <a:latin typeface="Courier New" panose="02070309020205020404" pitchFamily="49" charset="0"/>
                <a:cs typeface="Courier New" panose="02070309020205020404" pitchFamily="49" charset="0"/>
              </a:rPr>
              <a:t>return</a:t>
            </a:r>
            <a:r>
              <a:rPr lang="en-US" sz="1400" strike="sngStrike" dirty="0">
                <a:latin typeface="Courier New" panose="02070309020205020404" pitchFamily="49" charset="0"/>
                <a:cs typeface="Courier New" panose="02070309020205020404" pitchFamily="49" charset="0"/>
              </a:rPr>
              <a:t> 𝜋</a:t>
            </a:r>
            <a:endParaRPr lang="en-US" sz="1400" i="1" strike="sngStrike" dirty="0">
              <a:latin typeface="Courier New" panose="02070309020205020404" pitchFamily="49" charset="0"/>
              <a:cs typeface="Courier New" panose="02070309020205020404" pitchFamily="49" charset="0"/>
            </a:endParaRPr>
          </a:p>
          <a:p>
            <a:pPr>
              <a:spcBef>
                <a:spcPts val="200"/>
              </a:spcBef>
              <a:tabLst>
                <a:tab pos="290513" algn="l"/>
                <a:tab pos="568325" algn="l"/>
                <a:tab pos="860425" algn="l"/>
                <a:tab pos="1147763"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b="1" dirty="0">
                <a:solidFill>
                  <a:schemeClr val="accent3">
                    <a:lumMod val="40000"/>
                    <a:lumOff val="60000"/>
                  </a:schemeClr>
                </a:solidFill>
                <a:latin typeface="Courier New" panose="02070309020205020404" pitchFamily="49" charset="0"/>
                <a:cs typeface="Courier New" panose="02070309020205020404" pitchFamily="49" charset="0"/>
              </a:rPr>
              <a:t>if</a:t>
            </a:r>
            <a:r>
              <a:rPr lang="en-US" sz="1400" dirty="0">
                <a:solidFill>
                  <a:schemeClr val="accent3">
                    <a:lumMod val="40000"/>
                    <a:lumOff val="60000"/>
                  </a:schemeClr>
                </a:solidFill>
                <a:latin typeface="Courier New" panose="02070309020205020404" pitchFamily="49" charset="0"/>
                <a:cs typeface="Courier New" panose="02070309020205020404" pitchFamily="49" charset="0"/>
              </a:rPr>
              <a:t> </a:t>
            </a:r>
            <a:r>
              <a:rPr lang="en-US" sz="1400" i="1" dirty="0">
                <a:solidFill>
                  <a:schemeClr val="accent3">
                    <a:lumMod val="40000"/>
                    <a:lumOff val="60000"/>
                  </a:schemeClr>
                </a:solidFill>
                <a:latin typeface="Courier New" panose="02070309020205020404" pitchFamily="49" charset="0"/>
                <a:cs typeface="Courier New" panose="02070309020205020404" pitchFamily="49" charset="0"/>
              </a:rPr>
              <a:t>s </a:t>
            </a:r>
            <a:r>
              <a:rPr lang="en-US" sz="1400" dirty="0">
                <a:solidFill>
                  <a:schemeClr val="accent3">
                    <a:lumMod val="40000"/>
                    <a:lumOff val="60000"/>
                  </a:schemeClr>
                </a:solidFill>
                <a:latin typeface="Courier New" panose="02070309020205020404" pitchFamily="49" charset="0"/>
                <a:cs typeface="Courier New" panose="02070309020205020404" pitchFamily="49" charset="0"/>
              </a:rPr>
              <a:t>satisfies </a:t>
            </a:r>
            <a:r>
              <a:rPr lang="en-US" sz="1400" i="1" dirty="0">
                <a:solidFill>
                  <a:schemeClr val="accent3">
                    <a:lumMod val="40000"/>
                    <a:lumOff val="60000"/>
                  </a:schemeClr>
                </a:solidFill>
                <a:latin typeface="Courier New" panose="02070309020205020404" pitchFamily="49" charset="0"/>
                <a:cs typeface="Courier New" panose="02070309020205020404" pitchFamily="49" charset="0"/>
              </a:rPr>
              <a:t>g </a:t>
            </a:r>
            <a:r>
              <a:rPr lang="en-US" sz="1400" dirty="0">
                <a:solidFill>
                  <a:schemeClr val="accent3">
                    <a:lumMod val="40000"/>
                    <a:lumOff val="60000"/>
                  </a:schemeClr>
                </a:solidFill>
                <a:latin typeface="Courier New" panose="02070309020205020404" pitchFamily="49" charset="0"/>
                <a:cs typeface="Courier New" panose="02070309020205020404" pitchFamily="49" charset="0"/>
              </a:rPr>
              <a:t>and cost(𝜋) &lt; </a:t>
            </a:r>
            <a:r>
              <a:rPr lang="en-US" sz="1400" i="1" dirty="0">
                <a:solidFill>
                  <a:schemeClr val="accent3">
                    <a:lumMod val="40000"/>
                    <a:lumOff val="60000"/>
                  </a:schemeClr>
                </a:solidFill>
                <a:latin typeface="Courier New" panose="02070309020205020404" pitchFamily="49" charset="0"/>
                <a:cs typeface="Courier New" panose="02070309020205020404" pitchFamily="49" charset="0"/>
              </a:rPr>
              <a:t>c</a:t>
            </a:r>
            <a:r>
              <a:rPr lang="en-US" sz="1400" baseline="30000" dirty="0">
                <a:solidFill>
                  <a:schemeClr val="accent3">
                    <a:lumMod val="40000"/>
                    <a:lumOff val="60000"/>
                  </a:schemeClr>
                </a:solidFill>
                <a:latin typeface="Courier New" panose="02070309020205020404" pitchFamily="49" charset="0"/>
                <a:cs typeface="Courier New" panose="02070309020205020404" pitchFamily="49" charset="0"/>
              </a:rPr>
              <a:t>*</a:t>
            </a:r>
            <a:r>
              <a:rPr lang="en-US" sz="1400" dirty="0">
                <a:solidFill>
                  <a:schemeClr val="accent3">
                    <a:lumMod val="40000"/>
                    <a:lumOff val="60000"/>
                  </a:schemeClr>
                </a:solidFill>
                <a:latin typeface="Courier New" panose="02070309020205020404" pitchFamily="49" charset="0"/>
                <a:cs typeface="Courier New" panose="02070309020205020404" pitchFamily="49" charset="0"/>
              </a:rPr>
              <a:t> </a:t>
            </a:r>
            <a:r>
              <a:rPr lang="en-US" sz="1400" b="1" dirty="0">
                <a:solidFill>
                  <a:schemeClr val="accent3">
                    <a:lumMod val="40000"/>
                    <a:lumOff val="60000"/>
                  </a:schemeClr>
                </a:solidFill>
                <a:latin typeface="Courier New" panose="02070309020205020404" pitchFamily="49" charset="0"/>
                <a:cs typeface="Courier New" panose="02070309020205020404" pitchFamily="49" charset="0"/>
              </a:rPr>
              <a:t>then</a:t>
            </a:r>
          </a:p>
          <a:p>
            <a:pPr>
              <a:spcBef>
                <a:spcPts val="200"/>
              </a:spcBef>
              <a:tabLst>
                <a:tab pos="290513" algn="l"/>
                <a:tab pos="568325" algn="l"/>
                <a:tab pos="860425" algn="l"/>
                <a:tab pos="1147763" algn="l"/>
                <a:tab pos="4352925" algn="l"/>
                <a:tab pos="6840538" algn="l"/>
              </a:tabLst>
            </a:pPr>
            <a:r>
              <a:rPr lang="en-US" sz="1400" b="1" dirty="0">
                <a:solidFill>
                  <a:schemeClr val="accent3">
                    <a:lumMod val="40000"/>
                    <a:lumOff val="60000"/>
                  </a:schemeClr>
                </a:solidFill>
                <a:latin typeface="Courier New" panose="02070309020205020404" pitchFamily="49" charset="0"/>
                <a:cs typeface="Courier New" panose="02070309020205020404" pitchFamily="49" charset="0"/>
              </a:rPr>
              <a:t>			</a:t>
            </a:r>
            <a:r>
              <a:rPr lang="en-US" sz="1400" i="1" dirty="0">
                <a:solidFill>
                  <a:schemeClr val="accent3">
                    <a:lumMod val="40000"/>
                    <a:lumOff val="60000"/>
                  </a:schemeClr>
                </a:solidFill>
                <a:latin typeface="Courier New" panose="02070309020205020404" pitchFamily="49" charset="0"/>
                <a:ea typeface="Helvetica"/>
                <a:cs typeface="Courier New" panose="02070309020205020404" pitchFamily="49" charset="0"/>
              </a:rPr>
              <a:t> c</a:t>
            </a:r>
            <a:r>
              <a:rPr lang="en-US" sz="1400" baseline="30000" dirty="0">
                <a:solidFill>
                  <a:schemeClr val="accent3">
                    <a:lumMod val="40000"/>
                    <a:lumOff val="60000"/>
                  </a:schemeClr>
                </a:solidFill>
                <a:latin typeface="Courier New" panose="02070309020205020404" pitchFamily="49" charset="0"/>
                <a:ea typeface="Helvetica"/>
                <a:cs typeface="Courier New" panose="02070309020205020404" pitchFamily="49" charset="0"/>
              </a:rPr>
              <a:t>*</a:t>
            </a:r>
            <a:r>
              <a:rPr lang="en-US" sz="1400" dirty="0">
                <a:solidFill>
                  <a:schemeClr val="accent3">
                    <a:lumMod val="40000"/>
                    <a:lumOff val="60000"/>
                  </a:schemeClr>
                </a:solidFill>
                <a:latin typeface="Courier New" panose="02070309020205020404" pitchFamily="49" charset="0"/>
                <a:cs typeface="Courier New" panose="02070309020205020404" pitchFamily="49" charset="0"/>
              </a:rPr>
              <a:t>← cost(𝜋); 𝜋</a:t>
            </a:r>
            <a:r>
              <a:rPr lang="en-US" sz="1400" baseline="30000" dirty="0">
                <a:solidFill>
                  <a:schemeClr val="accent3">
                    <a:lumMod val="40000"/>
                    <a:lumOff val="60000"/>
                  </a:schemeClr>
                </a:solidFill>
                <a:latin typeface="Courier New" panose="02070309020205020404" pitchFamily="49" charset="0"/>
                <a:ea typeface="Helvetica"/>
                <a:cs typeface="Courier New" panose="02070309020205020404" pitchFamily="49" charset="0"/>
              </a:rPr>
              <a:t>*</a:t>
            </a:r>
            <a:r>
              <a:rPr lang="en-US" sz="1400" dirty="0">
                <a:solidFill>
                  <a:schemeClr val="accent3">
                    <a:lumMod val="40000"/>
                    <a:lumOff val="60000"/>
                  </a:schemeClr>
                </a:solidFill>
                <a:latin typeface="Courier New" panose="02070309020205020404" pitchFamily="49" charset="0"/>
                <a:cs typeface="Courier New" panose="02070309020205020404" pitchFamily="49" charset="0"/>
              </a:rPr>
              <a:t>← 𝜋</a:t>
            </a:r>
          </a:p>
          <a:p>
            <a:pPr>
              <a:spcBef>
                <a:spcPts val="200"/>
              </a:spcBef>
              <a:tabLst>
                <a:tab pos="290513" algn="l"/>
                <a:tab pos="568325" algn="l"/>
                <a:tab pos="860425" algn="l"/>
                <a:tab pos="1147763" algn="l"/>
                <a:tab pos="4352925" algn="l"/>
                <a:tab pos="6840538" algn="l"/>
              </a:tabLst>
            </a:pPr>
            <a:r>
              <a:rPr lang="en-US" sz="1400" dirty="0">
                <a:solidFill>
                  <a:schemeClr val="accent3">
                    <a:lumMod val="40000"/>
                    <a:lumOff val="60000"/>
                  </a:schemeClr>
                </a:solidFill>
                <a:latin typeface="Courier New" panose="02070309020205020404" pitchFamily="49" charset="0"/>
                <a:cs typeface="Courier New" panose="02070309020205020404" pitchFamily="49" charset="0"/>
              </a:rPr>
              <a:t>		</a:t>
            </a:r>
            <a:r>
              <a:rPr lang="en-US" sz="1400" b="1" dirty="0">
                <a:solidFill>
                  <a:schemeClr val="accent3">
                    <a:lumMod val="40000"/>
                    <a:lumOff val="60000"/>
                  </a:schemeClr>
                </a:solidFill>
                <a:latin typeface="Courier New" panose="02070309020205020404" pitchFamily="49" charset="0"/>
                <a:cs typeface="Courier New" panose="02070309020205020404" pitchFamily="49" charset="0"/>
              </a:rPr>
              <a:t>else if</a:t>
            </a:r>
            <a:r>
              <a:rPr lang="en-US" sz="1400" dirty="0">
                <a:solidFill>
                  <a:schemeClr val="accent3">
                    <a:lumMod val="40000"/>
                    <a:lumOff val="60000"/>
                  </a:schemeClr>
                </a:solidFill>
                <a:latin typeface="Courier New" panose="02070309020205020404" pitchFamily="49" charset="0"/>
                <a:cs typeface="Courier New" panose="02070309020205020404" pitchFamily="49" charset="0"/>
              </a:rPr>
              <a:t> </a:t>
            </a:r>
            <a:r>
              <a:rPr lang="en-US" sz="1400" i="1" dirty="0">
                <a:solidFill>
                  <a:schemeClr val="accent3">
                    <a:lumMod val="40000"/>
                    <a:lumOff val="60000"/>
                  </a:schemeClr>
                </a:solidFill>
                <a:latin typeface="Courier New" panose="02070309020205020404" pitchFamily="49" charset="0"/>
                <a:cs typeface="Courier New" panose="02070309020205020404" pitchFamily="49" charset="0"/>
              </a:rPr>
              <a:t>f</a:t>
            </a:r>
            <a:r>
              <a:rPr lang="en-US" sz="1400" dirty="0">
                <a:solidFill>
                  <a:schemeClr val="accent3">
                    <a:lumMod val="40000"/>
                    <a:lumOff val="60000"/>
                  </a:schemeClr>
                </a:solidFill>
                <a:latin typeface="Courier New" panose="02070309020205020404" pitchFamily="49" charset="0"/>
                <a:cs typeface="Courier New" panose="02070309020205020404" pitchFamily="49" charset="0"/>
              </a:rPr>
              <a:t>(𝜈)</a:t>
            </a:r>
            <a:r>
              <a:rPr lang="en-US" sz="1400" i="1" dirty="0">
                <a:solidFill>
                  <a:schemeClr val="accent3">
                    <a:lumMod val="40000"/>
                    <a:lumOff val="60000"/>
                  </a:schemeClr>
                </a:solidFill>
                <a:latin typeface="Courier New" panose="02070309020205020404" pitchFamily="49" charset="0"/>
                <a:cs typeface="Courier New" panose="02070309020205020404" pitchFamily="49" charset="0"/>
              </a:rPr>
              <a:t> </a:t>
            </a:r>
            <a:r>
              <a:rPr lang="en-US" sz="1400" dirty="0">
                <a:solidFill>
                  <a:schemeClr val="accent3">
                    <a:lumMod val="40000"/>
                    <a:lumOff val="60000"/>
                  </a:schemeClr>
                </a:solidFill>
                <a:latin typeface="Courier New" panose="02070309020205020404" pitchFamily="49" charset="0"/>
                <a:cs typeface="Courier New" panose="02070309020205020404" pitchFamily="49" charset="0"/>
              </a:rPr>
              <a:t>&lt; </a:t>
            </a:r>
            <a:r>
              <a:rPr lang="en-US" sz="1400" i="1" dirty="0">
                <a:solidFill>
                  <a:schemeClr val="accent3">
                    <a:lumMod val="40000"/>
                    <a:lumOff val="60000"/>
                  </a:schemeClr>
                </a:solidFill>
                <a:latin typeface="Courier New" panose="02070309020205020404" pitchFamily="49" charset="0"/>
                <a:cs typeface="Courier New" panose="02070309020205020404" pitchFamily="49" charset="0"/>
              </a:rPr>
              <a:t>c</a:t>
            </a:r>
            <a:r>
              <a:rPr lang="en-US" sz="1400" i="1" baseline="30000" dirty="0">
                <a:solidFill>
                  <a:schemeClr val="accent3">
                    <a:lumMod val="40000"/>
                    <a:lumOff val="60000"/>
                  </a:schemeClr>
                </a:solidFill>
                <a:latin typeface="Courier New" panose="02070309020205020404" pitchFamily="49" charset="0"/>
                <a:cs typeface="Courier New" panose="02070309020205020404" pitchFamily="49" charset="0"/>
              </a:rPr>
              <a:t>*</a:t>
            </a:r>
            <a:r>
              <a:rPr lang="en-US" sz="1400" dirty="0">
                <a:solidFill>
                  <a:schemeClr val="accent3">
                    <a:lumMod val="40000"/>
                    <a:lumOff val="60000"/>
                  </a:schemeClr>
                </a:solidFill>
                <a:latin typeface="Courier New" panose="02070309020205020404" pitchFamily="49" charset="0"/>
                <a:cs typeface="Courier New" panose="02070309020205020404" pitchFamily="49" charset="0"/>
              </a:rPr>
              <a:t> </a:t>
            </a:r>
            <a:r>
              <a:rPr lang="en-US" sz="1400" b="1" dirty="0">
                <a:solidFill>
                  <a:schemeClr val="accent3">
                    <a:lumMod val="40000"/>
                    <a:lumOff val="60000"/>
                  </a:schemeClr>
                </a:solidFill>
                <a:latin typeface="Courier New" panose="02070309020205020404" pitchFamily="49" charset="0"/>
                <a:cs typeface="Courier New" panose="02070309020205020404" pitchFamily="49" charset="0"/>
              </a:rPr>
              <a:t>then</a:t>
            </a:r>
          </a:p>
          <a:p>
            <a:pPr>
              <a:spcBef>
                <a:spcPts val="200"/>
              </a:spcBef>
              <a:tabLst>
                <a:tab pos="290513" algn="l"/>
                <a:tab pos="568325" algn="l"/>
                <a:tab pos="860425" algn="l"/>
                <a:tab pos="1147763"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Children </a:t>
            </a:r>
            <a:r>
              <a:rPr lang="en-US" sz="1400" dirty="0">
                <a:latin typeface="Courier New" panose="02070309020205020404" pitchFamily="49" charset="0"/>
                <a:cs typeface="Courier New" panose="02070309020205020404" pitchFamily="49" charset="0"/>
              </a:rPr>
              <a:t>← {(𝜋</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𝛾(</a:t>
            </a:r>
            <a:r>
              <a:rPr lang="en-US" sz="1400" i="1" dirty="0" err="1">
                <a:latin typeface="Courier New" panose="02070309020205020404" pitchFamily="49" charset="0"/>
                <a:cs typeface="Courier New" panose="02070309020205020404" pitchFamily="49" charset="0"/>
              </a:rPr>
              <a:t>s</a:t>
            </a:r>
            <a:r>
              <a:rPr lang="en-US" sz="1400" dirty="0" err="1">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 </a:t>
            </a:r>
          </a:p>
          <a:p>
            <a:pPr>
              <a:spcBef>
                <a:spcPts val="200"/>
              </a:spcBef>
              <a:tabLst>
                <a:tab pos="290513" algn="l"/>
                <a:tab pos="568325" algn="l"/>
                <a:tab pos="860425" algn="l"/>
                <a:tab pos="1147763" algn="l"/>
                <a:tab pos="4352925" algn="l"/>
                <a:tab pos="6840538" algn="l"/>
              </a:tabLst>
            </a:pPr>
            <a:r>
              <a:rPr lang="en-US" sz="1400" i="1" dirty="0">
                <a:latin typeface="Courier New" panose="02070309020205020404" pitchFamily="49" charset="0"/>
                <a:cs typeface="Courier New" panose="02070309020205020404" pitchFamily="49" charset="0"/>
              </a:rPr>
              <a:t>				s</a:t>
            </a:r>
            <a:r>
              <a:rPr lang="en-US" sz="1400" dirty="0">
                <a:latin typeface="Courier New" panose="02070309020205020404" pitchFamily="49" charset="0"/>
                <a:cs typeface="Courier New" panose="02070309020205020404" pitchFamily="49" charset="0"/>
              </a:rPr>
              <a:t> satisfies </a:t>
            </a:r>
            <a:r>
              <a:rPr lang="en-US" sz="1400" i="1" dirty="0">
                <a:latin typeface="Courier New" panose="02070309020205020404" pitchFamily="49" charset="0"/>
                <a:cs typeface="Courier New" panose="02070309020205020404" pitchFamily="49" charset="0"/>
              </a:rPr>
              <a:t>pre</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a:t>
            </a:r>
          </a:p>
          <a:p>
            <a:pPr>
              <a:spcBef>
                <a:spcPts val="200"/>
              </a:spcBef>
              <a:tabLst>
                <a:tab pos="290513" algn="l"/>
                <a:tab pos="568325" algn="l"/>
                <a:tab pos="860425" algn="l"/>
                <a:tab pos="1147763" algn="l"/>
                <a:tab pos="4217988" algn="l"/>
                <a:tab pos="6840538" algn="l"/>
              </a:tabLst>
            </a:pPr>
            <a:r>
              <a:rPr lang="en-US" sz="1400" dirty="0">
                <a:latin typeface="Courier New" panose="02070309020205020404" pitchFamily="49" charset="0"/>
                <a:cs typeface="Courier New" panose="02070309020205020404" pitchFamily="49" charset="0"/>
              </a:rPr>
              <a:t>			prune 0 or more nodes from </a:t>
            </a:r>
            <a:br>
              <a:rPr lang="en-US" sz="1400" dirty="0">
                <a:latin typeface="Courier New" panose="02070309020205020404" pitchFamily="49" charset="0"/>
                <a:cs typeface="Courier New" panose="02070309020205020404" pitchFamily="49" charset="0"/>
              </a:rPr>
            </a:b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Children</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Frontier</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Expanded	(ii</a:t>
            </a:r>
            <a:r>
              <a:rPr lang="en-US" sz="1400" dirty="0">
                <a:latin typeface="Courier New" panose="02070309020205020404" pitchFamily="49" charset="0"/>
                <a:cs typeface="Courier New" panose="02070309020205020404" pitchFamily="49" charset="0"/>
              </a:rPr>
              <a:t>)</a:t>
            </a:r>
          </a:p>
          <a:p>
            <a:pPr>
              <a:spcBef>
                <a:spcPts val="200"/>
              </a:spcBef>
              <a:tabLst>
                <a:tab pos="290513" algn="l"/>
                <a:tab pos="568325" algn="l"/>
                <a:tab pos="860425" algn="l"/>
                <a:tab pos="1147763"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Frontier </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Frontier </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Children</a:t>
            </a:r>
            <a:endParaRPr lang="en-US" sz="1400" dirty="0">
              <a:latin typeface="Courier New" panose="02070309020205020404" pitchFamily="49" charset="0"/>
              <a:cs typeface="Courier New" panose="02070309020205020404" pitchFamily="49" charset="0"/>
            </a:endParaRPr>
          </a:p>
          <a:p>
            <a:pPr>
              <a:spcBef>
                <a:spcPts val="200"/>
              </a:spcBef>
              <a:tabLst>
                <a:tab pos="290513" algn="l"/>
                <a:tab pos="568325" algn="l"/>
                <a:tab pos="860425" algn="l"/>
                <a:tab pos="1147763" algn="l"/>
                <a:tab pos="4352925" algn="l"/>
                <a:tab pos="6840538"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return</a:t>
            </a:r>
            <a:r>
              <a:rPr lang="en-US" sz="1400" dirty="0">
                <a:latin typeface="Courier New" panose="02070309020205020404" pitchFamily="49" charset="0"/>
                <a:cs typeface="Courier New" panose="02070309020205020404" pitchFamily="49" charset="0"/>
              </a:rPr>
              <a:t> </a:t>
            </a:r>
            <a:r>
              <a:rPr lang="en-US" sz="1400" strike="sngStrike" dirty="0">
                <a:latin typeface="Courier New" panose="02070309020205020404" pitchFamily="49" charset="0"/>
                <a:cs typeface="Courier New" panose="02070309020205020404" pitchFamily="49" charset="0"/>
              </a:rPr>
              <a:t>failure</a:t>
            </a:r>
            <a:r>
              <a:rPr lang="en-US" sz="1400" dirty="0">
                <a:latin typeface="Courier New" panose="02070309020205020404" pitchFamily="49" charset="0"/>
                <a:cs typeface="Courier New" panose="02070309020205020404" pitchFamily="49" charset="0"/>
              </a:rPr>
              <a:t> </a:t>
            </a:r>
            <a:r>
              <a:rPr lang="en-US" sz="1400" dirty="0">
                <a:solidFill>
                  <a:schemeClr val="accent3">
                    <a:lumMod val="40000"/>
                    <a:lumOff val="60000"/>
                  </a:schemeClr>
                </a:solidFill>
                <a:latin typeface="Courier New" panose="02070309020205020404" pitchFamily="49" charset="0"/>
                <a:cs typeface="Courier New" panose="02070309020205020404" pitchFamily="49" charset="0"/>
              </a:rPr>
              <a:t>𝜋</a:t>
            </a:r>
            <a:r>
              <a:rPr lang="en-US" sz="1400" i="1" dirty="0">
                <a:solidFill>
                  <a:schemeClr val="accent3">
                    <a:lumMod val="40000"/>
                    <a:lumOff val="60000"/>
                  </a:schemeClr>
                </a:solidFill>
                <a:latin typeface="Courier New" panose="02070309020205020404" pitchFamily="49" charset="0"/>
                <a:ea typeface="Helvetica"/>
                <a:cs typeface="Courier New" panose="02070309020205020404" pitchFamily="49" charset="0"/>
              </a:rPr>
              <a:t>*</a:t>
            </a:r>
            <a:endParaRPr lang="en-GB" sz="1400" dirty="0">
              <a:solidFill>
                <a:schemeClr val="accent3">
                  <a:lumMod val="40000"/>
                  <a:lumOff val="60000"/>
                </a:schemeClr>
              </a:solidFill>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58681506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star-progress01c.pdf"/>
          <p:cNvPicPr>
            <a:picLocks/>
          </p:cNvPicPr>
          <p:nvPr/>
        </p:nvPicPr>
        <p:blipFill rotWithShape="1">
          <a:blip r:embed="rId2">
            <a:extLst>
              <a:ext uri="{28A0092B-C50C-407E-A947-70E740481C1C}">
                <a14:useLocalDpi xmlns:a14="http://schemas.microsoft.com/office/drawing/2010/main" val="0"/>
              </a:ext>
            </a:extLst>
          </a:blip>
          <a:srcRect b="8311"/>
          <a:stretch/>
        </p:blipFill>
        <p:spPr>
          <a:xfrm>
            <a:off x="2689596" y="3413840"/>
            <a:ext cx="8047034" cy="3602736"/>
          </a:xfrm>
          <a:prstGeom prst="rect">
            <a:avLst/>
          </a:prstGeom>
        </p:spPr>
      </p:pic>
      <p:sp>
        <p:nvSpPr>
          <p:cNvPr id="31" name="Rectangle 30"/>
          <p:cNvSpPr/>
          <p:nvPr/>
        </p:nvSpPr>
        <p:spPr>
          <a:xfrm>
            <a:off x="1934668" y="1239649"/>
            <a:ext cx="118872" cy="118872"/>
          </a:xfrm>
          <a:prstGeom prst="rect">
            <a:avLst/>
          </a:prstGeom>
          <a:solidFill>
            <a:srgbClr val="FDB0B2"/>
          </a:solid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3"/>
          <a:stretch>
            <a:fillRect/>
          </a:stretch>
        </p:blipFill>
        <p:spPr>
          <a:xfrm>
            <a:off x="1472613" y="0"/>
            <a:ext cx="6273800" cy="4267200"/>
          </a:xfrm>
          <a:prstGeom prst="rect">
            <a:avLst/>
          </a:prstGeom>
        </p:spPr>
      </p:pic>
      <p:sp>
        <p:nvSpPr>
          <p:cNvPr id="3" name="Date Placeholder 2">
            <a:extLst>
              <a:ext uri="{FF2B5EF4-FFF2-40B4-BE49-F238E27FC236}">
                <a16:creationId xmlns:a16="http://schemas.microsoft.com/office/drawing/2014/main" id="{63B87994-7E22-9175-F65E-40560941CC45}"/>
              </a:ext>
            </a:extLst>
          </p:cNvPr>
          <p:cNvSpPr>
            <a:spLocks noGrp="1"/>
          </p:cNvSpPr>
          <p:nvPr>
            <p:ph type="dt" sz="half" idx="2"/>
          </p:nvPr>
        </p:nvSpPr>
        <p:spPr/>
        <p:txBody>
          <a:bodyPr/>
          <a:lstStyle/>
          <a:p>
            <a:r>
              <a:rPr lang="de-DE"/>
              <a:t>Deterministic</a:t>
            </a:r>
            <a:endParaRPr lang="de-DE" dirty="0"/>
          </a:p>
        </p:txBody>
      </p:sp>
      <p:sp>
        <p:nvSpPr>
          <p:cNvPr id="4" name="Footer Placeholder 3">
            <a:extLst>
              <a:ext uri="{FF2B5EF4-FFF2-40B4-BE49-F238E27FC236}">
                <a16:creationId xmlns:a16="http://schemas.microsoft.com/office/drawing/2014/main" id="{B8A9152A-56AB-1A86-E721-3ED9F089E695}"/>
              </a:ext>
            </a:extLst>
          </p:cNvPr>
          <p:cNvSpPr>
            <a:spLocks noGrp="1"/>
          </p:cNvSpPr>
          <p:nvPr>
            <p:ph type="ftr" sz="quarter" idx="3"/>
          </p:nvPr>
        </p:nvSpPr>
        <p:spPr/>
        <p:txBody>
          <a:bodyPr/>
          <a:lstStyle/>
          <a:p>
            <a:r>
              <a:rPr lang="en-GB"/>
              <a:t>T. Braun - APA</a:t>
            </a:r>
          </a:p>
        </p:txBody>
      </p:sp>
      <p:sp>
        <p:nvSpPr>
          <p:cNvPr id="2" name="Slide Number Placeholder 1">
            <a:extLst>
              <a:ext uri="{FF2B5EF4-FFF2-40B4-BE49-F238E27FC236}">
                <a16:creationId xmlns:a16="http://schemas.microsoft.com/office/drawing/2014/main" id="{D071DE3B-C128-4848-B89B-28EB2B5631A7}"/>
              </a:ext>
            </a:extLst>
          </p:cNvPr>
          <p:cNvSpPr>
            <a:spLocks noGrp="1"/>
          </p:cNvSpPr>
          <p:nvPr>
            <p:ph type="sldNum" sz="quarter" idx="4"/>
          </p:nvPr>
        </p:nvSpPr>
        <p:spPr/>
        <p:txBody>
          <a:bodyPr/>
          <a:lstStyle/>
          <a:p>
            <a:fld id="{67C9959E-8E6B-B04C-9955-EA096F41CA7A}" type="slidenum">
              <a:rPr lang="en-GB" smtClean="0"/>
              <a:t>67</a:t>
            </a:fld>
            <a:endParaRPr lang="en-GB"/>
          </a:p>
        </p:txBody>
      </p:sp>
      <p:grpSp>
        <p:nvGrpSpPr>
          <p:cNvPr id="8" name="Group 7">
            <a:extLst>
              <a:ext uri="{FF2B5EF4-FFF2-40B4-BE49-F238E27FC236}">
                <a16:creationId xmlns:a16="http://schemas.microsoft.com/office/drawing/2014/main" id="{4442258D-01F3-A441-97F9-A956C558D161}"/>
              </a:ext>
            </a:extLst>
          </p:cNvPr>
          <p:cNvGrpSpPr/>
          <p:nvPr/>
        </p:nvGrpSpPr>
        <p:grpSpPr>
          <a:xfrm>
            <a:off x="1919096" y="1225102"/>
            <a:ext cx="154800" cy="162000"/>
            <a:chOff x="395096" y="1225102"/>
            <a:chExt cx="154800" cy="162000"/>
          </a:xfrm>
        </p:grpSpPr>
        <p:sp>
          <p:nvSpPr>
            <p:cNvPr id="9" name="Rectangle 8">
              <a:extLst>
                <a:ext uri="{FF2B5EF4-FFF2-40B4-BE49-F238E27FC236}">
                  <a16:creationId xmlns:a16="http://schemas.microsoft.com/office/drawing/2014/main" id="{02A15592-D5AB-8545-A8D7-F8BCBC8CC625}"/>
                </a:ext>
              </a:extLst>
            </p:cNvPr>
            <p:cNvSpPr/>
            <p:nvPr/>
          </p:nvSpPr>
          <p:spPr>
            <a:xfrm>
              <a:off x="395096" y="1225102"/>
              <a:ext cx="154800" cy="1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D394F348-E9EF-834E-A2C3-E00137298A92}"/>
                </a:ext>
              </a:extLst>
            </p:cNvPr>
            <p:cNvSpPr/>
            <p:nvPr/>
          </p:nvSpPr>
          <p:spPr>
            <a:xfrm>
              <a:off x="403260" y="1225102"/>
              <a:ext cx="137160" cy="137160"/>
            </a:xfrm>
            <a:prstGeom prst="ellipse">
              <a:avLst/>
            </a:prstGeom>
            <a:solidFill>
              <a:schemeClr val="accent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13" name="Triangle 12">
            <a:extLst>
              <a:ext uri="{FF2B5EF4-FFF2-40B4-BE49-F238E27FC236}">
                <a16:creationId xmlns:a16="http://schemas.microsoft.com/office/drawing/2014/main" id="{B857734E-FE13-344D-8857-A39D4434D1B3}"/>
              </a:ext>
            </a:extLst>
          </p:cNvPr>
          <p:cNvSpPr/>
          <p:nvPr/>
        </p:nvSpPr>
        <p:spPr>
          <a:xfrm rot="5400000">
            <a:off x="6669567" y="3612984"/>
            <a:ext cx="252000" cy="16200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11C82704-546B-CB68-4775-5BAE9A308898}"/>
                  </a:ext>
                </a:extLst>
              </p:cNvPr>
              <p:cNvSpPr/>
              <p:nvPr/>
            </p:nvSpPr>
            <p:spPr>
              <a:xfrm>
                <a:off x="257713" y="1779217"/>
                <a:ext cx="1651702" cy="4185761"/>
              </a:xfrm>
              <a:prstGeom prst="rect">
                <a:avLst/>
              </a:prstGeom>
              <a:noFill/>
            </p:spPr>
            <p:txBody>
              <a:bodyPr wrap="square">
                <a:spAutoFit/>
              </a:bodyPr>
              <a:lstStyle/>
              <a:p>
                <a:pPr>
                  <a:tabLst>
                    <a:tab pos="1196975" algn="l"/>
                  </a:tabLst>
                </a:pPr>
                <a:r>
                  <a:rPr lang="en-US" sz="1400" dirty="0">
                    <a:latin typeface="Calibri"/>
                    <a:cs typeface="Calibri"/>
                  </a:rPr>
                  <a:t>straight-line dist. </a:t>
                </a:r>
                <a:r>
                  <a:rPr lang="en-US" sz="1400" u="sng" dirty="0">
                    <a:latin typeface="Calibri"/>
                    <a:cs typeface="Calibri"/>
                  </a:rPr>
                  <a:t>from </a:t>
                </a:r>
                <a14:m>
                  <m:oMath xmlns:m="http://schemas.openxmlformats.org/officeDocument/2006/math">
                    <m:r>
                      <a:rPr lang="en-US" sz="1400" i="1" u="sng" dirty="0" smtClean="0">
                        <a:latin typeface="Cambria Math" panose="02040503050406030204" pitchFamily="18" charset="0"/>
                        <a:cs typeface="Calibri"/>
                      </a:rPr>
                      <m:t>𝑠</m:t>
                    </m:r>
                  </m:oMath>
                </a14:m>
                <a:r>
                  <a:rPr lang="en-US" sz="1400" i="1" u="sng" dirty="0">
                    <a:latin typeface="Times New Roman" panose="02020603050405020304" pitchFamily="18" charset="0"/>
                    <a:cs typeface="Calibri"/>
                  </a:rPr>
                  <a:t> </a:t>
                </a:r>
                <a:r>
                  <a:rPr lang="en-US" sz="1400" u="sng" dirty="0">
                    <a:latin typeface="Calibri"/>
                    <a:cs typeface="Calibri"/>
                  </a:rPr>
                  <a:t>to Bucharest</a:t>
                </a:r>
              </a:p>
              <a:p>
                <a:pPr>
                  <a:tabLst>
                    <a:tab pos="1196975" algn="l"/>
                  </a:tabLst>
                </a:pPr>
                <a:r>
                  <a:rPr lang="en-US" sz="1400" dirty="0">
                    <a:latin typeface="Calibri"/>
                    <a:cs typeface="Calibri"/>
                  </a:rPr>
                  <a:t>Arad	366</a:t>
                </a:r>
              </a:p>
              <a:p>
                <a:pPr>
                  <a:tabLst>
                    <a:tab pos="1196975" algn="l"/>
                  </a:tabLst>
                </a:pPr>
                <a:r>
                  <a:rPr lang="en-US" sz="1400" dirty="0">
                    <a:latin typeface="Calibri"/>
                    <a:cs typeface="Calibri"/>
                  </a:rPr>
                  <a:t>Bucharest	    0</a:t>
                </a:r>
              </a:p>
              <a:p>
                <a:pPr>
                  <a:tabLst>
                    <a:tab pos="1196975" algn="l"/>
                  </a:tabLst>
                </a:pPr>
                <a:r>
                  <a:rPr lang="en-US" sz="1400" dirty="0">
                    <a:latin typeface="Calibri"/>
                    <a:cs typeface="Calibri"/>
                  </a:rPr>
                  <a:t>Craiova	160</a:t>
                </a:r>
              </a:p>
              <a:p>
                <a:pPr>
                  <a:tabLst>
                    <a:tab pos="1196975" algn="l"/>
                  </a:tabLst>
                </a:pPr>
                <a:r>
                  <a:rPr lang="en-US" sz="1400" dirty="0" err="1">
                    <a:latin typeface="Calibri"/>
                    <a:cs typeface="Calibri"/>
                  </a:rPr>
                  <a:t>Dobreta</a:t>
                </a:r>
                <a:r>
                  <a:rPr lang="en-US" sz="1400" dirty="0">
                    <a:latin typeface="Calibri"/>
                    <a:cs typeface="Calibri"/>
                  </a:rPr>
                  <a:t>	242</a:t>
                </a:r>
              </a:p>
              <a:p>
                <a:pPr>
                  <a:tabLst>
                    <a:tab pos="1196975" algn="l"/>
                  </a:tabLst>
                </a:pPr>
                <a:r>
                  <a:rPr lang="en-US" sz="1400" dirty="0" err="1">
                    <a:latin typeface="Calibri"/>
                    <a:cs typeface="Calibri"/>
                  </a:rPr>
                  <a:t>Fagaras</a:t>
                </a:r>
                <a:r>
                  <a:rPr lang="en-US" sz="1400" dirty="0">
                    <a:latin typeface="Calibri"/>
                    <a:cs typeface="Calibri"/>
                  </a:rPr>
                  <a:t>	176</a:t>
                </a:r>
              </a:p>
              <a:p>
                <a:pPr>
                  <a:tabLst>
                    <a:tab pos="1196975" algn="l"/>
                  </a:tabLst>
                </a:pPr>
                <a:r>
                  <a:rPr lang="en-US" sz="1400" dirty="0">
                    <a:latin typeface="Calibri"/>
                    <a:cs typeface="Calibri"/>
                  </a:rPr>
                  <a:t>Iasi	226</a:t>
                </a:r>
              </a:p>
              <a:p>
                <a:pPr>
                  <a:tabLst>
                    <a:tab pos="1196975" algn="l"/>
                  </a:tabLst>
                </a:pPr>
                <a:r>
                  <a:rPr lang="en-US" sz="1400" dirty="0" err="1">
                    <a:latin typeface="Calibri"/>
                    <a:cs typeface="Calibri"/>
                  </a:rPr>
                  <a:t>Lugoj</a:t>
                </a:r>
                <a:r>
                  <a:rPr lang="en-US" sz="1400" dirty="0">
                    <a:latin typeface="Calibri"/>
                    <a:cs typeface="Calibri"/>
                  </a:rPr>
                  <a:t>	244</a:t>
                </a:r>
              </a:p>
              <a:p>
                <a:pPr>
                  <a:tabLst>
                    <a:tab pos="1196975" algn="l"/>
                  </a:tabLst>
                </a:pPr>
                <a:r>
                  <a:rPr lang="en-US" sz="1400" dirty="0" err="1">
                    <a:latin typeface="Calibri"/>
                    <a:cs typeface="Calibri"/>
                  </a:rPr>
                  <a:t>Mehadia</a:t>
                </a:r>
                <a:r>
                  <a:rPr lang="en-US" sz="1400" dirty="0">
                    <a:latin typeface="Calibri"/>
                    <a:cs typeface="Calibri"/>
                  </a:rPr>
                  <a:t>	241</a:t>
                </a:r>
              </a:p>
              <a:p>
                <a:pPr>
                  <a:tabLst>
                    <a:tab pos="1196975" algn="l"/>
                  </a:tabLst>
                </a:pPr>
                <a:r>
                  <a:rPr lang="en-US" sz="1400" dirty="0" err="1">
                    <a:latin typeface="Calibri"/>
                    <a:cs typeface="Calibri"/>
                  </a:rPr>
                  <a:t>Neamt</a:t>
                </a:r>
                <a:r>
                  <a:rPr lang="en-US" sz="1400" dirty="0">
                    <a:latin typeface="Calibri"/>
                    <a:cs typeface="Calibri"/>
                  </a:rPr>
                  <a:t>	234</a:t>
                </a:r>
              </a:p>
              <a:p>
                <a:pPr>
                  <a:tabLst>
                    <a:tab pos="1196975" algn="l"/>
                  </a:tabLst>
                </a:pPr>
                <a:r>
                  <a:rPr lang="en-US" sz="1400" dirty="0">
                    <a:latin typeface="Calibri"/>
                    <a:cs typeface="Calibri"/>
                  </a:rPr>
                  <a:t>Oradea	380</a:t>
                </a:r>
              </a:p>
              <a:p>
                <a:pPr>
                  <a:tabLst>
                    <a:tab pos="1196975" algn="l"/>
                  </a:tabLst>
                </a:pPr>
                <a:r>
                  <a:rPr lang="en-US" sz="1400" dirty="0">
                    <a:latin typeface="Calibri"/>
                    <a:cs typeface="Calibri"/>
                  </a:rPr>
                  <a:t>Pitesti	100</a:t>
                </a:r>
              </a:p>
              <a:p>
                <a:pPr>
                  <a:tabLst>
                    <a:tab pos="1196975" algn="l"/>
                  </a:tabLst>
                </a:pPr>
                <a:r>
                  <a:rPr lang="en-US" sz="1400" dirty="0" err="1">
                    <a:latin typeface="Calibri"/>
                    <a:cs typeface="Calibri"/>
                  </a:rPr>
                  <a:t>Rimnicu</a:t>
                </a:r>
                <a:r>
                  <a:rPr lang="en-US" sz="1400" dirty="0">
                    <a:latin typeface="Calibri"/>
                    <a:cs typeface="Calibri"/>
                  </a:rPr>
                  <a:t> </a:t>
                </a:r>
                <a:r>
                  <a:rPr lang="en-US" sz="1400" dirty="0" err="1">
                    <a:latin typeface="Calibri"/>
                    <a:cs typeface="Calibri"/>
                  </a:rPr>
                  <a:t>Vilcea</a:t>
                </a:r>
                <a:r>
                  <a:rPr lang="en-US" sz="1400" dirty="0">
                    <a:latin typeface="Calibri"/>
                    <a:cs typeface="Calibri"/>
                  </a:rPr>
                  <a:t>	193</a:t>
                </a:r>
              </a:p>
              <a:p>
                <a:pPr>
                  <a:tabLst>
                    <a:tab pos="1196975" algn="l"/>
                  </a:tabLst>
                </a:pPr>
                <a:r>
                  <a:rPr lang="en-US" sz="1400" dirty="0">
                    <a:latin typeface="Calibri"/>
                    <a:cs typeface="Calibri"/>
                  </a:rPr>
                  <a:t>Sibiu	253</a:t>
                </a:r>
              </a:p>
              <a:p>
                <a:pPr>
                  <a:tabLst>
                    <a:tab pos="1196975" algn="l"/>
                  </a:tabLst>
                </a:pPr>
                <a:r>
                  <a:rPr lang="en-US" sz="1400" dirty="0">
                    <a:latin typeface="Calibri"/>
                    <a:cs typeface="Calibri"/>
                  </a:rPr>
                  <a:t>Timisoara	329</a:t>
                </a:r>
              </a:p>
              <a:p>
                <a:pPr>
                  <a:tabLst>
                    <a:tab pos="1196975" algn="l"/>
                  </a:tabLst>
                </a:pPr>
                <a:r>
                  <a:rPr lang="en-US" sz="1400" dirty="0" err="1">
                    <a:latin typeface="Calibri"/>
                    <a:cs typeface="Calibri"/>
                  </a:rPr>
                  <a:t>Urziceni</a:t>
                </a:r>
                <a:r>
                  <a:rPr lang="en-US" sz="1400" dirty="0">
                    <a:latin typeface="Calibri"/>
                    <a:cs typeface="Calibri"/>
                  </a:rPr>
                  <a:t>	  80</a:t>
                </a:r>
              </a:p>
              <a:p>
                <a:pPr>
                  <a:tabLst>
                    <a:tab pos="1196975" algn="l"/>
                  </a:tabLst>
                </a:pPr>
                <a:r>
                  <a:rPr lang="en-US" sz="1400" dirty="0" err="1">
                    <a:latin typeface="Calibri"/>
                    <a:cs typeface="Calibri"/>
                  </a:rPr>
                  <a:t>Vaslui</a:t>
                </a:r>
                <a:r>
                  <a:rPr lang="en-US" sz="1400" dirty="0">
                    <a:latin typeface="Calibri"/>
                    <a:cs typeface="Calibri"/>
                  </a:rPr>
                  <a:t>	199</a:t>
                </a:r>
              </a:p>
              <a:p>
                <a:pPr>
                  <a:tabLst>
                    <a:tab pos="1196975" algn="l"/>
                  </a:tabLst>
                </a:pPr>
                <a:r>
                  <a:rPr lang="en-US" sz="1400" dirty="0" err="1">
                    <a:latin typeface="Calibri"/>
                    <a:cs typeface="Calibri"/>
                  </a:rPr>
                  <a:t>Zerind</a:t>
                </a:r>
                <a:r>
                  <a:rPr lang="en-US" sz="1400" dirty="0">
                    <a:latin typeface="Calibri"/>
                    <a:cs typeface="Calibri"/>
                  </a:rPr>
                  <a:t>	374</a:t>
                </a:r>
              </a:p>
            </p:txBody>
          </p:sp>
        </mc:Choice>
        <mc:Fallback xmlns="">
          <p:sp>
            <p:nvSpPr>
              <p:cNvPr id="6" name="Rectangle 5">
                <a:extLst>
                  <a:ext uri="{FF2B5EF4-FFF2-40B4-BE49-F238E27FC236}">
                    <a16:creationId xmlns:a16="http://schemas.microsoft.com/office/drawing/2014/main" id="{11C82704-546B-CB68-4775-5BAE9A308898}"/>
                  </a:ext>
                </a:extLst>
              </p:cNvPr>
              <p:cNvSpPr>
                <a:spLocks noRot="1" noChangeAspect="1" noMove="1" noResize="1" noEditPoints="1" noAdjustHandles="1" noChangeArrowheads="1" noChangeShapeType="1" noTextEdit="1"/>
              </p:cNvSpPr>
              <p:nvPr/>
            </p:nvSpPr>
            <p:spPr>
              <a:xfrm>
                <a:off x="257713" y="1779217"/>
                <a:ext cx="1651702" cy="4185761"/>
              </a:xfrm>
              <a:prstGeom prst="rect">
                <a:avLst/>
              </a:prstGeom>
              <a:blipFill>
                <a:blip r:embed="rId4"/>
                <a:stretch>
                  <a:fillRect l="-1527" t="-303" r="-763" b="-909"/>
                </a:stretch>
              </a:blipFill>
            </p:spPr>
            <p:txBody>
              <a:bodyPr/>
              <a:lstStyle/>
              <a:p>
                <a:r>
                  <a:rPr lang="en-DE">
                    <a:noFill/>
                  </a:rPr>
                  <a:t> </a:t>
                </a:r>
              </a:p>
            </p:txBody>
          </p:sp>
        </mc:Fallback>
      </mc:AlternateContent>
    </p:spTree>
    <p:extLst>
      <p:ext uri="{BB962C8B-B14F-4D97-AF65-F5344CB8AC3E}">
        <p14:creationId xmlns:p14="http://schemas.microsoft.com/office/powerpoint/2010/main" val="199566477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ounded Rectangle 29"/>
          <p:cNvSpPr/>
          <p:nvPr/>
        </p:nvSpPr>
        <p:spPr bwMode="auto">
          <a:xfrm>
            <a:off x="1524000" y="1139095"/>
            <a:ext cx="605692" cy="296983"/>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solidFill>
                <a:srgbClr val="081D58"/>
              </a:solidFill>
              <a:latin typeface="Helvetica" pitchFamily="-112" charset="0"/>
            </a:endParaRPr>
          </a:p>
        </p:txBody>
      </p:sp>
      <p:pic>
        <p:nvPicPr>
          <p:cNvPr id="2" name="Picture 1" descr="astar-progress02c.pdf"/>
          <p:cNvPicPr>
            <a:picLocks/>
          </p:cNvPicPr>
          <p:nvPr/>
        </p:nvPicPr>
        <p:blipFill>
          <a:blip r:embed="rId2">
            <a:extLst>
              <a:ext uri="{28A0092B-C50C-407E-A947-70E740481C1C}">
                <a14:useLocalDpi xmlns:a14="http://schemas.microsoft.com/office/drawing/2010/main" val="0"/>
              </a:ext>
            </a:extLst>
          </a:blip>
          <a:stretch>
            <a:fillRect/>
          </a:stretch>
        </p:blipFill>
        <p:spPr>
          <a:xfrm>
            <a:off x="2691264" y="3428838"/>
            <a:ext cx="8047034" cy="3602736"/>
          </a:xfrm>
          <a:prstGeom prst="rect">
            <a:avLst/>
          </a:prstGeom>
        </p:spPr>
      </p:pic>
      <p:sp>
        <p:nvSpPr>
          <p:cNvPr id="43" name="Rectangle 42"/>
          <p:cNvSpPr/>
          <p:nvPr/>
        </p:nvSpPr>
        <p:spPr>
          <a:xfrm>
            <a:off x="3493682" y="1695962"/>
            <a:ext cx="118872" cy="118872"/>
          </a:xfrm>
          <a:prstGeom prst="rect">
            <a:avLst/>
          </a:prstGeom>
          <a:solidFill>
            <a:srgbClr val="FDB0B2"/>
          </a:solid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3"/>
          <a:stretch>
            <a:fillRect/>
          </a:stretch>
        </p:blipFill>
        <p:spPr>
          <a:xfrm>
            <a:off x="1472613" y="0"/>
            <a:ext cx="6273800" cy="4267200"/>
          </a:xfrm>
          <a:prstGeom prst="rect">
            <a:avLst/>
          </a:prstGeom>
        </p:spPr>
      </p:pic>
      <p:sp>
        <p:nvSpPr>
          <p:cNvPr id="7" name="Rectangle 6">
            <a:extLst>
              <a:ext uri="{FF2B5EF4-FFF2-40B4-BE49-F238E27FC236}">
                <a16:creationId xmlns:a16="http://schemas.microsoft.com/office/drawing/2014/main" id="{D224A084-68C1-524B-941D-48F9CE99F375}"/>
              </a:ext>
            </a:extLst>
          </p:cNvPr>
          <p:cNvSpPr/>
          <p:nvPr/>
        </p:nvSpPr>
        <p:spPr>
          <a:xfrm>
            <a:off x="3493682" y="1695962"/>
            <a:ext cx="118872" cy="118872"/>
          </a:xfrm>
          <a:prstGeom prst="rect">
            <a:avLst/>
          </a:prstGeom>
          <a:solidFill>
            <a:srgbClr val="FDB0B2"/>
          </a:solid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72C53C52-68F8-0347-8E6D-4E59CE54004E}"/>
              </a:ext>
            </a:extLst>
          </p:cNvPr>
          <p:cNvSpPr/>
          <p:nvPr/>
        </p:nvSpPr>
        <p:spPr>
          <a:xfrm>
            <a:off x="2155371" y="716715"/>
            <a:ext cx="137160" cy="137160"/>
          </a:xfrm>
          <a:prstGeom prst="ellipse">
            <a:avLst/>
          </a:prstGeom>
          <a:solidFill>
            <a:srgbClr val="FFC0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D31C08F4-D3ED-D64F-A15C-90B7BBB42E97}"/>
              </a:ext>
            </a:extLst>
          </p:cNvPr>
          <p:cNvSpPr/>
          <p:nvPr/>
        </p:nvSpPr>
        <p:spPr>
          <a:xfrm>
            <a:off x="1955956" y="2332155"/>
            <a:ext cx="137160" cy="137160"/>
          </a:xfrm>
          <a:prstGeom prst="ellipse">
            <a:avLst/>
          </a:prstGeom>
          <a:solidFill>
            <a:srgbClr val="FFC0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3FE42D42-07C3-4E4F-AC87-29C2FB0DCF60}"/>
              </a:ext>
            </a:extLst>
          </p:cNvPr>
          <p:cNvSpPr/>
          <p:nvPr/>
        </p:nvSpPr>
        <p:spPr>
          <a:xfrm>
            <a:off x="3475394" y="1686818"/>
            <a:ext cx="137160" cy="137160"/>
          </a:xfrm>
          <a:prstGeom prst="ellipse">
            <a:avLst/>
          </a:pr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71AABA89-743F-4291-993E-9481BDF8FAAF}"/>
              </a:ext>
            </a:extLst>
          </p:cNvPr>
          <p:cNvSpPr>
            <a:spLocks noGrp="1"/>
          </p:cNvSpPr>
          <p:nvPr>
            <p:ph type="dt" sz="half" idx="2"/>
          </p:nvPr>
        </p:nvSpPr>
        <p:spPr/>
        <p:txBody>
          <a:bodyPr/>
          <a:lstStyle/>
          <a:p>
            <a:r>
              <a:rPr lang="de-DE"/>
              <a:t>Deterministic</a:t>
            </a:r>
            <a:endParaRPr lang="de-DE" dirty="0"/>
          </a:p>
        </p:txBody>
      </p:sp>
      <p:sp>
        <p:nvSpPr>
          <p:cNvPr id="5" name="Footer Placeholder 4">
            <a:extLst>
              <a:ext uri="{FF2B5EF4-FFF2-40B4-BE49-F238E27FC236}">
                <a16:creationId xmlns:a16="http://schemas.microsoft.com/office/drawing/2014/main" id="{DFEA07E4-125A-F70B-99DD-FB838F1FF8D5}"/>
              </a:ext>
            </a:extLst>
          </p:cNvPr>
          <p:cNvSpPr>
            <a:spLocks noGrp="1"/>
          </p:cNvSpPr>
          <p:nvPr>
            <p:ph type="ftr" sz="quarter" idx="3"/>
          </p:nvPr>
        </p:nvSpPr>
        <p:spPr/>
        <p:txBody>
          <a:bodyPr/>
          <a:lstStyle/>
          <a:p>
            <a:r>
              <a:rPr lang="en-GB"/>
              <a:t>T. Braun - APA</a:t>
            </a:r>
          </a:p>
        </p:txBody>
      </p:sp>
      <p:sp>
        <p:nvSpPr>
          <p:cNvPr id="3" name="Slide Number Placeholder 2">
            <a:extLst>
              <a:ext uri="{FF2B5EF4-FFF2-40B4-BE49-F238E27FC236}">
                <a16:creationId xmlns:a16="http://schemas.microsoft.com/office/drawing/2014/main" id="{BAAAA2DA-597A-BA43-8412-D92597DCA25B}"/>
              </a:ext>
            </a:extLst>
          </p:cNvPr>
          <p:cNvSpPr>
            <a:spLocks noGrp="1"/>
          </p:cNvSpPr>
          <p:nvPr>
            <p:ph type="sldNum" sz="quarter" idx="4"/>
          </p:nvPr>
        </p:nvSpPr>
        <p:spPr/>
        <p:txBody>
          <a:bodyPr/>
          <a:lstStyle/>
          <a:p>
            <a:fld id="{67C9959E-8E6B-B04C-9955-EA096F41CA7A}" type="slidenum">
              <a:rPr lang="en-GB" smtClean="0"/>
              <a:t>68</a:t>
            </a:fld>
            <a:endParaRPr lang="en-GB"/>
          </a:p>
        </p:txBody>
      </p:sp>
      <p:sp>
        <p:nvSpPr>
          <p:cNvPr id="12" name="Triangle 11">
            <a:extLst>
              <a:ext uri="{FF2B5EF4-FFF2-40B4-BE49-F238E27FC236}">
                <a16:creationId xmlns:a16="http://schemas.microsoft.com/office/drawing/2014/main" id="{5CEF4EF0-B4B4-FC44-9036-4BA537711C9A}"/>
              </a:ext>
            </a:extLst>
          </p:cNvPr>
          <p:cNvSpPr/>
          <p:nvPr/>
        </p:nvSpPr>
        <p:spPr>
          <a:xfrm rot="5400000">
            <a:off x="4185764" y="4312200"/>
            <a:ext cx="252000" cy="16200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3" name="Group 12">
            <a:extLst>
              <a:ext uri="{FF2B5EF4-FFF2-40B4-BE49-F238E27FC236}">
                <a16:creationId xmlns:a16="http://schemas.microsoft.com/office/drawing/2014/main" id="{1381ADF5-FC49-B74F-A968-52A8AE836A6E}"/>
              </a:ext>
            </a:extLst>
          </p:cNvPr>
          <p:cNvGrpSpPr/>
          <p:nvPr/>
        </p:nvGrpSpPr>
        <p:grpSpPr>
          <a:xfrm>
            <a:off x="3474646" y="1681567"/>
            <a:ext cx="155872" cy="162000"/>
            <a:chOff x="394024" y="1225102"/>
            <a:chExt cx="155872" cy="162000"/>
          </a:xfrm>
        </p:grpSpPr>
        <p:sp>
          <p:nvSpPr>
            <p:cNvPr id="14" name="Rectangle 13">
              <a:extLst>
                <a:ext uri="{FF2B5EF4-FFF2-40B4-BE49-F238E27FC236}">
                  <a16:creationId xmlns:a16="http://schemas.microsoft.com/office/drawing/2014/main" id="{D811E95F-DDC6-AB4C-945B-1179C87BF4F0}"/>
                </a:ext>
              </a:extLst>
            </p:cNvPr>
            <p:cNvSpPr/>
            <p:nvPr/>
          </p:nvSpPr>
          <p:spPr>
            <a:xfrm>
              <a:off x="395096" y="1225102"/>
              <a:ext cx="154800" cy="1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B66D6630-D012-9C49-BA57-C2BB238E9718}"/>
                </a:ext>
              </a:extLst>
            </p:cNvPr>
            <p:cNvSpPr/>
            <p:nvPr/>
          </p:nvSpPr>
          <p:spPr>
            <a:xfrm>
              <a:off x="394024" y="1225102"/>
              <a:ext cx="137160" cy="137160"/>
            </a:xfrm>
            <a:prstGeom prst="ellipse">
              <a:avLst/>
            </a:prstGeom>
            <a:solidFill>
              <a:schemeClr val="accent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C262E895-8A8B-FDEE-46BB-F1EE448FA9E9}"/>
                  </a:ext>
                </a:extLst>
              </p:cNvPr>
              <p:cNvSpPr/>
              <p:nvPr/>
            </p:nvSpPr>
            <p:spPr>
              <a:xfrm>
                <a:off x="257713" y="1779217"/>
                <a:ext cx="1651702" cy="4185761"/>
              </a:xfrm>
              <a:prstGeom prst="rect">
                <a:avLst/>
              </a:prstGeom>
              <a:noFill/>
            </p:spPr>
            <p:txBody>
              <a:bodyPr wrap="square">
                <a:spAutoFit/>
              </a:bodyPr>
              <a:lstStyle/>
              <a:p>
                <a:pPr>
                  <a:tabLst>
                    <a:tab pos="1196975" algn="l"/>
                  </a:tabLst>
                </a:pPr>
                <a:r>
                  <a:rPr lang="en-US" sz="1400" dirty="0">
                    <a:latin typeface="Calibri"/>
                    <a:cs typeface="Calibri"/>
                  </a:rPr>
                  <a:t>straight-line dist. </a:t>
                </a:r>
                <a:r>
                  <a:rPr lang="en-US" sz="1400" u="sng" dirty="0">
                    <a:latin typeface="Calibri"/>
                    <a:cs typeface="Calibri"/>
                  </a:rPr>
                  <a:t>from </a:t>
                </a:r>
                <a14:m>
                  <m:oMath xmlns:m="http://schemas.openxmlformats.org/officeDocument/2006/math">
                    <m:r>
                      <a:rPr lang="en-US" sz="1400" i="1" u="sng" dirty="0" smtClean="0">
                        <a:latin typeface="Cambria Math" panose="02040503050406030204" pitchFamily="18" charset="0"/>
                        <a:cs typeface="Calibri"/>
                      </a:rPr>
                      <m:t>𝑠</m:t>
                    </m:r>
                  </m:oMath>
                </a14:m>
                <a:r>
                  <a:rPr lang="en-US" sz="1400" i="1" u="sng" dirty="0">
                    <a:latin typeface="Times New Roman" panose="02020603050405020304" pitchFamily="18" charset="0"/>
                    <a:cs typeface="Calibri"/>
                  </a:rPr>
                  <a:t> </a:t>
                </a:r>
                <a:r>
                  <a:rPr lang="en-US" sz="1400" u="sng" dirty="0">
                    <a:latin typeface="Calibri"/>
                    <a:cs typeface="Calibri"/>
                  </a:rPr>
                  <a:t>to Bucharest</a:t>
                </a:r>
              </a:p>
              <a:p>
                <a:pPr>
                  <a:tabLst>
                    <a:tab pos="1196975" algn="l"/>
                  </a:tabLst>
                </a:pPr>
                <a:r>
                  <a:rPr lang="en-US" sz="1400" dirty="0">
                    <a:latin typeface="Calibri"/>
                    <a:cs typeface="Calibri"/>
                  </a:rPr>
                  <a:t>Arad	366</a:t>
                </a:r>
              </a:p>
              <a:p>
                <a:pPr>
                  <a:tabLst>
                    <a:tab pos="1196975" algn="l"/>
                  </a:tabLst>
                </a:pPr>
                <a:r>
                  <a:rPr lang="en-US" sz="1400" dirty="0">
                    <a:latin typeface="Calibri"/>
                    <a:cs typeface="Calibri"/>
                  </a:rPr>
                  <a:t>Bucharest	    0</a:t>
                </a:r>
              </a:p>
              <a:p>
                <a:pPr>
                  <a:tabLst>
                    <a:tab pos="1196975" algn="l"/>
                  </a:tabLst>
                </a:pPr>
                <a:r>
                  <a:rPr lang="en-US" sz="1400" dirty="0">
                    <a:latin typeface="Calibri"/>
                    <a:cs typeface="Calibri"/>
                  </a:rPr>
                  <a:t>Craiova	160</a:t>
                </a:r>
              </a:p>
              <a:p>
                <a:pPr>
                  <a:tabLst>
                    <a:tab pos="1196975" algn="l"/>
                  </a:tabLst>
                </a:pPr>
                <a:r>
                  <a:rPr lang="en-US" sz="1400" dirty="0" err="1">
                    <a:latin typeface="Calibri"/>
                    <a:cs typeface="Calibri"/>
                  </a:rPr>
                  <a:t>Dobreta</a:t>
                </a:r>
                <a:r>
                  <a:rPr lang="en-US" sz="1400" dirty="0">
                    <a:latin typeface="Calibri"/>
                    <a:cs typeface="Calibri"/>
                  </a:rPr>
                  <a:t>	242</a:t>
                </a:r>
              </a:p>
              <a:p>
                <a:pPr>
                  <a:tabLst>
                    <a:tab pos="1196975" algn="l"/>
                  </a:tabLst>
                </a:pPr>
                <a:r>
                  <a:rPr lang="en-US" sz="1400" dirty="0" err="1">
                    <a:latin typeface="Calibri"/>
                    <a:cs typeface="Calibri"/>
                  </a:rPr>
                  <a:t>Fagaras</a:t>
                </a:r>
                <a:r>
                  <a:rPr lang="en-US" sz="1400" dirty="0">
                    <a:latin typeface="Calibri"/>
                    <a:cs typeface="Calibri"/>
                  </a:rPr>
                  <a:t>	176</a:t>
                </a:r>
              </a:p>
              <a:p>
                <a:pPr>
                  <a:tabLst>
                    <a:tab pos="1196975" algn="l"/>
                  </a:tabLst>
                </a:pPr>
                <a:r>
                  <a:rPr lang="en-US" sz="1400" dirty="0">
                    <a:latin typeface="Calibri"/>
                    <a:cs typeface="Calibri"/>
                  </a:rPr>
                  <a:t>Iasi	226</a:t>
                </a:r>
              </a:p>
              <a:p>
                <a:pPr>
                  <a:tabLst>
                    <a:tab pos="1196975" algn="l"/>
                  </a:tabLst>
                </a:pPr>
                <a:r>
                  <a:rPr lang="en-US" sz="1400" dirty="0" err="1">
                    <a:latin typeface="Calibri"/>
                    <a:cs typeface="Calibri"/>
                  </a:rPr>
                  <a:t>Lugoj</a:t>
                </a:r>
                <a:r>
                  <a:rPr lang="en-US" sz="1400" dirty="0">
                    <a:latin typeface="Calibri"/>
                    <a:cs typeface="Calibri"/>
                  </a:rPr>
                  <a:t>	244</a:t>
                </a:r>
              </a:p>
              <a:p>
                <a:pPr>
                  <a:tabLst>
                    <a:tab pos="1196975" algn="l"/>
                  </a:tabLst>
                </a:pPr>
                <a:r>
                  <a:rPr lang="en-US" sz="1400" dirty="0" err="1">
                    <a:latin typeface="Calibri"/>
                    <a:cs typeface="Calibri"/>
                  </a:rPr>
                  <a:t>Mehadia</a:t>
                </a:r>
                <a:r>
                  <a:rPr lang="en-US" sz="1400" dirty="0">
                    <a:latin typeface="Calibri"/>
                    <a:cs typeface="Calibri"/>
                  </a:rPr>
                  <a:t>	241</a:t>
                </a:r>
              </a:p>
              <a:p>
                <a:pPr>
                  <a:tabLst>
                    <a:tab pos="1196975" algn="l"/>
                  </a:tabLst>
                </a:pPr>
                <a:r>
                  <a:rPr lang="en-US" sz="1400" dirty="0" err="1">
                    <a:latin typeface="Calibri"/>
                    <a:cs typeface="Calibri"/>
                  </a:rPr>
                  <a:t>Neamt</a:t>
                </a:r>
                <a:r>
                  <a:rPr lang="en-US" sz="1400" dirty="0">
                    <a:latin typeface="Calibri"/>
                    <a:cs typeface="Calibri"/>
                  </a:rPr>
                  <a:t>	234</a:t>
                </a:r>
              </a:p>
              <a:p>
                <a:pPr>
                  <a:tabLst>
                    <a:tab pos="1196975" algn="l"/>
                  </a:tabLst>
                </a:pPr>
                <a:r>
                  <a:rPr lang="en-US" sz="1400" dirty="0">
                    <a:latin typeface="Calibri"/>
                    <a:cs typeface="Calibri"/>
                  </a:rPr>
                  <a:t>Oradea	380</a:t>
                </a:r>
              </a:p>
              <a:p>
                <a:pPr>
                  <a:tabLst>
                    <a:tab pos="1196975" algn="l"/>
                  </a:tabLst>
                </a:pPr>
                <a:r>
                  <a:rPr lang="en-US" sz="1400" dirty="0">
                    <a:latin typeface="Calibri"/>
                    <a:cs typeface="Calibri"/>
                  </a:rPr>
                  <a:t>Pitesti	100</a:t>
                </a:r>
              </a:p>
              <a:p>
                <a:pPr>
                  <a:tabLst>
                    <a:tab pos="1196975" algn="l"/>
                  </a:tabLst>
                </a:pPr>
                <a:r>
                  <a:rPr lang="en-US" sz="1400" dirty="0" err="1">
                    <a:latin typeface="Calibri"/>
                    <a:cs typeface="Calibri"/>
                  </a:rPr>
                  <a:t>Rimnicu</a:t>
                </a:r>
                <a:r>
                  <a:rPr lang="en-US" sz="1400" dirty="0">
                    <a:latin typeface="Calibri"/>
                    <a:cs typeface="Calibri"/>
                  </a:rPr>
                  <a:t> </a:t>
                </a:r>
                <a:r>
                  <a:rPr lang="en-US" sz="1400" dirty="0" err="1">
                    <a:latin typeface="Calibri"/>
                    <a:cs typeface="Calibri"/>
                  </a:rPr>
                  <a:t>Vilcea</a:t>
                </a:r>
                <a:r>
                  <a:rPr lang="en-US" sz="1400" dirty="0">
                    <a:latin typeface="Calibri"/>
                    <a:cs typeface="Calibri"/>
                  </a:rPr>
                  <a:t>	193</a:t>
                </a:r>
              </a:p>
              <a:p>
                <a:pPr>
                  <a:tabLst>
                    <a:tab pos="1196975" algn="l"/>
                  </a:tabLst>
                </a:pPr>
                <a:r>
                  <a:rPr lang="en-US" sz="1400" dirty="0">
                    <a:latin typeface="Calibri"/>
                    <a:cs typeface="Calibri"/>
                  </a:rPr>
                  <a:t>Sibiu	253</a:t>
                </a:r>
              </a:p>
              <a:p>
                <a:pPr>
                  <a:tabLst>
                    <a:tab pos="1196975" algn="l"/>
                  </a:tabLst>
                </a:pPr>
                <a:r>
                  <a:rPr lang="en-US" sz="1400" dirty="0">
                    <a:latin typeface="Calibri"/>
                    <a:cs typeface="Calibri"/>
                  </a:rPr>
                  <a:t>Timisoara	329</a:t>
                </a:r>
              </a:p>
              <a:p>
                <a:pPr>
                  <a:tabLst>
                    <a:tab pos="1196975" algn="l"/>
                  </a:tabLst>
                </a:pPr>
                <a:r>
                  <a:rPr lang="en-US" sz="1400" dirty="0" err="1">
                    <a:latin typeface="Calibri"/>
                    <a:cs typeface="Calibri"/>
                  </a:rPr>
                  <a:t>Urziceni</a:t>
                </a:r>
                <a:r>
                  <a:rPr lang="en-US" sz="1400" dirty="0">
                    <a:latin typeface="Calibri"/>
                    <a:cs typeface="Calibri"/>
                  </a:rPr>
                  <a:t>	  80</a:t>
                </a:r>
              </a:p>
              <a:p>
                <a:pPr>
                  <a:tabLst>
                    <a:tab pos="1196975" algn="l"/>
                  </a:tabLst>
                </a:pPr>
                <a:r>
                  <a:rPr lang="en-US" sz="1400" dirty="0" err="1">
                    <a:latin typeface="Calibri"/>
                    <a:cs typeface="Calibri"/>
                  </a:rPr>
                  <a:t>Vaslui</a:t>
                </a:r>
                <a:r>
                  <a:rPr lang="en-US" sz="1400" dirty="0">
                    <a:latin typeface="Calibri"/>
                    <a:cs typeface="Calibri"/>
                  </a:rPr>
                  <a:t>	199</a:t>
                </a:r>
              </a:p>
              <a:p>
                <a:pPr>
                  <a:tabLst>
                    <a:tab pos="1196975" algn="l"/>
                  </a:tabLst>
                </a:pPr>
                <a:r>
                  <a:rPr lang="en-US" sz="1400" dirty="0" err="1">
                    <a:latin typeface="Calibri"/>
                    <a:cs typeface="Calibri"/>
                  </a:rPr>
                  <a:t>Zerind</a:t>
                </a:r>
                <a:r>
                  <a:rPr lang="en-US" sz="1400" dirty="0">
                    <a:latin typeface="Calibri"/>
                    <a:cs typeface="Calibri"/>
                  </a:rPr>
                  <a:t>	374</a:t>
                </a:r>
              </a:p>
            </p:txBody>
          </p:sp>
        </mc:Choice>
        <mc:Fallback xmlns="">
          <p:sp>
            <p:nvSpPr>
              <p:cNvPr id="6" name="Rectangle 5">
                <a:extLst>
                  <a:ext uri="{FF2B5EF4-FFF2-40B4-BE49-F238E27FC236}">
                    <a16:creationId xmlns:a16="http://schemas.microsoft.com/office/drawing/2014/main" id="{C262E895-8A8B-FDEE-46BB-F1EE448FA9E9}"/>
                  </a:ext>
                </a:extLst>
              </p:cNvPr>
              <p:cNvSpPr>
                <a:spLocks noRot="1" noChangeAspect="1" noMove="1" noResize="1" noEditPoints="1" noAdjustHandles="1" noChangeArrowheads="1" noChangeShapeType="1" noTextEdit="1"/>
              </p:cNvSpPr>
              <p:nvPr/>
            </p:nvSpPr>
            <p:spPr>
              <a:xfrm>
                <a:off x="257713" y="1779217"/>
                <a:ext cx="1651702" cy="4185761"/>
              </a:xfrm>
              <a:prstGeom prst="rect">
                <a:avLst/>
              </a:prstGeom>
              <a:blipFill>
                <a:blip r:embed="rId4"/>
                <a:stretch>
                  <a:fillRect l="-1527" t="-303" r="-763" b="-909"/>
                </a:stretch>
              </a:blipFill>
            </p:spPr>
            <p:txBody>
              <a:bodyPr/>
              <a:lstStyle/>
              <a:p>
                <a:r>
                  <a:rPr lang="en-DE">
                    <a:noFill/>
                  </a:rPr>
                  <a:t> </a:t>
                </a:r>
              </a:p>
            </p:txBody>
          </p:sp>
        </mc:Fallback>
      </mc:AlternateContent>
    </p:spTree>
    <p:extLst>
      <p:ext uri="{BB962C8B-B14F-4D97-AF65-F5344CB8AC3E}">
        <p14:creationId xmlns:p14="http://schemas.microsoft.com/office/powerpoint/2010/main" val="259615882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ed Rectangle 15">
            <a:extLst>
              <a:ext uri="{FF2B5EF4-FFF2-40B4-BE49-F238E27FC236}">
                <a16:creationId xmlns:a16="http://schemas.microsoft.com/office/drawing/2014/main" id="{AB2A46EB-D455-4548-9F44-60189E3ECB70}"/>
              </a:ext>
            </a:extLst>
          </p:cNvPr>
          <p:cNvSpPr/>
          <p:nvPr/>
        </p:nvSpPr>
        <p:spPr bwMode="auto">
          <a:xfrm>
            <a:off x="1524000" y="1139095"/>
            <a:ext cx="605692" cy="296983"/>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solidFill>
                <a:srgbClr val="081D58"/>
              </a:solidFill>
              <a:latin typeface="Helvetica" pitchFamily="-112" charset="0"/>
            </a:endParaRPr>
          </a:p>
        </p:txBody>
      </p:sp>
      <p:sp>
        <p:nvSpPr>
          <p:cNvPr id="11" name="Rounded Rectangle 10"/>
          <p:cNvSpPr/>
          <p:nvPr/>
        </p:nvSpPr>
        <p:spPr bwMode="auto">
          <a:xfrm>
            <a:off x="3425093" y="1484925"/>
            <a:ext cx="658446" cy="367323"/>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solidFill>
                <a:srgbClr val="081D58"/>
              </a:solidFill>
              <a:latin typeface="Helvetica" pitchFamily="-112" charset="0"/>
            </a:endParaRPr>
          </a:p>
        </p:txBody>
      </p:sp>
      <p:pic>
        <p:nvPicPr>
          <p:cNvPr id="2" name="Picture 1" descr="astar-progress03c.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1264" y="3426198"/>
            <a:ext cx="8047034" cy="3602736"/>
          </a:xfrm>
          <a:prstGeom prst="rect">
            <a:avLst/>
          </a:prstGeom>
        </p:spPr>
      </p:pic>
      <p:sp>
        <p:nvSpPr>
          <p:cNvPr id="46" name="Rectangle 45"/>
          <p:cNvSpPr/>
          <p:nvPr/>
        </p:nvSpPr>
        <p:spPr>
          <a:xfrm>
            <a:off x="3842982" y="2334800"/>
            <a:ext cx="118872" cy="118872"/>
          </a:xfrm>
          <a:prstGeom prst="rect">
            <a:avLst/>
          </a:prstGeom>
          <a:solidFill>
            <a:srgbClr val="FDB0B2"/>
          </a:solid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TextBox 47"/>
          <p:cNvSpPr txBox="1"/>
          <p:nvPr/>
        </p:nvSpPr>
        <p:spPr>
          <a:xfrm>
            <a:off x="3279704" y="4597157"/>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pic>
        <p:nvPicPr>
          <p:cNvPr id="20" name="Picture 19"/>
          <p:cNvPicPr>
            <a:picLocks noChangeAspect="1"/>
          </p:cNvPicPr>
          <p:nvPr/>
        </p:nvPicPr>
        <p:blipFill>
          <a:blip r:embed="rId3"/>
          <a:stretch>
            <a:fillRect/>
          </a:stretch>
        </p:blipFill>
        <p:spPr>
          <a:xfrm>
            <a:off x="1472613" y="0"/>
            <a:ext cx="6273800" cy="4267200"/>
          </a:xfrm>
          <a:prstGeom prst="rect">
            <a:avLst/>
          </a:prstGeom>
        </p:spPr>
      </p:pic>
      <p:sp>
        <p:nvSpPr>
          <p:cNvPr id="9" name="Oval 8">
            <a:extLst>
              <a:ext uri="{FF2B5EF4-FFF2-40B4-BE49-F238E27FC236}">
                <a16:creationId xmlns:a16="http://schemas.microsoft.com/office/drawing/2014/main" id="{9F72B053-051F-4547-BAB2-5EBE58733495}"/>
              </a:ext>
            </a:extLst>
          </p:cNvPr>
          <p:cNvSpPr/>
          <p:nvPr/>
        </p:nvSpPr>
        <p:spPr>
          <a:xfrm>
            <a:off x="2155371" y="716715"/>
            <a:ext cx="137160" cy="137160"/>
          </a:xfrm>
          <a:prstGeom prst="ellipse">
            <a:avLst/>
          </a:prstGeom>
          <a:solidFill>
            <a:srgbClr val="FFC0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FA061BCD-0E55-6043-AC03-8A57A0247CC3}"/>
              </a:ext>
            </a:extLst>
          </p:cNvPr>
          <p:cNvSpPr/>
          <p:nvPr/>
        </p:nvSpPr>
        <p:spPr>
          <a:xfrm>
            <a:off x="1955956" y="2332155"/>
            <a:ext cx="137160" cy="137160"/>
          </a:xfrm>
          <a:prstGeom prst="ellipse">
            <a:avLst/>
          </a:prstGeom>
          <a:solidFill>
            <a:srgbClr val="FFC0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E74AC112-1B69-4349-8900-DD418E9A6E2A}"/>
              </a:ext>
            </a:extLst>
          </p:cNvPr>
          <p:cNvSpPr/>
          <p:nvPr/>
        </p:nvSpPr>
        <p:spPr>
          <a:xfrm>
            <a:off x="2444931" y="155883"/>
            <a:ext cx="137160" cy="137160"/>
          </a:xfrm>
          <a:prstGeom prst="ellipse">
            <a:avLst/>
          </a:prstGeom>
          <a:solidFill>
            <a:srgbClr val="FFC0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2B480CF2-C07D-304B-9886-AA7E28FB6D3D}"/>
              </a:ext>
            </a:extLst>
          </p:cNvPr>
          <p:cNvSpPr/>
          <p:nvPr/>
        </p:nvSpPr>
        <p:spPr>
          <a:xfrm>
            <a:off x="3824825" y="2324969"/>
            <a:ext cx="137160" cy="137160"/>
          </a:xfrm>
          <a:prstGeom prst="ellipse">
            <a:avLst/>
          </a:pr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7813FEE5-3770-D94C-AE72-64E8F7CE8C46}"/>
              </a:ext>
            </a:extLst>
          </p:cNvPr>
          <p:cNvSpPr/>
          <p:nvPr/>
        </p:nvSpPr>
        <p:spPr>
          <a:xfrm>
            <a:off x="4811075" y="1819777"/>
            <a:ext cx="137160" cy="137160"/>
          </a:xfrm>
          <a:prstGeom prst="ellipse">
            <a:avLst/>
          </a:prstGeom>
          <a:solidFill>
            <a:srgbClr val="FFC0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7607F994-AA6C-C8D8-829E-17DF9A993546}"/>
              </a:ext>
            </a:extLst>
          </p:cNvPr>
          <p:cNvSpPr>
            <a:spLocks noGrp="1"/>
          </p:cNvSpPr>
          <p:nvPr>
            <p:ph type="dt" sz="half" idx="2"/>
          </p:nvPr>
        </p:nvSpPr>
        <p:spPr/>
        <p:txBody>
          <a:bodyPr/>
          <a:lstStyle/>
          <a:p>
            <a:r>
              <a:rPr lang="de-DE"/>
              <a:t>Deterministic</a:t>
            </a:r>
            <a:endParaRPr lang="de-DE" dirty="0"/>
          </a:p>
        </p:txBody>
      </p:sp>
      <p:sp>
        <p:nvSpPr>
          <p:cNvPr id="5" name="Footer Placeholder 4">
            <a:extLst>
              <a:ext uri="{FF2B5EF4-FFF2-40B4-BE49-F238E27FC236}">
                <a16:creationId xmlns:a16="http://schemas.microsoft.com/office/drawing/2014/main" id="{60BF0A3E-9A00-380C-A584-FB5174656FFC}"/>
              </a:ext>
            </a:extLst>
          </p:cNvPr>
          <p:cNvSpPr>
            <a:spLocks noGrp="1"/>
          </p:cNvSpPr>
          <p:nvPr>
            <p:ph type="ftr" sz="quarter" idx="3"/>
          </p:nvPr>
        </p:nvSpPr>
        <p:spPr/>
        <p:txBody>
          <a:bodyPr/>
          <a:lstStyle/>
          <a:p>
            <a:r>
              <a:rPr lang="en-GB"/>
              <a:t>T. Braun - APA</a:t>
            </a:r>
          </a:p>
        </p:txBody>
      </p:sp>
      <p:sp>
        <p:nvSpPr>
          <p:cNvPr id="3" name="Slide Number Placeholder 2">
            <a:extLst>
              <a:ext uri="{FF2B5EF4-FFF2-40B4-BE49-F238E27FC236}">
                <a16:creationId xmlns:a16="http://schemas.microsoft.com/office/drawing/2014/main" id="{F9DB3D14-65B7-4B48-AC96-6324E291B57D}"/>
              </a:ext>
            </a:extLst>
          </p:cNvPr>
          <p:cNvSpPr>
            <a:spLocks noGrp="1"/>
          </p:cNvSpPr>
          <p:nvPr>
            <p:ph type="sldNum" sz="quarter" idx="4"/>
          </p:nvPr>
        </p:nvSpPr>
        <p:spPr/>
        <p:txBody>
          <a:bodyPr/>
          <a:lstStyle/>
          <a:p>
            <a:fld id="{67C9959E-8E6B-B04C-9955-EA096F41CA7A}" type="slidenum">
              <a:rPr lang="en-GB" smtClean="0"/>
              <a:t>69</a:t>
            </a:fld>
            <a:endParaRPr lang="en-GB"/>
          </a:p>
        </p:txBody>
      </p:sp>
      <p:sp>
        <p:nvSpPr>
          <p:cNvPr id="15" name="Triangle 14">
            <a:extLst>
              <a:ext uri="{FF2B5EF4-FFF2-40B4-BE49-F238E27FC236}">
                <a16:creationId xmlns:a16="http://schemas.microsoft.com/office/drawing/2014/main" id="{34BEA578-101F-264C-8072-9B88284FC4AE}"/>
              </a:ext>
            </a:extLst>
          </p:cNvPr>
          <p:cNvSpPr/>
          <p:nvPr/>
        </p:nvSpPr>
        <p:spPr>
          <a:xfrm rot="5400000">
            <a:off x="5735021" y="5041326"/>
            <a:ext cx="252000" cy="16200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7" name="Group 16">
            <a:extLst>
              <a:ext uri="{FF2B5EF4-FFF2-40B4-BE49-F238E27FC236}">
                <a16:creationId xmlns:a16="http://schemas.microsoft.com/office/drawing/2014/main" id="{24BAF193-B45A-AB4C-B36D-D921A02EA434}"/>
              </a:ext>
            </a:extLst>
          </p:cNvPr>
          <p:cNvGrpSpPr/>
          <p:nvPr/>
        </p:nvGrpSpPr>
        <p:grpSpPr>
          <a:xfrm>
            <a:off x="3823753" y="2322248"/>
            <a:ext cx="155872" cy="162000"/>
            <a:chOff x="394024" y="1225102"/>
            <a:chExt cx="155872" cy="162000"/>
          </a:xfrm>
        </p:grpSpPr>
        <p:sp>
          <p:nvSpPr>
            <p:cNvPr id="18" name="Rectangle 17">
              <a:extLst>
                <a:ext uri="{FF2B5EF4-FFF2-40B4-BE49-F238E27FC236}">
                  <a16:creationId xmlns:a16="http://schemas.microsoft.com/office/drawing/2014/main" id="{373AEDBF-0D0B-CE4C-B6AF-017EF47D6202}"/>
                </a:ext>
              </a:extLst>
            </p:cNvPr>
            <p:cNvSpPr/>
            <p:nvPr/>
          </p:nvSpPr>
          <p:spPr>
            <a:xfrm>
              <a:off x="395096" y="1225102"/>
              <a:ext cx="154800" cy="1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a:extLst>
                <a:ext uri="{FF2B5EF4-FFF2-40B4-BE49-F238E27FC236}">
                  <a16:creationId xmlns:a16="http://schemas.microsoft.com/office/drawing/2014/main" id="{15F21584-FA46-DF4F-A0D1-E39496681D4F}"/>
                </a:ext>
              </a:extLst>
            </p:cNvPr>
            <p:cNvSpPr/>
            <p:nvPr/>
          </p:nvSpPr>
          <p:spPr>
            <a:xfrm>
              <a:off x="394024" y="1225102"/>
              <a:ext cx="137160" cy="137160"/>
            </a:xfrm>
            <a:prstGeom prst="ellipse">
              <a:avLst/>
            </a:prstGeom>
            <a:solidFill>
              <a:schemeClr val="accent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9ADFD0F6-77BD-81C9-5EF7-6A4150BAA62B}"/>
                  </a:ext>
                </a:extLst>
              </p:cNvPr>
              <p:cNvSpPr/>
              <p:nvPr/>
            </p:nvSpPr>
            <p:spPr>
              <a:xfrm>
                <a:off x="257713" y="1779217"/>
                <a:ext cx="1651702" cy="4185761"/>
              </a:xfrm>
              <a:prstGeom prst="rect">
                <a:avLst/>
              </a:prstGeom>
              <a:noFill/>
            </p:spPr>
            <p:txBody>
              <a:bodyPr wrap="square">
                <a:spAutoFit/>
              </a:bodyPr>
              <a:lstStyle/>
              <a:p>
                <a:pPr>
                  <a:tabLst>
                    <a:tab pos="1196975" algn="l"/>
                  </a:tabLst>
                </a:pPr>
                <a:r>
                  <a:rPr lang="en-US" sz="1400" dirty="0">
                    <a:latin typeface="Calibri"/>
                    <a:cs typeface="Calibri"/>
                  </a:rPr>
                  <a:t>straight-line dist. </a:t>
                </a:r>
                <a:r>
                  <a:rPr lang="en-US" sz="1400" u="sng" dirty="0">
                    <a:latin typeface="Calibri"/>
                    <a:cs typeface="Calibri"/>
                  </a:rPr>
                  <a:t>from </a:t>
                </a:r>
                <a14:m>
                  <m:oMath xmlns:m="http://schemas.openxmlformats.org/officeDocument/2006/math">
                    <m:r>
                      <a:rPr lang="en-US" sz="1400" i="1" u="sng" dirty="0" smtClean="0">
                        <a:latin typeface="Cambria Math" panose="02040503050406030204" pitchFamily="18" charset="0"/>
                        <a:cs typeface="Calibri"/>
                      </a:rPr>
                      <m:t>𝑠</m:t>
                    </m:r>
                  </m:oMath>
                </a14:m>
                <a:r>
                  <a:rPr lang="en-US" sz="1400" i="1" u="sng" dirty="0">
                    <a:latin typeface="Times New Roman" panose="02020603050405020304" pitchFamily="18" charset="0"/>
                    <a:cs typeface="Calibri"/>
                  </a:rPr>
                  <a:t> </a:t>
                </a:r>
                <a:r>
                  <a:rPr lang="en-US" sz="1400" u="sng" dirty="0">
                    <a:latin typeface="Calibri"/>
                    <a:cs typeface="Calibri"/>
                  </a:rPr>
                  <a:t>to Bucharest</a:t>
                </a:r>
              </a:p>
              <a:p>
                <a:pPr>
                  <a:tabLst>
                    <a:tab pos="1196975" algn="l"/>
                  </a:tabLst>
                </a:pPr>
                <a:r>
                  <a:rPr lang="en-US" sz="1400" dirty="0">
                    <a:latin typeface="Calibri"/>
                    <a:cs typeface="Calibri"/>
                  </a:rPr>
                  <a:t>Arad	366</a:t>
                </a:r>
              </a:p>
              <a:p>
                <a:pPr>
                  <a:tabLst>
                    <a:tab pos="1196975" algn="l"/>
                  </a:tabLst>
                </a:pPr>
                <a:r>
                  <a:rPr lang="en-US" sz="1400" dirty="0">
                    <a:latin typeface="Calibri"/>
                    <a:cs typeface="Calibri"/>
                  </a:rPr>
                  <a:t>Bucharest	    0</a:t>
                </a:r>
              </a:p>
              <a:p>
                <a:pPr>
                  <a:tabLst>
                    <a:tab pos="1196975" algn="l"/>
                  </a:tabLst>
                </a:pPr>
                <a:r>
                  <a:rPr lang="en-US" sz="1400" dirty="0">
                    <a:latin typeface="Calibri"/>
                    <a:cs typeface="Calibri"/>
                  </a:rPr>
                  <a:t>Craiova	160</a:t>
                </a:r>
              </a:p>
              <a:p>
                <a:pPr>
                  <a:tabLst>
                    <a:tab pos="1196975" algn="l"/>
                  </a:tabLst>
                </a:pPr>
                <a:r>
                  <a:rPr lang="en-US" sz="1400" dirty="0" err="1">
                    <a:latin typeface="Calibri"/>
                    <a:cs typeface="Calibri"/>
                  </a:rPr>
                  <a:t>Dobreta</a:t>
                </a:r>
                <a:r>
                  <a:rPr lang="en-US" sz="1400" dirty="0">
                    <a:latin typeface="Calibri"/>
                    <a:cs typeface="Calibri"/>
                  </a:rPr>
                  <a:t>	242</a:t>
                </a:r>
              </a:p>
              <a:p>
                <a:pPr>
                  <a:tabLst>
                    <a:tab pos="1196975" algn="l"/>
                  </a:tabLst>
                </a:pPr>
                <a:r>
                  <a:rPr lang="en-US" sz="1400" dirty="0" err="1">
                    <a:latin typeface="Calibri"/>
                    <a:cs typeface="Calibri"/>
                  </a:rPr>
                  <a:t>Fagaras</a:t>
                </a:r>
                <a:r>
                  <a:rPr lang="en-US" sz="1400" dirty="0">
                    <a:latin typeface="Calibri"/>
                    <a:cs typeface="Calibri"/>
                  </a:rPr>
                  <a:t>	176</a:t>
                </a:r>
              </a:p>
              <a:p>
                <a:pPr>
                  <a:tabLst>
                    <a:tab pos="1196975" algn="l"/>
                  </a:tabLst>
                </a:pPr>
                <a:r>
                  <a:rPr lang="en-US" sz="1400" dirty="0">
                    <a:latin typeface="Calibri"/>
                    <a:cs typeface="Calibri"/>
                  </a:rPr>
                  <a:t>Iasi	226</a:t>
                </a:r>
              </a:p>
              <a:p>
                <a:pPr>
                  <a:tabLst>
                    <a:tab pos="1196975" algn="l"/>
                  </a:tabLst>
                </a:pPr>
                <a:r>
                  <a:rPr lang="en-US" sz="1400" dirty="0" err="1">
                    <a:latin typeface="Calibri"/>
                    <a:cs typeface="Calibri"/>
                  </a:rPr>
                  <a:t>Lugoj</a:t>
                </a:r>
                <a:r>
                  <a:rPr lang="en-US" sz="1400" dirty="0">
                    <a:latin typeface="Calibri"/>
                    <a:cs typeface="Calibri"/>
                  </a:rPr>
                  <a:t>	244</a:t>
                </a:r>
              </a:p>
              <a:p>
                <a:pPr>
                  <a:tabLst>
                    <a:tab pos="1196975" algn="l"/>
                  </a:tabLst>
                </a:pPr>
                <a:r>
                  <a:rPr lang="en-US" sz="1400" dirty="0" err="1">
                    <a:latin typeface="Calibri"/>
                    <a:cs typeface="Calibri"/>
                  </a:rPr>
                  <a:t>Mehadia</a:t>
                </a:r>
                <a:r>
                  <a:rPr lang="en-US" sz="1400" dirty="0">
                    <a:latin typeface="Calibri"/>
                    <a:cs typeface="Calibri"/>
                  </a:rPr>
                  <a:t>	241</a:t>
                </a:r>
              </a:p>
              <a:p>
                <a:pPr>
                  <a:tabLst>
                    <a:tab pos="1196975" algn="l"/>
                  </a:tabLst>
                </a:pPr>
                <a:r>
                  <a:rPr lang="en-US" sz="1400" dirty="0" err="1">
                    <a:latin typeface="Calibri"/>
                    <a:cs typeface="Calibri"/>
                  </a:rPr>
                  <a:t>Neamt</a:t>
                </a:r>
                <a:r>
                  <a:rPr lang="en-US" sz="1400" dirty="0">
                    <a:latin typeface="Calibri"/>
                    <a:cs typeface="Calibri"/>
                  </a:rPr>
                  <a:t>	234</a:t>
                </a:r>
              </a:p>
              <a:p>
                <a:pPr>
                  <a:tabLst>
                    <a:tab pos="1196975" algn="l"/>
                  </a:tabLst>
                </a:pPr>
                <a:r>
                  <a:rPr lang="en-US" sz="1400" dirty="0">
                    <a:latin typeface="Calibri"/>
                    <a:cs typeface="Calibri"/>
                  </a:rPr>
                  <a:t>Oradea	380</a:t>
                </a:r>
              </a:p>
              <a:p>
                <a:pPr>
                  <a:tabLst>
                    <a:tab pos="1196975" algn="l"/>
                  </a:tabLst>
                </a:pPr>
                <a:r>
                  <a:rPr lang="en-US" sz="1400" dirty="0">
                    <a:latin typeface="Calibri"/>
                    <a:cs typeface="Calibri"/>
                  </a:rPr>
                  <a:t>Pitesti	100</a:t>
                </a:r>
              </a:p>
              <a:p>
                <a:pPr>
                  <a:tabLst>
                    <a:tab pos="1196975" algn="l"/>
                  </a:tabLst>
                </a:pPr>
                <a:r>
                  <a:rPr lang="en-US" sz="1400" dirty="0" err="1">
                    <a:latin typeface="Calibri"/>
                    <a:cs typeface="Calibri"/>
                  </a:rPr>
                  <a:t>Rimnicu</a:t>
                </a:r>
                <a:r>
                  <a:rPr lang="en-US" sz="1400" dirty="0">
                    <a:latin typeface="Calibri"/>
                    <a:cs typeface="Calibri"/>
                  </a:rPr>
                  <a:t> </a:t>
                </a:r>
                <a:r>
                  <a:rPr lang="en-US" sz="1400" dirty="0" err="1">
                    <a:latin typeface="Calibri"/>
                    <a:cs typeface="Calibri"/>
                  </a:rPr>
                  <a:t>Vilcea</a:t>
                </a:r>
                <a:r>
                  <a:rPr lang="en-US" sz="1400" dirty="0">
                    <a:latin typeface="Calibri"/>
                    <a:cs typeface="Calibri"/>
                  </a:rPr>
                  <a:t>	193</a:t>
                </a:r>
              </a:p>
              <a:p>
                <a:pPr>
                  <a:tabLst>
                    <a:tab pos="1196975" algn="l"/>
                  </a:tabLst>
                </a:pPr>
                <a:r>
                  <a:rPr lang="en-US" sz="1400" dirty="0">
                    <a:latin typeface="Calibri"/>
                    <a:cs typeface="Calibri"/>
                  </a:rPr>
                  <a:t>Sibiu	253</a:t>
                </a:r>
              </a:p>
              <a:p>
                <a:pPr>
                  <a:tabLst>
                    <a:tab pos="1196975" algn="l"/>
                  </a:tabLst>
                </a:pPr>
                <a:r>
                  <a:rPr lang="en-US" sz="1400" dirty="0">
                    <a:latin typeface="Calibri"/>
                    <a:cs typeface="Calibri"/>
                  </a:rPr>
                  <a:t>Timisoara	329</a:t>
                </a:r>
              </a:p>
              <a:p>
                <a:pPr>
                  <a:tabLst>
                    <a:tab pos="1196975" algn="l"/>
                  </a:tabLst>
                </a:pPr>
                <a:r>
                  <a:rPr lang="en-US" sz="1400" dirty="0" err="1">
                    <a:latin typeface="Calibri"/>
                    <a:cs typeface="Calibri"/>
                  </a:rPr>
                  <a:t>Urziceni</a:t>
                </a:r>
                <a:r>
                  <a:rPr lang="en-US" sz="1400" dirty="0">
                    <a:latin typeface="Calibri"/>
                    <a:cs typeface="Calibri"/>
                  </a:rPr>
                  <a:t>	  80</a:t>
                </a:r>
              </a:p>
              <a:p>
                <a:pPr>
                  <a:tabLst>
                    <a:tab pos="1196975" algn="l"/>
                  </a:tabLst>
                </a:pPr>
                <a:r>
                  <a:rPr lang="en-US" sz="1400" dirty="0" err="1">
                    <a:latin typeface="Calibri"/>
                    <a:cs typeface="Calibri"/>
                  </a:rPr>
                  <a:t>Vaslui</a:t>
                </a:r>
                <a:r>
                  <a:rPr lang="en-US" sz="1400" dirty="0">
                    <a:latin typeface="Calibri"/>
                    <a:cs typeface="Calibri"/>
                  </a:rPr>
                  <a:t>	199</a:t>
                </a:r>
              </a:p>
              <a:p>
                <a:pPr>
                  <a:tabLst>
                    <a:tab pos="1196975" algn="l"/>
                  </a:tabLst>
                </a:pPr>
                <a:r>
                  <a:rPr lang="en-US" sz="1400" dirty="0" err="1">
                    <a:latin typeface="Calibri"/>
                    <a:cs typeface="Calibri"/>
                  </a:rPr>
                  <a:t>Zerind</a:t>
                </a:r>
                <a:r>
                  <a:rPr lang="en-US" sz="1400" dirty="0">
                    <a:latin typeface="Calibri"/>
                    <a:cs typeface="Calibri"/>
                  </a:rPr>
                  <a:t>	374</a:t>
                </a:r>
              </a:p>
            </p:txBody>
          </p:sp>
        </mc:Choice>
        <mc:Fallback xmlns="">
          <p:sp>
            <p:nvSpPr>
              <p:cNvPr id="6" name="Rectangle 5">
                <a:extLst>
                  <a:ext uri="{FF2B5EF4-FFF2-40B4-BE49-F238E27FC236}">
                    <a16:creationId xmlns:a16="http://schemas.microsoft.com/office/drawing/2014/main" id="{9ADFD0F6-77BD-81C9-5EF7-6A4150BAA62B}"/>
                  </a:ext>
                </a:extLst>
              </p:cNvPr>
              <p:cNvSpPr>
                <a:spLocks noRot="1" noChangeAspect="1" noMove="1" noResize="1" noEditPoints="1" noAdjustHandles="1" noChangeArrowheads="1" noChangeShapeType="1" noTextEdit="1"/>
              </p:cNvSpPr>
              <p:nvPr/>
            </p:nvSpPr>
            <p:spPr>
              <a:xfrm>
                <a:off x="257713" y="1779217"/>
                <a:ext cx="1651702" cy="4185761"/>
              </a:xfrm>
              <a:prstGeom prst="rect">
                <a:avLst/>
              </a:prstGeom>
              <a:blipFill>
                <a:blip r:embed="rId4"/>
                <a:stretch>
                  <a:fillRect l="-1527" t="-303" r="-763" b="-909"/>
                </a:stretch>
              </a:blipFill>
            </p:spPr>
            <p:txBody>
              <a:bodyPr/>
              <a:lstStyle/>
              <a:p>
                <a:r>
                  <a:rPr lang="en-DE">
                    <a:noFill/>
                  </a:rPr>
                  <a:t> </a:t>
                </a:r>
              </a:p>
            </p:txBody>
          </p:sp>
        </mc:Fallback>
      </mc:AlternateContent>
    </p:spTree>
    <p:extLst>
      <p:ext uri="{BB962C8B-B14F-4D97-AF65-F5344CB8AC3E}">
        <p14:creationId xmlns:p14="http://schemas.microsoft.com/office/powerpoint/2010/main" val="16608028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r>
                  <a:rPr lang="en-US" dirty="0"/>
                  <a:t>Representing </a:t>
                </a:r>
                <a14:m>
                  <m:oMath xmlns:m="http://schemas.openxmlformats.org/officeDocument/2006/math">
                    <m:r>
                      <m:rPr>
                        <m:sty m:val="p"/>
                      </m:rPr>
                      <a:rPr lang="el-GR" i="1">
                        <a:latin typeface="Cambria Math" panose="02040503050406030204" pitchFamily="18" charset="0"/>
                        <a:ea typeface="Cambria Math" panose="02040503050406030204" pitchFamily="18" charset="0"/>
                      </a:rPr>
                      <m:t>Σ</m:t>
                    </m:r>
                  </m:oMath>
                </a14:m>
                <a:endParaRPr 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a:blip r:embed="rId3"/>
                <a:stretch>
                  <a:fillRect l="-3215" t="-24561" b="-38596"/>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a:bodyPr>
              <a:lstStyle/>
              <a:p>
                <a:r>
                  <a:rPr lang="en-US" dirty="0"/>
                  <a:t>If </a:t>
                </a:r>
                <a14:m>
                  <m:oMath xmlns:m="http://schemas.openxmlformats.org/officeDocument/2006/math">
                    <m:r>
                      <a:rPr lang="de-DE" b="0" i="1" smtClean="0">
                        <a:latin typeface="Cambria Math" panose="02040503050406030204" pitchFamily="18" charset="0"/>
                        <a:ea typeface="Cambria Math" panose="02040503050406030204" pitchFamily="18" charset="0"/>
                      </a:rPr>
                      <m:t>𝑆</m:t>
                    </m:r>
                  </m:oMath>
                </a14:m>
                <a:r>
                  <a:rPr lang="en-US" i="1" dirty="0"/>
                  <a:t> </a:t>
                </a:r>
                <a:r>
                  <a:rPr lang="en-US" dirty="0"/>
                  <a:t>and </a:t>
                </a:r>
                <a14:m>
                  <m:oMath xmlns:m="http://schemas.openxmlformats.org/officeDocument/2006/math">
                    <m:r>
                      <a:rPr lang="de-DE" b="0" i="1" smtClean="0">
                        <a:latin typeface="Cambria Math" panose="02040503050406030204" pitchFamily="18" charset="0"/>
                        <a:ea typeface="Cambria Math" panose="02040503050406030204" pitchFamily="18" charset="0"/>
                      </a:rPr>
                      <m:t>𝐴</m:t>
                    </m:r>
                  </m:oMath>
                </a14:m>
                <a:r>
                  <a:rPr lang="en-US" dirty="0"/>
                  <a:t> are small enough</a:t>
                </a:r>
              </a:p>
              <a:p>
                <a:pPr lvl="1"/>
                <a:r>
                  <a:rPr lang="en-US" dirty="0"/>
                  <a:t>Give each state and action a name</a:t>
                </a:r>
              </a:p>
              <a:p>
                <a:pPr lvl="1"/>
                <a:r>
                  <a:rPr lang="en-US" dirty="0"/>
                  <a:t>For each </a:t>
                </a:r>
                <a14:m>
                  <m:oMath xmlns:m="http://schemas.openxmlformats.org/officeDocument/2006/math">
                    <m:r>
                      <a:rPr lang="de-DE" b="0" i="1" smtClean="0">
                        <a:latin typeface="Cambria Math" panose="02040503050406030204" pitchFamily="18" charset="0"/>
                        <a:ea typeface="Cambria Math" panose="02040503050406030204" pitchFamily="18" charset="0"/>
                      </a:rPr>
                      <m:t>𝑠</m:t>
                    </m:r>
                  </m:oMath>
                </a14:m>
                <a:r>
                  <a:rPr lang="en-US" dirty="0"/>
                  <a:t> and </a:t>
                </a:r>
                <a14:m>
                  <m:oMath xmlns:m="http://schemas.openxmlformats.org/officeDocument/2006/math">
                    <m:r>
                      <a:rPr lang="de-DE" b="0" i="1" smtClean="0">
                        <a:latin typeface="Cambria Math" panose="02040503050406030204" pitchFamily="18" charset="0"/>
                        <a:ea typeface="Cambria Math" panose="02040503050406030204" pitchFamily="18" charset="0"/>
                      </a:rPr>
                      <m:t>𝑎</m:t>
                    </m:r>
                  </m:oMath>
                </a14:m>
                <a:r>
                  <a:rPr lang="en-US" dirty="0"/>
                  <a:t>, store </a:t>
                </a:r>
                <a14:m>
                  <m:oMath xmlns:m="http://schemas.openxmlformats.org/officeDocument/2006/math">
                    <m:r>
                      <a:rPr lang="de-DE" i="1">
                        <a:latin typeface="Cambria Math" panose="02040503050406030204" pitchFamily="18" charset="0"/>
                        <a:ea typeface="Cambria Math" panose="02040503050406030204" pitchFamily="18" charset="0"/>
                      </a:rPr>
                      <m:t>𝛾</m:t>
                    </m:r>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𝑠</m:t>
                        </m:r>
                        <m:r>
                          <a:rPr lang="de-DE" i="1">
                            <a:latin typeface="Cambria Math" panose="02040503050406030204" pitchFamily="18" charset="0"/>
                            <a:ea typeface="Cambria Math" panose="02040503050406030204" pitchFamily="18" charset="0"/>
                          </a:rPr>
                          <m:t>, </m:t>
                        </m:r>
                        <m:r>
                          <a:rPr lang="de-DE" i="1">
                            <a:latin typeface="Cambria Math" panose="02040503050406030204" pitchFamily="18" charset="0"/>
                            <a:ea typeface="Cambria Math" panose="02040503050406030204" pitchFamily="18" charset="0"/>
                          </a:rPr>
                          <m:t>𝑎</m:t>
                        </m:r>
                      </m:e>
                    </m:d>
                  </m:oMath>
                </a14:m>
                <a:r>
                  <a:rPr lang="en-US" dirty="0">
                    <a:sym typeface="Symbol" charset="0"/>
                  </a:rPr>
                  <a:t> in a lookup table</a:t>
                </a:r>
              </a:p>
              <a:p>
                <a:pPr lvl="1"/>
                <a:endParaRPr lang="en-US" dirty="0">
                  <a:sym typeface="Symbol" charset="0"/>
                </a:endParaRPr>
              </a:p>
              <a:p>
                <a:pPr lvl="1"/>
                <a:endParaRPr lang="en-US" dirty="0">
                  <a:sym typeface="Symbol" charset="0"/>
                </a:endParaRPr>
              </a:p>
              <a:p>
                <a:pPr lvl="1"/>
                <a:endParaRPr lang="en-US" dirty="0">
                  <a:sym typeface="Symbol" charset="0"/>
                </a:endParaRPr>
              </a:p>
              <a:p>
                <a:pPr lvl="1"/>
                <a:endParaRPr lang="en-US" dirty="0">
                  <a:sym typeface="Symbol" charset="0"/>
                </a:endParaRPr>
              </a:p>
              <a:p>
                <a:r>
                  <a:rPr lang="en-US" dirty="0"/>
                  <a:t>In larger domains, do not represent all states explicitly</a:t>
                </a:r>
              </a:p>
              <a:p>
                <a:pPr lvl="1"/>
                <a:r>
                  <a:rPr lang="en-US" dirty="0"/>
                  <a:t>Language for describing properties of states</a:t>
                </a:r>
              </a:p>
              <a:p>
                <a:pPr lvl="1"/>
                <a:r>
                  <a:rPr lang="en-US" dirty="0"/>
                  <a:t>Language for describing how each action changes those properties</a:t>
                </a:r>
              </a:p>
              <a:p>
                <a:pPr lvl="1"/>
                <a:r>
                  <a:rPr lang="en-US" dirty="0"/>
                  <a:t>Start with initial state, use actions to produce other states</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4"/>
                <a:stretch>
                  <a:fillRect l="-1549" t="-2985"/>
                </a:stretch>
              </a:blipFill>
            </p:spPr>
            <p:txBody>
              <a:bodyPr/>
              <a:lstStyle/>
              <a:p>
                <a:r>
                  <a:rPr lang="en-DE">
                    <a:noFill/>
                  </a:rPr>
                  <a:t> </a:t>
                </a:r>
              </a:p>
            </p:txBody>
          </p:sp>
        </mc:Fallback>
      </mc:AlternateContent>
      <p:sp>
        <p:nvSpPr>
          <p:cNvPr id="6" name="Date Placeholder 5">
            <a:extLst>
              <a:ext uri="{FF2B5EF4-FFF2-40B4-BE49-F238E27FC236}">
                <a16:creationId xmlns:a16="http://schemas.microsoft.com/office/drawing/2014/main" id="{CD44DF0B-375C-BF43-AD6D-D6117423D45D}"/>
              </a:ext>
            </a:extLst>
          </p:cNvPr>
          <p:cNvSpPr>
            <a:spLocks noGrp="1"/>
          </p:cNvSpPr>
          <p:nvPr>
            <p:ph type="dt" sz="half" idx="2"/>
          </p:nvPr>
        </p:nvSpPr>
        <p:spPr/>
        <p:txBody>
          <a:bodyPr/>
          <a:lstStyle/>
          <a:p>
            <a:r>
              <a:rPr lang="de-DE"/>
              <a:t>Deterministic</a:t>
            </a:r>
            <a:endParaRPr lang="de-DE" dirty="0"/>
          </a:p>
        </p:txBody>
      </p:sp>
      <p:sp>
        <p:nvSpPr>
          <p:cNvPr id="7" name="Footer Placeholder 6">
            <a:extLst>
              <a:ext uri="{FF2B5EF4-FFF2-40B4-BE49-F238E27FC236}">
                <a16:creationId xmlns:a16="http://schemas.microsoft.com/office/drawing/2014/main" id="{C1764CF2-0236-D00C-0784-44FEE3FEA64A}"/>
              </a:ext>
            </a:extLst>
          </p:cNvPr>
          <p:cNvSpPr>
            <a:spLocks noGrp="1"/>
          </p:cNvSpPr>
          <p:nvPr>
            <p:ph type="ftr" sz="quarter" idx="3"/>
          </p:nvPr>
        </p:nvSpPr>
        <p:spPr/>
        <p:txBody>
          <a:bodyPr/>
          <a:lstStyle/>
          <a:p>
            <a:r>
              <a:rPr lang="en-GB"/>
              <a:t>T. Braun - APA</a:t>
            </a:r>
          </a:p>
        </p:txBody>
      </p:sp>
      <p:sp>
        <p:nvSpPr>
          <p:cNvPr id="5" name="Slide Number Placeholder 4">
            <a:extLst>
              <a:ext uri="{FF2B5EF4-FFF2-40B4-BE49-F238E27FC236}">
                <a16:creationId xmlns:a16="http://schemas.microsoft.com/office/drawing/2014/main" id="{C9EBEE71-9FEC-3144-9443-7213585C87F3}"/>
              </a:ext>
            </a:extLst>
          </p:cNvPr>
          <p:cNvSpPr>
            <a:spLocks noGrp="1"/>
          </p:cNvSpPr>
          <p:nvPr>
            <p:ph type="sldNum" sz="quarter" idx="4"/>
          </p:nvPr>
        </p:nvSpPr>
        <p:spPr/>
        <p:txBody>
          <a:bodyPr/>
          <a:lstStyle/>
          <a:p>
            <a:fld id="{67C9959E-8E6B-B04C-9955-EA096F41CA7A}" type="slidenum">
              <a:rPr lang="en-GB" smtClean="0"/>
              <a:t>7</a:t>
            </a:fld>
            <a:endParaRPr lang="en-GB"/>
          </a:p>
        </p:txBody>
      </p:sp>
      <p:pic>
        <p:nvPicPr>
          <p:cNvPr id="4" name="Picture 3" descr="network.pdf"/>
          <p:cNvPicPr>
            <a:picLocks noChangeAspect="1"/>
          </p:cNvPicPr>
          <p:nvPr/>
        </p:nvPicPr>
        <p:blipFill>
          <a:blip r:embed="rId5">
            <a:clrChange>
              <a:clrFrom>
                <a:srgbClr val="000000">
                  <a:alpha val="0"/>
                </a:srgbClr>
              </a:clrFrom>
              <a:clrTo>
                <a:srgbClr val="000000">
                  <a:alpha val="0"/>
                </a:srgbClr>
              </a:clrTo>
            </a:clrChange>
            <a:duotone>
              <a:prstClr val="black"/>
              <a:schemeClr val="bg1">
                <a:tint val="45000"/>
                <a:satMod val="400000"/>
              </a:schemeClr>
            </a:duotone>
            <a:extLst>
              <a:ext uri="{28A0092B-C50C-407E-A947-70E740481C1C}">
                <a14:useLocalDpi xmlns:a14="http://schemas.microsoft.com/office/drawing/2010/main" val="0"/>
              </a:ext>
            </a:extLst>
          </a:blip>
          <a:stretch>
            <a:fillRect/>
          </a:stretch>
        </p:blipFill>
        <p:spPr>
          <a:xfrm>
            <a:off x="8748007" y="1665066"/>
            <a:ext cx="3083668" cy="23523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736814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8" end="8"/>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9" end="9"/>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8D2FFF7-350F-D37B-2D73-12D9A1038EA0}"/>
              </a:ext>
            </a:extLst>
          </p:cNvPr>
          <p:cNvSpPr/>
          <p:nvPr/>
        </p:nvSpPr>
        <p:spPr>
          <a:xfrm>
            <a:off x="1524001" y="5892873"/>
            <a:ext cx="9132072" cy="29848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 name="Rounded Rectangle 26">
            <a:extLst>
              <a:ext uri="{FF2B5EF4-FFF2-40B4-BE49-F238E27FC236}">
                <a16:creationId xmlns:a16="http://schemas.microsoft.com/office/drawing/2014/main" id="{64C88EBA-7FD7-754D-A68A-D4E2B02F9324}"/>
              </a:ext>
            </a:extLst>
          </p:cNvPr>
          <p:cNvSpPr/>
          <p:nvPr/>
        </p:nvSpPr>
        <p:spPr bwMode="auto">
          <a:xfrm>
            <a:off x="1524000" y="1139095"/>
            <a:ext cx="605692" cy="296983"/>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solidFill>
                <a:srgbClr val="081D58"/>
              </a:solidFill>
              <a:latin typeface="Helvetica" pitchFamily="-112" charset="0"/>
            </a:endParaRPr>
          </a:p>
        </p:txBody>
      </p:sp>
      <p:sp>
        <p:nvSpPr>
          <p:cNvPr id="28" name="Rounded Rectangle 27">
            <a:extLst>
              <a:ext uri="{FF2B5EF4-FFF2-40B4-BE49-F238E27FC236}">
                <a16:creationId xmlns:a16="http://schemas.microsoft.com/office/drawing/2014/main" id="{2D0F6AAE-C536-184D-9747-D5BCA0FF99E2}"/>
              </a:ext>
            </a:extLst>
          </p:cNvPr>
          <p:cNvSpPr/>
          <p:nvPr/>
        </p:nvSpPr>
        <p:spPr bwMode="auto">
          <a:xfrm>
            <a:off x="3425093" y="1484925"/>
            <a:ext cx="658446" cy="367323"/>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solidFill>
                <a:srgbClr val="081D58"/>
              </a:solidFill>
              <a:latin typeface="Helvetica" pitchFamily="-112" charset="0"/>
            </a:endParaRPr>
          </a:p>
        </p:txBody>
      </p:sp>
      <p:sp>
        <p:nvSpPr>
          <p:cNvPr id="14" name="Rounded Rectangle 13"/>
          <p:cNvSpPr/>
          <p:nvPr/>
        </p:nvSpPr>
        <p:spPr bwMode="auto">
          <a:xfrm>
            <a:off x="3791575" y="2111267"/>
            <a:ext cx="1230923" cy="420077"/>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solidFill>
                <a:srgbClr val="081D58"/>
              </a:solidFill>
              <a:latin typeface="Helvetica" pitchFamily="-112" charset="0"/>
            </a:endParaRPr>
          </a:p>
        </p:txBody>
      </p:sp>
      <p:sp>
        <p:nvSpPr>
          <p:cNvPr id="54" name="Rectangle 53"/>
          <p:cNvSpPr/>
          <p:nvPr/>
        </p:nvSpPr>
        <p:spPr>
          <a:xfrm>
            <a:off x="5017892" y="2918048"/>
            <a:ext cx="118872" cy="118872"/>
          </a:xfrm>
          <a:prstGeom prst="rect">
            <a:avLst/>
          </a:prstGeom>
          <a:solidFill>
            <a:srgbClr val="FDB0B2"/>
          </a:solid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 name="Group 1"/>
          <p:cNvGrpSpPr/>
          <p:nvPr/>
        </p:nvGrpSpPr>
        <p:grpSpPr>
          <a:xfrm>
            <a:off x="2691264" y="3423558"/>
            <a:ext cx="8047034" cy="3602736"/>
            <a:chOff x="1167264" y="3518991"/>
            <a:chExt cx="8047034" cy="3602736"/>
          </a:xfrm>
        </p:grpSpPr>
        <p:pic>
          <p:nvPicPr>
            <p:cNvPr id="5" name="Picture 4" descr="astar-progress04c.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7264" y="3518991"/>
              <a:ext cx="8047034" cy="3602736"/>
            </a:xfrm>
            <a:prstGeom prst="rect">
              <a:avLst/>
            </a:prstGeom>
          </p:spPr>
        </p:pic>
        <p:sp>
          <p:nvSpPr>
            <p:cNvPr id="55" name="TextBox 54"/>
            <p:cNvSpPr txBox="1"/>
            <p:nvPr/>
          </p:nvSpPr>
          <p:spPr>
            <a:xfrm>
              <a:off x="1755704" y="4696235"/>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56" name="TextBox 55"/>
            <p:cNvSpPr txBox="1"/>
            <p:nvPr/>
          </p:nvSpPr>
          <p:spPr>
            <a:xfrm>
              <a:off x="6649986" y="5477816"/>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grpSp>
      <p:pic>
        <p:nvPicPr>
          <p:cNvPr id="25" name="Picture 24"/>
          <p:cNvPicPr>
            <a:picLocks noChangeAspect="1"/>
          </p:cNvPicPr>
          <p:nvPr/>
        </p:nvPicPr>
        <p:blipFill>
          <a:blip r:embed="rId3"/>
          <a:stretch>
            <a:fillRect/>
          </a:stretch>
        </p:blipFill>
        <p:spPr>
          <a:xfrm>
            <a:off x="1472613" y="0"/>
            <a:ext cx="6273800" cy="4267200"/>
          </a:xfrm>
          <a:prstGeom prst="rect">
            <a:avLst/>
          </a:prstGeom>
        </p:spPr>
      </p:pic>
      <p:sp>
        <p:nvSpPr>
          <p:cNvPr id="22" name="Right Triangle 21"/>
          <p:cNvSpPr/>
          <p:nvPr/>
        </p:nvSpPr>
        <p:spPr>
          <a:xfrm rot="13500000">
            <a:off x="6525022" y="5763161"/>
            <a:ext cx="137160" cy="137160"/>
          </a:xfrm>
          <a:prstGeom prst="rtTriangle">
            <a:avLst/>
          </a:prstGeom>
          <a:solidFill>
            <a:srgbClr val="FDB0B2"/>
          </a:solidFill>
          <a:ln w="254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p:nvPr/>
        </p:nvSpPr>
        <p:spPr>
          <a:xfrm flipV="1">
            <a:off x="3724507" y="4981759"/>
            <a:ext cx="145259" cy="23260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B87A33B9-EDB1-3044-B585-E3995E867B01}"/>
              </a:ext>
            </a:extLst>
          </p:cNvPr>
          <p:cNvSpPr/>
          <p:nvPr/>
        </p:nvSpPr>
        <p:spPr>
          <a:xfrm>
            <a:off x="2155371" y="716715"/>
            <a:ext cx="137160" cy="137160"/>
          </a:xfrm>
          <a:prstGeom prst="ellipse">
            <a:avLst/>
          </a:prstGeom>
          <a:solidFill>
            <a:srgbClr val="FFC0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81DD2716-8C82-2D4D-A6CD-0533F75F74AB}"/>
              </a:ext>
            </a:extLst>
          </p:cNvPr>
          <p:cNvSpPr/>
          <p:nvPr/>
        </p:nvSpPr>
        <p:spPr>
          <a:xfrm>
            <a:off x="1955956" y="2332155"/>
            <a:ext cx="137160" cy="137160"/>
          </a:xfrm>
          <a:prstGeom prst="ellipse">
            <a:avLst/>
          </a:prstGeom>
          <a:solidFill>
            <a:srgbClr val="FFC0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905653FC-56B1-FD4F-9AA1-A7625EBAB33F}"/>
              </a:ext>
            </a:extLst>
          </p:cNvPr>
          <p:cNvSpPr/>
          <p:nvPr/>
        </p:nvSpPr>
        <p:spPr>
          <a:xfrm>
            <a:off x="2444931" y="155883"/>
            <a:ext cx="137160" cy="137160"/>
          </a:xfrm>
          <a:prstGeom prst="ellipse">
            <a:avLst/>
          </a:prstGeom>
          <a:solidFill>
            <a:srgbClr val="FFC0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EA12BC56-5209-C34B-978E-B882E6FDEC45}"/>
              </a:ext>
            </a:extLst>
          </p:cNvPr>
          <p:cNvSpPr/>
          <p:nvPr/>
        </p:nvSpPr>
        <p:spPr>
          <a:xfrm>
            <a:off x="5008748" y="2918416"/>
            <a:ext cx="137160" cy="137160"/>
          </a:xfrm>
          <a:prstGeom prst="ellipse">
            <a:avLst/>
          </a:pr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89434C88-74ED-8D4B-A38D-9099AD40F6F2}"/>
              </a:ext>
            </a:extLst>
          </p:cNvPr>
          <p:cNvSpPr/>
          <p:nvPr/>
        </p:nvSpPr>
        <p:spPr>
          <a:xfrm>
            <a:off x="4811075" y="1819777"/>
            <a:ext cx="137160" cy="137160"/>
          </a:xfrm>
          <a:prstGeom prst="ellipse">
            <a:avLst/>
          </a:prstGeom>
          <a:solidFill>
            <a:srgbClr val="FFC0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83E89ED5-9572-3E49-84BA-DCB02891339B}"/>
              </a:ext>
            </a:extLst>
          </p:cNvPr>
          <p:cNvSpPr/>
          <p:nvPr/>
        </p:nvSpPr>
        <p:spPr>
          <a:xfrm>
            <a:off x="4083539" y="3965494"/>
            <a:ext cx="137160" cy="137160"/>
          </a:xfrm>
          <a:prstGeom prst="ellipse">
            <a:avLst/>
          </a:prstGeom>
          <a:solidFill>
            <a:schemeClr val="bg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Date Placeholder 5">
            <a:extLst>
              <a:ext uri="{FF2B5EF4-FFF2-40B4-BE49-F238E27FC236}">
                <a16:creationId xmlns:a16="http://schemas.microsoft.com/office/drawing/2014/main" id="{161951F1-9DEC-5EA2-855F-2A5ABB0714CD}"/>
              </a:ext>
            </a:extLst>
          </p:cNvPr>
          <p:cNvSpPr>
            <a:spLocks noGrp="1"/>
          </p:cNvSpPr>
          <p:nvPr>
            <p:ph type="dt" sz="half" idx="2"/>
          </p:nvPr>
        </p:nvSpPr>
        <p:spPr/>
        <p:txBody>
          <a:bodyPr/>
          <a:lstStyle/>
          <a:p>
            <a:r>
              <a:rPr lang="de-DE"/>
              <a:t>Deterministic</a:t>
            </a:r>
            <a:endParaRPr lang="de-DE" dirty="0"/>
          </a:p>
        </p:txBody>
      </p:sp>
      <p:sp>
        <p:nvSpPr>
          <p:cNvPr id="7" name="Footer Placeholder 6">
            <a:extLst>
              <a:ext uri="{FF2B5EF4-FFF2-40B4-BE49-F238E27FC236}">
                <a16:creationId xmlns:a16="http://schemas.microsoft.com/office/drawing/2014/main" id="{1CDA247C-6609-B428-5B1B-191471BC873A}"/>
              </a:ext>
            </a:extLst>
          </p:cNvPr>
          <p:cNvSpPr>
            <a:spLocks noGrp="1"/>
          </p:cNvSpPr>
          <p:nvPr>
            <p:ph type="ftr" sz="quarter" idx="3"/>
          </p:nvPr>
        </p:nvSpPr>
        <p:spPr/>
        <p:txBody>
          <a:bodyPr/>
          <a:lstStyle/>
          <a:p>
            <a:r>
              <a:rPr lang="en-GB"/>
              <a:t>T. Braun - APA</a:t>
            </a:r>
          </a:p>
        </p:txBody>
      </p:sp>
      <p:sp>
        <p:nvSpPr>
          <p:cNvPr id="3" name="Slide Number Placeholder 2">
            <a:extLst>
              <a:ext uri="{FF2B5EF4-FFF2-40B4-BE49-F238E27FC236}">
                <a16:creationId xmlns:a16="http://schemas.microsoft.com/office/drawing/2014/main" id="{FA14FF00-FA45-7142-B318-B23CFF673268}"/>
              </a:ext>
            </a:extLst>
          </p:cNvPr>
          <p:cNvSpPr>
            <a:spLocks noGrp="1"/>
          </p:cNvSpPr>
          <p:nvPr>
            <p:ph type="sldNum" sz="quarter" idx="4"/>
          </p:nvPr>
        </p:nvSpPr>
        <p:spPr/>
        <p:txBody>
          <a:bodyPr/>
          <a:lstStyle/>
          <a:p>
            <a:fld id="{67C9959E-8E6B-B04C-9955-EA096F41CA7A}" type="slidenum">
              <a:rPr lang="en-GB" smtClean="0"/>
              <a:t>70</a:t>
            </a:fld>
            <a:endParaRPr lang="en-GB"/>
          </a:p>
        </p:txBody>
      </p:sp>
      <p:sp>
        <p:nvSpPr>
          <p:cNvPr id="21" name="Triangle 20">
            <a:extLst>
              <a:ext uri="{FF2B5EF4-FFF2-40B4-BE49-F238E27FC236}">
                <a16:creationId xmlns:a16="http://schemas.microsoft.com/office/drawing/2014/main" id="{975F3FB7-9FC7-A64F-B552-9E330347ED2C}"/>
              </a:ext>
            </a:extLst>
          </p:cNvPr>
          <p:cNvSpPr/>
          <p:nvPr/>
        </p:nvSpPr>
        <p:spPr>
          <a:xfrm rot="5400000">
            <a:off x="6531933" y="5749347"/>
            <a:ext cx="252000" cy="16200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3" name="Group 22">
            <a:extLst>
              <a:ext uri="{FF2B5EF4-FFF2-40B4-BE49-F238E27FC236}">
                <a16:creationId xmlns:a16="http://schemas.microsoft.com/office/drawing/2014/main" id="{FFF08239-638B-824D-AAB7-2BBBE71C6085}"/>
              </a:ext>
            </a:extLst>
          </p:cNvPr>
          <p:cNvGrpSpPr/>
          <p:nvPr/>
        </p:nvGrpSpPr>
        <p:grpSpPr>
          <a:xfrm>
            <a:off x="5002519" y="2899325"/>
            <a:ext cx="154800" cy="162000"/>
            <a:chOff x="395096" y="1225102"/>
            <a:chExt cx="154800" cy="162000"/>
          </a:xfrm>
        </p:grpSpPr>
        <p:sp>
          <p:nvSpPr>
            <p:cNvPr id="29" name="Rectangle 28">
              <a:extLst>
                <a:ext uri="{FF2B5EF4-FFF2-40B4-BE49-F238E27FC236}">
                  <a16:creationId xmlns:a16="http://schemas.microsoft.com/office/drawing/2014/main" id="{6AAFC6F6-ABDE-0949-B3EE-A25EE6159C64}"/>
                </a:ext>
              </a:extLst>
            </p:cNvPr>
            <p:cNvSpPr/>
            <p:nvPr/>
          </p:nvSpPr>
          <p:spPr>
            <a:xfrm>
              <a:off x="395096" y="1225102"/>
              <a:ext cx="154800" cy="1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Oval 29">
              <a:extLst>
                <a:ext uri="{FF2B5EF4-FFF2-40B4-BE49-F238E27FC236}">
                  <a16:creationId xmlns:a16="http://schemas.microsoft.com/office/drawing/2014/main" id="{1FF66369-DE8C-C246-8D5F-1F64B034CDDF}"/>
                </a:ext>
              </a:extLst>
            </p:cNvPr>
            <p:cNvSpPr/>
            <p:nvPr/>
          </p:nvSpPr>
          <p:spPr>
            <a:xfrm>
              <a:off x="403260" y="1243574"/>
              <a:ext cx="137160" cy="137160"/>
            </a:xfrm>
            <a:prstGeom prst="ellipse">
              <a:avLst/>
            </a:prstGeom>
            <a:solidFill>
              <a:schemeClr val="accent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0DDA67B9-7BE4-5732-3CB5-013A6B74CD1D}"/>
                  </a:ext>
                </a:extLst>
              </p:cNvPr>
              <p:cNvSpPr/>
              <p:nvPr/>
            </p:nvSpPr>
            <p:spPr>
              <a:xfrm>
                <a:off x="257713" y="1779217"/>
                <a:ext cx="1651702" cy="4185761"/>
              </a:xfrm>
              <a:prstGeom prst="rect">
                <a:avLst/>
              </a:prstGeom>
              <a:noFill/>
            </p:spPr>
            <p:txBody>
              <a:bodyPr wrap="square">
                <a:spAutoFit/>
              </a:bodyPr>
              <a:lstStyle/>
              <a:p>
                <a:pPr>
                  <a:tabLst>
                    <a:tab pos="1196975" algn="l"/>
                  </a:tabLst>
                </a:pPr>
                <a:r>
                  <a:rPr lang="en-US" sz="1400" dirty="0">
                    <a:latin typeface="Calibri"/>
                    <a:cs typeface="Calibri"/>
                  </a:rPr>
                  <a:t>straight-line dist. </a:t>
                </a:r>
                <a:r>
                  <a:rPr lang="en-US" sz="1400" u="sng" dirty="0">
                    <a:latin typeface="Calibri"/>
                    <a:cs typeface="Calibri"/>
                  </a:rPr>
                  <a:t>from </a:t>
                </a:r>
                <a14:m>
                  <m:oMath xmlns:m="http://schemas.openxmlformats.org/officeDocument/2006/math">
                    <m:r>
                      <a:rPr lang="en-US" sz="1400" i="1" u="sng" dirty="0" smtClean="0">
                        <a:latin typeface="Cambria Math" panose="02040503050406030204" pitchFamily="18" charset="0"/>
                        <a:cs typeface="Calibri"/>
                      </a:rPr>
                      <m:t>𝑠</m:t>
                    </m:r>
                  </m:oMath>
                </a14:m>
                <a:r>
                  <a:rPr lang="en-US" sz="1400" i="1" u="sng" dirty="0">
                    <a:latin typeface="Times New Roman" panose="02020603050405020304" pitchFamily="18" charset="0"/>
                    <a:cs typeface="Calibri"/>
                  </a:rPr>
                  <a:t> </a:t>
                </a:r>
                <a:r>
                  <a:rPr lang="en-US" sz="1400" u="sng" dirty="0">
                    <a:latin typeface="Calibri"/>
                    <a:cs typeface="Calibri"/>
                  </a:rPr>
                  <a:t>to Bucharest</a:t>
                </a:r>
              </a:p>
              <a:p>
                <a:pPr>
                  <a:tabLst>
                    <a:tab pos="1196975" algn="l"/>
                  </a:tabLst>
                </a:pPr>
                <a:r>
                  <a:rPr lang="en-US" sz="1400" dirty="0">
                    <a:latin typeface="Calibri"/>
                    <a:cs typeface="Calibri"/>
                  </a:rPr>
                  <a:t>Arad	366</a:t>
                </a:r>
              </a:p>
              <a:p>
                <a:pPr>
                  <a:tabLst>
                    <a:tab pos="1196975" algn="l"/>
                  </a:tabLst>
                </a:pPr>
                <a:r>
                  <a:rPr lang="en-US" sz="1400" dirty="0">
                    <a:latin typeface="Calibri"/>
                    <a:cs typeface="Calibri"/>
                  </a:rPr>
                  <a:t>Bucharest	    0</a:t>
                </a:r>
              </a:p>
              <a:p>
                <a:pPr>
                  <a:tabLst>
                    <a:tab pos="1196975" algn="l"/>
                  </a:tabLst>
                </a:pPr>
                <a:r>
                  <a:rPr lang="en-US" sz="1400" dirty="0">
                    <a:latin typeface="Calibri"/>
                    <a:cs typeface="Calibri"/>
                  </a:rPr>
                  <a:t>Craiova	160</a:t>
                </a:r>
              </a:p>
              <a:p>
                <a:pPr>
                  <a:tabLst>
                    <a:tab pos="1196975" algn="l"/>
                  </a:tabLst>
                </a:pPr>
                <a:r>
                  <a:rPr lang="en-US" sz="1400" dirty="0" err="1">
                    <a:latin typeface="Calibri"/>
                    <a:cs typeface="Calibri"/>
                  </a:rPr>
                  <a:t>Dobreta</a:t>
                </a:r>
                <a:r>
                  <a:rPr lang="en-US" sz="1400" dirty="0">
                    <a:latin typeface="Calibri"/>
                    <a:cs typeface="Calibri"/>
                  </a:rPr>
                  <a:t>	242</a:t>
                </a:r>
              </a:p>
              <a:p>
                <a:pPr>
                  <a:tabLst>
                    <a:tab pos="1196975" algn="l"/>
                  </a:tabLst>
                </a:pPr>
                <a:r>
                  <a:rPr lang="en-US" sz="1400" dirty="0" err="1">
                    <a:latin typeface="Calibri"/>
                    <a:cs typeface="Calibri"/>
                  </a:rPr>
                  <a:t>Fagaras</a:t>
                </a:r>
                <a:r>
                  <a:rPr lang="en-US" sz="1400" dirty="0">
                    <a:latin typeface="Calibri"/>
                    <a:cs typeface="Calibri"/>
                  </a:rPr>
                  <a:t>	176</a:t>
                </a:r>
              </a:p>
              <a:p>
                <a:pPr>
                  <a:tabLst>
                    <a:tab pos="1196975" algn="l"/>
                  </a:tabLst>
                </a:pPr>
                <a:r>
                  <a:rPr lang="en-US" sz="1400" dirty="0">
                    <a:latin typeface="Calibri"/>
                    <a:cs typeface="Calibri"/>
                  </a:rPr>
                  <a:t>Iasi	226</a:t>
                </a:r>
              </a:p>
              <a:p>
                <a:pPr>
                  <a:tabLst>
                    <a:tab pos="1196975" algn="l"/>
                  </a:tabLst>
                </a:pPr>
                <a:r>
                  <a:rPr lang="en-US" sz="1400" dirty="0" err="1">
                    <a:latin typeface="Calibri"/>
                    <a:cs typeface="Calibri"/>
                  </a:rPr>
                  <a:t>Lugoj</a:t>
                </a:r>
                <a:r>
                  <a:rPr lang="en-US" sz="1400" dirty="0">
                    <a:latin typeface="Calibri"/>
                    <a:cs typeface="Calibri"/>
                  </a:rPr>
                  <a:t>	244</a:t>
                </a:r>
              </a:p>
              <a:p>
                <a:pPr>
                  <a:tabLst>
                    <a:tab pos="1196975" algn="l"/>
                  </a:tabLst>
                </a:pPr>
                <a:r>
                  <a:rPr lang="en-US" sz="1400" dirty="0" err="1">
                    <a:latin typeface="Calibri"/>
                    <a:cs typeface="Calibri"/>
                  </a:rPr>
                  <a:t>Mehadia</a:t>
                </a:r>
                <a:r>
                  <a:rPr lang="en-US" sz="1400" dirty="0">
                    <a:latin typeface="Calibri"/>
                    <a:cs typeface="Calibri"/>
                  </a:rPr>
                  <a:t>	241</a:t>
                </a:r>
              </a:p>
              <a:p>
                <a:pPr>
                  <a:tabLst>
                    <a:tab pos="1196975" algn="l"/>
                  </a:tabLst>
                </a:pPr>
                <a:r>
                  <a:rPr lang="en-US" sz="1400" dirty="0" err="1">
                    <a:latin typeface="Calibri"/>
                    <a:cs typeface="Calibri"/>
                  </a:rPr>
                  <a:t>Neamt</a:t>
                </a:r>
                <a:r>
                  <a:rPr lang="en-US" sz="1400" dirty="0">
                    <a:latin typeface="Calibri"/>
                    <a:cs typeface="Calibri"/>
                  </a:rPr>
                  <a:t>	234</a:t>
                </a:r>
              </a:p>
              <a:p>
                <a:pPr>
                  <a:tabLst>
                    <a:tab pos="1196975" algn="l"/>
                  </a:tabLst>
                </a:pPr>
                <a:r>
                  <a:rPr lang="en-US" sz="1400" dirty="0">
                    <a:latin typeface="Calibri"/>
                    <a:cs typeface="Calibri"/>
                  </a:rPr>
                  <a:t>Oradea	380</a:t>
                </a:r>
              </a:p>
              <a:p>
                <a:pPr>
                  <a:tabLst>
                    <a:tab pos="1196975" algn="l"/>
                  </a:tabLst>
                </a:pPr>
                <a:r>
                  <a:rPr lang="en-US" sz="1400" dirty="0">
                    <a:latin typeface="Calibri"/>
                    <a:cs typeface="Calibri"/>
                  </a:rPr>
                  <a:t>Pitesti	100</a:t>
                </a:r>
              </a:p>
              <a:p>
                <a:pPr>
                  <a:tabLst>
                    <a:tab pos="1196975" algn="l"/>
                  </a:tabLst>
                </a:pPr>
                <a:r>
                  <a:rPr lang="en-US" sz="1400" dirty="0" err="1">
                    <a:latin typeface="Calibri"/>
                    <a:cs typeface="Calibri"/>
                  </a:rPr>
                  <a:t>Rimnicu</a:t>
                </a:r>
                <a:r>
                  <a:rPr lang="en-US" sz="1400" dirty="0">
                    <a:latin typeface="Calibri"/>
                    <a:cs typeface="Calibri"/>
                  </a:rPr>
                  <a:t> </a:t>
                </a:r>
                <a:r>
                  <a:rPr lang="en-US" sz="1400" dirty="0" err="1">
                    <a:latin typeface="Calibri"/>
                    <a:cs typeface="Calibri"/>
                  </a:rPr>
                  <a:t>Vilcea</a:t>
                </a:r>
                <a:r>
                  <a:rPr lang="en-US" sz="1400" dirty="0">
                    <a:latin typeface="Calibri"/>
                    <a:cs typeface="Calibri"/>
                  </a:rPr>
                  <a:t>	193</a:t>
                </a:r>
              </a:p>
              <a:p>
                <a:pPr>
                  <a:tabLst>
                    <a:tab pos="1196975" algn="l"/>
                  </a:tabLst>
                </a:pPr>
                <a:r>
                  <a:rPr lang="en-US" sz="1400" dirty="0">
                    <a:latin typeface="Calibri"/>
                    <a:cs typeface="Calibri"/>
                  </a:rPr>
                  <a:t>Sibiu	253</a:t>
                </a:r>
              </a:p>
              <a:p>
                <a:pPr>
                  <a:tabLst>
                    <a:tab pos="1196975" algn="l"/>
                  </a:tabLst>
                </a:pPr>
                <a:r>
                  <a:rPr lang="en-US" sz="1400" dirty="0">
                    <a:latin typeface="Calibri"/>
                    <a:cs typeface="Calibri"/>
                  </a:rPr>
                  <a:t>Timisoara	329</a:t>
                </a:r>
              </a:p>
              <a:p>
                <a:pPr>
                  <a:tabLst>
                    <a:tab pos="1196975" algn="l"/>
                  </a:tabLst>
                </a:pPr>
                <a:r>
                  <a:rPr lang="en-US" sz="1400" dirty="0" err="1">
                    <a:latin typeface="Calibri"/>
                    <a:cs typeface="Calibri"/>
                  </a:rPr>
                  <a:t>Urziceni</a:t>
                </a:r>
                <a:r>
                  <a:rPr lang="en-US" sz="1400" dirty="0">
                    <a:latin typeface="Calibri"/>
                    <a:cs typeface="Calibri"/>
                  </a:rPr>
                  <a:t>	  80</a:t>
                </a:r>
              </a:p>
              <a:p>
                <a:pPr>
                  <a:tabLst>
                    <a:tab pos="1196975" algn="l"/>
                  </a:tabLst>
                </a:pPr>
                <a:r>
                  <a:rPr lang="en-US" sz="1400" dirty="0" err="1">
                    <a:latin typeface="Calibri"/>
                    <a:cs typeface="Calibri"/>
                  </a:rPr>
                  <a:t>Vaslui</a:t>
                </a:r>
                <a:r>
                  <a:rPr lang="en-US" sz="1400" dirty="0">
                    <a:latin typeface="Calibri"/>
                    <a:cs typeface="Calibri"/>
                  </a:rPr>
                  <a:t>	199</a:t>
                </a:r>
              </a:p>
              <a:p>
                <a:pPr>
                  <a:tabLst>
                    <a:tab pos="1196975" algn="l"/>
                  </a:tabLst>
                </a:pPr>
                <a:r>
                  <a:rPr lang="en-US" sz="1400" dirty="0" err="1">
                    <a:latin typeface="Calibri"/>
                    <a:cs typeface="Calibri"/>
                  </a:rPr>
                  <a:t>Zerind</a:t>
                </a:r>
                <a:r>
                  <a:rPr lang="en-US" sz="1400" dirty="0">
                    <a:latin typeface="Calibri"/>
                    <a:cs typeface="Calibri"/>
                  </a:rPr>
                  <a:t>	374</a:t>
                </a:r>
              </a:p>
            </p:txBody>
          </p:sp>
        </mc:Choice>
        <mc:Fallback xmlns="">
          <p:sp>
            <p:nvSpPr>
              <p:cNvPr id="8" name="Rectangle 7">
                <a:extLst>
                  <a:ext uri="{FF2B5EF4-FFF2-40B4-BE49-F238E27FC236}">
                    <a16:creationId xmlns:a16="http://schemas.microsoft.com/office/drawing/2014/main" id="{0DDA67B9-7BE4-5732-3CB5-013A6B74CD1D}"/>
                  </a:ext>
                </a:extLst>
              </p:cNvPr>
              <p:cNvSpPr>
                <a:spLocks noRot="1" noChangeAspect="1" noMove="1" noResize="1" noEditPoints="1" noAdjustHandles="1" noChangeArrowheads="1" noChangeShapeType="1" noTextEdit="1"/>
              </p:cNvSpPr>
              <p:nvPr/>
            </p:nvSpPr>
            <p:spPr>
              <a:xfrm>
                <a:off x="257713" y="1779217"/>
                <a:ext cx="1651702" cy="4185761"/>
              </a:xfrm>
              <a:prstGeom prst="rect">
                <a:avLst/>
              </a:prstGeom>
              <a:blipFill>
                <a:blip r:embed="rId4"/>
                <a:stretch>
                  <a:fillRect l="-1527" t="-303" r="-763" b="-909"/>
                </a:stretch>
              </a:blipFill>
            </p:spPr>
            <p:txBody>
              <a:bodyPr/>
              <a:lstStyle/>
              <a:p>
                <a:r>
                  <a:rPr lang="en-DE">
                    <a:noFill/>
                  </a:rPr>
                  <a:t> </a:t>
                </a:r>
              </a:p>
            </p:txBody>
          </p:sp>
        </mc:Fallback>
      </mc:AlternateContent>
    </p:spTree>
    <p:extLst>
      <p:ext uri="{BB962C8B-B14F-4D97-AF65-F5344CB8AC3E}">
        <p14:creationId xmlns:p14="http://schemas.microsoft.com/office/powerpoint/2010/main" val="32724882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DDFE9A1-DEAB-26DB-0F0B-2C3AE168F3C9}"/>
              </a:ext>
            </a:extLst>
          </p:cNvPr>
          <p:cNvSpPr/>
          <p:nvPr/>
        </p:nvSpPr>
        <p:spPr>
          <a:xfrm>
            <a:off x="1524001" y="5892873"/>
            <a:ext cx="9132072" cy="29848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4" name="Rounded Rectangle 33">
            <a:extLst>
              <a:ext uri="{FF2B5EF4-FFF2-40B4-BE49-F238E27FC236}">
                <a16:creationId xmlns:a16="http://schemas.microsoft.com/office/drawing/2014/main" id="{5AC2A6E9-0B3F-CB45-AF8A-2DB8EA21C20A}"/>
              </a:ext>
            </a:extLst>
          </p:cNvPr>
          <p:cNvSpPr/>
          <p:nvPr/>
        </p:nvSpPr>
        <p:spPr bwMode="auto">
          <a:xfrm>
            <a:off x="1524000" y="1139095"/>
            <a:ext cx="605692" cy="296983"/>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solidFill>
                <a:srgbClr val="081D58"/>
              </a:solidFill>
              <a:latin typeface="Helvetica" pitchFamily="-112" charset="0"/>
            </a:endParaRPr>
          </a:p>
        </p:txBody>
      </p:sp>
      <p:sp>
        <p:nvSpPr>
          <p:cNvPr id="40" name="Rounded Rectangle 39">
            <a:extLst>
              <a:ext uri="{FF2B5EF4-FFF2-40B4-BE49-F238E27FC236}">
                <a16:creationId xmlns:a16="http://schemas.microsoft.com/office/drawing/2014/main" id="{E2479BCD-3F3F-0A45-B321-7C035939C3E1}"/>
              </a:ext>
            </a:extLst>
          </p:cNvPr>
          <p:cNvSpPr/>
          <p:nvPr/>
        </p:nvSpPr>
        <p:spPr bwMode="auto">
          <a:xfrm>
            <a:off x="3425093" y="1484925"/>
            <a:ext cx="658446" cy="367323"/>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solidFill>
                <a:srgbClr val="081D58"/>
              </a:solidFill>
              <a:latin typeface="Helvetica" pitchFamily="-112" charset="0"/>
            </a:endParaRPr>
          </a:p>
        </p:txBody>
      </p:sp>
      <p:sp>
        <p:nvSpPr>
          <p:cNvPr id="41" name="Rounded Rectangle 40">
            <a:extLst>
              <a:ext uri="{FF2B5EF4-FFF2-40B4-BE49-F238E27FC236}">
                <a16:creationId xmlns:a16="http://schemas.microsoft.com/office/drawing/2014/main" id="{04ADE151-E966-134A-BB53-E699A55934BF}"/>
              </a:ext>
            </a:extLst>
          </p:cNvPr>
          <p:cNvSpPr/>
          <p:nvPr/>
        </p:nvSpPr>
        <p:spPr bwMode="auto">
          <a:xfrm>
            <a:off x="3791575" y="2111267"/>
            <a:ext cx="1230923" cy="420077"/>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solidFill>
                <a:srgbClr val="081D58"/>
              </a:solidFill>
              <a:latin typeface="Helvetica" pitchFamily="-112" charset="0"/>
            </a:endParaRPr>
          </a:p>
        </p:txBody>
      </p:sp>
      <p:sp>
        <p:nvSpPr>
          <p:cNvPr id="39" name="Rectangle 38"/>
          <p:cNvSpPr/>
          <p:nvPr/>
        </p:nvSpPr>
        <p:spPr>
          <a:xfrm>
            <a:off x="4518716" y="6635945"/>
            <a:ext cx="5447311" cy="20737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 name="Picture 1" descr="astar-progress06c.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1264" y="3422342"/>
            <a:ext cx="8047034" cy="3602969"/>
          </a:xfrm>
          <a:prstGeom prst="rect">
            <a:avLst/>
          </a:prstGeom>
        </p:spPr>
      </p:pic>
      <p:sp>
        <p:nvSpPr>
          <p:cNvPr id="14" name="Rounded Rectangle 13"/>
          <p:cNvSpPr/>
          <p:nvPr/>
        </p:nvSpPr>
        <p:spPr bwMode="auto">
          <a:xfrm>
            <a:off x="4814278" y="2600570"/>
            <a:ext cx="597877" cy="472830"/>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solidFill>
                <a:srgbClr val="081D58"/>
              </a:solidFill>
              <a:latin typeface="Helvetica" pitchFamily="-112" charset="0"/>
            </a:endParaRPr>
          </a:p>
        </p:txBody>
      </p:sp>
      <p:sp>
        <p:nvSpPr>
          <p:cNvPr id="43" name="TextBox 42"/>
          <p:cNvSpPr txBox="1"/>
          <p:nvPr/>
        </p:nvSpPr>
        <p:spPr>
          <a:xfrm>
            <a:off x="8235127" y="6049282"/>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55" name="Rectangle 54"/>
          <p:cNvSpPr/>
          <p:nvPr/>
        </p:nvSpPr>
        <p:spPr>
          <a:xfrm>
            <a:off x="6071760" y="3437556"/>
            <a:ext cx="118872" cy="118872"/>
          </a:xfrm>
          <a:prstGeom prst="rect">
            <a:avLst/>
          </a:prstGeom>
          <a:solidFill>
            <a:srgbClr val="FDB0B2"/>
          </a:solid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TextBox 55"/>
          <p:cNvSpPr txBox="1"/>
          <p:nvPr/>
        </p:nvSpPr>
        <p:spPr>
          <a:xfrm>
            <a:off x="3279704" y="4603920"/>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57" name="TextBox 56"/>
          <p:cNvSpPr txBox="1"/>
          <p:nvPr/>
        </p:nvSpPr>
        <p:spPr>
          <a:xfrm>
            <a:off x="8173986" y="5356137"/>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58" name="TextBox 57"/>
          <p:cNvSpPr txBox="1"/>
          <p:nvPr/>
        </p:nvSpPr>
        <p:spPr>
          <a:xfrm>
            <a:off x="3800577" y="5327579"/>
            <a:ext cx="504164" cy="830998"/>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59" name="TextBox 58"/>
          <p:cNvSpPr txBox="1"/>
          <p:nvPr/>
        </p:nvSpPr>
        <p:spPr>
          <a:xfrm>
            <a:off x="4832495" y="5370319"/>
            <a:ext cx="504164" cy="830998"/>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5" name="Rectangle 4"/>
          <p:cNvSpPr/>
          <p:nvPr/>
        </p:nvSpPr>
        <p:spPr>
          <a:xfrm>
            <a:off x="3149601" y="5537201"/>
            <a:ext cx="2252133" cy="87206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Isosceles Triangle 5"/>
          <p:cNvSpPr/>
          <p:nvPr/>
        </p:nvSpPr>
        <p:spPr>
          <a:xfrm>
            <a:off x="3699934" y="5232399"/>
            <a:ext cx="1185333" cy="448734"/>
          </a:xfrm>
          <a:prstGeom prs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5" name="Picture 34" descr="astar-progress03c.pdf"/>
          <p:cNvPicPr>
            <a:picLocks noChangeAspect="1"/>
          </p:cNvPicPr>
          <p:nvPr/>
        </p:nvPicPr>
        <p:blipFill rotWithShape="1">
          <a:blip r:embed="rId3">
            <a:extLst>
              <a:ext uri="{28A0092B-C50C-407E-A947-70E740481C1C}">
                <a14:useLocalDpi xmlns:a14="http://schemas.microsoft.com/office/drawing/2010/main" val="0"/>
              </a:ext>
            </a:extLst>
          </a:blip>
          <a:srcRect l="13677" t="42477" r="73824" b="41280"/>
          <a:stretch/>
        </p:blipFill>
        <p:spPr>
          <a:xfrm>
            <a:off x="3791712" y="4947581"/>
            <a:ext cx="1005840" cy="585216"/>
          </a:xfrm>
          <a:prstGeom prst="rect">
            <a:avLst/>
          </a:prstGeom>
        </p:spPr>
      </p:pic>
      <p:pic>
        <p:nvPicPr>
          <p:cNvPr id="36" name="Picture 35"/>
          <p:cNvPicPr>
            <a:picLocks noChangeAspect="1"/>
          </p:cNvPicPr>
          <p:nvPr/>
        </p:nvPicPr>
        <p:blipFill>
          <a:blip r:embed="rId4"/>
          <a:stretch>
            <a:fillRect/>
          </a:stretch>
        </p:blipFill>
        <p:spPr>
          <a:xfrm>
            <a:off x="1472613" y="0"/>
            <a:ext cx="6273800" cy="4267200"/>
          </a:xfrm>
          <a:prstGeom prst="rect">
            <a:avLst/>
          </a:prstGeom>
        </p:spPr>
      </p:pic>
      <p:sp>
        <p:nvSpPr>
          <p:cNvPr id="19" name="Oval 18">
            <a:extLst>
              <a:ext uri="{FF2B5EF4-FFF2-40B4-BE49-F238E27FC236}">
                <a16:creationId xmlns:a16="http://schemas.microsoft.com/office/drawing/2014/main" id="{23F775A9-70BB-9A41-A655-0EDBB2F756DB}"/>
              </a:ext>
            </a:extLst>
          </p:cNvPr>
          <p:cNvSpPr/>
          <p:nvPr/>
        </p:nvSpPr>
        <p:spPr>
          <a:xfrm>
            <a:off x="2155371" y="716715"/>
            <a:ext cx="137160" cy="137160"/>
          </a:xfrm>
          <a:prstGeom prst="ellipse">
            <a:avLst/>
          </a:prstGeom>
          <a:solidFill>
            <a:srgbClr val="FFC0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DB2DD06A-3076-174B-9DE2-C09357A4C8B5}"/>
              </a:ext>
            </a:extLst>
          </p:cNvPr>
          <p:cNvSpPr/>
          <p:nvPr/>
        </p:nvSpPr>
        <p:spPr>
          <a:xfrm>
            <a:off x="1955956" y="2332155"/>
            <a:ext cx="137160" cy="137160"/>
          </a:xfrm>
          <a:prstGeom prst="ellipse">
            <a:avLst/>
          </a:prstGeom>
          <a:solidFill>
            <a:srgbClr val="FFC0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C4A23682-F1DC-4243-9D00-C20B3084CF06}"/>
              </a:ext>
            </a:extLst>
          </p:cNvPr>
          <p:cNvSpPr/>
          <p:nvPr/>
        </p:nvSpPr>
        <p:spPr>
          <a:xfrm>
            <a:off x="2444931" y="155883"/>
            <a:ext cx="137160" cy="137160"/>
          </a:xfrm>
          <a:prstGeom prst="ellipse">
            <a:avLst/>
          </a:prstGeom>
          <a:solidFill>
            <a:srgbClr val="FFC0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0B758AE7-0182-8043-AEBD-D3A456961D65}"/>
              </a:ext>
            </a:extLst>
          </p:cNvPr>
          <p:cNvSpPr/>
          <p:nvPr/>
        </p:nvSpPr>
        <p:spPr>
          <a:xfrm>
            <a:off x="6062616" y="3437556"/>
            <a:ext cx="137160" cy="137160"/>
          </a:xfrm>
          <a:prstGeom prst="ellipse">
            <a:avLst/>
          </a:pr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16BF3492-E75D-D848-B2A9-FB5573013D4A}"/>
              </a:ext>
            </a:extLst>
          </p:cNvPr>
          <p:cNvSpPr/>
          <p:nvPr/>
        </p:nvSpPr>
        <p:spPr>
          <a:xfrm>
            <a:off x="4811075" y="1819777"/>
            <a:ext cx="137160" cy="137160"/>
          </a:xfrm>
          <a:prstGeom prst="ellipse">
            <a:avLst/>
          </a:prstGeom>
          <a:solidFill>
            <a:srgbClr val="FFC0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188C44BF-C4F9-A645-BC0A-2C18F8AFE31F}"/>
              </a:ext>
            </a:extLst>
          </p:cNvPr>
          <p:cNvSpPr/>
          <p:nvPr/>
        </p:nvSpPr>
        <p:spPr>
          <a:xfrm>
            <a:off x="4083539" y="3965494"/>
            <a:ext cx="137160" cy="137160"/>
          </a:xfrm>
          <a:prstGeom prst="ellipse">
            <a:avLst/>
          </a:prstGeom>
          <a:solidFill>
            <a:srgbClr val="FFC0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Date Placeholder 6">
            <a:extLst>
              <a:ext uri="{FF2B5EF4-FFF2-40B4-BE49-F238E27FC236}">
                <a16:creationId xmlns:a16="http://schemas.microsoft.com/office/drawing/2014/main" id="{B9D75D1B-EF7B-D32E-3DB0-A0402D570A4A}"/>
              </a:ext>
            </a:extLst>
          </p:cNvPr>
          <p:cNvSpPr>
            <a:spLocks noGrp="1"/>
          </p:cNvSpPr>
          <p:nvPr>
            <p:ph type="dt" sz="half" idx="2"/>
          </p:nvPr>
        </p:nvSpPr>
        <p:spPr/>
        <p:txBody>
          <a:bodyPr/>
          <a:lstStyle/>
          <a:p>
            <a:r>
              <a:rPr lang="de-DE"/>
              <a:t>Deterministic</a:t>
            </a:r>
            <a:endParaRPr lang="de-DE" dirty="0"/>
          </a:p>
        </p:txBody>
      </p:sp>
      <p:sp>
        <p:nvSpPr>
          <p:cNvPr id="8" name="Footer Placeholder 7">
            <a:extLst>
              <a:ext uri="{FF2B5EF4-FFF2-40B4-BE49-F238E27FC236}">
                <a16:creationId xmlns:a16="http://schemas.microsoft.com/office/drawing/2014/main" id="{6C7A8A29-234F-9C20-A73C-D439C64D7657}"/>
              </a:ext>
            </a:extLst>
          </p:cNvPr>
          <p:cNvSpPr>
            <a:spLocks noGrp="1"/>
          </p:cNvSpPr>
          <p:nvPr>
            <p:ph type="ftr" sz="quarter" idx="3"/>
          </p:nvPr>
        </p:nvSpPr>
        <p:spPr/>
        <p:txBody>
          <a:bodyPr/>
          <a:lstStyle/>
          <a:p>
            <a:r>
              <a:rPr lang="en-GB"/>
              <a:t>T. Braun - APA</a:t>
            </a:r>
          </a:p>
        </p:txBody>
      </p:sp>
      <p:sp>
        <p:nvSpPr>
          <p:cNvPr id="3" name="Slide Number Placeholder 2">
            <a:extLst>
              <a:ext uri="{FF2B5EF4-FFF2-40B4-BE49-F238E27FC236}">
                <a16:creationId xmlns:a16="http://schemas.microsoft.com/office/drawing/2014/main" id="{BDE05F6D-C9CB-F747-84FB-975E79E3A9A2}"/>
              </a:ext>
            </a:extLst>
          </p:cNvPr>
          <p:cNvSpPr>
            <a:spLocks noGrp="1"/>
          </p:cNvSpPr>
          <p:nvPr>
            <p:ph type="sldNum" sz="quarter" idx="4"/>
          </p:nvPr>
        </p:nvSpPr>
        <p:spPr/>
        <p:txBody>
          <a:bodyPr/>
          <a:lstStyle/>
          <a:p>
            <a:fld id="{67C9959E-8E6B-B04C-9955-EA096F41CA7A}" type="slidenum">
              <a:rPr lang="en-GB" smtClean="0"/>
              <a:t>71</a:t>
            </a:fld>
            <a:endParaRPr lang="en-GB"/>
          </a:p>
        </p:txBody>
      </p:sp>
      <p:sp>
        <p:nvSpPr>
          <p:cNvPr id="26" name="Triangle 25">
            <a:extLst>
              <a:ext uri="{FF2B5EF4-FFF2-40B4-BE49-F238E27FC236}">
                <a16:creationId xmlns:a16="http://schemas.microsoft.com/office/drawing/2014/main" id="{F03295F0-5C0B-9149-9199-4D0D086054AD}"/>
              </a:ext>
            </a:extLst>
          </p:cNvPr>
          <p:cNvSpPr/>
          <p:nvPr/>
        </p:nvSpPr>
        <p:spPr>
          <a:xfrm rot="5400000">
            <a:off x="5499869" y="6446103"/>
            <a:ext cx="252000" cy="16200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7" name="Group 26">
            <a:extLst>
              <a:ext uri="{FF2B5EF4-FFF2-40B4-BE49-F238E27FC236}">
                <a16:creationId xmlns:a16="http://schemas.microsoft.com/office/drawing/2014/main" id="{8C8D4FD4-58E0-DE4E-8720-F4548F266F72}"/>
              </a:ext>
            </a:extLst>
          </p:cNvPr>
          <p:cNvGrpSpPr/>
          <p:nvPr/>
        </p:nvGrpSpPr>
        <p:grpSpPr>
          <a:xfrm>
            <a:off x="6052710" y="3413105"/>
            <a:ext cx="162000" cy="189236"/>
            <a:chOff x="395096" y="1215866"/>
            <a:chExt cx="162000" cy="189236"/>
          </a:xfrm>
        </p:grpSpPr>
        <p:sp>
          <p:nvSpPr>
            <p:cNvPr id="28" name="Rectangle 27">
              <a:extLst>
                <a:ext uri="{FF2B5EF4-FFF2-40B4-BE49-F238E27FC236}">
                  <a16:creationId xmlns:a16="http://schemas.microsoft.com/office/drawing/2014/main" id="{AE69A722-7159-0B49-A1AC-E5BFB9140909}"/>
                </a:ext>
              </a:extLst>
            </p:cNvPr>
            <p:cNvSpPr/>
            <p:nvPr/>
          </p:nvSpPr>
          <p:spPr>
            <a:xfrm>
              <a:off x="395096" y="1225102"/>
              <a:ext cx="162000" cy="1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Oval 28">
              <a:extLst>
                <a:ext uri="{FF2B5EF4-FFF2-40B4-BE49-F238E27FC236}">
                  <a16:creationId xmlns:a16="http://schemas.microsoft.com/office/drawing/2014/main" id="{0E83510E-FC07-104F-8C60-7A3DD3A928A4}"/>
                </a:ext>
              </a:extLst>
            </p:cNvPr>
            <p:cNvSpPr/>
            <p:nvPr/>
          </p:nvSpPr>
          <p:spPr>
            <a:xfrm>
              <a:off x="403260" y="1215866"/>
              <a:ext cx="137160" cy="137160"/>
            </a:xfrm>
            <a:prstGeom prst="ellipse">
              <a:avLst/>
            </a:prstGeom>
            <a:solidFill>
              <a:schemeClr val="accent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AFB258AA-A887-EFF7-DB8C-7F2C28A1B8D3}"/>
                  </a:ext>
                </a:extLst>
              </p:cNvPr>
              <p:cNvSpPr/>
              <p:nvPr/>
            </p:nvSpPr>
            <p:spPr>
              <a:xfrm>
                <a:off x="257713" y="1779217"/>
                <a:ext cx="1651702" cy="4185761"/>
              </a:xfrm>
              <a:prstGeom prst="rect">
                <a:avLst/>
              </a:prstGeom>
              <a:noFill/>
            </p:spPr>
            <p:txBody>
              <a:bodyPr wrap="square">
                <a:spAutoFit/>
              </a:bodyPr>
              <a:lstStyle/>
              <a:p>
                <a:pPr>
                  <a:tabLst>
                    <a:tab pos="1196975" algn="l"/>
                  </a:tabLst>
                </a:pPr>
                <a:r>
                  <a:rPr lang="en-US" sz="1400" dirty="0">
                    <a:latin typeface="Calibri"/>
                    <a:cs typeface="Calibri"/>
                  </a:rPr>
                  <a:t>straight-line dist. </a:t>
                </a:r>
                <a:r>
                  <a:rPr lang="en-US" sz="1400" u="sng" dirty="0">
                    <a:latin typeface="Calibri"/>
                    <a:cs typeface="Calibri"/>
                  </a:rPr>
                  <a:t>from </a:t>
                </a:r>
                <a14:m>
                  <m:oMath xmlns:m="http://schemas.openxmlformats.org/officeDocument/2006/math">
                    <m:r>
                      <a:rPr lang="en-US" sz="1400" i="1" u="sng" dirty="0" smtClean="0">
                        <a:latin typeface="Cambria Math" panose="02040503050406030204" pitchFamily="18" charset="0"/>
                        <a:cs typeface="Calibri"/>
                      </a:rPr>
                      <m:t>𝑠</m:t>
                    </m:r>
                  </m:oMath>
                </a14:m>
                <a:r>
                  <a:rPr lang="en-US" sz="1400" i="1" u="sng" dirty="0">
                    <a:latin typeface="Times New Roman" panose="02020603050405020304" pitchFamily="18" charset="0"/>
                    <a:cs typeface="Calibri"/>
                  </a:rPr>
                  <a:t> </a:t>
                </a:r>
                <a:r>
                  <a:rPr lang="en-US" sz="1400" u="sng" dirty="0">
                    <a:latin typeface="Calibri"/>
                    <a:cs typeface="Calibri"/>
                  </a:rPr>
                  <a:t>to Bucharest</a:t>
                </a:r>
              </a:p>
              <a:p>
                <a:pPr>
                  <a:tabLst>
                    <a:tab pos="1196975" algn="l"/>
                  </a:tabLst>
                </a:pPr>
                <a:r>
                  <a:rPr lang="en-US" sz="1400" dirty="0">
                    <a:latin typeface="Calibri"/>
                    <a:cs typeface="Calibri"/>
                  </a:rPr>
                  <a:t>Arad	366</a:t>
                </a:r>
              </a:p>
              <a:p>
                <a:pPr>
                  <a:tabLst>
                    <a:tab pos="1196975" algn="l"/>
                  </a:tabLst>
                </a:pPr>
                <a:r>
                  <a:rPr lang="en-US" sz="1400" dirty="0">
                    <a:latin typeface="Calibri"/>
                    <a:cs typeface="Calibri"/>
                  </a:rPr>
                  <a:t>Bucharest	    0</a:t>
                </a:r>
              </a:p>
              <a:p>
                <a:pPr>
                  <a:tabLst>
                    <a:tab pos="1196975" algn="l"/>
                  </a:tabLst>
                </a:pPr>
                <a:r>
                  <a:rPr lang="en-US" sz="1400" dirty="0">
                    <a:latin typeface="Calibri"/>
                    <a:cs typeface="Calibri"/>
                  </a:rPr>
                  <a:t>Craiova	160</a:t>
                </a:r>
              </a:p>
              <a:p>
                <a:pPr>
                  <a:tabLst>
                    <a:tab pos="1196975" algn="l"/>
                  </a:tabLst>
                </a:pPr>
                <a:r>
                  <a:rPr lang="en-US" sz="1400" dirty="0" err="1">
                    <a:latin typeface="Calibri"/>
                    <a:cs typeface="Calibri"/>
                  </a:rPr>
                  <a:t>Dobreta</a:t>
                </a:r>
                <a:r>
                  <a:rPr lang="en-US" sz="1400" dirty="0">
                    <a:latin typeface="Calibri"/>
                    <a:cs typeface="Calibri"/>
                  </a:rPr>
                  <a:t>	242</a:t>
                </a:r>
              </a:p>
              <a:p>
                <a:pPr>
                  <a:tabLst>
                    <a:tab pos="1196975" algn="l"/>
                  </a:tabLst>
                </a:pPr>
                <a:r>
                  <a:rPr lang="en-US" sz="1400" dirty="0" err="1">
                    <a:latin typeface="Calibri"/>
                    <a:cs typeface="Calibri"/>
                  </a:rPr>
                  <a:t>Fagaras</a:t>
                </a:r>
                <a:r>
                  <a:rPr lang="en-US" sz="1400" dirty="0">
                    <a:latin typeface="Calibri"/>
                    <a:cs typeface="Calibri"/>
                  </a:rPr>
                  <a:t>	176</a:t>
                </a:r>
              </a:p>
              <a:p>
                <a:pPr>
                  <a:tabLst>
                    <a:tab pos="1196975" algn="l"/>
                  </a:tabLst>
                </a:pPr>
                <a:r>
                  <a:rPr lang="en-US" sz="1400" dirty="0">
                    <a:latin typeface="Calibri"/>
                    <a:cs typeface="Calibri"/>
                  </a:rPr>
                  <a:t>Iasi	226</a:t>
                </a:r>
              </a:p>
              <a:p>
                <a:pPr>
                  <a:tabLst>
                    <a:tab pos="1196975" algn="l"/>
                  </a:tabLst>
                </a:pPr>
                <a:r>
                  <a:rPr lang="en-US" sz="1400" dirty="0" err="1">
                    <a:latin typeface="Calibri"/>
                    <a:cs typeface="Calibri"/>
                  </a:rPr>
                  <a:t>Lugoj</a:t>
                </a:r>
                <a:r>
                  <a:rPr lang="en-US" sz="1400" dirty="0">
                    <a:latin typeface="Calibri"/>
                    <a:cs typeface="Calibri"/>
                  </a:rPr>
                  <a:t>	244</a:t>
                </a:r>
              </a:p>
              <a:p>
                <a:pPr>
                  <a:tabLst>
                    <a:tab pos="1196975" algn="l"/>
                  </a:tabLst>
                </a:pPr>
                <a:r>
                  <a:rPr lang="en-US" sz="1400" dirty="0" err="1">
                    <a:latin typeface="Calibri"/>
                    <a:cs typeface="Calibri"/>
                  </a:rPr>
                  <a:t>Mehadia</a:t>
                </a:r>
                <a:r>
                  <a:rPr lang="en-US" sz="1400" dirty="0">
                    <a:latin typeface="Calibri"/>
                    <a:cs typeface="Calibri"/>
                  </a:rPr>
                  <a:t>	241</a:t>
                </a:r>
              </a:p>
              <a:p>
                <a:pPr>
                  <a:tabLst>
                    <a:tab pos="1196975" algn="l"/>
                  </a:tabLst>
                </a:pPr>
                <a:r>
                  <a:rPr lang="en-US" sz="1400" dirty="0" err="1">
                    <a:latin typeface="Calibri"/>
                    <a:cs typeface="Calibri"/>
                  </a:rPr>
                  <a:t>Neamt</a:t>
                </a:r>
                <a:r>
                  <a:rPr lang="en-US" sz="1400" dirty="0">
                    <a:latin typeface="Calibri"/>
                    <a:cs typeface="Calibri"/>
                  </a:rPr>
                  <a:t>	234</a:t>
                </a:r>
              </a:p>
              <a:p>
                <a:pPr>
                  <a:tabLst>
                    <a:tab pos="1196975" algn="l"/>
                  </a:tabLst>
                </a:pPr>
                <a:r>
                  <a:rPr lang="en-US" sz="1400" dirty="0">
                    <a:latin typeface="Calibri"/>
                    <a:cs typeface="Calibri"/>
                  </a:rPr>
                  <a:t>Oradea	380</a:t>
                </a:r>
              </a:p>
              <a:p>
                <a:pPr>
                  <a:tabLst>
                    <a:tab pos="1196975" algn="l"/>
                  </a:tabLst>
                </a:pPr>
                <a:r>
                  <a:rPr lang="en-US" sz="1400" dirty="0">
                    <a:latin typeface="Calibri"/>
                    <a:cs typeface="Calibri"/>
                  </a:rPr>
                  <a:t>Pitesti	100</a:t>
                </a:r>
              </a:p>
              <a:p>
                <a:pPr>
                  <a:tabLst>
                    <a:tab pos="1196975" algn="l"/>
                  </a:tabLst>
                </a:pPr>
                <a:r>
                  <a:rPr lang="en-US" sz="1400" dirty="0" err="1">
                    <a:latin typeface="Calibri"/>
                    <a:cs typeface="Calibri"/>
                  </a:rPr>
                  <a:t>Rimnicu</a:t>
                </a:r>
                <a:r>
                  <a:rPr lang="en-US" sz="1400" dirty="0">
                    <a:latin typeface="Calibri"/>
                    <a:cs typeface="Calibri"/>
                  </a:rPr>
                  <a:t> </a:t>
                </a:r>
                <a:r>
                  <a:rPr lang="en-US" sz="1400" dirty="0" err="1">
                    <a:latin typeface="Calibri"/>
                    <a:cs typeface="Calibri"/>
                  </a:rPr>
                  <a:t>Vilcea</a:t>
                </a:r>
                <a:r>
                  <a:rPr lang="en-US" sz="1400" dirty="0">
                    <a:latin typeface="Calibri"/>
                    <a:cs typeface="Calibri"/>
                  </a:rPr>
                  <a:t>	193</a:t>
                </a:r>
              </a:p>
              <a:p>
                <a:pPr>
                  <a:tabLst>
                    <a:tab pos="1196975" algn="l"/>
                  </a:tabLst>
                </a:pPr>
                <a:r>
                  <a:rPr lang="en-US" sz="1400" dirty="0">
                    <a:latin typeface="Calibri"/>
                    <a:cs typeface="Calibri"/>
                  </a:rPr>
                  <a:t>Sibiu	253</a:t>
                </a:r>
              </a:p>
              <a:p>
                <a:pPr>
                  <a:tabLst>
                    <a:tab pos="1196975" algn="l"/>
                  </a:tabLst>
                </a:pPr>
                <a:r>
                  <a:rPr lang="en-US" sz="1400" dirty="0">
                    <a:latin typeface="Calibri"/>
                    <a:cs typeface="Calibri"/>
                  </a:rPr>
                  <a:t>Timisoara	329</a:t>
                </a:r>
              </a:p>
              <a:p>
                <a:pPr>
                  <a:tabLst>
                    <a:tab pos="1196975" algn="l"/>
                  </a:tabLst>
                </a:pPr>
                <a:r>
                  <a:rPr lang="en-US" sz="1400" dirty="0" err="1">
                    <a:latin typeface="Calibri"/>
                    <a:cs typeface="Calibri"/>
                  </a:rPr>
                  <a:t>Urziceni</a:t>
                </a:r>
                <a:r>
                  <a:rPr lang="en-US" sz="1400" dirty="0">
                    <a:latin typeface="Calibri"/>
                    <a:cs typeface="Calibri"/>
                  </a:rPr>
                  <a:t>	  80</a:t>
                </a:r>
              </a:p>
              <a:p>
                <a:pPr>
                  <a:tabLst>
                    <a:tab pos="1196975" algn="l"/>
                  </a:tabLst>
                </a:pPr>
                <a:r>
                  <a:rPr lang="en-US" sz="1400" dirty="0" err="1">
                    <a:latin typeface="Calibri"/>
                    <a:cs typeface="Calibri"/>
                  </a:rPr>
                  <a:t>Vaslui</a:t>
                </a:r>
                <a:r>
                  <a:rPr lang="en-US" sz="1400" dirty="0">
                    <a:latin typeface="Calibri"/>
                    <a:cs typeface="Calibri"/>
                  </a:rPr>
                  <a:t>	199</a:t>
                </a:r>
              </a:p>
              <a:p>
                <a:pPr>
                  <a:tabLst>
                    <a:tab pos="1196975" algn="l"/>
                  </a:tabLst>
                </a:pPr>
                <a:r>
                  <a:rPr lang="en-US" sz="1400" dirty="0" err="1">
                    <a:latin typeface="Calibri"/>
                    <a:cs typeface="Calibri"/>
                  </a:rPr>
                  <a:t>Zerind</a:t>
                </a:r>
                <a:r>
                  <a:rPr lang="en-US" sz="1400" dirty="0">
                    <a:latin typeface="Calibri"/>
                    <a:cs typeface="Calibri"/>
                  </a:rPr>
                  <a:t>	374</a:t>
                </a:r>
              </a:p>
            </p:txBody>
          </p:sp>
        </mc:Choice>
        <mc:Fallback xmlns="">
          <p:sp>
            <p:nvSpPr>
              <p:cNvPr id="10" name="Rectangle 9">
                <a:extLst>
                  <a:ext uri="{FF2B5EF4-FFF2-40B4-BE49-F238E27FC236}">
                    <a16:creationId xmlns:a16="http://schemas.microsoft.com/office/drawing/2014/main" id="{AFB258AA-A887-EFF7-DB8C-7F2C28A1B8D3}"/>
                  </a:ext>
                </a:extLst>
              </p:cNvPr>
              <p:cNvSpPr>
                <a:spLocks noRot="1" noChangeAspect="1" noMove="1" noResize="1" noEditPoints="1" noAdjustHandles="1" noChangeArrowheads="1" noChangeShapeType="1" noTextEdit="1"/>
              </p:cNvSpPr>
              <p:nvPr/>
            </p:nvSpPr>
            <p:spPr>
              <a:xfrm>
                <a:off x="257713" y="1779217"/>
                <a:ext cx="1651702" cy="4185761"/>
              </a:xfrm>
              <a:prstGeom prst="rect">
                <a:avLst/>
              </a:prstGeom>
              <a:blipFill>
                <a:blip r:embed="rId5"/>
                <a:stretch>
                  <a:fillRect l="-1527" t="-303" r="-763" b="-909"/>
                </a:stretch>
              </a:blipFill>
            </p:spPr>
            <p:txBody>
              <a:bodyPr/>
              <a:lstStyle/>
              <a:p>
                <a:r>
                  <a:rPr lang="en-DE">
                    <a:noFill/>
                  </a:rPr>
                  <a:t> </a:t>
                </a:r>
              </a:p>
            </p:txBody>
          </p:sp>
        </mc:Fallback>
      </mc:AlternateContent>
    </p:spTree>
    <p:extLst>
      <p:ext uri="{BB962C8B-B14F-4D97-AF65-F5344CB8AC3E}">
        <p14:creationId xmlns:p14="http://schemas.microsoft.com/office/powerpoint/2010/main" val="370053903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1AEAAF5-31DF-2478-DE12-CB28D4F6E9F4}"/>
              </a:ext>
            </a:extLst>
          </p:cNvPr>
          <p:cNvSpPr/>
          <p:nvPr/>
        </p:nvSpPr>
        <p:spPr>
          <a:xfrm>
            <a:off x="1524001" y="5892873"/>
            <a:ext cx="9132072" cy="29848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6" name="Rounded Rectangle 35">
            <a:extLst>
              <a:ext uri="{FF2B5EF4-FFF2-40B4-BE49-F238E27FC236}">
                <a16:creationId xmlns:a16="http://schemas.microsoft.com/office/drawing/2014/main" id="{8B19827F-409A-C545-812F-C275299D3946}"/>
              </a:ext>
            </a:extLst>
          </p:cNvPr>
          <p:cNvSpPr/>
          <p:nvPr/>
        </p:nvSpPr>
        <p:spPr bwMode="auto">
          <a:xfrm>
            <a:off x="1524000" y="1139095"/>
            <a:ext cx="605692" cy="296983"/>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solidFill>
                <a:srgbClr val="081D58"/>
              </a:solidFill>
              <a:latin typeface="Helvetica" pitchFamily="-112" charset="0"/>
            </a:endParaRPr>
          </a:p>
        </p:txBody>
      </p:sp>
      <p:sp>
        <p:nvSpPr>
          <p:cNvPr id="40" name="Rounded Rectangle 39">
            <a:extLst>
              <a:ext uri="{FF2B5EF4-FFF2-40B4-BE49-F238E27FC236}">
                <a16:creationId xmlns:a16="http://schemas.microsoft.com/office/drawing/2014/main" id="{052DDDED-65F6-F442-9AA3-D42BB1163760}"/>
              </a:ext>
            </a:extLst>
          </p:cNvPr>
          <p:cNvSpPr/>
          <p:nvPr/>
        </p:nvSpPr>
        <p:spPr bwMode="auto">
          <a:xfrm>
            <a:off x="3425093" y="1484925"/>
            <a:ext cx="658446" cy="367323"/>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solidFill>
                <a:srgbClr val="081D58"/>
              </a:solidFill>
              <a:latin typeface="Helvetica" pitchFamily="-112" charset="0"/>
            </a:endParaRPr>
          </a:p>
        </p:txBody>
      </p:sp>
      <p:sp>
        <p:nvSpPr>
          <p:cNvPr id="41" name="Rounded Rectangle 40">
            <a:extLst>
              <a:ext uri="{FF2B5EF4-FFF2-40B4-BE49-F238E27FC236}">
                <a16:creationId xmlns:a16="http://schemas.microsoft.com/office/drawing/2014/main" id="{CD459521-E4BB-BC43-92B2-D0A1E6FF0108}"/>
              </a:ext>
            </a:extLst>
          </p:cNvPr>
          <p:cNvSpPr/>
          <p:nvPr/>
        </p:nvSpPr>
        <p:spPr bwMode="auto">
          <a:xfrm>
            <a:off x="3791575" y="2111267"/>
            <a:ext cx="1230923" cy="420077"/>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solidFill>
                <a:srgbClr val="081D58"/>
              </a:solidFill>
              <a:latin typeface="Helvetica" pitchFamily="-112" charset="0"/>
            </a:endParaRPr>
          </a:p>
        </p:txBody>
      </p:sp>
      <p:sp>
        <p:nvSpPr>
          <p:cNvPr id="51" name="Rounded Rectangle 50">
            <a:extLst>
              <a:ext uri="{FF2B5EF4-FFF2-40B4-BE49-F238E27FC236}">
                <a16:creationId xmlns:a16="http://schemas.microsoft.com/office/drawing/2014/main" id="{5BEADD5E-E953-184B-A632-A08FDF7CE0ED}"/>
              </a:ext>
            </a:extLst>
          </p:cNvPr>
          <p:cNvSpPr/>
          <p:nvPr/>
        </p:nvSpPr>
        <p:spPr bwMode="auto">
          <a:xfrm>
            <a:off x="4814278" y="2600570"/>
            <a:ext cx="597877" cy="472830"/>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solidFill>
                <a:srgbClr val="081D58"/>
              </a:solidFill>
              <a:latin typeface="Helvetica" pitchFamily="-112" charset="0"/>
            </a:endParaRPr>
          </a:p>
        </p:txBody>
      </p:sp>
      <p:sp>
        <p:nvSpPr>
          <p:cNvPr id="47" name="Rectangle 46"/>
          <p:cNvSpPr/>
          <p:nvPr/>
        </p:nvSpPr>
        <p:spPr>
          <a:xfrm>
            <a:off x="4518716" y="6635945"/>
            <a:ext cx="5447311" cy="20737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 name="Picture 1" descr="astar-progress06c.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1264" y="3422342"/>
            <a:ext cx="8047034" cy="3602969"/>
          </a:xfrm>
          <a:prstGeom prst="rect">
            <a:avLst/>
          </a:prstGeom>
        </p:spPr>
      </p:pic>
      <p:sp>
        <p:nvSpPr>
          <p:cNvPr id="43" name="TextBox 42"/>
          <p:cNvSpPr txBox="1"/>
          <p:nvPr/>
        </p:nvSpPr>
        <p:spPr>
          <a:xfrm>
            <a:off x="8235127" y="6049282"/>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56" name="TextBox 55"/>
          <p:cNvSpPr txBox="1"/>
          <p:nvPr/>
        </p:nvSpPr>
        <p:spPr>
          <a:xfrm>
            <a:off x="3279704" y="4603920"/>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57" name="TextBox 56"/>
          <p:cNvSpPr txBox="1"/>
          <p:nvPr/>
        </p:nvSpPr>
        <p:spPr>
          <a:xfrm>
            <a:off x="8173986" y="5356137"/>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58" name="TextBox 57"/>
          <p:cNvSpPr txBox="1"/>
          <p:nvPr/>
        </p:nvSpPr>
        <p:spPr>
          <a:xfrm>
            <a:off x="3800577" y="5327579"/>
            <a:ext cx="504164" cy="830998"/>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59" name="TextBox 58"/>
          <p:cNvSpPr txBox="1"/>
          <p:nvPr/>
        </p:nvSpPr>
        <p:spPr>
          <a:xfrm>
            <a:off x="4832495" y="5370319"/>
            <a:ext cx="504164" cy="830998"/>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5" name="Rectangle 4"/>
          <p:cNvSpPr/>
          <p:nvPr/>
        </p:nvSpPr>
        <p:spPr>
          <a:xfrm>
            <a:off x="3149601" y="5537201"/>
            <a:ext cx="2252133" cy="87206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Isosceles Triangle 5"/>
          <p:cNvSpPr/>
          <p:nvPr/>
        </p:nvSpPr>
        <p:spPr>
          <a:xfrm>
            <a:off x="3699934" y="5232399"/>
            <a:ext cx="1185333" cy="448734"/>
          </a:xfrm>
          <a:prstGeom prs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5" name="Picture 34" descr="astar-progress03c.pdf"/>
          <p:cNvPicPr>
            <a:picLocks noChangeAspect="1"/>
          </p:cNvPicPr>
          <p:nvPr/>
        </p:nvPicPr>
        <p:blipFill rotWithShape="1">
          <a:blip r:embed="rId3">
            <a:extLst>
              <a:ext uri="{28A0092B-C50C-407E-A947-70E740481C1C}">
                <a14:useLocalDpi xmlns:a14="http://schemas.microsoft.com/office/drawing/2010/main" val="0"/>
              </a:ext>
            </a:extLst>
          </a:blip>
          <a:srcRect l="13677" t="42477" r="73824" b="41280"/>
          <a:stretch/>
        </p:blipFill>
        <p:spPr>
          <a:xfrm>
            <a:off x="3791712" y="4947581"/>
            <a:ext cx="1005840" cy="585216"/>
          </a:xfrm>
          <a:prstGeom prst="rect">
            <a:avLst/>
          </a:prstGeom>
        </p:spPr>
      </p:pic>
      <p:sp>
        <p:nvSpPr>
          <p:cNvPr id="30" name="Rounded Rectangle 29"/>
          <p:cNvSpPr/>
          <p:nvPr/>
        </p:nvSpPr>
        <p:spPr bwMode="auto">
          <a:xfrm>
            <a:off x="5754077" y="3396438"/>
            <a:ext cx="765256" cy="413563"/>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solidFill>
                <a:srgbClr val="081D58"/>
              </a:solidFill>
              <a:latin typeface="Helvetica" pitchFamily="-112" charset="0"/>
            </a:endParaRPr>
          </a:p>
        </p:txBody>
      </p:sp>
      <p:sp>
        <p:nvSpPr>
          <p:cNvPr id="39" name="Rectangle 38"/>
          <p:cNvSpPr/>
          <p:nvPr/>
        </p:nvSpPr>
        <p:spPr>
          <a:xfrm>
            <a:off x="5054600" y="6282268"/>
            <a:ext cx="635000" cy="37253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2" name="Picture 41"/>
          <p:cNvPicPr>
            <a:picLocks noChangeAspect="1"/>
          </p:cNvPicPr>
          <p:nvPr/>
        </p:nvPicPr>
        <p:blipFill>
          <a:blip r:embed="rId4"/>
          <a:stretch>
            <a:fillRect/>
          </a:stretch>
        </p:blipFill>
        <p:spPr>
          <a:xfrm>
            <a:off x="1472613" y="0"/>
            <a:ext cx="6273800" cy="4267200"/>
          </a:xfrm>
          <a:prstGeom prst="rect">
            <a:avLst/>
          </a:prstGeom>
        </p:spPr>
      </p:pic>
      <p:sp>
        <p:nvSpPr>
          <p:cNvPr id="21" name="Oval 20">
            <a:extLst>
              <a:ext uri="{FF2B5EF4-FFF2-40B4-BE49-F238E27FC236}">
                <a16:creationId xmlns:a16="http://schemas.microsoft.com/office/drawing/2014/main" id="{BD0FBD08-FC8B-E245-97E6-55968959AB19}"/>
              </a:ext>
            </a:extLst>
          </p:cNvPr>
          <p:cNvSpPr/>
          <p:nvPr/>
        </p:nvSpPr>
        <p:spPr>
          <a:xfrm>
            <a:off x="2155371" y="716715"/>
            <a:ext cx="137160" cy="137160"/>
          </a:xfrm>
          <a:prstGeom prst="ellipse">
            <a:avLst/>
          </a:prstGeom>
          <a:solidFill>
            <a:srgbClr val="FFC0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960B33F5-086D-4A4C-87A3-C06E6B409CB1}"/>
              </a:ext>
            </a:extLst>
          </p:cNvPr>
          <p:cNvSpPr/>
          <p:nvPr/>
        </p:nvSpPr>
        <p:spPr>
          <a:xfrm>
            <a:off x="1955956" y="2332155"/>
            <a:ext cx="137160" cy="137160"/>
          </a:xfrm>
          <a:prstGeom prst="ellipse">
            <a:avLst/>
          </a:prstGeom>
          <a:solidFill>
            <a:srgbClr val="FFC0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1FBEA271-ABF5-444F-96C9-8AD725D2E74E}"/>
              </a:ext>
            </a:extLst>
          </p:cNvPr>
          <p:cNvSpPr/>
          <p:nvPr/>
        </p:nvSpPr>
        <p:spPr>
          <a:xfrm>
            <a:off x="2444931" y="155883"/>
            <a:ext cx="137160" cy="137160"/>
          </a:xfrm>
          <a:prstGeom prst="ellipse">
            <a:avLst/>
          </a:prstGeom>
          <a:solidFill>
            <a:srgbClr val="FFC0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FE4C43B2-6892-4C48-B543-CE3190760D5C}"/>
              </a:ext>
            </a:extLst>
          </p:cNvPr>
          <p:cNvSpPr/>
          <p:nvPr/>
        </p:nvSpPr>
        <p:spPr>
          <a:xfrm>
            <a:off x="4811075" y="1819777"/>
            <a:ext cx="137160" cy="137160"/>
          </a:xfrm>
          <a:prstGeom prst="ellipse">
            <a:avLst/>
          </a:prstGeom>
          <a:solidFill>
            <a:srgbClr val="FFC0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4E2794C7-494F-4447-98D1-59F925AC52AE}"/>
              </a:ext>
            </a:extLst>
          </p:cNvPr>
          <p:cNvSpPr/>
          <p:nvPr/>
        </p:nvSpPr>
        <p:spPr>
          <a:xfrm>
            <a:off x="4083539" y="3965494"/>
            <a:ext cx="137160" cy="137160"/>
          </a:xfrm>
          <a:prstGeom prst="ellipse">
            <a:avLst/>
          </a:prstGeom>
          <a:solidFill>
            <a:srgbClr val="FFC0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Date Placeholder 6">
            <a:extLst>
              <a:ext uri="{FF2B5EF4-FFF2-40B4-BE49-F238E27FC236}">
                <a16:creationId xmlns:a16="http://schemas.microsoft.com/office/drawing/2014/main" id="{F8F91ECE-D28A-8E69-00B3-3F6E3E52759B}"/>
              </a:ext>
            </a:extLst>
          </p:cNvPr>
          <p:cNvSpPr>
            <a:spLocks noGrp="1"/>
          </p:cNvSpPr>
          <p:nvPr>
            <p:ph type="dt" sz="half" idx="2"/>
          </p:nvPr>
        </p:nvSpPr>
        <p:spPr/>
        <p:txBody>
          <a:bodyPr/>
          <a:lstStyle/>
          <a:p>
            <a:r>
              <a:rPr lang="de-DE"/>
              <a:t>Deterministic</a:t>
            </a:r>
            <a:endParaRPr lang="de-DE" dirty="0"/>
          </a:p>
        </p:txBody>
      </p:sp>
      <p:sp>
        <p:nvSpPr>
          <p:cNvPr id="8" name="Footer Placeholder 7">
            <a:extLst>
              <a:ext uri="{FF2B5EF4-FFF2-40B4-BE49-F238E27FC236}">
                <a16:creationId xmlns:a16="http://schemas.microsoft.com/office/drawing/2014/main" id="{C8E0A77E-C136-159F-067D-4AE89948DA56}"/>
              </a:ext>
            </a:extLst>
          </p:cNvPr>
          <p:cNvSpPr>
            <a:spLocks noGrp="1"/>
          </p:cNvSpPr>
          <p:nvPr>
            <p:ph type="ftr" sz="quarter" idx="3"/>
          </p:nvPr>
        </p:nvSpPr>
        <p:spPr/>
        <p:txBody>
          <a:bodyPr/>
          <a:lstStyle/>
          <a:p>
            <a:r>
              <a:rPr lang="en-GB"/>
              <a:t>T. Braun - APA</a:t>
            </a:r>
          </a:p>
        </p:txBody>
      </p:sp>
      <p:sp>
        <p:nvSpPr>
          <p:cNvPr id="3" name="Slide Number Placeholder 2">
            <a:extLst>
              <a:ext uri="{FF2B5EF4-FFF2-40B4-BE49-F238E27FC236}">
                <a16:creationId xmlns:a16="http://schemas.microsoft.com/office/drawing/2014/main" id="{569DF2A4-E184-4743-A605-52D74E83D955}"/>
              </a:ext>
            </a:extLst>
          </p:cNvPr>
          <p:cNvSpPr>
            <a:spLocks noGrp="1"/>
          </p:cNvSpPr>
          <p:nvPr>
            <p:ph type="sldNum" sz="quarter" idx="4"/>
          </p:nvPr>
        </p:nvSpPr>
        <p:spPr/>
        <p:txBody>
          <a:bodyPr/>
          <a:lstStyle/>
          <a:p>
            <a:fld id="{67C9959E-8E6B-B04C-9955-EA096F41CA7A}" type="slidenum">
              <a:rPr lang="en-GB" smtClean="0"/>
              <a:t>72</a:t>
            </a:fld>
            <a:endParaRPr lang="en-GB"/>
          </a:p>
        </p:txBody>
      </p:sp>
      <p:sp>
        <p:nvSpPr>
          <p:cNvPr id="9" name="Rectangle 8">
            <a:extLst>
              <a:ext uri="{FF2B5EF4-FFF2-40B4-BE49-F238E27FC236}">
                <a16:creationId xmlns:a16="http://schemas.microsoft.com/office/drawing/2014/main" id="{3B31480E-A72A-05AE-5528-0B0DD025589C}"/>
              </a:ext>
            </a:extLst>
          </p:cNvPr>
          <p:cNvSpPr/>
          <p:nvPr/>
        </p:nvSpPr>
        <p:spPr>
          <a:xfrm>
            <a:off x="9102227" y="1484925"/>
            <a:ext cx="2369822" cy="646331"/>
          </a:xfrm>
          <a:prstGeom prst="rect">
            <a:avLst/>
          </a:prstGeom>
        </p:spPr>
        <p:txBody>
          <a:bodyPr wrap="none">
            <a:spAutoFit/>
          </a:bodyPr>
          <a:lstStyle/>
          <a:p>
            <a:r>
              <a:rPr lang="en-US" i="1" dirty="0">
                <a:solidFill>
                  <a:schemeClr val="accent1"/>
                </a:solidFill>
                <a:latin typeface="Times New Roman"/>
                <a:cs typeface="Times New Roman"/>
              </a:rPr>
              <a:t>c*=</a:t>
            </a:r>
            <a:r>
              <a:rPr lang="en-US" dirty="0">
                <a:solidFill>
                  <a:schemeClr val="accent1"/>
                </a:solidFill>
                <a:latin typeface="Times New Roman"/>
                <a:cs typeface="Times New Roman"/>
              </a:rPr>
              <a:t>418</a:t>
            </a:r>
          </a:p>
          <a:p>
            <a:r>
              <a:rPr lang="en-US" i="1" dirty="0">
                <a:solidFill>
                  <a:schemeClr val="accent1"/>
                </a:solidFill>
                <a:latin typeface="Times New Roman"/>
                <a:cs typeface="Times New Roman"/>
              </a:rPr>
              <a:t>π*</a:t>
            </a:r>
            <a:r>
              <a:rPr lang="en-US" dirty="0">
                <a:solidFill>
                  <a:schemeClr val="accent1"/>
                </a:solidFill>
                <a:latin typeface="Times New Roman"/>
                <a:cs typeface="Times New Roman"/>
              </a:rPr>
              <a:t>= </a:t>
            </a:r>
            <a:r>
              <a:rPr lang="en-US" dirty="0">
                <a:solidFill>
                  <a:schemeClr val="accent1"/>
                </a:solidFill>
              </a:rPr>
              <a:t>⟨</a:t>
            </a:r>
            <a:r>
              <a:rPr lang="en-US" i="1" dirty="0" err="1">
                <a:solidFill>
                  <a:schemeClr val="accent1"/>
                </a:solidFill>
                <a:latin typeface="Times New Roman"/>
                <a:cs typeface="Times New Roman"/>
              </a:rPr>
              <a:t>a</a:t>
            </a:r>
            <a:r>
              <a:rPr lang="en-US" baseline="-25000" dirty="0" err="1">
                <a:solidFill>
                  <a:schemeClr val="accent1"/>
                </a:solidFill>
                <a:latin typeface="Times New Roman"/>
                <a:cs typeface="Times New Roman"/>
              </a:rPr>
              <a:t>AS</a:t>
            </a:r>
            <a:r>
              <a:rPr lang="en-US" dirty="0">
                <a:solidFill>
                  <a:schemeClr val="accent1"/>
                </a:solidFill>
                <a:latin typeface="Times New Roman"/>
                <a:cs typeface="Times New Roman"/>
              </a:rPr>
              <a:t>,</a:t>
            </a:r>
            <a:r>
              <a:rPr lang="en-US" i="1" dirty="0">
                <a:solidFill>
                  <a:schemeClr val="accent1"/>
                </a:solidFill>
                <a:latin typeface="Times New Roman"/>
                <a:cs typeface="Times New Roman"/>
              </a:rPr>
              <a:t> </a:t>
            </a:r>
            <a:r>
              <a:rPr lang="en-US" i="1" dirty="0" err="1">
                <a:solidFill>
                  <a:schemeClr val="accent1"/>
                </a:solidFill>
                <a:latin typeface="Times New Roman"/>
                <a:cs typeface="Times New Roman"/>
              </a:rPr>
              <a:t>a</a:t>
            </a:r>
            <a:r>
              <a:rPr lang="en-US" baseline="-25000" dirty="0" err="1">
                <a:solidFill>
                  <a:schemeClr val="accent1"/>
                </a:solidFill>
                <a:latin typeface="Times New Roman"/>
                <a:cs typeface="Times New Roman"/>
              </a:rPr>
              <a:t>SR</a:t>
            </a:r>
            <a:r>
              <a:rPr lang="en-US" dirty="0">
                <a:solidFill>
                  <a:schemeClr val="accent1"/>
                </a:solidFill>
                <a:latin typeface="Times New Roman"/>
                <a:cs typeface="Times New Roman"/>
              </a:rPr>
              <a:t>,</a:t>
            </a:r>
            <a:r>
              <a:rPr lang="en-US" i="1" dirty="0">
                <a:solidFill>
                  <a:schemeClr val="accent1"/>
                </a:solidFill>
                <a:latin typeface="Times New Roman"/>
                <a:cs typeface="Times New Roman"/>
              </a:rPr>
              <a:t> </a:t>
            </a:r>
            <a:r>
              <a:rPr lang="en-US" i="1" dirty="0" err="1">
                <a:solidFill>
                  <a:schemeClr val="accent1"/>
                </a:solidFill>
                <a:latin typeface="Times New Roman"/>
                <a:cs typeface="Times New Roman"/>
              </a:rPr>
              <a:t>a</a:t>
            </a:r>
            <a:r>
              <a:rPr lang="en-US" baseline="-25000" dirty="0" err="1">
                <a:solidFill>
                  <a:schemeClr val="accent1"/>
                </a:solidFill>
                <a:latin typeface="Times New Roman"/>
                <a:cs typeface="Times New Roman"/>
              </a:rPr>
              <a:t>RP</a:t>
            </a:r>
            <a:r>
              <a:rPr lang="en-US" dirty="0">
                <a:solidFill>
                  <a:schemeClr val="accent1"/>
                </a:solidFill>
                <a:latin typeface="Times New Roman"/>
                <a:cs typeface="Times New Roman"/>
              </a:rPr>
              <a:t>, </a:t>
            </a:r>
            <a:r>
              <a:rPr lang="en-US" i="1" dirty="0" err="1">
                <a:solidFill>
                  <a:schemeClr val="accent1"/>
                </a:solidFill>
                <a:latin typeface="Times New Roman"/>
                <a:cs typeface="Times New Roman"/>
              </a:rPr>
              <a:t>a</a:t>
            </a:r>
            <a:r>
              <a:rPr lang="en-US" baseline="-25000" dirty="0" err="1">
                <a:solidFill>
                  <a:schemeClr val="accent1"/>
                </a:solidFill>
                <a:latin typeface="Times New Roman"/>
                <a:cs typeface="Times New Roman"/>
              </a:rPr>
              <a:t>PB</a:t>
            </a:r>
            <a:r>
              <a:rPr lang="en-US" dirty="0">
                <a:solidFill>
                  <a:schemeClr val="accent1"/>
                </a:solidFill>
              </a:rPr>
              <a:t>⟩</a:t>
            </a:r>
            <a:endParaRPr lang="en-US" dirty="0">
              <a:solidFill>
                <a:schemeClr val="accent1"/>
              </a:solidFill>
              <a:latin typeface="Times New Roman"/>
              <a:cs typeface="Times New Roman"/>
            </a:endParaRPr>
          </a:p>
        </p:txBody>
      </p:sp>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5CA0E40B-14F0-E1D8-01AA-4EE4E7EEFC7A}"/>
                  </a:ext>
                </a:extLst>
              </p:cNvPr>
              <p:cNvSpPr/>
              <p:nvPr/>
            </p:nvSpPr>
            <p:spPr>
              <a:xfrm>
                <a:off x="257713" y="1779217"/>
                <a:ext cx="1651702" cy="4185761"/>
              </a:xfrm>
              <a:prstGeom prst="rect">
                <a:avLst/>
              </a:prstGeom>
              <a:noFill/>
            </p:spPr>
            <p:txBody>
              <a:bodyPr wrap="square">
                <a:spAutoFit/>
              </a:bodyPr>
              <a:lstStyle/>
              <a:p>
                <a:pPr>
                  <a:tabLst>
                    <a:tab pos="1196975" algn="l"/>
                  </a:tabLst>
                </a:pPr>
                <a:r>
                  <a:rPr lang="en-US" sz="1400" dirty="0">
                    <a:latin typeface="Calibri"/>
                    <a:cs typeface="Calibri"/>
                  </a:rPr>
                  <a:t>straight-line dist. </a:t>
                </a:r>
                <a:r>
                  <a:rPr lang="en-US" sz="1400" u="sng" dirty="0">
                    <a:latin typeface="Calibri"/>
                    <a:cs typeface="Calibri"/>
                  </a:rPr>
                  <a:t>from </a:t>
                </a:r>
                <a14:m>
                  <m:oMath xmlns:m="http://schemas.openxmlformats.org/officeDocument/2006/math">
                    <m:r>
                      <a:rPr lang="en-US" sz="1400" i="1" u="sng" dirty="0" smtClean="0">
                        <a:latin typeface="Cambria Math" panose="02040503050406030204" pitchFamily="18" charset="0"/>
                        <a:cs typeface="Calibri"/>
                      </a:rPr>
                      <m:t>𝑠</m:t>
                    </m:r>
                  </m:oMath>
                </a14:m>
                <a:r>
                  <a:rPr lang="en-US" sz="1400" i="1" u="sng" dirty="0">
                    <a:latin typeface="Times New Roman" panose="02020603050405020304" pitchFamily="18" charset="0"/>
                    <a:cs typeface="Calibri"/>
                  </a:rPr>
                  <a:t> </a:t>
                </a:r>
                <a:r>
                  <a:rPr lang="en-US" sz="1400" u="sng" dirty="0">
                    <a:latin typeface="Calibri"/>
                    <a:cs typeface="Calibri"/>
                  </a:rPr>
                  <a:t>to Bucharest</a:t>
                </a:r>
              </a:p>
              <a:p>
                <a:pPr>
                  <a:tabLst>
                    <a:tab pos="1196975" algn="l"/>
                  </a:tabLst>
                </a:pPr>
                <a:r>
                  <a:rPr lang="en-US" sz="1400" dirty="0">
                    <a:latin typeface="Calibri"/>
                    <a:cs typeface="Calibri"/>
                  </a:rPr>
                  <a:t>Arad	366</a:t>
                </a:r>
              </a:p>
              <a:p>
                <a:pPr>
                  <a:tabLst>
                    <a:tab pos="1196975" algn="l"/>
                  </a:tabLst>
                </a:pPr>
                <a:r>
                  <a:rPr lang="en-US" sz="1400" dirty="0">
                    <a:latin typeface="Calibri"/>
                    <a:cs typeface="Calibri"/>
                  </a:rPr>
                  <a:t>Bucharest	    0</a:t>
                </a:r>
              </a:p>
              <a:p>
                <a:pPr>
                  <a:tabLst>
                    <a:tab pos="1196975" algn="l"/>
                  </a:tabLst>
                </a:pPr>
                <a:r>
                  <a:rPr lang="en-US" sz="1400" dirty="0">
                    <a:latin typeface="Calibri"/>
                    <a:cs typeface="Calibri"/>
                  </a:rPr>
                  <a:t>Craiova	160</a:t>
                </a:r>
              </a:p>
              <a:p>
                <a:pPr>
                  <a:tabLst>
                    <a:tab pos="1196975" algn="l"/>
                  </a:tabLst>
                </a:pPr>
                <a:r>
                  <a:rPr lang="en-US" sz="1400" dirty="0" err="1">
                    <a:latin typeface="Calibri"/>
                    <a:cs typeface="Calibri"/>
                  </a:rPr>
                  <a:t>Dobreta</a:t>
                </a:r>
                <a:r>
                  <a:rPr lang="en-US" sz="1400" dirty="0">
                    <a:latin typeface="Calibri"/>
                    <a:cs typeface="Calibri"/>
                  </a:rPr>
                  <a:t>	242</a:t>
                </a:r>
              </a:p>
              <a:p>
                <a:pPr>
                  <a:tabLst>
                    <a:tab pos="1196975" algn="l"/>
                  </a:tabLst>
                </a:pPr>
                <a:r>
                  <a:rPr lang="en-US" sz="1400" dirty="0" err="1">
                    <a:latin typeface="Calibri"/>
                    <a:cs typeface="Calibri"/>
                  </a:rPr>
                  <a:t>Fagaras</a:t>
                </a:r>
                <a:r>
                  <a:rPr lang="en-US" sz="1400" dirty="0">
                    <a:latin typeface="Calibri"/>
                    <a:cs typeface="Calibri"/>
                  </a:rPr>
                  <a:t>	176</a:t>
                </a:r>
              </a:p>
              <a:p>
                <a:pPr>
                  <a:tabLst>
                    <a:tab pos="1196975" algn="l"/>
                  </a:tabLst>
                </a:pPr>
                <a:r>
                  <a:rPr lang="en-US" sz="1400" dirty="0">
                    <a:latin typeface="Calibri"/>
                    <a:cs typeface="Calibri"/>
                  </a:rPr>
                  <a:t>Iasi	226</a:t>
                </a:r>
              </a:p>
              <a:p>
                <a:pPr>
                  <a:tabLst>
                    <a:tab pos="1196975" algn="l"/>
                  </a:tabLst>
                </a:pPr>
                <a:r>
                  <a:rPr lang="en-US" sz="1400" dirty="0" err="1">
                    <a:latin typeface="Calibri"/>
                    <a:cs typeface="Calibri"/>
                  </a:rPr>
                  <a:t>Lugoj</a:t>
                </a:r>
                <a:r>
                  <a:rPr lang="en-US" sz="1400" dirty="0">
                    <a:latin typeface="Calibri"/>
                    <a:cs typeface="Calibri"/>
                  </a:rPr>
                  <a:t>	244</a:t>
                </a:r>
              </a:p>
              <a:p>
                <a:pPr>
                  <a:tabLst>
                    <a:tab pos="1196975" algn="l"/>
                  </a:tabLst>
                </a:pPr>
                <a:r>
                  <a:rPr lang="en-US" sz="1400" dirty="0" err="1">
                    <a:latin typeface="Calibri"/>
                    <a:cs typeface="Calibri"/>
                  </a:rPr>
                  <a:t>Mehadia</a:t>
                </a:r>
                <a:r>
                  <a:rPr lang="en-US" sz="1400" dirty="0">
                    <a:latin typeface="Calibri"/>
                    <a:cs typeface="Calibri"/>
                  </a:rPr>
                  <a:t>	241</a:t>
                </a:r>
              </a:p>
              <a:p>
                <a:pPr>
                  <a:tabLst>
                    <a:tab pos="1196975" algn="l"/>
                  </a:tabLst>
                </a:pPr>
                <a:r>
                  <a:rPr lang="en-US" sz="1400" dirty="0" err="1">
                    <a:latin typeface="Calibri"/>
                    <a:cs typeface="Calibri"/>
                  </a:rPr>
                  <a:t>Neamt</a:t>
                </a:r>
                <a:r>
                  <a:rPr lang="en-US" sz="1400" dirty="0">
                    <a:latin typeface="Calibri"/>
                    <a:cs typeface="Calibri"/>
                  </a:rPr>
                  <a:t>	234</a:t>
                </a:r>
              </a:p>
              <a:p>
                <a:pPr>
                  <a:tabLst>
                    <a:tab pos="1196975" algn="l"/>
                  </a:tabLst>
                </a:pPr>
                <a:r>
                  <a:rPr lang="en-US" sz="1400" dirty="0">
                    <a:latin typeface="Calibri"/>
                    <a:cs typeface="Calibri"/>
                  </a:rPr>
                  <a:t>Oradea	380</a:t>
                </a:r>
              </a:p>
              <a:p>
                <a:pPr>
                  <a:tabLst>
                    <a:tab pos="1196975" algn="l"/>
                  </a:tabLst>
                </a:pPr>
                <a:r>
                  <a:rPr lang="en-US" sz="1400" dirty="0">
                    <a:latin typeface="Calibri"/>
                    <a:cs typeface="Calibri"/>
                  </a:rPr>
                  <a:t>Pitesti	100</a:t>
                </a:r>
              </a:p>
              <a:p>
                <a:pPr>
                  <a:tabLst>
                    <a:tab pos="1196975" algn="l"/>
                  </a:tabLst>
                </a:pPr>
                <a:r>
                  <a:rPr lang="en-US" sz="1400" dirty="0" err="1">
                    <a:latin typeface="Calibri"/>
                    <a:cs typeface="Calibri"/>
                  </a:rPr>
                  <a:t>Rimnicu</a:t>
                </a:r>
                <a:r>
                  <a:rPr lang="en-US" sz="1400" dirty="0">
                    <a:latin typeface="Calibri"/>
                    <a:cs typeface="Calibri"/>
                  </a:rPr>
                  <a:t> </a:t>
                </a:r>
                <a:r>
                  <a:rPr lang="en-US" sz="1400" dirty="0" err="1">
                    <a:latin typeface="Calibri"/>
                    <a:cs typeface="Calibri"/>
                  </a:rPr>
                  <a:t>Vilcea</a:t>
                </a:r>
                <a:r>
                  <a:rPr lang="en-US" sz="1400" dirty="0">
                    <a:latin typeface="Calibri"/>
                    <a:cs typeface="Calibri"/>
                  </a:rPr>
                  <a:t>	193</a:t>
                </a:r>
              </a:p>
              <a:p>
                <a:pPr>
                  <a:tabLst>
                    <a:tab pos="1196975" algn="l"/>
                  </a:tabLst>
                </a:pPr>
                <a:r>
                  <a:rPr lang="en-US" sz="1400" dirty="0">
                    <a:latin typeface="Calibri"/>
                    <a:cs typeface="Calibri"/>
                  </a:rPr>
                  <a:t>Sibiu	253</a:t>
                </a:r>
              </a:p>
              <a:p>
                <a:pPr>
                  <a:tabLst>
                    <a:tab pos="1196975" algn="l"/>
                  </a:tabLst>
                </a:pPr>
                <a:r>
                  <a:rPr lang="en-US" sz="1400" dirty="0">
                    <a:latin typeface="Calibri"/>
                    <a:cs typeface="Calibri"/>
                  </a:rPr>
                  <a:t>Timisoara	329</a:t>
                </a:r>
              </a:p>
              <a:p>
                <a:pPr>
                  <a:tabLst>
                    <a:tab pos="1196975" algn="l"/>
                  </a:tabLst>
                </a:pPr>
                <a:r>
                  <a:rPr lang="en-US" sz="1400" dirty="0" err="1">
                    <a:latin typeface="Calibri"/>
                    <a:cs typeface="Calibri"/>
                  </a:rPr>
                  <a:t>Urziceni</a:t>
                </a:r>
                <a:r>
                  <a:rPr lang="en-US" sz="1400" dirty="0">
                    <a:latin typeface="Calibri"/>
                    <a:cs typeface="Calibri"/>
                  </a:rPr>
                  <a:t>	  80</a:t>
                </a:r>
              </a:p>
              <a:p>
                <a:pPr>
                  <a:tabLst>
                    <a:tab pos="1196975" algn="l"/>
                  </a:tabLst>
                </a:pPr>
                <a:r>
                  <a:rPr lang="en-US" sz="1400" dirty="0" err="1">
                    <a:latin typeface="Calibri"/>
                    <a:cs typeface="Calibri"/>
                  </a:rPr>
                  <a:t>Vaslui</a:t>
                </a:r>
                <a:r>
                  <a:rPr lang="en-US" sz="1400" dirty="0">
                    <a:latin typeface="Calibri"/>
                    <a:cs typeface="Calibri"/>
                  </a:rPr>
                  <a:t>	199</a:t>
                </a:r>
              </a:p>
              <a:p>
                <a:pPr>
                  <a:tabLst>
                    <a:tab pos="1196975" algn="l"/>
                  </a:tabLst>
                </a:pPr>
                <a:r>
                  <a:rPr lang="en-US" sz="1400" dirty="0" err="1">
                    <a:latin typeface="Calibri"/>
                    <a:cs typeface="Calibri"/>
                  </a:rPr>
                  <a:t>Zerind</a:t>
                </a:r>
                <a:r>
                  <a:rPr lang="en-US" sz="1400" dirty="0">
                    <a:latin typeface="Calibri"/>
                    <a:cs typeface="Calibri"/>
                  </a:rPr>
                  <a:t>	374</a:t>
                </a:r>
              </a:p>
            </p:txBody>
          </p:sp>
        </mc:Choice>
        <mc:Fallback xmlns="">
          <p:sp>
            <p:nvSpPr>
              <p:cNvPr id="10" name="Rectangle 9">
                <a:extLst>
                  <a:ext uri="{FF2B5EF4-FFF2-40B4-BE49-F238E27FC236}">
                    <a16:creationId xmlns:a16="http://schemas.microsoft.com/office/drawing/2014/main" id="{5CA0E40B-14F0-E1D8-01AA-4EE4E7EEFC7A}"/>
                  </a:ext>
                </a:extLst>
              </p:cNvPr>
              <p:cNvSpPr>
                <a:spLocks noRot="1" noChangeAspect="1" noMove="1" noResize="1" noEditPoints="1" noAdjustHandles="1" noChangeArrowheads="1" noChangeShapeType="1" noTextEdit="1"/>
              </p:cNvSpPr>
              <p:nvPr/>
            </p:nvSpPr>
            <p:spPr>
              <a:xfrm>
                <a:off x="257713" y="1779217"/>
                <a:ext cx="1651702" cy="4185761"/>
              </a:xfrm>
              <a:prstGeom prst="rect">
                <a:avLst/>
              </a:prstGeom>
              <a:blipFill>
                <a:blip r:embed="rId5"/>
                <a:stretch>
                  <a:fillRect l="-1527" t="-303" r="-763" b="-909"/>
                </a:stretch>
              </a:blipFill>
            </p:spPr>
            <p:txBody>
              <a:bodyPr/>
              <a:lstStyle/>
              <a:p>
                <a:r>
                  <a:rPr lang="en-DE">
                    <a:noFill/>
                  </a:rPr>
                  <a:t> </a:t>
                </a:r>
              </a:p>
            </p:txBody>
          </p:sp>
        </mc:Fallback>
      </mc:AlternateContent>
    </p:spTree>
    <p:extLst>
      <p:ext uri="{BB962C8B-B14F-4D97-AF65-F5344CB8AC3E}">
        <p14:creationId xmlns:p14="http://schemas.microsoft.com/office/powerpoint/2010/main" val="238098264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A5854C9-3284-349B-40DD-C071DDCF3782}"/>
              </a:ext>
            </a:extLst>
          </p:cNvPr>
          <p:cNvSpPr/>
          <p:nvPr/>
        </p:nvSpPr>
        <p:spPr>
          <a:xfrm>
            <a:off x="1524001" y="5892873"/>
            <a:ext cx="9132072" cy="29848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4" name="Rounded Rectangle 33">
            <a:extLst>
              <a:ext uri="{FF2B5EF4-FFF2-40B4-BE49-F238E27FC236}">
                <a16:creationId xmlns:a16="http://schemas.microsoft.com/office/drawing/2014/main" id="{131BEF48-6236-4B44-A494-CB7A2DC20029}"/>
              </a:ext>
            </a:extLst>
          </p:cNvPr>
          <p:cNvSpPr/>
          <p:nvPr/>
        </p:nvSpPr>
        <p:spPr bwMode="auto">
          <a:xfrm>
            <a:off x="1524000" y="1139095"/>
            <a:ext cx="605692" cy="296983"/>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solidFill>
                <a:srgbClr val="081D58"/>
              </a:solidFill>
              <a:latin typeface="Helvetica" pitchFamily="-112" charset="0"/>
            </a:endParaRPr>
          </a:p>
        </p:txBody>
      </p:sp>
      <p:sp>
        <p:nvSpPr>
          <p:cNvPr id="37" name="Rounded Rectangle 36">
            <a:extLst>
              <a:ext uri="{FF2B5EF4-FFF2-40B4-BE49-F238E27FC236}">
                <a16:creationId xmlns:a16="http://schemas.microsoft.com/office/drawing/2014/main" id="{6A5EFE36-6623-874A-B62B-05F9033307E2}"/>
              </a:ext>
            </a:extLst>
          </p:cNvPr>
          <p:cNvSpPr/>
          <p:nvPr/>
        </p:nvSpPr>
        <p:spPr bwMode="auto">
          <a:xfrm>
            <a:off x="3425093" y="1484925"/>
            <a:ext cx="658446" cy="367323"/>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solidFill>
                <a:srgbClr val="081D58"/>
              </a:solidFill>
              <a:latin typeface="Helvetica" pitchFamily="-112" charset="0"/>
            </a:endParaRPr>
          </a:p>
        </p:txBody>
      </p:sp>
      <p:sp>
        <p:nvSpPr>
          <p:cNvPr id="47" name="Rounded Rectangle 46">
            <a:extLst>
              <a:ext uri="{FF2B5EF4-FFF2-40B4-BE49-F238E27FC236}">
                <a16:creationId xmlns:a16="http://schemas.microsoft.com/office/drawing/2014/main" id="{0845082A-065E-A542-A326-5DE4176C7078}"/>
              </a:ext>
            </a:extLst>
          </p:cNvPr>
          <p:cNvSpPr/>
          <p:nvPr/>
        </p:nvSpPr>
        <p:spPr bwMode="auto">
          <a:xfrm>
            <a:off x="3791575" y="2111267"/>
            <a:ext cx="1230923" cy="420077"/>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solidFill>
                <a:srgbClr val="081D58"/>
              </a:solidFill>
              <a:latin typeface="Helvetica" pitchFamily="-112" charset="0"/>
            </a:endParaRPr>
          </a:p>
        </p:txBody>
      </p:sp>
      <p:sp>
        <p:nvSpPr>
          <p:cNvPr id="60" name="Rounded Rectangle 59">
            <a:extLst>
              <a:ext uri="{FF2B5EF4-FFF2-40B4-BE49-F238E27FC236}">
                <a16:creationId xmlns:a16="http://schemas.microsoft.com/office/drawing/2014/main" id="{0C2642BB-6299-FA44-9CC8-222EA7D8A4EC}"/>
              </a:ext>
            </a:extLst>
          </p:cNvPr>
          <p:cNvSpPr/>
          <p:nvPr/>
        </p:nvSpPr>
        <p:spPr bwMode="auto">
          <a:xfrm>
            <a:off x="4814278" y="2600570"/>
            <a:ext cx="597877" cy="472830"/>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solidFill>
                <a:srgbClr val="081D58"/>
              </a:solidFill>
              <a:latin typeface="Helvetica" pitchFamily="-112" charset="0"/>
            </a:endParaRPr>
          </a:p>
        </p:txBody>
      </p:sp>
      <p:sp>
        <p:nvSpPr>
          <p:cNvPr id="54" name="Rectangle 53"/>
          <p:cNvSpPr/>
          <p:nvPr/>
        </p:nvSpPr>
        <p:spPr>
          <a:xfrm>
            <a:off x="4518716" y="6635945"/>
            <a:ext cx="5447311" cy="20737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 name="Picture 1" descr="astar-progress06c.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1264" y="3422342"/>
            <a:ext cx="8047034" cy="3602969"/>
          </a:xfrm>
          <a:prstGeom prst="rect">
            <a:avLst/>
          </a:prstGeom>
        </p:spPr>
      </p:pic>
      <p:sp>
        <p:nvSpPr>
          <p:cNvPr id="43" name="TextBox 42"/>
          <p:cNvSpPr txBox="1"/>
          <p:nvPr/>
        </p:nvSpPr>
        <p:spPr>
          <a:xfrm>
            <a:off x="8235127" y="6049282"/>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56" name="TextBox 55"/>
          <p:cNvSpPr txBox="1"/>
          <p:nvPr/>
        </p:nvSpPr>
        <p:spPr>
          <a:xfrm>
            <a:off x="3279704" y="4603920"/>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57" name="TextBox 56"/>
          <p:cNvSpPr txBox="1"/>
          <p:nvPr/>
        </p:nvSpPr>
        <p:spPr>
          <a:xfrm>
            <a:off x="8173986" y="5356137"/>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58" name="TextBox 57"/>
          <p:cNvSpPr txBox="1"/>
          <p:nvPr/>
        </p:nvSpPr>
        <p:spPr>
          <a:xfrm>
            <a:off x="3800577" y="5327579"/>
            <a:ext cx="504164" cy="830998"/>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59" name="TextBox 58"/>
          <p:cNvSpPr txBox="1"/>
          <p:nvPr/>
        </p:nvSpPr>
        <p:spPr>
          <a:xfrm>
            <a:off x="4832495" y="5370319"/>
            <a:ext cx="504164" cy="830998"/>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5" name="Rectangle 4"/>
          <p:cNvSpPr/>
          <p:nvPr/>
        </p:nvSpPr>
        <p:spPr>
          <a:xfrm>
            <a:off x="3149601" y="5537201"/>
            <a:ext cx="2252133" cy="87206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Isosceles Triangle 5"/>
          <p:cNvSpPr/>
          <p:nvPr/>
        </p:nvSpPr>
        <p:spPr>
          <a:xfrm>
            <a:off x="3699934" y="5232399"/>
            <a:ext cx="1185333" cy="448734"/>
          </a:xfrm>
          <a:prstGeom prs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5" name="Picture 34" descr="astar-progress03c.pdf"/>
          <p:cNvPicPr>
            <a:picLocks noChangeAspect="1"/>
          </p:cNvPicPr>
          <p:nvPr/>
        </p:nvPicPr>
        <p:blipFill rotWithShape="1">
          <a:blip r:embed="rId3">
            <a:extLst>
              <a:ext uri="{28A0092B-C50C-407E-A947-70E740481C1C}">
                <a14:useLocalDpi xmlns:a14="http://schemas.microsoft.com/office/drawing/2010/main" val="0"/>
              </a:ext>
            </a:extLst>
          </a:blip>
          <a:srcRect l="13677" t="42477" r="73824" b="41280"/>
          <a:stretch/>
        </p:blipFill>
        <p:spPr>
          <a:xfrm>
            <a:off x="3791712" y="4947581"/>
            <a:ext cx="1005840" cy="585216"/>
          </a:xfrm>
          <a:prstGeom prst="rect">
            <a:avLst/>
          </a:prstGeom>
        </p:spPr>
      </p:pic>
      <p:sp>
        <p:nvSpPr>
          <p:cNvPr id="40" name="Rectangle 39"/>
          <p:cNvSpPr/>
          <p:nvPr/>
        </p:nvSpPr>
        <p:spPr>
          <a:xfrm>
            <a:off x="4097901" y="3970955"/>
            <a:ext cx="118872" cy="118872"/>
          </a:xfrm>
          <a:prstGeom prst="rect">
            <a:avLst/>
          </a:prstGeom>
          <a:solidFill>
            <a:srgbClr val="FDB0B2"/>
          </a:solid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Rectangle 40"/>
          <p:cNvSpPr/>
          <p:nvPr/>
        </p:nvSpPr>
        <p:spPr>
          <a:xfrm>
            <a:off x="5054600" y="6282268"/>
            <a:ext cx="635000" cy="37253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TextBox 41"/>
          <p:cNvSpPr txBox="1"/>
          <p:nvPr/>
        </p:nvSpPr>
        <p:spPr>
          <a:xfrm>
            <a:off x="5895904" y="6027004"/>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44" name="Right Triangle 43"/>
          <p:cNvSpPr/>
          <p:nvPr/>
        </p:nvSpPr>
        <p:spPr>
          <a:xfrm rot="13500000">
            <a:off x="6525022" y="6468555"/>
            <a:ext cx="137160" cy="137160"/>
          </a:xfrm>
          <a:prstGeom prst="rtTriangle">
            <a:avLst/>
          </a:prstGeom>
          <a:solidFill>
            <a:srgbClr val="FDB0B2"/>
          </a:solidFill>
          <a:ln w="254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0" name="Picture 49"/>
          <p:cNvPicPr>
            <a:picLocks noChangeAspect="1"/>
          </p:cNvPicPr>
          <p:nvPr/>
        </p:nvPicPr>
        <p:blipFill>
          <a:blip r:embed="rId4"/>
          <a:stretch>
            <a:fillRect/>
          </a:stretch>
        </p:blipFill>
        <p:spPr>
          <a:xfrm>
            <a:off x="1472613" y="0"/>
            <a:ext cx="6273800" cy="4267200"/>
          </a:xfrm>
          <a:prstGeom prst="rect">
            <a:avLst/>
          </a:prstGeom>
        </p:spPr>
      </p:pic>
      <p:sp>
        <p:nvSpPr>
          <p:cNvPr id="23" name="Oval 22">
            <a:extLst>
              <a:ext uri="{FF2B5EF4-FFF2-40B4-BE49-F238E27FC236}">
                <a16:creationId xmlns:a16="http://schemas.microsoft.com/office/drawing/2014/main" id="{A5CD7D2B-0D1F-8D46-BB64-E610E14C0202}"/>
              </a:ext>
            </a:extLst>
          </p:cNvPr>
          <p:cNvSpPr/>
          <p:nvPr/>
        </p:nvSpPr>
        <p:spPr>
          <a:xfrm>
            <a:off x="2155371" y="716715"/>
            <a:ext cx="137160" cy="137160"/>
          </a:xfrm>
          <a:prstGeom prst="ellipse">
            <a:avLst/>
          </a:prstGeom>
          <a:solidFill>
            <a:srgbClr val="FFC0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24312C12-2E1B-8C46-99BA-68668901FE02}"/>
              </a:ext>
            </a:extLst>
          </p:cNvPr>
          <p:cNvSpPr/>
          <p:nvPr/>
        </p:nvSpPr>
        <p:spPr>
          <a:xfrm>
            <a:off x="1955956" y="2332155"/>
            <a:ext cx="137160" cy="137160"/>
          </a:xfrm>
          <a:prstGeom prst="ellipse">
            <a:avLst/>
          </a:prstGeom>
          <a:solidFill>
            <a:srgbClr val="FFC0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6A6ED4B3-04E3-6348-918D-CADED5BBD94B}"/>
              </a:ext>
            </a:extLst>
          </p:cNvPr>
          <p:cNvSpPr/>
          <p:nvPr/>
        </p:nvSpPr>
        <p:spPr>
          <a:xfrm>
            <a:off x="2444931" y="155883"/>
            <a:ext cx="137160" cy="137160"/>
          </a:xfrm>
          <a:prstGeom prst="ellipse">
            <a:avLst/>
          </a:prstGeom>
          <a:solidFill>
            <a:srgbClr val="FFC0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6A408BB5-0AC2-1042-8816-1C02236D4595}"/>
              </a:ext>
            </a:extLst>
          </p:cNvPr>
          <p:cNvSpPr/>
          <p:nvPr/>
        </p:nvSpPr>
        <p:spPr>
          <a:xfrm>
            <a:off x="4811075" y="1819777"/>
            <a:ext cx="137160" cy="137160"/>
          </a:xfrm>
          <a:prstGeom prst="ellipse">
            <a:avLst/>
          </a:prstGeom>
          <a:solidFill>
            <a:srgbClr val="FFC0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F93AF742-FEA1-F245-8FF0-BB58C9CB6F02}"/>
              </a:ext>
            </a:extLst>
          </p:cNvPr>
          <p:cNvSpPr/>
          <p:nvPr/>
        </p:nvSpPr>
        <p:spPr>
          <a:xfrm>
            <a:off x="4083539" y="3965494"/>
            <a:ext cx="137160" cy="137160"/>
          </a:xfrm>
          <a:prstGeom prst="ellipse">
            <a:avLst/>
          </a:pr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Date Placeholder 7">
            <a:extLst>
              <a:ext uri="{FF2B5EF4-FFF2-40B4-BE49-F238E27FC236}">
                <a16:creationId xmlns:a16="http://schemas.microsoft.com/office/drawing/2014/main" id="{1373E82F-C05E-E914-ECDA-B4F8F0F7F14B}"/>
              </a:ext>
            </a:extLst>
          </p:cNvPr>
          <p:cNvSpPr>
            <a:spLocks noGrp="1"/>
          </p:cNvSpPr>
          <p:nvPr>
            <p:ph type="dt" sz="half" idx="2"/>
          </p:nvPr>
        </p:nvSpPr>
        <p:spPr/>
        <p:txBody>
          <a:bodyPr/>
          <a:lstStyle/>
          <a:p>
            <a:r>
              <a:rPr lang="de-DE"/>
              <a:t>Deterministic</a:t>
            </a:r>
            <a:endParaRPr lang="de-DE" dirty="0"/>
          </a:p>
        </p:txBody>
      </p:sp>
      <p:sp>
        <p:nvSpPr>
          <p:cNvPr id="9" name="Footer Placeholder 8">
            <a:extLst>
              <a:ext uri="{FF2B5EF4-FFF2-40B4-BE49-F238E27FC236}">
                <a16:creationId xmlns:a16="http://schemas.microsoft.com/office/drawing/2014/main" id="{64ABCAC4-8DEB-51B4-E774-F20A60302B1B}"/>
              </a:ext>
            </a:extLst>
          </p:cNvPr>
          <p:cNvSpPr>
            <a:spLocks noGrp="1"/>
          </p:cNvSpPr>
          <p:nvPr>
            <p:ph type="ftr" sz="quarter" idx="3"/>
          </p:nvPr>
        </p:nvSpPr>
        <p:spPr/>
        <p:txBody>
          <a:bodyPr/>
          <a:lstStyle/>
          <a:p>
            <a:r>
              <a:rPr lang="en-GB"/>
              <a:t>T. Braun - APA</a:t>
            </a:r>
          </a:p>
        </p:txBody>
      </p:sp>
      <p:sp>
        <p:nvSpPr>
          <p:cNvPr id="3" name="Slide Number Placeholder 2">
            <a:extLst>
              <a:ext uri="{FF2B5EF4-FFF2-40B4-BE49-F238E27FC236}">
                <a16:creationId xmlns:a16="http://schemas.microsoft.com/office/drawing/2014/main" id="{D4013F2B-94AD-AF41-8DAD-30E46ED26AB7}"/>
              </a:ext>
            </a:extLst>
          </p:cNvPr>
          <p:cNvSpPr>
            <a:spLocks noGrp="1"/>
          </p:cNvSpPr>
          <p:nvPr>
            <p:ph type="sldNum" sz="quarter" idx="4"/>
          </p:nvPr>
        </p:nvSpPr>
        <p:spPr/>
        <p:txBody>
          <a:bodyPr/>
          <a:lstStyle/>
          <a:p>
            <a:fld id="{67C9959E-8E6B-B04C-9955-EA096F41CA7A}" type="slidenum">
              <a:rPr lang="en-GB" smtClean="0"/>
              <a:t>73</a:t>
            </a:fld>
            <a:endParaRPr lang="en-GB"/>
          </a:p>
        </p:txBody>
      </p:sp>
      <p:sp>
        <p:nvSpPr>
          <p:cNvPr id="29" name="Triangle 28">
            <a:extLst>
              <a:ext uri="{FF2B5EF4-FFF2-40B4-BE49-F238E27FC236}">
                <a16:creationId xmlns:a16="http://schemas.microsoft.com/office/drawing/2014/main" id="{C1B14700-AC10-6E46-BA85-73DBC557A38B}"/>
              </a:ext>
            </a:extLst>
          </p:cNvPr>
          <p:cNvSpPr/>
          <p:nvPr/>
        </p:nvSpPr>
        <p:spPr>
          <a:xfrm rot="5400000">
            <a:off x="6527186" y="6452280"/>
            <a:ext cx="252000" cy="16200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30" name="Group 29">
            <a:extLst>
              <a:ext uri="{FF2B5EF4-FFF2-40B4-BE49-F238E27FC236}">
                <a16:creationId xmlns:a16="http://schemas.microsoft.com/office/drawing/2014/main" id="{E2D153DF-DAE3-614D-B4FE-2D3FE2AECA94}"/>
              </a:ext>
            </a:extLst>
          </p:cNvPr>
          <p:cNvGrpSpPr/>
          <p:nvPr/>
        </p:nvGrpSpPr>
        <p:grpSpPr>
          <a:xfrm>
            <a:off x="4077554" y="3954277"/>
            <a:ext cx="165600" cy="171236"/>
            <a:chOff x="395096" y="1215866"/>
            <a:chExt cx="165600" cy="171236"/>
          </a:xfrm>
        </p:grpSpPr>
        <p:sp>
          <p:nvSpPr>
            <p:cNvPr id="31" name="Rectangle 30">
              <a:extLst>
                <a:ext uri="{FF2B5EF4-FFF2-40B4-BE49-F238E27FC236}">
                  <a16:creationId xmlns:a16="http://schemas.microsoft.com/office/drawing/2014/main" id="{E501786A-E69A-5548-831F-41817370283F}"/>
                </a:ext>
              </a:extLst>
            </p:cNvPr>
            <p:cNvSpPr/>
            <p:nvPr/>
          </p:nvSpPr>
          <p:spPr>
            <a:xfrm>
              <a:off x="395096" y="1225102"/>
              <a:ext cx="165600" cy="1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Oval 31">
              <a:extLst>
                <a:ext uri="{FF2B5EF4-FFF2-40B4-BE49-F238E27FC236}">
                  <a16:creationId xmlns:a16="http://schemas.microsoft.com/office/drawing/2014/main" id="{7305D15C-79DA-DF46-BF25-9ECAA74D67BB}"/>
                </a:ext>
              </a:extLst>
            </p:cNvPr>
            <p:cNvSpPr/>
            <p:nvPr/>
          </p:nvSpPr>
          <p:spPr>
            <a:xfrm>
              <a:off x="403260" y="1215866"/>
              <a:ext cx="137160" cy="137160"/>
            </a:xfrm>
            <a:prstGeom prst="ellipse">
              <a:avLst/>
            </a:prstGeom>
            <a:solidFill>
              <a:schemeClr val="accent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10" name="Rectangle 9">
            <a:extLst>
              <a:ext uri="{FF2B5EF4-FFF2-40B4-BE49-F238E27FC236}">
                <a16:creationId xmlns:a16="http://schemas.microsoft.com/office/drawing/2014/main" id="{3B166A95-C960-4CB9-8DA1-364B89796D81}"/>
              </a:ext>
            </a:extLst>
          </p:cNvPr>
          <p:cNvSpPr/>
          <p:nvPr/>
        </p:nvSpPr>
        <p:spPr>
          <a:xfrm>
            <a:off x="9102227" y="1484925"/>
            <a:ext cx="2369822" cy="646331"/>
          </a:xfrm>
          <a:prstGeom prst="rect">
            <a:avLst/>
          </a:prstGeom>
        </p:spPr>
        <p:txBody>
          <a:bodyPr wrap="none">
            <a:spAutoFit/>
          </a:bodyPr>
          <a:lstStyle/>
          <a:p>
            <a:r>
              <a:rPr lang="en-US" i="1" dirty="0">
                <a:solidFill>
                  <a:schemeClr val="accent1"/>
                </a:solidFill>
                <a:latin typeface="Times New Roman"/>
                <a:cs typeface="Times New Roman"/>
              </a:rPr>
              <a:t>c*=</a:t>
            </a:r>
            <a:r>
              <a:rPr lang="en-US" dirty="0">
                <a:solidFill>
                  <a:schemeClr val="accent1"/>
                </a:solidFill>
                <a:latin typeface="Times New Roman"/>
                <a:cs typeface="Times New Roman"/>
              </a:rPr>
              <a:t>418</a:t>
            </a:r>
          </a:p>
          <a:p>
            <a:r>
              <a:rPr lang="en-US" i="1" dirty="0">
                <a:solidFill>
                  <a:schemeClr val="accent1"/>
                </a:solidFill>
                <a:latin typeface="Times New Roman"/>
                <a:cs typeface="Times New Roman"/>
              </a:rPr>
              <a:t>π*</a:t>
            </a:r>
            <a:r>
              <a:rPr lang="en-US" dirty="0">
                <a:solidFill>
                  <a:schemeClr val="accent1"/>
                </a:solidFill>
                <a:latin typeface="Times New Roman"/>
                <a:cs typeface="Times New Roman"/>
              </a:rPr>
              <a:t>= </a:t>
            </a:r>
            <a:r>
              <a:rPr lang="en-US" dirty="0">
                <a:solidFill>
                  <a:schemeClr val="accent1"/>
                </a:solidFill>
              </a:rPr>
              <a:t>⟨</a:t>
            </a:r>
            <a:r>
              <a:rPr lang="en-US" i="1" dirty="0" err="1">
                <a:solidFill>
                  <a:schemeClr val="accent1"/>
                </a:solidFill>
                <a:latin typeface="Times New Roman"/>
                <a:cs typeface="Times New Roman"/>
              </a:rPr>
              <a:t>a</a:t>
            </a:r>
            <a:r>
              <a:rPr lang="en-US" baseline="-25000" dirty="0" err="1">
                <a:solidFill>
                  <a:schemeClr val="accent1"/>
                </a:solidFill>
                <a:latin typeface="Times New Roman"/>
                <a:cs typeface="Times New Roman"/>
              </a:rPr>
              <a:t>AS</a:t>
            </a:r>
            <a:r>
              <a:rPr lang="en-US" dirty="0">
                <a:solidFill>
                  <a:schemeClr val="accent1"/>
                </a:solidFill>
                <a:latin typeface="Times New Roman"/>
                <a:cs typeface="Times New Roman"/>
              </a:rPr>
              <a:t>,</a:t>
            </a:r>
            <a:r>
              <a:rPr lang="en-US" i="1" dirty="0">
                <a:solidFill>
                  <a:schemeClr val="accent1"/>
                </a:solidFill>
                <a:latin typeface="Times New Roman"/>
                <a:cs typeface="Times New Roman"/>
              </a:rPr>
              <a:t> </a:t>
            </a:r>
            <a:r>
              <a:rPr lang="en-US" i="1" dirty="0" err="1">
                <a:solidFill>
                  <a:schemeClr val="accent1"/>
                </a:solidFill>
                <a:latin typeface="Times New Roman"/>
                <a:cs typeface="Times New Roman"/>
              </a:rPr>
              <a:t>a</a:t>
            </a:r>
            <a:r>
              <a:rPr lang="en-US" baseline="-25000" dirty="0" err="1">
                <a:solidFill>
                  <a:schemeClr val="accent1"/>
                </a:solidFill>
                <a:latin typeface="Times New Roman"/>
                <a:cs typeface="Times New Roman"/>
              </a:rPr>
              <a:t>SR</a:t>
            </a:r>
            <a:r>
              <a:rPr lang="en-US" dirty="0">
                <a:solidFill>
                  <a:schemeClr val="accent1"/>
                </a:solidFill>
                <a:latin typeface="Times New Roman"/>
                <a:cs typeface="Times New Roman"/>
              </a:rPr>
              <a:t>,</a:t>
            </a:r>
            <a:r>
              <a:rPr lang="en-US" i="1" dirty="0">
                <a:solidFill>
                  <a:schemeClr val="accent1"/>
                </a:solidFill>
                <a:latin typeface="Times New Roman"/>
                <a:cs typeface="Times New Roman"/>
              </a:rPr>
              <a:t> </a:t>
            </a:r>
            <a:r>
              <a:rPr lang="en-US" i="1" dirty="0" err="1">
                <a:solidFill>
                  <a:schemeClr val="accent1"/>
                </a:solidFill>
                <a:latin typeface="Times New Roman"/>
                <a:cs typeface="Times New Roman"/>
              </a:rPr>
              <a:t>a</a:t>
            </a:r>
            <a:r>
              <a:rPr lang="en-US" baseline="-25000" dirty="0" err="1">
                <a:solidFill>
                  <a:schemeClr val="accent1"/>
                </a:solidFill>
                <a:latin typeface="Times New Roman"/>
                <a:cs typeface="Times New Roman"/>
              </a:rPr>
              <a:t>RP</a:t>
            </a:r>
            <a:r>
              <a:rPr lang="en-US" dirty="0">
                <a:solidFill>
                  <a:schemeClr val="accent1"/>
                </a:solidFill>
                <a:latin typeface="Times New Roman"/>
                <a:cs typeface="Times New Roman"/>
              </a:rPr>
              <a:t>, </a:t>
            </a:r>
            <a:r>
              <a:rPr lang="en-US" i="1" dirty="0" err="1">
                <a:solidFill>
                  <a:schemeClr val="accent1"/>
                </a:solidFill>
                <a:latin typeface="Times New Roman"/>
                <a:cs typeface="Times New Roman"/>
              </a:rPr>
              <a:t>a</a:t>
            </a:r>
            <a:r>
              <a:rPr lang="en-US" baseline="-25000" dirty="0" err="1">
                <a:solidFill>
                  <a:schemeClr val="accent1"/>
                </a:solidFill>
                <a:latin typeface="Times New Roman"/>
                <a:cs typeface="Times New Roman"/>
              </a:rPr>
              <a:t>PB</a:t>
            </a:r>
            <a:r>
              <a:rPr lang="en-US" dirty="0">
                <a:solidFill>
                  <a:schemeClr val="accent1"/>
                </a:solidFill>
              </a:rPr>
              <a:t>⟩</a:t>
            </a:r>
            <a:endParaRPr lang="en-US" dirty="0">
              <a:solidFill>
                <a:schemeClr val="accent1"/>
              </a:solidFill>
              <a:latin typeface="Times New Roman"/>
              <a:cs typeface="Times New Roman"/>
            </a:endParaRPr>
          </a:p>
        </p:txBody>
      </p:sp>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40D17DF2-31C3-5E99-4704-6F991065D63F}"/>
                  </a:ext>
                </a:extLst>
              </p:cNvPr>
              <p:cNvSpPr/>
              <p:nvPr/>
            </p:nvSpPr>
            <p:spPr>
              <a:xfrm>
                <a:off x="257713" y="1779217"/>
                <a:ext cx="1651702" cy="4185761"/>
              </a:xfrm>
              <a:prstGeom prst="rect">
                <a:avLst/>
              </a:prstGeom>
              <a:noFill/>
            </p:spPr>
            <p:txBody>
              <a:bodyPr wrap="square">
                <a:spAutoFit/>
              </a:bodyPr>
              <a:lstStyle/>
              <a:p>
                <a:pPr>
                  <a:tabLst>
                    <a:tab pos="1196975" algn="l"/>
                  </a:tabLst>
                </a:pPr>
                <a:r>
                  <a:rPr lang="en-US" sz="1400" dirty="0">
                    <a:latin typeface="Calibri"/>
                    <a:cs typeface="Calibri"/>
                  </a:rPr>
                  <a:t>straight-line dist. </a:t>
                </a:r>
                <a:r>
                  <a:rPr lang="en-US" sz="1400" u="sng" dirty="0">
                    <a:latin typeface="Calibri"/>
                    <a:cs typeface="Calibri"/>
                  </a:rPr>
                  <a:t>from </a:t>
                </a:r>
                <a14:m>
                  <m:oMath xmlns:m="http://schemas.openxmlformats.org/officeDocument/2006/math">
                    <m:r>
                      <a:rPr lang="en-US" sz="1400" i="1" u="sng" dirty="0" smtClean="0">
                        <a:latin typeface="Cambria Math" panose="02040503050406030204" pitchFamily="18" charset="0"/>
                        <a:cs typeface="Calibri"/>
                      </a:rPr>
                      <m:t>𝑠</m:t>
                    </m:r>
                  </m:oMath>
                </a14:m>
                <a:r>
                  <a:rPr lang="en-US" sz="1400" i="1" u="sng" dirty="0">
                    <a:latin typeface="Times New Roman" panose="02020603050405020304" pitchFamily="18" charset="0"/>
                    <a:cs typeface="Calibri"/>
                  </a:rPr>
                  <a:t> </a:t>
                </a:r>
                <a:r>
                  <a:rPr lang="en-US" sz="1400" u="sng" dirty="0">
                    <a:latin typeface="Calibri"/>
                    <a:cs typeface="Calibri"/>
                  </a:rPr>
                  <a:t>to Bucharest</a:t>
                </a:r>
              </a:p>
              <a:p>
                <a:pPr>
                  <a:tabLst>
                    <a:tab pos="1196975" algn="l"/>
                  </a:tabLst>
                </a:pPr>
                <a:r>
                  <a:rPr lang="en-US" sz="1400" dirty="0">
                    <a:latin typeface="Calibri"/>
                    <a:cs typeface="Calibri"/>
                  </a:rPr>
                  <a:t>Arad	366</a:t>
                </a:r>
              </a:p>
              <a:p>
                <a:pPr>
                  <a:tabLst>
                    <a:tab pos="1196975" algn="l"/>
                  </a:tabLst>
                </a:pPr>
                <a:r>
                  <a:rPr lang="en-US" sz="1400" dirty="0">
                    <a:latin typeface="Calibri"/>
                    <a:cs typeface="Calibri"/>
                  </a:rPr>
                  <a:t>Bucharest	    0</a:t>
                </a:r>
              </a:p>
              <a:p>
                <a:pPr>
                  <a:tabLst>
                    <a:tab pos="1196975" algn="l"/>
                  </a:tabLst>
                </a:pPr>
                <a:r>
                  <a:rPr lang="en-US" sz="1400" dirty="0">
                    <a:latin typeface="Calibri"/>
                    <a:cs typeface="Calibri"/>
                  </a:rPr>
                  <a:t>Craiova	160</a:t>
                </a:r>
              </a:p>
              <a:p>
                <a:pPr>
                  <a:tabLst>
                    <a:tab pos="1196975" algn="l"/>
                  </a:tabLst>
                </a:pPr>
                <a:r>
                  <a:rPr lang="en-US" sz="1400" dirty="0" err="1">
                    <a:latin typeface="Calibri"/>
                    <a:cs typeface="Calibri"/>
                  </a:rPr>
                  <a:t>Dobreta</a:t>
                </a:r>
                <a:r>
                  <a:rPr lang="en-US" sz="1400" dirty="0">
                    <a:latin typeface="Calibri"/>
                    <a:cs typeface="Calibri"/>
                  </a:rPr>
                  <a:t>	242</a:t>
                </a:r>
              </a:p>
              <a:p>
                <a:pPr>
                  <a:tabLst>
                    <a:tab pos="1196975" algn="l"/>
                  </a:tabLst>
                </a:pPr>
                <a:r>
                  <a:rPr lang="en-US" sz="1400" dirty="0" err="1">
                    <a:latin typeface="Calibri"/>
                    <a:cs typeface="Calibri"/>
                  </a:rPr>
                  <a:t>Fagaras</a:t>
                </a:r>
                <a:r>
                  <a:rPr lang="en-US" sz="1400" dirty="0">
                    <a:latin typeface="Calibri"/>
                    <a:cs typeface="Calibri"/>
                  </a:rPr>
                  <a:t>	176</a:t>
                </a:r>
              </a:p>
              <a:p>
                <a:pPr>
                  <a:tabLst>
                    <a:tab pos="1196975" algn="l"/>
                  </a:tabLst>
                </a:pPr>
                <a:r>
                  <a:rPr lang="en-US" sz="1400" dirty="0">
                    <a:latin typeface="Calibri"/>
                    <a:cs typeface="Calibri"/>
                  </a:rPr>
                  <a:t>Iasi	226</a:t>
                </a:r>
              </a:p>
              <a:p>
                <a:pPr>
                  <a:tabLst>
                    <a:tab pos="1196975" algn="l"/>
                  </a:tabLst>
                </a:pPr>
                <a:r>
                  <a:rPr lang="en-US" sz="1400" dirty="0" err="1">
                    <a:latin typeface="Calibri"/>
                    <a:cs typeface="Calibri"/>
                  </a:rPr>
                  <a:t>Lugoj</a:t>
                </a:r>
                <a:r>
                  <a:rPr lang="en-US" sz="1400" dirty="0">
                    <a:latin typeface="Calibri"/>
                    <a:cs typeface="Calibri"/>
                  </a:rPr>
                  <a:t>	244</a:t>
                </a:r>
              </a:p>
              <a:p>
                <a:pPr>
                  <a:tabLst>
                    <a:tab pos="1196975" algn="l"/>
                  </a:tabLst>
                </a:pPr>
                <a:r>
                  <a:rPr lang="en-US" sz="1400" dirty="0" err="1">
                    <a:latin typeface="Calibri"/>
                    <a:cs typeface="Calibri"/>
                  </a:rPr>
                  <a:t>Mehadia</a:t>
                </a:r>
                <a:r>
                  <a:rPr lang="en-US" sz="1400" dirty="0">
                    <a:latin typeface="Calibri"/>
                    <a:cs typeface="Calibri"/>
                  </a:rPr>
                  <a:t>	241</a:t>
                </a:r>
              </a:p>
              <a:p>
                <a:pPr>
                  <a:tabLst>
                    <a:tab pos="1196975" algn="l"/>
                  </a:tabLst>
                </a:pPr>
                <a:r>
                  <a:rPr lang="en-US" sz="1400" dirty="0" err="1">
                    <a:latin typeface="Calibri"/>
                    <a:cs typeface="Calibri"/>
                  </a:rPr>
                  <a:t>Neamt</a:t>
                </a:r>
                <a:r>
                  <a:rPr lang="en-US" sz="1400" dirty="0">
                    <a:latin typeface="Calibri"/>
                    <a:cs typeface="Calibri"/>
                  </a:rPr>
                  <a:t>	234</a:t>
                </a:r>
              </a:p>
              <a:p>
                <a:pPr>
                  <a:tabLst>
                    <a:tab pos="1196975" algn="l"/>
                  </a:tabLst>
                </a:pPr>
                <a:r>
                  <a:rPr lang="en-US" sz="1400" dirty="0">
                    <a:latin typeface="Calibri"/>
                    <a:cs typeface="Calibri"/>
                  </a:rPr>
                  <a:t>Oradea	380</a:t>
                </a:r>
              </a:p>
              <a:p>
                <a:pPr>
                  <a:tabLst>
                    <a:tab pos="1196975" algn="l"/>
                  </a:tabLst>
                </a:pPr>
                <a:r>
                  <a:rPr lang="en-US" sz="1400" dirty="0">
                    <a:latin typeface="Calibri"/>
                    <a:cs typeface="Calibri"/>
                  </a:rPr>
                  <a:t>Pitesti	100</a:t>
                </a:r>
              </a:p>
              <a:p>
                <a:pPr>
                  <a:tabLst>
                    <a:tab pos="1196975" algn="l"/>
                  </a:tabLst>
                </a:pPr>
                <a:r>
                  <a:rPr lang="en-US" sz="1400" dirty="0" err="1">
                    <a:latin typeface="Calibri"/>
                    <a:cs typeface="Calibri"/>
                  </a:rPr>
                  <a:t>Rimnicu</a:t>
                </a:r>
                <a:r>
                  <a:rPr lang="en-US" sz="1400" dirty="0">
                    <a:latin typeface="Calibri"/>
                    <a:cs typeface="Calibri"/>
                  </a:rPr>
                  <a:t> </a:t>
                </a:r>
                <a:r>
                  <a:rPr lang="en-US" sz="1400" dirty="0" err="1">
                    <a:latin typeface="Calibri"/>
                    <a:cs typeface="Calibri"/>
                  </a:rPr>
                  <a:t>Vilcea</a:t>
                </a:r>
                <a:r>
                  <a:rPr lang="en-US" sz="1400" dirty="0">
                    <a:latin typeface="Calibri"/>
                    <a:cs typeface="Calibri"/>
                  </a:rPr>
                  <a:t>	193</a:t>
                </a:r>
              </a:p>
              <a:p>
                <a:pPr>
                  <a:tabLst>
                    <a:tab pos="1196975" algn="l"/>
                  </a:tabLst>
                </a:pPr>
                <a:r>
                  <a:rPr lang="en-US" sz="1400" dirty="0">
                    <a:latin typeface="Calibri"/>
                    <a:cs typeface="Calibri"/>
                  </a:rPr>
                  <a:t>Sibiu	253</a:t>
                </a:r>
              </a:p>
              <a:p>
                <a:pPr>
                  <a:tabLst>
                    <a:tab pos="1196975" algn="l"/>
                  </a:tabLst>
                </a:pPr>
                <a:r>
                  <a:rPr lang="en-US" sz="1400" dirty="0">
                    <a:latin typeface="Calibri"/>
                    <a:cs typeface="Calibri"/>
                  </a:rPr>
                  <a:t>Timisoara	329</a:t>
                </a:r>
              </a:p>
              <a:p>
                <a:pPr>
                  <a:tabLst>
                    <a:tab pos="1196975" algn="l"/>
                  </a:tabLst>
                </a:pPr>
                <a:r>
                  <a:rPr lang="en-US" sz="1400" dirty="0" err="1">
                    <a:latin typeface="Calibri"/>
                    <a:cs typeface="Calibri"/>
                  </a:rPr>
                  <a:t>Urziceni</a:t>
                </a:r>
                <a:r>
                  <a:rPr lang="en-US" sz="1400" dirty="0">
                    <a:latin typeface="Calibri"/>
                    <a:cs typeface="Calibri"/>
                  </a:rPr>
                  <a:t>	  80</a:t>
                </a:r>
              </a:p>
              <a:p>
                <a:pPr>
                  <a:tabLst>
                    <a:tab pos="1196975" algn="l"/>
                  </a:tabLst>
                </a:pPr>
                <a:r>
                  <a:rPr lang="en-US" sz="1400" dirty="0" err="1">
                    <a:latin typeface="Calibri"/>
                    <a:cs typeface="Calibri"/>
                  </a:rPr>
                  <a:t>Vaslui</a:t>
                </a:r>
                <a:r>
                  <a:rPr lang="en-US" sz="1400" dirty="0">
                    <a:latin typeface="Calibri"/>
                    <a:cs typeface="Calibri"/>
                  </a:rPr>
                  <a:t>	199</a:t>
                </a:r>
              </a:p>
              <a:p>
                <a:pPr>
                  <a:tabLst>
                    <a:tab pos="1196975" algn="l"/>
                  </a:tabLst>
                </a:pPr>
                <a:r>
                  <a:rPr lang="en-US" sz="1400" dirty="0" err="1">
                    <a:latin typeface="Calibri"/>
                    <a:cs typeface="Calibri"/>
                  </a:rPr>
                  <a:t>Zerind</a:t>
                </a:r>
                <a:r>
                  <a:rPr lang="en-US" sz="1400" dirty="0">
                    <a:latin typeface="Calibri"/>
                    <a:cs typeface="Calibri"/>
                  </a:rPr>
                  <a:t>	374</a:t>
                </a:r>
              </a:p>
            </p:txBody>
          </p:sp>
        </mc:Choice>
        <mc:Fallback xmlns="">
          <p:sp>
            <p:nvSpPr>
              <p:cNvPr id="11" name="Rectangle 10">
                <a:extLst>
                  <a:ext uri="{FF2B5EF4-FFF2-40B4-BE49-F238E27FC236}">
                    <a16:creationId xmlns:a16="http://schemas.microsoft.com/office/drawing/2014/main" id="{40D17DF2-31C3-5E99-4704-6F991065D63F}"/>
                  </a:ext>
                </a:extLst>
              </p:cNvPr>
              <p:cNvSpPr>
                <a:spLocks noRot="1" noChangeAspect="1" noMove="1" noResize="1" noEditPoints="1" noAdjustHandles="1" noChangeArrowheads="1" noChangeShapeType="1" noTextEdit="1"/>
              </p:cNvSpPr>
              <p:nvPr/>
            </p:nvSpPr>
            <p:spPr>
              <a:xfrm>
                <a:off x="257713" y="1779217"/>
                <a:ext cx="1651702" cy="4185761"/>
              </a:xfrm>
              <a:prstGeom prst="rect">
                <a:avLst/>
              </a:prstGeom>
              <a:blipFill>
                <a:blip r:embed="rId5"/>
                <a:stretch>
                  <a:fillRect l="-1527" t="-303" r="-763" b="-909"/>
                </a:stretch>
              </a:blipFill>
            </p:spPr>
            <p:txBody>
              <a:bodyPr/>
              <a:lstStyle/>
              <a:p>
                <a:r>
                  <a:rPr lang="en-DE">
                    <a:noFill/>
                  </a:rPr>
                  <a:t> </a:t>
                </a:r>
              </a:p>
            </p:txBody>
          </p:sp>
        </mc:Fallback>
      </mc:AlternateContent>
    </p:spTree>
    <p:extLst>
      <p:ext uri="{BB962C8B-B14F-4D97-AF65-F5344CB8AC3E}">
        <p14:creationId xmlns:p14="http://schemas.microsoft.com/office/powerpoint/2010/main" val="217287088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1267007-5498-D881-A06E-6D49E38F8372}"/>
              </a:ext>
            </a:extLst>
          </p:cNvPr>
          <p:cNvSpPr/>
          <p:nvPr/>
        </p:nvSpPr>
        <p:spPr>
          <a:xfrm>
            <a:off x="1524001" y="5892873"/>
            <a:ext cx="9132072" cy="29848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9" name="Rounded Rectangle 38">
            <a:extLst>
              <a:ext uri="{FF2B5EF4-FFF2-40B4-BE49-F238E27FC236}">
                <a16:creationId xmlns:a16="http://schemas.microsoft.com/office/drawing/2014/main" id="{07DB283C-B35D-804D-965C-4E614E7FBC21}"/>
              </a:ext>
            </a:extLst>
          </p:cNvPr>
          <p:cNvSpPr/>
          <p:nvPr/>
        </p:nvSpPr>
        <p:spPr bwMode="auto">
          <a:xfrm>
            <a:off x="1524000" y="1139095"/>
            <a:ext cx="605692" cy="296983"/>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solidFill>
                <a:srgbClr val="081D58"/>
              </a:solidFill>
              <a:latin typeface="Helvetica" pitchFamily="-112" charset="0"/>
            </a:endParaRPr>
          </a:p>
        </p:txBody>
      </p:sp>
      <p:sp>
        <p:nvSpPr>
          <p:cNvPr id="47" name="Rounded Rectangle 46">
            <a:extLst>
              <a:ext uri="{FF2B5EF4-FFF2-40B4-BE49-F238E27FC236}">
                <a16:creationId xmlns:a16="http://schemas.microsoft.com/office/drawing/2014/main" id="{68B41162-2392-A446-B6F4-B92447FF900D}"/>
              </a:ext>
            </a:extLst>
          </p:cNvPr>
          <p:cNvSpPr/>
          <p:nvPr/>
        </p:nvSpPr>
        <p:spPr bwMode="auto">
          <a:xfrm>
            <a:off x="3425093" y="1484925"/>
            <a:ext cx="658446" cy="367323"/>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solidFill>
                <a:srgbClr val="081D58"/>
              </a:solidFill>
              <a:latin typeface="Helvetica" pitchFamily="-112" charset="0"/>
            </a:endParaRPr>
          </a:p>
        </p:txBody>
      </p:sp>
      <p:sp>
        <p:nvSpPr>
          <p:cNvPr id="50" name="Rounded Rectangle 49">
            <a:extLst>
              <a:ext uri="{FF2B5EF4-FFF2-40B4-BE49-F238E27FC236}">
                <a16:creationId xmlns:a16="http://schemas.microsoft.com/office/drawing/2014/main" id="{8A7866F3-B047-A949-9B2C-33C962F3D093}"/>
              </a:ext>
            </a:extLst>
          </p:cNvPr>
          <p:cNvSpPr/>
          <p:nvPr/>
        </p:nvSpPr>
        <p:spPr bwMode="auto">
          <a:xfrm>
            <a:off x="3791575" y="2111267"/>
            <a:ext cx="1230923" cy="420077"/>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solidFill>
                <a:srgbClr val="081D58"/>
              </a:solidFill>
              <a:latin typeface="Helvetica" pitchFamily="-112" charset="0"/>
            </a:endParaRPr>
          </a:p>
        </p:txBody>
      </p:sp>
      <p:sp>
        <p:nvSpPr>
          <p:cNvPr id="54" name="Rectangle 53"/>
          <p:cNvSpPr/>
          <p:nvPr/>
        </p:nvSpPr>
        <p:spPr>
          <a:xfrm>
            <a:off x="4518716" y="6635945"/>
            <a:ext cx="5447311" cy="20737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 name="Picture 1" descr="astar-progress06c.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1264" y="3422342"/>
            <a:ext cx="8047034" cy="3602969"/>
          </a:xfrm>
          <a:prstGeom prst="rect">
            <a:avLst/>
          </a:prstGeom>
        </p:spPr>
      </p:pic>
      <p:sp>
        <p:nvSpPr>
          <p:cNvPr id="43" name="TextBox 42"/>
          <p:cNvSpPr txBox="1"/>
          <p:nvPr/>
        </p:nvSpPr>
        <p:spPr>
          <a:xfrm>
            <a:off x="8235127" y="6049282"/>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56" name="TextBox 55"/>
          <p:cNvSpPr txBox="1"/>
          <p:nvPr/>
        </p:nvSpPr>
        <p:spPr>
          <a:xfrm>
            <a:off x="3279704" y="4603920"/>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57" name="TextBox 56"/>
          <p:cNvSpPr txBox="1"/>
          <p:nvPr/>
        </p:nvSpPr>
        <p:spPr>
          <a:xfrm>
            <a:off x="8173986" y="5356137"/>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58" name="TextBox 57"/>
          <p:cNvSpPr txBox="1"/>
          <p:nvPr/>
        </p:nvSpPr>
        <p:spPr>
          <a:xfrm>
            <a:off x="3800577" y="5327579"/>
            <a:ext cx="504164" cy="830998"/>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59" name="TextBox 58"/>
          <p:cNvSpPr txBox="1"/>
          <p:nvPr/>
        </p:nvSpPr>
        <p:spPr>
          <a:xfrm>
            <a:off x="4832495" y="5370319"/>
            <a:ext cx="504164" cy="830998"/>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5" name="Rectangle 4"/>
          <p:cNvSpPr/>
          <p:nvPr/>
        </p:nvSpPr>
        <p:spPr>
          <a:xfrm>
            <a:off x="3149601" y="5537201"/>
            <a:ext cx="2252133" cy="87206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Isosceles Triangle 5"/>
          <p:cNvSpPr/>
          <p:nvPr/>
        </p:nvSpPr>
        <p:spPr>
          <a:xfrm>
            <a:off x="3699934" y="5232399"/>
            <a:ext cx="1185333" cy="448734"/>
          </a:xfrm>
          <a:prstGeom prs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5" name="Picture 34" descr="astar-progress03c.pdf"/>
          <p:cNvPicPr>
            <a:picLocks noChangeAspect="1"/>
          </p:cNvPicPr>
          <p:nvPr/>
        </p:nvPicPr>
        <p:blipFill rotWithShape="1">
          <a:blip r:embed="rId3">
            <a:extLst>
              <a:ext uri="{28A0092B-C50C-407E-A947-70E740481C1C}">
                <a14:useLocalDpi xmlns:a14="http://schemas.microsoft.com/office/drawing/2010/main" val="0"/>
              </a:ext>
            </a:extLst>
          </a:blip>
          <a:srcRect l="13677" t="42477" r="73824" b="41280"/>
          <a:stretch/>
        </p:blipFill>
        <p:spPr>
          <a:xfrm>
            <a:off x="3791712" y="4947581"/>
            <a:ext cx="1005840" cy="585216"/>
          </a:xfrm>
          <a:prstGeom prst="rect">
            <a:avLst/>
          </a:prstGeom>
        </p:spPr>
      </p:pic>
      <p:sp>
        <p:nvSpPr>
          <p:cNvPr id="40" name="Rectangle 39"/>
          <p:cNvSpPr/>
          <p:nvPr/>
        </p:nvSpPr>
        <p:spPr>
          <a:xfrm>
            <a:off x="4099027" y="3970955"/>
            <a:ext cx="118872" cy="118872"/>
          </a:xfrm>
          <a:prstGeom prst="rect">
            <a:avLst/>
          </a:prstGeom>
          <a:solidFill>
            <a:srgbClr val="FDB0B2"/>
          </a:solid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Rectangle 40"/>
          <p:cNvSpPr/>
          <p:nvPr/>
        </p:nvSpPr>
        <p:spPr>
          <a:xfrm>
            <a:off x="5054600" y="6282268"/>
            <a:ext cx="635000" cy="37253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TextBox 41"/>
          <p:cNvSpPr txBox="1"/>
          <p:nvPr/>
        </p:nvSpPr>
        <p:spPr>
          <a:xfrm>
            <a:off x="5895904" y="6027004"/>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34" name="TextBox 33"/>
          <p:cNvSpPr txBox="1"/>
          <p:nvPr/>
        </p:nvSpPr>
        <p:spPr>
          <a:xfrm>
            <a:off x="7216064" y="6049281"/>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37" name="TextBox 36"/>
          <p:cNvSpPr txBox="1"/>
          <p:nvPr/>
        </p:nvSpPr>
        <p:spPr>
          <a:xfrm>
            <a:off x="7072770" y="5399787"/>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44" name="Right Triangle 43"/>
          <p:cNvSpPr/>
          <p:nvPr/>
        </p:nvSpPr>
        <p:spPr>
          <a:xfrm rot="13500000">
            <a:off x="5517489" y="5757356"/>
            <a:ext cx="137160" cy="137160"/>
          </a:xfrm>
          <a:prstGeom prst="rtTriangle">
            <a:avLst/>
          </a:prstGeom>
          <a:solidFill>
            <a:srgbClr val="FDB0B2"/>
          </a:solidFill>
          <a:ln w="254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1" name="Picture 50"/>
          <p:cNvPicPr>
            <a:picLocks noChangeAspect="1"/>
          </p:cNvPicPr>
          <p:nvPr/>
        </p:nvPicPr>
        <p:blipFill>
          <a:blip r:embed="rId4"/>
          <a:stretch>
            <a:fillRect/>
          </a:stretch>
        </p:blipFill>
        <p:spPr>
          <a:xfrm>
            <a:off x="1472613" y="0"/>
            <a:ext cx="6273800" cy="4267200"/>
          </a:xfrm>
          <a:prstGeom prst="rect">
            <a:avLst/>
          </a:prstGeom>
        </p:spPr>
      </p:pic>
      <p:sp>
        <p:nvSpPr>
          <p:cNvPr id="24" name="Oval 23">
            <a:extLst>
              <a:ext uri="{FF2B5EF4-FFF2-40B4-BE49-F238E27FC236}">
                <a16:creationId xmlns:a16="http://schemas.microsoft.com/office/drawing/2014/main" id="{B9ED7D9D-7E9D-9D43-8607-7F972F426041}"/>
              </a:ext>
            </a:extLst>
          </p:cNvPr>
          <p:cNvSpPr/>
          <p:nvPr/>
        </p:nvSpPr>
        <p:spPr>
          <a:xfrm>
            <a:off x="2155371" y="716715"/>
            <a:ext cx="137160" cy="137160"/>
          </a:xfrm>
          <a:prstGeom prst="ellipse">
            <a:avLst/>
          </a:prstGeom>
          <a:solidFill>
            <a:srgbClr val="FFC0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D45D7CD5-9D4B-AE48-A2DB-CDAC9D883B6A}"/>
              </a:ext>
            </a:extLst>
          </p:cNvPr>
          <p:cNvSpPr/>
          <p:nvPr/>
        </p:nvSpPr>
        <p:spPr>
          <a:xfrm>
            <a:off x="1955956" y="2332155"/>
            <a:ext cx="137160" cy="137160"/>
          </a:xfrm>
          <a:prstGeom prst="ellipse">
            <a:avLst/>
          </a:prstGeom>
          <a:solidFill>
            <a:srgbClr val="FFC0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F5C9402C-2C8F-C74C-A651-72CA6165EF2D}"/>
              </a:ext>
            </a:extLst>
          </p:cNvPr>
          <p:cNvSpPr/>
          <p:nvPr/>
        </p:nvSpPr>
        <p:spPr>
          <a:xfrm>
            <a:off x="2444931" y="155883"/>
            <a:ext cx="137160" cy="137160"/>
          </a:xfrm>
          <a:prstGeom prst="ellipse">
            <a:avLst/>
          </a:prstGeom>
          <a:solidFill>
            <a:srgbClr val="FFC0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030E5982-ED73-0D43-8971-25F36B43E34D}"/>
              </a:ext>
            </a:extLst>
          </p:cNvPr>
          <p:cNvSpPr/>
          <p:nvPr/>
        </p:nvSpPr>
        <p:spPr>
          <a:xfrm>
            <a:off x="4811075" y="1819777"/>
            <a:ext cx="137160" cy="137160"/>
          </a:xfrm>
          <a:prstGeom prst="ellipse">
            <a:avLst/>
          </a:prstGeom>
          <a:solidFill>
            <a:srgbClr val="FFC0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F26A4AFB-F97D-CE49-B2C3-5A97F0F79EB2}"/>
              </a:ext>
            </a:extLst>
          </p:cNvPr>
          <p:cNvSpPr/>
          <p:nvPr/>
        </p:nvSpPr>
        <p:spPr>
          <a:xfrm>
            <a:off x="4083539" y="3965494"/>
            <a:ext cx="137160" cy="137160"/>
          </a:xfrm>
          <a:prstGeom prst="ellipse">
            <a:avLst/>
          </a:pr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Date Placeholder 7">
            <a:extLst>
              <a:ext uri="{FF2B5EF4-FFF2-40B4-BE49-F238E27FC236}">
                <a16:creationId xmlns:a16="http://schemas.microsoft.com/office/drawing/2014/main" id="{51D0A079-58FB-1B7C-31A0-E5E52E877511}"/>
              </a:ext>
            </a:extLst>
          </p:cNvPr>
          <p:cNvSpPr>
            <a:spLocks noGrp="1"/>
          </p:cNvSpPr>
          <p:nvPr>
            <p:ph type="dt" sz="half" idx="2"/>
          </p:nvPr>
        </p:nvSpPr>
        <p:spPr/>
        <p:txBody>
          <a:bodyPr/>
          <a:lstStyle/>
          <a:p>
            <a:r>
              <a:rPr lang="de-DE"/>
              <a:t>Deterministic</a:t>
            </a:r>
            <a:endParaRPr lang="de-DE" dirty="0"/>
          </a:p>
        </p:txBody>
      </p:sp>
      <p:sp>
        <p:nvSpPr>
          <p:cNvPr id="9" name="Footer Placeholder 8">
            <a:extLst>
              <a:ext uri="{FF2B5EF4-FFF2-40B4-BE49-F238E27FC236}">
                <a16:creationId xmlns:a16="http://schemas.microsoft.com/office/drawing/2014/main" id="{2F9E4081-9BE9-8F7B-2A46-89843555B615}"/>
              </a:ext>
            </a:extLst>
          </p:cNvPr>
          <p:cNvSpPr>
            <a:spLocks noGrp="1"/>
          </p:cNvSpPr>
          <p:nvPr>
            <p:ph type="ftr" sz="quarter" idx="3"/>
          </p:nvPr>
        </p:nvSpPr>
        <p:spPr/>
        <p:txBody>
          <a:bodyPr/>
          <a:lstStyle/>
          <a:p>
            <a:r>
              <a:rPr lang="en-GB"/>
              <a:t>T. Braun - APA</a:t>
            </a:r>
          </a:p>
        </p:txBody>
      </p:sp>
      <p:sp>
        <p:nvSpPr>
          <p:cNvPr id="3" name="Slide Number Placeholder 2">
            <a:extLst>
              <a:ext uri="{FF2B5EF4-FFF2-40B4-BE49-F238E27FC236}">
                <a16:creationId xmlns:a16="http://schemas.microsoft.com/office/drawing/2014/main" id="{8F8EE856-FA5C-F346-B599-1B6E104A134C}"/>
              </a:ext>
            </a:extLst>
          </p:cNvPr>
          <p:cNvSpPr>
            <a:spLocks noGrp="1"/>
          </p:cNvSpPr>
          <p:nvPr>
            <p:ph type="sldNum" sz="quarter" idx="4"/>
          </p:nvPr>
        </p:nvSpPr>
        <p:spPr/>
        <p:txBody>
          <a:bodyPr/>
          <a:lstStyle/>
          <a:p>
            <a:fld id="{67C9959E-8E6B-B04C-9955-EA096F41CA7A}" type="slidenum">
              <a:rPr lang="en-GB" smtClean="0"/>
              <a:t>74</a:t>
            </a:fld>
            <a:endParaRPr lang="en-GB"/>
          </a:p>
        </p:txBody>
      </p:sp>
      <p:sp>
        <p:nvSpPr>
          <p:cNvPr id="30" name="Triangle 29">
            <a:extLst>
              <a:ext uri="{FF2B5EF4-FFF2-40B4-BE49-F238E27FC236}">
                <a16:creationId xmlns:a16="http://schemas.microsoft.com/office/drawing/2014/main" id="{B9C226CE-7EDA-784E-978B-8454F2EC20DE}"/>
              </a:ext>
            </a:extLst>
          </p:cNvPr>
          <p:cNvSpPr/>
          <p:nvPr/>
        </p:nvSpPr>
        <p:spPr>
          <a:xfrm rot="5400000">
            <a:off x="5522138" y="5744936"/>
            <a:ext cx="252000" cy="16200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31" name="Group 30">
            <a:extLst>
              <a:ext uri="{FF2B5EF4-FFF2-40B4-BE49-F238E27FC236}">
                <a16:creationId xmlns:a16="http://schemas.microsoft.com/office/drawing/2014/main" id="{CE70378C-D6BC-7749-875E-399FB73B4F5F}"/>
              </a:ext>
            </a:extLst>
          </p:cNvPr>
          <p:cNvGrpSpPr/>
          <p:nvPr/>
        </p:nvGrpSpPr>
        <p:grpSpPr>
          <a:xfrm>
            <a:off x="4073590" y="3948673"/>
            <a:ext cx="165600" cy="171236"/>
            <a:chOff x="395096" y="1215866"/>
            <a:chExt cx="165600" cy="171236"/>
          </a:xfrm>
        </p:grpSpPr>
        <p:sp>
          <p:nvSpPr>
            <p:cNvPr id="32" name="Rectangle 31">
              <a:extLst>
                <a:ext uri="{FF2B5EF4-FFF2-40B4-BE49-F238E27FC236}">
                  <a16:creationId xmlns:a16="http://schemas.microsoft.com/office/drawing/2014/main" id="{FC290AA3-87E3-8E4D-A8CB-3B9B1FF78A4F}"/>
                </a:ext>
              </a:extLst>
            </p:cNvPr>
            <p:cNvSpPr/>
            <p:nvPr/>
          </p:nvSpPr>
          <p:spPr>
            <a:xfrm>
              <a:off x="395096" y="1225102"/>
              <a:ext cx="165600" cy="1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Oval 32">
              <a:extLst>
                <a:ext uri="{FF2B5EF4-FFF2-40B4-BE49-F238E27FC236}">
                  <a16:creationId xmlns:a16="http://schemas.microsoft.com/office/drawing/2014/main" id="{EFF64100-62FB-FE44-9F94-FEA387B820C6}"/>
                </a:ext>
              </a:extLst>
            </p:cNvPr>
            <p:cNvSpPr/>
            <p:nvPr/>
          </p:nvSpPr>
          <p:spPr>
            <a:xfrm>
              <a:off x="403260" y="1215866"/>
              <a:ext cx="137160" cy="137160"/>
            </a:xfrm>
            <a:prstGeom prst="ellipse">
              <a:avLst/>
            </a:prstGeom>
            <a:solidFill>
              <a:schemeClr val="accent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10" name="Rectangle 9">
            <a:extLst>
              <a:ext uri="{FF2B5EF4-FFF2-40B4-BE49-F238E27FC236}">
                <a16:creationId xmlns:a16="http://schemas.microsoft.com/office/drawing/2014/main" id="{45CAC3BD-F9BC-505E-D6BF-866806C226C6}"/>
              </a:ext>
            </a:extLst>
          </p:cNvPr>
          <p:cNvSpPr/>
          <p:nvPr/>
        </p:nvSpPr>
        <p:spPr>
          <a:xfrm>
            <a:off x="9102227" y="1484925"/>
            <a:ext cx="2369822" cy="646331"/>
          </a:xfrm>
          <a:prstGeom prst="rect">
            <a:avLst/>
          </a:prstGeom>
        </p:spPr>
        <p:txBody>
          <a:bodyPr wrap="none">
            <a:spAutoFit/>
          </a:bodyPr>
          <a:lstStyle/>
          <a:p>
            <a:r>
              <a:rPr lang="en-US" i="1" dirty="0">
                <a:solidFill>
                  <a:schemeClr val="accent1"/>
                </a:solidFill>
                <a:latin typeface="Times New Roman"/>
                <a:cs typeface="Times New Roman"/>
              </a:rPr>
              <a:t>c*=</a:t>
            </a:r>
            <a:r>
              <a:rPr lang="en-US" dirty="0">
                <a:solidFill>
                  <a:schemeClr val="accent1"/>
                </a:solidFill>
                <a:latin typeface="Times New Roman"/>
                <a:cs typeface="Times New Roman"/>
              </a:rPr>
              <a:t>418</a:t>
            </a:r>
          </a:p>
          <a:p>
            <a:r>
              <a:rPr lang="en-US" i="1" dirty="0">
                <a:solidFill>
                  <a:schemeClr val="accent1"/>
                </a:solidFill>
                <a:latin typeface="Times New Roman"/>
                <a:cs typeface="Times New Roman"/>
              </a:rPr>
              <a:t>π*</a:t>
            </a:r>
            <a:r>
              <a:rPr lang="en-US" dirty="0">
                <a:solidFill>
                  <a:schemeClr val="accent1"/>
                </a:solidFill>
                <a:latin typeface="Times New Roman"/>
                <a:cs typeface="Times New Roman"/>
              </a:rPr>
              <a:t>= </a:t>
            </a:r>
            <a:r>
              <a:rPr lang="en-US" dirty="0">
                <a:solidFill>
                  <a:schemeClr val="accent1"/>
                </a:solidFill>
              </a:rPr>
              <a:t>⟨</a:t>
            </a:r>
            <a:r>
              <a:rPr lang="en-US" i="1" dirty="0" err="1">
                <a:solidFill>
                  <a:schemeClr val="accent1"/>
                </a:solidFill>
                <a:latin typeface="Times New Roman"/>
                <a:cs typeface="Times New Roman"/>
              </a:rPr>
              <a:t>a</a:t>
            </a:r>
            <a:r>
              <a:rPr lang="en-US" baseline="-25000" dirty="0" err="1">
                <a:solidFill>
                  <a:schemeClr val="accent1"/>
                </a:solidFill>
                <a:latin typeface="Times New Roman"/>
                <a:cs typeface="Times New Roman"/>
              </a:rPr>
              <a:t>AS</a:t>
            </a:r>
            <a:r>
              <a:rPr lang="en-US" dirty="0">
                <a:solidFill>
                  <a:schemeClr val="accent1"/>
                </a:solidFill>
                <a:latin typeface="Times New Roman"/>
                <a:cs typeface="Times New Roman"/>
              </a:rPr>
              <a:t>,</a:t>
            </a:r>
            <a:r>
              <a:rPr lang="en-US" i="1" dirty="0">
                <a:solidFill>
                  <a:schemeClr val="accent1"/>
                </a:solidFill>
                <a:latin typeface="Times New Roman"/>
                <a:cs typeface="Times New Roman"/>
              </a:rPr>
              <a:t> </a:t>
            </a:r>
            <a:r>
              <a:rPr lang="en-US" i="1" dirty="0" err="1">
                <a:solidFill>
                  <a:schemeClr val="accent1"/>
                </a:solidFill>
                <a:latin typeface="Times New Roman"/>
                <a:cs typeface="Times New Roman"/>
              </a:rPr>
              <a:t>a</a:t>
            </a:r>
            <a:r>
              <a:rPr lang="en-US" baseline="-25000" dirty="0" err="1">
                <a:solidFill>
                  <a:schemeClr val="accent1"/>
                </a:solidFill>
                <a:latin typeface="Times New Roman"/>
                <a:cs typeface="Times New Roman"/>
              </a:rPr>
              <a:t>SR</a:t>
            </a:r>
            <a:r>
              <a:rPr lang="en-US" dirty="0">
                <a:solidFill>
                  <a:schemeClr val="accent1"/>
                </a:solidFill>
                <a:latin typeface="Times New Roman"/>
                <a:cs typeface="Times New Roman"/>
              </a:rPr>
              <a:t>,</a:t>
            </a:r>
            <a:r>
              <a:rPr lang="en-US" i="1" dirty="0">
                <a:solidFill>
                  <a:schemeClr val="accent1"/>
                </a:solidFill>
                <a:latin typeface="Times New Roman"/>
                <a:cs typeface="Times New Roman"/>
              </a:rPr>
              <a:t> </a:t>
            </a:r>
            <a:r>
              <a:rPr lang="en-US" i="1" dirty="0" err="1">
                <a:solidFill>
                  <a:schemeClr val="accent1"/>
                </a:solidFill>
                <a:latin typeface="Times New Roman"/>
                <a:cs typeface="Times New Roman"/>
              </a:rPr>
              <a:t>a</a:t>
            </a:r>
            <a:r>
              <a:rPr lang="en-US" baseline="-25000" dirty="0" err="1">
                <a:solidFill>
                  <a:schemeClr val="accent1"/>
                </a:solidFill>
                <a:latin typeface="Times New Roman"/>
                <a:cs typeface="Times New Roman"/>
              </a:rPr>
              <a:t>RP</a:t>
            </a:r>
            <a:r>
              <a:rPr lang="en-US" dirty="0">
                <a:solidFill>
                  <a:schemeClr val="accent1"/>
                </a:solidFill>
                <a:latin typeface="Times New Roman"/>
                <a:cs typeface="Times New Roman"/>
              </a:rPr>
              <a:t>, </a:t>
            </a:r>
            <a:r>
              <a:rPr lang="en-US" i="1" dirty="0" err="1">
                <a:solidFill>
                  <a:schemeClr val="accent1"/>
                </a:solidFill>
                <a:latin typeface="Times New Roman"/>
                <a:cs typeface="Times New Roman"/>
              </a:rPr>
              <a:t>a</a:t>
            </a:r>
            <a:r>
              <a:rPr lang="en-US" baseline="-25000" dirty="0" err="1">
                <a:solidFill>
                  <a:schemeClr val="accent1"/>
                </a:solidFill>
                <a:latin typeface="Times New Roman"/>
                <a:cs typeface="Times New Roman"/>
              </a:rPr>
              <a:t>PB</a:t>
            </a:r>
            <a:r>
              <a:rPr lang="en-US" dirty="0">
                <a:solidFill>
                  <a:schemeClr val="accent1"/>
                </a:solidFill>
              </a:rPr>
              <a:t>⟩</a:t>
            </a:r>
            <a:endParaRPr lang="en-US" dirty="0">
              <a:solidFill>
                <a:schemeClr val="accent1"/>
              </a:solidFill>
              <a:latin typeface="Times New Roman"/>
              <a:cs typeface="Times New Roman"/>
            </a:endParaRPr>
          </a:p>
        </p:txBody>
      </p:sp>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1ABF416E-9275-B0B5-84EE-5299285F4E07}"/>
                  </a:ext>
                </a:extLst>
              </p:cNvPr>
              <p:cNvSpPr/>
              <p:nvPr/>
            </p:nvSpPr>
            <p:spPr>
              <a:xfrm>
                <a:off x="257713" y="1779217"/>
                <a:ext cx="1651702" cy="4185761"/>
              </a:xfrm>
              <a:prstGeom prst="rect">
                <a:avLst/>
              </a:prstGeom>
              <a:noFill/>
            </p:spPr>
            <p:txBody>
              <a:bodyPr wrap="square">
                <a:spAutoFit/>
              </a:bodyPr>
              <a:lstStyle/>
              <a:p>
                <a:pPr>
                  <a:tabLst>
                    <a:tab pos="1196975" algn="l"/>
                  </a:tabLst>
                </a:pPr>
                <a:r>
                  <a:rPr lang="en-US" sz="1400" dirty="0">
                    <a:latin typeface="Calibri"/>
                    <a:cs typeface="Calibri"/>
                  </a:rPr>
                  <a:t>straight-line dist. </a:t>
                </a:r>
                <a:r>
                  <a:rPr lang="en-US" sz="1400" u="sng" dirty="0">
                    <a:latin typeface="Calibri"/>
                    <a:cs typeface="Calibri"/>
                  </a:rPr>
                  <a:t>from </a:t>
                </a:r>
                <a14:m>
                  <m:oMath xmlns:m="http://schemas.openxmlformats.org/officeDocument/2006/math">
                    <m:r>
                      <a:rPr lang="en-US" sz="1400" i="1" u="sng" dirty="0" smtClean="0">
                        <a:latin typeface="Cambria Math" panose="02040503050406030204" pitchFamily="18" charset="0"/>
                        <a:cs typeface="Calibri"/>
                      </a:rPr>
                      <m:t>𝑠</m:t>
                    </m:r>
                  </m:oMath>
                </a14:m>
                <a:r>
                  <a:rPr lang="en-US" sz="1400" i="1" u="sng" dirty="0">
                    <a:latin typeface="Times New Roman" panose="02020603050405020304" pitchFamily="18" charset="0"/>
                    <a:cs typeface="Calibri"/>
                  </a:rPr>
                  <a:t> </a:t>
                </a:r>
                <a:r>
                  <a:rPr lang="en-US" sz="1400" u="sng" dirty="0">
                    <a:latin typeface="Calibri"/>
                    <a:cs typeface="Calibri"/>
                  </a:rPr>
                  <a:t>to Bucharest</a:t>
                </a:r>
              </a:p>
              <a:p>
                <a:pPr>
                  <a:tabLst>
                    <a:tab pos="1196975" algn="l"/>
                  </a:tabLst>
                </a:pPr>
                <a:r>
                  <a:rPr lang="en-US" sz="1400" dirty="0">
                    <a:latin typeface="Calibri"/>
                    <a:cs typeface="Calibri"/>
                  </a:rPr>
                  <a:t>Arad	366</a:t>
                </a:r>
              </a:p>
              <a:p>
                <a:pPr>
                  <a:tabLst>
                    <a:tab pos="1196975" algn="l"/>
                  </a:tabLst>
                </a:pPr>
                <a:r>
                  <a:rPr lang="en-US" sz="1400" dirty="0">
                    <a:latin typeface="Calibri"/>
                    <a:cs typeface="Calibri"/>
                  </a:rPr>
                  <a:t>Bucharest	    0</a:t>
                </a:r>
              </a:p>
              <a:p>
                <a:pPr>
                  <a:tabLst>
                    <a:tab pos="1196975" algn="l"/>
                  </a:tabLst>
                </a:pPr>
                <a:r>
                  <a:rPr lang="en-US" sz="1400" dirty="0">
                    <a:latin typeface="Calibri"/>
                    <a:cs typeface="Calibri"/>
                  </a:rPr>
                  <a:t>Craiova	160</a:t>
                </a:r>
              </a:p>
              <a:p>
                <a:pPr>
                  <a:tabLst>
                    <a:tab pos="1196975" algn="l"/>
                  </a:tabLst>
                </a:pPr>
                <a:r>
                  <a:rPr lang="en-US" sz="1400" dirty="0" err="1">
                    <a:latin typeface="Calibri"/>
                    <a:cs typeface="Calibri"/>
                  </a:rPr>
                  <a:t>Dobreta</a:t>
                </a:r>
                <a:r>
                  <a:rPr lang="en-US" sz="1400" dirty="0">
                    <a:latin typeface="Calibri"/>
                    <a:cs typeface="Calibri"/>
                  </a:rPr>
                  <a:t>	242</a:t>
                </a:r>
              </a:p>
              <a:p>
                <a:pPr>
                  <a:tabLst>
                    <a:tab pos="1196975" algn="l"/>
                  </a:tabLst>
                </a:pPr>
                <a:r>
                  <a:rPr lang="en-US" sz="1400" dirty="0" err="1">
                    <a:latin typeface="Calibri"/>
                    <a:cs typeface="Calibri"/>
                  </a:rPr>
                  <a:t>Fagaras</a:t>
                </a:r>
                <a:r>
                  <a:rPr lang="en-US" sz="1400" dirty="0">
                    <a:latin typeface="Calibri"/>
                    <a:cs typeface="Calibri"/>
                  </a:rPr>
                  <a:t>	176</a:t>
                </a:r>
              </a:p>
              <a:p>
                <a:pPr>
                  <a:tabLst>
                    <a:tab pos="1196975" algn="l"/>
                  </a:tabLst>
                </a:pPr>
                <a:r>
                  <a:rPr lang="en-US" sz="1400" dirty="0">
                    <a:latin typeface="Calibri"/>
                    <a:cs typeface="Calibri"/>
                  </a:rPr>
                  <a:t>Iasi	226</a:t>
                </a:r>
              </a:p>
              <a:p>
                <a:pPr>
                  <a:tabLst>
                    <a:tab pos="1196975" algn="l"/>
                  </a:tabLst>
                </a:pPr>
                <a:r>
                  <a:rPr lang="en-US" sz="1400" dirty="0" err="1">
                    <a:latin typeface="Calibri"/>
                    <a:cs typeface="Calibri"/>
                  </a:rPr>
                  <a:t>Lugoj</a:t>
                </a:r>
                <a:r>
                  <a:rPr lang="en-US" sz="1400" dirty="0">
                    <a:latin typeface="Calibri"/>
                    <a:cs typeface="Calibri"/>
                  </a:rPr>
                  <a:t>	244</a:t>
                </a:r>
              </a:p>
              <a:p>
                <a:pPr>
                  <a:tabLst>
                    <a:tab pos="1196975" algn="l"/>
                  </a:tabLst>
                </a:pPr>
                <a:r>
                  <a:rPr lang="en-US" sz="1400" dirty="0" err="1">
                    <a:latin typeface="Calibri"/>
                    <a:cs typeface="Calibri"/>
                  </a:rPr>
                  <a:t>Mehadia</a:t>
                </a:r>
                <a:r>
                  <a:rPr lang="en-US" sz="1400" dirty="0">
                    <a:latin typeface="Calibri"/>
                    <a:cs typeface="Calibri"/>
                  </a:rPr>
                  <a:t>	241</a:t>
                </a:r>
              </a:p>
              <a:p>
                <a:pPr>
                  <a:tabLst>
                    <a:tab pos="1196975" algn="l"/>
                  </a:tabLst>
                </a:pPr>
                <a:r>
                  <a:rPr lang="en-US" sz="1400" dirty="0" err="1">
                    <a:latin typeface="Calibri"/>
                    <a:cs typeface="Calibri"/>
                  </a:rPr>
                  <a:t>Neamt</a:t>
                </a:r>
                <a:r>
                  <a:rPr lang="en-US" sz="1400" dirty="0">
                    <a:latin typeface="Calibri"/>
                    <a:cs typeface="Calibri"/>
                  </a:rPr>
                  <a:t>	234</a:t>
                </a:r>
              </a:p>
              <a:p>
                <a:pPr>
                  <a:tabLst>
                    <a:tab pos="1196975" algn="l"/>
                  </a:tabLst>
                </a:pPr>
                <a:r>
                  <a:rPr lang="en-US" sz="1400" dirty="0">
                    <a:latin typeface="Calibri"/>
                    <a:cs typeface="Calibri"/>
                  </a:rPr>
                  <a:t>Oradea	380</a:t>
                </a:r>
              </a:p>
              <a:p>
                <a:pPr>
                  <a:tabLst>
                    <a:tab pos="1196975" algn="l"/>
                  </a:tabLst>
                </a:pPr>
                <a:r>
                  <a:rPr lang="en-US" sz="1400" dirty="0">
                    <a:latin typeface="Calibri"/>
                    <a:cs typeface="Calibri"/>
                  </a:rPr>
                  <a:t>Pitesti	100</a:t>
                </a:r>
              </a:p>
              <a:p>
                <a:pPr>
                  <a:tabLst>
                    <a:tab pos="1196975" algn="l"/>
                  </a:tabLst>
                </a:pPr>
                <a:r>
                  <a:rPr lang="en-US" sz="1400" dirty="0" err="1">
                    <a:latin typeface="Calibri"/>
                    <a:cs typeface="Calibri"/>
                  </a:rPr>
                  <a:t>Rimnicu</a:t>
                </a:r>
                <a:r>
                  <a:rPr lang="en-US" sz="1400" dirty="0">
                    <a:latin typeface="Calibri"/>
                    <a:cs typeface="Calibri"/>
                  </a:rPr>
                  <a:t> </a:t>
                </a:r>
                <a:r>
                  <a:rPr lang="en-US" sz="1400" dirty="0" err="1">
                    <a:latin typeface="Calibri"/>
                    <a:cs typeface="Calibri"/>
                  </a:rPr>
                  <a:t>Vilcea</a:t>
                </a:r>
                <a:r>
                  <a:rPr lang="en-US" sz="1400" dirty="0">
                    <a:latin typeface="Calibri"/>
                    <a:cs typeface="Calibri"/>
                  </a:rPr>
                  <a:t>	193</a:t>
                </a:r>
              </a:p>
              <a:p>
                <a:pPr>
                  <a:tabLst>
                    <a:tab pos="1196975" algn="l"/>
                  </a:tabLst>
                </a:pPr>
                <a:r>
                  <a:rPr lang="en-US" sz="1400" dirty="0">
                    <a:latin typeface="Calibri"/>
                    <a:cs typeface="Calibri"/>
                  </a:rPr>
                  <a:t>Sibiu	253</a:t>
                </a:r>
              </a:p>
              <a:p>
                <a:pPr>
                  <a:tabLst>
                    <a:tab pos="1196975" algn="l"/>
                  </a:tabLst>
                </a:pPr>
                <a:r>
                  <a:rPr lang="en-US" sz="1400" dirty="0">
                    <a:latin typeface="Calibri"/>
                    <a:cs typeface="Calibri"/>
                  </a:rPr>
                  <a:t>Timisoara	329</a:t>
                </a:r>
              </a:p>
              <a:p>
                <a:pPr>
                  <a:tabLst>
                    <a:tab pos="1196975" algn="l"/>
                  </a:tabLst>
                </a:pPr>
                <a:r>
                  <a:rPr lang="en-US" sz="1400" dirty="0" err="1">
                    <a:latin typeface="Calibri"/>
                    <a:cs typeface="Calibri"/>
                  </a:rPr>
                  <a:t>Urziceni</a:t>
                </a:r>
                <a:r>
                  <a:rPr lang="en-US" sz="1400" dirty="0">
                    <a:latin typeface="Calibri"/>
                    <a:cs typeface="Calibri"/>
                  </a:rPr>
                  <a:t>	  80</a:t>
                </a:r>
              </a:p>
              <a:p>
                <a:pPr>
                  <a:tabLst>
                    <a:tab pos="1196975" algn="l"/>
                  </a:tabLst>
                </a:pPr>
                <a:r>
                  <a:rPr lang="en-US" sz="1400" dirty="0" err="1">
                    <a:latin typeface="Calibri"/>
                    <a:cs typeface="Calibri"/>
                  </a:rPr>
                  <a:t>Vaslui</a:t>
                </a:r>
                <a:r>
                  <a:rPr lang="en-US" sz="1400" dirty="0">
                    <a:latin typeface="Calibri"/>
                    <a:cs typeface="Calibri"/>
                  </a:rPr>
                  <a:t>	199</a:t>
                </a:r>
              </a:p>
              <a:p>
                <a:pPr>
                  <a:tabLst>
                    <a:tab pos="1196975" algn="l"/>
                  </a:tabLst>
                </a:pPr>
                <a:r>
                  <a:rPr lang="en-US" sz="1400" dirty="0" err="1">
                    <a:latin typeface="Calibri"/>
                    <a:cs typeface="Calibri"/>
                  </a:rPr>
                  <a:t>Zerind</a:t>
                </a:r>
                <a:r>
                  <a:rPr lang="en-US" sz="1400" dirty="0">
                    <a:latin typeface="Calibri"/>
                    <a:cs typeface="Calibri"/>
                  </a:rPr>
                  <a:t>	374</a:t>
                </a:r>
              </a:p>
            </p:txBody>
          </p:sp>
        </mc:Choice>
        <mc:Fallback xmlns="">
          <p:sp>
            <p:nvSpPr>
              <p:cNvPr id="11" name="Rectangle 10">
                <a:extLst>
                  <a:ext uri="{FF2B5EF4-FFF2-40B4-BE49-F238E27FC236}">
                    <a16:creationId xmlns:a16="http://schemas.microsoft.com/office/drawing/2014/main" id="{1ABF416E-9275-B0B5-84EE-5299285F4E07}"/>
                  </a:ext>
                </a:extLst>
              </p:cNvPr>
              <p:cNvSpPr>
                <a:spLocks noRot="1" noChangeAspect="1" noMove="1" noResize="1" noEditPoints="1" noAdjustHandles="1" noChangeArrowheads="1" noChangeShapeType="1" noTextEdit="1"/>
              </p:cNvSpPr>
              <p:nvPr/>
            </p:nvSpPr>
            <p:spPr>
              <a:xfrm>
                <a:off x="257713" y="1779217"/>
                <a:ext cx="1651702" cy="4185761"/>
              </a:xfrm>
              <a:prstGeom prst="rect">
                <a:avLst/>
              </a:prstGeom>
              <a:blipFill>
                <a:blip r:embed="rId5"/>
                <a:stretch>
                  <a:fillRect l="-1527" t="-303" r="-763" b="-909"/>
                </a:stretch>
              </a:blipFill>
            </p:spPr>
            <p:txBody>
              <a:bodyPr/>
              <a:lstStyle/>
              <a:p>
                <a:r>
                  <a:rPr lang="en-DE">
                    <a:noFill/>
                  </a:rPr>
                  <a:t> </a:t>
                </a:r>
              </a:p>
            </p:txBody>
          </p:sp>
        </mc:Fallback>
      </mc:AlternateContent>
    </p:spTree>
    <p:extLst>
      <p:ext uri="{BB962C8B-B14F-4D97-AF65-F5344CB8AC3E}">
        <p14:creationId xmlns:p14="http://schemas.microsoft.com/office/powerpoint/2010/main" val="117794575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2819BD6-E097-A340-8ADC-8E09D3859EF6}"/>
              </a:ext>
            </a:extLst>
          </p:cNvPr>
          <p:cNvSpPr/>
          <p:nvPr/>
        </p:nvSpPr>
        <p:spPr>
          <a:xfrm>
            <a:off x="1524001" y="5892873"/>
            <a:ext cx="9132072" cy="29848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1" name="Rounded Rectangle 30">
            <a:extLst>
              <a:ext uri="{FF2B5EF4-FFF2-40B4-BE49-F238E27FC236}">
                <a16:creationId xmlns:a16="http://schemas.microsoft.com/office/drawing/2014/main" id="{9107CD36-32E7-4448-8F89-9ED5118AB1DA}"/>
              </a:ext>
            </a:extLst>
          </p:cNvPr>
          <p:cNvSpPr/>
          <p:nvPr/>
        </p:nvSpPr>
        <p:spPr bwMode="auto">
          <a:xfrm>
            <a:off x="1524000" y="1139095"/>
            <a:ext cx="605692" cy="296983"/>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solidFill>
                <a:srgbClr val="081D58"/>
              </a:solidFill>
              <a:latin typeface="Helvetica" pitchFamily="-112" charset="0"/>
            </a:endParaRPr>
          </a:p>
        </p:txBody>
      </p:sp>
      <p:sp>
        <p:nvSpPr>
          <p:cNvPr id="36" name="Rounded Rectangle 35">
            <a:extLst>
              <a:ext uri="{FF2B5EF4-FFF2-40B4-BE49-F238E27FC236}">
                <a16:creationId xmlns:a16="http://schemas.microsoft.com/office/drawing/2014/main" id="{57885A2C-81FF-994D-8BDF-B1EDAA478D61}"/>
              </a:ext>
            </a:extLst>
          </p:cNvPr>
          <p:cNvSpPr/>
          <p:nvPr/>
        </p:nvSpPr>
        <p:spPr bwMode="auto">
          <a:xfrm>
            <a:off x="3425093" y="1484925"/>
            <a:ext cx="658446" cy="367323"/>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solidFill>
                <a:srgbClr val="081D58"/>
              </a:solidFill>
              <a:latin typeface="Helvetica" pitchFamily="-112" charset="0"/>
            </a:endParaRPr>
          </a:p>
        </p:txBody>
      </p:sp>
      <p:sp>
        <p:nvSpPr>
          <p:cNvPr id="55" name="Rectangle 54"/>
          <p:cNvSpPr/>
          <p:nvPr/>
        </p:nvSpPr>
        <p:spPr>
          <a:xfrm>
            <a:off x="4518716" y="6635945"/>
            <a:ext cx="5447311" cy="20737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 name="Picture 1" descr="astar-progress06c.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1264" y="3422342"/>
            <a:ext cx="8047034" cy="3602969"/>
          </a:xfrm>
          <a:prstGeom prst="rect">
            <a:avLst/>
          </a:prstGeom>
        </p:spPr>
      </p:pic>
      <p:sp>
        <p:nvSpPr>
          <p:cNvPr id="43" name="TextBox 42"/>
          <p:cNvSpPr txBox="1"/>
          <p:nvPr/>
        </p:nvSpPr>
        <p:spPr>
          <a:xfrm>
            <a:off x="8235127" y="6049282"/>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56" name="TextBox 55"/>
          <p:cNvSpPr txBox="1"/>
          <p:nvPr/>
        </p:nvSpPr>
        <p:spPr>
          <a:xfrm>
            <a:off x="3279704" y="4603920"/>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57" name="TextBox 56"/>
          <p:cNvSpPr txBox="1"/>
          <p:nvPr/>
        </p:nvSpPr>
        <p:spPr>
          <a:xfrm>
            <a:off x="8173986" y="5356137"/>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58" name="TextBox 57"/>
          <p:cNvSpPr txBox="1"/>
          <p:nvPr/>
        </p:nvSpPr>
        <p:spPr>
          <a:xfrm>
            <a:off x="3800577" y="5327579"/>
            <a:ext cx="504164" cy="830998"/>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59" name="TextBox 58"/>
          <p:cNvSpPr txBox="1"/>
          <p:nvPr/>
        </p:nvSpPr>
        <p:spPr>
          <a:xfrm>
            <a:off x="4832495" y="5370319"/>
            <a:ext cx="504164" cy="830998"/>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5" name="Rectangle 4"/>
          <p:cNvSpPr/>
          <p:nvPr/>
        </p:nvSpPr>
        <p:spPr>
          <a:xfrm>
            <a:off x="3149601" y="5537201"/>
            <a:ext cx="2252133" cy="87206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Isosceles Triangle 5"/>
          <p:cNvSpPr/>
          <p:nvPr/>
        </p:nvSpPr>
        <p:spPr>
          <a:xfrm>
            <a:off x="3699934" y="5232399"/>
            <a:ext cx="1185333" cy="448734"/>
          </a:xfrm>
          <a:prstGeom prs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5" name="Picture 34" descr="astar-progress03c.pdf"/>
          <p:cNvPicPr>
            <a:picLocks noChangeAspect="1"/>
          </p:cNvPicPr>
          <p:nvPr/>
        </p:nvPicPr>
        <p:blipFill rotWithShape="1">
          <a:blip r:embed="rId3">
            <a:extLst>
              <a:ext uri="{28A0092B-C50C-407E-A947-70E740481C1C}">
                <a14:useLocalDpi xmlns:a14="http://schemas.microsoft.com/office/drawing/2010/main" val="0"/>
              </a:ext>
            </a:extLst>
          </a:blip>
          <a:srcRect l="13677" t="42477" r="73824" b="41280"/>
          <a:stretch/>
        </p:blipFill>
        <p:spPr>
          <a:xfrm>
            <a:off x="3791712" y="4947581"/>
            <a:ext cx="1005840" cy="585216"/>
          </a:xfrm>
          <a:prstGeom prst="rect">
            <a:avLst/>
          </a:prstGeom>
        </p:spPr>
      </p:pic>
      <p:sp>
        <p:nvSpPr>
          <p:cNvPr id="41" name="Rectangle 40"/>
          <p:cNvSpPr/>
          <p:nvPr/>
        </p:nvSpPr>
        <p:spPr>
          <a:xfrm>
            <a:off x="5054600" y="6282268"/>
            <a:ext cx="635000" cy="37253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TextBox 41"/>
          <p:cNvSpPr txBox="1"/>
          <p:nvPr/>
        </p:nvSpPr>
        <p:spPr>
          <a:xfrm>
            <a:off x="5895904" y="6027004"/>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34" name="TextBox 33"/>
          <p:cNvSpPr txBox="1"/>
          <p:nvPr/>
        </p:nvSpPr>
        <p:spPr>
          <a:xfrm>
            <a:off x="7216064" y="6049281"/>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37" name="TextBox 36"/>
          <p:cNvSpPr txBox="1"/>
          <p:nvPr/>
        </p:nvSpPr>
        <p:spPr>
          <a:xfrm>
            <a:off x="7072770" y="5399787"/>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32" name="TextBox 31"/>
          <p:cNvSpPr txBox="1"/>
          <p:nvPr/>
        </p:nvSpPr>
        <p:spPr>
          <a:xfrm>
            <a:off x="6175308" y="5383536"/>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39" name="TextBox 38"/>
          <p:cNvSpPr txBox="1"/>
          <p:nvPr/>
        </p:nvSpPr>
        <p:spPr>
          <a:xfrm>
            <a:off x="6251508" y="4604603"/>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44" name="Rectangle 43"/>
          <p:cNvSpPr/>
          <p:nvPr/>
        </p:nvSpPr>
        <p:spPr>
          <a:xfrm>
            <a:off x="4818695" y="1811954"/>
            <a:ext cx="118872" cy="118872"/>
          </a:xfrm>
          <a:prstGeom prst="rect">
            <a:avLst/>
          </a:prstGeom>
          <a:solidFill>
            <a:srgbClr val="FDB0B2"/>
          </a:solid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Right Triangle 49"/>
          <p:cNvSpPr/>
          <p:nvPr/>
        </p:nvSpPr>
        <p:spPr>
          <a:xfrm rot="13500000">
            <a:off x="3688690" y="5037690"/>
            <a:ext cx="137160" cy="137160"/>
          </a:xfrm>
          <a:prstGeom prst="rtTriangle">
            <a:avLst/>
          </a:prstGeom>
          <a:solidFill>
            <a:srgbClr val="FDB0B2"/>
          </a:solidFill>
          <a:ln w="254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9" name="Picture 48"/>
          <p:cNvPicPr>
            <a:picLocks noChangeAspect="1"/>
          </p:cNvPicPr>
          <p:nvPr/>
        </p:nvPicPr>
        <p:blipFill>
          <a:blip r:embed="rId4"/>
          <a:stretch>
            <a:fillRect/>
          </a:stretch>
        </p:blipFill>
        <p:spPr>
          <a:xfrm>
            <a:off x="1472613" y="0"/>
            <a:ext cx="6273800" cy="4267200"/>
          </a:xfrm>
          <a:prstGeom prst="rect">
            <a:avLst/>
          </a:prstGeom>
        </p:spPr>
      </p:pic>
      <p:sp>
        <p:nvSpPr>
          <p:cNvPr id="25" name="Oval 24">
            <a:extLst>
              <a:ext uri="{FF2B5EF4-FFF2-40B4-BE49-F238E27FC236}">
                <a16:creationId xmlns:a16="http://schemas.microsoft.com/office/drawing/2014/main" id="{8E39B1BC-9E80-7947-89CC-4B2435808863}"/>
              </a:ext>
            </a:extLst>
          </p:cNvPr>
          <p:cNvSpPr/>
          <p:nvPr/>
        </p:nvSpPr>
        <p:spPr>
          <a:xfrm>
            <a:off x="2155371" y="716715"/>
            <a:ext cx="137160" cy="137160"/>
          </a:xfrm>
          <a:prstGeom prst="ellipse">
            <a:avLst/>
          </a:prstGeom>
          <a:solidFill>
            <a:srgbClr val="FFC0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3570E7A9-39BE-EA49-87F2-E33697F57CE7}"/>
              </a:ext>
            </a:extLst>
          </p:cNvPr>
          <p:cNvSpPr/>
          <p:nvPr/>
        </p:nvSpPr>
        <p:spPr>
          <a:xfrm>
            <a:off x="1955956" y="2332155"/>
            <a:ext cx="137160" cy="137160"/>
          </a:xfrm>
          <a:prstGeom prst="ellipse">
            <a:avLst/>
          </a:prstGeom>
          <a:solidFill>
            <a:srgbClr val="FFC0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0D581114-19EA-3B49-AC83-52D647EADEB4}"/>
              </a:ext>
            </a:extLst>
          </p:cNvPr>
          <p:cNvSpPr/>
          <p:nvPr/>
        </p:nvSpPr>
        <p:spPr>
          <a:xfrm>
            <a:off x="2444931" y="155883"/>
            <a:ext cx="137160" cy="137160"/>
          </a:xfrm>
          <a:prstGeom prst="ellipse">
            <a:avLst/>
          </a:prstGeom>
          <a:solidFill>
            <a:srgbClr val="FFC0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AEF98EBE-B674-F340-BFDB-C69AA916BC4C}"/>
              </a:ext>
            </a:extLst>
          </p:cNvPr>
          <p:cNvSpPr/>
          <p:nvPr/>
        </p:nvSpPr>
        <p:spPr>
          <a:xfrm>
            <a:off x="4811075" y="1819777"/>
            <a:ext cx="137160" cy="137160"/>
          </a:xfrm>
          <a:prstGeom prst="ellipse">
            <a:avLst/>
          </a:pr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Date Placeholder 7">
            <a:extLst>
              <a:ext uri="{FF2B5EF4-FFF2-40B4-BE49-F238E27FC236}">
                <a16:creationId xmlns:a16="http://schemas.microsoft.com/office/drawing/2014/main" id="{1A0CCC2C-5E5B-A83D-B5C9-2EE060D0BB72}"/>
              </a:ext>
            </a:extLst>
          </p:cNvPr>
          <p:cNvSpPr>
            <a:spLocks noGrp="1"/>
          </p:cNvSpPr>
          <p:nvPr>
            <p:ph type="dt" sz="half" idx="2"/>
          </p:nvPr>
        </p:nvSpPr>
        <p:spPr/>
        <p:txBody>
          <a:bodyPr/>
          <a:lstStyle/>
          <a:p>
            <a:r>
              <a:rPr lang="de-DE"/>
              <a:t>Deterministic</a:t>
            </a:r>
            <a:endParaRPr lang="de-DE" dirty="0"/>
          </a:p>
        </p:txBody>
      </p:sp>
      <p:sp>
        <p:nvSpPr>
          <p:cNvPr id="9" name="Footer Placeholder 8">
            <a:extLst>
              <a:ext uri="{FF2B5EF4-FFF2-40B4-BE49-F238E27FC236}">
                <a16:creationId xmlns:a16="http://schemas.microsoft.com/office/drawing/2014/main" id="{060C666C-C18B-A05A-ED34-296D6F5A0D57}"/>
              </a:ext>
            </a:extLst>
          </p:cNvPr>
          <p:cNvSpPr>
            <a:spLocks noGrp="1"/>
          </p:cNvSpPr>
          <p:nvPr>
            <p:ph type="ftr" sz="quarter" idx="3"/>
          </p:nvPr>
        </p:nvSpPr>
        <p:spPr/>
        <p:txBody>
          <a:bodyPr/>
          <a:lstStyle/>
          <a:p>
            <a:r>
              <a:rPr lang="en-GB"/>
              <a:t>T. Braun - APA</a:t>
            </a:r>
          </a:p>
        </p:txBody>
      </p:sp>
      <p:sp>
        <p:nvSpPr>
          <p:cNvPr id="3" name="Slide Number Placeholder 2">
            <a:extLst>
              <a:ext uri="{FF2B5EF4-FFF2-40B4-BE49-F238E27FC236}">
                <a16:creationId xmlns:a16="http://schemas.microsoft.com/office/drawing/2014/main" id="{2C7C5583-E17B-6B4D-A0EE-5F7878E35130}"/>
              </a:ext>
            </a:extLst>
          </p:cNvPr>
          <p:cNvSpPr>
            <a:spLocks noGrp="1"/>
          </p:cNvSpPr>
          <p:nvPr>
            <p:ph type="sldNum" sz="quarter" idx="4"/>
          </p:nvPr>
        </p:nvSpPr>
        <p:spPr/>
        <p:txBody>
          <a:bodyPr/>
          <a:lstStyle/>
          <a:p>
            <a:fld id="{67C9959E-8E6B-B04C-9955-EA096F41CA7A}" type="slidenum">
              <a:rPr lang="en-GB" smtClean="0"/>
              <a:t>75</a:t>
            </a:fld>
            <a:endParaRPr lang="en-GB"/>
          </a:p>
        </p:txBody>
      </p:sp>
      <p:sp>
        <p:nvSpPr>
          <p:cNvPr id="30" name="Triangle 29">
            <a:extLst>
              <a:ext uri="{FF2B5EF4-FFF2-40B4-BE49-F238E27FC236}">
                <a16:creationId xmlns:a16="http://schemas.microsoft.com/office/drawing/2014/main" id="{30E15B12-2969-9C46-9A4E-B5011E93C0B8}"/>
              </a:ext>
            </a:extLst>
          </p:cNvPr>
          <p:cNvSpPr/>
          <p:nvPr/>
        </p:nvSpPr>
        <p:spPr>
          <a:xfrm rot="5400000">
            <a:off x="3691114" y="5022109"/>
            <a:ext cx="252000" cy="16200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33" name="Group 32">
            <a:extLst>
              <a:ext uri="{FF2B5EF4-FFF2-40B4-BE49-F238E27FC236}">
                <a16:creationId xmlns:a16="http://schemas.microsoft.com/office/drawing/2014/main" id="{609A32A5-0226-E94F-9208-B1D6C4A83BE2}"/>
              </a:ext>
            </a:extLst>
          </p:cNvPr>
          <p:cNvGrpSpPr/>
          <p:nvPr/>
        </p:nvGrpSpPr>
        <p:grpSpPr>
          <a:xfrm>
            <a:off x="4803291" y="1800283"/>
            <a:ext cx="154800" cy="162000"/>
            <a:chOff x="395096" y="1225102"/>
            <a:chExt cx="154800" cy="162000"/>
          </a:xfrm>
        </p:grpSpPr>
        <p:sp>
          <p:nvSpPr>
            <p:cNvPr id="38" name="Rectangle 37">
              <a:extLst>
                <a:ext uri="{FF2B5EF4-FFF2-40B4-BE49-F238E27FC236}">
                  <a16:creationId xmlns:a16="http://schemas.microsoft.com/office/drawing/2014/main" id="{D3C79315-437E-154E-8A54-971F8849BAB7}"/>
                </a:ext>
              </a:extLst>
            </p:cNvPr>
            <p:cNvSpPr/>
            <p:nvPr/>
          </p:nvSpPr>
          <p:spPr>
            <a:xfrm>
              <a:off x="395096" y="1225102"/>
              <a:ext cx="154800" cy="1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Oval 39">
              <a:extLst>
                <a:ext uri="{FF2B5EF4-FFF2-40B4-BE49-F238E27FC236}">
                  <a16:creationId xmlns:a16="http://schemas.microsoft.com/office/drawing/2014/main" id="{942E0561-B06E-F348-B6F8-C722A63BFD8D}"/>
                </a:ext>
              </a:extLst>
            </p:cNvPr>
            <p:cNvSpPr/>
            <p:nvPr/>
          </p:nvSpPr>
          <p:spPr>
            <a:xfrm>
              <a:off x="403260" y="1243574"/>
              <a:ext cx="137160" cy="137160"/>
            </a:xfrm>
            <a:prstGeom prst="ellipse">
              <a:avLst/>
            </a:prstGeom>
            <a:solidFill>
              <a:schemeClr val="accent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0" name="Rectangle 9">
            <a:extLst>
              <a:ext uri="{FF2B5EF4-FFF2-40B4-BE49-F238E27FC236}">
                <a16:creationId xmlns:a16="http://schemas.microsoft.com/office/drawing/2014/main" id="{4E1A5C39-DCDB-5986-556B-E6F701F535CA}"/>
              </a:ext>
            </a:extLst>
          </p:cNvPr>
          <p:cNvSpPr/>
          <p:nvPr/>
        </p:nvSpPr>
        <p:spPr>
          <a:xfrm>
            <a:off x="9102227" y="1484925"/>
            <a:ext cx="2369822" cy="646331"/>
          </a:xfrm>
          <a:prstGeom prst="rect">
            <a:avLst/>
          </a:prstGeom>
        </p:spPr>
        <p:txBody>
          <a:bodyPr wrap="none">
            <a:spAutoFit/>
          </a:bodyPr>
          <a:lstStyle/>
          <a:p>
            <a:r>
              <a:rPr lang="en-US" i="1" dirty="0">
                <a:solidFill>
                  <a:schemeClr val="accent1"/>
                </a:solidFill>
                <a:latin typeface="Times New Roman"/>
                <a:cs typeface="Times New Roman"/>
              </a:rPr>
              <a:t>c*=</a:t>
            </a:r>
            <a:r>
              <a:rPr lang="en-US" dirty="0">
                <a:solidFill>
                  <a:schemeClr val="accent1"/>
                </a:solidFill>
                <a:latin typeface="Times New Roman"/>
                <a:cs typeface="Times New Roman"/>
              </a:rPr>
              <a:t>418</a:t>
            </a:r>
          </a:p>
          <a:p>
            <a:r>
              <a:rPr lang="en-US" i="1" dirty="0">
                <a:solidFill>
                  <a:schemeClr val="accent1"/>
                </a:solidFill>
                <a:latin typeface="Times New Roman"/>
                <a:cs typeface="Times New Roman"/>
              </a:rPr>
              <a:t>π*</a:t>
            </a:r>
            <a:r>
              <a:rPr lang="en-US" dirty="0">
                <a:solidFill>
                  <a:schemeClr val="accent1"/>
                </a:solidFill>
                <a:latin typeface="Times New Roman"/>
                <a:cs typeface="Times New Roman"/>
              </a:rPr>
              <a:t>= </a:t>
            </a:r>
            <a:r>
              <a:rPr lang="en-US" dirty="0">
                <a:solidFill>
                  <a:schemeClr val="accent1"/>
                </a:solidFill>
              </a:rPr>
              <a:t>⟨</a:t>
            </a:r>
            <a:r>
              <a:rPr lang="en-US" i="1" dirty="0" err="1">
                <a:solidFill>
                  <a:schemeClr val="accent1"/>
                </a:solidFill>
                <a:latin typeface="Times New Roman"/>
                <a:cs typeface="Times New Roman"/>
              </a:rPr>
              <a:t>a</a:t>
            </a:r>
            <a:r>
              <a:rPr lang="en-US" baseline="-25000" dirty="0" err="1">
                <a:solidFill>
                  <a:schemeClr val="accent1"/>
                </a:solidFill>
                <a:latin typeface="Times New Roman"/>
                <a:cs typeface="Times New Roman"/>
              </a:rPr>
              <a:t>AS</a:t>
            </a:r>
            <a:r>
              <a:rPr lang="en-US" dirty="0">
                <a:solidFill>
                  <a:schemeClr val="accent1"/>
                </a:solidFill>
                <a:latin typeface="Times New Roman"/>
                <a:cs typeface="Times New Roman"/>
              </a:rPr>
              <a:t>,</a:t>
            </a:r>
            <a:r>
              <a:rPr lang="en-US" i="1" dirty="0">
                <a:solidFill>
                  <a:schemeClr val="accent1"/>
                </a:solidFill>
                <a:latin typeface="Times New Roman"/>
                <a:cs typeface="Times New Roman"/>
              </a:rPr>
              <a:t> </a:t>
            </a:r>
            <a:r>
              <a:rPr lang="en-US" i="1" dirty="0" err="1">
                <a:solidFill>
                  <a:schemeClr val="accent1"/>
                </a:solidFill>
                <a:latin typeface="Times New Roman"/>
                <a:cs typeface="Times New Roman"/>
              </a:rPr>
              <a:t>a</a:t>
            </a:r>
            <a:r>
              <a:rPr lang="en-US" baseline="-25000" dirty="0" err="1">
                <a:solidFill>
                  <a:schemeClr val="accent1"/>
                </a:solidFill>
                <a:latin typeface="Times New Roman"/>
                <a:cs typeface="Times New Roman"/>
              </a:rPr>
              <a:t>SR</a:t>
            </a:r>
            <a:r>
              <a:rPr lang="en-US" dirty="0">
                <a:solidFill>
                  <a:schemeClr val="accent1"/>
                </a:solidFill>
                <a:latin typeface="Times New Roman"/>
                <a:cs typeface="Times New Roman"/>
              </a:rPr>
              <a:t>,</a:t>
            </a:r>
            <a:r>
              <a:rPr lang="en-US" i="1" dirty="0">
                <a:solidFill>
                  <a:schemeClr val="accent1"/>
                </a:solidFill>
                <a:latin typeface="Times New Roman"/>
                <a:cs typeface="Times New Roman"/>
              </a:rPr>
              <a:t> </a:t>
            </a:r>
            <a:r>
              <a:rPr lang="en-US" i="1" dirty="0" err="1">
                <a:solidFill>
                  <a:schemeClr val="accent1"/>
                </a:solidFill>
                <a:latin typeface="Times New Roman"/>
                <a:cs typeface="Times New Roman"/>
              </a:rPr>
              <a:t>a</a:t>
            </a:r>
            <a:r>
              <a:rPr lang="en-US" baseline="-25000" dirty="0" err="1">
                <a:solidFill>
                  <a:schemeClr val="accent1"/>
                </a:solidFill>
                <a:latin typeface="Times New Roman"/>
                <a:cs typeface="Times New Roman"/>
              </a:rPr>
              <a:t>RP</a:t>
            </a:r>
            <a:r>
              <a:rPr lang="en-US" dirty="0">
                <a:solidFill>
                  <a:schemeClr val="accent1"/>
                </a:solidFill>
                <a:latin typeface="Times New Roman"/>
                <a:cs typeface="Times New Roman"/>
              </a:rPr>
              <a:t>, </a:t>
            </a:r>
            <a:r>
              <a:rPr lang="en-US" i="1" dirty="0" err="1">
                <a:solidFill>
                  <a:schemeClr val="accent1"/>
                </a:solidFill>
                <a:latin typeface="Times New Roman"/>
                <a:cs typeface="Times New Roman"/>
              </a:rPr>
              <a:t>a</a:t>
            </a:r>
            <a:r>
              <a:rPr lang="en-US" baseline="-25000" dirty="0" err="1">
                <a:solidFill>
                  <a:schemeClr val="accent1"/>
                </a:solidFill>
                <a:latin typeface="Times New Roman"/>
                <a:cs typeface="Times New Roman"/>
              </a:rPr>
              <a:t>PB</a:t>
            </a:r>
            <a:r>
              <a:rPr lang="en-US" dirty="0">
                <a:solidFill>
                  <a:schemeClr val="accent1"/>
                </a:solidFill>
              </a:rPr>
              <a:t>⟩</a:t>
            </a:r>
            <a:endParaRPr lang="en-US" dirty="0">
              <a:solidFill>
                <a:schemeClr val="accent1"/>
              </a:solidFill>
              <a:latin typeface="Times New Roman"/>
              <a:cs typeface="Times New Roman"/>
            </a:endParaRPr>
          </a:p>
        </p:txBody>
      </p:sp>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FD752A3B-986E-0D11-75CC-A5CFAE2BF0E6}"/>
                  </a:ext>
                </a:extLst>
              </p:cNvPr>
              <p:cNvSpPr/>
              <p:nvPr/>
            </p:nvSpPr>
            <p:spPr>
              <a:xfrm>
                <a:off x="257713" y="1779217"/>
                <a:ext cx="1651702" cy="4185761"/>
              </a:xfrm>
              <a:prstGeom prst="rect">
                <a:avLst/>
              </a:prstGeom>
              <a:noFill/>
            </p:spPr>
            <p:txBody>
              <a:bodyPr wrap="square">
                <a:spAutoFit/>
              </a:bodyPr>
              <a:lstStyle/>
              <a:p>
                <a:pPr>
                  <a:tabLst>
                    <a:tab pos="1196975" algn="l"/>
                  </a:tabLst>
                </a:pPr>
                <a:r>
                  <a:rPr lang="en-US" sz="1400" dirty="0">
                    <a:latin typeface="Calibri"/>
                    <a:cs typeface="Calibri"/>
                  </a:rPr>
                  <a:t>straight-line dist. </a:t>
                </a:r>
                <a:r>
                  <a:rPr lang="en-US" sz="1400" u="sng" dirty="0">
                    <a:latin typeface="Calibri"/>
                    <a:cs typeface="Calibri"/>
                  </a:rPr>
                  <a:t>from </a:t>
                </a:r>
                <a14:m>
                  <m:oMath xmlns:m="http://schemas.openxmlformats.org/officeDocument/2006/math">
                    <m:r>
                      <a:rPr lang="en-US" sz="1400" i="1" u="sng" dirty="0" smtClean="0">
                        <a:latin typeface="Cambria Math" panose="02040503050406030204" pitchFamily="18" charset="0"/>
                        <a:cs typeface="Calibri"/>
                      </a:rPr>
                      <m:t>𝑠</m:t>
                    </m:r>
                  </m:oMath>
                </a14:m>
                <a:r>
                  <a:rPr lang="en-US" sz="1400" i="1" u="sng" dirty="0">
                    <a:latin typeface="Times New Roman" panose="02020603050405020304" pitchFamily="18" charset="0"/>
                    <a:cs typeface="Calibri"/>
                  </a:rPr>
                  <a:t> </a:t>
                </a:r>
                <a:r>
                  <a:rPr lang="en-US" sz="1400" u="sng" dirty="0">
                    <a:latin typeface="Calibri"/>
                    <a:cs typeface="Calibri"/>
                  </a:rPr>
                  <a:t>to Bucharest</a:t>
                </a:r>
              </a:p>
              <a:p>
                <a:pPr>
                  <a:tabLst>
                    <a:tab pos="1196975" algn="l"/>
                  </a:tabLst>
                </a:pPr>
                <a:r>
                  <a:rPr lang="en-US" sz="1400" dirty="0">
                    <a:latin typeface="Calibri"/>
                    <a:cs typeface="Calibri"/>
                  </a:rPr>
                  <a:t>Arad	366</a:t>
                </a:r>
              </a:p>
              <a:p>
                <a:pPr>
                  <a:tabLst>
                    <a:tab pos="1196975" algn="l"/>
                  </a:tabLst>
                </a:pPr>
                <a:r>
                  <a:rPr lang="en-US" sz="1400" dirty="0">
                    <a:latin typeface="Calibri"/>
                    <a:cs typeface="Calibri"/>
                  </a:rPr>
                  <a:t>Bucharest	    0</a:t>
                </a:r>
              </a:p>
              <a:p>
                <a:pPr>
                  <a:tabLst>
                    <a:tab pos="1196975" algn="l"/>
                  </a:tabLst>
                </a:pPr>
                <a:r>
                  <a:rPr lang="en-US" sz="1400" dirty="0">
                    <a:latin typeface="Calibri"/>
                    <a:cs typeface="Calibri"/>
                  </a:rPr>
                  <a:t>Craiova	160</a:t>
                </a:r>
              </a:p>
              <a:p>
                <a:pPr>
                  <a:tabLst>
                    <a:tab pos="1196975" algn="l"/>
                  </a:tabLst>
                </a:pPr>
                <a:r>
                  <a:rPr lang="en-US" sz="1400" dirty="0" err="1">
                    <a:latin typeface="Calibri"/>
                    <a:cs typeface="Calibri"/>
                  </a:rPr>
                  <a:t>Dobreta</a:t>
                </a:r>
                <a:r>
                  <a:rPr lang="en-US" sz="1400" dirty="0">
                    <a:latin typeface="Calibri"/>
                    <a:cs typeface="Calibri"/>
                  </a:rPr>
                  <a:t>	242</a:t>
                </a:r>
              </a:p>
              <a:p>
                <a:pPr>
                  <a:tabLst>
                    <a:tab pos="1196975" algn="l"/>
                  </a:tabLst>
                </a:pPr>
                <a:r>
                  <a:rPr lang="en-US" sz="1400" dirty="0" err="1">
                    <a:latin typeface="Calibri"/>
                    <a:cs typeface="Calibri"/>
                  </a:rPr>
                  <a:t>Fagaras</a:t>
                </a:r>
                <a:r>
                  <a:rPr lang="en-US" sz="1400" dirty="0">
                    <a:latin typeface="Calibri"/>
                    <a:cs typeface="Calibri"/>
                  </a:rPr>
                  <a:t>	176</a:t>
                </a:r>
              </a:p>
              <a:p>
                <a:pPr>
                  <a:tabLst>
                    <a:tab pos="1196975" algn="l"/>
                  </a:tabLst>
                </a:pPr>
                <a:r>
                  <a:rPr lang="en-US" sz="1400" dirty="0">
                    <a:latin typeface="Calibri"/>
                    <a:cs typeface="Calibri"/>
                  </a:rPr>
                  <a:t>Iasi	226</a:t>
                </a:r>
              </a:p>
              <a:p>
                <a:pPr>
                  <a:tabLst>
                    <a:tab pos="1196975" algn="l"/>
                  </a:tabLst>
                </a:pPr>
                <a:r>
                  <a:rPr lang="en-US" sz="1400" dirty="0" err="1">
                    <a:latin typeface="Calibri"/>
                    <a:cs typeface="Calibri"/>
                  </a:rPr>
                  <a:t>Lugoj</a:t>
                </a:r>
                <a:r>
                  <a:rPr lang="en-US" sz="1400" dirty="0">
                    <a:latin typeface="Calibri"/>
                    <a:cs typeface="Calibri"/>
                  </a:rPr>
                  <a:t>	244</a:t>
                </a:r>
              </a:p>
              <a:p>
                <a:pPr>
                  <a:tabLst>
                    <a:tab pos="1196975" algn="l"/>
                  </a:tabLst>
                </a:pPr>
                <a:r>
                  <a:rPr lang="en-US" sz="1400" dirty="0" err="1">
                    <a:latin typeface="Calibri"/>
                    <a:cs typeface="Calibri"/>
                  </a:rPr>
                  <a:t>Mehadia</a:t>
                </a:r>
                <a:r>
                  <a:rPr lang="en-US" sz="1400" dirty="0">
                    <a:latin typeface="Calibri"/>
                    <a:cs typeface="Calibri"/>
                  </a:rPr>
                  <a:t>	241</a:t>
                </a:r>
              </a:p>
              <a:p>
                <a:pPr>
                  <a:tabLst>
                    <a:tab pos="1196975" algn="l"/>
                  </a:tabLst>
                </a:pPr>
                <a:r>
                  <a:rPr lang="en-US" sz="1400" dirty="0" err="1">
                    <a:latin typeface="Calibri"/>
                    <a:cs typeface="Calibri"/>
                  </a:rPr>
                  <a:t>Neamt</a:t>
                </a:r>
                <a:r>
                  <a:rPr lang="en-US" sz="1400" dirty="0">
                    <a:latin typeface="Calibri"/>
                    <a:cs typeface="Calibri"/>
                  </a:rPr>
                  <a:t>	234</a:t>
                </a:r>
              </a:p>
              <a:p>
                <a:pPr>
                  <a:tabLst>
                    <a:tab pos="1196975" algn="l"/>
                  </a:tabLst>
                </a:pPr>
                <a:r>
                  <a:rPr lang="en-US" sz="1400" dirty="0">
                    <a:latin typeface="Calibri"/>
                    <a:cs typeface="Calibri"/>
                  </a:rPr>
                  <a:t>Oradea	380</a:t>
                </a:r>
              </a:p>
              <a:p>
                <a:pPr>
                  <a:tabLst>
                    <a:tab pos="1196975" algn="l"/>
                  </a:tabLst>
                </a:pPr>
                <a:r>
                  <a:rPr lang="en-US" sz="1400" dirty="0">
                    <a:latin typeface="Calibri"/>
                    <a:cs typeface="Calibri"/>
                  </a:rPr>
                  <a:t>Pitesti	100</a:t>
                </a:r>
              </a:p>
              <a:p>
                <a:pPr>
                  <a:tabLst>
                    <a:tab pos="1196975" algn="l"/>
                  </a:tabLst>
                </a:pPr>
                <a:r>
                  <a:rPr lang="en-US" sz="1400" dirty="0" err="1">
                    <a:latin typeface="Calibri"/>
                    <a:cs typeface="Calibri"/>
                  </a:rPr>
                  <a:t>Rimnicu</a:t>
                </a:r>
                <a:r>
                  <a:rPr lang="en-US" sz="1400" dirty="0">
                    <a:latin typeface="Calibri"/>
                    <a:cs typeface="Calibri"/>
                  </a:rPr>
                  <a:t> </a:t>
                </a:r>
                <a:r>
                  <a:rPr lang="en-US" sz="1400" dirty="0" err="1">
                    <a:latin typeface="Calibri"/>
                    <a:cs typeface="Calibri"/>
                  </a:rPr>
                  <a:t>Vilcea</a:t>
                </a:r>
                <a:r>
                  <a:rPr lang="en-US" sz="1400" dirty="0">
                    <a:latin typeface="Calibri"/>
                    <a:cs typeface="Calibri"/>
                  </a:rPr>
                  <a:t>	193</a:t>
                </a:r>
              </a:p>
              <a:p>
                <a:pPr>
                  <a:tabLst>
                    <a:tab pos="1196975" algn="l"/>
                  </a:tabLst>
                </a:pPr>
                <a:r>
                  <a:rPr lang="en-US" sz="1400" dirty="0">
                    <a:latin typeface="Calibri"/>
                    <a:cs typeface="Calibri"/>
                  </a:rPr>
                  <a:t>Sibiu	253</a:t>
                </a:r>
              </a:p>
              <a:p>
                <a:pPr>
                  <a:tabLst>
                    <a:tab pos="1196975" algn="l"/>
                  </a:tabLst>
                </a:pPr>
                <a:r>
                  <a:rPr lang="en-US" sz="1400" dirty="0">
                    <a:latin typeface="Calibri"/>
                    <a:cs typeface="Calibri"/>
                  </a:rPr>
                  <a:t>Timisoara	329</a:t>
                </a:r>
              </a:p>
              <a:p>
                <a:pPr>
                  <a:tabLst>
                    <a:tab pos="1196975" algn="l"/>
                  </a:tabLst>
                </a:pPr>
                <a:r>
                  <a:rPr lang="en-US" sz="1400" dirty="0" err="1">
                    <a:latin typeface="Calibri"/>
                    <a:cs typeface="Calibri"/>
                  </a:rPr>
                  <a:t>Urziceni</a:t>
                </a:r>
                <a:r>
                  <a:rPr lang="en-US" sz="1400" dirty="0">
                    <a:latin typeface="Calibri"/>
                    <a:cs typeface="Calibri"/>
                  </a:rPr>
                  <a:t>	  80</a:t>
                </a:r>
              </a:p>
              <a:p>
                <a:pPr>
                  <a:tabLst>
                    <a:tab pos="1196975" algn="l"/>
                  </a:tabLst>
                </a:pPr>
                <a:r>
                  <a:rPr lang="en-US" sz="1400" dirty="0" err="1">
                    <a:latin typeface="Calibri"/>
                    <a:cs typeface="Calibri"/>
                  </a:rPr>
                  <a:t>Vaslui</a:t>
                </a:r>
                <a:r>
                  <a:rPr lang="en-US" sz="1400" dirty="0">
                    <a:latin typeface="Calibri"/>
                    <a:cs typeface="Calibri"/>
                  </a:rPr>
                  <a:t>	199</a:t>
                </a:r>
              </a:p>
              <a:p>
                <a:pPr>
                  <a:tabLst>
                    <a:tab pos="1196975" algn="l"/>
                  </a:tabLst>
                </a:pPr>
                <a:r>
                  <a:rPr lang="en-US" sz="1400" dirty="0" err="1">
                    <a:latin typeface="Calibri"/>
                    <a:cs typeface="Calibri"/>
                  </a:rPr>
                  <a:t>Zerind</a:t>
                </a:r>
                <a:r>
                  <a:rPr lang="en-US" sz="1400" dirty="0">
                    <a:latin typeface="Calibri"/>
                    <a:cs typeface="Calibri"/>
                  </a:rPr>
                  <a:t>	374</a:t>
                </a:r>
              </a:p>
            </p:txBody>
          </p:sp>
        </mc:Choice>
        <mc:Fallback xmlns="">
          <p:sp>
            <p:nvSpPr>
              <p:cNvPr id="11" name="Rectangle 10">
                <a:extLst>
                  <a:ext uri="{FF2B5EF4-FFF2-40B4-BE49-F238E27FC236}">
                    <a16:creationId xmlns:a16="http://schemas.microsoft.com/office/drawing/2014/main" id="{FD752A3B-986E-0D11-75CC-A5CFAE2BF0E6}"/>
                  </a:ext>
                </a:extLst>
              </p:cNvPr>
              <p:cNvSpPr>
                <a:spLocks noRot="1" noChangeAspect="1" noMove="1" noResize="1" noEditPoints="1" noAdjustHandles="1" noChangeArrowheads="1" noChangeShapeType="1" noTextEdit="1"/>
              </p:cNvSpPr>
              <p:nvPr/>
            </p:nvSpPr>
            <p:spPr>
              <a:xfrm>
                <a:off x="257713" y="1779217"/>
                <a:ext cx="1651702" cy="4185761"/>
              </a:xfrm>
              <a:prstGeom prst="rect">
                <a:avLst/>
              </a:prstGeom>
              <a:blipFill>
                <a:blip r:embed="rId5"/>
                <a:stretch>
                  <a:fillRect l="-1527" t="-303" r="-763" b="-909"/>
                </a:stretch>
              </a:blipFill>
            </p:spPr>
            <p:txBody>
              <a:bodyPr/>
              <a:lstStyle/>
              <a:p>
                <a:r>
                  <a:rPr lang="en-DE">
                    <a:noFill/>
                  </a:rPr>
                  <a:t> </a:t>
                </a:r>
              </a:p>
            </p:txBody>
          </p:sp>
        </mc:Fallback>
      </mc:AlternateContent>
    </p:spTree>
    <p:extLst>
      <p:ext uri="{BB962C8B-B14F-4D97-AF65-F5344CB8AC3E}">
        <p14:creationId xmlns:p14="http://schemas.microsoft.com/office/powerpoint/2010/main" val="32970774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2492A4C-ED12-9FF0-7EC5-7BBFF44ECE28}"/>
              </a:ext>
            </a:extLst>
          </p:cNvPr>
          <p:cNvSpPr/>
          <p:nvPr/>
        </p:nvSpPr>
        <p:spPr>
          <a:xfrm>
            <a:off x="1524001" y="5892873"/>
            <a:ext cx="9132072" cy="29848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1" name="Rounded Rectangle 30">
            <a:extLst>
              <a:ext uri="{FF2B5EF4-FFF2-40B4-BE49-F238E27FC236}">
                <a16:creationId xmlns:a16="http://schemas.microsoft.com/office/drawing/2014/main" id="{AF465B6A-5BDF-DB4D-A0CF-909CCB6E81B3}"/>
              </a:ext>
            </a:extLst>
          </p:cNvPr>
          <p:cNvSpPr/>
          <p:nvPr/>
        </p:nvSpPr>
        <p:spPr bwMode="auto">
          <a:xfrm>
            <a:off x="1524000" y="1139095"/>
            <a:ext cx="605692" cy="296983"/>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solidFill>
                <a:srgbClr val="081D58"/>
              </a:solidFill>
              <a:latin typeface="Helvetica" pitchFamily="-112" charset="0"/>
            </a:endParaRPr>
          </a:p>
        </p:txBody>
      </p:sp>
      <p:sp>
        <p:nvSpPr>
          <p:cNvPr id="32" name="Rounded Rectangle 31">
            <a:extLst>
              <a:ext uri="{FF2B5EF4-FFF2-40B4-BE49-F238E27FC236}">
                <a16:creationId xmlns:a16="http://schemas.microsoft.com/office/drawing/2014/main" id="{DE4DB309-9059-844B-B264-8F1E8B6EBF3F}"/>
              </a:ext>
            </a:extLst>
          </p:cNvPr>
          <p:cNvSpPr/>
          <p:nvPr/>
        </p:nvSpPr>
        <p:spPr bwMode="auto">
          <a:xfrm>
            <a:off x="3425093" y="1484925"/>
            <a:ext cx="658446" cy="367323"/>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solidFill>
                <a:srgbClr val="081D58"/>
              </a:solidFill>
              <a:latin typeface="Helvetica" pitchFamily="-112" charset="0"/>
            </a:endParaRPr>
          </a:p>
        </p:txBody>
      </p:sp>
      <p:sp>
        <p:nvSpPr>
          <p:cNvPr id="68" name="Rectangle 67"/>
          <p:cNvSpPr/>
          <p:nvPr/>
        </p:nvSpPr>
        <p:spPr>
          <a:xfrm>
            <a:off x="4518716" y="6635945"/>
            <a:ext cx="5447311" cy="20737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 name="Picture 1" descr="astar-progress06c.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1264" y="3422342"/>
            <a:ext cx="8047034" cy="3602969"/>
          </a:xfrm>
          <a:prstGeom prst="rect">
            <a:avLst/>
          </a:prstGeom>
        </p:spPr>
      </p:pic>
      <p:sp>
        <p:nvSpPr>
          <p:cNvPr id="43" name="TextBox 42"/>
          <p:cNvSpPr txBox="1"/>
          <p:nvPr/>
        </p:nvSpPr>
        <p:spPr>
          <a:xfrm>
            <a:off x="8235127" y="6049282"/>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56" name="TextBox 55"/>
          <p:cNvSpPr txBox="1"/>
          <p:nvPr/>
        </p:nvSpPr>
        <p:spPr>
          <a:xfrm>
            <a:off x="3279704" y="4603920"/>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57" name="TextBox 56"/>
          <p:cNvSpPr txBox="1"/>
          <p:nvPr/>
        </p:nvSpPr>
        <p:spPr>
          <a:xfrm>
            <a:off x="8173986" y="5356137"/>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58" name="TextBox 57"/>
          <p:cNvSpPr txBox="1"/>
          <p:nvPr/>
        </p:nvSpPr>
        <p:spPr>
          <a:xfrm>
            <a:off x="3800577" y="5327579"/>
            <a:ext cx="504164" cy="830998"/>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30" name="Rounded Rectangle 29"/>
          <p:cNvSpPr/>
          <p:nvPr/>
        </p:nvSpPr>
        <p:spPr bwMode="auto">
          <a:xfrm>
            <a:off x="4653411" y="1550705"/>
            <a:ext cx="646723" cy="413563"/>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solidFill>
                <a:srgbClr val="081D58"/>
              </a:solidFill>
              <a:latin typeface="Helvetica" pitchFamily="-112" charset="0"/>
            </a:endParaRPr>
          </a:p>
        </p:txBody>
      </p:sp>
      <p:sp>
        <p:nvSpPr>
          <p:cNvPr id="39" name="TextBox 38"/>
          <p:cNvSpPr txBox="1"/>
          <p:nvPr/>
        </p:nvSpPr>
        <p:spPr>
          <a:xfrm>
            <a:off x="5895904" y="6027004"/>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41" name="Rectangle 40"/>
          <p:cNvSpPr/>
          <p:nvPr/>
        </p:nvSpPr>
        <p:spPr>
          <a:xfrm>
            <a:off x="6071761" y="3446021"/>
            <a:ext cx="118872" cy="118872"/>
          </a:xfrm>
          <a:prstGeom prst="rect">
            <a:avLst/>
          </a:prstGeom>
          <a:solidFill>
            <a:srgbClr val="FDB0B2"/>
          </a:solid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TextBox 43"/>
          <p:cNvSpPr txBox="1"/>
          <p:nvPr/>
        </p:nvSpPr>
        <p:spPr>
          <a:xfrm>
            <a:off x="7216064" y="6049281"/>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47" name="TextBox 46"/>
          <p:cNvSpPr txBox="1"/>
          <p:nvPr/>
        </p:nvSpPr>
        <p:spPr>
          <a:xfrm>
            <a:off x="7072770" y="5399787"/>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51" name="Rectangle 50"/>
          <p:cNvSpPr/>
          <p:nvPr/>
        </p:nvSpPr>
        <p:spPr>
          <a:xfrm>
            <a:off x="5054600" y="6282268"/>
            <a:ext cx="635000" cy="37253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TextBox 53"/>
          <p:cNvSpPr txBox="1"/>
          <p:nvPr/>
        </p:nvSpPr>
        <p:spPr>
          <a:xfrm>
            <a:off x="6175308" y="5383536"/>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55" name="TextBox 54"/>
          <p:cNvSpPr txBox="1"/>
          <p:nvPr/>
        </p:nvSpPr>
        <p:spPr>
          <a:xfrm>
            <a:off x="6251508" y="4604603"/>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65" name="Right Triangle 64"/>
          <p:cNvSpPr/>
          <p:nvPr/>
        </p:nvSpPr>
        <p:spPr>
          <a:xfrm rot="13500000">
            <a:off x="4179755" y="5757356"/>
            <a:ext cx="137160" cy="137160"/>
          </a:xfrm>
          <a:prstGeom prst="rtTriangle">
            <a:avLst/>
          </a:prstGeom>
          <a:solidFill>
            <a:srgbClr val="FDB0B2"/>
          </a:solidFill>
          <a:ln w="254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5" name="Picture 34"/>
          <p:cNvPicPr>
            <a:picLocks noChangeAspect="1"/>
          </p:cNvPicPr>
          <p:nvPr/>
        </p:nvPicPr>
        <p:blipFill>
          <a:blip r:embed="rId3"/>
          <a:stretch>
            <a:fillRect/>
          </a:stretch>
        </p:blipFill>
        <p:spPr>
          <a:xfrm>
            <a:off x="1472613" y="0"/>
            <a:ext cx="6273800" cy="4267200"/>
          </a:xfrm>
          <a:prstGeom prst="rect">
            <a:avLst/>
          </a:prstGeom>
        </p:spPr>
      </p:pic>
      <p:sp>
        <p:nvSpPr>
          <p:cNvPr id="49" name="Rectangle 48"/>
          <p:cNvSpPr/>
          <p:nvPr/>
        </p:nvSpPr>
        <p:spPr>
          <a:xfrm>
            <a:off x="8371822" y="4759281"/>
            <a:ext cx="2252133" cy="77651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071C5290-F6FC-1343-8932-F93D4E8581A5}"/>
              </a:ext>
            </a:extLst>
          </p:cNvPr>
          <p:cNvSpPr/>
          <p:nvPr/>
        </p:nvSpPr>
        <p:spPr>
          <a:xfrm>
            <a:off x="2155371" y="716715"/>
            <a:ext cx="137160" cy="137160"/>
          </a:xfrm>
          <a:prstGeom prst="ellipse">
            <a:avLst/>
          </a:prstGeom>
          <a:solidFill>
            <a:srgbClr val="FFC0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3756865C-04BA-D64B-88AC-D721C1296B38}"/>
              </a:ext>
            </a:extLst>
          </p:cNvPr>
          <p:cNvSpPr/>
          <p:nvPr/>
        </p:nvSpPr>
        <p:spPr>
          <a:xfrm>
            <a:off x="1955956" y="2332155"/>
            <a:ext cx="137160" cy="137160"/>
          </a:xfrm>
          <a:prstGeom prst="ellipse">
            <a:avLst/>
          </a:prstGeom>
          <a:solidFill>
            <a:srgbClr val="FFC0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556A7931-04FF-0343-A610-C062B61D6C42}"/>
              </a:ext>
            </a:extLst>
          </p:cNvPr>
          <p:cNvSpPr/>
          <p:nvPr/>
        </p:nvSpPr>
        <p:spPr>
          <a:xfrm>
            <a:off x="2444931" y="155883"/>
            <a:ext cx="137160" cy="137160"/>
          </a:xfrm>
          <a:prstGeom prst="ellipse">
            <a:avLst/>
          </a:prstGeom>
          <a:solidFill>
            <a:srgbClr val="FFC0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BE5CA837-C97E-8344-AF52-E95BCED78954}"/>
              </a:ext>
            </a:extLst>
          </p:cNvPr>
          <p:cNvSpPr/>
          <p:nvPr/>
        </p:nvSpPr>
        <p:spPr>
          <a:xfrm>
            <a:off x="6053473" y="3427733"/>
            <a:ext cx="137160" cy="137160"/>
          </a:xfrm>
          <a:prstGeom prst="ellipse">
            <a:avLst/>
          </a:pr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Date Placeholder 5">
            <a:extLst>
              <a:ext uri="{FF2B5EF4-FFF2-40B4-BE49-F238E27FC236}">
                <a16:creationId xmlns:a16="http://schemas.microsoft.com/office/drawing/2014/main" id="{F9316115-CBEF-002A-FF46-0293E9947156}"/>
              </a:ext>
            </a:extLst>
          </p:cNvPr>
          <p:cNvSpPr>
            <a:spLocks noGrp="1"/>
          </p:cNvSpPr>
          <p:nvPr>
            <p:ph type="dt" sz="half" idx="2"/>
          </p:nvPr>
        </p:nvSpPr>
        <p:spPr/>
        <p:txBody>
          <a:bodyPr/>
          <a:lstStyle/>
          <a:p>
            <a:r>
              <a:rPr lang="de-DE"/>
              <a:t>Deterministic</a:t>
            </a:r>
            <a:endParaRPr lang="de-DE" dirty="0"/>
          </a:p>
        </p:txBody>
      </p:sp>
      <p:sp>
        <p:nvSpPr>
          <p:cNvPr id="7" name="Footer Placeholder 6">
            <a:extLst>
              <a:ext uri="{FF2B5EF4-FFF2-40B4-BE49-F238E27FC236}">
                <a16:creationId xmlns:a16="http://schemas.microsoft.com/office/drawing/2014/main" id="{1BAD12B5-0ADE-810B-9A69-EF3385DA6171}"/>
              </a:ext>
            </a:extLst>
          </p:cNvPr>
          <p:cNvSpPr>
            <a:spLocks noGrp="1"/>
          </p:cNvSpPr>
          <p:nvPr>
            <p:ph type="ftr" sz="quarter" idx="3"/>
          </p:nvPr>
        </p:nvSpPr>
        <p:spPr/>
        <p:txBody>
          <a:bodyPr/>
          <a:lstStyle/>
          <a:p>
            <a:r>
              <a:rPr lang="en-GB"/>
              <a:t>T. Braun - APA</a:t>
            </a:r>
          </a:p>
        </p:txBody>
      </p:sp>
      <p:sp>
        <p:nvSpPr>
          <p:cNvPr id="3" name="Slide Number Placeholder 2">
            <a:extLst>
              <a:ext uri="{FF2B5EF4-FFF2-40B4-BE49-F238E27FC236}">
                <a16:creationId xmlns:a16="http://schemas.microsoft.com/office/drawing/2014/main" id="{875D4E05-0F89-D644-8C6E-34620089EDC8}"/>
              </a:ext>
            </a:extLst>
          </p:cNvPr>
          <p:cNvSpPr>
            <a:spLocks noGrp="1"/>
          </p:cNvSpPr>
          <p:nvPr>
            <p:ph type="sldNum" sz="quarter" idx="4"/>
          </p:nvPr>
        </p:nvSpPr>
        <p:spPr/>
        <p:txBody>
          <a:bodyPr/>
          <a:lstStyle/>
          <a:p>
            <a:fld id="{67C9959E-8E6B-B04C-9955-EA096F41CA7A}" type="slidenum">
              <a:rPr lang="en-GB" smtClean="0"/>
              <a:t>76</a:t>
            </a:fld>
            <a:endParaRPr lang="en-GB"/>
          </a:p>
        </p:txBody>
      </p:sp>
      <p:sp>
        <p:nvSpPr>
          <p:cNvPr id="28" name="Triangle 27">
            <a:extLst>
              <a:ext uri="{FF2B5EF4-FFF2-40B4-BE49-F238E27FC236}">
                <a16:creationId xmlns:a16="http://schemas.microsoft.com/office/drawing/2014/main" id="{846A3F1A-66F6-1242-83F9-82D62EEBA09F}"/>
              </a:ext>
            </a:extLst>
          </p:cNvPr>
          <p:cNvSpPr/>
          <p:nvPr/>
        </p:nvSpPr>
        <p:spPr>
          <a:xfrm rot="5400000">
            <a:off x="4189796" y="5744936"/>
            <a:ext cx="252000" cy="16200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38" name="Group 37">
            <a:extLst>
              <a:ext uri="{FF2B5EF4-FFF2-40B4-BE49-F238E27FC236}">
                <a16:creationId xmlns:a16="http://schemas.microsoft.com/office/drawing/2014/main" id="{260D98CE-ED20-914D-A199-5A38F1130831}"/>
              </a:ext>
            </a:extLst>
          </p:cNvPr>
          <p:cNvGrpSpPr/>
          <p:nvPr/>
        </p:nvGrpSpPr>
        <p:grpSpPr>
          <a:xfrm>
            <a:off x="6046547" y="3415721"/>
            <a:ext cx="165600" cy="171236"/>
            <a:chOff x="376624" y="1215866"/>
            <a:chExt cx="165600" cy="171236"/>
          </a:xfrm>
        </p:grpSpPr>
        <p:sp>
          <p:nvSpPr>
            <p:cNvPr id="40" name="Rectangle 39">
              <a:extLst>
                <a:ext uri="{FF2B5EF4-FFF2-40B4-BE49-F238E27FC236}">
                  <a16:creationId xmlns:a16="http://schemas.microsoft.com/office/drawing/2014/main" id="{BF7C36D7-638A-CF48-A36E-CBE35B4A65F0}"/>
                </a:ext>
              </a:extLst>
            </p:cNvPr>
            <p:cNvSpPr/>
            <p:nvPr/>
          </p:nvSpPr>
          <p:spPr>
            <a:xfrm>
              <a:off x="376624" y="1225102"/>
              <a:ext cx="165600" cy="1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Oval 41">
              <a:extLst>
                <a:ext uri="{FF2B5EF4-FFF2-40B4-BE49-F238E27FC236}">
                  <a16:creationId xmlns:a16="http://schemas.microsoft.com/office/drawing/2014/main" id="{101D0A98-D69A-7547-B661-D6724E2D42FB}"/>
                </a:ext>
              </a:extLst>
            </p:cNvPr>
            <p:cNvSpPr/>
            <p:nvPr/>
          </p:nvSpPr>
          <p:spPr>
            <a:xfrm>
              <a:off x="384788" y="1215866"/>
              <a:ext cx="137160" cy="137160"/>
            </a:xfrm>
            <a:prstGeom prst="ellipse">
              <a:avLst/>
            </a:prstGeom>
            <a:solidFill>
              <a:schemeClr val="accent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5" name="Rectangle 4">
            <a:extLst>
              <a:ext uri="{FF2B5EF4-FFF2-40B4-BE49-F238E27FC236}">
                <a16:creationId xmlns:a16="http://schemas.microsoft.com/office/drawing/2014/main" id="{4CA77FF1-2872-4CDA-A13F-345E18E6FC39}"/>
              </a:ext>
            </a:extLst>
          </p:cNvPr>
          <p:cNvSpPr/>
          <p:nvPr/>
        </p:nvSpPr>
        <p:spPr>
          <a:xfrm>
            <a:off x="9102227" y="1484925"/>
            <a:ext cx="2369822" cy="646331"/>
          </a:xfrm>
          <a:prstGeom prst="rect">
            <a:avLst/>
          </a:prstGeom>
        </p:spPr>
        <p:txBody>
          <a:bodyPr wrap="none">
            <a:spAutoFit/>
          </a:bodyPr>
          <a:lstStyle/>
          <a:p>
            <a:r>
              <a:rPr lang="en-US" i="1" dirty="0">
                <a:solidFill>
                  <a:schemeClr val="accent1"/>
                </a:solidFill>
                <a:latin typeface="Times New Roman"/>
                <a:cs typeface="Times New Roman"/>
              </a:rPr>
              <a:t>c*=</a:t>
            </a:r>
            <a:r>
              <a:rPr lang="en-US" dirty="0">
                <a:solidFill>
                  <a:schemeClr val="accent1"/>
                </a:solidFill>
                <a:latin typeface="Times New Roman"/>
                <a:cs typeface="Times New Roman"/>
              </a:rPr>
              <a:t>418</a:t>
            </a:r>
          </a:p>
          <a:p>
            <a:r>
              <a:rPr lang="en-US" i="1" dirty="0">
                <a:solidFill>
                  <a:schemeClr val="accent1"/>
                </a:solidFill>
                <a:latin typeface="Times New Roman"/>
                <a:cs typeface="Times New Roman"/>
              </a:rPr>
              <a:t>π*</a:t>
            </a:r>
            <a:r>
              <a:rPr lang="en-US" dirty="0">
                <a:solidFill>
                  <a:schemeClr val="accent1"/>
                </a:solidFill>
                <a:latin typeface="Times New Roman"/>
                <a:cs typeface="Times New Roman"/>
              </a:rPr>
              <a:t>= </a:t>
            </a:r>
            <a:r>
              <a:rPr lang="en-US" dirty="0">
                <a:solidFill>
                  <a:schemeClr val="accent1"/>
                </a:solidFill>
              </a:rPr>
              <a:t>⟨</a:t>
            </a:r>
            <a:r>
              <a:rPr lang="en-US" i="1" dirty="0" err="1">
                <a:solidFill>
                  <a:schemeClr val="accent1"/>
                </a:solidFill>
                <a:latin typeface="Times New Roman"/>
                <a:cs typeface="Times New Roman"/>
              </a:rPr>
              <a:t>a</a:t>
            </a:r>
            <a:r>
              <a:rPr lang="en-US" baseline="-25000" dirty="0" err="1">
                <a:solidFill>
                  <a:schemeClr val="accent1"/>
                </a:solidFill>
                <a:latin typeface="Times New Roman"/>
                <a:cs typeface="Times New Roman"/>
              </a:rPr>
              <a:t>AS</a:t>
            </a:r>
            <a:r>
              <a:rPr lang="en-US" dirty="0">
                <a:solidFill>
                  <a:schemeClr val="accent1"/>
                </a:solidFill>
                <a:latin typeface="Times New Roman"/>
                <a:cs typeface="Times New Roman"/>
              </a:rPr>
              <a:t>,</a:t>
            </a:r>
            <a:r>
              <a:rPr lang="en-US" i="1" dirty="0">
                <a:solidFill>
                  <a:schemeClr val="accent1"/>
                </a:solidFill>
                <a:latin typeface="Times New Roman"/>
                <a:cs typeface="Times New Roman"/>
              </a:rPr>
              <a:t> </a:t>
            </a:r>
            <a:r>
              <a:rPr lang="en-US" i="1" dirty="0" err="1">
                <a:solidFill>
                  <a:schemeClr val="accent1"/>
                </a:solidFill>
                <a:latin typeface="Times New Roman"/>
                <a:cs typeface="Times New Roman"/>
              </a:rPr>
              <a:t>a</a:t>
            </a:r>
            <a:r>
              <a:rPr lang="en-US" baseline="-25000" dirty="0" err="1">
                <a:solidFill>
                  <a:schemeClr val="accent1"/>
                </a:solidFill>
                <a:latin typeface="Times New Roman"/>
                <a:cs typeface="Times New Roman"/>
              </a:rPr>
              <a:t>SR</a:t>
            </a:r>
            <a:r>
              <a:rPr lang="en-US" dirty="0">
                <a:solidFill>
                  <a:schemeClr val="accent1"/>
                </a:solidFill>
                <a:latin typeface="Times New Roman"/>
                <a:cs typeface="Times New Roman"/>
              </a:rPr>
              <a:t>,</a:t>
            </a:r>
            <a:r>
              <a:rPr lang="en-US" i="1" dirty="0">
                <a:solidFill>
                  <a:schemeClr val="accent1"/>
                </a:solidFill>
                <a:latin typeface="Times New Roman"/>
                <a:cs typeface="Times New Roman"/>
              </a:rPr>
              <a:t> </a:t>
            </a:r>
            <a:r>
              <a:rPr lang="en-US" i="1" dirty="0" err="1">
                <a:solidFill>
                  <a:schemeClr val="accent1"/>
                </a:solidFill>
                <a:latin typeface="Times New Roman"/>
                <a:cs typeface="Times New Roman"/>
              </a:rPr>
              <a:t>a</a:t>
            </a:r>
            <a:r>
              <a:rPr lang="en-US" baseline="-25000" dirty="0" err="1">
                <a:solidFill>
                  <a:schemeClr val="accent1"/>
                </a:solidFill>
                <a:latin typeface="Times New Roman"/>
                <a:cs typeface="Times New Roman"/>
              </a:rPr>
              <a:t>RP</a:t>
            </a:r>
            <a:r>
              <a:rPr lang="en-US" dirty="0">
                <a:solidFill>
                  <a:schemeClr val="accent1"/>
                </a:solidFill>
                <a:latin typeface="Times New Roman"/>
                <a:cs typeface="Times New Roman"/>
              </a:rPr>
              <a:t>, </a:t>
            </a:r>
            <a:r>
              <a:rPr lang="en-US" i="1" dirty="0" err="1">
                <a:solidFill>
                  <a:schemeClr val="accent1"/>
                </a:solidFill>
                <a:latin typeface="Times New Roman"/>
                <a:cs typeface="Times New Roman"/>
              </a:rPr>
              <a:t>a</a:t>
            </a:r>
            <a:r>
              <a:rPr lang="en-US" baseline="-25000" dirty="0" err="1">
                <a:solidFill>
                  <a:schemeClr val="accent1"/>
                </a:solidFill>
                <a:latin typeface="Times New Roman"/>
                <a:cs typeface="Times New Roman"/>
              </a:rPr>
              <a:t>PB</a:t>
            </a:r>
            <a:r>
              <a:rPr lang="en-US" dirty="0">
                <a:solidFill>
                  <a:schemeClr val="accent1"/>
                </a:solidFill>
              </a:rPr>
              <a:t>⟩</a:t>
            </a:r>
            <a:endParaRPr lang="en-US" dirty="0">
              <a:solidFill>
                <a:schemeClr val="accent1"/>
              </a:solidFill>
              <a:latin typeface="Times New Roman"/>
              <a:cs typeface="Times New Roman"/>
            </a:endParaRPr>
          </a:p>
        </p:txBody>
      </p:sp>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9FFEB526-C240-B1D5-5449-F4AB2CECC5FA}"/>
                  </a:ext>
                </a:extLst>
              </p:cNvPr>
              <p:cNvSpPr/>
              <p:nvPr/>
            </p:nvSpPr>
            <p:spPr>
              <a:xfrm>
                <a:off x="257713" y="1779217"/>
                <a:ext cx="1651702" cy="4185761"/>
              </a:xfrm>
              <a:prstGeom prst="rect">
                <a:avLst/>
              </a:prstGeom>
              <a:noFill/>
            </p:spPr>
            <p:txBody>
              <a:bodyPr wrap="square">
                <a:spAutoFit/>
              </a:bodyPr>
              <a:lstStyle/>
              <a:p>
                <a:pPr>
                  <a:tabLst>
                    <a:tab pos="1196975" algn="l"/>
                  </a:tabLst>
                </a:pPr>
                <a:r>
                  <a:rPr lang="en-US" sz="1400" dirty="0">
                    <a:latin typeface="Calibri"/>
                    <a:cs typeface="Calibri"/>
                  </a:rPr>
                  <a:t>straight-line dist. </a:t>
                </a:r>
                <a:r>
                  <a:rPr lang="en-US" sz="1400" u="sng" dirty="0">
                    <a:latin typeface="Calibri"/>
                    <a:cs typeface="Calibri"/>
                  </a:rPr>
                  <a:t>from </a:t>
                </a:r>
                <a14:m>
                  <m:oMath xmlns:m="http://schemas.openxmlformats.org/officeDocument/2006/math">
                    <m:r>
                      <a:rPr lang="en-US" sz="1400" i="1" u="sng" dirty="0" smtClean="0">
                        <a:latin typeface="Cambria Math" panose="02040503050406030204" pitchFamily="18" charset="0"/>
                        <a:cs typeface="Calibri"/>
                      </a:rPr>
                      <m:t>𝑠</m:t>
                    </m:r>
                  </m:oMath>
                </a14:m>
                <a:r>
                  <a:rPr lang="en-US" sz="1400" i="1" u="sng" dirty="0">
                    <a:latin typeface="Times New Roman" panose="02020603050405020304" pitchFamily="18" charset="0"/>
                    <a:cs typeface="Calibri"/>
                  </a:rPr>
                  <a:t> </a:t>
                </a:r>
                <a:r>
                  <a:rPr lang="en-US" sz="1400" u="sng" dirty="0">
                    <a:latin typeface="Calibri"/>
                    <a:cs typeface="Calibri"/>
                  </a:rPr>
                  <a:t>to Bucharest</a:t>
                </a:r>
              </a:p>
              <a:p>
                <a:pPr>
                  <a:tabLst>
                    <a:tab pos="1196975" algn="l"/>
                  </a:tabLst>
                </a:pPr>
                <a:r>
                  <a:rPr lang="en-US" sz="1400" dirty="0">
                    <a:latin typeface="Calibri"/>
                    <a:cs typeface="Calibri"/>
                  </a:rPr>
                  <a:t>Arad	366</a:t>
                </a:r>
              </a:p>
              <a:p>
                <a:pPr>
                  <a:tabLst>
                    <a:tab pos="1196975" algn="l"/>
                  </a:tabLst>
                </a:pPr>
                <a:r>
                  <a:rPr lang="en-US" sz="1400" dirty="0">
                    <a:latin typeface="Calibri"/>
                    <a:cs typeface="Calibri"/>
                  </a:rPr>
                  <a:t>Bucharest	    0</a:t>
                </a:r>
              </a:p>
              <a:p>
                <a:pPr>
                  <a:tabLst>
                    <a:tab pos="1196975" algn="l"/>
                  </a:tabLst>
                </a:pPr>
                <a:r>
                  <a:rPr lang="en-US" sz="1400" dirty="0">
                    <a:latin typeface="Calibri"/>
                    <a:cs typeface="Calibri"/>
                  </a:rPr>
                  <a:t>Craiova	160</a:t>
                </a:r>
              </a:p>
              <a:p>
                <a:pPr>
                  <a:tabLst>
                    <a:tab pos="1196975" algn="l"/>
                  </a:tabLst>
                </a:pPr>
                <a:r>
                  <a:rPr lang="en-US" sz="1400" dirty="0" err="1">
                    <a:latin typeface="Calibri"/>
                    <a:cs typeface="Calibri"/>
                  </a:rPr>
                  <a:t>Dobreta</a:t>
                </a:r>
                <a:r>
                  <a:rPr lang="en-US" sz="1400" dirty="0">
                    <a:latin typeface="Calibri"/>
                    <a:cs typeface="Calibri"/>
                  </a:rPr>
                  <a:t>	242</a:t>
                </a:r>
              </a:p>
              <a:p>
                <a:pPr>
                  <a:tabLst>
                    <a:tab pos="1196975" algn="l"/>
                  </a:tabLst>
                </a:pPr>
                <a:r>
                  <a:rPr lang="en-US" sz="1400" dirty="0" err="1">
                    <a:latin typeface="Calibri"/>
                    <a:cs typeface="Calibri"/>
                  </a:rPr>
                  <a:t>Fagaras</a:t>
                </a:r>
                <a:r>
                  <a:rPr lang="en-US" sz="1400" dirty="0">
                    <a:latin typeface="Calibri"/>
                    <a:cs typeface="Calibri"/>
                  </a:rPr>
                  <a:t>	176</a:t>
                </a:r>
              </a:p>
              <a:p>
                <a:pPr>
                  <a:tabLst>
                    <a:tab pos="1196975" algn="l"/>
                  </a:tabLst>
                </a:pPr>
                <a:r>
                  <a:rPr lang="en-US" sz="1400" dirty="0">
                    <a:latin typeface="Calibri"/>
                    <a:cs typeface="Calibri"/>
                  </a:rPr>
                  <a:t>Iasi	226</a:t>
                </a:r>
              </a:p>
              <a:p>
                <a:pPr>
                  <a:tabLst>
                    <a:tab pos="1196975" algn="l"/>
                  </a:tabLst>
                </a:pPr>
                <a:r>
                  <a:rPr lang="en-US" sz="1400" dirty="0" err="1">
                    <a:latin typeface="Calibri"/>
                    <a:cs typeface="Calibri"/>
                  </a:rPr>
                  <a:t>Lugoj</a:t>
                </a:r>
                <a:r>
                  <a:rPr lang="en-US" sz="1400" dirty="0">
                    <a:latin typeface="Calibri"/>
                    <a:cs typeface="Calibri"/>
                  </a:rPr>
                  <a:t>	244</a:t>
                </a:r>
              </a:p>
              <a:p>
                <a:pPr>
                  <a:tabLst>
                    <a:tab pos="1196975" algn="l"/>
                  </a:tabLst>
                </a:pPr>
                <a:r>
                  <a:rPr lang="en-US" sz="1400" dirty="0" err="1">
                    <a:latin typeface="Calibri"/>
                    <a:cs typeface="Calibri"/>
                  </a:rPr>
                  <a:t>Mehadia</a:t>
                </a:r>
                <a:r>
                  <a:rPr lang="en-US" sz="1400" dirty="0">
                    <a:latin typeface="Calibri"/>
                    <a:cs typeface="Calibri"/>
                  </a:rPr>
                  <a:t>	241</a:t>
                </a:r>
              </a:p>
              <a:p>
                <a:pPr>
                  <a:tabLst>
                    <a:tab pos="1196975" algn="l"/>
                  </a:tabLst>
                </a:pPr>
                <a:r>
                  <a:rPr lang="en-US" sz="1400" dirty="0" err="1">
                    <a:latin typeface="Calibri"/>
                    <a:cs typeface="Calibri"/>
                  </a:rPr>
                  <a:t>Neamt</a:t>
                </a:r>
                <a:r>
                  <a:rPr lang="en-US" sz="1400" dirty="0">
                    <a:latin typeface="Calibri"/>
                    <a:cs typeface="Calibri"/>
                  </a:rPr>
                  <a:t>	234</a:t>
                </a:r>
              </a:p>
              <a:p>
                <a:pPr>
                  <a:tabLst>
                    <a:tab pos="1196975" algn="l"/>
                  </a:tabLst>
                </a:pPr>
                <a:r>
                  <a:rPr lang="en-US" sz="1400" dirty="0">
                    <a:latin typeface="Calibri"/>
                    <a:cs typeface="Calibri"/>
                  </a:rPr>
                  <a:t>Oradea	380</a:t>
                </a:r>
              </a:p>
              <a:p>
                <a:pPr>
                  <a:tabLst>
                    <a:tab pos="1196975" algn="l"/>
                  </a:tabLst>
                </a:pPr>
                <a:r>
                  <a:rPr lang="en-US" sz="1400" dirty="0">
                    <a:latin typeface="Calibri"/>
                    <a:cs typeface="Calibri"/>
                  </a:rPr>
                  <a:t>Pitesti	100</a:t>
                </a:r>
              </a:p>
              <a:p>
                <a:pPr>
                  <a:tabLst>
                    <a:tab pos="1196975" algn="l"/>
                  </a:tabLst>
                </a:pPr>
                <a:r>
                  <a:rPr lang="en-US" sz="1400" dirty="0" err="1">
                    <a:latin typeface="Calibri"/>
                    <a:cs typeface="Calibri"/>
                  </a:rPr>
                  <a:t>Rimnicu</a:t>
                </a:r>
                <a:r>
                  <a:rPr lang="en-US" sz="1400" dirty="0">
                    <a:latin typeface="Calibri"/>
                    <a:cs typeface="Calibri"/>
                  </a:rPr>
                  <a:t> </a:t>
                </a:r>
                <a:r>
                  <a:rPr lang="en-US" sz="1400" dirty="0" err="1">
                    <a:latin typeface="Calibri"/>
                    <a:cs typeface="Calibri"/>
                  </a:rPr>
                  <a:t>Vilcea</a:t>
                </a:r>
                <a:r>
                  <a:rPr lang="en-US" sz="1400" dirty="0">
                    <a:latin typeface="Calibri"/>
                    <a:cs typeface="Calibri"/>
                  </a:rPr>
                  <a:t>	193</a:t>
                </a:r>
              </a:p>
              <a:p>
                <a:pPr>
                  <a:tabLst>
                    <a:tab pos="1196975" algn="l"/>
                  </a:tabLst>
                </a:pPr>
                <a:r>
                  <a:rPr lang="en-US" sz="1400" dirty="0">
                    <a:latin typeface="Calibri"/>
                    <a:cs typeface="Calibri"/>
                  </a:rPr>
                  <a:t>Sibiu	253</a:t>
                </a:r>
              </a:p>
              <a:p>
                <a:pPr>
                  <a:tabLst>
                    <a:tab pos="1196975" algn="l"/>
                  </a:tabLst>
                </a:pPr>
                <a:r>
                  <a:rPr lang="en-US" sz="1400" dirty="0">
                    <a:latin typeface="Calibri"/>
                    <a:cs typeface="Calibri"/>
                  </a:rPr>
                  <a:t>Timisoara	329</a:t>
                </a:r>
              </a:p>
              <a:p>
                <a:pPr>
                  <a:tabLst>
                    <a:tab pos="1196975" algn="l"/>
                  </a:tabLst>
                </a:pPr>
                <a:r>
                  <a:rPr lang="en-US" sz="1400" dirty="0" err="1">
                    <a:latin typeface="Calibri"/>
                    <a:cs typeface="Calibri"/>
                  </a:rPr>
                  <a:t>Urziceni</a:t>
                </a:r>
                <a:r>
                  <a:rPr lang="en-US" sz="1400" dirty="0">
                    <a:latin typeface="Calibri"/>
                    <a:cs typeface="Calibri"/>
                  </a:rPr>
                  <a:t>	  80</a:t>
                </a:r>
              </a:p>
              <a:p>
                <a:pPr>
                  <a:tabLst>
                    <a:tab pos="1196975" algn="l"/>
                  </a:tabLst>
                </a:pPr>
                <a:r>
                  <a:rPr lang="en-US" sz="1400" dirty="0" err="1">
                    <a:latin typeface="Calibri"/>
                    <a:cs typeface="Calibri"/>
                  </a:rPr>
                  <a:t>Vaslui</a:t>
                </a:r>
                <a:r>
                  <a:rPr lang="en-US" sz="1400" dirty="0">
                    <a:latin typeface="Calibri"/>
                    <a:cs typeface="Calibri"/>
                  </a:rPr>
                  <a:t>	199</a:t>
                </a:r>
              </a:p>
              <a:p>
                <a:pPr>
                  <a:tabLst>
                    <a:tab pos="1196975" algn="l"/>
                  </a:tabLst>
                </a:pPr>
                <a:r>
                  <a:rPr lang="en-US" sz="1400" dirty="0" err="1">
                    <a:latin typeface="Calibri"/>
                    <a:cs typeface="Calibri"/>
                  </a:rPr>
                  <a:t>Zerind</a:t>
                </a:r>
                <a:r>
                  <a:rPr lang="en-US" sz="1400" dirty="0">
                    <a:latin typeface="Calibri"/>
                    <a:cs typeface="Calibri"/>
                  </a:rPr>
                  <a:t>	374</a:t>
                </a:r>
              </a:p>
            </p:txBody>
          </p:sp>
        </mc:Choice>
        <mc:Fallback xmlns="">
          <p:sp>
            <p:nvSpPr>
              <p:cNvPr id="8" name="Rectangle 7">
                <a:extLst>
                  <a:ext uri="{FF2B5EF4-FFF2-40B4-BE49-F238E27FC236}">
                    <a16:creationId xmlns:a16="http://schemas.microsoft.com/office/drawing/2014/main" id="{9FFEB526-C240-B1D5-5449-F4AB2CECC5FA}"/>
                  </a:ext>
                </a:extLst>
              </p:cNvPr>
              <p:cNvSpPr>
                <a:spLocks noRot="1" noChangeAspect="1" noMove="1" noResize="1" noEditPoints="1" noAdjustHandles="1" noChangeArrowheads="1" noChangeShapeType="1" noTextEdit="1"/>
              </p:cNvSpPr>
              <p:nvPr/>
            </p:nvSpPr>
            <p:spPr>
              <a:xfrm>
                <a:off x="257713" y="1779217"/>
                <a:ext cx="1651702" cy="4185761"/>
              </a:xfrm>
              <a:prstGeom prst="rect">
                <a:avLst/>
              </a:prstGeom>
              <a:blipFill>
                <a:blip r:embed="rId4"/>
                <a:stretch>
                  <a:fillRect l="-1527" t="-303" r="-763" b="-909"/>
                </a:stretch>
              </a:blipFill>
            </p:spPr>
            <p:txBody>
              <a:bodyPr/>
              <a:lstStyle/>
              <a:p>
                <a:r>
                  <a:rPr lang="en-DE">
                    <a:noFill/>
                  </a:rPr>
                  <a:t> </a:t>
                </a:r>
              </a:p>
            </p:txBody>
          </p:sp>
        </mc:Fallback>
      </mc:AlternateContent>
    </p:spTree>
    <p:extLst>
      <p:ext uri="{BB962C8B-B14F-4D97-AF65-F5344CB8AC3E}">
        <p14:creationId xmlns:p14="http://schemas.microsoft.com/office/powerpoint/2010/main" val="143498348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A12BDE9-9A86-A11C-667A-93D05B7E2B6C}"/>
              </a:ext>
            </a:extLst>
          </p:cNvPr>
          <p:cNvSpPr/>
          <p:nvPr/>
        </p:nvSpPr>
        <p:spPr>
          <a:xfrm>
            <a:off x="1524001" y="5892873"/>
            <a:ext cx="9132072" cy="29848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0" name="Rounded Rectangle 29">
            <a:extLst>
              <a:ext uri="{FF2B5EF4-FFF2-40B4-BE49-F238E27FC236}">
                <a16:creationId xmlns:a16="http://schemas.microsoft.com/office/drawing/2014/main" id="{8132E8B5-19F8-094C-B9E5-9C0F04861F37}"/>
              </a:ext>
            </a:extLst>
          </p:cNvPr>
          <p:cNvSpPr/>
          <p:nvPr/>
        </p:nvSpPr>
        <p:spPr bwMode="auto">
          <a:xfrm>
            <a:off x="1524000" y="1139095"/>
            <a:ext cx="605692" cy="296983"/>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solidFill>
                <a:srgbClr val="081D58"/>
              </a:solidFill>
              <a:latin typeface="Helvetica" pitchFamily="-112" charset="0"/>
            </a:endParaRPr>
          </a:p>
        </p:txBody>
      </p:sp>
      <p:sp>
        <p:nvSpPr>
          <p:cNvPr id="31" name="Rounded Rectangle 30">
            <a:extLst>
              <a:ext uri="{FF2B5EF4-FFF2-40B4-BE49-F238E27FC236}">
                <a16:creationId xmlns:a16="http://schemas.microsoft.com/office/drawing/2014/main" id="{261DC3A7-5BB7-F349-9934-C80F652D3AAE}"/>
              </a:ext>
            </a:extLst>
          </p:cNvPr>
          <p:cNvSpPr/>
          <p:nvPr/>
        </p:nvSpPr>
        <p:spPr bwMode="auto">
          <a:xfrm>
            <a:off x="3425093" y="1484925"/>
            <a:ext cx="658446" cy="367323"/>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solidFill>
                <a:srgbClr val="081D58"/>
              </a:solidFill>
              <a:latin typeface="Helvetica" pitchFamily="-112" charset="0"/>
            </a:endParaRPr>
          </a:p>
        </p:txBody>
      </p:sp>
      <p:sp>
        <p:nvSpPr>
          <p:cNvPr id="51" name="Rectangle 50"/>
          <p:cNvSpPr/>
          <p:nvPr/>
        </p:nvSpPr>
        <p:spPr>
          <a:xfrm>
            <a:off x="4518716" y="6635945"/>
            <a:ext cx="5447311" cy="20737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 name="Picture 1" descr="astar-progress06c.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1264" y="3422342"/>
            <a:ext cx="8047034" cy="3602969"/>
          </a:xfrm>
          <a:prstGeom prst="rect">
            <a:avLst/>
          </a:prstGeom>
        </p:spPr>
      </p:pic>
      <p:sp>
        <p:nvSpPr>
          <p:cNvPr id="43" name="TextBox 42"/>
          <p:cNvSpPr txBox="1"/>
          <p:nvPr/>
        </p:nvSpPr>
        <p:spPr>
          <a:xfrm>
            <a:off x="8235127" y="6049282"/>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56" name="TextBox 55"/>
          <p:cNvSpPr txBox="1"/>
          <p:nvPr/>
        </p:nvSpPr>
        <p:spPr>
          <a:xfrm>
            <a:off x="3279704" y="4603920"/>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57" name="TextBox 56"/>
          <p:cNvSpPr txBox="1"/>
          <p:nvPr/>
        </p:nvSpPr>
        <p:spPr>
          <a:xfrm>
            <a:off x="8173986" y="5356137"/>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58" name="TextBox 57"/>
          <p:cNvSpPr txBox="1"/>
          <p:nvPr/>
        </p:nvSpPr>
        <p:spPr>
          <a:xfrm>
            <a:off x="3800577" y="5327579"/>
            <a:ext cx="504164" cy="830998"/>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39" name="TextBox 38"/>
          <p:cNvSpPr txBox="1"/>
          <p:nvPr/>
        </p:nvSpPr>
        <p:spPr>
          <a:xfrm>
            <a:off x="5895904" y="6027004"/>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44" name="TextBox 43"/>
          <p:cNvSpPr txBox="1"/>
          <p:nvPr/>
        </p:nvSpPr>
        <p:spPr>
          <a:xfrm>
            <a:off x="7216064" y="6049281"/>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47" name="TextBox 46"/>
          <p:cNvSpPr txBox="1"/>
          <p:nvPr/>
        </p:nvSpPr>
        <p:spPr>
          <a:xfrm>
            <a:off x="7072770" y="5399787"/>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54" name="TextBox 53"/>
          <p:cNvSpPr txBox="1"/>
          <p:nvPr/>
        </p:nvSpPr>
        <p:spPr>
          <a:xfrm>
            <a:off x="6175308" y="5383536"/>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55" name="TextBox 54"/>
          <p:cNvSpPr txBox="1"/>
          <p:nvPr/>
        </p:nvSpPr>
        <p:spPr>
          <a:xfrm>
            <a:off x="6251508" y="4604603"/>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28" name="TextBox 27"/>
          <p:cNvSpPr txBox="1"/>
          <p:nvPr/>
        </p:nvSpPr>
        <p:spPr>
          <a:xfrm>
            <a:off x="4566637" y="5333276"/>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29" name="TextBox 28"/>
          <p:cNvSpPr txBox="1"/>
          <p:nvPr/>
        </p:nvSpPr>
        <p:spPr>
          <a:xfrm>
            <a:off x="4134837" y="4646938"/>
            <a:ext cx="504164" cy="830997"/>
          </a:xfrm>
          <a:prstGeom prst="rect">
            <a:avLst/>
          </a:prstGeom>
          <a:noFill/>
        </p:spPr>
        <p:txBody>
          <a:bodyPr wrap="none" rtlCol="0">
            <a:spAutoFit/>
          </a:bodyPr>
          <a:lstStyle/>
          <a:p>
            <a:r>
              <a:rPr lang="en-US" sz="4600" dirty="0">
                <a:solidFill>
                  <a:srgbClr val="000000"/>
                </a:solidFill>
                <a:latin typeface="Calibri"/>
                <a:cs typeface="Calibri"/>
              </a:rPr>
              <a:t>X</a:t>
            </a:r>
          </a:p>
        </p:txBody>
      </p:sp>
      <p:sp>
        <p:nvSpPr>
          <p:cNvPr id="32" name="Rectangle 31"/>
          <p:cNvSpPr/>
          <p:nvPr/>
        </p:nvSpPr>
        <p:spPr>
          <a:xfrm>
            <a:off x="2464961" y="169421"/>
            <a:ext cx="118872" cy="118872"/>
          </a:xfrm>
          <a:prstGeom prst="rect">
            <a:avLst/>
          </a:prstGeom>
          <a:solidFill>
            <a:srgbClr val="FDB0B2"/>
          </a:solid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Right Triangle 33"/>
          <p:cNvSpPr/>
          <p:nvPr/>
        </p:nvSpPr>
        <p:spPr>
          <a:xfrm rot="13500000">
            <a:off x="4696223" y="5046156"/>
            <a:ext cx="137160" cy="137160"/>
          </a:xfrm>
          <a:prstGeom prst="rtTriangle">
            <a:avLst/>
          </a:prstGeom>
          <a:solidFill>
            <a:srgbClr val="FDB0B2"/>
          </a:solidFill>
          <a:ln w="254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7" name="Picture 36"/>
          <p:cNvPicPr>
            <a:picLocks noChangeAspect="1"/>
          </p:cNvPicPr>
          <p:nvPr/>
        </p:nvPicPr>
        <p:blipFill>
          <a:blip r:embed="rId3"/>
          <a:stretch>
            <a:fillRect/>
          </a:stretch>
        </p:blipFill>
        <p:spPr>
          <a:xfrm>
            <a:off x="1472613" y="0"/>
            <a:ext cx="6273800" cy="4267200"/>
          </a:xfrm>
          <a:prstGeom prst="rect">
            <a:avLst/>
          </a:prstGeom>
        </p:spPr>
      </p:pic>
      <mc:AlternateContent xmlns:mc="http://schemas.openxmlformats.org/markup-compatibility/2006" xmlns:a14="http://schemas.microsoft.com/office/drawing/2010/main">
        <mc:Choice Requires="a14">
          <p:sp>
            <p:nvSpPr>
              <p:cNvPr id="38" name="Rectangle 37"/>
              <p:cNvSpPr/>
              <p:nvPr/>
            </p:nvSpPr>
            <p:spPr>
              <a:xfrm>
                <a:off x="257713" y="1779217"/>
                <a:ext cx="1651702" cy="4185761"/>
              </a:xfrm>
              <a:prstGeom prst="rect">
                <a:avLst/>
              </a:prstGeom>
              <a:noFill/>
            </p:spPr>
            <p:txBody>
              <a:bodyPr wrap="square">
                <a:spAutoFit/>
              </a:bodyPr>
              <a:lstStyle/>
              <a:p>
                <a:pPr>
                  <a:tabLst>
                    <a:tab pos="1196975" algn="l"/>
                  </a:tabLst>
                </a:pPr>
                <a:r>
                  <a:rPr lang="en-US" sz="1400" dirty="0">
                    <a:latin typeface="Calibri"/>
                    <a:cs typeface="Calibri"/>
                  </a:rPr>
                  <a:t>straight-line dist. </a:t>
                </a:r>
                <a:r>
                  <a:rPr lang="en-US" sz="1400" u="sng" dirty="0">
                    <a:latin typeface="Calibri"/>
                    <a:cs typeface="Calibri"/>
                  </a:rPr>
                  <a:t>from </a:t>
                </a:r>
                <a14:m>
                  <m:oMath xmlns:m="http://schemas.openxmlformats.org/officeDocument/2006/math">
                    <m:r>
                      <a:rPr lang="en-US" sz="1400" i="1" u="sng" dirty="0" smtClean="0">
                        <a:latin typeface="Cambria Math" panose="02040503050406030204" pitchFamily="18" charset="0"/>
                        <a:cs typeface="Calibri"/>
                      </a:rPr>
                      <m:t>𝑠</m:t>
                    </m:r>
                  </m:oMath>
                </a14:m>
                <a:r>
                  <a:rPr lang="en-US" sz="1400" i="1" u="sng" dirty="0">
                    <a:latin typeface="Times New Roman" panose="02020603050405020304" pitchFamily="18" charset="0"/>
                    <a:cs typeface="Calibri"/>
                  </a:rPr>
                  <a:t> </a:t>
                </a:r>
                <a:r>
                  <a:rPr lang="en-US" sz="1400" u="sng" dirty="0">
                    <a:latin typeface="Calibri"/>
                    <a:cs typeface="Calibri"/>
                  </a:rPr>
                  <a:t>to Bucharest</a:t>
                </a:r>
              </a:p>
              <a:p>
                <a:pPr>
                  <a:tabLst>
                    <a:tab pos="1196975" algn="l"/>
                  </a:tabLst>
                </a:pPr>
                <a:r>
                  <a:rPr lang="en-US" sz="1400" dirty="0">
                    <a:latin typeface="Calibri"/>
                    <a:cs typeface="Calibri"/>
                  </a:rPr>
                  <a:t>Arad	366</a:t>
                </a:r>
              </a:p>
              <a:p>
                <a:pPr>
                  <a:tabLst>
                    <a:tab pos="1196975" algn="l"/>
                  </a:tabLst>
                </a:pPr>
                <a:r>
                  <a:rPr lang="en-US" sz="1400" dirty="0">
                    <a:latin typeface="Calibri"/>
                    <a:cs typeface="Calibri"/>
                  </a:rPr>
                  <a:t>Bucharest	    0</a:t>
                </a:r>
              </a:p>
              <a:p>
                <a:pPr>
                  <a:tabLst>
                    <a:tab pos="1196975" algn="l"/>
                  </a:tabLst>
                </a:pPr>
                <a:r>
                  <a:rPr lang="en-US" sz="1400" dirty="0">
                    <a:latin typeface="Calibri"/>
                    <a:cs typeface="Calibri"/>
                  </a:rPr>
                  <a:t>Craiova	160</a:t>
                </a:r>
              </a:p>
              <a:p>
                <a:pPr>
                  <a:tabLst>
                    <a:tab pos="1196975" algn="l"/>
                  </a:tabLst>
                </a:pPr>
                <a:r>
                  <a:rPr lang="en-US" sz="1400" dirty="0" err="1">
                    <a:latin typeface="Calibri"/>
                    <a:cs typeface="Calibri"/>
                  </a:rPr>
                  <a:t>Dobreta</a:t>
                </a:r>
                <a:r>
                  <a:rPr lang="en-US" sz="1400" dirty="0">
                    <a:latin typeface="Calibri"/>
                    <a:cs typeface="Calibri"/>
                  </a:rPr>
                  <a:t>	242</a:t>
                </a:r>
              </a:p>
              <a:p>
                <a:pPr>
                  <a:tabLst>
                    <a:tab pos="1196975" algn="l"/>
                  </a:tabLst>
                </a:pPr>
                <a:r>
                  <a:rPr lang="en-US" sz="1400" dirty="0" err="1">
                    <a:latin typeface="Calibri"/>
                    <a:cs typeface="Calibri"/>
                  </a:rPr>
                  <a:t>Fagaras</a:t>
                </a:r>
                <a:r>
                  <a:rPr lang="en-US" sz="1400" dirty="0">
                    <a:latin typeface="Calibri"/>
                    <a:cs typeface="Calibri"/>
                  </a:rPr>
                  <a:t>	176</a:t>
                </a:r>
              </a:p>
              <a:p>
                <a:pPr>
                  <a:tabLst>
                    <a:tab pos="1196975" algn="l"/>
                  </a:tabLst>
                </a:pPr>
                <a:r>
                  <a:rPr lang="en-US" sz="1400" dirty="0">
                    <a:latin typeface="Calibri"/>
                    <a:cs typeface="Calibri"/>
                  </a:rPr>
                  <a:t>Iasi	226</a:t>
                </a:r>
              </a:p>
              <a:p>
                <a:pPr>
                  <a:tabLst>
                    <a:tab pos="1196975" algn="l"/>
                  </a:tabLst>
                </a:pPr>
                <a:r>
                  <a:rPr lang="en-US" sz="1400" dirty="0" err="1">
                    <a:latin typeface="Calibri"/>
                    <a:cs typeface="Calibri"/>
                  </a:rPr>
                  <a:t>Lugoj</a:t>
                </a:r>
                <a:r>
                  <a:rPr lang="en-US" sz="1400" dirty="0">
                    <a:latin typeface="Calibri"/>
                    <a:cs typeface="Calibri"/>
                  </a:rPr>
                  <a:t>	244</a:t>
                </a:r>
              </a:p>
              <a:p>
                <a:pPr>
                  <a:tabLst>
                    <a:tab pos="1196975" algn="l"/>
                  </a:tabLst>
                </a:pPr>
                <a:r>
                  <a:rPr lang="en-US" sz="1400" dirty="0" err="1">
                    <a:latin typeface="Calibri"/>
                    <a:cs typeface="Calibri"/>
                  </a:rPr>
                  <a:t>Mehadia</a:t>
                </a:r>
                <a:r>
                  <a:rPr lang="en-US" sz="1400" dirty="0">
                    <a:latin typeface="Calibri"/>
                    <a:cs typeface="Calibri"/>
                  </a:rPr>
                  <a:t>	241</a:t>
                </a:r>
              </a:p>
              <a:p>
                <a:pPr>
                  <a:tabLst>
                    <a:tab pos="1196975" algn="l"/>
                  </a:tabLst>
                </a:pPr>
                <a:r>
                  <a:rPr lang="en-US" sz="1400" dirty="0" err="1">
                    <a:latin typeface="Calibri"/>
                    <a:cs typeface="Calibri"/>
                  </a:rPr>
                  <a:t>Neamt</a:t>
                </a:r>
                <a:r>
                  <a:rPr lang="en-US" sz="1400" dirty="0">
                    <a:latin typeface="Calibri"/>
                    <a:cs typeface="Calibri"/>
                  </a:rPr>
                  <a:t>	234</a:t>
                </a:r>
              </a:p>
              <a:p>
                <a:pPr>
                  <a:tabLst>
                    <a:tab pos="1196975" algn="l"/>
                  </a:tabLst>
                </a:pPr>
                <a:r>
                  <a:rPr lang="en-US" sz="1400" dirty="0">
                    <a:latin typeface="Calibri"/>
                    <a:cs typeface="Calibri"/>
                  </a:rPr>
                  <a:t>Oradea	380</a:t>
                </a:r>
              </a:p>
              <a:p>
                <a:pPr>
                  <a:tabLst>
                    <a:tab pos="1196975" algn="l"/>
                  </a:tabLst>
                </a:pPr>
                <a:r>
                  <a:rPr lang="en-US" sz="1400" dirty="0">
                    <a:latin typeface="Calibri"/>
                    <a:cs typeface="Calibri"/>
                  </a:rPr>
                  <a:t>Pitesti	100</a:t>
                </a:r>
              </a:p>
              <a:p>
                <a:pPr>
                  <a:tabLst>
                    <a:tab pos="1196975" algn="l"/>
                  </a:tabLst>
                </a:pPr>
                <a:r>
                  <a:rPr lang="en-US" sz="1400" dirty="0" err="1">
                    <a:latin typeface="Calibri"/>
                    <a:cs typeface="Calibri"/>
                  </a:rPr>
                  <a:t>Rimnicu</a:t>
                </a:r>
                <a:r>
                  <a:rPr lang="en-US" sz="1400" dirty="0">
                    <a:latin typeface="Calibri"/>
                    <a:cs typeface="Calibri"/>
                  </a:rPr>
                  <a:t> </a:t>
                </a:r>
                <a:r>
                  <a:rPr lang="en-US" sz="1400" dirty="0" err="1">
                    <a:latin typeface="Calibri"/>
                    <a:cs typeface="Calibri"/>
                  </a:rPr>
                  <a:t>Vilcea</a:t>
                </a:r>
                <a:r>
                  <a:rPr lang="en-US" sz="1400" dirty="0">
                    <a:latin typeface="Calibri"/>
                    <a:cs typeface="Calibri"/>
                  </a:rPr>
                  <a:t>	193</a:t>
                </a:r>
              </a:p>
              <a:p>
                <a:pPr>
                  <a:tabLst>
                    <a:tab pos="1196975" algn="l"/>
                  </a:tabLst>
                </a:pPr>
                <a:r>
                  <a:rPr lang="en-US" sz="1400" dirty="0">
                    <a:latin typeface="Calibri"/>
                    <a:cs typeface="Calibri"/>
                  </a:rPr>
                  <a:t>Sibiu	253</a:t>
                </a:r>
              </a:p>
              <a:p>
                <a:pPr>
                  <a:tabLst>
                    <a:tab pos="1196975" algn="l"/>
                  </a:tabLst>
                </a:pPr>
                <a:r>
                  <a:rPr lang="en-US" sz="1400" dirty="0">
                    <a:latin typeface="Calibri"/>
                    <a:cs typeface="Calibri"/>
                  </a:rPr>
                  <a:t>Timisoara	329</a:t>
                </a:r>
              </a:p>
              <a:p>
                <a:pPr>
                  <a:tabLst>
                    <a:tab pos="1196975" algn="l"/>
                  </a:tabLst>
                </a:pPr>
                <a:r>
                  <a:rPr lang="en-US" sz="1400" dirty="0" err="1">
                    <a:latin typeface="Calibri"/>
                    <a:cs typeface="Calibri"/>
                  </a:rPr>
                  <a:t>Urziceni</a:t>
                </a:r>
                <a:r>
                  <a:rPr lang="en-US" sz="1400" dirty="0">
                    <a:latin typeface="Calibri"/>
                    <a:cs typeface="Calibri"/>
                  </a:rPr>
                  <a:t>	  80</a:t>
                </a:r>
              </a:p>
              <a:p>
                <a:pPr>
                  <a:tabLst>
                    <a:tab pos="1196975" algn="l"/>
                  </a:tabLst>
                </a:pPr>
                <a:r>
                  <a:rPr lang="en-US" sz="1400" dirty="0" err="1">
                    <a:latin typeface="Calibri"/>
                    <a:cs typeface="Calibri"/>
                  </a:rPr>
                  <a:t>Vaslui</a:t>
                </a:r>
                <a:r>
                  <a:rPr lang="en-US" sz="1400" dirty="0">
                    <a:latin typeface="Calibri"/>
                    <a:cs typeface="Calibri"/>
                  </a:rPr>
                  <a:t>	199</a:t>
                </a:r>
              </a:p>
              <a:p>
                <a:pPr>
                  <a:tabLst>
                    <a:tab pos="1196975" algn="l"/>
                  </a:tabLst>
                </a:pPr>
                <a:r>
                  <a:rPr lang="en-US" sz="1400" dirty="0" err="1">
                    <a:latin typeface="Calibri"/>
                    <a:cs typeface="Calibri"/>
                  </a:rPr>
                  <a:t>Zerind</a:t>
                </a:r>
                <a:r>
                  <a:rPr lang="en-US" sz="1400" dirty="0">
                    <a:latin typeface="Calibri"/>
                    <a:cs typeface="Calibri"/>
                  </a:rPr>
                  <a:t>	374</a:t>
                </a:r>
              </a:p>
            </p:txBody>
          </p:sp>
        </mc:Choice>
        <mc:Fallback xmlns="">
          <p:sp>
            <p:nvSpPr>
              <p:cNvPr id="38" name="Rectangle 37"/>
              <p:cNvSpPr>
                <a:spLocks noRot="1" noChangeAspect="1" noMove="1" noResize="1" noEditPoints="1" noAdjustHandles="1" noChangeArrowheads="1" noChangeShapeType="1" noTextEdit="1"/>
              </p:cNvSpPr>
              <p:nvPr/>
            </p:nvSpPr>
            <p:spPr>
              <a:xfrm>
                <a:off x="257713" y="1779217"/>
                <a:ext cx="1651702" cy="4185761"/>
              </a:xfrm>
              <a:prstGeom prst="rect">
                <a:avLst/>
              </a:prstGeom>
              <a:blipFill>
                <a:blip r:embed="rId4"/>
                <a:stretch>
                  <a:fillRect l="-1527" t="-303" r="-763" b="-909"/>
                </a:stretch>
              </a:blipFill>
            </p:spPr>
            <p:txBody>
              <a:bodyPr/>
              <a:lstStyle/>
              <a:p>
                <a:r>
                  <a:rPr lang="en-DE">
                    <a:noFill/>
                  </a:rPr>
                  <a:t> </a:t>
                </a:r>
              </a:p>
            </p:txBody>
          </p:sp>
        </mc:Fallback>
      </mc:AlternateContent>
      <p:sp>
        <p:nvSpPr>
          <p:cNvPr id="42" name="Rectangle 41"/>
          <p:cNvSpPr/>
          <p:nvPr/>
        </p:nvSpPr>
        <p:spPr>
          <a:xfrm>
            <a:off x="5054600" y="6282268"/>
            <a:ext cx="635000" cy="37253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CE783412-B943-DB47-A89D-5AFB536D7771}"/>
              </a:ext>
            </a:extLst>
          </p:cNvPr>
          <p:cNvSpPr/>
          <p:nvPr/>
        </p:nvSpPr>
        <p:spPr>
          <a:xfrm>
            <a:off x="2155371" y="716715"/>
            <a:ext cx="137160" cy="137160"/>
          </a:xfrm>
          <a:prstGeom prst="ellipse">
            <a:avLst/>
          </a:prstGeom>
          <a:solidFill>
            <a:srgbClr val="FFC0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DFE79018-9D28-EA4C-807D-447E78D392B9}"/>
              </a:ext>
            </a:extLst>
          </p:cNvPr>
          <p:cNvSpPr/>
          <p:nvPr/>
        </p:nvSpPr>
        <p:spPr>
          <a:xfrm>
            <a:off x="1955956" y="2332155"/>
            <a:ext cx="137160" cy="137160"/>
          </a:xfrm>
          <a:prstGeom prst="ellipse">
            <a:avLst/>
          </a:prstGeom>
          <a:solidFill>
            <a:srgbClr val="FFC0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833C7080-FB03-7A49-B6A3-195397038F2A}"/>
              </a:ext>
            </a:extLst>
          </p:cNvPr>
          <p:cNvSpPr/>
          <p:nvPr/>
        </p:nvSpPr>
        <p:spPr>
          <a:xfrm>
            <a:off x="2444931" y="155883"/>
            <a:ext cx="137160" cy="137160"/>
          </a:xfrm>
          <a:prstGeom prst="ellipse">
            <a:avLst/>
          </a:pr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Date Placeholder 5">
            <a:extLst>
              <a:ext uri="{FF2B5EF4-FFF2-40B4-BE49-F238E27FC236}">
                <a16:creationId xmlns:a16="http://schemas.microsoft.com/office/drawing/2014/main" id="{1244C338-0902-4CAB-BE7E-7EB3863B8F20}"/>
              </a:ext>
            </a:extLst>
          </p:cNvPr>
          <p:cNvSpPr>
            <a:spLocks noGrp="1"/>
          </p:cNvSpPr>
          <p:nvPr>
            <p:ph type="dt" sz="half" idx="2"/>
          </p:nvPr>
        </p:nvSpPr>
        <p:spPr/>
        <p:txBody>
          <a:bodyPr/>
          <a:lstStyle/>
          <a:p>
            <a:r>
              <a:rPr lang="de-DE"/>
              <a:t>Deterministic</a:t>
            </a:r>
            <a:endParaRPr lang="de-DE" dirty="0"/>
          </a:p>
        </p:txBody>
      </p:sp>
      <p:sp>
        <p:nvSpPr>
          <p:cNvPr id="7" name="Footer Placeholder 6">
            <a:extLst>
              <a:ext uri="{FF2B5EF4-FFF2-40B4-BE49-F238E27FC236}">
                <a16:creationId xmlns:a16="http://schemas.microsoft.com/office/drawing/2014/main" id="{ACE15F12-F321-2D01-4688-255C22F984C5}"/>
              </a:ext>
            </a:extLst>
          </p:cNvPr>
          <p:cNvSpPr>
            <a:spLocks noGrp="1"/>
          </p:cNvSpPr>
          <p:nvPr>
            <p:ph type="ftr" sz="quarter" idx="3"/>
          </p:nvPr>
        </p:nvSpPr>
        <p:spPr/>
        <p:txBody>
          <a:bodyPr/>
          <a:lstStyle/>
          <a:p>
            <a:r>
              <a:rPr lang="en-GB"/>
              <a:t>T. Braun - APA</a:t>
            </a:r>
          </a:p>
        </p:txBody>
      </p:sp>
      <p:sp>
        <p:nvSpPr>
          <p:cNvPr id="3" name="Slide Number Placeholder 2">
            <a:extLst>
              <a:ext uri="{FF2B5EF4-FFF2-40B4-BE49-F238E27FC236}">
                <a16:creationId xmlns:a16="http://schemas.microsoft.com/office/drawing/2014/main" id="{62F186A6-DC53-9F46-9A1D-FBE616DE6FE3}"/>
              </a:ext>
            </a:extLst>
          </p:cNvPr>
          <p:cNvSpPr>
            <a:spLocks noGrp="1"/>
          </p:cNvSpPr>
          <p:nvPr>
            <p:ph type="sldNum" sz="quarter" idx="4"/>
          </p:nvPr>
        </p:nvSpPr>
        <p:spPr/>
        <p:txBody>
          <a:bodyPr/>
          <a:lstStyle/>
          <a:p>
            <a:fld id="{67C9959E-8E6B-B04C-9955-EA096F41CA7A}" type="slidenum">
              <a:rPr lang="en-GB" smtClean="0"/>
              <a:t>77</a:t>
            </a:fld>
            <a:endParaRPr lang="en-GB"/>
          </a:p>
        </p:txBody>
      </p:sp>
      <p:sp>
        <p:nvSpPr>
          <p:cNvPr id="27" name="Triangle 26">
            <a:extLst>
              <a:ext uri="{FF2B5EF4-FFF2-40B4-BE49-F238E27FC236}">
                <a16:creationId xmlns:a16="http://schemas.microsoft.com/office/drawing/2014/main" id="{7C935844-D83B-2348-BC5F-DDE1808C56B7}"/>
              </a:ext>
            </a:extLst>
          </p:cNvPr>
          <p:cNvSpPr/>
          <p:nvPr/>
        </p:nvSpPr>
        <p:spPr>
          <a:xfrm rot="5400000">
            <a:off x="4701331" y="5033736"/>
            <a:ext cx="252000" cy="16200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33" name="Group 32">
            <a:extLst>
              <a:ext uri="{FF2B5EF4-FFF2-40B4-BE49-F238E27FC236}">
                <a16:creationId xmlns:a16="http://schemas.microsoft.com/office/drawing/2014/main" id="{783B77F2-FCAE-FB42-BA55-01BF58B1AA40}"/>
              </a:ext>
            </a:extLst>
          </p:cNvPr>
          <p:cNvGrpSpPr/>
          <p:nvPr/>
        </p:nvGrpSpPr>
        <p:grpSpPr>
          <a:xfrm>
            <a:off x="2447927" y="141366"/>
            <a:ext cx="165108" cy="162000"/>
            <a:chOff x="384788" y="1225102"/>
            <a:chExt cx="165108" cy="162000"/>
          </a:xfrm>
        </p:grpSpPr>
        <p:sp>
          <p:nvSpPr>
            <p:cNvPr id="35" name="Rectangle 34">
              <a:extLst>
                <a:ext uri="{FF2B5EF4-FFF2-40B4-BE49-F238E27FC236}">
                  <a16:creationId xmlns:a16="http://schemas.microsoft.com/office/drawing/2014/main" id="{9A18954C-C0AF-0A4C-A018-669FEA74A3BD}"/>
                </a:ext>
              </a:extLst>
            </p:cNvPr>
            <p:cNvSpPr/>
            <p:nvPr/>
          </p:nvSpPr>
          <p:spPr>
            <a:xfrm>
              <a:off x="395096" y="1225102"/>
              <a:ext cx="154800" cy="1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Oval 35">
              <a:extLst>
                <a:ext uri="{FF2B5EF4-FFF2-40B4-BE49-F238E27FC236}">
                  <a16:creationId xmlns:a16="http://schemas.microsoft.com/office/drawing/2014/main" id="{0BB0EDF3-68FB-124D-8F44-7E6E77CB7865}"/>
                </a:ext>
              </a:extLst>
            </p:cNvPr>
            <p:cNvSpPr/>
            <p:nvPr/>
          </p:nvSpPr>
          <p:spPr>
            <a:xfrm>
              <a:off x="384788" y="1243574"/>
              <a:ext cx="137160" cy="137160"/>
            </a:xfrm>
            <a:prstGeom prst="ellipse">
              <a:avLst/>
            </a:prstGeom>
            <a:solidFill>
              <a:schemeClr val="accent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5" name="Rectangle 4">
            <a:extLst>
              <a:ext uri="{FF2B5EF4-FFF2-40B4-BE49-F238E27FC236}">
                <a16:creationId xmlns:a16="http://schemas.microsoft.com/office/drawing/2014/main" id="{FA1D6700-67F3-29B0-12BC-C25EE20382F9}"/>
              </a:ext>
            </a:extLst>
          </p:cNvPr>
          <p:cNvSpPr/>
          <p:nvPr/>
        </p:nvSpPr>
        <p:spPr>
          <a:xfrm>
            <a:off x="9102227" y="1487269"/>
            <a:ext cx="2369822" cy="646331"/>
          </a:xfrm>
          <a:prstGeom prst="rect">
            <a:avLst/>
          </a:prstGeom>
        </p:spPr>
        <p:txBody>
          <a:bodyPr wrap="none">
            <a:spAutoFit/>
          </a:bodyPr>
          <a:lstStyle/>
          <a:p>
            <a:r>
              <a:rPr lang="en-US" i="1" dirty="0">
                <a:solidFill>
                  <a:schemeClr val="accent1"/>
                </a:solidFill>
                <a:latin typeface="Times New Roman"/>
                <a:cs typeface="Times New Roman"/>
              </a:rPr>
              <a:t>c*=</a:t>
            </a:r>
            <a:r>
              <a:rPr lang="en-US" dirty="0">
                <a:solidFill>
                  <a:schemeClr val="accent1"/>
                </a:solidFill>
                <a:latin typeface="Times New Roman"/>
                <a:cs typeface="Times New Roman"/>
              </a:rPr>
              <a:t>418</a:t>
            </a:r>
          </a:p>
          <a:p>
            <a:r>
              <a:rPr lang="en-US" i="1" dirty="0">
                <a:solidFill>
                  <a:schemeClr val="accent1"/>
                </a:solidFill>
                <a:latin typeface="Times New Roman"/>
                <a:cs typeface="Times New Roman"/>
              </a:rPr>
              <a:t>π*</a:t>
            </a:r>
            <a:r>
              <a:rPr lang="en-US" dirty="0">
                <a:solidFill>
                  <a:schemeClr val="accent1"/>
                </a:solidFill>
                <a:latin typeface="Times New Roman"/>
                <a:cs typeface="Times New Roman"/>
              </a:rPr>
              <a:t>= </a:t>
            </a:r>
            <a:r>
              <a:rPr lang="en-US" dirty="0">
                <a:solidFill>
                  <a:schemeClr val="accent1"/>
                </a:solidFill>
              </a:rPr>
              <a:t>⟨</a:t>
            </a:r>
            <a:r>
              <a:rPr lang="en-US" i="1" dirty="0" err="1">
                <a:solidFill>
                  <a:schemeClr val="accent1"/>
                </a:solidFill>
                <a:latin typeface="Times New Roman"/>
                <a:cs typeface="Times New Roman"/>
              </a:rPr>
              <a:t>a</a:t>
            </a:r>
            <a:r>
              <a:rPr lang="en-US" baseline="-25000" dirty="0" err="1">
                <a:solidFill>
                  <a:schemeClr val="accent1"/>
                </a:solidFill>
                <a:latin typeface="Times New Roman"/>
                <a:cs typeface="Times New Roman"/>
              </a:rPr>
              <a:t>AS</a:t>
            </a:r>
            <a:r>
              <a:rPr lang="en-US" dirty="0">
                <a:solidFill>
                  <a:schemeClr val="accent1"/>
                </a:solidFill>
                <a:latin typeface="Times New Roman"/>
                <a:cs typeface="Times New Roman"/>
              </a:rPr>
              <a:t>,</a:t>
            </a:r>
            <a:r>
              <a:rPr lang="en-US" i="1" dirty="0">
                <a:solidFill>
                  <a:schemeClr val="accent1"/>
                </a:solidFill>
                <a:latin typeface="Times New Roman"/>
                <a:cs typeface="Times New Roman"/>
              </a:rPr>
              <a:t> </a:t>
            </a:r>
            <a:r>
              <a:rPr lang="en-US" i="1" dirty="0" err="1">
                <a:solidFill>
                  <a:schemeClr val="accent1"/>
                </a:solidFill>
                <a:latin typeface="Times New Roman"/>
                <a:cs typeface="Times New Roman"/>
              </a:rPr>
              <a:t>a</a:t>
            </a:r>
            <a:r>
              <a:rPr lang="en-US" baseline="-25000" dirty="0" err="1">
                <a:solidFill>
                  <a:schemeClr val="accent1"/>
                </a:solidFill>
                <a:latin typeface="Times New Roman"/>
                <a:cs typeface="Times New Roman"/>
              </a:rPr>
              <a:t>SR</a:t>
            </a:r>
            <a:r>
              <a:rPr lang="en-US" dirty="0">
                <a:solidFill>
                  <a:schemeClr val="accent1"/>
                </a:solidFill>
                <a:latin typeface="Times New Roman"/>
                <a:cs typeface="Times New Roman"/>
              </a:rPr>
              <a:t>,</a:t>
            </a:r>
            <a:r>
              <a:rPr lang="en-US" i="1" dirty="0">
                <a:solidFill>
                  <a:schemeClr val="accent1"/>
                </a:solidFill>
                <a:latin typeface="Times New Roman"/>
                <a:cs typeface="Times New Roman"/>
              </a:rPr>
              <a:t> </a:t>
            </a:r>
            <a:r>
              <a:rPr lang="en-US" i="1" dirty="0" err="1">
                <a:solidFill>
                  <a:schemeClr val="accent1"/>
                </a:solidFill>
                <a:latin typeface="Times New Roman"/>
                <a:cs typeface="Times New Roman"/>
              </a:rPr>
              <a:t>a</a:t>
            </a:r>
            <a:r>
              <a:rPr lang="en-US" baseline="-25000" dirty="0" err="1">
                <a:solidFill>
                  <a:schemeClr val="accent1"/>
                </a:solidFill>
                <a:latin typeface="Times New Roman"/>
                <a:cs typeface="Times New Roman"/>
              </a:rPr>
              <a:t>RP</a:t>
            </a:r>
            <a:r>
              <a:rPr lang="en-US" dirty="0">
                <a:solidFill>
                  <a:schemeClr val="accent1"/>
                </a:solidFill>
                <a:latin typeface="Times New Roman"/>
                <a:cs typeface="Times New Roman"/>
              </a:rPr>
              <a:t>, </a:t>
            </a:r>
            <a:r>
              <a:rPr lang="en-US" i="1" dirty="0" err="1">
                <a:solidFill>
                  <a:schemeClr val="accent1"/>
                </a:solidFill>
                <a:latin typeface="Times New Roman"/>
                <a:cs typeface="Times New Roman"/>
              </a:rPr>
              <a:t>a</a:t>
            </a:r>
            <a:r>
              <a:rPr lang="en-US" baseline="-25000" dirty="0" err="1">
                <a:solidFill>
                  <a:schemeClr val="accent1"/>
                </a:solidFill>
                <a:latin typeface="Times New Roman"/>
                <a:cs typeface="Times New Roman"/>
              </a:rPr>
              <a:t>PB</a:t>
            </a:r>
            <a:r>
              <a:rPr lang="en-US" dirty="0">
                <a:solidFill>
                  <a:schemeClr val="accent1"/>
                </a:solidFill>
              </a:rPr>
              <a:t>⟩</a:t>
            </a:r>
            <a:endParaRPr lang="en-US" dirty="0">
              <a:solidFill>
                <a:schemeClr val="accent1"/>
              </a:solidFill>
              <a:latin typeface="Times New Roman"/>
              <a:cs typeface="Times New Roman"/>
            </a:endParaRPr>
          </a:p>
        </p:txBody>
      </p:sp>
    </p:spTree>
    <p:extLst>
      <p:ext uri="{BB962C8B-B14F-4D97-AF65-F5344CB8AC3E}">
        <p14:creationId xmlns:p14="http://schemas.microsoft.com/office/powerpoint/2010/main" val="141132855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chor="ctr">
            <a:normAutofit/>
          </a:bodyPr>
          <a:lstStyle/>
          <a:p>
            <a:r>
              <a:rPr lang="en-US" dirty="0"/>
              <a:t>Iterative Deepening Search (IDS)</a:t>
            </a:r>
          </a:p>
        </p:txBody>
      </p:sp>
      <mc:AlternateContent xmlns:mc="http://schemas.openxmlformats.org/markup-compatibility/2006" xmlns:a14="http://schemas.microsoft.com/office/drawing/2010/main">
        <mc:Choice Requires="a14">
          <p:sp>
            <p:nvSpPr>
              <p:cNvPr id="6" name="Content Placeholder 5"/>
              <p:cNvSpPr>
                <a:spLocks noGrp="1"/>
              </p:cNvSpPr>
              <p:nvPr>
                <p:ph idx="1"/>
              </p:nvPr>
            </p:nvSpPr>
            <p:spPr>
              <a:xfrm>
                <a:off x="359625" y="1665066"/>
                <a:ext cx="7853638" cy="4240848"/>
              </a:xfrm>
            </p:spPr>
            <p:txBody>
              <a:bodyPr>
                <a:noAutofit/>
              </a:bodyPr>
              <a:lstStyle/>
              <a:p>
                <a:r>
                  <a:rPr lang="en-GB" dirty="0"/>
                  <a:t>Example:</a:t>
                </a:r>
              </a:p>
              <a:p>
                <a:pPr lvl="1"/>
                <a:r>
                  <a:rPr lang="en-GB" dirty="0"/>
                  <a:t>(</a:t>
                </a:r>
                <a14:m>
                  <m:oMath xmlns:m="http://schemas.openxmlformats.org/officeDocument/2006/math">
                    <m:r>
                      <a:rPr lang="en-GB" i="1" smtClean="0">
                        <a:latin typeface="Cambria Math" panose="02040503050406030204" pitchFamily="18" charset="0"/>
                      </a:rPr>
                      <m:t>𝑘</m:t>
                    </m:r>
                    <m:r>
                      <a:rPr lang="en-GB" i="1" smtClean="0">
                        <a:latin typeface="Cambria Math" panose="02040503050406030204" pitchFamily="18" charset="0"/>
                      </a:rPr>
                      <m:t>=1</m:t>
                    </m:r>
                  </m:oMath>
                </a14:m>
                <a:r>
                  <a:rPr lang="en-GB" dirty="0"/>
                  <a:t>) Expand </a:t>
                </a:r>
                <a14:m>
                  <m:oMath xmlns:m="http://schemas.openxmlformats.org/officeDocument/2006/math">
                    <m:r>
                      <a:rPr lang="en-GB" i="1" smtClean="0">
                        <a:latin typeface="Cambria Math" panose="02040503050406030204" pitchFamily="18" charset="0"/>
                      </a:rPr>
                      <m:t>𝑎</m:t>
                    </m:r>
                  </m:oMath>
                </a14:m>
                <a:r>
                  <a:rPr lang="en-GB" dirty="0"/>
                  <a:t> </a:t>
                </a:r>
              </a:p>
              <a:p>
                <a:pPr lvl="1"/>
                <a:r>
                  <a:rPr lang="en-GB" dirty="0"/>
                  <a:t>(</a:t>
                </a:r>
                <a14:m>
                  <m:oMath xmlns:m="http://schemas.openxmlformats.org/officeDocument/2006/math">
                    <m:r>
                      <a:rPr lang="en-GB" i="1" smtClean="0">
                        <a:latin typeface="Cambria Math" panose="02040503050406030204" pitchFamily="18" charset="0"/>
                      </a:rPr>
                      <m:t>𝑘</m:t>
                    </m:r>
                    <m:r>
                      <a:rPr lang="en-GB" i="1" smtClean="0">
                        <a:latin typeface="Cambria Math" panose="02040503050406030204" pitchFamily="18" charset="0"/>
                      </a:rPr>
                      <m:t>=2</m:t>
                    </m:r>
                  </m:oMath>
                </a14:m>
                <a:r>
                  <a:rPr lang="en-GB" dirty="0"/>
                  <a:t>) Expand </a:t>
                </a:r>
                <a14:m>
                  <m:oMath xmlns:m="http://schemas.openxmlformats.org/officeDocument/2006/math">
                    <m:r>
                      <a:rPr lang="en-GB" i="1" smtClean="0">
                        <a:latin typeface="Cambria Math" panose="02040503050406030204" pitchFamily="18" charset="0"/>
                      </a:rPr>
                      <m:t>𝑎</m:t>
                    </m:r>
                    <m:r>
                      <a:rPr lang="en-GB" i="1" smtClean="0">
                        <a:latin typeface="Cambria Math" panose="02040503050406030204" pitchFamily="18" charset="0"/>
                      </a:rPr>
                      <m:t>, </m:t>
                    </m:r>
                    <m:r>
                      <a:rPr lang="en-GB" i="1" smtClean="0">
                        <a:latin typeface="Cambria Math" panose="02040503050406030204" pitchFamily="18" charset="0"/>
                      </a:rPr>
                      <m:t>𝑏</m:t>
                    </m:r>
                    <m:r>
                      <a:rPr lang="en-GB" i="1" smtClean="0">
                        <a:latin typeface="Cambria Math" panose="02040503050406030204" pitchFamily="18" charset="0"/>
                      </a:rPr>
                      <m:t>, </m:t>
                    </m:r>
                    <m:r>
                      <a:rPr lang="en-GB" i="1" smtClean="0">
                        <a:latin typeface="Cambria Math" panose="02040503050406030204" pitchFamily="18" charset="0"/>
                      </a:rPr>
                      <m:t>𝑐</m:t>
                    </m:r>
                    <m:r>
                      <a:rPr lang="en-GB" i="1" smtClean="0">
                        <a:latin typeface="Cambria Math" panose="02040503050406030204" pitchFamily="18" charset="0"/>
                      </a:rPr>
                      <m:t> </m:t>
                    </m:r>
                  </m:oMath>
                </a14:m>
                <a:endParaRPr lang="en-GB" dirty="0"/>
              </a:p>
              <a:p>
                <a:pPr lvl="1"/>
                <a:r>
                  <a:rPr lang="en-GB" dirty="0"/>
                  <a:t>(</a:t>
                </a:r>
                <a14:m>
                  <m:oMath xmlns:m="http://schemas.openxmlformats.org/officeDocument/2006/math">
                    <m:r>
                      <a:rPr lang="en-GB" i="1" smtClean="0">
                        <a:latin typeface="Cambria Math" panose="02040503050406030204" pitchFamily="18" charset="0"/>
                      </a:rPr>
                      <m:t>𝑘</m:t>
                    </m:r>
                    <m:r>
                      <a:rPr lang="en-GB" i="1" smtClean="0">
                        <a:latin typeface="Cambria Math" panose="02040503050406030204" pitchFamily="18" charset="0"/>
                      </a:rPr>
                      <m:t>=3</m:t>
                    </m:r>
                  </m:oMath>
                </a14:m>
                <a:r>
                  <a:rPr lang="en-GB" dirty="0"/>
                  <a:t>) Expand </a:t>
                </a:r>
                <a14:m>
                  <m:oMath xmlns:m="http://schemas.openxmlformats.org/officeDocument/2006/math">
                    <m:r>
                      <a:rPr lang="en-GB" i="1" smtClean="0">
                        <a:latin typeface="Cambria Math" panose="02040503050406030204" pitchFamily="18" charset="0"/>
                      </a:rPr>
                      <m:t>𝑎</m:t>
                    </m:r>
                    <m:r>
                      <a:rPr lang="en-GB" i="1" smtClean="0">
                        <a:latin typeface="Cambria Math" panose="02040503050406030204" pitchFamily="18" charset="0"/>
                      </a:rPr>
                      <m:t>, </m:t>
                    </m:r>
                    <m:r>
                      <a:rPr lang="en-GB" i="1" smtClean="0">
                        <a:latin typeface="Cambria Math" panose="02040503050406030204" pitchFamily="18" charset="0"/>
                      </a:rPr>
                      <m:t>𝑏</m:t>
                    </m:r>
                    <m:r>
                      <a:rPr lang="en-GB" i="1" smtClean="0">
                        <a:latin typeface="Cambria Math" panose="02040503050406030204" pitchFamily="18" charset="0"/>
                      </a:rPr>
                      <m:t>, </m:t>
                    </m:r>
                    <m:r>
                      <a:rPr lang="en-GB" i="1" smtClean="0">
                        <a:latin typeface="Cambria Math" panose="02040503050406030204" pitchFamily="18" charset="0"/>
                      </a:rPr>
                      <m:t>𝑐</m:t>
                    </m:r>
                    <m:r>
                      <a:rPr lang="en-GB" i="1" smtClean="0">
                        <a:latin typeface="Cambria Math" panose="02040503050406030204" pitchFamily="18" charset="0"/>
                      </a:rPr>
                      <m:t>, </m:t>
                    </m:r>
                    <m:r>
                      <a:rPr lang="en-GB" i="1" smtClean="0">
                        <a:latin typeface="Cambria Math" panose="02040503050406030204" pitchFamily="18" charset="0"/>
                      </a:rPr>
                      <m:t>𝑑</m:t>
                    </m:r>
                    <m:r>
                      <a:rPr lang="en-GB" i="1" smtClean="0">
                        <a:latin typeface="Cambria Math" panose="02040503050406030204" pitchFamily="18" charset="0"/>
                      </a:rPr>
                      <m:t>, </m:t>
                    </m:r>
                    <m:r>
                      <a:rPr lang="en-GB" i="1" smtClean="0">
                        <a:latin typeface="Cambria Math" panose="02040503050406030204" pitchFamily="18" charset="0"/>
                      </a:rPr>
                      <m:t>𝑒</m:t>
                    </m:r>
                    <m:r>
                      <a:rPr lang="en-GB" i="1" smtClean="0">
                        <a:latin typeface="Cambria Math" panose="02040503050406030204" pitchFamily="18" charset="0"/>
                      </a:rPr>
                      <m:t>, </m:t>
                    </m:r>
                    <m:r>
                      <a:rPr lang="en-GB" i="1" smtClean="0">
                        <a:latin typeface="Cambria Math" panose="02040503050406030204" pitchFamily="18" charset="0"/>
                      </a:rPr>
                      <m:t>𝑓</m:t>
                    </m:r>
                    <m:r>
                      <a:rPr lang="en-GB" i="1" smtClean="0">
                        <a:latin typeface="Cambria Math" panose="02040503050406030204" pitchFamily="18" charset="0"/>
                      </a:rPr>
                      <m:t>, </m:t>
                    </m:r>
                    <m:r>
                      <a:rPr lang="en-GB" i="1" smtClean="0">
                        <a:latin typeface="Cambria Math" panose="02040503050406030204" pitchFamily="18" charset="0"/>
                      </a:rPr>
                      <m:t>𝑔</m:t>
                    </m:r>
                  </m:oMath>
                </a14:m>
                <a:r>
                  <a:rPr lang="en-GB" dirty="0"/>
                  <a:t> </a:t>
                </a:r>
              </a:p>
              <a:p>
                <a:pPr lvl="1"/>
                <a:r>
                  <a:rPr lang="en-GB" dirty="0"/>
                  <a:t>(</a:t>
                </a:r>
                <a14:m>
                  <m:oMath xmlns:m="http://schemas.openxmlformats.org/officeDocument/2006/math">
                    <m:r>
                      <a:rPr lang="en-GB" i="1" smtClean="0">
                        <a:latin typeface="Cambria Math" panose="02040503050406030204" pitchFamily="18" charset="0"/>
                      </a:rPr>
                      <m:t>𝑘</m:t>
                    </m:r>
                    <m:r>
                      <a:rPr lang="en-GB" i="1" smtClean="0">
                        <a:latin typeface="Cambria Math" panose="02040503050406030204" pitchFamily="18" charset="0"/>
                      </a:rPr>
                      <m:t>=4</m:t>
                    </m:r>
                  </m:oMath>
                </a14:m>
                <a:r>
                  <a:rPr lang="en-GB" dirty="0"/>
                  <a:t>) Expand </a:t>
                </a:r>
                <a14:m>
                  <m:oMath xmlns:m="http://schemas.openxmlformats.org/officeDocument/2006/math">
                    <m:r>
                      <a:rPr lang="en-GB" i="1" smtClean="0">
                        <a:latin typeface="Cambria Math" panose="02040503050406030204" pitchFamily="18" charset="0"/>
                      </a:rPr>
                      <m:t>𝑎</m:t>
                    </m:r>
                    <m:r>
                      <a:rPr lang="en-GB" i="1" smtClean="0">
                        <a:latin typeface="Cambria Math" panose="02040503050406030204" pitchFamily="18" charset="0"/>
                      </a:rPr>
                      <m:t>, </m:t>
                    </m:r>
                    <m:r>
                      <a:rPr lang="en-GB" i="1" smtClean="0">
                        <a:latin typeface="Cambria Math" panose="02040503050406030204" pitchFamily="18" charset="0"/>
                      </a:rPr>
                      <m:t>𝑏</m:t>
                    </m:r>
                    <m:r>
                      <a:rPr lang="en-GB" i="1" smtClean="0">
                        <a:latin typeface="Cambria Math" panose="02040503050406030204" pitchFamily="18" charset="0"/>
                      </a:rPr>
                      <m:t>, </m:t>
                    </m:r>
                    <m:r>
                      <a:rPr lang="en-GB" i="1" smtClean="0">
                        <a:latin typeface="Cambria Math" panose="02040503050406030204" pitchFamily="18" charset="0"/>
                      </a:rPr>
                      <m:t>𝑐</m:t>
                    </m:r>
                    <m:r>
                      <a:rPr lang="en-GB" i="1" smtClean="0">
                        <a:latin typeface="Cambria Math" panose="02040503050406030204" pitchFamily="18" charset="0"/>
                      </a:rPr>
                      <m:t>, </m:t>
                    </m:r>
                    <m:r>
                      <a:rPr lang="en-GB" i="1" smtClean="0">
                        <a:latin typeface="Cambria Math" panose="02040503050406030204" pitchFamily="18" charset="0"/>
                      </a:rPr>
                      <m:t>𝑑</m:t>
                    </m:r>
                    <m:r>
                      <a:rPr lang="en-GB" i="1" smtClean="0">
                        <a:latin typeface="Cambria Math" panose="02040503050406030204" pitchFamily="18" charset="0"/>
                      </a:rPr>
                      <m:t>, </m:t>
                    </m:r>
                    <m:r>
                      <a:rPr lang="en-GB" i="1" smtClean="0">
                        <a:latin typeface="Cambria Math" panose="02040503050406030204" pitchFamily="18" charset="0"/>
                      </a:rPr>
                      <m:t>𝑒</m:t>
                    </m:r>
                    <m:r>
                      <a:rPr lang="en-GB" i="1" smtClean="0">
                        <a:latin typeface="Cambria Math" panose="02040503050406030204" pitchFamily="18" charset="0"/>
                      </a:rPr>
                      <m:t>, </m:t>
                    </m:r>
                    <m:r>
                      <a:rPr lang="en-GB" i="1" smtClean="0">
                        <a:latin typeface="Cambria Math" panose="02040503050406030204" pitchFamily="18" charset="0"/>
                      </a:rPr>
                      <m:t>𝑓</m:t>
                    </m:r>
                    <m:r>
                      <a:rPr lang="en-GB" i="1" smtClean="0">
                        <a:latin typeface="Cambria Math" panose="02040503050406030204" pitchFamily="18" charset="0"/>
                      </a:rPr>
                      <m:t>, </m:t>
                    </m:r>
                    <m:r>
                      <a:rPr lang="en-GB" i="1" smtClean="0">
                        <a:latin typeface="Cambria Math" panose="02040503050406030204" pitchFamily="18" charset="0"/>
                      </a:rPr>
                      <m:t>𝑔</m:t>
                    </m:r>
                    <m:r>
                      <a:rPr lang="en-GB" i="1" smtClean="0">
                        <a:latin typeface="Cambria Math" panose="02040503050406030204" pitchFamily="18" charset="0"/>
                      </a:rPr>
                      <m:t>, </m:t>
                    </m:r>
                    <m:r>
                      <a:rPr lang="en-GB" i="1" smtClean="0">
                        <a:latin typeface="Cambria Math" panose="02040503050406030204" pitchFamily="18" charset="0"/>
                      </a:rPr>
                      <m:t>h</m:t>
                    </m:r>
                    <m:r>
                      <a:rPr lang="en-GB" i="1" smtClean="0">
                        <a:latin typeface="Cambria Math" panose="02040503050406030204" pitchFamily="18" charset="0"/>
                      </a:rPr>
                      <m:t>, </m:t>
                    </m:r>
                    <m:r>
                      <a:rPr lang="en-GB" i="1" smtClean="0">
                        <a:latin typeface="Cambria Math" panose="02040503050406030204" pitchFamily="18" charset="0"/>
                      </a:rPr>
                      <m:t>𝑖</m:t>
                    </m:r>
                    <m:r>
                      <a:rPr lang="en-GB" i="1" smtClean="0">
                        <a:latin typeface="Cambria Math" panose="02040503050406030204" pitchFamily="18" charset="0"/>
                      </a:rPr>
                      <m:t>, </m:t>
                    </m:r>
                    <m:r>
                      <a:rPr lang="en-GB" i="1" smtClean="0">
                        <a:latin typeface="Cambria Math" panose="02040503050406030204" pitchFamily="18" charset="0"/>
                      </a:rPr>
                      <m:t>𝑗</m:t>
                    </m:r>
                    <m:r>
                      <a:rPr lang="en-GB" i="1" smtClean="0">
                        <a:latin typeface="Cambria Math" panose="02040503050406030204" pitchFamily="18" charset="0"/>
                      </a:rPr>
                      <m:t>, </m:t>
                    </m:r>
                    <m:r>
                      <a:rPr lang="en-GB" i="1" smtClean="0">
                        <a:latin typeface="Cambria Math" panose="02040503050406030204" pitchFamily="18" charset="0"/>
                      </a:rPr>
                      <m:t>𝑘</m:t>
                    </m:r>
                    <m:r>
                      <a:rPr lang="en-GB" b="0" i="1" smtClean="0">
                        <a:latin typeface="Cambria Math" panose="02040503050406030204" pitchFamily="18" charset="0"/>
                      </a:rPr>
                      <m:t>, </m:t>
                    </m:r>
                    <m:r>
                      <a:rPr lang="en-GB" i="1" smtClean="0">
                        <a:latin typeface="Cambria Math" panose="02040503050406030204" pitchFamily="18" charset="0"/>
                      </a:rPr>
                      <m:t>𝑙</m:t>
                    </m:r>
                    <m:r>
                      <a:rPr lang="en-GB" i="1" smtClean="0">
                        <a:latin typeface="Cambria Math" panose="02040503050406030204" pitchFamily="18" charset="0"/>
                      </a:rPr>
                      <m:t>, </m:t>
                    </m:r>
                    <m:r>
                      <a:rPr lang="en-GB" i="1" smtClean="0">
                        <a:latin typeface="Cambria Math" panose="02040503050406030204" pitchFamily="18" charset="0"/>
                      </a:rPr>
                      <m:t>𝑚</m:t>
                    </m:r>
                    <m:r>
                      <a:rPr lang="en-GB" i="1" smtClean="0">
                        <a:latin typeface="Cambria Math" panose="02040503050406030204" pitchFamily="18" charset="0"/>
                      </a:rPr>
                      <m:t>, </m:t>
                    </m:r>
                    <m:r>
                      <a:rPr lang="en-GB" i="1" smtClean="0">
                        <a:latin typeface="Cambria Math" panose="02040503050406030204" pitchFamily="18" charset="0"/>
                      </a:rPr>
                      <m:t>𝑛</m:t>
                    </m:r>
                    <m:r>
                      <a:rPr lang="en-GB" b="0" i="1" smtClean="0">
                        <a:latin typeface="Cambria Math" panose="02040503050406030204" pitchFamily="18" charset="0"/>
                      </a:rPr>
                      <m:t>, </m:t>
                    </m:r>
                    <m:r>
                      <a:rPr lang="en-GB" i="1" smtClean="0">
                        <a:latin typeface="Cambria Math" panose="02040503050406030204" pitchFamily="18" charset="0"/>
                      </a:rPr>
                      <m:t>𝑜</m:t>
                    </m:r>
                  </m:oMath>
                </a14:m>
                <a:r>
                  <a:rPr lang="en-GB" i="1" dirty="0"/>
                  <a:t> </a:t>
                </a:r>
              </a:p>
              <a:p>
                <a:pPr lvl="2"/>
                <a:r>
                  <a:rPr lang="en-GB" dirty="0"/>
                  <a:t>Solution path </a:t>
                </a:r>
                <a14:m>
                  <m:oMath xmlns:m="http://schemas.openxmlformats.org/officeDocument/2006/math">
                    <m:d>
                      <m:dPr>
                        <m:begChr m:val="⟨"/>
                        <m:endChr m:val="⟩"/>
                        <m:ctrlPr>
                          <a:rPr lang="en-GB" i="1" smtClean="0">
                            <a:latin typeface="Cambria Math" panose="02040503050406030204" pitchFamily="18" charset="0"/>
                          </a:rPr>
                        </m:ctrlPr>
                      </m:dPr>
                      <m:e>
                        <m:r>
                          <a:rPr lang="en-GB" i="1" smtClean="0">
                            <a:latin typeface="Cambria Math" panose="02040503050406030204" pitchFamily="18" charset="0"/>
                          </a:rPr>
                          <m:t>𝑎</m:t>
                        </m:r>
                        <m:r>
                          <a:rPr lang="en-GB" i="1" smtClean="0">
                            <a:latin typeface="Cambria Math" panose="02040503050406030204" pitchFamily="18" charset="0"/>
                          </a:rPr>
                          <m:t>,</m:t>
                        </m:r>
                        <m:r>
                          <a:rPr lang="en-GB" i="1" smtClean="0">
                            <a:latin typeface="Cambria Math" panose="02040503050406030204" pitchFamily="18" charset="0"/>
                          </a:rPr>
                          <m:t>𝑐</m:t>
                        </m:r>
                        <m:r>
                          <a:rPr lang="en-GB" i="1" smtClean="0">
                            <a:latin typeface="Cambria Math" panose="02040503050406030204" pitchFamily="18" charset="0"/>
                          </a:rPr>
                          <m:t>,</m:t>
                        </m:r>
                        <m:r>
                          <a:rPr lang="en-GB" i="1" smtClean="0">
                            <a:latin typeface="Cambria Math" panose="02040503050406030204" pitchFamily="18" charset="0"/>
                          </a:rPr>
                          <m:t>𝑔</m:t>
                        </m:r>
                        <m:r>
                          <a:rPr lang="en-GB" i="1" smtClean="0">
                            <a:latin typeface="Cambria Math" panose="02040503050406030204" pitchFamily="18" charset="0"/>
                          </a:rPr>
                          <m:t>,</m:t>
                        </m:r>
                        <m:r>
                          <a:rPr lang="en-GB" i="1" smtClean="0">
                            <a:latin typeface="Cambria Math" panose="02040503050406030204" pitchFamily="18" charset="0"/>
                          </a:rPr>
                          <m:t>𝑜</m:t>
                        </m:r>
                      </m:e>
                    </m:d>
                  </m:oMath>
                </a14:m>
                <a:endParaRPr lang="en-GB" dirty="0"/>
              </a:p>
              <a:p>
                <a:pPr lvl="2"/>
                <a:r>
                  <a:rPr lang="en-GB" dirty="0"/>
                  <a:t>Total number of node expansions: </a:t>
                </a:r>
                <a14:m>
                  <m:oMath xmlns:m="http://schemas.openxmlformats.org/officeDocument/2006/math">
                    <m:r>
                      <a:rPr lang="en-GB" i="1" smtClean="0">
                        <a:latin typeface="Cambria Math" panose="02040503050406030204" pitchFamily="18" charset="0"/>
                      </a:rPr>
                      <m:t>1+3+7+15 = 26</m:t>
                    </m:r>
                  </m:oMath>
                </a14:m>
                <a:endParaRPr lang="en-GB" dirty="0"/>
              </a:p>
              <a:p>
                <a:r>
                  <a:rPr lang="en-GB" dirty="0"/>
                  <a:t>If goal is at depth </a:t>
                </a:r>
                <a14:m>
                  <m:oMath xmlns:m="http://schemas.openxmlformats.org/officeDocument/2006/math">
                    <m:r>
                      <a:rPr lang="en-GB" i="1" smtClean="0">
                        <a:latin typeface="Cambria Math" panose="02040503050406030204" pitchFamily="18" charset="0"/>
                      </a:rPr>
                      <m:t>𝑑</m:t>
                    </m:r>
                  </m:oMath>
                </a14:m>
                <a:r>
                  <a:rPr lang="en-GB" dirty="0"/>
                  <a:t> and branching factor is </a:t>
                </a:r>
                <a14:m>
                  <m:oMath xmlns:m="http://schemas.openxmlformats.org/officeDocument/2006/math">
                    <m:r>
                      <a:rPr lang="en-GB" b="0" i="1" smtClean="0">
                        <a:latin typeface="Cambria Math" panose="02040503050406030204" pitchFamily="18" charset="0"/>
                      </a:rPr>
                      <m:t>2</m:t>
                    </m:r>
                  </m:oMath>
                </a14:m>
                <a:r>
                  <a:rPr lang="en-GB" dirty="0"/>
                  <a:t>:</a:t>
                </a:r>
              </a:p>
              <a:p>
                <a:pPr marL="532867" lvl="2" indent="0">
                  <a:buNone/>
                </a:pPr>
                <a14:m>
                  <m:oMathPara xmlns:m="http://schemas.openxmlformats.org/officeDocument/2006/math">
                    <m:oMathParaPr>
                      <m:jc m:val="centerGroup"/>
                    </m:oMathParaPr>
                    <m:oMath xmlns:m="http://schemas.openxmlformats.org/officeDocument/2006/math">
                      <m:nary>
                        <m:naryPr>
                          <m:chr m:val="∑"/>
                          <m:limLoc m:val="subSup"/>
                          <m:ctrlPr>
                            <a:rPr lang="en-GB" i="1" smtClean="0">
                              <a:latin typeface="Cambria Math" panose="02040503050406030204" pitchFamily="18" charset="0"/>
                            </a:rPr>
                          </m:ctrlPr>
                        </m:naryPr>
                        <m:sub>
                          <m:r>
                            <m:rPr>
                              <m:brk m:alnAt="25"/>
                            </m:rPr>
                            <a:rPr lang="en-GB" b="0" i="1" smtClean="0">
                              <a:latin typeface="Cambria Math" panose="02040503050406030204" pitchFamily="18" charset="0"/>
                            </a:rPr>
                            <m:t>𝑖</m:t>
                          </m:r>
                          <m:r>
                            <a:rPr lang="en-GB" b="0" i="1" smtClean="0">
                              <a:latin typeface="Cambria Math" panose="02040503050406030204" pitchFamily="18" charset="0"/>
                            </a:rPr>
                            <m:t>=1</m:t>
                          </m:r>
                        </m:sub>
                        <m:sup>
                          <m:r>
                            <a:rPr lang="en-GB" b="0" i="1" smtClean="0">
                              <a:latin typeface="Cambria Math" panose="02040503050406030204" pitchFamily="18" charset="0"/>
                            </a:rPr>
                            <m:t>𝑑</m:t>
                          </m:r>
                        </m:sup>
                        <m:e>
                          <m:d>
                            <m:dPr>
                              <m:ctrlPr>
                                <a:rPr lang="en-GB" i="1" smtClean="0">
                                  <a:latin typeface="Cambria Math" panose="02040503050406030204" pitchFamily="18" charset="0"/>
                                </a:rPr>
                              </m:ctrlPr>
                            </m:dPr>
                            <m:e>
                              <m:sSup>
                                <m:sSupPr>
                                  <m:ctrlPr>
                                    <a:rPr lang="en-GB" i="1" smtClean="0">
                                      <a:latin typeface="Cambria Math" panose="02040503050406030204" pitchFamily="18" charset="0"/>
                                    </a:rPr>
                                  </m:ctrlPr>
                                </m:sSupPr>
                                <m:e>
                                  <m:r>
                                    <a:rPr lang="en-GB" b="0" i="1" smtClean="0">
                                      <a:latin typeface="Cambria Math" panose="02040503050406030204" pitchFamily="18" charset="0"/>
                                    </a:rPr>
                                    <m:t>2</m:t>
                                  </m:r>
                                </m:e>
                                <m:sup>
                                  <m:r>
                                    <a:rPr lang="en-GB" b="0" i="1" smtClean="0">
                                      <a:latin typeface="Cambria Math" panose="02040503050406030204" pitchFamily="18" charset="0"/>
                                    </a:rPr>
                                    <m:t>𝑖</m:t>
                                  </m:r>
                                </m:sup>
                              </m:sSup>
                              <m:r>
                                <a:rPr lang="en-GB" i="1" smtClean="0">
                                  <a:latin typeface="Cambria Math" panose="02040503050406030204" pitchFamily="18" charset="0"/>
                                </a:rPr>
                                <m:t>–1</m:t>
                              </m:r>
                            </m:e>
                          </m:d>
                        </m:e>
                      </m:nary>
                      <m:r>
                        <a:rPr lang="en-GB" b="0" i="1" smtClean="0">
                          <a:latin typeface="Cambria Math" panose="02040503050406030204" pitchFamily="18" charset="0"/>
                        </a:rPr>
                        <m:t>=</m:t>
                      </m:r>
                      <m:d>
                        <m:dPr>
                          <m:ctrlPr>
                            <a:rPr lang="en-GB" b="0" i="1" smtClean="0">
                              <a:latin typeface="Cambria Math" panose="02040503050406030204" pitchFamily="18" charset="0"/>
                            </a:rPr>
                          </m:ctrlPr>
                        </m:dPr>
                        <m:e>
                          <m:nary>
                            <m:naryPr>
                              <m:chr m:val="∑"/>
                              <m:limLoc m:val="subSup"/>
                              <m:ctrlPr>
                                <a:rPr lang="en-GB" i="1" smtClean="0">
                                  <a:latin typeface="Cambria Math" panose="02040503050406030204" pitchFamily="18" charset="0"/>
                                </a:rPr>
                              </m:ctrlPr>
                            </m:naryPr>
                            <m:sub>
                              <m:r>
                                <m:rPr>
                                  <m:brk m:alnAt="25"/>
                                </m:rPr>
                                <a:rPr lang="en-GB" i="1" smtClean="0">
                                  <a:latin typeface="Cambria Math" panose="02040503050406030204" pitchFamily="18" charset="0"/>
                                </a:rPr>
                                <m:t>𝑖</m:t>
                              </m:r>
                              <m:r>
                                <a:rPr lang="en-GB" i="1" smtClean="0">
                                  <a:latin typeface="Cambria Math" panose="02040503050406030204" pitchFamily="18" charset="0"/>
                                </a:rPr>
                                <m:t>=1</m:t>
                              </m:r>
                            </m:sub>
                            <m:sup>
                              <m:r>
                                <a:rPr lang="en-GB" i="1" smtClean="0">
                                  <a:latin typeface="Cambria Math" panose="02040503050406030204" pitchFamily="18" charset="0"/>
                                </a:rPr>
                                <m:t>𝑑</m:t>
                              </m:r>
                            </m:sup>
                            <m:e>
                              <m:sSup>
                                <m:sSupPr>
                                  <m:ctrlPr>
                                    <a:rPr lang="en-GB" b="0" i="1" smtClean="0">
                                      <a:latin typeface="Cambria Math" panose="02040503050406030204" pitchFamily="18" charset="0"/>
                                    </a:rPr>
                                  </m:ctrlPr>
                                </m:sSupPr>
                                <m:e>
                                  <m:r>
                                    <a:rPr lang="en-GB" b="0" i="1" smtClean="0">
                                      <a:latin typeface="Cambria Math" panose="02040503050406030204" pitchFamily="18" charset="0"/>
                                    </a:rPr>
                                    <m:t>2</m:t>
                                  </m:r>
                                </m:e>
                                <m:sup>
                                  <m:r>
                                    <a:rPr lang="en-GB" b="0" i="1" smtClean="0">
                                      <a:latin typeface="Cambria Math" panose="02040503050406030204" pitchFamily="18" charset="0"/>
                                    </a:rPr>
                                    <m:t>𝑖</m:t>
                                  </m:r>
                                </m:sup>
                              </m:sSup>
                            </m:e>
                          </m:nary>
                        </m:e>
                      </m:d>
                      <m:r>
                        <a:rPr lang="en-GB" b="0" i="1" smtClean="0">
                          <a:latin typeface="Cambria Math" panose="02040503050406030204" pitchFamily="18" charset="0"/>
                        </a:rPr>
                        <m:t>−</m:t>
                      </m:r>
                      <m:r>
                        <a:rPr lang="en-GB" b="0" i="1" smtClean="0">
                          <a:latin typeface="Cambria Math" panose="02040503050406030204" pitchFamily="18" charset="0"/>
                        </a:rPr>
                        <m:t>𝑑</m:t>
                      </m:r>
                      <m:r>
                        <a:rPr lang="en-GB" i="1" smtClean="0">
                          <a:latin typeface="Cambria Math" panose="02040503050406030204" pitchFamily="18" charset="0"/>
                        </a:rPr>
                        <m:t>=</m:t>
                      </m:r>
                      <m:sSup>
                        <m:sSupPr>
                          <m:ctrlPr>
                            <a:rPr lang="en-GB" i="1" smtClean="0">
                              <a:latin typeface="Cambria Math" panose="02040503050406030204" pitchFamily="18" charset="0"/>
                            </a:rPr>
                          </m:ctrlPr>
                        </m:sSupPr>
                        <m:e>
                          <m:r>
                            <a:rPr lang="en-GB" b="0" i="1" smtClean="0">
                              <a:latin typeface="Cambria Math" panose="02040503050406030204" pitchFamily="18" charset="0"/>
                            </a:rPr>
                            <m:t>2</m:t>
                          </m:r>
                        </m:e>
                        <m:sup>
                          <m:r>
                            <a:rPr lang="en-GB" b="0" i="1" smtClean="0">
                              <a:latin typeface="Cambria Math" panose="02040503050406030204" pitchFamily="18" charset="0"/>
                            </a:rPr>
                            <m:t>𝑑</m:t>
                          </m:r>
                          <m:r>
                            <a:rPr lang="en-GB" b="0" i="1" smtClean="0">
                              <a:latin typeface="Cambria Math" panose="02040503050406030204" pitchFamily="18" charset="0"/>
                            </a:rPr>
                            <m:t>+1</m:t>
                          </m:r>
                        </m:sup>
                      </m:sSup>
                      <m:r>
                        <a:rPr lang="en-GB" i="1" smtClean="0">
                          <a:latin typeface="Cambria Math" panose="02040503050406030204" pitchFamily="18" charset="0"/>
                        </a:rPr>
                        <m:t>–</m:t>
                      </m:r>
                      <m:r>
                        <a:rPr lang="en-GB" b="0" i="1" smtClean="0">
                          <a:latin typeface="Cambria Math" panose="02040503050406030204" pitchFamily="18" charset="0"/>
                        </a:rPr>
                        <m:t>2</m:t>
                      </m:r>
                      <m:r>
                        <a:rPr lang="en-GB" i="1" smtClean="0">
                          <a:latin typeface="Cambria Math" panose="02040503050406030204" pitchFamily="18" charset="0"/>
                        </a:rPr>
                        <m:t>–</m:t>
                      </m:r>
                      <m:r>
                        <a:rPr lang="en-GB" i="1" smtClean="0">
                          <a:latin typeface="Cambria Math" panose="02040503050406030204" pitchFamily="18" charset="0"/>
                        </a:rPr>
                        <m:t>𝑑</m:t>
                      </m:r>
                      <m:r>
                        <a:rPr lang="en-GB" i="1" smtClean="0">
                          <a:latin typeface="Cambria Math" panose="02040503050406030204" pitchFamily="18" charset="0"/>
                        </a:rPr>
                        <m:t>=</m:t>
                      </m:r>
                      <m:r>
                        <a:rPr lang="en-GB" i="1" smtClean="0">
                          <a:latin typeface="Cambria Math" panose="02040503050406030204" pitchFamily="18" charset="0"/>
                        </a:rPr>
                        <m:t>𝑂</m:t>
                      </m:r>
                      <m:d>
                        <m:dPr>
                          <m:ctrlPr>
                            <a:rPr lang="en-GB" i="1" smtClean="0">
                              <a:latin typeface="Cambria Math" panose="02040503050406030204" pitchFamily="18" charset="0"/>
                            </a:rPr>
                          </m:ctrlPr>
                        </m:dPr>
                        <m:e>
                          <m:sSup>
                            <m:sSupPr>
                              <m:ctrlPr>
                                <a:rPr lang="en-GB" i="1" smtClean="0">
                                  <a:latin typeface="Cambria Math" panose="02040503050406030204" pitchFamily="18" charset="0"/>
                                </a:rPr>
                              </m:ctrlPr>
                            </m:sSupPr>
                            <m:e>
                              <m:r>
                                <a:rPr lang="en-GB" b="0" i="1" smtClean="0">
                                  <a:latin typeface="Cambria Math" panose="02040503050406030204" pitchFamily="18" charset="0"/>
                                </a:rPr>
                                <m:t>2</m:t>
                              </m:r>
                            </m:e>
                            <m:sup>
                              <m:r>
                                <a:rPr lang="en-GB" b="0" i="1" smtClean="0">
                                  <a:latin typeface="Cambria Math" panose="02040503050406030204" pitchFamily="18" charset="0"/>
                                </a:rPr>
                                <m:t>𝑑</m:t>
                              </m:r>
                            </m:sup>
                          </m:sSup>
                        </m:e>
                      </m:d>
                    </m:oMath>
                  </m:oMathPara>
                </a14:m>
                <a:endParaRPr lang="en-GB" i="1" dirty="0"/>
              </a:p>
              <a:p>
                <a:pPr lvl="2"/>
                <a:r>
                  <a:rPr lang="en-GB" dirty="0"/>
                  <a:t>Generalisation: If goal is at depth </a:t>
                </a:r>
                <a14:m>
                  <m:oMath xmlns:m="http://schemas.openxmlformats.org/officeDocument/2006/math">
                    <m:r>
                      <a:rPr lang="en-GB" i="1" smtClean="0">
                        <a:latin typeface="Cambria Math" panose="02040503050406030204" pitchFamily="18" charset="0"/>
                      </a:rPr>
                      <m:t>𝑑</m:t>
                    </m:r>
                  </m:oMath>
                </a14:m>
                <a:r>
                  <a:rPr lang="en-GB" dirty="0"/>
                  <a:t> and branching factor is </a:t>
                </a:r>
                <a14:m>
                  <m:oMath xmlns:m="http://schemas.openxmlformats.org/officeDocument/2006/math">
                    <m:r>
                      <a:rPr lang="en-GB" b="0" i="1" smtClean="0">
                        <a:latin typeface="Cambria Math" panose="02040503050406030204" pitchFamily="18" charset="0"/>
                      </a:rPr>
                      <m:t>𝑏</m:t>
                    </m:r>
                  </m:oMath>
                </a14:m>
                <a:r>
                  <a:rPr lang="en-GB" dirty="0"/>
                  <a:t>:</a:t>
                </a:r>
              </a:p>
              <a:p>
                <a:pPr marL="799300" lvl="3" indent="0">
                  <a:buNone/>
                </a:pPr>
                <a14:m>
                  <m:oMathPara xmlns:m="http://schemas.openxmlformats.org/officeDocument/2006/math">
                    <m:oMathParaPr>
                      <m:jc m:val="centerGroup"/>
                    </m:oMathParaPr>
                    <m:oMath xmlns:m="http://schemas.openxmlformats.org/officeDocument/2006/math">
                      <m:nary>
                        <m:naryPr>
                          <m:chr m:val="∑"/>
                          <m:limLoc m:val="subSup"/>
                          <m:ctrlPr>
                            <a:rPr lang="en-GB" i="1" smtClean="0">
                              <a:latin typeface="Cambria Math" panose="02040503050406030204" pitchFamily="18" charset="0"/>
                            </a:rPr>
                          </m:ctrlPr>
                        </m:naryPr>
                        <m:sub>
                          <m:r>
                            <m:rPr>
                              <m:brk m:alnAt="25"/>
                            </m:rPr>
                            <a:rPr lang="en-GB" b="0" i="1" smtClean="0">
                              <a:latin typeface="Cambria Math" panose="02040503050406030204" pitchFamily="18" charset="0"/>
                            </a:rPr>
                            <m:t>𝑖</m:t>
                          </m:r>
                          <m:r>
                            <a:rPr lang="en-GB" b="0" i="1" smtClean="0">
                              <a:latin typeface="Cambria Math" panose="02040503050406030204" pitchFamily="18" charset="0"/>
                            </a:rPr>
                            <m:t>=1</m:t>
                          </m:r>
                        </m:sub>
                        <m:sup>
                          <m:r>
                            <a:rPr lang="en-GB" b="0" i="1" smtClean="0">
                              <a:latin typeface="Cambria Math" panose="02040503050406030204" pitchFamily="18" charset="0"/>
                            </a:rPr>
                            <m:t>𝑑</m:t>
                          </m:r>
                        </m:sup>
                        <m:e>
                          <m:d>
                            <m:dPr>
                              <m:ctrlPr>
                                <a:rPr lang="en-GB" i="1" smtClean="0">
                                  <a:latin typeface="Cambria Math" panose="02040503050406030204" pitchFamily="18" charset="0"/>
                                </a:rPr>
                              </m:ctrlPr>
                            </m:dPr>
                            <m:e>
                              <m:sSup>
                                <m:sSupPr>
                                  <m:ctrlPr>
                                    <a:rPr lang="en-GB" i="1" smtClean="0">
                                      <a:latin typeface="Cambria Math" panose="02040503050406030204" pitchFamily="18" charset="0"/>
                                    </a:rPr>
                                  </m:ctrlPr>
                                </m:sSupPr>
                                <m:e>
                                  <m:r>
                                    <a:rPr lang="en-GB" b="0" i="1" smtClean="0">
                                      <a:latin typeface="Cambria Math" panose="02040503050406030204" pitchFamily="18" charset="0"/>
                                    </a:rPr>
                                    <m:t>𝑏</m:t>
                                  </m:r>
                                </m:e>
                                <m:sup>
                                  <m:r>
                                    <a:rPr lang="en-GB" b="0" i="1" smtClean="0">
                                      <a:latin typeface="Cambria Math" panose="02040503050406030204" pitchFamily="18" charset="0"/>
                                    </a:rPr>
                                    <m:t>𝑖</m:t>
                                  </m:r>
                                </m:sup>
                              </m:sSup>
                              <m:r>
                                <a:rPr lang="en-GB" i="1" smtClean="0">
                                  <a:latin typeface="Cambria Math" panose="02040503050406030204" pitchFamily="18" charset="0"/>
                                </a:rPr>
                                <m:t>–1</m:t>
                              </m:r>
                            </m:e>
                          </m:d>
                        </m:e>
                      </m:nary>
                      <m:r>
                        <a:rPr lang="en-GB" b="0" i="1" smtClean="0">
                          <a:latin typeface="Cambria Math" panose="02040503050406030204" pitchFamily="18" charset="0"/>
                        </a:rPr>
                        <m:t>=</m:t>
                      </m:r>
                      <m:d>
                        <m:dPr>
                          <m:ctrlPr>
                            <a:rPr lang="en-GB" b="0" i="1" smtClean="0">
                              <a:latin typeface="Cambria Math" panose="02040503050406030204" pitchFamily="18" charset="0"/>
                            </a:rPr>
                          </m:ctrlPr>
                        </m:dPr>
                        <m:e>
                          <m:nary>
                            <m:naryPr>
                              <m:chr m:val="∑"/>
                              <m:limLoc m:val="subSup"/>
                              <m:ctrlPr>
                                <a:rPr lang="en-GB" i="1" smtClean="0">
                                  <a:latin typeface="Cambria Math" panose="02040503050406030204" pitchFamily="18" charset="0"/>
                                </a:rPr>
                              </m:ctrlPr>
                            </m:naryPr>
                            <m:sub>
                              <m:r>
                                <m:rPr>
                                  <m:brk m:alnAt="25"/>
                                </m:rPr>
                                <a:rPr lang="en-GB" i="1" smtClean="0">
                                  <a:latin typeface="Cambria Math" panose="02040503050406030204" pitchFamily="18" charset="0"/>
                                </a:rPr>
                                <m:t>𝑖</m:t>
                              </m:r>
                              <m:r>
                                <a:rPr lang="en-GB" i="1" smtClean="0">
                                  <a:latin typeface="Cambria Math" panose="02040503050406030204" pitchFamily="18" charset="0"/>
                                </a:rPr>
                                <m:t>=1</m:t>
                              </m:r>
                            </m:sub>
                            <m:sup>
                              <m:r>
                                <a:rPr lang="en-GB" i="1" smtClean="0">
                                  <a:latin typeface="Cambria Math" panose="02040503050406030204" pitchFamily="18" charset="0"/>
                                </a:rPr>
                                <m:t>𝑑</m:t>
                              </m:r>
                            </m:sup>
                            <m:e>
                              <m:sSup>
                                <m:sSupPr>
                                  <m:ctrlPr>
                                    <a:rPr lang="en-GB" b="0" i="1" smtClean="0">
                                      <a:latin typeface="Cambria Math" panose="02040503050406030204" pitchFamily="18" charset="0"/>
                                    </a:rPr>
                                  </m:ctrlPr>
                                </m:sSupPr>
                                <m:e>
                                  <m:r>
                                    <a:rPr lang="en-GB" b="0" i="1" smtClean="0">
                                      <a:latin typeface="Cambria Math" panose="02040503050406030204" pitchFamily="18" charset="0"/>
                                    </a:rPr>
                                    <m:t>𝑏</m:t>
                                  </m:r>
                                </m:e>
                                <m:sup>
                                  <m:r>
                                    <a:rPr lang="en-GB" b="0" i="1" smtClean="0">
                                      <a:latin typeface="Cambria Math" panose="02040503050406030204" pitchFamily="18" charset="0"/>
                                    </a:rPr>
                                    <m:t>𝑖</m:t>
                                  </m:r>
                                </m:sup>
                              </m:sSup>
                            </m:e>
                          </m:nary>
                        </m:e>
                      </m:d>
                      <m:r>
                        <a:rPr lang="en-GB" b="0" i="1" smtClean="0">
                          <a:latin typeface="Cambria Math" panose="02040503050406030204" pitchFamily="18" charset="0"/>
                        </a:rPr>
                        <m:t>−</m:t>
                      </m:r>
                      <m:r>
                        <a:rPr lang="en-GB" b="0" i="1" smtClean="0">
                          <a:latin typeface="Cambria Math" panose="02040503050406030204" pitchFamily="18" charset="0"/>
                        </a:rPr>
                        <m:t>𝑑</m:t>
                      </m:r>
                      <m:r>
                        <a:rPr lang="en-GB" i="1" smtClean="0">
                          <a:latin typeface="Cambria Math" panose="02040503050406030204" pitchFamily="18" charset="0"/>
                        </a:rPr>
                        <m:t>=</m:t>
                      </m:r>
                      <m:sSup>
                        <m:sSupPr>
                          <m:ctrlPr>
                            <a:rPr lang="en-GB" i="1" smtClean="0">
                              <a:latin typeface="Cambria Math" panose="02040503050406030204" pitchFamily="18" charset="0"/>
                            </a:rPr>
                          </m:ctrlPr>
                        </m:sSupPr>
                        <m:e>
                          <m:r>
                            <a:rPr lang="en-GB" b="0" i="1" smtClean="0">
                              <a:latin typeface="Cambria Math" panose="02040503050406030204" pitchFamily="18" charset="0"/>
                            </a:rPr>
                            <m:t>𝑏</m:t>
                          </m:r>
                        </m:e>
                        <m:sup>
                          <m:r>
                            <a:rPr lang="en-GB" b="0" i="1" smtClean="0">
                              <a:latin typeface="Cambria Math" panose="02040503050406030204" pitchFamily="18" charset="0"/>
                            </a:rPr>
                            <m:t>𝑑</m:t>
                          </m:r>
                          <m:r>
                            <a:rPr lang="en-GB" b="0" i="1" smtClean="0">
                              <a:latin typeface="Cambria Math" panose="02040503050406030204" pitchFamily="18" charset="0"/>
                            </a:rPr>
                            <m:t>+1</m:t>
                          </m:r>
                        </m:sup>
                      </m:sSup>
                      <m:r>
                        <a:rPr lang="en-GB" i="1" smtClean="0">
                          <a:latin typeface="Cambria Math" panose="02040503050406030204" pitchFamily="18" charset="0"/>
                        </a:rPr>
                        <m:t>–</m:t>
                      </m:r>
                      <m:r>
                        <a:rPr lang="en-GB" b="0" i="1" smtClean="0">
                          <a:latin typeface="Cambria Math" panose="02040503050406030204" pitchFamily="18" charset="0"/>
                        </a:rPr>
                        <m:t>𝑏</m:t>
                      </m:r>
                      <m:r>
                        <a:rPr lang="en-GB" i="1" smtClean="0">
                          <a:latin typeface="Cambria Math" panose="02040503050406030204" pitchFamily="18" charset="0"/>
                        </a:rPr>
                        <m:t>–</m:t>
                      </m:r>
                      <m:r>
                        <a:rPr lang="en-GB" i="1" smtClean="0">
                          <a:latin typeface="Cambria Math" panose="02040503050406030204" pitchFamily="18" charset="0"/>
                        </a:rPr>
                        <m:t>𝑑</m:t>
                      </m:r>
                      <m:r>
                        <a:rPr lang="en-GB" i="1" smtClean="0">
                          <a:latin typeface="Cambria Math" panose="02040503050406030204" pitchFamily="18" charset="0"/>
                        </a:rPr>
                        <m:t>=</m:t>
                      </m:r>
                      <m:r>
                        <a:rPr lang="en-GB" i="1" smtClean="0">
                          <a:latin typeface="Cambria Math" panose="02040503050406030204" pitchFamily="18" charset="0"/>
                        </a:rPr>
                        <m:t>𝑂</m:t>
                      </m:r>
                      <m:d>
                        <m:dPr>
                          <m:ctrlPr>
                            <a:rPr lang="en-GB" i="1" smtClean="0">
                              <a:latin typeface="Cambria Math" panose="02040503050406030204" pitchFamily="18" charset="0"/>
                            </a:rPr>
                          </m:ctrlPr>
                        </m:dPr>
                        <m:e>
                          <m:sSup>
                            <m:sSupPr>
                              <m:ctrlPr>
                                <a:rPr lang="en-GB" i="1" smtClean="0">
                                  <a:latin typeface="Cambria Math" panose="02040503050406030204" pitchFamily="18" charset="0"/>
                                </a:rPr>
                              </m:ctrlPr>
                            </m:sSupPr>
                            <m:e>
                              <m:r>
                                <a:rPr lang="en-GB" b="0" i="1" smtClean="0">
                                  <a:latin typeface="Cambria Math" panose="02040503050406030204" pitchFamily="18" charset="0"/>
                                </a:rPr>
                                <m:t>𝑏</m:t>
                              </m:r>
                            </m:e>
                            <m:sup>
                              <m:r>
                                <a:rPr lang="en-GB" b="0" i="1" smtClean="0">
                                  <a:latin typeface="Cambria Math" panose="02040503050406030204" pitchFamily="18" charset="0"/>
                                </a:rPr>
                                <m:t>𝑑</m:t>
                              </m:r>
                            </m:sup>
                          </m:sSup>
                        </m:e>
                      </m:d>
                    </m:oMath>
                  </m:oMathPara>
                </a14:m>
                <a:endParaRPr lang="en-GB" i="1" dirty="0"/>
              </a:p>
              <a:p>
                <a:pPr marL="457200" lvl="1" indent="0">
                  <a:buNone/>
                </a:pPr>
                <a:endParaRPr lang="en-GB" i="1" dirty="0"/>
              </a:p>
            </p:txBody>
          </p:sp>
        </mc:Choice>
        <mc:Fallback xmlns="">
          <p:sp>
            <p:nvSpPr>
              <p:cNvPr id="6" name="Content Placeholder 5"/>
              <p:cNvSpPr>
                <a:spLocks noGrp="1" noRot="1" noChangeAspect="1" noMove="1" noResize="1" noEditPoints="1" noAdjustHandles="1" noChangeArrowheads="1" noChangeShapeType="1" noTextEdit="1"/>
              </p:cNvSpPr>
              <p:nvPr>
                <p:ph idx="1"/>
              </p:nvPr>
            </p:nvSpPr>
            <p:spPr>
              <a:xfrm>
                <a:off x="359625" y="1665066"/>
                <a:ext cx="7853638" cy="4240848"/>
              </a:xfrm>
              <a:blipFill>
                <a:blip r:embed="rId3"/>
                <a:stretch>
                  <a:fillRect l="-3069" t="-2985" b="-37015"/>
                </a:stretch>
              </a:blipFill>
            </p:spPr>
            <p:txBody>
              <a:bodyPr/>
              <a:lstStyle/>
              <a:p>
                <a:r>
                  <a:rPr lang="en-DE">
                    <a:noFill/>
                  </a:rPr>
                  <a:t> </a:t>
                </a:r>
              </a:p>
            </p:txBody>
          </p:sp>
        </mc:Fallback>
      </mc:AlternateContent>
      <p:sp>
        <p:nvSpPr>
          <p:cNvPr id="4" name="Date Placeholder 3">
            <a:extLst>
              <a:ext uri="{FF2B5EF4-FFF2-40B4-BE49-F238E27FC236}">
                <a16:creationId xmlns:a16="http://schemas.microsoft.com/office/drawing/2014/main" id="{3E5A38BB-C27D-604B-BA07-3E943D2B554A}"/>
              </a:ext>
            </a:extLst>
          </p:cNvPr>
          <p:cNvSpPr>
            <a:spLocks noGrp="1"/>
          </p:cNvSpPr>
          <p:nvPr>
            <p:ph type="dt" sz="half" idx="2"/>
          </p:nvPr>
        </p:nvSpPr>
        <p:spPr/>
        <p:txBody>
          <a:bodyPr/>
          <a:lstStyle/>
          <a:p>
            <a:r>
              <a:rPr lang="de-DE"/>
              <a:t>Deterministic</a:t>
            </a:r>
            <a:endParaRPr lang="de-DE" dirty="0"/>
          </a:p>
        </p:txBody>
      </p:sp>
      <p:sp>
        <p:nvSpPr>
          <p:cNvPr id="7" name="Footer Placeholder 6">
            <a:extLst>
              <a:ext uri="{FF2B5EF4-FFF2-40B4-BE49-F238E27FC236}">
                <a16:creationId xmlns:a16="http://schemas.microsoft.com/office/drawing/2014/main" id="{9F6E0BC1-C1B6-6C57-16B9-609B7797FF1D}"/>
              </a:ext>
            </a:extLst>
          </p:cNvPr>
          <p:cNvSpPr>
            <a:spLocks noGrp="1"/>
          </p:cNvSpPr>
          <p:nvPr>
            <p:ph type="ftr" sz="quarter" idx="3"/>
          </p:nvPr>
        </p:nvSpPr>
        <p:spPr/>
        <p:txBody>
          <a:bodyPr/>
          <a:lstStyle/>
          <a:p>
            <a:r>
              <a:rPr lang="en-GB"/>
              <a:t>T. Braun - APA</a:t>
            </a:r>
          </a:p>
        </p:txBody>
      </p:sp>
      <p:sp>
        <p:nvSpPr>
          <p:cNvPr id="2" name="Slide Number Placeholder 1">
            <a:extLst>
              <a:ext uri="{FF2B5EF4-FFF2-40B4-BE49-F238E27FC236}">
                <a16:creationId xmlns:a16="http://schemas.microsoft.com/office/drawing/2014/main" id="{432E7A7E-498A-0940-BA84-870B25FD8D52}"/>
              </a:ext>
            </a:extLst>
          </p:cNvPr>
          <p:cNvSpPr>
            <a:spLocks noGrp="1"/>
          </p:cNvSpPr>
          <p:nvPr>
            <p:ph type="sldNum" sz="quarter" idx="4"/>
          </p:nvPr>
        </p:nvSpPr>
        <p:spPr/>
        <p:txBody>
          <a:bodyPr/>
          <a:lstStyle/>
          <a:p>
            <a:fld id="{67C9959E-8E6B-B04C-9955-EA096F41CA7A}" type="slidenum">
              <a:rPr lang="en-GB" smtClean="0"/>
              <a:t>78</a:t>
            </a:fld>
            <a:endParaRPr lang="en-GB"/>
          </a:p>
        </p:txBody>
      </p:sp>
      <p:pic>
        <p:nvPicPr>
          <p:cNvPr id="10" name="Picture 9">
            <a:extLst>
              <a:ext uri="{FF2B5EF4-FFF2-40B4-BE49-F238E27FC236}">
                <a16:creationId xmlns:a16="http://schemas.microsoft.com/office/drawing/2014/main" id="{D8F63A74-3AA0-5943-BE4A-B206225CEE4D}"/>
              </a:ext>
            </a:extLst>
          </p:cNvPr>
          <p:cNvPicPr>
            <a:picLocks noChangeAspect="1"/>
          </p:cNvPicPr>
          <p:nvPr/>
        </p:nvPicPr>
        <p:blipFill>
          <a:blip r:embed="rId4"/>
          <a:stretch>
            <a:fillRect/>
          </a:stretch>
        </p:blipFill>
        <p:spPr>
          <a:xfrm>
            <a:off x="8213264" y="3559783"/>
            <a:ext cx="3618411" cy="2346131"/>
          </a:xfrm>
          <a:prstGeom prst="rect">
            <a:avLst/>
          </a:prstGeom>
        </p:spPr>
      </p:pic>
      <p:sp>
        <p:nvSpPr>
          <p:cNvPr id="3" name="Rectangle 2">
            <a:extLst>
              <a:ext uri="{FF2B5EF4-FFF2-40B4-BE49-F238E27FC236}">
                <a16:creationId xmlns:a16="http://schemas.microsoft.com/office/drawing/2014/main" id="{7FB4222E-8D8F-5947-9B55-ADDE3CDD2D37}"/>
              </a:ext>
            </a:extLst>
          </p:cNvPr>
          <p:cNvSpPr/>
          <p:nvPr/>
        </p:nvSpPr>
        <p:spPr>
          <a:xfrm>
            <a:off x="7623531" y="904869"/>
            <a:ext cx="4208144" cy="2236510"/>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marL="6350">
              <a:spcBef>
                <a:spcPts val="200"/>
              </a:spcBef>
              <a:tabLst>
                <a:tab pos="354013" algn="l"/>
                <a:tab pos="709613" algn="l"/>
                <a:tab pos="1065213" algn="l"/>
                <a:tab pos="1465263" algn="l"/>
              </a:tabLst>
            </a:pPr>
            <a:r>
              <a:rPr lang="en-US" sz="1400" b="1" dirty="0">
                <a:latin typeface="Courier New" panose="02070309020205020404" pitchFamily="49" charset="0"/>
                <a:cs typeface="Courier New" panose="02070309020205020404" pitchFamily="49" charset="0"/>
              </a:rPr>
              <a:t>IDS(Σ,</a:t>
            </a:r>
            <a:r>
              <a:rPr lang="en-US" sz="1400" b="1" i="1" dirty="0">
                <a:latin typeface="Courier New" panose="02070309020205020404" pitchFamily="49" charset="0"/>
                <a:cs typeface="Courier New" panose="02070309020205020404" pitchFamily="49" charset="0"/>
              </a:rPr>
              <a:t>s</a:t>
            </a:r>
            <a:r>
              <a:rPr lang="en-US" sz="1400" b="1" baseline="-25000" dirty="0">
                <a:latin typeface="Courier New" panose="02070309020205020404" pitchFamily="49" charset="0"/>
                <a:cs typeface="Courier New" panose="02070309020205020404" pitchFamily="49" charset="0"/>
              </a:rPr>
              <a:t>0</a:t>
            </a:r>
            <a:r>
              <a:rPr lang="en-US" sz="1400" b="1" dirty="0">
                <a:latin typeface="Courier New" panose="02070309020205020404" pitchFamily="49" charset="0"/>
                <a:cs typeface="Courier New" panose="02070309020205020404" pitchFamily="49" charset="0"/>
              </a:rPr>
              <a:t>,</a:t>
            </a:r>
            <a:r>
              <a:rPr lang="en-US" sz="1400" b="1" i="1" dirty="0">
                <a:latin typeface="Courier New" panose="02070309020205020404" pitchFamily="49" charset="0"/>
                <a:cs typeface="Courier New" panose="02070309020205020404" pitchFamily="49" charset="0"/>
              </a:rPr>
              <a:t>g</a:t>
            </a:r>
            <a:r>
              <a:rPr lang="en-US" sz="1400" b="1" dirty="0">
                <a:latin typeface="Courier New" panose="02070309020205020404" pitchFamily="49" charset="0"/>
                <a:cs typeface="Courier New" panose="02070309020205020404" pitchFamily="49" charset="0"/>
              </a:rPr>
              <a:t>)</a:t>
            </a:r>
          </a:p>
          <a:p>
            <a:pPr marL="6350" lvl="1">
              <a:spcBef>
                <a:spcPts val="200"/>
              </a:spcBef>
              <a:tabLst>
                <a:tab pos="354013" algn="l"/>
                <a:tab pos="709613" algn="l"/>
                <a:tab pos="1065213" algn="l"/>
                <a:tab pos="1465263" algn="l"/>
              </a:tabLst>
            </a:pPr>
            <a:r>
              <a:rPr lang="en-US" sz="1400" b="1" dirty="0">
                <a:latin typeface="Courier New" panose="02070309020205020404" pitchFamily="49" charset="0"/>
                <a:cs typeface="Courier New" panose="02070309020205020404" pitchFamily="49" charset="0"/>
              </a:rPr>
              <a:t>for</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k</a:t>
            </a:r>
            <a:r>
              <a:rPr lang="en-US" sz="1400" dirty="0">
                <a:latin typeface="Courier New" panose="02070309020205020404" pitchFamily="49" charset="0"/>
                <a:cs typeface="Courier New" panose="02070309020205020404" pitchFamily="49" charset="0"/>
              </a:rPr>
              <a:t> = 1 to ∞ </a:t>
            </a:r>
            <a:r>
              <a:rPr lang="en-US" sz="1400" b="1" dirty="0">
                <a:latin typeface="Courier New" panose="02070309020205020404" pitchFamily="49" charset="0"/>
                <a:cs typeface="Courier New" panose="02070309020205020404" pitchFamily="49" charset="0"/>
              </a:rPr>
              <a:t>do</a:t>
            </a:r>
          </a:p>
          <a:p>
            <a:pPr marL="6350" lvl="1">
              <a:spcBef>
                <a:spcPts val="200"/>
              </a:spcBef>
              <a:tabLst>
                <a:tab pos="354013" algn="l"/>
                <a:tab pos="709613" algn="l"/>
                <a:tab pos="1065213" algn="l"/>
                <a:tab pos="1465263" algn="l"/>
              </a:tabLst>
            </a:pPr>
            <a:r>
              <a:rPr lang="en-US" sz="1400" dirty="0">
                <a:latin typeface="Courier New" panose="02070309020205020404" pitchFamily="49" charset="0"/>
                <a:cs typeface="Courier New" panose="02070309020205020404" pitchFamily="49" charset="0"/>
              </a:rPr>
              <a:t>	𝜋</a:t>
            </a:r>
            <a:r>
              <a:rPr lang="en-US" sz="1400" baseline="30000" dirty="0">
                <a:solidFill>
                  <a:schemeClr val="bg1"/>
                </a:solidFill>
                <a:latin typeface="Courier New" panose="02070309020205020404" pitchFamily="49" charset="0"/>
                <a:ea typeface="Helvetica"/>
                <a:cs typeface="Courier New" panose="02070309020205020404" pitchFamily="49" charset="0"/>
              </a:rPr>
              <a:t>*</a:t>
            </a:r>
            <a:r>
              <a:rPr lang="en-US" sz="1400" dirty="0">
                <a:latin typeface="Courier New" panose="02070309020205020404" pitchFamily="49" charset="0"/>
                <a:cs typeface="Courier New" panose="02070309020205020404" pitchFamily="49" charset="0"/>
              </a:rPr>
              <a:t> ← do DFS, backtracking at every</a:t>
            </a:r>
          </a:p>
          <a:p>
            <a:pPr marL="6350" lvl="1">
              <a:spcBef>
                <a:spcPts val="200"/>
              </a:spcBef>
              <a:tabLst>
                <a:tab pos="354013" algn="l"/>
                <a:tab pos="709613" algn="l"/>
                <a:tab pos="1065213" algn="l"/>
                <a:tab pos="1465263" algn="l"/>
              </a:tabLst>
            </a:pPr>
            <a:r>
              <a:rPr lang="en-US" sz="1400" dirty="0">
                <a:latin typeface="Courier New" panose="02070309020205020404" pitchFamily="49" charset="0"/>
                <a:cs typeface="Courier New" panose="02070309020205020404" pitchFamily="49" charset="0"/>
              </a:rPr>
              <a:t>			node of depth </a:t>
            </a:r>
            <a:r>
              <a:rPr lang="en-US" sz="1400" i="1" dirty="0">
                <a:latin typeface="Courier New" panose="02070309020205020404" pitchFamily="49" charset="0"/>
                <a:cs typeface="Courier New" panose="02070309020205020404" pitchFamily="49" charset="0"/>
              </a:rPr>
              <a:t>k</a:t>
            </a:r>
            <a:endParaRPr lang="en-US" sz="1400" dirty="0">
              <a:latin typeface="Courier New" panose="02070309020205020404" pitchFamily="49" charset="0"/>
              <a:cs typeface="Courier New" panose="02070309020205020404" pitchFamily="49" charset="0"/>
            </a:endParaRPr>
          </a:p>
          <a:p>
            <a:pPr marL="6350" lvl="1">
              <a:spcBef>
                <a:spcPts val="200"/>
              </a:spcBef>
              <a:tabLst>
                <a:tab pos="354013" algn="l"/>
                <a:tab pos="709613" algn="l"/>
                <a:tab pos="1065213" algn="l"/>
                <a:tab pos="1465263"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if</a:t>
            </a:r>
            <a:r>
              <a:rPr lang="en-US" sz="1400" dirty="0">
                <a:latin typeface="Courier New" panose="02070309020205020404" pitchFamily="49" charset="0"/>
                <a:cs typeface="Courier New" panose="02070309020205020404" pitchFamily="49" charset="0"/>
              </a:rPr>
              <a:t> 𝜋</a:t>
            </a:r>
            <a:r>
              <a:rPr lang="en-US" sz="1400" baseline="30000" dirty="0">
                <a:solidFill>
                  <a:schemeClr val="bg1"/>
                </a:solidFill>
                <a:latin typeface="Courier New" panose="02070309020205020404" pitchFamily="49" charset="0"/>
                <a:ea typeface="Helvetica"/>
                <a:cs typeface="Courier New" panose="02070309020205020404" pitchFamily="49" charset="0"/>
              </a:rPr>
              <a:t>*</a:t>
            </a:r>
            <a:r>
              <a:rPr lang="en-US" sz="1400" dirty="0">
                <a:latin typeface="Courier New" panose="02070309020205020404" pitchFamily="49" charset="0"/>
                <a:cs typeface="Courier New" panose="02070309020205020404" pitchFamily="49" charset="0"/>
              </a:rPr>
              <a:t> ≠ failure </a:t>
            </a:r>
            <a:r>
              <a:rPr lang="en-US" sz="1400" b="1" dirty="0">
                <a:latin typeface="Courier New" panose="02070309020205020404" pitchFamily="49" charset="0"/>
                <a:cs typeface="Courier New" panose="02070309020205020404" pitchFamily="49" charset="0"/>
              </a:rPr>
              <a:t>then</a:t>
            </a:r>
            <a:r>
              <a:rPr lang="en-US" sz="1400" dirty="0">
                <a:latin typeface="Courier New" panose="02070309020205020404" pitchFamily="49" charset="0"/>
                <a:cs typeface="Courier New" panose="02070309020205020404" pitchFamily="49" charset="0"/>
              </a:rPr>
              <a:t> </a:t>
            </a:r>
          </a:p>
          <a:p>
            <a:pPr marL="6350" lvl="1">
              <a:spcBef>
                <a:spcPts val="200"/>
              </a:spcBef>
              <a:tabLst>
                <a:tab pos="354013" algn="l"/>
                <a:tab pos="709613" algn="l"/>
                <a:tab pos="1065213" algn="l"/>
                <a:tab pos="1465263" algn="l"/>
              </a:tabLst>
            </a:pPr>
            <a:r>
              <a:rPr lang="en-US" sz="1400" b="1" dirty="0">
                <a:latin typeface="Courier New" panose="02070309020205020404" pitchFamily="49" charset="0"/>
                <a:cs typeface="Courier New" panose="02070309020205020404" pitchFamily="49" charset="0"/>
              </a:rPr>
              <a:t>		return</a:t>
            </a:r>
            <a:r>
              <a:rPr lang="en-US" sz="1400" dirty="0">
                <a:latin typeface="Courier New" panose="02070309020205020404" pitchFamily="49" charset="0"/>
                <a:cs typeface="Courier New" panose="02070309020205020404" pitchFamily="49" charset="0"/>
              </a:rPr>
              <a:t> 𝜋</a:t>
            </a:r>
            <a:r>
              <a:rPr lang="en-US" sz="1400" baseline="30000" dirty="0">
                <a:solidFill>
                  <a:schemeClr val="bg1"/>
                </a:solidFill>
                <a:latin typeface="Courier New" panose="02070309020205020404" pitchFamily="49" charset="0"/>
                <a:ea typeface="Helvetica"/>
                <a:cs typeface="Courier New" panose="02070309020205020404" pitchFamily="49" charset="0"/>
              </a:rPr>
              <a:t>*</a:t>
            </a:r>
            <a:endParaRPr lang="en-US" sz="1400" dirty="0">
              <a:latin typeface="Courier New" panose="02070309020205020404" pitchFamily="49" charset="0"/>
              <a:cs typeface="Courier New" panose="02070309020205020404" pitchFamily="49" charset="0"/>
            </a:endParaRPr>
          </a:p>
          <a:p>
            <a:pPr marL="6350" lvl="1">
              <a:spcBef>
                <a:spcPts val="200"/>
              </a:spcBef>
              <a:tabLst>
                <a:tab pos="354013" algn="l"/>
                <a:tab pos="709613" algn="l"/>
                <a:tab pos="1065213" algn="l"/>
                <a:tab pos="1465263"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if</a:t>
            </a:r>
            <a:r>
              <a:rPr lang="en-US" sz="1400" dirty="0">
                <a:latin typeface="Courier New" panose="02070309020205020404" pitchFamily="49" charset="0"/>
                <a:cs typeface="Courier New" panose="02070309020205020404" pitchFamily="49" charset="0"/>
              </a:rPr>
              <a:t> the search generated </a:t>
            </a:r>
          </a:p>
          <a:p>
            <a:pPr marL="6350" lvl="1">
              <a:spcBef>
                <a:spcPts val="200"/>
              </a:spcBef>
              <a:tabLst>
                <a:tab pos="354013" algn="l"/>
                <a:tab pos="709613" algn="l"/>
                <a:tab pos="1065213" algn="l"/>
                <a:tab pos="1465263" algn="l"/>
              </a:tabLst>
            </a:pPr>
            <a:r>
              <a:rPr lang="en-US" sz="1400" dirty="0">
                <a:latin typeface="Courier New" panose="02070309020205020404" pitchFamily="49" charset="0"/>
                <a:cs typeface="Courier New" panose="02070309020205020404" pitchFamily="49" charset="0"/>
              </a:rPr>
              <a:t>			no nodes of depth </a:t>
            </a:r>
            <a:r>
              <a:rPr lang="en-US" sz="1400" i="1" dirty="0">
                <a:latin typeface="Courier New" panose="02070309020205020404" pitchFamily="49" charset="0"/>
                <a:cs typeface="Courier New" panose="02070309020205020404" pitchFamily="49" charset="0"/>
              </a:rPr>
              <a:t>k </a:t>
            </a:r>
            <a:r>
              <a:rPr lang="en-US" sz="1400" b="1" dirty="0">
                <a:latin typeface="Courier New" panose="02070309020205020404" pitchFamily="49" charset="0"/>
                <a:cs typeface="Courier New" panose="02070309020205020404" pitchFamily="49" charset="0"/>
              </a:rPr>
              <a:t>then</a:t>
            </a:r>
            <a:r>
              <a:rPr lang="en-US" sz="1400" dirty="0">
                <a:latin typeface="Courier New" panose="02070309020205020404" pitchFamily="49" charset="0"/>
                <a:cs typeface="Courier New" panose="02070309020205020404" pitchFamily="49" charset="0"/>
              </a:rPr>
              <a:t> </a:t>
            </a:r>
          </a:p>
          <a:p>
            <a:pPr marL="6350" lvl="1">
              <a:spcBef>
                <a:spcPts val="200"/>
              </a:spcBef>
              <a:tabLst>
                <a:tab pos="354013" algn="l"/>
                <a:tab pos="709613" algn="l"/>
                <a:tab pos="1065213" algn="l"/>
                <a:tab pos="1465263" algn="l"/>
              </a:tabLst>
            </a:pPr>
            <a:r>
              <a:rPr lang="en-US" sz="1400" b="1" dirty="0">
                <a:latin typeface="Courier New" panose="02070309020205020404" pitchFamily="49" charset="0"/>
                <a:cs typeface="Courier New" panose="02070309020205020404" pitchFamily="49" charset="0"/>
              </a:rPr>
              <a:t>		return</a:t>
            </a:r>
            <a:r>
              <a:rPr lang="en-US" sz="1400" dirty="0">
                <a:latin typeface="Courier New" panose="02070309020205020404" pitchFamily="49" charset="0"/>
                <a:cs typeface="Courier New" panose="02070309020205020404" pitchFamily="49" charset="0"/>
              </a:rPr>
              <a:t> failure</a:t>
            </a:r>
            <a:endParaRPr lang="en-GB" sz="1400"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247313614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chor="ctr">
            <a:normAutofit/>
          </a:bodyPr>
          <a:lstStyle/>
          <a:p>
            <a:r>
              <a:rPr lang="en-US" dirty="0"/>
              <a:t>Iterative Deepening Search (IDS)</a:t>
            </a:r>
          </a:p>
        </p:txBody>
      </p:sp>
      <mc:AlternateContent xmlns:mc="http://schemas.openxmlformats.org/markup-compatibility/2006" xmlns:a14="http://schemas.microsoft.com/office/drawing/2010/main">
        <mc:Choice Requires="a14">
          <p:sp>
            <p:nvSpPr>
              <p:cNvPr id="6" name="Content Placeholder 5"/>
              <p:cNvSpPr>
                <a:spLocks noGrp="1"/>
              </p:cNvSpPr>
              <p:nvPr>
                <p:ph idx="1"/>
              </p:nvPr>
            </p:nvSpPr>
            <p:spPr>
              <a:xfrm>
                <a:off x="359625" y="1665066"/>
                <a:ext cx="7763958" cy="4240848"/>
              </a:xfrm>
            </p:spPr>
            <p:txBody>
              <a:bodyPr>
                <a:noAutofit/>
              </a:bodyPr>
              <a:lstStyle/>
              <a:p>
                <a:r>
                  <a:rPr lang="en-US" dirty="0"/>
                  <a:t>Properties</a:t>
                </a:r>
              </a:p>
              <a:p>
                <a:pPr lvl="1"/>
                <a:r>
                  <a:rPr lang="en-US" dirty="0"/>
                  <a:t>Termination, completeness, optimality </a:t>
                </a:r>
              </a:p>
              <a:p>
                <a:pPr lvl="2"/>
                <a:r>
                  <a:rPr lang="en-US" dirty="0"/>
                  <a:t>Same as BFS</a:t>
                </a:r>
              </a:p>
              <a:p>
                <a:pPr lvl="1"/>
                <a:r>
                  <a:rPr lang="en-US" dirty="0"/>
                  <a:t>Worst-case complexity</a:t>
                </a:r>
              </a:p>
              <a:p>
                <a:pPr lvl="2"/>
                <a:r>
                  <a:rPr lang="en-US" dirty="0"/>
                  <a:t>Memory requirement </a:t>
                </a:r>
                <a14:m>
                  <m:oMath xmlns:m="http://schemas.openxmlformats.org/officeDocument/2006/math">
                    <m:r>
                      <a:rPr lang="en-US" i="1" dirty="0" smtClean="0">
                        <a:latin typeface="Cambria Math" panose="02040503050406030204" pitchFamily="18" charset="0"/>
                      </a:rPr>
                      <m:t>𝑂</m:t>
                    </m:r>
                    <m:d>
                      <m:dPr>
                        <m:ctrlPr>
                          <a:rPr lang="en-US" i="1" dirty="0" smtClean="0">
                            <a:latin typeface="Cambria Math" panose="02040503050406030204" pitchFamily="18" charset="0"/>
                          </a:rPr>
                        </m:ctrlPr>
                      </m:dPr>
                      <m:e>
                        <m:r>
                          <a:rPr lang="en-US" i="1" dirty="0" err="1">
                            <a:latin typeface="Cambria Math" panose="02040503050406030204" pitchFamily="18" charset="0"/>
                          </a:rPr>
                          <m:t>𝑏𝑑</m:t>
                        </m:r>
                      </m:e>
                    </m:d>
                  </m:oMath>
                </a14:m>
                <a:r>
                  <a:rPr lang="en-US" dirty="0"/>
                  <a:t> </a:t>
                </a:r>
              </a:p>
              <a:p>
                <a:pPr lvl="3"/>
                <a:r>
                  <a:rPr lang="en-US" dirty="0"/>
                  <a:t>vs. </a:t>
                </a:r>
                <a14:m>
                  <m:oMath xmlns:m="http://schemas.openxmlformats.org/officeDocument/2006/math">
                    <m:r>
                      <a:rPr lang="en-US" i="1" dirty="0" smtClean="0">
                        <a:latin typeface="Cambria Math" panose="02040503050406030204" pitchFamily="18" charset="0"/>
                      </a:rPr>
                      <m:t>𝑂</m:t>
                    </m:r>
                    <m:d>
                      <m:dPr>
                        <m:ctrlPr>
                          <a:rPr lang="en-US" i="1" dirty="0" smtClean="0">
                            <a:latin typeface="Cambria Math" panose="02040503050406030204" pitchFamily="18" charset="0"/>
                          </a:rPr>
                        </m:ctrlPr>
                      </m:dPr>
                      <m:e>
                        <m:r>
                          <a:rPr lang="en-US" i="1" dirty="0" err="1">
                            <a:latin typeface="Cambria Math" panose="02040503050406030204" pitchFamily="18" charset="0"/>
                          </a:rPr>
                          <m:t>𝑏</m:t>
                        </m:r>
                        <m:r>
                          <a:rPr lang="en-US" i="1" baseline="30000" dirty="0" err="1">
                            <a:latin typeface="Cambria Math" panose="02040503050406030204" pitchFamily="18" charset="0"/>
                          </a:rPr>
                          <m:t>𝑑</m:t>
                        </m:r>
                      </m:e>
                    </m:d>
                  </m:oMath>
                </a14:m>
                <a:r>
                  <a:rPr lang="en-US" dirty="0"/>
                  <a:t> with BFS</a:t>
                </a:r>
              </a:p>
              <a:p>
                <a:pPr lvl="2"/>
                <a:r>
                  <a:rPr lang="en-US" dirty="0"/>
                  <a:t>Worst-case running time </a:t>
                </a:r>
                <a14:m>
                  <m:oMath xmlns:m="http://schemas.openxmlformats.org/officeDocument/2006/math">
                    <m:r>
                      <a:rPr lang="en-US" i="1" dirty="0" smtClean="0">
                        <a:latin typeface="Cambria Math" panose="02040503050406030204" pitchFamily="18" charset="0"/>
                      </a:rPr>
                      <m:t>𝑂</m:t>
                    </m:r>
                    <m:d>
                      <m:dPr>
                        <m:ctrlPr>
                          <a:rPr lang="en-US" i="1" dirty="0" smtClean="0">
                            <a:latin typeface="Cambria Math" panose="02040503050406030204" pitchFamily="18" charset="0"/>
                          </a:rPr>
                        </m:ctrlPr>
                      </m:dPr>
                      <m:e>
                        <m:r>
                          <a:rPr lang="en-US" i="1" dirty="0" err="1">
                            <a:latin typeface="Cambria Math" panose="02040503050406030204" pitchFamily="18" charset="0"/>
                          </a:rPr>
                          <m:t>𝑏</m:t>
                        </m:r>
                        <m:r>
                          <a:rPr lang="en-US" i="1" baseline="30000" dirty="0" err="1">
                            <a:latin typeface="Cambria Math" panose="02040503050406030204" pitchFamily="18" charset="0"/>
                          </a:rPr>
                          <m:t>𝑑</m:t>
                        </m:r>
                      </m:e>
                    </m:d>
                    <m:r>
                      <a:rPr lang="de-DE" b="0" i="1" baseline="30000" dirty="0" smtClean="0">
                        <a:latin typeface="Cambria Math" panose="02040503050406030204" pitchFamily="18" charset="0"/>
                      </a:rPr>
                      <m:t> </m:t>
                    </m:r>
                  </m:oMath>
                </a14:m>
                <a:endParaRPr lang="de-DE" dirty="0"/>
              </a:p>
              <a:p>
                <a:pPr lvl="3"/>
                <a:r>
                  <a:rPr lang="en-US" dirty="0"/>
                  <a:t>vs. </a:t>
                </a:r>
                <a14:m>
                  <m:oMath xmlns:m="http://schemas.openxmlformats.org/officeDocument/2006/math">
                    <m:r>
                      <a:rPr lang="en-US" i="1" dirty="0" smtClean="0">
                        <a:latin typeface="Cambria Math" panose="02040503050406030204" pitchFamily="18" charset="0"/>
                      </a:rPr>
                      <m:t>𝑂</m:t>
                    </m:r>
                    <m:d>
                      <m:dPr>
                        <m:ctrlPr>
                          <a:rPr lang="en-US" i="1" dirty="0" smtClean="0">
                            <a:latin typeface="Cambria Math" panose="02040503050406030204" pitchFamily="18" charset="0"/>
                          </a:rPr>
                        </m:ctrlPr>
                      </m:dPr>
                      <m:e>
                        <m:r>
                          <a:rPr lang="en-US" i="1" dirty="0" err="1">
                            <a:latin typeface="Cambria Math" panose="02040503050406030204" pitchFamily="18" charset="0"/>
                          </a:rPr>
                          <m:t>𝑏</m:t>
                        </m:r>
                        <m:r>
                          <a:rPr lang="en-US" i="1" baseline="30000" dirty="0" err="1">
                            <a:latin typeface="Cambria Math" panose="02040503050406030204" pitchFamily="18" charset="0"/>
                          </a:rPr>
                          <m:t>𝑙</m:t>
                        </m:r>
                      </m:e>
                    </m:d>
                  </m:oMath>
                </a14:m>
                <a:r>
                  <a:rPr lang="en-US" dirty="0"/>
                  <a:t> for DFS</a:t>
                </a:r>
              </a:p>
              <a:p>
                <a:pPr lvl="3"/>
                <a:r>
                  <a:rPr lang="en-US" dirty="0"/>
                  <a:t>If the number of nodes at depth </a:t>
                </a:r>
                <a14:m>
                  <m:oMath xmlns:m="http://schemas.openxmlformats.org/officeDocument/2006/math">
                    <m:r>
                      <a:rPr lang="en-US" i="1" dirty="0" smtClean="0">
                        <a:latin typeface="Cambria Math" panose="02040503050406030204" pitchFamily="18" charset="0"/>
                      </a:rPr>
                      <m:t>𝑑</m:t>
                    </m:r>
                  </m:oMath>
                </a14:m>
                <a:r>
                  <a:rPr lang="en-US" i="1" dirty="0"/>
                  <a:t> </a:t>
                </a:r>
                <a:br>
                  <a:rPr lang="en-US" i="1" dirty="0"/>
                </a:br>
                <a:r>
                  <a:rPr lang="en-US" dirty="0"/>
                  <a:t>grows exponentially with </a:t>
                </a:r>
                <a14:m>
                  <m:oMath xmlns:m="http://schemas.openxmlformats.org/officeDocument/2006/math">
                    <m:r>
                      <a:rPr lang="en-US" i="1" dirty="0" smtClean="0">
                        <a:latin typeface="Cambria Math" panose="02040503050406030204" pitchFamily="18" charset="0"/>
                      </a:rPr>
                      <m:t>𝑑</m:t>
                    </m:r>
                  </m:oMath>
                </a14:m>
                <a:endParaRPr lang="en-US" dirty="0"/>
              </a:p>
              <a:p>
                <a:pPr marL="800100" lvl="3" indent="0">
                  <a:buNone/>
                </a:pPr>
                <a:r>
                  <a:rPr lang="en-US" dirty="0"/>
                  <a:t>where</a:t>
                </a:r>
              </a:p>
              <a:p>
                <a:pPr lvl="3"/>
                <a14:m>
                  <m:oMath xmlns:m="http://schemas.openxmlformats.org/officeDocument/2006/math">
                    <m:r>
                      <a:rPr lang="en-US" i="1" dirty="0" smtClean="0">
                        <a:latin typeface="Cambria Math" panose="02040503050406030204" pitchFamily="18" charset="0"/>
                      </a:rPr>
                      <m:t>𝑏</m:t>
                    </m:r>
                  </m:oMath>
                </a14:m>
                <a:r>
                  <a:rPr lang="en-US" dirty="0"/>
                  <a:t> = max branching factor</a:t>
                </a:r>
              </a:p>
              <a:p>
                <a:pPr lvl="3"/>
                <a14:m>
                  <m:oMath xmlns:m="http://schemas.openxmlformats.org/officeDocument/2006/math">
                    <m:r>
                      <a:rPr lang="de-DE" b="0" i="1" dirty="0" smtClean="0">
                        <a:latin typeface="Cambria Math" panose="02040503050406030204" pitchFamily="18" charset="0"/>
                      </a:rPr>
                      <m:t>𝑑</m:t>
                    </m:r>
                  </m:oMath>
                </a14:m>
                <a:r>
                  <a:rPr lang="en-US" dirty="0"/>
                  <a:t> = min solution depth if there is one, otherwise max depth of any node</a:t>
                </a:r>
                <a:endParaRPr lang="en-US" i="1" dirty="0"/>
              </a:p>
            </p:txBody>
          </p:sp>
        </mc:Choice>
        <mc:Fallback xmlns="">
          <p:sp>
            <p:nvSpPr>
              <p:cNvPr id="6" name="Content Placeholder 5"/>
              <p:cNvSpPr>
                <a:spLocks noGrp="1" noRot="1" noChangeAspect="1" noMove="1" noResize="1" noEditPoints="1" noAdjustHandles="1" noChangeArrowheads="1" noChangeShapeType="1" noTextEdit="1"/>
              </p:cNvSpPr>
              <p:nvPr>
                <p:ph idx="1"/>
              </p:nvPr>
            </p:nvSpPr>
            <p:spPr>
              <a:xfrm>
                <a:off x="359625" y="1665066"/>
                <a:ext cx="7763958" cy="4240848"/>
              </a:xfrm>
              <a:blipFill>
                <a:blip r:embed="rId2"/>
                <a:stretch>
                  <a:fillRect l="-2288" t="-2985" r="-1797" b="-1791"/>
                </a:stretch>
              </a:blipFill>
            </p:spPr>
            <p:txBody>
              <a:bodyPr/>
              <a:lstStyle/>
              <a:p>
                <a:r>
                  <a:rPr lang="en-DE">
                    <a:noFill/>
                  </a:rPr>
                  <a:t> </a:t>
                </a:r>
              </a:p>
            </p:txBody>
          </p:sp>
        </mc:Fallback>
      </mc:AlternateContent>
      <p:sp>
        <p:nvSpPr>
          <p:cNvPr id="4" name="Date Placeholder 3">
            <a:extLst>
              <a:ext uri="{FF2B5EF4-FFF2-40B4-BE49-F238E27FC236}">
                <a16:creationId xmlns:a16="http://schemas.microsoft.com/office/drawing/2014/main" id="{EB382093-9E64-854E-AF32-AD32F6387105}"/>
              </a:ext>
            </a:extLst>
          </p:cNvPr>
          <p:cNvSpPr>
            <a:spLocks noGrp="1"/>
          </p:cNvSpPr>
          <p:nvPr>
            <p:ph type="dt" sz="half" idx="2"/>
          </p:nvPr>
        </p:nvSpPr>
        <p:spPr/>
        <p:txBody>
          <a:bodyPr/>
          <a:lstStyle/>
          <a:p>
            <a:r>
              <a:rPr lang="de-DE"/>
              <a:t>Deterministic</a:t>
            </a:r>
            <a:endParaRPr lang="de-DE" dirty="0"/>
          </a:p>
        </p:txBody>
      </p:sp>
      <p:sp>
        <p:nvSpPr>
          <p:cNvPr id="9" name="Footer Placeholder 8">
            <a:extLst>
              <a:ext uri="{FF2B5EF4-FFF2-40B4-BE49-F238E27FC236}">
                <a16:creationId xmlns:a16="http://schemas.microsoft.com/office/drawing/2014/main" id="{31830EC7-A2D6-D83B-927B-6ABEEA9D2D1F}"/>
              </a:ext>
            </a:extLst>
          </p:cNvPr>
          <p:cNvSpPr>
            <a:spLocks noGrp="1"/>
          </p:cNvSpPr>
          <p:nvPr>
            <p:ph type="ftr" sz="quarter" idx="3"/>
          </p:nvPr>
        </p:nvSpPr>
        <p:spPr/>
        <p:txBody>
          <a:bodyPr/>
          <a:lstStyle/>
          <a:p>
            <a:r>
              <a:rPr lang="en-GB"/>
              <a:t>T. Braun - APA</a:t>
            </a:r>
          </a:p>
        </p:txBody>
      </p:sp>
      <p:sp>
        <p:nvSpPr>
          <p:cNvPr id="2" name="Slide Number Placeholder 1">
            <a:extLst>
              <a:ext uri="{FF2B5EF4-FFF2-40B4-BE49-F238E27FC236}">
                <a16:creationId xmlns:a16="http://schemas.microsoft.com/office/drawing/2014/main" id="{432E7A7E-498A-0940-BA84-870B25FD8D52}"/>
              </a:ext>
            </a:extLst>
          </p:cNvPr>
          <p:cNvSpPr>
            <a:spLocks noGrp="1"/>
          </p:cNvSpPr>
          <p:nvPr>
            <p:ph type="sldNum" sz="quarter" idx="4"/>
          </p:nvPr>
        </p:nvSpPr>
        <p:spPr/>
        <p:txBody>
          <a:bodyPr/>
          <a:lstStyle/>
          <a:p>
            <a:fld id="{67C9959E-8E6B-B04C-9955-EA096F41CA7A}" type="slidenum">
              <a:rPr lang="en-GB" smtClean="0"/>
              <a:t>79</a:t>
            </a:fld>
            <a:endParaRPr lang="en-GB"/>
          </a:p>
        </p:txBody>
      </p:sp>
      <p:pic>
        <p:nvPicPr>
          <p:cNvPr id="7" name="Picture 6">
            <a:extLst>
              <a:ext uri="{FF2B5EF4-FFF2-40B4-BE49-F238E27FC236}">
                <a16:creationId xmlns:a16="http://schemas.microsoft.com/office/drawing/2014/main" id="{A793B1BB-A092-912B-644D-03C41E893018}"/>
              </a:ext>
            </a:extLst>
          </p:cNvPr>
          <p:cNvPicPr>
            <a:picLocks noChangeAspect="1"/>
          </p:cNvPicPr>
          <p:nvPr/>
        </p:nvPicPr>
        <p:blipFill>
          <a:blip r:embed="rId3"/>
          <a:stretch>
            <a:fillRect/>
          </a:stretch>
        </p:blipFill>
        <p:spPr>
          <a:xfrm>
            <a:off x="8213264" y="3559783"/>
            <a:ext cx="3618411" cy="2346131"/>
          </a:xfrm>
          <a:prstGeom prst="rect">
            <a:avLst/>
          </a:prstGeom>
        </p:spPr>
      </p:pic>
      <p:sp>
        <p:nvSpPr>
          <p:cNvPr id="8" name="Rectangle 7">
            <a:extLst>
              <a:ext uri="{FF2B5EF4-FFF2-40B4-BE49-F238E27FC236}">
                <a16:creationId xmlns:a16="http://schemas.microsoft.com/office/drawing/2014/main" id="{D544C62B-8688-860D-91CB-572FADAB039A}"/>
              </a:ext>
            </a:extLst>
          </p:cNvPr>
          <p:cNvSpPr/>
          <p:nvPr/>
        </p:nvSpPr>
        <p:spPr>
          <a:xfrm>
            <a:off x="7623531" y="904869"/>
            <a:ext cx="4208144" cy="2236510"/>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marL="6350">
              <a:spcBef>
                <a:spcPts val="200"/>
              </a:spcBef>
              <a:tabLst>
                <a:tab pos="354013" algn="l"/>
                <a:tab pos="709613" algn="l"/>
                <a:tab pos="1065213" algn="l"/>
                <a:tab pos="1465263" algn="l"/>
              </a:tabLst>
            </a:pPr>
            <a:r>
              <a:rPr lang="en-US" sz="1400" b="1" dirty="0">
                <a:latin typeface="Courier New" panose="02070309020205020404" pitchFamily="49" charset="0"/>
                <a:cs typeface="Courier New" panose="02070309020205020404" pitchFamily="49" charset="0"/>
              </a:rPr>
              <a:t>IDS(Σ,</a:t>
            </a:r>
            <a:r>
              <a:rPr lang="en-US" sz="1400" b="1" i="1" dirty="0">
                <a:latin typeface="Courier New" panose="02070309020205020404" pitchFamily="49" charset="0"/>
                <a:cs typeface="Courier New" panose="02070309020205020404" pitchFamily="49" charset="0"/>
              </a:rPr>
              <a:t>s</a:t>
            </a:r>
            <a:r>
              <a:rPr lang="en-US" sz="1400" b="1" baseline="-25000" dirty="0">
                <a:latin typeface="Courier New" panose="02070309020205020404" pitchFamily="49" charset="0"/>
                <a:cs typeface="Courier New" panose="02070309020205020404" pitchFamily="49" charset="0"/>
              </a:rPr>
              <a:t>0</a:t>
            </a:r>
            <a:r>
              <a:rPr lang="en-US" sz="1400" b="1" dirty="0">
                <a:latin typeface="Courier New" panose="02070309020205020404" pitchFamily="49" charset="0"/>
                <a:cs typeface="Courier New" panose="02070309020205020404" pitchFamily="49" charset="0"/>
              </a:rPr>
              <a:t>,</a:t>
            </a:r>
            <a:r>
              <a:rPr lang="en-US" sz="1400" b="1" i="1" dirty="0">
                <a:latin typeface="Courier New" panose="02070309020205020404" pitchFamily="49" charset="0"/>
                <a:cs typeface="Courier New" panose="02070309020205020404" pitchFamily="49" charset="0"/>
              </a:rPr>
              <a:t>g</a:t>
            </a:r>
            <a:r>
              <a:rPr lang="en-US" sz="1400" b="1" dirty="0">
                <a:latin typeface="Courier New" panose="02070309020205020404" pitchFamily="49" charset="0"/>
                <a:cs typeface="Courier New" panose="02070309020205020404" pitchFamily="49" charset="0"/>
              </a:rPr>
              <a:t>)</a:t>
            </a:r>
          </a:p>
          <a:p>
            <a:pPr marL="6350" lvl="1">
              <a:spcBef>
                <a:spcPts val="200"/>
              </a:spcBef>
              <a:tabLst>
                <a:tab pos="354013" algn="l"/>
                <a:tab pos="709613" algn="l"/>
                <a:tab pos="1065213" algn="l"/>
                <a:tab pos="1465263" algn="l"/>
              </a:tabLst>
            </a:pPr>
            <a:r>
              <a:rPr lang="en-US" sz="1400" b="1" dirty="0">
                <a:latin typeface="Courier New" panose="02070309020205020404" pitchFamily="49" charset="0"/>
                <a:cs typeface="Courier New" panose="02070309020205020404" pitchFamily="49" charset="0"/>
              </a:rPr>
              <a:t>for</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k</a:t>
            </a:r>
            <a:r>
              <a:rPr lang="en-US" sz="1400" dirty="0">
                <a:latin typeface="Courier New" panose="02070309020205020404" pitchFamily="49" charset="0"/>
                <a:cs typeface="Courier New" panose="02070309020205020404" pitchFamily="49" charset="0"/>
              </a:rPr>
              <a:t> = 1 to ∞ </a:t>
            </a:r>
            <a:r>
              <a:rPr lang="en-US" sz="1400" b="1" dirty="0">
                <a:latin typeface="Courier New" panose="02070309020205020404" pitchFamily="49" charset="0"/>
                <a:cs typeface="Courier New" panose="02070309020205020404" pitchFamily="49" charset="0"/>
              </a:rPr>
              <a:t>do</a:t>
            </a:r>
          </a:p>
          <a:p>
            <a:pPr marL="6350" lvl="1">
              <a:spcBef>
                <a:spcPts val="200"/>
              </a:spcBef>
              <a:tabLst>
                <a:tab pos="354013" algn="l"/>
                <a:tab pos="709613" algn="l"/>
                <a:tab pos="1065213" algn="l"/>
                <a:tab pos="1465263" algn="l"/>
              </a:tabLst>
            </a:pPr>
            <a:r>
              <a:rPr lang="en-US" sz="1400" dirty="0">
                <a:latin typeface="Courier New" panose="02070309020205020404" pitchFamily="49" charset="0"/>
                <a:cs typeface="Courier New" panose="02070309020205020404" pitchFamily="49" charset="0"/>
              </a:rPr>
              <a:t>	𝜋</a:t>
            </a:r>
            <a:r>
              <a:rPr lang="en-US" sz="1400" baseline="30000" dirty="0">
                <a:solidFill>
                  <a:schemeClr val="bg1"/>
                </a:solidFill>
                <a:latin typeface="Courier New" panose="02070309020205020404" pitchFamily="49" charset="0"/>
                <a:ea typeface="Helvetica"/>
                <a:cs typeface="Courier New" panose="02070309020205020404" pitchFamily="49" charset="0"/>
              </a:rPr>
              <a:t>*</a:t>
            </a:r>
            <a:r>
              <a:rPr lang="en-US" sz="1400" dirty="0">
                <a:latin typeface="Courier New" panose="02070309020205020404" pitchFamily="49" charset="0"/>
                <a:cs typeface="Courier New" panose="02070309020205020404" pitchFamily="49" charset="0"/>
              </a:rPr>
              <a:t> ← do DFS, backtracking at every</a:t>
            </a:r>
          </a:p>
          <a:p>
            <a:pPr marL="6350" lvl="1">
              <a:spcBef>
                <a:spcPts val="200"/>
              </a:spcBef>
              <a:tabLst>
                <a:tab pos="354013" algn="l"/>
                <a:tab pos="709613" algn="l"/>
                <a:tab pos="1065213" algn="l"/>
                <a:tab pos="1465263" algn="l"/>
              </a:tabLst>
            </a:pPr>
            <a:r>
              <a:rPr lang="en-US" sz="1400" dirty="0">
                <a:latin typeface="Courier New" panose="02070309020205020404" pitchFamily="49" charset="0"/>
                <a:cs typeface="Courier New" panose="02070309020205020404" pitchFamily="49" charset="0"/>
              </a:rPr>
              <a:t>			node of depth </a:t>
            </a:r>
            <a:r>
              <a:rPr lang="en-US" sz="1400" i="1" dirty="0">
                <a:latin typeface="Courier New" panose="02070309020205020404" pitchFamily="49" charset="0"/>
                <a:cs typeface="Courier New" panose="02070309020205020404" pitchFamily="49" charset="0"/>
              </a:rPr>
              <a:t>k</a:t>
            </a:r>
            <a:endParaRPr lang="en-US" sz="1400" dirty="0">
              <a:latin typeface="Courier New" panose="02070309020205020404" pitchFamily="49" charset="0"/>
              <a:cs typeface="Courier New" panose="02070309020205020404" pitchFamily="49" charset="0"/>
            </a:endParaRPr>
          </a:p>
          <a:p>
            <a:pPr marL="6350" lvl="1">
              <a:spcBef>
                <a:spcPts val="200"/>
              </a:spcBef>
              <a:tabLst>
                <a:tab pos="354013" algn="l"/>
                <a:tab pos="709613" algn="l"/>
                <a:tab pos="1065213" algn="l"/>
                <a:tab pos="1465263"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if</a:t>
            </a:r>
            <a:r>
              <a:rPr lang="en-US" sz="1400" dirty="0">
                <a:latin typeface="Courier New" panose="02070309020205020404" pitchFamily="49" charset="0"/>
                <a:cs typeface="Courier New" panose="02070309020205020404" pitchFamily="49" charset="0"/>
              </a:rPr>
              <a:t> 𝜋</a:t>
            </a:r>
            <a:r>
              <a:rPr lang="en-US" sz="1400" baseline="30000" dirty="0">
                <a:solidFill>
                  <a:schemeClr val="bg1"/>
                </a:solidFill>
                <a:latin typeface="Courier New" panose="02070309020205020404" pitchFamily="49" charset="0"/>
                <a:ea typeface="Helvetica"/>
                <a:cs typeface="Courier New" panose="02070309020205020404" pitchFamily="49" charset="0"/>
              </a:rPr>
              <a:t>*</a:t>
            </a:r>
            <a:r>
              <a:rPr lang="en-US" sz="1400" dirty="0">
                <a:latin typeface="Courier New" panose="02070309020205020404" pitchFamily="49" charset="0"/>
                <a:cs typeface="Courier New" panose="02070309020205020404" pitchFamily="49" charset="0"/>
              </a:rPr>
              <a:t> ≠ failure </a:t>
            </a:r>
            <a:r>
              <a:rPr lang="en-US" sz="1400" b="1" dirty="0">
                <a:latin typeface="Courier New" panose="02070309020205020404" pitchFamily="49" charset="0"/>
                <a:cs typeface="Courier New" panose="02070309020205020404" pitchFamily="49" charset="0"/>
              </a:rPr>
              <a:t>then</a:t>
            </a:r>
            <a:r>
              <a:rPr lang="en-US" sz="1400" dirty="0">
                <a:latin typeface="Courier New" panose="02070309020205020404" pitchFamily="49" charset="0"/>
                <a:cs typeface="Courier New" panose="02070309020205020404" pitchFamily="49" charset="0"/>
              </a:rPr>
              <a:t> </a:t>
            </a:r>
          </a:p>
          <a:p>
            <a:pPr marL="6350" lvl="1">
              <a:spcBef>
                <a:spcPts val="200"/>
              </a:spcBef>
              <a:tabLst>
                <a:tab pos="354013" algn="l"/>
                <a:tab pos="709613" algn="l"/>
                <a:tab pos="1065213" algn="l"/>
                <a:tab pos="1465263" algn="l"/>
              </a:tabLst>
            </a:pPr>
            <a:r>
              <a:rPr lang="en-US" sz="1400" b="1" dirty="0">
                <a:latin typeface="Courier New" panose="02070309020205020404" pitchFamily="49" charset="0"/>
                <a:cs typeface="Courier New" panose="02070309020205020404" pitchFamily="49" charset="0"/>
              </a:rPr>
              <a:t>		return</a:t>
            </a:r>
            <a:r>
              <a:rPr lang="en-US" sz="1400" dirty="0">
                <a:latin typeface="Courier New" panose="02070309020205020404" pitchFamily="49" charset="0"/>
                <a:cs typeface="Courier New" panose="02070309020205020404" pitchFamily="49" charset="0"/>
              </a:rPr>
              <a:t> 𝜋</a:t>
            </a:r>
            <a:r>
              <a:rPr lang="en-US" sz="1400" baseline="30000" dirty="0">
                <a:solidFill>
                  <a:schemeClr val="bg1"/>
                </a:solidFill>
                <a:latin typeface="Courier New" panose="02070309020205020404" pitchFamily="49" charset="0"/>
                <a:ea typeface="Helvetica"/>
                <a:cs typeface="Courier New" panose="02070309020205020404" pitchFamily="49" charset="0"/>
              </a:rPr>
              <a:t>*</a:t>
            </a:r>
            <a:endParaRPr lang="en-US" sz="1400" dirty="0">
              <a:latin typeface="Courier New" panose="02070309020205020404" pitchFamily="49" charset="0"/>
              <a:cs typeface="Courier New" panose="02070309020205020404" pitchFamily="49" charset="0"/>
            </a:endParaRPr>
          </a:p>
          <a:p>
            <a:pPr marL="6350" lvl="1">
              <a:spcBef>
                <a:spcPts val="200"/>
              </a:spcBef>
              <a:tabLst>
                <a:tab pos="354013" algn="l"/>
                <a:tab pos="709613" algn="l"/>
                <a:tab pos="1065213" algn="l"/>
                <a:tab pos="1465263"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if</a:t>
            </a:r>
            <a:r>
              <a:rPr lang="en-US" sz="1400" dirty="0">
                <a:latin typeface="Courier New" panose="02070309020205020404" pitchFamily="49" charset="0"/>
                <a:cs typeface="Courier New" panose="02070309020205020404" pitchFamily="49" charset="0"/>
              </a:rPr>
              <a:t> the search generated </a:t>
            </a:r>
          </a:p>
          <a:p>
            <a:pPr marL="6350" lvl="1">
              <a:spcBef>
                <a:spcPts val="200"/>
              </a:spcBef>
              <a:tabLst>
                <a:tab pos="354013" algn="l"/>
                <a:tab pos="709613" algn="l"/>
                <a:tab pos="1065213" algn="l"/>
                <a:tab pos="1465263" algn="l"/>
              </a:tabLst>
            </a:pPr>
            <a:r>
              <a:rPr lang="en-US" sz="1400" dirty="0">
                <a:latin typeface="Courier New" panose="02070309020205020404" pitchFamily="49" charset="0"/>
                <a:cs typeface="Courier New" panose="02070309020205020404" pitchFamily="49" charset="0"/>
              </a:rPr>
              <a:t>			no nodes of depth </a:t>
            </a:r>
            <a:r>
              <a:rPr lang="en-US" sz="1400" i="1" dirty="0">
                <a:latin typeface="Courier New" panose="02070309020205020404" pitchFamily="49" charset="0"/>
                <a:cs typeface="Courier New" panose="02070309020205020404" pitchFamily="49" charset="0"/>
              </a:rPr>
              <a:t>k </a:t>
            </a:r>
            <a:r>
              <a:rPr lang="en-US" sz="1400" b="1" dirty="0">
                <a:latin typeface="Courier New" panose="02070309020205020404" pitchFamily="49" charset="0"/>
                <a:cs typeface="Courier New" panose="02070309020205020404" pitchFamily="49" charset="0"/>
              </a:rPr>
              <a:t>then</a:t>
            </a:r>
            <a:r>
              <a:rPr lang="en-US" sz="1400" dirty="0">
                <a:latin typeface="Courier New" panose="02070309020205020404" pitchFamily="49" charset="0"/>
                <a:cs typeface="Courier New" panose="02070309020205020404" pitchFamily="49" charset="0"/>
              </a:rPr>
              <a:t> </a:t>
            </a:r>
          </a:p>
          <a:p>
            <a:pPr marL="6350" lvl="1">
              <a:spcBef>
                <a:spcPts val="200"/>
              </a:spcBef>
              <a:tabLst>
                <a:tab pos="354013" algn="l"/>
                <a:tab pos="709613" algn="l"/>
                <a:tab pos="1065213" algn="l"/>
                <a:tab pos="1465263" algn="l"/>
              </a:tabLst>
            </a:pPr>
            <a:r>
              <a:rPr lang="en-US" sz="1400" b="1" dirty="0">
                <a:latin typeface="Courier New" panose="02070309020205020404" pitchFamily="49" charset="0"/>
                <a:cs typeface="Courier New" panose="02070309020205020404" pitchFamily="49" charset="0"/>
              </a:rPr>
              <a:t>		return</a:t>
            </a:r>
            <a:r>
              <a:rPr lang="en-US" sz="1400" dirty="0">
                <a:latin typeface="Courier New" panose="02070309020205020404" pitchFamily="49" charset="0"/>
                <a:cs typeface="Courier New" panose="02070309020205020404" pitchFamily="49" charset="0"/>
              </a:rPr>
              <a:t> failure</a:t>
            </a:r>
            <a:endParaRPr lang="en-GB" sz="1400"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27512679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Domain-specific Representation</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Autofit/>
              </a:bodyPr>
              <a:lstStyle/>
              <a:p>
                <a:r>
                  <a:rPr lang="en-US" dirty="0"/>
                  <a:t>Made to order for a specific environment</a:t>
                </a:r>
              </a:p>
              <a:p>
                <a:r>
                  <a:rPr lang="en-US" dirty="0"/>
                  <a:t>State: arbitrary data structure</a:t>
                </a:r>
              </a:p>
              <a:p>
                <a:r>
                  <a:rPr lang="en-US" dirty="0"/>
                  <a:t>Action: </a:t>
                </a:r>
                <a:r>
                  <a:rPr lang="it-IT" dirty="0"/>
                  <a:t>(head, </a:t>
                </a:r>
                <a:r>
                  <a:rPr lang="it-IT" dirty="0" err="1"/>
                  <a:t>preconditions</a:t>
                </a:r>
                <a:r>
                  <a:rPr lang="it-IT" dirty="0"/>
                  <a:t>, </a:t>
                </a:r>
                <a:r>
                  <a:rPr lang="it-IT" dirty="0" err="1"/>
                  <a:t>effects</a:t>
                </a:r>
                <a:r>
                  <a:rPr lang="it-IT" dirty="0"/>
                  <a:t>, </a:t>
                </a:r>
                <a:r>
                  <a:rPr lang="it-IT" dirty="0" err="1"/>
                  <a:t>cost</a:t>
                </a:r>
                <a:r>
                  <a:rPr lang="it-IT" dirty="0"/>
                  <a:t>)</a:t>
                </a:r>
              </a:p>
              <a:p>
                <a:pPr lvl="1"/>
                <a:r>
                  <a:rPr lang="en-US" dirty="0">
                    <a:solidFill>
                      <a:schemeClr val="accent1"/>
                    </a:solidFill>
                  </a:rPr>
                  <a:t>head</a:t>
                </a:r>
                <a:r>
                  <a:rPr lang="en-US" dirty="0"/>
                  <a:t>: name and parameter list</a:t>
                </a:r>
              </a:p>
              <a:p>
                <a:pPr lvl="2"/>
                <a:r>
                  <a:rPr lang="en-US" dirty="0"/>
                  <a:t>Get actions by instantiating the parameters</a:t>
                </a:r>
              </a:p>
              <a:p>
                <a:pPr lvl="1"/>
                <a:r>
                  <a:rPr lang="en-US" dirty="0">
                    <a:solidFill>
                      <a:schemeClr val="accent1"/>
                    </a:solidFill>
                  </a:rPr>
                  <a:t>preconditions</a:t>
                </a:r>
                <a:r>
                  <a:rPr lang="en-US" dirty="0"/>
                  <a:t>:</a:t>
                </a:r>
                <a:endParaRPr lang="en-US" i="1" dirty="0"/>
              </a:p>
              <a:p>
                <a:pPr lvl="2"/>
                <a:r>
                  <a:rPr lang="en-US" dirty="0"/>
                  <a:t>Computational tests to predict whether an action can be performed in a state </a:t>
                </a:r>
                <a14:m>
                  <m:oMath xmlns:m="http://schemas.openxmlformats.org/officeDocument/2006/math">
                    <m:r>
                      <a:rPr lang="de-DE" i="1">
                        <a:latin typeface="Cambria Math" panose="02040503050406030204" pitchFamily="18" charset="0"/>
                        <a:ea typeface="Cambria Math" panose="02040503050406030204" pitchFamily="18" charset="0"/>
                      </a:rPr>
                      <m:t>𝑠</m:t>
                    </m:r>
                  </m:oMath>
                </a14:m>
                <a:endParaRPr lang="en-US" i="1" dirty="0"/>
              </a:p>
              <a:p>
                <a:pPr lvl="2"/>
                <a:r>
                  <a:rPr lang="en-US" dirty="0"/>
                  <a:t>Should be necessary/sufficient for the action to run without error</a:t>
                </a:r>
              </a:p>
              <a:p>
                <a:pPr lvl="1"/>
                <a:r>
                  <a:rPr lang="en-US" dirty="0">
                    <a:solidFill>
                      <a:schemeClr val="accent1"/>
                    </a:solidFill>
                  </a:rPr>
                  <a:t>effects</a:t>
                </a:r>
                <a:r>
                  <a:rPr lang="en-US" dirty="0"/>
                  <a:t>:</a:t>
                </a:r>
                <a:endParaRPr lang="en-US" i="1" dirty="0"/>
              </a:p>
              <a:p>
                <a:pPr lvl="2"/>
                <a:r>
                  <a:rPr lang="en-US" dirty="0"/>
                  <a:t>Procedures that modify the current state</a:t>
                </a:r>
              </a:p>
              <a:p>
                <a:pPr lvl="1"/>
                <a:r>
                  <a:rPr lang="en-US" dirty="0">
                    <a:solidFill>
                      <a:schemeClr val="accent1"/>
                    </a:solidFill>
                  </a:rPr>
                  <a:t>cost</a:t>
                </a:r>
                <a:r>
                  <a:rPr lang="en-US" dirty="0"/>
                  <a:t>: procedure that returns a number</a:t>
                </a:r>
              </a:p>
              <a:p>
                <a:pPr lvl="2"/>
                <a:r>
                  <a:rPr lang="en-US" dirty="0"/>
                  <a:t>Can be omitted, default is cost ≡ 1</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1549" t="-2985" b="-3881"/>
                </a:stretch>
              </a:blipFill>
            </p:spPr>
            <p:txBody>
              <a:bodyPr/>
              <a:lstStyle/>
              <a:p>
                <a:r>
                  <a:rPr lang="en-DE">
                    <a:noFill/>
                  </a:rPr>
                  <a:t> </a:t>
                </a:r>
              </a:p>
            </p:txBody>
          </p:sp>
        </mc:Fallback>
      </mc:AlternateContent>
      <p:sp>
        <p:nvSpPr>
          <p:cNvPr id="5" name="Date Placeholder 4">
            <a:extLst>
              <a:ext uri="{FF2B5EF4-FFF2-40B4-BE49-F238E27FC236}">
                <a16:creationId xmlns:a16="http://schemas.microsoft.com/office/drawing/2014/main" id="{01F14291-4ED4-B242-82AE-6F758A452DE8}"/>
              </a:ext>
            </a:extLst>
          </p:cNvPr>
          <p:cNvSpPr>
            <a:spLocks noGrp="1"/>
          </p:cNvSpPr>
          <p:nvPr>
            <p:ph type="dt" sz="half" idx="2"/>
          </p:nvPr>
        </p:nvSpPr>
        <p:spPr/>
        <p:txBody>
          <a:bodyPr/>
          <a:lstStyle/>
          <a:p>
            <a:r>
              <a:rPr lang="de-DE"/>
              <a:t>Deterministic</a:t>
            </a:r>
            <a:endParaRPr lang="de-DE" dirty="0"/>
          </a:p>
        </p:txBody>
      </p:sp>
      <p:sp>
        <p:nvSpPr>
          <p:cNvPr id="6" name="Footer Placeholder 5">
            <a:extLst>
              <a:ext uri="{FF2B5EF4-FFF2-40B4-BE49-F238E27FC236}">
                <a16:creationId xmlns:a16="http://schemas.microsoft.com/office/drawing/2014/main" id="{E022EC16-AC39-DF5C-D6CC-EE6B7E3A28A5}"/>
              </a:ext>
            </a:extLst>
          </p:cNvPr>
          <p:cNvSpPr>
            <a:spLocks noGrp="1"/>
          </p:cNvSpPr>
          <p:nvPr>
            <p:ph type="ftr" sz="quarter" idx="3"/>
          </p:nvPr>
        </p:nvSpPr>
        <p:spPr/>
        <p:txBody>
          <a:bodyPr/>
          <a:lstStyle/>
          <a:p>
            <a:r>
              <a:rPr lang="en-GB"/>
              <a:t>T. Braun - APA</a:t>
            </a:r>
          </a:p>
        </p:txBody>
      </p:sp>
      <p:sp>
        <p:nvSpPr>
          <p:cNvPr id="4" name="Slide Number Placeholder 3">
            <a:extLst>
              <a:ext uri="{FF2B5EF4-FFF2-40B4-BE49-F238E27FC236}">
                <a16:creationId xmlns:a16="http://schemas.microsoft.com/office/drawing/2014/main" id="{BED99A76-DC3F-F742-B4AA-392E94333597}"/>
              </a:ext>
            </a:extLst>
          </p:cNvPr>
          <p:cNvSpPr>
            <a:spLocks noGrp="1"/>
          </p:cNvSpPr>
          <p:nvPr>
            <p:ph type="sldNum" sz="quarter" idx="4"/>
          </p:nvPr>
        </p:nvSpPr>
        <p:spPr/>
        <p:txBody>
          <a:bodyPr/>
          <a:lstStyle/>
          <a:p>
            <a:fld id="{67C9959E-8E6B-B04C-9955-EA096F41CA7A}" type="slidenum">
              <a:rPr lang="en-GB" smtClean="0"/>
              <a:t>8</a:t>
            </a:fld>
            <a:endParaRPr lang="en-GB"/>
          </a:p>
        </p:txBody>
      </p:sp>
    </p:spTree>
    <p:extLst>
      <p:ext uri="{BB962C8B-B14F-4D97-AF65-F5344CB8AC3E}">
        <p14:creationId xmlns:p14="http://schemas.microsoft.com/office/powerpoint/2010/main" val="142158475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IDA*</a:t>
            </a:r>
          </a:p>
        </p:txBody>
      </p:sp>
      <mc:AlternateContent xmlns:mc="http://schemas.openxmlformats.org/markup-compatibility/2006" xmlns:a14="http://schemas.microsoft.com/office/drawing/2010/main">
        <mc:Choice Requires="a14">
          <p:sp>
            <p:nvSpPr>
              <p:cNvPr id="6" name="Content Placeholder 5"/>
              <p:cNvSpPr>
                <a:spLocks noGrp="1"/>
              </p:cNvSpPr>
              <p:nvPr>
                <p:ph idx="1"/>
              </p:nvPr>
            </p:nvSpPr>
            <p:spPr>
              <a:xfrm>
                <a:off x="359625" y="1665066"/>
                <a:ext cx="7472410" cy="4240848"/>
              </a:xfrm>
            </p:spPr>
            <p:txBody>
              <a:bodyPr>
                <a:normAutofit/>
              </a:bodyPr>
              <a:lstStyle/>
              <a:p>
                <a:r>
                  <a:rPr lang="en-US" dirty="0"/>
                  <a:t>Basically A* + IDS: Not using path length but </a:t>
                </a:r>
                <a14:m>
                  <m:oMath xmlns:m="http://schemas.openxmlformats.org/officeDocument/2006/math">
                    <m:r>
                      <a:rPr lang="en-US" i="1" dirty="0" smtClean="0">
                        <a:latin typeface="Cambria Math" panose="02040503050406030204" pitchFamily="18" charset="0"/>
                      </a:rPr>
                      <m:t>𝑓</m:t>
                    </m:r>
                    <m:d>
                      <m:dPr>
                        <m:ctrlPr>
                          <a:rPr lang="en-US" i="1" dirty="0" smtClean="0">
                            <a:latin typeface="Cambria Math" panose="02040503050406030204" pitchFamily="18" charset="0"/>
                          </a:rPr>
                        </m:ctrlPr>
                      </m:dPr>
                      <m:e>
                        <m:r>
                          <a:rPr lang="en-US" i="1" dirty="0" smtClean="0">
                            <a:latin typeface="Cambria Math" panose="02040503050406030204" pitchFamily="18" charset="0"/>
                          </a:rPr>
                          <m:t>𝑣</m:t>
                        </m:r>
                      </m:e>
                    </m:d>
                  </m:oMath>
                </a14:m>
                <a:r>
                  <a:rPr lang="en-US" dirty="0"/>
                  <a:t>, i.e., estimated cost, as cut-off criterion of IDS</a:t>
                </a:r>
              </a:p>
              <a:p>
                <a:r>
                  <a:rPr lang="en-US" dirty="0"/>
                  <a:t>Properties</a:t>
                </a:r>
              </a:p>
              <a:p>
                <a:pPr lvl="1"/>
                <a:r>
                  <a:rPr lang="en-US" dirty="0"/>
                  <a:t>Termination, completeness, and optimality same as A*</a:t>
                </a:r>
              </a:p>
              <a:p>
                <a:pPr lvl="1"/>
                <a:r>
                  <a:rPr lang="en-US" dirty="0"/>
                  <a:t>Worst-case complexity</a:t>
                </a:r>
              </a:p>
              <a:p>
                <a:pPr lvl="2"/>
                <a:r>
                  <a:rPr lang="en-US" dirty="0"/>
                  <a:t>If </a:t>
                </a:r>
                <a14:m>
                  <m:oMath xmlns:m="http://schemas.openxmlformats.org/officeDocument/2006/math">
                    <m:r>
                      <a:rPr lang="en-US" i="1" dirty="0" smtClean="0">
                        <a:latin typeface="Cambria Math" panose="02040503050406030204" pitchFamily="18" charset="0"/>
                      </a:rPr>
                      <m:t>h</m:t>
                    </m:r>
                  </m:oMath>
                </a14:m>
                <a:r>
                  <a:rPr lang="en-US" i="1" dirty="0"/>
                  <a:t> </a:t>
                </a:r>
                <a:r>
                  <a:rPr lang="en-US" dirty="0"/>
                  <a:t>admissible, memory requirement </a:t>
                </a:r>
                <a14:m>
                  <m:oMath xmlns:m="http://schemas.openxmlformats.org/officeDocument/2006/math">
                    <m:r>
                      <a:rPr lang="en-US" i="1" dirty="0" smtClean="0">
                        <a:latin typeface="Cambria Math" panose="02040503050406030204" pitchFamily="18" charset="0"/>
                      </a:rPr>
                      <m:t>𝑂</m:t>
                    </m:r>
                    <m:d>
                      <m:dPr>
                        <m:ctrlPr>
                          <a:rPr lang="en-US" i="1" dirty="0" smtClean="0">
                            <a:latin typeface="Cambria Math" panose="02040503050406030204" pitchFamily="18" charset="0"/>
                          </a:rPr>
                        </m:ctrlPr>
                      </m:dPr>
                      <m:e>
                        <m:r>
                          <a:rPr lang="en-US" i="1" dirty="0" err="1">
                            <a:latin typeface="Cambria Math" panose="02040503050406030204" pitchFamily="18" charset="0"/>
                          </a:rPr>
                          <m:t>𝑏𝑑</m:t>
                        </m:r>
                      </m:e>
                    </m:d>
                  </m:oMath>
                </a14:m>
                <a:r>
                  <a:rPr lang="en-US" dirty="0"/>
                  <a:t> instead of </a:t>
                </a:r>
                <a14:m>
                  <m:oMath xmlns:m="http://schemas.openxmlformats.org/officeDocument/2006/math">
                    <m:r>
                      <a:rPr lang="en-US" i="1" dirty="0" smtClean="0">
                        <a:latin typeface="Cambria Math" panose="02040503050406030204" pitchFamily="18" charset="0"/>
                      </a:rPr>
                      <m:t>𝑂</m:t>
                    </m:r>
                    <m:d>
                      <m:dPr>
                        <m:ctrlPr>
                          <a:rPr lang="en-US" i="1" dirty="0" smtClean="0">
                            <a:latin typeface="Cambria Math" panose="02040503050406030204" pitchFamily="18" charset="0"/>
                          </a:rPr>
                        </m:ctrlPr>
                      </m:dPr>
                      <m:e>
                        <m:sSup>
                          <m:sSupPr>
                            <m:ctrlPr>
                              <a:rPr lang="en-US" i="1" dirty="0" err="1" smtClean="0">
                                <a:latin typeface="Cambria Math" panose="02040503050406030204" pitchFamily="18" charset="0"/>
                              </a:rPr>
                            </m:ctrlPr>
                          </m:sSupPr>
                          <m:e>
                            <m:r>
                              <a:rPr lang="en-US" i="1" dirty="0" err="1">
                                <a:latin typeface="Cambria Math" panose="02040503050406030204" pitchFamily="18" charset="0"/>
                              </a:rPr>
                              <m:t>𝑏</m:t>
                            </m:r>
                          </m:e>
                          <m:sup>
                            <m:r>
                              <a:rPr lang="de-DE" b="0" i="1" dirty="0" smtClean="0">
                                <a:latin typeface="Cambria Math" panose="02040503050406030204" pitchFamily="18" charset="0"/>
                              </a:rPr>
                              <m:t>𝑑</m:t>
                            </m:r>
                          </m:sup>
                        </m:sSup>
                      </m:e>
                    </m:d>
                  </m:oMath>
                </a14:m>
                <a:r>
                  <a:rPr lang="en-US" dirty="0"/>
                  <a:t> </a:t>
                </a:r>
              </a:p>
              <a:p>
                <a:pPr lvl="2"/>
                <a:r>
                  <a:rPr lang="en-US" dirty="0"/>
                  <a:t>If number of nodes grows exponentially with </a:t>
                </a:r>
                <a14:m>
                  <m:oMath xmlns:m="http://schemas.openxmlformats.org/officeDocument/2006/math">
                    <m:r>
                      <a:rPr lang="en-US" i="1" dirty="0" smtClean="0">
                        <a:latin typeface="Cambria Math" panose="02040503050406030204" pitchFamily="18" charset="0"/>
                      </a:rPr>
                      <m:t>𝑐</m:t>
                    </m:r>
                  </m:oMath>
                </a14:m>
                <a:r>
                  <a:rPr lang="en-US" dirty="0"/>
                  <a:t>, running time </a:t>
                </a:r>
                <a14:m>
                  <m:oMath xmlns:m="http://schemas.openxmlformats.org/officeDocument/2006/math">
                    <m:r>
                      <a:rPr lang="en-US" i="1" dirty="0" smtClean="0">
                        <a:latin typeface="Cambria Math" panose="02040503050406030204" pitchFamily="18" charset="0"/>
                      </a:rPr>
                      <m:t>𝑂</m:t>
                    </m:r>
                    <m:d>
                      <m:dPr>
                        <m:ctrlPr>
                          <a:rPr lang="en-US" i="1" dirty="0" smtClean="0">
                            <a:latin typeface="Cambria Math" panose="02040503050406030204" pitchFamily="18" charset="0"/>
                          </a:rPr>
                        </m:ctrlPr>
                      </m:dPr>
                      <m:e>
                        <m:sSup>
                          <m:sSupPr>
                            <m:ctrlPr>
                              <a:rPr lang="de-DE" i="1" dirty="0" err="1" smtClean="0">
                                <a:latin typeface="Cambria Math" panose="02040503050406030204" pitchFamily="18" charset="0"/>
                              </a:rPr>
                            </m:ctrlPr>
                          </m:sSupPr>
                          <m:e>
                            <m:r>
                              <a:rPr lang="en-US" i="1" dirty="0" err="1">
                                <a:latin typeface="Cambria Math" panose="02040503050406030204" pitchFamily="18" charset="0"/>
                              </a:rPr>
                              <m:t>𝑏</m:t>
                            </m:r>
                          </m:e>
                          <m:sup>
                            <m:r>
                              <a:rPr lang="de-DE" b="0" i="1" dirty="0" smtClean="0">
                                <a:latin typeface="Cambria Math" panose="02040503050406030204" pitchFamily="18" charset="0"/>
                              </a:rPr>
                              <m:t>𝑑</m:t>
                            </m:r>
                          </m:sup>
                        </m:sSup>
                      </m:e>
                    </m:d>
                  </m:oMath>
                </a14:m>
                <a:endParaRPr lang="en-US" dirty="0"/>
              </a:p>
              <a:p>
                <a:pPr lvl="3"/>
                <a:r>
                  <a:rPr lang="en-US" dirty="0"/>
                  <a:t>Can be much worse if the number of nodes grows subexponentially</a:t>
                </a:r>
              </a:p>
              <a:p>
                <a:pPr lvl="4"/>
                <a:r>
                  <a:rPr lang="en-US" dirty="0"/>
                  <a:t>e.g., real-valued costs</a:t>
                </a:r>
              </a:p>
              <a:p>
                <a:r>
                  <a:rPr lang="en-US" dirty="0"/>
                  <a:t>IDA* is not much used in practice</a:t>
                </a:r>
                <a:endParaRPr lang="en-US" i="1" dirty="0"/>
              </a:p>
            </p:txBody>
          </p:sp>
        </mc:Choice>
        <mc:Fallback xmlns="">
          <p:sp>
            <p:nvSpPr>
              <p:cNvPr id="6" name="Content Placeholder 5"/>
              <p:cNvSpPr>
                <a:spLocks noGrp="1" noRot="1" noChangeAspect="1" noMove="1" noResize="1" noEditPoints="1" noAdjustHandles="1" noChangeArrowheads="1" noChangeShapeType="1" noTextEdit="1"/>
              </p:cNvSpPr>
              <p:nvPr>
                <p:ph idx="1"/>
              </p:nvPr>
            </p:nvSpPr>
            <p:spPr>
              <a:xfrm>
                <a:off x="359625" y="1665066"/>
                <a:ext cx="7472410" cy="4240848"/>
              </a:xfrm>
              <a:blipFill>
                <a:blip r:embed="rId3"/>
                <a:stretch>
                  <a:fillRect l="-2377" t="-2985"/>
                </a:stretch>
              </a:blipFill>
            </p:spPr>
            <p:txBody>
              <a:bodyPr/>
              <a:lstStyle/>
              <a:p>
                <a:r>
                  <a:rPr lang="en-DE">
                    <a:noFill/>
                  </a:rPr>
                  <a:t> </a:t>
                </a:r>
              </a:p>
            </p:txBody>
          </p:sp>
        </mc:Fallback>
      </mc:AlternateContent>
      <p:sp>
        <p:nvSpPr>
          <p:cNvPr id="4" name="Date Placeholder 3">
            <a:extLst>
              <a:ext uri="{FF2B5EF4-FFF2-40B4-BE49-F238E27FC236}">
                <a16:creationId xmlns:a16="http://schemas.microsoft.com/office/drawing/2014/main" id="{6D678077-6CFD-B24A-8446-1FCDFD7FB331}"/>
              </a:ext>
            </a:extLst>
          </p:cNvPr>
          <p:cNvSpPr>
            <a:spLocks noGrp="1"/>
          </p:cNvSpPr>
          <p:nvPr>
            <p:ph type="dt" sz="half" idx="2"/>
          </p:nvPr>
        </p:nvSpPr>
        <p:spPr/>
        <p:txBody>
          <a:bodyPr/>
          <a:lstStyle/>
          <a:p>
            <a:r>
              <a:rPr lang="de-DE"/>
              <a:t>Deterministic</a:t>
            </a:r>
            <a:endParaRPr lang="de-DE" dirty="0"/>
          </a:p>
        </p:txBody>
      </p:sp>
      <p:sp>
        <p:nvSpPr>
          <p:cNvPr id="7" name="Footer Placeholder 6">
            <a:extLst>
              <a:ext uri="{FF2B5EF4-FFF2-40B4-BE49-F238E27FC236}">
                <a16:creationId xmlns:a16="http://schemas.microsoft.com/office/drawing/2014/main" id="{889C7159-EB6B-0E57-EA34-51A4DE5ADE37}"/>
              </a:ext>
            </a:extLst>
          </p:cNvPr>
          <p:cNvSpPr>
            <a:spLocks noGrp="1"/>
          </p:cNvSpPr>
          <p:nvPr>
            <p:ph type="ftr" sz="quarter" idx="3"/>
          </p:nvPr>
        </p:nvSpPr>
        <p:spPr/>
        <p:txBody>
          <a:bodyPr/>
          <a:lstStyle/>
          <a:p>
            <a:r>
              <a:rPr lang="en-GB"/>
              <a:t>T. Braun - APA</a:t>
            </a:r>
          </a:p>
        </p:txBody>
      </p:sp>
      <p:sp>
        <p:nvSpPr>
          <p:cNvPr id="2" name="Slide Number Placeholder 1">
            <a:extLst>
              <a:ext uri="{FF2B5EF4-FFF2-40B4-BE49-F238E27FC236}">
                <a16:creationId xmlns:a16="http://schemas.microsoft.com/office/drawing/2014/main" id="{432E7A7E-498A-0940-BA84-870B25FD8D52}"/>
              </a:ext>
            </a:extLst>
          </p:cNvPr>
          <p:cNvSpPr>
            <a:spLocks noGrp="1"/>
          </p:cNvSpPr>
          <p:nvPr>
            <p:ph type="sldNum" sz="quarter" idx="4"/>
          </p:nvPr>
        </p:nvSpPr>
        <p:spPr/>
        <p:txBody>
          <a:bodyPr/>
          <a:lstStyle/>
          <a:p>
            <a:fld id="{67C9959E-8E6B-B04C-9955-EA096F41CA7A}" type="slidenum">
              <a:rPr lang="en-GB" smtClean="0"/>
              <a:t>80</a:t>
            </a:fld>
            <a:endParaRPr lang="en-GB"/>
          </a:p>
        </p:txBody>
      </p:sp>
      <p:pic>
        <p:nvPicPr>
          <p:cNvPr id="10" name="Picture 9">
            <a:extLst>
              <a:ext uri="{FF2B5EF4-FFF2-40B4-BE49-F238E27FC236}">
                <a16:creationId xmlns:a16="http://schemas.microsoft.com/office/drawing/2014/main" id="{D8F63A74-3AA0-5943-BE4A-B206225CEE4D}"/>
              </a:ext>
            </a:extLst>
          </p:cNvPr>
          <p:cNvPicPr>
            <a:picLocks noChangeAspect="1"/>
          </p:cNvPicPr>
          <p:nvPr/>
        </p:nvPicPr>
        <p:blipFill>
          <a:blip r:embed="rId4"/>
          <a:stretch>
            <a:fillRect/>
          </a:stretch>
        </p:blipFill>
        <p:spPr>
          <a:xfrm>
            <a:off x="8213264" y="3559781"/>
            <a:ext cx="3618411" cy="2346131"/>
          </a:xfrm>
          <a:prstGeom prst="rect">
            <a:avLst/>
          </a:prstGeom>
        </p:spPr>
      </p:pic>
      <p:sp>
        <p:nvSpPr>
          <p:cNvPr id="3" name="Rectangle 2">
            <a:extLst>
              <a:ext uri="{FF2B5EF4-FFF2-40B4-BE49-F238E27FC236}">
                <a16:creationId xmlns:a16="http://schemas.microsoft.com/office/drawing/2014/main" id="{7FB4222E-8D8F-5947-9B55-ADDE3CDD2D37}"/>
              </a:ext>
            </a:extLst>
          </p:cNvPr>
          <p:cNvSpPr/>
          <p:nvPr/>
        </p:nvSpPr>
        <p:spPr>
          <a:xfrm>
            <a:off x="7686260" y="904869"/>
            <a:ext cx="4145415" cy="2934137"/>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marL="6350">
              <a:spcBef>
                <a:spcPts val="200"/>
              </a:spcBef>
              <a:tabLst>
                <a:tab pos="354013" algn="l"/>
                <a:tab pos="709613" algn="l"/>
                <a:tab pos="1065213" algn="l"/>
                <a:tab pos="1465263" algn="l"/>
              </a:tabLst>
            </a:pPr>
            <a:r>
              <a:rPr lang="en-US" sz="1400" b="1" dirty="0">
                <a:latin typeface="Courier New" panose="02070309020205020404" pitchFamily="49" charset="0"/>
                <a:cs typeface="Courier New" panose="02070309020205020404" pitchFamily="49" charset="0"/>
              </a:rPr>
              <a:t>IDA*(Σ,</a:t>
            </a:r>
            <a:r>
              <a:rPr lang="en-US" sz="1400" b="1" i="1" dirty="0">
                <a:latin typeface="Courier New" panose="02070309020205020404" pitchFamily="49" charset="0"/>
                <a:cs typeface="Courier New" panose="02070309020205020404" pitchFamily="49" charset="0"/>
              </a:rPr>
              <a:t>s</a:t>
            </a:r>
            <a:r>
              <a:rPr lang="en-US" sz="1400" b="1" baseline="-25000" dirty="0">
                <a:latin typeface="Courier New" panose="02070309020205020404" pitchFamily="49" charset="0"/>
                <a:cs typeface="Courier New" panose="02070309020205020404" pitchFamily="49" charset="0"/>
              </a:rPr>
              <a:t>0</a:t>
            </a:r>
            <a:r>
              <a:rPr lang="en-US" sz="1400" b="1" dirty="0">
                <a:latin typeface="Courier New" panose="02070309020205020404" pitchFamily="49" charset="0"/>
                <a:cs typeface="Courier New" panose="02070309020205020404" pitchFamily="49" charset="0"/>
              </a:rPr>
              <a:t>,</a:t>
            </a:r>
            <a:r>
              <a:rPr lang="en-US" sz="1400" b="1" i="1" dirty="0">
                <a:latin typeface="Courier New" panose="02070309020205020404" pitchFamily="49" charset="0"/>
                <a:cs typeface="Courier New" panose="02070309020205020404" pitchFamily="49" charset="0"/>
              </a:rPr>
              <a:t>g</a:t>
            </a:r>
            <a:r>
              <a:rPr lang="en-US" sz="1400" b="1" dirty="0">
                <a:latin typeface="Courier New" panose="02070309020205020404" pitchFamily="49" charset="0"/>
                <a:cs typeface="Courier New" panose="02070309020205020404" pitchFamily="49" charset="0"/>
              </a:rPr>
              <a:t>)</a:t>
            </a:r>
          </a:p>
          <a:p>
            <a:pPr marL="6350" lvl="1">
              <a:spcBef>
                <a:spcPts val="200"/>
              </a:spcBef>
              <a:tabLst>
                <a:tab pos="354013" algn="l"/>
                <a:tab pos="709613" algn="l"/>
                <a:tab pos="1065213" algn="l"/>
              </a:tabLst>
            </a:pPr>
            <a:r>
              <a:rPr lang="en-US" sz="1400" i="1" dirty="0">
                <a:latin typeface="Courier New" panose="02070309020205020404" pitchFamily="49" charset="0"/>
                <a:cs typeface="Courier New" panose="02070309020205020404" pitchFamily="49" charset="0"/>
              </a:rPr>
              <a:t>c </a:t>
            </a:r>
            <a:r>
              <a:rPr lang="en-US" sz="1400" dirty="0">
                <a:latin typeface="Courier New" panose="02070309020205020404" pitchFamily="49" charset="0"/>
                <a:cs typeface="Courier New" panose="02070309020205020404" pitchFamily="49" charset="0"/>
              </a:rPr>
              <a:t>← 0 </a:t>
            </a:r>
          </a:p>
          <a:p>
            <a:pPr marL="6350" lvl="1">
              <a:spcBef>
                <a:spcPts val="200"/>
              </a:spcBef>
              <a:tabLst>
                <a:tab pos="354013" algn="l"/>
                <a:tab pos="709613" algn="l"/>
                <a:tab pos="1065213" algn="l"/>
              </a:tabLst>
            </a:pPr>
            <a:r>
              <a:rPr lang="en-US" sz="1400" b="1" dirty="0">
                <a:latin typeface="Courier New" panose="02070309020205020404" pitchFamily="49" charset="0"/>
                <a:cs typeface="Courier New" panose="02070309020205020404" pitchFamily="49" charset="0"/>
              </a:rPr>
              <a:t>loop</a:t>
            </a:r>
          </a:p>
          <a:p>
            <a:pPr marL="6350" lvl="1">
              <a:spcBef>
                <a:spcPts val="200"/>
              </a:spcBef>
              <a:tabLst>
                <a:tab pos="354013" algn="l"/>
                <a:tab pos="709613" algn="l"/>
                <a:tab pos="1065213" algn="l"/>
              </a:tabLst>
            </a:pPr>
            <a:r>
              <a:rPr lang="en-US" sz="1400" dirty="0">
                <a:latin typeface="Courier New" panose="02070309020205020404" pitchFamily="49" charset="0"/>
                <a:cs typeface="Courier New" panose="02070309020205020404" pitchFamily="49" charset="0"/>
              </a:rPr>
              <a:t>	𝜋</a:t>
            </a:r>
            <a:r>
              <a:rPr lang="en-US" sz="1400" baseline="30000" dirty="0">
                <a:solidFill>
                  <a:schemeClr val="bg1"/>
                </a:solidFill>
                <a:latin typeface="Courier New" panose="02070309020205020404" pitchFamily="49" charset="0"/>
                <a:ea typeface="Helvetica"/>
                <a:cs typeface="Courier New" panose="02070309020205020404" pitchFamily="49" charset="0"/>
              </a:rPr>
              <a:t>*</a:t>
            </a:r>
            <a:r>
              <a:rPr lang="en-US" sz="1400" dirty="0">
                <a:latin typeface="Courier New" panose="02070309020205020404" pitchFamily="49" charset="0"/>
                <a:cs typeface="Courier New" panose="02070309020205020404" pitchFamily="49" charset="0"/>
              </a:rPr>
              <a:t> ← do DFS, backtracking </a:t>
            </a:r>
            <a:br>
              <a:rPr lang="en-US" sz="1400" dirty="0">
                <a:latin typeface="Courier New" panose="02070309020205020404" pitchFamily="49" charset="0"/>
                <a:cs typeface="Courier New" panose="02070309020205020404" pitchFamily="49" charset="0"/>
              </a:rPr>
            </a:br>
            <a:r>
              <a:rPr lang="en-US" sz="1400" dirty="0">
                <a:latin typeface="Courier New" panose="02070309020205020404" pitchFamily="49" charset="0"/>
                <a:cs typeface="Courier New" panose="02070309020205020404" pitchFamily="49" charset="0"/>
              </a:rPr>
              <a:t>			whenever </a:t>
            </a:r>
            <a:r>
              <a:rPr lang="en-US" sz="1400" i="1" dirty="0">
                <a:latin typeface="Courier New" panose="02070309020205020404" pitchFamily="49" charset="0"/>
                <a:cs typeface="Courier New" panose="02070309020205020404" pitchFamily="49" charset="0"/>
              </a:rPr>
              <a:t>f</a:t>
            </a:r>
            <a:r>
              <a:rPr lang="en-US" sz="1400" dirty="0">
                <a:latin typeface="Courier New" panose="02070309020205020404" pitchFamily="49" charset="0"/>
                <a:cs typeface="Courier New" panose="02070309020205020404" pitchFamily="49" charset="0"/>
              </a:rPr>
              <a:t>(𝜈) &gt; </a:t>
            </a:r>
            <a:r>
              <a:rPr lang="en-US" sz="1400" i="1" dirty="0">
                <a:latin typeface="Courier New" panose="02070309020205020404" pitchFamily="49" charset="0"/>
                <a:cs typeface="Courier New" panose="02070309020205020404" pitchFamily="49" charset="0"/>
              </a:rPr>
              <a:t>c</a:t>
            </a:r>
          </a:p>
          <a:p>
            <a:pPr marL="6350" lvl="1">
              <a:spcBef>
                <a:spcPts val="200"/>
              </a:spcBef>
              <a:tabLst>
                <a:tab pos="354013" algn="l"/>
                <a:tab pos="709613" algn="l"/>
                <a:tab pos="1065213" algn="l"/>
              </a:tabLst>
            </a:pPr>
            <a:r>
              <a:rPr lang="en-US" sz="1400" b="1" i="1"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if</a:t>
            </a:r>
            <a:r>
              <a:rPr lang="en-US" sz="1400" dirty="0">
                <a:latin typeface="Courier New" panose="02070309020205020404" pitchFamily="49" charset="0"/>
                <a:cs typeface="Courier New" panose="02070309020205020404" pitchFamily="49" charset="0"/>
              </a:rPr>
              <a:t> 𝜋</a:t>
            </a:r>
            <a:r>
              <a:rPr lang="en-US" sz="1400" baseline="30000" dirty="0">
                <a:solidFill>
                  <a:schemeClr val="bg1"/>
                </a:solidFill>
                <a:latin typeface="Courier New" panose="02070309020205020404" pitchFamily="49" charset="0"/>
                <a:ea typeface="Helvetica"/>
                <a:cs typeface="Courier New" panose="02070309020205020404" pitchFamily="49" charset="0"/>
              </a:rPr>
              <a:t>*</a:t>
            </a:r>
            <a:r>
              <a:rPr lang="en-US" sz="1400" dirty="0">
                <a:latin typeface="Courier New" panose="02070309020205020404" pitchFamily="49" charset="0"/>
                <a:cs typeface="Courier New" panose="02070309020205020404" pitchFamily="49" charset="0"/>
              </a:rPr>
              <a:t> ≠ failure </a:t>
            </a:r>
            <a:r>
              <a:rPr lang="en-US" sz="1400" b="1" dirty="0">
                <a:latin typeface="Courier New" panose="02070309020205020404" pitchFamily="49" charset="0"/>
                <a:cs typeface="Courier New" panose="02070309020205020404" pitchFamily="49" charset="0"/>
              </a:rPr>
              <a:t>then</a:t>
            </a:r>
            <a:r>
              <a:rPr lang="en-US" sz="1400" dirty="0">
                <a:latin typeface="Courier New" panose="02070309020205020404" pitchFamily="49" charset="0"/>
                <a:cs typeface="Courier New" panose="02070309020205020404" pitchFamily="49" charset="0"/>
              </a:rPr>
              <a:t> </a:t>
            </a:r>
          </a:p>
          <a:p>
            <a:pPr marL="6350" lvl="1">
              <a:spcBef>
                <a:spcPts val="200"/>
              </a:spcBef>
              <a:tabLst>
                <a:tab pos="354013" algn="l"/>
                <a:tab pos="709613" algn="l"/>
                <a:tab pos="1065213" algn="l"/>
              </a:tabLst>
            </a:pPr>
            <a:r>
              <a:rPr lang="en-US" sz="1400" b="1" dirty="0">
                <a:latin typeface="Courier New" panose="02070309020205020404" pitchFamily="49" charset="0"/>
                <a:cs typeface="Courier New" panose="02070309020205020404" pitchFamily="49" charset="0"/>
              </a:rPr>
              <a:t>		return</a:t>
            </a:r>
            <a:r>
              <a:rPr lang="en-US" sz="1400" dirty="0">
                <a:latin typeface="Courier New" panose="02070309020205020404" pitchFamily="49" charset="0"/>
                <a:cs typeface="Courier New" panose="02070309020205020404" pitchFamily="49" charset="0"/>
              </a:rPr>
              <a:t> </a:t>
            </a:r>
            <a:r>
              <a:rPr lang="en-US" sz="1400" i="1" dirty="0">
                <a:solidFill>
                  <a:schemeClr val="bg1"/>
                </a:solidFill>
                <a:latin typeface="Courier New" panose="02070309020205020404" pitchFamily="49" charset="0"/>
                <a:cs typeface="Courier New" panose="02070309020205020404" pitchFamily="49" charset="0"/>
              </a:rPr>
              <a:t>π</a:t>
            </a:r>
            <a:r>
              <a:rPr lang="en-US" sz="1400" baseline="30000" dirty="0">
                <a:solidFill>
                  <a:schemeClr val="bg1"/>
                </a:solidFill>
                <a:latin typeface="Courier New" panose="02070309020205020404" pitchFamily="49" charset="0"/>
                <a:ea typeface="Helvetica"/>
                <a:cs typeface="Courier New" panose="02070309020205020404" pitchFamily="49" charset="0"/>
              </a:rPr>
              <a:t>*</a:t>
            </a:r>
            <a:endParaRPr lang="en-US" sz="1400" dirty="0">
              <a:latin typeface="Courier New" panose="02070309020205020404" pitchFamily="49" charset="0"/>
              <a:cs typeface="Courier New" panose="02070309020205020404" pitchFamily="49" charset="0"/>
            </a:endParaRPr>
          </a:p>
          <a:p>
            <a:pPr marL="6350" lvl="1">
              <a:spcBef>
                <a:spcPts val="200"/>
              </a:spcBef>
              <a:tabLst>
                <a:tab pos="354013" algn="l"/>
                <a:tab pos="709613" algn="l"/>
                <a:tab pos="1065213"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if</a:t>
            </a:r>
            <a:r>
              <a:rPr lang="en-US" sz="1400" dirty="0">
                <a:latin typeface="Courier New" panose="02070309020205020404" pitchFamily="49" charset="0"/>
                <a:cs typeface="Courier New" panose="02070309020205020404" pitchFamily="49" charset="0"/>
              </a:rPr>
              <a:t> DFS didn’t generate </a:t>
            </a:r>
          </a:p>
          <a:p>
            <a:pPr marL="6350" lvl="1">
              <a:spcBef>
                <a:spcPts val="200"/>
              </a:spcBef>
              <a:tabLst>
                <a:tab pos="354013" algn="l"/>
                <a:tab pos="709613" algn="l"/>
                <a:tab pos="1065213" algn="l"/>
              </a:tabLst>
            </a:pPr>
            <a:r>
              <a:rPr lang="en-US" sz="1400" dirty="0">
                <a:latin typeface="Courier New" panose="02070309020205020404" pitchFamily="49" charset="0"/>
                <a:cs typeface="Courier New" panose="02070309020205020404" pitchFamily="49" charset="0"/>
              </a:rPr>
              <a:t>			an </a:t>
            </a:r>
            <a:r>
              <a:rPr lang="en-US" sz="1400" i="1" dirty="0">
                <a:latin typeface="Courier New" panose="02070309020205020404" pitchFamily="49" charset="0"/>
                <a:cs typeface="Courier New" panose="02070309020205020404" pitchFamily="49" charset="0"/>
              </a:rPr>
              <a:t>f</a:t>
            </a:r>
            <a:r>
              <a:rPr lang="en-US" sz="1400" dirty="0">
                <a:latin typeface="Courier New" panose="02070309020205020404" pitchFamily="49" charset="0"/>
                <a:cs typeface="Courier New" panose="02070309020205020404" pitchFamily="49" charset="0"/>
              </a:rPr>
              <a:t>(𝜈) &gt; </a:t>
            </a:r>
            <a:r>
              <a:rPr lang="en-US" sz="1400" i="1" dirty="0">
                <a:latin typeface="Courier New" panose="02070309020205020404" pitchFamily="49" charset="0"/>
                <a:cs typeface="Courier New" panose="02070309020205020404" pitchFamily="49" charset="0"/>
              </a:rPr>
              <a:t>c</a:t>
            </a: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then</a:t>
            </a:r>
            <a:r>
              <a:rPr lang="en-US" sz="1400" dirty="0">
                <a:latin typeface="Courier New" panose="02070309020205020404" pitchFamily="49" charset="0"/>
                <a:cs typeface="Courier New" panose="02070309020205020404" pitchFamily="49" charset="0"/>
              </a:rPr>
              <a:t> </a:t>
            </a:r>
          </a:p>
          <a:p>
            <a:pPr marL="6350" lvl="1">
              <a:spcBef>
                <a:spcPts val="200"/>
              </a:spcBef>
              <a:tabLst>
                <a:tab pos="354013" algn="l"/>
                <a:tab pos="709613" algn="l"/>
                <a:tab pos="1065213" algn="l"/>
              </a:tabLst>
            </a:pPr>
            <a:r>
              <a:rPr lang="en-US" sz="1400" b="1" dirty="0">
                <a:latin typeface="Courier New" panose="02070309020205020404" pitchFamily="49" charset="0"/>
                <a:cs typeface="Courier New" panose="02070309020205020404" pitchFamily="49" charset="0"/>
              </a:rPr>
              <a:t>		return</a:t>
            </a:r>
            <a:r>
              <a:rPr lang="en-US" sz="1400" dirty="0">
                <a:latin typeface="Courier New" panose="02070309020205020404" pitchFamily="49" charset="0"/>
                <a:cs typeface="Courier New" panose="02070309020205020404" pitchFamily="49" charset="0"/>
              </a:rPr>
              <a:t> failure </a:t>
            </a:r>
          </a:p>
          <a:p>
            <a:pPr marL="6350" lvl="1">
              <a:spcBef>
                <a:spcPts val="200"/>
              </a:spcBef>
              <a:tabLst>
                <a:tab pos="354013" algn="l"/>
                <a:tab pos="709613" algn="l"/>
                <a:tab pos="1065213" algn="l"/>
              </a:tabLst>
            </a:pP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c</a:t>
            </a:r>
            <a:r>
              <a:rPr lang="en-US" sz="1400" dirty="0">
                <a:latin typeface="Courier New" panose="02070309020205020404" pitchFamily="49" charset="0"/>
                <a:cs typeface="Courier New" panose="02070309020205020404" pitchFamily="49" charset="0"/>
              </a:rPr>
              <a:t> ← the smallest </a:t>
            </a:r>
            <a:r>
              <a:rPr lang="en-US" sz="1400" i="1" dirty="0">
                <a:latin typeface="Courier New" panose="02070309020205020404" pitchFamily="49" charset="0"/>
                <a:cs typeface="Courier New" panose="02070309020205020404" pitchFamily="49" charset="0"/>
              </a:rPr>
              <a:t>f</a:t>
            </a:r>
            <a:r>
              <a:rPr lang="en-US" sz="1400" dirty="0">
                <a:latin typeface="Courier New" panose="02070309020205020404" pitchFamily="49" charset="0"/>
                <a:cs typeface="Courier New" panose="02070309020205020404" pitchFamily="49" charset="0"/>
              </a:rPr>
              <a:t>(𝜈) &gt; </a:t>
            </a:r>
            <a:r>
              <a:rPr lang="en-US" sz="1400" i="1" dirty="0">
                <a:latin typeface="Courier New" panose="02070309020205020404" pitchFamily="49" charset="0"/>
                <a:cs typeface="Courier New" panose="02070309020205020404" pitchFamily="49" charset="0"/>
              </a:rPr>
              <a:t>c</a:t>
            </a:r>
            <a:r>
              <a:rPr lang="en-US" sz="1400" dirty="0">
                <a:latin typeface="Courier New" panose="02070309020205020404" pitchFamily="49" charset="0"/>
                <a:cs typeface="Courier New" panose="02070309020205020404" pitchFamily="49" charset="0"/>
              </a:rPr>
              <a:t> </a:t>
            </a:r>
          </a:p>
          <a:p>
            <a:pPr marL="6350" lvl="1">
              <a:spcBef>
                <a:spcPts val="200"/>
              </a:spcBef>
              <a:tabLst>
                <a:tab pos="354013" algn="l"/>
                <a:tab pos="709613" algn="l"/>
                <a:tab pos="1065213" algn="l"/>
              </a:tabLst>
            </a:pPr>
            <a:r>
              <a:rPr lang="en-US" sz="1400" dirty="0">
                <a:latin typeface="Courier New" panose="02070309020205020404" pitchFamily="49" charset="0"/>
                <a:cs typeface="Courier New" panose="02070309020205020404" pitchFamily="49" charset="0"/>
              </a:rPr>
              <a:t>			where backtracking occurred</a:t>
            </a:r>
            <a:endParaRPr lang="en-US" sz="1400" b="1"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352644308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Discussion</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lnSpcReduction="10000"/>
              </a:bodyPr>
              <a:lstStyle/>
              <a:p>
                <a:r>
                  <a:rPr lang="en-US" dirty="0"/>
                  <a:t>If </a:t>
                </a:r>
                <a14:m>
                  <m:oMath xmlns:m="http://schemas.openxmlformats.org/officeDocument/2006/math">
                    <m:r>
                      <a:rPr lang="en-US" i="1" dirty="0" smtClean="0">
                        <a:latin typeface="Cambria Math" panose="02040503050406030204" pitchFamily="18" charset="0"/>
                      </a:rPr>
                      <m:t>h</m:t>
                    </m:r>
                  </m:oMath>
                </a14:m>
                <a:r>
                  <a:rPr lang="en-US" dirty="0"/>
                  <a:t> is admissible, both A* and DFBB will return optimal solutions</a:t>
                </a:r>
              </a:p>
              <a:p>
                <a:pPr lvl="1"/>
                <a:r>
                  <a:rPr lang="en-US" dirty="0"/>
                  <a:t>Usually DFBB takes more time, A* takes more memory</a:t>
                </a:r>
              </a:p>
              <a:p>
                <a:pPr lvl="1"/>
                <a:r>
                  <a:rPr lang="en-US" dirty="0"/>
                  <a:t>A* better than DFBB in highly connected graphs (many paths to states)</a:t>
                </a:r>
              </a:p>
              <a:p>
                <a:pPr lvl="2"/>
                <a:r>
                  <a:rPr lang="en-US" dirty="0"/>
                  <a:t>DFBB can have exponentially worse running time than A*</a:t>
                </a:r>
              </a:p>
              <a:p>
                <a:pPr lvl="1"/>
                <a:r>
                  <a:rPr lang="en-US" dirty="0"/>
                  <a:t>DFBB best in problems where </a:t>
                </a:r>
                <a14:m>
                  <m:oMath xmlns:m="http://schemas.openxmlformats.org/officeDocument/2006/math">
                    <m:r>
                      <a:rPr lang="en-US" i="1" dirty="0" smtClean="0">
                        <a:latin typeface="Cambria Math" panose="02040503050406030204" pitchFamily="18" charset="0"/>
                      </a:rPr>
                      <m:t>𝑆</m:t>
                    </m:r>
                  </m:oMath>
                </a14:m>
                <a:r>
                  <a:rPr lang="en-US" dirty="0"/>
                  <a:t> is a tree of uniform height + all solutions at the bottom (e.g., constraint satisfaction)</a:t>
                </a:r>
              </a:p>
              <a:p>
                <a:pPr lvl="2"/>
                <a:r>
                  <a:rPr lang="en-US" dirty="0"/>
                  <a:t>DFBB and A* have similar running time</a:t>
                </a:r>
              </a:p>
              <a:p>
                <a:pPr lvl="2"/>
                <a:r>
                  <a:rPr lang="en-US" dirty="0"/>
                  <a:t>A* takes exponentially more memory than DFBB</a:t>
                </a:r>
              </a:p>
              <a:p>
                <a:r>
                  <a:rPr lang="en-US" dirty="0"/>
                  <a:t>DFS returns the first solution it finds</a:t>
                </a:r>
              </a:p>
              <a:p>
                <a:pPr lvl="1"/>
                <a:r>
                  <a:rPr lang="en-US" dirty="0"/>
                  <a:t>Less backtracking than DFBB, but solution can be very far from optimal</a:t>
                </a:r>
              </a:p>
              <a:p>
                <a:r>
                  <a:rPr lang="en-US" dirty="0"/>
                  <a:t>GBFS returns the first solution it finds</a:t>
                </a:r>
              </a:p>
              <a:p>
                <a:pPr lvl="1"/>
                <a:r>
                  <a:rPr lang="en-US" dirty="0"/>
                  <a:t>With a good heuristic function, usually near-optimal without much backtracking</a:t>
                </a:r>
              </a:p>
              <a:p>
                <a:pPr lvl="1"/>
                <a:r>
                  <a:rPr lang="en-US" dirty="0"/>
                  <a:t>Used by most classical planners nowadays</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1549" t="-3881" b="-2687"/>
                </a:stretch>
              </a:blipFill>
            </p:spPr>
            <p:txBody>
              <a:bodyPr/>
              <a:lstStyle/>
              <a:p>
                <a:r>
                  <a:rPr lang="en-DE">
                    <a:noFill/>
                  </a:rPr>
                  <a:t> </a:t>
                </a:r>
              </a:p>
            </p:txBody>
          </p:sp>
        </mc:Fallback>
      </mc:AlternateContent>
      <p:sp>
        <p:nvSpPr>
          <p:cNvPr id="5" name="Date Placeholder 4">
            <a:extLst>
              <a:ext uri="{FF2B5EF4-FFF2-40B4-BE49-F238E27FC236}">
                <a16:creationId xmlns:a16="http://schemas.microsoft.com/office/drawing/2014/main" id="{3D0C11A6-4F89-BE48-AF3D-1115CD9526D7}"/>
              </a:ext>
            </a:extLst>
          </p:cNvPr>
          <p:cNvSpPr>
            <a:spLocks noGrp="1"/>
          </p:cNvSpPr>
          <p:nvPr>
            <p:ph type="dt" sz="half" idx="2"/>
          </p:nvPr>
        </p:nvSpPr>
        <p:spPr/>
        <p:txBody>
          <a:bodyPr/>
          <a:lstStyle/>
          <a:p>
            <a:r>
              <a:rPr lang="de-DE"/>
              <a:t>Deterministic</a:t>
            </a:r>
            <a:endParaRPr lang="de-DE" dirty="0"/>
          </a:p>
        </p:txBody>
      </p:sp>
      <p:sp>
        <p:nvSpPr>
          <p:cNvPr id="6" name="Footer Placeholder 5">
            <a:extLst>
              <a:ext uri="{FF2B5EF4-FFF2-40B4-BE49-F238E27FC236}">
                <a16:creationId xmlns:a16="http://schemas.microsoft.com/office/drawing/2014/main" id="{1BFCF4F3-C3CE-05F3-A87F-D47C6A5C4BC4}"/>
              </a:ext>
            </a:extLst>
          </p:cNvPr>
          <p:cNvSpPr>
            <a:spLocks noGrp="1"/>
          </p:cNvSpPr>
          <p:nvPr>
            <p:ph type="ftr" sz="quarter" idx="3"/>
          </p:nvPr>
        </p:nvSpPr>
        <p:spPr/>
        <p:txBody>
          <a:bodyPr/>
          <a:lstStyle/>
          <a:p>
            <a:r>
              <a:rPr lang="en-GB"/>
              <a:t>T. Braun - APA</a:t>
            </a:r>
          </a:p>
        </p:txBody>
      </p:sp>
      <p:sp>
        <p:nvSpPr>
          <p:cNvPr id="4" name="Slide Number Placeholder 3">
            <a:extLst>
              <a:ext uri="{FF2B5EF4-FFF2-40B4-BE49-F238E27FC236}">
                <a16:creationId xmlns:a16="http://schemas.microsoft.com/office/drawing/2014/main" id="{A7DEC6E1-9308-614A-B793-D0684718C955}"/>
              </a:ext>
            </a:extLst>
          </p:cNvPr>
          <p:cNvSpPr>
            <a:spLocks noGrp="1"/>
          </p:cNvSpPr>
          <p:nvPr>
            <p:ph type="sldNum" sz="quarter" idx="4"/>
          </p:nvPr>
        </p:nvSpPr>
        <p:spPr/>
        <p:txBody>
          <a:bodyPr/>
          <a:lstStyle/>
          <a:p>
            <a:fld id="{67C9959E-8E6B-B04C-9955-EA096F41CA7A}" type="slidenum">
              <a:rPr lang="en-GB" smtClean="0"/>
              <a:t>81</a:t>
            </a:fld>
            <a:endParaRPr lang="en-GB"/>
          </a:p>
        </p:txBody>
      </p:sp>
    </p:spTree>
    <p:extLst>
      <p:ext uri="{BB962C8B-B14F-4D97-AF65-F5344CB8AC3E}">
        <p14:creationId xmlns:p14="http://schemas.microsoft.com/office/powerpoint/2010/main" val="160456644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0E458D-1960-AB4B-91F4-5DADF479344D}"/>
              </a:ext>
            </a:extLst>
          </p:cNvPr>
          <p:cNvSpPr>
            <a:spLocks noGrp="1"/>
          </p:cNvSpPr>
          <p:nvPr>
            <p:ph type="title"/>
          </p:nvPr>
        </p:nvSpPr>
        <p:spPr/>
        <p:txBody>
          <a:bodyPr/>
          <a:lstStyle/>
          <a:p>
            <a:r>
              <a:rPr lang="en-GB" dirty="0"/>
              <a:t>Intermediate Summary</a:t>
            </a:r>
          </a:p>
        </p:txBody>
      </p:sp>
      <p:sp>
        <p:nvSpPr>
          <p:cNvPr id="3" name="Content Placeholder 2">
            <a:extLst>
              <a:ext uri="{FF2B5EF4-FFF2-40B4-BE49-F238E27FC236}">
                <a16:creationId xmlns:a16="http://schemas.microsoft.com/office/drawing/2014/main" id="{6EBF6302-7737-8749-85E0-7D9007584517}"/>
              </a:ext>
            </a:extLst>
          </p:cNvPr>
          <p:cNvSpPr>
            <a:spLocks noGrp="1"/>
          </p:cNvSpPr>
          <p:nvPr>
            <p:ph idx="1"/>
          </p:nvPr>
        </p:nvSpPr>
        <p:spPr/>
        <p:txBody>
          <a:bodyPr/>
          <a:lstStyle/>
          <a:p>
            <a:r>
              <a:rPr lang="en-GB" dirty="0"/>
              <a:t>Forward-search, Deterministic-Search</a:t>
            </a:r>
          </a:p>
          <a:p>
            <a:r>
              <a:rPr lang="en-GB" dirty="0"/>
              <a:t>Cycle-checking</a:t>
            </a:r>
          </a:p>
          <a:p>
            <a:r>
              <a:rPr lang="en-GB" dirty="0"/>
              <a:t>Breadth-first, depth-first, uniform-cost search</a:t>
            </a:r>
          </a:p>
          <a:p>
            <a:r>
              <a:rPr lang="en-GB" dirty="0"/>
              <a:t>A*, GBFS, DFBB</a:t>
            </a:r>
          </a:p>
          <a:p>
            <a:r>
              <a:rPr lang="en-GB" dirty="0"/>
              <a:t>IDS, IDA*</a:t>
            </a:r>
          </a:p>
          <a:p>
            <a:endParaRPr lang="en-GB" dirty="0"/>
          </a:p>
          <a:p>
            <a:endParaRPr lang="en-GB" dirty="0"/>
          </a:p>
        </p:txBody>
      </p:sp>
      <p:sp>
        <p:nvSpPr>
          <p:cNvPr id="5" name="Date Placeholder 4">
            <a:extLst>
              <a:ext uri="{FF2B5EF4-FFF2-40B4-BE49-F238E27FC236}">
                <a16:creationId xmlns:a16="http://schemas.microsoft.com/office/drawing/2014/main" id="{2E8D85A1-A833-8A4A-81EA-EC280DD1A0C1}"/>
              </a:ext>
            </a:extLst>
          </p:cNvPr>
          <p:cNvSpPr>
            <a:spLocks noGrp="1"/>
          </p:cNvSpPr>
          <p:nvPr>
            <p:ph type="dt" sz="half" idx="2"/>
          </p:nvPr>
        </p:nvSpPr>
        <p:spPr/>
        <p:txBody>
          <a:bodyPr/>
          <a:lstStyle/>
          <a:p>
            <a:r>
              <a:rPr lang="de-DE"/>
              <a:t>Deterministic</a:t>
            </a:r>
            <a:endParaRPr lang="de-DE" dirty="0"/>
          </a:p>
        </p:txBody>
      </p:sp>
      <p:sp>
        <p:nvSpPr>
          <p:cNvPr id="6" name="Footer Placeholder 5">
            <a:extLst>
              <a:ext uri="{FF2B5EF4-FFF2-40B4-BE49-F238E27FC236}">
                <a16:creationId xmlns:a16="http://schemas.microsoft.com/office/drawing/2014/main" id="{DBE69E0C-E443-38AF-8C3E-2EE2BFDEDDDB}"/>
              </a:ext>
            </a:extLst>
          </p:cNvPr>
          <p:cNvSpPr>
            <a:spLocks noGrp="1"/>
          </p:cNvSpPr>
          <p:nvPr>
            <p:ph type="ftr" sz="quarter" idx="3"/>
          </p:nvPr>
        </p:nvSpPr>
        <p:spPr/>
        <p:txBody>
          <a:bodyPr/>
          <a:lstStyle/>
          <a:p>
            <a:r>
              <a:rPr lang="en-GB"/>
              <a:t>T. Braun - APA</a:t>
            </a:r>
          </a:p>
        </p:txBody>
      </p:sp>
      <p:sp>
        <p:nvSpPr>
          <p:cNvPr id="4" name="Slide Number Placeholder 3">
            <a:extLst>
              <a:ext uri="{FF2B5EF4-FFF2-40B4-BE49-F238E27FC236}">
                <a16:creationId xmlns:a16="http://schemas.microsoft.com/office/drawing/2014/main" id="{E90712E2-52E0-2E45-93B6-0F8E2192C97E}"/>
              </a:ext>
            </a:extLst>
          </p:cNvPr>
          <p:cNvSpPr>
            <a:spLocks noGrp="1"/>
          </p:cNvSpPr>
          <p:nvPr>
            <p:ph type="sldNum" sz="quarter" idx="4"/>
          </p:nvPr>
        </p:nvSpPr>
        <p:spPr/>
        <p:txBody>
          <a:bodyPr/>
          <a:lstStyle/>
          <a:p>
            <a:fld id="{67C9959E-8E6B-B04C-9955-EA096F41CA7A}" type="slidenum">
              <a:rPr lang="en-GB" smtClean="0"/>
              <a:t>82</a:t>
            </a:fld>
            <a:endParaRPr lang="en-GB"/>
          </a:p>
        </p:txBody>
      </p:sp>
    </p:spTree>
    <p:extLst>
      <p:ext uri="{BB962C8B-B14F-4D97-AF65-F5344CB8AC3E}">
        <p14:creationId xmlns:p14="http://schemas.microsoft.com/office/powerpoint/2010/main" val="159022493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 per the Book</a:t>
            </a:r>
          </a:p>
        </p:txBody>
      </p:sp>
      <p:sp>
        <p:nvSpPr>
          <p:cNvPr id="3" name="Content Placeholder 2"/>
          <p:cNvSpPr>
            <a:spLocks noGrp="1"/>
          </p:cNvSpPr>
          <p:nvPr>
            <p:ph idx="1"/>
          </p:nvPr>
        </p:nvSpPr>
        <p:spPr/>
        <p:txBody>
          <a:bodyPr numCol="2">
            <a:normAutofit/>
          </a:bodyPr>
          <a:lstStyle/>
          <a:p>
            <a:pPr marL="0" indent="0">
              <a:buNone/>
              <a:tabLst>
                <a:tab pos="449263" algn="l"/>
              </a:tabLst>
            </a:pPr>
            <a:r>
              <a:rPr lang="en-US" dirty="0"/>
              <a:t>2.1 </a:t>
            </a:r>
            <a:r>
              <a:rPr lang="en-US" i="1" dirty="0"/>
              <a:t>State-variable representation</a:t>
            </a:r>
          </a:p>
          <a:p>
            <a:pPr lvl="1"/>
            <a:r>
              <a:rPr lang="en-US" dirty="0"/>
              <a:t>State = {values of variables}; action = changes to those values</a:t>
            </a:r>
          </a:p>
          <a:p>
            <a:pPr marL="0" indent="0">
              <a:buNone/>
              <a:tabLst>
                <a:tab pos="449263" algn="l"/>
              </a:tabLst>
            </a:pPr>
            <a:r>
              <a:rPr lang="en-US" dirty="0"/>
              <a:t>2.2 </a:t>
            </a:r>
            <a:r>
              <a:rPr lang="en-US" i="1" dirty="0"/>
              <a:t>Forward state-space search</a:t>
            </a:r>
          </a:p>
          <a:p>
            <a:pPr lvl="1"/>
            <a:r>
              <a:rPr lang="en-US" dirty="0"/>
              <a:t>Start at initial state, look for sequence of actions that achieve goal</a:t>
            </a:r>
          </a:p>
          <a:p>
            <a:pPr marL="0" indent="0">
              <a:buNone/>
              <a:tabLst>
                <a:tab pos="449263" algn="l"/>
              </a:tabLst>
            </a:pPr>
            <a:r>
              <a:rPr lang="en-US" b="1" dirty="0">
                <a:solidFill>
                  <a:schemeClr val="accent1"/>
                </a:solidFill>
              </a:rPr>
              <a:t>2.3 </a:t>
            </a:r>
            <a:r>
              <a:rPr lang="en-US" b="1" i="1" dirty="0">
                <a:solidFill>
                  <a:schemeClr val="accent1"/>
                </a:solidFill>
              </a:rPr>
              <a:t>Heuristic functions</a:t>
            </a:r>
          </a:p>
          <a:p>
            <a:pPr lvl="1"/>
            <a:r>
              <a:rPr lang="en-US" dirty="0">
                <a:solidFill>
                  <a:schemeClr val="accent1"/>
                </a:solidFill>
              </a:rPr>
              <a:t>How to guide a forward state-space search</a:t>
            </a:r>
          </a:p>
          <a:p>
            <a:pPr lvl="1"/>
            <a:endParaRPr lang="en-US" dirty="0">
              <a:solidFill>
                <a:schemeClr val="accent1"/>
              </a:solidFill>
            </a:endParaRPr>
          </a:p>
          <a:p>
            <a:pPr lvl="1"/>
            <a:endParaRPr lang="en-US" dirty="0">
              <a:solidFill>
                <a:schemeClr val="accent1"/>
              </a:solidFill>
            </a:endParaRPr>
          </a:p>
          <a:p>
            <a:pPr lvl="1"/>
            <a:endParaRPr lang="en-US" dirty="0">
              <a:solidFill>
                <a:schemeClr val="accent1"/>
              </a:solidFill>
            </a:endParaRPr>
          </a:p>
          <a:p>
            <a:pPr marL="0" indent="0">
              <a:buNone/>
              <a:tabLst>
                <a:tab pos="449263" algn="l"/>
              </a:tabLst>
            </a:pPr>
            <a:r>
              <a:rPr lang="en-US" dirty="0"/>
              <a:t>2.6 </a:t>
            </a:r>
            <a:r>
              <a:rPr lang="en-US" i="1" dirty="0"/>
              <a:t>Incorporating planning into an actor</a:t>
            </a:r>
          </a:p>
          <a:p>
            <a:pPr lvl="1"/>
            <a:r>
              <a:rPr lang="en-US" dirty="0"/>
              <a:t>Online lookahead, unexpected events</a:t>
            </a:r>
          </a:p>
          <a:p>
            <a:pPr marL="0" indent="0">
              <a:buNone/>
              <a:tabLst>
                <a:tab pos="449263" algn="l"/>
              </a:tabLst>
            </a:pPr>
            <a:r>
              <a:rPr lang="en-US" dirty="0"/>
              <a:t>2.4 </a:t>
            </a:r>
            <a:r>
              <a:rPr lang="en-US" i="1" dirty="0"/>
              <a:t>Backward search</a:t>
            </a:r>
          </a:p>
          <a:p>
            <a:pPr lvl="1"/>
            <a:r>
              <a:rPr lang="en-US" dirty="0"/>
              <a:t>Start at goal state, go backwards toward initial state</a:t>
            </a:r>
          </a:p>
          <a:p>
            <a:pPr marL="0" indent="0">
              <a:buNone/>
              <a:tabLst>
                <a:tab pos="449263" algn="l"/>
              </a:tabLst>
            </a:pPr>
            <a:r>
              <a:rPr lang="en-US" dirty="0"/>
              <a:t>2.5 </a:t>
            </a:r>
            <a:r>
              <a:rPr lang="en-US" i="1" dirty="0"/>
              <a:t>Plan-space search</a:t>
            </a:r>
          </a:p>
          <a:p>
            <a:pPr lvl="1"/>
            <a:r>
              <a:rPr lang="en-US" dirty="0"/>
              <a:t>Start with incomplete plan for getting from initial state to goal state, make transformations to fix flaws in the plan</a:t>
            </a:r>
          </a:p>
        </p:txBody>
      </p:sp>
      <p:sp>
        <p:nvSpPr>
          <p:cNvPr id="5" name="Date Placeholder 4">
            <a:extLst>
              <a:ext uri="{FF2B5EF4-FFF2-40B4-BE49-F238E27FC236}">
                <a16:creationId xmlns:a16="http://schemas.microsoft.com/office/drawing/2014/main" id="{DB4096F6-4B5A-2549-8CE3-B0FC100A78D4}"/>
              </a:ext>
            </a:extLst>
          </p:cNvPr>
          <p:cNvSpPr>
            <a:spLocks noGrp="1"/>
          </p:cNvSpPr>
          <p:nvPr>
            <p:ph type="dt" sz="half" idx="2"/>
          </p:nvPr>
        </p:nvSpPr>
        <p:spPr/>
        <p:txBody>
          <a:bodyPr/>
          <a:lstStyle/>
          <a:p>
            <a:r>
              <a:rPr lang="de-DE"/>
              <a:t>Deterministic</a:t>
            </a:r>
            <a:endParaRPr lang="de-DE" dirty="0"/>
          </a:p>
        </p:txBody>
      </p:sp>
      <p:sp>
        <p:nvSpPr>
          <p:cNvPr id="6" name="Footer Placeholder 5">
            <a:extLst>
              <a:ext uri="{FF2B5EF4-FFF2-40B4-BE49-F238E27FC236}">
                <a16:creationId xmlns:a16="http://schemas.microsoft.com/office/drawing/2014/main" id="{984A3A7F-6358-BAC0-F23C-6AA89900B5F6}"/>
              </a:ext>
            </a:extLst>
          </p:cNvPr>
          <p:cNvSpPr>
            <a:spLocks noGrp="1"/>
          </p:cNvSpPr>
          <p:nvPr>
            <p:ph type="ftr" sz="quarter" idx="3"/>
          </p:nvPr>
        </p:nvSpPr>
        <p:spPr/>
        <p:txBody>
          <a:bodyPr/>
          <a:lstStyle/>
          <a:p>
            <a:r>
              <a:rPr lang="en-GB"/>
              <a:t>T. Braun - APA</a:t>
            </a:r>
          </a:p>
        </p:txBody>
      </p:sp>
      <p:sp>
        <p:nvSpPr>
          <p:cNvPr id="4" name="Slide Number Placeholder 3">
            <a:extLst>
              <a:ext uri="{FF2B5EF4-FFF2-40B4-BE49-F238E27FC236}">
                <a16:creationId xmlns:a16="http://schemas.microsoft.com/office/drawing/2014/main" id="{C0111836-268A-AA4F-A437-B3723C132983}"/>
              </a:ext>
            </a:extLst>
          </p:cNvPr>
          <p:cNvSpPr>
            <a:spLocks noGrp="1"/>
          </p:cNvSpPr>
          <p:nvPr>
            <p:ph type="sldNum" sz="quarter" idx="4"/>
          </p:nvPr>
        </p:nvSpPr>
        <p:spPr/>
        <p:txBody>
          <a:bodyPr/>
          <a:lstStyle/>
          <a:p>
            <a:fld id="{67C9959E-8E6B-B04C-9955-EA096F41CA7A}" type="slidenum">
              <a:rPr lang="en-GB" smtClean="0"/>
              <a:t>83</a:t>
            </a:fld>
            <a:endParaRPr lang="en-GB"/>
          </a:p>
        </p:txBody>
      </p:sp>
    </p:spTree>
    <p:extLst>
      <p:ext uri="{BB962C8B-B14F-4D97-AF65-F5344CB8AC3E}">
        <p14:creationId xmlns:p14="http://schemas.microsoft.com/office/powerpoint/2010/main" val="387469700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Heuristic Functions</a:t>
            </a:r>
          </a:p>
        </p:txBody>
      </p:sp>
      <mc:AlternateContent xmlns:mc="http://schemas.openxmlformats.org/markup-compatibility/2006" xmlns:a14="http://schemas.microsoft.com/office/drawing/2010/main">
        <mc:Choice Requires="a14">
          <p:sp>
            <p:nvSpPr>
              <p:cNvPr id="3" name="Content Placeholder 2"/>
              <p:cNvSpPr>
                <a:spLocks noGrp="1"/>
              </p:cNvSpPr>
              <p:nvPr>
                <p:ph sz="half" idx="1"/>
              </p:nvPr>
            </p:nvSpPr>
            <p:spPr/>
            <p:txBody>
              <a:bodyPr>
                <a:normAutofit/>
              </a:bodyPr>
              <a:lstStyle/>
              <a:p>
                <a:r>
                  <a:rPr lang="en-US" dirty="0"/>
                  <a:t>Planning problem </a:t>
                </a:r>
                <a:r>
                  <a:rPr lang="en-US" i="1" dirty="0"/>
                  <a:t>P </a:t>
                </a:r>
                <a:r>
                  <a:rPr lang="en-US" dirty="0"/>
                  <a:t>in domain </a:t>
                </a:r>
                <a14:m>
                  <m:oMath xmlns:m="http://schemas.openxmlformats.org/officeDocument/2006/math">
                    <m:r>
                      <m:rPr>
                        <m:sty m:val="p"/>
                      </m:rPr>
                      <a:rPr lang="en-US" i="0" dirty="0" smtClean="0">
                        <a:latin typeface="Cambria Math" panose="02040503050406030204" pitchFamily="18" charset="0"/>
                      </a:rPr>
                      <m:t>Σ</m:t>
                    </m:r>
                  </m:oMath>
                </a14:m>
                <a:endParaRPr lang="en-US" dirty="0"/>
              </a:p>
              <a:p>
                <a:r>
                  <a:rPr lang="en-US" dirty="0"/>
                  <a:t>Creating a heuristic function:</a:t>
                </a:r>
              </a:p>
              <a:p>
                <a:pPr lvl="1"/>
                <a:r>
                  <a:rPr lang="en-US" dirty="0"/>
                  <a:t>Weaken some of the constraints that</a:t>
                </a:r>
              </a:p>
              <a:p>
                <a:pPr lvl="2"/>
                <a:r>
                  <a:rPr lang="en-US" dirty="0"/>
                  <a:t>Restrict what the states, actions, and plans are</a:t>
                </a:r>
              </a:p>
              <a:p>
                <a:pPr lvl="2"/>
                <a:r>
                  <a:rPr lang="en-US" dirty="0"/>
                  <a:t>Restrict when an action or plan is applicable, what goals it achieves</a:t>
                </a:r>
              </a:p>
              <a:p>
                <a:pPr lvl="2"/>
                <a:r>
                  <a:rPr lang="en-US" dirty="0"/>
                  <a:t>Increase the costs of actions and plans</a:t>
                </a:r>
                <a:endParaRPr lang="en-US" baseline="-25000" dirty="0"/>
              </a:p>
            </p:txBody>
          </p:sp>
        </mc:Choice>
        <mc:Fallback xmlns="">
          <p:sp>
            <p:nvSpPr>
              <p:cNvPr id="3" name="Content Placeholder 2"/>
              <p:cNvSpPr>
                <a:spLocks noGrp="1" noRot="1" noChangeAspect="1" noMove="1" noResize="1" noEditPoints="1" noAdjustHandles="1" noChangeArrowheads="1" noChangeShapeType="1" noTextEdit="1"/>
              </p:cNvSpPr>
              <p:nvPr>
                <p:ph sz="half" idx="1"/>
              </p:nvPr>
            </p:nvSpPr>
            <p:spPr>
              <a:blipFill>
                <a:blip r:embed="rId3"/>
                <a:stretch>
                  <a:fillRect l="-3256" t="-2985" r="-3023"/>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7" name="Content Placeholder 6">
                <a:extLst>
                  <a:ext uri="{FF2B5EF4-FFF2-40B4-BE49-F238E27FC236}">
                    <a16:creationId xmlns:a16="http://schemas.microsoft.com/office/drawing/2014/main" id="{5C8DF555-9835-16C0-5FCE-D0954CDC136A}"/>
                  </a:ext>
                </a:extLst>
              </p:cNvPr>
              <p:cNvSpPr>
                <a:spLocks noGrp="1"/>
              </p:cNvSpPr>
              <p:nvPr>
                <p:ph sz="half" idx="2"/>
              </p:nvPr>
            </p:nvSpPr>
            <p:spPr/>
            <p:txBody>
              <a:bodyPr/>
              <a:lstStyle/>
              <a:p>
                <a:r>
                  <a:rPr lang="en-US" dirty="0">
                    <a:solidFill>
                      <a:schemeClr val="accent1"/>
                    </a:solidFill>
                  </a:rPr>
                  <a:t>Relaxed</a:t>
                </a:r>
                <a:r>
                  <a:rPr lang="en-US" i="1" dirty="0"/>
                  <a:t> </a:t>
                </a:r>
                <a:r>
                  <a:rPr lang="en-US" dirty="0"/>
                  <a:t>planning domain </a:t>
                </a:r>
                <a14:m>
                  <m:oMath xmlns:m="http://schemas.openxmlformats.org/officeDocument/2006/math">
                    <m:sSup>
                      <m:sSupPr>
                        <m:ctrlPr>
                          <a:rPr lang="en-US" i="1" dirty="0">
                            <a:latin typeface="Cambria Math" panose="02040503050406030204" pitchFamily="18" charset="0"/>
                          </a:rPr>
                        </m:ctrlPr>
                      </m:sSupPr>
                      <m:e>
                        <m:r>
                          <m:rPr>
                            <m:sty m:val="p"/>
                          </m:rPr>
                          <a:rPr lang="en-US" i="0" dirty="0" smtClean="0">
                            <a:latin typeface="Cambria Math" panose="02040503050406030204" pitchFamily="18" charset="0"/>
                          </a:rPr>
                          <m:t>Σ</m:t>
                        </m:r>
                      </m:e>
                      <m:sup>
                        <m:r>
                          <a:rPr lang="en-US" i="1" dirty="0">
                            <a:latin typeface="Cambria Math" panose="02040503050406030204" pitchFamily="18" charset="0"/>
                          </a:rPr>
                          <m:t>′</m:t>
                        </m:r>
                      </m:sup>
                    </m:sSup>
                    <m:r>
                      <a:rPr lang="en-US" i="1" dirty="0">
                        <a:latin typeface="Cambria Math" panose="02040503050406030204" pitchFamily="18" charset="0"/>
                      </a:rPr>
                      <m:t>=</m:t>
                    </m:r>
                    <m:d>
                      <m:dPr>
                        <m:ctrlPr>
                          <a:rPr lang="en-US" i="1" dirty="0">
                            <a:latin typeface="Cambria Math" panose="02040503050406030204" pitchFamily="18" charset="0"/>
                          </a:rPr>
                        </m:ctrlPr>
                      </m:dPr>
                      <m:e>
                        <m:sSup>
                          <m:sSupPr>
                            <m:ctrlPr>
                              <a:rPr lang="en-US" i="1" dirty="0">
                                <a:latin typeface="Cambria Math" panose="02040503050406030204" pitchFamily="18" charset="0"/>
                              </a:rPr>
                            </m:ctrlPr>
                          </m:sSupPr>
                          <m:e>
                            <m:r>
                              <a:rPr lang="en-US" i="1" dirty="0">
                                <a:latin typeface="Cambria Math" panose="02040503050406030204" pitchFamily="18" charset="0"/>
                              </a:rPr>
                              <m:t>𝑆</m:t>
                            </m:r>
                          </m:e>
                          <m:sup>
                            <m:r>
                              <a:rPr lang="en-US" i="1" dirty="0">
                                <a:latin typeface="Cambria Math" panose="02040503050406030204" pitchFamily="18" charset="0"/>
                              </a:rPr>
                              <m:t>′</m:t>
                            </m:r>
                          </m:sup>
                        </m:sSup>
                        <m:r>
                          <a:rPr lang="en-US" i="1" dirty="0">
                            <a:latin typeface="Cambria Math" panose="02040503050406030204" pitchFamily="18" charset="0"/>
                          </a:rPr>
                          <m:t>,</m:t>
                        </m:r>
                        <m:sSup>
                          <m:sSupPr>
                            <m:ctrlPr>
                              <a:rPr lang="en-US" i="1" dirty="0">
                                <a:latin typeface="Cambria Math" panose="02040503050406030204" pitchFamily="18" charset="0"/>
                              </a:rPr>
                            </m:ctrlPr>
                          </m:sSupPr>
                          <m:e>
                            <m:r>
                              <a:rPr lang="en-US" i="1" dirty="0">
                                <a:latin typeface="Cambria Math" panose="02040503050406030204" pitchFamily="18" charset="0"/>
                              </a:rPr>
                              <m:t>𝐴</m:t>
                            </m:r>
                          </m:e>
                          <m:sup>
                            <m:r>
                              <a:rPr lang="en-US" i="1" dirty="0">
                                <a:latin typeface="Cambria Math" panose="02040503050406030204" pitchFamily="18" charset="0"/>
                              </a:rPr>
                              <m:t>′</m:t>
                            </m:r>
                          </m:sup>
                        </m:sSup>
                        <m:r>
                          <a:rPr lang="en-US" i="1" dirty="0">
                            <a:latin typeface="Cambria Math" panose="02040503050406030204" pitchFamily="18" charset="0"/>
                          </a:rPr>
                          <m:t>,</m:t>
                        </m:r>
                        <m:sSup>
                          <m:sSupPr>
                            <m:ctrlPr>
                              <a:rPr lang="en-US" i="1" dirty="0">
                                <a:latin typeface="Cambria Math" panose="02040503050406030204" pitchFamily="18" charset="0"/>
                              </a:rPr>
                            </m:ctrlPr>
                          </m:sSupPr>
                          <m:e>
                            <m:r>
                              <a:rPr lang="en-US" i="1" dirty="0" err="1">
                                <a:latin typeface="Cambria Math" panose="02040503050406030204" pitchFamily="18" charset="0"/>
                              </a:rPr>
                              <m:t>𝛾</m:t>
                            </m:r>
                          </m:e>
                          <m:sup>
                            <m:r>
                              <a:rPr lang="en-US" i="1" dirty="0">
                                <a:latin typeface="Cambria Math" panose="02040503050406030204" pitchFamily="18" charset="0"/>
                              </a:rPr>
                              <m:t>′</m:t>
                            </m:r>
                          </m:sup>
                        </m:sSup>
                      </m:e>
                    </m:d>
                  </m:oMath>
                </a14:m>
                <a:r>
                  <a:rPr lang="en-US" dirty="0"/>
                  <a:t> and problem </a:t>
                </a:r>
                <a14:m>
                  <m:oMath xmlns:m="http://schemas.openxmlformats.org/officeDocument/2006/math">
                    <m:sSup>
                      <m:sSupPr>
                        <m:ctrlPr>
                          <a:rPr lang="en-US" i="1" dirty="0" smtClean="0">
                            <a:latin typeface="Cambria Math" panose="02040503050406030204" pitchFamily="18" charset="0"/>
                          </a:rPr>
                        </m:ctrlPr>
                      </m:sSupPr>
                      <m:e>
                        <m:r>
                          <a:rPr lang="en-US" i="1" dirty="0" smtClean="0">
                            <a:latin typeface="Cambria Math" panose="02040503050406030204" pitchFamily="18" charset="0"/>
                          </a:rPr>
                          <m:t>𝑃</m:t>
                        </m:r>
                      </m:e>
                      <m:sup>
                        <m:r>
                          <a:rPr lang="en-US" i="1" dirty="0" smtClean="0">
                            <a:latin typeface="Cambria Math" panose="02040503050406030204" pitchFamily="18" charset="0"/>
                          </a:rPr>
                          <m:t>′</m:t>
                        </m:r>
                      </m:sup>
                    </m:sSup>
                    <m:r>
                      <a:rPr lang="en-US" i="1" dirty="0" smtClean="0">
                        <a:latin typeface="Cambria Math" panose="02040503050406030204" pitchFamily="18" charset="0"/>
                      </a:rPr>
                      <m:t>=</m:t>
                    </m:r>
                    <m:d>
                      <m:dPr>
                        <m:ctrlPr>
                          <a:rPr lang="en-US" i="1" dirty="0" smtClean="0">
                            <a:latin typeface="Cambria Math" panose="02040503050406030204" pitchFamily="18" charset="0"/>
                          </a:rPr>
                        </m:ctrlPr>
                      </m:dPr>
                      <m:e>
                        <m:sSup>
                          <m:sSupPr>
                            <m:ctrlPr>
                              <a:rPr lang="en-US" i="1" dirty="0">
                                <a:latin typeface="Cambria Math" panose="02040503050406030204" pitchFamily="18" charset="0"/>
                              </a:rPr>
                            </m:ctrlPr>
                          </m:sSupPr>
                          <m:e>
                            <m:r>
                              <m:rPr>
                                <m:sty m:val="p"/>
                              </m:rPr>
                              <a:rPr lang="en-US" i="0" dirty="0">
                                <a:latin typeface="Cambria Math" panose="02040503050406030204" pitchFamily="18" charset="0"/>
                              </a:rPr>
                              <m:t>Σ</m:t>
                            </m:r>
                          </m:e>
                          <m:sup>
                            <m:r>
                              <a:rPr lang="en-US" i="1" dirty="0">
                                <a:latin typeface="Cambria Math" panose="02040503050406030204" pitchFamily="18" charset="0"/>
                              </a:rPr>
                              <m:t>′</m:t>
                            </m:r>
                          </m:sup>
                        </m:sSup>
                        <m:r>
                          <a:rPr lang="en-US" i="1" dirty="0">
                            <a:latin typeface="Cambria Math" panose="02040503050406030204" pitchFamily="18" charset="0"/>
                          </a:rPr>
                          <m:t>,</m:t>
                        </m:r>
                        <m:sSubSup>
                          <m:sSubSupPr>
                            <m:ctrlPr>
                              <a:rPr lang="de-DE" b="0" i="1" dirty="0" smtClean="0">
                                <a:latin typeface="Cambria Math" panose="02040503050406030204" pitchFamily="18" charset="0"/>
                              </a:rPr>
                            </m:ctrlPr>
                          </m:sSubSupPr>
                          <m:e>
                            <m:r>
                              <a:rPr lang="en-US" i="1" dirty="0">
                                <a:latin typeface="Cambria Math" panose="02040503050406030204" pitchFamily="18" charset="0"/>
                              </a:rPr>
                              <m:t>𝑠</m:t>
                            </m:r>
                          </m:e>
                          <m:sub>
                            <m:r>
                              <a:rPr lang="de-DE" b="0" i="1" dirty="0" smtClean="0">
                                <a:latin typeface="Cambria Math" panose="02040503050406030204" pitchFamily="18" charset="0"/>
                              </a:rPr>
                              <m:t>0</m:t>
                            </m:r>
                          </m:sub>
                          <m:sup>
                            <m:r>
                              <a:rPr lang="en-US" i="1" dirty="0">
                                <a:latin typeface="Cambria Math" panose="02040503050406030204" pitchFamily="18" charset="0"/>
                              </a:rPr>
                              <m:t>′</m:t>
                            </m:r>
                          </m:sup>
                        </m:sSubSup>
                        <m:r>
                          <a:rPr lang="en-US" i="1" dirty="0">
                            <a:latin typeface="Cambria Math" panose="02040503050406030204" pitchFamily="18" charset="0"/>
                          </a:rPr>
                          <m:t>,</m:t>
                        </m:r>
                        <m:sSup>
                          <m:sSupPr>
                            <m:ctrlPr>
                              <a:rPr lang="en-US" i="1" baseline="-25000" dirty="0" smtClean="0">
                                <a:latin typeface="Cambria Math" panose="02040503050406030204" pitchFamily="18" charset="0"/>
                              </a:rPr>
                            </m:ctrlPr>
                          </m:sSupPr>
                          <m:e>
                            <m:r>
                              <a:rPr lang="en-US" i="1" dirty="0">
                                <a:latin typeface="Cambria Math" panose="02040503050406030204" pitchFamily="18" charset="0"/>
                              </a:rPr>
                              <m:t>𝑔</m:t>
                            </m:r>
                          </m:e>
                          <m:sup>
                            <m:r>
                              <a:rPr lang="en-US" i="1" dirty="0" smtClean="0">
                                <a:latin typeface="Cambria Math" panose="02040503050406030204" pitchFamily="18" charset="0"/>
                              </a:rPr>
                              <m:t>′</m:t>
                            </m:r>
                          </m:sup>
                        </m:sSup>
                      </m:e>
                    </m:d>
                  </m:oMath>
                </a14:m>
                <a:endParaRPr lang="en-US" dirty="0"/>
              </a:p>
              <a:p>
                <a:pPr lvl="1"/>
                <a:r>
                  <a:rPr lang="en-US" dirty="0"/>
                  <a:t>For every solution </a:t>
                </a:r>
                <a14:m>
                  <m:oMath xmlns:m="http://schemas.openxmlformats.org/officeDocument/2006/math">
                    <m:r>
                      <a:rPr lang="en-US" i="1" dirty="0" smtClean="0">
                        <a:latin typeface="Cambria Math" panose="02040503050406030204" pitchFamily="18" charset="0"/>
                      </a:rPr>
                      <m:t>𝜋</m:t>
                    </m:r>
                  </m:oMath>
                </a14:m>
                <a:r>
                  <a:rPr lang="en-US" dirty="0"/>
                  <a:t> for </a:t>
                </a:r>
                <a14:m>
                  <m:oMath xmlns:m="http://schemas.openxmlformats.org/officeDocument/2006/math">
                    <m:r>
                      <a:rPr lang="en-US" i="1" dirty="0" smtClean="0">
                        <a:latin typeface="Cambria Math" panose="02040503050406030204" pitchFamily="18" charset="0"/>
                      </a:rPr>
                      <m:t>𝑃</m:t>
                    </m:r>
                  </m:oMath>
                </a14:m>
                <a:r>
                  <a:rPr lang="en-US" dirty="0"/>
                  <a:t>, </a:t>
                </a:r>
                <a14:m>
                  <m:oMath xmlns:m="http://schemas.openxmlformats.org/officeDocument/2006/math">
                    <m:sSup>
                      <m:sSupPr>
                        <m:ctrlPr>
                          <a:rPr lang="en-US" i="1" dirty="0" smtClean="0">
                            <a:latin typeface="Cambria Math" panose="02040503050406030204" pitchFamily="18" charset="0"/>
                          </a:rPr>
                        </m:ctrlPr>
                      </m:sSupPr>
                      <m:e>
                        <m:r>
                          <a:rPr lang="en-US" i="1" dirty="0" smtClean="0">
                            <a:latin typeface="Cambria Math" panose="02040503050406030204" pitchFamily="18" charset="0"/>
                          </a:rPr>
                          <m:t>𝑃</m:t>
                        </m:r>
                      </m:e>
                      <m:sup>
                        <m:r>
                          <a:rPr lang="en-US" i="1" dirty="0" smtClean="0">
                            <a:latin typeface="Cambria Math" panose="02040503050406030204" pitchFamily="18" charset="0"/>
                          </a:rPr>
                          <m:t>′</m:t>
                        </m:r>
                      </m:sup>
                    </m:sSup>
                  </m:oMath>
                </a14:m>
                <a:r>
                  <a:rPr lang="en-US" dirty="0"/>
                  <a:t> has a solution </a:t>
                </a:r>
                <a14:m>
                  <m:oMath xmlns:m="http://schemas.openxmlformats.org/officeDocument/2006/math">
                    <m:sSup>
                      <m:sSupPr>
                        <m:ctrlPr>
                          <a:rPr lang="en-US" i="1" dirty="0" smtClean="0">
                            <a:latin typeface="Cambria Math" panose="02040503050406030204" pitchFamily="18" charset="0"/>
                          </a:rPr>
                        </m:ctrlPr>
                      </m:sSupPr>
                      <m:e>
                        <m:r>
                          <a:rPr lang="en-US" i="1" dirty="0" smtClean="0">
                            <a:latin typeface="Cambria Math" panose="02040503050406030204" pitchFamily="18" charset="0"/>
                          </a:rPr>
                          <m:t>𝜋</m:t>
                        </m:r>
                      </m:e>
                      <m:sup>
                        <m:r>
                          <a:rPr lang="en-US" i="1" dirty="0" smtClean="0">
                            <a:latin typeface="Cambria Math" panose="02040503050406030204" pitchFamily="18" charset="0"/>
                          </a:rPr>
                          <m:t>′</m:t>
                        </m:r>
                      </m:sup>
                    </m:sSup>
                  </m:oMath>
                </a14:m>
                <a:r>
                  <a:rPr lang="en-US" dirty="0"/>
                  <a:t> with </a:t>
                </a:r>
                <a14:m>
                  <m:oMath xmlns:m="http://schemas.openxmlformats.org/officeDocument/2006/math">
                    <m:r>
                      <a:rPr lang="en-US" i="1" dirty="0" smtClean="0">
                        <a:latin typeface="Cambria Math" panose="02040503050406030204" pitchFamily="18" charset="0"/>
                      </a:rPr>
                      <m:t>𝑐𝑜𝑠</m:t>
                    </m:r>
                    <m:sSup>
                      <m:sSupPr>
                        <m:ctrlPr>
                          <a:rPr lang="en-US" i="1" dirty="0" smtClean="0">
                            <a:latin typeface="Cambria Math" panose="02040503050406030204" pitchFamily="18" charset="0"/>
                          </a:rPr>
                        </m:ctrlPr>
                      </m:sSupPr>
                      <m:e>
                        <m:r>
                          <a:rPr lang="en-US" i="1" dirty="0" smtClean="0">
                            <a:latin typeface="Cambria Math" panose="02040503050406030204" pitchFamily="18" charset="0"/>
                          </a:rPr>
                          <m:t>𝑡</m:t>
                        </m:r>
                      </m:e>
                      <m:sup>
                        <m:r>
                          <a:rPr lang="en-US" i="1" dirty="0" smtClean="0">
                            <a:latin typeface="Cambria Math" panose="02040503050406030204" pitchFamily="18" charset="0"/>
                          </a:rPr>
                          <m:t>′</m:t>
                        </m:r>
                      </m:sup>
                    </m:sSup>
                    <m:d>
                      <m:dPr>
                        <m:ctrlPr>
                          <a:rPr lang="en-US" i="1" dirty="0" smtClean="0">
                            <a:latin typeface="Cambria Math" panose="02040503050406030204" pitchFamily="18" charset="0"/>
                          </a:rPr>
                        </m:ctrlPr>
                      </m:dPr>
                      <m:e>
                        <m:sSup>
                          <m:sSupPr>
                            <m:ctrlPr>
                              <a:rPr lang="en-US" i="1" dirty="0" smtClean="0">
                                <a:latin typeface="Cambria Math" panose="02040503050406030204" pitchFamily="18" charset="0"/>
                              </a:rPr>
                            </m:ctrlPr>
                          </m:sSupPr>
                          <m:e>
                            <m:r>
                              <a:rPr lang="en-US" i="1" dirty="0" smtClean="0">
                                <a:latin typeface="Cambria Math" panose="02040503050406030204" pitchFamily="18" charset="0"/>
                              </a:rPr>
                              <m:t>𝜋</m:t>
                            </m:r>
                          </m:e>
                          <m:sup>
                            <m:r>
                              <a:rPr lang="en-US" i="1" dirty="0" smtClean="0">
                                <a:latin typeface="Cambria Math" panose="02040503050406030204" pitchFamily="18" charset="0"/>
                              </a:rPr>
                              <m:t>′</m:t>
                            </m:r>
                          </m:sup>
                        </m:sSup>
                      </m:e>
                    </m:d>
                    <m:r>
                      <a:rPr lang="en-US" i="1" dirty="0" smtClean="0">
                        <a:latin typeface="Cambria Math" panose="02040503050406030204" pitchFamily="18" charset="0"/>
                      </a:rPr>
                      <m:t>≤</m:t>
                    </m:r>
                    <m:r>
                      <a:rPr lang="en-US" i="1" dirty="0" smtClean="0">
                        <a:latin typeface="Cambria Math" panose="02040503050406030204" pitchFamily="18" charset="0"/>
                      </a:rPr>
                      <m:t>𝑐𝑜𝑠𝑡</m:t>
                    </m:r>
                    <m:d>
                      <m:dPr>
                        <m:ctrlPr>
                          <a:rPr lang="en-US" i="1" dirty="0" smtClean="0">
                            <a:latin typeface="Cambria Math" panose="02040503050406030204" pitchFamily="18" charset="0"/>
                          </a:rPr>
                        </m:ctrlPr>
                      </m:dPr>
                      <m:e>
                        <m:r>
                          <a:rPr lang="en-US" i="1" dirty="0" smtClean="0">
                            <a:latin typeface="Cambria Math" panose="02040503050406030204" pitchFamily="18" charset="0"/>
                          </a:rPr>
                          <m:t>𝜋</m:t>
                        </m:r>
                      </m:e>
                    </m:d>
                  </m:oMath>
                </a14:m>
                <a:endParaRPr lang="en-US" dirty="0"/>
              </a:p>
              <a:p>
                <a:r>
                  <a:rPr lang="en-US" dirty="0"/>
                  <a:t>Suppose we have an algorithm </a:t>
                </a:r>
                <a14:m>
                  <m:oMath xmlns:m="http://schemas.openxmlformats.org/officeDocument/2006/math">
                    <m:r>
                      <a:rPr lang="de-DE" b="0" i="1" dirty="0" smtClean="0">
                        <a:latin typeface="Cambria Math" panose="02040503050406030204" pitchFamily="18" charset="0"/>
                        <a:ea typeface="Cambria Math" panose="02040503050406030204" pitchFamily="18" charset="0"/>
                      </a:rPr>
                      <m:t>𝐴</m:t>
                    </m:r>
                  </m:oMath>
                </a14:m>
                <a:r>
                  <a:rPr lang="en-US" i="1" dirty="0"/>
                  <a:t> </a:t>
                </a:r>
                <a:r>
                  <a:rPr lang="en-US" dirty="0"/>
                  <a:t>for solving planning problems in </a:t>
                </a:r>
                <a14:m>
                  <m:oMath xmlns:m="http://schemas.openxmlformats.org/officeDocument/2006/math">
                    <m:sSup>
                      <m:sSupPr>
                        <m:ctrlPr>
                          <a:rPr lang="en-US" i="1" dirty="0">
                            <a:latin typeface="Cambria Math" panose="02040503050406030204" pitchFamily="18" charset="0"/>
                          </a:rPr>
                        </m:ctrlPr>
                      </m:sSupPr>
                      <m:e>
                        <m:r>
                          <m:rPr>
                            <m:sty m:val="p"/>
                          </m:rPr>
                          <a:rPr lang="en-US" i="0" dirty="0" smtClean="0">
                            <a:latin typeface="Cambria Math" panose="02040503050406030204" pitchFamily="18" charset="0"/>
                          </a:rPr>
                          <m:t>Σ</m:t>
                        </m:r>
                      </m:e>
                      <m:sup>
                        <m:r>
                          <a:rPr lang="en-US" i="1" dirty="0">
                            <a:latin typeface="Cambria Math" panose="02040503050406030204" pitchFamily="18" charset="0"/>
                          </a:rPr>
                          <m:t>′</m:t>
                        </m:r>
                      </m:sup>
                    </m:sSup>
                  </m:oMath>
                </a14:m>
                <a:endParaRPr lang="en-US" dirty="0"/>
              </a:p>
              <a:p>
                <a:pPr lvl="1"/>
                <a:r>
                  <a:rPr lang="en-US" dirty="0"/>
                  <a:t>Heuristic function </a:t>
                </a:r>
                <a14:m>
                  <m:oMath xmlns:m="http://schemas.openxmlformats.org/officeDocument/2006/math">
                    <m:sSup>
                      <m:sSupPr>
                        <m:ctrlPr>
                          <a:rPr lang="en-US" i="1" dirty="0" smtClean="0">
                            <a:latin typeface="Cambria Math" panose="02040503050406030204" pitchFamily="18" charset="0"/>
                          </a:rPr>
                        </m:ctrlPr>
                      </m:sSupPr>
                      <m:e>
                        <m:r>
                          <a:rPr lang="en-US" i="1" dirty="0" smtClean="0">
                            <a:latin typeface="Cambria Math" panose="02040503050406030204" pitchFamily="18" charset="0"/>
                          </a:rPr>
                          <m:t>h</m:t>
                        </m:r>
                      </m:e>
                      <m:sup>
                        <m:r>
                          <a:rPr lang="de-DE" b="0" i="1" dirty="0" smtClean="0">
                            <a:latin typeface="Cambria Math" panose="02040503050406030204" pitchFamily="18" charset="0"/>
                          </a:rPr>
                          <m:t>𝐴</m:t>
                        </m:r>
                      </m:sup>
                    </m:sSup>
                    <m:d>
                      <m:dPr>
                        <m:ctrlPr>
                          <a:rPr lang="en-US" b="0" i="1" dirty="0">
                            <a:latin typeface="Cambria Math" panose="02040503050406030204" pitchFamily="18" charset="0"/>
                          </a:rPr>
                        </m:ctrlPr>
                      </m:dPr>
                      <m:e>
                        <m:r>
                          <a:rPr lang="en-US" i="1" dirty="0">
                            <a:latin typeface="Cambria Math" panose="02040503050406030204" pitchFamily="18" charset="0"/>
                          </a:rPr>
                          <m:t>𝑠</m:t>
                        </m:r>
                      </m:e>
                    </m:d>
                  </m:oMath>
                </a14:m>
                <a:r>
                  <a:rPr lang="en-US" dirty="0"/>
                  <a:t> for </a:t>
                </a:r>
                <a14:m>
                  <m:oMath xmlns:m="http://schemas.openxmlformats.org/officeDocument/2006/math">
                    <m:r>
                      <a:rPr lang="en-US" i="1" dirty="0" smtClean="0">
                        <a:latin typeface="Cambria Math" panose="02040503050406030204" pitchFamily="18" charset="0"/>
                      </a:rPr>
                      <m:t>𝑃</m:t>
                    </m:r>
                  </m:oMath>
                </a14:m>
                <a:r>
                  <a:rPr lang="en-US" dirty="0"/>
                  <a:t>:</a:t>
                </a:r>
              </a:p>
              <a:p>
                <a:pPr lvl="2"/>
                <a:r>
                  <a:rPr lang="en-US" dirty="0"/>
                  <a:t>Find a solution </a:t>
                </a:r>
                <a14:m>
                  <m:oMath xmlns:m="http://schemas.openxmlformats.org/officeDocument/2006/math">
                    <m:sSup>
                      <m:sSupPr>
                        <m:ctrlPr>
                          <a:rPr lang="en-US" i="1" dirty="0" smtClean="0">
                            <a:latin typeface="Cambria Math" panose="02040503050406030204" pitchFamily="18" charset="0"/>
                          </a:rPr>
                        </m:ctrlPr>
                      </m:sSupPr>
                      <m:e>
                        <m:r>
                          <a:rPr lang="en-US" i="1" dirty="0" smtClean="0">
                            <a:latin typeface="Cambria Math" panose="02040503050406030204" pitchFamily="18" charset="0"/>
                          </a:rPr>
                          <m:t>𝜋</m:t>
                        </m:r>
                      </m:e>
                      <m:sup>
                        <m:r>
                          <a:rPr lang="en-US" i="1" dirty="0" smtClean="0">
                            <a:latin typeface="Cambria Math" panose="02040503050406030204" pitchFamily="18" charset="0"/>
                          </a:rPr>
                          <m:t>′</m:t>
                        </m:r>
                      </m:sup>
                    </m:sSup>
                  </m:oMath>
                </a14:m>
                <a:r>
                  <a:rPr lang="en-US" i="1" dirty="0"/>
                  <a:t> </a:t>
                </a:r>
                <a:r>
                  <a:rPr lang="en-US" dirty="0"/>
                  <a:t>for </a:t>
                </a:r>
                <a14:m>
                  <m:oMath xmlns:m="http://schemas.openxmlformats.org/officeDocument/2006/math">
                    <m:d>
                      <m:dPr>
                        <m:ctrlPr>
                          <a:rPr lang="en-US" i="1" dirty="0" smtClean="0">
                            <a:latin typeface="Cambria Math" panose="02040503050406030204" pitchFamily="18" charset="0"/>
                          </a:rPr>
                        </m:ctrlPr>
                      </m:dPr>
                      <m:e>
                        <m:sSup>
                          <m:sSupPr>
                            <m:ctrlPr>
                              <a:rPr lang="en-US" i="1" dirty="0">
                                <a:latin typeface="Cambria Math" panose="02040503050406030204" pitchFamily="18" charset="0"/>
                              </a:rPr>
                            </m:ctrlPr>
                          </m:sSupPr>
                          <m:e>
                            <m:r>
                              <m:rPr>
                                <m:sty m:val="p"/>
                              </m:rPr>
                              <a:rPr lang="en-US" i="0" dirty="0" err="1">
                                <a:latin typeface="Cambria Math" panose="02040503050406030204" pitchFamily="18" charset="0"/>
                              </a:rPr>
                              <m:t>Σ</m:t>
                            </m:r>
                          </m:e>
                          <m:sup>
                            <m:r>
                              <a:rPr lang="en-US" i="1" dirty="0">
                                <a:latin typeface="Cambria Math" panose="02040503050406030204" pitchFamily="18" charset="0"/>
                              </a:rPr>
                              <m:t>′</m:t>
                            </m:r>
                          </m:sup>
                        </m:sSup>
                        <m:r>
                          <a:rPr lang="en-US" i="1" dirty="0">
                            <a:latin typeface="Cambria Math" panose="02040503050406030204" pitchFamily="18" charset="0"/>
                          </a:rPr>
                          <m:t>,</m:t>
                        </m:r>
                        <m:r>
                          <a:rPr lang="de-DE" b="0" i="1" dirty="0" smtClean="0">
                            <a:latin typeface="Cambria Math" panose="02040503050406030204" pitchFamily="18" charset="0"/>
                          </a:rPr>
                          <m:t>𝑠</m:t>
                        </m:r>
                        <m:r>
                          <a:rPr lang="en-US" i="1" dirty="0" err="1">
                            <a:latin typeface="Cambria Math" panose="02040503050406030204" pitchFamily="18" charset="0"/>
                          </a:rPr>
                          <m:t>,</m:t>
                        </m:r>
                        <m:sSup>
                          <m:sSupPr>
                            <m:ctrlPr>
                              <a:rPr lang="en-US" i="1" dirty="0">
                                <a:latin typeface="Cambria Math" panose="02040503050406030204" pitchFamily="18" charset="0"/>
                              </a:rPr>
                            </m:ctrlPr>
                          </m:sSupPr>
                          <m:e>
                            <m:r>
                              <a:rPr lang="en-US" i="1" dirty="0" err="1">
                                <a:latin typeface="Cambria Math" panose="02040503050406030204" pitchFamily="18" charset="0"/>
                              </a:rPr>
                              <m:t>𝑔</m:t>
                            </m:r>
                          </m:e>
                          <m:sup>
                            <m:r>
                              <a:rPr lang="en-US" i="1" dirty="0">
                                <a:latin typeface="Cambria Math" panose="02040503050406030204" pitchFamily="18" charset="0"/>
                              </a:rPr>
                              <m:t>′</m:t>
                            </m:r>
                          </m:sup>
                        </m:sSup>
                      </m:e>
                    </m:d>
                  </m:oMath>
                </a14:m>
                <a:r>
                  <a:rPr lang="en-US" dirty="0"/>
                  <a:t>; </a:t>
                </a:r>
                <a:br>
                  <a:rPr lang="en-US" dirty="0"/>
                </a:br>
                <a:r>
                  <a:rPr lang="en-US" dirty="0"/>
                  <a:t>return </a:t>
                </a:r>
                <a14:m>
                  <m:oMath xmlns:m="http://schemas.openxmlformats.org/officeDocument/2006/math">
                    <m:r>
                      <a:rPr lang="en-US" i="1" dirty="0" smtClean="0">
                        <a:latin typeface="Cambria Math" panose="02040503050406030204" pitchFamily="18" charset="0"/>
                      </a:rPr>
                      <m:t>𝑐𝑜𝑠𝑡</m:t>
                    </m:r>
                    <m:d>
                      <m:dPr>
                        <m:ctrlPr>
                          <a:rPr lang="en-US" i="1" dirty="0" smtClean="0">
                            <a:latin typeface="Cambria Math" panose="02040503050406030204" pitchFamily="18" charset="0"/>
                          </a:rPr>
                        </m:ctrlPr>
                      </m:dPr>
                      <m:e>
                        <m:sSup>
                          <m:sSupPr>
                            <m:ctrlPr>
                              <a:rPr lang="en-US" i="1" dirty="0" smtClean="0">
                                <a:latin typeface="Cambria Math" panose="02040503050406030204" pitchFamily="18" charset="0"/>
                              </a:rPr>
                            </m:ctrlPr>
                          </m:sSupPr>
                          <m:e>
                            <m:r>
                              <a:rPr lang="en-US" i="1" dirty="0" smtClean="0">
                                <a:latin typeface="Cambria Math" panose="02040503050406030204" pitchFamily="18" charset="0"/>
                              </a:rPr>
                              <m:t>𝜋</m:t>
                            </m:r>
                          </m:e>
                          <m:sup>
                            <m:r>
                              <a:rPr lang="en-US" i="1" dirty="0" smtClean="0">
                                <a:latin typeface="Cambria Math" panose="02040503050406030204" pitchFamily="18" charset="0"/>
                              </a:rPr>
                              <m:t>′</m:t>
                            </m:r>
                          </m:sup>
                        </m:sSup>
                      </m:e>
                    </m:d>
                  </m:oMath>
                </a14:m>
                <a:endParaRPr lang="en-US" dirty="0"/>
              </a:p>
              <a:p>
                <a:pPr lvl="1"/>
                <a:r>
                  <a:rPr lang="en-US" dirty="0"/>
                  <a:t>If </a:t>
                </a:r>
                <a14:m>
                  <m:oMath xmlns:m="http://schemas.openxmlformats.org/officeDocument/2006/math">
                    <m:r>
                      <a:rPr lang="en-US" i="1" dirty="0" smtClean="0">
                        <a:latin typeface="Cambria Math" panose="02040503050406030204" pitchFamily="18" charset="0"/>
                      </a:rPr>
                      <m:t>𝐴</m:t>
                    </m:r>
                  </m:oMath>
                </a14:m>
                <a:r>
                  <a:rPr lang="en-US" dirty="0"/>
                  <a:t> runs quickly, then </a:t>
                </a:r>
                <a14:m>
                  <m:oMath xmlns:m="http://schemas.openxmlformats.org/officeDocument/2006/math">
                    <m:sSup>
                      <m:sSupPr>
                        <m:ctrlPr>
                          <a:rPr lang="en-US" i="1" dirty="0">
                            <a:latin typeface="Cambria Math" panose="02040503050406030204" pitchFamily="18" charset="0"/>
                          </a:rPr>
                        </m:ctrlPr>
                      </m:sSupPr>
                      <m:e>
                        <m:r>
                          <a:rPr lang="en-US" i="1" dirty="0">
                            <a:latin typeface="Cambria Math" panose="02040503050406030204" pitchFamily="18" charset="0"/>
                          </a:rPr>
                          <m:t>h</m:t>
                        </m:r>
                      </m:e>
                      <m:sup>
                        <m:r>
                          <a:rPr lang="de-DE" i="1" dirty="0">
                            <a:latin typeface="Cambria Math" panose="02040503050406030204" pitchFamily="18" charset="0"/>
                          </a:rPr>
                          <m:t>𝐴</m:t>
                        </m:r>
                      </m:sup>
                    </m:sSup>
                  </m:oMath>
                </a14:m>
                <a:r>
                  <a:rPr lang="en-US" i="1" dirty="0"/>
                  <a:t> </a:t>
                </a:r>
                <a:r>
                  <a:rPr lang="en-US" dirty="0"/>
                  <a:t>may be a useful heuristic function</a:t>
                </a:r>
              </a:p>
              <a:p>
                <a:pPr lvl="1"/>
                <a:r>
                  <a:rPr lang="en-US" dirty="0"/>
                  <a:t>If </a:t>
                </a:r>
                <a14:m>
                  <m:oMath xmlns:m="http://schemas.openxmlformats.org/officeDocument/2006/math">
                    <m:r>
                      <a:rPr lang="en-US" i="1" dirty="0" smtClean="0">
                        <a:latin typeface="Cambria Math" panose="02040503050406030204" pitchFamily="18" charset="0"/>
                      </a:rPr>
                      <m:t>𝐴</m:t>
                    </m:r>
                  </m:oMath>
                </a14:m>
                <a:r>
                  <a:rPr lang="en-US" i="1" dirty="0"/>
                  <a:t> </a:t>
                </a:r>
                <a:r>
                  <a:rPr lang="en-US" dirty="0"/>
                  <a:t>always finds optimal solutions, then </a:t>
                </a:r>
                <a14:m>
                  <m:oMath xmlns:m="http://schemas.openxmlformats.org/officeDocument/2006/math">
                    <m:sSup>
                      <m:sSupPr>
                        <m:ctrlPr>
                          <a:rPr lang="en-US" i="1" dirty="0">
                            <a:latin typeface="Cambria Math" panose="02040503050406030204" pitchFamily="18" charset="0"/>
                          </a:rPr>
                        </m:ctrlPr>
                      </m:sSupPr>
                      <m:e>
                        <m:r>
                          <a:rPr lang="en-US" i="1" dirty="0">
                            <a:latin typeface="Cambria Math" panose="02040503050406030204" pitchFamily="18" charset="0"/>
                          </a:rPr>
                          <m:t>h</m:t>
                        </m:r>
                      </m:e>
                      <m:sup>
                        <m:r>
                          <a:rPr lang="de-DE" i="1" dirty="0">
                            <a:latin typeface="Cambria Math" panose="02040503050406030204" pitchFamily="18" charset="0"/>
                          </a:rPr>
                          <m:t>𝐴</m:t>
                        </m:r>
                      </m:sup>
                    </m:sSup>
                  </m:oMath>
                </a14:m>
                <a:r>
                  <a:rPr lang="en-US" i="1" dirty="0"/>
                  <a:t> </a:t>
                </a:r>
                <a:r>
                  <a:rPr lang="en-US" dirty="0"/>
                  <a:t>is admissible</a:t>
                </a:r>
              </a:p>
              <a:p>
                <a:pPr lvl="1"/>
                <a:endParaRPr lang="en-US" dirty="0"/>
              </a:p>
              <a:p>
                <a:endParaRPr lang="en-DE" dirty="0"/>
              </a:p>
            </p:txBody>
          </p:sp>
        </mc:Choice>
        <mc:Fallback xmlns="">
          <p:sp>
            <p:nvSpPr>
              <p:cNvPr id="7" name="Content Placeholder 6">
                <a:extLst>
                  <a:ext uri="{FF2B5EF4-FFF2-40B4-BE49-F238E27FC236}">
                    <a16:creationId xmlns:a16="http://schemas.microsoft.com/office/drawing/2014/main" id="{5C8DF555-9835-16C0-5FCE-D0954CDC136A}"/>
                  </a:ext>
                </a:extLst>
              </p:cNvPr>
              <p:cNvSpPr>
                <a:spLocks noGrp="1" noRot="1" noChangeAspect="1" noMove="1" noResize="1" noEditPoints="1" noAdjustHandles="1" noChangeArrowheads="1" noChangeShapeType="1" noTextEdit="1"/>
              </p:cNvSpPr>
              <p:nvPr>
                <p:ph sz="half" idx="2"/>
              </p:nvPr>
            </p:nvSpPr>
            <p:spPr>
              <a:blipFill>
                <a:blip r:embed="rId4"/>
                <a:stretch>
                  <a:fillRect l="-2955" t="-2985" r="-2273" b="-6567"/>
                </a:stretch>
              </a:blipFill>
            </p:spPr>
            <p:txBody>
              <a:bodyPr/>
              <a:lstStyle/>
              <a:p>
                <a:r>
                  <a:rPr lang="en-DE">
                    <a:noFill/>
                  </a:rPr>
                  <a:t> </a:t>
                </a:r>
              </a:p>
            </p:txBody>
          </p:sp>
        </mc:Fallback>
      </mc:AlternateContent>
      <p:sp>
        <p:nvSpPr>
          <p:cNvPr id="5" name="Date Placeholder 4">
            <a:extLst>
              <a:ext uri="{FF2B5EF4-FFF2-40B4-BE49-F238E27FC236}">
                <a16:creationId xmlns:a16="http://schemas.microsoft.com/office/drawing/2014/main" id="{AE305EFE-56AF-E148-BBBE-241D0B887BD3}"/>
              </a:ext>
            </a:extLst>
          </p:cNvPr>
          <p:cNvSpPr>
            <a:spLocks noGrp="1"/>
          </p:cNvSpPr>
          <p:nvPr>
            <p:ph type="dt" sz="half" idx="10"/>
          </p:nvPr>
        </p:nvSpPr>
        <p:spPr/>
        <p:txBody>
          <a:bodyPr/>
          <a:lstStyle/>
          <a:p>
            <a:r>
              <a:rPr lang="de-DE"/>
              <a:t>Deterministic</a:t>
            </a:r>
            <a:endParaRPr lang="de-DE" dirty="0"/>
          </a:p>
        </p:txBody>
      </p:sp>
      <p:sp>
        <p:nvSpPr>
          <p:cNvPr id="6" name="Footer Placeholder 5">
            <a:extLst>
              <a:ext uri="{FF2B5EF4-FFF2-40B4-BE49-F238E27FC236}">
                <a16:creationId xmlns:a16="http://schemas.microsoft.com/office/drawing/2014/main" id="{CAECB858-9AEB-C600-0422-E2BF1E20A81C}"/>
              </a:ext>
            </a:extLst>
          </p:cNvPr>
          <p:cNvSpPr>
            <a:spLocks noGrp="1"/>
          </p:cNvSpPr>
          <p:nvPr>
            <p:ph type="ftr" sz="quarter" idx="3"/>
          </p:nvPr>
        </p:nvSpPr>
        <p:spPr/>
        <p:txBody>
          <a:bodyPr/>
          <a:lstStyle/>
          <a:p>
            <a:r>
              <a:rPr lang="en-GB"/>
              <a:t>T. Braun - APA</a:t>
            </a:r>
          </a:p>
        </p:txBody>
      </p:sp>
      <p:sp>
        <p:nvSpPr>
          <p:cNvPr id="4" name="Slide Number Placeholder 3">
            <a:extLst>
              <a:ext uri="{FF2B5EF4-FFF2-40B4-BE49-F238E27FC236}">
                <a16:creationId xmlns:a16="http://schemas.microsoft.com/office/drawing/2014/main" id="{DBD91405-64A8-C449-9A26-860D82CF1415}"/>
              </a:ext>
            </a:extLst>
          </p:cNvPr>
          <p:cNvSpPr>
            <a:spLocks noGrp="1"/>
          </p:cNvSpPr>
          <p:nvPr>
            <p:ph type="sldNum" sz="quarter" idx="4"/>
          </p:nvPr>
        </p:nvSpPr>
        <p:spPr/>
        <p:txBody>
          <a:bodyPr/>
          <a:lstStyle/>
          <a:p>
            <a:fld id="{67C9959E-8E6B-B04C-9955-EA096F41CA7A}" type="slidenum">
              <a:rPr lang="en-GB" smtClean="0"/>
              <a:t>84</a:t>
            </a:fld>
            <a:endParaRPr lang="en-GB"/>
          </a:p>
        </p:txBody>
      </p:sp>
    </p:spTree>
    <p:extLst>
      <p:ext uri="{BB962C8B-B14F-4D97-AF65-F5344CB8AC3E}">
        <p14:creationId xmlns:p14="http://schemas.microsoft.com/office/powerpoint/2010/main" val="312247021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from A*</a:t>
            </a:r>
          </a:p>
        </p:txBody>
      </p:sp>
      <p:sp>
        <p:nvSpPr>
          <p:cNvPr id="3" name="Content Placeholder 2"/>
          <p:cNvSpPr>
            <a:spLocks noGrp="1"/>
          </p:cNvSpPr>
          <p:nvPr>
            <p:ph idx="1"/>
          </p:nvPr>
        </p:nvSpPr>
        <p:spPr/>
        <p:txBody>
          <a:bodyPr/>
          <a:lstStyle/>
          <a:p>
            <a:r>
              <a:rPr lang="en-US" dirty="0"/>
              <a:t>Relaxation: let vehicle travel in a straight line between any pair of cities</a:t>
            </a:r>
          </a:p>
          <a:p>
            <a:pPr lvl="1"/>
            <a:r>
              <a:rPr lang="en-US" dirty="0"/>
              <a:t>Straight-line-distance ≤ distance by road</a:t>
            </a:r>
          </a:p>
        </p:txBody>
      </p:sp>
      <p:sp>
        <p:nvSpPr>
          <p:cNvPr id="5" name="Date Placeholder 4">
            <a:extLst>
              <a:ext uri="{FF2B5EF4-FFF2-40B4-BE49-F238E27FC236}">
                <a16:creationId xmlns:a16="http://schemas.microsoft.com/office/drawing/2014/main" id="{33480639-132D-9849-8CAA-B5C34379CDF2}"/>
              </a:ext>
            </a:extLst>
          </p:cNvPr>
          <p:cNvSpPr>
            <a:spLocks noGrp="1"/>
          </p:cNvSpPr>
          <p:nvPr>
            <p:ph type="dt" sz="half" idx="2"/>
          </p:nvPr>
        </p:nvSpPr>
        <p:spPr/>
        <p:txBody>
          <a:bodyPr/>
          <a:lstStyle/>
          <a:p>
            <a:r>
              <a:rPr lang="de-DE"/>
              <a:t>Deterministic</a:t>
            </a:r>
            <a:endParaRPr lang="de-DE" dirty="0"/>
          </a:p>
        </p:txBody>
      </p:sp>
      <p:sp>
        <p:nvSpPr>
          <p:cNvPr id="6" name="Footer Placeholder 5">
            <a:extLst>
              <a:ext uri="{FF2B5EF4-FFF2-40B4-BE49-F238E27FC236}">
                <a16:creationId xmlns:a16="http://schemas.microsoft.com/office/drawing/2014/main" id="{E93F4D5C-D13C-EAF8-2C69-EC5F0C1E76EC}"/>
              </a:ext>
            </a:extLst>
          </p:cNvPr>
          <p:cNvSpPr>
            <a:spLocks noGrp="1"/>
          </p:cNvSpPr>
          <p:nvPr>
            <p:ph type="ftr" sz="quarter" idx="3"/>
          </p:nvPr>
        </p:nvSpPr>
        <p:spPr/>
        <p:txBody>
          <a:bodyPr/>
          <a:lstStyle/>
          <a:p>
            <a:r>
              <a:rPr lang="en-GB"/>
              <a:t>T. Braun - APA</a:t>
            </a:r>
          </a:p>
        </p:txBody>
      </p:sp>
      <p:sp>
        <p:nvSpPr>
          <p:cNvPr id="4" name="Slide Number Placeholder 3">
            <a:extLst>
              <a:ext uri="{FF2B5EF4-FFF2-40B4-BE49-F238E27FC236}">
                <a16:creationId xmlns:a16="http://schemas.microsoft.com/office/drawing/2014/main" id="{9E1BC92E-87B1-8841-AA4B-5A6AD244141A}"/>
              </a:ext>
            </a:extLst>
          </p:cNvPr>
          <p:cNvSpPr>
            <a:spLocks noGrp="1"/>
          </p:cNvSpPr>
          <p:nvPr>
            <p:ph type="sldNum" sz="quarter" idx="4"/>
          </p:nvPr>
        </p:nvSpPr>
        <p:spPr/>
        <p:txBody>
          <a:bodyPr/>
          <a:lstStyle/>
          <a:p>
            <a:fld id="{67C9959E-8E6B-B04C-9955-EA096F41CA7A}" type="slidenum">
              <a:rPr lang="en-GB" smtClean="0"/>
              <a:pPr/>
              <a:t>85</a:t>
            </a:fld>
            <a:endParaRPr lang="en-GB"/>
          </a:p>
        </p:txBody>
      </p:sp>
      <p:pic>
        <p:nvPicPr>
          <p:cNvPr id="9" name="Picture 8"/>
          <p:cNvPicPr>
            <a:picLocks noChangeAspect="1"/>
          </p:cNvPicPr>
          <p:nvPr/>
        </p:nvPicPr>
        <p:blipFill>
          <a:blip r:embed="rId2"/>
          <a:stretch>
            <a:fillRect/>
          </a:stretch>
        </p:blipFill>
        <p:spPr>
          <a:xfrm>
            <a:off x="4827972" y="2440950"/>
            <a:ext cx="5094322" cy="3464964"/>
          </a:xfrm>
          <a:prstGeom prst="rect">
            <a:avLst/>
          </a:prstGeom>
        </p:spPr>
      </p:pic>
      <mc:AlternateContent xmlns:mc="http://schemas.openxmlformats.org/markup-compatibility/2006" xmlns:a14="http://schemas.microsoft.com/office/drawing/2010/main">
        <mc:Choice Requires="a14">
          <p:sp>
            <p:nvSpPr>
              <p:cNvPr id="10" name="Rectangle 9"/>
              <p:cNvSpPr/>
              <p:nvPr/>
            </p:nvSpPr>
            <p:spPr>
              <a:xfrm>
                <a:off x="10179973" y="1720153"/>
                <a:ext cx="1651702" cy="4185761"/>
              </a:xfrm>
              <a:prstGeom prst="rect">
                <a:avLst/>
              </a:prstGeom>
              <a:noFill/>
            </p:spPr>
            <p:txBody>
              <a:bodyPr wrap="square">
                <a:spAutoFit/>
              </a:bodyPr>
              <a:lstStyle/>
              <a:p>
                <a:pPr>
                  <a:tabLst>
                    <a:tab pos="1196975" algn="l"/>
                  </a:tabLst>
                </a:pPr>
                <a:r>
                  <a:rPr lang="en-US" sz="1400" dirty="0">
                    <a:latin typeface="Calibri"/>
                    <a:cs typeface="Calibri"/>
                  </a:rPr>
                  <a:t>straight-line dist. </a:t>
                </a:r>
                <a:r>
                  <a:rPr lang="en-US" sz="1400" u="sng" dirty="0">
                    <a:latin typeface="Calibri"/>
                    <a:cs typeface="Calibri"/>
                  </a:rPr>
                  <a:t>from </a:t>
                </a:r>
                <a14:m>
                  <m:oMath xmlns:m="http://schemas.openxmlformats.org/officeDocument/2006/math">
                    <m:r>
                      <a:rPr lang="en-US" sz="1400" i="1" u="sng" dirty="0" smtClean="0">
                        <a:latin typeface="Cambria Math" panose="02040503050406030204" pitchFamily="18" charset="0"/>
                        <a:cs typeface="Calibri"/>
                      </a:rPr>
                      <m:t>𝑠</m:t>
                    </m:r>
                  </m:oMath>
                </a14:m>
                <a:r>
                  <a:rPr lang="en-US" sz="1400" i="1" u="sng" dirty="0">
                    <a:latin typeface="Times New Roman" panose="02020603050405020304" pitchFamily="18" charset="0"/>
                    <a:cs typeface="Calibri"/>
                  </a:rPr>
                  <a:t> </a:t>
                </a:r>
                <a:r>
                  <a:rPr lang="en-US" sz="1400" u="sng" dirty="0">
                    <a:latin typeface="Calibri"/>
                    <a:cs typeface="Calibri"/>
                  </a:rPr>
                  <a:t>to Bucharest</a:t>
                </a:r>
              </a:p>
              <a:p>
                <a:pPr>
                  <a:tabLst>
                    <a:tab pos="1196975" algn="l"/>
                  </a:tabLst>
                </a:pPr>
                <a:r>
                  <a:rPr lang="en-US" sz="1400" dirty="0">
                    <a:latin typeface="Calibri"/>
                    <a:cs typeface="Calibri"/>
                  </a:rPr>
                  <a:t>Arad	366</a:t>
                </a:r>
              </a:p>
              <a:p>
                <a:pPr>
                  <a:tabLst>
                    <a:tab pos="1196975" algn="l"/>
                  </a:tabLst>
                </a:pPr>
                <a:r>
                  <a:rPr lang="en-US" sz="1400" dirty="0">
                    <a:latin typeface="Calibri"/>
                    <a:cs typeface="Calibri"/>
                  </a:rPr>
                  <a:t>Bucharest	    0</a:t>
                </a:r>
              </a:p>
              <a:p>
                <a:pPr>
                  <a:tabLst>
                    <a:tab pos="1196975" algn="l"/>
                  </a:tabLst>
                </a:pPr>
                <a:r>
                  <a:rPr lang="en-US" sz="1400" dirty="0">
                    <a:latin typeface="Calibri"/>
                    <a:cs typeface="Calibri"/>
                  </a:rPr>
                  <a:t>Craiova	160</a:t>
                </a:r>
              </a:p>
              <a:p>
                <a:pPr>
                  <a:tabLst>
                    <a:tab pos="1196975" algn="l"/>
                  </a:tabLst>
                </a:pPr>
                <a:r>
                  <a:rPr lang="en-US" sz="1400" dirty="0" err="1">
                    <a:latin typeface="Calibri"/>
                    <a:cs typeface="Calibri"/>
                  </a:rPr>
                  <a:t>Dobreta</a:t>
                </a:r>
                <a:r>
                  <a:rPr lang="en-US" sz="1400" dirty="0">
                    <a:latin typeface="Calibri"/>
                    <a:cs typeface="Calibri"/>
                  </a:rPr>
                  <a:t>	242</a:t>
                </a:r>
              </a:p>
              <a:p>
                <a:pPr>
                  <a:tabLst>
                    <a:tab pos="1196975" algn="l"/>
                  </a:tabLst>
                </a:pPr>
                <a:r>
                  <a:rPr lang="en-US" sz="1400" dirty="0" err="1">
                    <a:latin typeface="Calibri"/>
                    <a:cs typeface="Calibri"/>
                  </a:rPr>
                  <a:t>Fagaras</a:t>
                </a:r>
                <a:r>
                  <a:rPr lang="en-US" sz="1400" dirty="0">
                    <a:latin typeface="Calibri"/>
                    <a:cs typeface="Calibri"/>
                  </a:rPr>
                  <a:t>	176</a:t>
                </a:r>
              </a:p>
              <a:p>
                <a:pPr>
                  <a:tabLst>
                    <a:tab pos="1196975" algn="l"/>
                  </a:tabLst>
                </a:pPr>
                <a:r>
                  <a:rPr lang="en-US" sz="1400" dirty="0">
                    <a:latin typeface="Calibri"/>
                    <a:cs typeface="Calibri"/>
                  </a:rPr>
                  <a:t>Iasi	226</a:t>
                </a:r>
              </a:p>
              <a:p>
                <a:pPr>
                  <a:tabLst>
                    <a:tab pos="1196975" algn="l"/>
                  </a:tabLst>
                </a:pPr>
                <a:r>
                  <a:rPr lang="en-US" sz="1400" dirty="0" err="1">
                    <a:latin typeface="Calibri"/>
                    <a:cs typeface="Calibri"/>
                  </a:rPr>
                  <a:t>Lugoj</a:t>
                </a:r>
                <a:r>
                  <a:rPr lang="en-US" sz="1400" dirty="0">
                    <a:latin typeface="Calibri"/>
                    <a:cs typeface="Calibri"/>
                  </a:rPr>
                  <a:t>	244</a:t>
                </a:r>
              </a:p>
              <a:p>
                <a:pPr>
                  <a:tabLst>
                    <a:tab pos="1196975" algn="l"/>
                  </a:tabLst>
                </a:pPr>
                <a:r>
                  <a:rPr lang="en-US" sz="1400" dirty="0" err="1">
                    <a:latin typeface="Calibri"/>
                    <a:cs typeface="Calibri"/>
                  </a:rPr>
                  <a:t>Mehadia</a:t>
                </a:r>
                <a:r>
                  <a:rPr lang="en-US" sz="1400" dirty="0">
                    <a:latin typeface="Calibri"/>
                    <a:cs typeface="Calibri"/>
                  </a:rPr>
                  <a:t>	241</a:t>
                </a:r>
              </a:p>
              <a:p>
                <a:pPr>
                  <a:tabLst>
                    <a:tab pos="1196975" algn="l"/>
                  </a:tabLst>
                </a:pPr>
                <a:r>
                  <a:rPr lang="en-US" sz="1400" dirty="0" err="1">
                    <a:latin typeface="Calibri"/>
                    <a:cs typeface="Calibri"/>
                  </a:rPr>
                  <a:t>Neamt</a:t>
                </a:r>
                <a:r>
                  <a:rPr lang="en-US" sz="1400" dirty="0">
                    <a:latin typeface="Calibri"/>
                    <a:cs typeface="Calibri"/>
                  </a:rPr>
                  <a:t>	234</a:t>
                </a:r>
              </a:p>
              <a:p>
                <a:pPr>
                  <a:tabLst>
                    <a:tab pos="1196975" algn="l"/>
                  </a:tabLst>
                </a:pPr>
                <a:r>
                  <a:rPr lang="en-US" sz="1400" dirty="0">
                    <a:latin typeface="Calibri"/>
                    <a:cs typeface="Calibri"/>
                  </a:rPr>
                  <a:t>Oradea	380</a:t>
                </a:r>
              </a:p>
              <a:p>
                <a:pPr>
                  <a:tabLst>
                    <a:tab pos="1196975" algn="l"/>
                  </a:tabLst>
                </a:pPr>
                <a:r>
                  <a:rPr lang="en-US" sz="1400" dirty="0">
                    <a:latin typeface="Calibri"/>
                    <a:cs typeface="Calibri"/>
                  </a:rPr>
                  <a:t>Pitesti	100</a:t>
                </a:r>
              </a:p>
              <a:p>
                <a:pPr>
                  <a:tabLst>
                    <a:tab pos="1196975" algn="l"/>
                  </a:tabLst>
                </a:pPr>
                <a:r>
                  <a:rPr lang="en-US" sz="1400" dirty="0" err="1">
                    <a:latin typeface="Calibri"/>
                    <a:cs typeface="Calibri"/>
                  </a:rPr>
                  <a:t>Rimnicu</a:t>
                </a:r>
                <a:r>
                  <a:rPr lang="en-US" sz="1400" dirty="0">
                    <a:latin typeface="Calibri"/>
                    <a:cs typeface="Calibri"/>
                  </a:rPr>
                  <a:t> </a:t>
                </a:r>
                <a:r>
                  <a:rPr lang="en-US" sz="1400" dirty="0" err="1">
                    <a:latin typeface="Calibri"/>
                    <a:cs typeface="Calibri"/>
                  </a:rPr>
                  <a:t>Vilcea</a:t>
                </a:r>
                <a:r>
                  <a:rPr lang="en-US" sz="1400" dirty="0">
                    <a:latin typeface="Calibri"/>
                    <a:cs typeface="Calibri"/>
                  </a:rPr>
                  <a:t>	193</a:t>
                </a:r>
              </a:p>
              <a:p>
                <a:pPr>
                  <a:tabLst>
                    <a:tab pos="1196975" algn="l"/>
                  </a:tabLst>
                </a:pPr>
                <a:r>
                  <a:rPr lang="en-US" sz="1400" dirty="0">
                    <a:latin typeface="Calibri"/>
                    <a:cs typeface="Calibri"/>
                  </a:rPr>
                  <a:t>Sibiu	253</a:t>
                </a:r>
              </a:p>
              <a:p>
                <a:pPr>
                  <a:tabLst>
                    <a:tab pos="1196975" algn="l"/>
                  </a:tabLst>
                </a:pPr>
                <a:r>
                  <a:rPr lang="en-US" sz="1400" dirty="0">
                    <a:latin typeface="Calibri"/>
                    <a:cs typeface="Calibri"/>
                  </a:rPr>
                  <a:t>Timisoara	329</a:t>
                </a:r>
              </a:p>
              <a:p>
                <a:pPr>
                  <a:tabLst>
                    <a:tab pos="1196975" algn="l"/>
                  </a:tabLst>
                </a:pPr>
                <a:r>
                  <a:rPr lang="en-US" sz="1400" dirty="0" err="1">
                    <a:latin typeface="Calibri"/>
                    <a:cs typeface="Calibri"/>
                  </a:rPr>
                  <a:t>Urziceni</a:t>
                </a:r>
                <a:r>
                  <a:rPr lang="en-US" sz="1400" dirty="0">
                    <a:latin typeface="Calibri"/>
                    <a:cs typeface="Calibri"/>
                  </a:rPr>
                  <a:t>	  80</a:t>
                </a:r>
              </a:p>
              <a:p>
                <a:pPr>
                  <a:tabLst>
                    <a:tab pos="1196975" algn="l"/>
                  </a:tabLst>
                </a:pPr>
                <a:r>
                  <a:rPr lang="en-US" sz="1400" dirty="0" err="1">
                    <a:latin typeface="Calibri"/>
                    <a:cs typeface="Calibri"/>
                  </a:rPr>
                  <a:t>Vaslui</a:t>
                </a:r>
                <a:r>
                  <a:rPr lang="en-US" sz="1400" dirty="0">
                    <a:latin typeface="Calibri"/>
                    <a:cs typeface="Calibri"/>
                  </a:rPr>
                  <a:t>	199</a:t>
                </a:r>
              </a:p>
              <a:p>
                <a:pPr>
                  <a:tabLst>
                    <a:tab pos="1196975" algn="l"/>
                  </a:tabLst>
                </a:pPr>
                <a:r>
                  <a:rPr lang="en-US" sz="1400" dirty="0" err="1">
                    <a:latin typeface="Calibri"/>
                    <a:cs typeface="Calibri"/>
                  </a:rPr>
                  <a:t>Zerind</a:t>
                </a:r>
                <a:r>
                  <a:rPr lang="en-US" sz="1400" dirty="0">
                    <a:latin typeface="Calibri"/>
                    <a:cs typeface="Calibri"/>
                  </a:rPr>
                  <a:t>	374</a:t>
                </a:r>
              </a:p>
            </p:txBody>
          </p:sp>
        </mc:Choice>
        <mc:Fallback xmlns="">
          <p:sp>
            <p:nvSpPr>
              <p:cNvPr id="10" name="Rectangle 9"/>
              <p:cNvSpPr>
                <a:spLocks noRot="1" noChangeAspect="1" noMove="1" noResize="1" noEditPoints="1" noAdjustHandles="1" noChangeArrowheads="1" noChangeShapeType="1" noTextEdit="1"/>
              </p:cNvSpPr>
              <p:nvPr/>
            </p:nvSpPr>
            <p:spPr>
              <a:xfrm>
                <a:off x="10179973" y="1720153"/>
                <a:ext cx="1651702" cy="4185761"/>
              </a:xfrm>
              <a:prstGeom prst="rect">
                <a:avLst/>
              </a:prstGeom>
              <a:blipFill>
                <a:blip r:embed="rId3"/>
                <a:stretch>
                  <a:fillRect l="-763" t="-302" r="-1527" b="-906"/>
                </a:stretch>
              </a:blipFill>
            </p:spPr>
            <p:txBody>
              <a:bodyPr/>
              <a:lstStyle/>
              <a:p>
                <a:r>
                  <a:rPr lang="en-DE">
                    <a:noFill/>
                  </a:rPr>
                  <a:t> </a:t>
                </a:r>
              </a:p>
            </p:txBody>
          </p:sp>
        </mc:Fallback>
      </mc:AlternateContent>
    </p:spTree>
    <p:extLst>
      <p:ext uri="{BB962C8B-B14F-4D97-AF65-F5344CB8AC3E}">
        <p14:creationId xmlns:p14="http://schemas.microsoft.com/office/powerpoint/2010/main" val="313072940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2"/>
          <p:cNvSpPr>
            <a:spLocks noGrp="1" noChangeArrowheads="1"/>
          </p:cNvSpPr>
          <p:nvPr>
            <p:ph type="title"/>
          </p:nvPr>
        </p:nvSpPr>
        <p:spPr/>
        <p:txBody>
          <a:bodyPr/>
          <a:lstStyle/>
          <a:p>
            <a:pPr eaLnBrk="1" hangingPunct="1"/>
            <a:r>
              <a:rPr lang="en-US" dirty="0"/>
              <a:t>Domain-independent Heuristics</a:t>
            </a:r>
          </a:p>
        </p:txBody>
      </p:sp>
      <p:sp>
        <p:nvSpPr>
          <p:cNvPr id="5122" name="Rectangle 3"/>
          <p:cNvSpPr>
            <a:spLocks noGrp="1" noChangeArrowheads="1"/>
          </p:cNvSpPr>
          <p:nvPr>
            <p:ph idx="1"/>
          </p:nvPr>
        </p:nvSpPr>
        <p:spPr/>
        <p:txBody>
          <a:bodyPr/>
          <a:lstStyle/>
          <a:p>
            <a:pPr eaLnBrk="1" hangingPunct="1"/>
            <a:r>
              <a:rPr lang="en-US" dirty="0"/>
              <a:t>Heuristic functions that can be used work in any classical planning problem</a:t>
            </a:r>
          </a:p>
          <a:p>
            <a:pPr lvl="1" eaLnBrk="1" hangingPunct="1"/>
            <a:r>
              <a:rPr lang="en-US" dirty="0"/>
              <a:t>Additive-cost heuristics</a:t>
            </a:r>
          </a:p>
          <a:p>
            <a:pPr lvl="1" eaLnBrk="1" hangingPunct="1"/>
            <a:r>
              <a:rPr lang="en-US" dirty="0"/>
              <a:t>Max-cost heuristics</a:t>
            </a:r>
          </a:p>
          <a:p>
            <a:pPr lvl="1" eaLnBrk="1" hangingPunct="1"/>
            <a:r>
              <a:rPr lang="en-US" dirty="0"/>
              <a:t>Delete-relaxation heuristics</a:t>
            </a:r>
          </a:p>
          <a:p>
            <a:pPr lvl="2" eaLnBrk="1" hangingPunct="1"/>
            <a:r>
              <a:rPr lang="en-US" dirty="0"/>
              <a:t>Optimal relaxed solution</a:t>
            </a:r>
          </a:p>
          <a:p>
            <a:pPr lvl="2" eaLnBrk="1" hangingPunct="1"/>
            <a:r>
              <a:rPr lang="en-US" dirty="0"/>
              <a:t>Fast-forward heuristics</a:t>
            </a:r>
          </a:p>
          <a:p>
            <a:pPr lvl="1"/>
            <a:r>
              <a:rPr lang="en-US" dirty="0"/>
              <a:t>Landmark heuristics</a:t>
            </a:r>
          </a:p>
          <a:p>
            <a:pPr lvl="2" eaLnBrk="1" hangingPunct="1"/>
            <a:endParaRPr lang="en-US" dirty="0"/>
          </a:p>
        </p:txBody>
      </p:sp>
      <p:sp>
        <p:nvSpPr>
          <p:cNvPr id="5" name="Date Placeholder 4">
            <a:extLst>
              <a:ext uri="{FF2B5EF4-FFF2-40B4-BE49-F238E27FC236}">
                <a16:creationId xmlns:a16="http://schemas.microsoft.com/office/drawing/2014/main" id="{1A71AD12-EA26-E246-AC50-FB235C4D8EFE}"/>
              </a:ext>
            </a:extLst>
          </p:cNvPr>
          <p:cNvSpPr>
            <a:spLocks noGrp="1"/>
          </p:cNvSpPr>
          <p:nvPr>
            <p:ph type="dt" sz="half" idx="2"/>
          </p:nvPr>
        </p:nvSpPr>
        <p:spPr/>
        <p:txBody>
          <a:bodyPr/>
          <a:lstStyle/>
          <a:p>
            <a:r>
              <a:rPr lang="de-DE"/>
              <a:t>Deterministic</a:t>
            </a:r>
            <a:endParaRPr lang="de-DE" dirty="0"/>
          </a:p>
        </p:txBody>
      </p:sp>
      <p:sp>
        <p:nvSpPr>
          <p:cNvPr id="6" name="Footer Placeholder 5">
            <a:extLst>
              <a:ext uri="{FF2B5EF4-FFF2-40B4-BE49-F238E27FC236}">
                <a16:creationId xmlns:a16="http://schemas.microsoft.com/office/drawing/2014/main" id="{2BC3007C-538B-923D-90E4-7CE23E2C0486}"/>
              </a:ext>
            </a:extLst>
          </p:cNvPr>
          <p:cNvSpPr>
            <a:spLocks noGrp="1"/>
          </p:cNvSpPr>
          <p:nvPr>
            <p:ph type="ftr" sz="quarter" idx="3"/>
          </p:nvPr>
        </p:nvSpPr>
        <p:spPr/>
        <p:txBody>
          <a:bodyPr/>
          <a:lstStyle/>
          <a:p>
            <a:r>
              <a:rPr lang="en-GB"/>
              <a:t>T. Braun - APA</a:t>
            </a:r>
          </a:p>
        </p:txBody>
      </p:sp>
      <p:sp>
        <p:nvSpPr>
          <p:cNvPr id="4" name="Slide Number Placeholder 3">
            <a:extLst>
              <a:ext uri="{FF2B5EF4-FFF2-40B4-BE49-F238E27FC236}">
                <a16:creationId xmlns:a16="http://schemas.microsoft.com/office/drawing/2014/main" id="{01DDE3E4-7B5D-5844-9966-A7195CE05669}"/>
              </a:ext>
            </a:extLst>
          </p:cNvPr>
          <p:cNvSpPr>
            <a:spLocks noGrp="1"/>
          </p:cNvSpPr>
          <p:nvPr>
            <p:ph type="sldNum" sz="quarter" idx="4"/>
          </p:nvPr>
        </p:nvSpPr>
        <p:spPr/>
        <p:txBody>
          <a:bodyPr/>
          <a:lstStyle/>
          <a:p>
            <a:fld id="{67C9959E-8E6B-B04C-9955-EA096F41CA7A}" type="slidenum">
              <a:rPr lang="en-GB" smtClean="0"/>
              <a:t>86</a:t>
            </a:fld>
            <a:endParaRPr lang="en-GB"/>
          </a:p>
        </p:txBody>
      </p:sp>
      <p:sp>
        <p:nvSpPr>
          <p:cNvPr id="2" name="Rectangle 1"/>
          <p:cNvSpPr/>
          <p:nvPr/>
        </p:nvSpPr>
        <p:spPr>
          <a:xfrm>
            <a:off x="4470590" y="2211620"/>
            <a:ext cx="3145413" cy="369332"/>
          </a:xfrm>
          <a:prstGeom prst="rect">
            <a:avLst/>
          </a:prstGeom>
          <a:ln/>
        </p:spPr>
        <p:style>
          <a:lnRef idx="0">
            <a:schemeClr val="accent1"/>
          </a:lnRef>
          <a:fillRef idx="3">
            <a:schemeClr val="accent1"/>
          </a:fillRef>
          <a:effectRef idx="3">
            <a:schemeClr val="accent1"/>
          </a:effectRef>
          <a:fontRef idx="minor">
            <a:schemeClr val="lt1"/>
          </a:fontRef>
        </p:style>
        <p:txBody>
          <a:bodyPr wrap="none">
            <a:spAutoFit/>
          </a:bodyPr>
          <a:lstStyle/>
          <a:p>
            <a:r>
              <a:rPr lang="en-US" dirty="0"/>
              <a:t>In the book, but I will skip them</a:t>
            </a:r>
          </a:p>
        </p:txBody>
      </p:sp>
      <p:sp>
        <p:nvSpPr>
          <p:cNvPr id="3" name="Right Brace 2"/>
          <p:cNvSpPr/>
          <p:nvPr/>
        </p:nvSpPr>
        <p:spPr>
          <a:xfrm>
            <a:off x="4156376" y="2106726"/>
            <a:ext cx="254000" cy="599440"/>
          </a:xfrm>
          <a:prstGeom prst="rightBrace">
            <a:avLst/>
          </a:prstGeom>
          <a:ln w="19050" cmpd="sng">
            <a:solidFill>
              <a:schemeClr val="accent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46380802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Delete-Relaxation</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359625" y="1665066"/>
                <a:ext cx="7763959" cy="4240848"/>
              </a:xfrm>
            </p:spPr>
            <p:txBody>
              <a:bodyPr>
                <a:noAutofit/>
              </a:bodyPr>
              <a:lstStyle/>
              <a:p>
                <a:r>
                  <a:rPr lang="en-US" dirty="0"/>
                  <a:t>Relaxation: State variable can have multiple values at a time</a:t>
                </a:r>
              </a:p>
              <a:p>
                <a:pPr lvl="1"/>
                <a:r>
                  <a:rPr lang="en-US" dirty="0"/>
                  <a:t>When assigning a new value, keep the old one too</a:t>
                </a:r>
              </a:p>
              <a:p>
                <a:pPr lvl="1"/>
                <a:r>
                  <a:rPr lang="en-US" dirty="0"/>
                  <a:t>Suppose state </a:t>
                </a:r>
                <a14:m>
                  <m:oMath xmlns:m="http://schemas.openxmlformats.org/officeDocument/2006/math">
                    <m:r>
                      <a:rPr lang="en-US" i="1" dirty="0" smtClean="0">
                        <a:latin typeface="Cambria Math" panose="02040503050406030204" pitchFamily="18" charset="0"/>
                      </a:rPr>
                      <m:t>𝑠</m:t>
                    </m:r>
                  </m:oMath>
                </a14:m>
                <a:r>
                  <a:rPr lang="en-US" dirty="0"/>
                  <a:t> includes an atom </a:t>
                </a:r>
                <a14:m>
                  <m:oMath xmlns:m="http://schemas.openxmlformats.org/officeDocument/2006/math">
                    <m:r>
                      <a:rPr lang="en-US" i="1" dirty="0" smtClean="0">
                        <a:latin typeface="Cambria Math" panose="02040503050406030204" pitchFamily="18" charset="0"/>
                      </a:rPr>
                      <m:t>𝑥</m:t>
                    </m:r>
                    <m:r>
                      <a:rPr lang="de-DE" b="0" i="1" dirty="0" smtClean="0">
                        <a:latin typeface="Cambria Math" panose="02040503050406030204" pitchFamily="18" charset="0"/>
                      </a:rPr>
                      <m:t>=</m:t>
                    </m:r>
                    <m:r>
                      <a:rPr lang="en-US" i="1" dirty="0" smtClean="0">
                        <a:latin typeface="Cambria Math" panose="02040503050406030204" pitchFamily="18" charset="0"/>
                      </a:rPr>
                      <m:t>𝑣</m:t>
                    </m:r>
                  </m:oMath>
                </a14:m>
                <a:r>
                  <a:rPr lang="en-US" dirty="0"/>
                  <a:t>, </a:t>
                </a:r>
                <a:br>
                  <a:rPr lang="en-US" dirty="0"/>
                </a:br>
                <a:r>
                  <a:rPr lang="en-US" dirty="0"/>
                  <a:t>action </a:t>
                </a:r>
                <a14:m>
                  <m:oMath xmlns:m="http://schemas.openxmlformats.org/officeDocument/2006/math">
                    <m:r>
                      <a:rPr lang="en-US" i="1" dirty="0" smtClean="0">
                        <a:latin typeface="Cambria Math" panose="02040503050406030204" pitchFamily="18" charset="0"/>
                      </a:rPr>
                      <m:t>𝑎</m:t>
                    </m:r>
                  </m:oMath>
                </a14:m>
                <a:r>
                  <a:rPr lang="en-US" dirty="0"/>
                  <a:t> has effect </a:t>
                </a:r>
                <a14:m>
                  <m:oMath xmlns:m="http://schemas.openxmlformats.org/officeDocument/2006/math">
                    <m:r>
                      <a:rPr lang="en-US" i="1" dirty="0" smtClean="0">
                        <a:latin typeface="Cambria Math" panose="02040503050406030204" pitchFamily="18" charset="0"/>
                      </a:rPr>
                      <m:t>𝑥</m:t>
                    </m:r>
                    <m:r>
                      <a:rPr lang="en-US" i="1" dirty="0" smtClean="0">
                        <a:latin typeface="Cambria Math" panose="02040503050406030204" pitchFamily="18" charset="0"/>
                      </a:rPr>
                      <m:t>←</m:t>
                    </m:r>
                    <m:r>
                      <a:rPr lang="en-US" i="1" dirty="0" smtClean="0">
                        <a:latin typeface="Cambria Math" panose="02040503050406030204" pitchFamily="18" charset="0"/>
                      </a:rPr>
                      <m:t>𝑤</m:t>
                    </m:r>
                  </m:oMath>
                </a14:m>
                <a:endParaRPr lang="en-US" dirty="0"/>
              </a:p>
              <a:p>
                <a:pPr lvl="2"/>
                <a14:m>
                  <m:oMath xmlns:m="http://schemas.openxmlformats.org/officeDocument/2006/math">
                    <m:sSup>
                      <m:sSupPr>
                        <m:ctrlPr>
                          <a:rPr lang="en-US" i="1" dirty="0" smtClean="0">
                            <a:latin typeface="Cambria Math" panose="02040503050406030204" pitchFamily="18" charset="0"/>
                          </a:rPr>
                        </m:ctrlPr>
                      </m:sSupPr>
                      <m:e>
                        <m:r>
                          <a:rPr lang="en-US" i="1" dirty="0" smtClean="0">
                            <a:latin typeface="Cambria Math" panose="02040503050406030204" pitchFamily="18" charset="0"/>
                          </a:rPr>
                          <m:t>𝛾</m:t>
                        </m:r>
                      </m:e>
                      <m:sup>
                        <m:r>
                          <a:rPr lang="de-DE" b="0" i="1" dirty="0" smtClean="0">
                            <a:latin typeface="Cambria Math" panose="02040503050406030204" pitchFamily="18" charset="0"/>
                          </a:rPr>
                          <m:t>+</m:t>
                        </m:r>
                      </m:sup>
                    </m:sSup>
                    <m:d>
                      <m:dPr>
                        <m:ctrlPr>
                          <a:rPr lang="en-US" b="0" i="1" dirty="0">
                            <a:latin typeface="Cambria Math" panose="02040503050406030204" pitchFamily="18" charset="0"/>
                          </a:rPr>
                        </m:ctrlPr>
                      </m:dPr>
                      <m:e>
                        <m:r>
                          <a:rPr lang="en-US" i="1" dirty="0" err="1">
                            <a:latin typeface="Cambria Math" panose="02040503050406030204" pitchFamily="18" charset="0"/>
                          </a:rPr>
                          <m:t>𝑠</m:t>
                        </m:r>
                        <m:r>
                          <a:rPr lang="en-US" i="1" dirty="0" err="1">
                            <a:latin typeface="Cambria Math" panose="02040503050406030204" pitchFamily="18" charset="0"/>
                          </a:rPr>
                          <m:t>,</m:t>
                        </m:r>
                        <m:r>
                          <a:rPr lang="en-US" i="1" dirty="0" err="1">
                            <a:latin typeface="Cambria Math" panose="02040503050406030204" pitchFamily="18" charset="0"/>
                          </a:rPr>
                          <m:t>𝑎</m:t>
                        </m:r>
                      </m:e>
                    </m:d>
                  </m:oMath>
                </a14:m>
                <a:r>
                  <a:rPr lang="en-US" dirty="0"/>
                  <a:t> is a </a:t>
                </a:r>
                <a:r>
                  <a:rPr lang="en-US" dirty="0">
                    <a:solidFill>
                      <a:schemeClr val="accent1"/>
                    </a:solidFill>
                  </a:rPr>
                  <a:t>relaxed state</a:t>
                </a:r>
                <a:r>
                  <a:rPr lang="en-US" dirty="0"/>
                  <a:t> that includes both </a:t>
                </a:r>
                <a14:m>
                  <m:oMath xmlns:m="http://schemas.openxmlformats.org/officeDocument/2006/math">
                    <m:r>
                      <a:rPr lang="en-US" i="1" dirty="0" smtClean="0">
                        <a:latin typeface="Cambria Math" panose="02040503050406030204" pitchFamily="18" charset="0"/>
                      </a:rPr>
                      <m:t>𝑥</m:t>
                    </m:r>
                    <m:r>
                      <a:rPr lang="en-US" i="1" dirty="0" smtClean="0">
                        <a:latin typeface="Cambria Math" panose="02040503050406030204" pitchFamily="18" charset="0"/>
                      </a:rPr>
                      <m:t>=</m:t>
                    </m:r>
                    <m:r>
                      <a:rPr lang="en-US" i="1" dirty="0" smtClean="0">
                        <a:latin typeface="Cambria Math" panose="02040503050406030204" pitchFamily="18" charset="0"/>
                      </a:rPr>
                      <m:t>𝑣</m:t>
                    </m:r>
                  </m:oMath>
                </a14:m>
                <a:r>
                  <a:rPr lang="en-US" i="1" dirty="0"/>
                  <a:t> </a:t>
                </a:r>
                <a:r>
                  <a:rPr lang="en-US" dirty="0"/>
                  <a:t>and </a:t>
                </a:r>
                <a14:m>
                  <m:oMath xmlns:m="http://schemas.openxmlformats.org/officeDocument/2006/math">
                    <m:r>
                      <a:rPr lang="en-US" i="1" dirty="0" smtClean="0">
                        <a:latin typeface="Cambria Math" panose="02040503050406030204" pitchFamily="18" charset="0"/>
                      </a:rPr>
                      <m:t>𝑥</m:t>
                    </m:r>
                    <m:r>
                      <a:rPr lang="en-US" i="1" dirty="0" smtClean="0">
                        <a:latin typeface="Cambria Math" panose="02040503050406030204" pitchFamily="18" charset="0"/>
                      </a:rPr>
                      <m:t>=</m:t>
                    </m:r>
                    <m:r>
                      <a:rPr lang="en-US" i="1" dirty="0" smtClean="0">
                        <a:latin typeface="Cambria Math" panose="02040503050406030204" pitchFamily="18" charset="0"/>
                      </a:rPr>
                      <m:t>𝑤</m:t>
                    </m:r>
                  </m:oMath>
                </a14:m>
                <a:endParaRPr lang="en-US" i="1" dirty="0"/>
              </a:p>
              <a:p>
                <a:r>
                  <a:rPr lang="en-GB" dirty="0"/>
                  <a:t>Example</a:t>
                </a:r>
              </a:p>
              <a:p>
                <a:pPr lvl="1"/>
                <a14:m>
                  <m:oMath xmlns:m="http://schemas.openxmlformats.org/officeDocument/2006/math">
                    <m:sSub>
                      <m:sSubPr>
                        <m:ctrlPr>
                          <a:rPr lang="en-GB" i="1" dirty="0" smtClean="0">
                            <a:latin typeface="Cambria Math" panose="02040503050406030204" pitchFamily="18" charset="0"/>
                          </a:rPr>
                        </m:ctrlPr>
                      </m:sSubPr>
                      <m:e>
                        <m:r>
                          <a:rPr lang="en-GB" i="1" dirty="0" smtClean="0">
                            <a:latin typeface="Cambria Math" panose="02040503050406030204" pitchFamily="18" charset="0"/>
                          </a:rPr>
                          <m:t>𝑠</m:t>
                        </m:r>
                      </m:e>
                      <m:sub>
                        <m:r>
                          <a:rPr lang="en-GB" i="1" dirty="0" smtClean="0">
                            <a:latin typeface="Cambria Math" panose="02040503050406030204" pitchFamily="18" charset="0"/>
                          </a:rPr>
                          <m:t>0</m:t>
                        </m:r>
                      </m:sub>
                    </m:sSub>
                    <m:r>
                      <a:rPr lang="en-GB" i="1" dirty="0" smtClean="0">
                        <a:latin typeface="Cambria Math" panose="02040503050406030204" pitchFamily="18" charset="0"/>
                      </a:rPr>
                      <m:t>={</m:t>
                    </m:r>
                    <m:r>
                      <a:rPr lang="en-GB" i="1" dirty="0" smtClean="0">
                        <a:latin typeface="Cambria Math" panose="02040503050406030204" pitchFamily="18" charset="0"/>
                      </a:rPr>
                      <m:t>𝑙𝑜𝑐</m:t>
                    </m:r>
                    <m:d>
                      <m:dPr>
                        <m:ctrlPr>
                          <a:rPr lang="en-GB" i="1" dirty="0" smtClean="0">
                            <a:latin typeface="Cambria Math" panose="02040503050406030204" pitchFamily="18" charset="0"/>
                          </a:rPr>
                        </m:ctrlPr>
                      </m:dPr>
                      <m:e>
                        <m:r>
                          <a:rPr lang="en-GB" i="1" dirty="0" smtClean="0">
                            <a:latin typeface="Cambria Math" panose="02040503050406030204" pitchFamily="18" charset="0"/>
                          </a:rPr>
                          <m:t>𝑟</m:t>
                        </m:r>
                        <m:r>
                          <a:rPr lang="en-GB" i="1" dirty="0" smtClean="0">
                            <a:latin typeface="Cambria Math" panose="02040503050406030204" pitchFamily="18" charset="0"/>
                          </a:rPr>
                          <m:t>1</m:t>
                        </m:r>
                      </m:e>
                    </m:d>
                    <m:r>
                      <a:rPr lang="en-GB" i="1" dirty="0" smtClean="0">
                        <a:latin typeface="Cambria Math" panose="02040503050406030204" pitchFamily="18" charset="0"/>
                      </a:rPr>
                      <m:t>=</m:t>
                    </m:r>
                    <m:r>
                      <a:rPr lang="en-GB" i="1" dirty="0" smtClean="0">
                        <a:latin typeface="Cambria Math" panose="02040503050406030204" pitchFamily="18" charset="0"/>
                      </a:rPr>
                      <m:t>𝑑</m:t>
                    </m:r>
                    <m:r>
                      <a:rPr lang="en-GB" i="1" dirty="0" smtClean="0">
                        <a:latin typeface="Cambria Math" panose="02040503050406030204" pitchFamily="18" charset="0"/>
                      </a:rPr>
                      <m:t>3, </m:t>
                    </m:r>
                    <m:r>
                      <a:rPr lang="en-GB" i="1" dirty="0" smtClean="0">
                        <a:latin typeface="Cambria Math" panose="02040503050406030204" pitchFamily="18" charset="0"/>
                      </a:rPr>
                      <m:t>𝑐𝑎𝑟𝑔𝑜</m:t>
                    </m:r>
                    <m:d>
                      <m:dPr>
                        <m:ctrlPr>
                          <a:rPr lang="en-GB" i="1" dirty="0" smtClean="0">
                            <a:latin typeface="Cambria Math" panose="02040503050406030204" pitchFamily="18" charset="0"/>
                          </a:rPr>
                        </m:ctrlPr>
                      </m:dPr>
                      <m:e>
                        <m:r>
                          <a:rPr lang="en-GB" i="1" dirty="0">
                            <a:latin typeface="Cambria Math" panose="02040503050406030204" pitchFamily="18" charset="0"/>
                          </a:rPr>
                          <m:t>𝑟</m:t>
                        </m:r>
                        <m:r>
                          <a:rPr lang="en-GB" i="1" dirty="0">
                            <a:latin typeface="Cambria Math" panose="02040503050406030204" pitchFamily="18" charset="0"/>
                          </a:rPr>
                          <m:t>1</m:t>
                        </m:r>
                      </m:e>
                    </m:d>
                    <m:r>
                      <a:rPr lang="en-GB" i="1" dirty="0">
                        <a:latin typeface="Cambria Math" panose="02040503050406030204" pitchFamily="18" charset="0"/>
                      </a:rPr>
                      <m:t>=</m:t>
                    </m:r>
                    <m:r>
                      <a:rPr lang="en-GB" i="1" dirty="0">
                        <a:latin typeface="Cambria Math" panose="02040503050406030204" pitchFamily="18" charset="0"/>
                      </a:rPr>
                      <m:t>𝑛𝑖𝑙</m:t>
                    </m:r>
                    <m:r>
                      <a:rPr lang="de-DE" b="0" i="1" dirty="0" smtClean="0">
                        <a:latin typeface="Cambria Math" panose="02040503050406030204" pitchFamily="18" charset="0"/>
                      </a:rPr>
                      <m:t>,</m:t>
                    </m:r>
                    <m:r>
                      <a:rPr lang="en-GB" i="1" dirty="0">
                        <a:latin typeface="Cambria Math" panose="02040503050406030204" pitchFamily="18" charset="0"/>
                      </a:rPr>
                      <m:t>𝑙𝑜𝑐</m:t>
                    </m:r>
                    <m:d>
                      <m:dPr>
                        <m:ctrlPr>
                          <a:rPr lang="en-GB" i="1" dirty="0">
                            <a:latin typeface="Cambria Math" panose="02040503050406030204" pitchFamily="18" charset="0"/>
                          </a:rPr>
                        </m:ctrlPr>
                      </m:dPr>
                      <m:e>
                        <m:r>
                          <a:rPr lang="en-GB" i="1" dirty="0">
                            <a:latin typeface="Cambria Math" panose="02040503050406030204" pitchFamily="18" charset="0"/>
                          </a:rPr>
                          <m:t>𝑐</m:t>
                        </m:r>
                        <m:r>
                          <a:rPr lang="en-GB" i="1" dirty="0">
                            <a:latin typeface="Cambria Math" panose="02040503050406030204" pitchFamily="18" charset="0"/>
                          </a:rPr>
                          <m:t>1</m:t>
                        </m:r>
                      </m:e>
                    </m:d>
                    <m:r>
                      <a:rPr lang="en-GB" i="1" dirty="0">
                        <a:latin typeface="Cambria Math" panose="02040503050406030204" pitchFamily="18" charset="0"/>
                      </a:rPr>
                      <m:t>=</m:t>
                    </m:r>
                    <m:r>
                      <a:rPr lang="en-GB" i="1" dirty="0">
                        <a:latin typeface="Cambria Math" panose="02040503050406030204" pitchFamily="18" charset="0"/>
                      </a:rPr>
                      <m:t>𝑑</m:t>
                    </m:r>
                    <m:r>
                      <a:rPr lang="en-GB" i="1" dirty="0">
                        <a:latin typeface="Cambria Math" panose="02040503050406030204" pitchFamily="18" charset="0"/>
                      </a:rPr>
                      <m:t>1}</m:t>
                    </m:r>
                  </m:oMath>
                </a14:m>
                <a:r>
                  <a:rPr lang="en-GB" dirty="0"/>
                  <a:t> </a:t>
                </a:r>
              </a:p>
              <a:p>
                <a:pPr lvl="1"/>
                <a14:m>
                  <m:oMath xmlns:m="http://schemas.openxmlformats.org/officeDocument/2006/math">
                    <m:r>
                      <a:rPr lang="en-GB" i="1" dirty="0" smtClean="0">
                        <a:latin typeface="Cambria Math" panose="02040503050406030204" pitchFamily="18" charset="0"/>
                      </a:rPr>
                      <m:t>𝑚𝑜𝑣𝑒</m:t>
                    </m:r>
                    <m:d>
                      <m:dPr>
                        <m:ctrlPr>
                          <a:rPr lang="en-GB" i="1" dirty="0" smtClean="0">
                            <a:latin typeface="Cambria Math" panose="02040503050406030204" pitchFamily="18" charset="0"/>
                          </a:rPr>
                        </m:ctrlPr>
                      </m:dPr>
                      <m:e>
                        <m:r>
                          <a:rPr lang="en-GB" i="1" dirty="0">
                            <a:latin typeface="Cambria Math" panose="02040503050406030204" pitchFamily="18" charset="0"/>
                          </a:rPr>
                          <m:t>𝑟</m:t>
                        </m:r>
                        <m:r>
                          <a:rPr lang="en-GB" i="1" dirty="0">
                            <a:latin typeface="Cambria Math" panose="02040503050406030204" pitchFamily="18" charset="0"/>
                          </a:rPr>
                          <m:t>1, </m:t>
                        </m:r>
                        <m:r>
                          <a:rPr lang="en-GB" i="1" dirty="0">
                            <a:latin typeface="Cambria Math" panose="02040503050406030204" pitchFamily="18" charset="0"/>
                          </a:rPr>
                          <m:t>𝑑</m:t>
                        </m:r>
                        <m:r>
                          <a:rPr lang="en-GB" i="1" dirty="0">
                            <a:latin typeface="Cambria Math" panose="02040503050406030204" pitchFamily="18" charset="0"/>
                          </a:rPr>
                          <m:t>3, </m:t>
                        </m:r>
                        <m:r>
                          <a:rPr lang="en-GB" i="1" dirty="0">
                            <a:latin typeface="Cambria Math" panose="02040503050406030204" pitchFamily="18" charset="0"/>
                          </a:rPr>
                          <m:t>𝑑</m:t>
                        </m:r>
                        <m:r>
                          <a:rPr lang="en-GB" i="1" dirty="0">
                            <a:latin typeface="Cambria Math" panose="02040503050406030204" pitchFamily="18" charset="0"/>
                          </a:rPr>
                          <m:t>1</m:t>
                        </m:r>
                      </m:e>
                    </m:d>
                  </m:oMath>
                </a14:m>
                <a:r>
                  <a:rPr lang="en-GB" dirty="0"/>
                  <a:t> </a:t>
                </a:r>
              </a:p>
              <a:p>
                <a:pPr lvl="2"/>
                <a:r>
                  <a:rPr lang="en-GB" dirty="0"/>
                  <a:t>Pre: </a:t>
                </a:r>
                <a14:m>
                  <m:oMath xmlns:m="http://schemas.openxmlformats.org/officeDocument/2006/math">
                    <m:r>
                      <a:rPr lang="en-GB" i="1" dirty="0" smtClean="0">
                        <a:latin typeface="Cambria Math" panose="02040503050406030204" pitchFamily="18" charset="0"/>
                      </a:rPr>
                      <m:t>𝑙𝑜𝑐</m:t>
                    </m:r>
                    <m:d>
                      <m:dPr>
                        <m:ctrlPr>
                          <a:rPr lang="en-GB" i="1" dirty="0" smtClean="0">
                            <a:latin typeface="Cambria Math" panose="02040503050406030204" pitchFamily="18" charset="0"/>
                          </a:rPr>
                        </m:ctrlPr>
                      </m:dPr>
                      <m:e>
                        <m:r>
                          <a:rPr lang="en-GB" i="1" dirty="0" smtClean="0">
                            <a:latin typeface="Cambria Math" panose="02040503050406030204" pitchFamily="18" charset="0"/>
                          </a:rPr>
                          <m:t>𝑟</m:t>
                        </m:r>
                        <m:r>
                          <a:rPr lang="en-GB" i="1" dirty="0" smtClean="0">
                            <a:latin typeface="Cambria Math" panose="02040503050406030204" pitchFamily="18" charset="0"/>
                          </a:rPr>
                          <m:t>1</m:t>
                        </m:r>
                      </m:e>
                    </m:d>
                    <m:r>
                      <a:rPr lang="en-GB" i="1" dirty="0" smtClean="0">
                        <a:latin typeface="Cambria Math" panose="02040503050406030204" pitchFamily="18" charset="0"/>
                      </a:rPr>
                      <m:t>=</m:t>
                    </m:r>
                    <m:r>
                      <a:rPr lang="en-GB" i="1" dirty="0" smtClean="0">
                        <a:latin typeface="Cambria Math" panose="02040503050406030204" pitchFamily="18" charset="0"/>
                      </a:rPr>
                      <m:t>𝑑</m:t>
                    </m:r>
                    <m:r>
                      <a:rPr lang="en-GB" i="1" dirty="0" smtClean="0">
                        <a:latin typeface="Cambria Math" panose="02040503050406030204" pitchFamily="18" charset="0"/>
                      </a:rPr>
                      <m:t>3</m:t>
                    </m:r>
                  </m:oMath>
                </a14:m>
                <a:endParaRPr lang="en-GB" dirty="0"/>
              </a:p>
              <a:p>
                <a:pPr lvl="2"/>
                <a:r>
                  <a:rPr lang="en-GB" dirty="0"/>
                  <a:t>Eff: </a:t>
                </a:r>
                <a14:m>
                  <m:oMath xmlns:m="http://schemas.openxmlformats.org/officeDocument/2006/math">
                    <m:r>
                      <a:rPr lang="en-GB" i="1" dirty="0" smtClean="0">
                        <a:latin typeface="Cambria Math" panose="02040503050406030204" pitchFamily="18" charset="0"/>
                      </a:rPr>
                      <m:t>𝑙𝑜𝑐</m:t>
                    </m:r>
                    <m:d>
                      <m:dPr>
                        <m:ctrlPr>
                          <a:rPr lang="en-GB" i="1" dirty="0" smtClean="0">
                            <a:latin typeface="Cambria Math" panose="02040503050406030204" pitchFamily="18" charset="0"/>
                          </a:rPr>
                        </m:ctrlPr>
                      </m:dPr>
                      <m:e>
                        <m:r>
                          <a:rPr lang="en-GB" i="1" dirty="0" smtClean="0">
                            <a:latin typeface="Cambria Math" panose="02040503050406030204" pitchFamily="18" charset="0"/>
                          </a:rPr>
                          <m:t>𝑟</m:t>
                        </m:r>
                        <m:r>
                          <a:rPr lang="en-GB" i="1" dirty="0" smtClean="0">
                            <a:latin typeface="Cambria Math" panose="02040503050406030204" pitchFamily="18" charset="0"/>
                          </a:rPr>
                          <m:t>1</m:t>
                        </m:r>
                      </m:e>
                    </m:d>
                    <m:r>
                      <a:rPr lang="en-GB" i="1" dirty="0" smtClean="0">
                        <a:latin typeface="Cambria Math" panose="02040503050406030204" pitchFamily="18" charset="0"/>
                      </a:rPr>
                      <m:t>←</m:t>
                    </m:r>
                    <m:r>
                      <a:rPr lang="en-GB" i="1" dirty="0" smtClean="0">
                        <a:latin typeface="Cambria Math" panose="02040503050406030204" pitchFamily="18" charset="0"/>
                      </a:rPr>
                      <m:t>𝑑</m:t>
                    </m:r>
                    <m:r>
                      <a:rPr lang="en-GB" i="1" dirty="0" smtClean="0">
                        <a:latin typeface="Cambria Math" panose="02040503050406030204" pitchFamily="18" charset="0"/>
                      </a:rPr>
                      <m:t>1</m:t>
                    </m:r>
                  </m:oMath>
                </a14:m>
                <a:r>
                  <a:rPr lang="en-GB" dirty="0"/>
                  <a:t> </a:t>
                </a:r>
              </a:p>
              <a:p>
                <a:pPr lvl="1"/>
                <a14:m>
                  <m:oMath xmlns:m="http://schemas.openxmlformats.org/officeDocument/2006/math">
                    <m:sSub>
                      <m:sSubPr>
                        <m:ctrlPr>
                          <a:rPr lang="en-GB" i="1" dirty="0" smtClean="0">
                            <a:latin typeface="Cambria Math" panose="02040503050406030204" pitchFamily="18" charset="0"/>
                          </a:rPr>
                        </m:ctrlPr>
                      </m:sSubPr>
                      <m:e>
                        <m:acc>
                          <m:accPr>
                            <m:chr m:val="̂"/>
                            <m:ctrlPr>
                              <a:rPr lang="en-GB" i="1" dirty="0" smtClean="0">
                                <a:latin typeface="Cambria Math" panose="02040503050406030204" pitchFamily="18" charset="0"/>
                              </a:rPr>
                            </m:ctrlPr>
                          </m:accPr>
                          <m:e>
                            <m:r>
                              <a:rPr lang="de-DE" b="0" i="1" dirty="0" smtClean="0">
                                <a:latin typeface="Cambria Math" panose="02040503050406030204" pitchFamily="18" charset="0"/>
                              </a:rPr>
                              <m:t>𝑠</m:t>
                            </m:r>
                          </m:e>
                        </m:acc>
                      </m:e>
                      <m:sub>
                        <m:r>
                          <a:rPr lang="en-GB" i="1" dirty="0">
                            <a:latin typeface="Cambria Math" panose="02040503050406030204" pitchFamily="18" charset="0"/>
                          </a:rPr>
                          <m:t>1</m:t>
                        </m:r>
                      </m:sub>
                    </m:sSub>
                    <m:r>
                      <a:rPr lang="en-GB" i="1" dirty="0">
                        <a:latin typeface="Cambria Math" panose="02040503050406030204" pitchFamily="18" charset="0"/>
                      </a:rPr>
                      <m:t>= </m:t>
                    </m:r>
                    <m:sSup>
                      <m:sSupPr>
                        <m:ctrlPr>
                          <a:rPr lang="en-GB" i="1" dirty="0" smtClean="0">
                            <a:latin typeface="Cambria Math" panose="02040503050406030204" pitchFamily="18" charset="0"/>
                          </a:rPr>
                        </m:ctrlPr>
                      </m:sSupPr>
                      <m:e>
                        <m:r>
                          <a:rPr lang="en-GB" i="1" dirty="0">
                            <a:latin typeface="Cambria Math" panose="02040503050406030204" pitchFamily="18" charset="0"/>
                          </a:rPr>
                          <m:t>𝛾</m:t>
                        </m:r>
                      </m:e>
                      <m:sup>
                        <m:r>
                          <a:rPr lang="en-GB" i="1" dirty="0">
                            <a:latin typeface="Cambria Math" panose="02040503050406030204" pitchFamily="18" charset="0"/>
                          </a:rPr>
                          <m:t>+</m:t>
                        </m:r>
                      </m:sup>
                    </m:sSup>
                    <m:d>
                      <m:dPr>
                        <m:ctrlPr>
                          <a:rPr lang="en-GB" i="1" dirty="0" smtClean="0">
                            <a:latin typeface="Cambria Math" panose="02040503050406030204" pitchFamily="18" charset="0"/>
                          </a:rPr>
                        </m:ctrlPr>
                      </m:dPr>
                      <m:e>
                        <m:sSub>
                          <m:sSubPr>
                            <m:ctrlPr>
                              <a:rPr lang="en-GB" i="1" dirty="0" smtClean="0">
                                <a:latin typeface="Cambria Math" panose="02040503050406030204" pitchFamily="18" charset="0"/>
                              </a:rPr>
                            </m:ctrlPr>
                          </m:sSubPr>
                          <m:e>
                            <m:r>
                              <a:rPr lang="en-GB" i="1" dirty="0">
                                <a:latin typeface="Cambria Math" panose="02040503050406030204" pitchFamily="18" charset="0"/>
                              </a:rPr>
                              <m:t>𝑠</m:t>
                            </m:r>
                          </m:e>
                          <m:sub>
                            <m:r>
                              <a:rPr lang="en-GB" i="1" dirty="0">
                                <a:latin typeface="Cambria Math" panose="02040503050406030204" pitchFamily="18" charset="0"/>
                              </a:rPr>
                              <m:t>0</m:t>
                            </m:r>
                          </m:sub>
                        </m:sSub>
                        <m:r>
                          <a:rPr lang="en-GB" i="1" dirty="0">
                            <a:latin typeface="Cambria Math" panose="02040503050406030204" pitchFamily="18" charset="0"/>
                          </a:rPr>
                          <m:t>, </m:t>
                        </m:r>
                        <m:r>
                          <a:rPr lang="en-GB" i="1" dirty="0">
                            <a:latin typeface="Cambria Math" panose="02040503050406030204" pitchFamily="18" charset="0"/>
                          </a:rPr>
                          <m:t>𝑚𝑜𝑣𝑒</m:t>
                        </m:r>
                        <m:d>
                          <m:dPr>
                            <m:ctrlPr>
                              <a:rPr lang="en-GB" i="1" dirty="0">
                                <a:latin typeface="Cambria Math" panose="02040503050406030204" pitchFamily="18" charset="0"/>
                              </a:rPr>
                            </m:ctrlPr>
                          </m:dPr>
                          <m:e>
                            <m:r>
                              <a:rPr lang="en-GB" i="1" dirty="0">
                                <a:latin typeface="Cambria Math" panose="02040503050406030204" pitchFamily="18" charset="0"/>
                              </a:rPr>
                              <m:t>𝑟</m:t>
                            </m:r>
                            <m:r>
                              <a:rPr lang="en-GB" i="1" dirty="0">
                                <a:latin typeface="Cambria Math" panose="02040503050406030204" pitchFamily="18" charset="0"/>
                              </a:rPr>
                              <m:t>1,</m:t>
                            </m:r>
                            <m:r>
                              <a:rPr lang="en-GB" i="1" dirty="0">
                                <a:latin typeface="Cambria Math" panose="02040503050406030204" pitchFamily="18" charset="0"/>
                              </a:rPr>
                              <m:t>𝑑</m:t>
                            </m:r>
                            <m:r>
                              <a:rPr lang="en-GB" i="1" dirty="0">
                                <a:latin typeface="Cambria Math" panose="02040503050406030204" pitchFamily="18" charset="0"/>
                              </a:rPr>
                              <m:t>3,</m:t>
                            </m:r>
                            <m:r>
                              <a:rPr lang="en-GB" i="1" dirty="0">
                                <a:latin typeface="Cambria Math" panose="02040503050406030204" pitchFamily="18" charset="0"/>
                              </a:rPr>
                              <m:t>𝑑</m:t>
                            </m:r>
                            <m:r>
                              <a:rPr lang="en-GB" i="1" dirty="0">
                                <a:latin typeface="Cambria Math" panose="02040503050406030204" pitchFamily="18" charset="0"/>
                              </a:rPr>
                              <m:t>1</m:t>
                            </m:r>
                          </m:e>
                        </m:d>
                      </m:e>
                    </m:d>
                    <m:r>
                      <a:rPr lang="en-GB" i="1" dirty="0" smtClean="0">
                        <a:latin typeface="Cambria Math" panose="02040503050406030204" pitchFamily="18" charset="0"/>
                      </a:rPr>
                      <m:t>={</m:t>
                    </m:r>
                    <m:r>
                      <a:rPr lang="en-GB" i="1" dirty="0" smtClean="0">
                        <a:solidFill>
                          <a:srgbClr val="FFC000"/>
                        </a:solidFill>
                        <a:latin typeface="Cambria Math" panose="02040503050406030204" pitchFamily="18" charset="0"/>
                      </a:rPr>
                      <m:t>𝑙𝑜𝑐</m:t>
                    </m:r>
                    <m:d>
                      <m:dPr>
                        <m:ctrlPr>
                          <a:rPr lang="en-GB" i="1" dirty="0" smtClean="0">
                            <a:solidFill>
                              <a:srgbClr val="FFC000"/>
                            </a:solidFill>
                            <a:latin typeface="Cambria Math" panose="02040503050406030204" pitchFamily="18" charset="0"/>
                          </a:rPr>
                        </m:ctrlPr>
                      </m:dPr>
                      <m:e>
                        <m:r>
                          <a:rPr lang="en-GB" i="1" dirty="0" smtClean="0">
                            <a:solidFill>
                              <a:srgbClr val="FFC000"/>
                            </a:solidFill>
                            <a:latin typeface="Cambria Math" panose="02040503050406030204" pitchFamily="18" charset="0"/>
                          </a:rPr>
                          <m:t>𝑟</m:t>
                        </m:r>
                        <m:r>
                          <a:rPr lang="en-GB" i="1" dirty="0" smtClean="0">
                            <a:solidFill>
                              <a:srgbClr val="FFC000"/>
                            </a:solidFill>
                            <a:latin typeface="Cambria Math" panose="02040503050406030204" pitchFamily="18" charset="0"/>
                          </a:rPr>
                          <m:t>1</m:t>
                        </m:r>
                      </m:e>
                    </m:d>
                    <m:r>
                      <a:rPr lang="en-GB" i="1" dirty="0" smtClean="0">
                        <a:solidFill>
                          <a:srgbClr val="FFC000"/>
                        </a:solidFill>
                        <a:latin typeface="Cambria Math" panose="02040503050406030204" pitchFamily="18" charset="0"/>
                      </a:rPr>
                      <m:t>=</m:t>
                    </m:r>
                    <m:r>
                      <a:rPr lang="en-GB" i="1" dirty="0" smtClean="0">
                        <a:solidFill>
                          <a:srgbClr val="FFC000"/>
                        </a:solidFill>
                        <a:latin typeface="Cambria Math" panose="02040503050406030204" pitchFamily="18" charset="0"/>
                      </a:rPr>
                      <m:t>𝑑</m:t>
                    </m:r>
                    <m:r>
                      <a:rPr lang="en-GB" i="1" dirty="0" smtClean="0">
                        <a:solidFill>
                          <a:srgbClr val="FFC000"/>
                        </a:solidFill>
                        <a:latin typeface="Cambria Math" panose="02040503050406030204" pitchFamily="18" charset="0"/>
                      </a:rPr>
                      <m:t>3, </m:t>
                    </m:r>
                  </m:oMath>
                </a14:m>
                <a:br>
                  <a:rPr lang="de-DE" i="1" dirty="0">
                    <a:solidFill>
                      <a:srgbClr val="FFC000"/>
                    </a:solidFill>
                    <a:latin typeface="Cambria Math" panose="02040503050406030204" pitchFamily="18" charset="0"/>
                  </a:rPr>
                </a:br>
                <a14:m>
                  <m:oMath xmlns:m="http://schemas.openxmlformats.org/officeDocument/2006/math">
                    <m:r>
                      <a:rPr lang="en-GB" i="1" dirty="0" smtClean="0">
                        <a:solidFill>
                          <a:srgbClr val="FFC000"/>
                        </a:solidFill>
                        <a:latin typeface="Cambria Math" panose="02040503050406030204" pitchFamily="18" charset="0"/>
                      </a:rPr>
                      <m:t>𝑙𝑜𝑐</m:t>
                    </m:r>
                    <m:d>
                      <m:dPr>
                        <m:ctrlPr>
                          <a:rPr lang="en-GB" i="1" dirty="0" smtClean="0">
                            <a:solidFill>
                              <a:srgbClr val="FFC000"/>
                            </a:solidFill>
                            <a:latin typeface="Cambria Math" panose="02040503050406030204" pitchFamily="18" charset="0"/>
                          </a:rPr>
                        </m:ctrlPr>
                      </m:dPr>
                      <m:e>
                        <m:r>
                          <a:rPr lang="en-GB" i="1" dirty="0">
                            <a:solidFill>
                              <a:srgbClr val="FFC000"/>
                            </a:solidFill>
                            <a:latin typeface="Cambria Math" panose="02040503050406030204" pitchFamily="18" charset="0"/>
                          </a:rPr>
                          <m:t>𝑟</m:t>
                        </m:r>
                        <m:r>
                          <a:rPr lang="en-GB" i="1" dirty="0">
                            <a:solidFill>
                              <a:srgbClr val="FFC000"/>
                            </a:solidFill>
                            <a:latin typeface="Cambria Math" panose="02040503050406030204" pitchFamily="18" charset="0"/>
                          </a:rPr>
                          <m:t>1</m:t>
                        </m:r>
                      </m:e>
                    </m:d>
                    <m:r>
                      <a:rPr lang="en-GB" i="1" dirty="0">
                        <a:solidFill>
                          <a:srgbClr val="FFC000"/>
                        </a:solidFill>
                        <a:latin typeface="Cambria Math" panose="02040503050406030204" pitchFamily="18" charset="0"/>
                      </a:rPr>
                      <m:t>=</m:t>
                    </m:r>
                    <m:r>
                      <a:rPr lang="en-GB" i="1" dirty="0">
                        <a:solidFill>
                          <a:srgbClr val="FFC000"/>
                        </a:solidFill>
                        <a:latin typeface="Cambria Math" panose="02040503050406030204" pitchFamily="18" charset="0"/>
                      </a:rPr>
                      <m:t>𝑑</m:t>
                    </m:r>
                    <m:r>
                      <a:rPr lang="en-GB" i="1" dirty="0">
                        <a:solidFill>
                          <a:srgbClr val="FFC000"/>
                        </a:solidFill>
                        <a:latin typeface="Cambria Math" panose="02040503050406030204" pitchFamily="18" charset="0"/>
                      </a:rPr>
                      <m:t>1,</m:t>
                    </m:r>
                    <m:r>
                      <a:rPr lang="en-GB" i="1" dirty="0">
                        <a:latin typeface="Cambria Math" panose="02040503050406030204" pitchFamily="18" charset="0"/>
                      </a:rPr>
                      <m:t>𝑐𝑎𝑟𝑔𝑜</m:t>
                    </m:r>
                    <m:d>
                      <m:dPr>
                        <m:ctrlPr>
                          <a:rPr lang="en-GB" i="1" dirty="0">
                            <a:latin typeface="Cambria Math" panose="02040503050406030204" pitchFamily="18" charset="0"/>
                          </a:rPr>
                        </m:ctrlPr>
                      </m:dPr>
                      <m:e>
                        <m:r>
                          <a:rPr lang="en-GB" i="1" dirty="0">
                            <a:latin typeface="Cambria Math" panose="02040503050406030204" pitchFamily="18" charset="0"/>
                          </a:rPr>
                          <m:t>𝑟</m:t>
                        </m:r>
                        <m:r>
                          <a:rPr lang="en-GB" i="1" dirty="0">
                            <a:latin typeface="Cambria Math" panose="02040503050406030204" pitchFamily="18" charset="0"/>
                          </a:rPr>
                          <m:t>1</m:t>
                        </m:r>
                      </m:e>
                    </m:d>
                    <m:r>
                      <a:rPr lang="en-GB" i="1" dirty="0">
                        <a:latin typeface="Cambria Math" panose="02040503050406030204" pitchFamily="18" charset="0"/>
                      </a:rPr>
                      <m:t>=</m:t>
                    </m:r>
                    <m:r>
                      <a:rPr lang="en-GB" i="1" dirty="0">
                        <a:latin typeface="Cambria Math" panose="02040503050406030204" pitchFamily="18" charset="0"/>
                      </a:rPr>
                      <m:t>𝑛𝑖𝑙</m:t>
                    </m:r>
                    <m:r>
                      <a:rPr lang="en-GB" i="1" dirty="0" smtClean="0">
                        <a:latin typeface="Cambria Math" panose="02040503050406030204" pitchFamily="18" charset="0"/>
                      </a:rPr>
                      <m:t>,</m:t>
                    </m:r>
                    <m:r>
                      <a:rPr lang="de-DE" b="0" i="1" dirty="0" smtClean="0">
                        <a:latin typeface="Cambria Math" panose="02040503050406030204" pitchFamily="18" charset="0"/>
                      </a:rPr>
                      <m:t> </m:t>
                    </m:r>
                    <m:r>
                      <a:rPr lang="en-GB" i="1" dirty="0" smtClean="0">
                        <a:latin typeface="Cambria Math" panose="02040503050406030204" pitchFamily="18" charset="0"/>
                      </a:rPr>
                      <m:t>𝑙𝑜𝑐</m:t>
                    </m:r>
                    <m:d>
                      <m:dPr>
                        <m:ctrlPr>
                          <a:rPr lang="en-GB" i="1" dirty="0" smtClean="0">
                            <a:latin typeface="Cambria Math" panose="02040503050406030204" pitchFamily="18" charset="0"/>
                          </a:rPr>
                        </m:ctrlPr>
                      </m:dPr>
                      <m:e>
                        <m:r>
                          <a:rPr lang="en-GB" i="1" dirty="0">
                            <a:latin typeface="Cambria Math" panose="02040503050406030204" pitchFamily="18" charset="0"/>
                          </a:rPr>
                          <m:t>𝑐</m:t>
                        </m:r>
                        <m:r>
                          <a:rPr lang="en-GB" i="1" dirty="0">
                            <a:latin typeface="Cambria Math" panose="02040503050406030204" pitchFamily="18" charset="0"/>
                          </a:rPr>
                          <m:t>1</m:t>
                        </m:r>
                      </m:e>
                    </m:d>
                    <m:r>
                      <a:rPr lang="en-GB" i="1" dirty="0">
                        <a:latin typeface="Cambria Math" panose="02040503050406030204" pitchFamily="18" charset="0"/>
                      </a:rPr>
                      <m:t>=</m:t>
                    </m:r>
                    <m:r>
                      <a:rPr lang="en-GB" i="1" dirty="0">
                        <a:latin typeface="Cambria Math" panose="02040503050406030204" pitchFamily="18" charset="0"/>
                      </a:rPr>
                      <m:t>𝑑</m:t>
                    </m:r>
                    <m:r>
                      <a:rPr lang="en-GB" i="1" dirty="0">
                        <a:latin typeface="Cambria Math" panose="02040503050406030204" pitchFamily="18" charset="0"/>
                      </a:rPr>
                      <m:t>1}</m:t>
                    </m:r>
                  </m:oMath>
                </a14:m>
                <a:endParaRPr lang="en-GB" dirty="0"/>
              </a:p>
              <a:p>
                <a:endParaRPr lang="en-US" i="1"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359625" y="1665066"/>
                <a:ext cx="7763959" cy="4240848"/>
              </a:xfrm>
              <a:blipFill>
                <a:blip r:embed="rId2"/>
                <a:stretch>
                  <a:fillRect l="-2288" t="-2985" r="-980" b="-1791"/>
                </a:stretch>
              </a:blipFill>
            </p:spPr>
            <p:txBody>
              <a:bodyPr/>
              <a:lstStyle/>
              <a:p>
                <a:r>
                  <a:rPr lang="en-DE">
                    <a:noFill/>
                  </a:rPr>
                  <a:t> </a:t>
                </a:r>
              </a:p>
            </p:txBody>
          </p:sp>
        </mc:Fallback>
      </mc:AlternateContent>
      <p:sp>
        <p:nvSpPr>
          <p:cNvPr id="4" name="Date Placeholder 3">
            <a:extLst>
              <a:ext uri="{FF2B5EF4-FFF2-40B4-BE49-F238E27FC236}">
                <a16:creationId xmlns:a16="http://schemas.microsoft.com/office/drawing/2014/main" id="{43C071B5-4149-4A4C-9542-F19E46AC0C12}"/>
              </a:ext>
            </a:extLst>
          </p:cNvPr>
          <p:cNvSpPr>
            <a:spLocks noGrp="1"/>
          </p:cNvSpPr>
          <p:nvPr>
            <p:ph type="dt" sz="half" idx="2"/>
          </p:nvPr>
        </p:nvSpPr>
        <p:spPr/>
        <p:txBody>
          <a:bodyPr/>
          <a:lstStyle/>
          <a:p>
            <a:r>
              <a:rPr lang="de-DE"/>
              <a:t>Deterministic</a:t>
            </a:r>
            <a:endParaRPr lang="de-DE" dirty="0"/>
          </a:p>
        </p:txBody>
      </p:sp>
      <p:sp>
        <p:nvSpPr>
          <p:cNvPr id="7" name="Footer Placeholder 6">
            <a:extLst>
              <a:ext uri="{FF2B5EF4-FFF2-40B4-BE49-F238E27FC236}">
                <a16:creationId xmlns:a16="http://schemas.microsoft.com/office/drawing/2014/main" id="{95737704-86E4-1A3C-8DA5-5CA1ED83C23D}"/>
              </a:ext>
            </a:extLst>
          </p:cNvPr>
          <p:cNvSpPr>
            <a:spLocks noGrp="1"/>
          </p:cNvSpPr>
          <p:nvPr>
            <p:ph type="ftr" sz="quarter" idx="3"/>
          </p:nvPr>
        </p:nvSpPr>
        <p:spPr/>
        <p:txBody>
          <a:bodyPr/>
          <a:lstStyle/>
          <a:p>
            <a:r>
              <a:rPr lang="en-GB"/>
              <a:t>T. Braun - APA</a:t>
            </a:r>
          </a:p>
        </p:txBody>
      </p:sp>
      <p:sp>
        <p:nvSpPr>
          <p:cNvPr id="6" name="Slide Number Placeholder 5">
            <a:extLst>
              <a:ext uri="{FF2B5EF4-FFF2-40B4-BE49-F238E27FC236}">
                <a16:creationId xmlns:a16="http://schemas.microsoft.com/office/drawing/2014/main" id="{821A06A3-D716-4D42-B8EA-2CE83D7D848A}"/>
              </a:ext>
            </a:extLst>
          </p:cNvPr>
          <p:cNvSpPr>
            <a:spLocks noGrp="1"/>
          </p:cNvSpPr>
          <p:nvPr>
            <p:ph type="sldNum" sz="quarter" idx="4"/>
          </p:nvPr>
        </p:nvSpPr>
        <p:spPr/>
        <p:txBody>
          <a:bodyPr/>
          <a:lstStyle/>
          <a:p>
            <a:fld id="{67C9959E-8E6B-B04C-9955-EA096F41CA7A}" type="slidenum">
              <a:rPr lang="en-GB" smtClean="0"/>
              <a:t>87</a:t>
            </a:fld>
            <a:endParaRPr lang="en-GB"/>
          </a:p>
        </p:txBody>
      </p:sp>
      <p:grpSp>
        <p:nvGrpSpPr>
          <p:cNvPr id="430" name="Group 429"/>
          <p:cNvGrpSpPr/>
          <p:nvPr/>
        </p:nvGrpSpPr>
        <p:grpSpPr>
          <a:xfrm>
            <a:off x="8038762" y="1196706"/>
            <a:ext cx="3792268" cy="1975637"/>
            <a:chOff x="821024" y="4395049"/>
            <a:chExt cx="4213631" cy="2195152"/>
          </a:xfrm>
        </p:grpSpPr>
        <p:sp>
          <p:nvSpPr>
            <p:cNvPr id="431" name="Rectangle 891"/>
            <p:cNvSpPr>
              <a:spLocks noChangeArrowheads="1"/>
            </p:cNvSpPr>
            <p:nvPr/>
          </p:nvSpPr>
          <p:spPr bwMode="auto">
            <a:xfrm>
              <a:off x="1747217" y="5906458"/>
              <a:ext cx="72" cy="307777"/>
            </a:xfrm>
            <a:prstGeom prst="rect">
              <a:avLst/>
            </a:prstGeom>
            <a:solidFill>
              <a:srgbClr val="89D3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endParaRPr lang="en-US" b="1" dirty="0">
                <a:latin typeface="Calibri"/>
                <a:ea typeface="Calibri"/>
                <a:cs typeface="Calibri"/>
              </a:endParaRPr>
            </a:p>
          </p:txBody>
        </p:sp>
        <p:sp>
          <p:nvSpPr>
            <p:cNvPr id="432" name="Rectangle 891"/>
            <p:cNvSpPr>
              <a:spLocks noChangeArrowheads="1"/>
            </p:cNvSpPr>
            <p:nvPr/>
          </p:nvSpPr>
          <p:spPr bwMode="auto">
            <a:xfrm>
              <a:off x="3751119" y="5970316"/>
              <a:ext cx="72" cy="307777"/>
            </a:xfrm>
            <a:prstGeom prst="rect">
              <a:avLst/>
            </a:prstGeom>
            <a:solidFill>
              <a:srgbClr val="FAC09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endParaRPr lang="en-US" b="1" dirty="0">
                <a:latin typeface="Calibri"/>
                <a:ea typeface="Calibri"/>
                <a:cs typeface="Calibri"/>
              </a:endParaRPr>
            </a:p>
          </p:txBody>
        </p:sp>
        <p:grpSp>
          <p:nvGrpSpPr>
            <p:cNvPr id="433" name="Group 432"/>
            <p:cNvGrpSpPr/>
            <p:nvPr/>
          </p:nvGrpSpPr>
          <p:grpSpPr>
            <a:xfrm>
              <a:off x="1260662" y="5235327"/>
              <a:ext cx="1838582" cy="882564"/>
              <a:chOff x="1026717" y="2292224"/>
              <a:chExt cx="2553587" cy="1225782"/>
            </a:xfrm>
          </p:grpSpPr>
          <p:sp>
            <p:nvSpPr>
              <p:cNvPr id="475" name="Line 853"/>
              <p:cNvSpPr>
                <a:spLocks noChangeShapeType="1"/>
              </p:cNvSpPr>
              <p:nvPr/>
            </p:nvSpPr>
            <p:spPr bwMode="auto">
              <a:xfrm>
                <a:off x="1026717" y="3511947"/>
                <a:ext cx="822962" cy="6059"/>
              </a:xfrm>
              <a:prstGeom prst="line">
                <a:avLst/>
              </a:prstGeom>
              <a:noFill/>
              <a:ln w="9525">
                <a:solidFill>
                  <a:schemeClr val="tx1"/>
                </a:solidFill>
                <a:round/>
                <a:headEnd/>
                <a:tailEnd/>
              </a:ln>
              <a:scene3d>
                <a:camera prst="legacyObliqueTopRight">
                  <a:rot lat="60000" lon="0" rev="0"/>
                </a:camera>
                <a:lightRig rig="legacyFlat3" dir="l"/>
              </a:scene3d>
              <a:sp3d extrusionH="2095500" contourW="6350" prstMaterial="legacyPlastic">
                <a:bevelT w="13500" h="13500" prst="angle"/>
                <a:bevelB w="13500" h="13500" prst="angle"/>
                <a:extrusionClr>
                  <a:srgbClr val="EBE6DB"/>
                </a:extrusionClr>
              </a:sp3d>
              <a:extLst>
                <a:ext uri="{909E8E84-426E-40dd-AFC4-6F175D3DCCD1}">
                  <a14:hiddenFill xmlns="" xmlns:a14="http://schemas.microsoft.com/office/drawing/2010/main">
                    <a:noFill/>
                  </a14:hiddenFill>
                </a:ext>
              </a:extLst>
            </p:spPr>
            <p:txBody>
              <a:bodyPr wrap="none" anchor="ctr">
                <a:flatTx/>
              </a:bodyPr>
              <a:lstStyle/>
              <a:p>
                <a:endParaRPr lang="en-US" dirty="0">
                  <a:latin typeface="Calibri"/>
                  <a:ea typeface="Times New Roman"/>
                  <a:cs typeface="Times New Roman"/>
                </a:endParaRPr>
              </a:p>
            </p:txBody>
          </p:sp>
          <p:cxnSp>
            <p:nvCxnSpPr>
              <p:cNvPr id="476" name="Straight Connector 475"/>
              <p:cNvCxnSpPr/>
              <p:nvPr/>
            </p:nvCxnSpPr>
            <p:spPr>
              <a:xfrm>
                <a:off x="2180139" y="2292224"/>
                <a:ext cx="113385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77" name="Freeform 860"/>
              <p:cNvSpPr>
                <a:spLocks/>
              </p:cNvSpPr>
              <p:nvPr/>
            </p:nvSpPr>
            <p:spPr bwMode="auto">
              <a:xfrm>
                <a:off x="2604677" y="2352547"/>
                <a:ext cx="393192" cy="37765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478" name="Freeform 860"/>
              <p:cNvSpPr>
                <a:spLocks/>
              </p:cNvSpPr>
              <p:nvPr/>
            </p:nvSpPr>
            <p:spPr bwMode="auto">
              <a:xfrm>
                <a:off x="2366898" y="2303564"/>
                <a:ext cx="1213406" cy="42976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sp>
          <p:nvSpPr>
            <p:cNvPr id="434" name="Line 853"/>
            <p:cNvSpPr>
              <a:spLocks noChangeShapeType="1"/>
            </p:cNvSpPr>
            <p:nvPr/>
          </p:nvSpPr>
          <p:spPr bwMode="auto">
            <a:xfrm>
              <a:off x="3633197" y="6122722"/>
              <a:ext cx="592531" cy="4362"/>
            </a:xfrm>
            <a:prstGeom prst="line">
              <a:avLst/>
            </a:prstGeom>
            <a:noFill/>
            <a:ln w="9525">
              <a:solidFill>
                <a:schemeClr val="tx1"/>
              </a:solidFill>
              <a:round/>
              <a:headEnd/>
              <a:tailEnd/>
            </a:ln>
            <a:scene3d>
              <a:camera prst="legacyObliqueTopRight">
                <a:rot lat="60000" lon="0" rev="0"/>
              </a:camera>
              <a:lightRig rig="legacyFlat3" dir="l"/>
            </a:scene3d>
            <a:sp3d extrusionH="2032000" contourW="6350" prstMaterial="legacyPlastic">
              <a:bevelT w="13500" h="13500" prst="angle"/>
              <a:bevelB w="13500" h="13500" prst="angle"/>
              <a:extrusionClr>
                <a:srgbClr val="EBE6DB"/>
              </a:extrusionClr>
            </a:sp3d>
            <a:extLst>
              <a:ext uri="{909E8E84-426E-40dd-AFC4-6F175D3DCCD1}">
                <a14:hiddenFill xmlns="" xmlns:a14="http://schemas.microsoft.com/office/drawing/2010/main">
                  <a:noFill/>
                </a14:hiddenFill>
              </a:ext>
            </a:extLst>
          </p:spPr>
          <p:txBody>
            <a:bodyPr wrap="none" anchor="ctr">
              <a:flatTx/>
            </a:bodyPr>
            <a:lstStyle/>
            <a:p>
              <a:endParaRPr lang="en-US" dirty="0">
                <a:latin typeface="Calibri"/>
                <a:ea typeface="Times New Roman"/>
                <a:cs typeface="Times New Roman"/>
              </a:endParaRPr>
            </a:p>
          </p:txBody>
        </p:sp>
        <p:grpSp>
          <p:nvGrpSpPr>
            <p:cNvPr id="435" name="Group 434"/>
            <p:cNvGrpSpPr/>
            <p:nvPr/>
          </p:nvGrpSpPr>
          <p:grpSpPr>
            <a:xfrm>
              <a:off x="3846905" y="5267662"/>
              <a:ext cx="1187750" cy="320306"/>
              <a:chOff x="4618723" y="2316384"/>
              <a:chExt cx="1649655" cy="444870"/>
            </a:xfrm>
          </p:grpSpPr>
          <p:sp>
            <p:nvSpPr>
              <p:cNvPr id="472" name="Freeform 860"/>
              <p:cNvSpPr>
                <a:spLocks/>
              </p:cNvSpPr>
              <p:nvPr/>
            </p:nvSpPr>
            <p:spPr bwMode="auto">
              <a:xfrm>
                <a:off x="4713316" y="2596201"/>
                <a:ext cx="393192" cy="16505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cxnSp>
            <p:nvCxnSpPr>
              <p:cNvPr id="473" name="Straight Connector 472"/>
              <p:cNvCxnSpPr/>
              <p:nvPr/>
            </p:nvCxnSpPr>
            <p:spPr>
              <a:xfrm>
                <a:off x="5143667" y="2316384"/>
                <a:ext cx="1124711"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74" name="Freeform 860"/>
              <p:cNvSpPr>
                <a:spLocks/>
              </p:cNvSpPr>
              <p:nvPr/>
            </p:nvSpPr>
            <p:spPr bwMode="auto">
              <a:xfrm>
                <a:off x="4618723" y="2337343"/>
                <a:ext cx="1213406" cy="41148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cxnSp>
          <p:nvCxnSpPr>
            <p:cNvPr id="436" name="Straight Connector 435"/>
            <p:cNvCxnSpPr/>
            <p:nvPr/>
          </p:nvCxnSpPr>
          <p:spPr>
            <a:xfrm>
              <a:off x="2803769" y="6063004"/>
              <a:ext cx="658367"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37" name="Freeform 860"/>
            <p:cNvSpPr>
              <a:spLocks/>
            </p:cNvSpPr>
            <p:nvPr/>
          </p:nvSpPr>
          <p:spPr bwMode="auto">
            <a:xfrm>
              <a:off x="2481009" y="6106437"/>
              <a:ext cx="888796" cy="27190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438" name="Freeform 860"/>
            <p:cNvSpPr>
              <a:spLocks/>
            </p:cNvSpPr>
            <p:nvPr/>
          </p:nvSpPr>
          <p:spPr bwMode="auto">
            <a:xfrm>
              <a:off x="2354818" y="6063148"/>
              <a:ext cx="1123653" cy="30943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sp>
          <p:nvSpPr>
            <p:cNvPr id="439" name="Line 853"/>
            <p:cNvSpPr>
              <a:spLocks noChangeShapeType="1"/>
            </p:cNvSpPr>
            <p:nvPr/>
          </p:nvSpPr>
          <p:spPr bwMode="auto">
            <a:xfrm>
              <a:off x="2974335" y="6585839"/>
              <a:ext cx="1481327"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dirty="0">
                  <a:latin typeface="Calibri"/>
                  <a:ea typeface="Times New Roman"/>
                  <a:cs typeface="Times New Roman"/>
                </a:rPr>
                <a:t>             d2</a:t>
              </a:r>
            </a:p>
          </p:txBody>
        </p:sp>
        <p:sp>
          <p:nvSpPr>
            <p:cNvPr id="440" name="Line 853"/>
            <p:cNvSpPr>
              <a:spLocks noChangeShapeType="1"/>
            </p:cNvSpPr>
            <p:nvPr/>
          </p:nvSpPr>
          <p:spPr bwMode="auto">
            <a:xfrm>
              <a:off x="821024" y="6581477"/>
              <a:ext cx="1481327"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dirty="0">
                  <a:latin typeface="Calibri"/>
                  <a:ea typeface="Times New Roman"/>
                  <a:cs typeface="Times New Roman"/>
                </a:rPr>
                <a:t>            d1</a:t>
              </a:r>
            </a:p>
          </p:txBody>
        </p:sp>
        <p:sp>
          <p:nvSpPr>
            <p:cNvPr id="441" name="Line 853"/>
            <p:cNvSpPr>
              <a:spLocks noChangeShapeType="1"/>
            </p:cNvSpPr>
            <p:nvPr/>
          </p:nvSpPr>
          <p:spPr bwMode="auto">
            <a:xfrm>
              <a:off x="2493168" y="5664069"/>
              <a:ext cx="1316735"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dirty="0">
                  <a:ea typeface="Times New Roman"/>
                  <a:cs typeface="Times New Roman"/>
                </a:rPr>
                <a:t>           d3</a:t>
              </a:r>
            </a:p>
          </p:txBody>
        </p:sp>
        <p:grpSp>
          <p:nvGrpSpPr>
            <p:cNvPr id="442" name="Group 441"/>
            <p:cNvGrpSpPr/>
            <p:nvPr/>
          </p:nvGrpSpPr>
          <p:grpSpPr>
            <a:xfrm>
              <a:off x="2893449" y="4395049"/>
              <a:ext cx="1203321" cy="1021208"/>
              <a:chOff x="3906167" y="3324390"/>
              <a:chExt cx="1671281" cy="1418344"/>
            </a:xfrm>
            <a:solidFill>
              <a:srgbClr val="93D2FE"/>
            </a:solidFill>
          </p:grpSpPr>
          <p:sp>
            <p:nvSpPr>
              <p:cNvPr id="448" name="Oval 859"/>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449" name="Oval 861"/>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450" name="Oval 862"/>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451" name="Oval 863"/>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452" name="Oval 863"/>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grpSp>
            <p:nvGrpSpPr>
              <p:cNvPr id="453" name="Group 452"/>
              <p:cNvGrpSpPr/>
              <p:nvPr/>
            </p:nvGrpSpPr>
            <p:grpSpPr>
              <a:xfrm>
                <a:off x="3906167" y="4047050"/>
                <a:ext cx="1671281" cy="539042"/>
                <a:chOff x="1320274" y="4580303"/>
                <a:chExt cx="1671281" cy="467246"/>
              </a:xfrm>
              <a:grpFill/>
            </p:grpSpPr>
            <p:sp>
              <p:nvSpPr>
                <p:cNvPr id="468" name="Freeform 860"/>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469" name="Rectangle 864"/>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ctr"/>
                <a:lstStyle/>
                <a:p>
                  <a:pPr algn="ctr"/>
                  <a:r>
                    <a:rPr lang="en-US" dirty="0">
                      <a:latin typeface="Calibri"/>
                      <a:ea typeface="Calibri"/>
                      <a:cs typeface="Calibri"/>
                    </a:rPr>
                    <a:t>r1</a:t>
                  </a:r>
                </a:p>
              </p:txBody>
            </p:sp>
            <p:sp>
              <p:nvSpPr>
                <p:cNvPr id="470" name="Freeform 865"/>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471" name="Freeform 866"/>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grpSp>
          <p:grpSp>
            <p:nvGrpSpPr>
              <p:cNvPr id="454" name="Group 453"/>
              <p:cNvGrpSpPr/>
              <p:nvPr/>
            </p:nvGrpSpPr>
            <p:grpSpPr>
              <a:xfrm>
                <a:off x="4596370" y="3324390"/>
                <a:ext cx="552654" cy="1188720"/>
                <a:chOff x="1823226" y="3235632"/>
                <a:chExt cx="552654" cy="1188720"/>
              </a:xfrm>
              <a:grpFill/>
            </p:grpSpPr>
            <p:sp>
              <p:nvSpPr>
                <p:cNvPr id="455" name="Oval 878"/>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456" name="Rectangle 880"/>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457" name="Oval 878"/>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458" name="Line 881"/>
                <p:cNvSpPr>
                  <a:spLocks noChangeShapeType="1"/>
                </p:cNvSpPr>
                <p:nvPr/>
              </p:nvSpPr>
              <p:spPr bwMode="auto">
                <a:xfrm flipV="1">
                  <a:off x="1937377"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459" name="Line 882"/>
                <p:cNvSpPr>
                  <a:spLocks noChangeShapeType="1"/>
                </p:cNvSpPr>
                <p:nvPr/>
              </p:nvSpPr>
              <p:spPr bwMode="auto">
                <a:xfrm flipH="1" flipV="1">
                  <a:off x="1823226"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460" name="Rectangle 880"/>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461" name="Oval 878"/>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462" name="Line 882"/>
                <p:cNvSpPr>
                  <a:spLocks noChangeShapeType="1"/>
                </p:cNvSpPr>
                <p:nvPr/>
              </p:nvSpPr>
              <p:spPr bwMode="auto">
                <a:xfrm rot="1800000" flipV="1">
                  <a:off x="2008380" y="3235632"/>
                  <a:ext cx="166195" cy="553247"/>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463" name="Line 882"/>
                <p:cNvSpPr>
                  <a:spLocks noChangeShapeType="1"/>
                </p:cNvSpPr>
                <p:nvPr/>
              </p:nvSpPr>
              <p:spPr bwMode="auto">
                <a:xfrm rot="1800000" flipV="1">
                  <a:off x="2019974" y="3238739"/>
                  <a:ext cx="147328" cy="577282"/>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464" name="Line 884"/>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p:spPr>
              <p:txBody>
                <a:bodyPr wrap="none" anchor="ctr"/>
                <a:lstStyle/>
                <a:p>
                  <a:endParaRPr lang="en-US" dirty="0">
                    <a:latin typeface="Calibri"/>
                    <a:ea typeface="Calibri"/>
                    <a:cs typeface="Calibri"/>
                  </a:endParaRPr>
                </a:p>
              </p:txBody>
            </p:sp>
            <p:sp>
              <p:nvSpPr>
                <p:cNvPr id="465" name="Oval 885"/>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466" name="Line 881"/>
                <p:cNvSpPr>
                  <a:spLocks noChangeShapeType="1"/>
                </p:cNvSpPr>
                <p:nvPr/>
              </p:nvSpPr>
              <p:spPr bwMode="auto">
                <a:xfrm rot="1800000" flipV="1">
                  <a:off x="2148636" y="3292202"/>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467" name="Line 882"/>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grpSp>
        </p:grpSp>
        <p:grpSp>
          <p:nvGrpSpPr>
            <p:cNvPr id="443" name="Group 442"/>
            <p:cNvGrpSpPr/>
            <p:nvPr/>
          </p:nvGrpSpPr>
          <p:grpSpPr>
            <a:xfrm>
              <a:off x="884857" y="6163687"/>
              <a:ext cx="538242" cy="392707"/>
              <a:chOff x="1012668" y="989071"/>
              <a:chExt cx="747559" cy="545425"/>
            </a:xfrm>
          </p:grpSpPr>
          <p:sp>
            <p:nvSpPr>
              <p:cNvPr id="444" name="Line 853"/>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 xmlns:a14="http://schemas.microsoft.com/office/drawing/2010/main">
                    <a:noFill/>
                  </a14:hiddenFill>
                </a:ext>
              </a:extLst>
            </p:spPr>
            <p:txBody>
              <a:bodyPr wrap="none" anchor="ctr">
                <a:flatTx/>
              </a:bodyPr>
              <a:lstStyle/>
              <a:p>
                <a:endParaRPr lang="en-US" dirty="0">
                  <a:latin typeface="Calibri"/>
                  <a:ea typeface="Times New Roman"/>
                  <a:cs typeface="Times New Roman"/>
                </a:endParaRPr>
              </a:p>
            </p:txBody>
          </p:sp>
          <p:sp>
            <p:nvSpPr>
              <p:cNvPr id="445" name="Rectangle 876"/>
              <p:cNvSpPr>
                <a:spLocks noChangeAspect="1" noChangeArrowheads="1"/>
              </p:cNvSpPr>
              <p:nvPr/>
            </p:nvSpPr>
            <p:spPr bwMode="auto">
              <a:xfrm>
                <a:off x="1018313" y="1107030"/>
                <a:ext cx="100" cy="42746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latin typeface="Calibri"/>
                  <a:ea typeface="Times New Roman"/>
                  <a:cs typeface="Calibri"/>
                </a:endParaRPr>
              </a:p>
            </p:txBody>
          </p:sp>
          <p:sp>
            <p:nvSpPr>
              <p:cNvPr id="446" name="Rectangle 873"/>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dirty="0">
                    <a:latin typeface="Calibri"/>
                    <a:ea typeface="Times New Roman"/>
                    <a:cs typeface="Calibri"/>
                  </a:rPr>
                  <a:t>c1</a:t>
                </a:r>
              </a:p>
            </p:txBody>
          </p:sp>
          <p:sp>
            <p:nvSpPr>
              <p:cNvPr id="447" name="Freeform 875"/>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Times New Roman"/>
                  <a:cs typeface="Times New Roman"/>
                </a:endParaRPr>
              </a:p>
            </p:txBody>
          </p:sp>
        </p:grpSp>
      </p:grpSp>
      <p:grpSp>
        <p:nvGrpSpPr>
          <p:cNvPr id="5" name="Group 4">
            <a:extLst>
              <a:ext uri="{FF2B5EF4-FFF2-40B4-BE49-F238E27FC236}">
                <a16:creationId xmlns:a16="http://schemas.microsoft.com/office/drawing/2014/main" id="{67381780-AE64-894E-B173-23B36927F164}"/>
              </a:ext>
            </a:extLst>
          </p:cNvPr>
          <p:cNvGrpSpPr/>
          <p:nvPr/>
        </p:nvGrpSpPr>
        <p:grpSpPr>
          <a:xfrm>
            <a:off x="7924155" y="3494859"/>
            <a:ext cx="3907520" cy="2008751"/>
            <a:chOff x="4966767" y="2165564"/>
            <a:chExt cx="3907520" cy="2008751"/>
          </a:xfrm>
        </p:grpSpPr>
        <p:sp>
          <p:nvSpPr>
            <p:cNvPr id="130" name="Rectangle 891">
              <a:extLst>
                <a:ext uri="{FF2B5EF4-FFF2-40B4-BE49-F238E27FC236}">
                  <a16:creationId xmlns:a16="http://schemas.microsoft.com/office/drawing/2014/main" id="{A4AFFC37-B605-964C-82F0-9C78CE7161D2}"/>
                </a:ext>
              </a:extLst>
            </p:cNvPr>
            <p:cNvSpPr>
              <a:spLocks noChangeArrowheads="1"/>
            </p:cNvSpPr>
            <p:nvPr/>
          </p:nvSpPr>
          <p:spPr bwMode="auto">
            <a:xfrm>
              <a:off x="5915590" y="3558946"/>
              <a:ext cx="65" cy="276999"/>
            </a:xfrm>
            <a:prstGeom prst="rect">
              <a:avLst/>
            </a:prstGeom>
            <a:solidFill>
              <a:srgbClr val="89D3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endParaRPr lang="en-US" b="1" dirty="0">
                <a:latin typeface="Calibri"/>
                <a:ea typeface="Calibri"/>
                <a:cs typeface="Calibri"/>
              </a:endParaRPr>
            </a:p>
          </p:txBody>
        </p:sp>
        <p:sp>
          <p:nvSpPr>
            <p:cNvPr id="131" name="Rectangle 891">
              <a:extLst>
                <a:ext uri="{FF2B5EF4-FFF2-40B4-BE49-F238E27FC236}">
                  <a16:creationId xmlns:a16="http://schemas.microsoft.com/office/drawing/2014/main" id="{34D50592-79D7-F041-A641-DA576DE99987}"/>
                </a:ext>
              </a:extLst>
            </p:cNvPr>
            <p:cNvSpPr>
              <a:spLocks noChangeArrowheads="1"/>
            </p:cNvSpPr>
            <p:nvPr/>
          </p:nvSpPr>
          <p:spPr bwMode="auto">
            <a:xfrm>
              <a:off x="7719102" y="3616418"/>
              <a:ext cx="65" cy="276999"/>
            </a:xfrm>
            <a:prstGeom prst="rect">
              <a:avLst/>
            </a:prstGeom>
            <a:solidFill>
              <a:srgbClr val="FAC09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endParaRPr lang="en-US" b="1" dirty="0">
                <a:latin typeface="Calibri"/>
                <a:ea typeface="Calibri"/>
                <a:cs typeface="Calibri"/>
              </a:endParaRPr>
            </a:p>
          </p:txBody>
        </p:sp>
        <p:grpSp>
          <p:nvGrpSpPr>
            <p:cNvPr id="132" name="Group 131">
              <a:extLst>
                <a:ext uri="{FF2B5EF4-FFF2-40B4-BE49-F238E27FC236}">
                  <a16:creationId xmlns:a16="http://schemas.microsoft.com/office/drawing/2014/main" id="{62200C2D-4D88-DA48-BB2F-F178A9F79E8A}"/>
                </a:ext>
              </a:extLst>
            </p:cNvPr>
            <p:cNvGrpSpPr/>
            <p:nvPr/>
          </p:nvGrpSpPr>
          <p:grpSpPr>
            <a:xfrm>
              <a:off x="5477690" y="2954928"/>
              <a:ext cx="1654724" cy="794307"/>
              <a:chOff x="1026717" y="2292225"/>
              <a:chExt cx="2553587" cy="1225781"/>
            </a:xfrm>
          </p:grpSpPr>
          <p:sp>
            <p:nvSpPr>
              <p:cNvPr id="133" name="Line 853">
                <a:extLst>
                  <a:ext uri="{FF2B5EF4-FFF2-40B4-BE49-F238E27FC236}">
                    <a16:creationId xmlns:a16="http://schemas.microsoft.com/office/drawing/2014/main" id="{21FBBA32-B76A-2A43-B969-D0C9896A2082}"/>
                  </a:ext>
                </a:extLst>
              </p:cNvPr>
              <p:cNvSpPr>
                <a:spLocks noChangeShapeType="1"/>
              </p:cNvSpPr>
              <p:nvPr/>
            </p:nvSpPr>
            <p:spPr bwMode="auto">
              <a:xfrm>
                <a:off x="1026717" y="3511947"/>
                <a:ext cx="822962" cy="6059"/>
              </a:xfrm>
              <a:prstGeom prst="line">
                <a:avLst/>
              </a:prstGeom>
              <a:noFill/>
              <a:ln w="9525">
                <a:solidFill>
                  <a:schemeClr val="tx1"/>
                </a:solidFill>
                <a:round/>
                <a:headEnd/>
                <a:tailEnd/>
              </a:ln>
              <a:scene3d>
                <a:camera prst="legacyObliqueTopRight">
                  <a:rot lat="60000" lon="0" rev="0"/>
                </a:camera>
                <a:lightRig rig="legacyFlat3" dir="l"/>
              </a:scene3d>
              <a:sp3d extrusionH="2095500" contourW="6350" prstMaterial="legacyPlastic">
                <a:bevelT w="13500" h="13500" prst="angle"/>
                <a:bevelB w="13500" h="13500" prst="angle"/>
                <a:extrusionClr>
                  <a:srgbClr val="EBE6DB"/>
                </a:extrusionClr>
              </a:sp3d>
              <a:extLst>
                <a:ext uri="{909E8E84-426E-40dd-AFC4-6F175D3DCCD1}">
                  <a14:hiddenFill xmlns="" xmlns:a14="http://schemas.microsoft.com/office/drawing/2010/main">
                    <a:noFill/>
                  </a14:hiddenFill>
                </a:ext>
              </a:extLst>
            </p:spPr>
            <p:txBody>
              <a:bodyPr wrap="none" anchor="ctr">
                <a:flatTx/>
              </a:bodyPr>
              <a:lstStyle/>
              <a:p>
                <a:endParaRPr lang="en-US" dirty="0">
                  <a:latin typeface="Calibri"/>
                  <a:ea typeface="Times New Roman"/>
                  <a:cs typeface="Times New Roman"/>
                </a:endParaRPr>
              </a:p>
            </p:txBody>
          </p:sp>
          <p:cxnSp>
            <p:nvCxnSpPr>
              <p:cNvPr id="134" name="Straight Connector 133">
                <a:extLst>
                  <a:ext uri="{FF2B5EF4-FFF2-40B4-BE49-F238E27FC236}">
                    <a16:creationId xmlns:a16="http://schemas.microsoft.com/office/drawing/2014/main" id="{286DC214-8CEC-724D-B456-55257EB58B55}"/>
                  </a:ext>
                </a:extLst>
              </p:cNvPr>
              <p:cNvCxnSpPr/>
              <p:nvPr/>
            </p:nvCxnSpPr>
            <p:spPr>
              <a:xfrm>
                <a:off x="2180139" y="2292225"/>
                <a:ext cx="1133857"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35" name="Freeform 860">
                <a:extLst>
                  <a:ext uri="{FF2B5EF4-FFF2-40B4-BE49-F238E27FC236}">
                    <a16:creationId xmlns:a16="http://schemas.microsoft.com/office/drawing/2014/main" id="{6618D844-B823-684F-8975-F0E74C8AA04C}"/>
                  </a:ext>
                </a:extLst>
              </p:cNvPr>
              <p:cNvSpPr>
                <a:spLocks/>
              </p:cNvSpPr>
              <p:nvPr/>
            </p:nvSpPr>
            <p:spPr bwMode="auto">
              <a:xfrm>
                <a:off x="2604677" y="2352547"/>
                <a:ext cx="393192" cy="37765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136" name="Freeform 860">
                <a:extLst>
                  <a:ext uri="{FF2B5EF4-FFF2-40B4-BE49-F238E27FC236}">
                    <a16:creationId xmlns:a16="http://schemas.microsoft.com/office/drawing/2014/main" id="{D312D5B7-8D48-FE43-9D2B-F84D61DFBE80}"/>
                  </a:ext>
                </a:extLst>
              </p:cNvPr>
              <p:cNvSpPr>
                <a:spLocks/>
              </p:cNvSpPr>
              <p:nvPr/>
            </p:nvSpPr>
            <p:spPr bwMode="auto">
              <a:xfrm>
                <a:off x="2366898" y="2303564"/>
                <a:ext cx="1213406" cy="42976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sp>
          <p:nvSpPr>
            <p:cNvPr id="137" name="Line 853">
              <a:extLst>
                <a:ext uri="{FF2B5EF4-FFF2-40B4-BE49-F238E27FC236}">
                  <a16:creationId xmlns:a16="http://schemas.microsoft.com/office/drawing/2014/main" id="{EDDC6ABF-9DFC-AA42-A3AF-46241FF1B312}"/>
                </a:ext>
              </a:extLst>
            </p:cNvPr>
            <p:cNvSpPr>
              <a:spLocks noChangeShapeType="1"/>
            </p:cNvSpPr>
            <p:nvPr/>
          </p:nvSpPr>
          <p:spPr bwMode="auto">
            <a:xfrm>
              <a:off x="7612972" y="3761605"/>
              <a:ext cx="533278" cy="3926"/>
            </a:xfrm>
            <a:prstGeom prst="line">
              <a:avLst/>
            </a:prstGeom>
            <a:noFill/>
            <a:ln w="9525">
              <a:solidFill>
                <a:schemeClr val="tx1"/>
              </a:solidFill>
              <a:round/>
              <a:headEnd/>
              <a:tailEnd/>
            </a:ln>
            <a:scene3d>
              <a:camera prst="legacyObliqueTopRight">
                <a:rot lat="60000" lon="0" rev="0"/>
              </a:camera>
              <a:lightRig rig="legacyFlat3" dir="l"/>
            </a:scene3d>
            <a:sp3d extrusionH="2032000" contourW="6350" prstMaterial="legacyPlastic">
              <a:bevelT w="13500" h="13500" prst="angle"/>
              <a:bevelB w="13500" h="13500" prst="angle"/>
              <a:extrusionClr>
                <a:srgbClr val="EBE6DB"/>
              </a:extrusionClr>
            </a:sp3d>
            <a:extLst>
              <a:ext uri="{909E8E84-426E-40dd-AFC4-6F175D3DCCD1}">
                <a14:hiddenFill xmlns="" xmlns:a14="http://schemas.microsoft.com/office/drawing/2010/main">
                  <a:noFill/>
                </a14:hiddenFill>
              </a:ext>
            </a:extLst>
          </p:spPr>
          <p:txBody>
            <a:bodyPr wrap="none" anchor="ctr">
              <a:flatTx/>
            </a:bodyPr>
            <a:lstStyle/>
            <a:p>
              <a:endParaRPr lang="en-US" dirty="0">
                <a:latin typeface="Calibri"/>
                <a:ea typeface="Times New Roman"/>
                <a:cs typeface="Times New Roman"/>
              </a:endParaRPr>
            </a:p>
          </p:txBody>
        </p:sp>
        <p:grpSp>
          <p:nvGrpSpPr>
            <p:cNvPr id="138" name="Group 137">
              <a:extLst>
                <a:ext uri="{FF2B5EF4-FFF2-40B4-BE49-F238E27FC236}">
                  <a16:creationId xmlns:a16="http://schemas.microsoft.com/office/drawing/2014/main" id="{DA6970A7-2DF1-A343-9D14-3DB03C323C70}"/>
                </a:ext>
              </a:extLst>
            </p:cNvPr>
            <p:cNvGrpSpPr/>
            <p:nvPr/>
          </p:nvGrpSpPr>
          <p:grpSpPr>
            <a:xfrm>
              <a:off x="7805310" y="2989564"/>
              <a:ext cx="1068977" cy="282748"/>
              <a:chOff x="4618721" y="2324916"/>
              <a:chExt cx="1649657" cy="436338"/>
            </a:xfrm>
          </p:grpSpPr>
          <p:sp>
            <p:nvSpPr>
              <p:cNvPr id="139" name="Freeform 860">
                <a:extLst>
                  <a:ext uri="{FF2B5EF4-FFF2-40B4-BE49-F238E27FC236}">
                    <a16:creationId xmlns:a16="http://schemas.microsoft.com/office/drawing/2014/main" id="{B4ED3080-C65F-E547-B32D-1F5B48A3BE53}"/>
                  </a:ext>
                </a:extLst>
              </p:cNvPr>
              <p:cNvSpPr>
                <a:spLocks/>
              </p:cNvSpPr>
              <p:nvPr/>
            </p:nvSpPr>
            <p:spPr bwMode="auto">
              <a:xfrm>
                <a:off x="4713316" y="2596201"/>
                <a:ext cx="393192" cy="16505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cxnSp>
            <p:nvCxnSpPr>
              <p:cNvPr id="140" name="Straight Connector 139">
                <a:extLst>
                  <a:ext uri="{FF2B5EF4-FFF2-40B4-BE49-F238E27FC236}">
                    <a16:creationId xmlns:a16="http://schemas.microsoft.com/office/drawing/2014/main" id="{1112A4D1-4C76-AD49-B5B8-C18254BBC748}"/>
                  </a:ext>
                </a:extLst>
              </p:cNvPr>
              <p:cNvCxnSpPr/>
              <p:nvPr/>
            </p:nvCxnSpPr>
            <p:spPr>
              <a:xfrm>
                <a:off x="5143666" y="2324916"/>
                <a:ext cx="1124712"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41" name="Freeform 860">
                <a:extLst>
                  <a:ext uri="{FF2B5EF4-FFF2-40B4-BE49-F238E27FC236}">
                    <a16:creationId xmlns:a16="http://schemas.microsoft.com/office/drawing/2014/main" id="{21126F22-A012-674F-935D-9E5948786F43}"/>
                  </a:ext>
                </a:extLst>
              </p:cNvPr>
              <p:cNvSpPr>
                <a:spLocks/>
              </p:cNvSpPr>
              <p:nvPr/>
            </p:nvSpPr>
            <p:spPr bwMode="auto">
              <a:xfrm>
                <a:off x="4618721" y="2337342"/>
                <a:ext cx="1213406" cy="41148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cxnSp>
          <p:nvCxnSpPr>
            <p:cNvPr id="142" name="Straight Connector 141">
              <a:extLst>
                <a:ext uri="{FF2B5EF4-FFF2-40B4-BE49-F238E27FC236}">
                  <a16:creationId xmlns:a16="http://schemas.microsoft.com/office/drawing/2014/main" id="{DAC02A0E-B02D-054C-B6B4-DD4A89E29368}"/>
                </a:ext>
              </a:extLst>
            </p:cNvPr>
            <p:cNvCxnSpPr/>
            <p:nvPr/>
          </p:nvCxnSpPr>
          <p:spPr>
            <a:xfrm>
              <a:off x="6866487" y="3699838"/>
              <a:ext cx="592530"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43" name="Freeform 860">
              <a:extLst>
                <a:ext uri="{FF2B5EF4-FFF2-40B4-BE49-F238E27FC236}">
                  <a16:creationId xmlns:a16="http://schemas.microsoft.com/office/drawing/2014/main" id="{E4F2C98F-28DD-7646-9025-08338ACE93BC}"/>
                </a:ext>
              </a:extLst>
            </p:cNvPr>
            <p:cNvSpPr>
              <a:spLocks/>
            </p:cNvSpPr>
            <p:nvPr/>
          </p:nvSpPr>
          <p:spPr bwMode="auto">
            <a:xfrm>
              <a:off x="6576003" y="3738927"/>
              <a:ext cx="799916" cy="24471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144" name="Freeform 860">
              <a:extLst>
                <a:ext uri="{FF2B5EF4-FFF2-40B4-BE49-F238E27FC236}">
                  <a16:creationId xmlns:a16="http://schemas.microsoft.com/office/drawing/2014/main" id="{D1CC2175-D15E-8045-9294-2A5E7691C426}"/>
                </a:ext>
              </a:extLst>
            </p:cNvPr>
            <p:cNvSpPr>
              <a:spLocks/>
            </p:cNvSpPr>
            <p:nvPr/>
          </p:nvSpPr>
          <p:spPr bwMode="auto">
            <a:xfrm>
              <a:off x="6462431" y="3699967"/>
              <a:ext cx="1011288" cy="27849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sp>
          <p:nvSpPr>
            <p:cNvPr id="145" name="Line 853">
              <a:extLst>
                <a:ext uri="{FF2B5EF4-FFF2-40B4-BE49-F238E27FC236}">
                  <a16:creationId xmlns:a16="http://schemas.microsoft.com/office/drawing/2014/main" id="{B29DC155-BD34-E141-B7D1-9A6B0FD08314}"/>
                </a:ext>
              </a:extLst>
            </p:cNvPr>
            <p:cNvSpPr>
              <a:spLocks noChangeShapeType="1"/>
            </p:cNvSpPr>
            <p:nvPr/>
          </p:nvSpPr>
          <p:spPr bwMode="auto">
            <a:xfrm>
              <a:off x="7019996" y="4170389"/>
              <a:ext cx="1333194"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dirty="0">
                  <a:latin typeface="Calibri"/>
                  <a:ea typeface="Times New Roman"/>
                  <a:cs typeface="Times New Roman"/>
                </a:rPr>
                <a:t>             d2</a:t>
              </a:r>
            </a:p>
          </p:txBody>
        </p:sp>
        <p:sp>
          <p:nvSpPr>
            <p:cNvPr id="146" name="Line 853">
              <a:extLst>
                <a:ext uri="{FF2B5EF4-FFF2-40B4-BE49-F238E27FC236}">
                  <a16:creationId xmlns:a16="http://schemas.microsoft.com/office/drawing/2014/main" id="{1AAA5646-1A87-DA4A-A72D-536085BC9985}"/>
                </a:ext>
              </a:extLst>
            </p:cNvPr>
            <p:cNvSpPr>
              <a:spLocks noChangeShapeType="1"/>
            </p:cNvSpPr>
            <p:nvPr/>
          </p:nvSpPr>
          <p:spPr bwMode="auto">
            <a:xfrm>
              <a:off x="5082016" y="4166463"/>
              <a:ext cx="1333194"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dirty="0">
                  <a:latin typeface="Calibri"/>
                  <a:ea typeface="Times New Roman"/>
                  <a:cs typeface="Times New Roman"/>
                </a:rPr>
                <a:t>            d1</a:t>
              </a:r>
            </a:p>
          </p:txBody>
        </p:sp>
        <p:sp>
          <p:nvSpPr>
            <p:cNvPr id="147" name="Line 853">
              <a:extLst>
                <a:ext uri="{FF2B5EF4-FFF2-40B4-BE49-F238E27FC236}">
                  <a16:creationId xmlns:a16="http://schemas.microsoft.com/office/drawing/2014/main" id="{18B457A8-D231-F546-BC43-735C0C49FBAB}"/>
                </a:ext>
              </a:extLst>
            </p:cNvPr>
            <p:cNvSpPr>
              <a:spLocks noChangeShapeType="1"/>
            </p:cNvSpPr>
            <p:nvPr/>
          </p:nvSpPr>
          <p:spPr bwMode="auto">
            <a:xfrm>
              <a:off x="6586946" y="3340796"/>
              <a:ext cx="1185062"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dirty="0">
                  <a:ea typeface="Times New Roman"/>
                  <a:cs typeface="Times New Roman"/>
                </a:rPr>
                <a:t>           d3</a:t>
              </a:r>
            </a:p>
          </p:txBody>
        </p:sp>
        <p:grpSp>
          <p:nvGrpSpPr>
            <p:cNvPr id="148" name="Group 147">
              <a:extLst>
                <a:ext uri="{FF2B5EF4-FFF2-40B4-BE49-F238E27FC236}">
                  <a16:creationId xmlns:a16="http://schemas.microsoft.com/office/drawing/2014/main" id="{6BFA8B18-BDE7-4A4A-ACFE-1B0B07A472B7}"/>
                </a:ext>
              </a:extLst>
            </p:cNvPr>
            <p:cNvGrpSpPr/>
            <p:nvPr/>
          </p:nvGrpSpPr>
          <p:grpSpPr>
            <a:xfrm>
              <a:off x="5139466" y="3750347"/>
              <a:ext cx="484418" cy="349404"/>
              <a:chOff x="1012668" y="927184"/>
              <a:chExt cx="747559" cy="539203"/>
            </a:xfrm>
          </p:grpSpPr>
          <p:sp>
            <p:nvSpPr>
              <p:cNvPr id="149" name="Line 853">
                <a:extLst>
                  <a:ext uri="{FF2B5EF4-FFF2-40B4-BE49-F238E27FC236}">
                    <a16:creationId xmlns:a16="http://schemas.microsoft.com/office/drawing/2014/main" id="{06081BD3-A530-3144-8B10-62DF1C7466E4}"/>
                  </a:ext>
                </a:extLst>
              </p:cNvPr>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 xmlns:a14="http://schemas.microsoft.com/office/drawing/2010/main">
                    <a:noFill/>
                  </a14:hiddenFill>
                </a:ext>
              </a:extLst>
            </p:spPr>
            <p:txBody>
              <a:bodyPr wrap="none" anchor="ctr">
                <a:flatTx/>
              </a:bodyPr>
              <a:lstStyle/>
              <a:p>
                <a:endParaRPr lang="en-US" dirty="0">
                  <a:latin typeface="Calibri"/>
                  <a:ea typeface="Times New Roman"/>
                  <a:cs typeface="Times New Roman"/>
                </a:endParaRPr>
              </a:p>
            </p:txBody>
          </p:sp>
          <p:sp>
            <p:nvSpPr>
              <p:cNvPr id="150" name="Rectangle 876">
                <a:extLst>
                  <a:ext uri="{FF2B5EF4-FFF2-40B4-BE49-F238E27FC236}">
                    <a16:creationId xmlns:a16="http://schemas.microsoft.com/office/drawing/2014/main" id="{074F98D5-F194-1E45-87B5-DB4B270FA39E}"/>
                  </a:ext>
                </a:extLst>
              </p:cNvPr>
              <p:cNvSpPr>
                <a:spLocks noChangeAspect="1" noChangeArrowheads="1"/>
              </p:cNvSpPr>
              <p:nvPr/>
            </p:nvSpPr>
            <p:spPr bwMode="auto">
              <a:xfrm>
                <a:off x="1059818" y="927184"/>
                <a:ext cx="100" cy="427467"/>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latin typeface="Calibri"/>
                  <a:ea typeface="Times New Roman"/>
                  <a:cs typeface="Calibri"/>
                </a:endParaRPr>
              </a:p>
            </p:txBody>
          </p:sp>
          <p:sp>
            <p:nvSpPr>
              <p:cNvPr id="151" name="Rectangle 873">
                <a:extLst>
                  <a:ext uri="{FF2B5EF4-FFF2-40B4-BE49-F238E27FC236}">
                    <a16:creationId xmlns:a16="http://schemas.microsoft.com/office/drawing/2014/main" id="{1B831A6B-A4E0-2640-A14B-9A393DC8E459}"/>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dirty="0">
                    <a:latin typeface="Calibri"/>
                    <a:ea typeface="Times New Roman"/>
                    <a:cs typeface="Calibri"/>
                  </a:rPr>
                  <a:t>c1</a:t>
                </a:r>
              </a:p>
            </p:txBody>
          </p:sp>
          <p:sp>
            <p:nvSpPr>
              <p:cNvPr id="152" name="Freeform 875">
                <a:extLst>
                  <a:ext uri="{FF2B5EF4-FFF2-40B4-BE49-F238E27FC236}">
                    <a16:creationId xmlns:a16="http://schemas.microsoft.com/office/drawing/2014/main" id="{A47287A9-6128-4E42-B3B9-62DA5DB8AEF5}"/>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Times New Roman"/>
                  <a:cs typeface="Times New Roman"/>
                </a:endParaRPr>
              </a:p>
            </p:txBody>
          </p:sp>
        </p:grpSp>
        <p:grpSp>
          <p:nvGrpSpPr>
            <p:cNvPr id="153" name="Group 152">
              <a:extLst>
                <a:ext uri="{FF2B5EF4-FFF2-40B4-BE49-F238E27FC236}">
                  <a16:creationId xmlns:a16="http://schemas.microsoft.com/office/drawing/2014/main" id="{EC16B3BD-68B7-D849-A4C4-D74B294B95B5}"/>
                </a:ext>
              </a:extLst>
            </p:cNvPr>
            <p:cNvGrpSpPr/>
            <p:nvPr/>
          </p:nvGrpSpPr>
          <p:grpSpPr>
            <a:xfrm>
              <a:off x="4966767" y="2165564"/>
              <a:ext cx="1082989" cy="919087"/>
              <a:chOff x="3906167" y="3324390"/>
              <a:chExt cx="1671281" cy="1418344"/>
            </a:xfrm>
            <a:solidFill>
              <a:srgbClr val="93D2FE"/>
            </a:solidFill>
          </p:grpSpPr>
          <p:sp>
            <p:nvSpPr>
              <p:cNvPr id="154" name="Oval 859">
                <a:extLst>
                  <a:ext uri="{FF2B5EF4-FFF2-40B4-BE49-F238E27FC236}">
                    <a16:creationId xmlns:a16="http://schemas.microsoft.com/office/drawing/2014/main" id="{F52F9B25-9AE6-9A4E-92C5-7DCBC20CAC4F}"/>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55" name="Oval 861">
                <a:extLst>
                  <a:ext uri="{FF2B5EF4-FFF2-40B4-BE49-F238E27FC236}">
                    <a16:creationId xmlns:a16="http://schemas.microsoft.com/office/drawing/2014/main" id="{0522F197-6BD1-8743-B341-AF8605B29F6A}"/>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56" name="Oval 862">
                <a:extLst>
                  <a:ext uri="{FF2B5EF4-FFF2-40B4-BE49-F238E27FC236}">
                    <a16:creationId xmlns:a16="http://schemas.microsoft.com/office/drawing/2014/main" id="{50EFEBA0-0DE7-C242-A4A8-2F7CB575FF1F}"/>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57" name="Oval 863">
                <a:extLst>
                  <a:ext uri="{FF2B5EF4-FFF2-40B4-BE49-F238E27FC236}">
                    <a16:creationId xmlns:a16="http://schemas.microsoft.com/office/drawing/2014/main" id="{BD651AAE-0D54-974F-9B36-D9EF9FF32B6D}"/>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58" name="Oval 863">
                <a:extLst>
                  <a:ext uri="{FF2B5EF4-FFF2-40B4-BE49-F238E27FC236}">
                    <a16:creationId xmlns:a16="http://schemas.microsoft.com/office/drawing/2014/main" id="{07391731-035E-6747-97D4-7841E9D700E3}"/>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grpSp>
            <p:nvGrpSpPr>
              <p:cNvPr id="159" name="Group 158">
                <a:extLst>
                  <a:ext uri="{FF2B5EF4-FFF2-40B4-BE49-F238E27FC236}">
                    <a16:creationId xmlns:a16="http://schemas.microsoft.com/office/drawing/2014/main" id="{7486BCD6-F627-0D4A-964F-CB98B8651C28}"/>
                  </a:ext>
                </a:extLst>
              </p:cNvPr>
              <p:cNvGrpSpPr/>
              <p:nvPr/>
            </p:nvGrpSpPr>
            <p:grpSpPr>
              <a:xfrm>
                <a:off x="3906167" y="4047050"/>
                <a:ext cx="1671281" cy="539042"/>
                <a:chOff x="1320274" y="4580303"/>
                <a:chExt cx="1671281" cy="467246"/>
              </a:xfrm>
              <a:grpFill/>
            </p:grpSpPr>
            <p:sp>
              <p:nvSpPr>
                <p:cNvPr id="174" name="Freeform 860">
                  <a:extLst>
                    <a:ext uri="{FF2B5EF4-FFF2-40B4-BE49-F238E27FC236}">
                      <a16:creationId xmlns:a16="http://schemas.microsoft.com/office/drawing/2014/main" id="{4F703CB2-D049-BC41-B4AD-C2FEB9CDFF92}"/>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75" name="Rectangle 864">
                  <a:extLst>
                    <a:ext uri="{FF2B5EF4-FFF2-40B4-BE49-F238E27FC236}">
                      <a16:creationId xmlns:a16="http://schemas.microsoft.com/office/drawing/2014/main" id="{5D420707-6A10-EF40-8049-8B5A6B449C40}"/>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ctr"/>
                <a:lstStyle/>
                <a:p>
                  <a:pPr algn="ctr"/>
                  <a:r>
                    <a:rPr lang="en-US" dirty="0">
                      <a:latin typeface="Calibri"/>
                      <a:ea typeface="Calibri"/>
                      <a:cs typeface="Calibri"/>
                    </a:rPr>
                    <a:t>r1</a:t>
                  </a:r>
                </a:p>
              </p:txBody>
            </p:sp>
            <p:sp>
              <p:nvSpPr>
                <p:cNvPr id="176" name="Freeform 865">
                  <a:extLst>
                    <a:ext uri="{FF2B5EF4-FFF2-40B4-BE49-F238E27FC236}">
                      <a16:creationId xmlns:a16="http://schemas.microsoft.com/office/drawing/2014/main" id="{9D492D9C-7DA8-B744-9F5D-E5CA26A04EDC}"/>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77" name="Freeform 866">
                  <a:extLst>
                    <a:ext uri="{FF2B5EF4-FFF2-40B4-BE49-F238E27FC236}">
                      <a16:creationId xmlns:a16="http://schemas.microsoft.com/office/drawing/2014/main" id="{2984A522-5305-D049-B04F-9C68C1A8E187}"/>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grpSp>
          <p:grpSp>
            <p:nvGrpSpPr>
              <p:cNvPr id="160" name="Group 159">
                <a:extLst>
                  <a:ext uri="{FF2B5EF4-FFF2-40B4-BE49-F238E27FC236}">
                    <a16:creationId xmlns:a16="http://schemas.microsoft.com/office/drawing/2014/main" id="{4378CE80-97A8-A640-9A2C-93D6B13072FF}"/>
                  </a:ext>
                </a:extLst>
              </p:cNvPr>
              <p:cNvGrpSpPr/>
              <p:nvPr/>
            </p:nvGrpSpPr>
            <p:grpSpPr>
              <a:xfrm>
                <a:off x="4596370" y="3324390"/>
                <a:ext cx="552654" cy="1188720"/>
                <a:chOff x="1823226" y="3235632"/>
                <a:chExt cx="552654" cy="1188720"/>
              </a:xfrm>
              <a:grpFill/>
            </p:grpSpPr>
            <p:sp>
              <p:nvSpPr>
                <p:cNvPr id="161" name="Oval 878">
                  <a:extLst>
                    <a:ext uri="{FF2B5EF4-FFF2-40B4-BE49-F238E27FC236}">
                      <a16:creationId xmlns:a16="http://schemas.microsoft.com/office/drawing/2014/main" id="{C5325D48-DEAC-B346-99FB-CBD8D53B61B1}"/>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62" name="Rectangle 880">
                  <a:extLst>
                    <a:ext uri="{FF2B5EF4-FFF2-40B4-BE49-F238E27FC236}">
                      <a16:creationId xmlns:a16="http://schemas.microsoft.com/office/drawing/2014/main" id="{E86694A2-494B-D344-9B94-4E4C195EA481}"/>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163" name="Oval 878">
                  <a:extLst>
                    <a:ext uri="{FF2B5EF4-FFF2-40B4-BE49-F238E27FC236}">
                      <a16:creationId xmlns:a16="http://schemas.microsoft.com/office/drawing/2014/main" id="{1FCD86B0-4F30-D044-B4DD-2B45DAF082CD}"/>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64" name="Line 881">
                  <a:extLst>
                    <a:ext uri="{FF2B5EF4-FFF2-40B4-BE49-F238E27FC236}">
                      <a16:creationId xmlns:a16="http://schemas.microsoft.com/office/drawing/2014/main" id="{A347EACF-583F-4143-916E-B1A842074C83}"/>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65" name="Line 882">
                  <a:extLst>
                    <a:ext uri="{FF2B5EF4-FFF2-40B4-BE49-F238E27FC236}">
                      <a16:creationId xmlns:a16="http://schemas.microsoft.com/office/drawing/2014/main" id="{CAB96864-5C04-EA48-BA8E-850EA9373D98}"/>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66" name="Rectangle 880">
                  <a:extLst>
                    <a:ext uri="{FF2B5EF4-FFF2-40B4-BE49-F238E27FC236}">
                      <a16:creationId xmlns:a16="http://schemas.microsoft.com/office/drawing/2014/main" id="{D1F7B849-60D4-D449-A0BB-AD79D0C204A6}"/>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167" name="Oval 878">
                  <a:extLst>
                    <a:ext uri="{FF2B5EF4-FFF2-40B4-BE49-F238E27FC236}">
                      <a16:creationId xmlns:a16="http://schemas.microsoft.com/office/drawing/2014/main" id="{4A594375-7D60-5744-A6E8-9FECF6EF9B6B}"/>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68" name="Line 882">
                  <a:extLst>
                    <a:ext uri="{FF2B5EF4-FFF2-40B4-BE49-F238E27FC236}">
                      <a16:creationId xmlns:a16="http://schemas.microsoft.com/office/drawing/2014/main" id="{AFC8AA37-4A89-1E4F-81BD-87ADDA1A15AB}"/>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69" name="Line 882">
                  <a:extLst>
                    <a:ext uri="{FF2B5EF4-FFF2-40B4-BE49-F238E27FC236}">
                      <a16:creationId xmlns:a16="http://schemas.microsoft.com/office/drawing/2014/main" id="{F67A768D-503D-BD41-8433-1865CBE2BBBF}"/>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70" name="Line 884">
                  <a:extLst>
                    <a:ext uri="{FF2B5EF4-FFF2-40B4-BE49-F238E27FC236}">
                      <a16:creationId xmlns:a16="http://schemas.microsoft.com/office/drawing/2014/main" id="{795B17DA-FEA2-CF4B-B74E-D17AB849FC2E}"/>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p:spPr>
              <p:txBody>
                <a:bodyPr wrap="none" anchor="ctr"/>
                <a:lstStyle/>
                <a:p>
                  <a:endParaRPr lang="en-US" dirty="0">
                    <a:latin typeface="Calibri"/>
                    <a:ea typeface="Calibri"/>
                    <a:cs typeface="Calibri"/>
                  </a:endParaRPr>
                </a:p>
              </p:txBody>
            </p:sp>
            <p:sp>
              <p:nvSpPr>
                <p:cNvPr id="171" name="Oval 885">
                  <a:extLst>
                    <a:ext uri="{FF2B5EF4-FFF2-40B4-BE49-F238E27FC236}">
                      <a16:creationId xmlns:a16="http://schemas.microsoft.com/office/drawing/2014/main" id="{D3FC5E9F-020B-9C4C-B00B-800217083429}"/>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72" name="Line 881">
                  <a:extLst>
                    <a:ext uri="{FF2B5EF4-FFF2-40B4-BE49-F238E27FC236}">
                      <a16:creationId xmlns:a16="http://schemas.microsoft.com/office/drawing/2014/main" id="{761D2BDB-2CE2-444F-A62E-BF8B3235D5E5}"/>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73" name="Line 882">
                  <a:extLst>
                    <a:ext uri="{FF2B5EF4-FFF2-40B4-BE49-F238E27FC236}">
                      <a16:creationId xmlns:a16="http://schemas.microsoft.com/office/drawing/2014/main" id="{56C3FD93-A3E4-CE49-A4F1-E79FC5DE1C29}"/>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grpSp>
        </p:grpSp>
        <p:cxnSp>
          <p:nvCxnSpPr>
            <p:cNvPr id="178" name="Straight Arrow Connector 177">
              <a:extLst>
                <a:ext uri="{FF2B5EF4-FFF2-40B4-BE49-F238E27FC236}">
                  <a16:creationId xmlns:a16="http://schemas.microsoft.com/office/drawing/2014/main" id="{2CDEB971-016D-F347-88D9-41889EA7746C}"/>
                </a:ext>
              </a:extLst>
            </p:cNvPr>
            <p:cNvCxnSpPr>
              <a:cxnSpLocks/>
            </p:cNvCxnSpPr>
            <p:nvPr/>
          </p:nvCxnSpPr>
          <p:spPr>
            <a:xfrm>
              <a:off x="5953826" y="3042775"/>
              <a:ext cx="109138" cy="770314"/>
            </a:xfrm>
            <a:prstGeom prst="straightConnector1">
              <a:avLst/>
            </a:prstGeom>
            <a:ln>
              <a:solidFill>
                <a:srgbClr val="FFC000"/>
              </a:solidFill>
              <a:tailEnd type="triangle"/>
            </a:ln>
          </p:spPr>
          <p:style>
            <a:lnRef idx="2">
              <a:schemeClr val="accent1"/>
            </a:lnRef>
            <a:fillRef idx="0">
              <a:schemeClr val="accent1"/>
            </a:fillRef>
            <a:effectRef idx="1">
              <a:schemeClr val="accent1"/>
            </a:effectRef>
            <a:fontRef idx="minor">
              <a:schemeClr val="tx1"/>
            </a:fontRef>
          </p:style>
        </p:cxnSp>
        <p:cxnSp>
          <p:nvCxnSpPr>
            <p:cNvPr id="179" name="Straight Arrow Connector 178">
              <a:extLst>
                <a:ext uri="{FF2B5EF4-FFF2-40B4-BE49-F238E27FC236}">
                  <a16:creationId xmlns:a16="http://schemas.microsoft.com/office/drawing/2014/main" id="{22633D8D-0B32-D343-9771-11271265572A}"/>
                </a:ext>
              </a:extLst>
            </p:cNvPr>
            <p:cNvCxnSpPr>
              <a:cxnSpLocks/>
            </p:cNvCxnSpPr>
            <p:nvPr/>
          </p:nvCxnSpPr>
          <p:spPr>
            <a:xfrm flipV="1">
              <a:off x="6015045" y="3024428"/>
              <a:ext cx="1134613" cy="18347"/>
            </a:xfrm>
            <a:prstGeom prst="straightConnector1">
              <a:avLst/>
            </a:prstGeom>
            <a:ln>
              <a:solidFill>
                <a:srgbClr val="FFC000"/>
              </a:solidFill>
              <a:tailEnd type="triangle"/>
            </a:ln>
          </p:spPr>
          <p:style>
            <a:lnRef idx="2">
              <a:schemeClr val="accent1"/>
            </a:lnRef>
            <a:fillRef idx="0">
              <a:schemeClr val="accent1"/>
            </a:fillRef>
            <a:effectRef idx="1">
              <a:schemeClr val="accent1"/>
            </a:effectRef>
            <a:fontRef idx="minor">
              <a:schemeClr val="tx1"/>
            </a:fontRef>
          </p:style>
        </p:cxnSp>
      </p:grpSp>
      <mc:AlternateContent xmlns:mc="http://schemas.openxmlformats.org/markup-compatibility/2006" xmlns:a14="http://schemas.microsoft.com/office/drawing/2010/main">
        <mc:Choice Requires="a14">
          <p:sp>
            <p:nvSpPr>
              <p:cNvPr id="106" name="Rectangle 105">
                <a:extLst>
                  <a:ext uri="{FF2B5EF4-FFF2-40B4-BE49-F238E27FC236}">
                    <a16:creationId xmlns:a16="http://schemas.microsoft.com/office/drawing/2014/main" id="{7E59B2C2-0AB6-674A-8A95-EE7CDC49687A}"/>
                  </a:ext>
                </a:extLst>
              </p:cNvPr>
              <p:cNvSpPr/>
              <p:nvPr/>
            </p:nvSpPr>
            <p:spPr>
              <a:xfrm>
                <a:off x="9851514" y="5535608"/>
                <a:ext cx="34810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GB" i="1" dirty="0">
                              <a:solidFill>
                                <a:srgbClr val="FFC000"/>
                              </a:solidFill>
                              <a:latin typeface="Cambria Math" panose="02040503050406030204" pitchFamily="18" charset="0"/>
                            </a:rPr>
                          </m:ctrlPr>
                        </m:accPr>
                        <m:e>
                          <m:r>
                            <a:rPr lang="de-DE" i="1" dirty="0">
                              <a:solidFill>
                                <a:srgbClr val="FFC000"/>
                              </a:solidFill>
                              <a:latin typeface="Cambria Math" panose="02040503050406030204" pitchFamily="18" charset="0"/>
                            </a:rPr>
                            <m:t>𝑠</m:t>
                          </m:r>
                        </m:e>
                      </m:acc>
                    </m:oMath>
                  </m:oMathPara>
                </a14:m>
                <a:endParaRPr lang="en-GB" dirty="0">
                  <a:solidFill>
                    <a:srgbClr val="FFC000"/>
                  </a:solidFill>
                </a:endParaRPr>
              </a:p>
            </p:txBody>
          </p:sp>
        </mc:Choice>
        <mc:Fallback xmlns="">
          <p:sp>
            <p:nvSpPr>
              <p:cNvPr id="106" name="Rectangle 105">
                <a:extLst>
                  <a:ext uri="{FF2B5EF4-FFF2-40B4-BE49-F238E27FC236}">
                    <a16:creationId xmlns:a16="http://schemas.microsoft.com/office/drawing/2014/main" id="{7E59B2C2-0AB6-674A-8A95-EE7CDC49687A}"/>
                  </a:ext>
                </a:extLst>
              </p:cNvPr>
              <p:cNvSpPr>
                <a:spLocks noRot="1" noChangeAspect="1" noMove="1" noResize="1" noEditPoints="1" noAdjustHandles="1" noChangeArrowheads="1" noChangeShapeType="1" noTextEdit="1"/>
              </p:cNvSpPr>
              <p:nvPr/>
            </p:nvSpPr>
            <p:spPr>
              <a:xfrm>
                <a:off x="9851514" y="5535608"/>
                <a:ext cx="348109" cy="369332"/>
              </a:xfrm>
              <a:prstGeom prst="rect">
                <a:avLst/>
              </a:prstGeom>
              <a:blipFill>
                <a:blip r:embed="rId3"/>
                <a:stretch>
                  <a:fillRect/>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07" name="Rectangle 106">
                <a:extLst>
                  <a:ext uri="{FF2B5EF4-FFF2-40B4-BE49-F238E27FC236}">
                    <a16:creationId xmlns:a16="http://schemas.microsoft.com/office/drawing/2014/main" id="{37F84199-AC76-384C-927F-9CA2A20E66A7}"/>
                  </a:ext>
                </a:extLst>
              </p:cNvPr>
              <p:cNvSpPr/>
              <p:nvPr/>
            </p:nvSpPr>
            <p:spPr>
              <a:xfrm>
                <a:off x="9582804" y="3171234"/>
                <a:ext cx="44505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i="1" dirty="0">
                              <a:solidFill>
                                <a:srgbClr val="FFC000"/>
                              </a:solidFill>
                              <a:latin typeface="Cambria Math" panose="02040503050406030204" pitchFamily="18" charset="0"/>
                            </a:rPr>
                          </m:ctrlPr>
                        </m:sSubPr>
                        <m:e>
                          <m:r>
                            <a:rPr lang="de-DE" i="1" dirty="0">
                              <a:solidFill>
                                <a:srgbClr val="FFC000"/>
                              </a:solidFill>
                              <a:latin typeface="Cambria Math" panose="02040503050406030204" pitchFamily="18" charset="0"/>
                            </a:rPr>
                            <m:t>𝑠</m:t>
                          </m:r>
                        </m:e>
                        <m:sub>
                          <m:r>
                            <a:rPr lang="de-DE" i="1" dirty="0">
                              <a:solidFill>
                                <a:srgbClr val="FFC000"/>
                              </a:solidFill>
                              <a:latin typeface="Cambria Math" panose="02040503050406030204" pitchFamily="18" charset="0"/>
                            </a:rPr>
                            <m:t>0</m:t>
                          </m:r>
                        </m:sub>
                      </m:sSub>
                    </m:oMath>
                  </m:oMathPara>
                </a14:m>
                <a:endParaRPr lang="en-GB" dirty="0">
                  <a:solidFill>
                    <a:srgbClr val="FFC000"/>
                  </a:solidFill>
                </a:endParaRPr>
              </a:p>
            </p:txBody>
          </p:sp>
        </mc:Choice>
        <mc:Fallback xmlns="">
          <p:sp>
            <p:nvSpPr>
              <p:cNvPr id="107" name="Rectangle 106">
                <a:extLst>
                  <a:ext uri="{FF2B5EF4-FFF2-40B4-BE49-F238E27FC236}">
                    <a16:creationId xmlns:a16="http://schemas.microsoft.com/office/drawing/2014/main" id="{37F84199-AC76-384C-927F-9CA2A20E66A7}"/>
                  </a:ext>
                </a:extLst>
              </p:cNvPr>
              <p:cNvSpPr>
                <a:spLocks noRot="1" noChangeAspect="1" noMove="1" noResize="1" noEditPoints="1" noAdjustHandles="1" noChangeArrowheads="1" noChangeShapeType="1" noTextEdit="1"/>
              </p:cNvSpPr>
              <p:nvPr/>
            </p:nvSpPr>
            <p:spPr>
              <a:xfrm>
                <a:off x="9582804" y="3171234"/>
                <a:ext cx="445058" cy="369332"/>
              </a:xfrm>
              <a:prstGeom prst="rect">
                <a:avLst/>
              </a:prstGeom>
              <a:blipFill>
                <a:blip r:embed="rId4"/>
                <a:stretch>
                  <a:fillRect/>
                </a:stretch>
              </a:blipFill>
            </p:spPr>
            <p:txBody>
              <a:bodyPr/>
              <a:lstStyle/>
              <a:p>
                <a:r>
                  <a:rPr lang="en-DE">
                    <a:noFill/>
                  </a:rPr>
                  <a:t> </a:t>
                </a:r>
              </a:p>
            </p:txBody>
          </p:sp>
        </mc:Fallback>
      </mc:AlternateContent>
    </p:spTree>
    <p:extLst>
      <p:ext uri="{BB962C8B-B14F-4D97-AF65-F5344CB8AC3E}">
        <p14:creationId xmlns:p14="http://schemas.microsoft.com/office/powerpoint/2010/main" val="354537363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Relaxed States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359625" y="1665066"/>
                <a:ext cx="7197163" cy="4240848"/>
              </a:xfrm>
            </p:spPr>
            <p:txBody>
              <a:bodyPr>
                <a:normAutofit/>
              </a:bodyPr>
              <a:lstStyle/>
              <a:p>
                <a:r>
                  <a:rPr lang="en-GB" dirty="0">
                    <a:solidFill>
                      <a:schemeClr val="accent1"/>
                    </a:solidFill>
                  </a:rPr>
                  <a:t>Relaxed state</a:t>
                </a:r>
                <a:r>
                  <a:rPr lang="en-GB" dirty="0"/>
                  <a:t> (or </a:t>
                </a:r>
                <a:r>
                  <a:rPr lang="en-GB" i="1" dirty="0"/>
                  <a:t>r-state</a:t>
                </a:r>
                <a:r>
                  <a:rPr lang="en-GB" dirty="0"/>
                  <a:t>): </a:t>
                </a:r>
              </a:p>
              <a:p>
                <a:pPr lvl="1"/>
                <a:r>
                  <a:rPr lang="en-GB" dirty="0"/>
                  <a:t>Set </a:t>
                </a:r>
                <a14:m>
                  <m:oMath xmlns:m="http://schemas.openxmlformats.org/officeDocument/2006/math">
                    <m:acc>
                      <m:accPr>
                        <m:chr m:val="̂"/>
                        <m:ctrlPr>
                          <a:rPr lang="en-GB" i="1">
                            <a:latin typeface="Cambria Math" panose="02040503050406030204" pitchFamily="18" charset="0"/>
                          </a:rPr>
                        </m:ctrlPr>
                      </m:accPr>
                      <m:e>
                        <m:r>
                          <a:rPr lang="en-GB" i="1" smtClean="0">
                            <a:latin typeface="Cambria Math" panose="02040503050406030204" pitchFamily="18" charset="0"/>
                          </a:rPr>
                          <m:t>𝑠</m:t>
                        </m:r>
                      </m:e>
                    </m:acc>
                  </m:oMath>
                </a14:m>
                <a:r>
                  <a:rPr lang="en-GB" i="1" dirty="0"/>
                  <a:t> </a:t>
                </a:r>
                <a:r>
                  <a:rPr lang="en-GB" dirty="0"/>
                  <a:t>of ground atoms that includes at least one value for each state variable</a:t>
                </a:r>
              </a:p>
              <a:p>
                <a:pPr lvl="1"/>
                <a:r>
                  <a:rPr lang="en-GB" dirty="0"/>
                  <a:t>Represents {all states that are subsets of </a:t>
                </a:r>
                <a14:m>
                  <m:oMath xmlns:m="http://schemas.openxmlformats.org/officeDocument/2006/math">
                    <m:acc>
                      <m:accPr>
                        <m:chr m:val="̂"/>
                        <m:ctrlPr>
                          <a:rPr lang="en-GB" i="1">
                            <a:latin typeface="Cambria Math" panose="02040503050406030204" pitchFamily="18" charset="0"/>
                          </a:rPr>
                        </m:ctrlPr>
                      </m:accPr>
                      <m:e>
                        <m:r>
                          <a:rPr lang="en-GB" i="1" smtClean="0">
                            <a:latin typeface="Cambria Math" panose="02040503050406030204" pitchFamily="18" charset="0"/>
                          </a:rPr>
                          <m:t>𝑠</m:t>
                        </m:r>
                      </m:e>
                    </m:acc>
                  </m:oMath>
                </a14:m>
                <a:r>
                  <a:rPr lang="en-GB" dirty="0"/>
                  <a:t>}</a:t>
                </a:r>
              </a:p>
              <a:p>
                <a:pPr lvl="1"/>
                <a:r>
                  <a:rPr lang="en-GB" dirty="0"/>
                  <a:t>Note: every state </a:t>
                </a:r>
                <a14:m>
                  <m:oMath xmlns:m="http://schemas.openxmlformats.org/officeDocument/2006/math">
                    <m:r>
                      <a:rPr lang="en-GB" i="1" smtClean="0">
                        <a:latin typeface="Cambria Math" panose="02040503050406030204" pitchFamily="18" charset="0"/>
                      </a:rPr>
                      <m:t>𝑠</m:t>
                    </m:r>
                  </m:oMath>
                </a14:m>
                <a:r>
                  <a:rPr lang="en-GB" dirty="0"/>
                  <a:t> is also a relaxed state that represents </a:t>
                </a:r>
                <a14:m>
                  <m:oMath xmlns:m="http://schemas.openxmlformats.org/officeDocument/2006/math">
                    <m:d>
                      <m:dPr>
                        <m:begChr m:val="{"/>
                        <m:endChr m:val="}"/>
                        <m:ctrlPr>
                          <a:rPr lang="en-GB" i="1" smtClean="0">
                            <a:latin typeface="Cambria Math" panose="02040503050406030204" pitchFamily="18" charset="0"/>
                          </a:rPr>
                        </m:ctrlPr>
                      </m:dPr>
                      <m:e>
                        <m:r>
                          <a:rPr lang="en-GB" i="1" smtClean="0">
                            <a:latin typeface="Cambria Math" panose="02040503050406030204" pitchFamily="18" charset="0"/>
                          </a:rPr>
                          <m:t>𝑠</m:t>
                        </m:r>
                      </m:e>
                    </m:d>
                  </m:oMath>
                </a14:m>
                <a:endParaRPr lang="en-GB" dirty="0"/>
              </a:p>
              <a:p>
                <a:r>
                  <a:rPr lang="en-GB" dirty="0"/>
                  <a:t>Examples</a:t>
                </a:r>
              </a:p>
              <a:p>
                <a:pPr lvl="1"/>
                <a14:m>
                  <m:oMath xmlns:m="http://schemas.openxmlformats.org/officeDocument/2006/math">
                    <m:sSub>
                      <m:sSubPr>
                        <m:ctrlPr>
                          <a:rPr lang="en-GB" i="1" dirty="0">
                            <a:latin typeface="Cambria Math" panose="02040503050406030204" pitchFamily="18" charset="0"/>
                          </a:rPr>
                        </m:ctrlPr>
                      </m:sSubPr>
                      <m:e>
                        <m:acc>
                          <m:accPr>
                            <m:chr m:val="̂"/>
                            <m:ctrlPr>
                              <a:rPr lang="en-GB" i="1" dirty="0">
                                <a:latin typeface="Cambria Math" panose="02040503050406030204" pitchFamily="18" charset="0"/>
                              </a:rPr>
                            </m:ctrlPr>
                          </m:accPr>
                          <m:e>
                            <m:r>
                              <a:rPr lang="de-DE" i="1" dirty="0">
                                <a:latin typeface="Cambria Math" panose="02040503050406030204" pitchFamily="18" charset="0"/>
                              </a:rPr>
                              <m:t>𝑠</m:t>
                            </m:r>
                          </m:e>
                        </m:acc>
                      </m:e>
                      <m:sub>
                        <m:r>
                          <a:rPr lang="en-GB" i="1" dirty="0">
                            <a:latin typeface="Cambria Math" panose="02040503050406030204" pitchFamily="18" charset="0"/>
                          </a:rPr>
                          <m:t>1</m:t>
                        </m:r>
                      </m:sub>
                    </m:sSub>
                    <m:r>
                      <a:rPr lang="de-DE" b="0" i="1" dirty="0" smtClean="0">
                        <a:latin typeface="Cambria Math" panose="02040503050406030204" pitchFamily="18" charset="0"/>
                      </a:rPr>
                      <m:t>=</m:t>
                    </m:r>
                    <m:r>
                      <a:rPr lang="en-GB" i="1" smtClean="0">
                        <a:latin typeface="Cambria Math" panose="02040503050406030204" pitchFamily="18" charset="0"/>
                      </a:rPr>
                      <m:t>{</m:t>
                    </m:r>
                    <m:r>
                      <a:rPr lang="en-GB" i="1" smtClean="0">
                        <a:solidFill>
                          <a:srgbClr val="FFC000"/>
                        </a:solidFill>
                        <a:latin typeface="Cambria Math" panose="02040503050406030204" pitchFamily="18" charset="0"/>
                        <a:ea typeface="ＭＳ Ｐゴシック"/>
                      </a:rPr>
                      <m:t>𝑙𝑜𝑐</m:t>
                    </m:r>
                    <m:d>
                      <m:dPr>
                        <m:ctrlPr>
                          <a:rPr lang="en-GB" i="1" smtClean="0">
                            <a:solidFill>
                              <a:srgbClr val="FFC000"/>
                            </a:solidFill>
                            <a:latin typeface="Cambria Math" panose="02040503050406030204" pitchFamily="18" charset="0"/>
                            <a:ea typeface="ＭＳ Ｐゴシック"/>
                          </a:rPr>
                        </m:ctrlPr>
                      </m:dPr>
                      <m:e>
                        <m:r>
                          <a:rPr lang="en-GB" i="1" smtClean="0">
                            <a:solidFill>
                              <a:srgbClr val="FFC000"/>
                            </a:solidFill>
                            <a:latin typeface="Cambria Math" panose="02040503050406030204" pitchFamily="18" charset="0"/>
                            <a:ea typeface="ＭＳ Ｐゴシック"/>
                          </a:rPr>
                          <m:t>𝑟</m:t>
                        </m:r>
                        <m:r>
                          <a:rPr lang="en-GB" i="1" smtClean="0">
                            <a:solidFill>
                              <a:srgbClr val="FFC000"/>
                            </a:solidFill>
                            <a:latin typeface="Cambria Math" panose="02040503050406030204" pitchFamily="18" charset="0"/>
                            <a:ea typeface="ＭＳ Ｐゴシック"/>
                          </a:rPr>
                          <m:t>1</m:t>
                        </m:r>
                      </m:e>
                    </m:d>
                    <m:r>
                      <a:rPr lang="en-GB" i="1" smtClean="0">
                        <a:solidFill>
                          <a:srgbClr val="FFC000"/>
                        </a:solidFill>
                        <a:latin typeface="Cambria Math" panose="02040503050406030204" pitchFamily="18" charset="0"/>
                        <a:ea typeface="ＭＳ Ｐゴシック"/>
                      </a:rPr>
                      <m:t>=</m:t>
                    </m:r>
                    <m:r>
                      <a:rPr lang="en-GB" i="1" smtClean="0">
                        <a:solidFill>
                          <a:srgbClr val="FFC000"/>
                        </a:solidFill>
                        <a:latin typeface="Cambria Math" panose="02040503050406030204" pitchFamily="18" charset="0"/>
                        <a:ea typeface="ＭＳ Ｐゴシック"/>
                      </a:rPr>
                      <m:t>𝑑</m:t>
                    </m:r>
                    <m:r>
                      <a:rPr lang="en-GB" i="1" smtClean="0">
                        <a:solidFill>
                          <a:srgbClr val="FFC000"/>
                        </a:solidFill>
                        <a:latin typeface="Cambria Math" panose="02040503050406030204" pitchFamily="18" charset="0"/>
                        <a:ea typeface="ＭＳ Ｐゴシック"/>
                      </a:rPr>
                      <m:t>1, </m:t>
                    </m:r>
                    <m:r>
                      <a:rPr lang="en-GB" i="1" smtClean="0">
                        <a:solidFill>
                          <a:srgbClr val="FFC000"/>
                        </a:solidFill>
                        <a:latin typeface="Cambria Math" panose="02040503050406030204" pitchFamily="18" charset="0"/>
                        <a:ea typeface="ＭＳ Ｐゴシック"/>
                      </a:rPr>
                      <m:t>𝑙𝑜𝑐</m:t>
                    </m:r>
                    <m:d>
                      <m:dPr>
                        <m:ctrlPr>
                          <a:rPr lang="en-GB" i="1" smtClean="0">
                            <a:solidFill>
                              <a:srgbClr val="FFC000"/>
                            </a:solidFill>
                            <a:latin typeface="Cambria Math" panose="02040503050406030204" pitchFamily="18" charset="0"/>
                            <a:ea typeface="ＭＳ Ｐゴシック"/>
                          </a:rPr>
                        </m:ctrlPr>
                      </m:dPr>
                      <m:e>
                        <m:r>
                          <a:rPr lang="en-GB" i="1" smtClean="0">
                            <a:solidFill>
                              <a:srgbClr val="FFC000"/>
                            </a:solidFill>
                            <a:latin typeface="Cambria Math" panose="02040503050406030204" pitchFamily="18" charset="0"/>
                            <a:ea typeface="ＭＳ Ｐゴシック"/>
                          </a:rPr>
                          <m:t>𝑟</m:t>
                        </m:r>
                        <m:r>
                          <a:rPr lang="en-GB" i="1" smtClean="0">
                            <a:solidFill>
                              <a:srgbClr val="FFC000"/>
                            </a:solidFill>
                            <a:latin typeface="Cambria Math" panose="02040503050406030204" pitchFamily="18" charset="0"/>
                            <a:ea typeface="ＭＳ Ｐゴシック"/>
                          </a:rPr>
                          <m:t>1</m:t>
                        </m:r>
                      </m:e>
                    </m:d>
                    <m:r>
                      <a:rPr lang="en-GB" i="1" smtClean="0">
                        <a:solidFill>
                          <a:srgbClr val="FFC000"/>
                        </a:solidFill>
                        <a:latin typeface="Cambria Math" panose="02040503050406030204" pitchFamily="18" charset="0"/>
                        <a:ea typeface="ＭＳ Ｐゴシック"/>
                      </a:rPr>
                      <m:t>=</m:t>
                    </m:r>
                    <m:r>
                      <a:rPr lang="en-GB" i="1" smtClean="0">
                        <a:solidFill>
                          <a:srgbClr val="FFC000"/>
                        </a:solidFill>
                        <a:latin typeface="Cambria Math" panose="02040503050406030204" pitchFamily="18" charset="0"/>
                        <a:ea typeface="ＭＳ Ｐゴシック"/>
                      </a:rPr>
                      <m:t>𝑑</m:t>
                    </m:r>
                    <m:r>
                      <a:rPr lang="en-GB" i="1" smtClean="0">
                        <a:solidFill>
                          <a:srgbClr val="FFC000"/>
                        </a:solidFill>
                        <a:latin typeface="Cambria Math" panose="02040503050406030204" pitchFamily="18" charset="0"/>
                        <a:ea typeface="ＭＳ Ｐゴシック"/>
                      </a:rPr>
                      <m:t>3,</m:t>
                    </m:r>
                    <m:r>
                      <a:rPr lang="en-GB" i="1" smtClean="0">
                        <a:solidFill>
                          <a:schemeClr val="tx1"/>
                        </a:solidFill>
                        <a:latin typeface="Cambria Math" panose="02040503050406030204" pitchFamily="18" charset="0"/>
                        <a:ea typeface="ＭＳ Ｐゴシック"/>
                      </a:rPr>
                      <m:t>𝑐𝑎𝑟𝑔𝑜</m:t>
                    </m:r>
                    <m:d>
                      <m:dPr>
                        <m:ctrlPr>
                          <a:rPr lang="en-GB" i="1" smtClean="0">
                            <a:solidFill>
                              <a:schemeClr val="tx1"/>
                            </a:solidFill>
                            <a:latin typeface="Cambria Math" panose="02040503050406030204" pitchFamily="18" charset="0"/>
                            <a:ea typeface="ＭＳ Ｐゴシック"/>
                          </a:rPr>
                        </m:ctrlPr>
                      </m:dPr>
                      <m:e>
                        <m:r>
                          <a:rPr lang="en-GB" i="1" smtClean="0">
                            <a:solidFill>
                              <a:schemeClr val="tx1"/>
                            </a:solidFill>
                            <a:latin typeface="Cambria Math" panose="02040503050406030204" pitchFamily="18" charset="0"/>
                            <a:ea typeface="ＭＳ Ｐゴシック"/>
                          </a:rPr>
                          <m:t>𝑟</m:t>
                        </m:r>
                        <m:r>
                          <a:rPr lang="en-GB" i="1" smtClean="0">
                            <a:solidFill>
                              <a:schemeClr val="tx1"/>
                            </a:solidFill>
                            <a:latin typeface="Cambria Math" panose="02040503050406030204" pitchFamily="18" charset="0"/>
                            <a:ea typeface="ＭＳ Ｐゴシック"/>
                          </a:rPr>
                          <m:t>1</m:t>
                        </m:r>
                      </m:e>
                    </m:d>
                    <m:r>
                      <a:rPr lang="en-GB" b="0" i="1" smtClean="0">
                        <a:solidFill>
                          <a:schemeClr val="tx1"/>
                        </a:solidFill>
                        <a:latin typeface="Cambria Math" panose="02040503050406030204" pitchFamily="18" charset="0"/>
                        <a:ea typeface="ＭＳ Ｐゴシック"/>
                      </a:rPr>
                      <m:t>=</m:t>
                    </m:r>
                    <m:r>
                      <a:rPr lang="en-GB" i="1" smtClean="0">
                        <a:solidFill>
                          <a:schemeClr val="tx1"/>
                        </a:solidFill>
                        <a:latin typeface="Cambria Math" panose="02040503050406030204" pitchFamily="18" charset="0"/>
                        <a:ea typeface="ＭＳ Ｐゴシック"/>
                      </a:rPr>
                      <m:t>𝑛𝑖𝑙</m:t>
                    </m:r>
                    <m:r>
                      <a:rPr lang="en-GB" i="1" smtClean="0">
                        <a:solidFill>
                          <a:schemeClr val="tx1"/>
                        </a:solidFill>
                        <a:latin typeface="Cambria Math" panose="02040503050406030204" pitchFamily="18" charset="0"/>
                        <a:ea typeface="ＭＳ Ｐゴシック"/>
                      </a:rPr>
                      <m:t>, </m:t>
                    </m:r>
                    <m:r>
                      <a:rPr lang="en-GB" i="1" smtClean="0">
                        <a:solidFill>
                          <a:schemeClr val="tx1"/>
                        </a:solidFill>
                        <a:latin typeface="Cambria Math" panose="02040503050406030204" pitchFamily="18" charset="0"/>
                        <a:ea typeface="ＭＳ Ｐゴシック"/>
                      </a:rPr>
                      <m:t>𝑙𝑜𝑐</m:t>
                    </m:r>
                    <m:d>
                      <m:dPr>
                        <m:ctrlPr>
                          <a:rPr lang="en-GB" i="1" smtClean="0">
                            <a:solidFill>
                              <a:schemeClr val="tx1"/>
                            </a:solidFill>
                            <a:latin typeface="Cambria Math" panose="02040503050406030204" pitchFamily="18" charset="0"/>
                            <a:ea typeface="ＭＳ Ｐゴシック"/>
                          </a:rPr>
                        </m:ctrlPr>
                      </m:dPr>
                      <m:e>
                        <m:r>
                          <a:rPr lang="en-GB" i="1" smtClean="0">
                            <a:solidFill>
                              <a:schemeClr val="tx1"/>
                            </a:solidFill>
                            <a:latin typeface="Cambria Math" panose="02040503050406030204" pitchFamily="18" charset="0"/>
                            <a:ea typeface="ＭＳ Ｐゴシック"/>
                          </a:rPr>
                          <m:t>𝑐</m:t>
                        </m:r>
                        <m:r>
                          <a:rPr lang="en-GB" i="1" smtClean="0">
                            <a:solidFill>
                              <a:schemeClr val="tx1"/>
                            </a:solidFill>
                            <a:latin typeface="Cambria Math" panose="02040503050406030204" pitchFamily="18" charset="0"/>
                            <a:ea typeface="ＭＳ Ｐゴシック"/>
                          </a:rPr>
                          <m:t>1</m:t>
                        </m:r>
                      </m:e>
                    </m:d>
                    <m:r>
                      <a:rPr lang="en-GB" i="1" smtClean="0">
                        <a:solidFill>
                          <a:schemeClr val="tx1"/>
                        </a:solidFill>
                        <a:latin typeface="Cambria Math" panose="02040503050406030204" pitchFamily="18" charset="0"/>
                        <a:ea typeface="ＭＳ Ｐゴシック"/>
                      </a:rPr>
                      <m:t>=</m:t>
                    </m:r>
                    <m:r>
                      <a:rPr lang="en-GB" i="1" smtClean="0">
                        <a:solidFill>
                          <a:schemeClr val="tx1"/>
                        </a:solidFill>
                        <a:latin typeface="Cambria Math" panose="02040503050406030204" pitchFamily="18" charset="0"/>
                        <a:ea typeface="ＭＳ Ｐゴシック"/>
                      </a:rPr>
                      <m:t>𝑑</m:t>
                    </m:r>
                    <m:r>
                      <a:rPr lang="en-GB" i="1" smtClean="0">
                        <a:solidFill>
                          <a:schemeClr val="tx1"/>
                        </a:solidFill>
                        <a:latin typeface="Cambria Math" panose="02040503050406030204" pitchFamily="18" charset="0"/>
                        <a:ea typeface="ＭＳ Ｐゴシック"/>
                      </a:rPr>
                      <m:t>1}</m:t>
                    </m:r>
                  </m:oMath>
                </a14:m>
                <a:endParaRPr lang="en-GB" dirty="0"/>
              </a:p>
              <a:p>
                <a:pPr lvl="1"/>
                <a14:m>
                  <m:oMath xmlns:m="http://schemas.openxmlformats.org/officeDocument/2006/math">
                    <m:sSub>
                      <m:sSubPr>
                        <m:ctrlPr>
                          <a:rPr lang="en-GB" i="1" dirty="0">
                            <a:latin typeface="Cambria Math" panose="02040503050406030204" pitchFamily="18" charset="0"/>
                          </a:rPr>
                        </m:ctrlPr>
                      </m:sSubPr>
                      <m:e>
                        <m:acc>
                          <m:accPr>
                            <m:chr m:val="̂"/>
                            <m:ctrlPr>
                              <a:rPr lang="en-GB" i="1" dirty="0">
                                <a:latin typeface="Cambria Math" panose="02040503050406030204" pitchFamily="18" charset="0"/>
                              </a:rPr>
                            </m:ctrlPr>
                          </m:accPr>
                          <m:e>
                            <m:r>
                              <a:rPr lang="de-DE" i="1" dirty="0">
                                <a:latin typeface="Cambria Math" panose="02040503050406030204" pitchFamily="18" charset="0"/>
                              </a:rPr>
                              <m:t>𝑠</m:t>
                            </m:r>
                          </m:e>
                        </m:acc>
                      </m:e>
                      <m:sub>
                        <m:r>
                          <a:rPr lang="de-DE" b="0" i="1" dirty="0" smtClean="0">
                            <a:latin typeface="Cambria Math" panose="02040503050406030204" pitchFamily="18" charset="0"/>
                          </a:rPr>
                          <m:t>2</m:t>
                        </m:r>
                      </m:sub>
                    </m:sSub>
                    <m:r>
                      <a:rPr lang="de-DE" b="0" i="1" dirty="0" smtClean="0">
                        <a:latin typeface="Cambria Math" panose="02040503050406030204" pitchFamily="18" charset="0"/>
                      </a:rPr>
                      <m:t>=</m:t>
                    </m:r>
                    <m:sSup>
                      <m:sSupPr>
                        <m:ctrlPr>
                          <a:rPr lang="en-US" i="1" dirty="0" smtClean="0">
                            <a:latin typeface="Cambria Math" panose="02040503050406030204" pitchFamily="18" charset="0"/>
                          </a:rPr>
                        </m:ctrlPr>
                      </m:sSupPr>
                      <m:e>
                        <m:r>
                          <a:rPr lang="en-US" i="1" dirty="0">
                            <a:latin typeface="Cambria Math" panose="02040503050406030204" pitchFamily="18" charset="0"/>
                          </a:rPr>
                          <m:t>𝛾</m:t>
                        </m:r>
                      </m:e>
                      <m:sup>
                        <m:r>
                          <a:rPr lang="de-DE" i="1" dirty="0">
                            <a:latin typeface="Cambria Math" panose="02040503050406030204" pitchFamily="18" charset="0"/>
                          </a:rPr>
                          <m:t>+</m:t>
                        </m:r>
                      </m:sup>
                    </m:sSup>
                    <m:d>
                      <m:dPr>
                        <m:ctrlPr>
                          <a:rPr lang="de-DE" b="0" i="1" dirty="0" smtClean="0">
                            <a:latin typeface="Cambria Math" panose="02040503050406030204" pitchFamily="18" charset="0"/>
                          </a:rPr>
                        </m:ctrlPr>
                      </m:dPr>
                      <m:e>
                        <m:sSub>
                          <m:sSubPr>
                            <m:ctrlPr>
                              <a:rPr lang="en-GB" i="1" dirty="0">
                                <a:latin typeface="Cambria Math" panose="02040503050406030204" pitchFamily="18" charset="0"/>
                              </a:rPr>
                            </m:ctrlPr>
                          </m:sSubPr>
                          <m:e>
                            <m:acc>
                              <m:accPr>
                                <m:chr m:val="̂"/>
                                <m:ctrlPr>
                                  <a:rPr lang="en-GB" i="1" dirty="0">
                                    <a:latin typeface="Cambria Math" panose="02040503050406030204" pitchFamily="18" charset="0"/>
                                  </a:rPr>
                                </m:ctrlPr>
                              </m:accPr>
                              <m:e>
                                <m:r>
                                  <a:rPr lang="de-DE" i="1" dirty="0">
                                    <a:latin typeface="Cambria Math" panose="02040503050406030204" pitchFamily="18" charset="0"/>
                                  </a:rPr>
                                  <m:t>𝑠</m:t>
                                </m:r>
                              </m:e>
                            </m:acc>
                          </m:e>
                          <m:sub>
                            <m:r>
                              <a:rPr lang="en-GB" i="1" dirty="0">
                                <a:latin typeface="Cambria Math" panose="02040503050406030204" pitchFamily="18" charset="0"/>
                              </a:rPr>
                              <m:t>1</m:t>
                            </m:r>
                          </m:sub>
                        </m:sSub>
                        <m:r>
                          <a:rPr lang="de-DE" b="0" i="1" dirty="0" smtClean="0">
                            <a:latin typeface="Cambria Math" panose="02040503050406030204" pitchFamily="18" charset="0"/>
                          </a:rPr>
                          <m:t>,</m:t>
                        </m:r>
                        <m:r>
                          <a:rPr lang="de-DE" b="0" i="1" dirty="0" smtClean="0">
                            <a:latin typeface="Cambria Math" panose="02040503050406030204" pitchFamily="18" charset="0"/>
                          </a:rPr>
                          <m:t>𝑡𝑎𝑘𝑒</m:t>
                        </m:r>
                        <m:d>
                          <m:dPr>
                            <m:ctrlPr>
                              <a:rPr lang="de-DE" b="0" i="1" dirty="0" smtClean="0">
                                <a:latin typeface="Cambria Math" panose="02040503050406030204" pitchFamily="18" charset="0"/>
                              </a:rPr>
                            </m:ctrlPr>
                          </m:dPr>
                          <m:e>
                            <m:r>
                              <a:rPr lang="de-DE" b="0" i="1" dirty="0" smtClean="0">
                                <a:latin typeface="Cambria Math" panose="02040503050406030204" pitchFamily="18" charset="0"/>
                              </a:rPr>
                              <m:t>𝑟</m:t>
                            </m:r>
                            <m:r>
                              <a:rPr lang="de-DE" b="0" i="1" dirty="0" smtClean="0">
                                <a:latin typeface="Cambria Math" panose="02040503050406030204" pitchFamily="18" charset="0"/>
                              </a:rPr>
                              <m:t>1,</m:t>
                            </m:r>
                            <m:r>
                              <a:rPr lang="de-DE" b="0" i="1" dirty="0" smtClean="0">
                                <a:latin typeface="Cambria Math" panose="02040503050406030204" pitchFamily="18" charset="0"/>
                              </a:rPr>
                              <m:t>𝑑</m:t>
                            </m:r>
                            <m:r>
                              <a:rPr lang="de-DE" b="0" i="1" dirty="0" smtClean="0">
                                <a:latin typeface="Cambria Math" panose="02040503050406030204" pitchFamily="18" charset="0"/>
                              </a:rPr>
                              <m:t>1,</m:t>
                            </m:r>
                            <m:r>
                              <a:rPr lang="de-DE" b="0" i="1" dirty="0" smtClean="0">
                                <a:latin typeface="Cambria Math" panose="02040503050406030204" pitchFamily="18" charset="0"/>
                              </a:rPr>
                              <m:t>𝑐</m:t>
                            </m:r>
                            <m:r>
                              <a:rPr lang="de-DE" b="0" i="1" dirty="0" smtClean="0">
                                <a:latin typeface="Cambria Math" panose="02040503050406030204" pitchFamily="18" charset="0"/>
                              </a:rPr>
                              <m:t>1</m:t>
                            </m:r>
                          </m:e>
                        </m:d>
                      </m:e>
                    </m:d>
                    <m:r>
                      <a:rPr lang="de-DE" b="0" i="1" dirty="0" smtClean="0">
                        <a:latin typeface="Cambria Math" panose="02040503050406030204" pitchFamily="18" charset="0"/>
                      </a:rPr>
                      <m:t>=</m:t>
                    </m:r>
                    <m:r>
                      <a:rPr lang="en-GB" i="1" smtClean="0">
                        <a:latin typeface="Cambria Math" panose="02040503050406030204" pitchFamily="18" charset="0"/>
                      </a:rPr>
                      <m:t>{</m:t>
                    </m:r>
                    <m:r>
                      <a:rPr lang="en-GB" i="1" smtClean="0">
                        <a:solidFill>
                          <a:srgbClr val="FFC000"/>
                        </a:solidFill>
                        <a:latin typeface="Cambria Math" panose="02040503050406030204" pitchFamily="18" charset="0"/>
                        <a:cs typeface="Calibri"/>
                      </a:rPr>
                      <m:t>𝑙𝑜𝑐</m:t>
                    </m:r>
                    <m:d>
                      <m:dPr>
                        <m:ctrlPr>
                          <a:rPr lang="en-GB" i="1" smtClean="0">
                            <a:solidFill>
                              <a:srgbClr val="FFC000"/>
                            </a:solidFill>
                            <a:latin typeface="Cambria Math" panose="02040503050406030204" pitchFamily="18" charset="0"/>
                            <a:cs typeface="Calibri"/>
                          </a:rPr>
                        </m:ctrlPr>
                      </m:dPr>
                      <m:e>
                        <m:r>
                          <a:rPr lang="en-GB" i="1" smtClean="0">
                            <a:solidFill>
                              <a:srgbClr val="FFC000"/>
                            </a:solidFill>
                            <a:latin typeface="Cambria Math" panose="02040503050406030204" pitchFamily="18" charset="0"/>
                            <a:cs typeface="Calibri"/>
                          </a:rPr>
                          <m:t>𝑟</m:t>
                        </m:r>
                        <m:r>
                          <a:rPr lang="en-GB" i="1" smtClean="0">
                            <a:solidFill>
                              <a:srgbClr val="FFC000"/>
                            </a:solidFill>
                            <a:latin typeface="Cambria Math" panose="02040503050406030204" pitchFamily="18" charset="0"/>
                            <a:cs typeface="Calibri"/>
                          </a:rPr>
                          <m:t>1</m:t>
                        </m:r>
                      </m:e>
                    </m:d>
                    <m:r>
                      <a:rPr lang="en-GB" i="1" smtClean="0">
                        <a:solidFill>
                          <a:srgbClr val="FFC000"/>
                        </a:solidFill>
                        <a:latin typeface="Cambria Math" panose="02040503050406030204" pitchFamily="18" charset="0"/>
                        <a:cs typeface="Calibri"/>
                      </a:rPr>
                      <m:t>=</m:t>
                    </m:r>
                    <m:r>
                      <a:rPr lang="en-GB" i="1" smtClean="0">
                        <a:solidFill>
                          <a:srgbClr val="FFC000"/>
                        </a:solidFill>
                        <a:latin typeface="Cambria Math" panose="02040503050406030204" pitchFamily="18" charset="0"/>
                        <a:cs typeface="Calibri"/>
                      </a:rPr>
                      <m:t>𝑑</m:t>
                    </m:r>
                    <m:r>
                      <a:rPr lang="en-GB" i="1" smtClean="0">
                        <a:solidFill>
                          <a:srgbClr val="FFC000"/>
                        </a:solidFill>
                        <a:latin typeface="Cambria Math" panose="02040503050406030204" pitchFamily="18" charset="0"/>
                        <a:cs typeface="Calibri"/>
                      </a:rPr>
                      <m:t>1,  </m:t>
                    </m:r>
                    <m:r>
                      <a:rPr lang="en-GB" i="1" smtClean="0">
                        <a:solidFill>
                          <a:srgbClr val="FFC000"/>
                        </a:solidFill>
                        <a:latin typeface="Cambria Math" panose="02040503050406030204" pitchFamily="18" charset="0"/>
                      </a:rPr>
                      <m:t>𝑙𝑜𝑐</m:t>
                    </m:r>
                    <m:d>
                      <m:dPr>
                        <m:ctrlPr>
                          <a:rPr lang="en-GB" i="1" smtClean="0">
                            <a:solidFill>
                              <a:srgbClr val="FFC000"/>
                            </a:solidFill>
                            <a:latin typeface="Cambria Math" panose="02040503050406030204" pitchFamily="18" charset="0"/>
                          </a:rPr>
                        </m:ctrlPr>
                      </m:dPr>
                      <m:e>
                        <m:r>
                          <a:rPr lang="en-GB" i="1" smtClean="0">
                            <a:solidFill>
                              <a:srgbClr val="FFC000"/>
                            </a:solidFill>
                            <a:latin typeface="Cambria Math" panose="02040503050406030204" pitchFamily="18" charset="0"/>
                          </a:rPr>
                          <m:t>𝑟</m:t>
                        </m:r>
                        <m:r>
                          <a:rPr lang="en-GB" i="1" smtClean="0">
                            <a:solidFill>
                              <a:srgbClr val="FFC000"/>
                            </a:solidFill>
                            <a:latin typeface="Cambria Math" panose="02040503050406030204" pitchFamily="18" charset="0"/>
                          </a:rPr>
                          <m:t>1</m:t>
                        </m:r>
                      </m:e>
                    </m:d>
                    <m:r>
                      <a:rPr lang="en-GB" i="1" smtClean="0">
                        <a:solidFill>
                          <a:srgbClr val="FFC000"/>
                        </a:solidFill>
                        <a:latin typeface="Cambria Math" panose="02040503050406030204" pitchFamily="18" charset="0"/>
                      </a:rPr>
                      <m:t>=</m:t>
                    </m:r>
                    <m:r>
                      <a:rPr lang="en-GB" i="1" smtClean="0">
                        <a:solidFill>
                          <a:srgbClr val="FFC000"/>
                        </a:solidFill>
                        <a:latin typeface="Cambria Math" panose="02040503050406030204" pitchFamily="18" charset="0"/>
                      </a:rPr>
                      <m:t>𝑑</m:t>
                    </m:r>
                    <m:r>
                      <a:rPr lang="en-GB" i="1" smtClean="0">
                        <a:solidFill>
                          <a:srgbClr val="FFC000"/>
                        </a:solidFill>
                        <a:latin typeface="Cambria Math" panose="02040503050406030204" pitchFamily="18" charset="0"/>
                      </a:rPr>
                      <m:t>3, </m:t>
                    </m:r>
                    <m:r>
                      <a:rPr lang="en-GB" i="1" smtClean="0">
                        <a:solidFill>
                          <a:schemeClr val="accent1"/>
                        </a:solidFill>
                        <a:latin typeface="Cambria Math" panose="02040503050406030204" pitchFamily="18" charset="0"/>
                      </a:rPr>
                      <m:t>𝑐𝑎𝑟𝑔𝑜</m:t>
                    </m:r>
                    <m:d>
                      <m:dPr>
                        <m:ctrlPr>
                          <a:rPr lang="en-GB" i="1" smtClean="0">
                            <a:solidFill>
                              <a:schemeClr val="accent1"/>
                            </a:solidFill>
                            <a:latin typeface="Cambria Math" panose="02040503050406030204" pitchFamily="18" charset="0"/>
                          </a:rPr>
                        </m:ctrlPr>
                      </m:dPr>
                      <m:e>
                        <m:r>
                          <a:rPr lang="en-GB" i="1" smtClean="0">
                            <a:solidFill>
                              <a:schemeClr val="accent1"/>
                            </a:solidFill>
                            <a:latin typeface="Cambria Math" panose="02040503050406030204" pitchFamily="18" charset="0"/>
                          </a:rPr>
                          <m:t>𝑟</m:t>
                        </m:r>
                        <m:r>
                          <a:rPr lang="en-GB" i="1" smtClean="0">
                            <a:solidFill>
                              <a:schemeClr val="accent1"/>
                            </a:solidFill>
                            <a:latin typeface="Cambria Math" panose="02040503050406030204" pitchFamily="18" charset="0"/>
                          </a:rPr>
                          <m:t>1</m:t>
                        </m:r>
                      </m:e>
                    </m:d>
                    <m:r>
                      <a:rPr lang="en-GB" i="1" smtClean="0">
                        <a:solidFill>
                          <a:schemeClr val="accent1"/>
                        </a:solidFill>
                        <a:latin typeface="Cambria Math" panose="02040503050406030204" pitchFamily="18" charset="0"/>
                      </a:rPr>
                      <m:t>=</m:t>
                    </m:r>
                    <m:r>
                      <a:rPr lang="en-GB" i="1" smtClean="0">
                        <a:solidFill>
                          <a:schemeClr val="accent1"/>
                        </a:solidFill>
                        <a:latin typeface="Cambria Math" panose="02040503050406030204" pitchFamily="18" charset="0"/>
                      </a:rPr>
                      <m:t>𝑛𝑖𝑙</m:t>
                    </m:r>
                    <m:r>
                      <a:rPr lang="en-GB" i="1" smtClean="0">
                        <a:latin typeface="Cambria Math" panose="02040503050406030204" pitchFamily="18" charset="0"/>
                      </a:rPr>
                      <m:t> , </m:t>
                    </m:r>
                    <m:r>
                      <a:rPr lang="en-GB" i="1" smtClean="0">
                        <a:solidFill>
                          <a:srgbClr val="7030A0"/>
                        </a:solidFill>
                        <a:latin typeface="Cambria Math" panose="02040503050406030204" pitchFamily="18" charset="0"/>
                      </a:rPr>
                      <m:t>𝑙𝑜𝑐</m:t>
                    </m:r>
                    <m:d>
                      <m:dPr>
                        <m:ctrlPr>
                          <a:rPr lang="en-GB" i="1" smtClean="0">
                            <a:solidFill>
                              <a:srgbClr val="7030A0"/>
                            </a:solidFill>
                            <a:latin typeface="Cambria Math" panose="02040503050406030204" pitchFamily="18" charset="0"/>
                          </a:rPr>
                        </m:ctrlPr>
                      </m:dPr>
                      <m:e>
                        <m:r>
                          <a:rPr lang="en-GB" i="1" smtClean="0">
                            <a:solidFill>
                              <a:srgbClr val="7030A0"/>
                            </a:solidFill>
                            <a:latin typeface="Cambria Math" panose="02040503050406030204" pitchFamily="18" charset="0"/>
                          </a:rPr>
                          <m:t>𝑐</m:t>
                        </m:r>
                        <m:r>
                          <a:rPr lang="en-GB" i="1" smtClean="0">
                            <a:solidFill>
                              <a:srgbClr val="7030A0"/>
                            </a:solidFill>
                            <a:latin typeface="Cambria Math" panose="02040503050406030204" pitchFamily="18" charset="0"/>
                          </a:rPr>
                          <m:t>1</m:t>
                        </m:r>
                      </m:e>
                    </m:d>
                    <m:r>
                      <a:rPr lang="en-GB" i="1" smtClean="0">
                        <a:solidFill>
                          <a:srgbClr val="7030A0"/>
                        </a:solidFill>
                        <a:latin typeface="Cambria Math" panose="02040503050406030204" pitchFamily="18" charset="0"/>
                      </a:rPr>
                      <m:t>=</m:t>
                    </m:r>
                    <m:r>
                      <a:rPr lang="en-GB" i="1" smtClean="0">
                        <a:solidFill>
                          <a:srgbClr val="7030A0"/>
                        </a:solidFill>
                        <a:latin typeface="Cambria Math" panose="02040503050406030204" pitchFamily="18" charset="0"/>
                      </a:rPr>
                      <m:t>𝑟</m:t>
                    </m:r>
                    <m:r>
                      <a:rPr lang="en-GB" i="1" smtClean="0">
                        <a:solidFill>
                          <a:srgbClr val="7030A0"/>
                        </a:solidFill>
                        <a:latin typeface="Cambria Math" panose="02040503050406030204" pitchFamily="18" charset="0"/>
                      </a:rPr>
                      <m:t>1,  </m:t>
                    </m:r>
                    <m:r>
                      <a:rPr lang="en-GB" i="1" smtClean="0">
                        <a:solidFill>
                          <a:srgbClr val="7030A0"/>
                        </a:solidFill>
                        <a:latin typeface="Cambria Math" panose="02040503050406030204" pitchFamily="18" charset="0"/>
                      </a:rPr>
                      <m:t>𝑙𝑜𝑐</m:t>
                    </m:r>
                    <m:d>
                      <m:dPr>
                        <m:ctrlPr>
                          <a:rPr lang="en-GB" i="1" smtClean="0">
                            <a:solidFill>
                              <a:srgbClr val="7030A0"/>
                            </a:solidFill>
                            <a:latin typeface="Cambria Math" panose="02040503050406030204" pitchFamily="18" charset="0"/>
                          </a:rPr>
                        </m:ctrlPr>
                      </m:dPr>
                      <m:e>
                        <m:r>
                          <a:rPr lang="en-GB" i="1" smtClean="0">
                            <a:solidFill>
                              <a:srgbClr val="7030A0"/>
                            </a:solidFill>
                            <a:latin typeface="Cambria Math" panose="02040503050406030204" pitchFamily="18" charset="0"/>
                          </a:rPr>
                          <m:t>𝑐</m:t>
                        </m:r>
                        <m:r>
                          <a:rPr lang="en-GB" i="1" smtClean="0">
                            <a:solidFill>
                              <a:srgbClr val="7030A0"/>
                            </a:solidFill>
                            <a:latin typeface="Cambria Math" panose="02040503050406030204" pitchFamily="18" charset="0"/>
                          </a:rPr>
                          <m:t>1</m:t>
                        </m:r>
                      </m:e>
                    </m:d>
                    <m:r>
                      <a:rPr lang="en-GB" i="1" smtClean="0">
                        <a:solidFill>
                          <a:srgbClr val="7030A0"/>
                        </a:solidFill>
                        <a:latin typeface="Cambria Math" panose="02040503050406030204" pitchFamily="18" charset="0"/>
                      </a:rPr>
                      <m:t>=</m:t>
                    </m:r>
                    <m:r>
                      <a:rPr lang="en-GB" i="1" smtClean="0">
                        <a:solidFill>
                          <a:srgbClr val="7030A0"/>
                        </a:solidFill>
                        <a:latin typeface="Cambria Math" panose="02040503050406030204" pitchFamily="18" charset="0"/>
                      </a:rPr>
                      <m:t>𝑑</m:t>
                    </m:r>
                    <m:r>
                      <a:rPr lang="en-GB" i="1" smtClean="0">
                        <a:solidFill>
                          <a:srgbClr val="7030A0"/>
                        </a:solidFill>
                        <a:latin typeface="Cambria Math" panose="02040503050406030204" pitchFamily="18" charset="0"/>
                      </a:rPr>
                      <m:t>1,</m:t>
                    </m:r>
                    <m:r>
                      <a:rPr lang="en-GB" i="1" smtClean="0">
                        <a:solidFill>
                          <a:schemeClr val="accent1"/>
                        </a:solidFill>
                        <a:latin typeface="Cambria Math" panose="02040503050406030204" pitchFamily="18" charset="0"/>
                      </a:rPr>
                      <m:t>𝑐𝑎𝑟𝑔𝑜</m:t>
                    </m:r>
                    <m:d>
                      <m:dPr>
                        <m:ctrlPr>
                          <a:rPr lang="en-GB" i="1" smtClean="0">
                            <a:solidFill>
                              <a:schemeClr val="accent1"/>
                            </a:solidFill>
                            <a:latin typeface="Cambria Math" panose="02040503050406030204" pitchFamily="18" charset="0"/>
                          </a:rPr>
                        </m:ctrlPr>
                      </m:dPr>
                      <m:e>
                        <m:r>
                          <a:rPr lang="en-GB" i="1" smtClean="0">
                            <a:solidFill>
                              <a:schemeClr val="accent1"/>
                            </a:solidFill>
                            <a:latin typeface="Cambria Math" panose="02040503050406030204" pitchFamily="18" charset="0"/>
                          </a:rPr>
                          <m:t>𝑟</m:t>
                        </m:r>
                        <m:r>
                          <a:rPr lang="en-GB" i="1" smtClean="0">
                            <a:solidFill>
                              <a:schemeClr val="accent1"/>
                            </a:solidFill>
                            <a:latin typeface="Cambria Math" panose="02040503050406030204" pitchFamily="18" charset="0"/>
                          </a:rPr>
                          <m:t>1</m:t>
                        </m:r>
                      </m:e>
                    </m:d>
                    <m:r>
                      <a:rPr lang="en-GB" i="1" smtClean="0">
                        <a:solidFill>
                          <a:schemeClr val="accent1"/>
                        </a:solidFill>
                        <a:latin typeface="Cambria Math" panose="02040503050406030204" pitchFamily="18" charset="0"/>
                      </a:rPr>
                      <m:t>=</m:t>
                    </m:r>
                    <m:r>
                      <a:rPr lang="en-GB" i="1" smtClean="0">
                        <a:solidFill>
                          <a:schemeClr val="accent1"/>
                        </a:solidFill>
                        <a:latin typeface="Cambria Math" panose="02040503050406030204" pitchFamily="18" charset="0"/>
                        <a:cs typeface="Calibri"/>
                      </a:rPr>
                      <m:t>𝑐</m:t>
                    </m:r>
                    <m:r>
                      <a:rPr lang="en-GB" i="1" smtClean="0">
                        <a:solidFill>
                          <a:schemeClr val="accent1"/>
                        </a:solidFill>
                        <a:latin typeface="Cambria Math" panose="02040503050406030204" pitchFamily="18" charset="0"/>
                        <a:cs typeface="Calibri"/>
                      </a:rPr>
                      <m:t>1}</m:t>
                    </m:r>
                  </m:oMath>
                </a14:m>
                <a:endParaRPr lang="en-GB" dirty="0"/>
              </a:p>
              <a:p>
                <a:pPr marL="452438" lvl="1" indent="0">
                  <a:buNone/>
                  <a:tabLst>
                    <a:tab pos="284163" algn="l"/>
                    <a:tab pos="568325" algn="l"/>
                  </a:tabLst>
                </a:pPr>
                <a:endParaRPr lang="en-GB" dirty="0"/>
              </a:p>
              <a:p>
                <a:endParaRPr lang="en-GB"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359625" y="1665066"/>
                <a:ext cx="7197163" cy="4240848"/>
              </a:xfrm>
              <a:blipFill>
                <a:blip r:embed="rId3"/>
                <a:stretch>
                  <a:fillRect l="-2465" t="-2985" r="-176"/>
                </a:stretch>
              </a:blipFill>
            </p:spPr>
            <p:txBody>
              <a:bodyPr/>
              <a:lstStyle/>
              <a:p>
                <a:r>
                  <a:rPr lang="en-DE">
                    <a:noFill/>
                  </a:rPr>
                  <a:t> </a:t>
                </a:r>
              </a:p>
            </p:txBody>
          </p:sp>
        </mc:Fallback>
      </mc:AlternateContent>
      <p:sp>
        <p:nvSpPr>
          <p:cNvPr id="6" name="Date Placeholder 5">
            <a:extLst>
              <a:ext uri="{FF2B5EF4-FFF2-40B4-BE49-F238E27FC236}">
                <a16:creationId xmlns:a16="http://schemas.microsoft.com/office/drawing/2014/main" id="{77DA7EA1-E0D9-E240-B7F2-AC67397AF1FA}"/>
              </a:ext>
            </a:extLst>
          </p:cNvPr>
          <p:cNvSpPr>
            <a:spLocks noGrp="1"/>
          </p:cNvSpPr>
          <p:nvPr>
            <p:ph type="dt" sz="half" idx="2"/>
          </p:nvPr>
        </p:nvSpPr>
        <p:spPr/>
        <p:txBody>
          <a:bodyPr/>
          <a:lstStyle/>
          <a:p>
            <a:r>
              <a:rPr lang="de-DE"/>
              <a:t>Deterministic</a:t>
            </a:r>
            <a:endParaRPr lang="de-DE" dirty="0"/>
          </a:p>
        </p:txBody>
      </p:sp>
      <p:sp>
        <p:nvSpPr>
          <p:cNvPr id="7" name="Footer Placeholder 6">
            <a:extLst>
              <a:ext uri="{FF2B5EF4-FFF2-40B4-BE49-F238E27FC236}">
                <a16:creationId xmlns:a16="http://schemas.microsoft.com/office/drawing/2014/main" id="{BF80AA87-46F3-731B-D10E-DB29AC53643F}"/>
              </a:ext>
            </a:extLst>
          </p:cNvPr>
          <p:cNvSpPr>
            <a:spLocks noGrp="1"/>
          </p:cNvSpPr>
          <p:nvPr>
            <p:ph type="ftr" sz="quarter" idx="3"/>
          </p:nvPr>
        </p:nvSpPr>
        <p:spPr/>
        <p:txBody>
          <a:bodyPr/>
          <a:lstStyle/>
          <a:p>
            <a:r>
              <a:rPr lang="en-GB"/>
              <a:t>T. Braun - APA</a:t>
            </a:r>
          </a:p>
        </p:txBody>
      </p:sp>
      <p:sp>
        <p:nvSpPr>
          <p:cNvPr id="5" name="Slide Number Placeholder 4">
            <a:extLst>
              <a:ext uri="{FF2B5EF4-FFF2-40B4-BE49-F238E27FC236}">
                <a16:creationId xmlns:a16="http://schemas.microsoft.com/office/drawing/2014/main" id="{B2A5C936-0F50-0543-99C0-C0487D5FD7D3}"/>
              </a:ext>
            </a:extLst>
          </p:cNvPr>
          <p:cNvSpPr>
            <a:spLocks noGrp="1"/>
          </p:cNvSpPr>
          <p:nvPr>
            <p:ph type="sldNum" sz="quarter" idx="4"/>
          </p:nvPr>
        </p:nvSpPr>
        <p:spPr/>
        <p:txBody>
          <a:bodyPr/>
          <a:lstStyle/>
          <a:p>
            <a:fld id="{67C9959E-8E6B-B04C-9955-EA096F41CA7A}" type="slidenum">
              <a:rPr lang="en-GB" smtClean="0"/>
              <a:t>88</a:t>
            </a:fld>
            <a:endParaRPr lang="en-GB"/>
          </a:p>
        </p:txBody>
      </p:sp>
      <mc:AlternateContent xmlns:mc="http://schemas.openxmlformats.org/markup-compatibility/2006" xmlns:a14="http://schemas.microsoft.com/office/drawing/2010/main">
        <mc:Choice Requires="a14">
          <p:sp>
            <p:nvSpPr>
              <p:cNvPr id="213" name="Rectangle 212">
                <a:extLst>
                  <a:ext uri="{FF2B5EF4-FFF2-40B4-BE49-F238E27FC236}">
                    <a16:creationId xmlns:a16="http://schemas.microsoft.com/office/drawing/2014/main" id="{5282131C-52A9-E727-F4BD-E2D1D7E2CB96}"/>
                  </a:ext>
                </a:extLst>
              </p:cNvPr>
              <p:cNvSpPr/>
              <p:nvPr/>
            </p:nvSpPr>
            <p:spPr>
              <a:xfrm>
                <a:off x="9851514" y="5535608"/>
                <a:ext cx="446661"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b="0" i="1" dirty="0" smtClean="0">
                              <a:solidFill>
                                <a:srgbClr val="FFC000"/>
                              </a:solidFill>
                              <a:latin typeface="Cambria Math" panose="02040503050406030204" pitchFamily="18" charset="0"/>
                            </a:rPr>
                          </m:ctrlPr>
                        </m:sSubPr>
                        <m:e>
                          <m:acc>
                            <m:accPr>
                              <m:chr m:val="̂"/>
                              <m:ctrlPr>
                                <a:rPr lang="en-GB" i="1" dirty="0" smtClean="0">
                                  <a:solidFill>
                                    <a:srgbClr val="FFC000"/>
                                  </a:solidFill>
                                  <a:latin typeface="Cambria Math" panose="02040503050406030204" pitchFamily="18" charset="0"/>
                                </a:rPr>
                              </m:ctrlPr>
                            </m:accPr>
                            <m:e>
                              <m:r>
                                <a:rPr lang="de-DE" i="1" dirty="0">
                                  <a:solidFill>
                                    <a:srgbClr val="FFC000"/>
                                  </a:solidFill>
                                  <a:latin typeface="Cambria Math" panose="02040503050406030204" pitchFamily="18" charset="0"/>
                                </a:rPr>
                                <m:t>𝑠</m:t>
                              </m:r>
                            </m:e>
                          </m:acc>
                        </m:e>
                        <m:sub>
                          <m:r>
                            <a:rPr lang="de-DE" b="0" i="1" dirty="0" smtClean="0">
                              <a:solidFill>
                                <a:srgbClr val="FFC000"/>
                              </a:solidFill>
                              <a:latin typeface="Cambria Math" panose="02040503050406030204" pitchFamily="18" charset="0"/>
                            </a:rPr>
                            <m:t>2</m:t>
                          </m:r>
                        </m:sub>
                      </m:sSub>
                    </m:oMath>
                  </m:oMathPara>
                </a14:m>
                <a:endParaRPr lang="en-GB" dirty="0">
                  <a:solidFill>
                    <a:srgbClr val="FFC000"/>
                  </a:solidFill>
                </a:endParaRPr>
              </a:p>
            </p:txBody>
          </p:sp>
        </mc:Choice>
        <mc:Fallback xmlns="">
          <p:sp>
            <p:nvSpPr>
              <p:cNvPr id="213" name="Rectangle 212">
                <a:extLst>
                  <a:ext uri="{FF2B5EF4-FFF2-40B4-BE49-F238E27FC236}">
                    <a16:creationId xmlns:a16="http://schemas.microsoft.com/office/drawing/2014/main" id="{5282131C-52A9-E727-F4BD-E2D1D7E2CB96}"/>
                  </a:ext>
                </a:extLst>
              </p:cNvPr>
              <p:cNvSpPr>
                <a:spLocks noRot="1" noChangeAspect="1" noMove="1" noResize="1" noEditPoints="1" noAdjustHandles="1" noChangeArrowheads="1" noChangeShapeType="1" noTextEdit="1"/>
              </p:cNvSpPr>
              <p:nvPr/>
            </p:nvSpPr>
            <p:spPr>
              <a:xfrm>
                <a:off x="9851514" y="5535608"/>
                <a:ext cx="446661" cy="369332"/>
              </a:xfrm>
              <a:prstGeom prst="rect">
                <a:avLst/>
              </a:prstGeom>
              <a:blipFill>
                <a:blip r:embed="rId4"/>
                <a:stretch>
                  <a:fillRect/>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214" name="Rectangle 213">
                <a:extLst>
                  <a:ext uri="{FF2B5EF4-FFF2-40B4-BE49-F238E27FC236}">
                    <a16:creationId xmlns:a16="http://schemas.microsoft.com/office/drawing/2014/main" id="{9A529EA5-65F0-82CA-6657-EC849FC4A676}"/>
                  </a:ext>
                </a:extLst>
              </p:cNvPr>
              <p:cNvSpPr/>
              <p:nvPr/>
            </p:nvSpPr>
            <p:spPr>
              <a:xfrm>
                <a:off x="9582804" y="3171234"/>
                <a:ext cx="44505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i="1" dirty="0">
                              <a:solidFill>
                                <a:srgbClr val="FFC000"/>
                              </a:solidFill>
                              <a:latin typeface="Cambria Math" panose="02040503050406030204" pitchFamily="18" charset="0"/>
                            </a:rPr>
                          </m:ctrlPr>
                        </m:sSubPr>
                        <m:e>
                          <m:acc>
                            <m:accPr>
                              <m:chr m:val="̂"/>
                              <m:ctrlPr>
                                <a:rPr lang="en-GB" i="1" dirty="0">
                                  <a:solidFill>
                                    <a:srgbClr val="FFC000"/>
                                  </a:solidFill>
                                  <a:latin typeface="Cambria Math" panose="02040503050406030204" pitchFamily="18" charset="0"/>
                                </a:rPr>
                              </m:ctrlPr>
                            </m:accPr>
                            <m:e>
                              <m:r>
                                <a:rPr lang="de-DE" i="1" dirty="0">
                                  <a:solidFill>
                                    <a:srgbClr val="FFC000"/>
                                  </a:solidFill>
                                  <a:latin typeface="Cambria Math" panose="02040503050406030204" pitchFamily="18" charset="0"/>
                                </a:rPr>
                                <m:t>𝑠</m:t>
                              </m:r>
                            </m:e>
                          </m:acc>
                        </m:e>
                        <m:sub>
                          <m:r>
                            <a:rPr lang="de-DE" i="1" dirty="0">
                              <a:solidFill>
                                <a:srgbClr val="FFC000"/>
                              </a:solidFill>
                              <a:latin typeface="Cambria Math" panose="02040503050406030204" pitchFamily="18" charset="0"/>
                            </a:rPr>
                            <m:t>0</m:t>
                          </m:r>
                        </m:sub>
                      </m:sSub>
                    </m:oMath>
                  </m:oMathPara>
                </a14:m>
                <a:endParaRPr lang="en-GB" dirty="0">
                  <a:solidFill>
                    <a:srgbClr val="FFC000"/>
                  </a:solidFill>
                </a:endParaRPr>
              </a:p>
            </p:txBody>
          </p:sp>
        </mc:Choice>
        <mc:Fallback xmlns="">
          <p:sp>
            <p:nvSpPr>
              <p:cNvPr id="214" name="Rectangle 213">
                <a:extLst>
                  <a:ext uri="{FF2B5EF4-FFF2-40B4-BE49-F238E27FC236}">
                    <a16:creationId xmlns:a16="http://schemas.microsoft.com/office/drawing/2014/main" id="{9A529EA5-65F0-82CA-6657-EC849FC4A676}"/>
                  </a:ext>
                </a:extLst>
              </p:cNvPr>
              <p:cNvSpPr>
                <a:spLocks noRot="1" noChangeAspect="1" noMove="1" noResize="1" noEditPoints="1" noAdjustHandles="1" noChangeArrowheads="1" noChangeShapeType="1" noTextEdit="1"/>
              </p:cNvSpPr>
              <p:nvPr/>
            </p:nvSpPr>
            <p:spPr>
              <a:xfrm>
                <a:off x="9582804" y="3171234"/>
                <a:ext cx="445058" cy="369332"/>
              </a:xfrm>
              <a:prstGeom prst="rect">
                <a:avLst/>
              </a:prstGeom>
              <a:blipFill>
                <a:blip r:embed="rId5"/>
                <a:stretch>
                  <a:fillRect/>
                </a:stretch>
              </a:blipFill>
            </p:spPr>
            <p:txBody>
              <a:bodyPr/>
              <a:lstStyle/>
              <a:p>
                <a:r>
                  <a:rPr lang="en-DE">
                    <a:noFill/>
                  </a:rPr>
                  <a:t> </a:t>
                </a:r>
              </a:p>
            </p:txBody>
          </p:sp>
        </mc:Fallback>
      </mc:AlternateContent>
      <p:grpSp>
        <p:nvGrpSpPr>
          <p:cNvPr id="215" name="Group 214">
            <a:extLst>
              <a:ext uri="{FF2B5EF4-FFF2-40B4-BE49-F238E27FC236}">
                <a16:creationId xmlns:a16="http://schemas.microsoft.com/office/drawing/2014/main" id="{6D7C801D-E6A3-4C83-F031-475B83CE1799}"/>
              </a:ext>
            </a:extLst>
          </p:cNvPr>
          <p:cNvGrpSpPr/>
          <p:nvPr/>
        </p:nvGrpSpPr>
        <p:grpSpPr>
          <a:xfrm>
            <a:off x="7928890" y="1194655"/>
            <a:ext cx="3902140" cy="1977685"/>
            <a:chOff x="7928890" y="1194655"/>
            <a:chExt cx="3902140" cy="1977685"/>
          </a:xfrm>
        </p:grpSpPr>
        <p:sp>
          <p:nvSpPr>
            <p:cNvPr id="9" name="Rectangle 891">
              <a:extLst>
                <a:ext uri="{FF2B5EF4-FFF2-40B4-BE49-F238E27FC236}">
                  <a16:creationId xmlns:a16="http://schemas.microsoft.com/office/drawing/2014/main" id="{BCDF68E4-A32B-F72B-64A9-818EDE755648}"/>
                </a:ext>
              </a:extLst>
            </p:cNvPr>
            <p:cNvSpPr>
              <a:spLocks noChangeArrowheads="1"/>
            </p:cNvSpPr>
            <p:nvPr/>
          </p:nvSpPr>
          <p:spPr bwMode="auto">
            <a:xfrm>
              <a:off x="8872336" y="2556972"/>
              <a:ext cx="65" cy="276999"/>
            </a:xfrm>
            <a:prstGeom prst="rect">
              <a:avLst/>
            </a:prstGeom>
            <a:solidFill>
              <a:srgbClr val="89D3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endParaRPr lang="en-US" b="1" dirty="0">
                <a:latin typeface="Calibri"/>
                <a:ea typeface="Calibri"/>
                <a:cs typeface="Calibri"/>
              </a:endParaRPr>
            </a:p>
          </p:txBody>
        </p:sp>
        <p:sp>
          <p:nvSpPr>
            <p:cNvPr id="10" name="Rectangle 891">
              <a:extLst>
                <a:ext uri="{FF2B5EF4-FFF2-40B4-BE49-F238E27FC236}">
                  <a16:creationId xmlns:a16="http://schemas.microsoft.com/office/drawing/2014/main" id="{EFF41B99-6145-6C89-D555-FD722062528D}"/>
                </a:ext>
              </a:extLst>
            </p:cNvPr>
            <p:cNvSpPr>
              <a:spLocks noChangeArrowheads="1"/>
            </p:cNvSpPr>
            <p:nvPr/>
          </p:nvSpPr>
          <p:spPr bwMode="auto">
            <a:xfrm>
              <a:off x="10675848" y="2614444"/>
              <a:ext cx="65" cy="276999"/>
            </a:xfrm>
            <a:prstGeom prst="rect">
              <a:avLst/>
            </a:prstGeom>
            <a:solidFill>
              <a:srgbClr val="FAC09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endParaRPr lang="en-US" b="1" dirty="0">
                <a:latin typeface="Calibri"/>
                <a:ea typeface="Calibri"/>
                <a:cs typeface="Calibri"/>
              </a:endParaRPr>
            </a:p>
          </p:txBody>
        </p:sp>
        <p:grpSp>
          <p:nvGrpSpPr>
            <p:cNvPr id="11" name="Group 10">
              <a:extLst>
                <a:ext uri="{FF2B5EF4-FFF2-40B4-BE49-F238E27FC236}">
                  <a16:creationId xmlns:a16="http://schemas.microsoft.com/office/drawing/2014/main" id="{18702C50-542B-ECA0-7F0E-934C3206CB9C}"/>
                </a:ext>
              </a:extLst>
            </p:cNvPr>
            <p:cNvGrpSpPr/>
            <p:nvPr/>
          </p:nvGrpSpPr>
          <p:grpSpPr>
            <a:xfrm>
              <a:off x="8434436" y="1952954"/>
              <a:ext cx="1654724" cy="794307"/>
              <a:chOff x="1026717" y="2292224"/>
              <a:chExt cx="2553587" cy="1225782"/>
            </a:xfrm>
          </p:grpSpPr>
          <p:sp>
            <p:nvSpPr>
              <p:cNvPr id="53" name="Line 853">
                <a:extLst>
                  <a:ext uri="{FF2B5EF4-FFF2-40B4-BE49-F238E27FC236}">
                    <a16:creationId xmlns:a16="http://schemas.microsoft.com/office/drawing/2014/main" id="{769CD673-D5B1-BC05-CC40-260BBE11E4D6}"/>
                  </a:ext>
                </a:extLst>
              </p:cNvPr>
              <p:cNvSpPr>
                <a:spLocks noChangeShapeType="1"/>
              </p:cNvSpPr>
              <p:nvPr/>
            </p:nvSpPr>
            <p:spPr bwMode="auto">
              <a:xfrm>
                <a:off x="1026717" y="3511947"/>
                <a:ext cx="822962" cy="6059"/>
              </a:xfrm>
              <a:prstGeom prst="line">
                <a:avLst/>
              </a:prstGeom>
              <a:noFill/>
              <a:ln w="9525">
                <a:solidFill>
                  <a:schemeClr val="tx1"/>
                </a:solidFill>
                <a:round/>
                <a:headEnd/>
                <a:tailEnd/>
              </a:ln>
              <a:scene3d>
                <a:camera prst="legacyObliqueTopRight">
                  <a:rot lat="60000" lon="0" rev="0"/>
                </a:camera>
                <a:lightRig rig="legacyFlat3" dir="l"/>
              </a:scene3d>
              <a:sp3d extrusionH="2095500" contourW="6350" prstMaterial="legacyPlastic">
                <a:bevelT w="13500" h="13500" prst="angle"/>
                <a:bevelB w="13500" h="13500" prst="angle"/>
                <a:extrusionClr>
                  <a:srgbClr val="EBE6DB"/>
                </a:extrusionClr>
              </a:sp3d>
              <a:extLst>
                <a:ext uri="{909E8E84-426E-40dd-AFC4-6F175D3DCCD1}">
                  <a14:hiddenFill xmlns="" xmlns:a14="http://schemas.microsoft.com/office/drawing/2010/main">
                    <a:noFill/>
                  </a14:hiddenFill>
                </a:ext>
              </a:extLst>
            </p:spPr>
            <p:txBody>
              <a:bodyPr wrap="none" anchor="ctr">
                <a:flatTx/>
              </a:bodyPr>
              <a:lstStyle/>
              <a:p>
                <a:endParaRPr lang="en-US" dirty="0">
                  <a:latin typeface="Calibri"/>
                  <a:ea typeface="Times New Roman"/>
                  <a:cs typeface="Times New Roman"/>
                </a:endParaRPr>
              </a:p>
            </p:txBody>
          </p:sp>
          <p:cxnSp>
            <p:nvCxnSpPr>
              <p:cNvPr id="54" name="Straight Connector 53">
                <a:extLst>
                  <a:ext uri="{FF2B5EF4-FFF2-40B4-BE49-F238E27FC236}">
                    <a16:creationId xmlns:a16="http://schemas.microsoft.com/office/drawing/2014/main" id="{05C763C0-AD21-6F1B-E14B-D10E2039797E}"/>
                  </a:ext>
                </a:extLst>
              </p:cNvPr>
              <p:cNvCxnSpPr/>
              <p:nvPr/>
            </p:nvCxnSpPr>
            <p:spPr>
              <a:xfrm>
                <a:off x="2180139" y="2292224"/>
                <a:ext cx="113385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5" name="Freeform 860">
                <a:extLst>
                  <a:ext uri="{FF2B5EF4-FFF2-40B4-BE49-F238E27FC236}">
                    <a16:creationId xmlns:a16="http://schemas.microsoft.com/office/drawing/2014/main" id="{F806BC67-8853-F99B-719F-2C99258EA347}"/>
                  </a:ext>
                </a:extLst>
              </p:cNvPr>
              <p:cNvSpPr>
                <a:spLocks/>
              </p:cNvSpPr>
              <p:nvPr/>
            </p:nvSpPr>
            <p:spPr bwMode="auto">
              <a:xfrm>
                <a:off x="2604677" y="2352547"/>
                <a:ext cx="393192" cy="37765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67" name="Freeform 860">
                <a:extLst>
                  <a:ext uri="{FF2B5EF4-FFF2-40B4-BE49-F238E27FC236}">
                    <a16:creationId xmlns:a16="http://schemas.microsoft.com/office/drawing/2014/main" id="{0B14B692-6426-1E94-AD8C-9007549E8838}"/>
                  </a:ext>
                </a:extLst>
              </p:cNvPr>
              <p:cNvSpPr>
                <a:spLocks/>
              </p:cNvSpPr>
              <p:nvPr/>
            </p:nvSpPr>
            <p:spPr bwMode="auto">
              <a:xfrm>
                <a:off x="2366898" y="2303564"/>
                <a:ext cx="1213406" cy="42976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sp>
          <p:nvSpPr>
            <p:cNvPr id="12" name="Line 853">
              <a:extLst>
                <a:ext uri="{FF2B5EF4-FFF2-40B4-BE49-F238E27FC236}">
                  <a16:creationId xmlns:a16="http://schemas.microsoft.com/office/drawing/2014/main" id="{517958EA-B267-D509-3325-CF5BB71A623B}"/>
                </a:ext>
              </a:extLst>
            </p:cNvPr>
            <p:cNvSpPr>
              <a:spLocks noChangeShapeType="1"/>
            </p:cNvSpPr>
            <p:nvPr/>
          </p:nvSpPr>
          <p:spPr bwMode="auto">
            <a:xfrm>
              <a:off x="10569718" y="2751609"/>
              <a:ext cx="533278" cy="3926"/>
            </a:xfrm>
            <a:prstGeom prst="line">
              <a:avLst/>
            </a:prstGeom>
            <a:noFill/>
            <a:ln w="9525">
              <a:solidFill>
                <a:schemeClr val="tx1"/>
              </a:solidFill>
              <a:round/>
              <a:headEnd/>
              <a:tailEnd/>
            </a:ln>
            <a:scene3d>
              <a:camera prst="legacyObliqueTopRight">
                <a:rot lat="60000" lon="0" rev="0"/>
              </a:camera>
              <a:lightRig rig="legacyFlat3" dir="l"/>
            </a:scene3d>
            <a:sp3d extrusionH="2032000" contourW="6350" prstMaterial="legacyPlastic">
              <a:bevelT w="13500" h="13500" prst="angle"/>
              <a:bevelB w="13500" h="13500" prst="angle"/>
              <a:extrusionClr>
                <a:srgbClr val="EBE6DB"/>
              </a:extrusionClr>
            </a:sp3d>
            <a:extLst>
              <a:ext uri="{909E8E84-426E-40dd-AFC4-6F175D3DCCD1}">
                <a14:hiddenFill xmlns="" xmlns:a14="http://schemas.microsoft.com/office/drawing/2010/main">
                  <a:noFill/>
                </a14:hiddenFill>
              </a:ext>
            </a:extLst>
          </p:spPr>
          <p:txBody>
            <a:bodyPr wrap="none" anchor="ctr">
              <a:flatTx/>
            </a:bodyPr>
            <a:lstStyle/>
            <a:p>
              <a:endParaRPr lang="en-US" dirty="0">
                <a:latin typeface="Calibri"/>
                <a:ea typeface="Times New Roman"/>
                <a:cs typeface="Times New Roman"/>
              </a:endParaRPr>
            </a:p>
          </p:txBody>
        </p:sp>
        <p:grpSp>
          <p:nvGrpSpPr>
            <p:cNvPr id="13" name="Group 12">
              <a:extLst>
                <a:ext uri="{FF2B5EF4-FFF2-40B4-BE49-F238E27FC236}">
                  <a16:creationId xmlns:a16="http://schemas.microsoft.com/office/drawing/2014/main" id="{EA22B792-54F3-7116-E6CF-15E020E621BF}"/>
                </a:ext>
              </a:extLst>
            </p:cNvPr>
            <p:cNvGrpSpPr/>
            <p:nvPr/>
          </p:nvGrpSpPr>
          <p:grpSpPr>
            <a:xfrm>
              <a:off x="10762055" y="1982055"/>
              <a:ext cx="1068975" cy="288275"/>
              <a:chOff x="4618723" y="2316384"/>
              <a:chExt cx="1649655" cy="444870"/>
            </a:xfrm>
          </p:grpSpPr>
          <p:sp>
            <p:nvSpPr>
              <p:cNvPr id="50" name="Freeform 860">
                <a:extLst>
                  <a:ext uri="{FF2B5EF4-FFF2-40B4-BE49-F238E27FC236}">
                    <a16:creationId xmlns:a16="http://schemas.microsoft.com/office/drawing/2014/main" id="{11E6C45B-1661-28AA-ABCB-A53E6E30EB68}"/>
                  </a:ext>
                </a:extLst>
              </p:cNvPr>
              <p:cNvSpPr>
                <a:spLocks/>
              </p:cNvSpPr>
              <p:nvPr/>
            </p:nvSpPr>
            <p:spPr bwMode="auto">
              <a:xfrm>
                <a:off x="4713316" y="2596201"/>
                <a:ext cx="393192" cy="16505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cxnSp>
            <p:nvCxnSpPr>
              <p:cNvPr id="51" name="Straight Connector 50">
                <a:extLst>
                  <a:ext uri="{FF2B5EF4-FFF2-40B4-BE49-F238E27FC236}">
                    <a16:creationId xmlns:a16="http://schemas.microsoft.com/office/drawing/2014/main" id="{D380A1F3-1AB6-6CA9-B229-A5F27B084972}"/>
                  </a:ext>
                </a:extLst>
              </p:cNvPr>
              <p:cNvCxnSpPr/>
              <p:nvPr/>
            </p:nvCxnSpPr>
            <p:spPr>
              <a:xfrm>
                <a:off x="5143667" y="2316384"/>
                <a:ext cx="1124711"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2" name="Freeform 860">
                <a:extLst>
                  <a:ext uri="{FF2B5EF4-FFF2-40B4-BE49-F238E27FC236}">
                    <a16:creationId xmlns:a16="http://schemas.microsoft.com/office/drawing/2014/main" id="{1842EF7A-0124-8EC9-9BDF-656F11653331}"/>
                  </a:ext>
                </a:extLst>
              </p:cNvPr>
              <p:cNvSpPr>
                <a:spLocks/>
              </p:cNvSpPr>
              <p:nvPr/>
            </p:nvSpPr>
            <p:spPr bwMode="auto">
              <a:xfrm>
                <a:off x="4618723" y="2337343"/>
                <a:ext cx="1213406" cy="41148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cxnSp>
          <p:nvCxnSpPr>
            <p:cNvPr id="14" name="Straight Connector 13">
              <a:extLst>
                <a:ext uri="{FF2B5EF4-FFF2-40B4-BE49-F238E27FC236}">
                  <a16:creationId xmlns:a16="http://schemas.microsoft.com/office/drawing/2014/main" id="{CDD3333C-0102-E982-24F3-BA08F2C4956A}"/>
                </a:ext>
              </a:extLst>
            </p:cNvPr>
            <p:cNvCxnSpPr/>
            <p:nvPr/>
          </p:nvCxnSpPr>
          <p:spPr>
            <a:xfrm>
              <a:off x="9823233" y="2697863"/>
              <a:ext cx="592530"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5" name="Freeform 860">
              <a:extLst>
                <a:ext uri="{FF2B5EF4-FFF2-40B4-BE49-F238E27FC236}">
                  <a16:creationId xmlns:a16="http://schemas.microsoft.com/office/drawing/2014/main" id="{92304A49-2736-5E21-006C-954C307FE8D6}"/>
                </a:ext>
              </a:extLst>
            </p:cNvPr>
            <p:cNvSpPr>
              <a:spLocks/>
            </p:cNvSpPr>
            <p:nvPr/>
          </p:nvSpPr>
          <p:spPr bwMode="auto">
            <a:xfrm>
              <a:off x="9532749" y="2736953"/>
              <a:ext cx="799916" cy="24471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16" name="Freeform 860">
              <a:extLst>
                <a:ext uri="{FF2B5EF4-FFF2-40B4-BE49-F238E27FC236}">
                  <a16:creationId xmlns:a16="http://schemas.microsoft.com/office/drawing/2014/main" id="{91C5A91E-9FB4-90FB-02BF-2F5AAF32D93B}"/>
                </a:ext>
              </a:extLst>
            </p:cNvPr>
            <p:cNvSpPr>
              <a:spLocks/>
            </p:cNvSpPr>
            <p:nvPr/>
          </p:nvSpPr>
          <p:spPr bwMode="auto">
            <a:xfrm>
              <a:off x="9419177" y="2697993"/>
              <a:ext cx="1011288" cy="27849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sp>
          <p:nvSpPr>
            <p:cNvPr id="17" name="Line 853">
              <a:extLst>
                <a:ext uri="{FF2B5EF4-FFF2-40B4-BE49-F238E27FC236}">
                  <a16:creationId xmlns:a16="http://schemas.microsoft.com/office/drawing/2014/main" id="{E9D5E57E-2D32-84B6-3502-A360B1FA3AAF}"/>
                </a:ext>
              </a:extLst>
            </p:cNvPr>
            <p:cNvSpPr>
              <a:spLocks noChangeShapeType="1"/>
            </p:cNvSpPr>
            <p:nvPr/>
          </p:nvSpPr>
          <p:spPr bwMode="auto">
            <a:xfrm>
              <a:off x="9976742" y="3168414"/>
              <a:ext cx="1333194"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dirty="0">
                  <a:latin typeface="Calibri"/>
                  <a:ea typeface="Times New Roman"/>
                  <a:cs typeface="Times New Roman"/>
                </a:rPr>
                <a:t>             d2</a:t>
              </a:r>
            </a:p>
          </p:txBody>
        </p:sp>
        <p:sp>
          <p:nvSpPr>
            <p:cNvPr id="18" name="Line 853">
              <a:extLst>
                <a:ext uri="{FF2B5EF4-FFF2-40B4-BE49-F238E27FC236}">
                  <a16:creationId xmlns:a16="http://schemas.microsoft.com/office/drawing/2014/main" id="{E81CFCC5-4E22-4A08-53D1-D491E0607D4E}"/>
                </a:ext>
              </a:extLst>
            </p:cNvPr>
            <p:cNvSpPr>
              <a:spLocks noChangeShapeType="1"/>
            </p:cNvSpPr>
            <p:nvPr/>
          </p:nvSpPr>
          <p:spPr bwMode="auto">
            <a:xfrm>
              <a:off x="8038762" y="3164488"/>
              <a:ext cx="1333194"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dirty="0">
                  <a:latin typeface="Calibri"/>
                  <a:ea typeface="Times New Roman"/>
                  <a:cs typeface="Times New Roman"/>
                </a:rPr>
                <a:t>            d1</a:t>
              </a:r>
            </a:p>
          </p:txBody>
        </p:sp>
        <p:sp>
          <p:nvSpPr>
            <p:cNvPr id="19" name="Line 853">
              <a:extLst>
                <a:ext uri="{FF2B5EF4-FFF2-40B4-BE49-F238E27FC236}">
                  <a16:creationId xmlns:a16="http://schemas.microsoft.com/office/drawing/2014/main" id="{F6A09EF9-DB20-AC14-13C5-FE53DD3FA8D3}"/>
                </a:ext>
              </a:extLst>
            </p:cNvPr>
            <p:cNvSpPr>
              <a:spLocks noChangeShapeType="1"/>
            </p:cNvSpPr>
            <p:nvPr/>
          </p:nvSpPr>
          <p:spPr bwMode="auto">
            <a:xfrm>
              <a:off x="9543692" y="2338822"/>
              <a:ext cx="1185062"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dirty="0">
                  <a:ea typeface="Times New Roman"/>
                  <a:cs typeface="Times New Roman"/>
                </a:rPr>
                <a:t>           d3</a:t>
              </a:r>
            </a:p>
          </p:txBody>
        </p:sp>
        <p:grpSp>
          <p:nvGrpSpPr>
            <p:cNvPr id="21" name="Group 20">
              <a:extLst>
                <a:ext uri="{FF2B5EF4-FFF2-40B4-BE49-F238E27FC236}">
                  <a16:creationId xmlns:a16="http://schemas.microsoft.com/office/drawing/2014/main" id="{E44A6AC9-7166-F65F-0D06-17CAFF463857}"/>
                </a:ext>
              </a:extLst>
            </p:cNvPr>
            <p:cNvGrpSpPr/>
            <p:nvPr/>
          </p:nvGrpSpPr>
          <p:grpSpPr>
            <a:xfrm>
              <a:off x="8096212" y="2788478"/>
              <a:ext cx="484418" cy="353436"/>
              <a:chOff x="1012668" y="989071"/>
              <a:chExt cx="747559" cy="545425"/>
            </a:xfrm>
          </p:grpSpPr>
          <p:sp>
            <p:nvSpPr>
              <p:cNvPr id="22" name="Line 853">
                <a:extLst>
                  <a:ext uri="{FF2B5EF4-FFF2-40B4-BE49-F238E27FC236}">
                    <a16:creationId xmlns:a16="http://schemas.microsoft.com/office/drawing/2014/main" id="{9A6093A6-1BFE-B273-DB76-3E7487B02416}"/>
                  </a:ext>
                </a:extLst>
              </p:cNvPr>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 xmlns:a14="http://schemas.microsoft.com/office/drawing/2010/main">
                    <a:noFill/>
                  </a14:hiddenFill>
                </a:ext>
              </a:extLst>
            </p:spPr>
            <p:txBody>
              <a:bodyPr wrap="none" anchor="ctr">
                <a:flatTx/>
              </a:bodyPr>
              <a:lstStyle/>
              <a:p>
                <a:endParaRPr lang="en-US" dirty="0">
                  <a:latin typeface="Calibri"/>
                  <a:ea typeface="Times New Roman"/>
                  <a:cs typeface="Times New Roman"/>
                </a:endParaRPr>
              </a:p>
            </p:txBody>
          </p:sp>
          <p:sp>
            <p:nvSpPr>
              <p:cNvPr id="23" name="Rectangle 876">
                <a:extLst>
                  <a:ext uri="{FF2B5EF4-FFF2-40B4-BE49-F238E27FC236}">
                    <a16:creationId xmlns:a16="http://schemas.microsoft.com/office/drawing/2014/main" id="{C33E0C4A-9CA0-C372-BD2C-A38FB1BA1E49}"/>
                  </a:ext>
                </a:extLst>
              </p:cNvPr>
              <p:cNvSpPr>
                <a:spLocks noChangeAspect="1" noChangeArrowheads="1"/>
              </p:cNvSpPr>
              <p:nvPr/>
            </p:nvSpPr>
            <p:spPr bwMode="auto">
              <a:xfrm>
                <a:off x="1018313" y="1107030"/>
                <a:ext cx="100" cy="427466"/>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latin typeface="Calibri"/>
                  <a:ea typeface="Times New Roman"/>
                  <a:cs typeface="Calibri"/>
                </a:endParaRPr>
              </a:p>
            </p:txBody>
          </p:sp>
          <p:sp>
            <p:nvSpPr>
              <p:cNvPr id="24" name="Rectangle 873">
                <a:extLst>
                  <a:ext uri="{FF2B5EF4-FFF2-40B4-BE49-F238E27FC236}">
                    <a16:creationId xmlns:a16="http://schemas.microsoft.com/office/drawing/2014/main" id="{F23B2153-757C-415F-FAE0-925B10365DB6}"/>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dirty="0">
                    <a:latin typeface="Calibri"/>
                    <a:ea typeface="Times New Roman"/>
                    <a:cs typeface="Calibri"/>
                  </a:rPr>
                  <a:t>c1</a:t>
                </a:r>
              </a:p>
            </p:txBody>
          </p:sp>
          <p:sp>
            <p:nvSpPr>
              <p:cNvPr id="25" name="Freeform 875">
                <a:extLst>
                  <a:ext uri="{FF2B5EF4-FFF2-40B4-BE49-F238E27FC236}">
                    <a16:creationId xmlns:a16="http://schemas.microsoft.com/office/drawing/2014/main" id="{D9607E41-08E7-2681-65B5-DFF069AF4C7C}"/>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Times New Roman"/>
                  <a:cs typeface="Times New Roman"/>
                </a:endParaRPr>
              </a:p>
            </p:txBody>
          </p:sp>
        </p:grpSp>
        <p:grpSp>
          <p:nvGrpSpPr>
            <p:cNvPr id="131" name="Group 130">
              <a:extLst>
                <a:ext uri="{FF2B5EF4-FFF2-40B4-BE49-F238E27FC236}">
                  <a16:creationId xmlns:a16="http://schemas.microsoft.com/office/drawing/2014/main" id="{D375D004-3BC3-A446-B5C4-8484B2B61F13}"/>
                </a:ext>
              </a:extLst>
            </p:cNvPr>
            <p:cNvGrpSpPr/>
            <p:nvPr/>
          </p:nvGrpSpPr>
          <p:grpSpPr>
            <a:xfrm>
              <a:off x="7928890" y="1194655"/>
              <a:ext cx="1082989" cy="919087"/>
              <a:chOff x="3906167" y="3324390"/>
              <a:chExt cx="1671281" cy="1418344"/>
            </a:xfrm>
            <a:solidFill>
              <a:srgbClr val="93D2FE"/>
            </a:solidFill>
          </p:grpSpPr>
          <p:sp>
            <p:nvSpPr>
              <p:cNvPr id="134" name="Oval 859">
                <a:extLst>
                  <a:ext uri="{FF2B5EF4-FFF2-40B4-BE49-F238E27FC236}">
                    <a16:creationId xmlns:a16="http://schemas.microsoft.com/office/drawing/2014/main" id="{F1A850A2-9E25-FA4D-8152-A4C7B019B59D}"/>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35" name="Oval 861">
                <a:extLst>
                  <a:ext uri="{FF2B5EF4-FFF2-40B4-BE49-F238E27FC236}">
                    <a16:creationId xmlns:a16="http://schemas.microsoft.com/office/drawing/2014/main" id="{1389B7FF-F258-474F-AA51-26ADE012D3D0}"/>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36" name="Oval 862">
                <a:extLst>
                  <a:ext uri="{FF2B5EF4-FFF2-40B4-BE49-F238E27FC236}">
                    <a16:creationId xmlns:a16="http://schemas.microsoft.com/office/drawing/2014/main" id="{5953EC49-40B4-3041-966D-DB34123BAED1}"/>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37" name="Oval 863">
                <a:extLst>
                  <a:ext uri="{FF2B5EF4-FFF2-40B4-BE49-F238E27FC236}">
                    <a16:creationId xmlns:a16="http://schemas.microsoft.com/office/drawing/2014/main" id="{1BE347E6-165E-AE41-AF2F-608AFB7E2C91}"/>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38" name="Oval 863">
                <a:extLst>
                  <a:ext uri="{FF2B5EF4-FFF2-40B4-BE49-F238E27FC236}">
                    <a16:creationId xmlns:a16="http://schemas.microsoft.com/office/drawing/2014/main" id="{FA24450F-530E-9343-AD06-29E2CCB86F53}"/>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grpSp>
            <p:nvGrpSpPr>
              <p:cNvPr id="139" name="Group 138">
                <a:extLst>
                  <a:ext uri="{FF2B5EF4-FFF2-40B4-BE49-F238E27FC236}">
                    <a16:creationId xmlns:a16="http://schemas.microsoft.com/office/drawing/2014/main" id="{45E6320E-7B8E-DD4B-A9BE-4A5017A116FA}"/>
                  </a:ext>
                </a:extLst>
              </p:cNvPr>
              <p:cNvGrpSpPr/>
              <p:nvPr/>
            </p:nvGrpSpPr>
            <p:grpSpPr>
              <a:xfrm>
                <a:off x="3906167" y="4047050"/>
                <a:ext cx="1671281" cy="539042"/>
                <a:chOff x="1320274" y="4580303"/>
                <a:chExt cx="1671281" cy="467246"/>
              </a:xfrm>
              <a:grpFill/>
            </p:grpSpPr>
            <p:sp>
              <p:nvSpPr>
                <p:cNvPr id="154" name="Freeform 860">
                  <a:extLst>
                    <a:ext uri="{FF2B5EF4-FFF2-40B4-BE49-F238E27FC236}">
                      <a16:creationId xmlns:a16="http://schemas.microsoft.com/office/drawing/2014/main" id="{7EC02B16-AF25-8A47-8CE2-5688B4222E4B}"/>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55" name="Rectangle 864">
                  <a:extLst>
                    <a:ext uri="{FF2B5EF4-FFF2-40B4-BE49-F238E27FC236}">
                      <a16:creationId xmlns:a16="http://schemas.microsoft.com/office/drawing/2014/main" id="{70283D71-CD56-3D48-8E8C-C0524FFF3A81}"/>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ctr"/>
                <a:lstStyle/>
                <a:p>
                  <a:pPr algn="ctr"/>
                  <a:r>
                    <a:rPr lang="en-US" dirty="0">
                      <a:latin typeface="Calibri"/>
                      <a:ea typeface="Calibri"/>
                      <a:cs typeface="Calibri"/>
                    </a:rPr>
                    <a:t>r1</a:t>
                  </a:r>
                </a:p>
              </p:txBody>
            </p:sp>
            <p:sp>
              <p:nvSpPr>
                <p:cNvPr id="156" name="Freeform 865">
                  <a:extLst>
                    <a:ext uri="{FF2B5EF4-FFF2-40B4-BE49-F238E27FC236}">
                      <a16:creationId xmlns:a16="http://schemas.microsoft.com/office/drawing/2014/main" id="{30C8401B-CEB1-1F47-B8E0-A656F08F66E9}"/>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57" name="Freeform 866">
                  <a:extLst>
                    <a:ext uri="{FF2B5EF4-FFF2-40B4-BE49-F238E27FC236}">
                      <a16:creationId xmlns:a16="http://schemas.microsoft.com/office/drawing/2014/main" id="{D7A1D710-4BF3-4349-8752-288B2A711DC5}"/>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grpSp>
          <p:grpSp>
            <p:nvGrpSpPr>
              <p:cNvPr id="140" name="Group 139">
                <a:extLst>
                  <a:ext uri="{FF2B5EF4-FFF2-40B4-BE49-F238E27FC236}">
                    <a16:creationId xmlns:a16="http://schemas.microsoft.com/office/drawing/2014/main" id="{6F4F6D3A-343D-0540-948D-2CB624BB7DE9}"/>
                  </a:ext>
                </a:extLst>
              </p:cNvPr>
              <p:cNvGrpSpPr/>
              <p:nvPr/>
            </p:nvGrpSpPr>
            <p:grpSpPr>
              <a:xfrm>
                <a:off x="4596370" y="3324390"/>
                <a:ext cx="552654" cy="1188720"/>
                <a:chOff x="1823226" y="3235632"/>
                <a:chExt cx="552654" cy="1188720"/>
              </a:xfrm>
              <a:grpFill/>
            </p:grpSpPr>
            <p:sp>
              <p:nvSpPr>
                <p:cNvPr id="141" name="Oval 878">
                  <a:extLst>
                    <a:ext uri="{FF2B5EF4-FFF2-40B4-BE49-F238E27FC236}">
                      <a16:creationId xmlns:a16="http://schemas.microsoft.com/office/drawing/2014/main" id="{076F8647-CED1-6B44-8600-F8286298944B}"/>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42" name="Rectangle 880">
                  <a:extLst>
                    <a:ext uri="{FF2B5EF4-FFF2-40B4-BE49-F238E27FC236}">
                      <a16:creationId xmlns:a16="http://schemas.microsoft.com/office/drawing/2014/main" id="{AAEEE032-D2EB-9642-91D1-15F484956DC4}"/>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143" name="Oval 878">
                  <a:extLst>
                    <a:ext uri="{FF2B5EF4-FFF2-40B4-BE49-F238E27FC236}">
                      <a16:creationId xmlns:a16="http://schemas.microsoft.com/office/drawing/2014/main" id="{F301745D-0AE3-2B42-845A-2E04EB6494A2}"/>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44" name="Line 881">
                  <a:extLst>
                    <a:ext uri="{FF2B5EF4-FFF2-40B4-BE49-F238E27FC236}">
                      <a16:creationId xmlns:a16="http://schemas.microsoft.com/office/drawing/2014/main" id="{8B20C648-F036-C44D-BF62-BAAAC78CD561}"/>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45" name="Line 882">
                  <a:extLst>
                    <a:ext uri="{FF2B5EF4-FFF2-40B4-BE49-F238E27FC236}">
                      <a16:creationId xmlns:a16="http://schemas.microsoft.com/office/drawing/2014/main" id="{E90C2426-65E1-AE4C-BADC-AABDF5F0F352}"/>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46" name="Rectangle 880">
                  <a:extLst>
                    <a:ext uri="{FF2B5EF4-FFF2-40B4-BE49-F238E27FC236}">
                      <a16:creationId xmlns:a16="http://schemas.microsoft.com/office/drawing/2014/main" id="{38305A8B-F261-024F-A594-38BF950987F7}"/>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147" name="Oval 878">
                  <a:extLst>
                    <a:ext uri="{FF2B5EF4-FFF2-40B4-BE49-F238E27FC236}">
                      <a16:creationId xmlns:a16="http://schemas.microsoft.com/office/drawing/2014/main" id="{69A39043-F118-244C-94F6-B4DD9D0FC932}"/>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48" name="Line 882">
                  <a:extLst>
                    <a:ext uri="{FF2B5EF4-FFF2-40B4-BE49-F238E27FC236}">
                      <a16:creationId xmlns:a16="http://schemas.microsoft.com/office/drawing/2014/main" id="{4C5A264E-F4A3-E34E-B5DE-CAF8719307D6}"/>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49" name="Line 882">
                  <a:extLst>
                    <a:ext uri="{FF2B5EF4-FFF2-40B4-BE49-F238E27FC236}">
                      <a16:creationId xmlns:a16="http://schemas.microsoft.com/office/drawing/2014/main" id="{9D489199-114F-044E-8125-CB90FFE955B2}"/>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50" name="Line 884">
                  <a:extLst>
                    <a:ext uri="{FF2B5EF4-FFF2-40B4-BE49-F238E27FC236}">
                      <a16:creationId xmlns:a16="http://schemas.microsoft.com/office/drawing/2014/main" id="{F08B8357-27BE-4B42-8141-3C6879560E35}"/>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p:spPr>
              <p:txBody>
                <a:bodyPr wrap="none" anchor="ctr"/>
                <a:lstStyle/>
                <a:p>
                  <a:endParaRPr lang="en-US" dirty="0">
                    <a:latin typeface="Calibri"/>
                    <a:ea typeface="Calibri"/>
                    <a:cs typeface="Calibri"/>
                  </a:endParaRPr>
                </a:p>
              </p:txBody>
            </p:sp>
            <p:sp>
              <p:nvSpPr>
                <p:cNvPr id="151" name="Oval 885">
                  <a:extLst>
                    <a:ext uri="{FF2B5EF4-FFF2-40B4-BE49-F238E27FC236}">
                      <a16:creationId xmlns:a16="http://schemas.microsoft.com/office/drawing/2014/main" id="{6157833D-9452-EA45-9FF7-202C76D87E94}"/>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52" name="Line 881">
                  <a:extLst>
                    <a:ext uri="{FF2B5EF4-FFF2-40B4-BE49-F238E27FC236}">
                      <a16:creationId xmlns:a16="http://schemas.microsoft.com/office/drawing/2014/main" id="{0F95EEFB-6372-974C-9BA9-6980D8B009B2}"/>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53" name="Line 882">
                  <a:extLst>
                    <a:ext uri="{FF2B5EF4-FFF2-40B4-BE49-F238E27FC236}">
                      <a16:creationId xmlns:a16="http://schemas.microsoft.com/office/drawing/2014/main" id="{6B6530AA-920D-6E43-8BBB-027BA0A7B77F}"/>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grpSp>
        </p:grpSp>
        <p:cxnSp>
          <p:nvCxnSpPr>
            <p:cNvPr id="132" name="Straight Arrow Connector 131">
              <a:extLst>
                <a:ext uri="{FF2B5EF4-FFF2-40B4-BE49-F238E27FC236}">
                  <a16:creationId xmlns:a16="http://schemas.microsoft.com/office/drawing/2014/main" id="{429E84FA-EADC-D545-9D75-937CD33BF4C9}"/>
                </a:ext>
              </a:extLst>
            </p:cNvPr>
            <p:cNvCxnSpPr>
              <a:cxnSpLocks/>
            </p:cNvCxnSpPr>
            <p:nvPr/>
          </p:nvCxnSpPr>
          <p:spPr>
            <a:xfrm>
              <a:off x="8915949" y="2071866"/>
              <a:ext cx="109138" cy="770314"/>
            </a:xfrm>
            <a:prstGeom prst="straightConnector1">
              <a:avLst/>
            </a:prstGeom>
            <a:ln>
              <a:solidFill>
                <a:srgbClr val="FFC000"/>
              </a:solidFill>
              <a:tailEnd type="triangle"/>
            </a:ln>
          </p:spPr>
          <p:style>
            <a:lnRef idx="2">
              <a:schemeClr val="accent1"/>
            </a:lnRef>
            <a:fillRef idx="0">
              <a:schemeClr val="accent1"/>
            </a:fillRef>
            <a:effectRef idx="1">
              <a:schemeClr val="accent1"/>
            </a:effectRef>
            <a:fontRef idx="minor">
              <a:schemeClr val="tx1"/>
            </a:fontRef>
          </p:style>
        </p:cxnSp>
        <p:cxnSp>
          <p:nvCxnSpPr>
            <p:cNvPr id="133" name="Straight Arrow Connector 132">
              <a:extLst>
                <a:ext uri="{FF2B5EF4-FFF2-40B4-BE49-F238E27FC236}">
                  <a16:creationId xmlns:a16="http://schemas.microsoft.com/office/drawing/2014/main" id="{EE7E48CB-A510-184E-A46B-CEA27556763F}"/>
                </a:ext>
              </a:extLst>
            </p:cNvPr>
            <p:cNvCxnSpPr>
              <a:cxnSpLocks/>
            </p:cNvCxnSpPr>
            <p:nvPr/>
          </p:nvCxnSpPr>
          <p:spPr>
            <a:xfrm flipV="1">
              <a:off x="8977168" y="2053519"/>
              <a:ext cx="1134613" cy="18347"/>
            </a:xfrm>
            <a:prstGeom prst="straightConnector1">
              <a:avLst/>
            </a:prstGeom>
            <a:ln>
              <a:solidFill>
                <a:srgbClr val="FFC000"/>
              </a:solidFill>
              <a:tailEnd type="triangle"/>
            </a:ln>
          </p:spPr>
          <p:style>
            <a:lnRef idx="2">
              <a:schemeClr val="accent1"/>
            </a:lnRef>
            <a:fillRef idx="0">
              <a:schemeClr val="accent1"/>
            </a:fillRef>
            <a:effectRef idx="1">
              <a:schemeClr val="accent1"/>
            </a:effectRef>
            <a:fontRef idx="minor">
              <a:schemeClr val="tx1"/>
            </a:fontRef>
          </p:style>
        </p:cxnSp>
      </p:grpSp>
      <p:grpSp>
        <p:nvGrpSpPr>
          <p:cNvPr id="216" name="Group 215">
            <a:extLst>
              <a:ext uri="{FF2B5EF4-FFF2-40B4-BE49-F238E27FC236}">
                <a16:creationId xmlns:a16="http://schemas.microsoft.com/office/drawing/2014/main" id="{ED8AD8EB-C7F7-814A-1516-421E3A4F75DB}"/>
              </a:ext>
            </a:extLst>
          </p:cNvPr>
          <p:cNvGrpSpPr/>
          <p:nvPr/>
        </p:nvGrpSpPr>
        <p:grpSpPr>
          <a:xfrm>
            <a:off x="7614715" y="3494859"/>
            <a:ext cx="4216960" cy="2008751"/>
            <a:chOff x="7614715" y="3494859"/>
            <a:chExt cx="4216960" cy="2008751"/>
          </a:xfrm>
        </p:grpSpPr>
        <p:sp>
          <p:nvSpPr>
            <p:cNvPr id="75" name="Rectangle 891">
              <a:extLst>
                <a:ext uri="{FF2B5EF4-FFF2-40B4-BE49-F238E27FC236}">
                  <a16:creationId xmlns:a16="http://schemas.microsoft.com/office/drawing/2014/main" id="{AF2DB1B1-8E95-ACFD-5220-001DCAC4BFB9}"/>
                </a:ext>
              </a:extLst>
            </p:cNvPr>
            <p:cNvSpPr>
              <a:spLocks noChangeArrowheads="1"/>
            </p:cNvSpPr>
            <p:nvPr/>
          </p:nvSpPr>
          <p:spPr bwMode="auto">
            <a:xfrm>
              <a:off x="8872978" y="4888241"/>
              <a:ext cx="65" cy="276999"/>
            </a:xfrm>
            <a:prstGeom prst="rect">
              <a:avLst/>
            </a:prstGeom>
            <a:solidFill>
              <a:srgbClr val="89D3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endParaRPr lang="en-US" b="1" dirty="0">
                <a:latin typeface="Calibri"/>
                <a:ea typeface="Calibri"/>
                <a:cs typeface="Calibri"/>
              </a:endParaRPr>
            </a:p>
          </p:txBody>
        </p:sp>
        <p:sp>
          <p:nvSpPr>
            <p:cNvPr id="76" name="Rectangle 891">
              <a:extLst>
                <a:ext uri="{FF2B5EF4-FFF2-40B4-BE49-F238E27FC236}">
                  <a16:creationId xmlns:a16="http://schemas.microsoft.com/office/drawing/2014/main" id="{C40065EE-181D-4F61-5851-05BB3E28D15D}"/>
                </a:ext>
              </a:extLst>
            </p:cNvPr>
            <p:cNvSpPr>
              <a:spLocks noChangeArrowheads="1"/>
            </p:cNvSpPr>
            <p:nvPr/>
          </p:nvSpPr>
          <p:spPr bwMode="auto">
            <a:xfrm>
              <a:off x="10676490" y="4945713"/>
              <a:ext cx="65" cy="276999"/>
            </a:xfrm>
            <a:prstGeom prst="rect">
              <a:avLst/>
            </a:prstGeom>
            <a:solidFill>
              <a:srgbClr val="FAC09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endParaRPr lang="en-US" b="1" dirty="0">
                <a:latin typeface="Calibri"/>
                <a:ea typeface="Calibri"/>
                <a:cs typeface="Calibri"/>
              </a:endParaRPr>
            </a:p>
          </p:txBody>
        </p:sp>
        <p:grpSp>
          <p:nvGrpSpPr>
            <p:cNvPr id="77" name="Group 76">
              <a:extLst>
                <a:ext uri="{FF2B5EF4-FFF2-40B4-BE49-F238E27FC236}">
                  <a16:creationId xmlns:a16="http://schemas.microsoft.com/office/drawing/2014/main" id="{921E66EC-738D-6CB1-01BC-FB6AC68D55EB}"/>
                </a:ext>
              </a:extLst>
            </p:cNvPr>
            <p:cNvGrpSpPr/>
            <p:nvPr/>
          </p:nvGrpSpPr>
          <p:grpSpPr>
            <a:xfrm>
              <a:off x="8435078" y="4284223"/>
              <a:ext cx="1654724" cy="794307"/>
              <a:chOff x="1026717" y="2292225"/>
              <a:chExt cx="2553587" cy="1225781"/>
            </a:xfrm>
          </p:grpSpPr>
          <p:sp>
            <p:nvSpPr>
              <p:cNvPr id="209" name="Line 853">
                <a:extLst>
                  <a:ext uri="{FF2B5EF4-FFF2-40B4-BE49-F238E27FC236}">
                    <a16:creationId xmlns:a16="http://schemas.microsoft.com/office/drawing/2014/main" id="{89F0D9C5-7174-1ED7-E639-2CB48426BE4E}"/>
                  </a:ext>
                </a:extLst>
              </p:cNvPr>
              <p:cNvSpPr>
                <a:spLocks noChangeShapeType="1"/>
              </p:cNvSpPr>
              <p:nvPr/>
            </p:nvSpPr>
            <p:spPr bwMode="auto">
              <a:xfrm>
                <a:off x="1026717" y="3511947"/>
                <a:ext cx="822962" cy="6059"/>
              </a:xfrm>
              <a:prstGeom prst="line">
                <a:avLst/>
              </a:prstGeom>
              <a:noFill/>
              <a:ln w="9525">
                <a:solidFill>
                  <a:schemeClr val="tx1"/>
                </a:solidFill>
                <a:round/>
                <a:headEnd/>
                <a:tailEnd/>
              </a:ln>
              <a:scene3d>
                <a:camera prst="legacyObliqueTopRight">
                  <a:rot lat="60000" lon="0" rev="0"/>
                </a:camera>
                <a:lightRig rig="legacyFlat3" dir="l"/>
              </a:scene3d>
              <a:sp3d extrusionH="2095500" contourW="6350" prstMaterial="legacyPlastic">
                <a:bevelT w="13500" h="13500" prst="angle"/>
                <a:bevelB w="13500" h="13500" prst="angle"/>
                <a:extrusionClr>
                  <a:srgbClr val="EBE6DB"/>
                </a:extrusionClr>
              </a:sp3d>
              <a:extLst>
                <a:ext uri="{909E8E84-426E-40dd-AFC4-6F175D3DCCD1}">
                  <a14:hiddenFill xmlns="" xmlns:a14="http://schemas.microsoft.com/office/drawing/2010/main">
                    <a:noFill/>
                  </a14:hiddenFill>
                </a:ext>
              </a:extLst>
            </p:spPr>
            <p:txBody>
              <a:bodyPr wrap="none" anchor="ctr">
                <a:flatTx/>
              </a:bodyPr>
              <a:lstStyle/>
              <a:p>
                <a:endParaRPr lang="en-US" dirty="0">
                  <a:latin typeface="Calibri"/>
                  <a:ea typeface="Times New Roman"/>
                  <a:cs typeface="Times New Roman"/>
                </a:endParaRPr>
              </a:p>
            </p:txBody>
          </p:sp>
          <p:cxnSp>
            <p:nvCxnSpPr>
              <p:cNvPr id="210" name="Straight Connector 209">
                <a:extLst>
                  <a:ext uri="{FF2B5EF4-FFF2-40B4-BE49-F238E27FC236}">
                    <a16:creationId xmlns:a16="http://schemas.microsoft.com/office/drawing/2014/main" id="{D18BD82D-A779-36D9-2BE2-259B460E67F8}"/>
                  </a:ext>
                </a:extLst>
              </p:cNvPr>
              <p:cNvCxnSpPr/>
              <p:nvPr/>
            </p:nvCxnSpPr>
            <p:spPr>
              <a:xfrm>
                <a:off x="2180139" y="2292225"/>
                <a:ext cx="1133857"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11" name="Freeform 860">
                <a:extLst>
                  <a:ext uri="{FF2B5EF4-FFF2-40B4-BE49-F238E27FC236}">
                    <a16:creationId xmlns:a16="http://schemas.microsoft.com/office/drawing/2014/main" id="{7058C8D5-0177-4FCF-297C-AD75FA46315A}"/>
                  </a:ext>
                </a:extLst>
              </p:cNvPr>
              <p:cNvSpPr>
                <a:spLocks/>
              </p:cNvSpPr>
              <p:nvPr/>
            </p:nvSpPr>
            <p:spPr bwMode="auto">
              <a:xfrm>
                <a:off x="2604677" y="2352547"/>
                <a:ext cx="393192" cy="37765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212" name="Freeform 860">
                <a:extLst>
                  <a:ext uri="{FF2B5EF4-FFF2-40B4-BE49-F238E27FC236}">
                    <a16:creationId xmlns:a16="http://schemas.microsoft.com/office/drawing/2014/main" id="{C5B7CB2F-3C31-912B-32E6-466DB9BFC273}"/>
                  </a:ext>
                </a:extLst>
              </p:cNvPr>
              <p:cNvSpPr>
                <a:spLocks/>
              </p:cNvSpPr>
              <p:nvPr/>
            </p:nvSpPr>
            <p:spPr bwMode="auto">
              <a:xfrm>
                <a:off x="2366898" y="2303564"/>
                <a:ext cx="1213406" cy="42976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sp>
          <p:nvSpPr>
            <p:cNvPr id="78" name="Line 853">
              <a:extLst>
                <a:ext uri="{FF2B5EF4-FFF2-40B4-BE49-F238E27FC236}">
                  <a16:creationId xmlns:a16="http://schemas.microsoft.com/office/drawing/2014/main" id="{462656EA-8A09-8589-8771-B61FACBCDCDE}"/>
                </a:ext>
              </a:extLst>
            </p:cNvPr>
            <p:cNvSpPr>
              <a:spLocks noChangeShapeType="1"/>
            </p:cNvSpPr>
            <p:nvPr/>
          </p:nvSpPr>
          <p:spPr bwMode="auto">
            <a:xfrm>
              <a:off x="10570360" y="5090900"/>
              <a:ext cx="533278" cy="3926"/>
            </a:xfrm>
            <a:prstGeom prst="line">
              <a:avLst/>
            </a:prstGeom>
            <a:noFill/>
            <a:ln w="9525">
              <a:solidFill>
                <a:schemeClr val="tx1"/>
              </a:solidFill>
              <a:round/>
              <a:headEnd/>
              <a:tailEnd/>
            </a:ln>
            <a:scene3d>
              <a:camera prst="legacyObliqueTopRight">
                <a:rot lat="60000" lon="0" rev="0"/>
              </a:camera>
              <a:lightRig rig="legacyFlat3" dir="l"/>
            </a:scene3d>
            <a:sp3d extrusionH="2032000" contourW="6350" prstMaterial="legacyPlastic">
              <a:bevelT w="13500" h="13500" prst="angle"/>
              <a:bevelB w="13500" h="13500" prst="angle"/>
              <a:extrusionClr>
                <a:srgbClr val="EBE6DB"/>
              </a:extrusionClr>
            </a:sp3d>
            <a:extLst>
              <a:ext uri="{909E8E84-426E-40dd-AFC4-6F175D3DCCD1}">
                <a14:hiddenFill xmlns="" xmlns:a14="http://schemas.microsoft.com/office/drawing/2010/main">
                  <a:noFill/>
                </a14:hiddenFill>
              </a:ext>
            </a:extLst>
          </p:spPr>
          <p:txBody>
            <a:bodyPr wrap="none" anchor="ctr">
              <a:flatTx/>
            </a:bodyPr>
            <a:lstStyle/>
            <a:p>
              <a:endParaRPr lang="en-US" dirty="0">
                <a:latin typeface="Calibri"/>
                <a:ea typeface="Times New Roman"/>
                <a:cs typeface="Times New Roman"/>
              </a:endParaRPr>
            </a:p>
          </p:txBody>
        </p:sp>
        <p:grpSp>
          <p:nvGrpSpPr>
            <p:cNvPr id="107" name="Group 106">
              <a:extLst>
                <a:ext uri="{FF2B5EF4-FFF2-40B4-BE49-F238E27FC236}">
                  <a16:creationId xmlns:a16="http://schemas.microsoft.com/office/drawing/2014/main" id="{5D90CA94-754E-FE01-2B89-AB79862BEE7C}"/>
                </a:ext>
              </a:extLst>
            </p:cNvPr>
            <p:cNvGrpSpPr/>
            <p:nvPr/>
          </p:nvGrpSpPr>
          <p:grpSpPr>
            <a:xfrm>
              <a:off x="10762698" y="4318859"/>
              <a:ext cx="1068977" cy="282748"/>
              <a:chOff x="4618721" y="2324916"/>
              <a:chExt cx="1649657" cy="436338"/>
            </a:xfrm>
          </p:grpSpPr>
          <p:sp>
            <p:nvSpPr>
              <p:cNvPr id="206" name="Freeform 860">
                <a:extLst>
                  <a:ext uri="{FF2B5EF4-FFF2-40B4-BE49-F238E27FC236}">
                    <a16:creationId xmlns:a16="http://schemas.microsoft.com/office/drawing/2014/main" id="{9C3A9155-D13B-E1CB-DFA2-80698CBC33DC}"/>
                  </a:ext>
                </a:extLst>
              </p:cNvPr>
              <p:cNvSpPr>
                <a:spLocks/>
              </p:cNvSpPr>
              <p:nvPr/>
            </p:nvSpPr>
            <p:spPr bwMode="auto">
              <a:xfrm>
                <a:off x="4713316" y="2596201"/>
                <a:ext cx="393192" cy="16505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cxnSp>
            <p:nvCxnSpPr>
              <p:cNvPr id="207" name="Straight Connector 206">
                <a:extLst>
                  <a:ext uri="{FF2B5EF4-FFF2-40B4-BE49-F238E27FC236}">
                    <a16:creationId xmlns:a16="http://schemas.microsoft.com/office/drawing/2014/main" id="{E5FACA04-CD38-2125-E473-0B278268CE5A}"/>
                  </a:ext>
                </a:extLst>
              </p:cNvPr>
              <p:cNvCxnSpPr/>
              <p:nvPr/>
            </p:nvCxnSpPr>
            <p:spPr>
              <a:xfrm>
                <a:off x="5143666" y="2324916"/>
                <a:ext cx="1124712"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08" name="Freeform 860">
                <a:extLst>
                  <a:ext uri="{FF2B5EF4-FFF2-40B4-BE49-F238E27FC236}">
                    <a16:creationId xmlns:a16="http://schemas.microsoft.com/office/drawing/2014/main" id="{15B5C33C-F7B7-39DD-FFD7-3791157F2255}"/>
                  </a:ext>
                </a:extLst>
              </p:cNvPr>
              <p:cNvSpPr>
                <a:spLocks/>
              </p:cNvSpPr>
              <p:nvPr/>
            </p:nvSpPr>
            <p:spPr bwMode="auto">
              <a:xfrm>
                <a:off x="4618721" y="2337342"/>
                <a:ext cx="1213406" cy="41148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cxnSp>
          <p:nvCxnSpPr>
            <p:cNvPr id="108" name="Straight Connector 107">
              <a:extLst>
                <a:ext uri="{FF2B5EF4-FFF2-40B4-BE49-F238E27FC236}">
                  <a16:creationId xmlns:a16="http://schemas.microsoft.com/office/drawing/2014/main" id="{0D8DE081-AE24-974E-AAB0-6759EE82F801}"/>
                </a:ext>
              </a:extLst>
            </p:cNvPr>
            <p:cNvCxnSpPr/>
            <p:nvPr/>
          </p:nvCxnSpPr>
          <p:spPr>
            <a:xfrm>
              <a:off x="9823875" y="5029133"/>
              <a:ext cx="592530"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69" name="Freeform 860">
              <a:extLst>
                <a:ext uri="{FF2B5EF4-FFF2-40B4-BE49-F238E27FC236}">
                  <a16:creationId xmlns:a16="http://schemas.microsoft.com/office/drawing/2014/main" id="{45F0A4F3-2F3D-BD13-27D5-2694BD10FBC4}"/>
                </a:ext>
              </a:extLst>
            </p:cNvPr>
            <p:cNvSpPr>
              <a:spLocks/>
            </p:cNvSpPr>
            <p:nvPr/>
          </p:nvSpPr>
          <p:spPr bwMode="auto">
            <a:xfrm>
              <a:off x="9533391" y="5068222"/>
              <a:ext cx="799916" cy="24471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170" name="Freeform 860">
              <a:extLst>
                <a:ext uri="{FF2B5EF4-FFF2-40B4-BE49-F238E27FC236}">
                  <a16:creationId xmlns:a16="http://schemas.microsoft.com/office/drawing/2014/main" id="{96862535-C520-3EBC-A940-CB211B91D4DC}"/>
                </a:ext>
              </a:extLst>
            </p:cNvPr>
            <p:cNvSpPr>
              <a:spLocks/>
            </p:cNvSpPr>
            <p:nvPr/>
          </p:nvSpPr>
          <p:spPr bwMode="auto">
            <a:xfrm>
              <a:off x="9419819" y="5029262"/>
              <a:ext cx="1011288" cy="27849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sp>
          <p:nvSpPr>
            <p:cNvPr id="171" name="Line 853">
              <a:extLst>
                <a:ext uri="{FF2B5EF4-FFF2-40B4-BE49-F238E27FC236}">
                  <a16:creationId xmlns:a16="http://schemas.microsoft.com/office/drawing/2014/main" id="{1EC8C131-9605-688A-9D3D-4538EC1C02C4}"/>
                </a:ext>
              </a:extLst>
            </p:cNvPr>
            <p:cNvSpPr>
              <a:spLocks noChangeShapeType="1"/>
            </p:cNvSpPr>
            <p:nvPr/>
          </p:nvSpPr>
          <p:spPr bwMode="auto">
            <a:xfrm>
              <a:off x="9977384" y="5499684"/>
              <a:ext cx="1333194"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dirty="0">
                  <a:latin typeface="Calibri"/>
                  <a:ea typeface="Times New Roman"/>
                  <a:cs typeface="Times New Roman"/>
                </a:rPr>
                <a:t>             d2</a:t>
              </a:r>
            </a:p>
          </p:txBody>
        </p:sp>
        <p:sp>
          <p:nvSpPr>
            <p:cNvPr id="172" name="Line 853">
              <a:extLst>
                <a:ext uri="{FF2B5EF4-FFF2-40B4-BE49-F238E27FC236}">
                  <a16:creationId xmlns:a16="http://schemas.microsoft.com/office/drawing/2014/main" id="{514FFDA3-2A1D-C89E-8EF8-D57505B90113}"/>
                </a:ext>
              </a:extLst>
            </p:cNvPr>
            <p:cNvSpPr>
              <a:spLocks noChangeShapeType="1"/>
            </p:cNvSpPr>
            <p:nvPr/>
          </p:nvSpPr>
          <p:spPr bwMode="auto">
            <a:xfrm>
              <a:off x="8039404" y="5495758"/>
              <a:ext cx="1333194"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dirty="0">
                  <a:latin typeface="Calibri"/>
                  <a:ea typeface="Times New Roman"/>
                  <a:cs typeface="Times New Roman"/>
                </a:rPr>
                <a:t>            d1</a:t>
              </a:r>
            </a:p>
          </p:txBody>
        </p:sp>
        <p:sp>
          <p:nvSpPr>
            <p:cNvPr id="173" name="Line 853">
              <a:extLst>
                <a:ext uri="{FF2B5EF4-FFF2-40B4-BE49-F238E27FC236}">
                  <a16:creationId xmlns:a16="http://schemas.microsoft.com/office/drawing/2014/main" id="{401FB4AF-0422-9900-6C55-98B2592A41B6}"/>
                </a:ext>
              </a:extLst>
            </p:cNvPr>
            <p:cNvSpPr>
              <a:spLocks noChangeShapeType="1"/>
            </p:cNvSpPr>
            <p:nvPr/>
          </p:nvSpPr>
          <p:spPr bwMode="auto">
            <a:xfrm>
              <a:off x="9544334" y="4670091"/>
              <a:ext cx="1185062"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dirty="0">
                  <a:ea typeface="Times New Roman"/>
                  <a:cs typeface="Times New Roman"/>
                </a:rPr>
                <a:t>           d3</a:t>
              </a:r>
            </a:p>
          </p:txBody>
        </p:sp>
        <p:grpSp>
          <p:nvGrpSpPr>
            <p:cNvPr id="175" name="Group 174">
              <a:extLst>
                <a:ext uri="{FF2B5EF4-FFF2-40B4-BE49-F238E27FC236}">
                  <a16:creationId xmlns:a16="http://schemas.microsoft.com/office/drawing/2014/main" id="{4932EC15-40B1-C128-A10D-FD051AC9675D}"/>
                </a:ext>
              </a:extLst>
            </p:cNvPr>
            <p:cNvGrpSpPr/>
            <p:nvPr/>
          </p:nvGrpSpPr>
          <p:grpSpPr>
            <a:xfrm>
              <a:off x="7924155" y="3494859"/>
              <a:ext cx="1082989" cy="919087"/>
              <a:chOff x="3906167" y="3324390"/>
              <a:chExt cx="1671281" cy="1418344"/>
            </a:xfrm>
            <a:solidFill>
              <a:srgbClr val="93D2FE"/>
            </a:solidFill>
          </p:grpSpPr>
          <p:sp>
            <p:nvSpPr>
              <p:cNvPr id="178" name="Oval 859">
                <a:extLst>
                  <a:ext uri="{FF2B5EF4-FFF2-40B4-BE49-F238E27FC236}">
                    <a16:creationId xmlns:a16="http://schemas.microsoft.com/office/drawing/2014/main" id="{6DC8F5FC-79F4-E87D-230C-A9324A60C5F4}"/>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79" name="Oval 861">
                <a:extLst>
                  <a:ext uri="{FF2B5EF4-FFF2-40B4-BE49-F238E27FC236}">
                    <a16:creationId xmlns:a16="http://schemas.microsoft.com/office/drawing/2014/main" id="{8E1813ED-BBF9-B232-D231-409EA62AB687}"/>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80" name="Oval 862">
                <a:extLst>
                  <a:ext uri="{FF2B5EF4-FFF2-40B4-BE49-F238E27FC236}">
                    <a16:creationId xmlns:a16="http://schemas.microsoft.com/office/drawing/2014/main" id="{D1B948B6-BB80-0798-634E-47F205D020CF}"/>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81" name="Oval 863">
                <a:extLst>
                  <a:ext uri="{FF2B5EF4-FFF2-40B4-BE49-F238E27FC236}">
                    <a16:creationId xmlns:a16="http://schemas.microsoft.com/office/drawing/2014/main" id="{979A83F3-9016-2EC7-CBFE-E783FBA5077F}"/>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82" name="Oval 863">
                <a:extLst>
                  <a:ext uri="{FF2B5EF4-FFF2-40B4-BE49-F238E27FC236}">
                    <a16:creationId xmlns:a16="http://schemas.microsoft.com/office/drawing/2014/main" id="{5D6825D4-94F4-20C8-9130-EE7627461571}"/>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grpSp>
            <p:nvGrpSpPr>
              <p:cNvPr id="183" name="Group 182">
                <a:extLst>
                  <a:ext uri="{FF2B5EF4-FFF2-40B4-BE49-F238E27FC236}">
                    <a16:creationId xmlns:a16="http://schemas.microsoft.com/office/drawing/2014/main" id="{0ABEE93C-0C4B-30F5-FDC8-DF37F8384D2A}"/>
                  </a:ext>
                </a:extLst>
              </p:cNvPr>
              <p:cNvGrpSpPr/>
              <p:nvPr/>
            </p:nvGrpSpPr>
            <p:grpSpPr>
              <a:xfrm>
                <a:off x="3906167" y="4047050"/>
                <a:ext cx="1671281" cy="539042"/>
                <a:chOff x="1320274" y="4580303"/>
                <a:chExt cx="1671281" cy="467246"/>
              </a:xfrm>
              <a:grpFill/>
            </p:grpSpPr>
            <p:sp>
              <p:nvSpPr>
                <p:cNvPr id="198" name="Freeform 860">
                  <a:extLst>
                    <a:ext uri="{FF2B5EF4-FFF2-40B4-BE49-F238E27FC236}">
                      <a16:creationId xmlns:a16="http://schemas.microsoft.com/office/drawing/2014/main" id="{B1DF77A3-B0FD-AAFB-C05D-90F7460C5CDC}"/>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99" name="Rectangle 864">
                  <a:extLst>
                    <a:ext uri="{FF2B5EF4-FFF2-40B4-BE49-F238E27FC236}">
                      <a16:creationId xmlns:a16="http://schemas.microsoft.com/office/drawing/2014/main" id="{62657905-5946-A045-DE11-68F9348799E9}"/>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ctr"/>
                <a:lstStyle/>
                <a:p>
                  <a:pPr algn="ctr"/>
                  <a:r>
                    <a:rPr lang="en-US" dirty="0">
                      <a:latin typeface="Calibri"/>
                      <a:ea typeface="Calibri"/>
                      <a:cs typeface="Calibri"/>
                    </a:rPr>
                    <a:t>r1</a:t>
                  </a:r>
                </a:p>
              </p:txBody>
            </p:sp>
            <p:sp>
              <p:nvSpPr>
                <p:cNvPr id="200" name="Freeform 865">
                  <a:extLst>
                    <a:ext uri="{FF2B5EF4-FFF2-40B4-BE49-F238E27FC236}">
                      <a16:creationId xmlns:a16="http://schemas.microsoft.com/office/drawing/2014/main" id="{E5D9C285-31A2-89C7-BF76-3F2B01790712}"/>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01" name="Freeform 866">
                  <a:extLst>
                    <a:ext uri="{FF2B5EF4-FFF2-40B4-BE49-F238E27FC236}">
                      <a16:creationId xmlns:a16="http://schemas.microsoft.com/office/drawing/2014/main" id="{681D6C4F-F045-56BF-34BE-AE5B075F499C}"/>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grpSp>
          <p:grpSp>
            <p:nvGrpSpPr>
              <p:cNvPr id="184" name="Group 183">
                <a:extLst>
                  <a:ext uri="{FF2B5EF4-FFF2-40B4-BE49-F238E27FC236}">
                    <a16:creationId xmlns:a16="http://schemas.microsoft.com/office/drawing/2014/main" id="{4FEB1781-4305-D567-19C4-5C3BEDDA599B}"/>
                  </a:ext>
                </a:extLst>
              </p:cNvPr>
              <p:cNvGrpSpPr/>
              <p:nvPr/>
            </p:nvGrpSpPr>
            <p:grpSpPr>
              <a:xfrm>
                <a:off x="4596370" y="3324390"/>
                <a:ext cx="552654" cy="1188720"/>
                <a:chOff x="1823226" y="3235632"/>
                <a:chExt cx="552654" cy="1188720"/>
              </a:xfrm>
              <a:grpFill/>
            </p:grpSpPr>
            <p:sp>
              <p:nvSpPr>
                <p:cNvPr id="185" name="Oval 878">
                  <a:extLst>
                    <a:ext uri="{FF2B5EF4-FFF2-40B4-BE49-F238E27FC236}">
                      <a16:creationId xmlns:a16="http://schemas.microsoft.com/office/drawing/2014/main" id="{AC750946-5FFD-33AC-1C48-4D7B19EABB92}"/>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86" name="Rectangle 880">
                  <a:extLst>
                    <a:ext uri="{FF2B5EF4-FFF2-40B4-BE49-F238E27FC236}">
                      <a16:creationId xmlns:a16="http://schemas.microsoft.com/office/drawing/2014/main" id="{C375F667-1138-C366-BF02-1DE8EE76AE69}"/>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187" name="Oval 878">
                  <a:extLst>
                    <a:ext uri="{FF2B5EF4-FFF2-40B4-BE49-F238E27FC236}">
                      <a16:creationId xmlns:a16="http://schemas.microsoft.com/office/drawing/2014/main" id="{44767E79-006B-142C-34FF-5BAEB5E08592}"/>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88" name="Line 881">
                  <a:extLst>
                    <a:ext uri="{FF2B5EF4-FFF2-40B4-BE49-F238E27FC236}">
                      <a16:creationId xmlns:a16="http://schemas.microsoft.com/office/drawing/2014/main" id="{CE5EBCCC-1168-6198-E851-3BC69A470D63}"/>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89" name="Line 882">
                  <a:extLst>
                    <a:ext uri="{FF2B5EF4-FFF2-40B4-BE49-F238E27FC236}">
                      <a16:creationId xmlns:a16="http://schemas.microsoft.com/office/drawing/2014/main" id="{E1F0BA56-F0A7-66F3-0B48-10E1FA8DFA64}"/>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90" name="Rectangle 880">
                  <a:extLst>
                    <a:ext uri="{FF2B5EF4-FFF2-40B4-BE49-F238E27FC236}">
                      <a16:creationId xmlns:a16="http://schemas.microsoft.com/office/drawing/2014/main" id="{D01C3B1F-F3AD-DC18-B67B-972A31526367}"/>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191" name="Oval 878">
                  <a:extLst>
                    <a:ext uri="{FF2B5EF4-FFF2-40B4-BE49-F238E27FC236}">
                      <a16:creationId xmlns:a16="http://schemas.microsoft.com/office/drawing/2014/main" id="{D7E0E727-AEEE-F115-8438-3C9CB3FB6F69}"/>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92" name="Line 882">
                  <a:extLst>
                    <a:ext uri="{FF2B5EF4-FFF2-40B4-BE49-F238E27FC236}">
                      <a16:creationId xmlns:a16="http://schemas.microsoft.com/office/drawing/2014/main" id="{87F2C5D1-B0D5-2CD1-EBE3-29465C155290}"/>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93" name="Line 882">
                  <a:extLst>
                    <a:ext uri="{FF2B5EF4-FFF2-40B4-BE49-F238E27FC236}">
                      <a16:creationId xmlns:a16="http://schemas.microsoft.com/office/drawing/2014/main" id="{95CAF0D9-2706-FE46-B1F8-B6F60B9E56F8}"/>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94" name="Line 884">
                  <a:extLst>
                    <a:ext uri="{FF2B5EF4-FFF2-40B4-BE49-F238E27FC236}">
                      <a16:creationId xmlns:a16="http://schemas.microsoft.com/office/drawing/2014/main" id="{3B7E945A-5EAA-7922-B5CA-B2C3F47EBA39}"/>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p:spPr>
              <p:txBody>
                <a:bodyPr wrap="none" anchor="ctr"/>
                <a:lstStyle/>
                <a:p>
                  <a:endParaRPr lang="en-US" dirty="0">
                    <a:latin typeface="Calibri"/>
                    <a:ea typeface="Calibri"/>
                    <a:cs typeface="Calibri"/>
                  </a:endParaRPr>
                </a:p>
              </p:txBody>
            </p:sp>
            <p:sp>
              <p:nvSpPr>
                <p:cNvPr id="195" name="Oval 885">
                  <a:extLst>
                    <a:ext uri="{FF2B5EF4-FFF2-40B4-BE49-F238E27FC236}">
                      <a16:creationId xmlns:a16="http://schemas.microsoft.com/office/drawing/2014/main" id="{A391BD0C-2E05-A722-AFE4-17F87D3564BF}"/>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96" name="Line 881">
                  <a:extLst>
                    <a:ext uri="{FF2B5EF4-FFF2-40B4-BE49-F238E27FC236}">
                      <a16:creationId xmlns:a16="http://schemas.microsoft.com/office/drawing/2014/main" id="{FBAB8860-400A-14D4-E30C-BD88CAB97375}"/>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97" name="Line 882">
                  <a:extLst>
                    <a:ext uri="{FF2B5EF4-FFF2-40B4-BE49-F238E27FC236}">
                      <a16:creationId xmlns:a16="http://schemas.microsoft.com/office/drawing/2014/main" id="{C369BA50-0AB3-20A7-F27E-94B7A91EC656}"/>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grpSp>
        </p:grpSp>
        <p:cxnSp>
          <p:nvCxnSpPr>
            <p:cNvPr id="176" name="Straight Arrow Connector 175">
              <a:extLst>
                <a:ext uri="{FF2B5EF4-FFF2-40B4-BE49-F238E27FC236}">
                  <a16:creationId xmlns:a16="http://schemas.microsoft.com/office/drawing/2014/main" id="{EE0D1DE7-4D15-EB8D-90A6-125A2BCF0838}"/>
                </a:ext>
              </a:extLst>
            </p:cNvPr>
            <p:cNvCxnSpPr>
              <a:cxnSpLocks/>
            </p:cNvCxnSpPr>
            <p:nvPr/>
          </p:nvCxnSpPr>
          <p:spPr>
            <a:xfrm>
              <a:off x="8911214" y="4372070"/>
              <a:ext cx="109138" cy="770314"/>
            </a:xfrm>
            <a:prstGeom prst="straightConnector1">
              <a:avLst/>
            </a:prstGeom>
            <a:ln>
              <a:solidFill>
                <a:srgbClr val="FFC000"/>
              </a:solidFill>
              <a:tailEnd type="triangle"/>
            </a:ln>
          </p:spPr>
          <p:style>
            <a:lnRef idx="2">
              <a:schemeClr val="accent1"/>
            </a:lnRef>
            <a:fillRef idx="0">
              <a:schemeClr val="accent1"/>
            </a:fillRef>
            <a:effectRef idx="1">
              <a:schemeClr val="accent1"/>
            </a:effectRef>
            <a:fontRef idx="minor">
              <a:schemeClr val="tx1"/>
            </a:fontRef>
          </p:style>
        </p:cxnSp>
        <p:cxnSp>
          <p:nvCxnSpPr>
            <p:cNvPr id="177" name="Straight Arrow Connector 176">
              <a:extLst>
                <a:ext uri="{FF2B5EF4-FFF2-40B4-BE49-F238E27FC236}">
                  <a16:creationId xmlns:a16="http://schemas.microsoft.com/office/drawing/2014/main" id="{D49E1B12-A455-6D99-FA6F-9C939E1D330E}"/>
                </a:ext>
              </a:extLst>
            </p:cNvPr>
            <p:cNvCxnSpPr>
              <a:cxnSpLocks/>
            </p:cNvCxnSpPr>
            <p:nvPr/>
          </p:nvCxnSpPr>
          <p:spPr>
            <a:xfrm flipV="1">
              <a:off x="8972433" y="4353723"/>
              <a:ext cx="1134613" cy="18347"/>
            </a:xfrm>
            <a:prstGeom prst="straightConnector1">
              <a:avLst/>
            </a:prstGeom>
            <a:ln>
              <a:solidFill>
                <a:srgbClr val="FFC000"/>
              </a:solidFill>
              <a:tailEnd type="triangle"/>
            </a:ln>
          </p:spPr>
          <p:style>
            <a:lnRef idx="2">
              <a:schemeClr val="accent1"/>
            </a:lnRef>
            <a:fillRef idx="0">
              <a:schemeClr val="accent1"/>
            </a:fillRef>
            <a:effectRef idx="1">
              <a:schemeClr val="accent1"/>
            </a:effectRef>
            <a:fontRef idx="minor">
              <a:schemeClr val="tx1"/>
            </a:fontRef>
          </p:style>
        </p:cxnSp>
        <p:grpSp>
          <p:nvGrpSpPr>
            <p:cNvPr id="68" name="Group 67">
              <a:extLst>
                <a:ext uri="{FF2B5EF4-FFF2-40B4-BE49-F238E27FC236}">
                  <a16:creationId xmlns:a16="http://schemas.microsoft.com/office/drawing/2014/main" id="{71B83EB7-A8E0-9643-A8BA-AB3D272848AC}"/>
                </a:ext>
              </a:extLst>
            </p:cNvPr>
            <p:cNvGrpSpPr/>
            <p:nvPr/>
          </p:nvGrpSpPr>
          <p:grpSpPr>
            <a:xfrm>
              <a:off x="7614715" y="4862205"/>
              <a:ext cx="484418" cy="349404"/>
              <a:chOff x="1012668" y="927184"/>
              <a:chExt cx="747559" cy="539203"/>
            </a:xfrm>
          </p:grpSpPr>
          <p:sp>
            <p:nvSpPr>
              <p:cNvPr id="103" name="Line 853">
                <a:extLst>
                  <a:ext uri="{FF2B5EF4-FFF2-40B4-BE49-F238E27FC236}">
                    <a16:creationId xmlns:a16="http://schemas.microsoft.com/office/drawing/2014/main" id="{30D3742B-D1AC-1D46-91ED-8250A694C12C}"/>
                  </a:ext>
                </a:extLst>
              </p:cNvPr>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 xmlns:a14="http://schemas.microsoft.com/office/drawing/2010/main">
                    <a:noFill/>
                  </a14:hiddenFill>
                </a:ext>
              </a:extLst>
            </p:spPr>
            <p:txBody>
              <a:bodyPr wrap="none" anchor="ctr">
                <a:flatTx/>
              </a:bodyPr>
              <a:lstStyle/>
              <a:p>
                <a:endParaRPr lang="en-US" dirty="0">
                  <a:latin typeface="Calibri"/>
                  <a:ea typeface="Times New Roman"/>
                  <a:cs typeface="Times New Roman"/>
                </a:endParaRPr>
              </a:p>
            </p:txBody>
          </p:sp>
          <p:sp>
            <p:nvSpPr>
              <p:cNvPr id="104" name="Rectangle 876">
                <a:extLst>
                  <a:ext uri="{FF2B5EF4-FFF2-40B4-BE49-F238E27FC236}">
                    <a16:creationId xmlns:a16="http://schemas.microsoft.com/office/drawing/2014/main" id="{18E5867B-9535-7843-B494-0972F57A7D21}"/>
                  </a:ext>
                </a:extLst>
              </p:cNvPr>
              <p:cNvSpPr>
                <a:spLocks noChangeAspect="1" noChangeArrowheads="1"/>
              </p:cNvSpPr>
              <p:nvPr/>
            </p:nvSpPr>
            <p:spPr bwMode="auto">
              <a:xfrm>
                <a:off x="1059818" y="927184"/>
                <a:ext cx="100" cy="427467"/>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latin typeface="Calibri"/>
                  <a:ea typeface="Times New Roman"/>
                  <a:cs typeface="Calibri"/>
                </a:endParaRPr>
              </a:p>
            </p:txBody>
          </p:sp>
          <p:sp>
            <p:nvSpPr>
              <p:cNvPr id="105" name="Rectangle 873">
                <a:extLst>
                  <a:ext uri="{FF2B5EF4-FFF2-40B4-BE49-F238E27FC236}">
                    <a16:creationId xmlns:a16="http://schemas.microsoft.com/office/drawing/2014/main" id="{EC48B0A3-6BFE-ED4A-9E75-63C37CE8844D}"/>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dirty="0">
                    <a:latin typeface="Calibri"/>
                    <a:ea typeface="Times New Roman"/>
                    <a:cs typeface="Calibri"/>
                  </a:rPr>
                  <a:t>c1</a:t>
                </a:r>
              </a:p>
            </p:txBody>
          </p:sp>
          <p:sp>
            <p:nvSpPr>
              <p:cNvPr id="106" name="Freeform 875">
                <a:extLst>
                  <a:ext uri="{FF2B5EF4-FFF2-40B4-BE49-F238E27FC236}">
                    <a16:creationId xmlns:a16="http://schemas.microsoft.com/office/drawing/2014/main" id="{76AAA2A4-8B4E-A14E-A958-A442F54AC7A5}"/>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Times New Roman"/>
                  <a:cs typeface="Times New Roman"/>
                </a:endParaRPr>
              </a:p>
            </p:txBody>
          </p:sp>
        </p:grpSp>
        <p:cxnSp>
          <p:nvCxnSpPr>
            <p:cNvPr id="73" name="Straight Arrow Connector 72">
              <a:extLst>
                <a:ext uri="{FF2B5EF4-FFF2-40B4-BE49-F238E27FC236}">
                  <a16:creationId xmlns:a16="http://schemas.microsoft.com/office/drawing/2014/main" id="{23DC1572-1990-8E47-A85D-98AE5A13B235}"/>
                </a:ext>
              </a:extLst>
            </p:cNvPr>
            <p:cNvCxnSpPr>
              <a:cxnSpLocks/>
            </p:cNvCxnSpPr>
            <p:nvPr/>
          </p:nvCxnSpPr>
          <p:spPr>
            <a:xfrm>
              <a:off x="8140619" y="5111802"/>
              <a:ext cx="265021" cy="239530"/>
            </a:xfrm>
            <a:prstGeom prst="straightConnector1">
              <a:avLst/>
            </a:prstGeom>
            <a:ln>
              <a:solidFill>
                <a:srgbClr val="7030A0"/>
              </a:solidFill>
              <a:tailEnd type="triangle"/>
            </a:ln>
          </p:spPr>
          <p:style>
            <a:lnRef idx="2">
              <a:schemeClr val="accent1"/>
            </a:lnRef>
            <a:fillRef idx="0">
              <a:schemeClr val="accent1"/>
            </a:fillRef>
            <a:effectRef idx="1">
              <a:schemeClr val="accent1"/>
            </a:effectRef>
            <a:fontRef idx="minor">
              <a:schemeClr val="tx1"/>
            </a:fontRef>
          </p:style>
        </p:cxnSp>
        <p:cxnSp>
          <p:nvCxnSpPr>
            <p:cNvPr id="74" name="Straight Arrow Connector 73">
              <a:extLst>
                <a:ext uri="{FF2B5EF4-FFF2-40B4-BE49-F238E27FC236}">
                  <a16:creationId xmlns:a16="http://schemas.microsoft.com/office/drawing/2014/main" id="{65D114E2-CC4F-D345-8C62-A208922E3A7D}"/>
                </a:ext>
              </a:extLst>
            </p:cNvPr>
            <p:cNvCxnSpPr>
              <a:cxnSpLocks/>
            </p:cNvCxnSpPr>
            <p:nvPr/>
          </p:nvCxnSpPr>
          <p:spPr>
            <a:xfrm flipV="1">
              <a:off x="8061033" y="4270653"/>
              <a:ext cx="502837" cy="550411"/>
            </a:xfrm>
            <a:prstGeom prst="straightConnector1">
              <a:avLst/>
            </a:prstGeom>
            <a:ln>
              <a:solidFill>
                <a:srgbClr val="7030A0"/>
              </a:solidFill>
              <a:tailEnd type="triangle"/>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14352609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R-applicability</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a:bodyPr>
              <a:lstStyle/>
              <a:p>
                <a:r>
                  <a:rPr lang="en-US" dirty="0"/>
                  <a:t>An r-state </a:t>
                </a:r>
                <a14:m>
                  <m:oMath xmlns:m="http://schemas.openxmlformats.org/officeDocument/2006/math">
                    <m:acc>
                      <m:accPr>
                        <m:chr m:val="̂"/>
                        <m:ctrlPr>
                          <a:rPr lang="en-GB" i="1">
                            <a:latin typeface="Cambria Math" panose="02040503050406030204" pitchFamily="18" charset="0"/>
                          </a:rPr>
                        </m:ctrlPr>
                      </m:accPr>
                      <m:e>
                        <m:r>
                          <a:rPr lang="en-GB" i="1">
                            <a:latin typeface="Cambria Math" panose="02040503050406030204" pitchFamily="18" charset="0"/>
                          </a:rPr>
                          <m:t>𝑠</m:t>
                        </m:r>
                      </m:e>
                    </m:acc>
                  </m:oMath>
                </a14:m>
                <a:r>
                  <a:rPr lang="en-US" dirty="0"/>
                  <a:t> </a:t>
                </a:r>
                <a:r>
                  <a:rPr lang="en-US" dirty="0">
                    <a:solidFill>
                      <a:schemeClr val="accent1"/>
                    </a:solidFill>
                  </a:rPr>
                  <a:t>r-satisfies</a:t>
                </a:r>
                <a:r>
                  <a:rPr lang="en-US" dirty="0"/>
                  <a:t> a set of literals </a:t>
                </a:r>
                <a14:m>
                  <m:oMath xmlns:m="http://schemas.openxmlformats.org/officeDocument/2006/math">
                    <m:r>
                      <a:rPr lang="en-US" i="1" dirty="0" smtClean="0">
                        <a:latin typeface="Cambria Math" panose="02040503050406030204" pitchFamily="18" charset="0"/>
                      </a:rPr>
                      <m:t>𝑔</m:t>
                    </m:r>
                  </m:oMath>
                </a14:m>
                <a:r>
                  <a:rPr lang="en-US" dirty="0"/>
                  <a:t> if a set </a:t>
                </a:r>
                <a14:m>
                  <m:oMath xmlns:m="http://schemas.openxmlformats.org/officeDocument/2006/math">
                    <m:r>
                      <a:rPr lang="de-DE" b="0" i="1" smtClean="0">
                        <a:latin typeface="Cambria Math" panose="02040503050406030204" pitchFamily="18" charset="0"/>
                      </a:rPr>
                      <m:t>𝑠</m:t>
                    </m:r>
                    <m:r>
                      <a:rPr lang="de-DE" b="0" i="1" smtClean="0">
                        <a:latin typeface="Cambria Math" panose="02040503050406030204" pitchFamily="18" charset="0"/>
                        <a:ea typeface="Cambria Math" panose="02040503050406030204" pitchFamily="18" charset="0"/>
                      </a:rPr>
                      <m:t>⊆</m:t>
                    </m:r>
                    <m:acc>
                      <m:accPr>
                        <m:chr m:val="̂"/>
                        <m:ctrlPr>
                          <a:rPr lang="en-GB" i="1">
                            <a:latin typeface="Cambria Math" panose="02040503050406030204" pitchFamily="18" charset="0"/>
                          </a:rPr>
                        </m:ctrlPr>
                      </m:accPr>
                      <m:e>
                        <m:r>
                          <a:rPr lang="en-GB" i="1">
                            <a:latin typeface="Cambria Math" panose="02040503050406030204" pitchFamily="18" charset="0"/>
                          </a:rPr>
                          <m:t>𝑠</m:t>
                        </m:r>
                      </m:e>
                    </m:acc>
                  </m:oMath>
                </a14:m>
                <a:r>
                  <a:rPr lang="en-US" i="1" dirty="0"/>
                  <a:t> </a:t>
                </a:r>
                <a:r>
                  <a:rPr lang="en-US" dirty="0"/>
                  <a:t>satisfies </a:t>
                </a:r>
                <a:r>
                  <a:rPr lang="en-US" i="1" dirty="0"/>
                  <a:t>g </a:t>
                </a:r>
              </a:p>
              <a:p>
                <a:r>
                  <a:rPr lang="en-GB" dirty="0"/>
                  <a:t>Action </a:t>
                </a:r>
                <a14:m>
                  <m:oMath xmlns:m="http://schemas.openxmlformats.org/officeDocument/2006/math">
                    <m:r>
                      <a:rPr lang="en-GB" i="1" smtClean="0">
                        <a:latin typeface="Cambria Math" panose="02040503050406030204" pitchFamily="18" charset="0"/>
                      </a:rPr>
                      <m:t>𝑎</m:t>
                    </m:r>
                  </m:oMath>
                </a14:m>
                <a:r>
                  <a:rPr lang="en-GB" i="1" dirty="0"/>
                  <a:t> </a:t>
                </a:r>
                <a:r>
                  <a:rPr lang="en-GB" dirty="0"/>
                  <a:t>is </a:t>
                </a:r>
                <a:r>
                  <a:rPr lang="en-GB" dirty="0">
                    <a:solidFill>
                      <a:schemeClr val="accent1"/>
                    </a:solidFill>
                  </a:rPr>
                  <a:t>r-applicable</a:t>
                </a:r>
                <a:r>
                  <a:rPr lang="en-GB" dirty="0"/>
                  <a:t> in </a:t>
                </a:r>
                <a14:m>
                  <m:oMath xmlns:m="http://schemas.openxmlformats.org/officeDocument/2006/math">
                    <m:acc>
                      <m:accPr>
                        <m:chr m:val="̂"/>
                        <m:ctrlPr>
                          <a:rPr lang="en-GB" i="1">
                            <a:latin typeface="Cambria Math" panose="02040503050406030204" pitchFamily="18" charset="0"/>
                          </a:rPr>
                        </m:ctrlPr>
                      </m:accPr>
                      <m:e>
                        <m:r>
                          <a:rPr lang="en-GB" i="1">
                            <a:latin typeface="Cambria Math" panose="02040503050406030204" pitchFamily="18" charset="0"/>
                          </a:rPr>
                          <m:t>𝑠</m:t>
                        </m:r>
                      </m:e>
                    </m:acc>
                  </m:oMath>
                </a14:m>
                <a:r>
                  <a:rPr lang="en-GB" dirty="0"/>
                  <a:t> if </a:t>
                </a:r>
                <a14:m>
                  <m:oMath xmlns:m="http://schemas.openxmlformats.org/officeDocument/2006/math">
                    <m:acc>
                      <m:accPr>
                        <m:chr m:val="̂"/>
                        <m:ctrlPr>
                          <a:rPr lang="en-GB" i="1">
                            <a:latin typeface="Cambria Math" panose="02040503050406030204" pitchFamily="18" charset="0"/>
                          </a:rPr>
                        </m:ctrlPr>
                      </m:accPr>
                      <m:e>
                        <m:r>
                          <a:rPr lang="en-GB" i="1">
                            <a:latin typeface="Cambria Math" panose="02040503050406030204" pitchFamily="18" charset="0"/>
                          </a:rPr>
                          <m:t>𝑠</m:t>
                        </m:r>
                      </m:e>
                    </m:acc>
                  </m:oMath>
                </a14:m>
                <a:r>
                  <a:rPr lang="en-GB" i="1" dirty="0"/>
                  <a:t> </a:t>
                </a:r>
                <a:r>
                  <a:rPr lang="en-GB" dirty="0"/>
                  <a:t>r-satisfies </a:t>
                </a:r>
                <a14:m>
                  <m:oMath xmlns:m="http://schemas.openxmlformats.org/officeDocument/2006/math">
                    <m:r>
                      <a:rPr lang="de-DE" b="0" i="1" smtClean="0">
                        <a:latin typeface="Cambria Math" panose="02040503050406030204" pitchFamily="18" charset="0"/>
                      </a:rPr>
                      <m:t>𝑝𝑟𝑒</m:t>
                    </m:r>
                    <m:d>
                      <m:dPr>
                        <m:ctrlPr>
                          <a:rPr lang="de-DE" b="0" i="1" smtClean="0">
                            <a:latin typeface="Cambria Math" panose="02040503050406030204" pitchFamily="18" charset="0"/>
                          </a:rPr>
                        </m:ctrlPr>
                      </m:dPr>
                      <m:e>
                        <m:r>
                          <a:rPr lang="de-DE" b="0" i="1" smtClean="0">
                            <a:latin typeface="Cambria Math" panose="02040503050406030204" pitchFamily="18" charset="0"/>
                          </a:rPr>
                          <m:t>𝑎</m:t>
                        </m:r>
                      </m:e>
                    </m:d>
                  </m:oMath>
                </a14:m>
                <a:endParaRPr lang="en-GB" dirty="0"/>
              </a:p>
              <a:p>
                <a:pPr lvl="1"/>
                <a:r>
                  <a:rPr lang="en-GB" dirty="0"/>
                  <a:t>i.e., </a:t>
                </a:r>
                <a14:m>
                  <m:oMath xmlns:m="http://schemas.openxmlformats.org/officeDocument/2006/math">
                    <m:acc>
                      <m:accPr>
                        <m:chr m:val="̂"/>
                        <m:ctrlPr>
                          <a:rPr lang="en-GB" i="1">
                            <a:latin typeface="Cambria Math" panose="02040503050406030204" pitchFamily="18" charset="0"/>
                          </a:rPr>
                        </m:ctrlPr>
                      </m:accPr>
                      <m:e>
                        <m:r>
                          <a:rPr lang="en-GB" i="1">
                            <a:latin typeface="Cambria Math" panose="02040503050406030204" pitchFamily="18" charset="0"/>
                          </a:rPr>
                          <m:t>𝑠</m:t>
                        </m:r>
                      </m:e>
                    </m:acc>
                    <m:r>
                      <a:rPr lang="en-GB" i="1">
                        <a:latin typeface="Cambria Math" panose="02040503050406030204" pitchFamily="18" charset="0"/>
                      </a:rPr>
                      <m:t> </m:t>
                    </m:r>
                  </m:oMath>
                </a14:m>
                <a:r>
                  <a:rPr lang="en-GB" dirty="0"/>
                  <a:t>contains a subset </a:t>
                </a:r>
                <a14:m>
                  <m:oMath xmlns:m="http://schemas.openxmlformats.org/officeDocument/2006/math">
                    <m:r>
                      <a:rPr lang="en-GB" i="1">
                        <a:latin typeface="Cambria Math" panose="02040503050406030204" pitchFamily="18" charset="0"/>
                      </a:rPr>
                      <m:t>𝑠</m:t>
                    </m:r>
                  </m:oMath>
                </a14:m>
                <a:r>
                  <a:rPr lang="en-GB" dirty="0"/>
                  <a:t> that satisfies the preconditions of </a:t>
                </a:r>
                <a14:m>
                  <m:oMath xmlns:m="http://schemas.openxmlformats.org/officeDocument/2006/math">
                    <m:r>
                      <a:rPr lang="en-GB" i="1" dirty="0" smtClean="0">
                        <a:latin typeface="Cambria Math" panose="02040503050406030204" pitchFamily="18" charset="0"/>
                      </a:rPr>
                      <m:t>𝑎</m:t>
                    </m:r>
                  </m:oMath>
                </a14:m>
                <a:endParaRPr lang="en-GB" dirty="0"/>
              </a:p>
              <a:p>
                <a:pPr lvl="1"/>
                <a:r>
                  <a:rPr lang="en-GB" dirty="0"/>
                  <a:t>If </a:t>
                </a:r>
                <a14:m>
                  <m:oMath xmlns:m="http://schemas.openxmlformats.org/officeDocument/2006/math">
                    <m:r>
                      <a:rPr lang="en-GB" i="1" smtClean="0">
                        <a:latin typeface="Cambria Math" panose="02040503050406030204" pitchFamily="18" charset="0"/>
                      </a:rPr>
                      <m:t>𝑎</m:t>
                    </m:r>
                  </m:oMath>
                </a14:m>
                <a:r>
                  <a:rPr lang="en-GB" i="1" dirty="0"/>
                  <a:t> </a:t>
                </a:r>
                <a:r>
                  <a:rPr lang="en-GB" dirty="0"/>
                  <a:t>is r-applicable, then </a:t>
                </a:r>
                <a14:m>
                  <m:oMath xmlns:m="http://schemas.openxmlformats.org/officeDocument/2006/math">
                    <m:sSup>
                      <m:sSupPr>
                        <m:ctrlPr>
                          <a:rPr lang="en-GB" i="1" smtClean="0">
                            <a:latin typeface="Cambria Math" panose="02040503050406030204" pitchFamily="18" charset="0"/>
                          </a:rPr>
                        </m:ctrlPr>
                      </m:sSupPr>
                      <m:e>
                        <m:r>
                          <a:rPr lang="en-GB" i="1" smtClean="0">
                            <a:latin typeface="Cambria Math" panose="02040503050406030204" pitchFamily="18" charset="0"/>
                          </a:rPr>
                          <m:t>𝛾</m:t>
                        </m:r>
                      </m:e>
                      <m:sup>
                        <m:r>
                          <a:rPr lang="en-GB" b="0" i="1" smtClean="0">
                            <a:latin typeface="Cambria Math" panose="02040503050406030204" pitchFamily="18" charset="0"/>
                          </a:rPr>
                          <m:t>+</m:t>
                        </m:r>
                      </m:sup>
                    </m:sSup>
                    <m:d>
                      <m:dPr>
                        <m:ctrlPr>
                          <a:rPr lang="en-GB" b="0" i="1" smtClean="0">
                            <a:latin typeface="Cambria Math" panose="02040503050406030204" pitchFamily="18" charset="0"/>
                          </a:rPr>
                        </m:ctrlPr>
                      </m:dPr>
                      <m:e>
                        <m:acc>
                          <m:accPr>
                            <m:chr m:val="̂"/>
                            <m:ctrlPr>
                              <a:rPr lang="en-GB" i="1">
                                <a:latin typeface="Cambria Math" panose="02040503050406030204" pitchFamily="18" charset="0"/>
                              </a:rPr>
                            </m:ctrlPr>
                          </m:accPr>
                          <m:e>
                            <m:r>
                              <a:rPr lang="en-GB" i="1">
                                <a:latin typeface="Cambria Math" panose="02040503050406030204" pitchFamily="18" charset="0"/>
                              </a:rPr>
                              <m:t>𝑠</m:t>
                            </m:r>
                          </m:e>
                        </m:acc>
                        <m:r>
                          <a:rPr lang="en-GB" i="1" smtClean="0">
                            <a:latin typeface="Cambria Math" panose="02040503050406030204" pitchFamily="18" charset="0"/>
                          </a:rPr>
                          <m:t>,</m:t>
                        </m:r>
                        <m:r>
                          <a:rPr lang="en-GB" i="1" smtClean="0">
                            <a:latin typeface="Cambria Math" panose="02040503050406030204" pitchFamily="18" charset="0"/>
                          </a:rPr>
                          <m:t>𝑎</m:t>
                        </m:r>
                      </m:e>
                    </m:d>
                    <m:r>
                      <a:rPr lang="en-GB" i="1" smtClean="0">
                        <a:latin typeface="Cambria Math" panose="02040503050406030204" pitchFamily="18" charset="0"/>
                      </a:rPr>
                      <m:t>=</m:t>
                    </m:r>
                    <m:acc>
                      <m:accPr>
                        <m:chr m:val="̂"/>
                        <m:ctrlPr>
                          <a:rPr lang="en-GB" i="1">
                            <a:latin typeface="Cambria Math" panose="02040503050406030204" pitchFamily="18" charset="0"/>
                          </a:rPr>
                        </m:ctrlPr>
                      </m:accPr>
                      <m:e>
                        <m:r>
                          <a:rPr lang="en-GB" i="1">
                            <a:latin typeface="Cambria Math" panose="02040503050406030204" pitchFamily="18" charset="0"/>
                          </a:rPr>
                          <m:t>𝑠</m:t>
                        </m:r>
                      </m:e>
                    </m:acc>
                    <m:r>
                      <a:rPr lang="en-GB" i="1" smtClean="0">
                        <a:latin typeface="Cambria Math" panose="02040503050406030204" pitchFamily="18" charset="0"/>
                      </a:rPr>
                      <m:t>∪</m:t>
                    </m:r>
                    <m:r>
                      <a:rPr lang="en-GB" i="1" smtClean="0">
                        <a:latin typeface="Cambria Math" panose="02040503050406030204" pitchFamily="18" charset="0"/>
                      </a:rPr>
                      <m:t>𝛾</m:t>
                    </m:r>
                    <m:d>
                      <m:dPr>
                        <m:ctrlPr>
                          <a:rPr lang="en-GB" i="1" smtClean="0">
                            <a:latin typeface="Cambria Math" panose="02040503050406030204" pitchFamily="18" charset="0"/>
                          </a:rPr>
                        </m:ctrlPr>
                      </m:dPr>
                      <m:e>
                        <m:r>
                          <a:rPr lang="en-GB" i="1" smtClean="0">
                            <a:latin typeface="Cambria Math" panose="02040503050406030204" pitchFamily="18" charset="0"/>
                          </a:rPr>
                          <m:t>𝑠</m:t>
                        </m:r>
                        <m:r>
                          <a:rPr lang="en-GB" i="1" smtClean="0">
                            <a:latin typeface="Cambria Math" panose="02040503050406030204" pitchFamily="18" charset="0"/>
                          </a:rPr>
                          <m:t>,</m:t>
                        </m:r>
                        <m:r>
                          <a:rPr lang="en-GB" i="1" smtClean="0">
                            <a:latin typeface="Cambria Math" panose="02040503050406030204" pitchFamily="18" charset="0"/>
                          </a:rPr>
                          <m:t>𝑎</m:t>
                        </m:r>
                      </m:e>
                    </m:d>
                  </m:oMath>
                </a14:m>
                <a:endParaRPr lang="en-GB" dirty="0"/>
              </a:p>
              <a:p>
                <a14:m>
                  <m:oMath xmlns:m="http://schemas.openxmlformats.org/officeDocument/2006/math">
                    <m:r>
                      <a:rPr lang="en-GB" i="1" dirty="0" smtClean="0">
                        <a:latin typeface="Cambria Math" panose="02040503050406030204" pitchFamily="18" charset="0"/>
                      </a:rPr>
                      <m:t>𝜋</m:t>
                    </m:r>
                    <m:r>
                      <a:rPr lang="en-GB" i="1" dirty="0" smtClean="0">
                        <a:latin typeface="Cambria Math" panose="02040503050406030204" pitchFamily="18" charset="0"/>
                      </a:rPr>
                      <m:t>=</m:t>
                    </m:r>
                    <m:d>
                      <m:dPr>
                        <m:begChr m:val="⟨"/>
                        <m:endChr m:val="⟩"/>
                        <m:ctrlPr>
                          <a:rPr lang="en-GB" i="1" dirty="0" smtClean="0">
                            <a:latin typeface="Cambria Math" panose="02040503050406030204" pitchFamily="18" charset="0"/>
                          </a:rPr>
                        </m:ctrlPr>
                      </m:dPr>
                      <m:e>
                        <m:sSub>
                          <m:sSubPr>
                            <m:ctrlPr>
                              <a:rPr lang="de-DE" b="0" i="1" dirty="0" smtClean="0">
                                <a:latin typeface="Cambria Math" panose="02040503050406030204" pitchFamily="18" charset="0"/>
                              </a:rPr>
                            </m:ctrlPr>
                          </m:sSubPr>
                          <m:e>
                            <m:r>
                              <a:rPr lang="en-GB" i="1" dirty="0" smtClean="0">
                                <a:latin typeface="Cambria Math" panose="02040503050406030204" pitchFamily="18" charset="0"/>
                              </a:rPr>
                              <m:t>𝑎</m:t>
                            </m:r>
                          </m:e>
                          <m:sub>
                            <m:r>
                              <a:rPr lang="de-DE" b="0" i="1" dirty="0" smtClean="0">
                                <a:latin typeface="Cambria Math" panose="02040503050406030204" pitchFamily="18" charset="0"/>
                              </a:rPr>
                              <m:t>1</m:t>
                            </m:r>
                          </m:sub>
                        </m:sSub>
                        <m:r>
                          <a:rPr lang="en-GB" i="1" dirty="0" smtClean="0">
                            <a:latin typeface="Cambria Math" panose="02040503050406030204" pitchFamily="18" charset="0"/>
                          </a:rPr>
                          <m:t>, …, </m:t>
                        </m:r>
                        <m:sSub>
                          <m:sSubPr>
                            <m:ctrlPr>
                              <a:rPr lang="de-DE" b="0" i="1" dirty="0" smtClean="0">
                                <a:latin typeface="Cambria Math" panose="02040503050406030204" pitchFamily="18" charset="0"/>
                              </a:rPr>
                            </m:ctrlPr>
                          </m:sSubPr>
                          <m:e>
                            <m:r>
                              <a:rPr lang="en-GB" i="1" dirty="0" smtClean="0">
                                <a:latin typeface="Cambria Math" panose="02040503050406030204" pitchFamily="18" charset="0"/>
                              </a:rPr>
                              <m:t>𝑎</m:t>
                            </m:r>
                          </m:e>
                          <m:sub>
                            <m:r>
                              <a:rPr lang="de-DE" b="0" i="1" dirty="0" smtClean="0">
                                <a:latin typeface="Cambria Math" panose="02040503050406030204" pitchFamily="18" charset="0"/>
                              </a:rPr>
                              <m:t>𝑛</m:t>
                            </m:r>
                          </m:sub>
                        </m:sSub>
                      </m:e>
                    </m:d>
                  </m:oMath>
                </a14:m>
                <a:r>
                  <a:rPr lang="en-GB" dirty="0"/>
                  <a:t> is </a:t>
                </a:r>
                <a:r>
                  <a:rPr lang="en-GB" dirty="0">
                    <a:solidFill>
                      <a:schemeClr val="accent1"/>
                    </a:solidFill>
                  </a:rPr>
                  <a:t>r-applicable</a:t>
                </a:r>
                <a:r>
                  <a:rPr lang="en-GB" dirty="0"/>
                  <a:t> in </a:t>
                </a:r>
                <a14:m>
                  <m:oMath xmlns:m="http://schemas.openxmlformats.org/officeDocument/2006/math">
                    <m:sSub>
                      <m:sSubPr>
                        <m:ctrlPr>
                          <a:rPr lang="de-DE" b="0" i="1" smtClean="0">
                            <a:latin typeface="Cambria Math" panose="02040503050406030204" pitchFamily="18" charset="0"/>
                          </a:rPr>
                        </m:ctrlPr>
                      </m:sSubPr>
                      <m:e>
                        <m:acc>
                          <m:accPr>
                            <m:chr m:val="̂"/>
                            <m:ctrlPr>
                              <a:rPr lang="en-GB" i="1">
                                <a:latin typeface="Cambria Math" panose="02040503050406030204" pitchFamily="18" charset="0"/>
                              </a:rPr>
                            </m:ctrlPr>
                          </m:accPr>
                          <m:e>
                            <m:r>
                              <a:rPr lang="en-GB" i="1">
                                <a:latin typeface="Cambria Math" panose="02040503050406030204" pitchFamily="18" charset="0"/>
                              </a:rPr>
                              <m:t>𝑠</m:t>
                            </m:r>
                          </m:e>
                        </m:acc>
                      </m:e>
                      <m:sub>
                        <m:r>
                          <a:rPr lang="de-DE" b="0" i="1" smtClean="0">
                            <a:latin typeface="Cambria Math" panose="02040503050406030204" pitchFamily="18" charset="0"/>
                          </a:rPr>
                          <m:t>0</m:t>
                        </m:r>
                      </m:sub>
                    </m:sSub>
                  </m:oMath>
                </a14:m>
                <a:r>
                  <a:rPr lang="en-GB" dirty="0"/>
                  <a:t> if there are r-states </a:t>
                </a:r>
                <a14:m>
                  <m:oMath xmlns:m="http://schemas.openxmlformats.org/officeDocument/2006/math">
                    <m:sSub>
                      <m:sSubPr>
                        <m:ctrlPr>
                          <a:rPr lang="de-DE" i="1">
                            <a:latin typeface="Cambria Math" panose="02040503050406030204" pitchFamily="18" charset="0"/>
                          </a:rPr>
                        </m:ctrlPr>
                      </m:sSubPr>
                      <m:e>
                        <m:acc>
                          <m:accPr>
                            <m:chr m:val="̂"/>
                            <m:ctrlPr>
                              <a:rPr lang="en-GB" i="1">
                                <a:latin typeface="Cambria Math" panose="02040503050406030204" pitchFamily="18" charset="0"/>
                              </a:rPr>
                            </m:ctrlPr>
                          </m:accPr>
                          <m:e>
                            <m:r>
                              <a:rPr lang="en-GB" i="1">
                                <a:latin typeface="Cambria Math" panose="02040503050406030204" pitchFamily="18" charset="0"/>
                              </a:rPr>
                              <m:t>𝑠</m:t>
                            </m:r>
                          </m:e>
                        </m:acc>
                      </m:e>
                      <m:sub>
                        <m:r>
                          <a:rPr lang="de-DE" b="0" i="1" smtClean="0">
                            <a:latin typeface="Cambria Math" panose="02040503050406030204" pitchFamily="18" charset="0"/>
                          </a:rPr>
                          <m:t>1</m:t>
                        </m:r>
                      </m:sub>
                    </m:sSub>
                    <m:r>
                      <a:rPr lang="de-DE" b="0" i="1" smtClean="0">
                        <a:latin typeface="Cambria Math" panose="02040503050406030204" pitchFamily="18" charset="0"/>
                      </a:rPr>
                      <m:t>,</m:t>
                    </m:r>
                    <m:sSub>
                      <m:sSubPr>
                        <m:ctrlPr>
                          <a:rPr lang="de-DE" i="1">
                            <a:latin typeface="Cambria Math" panose="02040503050406030204" pitchFamily="18" charset="0"/>
                          </a:rPr>
                        </m:ctrlPr>
                      </m:sSubPr>
                      <m:e>
                        <m:acc>
                          <m:accPr>
                            <m:chr m:val="̂"/>
                            <m:ctrlPr>
                              <a:rPr lang="en-GB" i="1">
                                <a:latin typeface="Cambria Math" panose="02040503050406030204" pitchFamily="18" charset="0"/>
                              </a:rPr>
                            </m:ctrlPr>
                          </m:accPr>
                          <m:e>
                            <m:r>
                              <a:rPr lang="en-GB" i="1">
                                <a:latin typeface="Cambria Math" panose="02040503050406030204" pitchFamily="18" charset="0"/>
                              </a:rPr>
                              <m:t>𝑠</m:t>
                            </m:r>
                          </m:e>
                        </m:acc>
                      </m:e>
                      <m:sub>
                        <m:r>
                          <a:rPr lang="de-DE" b="0" i="1" smtClean="0">
                            <a:latin typeface="Cambria Math" panose="02040503050406030204" pitchFamily="18" charset="0"/>
                          </a:rPr>
                          <m:t>2</m:t>
                        </m:r>
                      </m:sub>
                    </m:sSub>
                    <m:r>
                      <a:rPr lang="de-DE" b="0" i="1" smtClean="0">
                        <a:latin typeface="Cambria Math" panose="02040503050406030204" pitchFamily="18" charset="0"/>
                      </a:rPr>
                      <m:t>, …, </m:t>
                    </m:r>
                    <m:sSub>
                      <m:sSubPr>
                        <m:ctrlPr>
                          <a:rPr lang="de-DE" i="1">
                            <a:latin typeface="Cambria Math" panose="02040503050406030204" pitchFamily="18" charset="0"/>
                          </a:rPr>
                        </m:ctrlPr>
                      </m:sSubPr>
                      <m:e>
                        <m:acc>
                          <m:accPr>
                            <m:chr m:val="̂"/>
                            <m:ctrlPr>
                              <a:rPr lang="en-GB" i="1">
                                <a:latin typeface="Cambria Math" panose="02040503050406030204" pitchFamily="18" charset="0"/>
                              </a:rPr>
                            </m:ctrlPr>
                          </m:accPr>
                          <m:e>
                            <m:r>
                              <a:rPr lang="en-GB" i="1">
                                <a:latin typeface="Cambria Math" panose="02040503050406030204" pitchFamily="18" charset="0"/>
                              </a:rPr>
                              <m:t>𝑠</m:t>
                            </m:r>
                          </m:e>
                        </m:acc>
                      </m:e>
                      <m:sub>
                        <m:r>
                          <a:rPr lang="de-DE" b="0" i="1" smtClean="0">
                            <a:latin typeface="Cambria Math" panose="02040503050406030204" pitchFamily="18" charset="0"/>
                          </a:rPr>
                          <m:t>𝑛</m:t>
                        </m:r>
                      </m:sub>
                    </m:sSub>
                    <m:r>
                      <a:rPr lang="de-DE" i="1">
                        <a:latin typeface="Cambria Math" panose="02040503050406030204" pitchFamily="18" charset="0"/>
                      </a:rPr>
                      <m:t> </m:t>
                    </m:r>
                  </m:oMath>
                </a14:m>
                <a:r>
                  <a:rPr lang="en-GB" dirty="0"/>
                  <a:t>such that</a:t>
                </a:r>
              </a:p>
              <a:p>
                <a:pPr lvl="1"/>
                <a14:m>
                  <m:oMath xmlns:m="http://schemas.openxmlformats.org/officeDocument/2006/math">
                    <m:sSub>
                      <m:sSubPr>
                        <m:ctrlPr>
                          <a:rPr lang="de-DE" i="1" dirty="0">
                            <a:latin typeface="Cambria Math" panose="02040503050406030204" pitchFamily="18" charset="0"/>
                          </a:rPr>
                        </m:ctrlPr>
                      </m:sSubPr>
                      <m:e>
                        <m:r>
                          <a:rPr lang="en-GB" i="1" dirty="0">
                            <a:latin typeface="Cambria Math" panose="02040503050406030204" pitchFamily="18" charset="0"/>
                          </a:rPr>
                          <m:t>𝑎</m:t>
                        </m:r>
                      </m:e>
                      <m:sub>
                        <m:r>
                          <a:rPr lang="de-DE" i="1" dirty="0">
                            <a:latin typeface="Cambria Math" panose="02040503050406030204" pitchFamily="18" charset="0"/>
                          </a:rPr>
                          <m:t>1</m:t>
                        </m:r>
                      </m:sub>
                    </m:sSub>
                  </m:oMath>
                </a14:m>
                <a:r>
                  <a:rPr lang="en-GB" dirty="0"/>
                  <a:t> is r-applicable in </a:t>
                </a:r>
                <a14:m>
                  <m:oMath xmlns:m="http://schemas.openxmlformats.org/officeDocument/2006/math">
                    <m:sSub>
                      <m:sSubPr>
                        <m:ctrlPr>
                          <a:rPr lang="de-DE" i="1">
                            <a:latin typeface="Cambria Math" panose="02040503050406030204" pitchFamily="18" charset="0"/>
                          </a:rPr>
                        </m:ctrlPr>
                      </m:sSubPr>
                      <m:e>
                        <m:acc>
                          <m:accPr>
                            <m:chr m:val="̂"/>
                            <m:ctrlPr>
                              <a:rPr lang="en-GB" i="1">
                                <a:latin typeface="Cambria Math" panose="02040503050406030204" pitchFamily="18" charset="0"/>
                              </a:rPr>
                            </m:ctrlPr>
                          </m:accPr>
                          <m:e>
                            <m:r>
                              <a:rPr lang="en-GB" i="1">
                                <a:latin typeface="Cambria Math" panose="02040503050406030204" pitchFamily="18" charset="0"/>
                              </a:rPr>
                              <m:t>𝑠</m:t>
                            </m:r>
                          </m:e>
                        </m:acc>
                      </m:e>
                      <m:sub>
                        <m:r>
                          <a:rPr lang="de-DE" i="1">
                            <a:latin typeface="Cambria Math" panose="02040503050406030204" pitchFamily="18" charset="0"/>
                          </a:rPr>
                          <m:t>0</m:t>
                        </m:r>
                      </m:sub>
                    </m:sSub>
                  </m:oMath>
                </a14:m>
                <a:r>
                  <a:rPr lang="en-GB" dirty="0"/>
                  <a:t> and </a:t>
                </a:r>
                <a14:m>
                  <m:oMath xmlns:m="http://schemas.openxmlformats.org/officeDocument/2006/math">
                    <m:sSup>
                      <m:sSupPr>
                        <m:ctrlPr>
                          <a:rPr lang="en-GB" i="1">
                            <a:latin typeface="Cambria Math" panose="02040503050406030204" pitchFamily="18" charset="0"/>
                          </a:rPr>
                        </m:ctrlPr>
                      </m:sSupPr>
                      <m:e>
                        <m:r>
                          <a:rPr lang="en-GB" i="1">
                            <a:latin typeface="Cambria Math" panose="02040503050406030204" pitchFamily="18" charset="0"/>
                          </a:rPr>
                          <m:t>𝛾</m:t>
                        </m:r>
                      </m:e>
                      <m:sup>
                        <m:r>
                          <a:rPr lang="en-GB" i="1">
                            <a:latin typeface="Cambria Math" panose="02040503050406030204" pitchFamily="18" charset="0"/>
                          </a:rPr>
                          <m:t>+</m:t>
                        </m:r>
                      </m:sup>
                    </m:sSup>
                    <m:d>
                      <m:dPr>
                        <m:ctrlPr>
                          <a:rPr lang="en-GB" i="1">
                            <a:latin typeface="Cambria Math" panose="02040503050406030204" pitchFamily="18" charset="0"/>
                          </a:rPr>
                        </m:ctrlPr>
                      </m:dPr>
                      <m:e>
                        <m:sSub>
                          <m:sSubPr>
                            <m:ctrlPr>
                              <a:rPr lang="de-DE" b="0" i="1" smtClean="0">
                                <a:latin typeface="Cambria Math" panose="02040503050406030204" pitchFamily="18" charset="0"/>
                              </a:rPr>
                            </m:ctrlPr>
                          </m:sSubPr>
                          <m:e>
                            <m:acc>
                              <m:accPr>
                                <m:chr m:val="̂"/>
                                <m:ctrlPr>
                                  <a:rPr lang="en-GB" i="1">
                                    <a:latin typeface="Cambria Math" panose="02040503050406030204" pitchFamily="18" charset="0"/>
                                  </a:rPr>
                                </m:ctrlPr>
                              </m:accPr>
                              <m:e>
                                <m:r>
                                  <a:rPr lang="en-GB" i="1">
                                    <a:latin typeface="Cambria Math" panose="02040503050406030204" pitchFamily="18" charset="0"/>
                                  </a:rPr>
                                  <m:t>𝑠</m:t>
                                </m:r>
                              </m:e>
                            </m:acc>
                          </m:e>
                          <m:sub>
                            <m:r>
                              <a:rPr lang="de-DE" b="0" i="1" smtClean="0">
                                <a:latin typeface="Cambria Math" panose="02040503050406030204" pitchFamily="18" charset="0"/>
                              </a:rPr>
                              <m:t>0</m:t>
                            </m:r>
                          </m:sub>
                        </m:sSub>
                        <m:r>
                          <a:rPr lang="en-GB" i="1">
                            <a:latin typeface="Cambria Math" panose="02040503050406030204" pitchFamily="18" charset="0"/>
                          </a:rPr>
                          <m:t>,</m:t>
                        </m:r>
                        <m:sSub>
                          <m:sSubPr>
                            <m:ctrlPr>
                              <a:rPr lang="de-DE" b="0" i="1" smtClean="0">
                                <a:latin typeface="Cambria Math" panose="02040503050406030204" pitchFamily="18" charset="0"/>
                              </a:rPr>
                            </m:ctrlPr>
                          </m:sSubPr>
                          <m:e>
                            <m:r>
                              <a:rPr lang="en-GB" i="1">
                                <a:latin typeface="Cambria Math" panose="02040503050406030204" pitchFamily="18" charset="0"/>
                              </a:rPr>
                              <m:t>𝑎</m:t>
                            </m:r>
                          </m:e>
                          <m:sub>
                            <m:r>
                              <a:rPr lang="de-DE" b="0" i="1" smtClean="0">
                                <a:latin typeface="Cambria Math" panose="02040503050406030204" pitchFamily="18" charset="0"/>
                              </a:rPr>
                              <m:t>1</m:t>
                            </m:r>
                          </m:sub>
                        </m:sSub>
                      </m:e>
                    </m:d>
                    <m:r>
                      <a:rPr lang="de-DE" b="0" i="1" smtClean="0">
                        <a:latin typeface="Cambria Math" panose="02040503050406030204" pitchFamily="18" charset="0"/>
                      </a:rPr>
                      <m:t>=</m:t>
                    </m:r>
                    <m:sSub>
                      <m:sSubPr>
                        <m:ctrlPr>
                          <a:rPr lang="de-DE" i="1">
                            <a:latin typeface="Cambria Math" panose="02040503050406030204" pitchFamily="18" charset="0"/>
                          </a:rPr>
                        </m:ctrlPr>
                      </m:sSubPr>
                      <m:e>
                        <m:acc>
                          <m:accPr>
                            <m:chr m:val="̂"/>
                            <m:ctrlPr>
                              <a:rPr lang="en-GB" i="1">
                                <a:latin typeface="Cambria Math" panose="02040503050406030204" pitchFamily="18" charset="0"/>
                              </a:rPr>
                            </m:ctrlPr>
                          </m:accPr>
                          <m:e>
                            <m:r>
                              <a:rPr lang="en-GB" i="1">
                                <a:latin typeface="Cambria Math" panose="02040503050406030204" pitchFamily="18" charset="0"/>
                              </a:rPr>
                              <m:t>𝑠</m:t>
                            </m:r>
                          </m:e>
                        </m:acc>
                      </m:e>
                      <m:sub>
                        <m:r>
                          <a:rPr lang="de-DE" i="1">
                            <a:latin typeface="Cambria Math" panose="02040503050406030204" pitchFamily="18" charset="0"/>
                          </a:rPr>
                          <m:t>1</m:t>
                        </m:r>
                      </m:sub>
                    </m:sSub>
                  </m:oMath>
                </a14:m>
                <a:endParaRPr lang="en-GB" i="1" dirty="0"/>
              </a:p>
              <a:p>
                <a:pPr lvl="1"/>
                <a14:m>
                  <m:oMath xmlns:m="http://schemas.openxmlformats.org/officeDocument/2006/math">
                    <m:sSub>
                      <m:sSubPr>
                        <m:ctrlPr>
                          <a:rPr lang="de-DE" i="1" dirty="0">
                            <a:latin typeface="Cambria Math" panose="02040503050406030204" pitchFamily="18" charset="0"/>
                          </a:rPr>
                        </m:ctrlPr>
                      </m:sSubPr>
                      <m:e>
                        <m:r>
                          <a:rPr lang="en-GB" i="1" dirty="0">
                            <a:latin typeface="Cambria Math" panose="02040503050406030204" pitchFamily="18" charset="0"/>
                          </a:rPr>
                          <m:t>𝑎</m:t>
                        </m:r>
                      </m:e>
                      <m:sub>
                        <m:r>
                          <a:rPr lang="de-DE" b="0" i="1" dirty="0" smtClean="0">
                            <a:latin typeface="Cambria Math" panose="02040503050406030204" pitchFamily="18" charset="0"/>
                          </a:rPr>
                          <m:t>2</m:t>
                        </m:r>
                      </m:sub>
                    </m:sSub>
                  </m:oMath>
                </a14:m>
                <a:r>
                  <a:rPr lang="en-GB" dirty="0"/>
                  <a:t> is r-applicable in </a:t>
                </a:r>
                <a14:m>
                  <m:oMath xmlns:m="http://schemas.openxmlformats.org/officeDocument/2006/math">
                    <m:sSub>
                      <m:sSubPr>
                        <m:ctrlPr>
                          <a:rPr lang="de-DE" i="1">
                            <a:latin typeface="Cambria Math" panose="02040503050406030204" pitchFamily="18" charset="0"/>
                          </a:rPr>
                        </m:ctrlPr>
                      </m:sSubPr>
                      <m:e>
                        <m:acc>
                          <m:accPr>
                            <m:chr m:val="̂"/>
                            <m:ctrlPr>
                              <a:rPr lang="en-GB" i="1">
                                <a:latin typeface="Cambria Math" panose="02040503050406030204" pitchFamily="18" charset="0"/>
                              </a:rPr>
                            </m:ctrlPr>
                          </m:accPr>
                          <m:e>
                            <m:r>
                              <a:rPr lang="en-GB" i="1">
                                <a:latin typeface="Cambria Math" panose="02040503050406030204" pitchFamily="18" charset="0"/>
                              </a:rPr>
                              <m:t>𝑠</m:t>
                            </m:r>
                          </m:e>
                        </m:acc>
                      </m:e>
                      <m:sub>
                        <m:r>
                          <a:rPr lang="de-DE" i="1">
                            <a:latin typeface="Cambria Math" panose="02040503050406030204" pitchFamily="18" charset="0"/>
                          </a:rPr>
                          <m:t>1</m:t>
                        </m:r>
                      </m:sub>
                    </m:sSub>
                  </m:oMath>
                </a14:m>
                <a:r>
                  <a:rPr lang="en-GB" dirty="0"/>
                  <a:t> and </a:t>
                </a:r>
                <a14:m>
                  <m:oMath xmlns:m="http://schemas.openxmlformats.org/officeDocument/2006/math">
                    <m:sSup>
                      <m:sSupPr>
                        <m:ctrlPr>
                          <a:rPr lang="en-GB" i="1">
                            <a:latin typeface="Cambria Math" panose="02040503050406030204" pitchFamily="18" charset="0"/>
                          </a:rPr>
                        </m:ctrlPr>
                      </m:sSupPr>
                      <m:e>
                        <m:r>
                          <a:rPr lang="en-GB" i="1">
                            <a:latin typeface="Cambria Math" panose="02040503050406030204" pitchFamily="18" charset="0"/>
                          </a:rPr>
                          <m:t>𝛾</m:t>
                        </m:r>
                      </m:e>
                      <m:sup>
                        <m:r>
                          <a:rPr lang="en-GB" i="1">
                            <a:latin typeface="Cambria Math" panose="02040503050406030204" pitchFamily="18" charset="0"/>
                          </a:rPr>
                          <m:t>+</m:t>
                        </m:r>
                      </m:sup>
                    </m:sSup>
                    <m:d>
                      <m:dPr>
                        <m:ctrlPr>
                          <a:rPr lang="en-GB" i="1">
                            <a:latin typeface="Cambria Math" panose="02040503050406030204" pitchFamily="18" charset="0"/>
                          </a:rPr>
                        </m:ctrlPr>
                      </m:dPr>
                      <m:e>
                        <m:sSub>
                          <m:sSubPr>
                            <m:ctrlPr>
                              <a:rPr lang="de-DE" i="1">
                                <a:latin typeface="Cambria Math" panose="02040503050406030204" pitchFamily="18" charset="0"/>
                              </a:rPr>
                            </m:ctrlPr>
                          </m:sSubPr>
                          <m:e>
                            <m:acc>
                              <m:accPr>
                                <m:chr m:val="̂"/>
                                <m:ctrlPr>
                                  <a:rPr lang="en-GB" i="1">
                                    <a:latin typeface="Cambria Math" panose="02040503050406030204" pitchFamily="18" charset="0"/>
                                  </a:rPr>
                                </m:ctrlPr>
                              </m:accPr>
                              <m:e>
                                <m:r>
                                  <a:rPr lang="en-GB" i="1">
                                    <a:latin typeface="Cambria Math" panose="02040503050406030204" pitchFamily="18" charset="0"/>
                                  </a:rPr>
                                  <m:t>𝑠</m:t>
                                </m:r>
                              </m:e>
                            </m:acc>
                          </m:e>
                          <m:sub>
                            <m:r>
                              <a:rPr lang="de-DE" b="0" i="1" smtClean="0">
                                <a:latin typeface="Cambria Math" panose="02040503050406030204" pitchFamily="18" charset="0"/>
                              </a:rPr>
                              <m:t>1</m:t>
                            </m:r>
                          </m:sub>
                        </m:sSub>
                        <m:r>
                          <a:rPr lang="en-GB" i="1">
                            <a:latin typeface="Cambria Math" panose="02040503050406030204" pitchFamily="18" charset="0"/>
                          </a:rPr>
                          <m:t>,</m:t>
                        </m:r>
                        <m:sSub>
                          <m:sSubPr>
                            <m:ctrlPr>
                              <a:rPr lang="de-DE" i="1">
                                <a:latin typeface="Cambria Math" panose="02040503050406030204" pitchFamily="18" charset="0"/>
                              </a:rPr>
                            </m:ctrlPr>
                          </m:sSubPr>
                          <m:e>
                            <m:r>
                              <a:rPr lang="en-GB" i="1">
                                <a:latin typeface="Cambria Math" panose="02040503050406030204" pitchFamily="18" charset="0"/>
                              </a:rPr>
                              <m:t>𝑎</m:t>
                            </m:r>
                          </m:e>
                          <m:sub>
                            <m:r>
                              <a:rPr lang="de-DE" b="0" i="1" smtClean="0">
                                <a:latin typeface="Cambria Math" panose="02040503050406030204" pitchFamily="18" charset="0"/>
                              </a:rPr>
                              <m:t>2</m:t>
                            </m:r>
                          </m:sub>
                        </m:sSub>
                      </m:e>
                    </m:d>
                    <m:r>
                      <a:rPr lang="de-DE" i="1">
                        <a:latin typeface="Cambria Math" panose="02040503050406030204" pitchFamily="18" charset="0"/>
                      </a:rPr>
                      <m:t>=</m:t>
                    </m:r>
                    <m:sSub>
                      <m:sSubPr>
                        <m:ctrlPr>
                          <a:rPr lang="de-DE" i="1">
                            <a:latin typeface="Cambria Math" panose="02040503050406030204" pitchFamily="18" charset="0"/>
                          </a:rPr>
                        </m:ctrlPr>
                      </m:sSubPr>
                      <m:e>
                        <m:acc>
                          <m:accPr>
                            <m:chr m:val="̂"/>
                            <m:ctrlPr>
                              <a:rPr lang="en-GB" i="1">
                                <a:latin typeface="Cambria Math" panose="02040503050406030204" pitchFamily="18" charset="0"/>
                              </a:rPr>
                            </m:ctrlPr>
                          </m:accPr>
                          <m:e>
                            <m:r>
                              <a:rPr lang="en-GB" i="1">
                                <a:latin typeface="Cambria Math" panose="02040503050406030204" pitchFamily="18" charset="0"/>
                              </a:rPr>
                              <m:t>𝑠</m:t>
                            </m:r>
                          </m:e>
                        </m:acc>
                      </m:e>
                      <m:sub>
                        <m:r>
                          <a:rPr lang="de-DE" b="0" i="1" smtClean="0">
                            <a:latin typeface="Cambria Math" panose="02040503050406030204" pitchFamily="18" charset="0"/>
                          </a:rPr>
                          <m:t>2</m:t>
                        </m:r>
                      </m:sub>
                    </m:sSub>
                    <m:r>
                      <a:rPr lang="de-DE" i="1">
                        <a:latin typeface="Cambria Math" panose="02040503050406030204" pitchFamily="18" charset="0"/>
                      </a:rPr>
                      <m:t> </m:t>
                    </m:r>
                  </m:oMath>
                </a14:m>
                <a:endParaRPr lang="en-GB" dirty="0"/>
              </a:p>
              <a:p>
                <a:pPr lvl="1"/>
                <a:r>
                  <a:rPr lang="en-GB" dirty="0"/>
                  <a:t>…</a:t>
                </a:r>
              </a:p>
              <a:p>
                <a:pPr lvl="1"/>
                <a14:m>
                  <m:oMath xmlns:m="http://schemas.openxmlformats.org/officeDocument/2006/math">
                    <m:sSub>
                      <m:sSubPr>
                        <m:ctrlPr>
                          <a:rPr lang="de-DE" i="1" dirty="0">
                            <a:latin typeface="Cambria Math" panose="02040503050406030204" pitchFamily="18" charset="0"/>
                          </a:rPr>
                        </m:ctrlPr>
                      </m:sSubPr>
                      <m:e>
                        <m:r>
                          <a:rPr lang="en-GB" i="1" dirty="0">
                            <a:latin typeface="Cambria Math" panose="02040503050406030204" pitchFamily="18" charset="0"/>
                          </a:rPr>
                          <m:t>𝑎</m:t>
                        </m:r>
                      </m:e>
                      <m:sub>
                        <m:r>
                          <a:rPr lang="de-DE" b="0" i="1" dirty="0" smtClean="0">
                            <a:latin typeface="Cambria Math" panose="02040503050406030204" pitchFamily="18" charset="0"/>
                          </a:rPr>
                          <m:t>𝑛</m:t>
                        </m:r>
                      </m:sub>
                    </m:sSub>
                  </m:oMath>
                </a14:m>
                <a:r>
                  <a:rPr lang="en-GB" dirty="0"/>
                  <a:t> is r-applicable in </a:t>
                </a:r>
                <a14:m>
                  <m:oMath xmlns:m="http://schemas.openxmlformats.org/officeDocument/2006/math">
                    <m:sSub>
                      <m:sSubPr>
                        <m:ctrlPr>
                          <a:rPr lang="de-DE" i="1">
                            <a:latin typeface="Cambria Math" panose="02040503050406030204" pitchFamily="18" charset="0"/>
                          </a:rPr>
                        </m:ctrlPr>
                      </m:sSubPr>
                      <m:e>
                        <m:acc>
                          <m:accPr>
                            <m:chr m:val="̂"/>
                            <m:ctrlPr>
                              <a:rPr lang="en-GB" i="1">
                                <a:latin typeface="Cambria Math" panose="02040503050406030204" pitchFamily="18" charset="0"/>
                              </a:rPr>
                            </m:ctrlPr>
                          </m:accPr>
                          <m:e>
                            <m:r>
                              <a:rPr lang="en-GB" i="1">
                                <a:latin typeface="Cambria Math" panose="02040503050406030204" pitchFamily="18" charset="0"/>
                              </a:rPr>
                              <m:t>𝑠</m:t>
                            </m:r>
                          </m:e>
                        </m:acc>
                      </m:e>
                      <m:sub>
                        <m:r>
                          <a:rPr lang="de-DE" b="0" i="1" smtClean="0">
                            <a:latin typeface="Cambria Math" panose="02040503050406030204" pitchFamily="18" charset="0"/>
                          </a:rPr>
                          <m:t>𝑛</m:t>
                        </m:r>
                        <m:r>
                          <a:rPr lang="de-DE" b="0" i="1" smtClean="0">
                            <a:latin typeface="Cambria Math" panose="02040503050406030204" pitchFamily="18" charset="0"/>
                          </a:rPr>
                          <m:t>−1</m:t>
                        </m:r>
                      </m:sub>
                    </m:sSub>
                  </m:oMath>
                </a14:m>
                <a:r>
                  <a:rPr lang="en-GB" dirty="0"/>
                  <a:t> and </a:t>
                </a:r>
                <a14:m>
                  <m:oMath xmlns:m="http://schemas.openxmlformats.org/officeDocument/2006/math">
                    <m:sSup>
                      <m:sSupPr>
                        <m:ctrlPr>
                          <a:rPr lang="en-GB" i="1">
                            <a:latin typeface="Cambria Math" panose="02040503050406030204" pitchFamily="18" charset="0"/>
                          </a:rPr>
                        </m:ctrlPr>
                      </m:sSupPr>
                      <m:e>
                        <m:r>
                          <a:rPr lang="en-GB" i="1">
                            <a:latin typeface="Cambria Math" panose="02040503050406030204" pitchFamily="18" charset="0"/>
                          </a:rPr>
                          <m:t>𝛾</m:t>
                        </m:r>
                      </m:e>
                      <m:sup>
                        <m:r>
                          <a:rPr lang="en-GB" i="1">
                            <a:latin typeface="Cambria Math" panose="02040503050406030204" pitchFamily="18" charset="0"/>
                          </a:rPr>
                          <m:t>+</m:t>
                        </m:r>
                      </m:sup>
                    </m:sSup>
                    <m:d>
                      <m:dPr>
                        <m:ctrlPr>
                          <a:rPr lang="en-GB" i="1">
                            <a:latin typeface="Cambria Math" panose="02040503050406030204" pitchFamily="18" charset="0"/>
                          </a:rPr>
                        </m:ctrlPr>
                      </m:dPr>
                      <m:e>
                        <m:sSub>
                          <m:sSubPr>
                            <m:ctrlPr>
                              <a:rPr lang="de-DE" i="1">
                                <a:latin typeface="Cambria Math" panose="02040503050406030204" pitchFamily="18" charset="0"/>
                              </a:rPr>
                            </m:ctrlPr>
                          </m:sSubPr>
                          <m:e>
                            <m:acc>
                              <m:accPr>
                                <m:chr m:val="̂"/>
                                <m:ctrlPr>
                                  <a:rPr lang="en-GB" i="1">
                                    <a:latin typeface="Cambria Math" panose="02040503050406030204" pitchFamily="18" charset="0"/>
                                  </a:rPr>
                                </m:ctrlPr>
                              </m:accPr>
                              <m:e>
                                <m:r>
                                  <a:rPr lang="en-GB" i="1">
                                    <a:latin typeface="Cambria Math" panose="02040503050406030204" pitchFamily="18" charset="0"/>
                                  </a:rPr>
                                  <m:t>𝑠</m:t>
                                </m:r>
                              </m:e>
                            </m:acc>
                          </m:e>
                          <m:sub>
                            <m:r>
                              <a:rPr lang="de-DE" b="0" i="1" smtClean="0">
                                <a:latin typeface="Cambria Math" panose="02040503050406030204" pitchFamily="18" charset="0"/>
                              </a:rPr>
                              <m:t>𝑛</m:t>
                            </m:r>
                            <m:r>
                              <a:rPr lang="de-DE" b="0" i="1" smtClean="0">
                                <a:latin typeface="Cambria Math" panose="02040503050406030204" pitchFamily="18" charset="0"/>
                              </a:rPr>
                              <m:t>−1</m:t>
                            </m:r>
                          </m:sub>
                        </m:sSub>
                        <m:r>
                          <a:rPr lang="en-GB" i="1">
                            <a:latin typeface="Cambria Math" panose="02040503050406030204" pitchFamily="18" charset="0"/>
                          </a:rPr>
                          <m:t>,</m:t>
                        </m:r>
                        <m:sSub>
                          <m:sSubPr>
                            <m:ctrlPr>
                              <a:rPr lang="de-DE" i="1">
                                <a:latin typeface="Cambria Math" panose="02040503050406030204" pitchFamily="18" charset="0"/>
                              </a:rPr>
                            </m:ctrlPr>
                          </m:sSubPr>
                          <m:e>
                            <m:r>
                              <a:rPr lang="en-GB" i="1">
                                <a:latin typeface="Cambria Math" panose="02040503050406030204" pitchFamily="18" charset="0"/>
                              </a:rPr>
                              <m:t>𝑎</m:t>
                            </m:r>
                          </m:e>
                          <m:sub>
                            <m:r>
                              <a:rPr lang="de-DE" b="0" i="1" smtClean="0">
                                <a:latin typeface="Cambria Math" panose="02040503050406030204" pitchFamily="18" charset="0"/>
                              </a:rPr>
                              <m:t>𝑛</m:t>
                            </m:r>
                          </m:sub>
                        </m:sSub>
                      </m:e>
                    </m:d>
                    <m:r>
                      <a:rPr lang="de-DE" i="1">
                        <a:latin typeface="Cambria Math" panose="02040503050406030204" pitchFamily="18" charset="0"/>
                      </a:rPr>
                      <m:t>=</m:t>
                    </m:r>
                    <m:sSub>
                      <m:sSubPr>
                        <m:ctrlPr>
                          <a:rPr lang="de-DE" i="1">
                            <a:latin typeface="Cambria Math" panose="02040503050406030204" pitchFamily="18" charset="0"/>
                          </a:rPr>
                        </m:ctrlPr>
                      </m:sSubPr>
                      <m:e>
                        <m:acc>
                          <m:accPr>
                            <m:chr m:val="̂"/>
                            <m:ctrlPr>
                              <a:rPr lang="en-GB" i="1">
                                <a:latin typeface="Cambria Math" panose="02040503050406030204" pitchFamily="18" charset="0"/>
                              </a:rPr>
                            </m:ctrlPr>
                          </m:accPr>
                          <m:e>
                            <m:r>
                              <a:rPr lang="en-GB" i="1">
                                <a:latin typeface="Cambria Math" panose="02040503050406030204" pitchFamily="18" charset="0"/>
                              </a:rPr>
                              <m:t>𝑠</m:t>
                            </m:r>
                          </m:e>
                        </m:acc>
                      </m:e>
                      <m:sub>
                        <m:r>
                          <a:rPr lang="de-DE" b="0" i="1" smtClean="0">
                            <a:latin typeface="Cambria Math" panose="02040503050406030204" pitchFamily="18" charset="0"/>
                          </a:rPr>
                          <m:t>𝑛</m:t>
                        </m:r>
                      </m:sub>
                    </m:sSub>
                    <m:r>
                      <a:rPr lang="de-DE" i="1">
                        <a:latin typeface="Cambria Math" panose="02040503050406030204" pitchFamily="18" charset="0"/>
                      </a:rPr>
                      <m:t> </m:t>
                    </m:r>
                  </m:oMath>
                </a14:m>
                <a:endParaRPr lang="en-GB" dirty="0"/>
              </a:p>
              <a:p>
                <a:r>
                  <a:rPr lang="en-GB" dirty="0"/>
                  <a:t>In this case, </a:t>
                </a:r>
                <a14:m>
                  <m:oMath xmlns:m="http://schemas.openxmlformats.org/officeDocument/2006/math">
                    <m:sSup>
                      <m:sSupPr>
                        <m:ctrlPr>
                          <a:rPr lang="en-GB" i="1">
                            <a:latin typeface="Cambria Math" panose="02040503050406030204" pitchFamily="18" charset="0"/>
                          </a:rPr>
                        </m:ctrlPr>
                      </m:sSupPr>
                      <m:e>
                        <m:r>
                          <a:rPr lang="en-GB" i="1">
                            <a:latin typeface="Cambria Math" panose="02040503050406030204" pitchFamily="18" charset="0"/>
                          </a:rPr>
                          <m:t>𝛾</m:t>
                        </m:r>
                      </m:e>
                      <m:sup>
                        <m:r>
                          <a:rPr lang="en-GB" i="1">
                            <a:latin typeface="Cambria Math" panose="02040503050406030204" pitchFamily="18" charset="0"/>
                          </a:rPr>
                          <m:t>+</m:t>
                        </m:r>
                      </m:sup>
                    </m:sSup>
                    <m:d>
                      <m:dPr>
                        <m:ctrlPr>
                          <a:rPr lang="en-GB" i="1">
                            <a:latin typeface="Cambria Math" panose="02040503050406030204" pitchFamily="18" charset="0"/>
                          </a:rPr>
                        </m:ctrlPr>
                      </m:dPr>
                      <m:e>
                        <m:sSub>
                          <m:sSubPr>
                            <m:ctrlPr>
                              <a:rPr lang="de-DE" i="1">
                                <a:latin typeface="Cambria Math" panose="02040503050406030204" pitchFamily="18" charset="0"/>
                              </a:rPr>
                            </m:ctrlPr>
                          </m:sSubPr>
                          <m:e>
                            <m:acc>
                              <m:accPr>
                                <m:chr m:val="̂"/>
                                <m:ctrlPr>
                                  <a:rPr lang="en-GB" i="1">
                                    <a:latin typeface="Cambria Math" panose="02040503050406030204" pitchFamily="18" charset="0"/>
                                  </a:rPr>
                                </m:ctrlPr>
                              </m:accPr>
                              <m:e>
                                <m:r>
                                  <a:rPr lang="en-GB" i="1">
                                    <a:latin typeface="Cambria Math" panose="02040503050406030204" pitchFamily="18" charset="0"/>
                                  </a:rPr>
                                  <m:t>𝑠</m:t>
                                </m:r>
                              </m:e>
                            </m:acc>
                          </m:e>
                          <m:sub>
                            <m:r>
                              <a:rPr lang="de-DE" i="1">
                                <a:latin typeface="Cambria Math" panose="02040503050406030204" pitchFamily="18" charset="0"/>
                              </a:rPr>
                              <m:t>𝑛</m:t>
                            </m:r>
                            <m:r>
                              <a:rPr lang="de-DE" i="1">
                                <a:latin typeface="Cambria Math" panose="02040503050406030204" pitchFamily="18" charset="0"/>
                              </a:rPr>
                              <m:t>−1</m:t>
                            </m:r>
                          </m:sub>
                        </m:sSub>
                        <m:r>
                          <a:rPr lang="en-GB" i="1">
                            <a:latin typeface="Cambria Math" panose="02040503050406030204" pitchFamily="18" charset="0"/>
                          </a:rPr>
                          <m:t>,</m:t>
                        </m:r>
                        <m:r>
                          <a:rPr lang="en-GB" i="1" dirty="0">
                            <a:latin typeface="Cambria Math" panose="02040503050406030204" pitchFamily="18" charset="0"/>
                          </a:rPr>
                          <m:t>𝜋</m:t>
                        </m:r>
                      </m:e>
                    </m:d>
                    <m:r>
                      <a:rPr lang="de-DE" i="1">
                        <a:latin typeface="Cambria Math" panose="02040503050406030204" pitchFamily="18" charset="0"/>
                      </a:rPr>
                      <m:t>=</m:t>
                    </m:r>
                    <m:sSub>
                      <m:sSubPr>
                        <m:ctrlPr>
                          <a:rPr lang="de-DE" i="1">
                            <a:latin typeface="Cambria Math" panose="02040503050406030204" pitchFamily="18" charset="0"/>
                          </a:rPr>
                        </m:ctrlPr>
                      </m:sSubPr>
                      <m:e>
                        <m:acc>
                          <m:accPr>
                            <m:chr m:val="̂"/>
                            <m:ctrlPr>
                              <a:rPr lang="en-GB" i="1">
                                <a:latin typeface="Cambria Math" panose="02040503050406030204" pitchFamily="18" charset="0"/>
                              </a:rPr>
                            </m:ctrlPr>
                          </m:accPr>
                          <m:e>
                            <m:r>
                              <a:rPr lang="en-GB" i="1">
                                <a:latin typeface="Cambria Math" panose="02040503050406030204" pitchFamily="18" charset="0"/>
                              </a:rPr>
                              <m:t>𝑠</m:t>
                            </m:r>
                          </m:e>
                        </m:acc>
                      </m:e>
                      <m:sub>
                        <m:r>
                          <a:rPr lang="de-DE" i="1">
                            <a:latin typeface="Cambria Math" panose="02040503050406030204" pitchFamily="18" charset="0"/>
                          </a:rPr>
                          <m:t>𝑛</m:t>
                        </m:r>
                      </m:sub>
                    </m:sSub>
                    <m:r>
                      <a:rPr lang="de-DE" i="1">
                        <a:latin typeface="Cambria Math" panose="02040503050406030204" pitchFamily="18" charset="0"/>
                      </a:rPr>
                      <m:t> </m:t>
                    </m:r>
                  </m:oMath>
                </a14:m>
                <a:endParaRPr lang="en-GB" i="1" baseline="-250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3"/>
                <a:stretch>
                  <a:fillRect l="-1549" t="-2985"/>
                </a:stretch>
              </a:blipFill>
            </p:spPr>
            <p:txBody>
              <a:bodyPr/>
              <a:lstStyle/>
              <a:p>
                <a:r>
                  <a:rPr lang="en-DE">
                    <a:noFill/>
                  </a:rPr>
                  <a:t> </a:t>
                </a:r>
              </a:p>
            </p:txBody>
          </p:sp>
        </mc:Fallback>
      </mc:AlternateContent>
      <p:sp>
        <p:nvSpPr>
          <p:cNvPr id="4" name="Date Placeholder 3">
            <a:extLst>
              <a:ext uri="{FF2B5EF4-FFF2-40B4-BE49-F238E27FC236}">
                <a16:creationId xmlns:a16="http://schemas.microsoft.com/office/drawing/2014/main" id="{10AEF0DA-2FAC-3A41-954C-0FE56862FFFE}"/>
              </a:ext>
            </a:extLst>
          </p:cNvPr>
          <p:cNvSpPr>
            <a:spLocks noGrp="1"/>
          </p:cNvSpPr>
          <p:nvPr>
            <p:ph type="dt" sz="half" idx="2"/>
          </p:nvPr>
        </p:nvSpPr>
        <p:spPr/>
        <p:txBody>
          <a:bodyPr/>
          <a:lstStyle/>
          <a:p>
            <a:r>
              <a:rPr lang="de-DE"/>
              <a:t>Deterministic</a:t>
            </a:r>
            <a:endParaRPr lang="de-DE" dirty="0"/>
          </a:p>
        </p:txBody>
      </p:sp>
      <p:sp>
        <p:nvSpPr>
          <p:cNvPr id="5" name="Footer Placeholder 4">
            <a:extLst>
              <a:ext uri="{FF2B5EF4-FFF2-40B4-BE49-F238E27FC236}">
                <a16:creationId xmlns:a16="http://schemas.microsoft.com/office/drawing/2014/main" id="{9E589E32-013F-E5F1-7A26-EF5B1005AB72}"/>
              </a:ext>
            </a:extLst>
          </p:cNvPr>
          <p:cNvSpPr>
            <a:spLocks noGrp="1"/>
          </p:cNvSpPr>
          <p:nvPr>
            <p:ph type="ftr" sz="quarter" idx="3"/>
          </p:nvPr>
        </p:nvSpPr>
        <p:spPr/>
        <p:txBody>
          <a:bodyPr/>
          <a:lstStyle/>
          <a:p>
            <a:r>
              <a:rPr lang="en-GB"/>
              <a:t>T. Braun - APA</a:t>
            </a:r>
          </a:p>
        </p:txBody>
      </p:sp>
      <p:sp>
        <p:nvSpPr>
          <p:cNvPr id="6" name="Slide Number Placeholder 5">
            <a:extLst>
              <a:ext uri="{FF2B5EF4-FFF2-40B4-BE49-F238E27FC236}">
                <a16:creationId xmlns:a16="http://schemas.microsoft.com/office/drawing/2014/main" id="{C0084F9A-C80C-3D4B-8449-8137DD86BD70}"/>
              </a:ext>
            </a:extLst>
          </p:cNvPr>
          <p:cNvSpPr>
            <a:spLocks noGrp="1"/>
          </p:cNvSpPr>
          <p:nvPr>
            <p:ph type="sldNum" sz="quarter" idx="4"/>
          </p:nvPr>
        </p:nvSpPr>
        <p:spPr/>
        <p:txBody>
          <a:bodyPr/>
          <a:lstStyle/>
          <a:p>
            <a:fld id="{67C9959E-8E6B-B04C-9955-EA096F41CA7A}" type="slidenum">
              <a:rPr lang="en-GB" smtClean="0"/>
              <a:t>89</a:t>
            </a:fld>
            <a:endParaRPr lang="en-GB"/>
          </a:p>
        </p:txBody>
      </p:sp>
    </p:spTree>
    <p:extLst>
      <p:ext uri="{BB962C8B-B14F-4D97-AF65-F5344CB8AC3E}">
        <p14:creationId xmlns:p14="http://schemas.microsoft.com/office/powerpoint/2010/main" val="27498383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a:t>
            </a:r>
          </a:p>
        </p:txBody>
      </p:sp>
      <p:sp>
        <p:nvSpPr>
          <p:cNvPr id="3" name="Content Placeholder 2"/>
          <p:cNvSpPr>
            <a:spLocks noGrp="1"/>
          </p:cNvSpPr>
          <p:nvPr>
            <p:ph idx="1"/>
          </p:nvPr>
        </p:nvSpPr>
        <p:spPr/>
        <p:txBody>
          <a:bodyPr/>
          <a:lstStyle/>
          <a:p>
            <a:r>
              <a:rPr lang="en-US" dirty="0"/>
              <a:t>Drilling holes in a metal workpiece</a:t>
            </a:r>
          </a:p>
          <a:p>
            <a:pPr lvl="1"/>
            <a:r>
              <a:rPr lang="en-US" dirty="0"/>
              <a:t>A state</a:t>
            </a:r>
          </a:p>
          <a:p>
            <a:pPr lvl="2"/>
            <a:r>
              <a:rPr lang="en-US" dirty="0"/>
              <a:t>Geometric model of the workpiece, information about its location and orientation</a:t>
            </a:r>
          </a:p>
          <a:p>
            <a:pPr lvl="2"/>
            <a:r>
              <a:rPr lang="en-US" dirty="0"/>
              <a:t>Capabilities and status of drilling machine and drill bit</a:t>
            </a:r>
          </a:p>
          <a:p>
            <a:pPr lvl="1"/>
            <a:r>
              <a:rPr lang="en-US" dirty="0"/>
              <a:t>Several actions</a:t>
            </a:r>
          </a:p>
          <a:p>
            <a:pPr lvl="2"/>
            <a:r>
              <a:rPr lang="en-US" dirty="0"/>
              <a:t>Putting the workpiece onto the drilling machine</a:t>
            </a:r>
          </a:p>
          <a:p>
            <a:pPr lvl="2"/>
            <a:r>
              <a:rPr lang="en-US" dirty="0"/>
              <a:t>Clamping it</a:t>
            </a:r>
          </a:p>
          <a:p>
            <a:pPr lvl="2"/>
            <a:r>
              <a:rPr lang="en-US" dirty="0"/>
              <a:t>Loading a drill bit</a:t>
            </a:r>
          </a:p>
          <a:p>
            <a:pPr lvl="2"/>
            <a:r>
              <a:rPr lang="en-US" dirty="0"/>
              <a:t>Drilling (next slide)</a:t>
            </a:r>
          </a:p>
        </p:txBody>
      </p:sp>
      <p:sp>
        <p:nvSpPr>
          <p:cNvPr id="6" name="Date Placeholder 5">
            <a:extLst>
              <a:ext uri="{FF2B5EF4-FFF2-40B4-BE49-F238E27FC236}">
                <a16:creationId xmlns:a16="http://schemas.microsoft.com/office/drawing/2014/main" id="{1C1C0ABE-A728-FE44-9C99-7DFBE7FDA4B0}"/>
              </a:ext>
            </a:extLst>
          </p:cNvPr>
          <p:cNvSpPr>
            <a:spLocks noGrp="1"/>
          </p:cNvSpPr>
          <p:nvPr>
            <p:ph type="dt" sz="half" idx="2"/>
          </p:nvPr>
        </p:nvSpPr>
        <p:spPr/>
        <p:txBody>
          <a:bodyPr/>
          <a:lstStyle/>
          <a:p>
            <a:r>
              <a:rPr lang="de-DE"/>
              <a:t>Deterministic</a:t>
            </a:r>
            <a:endParaRPr lang="de-DE" dirty="0"/>
          </a:p>
        </p:txBody>
      </p:sp>
      <p:sp>
        <p:nvSpPr>
          <p:cNvPr id="7" name="Footer Placeholder 6">
            <a:extLst>
              <a:ext uri="{FF2B5EF4-FFF2-40B4-BE49-F238E27FC236}">
                <a16:creationId xmlns:a16="http://schemas.microsoft.com/office/drawing/2014/main" id="{FD6DD031-8D20-4047-EE5B-4E679DE143FE}"/>
              </a:ext>
            </a:extLst>
          </p:cNvPr>
          <p:cNvSpPr>
            <a:spLocks noGrp="1"/>
          </p:cNvSpPr>
          <p:nvPr>
            <p:ph type="ftr" sz="quarter" idx="3"/>
          </p:nvPr>
        </p:nvSpPr>
        <p:spPr/>
        <p:txBody>
          <a:bodyPr/>
          <a:lstStyle/>
          <a:p>
            <a:r>
              <a:rPr lang="en-GB"/>
              <a:t>T. Braun - APA</a:t>
            </a:r>
          </a:p>
        </p:txBody>
      </p:sp>
      <p:sp>
        <p:nvSpPr>
          <p:cNvPr id="5" name="Slide Number Placeholder 4">
            <a:extLst>
              <a:ext uri="{FF2B5EF4-FFF2-40B4-BE49-F238E27FC236}">
                <a16:creationId xmlns:a16="http://schemas.microsoft.com/office/drawing/2014/main" id="{67E8B4C8-9AC0-E441-8F92-078EC6858FCC}"/>
              </a:ext>
            </a:extLst>
          </p:cNvPr>
          <p:cNvSpPr>
            <a:spLocks noGrp="1"/>
          </p:cNvSpPr>
          <p:nvPr>
            <p:ph type="sldNum" sz="quarter" idx="4"/>
          </p:nvPr>
        </p:nvSpPr>
        <p:spPr/>
        <p:txBody>
          <a:bodyPr/>
          <a:lstStyle/>
          <a:p>
            <a:fld id="{67C9959E-8E6B-B04C-9955-EA096F41CA7A}" type="slidenum">
              <a:rPr lang="en-GB" smtClean="0"/>
              <a:t>9</a:t>
            </a:fld>
            <a:endParaRPr lang="en-GB"/>
          </a:p>
        </p:txBody>
      </p:sp>
      <p:pic>
        <p:nvPicPr>
          <p:cNvPr id="4" name="Picture 3" descr="workpiece.pdf"/>
          <p:cNvPicPr>
            <a:picLocks noChangeAspect="1"/>
          </p:cNvPicPr>
          <p:nvPr/>
        </p:nvPicPr>
        <p:blipFill>
          <a:blip r:embed="rId2">
            <a:clrChange>
              <a:clrFrom>
                <a:srgbClr val="000000">
                  <a:alpha val="0"/>
                </a:srgbClr>
              </a:clrFrom>
              <a:clrTo>
                <a:srgbClr val="000000">
                  <a:alpha val="0"/>
                </a:srgbClr>
              </a:clrTo>
            </a:clrChange>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9050375" y="3810414"/>
            <a:ext cx="2781300" cy="2095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12105234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7" name="Group 166">
            <a:extLst>
              <a:ext uri="{FF2B5EF4-FFF2-40B4-BE49-F238E27FC236}">
                <a16:creationId xmlns:a16="http://schemas.microsoft.com/office/drawing/2014/main" id="{39F60BDF-DB8D-6946-899D-211C46DE3D7B}"/>
              </a:ext>
            </a:extLst>
          </p:cNvPr>
          <p:cNvGrpSpPr/>
          <p:nvPr/>
        </p:nvGrpSpPr>
        <p:grpSpPr>
          <a:xfrm>
            <a:off x="7533732" y="3878687"/>
            <a:ext cx="4145305" cy="2027225"/>
            <a:chOff x="4734528" y="4523059"/>
            <a:chExt cx="4145305" cy="2027225"/>
          </a:xfrm>
        </p:grpSpPr>
        <p:sp>
          <p:nvSpPr>
            <p:cNvPr id="168" name="Rectangle 891">
              <a:extLst>
                <a:ext uri="{FF2B5EF4-FFF2-40B4-BE49-F238E27FC236}">
                  <a16:creationId xmlns:a16="http://schemas.microsoft.com/office/drawing/2014/main" id="{AE096D0C-7897-A444-BA4F-668EF92882F3}"/>
                </a:ext>
              </a:extLst>
            </p:cNvPr>
            <p:cNvSpPr>
              <a:spLocks noChangeArrowheads="1"/>
            </p:cNvSpPr>
            <p:nvPr/>
          </p:nvSpPr>
          <p:spPr bwMode="auto">
            <a:xfrm>
              <a:off x="5921139" y="5934915"/>
              <a:ext cx="65" cy="276999"/>
            </a:xfrm>
            <a:prstGeom prst="rect">
              <a:avLst/>
            </a:prstGeom>
            <a:solidFill>
              <a:srgbClr val="89D3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endParaRPr lang="en-US" b="1" dirty="0">
                <a:latin typeface="Calibri"/>
                <a:ea typeface="Calibri"/>
                <a:cs typeface="Calibri"/>
              </a:endParaRPr>
            </a:p>
          </p:txBody>
        </p:sp>
        <p:sp>
          <p:nvSpPr>
            <p:cNvPr id="169" name="Rectangle 891">
              <a:extLst>
                <a:ext uri="{FF2B5EF4-FFF2-40B4-BE49-F238E27FC236}">
                  <a16:creationId xmlns:a16="http://schemas.microsoft.com/office/drawing/2014/main" id="{95BCE1AC-E91C-C541-969A-5564BDD1EA91}"/>
                </a:ext>
              </a:extLst>
            </p:cNvPr>
            <p:cNvSpPr>
              <a:spLocks noChangeArrowheads="1"/>
            </p:cNvSpPr>
            <p:nvPr/>
          </p:nvSpPr>
          <p:spPr bwMode="auto">
            <a:xfrm>
              <a:off x="7724651" y="5992387"/>
              <a:ext cx="65" cy="276999"/>
            </a:xfrm>
            <a:prstGeom prst="rect">
              <a:avLst/>
            </a:prstGeom>
            <a:solidFill>
              <a:srgbClr val="FAC09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endParaRPr lang="en-US" b="1" dirty="0">
                <a:latin typeface="Calibri"/>
                <a:ea typeface="Calibri"/>
                <a:cs typeface="Calibri"/>
              </a:endParaRPr>
            </a:p>
          </p:txBody>
        </p:sp>
        <p:grpSp>
          <p:nvGrpSpPr>
            <p:cNvPr id="170" name="Group 169">
              <a:extLst>
                <a:ext uri="{FF2B5EF4-FFF2-40B4-BE49-F238E27FC236}">
                  <a16:creationId xmlns:a16="http://schemas.microsoft.com/office/drawing/2014/main" id="{7EE8CACD-7081-D044-8CEC-CC89699FC070}"/>
                </a:ext>
              </a:extLst>
            </p:cNvPr>
            <p:cNvGrpSpPr/>
            <p:nvPr/>
          </p:nvGrpSpPr>
          <p:grpSpPr>
            <a:xfrm>
              <a:off x="5483239" y="5330897"/>
              <a:ext cx="1654724" cy="802328"/>
              <a:chOff x="1026717" y="2292224"/>
              <a:chExt cx="2553587" cy="1238160"/>
            </a:xfrm>
          </p:grpSpPr>
          <p:sp>
            <p:nvSpPr>
              <p:cNvPr id="267" name="Line 853">
                <a:extLst>
                  <a:ext uri="{FF2B5EF4-FFF2-40B4-BE49-F238E27FC236}">
                    <a16:creationId xmlns:a16="http://schemas.microsoft.com/office/drawing/2014/main" id="{86E9D9CD-993F-F246-8E92-ED7CBA076C54}"/>
                  </a:ext>
                </a:extLst>
              </p:cNvPr>
              <p:cNvSpPr>
                <a:spLocks noChangeShapeType="1"/>
              </p:cNvSpPr>
              <p:nvPr/>
            </p:nvSpPr>
            <p:spPr bwMode="auto">
              <a:xfrm>
                <a:off x="1026717" y="3524325"/>
                <a:ext cx="822962" cy="6059"/>
              </a:xfrm>
              <a:prstGeom prst="line">
                <a:avLst/>
              </a:prstGeom>
              <a:noFill/>
              <a:ln w="9525">
                <a:solidFill>
                  <a:schemeClr val="tx1"/>
                </a:solidFill>
                <a:round/>
                <a:headEnd/>
                <a:tailEnd/>
              </a:ln>
              <a:scene3d>
                <a:camera prst="legacyObliqueTopRight">
                  <a:rot lat="60000" lon="0" rev="0"/>
                </a:camera>
                <a:lightRig rig="legacyFlat3" dir="l"/>
              </a:scene3d>
              <a:sp3d extrusionH="2095500" contourW="6350" prstMaterial="legacyPlastic">
                <a:bevelT w="13500" h="13500" prst="angle"/>
                <a:bevelB w="13500" h="13500" prst="angle"/>
                <a:extrusionClr>
                  <a:srgbClr val="EBE6DB"/>
                </a:extrusionClr>
              </a:sp3d>
              <a:extLst>
                <a:ext uri="{909E8E84-426E-40dd-AFC4-6F175D3DCCD1}">
                  <a14:hiddenFill xmlns="" xmlns:a14="http://schemas.microsoft.com/office/drawing/2010/main">
                    <a:noFill/>
                  </a14:hiddenFill>
                </a:ext>
              </a:extLst>
            </p:spPr>
            <p:txBody>
              <a:bodyPr wrap="none" anchor="ctr">
                <a:flatTx/>
              </a:bodyPr>
              <a:lstStyle/>
              <a:p>
                <a:endParaRPr lang="en-US" dirty="0">
                  <a:latin typeface="Calibri"/>
                  <a:ea typeface="Times New Roman"/>
                  <a:cs typeface="Times New Roman"/>
                </a:endParaRPr>
              </a:p>
            </p:txBody>
          </p:sp>
          <p:cxnSp>
            <p:nvCxnSpPr>
              <p:cNvPr id="268" name="Straight Connector 267">
                <a:extLst>
                  <a:ext uri="{FF2B5EF4-FFF2-40B4-BE49-F238E27FC236}">
                    <a16:creationId xmlns:a16="http://schemas.microsoft.com/office/drawing/2014/main" id="{7B071FB1-3A69-C443-89A0-E9307BE02B5A}"/>
                  </a:ext>
                </a:extLst>
              </p:cNvPr>
              <p:cNvCxnSpPr/>
              <p:nvPr/>
            </p:nvCxnSpPr>
            <p:spPr>
              <a:xfrm>
                <a:off x="2180139" y="2292224"/>
                <a:ext cx="113385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69" name="Freeform 860">
                <a:extLst>
                  <a:ext uri="{FF2B5EF4-FFF2-40B4-BE49-F238E27FC236}">
                    <a16:creationId xmlns:a16="http://schemas.microsoft.com/office/drawing/2014/main" id="{B4F34D43-9728-824A-8364-51CB80C72749}"/>
                  </a:ext>
                </a:extLst>
              </p:cNvPr>
              <p:cNvSpPr>
                <a:spLocks/>
              </p:cNvSpPr>
              <p:nvPr/>
            </p:nvSpPr>
            <p:spPr bwMode="auto">
              <a:xfrm>
                <a:off x="2604677" y="2352547"/>
                <a:ext cx="393192" cy="37765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270" name="Freeform 860">
                <a:extLst>
                  <a:ext uri="{FF2B5EF4-FFF2-40B4-BE49-F238E27FC236}">
                    <a16:creationId xmlns:a16="http://schemas.microsoft.com/office/drawing/2014/main" id="{31AD9993-90B9-7345-9307-7481C2BC52A7}"/>
                  </a:ext>
                </a:extLst>
              </p:cNvPr>
              <p:cNvSpPr>
                <a:spLocks/>
              </p:cNvSpPr>
              <p:nvPr/>
            </p:nvSpPr>
            <p:spPr bwMode="auto">
              <a:xfrm>
                <a:off x="2366898" y="2303564"/>
                <a:ext cx="1213406" cy="42976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sp>
          <p:nvSpPr>
            <p:cNvPr id="171" name="Line 853">
              <a:extLst>
                <a:ext uri="{FF2B5EF4-FFF2-40B4-BE49-F238E27FC236}">
                  <a16:creationId xmlns:a16="http://schemas.microsoft.com/office/drawing/2014/main" id="{03F6BB2E-0396-4F43-B99D-7A8936EDE244}"/>
                </a:ext>
              </a:extLst>
            </p:cNvPr>
            <p:cNvSpPr>
              <a:spLocks noChangeShapeType="1"/>
            </p:cNvSpPr>
            <p:nvPr/>
          </p:nvSpPr>
          <p:spPr bwMode="auto">
            <a:xfrm>
              <a:off x="7618521" y="6137574"/>
              <a:ext cx="533278" cy="3926"/>
            </a:xfrm>
            <a:prstGeom prst="line">
              <a:avLst/>
            </a:prstGeom>
            <a:noFill/>
            <a:ln w="9525">
              <a:solidFill>
                <a:schemeClr val="tx1"/>
              </a:solidFill>
              <a:round/>
              <a:headEnd/>
              <a:tailEnd/>
            </a:ln>
            <a:scene3d>
              <a:camera prst="legacyObliqueTopRight">
                <a:rot lat="60000" lon="0" rev="0"/>
              </a:camera>
              <a:lightRig rig="legacyFlat3" dir="l"/>
            </a:scene3d>
            <a:sp3d extrusionH="2032000" contourW="6350" prstMaterial="legacyPlastic">
              <a:bevelT w="13500" h="13500" prst="angle"/>
              <a:bevelB w="13500" h="13500" prst="angle"/>
              <a:extrusionClr>
                <a:srgbClr val="EBE6DB"/>
              </a:extrusionClr>
            </a:sp3d>
            <a:extLst>
              <a:ext uri="{909E8E84-426E-40dd-AFC4-6F175D3DCCD1}">
                <a14:hiddenFill xmlns="" xmlns:a14="http://schemas.microsoft.com/office/drawing/2010/main">
                  <a:noFill/>
                </a14:hiddenFill>
              </a:ext>
            </a:extLst>
          </p:spPr>
          <p:txBody>
            <a:bodyPr wrap="none" anchor="ctr">
              <a:flatTx/>
            </a:bodyPr>
            <a:lstStyle/>
            <a:p>
              <a:endParaRPr lang="en-US" dirty="0">
                <a:latin typeface="Calibri"/>
                <a:ea typeface="Times New Roman"/>
                <a:cs typeface="Times New Roman"/>
              </a:endParaRPr>
            </a:p>
          </p:txBody>
        </p:sp>
        <p:grpSp>
          <p:nvGrpSpPr>
            <p:cNvPr id="172" name="Group 171">
              <a:extLst>
                <a:ext uri="{FF2B5EF4-FFF2-40B4-BE49-F238E27FC236}">
                  <a16:creationId xmlns:a16="http://schemas.microsoft.com/office/drawing/2014/main" id="{AF4435DA-EDF3-E348-AC69-24618E075D19}"/>
                </a:ext>
              </a:extLst>
            </p:cNvPr>
            <p:cNvGrpSpPr/>
            <p:nvPr/>
          </p:nvGrpSpPr>
          <p:grpSpPr>
            <a:xfrm>
              <a:off x="7810858" y="5365531"/>
              <a:ext cx="1068975" cy="282744"/>
              <a:chOff x="4618723" y="2324921"/>
              <a:chExt cx="1649655" cy="436333"/>
            </a:xfrm>
          </p:grpSpPr>
          <p:sp>
            <p:nvSpPr>
              <p:cNvPr id="264" name="Freeform 860">
                <a:extLst>
                  <a:ext uri="{FF2B5EF4-FFF2-40B4-BE49-F238E27FC236}">
                    <a16:creationId xmlns:a16="http://schemas.microsoft.com/office/drawing/2014/main" id="{9773F274-9EE5-C34C-B8CB-F1C0DD2AF3F7}"/>
                  </a:ext>
                </a:extLst>
              </p:cNvPr>
              <p:cNvSpPr>
                <a:spLocks/>
              </p:cNvSpPr>
              <p:nvPr/>
            </p:nvSpPr>
            <p:spPr bwMode="auto">
              <a:xfrm>
                <a:off x="4713316" y="2596201"/>
                <a:ext cx="393192" cy="16505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cxnSp>
            <p:nvCxnSpPr>
              <p:cNvPr id="265" name="Straight Connector 264">
                <a:extLst>
                  <a:ext uri="{FF2B5EF4-FFF2-40B4-BE49-F238E27FC236}">
                    <a16:creationId xmlns:a16="http://schemas.microsoft.com/office/drawing/2014/main" id="{14DADECB-0BA5-7B4A-BFEB-6DEDAFD5DBD7}"/>
                  </a:ext>
                </a:extLst>
              </p:cNvPr>
              <p:cNvCxnSpPr/>
              <p:nvPr/>
            </p:nvCxnSpPr>
            <p:spPr>
              <a:xfrm>
                <a:off x="5143667" y="2324921"/>
                <a:ext cx="1124711"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66" name="Freeform 860">
                <a:extLst>
                  <a:ext uri="{FF2B5EF4-FFF2-40B4-BE49-F238E27FC236}">
                    <a16:creationId xmlns:a16="http://schemas.microsoft.com/office/drawing/2014/main" id="{C072E443-9606-0348-AEC4-A7A70F709CB6}"/>
                  </a:ext>
                </a:extLst>
              </p:cNvPr>
              <p:cNvSpPr>
                <a:spLocks/>
              </p:cNvSpPr>
              <p:nvPr/>
            </p:nvSpPr>
            <p:spPr bwMode="auto">
              <a:xfrm>
                <a:off x="4618723" y="2337343"/>
                <a:ext cx="1213406" cy="41148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cxnSp>
          <p:nvCxnSpPr>
            <p:cNvPr id="173" name="Straight Connector 172">
              <a:extLst>
                <a:ext uri="{FF2B5EF4-FFF2-40B4-BE49-F238E27FC236}">
                  <a16:creationId xmlns:a16="http://schemas.microsoft.com/office/drawing/2014/main" id="{DE604214-D95F-254A-8C97-9C147509EADE}"/>
                </a:ext>
              </a:extLst>
            </p:cNvPr>
            <p:cNvCxnSpPr/>
            <p:nvPr/>
          </p:nvCxnSpPr>
          <p:spPr>
            <a:xfrm>
              <a:off x="6872036" y="6075807"/>
              <a:ext cx="592530"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74" name="Freeform 860">
              <a:extLst>
                <a:ext uri="{FF2B5EF4-FFF2-40B4-BE49-F238E27FC236}">
                  <a16:creationId xmlns:a16="http://schemas.microsoft.com/office/drawing/2014/main" id="{0133DF31-13FD-C546-851A-924A94C41D44}"/>
                </a:ext>
              </a:extLst>
            </p:cNvPr>
            <p:cNvSpPr>
              <a:spLocks/>
            </p:cNvSpPr>
            <p:nvPr/>
          </p:nvSpPr>
          <p:spPr bwMode="auto">
            <a:xfrm>
              <a:off x="6581552" y="6114896"/>
              <a:ext cx="799916" cy="24471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175" name="Freeform 860">
              <a:extLst>
                <a:ext uri="{FF2B5EF4-FFF2-40B4-BE49-F238E27FC236}">
                  <a16:creationId xmlns:a16="http://schemas.microsoft.com/office/drawing/2014/main" id="{6F9AA259-9376-C64B-8965-4DF8786D68DE}"/>
                </a:ext>
              </a:extLst>
            </p:cNvPr>
            <p:cNvSpPr>
              <a:spLocks/>
            </p:cNvSpPr>
            <p:nvPr/>
          </p:nvSpPr>
          <p:spPr bwMode="auto">
            <a:xfrm>
              <a:off x="6467980" y="6075936"/>
              <a:ext cx="1011288" cy="27849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sp>
          <p:nvSpPr>
            <p:cNvPr id="184" name="Line 853">
              <a:extLst>
                <a:ext uri="{FF2B5EF4-FFF2-40B4-BE49-F238E27FC236}">
                  <a16:creationId xmlns:a16="http://schemas.microsoft.com/office/drawing/2014/main" id="{5074A9AB-429C-4F47-9A6B-5EA09DD6297F}"/>
                </a:ext>
              </a:extLst>
            </p:cNvPr>
            <p:cNvSpPr>
              <a:spLocks noChangeShapeType="1"/>
            </p:cNvSpPr>
            <p:nvPr/>
          </p:nvSpPr>
          <p:spPr bwMode="auto">
            <a:xfrm>
              <a:off x="7025545" y="6546358"/>
              <a:ext cx="1333194"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dirty="0">
                  <a:latin typeface="Calibri"/>
                  <a:ea typeface="Times New Roman"/>
                  <a:cs typeface="Times New Roman"/>
                </a:rPr>
                <a:t>             d2</a:t>
              </a:r>
            </a:p>
          </p:txBody>
        </p:sp>
        <p:sp>
          <p:nvSpPr>
            <p:cNvPr id="188" name="Line 853">
              <a:extLst>
                <a:ext uri="{FF2B5EF4-FFF2-40B4-BE49-F238E27FC236}">
                  <a16:creationId xmlns:a16="http://schemas.microsoft.com/office/drawing/2014/main" id="{24D9CAB6-10E8-AD4B-87E4-D65D6C51D95A}"/>
                </a:ext>
              </a:extLst>
            </p:cNvPr>
            <p:cNvSpPr>
              <a:spLocks noChangeShapeType="1"/>
            </p:cNvSpPr>
            <p:nvPr/>
          </p:nvSpPr>
          <p:spPr bwMode="auto">
            <a:xfrm>
              <a:off x="5087565" y="6542432"/>
              <a:ext cx="1333194"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dirty="0">
                  <a:latin typeface="Calibri"/>
                  <a:ea typeface="Times New Roman"/>
                  <a:cs typeface="Times New Roman"/>
                </a:rPr>
                <a:t>            d1</a:t>
              </a:r>
            </a:p>
          </p:txBody>
        </p:sp>
        <p:sp>
          <p:nvSpPr>
            <p:cNvPr id="189" name="Line 853">
              <a:extLst>
                <a:ext uri="{FF2B5EF4-FFF2-40B4-BE49-F238E27FC236}">
                  <a16:creationId xmlns:a16="http://schemas.microsoft.com/office/drawing/2014/main" id="{BBF8574C-154F-204B-8850-BE2BDC9B235F}"/>
                </a:ext>
              </a:extLst>
            </p:cNvPr>
            <p:cNvSpPr>
              <a:spLocks noChangeShapeType="1"/>
            </p:cNvSpPr>
            <p:nvPr/>
          </p:nvSpPr>
          <p:spPr bwMode="auto">
            <a:xfrm>
              <a:off x="6592495" y="5716765"/>
              <a:ext cx="1185062"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dirty="0">
                  <a:ea typeface="Times New Roman"/>
                  <a:cs typeface="Times New Roman"/>
                </a:rPr>
                <a:t>           d3</a:t>
              </a:r>
            </a:p>
          </p:txBody>
        </p:sp>
        <p:grpSp>
          <p:nvGrpSpPr>
            <p:cNvPr id="193" name="Group 192">
              <a:extLst>
                <a:ext uri="{FF2B5EF4-FFF2-40B4-BE49-F238E27FC236}">
                  <a16:creationId xmlns:a16="http://schemas.microsoft.com/office/drawing/2014/main" id="{3269AFDC-4A1A-3444-A624-41324CE34CE5}"/>
                </a:ext>
              </a:extLst>
            </p:cNvPr>
            <p:cNvGrpSpPr/>
            <p:nvPr/>
          </p:nvGrpSpPr>
          <p:grpSpPr>
            <a:xfrm>
              <a:off x="4734528" y="5865299"/>
              <a:ext cx="484418" cy="349404"/>
              <a:chOff x="1012668" y="927184"/>
              <a:chExt cx="747559" cy="539203"/>
            </a:xfrm>
          </p:grpSpPr>
          <p:sp>
            <p:nvSpPr>
              <p:cNvPr id="260" name="Line 853">
                <a:extLst>
                  <a:ext uri="{FF2B5EF4-FFF2-40B4-BE49-F238E27FC236}">
                    <a16:creationId xmlns:a16="http://schemas.microsoft.com/office/drawing/2014/main" id="{0848C0CE-EFAF-FE4C-9042-E5C95A4B74A7}"/>
                  </a:ext>
                </a:extLst>
              </p:cNvPr>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 xmlns:a14="http://schemas.microsoft.com/office/drawing/2010/main">
                    <a:noFill/>
                  </a14:hiddenFill>
                </a:ext>
              </a:extLst>
            </p:spPr>
            <p:txBody>
              <a:bodyPr wrap="none" anchor="ctr">
                <a:flatTx/>
              </a:bodyPr>
              <a:lstStyle/>
              <a:p>
                <a:endParaRPr lang="en-US" dirty="0">
                  <a:latin typeface="Calibri"/>
                  <a:ea typeface="Times New Roman"/>
                  <a:cs typeface="Times New Roman"/>
                </a:endParaRPr>
              </a:p>
            </p:txBody>
          </p:sp>
          <p:sp>
            <p:nvSpPr>
              <p:cNvPr id="261" name="Rectangle 876">
                <a:extLst>
                  <a:ext uri="{FF2B5EF4-FFF2-40B4-BE49-F238E27FC236}">
                    <a16:creationId xmlns:a16="http://schemas.microsoft.com/office/drawing/2014/main" id="{D30A8903-7CC9-F74C-9872-2B22F66D0F47}"/>
                  </a:ext>
                </a:extLst>
              </p:cNvPr>
              <p:cNvSpPr>
                <a:spLocks noChangeAspect="1" noChangeArrowheads="1"/>
              </p:cNvSpPr>
              <p:nvPr/>
            </p:nvSpPr>
            <p:spPr bwMode="auto">
              <a:xfrm>
                <a:off x="1059818" y="927184"/>
                <a:ext cx="100" cy="427467"/>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latin typeface="Calibri"/>
                  <a:ea typeface="Times New Roman"/>
                  <a:cs typeface="Calibri"/>
                </a:endParaRPr>
              </a:p>
            </p:txBody>
          </p:sp>
          <p:sp>
            <p:nvSpPr>
              <p:cNvPr id="262" name="Rectangle 873">
                <a:extLst>
                  <a:ext uri="{FF2B5EF4-FFF2-40B4-BE49-F238E27FC236}">
                    <a16:creationId xmlns:a16="http://schemas.microsoft.com/office/drawing/2014/main" id="{2AA25FA8-828B-2C4E-8AED-3B315152CE97}"/>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dirty="0">
                    <a:latin typeface="Calibri"/>
                    <a:ea typeface="Times New Roman"/>
                    <a:cs typeface="Calibri"/>
                  </a:rPr>
                  <a:t>c1</a:t>
                </a:r>
              </a:p>
            </p:txBody>
          </p:sp>
          <p:sp>
            <p:nvSpPr>
              <p:cNvPr id="263" name="Freeform 875">
                <a:extLst>
                  <a:ext uri="{FF2B5EF4-FFF2-40B4-BE49-F238E27FC236}">
                    <a16:creationId xmlns:a16="http://schemas.microsoft.com/office/drawing/2014/main" id="{C7A3C5E6-068D-A147-AEC6-817E88AEA660}"/>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Times New Roman"/>
                  <a:cs typeface="Times New Roman"/>
                </a:endParaRPr>
              </a:p>
            </p:txBody>
          </p:sp>
        </p:grpSp>
        <p:grpSp>
          <p:nvGrpSpPr>
            <p:cNvPr id="199" name="Group 198">
              <a:extLst>
                <a:ext uri="{FF2B5EF4-FFF2-40B4-BE49-F238E27FC236}">
                  <a16:creationId xmlns:a16="http://schemas.microsoft.com/office/drawing/2014/main" id="{2E99F2BD-3994-A44C-A8C6-2555E0AC354A}"/>
                </a:ext>
              </a:extLst>
            </p:cNvPr>
            <p:cNvGrpSpPr/>
            <p:nvPr/>
          </p:nvGrpSpPr>
          <p:grpSpPr>
            <a:xfrm>
              <a:off x="4966767" y="4523059"/>
              <a:ext cx="1082989" cy="919087"/>
              <a:chOff x="3906167" y="3324390"/>
              <a:chExt cx="1671281" cy="1418344"/>
            </a:xfrm>
            <a:solidFill>
              <a:srgbClr val="93D2FE"/>
            </a:solidFill>
          </p:grpSpPr>
          <p:sp>
            <p:nvSpPr>
              <p:cNvPr id="204" name="Oval 859">
                <a:extLst>
                  <a:ext uri="{FF2B5EF4-FFF2-40B4-BE49-F238E27FC236}">
                    <a16:creationId xmlns:a16="http://schemas.microsoft.com/office/drawing/2014/main" id="{57964AB1-F9DF-E84F-A987-5362F5355871}"/>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05" name="Oval 861">
                <a:extLst>
                  <a:ext uri="{FF2B5EF4-FFF2-40B4-BE49-F238E27FC236}">
                    <a16:creationId xmlns:a16="http://schemas.microsoft.com/office/drawing/2014/main" id="{2FA385EE-222C-804D-A975-2D98D00BEB34}"/>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06" name="Oval 862">
                <a:extLst>
                  <a:ext uri="{FF2B5EF4-FFF2-40B4-BE49-F238E27FC236}">
                    <a16:creationId xmlns:a16="http://schemas.microsoft.com/office/drawing/2014/main" id="{15861208-9429-5E40-B4F5-661C14D84896}"/>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07" name="Oval 863">
                <a:extLst>
                  <a:ext uri="{FF2B5EF4-FFF2-40B4-BE49-F238E27FC236}">
                    <a16:creationId xmlns:a16="http://schemas.microsoft.com/office/drawing/2014/main" id="{B0EB6733-BB14-DE48-9B7A-106ABA28AE4D}"/>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08" name="Oval 863">
                <a:extLst>
                  <a:ext uri="{FF2B5EF4-FFF2-40B4-BE49-F238E27FC236}">
                    <a16:creationId xmlns:a16="http://schemas.microsoft.com/office/drawing/2014/main" id="{EE0C7585-6200-D846-849E-AD29983252AD}"/>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grpSp>
            <p:nvGrpSpPr>
              <p:cNvPr id="209" name="Group 208">
                <a:extLst>
                  <a:ext uri="{FF2B5EF4-FFF2-40B4-BE49-F238E27FC236}">
                    <a16:creationId xmlns:a16="http://schemas.microsoft.com/office/drawing/2014/main" id="{2B06F07D-7110-7546-8482-F36D47D7BCF0}"/>
                  </a:ext>
                </a:extLst>
              </p:cNvPr>
              <p:cNvGrpSpPr/>
              <p:nvPr/>
            </p:nvGrpSpPr>
            <p:grpSpPr>
              <a:xfrm>
                <a:off x="3906167" y="4047050"/>
                <a:ext cx="1671281" cy="539042"/>
                <a:chOff x="1320274" y="4580303"/>
                <a:chExt cx="1671281" cy="467246"/>
              </a:xfrm>
              <a:grpFill/>
            </p:grpSpPr>
            <p:sp>
              <p:nvSpPr>
                <p:cNvPr id="256" name="Freeform 860">
                  <a:extLst>
                    <a:ext uri="{FF2B5EF4-FFF2-40B4-BE49-F238E27FC236}">
                      <a16:creationId xmlns:a16="http://schemas.microsoft.com/office/drawing/2014/main" id="{E926A169-9913-0A4C-968E-0C6F565C5996}"/>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57" name="Rectangle 864">
                  <a:extLst>
                    <a:ext uri="{FF2B5EF4-FFF2-40B4-BE49-F238E27FC236}">
                      <a16:creationId xmlns:a16="http://schemas.microsoft.com/office/drawing/2014/main" id="{9EA2B359-0E5D-774A-9F4E-0D5381A12165}"/>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ctr"/>
                <a:lstStyle/>
                <a:p>
                  <a:pPr algn="ctr"/>
                  <a:r>
                    <a:rPr lang="en-US" dirty="0">
                      <a:latin typeface="Calibri"/>
                      <a:ea typeface="Calibri"/>
                      <a:cs typeface="Calibri"/>
                    </a:rPr>
                    <a:t>r1</a:t>
                  </a:r>
                </a:p>
              </p:txBody>
            </p:sp>
            <p:sp>
              <p:nvSpPr>
                <p:cNvPr id="258" name="Freeform 865">
                  <a:extLst>
                    <a:ext uri="{FF2B5EF4-FFF2-40B4-BE49-F238E27FC236}">
                      <a16:creationId xmlns:a16="http://schemas.microsoft.com/office/drawing/2014/main" id="{D0A6F66E-46DD-234C-BA23-BAB4534841A9}"/>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59" name="Freeform 866">
                  <a:extLst>
                    <a:ext uri="{FF2B5EF4-FFF2-40B4-BE49-F238E27FC236}">
                      <a16:creationId xmlns:a16="http://schemas.microsoft.com/office/drawing/2014/main" id="{B658ABCE-02D0-504D-A5A9-6C9BF1FACEDC}"/>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grpSp>
          <p:grpSp>
            <p:nvGrpSpPr>
              <p:cNvPr id="210" name="Group 209">
                <a:extLst>
                  <a:ext uri="{FF2B5EF4-FFF2-40B4-BE49-F238E27FC236}">
                    <a16:creationId xmlns:a16="http://schemas.microsoft.com/office/drawing/2014/main" id="{08968647-7FDA-9C46-8BBC-898D1D7819C4}"/>
                  </a:ext>
                </a:extLst>
              </p:cNvPr>
              <p:cNvGrpSpPr/>
              <p:nvPr/>
            </p:nvGrpSpPr>
            <p:grpSpPr>
              <a:xfrm>
                <a:off x="4596370" y="3324390"/>
                <a:ext cx="552654" cy="1188720"/>
                <a:chOff x="1823226" y="3235632"/>
                <a:chExt cx="552654" cy="1188720"/>
              </a:xfrm>
              <a:grpFill/>
            </p:grpSpPr>
            <p:sp>
              <p:nvSpPr>
                <p:cNvPr id="211" name="Oval 878">
                  <a:extLst>
                    <a:ext uri="{FF2B5EF4-FFF2-40B4-BE49-F238E27FC236}">
                      <a16:creationId xmlns:a16="http://schemas.microsoft.com/office/drawing/2014/main" id="{E8CDFB6E-5C6E-A943-B6E9-9B06D409A7EE}"/>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12" name="Rectangle 880">
                  <a:extLst>
                    <a:ext uri="{FF2B5EF4-FFF2-40B4-BE49-F238E27FC236}">
                      <a16:creationId xmlns:a16="http://schemas.microsoft.com/office/drawing/2014/main" id="{B309789A-17FE-B04B-8B93-3E2287828B2F}"/>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213" name="Oval 878">
                  <a:extLst>
                    <a:ext uri="{FF2B5EF4-FFF2-40B4-BE49-F238E27FC236}">
                      <a16:creationId xmlns:a16="http://schemas.microsoft.com/office/drawing/2014/main" id="{87E1626E-BA65-1C4B-9805-4FA6D2AF67C1}"/>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14" name="Line 881">
                  <a:extLst>
                    <a:ext uri="{FF2B5EF4-FFF2-40B4-BE49-F238E27FC236}">
                      <a16:creationId xmlns:a16="http://schemas.microsoft.com/office/drawing/2014/main" id="{73F4B029-39AA-1D46-85F0-BC299A7563E3}"/>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15" name="Line 882">
                  <a:extLst>
                    <a:ext uri="{FF2B5EF4-FFF2-40B4-BE49-F238E27FC236}">
                      <a16:creationId xmlns:a16="http://schemas.microsoft.com/office/drawing/2014/main" id="{5B334377-66D1-3B44-8522-74904A3E9EF6}"/>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16" name="Rectangle 880">
                  <a:extLst>
                    <a:ext uri="{FF2B5EF4-FFF2-40B4-BE49-F238E27FC236}">
                      <a16:creationId xmlns:a16="http://schemas.microsoft.com/office/drawing/2014/main" id="{FFC2FF8E-3B79-5041-A122-F8B26C3A6CC5}"/>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217" name="Oval 878">
                  <a:extLst>
                    <a:ext uri="{FF2B5EF4-FFF2-40B4-BE49-F238E27FC236}">
                      <a16:creationId xmlns:a16="http://schemas.microsoft.com/office/drawing/2014/main" id="{17644949-23A7-3E43-89C0-5E2E38FE9317}"/>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18" name="Line 882">
                  <a:extLst>
                    <a:ext uri="{FF2B5EF4-FFF2-40B4-BE49-F238E27FC236}">
                      <a16:creationId xmlns:a16="http://schemas.microsoft.com/office/drawing/2014/main" id="{91365522-B8EF-834E-BD97-C2C23A74C288}"/>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19" name="Line 882">
                  <a:extLst>
                    <a:ext uri="{FF2B5EF4-FFF2-40B4-BE49-F238E27FC236}">
                      <a16:creationId xmlns:a16="http://schemas.microsoft.com/office/drawing/2014/main" id="{4B803209-2963-EE45-BD4C-3337BAE5C730}"/>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20" name="Line 884">
                  <a:extLst>
                    <a:ext uri="{FF2B5EF4-FFF2-40B4-BE49-F238E27FC236}">
                      <a16:creationId xmlns:a16="http://schemas.microsoft.com/office/drawing/2014/main" id="{9826CE70-AD80-284B-92AC-CA816A99137B}"/>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p:spPr>
              <p:txBody>
                <a:bodyPr wrap="none" anchor="ctr"/>
                <a:lstStyle/>
                <a:p>
                  <a:endParaRPr lang="en-US" dirty="0">
                    <a:latin typeface="Calibri"/>
                    <a:ea typeface="Calibri"/>
                    <a:cs typeface="Calibri"/>
                  </a:endParaRPr>
                </a:p>
              </p:txBody>
            </p:sp>
            <p:sp>
              <p:nvSpPr>
                <p:cNvPr id="221" name="Oval 885">
                  <a:extLst>
                    <a:ext uri="{FF2B5EF4-FFF2-40B4-BE49-F238E27FC236}">
                      <a16:creationId xmlns:a16="http://schemas.microsoft.com/office/drawing/2014/main" id="{5179F706-C6D9-F84E-A6F4-A0F0103069EF}"/>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22" name="Line 881">
                  <a:extLst>
                    <a:ext uri="{FF2B5EF4-FFF2-40B4-BE49-F238E27FC236}">
                      <a16:creationId xmlns:a16="http://schemas.microsoft.com/office/drawing/2014/main" id="{3EDED1BE-3241-2D45-B809-07CA12B4304A}"/>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55" name="Line 882">
                  <a:extLst>
                    <a:ext uri="{FF2B5EF4-FFF2-40B4-BE49-F238E27FC236}">
                      <a16:creationId xmlns:a16="http://schemas.microsoft.com/office/drawing/2014/main" id="{B92EED4D-B605-E944-8C32-8404847328A5}"/>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grpSp>
        </p:grpSp>
        <p:cxnSp>
          <p:nvCxnSpPr>
            <p:cNvPr id="200" name="Straight Arrow Connector 199">
              <a:extLst>
                <a:ext uri="{FF2B5EF4-FFF2-40B4-BE49-F238E27FC236}">
                  <a16:creationId xmlns:a16="http://schemas.microsoft.com/office/drawing/2014/main" id="{84F86600-FE58-BC49-B3D4-F7A280A1AD9A}"/>
                </a:ext>
              </a:extLst>
            </p:cNvPr>
            <p:cNvCxnSpPr>
              <a:cxnSpLocks/>
            </p:cNvCxnSpPr>
            <p:nvPr/>
          </p:nvCxnSpPr>
          <p:spPr>
            <a:xfrm>
              <a:off x="5953826" y="5400270"/>
              <a:ext cx="109138" cy="770314"/>
            </a:xfrm>
            <a:prstGeom prst="straightConnector1">
              <a:avLst/>
            </a:prstGeom>
            <a:ln>
              <a:solidFill>
                <a:schemeClr val="accent5">
                  <a:lumMod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201" name="Straight Arrow Connector 200">
              <a:extLst>
                <a:ext uri="{FF2B5EF4-FFF2-40B4-BE49-F238E27FC236}">
                  <a16:creationId xmlns:a16="http://schemas.microsoft.com/office/drawing/2014/main" id="{F8E53941-BA26-7F4D-B112-28AB6A1E69F5}"/>
                </a:ext>
              </a:extLst>
            </p:cNvPr>
            <p:cNvCxnSpPr>
              <a:cxnSpLocks/>
            </p:cNvCxnSpPr>
            <p:nvPr/>
          </p:nvCxnSpPr>
          <p:spPr>
            <a:xfrm flipV="1">
              <a:off x="6015045" y="5381923"/>
              <a:ext cx="1134613" cy="18347"/>
            </a:xfrm>
            <a:prstGeom prst="straightConnector1">
              <a:avLst/>
            </a:prstGeom>
            <a:ln>
              <a:solidFill>
                <a:schemeClr val="accent5">
                  <a:lumMod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202" name="Straight Arrow Connector 201">
              <a:extLst>
                <a:ext uri="{FF2B5EF4-FFF2-40B4-BE49-F238E27FC236}">
                  <a16:creationId xmlns:a16="http://schemas.microsoft.com/office/drawing/2014/main" id="{A544250A-4429-4549-B44B-D5C78B37494B}"/>
                </a:ext>
              </a:extLst>
            </p:cNvPr>
            <p:cNvCxnSpPr>
              <a:cxnSpLocks/>
            </p:cNvCxnSpPr>
            <p:nvPr/>
          </p:nvCxnSpPr>
          <p:spPr>
            <a:xfrm>
              <a:off x="5260432" y="6114896"/>
              <a:ext cx="265021" cy="239530"/>
            </a:xfrm>
            <a:prstGeom prst="straightConnector1">
              <a:avLst/>
            </a:prstGeom>
            <a:ln>
              <a:solidFill>
                <a:srgbClr val="FFC000"/>
              </a:solidFill>
              <a:tailEnd type="triangle"/>
            </a:ln>
          </p:spPr>
          <p:style>
            <a:lnRef idx="2">
              <a:schemeClr val="accent1"/>
            </a:lnRef>
            <a:fillRef idx="0">
              <a:schemeClr val="accent1"/>
            </a:fillRef>
            <a:effectRef idx="1">
              <a:schemeClr val="accent1"/>
            </a:effectRef>
            <a:fontRef idx="minor">
              <a:schemeClr val="tx1"/>
            </a:fontRef>
          </p:style>
        </p:cxnSp>
        <p:cxnSp>
          <p:nvCxnSpPr>
            <p:cNvPr id="203" name="Straight Arrow Connector 202">
              <a:extLst>
                <a:ext uri="{FF2B5EF4-FFF2-40B4-BE49-F238E27FC236}">
                  <a16:creationId xmlns:a16="http://schemas.microsoft.com/office/drawing/2014/main" id="{68C30E12-C4E0-4843-9A8E-DCC00391A332}"/>
                </a:ext>
              </a:extLst>
            </p:cNvPr>
            <p:cNvCxnSpPr>
              <a:cxnSpLocks/>
            </p:cNvCxnSpPr>
            <p:nvPr/>
          </p:nvCxnSpPr>
          <p:spPr>
            <a:xfrm flipV="1">
              <a:off x="5180846" y="5273747"/>
              <a:ext cx="502837" cy="550411"/>
            </a:xfrm>
            <a:prstGeom prst="straightConnector1">
              <a:avLst/>
            </a:prstGeom>
            <a:ln>
              <a:solidFill>
                <a:srgbClr val="FFC000"/>
              </a:solidFill>
              <a:tailEnd type="triangle"/>
            </a:ln>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p:txBody>
          <a:bodyPr>
            <a:normAutofit/>
          </a:bodyPr>
          <a:lstStyle/>
          <a:p>
            <a:r>
              <a:rPr lang="en-US" dirty="0"/>
              <a:t>Example</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359624" y="1665066"/>
                <a:ext cx="7374452" cy="4240848"/>
              </a:xfrm>
            </p:spPr>
            <p:txBody>
              <a:bodyPr>
                <a:noAutofit/>
              </a:bodyPr>
              <a:lstStyle/>
              <a:p>
                <a14:m>
                  <m:oMath xmlns:m="http://schemas.openxmlformats.org/officeDocument/2006/math">
                    <m:sSub>
                      <m:sSubPr>
                        <m:ctrlPr>
                          <a:rPr lang="en-GB" i="1" dirty="0" smtClean="0">
                            <a:latin typeface="Cambria Math" panose="02040503050406030204" pitchFamily="18" charset="0"/>
                          </a:rPr>
                        </m:ctrlPr>
                      </m:sSubPr>
                      <m:e>
                        <m:r>
                          <a:rPr lang="en-GB" i="1" dirty="0">
                            <a:latin typeface="Cambria Math" panose="02040503050406030204" pitchFamily="18" charset="0"/>
                          </a:rPr>
                          <m:t>𝑠</m:t>
                        </m:r>
                      </m:e>
                      <m:sub>
                        <m:r>
                          <a:rPr lang="en-GB" i="1" dirty="0">
                            <a:latin typeface="Cambria Math" panose="02040503050406030204" pitchFamily="18" charset="0"/>
                          </a:rPr>
                          <m:t>0</m:t>
                        </m:r>
                      </m:sub>
                    </m:sSub>
                    <m:r>
                      <a:rPr lang="en-GB" i="1" dirty="0">
                        <a:latin typeface="Cambria Math" panose="02040503050406030204" pitchFamily="18" charset="0"/>
                      </a:rPr>
                      <m:t>={</m:t>
                    </m:r>
                    <m:r>
                      <a:rPr lang="en-GB" i="1" dirty="0" smtClean="0">
                        <a:solidFill>
                          <a:srgbClr val="FFC000"/>
                        </a:solidFill>
                        <a:latin typeface="Cambria Math" panose="02040503050406030204" pitchFamily="18" charset="0"/>
                      </a:rPr>
                      <m:t>𝑙𝑜𝑐</m:t>
                    </m:r>
                    <m:d>
                      <m:dPr>
                        <m:ctrlPr>
                          <a:rPr lang="en-GB" i="1" dirty="0">
                            <a:solidFill>
                              <a:srgbClr val="FFC000"/>
                            </a:solidFill>
                            <a:latin typeface="Cambria Math" panose="02040503050406030204" pitchFamily="18" charset="0"/>
                          </a:rPr>
                        </m:ctrlPr>
                      </m:dPr>
                      <m:e>
                        <m:r>
                          <a:rPr lang="en-GB" i="1" dirty="0">
                            <a:solidFill>
                              <a:srgbClr val="FFC000"/>
                            </a:solidFill>
                            <a:latin typeface="Cambria Math" panose="02040503050406030204" pitchFamily="18" charset="0"/>
                          </a:rPr>
                          <m:t>𝑟</m:t>
                        </m:r>
                        <m:r>
                          <a:rPr lang="en-GB" i="1" dirty="0">
                            <a:solidFill>
                              <a:srgbClr val="FFC000"/>
                            </a:solidFill>
                            <a:latin typeface="Cambria Math" panose="02040503050406030204" pitchFamily="18" charset="0"/>
                          </a:rPr>
                          <m:t>1</m:t>
                        </m:r>
                      </m:e>
                    </m:d>
                    <m:r>
                      <a:rPr lang="en-GB" i="1" dirty="0">
                        <a:solidFill>
                          <a:srgbClr val="FFC000"/>
                        </a:solidFill>
                        <a:latin typeface="Cambria Math" panose="02040503050406030204" pitchFamily="18" charset="0"/>
                      </a:rPr>
                      <m:t>=</m:t>
                    </m:r>
                    <m:r>
                      <a:rPr lang="en-GB" i="1" dirty="0">
                        <a:solidFill>
                          <a:srgbClr val="FFC000"/>
                        </a:solidFill>
                        <a:latin typeface="Cambria Math" panose="02040503050406030204" pitchFamily="18" charset="0"/>
                      </a:rPr>
                      <m:t>𝑑</m:t>
                    </m:r>
                    <m:r>
                      <a:rPr lang="en-GB" i="1" dirty="0">
                        <a:solidFill>
                          <a:srgbClr val="FFC000"/>
                        </a:solidFill>
                        <a:latin typeface="Cambria Math" panose="02040503050406030204" pitchFamily="18" charset="0"/>
                      </a:rPr>
                      <m:t>3, </m:t>
                    </m:r>
                    <m:r>
                      <a:rPr lang="en-GB" i="1" dirty="0">
                        <a:latin typeface="Cambria Math" panose="02040503050406030204" pitchFamily="18" charset="0"/>
                      </a:rPr>
                      <m:t>𝑐𝑎𝑟𝑔𝑜</m:t>
                    </m:r>
                    <m:d>
                      <m:dPr>
                        <m:ctrlPr>
                          <a:rPr lang="en-GB" i="1" dirty="0">
                            <a:latin typeface="Cambria Math" panose="02040503050406030204" pitchFamily="18" charset="0"/>
                          </a:rPr>
                        </m:ctrlPr>
                      </m:dPr>
                      <m:e>
                        <m:r>
                          <a:rPr lang="en-GB" i="1" dirty="0">
                            <a:latin typeface="Cambria Math" panose="02040503050406030204" pitchFamily="18" charset="0"/>
                          </a:rPr>
                          <m:t>𝑟</m:t>
                        </m:r>
                        <m:r>
                          <a:rPr lang="en-GB" i="1" dirty="0">
                            <a:latin typeface="Cambria Math" panose="02040503050406030204" pitchFamily="18" charset="0"/>
                          </a:rPr>
                          <m:t>1</m:t>
                        </m:r>
                      </m:e>
                    </m:d>
                    <m:r>
                      <a:rPr lang="en-GB" i="1" dirty="0">
                        <a:latin typeface="Cambria Math" panose="02040503050406030204" pitchFamily="18" charset="0"/>
                      </a:rPr>
                      <m:t>=</m:t>
                    </m:r>
                    <m:r>
                      <a:rPr lang="en-GB" i="1" dirty="0">
                        <a:latin typeface="Cambria Math" panose="02040503050406030204" pitchFamily="18" charset="0"/>
                      </a:rPr>
                      <m:t>𝑛𝑖𝑙</m:t>
                    </m:r>
                    <m:r>
                      <a:rPr lang="en-GB" i="1" dirty="0">
                        <a:latin typeface="Cambria Math" panose="02040503050406030204" pitchFamily="18" charset="0"/>
                      </a:rPr>
                      <m:t>, </m:t>
                    </m:r>
                    <m:r>
                      <a:rPr lang="en-GB" i="1" dirty="0">
                        <a:latin typeface="Cambria Math" panose="02040503050406030204" pitchFamily="18" charset="0"/>
                      </a:rPr>
                      <m:t>𝑙𝑜𝑐</m:t>
                    </m:r>
                    <m:d>
                      <m:dPr>
                        <m:ctrlPr>
                          <a:rPr lang="en-GB" i="1" dirty="0">
                            <a:latin typeface="Cambria Math" panose="02040503050406030204" pitchFamily="18" charset="0"/>
                          </a:rPr>
                        </m:ctrlPr>
                      </m:dPr>
                      <m:e>
                        <m:r>
                          <a:rPr lang="en-GB" i="1" dirty="0">
                            <a:latin typeface="Cambria Math" panose="02040503050406030204" pitchFamily="18" charset="0"/>
                          </a:rPr>
                          <m:t>𝑐</m:t>
                        </m:r>
                        <m:r>
                          <a:rPr lang="en-GB" i="1" dirty="0">
                            <a:latin typeface="Cambria Math" panose="02040503050406030204" pitchFamily="18" charset="0"/>
                          </a:rPr>
                          <m:t>1</m:t>
                        </m:r>
                      </m:e>
                    </m:d>
                    <m:r>
                      <a:rPr lang="en-GB" i="1" dirty="0">
                        <a:latin typeface="Cambria Math" panose="02040503050406030204" pitchFamily="18" charset="0"/>
                      </a:rPr>
                      <m:t>=</m:t>
                    </m:r>
                    <m:r>
                      <a:rPr lang="en-GB" i="1" dirty="0">
                        <a:latin typeface="Cambria Math" panose="02040503050406030204" pitchFamily="18" charset="0"/>
                      </a:rPr>
                      <m:t>𝑑</m:t>
                    </m:r>
                    <m:r>
                      <a:rPr lang="en-GB" i="1" dirty="0">
                        <a:latin typeface="Cambria Math" panose="02040503050406030204" pitchFamily="18" charset="0"/>
                      </a:rPr>
                      <m:t>1}</m:t>
                    </m:r>
                  </m:oMath>
                </a14:m>
                <a:endParaRPr lang="en-GB" dirty="0"/>
              </a:p>
              <a:p>
                <a:pPr lvl="1"/>
                <a14:m>
                  <m:oMath xmlns:m="http://schemas.openxmlformats.org/officeDocument/2006/math">
                    <m:r>
                      <a:rPr lang="en-GB" i="1" dirty="0">
                        <a:latin typeface="Cambria Math" panose="02040503050406030204" pitchFamily="18" charset="0"/>
                      </a:rPr>
                      <m:t>𝑚𝑜𝑣𝑒</m:t>
                    </m:r>
                    <m:d>
                      <m:dPr>
                        <m:ctrlPr>
                          <a:rPr lang="en-GB" i="1" dirty="0">
                            <a:latin typeface="Cambria Math" panose="02040503050406030204" pitchFamily="18" charset="0"/>
                          </a:rPr>
                        </m:ctrlPr>
                      </m:dPr>
                      <m:e>
                        <m:r>
                          <a:rPr lang="en-GB" i="1" dirty="0">
                            <a:latin typeface="Cambria Math" panose="02040503050406030204" pitchFamily="18" charset="0"/>
                          </a:rPr>
                          <m:t>𝑟</m:t>
                        </m:r>
                        <m:r>
                          <a:rPr lang="en-GB" i="1" dirty="0">
                            <a:latin typeface="Cambria Math" panose="02040503050406030204" pitchFamily="18" charset="0"/>
                          </a:rPr>
                          <m:t>1, </m:t>
                        </m:r>
                        <m:r>
                          <a:rPr lang="en-GB" i="1" dirty="0">
                            <a:latin typeface="Cambria Math" panose="02040503050406030204" pitchFamily="18" charset="0"/>
                          </a:rPr>
                          <m:t>𝑑</m:t>
                        </m:r>
                        <m:r>
                          <a:rPr lang="en-GB" i="1" dirty="0">
                            <a:latin typeface="Cambria Math" panose="02040503050406030204" pitchFamily="18" charset="0"/>
                          </a:rPr>
                          <m:t>3, </m:t>
                        </m:r>
                        <m:r>
                          <a:rPr lang="en-GB" i="1" dirty="0">
                            <a:latin typeface="Cambria Math" panose="02040503050406030204" pitchFamily="18" charset="0"/>
                          </a:rPr>
                          <m:t>𝑑</m:t>
                        </m:r>
                        <m:r>
                          <a:rPr lang="en-GB" i="1" dirty="0">
                            <a:latin typeface="Cambria Math" panose="02040503050406030204" pitchFamily="18" charset="0"/>
                          </a:rPr>
                          <m:t>1</m:t>
                        </m:r>
                      </m:e>
                    </m:d>
                  </m:oMath>
                </a14:m>
                <a:r>
                  <a:rPr lang="en-GB" dirty="0"/>
                  <a:t> </a:t>
                </a:r>
              </a:p>
              <a:p>
                <a:pPr lvl="2"/>
                <a:r>
                  <a:rPr lang="en-GB" dirty="0"/>
                  <a:t>Pre: </a:t>
                </a:r>
                <a14:m>
                  <m:oMath xmlns:m="http://schemas.openxmlformats.org/officeDocument/2006/math">
                    <m:r>
                      <a:rPr lang="en-GB" i="1" dirty="0" smtClean="0">
                        <a:solidFill>
                          <a:srgbClr val="FFC000"/>
                        </a:solidFill>
                        <a:latin typeface="Cambria Math" panose="02040503050406030204" pitchFamily="18" charset="0"/>
                      </a:rPr>
                      <m:t>𝑙𝑜𝑐</m:t>
                    </m:r>
                    <m:d>
                      <m:dPr>
                        <m:ctrlPr>
                          <a:rPr lang="en-GB" i="1" dirty="0">
                            <a:solidFill>
                              <a:srgbClr val="FFC000"/>
                            </a:solidFill>
                            <a:latin typeface="Cambria Math" panose="02040503050406030204" pitchFamily="18" charset="0"/>
                          </a:rPr>
                        </m:ctrlPr>
                      </m:dPr>
                      <m:e>
                        <m:r>
                          <a:rPr lang="en-GB" i="1" dirty="0">
                            <a:solidFill>
                              <a:srgbClr val="FFC000"/>
                            </a:solidFill>
                            <a:latin typeface="Cambria Math" panose="02040503050406030204" pitchFamily="18" charset="0"/>
                          </a:rPr>
                          <m:t>𝑟</m:t>
                        </m:r>
                        <m:r>
                          <a:rPr lang="en-GB" i="1" dirty="0">
                            <a:solidFill>
                              <a:srgbClr val="FFC000"/>
                            </a:solidFill>
                            <a:latin typeface="Cambria Math" panose="02040503050406030204" pitchFamily="18" charset="0"/>
                          </a:rPr>
                          <m:t>1</m:t>
                        </m:r>
                      </m:e>
                    </m:d>
                    <m:r>
                      <a:rPr lang="en-GB" i="1" dirty="0">
                        <a:solidFill>
                          <a:srgbClr val="FFC000"/>
                        </a:solidFill>
                        <a:latin typeface="Cambria Math" panose="02040503050406030204" pitchFamily="18" charset="0"/>
                      </a:rPr>
                      <m:t>=</m:t>
                    </m:r>
                    <m:r>
                      <a:rPr lang="en-GB" i="1" dirty="0">
                        <a:solidFill>
                          <a:srgbClr val="FFC000"/>
                        </a:solidFill>
                        <a:latin typeface="Cambria Math" panose="02040503050406030204" pitchFamily="18" charset="0"/>
                      </a:rPr>
                      <m:t>𝑑</m:t>
                    </m:r>
                    <m:r>
                      <a:rPr lang="en-GB" i="1" dirty="0">
                        <a:solidFill>
                          <a:srgbClr val="FFC000"/>
                        </a:solidFill>
                        <a:latin typeface="Cambria Math" panose="02040503050406030204" pitchFamily="18" charset="0"/>
                      </a:rPr>
                      <m:t>3</m:t>
                    </m:r>
                  </m:oMath>
                </a14:m>
                <a:endParaRPr lang="en-GB" dirty="0">
                  <a:solidFill>
                    <a:srgbClr val="C00000"/>
                  </a:solidFill>
                </a:endParaRPr>
              </a:p>
              <a:p>
                <a:pPr lvl="2"/>
                <a:r>
                  <a:rPr lang="en-GB" dirty="0"/>
                  <a:t>Eff: </a:t>
                </a:r>
                <a14:m>
                  <m:oMath xmlns:m="http://schemas.openxmlformats.org/officeDocument/2006/math">
                    <m:r>
                      <a:rPr lang="en-GB" i="1" dirty="0">
                        <a:latin typeface="Cambria Math" panose="02040503050406030204" pitchFamily="18" charset="0"/>
                      </a:rPr>
                      <m:t>𝑙𝑜𝑐</m:t>
                    </m:r>
                    <m:d>
                      <m:dPr>
                        <m:ctrlPr>
                          <a:rPr lang="en-GB" i="1" dirty="0">
                            <a:latin typeface="Cambria Math" panose="02040503050406030204" pitchFamily="18" charset="0"/>
                          </a:rPr>
                        </m:ctrlPr>
                      </m:dPr>
                      <m:e>
                        <m:r>
                          <a:rPr lang="en-GB" i="1" dirty="0">
                            <a:latin typeface="Cambria Math" panose="02040503050406030204" pitchFamily="18" charset="0"/>
                          </a:rPr>
                          <m:t>𝑟</m:t>
                        </m:r>
                        <m:r>
                          <a:rPr lang="en-GB" i="1" dirty="0">
                            <a:latin typeface="Cambria Math" panose="02040503050406030204" pitchFamily="18" charset="0"/>
                          </a:rPr>
                          <m:t>1</m:t>
                        </m:r>
                      </m:e>
                    </m:d>
                    <m:r>
                      <a:rPr lang="en-GB" i="1" dirty="0">
                        <a:latin typeface="Cambria Math" panose="02040503050406030204" pitchFamily="18" charset="0"/>
                      </a:rPr>
                      <m:t>←</m:t>
                    </m:r>
                    <m:r>
                      <a:rPr lang="en-GB" i="1" dirty="0">
                        <a:latin typeface="Cambria Math" panose="02040503050406030204" pitchFamily="18" charset="0"/>
                      </a:rPr>
                      <m:t>𝑑</m:t>
                    </m:r>
                    <m:r>
                      <a:rPr lang="en-GB" i="1" dirty="0">
                        <a:latin typeface="Cambria Math" panose="02040503050406030204" pitchFamily="18" charset="0"/>
                      </a:rPr>
                      <m:t>1 </m:t>
                    </m:r>
                  </m:oMath>
                </a14:m>
                <a:endParaRPr lang="de-DE" i="1" dirty="0">
                  <a:latin typeface="Cambria Math" panose="02040503050406030204" pitchFamily="18" charset="0"/>
                </a:endParaRPr>
              </a:p>
              <a:p>
                <a14:m>
                  <m:oMath xmlns:m="http://schemas.openxmlformats.org/officeDocument/2006/math">
                    <m:sSub>
                      <m:sSubPr>
                        <m:ctrlPr>
                          <a:rPr lang="en-GB" i="1" dirty="0">
                            <a:latin typeface="Cambria Math" panose="02040503050406030204" pitchFamily="18" charset="0"/>
                          </a:rPr>
                        </m:ctrlPr>
                      </m:sSubPr>
                      <m:e>
                        <m:acc>
                          <m:accPr>
                            <m:chr m:val="̂"/>
                            <m:ctrlPr>
                              <a:rPr lang="en-GB" i="1" dirty="0">
                                <a:latin typeface="Cambria Math" panose="02040503050406030204" pitchFamily="18" charset="0"/>
                              </a:rPr>
                            </m:ctrlPr>
                          </m:accPr>
                          <m:e>
                            <m:r>
                              <a:rPr lang="de-DE" i="1" dirty="0">
                                <a:latin typeface="Cambria Math" panose="02040503050406030204" pitchFamily="18" charset="0"/>
                              </a:rPr>
                              <m:t>𝑠</m:t>
                            </m:r>
                          </m:e>
                        </m:acc>
                      </m:e>
                      <m:sub>
                        <m:r>
                          <a:rPr lang="en-GB" i="1" dirty="0">
                            <a:latin typeface="Cambria Math" panose="02040503050406030204" pitchFamily="18" charset="0"/>
                          </a:rPr>
                          <m:t>1</m:t>
                        </m:r>
                      </m:sub>
                    </m:sSub>
                    <m:r>
                      <a:rPr lang="de-DE" i="1" dirty="0">
                        <a:latin typeface="Cambria Math" panose="02040503050406030204" pitchFamily="18" charset="0"/>
                      </a:rPr>
                      <m:t>=</m:t>
                    </m:r>
                    <m:sSup>
                      <m:sSupPr>
                        <m:ctrlPr>
                          <a:rPr lang="en-US" i="1" dirty="0">
                            <a:latin typeface="Cambria Math" panose="02040503050406030204" pitchFamily="18" charset="0"/>
                          </a:rPr>
                        </m:ctrlPr>
                      </m:sSupPr>
                      <m:e>
                        <m:r>
                          <a:rPr lang="en-US" i="1" dirty="0">
                            <a:latin typeface="Cambria Math" panose="02040503050406030204" pitchFamily="18" charset="0"/>
                          </a:rPr>
                          <m:t>𝛾</m:t>
                        </m:r>
                      </m:e>
                      <m:sup>
                        <m:r>
                          <a:rPr lang="de-DE" i="1" dirty="0">
                            <a:latin typeface="Cambria Math" panose="02040503050406030204" pitchFamily="18" charset="0"/>
                          </a:rPr>
                          <m:t>+</m:t>
                        </m:r>
                      </m:sup>
                    </m:sSup>
                    <m:d>
                      <m:dPr>
                        <m:ctrlPr>
                          <a:rPr lang="de-DE" i="1" dirty="0">
                            <a:latin typeface="Cambria Math" panose="02040503050406030204" pitchFamily="18" charset="0"/>
                          </a:rPr>
                        </m:ctrlPr>
                      </m:dPr>
                      <m:e>
                        <m:sSub>
                          <m:sSubPr>
                            <m:ctrlPr>
                              <a:rPr lang="en-GB" i="1" dirty="0">
                                <a:latin typeface="Cambria Math" panose="02040503050406030204" pitchFamily="18" charset="0"/>
                              </a:rPr>
                            </m:ctrlPr>
                          </m:sSubPr>
                          <m:e>
                            <m:acc>
                              <m:accPr>
                                <m:chr m:val="̂"/>
                                <m:ctrlPr>
                                  <a:rPr lang="en-GB" i="1" dirty="0">
                                    <a:latin typeface="Cambria Math" panose="02040503050406030204" pitchFamily="18" charset="0"/>
                                  </a:rPr>
                                </m:ctrlPr>
                              </m:accPr>
                              <m:e>
                                <m:r>
                                  <a:rPr lang="de-DE" i="1" dirty="0">
                                    <a:latin typeface="Cambria Math" panose="02040503050406030204" pitchFamily="18" charset="0"/>
                                  </a:rPr>
                                  <m:t>𝑠</m:t>
                                </m:r>
                              </m:e>
                            </m:acc>
                          </m:e>
                          <m:sub>
                            <m:r>
                              <a:rPr lang="en-GB" i="1" dirty="0">
                                <a:latin typeface="Cambria Math" panose="02040503050406030204" pitchFamily="18" charset="0"/>
                              </a:rPr>
                              <m:t>1</m:t>
                            </m:r>
                          </m:sub>
                        </m:sSub>
                        <m:r>
                          <a:rPr lang="de-DE" i="1" dirty="0">
                            <a:latin typeface="Cambria Math" panose="02040503050406030204" pitchFamily="18" charset="0"/>
                          </a:rPr>
                          <m:t>,</m:t>
                        </m:r>
                        <m:r>
                          <a:rPr lang="de-DE" b="0" i="1" dirty="0" smtClean="0">
                            <a:latin typeface="Cambria Math" panose="02040503050406030204" pitchFamily="18" charset="0"/>
                          </a:rPr>
                          <m:t>𝑚𝑜𝑣𝑒</m:t>
                        </m:r>
                        <m:d>
                          <m:dPr>
                            <m:ctrlPr>
                              <a:rPr lang="de-DE" i="1" dirty="0">
                                <a:latin typeface="Cambria Math" panose="02040503050406030204" pitchFamily="18" charset="0"/>
                              </a:rPr>
                            </m:ctrlPr>
                          </m:dPr>
                          <m:e>
                            <m:r>
                              <a:rPr lang="de-DE" i="1" dirty="0">
                                <a:latin typeface="Cambria Math" panose="02040503050406030204" pitchFamily="18" charset="0"/>
                              </a:rPr>
                              <m:t>𝑟</m:t>
                            </m:r>
                            <m:r>
                              <a:rPr lang="de-DE" i="1" dirty="0">
                                <a:latin typeface="Cambria Math" panose="02040503050406030204" pitchFamily="18" charset="0"/>
                              </a:rPr>
                              <m:t>1,</m:t>
                            </m:r>
                            <m:r>
                              <a:rPr lang="de-DE" i="1" dirty="0">
                                <a:latin typeface="Cambria Math" panose="02040503050406030204" pitchFamily="18" charset="0"/>
                              </a:rPr>
                              <m:t>𝑑</m:t>
                            </m:r>
                            <m:r>
                              <a:rPr lang="de-DE" i="1" dirty="0">
                                <a:latin typeface="Cambria Math" panose="02040503050406030204" pitchFamily="18" charset="0"/>
                              </a:rPr>
                              <m:t>1,</m:t>
                            </m:r>
                            <m:r>
                              <a:rPr lang="de-DE" i="1" dirty="0">
                                <a:latin typeface="Cambria Math" panose="02040503050406030204" pitchFamily="18" charset="0"/>
                              </a:rPr>
                              <m:t>𝑐</m:t>
                            </m:r>
                            <m:r>
                              <a:rPr lang="de-DE" i="1" dirty="0">
                                <a:latin typeface="Cambria Math" panose="02040503050406030204" pitchFamily="18" charset="0"/>
                              </a:rPr>
                              <m:t>1</m:t>
                            </m:r>
                          </m:e>
                        </m:d>
                      </m:e>
                    </m:d>
                    <m:r>
                      <a:rPr lang="de-DE" b="0" i="1" dirty="0" smtClean="0">
                        <a:latin typeface="Cambria Math" panose="02040503050406030204" pitchFamily="18" charset="0"/>
                      </a:rPr>
                      <m:t>=</m:t>
                    </m:r>
                    <m:r>
                      <a:rPr lang="en-GB" i="1">
                        <a:latin typeface="Cambria Math" panose="02040503050406030204" pitchFamily="18" charset="0"/>
                      </a:rPr>
                      <m:t>{</m:t>
                    </m:r>
                    <m:r>
                      <a:rPr lang="en-GB" i="1" smtClean="0">
                        <a:solidFill>
                          <a:srgbClr val="FFC000"/>
                        </a:solidFill>
                        <a:latin typeface="Cambria Math" panose="02040503050406030204" pitchFamily="18" charset="0"/>
                        <a:ea typeface="ＭＳ Ｐゴシック"/>
                      </a:rPr>
                      <m:t>𝑙𝑜𝑐</m:t>
                    </m:r>
                    <m:d>
                      <m:dPr>
                        <m:ctrlPr>
                          <a:rPr lang="en-GB" i="1">
                            <a:solidFill>
                              <a:srgbClr val="FFC000"/>
                            </a:solidFill>
                            <a:latin typeface="Cambria Math" panose="02040503050406030204" pitchFamily="18" charset="0"/>
                            <a:ea typeface="ＭＳ Ｐゴシック"/>
                          </a:rPr>
                        </m:ctrlPr>
                      </m:dPr>
                      <m:e>
                        <m:r>
                          <a:rPr lang="en-GB" i="1">
                            <a:solidFill>
                              <a:srgbClr val="FFC000"/>
                            </a:solidFill>
                            <a:latin typeface="Cambria Math" panose="02040503050406030204" pitchFamily="18" charset="0"/>
                            <a:ea typeface="ＭＳ Ｐゴシック"/>
                          </a:rPr>
                          <m:t>𝑟</m:t>
                        </m:r>
                        <m:r>
                          <a:rPr lang="en-GB" i="1">
                            <a:solidFill>
                              <a:srgbClr val="FFC000"/>
                            </a:solidFill>
                            <a:latin typeface="Cambria Math" panose="02040503050406030204" pitchFamily="18" charset="0"/>
                            <a:ea typeface="ＭＳ Ｐゴシック"/>
                          </a:rPr>
                          <m:t>1</m:t>
                        </m:r>
                      </m:e>
                    </m:d>
                    <m:r>
                      <a:rPr lang="en-GB" i="1">
                        <a:solidFill>
                          <a:srgbClr val="FFC000"/>
                        </a:solidFill>
                        <a:latin typeface="Cambria Math" panose="02040503050406030204" pitchFamily="18" charset="0"/>
                        <a:ea typeface="ＭＳ Ｐゴシック"/>
                      </a:rPr>
                      <m:t>=</m:t>
                    </m:r>
                    <m:r>
                      <a:rPr lang="en-GB" i="1">
                        <a:solidFill>
                          <a:srgbClr val="FFC000"/>
                        </a:solidFill>
                        <a:latin typeface="Cambria Math" panose="02040503050406030204" pitchFamily="18" charset="0"/>
                        <a:ea typeface="ＭＳ Ｐゴシック"/>
                      </a:rPr>
                      <m:t>𝑑</m:t>
                    </m:r>
                    <m:r>
                      <a:rPr lang="en-GB" i="1">
                        <a:solidFill>
                          <a:srgbClr val="FFC000"/>
                        </a:solidFill>
                        <a:latin typeface="Cambria Math" panose="02040503050406030204" pitchFamily="18" charset="0"/>
                        <a:ea typeface="ＭＳ Ｐゴシック"/>
                      </a:rPr>
                      <m:t>1, </m:t>
                    </m:r>
                  </m:oMath>
                </a14:m>
                <a:br>
                  <a:rPr lang="de-DE" i="1" dirty="0">
                    <a:solidFill>
                      <a:schemeClr val="tx1"/>
                    </a:solidFill>
                    <a:latin typeface="Cambria Math" panose="02040503050406030204" pitchFamily="18" charset="0"/>
                    <a:ea typeface="ＭＳ Ｐゴシック"/>
                  </a:rPr>
                </a:br>
                <a14:m>
                  <m:oMath xmlns:m="http://schemas.openxmlformats.org/officeDocument/2006/math">
                    <m:r>
                      <a:rPr lang="en-GB" i="1">
                        <a:solidFill>
                          <a:schemeClr val="tx1"/>
                        </a:solidFill>
                        <a:latin typeface="Cambria Math" panose="02040503050406030204" pitchFamily="18" charset="0"/>
                        <a:ea typeface="ＭＳ Ｐゴシック"/>
                      </a:rPr>
                      <m:t>𝑙𝑜𝑐</m:t>
                    </m:r>
                    <m:d>
                      <m:dPr>
                        <m:ctrlPr>
                          <a:rPr lang="en-GB" i="1">
                            <a:solidFill>
                              <a:schemeClr val="tx1"/>
                            </a:solidFill>
                            <a:latin typeface="Cambria Math" panose="02040503050406030204" pitchFamily="18" charset="0"/>
                            <a:ea typeface="ＭＳ Ｐゴシック"/>
                          </a:rPr>
                        </m:ctrlPr>
                      </m:dPr>
                      <m:e>
                        <m:r>
                          <a:rPr lang="en-GB" i="1">
                            <a:solidFill>
                              <a:schemeClr val="tx1"/>
                            </a:solidFill>
                            <a:latin typeface="Cambria Math" panose="02040503050406030204" pitchFamily="18" charset="0"/>
                            <a:ea typeface="ＭＳ Ｐゴシック"/>
                          </a:rPr>
                          <m:t>𝑟</m:t>
                        </m:r>
                        <m:r>
                          <a:rPr lang="en-GB" i="1">
                            <a:solidFill>
                              <a:schemeClr val="tx1"/>
                            </a:solidFill>
                            <a:latin typeface="Cambria Math" panose="02040503050406030204" pitchFamily="18" charset="0"/>
                            <a:ea typeface="ＭＳ Ｐゴシック"/>
                          </a:rPr>
                          <m:t>1</m:t>
                        </m:r>
                      </m:e>
                    </m:d>
                    <m:r>
                      <a:rPr lang="en-GB" i="1">
                        <a:solidFill>
                          <a:schemeClr val="tx1"/>
                        </a:solidFill>
                        <a:latin typeface="Cambria Math" panose="02040503050406030204" pitchFamily="18" charset="0"/>
                        <a:ea typeface="ＭＳ Ｐゴシック"/>
                      </a:rPr>
                      <m:t>=</m:t>
                    </m:r>
                    <m:r>
                      <a:rPr lang="en-GB" i="1">
                        <a:solidFill>
                          <a:schemeClr val="tx1"/>
                        </a:solidFill>
                        <a:latin typeface="Cambria Math" panose="02040503050406030204" pitchFamily="18" charset="0"/>
                        <a:ea typeface="ＭＳ Ｐゴシック"/>
                      </a:rPr>
                      <m:t>𝑑</m:t>
                    </m:r>
                    <m:r>
                      <a:rPr lang="en-GB" i="1">
                        <a:solidFill>
                          <a:schemeClr val="tx1"/>
                        </a:solidFill>
                        <a:latin typeface="Cambria Math" panose="02040503050406030204" pitchFamily="18" charset="0"/>
                        <a:ea typeface="ＭＳ Ｐゴシック"/>
                      </a:rPr>
                      <m:t>3,</m:t>
                    </m:r>
                    <m:r>
                      <a:rPr lang="en-GB" i="1" smtClean="0">
                        <a:solidFill>
                          <a:srgbClr val="FFC000"/>
                        </a:solidFill>
                        <a:latin typeface="Cambria Math" panose="02040503050406030204" pitchFamily="18" charset="0"/>
                        <a:ea typeface="ＭＳ Ｐゴシック"/>
                      </a:rPr>
                      <m:t>𝑐𝑎𝑟𝑔𝑜</m:t>
                    </m:r>
                    <m:d>
                      <m:dPr>
                        <m:ctrlPr>
                          <a:rPr lang="en-GB" i="1">
                            <a:solidFill>
                              <a:srgbClr val="FFC000"/>
                            </a:solidFill>
                            <a:latin typeface="Cambria Math" panose="02040503050406030204" pitchFamily="18" charset="0"/>
                            <a:ea typeface="ＭＳ Ｐゴシック"/>
                          </a:rPr>
                        </m:ctrlPr>
                      </m:dPr>
                      <m:e>
                        <m:r>
                          <a:rPr lang="en-GB" i="1">
                            <a:solidFill>
                              <a:srgbClr val="FFC000"/>
                            </a:solidFill>
                            <a:latin typeface="Cambria Math" panose="02040503050406030204" pitchFamily="18" charset="0"/>
                            <a:ea typeface="ＭＳ Ｐゴシック"/>
                          </a:rPr>
                          <m:t>𝑟</m:t>
                        </m:r>
                        <m:r>
                          <a:rPr lang="en-GB" i="1">
                            <a:solidFill>
                              <a:srgbClr val="FFC000"/>
                            </a:solidFill>
                            <a:latin typeface="Cambria Math" panose="02040503050406030204" pitchFamily="18" charset="0"/>
                            <a:ea typeface="ＭＳ Ｐゴシック"/>
                          </a:rPr>
                          <m:t>1</m:t>
                        </m:r>
                      </m:e>
                    </m:d>
                    <m:r>
                      <a:rPr lang="en-GB" i="1">
                        <a:solidFill>
                          <a:srgbClr val="FFC000"/>
                        </a:solidFill>
                        <a:latin typeface="Cambria Math" panose="02040503050406030204" pitchFamily="18" charset="0"/>
                        <a:ea typeface="ＭＳ Ｐゴシック"/>
                      </a:rPr>
                      <m:t>=</m:t>
                    </m:r>
                    <m:r>
                      <a:rPr lang="en-GB" i="1">
                        <a:solidFill>
                          <a:srgbClr val="FFC000"/>
                        </a:solidFill>
                        <a:latin typeface="Cambria Math" panose="02040503050406030204" pitchFamily="18" charset="0"/>
                        <a:ea typeface="ＭＳ Ｐゴシック"/>
                      </a:rPr>
                      <m:t>𝑛𝑖𝑙</m:t>
                    </m:r>
                    <m:r>
                      <a:rPr lang="de-DE" b="0" i="1" smtClean="0">
                        <a:solidFill>
                          <a:schemeClr val="tx1"/>
                        </a:solidFill>
                        <a:latin typeface="Cambria Math" panose="02040503050406030204" pitchFamily="18" charset="0"/>
                        <a:ea typeface="ＭＳ Ｐゴシック"/>
                      </a:rPr>
                      <m:t>,</m:t>
                    </m:r>
                    <m:r>
                      <a:rPr lang="en-GB" i="1" smtClean="0">
                        <a:solidFill>
                          <a:srgbClr val="FFC000"/>
                        </a:solidFill>
                        <a:latin typeface="Cambria Math" panose="02040503050406030204" pitchFamily="18" charset="0"/>
                        <a:ea typeface="ＭＳ Ｐゴシック"/>
                      </a:rPr>
                      <m:t>𝑙𝑜𝑐</m:t>
                    </m:r>
                    <m:d>
                      <m:dPr>
                        <m:ctrlPr>
                          <a:rPr lang="en-GB" i="1">
                            <a:solidFill>
                              <a:srgbClr val="FFC000"/>
                            </a:solidFill>
                            <a:latin typeface="Cambria Math" panose="02040503050406030204" pitchFamily="18" charset="0"/>
                            <a:ea typeface="ＭＳ Ｐゴシック"/>
                          </a:rPr>
                        </m:ctrlPr>
                      </m:dPr>
                      <m:e>
                        <m:r>
                          <a:rPr lang="en-GB" i="1">
                            <a:solidFill>
                              <a:srgbClr val="FFC000"/>
                            </a:solidFill>
                            <a:latin typeface="Cambria Math" panose="02040503050406030204" pitchFamily="18" charset="0"/>
                            <a:ea typeface="ＭＳ Ｐゴシック"/>
                          </a:rPr>
                          <m:t>𝑐</m:t>
                        </m:r>
                        <m:r>
                          <a:rPr lang="en-GB" i="1">
                            <a:solidFill>
                              <a:srgbClr val="FFC000"/>
                            </a:solidFill>
                            <a:latin typeface="Cambria Math" panose="02040503050406030204" pitchFamily="18" charset="0"/>
                            <a:ea typeface="ＭＳ Ｐゴシック"/>
                          </a:rPr>
                          <m:t>1</m:t>
                        </m:r>
                      </m:e>
                    </m:d>
                    <m:r>
                      <a:rPr lang="en-GB" i="1">
                        <a:solidFill>
                          <a:srgbClr val="FFC000"/>
                        </a:solidFill>
                        <a:latin typeface="Cambria Math" panose="02040503050406030204" pitchFamily="18" charset="0"/>
                        <a:ea typeface="ＭＳ Ｐゴシック"/>
                      </a:rPr>
                      <m:t>=</m:t>
                    </m:r>
                    <m:r>
                      <a:rPr lang="en-GB" i="1">
                        <a:solidFill>
                          <a:srgbClr val="FFC000"/>
                        </a:solidFill>
                        <a:latin typeface="Cambria Math" panose="02040503050406030204" pitchFamily="18" charset="0"/>
                        <a:ea typeface="ＭＳ Ｐゴシック"/>
                      </a:rPr>
                      <m:t>𝑑</m:t>
                    </m:r>
                    <m:r>
                      <a:rPr lang="en-GB" i="1">
                        <a:solidFill>
                          <a:srgbClr val="FFC000"/>
                        </a:solidFill>
                        <a:latin typeface="Cambria Math" panose="02040503050406030204" pitchFamily="18" charset="0"/>
                        <a:ea typeface="ＭＳ Ｐゴシック"/>
                      </a:rPr>
                      <m:t>1}</m:t>
                    </m:r>
                  </m:oMath>
                </a14:m>
                <a:r>
                  <a:rPr lang="en-GB" dirty="0"/>
                  <a:t> </a:t>
                </a:r>
              </a:p>
              <a:p>
                <a:pPr lvl="1"/>
                <a14:m>
                  <m:oMath xmlns:m="http://schemas.openxmlformats.org/officeDocument/2006/math">
                    <m:r>
                      <a:rPr lang="en-US" i="1" dirty="0">
                        <a:latin typeface="Cambria Math" panose="02040503050406030204" pitchFamily="18" charset="0"/>
                      </a:rPr>
                      <m:t>𝑡𝑎𝑘𝑒</m:t>
                    </m:r>
                    <m:d>
                      <m:dPr>
                        <m:ctrlPr>
                          <a:rPr lang="en-US" i="1" dirty="0">
                            <a:latin typeface="Cambria Math" panose="02040503050406030204" pitchFamily="18" charset="0"/>
                          </a:rPr>
                        </m:ctrlPr>
                      </m:dPr>
                      <m:e>
                        <m:r>
                          <a:rPr lang="ro-RO" i="1" dirty="0" err="1">
                            <a:latin typeface="Cambria Math" panose="02040503050406030204" pitchFamily="18" charset="0"/>
                          </a:rPr>
                          <m:t>𝑟</m:t>
                        </m:r>
                        <m:r>
                          <a:rPr lang="ro-RO" i="1" dirty="0" err="1">
                            <a:latin typeface="Cambria Math" panose="02040503050406030204" pitchFamily="18" charset="0"/>
                          </a:rPr>
                          <m:t>,</m:t>
                        </m:r>
                        <m:r>
                          <a:rPr lang="ro-RO" i="1" dirty="0" err="1">
                            <a:latin typeface="Cambria Math" panose="02040503050406030204" pitchFamily="18" charset="0"/>
                          </a:rPr>
                          <m:t>𝑙</m:t>
                        </m:r>
                        <m:r>
                          <a:rPr lang="ro-RO" i="1" dirty="0" err="1">
                            <a:latin typeface="Cambria Math" panose="02040503050406030204" pitchFamily="18" charset="0"/>
                          </a:rPr>
                          <m:t>,</m:t>
                        </m:r>
                        <m:r>
                          <a:rPr lang="ro-RO" i="1" dirty="0" err="1">
                            <a:latin typeface="Cambria Math" panose="02040503050406030204" pitchFamily="18" charset="0"/>
                          </a:rPr>
                          <m:t>𝑐</m:t>
                        </m:r>
                      </m:e>
                    </m:d>
                  </m:oMath>
                </a14:m>
                <a:endParaRPr lang="de-DE" i="1" dirty="0">
                  <a:latin typeface="Cambria Math" panose="02040503050406030204" pitchFamily="18" charset="0"/>
                </a:endParaRPr>
              </a:p>
              <a:p>
                <a:pPr lvl="2"/>
                <a:r>
                  <a:rPr lang="ro-RO" dirty="0"/>
                  <a:t>pre: </a:t>
                </a:r>
                <a14:m>
                  <m:oMath xmlns:m="http://schemas.openxmlformats.org/officeDocument/2006/math">
                    <m:r>
                      <a:rPr lang="ro-RO" i="1" dirty="0" smtClean="0">
                        <a:solidFill>
                          <a:srgbClr val="FFC000"/>
                        </a:solidFill>
                        <a:latin typeface="Cambria Math" panose="02040503050406030204" pitchFamily="18" charset="0"/>
                      </a:rPr>
                      <m:t>𝑐𝑎𝑟𝑔𝑜</m:t>
                    </m:r>
                    <m:d>
                      <m:dPr>
                        <m:ctrlPr>
                          <a:rPr lang="ro-RO" i="1" dirty="0">
                            <a:solidFill>
                              <a:srgbClr val="FFC000"/>
                            </a:solidFill>
                            <a:latin typeface="Cambria Math" panose="02040503050406030204" pitchFamily="18" charset="0"/>
                          </a:rPr>
                        </m:ctrlPr>
                      </m:dPr>
                      <m:e>
                        <m:r>
                          <a:rPr lang="ro-RO" i="1" dirty="0">
                            <a:solidFill>
                              <a:srgbClr val="FFC000"/>
                            </a:solidFill>
                            <a:latin typeface="Cambria Math" panose="02040503050406030204" pitchFamily="18" charset="0"/>
                            <a:cs typeface="Times New Roman"/>
                          </a:rPr>
                          <m:t>𝑟</m:t>
                        </m:r>
                      </m:e>
                    </m:d>
                    <m:r>
                      <a:rPr lang="ro-RO" i="1" dirty="0">
                        <a:solidFill>
                          <a:srgbClr val="FFC000"/>
                        </a:solidFill>
                        <a:latin typeface="Cambria Math" panose="02040503050406030204" pitchFamily="18" charset="0"/>
                      </a:rPr>
                      <m:t>=</m:t>
                    </m:r>
                    <m:r>
                      <a:rPr lang="ro-RO" i="1" dirty="0" err="1">
                        <a:solidFill>
                          <a:srgbClr val="FFC000"/>
                        </a:solidFill>
                        <a:latin typeface="Cambria Math" panose="02040503050406030204" pitchFamily="18" charset="0"/>
                      </a:rPr>
                      <m:t>𝑛𝑖𝑙</m:t>
                    </m:r>
                    <m:r>
                      <a:rPr lang="ro-RO" i="1" dirty="0" smtClean="0">
                        <a:solidFill>
                          <a:schemeClr val="tx1"/>
                        </a:solidFill>
                        <a:latin typeface="Cambria Math" panose="02040503050406030204" pitchFamily="18" charset="0"/>
                      </a:rPr>
                      <m:t>,</m:t>
                    </m:r>
                    <m:r>
                      <a:rPr lang="ro-RO" i="1" dirty="0">
                        <a:solidFill>
                          <a:srgbClr val="C00000"/>
                        </a:solidFill>
                        <a:latin typeface="Cambria Math" panose="02040503050406030204" pitchFamily="18" charset="0"/>
                      </a:rPr>
                      <m:t> </m:t>
                    </m:r>
                    <m:r>
                      <a:rPr lang="ro-RO" i="1" dirty="0" smtClean="0">
                        <a:solidFill>
                          <a:srgbClr val="FFC000"/>
                        </a:solidFill>
                        <a:latin typeface="Cambria Math" panose="02040503050406030204" pitchFamily="18" charset="0"/>
                      </a:rPr>
                      <m:t>𝑙𝑜𝑐</m:t>
                    </m:r>
                    <m:d>
                      <m:dPr>
                        <m:ctrlPr>
                          <a:rPr lang="ro-RO" i="1" dirty="0">
                            <a:solidFill>
                              <a:srgbClr val="FFC000"/>
                            </a:solidFill>
                            <a:latin typeface="Cambria Math" panose="02040503050406030204" pitchFamily="18" charset="0"/>
                          </a:rPr>
                        </m:ctrlPr>
                      </m:dPr>
                      <m:e>
                        <m:r>
                          <a:rPr lang="en-US" i="1" dirty="0">
                            <a:solidFill>
                              <a:srgbClr val="FFC000"/>
                            </a:solidFill>
                            <a:latin typeface="Cambria Math" panose="02040503050406030204" pitchFamily="18" charset="0"/>
                          </a:rPr>
                          <m:t>𝑟</m:t>
                        </m:r>
                      </m:e>
                    </m:d>
                    <m:r>
                      <a:rPr lang="ro-RO" i="1" dirty="0">
                        <a:solidFill>
                          <a:srgbClr val="FFC000"/>
                        </a:solidFill>
                        <a:latin typeface="Cambria Math" panose="02040503050406030204" pitchFamily="18" charset="0"/>
                      </a:rPr>
                      <m:t>=</m:t>
                    </m:r>
                    <m:r>
                      <a:rPr lang="en-US" i="1" dirty="0">
                        <a:solidFill>
                          <a:srgbClr val="FFC000"/>
                        </a:solidFill>
                        <a:latin typeface="Cambria Math" panose="02040503050406030204" pitchFamily="18" charset="0"/>
                      </a:rPr>
                      <m:t>𝑙</m:t>
                    </m:r>
                    <m:r>
                      <a:rPr lang="de-DE" i="1" dirty="0" smtClean="0">
                        <a:solidFill>
                          <a:schemeClr val="tx1"/>
                        </a:solidFill>
                        <a:latin typeface="Cambria Math" panose="02040503050406030204" pitchFamily="18" charset="0"/>
                      </a:rPr>
                      <m:t>,</m:t>
                    </m:r>
                    <m:r>
                      <a:rPr lang="en-US" i="1" dirty="0">
                        <a:solidFill>
                          <a:srgbClr val="C00000"/>
                        </a:solidFill>
                        <a:latin typeface="Cambria Math" panose="02040503050406030204" pitchFamily="18" charset="0"/>
                      </a:rPr>
                      <m:t> </m:t>
                    </m:r>
                    <m:r>
                      <a:rPr lang="de-DE" b="0" i="1" dirty="0" smtClean="0">
                        <a:solidFill>
                          <a:srgbClr val="C00000"/>
                        </a:solidFill>
                        <a:latin typeface="Cambria Math" panose="02040503050406030204" pitchFamily="18" charset="0"/>
                      </a:rPr>
                      <m:t> </m:t>
                    </m:r>
                    <m:r>
                      <a:rPr lang="en-US" i="1" dirty="0" smtClean="0">
                        <a:solidFill>
                          <a:srgbClr val="FFC000"/>
                        </a:solidFill>
                        <a:latin typeface="Cambria Math" panose="02040503050406030204" pitchFamily="18" charset="0"/>
                      </a:rPr>
                      <m:t>𝑙𝑜𝑐</m:t>
                    </m:r>
                    <m:d>
                      <m:dPr>
                        <m:ctrlPr>
                          <a:rPr lang="en-US" i="1" dirty="0">
                            <a:solidFill>
                              <a:srgbClr val="FFC000"/>
                            </a:solidFill>
                            <a:latin typeface="Cambria Math" panose="02040503050406030204" pitchFamily="18" charset="0"/>
                          </a:rPr>
                        </m:ctrlPr>
                      </m:dPr>
                      <m:e>
                        <m:r>
                          <a:rPr lang="ro-RO" i="1" dirty="0">
                            <a:solidFill>
                              <a:srgbClr val="FFC000"/>
                            </a:solidFill>
                            <a:latin typeface="Cambria Math" panose="02040503050406030204" pitchFamily="18" charset="0"/>
                            <a:cs typeface="Times New Roman"/>
                          </a:rPr>
                          <m:t>𝑐</m:t>
                        </m:r>
                      </m:e>
                    </m:d>
                    <m:r>
                      <a:rPr lang="ro-RO" i="1" dirty="0">
                        <a:solidFill>
                          <a:srgbClr val="FFC000"/>
                        </a:solidFill>
                        <a:latin typeface="Cambria Math" panose="02040503050406030204" pitchFamily="18" charset="0"/>
                      </a:rPr>
                      <m:t>=</m:t>
                    </m:r>
                    <m:r>
                      <a:rPr lang="ro-RO" i="1" dirty="0">
                        <a:solidFill>
                          <a:srgbClr val="FFC000"/>
                        </a:solidFill>
                        <a:latin typeface="Cambria Math" panose="02040503050406030204" pitchFamily="18" charset="0"/>
                      </a:rPr>
                      <m:t>𝑙</m:t>
                    </m:r>
                  </m:oMath>
                </a14:m>
                <a:endParaRPr lang="de-DE" i="1" dirty="0">
                  <a:latin typeface="Cambria Math" panose="02040503050406030204" pitchFamily="18" charset="0"/>
                </a:endParaRPr>
              </a:p>
              <a:p>
                <a:pPr lvl="2"/>
                <a:r>
                  <a:rPr lang="ro-RO" dirty="0" err="1"/>
                  <a:t>eff</a:t>
                </a:r>
                <a:r>
                  <a:rPr lang="ro-RO" dirty="0"/>
                  <a:t>: </a:t>
                </a:r>
                <a14:m>
                  <m:oMath xmlns:m="http://schemas.openxmlformats.org/officeDocument/2006/math">
                    <m:r>
                      <a:rPr lang="ro-RO" i="1" dirty="0">
                        <a:latin typeface="Cambria Math" panose="02040503050406030204" pitchFamily="18" charset="0"/>
                      </a:rPr>
                      <m:t>𝑐𝑎𝑟𝑔𝑜</m:t>
                    </m:r>
                    <m:d>
                      <m:dPr>
                        <m:ctrlPr>
                          <a:rPr lang="ro-RO" i="1" dirty="0">
                            <a:latin typeface="Cambria Math" panose="02040503050406030204" pitchFamily="18" charset="0"/>
                          </a:rPr>
                        </m:ctrlPr>
                      </m:dPr>
                      <m:e>
                        <m:r>
                          <a:rPr lang="ro-RO" i="1" dirty="0">
                            <a:latin typeface="Cambria Math" panose="02040503050406030204" pitchFamily="18" charset="0"/>
                            <a:cs typeface="Times New Roman"/>
                          </a:rPr>
                          <m:t>𝑟</m:t>
                        </m:r>
                      </m:e>
                    </m:d>
                    <m:r>
                      <a:rPr lang="ro-RO" i="1" dirty="0">
                        <a:latin typeface="Cambria Math" panose="02040503050406030204" pitchFamily="18" charset="0"/>
                      </a:rPr>
                      <m:t>←</m:t>
                    </m:r>
                    <m:r>
                      <a:rPr lang="ro-RO" i="1" dirty="0">
                        <a:latin typeface="Cambria Math" panose="02040503050406030204" pitchFamily="18" charset="0"/>
                        <a:cs typeface="Times New Roman"/>
                      </a:rPr>
                      <m:t>𝑐</m:t>
                    </m:r>
                    <m:r>
                      <a:rPr lang="ro-RO" i="1" dirty="0">
                        <a:latin typeface="Cambria Math" panose="02040503050406030204" pitchFamily="18" charset="0"/>
                      </a:rPr>
                      <m:t>, </m:t>
                    </m:r>
                    <m:r>
                      <a:rPr lang="ro-RO" i="1" dirty="0">
                        <a:latin typeface="Cambria Math" panose="02040503050406030204" pitchFamily="18" charset="0"/>
                      </a:rPr>
                      <m:t>𝑙𝑜𝑐</m:t>
                    </m:r>
                    <m:d>
                      <m:dPr>
                        <m:ctrlPr>
                          <a:rPr lang="ro-RO" i="1" dirty="0">
                            <a:latin typeface="Cambria Math" panose="02040503050406030204" pitchFamily="18" charset="0"/>
                          </a:rPr>
                        </m:ctrlPr>
                      </m:dPr>
                      <m:e>
                        <m:r>
                          <a:rPr lang="ro-RO" i="1" dirty="0">
                            <a:latin typeface="Cambria Math" panose="02040503050406030204" pitchFamily="18" charset="0"/>
                          </a:rPr>
                          <m:t>𝑐</m:t>
                        </m:r>
                      </m:e>
                    </m:d>
                    <m:r>
                      <a:rPr lang="ro-RO" i="1" dirty="0">
                        <a:latin typeface="Cambria Math" panose="02040503050406030204" pitchFamily="18" charset="0"/>
                      </a:rPr>
                      <m:t>←</m:t>
                    </m:r>
                    <m:r>
                      <a:rPr lang="ro-RO" i="1" dirty="0">
                        <a:latin typeface="Cambria Math" panose="02040503050406030204" pitchFamily="18" charset="0"/>
                      </a:rPr>
                      <m:t>𝑟</m:t>
                    </m:r>
                  </m:oMath>
                </a14:m>
                <a:endParaRPr lang="en-GB" dirty="0"/>
              </a:p>
              <a:p>
                <a:pPr marL="273050" indent="-273050">
                  <a:tabLst>
                    <a:tab pos="637200" algn="l"/>
                  </a:tabLst>
                </a:pPr>
                <a14:m>
                  <m:oMath xmlns:m="http://schemas.openxmlformats.org/officeDocument/2006/math">
                    <m:sSub>
                      <m:sSubPr>
                        <m:ctrlPr>
                          <a:rPr lang="en-GB" i="1" dirty="0">
                            <a:latin typeface="Cambria Math" panose="02040503050406030204" pitchFamily="18" charset="0"/>
                          </a:rPr>
                        </m:ctrlPr>
                      </m:sSubPr>
                      <m:e>
                        <m:acc>
                          <m:accPr>
                            <m:chr m:val="̂"/>
                            <m:ctrlPr>
                              <a:rPr lang="en-GB" i="1" dirty="0">
                                <a:latin typeface="Cambria Math" panose="02040503050406030204" pitchFamily="18" charset="0"/>
                              </a:rPr>
                            </m:ctrlPr>
                          </m:accPr>
                          <m:e>
                            <m:r>
                              <a:rPr lang="de-DE" i="1" dirty="0">
                                <a:latin typeface="Cambria Math" panose="02040503050406030204" pitchFamily="18" charset="0"/>
                              </a:rPr>
                              <m:t>𝑠</m:t>
                            </m:r>
                          </m:e>
                        </m:acc>
                      </m:e>
                      <m:sub>
                        <m:r>
                          <a:rPr lang="de-DE" i="1" dirty="0">
                            <a:latin typeface="Cambria Math" panose="02040503050406030204" pitchFamily="18" charset="0"/>
                          </a:rPr>
                          <m:t>2</m:t>
                        </m:r>
                      </m:sub>
                    </m:sSub>
                    <m:r>
                      <a:rPr lang="de-DE" i="1" dirty="0">
                        <a:latin typeface="Cambria Math" panose="02040503050406030204" pitchFamily="18" charset="0"/>
                      </a:rPr>
                      <m:t>=</m:t>
                    </m:r>
                    <m:sSup>
                      <m:sSupPr>
                        <m:ctrlPr>
                          <a:rPr lang="en-US" i="1" dirty="0">
                            <a:latin typeface="Cambria Math" panose="02040503050406030204" pitchFamily="18" charset="0"/>
                          </a:rPr>
                        </m:ctrlPr>
                      </m:sSupPr>
                      <m:e>
                        <m:r>
                          <a:rPr lang="en-US" i="1" dirty="0">
                            <a:latin typeface="Cambria Math" panose="02040503050406030204" pitchFamily="18" charset="0"/>
                          </a:rPr>
                          <m:t>𝛾</m:t>
                        </m:r>
                      </m:e>
                      <m:sup>
                        <m:r>
                          <a:rPr lang="de-DE" i="1" dirty="0">
                            <a:latin typeface="Cambria Math" panose="02040503050406030204" pitchFamily="18" charset="0"/>
                          </a:rPr>
                          <m:t>+</m:t>
                        </m:r>
                      </m:sup>
                    </m:sSup>
                    <m:d>
                      <m:dPr>
                        <m:ctrlPr>
                          <a:rPr lang="de-DE" i="1" dirty="0">
                            <a:latin typeface="Cambria Math" panose="02040503050406030204" pitchFamily="18" charset="0"/>
                          </a:rPr>
                        </m:ctrlPr>
                      </m:dPr>
                      <m:e>
                        <m:sSub>
                          <m:sSubPr>
                            <m:ctrlPr>
                              <a:rPr lang="en-GB" i="1" dirty="0">
                                <a:latin typeface="Cambria Math" panose="02040503050406030204" pitchFamily="18" charset="0"/>
                              </a:rPr>
                            </m:ctrlPr>
                          </m:sSubPr>
                          <m:e>
                            <m:acc>
                              <m:accPr>
                                <m:chr m:val="̂"/>
                                <m:ctrlPr>
                                  <a:rPr lang="en-GB" i="1" dirty="0">
                                    <a:latin typeface="Cambria Math" panose="02040503050406030204" pitchFamily="18" charset="0"/>
                                  </a:rPr>
                                </m:ctrlPr>
                              </m:accPr>
                              <m:e>
                                <m:r>
                                  <a:rPr lang="de-DE" i="1" dirty="0">
                                    <a:latin typeface="Cambria Math" panose="02040503050406030204" pitchFamily="18" charset="0"/>
                                  </a:rPr>
                                  <m:t>𝑠</m:t>
                                </m:r>
                              </m:e>
                            </m:acc>
                          </m:e>
                          <m:sub>
                            <m:r>
                              <a:rPr lang="en-GB" i="1" dirty="0">
                                <a:latin typeface="Cambria Math" panose="02040503050406030204" pitchFamily="18" charset="0"/>
                              </a:rPr>
                              <m:t>1</m:t>
                            </m:r>
                          </m:sub>
                        </m:sSub>
                        <m:r>
                          <a:rPr lang="de-DE" i="1" dirty="0">
                            <a:latin typeface="Cambria Math" panose="02040503050406030204" pitchFamily="18" charset="0"/>
                          </a:rPr>
                          <m:t>,</m:t>
                        </m:r>
                        <m:r>
                          <a:rPr lang="de-DE" i="1" dirty="0">
                            <a:latin typeface="Cambria Math" panose="02040503050406030204" pitchFamily="18" charset="0"/>
                          </a:rPr>
                          <m:t>𝑡𝑎𝑘𝑒</m:t>
                        </m:r>
                        <m:d>
                          <m:dPr>
                            <m:ctrlPr>
                              <a:rPr lang="de-DE" i="1" dirty="0">
                                <a:latin typeface="Cambria Math" panose="02040503050406030204" pitchFamily="18" charset="0"/>
                              </a:rPr>
                            </m:ctrlPr>
                          </m:dPr>
                          <m:e>
                            <m:r>
                              <a:rPr lang="de-DE" i="1" dirty="0">
                                <a:latin typeface="Cambria Math" panose="02040503050406030204" pitchFamily="18" charset="0"/>
                              </a:rPr>
                              <m:t>𝑟</m:t>
                            </m:r>
                            <m:r>
                              <a:rPr lang="de-DE" i="1" dirty="0">
                                <a:latin typeface="Cambria Math" panose="02040503050406030204" pitchFamily="18" charset="0"/>
                              </a:rPr>
                              <m:t>1,</m:t>
                            </m:r>
                            <m:r>
                              <a:rPr lang="de-DE" i="1" dirty="0">
                                <a:latin typeface="Cambria Math" panose="02040503050406030204" pitchFamily="18" charset="0"/>
                              </a:rPr>
                              <m:t>𝑑</m:t>
                            </m:r>
                            <m:r>
                              <a:rPr lang="de-DE" i="1" dirty="0">
                                <a:latin typeface="Cambria Math" panose="02040503050406030204" pitchFamily="18" charset="0"/>
                              </a:rPr>
                              <m:t>1,</m:t>
                            </m:r>
                            <m:r>
                              <a:rPr lang="de-DE" i="1" dirty="0">
                                <a:latin typeface="Cambria Math" panose="02040503050406030204" pitchFamily="18" charset="0"/>
                              </a:rPr>
                              <m:t>𝑐</m:t>
                            </m:r>
                            <m:r>
                              <a:rPr lang="de-DE" i="1" dirty="0">
                                <a:latin typeface="Cambria Math" panose="02040503050406030204" pitchFamily="18" charset="0"/>
                              </a:rPr>
                              <m:t>1</m:t>
                            </m:r>
                          </m:e>
                        </m:d>
                      </m:e>
                    </m:d>
                  </m:oMath>
                </a14:m>
                <a:br>
                  <a:rPr lang="de-DE" i="1" dirty="0">
                    <a:latin typeface="Cambria Math" panose="02040503050406030204" pitchFamily="18" charset="0"/>
                  </a:rPr>
                </a:br>
                <a:r>
                  <a:rPr lang="de-DE" i="1" dirty="0">
                    <a:latin typeface="Cambria Math" panose="02040503050406030204" pitchFamily="18" charset="0"/>
                  </a:rPr>
                  <a:t>	</a:t>
                </a:r>
                <a14:m>
                  <m:oMath xmlns:m="http://schemas.openxmlformats.org/officeDocument/2006/math">
                    <m:r>
                      <a:rPr lang="de-DE" i="1" dirty="0">
                        <a:latin typeface="Cambria Math" panose="02040503050406030204" pitchFamily="18" charset="0"/>
                      </a:rPr>
                      <m:t>=</m:t>
                    </m:r>
                    <m:r>
                      <a:rPr lang="en-GB" i="1">
                        <a:latin typeface="Cambria Math" panose="02040503050406030204" pitchFamily="18" charset="0"/>
                      </a:rPr>
                      <m:t>{</m:t>
                    </m:r>
                    <m:r>
                      <a:rPr lang="en-GB" i="1" smtClean="0">
                        <a:solidFill>
                          <a:schemeClr val="tx1"/>
                        </a:solidFill>
                        <a:latin typeface="Cambria Math" panose="02040503050406030204" pitchFamily="18" charset="0"/>
                        <a:cs typeface="Calibri"/>
                      </a:rPr>
                      <m:t>𝑙𝑜𝑐</m:t>
                    </m:r>
                    <m:d>
                      <m:dPr>
                        <m:ctrlPr>
                          <a:rPr lang="en-GB" i="1">
                            <a:solidFill>
                              <a:schemeClr val="tx1"/>
                            </a:solidFill>
                            <a:latin typeface="Cambria Math" panose="02040503050406030204" pitchFamily="18" charset="0"/>
                            <a:cs typeface="Calibri"/>
                          </a:rPr>
                        </m:ctrlPr>
                      </m:dPr>
                      <m:e>
                        <m:r>
                          <a:rPr lang="en-GB" i="1">
                            <a:solidFill>
                              <a:schemeClr val="tx1"/>
                            </a:solidFill>
                            <a:latin typeface="Cambria Math" panose="02040503050406030204" pitchFamily="18" charset="0"/>
                            <a:cs typeface="Calibri"/>
                          </a:rPr>
                          <m:t>𝑟</m:t>
                        </m:r>
                        <m:r>
                          <a:rPr lang="en-GB" i="1">
                            <a:solidFill>
                              <a:schemeClr val="tx1"/>
                            </a:solidFill>
                            <a:latin typeface="Cambria Math" panose="02040503050406030204" pitchFamily="18" charset="0"/>
                            <a:cs typeface="Calibri"/>
                          </a:rPr>
                          <m:t>1</m:t>
                        </m:r>
                      </m:e>
                    </m:d>
                    <m:r>
                      <a:rPr lang="en-GB" i="1">
                        <a:solidFill>
                          <a:schemeClr val="tx1"/>
                        </a:solidFill>
                        <a:latin typeface="Cambria Math" panose="02040503050406030204" pitchFamily="18" charset="0"/>
                        <a:cs typeface="Calibri"/>
                      </a:rPr>
                      <m:t>=</m:t>
                    </m:r>
                    <m:r>
                      <a:rPr lang="en-GB" i="1">
                        <a:solidFill>
                          <a:schemeClr val="tx1"/>
                        </a:solidFill>
                        <a:latin typeface="Cambria Math" panose="02040503050406030204" pitchFamily="18" charset="0"/>
                        <a:cs typeface="Calibri"/>
                      </a:rPr>
                      <m:t>𝑑</m:t>
                    </m:r>
                    <m:r>
                      <a:rPr lang="de-DE" b="0" i="1" smtClean="0">
                        <a:solidFill>
                          <a:schemeClr val="tx1"/>
                        </a:solidFill>
                        <a:latin typeface="Cambria Math" panose="02040503050406030204" pitchFamily="18" charset="0"/>
                        <a:cs typeface="Calibri"/>
                      </a:rPr>
                      <m:t>1,</m:t>
                    </m:r>
                    <m:r>
                      <a:rPr lang="en-GB" i="1">
                        <a:solidFill>
                          <a:schemeClr val="tx1"/>
                        </a:solidFill>
                        <a:latin typeface="Cambria Math" panose="02040503050406030204" pitchFamily="18" charset="0"/>
                      </a:rPr>
                      <m:t>𝑙𝑜𝑐</m:t>
                    </m:r>
                    <m:d>
                      <m:dPr>
                        <m:ctrlPr>
                          <a:rPr lang="en-GB" i="1">
                            <a:solidFill>
                              <a:schemeClr val="tx1"/>
                            </a:solidFill>
                            <a:latin typeface="Cambria Math" panose="02040503050406030204" pitchFamily="18" charset="0"/>
                          </a:rPr>
                        </m:ctrlPr>
                      </m:dPr>
                      <m:e>
                        <m:r>
                          <a:rPr lang="en-GB" i="1">
                            <a:solidFill>
                              <a:schemeClr val="tx1"/>
                            </a:solidFill>
                            <a:latin typeface="Cambria Math" panose="02040503050406030204" pitchFamily="18" charset="0"/>
                          </a:rPr>
                          <m:t>𝑟</m:t>
                        </m:r>
                        <m:r>
                          <a:rPr lang="en-GB" i="1">
                            <a:solidFill>
                              <a:schemeClr val="tx1"/>
                            </a:solidFill>
                            <a:latin typeface="Cambria Math" panose="02040503050406030204" pitchFamily="18" charset="0"/>
                          </a:rPr>
                          <m:t>1</m:t>
                        </m:r>
                      </m:e>
                    </m:d>
                    <m:r>
                      <a:rPr lang="en-GB" i="1">
                        <a:solidFill>
                          <a:schemeClr val="tx1"/>
                        </a:solidFill>
                        <a:latin typeface="Cambria Math" panose="02040503050406030204" pitchFamily="18" charset="0"/>
                      </a:rPr>
                      <m:t>=</m:t>
                    </m:r>
                    <m:r>
                      <a:rPr lang="en-GB" i="1">
                        <a:solidFill>
                          <a:schemeClr val="tx1"/>
                        </a:solidFill>
                        <a:latin typeface="Cambria Math" panose="02040503050406030204" pitchFamily="18" charset="0"/>
                      </a:rPr>
                      <m:t>𝑑</m:t>
                    </m:r>
                    <m:r>
                      <a:rPr lang="en-GB" i="1">
                        <a:solidFill>
                          <a:schemeClr val="tx1"/>
                        </a:solidFill>
                        <a:latin typeface="Cambria Math" panose="02040503050406030204" pitchFamily="18" charset="0"/>
                      </a:rPr>
                      <m:t>3,</m:t>
                    </m:r>
                    <m:r>
                      <a:rPr lang="en-GB" i="1">
                        <a:solidFill>
                          <a:schemeClr val="tx1"/>
                        </a:solidFill>
                        <a:latin typeface="Cambria Math" panose="02040503050406030204" pitchFamily="18" charset="0"/>
                      </a:rPr>
                      <m:t>𝑐𝑎𝑟𝑔𝑜</m:t>
                    </m:r>
                    <m:d>
                      <m:dPr>
                        <m:ctrlPr>
                          <a:rPr lang="en-GB" i="1">
                            <a:solidFill>
                              <a:schemeClr val="tx1"/>
                            </a:solidFill>
                            <a:latin typeface="Cambria Math" panose="02040503050406030204" pitchFamily="18" charset="0"/>
                          </a:rPr>
                        </m:ctrlPr>
                      </m:dPr>
                      <m:e>
                        <m:r>
                          <a:rPr lang="en-GB" i="1">
                            <a:solidFill>
                              <a:schemeClr val="tx1"/>
                            </a:solidFill>
                            <a:latin typeface="Cambria Math" panose="02040503050406030204" pitchFamily="18" charset="0"/>
                          </a:rPr>
                          <m:t>𝑟</m:t>
                        </m:r>
                        <m:r>
                          <a:rPr lang="en-GB" i="1">
                            <a:solidFill>
                              <a:schemeClr val="tx1"/>
                            </a:solidFill>
                            <a:latin typeface="Cambria Math" panose="02040503050406030204" pitchFamily="18" charset="0"/>
                          </a:rPr>
                          <m:t>1</m:t>
                        </m:r>
                      </m:e>
                    </m:d>
                    <m:r>
                      <a:rPr lang="en-GB" i="1">
                        <a:solidFill>
                          <a:schemeClr val="tx1"/>
                        </a:solidFill>
                        <a:latin typeface="Cambria Math" panose="02040503050406030204" pitchFamily="18" charset="0"/>
                      </a:rPr>
                      <m:t>=</m:t>
                    </m:r>
                    <m:r>
                      <a:rPr lang="en-GB" i="1">
                        <a:solidFill>
                          <a:schemeClr val="tx1"/>
                        </a:solidFill>
                        <a:latin typeface="Cambria Math" panose="02040503050406030204" pitchFamily="18" charset="0"/>
                      </a:rPr>
                      <m:t>𝑛𝑖𝑙</m:t>
                    </m:r>
                    <m:r>
                      <a:rPr lang="de-DE" b="0" i="1" smtClean="0">
                        <a:solidFill>
                          <a:schemeClr val="tx1"/>
                        </a:solidFill>
                        <a:latin typeface="Cambria Math" panose="02040503050406030204" pitchFamily="18" charset="0"/>
                      </a:rPr>
                      <m:t>,</m:t>
                    </m:r>
                  </m:oMath>
                </a14:m>
                <a:r>
                  <a:rPr lang="de-DE" b="0" i="1" dirty="0">
                    <a:solidFill>
                      <a:schemeClr val="tx1"/>
                    </a:solidFill>
                    <a:latin typeface="Cambria Math" panose="02040503050406030204" pitchFamily="18" charset="0"/>
                  </a:rPr>
                  <a:t> </a:t>
                </a:r>
                <a:br>
                  <a:rPr lang="de-DE" b="0" i="1" dirty="0">
                    <a:solidFill>
                      <a:schemeClr val="tx1"/>
                    </a:solidFill>
                    <a:latin typeface="Cambria Math" panose="02040503050406030204" pitchFamily="18" charset="0"/>
                  </a:rPr>
                </a:br>
                <a:r>
                  <a:rPr lang="de-DE" b="0" i="1" dirty="0">
                    <a:solidFill>
                      <a:schemeClr val="tx1"/>
                    </a:solidFill>
                    <a:latin typeface="Cambria Math" panose="02040503050406030204" pitchFamily="18" charset="0"/>
                  </a:rPr>
                  <a:t>           </a:t>
                </a:r>
                <a14:m>
                  <m:oMath xmlns:m="http://schemas.openxmlformats.org/officeDocument/2006/math">
                    <m:r>
                      <a:rPr lang="en-GB" i="1">
                        <a:solidFill>
                          <a:schemeClr val="tx1"/>
                        </a:solidFill>
                        <a:latin typeface="Cambria Math" panose="02040503050406030204" pitchFamily="18" charset="0"/>
                      </a:rPr>
                      <m:t>𝑙𝑜𝑐</m:t>
                    </m:r>
                    <m:d>
                      <m:dPr>
                        <m:ctrlPr>
                          <a:rPr lang="en-GB" i="1">
                            <a:solidFill>
                              <a:schemeClr val="tx1"/>
                            </a:solidFill>
                            <a:latin typeface="Cambria Math" panose="02040503050406030204" pitchFamily="18" charset="0"/>
                          </a:rPr>
                        </m:ctrlPr>
                      </m:dPr>
                      <m:e>
                        <m:r>
                          <a:rPr lang="en-GB" i="1">
                            <a:solidFill>
                              <a:schemeClr val="tx1"/>
                            </a:solidFill>
                            <a:latin typeface="Cambria Math" panose="02040503050406030204" pitchFamily="18" charset="0"/>
                          </a:rPr>
                          <m:t>𝑐</m:t>
                        </m:r>
                        <m:r>
                          <a:rPr lang="en-GB" i="1">
                            <a:solidFill>
                              <a:schemeClr val="tx1"/>
                            </a:solidFill>
                            <a:latin typeface="Cambria Math" panose="02040503050406030204" pitchFamily="18" charset="0"/>
                          </a:rPr>
                          <m:t>1</m:t>
                        </m:r>
                      </m:e>
                    </m:d>
                    <m:r>
                      <a:rPr lang="en-GB" i="1">
                        <a:solidFill>
                          <a:schemeClr val="tx1"/>
                        </a:solidFill>
                        <a:latin typeface="Cambria Math" panose="02040503050406030204" pitchFamily="18" charset="0"/>
                      </a:rPr>
                      <m:t>=</m:t>
                    </m:r>
                    <m:r>
                      <a:rPr lang="en-GB" i="1">
                        <a:solidFill>
                          <a:schemeClr val="tx1"/>
                        </a:solidFill>
                        <a:latin typeface="Cambria Math" panose="02040503050406030204" pitchFamily="18" charset="0"/>
                      </a:rPr>
                      <m:t>𝑟</m:t>
                    </m:r>
                    <m:r>
                      <a:rPr lang="en-GB" i="1">
                        <a:solidFill>
                          <a:schemeClr val="tx1"/>
                        </a:solidFill>
                        <a:latin typeface="Cambria Math" panose="02040503050406030204" pitchFamily="18" charset="0"/>
                      </a:rPr>
                      <m:t>1,</m:t>
                    </m:r>
                    <m:r>
                      <a:rPr lang="en-GB" i="1">
                        <a:solidFill>
                          <a:schemeClr val="tx1"/>
                        </a:solidFill>
                        <a:latin typeface="Cambria Math" panose="02040503050406030204" pitchFamily="18" charset="0"/>
                      </a:rPr>
                      <m:t>𝑙𝑜𝑐</m:t>
                    </m:r>
                    <m:d>
                      <m:dPr>
                        <m:ctrlPr>
                          <a:rPr lang="en-GB" i="1">
                            <a:solidFill>
                              <a:schemeClr val="tx1"/>
                            </a:solidFill>
                            <a:latin typeface="Cambria Math" panose="02040503050406030204" pitchFamily="18" charset="0"/>
                          </a:rPr>
                        </m:ctrlPr>
                      </m:dPr>
                      <m:e>
                        <m:r>
                          <a:rPr lang="en-GB" i="1">
                            <a:solidFill>
                              <a:schemeClr val="tx1"/>
                            </a:solidFill>
                            <a:latin typeface="Cambria Math" panose="02040503050406030204" pitchFamily="18" charset="0"/>
                          </a:rPr>
                          <m:t>𝑐</m:t>
                        </m:r>
                        <m:r>
                          <a:rPr lang="en-GB" i="1">
                            <a:solidFill>
                              <a:schemeClr val="tx1"/>
                            </a:solidFill>
                            <a:latin typeface="Cambria Math" panose="02040503050406030204" pitchFamily="18" charset="0"/>
                          </a:rPr>
                          <m:t>1</m:t>
                        </m:r>
                      </m:e>
                    </m:d>
                    <m:r>
                      <a:rPr lang="en-GB" i="1">
                        <a:solidFill>
                          <a:schemeClr val="tx1"/>
                        </a:solidFill>
                        <a:latin typeface="Cambria Math" panose="02040503050406030204" pitchFamily="18" charset="0"/>
                      </a:rPr>
                      <m:t>=</m:t>
                    </m:r>
                    <m:r>
                      <a:rPr lang="en-GB" i="1">
                        <a:solidFill>
                          <a:schemeClr val="tx1"/>
                        </a:solidFill>
                        <a:latin typeface="Cambria Math" panose="02040503050406030204" pitchFamily="18" charset="0"/>
                      </a:rPr>
                      <m:t>𝑑</m:t>
                    </m:r>
                    <m:r>
                      <a:rPr lang="en-GB" i="1">
                        <a:solidFill>
                          <a:schemeClr val="tx1"/>
                        </a:solidFill>
                        <a:latin typeface="Cambria Math" panose="02040503050406030204" pitchFamily="18" charset="0"/>
                      </a:rPr>
                      <m:t>1,</m:t>
                    </m:r>
                    <m:r>
                      <a:rPr lang="en-GB" i="1">
                        <a:solidFill>
                          <a:schemeClr val="tx1"/>
                        </a:solidFill>
                        <a:latin typeface="Cambria Math" panose="02040503050406030204" pitchFamily="18" charset="0"/>
                      </a:rPr>
                      <m:t>𝑐𝑎𝑟𝑔𝑜</m:t>
                    </m:r>
                    <m:d>
                      <m:dPr>
                        <m:ctrlPr>
                          <a:rPr lang="en-GB" i="1">
                            <a:solidFill>
                              <a:schemeClr val="tx1"/>
                            </a:solidFill>
                            <a:latin typeface="Cambria Math" panose="02040503050406030204" pitchFamily="18" charset="0"/>
                          </a:rPr>
                        </m:ctrlPr>
                      </m:dPr>
                      <m:e>
                        <m:r>
                          <a:rPr lang="en-GB" i="1">
                            <a:solidFill>
                              <a:schemeClr val="tx1"/>
                            </a:solidFill>
                            <a:latin typeface="Cambria Math" panose="02040503050406030204" pitchFamily="18" charset="0"/>
                          </a:rPr>
                          <m:t>𝑟</m:t>
                        </m:r>
                        <m:r>
                          <a:rPr lang="en-GB" i="1">
                            <a:solidFill>
                              <a:schemeClr val="tx1"/>
                            </a:solidFill>
                            <a:latin typeface="Cambria Math" panose="02040503050406030204" pitchFamily="18" charset="0"/>
                          </a:rPr>
                          <m:t>1</m:t>
                        </m:r>
                      </m:e>
                    </m:d>
                    <m:r>
                      <a:rPr lang="en-GB" i="1">
                        <a:solidFill>
                          <a:schemeClr val="tx1"/>
                        </a:solidFill>
                        <a:latin typeface="Cambria Math" panose="02040503050406030204" pitchFamily="18" charset="0"/>
                      </a:rPr>
                      <m:t>=</m:t>
                    </m:r>
                    <m:r>
                      <a:rPr lang="en-GB" i="1">
                        <a:solidFill>
                          <a:schemeClr val="tx1"/>
                        </a:solidFill>
                        <a:latin typeface="Cambria Math" panose="02040503050406030204" pitchFamily="18" charset="0"/>
                        <a:cs typeface="Calibri"/>
                      </a:rPr>
                      <m:t>𝑐</m:t>
                    </m:r>
                    <m:r>
                      <a:rPr lang="en-GB" i="1">
                        <a:solidFill>
                          <a:schemeClr val="tx1"/>
                        </a:solidFill>
                        <a:latin typeface="Cambria Math" panose="02040503050406030204" pitchFamily="18" charset="0"/>
                        <a:cs typeface="Calibri"/>
                      </a:rPr>
                      <m:t>1}</m:t>
                    </m:r>
                  </m:oMath>
                </a14:m>
                <a:r>
                  <a:rPr lang="en-US" i="1" dirty="0"/>
                  <a:t> </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359624" y="1665066"/>
                <a:ext cx="7374452" cy="4240848"/>
              </a:xfrm>
              <a:blipFill>
                <a:blip r:embed="rId2"/>
                <a:stretch>
                  <a:fillRect l="-2405" t="-2985" b="-3582"/>
                </a:stretch>
              </a:blipFill>
            </p:spPr>
            <p:txBody>
              <a:bodyPr/>
              <a:lstStyle/>
              <a:p>
                <a:r>
                  <a:rPr lang="en-DE">
                    <a:noFill/>
                  </a:rPr>
                  <a:t> </a:t>
                </a:r>
              </a:p>
            </p:txBody>
          </p:sp>
        </mc:Fallback>
      </mc:AlternateContent>
      <p:sp>
        <p:nvSpPr>
          <p:cNvPr id="6" name="Date Placeholder 5">
            <a:extLst>
              <a:ext uri="{FF2B5EF4-FFF2-40B4-BE49-F238E27FC236}">
                <a16:creationId xmlns:a16="http://schemas.microsoft.com/office/drawing/2014/main" id="{0804CBEA-0E0D-DB42-AC96-89BA74EF15EA}"/>
              </a:ext>
            </a:extLst>
          </p:cNvPr>
          <p:cNvSpPr>
            <a:spLocks noGrp="1"/>
          </p:cNvSpPr>
          <p:nvPr>
            <p:ph type="dt" sz="half" idx="2"/>
          </p:nvPr>
        </p:nvSpPr>
        <p:spPr/>
        <p:txBody>
          <a:bodyPr/>
          <a:lstStyle/>
          <a:p>
            <a:r>
              <a:rPr lang="de-DE"/>
              <a:t>Deterministic</a:t>
            </a:r>
            <a:endParaRPr lang="de-DE" dirty="0"/>
          </a:p>
        </p:txBody>
      </p:sp>
      <p:sp>
        <p:nvSpPr>
          <p:cNvPr id="7" name="Footer Placeholder 6">
            <a:extLst>
              <a:ext uri="{FF2B5EF4-FFF2-40B4-BE49-F238E27FC236}">
                <a16:creationId xmlns:a16="http://schemas.microsoft.com/office/drawing/2014/main" id="{B8380F8A-8259-3713-EA86-E7C96E3ACC8E}"/>
              </a:ext>
            </a:extLst>
          </p:cNvPr>
          <p:cNvSpPr>
            <a:spLocks noGrp="1"/>
          </p:cNvSpPr>
          <p:nvPr>
            <p:ph type="ftr" sz="quarter" idx="3"/>
          </p:nvPr>
        </p:nvSpPr>
        <p:spPr/>
        <p:txBody>
          <a:bodyPr/>
          <a:lstStyle/>
          <a:p>
            <a:r>
              <a:rPr lang="en-GB"/>
              <a:t>T. Braun - APA</a:t>
            </a:r>
          </a:p>
        </p:txBody>
      </p:sp>
      <p:sp>
        <p:nvSpPr>
          <p:cNvPr id="4" name="Slide Number Placeholder 3">
            <a:extLst>
              <a:ext uri="{FF2B5EF4-FFF2-40B4-BE49-F238E27FC236}">
                <a16:creationId xmlns:a16="http://schemas.microsoft.com/office/drawing/2014/main" id="{B1E35E75-F41C-8D41-8F80-5075BC77993B}"/>
              </a:ext>
            </a:extLst>
          </p:cNvPr>
          <p:cNvSpPr>
            <a:spLocks noGrp="1"/>
          </p:cNvSpPr>
          <p:nvPr>
            <p:ph type="sldNum" sz="quarter" idx="4"/>
          </p:nvPr>
        </p:nvSpPr>
        <p:spPr/>
        <p:txBody>
          <a:bodyPr/>
          <a:lstStyle/>
          <a:p>
            <a:fld id="{67C9959E-8E6B-B04C-9955-EA096F41CA7A}" type="slidenum">
              <a:rPr lang="en-GB" smtClean="0"/>
              <a:t>90</a:t>
            </a:fld>
            <a:endParaRPr lang="en-GB"/>
          </a:p>
        </p:txBody>
      </p:sp>
      <p:grpSp>
        <p:nvGrpSpPr>
          <p:cNvPr id="310" name="Group 309"/>
          <p:cNvGrpSpPr/>
          <p:nvPr/>
        </p:nvGrpSpPr>
        <p:grpSpPr>
          <a:xfrm>
            <a:off x="7889885" y="-87861"/>
            <a:ext cx="3792268" cy="1975637"/>
            <a:chOff x="821024" y="4395049"/>
            <a:chExt cx="4213631" cy="2195152"/>
          </a:xfrm>
        </p:grpSpPr>
        <p:sp>
          <p:nvSpPr>
            <p:cNvPr id="311" name="Rectangle 891"/>
            <p:cNvSpPr>
              <a:spLocks noChangeArrowheads="1"/>
            </p:cNvSpPr>
            <p:nvPr/>
          </p:nvSpPr>
          <p:spPr bwMode="auto">
            <a:xfrm>
              <a:off x="1747217" y="5906458"/>
              <a:ext cx="72" cy="307777"/>
            </a:xfrm>
            <a:prstGeom prst="rect">
              <a:avLst/>
            </a:prstGeom>
            <a:solidFill>
              <a:srgbClr val="89D3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endParaRPr lang="en-US" b="1" dirty="0">
                <a:latin typeface="Calibri"/>
                <a:ea typeface="Calibri"/>
                <a:cs typeface="Calibri"/>
              </a:endParaRPr>
            </a:p>
          </p:txBody>
        </p:sp>
        <p:sp>
          <p:nvSpPr>
            <p:cNvPr id="312" name="Rectangle 891"/>
            <p:cNvSpPr>
              <a:spLocks noChangeArrowheads="1"/>
            </p:cNvSpPr>
            <p:nvPr/>
          </p:nvSpPr>
          <p:spPr bwMode="auto">
            <a:xfrm>
              <a:off x="3751119" y="5970316"/>
              <a:ext cx="72" cy="307777"/>
            </a:xfrm>
            <a:prstGeom prst="rect">
              <a:avLst/>
            </a:prstGeom>
            <a:solidFill>
              <a:srgbClr val="FAC09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endParaRPr lang="en-US" b="1" dirty="0">
                <a:latin typeface="Calibri"/>
                <a:ea typeface="Calibri"/>
                <a:cs typeface="Calibri"/>
              </a:endParaRPr>
            </a:p>
          </p:txBody>
        </p:sp>
        <p:grpSp>
          <p:nvGrpSpPr>
            <p:cNvPr id="313" name="Group 312"/>
            <p:cNvGrpSpPr/>
            <p:nvPr/>
          </p:nvGrpSpPr>
          <p:grpSpPr>
            <a:xfrm>
              <a:off x="1260662" y="5241474"/>
              <a:ext cx="1838582" cy="885330"/>
              <a:chOff x="1026717" y="2300761"/>
              <a:chExt cx="2553587" cy="1229623"/>
            </a:xfrm>
          </p:grpSpPr>
          <p:sp>
            <p:nvSpPr>
              <p:cNvPr id="355" name="Line 853"/>
              <p:cNvSpPr>
                <a:spLocks noChangeShapeType="1"/>
              </p:cNvSpPr>
              <p:nvPr/>
            </p:nvSpPr>
            <p:spPr bwMode="auto">
              <a:xfrm>
                <a:off x="1026717" y="3524325"/>
                <a:ext cx="822962" cy="6059"/>
              </a:xfrm>
              <a:prstGeom prst="line">
                <a:avLst/>
              </a:prstGeom>
              <a:noFill/>
              <a:ln w="9525">
                <a:solidFill>
                  <a:schemeClr val="tx1"/>
                </a:solidFill>
                <a:round/>
                <a:headEnd/>
                <a:tailEnd/>
              </a:ln>
              <a:scene3d>
                <a:camera prst="legacyObliqueTopRight">
                  <a:rot lat="60000" lon="0" rev="0"/>
                </a:camera>
                <a:lightRig rig="legacyFlat3" dir="l"/>
              </a:scene3d>
              <a:sp3d extrusionH="2095500" contourW="6350" prstMaterial="legacyPlastic">
                <a:bevelT w="13500" h="13500" prst="angle"/>
                <a:bevelB w="13500" h="13500" prst="angle"/>
                <a:extrusionClr>
                  <a:srgbClr val="EBE6DB"/>
                </a:extrusionClr>
              </a:sp3d>
              <a:extLst>
                <a:ext uri="{909E8E84-426E-40dd-AFC4-6F175D3DCCD1}">
                  <a14:hiddenFill xmlns="" xmlns:a14="http://schemas.microsoft.com/office/drawing/2010/main">
                    <a:noFill/>
                  </a14:hiddenFill>
                </a:ext>
              </a:extLst>
            </p:spPr>
            <p:txBody>
              <a:bodyPr wrap="none" anchor="ctr">
                <a:flatTx/>
              </a:bodyPr>
              <a:lstStyle/>
              <a:p>
                <a:endParaRPr lang="en-US" dirty="0">
                  <a:latin typeface="Calibri"/>
                  <a:ea typeface="Times New Roman"/>
                  <a:cs typeface="Times New Roman"/>
                </a:endParaRPr>
              </a:p>
            </p:txBody>
          </p:sp>
          <p:cxnSp>
            <p:nvCxnSpPr>
              <p:cNvPr id="356" name="Straight Connector 355"/>
              <p:cNvCxnSpPr/>
              <p:nvPr/>
            </p:nvCxnSpPr>
            <p:spPr>
              <a:xfrm>
                <a:off x="2180139" y="2300761"/>
                <a:ext cx="1133857"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57" name="Freeform 860"/>
              <p:cNvSpPr>
                <a:spLocks/>
              </p:cNvSpPr>
              <p:nvPr/>
            </p:nvSpPr>
            <p:spPr bwMode="auto">
              <a:xfrm>
                <a:off x="2604677" y="2352547"/>
                <a:ext cx="393192" cy="37765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358" name="Freeform 860"/>
              <p:cNvSpPr>
                <a:spLocks/>
              </p:cNvSpPr>
              <p:nvPr/>
            </p:nvSpPr>
            <p:spPr bwMode="auto">
              <a:xfrm>
                <a:off x="2366898" y="2303564"/>
                <a:ext cx="1213406" cy="42976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sp>
          <p:nvSpPr>
            <p:cNvPr id="314" name="Line 853"/>
            <p:cNvSpPr>
              <a:spLocks noChangeShapeType="1"/>
            </p:cNvSpPr>
            <p:nvPr/>
          </p:nvSpPr>
          <p:spPr bwMode="auto">
            <a:xfrm>
              <a:off x="3633197" y="6125488"/>
              <a:ext cx="592531" cy="4362"/>
            </a:xfrm>
            <a:prstGeom prst="line">
              <a:avLst/>
            </a:prstGeom>
            <a:noFill/>
            <a:ln w="9525">
              <a:solidFill>
                <a:schemeClr val="tx1"/>
              </a:solidFill>
              <a:round/>
              <a:headEnd/>
              <a:tailEnd/>
            </a:ln>
            <a:scene3d>
              <a:camera prst="legacyObliqueTopRight">
                <a:rot lat="60000" lon="0" rev="0"/>
              </a:camera>
              <a:lightRig rig="legacyFlat3" dir="l"/>
            </a:scene3d>
            <a:sp3d extrusionH="2032000" contourW="6350" prstMaterial="legacyPlastic">
              <a:bevelT w="13500" h="13500" prst="angle"/>
              <a:bevelB w="13500" h="13500" prst="angle"/>
              <a:extrusionClr>
                <a:srgbClr val="EBE6DB"/>
              </a:extrusionClr>
            </a:sp3d>
            <a:extLst>
              <a:ext uri="{909E8E84-426E-40dd-AFC4-6F175D3DCCD1}">
                <a14:hiddenFill xmlns="" xmlns:a14="http://schemas.microsoft.com/office/drawing/2010/main">
                  <a:noFill/>
                </a14:hiddenFill>
              </a:ext>
            </a:extLst>
          </p:spPr>
          <p:txBody>
            <a:bodyPr wrap="none" anchor="ctr">
              <a:flatTx/>
            </a:bodyPr>
            <a:lstStyle/>
            <a:p>
              <a:endParaRPr lang="en-US" dirty="0">
                <a:latin typeface="Calibri"/>
                <a:ea typeface="Times New Roman"/>
                <a:cs typeface="Times New Roman"/>
              </a:endParaRPr>
            </a:p>
          </p:txBody>
        </p:sp>
        <p:grpSp>
          <p:nvGrpSpPr>
            <p:cNvPr id="315" name="Group 314"/>
            <p:cNvGrpSpPr/>
            <p:nvPr/>
          </p:nvGrpSpPr>
          <p:grpSpPr>
            <a:xfrm>
              <a:off x="3846905" y="5276570"/>
              <a:ext cx="1187750" cy="311393"/>
              <a:chOff x="4618723" y="2328762"/>
              <a:chExt cx="1649655" cy="432492"/>
            </a:xfrm>
          </p:grpSpPr>
          <p:sp>
            <p:nvSpPr>
              <p:cNvPr id="352" name="Freeform 860"/>
              <p:cNvSpPr>
                <a:spLocks/>
              </p:cNvSpPr>
              <p:nvPr/>
            </p:nvSpPr>
            <p:spPr bwMode="auto">
              <a:xfrm>
                <a:off x="4713316" y="2596201"/>
                <a:ext cx="393192" cy="16505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cxnSp>
            <p:nvCxnSpPr>
              <p:cNvPr id="353" name="Straight Connector 352"/>
              <p:cNvCxnSpPr/>
              <p:nvPr/>
            </p:nvCxnSpPr>
            <p:spPr>
              <a:xfrm>
                <a:off x="5143667" y="2328762"/>
                <a:ext cx="1124711"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54" name="Freeform 860"/>
              <p:cNvSpPr>
                <a:spLocks/>
              </p:cNvSpPr>
              <p:nvPr/>
            </p:nvSpPr>
            <p:spPr bwMode="auto">
              <a:xfrm>
                <a:off x="4618723" y="2337352"/>
                <a:ext cx="1213406" cy="41148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cxnSp>
          <p:nvCxnSpPr>
            <p:cNvPr id="316" name="Straight Connector 315"/>
            <p:cNvCxnSpPr/>
            <p:nvPr/>
          </p:nvCxnSpPr>
          <p:spPr>
            <a:xfrm>
              <a:off x="2803769" y="6063004"/>
              <a:ext cx="658367"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17" name="Freeform 860"/>
            <p:cNvSpPr>
              <a:spLocks/>
            </p:cNvSpPr>
            <p:nvPr/>
          </p:nvSpPr>
          <p:spPr bwMode="auto">
            <a:xfrm>
              <a:off x="2481009" y="6106437"/>
              <a:ext cx="888796" cy="27190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318" name="Freeform 860"/>
            <p:cNvSpPr>
              <a:spLocks/>
            </p:cNvSpPr>
            <p:nvPr/>
          </p:nvSpPr>
          <p:spPr bwMode="auto">
            <a:xfrm>
              <a:off x="2354818" y="6063148"/>
              <a:ext cx="1123653" cy="30943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sp>
          <p:nvSpPr>
            <p:cNvPr id="319" name="Line 853"/>
            <p:cNvSpPr>
              <a:spLocks noChangeShapeType="1"/>
            </p:cNvSpPr>
            <p:nvPr/>
          </p:nvSpPr>
          <p:spPr bwMode="auto">
            <a:xfrm>
              <a:off x="2974335" y="6585839"/>
              <a:ext cx="1481327"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dirty="0">
                  <a:latin typeface="Calibri"/>
                  <a:ea typeface="Times New Roman"/>
                  <a:cs typeface="Times New Roman"/>
                </a:rPr>
                <a:t>             d2</a:t>
              </a:r>
            </a:p>
          </p:txBody>
        </p:sp>
        <p:sp>
          <p:nvSpPr>
            <p:cNvPr id="320" name="Line 853"/>
            <p:cNvSpPr>
              <a:spLocks noChangeShapeType="1"/>
            </p:cNvSpPr>
            <p:nvPr/>
          </p:nvSpPr>
          <p:spPr bwMode="auto">
            <a:xfrm>
              <a:off x="821024" y="6581477"/>
              <a:ext cx="1481327"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dirty="0">
                  <a:latin typeface="Calibri"/>
                  <a:ea typeface="Times New Roman"/>
                  <a:cs typeface="Times New Roman"/>
                </a:rPr>
                <a:t>            d1</a:t>
              </a:r>
            </a:p>
          </p:txBody>
        </p:sp>
        <p:sp>
          <p:nvSpPr>
            <p:cNvPr id="321" name="Line 853"/>
            <p:cNvSpPr>
              <a:spLocks noChangeShapeType="1"/>
            </p:cNvSpPr>
            <p:nvPr/>
          </p:nvSpPr>
          <p:spPr bwMode="auto">
            <a:xfrm>
              <a:off x="2493168" y="5664069"/>
              <a:ext cx="1316735"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dirty="0">
                  <a:ea typeface="Times New Roman"/>
                  <a:cs typeface="Times New Roman"/>
                </a:rPr>
                <a:t>           d3</a:t>
              </a:r>
            </a:p>
          </p:txBody>
        </p:sp>
        <p:grpSp>
          <p:nvGrpSpPr>
            <p:cNvPr id="322" name="Group 321"/>
            <p:cNvGrpSpPr/>
            <p:nvPr/>
          </p:nvGrpSpPr>
          <p:grpSpPr>
            <a:xfrm>
              <a:off x="2893449" y="4395049"/>
              <a:ext cx="1203321" cy="1021208"/>
              <a:chOff x="3906167" y="3324390"/>
              <a:chExt cx="1671281" cy="1418344"/>
            </a:xfrm>
            <a:solidFill>
              <a:srgbClr val="93D2FE"/>
            </a:solidFill>
          </p:grpSpPr>
          <p:sp>
            <p:nvSpPr>
              <p:cNvPr id="328" name="Oval 859"/>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329" name="Oval 861"/>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330" name="Oval 862"/>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331" name="Oval 863"/>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332" name="Oval 863"/>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grpSp>
            <p:nvGrpSpPr>
              <p:cNvPr id="333" name="Group 332"/>
              <p:cNvGrpSpPr/>
              <p:nvPr/>
            </p:nvGrpSpPr>
            <p:grpSpPr>
              <a:xfrm>
                <a:off x="3906167" y="4047050"/>
                <a:ext cx="1671281" cy="539042"/>
                <a:chOff x="1320274" y="4580303"/>
                <a:chExt cx="1671281" cy="467246"/>
              </a:xfrm>
              <a:grpFill/>
            </p:grpSpPr>
            <p:sp>
              <p:nvSpPr>
                <p:cNvPr id="348" name="Freeform 860"/>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349" name="Rectangle 864"/>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ctr"/>
                <a:lstStyle/>
                <a:p>
                  <a:pPr algn="ctr"/>
                  <a:r>
                    <a:rPr lang="en-US" dirty="0">
                      <a:latin typeface="Calibri"/>
                      <a:ea typeface="Calibri"/>
                      <a:cs typeface="Calibri"/>
                    </a:rPr>
                    <a:t>r1</a:t>
                  </a:r>
                </a:p>
              </p:txBody>
            </p:sp>
            <p:sp>
              <p:nvSpPr>
                <p:cNvPr id="350" name="Freeform 865"/>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351" name="Freeform 866"/>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grpSp>
          <p:grpSp>
            <p:nvGrpSpPr>
              <p:cNvPr id="334" name="Group 333"/>
              <p:cNvGrpSpPr/>
              <p:nvPr/>
            </p:nvGrpSpPr>
            <p:grpSpPr>
              <a:xfrm>
                <a:off x="4596370" y="3324390"/>
                <a:ext cx="552654" cy="1188720"/>
                <a:chOff x="1823226" y="3235632"/>
                <a:chExt cx="552654" cy="1188720"/>
              </a:xfrm>
              <a:grpFill/>
            </p:grpSpPr>
            <p:sp>
              <p:nvSpPr>
                <p:cNvPr id="335" name="Oval 878"/>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36" name="Rectangle 880"/>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337" name="Oval 878"/>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38" name="Line 881"/>
                <p:cNvSpPr>
                  <a:spLocks noChangeShapeType="1"/>
                </p:cNvSpPr>
                <p:nvPr/>
              </p:nvSpPr>
              <p:spPr bwMode="auto">
                <a:xfrm flipV="1">
                  <a:off x="1937377"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39" name="Line 882"/>
                <p:cNvSpPr>
                  <a:spLocks noChangeShapeType="1"/>
                </p:cNvSpPr>
                <p:nvPr/>
              </p:nvSpPr>
              <p:spPr bwMode="auto">
                <a:xfrm flipH="1" flipV="1">
                  <a:off x="1823226"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40" name="Rectangle 880"/>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341" name="Oval 878"/>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42" name="Line 882"/>
                <p:cNvSpPr>
                  <a:spLocks noChangeShapeType="1"/>
                </p:cNvSpPr>
                <p:nvPr/>
              </p:nvSpPr>
              <p:spPr bwMode="auto">
                <a:xfrm rot="1800000" flipV="1">
                  <a:off x="2008380" y="3235632"/>
                  <a:ext cx="166195" cy="553247"/>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43" name="Line 882"/>
                <p:cNvSpPr>
                  <a:spLocks noChangeShapeType="1"/>
                </p:cNvSpPr>
                <p:nvPr/>
              </p:nvSpPr>
              <p:spPr bwMode="auto">
                <a:xfrm rot="1800000" flipV="1">
                  <a:off x="2019974" y="3238739"/>
                  <a:ext cx="147328" cy="577282"/>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44" name="Line 884"/>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p:spPr>
              <p:txBody>
                <a:bodyPr wrap="none" anchor="ctr"/>
                <a:lstStyle/>
                <a:p>
                  <a:endParaRPr lang="en-US" dirty="0">
                    <a:latin typeface="Calibri"/>
                    <a:ea typeface="Calibri"/>
                    <a:cs typeface="Calibri"/>
                  </a:endParaRPr>
                </a:p>
              </p:txBody>
            </p:sp>
            <p:sp>
              <p:nvSpPr>
                <p:cNvPr id="345" name="Oval 885"/>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46" name="Line 881"/>
                <p:cNvSpPr>
                  <a:spLocks noChangeShapeType="1"/>
                </p:cNvSpPr>
                <p:nvPr/>
              </p:nvSpPr>
              <p:spPr bwMode="auto">
                <a:xfrm rot="1800000" flipV="1">
                  <a:off x="2148636" y="3292202"/>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47" name="Line 882"/>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grpSp>
        </p:grpSp>
        <p:grpSp>
          <p:nvGrpSpPr>
            <p:cNvPr id="323" name="Group 322"/>
            <p:cNvGrpSpPr/>
            <p:nvPr/>
          </p:nvGrpSpPr>
          <p:grpSpPr>
            <a:xfrm>
              <a:off x="884857" y="6119126"/>
              <a:ext cx="538242" cy="388227"/>
              <a:chOff x="1012668" y="927184"/>
              <a:chExt cx="747559" cy="539203"/>
            </a:xfrm>
          </p:grpSpPr>
          <p:sp>
            <p:nvSpPr>
              <p:cNvPr id="324" name="Line 853"/>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 xmlns:a14="http://schemas.microsoft.com/office/drawing/2010/main">
                    <a:noFill/>
                  </a14:hiddenFill>
                </a:ext>
              </a:extLst>
            </p:spPr>
            <p:txBody>
              <a:bodyPr wrap="none" anchor="ctr">
                <a:flatTx/>
              </a:bodyPr>
              <a:lstStyle/>
              <a:p>
                <a:endParaRPr lang="en-US" dirty="0">
                  <a:latin typeface="Calibri"/>
                  <a:ea typeface="Times New Roman"/>
                  <a:cs typeface="Times New Roman"/>
                </a:endParaRPr>
              </a:p>
            </p:txBody>
          </p:sp>
          <p:sp>
            <p:nvSpPr>
              <p:cNvPr id="325" name="Rectangle 876"/>
              <p:cNvSpPr>
                <a:spLocks noChangeAspect="1" noChangeArrowheads="1"/>
              </p:cNvSpPr>
              <p:nvPr/>
            </p:nvSpPr>
            <p:spPr bwMode="auto">
              <a:xfrm>
                <a:off x="1059818" y="927184"/>
                <a:ext cx="100" cy="427467"/>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latin typeface="Calibri"/>
                  <a:ea typeface="Times New Roman"/>
                  <a:cs typeface="Calibri"/>
                </a:endParaRPr>
              </a:p>
            </p:txBody>
          </p:sp>
          <p:sp>
            <p:nvSpPr>
              <p:cNvPr id="326" name="Rectangle 873"/>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dirty="0">
                    <a:latin typeface="Calibri"/>
                    <a:ea typeface="Times New Roman"/>
                    <a:cs typeface="Calibri"/>
                  </a:rPr>
                  <a:t>c1</a:t>
                </a:r>
              </a:p>
            </p:txBody>
          </p:sp>
          <p:sp>
            <p:nvSpPr>
              <p:cNvPr id="327" name="Freeform 875"/>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Times New Roman"/>
                  <a:cs typeface="Times New Roman"/>
                </a:endParaRPr>
              </a:p>
            </p:txBody>
          </p:sp>
        </p:grpSp>
      </p:grpSp>
      <p:grpSp>
        <p:nvGrpSpPr>
          <p:cNvPr id="5" name="Group 4">
            <a:extLst>
              <a:ext uri="{FF2B5EF4-FFF2-40B4-BE49-F238E27FC236}">
                <a16:creationId xmlns:a16="http://schemas.microsoft.com/office/drawing/2014/main" id="{30C7D80C-D64A-564B-AD4B-33E4BDC52936}"/>
              </a:ext>
            </a:extLst>
          </p:cNvPr>
          <p:cNvGrpSpPr/>
          <p:nvPr/>
        </p:nvGrpSpPr>
        <p:grpSpPr>
          <a:xfrm>
            <a:off x="7765970" y="1884718"/>
            <a:ext cx="3907520" cy="2008751"/>
            <a:chOff x="4966767" y="2165564"/>
            <a:chExt cx="3907520" cy="2008751"/>
          </a:xfrm>
        </p:grpSpPr>
        <p:sp>
          <p:nvSpPr>
            <p:cNvPr id="20" name="Rectangle 891"/>
            <p:cNvSpPr>
              <a:spLocks noChangeArrowheads="1"/>
            </p:cNvSpPr>
            <p:nvPr/>
          </p:nvSpPr>
          <p:spPr bwMode="auto">
            <a:xfrm>
              <a:off x="5915590" y="3558946"/>
              <a:ext cx="65" cy="276999"/>
            </a:xfrm>
            <a:prstGeom prst="rect">
              <a:avLst/>
            </a:prstGeom>
            <a:solidFill>
              <a:srgbClr val="89D3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endParaRPr lang="en-US" b="1" dirty="0">
                <a:latin typeface="Calibri"/>
                <a:ea typeface="Calibri"/>
                <a:cs typeface="Calibri"/>
              </a:endParaRPr>
            </a:p>
          </p:txBody>
        </p:sp>
        <p:sp>
          <p:nvSpPr>
            <p:cNvPr id="21" name="Rectangle 891"/>
            <p:cNvSpPr>
              <a:spLocks noChangeArrowheads="1"/>
            </p:cNvSpPr>
            <p:nvPr/>
          </p:nvSpPr>
          <p:spPr bwMode="auto">
            <a:xfrm>
              <a:off x="7719102" y="3616418"/>
              <a:ext cx="65" cy="276999"/>
            </a:xfrm>
            <a:prstGeom prst="rect">
              <a:avLst/>
            </a:prstGeom>
            <a:solidFill>
              <a:srgbClr val="FAC09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endParaRPr lang="en-US" b="1" dirty="0">
                <a:latin typeface="Calibri"/>
                <a:ea typeface="Calibri"/>
                <a:cs typeface="Calibri"/>
              </a:endParaRPr>
            </a:p>
          </p:txBody>
        </p:sp>
        <p:grpSp>
          <p:nvGrpSpPr>
            <p:cNvPr id="22" name="Group 21"/>
            <p:cNvGrpSpPr/>
            <p:nvPr/>
          </p:nvGrpSpPr>
          <p:grpSpPr>
            <a:xfrm>
              <a:off x="5477690" y="2954928"/>
              <a:ext cx="1654724" cy="794307"/>
              <a:chOff x="1026717" y="2292225"/>
              <a:chExt cx="2553587" cy="1225781"/>
            </a:xfrm>
          </p:grpSpPr>
          <p:sp>
            <p:nvSpPr>
              <p:cNvPr id="23" name="Line 853"/>
              <p:cNvSpPr>
                <a:spLocks noChangeShapeType="1"/>
              </p:cNvSpPr>
              <p:nvPr/>
            </p:nvSpPr>
            <p:spPr bwMode="auto">
              <a:xfrm>
                <a:off x="1026717" y="3511947"/>
                <a:ext cx="822962" cy="6059"/>
              </a:xfrm>
              <a:prstGeom prst="line">
                <a:avLst/>
              </a:prstGeom>
              <a:noFill/>
              <a:ln w="9525">
                <a:solidFill>
                  <a:schemeClr val="tx1"/>
                </a:solidFill>
                <a:round/>
                <a:headEnd/>
                <a:tailEnd/>
              </a:ln>
              <a:scene3d>
                <a:camera prst="legacyObliqueTopRight">
                  <a:rot lat="60000" lon="0" rev="0"/>
                </a:camera>
                <a:lightRig rig="legacyFlat3" dir="l"/>
              </a:scene3d>
              <a:sp3d extrusionH="2095500" contourW="6350" prstMaterial="legacyPlastic">
                <a:bevelT w="13500" h="13500" prst="angle"/>
                <a:bevelB w="13500" h="13500" prst="angle"/>
                <a:extrusionClr>
                  <a:srgbClr val="EBE6DB"/>
                </a:extrusionClr>
              </a:sp3d>
              <a:extLst>
                <a:ext uri="{909E8E84-426E-40dd-AFC4-6F175D3DCCD1}">
                  <a14:hiddenFill xmlns="" xmlns:a14="http://schemas.microsoft.com/office/drawing/2010/main">
                    <a:noFill/>
                  </a14:hiddenFill>
                </a:ext>
              </a:extLst>
            </p:spPr>
            <p:txBody>
              <a:bodyPr wrap="none" anchor="ctr">
                <a:flatTx/>
              </a:bodyPr>
              <a:lstStyle/>
              <a:p>
                <a:endParaRPr lang="en-US" dirty="0">
                  <a:latin typeface="Calibri"/>
                  <a:ea typeface="Times New Roman"/>
                  <a:cs typeface="Times New Roman"/>
                </a:endParaRPr>
              </a:p>
            </p:txBody>
          </p:sp>
          <p:cxnSp>
            <p:nvCxnSpPr>
              <p:cNvPr id="24" name="Straight Connector 23"/>
              <p:cNvCxnSpPr/>
              <p:nvPr/>
            </p:nvCxnSpPr>
            <p:spPr>
              <a:xfrm>
                <a:off x="2180139" y="2292225"/>
                <a:ext cx="1133857"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5" name="Freeform 860"/>
              <p:cNvSpPr>
                <a:spLocks/>
              </p:cNvSpPr>
              <p:nvPr/>
            </p:nvSpPr>
            <p:spPr bwMode="auto">
              <a:xfrm>
                <a:off x="2604677" y="2352547"/>
                <a:ext cx="393192" cy="37765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26" name="Freeform 860"/>
              <p:cNvSpPr>
                <a:spLocks/>
              </p:cNvSpPr>
              <p:nvPr/>
            </p:nvSpPr>
            <p:spPr bwMode="auto">
              <a:xfrm>
                <a:off x="2366898" y="2303564"/>
                <a:ext cx="1213406" cy="42976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sp>
          <p:nvSpPr>
            <p:cNvPr id="27" name="Line 853"/>
            <p:cNvSpPr>
              <a:spLocks noChangeShapeType="1"/>
            </p:cNvSpPr>
            <p:nvPr/>
          </p:nvSpPr>
          <p:spPr bwMode="auto">
            <a:xfrm>
              <a:off x="7612972" y="3761605"/>
              <a:ext cx="533278" cy="3926"/>
            </a:xfrm>
            <a:prstGeom prst="line">
              <a:avLst/>
            </a:prstGeom>
            <a:noFill/>
            <a:ln w="9525">
              <a:solidFill>
                <a:schemeClr val="tx1"/>
              </a:solidFill>
              <a:round/>
              <a:headEnd/>
              <a:tailEnd/>
            </a:ln>
            <a:scene3d>
              <a:camera prst="legacyObliqueTopRight">
                <a:rot lat="60000" lon="0" rev="0"/>
              </a:camera>
              <a:lightRig rig="legacyFlat3" dir="l"/>
            </a:scene3d>
            <a:sp3d extrusionH="2032000" contourW="6350" prstMaterial="legacyPlastic">
              <a:bevelT w="13500" h="13500" prst="angle"/>
              <a:bevelB w="13500" h="13500" prst="angle"/>
              <a:extrusionClr>
                <a:srgbClr val="EBE6DB"/>
              </a:extrusionClr>
            </a:sp3d>
            <a:extLst>
              <a:ext uri="{909E8E84-426E-40dd-AFC4-6F175D3DCCD1}">
                <a14:hiddenFill xmlns="" xmlns:a14="http://schemas.microsoft.com/office/drawing/2010/main">
                  <a:noFill/>
                </a14:hiddenFill>
              </a:ext>
            </a:extLst>
          </p:spPr>
          <p:txBody>
            <a:bodyPr wrap="none" anchor="ctr">
              <a:flatTx/>
            </a:bodyPr>
            <a:lstStyle/>
            <a:p>
              <a:endParaRPr lang="en-US" dirty="0">
                <a:latin typeface="Calibri"/>
                <a:ea typeface="Times New Roman"/>
                <a:cs typeface="Times New Roman"/>
              </a:endParaRPr>
            </a:p>
          </p:txBody>
        </p:sp>
        <p:grpSp>
          <p:nvGrpSpPr>
            <p:cNvPr id="28" name="Group 27"/>
            <p:cNvGrpSpPr/>
            <p:nvPr/>
          </p:nvGrpSpPr>
          <p:grpSpPr>
            <a:xfrm>
              <a:off x="7805310" y="2989564"/>
              <a:ext cx="1068977" cy="282748"/>
              <a:chOff x="4618721" y="2324916"/>
              <a:chExt cx="1649657" cy="436338"/>
            </a:xfrm>
          </p:grpSpPr>
          <p:sp>
            <p:nvSpPr>
              <p:cNvPr id="29" name="Freeform 860"/>
              <p:cNvSpPr>
                <a:spLocks/>
              </p:cNvSpPr>
              <p:nvPr/>
            </p:nvSpPr>
            <p:spPr bwMode="auto">
              <a:xfrm>
                <a:off x="4713316" y="2596201"/>
                <a:ext cx="393192" cy="16505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cxnSp>
            <p:nvCxnSpPr>
              <p:cNvPr id="30" name="Straight Connector 29"/>
              <p:cNvCxnSpPr/>
              <p:nvPr/>
            </p:nvCxnSpPr>
            <p:spPr>
              <a:xfrm>
                <a:off x="5143666" y="2324916"/>
                <a:ext cx="1124712"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1" name="Freeform 860"/>
              <p:cNvSpPr>
                <a:spLocks/>
              </p:cNvSpPr>
              <p:nvPr/>
            </p:nvSpPr>
            <p:spPr bwMode="auto">
              <a:xfrm>
                <a:off x="4618721" y="2337342"/>
                <a:ext cx="1213406" cy="41148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cxnSp>
          <p:nvCxnSpPr>
            <p:cNvPr id="32" name="Straight Connector 31"/>
            <p:cNvCxnSpPr/>
            <p:nvPr/>
          </p:nvCxnSpPr>
          <p:spPr>
            <a:xfrm>
              <a:off x="6866487" y="3699838"/>
              <a:ext cx="592530"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3" name="Freeform 860"/>
            <p:cNvSpPr>
              <a:spLocks/>
            </p:cNvSpPr>
            <p:nvPr/>
          </p:nvSpPr>
          <p:spPr bwMode="auto">
            <a:xfrm>
              <a:off x="6576003" y="3738927"/>
              <a:ext cx="799916" cy="24471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34" name="Freeform 860"/>
            <p:cNvSpPr>
              <a:spLocks/>
            </p:cNvSpPr>
            <p:nvPr/>
          </p:nvSpPr>
          <p:spPr bwMode="auto">
            <a:xfrm>
              <a:off x="6462431" y="3699967"/>
              <a:ext cx="1011288" cy="27849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sp>
          <p:nvSpPr>
            <p:cNvPr id="68" name="Line 853"/>
            <p:cNvSpPr>
              <a:spLocks noChangeShapeType="1"/>
            </p:cNvSpPr>
            <p:nvPr/>
          </p:nvSpPr>
          <p:spPr bwMode="auto">
            <a:xfrm>
              <a:off x="7019996" y="4170389"/>
              <a:ext cx="1333194"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dirty="0">
                  <a:latin typeface="Calibri"/>
                  <a:ea typeface="Times New Roman"/>
                  <a:cs typeface="Times New Roman"/>
                </a:rPr>
                <a:t>             d2</a:t>
              </a:r>
            </a:p>
          </p:txBody>
        </p:sp>
        <p:sp>
          <p:nvSpPr>
            <p:cNvPr id="69" name="Line 853"/>
            <p:cNvSpPr>
              <a:spLocks noChangeShapeType="1"/>
            </p:cNvSpPr>
            <p:nvPr/>
          </p:nvSpPr>
          <p:spPr bwMode="auto">
            <a:xfrm>
              <a:off x="5082016" y="4166463"/>
              <a:ext cx="1333194"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dirty="0">
                  <a:latin typeface="Calibri"/>
                  <a:ea typeface="Times New Roman"/>
                  <a:cs typeface="Times New Roman"/>
                </a:rPr>
                <a:t>            d1</a:t>
              </a:r>
            </a:p>
          </p:txBody>
        </p:sp>
        <p:sp>
          <p:nvSpPr>
            <p:cNvPr id="70" name="Line 853"/>
            <p:cNvSpPr>
              <a:spLocks noChangeShapeType="1"/>
            </p:cNvSpPr>
            <p:nvPr/>
          </p:nvSpPr>
          <p:spPr bwMode="auto">
            <a:xfrm>
              <a:off x="6586946" y="3340796"/>
              <a:ext cx="1185062"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dirty="0">
                  <a:ea typeface="Times New Roman"/>
                  <a:cs typeface="Times New Roman"/>
                </a:rPr>
                <a:t>           d3</a:t>
              </a:r>
            </a:p>
          </p:txBody>
        </p:sp>
        <p:grpSp>
          <p:nvGrpSpPr>
            <p:cNvPr id="121" name="Group 120"/>
            <p:cNvGrpSpPr/>
            <p:nvPr/>
          </p:nvGrpSpPr>
          <p:grpSpPr>
            <a:xfrm>
              <a:off x="5139466" y="3750347"/>
              <a:ext cx="484418" cy="349404"/>
              <a:chOff x="1012668" y="927184"/>
              <a:chExt cx="747559" cy="539203"/>
            </a:xfrm>
          </p:grpSpPr>
          <p:sp>
            <p:nvSpPr>
              <p:cNvPr id="122" name="Line 853"/>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 xmlns:a14="http://schemas.microsoft.com/office/drawing/2010/main">
                    <a:noFill/>
                  </a14:hiddenFill>
                </a:ext>
              </a:extLst>
            </p:spPr>
            <p:txBody>
              <a:bodyPr wrap="none" anchor="ctr">
                <a:flatTx/>
              </a:bodyPr>
              <a:lstStyle/>
              <a:p>
                <a:endParaRPr lang="en-US" dirty="0">
                  <a:latin typeface="Calibri"/>
                  <a:ea typeface="Times New Roman"/>
                  <a:cs typeface="Times New Roman"/>
                </a:endParaRPr>
              </a:p>
            </p:txBody>
          </p:sp>
          <p:sp>
            <p:nvSpPr>
              <p:cNvPr id="123" name="Rectangle 876"/>
              <p:cNvSpPr>
                <a:spLocks noChangeAspect="1" noChangeArrowheads="1"/>
              </p:cNvSpPr>
              <p:nvPr/>
            </p:nvSpPr>
            <p:spPr bwMode="auto">
              <a:xfrm>
                <a:off x="1059818" y="927184"/>
                <a:ext cx="100" cy="427467"/>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latin typeface="Calibri"/>
                  <a:ea typeface="Times New Roman"/>
                  <a:cs typeface="Calibri"/>
                </a:endParaRPr>
              </a:p>
            </p:txBody>
          </p:sp>
          <p:sp>
            <p:nvSpPr>
              <p:cNvPr id="124" name="Rectangle 873"/>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dirty="0">
                    <a:latin typeface="Calibri"/>
                    <a:ea typeface="Times New Roman"/>
                    <a:cs typeface="Calibri"/>
                  </a:rPr>
                  <a:t>c1</a:t>
                </a:r>
              </a:p>
            </p:txBody>
          </p:sp>
          <p:sp>
            <p:nvSpPr>
              <p:cNvPr id="125" name="Freeform 875"/>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Times New Roman"/>
                  <a:cs typeface="Times New Roman"/>
                </a:endParaRPr>
              </a:p>
            </p:txBody>
          </p:sp>
        </p:grpSp>
        <p:grpSp>
          <p:nvGrpSpPr>
            <p:cNvPr id="365" name="Group 364">
              <a:extLst>
                <a:ext uri="{FF2B5EF4-FFF2-40B4-BE49-F238E27FC236}">
                  <a16:creationId xmlns:a16="http://schemas.microsoft.com/office/drawing/2014/main" id="{04A4A666-3A54-FD45-B427-E6DFFB6B98C9}"/>
                </a:ext>
              </a:extLst>
            </p:cNvPr>
            <p:cNvGrpSpPr/>
            <p:nvPr/>
          </p:nvGrpSpPr>
          <p:grpSpPr>
            <a:xfrm>
              <a:off x="4966767" y="2165564"/>
              <a:ext cx="1082989" cy="919087"/>
              <a:chOff x="3906167" y="3324390"/>
              <a:chExt cx="1671281" cy="1418344"/>
            </a:xfrm>
            <a:solidFill>
              <a:srgbClr val="93D2FE"/>
            </a:solidFill>
          </p:grpSpPr>
          <p:sp>
            <p:nvSpPr>
              <p:cNvPr id="366" name="Oval 859">
                <a:extLst>
                  <a:ext uri="{FF2B5EF4-FFF2-40B4-BE49-F238E27FC236}">
                    <a16:creationId xmlns:a16="http://schemas.microsoft.com/office/drawing/2014/main" id="{DAA7273E-D248-FF40-A3ED-3719B590B96B}"/>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367" name="Oval 861">
                <a:extLst>
                  <a:ext uri="{FF2B5EF4-FFF2-40B4-BE49-F238E27FC236}">
                    <a16:creationId xmlns:a16="http://schemas.microsoft.com/office/drawing/2014/main" id="{1FA42EA9-A874-794C-9DA7-E1CE6FD4BBCB}"/>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368" name="Oval 862">
                <a:extLst>
                  <a:ext uri="{FF2B5EF4-FFF2-40B4-BE49-F238E27FC236}">
                    <a16:creationId xmlns:a16="http://schemas.microsoft.com/office/drawing/2014/main" id="{22FCF03E-52A7-524A-8E55-87BC4A2DAA20}"/>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369" name="Oval 863">
                <a:extLst>
                  <a:ext uri="{FF2B5EF4-FFF2-40B4-BE49-F238E27FC236}">
                    <a16:creationId xmlns:a16="http://schemas.microsoft.com/office/drawing/2014/main" id="{A84D37DC-847B-8F4F-9DF4-F2CD316E3C93}"/>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370" name="Oval 863">
                <a:extLst>
                  <a:ext uri="{FF2B5EF4-FFF2-40B4-BE49-F238E27FC236}">
                    <a16:creationId xmlns:a16="http://schemas.microsoft.com/office/drawing/2014/main" id="{F8086F00-D340-414C-BEBC-0FAD96696355}"/>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grpSp>
            <p:nvGrpSpPr>
              <p:cNvPr id="371" name="Group 370">
                <a:extLst>
                  <a:ext uri="{FF2B5EF4-FFF2-40B4-BE49-F238E27FC236}">
                    <a16:creationId xmlns:a16="http://schemas.microsoft.com/office/drawing/2014/main" id="{4D3125E9-D160-9640-B313-F6B5B94FC26B}"/>
                  </a:ext>
                </a:extLst>
              </p:cNvPr>
              <p:cNvGrpSpPr/>
              <p:nvPr/>
            </p:nvGrpSpPr>
            <p:grpSpPr>
              <a:xfrm>
                <a:off x="3906167" y="4047050"/>
                <a:ext cx="1671281" cy="539042"/>
                <a:chOff x="1320274" y="4580303"/>
                <a:chExt cx="1671281" cy="467246"/>
              </a:xfrm>
              <a:grpFill/>
            </p:grpSpPr>
            <p:sp>
              <p:nvSpPr>
                <p:cNvPr id="386" name="Freeform 860">
                  <a:extLst>
                    <a:ext uri="{FF2B5EF4-FFF2-40B4-BE49-F238E27FC236}">
                      <a16:creationId xmlns:a16="http://schemas.microsoft.com/office/drawing/2014/main" id="{CC387A4E-208E-A549-8FD9-C9A66845407C}"/>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387" name="Rectangle 864">
                  <a:extLst>
                    <a:ext uri="{FF2B5EF4-FFF2-40B4-BE49-F238E27FC236}">
                      <a16:creationId xmlns:a16="http://schemas.microsoft.com/office/drawing/2014/main" id="{EA9EE2AB-2CCF-1B4F-9464-9C293127BF76}"/>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ctr"/>
                <a:lstStyle/>
                <a:p>
                  <a:pPr algn="ctr"/>
                  <a:r>
                    <a:rPr lang="en-US" dirty="0">
                      <a:latin typeface="Calibri"/>
                      <a:ea typeface="Calibri"/>
                      <a:cs typeface="Calibri"/>
                    </a:rPr>
                    <a:t>r1</a:t>
                  </a:r>
                </a:p>
              </p:txBody>
            </p:sp>
            <p:sp>
              <p:nvSpPr>
                <p:cNvPr id="388" name="Freeform 865">
                  <a:extLst>
                    <a:ext uri="{FF2B5EF4-FFF2-40B4-BE49-F238E27FC236}">
                      <a16:creationId xmlns:a16="http://schemas.microsoft.com/office/drawing/2014/main" id="{C138BCB3-F4CB-8B44-8AFF-3A19FE87AB0D}"/>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389" name="Freeform 866">
                  <a:extLst>
                    <a:ext uri="{FF2B5EF4-FFF2-40B4-BE49-F238E27FC236}">
                      <a16:creationId xmlns:a16="http://schemas.microsoft.com/office/drawing/2014/main" id="{8634DA57-548B-A143-A164-A0CA17BBF5CD}"/>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grpSp>
          <p:grpSp>
            <p:nvGrpSpPr>
              <p:cNvPr id="372" name="Group 371">
                <a:extLst>
                  <a:ext uri="{FF2B5EF4-FFF2-40B4-BE49-F238E27FC236}">
                    <a16:creationId xmlns:a16="http://schemas.microsoft.com/office/drawing/2014/main" id="{77A67C1B-3657-8D4A-8170-44441B50A35F}"/>
                  </a:ext>
                </a:extLst>
              </p:cNvPr>
              <p:cNvGrpSpPr/>
              <p:nvPr/>
            </p:nvGrpSpPr>
            <p:grpSpPr>
              <a:xfrm>
                <a:off x="4596370" y="3324390"/>
                <a:ext cx="552654" cy="1188720"/>
                <a:chOff x="1823226" y="3235632"/>
                <a:chExt cx="552654" cy="1188720"/>
              </a:xfrm>
              <a:grpFill/>
            </p:grpSpPr>
            <p:sp>
              <p:nvSpPr>
                <p:cNvPr id="373" name="Oval 878">
                  <a:extLst>
                    <a:ext uri="{FF2B5EF4-FFF2-40B4-BE49-F238E27FC236}">
                      <a16:creationId xmlns:a16="http://schemas.microsoft.com/office/drawing/2014/main" id="{6CD6F3D7-C31E-5A46-921A-796320B98784}"/>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74" name="Rectangle 880">
                  <a:extLst>
                    <a:ext uri="{FF2B5EF4-FFF2-40B4-BE49-F238E27FC236}">
                      <a16:creationId xmlns:a16="http://schemas.microsoft.com/office/drawing/2014/main" id="{94870829-DFBC-5240-BC2F-D6CCB34B0861}"/>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375" name="Oval 878">
                  <a:extLst>
                    <a:ext uri="{FF2B5EF4-FFF2-40B4-BE49-F238E27FC236}">
                      <a16:creationId xmlns:a16="http://schemas.microsoft.com/office/drawing/2014/main" id="{EB069AC2-6291-EB48-8C40-3D3892E19E94}"/>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76" name="Line 881">
                  <a:extLst>
                    <a:ext uri="{FF2B5EF4-FFF2-40B4-BE49-F238E27FC236}">
                      <a16:creationId xmlns:a16="http://schemas.microsoft.com/office/drawing/2014/main" id="{FA857CD3-CF1B-F246-8660-A4893265FFCD}"/>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77" name="Line 882">
                  <a:extLst>
                    <a:ext uri="{FF2B5EF4-FFF2-40B4-BE49-F238E27FC236}">
                      <a16:creationId xmlns:a16="http://schemas.microsoft.com/office/drawing/2014/main" id="{AA6FFC5B-F262-9B47-A3D0-67A034EB4DA8}"/>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78" name="Rectangle 880">
                  <a:extLst>
                    <a:ext uri="{FF2B5EF4-FFF2-40B4-BE49-F238E27FC236}">
                      <a16:creationId xmlns:a16="http://schemas.microsoft.com/office/drawing/2014/main" id="{6FD09CBA-7DE1-6343-A26F-7E11BEEF3803}"/>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379" name="Oval 878">
                  <a:extLst>
                    <a:ext uri="{FF2B5EF4-FFF2-40B4-BE49-F238E27FC236}">
                      <a16:creationId xmlns:a16="http://schemas.microsoft.com/office/drawing/2014/main" id="{5D03450B-CBE1-8742-A64A-C0A407139273}"/>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80" name="Line 882">
                  <a:extLst>
                    <a:ext uri="{FF2B5EF4-FFF2-40B4-BE49-F238E27FC236}">
                      <a16:creationId xmlns:a16="http://schemas.microsoft.com/office/drawing/2014/main" id="{D57A5889-B112-F549-A52F-095563A498C8}"/>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81" name="Line 882">
                  <a:extLst>
                    <a:ext uri="{FF2B5EF4-FFF2-40B4-BE49-F238E27FC236}">
                      <a16:creationId xmlns:a16="http://schemas.microsoft.com/office/drawing/2014/main" id="{629B4798-D2DA-D641-BFFF-6BFE77A05100}"/>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82" name="Line 884">
                  <a:extLst>
                    <a:ext uri="{FF2B5EF4-FFF2-40B4-BE49-F238E27FC236}">
                      <a16:creationId xmlns:a16="http://schemas.microsoft.com/office/drawing/2014/main" id="{A272EDC2-1030-324F-936F-626A6BDCF1FE}"/>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p:spPr>
              <p:txBody>
                <a:bodyPr wrap="none" anchor="ctr"/>
                <a:lstStyle/>
                <a:p>
                  <a:endParaRPr lang="en-US" dirty="0">
                    <a:latin typeface="Calibri"/>
                    <a:ea typeface="Calibri"/>
                    <a:cs typeface="Calibri"/>
                  </a:endParaRPr>
                </a:p>
              </p:txBody>
            </p:sp>
            <p:sp>
              <p:nvSpPr>
                <p:cNvPr id="383" name="Oval 885">
                  <a:extLst>
                    <a:ext uri="{FF2B5EF4-FFF2-40B4-BE49-F238E27FC236}">
                      <a16:creationId xmlns:a16="http://schemas.microsoft.com/office/drawing/2014/main" id="{A1D44AE4-2CFB-AD43-AEF6-6CB5ADE0AA16}"/>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84" name="Line 881">
                  <a:extLst>
                    <a:ext uri="{FF2B5EF4-FFF2-40B4-BE49-F238E27FC236}">
                      <a16:creationId xmlns:a16="http://schemas.microsoft.com/office/drawing/2014/main" id="{22772971-C376-C249-A0B2-D9D3C87932EA}"/>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85" name="Line 882">
                  <a:extLst>
                    <a:ext uri="{FF2B5EF4-FFF2-40B4-BE49-F238E27FC236}">
                      <a16:creationId xmlns:a16="http://schemas.microsoft.com/office/drawing/2014/main" id="{08DB006F-BC6C-5845-976D-220FA4C1A928}"/>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grpSp>
        </p:grpSp>
        <p:cxnSp>
          <p:nvCxnSpPr>
            <p:cNvPr id="390" name="Straight Arrow Connector 389">
              <a:extLst>
                <a:ext uri="{FF2B5EF4-FFF2-40B4-BE49-F238E27FC236}">
                  <a16:creationId xmlns:a16="http://schemas.microsoft.com/office/drawing/2014/main" id="{E13C716A-0A00-A241-AF4A-8740621DF581}"/>
                </a:ext>
              </a:extLst>
            </p:cNvPr>
            <p:cNvCxnSpPr>
              <a:cxnSpLocks/>
            </p:cNvCxnSpPr>
            <p:nvPr/>
          </p:nvCxnSpPr>
          <p:spPr>
            <a:xfrm>
              <a:off x="5953826" y="3042775"/>
              <a:ext cx="109138" cy="770314"/>
            </a:xfrm>
            <a:prstGeom prst="straightConnector1">
              <a:avLst/>
            </a:prstGeom>
            <a:ln>
              <a:solidFill>
                <a:schemeClr val="accent5">
                  <a:lumMod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391" name="Straight Arrow Connector 390">
              <a:extLst>
                <a:ext uri="{FF2B5EF4-FFF2-40B4-BE49-F238E27FC236}">
                  <a16:creationId xmlns:a16="http://schemas.microsoft.com/office/drawing/2014/main" id="{9EE094B9-021D-CE4C-A317-CB87E2D4C03D}"/>
                </a:ext>
              </a:extLst>
            </p:cNvPr>
            <p:cNvCxnSpPr>
              <a:cxnSpLocks/>
            </p:cNvCxnSpPr>
            <p:nvPr/>
          </p:nvCxnSpPr>
          <p:spPr>
            <a:xfrm flipV="1">
              <a:off x="6015045" y="3024428"/>
              <a:ext cx="1134613" cy="18347"/>
            </a:xfrm>
            <a:prstGeom prst="straightConnector1">
              <a:avLst/>
            </a:prstGeom>
            <a:ln>
              <a:solidFill>
                <a:schemeClr val="accent5">
                  <a:lumMod val="50000"/>
                </a:schemeClr>
              </a:solidFill>
              <a:tailEnd type="triangle"/>
            </a:ln>
          </p:spPr>
          <p:style>
            <a:lnRef idx="2">
              <a:schemeClr val="accent1"/>
            </a:lnRef>
            <a:fillRef idx="0">
              <a:schemeClr val="accent1"/>
            </a:fillRef>
            <a:effectRef idx="1">
              <a:schemeClr val="accent1"/>
            </a:effectRef>
            <a:fontRef idx="minor">
              <a:schemeClr val="tx1"/>
            </a:fontRef>
          </p:style>
        </p:cxnSp>
      </p:grpSp>
      <mc:AlternateContent xmlns:mc="http://schemas.openxmlformats.org/markup-compatibility/2006" xmlns:a14="http://schemas.microsoft.com/office/drawing/2010/main">
        <mc:Choice Requires="a14">
          <p:sp>
            <p:nvSpPr>
              <p:cNvPr id="159" name="Rectangle 158">
                <a:extLst>
                  <a:ext uri="{FF2B5EF4-FFF2-40B4-BE49-F238E27FC236}">
                    <a16:creationId xmlns:a16="http://schemas.microsoft.com/office/drawing/2014/main" id="{16CED476-BAE8-534B-843F-D5D0255EE5C7}"/>
                  </a:ext>
                </a:extLst>
              </p:cNvPr>
              <p:cNvSpPr/>
              <p:nvPr/>
            </p:nvSpPr>
            <p:spPr>
              <a:xfrm>
                <a:off x="11673491" y="5091678"/>
                <a:ext cx="445057"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i="1" dirty="0">
                              <a:solidFill>
                                <a:srgbClr val="FFC000"/>
                              </a:solidFill>
                              <a:latin typeface="Cambria Math" panose="02040503050406030204" pitchFamily="18" charset="0"/>
                            </a:rPr>
                          </m:ctrlPr>
                        </m:sSubPr>
                        <m:e>
                          <m:acc>
                            <m:accPr>
                              <m:chr m:val="̂"/>
                              <m:ctrlPr>
                                <a:rPr lang="en-GB" i="1" dirty="0">
                                  <a:solidFill>
                                    <a:srgbClr val="FFC000"/>
                                  </a:solidFill>
                                  <a:latin typeface="Cambria Math" panose="02040503050406030204" pitchFamily="18" charset="0"/>
                                </a:rPr>
                              </m:ctrlPr>
                            </m:accPr>
                            <m:e>
                              <m:r>
                                <a:rPr lang="de-DE" i="1" dirty="0">
                                  <a:solidFill>
                                    <a:srgbClr val="FFC000"/>
                                  </a:solidFill>
                                  <a:latin typeface="Cambria Math" panose="02040503050406030204" pitchFamily="18" charset="0"/>
                                </a:rPr>
                                <m:t>𝑠</m:t>
                              </m:r>
                            </m:e>
                          </m:acc>
                        </m:e>
                        <m:sub>
                          <m:r>
                            <a:rPr lang="de-DE" i="1" dirty="0">
                              <a:solidFill>
                                <a:srgbClr val="FFC000"/>
                              </a:solidFill>
                              <a:latin typeface="Cambria Math" panose="02040503050406030204" pitchFamily="18" charset="0"/>
                            </a:rPr>
                            <m:t>2</m:t>
                          </m:r>
                        </m:sub>
                      </m:sSub>
                    </m:oMath>
                  </m:oMathPara>
                </a14:m>
                <a:endParaRPr lang="en-GB" dirty="0">
                  <a:solidFill>
                    <a:srgbClr val="FFC000"/>
                  </a:solidFill>
                </a:endParaRPr>
              </a:p>
            </p:txBody>
          </p:sp>
        </mc:Choice>
        <mc:Fallback xmlns="">
          <p:sp>
            <p:nvSpPr>
              <p:cNvPr id="159" name="Rectangle 158">
                <a:extLst>
                  <a:ext uri="{FF2B5EF4-FFF2-40B4-BE49-F238E27FC236}">
                    <a16:creationId xmlns:a16="http://schemas.microsoft.com/office/drawing/2014/main" id="{16CED476-BAE8-534B-843F-D5D0255EE5C7}"/>
                  </a:ext>
                </a:extLst>
              </p:cNvPr>
              <p:cNvSpPr>
                <a:spLocks noRot="1" noChangeAspect="1" noMove="1" noResize="1" noEditPoints="1" noAdjustHandles="1" noChangeArrowheads="1" noChangeShapeType="1" noTextEdit="1"/>
              </p:cNvSpPr>
              <p:nvPr/>
            </p:nvSpPr>
            <p:spPr>
              <a:xfrm>
                <a:off x="11673491" y="5091678"/>
                <a:ext cx="445057" cy="369332"/>
              </a:xfrm>
              <a:prstGeom prst="rect">
                <a:avLst/>
              </a:prstGeom>
              <a:blipFill>
                <a:blip r:embed="rId3"/>
                <a:stretch>
                  <a:fillRect/>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60" name="Rectangle 159">
                <a:extLst>
                  <a:ext uri="{FF2B5EF4-FFF2-40B4-BE49-F238E27FC236}">
                    <a16:creationId xmlns:a16="http://schemas.microsoft.com/office/drawing/2014/main" id="{BEFF9707-D7FC-CA4E-886E-7336B7D54338}"/>
                  </a:ext>
                </a:extLst>
              </p:cNvPr>
              <p:cNvSpPr/>
              <p:nvPr/>
            </p:nvSpPr>
            <p:spPr>
              <a:xfrm>
                <a:off x="11673490" y="2975680"/>
                <a:ext cx="439736"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i="1" dirty="0">
                              <a:solidFill>
                                <a:srgbClr val="FFC000"/>
                              </a:solidFill>
                              <a:latin typeface="Cambria Math" panose="02040503050406030204" pitchFamily="18" charset="0"/>
                            </a:rPr>
                          </m:ctrlPr>
                        </m:sSubPr>
                        <m:e>
                          <m:acc>
                            <m:accPr>
                              <m:chr m:val="̂"/>
                              <m:ctrlPr>
                                <a:rPr lang="en-GB" i="1" dirty="0">
                                  <a:solidFill>
                                    <a:srgbClr val="FFC000"/>
                                  </a:solidFill>
                                  <a:latin typeface="Cambria Math" panose="02040503050406030204" pitchFamily="18" charset="0"/>
                                </a:rPr>
                              </m:ctrlPr>
                            </m:accPr>
                            <m:e>
                              <m:r>
                                <a:rPr lang="de-DE" i="1" dirty="0">
                                  <a:solidFill>
                                    <a:srgbClr val="FFC000"/>
                                  </a:solidFill>
                                  <a:latin typeface="Cambria Math" panose="02040503050406030204" pitchFamily="18" charset="0"/>
                                </a:rPr>
                                <m:t>𝑠</m:t>
                              </m:r>
                            </m:e>
                          </m:acc>
                        </m:e>
                        <m:sub>
                          <m:r>
                            <a:rPr lang="de-DE" i="1" dirty="0">
                              <a:solidFill>
                                <a:srgbClr val="FFC000"/>
                              </a:solidFill>
                              <a:latin typeface="Cambria Math" panose="02040503050406030204" pitchFamily="18" charset="0"/>
                            </a:rPr>
                            <m:t>1</m:t>
                          </m:r>
                        </m:sub>
                      </m:sSub>
                    </m:oMath>
                  </m:oMathPara>
                </a14:m>
                <a:endParaRPr lang="en-GB" dirty="0">
                  <a:solidFill>
                    <a:srgbClr val="FFC000"/>
                  </a:solidFill>
                </a:endParaRPr>
              </a:p>
            </p:txBody>
          </p:sp>
        </mc:Choice>
        <mc:Fallback xmlns="">
          <p:sp>
            <p:nvSpPr>
              <p:cNvPr id="160" name="Rectangle 159">
                <a:extLst>
                  <a:ext uri="{FF2B5EF4-FFF2-40B4-BE49-F238E27FC236}">
                    <a16:creationId xmlns:a16="http://schemas.microsoft.com/office/drawing/2014/main" id="{BEFF9707-D7FC-CA4E-886E-7336B7D54338}"/>
                  </a:ext>
                </a:extLst>
              </p:cNvPr>
              <p:cNvSpPr>
                <a:spLocks noRot="1" noChangeAspect="1" noMove="1" noResize="1" noEditPoints="1" noAdjustHandles="1" noChangeArrowheads="1" noChangeShapeType="1" noTextEdit="1"/>
              </p:cNvSpPr>
              <p:nvPr/>
            </p:nvSpPr>
            <p:spPr>
              <a:xfrm>
                <a:off x="11673490" y="2975680"/>
                <a:ext cx="439736" cy="369332"/>
              </a:xfrm>
              <a:prstGeom prst="rect">
                <a:avLst/>
              </a:prstGeom>
              <a:blipFill>
                <a:blip r:embed="rId4"/>
                <a:stretch>
                  <a:fillRect/>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61" name="Rectangle 160">
                <a:extLst>
                  <a:ext uri="{FF2B5EF4-FFF2-40B4-BE49-F238E27FC236}">
                    <a16:creationId xmlns:a16="http://schemas.microsoft.com/office/drawing/2014/main" id="{9FAE4130-81FC-664B-BF61-97F3BCAA1FD0}"/>
                  </a:ext>
                </a:extLst>
              </p:cNvPr>
              <p:cNvSpPr/>
              <p:nvPr/>
            </p:nvSpPr>
            <p:spPr>
              <a:xfrm>
                <a:off x="11668168" y="1094475"/>
                <a:ext cx="44505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i="1" dirty="0">
                              <a:solidFill>
                                <a:srgbClr val="FFC000"/>
                              </a:solidFill>
                              <a:latin typeface="Cambria Math" panose="02040503050406030204" pitchFamily="18" charset="0"/>
                            </a:rPr>
                          </m:ctrlPr>
                        </m:sSubPr>
                        <m:e>
                          <m:r>
                            <a:rPr lang="de-DE" i="1" dirty="0">
                              <a:solidFill>
                                <a:srgbClr val="FFC000"/>
                              </a:solidFill>
                              <a:latin typeface="Cambria Math" panose="02040503050406030204" pitchFamily="18" charset="0"/>
                            </a:rPr>
                            <m:t>𝑠</m:t>
                          </m:r>
                        </m:e>
                        <m:sub>
                          <m:r>
                            <a:rPr lang="de-DE" i="1" dirty="0">
                              <a:solidFill>
                                <a:srgbClr val="FFC000"/>
                              </a:solidFill>
                              <a:latin typeface="Cambria Math" panose="02040503050406030204" pitchFamily="18" charset="0"/>
                            </a:rPr>
                            <m:t>0</m:t>
                          </m:r>
                        </m:sub>
                      </m:sSub>
                    </m:oMath>
                  </m:oMathPara>
                </a14:m>
                <a:endParaRPr lang="en-GB" dirty="0">
                  <a:solidFill>
                    <a:srgbClr val="FFC000"/>
                  </a:solidFill>
                </a:endParaRPr>
              </a:p>
            </p:txBody>
          </p:sp>
        </mc:Choice>
        <mc:Fallback xmlns="">
          <p:sp>
            <p:nvSpPr>
              <p:cNvPr id="161" name="Rectangle 160">
                <a:extLst>
                  <a:ext uri="{FF2B5EF4-FFF2-40B4-BE49-F238E27FC236}">
                    <a16:creationId xmlns:a16="http://schemas.microsoft.com/office/drawing/2014/main" id="{9FAE4130-81FC-664B-BF61-97F3BCAA1FD0}"/>
                  </a:ext>
                </a:extLst>
              </p:cNvPr>
              <p:cNvSpPr>
                <a:spLocks noRot="1" noChangeAspect="1" noMove="1" noResize="1" noEditPoints="1" noAdjustHandles="1" noChangeArrowheads="1" noChangeShapeType="1" noTextEdit="1"/>
              </p:cNvSpPr>
              <p:nvPr/>
            </p:nvSpPr>
            <p:spPr>
              <a:xfrm>
                <a:off x="11668168" y="1094475"/>
                <a:ext cx="445058" cy="369332"/>
              </a:xfrm>
              <a:prstGeom prst="rect">
                <a:avLst/>
              </a:prstGeom>
              <a:blipFill>
                <a:blip r:embed="rId5"/>
                <a:stretch>
                  <a:fillRect/>
                </a:stretch>
              </a:blipFill>
            </p:spPr>
            <p:txBody>
              <a:bodyPr/>
              <a:lstStyle/>
              <a:p>
                <a:r>
                  <a:rPr lang="en-DE">
                    <a:noFill/>
                  </a:rPr>
                  <a:t> </a:t>
                </a:r>
              </a:p>
            </p:txBody>
          </p:sp>
        </mc:Fallback>
      </mc:AlternateContent>
    </p:spTree>
    <p:extLst>
      <p:ext uri="{BB962C8B-B14F-4D97-AF65-F5344CB8AC3E}">
        <p14:creationId xmlns:p14="http://schemas.microsoft.com/office/powerpoint/2010/main" val="290715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Relaxed Solution</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359626" y="1665066"/>
                <a:ext cx="7675544" cy="4240848"/>
              </a:xfrm>
            </p:spPr>
            <p:txBody>
              <a:bodyPr>
                <a:normAutofit/>
              </a:bodyPr>
              <a:lstStyle/>
              <a:p>
                <a:pPr>
                  <a:tabLst>
                    <a:tab pos="1143000" algn="l"/>
                  </a:tabLst>
                </a:pPr>
                <a:r>
                  <a:rPr lang="en-US" dirty="0"/>
                  <a:t>Planning problem </a:t>
                </a:r>
                <a14:m>
                  <m:oMath xmlns:m="http://schemas.openxmlformats.org/officeDocument/2006/math">
                    <m:r>
                      <a:rPr lang="en-US" i="1" dirty="0" smtClean="0">
                        <a:latin typeface="Cambria Math" panose="02040503050406030204" pitchFamily="18" charset="0"/>
                      </a:rPr>
                      <m:t>𝑃</m:t>
                    </m:r>
                    <m:r>
                      <a:rPr lang="en-US" i="1" dirty="0" smtClean="0">
                        <a:latin typeface="Cambria Math" panose="02040503050406030204" pitchFamily="18" charset="0"/>
                      </a:rPr>
                      <m:t>=</m:t>
                    </m:r>
                    <m:d>
                      <m:dPr>
                        <m:ctrlPr>
                          <a:rPr lang="en-US" i="1" dirty="0" smtClean="0">
                            <a:latin typeface="Cambria Math" panose="02040503050406030204" pitchFamily="18" charset="0"/>
                          </a:rPr>
                        </m:ctrlPr>
                      </m:dPr>
                      <m:e>
                        <m:r>
                          <m:rPr>
                            <m:sty m:val="p"/>
                          </m:rPr>
                          <a:rPr lang="el-GR" i="0" dirty="0">
                            <a:latin typeface="Cambria Math" panose="02040503050406030204" pitchFamily="18" charset="0"/>
                          </a:rPr>
                          <m:t>Σ</m:t>
                        </m:r>
                        <m:r>
                          <a:rPr lang="el-GR" i="1" dirty="0">
                            <a:latin typeface="Cambria Math" panose="02040503050406030204" pitchFamily="18" charset="0"/>
                          </a:rPr>
                          <m:t>, </m:t>
                        </m:r>
                        <m:sSub>
                          <m:sSubPr>
                            <m:ctrlPr>
                              <a:rPr lang="el-GR" i="1" dirty="0">
                                <a:latin typeface="Cambria Math" panose="02040503050406030204" pitchFamily="18" charset="0"/>
                              </a:rPr>
                            </m:ctrlPr>
                          </m:sSubPr>
                          <m:e>
                            <m:r>
                              <a:rPr lang="el-GR" i="1" dirty="0">
                                <a:latin typeface="Cambria Math" panose="02040503050406030204" pitchFamily="18" charset="0"/>
                              </a:rPr>
                              <m:t>𝑠</m:t>
                            </m:r>
                          </m:e>
                          <m:sub>
                            <m:r>
                              <a:rPr lang="el-GR" i="1" dirty="0">
                                <a:latin typeface="Cambria Math" panose="02040503050406030204" pitchFamily="18" charset="0"/>
                              </a:rPr>
                              <m:t>0</m:t>
                            </m:r>
                          </m:sub>
                        </m:sSub>
                        <m:r>
                          <a:rPr lang="el-GR" i="1" dirty="0">
                            <a:latin typeface="Cambria Math" panose="02040503050406030204" pitchFamily="18" charset="0"/>
                          </a:rPr>
                          <m:t>, </m:t>
                        </m:r>
                        <m:r>
                          <a:rPr lang="el-GR" i="1" dirty="0">
                            <a:latin typeface="Cambria Math" panose="02040503050406030204" pitchFamily="18" charset="0"/>
                          </a:rPr>
                          <m:t>𝑔</m:t>
                        </m:r>
                      </m:e>
                    </m:d>
                  </m:oMath>
                </a14:m>
                <a:endParaRPr lang="el-GR" dirty="0"/>
              </a:p>
              <a:p>
                <a:pPr>
                  <a:tabLst>
                    <a:tab pos="1143000" algn="l"/>
                  </a:tabLst>
                </a:pPr>
                <a:r>
                  <a:rPr lang="de-DE" dirty="0"/>
                  <a:t>Plan </a:t>
                </a:r>
                <a14:m>
                  <m:oMath xmlns:m="http://schemas.openxmlformats.org/officeDocument/2006/math">
                    <m:r>
                      <a:rPr lang="el-GR" i="1" dirty="0" smtClean="0">
                        <a:latin typeface="Cambria Math" panose="02040503050406030204" pitchFamily="18" charset="0"/>
                      </a:rPr>
                      <m:t>𝜋</m:t>
                    </m:r>
                  </m:oMath>
                </a14:m>
                <a:r>
                  <a:rPr lang="el-GR" dirty="0"/>
                  <a:t> </a:t>
                </a:r>
                <a:r>
                  <a:rPr lang="en-US" dirty="0"/>
                  <a:t>is a </a:t>
                </a:r>
                <a:r>
                  <a:rPr lang="en-US" dirty="0">
                    <a:solidFill>
                      <a:schemeClr val="accent1"/>
                    </a:solidFill>
                  </a:rPr>
                  <a:t>relaxed solution</a:t>
                </a:r>
                <a:r>
                  <a:rPr lang="en-US" dirty="0"/>
                  <a:t> for </a:t>
                </a:r>
                <a14:m>
                  <m:oMath xmlns:m="http://schemas.openxmlformats.org/officeDocument/2006/math">
                    <m:r>
                      <a:rPr lang="en-US" i="1" dirty="0" smtClean="0">
                        <a:latin typeface="Cambria Math" panose="02040503050406030204" pitchFamily="18" charset="0"/>
                      </a:rPr>
                      <m:t>𝑃</m:t>
                    </m:r>
                  </m:oMath>
                </a14:m>
                <a:r>
                  <a:rPr lang="en-US" dirty="0"/>
                  <a:t> if </a:t>
                </a:r>
                <a14:m>
                  <m:oMath xmlns:m="http://schemas.openxmlformats.org/officeDocument/2006/math">
                    <m:sSup>
                      <m:sSupPr>
                        <m:ctrlPr>
                          <a:rPr lang="en-US" i="1" dirty="0" smtClean="0">
                            <a:latin typeface="Cambria Math" panose="02040503050406030204" pitchFamily="18" charset="0"/>
                          </a:rPr>
                        </m:ctrlPr>
                      </m:sSupPr>
                      <m:e>
                        <m:r>
                          <a:rPr lang="en-US" i="1" dirty="0" smtClean="0">
                            <a:latin typeface="Cambria Math" panose="02040503050406030204" pitchFamily="18" charset="0"/>
                          </a:rPr>
                          <m:t>𝛾</m:t>
                        </m:r>
                      </m:e>
                      <m:sup>
                        <m:r>
                          <a:rPr lang="en-US" i="1" dirty="0" smtClean="0">
                            <a:latin typeface="Cambria Math" panose="02040503050406030204" pitchFamily="18" charset="0"/>
                          </a:rPr>
                          <m:t>+</m:t>
                        </m:r>
                      </m:sup>
                    </m:sSup>
                    <m:d>
                      <m:dPr>
                        <m:ctrlPr>
                          <a:rPr lang="en-US" i="1" dirty="0" smtClean="0">
                            <a:latin typeface="Cambria Math" panose="02040503050406030204" pitchFamily="18" charset="0"/>
                          </a:rPr>
                        </m:ctrlPr>
                      </m:dPr>
                      <m:e>
                        <m:sSub>
                          <m:sSubPr>
                            <m:ctrlPr>
                              <a:rPr lang="en-US" i="1" dirty="0" smtClean="0">
                                <a:latin typeface="Cambria Math" panose="02040503050406030204" pitchFamily="18" charset="0"/>
                              </a:rPr>
                            </m:ctrlPr>
                          </m:sSubPr>
                          <m:e>
                            <m:acc>
                              <m:accPr>
                                <m:chr m:val="̂"/>
                                <m:ctrlPr>
                                  <a:rPr lang="en-US" i="1" dirty="0" smtClean="0">
                                    <a:latin typeface="Cambria Math" panose="02040503050406030204" pitchFamily="18" charset="0"/>
                                  </a:rPr>
                                </m:ctrlPr>
                              </m:accPr>
                              <m:e>
                                <m:r>
                                  <a:rPr lang="en-US" i="1" dirty="0" smtClean="0">
                                    <a:latin typeface="Cambria Math" panose="02040503050406030204" pitchFamily="18" charset="0"/>
                                  </a:rPr>
                                  <m:t>𝑠</m:t>
                                </m:r>
                              </m:e>
                            </m:acc>
                          </m:e>
                          <m:sub>
                            <m:r>
                              <a:rPr lang="de-DE" b="0" i="1" dirty="0" smtClean="0">
                                <a:latin typeface="Cambria Math" panose="02040503050406030204" pitchFamily="18" charset="0"/>
                              </a:rPr>
                              <m:t>0</m:t>
                            </m:r>
                          </m:sub>
                        </m:sSub>
                        <m:r>
                          <a:rPr lang="en-US" i="1" dirty="0" smtClean="0">
                            <a:latin typeface="Cambria Math" panose="02040503050406030204" pitchFamily="18" charset="0"/>
                          </a:rPr>
                          <m:t>,</m:t>
                        </m:r>
                        <m:r>
                          <a:rPr lang="en-US" i="1" dirty="0" smtClean="0">
                            <a:latin typeface="Cambria Math" panose="02040503050406030204" pitchFamily="18" charset="0"/>
                          </a:rPr>
                          <m:t>𝜋</m:t>
                        </m:r>
                      </m:e>
                    </m:d>
                  </m:oMath>
                </a14:m>
                <a:r>
                  <a:rPr lang="en-US" dirty="0"/>
                  <a:t> r-satisfies </a:t>
                </a:r>
                <a14:m>
                  <m:oMath xmlns:m="http://schemas.openxmlformats.org/officeDocument/2006/math">
                    <m:r>
                      <a:rPr lang="en-US" i="1" dirty="0" smtClean="0">
                        <a:latin typeface="Cambria Math" panose="02040503050406030204" pitchFamily="18" charset="0"/>
                      </a:rPr>
                      <m:t>𝑔</m:t>
                    </m:r>
                  </m:oMath>
                </a14:m>
                <a:endParaRPr lang="en-US" dirty="0"/>
              </a:p>
              <a:p>
                <a:pPr>
                  <a:tabLst>
                    <a:tab pos="1143000" algn="l"/>
                  </a:tabLst>
                </a:pPr>
                <a:r>
                  <a:rPr lang="en-US" dirty="0"/>
                  <a:t>Example:</a:t>
                </a:r>
              </a:p>
              <a:p>
                <a:pPr lvl="1">
                  <a:tabLst>
                    <a:tab pos="1143000" algn="l"/>
                  </a:tabLst>
                </a:pPr>
                <a:r>
                  <a:rPr lang="de-DE" b="0" dirty="0"/>
                  <a:t>Initial </a:t>
                </a:r>
                <a14:m>
                  <m:oMath xmlns:m="http://schemas.openxmlformats.org/officeDocument/2006/math">
                    <m:sSub>
                      <m:sSubPr>
                        <m:ctrlPr>
                          <a:rPr lang="de-DE" b="0" i="1" dirty="0" smtClean="0">
                            <a:latin typeface="Cambria Math" panose="02040503050406030204" pitchFamily="18" charset="0"/>
                          </a:rPr>
                        </m:ctrlPr>
                      </m:sSubPr>
                      <m:e>
                        <m:r>
                          <a:rPr lang="en-US" i="1" dirty="0" smtClean="0">
                            <a:latin typeface="Cambria Math" panose="02040503050406030204" pitchFamily="18" charset="0"/>
                          </a:rPr>
                          <m:t>𝑠</m:t>
                        </m:r>
                      </m:e>
                      <m:sub>
                        <m:r>
                          <a:rPr lang="en-US" i="1" dirty="0" smtClean="0">
                            <a:latin typeface="Cambria Math" panose="02040503050406030204" pitchFamily="18" charset="0"/>
                          </a:rPr>
                          <m:t>0</m:t>
                        </m:r>
                      </m:sub>
                    </m:sSub>
                    <m:r>
                      <a:rPr lang="en-US" i="1" dirty="0">
                        <a:latin typeface="Cambria Math" panose="02040503050406030204" pitchFamily="18" charset="0"/>
                      </a:rPr>
                      <m:t>={</m:t>
                    </m:r>
                    <m:r>
                      <a:rPr lang="en-US" i="1" dirty="0" err="1">
                        <a:latin typeface="Cambria Math" panose="02040503050406030204" pitchFamily="18" charset="0"/>
                      </a:rPr>
                      <m:t>𝑙𝑜𝑐</m:t>
                    </m:r>
                    <m:d>
                      <m:dPr>
                        <m:ctrlPr>
                          <a:rPr lang="en-US" i="1" dirty="0">
                            <a:latin typeface="Cambria Math" panose="02040503050406030204" pitchFamily="18" charset="0"/>
                          </a:rPr>
                        </m:ctrlPr>
                      </m:dPr>
                      <m:e>
                        <m:r>
                          <a:rPr lang="en-US" i="1" dirty="0">
                            <a:latin typeface="Cambria Math" panose="02040503050406030204" pitchFamily="18" charset="0"/>
                          </a:rPr>
                          <m:t>𝑟</m:t>
                        </m:r>
                        <m:r>
                          <a:rPr lang="en-US" i="1" dirty="0">
                            <a:latin typeface="Cambria Math" panose="02040503050406030204" pitchFamily="18" charset="0"/>
                          </a:rPr>
                          <m:t>1</m:t>
                        </m:r>
                      </m:e>
                    </m:d>
                    <m:r>
                      <a:rPr lang="en-US" i="1" dirty="0">
                        <a:latin typeface="Cambria Math" panose="02040503050406030204" pitchFamily="18" charset="0"/>
                      </a:rPr>
                      <m:t>=</m:t>
                    </m:r>
                    <m:r>
                      <a:rPr lang="en-US" i="1" dirty="0">
                        <a:latin typeface="Cambria Math" panose="02040503050406030204" pitchFamily="18" charset="0"/>
                      </a:rPr>
                      <m:t>𝑑</m:t>
                    </m:r>
                    <m:r>
                      <a:rPr lang="en-US" i="1" dirty="0">
                        <a:latin typeface="Cambria Math" panose="02040503050406030204" pitchFamily="18" charset="0"/>
                      </a:rPr>
                      <m:t>3, </m:t>
                    </m:r>
                    <m:r>
                      <a:rPr lang="en-US" i="1" dirty="0">
                        <a:latin typeface="Cambria Math" panose="02040503050406030204" pitchFamily="18" charset="0"/>
                      </a:rPr>
                      <m:t>𝑐𝑎𝑟𝑔𝑜</m:t>
                    </m:r>
                    <m:d>
                      <m:dPr>
                        <m:ctrlPr>
                          <a:rPr lang="en-US" i="1" dirty="0">
                            <a:latin typeface="Cambria Math" panose="02040503050406030204" pitchFamily="18" charset="0"/>
                          </a:rPr>
                        </m:ctrlPr>
                      </m:dPr>
                      <m:e>
                        <m:r>
                          <a:rPr lang="en-US" i="1" dirty="0">
                            <a:latin typeface="Cambria Math" panose="02040503050406030204" pitchFamily="18" charset="0"/>
                          </a:rPr>
                          <m:t>𝑟</m:t>
                        </m:r>
                        <m:r>
                          <a:rPr lang="en-US" i="1" dirty="0">
                            <a:latin typeface="Cambria Math" panose="02040503050406030204" pitchFamily="18" charset="0"/>
                          </a:rPr>
                          <m:t>1</m:t>
                        </m:r>
                      </m:e>
                    </m:d>
                    <m:r>
                      <a:rPr lang="en-US" i="1" dirty="0">
                        <a:latin typeface="Cambria Math" panose="02040503050406030204" pitchFamily="18" charset="0"/>
                      </a:rPr>
                      <m:t>=</m:t>
                    </m:r>
                    <m:r>
                      <a:rPr lang="en-US" i="1" dirty="0">
                        <a:latin typeface="Cambria Math" panose="02040503050406030204" pitchFamily="18" charset="0"/>
                      </a:rPr>
                      <m:t>𝑛𝑖𝑙</m:t>
                    </m:r>
                    <m:r>
                      <a:rPr lang="en-US" i="1" dirty="0">
                        <a:latin typeface="Cambria Math" panose="02040503050406030204" pitchFamily="18" charset="0"/>
                      </a:rPr>
                      <m:t>, </m:t>
                    </m:r>
                    <m:r>
                      <a:rPr lang="en-US" i="1" dirty="0" err="1">
                        <a:latin typeface="Cambria Math" panose="02040503050406030204" pitchFamily="18" charset="0"/>
                      </a:rPr>
                      <m:t>𝑙𝑜𝑐</m:t>
                    </m:r>
                    <m:d>
                      <m:dPr>
                        <m:ctrlPr>
                          <a:rPr lang="en-US" i="1" dirty="0">
                            <a:latin typeface="Cambria Math" panose="02040503050406030204" pitchFamily="18" charset="0"/>
                          </a:rPr>
                        </m:ctrlPr>
                      </m:dPr>
                      <m:e>
                        <m:r>
                          <a:rPr lang="en-US" i="1" dirty="0">
                            <a:latin typeface="Cambria Math" panose="02040503050406030204" pitchFamily="18" charset="0"/>
                          </a:rPr>
                          <m:t>𝑐</m:t>
                        </m:r>
                        <m:r>
                          <a:rPr lang="en-US" i="1" dirty="0">
                            <a:latin typeface="Cambria Math" panose="02040503050406030204" pitchFamily="18" charset="0"/>
                          </a:rPr>
                          <m:t>1</m:t>
                        </m:r>
                      </m:e>
                    </m:d>
                    <m:r>
                      <a:rPr lang="en-US" i="1" dirty="0">
                        <a:latin typeface="Cambria Math" panose="02040503050406030204" pitchFamily="18" charset="0"/>
                      </a:rPr>
                      <m:t>=</m:t>
                    </m:r>
                    <m:r>
                      <a:rPr lang="en-US" i="1" dirty="0">
                        <a:latin typeface="Cambria Math" panose="02040503050406030204" pitchFamily="18" charset="0"/>
                      </a:rPr>
                      <m:t>𝑑</m:t>
                    </m:r>
                    <m:r>
                      <a:rPr lang="en-US" i="1" dirty="0">
                        <a:latin typeface="Cambria Math" panose="02040503050406030204" pitchFamily="18" charset="0"/>
                      </a:rPr>
                      <m:t>1}</m:t>
                    </m:r>
                  </m:oMath>
                </a14:m>
                <a:endParaRPr lang="en-US" dirty="0"/>
              </a:p>
              <a:p>
                <a:pPr lvl="1">
                  <a:tabLst>
                    <a:tab pos="1143000" algn="l"/>
                  </a:tabLst>
                </a:pPr>
                <a:r>
                  <a:rPr lang="en-US" dirty="0"/>
                  <a:t>Goal states </a:t>
                </a:r>
                <a14:m>
                  <m:oMath xmlns:m="http://schemas.openxmlformats.org/officeDocument/2006/math">
                    <m:r>
                      <a:rPr lang="en-US" i="1" dirty="0" smtClean="0">
                        <a:latin typeface="Cambria Math" panose="02040503050406030204" pitchFamily="18" charset="0"/>
                      </a:rPr>
                      <m:t>𝑔</m:t>
                    </m:r>
                    <m:r>
                      <a:rPr lang="en-US" i="1" dirty="0">
                        <a:latin typeface="Cambria Math" panose="02040503050406030204" pitchFamily="18" charset="0"/>
                      </a:rPr>
                      <m:t>=</m:t>
                    </m:r>
                    <m:d>
                      <m:dPr>
                        <m:begChr m:val="{"/>
                        <m:endChr m:val="}"/>
                        <m:ctrlPr>
                          <a:rPr lang="en-US" i="1" dirty="0" smtClean="0">
                            <a:solidFill>
                              <a:schemeClr val="tx1"/>
                            </a:solidFill>
                            <a:latin typeface="Cambria Math" panose="02040503050406030204" pitchFamily="18" charset="0"/>
                          </a:rPr>
                        </m:ctrlPr>
                      </m:dPr>
                      <m:e>
                        <m:r>
                          <a:rPr lang="en-US" i="1" dirty="0" smtClean="0">
                            <a:solidFill>
                              <a:srgbClr val="FFC000"/>
                            </a:solidFill>
                            <a:latin typeface="Cambria Math" panose="02040503050406030204" pitchFamily="18" charset="0"/>
                          </a:rPr>
                          <m:t>𝑙𝑜𝑐</m:t>
                        </m:r>
                        <m:d>
                          <m:dPr>
                            <m:ctrlPr>
                              <a:rPr lang="en-US" i="1" dirty="0">
                                <a:solidFill>
                                  <a:srgbClr val="FFC000"/>
                                </a:solidFill>
                                <a:latin typeface="Cambria Math" panose="02040503050406030204" pitchFamily="18" charset="0"/>
                              </a:rPr>
                            </m:ctrlPr>
                          </m:dPr>
                          <m:e>
                            <m:r>
                              <a:rPr lang="en-US" i="1" dirty="0">
                                <a:solidFill>
                                  <a:srgbClr val="FFC000"/>
                                </a:solidFill>
                                <a:latin typeface="Cambria Math" panose="02040503050406030204" pitchFamily="18" charset="0"/>
                              </a:rPr>
                              <m:t>𝑟</m:t>
                            </m:r>
                            <m:r>
                              <a:rPr lang="en-US" i="1" dirty="0">
                                <a:solidFill>
                                  <a:srgbClr val="FFC000"/>
                                </a:solidFill>
                                <a:latin typeface="Cambria Math" panose="02040503050406030204" pitchFamily="18" charset="0"/>
                              </a:rPr>
                              <m:t>1</m:t>
                            </m:r>
                          </m:e>
                        </m:d>
                        <m:r>
                          <a:rPr lang="en-US" i="1" dirty="0">
                            <a:solidFill>
                              <a:srgbClr val="FFC000"/>
                            </a:solidFill>
                            <a:latin typeface="Cambria Math" panose="02040503050406030204" pitchFamily="18" charset="0"/>
                          </a:rPr>
                          <m:t>=</m:t>
                        </m:r>
                        <m:r>
                          <a:rPr lang="en-US" i="1" dirty="0">
                            <a:solidFill>
                              <a:srgbClr val="FFC000"/>
                            </a:solidFill>
                            <a:latin typeface="Cambria Math" panose="02040503050406030204" pitchFamily="18" charset="0"/>
                          </a:rPr>
                          <m:t>𝑑</m:t>
                        </m:r>
                        <m:r>
                          <a:rPr lang="en-US" i="1" dirty="0">
                            <a:solidFill>
                              <a:srgbClr val="FFC000"/>
                            </a:solidFill>
                            <a:latin typeface="Cambria Math" panose="02040503050406030204" pitchFamily="18" charset="0"/>
                          </a:rPr>
                          <m:t>3, </m:t>
                        </m:r>
                        <m:r>
                          <a:rPr lang="en-US" i="1" dirty="0" smtClean="0">
                            <a:solidFill>
                              <a:srgbClr val="FFC000"/>
                            </a:solidFill>
                            <a:latin typeface="Cambria Math" panose="02040503050406030204" pitchFamily="18" charset="0"/>
                          </a:rPr>
                          <m:t>𝑙𝑜𝑐</m:t>
                        </m:r>
                        <m:d>
                          <m:dPr>
                            <m:ctrlPr>
                              <a:rPr lang="en-US" i="1" dirty="0" smtClean="0">
                                <a:solidFill>
                                  <a:srgbClr val="FFC000"/>
                                </a:solidFill>
                                <a:latin typeface="Cambria Math" panose="02040503050406030204" pitchFamily="18" charset="0"/>
                              </a:rPr>
                            </m:ctrlPr>
                          </m:dPr>
                          <m:e>
                            <m:r>
                              <a:rPr lang="en-US" i="1" dirty="0">
                                <a:solidFill>
                                  <a:srgbClr val="FFC000"/>
                                </a:solidFill>
                                <a:latin typeface="Cambria Math" panose="02040503050406030204" pitchFamily="18" charset="0"/>
                              </a:rPr>
                              <m:t>𝑐</m:t>
                            </m:r>
                            <m:r>
                              <a:rPr lang="en-US" i="1" dirty="0">
                                <a:solidFill>
                                  <a:srgbClr val="FFC000"/>
                                </a:solidFill>
                                <a:latin typeface="Cambria Math" panose="02040503050406030204" pitchFamily="18" charset="0"/>
                              </a:rPr>
                              <m:t>1</m:t>
                            </m:r>
                          </m:e>
                        </m:d>
                        <m:r>
                          <a:rPr lang="en-US" i="1" dirty="0">
                            <a:solidFill>
                              <a:srgbClr val="FFC000"/>
                            </a:solidFill>
                            <a:latin typeface="Cambria Math" panose="02040503050406030204" pitchFamily="18" charset="0"/>
                          </a:rPr>
                          <m:t>=</m:t>
                        </m:r>
                        <m:r>
                          <a:rPr lang="en-US" i="1" dirty="0">
                            <a:solidFill>
                              <a:srgbClr val="FFC000"/>
                            </a:solidFill>
                            <a:latin typeface="Cambria Math" panose="02040503050406030204" pitchFamily="18" charset="0"/>
                          </a:rPr>
                          <m:t>𝑟</m:t>
                        </m:r>
                        <m:r>
                          <a:rPr lang="en-US" i="1" dirty="0">
                            <a:solidFill>
                              <a:srgbClr val="FFC000"/>
                            </a:solidFill>
                            <a:latin typeface="Cambria Math" panose="02040503050406030204" pitchFamily="18" charset="0"/>
                          </a:rPr>
                          <m:t>1</m:t>
                        </m:r>
                      </m:e>
                    </m:d>
                  </m:oMath>
                </a14:m>
                <a:endParaRPr lang="en-US" dirty="0"/>
              </a:p>
              <a:p>
                <a:pPr lvl="1">
                  <a:tabLst>
                    <a:tab pos="1143000" algn="l"/>
                  </a:tabLst>
                </a:pPr>
                <a:r>
                  <a:rPr lang="de-DE" dirty="0"/>
                  <a:t>Plan </a:t>
                </a:r>
                <a14:m>
                  <m:oMath xmlns:m="http://schemas.openxmlformats.org/officeDocument/2006/math">
                    <m:r>
                      <a:rPr lang="el-GR" i="1" dirty="0" smtClean="0">
                        <a:latin typeface="Cambria Math" panose="02040503050406030204" pitchFamily="18" charset="0"/>
                      </a:rPr>
                      <m:t>𝜋</m:t>
                    </m:r>
                    <m:r>
                      <a:rPr lang="el-GR" i="1" dirty="0" smtClean="0">
                        <a:latin typeface="Cambria Math" panose="02040503050406030204" pitchFamily="18" charset="0"/>
                      </a:rPr>
                      <m:t> =</m:t>
                    </m:r>
                    <m:d>
                      <m:dPr>
                        <m:begChr m:val="⟨"/>
                        <m:endChr m:val=""/>
                        <m:ctrlPr>
                          <a:rPr lang="el-GR" i="1" dirty="0" smtClean="0">
                            <a:latin typeface="Cambria Math" panose="02040503050406030204" pitchFamily="18" charset="0"/>
                          </a:rPr>
                        </m:ctrlPr>
                      </m:dPr>
                      <m:e>
                        <m:r>
                          <a:rPr lang="en-US" i="1" dirty="0">
                            <a:latin typeface="Cambria Math" panose="02040503050406030204" pitchFamily="18" charset="0"/>
                          </a:rPr>
                          <m:t>𝑚𝑜𝑣𝑒</m:t>
                        </m:r>
                        <m:d>
                          <m:dPr>
                            <m:ctrlPr>
                              <a:rPr lang="en-US" i="1" dirty="0">
                                <a:latin typeface="Cambria Math" panose="02040503050406030204" pitchFamily="18" charset="0"/>
                              </a:rPr>
                            </m:ctrlPr>
                          </m:dPr>
                          <m:e>
                            <m:r>
                              <a:rPr lang="en-US" i="1" dirty="0">
                                <a:latin typeface="Cambria Math" panose="02040503050406030204" pitchFamily="18" charset="0"/>
                              </a:rPr>
                              <m:t>𝑟</m:t>
                            </m:r>
                            <m:r>
                              <a:rPr lang="en-US" i="1" dirty="0">
                                <a:latin typeface="Cambria Math" panose="02040503050406030204" pitchFamily="18" charset="0"/>
                              </a:rPr>
                              <m:t>1,</m:t>
                            </m:r>
                            <m:r>
                              <a:rPr lang="en-US" i="1" dirty="0">
                                <a:latin typeface="Cambria Math" panose="02040503050406030204" pitchFamily="18" charset="0"/>
                              </a:rPr>
                              <m:t>𝑑</m:t>
                            </m:r>
                            <m:r>
                              <a:rPr lang="en-US" i="1" dirty="0">
                                <a:latin typeface="Cambria Math" panose="02040503050406030204" pitchFamily="18" charset="0"/>
                              </a:rPr>
                              <m:t>3,</m:t>
                            </m:r>
                            <m:r>
                              <a:rPr lang="en-US" i="1" dirty="0">
                                <a:latin typeface="Cambria Math" panose="02040503050406030204" pitchFamily="18" charset="0"/>
                              </a:rPr>
                              <m:t>𝑑</m:t>
                            </m:r>
                            <m:r>
                              <a:rPr lang="en-US" i="1" dirty="0">
                                <a:latin typeface="Cambria Math" panose="02040503050406030204" pitchFamily="18" charset="0"/>
                              </a:rPr>
                              <m:t>1</m:t>
                            </m:r>
                          </m:e>
                        </m:d>
                        <m:r>
                          <a:rPr lang="en-US" i="1" dirty="0">
                            <a:latin typeface="Cambria Math" panose="02040503050406030204" pitchFamily="18" charset="0"/>
                          </a:rPr>
                          <m:t>, </m:t>
                        </m:r>
                      </m:e>
                    </m:d>
                    <m:d>
                      <m:dPr>
                        <m:begChr m:val=""/>
                        <m:endChr m:val="⟩"/>
                        <m:ctrlPr>
                          <a:rPr lang="en-US" i="1" dirty="0">
                            <a:latin typeface="Cambria Math" panose="02040503050406030204" pitchFamily="18" charset="0"/>
                          </a:rPr>
                        </m:ctrlPr>
                      </m:dPr>
                      <m:e>
                        <m:r>
                          <a:rPr lang="de-DE" b="0" i="1" dirty="0" smtClean="0">
                            <a:latin typeface="Cambria Math" panose="02040503050406030204" pitchFamily="18" charset="0"/>
                          </a:rPr>
                          <m:t>𝑡𝑎𝑘𝑒</m:t>
                        </m:r>
                        <m:d>
                          <m:dPr>
                            <m:ctrlPr>
                              <a:rPr lang="en-US" i="1" dirty="0">
                                <a:latin typeface="Cambria Math" panose="02040503050406030204" pitchFamily="18" charset="0"/>
                              </a:rPr>
                            </m:ctrlPr>
                          </m:dPr>
                          <m:e>
                            <m:r>
                              <a:rPr lang="en-US" i="1" dirty="0">
                                <a:latin typeface="Cambria Math" panose="02040503050406030204" pitchFamily="18" charset="0"/>
                              </a:rPr>
                              <m:t>𝑟</m:t>
                            </m:r>
                            <m:r>
                              <a:rPr lang="en-US" i="1" dirty="0">
                                <a:latin typeface="Cambria Math" panose="02040503050406030204" pitchFamily="18" charset="0"/>
                              </a:rPr>
                              <m:t>1,</m:t>
                            </m:r>
                            <m:r>
                              <a:rPr lang="en-US" i="1" dirty="0">
                                <a:latin typeface="Cambria Math" panose="02040503050406030204" pitchFamily="18" charset="0"/>
                              </a:rPr>
                              <m:t>𝑐</m:t>
                            </m:r>
                            <m:r>
                              <a:rPr lang="en-US" i="1" dirty="0">
                                <a:latin typeface="Cambria Math" panose="02040503050406030204" pitchFamily="18" charset="0"/>
                              </a:rPr>
                              <m:t>1,</m:t>
                            </m:r>
                            <m:r>
                              <a:rPr lang="en-US" i="1" dirty="0">
                                <a:latin typeface="Cambria Math" panose="02040503050406030204" pitchFamily="18" charset="0"/>
                              </a:rPr>
                              <m:t>𝑑</m:t>
                            </m:r>
                            <m:r>
                              <a:rPr lang="en-US" i="1" dirty="0">
                                <a:latin typeface="Cambria Math" panose="02040503050406030204" pitchFamily="18" charset="0"/>
                              </a:rPr>
                              <m:t>1</m:t>
                            </m:r>
                          </m:e>
                        </m:d>
                      </m:e>
                    </m:d>
                  </m:oMath>
                </a14:m>
                <a:endParaRPr lang="de-DE" dirty="0"/>
              </a:p>
              <a:p>
                <a:pPr lvl="1">
                  <a:tabLst>
                    <a:tab pos="1143000" algn="l"/>
                  </a:tabLst>
                </a:pPr>
                <a:endParaRPr lang="de-DE" dirty="0"/>
              </a:p>
              <a:p>
                <a:pPr lvl="1">
                  <a:tabLst>
                    <a:tab pos="1143000" algn="l"/>
                  </a:tabLst>
                </a:pPr>
                <a:r>
                  <a:rPr lang="de-DE" dirty="0"/>
                  <a:t>End state </a:t>
                </a:r>
                <a14:m>
                  <m:oMath xmlns:m="http://schemas.openxmlformats.org/officeDocument/2006/math">
                    <m:sSup>
                      <m:sSupPr>
                        <m:ctrlPr>
                          <a:rPr lang="el-GR" i="1" dirty="0" smtClean="0">
                            <a:latin typeface="Cambria Math" panose="02040503050406030204" pitchFamily="18" charset="0"/>
                          </a:rPr>
                        </m:ctrlPr>
                      </m:sSupPr>
                      <m:e>
                        <m:r>
                          <a:rPr lang="el-GR" i="1" dirty="0" smtClean="0">
                            <a:latin typeface="Cambria Math" panose="02040503050406030204" pitchFamily="18" charset="0"/>
                          </a:rPr>
                          <m:t>𝛾</m:t>
                        </m:r>
                      </m:e>
                      <m:sup>
                        <m:r>
                          <a:rPr lang="el-GR" i="1" dirty="0" smtClean="0">
                            <a:latin typeface="Cambria Math" panose="02040503050406030204" pitchFamily="18" charset="0"/>
                          </a:rPr>
                          <m:t>+</m:t>
                        </m:r>
                      </m:sup>
                    </m:sSup>
                    <m:d>
                      <m:dPr>
                        <m:ctrlPr>
                          <a:rPr lang="el-GR" i="1" dirty="0" smtClean="0">
                            <a:latin typeface="Cambria Math" panose="02040503050406030204" pitchFamily="18" charset="0"/>
                          </a:rPr>
                        </m:ctrlPr>
                      </m:dPr>
                      <m:e>
                        <m:sSub>
                          <m:sSubPr>
                            <m:ctrlPr>
                              <a:rPr lang="de-DE" b="0" i="1" dirty="0" smtClean="0">
                                <a:latin typeface="Cambria Math" panose="02040503050406030204" pitchFamily="18" charset="0"/>
                              </a:rPr>
                            </m:ctrlPr>
                          </m:sSubPr>
                          <m:e>
                            <m:r>
                              <a:rPr lang="en-US" i="1" dirty="0">
                                <a:latin typeface="Cambria Math" panose="02040503050406030204" pitchFamily="18" charset="0"/>
                              </a:rPr>
                              <m:t>𝑠</m:t>
                            </m:r>
                          </m:e>
                          <m:sub>
                            <m:r>
                              <a:rPr lang="de-DE" b="0" i="1" dirty="0" smtClean="0">
                                <a:latin typeface="Cambria Math" panose="02040503050406030204" pitchFamily="18" charset="0"/>
                              </a:rPr>
                              <m:t>0</m:t>
                            </m:r>
                          </m:sub>
                        </m:sSub>
                        <m:r>
                          <a:rPr lang="en-US" i="1" dirty="0">
                            <a:latin typeface="Cambria Math" panose="02040503050406030204" pitchFamily="18" charset="0"/>
                          </a:rPr>
                          <m:t>,</m:t>
                        </m:r>
                        <m:r>
                          <a:rPr lang="el-GR" i="1" dirty="0">
                            <a:latin typeface="Cambria Math" panose="02040503050406030204" pitchFamily="18" charset="0"/>
                          </a:rPr>
                          <m:t>𝜋</m:t>
                        </m:r>
                      </m:e>
                    </m:d>
                  </m:oMath>
                </a14:m>
                <a:br>
                  <a:rPr lang="de-DE" i="1" dirty="0">
                    <a:latin typeface="Cambria Math" panose="02040503050406030204" pitchFamily="18" charset="0"/>
                  </a:rPr>
                </a:br>
                <a14:m>
                  <m:oMath xmlns:m="http://schemas.openxmlformats.org/officeDocument/2006/math">
                    <m:r>
                      <a:rPr lang="el-GR" i="1" dirty="0">
                        <a:latin typeface="Cambria Math" panose="02040503050406030204" pitchFamily="18" charset="0"/>
                      </a:rPr>
                      <m:t>={</m:t>
                    </m:r>
                    <m:r>
                      <a:rPr lang="en-US" i="1" dirty="0" err="1">
                        <a:latin typeface="Cambria Math" panose="02040503050406030204" pitchFamily="18" charset="0"/>
                      </a:rPr>
                      <m:t>𝑙𝑜𝑐</m:t>
                    </m:r>
                    <m:d>
                      <m:dPr>
                        <m:ctrlPr>
                          <a:rPr lang="en-US" i="1" dirty="0">
                            <a:latin typeface="Cambria Math" panose="02040503050406030204" pitchFamily="18" charset="0"/>
                          </a:rPr>
                        </m:ctrlPr>
                      </m:dPr>
                      <m:e>
                        <m:r>
                          <a:rPr lang="en-US" i="1" dirty="0">
                            <a:latin typeface="Cambria Math" panose="02040503050406030204" pitchFamily="18" charset="0"/>
                          </a:rPr>
                          <m:t>𝑟</m:t>
                        </m:r>
                        <m:r>
                          <a:rPr lang="en-US" i="1" dirty="0">
                            <a:latin typeface="Cambria Math" panose="02040503050406030204" pitchFamily="18" charset="0"/>
                          </a:rPr>
                          <m:t>1</m:t>
                        </m:r>
                      </m:e>
                    </m:d>
                    <m:r>
                      <a:rPr lang="en-US" i="1" dirty="0">
                        <a:latin typeface="Cambria Math" panose="02040503050406030204" pitchFamily="18" charset="0"/>
                      </a:rPr>
                      <m:t>=</m:t>
                    </m:r>
                    <m:r>
                      <a:rPr lang="en-US" i="1" dirty="0">
                        <a:latin typeface="Cambria Math" panose="02040503050406030204" pitchFamily="18" charset="0"/>
                      </a:rPr>
                      <m:t>𝑑</m:t>
                    </m:r>
                    <m:r>
                      <a:rPr lang="en-US" i="1" dirty="0">
                        <a:latin typeface="Cambria Math" panose="02040503050406030204" pitchFamily="18" charset="0"/>
                      </a:rPr>
                      <m:t>1, </m:t>
                    </m:r>
                    <m:r>
                      <a:rPr lang="en-US" i="1" dirty="0" smtClean="0">
                        <a:solidFill>
                          <a:srgbClr val="FFC000"/>
                        </a:solidFill>
                        <a:latin typeface="Cambria Math" panose="02040503050406030204" pitchFamily="18" charset="0"/>
                      </a:rPr>
                      <m:t>𝑙𝑜𝑐</m:t>
                    </m:r>
                    <m:d>
                      <m:dPr>
                        <m:ctrlPr>
                          <a:rPr lang="en-US" i="1" dirty="0">
                            <a:solidFill>
                              <a:srgbClr val="FFC000"/>
                            </a:solidFill>
                            <a:latin typeface="Cambria Math" panose="02040503050406030204" pitchFamily="18" charset="0"/>
                          </a:rPr>
                        </m:ctrlPr>
                      </m:dPr>
                      <m:e>
                        <m:r>
                          <a:rPr lang="en-US" i="1" dirty="0">
                            <a:solidFill>
                              <a:srgbClr val="FFC000"/>
                            </a:solidFill>
                            <a:latin typeface="Cambria Math" panose="02040503050406030204" pitchFamily="18" charset="0"/>
                          </a:rPr>
                          <m:t>𝑟</m:t>
                        </m:r>
                        <m:r>
                          <a:rPr lang="en-US" i="1" dirty="0">
                            <a:solidFill>
                              <a:srgbClr val="FFC000"/>
                            </a:solidFill>
                            <a:latin typeface="Cambria Math" panose="02040503050406030204" pitchFamily="18" charset="0"/>
                          </a:rPr>
                          <m:t>1</m:t>
                        </m:r>
                      </m:e>
                    </m:d>
                    <m:r>
                      <a:rPr lang="en-US" i="1" dirty="0">
                        <a:solidFill>
                          <a:srgbClr val="FFC000"/>
                        </a:solidFill>
                        <a:latin typeface="Cambria Math" panose="02040503050406030204" pitchFamily="18" charset="0"/>
                      </a:rPr>
                      <m:t>=</m:t>
                    </m:r>
                    <m:r>
                      <a:rPr lang="en-US" i="1" dirty="0">
                        <a:solidFill>
                          <a:srgbClr val="FFC000"/>
                        </a:solidFill>
                        <a:latin typeface="Cambria Math" panose="02040503050406030204" pitchFamily="18" charset="0"/>
                      </a:rPr>
                      <m:t>𝑑</m:t>
                    </m:r>
                    <m:r>
                      <a:rPr lang="en-US" i="1" dirty="0">
                        <a:solidFill>
                          <a:srgbClr val="FFC000"/>
                        </a:solidFill>
                        <a:latin typeface="Cambria Math" panose="02040503050406030204" pitchFamily="18" charset="0"/>
                      </a:rPr>
                      <m:t>3,</m:t>
                    </m:r>
                    <m:r>
                      <a:rPr lang="de-DE" b="0" i="1" dirty="0" smtClean="0">
                        <a:latin typeface="Cambria Math" panose="02040503050406030204" pitchFamily="18" charset="0"/>
                      </a:rPr>
                      <m:t>𝑐𝑎</m:t>
                    </m:r>
                    <m:r>
                      <a:rPr lang="en-US" i="1" dirty="0" smtClean="0">
                        <a:latin typeface="Cambria Math" panose="02040503050406030204" pitchFamily="18" charset="0"/>
                      </a:rPr>
                      <m:t>𝑟𝑔𝑜</m:t>
                    </m:r>
                    <m:d>
                      <m:dPr>
                        <m:ctrlPr>
                          <a:rPr lang="en-US" i="1" dirty="0" smtClean="0">
                            <a:latin typeface="Cambria Math" panose="02040503050406030204" pitchFamily="18" charset="0"/>
                          </a:rPr>
                        </m:ctrlPr>
                      </m:dPr>
                      <m:e>
                        <m:r>
                          <a:rPr lang="en-US" i="1" dirty="0" smtClean="0">
                            <a:latin typeface="Cambria Math" panose="02040503050406030204" pitchFamily="18" charset="0"/>
                          </a:rPr>
                          <m:t>𝑟</m:t>
                        </m:r>
                        <m:r>
                          <a:rPr lang="en-US" i="1" dirty="0" smtClean="0">
                            <a:latin typeface="Cambria Math" panose="02040503050406030204" pitchFamily="18" charset="0"/>
                          </a:rPr>
                          <m:t>1</m:t>
                        </m:r>
                      </m:e>
                    </m:d>
                    <m:r>
                      <a:rPr lang="en-US" i="1" dirty="0" smtClean="0">
                        <a:latin typeface="Cambria Math" panose="02040503050406030204" pitchFamily="18" charset="0"/>
                      </a:rPr>
                      <m:t>=</m:t>
                    </m:r>
                    <m:r>
                      <a:rPr lang="en-US" i="1" dirty="0" smtClean="0">
                        <a:latin typeface="Cambria Math" panose="02040503050406030204" pitchFamily="18" charset="0"/>
                      </a:rPr>
                      <m:t>𝑛𝑖𝑙</m:t>
                    </m:r>
                    <m:r>
                      <a:rPr lang="de-DE" b="0" i="1" dirty="0" smtClean="0">
                        <a:latin typeface="Cambria Math" panose="02040503050406030204" pitchFamily="18" charset="0"/>
                      </a:rPr>
                      <m:t>,</m:t>
                    </m:r>
                  </m:oMath>
                </a14:m>
                <a:r>
                  <a:rPr lang="de-DE" i="1" dirty="0">
                    <a:latin typeface="Cambria Math" panose="02040503050406030204" pitchFamily="18" charset="0"/>
                  </a:rPr>
                  <a:t> </a:t>
                </a:r>
                <a:br>
                  <a:rPr lang="de-DE" i="1" dirty="0">
                    <a:latin typeface="Cambria Math" panose="02040503050406030204" pitchFamily="18" charset="0"/>
                  </a:rPr>
                </a:br>
                <a:r>
                  <a:rPr lang="de-DE" i="1" dirty="0">
                    <a:latin typeface="Cambria Math" panose="02040503050406030204" pitchFamily="18" charset="0"/>
                  </a:rPr>
                  <a:t>      </a:t>
                </a:r>
                <a14:m>
                  <m:oMath xmlns:m="http://schemas.openxmlformats.org/officeDocument/2006/math">
                    <m:r>
                      <a:rPr lang="en-US" i="1" dirty="0" smtClean="0">
                        <a:solidFill>
                          <a:srgbClr val="FFC000"/>
                        </a:solidFill>
                        <a:latin typeface="Cambria Math" panose="02040503050406030204" pitchFamily="18" charset="0"/>
                      </a:rPr>
                      <m:t>𝑙𝑜𝑐</m:t>
                    </m:r>
                    <m:d>
                      <m:dPr>
                        <m:ctrlPr>
                          <a:rPr lang="en-US" i="1" dirty="0">
                            <a:solidFill>
                              <a:srgbClr val="FFC000"/>
                            </a:solidFill>
                            <a:latin typeface="Cambria Math" panose="02040503050406030204" pitchFamily="18" charset="0"/>
                          </a:rPr>
                        </m:ctrlPr>
                      </m:dPr>
                      <m:e>
                        <m:r>
                          <a:rPr lang="en-US" i="1" dirty="0">
                            <a:solidFill>
                              <a:srgbClr val="FFC000"/>
                            </a:solidFill>
                            <a:latin typeface="Cambria Math" panose="02040503050406030204" pitchFamily="18" charset="0"/>
                          </a:rPr>
                          <m:t>𝑐</m:t>
                        </m:r>
                        <m:r>
                          <a:rPr lang="en-US" i="1" dirty="0">
                            <a:solidFill>
                              <a:srgbClr val="FFC000"/>
                            </a:solidFill>
                            <a:latin typeface="Cambria Math" panose="02040503050406030204" pitchFamily="18" charset="0"/>
                          </a:rPr>
                          <m:t>1</m:t>
                        </m:r>
                      </m:e>
                    </m:d>
                    <m:r>
                      <a:rPr lang="en-US" i="1" dirty="0">
                        <a:solidFill>
                          <a:srgbClr val="FFC000"/>
                        </a:solidFill>
                        <a:latin typeface="Cambria Math" panose="02040503050406030204" pitchFamily="18" charset="0"/>
                      </a:rPr>
                      <m:t>=</m:t>
                    </m:r>
                    <m:r>
                      <a:rPr lang="en-US" i="1" dirty="0">
                        <a:solidFill>
                          <a:srgbClr val="FFC000"/>
                        </a:solidFill>
                        <a:latin typeface="Cambria Math" panose="02040503050406030204" pitchFamily="18" charset="0"/>
                      </a:rPr>
                      <m:t>𝑟</m:t>
                    </m:r>
                    <m:r>
                      <a:rPr lang="en-US" i="1" dirty="0">
                        <a:solidFill>
                          <a:srgbClr val="FFC000"/>
                        </a:solidFill>
                        <a:latin typeface="Cambria Math" panose="02040503050406030204" pitchFamily="18" charset="0"/>
                      </a:rPr>
                      <m:t>1, </m:t>
                    </m:r>
                    <m:r>
                      <a:rPr lang="en-US" i="1" dirty="0" err="1">
                        <a:latin typeface="Cambria Math" panose="02040503050406030204" pitchFamily="18" charset="0"/>
                      </a:rPr>
                      <m:t>𝑙𝑜𝑐</m:t>
                    </m:r>
                    <m:d>
                      <m:dPr>
                        <m:ctrlPr>
                          <a:rPr lang="en-US" i="1" dirty="0">
                            <a:latin typeface="Cambria Math" panose="02040503050406030204" pitchFamily="18" charset="0"/>
                          </a:rPr>
                        </m:ctrlPr>
                      </m:dPr>
                      <m:e>
                        <m:r>
                          <a:rPr lang="en-US" i="1" dirty="0">
                            <a:latin typeface="Cambria Math" panose="02040503050406030204" pitchFamily="18" charset="0"/>
                          </a:rPr>
                          <m:t>𝑐</m:t>
                        </m:r>
                        <m:r>
                          <a:rPr lang="en-US" i="1" dirty="0">
                            <a:latin typeface="Cambria Math" panose="02040503050406030204" pitchFamily="18" charset="0"/>
                          </a:rPr>
                          <m:t>1</m:t>
                        </m:r>
                      </m:e>
                    </m:d>
                    <m:r>
                      <a:rPr lang="en-US" i="1" dirty="0">
                        <a:latin typeface="Cambria Math" panose="02040503050406030204" pitchFamily="18" charset="0"/>
                      </a:rPr>
                      <m:t>=</m:t>
                    </m:r>
                    <m:r>
                      <a:rPr lang="en-US" i="1" dirty="0">
                        <a:latin typeface="Cambria Math" panose="02040503050406030204" pitchFamily="18" charset="0"/>
                      </a:rPr>
                      <m:t>𝑑</m:t>
                    </m:r>
                    <m:r>
                      <a:rPr lang="en-US" i="1" dirty="0">
                        <a:latin typeface="Cambria Math" panose="02040503050406030204" pitchFamily="18" charset="0"/>
                      </a:rPr>
                      <m:t>1,</m:t>
                    </m:r>
                    <m:r>
                      <a:rPr lang="en-US" i="1" dirty="0">
                        <a:latin typeface="Cambria Math" panose="02040503050406030204" pitchFamily="18" charset="0"/>
                      </a:rPr>
                      <m:t>𝑐𝑎𝑟𝑔𝑜</m:t>
                    </m:r>
                    <m:d>
                      <m:dPr>
                        <m:ctrlPr>
                          <a:rPr lang="en-US" i="1" dirty="0">
                            <a:latin typeface="Cambria Math" panose="02040503050406030204" pitchFamily="18" charset="0"/>
                          </a:rPr>
                        </m:ctrlPr>
                      </m:dPr>
                      <m:e>
                        <m:r>
                          <a:rPr lang="en-US" i="1" dirty="0">
                            <a:latin typeface="Cambria Math" panose="02040503050406030204" pitchFamily="18" charset="0"/>
                          </a:rPr>
                          <m:t>𝑟</m:t>
                        </m:r>
                        <m:r>
                          <a:rPr lang="en-US" i="1" dirty="0">
                            <a:latin typeface="Cambria Math" panose="02040503050406030204" pitchFamily="18" charset="0"/>
                          </a:rPr>
                          <m:t>1</m:t>
                        </m:r>
                      </m:e>
                    </m:d>
                    <m:r>
                      <a:rPr lang="en-US" i="1" dirty="0">
                        <a:latin typeface="Cambria Math" panose="02040503050406030204" pitchFamily="18" charset="0"/>
                      </a:rPr>
                      <m:t>=</m:t>
                    </m:r>
                    <m:r>
                      <a:rPr lang="en-US" i="1" dirty="0">
                        <a:latin typeface="Cambria Math" panose="02040503050406030204" pitchFamily="18" charset="0"/>
                      </a:rPr>
                      <m:t>𝑐</m:t>
                    </m:r>
                    <m:r>
                      <a:rPr lang="en-US" i="1" dirty="0">
                        <a:latin typeface="Cambria Math" panose="02040503050406030204" pitchFamily="18" charset="0"/>
                      </a:rPr>
                      <m:t>1}</m:t>
                    </m:r>
                  </m:oMath>
                </a14:m>
                <a:r>
                  <a:rPr lang="en-US" dirty="0"/>
                  <a:t> </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359626" y="1665066"/>
                <a:ext cx="7675544" cy="4240848"/>
              </a:xfrm>
              <a:blipFill>
                <a:blip r:embed="rId2"/>
                <a:stretch>
                  <a:fillRect l="-2314" t="-2985"/>
                </a:stretch>
              </a:blipFill>
            </p:spPr>
            <p:txBody>
              <a:bodyPr/>
              <a:lstStyle/>
              <a:p>
                <a:r>
                  <a:rPr lang="en-DE">
                    <a:noFill/>
                  </a:rPr>
                  <a:t> </a:t>
                </a:r>
              </a:p>
            </p:txBody>
          </p:sp>
        </mc:Fallback>
      </mc:AlternateContent>
      <p:sp>
        <p:nvSpPr>
          <p:cNvPr id="5" name="Date Placeholder 4">
            <a:extLst>
              <a:ext uri="{FF2B5EF4-FFF2-40B4-BE49-F238E27FC236}">
                <a16:creationId xmlns:a16="http://schemas.microsoft.com/office/drawing/2014/main" id="{97A19BE6-9FEA-0643-92F2-AB622305F283}"/>
              </a:ext>
            </a:extLst>
          </p:cNvPr>
          <p:cNvSpPr>
            <a:spLocks noGrp="1"/>
          </p:cNvSpPr>
          <p:nvPr>
            <p:ph type="dt" sz="half" idx="2"/>
          </p:nvPr>
        </p:nvSpPr>
        <p:spPr/>
        <p:txBody>
          <a:bodyPr/>
          <a:lstStyle/>
          <a:p>
            <a:r>
              <a:rPr lang="de-DE"/>
              <a:t>Deterministic</a:t>
            </a:r>
            <a:endParaRPr lang="de-DE" dirty="0"/>
          </a:p>
        </p:txBody>
      </p:sp>
      <p:sp>
        <p:nvSpPr>
          <p:cNvPr id="6" name="Footer Placeholder 5">
            <a:extLst>
              <a:ext uri="{FF2B5EF4-FFF2-40B4-BE49-F238E27FC236}">
                <a16:creationId xmlns:a16="http://schemas.microsoft.com/office/drawing/2014/main" id="{B136E11A-359F-9706-570A-0B51B3DA1546}"/>
              </a:ext>
            </a:extLst>
          </p:cNvPr>
          <p:cNvSpPr>
            <a:spLocks noGrp="1"/>
          </p:cNvSpPr>
          <p:nvPr>
            <p:ph type="ftr" sz="quarter" idx="3"/>
          </p:nvPr>
        </p:nvSpPr>
        <p:spPr/>
        <p:txBody>
          <a:bodyPr/>
          <a:lstStyle/>
          <a:p>
            <a:r>
              <a:rPr lang="en-GB"/>
              <a:t>T. Braun - APA</a:t>
            </a:r>
          </a:p>
        </p:txBody>
      </p:sp>
      <p:sp>
        <p:nvSpPr>
          <p:cNvPr id="4" name="Slide Number Placeholder 3">
            <a:extLst>
              <a:ext uri="{FF2B5EF4-FFF2-40B4-BE49-F238E27FC236}">
                <a16:creationId xmlns:a16="http://schemas.microsoft.com/office/drawing/2014/main" id="{39AE547A-7DBF-134C-950C-162F000AA460}"/>
              </a:ext>
            </a:extLst>
          </p:cNvPr>
          <p:cNvSpPr>
            <a:spLocks noGrp="1"/>
          </p:cNvSpPr>
          <p:nvPr>
            <p:ph type="sldNum" sz="quarter" idx="4"/>
          </p:nvPr>
        </p:nvSpPr>
        <p:spPr/>
        <p:txBody>
          <a:bodyPr/>
          <a:lstStyle/>
          <a:p>
            <a:fld id="{67C9959E-8E6B-B04C-9955-EA096F41CA7A}" type="slidenum">
              <a:rPr lang="en-GB" smtClean="0"/>
              <a:t>91</a:t>
            </a:fld>
            <a:endParaRPr lang="en-GB"/>
          </a:p>
        </p:txBody>
      </p:sp>
      <p:grpSp>
        <p:nvGrpSpPr>
          <p:cNvPr id="151" name="Group 150"/>
          <p:cNvGrpSpPr>
            <a:grpSpLocks noChangeAspect="1"/>
          </p:cNvGrpSpPr>
          <p:nvPr/>
        </p:nvGrpSpPr>
        <p:grpSpPr>
          <a:xfrm>
            <a:off x="8608546" y="2130202"/>
            <a:ext cx="2657242" cy="1147446"/>
            <a:chOff x="5323352" y="4678231"/>
            <a:chExt cx="2952491" cy="1274940"/>
          </a:xfrm>
        </p:grpSpPr>
        <p:grpSp>
          <p:nvGrpSpPr>
            <p:cNvPr id="152" name="Group 151"/>
            <p:cNvGrpSpPr/>
            <p:nvPr/>
          </p:nvGrpSpPr>
          <p:grpSpPr>
            <a:xfrm>
              <a:off x="7288292" y="5578688"/>
              <a:ext cx="987551" cy="367987"/>
              <a:chOff x="8801532" y="4013715"/>
              <a:chExt cx="1371600" cy="511093"/>
            </a:xfrm>
          </p:grpSpPr>
          <p:sp>
            <p:nvSpPr>
              <p:cNvPr id="191" name="Lightning Bolt 190"/>
              <p:cNvSpPr/>
              <p:nvPr/>
            </p:nvSpPr>
            <p:spPr>
              <a:xfrm rot="19965343">
                <a:off x="9139183" y="4118408"/>
                <a:ext cx="619075" cy="406400"/>
              </a:xfrm>
              <a:prstGeom prst="lightningBolt">
                <a:avLst/>
              </a:prstGeom>
              <a:solidFill>
                <a:srgbClr val="CDC9C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2" name="Freeform 860"/>
              <p:cNvSpPr>
                <a:spLocks/>
              </p:cNvSpPr>
              <p:nvPr/>
            </p:nvSpPr>
            <p:spPr bwMode="auto">
              <a:xfrm>
                <a:off x="8801532" y="4026280"/>
                <a:ext cx="1371600" cy="32004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cxnSp>
            <p:nvCxnSpPr>
              <p:cNvPr id="193" name="Straight Connector 192"/>
              <p:cNvCxnSpPr/>
              <p:nvPr/>
            </p:nvCxnSpPr>
            <p:spPr>
              <a:xfrm>
                <a:off x="9047075" y="4017699"/>
                <a:ext cx="1124712"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94" name="Straight Connector 193"/>
              <p:cNvCxnSpPr/>
              <p:nvPr/>
            </p:nvCxnSpPr>
            <p:spPr>
              <a:xfrm flipV="1">
                <a:off x="9829800" y="4013715"/>
                <a:ext cx="341987" cy="332605"/>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95" name="Straight Connector 194"/>
              <p:cNvCxnSpPr>
                <a:cxnSpLocks/>
              </p:cNvCxnSpPr>
              <p:nvPr/>
            </p:nvCxnSpPr>
            <p:spPr>
              <a:xfrm>
                <a:off x="8997725" y="4349095"/>
                <a:ext cx="261014"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53" name="Group 152"/>
            <p:cNvGrpSpPr/>
            <p:nvPr/>
          </p:nvGrpSpPr>
          <p:grpSpPr>
            <a:xfrm>
              <a:off x="5323352" y="5509529"/>
              <a:ext cx="1253855" cy="443642"/>
              <a:chOff x="6504246" y="3854161"/>
              <a:chExt cx="1741467" cy="616169"/>
            </a:xfrm>
          </p:grpSpPr>
          <p:grpSp>
            <p:nvGrpSpPr>
              <p:cNvPr id="185" name="Group 184"/>
              <p:cNvGrpSpPr/>
              <p:nvPr/>
            </p:nvGrpSpPr>
            <p:grpSpPr>
              <a:xfrm>
                <a:off x="6504246" y="3854161"/>
                <a:ext cx="1589458" cy="616169"/>
                <a:chOff x="6135946" y="3854161"/>
                <a:chExt cx="1589458" cy="616169"/>
              </a:xfrm>
            </p:grpSpPr>
            <p:sp>
              <p:nvSpPr>
                <p:cNvPr id="187" name="Lightning Bolt 186"/>
                <p:cNvSpPr/>
                <p:nvPr/>
              </p:nvSpPr>
              <p:spPr>
                <a:xfrm rot="19965343">
                  <a:off x="6135946" y="4063930"/>
                  <a:ext cx="760257" cy="406400"/>
                </a:xfrm>
                <a:prstGeom prst="lightningBolt">
                  <a:avLst/>
                </a:prstGeom>
                <a:solidFill>
                  <a:srgbClr val="CDC9C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88" name="Straight Connector 187"/>
                <p:cNvCxnSpPr/>
                <p:nvPr/>
              </p:nvCxnSpPr>
              <p:spPr>
                <a:xfrm>
                  <a:off x="6591548" y="3854161"/>
                  <a:ext cx="113385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89" name="Straight Connector 188"/>
                <p:cNvCxnSpPr>
                  <a:cxnSpLocks noChangeAspect="1"/>
                </p:cNvCxnSpPr>
                <p:nvPr/>
              </p:nvCxnSpPr>
              <p:spPr>
                <a:xfrm flipV="1">
                  <a:off x="6173361" y="3859976"/>
                  <a:ext cx="423087" cy="41148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90" name="Straight Connector 189"/>
                <p:cNvCxnSpPr>
                  <a:cxnSpLocks/>
                </p:cNvCxnSpPr>
                <p:nvPr/>
              </p:nvCxnSpPr>
              <p:spPr>
                <a:xfrm>
                  <a:off x="6901786" y="4296856"/>
                  <a:ext cx="261014"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186" name="Freeform 860"/>
              <p:cNvSpPr>
                <a:spLocks/>
              </p:cNvSpPr>
              <p:nvPr/>
            </p:nvSpPr>
            <p:spPr bwMode="auto">
              <a:xfrm>
                <a:off x="6522378" y="3865501"/>
                <a:ext cx="1723335" cy="42976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sp>
          <p:nvSpPr>
            <p:cNvPr id="154" name="Line 853"/>
            <p:cNvSpPr>
              <a:spLocks noChangeShapeType="1"/>
            </p:cNvSpPr>
            <p:nvPr/>
          </p:nvSpPr>
          <p:spPr bwMode="auto">
            <a:xfrm>
              <a:off x="5967843" y="5947252"/>
              <a:ext cx="1316735"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dirty="0">
                  <a:ea typeface="Times New Roman"/>
                  <a:cs typeface="Times New Roman"/>
                </a:rPr>
                <a:t>          d3</a:t>
              </a:r>
            </a:p>
          </p:txBody>
        </p:sp>
        <p:grpSp>
          <p:nvGrpSpPr>
            <p:cNvPr id="155" name="Group 154"/>
            <p:cNvGrpSpPr/>
            <p:nvPr/>
          </p:nvGrpSpPr>
          <p:grpSpPr>
            <a:xfrm>
              <a:off x="6377267" y="4678231"/>
              <a:ext cx="1203321" cy="1021208"/>
              <a:chOff x="3906167" y="3324390"/>
              <a:chExt cx="1671281" cy="1418344"/>
            </a:xfrm>
            <a:solidFill>
              <a:srgbClr val="93D2FE"/>
            </a:solidFill>
          </p:grpSpPr>
          <p:sp>
            <p:nvSpPr>
              <p:cNvPr id="161" name="Oval 859"/>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62" name="Oval 861"/>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63" name="Oval 862"/>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64" name="Oval 863"/>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65" name="Oval 863"/>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grpSp>
            <p:nvGrpSpPr>
              <p:cNvPr id="166" name="Group 165"/>
              <p:cNvGrpSpPr/>
              <p:nvPr/>
            </p:nvGrpSpPr>
            <p:grpSpPr>
              <a:xfrm>
                <a:off x="3906167" y="4047050"/>
                <a:ext cx="1671281" cy="539042"/>
                <a:chOff x="1320274" y="4580303"/>
                <a:chExt cx="1671281" cy="467246"/>
              </a:xfrm>
              <a:grpFill/>
            </p:grpSpPr>
            <p:sp>
              <p:nvSpPr>
                <p:cNvPr id="181" name="Freeform 860"/>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82" name="Rectangle 864"/>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ctr"/>
                <a:lstStyle/>
                <a:p>
                  <a:pPr algn="ctr"/>
                  <a:r>
                    <a:rPr lang="en-US" dirty="0">
                      <a:latin typeface="Calibri"/>
                      <a:ea typeface="Calibri"/>
                      <a:cs typeface="Calibri"/>
                    </a:rPr>
                    <a:t>r1</a:t>
                  </a:r>
                </a:p>
              </p:txBody>
            </p:sp>
            <p:sp>
              <p:nvSpPr>
                <p:cNvPr id="183" name="Freeform 865"/>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84" name="Freeform 866"/>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grpSp>
          <p:grpSp>
            <p:nvGrpSpPr>
              <p:cNvPr id="167" name="Group 166"/>
              <p:cNvGrpSpPr/>
              <p:nvPr/>
            </p:nvGrpSpPr>
            <p:grpSpPr>
              <a:xfrm>
                <a:off x="4596370" y="3324390"/>
                <a:ext cx="552654" cy="1188720"/>
                <a:chOff x="1823226" y="3235632"/>
                <a:chExt cx="552654" cy="1188720"/>
              </a:xfrm>
              <a:grpFill/>
            </p:grpSpPr>
            <p:sp>
              <p:nvSpPr>
                <p:cNvPr id="168" name="Oval 878"/>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69" name="Rectangle 880"/>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170" name="Oval 878"/>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71" name="Line 881"/>
                <p:cNvSpPr>
                  <a:spLocks noChangeShapeType="1"/>
                </p:cNvSpPr>
                <p:nvPr/>
              </p:nvSpPr>
              <p:spPr bwMode="auto">
                <a:xfrm flipV="1">
                  <a:off x="1937377"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72" name="Line 882"/>
                <p:cNvSpPr>
                  <a:spLocks noChangeShapeType="1"/>
                </p:cNvSpPr>
                <p:nvPr/>
              </p:nvSpPr>
              <p:spPr bwMode="auto">
                <a:xfrm flipH="1" flipV="1">
                  <a:off x="1823226"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73" name="Rectangle 880"/>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174" name="Oval 878"/>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75" name="Line 882"/>
                <p:cNvSpPr>
                  <a:spLocks noChangeShapeType="1"/>
                </p:cNvSpPr>
                <p:nvPr/>
              </p:nvSpPr>
              <p:spPr bwMode="auto">
                <a:xfrm rot="1800000" flipV="1">
                  <a:off x="2008380" y="3235632"/>
                  <a:ext cx="166195" cy="553247"/>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76" name="Line 882"/>
                <p:cNvSpPr>
                  <a:spLocks noChangeShapeType="1"/>
                </p:cNvSpPr>
                <p:nvPr/>
              </p:nvSpPr>
              <p:spPr bwMode="auto">
                <a:xfrm rot="1800000" flipV="1">
                  <a:off x="2019974" y="3238739"/>
                  <a:ext cx="147328" cy="577282"/>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77" name="Line 884"/>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p:spPr>
              <p:txBody>
                <a:bodyPr wrap="none" anchor="ctr"/>
                <a:lstStyle/>
                <a:p>
                  <a:endParaRPr lang="en-US" dirty="0">
                    <a:latin typeface="Calibri"/>
                    <a:ea typeface="Calibri"/>
                    <a:cs typeface="Calibri"/>
                  </a:endParaRPr>
                </a:p>
              </p:txBody>
            </p:sp>
            <p:sp>
              <p:nvSpPr>
                <p:cNvPr id="178" name="Oval 885"/>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79" name="Line 881"/>
                <p:cNvSpPr>
                  <a:spLocks noChangeShapeType="1"/>
                </p:cNvSpPr>
                <p:nvPr/>
              </p:nvSpPr>
              <p:spPr bwMode="auto">
                <a:xfrm rot="1800000" flipV="1">
                  <a:off x="2148636" y="3292202"/>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80" name="Line 882"/>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grpSp>
        </p:grpSp>
        <p:grpSp>
          <p:nvGrpSpPr>
            <p:cNvPr id="156" name="Group 155"/>
            <p:cNvGrpSpPr/>
            <p:nvPr/>
          </p:nvGrpSpPr>
          <p:grpSpPr>
            <a:xfrm>
              <a:off x="6990430" y="5181159"/>
              <a:ext cx="538242" cy="388227"/>
              <a:chOff x="1012668" y="927184"/>
              <a:chExt cx="747559" cy="539203"/>
            </a:xfrm>
          </p:grpSpPr>
          <p:sp>
            <p:nvSpPr>
              <p:cNvPr id="157" name="Line 853"/>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 xmlns:a14="http://schemas.microsoft.com/office/drawing/2010/main">
                    <a:noFill/>
                  </a14:hiddenFill>
                </a:ext>
              </a:extLst>
            </p:spPr>
            <p:txBody>
              <a:bodyPr wrap="none" anchor="ctr">
                <a:flatTx/>
              </a:bodyPr>
              <a:lstStyle/>
              <a:p>
                <a:endParaRPr lang="en-US" dirty="0">
                  <a:latin typeface="Calibri"/>
                  <a:ea typeface="Times New Roman"/>
                  <a:cs typeface="Times New Roman"/>
                </a:endParaRPr>
              </a:p>
            </p:txBody>
          </p:sp>
          <p:sp>
            <p:nvSpPr>
              <p:cNvPr id="158" name="Rectangle 876"/>
              <p:cNvSpPr>
                <a:spLocks noChangeAspect="1" noChangeArrowheads="1"/>
              </p:cNvSpPr>
              <p:nvPr/>
            </p:nvSpPr>
            <p:spPr bwMode="auto">
              <a:xfrm>
                <a:off x="1059818" y="927184"/>
                <a:ext cx="100" cy="427467"/>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latin typeface="Calibri"/>
                  <a:ea typeface="Times New Roman"/>
                  <a:cs typeface="Calibri"/>
                </a:endParaRPr>
              </a:p>
            </p:txBody>
          </p:sp>
          <p:sp>
            <p:nvSpPr>
              <p:cNvPr id="159" name="Rectangle 873"/>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dirty="0">
                    <a:latin typeface="Calibri"/>
                    <a:ea typeface="Times New Roman"/>
                    <a:cs typeface="Calibri"/>
                  </a:rPr>
                  <a:t>c1</a:t>
                </a:r>
              </a:p>
            </p:txBody>
          </p:sp>
          <p:sp>
            <p:nvSpPr>
              <p:cNvPr id="160" name="Freeform 875"/>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Times New Roman"/>
                  <a:cs typeface="Times New Roman"/>
                </a:endParaRPr>
              </a:p>
            </p:txBody>
          </p:sp>
        </p:grpSp>
      </p:grpSp>
      <mc:AlternateContent xmlns:mc="http://schemas.openxmlformats.org/markup-compatibility/2006" xmlns:a14="http://schemas.microsoft.com/office/drawing/2010/main">
        <mc:Choice Requires="a14">
          <p:sp>
            <p:nvSpPr>
              <p:cNvPr id="452" name="Rectangle 451">
                <a:extLst>
                  <a:ext uri="{FF2B5EF4-FFF2-40B4-BE49-F238E27FC236}">
                    <a16:creationId xmlns:a16="http://schemas.microsoft.com/office/drawing/2014/main" id="{0B2E9C1D-6872-204F-88AE-96D0EC4AB327}"/>
                  </a:ext>
                </a:extLst>
              </p:cNvPr>
              <p:cNvSpPr/>
              <p:nvPr/>
            </p:nvSpPr>
            <p:spPr>
              <a:xfrm>
                <a:off x="10741479" y="3181519"/>
                <a:ext cx="382604"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dirty="0">
                          <a:solidFill>
                            <a:srgbClr val="FFC000"/>
                          </a:solidFill>
                          <a:latin typeface="Cambria Math" panose="02040503050406030204" pitchFamily="18" charset="0"/>
                        </a:rPr>
                        <m:t>𝑔</m:t>
                      </m:r>
                    </m:oMath>
                  </m:oMathPara>
                </a14:m>
                <a:endParaRPr lang="en-GB" dirty="0">
                  <a:solidFill>
                    <a:srgbClr val="FFC000"/>
                  </a:solidFill>
                </a:endParaRPr>
              </a:p>
            </p:txBody>
          </p:sp>
        </mc:Choice>
        <mc:Fallback xmlns="">
          <p:sp>
            <p:nvSpPr>
              <p:cNvPr id="452" name="Rectangle 451">
                <a:extLst>
                  <a:ext uri="{FF2B5EF4-FFF2-40B4-BE49-F238E27FC236}">
                    <a16:creationId xmlns:a16="http://schemas.microsoft.com/office/drawing/2014/main" id="{0B2E9C1D-6872-204F-88AE-96D0EC4AB327}"/>
                  </a:ext>
                </a:extLst>
              </p:cNvPr>
              <p:cNvSpPr>
                <a:spLocks noRot="1" noChangeAspect="1" noMove="1" noResize="1" noEditPoints="1" noAdjustHandles="1" noChangeArrowheads="1" noChangeShapeType="1" noTextEdit="1"/>
              </p:cNvSpPr>
              <p:nvPr/>
            </p:nvSpPr>
            <p:spPr>
              <a:xfrm>
                <a:off x="10741479" y="3181519"/>
                <a:ext cx="382604" cy="369332"/>
              </a:xfrm>
              <a:prstGeom prst="rect">
                <a:avLst/>
              </a:prstGeom>
              <a:blipFill>
                <a:blip r:embed="rId3"/>
                <a:stretch>
                  <a:fillRect b="-6667"/>
                </a:stretch>
              </a:blipFill>
            </p:spPr>
            <p:txBody>
              <a:bodyPr/>
              <a:lstStyle/>
              <a:p>
                <a:r>
                  <a:rPr lang="en-DE">
                    <a:noFill/>
                  </a:rPr>
                  <a:t> </a:t>
                </a:r>
              </a:p>
            </p:txBody>
          </p:sp>
        </mc:Fallback>
      </mc:AlternateContent>
      <p:grpSp>
        <p:nvGrpSpPr>
          <p:cNvPr id="496" name="Group 495">
            <a:extLst>
              <a:ext uri="{FF2B5EF4-FFF2-40B4-BE49-F238E27FC236}">
                <a16:creationId xmlns:a16="http://schemas.microsoft.com/office/drawing/2014/main" id="{067A5FD7-20E4-CC4C-AFE4-F5D3FCF12C47}"/>
              </a:ext>
            </a:extLst>
          </p:cNvPr>
          <p:cNvGrpSpPr/>
          <p:nvPr/>
        </p:nvGrpSpPr>
        <p:grpSpPr>
          <a:xfrm>
            <a:off x="7889885" y="-87861"/>
            <a:ext cx="3792268" cy="1975637"/>
            <a:chOff x="821024" y="4395049"/>
            <a:chExt cx="4213631" cy="2195152"/>
          </a:xfrm>
        </p:grpSpPr>
        <p:sp>
          <p:nvSpPr>
            <p:cNvPr id="497" name="Rectangle 891">
              <a:extLst>
                <a:ext uri="{FF2B5EF4-FFF2-40B4-BE49-F238E27FC236}">
                  <a16:creationId xmlns:a16="http://schemas.microsoft.com/office/drawing/2014/main" id="{9E572DAA-6C60-BA00-94C3-9B22BD2AB2F5}"/>
                </a:ext>
              </a:extLst>
            </p:cNvPr>
            <p:cNvSpPr>
              <a:spLocks noChangeArrowheads="1"/>
            </p:cNvSpPr>
            <p:nvPr/>
          </p:nvSpPr>
          <p:spPr bwMode="auto">
            <a:xfrm>
              <a:off x="1747217" y="5906458"/>
              <a:ext cx="72" cy="307777"/>
            </a:xfrm>
            <a:prstGeom prst="rect">
              <a:avLst/>
            </a:prstGeom>
            <a:solidFill>
              <a:srgbClr val="89D3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endParaRPr lang="en-US" b="1" dirty="0">
                <a:latin typeface="Calibri"/>
                <a:ea typeface="Calibri"/>
                <a:cs typeface="Calibri"/>
              </a:endParaRPr>
            </a:p>
          </p:txBody>
        </p:sp>
        <p:sp>
          <p:nvSpPr>
            <p:cNvPr id="498" name="Rectangle 891">
              <a:extLst>
                <a:ext uri="{FF2B5EF4-FFF2-40B4-BE49-F238E27FC236}">
                  <a16:creationId xmlns:a16="http://schemas.microsoft.com/office/drawing/2014/main" id="{02335E8E-7D81-C97A-9272-7FC4C8FA78DE}"/>
                </a:ext>
              </a:extLst>
            </p:cNvPr>
            <p:cNvSpPr>
              <a:spLocks noChangeArrowheads="1"/>
            </p:cNvSpPr>
            <p:nvPr/>
          </p:nvSpPr>
          <p:spPr bwMode="auto">
            <a:xfrm>
              <a:off x="3751119" y="5970316"/>
              <a:ext cx="72" cy="307777"/>
            </a:xfrm>
            <a:prstGeom prst="rect">
              <a:avLst/>
            </a:prstGeom>
            <a:solidFill>
              <a:srgbClr val="FAC09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endParaRPr lang="en-US" b="1" dirty="0">
                <a:latin typeface="Calibri"/>
                <a:ea typeface="Calibri"/>
                <a:cs typeface="Calibri"/>
              </a:endParaRPr>
            </a:p>
          </p:txBody>
        </p:sp>
        <p:grpSp>
          <p:nvGrpSpPr>
            <p:cNvPr id="499" name="Group 498">
              <a:extLst>
                <a:ext uri="{FF2B5EF4-FFF2-40B4-BE49-F238E27FC236}">
                  <a16:creationId xmlns:a16="http://schemas.microsoft.com/office/drawing/2014/main" id="{6786E92B-0DBE-DC6A-331A-9C9D269ED563}"/>
                </a:ext>
              </a:extLst>
            </p:cNvPr>
            <p:cNvGrpSpPr/>
            <p:nvPr/>
          </p:nvGrpSpPr>
          <p:grpSpPr>
            <a:xfrm>
              <a:off x="1260662" y="5241474"/>
              <a:ext cx="1838582" cy="885330"/>
              <a:chOff x="1026717" y="2300761"/>
              <a:chExt cx="2553587" cy="1229623"/>
            </a:xfrm>
          </p:grpSpPr>
          <p:sp>
            <p:nvSpPr>
              <p:cNvPr id="202" name="Line 853">
                <a:extLst>
                  <a:ext uri="{FF2B5EF4-FFF2-40B4-BE49-F238E27FC236}">
                    <a16:creationId xmlns:a16="http://schemas.microsoft.com/office/drawing/2014/main" id="{599ECAE5-1669-DD12-B3AE-28AF56C9648F}"/>
                  </a:ext>
                </a:extLst>
              </p:cNvPr>
              <p:cNvSpPr>
                <a:spLocks noChangeShapeType="1"/>
              </p:cNvSpPr>
              <p:nvPr/>
            </p:nvSpPr>
            <p:spPr bwMode="auto">
              <a:xfrm>
                <a:off x="1026717" y="3524325"/>
                <a:ext cx="822962" cy="6059"/>
              </a:xfrm>
              <a:prstGeom prst="line">
                <a:avLst/>
              </a:prstGeom>
              <a:noFill/>
              <a:ln w="9525">
                <a:solidFill>
                  <a:schemeClr val="tx1"/>
                </a:solidFill>
                <a:round/>
                <a:headEnd/>
                <a:tailEnd/>
              </a:ln>
              <a:scene3d>
                <a:camera prst="legacyObliqueTopRight">
                  <a:rot lat="60000" lon="0" rev="0"/>
                </a:camera>
                <a:lightRig rig="legacyFlat3" dir="l"/>
              </a:scene3d>
              <a:sp3d extrusionH="2095500" contourW="6350" prstMaterial="legacyPlastic">
                <a:bevelT w="13500" h="13500" prst="angle"/>
                <a:bevelB w="13500" h="13500" prst="angle"/>
                <a:extrusionClr>
                  <a:srgbClr val="EBE6DB"/>
                </a:extrusionClr>
              </a:sp3d>
              <a:extLst>
                <a:ext uri="{909E8E84-426E-40dd-AFC4-6F175D3DCCD1}">
                  <a14:hiddenFill xmlns="" xmlns:a14="http://schemas.microsoft.com/office/drawing/2010/main">
                    <a:noFill/>
                  </a14:hiddenFill>
                </a:ext>
              </a:extLst>
            </p:spPr>
            <p:txBody>
              <a:bodyPr wrap="none" anchor="ctr">
                <a:flatTx/>
              </a:bodyPr>
              <a:lstStyle/>
              <a:p>
                <a:endParaRPr lang="en-US" dirty="0">
                  <a:latin typeface="Calibri"/>
                  <a:ea typeface="Times New Roman"/>
                  <a:cs typeface="Times New Roman"/>
                </a:endParaRPr>
              </a:p>
            </p:txBody>
          </p:sp>
          <p:cxnSp>
            <p:nvCxnSpPr>
              <p:cNvPr id="203" name="Straight Connector 202">
                <a:extLst>
                  <a:ext uri="{FF2B5EF4-FFF2-40B4-BE49-F238E27FC236}">
                    <a16:creationId xmlns:a16="http://schemas.microsoft.com/office/drawing/2014/main" id="{1A57CDA4-9722-DD54-1EEC-A16E3F61D2D0}"/>
                  </a:ext>
                </a:extLst>
              </p:cNvPr>
              <p:cNvCxnSpPr/>
              <p:nvPr/>
            </p:nvCxnSpPr>
            <p:spPr>
              <a:xfrm>
                <a:off x="2180139" y="2300761"/>
                <a:ext cx="1133857"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04" name="Freeform 860">
                <a:extLst>
                  <a:ext uri="{FF2B5EF4-FFF2-40B4-BE49-F238E27FC236}">
                    <a16:creationId xmlns:a16="http://schemas.microsoft.com/office/drawing/2014/main" id="{56BB8C52-D979-D48D-BAF6-9135FD98277D}"/>
                  </a:ext>
                </a:extLst>
              </p:cNvPr>
              <p:cNvSpPr>
                <a:spLocks/>
              </p:cNvSpPr>
              <p:nvPr/>
            </p:nvSpPr>
            <p:spPr bwMode="auto">
              <a:xfrm>
                <a:off x="2604677" y="2352547"/>
                <a:ext cx="393192" cy="37765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205" name="Freeform 860">
                <a:extLst>
                  <a:ext uri="{FF2B5EF4-FFF2-40B4-BE49-F238E27FC236}">
                    <a16:creationId xmlns:a16="http://schemas.microsoft.com/office/drawing/2014/main" id="{B188C041-E958-57E5-2516-34756F759416}"/>
                  </a:ext>
                </a:extLst>
              </p:cNvPr>
              <p:cNvSpPr>
                <a:spLocks/>
              </p:cNvSpPr>
              <p:nvPr/>
            </p:nvSpPr>
            <p:spPr bwMode="auto">
              <a:xfrm>
                <a:off x="2366898" y="2303564"/>
                <a:ext cx="1213406" cy="42976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sp>
          <p:nvSpPr>
            <p:cNvPr id="500" name="Line 853">
              <a:extLst>
                <a:ext uri="{FF2B5EF4-FFF2-40B4-BE49-F238E27FC236}">
                  <a16:creationId xmlns:a16="http://schemas.microsoft.com/office/drawing/2014/main" id="{B066A0B3-74BA-75AC-F0E0-CD6006E7A3BA}"/>
                </a:ext>
              </a:extLst>
            </p:cNvPr>
            <p:cNvSpPr>
              <a:spLocks noChangeShapeType="1"/>
            </p:cNvSpPr>
            <p:nvPr/>
          </p:nvSpPr>
          <p:spPr bwMode="auto">
            <a:xfrm>
              <a:off x="3633197" y="6125488"/>
              <a:ext cx="592531" cy="4362"/>
            </a:xfrm>
            <a:prstGeom prst="line">
              <a:avLst/>
            </a:prstGeom>
            <a:noFill/>
            <a:ln w="9525">
              <a:solidFill>
                <a:schemeClr val="tx1"/>
              </a:solidFill>
              <a:round/>
              <a:headEnd/>
              <a:tailEnd/>
            </a:ln>
            <a:scene3d>
              <a:camera prst="legacyObliqueTopRight">
                <a:rot lat="60000" lon="0" rev="0"/>
              </a:camera>
              <a:lightRig rig="legacyFlat3" dir="l"/>
            </a:scene3d>
            <a:sp3d extrusionH="2032000" contourW="6350" prstMaterial="legacyPlastic">
              <a:bevelT w="13500" h="13500" prst="angle"/>
              <a:bevelB w="13500" h="13500" prst="angle"/>
              <a:extrusionClr>
                <a:srgbClr val="EBE6DB"/>
              </a:extrusionClr>
            </a:sp3d>
            <a:extLst>
              <a:ext uri="{909E8E84-426E-40dd-AFC4-6F175D3DCCD1}">
                <a14:hiddenFill xmlns="" xmlns:a14="http://schemas.microsoft.com/office/drawing/2010/main">
                  <a:noFill/>
                </a14:hiddenFill>
              </a:ext>
            </a:extLst>
          </p:spPr>
          <p:txBody>
            <a:bodyPr wrap="none" anchor="ctr">
              <a:flatTx/>
            </a:bodyPr>
            <a:lstStyle/>
            <a:p>
              <a:endParaRPr lang="en-US" dirty="0">
                <a:latin typeface="Calibri"/>
                <a:ea typeface="Times New Roman"/>
                <a:cs typeface="Times New Roman"/>
              </a:endParaRPr>
            </a:p>
          </p:txBody>
        </p:sp>
        <p:grpSp>
          <p:nvGrpSpPr>
            <p:cNvPr id="501" name="Group 500">
              <a:extLst>
                <a:ext uri="{FF2B5EF4-FFF2-40B4-BE49-F238E27FC236}">
                  <a16:creationId xmlns:a16="http://schemas.microsoft.com/office/drawing/2014/main" id="{E9114759-725D-D58D-517A-CB9BD4201CC2}"/>
                </a:ext>
              </a:extLst>
            </p:cNvPr>
            <p:cNvGrpSpPr/>
            <p:nvPr/>
          </p:nvGrpSpPr>
          <p:grpSpPr>
            <a:xfrm>
              <a:off x="3846905" y="5276570"/>
              <a:ext cx="1187750" cy="311393"/>
              <a:chOff x="4618723" y="2328762"/>
              <a:chExt cx="1649655" cy="432492"/>
            </a:xfrm>
          </p:grpSpPr>
          <p:sp>
            <p:nvSpPr>
              <p:cNvPr id="199" name="Freeform 860">
                <a:extLst>
                  <a:ext uri="{FF2B5EF4-FFF2-40B4-BE49-F238E27FC236}">
                    <a16:creationId xmlns:a16="http://schemas.microsoft.com/office/drawing/2014/main" id="{F596BEFA-FD7F-8889-4D3D-55DEE10FA2B6}"/>
                  </a:ext>
                </a:extLst>
              </p:cNvPr>
              <p:cNvSpPr>
                <a:spLocks/>
              </p:cNvSpPr>
              <p:nvPr/>
            </p:nvSpPr>
            <p:spPr bwMode="auto">
              <a:xfrm>
                <a:off x="4713316" y="2596201"/>
                <a:ext cx="393192" cy="16505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cxnSp>
            <p:nvCxnSpPr>
              <p:cNvPr id="200" name="Straight Connector 199">
                <a:extLst>
                  <a:ext uri="{FF2B5EF4-FFF2-40B4-BE49-F238E27FC236}">
                    <a16:creationId xmlns:a16="http://schemas.microsoft.com/office/drawing/2014/main" id="{014301D0-1774-7FF3-3C56-44E3A1B7E9D2}"/>
                  </a:ext>
                </a:extLst>
              </p:cNvPr>
              <p:cNvCxnSpPr/>
              <p:nvPr/>
            </p:nvCxnSpPr>
            <p:spPr>
              <a:xfrm>
                <a:off x="5143667" y="2328762"/>
                <a:ext cx="1124711"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01" name="Freeform 860">
                <a:extLst>
                  <a:ext uri="{FF2B5EF4-FFF2-40B4-BE49-F238E27FC236}">
                    <a16:creationId xmlns:a16="http://schemas.microsoft.com/office/drawing/2014/main" id="{980AE7A1-9B27-57D2-AB7E-53EB7D7B6D56}"/>
                  </a:ext>
                </a:extLst>
              </p:cNvPr>
              <p:cNvSpPr>
                <a:spLocks/>
              </p:cNvSpPr>
              <p:nvPr/>
            </p:nvSpPr>
            <p:spPr bwMode="auto">
              <a:xfrm>
                <a:off x="4618723" y="2337352"/>
                <a:ext cx="1213406" cy="41148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cxnSp>
          <p:nvCxnSpPr>
            <p:cNvPr id="502" name="Straight Connector 501">
              <a:extLst>
                <a:ext uri="{FF2B5EF4-FFF2-40B4-BE49-F238E27FC236}">
                  <a16:creationId xmlns:a16="http://schemas.microsoft.com/office/drawing/2014/main" id="{70450197-791C-58D8-6843-C2BE345EFA21}"/>
                </a:ext>
              </a:extLst>
            </p:cNvPr>
            <p:cNvCxnSpPr/>
            <p:nvPr/>
          </p:nvCxnSpPr>
          <p:spPr>
            <a:xfrm>
              <a:off x="2803769" y="6063004"/>
              <a:ext cx="658367"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03" name="Freeform 860">
              <a:extLst>
                <a:ext uri="{FF2B5EF4-FFF2-40B4-BE49-F238E27FC236}">
                  <a16:creationId xmlns:a16="http://schemas.microsoft.com/office/drawing/2014/main" id="{602A0F2B-1B8A-FFBF-8ADF-4B836BE9A54D}"/>
                </a:ext>
              </a:extLst>
            </p:cNvPr>
            <p:cNvSpPr>
              <a:spLocks/>
            </p:cNvSpPr>
            <p:nvPr/>
          </p:nvSpPr>
          <p:spPr bwMode="auto">
            <a:xfrm>
              <a:off x="2481009" y="6106437"/>
              <a:ext cx="888796" cy="27190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504" name="Freeform 860">
              <a:extLst>
                <a:ext uri="{FF2B5EF4-FFF2-40B4-BE49-F238E27FC236}">
                  <a16:creationId xmlns:a16="http://schemas.microsoft.com/office/drawing/2014/main" id="{02C2BA86-73C6-B24D-DE84-AFA93B42927A}"/>
                </a:ext>
              </a:extLst>
            </p:cNvPr>
            <p:cNvSpPr>
              <a:spLocks/>
            </p:cNvSpPr>
            <p:nvPr/>
          </p:nvSpPr>
          <p:spPr bwMode="auto">
            <a:xfrm>
              <a:off x="2354818" y="6063148"/>
              <a:ext cx="1123653" cy="30943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sp>
          <p:nvSpPr>
            <p:cNvPr id="505" name="Line 853">
              <a:extLst>
                <a:ext uri="{FF2B5EF4-FFF2-40B4-BE49-F238E27FC236}">
                  <a16:creationId xmlns:a16="http://schemas.microsoft.com/office/drawing/2014/main" id="{89810743-9F92-9076-21B0-40FC2D2C767C}"/>
                </a:ext>
              </a:extLst>
            </p:cNvPr>
            <p:cNvSpPr>
              <a:spLocks noChangeShapeType="1"/>
            </p:cNvSpPr>
            <p:nvPr/>
          </p:nvSpPr>
          <p:spPr bwMode="auto">
            <a:xfrm>
              <a:off x="2974335" y="6585839"/>
              <a:ext cx="1481327"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dirty="0">
                  <a:latin typeface="Calibri"/>
                  <a:ea typeface="Times New Roman"/>
                  <a:cs typeface="Times New Roman"/>
                </a:rPr>
                <a:t>             d2</a:t>
              </a:r>
            </a:p>
          </p:txBody>
        </p:sp>
        <p:sp>
          <p:nvSpPr>
            <p:cNvPr id="506" name="Line 853">
              <a:extLst>
                <a:ext uri="{FF2B5EF4-FFF2-40B4-BE49-F238E27FC236}">
                  <a16:creationId xmlns:a16="http://schemas.microsoft.com/office/drawing/2014/main" id="{95C5F62A-A605-02E4-412C-306243827A72}"/>
                </a:ext>
              </a:extLst>
            </p:cNvPr>
            <p:cNvSpPr>
              <a:spLocks noChangeShapeType="1"/>
            </p:cNvSpPr>
            <p:nvPr/>
          </p:nvSpPr>
          <p:spPr bwMode="auto">
            <a:xfrm>
              <a:off x="821024" y="6581477"/>
              <a:ext cx="1481327"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dirty="0">
                  <a:latin typeface="Calibri"/>
                  <a:ea typeface="Times New Roman"/>
                  <a:cs typeface="Times New Roman"/>
                </a:rPr>
                <a:t>            d1</a:t>
              </a:r>
            </a:p>
          </p:txBody>
        </p:sp>
        <p:sp>
          <p:nvSpPr>
            <p:cNvPr id="507" name="Line 853">
              <a:extLst>
                <a:ext uri="{FF2B5EF4-FFF2-40B4-BE49-F238E27FC236}">
                  <a16:creationId xmlns:a16="http://schemas.microsoft.com/office/drawing/2014/main" id="{BFD5ED7A-DF23-8A5A-9947-7CF30A45ECFB}"/>
                </a:ext>
              </a:extLst>
            </p:cNvPr>
            <p:cNvSpPr>
              <a:spLocks noChangeShapeType="1"/>
            </p:cNvSpPr>
            <p:nvPr/>
          </p:nvSpPr>
          <p:spPr bwMode="auto">
            <a:xfrm>
              <a:off x="2493168" y="5664069"/>
              <a:ext cx="1316735"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dirty="0">
                  <a:ea typeface="Times New Roman"/>
                  <a:cs typeface="Times New Roman"/>
                </a:rPr>
                <a:t>           d3</a:t>
              </a:r>
            </a:p>
          </p:txBody>
        </p:sp>
        <p:grpSp>
          <p:nvGrpSpPr>
            <p:cNvPr id="508" name="Group 507">
              <a:extLst>
                <a:ext uri="{FF2B5EF4-FFF2-40B4-BE49-F238E27FC236}">
                  <a16:creationId xmlns:a16="http://schemas.microsoft.com/office/drawing/2014/main" id="{E4FECE39-D824-F48F-4B54-F2DE858968D8}"/>
                </a:ext>
              </a:extLst>
            </p:cNvPr>
            <p:cNvGrpSpPr/>
            <p:nvPr/>
          </p:nvGrpSpPr>
          <p:grpSpPr>
            <a:xfrm>
              <a:off x="2893449" y="4395049"/>
              <a:ext cx="1203321" cy="1021208"/>
              <a:chOff x="3906167" y="3324390"/>
              <a:chExt cx="1671281" cy="1418344"/>
            </a:xfrm>
            <a:solidFill>
              <a:srgbClr val="93D2FE"/>
            </a:solidFill>
          </p:grpSpPr>
          <p:sp>
            <p:nvSpPr>
              <p:cNvPr id="130" name="Oval 859">
                <a:extLst>
                  <a:ext uri="{FF2B5EF4-FFF2-40B4-BE49-F238E27FC236}">
                    <a16:creationId xmlns:a16="http://schemas.microsoft.com/office/drawing/2014/main" id="{9B5A5EE3-E990-BFA7-5B23-43BCAC481662}"/>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31" name="Oval 861">
                <a:extLst>
                  <a:ext uri="{FF2B5EF4-FFF2-40B4-BE49-F238E27FC236}">
                    <a16:creationId xmlns:a16="http://schemas.microsoft.com/office/drawing/2014/main" id="{4AAA7296-7BEB-7330-AC12-67ACC0D3FCF9}"/>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32" name="Oval 862">
                <a:extLst>
                  <a:ext uri="{FF2B5EF4-FFF2-40B4-BE49-F238E27FC236}">
                    <a16:creationId xmlns:a16="http://schemas.microsoft.com/office/drawing/2014/main" id="{316B381B-B6DA-D336-B2B4-8887E2ED5580}"/>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33" name="Oval 863">
                <a:extLst>
                  <a:ext uri="{FF2B5EF4-FFF2-40B4-BE49-F238E27FC236}">
                    <a16:creationId xmlns:a16="http://schemas.microsoft.com/office/drawing/2014/main" id="{401D04E7-00C2-EC62-C977-2957856A9299}"/>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34" name="Oval 863">
                <a:extLst>
                  <a:ext uri="{FF2B5EF4-FFF2-40B4-BE49-F238E27FC236}">
                    <a16:creationId xmlns:a16="http://schemas.microsoft.com/office/drawing/2014/main" id="{B4AE0B18-ADD6-9318-5751-B8F823A1DF31}"/>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grpSp>
            <p:nvGrpSpPr>
              <p:cNvPr id="135" name="Group 134">
                <a:extLst>
                  <a:ext uri="{FF2B5EF4-FFF2-40B4-BE49-F238E27FC236}">
                    <a16:creationId xmlns:a16="http://schemas.microsoft.com/office/drawing/2014/main" id="{34FE7A1D-CE6C-19CC-3A9F-B4B7479387B5}"/>
                  </a:ext>
                </a:extLst>
              </p:cNvPr>
              <p:cNvGrpSpPr/>
              <p:nvPr/>
            </p:nvGrpSpPr>
            <p:grpSpPr>
              <a:xfrm>
                <a:off x="3906167" y="4047050"/>
                <a:ext cx="1671281" cy="539042"/>
                <a:chOff x="1320274" y="4580303"/>
                <a:chExt cx="1671281" cy="467246"/>
              </a:xfrm>
              <a:grpFill/>
            </p:grpSpPr>
            <p:sp>
              <p:nvSpPr>
                <p:cNvPr id="150" name="Freeform 860">
                  <a:extLst>
                    <a:ext uri="{FF2B5EF4-FFF2-40B4-BE49-F238E27FC236}">
                      <a16:creationId xmlns:a16="http://schemas.microsoft.com/office/drawing/2014/main" id="{A4988CCD-B18C-95B2-747B-C8AECAE9B2C6}"/>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96" name="Rectangle 864">
                  <a:extLst>
                    <a:ext uri="{FF2B5EF4-FFF2-40B4-BE49-F238E27FC236}">
                      <a16:creationId xmlns:a16="http://schemas.microsoft.com/office/drawing/2014/main" id="{80B09809-6F9D-0199-B6C9-AEDFCCD1014F}"/>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ctr"/>
                <a:lstStyle/>
                <a:p>
                  <a:pPr algn="ctr"/>
                  <a:r>
                    <a:rPr lang="en-US" dirty="0">
                      <a:latin typeface="Calibri"/>
                      <a:ea typeface="Calibri"/>
                      <a:cs typeface="Calibri"/>
                    </a:rPr>
                    <a:t>r1</a:t>
                  </a:r>
                </a:p>
              </p:txBody>
            </p:sp>
            <p:sp>
              <p:nvSpPr>
                <p:cNvPr id="197" name="Freeform 865">
                  <a:extLst>
                    <a:ext uri="{FF2B5EF4-FFF2-40B4-BE49-F238E27FC236}">
                      <a16:creationId xmlns:a16="http://schemas.microsoft.com/office/drawing/2014/main" id="{5B13B00E-DF1D-387D-F43C-E275BE9D37AF}"/>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98" name="Freeform 866">
                  <a:extLst>
                    <a:ext uri="{FF2B5EF4-FFF2-40B4-BE49-F238E27FC236}">
                      <a16:creationId xmlns:a16="http://schemas.microsoft.com/office/drawing/2014/main" id="{888C3665-C753-B25E-E005-CED28C1310FF}"/>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grpSp>
          <p:grpSp>
            <p:nvGrpSpPr>
              <p:cNvPr id="136" name="Group 135">
                <a:extLst>
                  <a:ext uri="{FF2B5EF4-FFF2-40B4-BE49-F238E27FC236}">
                    <a16:creationId xmlns:a16="http://schemas.microsoft.com/office/drawing/2014/main" id="{D6B9C8ED-321B-2D40-8364-194A50A93B5D}"/>
                  </a:ext>
                </a:extLst>
              </p:cNvPr>
              <p:cNvGrpSpPr/>
              <p:nvPr/>
            </p:nvGrpSpPr>
            <p:grpSpPr>
              <a:xfrm>
                <a:off x="4596370" y="3324390"/>
                <a:ext cx="552654" cy="1188720"/>
                <a:chOff x="1823226" y="3235632"/>
                <a:chExt cx="552654" cy="1188720"/>
              </a:xfrm>
              <a:grpFill/>
            </p:grpSpPr>
            <p:sp>
              <p:nvSpPr>
                <p:cNvPr id="137" name="Oval 878">
                  <a:extLst>
                    <a:ext uri="{FF2B5EF4-FFF2-40B4-BE49-F238E27FC236}">
                      <a16:creationId xmlns:a16="http://schemas.microsoft.com/office/drawing/2014/main" id="{059F8F0F-2357-2EFE-BD05-B1A66B2A3BCF}"/>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38" name="Rectangle 880">
                  <a:extLst>
                    <a:ext uri="{FF2B5EF4-FFF2-40B4-BE49-F238E27FC236}">
                      <a16:creationId xmlns:a16="http://schemas.microsoft.com/office/drawing/2014/main" id="{F1FA809E-48B6-780C-DB9A-17FE1213CDC3}"/>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139" name="Oval 878">
                  <a:extLst>
                    <a:ext uri="{FF2B5EF4-FFF2-40B4-BE49-F238E27FC236}">
                      <a16:creationId xmlns:a16="http://schemas.microsoft.com/office/drawing/2014/main" id="{2718AB13-D28B-B6D5-6C05-C09456A8F068}"/>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40" name="Line 881">
                  <a:extLst>
                    <a:ext uri="{FF2B5EF4-FFF2-40B4-BE49-F238E27FC236}">
                      <a16:creationId xmlns:a16="http://schemas.microsoft.com/office/drawing/2014/main" id="{51A761A9-D5F7-03CC-4EB4-DD1E07B072EB}"/>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41" name="Line 882">
                  <a:extLst>
                    <a:ext uri="{FF2B5EF4-FFF2-40B4-BE49-F238E27FC236}">
                      <a16:creationId xmlns:a16="http://schemas.microsoft.com/office/drawing/2014/main" id="{0EA78881-719B-2734-67CE-352B528BFFB4}"/>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42" name="Rectangle 880">
                  <a:extLst>
                    <a:ext uri="{FF2B5EF4-FFF2-40B4-BE49-F238E27FC236}">
                      <a16:creationId xmlns:a16="http://schemas.microsoft.com/office/drawing/2014/main" id="{94C8F06C-27CD-D6D5-AAEB-CD3B069D1E2F}"/>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143" name="Oval 878">
                  <a:extLst>
                    <a:ext uri="{FF2B5EF4-FFF2-40B4-BE49-F238E27FC236}">
                      <a16:creationId xmlns:a16="http://schemas.microsoft.com/office/drawing/2014/main" id="{C7225DF7-A4DC-8176-2734-FF6F24094EB2}"/>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44" name="Line 882">
                  <a:extLst>
                    <a:ext uri="{FF2B5EF4-FFF2-40B4-BE49-F238E27FC236}">
                      <a16:creationId xmlns:a16="http://schemas.microsoft.com/office/drawing/2014/main" id="{CE832EBD-2A22-9D27-E85B-B5683EC432AF}"/>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45" name="Line 882">
                  <a:extLst>
                    <a:ext uri="{FF2B5EF4-FFF2-40B4-BE49-F238E27FC236}">
                      <a16:creationId xmlns:a16="http://schemas.microsoft.com/office/drawing/2014/main" id="{0E000008-AF30-92F2-0179-41B46C2E5FF0}"/>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46" name="Line 884">
                  <a:extLst>
                    <a:ext uri="{FF2B5EF4-FFF2-40B4-BE49-F238E27FC236}">
                      <a16:creationId xmlns:a16="http://schemas.microsoft.com/office/drawing/2014/main" id="{355BA4EC-ED33-757D-223E-4C9616A53479}"/>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p:spPr>
              <p:txBody>
                <a:bodyPr wrap="none" anchor="ctr"/>
                <a:lstStyle/>
                <a:p>
                  <a:endParaRPr lang="en-US" dirty="0">
                    <a:latin typeface="Calibri"/>
                    <a:ea typeface="Calibri"/>
                    <a:cs typeface="Calibri"/>
                  </a:endParaRPr>
                </a:p>
              </p:txBody>
            </p:sp>
            <p:sp>
              <p:nvSpPr>
                <p:cNvPr id="147" name="Oval 885">
                  <a:extLst>
                    <a:ext uri="{FF2B5EF4-FFF2-40B4-BE49-F238E27FC236}">
                      <a16:creationId xmlns:a16="http://schemas.microsoft.com/office/drawing/2014/main" id="{DBFE08F2-AA60-944D-70D3-6DBB418E5051}"/>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48" name="Line 881">
                  <a:extLst>
                    <a:ext uri="{FF2B5EF4-FFF2-40B4-BE49-F238E27FC236}">
                      <a16:creationId xmlns:a16="http://schemas.microsoft.com/office/drawing/2014/main" id="{BA690AE1-6EB4-39E3-5220-0BA1BB48CF3E}"/>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49" name="Line 882">
                  <a:extLst>
                    <a:ext uri="{FF2B5EF4-FFF2-40B4-BE49-F238E27FC236}">
                      <a16:creationId xmlns:a16="http://schemas.microsoft.com/office/drawing/2014/main" id="{C0008572-E775-553A-20E9-2EF35F546E2E}"/>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grpSp>
        </p:grpSp>
        <p:grpSp>
          <p:nvGrpSpPr>
            <p:cNvPr id="509" name="Group 508">
              <a:extLst>
                <a:ext uri="{FF2B5EF4-FFF2-40B4-BE49-F238E27FC236}">
                  <a16:creationId xmlns:a16="http://schemas.microsoft.com/office/drawing/2014/main" id="{BD7F5E74-2404-7073-3543-A79C377E89EE}"/>
                </a:ext>
              </a:extLst>
            </p:cNvPr>
            <p:cNvGrpSpPr/>
            <p:nvPr/>
          </p:nvGrpSpPr>
          <p:grpSpPr>
            <a:xfrm>
              <a:off x="884857" y="6119126"/>
              <a:ext cx="538242" cy="388227"/>
              <a:chOff x="1012668" y="927184"/>
              <a:chExt cx="747559" cy="539203"/>
            </a:xfrm>
          </p:grpSpPr>
          <p:sp>
            <p:nvSpPr>
              <p:cNvPr id="510" name="Line 853">
                <a:extLst>
                  <a:ext uri="{FF2B5EF4-FFF2-40B4-BE49-F238E27FC236}">
                    <a16:creationId xmlns:a16="http://schemas.microsoft.com/office/drawing/2014/main" id="{2398D47A-7308-E27D-8825-B8DC60DA1419}"/>
                  </a:ext>
                </a:extLst>
              </p:cNvPr>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 xmlns:a14="http://schemas.microsoft.com/office/drawing/2010/main">
                    <a:noFill/>
                  </a14:hiddenFill>
                </a:ext>
              </a:extLst>
            </p:spPr>
            <p:txBody>
              <a:bodyPr wrap="none" anchor="ctr">
                <a:flatTx/>
              </a:bodyPr>
              <a:lstStyle/>
              <a:p>
                <a:endParaRPr lang="en-US" dirty="0">
                  <a:latin typeface="Calibri"/>
                  <a:ea typeface="Times New Roman"/>
                  <a:cs typeface="Times New Roman"/>
                </a:endParaRPr>
              </a:p>
            </p:txBody>
          </p:sp>
          <p:sp>
            <p:nvSpPr>
              <p:cNvPr id="511" name="Rectangle 876">
                <a:extLst>
                  <a:ext uri="{FF2B5EF4-FFF2-40B4-BE49-F238E27FC236}">
                    <a16:creationId xmlns:a16="http://schemas.microsoft.com/office/drawing/2014/main" id="{2ED93126-D731-2AD1-E846-612D4CA50C8D}"/>
                  </a:ext>
                </a:extLst>
              </p:cNvPr>
              <p:cNvSpPr>
                <a:spLocks noChangeAspect="1" noChangeArrowheads="1"/>
              </p:cNvSpPr>
              <p:nvPr/>
            </p:nvSpPr>
            <p:spPr bwMode="auto">
              <a:xfrm>
                <a:off x="1059818" y="927184"/>
                <a:ext cx="100" cy="427467"/>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latin typeface="Calibri"/>
                  <a:ea typeface="Times New Roman"/>
                  <a:cs typeface="Calibri"/>
                </a:endParaRPr>
              </a:p>
            </p:txBody>
          </p:sp>
          <p:sp>
            <p:nvSpPr>
              <p:cNvPr id="128" name="Rectangle 873">
                <a:extLst>
                  <a:ext uri="{FF2B5EF4-FFF2-40B4-BE49-F238E27FC236}">
                    <a16:creationId xmlns:a16="http://schemas.microsoft.com/office/drawing/2014/main" id="{7099E936-A010-8C60-937F-1FA6305D09AD}"/>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dirty="0">
                    <a:latin typeface="Calibri"/>
                    <a:ea typeface="Times New Roman"/>
                    <a:cs typeface="Calibri"/>
                  </a:rPr>
                  <a:t>c1</a:t>
                </a:r>
              </a:p>
            </p:txBody>
          </p:sp>
          <p:sp>
            <p:nvSpPr>
              <p:cNvPr id="129" name="Freeform 875">
                <a:extLst>
                  <a:ext uri="{FF2B5EF4-FFF2-40B4-BE49-F238E27FC236}">
                    <a16:creationId xmlns:a16="http://schemas.microsoft.com/office/drawing/2014/main" id="{FB9C3F67-A5A2-06BE-2D8D-8A5B8A02755F}"/>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Times New Roman"/>
                  <a:cs typeface="Times New Roman"/>
                </a:endParaRPr>
              </a:p>
            </p:txBody>
          </p:sp>
        </p:grpSp>
      </p:grpSp>
      <mc:AlternateContent xmlns:mc="http://schemas.openxmlformats.org/markup-compatibility/2006" xmlns:a14="http://schemas.microsoft.com/office/drawing/2010/main">
        <mc:Choice Requires="a14">
          <p:sp>
            <p:nvSpPr>
              <p:cNvPr id="206" name="Rectangle 205">
                <a:extLst>
                  <a:ext uri="{FF2B5EF4-FFF2-40B4-BE49-F238E27FC236}">
                    <a16:creationId xmlns:a16="http://schemas.microsoft.com/office/drawing/2014/main" id="{7EE42E24-03CC-2492-5422-818792A04CCE}"/>
                  </a:ext>
                </a:extLst>
              </p:cNvPr>
              <p:cNvSpPr/>
              <p:nvPr/>
            </p:nvSpPr>
            <p:spPr>
              <a:xfrm>
                <a:off x="11668168" y="1094475"/>
                <a:ext cx="44505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i="1" dirty="0">
                              <a:solidFill>
                                <a:srgbClr val="FFC000"/>
                              </a:solidFill>
                              <a:latin typeface="Cambria Math" panose="02040503050406030204" pitchFamily="18" charset="0"/>
                            </a:rPr>
                          </m:ctrlPr>
                        </m:sSubPr>
                        <m:e>
                          <m:r>
                            <a:rPr lang="de-DE" i="1" dirty="0">
                              <a:solidFill>
                                <a:srgbClr val="FFC000"/>
                              </a:solidFill>
                              <a:latin typeface="Cambria Math" panose="02040503050406030204" pitchFamily="18" charset="0"/>
                            </a:rPr>
                            <m:t>𝑠</m:t>
                          </m:r>
                        </m:e>
                        <m:sub>
                          <m:r>
                            <a:rPr lang="de-DE" i="1" dirty="0">
                              <a:solidFill>
                                <a:srgbClr val="FFC000"/>
                              </a:solidFill>
                              <a:latin typeface="Cambria Math" panose="02040503050406030204" pitchFamily="18" charset="0"/>
                            </a:rPr>
                            <m:t>0</m:t>
                          </m:r>
                        </m:sub>
                      </m:sSub>
                    </m:oMath>
                  </m:oMathPara>
                </a14:m>
                <a:endParaRPr lang="en-GB" dirty="0">
                  <a:solidFill>
                    <a:srgbClr val="FFC000"/>
                  </a:solidFill>
                </a:endParaRPr>
              </a:p>
            </p:txBody>
          </p:sp>
        </mc:Choice>
        <mc:Fallback xmlns="">
          <p:sp>
            <p:nvSpPr>
              <p:cNvPr id="206" name="Rectangle 205">
                <a:extLst>
                  <a:ext uri="{FF2B5EF4-FFF2-40B4-BE49-F238E27FC236}">
                    <a16:creationId xmlns:a16="http://schemas.microsoft.com/office/drawing/2014/main" id="{7EE42E24-03CC-2492-5422-818792A04CCE}"/>
                  </a:ext>
                </a:extLst>
              </p:cNvPr>
              <p:cNvSpPr>
                <a:spLocks noRot="1" noChangeAspect="1" noMove="1" noResize="1" noEditPoints="1" noAdjustHandles="1" noChangeArrowheads="1" noChangeShapeType="1" noTextEdit="1"/>
              </p:cNvSpPr>
              <p:nvPr/>
            </p:nvSpPr>
            <p:spPr>
              <a:xfrm>
                <a:off x="11668168" y="1094475"/>
                <a:ext cx="445058" cy="369332"/>
              </a:xfrm>
              <a:prstGeom prst="rect">
                <a:avLst/>
              </a:prstGeom>
              <a:blipFill>
                <a:blip r:embed="rId4"/>
                <a:stretch>
                  <a:fillRect/>
                </a:stretch>
              </a:blipFill>
            </p:spPr>
            <p:txBody>
              <a:bodyPr/>
              <a:lstStyle/>
              <a:p>
                <a:r>
                  <a:rPr lang="en-DE">
                    <a:noFill/>
                  </a:rPr>
                  <a:t> </a:t>
                </a:r>
              </a:p>
            </p:txBody>
          </p:sp>
        </mc:Fallback>
      </mc:AlternateContent>
      <p:grpSp>
        <p:nvGrpSpPr>
          <p:cNvPr id="207" name="Group 206">
            <a:extLst>
              <a:ext uri="{FF2B5EF4-FFF2-40B4-BE49-F238E27FC236}">
                <a16:creationId xmlns:a16="http://schemas.microsoft.com/office/drawing/2014/main" id="{0A8E2411-BC52-2434-C8C0-D4C4EA339692}"/>
              </a:ext>
            </a:extLst>
          </p:cNvPr>
          <p:cNvGrpSpPr/>
          <p:nvPr/>
        </p:nvGrpSpPr>
        <p:grpSpPr>
          <a:xfrm>
            <a:off x="7533732" y="3878687"/>
            <a:ext cx="4145305" cy="2027225"/>
            <a:chOff x="4734528" y="4523059"/>
            <a:chExt cx="4145305" cy="2027225"/>
          </a:xfrm>
        </p:grpSpPr>
        <p:sp>
          <p:nvSpPr>
            <p:cNvPr id="208" name="Rectangle 891">
              <a:extLst>
                <a:ext uri="{FF2B5EF4-FFF2-40B4-BE49-F238E27FC236}">
                  <a16:creationId xmlns:a16="http://schemas.microsoft.com/office/drawing/2014/main" id="{463DC846-655A-9501-28FA-482A93A9204F}"/>
                </a:ext>
              </a:extLst>
            </p:cNvPr>
            <p:cNvSpPr>
              <a:spLocks noChangeArrowheads="1"/>
            </p:cNvSpPr>
            <p:nvPr/>
          </p:nvSpPr>
          <p:spPr bwMode="auto">
            <a:xfrm>
              <a:off x="5921139" y="5934915"/>
              <a:ext cx="65" cy="276999"/>
            </a:xfrm>
            <a:prstGeom prst="rect">
              <a:avLst/>
            </a:prstGeom>
            <a:solidFill>
              <a:srgbClr val="89D3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endParaRPr lang="en-US" b="1" dirty="0">
                <a:latin typeface="Calibri"/>
                <a:ea typeface="Calibri"/>
                <a:cs typeface="Calibri"/>
              </a:endParaRPr>
            </a:p>
          </p:txBody>
        </p:sp>
        <p:sp>
          <p:nvSpPr>
            <p:cNvPr id="209" name="Rectangle 891">
              <a:extLst>
                <a:ext uri="{FF2B5EF4-FFF2-40B4-BE49-F238E27FC236}">
                  <a16:creationId xmlns:a16="http://schemas.microsoft.com/office/drawing/2014/main" id="{5A9E7324-08C3-4F1E-7F51-11B046591EF1}"/>
                </a:ext>
              </a:extLst>
            </p:cNvPr>
            <p:cNvSpPr>
              <a:spLocks noChangeArrowheads="1"/>
            </p:cNvSpPr>
            <p:nvPr/>
          </p:nvSpPr>
          <p:spPr bwMode="auto">
            <a:xfrm>
              <a:off x="7724651" y="5992387"/>
              <a:ext cx="65" cy="276999"/>
            </a:xfrm>
            <a:prstGeom prst="rect">
              <a:avLst/>
            </a:prstGeom>
            <a:solidFill>
              <a:srgbClr val="FAC09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endParaRPr lang="en-US" b="1" dirty="0">
                <a:latin typeface="Calibri"/>
                <a:ea typeface="Calibri"/>
                <a:cs typeface="Calibri"/>
              </a:endParaRPr>
            </a:p>
          </p:txBody>
        </p:sp>
        <p:grpSp>
          <p:nvGrpSpPr>
            <p:cNvPr id="210" name="Group 209">
              <a:extLst>
                <a:ext uri="{FF2B5EF4-FFF2-40B4-BE49-F238E27FC236}">
                  <a16:creationId xmlns:a16="http://schemas.microsoft.com/office/drawing/2014/main" id="{5A3B9763-EE95-D8D9-2338-64C94A7D37B6}"/>
                </a:ext>
              </a:extLst>
            </p:cNvPr>
            <p:cNvGrpSpPr/>
            <p:nvPr/>
          </p:nvGrpSpPr>
          <p:grpSpPr>
            <a:xfrm>
              <a:off x="5483239" y="5330897"/>
              <a:ext cx="1654724" cy="802328"/>
              <a:chOff x="1026717" y="2292224"/>
              <a:chExt cx="2553587" cy="1238160"/>
            </a:xfrm>
          </p:grpSpPr>
          <p:sp>
            <p:nvSpPr>
              <p:cNvPr id="512" name="Line 853">
                <a:extLst>
                  <a:ext uri="{FF2B5EF4-FFF2-40B4-BE49-F238E27FC236}">
                    <a16:creationId xmlns:a16="http://schemas.microsoft.com/office/drawing/2014/main" id="{113B6BD2-523D-302D-7A1C-53DA7205B301}"/>
                  </a:ext>
                </a:extLst>
              </p:cNvPr>
              <p:cNvSpPr>
                <a:spLocks noChangeShapeType="1"/>
              </p:cNvSpPr>
              <p:nvPr/>
            </p:nvSpPr>
            <p:spPr bwMode="auto">
              <a:xfrm>
                <a:off x="1026717" y="3524325"/>
                <a:ext cx="822962" cy="6059"/>
              </a:xfrm>
              <a:prstGeom prst="line">
                <a:avLst/>
              </a:prstGeom>
              <a:noFill/>
              <a:ln w="9525">
                <a:solidFill>
                  <a:schemeClr val="tx1"/>
                </a:solidFill>
                <a:round/>
                <a:headEnd/>
                <a:tailEnd/>
              </a:ln>
              <a:scene3d>
                <a:camera prst="legacyObliqueTopRight">
                  <a:rot lat="60000" lon="0" rev="0"/>
                </a:camera>
                <a:lightRig rig="legacyFlat3" dir="l"/>
              </a:scene3d>
              <a:sp3d extrusionH="2095500" contourW="6350" prstMaterial="legacyPlastic">
                <a:bevelT w="13500" h="13500" prst="angle"/>
                <a:bevelB w="13500" h="13500" prst="angle"/>
                <a:extrusionClr>
                  <a:srgbClr val="EBE6DB"/>
                </a:extrusionClr>
              </a:sp3d>
              <a:extLst>
                <a:ext uri="{909E8E84-426E-40dd-AFC4-6F175D3DCCD1}">
                  <a14:hiddenFill xmlns="" xmlns:a14="http://schemas.microsoft.com/office/drawing/2010/main">
                    <a:noFill/>
                  </a14:hiddenFill>
                </a:ext>
              </a:extLst>
            </p:spPr>
            <p:txBody>
              <a:bodyPr wrap="none" anchor="ctr">
                <a:flatTx/>
              </a:bodyPr>
              <a:lstStyle/>
              <a:p>
                <a:endParaRPr lang="en-US" dirty="0">
                  <a:latin typeface="Calibri"/>
                  <a:ea typeface="Times New Roman"/>
                  <a:cs typeface="Times New Roman"/>
                </a:endParaRPr>
              </a:p>
            </p:txBody>
          </p:sp>
          <p:cxnSp>
            <p:nvCxnSpPr>
              <p:cNvPr id="513" name="Straight Connector 512">
                <a:extLst>
                  <a:ext uri="{FF2B5EF4-FFF2-40B4-BE49-F238E27FC236}">
                    <a16:creationId xmlns:a16="http://schemas.microsoft.com/office/drawing/2014/main" id="{2A0E0A97-1EC6-595F-56FE-7C9DD0F8FF7F}"/>
                  </a:ext>
                </a:extLst>
              </p:cNvPr>
              <p:cNvCxnSpPr/>
              <p:nvPr/>
            </p:nvCxnSpPr>
            <p:spPr>
              <a:xfrm>
                <a:off x="2180139" y="2292224"/>
                <a:ext cx="113385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14" name="Freeform 860">
                <a:extLst>
                  <a:ext uri="{FF2B5EF4-FFF2-40B4-BE49-F238E27FC236}">
                    <a16:creationId xmlns:a16="http://schemas.microsoft.com/office/drawing/2014/main" id="{4D4A9D51-2270-3B2D-DE66-4D586EFB5B95}"/>
                  </a:ext>
                </a:extLst>
              </p:cNvPr>
              <p:cNvSpPr>
                <a:spLocks/>
              </p:cNvSpPr>
              <p:nvPr/>
            </p:nvSpPr>
            <p:spPr bwMode="auto">
              <a:xfrm>
                <a:off x="2604677" y="2352547"/>
                <a:ext cx="393192" cy="37765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515" name="Freeform 860">
                <a:extLst>
                  <a:ext uri="{FF2B5EF4-FFF2-40B4-BE49-F238E27FC236}">
                    <a16:creationId xmlns:a16="http://schemas.microsoft.com/office/drawing/2014/main" id="{1C8072CB-7545-B907-EDD2-B77C420B45A8}"/>
                  </a:ext>
                </a:extLst>
              </p:cNvPr>
              <p:cNvSpPr>
                <a:spLocks/>
              </p:cNvSpPr>
              <p:nvPr/>
            </p:nvSpPr>
            <p:spPr bwMode="auto">
              <a:xfrm>
                <a:off x="2366898" y="2303564"/>
                <a:ext cx="1213406" cy="42976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sp>
          <p:nvSpPr>
            <p:cNvPr id="211" name="Line 853">
              <a:extLst>
                <a:ext uri="{FF2B5EF4-FFF2-40B4-BE49-F238E27FC236}">
                  <a16:creationId xmlns:a16="http://schemas.microsoft.com/office/drawing/2014/main" id="{9F091CC6-212C-3498-D100-B7E09EF05264}"/>
                </a:ext>
              </a:extLst>
            </p:cNvPr>
            <p:cNvSpPr>
              <a:spLocks noChangeShapeType="1"/>
            </p:cNvSpPr>
            <p:nvPr/>
          </p:nvSpPr>
          <p:spPr bwMode="auto">
            <a:xfrm>
              <a:off x="7618521" y="6137574"/>
              <a:ext cx="533278" cy="3926"/>
            </a:xfrm>
            <a:prstGeom prst="line">
              <a:avLst/>
            </a:prstGeom>
            <a:noFill/>
            <a:ln w="9525">
              <a:solidFill>
                <a:schemeClr val="tx1"/>
              </a:solidFill>
              <a:round/>
              <a:headEnd/>
              <a:tailEnd/>
            </a:ln>
            <a:scene3d>
              <a:camera prst="legacyObliqueTopRight">
                <a:rot lat="60000" lon="0" rev="0"/>
              </a:camera>
              <a:lightRig rig="legacyFlat3" dir="l"/>
            </a:scene3d>
            <a:sp3d extrusionH="2032000" contourW="6350" prstMaterial="legacyPlastic">
              <a:bevelT w="13500" h="13500" prst="angle"/>
              <a:bevelB w="13500" h="13500" prst="angle"/>
              <a:extrusionClr>
                <a:srgbClr val="EBE6DB"/>
              </a:extrusionClr>
            </a:sp3d>
            <a:extLst>
              <a:ext uri="{909E8E84-426E-40dd-AFC4-6F175D3DCCD1}">
                <a14:hiddenFill xmlns="" xmlns:a14="http://schemas.microsoft.com/office/drawing/2010/main">
                  <a:noFill/>
                </a14:hiddenFill>
              </a:ext>
            </a:extLst>
          </p:spPr>
          <p:txBody>
            <a:bodyPr wrap="none" anchor="ctr">
              <a:flatTx/>
            </a:bodyPr>
            <a:lstStyle/>
            <a:p>
              <a:endParaRPr lang="en-US" dirty="0">
                <a:latin typeface="Calibri"/>
                <a:ea typeface="Times New Roman"/>
                <a:cs typeface="Times New Roman"/>
              </a:endParaRPr>
            </a:p>
          </p:txBody>
        </p:sp>
        <p:grpSp>
          <p:nvGrpSpPr>
            <p:cNvPr id="212" name="Group 211">
              <a:extLst>
                <a:ext uri="{FF2B5EF4-FFF2-40B4-BE49-F238E27FC236}">
                  <a16:creationId xmlns:a16="http://schemas.microsoft.com/office/drawing/2014/main" id="{32B2FA91-130A-05CB-A62B-EB72050A7374}"/>
                </a:ext>
              </a:extLst>
            </p:cNvPr>
            <p:cNvGrpSpPr/>
            <p:nvPr/>
          </p:nvGrpSpPr>
          <p:grpSpPr>
            <a:xfrm>
              <a:off x="7810858" y="5365531"/>
              <a:ext cx="1068975" cy="282744"/>
              <a:chOff x="4618723" y="2324921"/>
              <a:chExt cx="1649655" cy="436333"/>
            </a:xfrm>
          </p:grpSpPr>
          <p:sp>
            <p:nvSpPr>
              <p:cNvPr id="253" name="Freeform 860">
                <a:extLst>
                  <a:ext uri="{FF2B5EF4-FFF2-40B4-BE49-F238E27FC236}">
                    <a16:creationId xmlns:a16="http://schemas.microsoft.com/office/drawing/2014/main" id="{A36E592F-7691-C51A-55AD-A9AF726ADD7F}"/>
                  </a:ext>
                </a:extLst>
              </p:cNvPr>
              <p:cNvSpPr>
                <a:spLocks/>
              </p:cNvSpPr>
              <p:nvPr/>
            </p:nvSpPr>
            <p:spPr bwMode="auto">
              <a:xfrm>
                <a:off x="4713316" y="2596201"/>
                <a:ext cx="393192" cy="16505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cxnSp>
            <p:nvCxnSpPr>
              <p:cNvPr id="254" name="Straight Connector 253">
                <a:extLst>
                  <a:ext uri="{FF2B5EF4-FFF2-40B4-BE49-F238E27FC236}">
                    <a16:creationId xmlns:a16="http://schemas.microsoft.com/office/drawing/2014/main" id="{8F2D2DD4-C027-99FB-7A22-7728A478847F}"/>
                  </a:ext>
                </a:extLst>
              </p:cNvPr>
              <p:cNvCxnSpPr/>
              <p:nvPr/>
            </p:nvCxnSpPr>
            <p:spPr>
              <a:xfrm>
                <a:off x="5143667" y="2324921"/>
                <a:ext cx="1124711"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55" name="Freeform 860">
                <a:extLst>
                  <a:ext uri="{FF2B5EF4-FFF2-40B4-BE49-F238E27FC236}">
                    <a16:creationId xmlns:a16="http://schemas.microsoft.com/office/drawing/2014/main" id="{66A5C5C9-8473-C49F-BE59-1C8FFFDB648B}"/>
                  </a:ext>
                </a:extLst>
              </p:cNvPr>
              <p:cNvSpPr>
                <a:spLocks/>
              </p:cNvSpPr>
              <p:nvPr/>
            </p:nvSpPr>
            <p:spPr bwMode="auto">
              <a:xfrm>
                <a:off x="4618723" y="2337343"/>
                <a:ext cx="1213406" cy="41148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cxnSp>
          <p:nvCxnSpPr>
            <p:cNvPr id="213" name="Straight Connector 212">
              <a:extLst>
                <a:ext uri="{FF2B5EF4-FFF2-40B4-BE49-F238E27FC236}">
                  <a16:creationId xmlns:a16="http://schemas.microsoft.com/office/drawing/2014/main" id="{298873DD-F249-AF9B-7170-E760A3FF1FE0}"/>
                </a:ext>
              </a:extLst>
            </p:cNvPr>
            <p:cNvCxnSpPr/>
            <p:nvPr/>
          </p:nvCxnSpPr>
          <p:spPr>
            <a:xfrm>
              <a:off x="6872036" y="6075807"/>
              <a:ext cx="592530"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14" name="Freeform 860">
              <a:extLst>
                <a:ext uri="{FF2B5EF4-FFF2-40B4-BE49-F238E27FC236}">
                  <a16:creationId xmlns:a16="http://schemas.microsoft.com/office/drawing/2014/main" id="{E7C4C817-09B2-3AF1-79AE-BCB3AA51AE96}"/>
                </a:ext>
              </a:extLst>
            </p:cNvPr>
            <p:cNvSpPr>
              <a:spLocks/>
            </p:cNvSpPr>
            <p:nvPr/>
          </p:nvSpPr>
          <p:spPr bwMode="auto">
            <a:xfrm>
              <a:off x="6581552" y="6114896"/>
              <a:ext cx="799916" cy="24471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215" name="Freeform 860">
              <a:extLst>
                <a:ext uri="{FF2B5EF4-FFF2-40B4-BE49-F238E27FC236}">
                  <a16:creationId xmlns:a16="http://schemas.microsoft.com/office/drawing/2014/main" id="{C1B8D480-DAB2-2F58-7FF5-EE9DA7EFEA33}"/>
                </a:ext>
              </a:extLst>
            </p:cNvPr>
            <p:cNvSpPr>
              <a:spLocks/>
            </p:cNvSpPr>
            <p:nvPr/>
          </p:nvSpPr>
          <p:spPr bwMode="auto">
            <a:xfrm>
              <a:off x="6467980" y="6075936"/>
              <a:ext cx="1011288" cy="27849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sp>
          <p:nvSpPr>
            <p:cNvPr id="216" name="Line 853">
              <a:extLst>
                <a:ext uri="{FF2B5EF4-FFF2-40B4-BE49-F238E27FC236}">
                  <a16:creationId xmlns:a16="http://schemas.microsoft.com/office/drawing/2014/main" id="{AB7C55FF-1763-9818-BFF1-DCF5AD48998C}"/>
                </a:ext>
              </a:extLst>
            </p:cNvPr>
            <p:cNvSpPr>
              <a:spLocks noChangeShapeType="1"/>
            </p:cNvSpPr>
            <p:nvPr/>
          </p:nvSpPr>
          <p:spPr bwMode="auto">
            <a:xfrm>
              <a:off x="7025545" y="6546358"/>
              <a:ext cx="1333194"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dirty="0">
                  <a:latin typeface="Calibri"/>
                  <a:ea typeface="Times New Roman"/>
                  <a:cs typeface="Times New Roman"/>
                </a:rPr>
                <a:t>             d2</a:t>
              </a:r>
            </a:p>
          </p:txBody>
        </p:sp>
        <p:sp>
          <p:nvSpPr>
            <p:cNvPr id="217" name="Line 853">
              <a:extLst>
                <a:ext uri="{FF2B5EF4-FFF2-40B4-BE49-F238E27FC236}">
                  <a16:creationId xmlns:a16="http://schemas.microsoft.com/office/drawing/2014/main" id="{9EF86ADA-EB2B-E74A-D109-2237A2B926CD}"/>
                </a:ext>
              </a:extLst>
            </p:cNvPr>
            <p:cNvSpPr>
              <a:spLocks noChangeShapeType="1"/>
            </p:cNvSpPr>
            <p:nvPr/>
          </p:nvSpPr>
          <p:spPr bwMode="auto">
            <a:xfrm>
              <a:off x="5087565" y="6542432"/>
              <a:ext cx="1333194"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dirty="0">
                  <a:latin typeface="Calibri"/>
                  <a:ea typeface="Times New Roman"/>
                  <a:cs typeface="Times New Roman"/>
                </a:rPr>
                <a:t>            d1</a:t>
              </a:r>
            </a:p>
          </p:txBody>
        </p:sp>
        <p:sp>
          <p:nvSpPr>
            <p:cNvPr id="218" name="Line 853">
              <a:extLst>
                <a:ext uri="{FF2B5EF4-FFF2-40B4-BE49-F238E27FC236}">
                  <a16:creationId xmlns:a16="http://schemas.microsoft.com/office/drawing/2014/main" id="{AB7FBCED-D20E-0108-2CE8-67D005935CC3}"/>
                </a:ext>
              </a:extLst>
            </p:cNvPr>
            <p:cNvSpPr>
              <a:spLocks noChangeShapeType="1"/>
            </p:cNvSpPr>
            <p:nvPr/>
          </p:nvSpPr>
          <p:spPr bwMode="auto">
            <a:xfrm>
              <a:off x="6592495" y="5716765"/>
              <a:ext cx="1185062"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dirty="0">
                  <a:ea typeface="Times New Roman"/>
                  <a:cs typeface="Times New Roman"/>
                </a:rPr>
                <a:t>           d3</a:t>
              </a:r>
            </a:p>
          </p:txBody>
        </p:sp>
        <p:grpSp>
          <p:nvGrpSpPr>
            <p:cNvPr id="219" name="Group 218">
              <a:extLst>
                <a:ext uri="{FF2B5EF4-FFF2-40B4-BE49-F238E27FC236}">
                  <a16:creationId xmlns:a16="http://schemas.microsoft.com/office/drawing/2014/main" id="{2DC01629-2FEE-AD41-7A35-C8BCDDF03E49}"/>
                </a:ext>
              </a:extLst>
            </p:cNvPr>
            <p:cNvGrpSpPr/>
            <p:nvPr/>
          </p:nvGrpSpPr>
          <p:grpSpPr>
            <a:xfrm>
              <a:off x="4734528" y="5865299"/>
              <a:ext cx="484418" cy="349404"/>
              <a:chOff x="1012668" y="927184"/>
              <a:chExt cx="747559" cy="539203"/>
            </a:xfrm>
          </p:grpSpPr>
          <p:sp>
            <p:nvSpPr>
              <p:cNvPr id="249" name="Line 853">
                <a:extLst>
                  <a:ext uri="{FF2B5EF4-FFF2-40B4-BE49-F238E27FC236}">
                    <a16:creationId xmlns:a16="http://schemas.microsoft.com/office/drawing/2014/main" id="{E47181B0-529E-A374-C7CD-AABDAA841870}"/>
                  </a:ext>
                </a:extLst>
              </p:cNvPr>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 xmlns:a14="http://schemas.microsoft.com/office/drawing/2010/main">
                    <a:noFill/>
                  </a14:hiddenFill>
                </a:ext>
              </a:extLst>
            </p:spPr>
            <p:txBody>
              <a:bodyPr wrap="none" anchor="ctr">
                <a:flatTx/>
              </a:bodyPr>
              <a:lstStyle/>
              <a:p>
                <a:endParaRPr lang="en-US" dirty="0">
                  <a:latin typeface="Calibri"/>
                  <a:ea typeface="Times New Roman"/>
                  <a:cs typeface="Times New Roman"/>
                </a:endParaRPr>
              </a:p>
            </p:txBody>
          </p:sp>
          <p:sp>
            <p:nvSpPr>
              <p:cNvPr id="250" name="Rectangle 876">
                <a:extLst>
                  <a:ext uri="{FF2B5EF4-FFF2-40B4-BE49-F238E27FC236}">
                    <a16:creationId xmlns:a16="http://schemas.microsoft.com/office/drawing/2014/main" id="{43E9DEF7-7C84-F26C-A9C6-46224D53B0CB}"/>
                  </a:ext>
                </a:extLst>
              </p:cNvPr>
              <p:cNvSpPr>
                <a:spLocks noChangeAspect="1" noChangeArrowheads="1"/>
              </p:cNvSpPr>
              <p:nvPr/>
            </p:nvSpPr>
            <p:spPr bwMode="auto">
              <a:xfrm>
                <a:off x="1059818" y="927184"/>
                <a:ext cx="100" cy="427467"/>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latin typeface="Calibri"/>
                  <a:ea typeface="Times New Roman"/>
                  <a:cs typeface="Calibri"/>
                </a:endParaRPr>
              </a:p>
            </p:txBody>
          </p:sp>
          <p:sp>
            <p:nvSpPr>
              <p:cNvPr id="251" name="Rectangle 873">
                <a:extLst>
                  <a:ext uri="{FF2B5EF4-FFF2-40B4-BE49-F238E27FC236}">
                    <a16:creationId xmlns:a16="http://schemas.microsoft.com/office/drawing/2014/main" id="{A7C43EF2-7962-6649-2280-17DDB4B30C12}"/>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dirty="0">
                    <a:latin typeface="Calibri"/>
                    <a:ea typeface="Times New Roman"/>
                    <a:cs typeface="Calibri"/>
                  </a:rPr>
                  <a:t>c1</a:t>
                </a:r>
              </a:p>
            </p:txBody>
          </p:sp>
          <p:sp>
            <p:nvSpPr>
              <p:cNvPr id="252" name="Freeform 875">
                <a:extLst>
                  <a:ext uri="{FF2B5EF4-FFF2-40B4-BE49-F238E27FC236}">
                    <a16:creationId xmlns:a16="http://schemas.microsoft.com/office/drawing/2014/main" id="{D1E728C7-7DA6-89B9-1ABD-45B8CA0CFBE7}"/>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Times New Roman"/>
                  <a:cs typeface="Times New Roman"/>
                </a:endParaRPr>
              </a:p>
            </p:txBody>
          </p:sp>
        </p:grpSp>
        <p:grpSp>
          <p:nvGrpSpPr>
            <p:cNvPr id="220" name="Group 219">
              <a:extLst>
                <a:ext uri="{FF2B5EF4-FFF2-40B4-BE49-F238E27FC236}">
                  <a16:creationId xmlns:a16="http://schemas.microsoft.com/office/drawing/2014/main" id="{A33F1723-4186-81BE-2458-E4344A817BCF}"/>
                </a:ext>
              </a:extLst>
            </p:cNvPr>
            <p:cNvGrpSpPr/>
            <p:nvPr/>
          </p:nvGrpSpPr>
          <p:grpSpPr>
            <a:xfrm>
              <a:off x="4966767" y="4523059"/>
              <a:ext cx="1082989" cy="919087"/>
              <a:chOff x="3906167" y="3324390"/>
              <a:chExt cx="1671281" cy="1418344"/>
            </a:xfrm>
            <a:solidFill>
              <a:srgbClr val="93D2FE"/>
            </a:solidFill>
          </p:grpSpPr>
          <p:sp>
            <p:nvSpPr>
              <p:cNvPr id="225" name="Oval 859">
                <a:extLst>
                  <a:ext uri="{FF2B5EF4-FFF2-40B4-BE49-F238E27FC236}">
                    <a16:creationId xmlns:a16="http://schemas.microsoft.com/office/drawing/2014/main" id="{96F2726E-56D6-6415-1DC8-59EB867EF5E3}"/>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26" name="Oval 861">
                <a:extLst>
                  <a:ext uri="{FF2B5EF4-FFF2-40B4-BE49-F238E27FC236}">
                    <a16:creationId xmlns:a16="http://schemas.microsoft.com/office/drawing/2014/main" id="{A3C6B1FE-52B1-A037-EA87-0ABCE4633DE1}"/>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27" name="Oval 862">
                <a:extLst>
                  <a:ext uri="{FF2B5EF4-FFF2-40B4-BE49-F238E27FC236}">
                    <a16:creationId xmlns:a16="http://schemas.microsoft.com/office/drawing/2014/main" id="{FF8B10F0-CA27-3D25-B7CF-1E30A964AE02}"/>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28" name="Oval 863">
                <a:extLst>
                  <a:ext uri="{FF2B5EF4-FFF2-40B4-BE49-F238E27FC236}">
                    <a16:creationId xmlns:a16="http://schemas.microsoft.com/office/drawing/2014/main" id="{6759E169-09C3-221F-DADF-ED53E070C295}"/>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29" name="Oval 863">
                <a:extLst>
                  <a:ext uri="{FF2B5EF4-FFF2-40B4-BE49-F238E27FC236}">
                    <a16:creationId xmlns:a16="http://schemas.microsoft.com/office/drawing/2014/main" id="{B373AE26-B259-82A5-C20E-3DE4421C8DC7}"/>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grpSp>
            <p:nvGrpSpPr>
              <p:cNvPr id="230" name="Group 229">
                <a:extLst>
                  <a:ext uri="{FF2B5EF4-FFF2-40B4-BE49-F238E27FC236}">
                    <a16:creationId xmlns:a16="http://schemas.microsoft.com/office/drawing/2014/main" id="{5349AAB2-BDD2-C22D-797E-4491A528E949}"/>
                  </a:ext>
                </a:extLst>
              </p:cNvPr>
              <p:cNvGrpSpPr/>
              <p:nvPr/>
            </p:nvGrpSpPr>
            <p:grpSpPr>
              <a:xfrm>
                <a:off x="3906167" y="4047050"/>
                <a:ext cx="1671281" cy="539042"/>
                <a:chOff x="1320274" y="4580303"/>
                <a:chExt cx="1671281" cy="467246"/>
              </a:xfrm>
              <a:grpFill/>
            </p:grpSpPr>
            <p:sp>
              <p:nvSpPr>
                <p:cNvPr id="245" name="Freeform 860">
                  <a:extLst>
                    <a:ext uri="{FF2B5EF4-FFF2-40B4-BE49-F238E27FC236}">
                      <a16:creationId xmlns:a16="http://schemas.microsoft.com/office/drawing/2014/main" id="{B789CE37-FE89-3442-06AB-B1297A5CA698}"/>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46" name="Rectangle 864">
                  <a:extLst>
                    <a:ext uri="{FF2B5EF4-FFF2-40B4-BE49-F238E27FC236}">
                      <a16:creationId xmlns:a16="http://schemas.microsoft.com/office/drawing/2014/main" id="{3250009D-7A47-1F3A-8C94-E21CAD287985}"/>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ctr"/>
                <a:lstStyle/>
                <a:p>
                  <a:pPr algn="ctr"/>
                  <a:r>
                    <a:rPr lang="en-US" dirty="0">
                      <a:latin typeface="Calibri"/>
                      <a:ea typeface="Calibri"/>
                      <a:cs typeface="Calibri"/>
                    </a:rPr>
                    <a:t>r1</a:t>
                  </a:r>
                </a:p>
              </p:txBody>
            </p:sp>
            <p:sp>
              <p:nvSpPr>
                <p:cNvPr id="247" name="Freeform 865">
                  <a:extLst>
                    <a:ext uri="{FF2B5EF4-FFF2-40B4-BE49-F238E27FC236}">
                      <a16:creationId xmlns:a16="http://schemas.microsoft.com/office/drawing/2014/main" id="{03019D21-8388-FCE4-9FD2-FF8981E3D84A}"/>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48" name="Freeform 866">
                  <a:extLst>
                    <a:ext uri="{FF2B5EF4-FFF2-40B4-BE49-F238E27FC236}">
                      <a16:creationId xmlns:a16="http://schemas.microsoft.com/office/drawing/2014/main" id="{13CC7163-D6B0-2C11-7415-F726D4D6E0EC}"/>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grpSp>
          <p:grpSp>
            <p:nvGrpSpPr>
              <p:cNvPr id="231" name="Group 230">
                <a:extLst>
                  <a:ext uri="{FF2B5EF4-FFF2-40B4-BE49-F238E27FC236}">
                    <a16:creationId xmlns:a16="http://schemas.microsoft.com/office/drawing/2014/main" id="{97B579B4-B271-139A-8A1E-D4A29FE33F98}"/>
                  </a:ext>
                </a:extLst>
              </p:cNvPr>
              <p:cNvGrpSpPr/>
              <p:nvPr/>
            </p:nvGrpSpPr>
            <p:grpSpPr>
              <a:xfrm>
                <a:off x="4596370" y="3324390"/>
                <a:ext cx="552654" cy="1188720"/>
                <a:chOff x="1823226" y="3235632"/>
                <a:chExt cx="552654" cy="1188720"/>
              </a:xfrm>
              <a:grpFill/>
            </p:grpSpPr>
            <p:sp>
              <p:nvSpPr>
                <p:cNvPr id="232" name="Oval 878">
                  <a:extLst>
                    <a:ext uri="{FF2B5EF4-FFF2-40B4-BE49-F238E27FC236}">
                      <a16:creationId xmlns:a16="http://schemas.microsoft.com/office/drawing/2014/main" id="{7250EB9F-1815-90AB-B1D4-FFBEE36E0174}"/>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33" name="Rectangle 880">
                  <a:extLst>
                    <a:ext uri="{FF2B5EF4-FFF2-40B4-BE49-F238E27FC236}">
                      <a16:creationId xmlns:a16="http://schemas.microsoft.com/office/drawing/2014/main" id="{7E2CE3C6-F6C3-31F3-D1BA-5AAA345C0B17}"/>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234" name="Oval 878">
                  <a:extLst>
                    <a:ext uri="{FF2B5EF4-FFF2-40B4-BE49-F238E27FC236}">
                      <a16:creationId xmlns:a16="http://schemas.microsoft.com/office/drawing/2014/main" id="{02B60415-6B20-C09A-E557-3C3D83BB897A}"/>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35" name="Line 881">
                  <a:extLst>
                    <a:ext uri="{FF2B5EF4-FFF2-40B4-BE49-F238E27FC236}">
                      <a16:creationId xmlns:a16="http://schemas.microsoft.com/office/drawing/2014/main" id="{1322E307-0F20-F6DF-5F6C-AB2B05117B2B}"/>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36" name="Line 882">
                  <a:extLst>
                    <a:ext uri="{FF2B5EF4-FFF2-40B4-BE49-F238E27FC236}">
                      <a16:creationId xmlns:a16="http://schemas.microsoft.com/office/drawing/2014/main" id="{C8EA401F-CEE4-CC81-214B-F4A615E5D5B8}"/>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37" name="Rectangle 880">
                  <a:extLst>
                    <a:ext uri="{FF2B5EF4-FFF2-40B4-BE49-F238E27FC236}">
                      <a16:creationId xmlns:a16="http://schemas.microsoft.com/office/drawing/2014/main" id="{BE042188-E2B8-A402-61D5-DB70BFC9C746}"/>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238" name="Oval 878">
                  <a:extLst>
                    <a:ext uri="{FF2B5EF4-FFF2-40B4-BE49-F238E27FC236}">
                      <a16:creationId xmlns:a16="http://schemas.microsoft.com/office/drawing/2014/main" id="{D1BB652E-4337-5C57-E8D1-6805F760C004}"/>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39" name="Line 882">
                  <a:extLst>
                    <a:ext uri="{FF2B5EF4-FFF2-40B4-BE49-F238E27FC236}">
                      <a16:creationId xmlns:a16="http://schemas.microsoft.com/office/drawing/2014/main" id="{EB3C757D-81DF-7C50-F326-1A3536AF734F}"/>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40" name="Line 882">
                  <a:extLst>
                    <a:ext uri="{FF2B5EF4-FFF2-40B4-BE49-F238E27FC236}">
                      <a16:creationId xmlns:a16="http://schemas.microsoft.com/office/drawing/2014/main" id="{16076EB6-DAA9-24B9-CAAA-B40AEBCD6CDB}"/>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41" name="Line 884">
                  <a:extLst>
                    <a:ext uri="{FF2B5EF4-FFF2-40B4-BE49-F238E27FC236}">
                      <a16:creationId xmlns:a16="http://schemas.microsoft.com/office/drawing/2014/main" id="{2E9A1AA0-2128-B966-EADE-ABAF2D69BF08}"/>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p:spPr>
              <p:txBody>
                <a:bodyPr wrap="none" anchor="ctr"/>
                <a:lstStyle/>
                <a:p>
                  <a:endParaRPr lang="en-US" dirty="0">
                    <a:latin typeface="Calibri"/>
                    <a:ea typeface="Calibri"/>
                    <a:cs typeface="Calibri"/>
                  </a:endParaRPr>
                </a:p>
              </p:txBody>
            </p:sp>
            <p:sp>
              <p:nvSpPr>
                <p:cNvPr id="242" name="Oval 885">
                  <a:extLst>
                    <a:ext uri="{FF2B5EF4-FFF2-40B4-BE49-F238E27FC236}">
                      <a16:creationId xmlns:a16="http://schemas.microsoft.com/office/drawing/2014/main" id="{29027B16-7394-0FB5-21EC-B8897F62C673}"/>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43" name="Line 881">
                  <a:extLst>
                    <a:ext uri="{FF2B5EF4-FFF2-40B4-BE49-F238E27FC236}">
                      <a16:creationId xmlns:a16="http://schemas.microsoft.com/office/drawing/2014/main" id="{E93A0891-0E1D-8D74-A45D-194A380F3892}"/>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44" name="Line 882">
                  <a:extLst>
                    <a:ext uri="{FF2B5EF4-FFF2-40B4-BE49-F238E27FC236}">
                      <a16:creationId xmlns:a16="http://schemas.microsoft.com/office/drawing/2014/main" id="{C88318FB-14DD-4BEC-E229-EDF4EDD7FE6B}"/>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grpSp>
        </p:grpSp>
        <p:cxnSp>
          <p:nvCxnSpPr>
            <p:cNvPr id="221" name="Straight Arrow Connector 220">
              <a:extLst>
                <a:ext uri="{FF2B5EF4-FFF2-40B4-BE49-F238E27FC236}">
                  <a16:creationId xmlns:a16="http://schemas.microsoft.com/office/drawing/2014/main" id="{F143D69C-034B-D916-F260-8E14363A10CD}"/>
                </a:ext>
              </a:extLst>
            </p:cNvPr>
            <p:cNvCxnSpPr>
              <a:cxnSpLocks/>
            </p:cNvCxnSpPr>
            <p:nvPr/>
          </p:nvCxnSpPr>
          <p:spPr>
            <a:xfrm>
              <a:off x="5953826" y="5400270"/>
              <a:ext cx="109138" cy="770314"/>
            </a:xfrm>
            <a:prstGeom prst="straightConnector1">
              <a:avLst/>
            </a:prstGeom>
            <a:ln>
              <a:solidFill>
                <a:schemeClr val="accent5">
                  <a:lumMod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222" name="Straight Arrow Connector 221">
              <a:extLst>
                <a:ext uri="{FF2B5EF4-FFF2-40B4-BE49-F238E27FC236}">
                  <a16:creationId xmlns:a16="http://schemas.microsoft.com/office/drawing/2014/main" id="{EFD1D723-B7FF-9DF6-A7F5-24C1B039FDCA}"/>
                </a:ext>
              </a:extLst>
            </p:cNvPr>
            <p:cNvCxnSpPr>
              <a:cxnSpLocks/>
            </p:cNvCxnSpPr>
            <p:nvPr/>
          </p:nvCxnSpPr>
          <p:spPr>
            <a:xfrm flipV="1">
              <a:off x="6015045" y="5381923"/>
              <a:ext cx="1134613" cy="18347"/>
            </a:xfrm>
            <a:prstGeom prst="straightConnector1">
              <a:avLst/>
            </a:prstGeom>
            <a:ln>
              <a:solidFill>
                <a:schemeClr val="accent5">
                  <a:lumMod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223" name="Straight Arrow Connector 222">
              <a:extLst>
                <a:ext uri="{FF2B5EF4-FFF2-40B4-BE49-F238E27FC236}">
                  <a16:creationId xmlns:a16="http://schemas.microsoft.com/office/drawing/2014/main" id="{B5102933-DCAC-6999-DB3D-3E14B8E1B6C4}"/>
                </a:ext>
              </a:extLst>
            </p:cNvPr>
            <p:cNvCxnSpPr>
              <a:cxnSpLocks/>
            </p:cNvCxnSpPr>
            <p:nvPr/>
          </p:nvCxnSpPr>
          <p:spPr>
            <a:xfrm>
              <a:off x="5260432" y="6114896"/>
              <a:ext cx="265021" cy="239530"/>
            </a:xfrm>
            <a:prstGeom prst="straightConnector1">
              <a:avLst/>
            </a:prstGeom>
            <a:ln>
              <a:solidFill>
                <a:srgbClr val="FFC000"/>
              </a:solidFill>
              <a:tailEnd type="triangle"/>
            </a:ln>
          </p:spPr>
          <p:style>
            <a:lnRef idx="2">
              <a:schemeClr val="accent1"/>
            </a:lnRef>
            <a:fillRef idx="0">
              <a:schemeClr val="accent1"/>
            </a:fillRef>
            <a:effectRef idx="1">
              <a:schemeClr val="accent1"/>
            </a:effectRef>
            <a:fontRef idx="minor">
              <a:schemeClr val="tx1"/>
            </a:fontRef>
          </p:style>
        </p:cxnSp>
        <p:cxnSp>
          <p:nvCxnSpPr>
            <p:cNvPr id="224" name="Straight Arrow Connector 223">
              <a:extLst>
                <a:ext uri="{FF2B5EF4-FFF2-40B4-BE49-F238E27FC236}">
                  <a16:creationId xmlns:a16="http://schemas.microsoft.com/office/drawing/2014/main" id="{41CBDA48-C737-0270-ED1D-B823788A9D33}"/>
                </a:ext>
              </a:extLst>
            </p:cNvPr>
            <p:cNvCxnSpPr>
              <a:cxnSpLocks/>
            </p:cNvCxnSpPr>
            <p:nvPr/>
          </p:nvCxnSpPr>
          <p:spPr>
            <a:xfrm flipV="1">
              <a:off x="5180846" y="5273747"/>
              <a:ext cx="502837" cy="550411"/>
            </a:xfrm>
            <a:prstGeom prst="straightConnector1">
              <a:avLst/>
            </a:prstGeom>
            <a:ln>
              <a:solidFill>
                <a:srgbClr val="FFC000"/>
              </a:solidFill>
              <a:tailEnd type="triangle"/>
            </a:ln>
          </p:spPr>
          <p:style>
            <a:lnRef idx="2">
              <a:schemeClr val="accent1"/>
            </a:lnRef>
            <a:fillRef idx="0">
              <a:schemeClr val="accent1"/>
            </a:fillRef>
            <a:effectRef idx="1">
              <a:schemeClr val="accent1"/>
            </a:effectRef>
            <a:fontRef idx="minor">
              <a:schemeClr val="tx1"/>
            </a:fontRef>
          </p:style>
        </p:cxnSp>
      </p:grpSp>
      <mc:AlternateContent xmlns:mc="http://schemas.openxmlformats.org/markup-compatibility/2006" xmlns:a14="http://schemas.microsoft.com/office/drawing/2010/main">
        <mc:Choice Requires="a14">
          <p:sp>
            <p:nvSpPr>
              <p:cNvPr id="516" name="Rectangle 515">
                <a:extLst>
                  <a:ext uri="{FF2B5EF4-FFF2-40B4-BE49-F238E27FC236}">
                    <a16:creationId xmlns:a16="http://schemas.microsoft.com/office/drawing/2014/main" id="{81535A03-BA38-5369-44EE-4CD5B13E9D09}"/>
                  </a:ext>
                </a:extLst>
              </p:cNvPr>
              <p:cNvSpPr/>
              <p:nvPr/>
            </p:nvSpPr>
            <p:spPr>
              <a:xfrm>
                <a:off x="11673491" y="5091678"/>
                <a:ext cx="445057"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i="1" dirty="0">
                              <a:solidFill>
                                <a:srgbClr val="FFC000"/>
                              </a:solidFill>
                              <a:latin typeface="Cambria Math" panose="02040503050406030204" pitchFamily="18" charset="0"/>
                            </a:rPr>
                          </m:ctrlPr>
                        </m:sSubPr>
                        <m:e>
                          <m:acc>
                            <m:accPr>
                              <m:chr m:val="̂"/>
                              <m:ctrlPr>
                                <a:rPr lang="en-GB" i="1" dirty="0">
                                  <a:solidFill>
                                    <a:srgbClr val="FFC000"/>
                                  </a:solidFill>
                                  <a:latin typeface="Cambria Math" panose="02040503050406030204" pitchFamily="18" charset="0"/>
                                </a:rPr>
                              </m:ctrlPr>
                            </m:accPr>
                            <m:e>
                              <m:r>
                                <a:rPr lang="de-DE" i="1" dirty="0">
                                  <a:solidFill>
                                    <a:srgbClr val="FFC000"/>
                                  </a:solidFill>
                                  <a:latin typeface="Cambria Math" panose="02040503050406030204" pitchFamily="18" charset="0"/>
                                </a:rPr>
                                <m:t>𝑠</m:t>
                              </m:r>
                            </m:e>
                          </m:acc>
                        </m:e>
                        <m:sub>
                          <m:r>
                            <a:rPr lang="de-DE" i="1" dirty="0">
                              <a:solidFill>
                                <a:srgbClr val="FFC000"/>
                              </a:solidFill>
                              <a:latin typeface="Cambria Math" panose="02040503050406030204" pitchFamily="18" charset="0"/>
                            </a:rPr>
                            <m:t>2</m:t>
                          </m:r>
                        </m:sub>
                      </m:sSub>
                    </m:oMath>
                  </m:oMathPara>
                </a14:m>
                <a:endParaRPr lang="en-GB" dirty="0">
                  <a:solidFill>
                    <a:srgbClr val="FFC000"/>
                  </a:solidFill>
                </a:endParaRPr>
              </a:p>
            </p:txBody>
          </p:sp>
        </mc:Choice>
        <mc:Fallback xmlns="">
          <p:sp>
            <p:nvSpPr>
              <p:cNvPr id="516" name="Rectangle 515">
                <a:extLst>
                  <a:ext uri="{FF2B5EF4-FFF2-40B4-BE49-F238E27FC236}">
                    <a16:creationId xmlns:a16="http://schemas.microsoft.com/office/drawing/2014/main" id="{81535A03-BA38-5369-44EE-4CD5B13E9D09}"/>
                  </a:ext>
                </a:extLst>
              </p:cNvPr>
              <p:cNvSpPr>
                <a:spLocks noRot="1" noChangeAspect="1" noMove="1" noResize="1" noEditPoints="1" noAdjustHandles="1" noChangeArrowheads="1" noChangeShapeType="1" noTextEdit="1"/>
              </p:cNvSpPr>
              <p:nvPr/>
            </p:nvSpPr>
            <p:spPr>
              <a:xfrm>
                <a:off x="11673491" y="5091678"/>
                <a:ext cx="445057" cy="369332"/>
              </a:xfrm>
              <a:prstGeom prst="rect">
                <a:avLst/>
              </a:prstGeom>
              <a:blipFill>
                <a:blip r:embed="rId5"/>
                <a:stretch>
                  <a:fillRect/>
                </a:stretch>
              </a:blipFill>
            </p:spPr>
            <p:txBody>
              <a:bodyPr/>
              <a:lstStyle/>
              <a:p>
                <a:r>
                  <a:rPr lang="en-DE">
                    <a:noFill/>
                  </a:rPr>
                  <a:t> </a:t>
                </a:r>
              </a:p>
            </p:txBody>
          </p:sp>
        </mc:Fallback>
      </mc:AlternateContent>
    </p:spTree>
    <p:extLst>
      <p:ext uri="{BB962C8B-B14F-4D97-AF65-F5344CB8AC3E}">
        <p14:creationId xmlns:p14="http://schemas.microsoft.com/office/powerpoint/2010/main" val="214020290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Optimal Relaxed Solution Heuristics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a:bodyPr>
              <a:lstStyle/>
              <a:p>
                <a:r>
                  <a:rPr lang="en-US" dirty="0"/>
                  <a:t>Given a planning problem </a:t>
                </a:r>
                <a14:m>
                  <m:oMath xmlns:m="http://schemas.openxmlformats.org/officeDocument/2006/math">
                    <m:r>
                      <a:rPr lang="en-US" i="1" dirty="0">
                        <a:latin typeface="Cambria Math" panose="02040503050406030204" pitchFamily="18" charset="0"/>
                      </a:rPr>
                      <m:t>𝑃</m:t>
                    </m:r>
                    <m:r>
                      <a:rPr lang="en-US" i="1" dirty="0">
                        <a:latin typeface="Cambria Math" panose="02040503050406030204" pitchFamily="18" charset="0"/>
                      </a:rPr>
                      <m:t>=</m:t>
                    </m:r>
                    <m:d>
                      <m:dPr>
                        <m:ctrlPr>
                          <a:rPr lang="en-US" i="1" dirty="0">
                            <a:latin typeface="Cambria Math" panose="02040503050406030204" pitchFamily="18" charset="0"/>
                          </a:rPr>
                        </m:ctrlPr>
                      </m:dPr>
                      <m:e>
                        <m:r>
                          <m:rPr>
                            <m:sty m:val="p"/>
                          </m:rPr>
                          <a:rPr lang="el-GR" dirty="0">
                            <a:latin typeface="Cambria Math" panose="02040503050406030204" pitchFamily="18" charset="0"/>
                          </a:rPr>
                          <m:t>Σ</m:t>
                        </m:r>
                        <m:r>
                          <a:rPr lang="el-GR" i="1" dirty="0">
                            <a:latin typeface="Cambria Math" panose="02040503050406030204" pitchFamily="18" charset="0"/>
                          </a:rPr>
                          <m:t>, </m:t>
                        </m:r>
                        <m:sSub>
                          <m:sSubPr>
                            <m:ctrlPr>
                              <a:rPr lang="el-GR" i="1" dirty="0">
                                <a:latin typeface="Cambria Math" panose="02040503050406030204" pitchFamily="18" charset="0"/>
                              </a:rPr>
                            </m:ctrlPr>
                          </m:sSubPr>
                          <m:e>
                            <m:r>
                              <a:rPr lang="el-GR" i="1" dirty="0">
                                <a:latin typeface="Cambria Math" panose="02040503050406030204" pitchFamily="18" charset="0"/>
                              </a:rPr>
                              <m:t>𝑠</m:t>
                            </m:r>
                          </m:e>
                          <m:sub>
                            <m:r>
                              <a:rPr lang="el-GR" i="1" dirty="0">
                                <a:latin typeface="Cambria Math" panose="02040503050406030204" pitchFamily="18" charset="0"/>
                              </a:rPr>
                              <m:t>0</m:t>
                            </m:r>
                          </m:sub>
                        </m:sSub>
                        <m:r>
                          <a:rPr lang="el-GR" i="1" dirty="0">
                            <a:latin typeface="Cambria Math" panose="02040503050406030204" pitchFamily="18" charset="0"/>
                          </a:rPr>
                          <m:t>, </m:t>
                        </m:r>
                        <m:r>
                          <a:rPr lang="el-GR" i="1" dirty="0">
                            <a:latin typeface="Cambria Math" panose="02040503050406030204" pitchFamily="18" charset="0"/>
                          </a:rPr>
                          <m:t>𝑔</m:t>
                        </m:r>
                      </m:e>
                    </m:d>
                  </m:oMath>
                </a14:m>
                <a:endParaRPr lang="en-US" i="1" dirty="0"/>
              </a:p>
              <a:p>
                <a:r>
                  <a:rPr lang="en-US" dirty="0">
                    <a:solidFill>
                      <a:schemeClr val="accent1"/>
                    </a:solidFill>
                  </a:rPr>
                  <a:t>Optimal relaxed solution</a:t>
                </a:r>
                <a:r>
                  <a:rPr lang="en-US" i="1" dirty="0"/>
                  <a:t> </a:t>
                </a:r>
                <a:r>
                  <a:rPr lang="en-US" dirty="0">
                    <a:solidFill>
                      <a:schemeClr val="accent1"/>
                    </a:solidFill>
                  </a:rPr>
                  <a:t>heuristics</a:t>
                </a:r>
                <a:r>
                  <a:rPr lang="en-US" dirty="0"/>
                  <a:t>:</a:t>
                </a:r>
              </a:p>
              <a:p>
                <a:pPr lvl="1"/>
                <a14:m>
                  <m:oMath xmlns:m="http://schemas.openxmlformats.org/officeDocument/2006/math">
                    <m:sSup>
                      <m:sSupPr>
                        <m:ctrlPr>
                          <a:rPr lang="en-US" i="1" dirty="0" smtClean="0">
                            <a:latin typeface="Cambria Math" panose="02040503050406030204" pitchFamily="18" charset="0"/>
                          </a:rPr>
                        </m:ctrlPr>
                      </m:sSupPr>
                      <m:e>
                        <m:r>
                          <a:rPr lang="en-US" i="1" dirty="0" smtClean="0">
                            <a:latin typeface="Cambria Math" panose="02040503050406030204" pitchFamily="18" charset="0"/>
                          </a:rPr>
                          <m:t>h</m:t>
                        </m:r>
                      </m:e>
                      <m:sup>
                        <m:r>
                          <a:rPr lang="de-DE" b="0" i="1" dirty="0" smtClean="0">
                            <a:latin typeface="Cambria Math" panose="02040503050406030204" pitchFamily="18" charset="0"/>
                          </a:rPr>
                          <m:t>+</m:t>
                        </m:r>
                      </m:sup>
                    </m:sSup>
                    <m:d>
                      <m:dPr>
                        <m:ctrlPr>
                          <a:rPr lang="en-US" i="1" dirty="0">
                            <a:latin typeface="Cambria Math" panose="02040503050406030204" pitchFamily="18" charset="0"/>
                          </a:rPr>
                        </m:ctrlPr>
                      </m:dPr>
                      <m:e>
                        <m:r>
                          <a:rPr lang="en-US" i="1" dirty="0">
                            <a:latin typeface="Cambria Math" panose="02040503050406030204" pitchFamily="18" charset="0"/>
                          </a:rPr>
                          <m:t>𝑠</m:t>
                        </m:r>
                      </m:e>
                    </m:d>
                  </m:oMath>
                </a14:m>
                <a:r>
                  <a:rPr lang="en-US" dirty="0"/>
                  <a:t> = minimum cost of all relaxed solutions for </a:t>
                </a:r>
                <a14:m>
                  <m:oMath xmlns:m="http://schemas.openxmlformats.org/officeDocument/2006/math">
                    <m:r>
                      <a:rPr lang="en-US" i="1" dirty="0">
                        <a:latin typeface="Cambria Math" panose="02040503050406030204" pitchFamily="18" charset="0"/>
                      </a:rPr>
                      <m:t>𝑃</m:t>
                    </m:r>
                  </m:oMath>
                </a14:m>
                <a:endParaRPr lang="en-US" dirty="0"/>
              </a:p>
              <a:p>
                <a:endParaRPr lang="en-US" dirty="0"/>
              </a:p>
              <a:p>
                <a:r>
                  <a:rPr lang="en-US" dirty="0"/>
                  <a:t>Example:</a:t>
                </a:r>
              </a:p>
              <a:p>
                <a:pPr lvl="1">
                  <a:tabLst>
                    <a:tab pos="1143000" algn="l"/>
                  </a:tabLst>
                </a:pPr>
                <a:r>
                  <a:rPr lang="de-DE" dirty="0"/>
                  <a:t>Initial </a:t>
                </a:r>
                <a14:m>
                  <m:oMath xmlns:m="http://schemas.openxmlformats.org/officeDocument/2006/math">
                    <m:sSub>
                      <m:sSubPr>
                        <m:ctrlPr>
                          <a:rPr lang="de-DE" i="1" dirty="0">
                            <a:latin typeface="Cambria Math" panose="02040503050406030204" pitchFamily="18" charset="0"/>
                          </a:rPr>
                        </m:ctrlPr>
                      </m:sSubPr>
                      <m:e>
                        <m:r>
                          <a:rPr lang="en-US" i="1" dirty="0">
                            <a:latin typeface="Cambria Math" panose="02040503050406030204" pitchFamily="18" charset="0"/>
                          </a:rPr>
                          <m:t>𝑠</m:t>
                        </m:r>
                      </m:e>
                      <m:sub>
                        <m:r>
                          <a:rPr lang="en-US" i="1" dirty="0">
                            <a:latin typeface="Cambria Math" panose="02040503050406030204" pitchFamily="18" charset="0"/>
                          </a:rPr>
                          <m:t>0</m:t>
                        </m:r>
                      </m:sub>
                    </m:sSub>
                    <m:r>
                      <a:rPr lang="en-US" i="1" dirty="0">
                        <a:latin typeface="Cambria Math" panose="02040503050406030204" pitchFamily="18" charset="0"/>
                      </a:rPr>
                      <m:t>=</m:t>
                    </m:r>
                    <m:d>
                      <m:dPr>
                        <m:begChr m:val="{"/>
                        <m:endChr m:val="}"/>
                        <m:ctrlPr>
                          <a:rPr lang="en-US" i="1" dirty="0">
                            <a:latin typeface="Cambria Math" panose="02040503050406030204" pitchFamily="18" charset="0"/>
                          </a:rPr>
                        </m:ctrlPr>
                      </m:dPr>
                      <m:e>
                        <m:r>
                          <a:rPr lang="en-US" i="1" dirty="0" err="1">
                            <a:latin typeface="Cambria Math" panose="02040503050406030204" pitchFamily="18" charset="0"/>
                          </a:rPr>
                          <m:t>𝑙𝑜𝑐</m:t>
                        </m:r>
                        <m:d>
                          <m:dPr>
                            <m:ctrlPr>
                              <a:rPr lang="en-US" i="1" dirty="0">
                                <a:latin typeface="Cambria Math" panose="02040503050406030204" pitchFamily="18" charset="0"/>
                              </a:rPr>
                            </m:ctrlPr>
                          </m:dPr>
                          <m:e>
                            <m:r>
                              <a:rPr lang="en-US" i="1" dirty="0">
                                <a:latin typeface="Cambria Math" panose="02040503050406030204" pitchFamily="18" charset="0"/>
                              </a:rPr>
                              <m:t>𝑟</m:t>
                            </m:r>
                            <m:r>
                              <a:rPr lang="en-US" i="1" dirty="0">
                                <a:latin typeface="Cambria Math" panose="02040503050406030204" pitchFamily="18" charset="0"/>
                              </a:rPr>
                              <m:t>1</m:t>
                            </m:r>
                          </m:e>
                        </m:d>
                        <m:r>
                          <a:rPr lang="en-US" i="1" dirty="0">
                            <a:latin typeface="Cambria Math" panose="02040503050406030204" pitchFamily="18" charset="0"/>
                          </a:rPr>
                          <m:t>=</m:t>
                        </m:r>
                        <m:r>
                          <a:rPr lang="en-US" i="1" dirty="0">
                            <a:latin typeface="Cambria Math" panose="02040503050406030204" pitchFamily="18" charset="0"/>
                          </a:rPr>
                          <m:t>𝑑</m:t>
                        </m:r>
                        <m:r>
                          <a:rPr lang="en-US" i="1" dirty="0">
                            <a:latin typeface="Cambria Math" panose="02040503050406030204" pitchFamily="18" charset="0"/>
                          </a:rPr>
                          <m:t>3,  </m:t>
                        </m:r>
                        <m:r>
                          <a:rPr lang="en-US" i="1" dirty="0">
                            <a:latin typeface="Cambria Math" panose="02040503050406030204" pitchFamily="18" charset="0"/>
                          </a:rPr>
                          <m:t>𝑐𝑎𝑟𝑔𝑜</m:t>
                        </m:r>
                        <m:d>
                          <m:dPr>
                            <m:ctrlPr>
                              <a:rPr lang="en-US" i="1" dirty="0">
                                <a:latin typeface="Cambria Math" panose="02040503050406030204" pitchFamily="18" charset="0"/>
                              </a:rPr>
                            </m:ctrlPr>
                          </m:dPr>
                          <m:e>
                            <m:r>
                              <a:rPr lang="en-US" i="1" dirty="0">
                                <a:latin typeface="Cambria Math" panose="02040503050406030204" pitchFamily="18" charset="0"/>
                              </a:rPr>
                              <m:t>𝑟</m:t>
                            </m:r>
                            <m:r>
                              <a:rPr lang="en-US" i="1" dirty="0">
                                <a:latin typeface="Cambria Math" panose="02040503050406030204" pitchFamily="18" charset="0"/>
                              </a:rPr>
                              <m:t>1</m:t>
                            </m:r>
                          </m:e>
                        </m:d>
                        <m:r>
                          <a:rPr lang="en-US" i="1" dirty="0">
                            <a:latin typeface="Cambria Math" panose="02040503050406030204" pitchFamily="18" charset="0"/>
                          </a:rPr>
                          <m:t>=</m:t>
                        </m:r>
                        <m:r>
                          <a:rPr lang="en-US" i="1" dirty="0">
                            <a:latin typeface="Cambria Math" panose="02040503050406030204" pitchFamily="18" charset="0"/>
                          </a:rPr>
                          <m:t>𝑛𝑖𝑙</m:t>
                        </m:r>
                        <m:r>
                          <a:rPr lang="en-US" i="1" dirty="0">
                            <a:latin typeface="Cambria Math" panose="02040503050406030204" pitchFamily="18" charset="0"/>
                          </a:rPr>
                          <m:t>, </m:t>
                        </m:r>
                        <m:r>
                          <a:rPr lang="en-US" i="1" dirty="0" err="1">
                            <a:latin typeface="Cambria Math" panose="02040503050406030204" pitchFamily="18" charset="0"/>
                          </a:rPr>
                          <m:t>𝑙𝑜𝑐</m:t>
                        </m:r>
                        <m:d>
                          <m:dPr>
                            <m:ctrlPr>
                              <a:rPr lang="en-US" i="1" dirty="0">
                                <a:latin typeface="Cambria Math" panose="02040503050406030204" pitchFamily="18" charset="0"/>
                              </a:rPr>
                            </m:ctrlPr>
                          </m:dPr>
                          <m:e>
                            <m:r>
                              <a:rPr lang="en-US" i="1" dirty="0">
                                <a:latin typeface="Cambria Math" panose="02040503050406030204" pitchFamily="18" charset="0"/>
                              </a:rPr>
                              <m:t>𝑐</m:t>
                            </m:r>
                            <m:r>
                              <a:rPr lang="en-US" i="1" dirty="0">
                                <a:latin typeface="Cambria Math" panose="02040503050406030204" pitchFamily="18" charset="0"/>
                              </a:rPr>
                              <m:t>1</m:t>
                            </m:r>
                          </m:e>
                        </m:d>
                        <m:r>
                          <a:rPr lang="en-US" i="1" dirty="0">
                            <a:latin typeface="Cambria Math" panose="02040503050406030204" pitchFamily="18" charset="0"/>
                          </a:rPr>
                          <m:t>=</m:t>
                        </m:r>
                        <m:r>
                          <a:rPr lang="en-US" i="1" dirty="0">
                            <a:latin typeface="Cambria Math" panose="02040503050406030204" pitchFamily="18" charset="0"/>
                          </a:rPr>
                          <m:t>𝑑</m:t>
                        </m:r>
                        <m:r>
                          <a:rPr lang="en-US" i="1" dirty="0">
                            <a:latin typeface="Cambria Math" panose="02040503050406030204" pitchFamily="18" charset="0"/>
                          </a:rPr>
                          <m:t>1</m:t>
                        </m:r>
                      </m:e>
                    </m:d>
                  </m:oMath>
                </a14:m>
                <a:endParaRPr lang="en-US" dirty="0"/>
              </a:p>
              <a:p>
                <a:pPr lvl="1">
                  <a:tabLst>
                    <a:tab pos="1143000" algn="l"/>
                  </a:tabLst>
                </a:pPr>
                <a:r>
                  <a:rPr lang="en-US" dirty="0"/>
                  <a:t>Goal states </a:t>
                </a:r>
                <a14:m>
                  <m:oMath xmlns:m="http://schemas.openxmlformats.org/officeDocument/2006/math">
                    <m:r>
                      <a:rPr lang="en-US" i="1" dirty="0">
                        <a:latin typeface="Cambria Math" panose="02040503050406030204" pitchFamily="18" charset="0"/>
                      </a:rPr>
                      <m:t>𝑔</m:t>
                    </m:r>
                    <m:r>
                      <a:rPr lang="en-US" i="1" dirty="0">
                        <a:latin typeface="Cambria Math" panose="02040503050406030204" pitchFamily="18" charset="0"/>
                      </a:rPr>
                      <m:t>=</m:t>
                    </m:r>
                    <m:d>
                      <m:dPr>
                        <m:begChr m:val="{"/>
                        <m:endChr m:val="}"/>
                        <m:ctrlPr>
                          <a:rPr lang="en-US" i="1" dirty="0" smtClean="0">
                            <a:solidFill>
                              <a:schemeClr val="tx1"/>
                            </a:solidFill>
                            <a:latin typeface="Cambria Math" panose="02040503050406030204" pitchFamily="18" charset="0"/>
                          </a:rPr>
                        </m:ctrlPr>
                      </m:dPr>
                      <m:e>
                        <m:r>
                          <a:rPr lang="en-US" i="1" dirty="0" smtClean="0">
                            <a:solidFill>
                              <a:srgbClr val="FFC000"/>
                            </a:solidFill>
                            <a:latin typeface="Cambria Math" panose="02040503050406030204" pitchFamily="18" charset="0"/>
                          </a:rPr>
                          <m:t>𝑙𝑜𝑐</m:t>
                        </m:r>
                        <m:d>
                          <m:dPr>
                            <m:ctrlPr>
                              <a:rPr lang="en-US" i="1" dirty="0">
                                <a:solidFill>
                                  <a:srgbClr val="FFC000"/>
                                </a:solidFill>
                                <a:latin typeface="Cambria Math" panose="02040503050406030204" pitchFamily="18" charset="0"/>
                              </a:rPr>
                            </m:ctrlPr>
                          </m:dPr>
                          <m:e>
                            <m:r>
                              <a:rPr lang="en-US" i="1" dirty="0">
                                <a:solidFill>
                                  <a:srgbClr val="FFC000"/>
                                </a:solidFill>
                                <a:latin typeface="Cambria Math" panose="02040503050406030204" pitchFamily="18" charset="0"/>
                              </a:rPr>
                              <m:t>𝑟</m:t>
                            </m:r>
                            <m:r>
                              <a:rPr lang="en-US" i="1" dirty="0">
                                <a:solidFill>
                                  <a:srgbClr val="FFC000"/>
                                </a:solidFill>
                                <a:latin typeface="Cambria Math" panose="02040503050406030204" pitchFamily="18" charset="0"/>
                              </a:rPr>
                              <m:t>1</m:t>
                            </m:r>
                          </m:e>
                        </m:d>
                        <m:r>
                          <a:rPr lang="en-US" i="1" dirty="0">
                            <a:solidFill>
                              <a:srgbClr val="FFC000"/>
                            </a:solidFill>
                            <a:latin typeface="Cambria Math" panose="02040503050406030204" pitchFamily="18" charset="0"/>
                          </a:rPr>
                          <m:t>=</m:t>
                        </m:r>
                        <m:r>
                          <a:rPr lang="en-US" i="1" dirty="0">
                            <a:solidFill>
                              <a:srgbClr val="FFC000"/>
                            </a:solidFill>
                            <a:latin typeface="Cambria Math" panose="02040503050406030204" pitchFamily="18" charset="0"/>
                          </a:rPr>
                          <m:t>𝑑</m:t>
                        </m:r>
                        <m:r>
                          <a:rPr lang="en-US" i="1" dirty="0">
                            <a:solidFill>
                              <a:srgbClr val="FFC000"/>
                            </a:solidFill>
                            <a:latin typeface="Cambria Math" panose="02040503050406030204" pitchFamily="18" charset="0"/>
                          </a:rPr>
                          <m:t>3,</m:t>
                        </m:r>
                        <m:r>
                          <a:rPr lang="en-US" i="1" dirty="0" smtClean="0">
                            <a:solidFill>
                              <a:srgbClr val="FFC000"/>
                            </a:solidFill>
                            <a:latin typeface="Cambria Math" panose="02040503050406030204" pitchFamily="18" charset="0"/>
                          </a:rPr>
                          <m:t>𝑙𝑜𝑐</m:t>
                        </m:r>
                        <m:d>
                          <m:dPr>
                            <m:ctrlPr>
                              <a:rPr lang="en-US" i="1" dirty="0">
                                <a:solidFill>
                                  <a:srgbClr val="FFC000"/>
                                </a:solidFill>
                                <a:latin typeface="Cambria Math" panose="02040503050406030204" pitchFamily="18" charset="0"/>
                              </a:rPr>
                            </m:ctrlPr>
                          </m:dPr>
                          <m:e>
                            <m:r>
                              <a:rPr lang="en-US" i="1" dirty="0">
                                <a:solidFill>
                                  <a:srgbClr val="FFC000"/>
                                </a:solidFill>
                                <a:latin typeface="Cambria Math" panose="02040503050406030204" pitchFamily="18" charset="0"/>
                              </a:rPr>
                              <m:t>𝑐</m:t>
                            </m:r>
                            <m:r>
                              <a:rPr lang="en-US" i="1" dirty="0">
                                <a:solidFill>
                                  <a:srgbClr val="FFC000"/>
                                </a:solidFill>
                                <a:latin typeface="Cambria Math" panose="02040503050406030204" pitchFamily="18" charset="0"/>
                              </a:rPr>
                              <m:t>1</m:t>
                            </m:r>
                          </m:e>
                        </m:d>
                        <m:r>
                          <a:rPr lang="en-US" i="1" dirty="0">
                            <a:solidFill>
                              <a:srgbClr val="FFC000"/>
                            </a:solidFill>
                            <a:latin typeface="Cambria Math" panose="02040503050406030204" pitchFamily="18" charset="0"/>
                          </a:rPr>
                          <m:t>=</m:t>
                        </m:r>
                        <m:r>
                          <a:rPr lang="en-US" i="1" dirty="0">
                            <a:solidFill>
                              <a:srgbClr val="FFC000"/>
                            </a:solidFill>
                            <a:latin typeface="Cambria Math" panose="02040503050406030204" pitchFamily="18" charset="0"/>
                          </a:rPr>
                          <m:t>𝑟</m:t>
                        </m:r>
                        <m:r>
                          <a:rPr lang="en-US" i="1" dirty="0">
                            <a:solidFill>
                              <a:srgbClr val="FFC000"/>
                            </a:solidFill>
                            <a:latin typeface="Cambria Math" panose="02040503050406030204" pitchFamily="18" charset="0"/>
                          </a:rPr>
                          <m:t>1</m:t>
                        </m:r>
                      </m:e>
                    </m:d>
                  </m:oMath>
                </a14:m>
                <a:endParaRPr lang="en-US" dirty="0"/>
              </a:p>
              <a:p>
                <a:pPr lvl="1"/>
                <a14:m>
                  <m:oMath xmlns:m="http://schemas.openxmlformats.org/officeDocument/2006/math">
                    <m:r>
                      <a:rPr lang="el-GR" i="1" dirty="0">
                        <a:latin typeface="Cambria Math" panose="02040503050406030204" pitchFamily="18" charset="0"/>
                      </a:rPr>
                      <m:t>𝜋</m:t>
                    </m:r>
                    <m:r>
                      <a:rPr lang="el-GR" i="1" dirty="0">
                        <a:latin typeface="Cambria Math" panose="02040503050406030204" pitchFamily="18" charset="0"/>
                      </a:rPr>
                      <m:t> =</m:t>
                    </m:r>
                    <m:d>
                      <m:dPr>
                        <m:begChr m:val="⟨"/>
                        <m:endChr m:val=""/>
                        <m:ctrlPr>
                          <a:rPr lang="el-GR" i="1" dirty="0">
                            <a:latin typeface="Cambria Math" panose="02040503050406030204" pitchFamily="18" charset="0"/>
                          </a:rPr>
                        </m:ctrlPr>
                      </m:dPr>
                      <m:e>
                        <m:r>
                          <a:rPr lang="en-US" i="1" dirty="0">
                            <a:latin typeface="Cambria Math" panose="02040503050406030204" pitchFamily="18" charset="0"/>
                          </a:rPr>
                          <m:t>𝑚𝑜𝑣𝑒</m:t>
                        </m:r>
                        <m:d>
                          <m:dPr>
                            <m:ctrlPr>
                              <a:rPr lang="en-US" i="1" dirty="0">
                                <a:latin typeface="Cambria Math" panose="02040503050406030204" pitchFamily="18" charset="0"/>
                              </a:rPr>
                            </m:ctrlPr>
                          </m:dPr>
                          <m:e>
                            <m:r>
                              <a:rPr lang="en-US" i="1" dirty="0">
                                <a:latin typeface="Cambria Math" panose="02040503050406030204" pitchFamily="18" charset="0"/>
                              </a:rPr>
                              <m:t>𝑟</m:t>
                            </m:r>
                            <m:r>
                              <a:rPr lang="en-US" i="1" dirty="0">
                                <a:latin typeface="Cambria Math" panose="02040503050406030204" pitchFamily="18" charset="0"/>
                              </a:rPr>
                              <m:t>1,</m:t>
                            </m:r>
                            <m:r>
                              <a:rPr lang="en-US" i="1" dirty="0">
                                <a:latin typeface="Cambria Math" panose="02040503050406030204" pitchFamily="18" charset="0"/>
                              </a:rPr>
                              <m:t>𝑑</m:t>
                            </m:r>
                            <m:r>
                              <a:rPr lang="en-US" i="1" dirty="0">
                                <a:latin typeface="Cambria Math" panose="02040503050406030204" pitchFamily="18" charset="0"/>
                              </a:rPr>
                              <m:t>3,</m:t>
                            </m:r>
                            <m:r>
                              <a:rPr lang="en-US" i="1" dirty="0">
                                <a:latin typeface="Cambria Math" panose="02040503050406030204" pitchFamily="18" charset="0"/>
                              </a:rPr>
                              <m:t>𝑑</m:t>
                            </m:r>
                            <m:r>
                              <a:rPr lang="en-US" i="1" dirty="0">
                                <a:latin typeface="Cambria Math" panose="02040503050406030204" pitchFamily="18" charset="0"/>
                              </a:rPr>
                              <m:t>1</m:t>
                            </m:r>
                          </m:e>
                        </m:d>
                        <m:r>
                          <a:rPr lang="en-US" i="1" dirty="0">
                            <a:latin typeface="Cambria Math" panose="02040503050406030204" pitchFamily="18" charset="0"/>
                          </a:rPr>
                          <m:t>, </m:t>
                        </m:r>
                      </m:e>
                    </m:d>
                    <m:d>
                      <m:dPr>
                        <m:begChr m:val=""/>
                        <m:endChr m:val="⟩"/>
                        <m:ctrlPr>
                          <a:rPr lang="en-US" i="1" dirty="0">
                            <a:latin typeface="Cambria Math" panose="02040503050406030204" pitchFamily="18" charset="0"/>
                          </a:rPr>
                        </m:ctrlPr>
                      </m:dPr>
                      <m:e>
                        <m:r>
                          <a:rPr lang="de-DE" b="0" i="1" dirty="0" smtClean="0">
                            <a:latin typeface="Cambria Math" panose="02040503050406030204" pitchFamily="18" charset="0"/>
                          </a:rPr>
                          <m:t>𝑡𝑎𝑘𝑒</m:t>
                        </m:r>
                        <m:d>
                          <m:dPr>
                            <m:ctrlPr>
                              <a:rPr lang="en-US" i="1" dirty="0">
                                <a:latin typeface="Cambria Math" panose="02040503050406030204" pitchFamily="18" charset="0"/>
                              </a:rPr>
                            </m:ctrlPr>
                          </m:dPr>
                          <m:e>
                            <m:r>
                              <a:rPr lang="en-US" i="1" dirty="0">
                                <a:latin typeface="Cambria Math" panose="02040503050406030204" pitchFamily="18" charset="0"/>
                              </a:rPr>
                              <m:t>𝑟</m:t>
                            </m:r>
                            <m:r>
                              <a:rPr lang="en-US" i="1" dirty="0">
                                <a:latin typeface="Cambria Math" panose="02040503050406030204" pitchFamily="18" charset="0"/>
                              </a:rPr>
                              <m:t>1,</m:t>
                            </m:r>
                            <m:r>
                              <a:rPr lang="en-US" i="1" dirty="0">
                                <a:latin typeface="Cambria Math" panose="02040503050406030204" pitchFamily="18" charset="0"/>
                              </a:rPr>
                              <m:t>𝑐</m:t>
                            </m:r>
                            <m:r>
                              <a:rPr lang="en-US" i="1" dirty="0">
                                <a:latin typeface="Cambria Math" panose="02040503050406030204" pitchFamily="18" charset="0"/>
                              </a:rPr>
                              <m:t>1,</m:t>
                            </m:r>
                            <m:r>
                              <a:rPr lang="en-US" i="1" dirty="0">
                                <a:latin typeface="Cambria Math" panose="02040503050406030204" pitchFamily="18" charset="0"/>
                              </a:rPr>
                              <m:t>𝑑</m:t>
                            </m:r>
                            <m:r>
                              <a:rPr lang="en-US" i="1" dirty="0">
                                <a:latin typeface="Cambria Math" panose="02040503050406030204" pitchFamily="18" charset="0"/>
                              </a:rPr>
                              <m:t>1</m:t>
                            </m:r>
                          </m:e>
                        </m:d>
                      </m:e>
                    </m:d>
                  </m:oMath>
                </a14:m>
                <a:endParaRPr lang="en-US" dirty="0"/>
              </a:p>
              <a:p>
                <a:pPr lvl="2"/>
                <a14:m>
                  <m:oMath xmlns:m="http://schemas.openxmlformats.org/officeDocument/2006/math">
                    <m:r>
                      <a:rPr lang="en-US" i="1" dirty="0" smtClean="0">
                        <a:latin typeface="Cambria Math" panose="02040503050406030204" pitchFamily="18" charset="0"/>
                      </a:rPr>
                      <m:t>𝑐𝑜𝑠𝑡</m:t>
                    </m:r>
                    <m:d>
                      <m:dPr>
                        <m:ctrlPr>
                          <a:rPr lang="en-US" i="1" dirty="0" smtClean="0">
                            <a:latin typeface="Cambria Math" panose="02040503050406030204" pitchFamily="18" charset="0"/>
                          </a:rPr>
                        </m:ctrlPr>
                      </m:dPr>
                      <m:e>
                        <m:r>
                          <a:rPr lang="en-US" i="1" dirty="0" smtClean="0">
                            <a:latin typeface="Cambria Math" panose="02040503050406030204" pitchFamily="18" charset="0"/>
                          </a:rPr>
                          <m:t>𝜋</m:t>
                        </m:r>
                      </m:e>
                    </m:d>
                    <m:r>
                      <a:rPr lang="en-US" i="1" dirty="0" smtClean="0">
                        <a:latin typeface="Cambria Math" panose="02040503050406030204" pitchFamily="18" charset="0"/>
                      </a:rPr>
                      <m:t>=2</m:t>
                    </m:r>
                  </m:oMath>
                </a14:m>
                <a:endParaRPr lang="en-US" dirty="0"/>
              </a:p>
              <a:p>
                <a:pPr lvl="1"/>
                <a:r>
                  <a:rPr lang="en-US" dirty="0"/>
                  <a:t>No less-costly relaxed solution, so </a:t>
                </a:r>
                <a14:m>
                  <m:oMath xmlns:m="http://schemas.openxmlformats.org/officeDocument/2006/math">
                    <m:sSup>
                      <m:sSupPr>
                        <m:ctrlPr>
                          <a:rPr lang="en-US" i="1" dirty="0">
                            <a:latin typeface="Cambria Math" panose="02040503050406030204" pitchFamily="18" charset="0"/>
                          </a:rPr>
                        </m:ctrlPr>
                      </m:sSupPr>
                      <m:e>
                        <m:r>
                          <a:rPr lang="en-US" i="1" dirty="0">
                            <a:latin typeface="Cambria Math" panose="02040503050406030204" pitchFamily="18" charset="0"/>
                          </a:rPr>
                          <m:t>h</m:t>
                        </m:r>
                      </m:e>
                      <m:sup>
                        <m:r>
                          <a:rPr lang="de-DE" i="1" dirty="0">
                            <a:latin typeface="Cambria Math" panose="02040503050406030204" pitchFamily="18" charset="0"/>
                          </a:rPr>
                          <m:t>+</m:t>
                        </m:r>
                      </m:sup>
                    </m:sSup>
                    <m:d>
                      <m:dPr>
                        <m:ctrlPr>
                          <a:rPr lang="en-US" i="1" dirty="0">
                            <a:latin typeface="Cambria Math" panose="02040503050406030204" pitchFamily="18" charset="0"/>
                          </a:rPr>
                        </m:ctrlPr>
                      </m:dPr>
                      <m:e>
                        <m:sSub>
                          <m:sSubPr>
                            <m:ctrlPr>
                              <a:rPr lang="de-DE" b="0" i="1" dirty="0" smtClean="0">
                                <a:latin typeface="Cambria Math" panose="02040503050406030204" pitchFamily="18" charset="0"/>
                              </a:rPr>
                            </m:ctrlPr>
                          </m:sSubPr>
                          <m:e>
                            <m:r>
                              <a:rPr lang="en-US" i="1" dirty="0">
                                <a:latin typeface="Cambria Math" panose="02040503050406030204" pitchFamily="18" charset="0"/>
                              </a:rPr>
                              <m:t>𝑠</m:t>
                            </m:r>
                          </m:e>
                          <m:sub>
                            <m:r>
                              <a:rPr lang="de-DE" b="0" i="1" dirty="0" smtClean="0">
                                <a:latin typeface="Cambria Math" panose="02040503050406030204" pitchFamily="18" charset="0"/>
                              </a:rPr>
                              <m:t>0</m:t>
                            </m:r>
                          </m:sub>
                        </m:sSub>
                      </m:e>
                    </m:d>
                    <m:r>
                      <a:rPr lang="de-DE" b="0" i="1" dirty="0" smtClean="0">
                        <a:latin typeface="Cambria Math" panose="02040503050406030204" pitchFamily="18" charset="0"/>
                      </a:rPr>
                      <m:t>=2</m:t>
                    </m:r>
                  </m:oMath>
                </a14:m>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3"/>
                <a:stretch>
                  <a:fillRect l="-1549" t="-2985"/>
                </a:stretch>
              </a:blipFill>
            </p:spPr>
            <p:txBody>
              <a:bodyPr/>
              <a:lstStyle/>
              <a:p>
                <a:r>
                  <a:rPr lang="en-DE">
                    <a:noFill/>
                  </a:rPr>
                  <a:t> </a:t>
                </a:r>
              </a:p>
            </p:txBody>
          </p:sp>
        </mc:Fallback>
      </mc:AlternateContent>
      <p:sp>
        <p:nvSpPr>
          <p:cNvPr id="5" name="Date Placeholder 4">
            <a:extLst>
              <a:ext uri="{FF2B5EF4-FFF2-40B4-BE49-F238E27FC236}">
                <a16:creationId xmlns:a16="http://schemas.microsoft.com/office/drawing/2014/main" id="{9758DE5F-1174-6C4F-A7F2-ED5E36BAEFFA}"/>
              </a:ext>
            </a:extLst>
          </p:cNvPr>
          <p:cNvSpPr>
            <a:spLocks noGrp="1"/>
          </p:cNvSpPr>
          <p:nvPr>
            <p:ph type="dt" sz="half" idx="2"/>
          </p:nvPr>
        </p:nvSpPr>
        <p:spPr/>
        <p:txBody>
          <a:bodyPr/>
          <a:lstStyle/>
          <a:p>
            <a:r>
              <a:rPr lang="de-DE"/>
              <a:t>Deterministic</a:t>
            </a:r>
            <a:endParaRPr lang="de-DE" dirty="0"/>
          </a:p>
        </p:txBody>
      </p:sp>
      <p:sp>
        <p:nvSpPr>
          <p:cNvPr id="6" name="Footer Placeholder 5">
            <a:extLst>
              <a:ext uri="{FF2B5EF4-FFF2-40B4-BE49-F238E27FC236}">
                <a16:creationId xmlns:a16="http://schemas.microsoft.com/office/drawing/2014/main" id="{600F7770-1A61-E1E8-B35D-94A5DDDF904B}"/>
              </a:ext>
            </a:extLst>
          </p:cNvPr>
          <p:cNvSpPr>
            <a:spLocks noGrp="1"/>
          </p:cNvSpPr>
          <p:nvPr>
            <p:ph type="ftr" sz="quarter" idx="3"/>
          </p:nvPr>
        </p:nvSpPr>
        <p:spPr/>
        <p:txBody>
          <a:bodyPr/>
          <a:lstStyle/>
          <a:p>
            <a:r>
              <a:rPr lang="en-GB"/>
              <a:t>T. Braun - APA</a:t>
            </a:r>
          </a:p>
        </p:txBody>
      </p:sp>
      <p:sp>
        <p:nvSpPr>
          <p:cNvPr id="4" name="Slide Number Placeholder 3">
            <a:extLst>
              <a:ext uri="{FF2B5EF4-FFF2-40B4-BE49-F238E27FC236}">
                <a16:creationId xmlns:a16="http://schemas.microsoft.com/office/drawing/2014/main" id="{27AD0E05-8752-4B4C-BDD0-2D0FB2F0289B}"/>
              </a:ext>
            </a:extLst>
          </p:cNvPr>
          <p:cNvSpPr>
            <a:spLocks noGrp="1"/>
          </p:cNvSpPr>
          <p:nvPr>
            <p:ph type="sldNum" sz="quarter" idx="4"/>
          </p:nvPr>
        </p:nvSpPr>
        <p:spPr/>
        <p:txBody>
          <a:bodyPr/>
          <a:lstStyle/>
          <a:p>
            <a:fld id="{67C9959E-8E6B-B04C-9955-EA096F41CA7A}" type="slidenum">
              <a:rPr lang="en-GB" smtClean="0"/>
              <a:t>92</a:t>
            </a:fld>
            <a:endParaRPr lang="en-GB"/>
          </a:p>
        </p:txBody>
      </p:sp>
      <p:grpSp>
        <p:nvGrpSpPr>
          <p:cNvPr id="104" name="Group 103">
            <a:extLst>
              <a:ext uri="{FF2B5EF4-FFF2-40B4-BE49-F238E27FC236}">
                <a16:creationId xmlns:a16="http://schemas.microsoft.com/office/drawing/2014/main" id="{2A62AD57-3246-D04E-8CFB-8ABA482584BD}"/>
              </a:ext>
            </a:extLst>
          </p:cNvPr>
          <p:cNvGrpSpPr/>
          <p:nvPr/>
        </p:nvGrpSpPr>
        <p:grpSpPr>
          <a:xfrm>
            <a:off x="6543309" y="1391424"/>
            <a:ext cx="2445498" cy="932410"/>
            <a:chOff x="802008" y="5771009"/>
            <a:chExt cx="2445498" cy="932410"/>
          </a:xfrm>
        </p:grpSpPr>
        <p:sp>
          <p:nvSpPr>
            <p:cNvPr id="105" name="Cloud Callout 104">
              <a:extLst>
                <a:ext uri="{FF2B5EF4-FFF2-40B4-BE49-F238E27FC236}">
                  <a16:creationId xmlns:a16="http://schemas.microsoft.com/office/drawing/2014/main" id="{91EC9324-3C0C-4443-9084-C24504120C30}"/>
                </a:ext>
              </a:extLst>
            </p:cNvPr>
            <p:cNvSpPr/>
            <p:nvPr/>
          </p:nvSpPr>
          <p:spPr>
            <a:xfrm>
              <a:off x="802008" y="5771009"/>
              <a:ext cx="2445498" cy="932410"/>
            </a:xfrm>
            <a:prstGeom prst="cloudCallout">
              <a:avLst>
                <a:gd name="adj1" fmla="val -71935"/>
                <a:gd name="adj2" fmla="val 41988"/>
              </a:avLst>
            </a:prstGeom>
            <a:solidFill>
              <a:srgbClr val="FFC000"/>
            </a:solidFill>
            <a:ln>
              <a:noFill/>
            </a:ln>
          </p:spPr>
          <p:style>
            <a:lnRef idx="0">
              <a:schemeClr val="accent1"/>
            </a:lnRef>
            <a:fillRef idx="3">
              <a:schemeClr val="accent1"/>
            </a:fillRef>
            <a:effectRef idx="3">
              <a:schemeClr val="accent1"/>
            </a:effectRef>
            <a:fontRef idx="minor">
              <a:schemeClr val="lt1"/>
            </a:fontRef>
          </p:style>
          <p:txBody>
            <a:bodyPr wrap="square">
              <a:noAutofit/>
            </a:bodyPr>
            <a:lstStyle/>
            <a:p>
              <a:endParaRPr lang="en-GB" dirty="0">
                <a:solidFill>
                  <a:schemeClr val="bg1"/>
                </a:solidFill>
              </a:endParaRPr>
            </a:p>
          </p:txBody>
        </p:sp>
        <mc:AlternateContent xmlns:mc="http://schemas.openxmlformats.org/markup-compatibility/2006" xmlns:a14="http://schemas.microsoft.com/office/drawing/2010/main">
          <mc:Choice Requires="a14">
            <p:sp>
              <p:nvSpPr>
                <p:cNvPr id="106" name="Rectangle 105">
                  <a:extLst>
                    <a:ext uri="{FF2B5EF4-FFF2-40B4-BE49-F238E27FC236}">
                      <a16:creationId xmlns:a16="http://schemas.microsoft.com/office/drawing/2014/main" id="{92FD709E-85DE-2841-829A-0E5CA3678A6A}"/>
                    </a:ext>
                  </a:extLst>
                </p:cNvPr>
                <p:cNvSpPr/>
                <p:nvPr/>
              </p:nvSpPr>
              <p:spPr>
                <a:xfrm>
                  <a:off x="894451" y="5854360"/>
                  <a:ext cx="2198867" cy="646331"/>
                </a:xfrm>
                <a:prstGeom prst="rect">
                  <a:avLst/>
                </a:prstGeom>
              </p:spPr>
              <p:txBody>
                <a:bodyPr wrap="square">
                  <a:spAutoFit/>
                </a:bodyPr>
                <a:lstStyle/>
                <a:p>
                  <a:pPr algn="ctr"/>
                  <a:r>
                    <a:rPr lang="en-US" dirty="0">
                      <a:solidFill>
                        <a:schemeClr val="bg1"/>
                      </a:solidFill>
                    </a:rPr>
                    <a:t>How does this compare with </a:t>
                  </a:r>
                  <a14:m>
                    <m:oMath xmlns:m="http://schemas.openxmlformats.org/officeDocument/2006/math">
                      <m:sSup>
                        <m:sSupPr>
                          <m:ctrlPr>
                            <a:rPr lang="en-US" i="1" dirty="0">
                              <a:solidFill>
                                <a:schemeClr val="bg1"/>
                              </a:solidFill>
                              <a:latin typeface="Cambria Math" panose="02040503050406030204" pitchFamily="18" charset="0"/>
                            </a:rPr>
                          </m:ctrlPr>
                        </m:sSupPr>
                        <m:e>
                          <m:r>
                            <a:rPr lang="en-US" i="1" dirty="0">
                              <a:solidFill>
                                <a:schemeClr val="bg1"/>
                              </a:solidFill>
                              <a:latin typeface="Cambria Math" panose="02040503050406030204" pitchFamily="18" charset="0"/>
                            </a:rPr>
                            <m:t>h</m:t>
                          </m:r>
                        </m:e>
                        <m:sup>
                          <m:r>
                            <a:rPr lang="de-DE" i="1" dirty="0">
                              <a:solidFill>
                                <a:schemeClr val="bg1"/>
                              </a:solidFill>
                              <a:latin typeface="Cambria Math" panose="02040503050406030204" pitchFamily="18" charset="0"/>
                            </a:rPr>
                            <m:t>∗</m:t>
                          </m:r>
                        </m:sup>
                      </m:sSup>
                      <m:d>
                        <m:dPr>
                          <m:ctrlPr>
                            <a:rPr lang="en-US" i="1" dirty="0">
                              <a:solidFill>
                                <a:schemeClr val="bg1"/>
                              </a:solidFill>
                              <a:latin typeface="Cambria Math" panose="02040503050406030204" pitchFamily="18" charset="0"/>
                            </a:rPr>
                          </m:ctrlPr>
                        </m:dPr>
                        <m:e>
                          <m:r>
                            <a:rPr lang="en-US" i="1" dirty="0">
                              <a:solidFill>
                                <a:schemeClr val="bg1"/>
                              </a:solidFill>
                              <a:latin typeface="Cambria Math" panose="02040503050406030204" pitchFamily="18" charset="0"/>
                            </a:rPr>
                            <m:t>𝑠</m:t>
                          </m:r>
                        </m:e>
                      </m:d>
                    </m:oMath>
                  </a14:m>
                  <a:r>
                    <a:rPr lang="en-US" dirty="0">
                      <a:solidFill>
                        <a:schemeClr val="bg1"/>
                      </a:solidFill>
                    </a:rPr>
                    <a:t>?</a:t>
                  </a:r>
                </a:p>
              </p:txBody>
            </p:sp>
          </mc:Choice>
          <mc:Fallback xmlns="">
            <p:sp>
              <p:nvSpPr>
                <p:cNvPr id="106" name="Rectangle 105">
                  <a:extLst>
                    <a:ext uri="{FF2B5EF4-FFF2-40B4-BE49-F238E27FC236}">
                      <a16:creationId xmlns:a16="http://schemas.microsoft.com/office/drawing/2014/main" id="{92FD709E-85DE-2841-829A-0E5CA3678A6A}"/>
                    </a:ext>
                  </a:extLst>
                </p:cNvPr>
                <p:cNvSpPr>
                  <a:spLocks noRot="1" noChangeAspect="1" noMove="1" noResize="1" noEditPoints="1" noAdjustHandles="1" noChangeArrowheads="1" noChangeShapeType="1" noTextEdit="1"/>
                </p:cNvSpPr>
                <p:nvPr/>
              </p:nvSpPr>
              <p:spPr>
                <a:xfrm>
                  <a:off x="894451" y="5854360"/>
                  <a:ext cx="2198867" cy="646331"/>
                </a:xfrm>
                <a:prstGeom prst="rect">
                  <a:avLst/>
                </a:prstGeom>
                <a:blipFill>
                  <a:blip r:embed="rId5"/>
                  <a:stretch>
                    <a:fillRect l="-575" t="-3922" r="-1149" b="-15686"/>
                  </a:stretch>
                </a:blipFill>
              </p:spPr>
              <p:txBody>
                <a:bodyPr/>
                <a:lstStyle/>
                <a:p>
                  <a:r>
                    <a:rPr lang="en-GB">
                      <a:noFill/>
                    </a:rPr>
                    <a:t> </a:t>
                  </a:r>
                </a:p>
              </p:txBody>
            </p:sp>
          </mc:Fallback>
        </mc:AlternateContent>
      </p:grpSp>
      <p:grpSp>
        <p:nvGrpSpPr>
          <p:cNvPr id="7" name="Group 6">
            <a:extLst>
              <a:ext uri="{FF2B5EF4-FFF2-40B4-BE49-F238E27FC236}">
                <a16:creationId xmlns:a16="http://schemas.microsoft.com/office/drawing/2014/main" id="{0D58D98D-7339-9DC2-42D0-C474B2A2C53C}"/>
              </a:ext>
            </a:extLst>
          </p:cNvPr>
          <p:cNvGrpSpPr>
            <a:grpSpLocks noChangeAspect="1"/>
          </p:cNvGrpSpPr>
          <p:nvPr/>
        </p:nvGrpSpPr>
        <p:grpSpPr>
          <a:xfrm>
            <a:off x="8354105" y="4561186"/>
            <a:ext cx="2657242" cy="1147446"/>
            <a:chOff x="5323352" y="4678231"/>
            <a:chExt cx="2952491" cy="1274940"/>
          </a:xfrm>
        </p:grpSpPr>
        <p:grpSp>
          <p:nvGrpSpPr>
            <p:cNvPr id="8" name="Group 7">
              <a:extLst>
                <a:ext uri="{FF2B5EF4-FFF2-40B4-BE49-F238E27FC236}">
                  <a16:creationId xmlns:a16="http://schemas.microsoft.com/office/drawing/2014/main" id="{E5B4C8BB-9797-5BF7-9E6C-7F01193AB96A}"/>
                </a:ext>
              </a:extLst>
            </p:cNvPr>
            <p:cNvGrpSpPr/>
            <p:nvPr/>
          </p:nvGrpSpPr>
          <p:grpSpPr>
            <a:xfrm>
              <a:off x="7288292" y="5578688"/>
              <a:ext cx="987551" cy="367987"/>
              <a:chOff x="8801532" y="4013715"/>
              <a:chExt cx="1371600" cy="511093"/>
            </a:xfrm>
          </p:grpSpPr>
          <p:sp>
            <p:nvSpPr>
              <p:cNvPr id="47" name="Lightning Bolt 46">
                <a:extLst>
                  <a:ext uri="{FF2B5EF4-FFF2-40B4-BE49-F238E27FC236}">
                    <a16:creationId xmlns:a16="http://schemas.microsoft.com/office/drawing/2014/main" id="{E06C50D0-3E35-089D-5078-A65A90CE68B6}"/>
                  </a:ext>
                </a:extLst>
              </p:cNvPr>
              <p:cNvSpPr/>
              <p:nvPr/>
            </p:nvSpPr>
            <p:spPr>
              <a:xfrm rot="19965343">
                <a:off x="9139183" y="4118408"/>
                <a:ext cx="619075" cy="406400"/>
              </a:xfrm>
              <a:prstGeom prst="lightningBolt">
                <a:avLst/>
              </a:prstGeom>
              <a:solidFill>
                <a:srgbClr val="CDC9C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Freeform 860">
                <a:extLst>
                  <a:ext uri="{FF2B5EF4-FFF2-40B4-BE49-F238E27FC236}">
                    <a16:creationId xmlns:a16="http://schemas.microsoft.com/office/drawing/2014/main" id="{95E76C34-E96D-6326-A472-1C9CAB4F539F}"/>
                  </a:ext>
                </a:extLst>
              </p:cNvPr>
              <p:cNvSpPr>
                <a:spLocks/>
              </p:cNvSpPr>
              <p:nvPr/>
            </p:nvSpPr>
            <p:spPr bwMode="auto">
              <a:xfrm>
                <a:off x="8801532" y="4026280"/>
                <a:ext cx="1371600" cy="32004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cxnSp>
            <p:nvCxnSpPr>
              <p:cNvPr id="49" name="Straight Connector 48">
                <a:extLst>
                  <a:ext uri="{FF2B5EF4-FFF2-40B4-BE49-F238E27FC236}">
                    <a16:creationId xmlns:a16="http://schemas.microsoft.com/office/drawing/2014/main" id="{975CE7A0-3B8F-CC61-6587-FEACF82AAAEA}"/>
                  </a:ext>
                </a:extLst>
              </p:cNvPr>
              <p:cNvCxnSpPr/>
              <p:nvPr/>
            </p:nvCxnSpPr>
            <p:spPr>
              <a:xfrm>
                <a:off x="9047075" y="4017699"/>
                <a:ext cx="1124712"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a:extLst>
                  <a:ext uri="{FF2B5EF4-FFF2-40B4-BE49-F238E27FC236}">
                    <a16:creationId xmlns:a16="http://schemas.microsoft.com/office/drawing/2014/main" id="{7DC8C0A6-02B6-0F13-D590-C8DFD197D468}"/>
                  </a:ext>
                </a:extLst>
              </p:cNvPr>
              <p:cNvCxnSpPr/>
              <p:nvPr/>
            </p:nvCxnSpPr>
            <p:spPr>
              <a:xfrm flipV="1">
                <a:off x="9829800" y="4013715"/>
                <a:ext cx="341987" cy="332605"/>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1" name="Straight Connector 50">
                <a:extLst>
                  <a:ext uri="{FF2B5EF4-FFF2-40B4-BE49-F238E27FC236}">
                    <a16:creationId xmlns:a16="http://schemas.microsoft.com/office/drawing/2014/main" id="{EF0CABE1-8BDD-F880-480C-C77F67C7951F}"/>
                  </a:ext>
                </a:extLst>
              </p:cNvPr>
              <p:cNvCxnSpPr>
                <a:cxnSpLocks/>
              </p:cNvCxnSpPr>
              <p:nvPr/>
            </p:nvCxnSpPr>
            <p:spPr>
              <a:xfrm>
                <a:off x="8997725" y="4349095"/>
                <a:ext cx="261014"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9" name="Group 8">
              <a:extLst>
                <a:ext uri="{FF2B5EF4-FFF2-40B4-BE49-F238E27FC236}">
                  <a16:creationId xmlns:a16="http://schemas.microsoft.com/office/drawing/2014/main" id="{820C2789-6F78-8C5E-B749-EBDB42446D7C}"/>
                </a:ext>
              </a:extLst>
            </p:cNvPr>
            <p:cNvGrpSpPr/>
            <p:nvPr/>
          </p:nvGrpSpPr>
          <p:grpSpPr>
            <a:xfrm>
              <a:off x="5323352" y="5509529"/>
              <a:ext cx="1253855" cy="443642"/>
              <a:chOff x="6504246" y="3854161"/>
              <a:chExt cx="1741467" cy="616169"/>
            </a:xfrm>
          </p:grpSpPr>
          <p:grpSp>
            <p:nvGrpSpPr>
              <p:cNvPr id="41" name="Group 40">
                <a:extLst>
                  <a:ext uri="{FF2B5EF4-FFF2-40B4-BE49-F238E27FC236}">
                    <a16:creationId xmlns:a16="http://schemas.microsoft.com/office/drawing/2014/main" id="{D48016E7-F6CD-0C7D-6844-5C144B98DBED}"/>
                  </a:ext>
                </a:extLst>
              </p:cNvPr>
              <p:cNvGrpSpPr/>
              <p:nvPr/>
            </p:nvGrpSpPr>
            <p:grpSpPr>
              <a:xfrm>
                <a:off x="6504246" y="3854161"/>
                <a:ext cx="1589458" cy="616169"/>
                <a:chOff x="6135946" y="3854161"/>
                <a:chExt cx="1589458" cy="616169"/>
              </a:xfrm>
            </p:grpSpPr>
            <p:sp>
              <p:nvSpPr>
                <p:cNvPr id="43" name="Lightning Bolt 42">
                  <a:extLst>
                    <a:ext uri="{FF2B5EF4-FFF2-40B4-BE49-F238E27FC236}">
                      <a16:creationId xmlns:a16="http://schemas.microsoft.com/office/drawing/2014/main" id="{2477DCA6-CB2F-A232-7AE6-7E3CA142CABE}"/>
                    </a:ext>
                  </a:extLst>
                </p:cNvPr>
                <p:cNvSpPr/>
                <p:nvPr/>
              </p:nvSpPr>
              <p:spPr>
                <a:xfrm rot="19965343">
                  <a:off x="6135946" y="4063930"/>
                  <a:ext cx="760257" cy="406400"/>
                </a:xfrm>
                <a:prstGeom prst="lightningBolt">
                  <a:avLst/>
                </a:prstGeom>
                <a:solidFill>
                  <a:srgbClr val="CDC9C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4" name="Straight Connector 43">
                  <a:extLst>
                    <a:ext uri="{FF2B5EF4-FFF2-40B4-BE49-F238E27FC236}">
                      <a16:creationId xmlns:a16="http://schemas.microsoft.com/office/drawing/2014/main" id="{6B502FDE-1B66-2B91-373B-CBA79F6592E1}"/>
                    </a:ext>
                  </a:extLst>
                </p:cNvPr>
                <p:cNvCxnSpPr/>
                <p:nvPr/>
              </p:nvCxnSpPr>
              <p:spPr>
                <a:xfrm>
                  <a:off x="6591548" y="3854161"/>
                  <a:ext cx="113385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5" name="Straight Connector 44">
                  <a:extLst>
                    <a:ext uri="{FF2B5EF4-FFF2-40B4-BE49-F238E27FC236}">
                      <a16:creationId xmlns:a16="http://schemas.microsoft.com/office/drawing/2014/main" id="{4B60DB40-623F-9CF4-FFD6-603FD52ED5F7}"/>
                    </a:ext>
                  </a:extLst>
                </p:cNvPr>
                <p:cNvCxnSpPr>
                  <a:cxnSpLocks noChangeAspect="1"/>
                </p:cNvCxnSpPr>
                <p:nvPr/>
              </p:nvCxnSpPr>
              <p:spPr>
                <a:xfrm flipV="1">
                  <a:off x="6173361" y="3859976"/>
                  <a:ext cx="423087" cy="41148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a:extLst>
                    <a:ext uri="{FF2B5EF4-FFF2-40B4-BE49-F238E27FC236}">
                      <a16:creationId xmlns:a16="http://schemas.microsoft.com/office/drawing/2014/main" id="{6692562A-E972-EDDD-115B-1D96DB664432}"/>
                    </a:ext>
                  </a:extLst>
                </p:cNvPr>
                <p:cNvCxnSpPr>
                  <a:cxnSpLocks/>
                </p:cNvCxnSpPr>
                <p:nvPr/>
              </p:nvCxnSpPr>
              <p:spPr>
                <a:xfrm>
                  <a:off x="6901786" y="4296856"/>
                  <a:ext cx="261014"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42" name="Freeform 860">
                <a:extLst>
                  <a:ext uri="{FF2B5EF4-FFF2-40B4-BE49-F238E27FC236}">
                    <a16:creationId xmlns:a16="http://schemas.microsoft.com/office/drawing/2014/main" id="{93ED9005-630C-05AE-8D5F-65EF368CC92A}"/>
                  </a:ext>
                </a:extLst>
              </p:cNvPr>
              <p:cNvSpPr>
                <a:spLocks/>
              </p:cNvSpPr>
              <p:nvPr/>
            </p:nvSpPr>
            <p:spPr bwMode="auto">
              <a:xfrm>
                <a:off x="6522378" y="3865501"/>
                <a:ext cx="1723335" cy="42976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sp>
          <p:nvSpPr>
            <p:cNvPr id="10" name="Line 853">
              <a:extLst>
                <a:ext uri="{FF2B5EF4-FFF2-40B4-BE49-F238E27FC236}">
                  <a16:creationId xmlns:a16="http://schemas.microsoft.com/office/drawing/2014/main" id="{ED79078D-5F9F-3E58-94D6-F63EFA1939C3}"/>
                </a:ext>
              </a:extLst>
            </p:cNvPr>
            <p:cNvSpPr>
              <a:spLocks noChangeShapeType="1"/>
            </p:cNvSpPr>
            <p:nvPr/>
          </p:nvSpPr>
          <p:spPr bwMode="auto">
            <a:xfrm>
              <a:off x="5967843" y="5947252"/>
              <a:ext cx="1316735"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dirty="0">
                  <a:ea typeface="Times New Roman"/>
                  <a:cs typeface="Times New Roman"/>
                </a:rPr>
                <a:t>          d3</a:t>
              </a:r>
            </a:p>
          </p:txBody>
        </p:sp>
        <p:grpSp>
          <p:nvGrpSpPr>
            <p:cNvPr id="11" name="Group 10">
              <a:extLst>
                <a:ext uri="{FF2B5EF4-FFF2-40B4-BE49-F238E27FC236}">
                  <a16:creationId xmlns:a16="http://schemas.microsoft.com/office/drawing/2014/main" id="{D3D1F114-3F0D-0C9E-F5F6-04A54B730F3F}"/>
                </a:ext>
              </a:extLst>
            </p:cNvPr>
            <p:cNvGrpSpPr/>
            <p:nvPr/>
          </p:nvGrpSpPr>
          <p:grpSpPr>
            <a:xfrm>
              <a:off x="6377267" y="4678231"/>
              <a:ext cx="1203321" cy="1021208"/>
              <a:chOff x="3906167" y="3324390"/>
              <a:chExt cx="1671281" cy="1418344"/>
            </a:xfrm>
            <a:solidFill>
              <a:srgbClr val="93D2FE"/>
            </a:solidFill>
          </p:grpSpPr>
          <p:sp>
            <p:nvSpPr>
              <p:cNvPr id="17" name="Oval 859">
                <a:extLst>
                  <a:ext uri="{FF2B5EF4-FFF2-40B4-BE49-F238E27FC236}">
                    <a16:creationId xmlns:a16="http://schemas.microsoft.com/office/drawing/2014/main" id="{A6F24C3A-AC80-4074-38C0-607A0E5E4353}"/>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8" name="Oval 861">
                <a:extLst>
                  <a:ext uri="{FF2B5EF4-FFF2-40B4-BE49-F238E27FC236}">
                    <a16:creationId xmlns:a16="http://schemas.microsoft.com/office/drawing/2014/main" id="{D051D69B-906F-C512-275A-0E20D2EB2721}"/>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9" name="Oval 862">
                <a:extLst>
                  <a:ext uri="{FF2B5EF4-FFF2-40B4-BE49-F238E27FC236}">
                    <a16:creationId xmlns:a16="http://schemas.microsoft.com/office/drawing/2014/main" id="{D386F448-99CB-C4F4-E406-9A53AD66BC43}"/>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0" name="Oval 863">
                <a:extLst>
                  <a:ext uri="{FF2B5EF4-FFF2-40B4-BE49-F238E27FC236}">
                    <a16:creationId xmlns:a16="http://schemas.microsoft.com/office/drawing/2014/main" id="{74125D75-94E4-F4F7-AB2F-7E23B6E9AF3D}"/>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1" name="Oval 863">
                <a:extLst>
                  <a:ext uri="{FF2B5EF4-FFF2-40B4-BE49-F238E27FC236}">
                    <a16:creationId xmlns:a16="http://schemas.microsoft.com/office/drawing/2014/main" id="{1C29FB15-1666-8A94-3F48-33915B886478}"/>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grpSp>
            <p:nvGrpSpPr>
              <p:cNvPr id="22" name="Group 21">
                <a:extLst>
                  <a:ext uri="{FF2B5EF4-FFF2-40B4-BE49-F238E27FC236}">
                    <a16:creationId xmlns:a16="http://schemas.microsoft.com/office/drawing/2014/main" id="{206DCD3C-1858-771E-2AC2-BD7B3F3EA678}"/>
                  </a:ext>
                </a:extLst>
              </p:cNvPr>
              <p:cNvGrpSpPr/>
              <p:nvPr/>
            </p:nvGrpSpPr>
            <p:grpSpPr>
              <a:xfrm>
                <a:off x="3906167" y="4047050"/>
                <a:ext cx="1671281" cy="539042"/>
                <a:chOff x="1320274" y="4580303"/>
                <a:chExt cx="1671281" cy="467246"/>
              </a:xfrm>
              <a:grpFill/>
            </p:grpSpPr>
            <p:sp>
              <p:nvSpPr>
                <p:cNvPr id="37" name="Freeform 860">
                  <a:extLst>
                    <a:ext uri="{FF2B5EF4-FFF2-40B4-BE49-F238E27FC236}">
                      <a16:creationId xmlns:a16="http://schemas.microsoft.com/office/drawing/2014/main" id="{4E583785-E5EA-4DDE-8754-E4935E07F74F}"/>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38" name="Rectangle 864">
                  <a:extLst>
                    <a:ext uri="{FF2B5EF4-FFF2-40B4-BE49-F238E27FC236}">
                      <a16:creationId xmlns:a16="http://schemas.microsoft.com/office/drawing/2014/main" id="{1CCD691F-560C-C165-92FD-65FE095273CC}"/>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ctr"/>
                <a:lstStyle/>
                <a:p>
                  <a:pPr algn="ctr"/>
                  <a:r>
                    <a:rPr lang="en-US" dirty="0">
                      <a:latin typeface="Calibri"/>
                      <a:ea typeface="Calibri"/>
                      <a:cs typeface="Calibri"/>
                    </a:rPr>
                    <a:t>r1</a:t>
                  </a:r>
                </a:p>
              </p:txBody>
            </p:sp>
            <p:sp>
              <p:nvSpPr>
                <p:cNvPr id="39" name="Freeform 865">
                  <a:extLst>
                    <a:ext uri="{FF2B5EF4-FFF2-40B4-BE49-F238E27FC236}">
                      <a16:creationId xmlns:a16="http://schemas.microsoft.com/office/drawing/2014/main" id="{B2F4F9F0-05B6-1B28-C996-0B47BE2F5D42}"/>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40" name="Freeform 866">
                  <a:extLst>
                    <a:ext uri="{FF2B5EF4-FFF2-40B4-BE49-F238E27FC236}">
                      <a16:creationId xmlns:a16="http://schemas.microsoft.com/office/drawing/2014/main" id="{D4FEC41B-C32F-8446-44D1-459B647330B7}"/>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grpSp>
          <p:grpSp>
            <p:nvGrpSpPr>
              <p:cNvPr id="23" name="Group 22">
                <a:extLst>
                  <a:ext uri="{FF2B5EF4-FFF2-40B4-BE49-F238E27FC236}">
                    <a16:creationId xmlns:a16="http://schemas.microsoft.com/office/drawing/2014/main" id="{8F4D4125-7E08-A8ED-82BD-60CCEC2427CC}"/>
                  </a:ext>
                </a:extLst>
              </p:cNvPr>
              <p:cNvGrpSpPr/>
              <p:nvPr/>
            </p:nvGrpSpPr>
            <p:grpSpPr>
              <a:xfrm>
                <a:off x="4596370" y="3324390"/>
                <a:ext cx="552654" cy="1188720"/>
                <a:chOff x="1823226" y="3235632"/>
                <a:chExt cx="552654" cy="1188720"/>
              </a:xfrm>
              <a:grpFill/>
            </p:grpSpPr>
            <p:sp>
              <p:nvSpPr>
                <p:cNvPr id="24" name="Oval 878">
                  <a:extLst>
                    <a:ext uri="{FF2B5EF4-FFF2-40B4-BE49-F238E27FC236}">
                      <a16:creationId xmlns:a16="http://schemas.microsoft.com/office/drawing/2014/main" id="{909D640A-C7DE-ED96-4A67-DC216955AC72}"/>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5" name="Rectangle 880">
                  <a:extLst>
                    <a:ext uri="{FF2B5EF4-FFF2-40B4-BE49-F238E27FC236}">
                      <a16:creationId xmlns:a16="http://schemas.microsoft.com/office/drawing/2014/main" id="{AD97CB1D-CC06-8057-315D-ABD4F9DF6182}"/>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26" name="Oval 878">
                  <a:extLst>
                    <a:ext uri="{FF2B5EF4-FFF2-40B4-BE49-F238E27FC236}">
                      <a16:creationId xmlns:a16="http://schemas.microsoft.com/office/drawing/2014/main" id="{66092F4D-6A5D-DEFC-E81C-15044298B44D}"/>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7" name="Line 881">
                  <a:extLst>
                    <a:ext uri="{FF2B5EF4-FFF2-40B4-BE49-F238E27FC236}">
                      <a16:creationId xmlns:a16="http://schemas.microsoft.com/office/drawing/2014/main" id="{8677C273-01F1-D5A2-9F27-D0B5061C556D}"/>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8" name="Line 882">
                  <a:extLst>
                    <a:ext uri="{FF2B5EF4-FFF2-40B4-BE49-F238E27FC236}">
                      <a16:creationId xmlns:a16="http://schemas.microsoft.com/office/drawing/2014/main" id="{D632FDC2-2650-32D5-DC4C-5BCE166EBC80}"/>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9" name="Rectangle 880">
                  <a:extLst>
                    <a:ext uri="{FF2B5EF4-FFF2-40B4-BE49-F238E27FC236}">
                      <a16:creationId xmlns:a16="http://schemas.microsoft.com/office/drawing/2014/main" id="{790B9F6D-FF09-CF46-2820-04961D084767}"/>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30" name="Oval 878">
                  <a:extLst>
                    <a:ext uri="{FF2B5EF4-FFF2-40B4-BE49-F238E27FC236}">
                      <a16:creationId xmlns:a16="http://schemas.microsoft.com/office/drawing/2014/main" id="{17EB1692-460D-CA79-D13B-926207127813}"/>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1" name="Line 882">
                  <a:extLst>
                    <a:ext uri="{FF2B5EF4-FFF2-40B4-BE49-F238E27FC236}">
                      <a16:creationId xmlns:a16="http://schemas.microsoft.com/office/drawing/2014/main" id="{3472D611-737E-11D3-3372-2C4D0DA75D20}"/>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2" name="Line 882">
                  <a:extLst>
                    <a:ext uri="{FF2B5EF4-FFF2-40B4-BE49-F238E27FC236}">
                      <a16:creationId xmlns:a16="http://schemas.microsoft.com/office/drawing/2014/main" id="{20146613-6879-7239-061D-B82A607C66D1}"/>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3" name="Line 884">
                  <a:extLst>
                    <a:ext uri="{FF2B5EF4-FFF2-40B4-BE49-F238E27FC236}">
                      <a16:creationId xmlns:a16="http://schemas.microsoft.com/office/drawing/2014/main" id="{BC0C3932-6F56-74E4-02C3-1A521FA30010}"/>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p:spPr>
              <p:txBody>
                <a:bodyPr wrap="none" anchor="ctr"/>
                <a:lstStyle/>
                <a:p>
                  <a:endParaRPr lang="en-US" dirty="0">
                    <a:latin typeface="Calibri"/>
                    <a:ea typeface="Calibri"/>
                    <a:cs typeface="Calibri"/>
                  </a:endParaRPr>
                </a:p>
              </p:txBody>
            </p:sp>
            <p:sp>
              <p:nvSpPr>
                <p:cNvPr id="34" name="Oval 885">
                  <a:extLst>
                    <a:ext uri="{FF2B5EF4-FFF2-40B4-BE49-F238E27FC236}">
                      <a16:creationId xmlns:a16="http://schemas.microsoft.com/office/drawing/2014/main" id="{FACEDC5E-49F5-7921-F3FE-4ECB8DFE2BF0}"/>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5" name="Line 881">
                  <a:extLst>
                    <a:ext uri="{FF2B5EF4-FFF2-40B4-BE49-F238E27FC236}">
                      <a16:creationId xmlns:a16="http://schemas.microsoft.com/office/drawing/2014/main" id="{89FDB4B3-28DD-DD9D-3F67-DD67BAC63750}"/>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6" name="Line 882">
                  <a:extLst>
                    <a:ext uri="{FF2B5EF4-FFF2-40B4-BE49-F238E27FC236}">
                      <a16:creationId xmlns:a16="http://schemas.microsoft.com/office/drawing/2014/main" id="{D73A8783-6636-6107-ACC5-4AE11E42D7F9}"/>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grpSp>
        </p:grpSp>
        <p:grpSp>
          <p:nvGrpSpPr>
            <p:cNvPr id="12" name="Group 11">
              <a:extLst>
                <a:ext uri="{FF2B5EF4-FFF2-40B4-BE49-F238E27FC236}">
                  <a16:creationId xmlns:a16="http://schemas.microsoft.com/office/drawing/2014/main" id="{92ECDB10-077A-5BC4-1FAD-059E136FF2E1}"/>
                </a:ext>
              </a:extLst>
            </p:cNvPr>
            <p:cNvGrpSpPr/>
            <p:nvPr/>
          </p:nvGrpSpPr>
          <p:grpSpPr>
            <a:xfrm>
              <a:off x="6990430" y="5181159"/>
              <a:ext cx="538242" cy="388227"/>
              <a:chOff x="1012668" y="927184"/>
              <a:chExt cx="747559" cy="539203"/>
            </a:xfrm>
          </p:grpSpPr>
          <p:sp>
            <p:nvSpPr>
              <p:cNvPr id="13" name="Line 853">
                <a:extLst>
                  <a:ext uri="{FF2B5EF4-FFF2-40B4-BE49-F238E27FC236}">
                    <a16:creationId xmlns:a16="http://schemas.microsoft.com/office/drawing/2014/main" id="{2C66D67C-5E19-0CBA-BE8E-A3742120C465}"/>
                  </a:ext>
                </a:extLst>
              </p:cNvPr>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 xmlns:a14="http://schemas.microsoft.com/office/drawing/2010/main">
                    <a:noFill/>
                  </a14:hiddenFill>
                </a:ext>
              </a:extLst>
            </p:spPr>
            <p:txBody>
              <a:bodyPr wrap="none" anchor="ctr">
                <a:flatTx/>
              </a:bodyPr>
              <a:lstStyle/>
              <a:p>
                <a:endParaRPr lang="en-US" dirty="0">
                  <a:latin typeface="Calibri"/>
                  <a:ea typeface="Times New Roman"/>
                  <a:cs typeface="Times New Roman"/>
                </a:endParaRPr>
              </a:p>
            </p:txBody>
          </p:sp>
          <p:sp>
            <p:nvSpPr>
              <p:cNvPr id="14" name="Rectangle 876">
                <a:extLst>
                  <a:ext uri="{FF2B5EF4-FFF2-40B4-BE49-F238E27FC236}">
                    <a16:creationId xmlns:a16="http://schemas.microsoft.com/office/drawing/2014/main" id="{635F76EA-4B7A-5738-2FD7-9D186571BC3F}"/>
                  </a:ext>
                </a:extLst>
              </p:cNvPr>
              <p:cNvSpPr>
                <a:spLocks noChangeAspect="1" noChangeArrowheads="1"/>
              </p:cNvSpPr>
              <p:nvPr/>
            </p:nvSpPr>
            <p:spPr bwMode="auto">
              <a:xfrm>
                <a:off x="1059818" y="927184"/>
                <a:ext cx="100" cy="427467"/>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latin typeface="Calibri"/>
                  <a:ea typeface="Times New Roman"/>
                  <a:cs typeface="Calibri"/>
                </a:endParaRPr>
              </a:p>
            </p:txBody>
          </p:sp>
          <p:sp>
            <p:nvSpPr>
              <p:cNvPr id="15" name="Rectangle 873">
                <a:extLst>
                  <a:ext uri="{FF2B5EF4-FFF2-40B4-BE49-F238E27FC236}">
                    <a16:creationId xmlns:a16="http://schemas.microsoft.com/office/drawing/2014/main" id="{C8D47984-160C-7D60-4841-9BDFFB8A56CB}"/>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dirty="0">
                    <a:latin typeface="Calibri"/>
                    <a:ea typeface="Times New Roman"/>
                    <a:cs typeface="Calibri"/>
                  </a:rPr>
                  <a:t>c1</a:t>
                </a:r>
              </a:p>
            </p:txBody>
          </p:sp>
          <p:sp>
            <p:nvSpPr>
              <p:cNvPr id="16" name="Freeform 875">
                <a:extLst>
                  <a:ext uri="{FF2B5EF4-FFF2-40B4-BE49-F238E27FC236}">
                    <a16:creationId xmlns:a16="http://schemas.microsoft.com/office/drawing/2014/main" id="{73DCC0B4-A98A-FE49-B619-C5908A815162}"/>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Times New Roman"/>
                  <a:cs typeface="Times New Roman"/>
                </a:endParaRPr>
              </a:p>
            </p:txBody>
          </p:sp>
        </p:grpSp>
      </p:grpSp>
      <mc:AlternateContent xmlns:mc="http://schemas.openxmlformats.org/markup-compatibility/2006" xmlns:a14="http://schemas.microsoft.com/office/drawing/2010/main">
        <mc:Choice Requires="a14">
          <p:sp>
            <p:nvSpPr>
              <p:cNvPr id="52" name="Rectangle 51">
                <a:extLst>
                  <a:ext uri="{FF2B5EF4-FFF2-40B4-BE49-F238E27FC236}">
                    <a16:creationId xmlns:a16="http://schemas.microsoft.com/office/drawing/2014/main" id="{D6B23E4A-ACB6-16BC-1EAC-F082290E2CAE}"/>
                  </a:ext>
                </a:extLst>
              </p:cNvPr>
              <p:cNvSpPr/>
              <p:nvPr/>
            </p:nvSpPr>
            <p:spPr>
              <a:xfrm>
                <a:off x="10487038" y="5612503"/>
                <a:ext cx="382604"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dirty="0">
                          <a:solidFill>
                            <a:srgbClr val="FFC000"/>
                          </a:solidFill>
                          <a:latin typeface="Cambria Math" panose="02040503050406030204" pitchFamily="18" charset="0"/>
                        </a:rPr>
                        <m:t>𝑔</m:t>
                      </m:r>
                    </m:oMath>
                  </m:oMathPara>
                </a14:m>
                <a:endParaRPr lang="en-GB" dirty="0">
                  <a:solidFill>
                    <a:srgbClr val="FFC000"/>
                  </a:solidFill>
                </a:endParaRPr>
              </a:p>
            </p:txBody>
          </p:sp>
        </mc:Choice>
        <mc:Fallback xmlns="">
          <p:sp>
            <p:nvSpPr>
              <p:cNvPr id="52" name="Rectangle 51">
                <a:extLst>
                  <a:ext uri="{FF2B5EF4-FFF2-40B4-BE49-F238E27FC236}">
                    <a16:creationId xmlns:a16="http://schemas.microsoft.com/office/drawing/2014/main" id="{D6B23E4A-ACB6-16BC-1EAC-F082290E2CAE}"/>
                  </a:ext>
                </a:extLst>
              </p:cNvPr>
              <p:cNvSpPr>
                <a:spLocks noRot="1" noChangeAspect="1" noMove="1" noResize="1" noEditPoints="1" noAdjustHandles="1" noChangeArrowheads="1" noChangeShapeType="1" noTextEdit="1"/>
              </p:cNvSpPr>
              <p:nvPr/>
            </p:nvSpPr>
            <p:spPr>
              <a:xfrm>
                <a:off x="10487038" y="5612503"/>
                <a:ext cx="382604" cy="369332"/>
              </a:xfrm>
              <a:prstGeom prst="rect">
                <a:avLst/>
              </a:prstGeom>
              <a:blipFill>
                <a:blip r:embed="rId6"/>
                <a:stretch>
                  <a:fillRect b="-10345"/>
                </a:stretch>
              </a:blipFill>
            </p:spPr>
            <p:txBody>
              <a:bodyPr/>
              <a:lstStyle/>
              <a:p>
                <a:r>
                  <a:rPr lang="en-DE">
                    <a:noFill/>
                  </a:rPr>
                  <a:t> </a:t>
                </a:r>
              </a:p>
            </p:txBody>
          </p:sp>
        </mc:Fallback>
      </mc:AlternateContent>
      <p:grpSp>
        <p:nvGrpSpPr>
          <p:cNvPr id="53" name="Group 52">
            <a:extLst>
              <a:ext uri="{FF2B5EF4-FFF2-40B4-BE49-F238E27FC236}">
                <a16:creationId xmlns:a16="http://schemas.microsoft.com/office/drawing/2014/main" id="{D23DB687-DBA7-DA11-DC13-4BF5335C22EE}"/>
              </a:ext>
            </a:extLst>
          </p:cNvPr>
          <p:cNvGrpSpPr/>
          <p:nvPr/>
        </p:nvGrpSpPr>
        <p:grpSpPr>
          <a:xfrm>
            <a:off x="7767904" y="2305974"/>
            <a:ext cx="3792268" cy="1975637"/>
            <a:chOff x="821024" y="4395049"/>
            <a:chExt cx="4213631" cy="2195152"/>
          </a:xfrm>
        </p:grpSpPr>
        <p:sp>
          <p:nvSpPr>
            <p:cNvPr id="54" name="Rectangle 891">
              <a:extLst>
                <a:ext uri="{FF2B5EF4-FFF2-40B4-BE49-F238E27FC236}">
                  <a16:creationId xmlns:a16="http://schemas.microsoft.com/office/drawing/2014/main" id="{95431D79-6658-CA95-E3F9-D1FF3D3E5ADE}"/>
                </a:ext>
              </a:extLst>
            </p:cNvPr>
            <p:cNvSpPr>
              <a:spLocks noChangeArrowheads="1"/>
            </p:cNvSpPr>
            <p:nvPr/>
          </p:nvSpPr>
          <p:spPr bwMode="auto">
            <a:xfrm>
              <a:off x="1747217" y="5906458"/>
              <a:ext cx="72" cy="307777"/>
            </a:xfrm>
            <a:prstGeom prst="rect">
              <a:avLst/>
            </a:prstGeom>
            <a:solidFill>
              <a:srgbClr val="89D3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endParaRPr lang="en-US" b="1" dirty="0">
                <a:latin typeface="Calibri"/>
                <a:ea typeface="Calibri"/>
                <a:cs typeface="Calibri"/>
              </a:endParaRPr>
            </a:p>
          </p:txBody>
        </p:sp>
        <p:sp>
          <p:nvSpPr>
            <p:cNvPr id="55" name="Rectangle 891">
              <a:extLst>
                <a:ext uri="{FF2B5EF4-FFF2-40B4-BE49-F238E27FC236}">
                  <a16:creationId xmlns:a16="http://schemas.microsoft.com/office/drawing/2014/main" id="{A74D112F-A72E-1067-8ED5-4B332B312E9A}"/>
                </a:ext>
              </a:extLst>
            </p:cNvPr>
            <p:cNvSpPr>
              <a:spLocks noChangeArrowheads="1"/>
            </p:cNvSpPr>
            <p:nvPr/>
          </p:nvSpPr>
          <p:spPr bwMode="auto">
            <a:xfrm>
              <a:off x="3751119" y="5970316"/>
              <a:ext cx="72" cy="307777"/>
            </a:xfrm>
            <a:prstGeom prst="rect">
              <a:avLst/>
            </a:prstGeom>
            <a:solidFill>
              <a:srgbClr val="FAC09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endParaRPr lang="en-US" b="1" dirty="0">
                <a:latin typeface="Calibri"/>
                <a:ea typeface="Calibri"/>
                <a:cs typeface="Calibri"/>
              </a:endParaRPr>
            </a:p>
          </p:txBody>
        </p:sp>
        <p:grpSp>
          <p:nvGrpSpPr>
            <p:cNvPr id="56" name="Group 55">
              <a:extLst>
                <a:ext uri="{FF2B5EF4-FFF2-40B4-BE49-F238E27FC236}">
                  <a16:creationId xmlns:a16="http://schemas.microsoft.com/office/drawing/2014/main" id="{2B5C170A-5CED-57E6-709F-7AE07D559568}"/>
                </a:ext>
              </a:extLst>
            </p:cNvPr>
            <p:cNvGrpSpPr/>
            <p:nvPr/>
          </p:nvGrpSpPr>
          <p:grpSpPr>
            <a:xfrm>
              <a:off x="1260662" y="5241474"/>
              <a:ext cx="1838582" cy="885330"/>
              <a:chOff x="1026717" y="2300761"/>
              <a:chExt cx="2553587" cy="1229623"/>
            </a:xfrm>
          </p:grpSpPr>
          <p:sp>
            <p:nvSpPr>
              <p:cNvPr id="98" name="Line 853">
                <a:extLst>
                  <a:ext uri="{FF2B5EF4-FFF2-40B4-BE49-F238E27FC236}">
                    <a16:creationId xmlns:a16="http://schemas.microsoft.com/office/drawing/2014/main" id="{6A9E5A89-2E56-5E78-DB3A-D0F5849B2DB6}"/>
                  </a:ext>
                </a:extLst>
              </p:cNvPr>
              <p:cNvSpPr>
                <a:spLocks noChangeShapeType="1"/>
              </p:cNvSpPr>
              <p:nvPr/>
            </p:nvSpPr>
            <p:spPr bwMode="auto">
              <a:xfrm>
                <a:off x="1026717" y="3524325"/>
                <a:ext cx="822962" cy="6059"/>
              </a:xfrm>
              <a:prstGeom prst="line">
                <a:avLst/>
              </a:prstGeom>
              <a:noFill/>
              <a:ln w="9525">
                <a:solidFill>
                  <a:schemeClr val="tx1"/>
                </a:solidFill>
                <a:round/>
                <a:headEnd/>
                <a:tailEnd/>
              </a:ln>
              <a:scene3d>
                <a:camera prst="legacyObliqueTopRight">
                  <a:rot lat="60000" lon="0" rev="0"/>
                </a:camera>
                <a:lightRig rig="legacyFlat3" dir="l"/>
              </a:scene3d>
              <a:sp3d extrusionH="2095500" contourW="6350" prstMaterial="legacyPlastic">
                <a:bevelT w="13500" h="13500" prst="angle"/>
                <a:bevelB w="13500" h="13500" prst="angle"/>
                <a:extrusionClr>
                  <a:srgbClr val="EBE6DB"/>
                </a:extrusionClr>
              </a:sp3d>
              <a:extLst>
                <a:ext uri="{909E8E84-426E-40dd-AFC4-6F175D3DCCD1}">
                  <a14:hiddenFill xmlns="" xmlns:a14="http://schemas.microsoft.com/office/drawing/2010/main">
                    <a:noFill/>
                  </a14:hiddenFill>
                </a:ext>
              </a:extLst>
            </p:spPr>
            <p:txBody>
              <a:bodyPr wrap="none" anchor="ctr">
                <a:flatTx/>
              </a:bodyPr>
              <a:lstStyle/>
              <a:p>
                <a:endParaRPr lang="en-US" dirty="0">
                  <a:latin typeface="Calibri"/>
                  <a:ea typeface="Times New Roman"/>
                  <a:cs typeface="Times New Roman"/>
                </a:endParaRPr>
              </a:p>
            </p:txBody>
          </p:sp>
          <p:cxnSp>
            <p:nvCxnSpPr>
              <p:cNvPr id="99" name="Straight Connector 98">
                <a:extLst>
                  <a:ext uri="{FF2B5EF4-FFF2-40B4-BE49-F238E27FC236}">
                    <a16:creationId xmlns:a16="http://schemas.microsoft.com/office/drawing/2014/main" id="{BB395208-2947-FF57-AF03-7FE60B638A03}"/>
                  </a:ext>
                </a:extLst>
              </p:cNvPr>
              <p:cNvCxnSpPr/>
              <p:nvPr/>
            </p:nvCxnSpPr>
            <p:spPr>
              <a:xfrm>
                <a:off x="2180139" y="2300761"/>
                <a:ext cx="1133857"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00" name="Freeform 860">
                <a:extLst>
                  <a:ext uri="{FF2B5EF4-FFF2-40B4-BE49-F238E27FC236}">
                    <a16:creationId xmlns:a16="http://schemas.microsoft.com/office/drawing/2014/main" id="{C5A4C1C4-EDA8-691D-4BCE-CD655D5679D5}"/>
                  </a:ext>
                </a:extLst>
              </p:cNvPr>
              <p:cNvSpPr>
                <a:spLocks/>
              </p:cNvSpPr>
              <p:nvPr/>
            </p:nvSpPr>
            <p:spPr bwMode="auto">
              <a:xfrm>
                <a:off x="2604677" y="2352547"/>
                <a:ext cx="393192" cy="37765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102" name="Freeform 860">
                <a:extLst>
                  <a:ext uri="{FF2B5EF4-FFF2-40B4-BE49-F238E27FC236}">
                    <a16:creationId xmlns:a16="http://schemas.microsoft.com/office/drawing/2014/main" id="{496F0EA7-D329-270D-40A4-A879722C0504}"/>
                  </a:ext>
                </a:extLst>
              </p:cNvPr>
              <p:cNvSpPr>
                <a:spLocks/>
              </p:cNvSpPr>
              <p:nvPr/>
            </p:nvSpPr>
            <p:spPr bwMode="auto">
              <a:xfrm>
                <a:off x="2366898" y="2303564"/>
                <a:ext cx="1213406" cy="42976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sp>
          <p:nvSpPr>
            <p:cNvPr id="57" name="Line 853">
              <a:extLst>
                <a:ext uri="{FF2B5EF4-FFF2-40B4-BE49-F238E27FC236}">
                  <a16:creationId xmlns:a16="http://schemas.microsoft.com/office/drawing/2014/main" id="{E8CA4C66-3092-8FAE-B637-0E5CFF62D2AE}"/>
                </a:ext>
              </a:extLst>
            </p:cNvPr>
            <p:cNvSpPr>
              <a:spLocks noChangeShapeType="1"/>
            </p:cNvSpPr>
            <p:nvPr/>
          </p:nvSpPr>
          <p:spPr bwMode="auto">
            <a:xfrm>
              <a:off x="3633197" y="6125488"/>
              <a:ext cx="592531" cy="4362"/>
            </a:xfrm>
            <a:prstGeom prst="line">
              <a:avLst/>
            </a:prstGeom>
            <a:noFill/>
            <a:ln w="9525">
              <a:solidFill>
                <a:schemeClr val="tx1"/>
              </a:solidFill>
              <a:round/>
              <a:headEnd/>
              <a:tailEnd/>
            </a:ln>
            <a:scene3d>
              <a:camera prst="legacyObliqueTopRight">
                <a:rot lat="60000" lon="0" rev="0"/>
              </a:camera>
              <a:lightRig rig="legacyFlat3" dir="l"/>
            </a:scene3d>
            <a:sp3d extrusionH="2032000" contourW="6350" prstMaterial="legacyPlastic">
              <a:bevelT w="13500" h="13500" prst="angle"/>
              <a:bevelB w="13500" h="13500" prst="angle"/>
              <a:extrusionClr>
                <a:srgbClr val="EBE6DB"/>
              </a:extrusionClr>
            </a:sp3d>
            <a:extLst>
              <a:ext uri="{909E8E84-426E-40dd-AFC4-6F175D3DCCD1}">
                <a14:hiddenFill xmlns="" xmlns:a14="http://schemas.microsoft.com/office/drawing/2010/main">
                  <a:noFill/>
                </a14:hiddenFill>
              </a:ext>
            </a:extLst>
          </p:spPr>
          <p:txBody>
            <a:bodyPr wrap="none" anchor="ctr">
              <a:flatTx/>
            </a:bodyPr>
            <a:lstStyle/>
            <a:p>
              <a:endParaRPr lang="en-US" dirty="0">
                <a:latin typeface="Calibri"/>
                <a:ea typeface="Times New Roman"/>
                <a:cs typeface="Times New Roman"/>
              </a:endParaRPr>
            </a:p>
          </p:txBody>
        </p:sp>
        <p:grpSp>
          <p:nvGrpSpPr>
            <p:cNvPr id="58" name="Group 57">
              <a:extLst>
                <a:ext uri="{FF2B5EF4-FFF2-40B4-BE49-F238E27FC236}">
                  <a16:creationId xmlns:a16="http://schemas.microsoft.com/office/drawing/2014/main" id="{1C6EEC68-3715-2FC0-E559-E4BB2C3E1B2D}"/>
                </a:ext>
              </a:extLst>
            </p:cNvPr>
            <p:cNvGrpSpPr/>
            <p:nvPr/>
          </p:nvGrpSpPr>
          <p:grpSpPr>
            <a:xfrm>
              <a:off x="3846905" y="5276570"/>
              <a:ext cx="1187750" cy="311393"/>
              <a:chOff x="4618723" y="2328762"/>
              <a:chExt cx="1649655" cy="432492"/>
            </a:xfrm>
          </p:grpSpPr>
          <p:sp>
            <p:nvSpPr>
              <p:cNvPr id="95" name="Freeform 860">
                <a:extLst>
                  <a:ext uri="{FF2B5EF4-FFF2-40B4-BE49-F238E27FC236}">
                    <a16:creationId xmlns:a16="http://schemas.microsoft.com/office/drawing/2014/main" id="{1534DD6E-B686-8C33-EEAB-1107B1915A38}"/>
                  </a:ext>
                </a:extLst>
              </p:cNvPr>
              <p:cNvSpPr>
                <a:spLocks/>
              </p:cNvSpPr>
              <p:nvPr/>
            </p:nvSpPr>
            <p:spPr bwMode="auto">
              <a:xfrm>
                <a:off x="4713316" y="2596201"/>
                <a:ext cx="393192" cy="16505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cxnSp>
            <p:nvCxnSpPr>
              <p:cNvPr id="96" name="Straight Connector 95">
                <a:extLst>
                  <a:ext uri="{FF2B5EF4-FFF2-40B4-BE49-F238E27FC236}">
                    <a16:creationId xmlns:a16="http://schemas.microsoft.com/office/drawing/2014/main" id="{B877586E-DEF8-07B1-E3C8-C7113BF81BFA}"/>
                  </a:ext>
                </a:extLst>
              </p:cNvPr>
              <p:cNvCxnSpPr/>
              <p:nvPr/>
            </p:nvCxnSpPr>
            <p:spPr>
              <a:xfrm>
                <a:off x="5143667" y="2328762"/>
                <a:ext cx="1124711"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97" name="Freeform 860">
                <a:extLst>
                  <a:ext uri="{FF2B5EF4-FFF2-40B4-BE49-F238E27FC236}">
                    <a16:creationId xmlns:a16="http://schemas.microsoft.com/office/drawing/2014/main" id="{0ED5D8A3-A574-BC88-FC97-2C2C3594AE7B}"/>
                  </a:ext>
                </a:extLst>
              </p:cNvPr>
              <p:cNvSpPr>
                <a:spLocks/>
              </p:cNvSpPr>
              <p:nvPr/>
            </p:nvSpPr>
            <p:spPr bwMode="auto">
              <a:xfrm>
                <a:off x="4618723" y="2337352"/>
                <a:ext cx="1213406" cy="41148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cxnSp>
          <p:nvCxnSpPr>
            <p:cNvPr id="59" name="Straight Connector 58">
              <a:extLst>
                <a:ext uri="{FF2B5EF4-FFF2-40B4-BE49-F238E27FC236}">
                  <a16:creationId xmlns:a16="http://schemas.microsoft.com/office/drawing/2014/main" id="{49584966-974B-8CD9-6ED6-FC63CAF506AA}"/>
                </a:ext>
              </a:extLst>
            </p:cNvPr>
            <p:cNvCxnSpPr/>
            <p:nvPr/>
          </p:nvCxnSpPr>
          <p:spPr>
            <a:xfrm>
              <a:off x="2803769" y="6063004"/>
              <a:ext cx="658367"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0" name="Freeform 860">
              <a:extLst>
                <a:ext uri="{FF2B5EF4-FFF2-40B4-BE49-F238E27FC236}">
                  <a16:creationId xmlns:a16="http://schemas.microsoft.com/office/drawing/2014/main" id="{D76B65F0-FAB1-BBB3-44B0-14477D810129}"/>
                </a:ext>
              </a:extLst>
            </p:cNvPr>
            <p:cNvSpPr>
              <a:spLocks/>
            </p:cNvSpPr>
            <p:nvPr/>
          </p:nvSpPr>
          <p:spPr bwMode="auto">
            <a:xfrm>
              <a:off x="2481009" y="6106437"/>
              <a:ext cx="888796" cy="27190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61" name="Freeform 860">
              <a:extLst>
                <a:ext uri="{FF2B5EF4-FFF2-40B4-BE49-F238E27FC236}">
                  <a16:creationId xmlns:a16="http://schemas.microsoft.com/office/drawing/2014/main" id="{36CA403E-D7D9-C40A-47EA-0C103B765D6C}"/>
                </a:ext>
              </a:extLst>
            </p:cNvPr>
            <p:cNvSpPr>
              <a:spLocks/>
            </p:cNvSpPr>
            <p:nvPr/>
          </p:nvSpPr>
          <p:spPr bwMode="auto">
            <a:xfrm>
              <a:off x="2354818" y="6063148"/>
              <a:ext cx="1123653" cy="30943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sp>
          <p:nvSpPr>
            <p:cNvPr id="62" name="Line 853">
              <a:extLst>
                <a:ext uri="{FF2B5EF4-FFF2-40B4-BE49-F238E27FC236}">
                  <a16:creationId xmlns:a16="http://schemas.microsoft.com/office/drawing/2014/main" id="{A5EE20D4-29A4-4088-B7BF-76209B918284}"/>
                </a:ext>
              </a:extLst>
            </p:cNvPr>
            <p:cNvSpPr>
              <a:spLocks noChangeShapeType="1"/>
            </p:cNvSpPr>
            <p:nvPr/>
          </p:nvSpPr>
          <p:spPr bwMode="auto">
            <a:xfrm>
              <a:off x="2974335" y="6585839"/>
              <a:ext cx="1481327"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dirty="0">
                  <a:latin typeface="Calibri"/>
                  <a:ea typeface="Times New Roman"/>
                  <a:cs typeface="Times New Roman"/>
                </a:rPr>
                <a:t>             d2</a:t>
              </a:r>
            </a:p>
          </p:txBody>
        </p:sp>
        <p:sp>
          <p:nvSpPr>
            <p:cNvPr id="63" name="Line 853">
              <a:extLst>
                <a:ext uri="{FF2B5EF4-FFF2-40B4-BE49-F238E27FC236}">
                  <a16:creationId xmlns:a16="http://schemas.microsoft.com/office/drawing/2014/main" id="{630F4B57-FCBE-DB70-BEA9-22A0A2572F73}"/>
                </a:ext>
              </a:extLst>
            </p:cNvPr>
            <p:cNvSpPr>
              <a:spLocks noChangeShapeType="1"/>
            </p:cNvSpPr>
            <p:nvPr/>
          </p:nvSpPr>
          <p:spPr bwMode="auto">
            <a:xfrm>
              <a:off x="821024" y="6581477"/>
              <a:ext cx="1481327"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dirty="0">
                  <a:latin typeface="Calibri"/>
                  <a:ea typeface="Times New Roman"/>
                  <a:cs typeface="Times New Roman"/>
                </a:rPr>
                <a:t>            d1</a:t>
              </a:r>
            </a:p>
          </p:txBody>
        </p:sp>
        <p:sp>
          <p:nvSpPr>
            <p:cNvPr id="64" name="Line 853">
              <a:extLst>
                <a:ext uri="{FF2B5EF4-FFF2-40B4-BE49-F238E27FC236}">
                  <a16:creationId xmlns:a16="http://schemas.microsoft.com/office/drawing/2014/main" id="{FC77BE55-2CDF-6846-946F-0ABF0AA56F17}"/>
                </a:ext>
              </a:extLst>
            </p:cNvPr>
            <p:cNvSpPr>
              <a:spLocks noChangeShapeType="1"/>
            </p:cNvSpPr>
            <p:nvPr/>
          </p:nvSpPr>
          <p:spPr bwMode="auto">
            <a:xfrm>
              <a:off x="2493168" y="5664069"/>
              <a:ext cx="1316735"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dirty="0">
                  <a:ea typeface="Times New Roman"/>
                  <a:cs typeface="Times New Roman"/>
                </a:rPr>
                <a:t>           d3</a:t>
              </a:r>
            </a:p>
          </p:txBody>
        </p:sp>
        <p:grpSp>
          <p:nvGrpSpPr>
            <p:cNvPr id="65" name="Group 64">
              <a:extLst>
                <a:ext uri="{FF2B5EF4-FFF2-40B4-BE49-F238E27FC236}">
                  <a16:creationId xmlns:a16="http://schemas.microsoft.com/office/drawing/2014/main" id="{1469DF06-2DD4-6457-5DB5-9695A1775006}"/>
                </a:ext>
              </a:extLst>
            </p:cNvPr>
            <p:cNvGrpSpPr/>
            <p:nvPr/>
          </p:nvGrpSpPr>
          <p:grpSpPr>
            <a:xfrm>
              <a:off x="2893449" y="4395049"/>
              <a:ext cx="1203321" cy="1021208"/>
              <a:chOff x="3906167" y="3324390"/>
              <a:chExt cx="1671281" cy="1418344"/>
            </a:xfrm>
            <a:solidFill>
              <a:srgbClr val="93D2FE"/>
            </a:solidFill>
          </p:grpSpPr>
          <p:sp>
            <p:nvSpPr>
              <p:cNvPr id="71" name="Oval 859">
                <a:extLst>
                  <a:ext uri="{FF2B5EF4-FFF2-40B4-BE49-F238E27FC236}">
                    <a16:creationId xmlns:a16="http://schemas.microsoft.com/office/drawing/2014/main" id="{ED1EDE09-19CB-CDC3-C952-06E764834D5C}"/>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72" name="Oval 861">
                <a:extLst>
                  <a:ext uri="{FF2B5EF4-FFF2-40B4-BE49-F238E27FC236}">
                    <a16:creationId xmlns:a16="http://schemas.microsoft.com/office/drawing/2014/main" id="{CA9898CB-AE74-017B-3C64-90040C01E9B4}"/>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73" name="Oval 862">
                <a:extLst>
                  <a:ext uri="{FF2B5EF4-FFF2-40B4-BE49-F238E27FC236}">
                    <a16:creationId xmlns:a16="http://schemas.microsoft.com/office/drawing/2014/main" id="{4EA47452-996E-B9FA-367A-0CB36EF0F506}"/>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74" name="Oval 863">
                <a:extLst>
                  <a:ext uri="{FF2B5EF4-FFF2-40B4-BE49-F238E27FC236}">
                    <a16:creationId xmlns:a16="http://schemas.microsoft.com/office/drawing/2014/main" id="{4BFF1ADE-D2E9-0688-F97B-4790987CF457}"/>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75" name="Oval 863">
                <a:extLst>
                  <a:ext uri="{FF2B5EF4-FFF2-40B4-BE49-F238E27FC236}">
                    <a16:creationId xmlns:a16="http://schemas.microsoft.com/office/drawing/2014/main" id="{9F0610C9-2E3C-95AC-800E-F7ED38290F71}"/>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grpSp>
            <p:nvGrpSpPr>
              <p:cNvPr id="76" name="Group 75">
                <a:extLst>
                  <a:ext uri="{FF2B5EF4-FFF2-40B4-BE49-F238E27FC236}">
                    <a16:creationId xmlns:a16="http://schemas.microsoft.com/office/drawing/2014/main" id="{FB145E07-E4AB-ECD6-026B-6E2AEA322083}"/>
                  </a:ext>
                </a:extLst>
              </p:cNvPr>
              <p:cNvGrpSpPr/>
              <p:nvPr/>
            </p:nvGrpSpPr>
            <p:grpSpPr>
              <a:xfrm>
                <a:off x="3906167" y="4047050"/>
                <a:ext cx="1671281" cy="539042"/>
                <a:chOff x="1320274" y="4580303"/>
                <a:chExt cx="1671281" cy="467246"/>
              </a:xfrm>
              <a:grpFill/>
            </p:grpSpPr>
            <p:sp>
              <p:nvSpPr>
                <p:cNvPr id="91" name="Freeform 860">
                  <a:extLst>
                    <a:ext uri="{FF2B5EF4-FFF2-40B4-BE49-F238E27FC236}">
                      <a16:creationId xmlns:a16="http://schemas.microsoft.com/office/drawing/2014/main" id="{B449ECA6-3044-7395-556C-87025750101B}"/>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92" name="Rectangle 864">
                  <a:extLst>
                    <a:ext uri="{FF2B5EF4-FFF2-40B4-BE49-F238E27FC236}">
                      <a16:creationId xmlns:a16="http://schemas.microsoft.com/office/drawing/2014/main" id="{09B795A0-D918-B67A-8D8C-7BA914488809}"/>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ctr"/>
                <a:lstStyle/>
                <a:p>
                  <a:pPr algn="ctr"/>
                  <a:r>
                    <a:rPr lang="en-US" dirty="0">
                      <a:latin typeface="Calibri"/>
                      <a:ea typeface="Calibri"/>
                      <a:cs typeface="Calibri"/>
                    </a:rPr>
                    <a:t>r1</a:t>
                  </a:r>
                </a:p>
              </p:txBody>
            </p:sp>
            <p:sp>
              <p:nvSpPr>
                <p:cNvPr id="93" name="Freeform 865">
                  <a:extLst>
                    <a:ext uri="{FF2B5EF4-FFF2-40B4-BE49-F238E27FC236}">
                      <a16:creationId xmlns:a16="http://schemas.microsoft.com/office/drawing/2014/main" id="{0DDD5BA3-686C-B43E-5FE8-ACAA5FD0057D}"/>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94" name="Freeform 866">
                  <a:extLst>
                    <a:ext uri="{FF2B5EF4-FFF2-40B4-BE49-F238E27FC236}">
                      <a16:creationId xmlns:a16="http://schemas.microsoft.com/office/drawing/2014/main" id="{843AFA33-33CB-708B-10CF-DDC1598ADEB2}"/>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grpSp>
          <p:grpSp>
            <p:nvGrpSpPr>
              <p:cNvPr id="77" name="Group 76">
                <a:extLst>
                  <a:ext uri="{FF2B5EF4-FFF2-40B4-BE49-F238E27FC236}">
                    <a16:creationId xmlns:a16="http://schemas.microsoft.com/office/drawing/2014/main" id="{06A19A03-8E27-EAC5-8C0D-CB47570AD590}"/>
                  </a:ext>
                </a:extLst>
              </p:cNvPr>
              <p:cNvGrpSpPr/>
              <p:nvPr/>
            </p:nvGrpSpPr>
            <p:grpSpPr>
              <a:xfrm>
                <a:off x="4596370" y="3324390"/>
                <a:ext cx="552654" cy="1188720"/>
                <a:chOff x="1823226" y="3235632"/>
                <a:chExt cx="552654" cy="1188720"/>
              </a:xfrm>
              <a:grpFill/>
            </p:grpSpPr>
            <p:sp>
              <p:nvSpPr>
                <p:cNvPr id="78" name="Oval 878">
                  <a:extLst>
                    <a:ext uri="{FF2B5EF4-FFF2-40B4-BE49-F238E27FC236}">
                      <a16:creationId xmlns:a16="http://schemas.microsoft.com/office/drawing/2014/main" id="{FF4DA659-48BE-C1EE-61C2-76E60717D498}"/>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79" name="Rectangle 880">
                  <a:extLst>
                    <a:ext uri="{FF2B5EF4-FFF2-40B4-BE49-F238E27FC236}">
                      <a16:creationId xmlns:a16="http://schemas.microsoft.com/office/drawing/2014/main" id="{0BFDB428-28AB-6462-E028-F8E2564A0A1A}"/>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80" name="Oval 878">
                  <a:extLst>
                    <a:ext uri="{FF2B5EF4-FFF2-40B4-BE49-F238E27FC236}">
                      <a16:creationId xmlns:a16="http://schemas.microsoft.com/office/drawing/2014/main" id="{00A8748A-F5BF-C8C6-B1B4-972470CBA80B}"/>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81" name="Line 881">
                  <a:extLst>
                    <a:ext uri="{FF2B5EF4-FFF2-40B4-BE49-F238E27FC236}">
                      <a16:creationId xmlns:a16="http://schemas.microsoft.com/office/drawing/2014/main" id="{546522E1-986C-236A-D81C-BA803AAF6D47}"/>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82" name="Line 882">
                  <a:extLst>
                    <a:ext uri="{FF2B5EF4-FFF2-40B4-BE49-F238E27FC236}">
                      <a16:creationId xmlns:a16="http://schemas.microsoft.com/office/drawing/2014/main" id="{B714B5C4-E040-B60D-3525-68279F94BD77}"/>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83" name="Rectangle 880">
                  <a:extLst>
                    <a:ext uri="{FF2B5EF4-FFF2-40B4-BE49-F238E27FC236}">
                      <a16:creationId xmlns:a16="http://schemas.microsoft.com/office/drawing/2014/main" id="{A22B7554-AC89-7337-BD36-61F18F34BCDA}"/>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84" name="Oval 878">
                  <a:extLst>
                    <a:ext uri="{FF2B5EF4-FFF2-40B4-BE49-F238E27FC236}">
                      <a16:creationId xmlns:a16="http://schemas.microsoft.com/office/drawing/2014/main" id="{07139EC6-F014-6201-8938-E471CE9522B2}"/>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85" name="Line 882">
                  <a:extLst>
                    <a:ext uri="{FF2B5EF4-FFF2-40B4-BE49-F238E27FC236}">
                      <a16:creationId xmlns:a16="http://schemas.microsoft.com/office/drawing/2014/main" id="{376283A4-221B-9A37-C813-207CA4C23C55}"/>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86" name="Line 882">
                  <a:extLst>
                    <a:ext uri="{FF2B5EF4-FFF2-40B4-BE49-F238E27FC236}">
                      <a16:creationId xmlns:a16="http://schemas.microsoft.com/office/drawing/2014/main" id="{FDFED54E-5CC3-DA0D-8AF9-7A08F5999054}"/>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87" name="Line 884">
                  <a:extLst>
                    <a:ext uri="{FF2B5EF4-FFF2-40B4-BE49-F238E27FC236}">
                      <a16:creationId xmlns:a16="http://schemas.microsoft.com/office/drawing/2014/main" id="{5F53342B-4F2D-F7F3-1FD1-920109D48317}"/>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p:spPr>
              <p:txBody>
                <a:bodyPr wrap="none" anchor="ctr"/>
                <a:lstStyle/>
                <a:p>
                  <a:endParaRPr lang="en-US" dirty="0">
                    <a:latin typeface="Calibri"/>
                    <a:ea typeface="Calibri"/>
                    <a:cs typeface="Calibri"/>
                  </a:endParaRPr>
                </a:p>
              </p:txBody>
            </p:sp>
            <p:sp>
              <p:nvSpPr>
                <p:cNvPr id="88" name="Oval 885">
                  <a:extLst>
                    <a:ext uri="{FF2B5EF4-FFF2-40B4-BE49-F238E27FC236}">
                      <a16:creationId xmlns:a16="http://schemas.microsoft.com/office/drawing/2014/main" id="{F3F93912-933F-8E59-5AC5-419202BA95B4}"/>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89" name="Line 881">
                  <a:extLst>
                    <a:ext uri="{FF2B5EF4-FFF2-40B4-BE49-F238E27FC236}">
                      <a16:creationId xmlns:a16="http://schemas.microsoft.com/office/drawing/2014/main" id="{B2735C5F-F5C5-0A81-313A-6BCFFBA3BF6D}"/>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90" name="Line 882">
                  <a:extLst>
                    <a:ext uri="{FF2B5EF4-FFF2-40B4-BE49-F238E27FC236}">
                      <a16:creationId xmlns:a16="http://schemas.microsoft.com/office/drawing/2014/main" id="{1E02B094-26EE-E669-F453-9612F1C324C8}"/>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grpSp>
        </p:grpSp>
        <p:grpSp>
          <p:nvGrpSpPr>
            <p:cNvPr id="66" name="Group 65">
              <a:extLst>
                <a:ext uri="{FF2B5EF4-FFF2-40B4-BE49-F238E27FC236}">
                  <a16:creationId xmlns:a16="http://schemas.microsoft.com/office/drawing/2014/main" id="{E5F7E6D3-AD9E-D799-3CA0-B3DBCD56A7D4}"/>
                </a:ext>
              </a:extLst>
            </p:cNvPr>
            <p:cNvGrpSpPr/>
            <p:nvPr/>
          </p:nvGrpSpPr>
          <p:grpSpPr>
            <a:xfrm>
              <a:off x="884857" y="6119126"/>
              <a:ext cx="538242" cy="388227"/>
              <a:chOff x="1012668" y="927184"/>
              <a:chExt cx="747559" cy="539203"/>
            </a:xfrm>
          </p:grpSpPr>
          <p:sp>
            <p:nvSpPr>
              <p:cNvPr id="67" name="Line 853">
                <a:extLst>
                  <a:ext uri="{FF2B5EF4-FFF2-40B4-BE49-F238E27FC236}">
                    <a16:creationId xmlns:a16="http://schemas.microsoft.com/office/drawing/2014/main" id="{3981AAA6-4ED6-524A-9358-8F8FEFF351F8}"/>
                  </a:ext>
                </a:extLst>
              </p:cNvPr>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 xmlns:a14="http://schemas.microsoft.com/office/drawing/2010/main">
                    <a:noFill/>
                  </a14:hiddenFill>
                </a:ext>
              </a:extLst>
            </p:spPr>
            <p:txBody>
              <a:bodyPr wrap="none" anchor="ctr">
                <a:flatTx/>
              </a:bodyPr>
              <a:lstStyle/>
              <a:p>
                <a:endParaRPr lang="en-US" dirty="0">
                  <a:latin typeface="Calibri"/>
                  <a:ea typeface="Times New Roman"/>
                  <a:cs typeface="Times New Roman"/>
                </a:endParaRPr>
              </a:p>
            </p:txBody>
          </p:sp>
          <p:sp>
            <p:nvSpPr>
              <p:cNvPr id="68" name="Rectangle 876">
                <a:extLst>
                  <a:ext uri="{FF2B5EF4-FFF2-40B4-BE49-F238E27FC236}">
                    <a16:creationId xmlns:a16="http://schemas.microsoft.com/office/drawing/2014/main" id="{D608450F-E91C-1620-613C-3A03F895947D}"/>
                  </a:ext>
                </a:extLst>
              </p:cNvPr>
              <p:cNvSpPr>
                <a:spLocks noChangeAspect="1" noChangeArrowheads="1"/>
              </p:cNvSpPr>
              <p:nvPr/>
            </p:nvSpPr>
            <p:spPr bwMode="auto">
              <a:xfrm>
                <a:off x="1059818" y="927184"/>
                <a:ext cx="100" cy="427467"/>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latin typeface="Calibri"/>
                  <a:ea typeface="Times New Roman"/>
                  <a:cs typeface="Calibri"/>
                </a:endParaRPr>
              </a:p>
            </p:txBody>
          </p:sp>
          <p:sp>
            <p:nvSpPr>
              <p:cNvPr id="69" name="Rectangle 873">
                <a:extLst>
                  <a:ext uri="{FF2B5EF4-FFF2-40B4-BE49-F238E27FC236}">
                    <a16:creationId xmlns:a16="http://schemas.microsoft.com/office/drawing/2014/main" id="{80B8512D-2614-6294-F1FE-D6C61BB72B70}"/>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dirty="0">
                    <a:latin typeface="Calibri"/>
                    <a:ea typeface="Times New Roman"/>
                    <a:cs typeface="Calibri"/>
                  </a:rPr>
                  <a:t>c1</a:t>
                </a:r>
              </a:p>
            </p:txBody>
          </p:sp>
          <p:sp>
            <p:nvSpPr>
              <p:cNvPr id="70" name="Freeform 875">
                <a:extLst>
                  <a:ext uri="{FF2B5EF4-FFF2-40B4-BE49-F238E27FC236}">
                    <a16:creationId xmlns:a16="http://schemas.microsoft.com/office/drawing/2014/main" id="{52C9BF06-8D3E-453E-7E80-6ED845990153}"/>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Times New Roman"/>
                  <a:cs typeface="Times New Roman"/>
                </a:endParaRPr>
              </a:p>
            </p:txBody>
          </p:sp>
        </p:grpSp>
      </p:grpSp>
      <mc:AlternateContent xmlns:mc="http://schemas.openxmlformats.org/markup-compatibility/2006" xmlns:a14="http://schemas.microsoft.com/office/drawing/2010/main">
        <mc:Choice Requires="a14">
          <p:sp>
            <p:nvSpPr>
              <p:cNvPr id="103" name="Rectangle 102">
                <a:extLst>
                  <a:ext uri="{FF2B5EF4-FFF2-40B4-BE49-F238E27FC236}">
                    <a16:creationId xmlns:a16="http://schemas.microsoft.com/office/drawing/2014/main" id="{70E5C3D1-F127-A505-3491-EC97E10DF470}"/>
                  </a:ext>
                </a:extLst>
              </p:cNvPr>
              <p:cNvSpPr/>
              <p:nvPr/>
            </p:nvSpPr>
            <p:spPr>
              <a:xfrm>
                <a:off x="11546187" y="3488310"/>
                <a:ext cx="44505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i="1" dirty="0">
                              <a:solidFill>
                                <a:srgbClr val="FFC000"/>
                              </a:solidFill>
                              <a:latin typeface="Cambria Math" panose="02040503050406030204" pitchFamily="18" charset="0"/>
                            </a:rPr>
                          </m:ctrlPr>
                        </m:sSubPr>
                        <m:e>
                          <m:r>
                            <a:rPr lang="de-DE" i="1" dirty="0">
                              <a:solidFill>
                                <a:srgbClr val="FFC000"/>
                              </a:solidFill>
                              <a:latin typeface="Cambria Math" panose="02040503050406030204" pitchFamily="18" charset="0"/>
                            </a:rPr>
                            <m:t>𝑠</m:t>
                          </m:r>
                        </m:e>
                        <m:sub>
                          <m:r>
                            <a:rPr lang="de-DE" i="1" dirty="0">
                              <a:solidFill>
                                <a:srgbClr val="FFC000"/>
                              </a:solidFill>
                              <a:latin typeface="Cambria Math" panose="02040503050406030204" pitchFamily="18" charset="0"/>
                            </a:rPr>
                            <m:t>0</m:t>
                          </m:r>
                        </m:sub>
                      </m:sSub>
                    </m:oMath>
                  </m:oMathPara>
                </a14:m>
                <a:endParaRPr lang="en-GB" dirty="0">
                  <a:solidFill>
                    <a:srgbClr val="FFC000"/>
                  </a:solidFill>
                </a:endParaRPr>
              </a:p>
            </p:txBody>
          </p:sp>
        </mc:Choice>
        <mc:Fallback xmlns="">
          <p:sp>
            <p:nvSpPr>
              <p:cNvPr id="103" name="Rectangle 102">
                <a:extLst>
                  <a:ext uri="{FF2B5EF4-FFF2-40B4-BE49-F238E27FC236}">
                    <a16:creationId xmlns:a16="http://schemas.microsoft.com/office/drawing/2014/main" id="{70E5C3D1-F127-A505-3491-EC97E10DF470}"/>
                  </a:ext>
                </a:extLst>
              </p:cNvPr>
              <p:cNvSpPr>
                <a:spLocks noRot="1" noChangeAspect="1" noMove="1" noResize="1" noEditPoints="1" noAdjustHandles="1" noChangeArrowheads="1" noChangeShapeType="1" noTextEdit="1"/>
              </p:cNvSpPr>
              <p:nvPr/>
            </p:nvSpPr>
            <p:spPr>
              <a:xfrm>
                <a:off x="11546187" y="3488310"/>
                <a:ext cx="445058" cy="369332"/>
              </a:xfrm>
              <a:prstGeom prst="rect">
                <a:avLst/>
              </a:prstGeom>
              <a:blipFill>
                <a:blip r:embed="rId7"/>
                <a:stretch>
                  <a:fillRect/>
                </a:stretch>
              </a:blipFill>
            </p:spPr>
            <p:txBody>
              <a:bodyPr/>
              <a:lstStyle/>
              <a:p>
                <a:r>
                  <a:rPr lang="en-DE">
                    <a:noFill/>
                  </a:rPr>
                  <a:t> </a:t>
                </a:r>
              </a:p>
            </p:txBody>
          </p:sp>
        </mc:Fallback>
      </mc:AlternateContent>
    </p:spTree>
    <p:extLst>
      <p:ext uri="{BB962C8B-B14F-4D97-AF65-F5344CB8AC3E}">
        <p14:creationId xmlns:p14="http://schemas.microsoft.com/office/powerpoint/2010/main" val="4158350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Example</a:t>
            </a:r>
          </a:p>
        </p:txBody>
      </p:sp>
      <mc:AlternateContent xmlns:mc="http://schemas.openxmlformats.org/markup-compatibility/2006" xmlns:a14="http://schemas.microsoft.com/office/drawing/2010/main">
        <mc:Choice Requires="a14">
          <p:sp>
            <p:nvSpPr>
              <p:cNvPr id="11" name="Content Placeholder 10">
                <a:extLst>
                  <a:ext uri="{FF2B5EF4-FFF2-40B4-BE49-F238E27FC236}">
                    <a16:creationId xmlns:a16="http://schemas.microsoft.com/office/drawing/2014/main" id="{11B6BCBA-7459-434B-8FC4-4A12BCE4CCA2}"/>
                  </a:ext>
                </a:extLst>
              </p:cNvPr>
              <p:cNvSpPr>
                <a:spLocks noGrp="1"/>
              </p:cNvSpPr>
              <p:nvPr>
                <p:ph idx="1"/>
              </p:nvPr>
            </p:nvSpPr>
            <p:spPr>
              <a:xfrm>
                <a:off x="359626" y="1665066"/>
                <a:ext cx="7132234" cy="4240848"/>
              </a:xfrm>
            </p:spPr>
            <p:txBody>
              <a:bodyPr>
                <a:normAutofit/>
              </a:bodyPr>
              <a:lstStyle/>
              <a:p>
                <a14:m>
                  <m:oMath xmlns:m="http://schemas.openxmlformats.org/officeDocument/2006/math">
                    <m:sSub>
                      <m:sSubPr>
                        <m:ctrlPr>
                          <a:rPr lang="de-DE" i="1" dirty="0" smtClean="0">
                            <a:latin typeface="Cambria Math" panose="02040503050406030204" pitchFamily="18" charset="0"/>
                          </a:rPr>
                        </m:ctrlPr>
                      </m:sSubPr>
                      <m:e>
                        <m:r>
                          <a:rPr lang="en-US" i="1" dirty="0">
                            <a:latin typeface="Cambria Math" panose="02040503050406030204" pitchFamily="18" charset="0"/>
                          </a:rPr>
                          <m:t>𝑠</m:t>
                        </m:r>
                      </m:e>
                      <m:sub>
                        <m:r>
                          <a:rPr lang="en-US" i="1" dirty="0">
                            <a:latin typeface="Cambria Math" panose="02040503050406030204" pitchFamily="18" charset="0"/>
                          </a:rPr>
                          <m:t>0</m:t>
                        </m:r>
                      </m:sub>
                    </m:sSub>
                    <m:r>
                      <a:rPr lang="en-US" i="1" dirty="0">
                        <a:latin typeface="Cambria Math" panose="02040503050406030204" pitchFamily="18" charset="0"/>
                      </a:rPr>
                      <m:t>={</m:t>
                    </m:r>
                    <m:r>
                      <a:rPr lang="en-US" i="1" dirty="0" err="1">
                        <a:latin typeface="Cambria Math" panose="02040503050406030204" pitchFamily="18" charset="0"/>
                      </a:rPr>
                      <m:t>𝑙𝑜𝑐</m:t>
                    </m:r>
                    <m:d>
                      <m:dPr>
                        <m:ctrlPr>
                          <a:rPr lang="en-US" i="1" dirty="0">
                            <a:latin typeface="Cambria Math" panose="02040503050406030204" pitchFamily="18" charset="0"/>
                          </a:rPr>
                        </m:ctrlPr>
                      </m:dPr>
                      <m:e>
                        <m:r>
                          <a:rPr lang="en-US" i="1" dirty="0">
                            <a:latin typeface="Cambria Math" panose="02040503050406030204" pitchFamily="18" charset="0"/>
                          </a:rPr>
                          <m:t>𝑟</m:t>
                        </m:r>
                        <m:r>
                          <a:rPr lang="en-US" i="1" dirty="0">
                            <a:latin typeface="Cambria Math" panose="02040503050406030204" pitchFamily="18" charset="0"/>
                          </a:rPr>
                          <m:t>1</m:t>
                        </m:r>
                      </m:e>
                    </m:d>
                    <m:r>
                      <a:rPr lang="en-US" i="1" dirty="0">
                        <a:latin typeface="Cambria Math" panose="02040503050406030204" pitchFamily="18" charset="0"/>
                      </a:rPr>
                      <m:t>=</m:t>
                    </m:r>
                    <m:r>
                      <a:rPr lang="en-US" i="1" dirty="0">
                        <a:latin typeface="Cambria Math" panose="02040503050406030204" pitchFamily="18" charset="0"/>
                      </a:rPr>
                      <m:t>𝑑</m:t>
                    </m:r>
                    <m:r>
                      <a:rPr lang="en-US" i="1" dirty="0">
                        <a:latin typeface="Cambria Math" panose="02040503050406030204" pitchFamily="18" charset="0"/>
                      </a:rPr>
                      <m:t>3,  </m:t>
                    </m:r>
                    <m:r>
                      <a:rPr lang="en-US" i="1" dirty="0">
                        <a:latin typeface="Cambria Math" panose="02040503050406030204" pitchFamily="18" charset="0"/>
                      </a:rPr>
                      <m:t>𝑐𝑎𝑟𝑔𝑜</m:t>
                    </m:r>
                    <m:d>
                      <m:dPr>
                        <m:ctrlPr>
                          <a:rPr lang="en-US" i="1" dirty="0">
                            <a:latin typeface="Cambria Math" panose="02040503050406030204" pitchFamily="18" charset="0"/>
                          </a:rPr>
                        </m:ctrlPr>
                      </m:dPr>
                      <m:e>
                        <m:r>
                          <a:rPr lang="en-US" i="1" dirty="0">
                            <a:latin typeface="Cambria Math" panose="02040503050406030204" pitchFamily="18" charset="0"/>
                          </a:rPr>
                          <m:t>𝑟</m:t>
                        </m:r>
                        <m:r>
                          <a:rPr lang="en-US" i="1" dirty="0">
                            <a:latin typeface="Cambria Math" panose="02040503050406030204" pitchFamily="18" charset="0"/>
                          </a:rPr>
                          <m:t>1</m:t>
                        </m:r>
                      </m:e>
                    </m:d>
                    <m:r>
                      <a:rPr lang="en-US" i="1" dirty="0">
                        <a:latin typeface="Cambria Math" panose="02040503050406030204" pitchFamily="18" charset="0"/>
                      </a:rPr>
                      <m:t>=</m:t>
                    </m:r>
                    <m:r>
                      <a:rPr lang="en-US" i="1" dirty="0">
                        <a:latin typeface="Cambria Math" panose="02040503050406030204" pitchFamily="18" charset="0"/>
                      </a:rPr>
                      <m:t>𝑛𝑖𝑙</m:t>
                    </m:r>
                    <m:r>
                      <a:rPr lang="en-US" i="1" dirty="0">
                        <a:latin typeface="Cambria Math" panose="02040503050406030204" pitchFamily="18" charset="0"/>
                      </a:rPr>
                      <m:t>, </m:t>
                    </m:r>
                    <m:r>
                      <a:rPr lang="en-US" i="1" dirty="0" err="1">
                        <a:latin typeface="Cambria Math" panose="02040503050406030204" pitchFamily="18" charset="0"/>
                      </a:rPr>
                      <m:t>𝑙𝑜𝑐</m:t>
                    </m:r>
                    <m:d>
                      <m:dPr>
                        <m:ctrlPr>
                          <a:rPr lang="en-US" i="1" dirty="0">
                            <a:latin typeface="Cambria Math" panose="02040503050406030204" pitchFamily="18" charset="0"/>
                          </a:rPr>
                        </m:ctrlPr>
                      </m:dPr>
                      <m:e>
                        <m:r>
                          <a:rPr lang="en-US" i="1" dirty="0">
                            <a:latin typeface="Cambria Math" panose="02040503050406030204" pitchFamily="18" charset="0"/>
                          </a:rPr>
                          <m:t>𝑐</m:t>
                        </m:r>
                        <m:r>
                          <a:rPr lang="en-US" i="1" dirty="0">
                            <a:latin typeface="Cambria Math" panose="02040503050406030204" pitchFamily="18" charset="0"/>
                          </a:rPr>
                          <m:t>1</m:t>
                        </m:r>
                      </m:e>
                    </m:d>
                    <m:r>
                      <a:rPr lang="en-US" i="1" dirty="0">
                        <a:latin typeface="Cambria Math" panose="02040503050406030204" pitchFamily="18" charset="0"/>
                      </a:rPr>
                      <m:t>=</m:t>
                    </m:r>
                    <m:r>
                      <a:rPr lang="en-US" i="1" dirty="0">
                        <a:latin typeface="Cambria Math" panose="02040503050406030204" pitchFamily="18" charset="0"/>
                      </a:rPr>
                      <m:t>𝑑</m:t>
                    </m:r>
                    <m:r>
                      <a:rPr lang="en-US" i="1" dirty="0">
                        <a:latin typeface="Cambria Math" panose="02040503050406030204" pitchFamily="18" charset="0"/>
                      </a:rPr>
                      <m:t>1}</m:t>
                    </m:r>
                  </m:oMath>
                </a14:m>
                <a:endParaRPr lang="en-GB" dirty="0"/>
              </a:p>
              <a:p>
                <a:r>
                  <a:rPr lang="en-GB" dirty="0"/>
                  <a:t>In </a:t>
                </a:r>
                <a14:m>
                  <m:oMath xmlns:m="http://schemas.openxmlformats.org/officeDocument/2006/math">
                    <m:sSub>
                      <m:sSubPr>
                        <m:ctrlPr>
                          <a:rPr lang="de-DE" b="0" i="1" dirty="0" smtClean="0">
                            <a:latin typeface="Cambria Math" panose="02040503050406030204" pitchFamily="18" charset="0"/>
                          </a:rPr>
                        </m:ctrlPr>
                      </m:sSubPr>
                      <m:e>
                        <m:r>
                          <a:rPr lang="en-GB" i="1" dirty="0" smtClean="0">
                            <a:latin typeface="Cambria Math" panose="02040503050406030204" pitchFamily="18" charset="0"/>
                          </a:rPr>
                          <m:t>𝑠</m:t>
                        </m:r>
                      </m:e>
                      <m:sub>
                        <m:r>
                          <a:rPr lang="en-GB" i="1" dirty="0" smtClean="0">
                            <a:latin typeface="Cambria Math" panose="02040503050406030204" pitchFamily="18" charset="0"/>
                          </a:rPr>
                          <m:t>0</m:t>
                        </m:r>
                      </m:sub>
                    </m:sSub>
                  </m:oMath>
                </a14:m>
                <a:r>
                  <a:rPr lang="en-GB" dirty="0"/>
                  <a:t>, two applicable actions</a:t>
                </a:r>
              </a:p>
              <a:p>
                <a:pPr lvl="1"/>
                <a14:m>
                  <m:oMath xmlns:m="http://schemas.openxmlformats.org/officeDocument/2006/math">
                    <m:sSub>
                      <m:sSubPr>
                        <m:ctrlPr>
                          <a:rPr lang="de-DE" b="0" i="1" dirty="0" smtClean="0">
                            <a:latin typeface="Cambria Math" panose="02040503050406030204" pitchFamily="18" charset="0"/>
                          </a:rPr>
                        </m:ctrlPr>
                      </m:sSubPr>
                      <m:e>
                        <m:r>
                          <a:rPr lang="en-GB" i="1" dirty="0" smtClean="0">
                            <a:latin typeface="Cambria Math" panose="02040503050406030204" pitchFamily="18" charset="0"/>
                          </a:rPr>
                          <m:t>𝑎</m:t>
                        </m:r>
                      </m:e>
                      <m:sub>
                        <m:r>
                          <a:rPr lang="en-GB" i="1" dirty="0" smtClean="0">
                            <a:latin typeface="Cambria Math" panose="02040503050406030204" pitchFamily="18" charset="0"/>
                          </a:rPr>
                          <m:t>1</m:t>
                        </m:r>
                      </m:sub>
                    </m:sSub>
                    <m:r>
                      <a:rPr lang="en-GB" i="1" dirty="0">
                        <a:latin typeface="Cambria Math" panose="02040503050406030204" pitchFamily="18" charset="0"/>
                      </a:rPr>
                      <m:t>=</m:t>
                    </m:r>
                    <m:r>
                      <a:rPr lang="en-GB" i="1" dirty="0">
                        <a:latin typeface="Cambria Math" panose="02040503050406030204" pitchFamily="18" charset="0"/>
                      </a:rPr>
                      <m:t>𝑚𝑜𝑣𝑒</m:t>
                    </m:r>
                    <m:d>
                      <m:dPr>
                        <m:ctrlPr>
                          <a:rPr lang="en-GB" i="1" dirty="0">
                            <a:latin typeface="Cambria Math" panose="02040503050406030204" pitchFamily="18" charset="0"/>
                          </a:rPr>
                        </m:ctrlPr>
                      </m:dPr>
                      <m:e>
                        <m:r>
                          <a:rPr lang="en-GB" i="1" dirty="0">
                            <a:latin typeface="Cambria Math" panose="02040503050406030204" pitchFamily="18" charset="0"/>
                          </a:rPr>
                          <m:t>𝑟</m:t>
                        </m:r>
                        <m:r>
                          <a:rPr lang="en-GB" i="1" dirty="0">
                            <a:latin typeface="Cambria Math" panose="02040503050406030204" pitchFamily="18" charset="0"/>
                          </a:rPr>
                          <m:t>1,</m:t>
                        </m:r>
                        <m:r>
                          <a:rPr lang="en-GB" i="1" dirty="0">
                            <a:latin typeface="Cambria Math" panose="02040503050406030204" pitchFamily="18" charset="0"/>
                          </a:rPr>
                          <m:t>𝑑</m:t>
                        </m:r>
                        <m:r>
                          <a:rPr lang="en-GB" i="1" dirty="0">
                            <a:latin typeface="Cambria Math" panose="02040503050406030204" pitchFamily="18" charset="0"/>
                          </a:rPr>
                          <m:t>3,</m:t>
                        </m:r>
                        <m:r>
                          <a:rPr lang="en-GB" i="1" dirty="0">
                            <a:latin typeface="Cambria Math" panose="02040503050406030204" pitchFamily="18" charset="0"/>
                          </a:rPr>
                          <m:t>𝑑</m:t>
                        </m:r>
                        <m:r>
                          <a:rPr lang="en-GB" i="1" dirty="0">
                            <a:latin typeface="Cambria Math" panose="02040503050406030204" pitchFamily="18" charset="0"/>
                          </a:rPr>
                          <m:t>1</m:t>
                        </m:r>
                      </m:e>
                    </m:d>
                  </m:oMath>
                </a14:m>
                <a:endParaRPr lang="en-GB" dirty="0"/>
              </a:p>
              <a:p>
                <a:pPr lvl="2"/>
                <a14:m>
                  <m:oMath xmlns:m="http://schemas.openxmlformats.org/officeDocument/2006/math">
                    <m:sSub>
                      <m:sSubPr>
                        <m:ctrlPr>
                          <a:rPr lang="de-DE" b="0" i="1" dirty="0" smtClean="0">
                            <a:latin typeface="Cambria Math" panose="02040503050406030204" pitchFamily="18" charset="0"/>
                          </a:rPr>
                        </m:ctrlPr>
                      </m:sSubPr>
                      <m:e>
                        <m:r>
                          <a:rPr lang="en-GB" i="1" dirty="0" smtClean="0">
                            <a:latin typeface="Cambria Math" panose="02040503050406030204" pitchFamily="18" charset="0"/>
                          </a:rPr>
                          <m:t>𝑠</m:t>
                        </m:r>
                      </m:e>
                      <m:sub>
                        <m:r>
                          <a:rPr lang="de-DE" b="0" i="1" dirty="0" smtClean="0">
                            <a:latin typeface="Cambria Math" panose="02040503050406030204" pitchFamily="18" charset="0"/>
                          </a:rPr>
                          <m:t>1</m:t>
                        </m:r>
                      </m:sub>
                    </m:sSub>
                    <m:r>
                      <a:rPr lang="en-GB" i="1" dirty="0">
                        <a:latin typeface="Cambria Math" panose="02040503050406030204" pitchFamily="18" charset="0"/>
                      </a:rPr>
                      <m:t>={</m:t>
                    </m:r>
                    <m:r>
                      <a:rPr lang="en-GB" i="1" dirty="0" err="1">
                        <a:latin typeface="Cambria Math" panose="02040503050406030204" pitchFamily="18" charset="0"/>
                      </a:rPr>
                      <m:t>𝑙𝑜𝑐</m:t>
                    </m:r>
                    <m:d>
                      <m:dPr>
                        <m:ctrlPr>
                          <a:rPr lang="en-GB" i="1" dirty="0">
                            <a:latin typeface="Cambria Math" panose="02040503050406030204" pitchFamily="18" charset="0"/>
                          </a:rPr>
                        </m:ctrlPr>
                      </m:dPr>
                      <m:e>
                        <m:r>
                          <a:rPr lang="en-GB" i="1" dirty="0">
                            <a:latin typeface="Cambria Math" panose="02040503050406030204" pitchFamily="18" charset="0"/>
                          </a:rPr>
                          <m:t>𝑟</m:t>
                        </m:r>
                        <m:r>
                          <a:rPr lang="en-GB" i="1" dirty="0">
                            <a:latin typeface="Cambria Math" panose="02040503050406030204" pitchFamily="18" charset="0"/>
                          </a:rPr>
                          <m:t>1</m:t>
                        </m:r>
                      </m:e>
                    </m:d>
                    <m:r>
                      <a:rPr lang="en-GB" i="1" dirty="0">
                        <a:latin typeface="Cambria Math" panose="02040503050406030204" pitchFamily="18" charset="0"/>
                      </a:rPr>
                      <m:t>=</m:t>
                    </m:r>
                    <m:r>
                      <a:rPr lang="en-GB" i="1" dirty="0">
                        <a:latin typeface="Cambria Math" panose="02040503050406030204" pitchFamily="18" charset="0"/>
                      </a:rPr>
                      <m:t>𝑑</m:t>
                    </m:r>
                    <m:r>
                      <a:rPr lang="en-GB" i="1" dirty="0">
                        <a:latin typeface="Cambria Math" panose="02040503050406030204" pitchFamily="18" charset="0"/>
                      </a:rPr>
                      <m:t>1, </m:t>
                    </m:r>
                    <m:r>
                      <a:rPr lang="en-GB" i="1" dirty="0">
                        <a:latin typeface="Cambria Math" panose="02040503050406030204" pitchFamily="18" charset="0"/>
                      </a:rPr>
                      <m:t>𝑐𝑎𝑟𝑔𝑜</m:t>
                    </m:r>
                    <m:d>
                      <m:dPr>
                        <m:ctrlPr>
                          <a:rPr lang="en-GB" i="1" dirty="0">
                            <a:latin typeface="Cambria Math" panose="02040503050406030204" pitchFamily="18" charset="0"/>
                          </a:rPr>
                        </m:ctrlPr>
                      </m:dPr>
                      <m:e>
                        <m:r>
                          <a:rPr lang="en-GB" i="1" dirty="0">
                            <a:latin typeface="Cambria Math" panose="02040503050406030204" pitchFamily="18" charset="0"/>
                          </a:rPr>
                          <m:t>𝑟</m:t>
                        </m:r>
                        <m:r>
                          <a:rPr lang="en-GB" i="1" dirty="0">
                            <a:latin typeface="Cambria Math" panose="02040503050406030204" pitchFamily="18" charset="0"/>
                          </a:rPr>
                          <m:t>1</m:t>
                        </m:r>
                      </m:e>
                    </m:d>
                    <m:r>
                      <a:rPr lang="en-GB" i="1" dirty="0">
                        <a:latin typeface="Cambria Math" panose="02040503050406030204" pitchFamily="18" charset="0"/>
                      </a:rPr>
                      <m:t>=</m:t>
                    </m:r>
                    <m:r>
                      <a:rPr lang="en-GB" i="1" dirty="0" err="1">
                        <a:latin typeface="Cambria Math" panose="02040503050406030204" pitchFamily="18" charset="0"/>
                      </a:rPr>
                      <m:t>𝑛𝑖𝑙</m:t>
                    </m:r>
                    <m:r>
                      <a:rPr lang="en-GB" i="1" dirty="0" err="1" smtClean="0">
                        <a:latin typeface="Cambria Math" panose="02040503050406030204" pitchFamily="18" charset="0"/>
                      </a:rPr>
                      <m:t>,</m:t>
                    </m:r>
                    <m:r>
                      <a:rPr lang="de-DE" b="0" i="1" dirty="0" smtClean="0">
                        <a:latin typeface="Cambria Math" panose="02040503050406030204" pitchFamily="18" charset="0"/>
                      </a:rPr>
                      <m:t>  </m:t>
                    </m:r>
                    <m:r>
                      <a:rPr lang="en-GB" i="1" dirty="0" err="1" smtClean="0">
                        <a:latin typeface="Cambria Math" panose="02040503050406030204" pitchFamily="18" charset="0"/>
                      </a:rPr>
                      <m:t>𝑙𝑜𝑐</m:t>
                    </m:r>
                    <m:d>
                      <m:dPr>
                        <m:ctrlPr>
                          <a:rPr lang="en-GB" i="1" dirty="0" smtClean="0">
                            <a:latin typeface="Cambria Math" panose="02040503050406030204" pitchFamily="18" charset="0"/>
                          </a:rPr>
                        </m:ctrlPr>
                      </m:dPr>
                      <m:e>
                        <m:r>
                          <a:rPr lang="en-GB" i="1" dirty="0">
                            <a:latin typeface="Cambria Math" panose="02040503050406030204" pitchFamily="18" charset="0"/>
                          </a:rPr>
                          <m:t>𝑐</m:t>
                        </m:r>
                        <m:r>
                          <a:rPr lang="en-GB" i="1" dirty="0">
                            <a:latin typeface="Cambria Math" panose="02040503050406030204" pitchFamily="18" charset="0"/>
                          </a:rPr>
                          <m:t>1</m:t>
                        </m:r>
                      </m:e>
                    </m:d>
                    <m:r>
                      <a:rPr lang="en-GB" i="1" dirty="0">
                        <a:latin typeface="Cambria Math" panose="02040503050406030204" pitchFamily="18" charset="0"/>
                      </a:rPr>
                      <m:t>=</m:t>
                    </m:r>
                    <m:r>
                      <a:rPr lang="en-GB" i="1" dirty="0">
                        <a:latin typeface="Cambria Math" panose="02040503050406030204" pitchFamily="18" charset="0"/>
                      </a:rPr>
                      <m:t>𝑑</m:t>
                    </m:r>
                    <m:r>
                      <a:rPr lang="en-GB" i="1" dirty="0">
                        <a:latin typeface="Cambria Math" panose="02040503050406030204" pitchFamily="18" charset="0"/>
                      </a:rPr>
                      <m:t>1}</m:t>
                    </m:r>
                  </m:oMath>
                </a14:m>
                <a:endParaRPr lang="en-GB" dirty="0"/>
              </a:p>
              <a:p>
                <a:pPr lvl="1"/>
                <a14:m>
                  <m:oMath xmlns:m="http://schemas.openxmlformats.org/officeDocument/2006/math">
                    <m:sSub>
                      <m:sSubPr>
                        <m:ctrlPr>
                          <a:rPr lang="de-DE" b="0" i="1" dirty="0" smtClean="0">
                            <a:latin typeface="Cambria Math" panose="02040503050406030204" pitchFamily="18" charset="0"/>
                          </a:rPr>
                        </m:ctrlPr>
                      </m:sSubPr>
                      <m:e>
                        <m:r>
                          <a:rPr lang="en-GB" i="1" dirty="0" smtClean="0">
                            <a:latin typeface="Cambria Math" panose="02040503050406030204" pitchFamily="18" charset="0"/>
                          </a:rPr>
                          <m:t>𝑎</m:t>
                        </m:r>
                      </m:e>
                      <m:sub>
                        <m:r>
                          <a:rPr lang="en-GB" i="1" dirty="0" smtClean="0">
                            <a:latin typeface="Cambria Math" panose="02040503050406030204" pitchFamily="18" charset="0"/>
                          </a:rPr>
                          <m:t>2</m:t>
                        </m:r>
                      </m:sub>
                    </m:sSub>
                    <m:r>
                      <a:rPr lang="en-GB" i="1" dirty="0">
                        <a:latin typeface="Cambria Math" panose="02040503050406030204" pitchFamily="18" charset="0"/>
                      </a:rPr>
                      <m:t>=</m:t>
                    </m:r>
                    <m:r>
                      <a:rPr lang="en-GB" i="1" dirty="0">
                        <a:latin typeface="Cambria Math" panose="02040503050406030204" pitchFamily="18" charset="0"/>
                      </a:rPr>
                      <m:t>𝑚𝑜𝑣𝑒</m:t>
                    </m:r>
                    <m:d>
                      <m:dPr>
                        <m:ctrlPr>
                          <a:rPr lang="en-GB" i="1" dirty="0">
                            <a:latin typeface="Cambria Math" panose="02040503050406030204" pitchFamily="18" charset="0"/>
                          </a:rPr>
                        </m:ctrlPr>
                      </m:dPr>
                      <m:e>
                        <m:r>
                          <a:rPr lang="en-GB" i="1" dirty="0">
                            <a:latin typeface="Cambria Math" panose="02040503050406030204" pitchFamily="18" charset="0"/>
                          </a:rPr>
                          <m:t>𝑟</m:t>
                        </m:r>
                        <m:r>
                          <a:rPr lang="en-GB" i="1" dirty="0">
                            <a:latin typeface="Cambria Math" panose="02040503050406030204" pitchFamily="18" charset="0"/>
                          </a:rPr>
                          <m:t>1,</m:t>
                        </m:r>
                        <m:r>
                          <a:rPr lang="en-GB" i="1" dirty="0">
                            <a:latin typeface="Cambria Math" panose="02040503050406030204" pitchFamily="18" charset="0"/>
                          </a:rPr>
                          <m:t>𝑑</m:t>
                        </m:r>
                        <m:r>
                          <a:rPr lang="en-GB" i="1" dirty="0">
                            <a:latin typeface="Cambria Math" panose="02040503050406030204" pitchFamily="18" charset="0"/>
                          </a:rPr>
                          <m:t>3,</m:t>
                        </m:r>
                        <m:r>
                          <a:rPr lang="en-GB" i="1" dirty="0">
                            <a:latin typeface="Cambria Math" panose="02040503050406030204" pitchFamily="18" charset="0"/>
                          </a:rPr>
                          <m:t>𝑑</m:t>
                        </m:r>
                        <m:r>
                          <a:rPr lang="en-GB" i="1" dirty="0">
                            <a:latin typeface="Cambria Math" panose="02040503050406030204" pitchFamily="18" charset="0"/>
                          </a:rPr>
                          <m:t>2</m:t>
                        </m:r>
                      </m:e>
                    </m:d>
                  </m:oMath>
                </a14:m>
                <a:endParaRPr lang="en-GB" dirty="0"/>
              </a:p>
              <a:p>
                <a:pPr lvl="2"/>
                <a14:m>
                  <m:oMath xmlns:m="http://schemas.openxmlformats.org/officeDocument/2006/math">
                    <m:sSub>
                      <m:sSubPr>
                        <m:ctrlPr>
                          <a:rPr lang="de-DE" b="0" i="1" dirty="0" smtClean="0">
                            <a:latin typeface="Cambria Math" panose="02040503050406030204" pitchFamily="18" charset="0"/>
                          </a:rPr>
                        </m:ctrlPr>
                      </m:sSubPr>
                      <m:e>
                        <m:r>
                          <a:rPr lang="en-GB" i="1" dirty="0" smtClean="0">
                            <a:latin typeface="Cambria Math" panose="02040503050406030204" pitchFamily="18" charset="0"/>
                          </a:rPr>
                          <m:t>𝑠</m:t>
                        </m:r>
                      </m:e>
                      <m:sub>
                        <m:r>
                          <a:rPr lang="en-GB" i="1" dirty="0" smtClean="0">
                            <a:latin typeface="Cambria Math" panose="02040503050406030204" pitchFamily="18" charset="0"/>
                          </a:rPr>
                          <m:t>2</m:t>
                        </m:r>
                      </m:sub>
                    </m:sSub>
                    <m:r>
                      <a:rPr lang="en-GB" i="1" dirty="0">
                        <a:latin typeface="Cambria Math" panose="02040503050406030204" pitchFamily="18" charset="0"/>
                      </a:rPr>
                      <m:t>={</m:t>
                    </m:r>
                    <m:r>
                      <a:rPr lang="en-GB" i="1" dirty="0" err="1">
                        <a:latin typeface="Cambria Math" panose="02040503050406030204" pitchFamily="18" charset="0"/>
                      </a:rPr>
                      <m:t>𝑙𝑜𝑐</m:t>
                    </m:r>
                    <m:d>
                      <m:dPr>
                        <m:ctrlPr>
                          <a:rPr lang="en-GB" i="1" dirty="0">
                            <a:latin typeface="Cambria Math" panose="02040503050406030204" pitchFamily="18" charset="0"/>
                          </a:rPr>
                        </m:ctrlPr>
                      </m:dPr>
                      <m:e>
                        <m:r>
                          <a:rPr lang="en-GB" i="1" dirty="0">
                            <a:latin typeface="Cambria Math" panose="02040503050406030204" pitchFamily="18" charset="0"/>
                          </a:rPr>
                          <m:t>𝑟</m:t>
                        </m:r>
                        <m:r>
                          <a:rPr lang="en-GB" i="1" dirty="0">
                            <a:latin typeface="Cambria Math" panose="02040503050406030204" pitchFamily="18" charset="0"/>
                          </a:rPr>
                          <m:t>1</m:t>
                        </m:r>
                      </m:e>
                    </m:d>
                    <m:r>
                      <a:rPr lang="en-GB" i="1" dirty="0">
                        <a:latin typeface="Cambria Math" panose="02040503050406030204" pitchFamily="18" charset="0"/>
                      </a:rPr>
                      <m:t>=</m:t>
                    </m:r>
                    <m:r>
                      <a:rPr lang="en-GB" i="1" dirty="0">
                        <a:latin typeface="Cambria Math" panose="02040503050406030204" pitchFamily="18" charset="0"/>
                      </a:rPr>
                      <m:t>𝑑</m:t>
                    </m:r>
                    <m:r>
                      <a:rPr lang="en-GB" i="1" dirty="0">
                        <a:latin typeface="Cambria Math" panose="02040503050406030204" pitchFamily="18" charset="0"/>
                      </a:rPr>
                      <m:t>2, </m:t>
                    </m:r>
                    <m:r>
                      <a:rPr lang="en-GB" i="1" dirty="0">
                        <a:latin typeface="Cambria Math" panose="02040503050406030204" pitchFamily="18" charset="0"/>
                      </a:rPr>
                      <m:t>𝑐𝑎𝑟𝑔𝑜</m:t>
                    </m:r>
                    <m:d>
                      <m:dPr>
                        <m:ctrlPr>
                          <a:rPr lang="en-GB" i="1" dirty="0">
                            <a:latin typeface="Cambria Math" panose="02040503050406030204" pitchFamily="18" charset="0"/>
                          </a:rPr>
                        </m:ctrlPr>
                      </m:dPr>
                      <m:e>
                        <m:r>
                          <a:rPr lang="en-GB" i="1" dirty="0">
                            <a:latin typeface="Cambria Math" panose="02040503050406030204" pitchFamily="18" charset="0"/>
                          </a:rPr>
                          <m:t>𝑟</m:t>
                        </m:r>
                        <m:r>
                          <a:rPr lang="en-GB" i="1" dirty="0">
                            <a:latin typeface="Cambria Math" panose="02040503050406030204" pitchFamily="18" charset="0"/>
                          </a:rPr>
                          <m:t>1</m:t>
                        </m:r>
                      </m:e>
                    </m:d>
                    <m:r>
                      <a:rPr lang="en-GB" i="1" dirty="0">
                        <a:latin typeface="Cambria Math" panose="02040503050406030204" pitchFamily="18" charset="0"/>
                      </a:rPr>
                      <m:t>=</m:t>
                    </m:r>
                    <m:r>
                      <a:rPr lang="en-GB" i="1" dirty="0">
                        <a:latin typeface="Cambria Math" panose="02040503050406030204" pitchFamily="18" charset="0"/>
                      </a:rPr>
                      <m:t>𝑛𝑖𝑙</m:t>
                    </m:r>
                    <m:r>
                      <a:rPr lang="en-GB" i="1" dirty="0">
                        <a:latin typeface="Cambria Math" panose="02040503050406030204" pitchFamily="18" charset="0"/>
                      </a:rPr>
                      <m:t>, </m:t>
                    </m:r>
                    <m:r>
                      <a:rPr lang="en-GB" i="1" dirty="0">
                        <a:latin typeface="Cambria Math" panose="02040503050406030204" pitchFamily="18" charset="0"/>
                      </a:rPr>
                      <m:t>	</m:t>
                    </m:r>
                    <m:r>
                      <a:rPr lang="en-GB" i="1" dirty="0" err="1">
                        <a:latin typeface="Cambria Math" panose="02040503050406030204" pitchFamily="18" charset="0"/>
                      </a:rPr>
                      <m:t>𝑙𝑜𝑐</m:t>
                    </m:r>
                    <m:d>
                      <m:dPr>
                        <m:ctrlPr>
                          <a:rPr lang="en-GB" i="1" dirty="0">
                            <a:latin typeface="Cambria Math" panose="02040503050406030204" pitchFamily="18" charset="0"/>
                          </a:rPr>
                        </m:ctrlPr>
                      </m:dPr>
                      <m:e>
                        <m:r>
                          <a:rPr lang="en-GB" i="1" dirty="0">
                            <a:latin typeface="Cambria Math" panose="02040503050406030204" pitchFamily="18" charset="0"/>
                          </a:rPr>
                          <m:t>𝑐</m:t>
                        </m:r>
                        <m:r>
                          <a:rPr lang="en-GB" i="1" dirty="0">
                            <a:latin typeface="Cambria Math" panose="02040503050406030204" pitchFamily="18" charset="0"/>
                          </a:rPr>
                          <m:t>1</m:t>
                        </m:r>
                      </m:e>
                    </m:d>
                    <m:r>
                      <a:rPr lang="en-GB" i="1" dirty="0">
                        <a:latin typeface="Cambria Math" panose="02040503050406030204" pitchFamily="18" charset="0"/>
                      </a:rPr>
                      <m:t>=</m:t>
                    </m:r>
                    <m:r>
                      <a:rPr lang="en-GB" i="1" dirty="0">
                        <a:latin typeface="Cambria Math" panose="02040503050406030204" pitchFamily="18" charset="0"/>
                      </a:rPr>
                      <m:t>𝑑</m:t>
                    </m:r>
                    <m:r>
                      <a:rPr lang="en-GB" i="1" dirty="0">
                        <a:latin typeface="Cambria Math" panose="02040503050406030204" pitchFamily="18" charset="0"/>
                      </a:rPr>
                      <m:t>1}</m:t>
                    </m:r>
                  </m:oMath>
                </a14:m>
                <a:endParaRPr lang="en-GB" dirty="0"/>
              </a:p>
              <a:p>
                <a:r>
                  <a:rPr lang="en-GB" dirty="0"/>
                  <a:t>GBFS evaluates </a:t>
                </a:r>
                <a14:m>
                  <m:oMath xmlns:m="http://schemas.openxmlformats.org/officeDocument/2006/math">
                    <m:sSup>
                      <m:sSupPr>
                        <m:ctrlPr>
                          <a:rPr lang="en-US" i="1" dirty="0">
                            <a:latin typeface="Cambria Math" panose="02040503050406030204" pitchFamily="18" charset="0"/>
                          </a:rPr>
                        </m:ctrlPr>
                      </m:sSupPr>
                      <m:e>
                        <m:r>
                          <a:rPr lang="en-US" i="1" dirty="0">
                            <a:latin typeface="Cambria Math" panose="02040503050406030204" pitchFamily="18" charset="0"/>
                          </a:rPr>
                          <m:t>h</m:t>
                        </m:r>
                      </m:e>
                      <m:sup>
                        <m:r>
                          <a:rPr lang="de-DE" i="1" dirty="0">
                            <a:latin typeface="Cambria Math" panose="02040503050406030204" pitchFamily="18" charset="0"/>
                          </a:rPr>
                          <m:t>+</m:t>
                        </m:r>
                      </m:sup>
                    </m:sSup>
                    <m:d>
                      <m:dPr>
                        <m:ctrlPr>
                          <a:rPr lang="de-DE" i="1" dirty="0">
                            <a:latin typeface="Cambria Math" panose="02040503050406030204" pitchFamily="18" charset="0"/>
                          </a:rPr>
                        </m:ctrlPr>
                      </m:dPr>
                      <m:e>
                        <m:sSub>
                          <m:sSubPr>
                            <m:ctrlPr>
                              <a:rPr lang="de-DE" i="1" dirty="0">
                                <a:latin typeface="Cambria Math" panose="02040503050406030204" pitchFamily="18" charset="0"/>
                              </a:rPr>
                            </m:ctrlPr>
                          </m:sSubPr>
                          <m:e>
                            <m:r>
                              <a:rPr lang="de-DE" i="1" dirty="0">
                                <a:latin typeface="Cambria Math" panose="02040503050406030204" pitchFamily="18" charset="0"/>
                              </a:rPr>
                              <m:t>𝑠</m:t>
                            </m:r>
                          </m:e>
                          <m:sub>
                            <m:r>
                              <a:rPr lang="de-DE" i="1" dirty="0">
                                <a:latin typeface="Cambria Math" panose="02040503050406030204" pitchFamily="18" charset="0"/>
                              </a:rPr>
                              <m:t>1</m:t>
                            </m:r>
                          </m:sub>
                        </m:sSub>
                      </m:e>
                    </m:d>
                  </m:oMath>
                </a14:m>
                <a:r>
                  <a:rPr lang="en-GB" dirty="0"/>
                  <a:t> and </a:t>
                </a:r>
                <a14:m>
                  <m:oMath xmlns:m="http://schemas.openxmlformats.org/officeDocument/2006/math">
                    <m:sSup>
                      <m:sSupPr>
                        <m:ctrlPr>
                          <a:rPr lang="en-US" i="1" dirty="0">
                            <a:latin typeface="Cambria Math" panose="02040503050406030204" pitchFamily="18" charset="0"/>
                          </a:rPr>
                        </m:ctrlPr>
                      </m:sSupPr>
                      <m:e>
                        <m:r>
                          <a:rPr lang="en-US" i="1" dirty="0">
                            <a:latin typeface="Cambria Math" panose="02040503050406030204" pitchFamily="18" charset="0"/>
                          </a:rPr>
                          <m:t>h</m:t>
                        </m:r>
                      </m:e>
                      <m:sup>
                        <m:r>
                          <a:rPr lang="de-DE" i="1" dirty="0">
                            <a:latin typeface="Cambria Math" panose="02040503050406030204" pitchFamily="18" charset="0"/>
                          </a:rPr>
                          <m:t>+</m:t>
                        </m:r>
                      </m:sup>
                    </m:sSup>
                    <m:d>
                      <m:dPr>
                        <m:ctrlPr>
                          <a:rPr lang="de-DE" i="1" dirty="0">
                            <a:latin typeface="Cambria Math" panose="02040503050406030204" pitchFamily="18" charset="0"/>
                          </a:rPr>
                        </m:ctrlPr>
                      </m:dPr>
                      <m:e>
                        <m:sSub>
                          <m:sSubPr>
                            <m:ctrlPr>
                              <a:rPr lang="de-DE" i="1" dirty="0">
                                <a:latin typeface="Cambria Math" panose="02040503050406030204" pitchFamily="18" charset="0"/>
                              </a:rPr>
                            </m:ctrlPr>
                          </m:sSubPr>
                          <m:e>
                            <m:r>
                              <a:rPr lang="de-DE" i="1" dirty="0">
                                <a:latin typeface="Cambria Math" panose="02040503050406030204" pitchFamily="18" charset="0"/>
                              </a:rPr>
                              <m:t>𝑠</m:t>
                            </m:r>
                          </m:e>
                          <m:sub>
                            <m:r>
                              <a:rPr lang="de-DE" i="1" dirty="0">
                                <a:latin typeface="Cambria Math" panose="02040503050406030204" pitchFamily="18" charset="0"/>
                              </a:rPr>
                              <m:t>2</m:t>
                            </m:r>
                          </m:sub>
                        </m:sSub>
                      </m:e>
                    </m:d>
                  </m:oMath>
                </a14:m>
                <a:r>
                  <a:rPr lang="en-GB" dirty="0"/>
                  <a:t>, and chooses to move to whichever is smaller</a:t>
                </a:r>
              </a:p>
            </p:txBody>
          </p:sp>
        </mc:Choice>
        <mc:Fallback xmlns="">
          <p:sp>
            <p:nvSpPr>
              <p:cNvPr id="11" name="Content Placeholder 10">
                <a:extLst>
                  <a:ext uri="{FF2B5EF4-FFF2-40B4-BE49-F238E27FC236}">
                    <a16:creationId xmlns:a16="http://schemas.microsoft.com/office/drawing/2014/main" id="{11B6BCBA-7459-434B-8FC4-4A12BCE4CCA2}"/>
                  </a:ext>
                </a:extLst>
              </p:cNvPr>
              <p:cNvSpPr>
                <a:spLocks noGrp="1" noRot="1" noChangeAspect="1" noMove="1" noResize="1" noEditPoints="1" noAdjustHandles="1" noChangeArrowheads="1" noChangeShapeType="1" noTextEdit="1"/>
              </p:cNvSpPr>
              <p:nvPr>
                <p:ph idx="1"/>
              </p:nvPr>
            </p:nvSpPr>
            <p:spPr>
              <a:xfrm>
                <a:off x="359626" y="1665066"/>
                <a:ext cx="7132234" cy="4240848"/>
              </a:xfrm>
              <a:blipFill>
                <a:blip r:embed="rId3"/>
                <a:stretch>
                  <a:fillRect l="-2491" t="-2985" r="-1423"/>
                </a:stretch>
              </a:blipFill>
            </p:spPr>
            <p:txBody>
              <a:bodyPr/>
              <a:lstStyle/>
              <a:p>
                <a:r>
                  <a:rPr lang="en-DE">
                    <a:noFill/>
                  </a:rPr>
                  <a:t> </a:t>
                </a:r>
              </a:p>
            </p:txBody>
          </p:sp>
        </mc:Fallback>
      </mc:AlternateContent>
      <p:sp>
        <p:nvSpPr>
          <p:cNvPr id="5" name="Date Placeholder 4">
            <a:extLst>
              <a:ext uri="{FF2B5EF4-FFF2-40B4-BE49-F238E27FC236}">
                <a16:creationId xmlns:a16="http://schemas.microsoft.com/office/drawing/2014/main" id="{F8134422-F6DE-B248-A25B-E63F476383A2}"/>
              </a:ext>
            </a:extLst>
          </p:cNvPr>
          <p:cNvSpPr>
            <a:spLocks noGrp="1"/>
          </p:cNvSpPr>
          <p:nvPr>
            <p:ph type="dt" sz="half" idx="2"/>
          </p:nvPr>
        </p:nvSpPr>
        <p:spPr/>
        <p:txBody>
          <a:bodyPr/>
          <a:lstStyle/>
          <a:p>
            <a:r>
              <a:rPr lang="de-DE"/>
              <a:t>Deterministic</a:t>
            </a:r>
            <a:endParaRPr lang="de-DE" dirty="0"/>
          </a:p>
        </p:txBody>
      </p:sp>
      <p:sp>
        <p:nvSpPr>
          <p:cNvPr id="3" name="Footer Placeholder 2">
            <a:extLst>
              <a:ext uri="{FF2B5EF4-FFF2-40B4-BE49-F238E27FC236}">
                <a16:creationId xmlns:a16="http://schemas.microsoft.com/office/drawing/2014/main" id="{4ACA31E1-4AEA-F417-F9DF-D57D361DF8D8}"/>
              </a:ext>
            </a:extLst>
          </p:cNvPr>
          <p:cNvSpPr>
            <a:spLocks noGrp="1"/>
          </p:cNvSpPr>
          <p:nvPr>
            <p:ph type="ftr" sz="quarter" idx="3"/>
          </p:nvPr>
        </p:nvSpPr>
        <p:spPr/>
        <p:txBody>
          <a:bodyPr/>
          <a:lstStyle/>
          <a:p>
            <a:r>
              <a:rPr lang="en-GB"/>
              <a:t>T. Braun - APA</a:t>
            </a:r>
          </a:p>
        </p:txBody>
      </p:sp>
      <p:sp>
        <p:nvSpPr>
          <p:cNvPr id="7" name="Slide Number Placeholder 6">
            <a:extLst>
              <a:ext uri="{FF2B5EF4-FFF2-40B4-BE49-F238E27FC236}">
                <a16:creationId xmlns:a16="http://schemas.microsoft.com/office/drawing/2014/main" id="{1C889914-59B6-2E48-8BC0-1D7C3B4A4A56}"/>
              </a:ext>
            </a:extLst>
          </p:cNvPr>
          <p:cNvSpPr>
            <a:spLocks noGrp="1"/>
          </p:cNvSpPr>
          <p:nvPr>
            <p:ph type="sldNum" sz="quarter" idx="4"/>
          </p:nvPr>
        </p:nvSpPr>
        <p:spPr/>
        <p:txBody>
          <a:bodyPr/>
          <a:lstStyle/>
          <a:p>
            <a:fld id="{67C9959E-8E6B-B04C-9955-EA096F41CA7A}" type="slidenum">
              <a:rPr lang="en-GB" smtClean="0"/>
              <a:t>93</a:t>
            </a:fld>
            <a:endParaRPr lang="en-GB"/>
          </a:p>
        </p:txBody>
      </p:sp>
      <p:grpSp>
        <p:nvGrpSpPr>
          <p:cNvPr id="4" name="Group 3"/>
          <p:cNvGrpSpPr/>
          <p:nvPr/>
        </p:nvGrpSpPr>
        <p:grpSpPr>
          <a:xfrm>
            <a:off x="7526480" y="2889772"/>
            <a:ext cx="4305195" cy="1297553"/>
            <a:chOff x="0" y="3124595"/>
            <a:chExt cx="4305195" cy="1297553"/>
          </a:xfrm>
        </p:grpSpPr>
        <p:sp>
          <p:nvSpPr>
            <p:cNvPr id="104" name="Rectangle 891"/>
            <p:cNvSpPr>
              <a:spLocks noChangeArrowheads="1"/>
            </p:cNvSpPr>
            <p:nvPr/>
          </p:nvSpPr>
          <p:spPr bwMode="auto">
            <a:xfrm>
              <a:off x="833574" y="3806779"/>
              <a:ext cx="65" cy="276999"/>
            </a:xfrm>
            <a:prstGeom prst="rect">
              <a:avLst/>
            </a:prstGeom>
            <a:solidFill>
              <a:srgbClr val="89D3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endParaRPr lang="en-US" b="1" dirty="0">
                <a:latin typeface="Calibri"/>
                <a:ea typeface="Calibri"/>
                <a:cs typeface="Calibri"/>
              </a:endParaRPr>
            </a:p>
          </p:txBody>
        </p:sp>
        <p:sp>
          <p:nvSpPr>
            <p:cNvPr id="105" name="Rectangle 891"/>
            <p:cNvSpPr>
              <a:spLocks noChangeArrowheads="1"/>
            </p:cNvSpPr>
            <p:nvPr/>
          </p:nvSpPr>
          <p:spPr bwMode="auto">
            <a:xfrm>
              <a:off x="2637086" y="3864250"/>
              <a:ext cx="65" cy="276999"/>
            </a:xfrm>
            <a:prstGeom prst="rect">
              <a:avLst/>
            </a:prstGeom>
            <a:solidFill>
              <a:srgbClr val="FAC09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endParaRPr lang="en-US" b="1" dirty="0">
                <a:latin typeface="Calibri"/>
                <a:ea typeface="Calibri"/>
                <a:cs typeface="Calibri"/>
              </a:endParaRPr>
            </a:p>
          </p:txBody>
        </p:sp>
        <p:grpSp>
          <p:nvGrpSpPr>
            <p:cNvPr id="106" name="Group 105"/>
            <p:cNvGrpSpPr/>
            <p:nvPr/>
          </p:nvGrpSpPr>
          <p:grpSpPr>
            <a:xfrm>
              <a:off x="476955" y="3124595"/>
              <a:ext cx="1573443" cy="799197"/>
              <a:chOff x="1152149" y="2171616"/>
              <a:chExt cx="2428155" cy="1233336"/>
            </a:xfrm>
          </p:grpSpPr>
          <p:sp>
            <p:nvSpPr>
              <p:cNvPr id="149" name="Line 853"/>
              <p:cNvSpPr>
                <a:spLocks noChangeShapeType="1"/>
              </p:cNvSpPr>
              <p:nvPr/>
            </p:nvSpPr>
            <p:spPr bwMode="auto">
              <a:xfrm>
                <a:off x="1152149" y="3398894"/>
                <a:ext cx="822960" cy="6058"/>
              </a:xfrm>
              <a:prstGeom prst="line">
                <a:avLst/>
              </a:prstGeom>
              <a:noFill/>
              <a:ln w="9525">
                <a:solidFill>
                  <a:schemeClr val="tx1"/>
                </a:solidFill>
                <a:round/>
                <a:headEnd/>
                <a:tailEnd/>
              </a:ln>
              <a:scene3d>
                <a:camera prst="legacyObliqueTopRight">
                  <a:rot lat="60000" lon="0" rev="0"/>
                </a:camera>
                <a:lightRig rig="legacyFlat3" dir="l"/>
              </a:scene3d>
              <a:sp3d extrusionH="2095500" contourW="6350" prstMaterial="legacyPlastic">
                <a:bevelT w="13500" h="13500" prst="angle"/>
                <a:bevelB w="13500" h="13500" prst="angle"/>
                <a:extrusionClr>
                  <a:srgbClr val="EBE6DB"/>
                </a:extrusionClr>
              </a:sp3d>
              <a:extLst>
                <a:ext uri="{909E8E84-426E-40dd-AFC4-6F175D3DCCD1}">
                  <a14:hiddenFill xmlns="" xmlns:a14="http://schemas.microsoft.com/office/drawing/2010/main">
                    <a:noFill/>
                  </a14:hiddenFill>
                </a:ext>
              </a:extLst>
            </p:spPr>
            <p:txBody>
              <a:bodyPr wrap="none" anchor="ctr">
                <a:flatTx/>
              </a:bodyPr>
              <a:lstStyle/>
              <a:p>
                <a:endParaRPr lang="en-US" dirty="0">
                  <a:latin typeface="Calibri"/>
                  <a:ea typeface="Times New Roman"/>
                  <a:cs typeface="Times New Roman"/>
                </a:endParaRPr>
              </a:p>
            </p:txBody>
          </p:sp>
          <p:cxnSp>
            <p:nvCxnSpPr>
              <p:cNvPr id="150" name="Straight Connector 149"/>
              <p:cNvCxnSpPr/>
              <p:nvPr/>
            </p:nvCxnSpPr>
            <p:spPr>
              <a:xfrm>
                <a:off x="2270593" y="2171616"/>
                <a:ext cx="113385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51" name="Freeform 860"/>
              <p:cNvSpPr>
                <a:spLocks/>
              </p:cNvSpPr>
              <p:nvPr/>
            </p:nvSpPr>
            <p:spPr bwMode="auto">
              <a:xfrm>
                <a:off x="2604677" y="2352547"/>
                <a:ext cx="393192" cy="37765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152" name="Freeform 860"/>
              <p:cNvSpPr>
                <a:spLocks/>
              </p:cNvSpPr>
              <p:nvPr/>
            </p:nvSpPr>
            <p:spPr bwMode="auto">
              <a:xfrm>
                <a:off x="2366899" y="2189098"/>
                <a:ext cx="1213405" cy="544246"/>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sp>
          <p:nvSpPr>
            <p:cNvPr id="107" name="Line 853"/>
            <p:cNvSpPr>
              <a:spLocks noChangeShapeType="1"/>
            </p:cNvSpPr>
            <p:nvPr/>
          </p:nvSpPr>
          <p:spPr bwMode="auto">
            <a:xfrm>
              <a:off x="2591916" y="3938668"/>
              <a:ext cx="533278" cy="3926"/>
            </a:xfrm>
            <a:prstGeom prst="line">
              <a:avLst/>
            </a:prstGeom>
            <a:noFill/>
            <a:ln w="9525">
              <a:solidFill>
                <a:schemeClr val="tx1"/>
              </a:solidFill>
              <a:round/>
              <a:headEnd/>
              <a:tailEnd/>
            </a:ln>
            <a:scene3d>
              <a:camera prst="legacyObliqueTopRight">
                <a:rot lat="60000" lon="0" rev="0"/>
              </a:camera>
              <a:lightRig rig="legacyFlat3" dir="l"/>
            </a:scene3d>
            <a:sp3d extrusionH="2032000" contourW="6350" prstMaterial="legacyPlastic">
              <a:bevelT w="13500" h="13500" prst="angle"/>
              <a:bevelB w="13500" h="13500" prst="angle"/>
              <a:extrusionClr>
                <a:srgbClr val="EBE6DB"/>
              </a:extrusionClr>
            </a:sp3d>
            <a:extLst>
              <a:ext uri="{909E8E84-426E-40dd-AFC4-6F175D3DCCD1}">
                <a14:hiddenFill xmlns="" xmlns:a14="http://schemas.microsoft.com/office/drawing/2010/main">
                  <a:noFill/>
                </a14:hiddenFill>
              </a:ext>
            </a:extLst>
          </p:spPr>
          <p:txBody>
            <a:bodyPr wrap="none" anchor="ctr">
              <a:flatTx/>
            </a:bodyPr>
            <a:lstStyle/>
            <a:p>
              <a:endParaRPr lang="en-US" dirty="0">
                <a:latin typeface="Calibri"/>
                <a:ea typeface="Times New Roman"/>
                <a:cs typeface="Times New Roman"/>
              </a:endParaRPr>
            </a:p>
          </p:txBody>
        </p:sp>
        <p:grpSp>
          <p:nvGrpSpPr>
            <p:cNvPr id="108" name="Group 107"/>
            <p:cNvGrpSpPr/>
            <p:nvPr/>
          </p:nvGrpSpPr>
          <p:grpSpPr>
            <a:xfrm>
              <a:off x="2723292" y="3162462"/>
              <a:ext cx="1137358" cy="357666"/>
              <a:chOff x="4618723" y="2209297"/>
              <a:chExt cx="1755184" cy="551957"/>
            </a:xfrm>
          </p:grpSpPr>
          <p:sp>
            <p:nvSpPr>
              <p:cNvPr id="146" name="Freeform 860"/>
              <p:cNvSpPr>
                <a:spLocks/>
              </p:cNvSpPr>
              <p:nvPr/>
            </p:nvSpPr>
            <p:spPr bwMode="auto">
              <a:xfrm>
                <a:off x="4713316" y="2596201"/>
                <a:ext cx="393192" cy="16505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cxnSp>
            <p:nvCxnSpPr>
              <p:cNvPr id="147" name="Straight Connector 146"/>
              <p:cNvCxnSpPr/>
              <p:nvPr/>
            </p:nvCxnSpPr>
            <p:spPr>
              <a:xfrm>
                <a:off x="5249196" y="2209297"/>
                <a:ext cx="1124711"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48" name="Freeform 860"/>
              <p:cNvSpPr>
                <a:spLocks/>
              </p:cNvSpPr>
              <p:nvPr/>
            </p:nvSpPr>
            <p:spPr bwMode="auto">
              <a:xfrm>
                <a:off x="4618723" y="2228643"/>
                <a:ext cx="1213406" cy="50510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cxnSp>
          <p:nvCxnSpPr>
            <p:cNvPr id="109" name="Straight Connector 108"/>
            <p:cNvCxnSpPr/>
            <p:nvPr/>
          </p:nvCxnSpPr>
          <p:spPr>
            <a:xfrm>
              <a:off x="1784471" y="3947671"/>
              <a:ext cx="592530"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10" name="Freeform 860"/>
            <p:cNvSpPr>
              <a:spLocks/>
            </p:cNvSpPr>
            <p:nvPr/>
          </p:nvSpPr>
          <p:spPr bwMode="auto">
            <a:xfrm>
              <a:off x="1493987" y="3986760"/>
              <a:ext cx="799916" cy="24471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111" name="Freeform 860"/>
            <p:cNvSpPr>
              <a:spLocks/>
            </p:cNvSpPr>
            <p:nvPr/>
          </p:nvSpPr>
          <p:spPr bwMode="auto">
            <a:xfrm>
              <a:off x="1380415" y="3947800"/>
              <a:ext cx="1011288" cy="27849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mc:AlternateContent xmlns:mc="http://schemas.openxmlformats.org/markup-compatibility/2006" xmlns:a14="http://schemas.microsoft.com/office/drawing/2010/main">
          <mc:Choice Requires="a14">
            <p:sp>
              <p:nvSpPr>
                <p:cNvPr id="112" name="Rectangle 111"/>
                <p:cNvSpPr/>
                <p:nvPr/>
              </p:nvSpPr>
              <p:spPr>
                <a:xfrm>
                  <a:off x="3860650" y="3511930"/>
                  <a:ext cx="444545"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i="1" dirty="0">
                                <a:solidFill>
                                  <a:srgbClr val="FFC000"/>
                                </a:solidFill>
                                <a:latin typeface="Cambria Math" panose="02040503050406030204" pitchFamily="18" charset="0"/>
                                <a:cs typeface="Times New Roman"/>
                              </a:rPr>
                            </m:ctrlPr>
                          </m:sSubPr>
                          <m:e>
                            <m:r>
                              <a:rPr lang="en-US" i="1" dirty="0">
                                <a:solidFill>
                                  <a:srgbClr val="FFC000"/>
                                </a:solidFill>
                                <a:latin typeface="Cambria Math" panose="02040503050406030204" pitchFamily="18" charset="0"/>
                                <a:cs typeface="Times New Roman"/>
                              </a:rPr>
                              <m:t>𝑠</m:t>
                            </m:r>
                          </m:e>
                          <m:sub>
                            <m:r>
                              <a:rPr lang="de-DE" i="1" dirty="0">
                                <a:solidFill>
                                  <a:srgbClr val="FFC000"/>
                                </a:solidFill>
                                <a:latin typeface="Cambria Math" panose="02040503050406030204" pitchFamily="18" charset="0"/>
                                <a:cs typeface="Times New Roman"/>
                              </a:rPr>
                              <m:t>1</m:t>
                            </m:r>
                          </m:sub>
                        </m:sSub>
                      </m:oMath>
                    </m:oMathPara>
                  </a14:m>
                  <a:endParaRPr lang="de-DE" dirty="0">
                    <a:solidFill>
                      <a:srgbClr val="FFC000"/>
                    </a:solidFill>
                    <a:latin typeface="Times New Roman"/>
                    <a:cs typeface="Times New Roman"/>
                  </a:endParaRPr>
                </a:p>
              </p:txBody>
            </p:sp>
          </mc:Choice>
          <mc:Fallback xmlns="">
            <p:sp>
              <p:nvSpPr>
                <p:cNvPr id="112" name="Rectangle 111"/>
                <p:cNvSpPr>
                  <a:spLocks noRot="1" noChangeAspect="1" noMove="1" noResize="1" noEditPoints="1" noAdjustHandles="1" noChangeArrowheads="1" noChangeShapeType="1" noTextEdit="1"/>
                </p:cNvSpPr>
                <p:nvPr/>
              </p:nvSpPr>
              <p:spPr>
                <a:xfrm>
                  <a:off x="3860650" y="3511930"/>
                  <a:ext cx="444545" cy="369332"/>
                </a:xfrm>
                <a:prstGeom prst="rect">
                  <a:avLst/>
                </a:prstGeom>
                <a:blipFill>
                  <a:blip r:embed="rId4"/>
                  <a:stretch>
                    <a:fillRect/>
                  </a:stretch>
                </a:blipFill>
              </p:spPr>
              <p:txBody>
                <a:bodyPr/>
                <a:lstStyle/>
                <a:p>
                  <a:r>
                    <a:rPr lang="en-GB">
                      <a:noFill/>
                    </a:rPr>
                    <a:t> </a:t>
                  </a:r>
                </a:p>
              </p:txBody>
            </p:sp>
          </mc:Fallback>
        </mc:AlternateContent>
        <p:sp>
          <p:nvSpPr>
            <p:cNvPr id="113" name="Line 853"/>
            <p:cNvSpPr>
              <a:spLocks noChangeShapeType="1"/>
            </p:cNvSpPr>
            <p:nvPr/>
          </p:nvSpPr>
          <p:spPr bwMode="auto">
            <a:xfrm>
              <a:off x="1937980" y="4418222"/>
              <a:ext cx="1333194"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dirty="0">
                  <a:latin typeface="Calibri"/>
                  <a:ea typeface="Times New Roman"/>
                  <a:cs typeface="Times New Roman"/>
                </a:rPr>
                <a:t>             d2</a:t>
              </a:r>
            </a:p>
          </p:txBody>
        </p:sp>
        <p:sp>
          <p:nvSpPr>
            <p:cNvPr id="114" name="Line 853"/>
            <p:cNvSpPr>
              <a:spLocks noChangeShapeType="1"/>
            </p:cNvSpPr>
            <p:nvPr/>
          </p:nvSpPr>
          <p:spPr bwMode="auto">
            <a:xfrm>
              <a:off x="0" y="4414296"/>
              <a:ext cx="1333194"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dirty="0">
                  <a:latin typeface="Calibri"/>
                  <a:ea typeface="Times New Roman"/>
                  <a:cs typeface="Times New Roman"/>
                </a:rPr>
                <a:t>             d1</a:t>
              </a:r>
            </a:p>
          </p:txBody>
        </p:sp>
        <p:sp>
          <p:nvSpPr>
            <p:cNvPr id="115" name="Line 853"/>
            <p:cNvSpPr>
              <a:spLocks noChangeShapeType="1"/>
            </p:cNvSpPr>
            <p:nvPr/>
          </p:nvSpPr>
          <p:spPr bwMode="auto">
            <a:xfrm>
              <a:off x="1504930" y="3588629"/>
              <a:ext cx="1185062"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dirty="0">
                  <a:ea typeface="Times New Roman"/>
                  <a:cs typeface="Times New Roman"/>
                </a:rPr>
                <a:t>          d3</a:t>
              </a:r>
            </a:p>
          </p:txBody>
        </p:sp>
        <p:grpSp>
          <p:nvGrpSpPr>
            <p:cNvPr id="116" name="Group 115"/>
            <p:cNvGrpSpPr/>
            <p:nvPr/>
          </p:nvGrpSpPr>
          <p:grpSpPr>
            <a:xfrm>
              <a:off x="587884" y="3260407"/>
              <a:ext cx="1082989" cy="919088"/>
              <a:chOff x="3906167" y="3324390"/>
              <a:chExt cx="1671281" cy="1418344"/>
            </a:xfrm>
            <a:solidFill>
              <a:srgbClr val="93D2FE"/>
            </a:solidFill>
          </p:grpSpPr>
          <p:sp>
            <p:nvSpPr>
              <p:cNvPr id="122" name="Oval 859"/>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23" name="Oval 861"/>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24" name="Oval 862"/>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25" name="Oval 863"/>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26" name="Oval 863"/>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grpSp>
            <p:nvGrpSpPr>
              <p:cNvPr id="127" name="Group 126"/>
              <p:cNvGrpSpPr/>
              <p:nvPr/>
            </p:nvGrpSpPr>
            <p:grpSpPr>
              <a:xfrm>
                <a:off x="3906167" y="4047050"/>
                <a:ext cx="1671281" cy="539042"/>
                <a:chOff x="1320274" y="4580303"/>
                <a:chExt cx="1671281" cy="467246"/>
              </a:xfrm>
              <a:grpFill/>
            </p:grpSpPr>
            <p:sp>
              <p:nvSpPr>
                <p:cNvPr id="142" name="Freeform 860"/>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43" name="Rectangle 864"/>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ctr"/>
                <a:lstStyle/>
                <a:p>
                  <a:pPr algn="ctr"/>
                  <a:r>
                    <a:rPr lang="en-US" dirty="0">
                      <a:latin typeface="Calibri"/>
                      <a:ea typeface="Calibri"/>
                      <a:cs typeface="Calibri"/>
                    </a:rPr>
                    <a:t>r1</a:t>
                  </a:r>
                </a:p>
              </p:txBody>
            </p:sp>
            <p:sp>
              <p:nvSpPr>
                <p:cNvPr id="144" name="Freeform 865"/>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45" name="Freeform 866"/>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grpSp>
          <p:grpSp>
            <p:nvGrpSpPr>
              <p:cNvPr id="128" name="Group 127"/>
              <p:cNvGrpSpPr/>
              <p:nvPr/>
            </p:nvGrpSpPr>
            <p:grpSpPr>
              <a:xfrm>
                <a:off x="4596370" y="3324390"/>
                <a:ext cx="552654" cy="1188720"/>
                <a:chOff x="1823226" y="3235632"/>
                <a:chExt cx="552654" cy="1188720"/>
              </a:xfrm>
              <a:grpFill/>
            </p:grpSpPr>
            <p:sp>
              <p:nvSpPr>
                <p:cNvPr id="129" name="Oval 878"/>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30" name="Rectangle 880"/>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131" name="Oval 878"/>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32" name="Line 881"/>
                <p:cNvSpPr>
                  <a:spLocks noChangeShapeType="1"/>
                </p:cNvSpPr>
                <p:nvPr/>
              </p:nvSpPr>
              <p:spPr bwMode="auto">
                <a:xfrm flipV="1">
                  <a:off x="1937377"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33" name="Line 882"/>
                <p:cNvSpPr>
                  <a:spLocks noChangeShapeType="1"/>
                </p:cNvSpPr>
                <p:nvPr/>
              </p:nvSpPr>
              <p:spPr bwMode="auto">
                <a:xfrm flipH="1" flipV="1">
                  <a:off x="1823226"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34" name="Rectangle 880"/>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135" name="Oval 878"/>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36" name="Line 882"/>
                <p:cNvSpPr>
                  <a:spLocks noChangeShapeType="1"/>
                </p:cNvSpPr>
                <p:nvPr/>
              </p:nvSpPr>
              <p:spPr bwMode="auto">
                <a:xfrm rot="1800000" flipV="1">
                  <a:off x="2008380" y="3235632"/>
                  <a:ext cx="166195" cy="553247"/>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37" name="Line 882"/>
                <p:cNvSpPr>
                  <a:spLocks noChangeShapeType="1"/>
                </p:cNvSpPr>
                <p:nvPr/>
              </p:nvSpPr>
              <p:spPr bwMode="auto">
                <a:xfrm rot="1800000" flipV="1">
                  <a:off x="2019974" y="3238739"/>
                  <a:ext cx="147328" cy="577282"/>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38" name="Line 884"/>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p:spPr>
              <p:txBody>
                <a:bodyPr wrap="none" anchor="ctr"/>
                <a:lstStyle/>
                <a:p>
                  <a:endParaRPr lang="en-US" dirty="0">
                    <a:latin typeface="Calibri"/>
                    <a:ea typeface="Calibri"/>
                    <a:cs typeface="Calibri"/>
                  </a:endParaRPr>
                </a:p>
              </p:txBody>
            </p:sp>
            <p:sp>
              <p:nvSpPr>
                <p:cNvPr id="139" name="Oval 885"/>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40" name="Line 881"/>
                <p:cNvSpPr>
                  <a:spLocks noChangeShapeType="1"/>
                </p:cNvSpPr>
                <p:nvPr/>
              </p:nvSpPr>
              <p:spPr bwMode="auto">
                <a:xfrm rot="1800000" flipV="1">
                  <a:off x="2148636" y="3292202"/>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41" name="Line 882"/>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grpSp>
        </p:grpSp>
        <p:grpSp>
          <p:nvGrpSpPr>
            <p:cNvPr id="117" name="Group 116"/>
            <p:cNvGrpSpPr/>
            <p:nvPr/>
          </p:nvGrpSpPr>
          <p:grpSpPr>
            <a:xfrm>
              <a:off x="57450" y="3998181"/>
              <a:ext cx="484418" cy="349404"/>
              <a:chOff x="1012668" y="927184"/>
              <a:chExt cx="747559" cy="539203"/>
            </a:xfrm>
          </p:grpSpPr>
          <p:sp>
            <p:nvSpPr>
              <p:cNvPr id="118" name="Line 853"/>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 xmlns:a14="http://schemas.microsoft.com/office/drawing/2010/main">
                    <a:noFill/>
                  </a14:hiddenFill>
                </a:ext>
              </a:extLst>
            </p:spPr>
            <p:txBody>
              <a:bodyPr wrap="none" anchor="ctr">
                <a:flatTx/>
              </a:bodyPr>
              <a:lstStyle/>
              <a:p>
                <a:endParaRPr lang="en-US" dirty="0">
                  <a:latin typeface="Calibri"/>
                  <a:ea typeface="Times New Roman"/>
                  <a:cs typeface="Times New Roman"/>
                </a:endParaRPr>
              </a:p>
            </p:txBody>
          </p:sp>
          <p:sp>
            <p:nvSpPr>
              <p:cNvPr id="119" name="Rectangle 876"/>
              <p:cNvSpPr>
                <a:spLocks noChangeAspect="1" noChangeArrowheads="1"/>
              </p:cNvSpPr>
              <p:nvPr/>
            </p:nvSpPr>
            <p:spPr bwMode="auto">
              <a:xfrm>
                <a:off x="1059818" y="927184"/>
                <a:ext cx="100" cy="427467"/>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latin typeface="Calibri"/>
                  <a:ea typeface="Times New Roman"/>
                  <a:cs typeface="Calibri"/>
                </a:endParaRPr>
              </a:p>
            </p:txBody>
          </p:sp>
          <p:sp>
            <p:nvSpPr>
              <p:cNvPr id="120" name="Rectangle 873"/>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dirty="0">
                    <a:latin typeface="Calibri"/>
                    <a:ea typeface="Times New Roman"/>
                    <a:cs typeface="Calibri"/>
                  </a:rPr>
                  <a:t>c1</a:t>
                </a:r>
              </a:p>
            </p:txBody>
          </p:sp>
          <p:sp>
            <p:nvSpPr>
              <p:cNvPr id="121" name="Freeform 875"/>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Times New Roman"/>
                  <a:cs typeface="Times New Roman"/>
                </a:endParaRPr>
              </a:p>
            </p:txBody>
          </p:sp>
        </p:grpSp>
      </p:grpSp>
      <p:grpSp>
        <p:nvGrpSpPr>
          <p:cNvPr id="6" name="Group 5"/>
          <p:cNvGrpSpPr/>
          <p:nvPr/>
        </p:nvGrpSpPr>
        <p:grpSpPr>
          <a:xfrm>
            <a:off x="7520944" y="4524085"/>
            <a:ext cx="4234852" cy="1295065"/>
            <a:chOff x="211015" y="5125868"/>
            <a:chExt cx="4234852" cy="1295065"/>
          </a:xfrm>
        </p:grpSpPr>
        <p:sp>
          <p:nvSpPr>
            <p:cNvPr id="153" name="Rectangle 891"/>
            <p:cNvSpPr>
              <a:spLocks noChangeArrowheads="1"/>
            </p:cNvSpPr>
            <p:nvPr/>
          </p:nvSpPr>
          <p:spPr bwMode="auto">
            <a:xfrm>
              <a:off x="1044589" y="5805564"/>
              <a:ext cx="65" cy="276999"/>
            </a:xfrm>
            <a:prstGeom prst="rect">
              <a:avLst/>
            </a:prstGeom>
            <a:solidFill>
              <a:srgbClr val="89D3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endParaRPr lang="en-US" b="1" dirty="0">
                <a:latin typeface="Calibri"/>
                <a:ea typeface="Calibri"/>
                <a:cs typeface="Calibri"/>
              </a:endParaRPr>
            </a:p>
          </p:txBody>
        </p:sp>
        <p:sp>
          <p:nvSpPr>
            <p:cNvPr id="154" name="Rectangle 891"/>
            <p:cNvSpPr>
              <a:spLocks noChangeArrowheads="1"/>
            </p:cNvSpPr>
            <p:nvPr/>
          </p:nvSpPr>
          <p:spPr bwMode="auto">
            <a:xfrm>
              <a:off x="2848101" y="5863035"/>
              <a:ext cx="65" cy="276999"/>
            </a:xfrm>
            <a:prstGeom prst="rect">
              <a:avLst/>
            </a:prstGeom>
            <a:solidFill>
              <a:srgbClr val="FAC09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endParaRPr lang="en-US" b="1" dirty="0">
                <a:latin typeface="Calibri"/>
                <a:ea typeface="Calibri"/>
                <a:cs typeface="Calibri"/>
              </a:endParaRPr>
            </a:p>
          </p:txBody>
        </p:sp>
        <p:grpSp>
          <p:nvGrpSpPr>
            <p:cNvPr id="155" name="Group 154"/>
            <p:cNvGrpSpPr/>
            <p:nvPr/>
          </p:nvGrpSpPr>
          <p:grpSpPr>
            <a:xfrm>
              <a:off x="687970" y="5125868"/>
              <a:ext cx="1573443" cy="808284"/>
              <a:chOff x="1152149" y="2175456"/>
              <a:chExt cx="2428155" cy="1247360"/>
            </a:xfrm>
          </p:grpSpPr>
          <p:sp>
            <p:nvSpPr>
              <p:cNvPr id="156" name="Line 853"/>
              <p:cNvSpPr>
                <a:spLocks noChangeShapeType="1"/>
              </p:cNvSpPr>
              <p:nvPr/>
            </p:nvSpPr>
            <p:spPr bwMode="auto">
              <a:xfrm>
                <a:off x="1152149" y="3416757"/>
                <a:ext cx="822961" cy="6059"/>
              </a:xfrm>
              <a:prstGeom prst="line">
                <a:avLst/>
              </a:prstGeom>
              <a:noFill/>
              <a:ln w="9525">
                <a:solidFill>
                  <a:schemeClr val="tx1"/>
                </a:solidFill>
                <a:round/>
                <a:headEnd/>
                <a:tailEnd/>
              </a:ln>
              <a:scene3d>
                <a:camera prst="legacyObliqueTopRight">
                  <a:rot lat="60000" lon="0" rev="0"/>
                </a:camera>
                <a:lightRig rig="legacyFlat3" dir="l"/>
              </a:scene3d>
              <a:sp3d extrusionH="2095500" contourW="6350" prstMaterial="legacyPlastic">
                <a:bevelT w="13500" h="13500" prst="angle"/>
                <a:bevelB w="13500" h="13500" prst="angle"/>
                <a:extrusionClr>
                  <a:srgbClr val="EBE6DB"/>
                </a:extrusionClr>
              </a:sp3d>
              <a:extLst>
                <a:ext uri="{909E8E84-426E-40dd-AFC4-6F175D3DCCD1}">
                  <a14:hiddenFill xmlns="" xmlns:a14="http://schemas.microsoft.com/office/drawing/2010/main">
                    <a:noFill/>
                  </a14:hiddenFill>
                </a:ext>
              </a:extLst>
            </p:spPr>
            <p:txBody>
              <a:bodyPr wrap="none" anchor="ctr">
                <a:flatTx/>
              </a:bodyPr>
              <a:lstStyle/>
              <a:p>
                <a:endParaRPr lang="en-US" dirty="0">
                  <a:latin typeface="Calibri"/>
                  <a:ea typeface="Times New Roman"/>
                  <a:cs typeface="Times New Roman"/>
                </a:endParaRPr>
              </a:p>
            </p:txBody>
          </p:sp>
          <p:cxnSp>
            <p:nvCxnSpPr>
              <p:cNvPr id="157" name="Straight Connector 156"/>
              <p:cNvCxnSpPr/>
              <p:nvPr/>
            </p:nvCxnSpPr>
            <p:spPr>
              <a:xfrm>
                <a:off x="2286812" y="2175456"/>
                <a:ext cx="113385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58" name="Freeform 860"/>
              <p:cNvSpPr>
                <a:spLocks/>
              </p:cNvSpPr>
              <p:nvPr/>
            </p:nvSpPr>
            <p:spPr bwMode="auto">
              <a:xfrm>
                <a:off x="2604677" y="2352547"/>
                <a:ext cx="393192" cy="37765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159" name="Freeform 860"/>
              <p:cNvSpPr>
                <a:spLocks/>
              </p:cNvSpPr>
              <p:nvPr/>
            </p:nvSpPr>
            <p:spPr bwMode="auto">
              <a:xfrm>
                <a:off x="2366899" y="2189098"/>
                <a:ext cx="1213405" cy="544246"/>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sp>
          <p:nvSpPr>
            <p:cNvPr id="160" name="Line 853"/>
            <p:cNvSpPr>
              <a:spLocks noChangeShapeType="1"/>
            </p:cNvSpPr>
            <p:nvPr/>
          </p:nvSpPr>
          <p:spPr bwMode="auto">
            <a:xfrm>
              <a:off x="2802931" y="5949028"/>
              <a:ext cx="533278" cy="3926"/>
            </a:xfrm>
            <a:prstGeom prst="line">
              <a:avLst/>
            </a:prstGeom>
            <a:noFill/>
            <a:ln w="9525">
              <a:solidFill>
                <a:schemeClr val="tx1"/>
              </a:solidFill>
              <a:round/>
              <a:headEnd/>
              <a:tailEnd/>
            </a:ln>
            <a:scene3d>
              <a:camera prst="legacyObliqueTopRight">
                <a:rot lat="60000" lon="0" rev="0"/>
              </a:camera>
              <a:lightRig rig="legacyFlat3" dir="l"/>
            </a:scene3d>
            <a:sp3d extrusionH="2032000" contourW="6350" prstMaterial="legacyPlastic">
              <a:bevelT w="13500" h="13500" prst="angle"/>
              <a:bevelB w="13500" h="13500" prst="angle"/>
              <a:extrusionClr>
                <a:srgbClr val="EBE6DB"/>
              </a:extrusionClr>
            </a:sp3d>
            <a:extLst>
              <a:ext uri="{909E8E84-426E-40dd-AFC4-6F175D3DCCD1}">
                <a14:hiddenFill xmlns="" xmlns:a14="http://schemas.microsoft.com/office/drawing/2010/main">
                  <a:noFill/>
                </a14:hiddenFill>
              </a:ext>
            </a:extLst>
          </p:spPr>
          <p:txBody>
            <a:bodyPr wrap="none" anchor="ctr">
              <a:flatTx/>
            </a:bodyPr>
            <a:lstStyle/>
            <a:p>
              <a:endParaRPr lang="en-US" dirty="0">
                <a:latin typeface="Calibri"/>
                <a:ea typeface="Times New Roman"/>
                <a:cs typeface="Times New Roman"/>
              </a:endParaRPr>
            </a:p>
          </p:txBody>
        </p:sp>
        <p:grpSp>
          <p:nvGrpSpPr>
            <p:cNvPr id="161" name="Group 160"/>
            <p:cNvGrpSpPr/>
            <p:nvPr/>
          </p:nvGrpSpPr>
          <p:grpSpPr>
            <a:xfrm>
              <a:off x="2934307" y="5169267"/>
              <a:ext cx="1137358" cy="349645"/>
              <a:chOff x="4618723" y="2221675"/>
              <a:chExt cx="1755184" cy="539579"/>
            </a:xfrm>
          </p:grpSpPr>
          <p:sp>
            <p:nvSpPr>
              <p:cNvPr id="162" name="Freeform 860"/>
              <p:cNvSpPr>
                <a:spLocks/>
              </p:cNvSpPr>
              <p:nvPr/>
            </p:nvSpPr>
            <p:spPr bwMode="auto">
              <a:xfrm>
                <a:off x="4713316" y="2596201"/>
                <a:ext cx="393192" cy="16505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cxnSp>
            <p:nvCxnSpPr>
              <p:cNvPr id="163" name="Straight Connector 162"/>
              <p:cNvCxnSpPr/>
              <p:nvPr/>
            </p:nvCxnSpPr>
            <p:spPr>
              <a:xfrm>
                <a:off x="5249196" y="2221675"/>
                <a:ext cx="1124711"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64" name="Freeform 860"/>
              <p:cNvSpPr>
                <a:spLocks/>
              </p:cNvSpPr>
              <p:nvPr/>
            </p:nvSpPr>
            <p:spPr bwMode="auto">
              <a:xfrm>
                <a:off x="4618723" y="2228643"/>
                <a:ext cx="1213406" cy="50510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cxnSp>
          <p:nvCxnSpPr>
            <p:cNvPr id="165" name="Straight Connector 164"/>
            <p:cNvCxnSpPr/>
            <p:nvPr/>
          </p:nvCxnSpPr>
          <p:spPr>
            <a:xfrm>
              <a:off x="1995486" y="5946456"/>
              <a:ext cx="592530"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66" name="Freeform 860"/>
            <p:cNvSpPr>
              <a:spLocks/>
            </p:cNvSpPr>
            <p:nvPr/>
          </p:nvSpPr>
          <p:spPr bwMode="auto">
            <a:xfrm>
              <a:off x="1705002" y="5985545"/>
              <a:ext cx="799916" cy="24471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167" name="Freeform 860"/>
            <p:cNvSpPr>
              <a:spLocks/>
            </p:cNvSpPr>
            <p:nvPr/>
          </p:nvSpPr>
          <p:spPr bwMode="auto">
            <a:xfrm>
              <a:off x="1591430" y="5946585"/>
              <a:ext cx="1011288" cy="27849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mc:AlternateContent xmlns:mc="http://schemas.openxmlformats.org/markup-compatibility/2006" xmlns:a14="http://schemas.microsoft.com/office/drawing/2010/main">
          <mc:Choice Requires="a14">
            <p:sp>
              <p:nvSpPr>
                <p:cNvPr id="168" name="Rectangle 167"/>
                <p:cNvSpPr/>
                <p:nvPr/>
              </p:nvSpPr>
              <p:spPr>
                <a:xfrm>
                  <a:off x="3996000" y="5512548"/>
                  <a:ext cx="449867"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i="1" dirty="0">
                                <a:solidFill>
                                  <a:srgbClr val="FFC000"/>
                                </a:solidFill>
                                <a:latin typeface="Cambria Math" panose="02040503050406030204" pitchFamily="18" charset="0"/>
                                <a:cs typeface="Times New Roman"/>
                              </a:rPr>
                            </m:ctrlPr>
                          </m:sSubPr>
                          <m:e>
                            <m:r>
                              <a:rPr lang="en-US" i="1" dirty="0">
                                <a:solidFill>
                                  <a:srgbClr val="FFC000"/>
                                </a:solidFill>
                                <a:latin typeface="Cambria Math" panose="02040503050406030204" pitchFamily="18" charset="0"/>
                                <a:cs typeface="Times New Roman"/>
                              </a:rPr>
                              <m:t>𝑠</m:t>
                            </m:r>
                          </m:e>
                          <m:sub>
                            <m:r>
                              <a:rPr lang="de-DE" i="1" dirty="0">
                                <a:solidFill>
                                  <a:srgbClr val="FFC000"/>
                                </a:solidFill>
                                <a:latin typeface="Cambria Math" panose="02040503050406030204" pitchFamily="18" charset="0"/>
                                <a:cs typeface="Times New Roman"/>
                              </a:rPr>
                              <m:t>2</m:t>
                            </m:r>
                          </m:sub>
                        </m:sSub>
                      </m:oMath>
                    </m:oMathPara>
                  </a14:m>
                  <a:endParaRPr lang="en-US" dirty="0">
                    <a:solidFill>
                      <a:srgbClr val="FFC000"/>
                    </a:solidFill>
                    <a:latin typeface="Times New Roman"/>
                    <a:cs typeface="Times New Roman"/>
                  </a:endParaRPr>
                </a:p>
              </p:txBody>
            </p:sp>
          </mc:Choice>
          <mc:Fallback xmlns="">
            <p:sp>
              <p:nvSpPr>
                <p:cNvPr id="168" name="Rectangle 167"/>
                <p:cNvSpPr>
                  <a:spLocks noRot="1" noChangeAspect="1" noMove="1" noResize="1" noEditPoints="1" noAdjustHandles="1" noChangeArrowheads="1" noChangeShapeType="1" noTextEdit="1"/>
                </p:cNvSpPr>
                <p:nvPr/>
              </p:nvSpPr>
              <p:spPr>
                <a:xfrm>
                  <a:off x="3996000" y="5512548"/>
                  <a:ext cx="449867" cy="369332"/>
                </a:xfrm>
                <a:prstGeom prst="rect">
                  <a:avLst/>
                </a:prstGeom>
                <a:blipFill>
                  <a:blip r:embed="rId5"/>
                  <a:stretch>
                    <a:fillRect/>
                  </a:stretch>
                </a:blipFill>
              </p:spPr>
              <p:txBody>
                <a:bodyPr/>
                <a:lstStyle/>
                <a:p>
                  <a:r>
                    <a:rPr lang="en-GB">
                      <a:noFill/>
                    </a:rPr>
                    <a:t> </a:t>
                  </a:r>
                </a:p>
              </p:txBody>
            </p:sp>
          </mc:Fallback>
        </mc:AlternateContent>
        <p:sp>
          <p:nvSpPr>
            <p:cNvPr id="169" name="Line 853"/>
            <p:cNvSpPr>
              <a:spLocks noChangeShapeType="1"/>
            </p:cNvSpPr>
            <p:nvPr/>
          </p:nvSpPr>
          <p:spPr bwMode="auto">
            <a:xfrm>
              <a:off x="2148995" y="6417007"/>
              <a:ext cx="1333194"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dirty="0">
                  <a:latin typeface="Calibri"/>
                  <a:ea typeface="Times New Roman"/>
                  <a:cs typeface="Times New Roman"/>
                </a:rPr>
                <a:t>             d2</a:t>
              </a:r>
            </a:p>
          </p:txBody>
        </p:sp>
        <p:sp>
          <p:nvSpPr>
            <p:cNvPr id="170" name="Line 853"/>
            <p:cNvSpPr>
              <a:spLocks noChangeShapeType="1"/>
            </p:cNvSpPr>
            <p:nvPr/>
          </p:nvSpPr>
          <p:spPr bwMode="auto">
            <a:xfrm>
              <a:off x="211015" y="6413081"/>
              <a:ext cx="1333194"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dirty="0">
                  <a:latin typeface="Calibri"/>
                  <a:ea typeface="Times New Roman"/>
                  <a:cs typeface="Times New Roman"/>
                </a:rPr>
                <a:t>             d1</a:t>
              </a:r>
            </a:p>
          </p:txBody>
        </p:sp>
        <p:sp>
          <p:nvSpPr>
            <p:cNvPr id="171" name="Line 853"/>
            <p:cNvSpPr>
              <a:spLocks noChangeShapeType="1"/>
            </p:cNvSpPr>
            <p:nvPr/>
          </p:nvSpPr>
          <p:spPr bwMode="auto">
            <a:xfrm>
              <a:off x="1715945" y="5587414"/>
              <a:ext cx="1185062"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dirty="0">
                  <a:ea typeface="Times New Roman"/>
                  <a:cs typeface="Times New Roman"/>
                </a:rPr>
                <a:t>          d3</a:t>
              </a:r>
            </a:p>
          </p:txBody>
        </p:sp>
        <p:grpSp>
          <p:nvGrpSpPr>
            <p:cNvPr id="172" name="Group 171"/>
            <p:cNvGrpSpPr/>
            <p:nvPr/>
          </p:nvGrpSpPr>
          <p:grpSpPr>
            <a:xfrm>
              <a:off x="2733207" y="5249423"/>
              <a:ext cx="1082989" cy="919088"/>
              <a:chOff x="3906167" y="3324390"/>
              <a:chExt cx="1671281" cy="1418344"/>
            </a:xfrm>
            <a:solidFill>
              <a:srgbClr val="93D2FE"/>
            </a:solidFill>
          </p:grpSpPr>
          <p:sp>
            <p:nvSpPr>
              <p:cNvPr id="173" name="Oval 859"/>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74" name="Oval 861"/>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75" name="Oval 862"/>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76" name="Oval 863"/>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77" name="Oval 863"/>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grpSp>
            <p:nvGrpSpPr>
              <p:cNvPr id="178" name="Group 177"/>
              <p:cNvGrpSpPr/>
              <p:nvPr/>
            </p:nvGrpSpPr>
            <p:grpSpPr>
              <a:xfrm>
                <a:off x="3906167" y="4047050"/>
                <a:ext cx="1671281" cy="539042"/>
                <a:chOff x="1320274" y="4580303"/>
                <a:chExt cx="1671281" cy="467246"/>
              </a:xfrm>
              <a:grpFill/>
            </p:grpSpPr>
            <p:sp>
              <p:nvSpPr>
                <p:cNvPr id="193" name="Freeform 860"/>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94" name="Rectangle 864"/>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ctr"/>
                <a:lstStyle/>
                <a:p>
                  <a:pPr algn="ctr"/>
                  <a:r>
                    <a:rPr lang="en-US" dirty="0">
                      <a:latin typeface="Calibri"/>
                      <a:ea typeface="Calibri"/>
                      <a:cs typeface="Calibri"/>
                    </a:rPr>
                    <a:t>r1</a:t>
                  </a:r>
                </a:p>
              </p:txBody>
            </p:sp>
            <p:sp>
              <p:nvSpPr>
                <p:cNvPr id="195" name="Freeform 865"/>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96" name="Freeform 866"/>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grpSp>
          <p:grpSp>
            <p:nvGrpSpPr>
              <p:cNvPr id="179" name="Group 178"/>
              <p:cNvGrpSpPr/>
              <p:nvPr/>
            </p:nvGrpSpPr>
            <p:grpSpPr>
              <a:xfrm>
                <a:off x="4596370" y="3324390"/>
                <a:ext cx="552654" cy="1188720"/>
                <a:chOff x="1823226" y="3235632"/>
                <a:chExt cx="552654" cy="1188720"/>
              </a:xfrm>
              <a:grpFill/>
            </p:grpSpPr>
            <p:sp>
              <p:nvSpPr>
                <p:cNvPr id="180" name="Oval 878"/>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81" name="Rectangle 880"/>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182" name="Oval 878"/>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83" name="Line 881"/>
                <p:cNvSpPr>
                  <a:spLocks noChangeShapeType="1"/>
                </p:cNvSpPr>
                <p:nvPr/>
              </p:nvSpPr>
              <p:spPr bwMode="auto">
                <a:xfrm flipV="1">
                  <a:off x="1937377"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84" name="Line 882"/>
                <p:cNvSpPr>
                  <a:spLocks noChangeShapeType="1"/>
                </p:cNvSpPr>
                <p:nvPr/>
              </p:nvSpPr>
              <p:spPr bwMode="auto">
                <a:xfrm flipH="1" flipV="1">
                  <a:off x="1823226"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85" name="Rectangle 880"/>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186" name="Oval 878"/>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87" name="Line 882"/>
                <p:cNvSpPr>
                  <a:spLocks noChangeShapeType="1"/>
                </p:cNvSpPr>
                <p:nvPr/>
              </p:nvSpPr>
              <p:spPr bwMode="auto">
                <a:xfrm rot="1800000" flipV="1">
                  <a:off x="2008380" y="3235632"/>
                  <a:ext cx="166195" cy="553247"/>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88" name="Line 882"/>
                <p:cNvSpPr>
                  <a:spLocks noChangeShapeType="1"/>
                </p:cNvSpPr>
                <p:nvPr/>
              </p:nvSpPr>
              <p:spPr bwMode="auto">
                <a:xfrm rot="1800000" flipV="1">
                  <a:off x="2019974" y="3238739"/>
                  <a:ext cx="147328" cy="577282"/>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89" name="Line 884"/>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p:spPr>
              <p:txBody>
                <a:bodyPr wrap="none" anchor="ctr"/>
                <a:lstStyle/>
                <a:p>
                  <a:endParaRPr lang="en-US" dirty="0">
                    <a:latin typeface="Calibri"/>
                    <a:ea typeface="Calibri"/>
                    <a:cs typeface="Calibri"/>
                  </a:endParaRPr>
                </a:p>
              </p:txBody>
            </p:sp>
            <p:sp>
              <p:nvSpPr>
                <p:cNvPr id="190" name="Oval 885"/>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91" name="Line 881"/>
                <p:cNvSpPr>
                  <a:spLocks noChangeShapeType="1"/>
                </p:cNvSpPr>
                <p:nvPr/>
              </p:nvSpPr>
              <p:spPr bwMode="auto">
                <a:xfrm rot="1800000" flipV="1">
                  <a:off x="2148636" y="3292202"/>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192" name="Line 882"/>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grpSp>
        </p:grpSp>
        <p:grpSp>
          <p:nvGrpSpPr>
            <p:cNvPr id="197" name="Group 196"/>
            <p:cNvGrpSpPr/>
            <p:nvPr/>
          </p:nvGrpSpPr>
          <p:grpSpPr>
            <a:xfrm>
              <a:off x="268465" y="5996966"/>
              <a:ext cx="484418" cy="349404"/>
              <a:chOff x="1012668" y="927184"/>
              <a:chExt cx="747559" cy="539203"/>
            </a:xfrm>
          </p:grpSpPr>
          <p:sp>
            <p:nvSpPr>
              <p:cNvPr id="198" name="Line 853"/>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 xmlns:a14="http://schemas.microsoft.com/office/drawing/2010/main">
                    <a:noFill/>
                  </a14:hiddenFill>
                </a:ext>
              </a:extLst>
            </p:spPr>
            <p:txBody>
              <a:bodyPr wrap="none" anchor="ctr">
                <a:flatTx/>
              </a:bodyPr>
              <a:lstStyle/>
              <a:p>
                <a:endParaRPr lang="en-US" dirty="0">
                  <a:latin typeface="Calibri"/>
                  <a:ea typeface="Times New Roman"/>
                  <a:cs typeface="Times New Roman"/>
                </a:endParaRPr>
              </a:p>
            </p:txBody>
          </p:sp>
          <p:sp>
            <p:nvSpPr>
              <p:cNvPr id="199" name="Rectangle 876"/>
              <p:cNvSpPr>
                <a:spLocks noChangeAspect="1" noChangeArrowheads="1"/>
              </p:cNvSpPr>
              <p:nvPr/>
            </p:nvSpPr>
            <p:spPr bwMode="auto">
              <a:xfrm>
                <a:off x="1059818" y="927184"/>
                <a:ext cx="100" cy="427467"/>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latin typeface="Calibri"/>
                  <a:ea typeface="Times New Roman"/>
                  <a:cs typeface="Calibri"/>
                </a:endParaRPr>
              </a:p>
            </p:txBody>
          </p:sp>
          <p:sp>
            <p:nvSpPr>
              <p:cNvPr id="200" name="Rectangle 873"/>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dirty="0">
                    <a:latin typeface="Calibri"/>
                    <a:ea typeface="Times New Roman"/>
                    <a:cs typeface="Calibri"/>
                  </a:rPr>
                  <a:t>c1</a:t>
                </a:r>
              </a:p>
            </p:txBody>
          </p:sp>
          <p:sp>
            <p:nvSpPr>
              <p:cNvPr id="201" name="Freeform 875"/>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Times New Roman"/>
                  <a:cs typeface="Times New Roman"/>
                </a:endParaRPr>
              </a:p>
            </p:txBody>
          </p:sp>
        </p:grpSp>
      </p:grpSp>
      <mc:AlternateContent xmlns:mc="http://schemas.openxmlformats.org/markup-compatibility/2006" xmlns:a14="http://schemas.microsoft.com/office/drawing/2010/main">
        <mc:Choice Requires="a14">
          <p:sp>
            <p:nvSpPr>
              <p:cNvPr id="247" name="Rectangle 246"/>
              <p:cNvSpPr/>
              <p:nvPr/>
            </p:nvSpPr>
            <p:spPr>
              <a:xfrm>
                <a:off x="3072911" y="5536577"/>
                <a:ext cx="3527953" cy="369332"/>
              </a:xfrm>
              <a:prstGeom prst="rect">
                <a:avLst/>
              </a:prstGeom>
            </p:spPr>
            <p:txBody>
              <a:bodyPr wrap="none">
                <a:spAutoFit/>
              </a:bodyPr>
              <a:lstStyle/>
              <a:p>
                <a:r>
                  <a:rPr lang="ro-RO" i="1" dirty="0">
                    <a:latin typeface="Times New Roman"/>
                    <a:cs typeface="Times New Roman"/>
                  </a:rPr>
                  <a:t> </a:t>
                </a:r>
                <a14:m>
                  <m:oMath xmlns:m="http://schemas.openxmlformats.org/officeDocument/2006/math">
                    <m:r>
                      <a:rPr lang="en-US" i="1" dirty="0">
                        <a:latin typeface="Cambria Math" panose="02040503050406030204" pitchFamily="18" charset="0"/>
                      </a:rPr>
                      <m:t>𝑔</m:t>
                    </m:r>
                    <m:r>
                      <a:rPr lang="en-US" i="1" dirty="0">
                        <a:latin typeface="Cambria Math" panose="02040503050406030204" pitchFamily="18" charset="0"/>
                      </a:rPr>
                      <m:t>=</m:t>
                    </m:r>
                    <m:d>
                      <m:dPr>
                        <m:begChr m:val="{"/>
                        <m:endChr m:val="}"/>
                        <m:ctrlPr>
                          <a:rPr lang="en-US" i="1" dirty="0" smtClean="0">
                            <a:solidFill>
                              <a:schemeClr val="tx1"/>
                            </a:solidFill>
                            <a:latin typeface="Cambria Math" panose="02040503050406030204" pitchFamily="18" charset="0"/>
                          </a:rPr>
                        </m:ctrlPr>
                      </m:dPr>
                      <m:e>
                        <m:r>
                          <a:rPr lang="en-US" i="1" dirty="0" smtClean="0">
                            <a:solidFill>
                              <a:srgbClr val="FFC000"/>
                            </a:solidFill>
                            <a:latin typeface="Cambria Math" panose="02040503050406030204" pitchFamily="18" charset="0"/>
                          </a:rPr>
                          <m:t>𝑙𝑜𝑐</m:t>
                        </m:r>
                        <m:d>
                          <m:dPr>
                            <m:ctrlPr>
                              <a:rPr lang="en-US" i="1" dirty="0">
                                <a:solidFill>
                                  <a:srgbClr val="FFC000"/>
                                </a:solidFill>
                                <a:latin typeface="Cambria Math" panose="02040503050406030204" pitchFamily="18" charset="0"/>
                              </a:rPr>
                            </m:ctrlPr>
                          </m:dPr>
                          <m:e>
                            <m:r>
                              <a:rPr lang="en-US" i="1" dirty="0">
                                <a:solidFill>
                                  <a:srgbClr val="FFC000"/>
                                </a:solidFill>
                                <a:latin typeface="Cambria Math" panose="02040503050406030204" pitchFamily="18" charset="0"/>
                              </a:rPr>
                              <m:t>𝑟</m:t>
                            </m:r>
                            <m:r>
                              <a:rPr lang="en-US" i="1" dirty="0">
                                <a:solidFill>
                                  <a:srgbClr val="FFC000"/>
                                </a:solidFill>
                                <a:latin typeface="Cambria Math" panose="02040503050406030204" pitchFamily="18" charset="0"/>
                              </a:rPr>
                              <m:t>1</m:t>
                            </m:r>
                          </m:e>
                        </m:d>
                        <m:r>
                          <a:rPr lang="en-US" i="1" dirty="0">
                            <a:solidFill>
                              <a:srgbClr val="FFC000"/>
                            </a:solidFill>
                            <a:latin typeface="Cambria Math" panose="02040503050406030204" pitchFamily="18" charset="0"/>
                          </a:rPr>
                          <m:t>=</m:t>
                        </m:r>
                        <m:r>
                          <a:rPr lang="en-US" i="1" dirty="0">
                            <a:solidFill>
                              <a:srgbClr val="FFC000"/>
                            </a:solidFill>
                            <a:latin typeface="Cambria Math" panose="02040503050406030204" pitchFamily="18" charset="0"/>
                          </a:rPr>
                          <m:t>𝑑</m:t>
                        </m:r>
                        <m:r>
                          <a:rPr lang="en-US" i="1" dirty="0">
                            <a:solidFill>
                              <a:srgbClr val="FFC000"/>
                            </a:solidFill>
                            <a:latin typeface="Cambria Math" panose="02040503050406030204" pitchFamily="18" charset="0"/>
                          </a:rPr>
                          <m:t>3,</m:t>
                        </m:r>
                        <m:r>
                          <a:rPr lang="en-US" i="1" dirty="0">
                            <a:solidFill>
                              <a:srgbClr val="FFC000"/>
                            </a:solidFill>
                            <a:latin typeface="Cambria Math" panose="02040503050406030204" pitchFamily="18" charset="0"/>
                          </a:rPr>
                          <m:t>𝑙𝑜𝑐</m:t>
                        </m:r>
                        <m:d>
                          <m:dPr>
                            <m:ctrlPr>
                              <a:rPr lang="en-US" i="1" dirty="0">
                                <a:solidFill>
                                  <a:srgbClr val="FFC000"/>
                                </a:solidFill>
                                <a:latin typeface="Cambria Math" panose="02040503050406030204" pitchFamily="18" charset="0"/>
                              </a:rPr>
                            </m:ctrlPr>
                          </m:dPr>
                          <m:e>
                            <m:r>
                              <a:rPr lang="en-US" i="1" dirty="0">
                                <a:solidFill>
                                  <a:srgbClr val="FFC000"/>
                                </a:solidFill>
                                <a:latin typeface="Cambria Math" panose="02040503050406030204" pitchFamily="18" charset="0"/>
                              </a:rPr>
                              <m:t>𝑐</m:t>
                            </m:r>
                            <m:r>
                              <a:rPr lang="en-US" i="1" dirty="0">
                                <a:solidFill>
                                  <a:srgbClr val="FFC000"/>
                                </a:solidFill>
                                <a:latin typeface="Cambria Math" panose="02040503050406030204" pitchFamily="18" charset="0"/>
                              </a:rPr>
                              <m:t>1</m:t>
                            </m:r>
                          </m:e>
                        </m:d>
                        <m:r>
                          <a:rPr lang="en-US" i="1" dirty="0">
                            <a:solidFill>
                              <a:srgbClr val="FFC000"/>
                            </a:solidFill>
                            <a:latin typeface="Cambria Math" panose="02040503050406030204" pitchFamily="18" charset="0"/>
                          </a:rPr>
                          <m:t>=</m:t>
                        </m:r>
                        <m:r>
                          <a:rPr lang="en-US" i="1" dirty="0">
                            <a:solidFill>
                              <a:srgbClr val="FFC000"/>
                            </a:solidFill>
                            <a:latin typeface="Cambria Math" panose="02040503050406030204" pitchFamily="18" charset="0"/>
                          </a:rPr>
                          <m:t>𝑟</m:t>
                        </m:r>
                        <m:r>
                          <a:rPr lang="en-US" i="1" dirty="0">
                            <a:solidFill>
                              <a:srgbClr val="FFC000"/>
                            </a:solidFill>
                            <a:latin typeface="Cambria Math" panose="02040503050406030204" pitchFamily="18" charset="0"/>
                          </a:rPr>
                          <m:t>1</m:t>
                        </m:r>
                      </m:e>
                    </m:d>
                  </m:oMath>
                </a14:m>
                <a:endParaRPr lang="en-US" dirty="0">
                  <a:latin typeface="Times New Roman"/>
                  <a:cs typeface="Times New Roman"/>
                </a:endParaRPr>
              </a:p>
            </p:txBody>
          </p:sp>
        </mc:Choice>
        <mc:Fallback xmlns="">
          <p:sp>
            <p:nvSpPr>
              <p:cNvPr id="247" name="Rectangle 246"/>
              <p:cNvSpPr>
                <a:spLocks noRot="1" noChangeAspect="1" noMove="1" noResize="1" noEditPoints="1" noAdjustHandles="1" noChangeArrowheads="1" noChangeShapeType="1" noTextEdit="1"/>
              </p:cNvSpPr>
              <p:nvPr/>
            </p:nvSpPr>
            <p:spPr>
              <a:xfrm>
                <a:off x="3072911" y="5536577"/>
                <a:ext cx="3527953" cy="369332"/>
              </a:xfrm>
              <a:prstGeom prst="rect">
                <a:avLst/>
              </a:prstGeom>
              <a:blipFill>
                <a:blip r:embed="rId6"/>
                <a:stretch>
                  <a:fillRect b="-6452"/>
                </a:stretch>
              </a:blipFill>
            </p:spPr>
            <p:txBody>
              <a:bodyPr/>
              <a:lstStyle/>
              <a:p>
                <a:r>
                  <a:rPr lang="en-DE">
                    <a:noFill/>
                  </a:rPr>
                  <a:t> </a:t>
                </a:r>
              </a:p>
            </p:txBody>
          </p:sp>
        </mc:Fallback>
      </mc:AlternateContent>
      <p:grpSp>
        <p:nvGrpSpPr>
          <p:cNvPr id="298" name="Group 297"/>
          <p:cNvGrpSpPr>
            <a:grpSpLocks noChangeAspect="1"/>
          </p:cNvGrpSpPr>
          <p:nvPr/>
        </p:nvGrpSpPr>
        <p:grpSpPr>
          <a:xfrm>
            <a:off x="4183861" y="4317769"/>
            <a:ext cx="2657242" cy="1147446"/>
            <a:chOff x="5323352" y="4678231"/>
            <a:chExt cx="2952491" cy="1274940"/>
          </a:xfrm>
        </p:grpSpPr>
        <p:grpSp>
          <p:nvGrpSpPr>
            <p:cNvPr id="299" name="Group 298"/>
            <p:cNvGrpSpPr/>
            <p:nvPr/>
          </p:nvGrpSpPr>
          <p:grpSpPr>
            <a:xfrm>
              <a:off x="7288292" y="5578688"/>
              <a:ext cx="987551" cy="367987"/>
              <a:chOff x="8801532" y="4013715"/>
              <a:chExt cx="1371600" cy="511093"/>
            </a:xfrm>
          </p:grpSpPr>
          <p:sp>
            <p:nvSpPr>
              <p:cNvPr id="338" name="Lightning Bolt 337"/>
              <p:cNvSpPr/>
              <p:nvPr/>
            </p:nvSpPr>
            <p:spPr>
              <a:xfrm rot="19965343">
                <a:off x="9139183" y="4118408"/>
                <a:ext cx="619075" cy="406400"/>
              </a:xfrm>
              <a:prstGeom prst="lightningBolt">
                <a:avLst/>
              </a:prstGeom>
              <a:solidFill>
                <a:srgbClr val="CDC9C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9" name="Freeform 860"/>
              <p:cNvSpPr>
                <a:spLocks/>
              </p:cNvSpPr>
              <p:nvPr/>
            </p:nvSpPr>
            <p:spPr bwMode="auto">
              <a:xfrm>
                <a:off x="8801532" y="4026280"/>
                <a:ext cx="1371600" cy="32004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cxnSp>
            <p:nvCxnSpPr>
              <p:cNvPr id="340" name="Straight Connector 339"/>
              <p:cNvCxnSpPr/>
              <p:nvPr/>
            </p:nvCxnSpPr>
            <p:spPr>
              <a:xfrm>
                <a:off x="9047075" y="4017699"/>
                <a:ext cx="1124712"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41" name="Straight Connector 340"/>
              <p:cNvCxnSpPr/>
              <p:nvPr/>
            </p:nvCxnSpPr>
            <p:spPr>
              <a:xfrm flipV="1">
                <a:off x="9829800" y="4013715"/>
                <a:ext cx="341987" cy="332605"/>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42" name="Straight Connector 341"/>
              <p:cNvCxnSpPr>
                <a:cxnSpLocks/>
              </p:cNvCxnSpPr>
              <p:nvPr/>
            </p:nvCxnSpPr>
            <p:spPr>
              <a:xfrm>
                <a:off x="8997725" y="4349095"/>
                <a:ext cx="261014"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300" name="Group 299"/>
            <p:cNvGrpSpPr/>
            <p:nvPr/>
          </p:nvGrpSpPr>
          <p:grpSpPr>
            <a:xfrm>
              <a:off x="5323352" y="5509529"/>
              <a:ext cx="1253855" cy="443642"/>
              <a:chOff x="6504246" y="3854161"/>
              <a:chExt cx="1741467" cy="616169"/>
            </a:xfrm>
          </p:grpSpPr>
          <p:grpSp>
            <p:nvGrpSpPr>
              <p:cNvPr id="332" name="Group 331"/>
              <p:cNvGrpSpPr/>
              <p:nvPr/>
            </p:nvGrpSpPr>
            <p:grpSpPr>
              <a:xfrm>
                <a:off x="6504246" y="3854161"/>
                <a:ext cx="1589458" cy="616169"/>
                <a:chOff x="6135946" y="3854161"/>
                <a:chExt cx="1589458" cy="616169"/>
              </a:xfrm>
            </p:grpSpPr>
            <p:sp>
              <p:nvSpPr>
                <p:cNvPr id="334" name="Lightning Bolt 333"/>
                <p:cNvSpPr/>
                <p:nvPr/>
              </p:nvSpPr>
              <p:spPr>
                <a:xfrm rot="19965343">
                  <a:off x="6135946" y="4063930"/>
                  <a:ext cx="760257" cy="406400"/>
                </a:xfrm>
                <a:prstGeom prst="lightningBolt">
                  <a:avLst/>
                </a:prstGeom>
                <a:solidFill>
                  <a:srgbClr val="CDC9C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35" name="Straight Connector 334"/>
                <p:cNvCxnSpPr/>
                <p:nvPr/>
              </p:nvCxnSpPr>
              <p:spPr>
                <a:xfrm>
                  <a:off x="6591548" y="3854161"/>
                  <a:ext cx="113385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36" name="Straight Connector 335"/>
                <p:cNvCxnSpPr>
                  <a:cxnSpLocks noChangeAspect="1"/>
                </p:cNvCxnSpPr>
                <p:nvPr/>
              </p:nvCxnSpPr>
              <p:spPr>
                <a:xfrm flipV="1">
                  <a:off x="6173361" y="3859976"/>
                  <a:ext cx="423087" cy="41148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37" name="Straight Connector 336"/>
                <p:cNvCxnSpPr>
                  <a:cxnSpLocks/>
                </p:cNvCxnSpPr>
                <p:nvPr/>
              </p:nvCxnSpPr>
              <p:spPr>
                <a:xfrm>
                  <a:off x="6901786" y="4296856"/>
                  <a:ext cx="261014"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333" name="Freeform 860"/>
              <p:cNvSpPr>
                <a:spLocks/>
              </p:cNvSpPr>
              <p:nvPr/>
            </p:nvSpPr>
            <p:spPr bwMode="auto">
              <a:xfrm>
                <a:off x="6522378" y="3865501"/>
                <a:ext cx="1723335" cy="42976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sp>
          <p:nvSpPr>
            <p:cNvPr id="301" name="Line 853"/>
            <p:cNvSpPr>
              <a:spLocks noChangeShapeType="1"/>
            </p:cNvSpPr>
            <p:nvPr/>
          </p:nvSpPr>
          <p:spPr bwMode="auto">
            <a:xfrm>
              <a:off x="5967843" y="5947252"/>
              <a:ext cx="1316735"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dirty="0">
                  <a:ea typeface="Times New Roman"/>
                  <a:cs typeface="Times New Roman"/>
                </a:rPr>
                <a:t>          d3</a:t>
              </a:r>
            </a:p>
          </p:txBody>
        </p:sp>
        <p:grpSp>
          <p:nvGrpSpPr>
            <p:cNvPr id="302" name="Group 301"/>
            <p:cNvGrpSpPr/>
            <p:nvPr/>
          </p:nvGrpSpPr>
          <p:grpSpPr>
            <a:xfrm>
              <a:off x="6377267" y="4678231"/>
              <a:ext cx="1203321" cy="1021208"/>
              <a:chOff x="3906167" y="3324390"/>
              <a:chExt cx="1671281" cy="1418344"/>
            </a:xfrm>
            <a:solidFill>
              <a:srgbClr val="93D2FE"/>
            </a:solidFill>
          </p:grpSpPr>
          <p:sp>
            <p:nvSpPr>
              <p:cNvPr id="308" name="Oval 859"/>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309" name="Oval 861"/>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310" name="Oval 862"/>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311" name="Oval 863"/>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312" name="Oval 863"/>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grpSp>
            <p:nvGrpSpPr>
              <p:cNvPr id="313" name="Group 312"/>
              <p:cNvGrpSpPr/>
              <p:nvPr/>
            </p:nvGrpSpPr>
            <p:grpSpPr>
              <a:xfrm>
                <a:off x="3906167" y="4047050"/>
                <a:ext cx="1671281" cy="539042"/>
                <a:chOff x="1320274" y="4580303"/>
                <a:chExt cx="1671281" cy="467246"/>
              </a:xfrm>
              <a:grpFill/>
            </p:grpSpPr>
            <p:sp>
              <p:nvSpPr>
                <p:cNvPr id="328" name="Freeform 860"/>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329" name="Rectangle 864"/>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ctr"/>
                <a:lstStyle/>
                <a:p>
                  <a:pPr algn="ctr"/>
                  <a:r>
                    <a:rPr lang="en-US" dirty="0">
                      <a:latin typeface="Calibri"/>
                      <a:ea typeface="Calibri"/>
                      <a:cs typeface="Calibri"/>
                    </a:rPr>
                    <a:t>r1</a:t>
                  </a:r>
                </a:p>
              </p:txBody>
            </p:sp>
            <p:sp>
              <p:nvSpPr>
                <p:cNvPr id="330" name="Freeform 865"/>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331" name="Freeform 866"/>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grpSp>
          <p:grpSp>
            <p:nvGrpSpPr>
              <p:cNvPr id="314" name="Group 313"/>
              <p:cNvGrpSpPr/>
              <p:nvPr/>
            </p:nvGrpSpPr>
            <p:grpSpPr>
              <a:xfrm>
                <a:off x="4596370" y="3324390"/>
                <a:ext cx="552654" cy="1188720"/>
                <a:chOff x="1823226" y="3235632"/>
                <a:chExt cx="552654" cy="1188720"/>
              </a:xfrm>
              <a:grpFill/>
            </p:grpSpPr>
            <p:sp>
              <p:nvSpPr>
                <p:cNvPr id="315" name="Oval 878"/>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16" name="Rectangle 880"/>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317" name="Oval 878"/>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18" name="Line 881"/>
                <p:cNvSpPr>
                  <a:spLocks noChangeShapeType="1"/>
                </p:cNvSpPr>
                <p:nvPr/>
              </p:nvSpPr>
              <p:spPr bwMode="auto">
                <a:xfrm flipV="1">
                  <a:off x="1937377"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19" name="Line 882"/>
                <p:cNvSpPr>
                  <a:spLocks noChangeShapeType="1"/>
                </p:cNvSpPr>
                <p:nvPr/>
              </p:nvSpPr>
              <p:spPr bwMode="auto">
                <a:xfrm flipH="1" flipV="1">
                  <a:off x="1823226"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20" name="Rectangle 880"/>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321" name="Oval 878"/>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22" name="Line 882"/>
                <p:cNvSpPr>
                  <a:spLocks noChangeShapeType="1"/>
                </p:cNvSpPr>
                <p:nvPr/>
              </p:nvSpPr>
              <p:spPr bwMode="auto">
                <a:xfrm rot="1800000" flipV="1">
                  <a:off x="2008380" y="3235632"/>
                  <a:ext cx="166195" cy="553247"/>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23" name="Line 882"/>
                <p:cNvSpPr>
                  <a:spLocks noChangeShapeType="1"/>
                </p:cNvSpPr>
                <p:nvPr/>
              </p:nvSpPr>
              <p:spPr bwMode="auto">
                <a:xfrm rot="1800000" flipV="1">
                  <a:off x="2019974" y="3238739"/>
                  <a:ext cx="147328" cy="577282"/>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24" name="Line 884"/>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p:spPr>
              <p:txBody>
                <a:bodyPr wrap="none" anchor="ctr"/>
                <a:lstStyle/>
                <a:p>
                  <a:endParaRPr lang="en-US" dirty="0">
                    <a:latin typeface="Calibri"/>
                    <a:ea typeface="Calibri"/>
                    <a:cs typeface="Calibri"/>
                  </a:endParaRPr>
                </a:p>
              </p:txBody>
            </p:sp>
            <p:sp>
              <p:nvSpPr>
                <p:cNvPr id="325" name="Oval 885"/>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26" name="Line 881"/>
                <p:cNvSpPr>
                  <a:spLocks noChangeShapeType="1"/>
                </p:cNvSpPr>
                <p:nvPr/>
              </p:nvSpPr>
              <p:spPr bwMode="auto">
                <a:xfrm rot="1800000" flipV="1">
                  <a:off x="2148636" y="3292202"/>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27" name="Line 882"/>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grpSp>
        </p:grpSp>
        <p:grpSp>
          <p:nvGrpSpPr>
            <p:cNvPr id="303" name="Group 302"/>
            <p:cNvGrpSpPr/>
            <p:nvPr/>
          </p:nvGrpSpPr>
          <p:grpSpPr>
            <a:xfrm>
              <a:off x="6990430" y="5181159"/>
              <a:ext cx="538242" cy="388227"/>
              <a:chOff x="1012668" y="927184"/>
              <a:chExt cx="747559" cy="539203"/>
            </a:xfrm>
          </p:grpSpPr>
          <p:sp>
            <p:nvSpPr>
              <p:cNvPr id="304" name="Line 853"/>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 xmlns:a14="http://schemas.microsoft.com/office/drawing/2010/main">
                    <a:noFill/>
                  </a14:hiddenFill>
                </a:ext>
              </a:extLst>
            </p:spPr>
            <p:txBody>
              <a:bodyPr wrap="none" anchor="ctr">
                <a:flatTx/>
              </a:bodyPr>
              <a:lstStyle/>
              <a:p>
                <a:endParaRPr lang="en-US" dirty="0">
                  <a:latin typeface="Calibri"/>
                  <a:ea typeface="Times New Roman"/>
                  <a:cs typeface="Times New Roman"/>
                </a:endParaRPr>
              </a:p>
            </p:txBody>
          </p:sp>
          <p:sp>
            <p:nvSpPr>
              <p:cNvPr id="305" name="Rectangle 876"/>
              <p:cNvSpPr>
                <a:spLocks noChangeAspect="1" noChangeArrowheads="1"/>
              </p:cNvSpPr>
              <p:nvPr/>
            </p:nvSpPr>
            <p:spPr bwMode="auto">
              <a:xfrm>
                <a:off x="1059818" y="927184"/>
                <a:ext cx="100" cy="427467"/>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latin typeface="Calibri"/>
                  <a:ea typeface="Times New Roman"/>
                  <a:cs typeface="Calibri"/>
                </a:endParaRPr>
              </a:p>
            </p:txBody>
          </p:sp>
          <p:sp>
            <p:nvSpPr>
              <p:cNvPr id="306" name="Rectangle 873"/>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dirty="0">
                    <a:latin typeface="Calibri"/>
                    <a:ea typeface="Times New Roman"/>
                    <a:cs typeface="Calibri"/>
                  </a:rPr>
                  <a:t>c1</a:t>
                </a:r>
              </a:p>
            </p:txBody>
          </p:sp>
          <p:sp>
            <p:nvSpPr>
              <p:cNvPr id="307" name="Freeform 875"/>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Times New Roman"/>
                  <a:cs typeface="Times New Roman"/>
                </a:endParaRPr>
              </a:p>
            </p:txBody>
          </p:sp>
        </p:grpSp>
      </p:grpSp>
      <p:grpSp>
        <p:nvGrpSpPr>
          <p:cNvPr id="206" name="Group 205">
            <a:extLst>
              <a:ext uri="{FF2B5EF4-FFF2-40B4-BE49-F238E27FC236}">
                <a16:creationId xmlns:a16="http://schemas.microsoft.com/office/drawing/2014/main" id="{C8A0A482-F49A-A140-BD5B-A2BC48A284DC}"/>
              </a:ext>
            </a:extLst>
          </p:cNvPr>
          <p:cNvGrpSpPr/>
          <p:nvPr/>
        </p:nvGrpSpPr>
        <p:grpSpPr>
          <a:xfrm>
            <a:off x="518025" y="4826892"/>
            <a:ext cx="2669662" cy="1066327"/>
            <a:chOff x="1672547" y="5537422"/>
            <a:chExt cx="1521018" cy="1066327"/>
          </a:xfrm>
        </p:grpSpPr>
        <p:sp>
          <p:nvSpPr>
            <p:cNvPr id="207" name="Cloud Callout 206">
              <a:extLst>
                <a:ext uri="{FF2B5EF4-FFF2-40B4-BE49-F238E27FC236}">
                  <a16:creationId xmlns:a16="http://schemas.microsoft.com/office/drawing/2014/main" id="{60A9D206-FC1D-1D45-81A9-153E5BC7185B}"/>
                </a:ext>
              </a:extLst>
            </p:cNvPr>
            <p:cNvSpPr/>
            <p:nvPr/>
          </p:nvSpPr>
          <p:spPr>
            <a:xfrm>
              <a:off x="1672547" y="5537422"/>
              <a:ext cx="1521018" cy="1066327"/>
            </a:xfrm>
            <a:prstGeom prst="cloudCallout">
              <a:avLst>
                <a:gd name="adj1" fmla="val 60737"/>
                <a:gd name="adj2" fmla="val -76010"/>
              </a:avLst>
            </a:prstGeom>
            <a:solidFill>
              <a:srgbClr val="FFC000"/>
            </a:solidFill>
            <a:ln>
              <a:noFill/>
            </a:ln>
          </p:spPr>
          <p:style>
            <a:lnRef idx="0">
              <a:schemeClr val="accent1"/>
            </a:lnRef>
            <a:fillRef idx="3">
              <a:schemeClr val="accent1"/>
            </a:fillRef>
            <a:effectRef idx="3">
              <a:schemeClr val="accent1"/>
            </a:effectRef>
            <a:fontRef idx="minor">
              <a:schemeClr val="lt1"/>
            </a:fontRef>
          </p:style>
          <p:txBody>
            <a:bodyPr wrap="square">
              <a:noAutofit/>
            </a:bodyPr>
            <a:lstStyle/>
            <a:p>
              <a:endParaRPr lang="en-GB" dirty="0">
                <a:solidFill>
                  <a:schemeClr val="bg1"/>
                </a:solidFill>
              </a:endParaRPr>
            </a:p>
          </p:txBody>
        </p:sp>
        <mc:AlternateContent xmlns:mc="http://schemas.openxmlformats.org/markup-compatibility/2006" xmlns:a14="http://schemas.microsoft.com/office/drawing/2010/main">
          <mc:Choice Requires="a14">
            <p:sp>
              <p:nvSpPr>
                <p:cNvPr id="208" name="Rectangle 207">
                  <a:extLst>
                    <a:ext uri="{FF2B5EF4-FFF2-40B4-BE49-F238E27FC236}">
                      <a16:creationId xmlns:a16="http://schemas.microsoft.com/office/drawing/2014/main" id="{D510A27D-2A06-5141-BA14-56C080CD6E3D}"/>
                    </a:ext>
                  </a:extLst>
                </p:cNvPr>
                <p:cNvSpPr/>
                <p:nvPr/>
              </p:nvSpPr>
              <p:spPr>
                <a:xfrm>
                  <a:off x="1875073" y="5621540"/>
                  <a:ext cx="1318492" cy="923330"/>
                </a:xfrm>
                <a:prstGeom prst="rect">
                  <a:avLst/>
                </a:prstGeom>
              </p:spPr>
              <p:txBody>
                <a:bodyPr wrap="square">
                  <a:spAutoFit/>
                </a:bodyPr>
                <a:lstStyle/>
                <a:p>
                  <a:r>
                    <a:rPr lang="en-GB" dirty="0">
                      <a:solidFill>
                        <a:schemeClr val="bg1"/>
                      </a:solidFill>
                    </a:rPr>
                    <a:t>What are </a:t>
                  </a:r>
                  <a14:m>
                    <m:oMath xmlns:m="http://schemas.openxmlformats.org/officeDocument/2006/math">
                      <m:sSup>
                        <m:sSupPr>
                          <m:ctrlPr>
                            <a:rPr lang="en-US" i="1" dirty="0">
                              <a:solidFill>
                                <a:schemeClr val="bg1"/>
                              </a:solidFill>
                              <a:latin typeface="Cambria Math" panose="02040503050406030204" pitchFamily="18" charset="0"/>
                            </a:rPr>
                          </m:ctrlPr>
                        </m:sSupPr>
                        <m:e>
                          <m:r>
                            <a:rPr lang="en-US" i="1" dirty="0">
                              <a:solidFill>
                                <a:schemeClr val="bg1"/>
                              </a:solidFill>
                              <a:latin typeface="Cambria Math" panose="02040503050406030204" pitchFamily="18" charset="0"/>
                            </a:rPr>
                            <m:t>h</m:t>
                          </m:r>
                        </m:e>
                        <m:sup>
                          <m:r>
                            <a:rPr lang="de-DE" i="1" dirty="0">
                              <a:solidFill>
                                <a:schemeClr val="bg1"/>
                              </a:solidFill>
                              <a:latin typeface="Cambria Math" panose="02040503050406030204" pitchFamily="18" charset="0"/>
                            </a:rPr>
                            <m:t>+</m:t>
                          </m:r>
                        </m:sup>
                      </m:sSup>
                      <m:d>
                        <m:dPr>
                          <m:ctrlPr>
                            <a:rPr lang="de-DE" i="1" dirty="0">
                              <a:solidFill>
                                <a:schemeClr val="bg1"/>
                              </a:solidFill>
                              <a:latin typeface="Cambria Math" panose="02040503050406030204" pitchFamily="18" charset="0"/>
                            </a:rPr>
                          </m:ctrlPr>
                        </m:dPr>
                        <m:e>
                          <m:sSub>
                            <m:sSubPr>
                              <m:ctrlPr>
                                <a:rPr lang="de-DE" i="1" dirty="0">
                                  <a:solidFill>
                                    <a:schemeClr val="bg1"/>
                                  </a:solidFill>
                                  <a:latin typeface="Cambria Math" panose="02040503050406030204" pitchFamily="18" charset="0"/>
                                </a:rPr>
                              </m:ctrlPr>
                            </m:sSubPr>
                            <m:e>
                              <m:r>
                                <a:rPr lang="de-DE" i="1" dirty="0">
                                  <a:solidFill>
                                    <a:schemeClr val="bg1"/>
                                  </a:solidFill>
                                  <a:latin typeface="Cambria Math" panose="02040503050406030204" pitchFamily="18" charset="0"/>
                                </a:rPr>
                                <m:t>𝑠</m:t>
                              </m:r>
                            </m:e>
                            <m:sub>
                              <m:r>
                                <a:rPr lang="de-DE" i="1" dirty="0">
                                  <a:solidFill>
                                    <a:schemeClr val="bg1"/>
                                  </a:solidFill>
                                  <a:latin typeface="Cambria Math" panose="02040503050406030204" pitchFamily="18" charset="0"/>
                                </a:rPr>
                                <m:t>1</m:t>
                              </m:r>
                            </m:sub>
                          </m:sSub>
                        </m:e>
                      </m:d>
                    </m:oMath>
                  </a14:m>
                  <a:r>
                    <a:rPr lang="en-GB" dirty="0">
                      <a:solidFill>
                        <a:schemeClr val="bg1"/>
                      </a:solidFill>
                    </a:rPr>
                    <a:t> and </a:t>
                  </a:r>
                  <a14:m>
                    <m:oMath xmlns:m="http://schemas.openxmlformats.org/officeDocument/2006/math">
                      <m:sSup>
                        <m:sSupPr>
                          <m:ctrlPr>
                            <a:rPr lang="en-US" i="1" dirty="0">
                              <a:solidFill>
                                <a:schemeClr val="bg1"/>
                              </a:solidFill>
                              <a:latin typeface="Cambria Math" panose="02040503050406030204" pitchFamily="18" charset="0"/>
                            </a:rPr>
                          </m:ctrlPr>
                        </m:sSupPr>
                        <m:e>
                          <m:r>
                            <a:rPr lang="en-US" i="1" dirty="0">
                              <a:solidFill>
                                <a:schemeClr val="bg1"/>
                              </a:solidFill>
                              <a:latin typeface="Cambria Math" panose="02040503050406030204" pitchFamily="18" charset="0"/>
                            </a:rPr>
                            <m:t>h</m:t>
                          </m:r>
                        </m:e>
                        <m:sup>
                          <m:r>
                            <a:rPr lang="de-DE" i="1" dirty="0">
                              <a:solidFill>
                                <a:schemeClr val="bg1"/>
                              </a:solidFill>
                              <a:latin typeface="Cambria Math" panose="02040503050406030204" pitchFamily="18" charset="0"/>
                            </a:rPr>
                            <m:t>+</m:t>
                          </m:r>
                        </m:sup>
                      </m:sSup>
                      <m:d>
                        <m:dPr>
                          <m:ctrlPr>
                            <a:rPr lang="de-DE" i="1" dirty="0">
                              <a:solidFill>
                                <a:schemeClr val="bg1"/>
                              </a:solidFill>
                              <a:latin typeface="Cambria Math" panose="02040503050406030204" pitchFamily="18" charset="0"/>
                            </a:rPr>
                          </m:ctrlPr>
                        </m:dPr>
                        <m:e>
                          <m:sSub>
                            <m:sSubPr>
                              <m:ctrlPr>
                                <a:rPr lang="de-DE" i="1" dirty="0">
                                  <a:solidFill>
                                    <a:schemeClr val="bg1"/>
                                  </a:solidFill>
                                  <a:latin typeface="Cambria Math" panose="02040503050406030204" pitchFamily="18" charset="0"/>
                                </a:rPr>
                              </m:ctrlPr>
                            </m:sSubPr>
                            <m:e>
                              <m:r>
                                <a:rPr lang="de-DE" i="1" dirty="0">
                                  <a:solidFill>
                                    <a:schemeClr val="bg1"/>
                                  </a:solidFill>
                                  <a:latin typeface="Cambria Math" panose="02040503050406030204" pitchFamily="18" charset="0"/>
                                </a:rPr>
                                <m:t>𝑠</m:t>
                              </m:r>
                            </m:e>
                            <m:sub>
                              <m:r>
                                <a:rPr lang="de-DE" i="1" dirty="0">
                                  <a:solidFill>
                                    <a:schemeClr val="bg1"/>
                                  </a:solidFill>
                                  <a:latin typeface="Cambria Math" panose="02040503050406030204" pitchFamily="18" charset="0"/>
                                </a:rPr>
                                <m:t>2</m:t>
                              </m:r>
                            </m:sub>
                          </m:sSub>
                        </m:e>
                      </m:d>
                    </m:oMath>
                  </a14:m>
                  <a:r>
                    <a:rPr lang="en-GB" dirty="0">
                      <a:solidFill>
                        <a:schemeClr val="bg1"/>
                      </a:solidFill>
                    </a:rPr>
                    <a:t> and where does GBFS move?</a:t>
                  </a:r>
                  <a:endParaRPr lang="en-US" dirty="0">
                    <a:solidFill>
                      <a:schemeClr val="bg1"/>
                    </a:solidFill>
                  </a:endParaRPr>
                </a:p>
              </p:txBody>
            </p:sp>
          </mc:Choice>
          <mc:Fallback xmlns="">
            <p:sp>
              <p:nvSpPr>
                <p:cNvPr id="208" name="Rectangle 207">
                  <a:extLst>
                    <a:ext uri="{FF2B5EF4-FFF2-40B4-BE49-F238E27FC236}">
                      <a16:creationId xmlns:a16="http://schemas.microsoft.com/office/drawing/2014/main" id="{D510A27D-2A06-5141-BA14-56C080CD6E3D}"/>
                    </a:ext>
                  </a:extLst>
                </p:cNvPr>
                <p:cNvSpPr>
                  <a:spLocks noRot="1" noChangeAspect="1" noMove="1" noResize="1" noEditPoints="1" noAdjustHandles="1" noChangeArrowheads="1" noChangeShapeType="1" noTextEdit="1"/>
                </p:cNvSpPr>
                <p:nvPr/>
              </p:nvSpPr>
              <p:spPr>
                <a:xfrm>
                  <a:off x="1875073" y="5621540"/>
                  <a:ext cx="1318492" cy="923330"/>
                </a:xfrm>
                <a:prstGeom prst="rect">
                  <a:avLst/>
                </a:prstGeom>
                <a:blipFill>
                  <a:blip r:embed="rId8"/>
                  <a:stretch>
                    <a:fillRect l="-1630" t="-2740" b="-9589"/>
                  </a:stretch>
                </a:blipFill>
              </p:spPr>
              <p:txBody>
                <a:bodyPr/>
                <a:lstStyle/>
                <a:p>
                  <a:r>
                    <a:rPr lang="en-GB">
                      <a:noFill/>
                    </a:rPr>
                    <a:t> </a:t>
                  </a:r>
                </a:p>
              </p:txBody>
            </p:sp>
          </mc:Fallback>
        </mc:AlternateContent>
      </p:grpSp>
      <p:grpSp>
        <p:nvGrpSpPr>
          <p:cNvPr id="209" name="Group 208">
            <a:extLst>
              <a:ext uri="{FF2B5EF4-FFF2-40B4-BE49-F238E27FC236}">
                <a16:creationId xmlns:a16="http://schemas.microsoft.com/office/drawing/2014/main" id="{96B3E0D9-8468-294C-9AB5-9A7BC9E6E8C9}"/>
              </a:ext>
            </a:extLst>
          </p:cNvPr>
          <p:cNvGrpSpPr/>
          <p:nvPr/>
        </p:nvGrpSpPr>
        <p:grpSpPr>
          <a:xfrm>
            <a:off x="7520944" y="605320"/>
            <a:ext cx="4234852" cy="1975637"/>
            <a:chOff x="251325" y="526201"/>
            <a:chExt cx="4234852" cy="1975637"/>
          </a:xfrm>
        </p:grpSpPr>
        <mc:AlternateContent xmlns:mc="http://schemas.openxmlformats.org/markup-compatibility/2006" xmlns:a14="http://schemas.microsoft.com/office/drawing/2010/main">
          <mc:Choice Requires="a14">
            <p:sp>
              <p:nvSpPr>
                <p:cNvPr id="210" name="Rectangle 209">
                  <a:extLst>
                    <a:ext uri="{FF2B5EF4-FFF2-40B4-BE49-F238E27FC236}">
                      <a16:creationId xmlns:a16="http://schemas.microsoft.com/office/drawing/2014/main" id="{5D0C9990-BFA9-A24B-BE86-11D1D68EAD8C}"/>
                    </a:ext>
                  </a:extLst>
                </p:cNvPr>
                <p:cNvSpPr/>
                <p:nvPr/>
              </p:nvSpPr>
              <p:spPr>
                <a:xfrm>
                  <a:off x="4036310" y="1584883"/>
                  <a:ext cx="449867"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i="1" dirty="0">
                                <a:solidFill>
                                  <a:srgbClr val="FFC000"/>
                                </a:solidFill>
                                <a:latin typeface="Cambria Math" panose="02040503050406030204" pitchFamily="18" charset="0"/>
                                <a:cs typeface="Times New Roman"/>
                              </a:rPr>
                            </m:ctrlPr>
                          </m:sSubPr>
                          <m:e>
                            <m:r>
                              <a:rPr lang="en-US" i="1" dirty="0">
                                <a:solidFill>
                                  <a:srgbClr val="FFC000"/>
                                </a:solidFill>
                                <a:latin typeface="Cambria Math" panose="02040503050406030204" pitchFamily="18" charset="0"/>
                                <a:cs typeface="Times New Roman"/>
                              </a:rPr>
                              <m:t>𝑠</m:t>
                            </m:r>
                          </m:e>
                          <m:sub>
                            <m:r>
                              <a:rPr lang="de-DE" i="1" dirty="0">
                                <a:solidFill>
                                  <a:srgbClr val="FFC000"/>
                                </a:solidFill>
                                <a:latin typeface="Cambria Math" panose="02040503050406030204" pitchFamily="18" charset="0"/>
                                <a:cs typeface="Times New Roman"/>
                              </a:rPr>
                              <m:t>0</m:t>
                            </m:r>
                          </m:sub>
                        </m:sSub>
                      </m:oMath>
                    </m:oMathPara>
                  </a14:m>
                  <a:endParaRPr lang="en-US" dirty="0">
                    <a:solidFill>
                      <a:srgbClr val="FFC000"/>
                    </a:solidFill>
                    <a:latin typeface="Times New Roman"/>
                    <a:cs typeface="Times New Roman"/>
                  </a:endParaRPr>
                </a:p>
              </p:txBody>
            </p:sp>
          </mc:Choice>
          <mc:Fallback xmlns="">
            <p:sp>
              <p:nvSpPr>
                <p:cNvPr id="297" name="Rectangle 296"/>
                <p:cNvSpPr>
                  <a:spLocks noRot="1" noChangeAspect="1" noMove="1" noResize="1" noEditPoints="1" noAdjustHandles="1" noChangeArrowheads="1" noChangeShapeType="1" noTextEdit="1"/>
                </p:cNvSpPr>
                <p:nvPr/>
              </p:nvSpPr>
              <p:spPr>
                <a:xfrm>
                  <a:off x="4036310" y="1584883"/>
                  <a:ext cx="449867" cy="369332"/>
                </a:xfrm>
                <a:prstGeom prst="rect">
                  <a:avLst/>
                </a:prstGeom>
                <a:blipFill>
                  <a:blip r:embed="rId7"/>
                  <a:stretch>
                    <a:fillRect/>
                  </a:stretch>
                </a:blipFill>
              </p:spPr>
              <p:txBody>
                <a:bodyPr/>
                <a:lstStyle/>
                <a:p>
                  <a:r>
                    <a:rPr lang="en-GB">
                      <a:noFill/>
                    </a:rPr>
                    <a:t> </a:t>
                  </a:r>
                </a:p>
              </p:txBody>
            </p:sp>
          </mc:Fallback>
        </mc:AlternateContent>
        <p:grpSp>
          <p:nvGrpSpPr>
            <p:cNvPr id="211" name="Group 210">
              <a:extLst>
                <a:ext uri="{FF2B5EF4-FFF2-40B4-BE49-F238E27FC236}">
                  <a16:creationId xmlns:a16="http://schemas.microsoft.com/office/drawing/2014/main" id="{F9EE04A4-2386-4A4B-93F2-317CDC55B87C}"/>
                </a:ext>
              </a:extLst>
            </p:cNvPr>
            <p:cNvGrpSpPr/>
            <p:nvPr/>
          </p:nvGrpSpPr>
          <p:grpSpPr>
            <a:xfrm>
              <a:off x="251325" y="526201"/>
              <a:ext cx="3792268" cy="1975637"/>
              <a:chOff x="821024" y="4395049"/>
              <a:chExt cx="4213631" cy="2195152"/>
            </a:xfrm>
          </p:grpSpPr>
          <p:sp>
            <p:nvSpPr>
              <p:cNvPr id="212" name="Rectangle 891">
                <a:extLst>
                  <a:ext uri="{FF2B5EF4-FFF2-40B4-BE49-F238E27FC236}">
                    <a16:creationId xmlns:a16="http://schemas.microsoft.com/office/drawing/2014/main" id="{BB4A0735-15E4-D140-9997-E624D527516A}"/>
                  </a:ext>
                </a:extLst>
              </p:cNvPr>
              <p:cNvSpPr>
                <a:spLocks noChangeArrowheads="1"/>
              </p:cNvSpPr>
              <p:nvPr/>
            </p:nvSpPr>
            <p:spPr bwMode="auto">
              <a:xfrm>
                <a:off x="1747217" y="5906458"/>
                <a:ext cx="72" cy="307777"/>
              </a:xfrm>
              <a:prstGeom prst="rect">
                <a:avLst/>
              </a:prstGeom>
              <a:solidFill>
                <a:srgbClr val="89D3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endParaRPr lang="en-US" b="1" dirty="0">
                  <a:latin typeface="Calibri"/>
                  <a:ea typeface="Calibri"/>
                  <a:cs typeface="Calibri"/>
                </a:endParaRPr>
              </a:p>
            </p:txBody>
          </p:sp>
          <p:sp>
            <p:nvSpPr>
              <p:cNvPr id="213" name="Rectangle 891">
                <a:extLst>
                  <a:ext uri="{FF2B5EF4-FFF2-40B4-BE49-F238E27FC236}">
                    <a16:creationId xmlns:a16="http://schemas.microsoft.com/office/drawing/2014/main" id="{FF5F094E-5A5B-504E-9BF2-6CC0C576E28D}"/>
                  </a:ext>
                </a:extLst>
              </p:cNvPr>
              <p:cNvSpPr>
                <a:spLocks noChangeArrowheads="1"/>
              </p:cNvSpPr>
              <p:nvPr/>
            </p:nvSpPr>
            <p:spPr bwMode="auto">
              <a:xfrm>
                <a:off x="3751119" y="5970316"/>
                <a:ext cx="72" cy="307777"/>
              </a:xfrm>
              <a:prstGeom prst="rect">
                <a:avLst/>
              </a:prstGeom>
              <a:solidFill>
                <a:srgbClr val="FAC09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endParaRPr lang="en-US" b="1" dirty="0">
                  <a:latin typeface="Calibri"/>
                  <a:ea typeface="Calibri"/>
                  <a:cs typeface="Calibri"/>
                </a:endParaRPr>
              </a:p>
            </p:txBody>
          </p:sp>
          <p:grpSp>
            <p:nvGrpSpPr>
              <p:cNvPr id="214" name="Group 213">
                <a:extLst>
                  <a:ext uri="{FF2B5EF4-FFF2-40B4-BE49-F238E27FC236}">
                    <a16:creationId xmlns:a16="http://schemas.microsoft.com/office/drawing/2014/main" id="{6A24B25C-CF04-6845-8BA4-8F9EE728B98F}"/>
                  </a:ext>
                </a:extLst>
              </p:cNvPr>
              <p:cNvGrpSpPr/>
              <p:nvPr/>
            </p:nvGrpSpPr>
            <p:grpSpPr>
              <a:xfrm>
                <a:off x="1260662" y="5246488"/>
                <a:ext cx="1838582" cy="897121"/>
                <a:chOff x="1026717" y="2307731"/>
                <a:chExt cx="2553587" cy="1246002"/>
              </a:xfrm>
            </p:grpSpPr>
            <p:sp>
              <p:nvSpPr>
                <p:cNvPr id="257" name="Line 853">
                  <a:extLst>
                    <a:ext uri="{FF2B5EF4-FFF2-40B4-BE49-F238E27FC236}">
                      <a16:creationId xmlns:a16="http://schemas.microsoft.com/office/drawing/2014/main" id="{DCF5CE87-5616-204F-84D5-ADC3AA792CB2}"/>
                    </a:ext>
                  </a:extLst>
                </p:cNvPr>
                <p:cNvSpPr>
                  <a:spLocks noChangeShapeType="1"/>
                </p:cNvSpPr>
                <p:nvPr/>
              </p:nvSpPr>
              <p:spPr bwMode="auto">
                <a:xfrm>
                  <a:off x="1026717" y="3547674"/>
                  <a:ext cx="822962" cy="6059"/>
                </a:xfrm>
                <a:prstGeom prst="line">
                  <a:avLst/>
                </a:prstGeom>
                <a:noFill/>
                <a:ln w="9525">
                  <a:solidFill>
                    <a:schemeClr val="tx1"/>
                  </a:solidFill>
                  <a:round/>
                  <a:headEnd/>
                  <a:tailEnd/>
                </a:ln>
                <a:scene3d>
                  <a:camera prst="legacyObliqueTopRight">
                    <a:rot lat="60000" lon="0" rev="0"/>
                  </a:camera>
                  <a:lightRig rig="legacyFlat3" dir="l"/>
                </a:scene3d>
                <a:sp3d extrusionH="2095500" contourW="6350" prstMaterial="legacyPlastic">
                  <a:bevelT w="13500" h="13500" prst="angle"/>
                  <a:bevelB w="13500" h="13500" prst="angle"/>
                  <a:extrusionClr>
                    <a:srgbClr val="EBE6DB"/>
                  </a:extrusionClr>
                </a:sp3d>
                <a:extLst>
                  <a:ext uri="{909E8E84-426E-40dd-AFC4-6F175D3DCCD1}">
                    <a14:hiddenFill xmlns="" xmlns:a14="http://schemas.microsoft.com/office/drawing/2010/main">
                      <a:noFill/>
                    </a14:hiddenFill>
                  </a:ext>
                </a:extLst>
              </p:spPr>
              <p:txBody>
                <a:bodyPr wrap="none" anchor="ctr">
                  <a:flatTx/>
                </a:bodyPr>
                <a:lstStyle/>
                <a:p>
                  <a:endParaRPr lang="en-US" dirty="0">
                    <a:latin typeface="Calibri"/>
                    <a:ea typeface="Times New Roman"/>
                    <a:cs typeface="Times New Roman"/>
                  </a:endParaRPr>
                </a:p>
              </p:txBody>
            </p:sp>
            <p:cxnSp>
              <p:nvCxnSpPr>
                <p:cNvPr id="258" name="Straight Connector 257">
                  <a:extLst>
                    <a:ext uri="{FF2B5EF4-FFF2-40B4-BE49-F238E27FC236}">
                      <a16:creationId xmlns:a16="http://schemas.microsoft.com/office/drawing/2014/main" id="{E2FADEC0-5CEC-3A44-B438-E53DFFDC0FA6}"/>
                    </a:ext>
                  </a:extLst>
                </p:cNvPr>
                <p:cNvCxnSpPr/>
                <p:nvPr/>
              </p:nvCxnSpPr>
              <p:spPr>
                <a:xfrm>
                  <a:off x="2180139" y="2307731"/>
                  <a:ext cx="1133857"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59" name="Freeform 860">
                  <a:extLst>
                    <a:ext uri="{FF2B5EF4-FFF2-40B4-BE49-F238E27FC236}">
                      <a16:creationId xmlns:a16="http://schemas.microsoft.com/office/drawing/2014/main" id="{B894775C-6D50-1945-82DB-626F4A84DEC7}"/>
                    </a:ext>
                  </a:extLst>
                </p:cNvPr>
                <p:cNvSpPr>
                  <a:spLocks/>
                </p:cNvSpPr>
                <p:nvPr/>
              </p:nvSpPr>
              <p:spPr bwMode="auto">
                <a:xfrm>
                  <a:off x="2604677" y="2352547"/>
                  <a:ext cx="393192" cy="37765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260" name="Freeform 860">
                  <a:extLst>
                    <a:ext uri="{FF2B5EF4-FFF2-40B4-BE49-F238E27FC236}">
                      <a16:creationId xmlns:a16="http://schemas.microsoft.com/office/drawing/2014/main" id="{7215DDAC-83E0-004C-8E8F-385B61651EAC}"/>
                    </a:ext>
                  </a:extLst>
                </p:cNvPr>
                <p:cNvSpPr>
                  <a:spLocks/>
                </p:cNvSpPr>
                <p:nvPr/>
              </p:nvSpPr>
              <p:spPr bwMode="auto">
                <a:xfrm>
                  <a:off x="2366898" y="2334577"/>
                  <a:ext cx="1213406" cy="429769"/>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sp>
            <p:nvSpPr>
              <p:cNvPr id="215" name="Line 853">
                <a:extLst>
                  <a:ext uri="{FF2B5EF4-FFF2-40B4-BE49-F238E27FC236}">
                    <a16:creationId xmlns:a16="http://schemas.microsoft.com/office/drawing/2014/main" id="{0C7B3346-5C74-ED4E-AD88-94D005B5C16A}"/>
                  </a:ext>
                </a:extLst>
              </p:cNvPr>
              <p:cNvSpPr>
                <a:spLocks noChangeShapeType="1"/>
              </p:cNvSpPr>
              <p:nvPr/>
            </p:nvSpPr>
            <p:spPr bwMode="auto">
              <a:xfrm>
                <a:off x="3633197" y="6148444"/>
                <a:ext cx="592531" cy="4362"/>
              </a:xfrm>
              <a:prstGeom prst="line">
                <a:avLst/>
              </a:prstGeom>
              <a:noFill/>
              <a:ln w="9525">
                <a:solidFill>
                  <a:schemeClr val="tx1"/>
                </a:solidFill>
                <a:round/>
                <a:headEnd/>
                <a:tailEnd/>
              </a:ln>
              <a:scene3d>
                <a:camera prst="legacyObliqueTopRight">
                  <a:rot lat="60000" lon="0" rev="0"/>
                </a:camera>
                <a:lightRig rig="legacyFlat3" dir="l"/>
              </a:scene3d>
              <a:sp3d extrusionH="2032000" contourW="6350" prstMaterial="legacyPlastic">
                <a:bevelT w="13500" h="13500" prst="angle"/>
                <a:bevelB w="13500" h="13500" prst="angle"/>
                <a:extrusionClr>
                  <a:srgbClr val="EBE6DB"/>
                </a:extrusionClr>
              </a:sp3d>
              <a:extLst>
                <a:ext uri="{909E8E84-426E-40dd-AFC4-6F175D3DCCD1}">
                  <a14:hiddenFill xmlns="" xmlns:a14="http://schemas.microsoft.com/office/drawing/2010/main">
                    <a:noFill/>
                  </a14:hiddenFill>
                </a:ext>
              </a:extLst>
            </p:spPr>
            <p:txBody>
              <a:bodyPr wrap="none" anchor="ctr">
                <a:flatTx/>
              </a:bodyPr>
              <a:lstStyle/>
              <a:p>
                <a:endParaRPr lang="en-US" dirty="0">
                  <a:latin typeface="Calibri"/>
                  <a:ea typeface="Times New Roman"/>
                  <a:cs typeface="Times New Roman"/>
                </a:endParaRPr>
              </a:p>
            </p:txBody>
          </p:sp>
          <p:grpSp>
            <p:nvGrpSpPr>
              <p:cNvPr id="216" name="Group 215">
                <a:extLst>
                  <a:ext uri="{FF2B5EF4-FFF2-40B4-BE49-F238E27FC236}">
                    <a16:creationId xmlns:a16="http://schemas.microsoft.com/office/drawing/2014/main" id="{31415B3E-21D3-8746-916C-B8ECD29B144A}"/>
                  </a:ext>
                </a:extLst>
              </p:cNvPr>
              <p:cNvGrpSpPr/>
              <p:nvPr/>
            </p:nvGrpSpPr>
            <p:grpSpPr>
              <a:xfrm>
                <a:off x="3846905" y="5273812"/>
                <a:ext cx="1187750" cy="314160"/>
                <a:chOff x="4618723" y="2324921"/>
                <a:chExt cx="1649655" cy="436333"/>
              </a:xfrm>
            </p:grpSpPr>
            <p:sp>
              <p:nvSpPr>
                <p:cNvPr id="254" name="Freeform 860">
                  <a:extLst>
                    <a:ext uri="{FF2B5EF4-FFF2-40B4-BE49-F238E27FC236}">
                      <a16:creationId xmlns:a16="http://schemas.microsoft.com/office/drawing/2014/main" id="{4E174003-4C50-C244-8040-ABE05CB77835}"/>
                    </a:ext>
                  </a:extLst>
                </p:cNvPr>
                <p:cNvSpPr>
                  <a:spLocks/>
                </p:cNvSpPr>
                <p:nvPr/>
              </p:nvSpPr>
              <p:spPr bwMode="auto">
                <a:xfrm>
                  <a:off x="4713316" y="2596201"/>
                  <a:ext cx="393192" cy="16505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cxnSp>
              <p:nvCxnSpPr>
                <p:cNvPr id="255" name="Straight Connector 254">
                  <a:extLst>
                    <a:ext uri="{FF2B5EF4-FFF2-40B4-BE49-F238E27FC236}">
                      <a16:creationId xmlns:a16="http://schemas.microsoft.com/office/drawing/2014/main" id="{D7BDAB42-B37C-A146-963A-60DA64AC746F}"/>
                    </a:ext>
                  </a:extLst>
                </p:cNvPr>
                <p:cNvCxnSpPr/>
                <p:nvPr/>
              </p:nvCxnSpPr>
              <p:spPr>
                <a:xfrm>
                  <a:off x="5143667" y="2324921"/>
                  <a:ext cx="1124711"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56" name="Freeform 860">
                  <a:extLst>
                    <a:ext uri="{FF2B5EF4-FFF2-40B4-BE49-F238E27FC236}">
                      <a16:creationId xmlns:a16="http://schemas.microsoft.com/office/drawing/2014/main" id="{AAE258AA-EB48-F44A-891E-02F02B07022A}"/>
                    </a:ext>
                  </a:extLst>
                </p:cNvPr>
                <p:cNvSpPr>
                  <a:spLocks/>
                </p:cNvSpPr>
                <p:nvPr/>
              </p:nvSpPr>
              <p:spPr bwMode="auto">
                <a:xfrm>
                  <a:off x="4618723" y="2337345"/>
                  <a:ext cx="1213406" cy="41148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cxnSp>
            <p:nvCxnSpPr>
              <p:cNvPr id="217" name="Straight Connector 216">
                <a:extLst>
                  <a:ext uri="{FF2B5EF4-FFF2-40B4-BE49-F238E27FC236}">
                    <a16:creationId xmlns:a16="http://schemas.microsoft.com/office/drawing/2014/main" id="{CE63EE4F-52D7-7642-B42B-8CFC42A3A61A}"/>
                  </a:ext>
                </a:extLst>
              </p:cNvPr>
              <p:cNvCxnSpPr/>
              <p:nvPr/>
            </p:nvCxnSpPr>
            <p:spPr>
              <a:xfrm>
                <a:off x="2803769" y="6063004"/>
                <a:ext cx="658367"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18" name="Freeform 860">
                <a:extLst>
                  <a:ext uri="{FF2B5EF4-FFF2-40B4-BE49-F238E27FC236}">
                    <a16:creationId xmlns:a16="http://schemas.microsoft.com/office/drawing/2014/main" id="{AC792E73-BEC5-004F-A8B1-F3EF9F16BF96}"/>
                  </a:ext>
                </a:extLst>
              </p:cNvPr>
              <p:cNvSpPr>
                <a:spLocks/>
              </p:cNvSpPr>
              <p:nvPr/>
            </p:nvSpPr>
            <p:spPr bwMode="auto">
              <a:xfrm>
                <a:off x="2481009" y="6106437"/>
                <a:ext cx="888796" cy="27190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219" name="Freeform 860">
                <a:extLst>
                  <a:ext uri="{FF2B5EF4-FFF2-40B4-BE49-F238E27FC236}">
                    <a16:creationId xmlns:a16="http://schemas.microsoft.com/office/drawing/2014/main" id="{8221545C-DB83-DB45-A1C5-C1FF8718E4A6}"/>
                  </a:ext>
                </a:extLst>
              </p:cNvPr>
              <p:cNvSpPr>
                <a:spLocks/>
              </p:cNvSpPr>
              <p:nvPr/>
            </p:nvSpPr>
            <p:spPr bwMode="auto">
              <a:xfrm>
                <a:off x="2354818" y="6063148"/>
                <a:ext cx="1123653" cy="30943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sp>
            <p:nvSpPr>
              <p:cNvPr id="220" name="Line 853">
                <a:extLst>
                  <a:ext uri="{FF2B5EF4-FFF2-40B4-BE49-F238E27FC236}">
                    <a16:creationId xmlns:a16="http://schemas.microsoft.com/office/drawing/2014/main" id="{8C78F68E-C30A-0D47-96D9-CB18B4CB931D}"/>
                  </a:ext>
                </a:extLst>
              </p:cNvPr>
              <p:cNvSpPr>
                <a:spLocks noChangeShapeType="1"/>
              </p:cNvSpPr>
              <p:nvPr/>
            </p:nvSpPr>
            <p:spPr bwMode="auto">
              <a:xfrm>
                <a:off x="2974335" y="6585839"/>
                <a:ext cx="1481327"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dirty="0">
                    <a:latin typeface="Calibri"/>
                    <a:ea typeface="Times New Roman"/>
                    <a:cs typeface="Times New Roman"/>
                  </a:rPr>
                  <a:t>             d2</a:t>
                </a:r>
              </a:p>
            </p:txBody>
          </p:sp>
          <p:sp>
            <p:nvSpPr>
              <p:cNvPr id="221" name="Line 853">
                <a:extLst>
                  <a:ext uri="{FF2B5EF4-FFF2-40B4-BE49-F238E27FC236}">
                    <a16:creationId xmlns:a16="http://schemas.microsoft.com/office/drawing/2014/main" id="{B4157455-E3D1-CD4F-97D9-F63277A3A184}"/>
                  </a:ext>
                </a:extLst>
              </p:cNvPr>
              <p:cNvSpPr>
                <a:spLocks noChangeShapeType="1"/>
              </p:cNvSpPr>
              <p:nvPr/>
            </p:nvSpPr>
            <p:spPr bwMode="auto">
              <a:xfrm>
                <a:off x="821024" y="6581477"/>
                <a:ext cx="1481327"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dirty="0">
                    <a:latin typeface="Calibri"/>
                    <a:ea typeface="Times New Roman"/>
                    <a:cs typeface="Times New Roman"/>
                  </a:rPr>
                  <a:t>            d1</a:t>
                </a:r>
              </a:p>
            </p:txBody>
          </p:sp>
          <p:sp>
            <p:nvSpPr>
              <p:cNvPr id="222" name="Line 853">
                <a:extLst>
                  <a:ext uri="{FF2B5EF4-FFF2-40B4-BE49-F238E27FC236}">
                    <a16:creationId xmlns:a16="http://schemas.microsoft.com/office/drawing/2014/main" id="{68C3EC7F-6B67-AE4E-B80F-2BCDF31585A7}"/>
                  </a:ext>
                </a:extLst>
              </p:cNvPr>
              <p:cNvSpPr>
                <a:spLocks noChangeShapeType="1"/>
              </p:cNvSpPr>
              <p:nvPr/>
            </p:nvSpPr>
            <p:spPr bwMode="auto">
              <a:xfrm>
                <a:off x="2493168" y="5664069"/>
                <a:ext cx="1316735"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dirty="0">
                    <a:ea typeface="Times New Roman"/>
                    <a:cs typeface="Times New Roman"/>
                  </a:rPr>
                  <a:t>           d3</a:t>
                </a:r>
              </a:p>
            </p:txBody>
          </p:sp>
          <p:grpSp>
            <p:nvGrpSpPr>
              <p:cNvPr id="223" name="Group 222">
                <a:extLst>
                  <a:ext uri="{FF2B5EF4-FFF2-40B4-BE49-F238E27FC236}">
                    <a16:creationId xmlns:a16="http://schemas.microsoft.com/office/drawing/2014/main" id="{8D461A54-5959-C040-9CFE-F78D3CD7800C}"/>
                  </a:ext>
                </a:extLst>
              </p:cNvPr>
              <p:cNvGrpSpPr/>
              <p:nvPr/>
            </p:nvGrpSpPr>
            <p:grpSpPr>
              <a:xfrm>
                <a:off x="2893449" y="4395049"/>
                <a:ext cx="1203321" cy="1021208"/>
                <a:chOff x="3906167" y="3324390"/>
                <a:chExt cx="1671281" cy="1418344"/>
              </a:xfrm>
              <a:solidFill>
                <a:srgbClr val="93D2FE"/>
              </a:solidFill>
            </p:grpSpPr>
            <p:sp>
              <p:nvSpPr>
                <p:cNvPr id="229" name="Oval 859">
                  <a:extLst>
                    <a:ext uri="{FF2B5EF4-FFF2-40B4-BE49-F238E27FC236}">
                      <a16:creationId xmlns:a16="http://schemas.microsoft.com/office/drawing/2014/main" id="{6DBEC602-68AF-2D4B-9C41-08425706F534}"/>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30" name="Oval 861">
                  <a:extLst>
                    <a:ext uri="{FF2B5EF4-FFF2-40B4-BE49-F238E27FC236}">
                      <a16:creationId xmlns:a16="http://schemas.microsoft.com/office/drawing/2014/main" id="{C6E7E971-0E87-F542-969C-D171AFA28D3D}"/>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31" name="Oval 862">
                  <a:extLst>
                    <a:ext uri="{FF2B5EF4-FFF2-40B4-BE49-F238E27FC236}">
                      <a16:creationId xmlns:a16="http://schemas.microsoft.com/office/drawing/2014/main" id="{1B2DF9D4-B24C-2B40-A637-6121370F9638}"/>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32" name="Oval 863">
                  <a:extLst>
                    <a:ext uri="{FF2B5EF4-FFF2-40B4-BE49-F238E27FC236}">
                      <a16:creationId xmlns:a16="http://schemas.microsoft.com/office/drawing/2014/main" id="{77BE2CC0-CD13-994A-A85B-0E72DAD8064F}"/>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33" name="Oval 863">
                  <a:extLst>
                    <a:ext uri="{FF2B5EF4-FFF2-40B4-BE49-F238E27FC236}">
                      <a16:creationId xmlns:a16="http://schemas.microsoft.com/office/drawing/2014/main" id="{FF3A008F-2EC1-1D4C-A156-435F9FF01D59}"/>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grpSp>
              <p:nvGrpSpPr>
                <p:cNvPr id="234" name="Group 233">
                  <a:extLst>
                    <a:ext uri="{FF2B5EF4-FFF2-40B4-BE49-F238E27FC236}">
                      <a16:creationId xmlns:a16="http://schemas.microsoft.com/office/drawing/2014/main" id="{B5128751-5EF6-5045-B015-B3E4C2A1D126}"/>
                    </a:ext>
                  </a:extLst>
                </p:cNvPr>
                <p:cNvGrpSpPr/>
                <p:nvPr/>
              </p:nvGrpSpPr>
              <p:grpSpPr>
                <a:xfrm>
                  <a:off x="3906167" y="4047050"/>
                  <a:ext cx="1671281" cy="539042"/>
                  <a:chOff x="1320274" y="4580303"/>
                  <a:chExt cx="1671281" cy="467246"/>
                </a:xfrm>
                <a:grpFill/>
              </p:grpSpPr>
              <p:sp>
                <p:nvSpPr>
                  <p:cNvPr id="250" name="Freeform 860">
                    <a:extLst>
                      <a:ext uri="{FF2B5EF4-FFF2-40B4-BE49-F238E27FC236}">
                        <a16:creationId xmlns:a16="http://schemas.microsoft.com/office/drawing/2014/main" id="{E19BE8A8-FD29-9A44-8097-AD9A917C000B}"/>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51" name="Rectangle 864">
                    <a:extLst>
                      <a:ext uri="{FF2B5EF4-FFF2-40B4-BE49-F238E27FC236}">
                        <a16:creationId xmlns:a16="http://schemas.microsoft.com/office/drawing/2014/main" id="{03C972A5-51D0-4A42-A51E-F3FAA240D453}"/>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ctr"/>
                  <a:lstStyle/>
                  <a:p>
                    <a:pPr algn="ctr"/>
                    <a:r>
                      <a:rPr lang="en-US" dirty="0">
                        <a:latin typeface="Calibri"/>
                        <a:ea typeface="Calibri"/>
                        <a:cs typeface="Calibri"/>
                      </a:rPr>
                      <a:t>r1</a:t>
                    </a:r>
                  </a:p>
                </p:txBody>
              </p:sp>
              <p:sp>
                <p:nvSpPr>
                  <p:cNvPr id="252" name="Freeform 865">
                    <a:extLst>
                      <a:ext uri="{FF2B5EF4-FFF2-40B4-BE49-F238E27FC236}">
                        <a16:creationId xmlns:a16="http://schemas.microsoft.com/office/drawing/2014/main" id="{E8CB1E39-FA9E-A34D-A776-0761EDF0E2CC}"/>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53" name="Freeform 866">
                    <a:extLst>
                      <a:ext uri="{FF2B5EF4-FFF2-40B4-BE49-F238E27FC236}">
                        <a16:creationId xmlns:a16="http://schemas.microsoft.com/office/drawing/2014/main" id="{F5C8BBDC-0A2E-C14C-885D-C2FC83CE0013}"/>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grpSp>
            <p:grpSp>
              <p:nvGrpSpPr>
                <p:cNvPr id="235" name="Group 234">
                  <a:extLst>
                    <a:ext uri="{FF2B5EF4-FFF2-40B4-BE49-F238E27FC236}">
                      <a16:creationId xmlns:a16="http://schemas.microsoft.com/office/drawing/2014/main" id="{50D533BF-136C-234E-A317-D716248235F1}"/>
                    </a:ext>
                  </a:extLst>
                </p:cNvPr>
                <p:cNvGrpSpPr/>
                <p:nvPr/>
              </p:nvGrpSpPr>
              <p:grpSpPr>
                <a:xfrm>
                  <a:off x="4596370" y="3324390"/>
                  <a:ext cx="552654" cy="1188720"/>
                  <a:chOff x="1823226" y="3235632"/>
                  <a:chExt cx="552654" cy="1188720"/>
                </a:xfrm>
                <a:grpFill/>
              </p:grpSpPr>
              <p:sp>
                <p:nvSpPr>
                  <p:cNvPr id="236" name="Oval 878">
                    <a:extLst>
                      <a:ext uri="{FF2B5EF4-FFF2-40B4-BE49-F238E27FC236}">
                        <a16:creationId xmlns:a16="http://schemas.microsoft.com/office/drawing/2014/main" id="{555B55EB-5890-CF4E-9C2B-383275C0E80E}"/>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37" name="Rectangle 880">
                    <a:extLst>
                      <a:ext uri="{FF2B5EF4-FFF2-40B4-BE49-F238E27FC236}">
                        <a16:creationId xmlns:a16="http://schemas.microsoft.com/office/drawing/2014/main" id="{C82773A9-AA2B-3547-8F72-144A76948E37}"/>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238" name="Oval 878">
                    <a:extLst>
                      <a:ext uri="{FF2B5EF4-FFF2-40B4-BE49-F238E27FC236}">
                        <a16:creationId xmlns:a16="http://schemas.microsoft.com/office/drawing/2014/main" id="{04FA1371-AA30-2B42-914B-C1D0D155EFDC}"/>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39" name="Line 881">
                    <a:extLst>
                      <a:ext uri="{FF2B5EF4-FFF2-40B4-BE49-F238E27FC236}">
                        <a16:creationId xmlns:a16="http://schemas.microsoft.com/office/drawing/2014/main" id="{F80F9842-76E0-DB4C-9AD2-A7724C2F35D9}"/>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40" name="Line 882">
                    <a:extLst>
                      <a:ext uri="{FF2B5EF4-FFF2-40B4-BE49-F238E27FC236}">
                        <a16:creationId xmlns:a16="http://schemas.microsoft.com/office/drawing/2014/main" id="{91437428-DCD5-0C45-82AB-84832A192DE6}"/>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41" name="Rectangle 880">
                    <a:extLst>
                      <a:ext uri="{FF2B5EF4-FFF2-40B4-BE49-F238E27FC236}">
                        <a16:creationId xmlns:a16="http://schemas.microsoft.com/office/drawing/2014/main" id="{4C30EDA9-B8C6-494A-A6EB-1EDF09383301}"/>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242" name="Oval 878">
                    <a:extLst>
                      <a:ext uri="{FF2B5EF4-FFF2-40B4-BE49-F238E27FC236}">
                        <a16:creationId xmlns:a16="http://schemas.microsoft.com/office/drawing/2014/main" id="{5DFA7618-7039-9742-8E2D-AFFCD9A48B0A}"/>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43" name="Line 882">
                    <a:extLst>
                      <a:ext uri="{FF2B5EF4-FFF2-40B4-BE49-F238E27FC236}">
                        <a16:creationId xmlns:a16="http://schemas.microsoft.com/office/drawing/2014/main" id="{D3335F60-54BD-1A42-A6D2-F099609887D9}"/>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44" name="Line 882">
                    <a:extLst>
                      <a:ext uri="{FF2B5EF4-FFF2-40B4-BE49-F238E27FC236}">
                        <a16:creationId xmlns:a16="http://schemas.microsoft.com/office/drawing/2014/main" id="{DCA2AD0B-EA26-D749-8294-BAFB32D66863}"/>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45" name="Line 884">
                    <a:extLst>
                      <a:ext uri="{FF2B5EF4-FFF2-40B4-BE49-F238E27FC236}">
                        <a16:creationId xmlns:a16="http://schemas.microsoft.com/office/drawing/2014/main" id="{1DF40B44-4342-F147-BA01-7CBD66D5523E}"/>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p:spPr>
                <p:txBody>
                  <a:bodyPr wrap="none" anchor="ctr"/>
                  <a:lstStyle/>
                  <a:p>
                    <a:endParaRPr lang="en-US" dirty="0">
                      <a:latin typeface="Calibri"/>
                      <a:ea typeface="Calibri"/>
                      <a:cs typeface="Calibri"/>
                    </a:endParaRPr>
                  </a:p>
                </p:txBody>
              </p:sp>
              <p:sp>
                <p:nvSpPr>
                  <p:cNvPr id="246" name="Oval 885">
                    <a:extLst>
                      <a:ext uri="{FF2B5EF4-FFF2-40B4-BE49-F238E27FC236}">
                        <a16:creationId xmlns:a16="http://schemas.microsoft.com/office/drawing/2014/main" id="{CB20E695-5C63-6E4B-B2F4-10F4F722B952}"/>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48" name="Line 881">
                    <a:extLst>
                      <a:ext uri="{FF2B5EF4-FFF2-40B4-BE49-F238E27FC236}">
                        <a16:creationId xmlns:a16="http://schemas.microsoft.com/office/drawing/2014/main" id="{D8B34F61-CFCF-474B-919D-31A977CC3CE1}"/>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49" name="Line 882">
                    <a:extLst>
                      <a:ext uri="{FF2B5EF4-FFF2-40B4-BE49-F238E27FC236}">
                        <a16:creationId xmlns:a16="http://schemas.microsoft.com/office/drawing/2014/main" id="{2896C3E5-A6F9-014F-83D0-947C9D57AF0A}"/>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grpSp>
          </p:grpSp>
          <p:grpSp>
            <p:nvGrpSpPr>
              <p:cNvPr id="224" name="Group 223">
                <a:extLst>
                  <a:ext uri="{FF2B5EF4-FFF2-40B4-BE49-F238E27FC236}">
                    <a16:creationId xmlns:a16="http://schemas.microsoft.com/office/drawing/2014/main" id="{C5F53105-8894-B945-B124-41E2B55541B5}"/>
                  </a:ext>
                </a:extLst>
              </p:cNvPr>
              <p:cNvGrpSpPr/>
              <p:nvPr/>
            </p:nvGrpSpPr>
            <p:grpSpPr>
              <a:xfrm>
                <a:off x="884857" y="6119126"/>
                <a:ext cx="538242" cy="388227"/>
                <a:chOff x="1012668" y="927184"/>
                <a:chExt cx="747559" cy="539203"/>
              </a:xfrm>
            </p:grpSpPr>
            <p:sp>
              <p:nvSpPr>
                <p:cNvPr id="225" name="Line 853">
                  <a:extLst>
                    <a:ext uri="{FF2B5EF4-FFF2-40B4-BE49-F238E27FC236}">
                      <a16:creationId xmlns:a16="http://schemas.microsoft.com/office/drawing/2014/main" id="{64C6E35E-C950-CE4A-89B2-6E2EDE3EE049}"/>
                    </a:ext>
                  </a:extLst>
                </p:cNvPr>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 xmlns:a14="http://schemas.microsoft.com/office/drawing/2010/main">
                      <a:noFill/>
                    </a14:hiddenFill>
                  </a:ext>
                </a:extLst>
              </p:spPr>
              <p:txBody>
                <a:bodyPr wrap="none" anchor="ctr">
                  <a:flatTx/>
                </a:bodyPr>
                <a:lstStyle/>
                <a:p>
                  <a:endParaRPr lang="en-US" dirty="0">
                    <a:latin typeface="Calibri"/>
                    <a:ea typeface="Times New Roman"/>
                    <a:cs typeface="Times New Roman"/>
                  </a:endParaRPr>
                </a:p>
              </p:txBody>
            </p:sp>
            <p:sp>
              <p:nvSpPr>
                <p:cNvPr id="226" name="Rectangle 876">
                  <a:extLst>
                    <a:ext uri="{FF2B5EF4-FFF2-40B4-BE49-F238E27FC236}">
                      <a16:creationId xmlns:a16="http://schemas.microsoft.com/office/drawing/2014/main" id="{79B8C10D-E1A6-7041-A8CD-496A14591551}"/>
                    </a:ext>
                  </a:extLst>
                </p:cNvPr>
                <p:cNvSpPr>
                  <a:spLocks noChangeAspect="1" noChangeArrowheads="1"/>
                </p:cNvSpPr>
                <p:nvPr/>
              </p:nvSpPr>
              <p:spPr bwMode="auto">
                <a:xfrm>
                  <a:off x="1059818" y="927184"/>
                  <a:ext cx="100" cy="427467"/>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latin typeface="Calibri"/>
                    <a:ea typeface="Times New Roman"/>
                    <a:cs typeface="Calibri"/>
                  </a:endParaRPr>
                </a:p>
              </p:txBody>
            </p:sp>
            <p:sp>
              <p:nvSpPr>
                <p:cNvPr id="227" name="Rectangle 873">
                  <a:extLst>
                    <a:ext uri="{FF2B5EF4-FFF2-40B4-BE49-F238E27FC236}">
                      <a16:creationId xmlns:a16="http://schemas.microsoft.com/office/drawing/2014/main" id="{F9A87EA0-8AE6-3248-8BF7-E664943E78F7}"/>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dirty="0">
                      <a:latin typeface="Calibri"/>
                      <a:ea typeface="Times New Roman"/>
                      <a:cs typeface="Calibri"/>
                    </a:rPr>
                    <a:t>c1</a:t>
                  </a:r>
                </a:p>
              </p:txBody>
            </p:sp>
            <p:sp>
              <p:nvSpPr>
                <p:cNvPr id="228" name="Freeform 875">
                  <a:extLst>
                    <a:ext uri="{FF2B5EF4-FFF2-40B4-BE49-F238E27FC236}">
                      <a16:creationId xmlns:a16="http://schemas.microsoft.com/office/drawing/2014/main" id="{58328AB4-6CBA-E546-A737-1B68F489EE94}"/>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Times New Roman"/>
                    <a:cs typeface="Times New Roman"/>
                  </a:endParaRPr>
                </a:p>
              </p:txBody>
            </p:sp>
          </p:grpSp>
        </p:grpSp>
      </p:grpSp>
    </p:spTree>
    <p:extLst>
      <p:ext uri="{BB962C8B-B14F-4D97-AF65-F5344CB8AC3E}">
        <p14:creationId xmlns:p14="http://schemas.microsoft.com/office/powerpoint/2010/main" val="3291585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Fast-Forward Heuristics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t>Every state is also a relaxed state</a:t>
                </a:r>
              </a:p>
              <a:p>
                <a:r>
                  <a:rPr lang="en-US" dirty="0"/>
                  <a:t>Every solution is also a relaxed solution</a:t>
                </a:r>
              </a:p>
              <a:p>
                <a:endParaRPr lang="en-US" dirty="0"/>
              </a:p>
              <a:p>
                <a14:m>
                  <m:oMath xmlns:m="http://schemas.openxmlformats.org/officeDocument/2006/math">
                    <m:sSup>
                      <m:sSupPr>
                        <m:ctrlPr>
                          <a:rPr lang="en-US" i="1" dirty="0">
                            <a:latin typeface="Cambria Math" panose="02040503050406030204" pitchFamily="18" charset="0"/>
                          </a:rPr>
                        </m:ctrlPr>
                      </m:sSupPr>
                      <m:e>
                        <m:r>
                          <a:rPr lang="en-US" i="1" dirty="0">
                            <a:latin typeface="Cambria Math" panose="02040503050406030204" pitchFamily="18" charset="0"/>
                          </a:rPr>
                          <m:t>h</m:t>
                        </m:r>
                      </m:e>
                      <m:sup>
                        <m:r>
                          <a:rPr lang="de-DE" i="1" dirty="0">
                            <a:latin typeface="Cambria Math" panose="02040503050406030204" pitchFamily="18" charset="0"/>
                          </a:rPr>
                          <m:t>+</m:t>
                        </m:r>
                      </m:sup>
                    </m:sSup>
                    <m:d>
                      <m:dPr>
                        <m:ctrlPr>
                          <a:rPr lang="en-US" i="1" dirty="0">
                            <a:latin typeface="Cambria Math" panose="02040503050406030204" pitchFamily="18" charset="0"/>
                          </a:rPr>
                        </m:ctrlPr>
                      </m:dPr>
                      <m:e>
                        <m:r>
                          <a:rPr lang="en-US" i="1" dirty="0">
                            <a:latin typeface="Cambria Math" panose="02040503050406030204" pitchFamily="18" charset="0"/>
                          </a:rPr>
                          <m:t>𝑠</m:t>
                        </m:r>
                      </m:e>
                    </m:d>
                  </m:oMath>
                </a14:m>
                <a:r>
                  <a:rPr lang="en-US" dirty="0"/>
                  <a:t> = minimum cost of all relaxed solutions</a:t>
                </a:r>
              </a:p>
              <a:p>
                <a:pPr lvl="1"/>
                <a:r>
                  <a:rPr lang="en-US" dirty="0"/>
                  <a:t>Thus </a:t>
                </a:r>
                <a14:m>
                  <m:oMath xmlns:m="http://schemas.openxmlformats.org/officeDocument/2006/math">
                    <m:sSup>
                      <m:sSupPr>
                        <m:ctrlPr>
                          <a:rPr lang="en-US" i="1" dirty="0">
                            <a:latin typeface="Cambria Math" panose="02040503050406030204" pitchFamily="18" charset="0"/>
                          </a:rPr>
                        </m:ctrlPr>
                      </m:sSupPr>
                      <m:e>
                        <m:r>
                          <a:rPr lang="en-US" i="1" dirty="0">
                            <a:latin typeface="Cambria Math" panose="02040503050406030204" pitchFamily="18" charset="0"/>
                          </a:rPr>
                          <m:t>h</m:t>
                        </m:r>
                      </m:e>
                      <m:sup>
                        <m:r>
                          <a:rPr lang="de-DE" i="1" dirty="0">
                            <a:latin typeface="Cambria Math" panose="02040503050406030204" pitchFamily="18" charset="0"/>
                          </a:rPr>
                          <m:t>+</m:t>
                        </m:r>
                      </m:sup>
                    </m:sSup>
                  </m:oMath>
                </a14:m>
                <a:r>
                  <a:rPr lang="en-US" dirty="0"/>
                  <a:t> is admissible</a:t>
                </a:r>
              </a:p>
              <a:p>
                <a:pPr lvl="1"/>
                <a:r>
                  <a:rPr lang="en-US" dirty="0"/>
                  <a:t>Problem: computing it is </a:t>
                </a:r>
                <a:r>
                  <a:rPr lang="en-US" dirty="0">
                    <a:solidFill>
                      <a:srgbClr val="FFC000"/>
                    </a:solidFill>
                  </a:rPr>
                  <a:t>NP-hard</a:t>
                </a:r>
              </a:p>
              <a:p>
                <a:pPr lvl="1"/>
                <a:endParaRPr lang="en-US" dirty="0"/>
              </a:p>
              <a:p>
                <a:r>
                  <a:rPr lang="en-US" dirty="0"/>
                  <a:t>Fast-Forward Heuristics </a:t>
                </a:r>
                <a14:m>
                  <m:oMath xmlns:m="http://schemas.openxmlformats.org/officeDocument/2006/math">
                    <m:sSup>
                      <m:sSupPr>
                        <m:ctrlPr>
                          <a:rPr lang="en-US" i="1" dirty="0">
                            <a:latin typeface="Cambria Math" panose="02040503050406030204" pitchFamily="18" charset="0"/>
                          </a:rPr>
                        </m:ctrlPr>
                      </m:sSupPr>
                      <m:e>
                        <m:r>
                          <a:rPr lang="en-US" i="1" dirty="0">
                            <a:latin typeface="Cambria Math" panose="02040503050406030204" pitchFamily="18" charset="0"/>
                          </a:rPr>
                          <m:t>h</m:t>
                        </m:r>
                      </m:e>
                      <m:sup>
                        <m:r>
                          <a:rPr lang="de-DE" b="0" i="1" dirty="0" smtClean="0">
                            <a:latin typeface="Cambria Math" panose="02040503050406030204" pitchFamily="18" charset="0"/>
                          </a:rPr>
                          <m:t>𝐹𝐹</m:t>
                        </m:r>
                      </m:sup>
                    </m:sSup>
                  </m:oMath>
                </a14:m>
                <a:endParaRPr lang="en-US" dirty="0"/>
              </a:p>
              <a:p>
                <a:pPr lvl="1"/>
                <a:r>
                  <a:rPr lang="en-US" dirty="0"/>
                  <a:t>An approximation of </a:t>
                </a:r>
                <a14:m>
                  <m:oMath xmlns:m="http://schemas.openxmlformats.org/officeDocument/2006/math">
                    <m:sSup>
                      <m:sSupPr>
                        <m:ctrlPr>
                          <a:rPr lang="en-US" i="1" dirty="0">
                            <a:latin typeface="Cambria Math" panose="02040503050406030204" pitchFamily="18" charset="0"/>
                          </a:rPr>
                        </m:ctrlPr>
                      </m:sSupPr>
                      <m:e>
                        <m:r>
                          <a:rPr lang="en-US" i="1" dirty="0">
                            <a:latin typeface="Cambria Math" panose="02040503050406030204" pitchFamily="18" charset="0"/>
                          </a:rPr>
                          <m:t>h</m:t>
                        </m:r>
                      </m:e>
                      <m:sup>
                        <m:r>
                          <a:rPr lang="de-DE" i="1" dirty="0">
                            <a:latin typeface="Cambria Math" panose="02040503050406030204" pitchFamily="18" charset="0"/>
                          </a:rPr>
                          <m:t>+</m:t>
                        </m:r>
                      </m:sup>
                    </m:sSup>
                  </m:oMath>
                </a14:m>
                <a:r>
                  <a:rPr lang="en-US" dirty="0"/>
                  <a:t> that is easier to compute</a:t>
                </a:r>
              </a:p>
              <a:p>
                <a:pPr lvl="2"/>
                <a:r>
                  <a:rPr lang="en-US" dirty="0"/>
                  <a:t>Upper bound on </a:t>
                </a:r>
                <a14:m>
                  <m:oMath xmlns:m="http://schemas.openxmlformats.org/officeDocument/2006/math">
                    <m:sSup>
                      <m:sSupPr>
                        <m:ctrlPr>
                          <a:rPr lang="en-US" i="1" dirty="0">
                            <a:latin typeface="Cambria Math" panose="02040503050406030204" pitchFamily="18" charset="0"/>
                          </a:rPr>
                        </m:ctrlPr>
                      </m:sSupPr>
                      <m:e>
                        <m:r>
                          <a:rPr lang="en-US" i="1" dirty="0">
                            <a:latin typeface="Cambria Math" panose="02040503050406030204" pitchFamily="18" charset="0"/>
                          </a:rPr>
                          <m:t>h</m:t>
                        </m:r>
                      </m:e>
                      <m:sup>
                        <m:r>
                          <a:rPr lang="de-DE" i="1" dirty="0">
                            <a:latin typeface="Cambria Math" panose="02040503050406030204" pitchFamily="18" charset="0"/>
                          </a:rPr>
                          <m:t>+</m:t>
                        </m:r>
                      </m:sup>
                    </m:sSup>
                  </m:oMath>
                </a14:m>
                <a:endParaRPr lang="en-US" dirty="0"/>
              </a:p>
              <a:p>
                <a:pPr lvl="1"/>
                <a:r>
                  <a:rPr lang="en-US" dirty="0"/>
                  <a:t>Name comes from a planner called </a:t>
                </a:r>
                <a:r>
                  <a:rPr lang="en-US" i="1" dirty="0"/>
                  <a:t>Fast Forward</a:t>
                </a:r>
                <a:endParaRPr lang="en-US" dirty="0"/>
              </a:p>
              <a:p>
                <a:pPr lvl="1"/>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1549" t="-2985"/>
                </a:stretch>
              </a:blipFill>
            </p:spPr>
            <p:txBody>
              <a:bodyPr/>
              <a:lstStyle/>
              <a:p>
                <a:r>
                  <a:rPr lang="en-DE">
                    <a:noFill/>
                  </a:rPr>
                  <a:t> </a:t>
                </a:r>
              </a:p>
            </p:txBody>
          </p:sp>
        </mc:Fallback>
      </mc:AlternateContent>
      <p:sp>
        <p:nvSpPr>
          <p:cNvPr id="5" name="Date Placeholder 4">
            <a:extLst>
              <a:ext uri="{FF2B5EF4-FFF2-40B4-BE49-F238E27FC236}">
                <a16:creationId xmlns:a16="http://schemas.microsoft.com/office/drawing/2014/main" id="{DB697C4F-F1B6-8249-BB83-8DE373EB7DF8}"/>
              </a:ext>
            </a:extLst>
          </p:cNvPr>
          <p:cNvSpPr>
            <a:spLocks noGrp="1"/>
          </p:cNvSpPr>
          <p:nvPr>
            <p:ph type="dt" sz="half" idx="2"/>
          </p:nvPr>
        </p:nvSpPr>
        <p:spPr/>
        <p:txBody>
          <a:bodyPr/>
          <a:lstStyle/>
          <a:p>
            <a:r>
              <a:rPr lang="de-DE"/>
              <a:t>Deterministic</a:t>
            </a:r>
            <a:endParaRPr lang="de-DE" dirty="0"/>
          </a:p>
        </p:txBody>
      </p:sp>
      <p:sp>
        <p:nvSpPr>
          <p:cNvPr id="6" name="Footer Placeholder 5">
            <a:extLst>
              <a:ext uri="{FF2B5EF4-FFF2-40B4-BE49-F238E27FC236}">
                <a16:creationId xmlns:a16="http://schemas.microsoft.com/office/drawing/2014/main" id="{5F7DA5FA-F8BE-4584-040A-98917ACE5239}"/>
              </a:ext>
            </a:extLst>
          </p:cNvPr>
          <p:cNvSpPr>
            <a:spLocks noGrp="1"/>
          </p:cNvSpPr>
          <p:nvPr>
            <p:ph type="ftr" sz="quarter" idx="3"/>
          </p:nvPr>
        </p:nvSpPr>
        <p:spPr/>
        <p:txBody>
          <a:bodyPr/>
          <a:lstStyle/>
          <a:p>
            <a:r>
              <a:rPr lang="en-GB"/>
              <a:t>T. Braun - APA</a:t>
            </a:r>
          </a:p>
        </p:txBody>
      </p:sp>
      <p:sp>
        <p:nvSpPr>
          <p:cNvPr id="4" name="Slide Number Placeholder 3">
            <a:extLst>
              <a:ext uri="{FF2B5EF4-FFF2-40B4-BE49-F238E27FC236}">
                <a16:creationId xmlns:a16="http://schemas.microsoft.com/office/drawing/2014/main" id="{F385AA82-EB89-A448-91FB-6A834F3766FA}"/>
              </a:ext>
            </a:extLst>
          </p:cNvPr>
          <p:cNvSpPr>
            <a:spLocks noGrp="1"/>
          </p:cNvSpPr>
          <p:nvPr>
            <p:ph type="sldNum" sz="quarter" idx="4"/>
          </p:nvPr>
        </p:nvSpPr>
        <p:spPr/>
        <p:txBody>
          <a:bodyPr/>
          <a:lstStyle/>
          <a:p>
            <a:fld id="{67C9959E-8E6B-B04C-9955-EA096F41CA7A}" type="slidenum">
              <a:rPr lang="en-GB" smtClean="0"/>
              <a:t>94</a:t>
            </a:fld>
            <a:endParaRPr lang="en-GB"/>
          </a:p>
        </p:txBody>
      </p:sp>
    </p:spTree>
    <p:extLst>
      <p:ext uri="{BB962C8B-B14F-4D97-AF65-F5344CB8AC3E}">
        <p14:creationId xmlns:p14="http://schemas.microsoft.com/office/powerpoint/2010/main" val="382869714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AD264-AF9E-9A4E-B99C-B9D87CCA25D4}"/>
              </a:ext>
            </a:extLst>
          </p:cNvPr>
          <p:cNvSpPr>
            <a:spLocks noGrp="1"/>
          </p:cNvSpPr>
          <p:nvPr>
            <p:ph type="title"/>
          </p:nvPr>
        </p:nvSpPr>
        <p:spPr/>
        <p:txBody>
          <a:bodyPr/>
          <a:lstStyle/>
          <a:p>
            <a:r>
              <a:rPr lang="en-US" dirty="0"/>
              <a:t>Preliminaries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03E9CB34-D54D-0645-BC98-79FC4D51251D}"/>
                  </a:ext>
                </a:extLst>
              </p:cNvPr>
              <p:cNvSpPr>
                <a:spLocks noGrp="1"/>
              </p:cNvSpPr>
              <p:nvPr>
                <p:ph idx="1"/>
              </p:nvPr>
            </p:nvSpPr>
            <p:spPr/>
            <p:txBody>
              <a:bodyPr>
                <a:normAutofit/>
              </a:bodyPr>
              <a:lstStyle/>
              <a:p>
                <a:r>
                  <a:rPr lang="en-US" dirty="0"/>
                  <a:t>Let </a:t>
                </a:r>
                <a14:m>
                  <m:oMath xmlns:m="http://schemas.openxmlformats.org/officeDocument/2006/math">
                    <m:sSub>
                      <m:sSubPr>
                        <m:ctrlPr>
                          <a:rPr lang="de-DE" b="0" i="1" dirty="0" smtClean="0">
                            <a:latin typeface="Cambria Math" panose="02040503050406030204" pitchFamily="18" charset="0"/>
                          </a:rPr>
                        </m:ctrlPr>
                      </m:sSubPr>
                      <m:e>
                        <m:r>
                          <a:rPr lang="en-US" i="1" dirty="0" smtClean="0">
                            <a:latin typeface="Cambria Math" panose="02040503050406030204" pitchFamily="18" charset="0"/>
                          </a:rPr>
                          <m:t>𝐴</m:t>
                        </m:r>
                      </m:e>
                      <m:sub>
                        <m:r>
                          <a:rPr lang="de-DE" b="0" i="1" dirty="0" smtClean="0">
                            <a:latin typeface="Cambria Math" panose="02040503050406030204" pitchFamily="18" charset="0"/>
                          </a:rPr>
                          <m:t>1</m:t>
                        </m:r>
                      </m:sub>
                    </m:sSub>
                  </m:oMath>
                </a14:m>
                <a:r>
                  <a:rPr lang="en-US" dirty="0"/>
                  <a:t> be a set of actions that are r-applicable in </a:t>
                </a:r>
                <a14:m>
                  <m:oMath xmlns:m="http://schemas.openxmlformats.org/officeDocument/2006/math">
                    <m:acc>
                      <m:accPr>
                        <m:chr m:val="̂"/>
                        <m:ctrlPr>
                          <a:rPr lang="en-US" i="1" dirty="0">
                            <a:latin typeface="Cambria Math" panose="02040503050406030204" pitchFamily="18" charset="0"/>
                          </a:rPr>
                        </m:ctrlPr>
                      </m:accPr>
                      <m:e>
                        <m:r>
                          <a:rPr lang="en-US" i="1" dirty="0">
                            <a:latin typeface="Cambria Math" panose="02040503050406030204" pitchFamily="18" charset="0"/>
                          </a:rPr>
                          <m:t>𝑠</m:t>
                        </m:r>
                      </m:e>
                    </m:acc>
                  </m:oMath>
                </a14:m>
                <a:endParaRPr lang="en-US" dirty="0"/>
              </a:p>
              <a:p>
                <a:pPr lvl="1"/>
                <a:r>
                  <a:rPr lang="en-US" dirty="0"/>
                  <a:t>Can </a:t>
                </a:r>
                <a:r>
                  <a:rPr lang="en-US" dirty="0">
                    <a:solidFill>
                      <a:schemeClr val="accent1"/>
                    </a:solidFill>
                  </a:rPr>
                  <a:t>apply</a:t>
                </a:r>
                <a:r>
                  <a:rPr lang="en-US" dirty="0"/>
                  <a:t> them </a:t>
                </a:r>
                <a:r>
                  <a:rPr lang="en-US" dirty="0">
                    <a:solidFill>
                      <a:schemeClr val="accent1"/>
                    </a:solidFill>
                  </a:rPr>
                  <a:t>in any order </a:t>
                </a:r>
                <a:r>
                  <a:rPr lang="en-US" dirty="0"/>
                  <a:t>and get</a:t>
                </a:r>
                <a:r>
                  <a:rPr lang="en-US" dirty="0">
                    <a:solidFill>
                      <a:schemeClr val="accent1"/>
                    </a:solidFill>
                  </a:rPr>
                  <a:t> same result</a:t>
                </a:r>
              </a:p>
              <a:p>
                <a:pPr lvl="1"/>
                <a:r>
                  <a:rPr lang="en-US" dirty="0"/>
                  <a:t>Define result of applying </a:t>
                </a:r>
                <a14:m>
                  <m:oMath xmlns:m="http://schemas.openxmlformats.org/officeDocument/2006/math">
                    <m:sSub>
                      <m:sSubPr>
                        <m:ctrlPr>
                          <a:rPr lang="de-DE" i="1" dirty="0">
                            <a:latin typeface="Cambria Math" panose="02040503050406030204" pitchFamily="18" charset="0"/>
                          </a:rPr>
                        </m:ctrlPr>
                      </m:sSubPr>
                      <m:e>
                        <m:r>
                          <a:rPr lang="en-US" i="1" dirty="0">
                            <a:latin typeface="Cambria Math" panose="02040503050406030204" pitchFamily="18" charset="0"/>
                          </a:rPr>
                          <m:t>𝐴</m:t>
                        </m:r>
                      </m:e>
                      <m:sub>
                        <m:r>
                          <a:rPr lang="de-DE" i="1" dirty="0">
                            <a:latin typeface="Cambria Math" panose="02040503050406030204" pitchFamily="18" charset="0"/>
                          </a:rPr>
                          <m:t>1</m:t>
                        </m:r>
                      </m:sub>
                    </m:sSub>
                  </m:oMath>
                </a14:m>
                <a:r>
                  <a:rPr lang="en-US" dirty="0"/>
                  <a:t> in </a:t>
                </a:r>
                <a14:m>
                  <m:oMath xmlns:m="http://schemas.openxmlformats.org/officeDocument/2006/math">
                    <m:acc>
                      <m:accPr>
                        <m:chr m:val="̂"/>
                        <m:ctrlPr>
                          <a:rPr lang="en-US" i="1" dirty="0">
                            <a:latin typeface="Cambria Math" panose="02040503050406030204" pitchFamily="18" charset="0"/>
                          </a:rPr>
                        </m:ctrlPr>
                      </m:accPr>
                      <m:e>
                        <m:r>
                          <a:rPr lang="en-US" i="1" dirty="0">
                            <a:latin typeface="Cambria Math" panose="02040503050406030204" pitchFamily="18" charset="0"/>
                          </a:rPr>
                          <m:t>𝑠</m:t>
                        </m:r>
                      </m:e>
                    </m:acc>
                  </m:oMath>
                </a14:m>
                <a:r>
                  <a:rPr lang="en-US" i="1" dirty="0"/>
                  <a:t> </a:t>
                </a:r>
                <a:r>
                  <a:rPr lang="en-US" dirty="0"/>
                  <a:t>as</a:t>
                </a:r>
                <a:endParaRPr lang="de-DE" i="1" dirty="0">
                  <a:latin typeface="Cambria Math" panose="02040503050406030204" pitchFamily="18" charset="0"/>
                </a:endParaRPr>
              </a:p>
              <a:p>
                <a:pPr marL="457200" lvl="1" indent="0">
                  <a:buNone/>
                </a:pPr>
                <a14:m>
                  <m:oMathPara xmlns:m="http://schemas.openxmlformats.org/officeDocument/2006/math">
                    <m:oMathParaPr>
                      <m:jc m:val="centerGroup"/>
                    </m:oMathParaPr>
                    <m:oMath xmlns:m="http://schemas.openxmlformats.org/officeDocument/2006/math">
                      <m:sSup>
                        <m:sSupPr>
                          <m:ctrlPr>
                            <a:rPr lang="el-GR" i="1" dirty="0" smtClean="0">
                              <a:latin typeface="Cambria Math" panose="02040503050406030204" pitchFamily="18" charset="0"/>
                            </a:rPr>
                          </m:ctrlPr>
                        </m:sSupPr>
                        <m:e>
                          <m:r>
                            <a:rPr lang="el-GR" i="1" dirty="0" smtClean="0">
                              <a:latin typeface="Cambria Math" panose="02040503050406030204" pitchFamily="18" charset="0"/>
                            </a:rPr>
                            <m:t>𝛾</m:t>
                          </m:r>
                        </m:e>
                        <m:sup>
                          <m:r>
                            <a:rPr lang="de-DE" b="0" i="1" dirty="0" smtClean="0">
                              <a:latin typeface="Cambria Math" panose="02040503050406030204" pitchFamily="18" charset="0"/>
                            </a:rPr>
                            <m:t>+</m:t>
                          </m:r>
                        </m:sup>
                      </m:sSup>
                      <m:d>
                        <m:dPr>
                          <m:ctrlPr>
                            <a:rPr lang="el-GR" b="0" i="1" dirty="0">
                              <a:latin typeface="Cambria Math" panose="02040503050406030204" pitchFamily="18" charset="0"/>
                            </a:rPr>
                          </m:ctrlPr>
                        </m:dPr>
                        <m:e>
                          <m:acc>
                            <m:accPr>
                              <m:chr m:val="̂"/>
                              <m:ctrlPr>
                                <a:rPr lang="en-US" i="1" dirty="0">
                                  <a:latin typeface="Cambria Math" panose="02040503050406030204" pitchFamily="18" charset="0"/>
                                </a:rPr>
                              </m:ctrlPr>
                            </m:accPr>
                            <m:e>
                              <m:r>
                                <a:rPr lang="en-US" i="1" dirty="0">
                                  <a:latin typeface="Cambria Math" panose="02040503050406030204" pitchFamily="18" charset="0"/>
                                </a:rPr>
                                <m:t>𝑠</m:t>
                              </m:r>
                            </m:e>
                          </m:acc>
                          <m:r>
                            <a:rPr lang="el-GR" i="1" dirty="0">
                              <a:latin typeface="Cambria Math" panose="02040503050406030204" pitchFamily="18" charset="0"/>
                            </a:rPr>
                            <m:t>,</m:t>
                          </m:r>
                          <m:sSub>
                            <m:sSubPr>
                              <m:ctrlPr>
                                <a:rPr lang="de-DE" b="0" i="1" dirty="0" smtClean="0">
                                  <a:latin typeface="Cambria Math" panose="02040503050406030204" pitchFamily="18" charset="0"/>
                                </a:rPr>
                              </m:ctrlPr>
                            </m:sSubPr>
                            <m:e>
                              <m:r>
                                <a:rPr lang="en-US" i="1" dirty="0">
                                  <a:latin typeface="Cambria Math" panose="02040503050406030204" pitchFamily="18" charset="0"/>
                                </a:rPr>
                                <m:t>𝐴</m:t>
                              </m:r>
                            </m:e>
                            <m:sub>
                              <m:r>
                                <a:rPr lang="de-DE" b="0" i="1" dirty="0" smtClean="0">
                                  <a:latin typeface="Cambria Math" panose="02040503050406030204" pitchFamily="18" charset="0"/>
                                </a:rPr>
                                <m:t>1</m:t>
                              </m:r>
                            </m:sub>
                          </m:sSub>
                        </m:e>
                      </m:d>
                      <m:r>
                        <a:rPr lang="en-US" i="1" dirty="0">
                          <a:latin typeface="Cambria Math" panose="02040503050406030204" pitchFamily="18" charset="0"/>
                        </a:rPr>
                        <m:t>=</m:t>
                      </m:r>
                      <m:acc>
                        <m:accPr>
                          <m:chr m:val="̂"/>
                          <m:ctrlPr>
                            <a:rPr lang="en-US" i="1" dirty="0">
                              <a:latin typeface="Cambria Math" panose="02040503050406030204" pitchFamily="18" charset="0"/>
                            </a:rPr>
                          </m:ctrlPr>
                        </m:accPr>
                        <m:e>
                          <m:r>
                            <a:rPr lang="en-US" i="1" dirty="0">
                              <a:latin typeface="Cambria Math" panose="02040503050406030204" pitchFamily="18" charset="0"/>
                            </a:rPr>
                            <m:t>𝑠</m:t>
                          </m:r>
                        </m:e>
                      </m:acc>
                      <m:r>
                        <a:rPr lang="el-GR" i="1" dirty="0">
                          <a:latin typeface="Cambria Math" panose="02040503050406030204" pitchFamily="18" charset="0"/>
                        </a:rPr>
                        <m:t>∪</m:t>
                      </m:r>
                      <m:nary>
                        <m:naryPr>
                          <m:chr m:val="⋃"/>
                          <m:supHide m:val="on"/>
                          <m:ctrlPr>
                            <a:rPr lang="el-GR" i="1" dirty="0" smtClean="0">
                              <a:latin typeface="Cambria Math" panose="02040503050406030204" pitchFamily="18" charset="0"/>
                            </a:rPr>
                          </m:ctrlPr>
                        </m:naryPr>
                        <m:sub>
                          <m:r>
                            <m:rPr>
                              <m:brk m:alnAt="7"/>
                            </m:rPr>
                            <a:rPr lang="de-DE" b="0" i="1" dirty="0" smtClean="0">
                              <a:latin typeface="Cambria Math" panose="02040503050406030204" pitchFamily="18" charset="0"/>
                            </a:rPr>
                            <m:t>𝑎</m:t>
                          </m:r>
                          <m:r>
                            <a:rPr lang="en-US" i="1" dirty="0">
                              <a:latin typeface="Cambria Math" panose="02040503050406030204" pitchFamily="18" charset="0"/>
                            </a:rPr>
                            <m:t>∈</m:t>
                          </m:r>
                          <m:sSub>
                            <m:sSubPr>
                              <m:ctrlPr>
                                <a:rPr lang="de-DE" i="1" dirty="0">
                                  <a:latin typeface="Cambria Math" panose="02040503050406030204" pitchFamily="18" charset="0"/>
                                </a:rPr>
                              </m:ctrlPr>
                            </m:sSubPr>
                            <m:e>
                              <m:r>
                                <a:rPr lang="en-US" i="1" dirty="0">
                                  <a:latin typeface="Cambria Math" panose="02040503050406030204" pitchFamily="18" charset="0"/>
                                </a:rPr>
                                <m:t>𝐴</m:t>
                              </m:r>
                            </m:e>
                            <m:sub>
                              <m:r>
                                <a:rPr lang="de-DE" i="1" dirty="0">
                                  <a:latin typeface="Cambria Math" panose="02040503050406030204" pitchFamily="18" charset="0"/>
                                </a:rPr>
                                <m:t>1</m:t>
                              </m:r>
                            </m:sub>
                          </m:sSub>
                        </m:sub>
                        <m:sup/>
                        <m:e>
                          <m:r>
                            <a:rPr lang="en-US" i="1" dirty="0">
                              <a:latin typeface="Cambria Math" panose="02040503050406030204" pitchFamily="18" charset="0"/>
                            </a:rPr>
                            <m:t>𝑒𝑓𝑓</m:t>
                          </m:r>
                          <m:d>
                            <m:dPr>
                              <m:ctrlPr>
                                <a:rPr lang="en-US" i="1" dirty="0">
                                  <a:latin typeface="Cambria Math" panose="02040503050406030204" pitchFamily="18" charset="0"/>
                                </a:rPr>
                              </m:ctrlPr>
                            </m:dPr>
                            <m:e>
                              <m:r>
                                <a:rPr lang="en-US" i="1" dirty="0">
                                  <a:latin typeface="Cambria Math" panose="02040503050406030204" pitchFamily="18" charset="0"/>
                                </a:rPr>
                                <m:t>𝑎</m:t>
                              </m:r>
                            </m:e>
                          </m:d>
                        </m:e>
                      </m:nary>
                    </m:oMath>
                  </m:oMathPara>
                </a14:m>
                <a:endParaRPr lang="en-US" dirty="0"/>
              </a:p>
              <a:p>
                <a:r>
                  <a:rPr lang="en-US" dirty="0"/>
                  <a:t>Let </a:t>
                </a:r>
                <a14:m>
                  <m:oMath xmlns:m="http://schemas.openxmlformats.org/officeDocument/2006/math">
                    <m:sSub>
                      <m:sSubPr>
                        <m:ctrlPr>
                          <a:rPr lang="de-DE" i="1" dirty="0">
                            <a:latin typeface="Cambria Math" panose="02040503050406030204" pitchFamily="18" charset="0"/>
                          </a:rPr>
                        </m:ctrlPr>
                      </m:sSubPr>
                      <m:e>
                        <m:acc>
                          <m:accPr>
                            <m:chr m:val="̂"/>
                            <m:ctrlPr>
                              <a:rPr lang="en-US" i="1" dirty="0">
                                <a:latin typeface="Cambria Math" panose="02040503050406030204" pitchFamily="18" charset="0"/>
                              </a:rPr>
                            </m:ctrlPr>
                          </m:accPr>
                          <m:e>
                            <m:r>
                              <a:rPr lang="en-US" i="1" dirty="0">
                                <a:latin typeface="Cambria Math" panose="02040503050406030204" pitchFamily="18" charset="0"/>
                              </a:rPr>
                              <m:t>𝑠</m:t>
                            </m:r>
                          </m:e>
                        </m:acc>
                      </m:e>
                      <m:sub>
                        <m:r>
                          <a:rPr lang="de-DE" b="0" i="1" dirty="0" smtClean="0">
                            <a:latin typeface="Cambria Math" panose="02040503050406030204" pitchFamily="18" charset="0"/>
                          </a:rPr>
                          <m:t>1</m:t>
                        </m:r>
                      </m:sub>
                    </m:sSub>
                    <m:r>
                      <a:rPr lang="de-DE" b="0" i="1" dirty="0" smtClean="0">
                        <a:latin typeface="Cambria Math" panose="02040503050406030204" pitchFamily="18" charset="0"/>
                      </a:rPr>
                      <m:t>=</m:t>
                    </m:r>
                    <m:sSup>
                      <m:sSupPr>
                        <m:ctrlPr>
                          <a:rPr lang="el-GR" i="1" dirty="0">
                            <a:latin typeface="Cambria Math" panose="02040503050406030204" pitchFamily="18" charset="0"/>
                          </a:rPr>
                        </m:ctrlPr>
                      </m:sSupPr>
                      <m:e>
                        <m:r>
                          <a:rPr lang="el-GR" i="1" dirty="0">
                            <a:latin typeface="Cambria Math" panose="02040503050406030204" pitchFamily="18" charset="0"/>
                          </a:rPr>
                          <m:t>𝛾</m:t>
                        </m:r>
                      </m:e>
                      <m:sup>
                        <m:r>
                          <a:rPr lang="de-DE" i="1" dirty="0">
                            <a:latin typeface="Cambria Math" panose="02040503050406030204" pitchFamily="18" charset="0"/>
                          </a:rPr>
                          <m:t>+</m:t>
                        </m:r>
                      </m:sup>
                    </m:sSup>
                    <m:d>
                      <m:dPr>
                        <m:ctrlPr>
                          <a:rPr lang="el-GR" i="1" dirty="0">
                            <a:latin typeface="Cambria Math" panose="02040503050406030204" pitchFamily="18" charset="0"/>
                          </a:rPr>
                        </m:ctrlPr>
                      </m:dPr>
                      <m:e>
                        <m:sSub>
                          <m:sSubPr>
                            <m:ctrlPr>
                              <a:rPr lang="de-DE" b="0" i="1" dirty="0" smtClean="0">
                                <a:latin typeface="Cambria Math" panose="02040503050406030204" pitchFamily="18" charset="0"/>
                              </a:rPr>
                            </m:ctrlPr>
                          </m:sSubPr>
                          <m:e>
                            <m:acc>
                              <m:accPr>
                                <m:chr m:val="̂"/>
                                <m:ctrlPr>
                                  <a:rPr lang="en-US" i="1" dirty="0">
                                    <a:latin typeface="Cambria Math" panose="02040503050406030204" pitchFamily="18" charset="0"/>
                                  </a:rPr>
                                </m:ctrlPr>
                              </m:accPr>
                              <m:e>
                                <m:r>
                                  <a:rPr lang="en-US" i="1" dirty="0">
                                    <a:latin typeface="Cambria Math" panose="02040503050406030204" pitchFamily="18" charset="0"/>
                                  </a:rPr>
                                  <m:t>𝑠</m:t>
                                </m:r>
                              </m:e>
                            </m:acc>
                          </m:e>
                          <m:sub>
                            <m:r>
                              <a:rPr lang="de-DE" b="0" i="1" dirty="0" smtClean="0">
                                <a:latin typeface="Cambria Math" panose="02040503050406030204" pitchFamily="18" charset="0"/>
                              </a:rPr>
                              <m:t>0</m:t>
                            </m:r>
                          </m:sub>
                        </m:sSub>
                        <m:r>
                          <a:rPr lang="el-GR" i="1" dirty="0">
                            <a:latin typeface="Cambria Math" panose="02040503050406030204" pitchFamily="18" charset="0"/>
                          </a:rPr>
                          <m:t>,</m:t>
                        </m:r>
                        <m:sSub>
                          <m:sSubPr>
                            <m:ctrlPr>
                              <a:rPr lang="de-DE" i="1" dirty="0">
                                <a:latin typeface="Cambria Math" panose="02040503050406030204" pitchFamily="18" charset="0"/>
                              </a:rPr>
                            </m:ctrlPr>
                          </m:sSubPr>
                          <m:e>
                            <m:r>
                              <a:rPr lang="en-US" i="1" dirty="0">
                                <a:latin typeface="Cambria Math" panose="02040503050406030204" pitchFamily="18" charset="0"/>
                              </a:rPr>
                              <m:t>𝐴</m:t>
                            </m:r>
                          </m:e>
                          <m:sub>
                            <m:r>
                              <a:rPr lang="de-DE" i="1" dirty="0">
                                <a:latin typeface="Cambria Math" panose="02040503050406030204" pitchFamily="18" charset="0"/>
                              </a:rPr>
                              <m:t>1</m:t>
                            </m:r>
                          </m:sub>
                        </m:sSub>
                      </m:e>
                    </m:d>
                    <m:r>
                      <a:rPr lang="de-DE" i="1" dirty="0">
                        <a:latin typeface="Cambria Math" panose="02040503050406030204" pitchFamily="18" charset="0"/>
                      </a:rPr>
                      <m:t> </m:t>
                    </m:r>
                  </m:oMath>
                </a14:m>
                <a:endParaRPr lang="en-US" dirty="0"/>
              </a:p>
              <a:p>
                <a:pPr lvl="1"/>
                <a:r>
                  <a:rPr lang="en-US" dirty="0"/>
                  <a:t>Suppose </a:t>
                </a:r>
                <a14:m>
                  <m:oMath xmlns:m="http://schemas.openxmlformats.org/officeDocument/2006/math">
                    <m:sSub>
                      <m:sSubPr>
                        <m:ctrlPr>
                          <a:rPr lang="de-DE" i="1" dirty="0">
                            <a:latin typeface="Cambria Math" panose="02040503050406030204" pitchFamily="18" charset="0"/>
                          </a:rPr>
                        </m:ctrlPr>
                      </m:sSubPr>
                      <m:e>
                        <m:r>
                          <a:rPr lang="en-US" i="1" dirty="0">
                            <a:latin typeface="Cambria Math" panose="02040503050406030204" pitchFamily="18" charset="0"/>
                          </a:rPr>
                          <m:t>𝐴</m:t>
                        </m:r>
                      </m:e>
                      <m:sub>
                        <m:r>
                          <a:rPr lang="de-DE" b="0" i="1" dirty="0" smtClean="0">
                            <a:latin typeface="Cambria Math" panose="02040503050406030204" pitchFamily="18" charset="0"/>
                          </a:rPr>
                          <m:t>2</m:t>
                        </m:r>
                      </m:sub>
                    </m:sSub>
                  </m:oMath>
                </a14:m>
                <a:r>
                  <a:rPr lang="en-US" dirty="0"/>
                  <a:t> is a set of actions that are r-applicable in </a:t>
                </a:r>
                <a14:m>
                  <m:oMath xmlns:m="http://schemas.openxmlformats.org/officeDocument/2006/math">
                    <m:sSub>
                      <m:sSubPr>
                        <m:ctrlPr>
                          <a:rPr lang="de-DE" i="1" dirty="0">
                            <a:latin typeface="Cambria Math" panose="02040503050406030204" pitchFamily="18" charset="0"/>
                          </a:rPr>
                        </m:ctrlPr>
                      </m:sSubPr>
                      <m:e>
                        <m:acc>
                          <m:accPr>
                            <m:chr m:val="̂"/>
                            <m:ctrlPr>
                              <a:rPr lang="en-US" i="1" dirty="0">
                                <a:latin typeface="Cambria Math" panose="02040503050406030204" pitchFamily="18" charset="0"/>
                              </a:rPr>
                            </m:ctrlPr>
                          </m:accPr>
                          <m:e>
                            <m:r>
                              <a:rPr lang="en-US" i="1" dirty="0">
                                <a:latin typeface="Cambria Math" panose="02040503050406030204" pitchFamily="18" charset="0"/>
                              </a:rPr>
                              <m:t>𝑠</m:t>
                            </m:r>
                          </m:e>
                        </m:acc>
                      </m:e>
                      <m:sub>
                        <m:r>
                          <a:rPr lang="de-DE" i="1" dirty="0">
                            <a:latin typeface="Cambria Math" panose="02040503050406030204" pitchFamily="18" charset="0"/>
                          </a:rPr>
                          <m:t>1</m:t>
                        </m:r>
                      </m:sub>
                    </m:sSub>
                  </m:oMath>
                </a14:m>
                <a:endParaRPr lang="en-US" dirty="0"/>
              </a:p>
              <a:p>
                <a:pPr lvl="1"/>
                <a:r>
                  <a:rPr lang="en-US" dirty="0"/>
                  <a:t>Define </a:t>
                </a:r>
                <a14:m>
                  <m:oMath xmlns:m="http://schemas.openxmlformats.org/officeDocument/2006/math">
                    <m:sSup>
                      <m:sSupPr>
                        <m:ctrlPr>
                          <a:rPr lang="el-GR" i="1" dirty="0">
                            <a:latin typeface="Cambria Math" panose="02040503050406030204" pitchFamily="18" charset="0"/>
                          </a:rPr>
                        </m:ctrlPr>
                      </m:sSupPr>
                      <m:e>
                        <m:r>
                          <a:rPr lang="el-GR" i="1" dirty="0">
                            <a:latin typeface="Cambria Math" panose="02040503050406030204" pitchFamily="18" charset="0"/>
                          </a:rPr>
                          <m:t>𝛾</m:t>
                        </m:r>
                      </m:e>
                      <m:sup>
                        <m:r>
                          <a:rPr lang="de-DE" i="1" dirty="0">
                            <a:latin typeface="Cambria Math" panose="02040503050406030204" pitchFamily="18" charset="0"/>
                          </a:rPr>
                          <m:t>+</m:t>
                        </m:r>
                      </m:sup>
                    </m:sSup>
                    <m:d>
                      <m:dPr>
                        <m:ctrlPr>
                          <a:rPr lang="el-GR" i="1" dirty="0">
                            <a:latin typeface="Cambria Math" panose="02040503050406030204" pitchFamily="18" charset="0"/>
                          </a:rPr>
                        </m:ctrlPr>
                      </m:dPr>
                      <m:e>
                        <m:sSub>
                          <m:sSubPr>
                            <m:ctrlPr>
                              <a:rPr lang="de-DE" b="0" i="1" dirty="0" smtClean="0">
                                <a:latin typeface="Cambria Math" panose="02040503050406030204" pitchFamily="18" charset="0"/>
                              </a:rPr>
                            </m:ctrlPr>
                          </m:sSubPr>
                          <m:e>
                            <m:acc>
                              <m:accPr>
                                <m:chr m:val="̂"/>
                                <m:ctrlPr>
                                  <a:rPr lang="en-US" i="1" dirty="0">
                                    <a:latin typeface="Cambria Math" panose="02040503050406030204" pitchFamily="18" charset="0"/>
                                  </a:rPr>
                                </m:ctrlPr>
                              </m:accPr>
                              <m:e>
                                <m:r>
                                  <a:rPr lang="en-US" i="1" dirty="0">
                                    <a:latin typeface="Cambria Math" panose="02040503050406030204" pitchFamily="18" charset="0"/>
                                  </a:rPr>
                                  <m:t>𝑠</m:t>
                                </m:r>
                              </m:e>
                            </m:acc>
                          </m:e>
                          <m:sub>
                            <m:r>
                              <a:rPr lang="de-DE" b="0" i="1" dirty="0" smtClean="0">
                                <a:latin typeface="Cambria Math" panose="02040503050406030204" pitchFamily="18" charset="0"/>
                              </a:rPr>
                              <m:t>0</m:t>
                            </m:r>
                          </m:sub>
                        </m:sSub>
                        <m:r>
                          <a:rPr lang="el-GR" i="1" dirty="0">
                            <a:latin typeface="Cambria Math" panose="02040503050406030204" pitchFamily="18" charset="0"/>
                          </a:rPr>
                          <m:t>,</m:t>
                        </m:r>
                        <m:d>
                          <m:dPr>
                            <m:begChr m:val="⟨"/>
                            <m:endChr m:val="⟩"/>
                            <m:ctrlPr>
                              <a:rPr lang="el-GR" i="1" dirty="0" smtClean="0">
                                <a:latin typeface="Cambria Math" panose="02040503050406030204" pitchFamily="18" charset="0"/>
                              </a:rPr>
                            </m:ctrlPr>
                          </m:dPr>
                          <m:e>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𝐴</m:t>
                                </m:r>
                              </m:e>
                              <m:sub>
                                <m:r>
                                  <a:rPr lang="de-DE" b="0" i="1" dirty="0" smtClean="0">
                                    <a:latin typeface="Cambria Math" panose="02040503050406030204" pitchFamily="18" charset="0"/>
                                  </a:rPr>
                                  <m:t>1</m:t>
                                </m:r>
                              </m:sub>
                            </m:sSub>
                            <m:r>
                              <a:rPr lang="de-DE" b="0" i="1" dirty="0" smtClean="0">
                                <a:latin typeface="Cambria Math" panose="02040503050406030204" pitchFamily="18" charset="0"/>
                              </a:rPr>
                              <m:t>,</m:t>
                            </m:r>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𝐴</m:t>
                                </m:r>
                              </m:e>
                              <m:sub>
                                <m:r>
                                  <a:rPr lang="de-DE" b="0" i="1" dirty="0" smtClean="0">
                                    <a:latin typeface="Cambria Math" panose="02040503050406030204" pitchFamily="18" charset="0"/>
                                  </a:rPr>
                                  <m:t>2</m:t>
                                </m:r>
                              </m:sub>
                            </m:sSub>
                          </m:e>
                        </m:d>
                      </m:e>
                    </m:d>
                    <m:r>
                      <a:rPr lang="de-DE" b="0" i="1" dirty="0" smtClean="0">
                        <a:latin typeface="Cambria Math" panose="02040503050406030204" pitchFamily="18" charset="0"/>
                      </a:rPr>
                      <m:t>=</m:t>
                    </m:r>
                    <m:sSup>
                      <m:sSupPr>
                        <m:ctrlPr>
                          <a:rPr lang="el-GR" i="1" dirty="0">
                            <a:latin typeface="Cambria Math" panose="02040503050406030204" pitchFamily="18" charset="0"/>
                          </a:rPr>
                        </m:ctrlPr>
                      </m:sSupPr>
                      <m:e>
                        <m:r>
                          <a:rPr lang="el-GR" i="1" dirty="0">
                            <a:latin typeface="Cambria Math" panose="02040503050406030204" pitchFamily="18" charset="0"/>
                          </a:rPr>
                          <m:t>𝛾</m:t>
                        </m:r>
                      </m:e>
                      <m:sup>
                        <m:r>
                          <a:rPr lang="de-DE" i="1" dirty="0">
                            <a:latin typeface="Cambria Math" panose="02040503050406030204" pitchFamily="18" charset="0"/>
                          </a:rPr>
                          <m:t>+</m:t>
                        </m:r>
                      </m:sup>
                    </m:sSup>
                    <m:d>
                      <m:dPr>
                        <m:ctrlPr>
                          <a:rPr lang="el-GR" i="1" dirty="0">
                            <a:latin typeface="Cambria Math" panose="02040503050406030204" pitchFamily="18" charset="0"/>
                          </a:rPr>
                        </m:ctrlPr>
                      </m:dPr>
                      <m:e>
                        <m:sSub>
                          <m:sSubPr>
                            <m:ctrlPr>
                              <a:rPr lang="de-DE" i="1" dirty="0">
                                <a:latin typeface="Cambria Math" panose="02040503050406030204" pitchFamily="18" charset="0"/>
                              </a:rPr>
                            </m:ctrlPr>
                          </m:sSubPr>
                          <m:e>
                            <m:acc>
                              <m:accPr>
                                <m:chr m:val="̂"/>
                                <m:ctrlPr>
                                  <a:rPr lang="en-US" i="1" dirty="0">
                                    <a:latin typeface="Cambria Math" panose="02040503050406030204" pitchFamily="18" charset="0"/>
                                  </a:rPr>
                                </m:ctrlPr>
                              </m:accPr>
                              <m:e>
                                <m:r>
                                  <a:rPr lang="en-US" i="1" dirty="0">
                                    <a:latin typeface="Cambria Math" panose="02040503050406030204" pitchFamily="18" charset="0"/>
                                  </a:rPr>
                                  <m:t>𝑠</m:t>
                                </m:r>
                              </m:e>
                            </m:acc>
                          </m:e>
                          <m:sub>
                            <m:r>
                              <a:rPr lang="de-DE" b="0" i="1" dirty="0" smtClean="0">
                                <a:latin typeface="Cambria Math" panose="02040503050406030204" pitchFamily="18" charset="0"/>
                              </a:rPr>
                              <m:t>1</m:t>
                            </m:r>
                          </m:sub>
                        </m:sSub>
                        <m:r>
                          <a:rPr lang="el-GR" i="1" dirty="0">
                            <a:latin typeface="Cambria Math" panose="02040503050406030204" pitchFamily="18" charset="0"/>
                          </a:rPr>
                          <m:t>,</m:t>
                        </m:r>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𝐴</m:t>
                            </m:r>
                          </m:e>
                          <m:sub>
                            <m:r>
                              <a:rPr lang="de-DE" b="0" i="1" dirty="0" smtClean="0">
                                <a:latin typeface="Cambria Math" panose="02040503050406030204" pitchFamily="18" charset="0"/>
                              </a:rPr>
                              <m:t>2</m:t>
                            </m:r>
                          </m:sub>
                        </m:sSub>
                      </m:e>
                    </m:d>
                  </m:oMath>
                </a14:m>
                <a:endParaRPr lang="de-DE" dirty="0"/>
              </a:p>
              <a:p>
                <a:pPr lvl="1"/>
                <a:r>
                  <a:rPr lang="de-DE" dirty="0"/>
                  <a:t>...</a:t>
                </a:r>
                <a:endParaRPr lang="en-US" dirty="0"/>
              </a:p>
              <a:p>
                <a:pPr lvl="1"/>
                <a:r>
                  <a:rPr lang="en-US" dirty="0"/>
                  <a:t>Define </a:t>
                </a:r>
                <a14:m>
                  <m:oMath xmlns:m="http://schemas.openxmlformats.org/officeDocument/2006/math">
                    <m:sSup>
                      <m:sSupPr>
                        <m:ctrlPr>
                          <a:rPr lang="el-GR" i="1" dirty="0">
                            <a:latin typeface="Cambria Math" panose="02040503050406030204" pitchFamily="18" charset="0"/>
                          </a:rPr>
                        </m:ctrlPr>
                      </m:sSupPr>
                      <m:e>
                        <m:r>
                          <a:rPr lang="el-GR" i="1" dirty="0">
                            <a:latin typeface="Cambria Math" panose="02040503050406030204" pitchFamily="18" charset="0"/>
                          </a:rPr>
                          <m:t>𝛾</m:t>
                        </m:r>
                      </m:e>
                      <m:sup>
                        <m:r>
                          <a:rPr lang="de-DE" i="1" dirty="0">
                            <a:latin typeface="Cambria Math" panose="02040503050406030204" pitchFamily="18" charset="0"/>
                          </a:rPr>
                          <m:t>+</m:t>
                        </m:r>
                      </m:sup>
                    </m:sSup>
                    <m:d>
                      <m:dPr>
                        <m:ctrlPr>
                          <a:rPr lang="el-GR" i="1" dirty="0">
                            <a:latin typeface="Cambria Math" panose="02040503050406030204" pitchFamily="18" charset="0"/>
                          </a:rPr>
                        </m:ctrlPr>
                      </m:dPr>
                      <m:e>
                        <m:sSub>
                          <m:sSubPr>
                            <m:ctrlPr>
                              <a:rPr lang="de-DE" i="1" dirty="0">
                                <a:latin typeface="Cambria Math" panose="02040503050406030204" pitchFamily="18" charset="0"/>
                              </a:rPr>
                            </m:ctrlPr>
                          </m:sSubPr>
                          <m:e>
                            <m:acc>
                              <m:accPr>
                                <m:chr m:val="̂"/>
                                <m:ctrlPr>
                                  <a:rPr lang="en-US" i="1" dirty="0">
                                    <a:latin typeface="Cambria Math" panose="02040503050406030204" pitchFamily="18" charset="0"/>
                                  </a:rPr>
                                </m:ctrlPr>
                              </m:accPr>
                              <m:e>
                                <m:r>
                                  <a:rPr lang="en-US" i="1" dirty="0">
                                    <a:latin typeface="Cambria Math" panose="02040503050406030204" pitchFamily="18" charset="0"/>
                                  </a:rPr>
                                  <m:t>𝑠</m:t>
                                </m:r>
                              </m:e>
                            </m:acc>
                          </m:e>
                          <m:sub>
                            <m:r>
                              <a:rPr lang="de-DE" i="1" dirty="0">
                                <a:latin typeface="Cambria Math" panose="02040503050406030204" pitchFamily="18" charset="0"/>
                              </a:rPr>
                              <m:t>0</m:t>
                            </m:r>
                          </m:sub>
                        </m:sSub>
                        <m:r>
                          <a:rPr lang="el-GR" i="1" dirty="0">
                            <a:latin typeface="Cambria Math" panose="02040503050406030204" pitchFamily="18" charset="0"/>
                          </a:rPr>
                          <m:t>,</m:t>
                        </m:r>
                        <m:d>
                          <m:dPr>
                            <m:begChr m:val="⟨"/>
                            <m:endChr m:val="⟩"/>
                            <m:ctrlPr>
                              <a:rPr lang="el-GR" i="1" dirty="0">
                                <a:latin typeface="Cambria Math" panose="02040503050406030204" pitchFamily="18" charset="0"/>
                              </a:rPr>
                            </m:ctrlPr>
                          </m:dPr>
                          <m:e>
                            <m:sSub>
                              <m:sSubPr>
                                <m:ctrlPr>
                                  <a:rPr lang="de-DE" i="1" dirty="0">
                                    <a:latin typeface="Cambria Math" panose="02040503050406030204" pitchFamily="18" charset="0"/>
                                  </a:rPr>
                                </m:ctrlPr>
                              </m:sSubPr>
                              <m:e>
                                <m:r>
                                  <a:rPr lang="de-DE" i="1" dirty="0">
                                    <a:latin typeface="Cambria Math" panose="02040503050406030204" pitchFamily="18" charset="0"/>
                                  </a:rPr>
                                  <m:t>𝐴</m:t>
                                </m:r>
                              </m:e>
                              <m:sub>
                                <m:r>
                                  <a:rPr lang="de-DE" i="1" dirty="0">
                                    <a:latin typeface="Cambria Math" panose="02040503050406030204" pitchFamily="18" charset="0"/>
                                  </a:rPr>
                                  <m:t>1</m:t>
                                </m:r>
                              </m:sub>
                            </m:sSub>
                            <m:r>
                              <a:rPr lang="de-DE" i="1" dirty="0">
                                <a:latin typeface="Cambria Math" panose="02040503050406030204" pitchFamily="18" charset="0"/>
                              </a:rPr>
                              <m:t>,</m:t>
                            </m:r>
                            <m:sSub>
                              <m:sSubPr>
                                <m:ctrlPr>
                                  <a:rPr lang="de-DE" i="1" dirty="0">
                                    <a:latin typeface="Cambria Math" panose="02040503050406030204" pitchFamily="18" charset="0"/>
                                  </a:rPr>
                                </m:ctrlPr>
                              </m:sSubPr>
                              <m:e>
                                <m:r>
                                  <a:rPr lang="de-DE" i="1" dirty="0">
                                    <a:latin typeface="Cambria Math" panose="02040503050406030204" pitchFamily="18" charset="0"/>
                                  </a:rPr>
                                  <m:t>𝐴</m:t>
                                </m:r>
                              </m:e>
                              <m:sub>
                                <m:r>
                                  <a:rPr lang="de-DE" i="1" dirty="0">
                                    <a:latin typeface="Cambria Math" panose="02040503050406030204" pitchFamily="18" charset="0"/>
                                  </a:rPr>
                                  <m:t>2</m:t>
                                </m:r>
                              </m:sub>
                            </m:sSub>
                            <m:r>
                              <a:rPr lang="de-DE" b="0" i="1" dirty="0" smtClean="0">
                                <a:latin typeface="Cambria Math" panose="02040503050406030204" pitchFamily="18" charset="0"/>
                              </a:rPr>
                              <m:t>, …, </m:t>
                            </m:r>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𝐴</m:t>
                                </m:r>
                              </m:e>
                              <m:sub>
                                <m:r>
                                  <a:rPr lang="de-DE" b="0" i="1" dirty="0" smtClean="0">
                                    <a:latin typeface="Cambria Math" panose="02040503050406030204" pitchFamily="18" charset="0"/>
                                  </a:rPr>
                                  <m:t>𝑛</m:t>
                                </m:r>
                              </m:sub>
                            </m:sSub>
                          </m:e>
                        </m:d>
                      </m:e>
                    </m:d>
                  </m:oMath>
                </a14:m>
                <a:r>
                  <a:rPr lang="en-US" dirty="0"/>
                  <a:t> in the obvious way</a:t>
                </a:r>
              </a:p>
              <a:p>
                <a:pPr lvl="1"/>
                <a:endParaRPr lang="en-US" dirty="0"/>
              </a:p>
              <a:p>
                <a:endParaRPr lang="en-US" dirty="0"/>
              </a:p>
            </p:txBody>
          </p:sp>
        </mc:Choice>
        <mc:Fallback xmlns="">
          <p:sp>
            <p:nvSpPr>
              <p:cNvPr id="3" name="Content Placeholder 2">
                <a:extLst>
                  <a:ext uri="{FF2B5EF4-FFF2-40B4-BE49-F238E27FC236}">
                    <a16:creationId xmlns:a16="http://schemas.microsoft.com/office/drawing/2014/main" id="{03E9CB34-D54D-0645-BC98-79FC4D51251D}"/>
                  </a:ext>
                </a:extLst>
              </p:cNvPr>
              <p:cNvSpPr>
                <a:spLocks noGrp="1" noRot="1" noChangeAspect="1" noMove="1" noResize="1" noEditPoints="1" noAdjustHandles="1" noChangeArrowheads="1" noChangeShapeType="1" noTextEdit="1"/>
              </p:cNvSpPr>
              <p:nvPr>
                <p:ph idx="1"/>
              </p:nvPr>
            </p:nvSpPr>
            <p:spPr>
              <a:blipFill>
                <a:blip r:embed="rId3"/>
                <a:stretch>
                  <a:fillRect l="-1549" t="-5970"/>
                </a:stretch>
              </a:blipFill>
            </p:spPr>
            <p:txBody>
              <a:bodyPr/>
              <a:lstStyle/>
              <a:p>
                <a:r>
                  <a:rPr lang="en-DE">
                    <a:noFill/>
                  </a:rPr>
                  <a:t> </a:t>
                </a:r>
              </a:p>
            </p:txBody>
          </p:sp>
        </mc:Fallback>
      </mc:AlternateContent>
      <p:sp>
        <p:nvSpPr>
          <p:cNvPr id="5" name="Date Placeholder 4">
            <a:extLst>
              <a:ext uri="{FF2B5EF4-FFF2-40B4-BE49-F238E27FC236}">
                <a16:creationId xmlns:a16="http://schemas.microsoft.com/office/drawing/2014/main" id="{A378E0EB-3455-A848-A834-7F8DCC502E50}"/>
              </a:ext>
            </a:extLst>
          </p:cNvPr>
          <p:cNvSpPr>
            <a:spLocks noGrp="1"/>
          </p:cNvSpPr>
          <p:nvPr>
            <p:ph type="dt" sz="half" idx="2"/>
          </p:nvPr>
        </p:nvSpPr>
        <p:spPr/>
        <p:txBody>
          <a:bodyPr/>
          <a:lstStyle/>
          <a:p>
            <a:r>
              <a:rPr lang="de-DE"/>
              <a:t>Deterministic</a:t>
            </a:r>
            <a:endParaRPr lang="de-DE" dirty="0"/>
          </a:p>
        </p:txBody>
      </p:sp>
      <p:sp>
        <p:nvSpPr>
          <p:cNvPr id="6" name="Footer Placeholder 5">
            <a:extLst>
              <a:ext uri="{FF2B5EF4-FFF2-40B4-BE49-F238E27FC236}">
                <a16:creationId xmlns:a16="http://schemas.microsoft.com/office/drawing/2014/main" id="{1D7576EC-43A5-4EC9-0AA3-048D38534C41}"/>
              </a:ext>
            </a:extLst>
          </p:cNvPr>
          <p:cNvSpPr>
            <a:spLocks noGrp="1"/>
          </p:cNvSpPr>
          <p:nvPr>
            <p:ph type="ftr" sz="quarter" idx="3"/>
          </p:nvPr>
        </p:nvSpPr>
        <p:spPr/>
        <p:txBody>
          <a:bodyPr/>
          <a:lstStyle/>
          <a:p>
            <a:r>
              <a:rPr lang="en-GB"/>
              <a:t>T. Braun - APA</a:t>
            </a:r>
          </a:p>
        </p:txBody>
      </p:sp>
      <p:sp>
        <p:nvSpPr>
          <p:cNvPr id="4" name="Slide Number Placeholder 3">
            <a:extLst>
              <a:ext uri="{FF2B5EF4-FFF2-40B4-BE49-F238E27FC236}">
                <a16:creationId xmlns:a16="http://schemas.microsoft.com/office/drawing/2014/main" id="{E02D165F-52E0-8347-9A55-6E4F419A31D3}"/>
              </a:ext>
            </a:extLst>
          </p:cNvPr>
          <p:cNvSpPr>
            <a:spLocks noGrp="1"/>
          </p:cNvSpPr>
          <p:nvPr>
            <p:ph type="sldNum" sz="quarter" idx="4"/>
          </p:nvPr>
        </p:nvSpPr>
        <p:spPr/>
        <p:txBody>
          <a:bodyPr/>
          <a:lstStyle/>
          <a:p>
            <a:fld id="{67C9959E-8E6B-B04C-9955-EA096F41CA7A}" type="slidenum">
              <a:rPr lang="en-GB" smtClean="0"/>
              <a:t>95</a:t>
            </a:fld>
            <a:endParaRPr lang="en-GB"/>
          </a:p>
        </p:txBody>
      </p:sp>
    </p:spTree>
    <p:extLst>
      <p:ext uri="{BB962C8B-B14F-4D97-AF65-F5344CB8AC3E}">
        <p14:creationId xmlns:p14="http://schemas.microsoft.com/office/powerpoint/2010/main" val="75559192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Fast-Forward Heuristics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359625" y="1665066"/>
                <a:ext cx="5229411" cy="4240848"/>
              </a:xfrm>
            </p:spPr>
            <p:txBody>
              <a:bodyPr>
                <a:noAutofit/>
              </a:bodyPr>
              <a:lstStyle/>
              <a:p>
                <a:pPr>
                  <a:tabLst>
                    <a:tab pos="846138" algn="l"/>
                  </a:tabLst>
                </a:pPr>
                <a:r>
                  <a:rPr lang="en-GB" dirty="0"/>
                  <a:t>Find a minimal relaxed solution and return its cost</a:t>
                </a:r>
              </a:p>
              <a:p>
                <a:pPr lvl="1">
                  <a:tabLst>
                    <a:tab pos="846138" algn="l"/>
                  </a:tabLst>
                </a:pPr>
                <a:r>
                  <a:rPr lang="en-US" dirty="0"/>
                  <a:t>Input: planning problem </a:t>
                </a:r>
                <a14:m>
                  <m:oMath xmlns:m="http://schemas.openxmlformats.org/officeDocument/2006/math">
                    <m:d>
                      <m:dPr>
                        <m:ctrlPr>
                          <a:rPr lang="en-US" i="1" dirty="0">
                            <a:latin typeface="Cambria Math" panose="02040503050406030204" pitchFamily="18" charset="0"/>
                          </a:rPr>
                        </m:ctrlPr>
                      </m:dPr>
                      <m:e>
                        <m:r>
                          <m:rPr>
                            <m:sty m:val="p"/>
                          </m:rPr>
                          <a:rPr lang="en-US" dirty="0">
                            <a:latin typeface="Cambria Math" panose="02040503050406030204" pitchFamily="18" charset="0"/>
                          </a:rPr>
                          <m:t>Σ</m:t>
                        </m:r>
                        <m:r>
                          <a:rPr lang="en-US" i="1" dirty="0">
                            <a:latin typeface="Cambria Math" panose="02040503050406030204" pitchFamily="18" charset="0"/>
                          </a:rPr>
                          <m:t>,</m:t>
                        </m:r>
                        <m:r>
                          <a:rPr lang="de-DE" b="0" i="1" dirty="0" smtClean="0">
                            <a:latin typeface="Cambria Math" panose="02040503050406030204" pitchFamily="18" charset="0"/>
                          </a:rPr>
                          <m:t>𝑠</m:t>
                        </m:r>
                        <m:r>
                          <a:rPr lang="en-US" i="1" dirty="0">
                            <a:latin typeface="Cambria Math" panose="02040503050406030204" pitchFamily="18" charset="0"/>
                          </a:rPr>
                          <m:t>,</m:t>
                        </m:r>
                        <m:r>
                          <a:rPr lang="en-US" i="1" dirty="0">
                            <a:latin typeface="Cambria Math" panose="02040503050406030204" pitchFamily="18" charset="0"/>
                          </a:rPr>
                          <m:t>𝑔</m:t>
                        </m:r>
                      </m:e>
                    </m:d>
                  </m:oMath>
                </a14:m>
                <a:endParaRPr lang="en-US" dirty="0"/>
              </a:p>
              <a:p>
                <a:pPr lvl="1">
                  <a:tabLst>
                    <a:tab pos="846138" algn="l"/>
                  </a:tabLst>
                </a:pPr>
                <a:r>
                  <a:rPr lang="en-GB" dirty="0"/>
                  <a:t>Generates a sequence of successively larger r-states and sets of applicable actions until </a:t>
                </a:r>
                <a14:m>
                  <m:oMath xmlns:m="http://schemas.openxmlformats.org/officeDocument/2006/math">
                    <m:sSub>
                      <m:sSubPr>
                        <m:ctrlPr>
                          <a:rPr lang="de-DE" i="1" dirty="0">
                            <a:latin typeface="Cambria Math" panose="02040503050406030204" pitchFamily="18" charset="0"/>
                          </a:rPr>
                        </m:ctrlPr>
                      </m:sSubPr>
                      <m:e>
                        <m:acc>
                          <m:accPr>
                            <m:chr m:val="̂"/>
                            <m:ctrlPr>
                              <a:rPr lang="en-US" i="1" dirty="0">
                                <a:latin typeface="Cambria Math" panose="02040503050406030204" pitchFamily="18" charset="0"/>
                              </a:rPr>
                            </m:ctrlPr>
                          </m:accPr>
                          <m:e>
                            <m:r>
                              <a:rPr lang="en-US" i="1" dirty="0">
                                <a:latin typeface="Cambria Math" panose="02040503050406030204" pitchFamily="18" charset="0"/>
                              </a:rPr>
                              <m:t>𝑠</m:t>
                            </m:r>
                          </m:e>
                        </m:acc>
                      </m:e>
                      <m:sub>
                        <m:r>
                          <a:rPr lang="de-DE" i="1" dirty="0">
                            <a:latin typeface="Cambria Math" panose="02040503050406030204" pitchFamily="18" charset="0"/>
                          </a:rPr>
                          <m:t>𝑘</m:t>
                        </m:r>
                      </m:sub>
                    </m:sSub>
                  </m:oMath>
                </a14:m>
                <a:r>
                  <a:rPr lang="en-GB" dirty="0"/>
                  <a:t> r-satisfies </a:t>
                </a:r>
                <a14:m>
                  <m:oMath xmlns:m="http://schemas.openxmlformats.org/officeDocument/2006/math">
                    <m:r>
                      <a:rPr lang="en-GB" i="1" dirty="0" smtClean="0">
                        <a:latin typeface="Cambria Math" panose="02040503050406030204" pitchFamily="18" charset="0"/>
                      </a:rPr>
                      <m:t>𝑔</m:t>
                    </m:r>
                    <m:r>
                      <a:rPr lang="de-DE" i="1" dirty="0" smtClean="0">
                        <a:latin typeface="Cambria Math" panose="02040503050406030204" pitchFamily="18" charset="0"/>
                      </a:rPr>
                      <m:t>:</m:t>
                    </m:r>
                  </m:oMath>
                </a14:m>
                <a:endParaRPr lang="de-DE" i="1" dirty="0">
                  <a:latin typeface="Cambria Math" panose="02040503050406030204" pitchFamily="18" charset="0"/>
                </a:endParaRPr>
              </a:p>
              <a:p>
                <a:pPr marL="7938" lvl="1" indent="0">
                  <a:buNone/>
                  <a:tabLst>
                    <a:tab pos="846138" algn="l"/>
                  </a:tabLst>
                </a:pPr>
                <a14:m>
                  <m:oMathPara xmlns:m="http://schemas.openxmlformats.org/officeDocument/2006/math">
                    <m:oMathParaPr>
                      <m:jc m:val="centerGroup"/>
                    </m:oMathParaPr>
                    <m:oMath xmlns:m="http://schemas.openxmlformats.org/officeDocument/2006/math">
                      <m:sSub>
                        <m:sSubPr>
                          <m:ctrlPr>
                            <a:rPr lang="de-DE" b="0" i="1" dirty="0" smtClean="0">
                              <a:latin typeface="Cambria Math" panose="02040503050406030204" pitchFamily="18" charset="0"/>
                            </a:rPr>
                          </m:ctrlPr>
                        </m:sSubPr>
                        <m:e>
                          <m:acc>
                            <m:accPr>
                              <m:chr m:val="̂"/>
                              <m:ctrlPr>
                                <a:rPr lang="en-US" i="1" dirty="0">
                                  <a:latin typeface="Cambria Math" panose="02040503050406030204" pitchFamily="18" charset="0"/>
                                </a:rPr>
                              </m:ctrlPr>
                            </m:accPr>
                            <m:e>
                              <m:r>
                                <a:rPr lang="en-US" i="1" dirty="0">
                                  <a:latin typeface="Cambria Math" panose="02040503050406030204" pitchFamily="18" charset="0"/>
                                </a:rPr>
                                <m:t>𝑠</m:t>
                              </m:r>
                            </m:e>
                          </m:acc>
                        </m:e>
                        <m:sub>
                          <m:r>
                            <a:rPr lang="de-DE" b="0" i="1" dirty="0" smtClean="0">
                              <a:latin typeface="Cambria Math" panose="02040503050406030204" pitchFamily="18" charset="0"/>
                            </a:rPr>
                            <m:t>0</m:t>
                          </m:r>
                        </m:sub>
                      </m:sSub>
                      <m:r>
                        <a:rPr lang="de-DE" b="0" i="1" dirty="0" smtClean="0">
                          <a:latin typeface="Cambria Math" panose="02040503050406030204" pitchFamily="18" charset="0"/>
                        </a:rPr>
                        <m:t>, </m:t>
                      </m:r>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𝐴</m:t>
                          </m:r>
                        </m:e>
                        <m:sub>
                          <m:r>
                            <a:rPr lang="de-DE" b="0" i="1" dirty="0" smtClean="0">
                              <a:latin typeface="Cambria Math" panose="02040503050406030204" pitchFamily="18" charset="0"/>
                            </a:rPr>
                            <m:t>1</m:t>
                          </m:r>
                        </m:sub>
                      </m:sSub>
                      <m:r>
                        <a:rPr lang="de-DE" b="0" i="1" dirty="0" smtClean="0">
                          <a:latin typeface="Cambria Math" panose="02040503050406030204" pitchFamily="18" charset="0"/>
                        </a:rPr>
                        <m:t>,</m:t>
                      </m:r>
                      <m:sSub>
                        <m:sSubPr>
                          <m:ctrlPr>
                            <a:rPr lang="de-DE" i="1" dirty="0">
                              <a:latin typeface="Cambria Math" panose="02040503050406030204" pitchFamily="18" charset="0"/>
                            </a:rPr>
                          </m:ctrlPr>
                        </m:sSubPr>
                        <m:e>
                          <m:acc>
                            <m:accPr>
                              <m:chr m:val="̂"/>
                              <m:ctrlPr>
                                <a:rPr lang="en-US" i="1" dirty="0">
                                  <a:latin typeface="Cambria Math" panose="02040503050406030204" pitchFamily="18" charset="0"/>
                                </a:rPr>
                              </m:ctrlPr>
                            </m:accPr>
                            <m:e>
                              <m:r>
                                <a:rPr lang="en-US" i="1" dirty="0">
                                  <a:latin typeface="Cambria Math" panose="02040503050406030204" pitchFamily="18" charset="0"/>
                                </a:rPr>
                                <m:t>𝑠</m:t>
                              </m:r>
                            </m:e>
                          </m:acc>
                        </m:e>
                        <m:sub>
                          <m:r>
                            <a:rPr lang="de-DE" b="0" i="1" dirty="0" smtClean="0">
                              <a:latin typeface="Cambria Math" panose="02040503050406030204" pitchFamily="18" charset="0"/>
                            </a:rPr>
                            <m:t>1</m:t>
                          </m:r>
                        </m:sub>
                      </m:sSub>
                      <m:r>
                        <a:rPr lang="de-DE" i="1" dirty="0">
                          <a:latin typeface="Cambria Math" panose="02040503050406030204" pitchFamily="18" charset="0"/>
                        </a:rPr>
                        <m:t>, </m:t>
                      </m:r>
                      <m:sSub>
                        <m:sSubPr>
                          <m:ctrlPr>
                            <a:rPr lang="de-DE" i="1" dirty="0">
                              <a:latin typeface="Cambria Math" panose="02040503050406030204" pitchFamily="18" charset="0"/>
                            </a:rPr>
                          </m:ctrlPr>
                        </m:sSubPr>
                        <m:e>
                          <m:r>
                            <a:rPr lang="de-DE" i="1" dirty="0">
                              <a:latin typeface="Cambria Math" panose="02040503050406030204" pitchFamily="18" charset="0"/>
                            </a:rPr>
                            <m:t>𝐴</m:t>
                          </m:r>
                        </m:e>
                        <m:sub>
                          <m:r>
                            <a:rPr lang="de-DE" b="0" i="1" dirty="0" smtClean="0">
                              <a:latin typeface="Cambria Math" panose="02040503050406030204" pitchFamily="18" charset="0"/>
                            </a:rPr>
                            <m:t>2</m:t>
                          </m:r>
                        </m:sub>
                      </m:sSub>
                      <m:r>
                        <a:rPr lang="de-DE" b="0" i="1" dirty="0" smtClean="0">
                          <a:latin typeface="Cambria Math" panose="02040503050406030204" pitchFamily="18" charset="0"/>
                        </a:rPr>
                        <m:t>,</m:t>
                      </m:r>
                      <m:sSub>
                        <m:sSubPr>
                          <m:ctrlPr>
                            <a:rPr lang="de-DE" i="1" dirty="0">
                              <a:latin typeface="Cambria Math" panose="02040503050406030204" pitchFamily="18" charset="0"/>
                            </a:rPr>
                          </m:ctrlPr>
                        </m:sSubPr>
                        <m:e>
                          <m:acc>
                            <m:accPr>
                              <m:chr m:val="̂"/>
                              <m:ctrlPr>
                                <a:rPr lang="en-US" i="1" dirty="0">
                                  <a:latin typeface="Cambria Math" panose="02040503050406030204" pitchFamily="18" charset="0"/>
                                </a:rPr>
                              </m:ctrlPr>
                            </m:accPr>
                            <m:e>
                              <m:r>
                                <a:rPr lang="en-US" i="1" dirty="0">
                                  <a:latin typeface="Cambria Math" panose="02040503050406030204" pitchFamily="18" charset="0"/>
                                </a:rPr>
                                <m:t>𝑠</m:t>
                              </m:r>
                            </m:e>
                          </m:acc>
                        </m:e>
                        <m:sub>
                          <m:r>
                            <a:rPr lang="de-DE" b="0" i="1" dirty="0" smtClean="0">
                              <a:latin typeface="Cambria Math" panose="02040503050406030204" pitchFamily="18" charset="0"/>
                            </a:rPr>
                            <m:t>2</m:t>
                          </m:r>
                        </m:sub>
                      </m:sSub>
                      <m:r>
                        <a:rPr lang="de-DE" i="1" dirty="0">
                          <a:latin typeface="Cambria Math" panose="02040503050406030204" pitchFamily="18" charset="0"/>
                        </a:rPr>
                        <m:t>, </m:t>
                      </m:r>
                      <m:r>
                        <a:rPr lang="de-DE" b="0" i="1" dirty="0" smtClean="0">
                          <a:latin typeface="Cambria Math" panose="02040503050406030204" pitchFamily="18" charset="0"/>
                        </a:rPr>
                        <m:t>…,</m:t>
                      </m:r>
                      <m:sSub>
                        <m:sSubPr>
                          <m:ctrlPr>
                            <a:rPr lang="de-DE" i="1" dirty="0">
                              <a:latin typeface="Cambria Math" panose="02040503050406030204" pitchFamily="18" charset="0"/>
                            </a:rPr>
                          </m:ctrlPr>
                        </m:sSubPr>
                        <m:e>
                          <m:r>
                            <a:rPr lang="de-DE" i="1" dirty="0">
                              <a:latin typeface="Cambria Math" panose="02040503050406030204" pitchFamily="18" charset="0"/>
                            </a:rPr>
                            <m:t>𝐴</m:t>
                          </m:r>
                        </m:e>
                        <m:sub>
                          <m:r>
                            <a:rPr lang="de-DE" i="1" dirty="0">
                              <a:latin typeface="Cambria Math" panose="02040503050406030204" pitchFamily="18" charset="0"/>
                            </a:rPr>
                            <m:t>𝑘</m:t>
                          </m:r>
                          <m:r>
                            <a:rPr lang="de-DE" b="0" i="1" dirty="0" smtClean="0">
                              <a:latin typeface="Cambria Math" panose="02040503050406030204" pitchFamily="18" charset="0"/>
                            </a:rPr>
                            <m:t>−1</m:t>
                          </m:r>
                        </m:sub>
                      </m:sSub>
                      <m:r>
                        <a:rPr lang="de-DE" i="1" dirty="0">
                          <a:latin typeface="Cambria Math" panose="02040503050406030204" pitchFamily="18" charset="0"/>
                        </a:rPr>
                        <m:t>,</m:t>
                      </m:r>
                      <m:sSub>
                        <m:sSubPr>
                          <m:ctrlPr>
                            <a:rPr lang="de-DE" i="1" dirty="0">
                              <a:latin typeface="Cambria Math" panose="02040503050406030204" pitchFamily="18" charset="0"/>
                            </a:rPr>
                          </m:ctrlPr>
                        </m:sSubPr>
                        <m:e>
                          <m:acc>
                            <m:accPr>
                              <m:chr m:val="̂"/>
                              <m:ctrlPr>
                                <a:rPr lang="en-US" i="1" dirty="0">
                                  <a:latin typeface="Cambria Math" panose="02040503050406030204" pitchFamily="18" charset="0"/>
                                </a:rPr>
                              </m:ctrlPr>
                            </m:accPr>
                            <m:e>
                              <m:r>
                                <a:rPr lang="en-US" i="1" dirty="0">
                                  <a:latin typeface="Cambria Math" panose="02040503050406030204" pitchFamily="18" charset="0"/>
                                </a:rPr>
                                <m:t>𝑠</m:t>
                              </m:r>
                            </m:e>
                          </m:acc>
                        </m:e>
                        <m:sub>
                          <m:r>
                            <a:rPr lang="de-DE" i="1" dirty="0">
                              <a:latin typeface="Cambria Math" panose="02040503050406030204" pitchFamily="18" charset="0"/>
                            </a:rPr>
                            <m:t>𝑘</m:t>
                          </m:r>
                          <m:r>
                            <a:rPr lang="de-DE" b="0" i="1" dirty="0" smtClean="0">
                              <a:latin typeface="Cambria Math" panose="02040503050406030204" pitchFamily="18" charset="0"/>
                            </a:rPr>
                            <m:t>−1</m:t>
                          </m:r>
                        </m:sub>
                      </m:sSub>
                      <m:r>
                        <a:rPr lang="de-DE" b="0" i="1" dirty="0" smtClean="0">
                          <a:latin typeface="Cambria Math" panose="02040503050406030204" pitchFamily="18" charset="0"/>
                        </a:rPr>
                        <m:t>,</m:t>
                      </m:r>
                      <m:sSub>
                        <m:sSubPr>
                          <m:ctrlPr>
                            <a:rPr lang="de-DE" i="1" dirty="0">
                              <a:latin typeface="Cambria Math" panose="02040503050406030204" pitchFamily="18" charset="0"/>
                            </a:rPr>
                          </m:ctrlPr>
                        </m:sSubPr>
                        <m:e>
                          <m:r>
                            <a:rPr lang="de-DE" i="1" dirty="0">
                              <a:latin typeface="Cambria Math" panose="02040503050406030204" pitchFamily="18" charset="0"/>
                            </a:rPr>
                            <m:t>𝐴</m:t>
                          </m:r>
                        </m:e>
                        <m:sub>
                          <m:r>
                            <a:rPr lang="de-DE" b="0" i="1" dirty="0" smtClean="0">
                              <a:latin typeface="Cambria Math" panose="02040503050406030204" pitchFamily="18" charset="0"/>
                            </a:rPr>
                            <m:t>𝑘</m:t>
                          </m:r>
                        </m:sub>
                      </m:sSub>
                      <m:r>
                        <a:rPr lang="de-DE" i="1" dirty="0">
                          <a:latin typeface="Cambria Math" panose="02040503050406030204" pitchFamily="18" charset="0"/>
                        </a:rPr>
                        <m:t>,</m:t>
                      </m:r>
                      <m:sSub>
                        <m:sSubPr>
                          <m:ctrlPr>
                            <a:rPr lang="de-DE" i="1" dirty="0">
                              <a:latin typeface="Cambria Math" panose="02040503050406030204" pitchFamily="18" charset="0"/>
                            </a:rPr>
                          </m:ctrlPr>
                        </m:sSubPr>
                        <m:e>
                          <m:acc>
                            <m:accPr>
                              <m:chr m:val="̂"/>
                              <m:ctrlPr>
                                <a:rPr lang="en-US" i="1" dirty="0">
                                  <a:latin typeface="Cambria Math" panose="02040503050406030204" pitchFamily="18" charset="0"/>
                                </a:rPr>
                              </m:ctrlPr>
                            </m:accPr>
                            <m:e>
                              <m:r>
                                <a:rPr lang="en-US" i="1" dirty="0">
                                  <a:latin typeface="Cambria Math" panose="02040503050406030204" pitchFamily="18" charset="0"/>
                                </a:rPr>
                                <m:t>𝑠</m:t>
                              </m:r>
                            </m:e>
                          </m:acc>
                        </m:e>
                        <m:sub>
                          <m:r>
                            <a:rPr lang="de-DE" b="0" i="1" dirty="0" smtClean="0">
                              <a:latin typeface="Cambria Math" panose="02040503050406030204" pitchFamily="18" charset="0"/>
                            </a:rPr>
                            <m:t>𝑘</m:t>
                          </m:r>
                        </m:sub>
                      </m:sSub>
                    </m:oMath>
                  </m:oMathPara>
                </a14:m>
                <a:endParaRPr lang="en-GB" dirty="0"/>
              </a:p>
              <a:p>
                <a:pPr lvl="2">
                  <a:tabLst>
                    <a:tab pos="846138" algn="l"/>
                  </a:tabLst>
                </a:pPr>
                <a:r>
                  <a:rPr lang="en-GB" dirty="0"/>
                  <a:t>Extract minimal relaxed solution from </a:t>
                </a:r>
                <a:br>
                  <a:rPr lang="en-GB" dirty="0"/>
                </a:br>
                <a:r>
                  <a:rPr lang="en-GB" dirty="0"/>
                  <a:t>that sequence</a:t>
                </a:r>
              </a:p>
              <a:p>
                <a:pPr lvl="1">
                  <a:tabLst>
                    <a:tab pos="846138" algn="l"/>
                  </a:tabLst>
                </a:pPr>
                <a:r>
                  <a:rPr lang="en-GB" dirty="0"/>
                  <a:t>Return value is ambiguous</a:t>
                </a:r>
              </a:p>
              <a:p>
                <a:pPr lvl="2"/>
                <a:r>
                  <a:rPr lang="en-GB" dirty="0"/>
                  <a:t>Each </a:t>
                </a:r>
                <a14:m>
                  <m:oMath xmlns:m="http://schemas.openxmlformats.org/officeDocument/2006/math">
                    <m:sSub>
                      <m:sSubPr>
                        <m:ctrlPr>
                          <a:rPr lang="en-GB" i="1" smtClean="0">
                            <a:latin typeface="Cambria Math" panose="02040503050406030204" pitchFamily="18" charset="0"/>
                          </a:rPr>
                        </m:ctrlPr>
                      </m:sSubPr>
                      <m:e>
                        <m:r>
                          <a:rPr lang="en-GB" i="1" smtClean="0">
                            <a:latin typeface="Cambria Math" panose="02040503050406030204" pitchFamily="18" charset="0"/>
                          </a:rPr>
                          <m:t>â</m:t>
                        </m:r>
                      </m:e>
                      <m:sub>
                        <m:r>
                          <a:rPr lang="en-GB" i="1" smtClean="0">
                            <a:latin typeface="Cambria Math" panose="02040503050406030204" pitchFamily="18" charset="0"/>
                          </a:rPr>
                          <m:t>𝑖</m:t>
                        </m:r>
                      </m:sub>
                    </m:sSub>
                  </m:oMath>
                </a14:m>
                <a:r>
                  <a:rPr lang="en-GB" dirty="0"/>
                  <a:t> in </a:t>
                </a:r>
                <a14:m>
                  <m:oMath xmlns:m="http://schemas.openxmlformats.org/officeDocument/2006/math">
                    <m:sSup>
                      <m:sSupPr>
                        <m:ctrlPr>
                          <a:rPr lang="en-GB" i="1">
                            <a:latin typeface="Cambria Math" panose="02040503050406030204" pitchFamily="18" charset="0"/>
                          </a:rPr>
                        </m:ctrlPr>
                      </m:sSupPr>
                      <m:e>
                        <m:r>
                          <a:rPr lang="en-GB" i="1">
                            <a:latin typeface="Cambria Math" panose="02040503050406030204" pitchFamily="18" charset="0"/>
                          </a:rPr>
                          <m:t>h</m:t>
                        </m:r>
                      </m:e>
                      <m:sup>
                        <m:r>
                          <a:rPr lang="en-GB" i="1">
                            <a:latin typeface="Cambria Math" panose="02040503050406030204" pitchFamily="18" charset="0"/>
                          </a:rPr>
                          <m:t>𝐹𝐹</m:t>
                        </m:r>
                      </m:sup>
                    </m:sSup>
                    <m:d>
                      <m:dPr>
                        <m:ctrlPr>
                          <a:rPr lang="en-GB" b="0" i="1" smtClean="0">
                            <a:latin typeface="Cambria Math" panose="02040503050406030204" pitchFamily="18" charset="0"/>
                          </a:rPr>
                        </m:ctrlPr>
                      </m:dPr>
                      <m:e>
                        <m:r>
                          <a:rPr lang="en-GB" b="0" i="1" smtClean="0">
                            <a:latin typeface="Cambria Math" panose="02040503050406030204" pitchFamily="18" charset="0"/>
                          </a:rPr>
                          <m:t>𝑠</m:t>
                        </m:r>
                      </m:e>
                    </m:d>
                  </m:oMath>
                </a14:m>
                <a:r>
                  <a:rPr lang="en-GB" dirty="0"/>
                  <a:t> is a minimal set of actions s.t. </a:t>
                </a:r>
                <a14:m>
                  <m:oMath xmlns:m="http://schemas.openxmlformats.org/officeDocument/2006/math">
                    <m:sSup>
                      <m:sSupPr>
                        <m:ctrlPr>
                          <a:rPr lang="en-GB" i="1" smtClean="0">
                            <a:latin typeface="Cambria Math" panose="02040503050406030204" pitchFamily="18" charset="0"/>
                          </a:rPr>
                        </m:ctrlPr>
                      </m:sSupPr>
                      <m:e>
                        <m:r>
                          <a:rPr lang="en-GB" i="1" smtClean="0">
                            <a:latin typeface="Cambria Math" panose="02040503050406030204" pitchFamily="18" charset="0"/>
                          </a:rPr>
                          <m:t>𝛾</m:t>
                        </m:r>
                      </m:e>
                      <m:sup>
                        <m:r>
                          <a:rPr lang="en-GB" i="1" smtClean="0">
                            <a:latin typeface="Cambria Math" panose="02040503050406030204" pitchFamily="18" charset="0"/>
                          </a:rPr>
                          <m:t>+</m:t>
                        </m:r>
                      </m:sup>
                    </m:sSup>
                    <m:d>
                      <m:dPr>
                        <m:ctrlPr>
                          <a:rPr lang="en-GB" i="1" smtClean="0">
                            <a:latin typeface="Cambria Math" panose="02040503050406030204" pitchFamily="18" charset="0"/>
                          </a:rPr>
                        </m:ctrlPr>
                      </m:dPr>
                      <m:e>
                        <m:sSub>
                          <m:sSubPr>
                            <m:ctrlPr>
                              <a:rPr lang="en-GB" i="1" smtClean="0">
                                <a:latin typeface="Cambria Math" panose="02040503050406030204" pitchFamily="18" charset="0"/>
                              </a:rPr>
                            </m:ctrlPr>
                          </m:sSubPr>
                          <m:e>
                            <m:acc>
                              <m:accPr>
                                <m:chr m:val="̂"/>
                                <m:ctrlPr>
                                  <a:rPr lang="en-GB" i="1" smtClean="0">
                                    <a:latin typeface="Cambria Math" panose="02040503050406030204" pitchFamily="18" charset="0"/>
                                  </a:rPr>
                                </m:ctrlPr>
                              </m:accPr>
                              <m:e>
                                <m:r>
                                  <a:rPr lang="en-GB" i="1" smtClean="0">
                                    <a:latin typeface="Cambria Math" panose="02040503050406030204" pitchFamily="18" charset="0"/>
                                  </a:rPr>
                                  <m:t>𝑠</m:t>
                                </m:r>
                              </m:e>
                            </m:acc>
                          </m:e>
                          <m:sub>
                            <m:r>
                              <a:rPr lang="en-GB" i="1" smtClean="0">
                                <a:latin typeface="Cambria Math" panose="02040503050406030204" pitchFamily="18" charset="0"/>
                              </a:rPr>
                              <m:t>𝑖</m:t>
                            </m:r>
                            <m:r>
                              <a:rPr lang="en-GB" i="1" smtClean="0">
                                <a:latin typeface="Cambria Math" panose="02040503050406030204" pitchFamily="18" charset="0"/>
                              </a:rPr>
                              <m:t>−1</m:t>
                            </m:r>
                          </m:sub>
                        </m:sSub>
                        <m:r>
                          <a:rPr lang="en-GB" i="1" smtClean="0">
                            <a:latin typeface="Cambria Math" panose="02040503050406030204" pitchFamily="18" charset="0"/>
                          </a:rPr>
                          <m:t>,</m:t>
                        </m:r>
                        <m:sSub>
                          <m:sSubPr>
                            <m:ctrlPr>
                              <a:rPr lang="en-GB" i="1" smtClean="0">
                                <a:latin typeface="Cambria Math" panose="02040503050406030204" pitchFamily="18" charset="0"/>
                              </a:rPr>
                            </m:ctrlPr>
                          </m:sSubPr>
                          <m:e>
                            <m:r>
                              <a:rPr lang="en-GB" i="1" smtClean="0">
                                <a:latin typeface="Cambria Math" panose="02040503050406030204" pitchFamily="18" charset="0"/>
                              </a:rPr>
                              <m:t>â</m:t>
                            </m:r>
                          </m:e>
                          <m:sub>
                            <m:r>
                              <a:rPr lang="en-GB" i="1" smtClean="0">
                                <a:latin typeface="Cambria Math" panose="02040503050406030204" pitchFamily="18" charset="0"/>
                              </a:rPr>
                              <m:t>𝑖</m:t>
                            </m:r>
                          </m:sub>
                        </m:sSub>
                      </m:e>
                    </m:d>
                  </m:oMath>
                </a14:m>
                <a:r>
                  <a:rPr lang="en-GB" dirty="0"/>
                  <a:t> r-satisfies </a:t>
                </a:r>
                <a14:m>
                  <m:oMath xmlns:m="http://schemas.openxmlformats.org/officeDocument/2006/math">
                    <m:r>
                      <a:rPr lang="en-GB" i="1" smtClean="0">
                        <a:latin typeface="Cambria Math" panose="02040503050406030204" pitchFamily="18" charset="0"/>
                      </a:rPr>
                      <m:t>𝑝𝑟𝑒</m:t>
                    </m:r>
                    <m:r>
                      <a:rPr lang="en-GB" i="1" smtClean="0">
                        <a:latin typeface="Cambria Math" panose="02040503050406030204" pitchFamily="18" charset="0"/>
                      </a:rPr>
                      <m:t>(</m:t>
                    </m:r>
                    <m:sSub>
                      <m:sSubPr>
                        <m:ctrlPr>
                          <a:rPr lang="en-GB" i="1" smtClean="0">
                            <a:latin typeface="Cambria Math" panose="02040503050406030204" pitchFamily="18" charset="0"/>
                          </a:rPr>
                        </m:ctrlPr>
                      </m:sSubPr>
                      <m:e>
                        <m:r>
                          <a:rPr lang="en-GB" i="1" smtClean="0">
                            <a:latin typeface="Cambria Math" panose="02040503050406030204" pitchFamily="18" charset="0"/>
                          </a:rPr>
                          <m:t>â</m:t>
                        </m:r>
                      </m:e>
                      <m:sub>
                        <m:r>
                          <a:rPr lang="en-GB" i="1" smtClean="0">
                            <a:latin typeface="Cambria Math" panose="02040503050406030204" pitchFamily="18" charset="0"/>
                          </a:rPr>
                          <m:t>𝑖</m:t>
                        </m:r>
                      </m:sub>
                    </m:sSub>
                    <m:r>
                      <a:rPr lang="en-GB" i="1" smtClean="0">
                        <a:latin typeface="Cambria Math" panose="02040503050406030204" pitchFamily="18" charset="0"/>
                      </a:rPr>
                      <m:t>)</m:t>
                    </m:r>
                  </m:oMath>
                </a14:m>
                <a:endParaRPr lang="en-GB" dirty="0"/>
              </a:p>
              <a:p>
                <a:pPr lvl="2"/>
                <a:r>
                  <a:rPr lang="en-GB" dirty="0"/>
                  <a:t>Depends on </a:t>
                </a:r>
                <a:r>
                  <a:rPr lang="en-GB" i="1" dirty="0">
                    <a:solidFill>
                      <a:schemeClr val="accent3">
                        <a:lumMod val="60000"/>
                        <a:lumOff val="40000"/>
                      </a:schemeClr>
                    </a:solidFill>
                  </a:rPr>
                  <a:t>which</a:t>
                </a:r>
                <a:r>
                  <a:rPr lang="en-GB" dirty="0"/>
                  <a:t> minimal subsets chosen</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359625" y="1665066"/>
                <a:ext cx="5229411" cy="4240848"/>
              </a:xfrm>
              <a:blipFill>
                <a:blip r:embed="rId3"/>
                <a:stretch>
                  <a:fillRect l="-3390" t="-2985" r="-2663" b="-2985"/>
                </a:stretch>
              </a:blipFill>
            </p:spPr>
            <p:txBody>
              <a:bodyPr/>
              <a:lstStyle/>
              <a:p>
                <a:r>
                  <a:rPr lang="en-DE">
                    <a:noFill/>
                  </a:rPr>
                  <a:t> </a:t>
                </a:r>
              </a:p>
            </p:txBody>
          </p:sp>
        </mc:Fallback>
      </mc:AlternateContent>
      <p:sp>
        <p:nvSpPr>
          <p:cNvPr id="4" name="Date Placeholder 3">
            <a:extLst>
              <a:ext uri="{FF2B5EF4-FFF2-40B4-BE49-F238E27FC236}">
                <a16:creationId xmlns:a16="http://schemas.microsoft.com/office/drawing/2014/main" id="{FDA27112-5C6E-904D-B786-12897742F57A}"/>
              </a:ext>
            </a:extLst>
          </p:cNvPr>
          <p:cNvSpPr>
            <a:spLocks noGrp="1"/>
          </p:cNvSpPr>
          <p:nvPr>
            <p:ph type="dt" sz="half" idx="2"/>
          </p:nvPr>
        </p:nvSpPr>
        <p:spPr/>
        <p:txBody>
          <a:bodyPr/>
          <a:lstStyle/>
          <a:p>
            <a:r>
              <a:rPr lang="de-DE"/>
              <a:t>Deterministic</a:t>
            </a:r>
            <a:endParaRPr lang="de-DE" dirty="0"/>
          </a:p>
        </p:txBody>
      </p:sp>
      <p:sp>
        <p:nvSpPr>
          <p:cNvPr id="5" name="Footer Placeholder 4">
            <a:extLst>
              <a:ext uri="{FF2B5EF4-FFF2-40B4-BE49-F238E27FC236}">
                <a16:creationId xmlns:a16="http://schemas.microsoft.com/office/drawing/2014/main" id="{AB7DEA29-556B-4804-FF7F-19C63E8B6F31}"/>
              </a:ext>
            </a:extLst>
          </p:cNvPr>
          <p:cNvSpPr>
            <a:spLocks noGrp="1"/>
          </p:cNvSpPr>
          <p:nvPr>
            <p:ph type="ftr" sz="quarter" idx="3"/>
          </p:nvPr>
        </p:nvSpPr>
        <p:spPr/>
        <p:txBody>
          <a:bodyPr/>
          <a:lstStyle/>
          <a:p>
            <a:r>
              <a:rPr lang="en-GB"/>
              <a:t>T. Braun - APA</a:t>
            </a:r>
          </a:p>
        </p:txBody>
      </p:sp>
      <p:sp>
        <p:nvSpPr>
          <p:cNvPr id="6" name="Slide Number Placeholder 5">
            <a:extLst>
              <a:ext uri="{FF2B5EF4-FFF2-40B4-BE49-F238E27FC236}">
                <a16:creationId xmlns:a16="http://schemas.microsoft.com/office/drawing/2014/main" id="{9C00394A-1B4F-5D4E-AC04-60EC346BF978}"/>
              </a:ext>
            </a:extLst>
          </p:cNvPr>
          <p:cNvSpPr>
            <a:spLocks noGrp="1"/>
          </p:cNvSpPr>
          <p:nvPr>
            <p:ph type="sldNum" sz="quarter" idx="4"/>
          </p:nvPr>
        </p:nvSpPr>
        <p:spPr/>
        <p:txBody>
          <a:bodyPr/>
          <a:lstStyle/>
          <a:p>
            <a:fld id="{67C9959E-8E6B-B04C-9955-EA096F41CA7A}" type="slidenum">
              <a:rPr lang="en-GB" smtClean="0"/>
              <a:t>96</a:t>
            </a:fld>
            <a:endParaRPr lang="en-GB"/>
          </a:p>
        </p:txBody>
      </p:sp>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7AECC1BD-239F-3640-9DEC-2BAEADD72E2D}"/>
                  </a:ext>
                </a:extLst>
              </p:cNvPr>
              <p:cNvSpPr/>
              <p:nvPr/>
            </p:nvSpPr>
            <p:spPr>
              <a:xfrm>
                <a:off x="5501390" y="1666697"/>
                <a:ext cx="6330284" cy="3539430"/>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marL="6350" lvl="1">
                  <a:tabLst>
                    <a:tab pos="354013" algn="l"/>
                    <a:tab pos="709613" algn="l"/>
                    <a:tab pos="1065213" algn="l"/>
                    <a:tab pos="1465263" algn="l"/>
                    <a:tab pos="2532063" algn="l"/>
                    <a:tab pos="4487863" algn="l"/>
                  </a:tabLst>
                </a:pPr>
                <a:r>
                  <a:rPr lang="en-GB" sz="1400" b="1" dirty="0">
                    <a:latin typeface="Courier New" panose="02070309020205020404" pitchFamily="49" charset="0"/>
                    <a:cs typeface="Courier New" panose="02070309020205020404" pitchFamily="49" charset="0"/>
                  </a:rPr>
                  <a:t>HFF(</a:t>
                </a:r>
                <a:r>
                  <a:rPr lang="en-GB" sz="1400" b="1" dirty="0" err="1">
                    <a:latin typeface="Courier New" panose="02070309020205020404" pitchFamily="49" charset="0"/>
                    <a:cs typeface="Courier New" panose="02070309020205020404" pitchFamily="49" charset="0"/>
                  </a:rPr>
                  <a:t>Σ,</a:t>
                </a:r>
                <a:r>
                  <a:rPr lang="en-GB" sz="1400" b="1" i="1" dirty="0" err="1">
                    <a:latin typeface="Courier New" panose="02070309020205020404" pitchFamily="49" charset="0"/>
                    <a:cs typeface="Courier New" panose="02070309020205020404" pitchFamily="49" charset="0"/>
                  </a:rPr>
                  <a:t>s</a:t>
                </a:r>
                <a:r>
                  <a:rPr lang="en-GB" sz="1400" b="1" dirty="0" err="1">
                    <a:latin typeface="Courier New" panose="02070309020205020404" pitchFamily="49" charset="0"/>
                    <a:cs typeface="Courier New" panose="02070309020205020404" pitchFamily="49" charset="0"/>
                  </a:rPr>
                  <a:t>,</a:t>
                </a:r>
                <a:r>
                  <a:rPr lang="en-GB" sz="1400" b="1" i="1" dirty="0" err="1">
                    <a:latin typeface="Courier New" panose="02070309020205020404" pitchFamily="49" charset="0"/>
                    <a:cs typeface="Courier New" panose="02070309020205020404" pitchFamily="49" charset="0"/>
                  </a:rPr>
                  <a:t>g</a:t>
                </a:r>
                <a:r>
                  <a:rPr lang="en-GB" sz="1400" b="1" dirty="0">
                    <a:latin typeface="Courier New" panose="02070309020205020404" pitchFamily="49" charset="0"/>
                    <a:cs typeface="Courier New" panose="02070309020205020404" pitchFamily="49" charset="0"/>
                  </a:rPr>
                  <a:t>)</a:t>
                </a:r>
                <a:r>
                  <a:rPr lang="en-GB" sz="1400" dirty="0">
                    <a:latin typeface="Courier New" panose="02070309020205020404" pitchFamily="49" charset="0"/>
                    <a:cs typeface="Courier New" panose="02070309020205020404" pitchFamily="49" charset="0"/>
                  </a:rPr>
                  <a:t>		</a:t>
                </a:r>
                <a:endParaRPr lang="en-GB" sz="1400" baseline="-25000" dirty="0">
                  <a:latin typeface="Courier New" panose="02070309020205020404" pitchFamily="49" charset="0"/>
                  <a:cs typeface="Courier New" panose="02070309020205020404" pitchFamily="49" charset="0"/>
                </a:endParaRPr>
              </a:p>
              <a:p>
                <a:pPr marL="6350" lvl="2">
                  <a:tabLst>
                    <a:tab pos="354013" algn="l"/>
                    <a:tab pos="709613" algn="l"/>
                    <a:tab pos="1065213" algn="l"/>
                    <a:tab pos="1465263" algn="l"/>
                    <a:tab pos="2532063" algn="l"/>
                    <a:tab pos="3632200" algn="l"/>
                    <a:tab pos="4487863" algn="l"/>
                  </a:tabLst>
                </a:pPr>
                <a:r>
                  <a:rPr lang="en-GB" sz="1400" dirty="0">
                    <a:latin typeface="Courier New" panose="02070309020205020404" pitchFamily="49" charset="0"/>
                    <a:cs typeface="Courier New" panose="02070309020205020404" pitchFamily="49" charset="0"/>
                  </a:rPr>
                  <a:t>	// construct a relaxed solution ⟨</a:t>
                </a:r>
                <a:r>
                  <a:rPr lang="en-GB" sz="1400" i="1" dirty="0">
                    <a:latin typeface="Courier New" panose="02070309020205020404" pitchFamily="49" charset="0"/>
                    <a:cs typeface="Courier New" panose="02070309020205020404" pitchFamily="49" charset="0"/>
                  </a:rPr>
                  <a:t>A</a:t>
                </a:r>
                <a:r>
                  <a:rPr lang="en-GB" sz="1400" baseline="-25000" dirty="0">
                    <a:latin typeface="Courier New" panose="02070309020205020404" pitchFamily="49" charset="0"/>
                    <a:cs typeface="Courier New" panose="02070309020205020404" pitchFamily="49" charset="0"/>
                  </a:rPr>
                  <a:t>1</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A</a:t>
                </a:r>
                <a:r>
                  <a:rPr lang="en-GB" sz="1400" baseline="-25000" dirty="0">
                    <a:latin typeface="Courier New" panose="02070309020205020404" pitchFamily="49" charset="0"/>
                    <a:cs typeface="Courier New" panose="02070309020205020404" pitchFamily="49" charset="0"/>
                  </a:rPr>
                  <a:t>2</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A</a:t>
                </a:r>
                <a:r>
                  <a:rPr lang="en-GB" sz="1400" i="1" baseline="-25000" dirty="0">
                    <a:latin typeface="Courier New" panose="02070309020205020404" pitchFamily="49" charset="0"/>
                    <a:cs typeface="Courier New" panose="02070309020205020404" pitchFamily="49" charset="0"/>
                  </a:rPr>
                  <a:t>k</a:t>
                </a:r>
                <a:r>
                  <a:rPr lang="en-GB" sz="1400" dirty="0">
                    <a:latin typeface="Courier New" panose="02070309020205020404" pitchFamily="49" charset="0"/>
                    <a:cs typeface="Courier New" panose="02070309020205020404" pitchFamily="49" charset="0"/>
                  </a:rPr>
                  <a:t>⟩:</a:t>
                </a:r>
              </a:p>
              <a:p>
                <a:pPr marL="6350" lvl="2">
                  <a:tabLst>
                    <a:tab pos="354013" algn="l"/>
                    <a:tab pos="709613" algn="l"/>
                    <a:tab pos="1065213" algn="l"/>
                    <a:tab pos="1465263" algn="l"/>
                    <a:tab pos="2532063" algn="l"/>
                    <a:tab pos="3632200" algn="l"/>
                    <a:tab pos="4487863" algn="l"/>
                  </a:tabLst>
                </a:pP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ŝ</a:t>
                </a:r>
                <a:r>
                  <a:rPr lang="en-GB" sz="1400" baseline="-25000" dirty="0">
                    <a:latin typeface="Courier New" panose="02070309020205020404" pitchFamily="49" charset="0"/>
                    <a:cs typeface="Courier New" panose="02070309020205020404" pitchFamily="49" charset="0"/>
                  </a:rPr>
                  <a:t>0</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s</a:t>
                </a:r>
                <a:endParaRPr lang="en-GB" sz="1400" baseline="-25000" dirty="0">
                  <a:latin typeface="Courier New" panose="02070309020205020404" pitchFamily="49" charset="0"/>
                  <a:cs typeface="Courier New" panose="02070309020205020404" pitchFamily="49" charset="0"/>
                </a:endParaRPr>
              </a:p>
              <a:p>
                <a:pPr marL="6350" lvl="2">
                  <a:tabLst>
                    <a:tab pos="354013" algn="l"/>
                    <a:tab pos="709613" algn="l"/>
                    <a:tab pos="1065213" algn="l"/>
                    <a:tab pos="1465263" algn="l"/>
                    <a:tab pos="2532063" algn="l"/>
                    <a:tab pos="3632200" algn="l"/>
                    <a:tab pos="4487863"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for</a:t>
                </a: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k</a:t>
                </a:r>
                <a:r>
                  <a:rPr lang="en-GB" sz="1400" dirty="0">
                    <a:latin typeface="Courier New" panose="02070309020205020404" pitchFamily="49" charset="0"/>
                    <a:cs typeface="Courier New" panose="02070309020205020404" pitchFamily="49" charset="0"/>
                  </a:rPr>
                  <a:t> = 1; </a:t>
                </a:r>
                <a:r>
                  <a:rPr lang="en-GB" sz="1400" i="1" dirty="0">
                    <a:latin typeface="Courier New" panose="02070309020205020404" pitchFamily="49" charset="0"/>
                    <a:cs typeface="Courier New" panose="02070309020205020404" pitchFamily="49" charset="0"/>
                  </a:rPr>
                  <a:t>k</a:t>
                </a:r>
                <a:r>
                  <a:rPr lang="en-GB" sz="1400" dirty="0">
                    <a:latin typeface="Courier New" panose="02070309020205020404" pitchFamily="49" charset="0"/>
                    <a:cs typeface="Courier New" panose="02070309020205020404" pitchFamily="49" charset="0"/>
                  </a:rPr>
                  <a:t>++; a subset of </a:t>
                </a:r>
                <a:r>
                  <a:rPr lang="en-GB" sz="1400" i="1" dirty="0" err="1">
                    <a:latin typeface="Courier New" panose="02070309020205020404" pitchFamily="49" charset="0"/>
                    <a:cs typeface="Courier New" panose="02070309020205020404" pitchFamily="49" charset="0"/>
                  </a:rPr>
                  <a:t>ŝ</a:t>
                </a:r>
                <a:r>
                  <a:rPr lang="en-GB" sz="1400" i="1" baseline="-25000" dirty="0" err="1">
                    <a:latin typeface="Courier New" panose="02070309020205020404" pitchFamily="49" charset="0"/>
                    <a:cs typeface="Courier New" panose="02070309020205020404" pitchFamily="49" charset="0"/>
                  </a:rPr>
                  <a:t>k</a:t>
                </a:r>
                <a:r>
                  <a:rPr lang="en-GB" sz="1400" dirty="0">
                    <a:latin typeface="Courier New" panose="02070309020205020404" pitchFamily="49" charset="0"/>
                    <a:cs typeface="Courier New" panose="02070309020205020404" pitchFamily="49" charset="0"/>
                  </a:rPr>
                  <a:t> r-satisfies </a:t>
                </a:r>
                <a:r>
                  <a:rPr lang="en-GB" sz="1400" i="1" dirty="0">
                    <a:latin typeface="Courier New" panose="02070309020205020404" pitchFamily="49" charset="0"/>
                    <a:cs typeface="Courier New" panose="02070309020205020404" pitchFamily="49" charset="0"/>
                  </a:rPr>
                  <a:t>g</a:t>
                </a: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do</a:t>
                </a:r>
              </a:p>
              <a:p>
                <a:pPr marL="6350" lvl="3">
                  <a:tabLst>
                    <a:tab pos="354013" algn="l"/>
                    <a:tab pos="709613" algn="l"/>
                    <a:tab pos="1065213" algn="l"/>
                    <a:tab pos="1465263" algn="l"/>
                    <a:tab pos="2532063" algn="l"/>
                    <a:tab pos="3632200" algn="l"/>
                    <a:tab pos="4487863" algn="l"/>
                  </a:tabLst>
                </a:pP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A</a:t>
                </a:r>
                <a:r>
                  <a:rPr lang="en-GB" sz="1400" i="1" baseline="-25000" dirty="0">
                    <a:latin typeface="Courier New" panose="02070309020205020404" pitchFamily="49" charset="0"/>
                    <a:cs typeface="Courier New" panose="02070309020205020404" pitchFamily="49" charset="0"/>
                  </a:rPr>
                  <a:t>k</a:t>
                </a:r>
                <a:r>
                  <a:rPr lang="en-GB" sz="1400" dirty="0">
                    <a:latin typeface="Courier New" panose="02070309020205020404" pitchFamily="49" charset="0"/>
                    <a:cs typeface="Courier New" panose="02070309020205020404" pitchFamily="49" charset="0"/>
                  </a:rPr>
                  <a:t> = {all actions r-applicable in </a:t>
                </a:r>
                <a:r>
                  <a:rPr lang="en-GB" sz="1400" i="1" dirty="0" err="1">
                    <a:latin typeface="Courier New" panose="02070309020205020404" pitchFamily="49" charset="0"/>
                    <a:cs typeface="Courier New" panose="02070309020205020404" pitchFamily="49" charset="0"/>
                  </a:rPr>
                  <a:t>ŝ</a:t>
                </a:r>
                <a:r>
                  <a:rPr lang="en-GB" sz="1400" i="1" baseline="-25000" dirty="0" err="1">
                    <a:latin typeface="Courier New" panose="02070309020205020404" pitchFamily="49" charset="0"/>
                    <a:cs typeface="Courier New" panose="02070309020205020404" pitchFamily="49" charset="0"/>
                  </a:rPr>
                  <a:t>k</a:t>
                </a:r>
                <a:r>
                  <a:rPr lang="en-GB" sz="1400" baseline="-25000" dirty="0">
                    <a:latin typeface="Courier New" panose="02070309020205020404" pitchFamily="49" charset="0"/>
                    <a:cs typeface="Courier New" panose="02070309020205020404" pitchFamily="49" charset="0"/>
                  </a:rPr>
                  <a:t>–1</a:t>
                </a:r>
                <a:r>
                  <a:rPr lang="en-GB" sz="1400" dirty="0">
                    <a:latin typeface="Courier New" panose="02070309020205020404" pitchFamily="49" charset="0"/>
                    <a:cs typeface="Courier New" panose="02070309020205020404" pitchFamily="49" charset="0"/>
                  </a:rPr>
                  <a:t>}</a:t>
                </a:r>
              </a:p>
              <a:p>
                <a:pPr marL="6350" lvl="3">
                  <a:tabLst>
                    <a:tab pos="354013" algn="l"/>
                    <a:tab pos="709613" algn="l"/>
                    <a:tab pos="1065213" algn="l"/>
                    <a:tab pos="1465263" algn="l"/>
                    <a:tab pos="2532063" algn="l"/>
                    <a:tab pos="3632200" algn="l"/>
                    <a:tab pos="4487863" algn="l"/>
                  </a:tabLst>
                </a:pPr>
                <a:r>
                  <a:rPr lang="en-GB" sz="1400" dirty="0">
                    <a:latin typeface="Courier New" panose="02070309020205020404" pitchFamily="49" charset="0"/>
                    <a:cs typeface="Courier New" panose="02070309020205020404" pitchFamily="49" charset="0"/>
                  </a:rPr>
                  <a:t>		</a:t>
                </a:r>
                <a:r>
                  <a:rPr lang="en-GB" sz="1400" i="1" dirty="0" err="1">
                    <a:latin typeface="Courier New" panose="02070309020205020404" pitchFamily="49" charset="0"/>
                    <a:cs typeface="Courier New" panose="02070309020205020404" pitchFamily="49" charset="0"/>
                  </a:rPr>
                  <a:t>ŝ</a:t>
                </a:r>
                <a:r>
                  <a:rPr lang="en-GB" sz="1400" i="1" baseline="-25000" dirty="0" err="1">
                    <a:latin typeface="Courier New" panose="02070309020205020404" pitchFamily="49" charset="0"/>
                    <a:cs typeface="Courier New" panose="02070309020205020404" pitchFamily="49" charset="0"/>
                  </a:rPr>
                  <a:t>k</a:t>
                </a:r>
                <a:r>
                  <a:rPr lang="en-GB" sz="1400" dirty="0">
                    <a:latin typeface="Courier New" panose="02070309020205020404" pitchFamily="49" charset="0"/>
                    <a:cs typeface="Courier New" panose="02070309020205020404" pitchFamily="49" charset="0"/>
                  </a:rPr>
                  <a:t> = </a:t>
                </a:r>
                <a:r>
                  <a:rPr lang="en-US" sz="1400" dirty="0">
                    <a:latin typeface="Courier New" panose="02070309020205020404" pitchFamily="49" charset="0"/>
                    <a:cs typeface="Courier New" panose="02070309020205020404" pitchFamily="49" charset="0"/>
                  </a:rPr>
                  <a:t>𝛾</a:t>
                </a:r>
                <a:r>
                  <a:rPr lang="en-GB" sz="1400" baseline="30000" dirty="0">
                    <a:latin typeface="Courier New" panose="02070309020205020404" pitchFamily="49" charset="0"/>
                    <a:cs typeface="Courier New" panose="02070309020205020404" pitchFamily="49" charset="0"/>
                  </a:rPr>
                  <a:t>+</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s</a:t>
                </a:r>
                <a:r>
                  <a:rPr lang="en-GB" sz="1400" i="1" baseline="-25000" dirty="0" err="1">
                    <a:latin typeface="Courier New" panose="02070309020205020404" pitchFamily="49" charset="0"/>
                    <a:cs typeface="Courier New" panose="02070309020205020404" pitchFamily="49" charset="0"/>
                  </a:rPr>
                  <a:t>k</a:t>
                </a:r>
                <a:r>
                  <a:rPr lang="en-GB" sz="1400" baseline="-25000" dirty="0">
                    <a:latin typeface="Courier New" panose="02070309020205020404" pitchFamily="49" charset="0"/>
                    <a:cs typeface="Courier New" panose="02070309020205020404" pitchFamily="49" charset="0"/>
                  </a:rPr>
                  <a:t>–1</a:t>
                </a:r>
                <a:r>
                  <a:rPr lang="en-GB" sz="1400" dirty="0">
                    <a:latin typeface="Courier New" panose="02070309020205020404" pitchFamily="49" charset="0"/>
                    <a:cs typeface="Courier New" panose="02070309020205020404" pitchFamily="49" charset="0"/>
                  </a:rPr>
                  <a:t>,</a:t>
                </a:r>
                <a:r>
                  <a:rPr lang="en-GB" sz="1400" baseline="-250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A</a:t>
                </a:r>
                <a:r>
                  <a:rPr lang="en-GB" sz="1400" i="1" baseline="-25000" dirty="0">
                    <a:latin typeface="Courier New" panose="02070309020205020404" pitchFamily="49" charset="0"/>
                    <a:cs typeface="Courier New" panose="02070309020205020404" pitchFamily="49" charset="0"/>
                  </a:rPr>
                  <a:t>k</a:t>
                </a:r>
                <a:r>
                  <a:rPr lang="en-GB" sz="1400" dirty="0">
                    <a:latin typeface="Courier New" panose="02070309020205020404" pitchFamily="49" charset="0"/>
                    <a:cs typeface="Courier New" panose="02070309020205020404" pitchFamily="49" charset="0"/>
                  </a:rPr>
                  <a:t>)</a:t>
                </a:r>
              </a:p>
              <a:p>
                <a:pPr marL="6350" lvl="3">
                  <a:tabLst>
                    <a:tab pos="354013" algn="l"/>
                    <a:tab pos="709613" algn="l"/>
                    <a:tab pos="1065213" algn="l"/>
                    <a:tab pos="1465263" algn="l"/>
                    <a:tab pos="2532063" algn="l"/>
                    <a:tab pos="3632200" algn="l"/>
                    <a:tab pos="4487863"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if</a:t>
                </a: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k</a:t>
                </a:r>
                <a:r>
                  <a:rPr lang="en-GB" sz="1400" dirty="0">
                    <a:latin typeface="Courier New" panose="02070309020205020404" pitchFamily="49" charset="0"/>
                    <a:cs typeface="Courier New" panose="02070309020205020404" pitchFamily="49" charset="0"/>
                  </a:rPr>
                  <a:t> &gt; 1 and </a:t>
                </a:r>
                <a:r>
                  <a:rPr lang="en-GB" sz="1400" i="1" dirty="0" err="1">
                    <a:latin typeface="Courier New" panose="02070309020205020404" pitchFamily="49" charset="0"/>
                    <a:cs typeface="Courier New" panose="02070309020205020404" pitchFamily="49" charset="0"/>
                  </a:rPr>
                  <a:t>ŝ</a:t>
                </a:r>
                <a:r>
                  <a:rPr lang="en-GB" sz="1400" i="1" baseline="-25000" dirty="0" err="1">
                    <a:latin typeface="Courier New" panose="02070309020205020404" pitchFamily="49" charset="0"/>
                    <a:cs typeface="Courier New" panose="02070309020205020404" pitchFamily="49" charset="0"/>
                  </a:rPr>
                  <a:t>k</a:t>
                </a:r>
                <a:r>
                  <a:rPr lang="en-GB" sz="1400" dirty="0">
                    <a:latin typeface="Courier New" panose="02070309020205020404" pitchFamily="49" charset="0"/>
                    <a:cs typeface="Courier New" panose="02070309020205020404" pitchFamily="49" charset="0"/>
                  </a:rPr>
                  <a:t> = </a:t>
                </a:r>
                <a:r>
                  <a:rPr lang="en-GB" sz="1400" i="1" dirty="0" err="1">
                    <a:latin typeface="Courier New" panose="02070309020205020404" pitchFamily="49" charset="0"/>
                    <a:cs typeface="Courier New" panose="02070309020205020404" pitchFamily="49" charset="0"/>
                  </a:rPr>
                  <a:t>ŝ</a:t>
                </a:r>
                <a:r>
                  <a:rPr lang="en-GB" sz="1400" i="1" baseline="-25000" dirty="0" err="1">
                    <a:latin typeface="Courier New" panose="02070309020205020404" pitchFamily="49" charset="0"/>
                    <a:cs typeface="Courier New" panose="02070309020205020404" pitchFamily="49" charset="0"/>
                  </a:rPr>
                  <a:t>k</a:t>
                </a:r>
                <a:r>
                  <a:rPr lang="en-GB" sz="1400" baseline="-25000" dirty="0">
                    <a:latin typeface="Courier New" panose="02070309020205020404" pitchFamily="49" charset="0"/>
                    <a:cs typeface="Courier New" panose="02070309020205020404" pitchFamily="49" charset="0"/>
                  </a:rPr>
                  <a:t>–1</a:t>
                </a: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then</a:t>
                </a:r>
                <a:r>
                  <a:rPr lang="en-GB" sz="1400" dirty="0">
                    <a:latin typeface="Courier New" panose="02070309020205020404" pitchFamily="49" charset="0"/>
                    <a:cs typeface="Courier New" panose="02070309020205020404" pitchFamily="49" charset="0"/>
                  </a:rPr>
                  <a:t> </a:t>
                </a:r>
              </a:p>
              <a:p>
                <a:pPr marL="6350" lvl="3">
                  <a:tabLst>
                    <a:tab pos="354013" algn="l"/>
                    <a:tab pos="709613" algn="l"/>
                    <a:tab pos="1065213" algn="l"/>
                    <a:tab pos="1465263" algn="l"/>
                    <a:tab pos="2532063" algn="l"/>
                    <a:tab pos="3632200" algn="l"/>
                    <a:tab pos="4487863"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return</a:t>
                </a:r>
                <a:r>
                  <a:rPr lang="en-GB" sz="1400" dirty="0">
                    <a:latin typeface="Courier New" panose="02070309020205020404" pitchFamily="49" charset="0"/>
                    <a:cs typeface="Courier New" panose="02070309020205020404" pitchFamily="49" charset="0"/>
                  </a:rPr>
                  <a:t> ∞		// there is no solution</a:t>
                </a:r>
                <a:endParaRPr lang="en-GB" sz="1400" baseline="-25000" dirty="0">
                  <a:latin typeface="Courier New" panose="02070309020205020404" pitchFamily="49" charset="0"/>
                  <a:cs typeface="Courier New" panose="02070309020205020404" pitchFamily="49" charset="0"/>
                </a:endParaRPr>
              </a:p>
              <a:p>
                <a:pPr marL="6350" lvl="2">
                  <a:tabLst>
                    <a:tab pos="354013" algn="l"/>
                    <a:tab pos="709613" algn="l"/>
                    <a:tab pos="1065213" algn="l"/>
                    <a:tab pos="1465263" algn="l"/>
                    <a:tab pos="2532063" algn="l"/>
                    <a:tab pos="3632200" algn="l"/>
                    <a:tab pos="4487863" algn="l"/>
                  </a:tabLst>
                </a:pPr>
                <a:r>
                  <a:rPr lang="en-GB" sz="1400" dirty="0">
                    <a:latin typeface="Courier New" panose="02070309020205020404" pitchFamily="49" charset="0"/>
                    <a:cs typeface="Courier New" panose="02070309020205020404" pitchFamily="49" charset="0"/>
                  </a:rPr>
                  <a:t>	// extract minimal relaxed solution ⟨</a:t>
                </a:r>
                <a:r>
                  <a:rPr lang="en-GB" sz="1400" i="1" dirty="0">
                    <a:latin typeface="Courier New" panose="02070309020205020404" pitchFamily="49" charset="0"/>
                    <a:cs typeface="Courier New" panose="02070309020205020404" pitchFamily="49" charset="0"/>
                  </a:rPr>
                  <a:t>â</a:t>
                </a:r>
                <a:r>
                  <a:rPr lang="en-GB" sz="1400" baseline="-25000" dirty="0">
                    <a:latin typeface="Courier New" panose="02070309020205020404" pitchFamily="49" charset="0"/>
                    <a:cs typeface="Courier New" panose="02070309020205020404" pitchFamily="49" charset="0"/>
                  </a:rPr>
                  <a:t>1</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â</a:t>
                </a:r>
                <a:r>
                  <a:rPr lang="en-GB" sz="1400" baseline="-25000" dirty="0">
                    <a:latin typeface="Courier New" panose="02070309020205020404" pitchFamily="49" charset="0"/>
                    <a:cs typeface="Courier New" panose="02070309020205020404" pitchFamily="49" charset="0"/>
                  </a:rPr>
                  <a:t>2</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â</a:t>
                </a:r>
                <a:r>
                  <a:rPr lang="en-GB" sz="1400" i="1" baseline="-25000" dirty="0" err="1">
                    <a:latin typeface="Courier New" panose="02070309020205020404" pitchFamily="49" charset="0"/>
                    <a:cs typeface="Courier New" panose="02070309020205020404" pitchFamily="49" charset="0"/>
                  </a:rPr>
                  <a:t>k</a:t>
                </a:r>
                <a:r>
                  <a:rPr lang="en-GB" sz="1400" dirty="0">
                    <a:latin typeface="Courier New" panose="02070309020205020404" pitchFamily="49" charset="0"/>
                    <a:cs typeface="Courier New" panose="02070309020205020404" pitchFamily="49" charset="0"/>
                  </a:rPr>
                  <a:t>⟩:</a:t>
                </a:r>
              </a:p>
              <a:p>
                <a:pPr marL="6350" lvl="2">
                  <a:tabLst>
                    <a:tab pos="354013" algn="l"/>
                    <a:tab pos="709613" algn="l"/>
                    <a:tab pos="1065213" algn="l"/>
                    <a:tab pos="1465263" algn="l"/>
                    <a:tab pos="2532063" algn="l"/>
                    <a:tab pos="3632200" algn="l"/>
                    <a:tab pos="4487863" algn="l"/>
                  </a:tabLst>
                </a:pPr>
                <a:r>
                  <a:rPr lang="en-GB" sz="1400" dirty="0">
                    <a:latin typeface="Courier New" panose="02070309020205020404" pitchFamily="49" charset="0"/>
                    <a:cs typeface="Courier New" panose="02070309020205020404" pitchFamily="49" charset="0"/>
                  </a:rPr>
                  <a:t>	</a:t>
                </a:r>
                <a:r>
                  <a:rPr lang="en-GB" sz="1400" i="1" dirty="0" err="1">
                    <a:latin typeface="Courier New" panose="02070309020205020404" pitchFamily="49" charset="0"/>
                    <a:cs typeface="Courier New" panose="02070309020205020404" pitchFamily="49" charset="0"/>
                  </a:rPr>
                  <a:t>ĝ</a:t>
                </a:r>
                <a:r>
                  <a:rPr lang="en-GB" sz="1400" i="1" baseline="-25000" dirty="0" err="1">
                    <a:latin typeface="Courier New" panose="02070309020205020404" pitchFamily="49" charset="0"/>
                    <a:cs typeface="Courier New" panose="02070309020205020404" pitchFamily="49" charset="0"/>
                  </a:rPr>
                  <a:t>k</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g</a:t>
                </a:r>
              </a:p>
              <a:p>
                <a:pPr marL="6350" lvl="2">
                  <a:tabLst>
                    <a:tab pos="354013" algn="l"/>
                    <a:tab pos="709613" algn="l"/>
                    <a:tab pos="1065213" algn="l"/>
                    <a:tab pos="1465263" algn="l"/>
                    <a:tab pos="2532063" algn="l"/>
                    <a:tab pos="3632200" algn="l"/>
                    <a:tab pos="4487863"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for</a:t>
                </a:r>
                <a:r>
                  <a:rPr lang="en-GB" sz="1400" dirty="0">
                    <a:latin typeface="Courier New" panose="02070309020205020404" pitchFamily="49" charset="0"/>
                    <a:cs typeface="Courier New" panose="02070309020205020404" pitchFamily="49" charset="0"/>
                  </a:rPr>
                  <a:t> </a:t>
                </a:r>
                <a:r>
                  <a:rPr lang="en-GB" sz="1400" i="1" dirty="0" err="1">
                    <a:latin typeface="Courier New" panose="02070309020205020404" pitchFamily="49" charset="0"/>
                    <a:cs typeface="Courier New" panose="02070309020205020404" pitchFamily="49" charset="0"/>
                  </a:rPr>
                  <a:t>i</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k</a:t>
                </a: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down to</a:t>
                </a:r>
                <a:r>
                  <a:rPr lang="en-GB" sz="1400" dirty="0">
                    <a:latin typeface="Courier New" panose="02070309020205020404" pitchFamily="49" charset="0"/>
                    <a:cs typeface="Courier New" panose="02070309020205020404" pitchFamily="49" charset="0"/>
                  </a:rPr>
                  <a:t> 1 </a:t>
                </a:r>
                <a:r>
                  <a:rPr lang="en-GB" sz="1400" b="1" dirty="0">
                    <a:latin typeface="Courier New" panose="02070309020205020404" pitchFamily="49" charset="0"/>
                    <a:cs typeface="Courier New" panose="02070309020205020404" pitchFamily="49" charset="0"/>
                  </a:rPr>
                  <a:t>do</a:t>
                </a:r>
              </a:p>
              <a:p>
                <a:pPr marL="6350" lvl="3">
                  <a:tabLst>
                    <a:tab pos="354013" algn="l"/>
                    <a:tab pos="709613" algn="l"/>
                    <a:tab pos="1065213" algn="l"/>
                    <a:tab pos="1465263" algn="l"/>
                    <a:tab pos="2532063" algn="l"/>
                    <a:tab pos="3632200" algn="l"/>
                    <a:tab pos="4487863" algn="l"/>
                  </a:tabLst>
                </a:pPr>
                <a:r>
                  <a:rPr lang="en-GB" sz="1400" dirty="0">
                    <a:latin typeface="Courier New" panose="02070309020205020404" pitchFamily="49" charset="0"/>
                    <a:cs typeface="Courier New" panose="02070309020205020404" pitchFamily="49" charset="0"/>
                  </a:rPr>
                  <a:t>		</a:t>
                </a:r>
                <a:r>
                  <a:rPr lang="en-GB" sz="1400" i="1" dirty="0" err="1">
                    <a:latin typeface="Courier New" panose="02070309020205020404" pitchFamily="49" charset="0"/>
                    <a:cs typeface="Courier New" panose="02070309020205020404" pitchFamily="49" charset="0"/>
                  </a:rPr>
                  <a:t>â</a:t>
                </a:r>
                <a:r>
                  <a:rPr lang="en-GB" sz="1400" i="1" baseline="-25000" dirty="0" err="1">
                    <a:latin typeface="Courier New" panose="02070309020205020404" pitchFamily="49" charset="0"/>
                    <a:cs typeface="Courier New" panose="02070309020205020404" pitchFamily="49" charset="0"/>
                  </a:rPr>
                  <a:t>i</a:t>
                </a:r>
                <a:r>
                  <a:rPr lang="en-GB" sz="1400" dirty="0">
                    <a:latin typeface="Courier New" panose="02070309020205020404" pitchFamily="49" charset="0"/>
                    <a:cs typeface="Courier New" panose="02070309020205020404" pitchFamily="49" charset="0"/>
                  </a:rPr>
                  <a:t> = </a:t>
                </a:r>
                <a:r>
                  <a:rPr lang="en-GB" sz="1400" dirty="0">
                    <a:solidFill>
                      <a:schemeClr val="accent3">
                        <a:lumMod val="40000"/>
                        <a:lumOff val="60000"/>
                      </a:schemeClr>
                    </a:solidFill>
                    <a:latin typeface="Courier New" panose="02070309020205020404" pitchFamily="49" charset="0"/>
                    <a:cs typeface="Courier New" panose="02070309020205020404" pitchFamily="49" charset="0"/>
                  </a:rPr>
                  <a:t>any</a:t>
                </a:r>
                <a:r>
                  <a:rPr lang="en-GB" sz="1400" dirty="0">
                    <a:latin typeface="Courier New" panose="02070309020205020404" pitchFamily="49" charset="0"/>
                    <a:cs typeface="Courier New" panose="02070309020205020404" pitchFamily="49" charset="0"/>
                  </a:rPr>
                  <a:t> minimal subset of </a:t>
                </a:r>
                <a:r>
                  <a:rPr lang="en-GB" sz="1400" i="1" dirty="0">
                    <a:latin typeface="Courier New" panose="02070309020205020404" pitchFamily="49" charset="0"/>
                    <a:cs typeface="Courier New" panose="02070309020205020404" pitchFamily="49" charset="0"/>
                  </a:rPr>
                  <a:t>A</a:t>
                </a:r>
                <a:r>
                  <a:rPr lang="en-GB" sz="1400" i="1" baseline="-25000" dirty="0">
                    <a:latin typeface="Courier New" panose="02070309020205020404" pitchFamily="49" charset="0"/>
                    <a:cs typeface="Courier New" panose="02070309020205020404" pitchFamily="49" charset="0"/>
                  </a:rPr>
                  <a:t>i</a:t>
                </a:r>
                <a:r>
                  <a:rPr lang="en-GB" sz="1400" dirty="0">
                    <a:latin typeface="Courier New" panose="02070309020205020404" pitchFamily="49" charset="0"/>
                    <a:cs typeface="Courier New" panose="02070309020205020404" pitchFamily="49" charset="0"/>
                  </a:rPr>
                  <a:t> </a:t>
                </a:r>
              </a:p>
              <a:p>
                <a:pPr marL="6350" lvl="3">
                  <a:tabLst>
                    <a:tab pos="354013" algn="l"/>
                    <a:tab pos="709613" algn="l"/>
                    <a:tab pos="1065213" algn="l"/>
                    <a:tab pos="1465263" algn="l"/>
                    <a:tab pos="2532063" algn="l"/>
                    <a:tab pos="3632200" algn="l"/>
                    <a:tab pos="4487863" algn="l"/>
                  </a:tabLst>
                </a:pPr>
                <a:r>
                  <a:rPr lang="en-GB" sz="1400" dirty="0">
                    <a:latin typeface="Courier New" panose="02070309020205020404" pitchFamily="49" charset="0"/>
                    <a:cs typeface="Courier New" panose="02070309020205020404" pitchFamily="49" charset="0"/>
                  </a:rPr>
                  <a:t>				such that </a:t>
                </a:r>
                <a:r>
                  <a:rPr lang="en-US" sz="1400" dirty="0">
                    <a:latin typeface="Courier New" panose="02070309020205020404" pitchFamily="49" charset="0"/>
                    <a:cs typeface="Courier New" panose="02070309020205020404" pitchFamily="49" charset="0"/>
                  </a:rPr>
                  <a:t>𝛾</a:t>
                </a:r>
                <a:r>
                  <a:rPr lang="en-GB" sz="1400" baseline="30000" dirty="0">
                    <a:latin typeface="Courier New" panose="02070309020205020404" pitchFamily="49" charset="0"/>
                    <a:cs typeface="Courier New" panose="02070309020205020404" pitchFamily="49" charset="0"/>
                  </a:rPr>
                  <a:t>+</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ŝ</a:t>
                </a:r>
                <a:r>
                  <a:rPr lang="en-GB" sz="1400" i="1" baseline="-25000" dirty="0">
                    <a:latin typeface="Courier New" panose="02070309020205020404" pitchFamily="49" charset="0"/>
                    <a:cs typeface="Courier New" panose="02070309020205020404" pitchFamily="49" charset="0"/>
                  </a:rPr>
                  <a:t>i</a:t>
                </a:r>
                <a:r>
                  <a:rPr lang="en-GB" sz="1400" baseline="-25000" dirty="0">
                    <a:latin typeface="Courier New" panose="02070309020205020404" pitchFamily="49" charset="0"/>
                    <a:cs typeface="Courier New" panose="02070309020205020404" pitchFamily="49" charset="0"/>
                  </a:rPr>
                  <a:t>-1</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â</a:t>
                </a:r>
                <a:r>
                  <a:rPr lang="en-GB" sz="1400" i="1" baseline="-25000" dirty="0">
                    <a:latin typeface="Courier New" panose="02070309020205020404" pitchFamily="49" charset="0"/>
                    <a:cs typeface="Courier New" panose="02070309020205020404" pitchFamily="49" charset="0"/>
                  </a:rPr>
                  <a:t>i</a:t>
                </a:r>
                <a:r>
                  <a:rPr lang="en-GB" sz="1400" dirty="0">
                    <a:latin typeface="Courier New" panose="02070309020205020404" pitchFamily="49" charset="0"/>
                    <a:cs typeface="Courier New" panose="02070309020205020404" pitchFamily="49" charset="0"/>
                  </a:rPr>
                  <a:t>) r-satisfies </a:t>
                </a:r>
                <a:r>
                  <a:rPr lang="en-GB" sz="1400" i="1" dirty="0" err="1">
                    <a:latin typeface="Courier New" panose="02070309020205020404" pitchFamily="49" charset="0"/>
                    <a:cs typeface="Courier New" panose="02070309020205020404" pitchFamily="49" charset="0"/>
                  </a:rPr>
                  <a:t>ĝ</a:t>
                </a:r>
                <a:r>
                  <a:rPr lang="en-GB" sz="1400" i="1" baseline="-25000" dirty="0" err="1">
                    <a:latin typeface="Courier New" panose="02070309020205020404" pitchFamily="49" charset="0"/>
                    <a:cs typeface="Courier New" panose="02070309020205020404" pitchFamily="49" charset="0"/>
                  </a:rPr>
                  <a:t>i</a:t>
                </a:r>
                <a:endParaRPr lang="en-GB" sz="1400" i="1" dirty="0">
                  <a:latin typeface="Courier New" panose="02070309020205020404" pitchFamily="49" charset="0"/>
                  <a:cs typeface="Courier New" panose="02070309020205020404" pitchFamily="49" charset="0"/>
                </a:endParaRPr>
              </a:p>
              <a:p>
                <a:pPr marL="6350" lvl="3">
                  <a:tabLst>
                    <a:tab pos="354013" algn="l"/>
                    <a:tab pos="709613" algn="l"/>
                    <a:tab pos="1065213" algn="l"/>
                    <a:tab pos="1465263" algn="l"/>
                    <a:tab pos="2532063" algn="l"/>
                    <a:tab pos="3632200" algn="l"/>
                    <a:tab pos="4487863" algn="l"/>
                  </a:tabLst>
                </a:pP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ĝ</a:t>
                </a:r>
                <a:r>
                  <a:rPr lang="en-GB" sz="1400" i="1" baseline="-25000" dirty="0">
                    <a:latin typeface="Courier New" panose="02070309020205020404" pitchFamily="49" charset="0"/>
                    <a:cs typeface="Courier New" panose="02070309020205020404" pitchFamily="49" charset="0"/>
                  </a:rPr>
                  <a:t>i</a:t>
                </a:r>
                <a:r>
                  <a:rPr lang="en-GB" sz="1400" baseline="-25000" dirty="0">
                    <a:latin typeface="Courier New" panose="02070309020205020404" pitchFamily="49" charset="0"/>
                    <a:cs typeface="Courier New" panose="02070309020205020404" pitchFamily="49" charset="0"/>
                  </a:rPr>
                  <a:t>−1</a:t>
                </a:r>
                <a:r>
                  <a:rPr lang="en-GB" sz="1400" dirty="0">
                    <a:latin typeface="Courier New" panose="02070309020205020404" pitchFamily="49" charset="0"/>
                    <a:cs typeface="Courier New" panose="02070309020205020404" pitchFamily="49" charset="0"/>
                  </a:rPr>
                  <a:t> ← (</a:t>
                </a:r>
                <a:r>
                  <a:rPr lang="en-GB" sz="1400" i="1" dirty="0" err="1">
                    <a:latin typeface="Courier New" panose="02070309020205020404" pitchFamily="49" charset="0"/>
                    <a:cs typeface="Courier New" panose="02070309020205020404" pitchFamily="49" charset="0"/>
                  </a:rPr>
                  <a:t>ĝ</a:t>
                </a:r>
                <a:r>
                  <a:rPr lang="en-GB" sz="1400" i="1" baseline="-25000" dirty="0" err="1">
                    <a:latin typeface="Courier New" panose="02070309020205020404" pitchFamily="49" charset="0"/>
                    <a:cs typeface="Courier New" panose="02070309020205020404" pitchFamily="49" charset="0"/>
                  </a:rPr>
                  <a:t>i</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eff</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â</a:t>
                </a:r>
                <a:r>
                  <a:rPr lang="en-GB" sz="1400" i="1" baseline="-25000" dirty="0" err="1">
                    <a:latin typeface="Courier New" panose="02070309020205020404" pitchFamily="49" charset="0"/>
                    <a:cs typeface="Courier New" panose="02070309020205020404" pitchFamily="49" charset="0"/>
                  </a:rPr>
                  <a:t>i</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pre</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â</a:t>
                </a:r>
                <a:r>
                  <a:rPr lang="en-GB" sz="1400" i="1" baseline="-25000" dirty="0" err="1">
                    <a:latin typeface="Courier New" panose="02070309020205020404" pitchFamily="49" charset="0"/>
                    <a:cs typeface="Courier New" panose="02070309020205020404" pitchFamily="49" charset="0"/>
                  </a:rPr>
                  <a:t>i</a:t>
                </a:r>
                <a:r>
                  <a:rPr lang="en-GB" sz="1400" dirty="0">
                    <a:latin typeface="Courier New" panose="02070309020205020404" pitchFamily="49" charset="0"/>
                    <a:cs typeface="Courier New" panose="02070309020205020404" pitchFamily="49" charset="0"/>
                  </a:rPr>
                  <a:t>)</a:t>
                </a:r>
              </a:p>
              <a:p>
                <a:pPr marL="6350" lvl="3">
                  <a:tabLst>
                    <a:tab pos="354013" algn="l"/>
                    <a:tab pos="709613" algn="l"/>
                    <a:tab pos="1065213" algn="l"/>
                    <a:tab pos="1465263" algn="l"/>
                    <a:tab pos="2532063" algn="l"/>
                    <a:tab pos="3632200" algn="l"/>
                    <a:tab pos="4487863" algn="l"/>
                  </a:tabLst>
                </a:pPr>
                <a:r>
                  <a:rPr lang="en-GB" sz="1400" dirty="0">
                    <a:latin typeface="Courier New" panose="02070309020205020404" pitchFamily="49" charset="0"/>
                    <a:cs typeface="Courier New" panose="02070309020205020404" pitchFamily="49" charset="0"/>
                  </a:rPr>
                  <a:t>	</a:t>
                </a:r>
                <a14:m>
                  <m:oMath xmlns:m="http://schemas.openxmlformats.org/officeDocument/2006/math">
                    <m:acc>
                      <m:accPr>
                        <m:chr m:val="̂"/>
                        <m:ctrlPr>
                          <a:rPr lang="en-GB" sz="1400" i="1">
                            <a:solidFill>
                              <a:schemeClr val="bg1"/>
                            </a:solidFill>
                            <a:latin typeface="Cambria Math" panose="02040503050406030204" pitchFamily="18" charset="0"/>
                            <a:cs typeface="Times New Roman"/>
                          </a:rPr>
                        </m:ctrlPr>
                      </m:accPr>
                      <m:e>
                        <m:r>
                          <a:rPr lang="en-GB" sz="1400" i="1">
                            <a:solidFill>
                              <a:schemeClr val="bg1"/>
                            </a:solidFill>
                            <a:latin typeface="Cambria Math" panose="02040503050406030204" pitchFamily="18" charset="0"/>
                            <a:cs typeface="Times New Roman"/>
                          </a:rPr>
                          <m:t>𝜋</m:t>
                        </m:r>
                      </m:e>
                    </m:acc>
                  </m:oMath>
                </a14:m>
                <a:r>
                  <a:rPr lang="en-GB" sz="1400" i="1" dirty="0">
                    <a:solidFill>
                      <a:schemeClr val="bg1"/>
                    </a:solidFill>
                    <a:latin typeface="Courier New" panose="02070309020205020404" pitchFamily="49" charset="0"/>
                    <a:cs typeface="Courier New" panose="02070309020205020404" pitchFamily="49" charset="0"/>
                  </a:rPr>
                  <a:t> </a:t>
                </a: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â</a:t>
                </a:r>
                <a:r>
                  <a:rPr lang="en-GB" sz="1400" baseline="-25000" dirty="0">
                    <a:latin typeface="Courier New" panose="02070309020205020404" pitchFamily="49" charset="0"/>
                    <a:cs typeface="Courier New" panose="02070309020205020404" pitchFamily="49" charset="0"/>
                  </a:rPr>
                  <a:t>1</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â</a:t>
                </a:r>
                <a:r>
                  <a:rPr lang="en-GB" sz="1400" baseline="-25000" dirty="0" err="1">
                    <a:latin typeface="Courier New" panose="02070309020205020404" pitchFamily="49" charset="0"/>
                    <a:cs typeface="Courier New" panose="02070309020205020404" pitchFamily="49" charset="0"/>
                  </a:rPr>
                  <a:t>k</a:t>
                </a:r>
                <a:r>
                  <a:rPr lang="en-GB" sz="1400" dirty="0">
                    <a:latin typeface="Courier New" panose="02070309020205020404" pitchFamily="49" charset="0"/>
                    <a:cs typeface="Courier New" panose="02070309020205020404" pitchFamily="49" charset="0"/>
                  </a:rPr>
                  <a:t>⟩</a:t>
                </a:r>
              </a:p>
              <a:p>
                <a:pPr marL="6350" lvl="2">
                  <a:tabLst>
                    <a:tab pos="354013" algn="l"/>
                    <a:tab pos="709613" algn="l"/>
                    <a:tab pos="1065213" algn="l"/>
                    <a:tab pos="1465263" algn="l"/>
                    <a:tab pos="2532063" algn="l"/>
                    <a:tab pos="3632200"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return</a:t>
                </a:r>
                <a:r>
                  <a:rPr lang="en-GB" sz="1400" dirty="0">
                    <a:latin typeface="Courier New" panose="02070309020205020404" pitchFamily="49" charset="0"/>
                    <a:cs typeface="Courier New" panose="02070309020205020404" pitchFamily="49" charset="0"/>
                  </a:rPr>
                  <a:t> ∑</a:t>
                </a:r>
                <a:r>
                  <a:rPr lang="en-GB" sz="1400" i="1" baseline="-25000" dirty="0">
                    <a:latin typeface="Courier New" panose="02070309020205020404" pitchFamily="49" charset="0"/>
                    <a:cs typeface="Courier New" panose="02070309020205020404" pitchFamily="49" charset="0"/>
                  </a:rPr>
                  <a:t>a</a:t>
                </a:r>
                <a:r>
                  <a:rPr lang="en-GB" sz="1400" baseline="-25000" dirty="0">
                    <a:latin typeface="Courier New" panose="02070309020205020404" pitchFamily="49" charset="0"/>
                    <a:cs typeface="Courier New" panose="02070309020205020404" pitchFamily="49" charset="0"/>
                  </a:rPr>
                  <a:t> is an action in </a:t>
                </a:r>
                <a14:m>
                  <m:oMath xmlns:m="http://schemas.openxmlformats.org/officeDocument/2006/math">
                    <m:acc>
                      <m:accPr>
                        <m:chr m:val="̂"/>
                        <m:ctrlPr>
                          <a:rPr lang="en-GB" sz="1400" i="1" baseline="-25000">
                            <a:solidFill>
                              <a:schemeClr val="bg1"/>
                            </a:solidFill>
                            <a:latin typeface="Cambria Math" panose="02040503050406030204" pitchFamily="18" charset="0"/>
                            <a:cs typeface="Times New Roman"/>
                          </a:rPr>
                        </m:ctrlPr>
                      </m:accPr>
                      <m:e>
                        <m:r>
                          <a:rPr lang="en-GB" sz="1400" i="1" baseline="-25000">
                            <a:solidFill>
                              <a:schemeClr val="bg1"/>
                            </a:solidFill>
                            <a:latin typeface="Cambria Math" panose="02040503050406030204" pitchFamily="18" charset="0"/>
                            <a:cs typeface="Times New Roman"/>
                          </a:rPr>
                          <m:t>𝜋</m:t>
                        </m:r>
                      </m:e>
                    </m:acc>
                  </m:oMath>
                </a14:m>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cost</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a</a:t>
                </a:r>
                <a:r>
                  <a:rPr lang="en-GB" sz="1400" dirty="0">
                    <a:latin typeface="Courier New" panose="02070309020205020404" pitchFamily="49" charset="0"/>
                    <a:cs typeface="Courier New" panose="02070309020205020404" pitchFamily="49" charset="0"/>
                  </a:rPr>
                  <a:t>)	// upper bound on </a:t>
                </a:r>
                <a:r>
                  <a:rPr lang="en-GB" sz="1400" i="1" dirty="0">
                    <a:latin typeface="Courier New" panose="02070309020205020404" pitchFamily="49" charset="0"/>
                    <a:cs typeface="Courier New" panose="02070309020205020404" pitchFamily="49" charset="0"/>
                  </a:rPr>
                  <a:t>h</a:t>
                </a:r>
                <a:r>
                  <a:rPr lang="en-GB" sz="1400" baseline="30000" dirty="0">
                    <a:latin typeface="Courier New" panose="02070309020205020404" pitchFamily="49" charset="0"/>
                    <a:cs typeface="Courier New" panose="02070309020205020404" pitchFamily="49" charset="0"/>
                  </a:rPr>
                  <a:t>+</a:t>
                </a:r>
                <a:endParaRPr lang="en-GB" sz="1400" dirty="0">
                  <a:latin typeface="Courier New" panose="02070309020205020404" pitchFamily="49" charset="0"/>
                  <a:cs typeface="Courier New" panose="02070309020205020404" pitchFamily="49" charset="0"/>
                </a:endParaRPr>
              </a:p>
            </p:txBody>
          </p:sp>
        </mc:Choice>
        <mc:Fallback xmlns="">
          <p:sp>
            <p:nvSpPr>
              <p:cNvPr id="7" name="Rectangle 6">
                <a:extLst>
                  <a:ext uri="{FF2B5EF4-FFF2-40B4-BE49-F238E27FC236}">
                    <a16:creationId xmlns:a16="http://schemas.microsoft.com/office/drawing/2014/main" id="{7AECC1BD-239F-3640-9DEC-2BAEADD72E2D}"/>
                  </a:ext>
                </a:extLst>
              </p:cNvPr>
              <p:cNvSpPr>
                <a:spLocks noRot="1" noChangeAspect="1" noMove="1" noResize="1" noEditPoints="1" noAdjustHandles="1" noChangeArrowheads="1" noChangeShapeType="1" noTextEdit="1"/>
              </p:cNvSpPr>
              <p:nvPr/>
            </p:nvSpPr>
            <p:spPr>
              <a:xfrm>
                <a:off x="5501390" y="1666697"/>
                <a:ext cx="6330284" cy="3539430"/>
              </a:xfrm>
              <a:prstGeom prst="rect">
                <a:avLst/>
              </a:prstGeom>
              <a:blipFill>
                <a:blip r:embed="rId4"/>
                <a:stretch>
                  <a:fillRect/>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3C7F29B6-98C3-3112-9195-FA761BEB9565}"/>
                  </a:ext>
                </a:extLst>
              </p:cNvPr>
              <p:cNvSpPr txBox="1"/>
              <p:nvPr/>
            </p:nvSpPr>
            <p:spPr>
              <a:xfrm>
                <a:off x="6333040" y="5485183"/>
                <a:ext cx="4675062" cy="369332"/>
              </a:xfrm>
              <a:prstGeom prst="rect">
                <a:avLst/>
              </a:prstGeom>
            </p:spPr>
            <p:style>
              <a:lnRef idx="0">
                <a:schemeClr val="accent1"/>
              </a:lnRef>
              <a:fillRef idx="3">
                <a:schemeClr val="accent1"/>
              </a:fillRef>
              <a:effectRef idx="3">
                <a:schemeClr val="accent1"/>
              </a:effectRef>
              <a:fontRef idx="minor">
                <a:schemeClr val="lt1"/>
              </a:fontRef>
            </p:style>
            <p:txBody>
              <a:bodyPr wrap="none">
                <a:spAutoFit/>
              </a:bodyPr>
              <a:lstStyle/>
              <a:p>
                <a:r>
                  <a:rPr lang="en-GB" dirty="0"/>
                  <a:t>Define </a:t>
                </a:r>
                <a14:m>
                  <m:oMath xmlns:m="http://schemas.openxmlformats.org/officeDocument/2006/math">
                    <m:sSup>
                      <m:sSupPr>
                        <m:ctrlPr>
                          <a:rPr lang="en-GB" i="1" smtClean="0">
                            <a:latin typeface="Cambria Math" panose="02040503050406030204" pitchFamily="18" charset="0"/>
                          </a:rPr>
                        </m:ctrlPr>
                      </m:sSupPr>
                      <m:e>
                        <m:r>
                          <a:rPr lang="en-GB" i="1" smtClean="0">
                            <a:latin typeface="Cambria Math" panose="02040503050406030204" pitchFamily="18" charset="0"/>
                          </a:rPr>
                          <m:t>h</m:t>
                        </m:r>
                      </m:e>
                      <m:sup>
                        <m:r>
                          <a:rPr lang="en-GB" i="1" smtClean="0">
                            <a:latin typeface="Cambria Math" panose="02040503050406030204" pitchFamily="18" charset="0"/>
                          </a:rPr>
                          <m:t>𝐹𝐹</m:t>
                        </m:r>
                      </m:sup>
                    </m:sSup>
                    <m:d>
                      <m:dPr>
                        <m:ctrlPr>
                          <a:rPr lang="de-DE" b="0" i="1" smtClean="0">
                            <a:latin typeface="Cambria Math" panose="02040503050406030204" pitchFamily="18" charset="0"/>
                          </a:rPr>
                        </m:ctrlPr>
                      </m:dPr>
                      <m:e>
                        <m:r>
                          <a:rPr lang="de-DE" b="0" i="1" smtClean="0">
                            <a:latin typeface="Cambria Math" panose="02040503050406030204" pitchFamily="18" charset="0"/>
                          </a:rPr>
                          <m:t>𝑠</m:t>
                        </m:r>
                      </m:e>
                    </m:d>
                    <m:r>
                      <a:rPr lang="de-DE" b="0" i="1" smtClean="0">
                        <a:latin typeface="Cambria Math" panose="02040503050406030204" pitchFamily="18" charset="0"/>
                      </a:rPr>
                      <m:t> :=</m:t>
                    </m:r>
                  </m:oMath>
                </a14:m>
                <a:r>
                  <a:rPr lang="en-GB" dirty="0"/>
                  <a:t> value returned by </a:t>
                </a:r>
                <a:r>
                  <a:rPr lang="en-GB" dirty="0">
                    <a:latin typeface="Calibri" panose="020F0502020204030204" pitchFamily="34" charset="0"/>
                  </a:rPr>
                  <a:t>HFF</a:t>
                </a:r>
                <a:r>
                  <a:rPr lang="en-GB" dirty="0"/>
                  <a:t>(</a:t>
                </a:r>
                <a14:m>
                  <m:oMath xmlns:m="http://schemas.openxmlformats.org/officeDocument/2006/math">
                    <m:r>
                      <m:rPr>
                        <m:sty m:val="p"/>
                      </m:rPr>
                      <a:rPr lang="en-GB" i="0" smtClean="0">
                        <a:latin typeface="Cambria Math" panose="02040503050406030204" pitchFamily="18" charset="0"/>
                      </a:rPr>
                      <m:t>Σ</m:t>
                    </m:r>
                    <m:r>
                      <a:rPr lang="en-GB" i="1" smtClean="0">
                        <a:latin typeface="Cambria Math" panose="02040503050406030204" pitchFamily="18" charset="0"/>
                      </a:rPr>
                      <m:t>,</m:t>
                    </m:r>
                    <m:r>
                      <a:rPr lang="de-DE" b="0" i="1" smtClean="0">
                        <a:latin typeface="Cambria Math" panose="02040503050406030204" pitchFamily="18" charset="0"/>
                      </a:rPr>
                      <m:t>𝑠</m:t>
                    </m:r>
                    <m:r>
                      <a:rPr lang="en-GB" i="1" smtClean="0">
                        <a:latin typeface="Cambria Math" panose="02040503050406030204" pitchFamily="18" charset="0"/>
                      </a:rPr>
                      <m:t>,</m:t>
                    </m:r>
                    <m:r>
                      <a:rPr lang="en-GB" i="1" smtClean="0">
                        <a:latin typeface="Cambria Math" panose="02040503050406030204" pitchFamily="18" charset="0"/>
                      </a:rPr>
                      <m:t>𝑔</m:t>
                    </m:r>
                  </m:oMath>
                </a14:m>
                <a:r>
                  <a:rPr lang="en-GB" dirty="0"/>
                  <a:t>)</a:t>
                </a:r>
                <a:endParaRPr lang="en-DE" dirty="0"/>
              </a:p>
            </p:txBody>
          </p:sp>
        </mc:Choice>
        <mc:Fallback xmlns="">
          <p:sp>
            <p:nvSpPr>
              <p:cNvPr id="9" name="TextBox 8">
                <a:extLst>
                  <a:ext uri="{FF2B5EF4-FFF2-40B4-BE49-F238E27FC236}">
                    <a16:creationId xmlns:a16="http://schemas.microsoft.com/office/drawing/2014/main" id="{3C7F29B6-98C3-3112-9195-FA761BEB9565}"/>
                  </a:ext>
                </a:extLst>
              </p:cNvPr>
              <p:cNvSpPr txBox="1">
                <a:spLocks noRot="1" noChangeAspect="1" noMove="1" noResize="1" noEditPoints="1" noAdjustHandles="1" noChangeArrowheads="1" noChangeShapeType="1" noTextEdit="1"/>
              </p:cNvSpPr>
              <p:nvPr/>
            </p:nvSpPr>
            <p:spPr>
              <a:xfrm>
                <a:off x="6333040" y="5485183"/>
                <a:ext cx="4675062" cy="369332"/>
              </a:xfrm>
              <a:prstGeom prst="rect">
                <a:avLst/>
              </a:prstGeom>
              <a:blipFill>
                <a:blip r:embed="rId5"/>
                <a:stretch>
                  <a:fillRect/>
                </a:stretch>
              </a:blipFill>
            </p:spPr>
            <p:txBody>
              <a:bodyPr/>
              <a:lstStyle/>
              <a:p>
                <a:r>
                  <a:rPr lang="en-DE">
                    <a:noFill/>
                  </a:rPr>
                  <a:t> </a:t>
                </a:r>
              </a:p>
            </p:txBody>
          </p:sp>
        </mc:Fallback>
      </mc:AlternateContent>
    </p:spTree>
    <p:extLst>
      <p:ext uri="{BB962C8B-B14F-4D97-AF65-F5344CB8AC3E}">
        <p14:creationId xmlns:p14="http://schemas.microsoft.com/office/powerpoint/2010/main" val="233923323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Example (as before)</a:t>
            </a:r>
          </a:p>
        </p:txBody>
      </p:sp>
      <mc:AlternateContent xmlns:mc="http://schemas.openxmlformats.org/markup-compatibility/2006" xmlns:a14="http://schemas.microsoft.com/office/drawing/2010/main">
        <mc:Choice Requires="a14">
          <p:sp>
            <p:nvSpPr>
              <p:cNvPr id="11" name="Content Placeholder 10">
                <a:extLst>
                  <a:ext uri="{FF2B5EF4-FFF2-40B4-BE49-F238E27FC236}">
                    <a16:creationId xmlns:a16="http://schemas.microsoft.com/office/drawing/2014/main" id="{11B6BCBA-7459-434B-8FC4-4A12BCE4CCA2}"/>
                  </a:ext>
                </a:extLst>
              </p:cNvPr>
              <p:cNvSpPr>
                <a:spLocks noGrp="1"/>
              </p:cNvSpPr>
              <p:nvPr>
                <p:ph idx="1"/>
              </p:nvPr>
            </p:nvSpPr>
            <p:spPr/>
            <p:txBody>
              <a:bodyPr>
                <a:normAutofit/>
              </a:bodyPr>
              <a:lstStyle/>
              <a:p>
                <a14:m>
                  <m:oMath xmlns:m="http://schemas.openxmlformats.org/officeDocument/2006/math">
                    <m:sSub>
                      <m:sSubPr>
                        <m:ctrlPr>
                          <a:rPr lang="de-DE" i="1" dirty="0" smtClean="0">
                            <a:latin typeface="Cambria Math" panose="02040503050406030204" pitchFamily="18" charset="0"/>
                          </a:rPr>
                        </m:ctrlPr>
                      </m:sSubPr>
                      <m:e>
                        <m:r>
                          <a:rPr lang="en-US" i="1" dirty="0">
                            <a:latin typeface="Cambria Math" panose="02040503050406030204" pitchFamily="18" charset="0"/>
                          </a:rPr>
                          <m:t>𝑠</m:t>
                        </m:r>
                      </m:e>
                      <m:sub>
                        <m:r>
                          <a:rPr lang="en-US" i="1" dirty="0">
                            <a:latin typeface="Cambria Math" panose="02040503050406030204" pitchFamily="18" charset="0"/>
                          </a:rPr>
                          <m:t>0</m:t>
                        </m:r>
                      </m:sub>
                    </m:sSub>
                    <m:r>
                      <a:rPr lang="en-US" i="1" dirty="0">
                        <a:latin typeface="Cambria Math" panose="02040503050406030204" pitchFamily="18" charset="0"/>
                      </a:rPr>
                      <m:t>={</m:t>
                    </m:r>
                    <m:r>
                      <a:rPr lang="en-US" i="1" dirty="0" err="1">
                        <a:latin typeface="Cambria Math" panose="02040503050406030204" pitchFamily="18" charset="0"/>
                      </a:rPr>
                      <m:t>𝑙𝑜𝑐</m:t>
                    </m:r>
                    <m:d>
                      <m:dPr>
                        <m:ctrlPr>
                          <a:rPr lang="en-US" i="1" dirty="0">
                            <a:latin typeface="Cambria Math" panose="02040503050406030204" pitchFamily="18" charset="0"/>
                          </a:rPr>
                        </m:ctrlPr>
                      </m:dPr>
                      <m:e>
                        <m:r>
                          <a:rPr lang="en-US" i="1" dirty="0">
                            <a:latin typeface="Cambria Math" panose="02040503050406030204" pitchFamily="18" charset="0"/>
                          </a:rPr>
                          <m:t>𝑟</m:t>
                        </m:r>
                        <m:r>
                          <a:rPr lang="en-US" i="1" dirty="0">
                            <a:latin typeface="Cambria Math" panose="02040503050406030204" pitchFamily="18" charset="0"/>
                          </a:rPr>
                          <m:t>1</m:t>
                        </m:r>
                      </m:e>
                    </m:d>
                    <m:r>
                      <a:rPr lang="en-US" i="1" dirty="0">
                        <a:latin typeface="Cambria Math" panose="02040503050406030204" pitchFamily="18" charset="0"/>
                      </a:rPr>
                      <m:t>=</m:t>
                    </m:r>
                    <m:r>
                      <a:rPr lang="en-US" i="1" dirty="0">
                        <a:latin typeface="Cambria Math" panose="02040503050406030204" pitchFamily="18" charset="0"/>
                      </a:rPr>
                      <m:t>𝑑</m:t>
                    </m:r>
                    <m:r>
                      <a:rPr lang="en-US" i="1" dirty="0">
                        <a:latin typeface="Cambria Math" panose="02040503050406030204" pitchFamily="18" charset="0"/>
                      </a:rPr>
                      <m:t>3, </m:t>
                    </m:r>
                    <m:r>
                      <a:rPr lang="en-US" i="1" dirty="0">
                        <a:latin typeface="Cambria Math" panose="02040503050406030204" pitchFamily="18" charset="0"/>
                      </a:rPr>
                      <m:t>𝑐𝑎𝑟𝑔𝑜</m:t>
                    </m:r>
                    <m:d>
                      <m:dPr>
                        <m:ctrlPr>
                          <a:rPr lang="en-US" i="1" dirty="0">
                            <a:latin typeface="Cambria Math" panose="02040503050406030204" pitchFamily="18" charset="0"/>
                          </a:rPr>
                        </m:ctrlPr>
                      </m:dPr>
                      <m:e>
                        <m:r>
                          <a:rPr lang="en-US" i="1" dirty="0">
                            <a:latin typeface="Cambria Math" panose="02040503050406030204" pitchFamily="18" charset="0"/>
                          </a:rPr>
                          <m:t>𝑟</m:t>
                        </m:r>
                        <m:r>
                          <a:rPr lang="en-US" i="1" dirty="0">
                            <a:latin typeface="Cambria Math" panose="02040503050406030204" pitchFamily="18" charset="0"/>
                          </a:rPr>
                          <m:t>1</m:t>
                        </m:r>
                      </m:e>
                    </m:d>
                    <m:r>
                      <a:rPr lang="en-US" i="1" dirty="0">
                        <a:latin typeface="Cambria Math" panose="02040503050406030204" pitchFamily="18" charset="0"/>
                      </a:rPr>
                      <m:t>=</m:t>
                    </m:r>
                    <m:r>
                      <a:rPr lang="en-US" i="1" dirty="0">
                        <a:latin typeface="Cambria Math" panose="02040503050406030204" pitchFamily="18" charset="0"/>
                      </a:rPr>
                      <m:t>𝑛𝑖𝑙</m:t>
                    </m:r>
                    <m:r>
                      <a:rPr lang="en-US" i="1" dirty="0">
                        <a:latin typeface="Cambria Math" panose="02040503050406030204" pitchFamily="18" charset="0"/>
                      </a:rPr>
                      <m:t>, </m:t>
                    </m:r>
                    <m:r>
                      <a:rPr lang="en-US" i="1" dirty="0" err="1">
                        <a:latin typeface="Cambria Math" panose="02040503050406030204" pitchFamily="18" charset="0"/>
                      </a:rPr>
                      <m:t>𝑙𝑜𝑐</m:t>
                    </m:r>
                    <m:d>
                      <m:dPr>
                        <m:ctrlPr>
                          <a:rPr lang="en-US" i="1" dirty="0">
                            <a:latin typeface="Cambria Math" panose="02040503050406030204" pitchFamily="18" charset="0"/>
                          </a:rPr>
                        </m:ctrlPr>
                      </m:dPr>
                      <m:e>
                        <m:r>
                          <a:rPr lang="en-US" i="1" dirty="0">
                            <a:latin typeface="Cambria Math" panose="02040503050406030204" pitchFamily="18" charset="0"/>
                          </a:rPr>
                          <m:t>𝑐</m:t>
                        </m:r>
                        <m:r>
                          <a:rPr lang="en-US" i="1" dirty="0">
                            <a:latin typeface="Cambria Math" panose="02040503050406030204" pitchFamily="18" charset="0"/>
                          </a:rPr>
                          <m:t>1</m:t>
                        </m:r>
                      </m:e>
                    </m:d>
                    <m:r>
                      <a:rPr lang="en-US" i="1" dirty="0">
                        <a:latin typeface="Cambria Math" panose="02040503050406030204" pitchFamily="18" charset="0"/>
                      </a:rPr>
                      <m:t>=</m:t>
                    </m:r>
                    <m:r>
                      <a:rPr lang="en-US" i="1" dirty="0">
                        <a:latin typeface="Cambria Math" panose="02040503050406030204" pitchFamily="18" charset="0"/>
                      </a:rPr>
                      <m:t>𝑑</m:t>
                    </m:r>
                    <m:r>
                      <a:rPr lang="en-US" i="1" dirty="0">
                        <a:latin typeface="Cambria Math" panose="02040503050406030204" pitchFamily="18" charset="0"/>
                      </a:rPr>
                      <m:t>1}</m:t>
                    </m:r>
                  </m:oMath>
                </a14:m>
                <a:endParaRPr lang="en-GB" dirty="0"/>
              </a:p>
              <a:p>
                <a:r>
                  <a:rPr lang="en-GB" dirty="0"/>
                  <a:t>In </a:t>
                </a:r>
                <a14:m>
                  <m:oMath xmlns:m="http://schemas.openxmlformats.org/officeDocument/2006/math">
                    <m:sSub>
                      <m:sSubPr>
                        <m:ctrlPr>
                          <a:rPr lang="de-DE" b="0" i="1" dirty="0" smtClean="0">
                            <a:latin typeface="Cambria Math" panose="02040503050406030204" pitchFamily="18" charset="0"/>
                          </a:rPr>
                        </m:ctrlPr>
                      </m:sSubPr>
                      <m:e>
                        <m:r>
                          <a:rPr lang="en-GB" i="1" dirty="0" smtClean="0">
                            <a:latin typeface="Cambria Math" panose="02040503050406030204" pitchFamily="18" charset="0"/>
                          </a:rPr>
                          <m:t>𝑠</m:t>
                        </m:r>
                      </m:e>
                      <m:sub>
                        <m:r>
                          <a:rPr lang="en-GB" i="1" dirty="0" smtClean="0">
                            <a:latin typeface="Cambria Math" panose="02040503050406030204" pitchFamily="18" charset="0"/>
                          </a:rPr>
                          <m:t>0</m:t>
                        </m:r>
                      </m:sub>
                    </m:sSub>
                  </m:oMath>
                </a14:m>
                <a:r>
                  <a:rPr lang="en-GB" dirty="0"/>
                  <a:t>, two applicable actions</a:t>
                </a:r>
              </a:p>
              <a:p>
                <a:pPr lvl="1"/>
                <a14:m>
                  <m:oMath xmlns:m="http://schemas.openxmlformats.org/officeDocument/2006/math">
                    <m:sSub>
                      <m:sSubPr>
                        <m:ctrlPr>
                          <a:rPr lang="de-DE" b="0" i="1" dirty="0" smtClean="0">
                            <a:latin typeface="Cambria Math" panose="02040503050406030204" pitchFamily="18" charset="0"/>
                          </a:rPr>
                        </m:ctrlPr>
                      </m:sSubPr>
                      <m:e>
                        <m:r>
                          <a:rPr lang="en-GB" i="1" dirty="0" smtClean="0">
                            <a:latin typeface="Cambria Math" panose="02040503050406030204" pitchFamily="18" charset="0"/>
                          </a:rPr>
                          <m:t>𝑎</m:t>
                        </m:r>
                      </m:e>
                      <m:sub>
                        <m:r>
                          <a:rPr lang="en-GB" i="1" dirty="0" smtClean="0">
                            <a:latin typeface="Cambria Math" panose="02040503050406030204" pitchFamily="18" charset="0"/>
                          </a:rPr>
                          <m:t>1</m:t>
                        </m:r>
                      </m:sub>
                    </m:sSub>
                    <m:r>
                      <a:rPr lang="en-GB" i="1" dirty="0">
                        <a:latin typeface="Cambria Math" panose="02040503050406030204" pitchFamily="18" charset="0"/>
                      </a:rPr>
                      <m:t>=</m:t>
                    </m:r>
                    <m:r>
                      <a:rPr lang="en-GB" i="1" dirty="0">
                        <a:latin typeface="Cambria Math" panose="02040503050406030204" pitchFamily="18" charset="0"/>
                      </a:rPr>
                      <m:t>𝑚𝑜𝑣𝑒</m:t>
                    </m:r>
                    <m:d>
                      <m:dPr>
                        <m:ctrlPr>
                          <a:rPr lang="en-GB" i="1" dirty="0">
                            <a:latin typeface="Cambria Math" panose="02040503050406030204" pitchFamily="18" charset="0"/>
                          </a:rPr>
                        </m:ctrlPr>
                      </m:dPr>
                      <m:e>
                        <m:r>
                          <a:rPr lang="en-GB" i="1" dirty="0">
                            <a:latin typeface="Cambria Math" panose="02040503050406030204" pitchFamily="18" charset="0"/>
                          </a:rPr>
                          <m:t>𝑟</m:t>
                        </m:r>
                        <m:r>
                          <a:rPr lang="en-GB" i="1" dirty="0">
                            <a:latin typeface="Cambria Math" panose="02040503050406030204" pitchFamily="18" charset="0"/>
                          </a:rPr>
                          <m:t>1,</m:t>
                        </m:r>
                        <m:r>
                          <a:rPr lang="en-GB" i="1" dirty="0">
                            <a:latin typeface="Cambria Math" panose="02040503050406030204" pitchFamily="18" charset="0"/>
                          </a:rPr>
                          <m:t>𝑑</m:t>
                        </m:r>
                        <m:r>
                          <a:rPr lang="en-GB" i="1" dirty="0">
                            <a:latin typeface="Cambria Math" panose="02040503050406030204" pitchFamily="18" charset="0"/>
                          </a:rPr>
                          <m:t>3,</m:t>
                        </m:r>
                        <m:r>
                          <a:rPr lang="en-GB" i="1" dirty="0">
                            <a:latin typeface="Cambria Math" panose="02040503050406030204" pitchFamily="18" charset="0"/>
                          </a:rPr>
                          <m:t>𝑑</m:t>
                        </m:r>
                        <m:r>
                          <a:rPr lang="en-GB" i="1" dirty="0">
                            <a:latin typeface="Cambria Math" panose="02040503050406030204" pitchFamily="18" charset="0"/>
                          </a:rPr>
                          <m:t>1</m:t>
                        </m:r>
                      </m:e>
                    </m:d>
                  </m:oMath>
                </a14:m>
                <a:endParaRPr lang="en-GB" dirty="0"/>
              </a:p>
              <a:p>
                <a:pPr lvl="2"/>
                <a14:m>
                  <m:oMath xmlns:m="http://schemas.openxmlformats.org/officeDocument/2006/math">
                    <m:sSub>
                      <m:sSubPr>
                        <m:ctrlPr>
                          <a:rPr lang="de-DE" b="0" i="1" dirty="0" smtClean="0">
                            <a:latin typeface="Cambria Math" panose="02040503050406030204" pitchFamily="18" charset="0"/>
                          </a:rPr>
                        </m:ctrlPr>
                      </m:sSubPr>
                      <m:e>
                        <m:r>
                          <a:rPr lang="en-GB" i="1" dirty="0" smtClean="0">
                            <a:latin typeface="Cambria Math" panose="02040503050406030204" pitchFamily="18" charset="0"/>
                          </a:rPr>
                          <m:t>𝑠</m:t>
                        </m:r>
                      </m:e>
                      <m:sub>
                        <m:r>
                          <a:rPr lang="de-DE" b="0" i="1" dirty="0" smtClean="0">
                            <a:latin typeface="Cambria Math" panose="02040503050406030204" pitchFamily="18" charset="0"/>
                          </a:rPr>
                          <m:t>1</m:t>
                        </m:r>
                      </m:sub>
                    </m:sSub>
                    <m:r>
                      <a:rPr lang="en-GB" i="1" dirty="0">
                        <a:latin typeface="Cambria Math" panose="02040503050406030204" pitchFamily="18" charset="0"/>
                      </a:rPr>
                      <m:t>={</m:t>
                    </m:r>
                    <m:r>
                      <a:rPr lang="en-GB" i="1" dirty="0" err="1">
                        <a:latin typeface="Cambria Math" panose="02040503050406030204" pitchFamily="18" charset="0"/>
                      </a:rPr>
                      <m:t>𝑙𝑜𝑐</m:t>
                    </m:r>
                    <m:d>
                      <m:dPr>
                        <m:ctrlPr>
                          <a:rPr lang="en-GB" i="1" dirty="0">
                            <a:latin typeface="Cambria Math" panose="02040503050406030204" pitchFamily="18" charset="0"/>
                          </a:rPr>
                        </m:ctrlPr>
                      </m:dPr>
                      <m:e>
                        <m:r>
                          <a:rPr lang="en-GB" i="1" dirty="0">
                            <a:latin typeface="Cambria Math" panose="02040503050406030204" pitchFamily="18" charset="0"/>
                          </a:rPr>
                          <m:t>𝑟</m:t>
                        </m:r>
                        <m:r>
                          <a:rPr lang="en-GB" i="1" dirty="0">
                            <a:latin typeface="Cambria Math" panose="02040503050406030204" pitchFamily="18" charset="0"/>
                          </a:rPr>
                          <m:t>1</m:t>
                        </m:r>
                      </m:e>
                    </m:d>
                    <m:r>
                      <a:rPr lang="en-GB" i="1" dirty="0">
                        <a:latin typeface="Cambria Math" panose="02040503050406030204" pitchFamily="18" charset="0"/>
                      </a:rPr>
                      <m:t>=</m:t>
                    </m:r>
                    <m:r>
                      <a:rPr lang="en-GB" i="1" dirty="0">
                        <a:latin typeface="Cambria Math" panose="02040503050406030204" pitchFamily="18" charset="0"/>
                      </a:rPr>
                      <m:t>𝑑</m:t>
                    </m:r>
                    <m:r>
                      <a:rPr lang="en-GB" i="1" dirty="0">
                        <a:latin typeface="Cambria Math" panose="02040503050406030204" pitchFamily="18" charset="0"/>
                      </a:rPr>
                      <m:t>1, </m:t>
                    </m:r>
                    <m:r>
                      <a:rPr lang="en-GB" i="1" dirty="0">
                        <a:latin typeface="Cambria Math" panose="02040503050406030204" pitchFamily="18" charset="0"/>
                      </a:rPr>
                      <m:t>𝑐𝑎𝑟𝑔𝑜</m:t>
                    </m:r>
                    <m:d>
                      <m:dPr>
                        <m:ctrlPr>
                          <a:rPr lang="en-GB" i="1" dirty="0">
                            <a:latin typeface="Cambria Math" panose="02040503050406030204" pitchFamily="18" charset="0"/>
                          </a:rPr>
                        </m:ctrlPr>
                      </m:dPr>
                      <m:e>
                        <m:r>
                          <a:rPr lang="en-GB" i="1" dirty="0">
                            <a:latin typeface="Cambria Math" panose="02040503050406030204" pitchFamily="18" charset="0"/>
                          </a:rPr>
                          <m:t>𝑟</m:t>
                        </m:r>
                        <m:r>
                          <a:rPr lang="en-GB" i="1" dirty="0">
                            <a:latin typeface="Cambria Math" panose="02040503050406030204" pitchFamily="18" charset="0"/>
                          </a:rPr>
                          <m:t>1</m:t>
                        </m:r>
                      </m:e>
                    </m:d>
                    <m:r>
                      <a:rPr lang="en-GB" i="1" dirty="0">
                        <a:latin typeface="Cambria Math" panose="02040503050406030204" pitchFamily="18" charset="0"/>
                      </a:rPr>
                      <m:t>=</m:t>
                    </m:r>
                    <m:r>
                      <a:rPr lang="en-GB" i="1" dirty="0" err="1">
                        <a:latin typeface="Cambria Math" panose="02040503050406030204" pitchFamily="18" charset="0"/>
                      </a:rPr>
                      <m:t>𝑛𝑖𝑙</m:t>
                    </m:r>
                    <m:r>
                      <a:rPr lang="en-GB" i="1" dirty="0" err="1" smtClean="0">
                        <a:latin typeface="Cambria Math" panose="02040503050406030204" pitchFamily="18" charset="0"/>
                      </a:rPr>
                      <m:t>,</m:t>
                    </m:r>
                    <m:r>
                      <a:rPr lang="de-DE" b="0" i="1" dirty="0" smtClean="0">
                        <a:latin typeface="Cambria Math" panose="02040503050406030204" pitchFamily="18" charset="0"/>
                      </a:rPr>
                      <m:t>  </m:t>
                    </m:r>
                    <m:r>
                      <a:rPr lang="en-GB" i="1" dirty="0" err="1" smtClean="0">
                        <a:latin typeface="Cambria Math" panose="02040503050406030204" pitchFamily="18" charset="0"/>
                      </a:rPr>
                      <m:t>𝑙𝑜𝑐</m:t>
                    </m:r>
                    <m:d>
                      <m:dPr>
                        <m:ctrlPr>
                          <a:rPr lang="en-GB" i="1" dirty="0" smtClean="0">
                            <a:latin typeface="Cambria Math" panose="02040503050406030204" pitchFamily="18" charset="0"/>
                          </a:rPr>
                        </m:ctrlPr>
                      </m:dPr>
                      <m:e>
                        <m:r>
                          <a:rPr lang="en-GB" i="1" dirty="0">
                            <a:latin typeface="Cambria Math" panose="02040503050406030204" pitchFamily="18" charset="0"/>
                          </a:rPr>
                          <m:t>𝑐</m:t>
                        </m:r>
                        <m:r>
                          <a:rPr lang="en-GB" i="1" dirty="0">
                            <a:latin typeface="Cambria Math" panose="02040503050406030204" pitchFamily="18" charset="0"/>
                          </a:rPr>
                          <m:t>1</m:t>
                        </m:r>
                      </m:e>
                    </m:d>
                    <m:r>
                      <a:rPr lang="en-GB" i="1" dirty="0">
                        <a:latin typeface="Cambria Math" panose="02040503050406030204" pitchFamily="18" charset="0"/>
                      </a:rPr>
                      <m:t>=</m:t>
                    </m:r>
                    <m:r>
                      <a:rPr lang="en-GB" i="1" dirty="0">
                        <a:latin typeface="Cambria Math" panose="02040503050406030204" pitchFamily="18" charset="0"/>
                      </a:rPr>
                      <m:t>𝑑</m:t>
                    </m:r>
                    <m:r>
                      <a:rPr lang="en-GB" i="1" dirty="0">
                        <a:latin typeface="Cambria Math" panose="02040503050406030204" pitchFamily="18" charset="0"/>
                      </a:rPr>
                      <m:t>1}</m:t>
                    </m:r>
                  </m:oMath>
                </a14:m>
                <a:endParaRPr lang="en-GB" dirty="0"/>
              </a:p>
              <a:p>
                <a:pPr lvl="1"/>
                <a14:m>
                  <m:oMath xmlns:m="http://schemas.openxmlformats.org/officeDocument/2006/math">
                    <m:sSub>
                      <m:sSubPr>
                        <m:ctrlPr>
                          <a:rPr lang="de-DE" b="0" i="1" dirty="0" smtClean="0">
                            <a:latin typeface="Cambria Math" panose="02040503050406030204" pitchFamily="18" charset="0"/>
                          </a:rPr>
                        </m:ctrlPr>
                      </m:sSubPr>
                      <m:e>
                        <m:r>
                          <a:rPr lang="en-GB" i="1" dirty="0" smtClean="0">
                            <a:latin typeface="Cambria Math" panose="02040503050406030204" pitchFamily="18" charset="0"/>
                          </a:rPr>
                          <m:t>𝑎</m:t>
                        </m:r>
                      </m:e>
                      <m:sub>
                        <m:r>
                          <a:rPr lang="en-GB" i="1" dirty="0" smtClean="0">
                            <a:latin typeface="Cambria Math" panose="02040503050406030204" pitchFamily="18" charset="0"/>
                          </a:rPr>
                          <m:t>2</m:t>
                        </m:r>
                      </m:sub>
                    </m:sSub>
                    <m:r>
                      <a:rPr lang="en-GB" i="1" dirty="0">
                        <a:latin typeface="Cambria Math" panose="02040503050406030204" pitchFamily="18" charset="0"/>
                      </a:rPr>
                      <m:t>=</m:t>
                    </m:r>
                    <m:r>
                      <a:rPr lang="en-GB" i="1" dirty="0">
                        <a:latin typeface="Cambria Math" panose="02040503050406030204" pitchFamily="18" charset="0"/>
                      </a:rPr>
                      <m:t>𝑚𝑜𝑣𝑒</m:t>
                    </m:r>
                    <m:d>
                      <m:dPr>
                        <m:ctrlPr>
                          <a:rPr lang="en-GB" i="1" dirty="0">
                            <a:latin typeface="Cambria Math" panose="02040503050406030204" pitchFamily="18" charset="0"/>
                          </a:rPr>
                        </m:ctrlPr>
                      </m:dPr>
                      <m:e>
                        <m:r>
                          <a:rPr lang="en-GB" i="1" dirty="0">
                            <a:latin typeface="Cambria Math" panose="02040503050406030204" pitchFamily="18" charset="0"/>
                          </a:rPr>
                          <m:t>𝑟</m:t>
                        </m:r>
                        <m:r>
                          <a:rPr lang="en-GB" i="1" dirty="0">
                            <a:latin typeface="Cambria Math" panose="02040503050406030204" pitchFamily="18" charset="0"/>
                          </a:rPr>
                          <m:t>1,</m:t>
                        </m:r>
                        <m:r>
                          <a:rPr lang="en-GB" i="1" dirty="0">
                            <a:latin typeface="Cambria Math" panose="02040503050406030204" pitchFamily="18" charset="0"/>
                          </a:rPr>
                          <m:t>𝑑</m:t>
                        </m:r>
                        <m:r>
                          <a:rPr lang="en-GB" i="1" dirty="0">
                            <a:latin typeface="Cambria Math" panose="02040503050406030204" pitchFamily="18" charset="0"/>
                          </a:rPr>
                          <m:t>3,</m:t>
                        </m:r>
                        <m:r>
                          <a:rPr lang="en-GB" i="1" dirty="0">
                            <a:latin typeface="Cambria Math" panose="02040503050406030204" pitchFamily="18" charset="0"/>
                          </a:rPr>
                          <m:t>𝑑</m:t>
                        </m:r>
                        <m:r>
                          <a:rPr lang="en-GB" i="1" dirty="0">
                            <a:latin typeface="Cambria Math" panose="02040503050406030204" pitchFamily="18" charset="0"/>
                          </a:rPr>
                          <m:t>2</m:t>
                        </m:r>
                      </m:e>
                    </m:d>
                  </m:oMath>
                </a14:m>
                <a:endParaRPr lang="en-GB" dirty="0"/>
              </a:p>
              <a:p>
                <a:pPr lvl="2"/>
                <a14:m>
                  <m:oMath xmlns:m="http://schemas.openxmlformats.org/officeDocument/2006/math">
                    <m:sSub>
                      <m:sSubPr>
                        <m:ctrlPr>
                          <a:rPr lang="de-DE" b="0" i="1" dirty="0" smtClean="0">
                            <a:latin typeface="Cambria Math" panose="02040503050406030204" pitchFamily="18" charset="0"/>
                          </a:rPr>
                        </m:ctrlPr>
                      </m:sSubPr>
                      <m:e>
                        <m:r>
                          <a:rPr lang="en-GB" i="1" dirty="0" smtClean="0">
                            <a:latin typeface="Cambria Math" panose="02040503050406030204" pitchFamily="18" charset="0"/>
                          </a:rPr>
                          <m:t>𝑠</m:t>
                        </m:r>
                      </m:e>
                      <m:sub>
                        <m:r>
                          <a:rPr lang="en-GB" i="1" dirty="0" smtClean="0">
                            <a:latin typeface="Cambria Math" panose="02040503050406030204" pitchFamily="18" charset="0"/>
                          </a:rPr>
                          <m:t>2</m:t>
                        </m:r>
                      </m:sub>
                    </m:sSub>
                    <m:r>
                      <a:rPr lang="en-GB" i="1" dirty="0">
                        <a:latin typeface="Cambria Math" panose="02040503050406030204" pitchFamily="18" charset="0"/>
                      </a:rPr>
                      <m:t>={</m:t>
                    </m:r>
                    <m:r>
                      <a:rPr lang="en-GB" i="1" dirty="0" err="1">
                        <a:latin typeface="Cambria Math" panose="02040503050406030204" pitchFamily="18" charset="0"/>
                      </a:rPr>
                      <m:t>𝑙𝑜𝑐</m:t>
                    </m:r>
                    <m:d>
                      <m:dPr>
                        <m:ctrlPr>
                          <a:rPr lang="en-GB" i="1" dirty="0">
                            <a:latin typeface="Cambria Math" panose="02040503050406030204" pitchFamily="18" charset="0"/>
                          </a:rPr>
                        </m:ctrlPr>
                      </m:dPr>
                      <m:e>
                        <m:r>
                          <a:rPr lang="en-GB" i="1" dirty="0">
                            <a:latin typeface="Cambria Math" panose="02040503050406030204" pitchFamily="18" charset="0"/>
                          </a:rPr>
                          <m:t>𝑟</m:t>
                        </m:r>
                        <m:r>
                          <a:rPr lang="en-GB" i="1" dirty="0">
                            <a:latin typeface="Cambria Math" panose="02040503050406030204" pitchFamily="18" charset="0"/>
                          </a:rPr>
                          <m:t>1</m:t>
                        </m:r>
                      </m:e>
                    </m:d>
                    <m:r>
                      <a:rPr lang="en-GB" i="1" dirty="0">
                        <a:latin typeface="Cambria Math" panose="02040503050406030204" pitchFamily="18" charset="0"/>
                      </a:rPr>
                      <m:t>=</m:t>
                    </m:r>
                    <m:r>
                      <a:rPr lang="en-GB" i="1" dirty="0">
                        <a:latin typeface="Cambria Math" panose="02040503050406030204" pitchFamily="18" charset="0"/>
                      </a:rPr>
                      <m:t>𝑑</m:t>
                    </m:r>
                    <m:r>
                      <a:rPr lang="en-GB" i="1" dirty="0">
                        <a:latin typeface="Cambria Math" panose="02040503050406030204" pitchFamily="18" charset="0"/>
                      </a:rPr>
                      <m:t>2, </m:t>
                    </m:r>
                    <m:r>
                      <a:rPr lang="en-GB" i="1" dirty="0">
                        <a:latin typeface="Cambria Math" panose="02040503050406030204" pitchFamily="18" charset="0"/>
                      </a:rPr>
                      <m:t>𝑐𝑎𝑟𝑔𝑜</m:t>
                    </m:r>
                    <m:d>
                      <m:dPr>
                        <m:ctrlPr>
                          <a:rPr lang="en-GB" i="1" dirty="0">
                            <a:latin typeface="Cambria Math" panose="02040503050406030204" pitchFamily="18" charset="0"/>
                          </a:rPr>
                        </m:ctrlPr>
                      </m:dPr>
                      <m:e>
                        <m:r>
                          <a:rPr lang="en-GB" i="1" dirty="0">
                            <a:latin typeface="Cambria Math" panose="02040503050406030204" pitchFamily="18" charset="0"/>
                          </a:rPr>
                          <m:t>𝑟</m:t>
                        </m:r>
                        <m:r>
                          <a:rPr lang="en-GB" i="1" dirty="0">
                            <a:latin typeface="Cambria Math" panose="02040503050406030204" pitchFamily="18" charset="0"/>
                          </a:rPr>
                          <m:t>1</m:t>
                        </m:r>
                      </m:e>
                    </m:d>
                    <m:r>
                      <a:rPr lang="en-GB" i="1" dirty="0">
                        <a:latin typeface="Cambria Math" panose="02040503050406030204" pitchFamily="18" charset="0"/>
                      </a:rPr>
                      <m:t>=</m:t>
                    </m:r>
                    <m:r>
                      <a:rPr lang="en-GB" i="1" dirty="0">
                        <a:latin typeface="Cambria Math" panose="02040503050406030204" pitchFamily="18" charset="0"/>
                      </a:rPr>
                      <m:t>𝑛𝑖𝑙</m:t>
                    </m:r>
                    <m:r>
                      <a:rPr lang="en-GB" i="1" dirty="0">
                        <a:latin typeface="Cambria Math" panose="02040503050406030204" pitchFamily="18" charset="0"/>
                      </a:rPr>
                      <m:t>, 	</m:t>
                    </m:r>
                    <m:r>
                      <a:rPr lang="en-GB" i="1" dirty="0" err="1">
                        <a:latin typeface="Cambria Math" panose="02040503050406030204" pitchFamily="18" charset="0"/>
                      </a:rPr>
                      <m:t>𝑙𝑜𝑐</m:t>
                    </m:r>
                    <m:d>
                      <m:dPr>
                        <m:ctrlPr>
                          <a:rPr lang="en-GB" i="1" dirty="0">
                            <a:latin typeface="Cambria Math" panose="02040503050406030204" pitchFamily="18" charset="0"/>
                          </a:rPr>
                        </m:ctrlPr>
                      </m:dPr>
                      <m:e>
                        <m:r>
                          <a:rPr lang="en-GB" i="1" dirty="0">
                            <a:latin typeface="Cambria Math" panose="02040503050406030204" pitchFamily="18" charset="0"/>
                          </a:rPr>
                          <m:t>𝑐</m:t>
                        </m:r>
                        <m:r>
                          <a:rPr lang="en-GB" i="1" dirty="0">
                            <a:latin typeface="Cambria Math" panose="02040503050406030204" pitchFamily="18" charset="0"/>
                          </a:rPr>
                          <m:t>1</m:t>
                        </m:r>
                      </m:e>
                    </m:d>
                    <m:r>
                      <a:rPr lang="en-GB" i="1" dirty="0">
                        <a:latin typeface="Cambria Math" panose="02040503050406030204" pitchFamily="18" charset="0"/>
                      </a:rPr>
                      <m:t>=</m:t>
                    </m:r>
                    <m:r>
                      <a:rPr lang="en-GB" i="1" dirty="0">
                        <a:latin typeface="Cambria Math" panose="02040503050406030204" pitchFamily="18" charset="0"/>
                      </a:rPr>
                      <m:t>𝑑</m:t>
                    </m:r>
                    <m:r>
                      <a:rPr lang="en-GB" i="1" dirty="0">
                        <a:latin typeface="Cambria Math" panose="02040503050406030204" pitchFamily="18" charset="0"/>
                      </a:rPr>
                      <m:t>1}</m:t>
                    </m:r>
                  </m:oMath>
                </a14:m>
                <a:endParaRPr lang="en-GB" dirty="0"/>
              </a:p>
              <a:p>
                <a:r>
                  <a:rPr lang="en-GB" dirty="0">
                    <a:solidFill>
                      <a:schemeClr val="accent1"/>
                    </a:solidFill>
                  </a:rPr>
                  <a:t>GBFS using </a:t>
                </a:r>
                <a14:m>
                  <m:oMath xmlns:m="http://schemas.openxmlformats.org/officeDocument/2006/math">
                    <m:sSup>
                      <m:sSupPr>
                        <m:ctrlPr>
                          <a:rPr lang="en-US" i="1" dirty="0">
                            <a:solidFill>
                              <a:schemeClr val="accent1"/>
                            </a:solidFill>
                            <a:latin typeface="Cambria Math" panose="02040503050406030204" pitchFamily="18" charset="0"/>
                          </a:rPr>
                        </m:ctrlPr>
                      </m:sSupPr>
                      <m:e>
                        <m:r>
                          <a:rPr lang="en-US" i="1" dirty="0">
                            <a:solidFill>
                              <a:schemeClr val="accent1"/>
                            </a:solidFill>
                            <a:latin typeface="Cambria Math" panose="02040503050406030204" pitchFamily="18" charset="0"/>
                          </a:rPr>
                          <m:t>h</m:t>
                        </m:r>
                      </m:e>
                      <m:sup>
                        <m:r>
                          <a:rPr lang="de-DE" b="0" i="1" dirty="0" smtClean="0">
                            <a:solidFill>
                              <a:schemeClr val="accent1"/>
                            </a:solidFill>
                            <a:latin typeface="Cambria Math" panose="02040503050406030204" pitchFamily="18" charset="0"/>
                          </a:rPr>
                          <m:t>𝐹𝐹</m:t>
                        </m:r>
                      </m:sup>
                    </m:sSup>
                  </m:oMath>
                </a14:m>
                <a:endParaRPr lang="de-DE" i="1" dirty="0">
                  <a:solidFill>
                    <a:schemeClr val="accent1"/>
                  </a:solidFill>
                  <a:latin typeface="Cambria Math" panose="02040503050406030204" pitchFamily="18" charset="0"/>
                </a:endParaRPr>
              </a:p>
              <a:p>
                <a:pPr lvl="1"/>
                <a:r>
                  <a:rPr lang="en-US" dirty="0">
                    <a:solidFill>
                      <a:schemeClr val="accent1"/>
                    </a:solidFill>
                  </a:rPr>
                  <a:t>Compute </a:t>
                </a:r>
                <a14:m>
                  <m:oMath xmlns:m="http://schemas.openxmlformats.org/officeDocument/2006/math">
                    <m:sSup>
                      <m:sSupPr>
                        <m:ctrlPr>
                          <a:rPr lang="en-US" i="1" dirty="0">
                            <a:solidFill>
                              <a:schemeClr val="accent1"/>
                            </a:solidFill>
                            <a:latin typeface="Cambria Math" panose="02040503050406030204" pitchFamily="18" charset="0"/>
                          </a:rPr>
                        </m:ctrlPr>
                      </m:sSupPr>
                      <m:e>
                        <m:r>
                          <a:rPr lang="en-US" i="1" dirty="0">
                            <a:solidFill>
                              <a:schemeClr val="accent1"/>
                            </a:solidFill>
                            <a:latin typeface="Cambria Math" panose="02040503050406030204" pitchFamily="18" charset="0"/>
                          </a:rPr>
                          <m:t>h</m:t>
                        </m:r>
                      </m:e>
                      <m:sup>
                        <m:r>
                          <a:rPr lang="de-DE" i="1" dirty="0">
                            <a:solidFill>
                              <a:schemeClr val="accent1"/>
                            </a:solidFill>
                            <a:latin typeface="Cambria Math" panose="02040503050406030204" pitchFamily="18" charset="0"/>
                          </a:rPr>
                          <m:t>𝐹𝐹</m:t>
                        </m:r>
                      </m:sup>
                    </m:sSup>
                    <m:d>
                      <m:dPr>
                        <m:ctrlPr>
                          <a:rPr lang="de-DE" i="1" dirty="0">
                            <a:solidFill>
                              <a:schemeClr val="accent1"/>
                            </a:solidFill>
                            <a:latin typeface="Cambria Math" panose="02040503050406030204" pitchFamily="18" charset="0"/>
                          </a:rPr>
                        </m:ctrlPr>
                      </m:dPr>
                      <m:e>
                        <m:sSub>
                          <m:sSubPr>
                            <m:ctrlPr>
                              <a:rPr lang="de-DE" i="1" dirty="0">
                                <a:solidFill>
                                  <a:schemeClr val="accent1"/>
                                </a:solidFill>
                                <a:latin typeface="Cambria Math" panose="02040503050406030204" pitchFamily="18" charset="0"/>
                              </a:rPr>
                            </m:ctrlPr>
                          </m:sSubPr>
                          <m:e>
                            <m:r>
                              <a:rPr lang="de-DE" i="1" dirty="0">
                                <a:solidFill>
                                  <a:schemeClr val="accent1"/>
                                </a:solidFill>
                                <a:latin typeface="Cambria Math" panose="02040503050406030204" pitchFamily="18" charset="0"/>
                              </a:rPr>
                              <m:t>𝑠</m:t>
                            </m:r>
                          </m:e>
                          <m:sub>
                            <m:r>
                              <a:rPr lang="de-DE" i="1" dirty="0">
                                <a:solidFill>
                                  <a:schemeClr val="accent1"/>
                                </a:solidFill>
                                <a:latin typeface="Cambria Math" panose="02040503050406030204" pitchFamily="18" charset="0"/>
                              </a:rPr>
                              <m:t>1</m:t>
                            </m:r>
                          </m:sub>
                        </m:sSub>
                      </m:e>
                    </m:d>
                  </m:oMath>
                </a14:m>
                <a:r>
                  <a:rPr lang="en-GB" dirty="0">
                    <a:solidFill>
                      <a:schemeClr val="accent1"/>
                    </a:solidFill>
                  </a:rPr>
                  <a:t> and </a:t>
                </a:r>
                <a14:m>
                  <m:oMath xmlns:m="http://schemas.openxmlformats.org/officeDocument/2006/math">
                    <m:sSup>
                      <m:sSupPr>
                        <m:ctrlPr>
                          <a:rPr lang="en-US" i="1" dirty="0">
                            <a:solidFill>
                              <a:schemeClr val="accent1"/>
                            </a:solidFill>
                            <a:latin typeface="Cambria Math" panose="02040503050406030204" pitchFamily="18" charset="0"/>
                          </a:rPr>
                        </m:ctrlPr>
                      </m:sSupPr>
                      <m:e>
                        <m:r>
                          <a:rPr lang="en-US" i="1" dirty="0">
                            <a:solidFill>
                              <a:schemeClr val="accent1"/>
                            </a:solidFill>
                            <a:latin typeface="Cambria Math" panose="02040503050406030204" pitchFamily="18" charset="0"/>
                          </a:rPr>
                          <m:t>h</m:t>
                        </m:r>
                      </m:e>
                      <m:sup>
                        <m:r>
                          <a:rPr lang="de-DE" i="1" dirty="0">
                            <a:solidFill>
                              <a:schemeClr val="accent1"/>
                            </a:solidFill>
                            <a:latin typeface="Cambria Math" panose="02040503050406030204" pitchFamily="18" charset="0"/>
                          </a:rPr>
                          <m:t>𝐹𝐹</m:t>
                        </m:r>
                      </m:sup>
                    </m:sSup>
                    <m:d>
                      <m:dPr>
                        <m:ctrlPr>
                          <a:rPr lang="de-DE" i="1" dirty="0" smtClean="0">
                            <a:solidFill>
                              <a:schemeClr val="accent1"/>
                            </a:solidFill>
                            <a:latin typeface="Cambria Math" panose="02040503050406030204" pitchFamily="18" charset="0"/>
                          </a:rPr>
                        </m:ctrlPr>
                      </m:dPr>
                      <m:e>
                        <m:sSub>
                          <m:sSubPr>
                            <m:ctrlPr>
                              <a:rPr lang="de-DE" i="1" dirty="0">
                                <a:solidFill>
                                  <a:schemeClr val="accent1"/>
                                </a:solidFill>
                                <a:latin typeface="Cambria Math" panose="02040503050406030204" pitchFamily="18" charset="0"/>
                              </a:rPr>
                            </m:ctrlPr>
                          </m:sSubPr>
                          <m:e>
                            <m:r>
                              <a:rPr lang="de-DE" i="1" dirty="0">
                                <a:solidFill>
                                  <a:schemeClr val="accent1"/>
                                </a:solidFill>
                                <a:latin typeface="Cambria Math" panose="02040503050406030204" pitchFamily="18" charset="0"/>
                              </a:rPr>
                              <m:t>𝑠</m:t>
                            </m:r>
                          </m:e>
                          <m:sub>
                            <m:r>
                              <a:rPr lang="de-DE" i="1" dirty="0">
                                <a:solidFill>
                                  <a:schemeClr val="accent1"/>
                                </a:solidFill>
                                <a:latin typeface="Cambria Math" panose="02040503050406030204" pitchFamily="18" charset="0"/>
                              </a:rPr>
                              <m:t>2</m:t>
                            </m:r>
                          </m:sub>
                        </m:sSub>
                      </m:e>
                    </m:d>
                  </m:oMath>
                </a14:m>
                <a:endParaRPr lang="de-DE" dirty="0">
                  <a:solidFill>
                    <a:schemeClr val="accent1"/>
                  </a:solidFill>
                </a:endParaRPr>
              </a:p>
              <a:p>
                <a:pPr lvl="1"/>
                <a:r>
                  <a:rPr lang="en-GB" dirty="0">
                    <a:solidFill>
                      <a:schemeClr val="accent1"/>
                    </a:solidFill>
                  </a:rPr>
                  <a:t>Move to whichever is smaller</a:t>
                </a:r>
              </a:p>
            </p:txBody>
          </p:sp>
        </mc:Choice>
        <mc:Fallback xmlns="">
          <p:sp>
            <p:nvSpPr>
              <p:cNvPr id="11" name="Content Placeholder 10">
                <a:extLst>
                  <a:ext uri="{FF2B5EF4-FFF2-40B4-BE49-F238E27FC236}">
                    <a16:creationId xmlns:a16="http://schemas.microsoft.com/office/drawing/2014/main" id="{11B6BCBA-7459-434B-8FC4-4A12BCE4CCA2}"/>
                  </a:ext>
                </a:extLst>
              </p:cNvPr>
              <p:cNvSpPr>
                <a:spLocks noGrp="1" noRot="1" noChangeAspect="1" noMove="1" noResize="1" noEditPoints="1" noAdjustHandles="1" noChangeArrowheads="1" noChangeShapeType="1" noTextEdit="1"/>
              </p:cNvSpPr>
              <p:nvPr>
                <p:ph idx="1"/>
              </p:nvPr>
            </p:nvSpPr>
            <p:spPr>
              <a:blipFill>
                <a:blip r:embed="rId3"/>
                <a:stretch>
                  <a:fillRect l="-1549" t="-2985"/>
                </a:stretch>
              </a:blipFill>
            </p:spPr>
            <p:txBody>
              <a:bodyPr/>
              <a:lstStyle/>
              <a:p>
                <a:r>
                  <a:rPr lang="en-DE">
                    <a:noFill/>
                  </a:rPr>
                  <a:t> </a:t>
                </a:r>
              </a:p>
            </p:txBody>
          </p:sp>
        </mc:Fallback>
      </mc:AlternateContent>
      <p:sp>
        <p:nvSpPr>
          <p:cNvPr id="5" name="Date Placeholder 4">
            <a:extLst>
              <a:ext uri="{FF2B5EF4-FFF2-40B4-BE49-F238E27FC236}">
                <a16:creationId xmlns:a16="http://schemas.microsoft.com/office/drawing/2014/main" id="{13E3C661-431F-674E-91D2-0FA0129C6B76}"/>
              </a:ext>
            </a:extLst>
          </p:cNvPr>
          <p:cNvSpPr>
            <a:spLocks noGrp="1"/>
          </p:cNvSpPr>
          <p:nvPr>
            <p:ph type="dt" sz="half" idx="2"/>
          </p:nvPr>
        </p:nvSpPr>
        <p:spPr/>
        <p:txBody>
          <a:bodyPr/>
          <a:lstStyle/>
          <a:p>
            <a:r>
              <a:rPr lang="de-DE"/>
              <a:t>Deterministic</a:t>
            </a:r>
            <a:endParaRPr lang="de-DE" dirty="0"/>
          </a:p>
        </p:txBody>
      </p:sp>
      <p:sp>
        <p:nvSpPr>
          <p:cNvPr id="8" name="Footer Placeholder 7">
            <a:extLst>
              <a:ext uri="{FF2B5EF4-FFF2-40B4-BE49-F238E27FC236}">
                <a16:creationId xmlns:a16="http://schemas.microsoft.com/office/drawing/2014/main" id="{617E6E0C-3189-B607-3EC2-56C741CBBA10}"/>
              </a:ext>
            </a:extLst>
          </p:cNvPr>
          <p:cNvSpPr>
            <a:spLocks noGrp="1"/>
          </p:cNvSpPr>
          <p:nvPr>
            <p:ph type="ftr" sz="quarter" idx="3"/>
          </p:nvPr>
        </p:nvSpPr>
        <p:spPr/>
        <p:txBody>
          <a:bodyPr/>
          <a:lstStyle/>
          <a:p>
            <a:r>
              <a:rPr lang="en-GB"/>
              <a:t>T. Braun - APA</a:t>
            </a:r>
          </a:p>
        </p:txBody>
      </p:sp>
      <p:sp>
        <p:nvSpPr>
          <p:cNvPr id="7" name="Slide Number Placeholder 6">
            <a:extLst>
              <a:ext uri="{FF2B5EF4-FFF2-40B4-BE49-F238E27FC236}">
                <a16:creationId xmlns:a16="http://schemas.microsoft.com/office/drawing/2014/main" id="{1C889914-59B6-2E48-8BC0-1D7C3B4A4A56}"/>
              </a:ext>
            </a:extLst>
          </p:cNvPr>
          <p:cNvSpPr>
            <a:spLocks noGrp="1"/>
          </p:cNvSpPr>
          <p:nvPr>
            <p:ph type="sldNum" sz="quarter" idx="4"/>
          </p:nvPr>
        </p:nvSpPr>
        <p:spPr/>
        <p:txBody>
          <a:bodyPr/>
          <a:lstStyle/>
          <a:p>
            <a:fld id="{67C9959E-8E6B-B04C-9955-EA096F41CA7A}" type="slidenum">
              <a:rPr lang="en-GB" smtClean="0"/>
              <a:t>97</a:t>
            </a:fld>
            <a:endParaRPr lang="en-GB"/>
          </a:p>
        </p:txBody>
      </p:sp>
      <p:grpSp>
        <p:nvGrpSpPr>
          <p:cNvPr id="9" name="Group 8">
            <a:extLst>
              <a:ext uri="{FF2B5EF4-FFF2-40B4-BE49-F238E27FC236}">
                <a16:creationId xmlns:a16="http://schemas.microsoft.com/office/drawing/2014/main" id="{D2F81781-36E7-516F-D4BA-F786DFE7A321}"/>
              </a:ext>
            </a:extLst>
          </p:cNvPr>
          <p:cNvGrpSpPr/>
          <p:nvPr/>
        </p:nvGrpSpPr>
        <p:grpSpPr>
          <a:xfrm>
            <a:off x="7526480" y="2889772"/>
            <a:ext cx="4305195" cy="1297553"/>
            <a:chOff x="0" y="3124595"/>
            <a:chExt cx="4305195" cy="1297553"/>
          </a:xfrm>
        </p:grpSpPr>
        <p:sp>
          <p:nvSpPr>
            <p:cNvPr id="10" name="Rectangle 891">
              <a:extLst>
                <a:ext uri="{FF2B5EF4-FFF2-40B4-BE49-F238E27FC236}">
                  <a16:creationId xmlns:a16="http://schemas.microsoft.com/office/drawing/2014/main" id="{07E2E43F-8C1C-CB33-B6AC-B613459B24CE}"/>
                </a:ext>
              </a:extLst>
            </p:cNvPr>
            <p:cNvSpPr>
              <a:spLocks noChangeArrowheads="1"/>
            </p:cNvSpPr>
            <p:nvPr/>
          </p:nvSpPr>
          <p:spPr bwMode="auto">
            <a:xfrm>
              <a:off x="833574" y="3806779"/>
              <a:ext cx="65" cy="276999"/>
            </a:xfrm>
            <a:prstGeom prst="rect">
              <a:avLst/>
            </a:prstGeom>
            <a:solidFill>
              <a:srgbClr val="89D3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endParaRPr lang="en-US" b="1" dirty="0">
                <a:latin typeface="Calibri"/>
                <a:ea typeface="Calibri"/>
                <a:cs typeface="Calibri"/>
              </a:endParaRPr>
            </a:p>
          </p:txBody>
        </p:sp>
        <p:sp>
          <p:nvSpPr>
            <p:cNvPr id="12" name="Rectangle 891">
              <a:extLst>
                <a:ext uri="{FF2B5EF4-FFF2-40B4-BE49-F238E27FC236}">
                  <a16:creationId xmlns:a16="http://schemas.microsoft.com/office/drawing/2014/main" id="{9622E7BF-5C1E-9659-673C-A87028CA24E3}"/>
                </a:ext>
              </a:extLst>
            </p:cNvPr>
            <p:cNvSpPr>
              <a:spLocks noChangeArrowheads="1"/>
            </p:cNvSpPr>
            <p:nvPr/>
          </p:nvSpPr>
          <p:spPr bwMode="auto">
            <a:xfrm>
              <a:off x="2637086" y="3864250"/>
              <a:ext cx="65" cy="276999"/>
            </a:xfrm>
            <a:prstGeom prst="rect">
              <a:avLst/>
            </a:prstGeom>
            <a:solidFill>
              <a:srgbClr val="FAC09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endParaRPr lang="en-US" b="1" dirty="0">
                <a:latin typeface="Calibri"/>
                <a:ea typeface="Calibri"/>
                <a:cs typeface="Calibri"/>
              </a:endParaRPr>
            </a:p>
          </p:txBody>
        </p:sp>
        <p:grpSp>
          <p:nvGrpSpPr>
            <p:cNvPr id="13" name="Group 12">
              <a:extLst>
                <a:ext uri="{FF2B5EF4-FFF2-40B4-BE49-F238E27FC236}">
                  <a16:creationId xmlns:a16="http://schemas.microsoft.com/office/drawing/2014/main" id="{99B48C1B-16B5-1218-D734-82B458683B5E}"/>
                </a:ext>
              </a:extLst>
            </p:cNvPr>
            <p:cNvGrpSpPr/>
            <p:nvPr/>
          </p:nvGrpSpPr>
          <p:grpSpPr>
            <a:xfrm>
              <a:off x="476955" y="3124595"/>
              <a:ext cx="1573443" cy="799197"/>
              <a:chOff x="1152149" y="2171616"/>
              <a:chExt cx="2428155" cy="1233336"/>
            </a:xfrm>
          </p:grpSpPr>
          <p:sp>
            <p:nvSpPr>
              <p:cNvPr id="56" name="Line 853">
                <a:extLst>
                  <a:ext uri="{FF2B5EF4-FFF2-40B4-BE49-F238E27FC236}">
                    <a16:creationId xmlns:a16="http://schemas.microsoft.com/office/drawing/2014/main" id="{6C855C44-2C51-D8AB-F6CD-C1BAA1A8575C}"/>
                  </a:ext>
                </a:extLst>
              </p:cNvPr>
              <p:cNvSpPr>
                <a:spLocks noChangeShapeType="1"/>
              </p:cNvSpPr>
              <p:nvPr/>
            </p:nvSpPr>
            <p:spPr bwMode="auto">
              <a:xfrm>
                <a:off x="1152149" y="3398894"/>
                <a:ext cx="822960" cy="6058"/>
              </a:xfrm>
              <a:prstGeom prst="line">
                <a:avLst/>
              </a:prstGeom>
              <a:noFill/>
              <a:ln w="9525">
                <a:solidFill>
                  <a:schemeClr val="tx1"/>
                </a:solidFill>
                <a:round/>
                <a:headEnd/>
                <a:tailEnd/>
              </a:ln>
              <a:scene3d>
                <a:camera prst="legacyObliqueTopRight">
                  <a:rot lat="60000" lon="0" rev="0"/>
                </a:camera>
                <a:lightRig rig="legacyFlat3" dir="l"/>
              </a:scene3d>
              <a:sp3d extrusionH="2095500" contourW="6350" prstMaterial="legacyPlastic">
                <a:bevelT w="13500" h="13500" prst="angle"/>
                <a:bevelB w="13500" h="13500" prst="angle"/>
                <a:extrusionClr>
                  <a:srgbClr val="EBE6DB"/>
                </a:extrusionClr>
              </a:sp3d>
              <a:extLst>
                <a:ext uri="{909E8E84-426E-40dd-AFC4-6F175D3DCCD1}">
                  <a14:hiddenFill xmlns="" xmlns:a14="http://schemas.microsoft.com/office/drawing/2010/main">
                    <a:noFill/>
                  </a14:hiddenFill>
                </a:ext>
              </a:extLst>
            </p:spPr>
            <p:txBody>
              <a:bodyPr wrap="none" anchor="ctr">
                <a:flatTx/>
              </a:bodyPr>
              <a:lstStyle/>
              <a:p>
                <a:endParaRPr lang="en-US" dirty="0">
                  <a:latin typeface="Calibri"/>
                  <a:ea typeface="Times New Roman"/>
                  <a:cs typeface="Times New Roman"/>
                </a:endParaRPr>
              </a:p>
            </p:txBody>
          </p:sp>
          <p:cxnSp>
            <p:nvCxnSpPr>
              <p:cNvPr id="57" name="Straight Connector 56">
                <a:extLst>
                  <a:ext uri="{FF2B5EF4-FFF2-40B4-BE49-F238E27FC236}">
                    <a16:creationId xmlns:a16="http://schemas.microsoft.com/office/drawing/2014/main" id="{7399B1FC-E14A-FBB3-0FF2-F4B1996875D6}"/>
                  </a:ext>
                </a:extLst>
              </p:cNvPr>
              <p:cNvCxnSpPr/>
              <p:nvPr/>
            </p:nvCxnSpPr>
            <p:spPr>
              <a:xfrm>
                <a:off x="2270593" y="2171616"/>
                <a:ext cx="113385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8" name="Freeform 860">
                <a:extLst>
                  <a:ext uri="{FF2B5EF4-FFF2-40B4-BE49-F238E27FC236}">
                    <a16:creationId xmlns:a16="http://schemas.microsoft.com/office/drawing/2014/main" id="{C2F4E19B-76CA-5826-4C10-C6AB0E6A24AD}"/>
                  </a:ext>
                </a:extLst>
              </p:cNvPr>
              <p:cNvSpPr>
                <a:spLocks/>
              </p:cNvSpPr>
              <p:nvPr/>
            </p:nvSpPr>
            <p:spPr bwMode="auto">
              <a:xfrm>
                <a:off x="2604677" y="2352547"/>
                <a:ext cx="393192" cy="37765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59" name="Freeform 860">
                <a:extLst>
                  <a:ext uri="{FF2B5EF4-FFF2-40B4-BE49-F238E27FC236}">
                    <a16:creationId xmlns:a16="http://schemas.microsoft.com/office/drawing/2014/main" id="{5C5134C2-2622-481C-94D7-032151490917}"/>
                  </a:ext>
                </a:extLst>
              </p:cNvPr>
              <p:cNvSpPr>
                <a:spLocks/>
              </p:cNvSpPr>
              <p:nvPr/>
            </p:nvSpPr>
            <p:spPr bwMode="auto">
              <a:xfrm>
                <a:off x="2366899" y="2189098"/>
                <a:ext cx="1213405" cy="544246"/>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sp>
          <p:nvSpPr>
            <p:cNvPr id="14" name="Line 853">
              <a:extLst>
                <a:ext uri="{FF2B5EF4-FFF2-40B4-BE49-F238E27FC236}">
                  <a16:creationId xmlns:a16="http://schemas.microsoft.com/office/drawing/2014/main" id="{C8F24D0E-E9DE-1B14-1BB2-D05AD6B15BB0}"/>
                </a:ext>
              </a:extLst>
            </p:cNvPr>
            <p:cNvSpPr>
              <a:spLocks noChangeShapeType="1"/>
            </p:cNvSpPr>
            <p:nvPr/>
          </p:nvSpPr>
          <p:spPr bwMode="auto">
            <a:xfrm>
              <a:off x="2591916" y="3938668"/>
              <a:ext cx="533278" cy="3926"/>
            </a:xfrm>
            <a:prstGeom prst="line">
              <a:avLst/>
            </a:prstGeom>
            <a:noFill/>
            <a:ln w="9525">
              <a:solidFill>
                <a:schemeClr val="tx1"/>
              </a:solidFill>
              <a:round/>
              <a:headEnd/>
              <a:tailEnd/>
            </a:ln>
            <a:scene3d>
              <a:camera prst="legacyObliqueTopRight">
                <a:rot lat="60000" lon="0" rev="0"/>
              </a:camera>
              <a:lightRig rig="legacyFlat3" dir="l"/>
            </a:scene3d>
            <a:sp3d extrusionH="2032000" contourW="6350" prstMaterial="legacyPlastic">
              <a:bevelT w="13500" h="13500" prst="angle"/>
              <a:bevelB w="13500" h="13500" prst="angle"/>
              <a:extrusionClr>
                <a:srgbClr val="EBE6DB"/>
              </a:extrusionClr>
            </a:sp3d>
            <a:extLst>
              <a:ext uri="{909E8E84-426E-40dd-AFC4-6F175D3DCCD1}">
                <a14:hiddenFill xmlns="" xmlns:a14="http://schemas.microsoft.com/office/drawing/2010/main">
                  <a:noFill/>
                </a14:hiddenFill>
              </a:ext>
            </a:extLst>
          </p:spPr>
          <p:txBody>
            <a:bodyPr wrap="none" anchor="ctr">
              <a:flatTx/>
            </a:bodyPr>
            <a:lstStyle/>
            <a:p>
              <a:endParaRPr lang="en-US" dirty="0">
                <a:latin typeface="Calibri"/>
                <a:ea typeface="Times New Roman"/>
                <a:cs typeface="Times New Roman"/>
              </a:endParaRPr>
            </a:p>
          </p:txBody>
        </p:sp>
        <p:grpSp>
          <p:nvGrpSpPr>
            <p:cNvPr id="15" name="Group 14">
              <a:extLst>
                <a:ext uri="{FF2B5EF4-FFF2-40B4-BE49-F238E27FC236}">
                  <a16:creationId xmlns:a16="http://schemas.microsoft.com/office/drawing/2014/main" id="{8948F823-3E35-9131-4DAB-23505AA78C87}"/>
                </a:ext>
              </a:extLst>
            </p:cNvPr>
            <p:cNvGrpSpPr/>
            <p:nvPr/>
          </p:nvGrpSpPr>
          <p:grpSpPr>
            <a:xfrm>
              <a:off x="2723292" y="3162462"/>
              <a:ext cx="1137358" cy="357666"/>
              <a:chOff x="4618723" y="2209297"/>
              <a:chExt cx="1755184" cy="551957"/>
            </a:xfrm>
          </p:grpSpPr>
          <p:sp>
            <p:nvSpPr>
              <p:cNvPr id="53" name="Freeform 860">
                <a:extLst>
                  <a:ext uri="{FF2B5EF4-FFF2-40B4-BE49-F238E27FC236}">
                    <a16:creationId xmlns:a16="http://schemas.microsoft.com/office/drawing/2014/main" id="{975F71B2-A31B-700A-0C5B-D41DC6E1A39D}"/>
                  </a:ext>
                </a:extLst>
              </p:cNvPr>
              <p:cNvSpPr>
                <a:spLocks/>
              </p:cNvSpPr>
              <p:nvPr/>
            </p:nvSpPr>
            <p:spPr bwMode="auto">
              <a:xfrm>
                <a:off x="4713316" y="2596201"/>
                <a:ext cx="393192" cy="16505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cxnSp>
            <p:nvCxnSpPr>
              <p:cNvPr id="54" name="Straight Connector 53">
                <a:extLst>
                  <a:ext uri="{FF2B5EF4-FFF2-40B4-BE49-F238E27FC236}">
                    <a16:creationId xmlns:a16="http://schemas.microsoft.com/office/drawing/2014/main" id="{40E2B621-9002-AB79-98A1-DD011BBEB0D0}"/>
                  </a:ext>
                </a:extLst>
              </p:cNvPr>
              <p:cNvCxnSpPr/>
              <p:nvPr/>
            </p:nvCxnSpPr>
            <p:spPr>
              <a:xfrm>
                <a:off x="5249196" y="2209297"/>
                <a:ext cx="1124711"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5" name="Freeform 860">
                <a:extLst>
                  <a:ext uri="{FF2B5EF4-FFF2-40B4-BE49-F238E27FC236}">
                    <a16:creationId xmlns:a16="http://schemas.microsoft.com/office/drawing/2014/main" id="{2A4BECB7-F8C7-E5EB-17BF-3F8C21D43D10}"/>
                  </a:ext>
                </a:extLst>
              </p:cNvPr>
              <p:cNvSpPr>
                <a:spLocks/>
              </p:cNvSpPr>
              <p:nvPr/>
            </p:nvSpPr>
            <p:spPr bwMode="auto">
              <a:xfrm>
                <a:off x="4618723" y="2228643"/>
                <a:ext cx="1213406" cy="50510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cxnSp>
          <p:nvCxnSpPr>
            <p:cNvPr id="16" name="Straight Connector 15">
              <a:extLst>
                <a:ext uri="{FF2B5EF4-FFF2-40B4-BE49-F238E27FC236}">
                  <a16:creationId xmlns:a16="http://schemas.microsoft.com/office/drawing/2014/main" id="{113EEAB1-AB26-32CC-19B6-2DFCF0C7E739}"/>
                </a:ext>
              </a:extLst>
            </p:cNvPr>
            <p:cNvCxnSpPr/>
            <p:nvPr/>
          </p:nvCxnSpPr>
          <p:spPr>
            <a:xfrm>
              <a:off x="1784471" y="3947671"/>
              <a:ext cx="592530"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7" name="Freeform 860">
              <a:extLst>
                <a:ext uri="{FF2B5EF4-FFF2-40B4-BE49-F238E27FC236}">
                  <a16:creationId xmlns:a16="http://schemas.microsoft.com/office/drawing/2014/main" id="{7062620C-8028-2257-59CA-A43C40D420D5}"/>
                </a:ext>
              </a:extLst>
            </p:cNvPr>
            <p:cNvSpPr>
              <a:spLocks/>
            </p:cNvSpPr>
            <p:nvPr/>
          </p:nvSpPr>
          <p:spPr bwMode="auto">
            <a:xfrm>
              <a:off x="1493987" y="3986760"/>
              <a:ext cx="799916" cy="24471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18" name="Freeform 860">
              <a:extLst>
                <a:ext uri="{FF2B5EF4-FFF2-40B4-BE49-F238E27FC236}">
                  <a16:creationId xmlns:a16="http://schemas.microsoft.com/office/drawing/2014/main" id="{CFDB335F-69B4-BAE5-DB17-F9DE06F00941}"/>
                </a:ext>
              </a:extLst>
            </p:cNvPr>
            <p:cNvSpPr>
              <a:spLocks/>
            </p:cNvSpPr>
            <p:nvPr/>
          </p:nvSpPr>
          <p:spPr bwMode="auto">
            <a:xfrm>
              <a:off x="1380415" y="3947800"/>
              <a:ext cx="1011288" cy="27849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mc:AlternateContent xmlns:mc="http://schemas.openxmlformats.org/markup-compatibility/2006" xmlns:a14="http://schemas.microsoft.com/office/drawing/2010/main">
          <mc:Choice Requires="a14">
            <p:sp>
              <p:nvSpPr>
                <p:cNvPr id="19" name="Rectangle 18">
                  <a:extLst>
                    <a:ext uri="{FF2B5EF4-FFF2-40B4-BE49-F238E27FC236}">
                      <a16:creationId xmlns:a16="http://schemas.microsoft.com/office/drawing/2014/main" id="{26926ADD-63AD-D0F7-B57E-D1607811431F}"/>
                    </a:ext>
                  </a:extLst>
                </p:cNvPr>
                <p:cNvSpPr/>
                <p:nvPr/>
              </p:nvSpPr>
              <p:spPr>
                <a:xfrm>
                  <a:off x="3860650" y="3511930"/>
                  <a:ext cx="444545"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i="1" dirty="0">
                                <a:solidFill>
                                  <a:srgbClr val="FFC000"/>
                                </a:solidFill>
                                <a:latin typeface="Cambria Math" panose="02040503050406030204" pitchFamily="18" charset="0"/>
                                <a:cs typeface="Times New Roman"/>
                              </a:rPr>
                            </m:ctrlPr>
                          </m:sSubPr>
                          <m:e>
                            <m:r>
                              <a:rPr lang="en-US" i="1" dirty="0">
                                <a:solidFill>
                                  <a:srgbClr val="FFC000"/>
                                </a:solidFill>
                                <a:latin typeface="Cambria Math" panose="02040503050406030204" pitchFamily="18" charset="0"/>
                                <a:cs typeface="Times New Roman"/>
                              </a:rPr>
                              <m:t>𝑠</m:t>
                            </m:r>
                          </m:e>
                          <m:sub>
                            <m:r>
                              <a:rPr lang="de-DE" i="1" dirty="0">
                                <a:solidFill>
                                  <a:srgbClr val="FFC000"/>
                                </a:solidFill>
                                <a:latin typeface="Cambria Math" panose="02040503050406030204" pitchFamily="18" charset="0"/>
                                <a:cs typeface="Times New Roman"/>
                              </a:rPr>
                              <m:t>1</m:t>
                            </m:r>
                          </m:sub>
                        </m:sSub>
                      </m:oMath>
                    </m:oMathPara>
                  </a14:m>
                  <a:endParaRPr lang="de-DE" dirty="0">
                    <a:solidFill>
                      <a:srgbClr val="FFC000"/>
                    </a:solidFill>
                    <a:latin typeface="Times New Roman"/>
                    <a:cs typeface="Times New Roman"/>
                  </a:endParaRPr>
                </a:p>
              </p:txBody>
            </p:sp>
          </mc:Choice>
          <mc:Fallback xmlns="">
            <p:sp>
              <p:nvSpPr>
                <p:cNvPr id="112" name="Rectangle 111"/>
                <p:cNvSpPr>
                  <a:spLocks noRot="1" noChangeAspect="1" noMove="1" noResize="1" noEditPoints="1" noAdjustHandles="1" noChangeArrowheads="1" noChangeShapeType="1" noTextEdit="1"/>
                </p:cNvSpPr>
                <p:nvPr/>
              </p:nvSpPr>
              <p:spPr>
                <a:xfrm>
                  <a:off x="3860650" y="3511930"/>
                  <a:ext cx="444545" cy="369332"/>
                </a:xfrm>
                <a:prstGeom prst="rect">
                  <a:avLst/>
                </a:prstGeom>
                <a:blipFill>
                  <a:blip r:embed="rId4"/>
                  <a:stretch>
                    <a:fillRect/>
                  </a:stretch>
                </a:blipFill>
              </p:spPr>
              <p:txBody>
                <a:bodyPr/>
                <a:lstStyle/>
                <a:p>
                  <a:r>
                    <a:rPr lang="en-GB">
                      <a:noFill/>
                    </a:rPr>
                    <a:t> </a:t>
                  </a:r>
                </a:p>
              </p:txBody>
            </p:sp>
          </mc:Fallback>
        </mc:AlternateContent>
        <p:sp>
          <p:nvSpPr>
            <p:cNvPr id="20" name="Line 853">
              <a:extLst>
                <a:ext uri="{FF2B5EF4-FFF2-40B4-BE49-F238E27FC236}">
                  <a16:creationId xmlns:a16="http://schemas.microsoft.com/office/drawing/2014/main" id="{F00AC99A-F769-A51C-91DA-25911E243063}"/>
                </a:ext>
              </a:extLst>
            </p:cNvPr>
            <p:cNvSpPr>
              <a:spLocks noChangeShapeType="1"/>
            </p:cNvSpPr>
            <p:nvPr/>
          </p:nvSpPr>
          <p:spPr bwMode="auto">
            <a:xfrm>
              <a:off x="1937980" y="4418222"/>
              <a:ext cx="1333194"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dirty="0">
                  <a:latin typeface="Calibri"/>
                  <a:ea typeface="Times New Roman"/>
                  <a:cs typeface="Times New Roman"/>
                </a:rPr>
                <a:t>             d2</a:t>
              </a:r>
            </a:p>
          </p:txBody>
        </p:sp>
        <p:sp>
          <p:nvSpPr>
            <p:cNvPr id="21" name="Line 853">
              <a:extLst>
                <a:ext uri="{FF2B5EF4-FFF2-40B4-BE49-F238E27FC236}">
                  <a16:creationId xmlns:a16="http://schemas.microsoft.com/office/drawing/2014/main" id="{0BF3AE95-B033-D73D-CB97-A5ECA295DCAF}"/>
                </a:ext>
              </a:extLst>
            </p:cNvPr>
            <p:cNvSpPr>
              <a:spLocks noChangeShapeType="1"/>
            </p:cNvSpPr>
            <p:nvPr/>
          </p:nvSpPr>
          <p:spPr bwMode="auto">
            <a:xfrm>
              <a:off x="0" y="4414296"/>
              <a:ext cx="1333194"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dirty="0">
                  <a:latin typeface="Calibri"/>
                  <a:ea typeface="Times New Roman"/>
                  <a:cs typeface="Times New Roman"/>
                </a:rPr>
                <a:t>             d1</a:t>
              </a:r>
            </a:p>
          </p:txBody>
        </p:sp>
        <p:sp>
          <p:nvSpPr>
            <p:cNvPr id="22" name="Line 853">
              <a:extLst>
                <a:ext uri="{FF2B5EF4-FFF2-40B4-BE49-F238E27FC236}">
                  <a16:creationId xmlns:a16="http://schemas.microsoft.com/office/drawing/2014/main" id="{42A36474-916B-C31B-BA94-CE16B29C5420}"/>
                </a:ext>
              </a:extLst>
            </p:cNvPr>
            <p:cNvSpPr>
              <a:spLocks noChangeShapeType="1"/>
            </p:cNvSpPr>
            <p:nvPr/>
          </p:nvSpPr>
          <p:spPr bwMode="auto">
            <a:xfrm>
              <a:off x="1504930" y="3588629"/>
              <a:ext cx="1185062"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dirty="0">
                  <a:ea typeface="Times New Roman"/>
                  <a:cs typeface="Times New Roman"/>
                </a:rPr>
                <a:t>          d3</a:t>
              </a:r>
            </a:p>
          </p:txBody>
        </p:sp>
        <p:grpSp>
          <p:nvGrpSpPr>
            <p:cNvPr id="23" name="Group 22">
              <a:extLst>
                <a:ext uri="{FF2B5EF4-FFF2-40B4-BE49-F238E27FC236}">
                  <a16:creationId xmlns:a16="http://schemas.microsoft.com/office/drawing/2014/main" id="{C19A9AFB-38C1-43DF-27DA-4A09623D40D1}"/>
                </a:ext>
              </a:extLst>
            </p:cNvPr>
            <p:cNvGrpSpPr/>
            <p:nvPr/>
          </p:nvGrpSpPr>
          <p:grpSpPr>
            <a:xfrm>
              <a:off x="587884" y="3260407"/>
              <a:ext cx="1082989" cy="919088"/>
              <a:chOff x="3906167" y="3324390"/>
              <a:chExt cx="1671281" cy="1418344"/>
            </a:xfrm>
            <a:solidFill>
              <a:srgbClr val="93D2FE"/>
            </a:solidFill>
          </p:grpSpPr>
          <p:sp>
            <p:nvSpPr>
              <p:cNvPr id="29" name="Oval 859">
                <a:extLst>
                  <a:ext uri="{FF2B5EF4-FFF2-40B4-BE49-F238E27FC236}">
                    <a16:creationId xmlns:a16="http://schemas.microsoft.com/office/drawing/2014/main" id="{D30EC703-7F20-DCC3-BEC9-41D9F0A6CF0B}"/>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30" name="Oval 861">
                <a:extLst>
                  <a:ext uri="{FF2B5EF4-FFF2-40B4-BE49-F238E27FC236}">
                    <a16:creationId xmlns:a16="http://schemas.microsoft.com/office/drawing/2014/main" id="{53DBFB52-7F84-5A63-6B4A-CB80AC123A11}"/>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31" name="Oval 862">
                <a:extLst>
                  <a:ext uri="{FF2B5EF4-FFF2-40B4-BE49-F238E27FC236}">
                    <a16:creationId xmlns:a16="http://schemas.microsoft.com/office/drawing/2014/main" id="{6AA25BA8-0385-AD6D-D012-0BB096E20E2A}"/>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32" name="Oval 863">
                <a:extLst>
                  <a:ext uri="{FF2B5EF4-FFF2-40B4-BE49-F238E27FC236}">
                    <a16:creationId xmlns:a16="http://schemas.microsoft.com/office/drawing/2014/main" id="{6D942585-FCFA-F20F-6A2F-BB6334FFB4AC}"/>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33" name="Oval 863">
                <a:extLst>
                  <a:ext uri="{FF2B5EF4-FFF2-40B4-BE49-F238E27FC236}">
                    <a16:creationId xmlns:a16="http://schemas.microsoft.com/office/drawing/2014/main" id="{9204B34B-7BCF-194C-B0C2-D63DA403E3F1}"/>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grpSp>
            <p:nvGrpSpPr>
              <p:cNvPr id="34" name="Group 33">
                <a:extLst>
                  <a:ext uri="{FF2B5EF4-FFF2-40B4-BE49-F238E27FC236}">
                    <a16:creationId xmlns:a16="http://schemas.microsoft.com/office/drawing/2014/main" id="{A8B00A1C-092A-1CDB-23E6-CADCCE77CE96}"/>
                  </a:ext>
                </a:extLst>
              </p:cNvPr>
              <p:cNvGrpSpPr/>
              <p:nvPr/>
            </p:nvGrpSpPr>
            <p:grpSpPr>
              <a:xfrm>
                <a:off x="3906167" y="4047050"/>
                <a:ext cx="1671281" cy="539042"/>
                <a:chOff x="1320274" y="4580303"/>
                <a:chExt cx="1671281" cy="467246"/>
              </a:xfrm>
              <a:grpFill/>
            </p:grpSpPr>
            <p:sp>
              <p:nvSpPr>
                <p:cNvPr id="49" name="Freeform 860">
                  <a:extLst>
                    <a:ext uri="{FF2B5EF4-FFF2-40B4-BE49-F238E27FC236}">
                      <a16:creationId xmlns:a16="http://schemas.microsoft.com/office/drawing/2014/main" id="{40B97F3E-8B4D-2C94-BAD5-CB88A2AB9717}"/>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50" name="Rectangle 864">
                  <a:extLst>
                    <a:ext uri="{FF2B5EF4-FFF2-40B4-BE49-F238E27FC236}">
                      <a16:creationId xmlns:a16="http://schemas.microsoft.com/office/drawing/2014/main" id="{86D6667B-8744-F0FF-D3B0-7478A9E81AD8}"/>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ctr"/>
                <a:lstStyle/>
                <a:p>
                  <a:pPr algn="ctr"/>
                  <a:r>
                    <a:rPr lang="en-US" dirty="0">
                      <a:latin typeface="Calibri"/>
                      <a:ea typeface="Calibri"/>
                      <a:cs typeface="Calibri"/>
                    </a:rPr>
                    <a:t>r1</a:t>
                  </a:r>
                </a:p>
              </p:txBody>
            </p:sp>
            <p:sp>
              <p:nvSpPr>
                <p:cNvPr id="51" name="Freeform 865">
                  <a:extLst>
                    <a:ext uri="{FF2B5EF4-FFF2-40B4-BE49-F238E27FC236}">
                      <a16:creationId xmlns:a16="http://schemas.microsoft.com/office/drawing/2014/main" id="{8F65B122-6F45-0247-523D-25452880B520}"/>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52" name="Freeform 866">
                  <a:extLst>
                    <a:ext uri="{FF2B5EF4-FFF2-40B4-BE49-F238E27FC236}">
                      <a16:creationId xmlns:a16="http://schemas.microsoft.com/office/drawing/2014/main" id="{B33E22D1-4305-5C62-0EF8-71B6CAB5D8FD}"/>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grpSp>
          <p:grpSp>
            <p:nvGrpSpPr>
              <p:cNvPr id="35" name="Group 34">
                <a:extLst>
                  <a:ext uri="{FF2B5EF4-FFF2-40B4-BE49-F238E27FC236}">
                    <a16:creationId xmlns:a16="http://schemas.microsoft.com/office/drawing/2014/main" id="{C80040E1-C923-B498-AA50-ACE5D9650A6E}"/>
                  </a:ext>
                </a:extLst>
              </p:cNvPr>
              <p:cNvGrpSpPr/>
              <p:nvPr/>
            </p:nvGrpSpPr>
            <p:grpSpPr>
              <a:xfrm>
                <a:off x="4596370" y="3324390"/>
                <a:ext cx="552654" cy="1188720"/>
                <a:chOff x="1823226" y="3235632"/>
                <a:chExt cx="552654" cy="1188720"/>
              </a:xfrm>
              <a:grpFill/>
            </p:grpSpPr>
            <p:sp>
              <p:nvSpPr>
                <p:cNvPr id="36" name="Oval 878">
                  <a:extLst>
                    <a:ext uri="{FF2B5EF4-FFF2-40B4-BE49-F238E27FC236}">
                      <a16:creationId xmlns:a16="http://schemas.microsoft.com/office/drawing/2014/main" id="{3FE53FAC-909D-1EEB-A798-B3DE209D63F8}"/>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7" name="Rectangle 880">
                  <a:extLst>
                    <a:ext uri="{FF2B5EF4-FFF2-40B4-BE49-F238E27FC236}">
                      <a16:creationId xmlns:a16="http://schemas.microsoft.com/office/drawing/2014/main" id="{28BB067F-4C6E-C1CF-86C8-671A86E2015C}"/>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38" name="Oval 878">
                  <a:extLst>
                    <a:ext uri="{FF2B5EF4-FFF2-40B4-BE49-F238E27FC236}">
                      <a16:creationId xmlns:a16="http://schemas.microsoft.com/office/drawing/2014/main" id="{313C2B8F-F254-E45E-0F5A-D737DEB8D962}"/>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9" name="Line 881">
                  <a:extLst>
                    <a:ext uri="{FF2B5EF4-FFF2-40B4-BE49-F238E27FC236}">
                      <a16:creationId xmlns:a16="http://schemas.microsoft.com/office/drawing/2014/main" id="{1D5F4DB0-F994-3251-E2CC-673EB9D848FE}"/>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40" name="Line 882">
                  <a:extLst>
                    <a:ext uri="{FF2B5EF4-FFF2-40B4-BE49-F238E27FC236}">
                      <a16:creationId xmlns:a16="http://schemas.microsoft.com/office/drawing/2014/main" id="{480C78D6-2243-BE98-9B76-BCA9CC217C59}"/>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41" name="Rectangle 880">
                  <a:extLst>
                    <a:ext uri="{FF2B5EF4-FFF2-40B4-BE49-F238E27FC236}">
                      <a16:creationId xmlns:a16="http://schemas.microsoft.com/office/drawing/2014/main" id="{E378E677-7D56-08CE-8985-A44562FCB1E1}"/>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42" name="Oval 878">
                  <a:extLst>
                    <a:ext uri="{FF2B5EF4-FFF2-40B4-BE49-F238E27FC236}">
                      <a16:creationId xmlns:a16="http://schemas.microsoft.com/office/drawing/2014/main" id="{9B87F2A2-1F58-0EB9-3ACD-6EDBEBBA382C}"/>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43" name="Line 882">
                  <a:extLst>
                    <a:ext uri="{FF2B5EF4-FFF2-40B4-BE49-F238E27FC236}">
                      <a16:creationId xmlns:a16="http://schemas.microsoft.com/office/drawing/2014/main" id="{00FB13A9-2349-2D2A-BB41-B2BB51B74B36}"/>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44" name="Line 882">
                  <a:extLst>
                    <a:ext uri="{FF2B5EF4-FFF2-40B4-BE49-F238E27FC236}">
                      <a16:creationId xmlns:a16="http://schemas.microsoft.com/office/drawing/2014/main" id="{47384CBB-A12A-8837-3EBB-C82475C2ED93}"/>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45" name="Line 884">
                  <a:extLst>
                    <a:ext uri="{FF2B5EF4-FFF2-40B4-BE49-F238E27FC236}">
                      <a16:creationId xmlns:a16="http://schemas.microsoft.com/office/drawing/2014/main" id="{3D6629CE-F4DB-D1FB-9F4F-F5268381F888}"/>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p:spPr>
              <p:txBody>
                <a:bodyPr wrap="none" anchor="ctr"/>
                <a:lstStyle/>
                <a:p>
                  <a:endParaRPr lang="en-US" dirty="0">
                    <a:latin typeface="Calibri"/>
                    <a:ea typeface="Calibri"/>
                    <a:cs typeface="Calibri"/>
                  </a:endParaRPr>
                </a:p>
              </p:txBody>
            </p:sp>
            <p:sp>
              <p:nvSpPr>
                <p:cNvPr id="46" name="Oval 885">
                  <a:extLst>
                    <a:ext uri="{FF2B5EF4-FFF2-40B4-BE49-F238E27FC236}">
                      <a16:creationId xmlns:a16="http://schemas.microsoft.com/office/drawing/2014/main" id="{D6430E0A-FA6D-5DA8-584F-ADC222C3D2CA}"/>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47" name="Line 881">
                  <a:extLst>
                    <a:ext uri="{FF2B5EF4-FFF2-40B4-BE49-F238E27FC236}">
                      <a16:creationId xmlns:a16="http://schemas.microsoft.com/office/drawing/2014/main" id="{18317181-8486-86A0-3E39-687F97845E39}"/>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48" name="Line 882">
                  <a:extLst>
                    <a:ext uri="{FF2B5EF4-FFF2-40B4-BE49-F238E27FC236}">
                      <a16:creationId xmlns:a16="http://schemas.microsoft.com/office/drawing/2014/main" id="{53A57C6A-7103-FA75-5E44-14559C053537}"/>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grpSp>
        </p:grpSp>
        <p:grpSp>
          <p:nvGrpSpPr>
            <p:cNvPr id="24" name="Group 23">
              <a:extLst>
                <a:ext uri="{FF2B5EF4-FFF2-40B4-BE49-F238E27FC236}">
                  <a16:creationId xmlns:a16="http://schemas.microsoft.com/office/drawing/2014/main" id="{D16AE51E-14EE-3514-5327-1DF836242F2B}"/>
                </a:ext>
              </a:extLst>
            </p:cNvPr>
            <p:cNvGrpSpPr/>
            <p:nvPr/>
          </p:nvGrpSpPr>
          <p:grpSpPr>
            <a:xfrm>
              <a:off x="57450" y="3998181"/>
              <a:ext cx="484418" cy="349404"/>
              <a:chOff x="1012668" y="927184"/>
              <a:chExt cx="747559" cy="539203"/>
            </a:xfrm>
          </p:grpSpPr>
          <p:sp>
            <p:nvSpPr>
              <p:cNvPr id="25" name="Line 853">
                <a:extLst>
                  <a:ext uri="{FF2B5EF4-FFF2-40B4-BE49-F238E27FC236}">
                    <a16:creationId xmlns:a16="http://schemas.microsoft.com/office/drawing/2014/main" id="{24854235-0DFD-D9CA-E69A-78DD789DADC6}"/>
                  </a:ext>
                </a:extLst>
              </p:cNvPr>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 xmlns:a14="http://schemas.microsoft.com/office/drawing/2010/main">
                    <a:noFill/>
                  </a14:hiddenFill>
                </a:ext>
              </a:extLst>
            </p:spPr>
            <p:txBody>
              <a:bodyPr wrap="none" anchor="ctr">
                <a:flatTx/>
              </a:bodyPr>
              <a:lstStyle/>
              <a:p>
                <a:endParaRPr lang="en-US" dirty="0">
                  <a:latin typeface="Calibri"/>
                  <a:ea typeface="Times New Roman"/>
                  <a:cs typeface="Times New Roman"/>
                </a:endParaRPr>
              </a:p>
            </p:txBody>
          </p:sp>
          <p:sp>
            <p:nvSpPr>
              <p:cNvPr id="26" name="Rectangle 876">
                <a:extLst>
                  <a:ext uri="{FF2B5EF4-FFF2-40B4-BE49-F238E27FC236}">
                    <a16:creationId xmlns:a16="http://schemas.microsoft.com/office/drawing/2014/main" id="{72AD43B0-5A54-2FA9-32A1-7B88FE76549A}"/>
                  </a:ext>
                </a:extLst>
              </p:cNvPr>
              <p:cNvSpPr>
                <a:spLocks noChangeAspect="1" noChangeArrowheads="1"/>
              </p:cNvSpPr>
              <p:nvPr/>
            </p:nvSpPr>
            <p:spPr bwMode="auto">
              <a:xfrm>
                <a:off x="1059818" y="927184"/>
                <a:ext cx="100" cy="427467"/>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latin typeface="Calibri"/>
                  <a:ea typeface="Times New Roman"/>
                  <a:cs typeface="Calibri"/>
                </a:endParaRPr>
              </a:p>
            </p:txBody>
          </p:sp>
          <p:sp>
            <p:nvSpPr>
              <p:cNvPr id="27" name="Rectangle 873">
                <a:extLst>
                  <a:ext uri="{FF2B5EF4-FFF2-40B4-BE49-F238E27FC236}">
                    <a16:creationId xmlns:a16="http://schemas.microsoft.com/office/drawing/2014/main" id="{09470B15-EDC8-8E1E-7142-5D59CBAB0402}"/>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dirty="0">
                    <a:latin typeface="Calibri"/>
                    <a:ea typeface="Times New Roman"/>
                    <a:cs typeface="Calibri"/>
                  </a:rPr>
                  <a:t>c1</a:t>
                </a:r>
              </a:p>
            </p:txBody>
          </p:sp>
          <p:sp>
            <p:nvSpPr>
              <p:cNvPr id="28" name="Freeform 875">
                <a:extLst>
                  <a:ext uri="{FF2B5EF4-FFF2-40B4-BE49-F238E27FC236}">
                    <a16:creationId xmlns:a16="http://schemas.microsoft.com/office/drawing/2014/main" id="{60822512-FAB0-1B79-A2E3-4A7C27A98820}"/>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Times New Roman"/>
                  <a:cs typeface="Times New Roman"/>
                </a:endParaRPr>
              </a:p>
            </p:txBody>
          </p:sp>
        </p:grpSp>
      </p:grpSp>
      <p:grpSp>
        <p:nvGrpSpPr>
          <p:cNvPr id="60" name="Group 59">
            <a:extLst>
              <a:ext uri="{FF2B5EF4-FFF2-40B4-BE49-F238E27FC236}">
                <a16:creationId xmlns:a16="http://schemas.microsoft.com/office/drawing/2014/main" id="{29BE32EB-DC3E-6916-2A27-8B07A2738D0A}"/>
              </a:ext>
            </a:extLst>
          </p:cNvPr>
          <p:cNvGrpSpPr/>
          <p:nvPr/>
        </p:nvGrpSpPr>
        <p:grpSpPr>
          <a:xfrm>
            <a:off x="7520944" y="4524085"/>
            <a:ext cx="4234852" cy="1295065"/>
            <a:chOff x="211015" y="5125868"/>
            <a:chExt cx="4234852" cy="1295065"/>
          </a:xfrm>
        </p:grpSpPr>
        <p:sp>
          <p:nvSpPr>
            <p:cNvPr id="61" name="Rectangle 891">
              <a:extLst>
                <a:ext uri="{FF2B5EF4-FFF2-40B4-BE49-F238E27FC236}">
                  <a16:creationId xmlns:a16="http://schemas.microsoft.com/office/drawing/2014/main" id="{F17B53DD-4A3C-8DEE-2912-50140941288E}"/>
                </a:ext>
              </a:extLst>
            </p:cNvPr>
            <p:cNvSpPr>
              <a:spLocks noChangeArrowheads="1"/>
            </p:cNvSpPr>
            <p:nvPr/>
          </p:nvSpPr>
          <p:spPr bwMode="auto">
            <a:xfrm>
              <a:off x="1044589" y="5805564"/>
              <a:ext cx="65" cy="276999"/>
            </a:xfrm>
            <a:prstGeom prst="rect">
              <a:avLst/>
            </a:prstGeom>
            <a:solidFill>
              <a:srgbClr val="89D3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endParaRPr lang="en-US" b="1" dirty="0">
                <a:latin typeface="Calibri"/>
                <a:ea typeface="Calibri"/>
                <a:cs typeface="Calibri"/>
              </a:endParaRPr>
            </a:p>
          </p:txBody>
        </p:sp>
        <p:sp>
          <p:nvSpPr>
            <p:cNvPr id="62" name="Rectangle 891">
              <a:extLst>
                <a:ext uri="{FF2B5EF4-FFF2-40B4-BE49-F238E27FC236}">
                  <a16:creationId xmlns:a16="http://schemas.microsoft.com/office/drawing/2014/main" id="{4084FAAE-7DF4-4AC9-65BD-17315B1B84C0}"/>
                </a:ext>
              </a:extLst>
            </p:cNvPr>
            <p:cNvSpPr>
              <a:spLocks noChangeArrowheads="1"/>
            </p:cNvSpPr>
            <p:nvPr/>
          </p:nvSpPr>
          <p:spPr bwMode="auto">
            <a:xfrm>
              <a:off x="2848101" y="5863035"/>
              <a:ext cx="65" cy="276999"/>
            </a:xfrm>
            <a:prstGeom prst="rect">
              <a:avLst/>
            </a:prstGeom>
            <a:solidFill>
              <a:srgbClr val="FAC09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endParaRPr lang="en-US" b="1" dirty="0">
                <a:latin typeface="Calibri"/>
                <a:ea typeface="Calibri"/>
                <a:cs typeface="Calibri"/>
              </a:endParaRPr>
            </a:p>
          </p:txBody>
        </p:sp>
        <p:grpSp>
          <p:nvGrpSpPr>
            <p:cNvPr id="63" name="Group 62">
              <a:extLst>
                <a:ext uri="{FF2B5EF4-FFF2-40B4-BE49-F238E27FC236}">
                  <a16:creationId xmlns:a16="http://schemas.microsoft.com/office/drawing/2014/main" id="{08A740AE-9A50-F006-39AA-176059C9F94E}"/>
                </a:ext>
              </a:extLst>
            </p:cNvPr>
            <p:cNvGrpSpPr/>
            <p:nvPr/>
          </p:nvGrpSpPr>
          <p:grpSpPr>
            <a:xfrm>
              <a:off x="687970" y="5125868"/>
              <a:ext cx="1573443" cy="808284"/>
              <a:chOff x="1152149" y="2175456"/>
              <a:chExt cx="2428155" cy="1247360"/>
            </a:xfrm>
          </p:grpSpPr>
          <p:sp>
            <p:nvSpPr>
              <p:cNvPr id="204" name="Line 853">
                <a:extLst>
                  <a:ext uri="{FF2B5EF4-FFF2-40B4-BE49-F238E27FC236}">
                    <a16:creationId xmlns:a16="http://schemas.microsoft.com/office/drawing/2014/main" id="{C540094A-7979-7733-DE9A-9AC56A604B2B}"/>
                  </a:ext>
                </a:extLst>
              </p:cNvPr>
              <p:cNvSpPr>
                <a:spLocks noChangeShapeType="1"/>
              </p:cNvSpPr>
              <p:nvPr/>
            </p:nvSpPr>
            <p:spPr bwMode="auto">
              <a:xfrm>
                <a:off x="1152149" y="3416757"/>
                <a:ext cx="822961" cy="6059"/>
              </a:xfrm>
              <a:prstGeom prst="line">
                <a:avLst/>
              </a:prstGeom>
              <a:noFill/>
              <a:ln w="9525">
                <a:solidFill>
                  <a:schemeClr val="tx1"/>
                </a:solidFill>
                <a:round/>
                <a:headEnd/>
                <a:tailEnd/>
              </a:ln>
              <a:scene3d>
                <a:camera prst="legacyObliqueTopRight">
                  <a:rot lat="60000" lon="0" rev="0"/>
                </a:camera>
                <a:lightRig rig="legacyFlat3" dir="l"/>
              </a:scene3d>
              <a:sp3d extrusionH="2095500" contourW="6350" prstMaterial="legacyPlastic">
                <a:bevelT w="13500" h="13500" prst="angle"/>
                <a:bevelB w="13500" h="13500" prst="angle"/>
                <a:extrusionClr>
                  <a:srgbClr val="EBE6DB"/>
                </a:extrusionClr>
              </a:sp3d>
              <a:extLst>
                <a:ext uri="{909E8E84-426E-40dd-AFC4-6F175D3DCCD1}">
                  <a14:hiddenFill xmlns="" xmlns:a14="http://schemas.microsoft.com/office/drawing/2010/main">
                    <a:noFill/>
                  </a14:hiddenFill>
                </a:ext>
              </a:extLst>
            </p:spPr>
            <p:txBody>
              <a:bodyPr wrap="none" anchor="ctr">
                <a:flatTx/>
              </a:bodyPr>
              <a:lstStyle/>
              <a:p>
                <a:endParaRPr lang="en-US" dirty="0">
                  <a:latin typeface="Calibri"/>
                  <a:ea typeface="Times New Roman"/>
                  <a:cs typeface="Times New Roman"/>
                </a:endParaRPr>
              </a:p>
            </p:txBody>
          </p:sp>
          <p:cxnSp>
            <p:nvCxnSpPr>
              <p:cNvPr id="205" name="Straight Connector 204">
                <a:extLst>
                  <a:ext uri="{FF2B5EF4-FFF2-40B4-BE49-F238E27FC236}">
                    <a16:creationId xmlns:a16="http://schemas.microsoft.com/office/drawing/2014/main" id="{B335E413-BC4B-6F59-63D2-1E40568C0D23}"/>
                  </a:ext>
                </a:extLst>
              </p:cNvPr>
              <p:cNvCxnSpPr/>
              <p:nvPr/>
            </p:nvCxnSpPr>
            <p:spPr>
              <a:xfrm>
                <a:off x="2286812" y="2175456"/>
                <a:ext cx="113385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06" name="Freeform 860">
                <a:extLst>
                  <a:ext uri="{FF2B5EF4-FFF2-40B4-BE49-F238E27FC236}">
                    <a16:creationId xmlns:a16="http://schemas.microsoft.com/office/drawing/2014/main" id="{FFD557B5-AAEE-88AF-A584-DD777A08951D}"/>
                  </a:ext>
                </a:extLst>
              </p:cNvPr>
              <p:cNvSpPr>
                <a:spLocks/>
              </p:cNvSpPr>
              <p:nvPr/>
            </p:nvSpPr>
            <p:spPr bwMode="auto">
              <a:xfrm>
                <a:off x="2604677" y="2352547"/>
                <a:ext cx="393192" cy="37765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207" name="Freeform 860">
                <a:extLst>
                  <a:ext uri="{FF2B5EF4-FFF2-40B4-BE49-F238E27FC236}">
                    <a16:creationId xmlns:a16="http://schemas.microsoft.com/office/drawing/2014/main" id="{D403741B-9A0C-76BB-2A49-685B28F5F7A1}"/>
                  </a:ext>
                </a:extLst>
              </p:cNvPr>
              <p:cNvSpPr>
                <a:spLocks/>
              </p:cNvSpPr>
              <p:nvPr/>
            </p:nvSpPr>
            <p:spPr bwMode="auto">
              <a:xfrm>
                <a:off x="2366899" y="2189098"/>
                <a:ext cx="1213405" cy="544246"/>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sp>
          <p:nvSpPr>
            <p:cNvPr id="64" name="Line 853">
              <a:extLst>
                <a:ext uri="{FF2B5EF4-FFF2-40B4-BE49-F238E27FC236}">
                  <a16:creationId xmlns:a16="http://schemas.microsoft.com/office/drawing/2014/main" id="{C080CBD8-92CD-399C-7617-751EB7E00C13}"/>
                </a:ext>
              </a:extLst>
            </p:cNvPr>
            <p:cNvSpPr>
              <a:spLocks noChangeShapeType="1"/>
            </p:cNvSpPr>
            <p:nvPr/>
          </p:nvSpPr>
          <p:spPr bwMode="auto">
            <a:xfrm>
              <a:off x="2802931" y="5949028"/>
              <a:ext cx="533278" cy="3926"/>
            </a:xfrm>
            <a:prstGeom prst="line">
              <a:avLst/>
            </a:prstGeom>
            <a:noFill/>
            <a:ln w="9525">
              <a:solidFill>
                <a:schemeClr val="tx1"/>
              </a:solidFill>
              <a:round/>
              <a:headEnd/>
              <a:tailEnd/>
            </a:ln>
            <a:scene3d>
              <a:camera prst="legacyObliqueTopRight">
                <a:rot lat="60000" lon="0" rev="0"/>
              </a:camera>
              <a:lightRig rig="legacyFlat3" dir="l"/>
            </a:scene3d>
            <a:sp3d extrusionH="2032000" contourW="6350" prstMaterial="legacyPlastic">
              <a:bevelT w="13500" h="13500" prst="angle"/>
              <a:bevelB w="13500" h="13500" prst="angle"/>
              <a:extrusionClr>
                <a:srgbClr val="EBE6DB"/>
              </a:extrusionClr>
            </a:sp3d>
            <a:extLst>
              <a:ext uri="{909E8E84-426E-40dd-AFC4-6F175D3DCCD1}">
                <a14:hiddenFill xmlns="" xmlns:a14="http://schemas.microsoft.com/office/drawing/2010/main">
                  <a:noFill/>
                </a14:hiddenFill>
              </a:ext>
            </a:extLst>
          </p:spPr>
          <p:txBody>
            <a:bodyPr wrap="none" anchor="ctr">
              <a:flatTx/>
            </a:bodyPr>
            <a:lstStyle/>
            <a:p>
              <a:endParaRPr lang="en-US" dirty="0">
                <a:latin typeface="Calibri"/>
                <a:ea typeface="Times New Roman"/>
                <a:cs typeface="Times New Roman"/>
              </a:endParaRPr>
            </a:p>
          </p:txBody>
        </p:sp>
        <p:grpSp>
          <p:nvGrpSpPr>
            <p:cNvPr id="65" name="Group 64">
              <a:extLst>
                <a:ext uri="{FF2B5EF4-FFF2-40B4-BE49-F238E27FC236}">
                  <a16:creationId xmlns:a16="http://schemas.microsoft.com/office/drawing/2014/main" id="{28933F41-AFA8-877A-4E08-23553153E3BE}"/>
                </a:ext>
              </a:extLst>
            </p:cNvPr>
            <p:cNvGrpSpPr/>
            <p:nvPr/>
          </p:nvGrpSpPr>
          <p:grpSpPr>
            <a:xfrm>
              <a:off x="2934307" y="5169267"/>
              <a:ext cx="1137358" cy="349645"/>
              <a:chOff x="4618723" y="2221675"/>
              <a:chExt cx="1755184" cy="539579"/>
            </a:xfrm>
          </p:grpSpPr>
          <p:sp>
            <p:nvSpPr>
              <p:cNvPr id="103" name="Freeform 860">
                <a:extLst>
                  <a:ext uri="{FF2B5EF4-FFF2-40B4-BE49-F238E27FC236}">
                    <a16:creationId xmlns:a16="http://schemas.microsoft.com/office/drawing/2014/main" id="{5873B156-B806-2648-6155-D424E0C1A02F}"/>
                  </a:ext>
                </a:extLst>
              </p:cNvPr>
              <p:cNvSpPr>
                <a:spLocks/>
              </p:cNvSpPr>
              <p:nvPr/>
            </p:nvSpPr>
            <p:spPr bwMode="auto">
              <a:xfrm>
                <a:off x="4713316" y="2596201"/>
                <a:ext cx="393192" cy="16505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cxnSp>
            <p:nvCxnSpPr>
              <p:cNvPr id="202" name="Straight Connector 201">
                <a:extLst>
                  <a:ext uri="{FF2B5EF4-FFF2-40B4-BE49-F238E27FC236}">
                    <a16:creationId xmlns:a16="http://schemas.microsoft.com/office/drawing/2014/main" id="{8597B6E6-1317-01E6-3842-44DC9009A5D4}"/>
                  </a:ext>
                </a:extLst>
              </p:cNvPr>
              <p:cNvCxnSpPr/>
              <p:nvPr/>
            </p:nvCxnSpPr>
            <p:spPr>
              <a:xfrm>
                <a:off x="5249196" y="2221675"/>
                <a:ext cx="1124711"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03" name="Freeform 860">
                <a:extLst>
                  <a:ext uri="{FF2B5EF4-FFF2-40B4-BE49-F238E27FC236}">
                    <a16:creationId xmlns:a16="http://schemas.microsoft.com/office/drawing/2014/main" id="{35DDB293-776A-A5CD-DF17-B48B615B690E}"/>
                  </a:ext>
                </a:extLst>
              </p:cNvPr>
              <p:cNvSpPr>
                <a:spLocks/>
              </p:cNvSpPr>
              <p:nvPr/>
            </p:nvSpPr>
            <p:spPr bwMode="auto">
              <a:xfrm>
                <a:off x="4618723" y="2228643"/>
                <a:ext cx="1213406" cy="50510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cxnSp>
          <p:nvCxnSpPr>
            <p:cNvPr id="66" name="Straight Connector 65">
              <a:extLst>
                <a:ext uri="{FF2B5EF4-FFF2-40B4-BE49-F238E27FC236}">
                  <a16:creationId xmlns:a16="http://schemas.microsoft.com/office/drawing/2014/main" id="{25DD8DDC-290C-942A-9B67-1C7869B832C0}"/>
                </a:ext>
              </a:extLst>
            </p:cNvPr>
            <p:cNvCxnSpPr/>
            <p:nvPr/>
          </p:nvCxnSpPr>
          <p:spPr>
            <a:xfrm>
              <a:off x="1995486" y="5946456"/>
              <a:ext cx="592530"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7" name="Freeform 860">
              <a:extLst>
                <a:ext uri="{FF2B5EF4-FFF2-40B4-BE49-F238E27FC236}">
                  <a16:creationId xmlns:a16="http://schemas.microsoft.com/office/drawing/2014/main" id="{D7842661-1B8E-6895-1BD8-380144C421D5}"/>
                </a:ext>
              </a:extLst>
            </p:cNvPr>
            <p:cNvSpPr>
              <a:spLocks/>
            </p:cNvSpPr>
            <p:nvPr/>
          </p:nvSpPr>
          <p:spPr bwMode="auto">
            <a:xfrm>
              <a:off x="1705002" y="5985545"/>
              <a:ext cx="799916" cy="24471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68" name="Freeform 860">
              <a:extLst>
                <a:ext uri="{FF2B5EF4-FFF2-40B4-BE49-F238E27FC236}">
                  <a16:creationId xmlns:a16="http://schemas.microsoft.com/office/drawing/2014/main" id="{F900B44D-7D0A-98F6-F3D4-2DB8759B82CE}"/>
                </a:ext>
              </a:extLst>
            </p:cNvPr>
            <p:cNvSpPr>
              <a:spLocks/>
            </p:cNvSpPr>
            <p:nvPr/>
          </p:nvSpPr>
          <p:spPr bwMode="auto">
            <a:xfrm>
              <a:off x="1591430" y="5946585"/>
              <a:ext cx="1011288" cy="27849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mc:AlternateContent xmlns:mc="http://schemas.openxmlformats.org/markup-compatibility/2006" xmlns:a14="http://schemas.microsoft.com/office/drawing/2010/main">
          <mc:Choice Requires="a14">
            <p:sp>
              <p:nvSpPr>
                <p:cNvPr id="69" name="Rectangle 68">
                  <a:extLst>
                    <a:ext uri="{FF2B5EF4-FFF2-40B4-BE49-F238E27FC236}">
                      <a16:creationId xmlns:a16="http://schemas.microsoft.com/office/drawing/2014/main" id="{75F3A7C9-157E-775A-1A9D-F3C123A2B807}"/>
                    </a:ext>
                  </a:extLst>
                </p:cNvPr>
                <p:cNvSpPr/>
                <p:nvPr/>
              </p:nvSpPr>
              <p:spPr>
                <a:xfrm>
                  <a:off x="3996000" y="5512548"/>
                  <a:ext cx="449867"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i="1" dirty="0">
                                <a:solidFill>
                                  <a:srgbClr val="FFC000"/>
                                </a:solidFill>
                                <a:latin typeface="Cambria Math" panose="02040503050406030204" pitchFamily="18" charset="0"/>
                                <a:cs typeface="Times New Roman"/>
                              </a:rPr>
                            </m:ctrlPr>
                          </m:sSubPr>
                          <m:e>
                            <m:r>
                              <a:rPr lang="en-US" i="1" dirty="0">
                                <a:solidFill>
                                  <a:srgbClr val="FFC000"/>
                                </a:solidFill>
                                <a:latin typeface="Cambria Math" panose="02040503050406030204" pitchFamily="18" charset="0"/>
                                <a:cs typeface="Times New Roman"/>
                              </a:rPr>
                              <m:t>𝑠</m:t>
                            </m:r>
                          </m:e>
                          <m:sub>
                            <m:r>
                              <a:rPr lang="de-DE" i="1" dirty="0">
                                <a:solidFill>
                                  <a:srgbClr val="FFC000"/>
                                </a:solidFill>
                                <a:latin typeface="Cambria Math" panose="02040503050406030204" pitchFamily="18" charset="0"/>
                                <a:cs typeface="Times New Roman"/>
                              </a:rPr>
                              <m:t>2</m:t>
                            </m:r>
                          </m:sub>
                        </m:sSub>
                      </m:oMath>
                    </m:oMathPara>
                  </a14:m>
                  <a:endParaRPr lang="en-US" dirty="0">
                    <a:solidFill>
                      <a:srgbClr val="FFC000"/>
                    </a:solidFill>
                    <a:latin typeface="Times New Roman"/>
                    <a:cs typeface="Times New Roman"/>
                  </a:endParaRPr>
                </a:p>
              </p:txBody>
            </p:sp>
          </mc:Choice>
          <mc:Fallback xmlns="">
            <p:sp>
              <p:nvSpPr>
                <p:cNvPr id="168" name="Rectangle 167"/>
                <p:cNvSpPr>
                  <a:spLocks noRot="1" noChangeAspect="1" noMove="1" noResize="1" noEditPoints="1" noAdjustHandles="1" noChangeArrowheads="1" noChangeShapeType="1" noTextEdit="1"/>
                </p:cNvSpPr>
                <p:nvPr/>
              </p:nvSpPr>
              <p:spPr>
                <a:xfrm>
                  <a:off x="3996000" y="5512548"/>
                  <a:ext cx="449867" cy="369332"/>
                </a:xfrm>
                <a:prstGeom prst="rect">
                  <a:avLst/>
                </a:prstGeom>
                <a:blipFill>
                  <a:blip r:embed="rId5"/>
                  <a:stretch>
                    <a:fillRect/>
                  </a:stretch>
                </a:blipFill>
              </p:spPr>
              <p:txBody>
                <a:bodyPr/>
                <a:lstStyle/>
                <a:p>
                  <a:r>
                    <a:rPr lang="en-GB">
                      <a:noFill/>
                    </a:rPr>
                    <a:t> </a:t>
                  </a:r>
                </a:p>
              </p:txBody>
            </p:sp>
          </mc:Fallback>
        </mc:AlternateContent>
        <p:sp>
          <p:nvSpPr>
            <p:cNvPr id="70" name="Line 853">
              <a:extLst>
                <a:ext uri="{FF2B5EF4-FFF2-40B4-BE49-F238E27FC236}">
                  <a16:creationId xmlns:a16="http://schemas.microsoft.com/office/drawing/2014/main" id="{4DBD72A0-A272-4CD8-AB69-3429AE323E8A}"/>
                </a:ext>
              </a:extLst>
            </p:cNvPr>
            <p:cNvSpPr>
              <a:spLocks noChangeShapeType="1"/>
            </p:cNvSpPr>
            <p:nvPr/>
          </p:nvSpPr>
          <p:spPr bwMode="auto">
            <a:xfrm>
              <a:off x="2148995" y="6417007"/>
              <a:ext cx="1333194"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dirty="0">
                  <a:latin typeface="Calibri"/>
                  <a:ea typeface="Times New Roman"/>
                  <a:cs typeface="Times New Roman"/>
                </a:rPr>
                <a:t>             d2</a:t>
              </a:r>
            </a:p>
          </p:txBody>
        </p:sp>
        <p:sp>
          <p:nvSpPr>
            <p:cNvPr id="71" name="Line 853">
              <a:extLst>
                <a:ext uri="{FF2B5EF4-FFF2-40B4-BE49-F238E27FC236}">
                  <a16:creationId xmlns:a16="http://schemas.microsoft.com/office/drawing/2014/main" id="{A94C5CE4-4F6F-9713-433B-84AFC68BD240}"/>
                </a:ext>
              </a:extLst>
            </p:cNvPr>
            <p:cNvSpPr>
              <a:spLocks noChangeShapeType="1"/>
            </p:cNvSpPr>
            <p:nvPr/>
          </p:nvSpPr>
          <p:spPr bwMode="auto">
            <a:xfrm>
              <a:off x="211015" y="6413081"/>
              <a:ext cx="1333194"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dirty="0">
                  <a:latin typeface="Calibri"/>
                  <a:ea typeface="Times New Roman"/>
                  <a:cs typeface="Times New Roman"/>
                </a:rPr>
                <a:t>             d1</a:t>
              </a:r>
            </a:p>
          </p:txBody>
        </p:sp>
        <p:sp>
          <p:nvSpPr>
            <p:cNvPr id="72" name="Line 853">
              <a:extLst>
                <a:ext uri="{FF2B5EF4-FFF2-40B4-BE49-F238E27FC236}">
                  <a16:creationId xmlns:a16="http://schemas.microsoft.com/office/drawing/2014/main" id="{5B105776-2EC7-04BF-AF2F-B4168546C4B2}"/>
                </a:ext>
              </a:extLst>
            </p:cNvPr>
            <p:cNvSpPr>
              <a:spLocks noChangeShapeType="1"/>
            </p:cNvSpPr>
            <p:nvPr/>
          </p:nvSpPr>
          <p:spPr bwMode="auto">
            <a:xfrm>
              <a:off x="1715945" y="5587414"/>
              <a:ext cx="1185062"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dirty="0">
                  <a:ea typeface="Times New Roman"/>
                  <a:cs typeface="Times New Roman"/>
                </a:rPr>
                <a:t>          d3</a:t>
              </a:r>
            </a:p>
          </p:txBody>
        </p:sp>
        <p:grpSp>
          <p:nvGrpSpPr>
            <p:cNvPr id="73" name="Group 72">
              <a:extLst>
                <a:ext uri="{FF2B5EF4-FFF2-40B4-BE49-F238E27FC236}">
                  <a16:creationId xmlns:a16="http://schemas.microsoft.com/office/drawing/2014/main" id="{1ADA4B45-E576-6B89-02D3-9B5F44050D5B}"/>
                </a:ext>
              </a:extLst>
            </p:cNvPr>
            <p:cNvGrpSpPr/>
            <p:nvPr/>
          </p:nvGrpSpPr>
          <p:grpSpPr>
            <a:xfrm>
              <a:off x="2733207" y="5249423"/>
              <a:ext cx="1082989" cy="919088"/>
              <a:chOff x="3906167" y="3324390"/>
              <a:chExt cx="1671281" cy="1418344"/>
            </a:xfrm>
            <a:solidFill>
              <a:srgbClr val="93D2FE"/>
            </a:solidFill>
          </p:grpSpPr>
          <p:sp>
            <p:nvSpPr>
              <p:cNvPr id="79" name="Oval 859">
                <a:extLst>
                  <a:ext uri="{FF2B5EF4-FFF2-40B4-BE49-F238E27FC236}">
                    <a16:creationId xmlns:a16="http://schemas.microsoft.com/office/drawing/2014/main" id="{E40E1BB8-5DD9-62F0-C737-B168A4A3430C}"/>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80" name="Oval 861">
                <a:extLst>
                  <a:ext uri="{FF2B5EF4-FFF2-40B4-BE49-F238E27FC236}">
                    <a16:creationId xmlns:a16="http://schemas.microsoft.com/office/drawing/2014/main" id="{2F17E84B-5F1F-1182-4A1A-297E782145E0}"/>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81" name="Oval 862">
                <a:extLst>
                  <a:ext uri="{FF2B5EF4-FFF2-40B4-BE49-F238E27FC236}">
                    <a16:creationId xmlns:a16="http://schemas.microsoft.com/office/drawing/2014/main" id="{2E5E76E5-5B9A-777C-AD28-7A5DB3DACEB9}"/>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82" name="Oval 863">
                <a:extLst>
                  <a:ext uri="{FF2B5EF4-FFF2-40B4-BE49-F238E27FC236}">
                    <a16:creationId xmlns:a16="http://schemas.microsoft.com/office/drawing/2014/main" id="{324E1969-B0BB-061B-258B-0A3D2A3E0659}"/>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83" name="Oval 863">
                <a:extLst>
                  <a:ext uri="{FF2B5EF4-FFF2-40B4-BE49-F238E27FC236}">
                    <a16:creationId xmlns:a16="http://schemas.microsoft.com/office/drawing/2014/main" id="{5413EE8D-08D2-CC9D-CD31-6177AB2D61E5}"/>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grpSp>
            <p:nvGrpSpPr>
              <p:cNvPr id="84" name="Group 83">
                <a:extLst>
                  <a:ext uri="{FF2B5EF4-FFF2-40B4-BE49-F238E27FC236}">
                    <a16:creationId xmlns:a16="http://schemas.microsoft.com/office/drawing/2014/main" id="{EC456579-180B-45A0-00E4-D73FF33D2FD2}"/>
                  </a:ext>
                </a:extLst>
              </p:cNvPr>
              <p:cNvGrpSpPr/>
              <p:nvPr/>
            </p:nvGrpSpPr>
            <p:grpSpPr>
              <a:xfrm>
                <a:off x="3906167" y="4047050"/>
                <a:ext cx="1671281" cy="539042"/>
                <a:chOff x="1320274" y="4580303"/>
                <a:chExt cx="1671281" cy="467246"/>
              </a:xfrm>
              <a:grpFill/>
            </p:grpSpPr>
            <p:sp>
              <p:nvSpPr>
                <p:cNvPr id="99" name="Freeform 860">
                  <a:extLst>
                    <a:ext uri="{FF2B5EF4-FFF2-40B4-BE49-F238E27FC236}">
                      <a16:creationId xmlns:a16="http://schemas.microsoft.com/office/drawing/2014/main" id="{2BDFBEED-1519-B5A1-E3F7-1B127D70780A}"/>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00" name="Rectangle 864">
                  <a:extLst>
                    <a:ext uri="{FF2B5EF4-FFF2-40B4-BE49-F238E27FC236}">
                      <a16:creationId xmlns:a16="http://schemas.microsoft.com/office/drawing/2014/main" id="{E7037F30-ACF7-9CD3-EABD-57090AE1BF61}"/>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ctr"/>
                <a:lstStyle/>
                <a:p>
                  <a:pPr algn="ctr"/>
                  <a:r>
                    <a:rPr lang="en-US" dirty="0">
                      <a:latin typeface="Calibri"/>
                      <a:ea typeface="Calibri"/>
                      <a:cs typeface="Calibri"/>
                    </a:rPr>
                    <a:t>r1</a:t>
                  </a:r>
                </a:p>
              </p:txBody>
            </p:sp>
            <p:sp>
              <p:nvSpPr>
                <p:cNvPr id="101" name="Freeform 865">
                  <a:extLst>
                    <a:ext uri="{FF2B5EF4-FFF2-40B4-BE49-F238E27FC236}">
                      <a16:creationId xmlns:a16="http://schemas.microsoft.com/office/drawing/2014/main" id="{282B875C-8DCC-4D9E-7244-C0F8B172DE03}"/>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02" name="Freeform 866">
                  <a:extLst>
                    <a:ext uri="{FF2B5EF4-FFF2-40B4-BE49-F238E27FC236}">
                      <a16:creationId xmlns:a16="http://schemas.microsoft.com/office/drawing/2014/main" id="{5F7C2DE1-6512-4ECA-C4E9-F57E7ECA2FF8}"/>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grpSp>
          <p:grpSp>
            <p:nvGrpSpPr>
              <p:cNvPr id="85" name="Group 84">
                <a:extLst>
                  <a:ext uri="{FF2B5EF4-FFF2-40B4-BE49-F238E27FC236}">
                    <a16:creationId xmlns:a16="http://schemas.microsoft.com/office/drawing/2014/main" id="{492F0191-0158-BA45-CA48-C7F51093A8B9}"/>
                  </a:ext>
                </a:extLst>
              </p:cNvPr>
              <p:cNvGrpSpPr/>
              <p:nvPr/>
            </p:nvGrpSpPr>
            <p:grpSpPr>
              <a:xfrm>
                <a:off x="4596370" y="3324390"/>
                <a:ext cx="552654" cy="1188720"/>
                <a:chOff x="1823226" y="3235632"/>
                <a:chExt cx="552654" cy="1188720"/>
              </a:xfrm>
              <a:grpFill/>
            </p:grpSpPr>
            <p:sp>
              <p:nvSpPr>
                <p:cNvPr id="86" name="Oval 878">
                  <a:extLst>
                    <a:ext uri="{FF2B5EF4-FFF2-40B4-BE49-F238E27FC236}">
                      <a16:creationId xmlns:a16="http://schemas.microsoft.com/office/drawing/2014/main" id="{3E8D552C-DA81-48FA-969F-5BDE8CFF914D}"/>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87" name="Rectangle 880">
                  <a:extLst>
                    <a:ext uri="{FF2B5EF4-FFF2-40B4-BE49-F238E27FC236}">
                      <a16:creationId xmlns:a16="http://schemas.microsoft.com/office/drawing/2014/main" id="{8EA8BFB4-763C-811A-D5FA-A3066673D454}"/>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88" name="Oval 878">
                  <a:extLst>
                    <a:ext uri="{FF2B5EF4-FFF2-40B4-BE49-F238E27FC236}">
                      <a16:creationId xmlns:a16="http://schemas.microsoft.com/office/drawing/2014/main" id="{3FBAFD19-1CC6-5B33-18B7-FC143C33843E}"/>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89" name="Line 881">
                  <a:extLst>
                    <a:ext uri="{FF2B5EF4-FFF2-40B4-BE49-F238E27FC236}">
                      <a16:creationId xmlns:a16="http://schemas.microsoft.com/office/drawing/2014/main" id="{26814EAD-5E47-97AC-3896-475A5E67A21C}"/>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90" name="Line 882">
                  <a:extLst>
                    <a:ext uri="{FF2B5EF4-FFF2-40B4-BE49-F238E27FC236}">
                      <a16:creationId xmlns:a16="http://schemas.microsoft.com/office/drawing/2014/main" id="{E23BF365-C1BB-57C5-F0FA-D204A259E16B}"/>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91" name="Rectangle 880">
                  <a:extLst>
                    <a:ext uri="{FF2B5EF4-FFF2-40B4-BE49-F238E27FC236}">
                      <a16:creationId xmlns:a16="http://schemas.microsoft.com/office/drawing/2014/main" id="{3F153864-2D83-7178-CCB9-FF4CED5278B7}"/>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92" name="Oval 878">
                  <a:extLst>
                    <a:ext uri="{FF2B5EF4-FFF2-40B4-BE49-F238E27FC236}">
                      <a16:creationId xmlns:a16="http://schemas.microsoft.com/office/drawing/2014/main" id="{9E7FFC43-C07D-B553-EFF1-E743EB49AD94}"/>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93" name="Line 882">
                  <a:extLst>
                    <a:ext uri="{FF2B5EF4-FFF2-40B4-BE49-F238E27FC236}">
                      <a16:creationId xmlns:a16="http://schemas.microsoft.com/office/drawing/2014/main" id="{14AF98BD-AD19-0DD2-5F76-ECC1FEDFD8E7}"/>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94" name="Line 882">
                  <a:extLst>
                    <a:ext uri="{FF2B5EF4-FFF2-40B4-BE49-F238E27FC236}">
                      <a16:creationId xmlns:a16="http://schemas.microsoft.com/office/drawing/2014/main" id="{F54F7A5A-F782-6D9B-05DC-D4B4C65B542C}"/>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95" name="Line 884">
                  <a:extLst>
                    <a:ext uri="{FF2B5EF4-FFF2-40B4-BE49-F238E27FC236}">
                      <a16:creationId xmlns:a16="http://schemas.microsoft.com/office/drawing/2014/main" id="{9421DB9A-A825-5A6C-95C0-CB8A7F182812}"/>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p:spPr>
              <p:txBody>
                <a:bodyPr wrap="none" anchor="ctr"/>
                <a:lstStyle/>
                <a:p>
                  <a:endParaRPr lang="en-US" dirty="0">
                    <a:latin typeface="Calibri"/>
                    <a:ea typeface="Calibri"/>
                    <a:cs typeface="Calibri"/>
                  </a:endParaRPr>
                </a:p>
              </p:txBody>
            </p:sp>
            <p:sp>
              <p:nvSpPr>
                <p:cNvPr id="96" name="Oval 885">
                  <a:extLst>
                    <a:ext uri="{FF2B5EF4-FFF2-40B4-BE49-F238E27FC236}">
                      <a16:creationId xmlns:a16="http://schemas.microsoft.com/office/drawing/2014/main" id="{6852E5D5-578C-6668-CEC6-F3F907FAFF92}"/>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97" name="Line 881">
                  <a:extLst>
                    <a:ext uri="{FF2B5EF4-FFF2-40B4-BE49-F238E27FC236}">
                      <a16:creationId xmlns:a16="http://schemas.microsoft.com/office/drawing/2014/main" id="{BD2EB877-F9DA-93CB-287F-0AAD94221961}"/>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98" name="Line 882">
                  <a:extLst>
                    <a:ext uri="{FF2B5EF4-FFF2-40B4-BE49-F238E27FC236}">
                      <a16:creationId xmlns:a16="http://schemas.microsoft.com/office/drawing/2014/main" id="{98C2AA60-91AF-8317-39BA-A6D61ACE5DE0}"/>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grpSp>
        </p:grpSp>
        <p:grpSp>
          <p:nvGrpSpPr>
            <p:cNvPr id="74" name="Group 73">
              <a:extLst>
                <a:ext uri="{FF2B5EF4-FFF2-40B4-BE49-F238E27FC236}">
                  <a16:creationId xmlns:a16="http://schemas.microsoft.com/office/drawing/2014/main" id="{46E1E357-8D0B-7456-7A6B-1E600B8DB596}"/>
                </a:ext>
              </a:extLst>
            </p:cNvPr>
            <p:cNvGrpSpPr/>
            <p:nvPr/>
          </p:nvGrpSpPr>
          <p:grpSpPr>
            <a:xfrm>
              <a:off x="268465" y="5996966"/>
              <a:ext cx="484418" cy="349404"/>
              <a:chOff x="1012668" y="927184"/>
              <a:chExt cx="747559" cy="539203"/>
            </a:xfrm>
          </p:grpSpPr>
          <p:sp>
            <p:nvSpPr>
              <p:cNvPr id="75" name="Line 853">
                <a:extLst>
                  <a:ext uri="{FF2B5EF4-FFF2-40B4-BE49-F238E27FC236}">
                    <a16:creationId xmlns:a16="http://schemas.microsoft.com/office/drawing/2014/main" id="{45052BBB-3928-EEDA-2F1D-B3045CA76ED3}"/>
                  </a:ext>
                </a:extLst>
              </p:cNvPr>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 xmlns:a14="http://schemas.microsoft.com/office/drawing/2010/main">
                    <a:noFill/>
                  </a14:hiddenFill>
                </a:ext>
              </a:extLst>
            </p:spPr>
            <p:txBody>
              <a:bodyPr wrap="none" anchor="ctr">
                <a:flatTx/>
              </a:bodyPr>
              <a:lstStyle/>
              <a:p>
                <a:endParaRPr lang="en-US" dirty="0">
                  <a:latin typeface="Calibri"/>
                  <a:ea typeface="Times New Roman"/>
                  <a:cs typeface="Times New Roman"/>
                </a:endParaRPr>
              </a:p>
            </p:txBody>
          </p:sp>
          <p:sp>
            <p:nvSpPr>
              <p:cNvPr id="76" name="Rectangle 876">
                <a:extLst>
                  <a:ext uri="{FF2B5EF4-FFF2-40B4-BE49-F238E27FC236}">
                    <a16:creationId xmlns:a16="http://schemas.microsoft.com/office/drawing/2014/main" id="{BDD3DEEB-6941-3F96-FF12-DAB351D10408}"/>
                  </a:ext>
                </a:extLst>
              </p:cNvPr>
              <p:cNvSpPr>
                <a:spLocks noChangeAspect="1" noChangeArrowheads="1"/>
              </p:cNvSpPr>
              <p:nvPr/>
            </p:nvSpPr>
            <p:spPr bwMode="auto">
              <a:xfrm>
                <a:off x="1059818" y="927184"/>
                <a:ext cx="100" cy="427467"/>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latin typeface="Calibri"/>
                  <a:ea typeface="Times New Roman"/>
                  <a:cs typeface="Calibri"/>
                </a:endParaRPr>
              </a:p>
            </p:txBody>
          </p:sp>
          <p:sp>
            <p:nvSpPr>
              <p:cNvPr id="77" name="Rectangle 873">
                <a:extLst>
                  <a:ext uri="{FF2B5EF4-FFF2-40B4-BE49-F238E27FC236}">
                    <a16:creationId xmlns:a16="http://schemas.microsoft.com/office/drawing/2014/main" id="{93D74E51-FA29-A249-AFB2-C56D2127AD75}"/>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dirty="0">
                    <a:latin typeface="Calibri"/>
                    <a:ea typeface="Times New Roman"/>
                    <a:cs typeface="Calibri"/>
                  </a:rPr>
                  <a:t>c1</a:t>
                </a:r>
              </a:p>
            </p:txBody>
          </p:sp>
          <p:sp>
            <p:nvSpPr>
              <p:cNvPr id="78" name="Freeform 875">
                <a:extLst>
                  <a:ext uri="{FF2B5EF4-FFF2-40B4-BE49-F238E27FC236}">
                    <a16:creationId xmlns:a16="http://schemas.microsoft.com/office/drawing/2014/main" id="{9E1FB762-4C4D-84F5-C0A0-379EFE68CF89}"/>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Times New Roman"/>
                  <a:cs typeface="Times New Roman"/>
                </a:endParaRPr>
              </a:p>
            </p:txBody>
          </p:sp>
        </p:grpSp>
      </p:grpSp>
      <mc:AlternateContent xmlns:mc="http://schemas.openxmlformats.org/markup-compatibility/2006" xmlns:a14="http://schemas.microsoft.com/office/drawing/2010/main">
        <mc:Choice Requires="a14">
          <p:sp>
            <p:nvSpPr>
              <p:cNvPr id="208" name="Rectangle 207">
                <a:extLst>
                  <a:ext uri="{FF2B5EF4-FFF2-40B4-BE49-F238E27FC236}">
                    <a16:creationId xmlns:a16="http://schemas.microsoft.com/office/drawing/2014/main" id="{5B11CE9A-9E45-D3C0-2517-0555E02CD063}"/>
                  </a:ext>
                </a:extLst>
              </p:cNvPr>
              <p:cNvSpPr/>
              <p:nvPr/>
            </p:nvSpPr>
            <p:spPr>
              <a:xfrm>
                <a:off x="3072911" y="5536577"/>
                <a:ext cx="3527953" cy="369332"/>
              </a:xfrm>
              <a:prstGeom prst="rect">
                <a:avLst/>
              </a:prstGeom>
            </p:spPr>
            <p:txBody>
              <a:bodyPr wrap="none">
                <a:spAutoFit/>
              </a:bodyPr>
              <a:lstStyle/>
              <a:p>
                <a:r>
                  <a:rPr lang="ro-RO" i="1" dirty="0">
                    <a:latin typeface="Times New Roman"/>
                    <a:cs typeface="Times New Roman"/>
                  </a:rPr>
                  <a:t> </a:t>
                </a:r>
                <a14:m>
                  <m:oMath xmlns:m="http://schemas.openxmlformats.org/officeDocument/2006/math">
                    <m:r>
                      <a:rPr lang="en-US" i="1" dirty="0">
                        <a:latin typeface="Cambria Math" panose="02040503050406030204" pitchFamily="18" charset="0"/>
                      </a:rPr>
                      <m:t>𝑔</m:t>
                    </m:r>
                    <m:r>
                      <a:rPr lang="en-US" i="1" dirty="0">
                        <a:latin typeface="Cambria Math" panose="02040503050406030204" pitchFamily="18" charset="0"/>
                      </a:rPr>
                      <m:t>=</m:t>
                    </m:r>
                    <m:d>
                      <m:dPr>
                        <m:begChr m:val="{"/>
                        <m:endChr m:val="}"/>
                        <m:ctrlPr>
                          <a:rPr lang="en-US" i="1" dirty="0" smtClean="0">
                            <a:solidFill>
                              <a:schemeClr val="tx1"/>
                            </a:solidFill>
                            <a:latin typeface="Cambria Math" panose="02040503050406030204" pitchFamily="18" charset="0"/>
                          </a:rPr>
                        </m:ctrlPr>
                      </m:dPr>
                      <m:e>
                        <m:r>
                          <a:rPr lang="en-US" i="1" dirty="0" smtClean="0">
                            <a:solidFill>
                              <a:srgbClr val="FFC000"/>
                            </a:solidFill>
                            <a:latin typeface="Cambria Math" panose="02040503050406030204" pitchFamily="18" charset="0"/>
                          </a:rPr>
                          <m:t>𝑙𝑜𝑐</m:t>
                        </m:r>
                        <m:d>
                          <m:dPr>
                            <m:ctrlPr>
                              <a:rPr lang="en-US" i="1" dirty="0">
                                <a:solidFill>
                                  <a:srgbClr val="FFC000"/>
                                </a:solidFill>
                                <a:latin typeface="Cambria Math" panose="02040503050406030204" pitchFamily="18" charset="0"/>
                              </a:rPr>
                            </m:ctrlPr>
                          </m:dPr>
                          <m:e>
                            <m:r>
                              <a:rPr lang="en-US" i="1" dirty="0">
                                <a:solidFill>
                                  <a:srgbClr val="FFC000"/>
                                </a:solidFill>
                                <a:latin typeface="Cambria Math" panose="02040503050406030204" pitchFamily="18" charset="0"/>
                              </a:rPr>
                              <m:t>𝑟</m:t>
                            </m:r>
                            <m:r>
                              <a:rPr lang="en-US" i="1" dirty="0">
                                <a:solidFill>
                                  <a:srgbClr val="FFC000"/>
                                </a:solidFill>
                                <a:latin typeface="Cambria Math" panose="02040503050406030204" pitchFamily="18" charset="0"/>
                              </a:rPr>
                              <m:t>1</m:t>
                            </m:r>
                          </m:e>
                        </m:d>
                        <m:r>
                          <a:rPr lang="en-US" i="1" dirty="0">
                            <a:solidFill>
                              <a:srgbClr val="FFC000"/>
                            </a:solidFill>
                            <a:latin typeface="Cambria Math" panose="02040503050406030204" pitchFamily="18" charset="0"/>
                          </a:rPr>
                          <m:t>=</m:t>
                        </m:r>
                        <m:r>
                          <a:rPr lang="en-US" i="1" dirty="0">
                            <a:solidFill>
                              <a:srgbClr val="FFC000"/>
                            </a:solidFill>
                            <a:latin typeface="Cambria Math" panose="02040503050406030204" pitchFamily="18" charset="0"/>
                          </a:rPr>
                          <m:t>𝑑</m:t>
                        </m:r>
                        <m:r>
                          <a:rPr lang="en-US" i="1" dirty="0">
                            <a:solidFill>
                              <a:srgbClr val="FFC000"/>
                            </a:solidFill>
                            <a:latin typeface="Cambria Math" panose="02040503050406030204" pitchFamily="18" charset="0"/>
                          </a:rPr>
                          <m:t>3,</m:t>
                        </m:r>
                        <m:r>
                          <a:rPr lang="en-US" i="1" dirty="0">
                            <a:solidFill>
                              <a:srgbClr val="FFC000"/>
                            </a:solidFill>
                            <a:latin typeface="Cambria Math" panose="02040503050406030204" pitchFamily="18" charset="0"/>
                          </a:rPr>
                          <m:t>𝑙𝑜𝑐</m:t>
                        </m:r>
                        <m:d>
                          <m:dPr>
                            <m:ctrlPr>
                              <a:rPr lang="en-US" i="1" dirty="0">
                                <a:solidFill>
                                  <a:srgbClr val="FFC000"/>
                                </a:solidFill>
                                <a:latin typeface="Cambria Math" panose="02040503050406030204" pitchFamily="18" charset="0"/>
                              </a:rPr>
                            </m:ctrlPr>
                          </m:dPr>
                          <m:e>
                            <m:r>
                              <a:rPr lang="en-US" i="1" dirty="0">
                                <a:solidFill>
                                  <a:srgbClr val="FFC000"/>
                                </a:solidFill>
                                <a:latin typeface="Cambria Math" panose="02040503050406030204" pitchFamily="18" charset="0"/>
                              </a:rPr>
                              <m:t>𝑐</m:t>
                            </m:r>
                            <m:r>
                              <a:rPr lang="en-US" i="1" dirty="0">
                                <a:solidFill>
                                  <a:srgbClr val="FFC000"/>
                                </a:solidFill>
                                <a:latin typeface="Cambria Math" panose="02040503050406030204" pitchFamily="18" charset="0"/>
                              </a:rPr>
                              <m:t>1</m:t>
                            </m:r>
                          </m:e>
                        </m:d>
                        <m:r>
                          <a:rPr lang="en-US" i="1" dirty="0">
                            <a:solidFill>
                              <a:srgbClr val="FFC000"/>
                            </a:solidFill>
                            <a:latin typeface="Cambria Math" panose="02040503050406030204" pitchFamily="18" charset="0"/>
                          </a:rPr>
                          <m:t>=</m:t>
                        </m:r>
                        <m:r>
                          <a:rPr lang="en-US" i="1" dirty="0">
                            <a:solidFill>
                              <a:srgbClr val="FFC000"/>
                            </a:solidFill>
                            <a:latin typeface="Cambria Math" panose="02040503050406030204" pitchFamily="18" charset="0"/>
                          </a:rPr>
                          <m:t>𝑟</m:t>
                        </m:r>
                        <m:r>
                          <a:rPr lang="en-US" i="1" dirty="0">
                            <a:solidFill>
                              <a:srgbClr val="FFC000"/>
                            </a:solidFill>
                            <a:latin typeface="Cambria Math" panose="02040503050406030204" pitchFamily="18" charset="0"/>
                          </a:rPr>
                          <m:t>1</m:t>
                        </m:r>
                      </m:e>
                    </m:d>
                  </m:oMath>
                </a14:m>
                <a:endParaRPr lang="en-US" dirty="0">
                  <a:latin typeface="Times New Roman"/>
                  <a:cs typeface="Times New Roman"/>
                </a:endParaRPr>
              </a:p>
            </p:txBody>
          </p:sp>
        </mc:Choice>
        <mc:Fallback xmlns="">
          <p:sp>
            <p:nvSpPr>
              <p:cNvPr id="208" name="Rectangle 207">
                <a:extLst>
                  <a:ext uri="{FF2B5EF4-FFF2-40B4-BE49-F238E27FC236}">
                    <a16:creationId xmlns:a16="http://schemas.microsoft.com/office/drawing/2014/main" id="{5B11CE9A-9E45-D3C0-2517-0555E02CD063}"/>
                  </a:ext>
                </a:extLst>
              </p:cNvPr>
              <p:cNvSpPr>
                <a:spLocks noRot="1" noChangeAspect="1" noMove="1" noResize="1" noEditPoints="1" noAdjustHandles="1" noChangeArrowheads="1" noChangeShapeType="1" noTextEdit="1"/>
              </p:cNvSpPr>
              <p:nvPr/>
            </p:nvSpPr>
            <p:spPr>
              <a:xfrm>
                <a:off x="3072911" y="5536577"/>
                <a:ext cx="3527953" cy="369332"/>
              </a:xfrm>
              <a:prstGeom prst="rect">
                <a:avLst/>
              </a:prstGeom>
              <a:blipFill>
                <a:blip r:embed="rId6"/>
                <a:stretch>
                  <a:fillRect b="-6452"/>
                </a:stretch>
              </a:blipFill>
            </p:spPr>
            <p:txBody>
              <a:bodyPr/>
              <a:lstStyle/>
              <a:p>
                <a:r>
                  <a:rPr lang="en-DE">
                    <a:noFill/>
                  </a:rPr>
                  <a:t> </a:t>
                </a:r>
              </a:p>
            </p:txBody>
          </p:sp>
        </mc:Fallback>
      </mc:AlternateContent>
      <p:grpSp>
        <p:nvGrpSpPr>
          <p:cNvPr id="209" name="Group 208">
            <a:extLst>
              <a:ext uri="{FF2B5EF4-FFF2-40B4-BE49-F238E27FC236}">
                <a16:creationId xmlns:a16="http://schemas.microsoft.com/office/drawing/2014/main" id="{F900DB94-DF93-9149-6244-0FB5D14B71E0}"/>
              </a:ext>
            </a:extLst>
          </p:cNvPr>
          <p:cNvGrpSpPr>
            <a:grpSpLocks noChangeAspect="1"/>
          </p:cNvGrpSpPr>
          <p:nvPr/>
        </p:nvGrpSpPr>
        <p:grpSpPr>
          <a:xfrm>
            <a:off x="4183861" y="4317769"/>
            <a:ext cx="2657242" cy="1147446"/>
            <a:chOff x="5323352" y="4678231"/>
            <a:chExt cx="2952491" cy="1274940"/>
          </a:xfrm>
        </p:grpSpPr>
        <p:grpSp>
          <p:nvGrpSpPr>
            <p:cNvPr id="210" name="Group 209">
              <a:extLst>
                <a:ext uri="{FF2B5EF4-FFF2-40B4-BE49-F238E27FC236}">
                  <a16:creationId xmlns:a16="http://schemas.microsoft.com/office/drawing/2014/main" id="{20A6AC14-A879-AFD8-6F13-9BD2FD8E478C}"/>
                </a:ext>
              </a:extLst>
            </p:cNvPr>
            <p:cNvGrpSpPr/>
            <p:nvPr/>
          </p:nvGrpSpPr>
          <p:grpSpPr>
            <a:xfrm>
              <a:off x="7288292" y="5578688"/>
              <a:ext cx="987551" cy="367987"/>
              <a:chOff x="8801532" y="4013715"/>
              <a:chExt cx="1371600" cy="511093"/>
            </a:xfrm>
          </p:grpSpPr>
          <p:sp>
            <p:nvSpPr>
              <p:cNvPr id="250" name="Lightning Bolt 249">
                <a:extLst>
                  <a:ext uri="{FF2B5EF4-FFF2-40B4-BE49-F238E27FC236}">
                    <a16:creationId xmlns:a16="http://schemas.microsoft.com/office/drawing/2014/main" id="{7433300E-699E-5A1A-D446-BE037EE657EB}"/>
                  </a:ext>
                </a:extLst>
              </p:cNvPr>
              <p:cNvSpPr/>
              <p:nvPr/>
            </p:nvSpPr>
            <p:spPr>
              <a:xfrm rot="19965343">
                <a:off x="9139183" y="4118408"/>
                <a:ext cx="619075" cy="406400"/>
              </a:xfrm>
              <a:prstGeom prst="lightningBolt">
                <a:avLst/>
              </a:prstGeom>
              <a:solidFill>
                <a:srgbClr val="CDC9C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1" name="Freeform 860">
                <a:extLst>
                  <a:ext uri="{FF2B5EF4-FFF2-40B4-BE49-F238E27FC236}">
                    <a16:creationId xmlns:a16="http://schemas.microsoft.com/office/drawing/2014/main" id="{B23E9B45-7B7C-B3A0-2CB9-AE291A683E95}"/>
                  </a:ext>
                </a:extLst>
              </p:cNvPr>
              <p:cNvSpPr>
                <a:spLocks/>
              </p:cNvSpPr>
              <p:nvPr/>
            </p:nvSpPr>
            <p:spPr bwMode="auto">
              <a:xfrm>
                <a:off x="8801532" y="4026280"/>
                <a:ext cx="1371600" cy="32004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cxnSp>
            <p:nvCxnSpPr>
              <p:cNvPr id="252" name="Straight Connector 251">
                <a:extLst>
                  <a:ext uri="{FF2B5EF4-FFF2-40B4-BE49-F238E27FC236}">
                    <a16:creationId xmlns:a16="http://schemas.microsoft.com/office/drawing/2014/main" id="{D004C374-B895-DAC5-9450-0F6DF52E6F99}"/>
                  </a:ext>
                </a:extLst>
              </p:cNvPr>
              <p:cNvCxnSpPr/>
              <p:nvPr/>
            </p:nvCxnSpPr>
            <p:spPr>
              <a:xfrm>
                <a:off x="9047075" y="4017699"/>
                <a:ext cx="1124712"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53" name="Straight Connector 252">
                <a:extLst>
                  <a:ext uri="{FF2B5EF4-FFF2-40B4-BE49-F238E27FC236}">
                    <a16:creationId xmlns:a16="http://schemas.microsoft.com/office/drawing/2014/main" id="{DA2EADCA-2B2D-7624-1892-CBC32542DB87}"/>
                  </a:ext>
                </a:extLst>
              </p:cNvPr>
              <p:cNvCxnSpPr/>
              <p:nvPr/>
            </p:nvCxnSpPr>
            <p:spPr>
              <a:xfrm flipV="1">
                <a:off x="9829800" y="4013715"/>
                <a:ext cx="341987" cy="332605"/>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54" name="Straight Connector 253">
                <a:extLst>
                  <a:ext uri="{FF2B5EF4-FFF2-40B4-BE49-F238E27FC236}">
                    <a16:creationId xmlns:a16="http://schemas.microsoft.com/office/drawing/2014/main" id="{A71DBBEB-45AA-E65C-46FE-998466AD26C6}"/>
                  </a:ext>
                </a:extLst>
              </p:cNvPr>
              <p:cNvCxnSpPr>
                <a:cxnSpLocks/>
              </p:cNvCxnSpPr>
              <p:nvPr/>
            </p:nvCxnSpPr>
            <p:spPr>
              <a:xfrm>
                <a:off x="8997725" y="4349095"/>
                <a:ext cx="261014"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211" name="Group 210">
              <a:extLst>
                <a:ext uri="{FF2B5EF4-FFF2-40B4-BE49-F238E27FC236}">
                  <a16:creationId xmlns:a16="http://schemas.microsoft.com/office/drawing/2014/main" id="{57E3F70D-DD0A-0AF0-F5FC-EDE457B77766}"/>
                </a:ext>
              </a:extLst>
            </p:cNvPr>
            <p:cNvGrpSpPr/>
            <p:nvPr/>
          </p:nvGrpSpPr>
          <p:grpSpPr>
            <a:xfrm>
              <a:off x="5323352" y="5509529"/>
              <a:ext cx="1253855" cy="443642"/>
              <a:chOff x="6504246" y="3854161"/>
              <a:chExt cx="1741467" cy="616169"/>
            </a:xfrm>
          </p:grpSpPr>
          <p:grpSp>
            <p:nvGrpSpPr>
              <p:cNvPr id="243" name="Group 242">
                <a:extLst>
                  <a:ext uri="{FF2B5EF4-FFF2-40B4-BE49-F238E27FC236}">
                    <a16:creationId xmlns:a16="http://schemas.microsoft.com/office/drawing/2014/main" id="{8E14D360-C90E-DD89-0245-4EBDAD5049C8}"/>
                  </a:ext>
                </a:extLst>
              </p:cNvPr>
              <p:cNvGrpSpPr/>
              <p:nvPr/>
            </p:nvGrpSpPr>
            <p:grpSpPr>
              <a:xfrm>
                <a:off x="6504246" y="3854161"/>
                <a:ext cx="1589458" cy="616169"/>
                <a:chOff x="6135946" y="3854161"/>
                <a:chExt cx="1589458" cy="616169"/>
              </a:xfrm>
            </p:grpSpPr>
            <p:sp>
              <p:nvSpPr>
                <p:cNvPr id="245" name="Lightning Bolt 244">
                  <a:extLst>
                    <a:ext uri="{FF2B5EF4-FFF2-40B4-BE49-F238E27FC236}">
                      <a16:creationId xmlns:a16="http://schemas.microsoft.com/office/drawing/2014/main" id="{4B5FED6B-D71C-69BB-AE48-7E9FA994A6C4}"/>
                    </a:ext>
                  </a:extLst>
                </p:cNvPr>
                <p:cNvSpPr/>
                <p:nvPr/>
              </p:nvSpPr>
              <p:spPr>
                <a:xfrm rot="19965343">
                  <a:off x="6135946" y="4063930"/>
                  <a:ext cx="760257" cy="406400"/>
                </a:xfrm>
                <a:prstGeom prst="lightningBolt">
                  <a:avLst/>
                </a:prstGeom>
                <a:solidFill>
                  <a:srgbClr val="CDC9C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46" name="Straight Connector 245">
                  <a:extLst>
                    <a:ext uri="{FF2B5EF4-FFF2-40B4-BE49-F238E27FC236}">
                      <a16:creationId xmlns:a16="http://schemas.microsoft.com/office/drawing/2014/main" id="{6FAE5A02-E002-CCE5-DB24-D51202FE27AE}"/>
                    </a:ext>
                  </a:extLst>
                </p:cNvPr>
                <p:cNvCxnSpPr/>
                <p:nvPr/>
              </p:nvCxnSpPr>
              <p:spPr>
                <a:xfrm>
                  <a:off x="6591548" y="3854161"/>
                  <a:ext cx="113385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48" name="Straight Connector 247">
                  <a:extLst>
                    <a:ext uri="{FF2B5EF4-FFF2-40B4-BE49-F238E27FC236}">
                      <a16:creationId xmlns:a16="http://schemas.microsoft.com/office/drawing/2014/main" id="{E53FD4B9-1583-3BBE-041B-1CF96B468DDD}"/>
                    </a:ext>
                  </a:extLst>
                </p:cNvPr>
                <p:cNvCxnSpPr>
                  <a:cxnSpLocks noChangeAspect="1"/>
                </p:cNvCxnSpPr>
                <p:nvPr/>
              </p:nvCxnSpPr>
              <p:spPr>
                <a:xfrm flipV="1">
                  <a:off x="6173361" y="3859976"/>
                  <a:ext cx="423087" cy="41148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49" name="Straight Connector 248">
                  <a:extLst>
                    <a:ext uri="{FF2B5EF4-FFF2-40B4-BE49-F238E27FC236}">
                      <a16:creationId xmlns:a16="http://schemas.microsoft.com/office/drawing/2014/main" id="{A846B842-B3F1-3683-CDB2-607C24EA1C88}"/>
                    </a:ext>
                  </a:extLst>
                </p:cNvPr>
                <p:cNvCxnSpPr>
                  <a:cxnSpLocks/>
                </p:cNvCxnSpPr>
                <p:nvPr/>
              </p:nvCxnSpPr>
              <p:spPr>
                <a:xfrm>
                  <a:off x="6901786" y="4296856"/>
                  <a:ext cx="261014"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244" name="Freeform 860">
                <a:extLst>
                  <a:ext uri="{FF2B5EF4-FFF2-40B4-BE49-F238E27FC236}">
                    <a16:creationId xmlns:a16="http://schemas.microsoft.com/office/drawing/2014/main" id="{0D44B352-1966-B64D-BD1C-1AC8E5506C86}"/>
                  </a:ext>
                </a:extLst>
              </p:cNvPr>
              <p:cNvSpPr>
                <a:spLocks/>
              </p:cNvSpPr>
              <p:nvPr/>
            </p:nvSpPr>
            <p:spPr bwMode="auto">
              <a:xfrm>
                <a:off x="6522378" y="3865501"/>
                <a:ext cx="1723335" cy="42976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sp>
          <p:nvSpPr>
            <p:cNvPr id="212" name="Line 853">
              <a:extLst>
                <a:ext uri="{FF2B5EF4-FFF2-40B4-BE49-F238E27FC236}">
                  <a16:creationId xmlns:a16="http://schemas.microsoft.com/office/drawing/2014/main" id="{45E5B0D3-ADA1-45A7-FFBE-C18B04659A62}"/>
                </a:ext>
              </a:extLst>
            </p:cNvPr>
            <p:cNvSpPr>
              <a:spLocks noChangeShapeType="1"/>
            </p:cNvSpPr>
            <p:nvPr/>
          </p:nvSpPr>
          <p:spPr bwMode="auto">
            <a:xfrm>
              <a:off x="5967843" y="5947252"/>
              <a:ext cx="1316735"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dirty="0">
                  <a:ea typeface="Times New Roman"/>
                  <a:cs typeface="Times New Roman"/>
                </a:rPr>
                <a:t>          d3</a:t>
              </a:r>
            </a:p>
          </p:txBody>
        </p:sp>
        <p:grpSp>
          <p:nvGrpSpPr>
            <p:cNvPr id="213" name="Group 212">
              <a:extLst>
                <a:ext uri="{FF2B5EF4-FFF2-40B4-BE49-F238E27FC236}">
                  <a16:creationId xmlns:a16="http://schemas.microsoft.com/office/drawing/2014/main" id="{309BC26E-8221-366A-78B3-249F1A13A579}"/>
                </a:ext>
              </a:extLst>
            </p:cNvPr>
            <p:cNvGrpSpPr/>
            <p:nvPr/>
          </p:nvGrpSpPr>
          <p:grpSpPr>
            <a:xfrm>
              <a:off x="6377267" y="4678231"/>
              <a:ext cx="1203321" cy="1021208"/>
              <a:chOff x="3906167" y="3324390"/>
              <a:chExt cx="1671281" cy="1418344"/>
            </a:xfrm>
            <a:solidFill>
              <a:srgbClr val="93D2FE"/>
            </a:solidFill>
          </p:grpSpPr>
          <p:sp>
            <p:nvSpPr>
              <p:cNvPr id="219" name="Oval 859">
                <a:extLst>
                  <a:ext uri="{FF2B5EF4-FFF2-40B4-BE49-F238E27FC236}">
                    <a16:creationId xmlns:a16="http://schemas.microsoft.com/office/drawing/2014/main" id="{749423C9-05C7-E81E-5D71-63057D584E65}"/>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20" name="Oval 861">
                <a:extLst>
                  <a:ext uri="{FF2B5EF4-FFF2-40B4-BE49-F238E27FC236}">
                    <a16:creationId xmlns:a16="http://schemas.microsoft.com/office/drawing/2014/main" id="{742BD58B-9A66-3CC9-CE06-B5F7870011C2}"/>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21" name="Oval 862">
                <a:extLst>
                  <a:ext uri="{FF2B5EF4-FFF2-40B4-BE49-F238E27FC236}">
                    <a16:creationId xmlns:a16="http://schemas.microsoft.com/office/drawing/2014/main" id="{D32A7674-A855-7EA2-5FBC-125050919C1D}"/>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22" name="Oval 863">
                <a:extLst>
                  <a:ext uri="{FF2B5EF4-FFF2-40B4-BE49-F238E27FC236}">
                    <a16:creationId xmlns:a16="http://schemas.microsoft.com/office/drawing/2014/main" id="{1F62921C-E7CA-6F72-54AD-05167B617F7C}"/>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23" name="Oval 863">
                <a:extLst>
                  <a:ext uri="{FF2B5EF4-FFF2-40B4-BE49-F238E27FC236}">
                    <a16:creationId xmlns:a16="http://schemas.microsoft.com/office/drawing/2014/main" id="{212A1DB4-26F8-C29A-64EA-DD0D05B0EC4A}"/>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grpSp>
            <p:nvGrpSpPr>
              <p:cNvPr id="224" name="Group 223">
                <a:extLst>
                  <a:ext uri="{FF2B5EF4-FFF2-40B4-BE49-F238E27FC236}">
                    <a16:creationId xmlns:a16="http://schemas.microsoft.com/office/drawing/2014/main" id="{D3CFD33D-B578-9775-F7C3-8AAF36C107DC}"/>
                  </a:ext>
                </a:extLst>
              </p:cNvPr>
              <p:cNvGrpSpPr/>
              <p:nvPr/>
            </p:nvGrpSpPr>
            <p:grpSpPr>
              <a:xfrm>
                <a:off x="3906167" y="4047050"/>
                <a:ext cx="1671281" cy="539042"/>
                <a:chOff x="1320274" y="4580303"/>
                <a:chExt cx="1671281" cy="467246"/>
              </a:xfrm>
              <a:grpFill/>
            </p:grpSpPr>
            <p:sp>
              <p:nvSpPr>
                <p:cNvPr id="239" name="Freeform 860">
                  <a:extLst>
                    <a:ext uri="{FF2B5EF4-FFF2-40B4-BE49-F238E27FC236}">
                      <a16:creationId xmlns:a16="http://schemas.microsoft.com/office/drawing/2014/main" id="{DE8E9D23-7C0C-9066-4315-4D4FA6848DDC}"/>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40" name="Rectangle 864">
                  <a:extLst>
                    <a:ext uri="{FF2B5EF4-FFF2-40B4-BE49-F238E27FC236}">
                      <a16:creationId xmlns:a16="http://schemas.microsoft.com/office/drawing/2014/main" id="{068561C8-A181-BDEB-E043-707784232618}"/>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ctr"/>
                <a:lstStyle/>
                <a:p>
                  <a:pPr algn="ctr"/>
                  <a:r>
                    <a:rPr lang="en-US" dirty="0">
                      <a:latin typeface="Calibri"/>
                      <a:ea typeface="Calibri"/>
                      <a:cs typeface="Calibri"/>
                    </a:rPr>
                    <a:t>r1</a:t>
                  </a:r>
                </a:p>
              </p:txBody>
            </p:sp>
            <p:sp>
              <p:nvSpPr>
                <p:cNvPr id="241" name="Freeform 865">
                  <a:extLst>
                    <a:ext uri="{FF2B5EF4-FFF2-40B4-BE49-F238E27FC236}">
                      <a16:creationId xmlns:a16="http://schemas.microsoft.com/office/drawing/2014/main" id="{D000B137-2956-BAF3-347B-184D64257107}"/>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42" name="Freeform 866">
                  <a:extLst>
                    <a:ext uri="{FF2B5EF4-FFF2-40B4-BE49-F238E27FC236}">
                      <a16:creationId xmlns:a16="http://schemas.microsoft.com/office/drawing/2014/main" id="{F5ECDCB2-6789-B406-2370-30B3C7298E7C}"/>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grpSp>
          <p:grpSp>
            <p:nvGrpSpPr>
              <p:cNvPr id="225" name="Group 224">
                <a:extLst>
                  <a:ext uri="{FF2B5EF4-FFF2-40B4-BE49-F238E27FC236}">
                    <a16:creationId xmlns:a16="http://schemas.microsoft.com/office/drawing/2014/main" id="{2CA91A29-B83A-21F7-BB9F-FD6E097B7688}"/>
                  </a:ext>
                </a:extLst>
              </p:cNvPr>
              <p:cNvGrpSpPr/>
              <p:nvPr/>
            </p:nvGrpSpPr>
            <p:grpSpPr>
              <a:xfrm>
                <a:off x="4596370" y="3324390"/>
                <a:ext cx="552654" cy="1188720"/>
                <a:chOff x="1823226" y="3235632"/>
                <a:chExt cx="552654" cy="1188720"/>
              </a:xfrm>
              <a:grpFill/>
            </p:grpSpPr>
            <p:sp>
              <p:nvSpPr>
                <p:cNvPr id="226" name="Oval 878">
                  <a:extLst>
                    <a:ext uri="{FF2B5EF4-FFF2-40B4-BE49-F238E27FC236}">
                      <a16:creationId xmlns:a16="http://schemas.microsoft.com/office/drawing/2014/main" id="{BD3A0C67-C6A7-9CF8-1A70-483B6F596C2A}"/>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27" name="Rectangle 880">
                  <a:extLst>
                    <a:ext uri="{FF2B5EF4-FFF2-40B4-BE49-F238E27FC236}">
                      <a16:creationId xmlns:a16="http://schemas.microsoft.com/office/drawing/2014/main" id="{A3537023-8FA6-F5A1-7DB5-D079F0016F2D}"/>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228" name="Oval 878">
                  <a:extLst>
                    <a:ext uri="{FF2B5EF4-FFF2-40B4-BE49-F238E27FC236}">
                      <a16:creationId xmlns:a16="http://schemas.microsoft.com/office/drawing/2014/main" id="{322EB09E-9368-E666-C1E3-4EDC411C614D}"/>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29" name="Line 881">
                  <a:extLst>
                    <a:ext uri="{FF2B5EF4-FFF2-40B4-BE49-F238E27FC236}">
                      <a16:creationId xmlns:a16="http://schemas.microsoft.com/office/drawing/2014/main" id="{445DEEB6-C39D-4894-72BE-DA3A07939C31}"/>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30" name="Line 882">
                  <a:extLst>
                    <a:ext uri="{FF2B5EF4-FFF2-40B4-BE49-F238E27FC236}">
                      <a16:creationId xmlns:a16="http://schemas.microsoft.com/office/drawing/2014/main" id="{FED9ED74-810B-146C-C563-39C1B4BFC147}"/>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31" name="Rectangle 880">
                  <a:extLst>
                    <a:ext uri="{FF2B5EF4-FFF2-40B4-BE49-F238E27FC236}">
                      <a16:creationId xmlns:a16="http://schemas.microsoft.com/office/drawing/2014/main" id="{2D8BAD12-CCC9-E20F-10EF-791B34D9AB01}"/>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232" name="Oval 878">
                  <a:extLst>
                    <a:ext uri="{FF2B5EF4-FFF2-40B4-BE49-F238E27FC236}">
                      <a16:creationId xmlns:a16="http://schemas.microsoft.com/office/drawing/2014/main" id="{699FFC25-0E29-F28B-D7CF-71E0D5EE10A6}"/>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33" name="Line 882">
                  <a:extLst>
                    <a:ext uri="{FF2B5EF4-FFF2-40B4-BE49-F238E27FC236}">
                      <a16:creationId xmlns:a16="http://schemas.microsoft.com/office/drawing/2014/main" id="{C8F4A6C8-22CA-B027-9F7C-C4F3E5EF9CD4}"/>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34" name="Line 882">
                  <a:extLst>
                    <a:ext uri="{FF2B5EF4-FFF2-40B4-BE49-F238E27FC236}">
                      <a16:creationId xmlns:a16="http://schemas.microsoft.com/office/drawing/2014/main" id="{ADBBB9E8-D729-13A9-851D-4E66314E5CC5}"/>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35" name="Line 884">
                  <a:extLst>
                    <a:ext uri="{FF2B5EF4-FFF2-40B4-BE49-F238E27FC236}">
                      <a16:creationId xmlns:a16="http://schemas.microsoft.com/office/drawing/2014/main" id="{EC4D9421-3853-228A-39BF-7E41A97B3F8C}"/>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p:spPr>
              <p:txBody>
                <a:bodyPr wrap="none" anchor="ctr"/>
                <a:lstStyle/>
                <a:p>
                  <a:endParaRPr lang="en-US" dirty="0">
                    <a:latin typeface="Calibri"/>
                    <a:ea typeface="Calibri"/>
                    <a:cs typeface="Calibri"/>
                  </a:endParaRPr>
                </a:p>
              </p:txBody>
            </p:sp>
            <p:sp>
              <p:nvSpPr>
                <p:cNvPr id="236" name="Oval 885">
                  <a:extLst>
                    <a:ext uri="{FF2B5EF4-FFF2-40B4-BE49-F238E27FC236}">
                      <a16:creationId xmlns:a16="http://schemas.microsoft.com/office/drawing/2014/main" id="{66B6E4AD-4858-614C-88A2-E8E9800A0F46}"/>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37" name="Line 881">
                  <a:extLst>
                    <a:ext uri="{FF2B5EF4-FFF2-40B4-BE49-F238E27FC236}">
                      <a16:creationId xmlns:a16="http://schemas.microsoft.com/office/drawing/2014/main" id="{03A3009A-87A2-DD3F-7916-81C52EF38698}"/>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38" name="Line 882">
                  <a:extLst>
                    <a:ext uri="{FF2B5EF4-FFF2-40B4-BE49-F238E27FC236}">
                      <a16:creationId xmlns:a16="http://schemas.microsoft.com/office/drawing/2014/main" id="{80EEF808-4186-941C-98BA-27D88681D220}"/>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grpSp>
        </p:grpSp>
        <p:grpSp>
          <p:nvGrpSpPr>
            <p:cNvPr id="214" name="Group 213">
              <a:extLst>
                <a:ext uri="{FF2B5EF4-FFF2-40B4-BE49-F238E27FC236}">
                  <a16:creationId xmlns:a16="http://schemas.microsoft.com/office/drawing/2014/main" id="{59359D98-CECF-24C8-A730-C71F8E95276B}"/>
                </a:ext>
              </a:extLst>
            </p:cNvPr>
            <p:cNvGrpSpPr/>
            <p:nvPr/>
          </p:nvGrpSpPr>
          <p:grpSpPr>
            <a:xfrm>
              <a:off x="6990430" y="5181159"/>
              <a:ext cx="538242" cy="388227"/>
              <a:chOff x="1012668" y="927184"/>
              <a:chExt cx="747559" cy="539203"/>
            </a:xfrm>
          </p:grpSpPr>
          <p:sp>
            <p:nvSpPr>
              <p:cNvPr id="215" name="Line 853">
                <a:extLst>
                  <a:ext uri="{FF2B5EF4-FFF2-40B4-BE49-F238E27FC236}">
                    <a16:creationId xmlns:a16="http://schemas.microsoft.com/office/drawing/2014/main" id="{97A8E6DC-C4BF-4D33-00C3-7CC0C6555DFB}"/>
                  </a:ext>
                </a:extLst>
              </p:cNvPr>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 xmlns:a14="http://schemas.microsoft.com/office/drawing/2010/main">
                    <a:noFill/>
                  </a14:hiddenFill>
                </a:ext>
              </a:extLst>
            </p:spPr>
            <p:txBody>
              <a:bodyPr wrap="none" anchor="ctr">
                <a:flatTx/>
              </a:bodyPr>
              <a:lstStyle/>
              <a:p>
                <a:endParaRPr lang="en-US" dirty="0">
                  <a:latin typeface="Calibri"/>
                  <a:ea typeface="Times New Roman"/>
                  <a:cs typeface="Times New Roman"/>
                </a:endParaRPr>
              </a:p>
            </p:txBody>
          </p:sp>
          <p:sp>
            <p:nvSpPr>
              <p:cNvPr id="216" name="Rectangle 876">
                <a:extLst>
                  <a:ext uri="{FF2B5EF4-FFF2-40B4-BE49-F238E27FC236}">
                    <a16:creationId xmlns:a16="http://schemas.microsoft.com/office/drawing/2014/main" id="{CCFCA2F4-1E11-1948-9183-704872FD3CE4}"/>
                  </a:ext>
                </a:extLst>
              </p:cNvPr>
              <p:cNvSpPr>
                <a:spLocks noChangeAspect="1" noChangeArrowheads="1"/>
              </p:cNvSpPr>
              <p:nvPr/>
            </p:nvSpPr>
            <p:spPr bwMode="auto">
              <a:xfrm>
                <a:off x="1059818" y="927184"/>
                <a:ext cx="100" cy="427467"/>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latin typeface="Calibri"/>
                  <a:ea typeface="Times New Roman"/>
                  <a:cs typeface="Calibri"/>
                </a:endParaRPr>
              </a:p>
            </p:txBody>
          </p:sp>
          <p:sp>
            <p:nvSpPr>
              <p:cNvPr id="217" name="Rectangle 873">
                <a:extLst>
                  <a:ext uri="{FF2B5EF4-FFF2-40B4-BE49-F238E27FC236}">
                    <a16:creationId xmlns:a16="http://schemas.microsoft.com/office/drawing/2014/main" id="{678AB1B6-B61B-7047-E660-9022A6D9D36D}"/>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dirty="0">
                    <a:latin typeface="Calibri"/>
                    <a:ea typeface="Times New Roman"/>
                    <a:cs typeface="Calibri"/>
                  </a:rPr>
                  <a:t>c1</a:t>
                </a:r>
              </a:p>
            </p:txBody>
          </p:sp>
          <p:sp>
            <p:nvSpPr>
              <p:cNvPr id="218" name="Freeform 875">
                <a:extLst>
                  <a:ext uri="{FF2B5EF4-FFF2-40B4-BE49-F238E27FC236}">
                    <a16:creationId xmlns:a16="http://schemas.microsoft.com/office/drawing/2014/main" id="{801E8A51-9D8E-3776-2D8B-57F714419EC6}"/>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Times New Roman"/>
                  <a:cs typeface="Times New Roman"/>
                </a:endParaRPr>
              </a:p>
            </p:txBody>
          </p:sp>
        </p:grpSp>
      </p:grpSp>
      <p:grpSp>
        <p:nvGrpSpPr>
          <p:cNvPr id="255" name="Group 254">
            <a:extLst>
              <a:ext uri="{FF2B5EF4-FFF2-40B4-BE49-F238E27FC236}">
                <a16:creationId xmlns:a16="http://schemas.microsoft.com/office/drawing/2014/main" id="{CFC293E5-8D87-9B32-3070-5FEA47A3673F}"/>
              </a:ext>
            </a:extLst>
          </p:cNvPr>
          <p:cNvGrpSpPr/>
          <p:nvPr/>
        </p:nvGrpSpPr>
        <p:grpSpPr>
          <a:xfrm>
            <a:off x="7520944" y="605320"/>
            <a:ext cx="4234852" cy="1975637"/>
            <a:chOff x="251325" y="526201"/>
            <a:chExt cx="4234852" cy="1975637"/>
          </a:xfrm>
        </p:grpSpPr>
        <mc:AlternateContent xmlns:mc="http://schemas.openxmlformats.org/markup-compatibility/2006" xmlns:a14="http://schemas.microsoft.com/office/drawing/2010/main">
          <mc:Choice Requires="a14">
            <p:sp>
              <p:nvSpPr>
                <p:cNvPr id="256" name="Rectangle 255">
                  <a:extLst>
                    <a:ext uri="{FF2B5EF4-FFF2-40B4-BE49-F238E27FC236}">
                      <a16:creationId xmlns:a16="http://schemas.microsoft.com/office/drawing/2014/main" id="{DE8FD594-A3F9-96C7-0664-BD1F4B18AFEF}"/>
                    </a:ext>
                  </a:extLst>
                </p:cNvPr>
                <p:cNvSpPr/>
                <p:nvPr/>
              </p:nvSpPr>
              <p:spPr>
                <a:xfrm>
                  <a:off x="4036310" y="1584883"/>
                  <a:ext cx="449867"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i="1" dirty="0">
                                <a:solidFill>
                                  <a:srgbClr val="FFC000"/>
                                </a:solidFill>
                                <a:latin typeface="Cambria Math" panose="02040503050406030204" pitchFamily="18" charset="0"/>
                                <a:cs typeface="Times New Roman"/>
                              </a:rPr>
                            </m:ctrlPr>
                          </m:sSubPr>
                          <m:e>
                            <m:r>
                              <a:rPr lang="en-US" i="1" dirty="0">
                                <a:solidFill>
                                  <a:srgbClr val="FFC000"/>
                                </a:solidFill>
                                <a:latin typeface="Cambria Math" panose="02040503050406030204" pitchFamily="18" charset="0"/>
                                <a:cs typeface="Times New Roman"/>
                              </a:rPr>
                              <m:t>𝑠</m:t>
                            </m:r>
                          </m:e>
                          <m:sub>
                            <m:r>
                              <a:rPr lang="de-DE" i="1" dirty="0">
                                <a:solidFill>
                                  <a:srgbClr val="FFC000"/>
                                </a:solidFill>
                                <a:latin typeface="Cambria Math" panose="02040503050406030204" pitchFamily="18" charset="0"/>
                                <a:cs typeface="Times New Roman"/>
                              </a:rPr>
                              <m:t>0</m:t>
                            </m:r>
                          </m:sub>
                        </m:sSub>
                      </m:oMath>
                    </m:oMathPara>
                  </a14:m>
                  <a:endParaRPr lang="en-US" dirty="0">
                    <a:solidFill>
                      <a:srgbClr val="FFC000"/>
                    </a:solidFill>
                    <a:latin typeface="Times New Roman"/>
                    <a:cs typeface="Times New Roman"/>
                  </a:endParaRPr>
                </a:p>
              </p:txBody>
            </p:sp>
          </mc:Choice>
          <mc:Fallback xmlns="">
            <p:sp>
              <p:nvSpPr>
                <p:cNvPr id="297" name="Rectangle 296"/>
                <p:cNvSpPr>
                  <a:spLocks noRot="1" noChangeAspect="1" noMove="1" noResize="1" noEditPoints="1" noAdjustHandles="1" noChangeArrowheads="1" noChangeShapeType="1" noTextEdit="1"/>
                </p:cNvSpPr>
                <p:nvPr/>
              </p:nvSpPr>
              <p:spPr>
                <a:xfrm>
                  <a:off x="4036310" y="1584883"/>
                  <a:ext cx="449867" cy="369332"/>
                </a:xfrm>
                <a:prstGeom prst="rect">
                  <a:avLst/>
                </a:prstGeom>
                <a:blipFill>
                  <a:blip r:embed="rId7"/>
                  <a:stretch>
                    <a:fillRect/>
                  </a:stretch>
                </a:blipFill>
              </p:spPr>
              <p:txBody>
                <a:bodyPr/>
                <a:lstStyle/>
                <a:p>
                  <a:r>
                    <a:rPr lang="en-GB">
                      <a:noFill/>
                    </a:rPr>
                    <a:t> </a:t>
                  </a:r>
                </a:p>
              </p:txBody>
            </p:sp>
          </mc:Fallback>
        </mc:AlternateContent>
        <p:grpSp>
          <p:nvGrpSpPr>
            <p:cNvPr id="257" name="Group 256">
              <a:extLst>
                <a:ext uri="{FF2B5EF4-FFF2-40B4-BE49-F238E27FC236}">
                  <a16:creationId xmlns:a16="http://schemas.microsoft.com/office/drawing/2014/main" id="{F42EDA0B-40FA-E435-738B-703DADBF6C77}"/>
                </a:ext>
              </a:extLst>
            </p:cNvPr>
            <p:cNvGrpSpPr/>
            <p:nvPr/>
          </p:nvGrpSpPr>
          <p:grpSpPr>
            <a:xfrm>
              <a:off x="251325" y="526201"/>
              <a:ext cx="3792268" cy="1975637"/>
              <a:chOff x="821024" y="4395049"/>
              <a:chExt cx="4213631" cy="2195152"/>
            </a:xfrm>
          </p:grpSpPr>
          <p:sp>
            <p:nvSpPr>
              <p:cNvPr id="258" name="Rectangle 891">
                <a:extLst>
                  <a:ext uri="{FF2B5EF4-FFF2-40B4-BE49-F238E27FC236}">
                    <a16:creationId xmlns:a16="http://schemas.microsoft.com/office/drawing/2014/main" id="{EB342438-8CCE-8D59-C3F1-33FBE4F8F608}"/>
                  </a:ext>
                </a:extLst>
              </p:cNvPr>
              <p:cNvSpPr>
                <a:spLocks noChangeArrowheads="1"/>
              </p:cNvSpPr>
              <p:nvPr/>
            </p:nvSpPr>
            <p:spPr bwMode="auto">
              <a:xfrm>
                <a:off x="1747217" y="5906458"/>
                <a:ext cx="72" cy="307777"/>
              </a:xfrm>
              <a:prstGeom prst="rect">
                <a:avLst/>
              </a:prstGeom>
              <a:solidFill>
                <a:srgbClr val="89D3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endParaRPr lang="en-US" b="1" dirty="0">
                  <a:latin typeface="Calibri"/>
                  <a:ea typeface="Calibri"/>
                  <a:cs typeface="Calibri"/>
                </a:endParaRPr>
              </a:p>
            </p:txBody>
          </p:sp>
          <p:sp>
            <p:nvSpPr>
              <p:cNvPr id="259" name="Rectangle 891">
                <a:extLst>
                  <a:ext uri="{FF2B5EF4-FFF2-40B4-BE49-F238E27FC236}">
                    <a16:creationId xmlns:a16="http://schemas.microsoft.com/office/drawing/2014/main" id="{E4E89EC9-4AF9-A56D-E29A-190440D3B857}"/>
                  </a:ext>
                </a:extLst>
              </p:cNvPr>
              <p:cNvSpPr>
                <a:spLocks noChangeArrowheads="1"/>
              </p:cNvSpPr>
              <p:nvPr/>
            </p:nvSpPr>
            <p:spPr bwMode="auto">
              <a:xfrm>
                <a:off x="3751119" y="5970316"/>
                <a:ext cx="72" cy="307777"/>
              </a:xfrm>
              <a:prstGeom prst="rect">
                <a:avLst/>
              </a:prstGeom>
              <a:solidFill>
                <a:srgbClr val="FAC09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endParaRPr lang="en-US" b="1" dirty="0">
                  <a:latin typeface="Calibri"/>
                  <a:ea typeface="Calibri"/>
                  <a:cs typeface="Calibri"/>
                </a:endParaRPr>
              </a:p>
            </p:txBody>
          </p:sp>
          <p:grpSp>
            <p:nvGrpSpPr>
              <p:cNvPr id="260" name="Group 259">
                <a:extLst>
                  <a:ext uri="{FF2B5EF4-FFF2-40B4-BE49-F238E27FC236}">
                    <a16:creationId xmlns:a16="http://schemas.microsoft.com/office/drawing/2014/main" id="{79430F0E-BF67-ED5D-F089-51495743C02D}"/>
                  </a:ext>
                </a:extLst>
              </p:cNvPr>
              <p:cNvGrpSpPr/>
              <p:nvPr/>
            </p:nvGrpSpPr>
            <p:grpSpPr>
              <a:xfrm>
                <a:off x="1260662" y="5246488"/>
                <a:ext cx="1838582" cy="897121"/>
                <a:chOff x="1026717" y="2307731"/>
                <a:chExt cx="2553587" cy="1246002"/>
              </a:xfrm>
            </p:grpSpPr>
            <p:sp>
              <p:nvSpPr>
                <p:cNvPr id="348" name="Line 853">
                  <a:extLst>
                    <a:ext uri="{FF2B5EF4-FFF2-40B4-BE49-F238E27FC236}">
                      <a16:creationId xmlns:a16="http://schemas.microsoft.com/office/drawing/2014/main" id="{DF5B00B6-08E2-E92D-8952-66AA934ED2DF}"/>
                    </a:ext>
                  </a:extLst>
                </p:cNvPr>
                <p:cNvSpPr>
                  <a:spLocks noChangeShapeType="1"/>
                </p:cNvSpPr>
                <p:nvPr/>
              </p:nvSpPr>
              <p:spPr bwMode="auto">
                <a:xfrm>
                  <a:off x="1026717" y="3547674"/>
                  <a:ext cx="822962" cy="6059"/>
                </a:xfrm>
                <a:prstGeom prst="line">
                  <a:avLst/>
                </a:prstGeom>
                <a:noFill/>
                <a:ln w="9525">
                  <a:solidFill>
                    <a:schemeClr val="tx1"/>
                  </a:solidFill>
                  <a:round/>
                  <a:headEnd/>
                  <a:tailEnd/>
                </a:ln>
                <a:scene3d>
                  <a:camera prst="legacyObliqueTopRight">
                    <a:rot lat="60000" lon="0" rev="0"/>
                  </a:camera>
                  <a:lightRig rig="legacyFlat3" dir="l"/>
                </a:scene3d>
                <a:sp3d extrusionH="2095500" contourW="6350" prstMaterial="legacyPlastic">
                  <a:bevelT w="13500" h="13500" prst="angle"/>
                  <a:bevelB w="13500" h="13500" prst="angle"/>
                  <a:extrusionClr>
                    <a:srgbClr val="EBE6DB"/>
                  </a:extrusionClr>
                </a:sp3d>
                <a:extLst>
                  <a:ext uri="{909E8E84-426E-40dd-AFC4-6F175D3DCCD1}">
                    <a14:hiddenFill xmlns="" xmlns:a14="http://schemas.microsoft.com/office/drawing/2010/main">
                      <a:noFill/>
                    </a14:hiddenFill>
                  </a:ext>
                </a:extLst>
              </p:spPr>
              <p:txBody>
                <a:bodyPr wrap="none" anchor="ctr">
                  <a:flatTx/>
                </a:bodyPr>
                <a:lstStyle/>
                <a:p>
                  <a:endParaRPr lang="en-US" dirty="0">
                    <a:latin typeface="Calibri"/>
                    <a:ea typeface="Times New Roman"/>
                    <a:cs typeface="Times New Roman"/>
                  </a:endParaRPr>
                </a:p>
              </p:txBody>
            </p:sp>
            <p:cxnSp>
              <p:nvCxnSpPr>
                <p:cNvPr id="349" name="Straight Connector 348">
                  <a:extLst>
                    <a:ext uri="{FF2B5EF4-FFF2-40B4-BE49-F238E27FC236}">
                      <a16:creationId xmlns:a16="http://schemas.microsoft.com/office/drawing/2014/main" id="{7611C559-D8A1-47D3-4A87-A49D47974510}"/>
                    </a:ext>
                  </a:extLst>
                </p:cNvPr>
                <p:cNvCxnSpPr/>
                <p:nvPr/>
              </p:nvCxnSpPr>
              <p:spPr>
                <a:xfrm>
                  <a:off x="2180139" y="2307731"/>
                  <a:ext cx="1133857"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50" name="Freeform 860">
                  <a:extLst>
                    <a:ext uri="{FF2B5EF4-FFF2-40B4-BE49-F238E27FC236}">
                      <a16:creationId xmlns:a16="http://schemas.microsoft.com/office/drawing/2014/main" id="{87F07157-4143-D26B-C4C1-7360238F5351}"/>
                    </a:ext>
                  </a:extLst>
                </p:cNvPr>
                <p:cNvSpPr>
                  <a:spLocks/>
                </p:cNvSpPr>
                <p:nvPr/>
              </p:nvSpPr>
              <p:spPr bwMode="auto">
                <a:xfrm>
                  <a:off x="2604677" y="2352547"/>
                  <a:ext cx="393192" cy="37765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351" name="Freeform 860">
                  <a:extLst>
                    <a:ext uri="{FF2B5EF4-FFF2-40B4-BE49-F238E27FC236}">
                      <a16:creationId xmlns:a16="http://schemas.microsoft.com/office/drawing/2014/main" id="{E8E0D00F-16B5-2B03-5B2D-78C9D71104E5}"/>
                    </a:ext>
                  </a:extLst>
                </p:cNvPr>
                <p:cNvSpPr>
                  <a:spLocks/>
                </p:cNvSpPr>
                <p:nvPr/>
              </p:nvSpPr>
              <p:spPr bwMode="auto">
                <a:xfrm>
                  <a:off x="2366898" y="2334577"/>
                  <a:ext cx="1213406" cy="429769"/>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sp>
            <p:nvSpPr>
              <p:cNvPr id="261" name="Line 853">
                <a:extLst>
                  <a:ext uri="{FF2B5EF4-FFF2-40B4-BE49-F238E27FC236}">
                    <a16:creationId xmlns:a16="http://schemas.microsoft.com/office/drawing/2014/main" id="{C00321B4-5DF0-5009-7737-83BB503B25EE}"/>
                  </a:ext>
                </a:extLst>
              </p:cNvPr>
              <p:cNvSpPr>
                <a:spLocks noChangeShapeType="1"/>
              </p:cNvSpPr>
              <p:nvPr/>
            </p:nvSpPr>
            <p:spPr bwMode="auto">
              <a:xfrm>
                <a:off x="3633197" y="6148444"/>
                <a:ext cx="592531" cy="4362"/>
              </a:xfrm>
              <a:prstGeom prst="line">
                <a:avLst/>
              </a:prstGeom>
              <a:noFill/>
              <a:ln w="9525">
                <a:solidFill>
                  <a:schemeClr val="tx1"/>
                </a:solidFill>
                <a:round/>
                <a:headEnd/>
                <a:tailEnd/>
              </a:ln>
              <a:scene3d>
                <a:camera prst="legacyObliqueTopRight">
                  <a:rot lat="60000" lon="0" rev="0"/>
                </a:camera>
                <a:lightRig rig="legacyFlat3" dir="l"/>
              </a:scene3d>
              <a:sp3d extrusionH="2032000" contourW="6350" prstMaterial="legacyPlastic">
                <a:bevelT w="13500" h="13500" prst="angle"/>
                <a:bevelB w="13500" h="13500" prst="angle"/>
                <a:extrusionClr>
                  <a:srgbClr val="EBE6DB"/>
                </a:extrusionClr>
              </a:sp3d>
              <a:extLst>
                <a:ext uri="{909E8E84-426E-40dd-AFC4-6F175D3DCCD1}">
                  <a14:hiddenFill xmlns="" xmlns:a14="http://schemas.microsoft.com/office/drawing/2010/main">
                    <a:noFill/>
                  </a14:hiddenFill>
                </a:ext>
              </a:extLst>
            </p:spPr>
            <p:txBody>
              <a:bodyPr wrap="none" anchor="ctr">
                <a:flatTx/>
              </a:bodyPr>
              <a:lstStyle/>
              <a:p>
                <a:endParaRPr lang="en-US" dirty="0">
                  <a:latin typeface="Calibri"/>
                  <a:ea typeface="Times New Roman"/>
                  <a:cs typeface="Times New Roman"/>
                </a:endParaRPr>
              </a:p>
            </p:txBody>
          </p:sp>
          <p:grpSp>
            <p:nvGrpSpPr>
              <p:cNvPr id="262" name="Group 261">
                <a:extLst>
                  <a:ext uri="{FF2B5EF4-FFF2-40B4-BE49-F238E27FC236}">
                    <a16:creationId xmlns:a16="http://schemas.microsoft.com/office/drawing/2014/main" id="{D2AE6AF0-5A54-0CA5-700D-C7ABB42C00B8}"/>
                  </a:ext>
                </a:extLst>
              </p:cNvPr>
              <p:cNvGrpSpPr/>
              <p:nvPr/>
            </p:nvGrpSpPr>
            <p:grpSpPr>
              <a:xfrm>
                <a:off x="3846905" y="5273812"/>
                <a:ext cx="1187750" cy="314160"/>
                <a:chOff x="4618723" y="2324921"/>
                <a:chExt cx="1649655" cy="436333"/>
              </a:xfrm>
            </p:grpSpPr>
            <p:sp>
              <p:nvSpPr>
                <p:cNvPr id="345" name="Freeform 860">
                  <a:extLst>
                    <a:ext uri="{FF2B5EF4-FFF2-40B4-BE49-F238E27FC236}">
                      <a16:creationId xmlns:a16="http://schemas.microsoft.com/office/drawing/2014/main" id="{4B9E3517-2AFE-CA77-4346-CF6F32ACDF03}"/>
                    </a:ext>
                  </a:extLst>
                </p:cNvPr>
                <p:cNvSpPr>
                  <a:spLocks/>
                </p:cNvSpPr>
                <p:nvPr/>
              </p:nvSpPr>
              <p:spPr bwMode="auto">
                <a:xfrm>
                  <a:off x="4713316" y="2596201"/>
                  <a:ext cx="393192" cy="16505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cxnSp>
              <p:nvCxnSpPr>
                <p:cNvPr id="346" name="Straight Connector 345">
                  <a:extLst>
                    <a:ext uri="{FF2B5EF4-FFF2-40B4-BE49-F238E27FC236}">
                      <a16:creationId xmlns:a16="http://schemas.microsoft.com/office/drawing/2014/main" id="{6C2D9AB0-99C7-87EE-41E6-49EE196DFC52}"/>
                    </a:ext>
                  </a:extLst>
                </p:cNvPr>
                <p:cNvCxnSpPr/>
                <p:nvPr/>
              </p:nvCxnSpPr>
              <p:spPr>
                <a:xfrm>
                  <a:off x="5143667" y="2324921"/>
                  <a:ext cx="1124711"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47" name="Freeform 860">
                  <a:extLst>
                    <a:ext uri="{FF2B5EF4-FFF2-40B4-BE49-F238E27FC236}">
                      <a16:creationId xmlns:a16="http://schemas.microsoft.com/office/drawing/2014/main" id="{91B23C1C-29D6-614C-74FC-7DFDC6EBE7AA}"/>
                    </a:ext>
                  </a:extLst>
                </p:cNvPr>
                <p:cNvSpPr>
                  <a:spLocks/>
                </p:cNvSpPr>
                <p:nvPr/>
              </p:nvSpPr>
              <p:spPr bwMode="auto">
                <a:xfrm>
                  <a:off x="4618723" y="2337345"/>
                  <a:ext cx="1213406" cy="41148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cxnSp>
            <p:nvCxnSpPr>
              <p:cNvPr id="263" name="Straight Connector 262">
                <a:extLst>
                  <a:ext uri="{FF2B5EF4-FFF2-40B4-BE49-F238E27FC236}">
                    <a16:creationId xmlns:a16="http://schemas.microsoft.com/office/drawing/2014/main" id="{88ED532E-FEE3-01A8-AF76-4A698D51C203}"/>
                  </a:ext>
                </a:extLst>
              </p:cNvPr>
              <p:cNvCxnSpPr/>
              <p:nvPr/>
            </p:nvCxnSpPr>
            <p:spPr>
              <a:xfrm>
                <a:off x="2803769" y="6063004"/>
                <a:ext cx="658367"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64" name="Freeform 860">
                <a:extLst>
                  <a:ext uri="{FF2B5EF4-FFF2-40B4-BE49-F238E27FC236}">
                    <a16:creationId xmlns:a16="http://schemas.microsoft.com/office/drawing/2014/main" id="{373A26E8-2C05-D203-6C14-F6524298B48F}"/>
                  </a:ext>
                </a:extLst>
              </p:cNvPr>
              <p:cNvSpPr>
                <a:spLocks/>
              </p:cNvSpPr>
              <p:nvPr/>
            </p:nvSpPr>
            <p:spPr bwMode="auto">
              <a:xfrm>
                <a:off x="2481009" y="6106437"/>
                <a:ext cx="888796" cy="27190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265" name="Freeform 860">
                <a:extLst>
                  <a:ext uri="{FF2B5EF4-FFF2-40B4-BE49-F238E27FC236}">
                    <a16:creationId xmlns:a16="http://schemas.microsoft.com/office/drawing/2014/main" id="{CD465056-11D4-4522-FF9E-AC67C547833D}"/>
                  </a:ext>
                </a:extLst>
              </p:cNvPr>
              <p:cNvSpPr>
                <a:spLocks/>
              </p:cNvSpPr>
              <p:nvPr/>
            </p:nvSpPr>
            <p:spPr bwMode="auto">
              <a:xfrm>
                <a:off x="2354818" y="6063148"/>
                <a:ext cx="1123653" cy="30943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sp>
            <p:nvSpPr>
              <p:cNvPr id="266" name="Line 853">
                <a:extLst>
                  <a:ext uri="{FF2B5EF4-FFF2-40B4-BE49-F238E27FC236}">
                    <a16:creationId xmlns:a16="http://schemas.microsoft.com/office/drawing/2014/main" id="{255893AD-004D-A410-7C3E-820BF6841C79}"/>
                  </a:ext>
                </a:extLst>
              </p:cNvPr>
              <p:cNvSpPr>
                <a:spLocks noChangeShapeType="1"/>
              </p:cNvSpPr>
              <p:nvPr/>
            </p:nvSpPr>
            <p:spPr bwMode="auto">
              <a:xfrm>
                <a:off x="2974335" y="6585839"/>
                <a:ext cx="1481327"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dirty="0">
                    <a:latin typeface="Calibri"/>
                    <a:ea typeface="Times New Roman"/>
                    <a:cs typeface="Times New Roman"/>
                  </a:rPr>
                  <a:t>             d2</a:t>
                </a:r>
              </a:p>
            </p:txBody>
          </p:sp>
          <p:sp>
            <p:nvSpPr>
              <p:cNvPr id="267" name="Line 853">
                <a:extLst>
                  <a:ext uri="{FF2B5EF4-FFF2-40B4-BE49-F238E27FC236}">
                    <a16:creationId xmlns:a16="http://schemas.microsoft.com/office/drawing/2014/main" id="{F84CC043-9E31-95F4-02E2-9FED024A0B84}"/>
                  </a:ext>
                </a:extLst>
              </p:cNvPr>
              <p:cNvSpPr>
                <a:spLocks noChangeShapeType="1"/>
              </p:cNvSpPr>
              <p:nvPr/>
            </p:nvSpPr>
            <p:spPr bwMode="auto">
              <a:xfrm>
                <a:off x="821024" y="6581477"/>
                <a:ext cx="1481327"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dirty="0">
                    <a:latin typeface="Calibri"/>
                    <a:ea typeface="Times New Roman"/>
                    <a:cs typeface="Times New Roman"/>
                  </a:rPr>
                  <a:t>            d1</a:t>
                </a:r>
              </a:p>
            </p:txBody>
          </p:sp>
          <p:sp>
            <p:nvSpPr>
              <p:cNvPr id="268" name="Line 853">
                <a:extLst>
                  <a:ext uri="{FF2B5EF4-FFF2-40B4-BE49-F238E27FC236}">
                    <a16:creationId xmlns:a16="http://schemas.microsoft.com/office/drawing/2014/main" id="{CBC66461-4CFA-62B4-4FB0-1339D72D72C9}"/>
                  </a:ext>
                </a:extLst>
              </p:cNvPr>
              <p:cNvSpPr>
                <a:spLocks noChangeShapeType="1"/>
              </p:cNvSpPr>
              <p:nvPr/>
            </p:nvSpPr>
            <p:spPr bwMode="auto">
              <a:xfrm>
                <a:off x="2493168" y="5664069"/>
                <a:ext cx="1316735"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dirty="0">
                    <a:ea typeface="Times New Roman"/>
                    <a:cs typeface="Times New Roman"/>
                  </a:rPr>
                  <a:t>           d3</a:t>
                </a:r>
              </a:p>
            </p:txBody>
          </p:sp>
          <p:grpSp>
            <p:nvGrpSpPr>
              <p:cNvPr id="269" name="Group 268">
                <a:extLst>
                  <a:ext uri="{FF2B5EF4-FFF2-40B4-BE49-F238E27FC236}">
                    <a16:creationId xmlns:a16="http://schemas.microsoft.com/office/drawing/2014/main" id="{9A4E27C0-E7D5-8115-23A6-4AB8A930DA50}"/>
                  </a:ext>
                </a:extLst>
              </p:cNvPr>
              <p:cNvGrpSpPr/>
              <p:nvPr/>
            </p:nvGrpSpPr>
            <p:grpSpPr>
              <a:xfrm>
                <a:off x="2893449" y="4395049"/>
                <a:ext cx="1203321" cy="1021208"/>
                <a:chOff x="3906167" y="3324390"/>
                <a:chExt cx="1671281" cy="1418344"/>
              </a:xfrm>
              <a:solidFill>
                <a:srgbClr val="93D2FE"/>
              </a:solidFill>
            </p:grpSpPr>
            <p:sp>
              <p:nvSpPr>
                <p:cNvPr id="275" name="Oval 859">
                  <a:extLst>
                    <a:ext uri="{FF2B5EF4-FFF2-40B4-BE49-F238E27FC236}">
                      <a16:creationId xmlns:a16="http://schemas.microsoft.com/office/drawing/2014/main" id="{58D3F074-B95B-F983-6746-AF660AB2C446}"/>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76" name="Oval 861">
                  <a:extLst>
                    <a:ext uri="{FF2B5EF4-FFF2-40B4-BE49-F238E27FC236}">
                      <a16:creationId xmlns:a16="http://schemas.microsoft.com/office/drawing/2014/main" id="{E6DDDBBC-6760-F16D-A683-C98C1C787C5C}"/>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77" name="Oval 862">
                  <a:extLst>
                    <a:ext uri="{FF2B5EF4-FFF2-40B4-BE49-F238E27FC236}">
                      <a16:creationId xmlns:a16="http://schemas.microsoft.com/office/drawing/2014/main" id="{D6FDD6D9-63C9-CE7F-FE99-BF93B3BCB1E1}"/>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78" name="Oval 863">
                  <a:extLst>
                    <a:ext uri="{FF2B5EF4-FFF2-40B4-BE49-F238E27FC236}">
                      <a16:creationId xmlns:a16="http://schemas.microsoft.com/office/drawing/2014/main" id="{2AD59A9D-A95D-1F9B-BB3C-7EE02A9F8ACE}"/>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79" name="Oval 863">
                  <a:extLst>
                    <a:ext uri="{FF2B5EF4-FFF2-40B4-BE49-F238E27FC236}">
                      <a16:creationId xmlns:a16="http://schemas.microsoft.com/office/drawing/2014/main" id="{69E5FE6C-D1B1-4446-7311-2C518F7BCD31}"/>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grpSp>
              <p:nvGrpSpPr>
                <p:cNvPr id="280" name="Group 279">
                  <a:extLst>
                    <a:ext uri="{FF2B5EF4-FFF2-40B4-BE49-F238E27FC236}">
                      <a16:creationId xmlns:a16="http://schemas.microsoft.com/office/drawing/2014/main" id="{6ED0917E-EAF1-6450-A14C-7E68E7ED4DC0}"/>
                    </a:ext>
                  </a:extLst>
                </p:cNvPr>
                <p:cNvGrpSpPr/>
                <p:nvPr/>
              </p:nvGrpSpPr>
              <p:grpSpPr>
                <a:xfrm>
                  <a:off x="3906167" y="4047050"/>
                  <a:ext cx="1671281" cy="539042"/>
                  <a:chOff x="1320274" y="4580303"/>
                  <a:chExt cx="1671281" cy="467246"/>
                </a:xfrm>
                <a:grpFill/>
              </p:grpSpPr>
              <p:sp>
                <p:nvSpPr>
                  <p:cNvPr id="295" name="Freeform 860">
                    <a:extLst>
                      <a:ext uri="{FF2B5EF4-FFF2-40B4-BE49-F238E27FC236}">
                        <a16:creationId xmlns:a16="http://schemas.microsoft.com/office/drawing/2014/main" id="{D8EA76B9-BEAF-F8E6-A241-84F2B79CB09E}"/>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96" name="Rectangle 864">
                    <a:extLst>
                      <a:ext uri="{FF2B5EF4-FFF2-40B4-BE49-F238E27FC236}">
                        <a16:creationId xmlns:a16="http://schemas.microsoft.com/office/drawing/2014/main" id="{4E9F8081-4EA6-64F0-6654-01135470DBA9}"/>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ctr"/>
                  <a:lstStyle/>
                  <a:p>
                    <a:pPr algn="ctr"/>
                    <a:r>
                      <a:rPr lang="en-US" dirty="0">
                        <a:latin typeface="Calibri"/>
                        <a:ea typeface="Calibri"/>
                        <a:cs typeface="Calibri"/>
                      </a:rPr>
                      <a:t>r1</a:t>
                    </a:r>
                  </a:p>
                </p:txBody>
              </p:sp>
              <p:sp>
                <p:nvSpPr>
                  <p:cNvPr id="343" name="Freeform 865">
                    <a:extLst>
                      <a:ext uri="{FF2B5EF4-FFF2-40B4-BE49-F238E27FC236}">
                        <a16:creationId xmlns:a16="http://schemas.microsoft.com/office/drawing/2014/main" id="{A5D99604-E5DA-2CF9-C1AF-F4B9B149D283}"/>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344" name="Freeform 866">
                    <a:extLst>
                      <a:ext uri="{FF2B5EF4-FFF2-40B4-BE49-F238E27FC236}">
                        <a16:creationId xmlns:a16="http://schemas.microsoft.com/office/drawing/2014/main" id="{BF0E3BDD-FEA7-1F63-EFB5-619A1D1BC7A9}"/>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grpSp>
            <p:grpSp>
              <p:nvGrpSpPr>
                <p:cNvPr id="281" name="Group 280">
                  <a:extLst>
                    <a:ext uri="{FF2B5EF4-FFF2-40B4-BE49-F238E27FC236}">
                      <a16:creationId xmlns:a16="http://schemas.microsoft.com/office/drawing/2014/main" id="{C838BBDD-EDA3-69EA-32B4-BDB2EB0DE4C7}"/>
                    </a:ext>
                  </a:extLst>
                </p:cNvPr>
                <p:cNvGrpSpPr/>
                <p:nvPr/>
              </p:nvGrpSpPr>
              <p:grpSpPr>
                <a:xfrm>
                  <a:off x="4596370" y="3324390"/>
                  <a:ext cx="552654" cy="1188720"/>
                  <a:chOff x="1823226" y="3235632"/>
                  <a:chExt cx="552654" cy="1188720"/>
                </a:xfrm>
                <a:grpFill/>
              </p:grpSpPr>
              <p:sp>
                <p:nvSpPr>
                  <p:cNvPr id="282" name="Oval 878">
                    <a:extLst>
                      <a:ext uri="{FF2B5EF4-FFF2-40B4-BE49-F238E27FC236}">
                        <a16:creationId xmlns:a16="http://schemas.microsoft.com/office/drawing/2014/main" id="{05FBFB91-0B8A-2F34-C44C-A883E2EE11DA}"/>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83" name="Rectangle 880">
                    <a:extLst>
                      <a:ext uri="{FF2B5EF4-FFF2-40B4-BE49-F238E27FC236}">
                        <a16:creationId xmlns:a16="http://schemas.microsoft.com/office/drawing/2014/main" id="{3185AE3F-7534-D709-3142-43B380A394C6}"/>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284" name="Oval 878">
                    <a:extLst>
                      <a:ext uri="{FF2B5EF4-FFF2-40B4-BE49-F238E27FC236}">
                        <a16:creationId xmlns:a16="http://schemas.microsoft.com/office/drawing/2014/main" id="{1D96EC05-2449-1446-A2DC-E9AC780A2DCD}"/>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85" name="Line 881">
                    <a:extLst>
                      <a:ext uri="{FF2B5EF4-FFF2-40B4-BE49-F238E27FC236}">
                        <a16:creationId xmlns:a16="http://schemas.microsoft.com/office/drawing/2014/main" id="{F05CB1C8-166D-44A5-5EDE-2E683B2E8301}"/>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86" name="Line 882">
                    <a:extLst>
                      <a:ext uri="{FF2B5EF4-FFF2-40B4-BE49-F238E27FC236}">
                        <a16:creationId xmlns:a16="http://schemas.microsoft.com/office/drawing/2014/main" id="{6FAE2298-E2E3-66C3-8442-794F21A2DE36}"/>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87" name="Rectangle 880">
                    <a:extLst>
                      <a:ext uri="{FF2B5EF4-FFF2-40B4-BE49-F238E27FC236}">
                        <a16:creationId xmlns:a16="http://schemas.microsoft.com/office/drawing/2014/main" id="{1B100056-A603-30B5-B884-0CC910E1ECFE}"/>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288" name="Oval 878">
                    <a:extLst>
                      <a:ext uri="{FF2B5EF4-FFF2-40B4-BE49-F238E27FC236}">
                        <a16:creationId xmlns:a16="http://schemas.microsoft.com/office/drawing/2014/main" id="{D5F5F3EA-503A-BF04-4296-AAEEE693B4AD}"/>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89" name="Line 882">
                    <a:extLst>
                      <a:ext uri="{FF2B5EF4-FFF2-40B4-BE49-F238E27FC236}">
                        <a16:creationId xmlns:a16="http://schemas.microsoft.com/office/drawing/2014/main" id="{9DBF7F2D-BFAB-6DC0-CF8B-D22F028EE4E4}"/>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90" name="Line 882">
                    <a:extLst>
                      <a:ext uri="{FF2B5EF4-FFF2-40B4-BE49-F238E27FC236}">
                        <a16:creationId xmlns:a16="http://schemas.microsoft.com/office/drawing/2014/main" id="{74767FD1-5436-C3A3-2CF4-02A3CD77C27A}"/>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91" name="Line 884">
                    <a:extLst>
                      <a:ext uri="{FF2B5EF4-FFF2-40B4-BE49-F238E27FC236}">
                        <a16:creationId xmlns:a16="http://schemas.microsoft.com/office/drawing/2014/main" id="{A054CD25-0139-2F1E-EC64-24421F96F3B2}"/>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p:spPr>
                <p:txBody>
                  <a:bodyPr wrap="none" anchor="ctr"/>
                  <a:lstStyle/>
                  <a:p>
                    <a:endParaRPr lang="en-US" dirty="0">
                      <a:latin typeface="Calibri"/>
                      <a:ea typeface="Calibri"/>
                      <a:cs typeface="Calibri"/>
                    </a:endParaRPr>
                  </a:p>
                </p:txBody>
              </p:sp>
              <p:sp>
                <p:nvSpPr>
                  <p:cNvPr id="292" name="Oval 885">
                    <a:extLst>
                      <a:ext uri="{FF2B5EF4-FFF2-40B4-BE49-F238E27FC236}">
                        <a16:creationId xmlns:a16="http://schemas.microsoft.com/office/drawing/2014/main" id="{4EF5207E-8443-7039-B02C-DEF0C04E33AB}"/>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93" name="Line 881">
                    <a:extLst>
                      <a:ext uri="{FF2B5EF4-FFF2-40B4-BE49-F238E27FC236}">
                        <a16:creationId xmlns:a16="http://schemas.microsoft.com/office/drawing/2014/main" id="{76BC247E-D3E5-1474-3401-0A23672E4BDF}"/>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94" name="Line 882">
                    <a:extLst>
                      <a:ext uri="{FF2B5EF4-FFF2-40B4-BE49-F238E27FC236}">
                        <a16:creationId xmlns:a16="http://schemas.microsoft.com/office/drawing/2014/main" id="{51CE747D-8354-2E59-8300-4F386F8C68BD}"/>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grpSp>
          </p:grpSp>
          <p:grpSp>
            <p:nvGrpSpPr>
              <p:cNvPr id="270" name="Group 269">
                <a:extLst>
                  <a:ext uri="{FF2B5EF4-FFF2-40B4-BE49-F238E27FC236}">
                    <a16:creationId xmlns:a16="http://schemas.microsoft.com/office/drawing/2014/main" id="{EDCD608B-591B-A749-2ACC-C3FD9CE62177}"/>
                  </a:ext>
                </a:extLst>
              </p:cNvPr>
              <p:cNvGrpSpPr/>
              <p:nvPr/>
            </p:nvGrpSpPr>
            <p:grpSpPr>
              <a:xfrm>
                <a:off x="884857" y="6119126"/>
                <a:ext cx="538242" cy="388227"/>
                <a:chOff x="1012668" y="927184"/>
                <a:chExt cx="747559" cy="539203"/>
              </a:xfrm>
            </p:grpSpPr>
            <p:sp>
              <p:nvSpPr>
                <p:cNvPr id="271" name="Line 853">
                  <a:extLst>
                    <a:ext uri="{FF2B5EF4-FFF2-40B4-BE49-F238E27FC236}">
                      <a16:creationId xmlns:a16="http://schemas.microsoft.com/office/drawing/2014/main" id="{5D65727D-5C83-2B5E-34E4-DB509E1C94A9}"/>
                    </a:ext>
                  </a:extLst>
                </p:cNvPr>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 xmlns:a14="http://schemas.microsoft.com/office/drawing/2010/main">
                      <a:noFill/>
                    </a14:hiddenFill>
                  </a:ext>
                </a:extLst>
              </p:spPr>
              <p:txBody>
                <a:bodyPr wrap="none" anchor="ctr">
                  <a:flatTx/>
                </a:bodyPr>
                <a:lstStyle/>
                <a:p>
                  <a:endParaRPr lang="en-US" dirty="0">
                    <a:latin typeface="Calibri"/>
                    <a:ea typeface="Times New Roman"/>
                    <a:cs typeface="Times New Roman"/>
                  </a:endParaRPr>
                </a:p>
              </p:txBody>
            </p:sp>
            <p:sp>
              <p:nvSpPr>
                <p:cNvPr id="272" name="Rectangle 876">
                  <a:extLst>
                    <a:ext uri="{FF2B5EF4-FFF2-40B4-BE49-F238E27FC236}">
                      <a16:creationId xmlns:a16="http://schemas.microsoft.com/office/drawing/2014/main" id="{C2001610-06B9-F0E3-95CB-41DDF4DD692B}"/>
                    </a:ext>
                  </a:extLst>
                </p:cNvPr>
                <p:cNvSpPr>
                  <a:spLocks noChangeAspect="1" noChangeArrowheads="1"/>
                </p:cNvSpPr>
                <p:nvPr/>
              </p:nvSpPr>
              <p:spPr bwMode="auto">
                <a:xfrm>
                  <a:off x="1059818" y="927184"/>
                  <a:ext cx="100" cy="427467"/>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latin typeface="Calibri"/>
                    <a:ea typeface="Times New Roman"/>
                    <a:cs typeface="Calibri"/>
                  </a:endParaRPr>
                </a:p>
              </p:txBody>
            </p:sp>
            <p:sp>
              <p:nvSpPr>
                <p:cNvPr id="273" name="Rectangle 873">
                  <a:extLst>
                    <a:ext uri="{FF2B5EF4-FFF2-40B4-BE49-F238E27FC236}">
                      <a16:creationId xmlns:a16="http://schemas.microsoft.com/office/drawing/2014/main" id="{AB55FF21-1359-574D-8933-F9B0E831F4A7}"/>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dirty="0">
                      <a:latin typeface="Calibri"/>
                      <a:ea typeface="Times New Roman"/>
                      <a:cs typeface="Calibri"/>
                    </a:rPr>
                    <a:t>c1</a:t>
                  </a:r>
                </a:p>
              </p:txBody>
            </p:sp>
            <p:sp>
              <p:nvSpPr>
                <p:cNvPr id="274" name="Freeform 875">
                  <a:extLst>
                    <a:ext uri="{FF2B5EF4-FFF2-40B4-BE49-F238E27FC236}">
                      <a16:creationId xmlns:a16="http://schemas.microsoft.com/office/drawing/2014/main" id="{363134E9-A5A4-50F0-337C-7B786DF7181B}"/>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Times New Roman"/>
                    <a:cs typeface="Times New Roman"/>
                  </a:endParaRPr>
                </a:p>
              </p:txBody>
            </p:sp>
          </p:grpSp>
        </p:grpSp>
      </p:grpSp>
    </p:spTree>
    <p:extLst>
      <p:ext uri="{BB962C8B-B14F-4D97-AF65-F5344CB8AC3E}">
        <p14:creationId xmlns:p14="http://schemas.microsoft.com/office/powerpoint/2010/main" val="236326436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a:t>Example</a:t>
            </a:r>
          </a:p>
        </p:txBody>
      </p:sp>
      <p:sp>
        <p:nvSpPr>
          <p:cNvPr id="4" name="Date Placeholder 3">
            <a:extLst>
              <a:ext uri="{FF2B5EF4-FFF2-40B4-BE49-F238E27FC236}">
                <a16:creationId xmlns:a16="http://schemas.microsoft.com/office/drawing/2014/main" id="{D0AAB340-0B19-3905-50C5-0AB7C4DC1029}"/>
              </a:ext>
            </a:extLst>
          </p:cNvPr>
          <p:cNvSpPr>
            <a:spLocks noGrp="1"/>
          </p:cNvSpPr>
          <p:nvPr>
            <p:ph type="dt" sz="half" idx="2"/>
          </p:nvPr>
        </p:nvSpPr>
        <p:spPr/>
        <p:txBody>
          <a:bodyPr/>
          <a:lstStyle/>
          <a:p>
            <a:r>
              <a:rPr lang="en-GB"/>
              <a:t>Deterministic</a:t>
            </a:r>
          </a:p>
        </p:txBody>
      </p:sp>
      <p:sp>
        <p:nvSpPr>
          <p:cNvPr id="5" name="Footer Placeholder 4">
            <a:extLst>
              <a:ext uri="{FF2B5EF4-FFF2-40B4-BE49-F238E27FC236}">
                <a16:creationId xmlns:a16="http://schemas.microsoft.com/office/drawing/2014/main" id="{A3EEAC2E-70FE-3166-0DEE-AFB1BC89E352}"/>
              </a:ext>
            </a:extLst>
          </p:cNvPr>
          <p:cNvSpPr>
            <a:spLocks noGrp="1"/>
          </p:cNvSpPr>
          <p:nvPr>
            <p:ph type="ftr" sz="quarter" idx="3"/>
          </p:nvPr>
        </p:nvSpPr>
        <p:spPr/>
        <p:txBody>
          <a:bodyPr/>
          <a:lstStyle/>
          <a:p>
            <a:r>
              <a:rPr lang="en-GB"/>
              <a:t>T. Braun - APA</a:t>
            </a:r>
          </a:p>
        </p:txBody>
      </p:sp>
      <p:sp>
        <p:nvSpPr>
          <p:cNvPr id="3" name="Slide Number Placeholder 2">
            <a:extLst>
              <a:ext uri="{FF2B5EF4-FFF2-40B4-BE49-F238E27FC236}">
                <a16:creationId xmlns:a16="http://schemas.microsoft.com/office/drawing/2014/main" id="{12797FFD-290F-A44A-B8EA-BEB1DE95C01A}"/>
              </a:ext>
            </a:extLst>
          </p:cNvPr>
          <p:cNvSpPr>
            <a:spLocks noGrp="1"/>
          </p:cNvSpPr>
          <p:nvPr>
            <p:ph type="sldNum" sz="quarter" idx="4"/>
          </p:nvPr>
        </p:nvSpPr>
        <p:spPr/>
        <p:txBody>
          <a:bodyPr/>
          <a:lstStyle/>
          <a:p>
            <a:fld id="{67C9959E-8E6B-B04C-9955-EA096F41CA7A}" type="slidenum">
              <a:rPr lang="en-GB" smtClean="0"/>
              <a:t>98</a:t>
            </a:fld>
            <a:endParaRPr lang="en-GB"/>
          </a:p>
        </p:txBody>
      </p:sp>
      <mc:AlternateContent xmlns:mc="http://schemas.openxmlformats.org/markup-compatibility/2006" xmlns:a14="http://schemas.microsoft.com/office/drawing/2010/main">
        <mc:Choice Requires="a14">
          <p:sp>
            <p:nvSpPr>
              <p:cNvPr id="115" name="Rectangle 114">
                <a:extLst>
                  <a:ext uri="{FF2B5EF4-FFF2-40B4-BE49-F238E27FC236}">
                    <a16:creationId xmlns:a16="http://schemas.microsoft.com/office/drawing/2014/main" id="{F67DA6F4-C715-794A-9632-67928118397D}"/>
                  </a:ext>
                </a:extLst>
              </p:cNvPr>
              <p:cNvSpPr/>
              <p:nvPr/>
            </p:nvSpPr>
            <p:spPr>
              <a:xfrm>
                <a:off x="847328" y="1911788"/>
                <a:ext cx="5295296" cy="707886"/>
              </a:xfrm>
              <a:prstGeom prst="rect">
                <a:avLst/>
              </a:prstGeom>
              <a:noFill/>
            </p:spPr>
            <p:txBody>
              <a:bodyPr wrap="none">
                <a:spAutoFit/>
              </a:bodyPr>
              <a:lstStyle/>
              <a:p>
                <a:pPr algn="ctr"/>
                <a:r>
                  <a:rPr lang="en-GB" sz="2000">
                    <a:solidFill>
                      <a:schemeClr val="accent1"/>
                    </a:solidFill>
                    <a:cs typeface="Times New Roman"/>
                  </a:rPr>
                  <a:t>Relaxed Planning Graph (RPG) </a:t>
                </a:r>
                <a:r>
                  <a:rPr lang="en-GB" sz="2000">
                    <a:cs typeface="Times New Roman"/>
                  </a:rPr>
                  <a:t>from </a:t>
                </a:r>
                <a14:m>
                  <m:oMath xmlns:m="http://schemas.openxmlformats.org/officeDocument/2006/math">
                    <m:sSub>
                      <m:sSubPr>
                        <m:ctrlPr>
                          <a:rPr lang="en-GB" sz="2000" i="1" smtClean="0">
                            <a:latin typeface="Cambria Math" panose="02040503050406030204" pitchFamily="18" charset="0"/>
                            <a:cs typeface="Times New Roman"/>
                          </a:rPr>
                        </m:ctrlPr>
                      </m:sSubPr>
                      <m:e>
                        <m:acc>
                          <m:accPr>
                            <m:chr m:val="̂"/>
                            <m:ctrlPr>
                              <a:rPr lang="en-GB" sz="2000" i="1" smtClean="0">
                                <a:latin typeface="Cambria Math" panose="02040503050406030204" pitchFamily="18" charset="0"/>
                                <a:cs typeface="Times New Roman"/>
                              </a:rPr>
                            </m:ctrlPr>
                          </m:accPr>
                          <m:e>
                            <m:r>
                              <a:rPr lang="en-GB" sz="2000" i="1" smtClean="0">
                                <a:latin typeface="Cambria Math" panose="02040503050406030204" pitchFamily="18" charset="0"/>
                                <a:cs typeface="Times New Roman"/>
                              </a:rPr>
                              <m:t>𝑠</m:t>
                            </m:r>
                          </m:e>
                        </m:acc>
                      </m:e>
                      <m:sub>
                        <m:r>
                          <a:rPr lang="en-GB" sz="2000" i="1" smtClean="0">
                            <a:latin typeface="Cambria Math" panose="02040503050406030204" pitchFamily="18" charset="0"/>
                            <a:cs typeface="Times New Roman"/>
                          </a:rPr>
                          <m:t>0</m:t>
                        </m:r>
                      </m:sub>
                    </m:sSub>
                    <m:r>
                      <a:rPr lang="en-GB" sz="2000" i="1" smtClean="0">
                        <a:latin typeface="Cambria Math" panose="02040503050406030204" pitchFamily="18" charset="0"/>
                        <a:cs typeface="Times New Roman"/>
                      </a:rPr>
                      <m:t>=</m:t>
                    </m:r>
                    <m:sSub>
                      <m:sSubPr>
                        <m:ctrlPr>
                          <a:rPr lang="en-GB" sz="2000" i="1" smtClean="0">
                            <a:latin typeface="Cambria Math" panose="02040503050406030204" pitchFamily="18" charset="0"/>
                            <a:cs typeface="Times New Roman"/>
                          </a:rPr>
                        </m:ctrlPr>
                      </m:sSubPr>
                      <m:e>
                        <m:r>
                          <a:rPr lang="en-GB" sz="2000" i="1" smtClean="0">
                            <a:latin typeface="Cambria Math" panose="02040503050406030204" pitchFamily="18" charset="0"/>
                            <a:cs typeface="Times New Roman"/>
                          </a:rPr>
                          <m:t>𝑠</m:t>
                        </m:r>
                      </m:e>
                      <m:sub>
                        <m:r>
                          <a:rPr lang="en-GB" sz="2000" i="1" smtClean="0">
                            <a:latin typeface="Cambria Math" panose="02040503050406030204" pitchFamily="18" charset="0"/>
                            <a:cs typeface="Times New Roman"/>
                          </a:rPr>
                          <m:t>1</m:t>
                        </m:r>
                      </m:sub>
                    </m:sSub>
                  </m:oMath>
                </a14:m>
                <a:r>
                  <a:rPr lang="en-GB" sz="2000">
                    <a:cs typeface="Times New Roman"/>
                  </a:rPr>
                  <a:t> to </a:t>
                </a:r>
                <a14:m>
                  <m:oMath xmlns:m="http://schemas.openxmlformats.org/officeDocument/2006/math">
                    <m:r>
                      <a:rPr lang="en-GB" sz="2000" i="1" smtClean="0">
                        <a:latin typeface="Cambria Math" panose="02040503050406030204" pitchFamily="18" charset="0"/>
                        <a:cs typeface="Times New Roman"/>
                      </a:rPr>
                      <m:t>𝑔</m:t>
                    </m:r>
                  </m:oMath>
                </a14:m>
                <a:br>
                  <a:rPr lang="en-GB" sz="2000" i="1">
                    <a:cs typeface="Times New Roman"/>
                  </a:rPr>
                </a:br>
                <a:r>
                  <a:rPr lang="en-GB" sz="2000">
                    <a:cs typeface="Times New Roman"/>
                  </a:rPr>
                  <a:t>(solid lines indicate preconditions/effects):</a:t>
                </a:r>
              </a:p>
            </p:txBody>
          </p:sp>
        </mc:Choice>
        <mc:Fallback xmlns="">
          <p:sp>
            <p:nvSpPr>
              <p:cNvPr id="115" name="Rectangle 114">
                <a:extLst>
                  <a:ext uri="{FF2B5EF4-FFF2-40B4-BE49-F238E27FC236}">
                    <a16:creationId xmlns:a16="http://schemas.microsoft.com/office/drawing/2014/main" id="{F67DA6F4-C715-794A-9632-67928118397D}"/>
                  </a:ext>
                </a:extLst>
              </p:cNvPr>
              <p:cNvSpPr>
                <a:spLocks noRot="1" noChangeAspect="1" noMove="1" noResize="1" noEditPoints="1" noAdjustHandles="1" noChangeArrowheads="1" noChangeShapeType="1" noTextEdit="1"/>
              </p:cNvSpPr>
              <p:nvPr/>
            </p:nvSpPr>
            <p:spPr>
              <a:xfrm>
                <a:off x="847328" y="1911788"/>
                <a:ext cx="5295296" cy="707886"/>
              </a:xfrm>
              <a:prstGeom prst="rect">
                <a:avLst/>
              </a:prstGeom>
              <a:blipFill>
                <a:blip r:embed="rId2"/>
                <a:stretch>
                  <a:fillRect t="-5263" b="-14035"/>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04" name="Content Placeholder 2">
                <a:extLst>
                  <a:ext uri="{FF2B5EF4-FFF2-40B4-BE49-F238E27FC236}">
                    <a16:creationId xmlns:a16="http://schemas.microsoft.com/office/drawing/2014/main" id="{41450416-9C52-7744-B9BA-E8E3B8A7E077}"/>
                  </a:ext>
                </a:extLst>
              </p:cNvPr>
              <p:cNvSpPr txBox="1">
                <a:spLocks/>
              </p:cNvSpPr>
              <p:nvPr/>
            </p:nvSpPr>
            <p:spPr bwMode="auto">
              <a:xfrm>
                <a:off x="6276123" y="2770540"/>
                <a:ext cx="2752600" cy="397545"/>
              </a:xfrm>
              <a:prstGeom prst="rect">
                <a:avLst/>
              </a:prstGeom>
              <a:ln>
                <a:headEnd/>
                <a:tailEnd/>
              </a:ln>
            </p:spPr>
            <p:style>
              <a:lnRef idx="0">
                <a:schemeClr val="accent6"/>
              </a:lnRef>
              <a:fillRef idx="3">
                <a:schemeClr val="accent6"/>
              </a:fillRef>
              <a:effectRef idx="3">
                <a:schemeClr val="accent6"/>
              </a:effectRef>
              <a:fontRef idx="minor">
                <a:schemeClr val="lt1"/>
              </a:fontRef>
            </p:style>
            <p:txBody>
              <a:bodyPr vert="horz" wrap="square" lIns="90487" tIns="44450" rIns="90487" bIns="44450" numCol="1" anchor="t" anchorCtr="0" compatLnSpc="1">
                <a:prstTxWarp prst="textNoShape">
                  <a:avLst/>
                </a:prstTxWarp>
                <a:spAutoFit/>
              </a:bodyPr>
              <a:lstStyle>
                <a:lvl1pPr marL="344488" indent="-344488" algn="l" rtl="0" eaLnBrk="1" fontAlgn="base" hangingPunct="1">
                  <a:spcBef>
                    <a:spcPts val="600"/>
                  </a:spcBef>
                  <a:spcAft>
                    <a:spcPct val="0"/>
                  </a:spcAft>
                  <a:buClr>
                    <a:srgbClr val="0033CC"/>
                  </a:buClr>
                  <a:buSzPct val="85000"/>
                  <a:buFont typeface="Webdings" charset="2"/>
                  <a:buChar char="="/>
                  <a:defRPr sz="2000">
                    <a:solidFill>
                      <a:schemeClr val="tx1"/>
                    </a:solidFill>
                    <a:latin typeface="+mn-lt"/>
                    <a:ea typeface="ＭＳ Ｐゴシック" charset="-128"/>
                    <a:cs typeface="ＭＳ Ｐゴシック" charset="-128"/>
                  </a:defRPr>
                </a:lvl1pPr>
                <a:lvl2pPr marL="741363" indent="-344488" algn="l" rtl="0" eaLnBrk="1" fontAlgn="base" hangingPunct="1">
                  <a:spcBef>
                    <a:spcPts val="600"/>
                  </a:spcBef>
                  <a:spcAft>
                    <a:spcPct val="0"/>
                  </a:spcAft>
                  <a:buClr>
                    <a:srgbClr val="0033CC"/>
                  </a:buClr>
                  <a:buSzPct val="90000"/>
                  <a:buFont typeface="Wingdings" charset="2"/>
                  <a:buChar char="Ø"/>
                  <a:defRPr sz="2000">
                    <a:solidFill>
                      <a:schemeClr val="tx1"/>
                    </a:solidFill>
                    <a:latin typeface="+mn-lt"/>
                    <a:ea typeface="ＭＳ Ｐゴシック" charset="-128"/>
                  </a:defRPr>
                </a:lvl2pPr>
                <a:lvl3pPr marL="1138238" indent="-344488" algn="l" rtl="0" eaLnBrk="1" fontAlgn="base" hangingPunct="1">
                  <a:spcBef>
                    <a:spcPts val="600"/>
                  </a:spcBef>
                  <a:spcAft>
                    <a:spcPct val="0"/>
                  </a:spcAft>
                  <a:buClr>
                    <a:srgbClr val="0033CC"/>
                  </a:buClr>
                  <a:buSzPct val="100000"/>
                  <a:buFont typeface="Lucida Grande"/>
                  <a:buChar char="•"/>
                  <a:defRPr sz="2000">
                    <a:solidFill>
                      <a:schemeClr val="tx1"/>
                    </a:solidFill>
                    <a:latin typeface="+mn-lt"/>
                    <a:ea typeface="ＭＳ Ｐゴシック" charset="-128"/>
                  </a:defRPr>
                </a:lvl3pPr>
                <a:lvl4pPr marL="1547813" indent="-341313" algn="l" rtl="0" eaLnBrk="1" fontAlgn="base" hangingPunct="1">
                  <a:spcBef>
                    <a:spcPts val="600"/>
                  </a:spcBef>
                  <a:spcAft>
                    <a:spcPct val="0"/>
                  </a:spcAft>
                  <a:buClr>
                    <a:srgbClr val="0033CC"/>
                  </a:buClr>
                  <a:buSzPct val="85000"/>
                  <a:buFont typeface="Lucida Grande"/>
                  <a:buChar char="▸"/>
                  <a:defRPr sz="2000">
                    <a:solidFill>
                      <a:schemeClr val="tx1"/>
                    </a:solidFill>
                    <a:latin typeface="+mn-lt"/>
                    <a:ea typeface="ＭＳ Ｐゴシック" charset="-128"/>
                  </a:defRPr>
                </a:lvl4pPr>
                <a:lvl5pPr marL="1944688" indent="-344488" algn="l" defTabSz="911225" rtl="0" eaLnBrk="1" fontAlgn="base" hangingPunct="1">
                  <a:spcBef>
                    <a:spcPts val="600"/>
                  </a:spcBef>
                  <a:spcAft>
                    <a:spcPct val="0"/>
                  </a:spcAft>
                  <a:buClr>
                    <a:srgbClr val="0033CC"/>
                  </a:buClr>
                  <a:buSzPct val="105000"/>
                  <a:buFont typeface="Lucida Grande"/>
                  <a:buChar char="–"/>
                  <a:defRPr sz="2000">
                    <a:solidFill>
                      <a:schemeClr val="tx1"/>
                    </a:solidFill>
                    <a:latin typeface="+mn-lt"/>
                    <a:ea typeface="ＭＳ Ｐゴシック" charset="-128"/>
                  </a:defRPr>
                </a:lvl5pPr>
                <a:lvl6pPr marL="2341563" indent="-342900" algn="l" rtl="0" eaLnBrk="1" fontAlgn="base" hangingPunct="1">
                  <a:spcBef>
                    <a:spcPct val="20000"/>
                  </a:spcBef>
                  <a:spcAft>
                    <a:spcPct val="0"/>
                  </a:spcAft>
                  <a:buClr>
                    <a:srgbClr val="0033CC"/>
                  </a:buClr>
                  <a:buSzPct val="90000"/>
                  <a:buFont typeface="Lucida Grande"/>
                  <a:buChar char="›"/>
                  <a:defRPr sz="2000" baseline="0">
                    <a:solidFill>
                      <a:schemeClr val="tx1"/>
                    </a:solidFill>
                    <a:latin typeface="+mn-lt"/>
                    <a:ea typeface="ＭＳ Ｐゴシック" charset="-128"/>
                  </a:defRPr>
                </a:lvl6pPr>
                <a:lvl7pPr marL="2692400" indent="-228600" algn="l" rtl="0" eaLnBrk="1" fontAlgn="base" hangingPunct="1">
                  <a:spcBef>
                    <a:spcPct val="20000"/>
                  </a:spcBef>
                  <a:spcAft>
                    <a:spcPct val="0"/>
                  </a:spcAft>
                  <a:buClr>
                    <a:srgbClr val="0033CC"/>
                  </a:buClr>
                  <a:buFont typeface="Times" charset="0"/>
                  <a:buChar char="-"/>
                  <a:defRPr sz="2400">
                    <a:solidFill>
                      <a:schemeClr val="tx1"/>
                    </a:solidFill>
                    <a:latin typeface="+mn-lt"/>
                    <a:ea typeface="ＭＳ Ｐゴシック" charset="-128"/>
                  </a:defRPr>
                </a:lvl7pPr>
                <a:lvl8pPr marL="3149600" indent="-228600" algn="l" rtl="0" eaLnBrk="1" fontAlgn="base" hangingPunct="1">
                  <a:spcBef>
                    <a:spcPct val="20000"/>
                  </a:spcBef>
                  <a:spcAft>
                    <a:spcPct val="0"/>
                  </a:spcAft>
                  <a:buClr>
                    <a:srgbClr val="0033CC"/>
                  </a:buClr>
                  <a:buFont typeface="Times" charset="0"/>
                  <a:buChar char="-"/>
                  <a:defRPr sz="2400">
                    <a:solidFill>
                      <a:schemeClr val="tx1"/>
                    </a:solidFill>
                    <a:latin typeface="+mn-lt"/>
                    <a:ea typeface="ＭＳ Ｐゴシック" charset="-128"/>
                  </a:defRPr>
                </a:lvl8pPr>
                <a:lvl9pPr marL="3606800" indent="-228600" algn="l" rtl="0" eaLnBrk="1" fontAlgn="base" hangingPunct="1">
                  <a:spcBef>
                    <a:spcPct val="20000"/>
                  </a:spcBef>
                  <a:spcAft>
                    <a:spcPct val="0"/>
                  </a:spcAft>
                  <a:buClr>
                    <a:srgbClr val="0033CC"/>
                  </a:buClr>
                  <a:buFont typeface="Times" charset="0"/>
                  <a:buChar char="-"/>
                  <a:defRPr sz="2400">
                    <a:solidFill>
                      <a:schemeClr val="tx1"/>
                    </a:solidFill>
                    <a:latin typeface="+mn-lt"/>
                    <a:ea typeface="ＭＳ Ｐゴシック" charset="-128"/>
                  </a:defRPr>
                </a:lvl9pPr>
              </a:lstStyle>
              <a:p>
                <a:pPr marL="0" indent="0">
                  <a:buNone/>
                </a:pPr>
                <a14:m>
                  <m:oMath xmlns:m="http://schemas.openxmlformats.org/officeDocument/2006/math">
                    <m:d>
                      <m:dPr>
                        <m:begChr m:val="⟨"/>
                        <m:endChr m:val="⟩"/>
                        <m:ctrlPr>
                          <a:rPr lang="en-GB" i="1" kern="0" smtClean="0">
                            <a:solidFill>
                              <a:schemeClr val="bg1"/>
                            </a:solidFill>
                            <a:latin typeface="Cambria Math" panose="02040503050406030204" pitchFamily="18" charset="0"/>
                          </a:rPr>
                        </m:ctrlPr>
                      </m:dPr>
                      <m:e>
                        <m:sSub>
                          <m:sSubPr>
                            <m:ctrlPr>
                              <a:rPr lang="en-GB" i="1" kern="0" smtClean="0">
                                <a:solidFill>
                                  <a:schemeClr val="bg1"/>
                                </a:solidFill>
                                <a:latin typeface="Cambria Math" panose="02040503050406030204" pitchFamily="18" charset="0"/>
                              </a:rPr>
                            </m:ctrlPr>
                          </m:sSubPr>
                          <m:e>
                            <m:r>
                              <a:rPr lang="en-GB" i="1" kern="0" smtClean="0">
                                <a:solidFill>
                                  <a:schemeClr val="bg1"/>
                                </a:solidFill>
                                <a:latin typeface="Cambria Math" panose="02040503050406030204" pitchFamily="18" charset="0"/>
                              </a:rPr>
                              <m:t>𝐴</m:t>
                            </m:r>
                          </m:e>
                          <m:sub>
                            <m:r>
                              <a:rPr lang="en-GB" i="1" kern="0" smtClean="0">
                                <a:solidFill>
                                  <a:schemeClr val="bg1"/>
                                </a:solidFill>
                                <a:latin typeface="Cambria Math" panose="02040503050406030204" pitchFamily="18" charset="0"/>
                              </a:rPr>
                              <m:t>1</m:t>
                            </m:r>
                          </m:sub>
                        </m:sSub>
                      </m:e>
                    </m:d>
                  </m:oMath>
                </a14:m>
                <a:r>
                  <a:rPr lang="en-GB" kern="0">
                    <a:solidFill>
                      <a:schemeClr val="bg1"/>
                    </a:solidFill>
                  </a:rPr>
                  <a:t> is a relaxed solution</a:t>
                </a:r>
              </a:p>
            </p:txBody>
          </p:sp>
        </mc:Choice>
        <mc:Fallback xmlns="">
          <p:sp>
            <p:nvSpPr>
              <p:cNvPr id="104" name="Content Placeholder 2">
                <a:extLst>
                  <a:ext uri="{FF2B5EF4-FFF2-40B4-BE49-F238E27FC236}">
                    <a16:creationId xmlns:a16="http://schemas.microsoft.com/office/drawing/2014/main" id="{41450416-9C52-7744-B9BA-E8E3B8A7E077}"/>
                  </a:ext>
                </a:extLst>
              </p:cNvPr>
              <p:cNvSpPr txBox="1">
                <a:spLocks noRot="1" noChangeAspect="1" noMove="1" noResize="1" noEditPoints="1" noAdjustHandles="1" noChangeArrowheads="1" noChangeShapeType="1" noTextEdit="1"/>
              </p:cNvSpPr>
              <p:nvPr/>
            </p:nvSpPr>
            <p:spPr bwMode="auto">
              <a:xfrm>
                <a:off x="6276123" y="2770540"/>
                <a:ext cx="2752600" cy="397545"/>
              </a:xfrm>
              <a:prstGeom prst="rect">
                <a:avLst/>
              </a:prstGeom>
              <a:blipFill>
                <a:blip r:embed="rId3"/>
                <a:stretch>
                  <a:fillRect/>
                </a:stretch>
              </a:blipFill>
              <a:ln>
                <a:headEnd/>
                <a:tailEnd/>
              </a:ln>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03" name="Content Placeholder 2">
                <a:extLst>
                  <a:ext uri="{FF2B5EF4-FFF2-40B4-BE49-F238E27FC236}">
                    <a16:creationId xmlns:a16="http://schemas.microsoft.com/office/drawing/2014/main" id="{73EB29E1-AD15-C146-B8D1-C03CF9347881}"/>
                  </a:ext>
                </a:extLst>
              </p:cNvPr>
              <p:cNvSpPr txBox="1">
                <a:spLocks/>
              </p:cNvSpPr>
              <p:nvPr/>
            </p:nvSpPr>
            <p:spPr bwMode="auto">
              <a:xfrm>
                <a:off x="6439241" y="3514198"/>
                <a:ext cx="2549396" cy="397545"/>
              </a:xfrm>
              <a:prstGeom prst="rect">
                <a:avLst/>
              </a:prstGeom>
              <a:noFill/>
              <a:ln w="12700">
                <a:noFill/>
                <a:miter lim="800000"/>
                <a:headEnd/>
                <a:tailEnd/>
              </a:ln>
            </p:spPr>
            <p:txBody>
              <a:bodyPr vert="horz" wrap="square" lIns="90487" tIns="44450" rIns="90487" bIns="44450" numCol="1" anchor="t" anchorCtr="0" compatLnSpc="1">
                <a:prstTxWarp prst="textNoShape">
                  <a:avLst/>
                </a:prstTxWarp>
                <a:spAutoFit/>
              </a:bodyPr>
              <a:lstStyle>
                <a:lvl1pPr marL="344488" indent="-344488" algn="l" rtl="0" eaLnBrk="1" fontAlgn="base" hangingPunct="1">
                  <a:spcBef>
                    <a:spcPts val="600"/>
                  </a:spcBef>
                  <a:spcAft>
                    <a:spcPct val="0"/>
                  </a:spcAft>
                  <a:buClr>
                    <a:srgbClr val="0033CC"/>
                  </a:buClr>
                  <a:buSzPct val="85000"/>
                  <a:buFont typeface="Webdings" charset="2"/>
                  <a:buChar char="="/>
                  <a:defRPr sz="2000">
                    <a:solidFill>
                      <a:schemeClr val="tx1"/>
                    </a:solidFill>
                    <a:latin typeface="+mn-lt"/>
                    <a:ea typeface="ＭＳ Ｐゴシック" charset="-128"/>
                    <a:cs typeface="ＭＳ Ｐゴシック" charset="-128"/>
                  </a:defRPr>
                </a:lvl1pPr>
                <a:lvl2pPr marL="741363" indent="-344488" algn="l" rtl="0" eaLnBrk="1" fontAlgn="base" hangingPunct="1">
                  <a:spcBef>
                    <a:spcPts val="600"/>
                  </a:spcBef>
                  <a:spcAft>
                    <a:spcPct val="0"/>
                  </a:spcAft>
                  <a:buClr>
                    <a:srgbClr val="0033CC"/>
                  </a:buClr>
                  <a:buSzPct val="90000"/>
                  <a:buFont typeface="Wingdings" charset="2"/>
                  <a:buChar char="Ø"/>
                  <a:defRPr sz="2000">
                    <a:solidFill>
                      <a:schemeClr val="tx1"/>
                    </a:solidFill>
                    <a:latin typeface="+mn-lt"/>
                    <a:ea typeface="ＭＳ Ｐゴシック" charset="-128"/>
                  </a:defRPr>
                </a:lvl2pPr>
                <a:lvl3pPr marL="1138238" indent="-344488" algn="l" rtl="0" eaLnBrk="1" fontAlgn="base" hangingPunct="1">
                  <a:spcBef>
                    <a:spcPts val="600"/>
                  </a:spcBef>
                  <a:spcAft>
                    <a:spcPct val="0"/>
                  </a:spcAft>
                  <a:buClr>
                    <a:srgbClr val="0033CC"/>
                  </a:buClr>
                  <a:buSzPct val="100000"/>
                  <a:buFont typeface="Lucida Grande"/>
                  <a:buChar char="•"/>
                  <a:defRPr sz="2000">
                    <a:solidFill>
                      <a:schemeClr val="tx1"/>
                    </a:solidFill>
                    <a:latin typeface="+mn-lt"/>
                    <a:ea typeface="ＭＳ Ｐゴシック" charset="-128"/>
                  </a:defRPr>
                </a:lvl3pPr>
                <a:lvl4pPr marL="1547813" indent="-341313" algn="l" rtl="0" eaLnBrk="1" fontAlgn="base" hangingPunct="1">
                  <a:spcBef>
                    <a:spcPts val="600"/>
                  </a:spcBef>
                  <a:spcAft>
                    <a:spcPct val="0"/>
                  </a:spcAft>
                  <a:buClr>
                    <a:srgbClr val="0033CC"/>
                  </a:buClr>
                  <a:buSzPct val="85000"/>
                  <a:buFont typeface="Lucida Grande"/>
                  <a:buChar char="▸"/>
                  <a:defRPr sz="2000">
                    <a:solidFill>
                      <a:schemeClr val="tx1"/>
                    </a:solidFill>
                    <a:latin typeface="+mn-lt"/>
                    <a:ea typeface="ＭＳ Ｐゴシック" charset="-128"/>
                  </a:defRPr>
                </a:lvl4pPr>
                <a:lvl5pPr marL="1944688" indent="-344488" algn="l" defTabSz="911225" rtl="0" eaLnBrk="1" fontAlgn="base" hangingPunct="1">
                  <a:spcBef>
                    <a:spcPts val="600"/>
                  </a:spcBef>
                  <a:spcAft>
                    <a:spcPct val="0"/>
                  </a:spcAft>
                  <a:buClr>
                    <a:srgbClr val="0033CC"/>
                  </a:buClr>
                  <a:buSzPct val="105000"/>
                  <a:buFont typeface="Lucida Grande"/>
                  <a:buChar char="–"/>
                  <a:defRPr sz="2000">
                    <a:solidFill>
                      <a:schemeClr val="tx1"/>
                    </a:solidFill>
                    <a:latin typeface="+mn-lt"/>
                    <a:ea typeface="ＭＳ Ｐゴシック" charset="-128"/>
                  </a:defRPr>
                </a:lvl5pPr>
                <a:lvl6pPr marL="2341563" indent="-342900" algn="l" rtl="0" eaLnBrk="1" fontAlgn="base" hangingPunct="1">
                  <a:spcBef>
                    <a:spcPct val="20000"/>
                  </a:spcBef>
                  <a:spcAft>
                    <a:spcPct val="0"/>
                  </a:spcAft>
                  <a:buClr>
                    <a:srgbClr val="0033CC"/>
                  </a:buClr>
                  <a:buSzPct val="90000"/>
                  <a:buFont typeface="Lucida Grande"/>
                  <a:buChar char="›"/>
                  <a:defRPr sz="2000" baseline="0">
                    <a:solidFill>
                      <a:schemeClr val="tx1"/>
                    </a:solidFill>
                    <a:latin typeface="+mn-lt"/>
                    <a:ea typeface="ＭＳ Ｐゴシック" charset="-128"/>
                  </a:defRPr>
                </a:lvl6pPr>
                <a:lvl7pPr marL="2692400" indent="-228600" algn="l" rtl="0" eaLnBrk="1" fontAlgn="base" hangingPunct="1">
                  <a:spcBef>
                    <a:spcPct val="20000"/>
                  </a:spcBef>
                  <a:spcAft>
                    <a:spcPct val="0"/>
                  </a:spcAft>
                  <a:buClr>
                    <a:srgbClr val="0033CC"/>
                  </a:buClr>
                  <a:buFont typeface="Times" charset="0"/>
                  <a:buChar char="-"/>
                  <a:defRPr sz="2400">
                    <a:solidFill>
                      <a:schemeClr val="tx1"/>
                    </a:solidFill>
                    <a:latin typeface="+mn-lt"/>
                    <a:ea typeface="ＭＳ Ｐゴシック" charset="-128"/>
                  </a:defRPr>
                </a:lvl7pPr>
                <a:lvl8pPr marL="3149600" indent="-228600" algn="l" rtl="0" eaLnBrk="1" fontAlgn="base" hangingPunct="1">
                  <a:spcBef>
                    <a:spcPct val="20000"/>
                  </a:spcBef>
                  <a:spcAft>
                    <a:spcPct val="0"/>
                  </a:spcAft>
                  <a:buClr>
                    <a:srgbClr val="0033CC"/>
                  </a:buClr>
                  <a:buFont typeface="Times" charset="0"/>
                  <a:buChar char="-"/>
                  <a:defRPr sz="2400">
                    <a:solidFill>
                      <a:schemeClr val="tx1"/>
                    </a:solidFill>
                    <a:latin typeface="+mn-lt"/>
                    <a:ea typeface="ＭＳ Ｐゴシック" charset="-128"/>
                  </a:defRPr>
                </a:lvl8pPr>
                <a:lvl9pPr marL="3606800" indent="-228600" algn="l" rtl="0" eaLnBrk="1" fontAlgn="base" hangingPunct="1">
                  <a:spcBef>
                    <a:spcPct val="20000"/>
                  </a:spcBef>
                  <a:spcAft>
                    <a:spcPct val="0"/>
                  </a:spcAft>
                  <a:buClr>
                    <a:srgbClr val="0033CC"/>
                  </a:buClr>
                  <a:buFont typeface="Times" charset="0"/>
                  <a:buChar char="-"/>
                  <a:defRPr sz="2400">
                    <a:solidFill>
                      <a:schemeClr val="tx1"/>
                    </a:solidFill>
                    <a:latin typeface="+mn-lt"/>
                    <a:ea typeface="ＭＳ Ｐゴシック" charset="-128"/>
                  </a:defRPr>
                </a:lvl9pPr>
              </a:lstStyle>
              <a:p>
                <a:pPr marL="0" lvl="1" indent="0">
                  <a:buNone/>
                </a:pPr>
                <a14:m>
                  <m:oMath xmlns:m="http://schemas.openxmlformats.org/officeDocument/2006/math">
                    <m:sSup>
                      <m:sSupPr>
                        <m:ctrlPr>
                          <a:rPr lang="en-GB" i="1" smtClean="0">
                            <a:latin typeface="Cambria Math" panose="02040503050406030204" pitchFamily="18" charset="0"/>
                          </a:rPr>
                        </m:ctrlPr>
                      </m:sSupPr>
                      <m:e>
                        <m:r>
                          <a:rPr lang="en-GB" i="1" smtClean="0">
                            <a:latin typeface="Cambria Math" panose="02040503050406030204" pitchFamily="18" charset="0"/>
                          </a:rPr>
                          <m:t>𝛾</m:t>
                        </m:r>
                      </m:e>
                      <m:sup>
                        <m:r>
                          <a:rPr lang="en-GB" i="1" smtClean="0">
                            <a:latin typeface="Cambria Math" panose="02040503050406030204" pitchFamily="18" charset="0"/>
                          </a:rPr>
                          <m:t>+</m:t>
                        </m:r>
                      </m:sup>
                    </m:sSup>
                    <m:r>
                      <a:rPr lang="en-GB" i="1" smtClean="0">
                        <a:latin typeface="Cambria Math" panose="02040503050406030204" pitchFamily="18" charset="0"/>
                      </a:rPr>
                      <m:t>(</m:t>
                    </m:r>
                    <m:sSub>
                      <m:sSubPr>
                        <m:ctrlPr>
                          <a:rPr lang="en-GB" i="1" smtClean="0">
                            <a:latin typeface="Cambria Math" panose="02040503050406030204" pitchFamily="18" charset="0"/>
                          </a:rPr>
                        </m:ctrlPr>
                      </m:sSubPr>
                      <m:e>
                        <m:r>
                          <a:rPr lang="en-GB" i="1" smtClean="0">
                            <a:latin typeface="Cambria Math" panose="02040503050406030204" pitchFamily="18" charset="0"/>
                          </a:rPr>
                          <m:t>𝑠</m:t>
                        </m:r>
                      </m:e>
                      <m:sub>
                        <m:r>
                          <a:rPr lang="en-GB" i="1" smtClean="0">
                            <a:latin typeface="Cambria Math" panose="02040503050406030204" pitchFamily="18" charset="0"/>
                          </a:rPr>
                          <m:t>0</m:t>
                        </m:r>
                      </m:sub>
                    </m:sSub>
                    <m:r>
                      <a:rPr lang="en-GB" i="1" smtClean="0">
                        <a:latin typeface="Cambria Math" panose="02040503050406030204" pitchFamily="18" charset="0"/>
                      </a:rPr>
                      <m:t>,</m:t>
                    </m:r>
                    <m:r>
                      <a:rPr lang="en-GB" i="1" baseline="-25000" smtClean="0">
                        <a:latin typeface="Cambria Math" panose="02040503050406030204" pitchFamily="18" charset="0"/>
                      </a:rPr>
                      <m:t> </m:t>
                    </m:r>
                    <m:sSub>
                      <m:sSubPr>
                        <m:ctrlPr>
                          <a:rPr lang="en-GB" i="1" smtClean="0">
                            <a:latin typeface="Cambria Math" panose="02040503050406030204" pitchFamily="18" charset="0"/>
                          </a:rPr>
                        </m:ctrlPr>
                      </m:sSubPr>
                      <m:e>
                        <m:r>
                          <a:rPr lang="en-GB" i="1" smtClean="0">
                            <a:latin typeface="Cambria Math" panose="02040503050406030204" pitchFamily="18" charset="0"/>
                          </a:rPr>
                          <m:t>𝐴</m:t>
                        </m:r>
                      </m:e>
                      <m:sub>
                        <m:r>
                          <a:rPr lang="en-GB" i="1" smtClean="0">
                            <a:latin typeface="Cambria Math" panose="02040503050406030204" pitchFamily="18" charset="0"/>
                          </a:rPr>
                          <m:t>1</m:t>
                        </m:r>
                      </m:sub>
                    </m:sSub>
                    <m:r>
                      <a:rPr lang="en-GB" i="1" smtClean="0">
                        <a:latin typeface="Cambria Math" panose="02040503050406030204" pitchFamily="18" charset="0"/>
                      </a:rPr>
                      <m:t>)</m:t>
                    </m:r>
                  </m:oMath>
                </a14:m>
                <a:r>
                  <a:rPr lang="en-GB"/>
                  <a:t> r-satisfies </a:t>
                </a:r>
                <a14:m>
                  <m:oMath xmlns:m="http://schemas.openxmlformats.org/officeDocument/2006/math">
                    <m:r>
                      <a:rPr lang="en-GB" i="1" smtClean="0">
                        <a:latin typeface="Cambria Math" panose="02040503050406030204" pitchFamily="18" charset="0"/>
                      </a:rPr>
                      <m:t>𝑔</m:t>
                    </m:r>
                  </m:oMath>
                </a14:m>
                <a:endParaRPr lang="en-GB" i="1"/>
              </a:p>
            </p:txBody>
          </p:sp>
        </mc:Choice>
        <mc:Fallback xmlns="">
          <p:sp>
            <p:nvSpPr>
              <p:cNvPr id="103" name="Content Placeholder 2">
                <a:extLst>
                  <a:ext uri="{FF2B5EF4-FFF2-40B4-BE49-F238E27FC236}">
                    <a16:creationId xmlns:a16="http://schemas.microsoft.com/office/drawing/2014/main" id="{73EB29E1-AD15-C146-B8D1-C03CF9347881}"/>
                  </a:ext>
                </a:extLst>
              </p:cNvPr>
              <p:cNvSpPr txBox="1">
                <a:spLocks noRot="1" noChangeAspect="1" noMove="1" noResize="1" noEditPoints="1" noAdjustHandles="1" noChangeArrowheads="1" noChangeShapeType="1" noTextEdit="1"/>
              </p:cNvSpPr>
              <p:nvPr/>
            </p:nvSpPr>
            <p:spPr bwMode="auto">
              <a:xfrm>
                <a:off x="6439241" y="3514198"/>
                <a:ext cx="2549396" cy="397545"/>
              </a:xfrm>
              <a:prstGeom prst="rect">
                <a:avLst/>
              </a:prstGeom>
              <a:blipFill>
                <a:blip r:embed="rId4"/>
                <a:stretch>
                  <a:fillRect t="-6061" b="-24242"/>
                </a:stretch>
              </a:blipFill>
              <a:ln w="12700">
                <a:noFill/>
                <a:miter lim="800000"/>
                <a:headEnd/>
                <a:tailEnd/>
              </a:ln>
            </p:spPr>
            <p:txBody>
              <a:bodyPr/>
              <a:lstStyle/>
              <a:p>
                <a:r>
                  <a:rPr lang="en-DE">
                    <a:noFill/>
                  </a:rPr>
                  <a:t> </a:t>
                </a:r>
              </a:p>
            </p:txBody>
          </p:sp>
        </mc:Fallback>
      </mc:AlternateContent>
      <p:cxnSp>
        <p:nvCxnSpPr>
          <p:cNvPr id="105" name="Straight Arrow Connector 104">
            <a:extLst>
              <a:ext uri="{FF2B5EF4-FFF2-40B4-BE49-F238E27FC236}">
                <a16:creationId xmlns:a16="http://schemas.microsoft.com/office/drawing/2014/main" id="{571DF7AE-2BCA-6D4B-8BDF-6F61DD6F1B71}"/>
              </a:ext>
            </a:extLst>
          </p:cNvPr>
          <p:cNvCxnSpPr>
            <a:cxnSpLocks/>
            <a:stCxn id="103" idx="0"/>
            <a:endCxn id="104" idx="2"/>
          </p:cNvCxnSpPr>
          <p:nvPr/>
        </p:nvCxnSpPr>
        <p:spPr>
          <a:xfrm flipH="1" flipV="1">
            <a:off x="7652423" y="3168085"/>
            <a:ext cx="61516" cy="346113"/>
          </a:xfrm>
          <a:prstGeom prst="straightConnector1">
            <a:avLst/>
          </a:prstGeom>
          <a:ln>
            <a:solidFill>
              <a:schemeClr val="accent6"/>
            </a:solidFill>
            <a:tailEnd type="triangle"/>
          </a:ln>
        </p:spPr>
        <p:style>
          <a:lnRef idx="2">
            <a:schemeClr val="accent1"/>
          </a:lnRef>
          <a:fillRef idx="0">
            <a:schemeClr val="accent1"/>
          </a:fillRef>
          <a:effectRef idx="1">
            <a:schemeClr val="accent1"/>
          </a:effectRef>
          <a:fontRef idx="minor">
            <a:schemeClr val="tx1"/>
          </a:fontRef>
        </p:style>
      </p:cxnSp>
      <p:sp>
        <p:nvSpPr>
          <p:cNvPr id="300" name="Rectangle 299">
            <a:extLst>
              <a:ext uri="{FF2B5EF4-FFF2-40B4-BE49-F238E27FC236}">
                <a16:creationId xmlns:a16="http://schemas.microsoft.com/office/drawing/2014/main" id="{FA23FB04-5440-C941-A0F4-C8E6222B8747}"/>
              </a:ext>
            </a:extLst>
          </p:cNvPr>
          <p:cNvSpPr/>
          <p:nvPr/>
        </p:nvSpPr>
        <p:spPr>
          <a:xfrm>
            <a:off x="5429281" y="143384"/>
            <a:ext cx="5176503" cy="1600438"/>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marL="6350" lvl="2">
              <a:tabLst>
                <a:tab pos="354013" algn="l"/>
                <a:tab pos="709613" algn="l"/>
                <a:tab pos="1065213" algn="l"/>
                <a:tab pos="1465263" algn="l"/>
                <a:tab pos="2532063" algn="l"/>
                <a:tab pos="5192713" algn="l"/>
              </a:tabLst>
            </a:pPr>
            <a:r>
              <a:rPr lang="en-GB" sz="1400">
                <a:latin typeface="Courier New" panose="02070309020205020404" pitchFamily="49" charset="0"/>
                <a:cs typeface="Courier New" panose="02070309020205020404" pitchFamily="49" charset="0"/>
              </a:rPr>
              <a:t>// construct a relaxed solution ⟨</a:t>
            </a:r>
            <a:r>
              <a:rPr lang="en-GB" sz="1400" i="1">
                <a:latin typeface="Courier New" panose="02070309020205020404" pitchFamily="49" charset="0"/>
                <a:cs typeface="Courier New" panose="02070309020205020404" pitchFamily="49" charset="0"/>
              </a:rPr>
              <a:t>A</a:t>
            </a:r>
            <a:r>
              <a:rPr lang="en-GB" sz="1400" baseline="-25000">
                <a:latin typeface="Courier New" panose="02070309020205020404" pitchFamily="49" charset="0"/>
                <a:cs typeface="Courier New" panose="02070309020205020404" pitchFamily="49" charset="0"/>
              </a:rPr>
              <a:t>1</a:t>
            </a:r>
            <a:r>
              <a:rPr lang="en-GB" sz="1400">
                <a:latin typeface="Courier New" panose="02070309020205020404" pitchFamily="49" charset="0"/>
                <a:cs typeface="Courier New" panose="02070309020205020404" pitchFamily="49" charset="0"/>
              </a:rPr>
              <a:t>,</a:t>
            </a:r>
            <a:r>
              <a:rPr lang="en-GB" sz="1400" i="1">
                <a:latin typeface="Courier New" panose="02070309020205020404" pitchFamily="49" charset="0"/>
                <a:cs typeface="Courier New" panose="02070309020205020404" pitchFamily="49" charset="0"/>
              </a:rPr>
              <a:t>A</a:t>
            </a:r>
            <a:r>
              <a:rPr lang="en-GB" sz="1400" baseline="-25000">
                <a:latin typeface="Courier New" panose="02070309020205020404" pitchFamily="49" charset="0"/>
                <a:cs typeface="Courier New" panose="02070309020205020404" pitchFamily="49" charset="0"/>
              </a:rPr>
              <a:t>2</a:t>
            </a:r>
            <a:r>
              <a:rPr lang="en-GB" sz="1400">
                <a:latin typeface="Courier New" panose="02070309020205020404" pitchFamily="49" charset="0"/>
                <a:cs typeface="Courier New" panose="02070309020205020404" pitchFamily="49" charset="0"/>
              </a:rPr>
              <a:t>,…,</a:t>
            </a:r>
            <a:r>
              <a:rPr lang="en-GB" sz="1400" i="1">
                <a:latin typeface="Courier New" panose="02070309020205020404" pitchFamily="49" charset="0"/>
                <a:cs typeface="Courier New" panose="02070309020205020404" pitchFamily="49" charset="0"/>
              </a:rPr>
              <a:t>A</a:t>
            </a:r>
            <a:r>
              <a:rPr lang="en-GB" sz="1400" i="1" baseline="-25000">
                <a:latin typeface="Courier New" panose="02070309020205020404" pitchFamily="49" charset="0"/>
                <a:cs typeface="Courier New" panose="02070309020205020404" pitchFamily="49" charset="0"/>
              </a:rPr>
              <a:t>k</a:t>
            </a:r>
            <a:r>
              <a:rPr lang="en-GB" sz="1400">
                <a:latin typeface="Courier New" panose="02070309020205020404" pitchFamily="49" charset="0"/>
                <a:cs typeface="Courier New" panose="02070309020205020404" pitchFamily="49" charset="0"/>
              </a:rPr>
              <a:t>⟩:</a:t>
            </a:r>
          </a:p>
          <a:p>
            <a:pPr marL="6350" lvl="2">
              <a:tabLst>
                <a:tab pos="354013" algn="l"/>
                <a:tab pos="709613" algn="l"/>
                <a:tab pos="1065213" algn="l"/>
                <a:tab pos="1465263" algn="l"/>
                <a:tab pos="2532063" algn="l"/>
                <a:tab pos="5192713" algn="l"/>
              </a:tabLst>
            </a:pPr>
            <a:r>
              <a:rPr lang="en-GB" sz="1400" i="1">
                <a:latin typeface="Courier New" panose="02070309020205020404" pitchFamily="49" charset="0"/>
                <a:cs typeface="Courier New" panose="02070309020205020404" pitchFamily="49" charset="0"/>
              </a:rPr>
              <a:t>ŝ</a:t>
            </a:r>
            <a:r>
              <a:rPr lang="en-GB" sz="1400" baseline="-25000">
                <a:latin typeface="Courier New" panose="02070309020205020404" pitchFamily="49" charset="0"/>
                <a:cs typeface="Courier New" panose="02070309020205020404" pitchFamily="49" charset="0"/>
              </a:rPr>
              <a:t>0</a:t>
            </a:r>
            <a:r>
              <a:rPr lang="en-GB" sz="1400">
                <a:latin typeface="Courier New" panose="02070309020205020404" pitchFamily="49" charset="0"/>
                <a:cs typeface="Courier New" panose="02070309020205020404" pitchFamily="49" charset="0"/>
              </a:rPr>
              <a:t> ← </a:t>
            </a:r>
            <a:r>
              <a:rPr lang="en-GB" sz="1400" i="1">
                <a:latin typeface="Courier New" panose="02070309020205020404" pitchFamily="49" charset="0"/>
                <a:cs typeface="Courier New" panose="02070309020205020404" pitchFamily="49" charset="0"/>
              </a:rPr>
              <a:t>s</a:t>
            </a:r>
          </a:p>
          <a:p>
            <a:pPr marL="6350" lvl="2">
              <a:tabLst>
                <a:tab pos="354013" algn="l"/>
                <a:tab pos="709613" algn="l"/>
                <a:tab pos="1065213" algn="l"/>
                <a:tab pos="1465263" algn="l"/>
                <a:tab pos="2532063" algn="l"/>
                <a:tab pos="5192713" algn="l"/>
              </a:tabLst>
            </a:pPr>
            <a:r>
              <a:rPr lang="en-GB" sz="1400" b="1">
                <a:latin typeface="Courier New" panose="02070309020205020404" pitchFamily="49" charset="0"/>
                <a:cs typeface="Courier New" panose="02070309020205020404" pitchFamily="49" charset="0"/>
              </a:rPr>
              <a:t>for</a:t>
            </a:r>
            <a:r>
              <a:rPr lang="en-GB" sz="1400">
                <a:latin typeface="Courier New" panose="02070309020205020404" pitchFamily="49" charset="0"/>
                <a:cs typeface="Courier New" panose="02070309020205020404" pitchFamily="49" charset="0"/>
              </a:rPr>
              <a:t> </a:t>
            </a:r>
            <a:r>
              <a:rPr lang="en-GB" sz="1400" i="1">
                <a:latin typeface="Courier New" panose="02070309020205020404" pitchFamily="49" charset="0"/>
                <a:cs typeface="Courier New" panose="02070309020205020404" pitchFamily="49" charset="0"/>
              </a:rPr>
              <a:t>k</a:t>
            </a:r>
            <a:r>
              <a:rPr lang="en-GB" sz="1400">
                <a:latin typeface="Courier New" panose="02070309020205020404" pitchFamily="49" charset="0"/>
                <a:cs typeface="Courier New" panose="02070309020205020404" pitchFamily="49" charset="0"/>
              </a:rPr>
              <a:t> = 1; k++; subset of </a:t>
            </a:r>
            <a:r>
              <a:rPr lang="en-GB" sz="1400" i="1">
                <a:latin typeface="Courier New" panose="02070309020205020404" pitchFamily="49" charset="0"/>
                <a:cs typeface="Courier New" panose="02070309020205020404" pitchFamily="49" charset="0"/>
              </a:rPr>
              <a:t>ŝ</a:t>
            </a:r>
            <a:r>
              <a:rPr lang="en-GB" sz="1400" i="1" baseline="-25000">
                <a:latin typeface="Courier New" panose="02070309020205020404" pitchFamily="49" charset="0"/>
                <a:cs typeface="Courier New" panose="02070309020205020404" pitchFamily="49" charset="0"/>
              </a:rPr>
              <a:t>k</a:t>
            </a:r>
            <a:r>
              <a:rPr lang="en-GB" sz="1400">
                <a:latin typeface="Courier New" panose="02070309020205020404" pitchFamily="49" charset="0"/>
                <a:cs typeface="Courier New" panose="02070309020205020404" pitchFamily="49" charset="0"/>
              </a:rPr>
              <a:t> r-satisfies g </a:t>
            </a:r>
            <a:r>
              <a:rPr lang="en-GB" sz="1400" b="1">
                <a:latin typeface="Courier New" panose="02070309020205020404" pitchFamily="49" charset="0"/>
                <a:cs typeface="Courier New" panose="02070309020205020404" pitchFamily="49" charset="0"/>
              </a:rPr>
              <a:t>do</a:t>
            </a:r>
          </a:p>
          <a:p>
            <a:pPr marL="6350" lvl="3">
              <a:tabLst>
                <a:tab pos="354013" algn="l"/>
                <a:tab pos="709613" algn="l"/>
                <a:tab pos="1065213" algn="l"/>
                <a:tab pos="1465263" algn="l"/>
                <a:tab pos="2532063" algn="l"/>
                <a:tab pos="5192713" algn="l"/>
              </a:tabLst>
            </a:pPr>
            <a:r>
              <a:rPr lang="en-GB" sz="1400">
                <a:latin typeface="Courier New" panose="02070309020205020404" pitchFamily="49" charset="0"/>
                <a:cs typeface="Courier New" panose="02070309020205020404" pitchFamily="49" charset="0"/>
              </a:rPr>
              <a:t>	</a:t>
            </a:r>
            <a:r>
              <a:rPr lang="en-GB" sz="1400" i="1">
                <a:latin typeface="Courier New" panose="02070309020205020404" pitchFamily="49" charset="0"/>
                <a:cs typeface="Courier New" panose="02070309020205020404" pitchFamily="49" charset="0"/>
              </a:rPr>
              <a:t>A</a:t>
            </a:r>
            <a:r>
              <a:rPr lang="en-GB" sz="1400" i="1" baseline="-25000">
                <a:latin typeface="Courier New" panose="02070309020205020404" pitchFamily="49" charset="0"/>
                <a:cs typeface="Courier New" panose="02070309020205020404" pitchFamily="49" charset="0"/>
              </a:rPr>
              <a:t>k</a:t>
            </a:r>
            <a:r>
              <a:rPr lang="en-GB" sz="1400">
                <a:latin typeface="Courier New" panose="02070309020205020404" pitchFamily="49" charset="0"/>
                <a:cs typeface="Courier New" panose="02070309020205020404" pitchFamily="49" charset="0"/>
              </a:rPr>
              <a:t> = {all actions r-applicable in </a:t>
            </a:r>
            <a:r>
              <a:rPr lang="en-GB" sz="1400" i="1">
                <a:latin typeface="Courier New" panose="02070309020205020404" pitchFamily="49" charset="0"/>
                <a:cs typeface="Courier New" panose="02070309020205020404" pitchFamily="49" charset="0"/>
              </a:rPr>
              <a:t>ŝ</a:t>
            </a:r>
            <a:r>
              <a:rPr lang="en-GB" sz="1400" i="1" baseline="-25000">
                <a:latin typeface="Courier New" panose="02070309020205020404" pitchFamily="49" charset="0"/>
                <a:cs typeface="Courier New" panose="02070309020205020404" pitchFamily="49" charset="0"/>
              </a:rPr>
              <a:t>k</a:t>
            </a:r>
            <a:r>
              <a:rPr lang="en-GB" sz="1400" baseline="-25000">
                <a:latin typeface="Courier New" panose="02070309020205020404" pitchFamily="49" charset="0"/>
                <a:cs typeface="Courier New" panose="02070309020205020404" pitchFamily="49" charset="0"/>
              </a:rPr>
              <a:t>–1</a:t>
            </a:r>
            <a:r>
              <a:rPr lang="en-GB" sz="1400">
                <a:latin typeface="Courier New" panose="02070309020205020404" pitchFamily="49" charset="0"/>
                <a:cs typeface="Courier New" panose="02070309020205020404" pitchFamily="49" charset="0"/>
              </a:rPr>
              <a:t>}</a:t>
            </a:r>
          </a:p>
          <a:p>
            <a:pPr marL="6350" lvl="3">
              <a:tabLst>
                <a:tab pos="354013" algn="l"/>
                <a:tab pos="709613" algn="l"/>
                <a:tab pos="1065213" algn="l"/>
                <a:tab pos="1465263" algn="l"/>
                <a:tab pos="2532063" algn="l"/>
                <a:tab pos="5192713" algn="l"/>
              </a:tabLst>
            </a:pPr>
            <a:r>
              <a:rPr lang="en-GB" sz="1400">
                <a:latin typeface="Courier New" panose="02070309020205020404" pitchFamily="49" charset="0"/>
                <a:cs typeface="Courier New" panose="02070309020205020404" pitchFamily="49" charset="0"/>
              </a:rPr>
              <a:t>	</a:t>
            </a:r>
            <a:r>
              <a:rPr lang="en-GB" sz="1400" i="1">
                <a:latin typeface="Courier New" panose="02070309020205020404" pitchFamily="49" charset="0"/>
                <a:cs typeface="Courier New" panose="02070309020205020404" pitchFamily="49" charset="0"/>
              </a:rPr>
              <a:t>ŝ</a:t>
            </a:r>
            <a:r>
              <a:rPr lang="en-GB" sz="1400" i="1" baseline="-25000">
                <a:latin typeface="Courier New" panose="02070309020205020404" pitchFamily="49" charset="0"/>
                <a:cs typeface="Courier New" panose="02070309020205020404" pitchFamily="49" charset="0"/>
              </a:rPr>
              <a:t>k</a:t>
            </a:r>
            <a:r>
              <a:rPr lang="en-GB" sz="1400">
                <a:latin typeface="Courier New" panose="02070309020205020404" pitchFamily="49" charset="0"/>
                <a:cs typeface="Courier New" panose="02070309020205020404" pitchFamily="49" charset="0"/>
              </a:rPr>
              <a:t> = 𝛾</a:t>
            </a:r>
            <a:r>
              <a:rPr lang="en-GB" sz="1400" baseline="30000">
                <a:latin typeface="Courier New" panose="02070309020205020404" pitchFamily="49" charset="0"/>
                <a:cs typeface="Courier New" panose="02070309020205020404" pitchFamily="49" charset="0"/>
              </a:rPr>
              <a:t>+</a:t>
            </a:r>
            <a:r>
              <a:rPr lang="en-GB" sz="1400">
                <a:latin typeface="Courier New" panose="02070309020205020404" pitchFamily="49" charset="0"/>
                <a:cs typeface="Courier New" panose="02070309020205020404" pitchFamily="49" charset="0"/>
              </a:rPr>
              <a:t>(</a:t>
            </a:r>
            <a:r>
              <a:rPr lang="en-GB" sz="1400" i="1">
                <a:latin typeface="Courier New" panose="02070309020205020404" pitchFamily="49" charset="0"/>
                <a:cs typeface="Courier New" panose="02070309020205020404" pitchFamily="49" charset="0"/>
              </a:rPr>
              <a:t>s</a:t>
            </a:r>
            <a:r>
              <a:rPr lang="en-GB" sz="1400" i="1" baseline="-25000">
                <a:latin typeface="Courier New" panose="02070309020205020404" pitchFamily="49" charset="0"/>
                <a:cs typeface="Courier New" panose="02070309020205020404" pitchFamily="49" charset="0"/>
              </a:rPr>
              <a:t>k</a:t>
            </a:r>
            <a:r>
              <a:rPr lang="en-GB" sz="1400" baseline="-25000">
                <a:latin typeface="Courier New" panose="02070309020205020404" pitchFamily="49" charset="0"/>
                <a:cs typeface="Courier New" panose="02070309020205020404" pitchFamily="49" charset="0"/>
              </a:rPr>
              <a:t>–1</a:t>
            </a:r>
            <a:r>
              <a:rPr lang="en-GB" sz="1400">
                <a:latin typeface="Courier New" panose="02070309020205020404" pitchFamily="49" charset="0"/>
                <a:cs typeface="Courier New" panose="02070309020205020404" pitchFamily="49" charset="0"/>
              </a:rPr>
              <a:t>,</a:t>
            </a:r>
            <a:r>
              <a:rPr lang="en-GB" sz="1400" baseline="-25000">
                <a:latin typeface="Courier New" panose="02070309020205020404" pitchFamily="49" charset="0"/>
                <a:cs typeface="Courier New" panose="02070309020205020404" pitchFamily="49" charset="0"/>
              </a:rPr>
              <a:t> </a:t>
            </a:r>
            <a:r>
              <a:rPr lang="en-GB" sz="1400" i="1">
                <a:latin typeface="Courier New" panose="02070309020205020404" pitchFamily="49" charset="0"/>
                <a:cs typeface="Courier New" panose="02070309020205020404" pitchFamily="49" charset="0"/>
              </a:rPr>
              <a:t>A</a:t>
            </a:r>
            <a:r>
              <a:rPr lang="en-GB" sz="1400" i="1" baseline="-25000">
                <a:latin typeface="Courier New" panose="02070309020205020404" pitchFamily="49" charset="0"/>
                <a:cs typeface="Courier New" panose="02070309020205020404" pitchFamily="49" charset="0"/>
              </a:rPr>
              <a:t>k</a:t>
            </a:r>
            <a:r>
              <a:rPr lang="en-GB" sz="1400">
                <a:latin typeface="Courier New" panose="02070309020205020404" pitchFamily="49" charset="0"/>
                <a:cs typeface="Courier New" panose="02070309020205020404" pitchFamily="49" charset="0"/>
              </a:rPr>
              <a:t>)</a:t>
            </a:r>
          </a:p>
          <a:p>
            <a:pPr marL="6350" lvl="3">
              <a:tabLst>
                <a:tab pos="354013" algn="l"/>
                <a:tab pos="709613" algn="l"/>
                <a:tab pos="1065213" algn="l"/>
                <a:tab pos="1465263" algn="l"/>
                <a:tab pos="2532063" algn="l"/>
                <a:tab pos="5192713" algn="l"/>
              </a:tabLst>
            </a:pPr>
            <a:r>
              <a:rPr lang="en-GB" sz="1400">
                <a:latin typeface="Courier New" panose="02070309020205020404" pitchFamily="49" charset="0"/>
                <a:cs typeface="Courier New" panose="02070309020205020404" pitchFamily="49" charset="0"/>
              </a:rPr>
              <a:t>	</a:t>
            </a:r>
            <a:r>
              <a:rPr lang="en-GB" sz="1400" b="1">
                <a:latin typeface="Courier New" panose="02070309020205020404" pitchFamily="49" charset="0"/>
                <a:cs typeface="Courier New" panose="02070309020205020404" pitchFamily="49" charset="0"/>
              </a:rPr>
              <a:t>if</a:t>
            </a:r>
            <a:r>
              <a:rPr lang="en-GB" sz="1400">
                <a:latin typeface="Courier New" panose="02070309020205020404" pitchFamily="49" charset="0"/>
                <a:cs typeface="Courier New" panose="02070309020205020404" pitchFamily="49" charset="0"/>
              </a:rPr>
              <a:t> </a:t>
            </a:r>
            <a:r>
              <a:rPr lang="en-GB" sz="1400" i="1">
                <a:latin typeface="Courier New" panose="02070309020205020404" pitchFamily="49" charset="0"/>
                <a:cs typeface="Courier New" panose="02070309020205020404" pitchFamily="49" charset="0"/>
              </a:rPr>
              <a:t>k</a:t>
            </a:r>
            <a:r>
              <a:rPr lang="en-GB" sz="1400">
                <a:latin typeface="Courier New" panose="02070309020205020404" pitchFamily="49" charset="0"/>
                <a:cs typeface="Courier New" panose="02070309020205020404" pitchFamily="49" charset="0"/>
              </a:rPr>
              <a:t> &gt; 1 and </a:t>
            </a:r>
            <a:r>
              <a:rPr lang="en-GB" sz="1400" i="1">
                <a:latin typeface="Courier New" panose="02070309020205020404" pitchFamily="49" charset="0"/>
                <a:cs typeface="Courier New" panose="02070309020205020404" pitchFamily="49" charset="0"/>
              </a:rPr>
              <a:t>ŝ</a:t>
            </a:r>
            <a:r>
              <a:rPr lang="en-GB" sz="1400" i="1" baseline="-25000">
                <a:latin typeface="Courier New" panose="02070309020205020404" pitchFamily="49" charset="0"/>
                <a:cs typeface="Courier New" panose="02070309020205020404" pitchFamily="49" charset="0"/>
              </a:rPr>
              <a:t>k</a:t>
            </a:r>
            <a:r>
              <a:rPr lang="en-GB" sz="1400">
                <a:latin typeface="Courier New" panose="02070309020205020404" pitchFamily="49" charset="0"/>
                <a:cs typeface="Courier New" panose="02070309020205020404" pitchFamily="49" charset="0"/>
              </a:rPr>
              <a:t> = </a:t>
            </a:r>
            <a:r>
              <a:rPr lang="en-GB" sz="1400" i="1">
                <a:latin typeface="Courier New" panose="02070309020205020404" pitchFamily="49" charset="0"/>
                <a:cs typeface="Courier New" panose="02070309020205020404" pitchFamily="49" charset="0"/>
              </a:rPr>
              <a:t>ŝ</a:t>
            </a:r>
            <a:r>
              <a:rPr lang="en-GB" sz="1400" i="1" baseline="-25000">
                <a:latin typeface="Courier New" panose="02070309020205020404" pitchFamily="49" charset="0"/>
                <a:cs typeface="Courier New" panose="02070309020205020404" pitchFamily="49" charset="0"/>
              </a:rPr>
              <a:t>k</a:t>
            </a:r>
            <a:r>
              <a:rPr lang="en-GB" sz="1400" baseline="-25000">
                <a:latin typeface="Courier New" panose="02070309020205020404" pitchFamily="49" charset="0"/>
                <a:cs typeface="Courier New" panose="02070309020205020404" pitchFamily="49" charset="0"/>
              </a:rPr>
              <a:t>–1</a:t>
            </a:r>
            <a:r>
              <a:rPr lang="en-GB" sz="1400">
                <a:latin typeface="Courier New" panose="02070309020205020404" pitchFamily="49" charset="0"/>
                <a:cs typeface="Courier New" panose="02070309020205020404" pitchFamily="49" charset="0"/>
              </a:rPr>
              <a:t> </a:t>
            </a:r>
            <a:r>
              <a:rPr lang="en-GB" sz="1400" b="1">
                <a:latin typeface="Courier New" panose="02070309020205020404" pitchFamily="49" charset="0"/>
                <a:cs typeface="Courier New" panose="02070309020205020404" pitchFamily="49" charset="0"/>
              </a:rPr>
              <a:t>then</a:t>
            </a:r>
            <a:r>
              <a:rPr lang="en-GB" sz="1400">
                <a:latin typeface="Courier New" panose="02070309020205020404" pitchFamily="49" charset="0"/>
                <a:cs typeface="Courier New" panose="02070309020205020404" pitchFamily="49" charset="0"/>
              </a:rPr>
              <a:t> </a:t>
            </a:r>
          </a:p>
          <a:p>
            <a:pPr marL="6350" lvl="3">
              <a:tabLst>
                <a:tab pos="354013" algn="l"/>
                <a:tab pos="709613" algn="l"/>
                <a:tab pos="1065213" algn="l"/>
                <a:tab pos="1465263" algn="l"/>
                <a:tab pos="2532063" algn="l"/>
                <a:tab pos="5192713" algn="l"/>
              </a:tabLst>
            </a:pPr>
            <a:r>
              <a:rPr lang="en-GB" sz="1400">
                <a:latin typeface="Courier New" panose="02070309020205020404" pitchFamily="49" charset="0"/>
                <a:cs typeface="Courier New" panose="02070309020205020404" pitchFamily="49" charset="0"/>
              </a:rPr>
              <a:t>		</a:t>
            </a:r>
            <a:r>
              <a:rPr lang="en-GB" sz="1400" b="1">
                <a:latin typeface="Courier New" panose="02070309020205020404" pitchFamily="49" charset="0"/>
                <a:cs typeface="Courier New" panose="02070309020205020404" pitchFamily="49" charset="0"/>
              </a:rPr>
              <a:t>return</a:t>
            </a:r>
            <a:r>
              <a:rPr lang="en-GB" sz="1400">
                <a:latin typeface="Courier New" panose="02070309020205020404" pitchFamily="49" charset="0"/>
                <a:cs typeface="Courier New" panose="02070309020205020404" pitchFamily="49" charset="0"/>
              </a:rPr>
              <a:t> ∞	// there is no solution</a:t>
            </a:r>
            <a:endParaRPr lang="en-GB" sz="1400" baseline="-25000">
              <a:latin typeface="Courier New" panose="02070309020205020404" pitchFamily="49" charset="0"/>
              <a:cs typeface="Courier New" panose="02070309020205020404" pitchFamily="49" charset="0"/>
            </a:endParaRP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FC158AF8-8CEC-D541-84A8-343AF2EBE030}"/>
                  </a:ext>
                </a:extLst>
              </p:cNvPr>
              <p:cNvSpPr txBox="1"/>
              <p:nvPr/>
            </p:nvSpPr>
            <p:spPr>
              <a:xfrm>
                <a:off x="364015" y="2622031"/>
                <a:ext cx="1889492" cy="1200329"/>
              </a:xfrm>
              <a:prstGeom prst="rect">
                <a:avLst/>
              </a:prstGeom>
              <a:noFill/>
            </p:spPr>
            <p:txBody>
              <a:bodyPr wrap="none" rtlCol="0">
                <a:spAutoFit/>
              </a:bodyPr>
              <a:lstStyle/>
              <a:p>
                <a:pPr>
                  <a:tabLst>
                    <a:tab pos="2176463" algn="l"/>
                    <a:tab pos="4308475" algn="l"/>
                  </a:tabLst>
                </a:pPr>
                <a:r>
                  <a:rPr lang="en-GB"/>
                  <a:t> Atoms in </a:t>
                </a:r>
                <a14:m>
                  <m:oMath xmlns:m="http://schemas.openxmlformats.org/officeDocument/2006/math">
                    <m:sSub>
                      <m:sSubPr>
                        <m:ctrlPr>
                          <a:rPr lang="en-GB" i="1" smtClean="0">
                            <a:latin typeface="Cambria Math" panose="02040503050406030204" pitchFamily="18" charset="0"/>
                            <a:cs typeface="Times New Roman"/>
                          </a:rPr>
                        </m:ctrlPr>
                      </m:sSubPr>
                      <m:e>
                        <m:acc>
                          <m:accPr>
                            <m:chr m:val="̂"/>
                            <m:ctrlPr>
                              <a:rPr lang="en-GB" i="1" smtClean="0">
                                <a:latin typeface="Cambria Math" panose="02040503050406030204" pitchFamily="18" charset="0"/>
                                <a:cs typeface="Times New Roman"/>
                              </a:rPr>
                            </m:ctrlPr>
                          </m:accPr>
                          <m:e>
                            <m:r>
                              <a:rPr lang="en-GB" i="1" smtClean="0">
                                <a:latin typeface="Cambria Math" panose="02040503050406030204" pitchFamily="18" charset="0"/>
                                <a:cs typeface="Times New Roman"/>
                              </a:rPr>
                              <m:t>𝑠</m:t>
                            </m:r>
                          </m:e>
                        </m:acc>
                      </m:e>
                      <m:sub>
                        <m:r>
                          <a:rPr lang="en-GB" i="1" smtClean="0">
                            <a:latin typeface="Cambria Math" panose="02040503050406030204" pitchFamily="18" charset="0"/>
                            <a:cs typeface="Times New Roman"/>
                          </a:rPr>
                          <m:t>0</m:t>
                        </m:r>
                      </m:sub>
                    </m:sSub>
                    <m:r>
                      <a:rPr lang="en-GB" i="1" smtClean="0">
                        <a:latin typeface="Cambria Math" panose="02040503050406030204" pitchFamily="18" charset="0"/>
                        <a:cs typeface="Times New Roman"/>
                      </a:rPr>
                      <m:t>=</m:t>
                    </m:r>
                    <m:sSub>
                      <m:sSubPr>
                        <m:ctrlPr>
                          <a:rPr lang="en-GB" i="1" smtClean="0">
                            <a:latin typeface="Cambria Math" panose="02040503050406030204" pitchFamily="18" charset="0"/>
                            <a:cs typeface="Times New Roman"/>
                          </a:rPr>
                        </m:ctrlPr>
                      </m:sSubPr>
                      <m:e>
                        <m:r>
                          <a:rPr lang="en-GB" i="1" smtClean="0">
                            <a:latin typeface="Cambria Math" panose="02040503050406030204" pitchFamily="18" charset="0"/>
                            <a:cs typeface="Times New Roman"/>
                          </a:rPr>
                          <m:t>𝑠</m:t>
                        </m:r>
                      </m:e>
                      <m:sub>
                        <m:r>
                          <a:rPr lang="en-GB" i="1" smtClean="0">
                            <a:latin typeface="Cambria Math" panose="02040503050406030204" pitchFamily="18" charset="0"/>
                            <a:cs typeface="Times New Roman"/>
                          </a:rPr>
                          <m:t>1</m:t>
                        </m:r>
                      </m:sub>
                    </m:sSub>
                  </m:oMath>
                </a14:m>
                <a:r>
                  <a:rPr lang="en-GB"/>
                  <a:t>:</a:t>
                </a:r>
              </a:p>
              <a:p>
                <a:pPr>
                  <a:tabLst>
                    <a:tab pos="2176463" algn="l"/>
                    <a:tab pos="4308475" algn="l"/>
                  </a:tabLst>
                </a:pPr>
                <a:r>
                  <a:rPr lang="en-GB"/>
                  <a:t> </a:t>
                </a:r>
                <a14:m>
                  <m:oMath xmlns:m="http://schemas.openxmlformats.org/officeDocument/2006/math">
                    <m:r>
                      <a:rPr lang="en-GB" i="1">
                        <a:latin typeface="Cambria Math" panose="02040503050406030204" pitchFamily="18" charset="0"/>
                      </a:rPr>
                      <m:t>𝑙𝑜𝑐</m:t>
                    </m:r>
                    <m:d>
                      <m:dPr>
                        <m:ctrlPr>
                          <a:rPr lang="en-GB" i="1">
                            <a:latin typeface="Cambria Math" panose="02040503050406030204" pitchFamily="18" charset="0"/>
                          </a:rPr>
                        </m:ctrlPr>
                      </m:dPr>
                      <m:e>
                        <m:r>
                          <a:rPr lang="en-GB" i="1">
                            <a:latin typeface="Cambria Math" panose="02040503050406030204" pitchFamily="18" charset="0"/>
                          </a:rPr>
                          <m:t>𝑟</m:t>
                        </m:r>
                        <m:r>
                          <a:rPr lang="en-GB" i="1">
                            <a:latin typeface="Cambria Math" panose="02040503050406030204" pitchFamily="18" charset="0"/>
                          </a:rPr>
                          <m:t>1</m:t>
                        </m:r>
                      </m:e>
                    </m:d>
                    <m:r>
                      <a:rPr lang="en-GB" i="1">
                        <a:latin typeface="Cambria Math" panose="02040503050406030204" pitchFamily="18" charset="0"/>
                      </a:rPr>
                      <m:t>=</m:t>
                    </m:r>
                    <m:r>
                      <a:rPr lang="en-GB" i="1">
                        <a:latin typeface="Cambria Math" panose="02040503050406030204" pitchFamily="18" charset="0"/>
                      </a:rPr>
                      <m:t>𝑑</m:t>
                    </m:r>
                    <m:r>
                      <a:rPr lang="en-GB" i="1">
                        <a:latin typeface="Cambria Math" panose="02040503050406030204" pitchFamily="18" charset="0"/>
                      </a:rPr>
                      <m:t>1</m:t>
                    </m:r>
                  </m:oMath>
                </a14:m>
                <a:endParaRPr lang="en-GB"/>
              </a:p>
              <a:p>
                <a:pPr>
                  <a:tabLst>
                    <a:tab pos="2176463" algn="l"/>
                    <a:tab pos="4308475" algn="l"/>
                  </a:tabLst>
                </a:pPr>
                <a:r>
                  <a:rPr lang="en-GB"/>
                  <a:t> </a:t>
                </a:r>
                <a14:m>
                  <m:oMath xmlns:m="http://schemas.openxmlformats.org/officeDocument/2006/math">
                    <m:r>
                      <a:rPr lang="en-GB" i="1">
                        <a:latin typeface="Cambria Math" panose="02040503050406030204" pitchFamily="18" charset="0"/>
                      </a:rPr>
                      <m:t>𝑙𝑜𝑐</m:t>
                    </m:r>
                    <m:d>
                      <m:dPr>
                        <m:ctrlPr>
                          <a:rPr lang="en-GB" i="1">
                            <a:latin typeface="Cambria Math" panose="02040503050406030204" pitchFamily="18" charset="0"/>
                          </a:rPr>
                        </m:ctrlPr>
                      </m:dPr>
                      <m:e>
                        <m:r>
                          <a:rPr lang="en-GB" i="1">
                            <a:latin typeface="Cambria Math" panose="02040503050406030204" pitchFamily="18" charset="0"/>
                          </a:rPr>
                          <m:t>𝑐</m:t>
                        </m:r>
                        <m:r>
                          <a:rPr lang="en-GB" i="1">
                            <a:latin typeface="Cambria Math" panose="02040503050406030204" pitchFamily="18" charset="0"/>
                          </a:rPr>
                          <m:t>1</m:t>
                        </m:r>
                      </m:e>
                    </m:d>
                    <m:r>
                      <a:rPr lang="en-GB" i="1">
                        <a:latin typeface="Cambria Math" panose="02040503050406030204" pitchFamily="18" charset="0"/>
                      </a:rPr>
                      <m:t>=</m:t>
                    </m:r>
                    <m:r>
                      <a:rPr lang="en-GB" i="1">
                        <a:latin typeface="Cambria Math" panose="02040503050406030204" pitchFamily="18" charset="0"/>
                      </a:rPr>
                      <m:t>𝑑</m:t>
                    </m:r>
                    <m:r>
                      <a:rPr lang="en-GB" i="1">
                        <a:latin typeface="Cambria Math" panose="02040503050406030204" pitchFamily="18" charset="0"/>
                      </a:rPr>
                      <m:t>1</m:t>
                    </m:r>
                  </m:oMath>
                </a14:m>
                <a:endParaRPr lang="en-GB"/>
              </a:p>
              <a:p>
                <a:pPr>
                  <a:tabLst>
                    <a:tab pos="2176463" algn="l"/>
                    <a:tab pos="4308475" algn="l"/>
                  </a:tabLst>
                </a:pPr>
                <a:r>
                  <a:rPr lang="en-GB"/>
                  <a:t> </a:t>
                </a:r>
                <a14:m>
                  <m:oMath xmlns:m="http://schemas.openxmlformats.org/officeDocument/2006/math">
                    <m:r>
                      <a:rPr lang="en-GB" i="1">
                        <a:latin typeface="Cambria Math" panose="02040503050406030204" pitchFamily="18" charset="0"/>
                      </a:rPr>
                      <m:t>𝑐𝑎𝑟𝑔𝑜</m:t>
                    </m:r>
                    <m:d>
                      <m:dPr>
                        <m:ctrlPr>
                          <a:rPr lang="en-GB" i="1">
                            <a:latin typeface="Cambria Math" panose="02040503050406030204" pitchFamily="18" charset="0"/>
                          </a:rPr>
                        </m:ctrlPr>
                      </m:dPr>
                      <m:e>
                        <m:r>
                          <a:rPr lang="en-GB" i="1">
                            <a:latin typeface="Cambria Math" panose="02040503050406030204" pitchFamily="18" charset="0"/>
                          </a:rPr>
                          <m:t>𝑟</m:t>
                        </m:r>
                        <m:r>
                          <a:rPr lang="en-GB" i="1">
                            <a:latin typeface="Cambria Math" panose="02040503050406030204" pitchFamily="18" charset="0"/>
                          </a:rPr>
                          <m:t>1</m:t>
                        </m:r>
                      </m:e>
                    </m:d>
                    <m:r>
                      <a:rPr lang="en-GB" i="1">
                        <a:latin typeface="Cambria Math" panose="02040503050406030204" pitchFamily="18" charset="0"/>
                      </a:rPr>
                      <m:t>=</m:t>
                    </m:r>
                    <m:r>
                      <a:rPr lang="en-GB" i="1">
                        <a:latin typeface="Cambria Math" panose="02040503050406030204" pitchFamily="18" charset="0"/>
                      </a:rPr>
                      <m:t>𝑛𝑖𝑙</m:t>
                    </m:r>
                  </m:oMath>
                </a14:m>
                <a:endParaRPr lang="en-GB"/>
              </a:p>
            </p:txBody>
          </p:sp>
        </mc:Choice>
        <mc:Fallback xmlns="">
          <p:sp>
            <p:nvSpPr>
              <p:cNvPr id="8" name="TextBox 7">
                <a:extLst>
                  <a:ext uri="{FF2B5EF4-FFF2-40B4-BE49-F238E27FC236}">
                    <a16:creationId xmlns:a16="http://schemas.microsoft.com/office/drawing/2014/main" id="{FC158AF8-8CEC-D541-84A8-343AF2EBE030}"/>
                  </a:ext>
                </a:extLst>
              </p:cNvPr>
              <p:cNvSpPr txBox="1">
                <a:spLocks noRot="1" noChangeAspect="1" noMove="1" noResize="1" noEditPoints="1" noAdjustHandles="1" noChangeArrowheads="1" noChangeShapeType="1" noTextEdit="1"/>
              </p:cNvSpPr>
              <p:nvPr/>
            </p:nvSpPr>
            <p:spPr>
              <a:xfrm>
                <a:off x="364015" y="2622031"/>
                <a:ext cx="1889492" cy="1200329"/>
              </a:xfrm>
              <a:prstGeom prst="rect">
                <a:avLst/>
              </a:prstGeom>
              <a:blipFill>
                <a:blip r:embed="rId5"/>
                <a:stretch>
                  <a:fillRect t="-2105" r="-2000" b="-2105"/>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301" name="TextBox 300">
                <a:extLst>
                  <a:ext uri="{FF2B5EF4-FFF2-40B4-BE49-F238E27FC236}">
                    <a16:creationId xmlns:a16="http://schemas.microsoft.com/office/drawing/2014/main" id="{57A5D047-7C1E-0F49-B35C-BC4EE98AF031}"/>
                  </a:ext>
                </a:extLst>
              </p:cNvPr>
              <p:cNvSpPr txBox="1"/>
              <p:nvPr/>
            </p:nvSpPr>
            <p:spPr>
              <a:xfrm>
                <a:off x="2458405" y="2622031"/>
                <a:ext cx="1924181" cy="1200329"/>
              </a:xfrm>
              <a:prstGeom prst="rect">
                <a:avLst/>
              </a:prstGeom>
              <a:noFill/>
            </p:spPr>
            <p:txBody>
              <a:bodyPr wrap="none" rtlCol="0">
                <a:spAutoFit/>
              </a:bodyPr>
              <a:lstStyle/>
              <a:p>
                <a:pPr>
                  <a:tabLst>
                    <a:tab pos="2176463" algn="l"/>
                    <a:tab pos="4308475" algn="l"/>
                  </a:tabLst>
                </a:pPr>
                <a:r>
                  <a:rPr lang="en-GB"/>
                  <a:t> Actions in</a:t>
                </a:r>
                <a:r>
                  <a:rPr lang="en-GB">
                    <a:cs typeface="Times New Roman"/>
                  </a:rPr>
                  <a:t> </a:t>
                </a:r>
                <a14:m>
                  <m:oMath xmlns:m="http://schemas.openxmlformats.org/officeDocument/2006/math">
                    <m:sSub>
                      <m:sSubPr>
                        <m:ctrlPr>
                          <a:rPr lang="en-GB" i="1" smtClean="0">
                            <a:latin typeface="Cambria Math" panose="02040503050406030204" pitchFamily="18" charset="0"/>
                            <a:cs typeface="Times New Roman"/>
                          </a:rPr>
                        </m:ctrlPr>
                      </m:sSubPr>
                      <m:e>
                        <m:r>
                          <a:rPr lang="en-GB" i="1" smtClean="0">
                            <a:latin typeface="Cambria Math" panose="02040503050406030204" pitchFamily="18" charset="0"/>
                            <a:cs typeface="Times New Roman"/>
                          </a:rPr>
                          <m:t>𝐴</m:t>
                        </m:r>
                      </m:e>
                      <m:sub>
                        <m:r>
                          <a:rPr lang="en-GB" i="1" smtClean="0">
                            <a:latin typeface="Cambria Math" panose="02040503050406030204" pitchFamily="18" charset="0"/>
                            <a:cs typeface="Times New Roman"/>
                          </a:rPr>
                          <m:t>1</m:t>
                        </m:r>
                      </m:sub>
                    </m:sSub>
                  </m:oMath>
                </a14:m>
                <a:r>
                  <a:rPr lang="en-GB"/>
                  <a:t>:</a:t>
                </a:r>
              </a:p>
              <a:p>
                <a:pPr>
                  <a:tabLst>
                    <a:tab pos="2176463" algn="l"/>
                    <a:tab pos="4308475" algn="l"/>
                  </a:tabLst>
                </a:pPr>
                <a:r>
                  <a:rPr lang="en-GB"/>
                  <a:t> </a:t>
                </a:r>
                <a14:m>
                  <m:oMath xmlns:m="http://schemas.openxmlformats.org/officeDocument/2006/math">
                    <m:r>
                      <a:rPr lang="en-GB" i="1" smtClean="0">
                        <a:latin typeface="Cambria Math" panose="02040503050406030204" pitchFamily="18" charset="0"/>
                      </a:rPr>
                      <m:t>𝑚𝑜𝑣𝑒</m:t>
                    </m:r>
                    <m:r>
                      <a:rPr lang="en-GB" i="1" smtClean="0">
                        <a:latin typeface="Cambria Math" panose="02040503050406030204" pitchFamily="18" charset="0"/>
                      </a:rPr>
                      <m:t>(</m:t>
                    </m:r>
                    <m:r>
                      <a:rPr lang="en-GB" i="1" smtClean="0">
                        <a:latin typeface="Cambria Math" panose="02040503050406030204" pitchFamily="18" charset="0"/>
                      </a:rPr>
                      <m:t>𝑟</m:t>
                    </m:r>
                    <m:r>
                      <a:rPr lang="en-GB" i="1" smtClean="0">
                        <a:latin typeface="Cambria Math" panose="02040503050406030204" pitchFamily="18" charset="0"/>
                      </a:rPr>
                      <m:t>1,</m:t>
                    </m:r>
                    <m:r>
                      <a:rPr lang="en-GB" i="1" smtClean="0">
                        <a:latin typeface="Cambria Math" panose="02040503050406030204" pitchFamily="18" charset="0"/>
                      </a:rPr>
                      <m:t>𝑑</m:t>
                    </m:r>
                    <m:r>
                      <a:rPr lang="en-GB" i="1" smtClean="0">
                        <a:latin typeface="Cambria Math" panose="02040503050406030204" pitchFamily="18" charset="0"/>
                      </a:rPr>
                      <m:t>1,</m:t>
                    </m:r>
                    <m:r>
                      <a:rPr lang="en-GB" i="1" smtClean="0">
                        <a:latin typeface="Cambria Math" panose="02040503050406030204" pitchFamily="18" charset="0"/>
                      </a:rPr>
                      <m:t>𝑑</m:t>
                    </m:r>
                    <m:r>
                      <a:rPr lang="en-GB" i="1" smtClean="0">
                        <a:latin typeface="Cambria Math" panose="02040503050406030204" pitchFamily="18" charset="0"/>
                      </a:rPr>
                      <m:t>2)</m:t>
                    </m:r>
                  </m:oMath>
                </a14:m>
                <a:endParaRPr lang="en-GB"/>
              </a:p>
              <a:p>
                <a:pPr>
                  <a:tabLst>
                    <a:tab pos="2176463" algn="l"/>
                    <a:tab pos="4308475" algn="l"/>
                  </a:tabLst>
                </a:pPr>
                <a:r>
                  <a:rPr lang="en-GB"/>
                  <a:t> </a:t>
                </a:r>
                <a14:m>
                  <m:oMath xmlns:m="http://schemas.openxmlformats.org/officeDocument/2006/math">
                    <m:r>
                      <a:rPr lang="en-GB" i="1" smtClean="0">
                        <a:latin typeface="Cambria Math" panose="02040503050406030204" pitchFamily="18" charset="0"/>
                      </a:rPr>
                      <m:t>𝑚𝑜𝑣𝑒</m:t>
                    </m:r>
                    <m:r>
                      <a:rPr lang="en-GB" i="1" smtClean="0">
                        <a:latin typeface="Cambria Math" panose="02040503050406030204" pitchFamily="18" charset="0"/>
                      </a:rPr>
                      <m:t>(</m:t>
                    </m:r>
                    <m:r>
                      <a:rPr lang="en-GB" i="1" smtClean="0">
                        <a:latin typeface="Cambria Math" panose="02040503050406030204" pitchFamily="18" charset="0"/>
                      </a:rPr>
                      <m:t>𝑟</m:t>
                    </m:r>
                    <m:r>
                      <a:rPr lang="en-GB" i="1" smtClean="0">
                        <a:latin typeface="Cambria Math" panose="02040503050406030204" pitchFamily="18" charset="0"/>
                      </a:rPr>
                      <m:t>1,</m:t>
                    </m:r>
                    <m:r>
                      <a:rPr lang="en-GB" i="1" smtClean="0">
                        <a:latin typeface="Cambria Math" panose="02040503050406030204" pitchFamily="18" charset="0"/>
                      </a:rPr>
                      <m:t>𝑑</m:t>
                    </m:r>
                    <m:r>
                      <a:rPr lang="en-GB" i="1" smtClean="0">
                        <a:latin typeface="Cambria Math" panose="02040503050406030204" pitchFamily="18" charset="0"/>
                      </a:rPr>
                      <m:t>1,</m:t>
                    </m:r>
                    <m:r>
                      <a:rPr lang="en-GB" i="1" smtClean="0">
                        <a:latin typeface="Cambria Math" panose="02040503050406030204" pitchFamily="18" charset="0"/>
                      </a:rPr>
                      <m:t>𝑑</m:t>
                    </m:r>
                    <m:r>
                      <a:rPr lang="en-GB" i="1" smtClean="0">
                        <a:latin typeface="Cambria Math" panose="02040503050406030204" pitchFamily="18" charset="0"/>
                      </a:rPr>
                      <m:t>3)</m:t>
                    </m:r>
                  </m:oMath>
                </a14:m>
                <a:endParaRPr lang="en-GB"/>
              </a:p>
              <a:p>
                <a:pPr>
                  <a:tabLst>
                    <a:tab pos="2176463" algn="l"/>
                    <a:tab pos="4308475" algn="l"/>
                  </a:tabLst>
                </a:pPr>
                <a:r>
                  <a:rPr lang="en-GB"/>
                  <a:t> </a:t>
                </a:r>
                <a14:m>
                  <m:oMath xmlns:m="http://schemas.openxmlformats.org/officeDocument/2006/math">
                    <m:r>
                      <a:rPr lang="en-GB" i="1" smtClean="0">
                        <a:latin typeface="Cambria Math" panose="02040503050406030204" pitchFamily="18" charset="0"/>
                      </a:rPr>
                      <m:t>𝑡𝑎𝑘𝑒</m:t>
                    </m:r>
                    <m:r>
                      <a:rPr lang="en-GB" i="1" smtClean="0">
                        <a:latin typeface="Cambria Math" panose="02040503050406030204" pitchFamily="18" charset="0"/>
                      </a:rPr>
                      <m:t>(</m:t>
                    </m:r>
                    <m:r>
                      <a:rPr lang="en-GB" i="1" smtClean="0">
                        <a:latin typeface="Cambria Math" panose="02040503050406030204" pitchFamily="18" charset="0"/>
                      </a:rPr>
                      <m:t>𝑟</m:t>
                    </m:r>
                    <m:r>
                      <a:rPr lang="en-GB" i="1" smtClean="0">
                        <a:latin typeface="Cambria Math" panose="02040503050406030204" pitchFamily="18" charset="0"/>
                      </a:rPr>
                      <m:t>1,</m:t>
                    </m:r>
                    <m:r>
                      <a:rPr lang="en-GB" i="1" smtClean="0">
                        <a:latin typeface="Cambria Math" panose="02040503050406030204" pitchFamily="18" charset="0"/>
                      </a:rPr>
                      <m:t>𝑐</m:t>
                    </m:r>
                    <m:r>
                      <a:rPr lang="en-GB" i="1" smtClean="0">
                        <a:latin typeface="Cambria Math" panose="02040503050406030204" pitchFamily="18" charset="0"/>
                      </a:rPr>
                      <m:t>1,</m:t>
                    </m:r>
                    <m:r>
                      <a:rPr lang="en-GB" i="1" smtClean="0">
                        <a:latin typeface="Cambria Math" panose="02040503050406030204" pitchFamily="18" charset="0"/>
                      </a:rPr>
                      <m:t>𝑑</m:t>
                    </m:r>
                    <m:r>
                      <a:rPr lang="en-GB" i="1" smtClean="0">
                        <a:latin typeface="Cambria Math" panose="02040503050406030204" pitchFamily="18" charset="0"/>
                      </a:rPr>
                      <m:t>1)</m:t>
                    </m:r>
                  </m:oMath>
                </a14:m>
                <a:endParaRPr lang="en-GB"/>
              </a:p>
            </p:txBody>
          </p:sp>
        </mc:Choice>
        <mc:Fallback xmlns="">
          <p:sp>
            <p:nvSpPr>
              <p:cNvPr id="301" name="TextBox 300">
                <a:extLst>
                  <a:ext uri="{FF2B5EF4-FFF2-40B4-BE49-F238E27FC236}">
                    <a16:creationId xmlns:a16="http://schemas.microsoft.com/office/drawing/2014/main" id="{57A5D047-7C1E-0F49-B35C-BC4EE98AF031}"/>
                  </a:ext>
                </a:extLst>
              </p:cNvPr>
              <p:cNvSpPr txBox="1">
                <a:spLocks noRot="1" noChangeAspect="1" noMove="1" noResize="1" noEditPoints="1" noAdjustHandles="1" noChangeArrowheads="1" noChangeShapeType="1" noTextEdit="1"/>
              </p:cNvSpPr>
              <p:nvPr/>
            </p:nvSpPr>
            <p:spPr>
              <a:xfrm>
                <a:off x="2458405" y="2622031"/>
                <a:ext cx="1924181" cy="1200329"/>
              </a:xfrm>
              <a:prstGeom prst="rect">
                <a:avLst/>
              </a:prstGeom>
              <a:blipFill>
                <a:blip r:embed="rId6"/>
                <a:stretch>
                  <a:fillRect t="-2105" b="-4211"/>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302" name="TextBox 301">
                <a:extLst>
                  <a:ext uri="{FF2B5EF4-FFF2-40B4-BE49-F238E27FC236}">
                    <a16:creationId xmlns:a16="http://schemas.microsoft.com/office/drawing/2014/main" id="{6A20BDC5-C581-C641-86DF-160879B6824C}"/>
                  </a:ext>
                </a:extLst>
              </p:cNvPr>
              <p:cNvSpPr txBox="1"/>
              <p:nvPr/>
            </p:nvSpPr>
            <p:spPr>
              <a:xfrm>
                <a:off x="4561742" y="2636378"/>
                <a:ext cx="1866601" cy="2308324"/>
              </a:xfrm>
              <a:prstGeom prst="rect">
                <a:avLst/>
              </a:prstGeom>
              <a:noFill/>
            </p:spPr>
            <p:txBody>
              <a:bodyPr wrap="none" rtlCol="0">
                <a:spAutoFit/>
              </a:bodyPr>
              <a:lstStyle/>
              <a:p>
                <a:pPr>
                  <a:tabLst>
                    <a:tab pos="2176463" algn="l"/>
                    <a:tab pos="4308475" algn="l"/>
                  </a:tabLst>
                </a:pPr>
                <a:r>
                  <a:rPr lang="en-GB"/>
                  <a:t> Atoms in </a:t>
                </a:r>
                <a14:m>
                  <m:oMath xmlns:m="http://schemas.openxmlformats.org/officeDocument/2006/math">
                    <m:sSub>
                      <m:sSubPr>
                        <m:ctrlPr>
                          <a:rPr lang="en-GB" i="1" smtClean="0">
                            <a:latin typeface="Cambria Math" panose="02040503050406030204" pitchFamily="18" charset="0"/>
                            <a:cs typeface="Times New Roman"/>
                          </a:rPr>
                        </m:ctrlPr>
                      </m:sSubPr>
                      <m:e>
                        <m:acc>
                          <m:accPr>
                            <m:chr m:val="̂"/>
                            <m:ctrlPr>
                              <a:rPr lang="en-GB" i="1" smtClean="0">
                                <a:latin typeface="Cambria Math" panose="02040503050406030204" pitchFamily="18" charset="0"/>
                                <a:cs typeface="Times New Roman"/>
                              </a:rPr>
                            </m:ctrlPr>
                          </m:accPr>
                          <m:e>
                            <m:r>
                              <a:rPr lang="en-GB" i="1" smtClean="0">
                                <a:latin typeface="Cambria Math" panose="02040503050406030204" pitchFamily="18" charset="0"/>
                                <a:cs typeface="Times New Roman"/>
                              </a:rPr>
                              <m:t>𝑠</m:t>
                            </m:r>
                          </m:e>
                        </m:acc>
                      </m:e>
                      <m:sub>
                        <m:r>
                          <a:rPr lang="en-GB" i="1" smtClean="0">
                            <a:latin typeface="Cambria Math" panose="02040503050406030204" pitchFamily="18" charset="0"/>
                            <a:cs typeface="Times New Roman"/>
                          </a:rPr>
                          <m:t>1</m:t>
                        </m:r>
                      </m:sub>
                    </m:sSub>
                  </m:oMath>
                </a14:m>
                <a:r>
                  <a:rPr lang="en-GB"/>
                  <a:t>:</a:t>
                </a:r>
              </a:p>
              <a:p>
                <a:pPr>
                  <a:tabLst>
                    <a:tab pos="2176463" algn="l"/>
                    <a:tab pos="4308475" algn="l"/>
                  </a:tabLst>
                </a:pPr>
                <a:r>
                  <a:rPr lang="en-GB"/>
                  <a:t> </a:t>
                </a:r>
                <a14:m>
                  <m:oMath xmlns:m="http://schemas.openxmlformats.org/officeDocument/2006/math">
                    <m:r>
                      <a:rPr lang="en-GB" i="1">
                        <a:latin typeface="Cambria Math" panose="02040503050406030204" pitchFamily="18" charset="0"/>
                      </a:rPr>
                      <m:t>𝑙𝑜𝑐</m:t>
                    </m:r>
                    <m:d>
                      <m:dPr>
                        <m:ctrlPr>
                          <a:rPr lang="en-GB" i="1">
                            <a:latin typeface="Cambria Math" panose="02040503050406030204" pitchFamily="18" charset="0"/>
                          </a:rPr>
                        </m:ctrlPr>
                      </m:dPr>
                      <m:e>
                        <m:r>
                          <a:rPr lang="en-GB" i="1">
                            <a:latin typeface="Cambria Math" panose="02040503050406030204" pitchFamily="18" charset="0"/>
                          </a:rPr>
                          <m:t>𝑟</m:t>
                        </m:r>
                        <m:r>
                          <a:rPr lang="en-GB" i="1">
                            <a:latin typeface="Cambria Math" panose="02040503050406030204" pitchFamily="18" charset="0"/>
                          </a:rPr>
                          <m:t>1</m:t>
                        </m:r>
                      </m:e>
                    </m:d>
                    <m:r>
                      <a:rPr lang="en-GB" i="1">
                        <a:latin typeface="Cambria Math" panose="02040503050406030204" pitchFamily="18" charset="0"/>
                      </a:rPr>
                      <m:t>=</m:t>
                    </m:r>
                    <m:r>
                      <a:rPr lang="en-GB" i="1">
                        <a:latin typeface="Cambria Math" panose="02040503050406030204" pitchFamily="18" charset="0"/>
                      </a:rPr>
                      <m:t>𝑑</m:t>
                    </m:r>
                    <m:r>
                      <a:rPr lang="en-GB" i="1" smtClean="0">
                        <a:latin typeface="Cambria Math" panose="02040503050406030204" pitchFamily="18" charset="0"/>
                      </a:rPr>
                      <m:t>2</m:t>
                    </m:r>
                  </m:oMath>
                </a14:m>
                <a:endParaRPr lang="en-GB" i="1">
                  <a:latin typeface="Cambria Math" panose="02040503050406030204" pitchFamily="18" charset="0"/>
                </a:endParaRPr>
              </a:p>
              <a:p>
                <a:pPr>
                  <a:tabLst>
                    <a:tab pos="2176463" algn="l"/>
                    <a:tab pos="4308475" algn="l"/>
                  </a:tabLst>
                </a:pPr>
                <a:r>
                  <a:rPr lang="en-GB">
                    <a:solidFill>
                      <a:srgbClr val="C00000"/>
                    </a:solidFill>
                  </a:rPr>
                  <a:t> </a:t>
                </a:r>
                <a14:m>
                  <m:oMath xmlns:m="http://schemas.openxmlformats.org/officeDocument/2006/math">
                    <m:r>
                      <a:rPr lang="en-GB" i="1">
                        <a:solidFill>
                          <a:srgbClr val="FFC000"/>
                        </a:solidFill>
                        <a:latin typeface="Cambria Math" panose="02040503050406030204" pitchFamily="18" charset="0"/>
                      </a:rPr>
                      <m:t>𝑙𝑜𝑐</m:t>
                    </m:r>
                    <m:d>
                      <m:dPr>
                        <m:ctrlPr>
                          <a:rPr lang="en-GB" i="1">
                            <a:solidFill>
                              <a:srgbClr val="FFC000"/>
                            </a:solidFill>
                            <a:latin typeface="Cambria Math" panose="02040503050406030204" pitchFamily="18" charset="0"/>
                          </a:rPr>
                        </m:ctrlPr>
                      </m:dPr>
                      <m:e>
                        <m:r>
                          <a:rPr lang="en-GB" i="1">
                            <a:solidFill>
                              <a:srgbClr val="FFC000"/>
                            </a:solidFill>
                            <a:latin typeface="Cambria Math" panose="02040503050406030204" pitchFamily="18" charset="0"/>
                          </a:rPr>
                          <m:t>𝑟</m:t>
                        </m:r>
                        <m:r>
                          <a:rPr lang="en-GB" i="1">
                            <a:solidFill>
                              <a:srgbClr val="FFC000"/>
                            </a:solidFill>
                            <a:latin typeface="Cambria Math" panose="02040503050406030204" pitchFamily="18" charset="0"/>
                          </a:rPr>
                          <m:t>1</m:t>
                        </m:r>
                      </m:e>
                    </m:d>
                    <m:r>
                      <a:rPr lang="en-GB" i="1">
                        <a:solidFill>
                          <a:srgbClr val="FFC000"/>
                        </a:solidFill>
                        <a:latin typeface="Cambria Math" panose="02040503050406030204" pitchFamily="18" charset="0"/>
                      </a:rPr>
                      <m:t>=</m:t>
                    </m:r>
                    <m:r>
                      <a:rPr lang="en-GB" i="1">
                        <a:solidFill>
                          <a:srgbClr val="FFC000"/>
                        </a:solidFill>
                        <a:latin typeface="Cambria Math" panose="02040503050406030204" pitchFamily="18" charset="0"/>
                      </a:rPr>
                      <m:t>𝑑</m:t>
                    </m:r>
                    <m:r>
                      <a:rPr lang="en-GB" i="1" smtClean="0">
                        <a:solidFill>
                          <a:srgbClr val="FFC000"/>
                        </a:solidFill>
                        <a:latin typeface="Cambria Math" panose="02040503050406030204" pitchFamily="18" charset="0"/>
                      </a:rPr>
                      <m:t>3</m:t>
                    </m:r>
                  </m:oMath>
                </a14:m>
                <a:endParaRPr lang="en-GB"/>
              </a:p>
              <a:p>
                <a:pPr>
                  <a:tabLst>
                    <a:tab pos="2176463" algn="l"/>
                    <a:tab pos="4308475" algn="l"/>
                  </a:tabLst>
                </a:pPr>
                <a:r>
                  <a:rPr lang="en-GB" i="1">
                    <a:solidFill>
                      <a:srgbClr val="C00000"/>
                    </a:solidFill>
                    <a:latin typeface="Cambria Math" panose="02040503050406030204" pitchFamily="18" charset="0"/>
                  </a:rPr>
                  <a:t> </a:t>
                </a:r>
                <a14:m>
                  <m:oMath xmlns:m="http://schemas.openxmlformats.org/officeDocument/2006/math">
                    <m:r>
                      <a:rPr lang="en-GB" i="1">
                        <a:solidFill>
                          <a:srgbClr val="FFC000"/>
                        </a:solidFill>
                        <a:latin typeface="Cambria Math" panose="02040503050406030204" pitchFamily="18" charset="0"/>
                      </a:rPr>
                      <m:t>𝑙𝑜𝑐</m:t>
                    </m:r>
                    <m:d>
                      <m:dPr>
                        <m:ctrlPr>
                          <a:rPr lang="en-GB" i="1">
                            <a:solidFill>
                              <a:srgbClr val="FFC000"/>
                            </a:solidFill>
                            <a:latin typeface="Cambria Math" panose="02040503050406030204" pitchFamily="18" charset="0"/>
                          </a:rPr>
                        </m:ctrlPr>
                      </m:dPr>
                      <m:e>
                        <m:r>
                          <a:rPr lang="en-GB" i="1" smtClean="0">
                            <a:solidFill>
                              <a:srgbClr val="FFC000"/>
                            </a:solidFill>
                            <a:latin typeface="Cambria Math" panose="02040503050406030204" pitchFamily="18" charset="0"/>
                          </a:rPr>
                          <m:t>𝑐</m:t>
                        </m:r>
                        <m:r>
                          <a:rPr lang="en-GB" i="1">
                            <a:solidFill>
                              <a:srgbClr val="FFC000"/>
                            </a:solidFill>
                            <a:latin typeface="Cambria Math" panose="02040503050406030204" pitchFamily="18" charset="0"/>
                          </a:rPr>
                          <m:t>1</m:t>
                        </m:r>
                      </m:e>
                    </m:d>
                    <m:r>
                      <a:rPr lang="en-GB" i="1">
                        <a:solidFill>
                          <a:srgbClr val="FFC000"/>
                        </a:solidFill>
                        <a:latin typeface="Cambria Math" panose="02040503050406030204" pitchFamily="18" charset="0"/>
                      </a:rPr>
                      <m:t>=</m:t>
                    </m:r>
                    <m:r>
                      <a:rPr lang="en-GB" i="1" smtClean="0">
                        <a:solidFill>
                          <a:srgbClr val="FFC000"/>
                        </a:solidFill>
                        <a:latin typeface="Cambria Math" panose="02040503050406030204" pitchFamily="18" charset="0"/>
                      </a:rPr>
                      <m:t>𝑟</m:t>
                    </m:r>
                    <m:r>
                      <a:rPr lang="en-GB" i="1" smtClean="0">
                        <a:solidFill>
                          <a:srgbClr val="FFC000"/>
                        </a:solidFill>
                        <a:latin typeface="Cambria Math" panose="02040503050406030204" pitchFamily="18" charset="0"/>
                      </a:rPr>
                      <m:t>1</m:t>
                    </m:r>
                  </m:oMath>
                </a14:m>
                <a:endParaRPr lang="en-GB"/>
              </a:p>
              <a:p>
                <a:pPr>
                  <a:tabLst>
                    <a:tab pos="2176463" algn="l"/>
                    <a:tab pos="4308475" algn="l"/>
                  </a:tabLst>
                </a:pPr>
                <a:r>
                  <a:rPr lang="en-GB"/>
                  <a:t> </a:t>
                </a:r>
                <a14:m>
                  <m:oMath xmlns:m="http://schemas.openxmlformats.org/officeDocument/2006/math">
                    <m:r>
                      <a:rPr lang="en-GB" i="1">
                        <a:latin typeface="Cambria Math" panose="02040503050406030204" pitchFamily="18" charset="0"/>
                      </a:rPr>
                      <m:t>𝑐𝑎𝑟𝑔𝑜</m:t>
                    </m:r>
                    <m:d>
                      <m:dPr>
                        <m:ctrlPr>
                          <a:rPr lang="en-GB" i="1">
                            <a:latin typeface="Cambria Math" panose="02040503050406030204" pitchFamily="18" charset="0"/>
                          </a:rPr>
                        </m:ctrlPr>
                      </m:dPr>
                      <m:e>
                        <m:r>
                          <a:rPr lang="en-GB" i="1">
                            <a:latin typeface="Cambria Math" panose="02040503050406030204" pitchFamily="18" charset="0"/>
                          </a:rPr>
                          <m:t>𝑟</m:t>
                        </m:r>
                        <m:r>
                          <a:rPr lang="en-GB" i="1">
                            <a:latin typeface="Cambria Math" panose="02040503050406030204" pitchFamily="18" charset="0"/>
                          </a:rPr>
                          <m:t>1</m:t>
                        </m:r>
                      </m:e>
                    </m:d>
                    <m:r>
                      <a:rPr lang="en-GB" i="1">
                        <a:latin typeface="Cambria Math" panose="02040503050406030204" pitchFamily="18" charset="0"/>
                      </a:rPr>
                      <m:t>=</m:t>
                    </m:r>
                    <m:r>
                      <a:rPr lang="en-GB" i="1" smtClean="0">
                        <a:latin typeface="Cambria Math" panose="02040503050406030204" pitchFamily="18" charset="0"/>
                      </a:rPr>
                      <m:t>𝑐</m:t>
                    </m:r>
                    <m:r>
                      <a:rPr lang="en-GB" i="1" smtClean="0">
                        <a:latin typeface="Cambria Math" panose="02040503050406030204" pitchFamily="18" charset="0"/>
                      </a:rPr>
                      <m:t>1</m:t>
                    </m:r>
                  </m:oMath>
                </a14:m>
                <a:endParaRPr lang="en-GB"/>
              </a:p>
              <a:p>
                <a:pPr>
                  <a:tabLst>
                    <a:tab pos="2176463" algn="l"/>
                    <a:tab pos="4308475" algn="l"/>
                  </a:tabLst>
                </a:pPr>
                <a:r>
                  <a:rPr lang="en-GB"/>
                  <a:t> </a:t>
                </a:r>
                <a14:m>
                  <m:oMath xmlns:m="http://schemas.openxmlformats.org/officeDocument/2006/math">
                    <m:r>
                      <a:rPr lang="en-GB" i="1">
                        <a:latin typeface="Cambria Math" panose="02040503050406030204" pitchFamily="18" charset="0"/>
                      </a:rPr>
                      <m:t>𝑙𝑜𝑐</m:t>
                    </m:r>
                    <m:d>
                      <m:dPr>
                        <m:ctrlPr>
                          <a:rPr lang="en-GB" i="1">
                            <a:latin typeface="Cambria Math" panose="02040503050406030204" pitchFamily="18" charset="0"/>
                          </a:rPr>
                        </m:ctrlPr>
                      </m:dPr>
                      <m:e>
                        <m:r>
                          <a:rPr lang="en-GB" i="1">
                            <a:latin typeface="Cambria Math" panose="02040503050406030204" pitchFamily="18" charset="0"/>
                          </a:rPr>
                          <m:t>𝑟</m:t>
                        </m:r>
                        <m:r>
                          <a:rPr lang="en-GB" i="1">
                            <a:latin typeface="Cambria Math" panose="02040503050406030204" pitchFamily="18" charset="0"/>
                          </a:rPr>
                          <m:t>1</m:t>
                        </m:r>
                      </m:e>
                    </m:d>
                    <m:r>
                      <a:rPr lang="en-GB" i="1">
                        <a:latin typeface="Cambria Math" panose="02040503050406030204" pitchFamily="18" charset="0"/>
                      </a:rPr>
                      <m:t>=</m:t>
                    </m:r>
                    <m:r>
                      <a:rPr lang="en-GB" i="1">
                        <a:latin typeface="Cambria Math" panose="02040503050406030204" pitchFamily="18" charset="0"/>
                      </a:rPr>
                      <m:t>𝑑</m:t>
                    </m:r>
                    <m:r>
                      <a:rPr lang="en-GB" i="1">
                        <a:latin typeface="Cambria Math" panose="02040503050406030204" pitchFamily="18" charset="0"/>
                      </a:rPr>
                      <m:t>1</m:t>
                    </m:r>
                  </m:oMath>
                </a14:m>
                <a:endParaRPr lang="en-GB"/>
              </a:p>
              <a:p>
                <a:pPr>
                  <a:tabLst>
                    <a:tab pos="2176463" algn="l"/>
                    <a:tab pos="4308475" algn="l"/>
                  </a:tabLst>
                </a:pPr>
                <a:r>
                  <a:rPr lang="en-GB"/>
                  <a:t> </a:t>
                </a:r>
                <a14:m>
                  <m:oMath xmlns:m="http://schemas.openxmlformats.org/officeDocument/2006/math">
                    <m:r>
                      <a:rPr lang="en-GB" i="1">
                        <a:latin typeface="Cambria Math" panose="02040503050406030204" pitchFamily="18" charset="0"/>
                      </a:rPr>
                      <m:t>𝑙𝑜𝑐</m:t>
                    </m:r>
                    <m:d>
                      <m:dPr>
                        <m:ctrlPr>
                          <a:rPr lang="en-GB" i="1">
                            <a:latin typeface="Cambria Math" panose="02040503050406030204" pitchFamily="18" charset="0"/>
                          </a:rPr>
                        </m:ctrlPr>
                      </m:dPr>
                      <m:e>
                        <m:r>
                          <a:rPr lang="en-GB" i="1" smtClean="0">
                            <a:latin typeface="Cambria Math" panose="02040503050406030204" pitchFamily="18" charset="0"/>
                          </a:rPr>
                          <m:t>𝑐</m:t>
                        </m:r>
                        <m:r>
                          <a:rPr lang="en-GB" i="1">
                            <a:latin typeface="Cambria Math" panose="02040503050406030204" pitchFamily="18" charset="0"/>
                          </a:rPr>
                          <m:t>1</m:t>
                        </m:r>
                      </m:e>
                    </m:d>
                    <m:r>
                      <a:rPr lang="en-GB" i="1">
                        <a:latin typeface="Cambria Math" panose="02040503050406030204" pitchFamily="18" charset="0"/>
                      </a:rPr>
                      <m:t>=</m:t>
                    </m:r>
                    <m:r>
                      <a:rPr lang="en-GB" i="1">
                        <a:latin typeface="Cambria Math" panose="02040503050406030204" pitchFamily="18" charset="0"/>
                      </a:rPr>
                      <m:t>𝑑</m:t>
                    </m:r>
                    <m:r>
                      <a:rPr lang="en-GB" i="1">
                        <a:latin typeface="Cambria Math" panose="02040503050406030204" pitchFamily="18" charset="0"/>
                      </a:rPr>
                      <m:t>1</m:t>
                    </m:r>
                  </m:oMath>
                </a14:m>
                <a:endParaRPr lang="en-GB"/>
              </a:p>
              <a:p>
                <a:pPr>
                  <a:tabLst>
                    <a:tab pos="2176463" algn="l"/>
                    <a:tab pos="4308475" algn="l"/>
                  </a:tabLst>
                </a:pPr>
                <a:r>
                  <a:rPr lang="en-GB"/>
                  <a:t> </a:t>
                </a:r>
                <a14:m>
                  <m:oMath xmlns:m="http://schemas.openxmlformats.org/officeDocument/2006/math">
                    <m:r>
                      <a:rPr lang="en-GB" i="1">
                        <a:latin typeface="Cambria Math" panose="02040503050406030204" pitchFamily="18" charset="0"/>
                      </a:rPr>
                      <m:t>𝑐𝑎𝑟𝑔𝑜</m:t>
                    </m:r>
                    <m:d>
                      <m:dPr>
                        <m:ctrlPr>
                          <a:rPr lang="en-GB" i="1">
                            <a:latin typeface="Cambria Math" panose="02040503050406030204" pitchFamily="18" charset="0"/>
                          </a:rPr>
                        </m:ctrlPr>
                      </m:dPr>
                      <m:e>
                        <m:r>
                          <a:rPr lang="en-GB" i="1">
                            <a:latin typeface="Cambria Math" panose="02040503050406030204" pitchFamily="18" charset="0"/>
                          </a:rPr>
                          <m:t>𝑟</m:t>
                        </m:r>
                        <m:r>
                          <a:rPr lang="en-GB" i="1">
                            <a:latin typeface="Cambria Math" panose="02040503050406030204" pitchFamily="18" charset="0"/>
                          </a:rPr>
                          <m:t>1</m:t>
                        </m:r>
                      </m:e>
                    </m:d>
                    <m:r>
                      <a:rPr lang="en-GB" i="1">
                        <a:latin typeface="Cambria Math" panose="02040503050406030204" pitchFamily="18" charset="0"/>
                      </a:rPr>
                      <m:t>=</m:t>
                    </m:r>
                    <m:r>
                      <a:rPr lang="en-GB" i="1">
                        <a:latin typeface="Cambria Math" panose="02040503050406030204" pitchFamily="18" charset="0"/>
                      </a:rPr>
                      <m:t>𝑛𝑖𝑙</m:t>
                    </m:r>
                  </m:oMath>
                </a14:m>
                <a:endParaRPr lang="en-GB"/>
              </a:p>
            </p:txBody>
          </p:sp>
        </mc:Choice>
        <mc:Fallback xmlns="">
          <p:sp>
            <p:nvSpPr>
              <p:cNvPr id="302" name="TextBox 301">
                <a:extLst>
                  <a:ext uri="{FF2B5EF4-FFF2-40B4-BE49-F238E27FC236}">
                    <a16:creationId xmlns:a16="http://schemas.microsoft.com/office/drawing/2014/main" id="{6A20BDC5-C581-C641-86DF-160879B6824C}"/>
                  </a:ext>
                </a:extLst>
              </p:cNvPr>
              <p:cNvSpPr txBox="1">
                <a:spLocks noRot="1" noChangeAspect="1" noMove="1" noResize="1" noEditPoints="1" noAdjustHandles="1" noChangeArrowheads="1" noChangeShapeType="1" noTextEdit="1"/>
              </p:cNvSpPr>
              <p:nvPr/>
            </p:nvSpPr>
            <p:spPr>
              <a:xfrm>
                <a:off x="4561742" y="2636378"/>
                <a:ext cx="1866601" cy="2308324"/>
              </a:xfrm>
              <a:prstGeom prst="rect">
                <a:avLst/>
              </a:prstGeom>
              <a:blipFill>
                <a:blip r:embed="rId7"/>
                <a:stretch>
                  <a:fillRect t="-1093"/>
                </a:stretch>
              </a:blipFill>
            </p:spPr>
            <p:txBody>
              <a:bodyPr/>
              <a:lstStyle/>
              <a:p>
                <a:r>
                  <a:rPr lang="en-DE">
                    <a:noFill/>
                  </a:rPr>
                  <a:t> </a:t>
                </a:r>
              </a:p>
            </p:txBody>
          </p:sp>
        </mc:Fallback>
      </mc:AlternateContent>
      <p:cxnSp>
        <p:nvCxnSpPr>
          <p:cNvPr id="14" name="Straight Connector 13">
            <a:extLst>
              <a:ext uri="{FF2B5EF4-FFF2-40B4-BE49-F238E27FC236}">
                <a16:creationId xmlns:a16="http://schemas.microsoft.com/office/drawing/2014/main" id="{23AC5334-9A78-9549-ADCF-D77AC63907AC}"/>
              </a:ext>
            </a:extLst>
          </p:cNvPr>
          <p:cNvCxnSpPr>
            <a:cxnSpLocks/>
          </p:cNvCxnSpPr>
          <p:nvPr/>
        </p:nvCxnSpPr>
        <p:spPr>
          <a:xfrm>
            <a:off x="1780584" y="3084645"/>
            <a:ext cx="77708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3" name="Straight Connector 302">
            <a:extLst>
              <a:ext uri="{FF2B5EF4-FFF2-40B4-BE49-F238E27FC236}">
                <a16:creationId xmlns:a16="http://schemas.microsoft.com/office/drawing/2014/main" id="{72213B6A-388E-2A49-9CCE-26909B59592E}"/>
              </a:ext>
            </a:extLst>
          </p:cNvPr>
          <p:cNvCxnSpPr>
            <a:cxnSpLocks/>
          </p:cNvCxnSpPr>
          <p:nvPr/>
        </p:nvCxnSpPr>
        <p:spPr>
          <a:xfrm>
            <a:off x="1780584" y="3081199"/>
            <a:ext cx="777080" cy="2847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4" name="Straight Connector 303">
            <a:extLst>
              <a:ext uri="{FF2B5EF4-FFF2-40B4-BE49-F238E27FC236}">
                <a16:creationId xmlns:a16="http://schemas.microsoft.com/office/drawing/2014/main" id="{83E4FF25-BAD4-374F-8A3B-07C789D41AEB}"/>
              </a:ext>
            </a:extLst>
          </p:cNvPr>
          <p:cNvCxnSpPr>
            <a:cxnSpLocks/>
          </p:cNvCxnSpPr>
          <p:nvPr/>
        </p:nvCxnSpPr>
        <p:spPr>
          <a:xfrm>
            <a:off x="1780584" y="3088092"/>
            <a:ext cx="777080" cy="5468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5" name="Straight Connector 304">
            <a:extLst>
              <a:ext uri="{FF2B5EF4-FFF2-40B4-BE49-F238E27FC236}">
                <a16:creationId xmlns:a16="http://schemas.microsoft.com/office/drawing/2014/main" id="{4F2992DD-ABE5-C84D-B1F4-AEE1FF28D26F}"/>
              </a:ext>
            </a:extLst>
          </p:cNvPr>
          <p:cNvCxnSpPr>
            <a:cxnSpLocks/>
          </p:cNvCxnSpPr>
          <p:nvPr/>
        </p:nvCxnSpPr>
        <p:spPr>
          <a:xfrm>
            <a:off x="1780584" y="3344216"/>
            <a:ext cx="777080" cy="29075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6" name="Straight Connector 305">
            <a:extLst>
              <a:ext uri="{FF2B5EF4-FFF2-40B4-BE49-F238E27FC236}">
                <a16:creationId xmlns:a16="http://schemas.microsoft.com/office/drawing/2014/main" id="{FFE3FAC2-C222-B548-A6C0-B74A1AA179DD}"/>
              </a:ext>
            </a:extLst>
          </p:cNvPr>
          <p:cNvCxnSpPr>
            <a:cxnSpLocks/>
          </p:cNvCxnSpPr>
          <p:nvPr/>
        </p:nvCxnSpPr>
        <p:spPr>
          <a:xfrm>
            <a:off x="2169124" y="3634974"/>
            <a:ext cx="38854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7" name="Straight Connector 306">
            <a:extLst>
              <a:ext uri="{FF2B5EF4-FFF2-40B4-BE49-F238E27FC236}">
                <a16:creationId xmlns:a16="http://schemas.microsoft.com/office/drawing/2014/main" id="{B5699FC0-D656-F14B-ADC3-48C88A8D2FD3}"/>
              </a:ext>
            </a:extLst>
          </p:cNvPr>
          <p:cNvCxnSpPr>
            <a:cxnSpLocks/>
          </p:cNvCxnSpPr>
          <p:nvPr/>
        </p:nvCxnSpPr>
        <p:spPr>
          <a:xfrm>
            <a:off x="4298834" y="3084645"/>
            <a:ext cx="38120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8" name="Straight Connector 307">
            <a:extLst>
              <a:ext uri="{FF2B5EF4-FFF2-40B4-BE49-F238E27FC236}">
                <a16:creationId xmlns:a16="http://schemas.microsoft.com/office/drawing/2014/main" id="{A6491E5F-4D95-A34F-B4E8-E98507CBFE97}"/>
              </a:ext>
            </a:extLst>
          </p:cNvPr>
          <p:cNvCxnSpPr>
            <a:cxnSpLocks/>
          </p:cNvCxnSpPr>
          <p:nvPr/>
        </p:nvCxnSpPr>
        <p:spPr>
          <a:xfrm>
            <a:off x="4163308" y="3637557"/>
            <a:ext cx="516730" cy="231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9" name="Straight Connector 308">
            <a:extLst>
              <a:ext uri="{FF2B5EF4-FFF2-40B4-BE49-F238E27FC236}">
                <a16:creationId xmlns:a16="http://schemas.microsoft.com/office/drawing/2014/main" id="{BC5E5C28-E4E4-F844-A5DF-9D1624C47398}"/>
              </a:ext>
            </a:extLst>
          </p:cNvPr>
          <p:cNvCxnSpPr>
            <a:cxnSpLocks/>
          </p:cNvCxnSpPr>
          <p:nvPr/>
        </p:nvCxnSpPr>
        <p:spPr>
          <a:xfrm>
            <a:off x="4163308" y="3644449"/>
            <a:ext cx="516730" cy="29089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0" name="Straight Connector 309">
            <a:extLst>
              <a:ext uri="{FF2B5EF4-FFF2-40B4-BE49-F238E27FC236}">
                <a16:creationId xmlns:a16="http://schemas.microsoft.com/office/drawing/2014/main" id="{57FBAF01-2D8E-774A-A45B-AC32C59D8EAA}"/>
              </a:ext>
            </a:extLst>
          </p:cNvPr>
          <p:cNvCxnSpPr>
            <a:cxnSpLocks/>
          </p:cNvCxnSpPr>
          <p:nvPr/>
        </p:nvCxnSpPr>
        <p:spPr>
          <a:xfrm flipV="1">
            <a:off x="4298833" y="3342081"/>
            <a:ext cx="34926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838ADDB0-B1BF-2941-A520-763D1DC623EF}"/>
              </a:ext>
            </a:extLst>
          </p:cNvPr>
          <p:cNvSpPr/>
          <p:nvPr/>
        </p:nvSpPr>
        <p:spPr>
          <a:xfrm>
            <a:off x="3580336" y="4071211"/>
            <a:ext cx="2863223" cy="801514"/>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F78D4A18-CDF6-054C-84D1-B6AFF1BDF50C}"/>
                  </a:ext>
                </a:extLst>
              </p:cNvPr>
              <p:cNvSpPr txBox="1"/>
              <p:nvPr/>
            </p:nvSpPr>
            <p:spPr>
              <a:xfrm>
                <a:off x="3606481" y="4287302"/>
                <a:ext cx="995978" cy="369332"/>
              </a:xfrm>
              <a:prstGeom prst="rect">
                <a:avLst/>
              </a:prstGeom>
              <a:noFill/>
            </p:spPr>
            <p:txBody>
              <a:bodyPr wrap="none" rtlCol="0">
                <a:spAutoFit/>
              </a:bodyPr>
              <a:lstStyle/>
              <a:p>
                <a:r>
                  <a:rPr lang="en-GB"/>
                  <a:t>from </a:t>
                </a:r>
                <a14:m>
                  <m:oMath xmlns:m="http://schemas.openxmlformats.org/officeDocument/2006/math">
                    <m:sSub>
                      <m:sSubPr>
                        <m:ctrlPr>
                          <a:rPr lang="en-GB" i="1" smtClean="0">
                            <a:latin typeface="Cambria Math" panose="02040503050406030204" pitchFamily="18" charset="0"/>
                            <a:cs typeface="Times New Roman"/>
                          </a:rPr>
                        </m:ctrlPr>
                      </m:sSubPr>
                      <m:e>
                        <m:acc>
                          <m:accPr>
                            <m:chr m:val="̂"/>
                            <m:ctrlPr>
                              <a:rPr lang="en-GB" i="1" smtClean="0">
                                <a:latin typeface="Cambria Math" panose="02040503050406030204" pitchFamily="18" charset="0"/>
                                <a:cs typeface="Times New Roman"/>
                              </a:rPr>
                            </m:ctrlPr>
                          </m:accPr>
                          <m:e>
                            <m:r>
                              <a:rPr lang="en-GB" i="1" smtClean="0">
                                <a:latin typeface="Cambria Math" panose="02040503050406030204" pitchFamily="18" charset="0"/>
                                <a:cs typeface="Times New Roman"/>
                              </a:rPr>
                              <m:t>𝑠</m:t>
                            </m:r>
                          </m:e>
                        </m:acc>
                      </m:e>
                      <m:sub>
                        <m:r>
                          <a:rPr lang="en-GB" i="1" smtClean="0">
                            <a:latin typeface="Cambria Math" panose="02040503050406030204" pitchFamily="18" charset="0"/>
                            <a:cs typeface="Times New Roman"/>
                          </a:rPr>
                          <m:t>0</m:t>
                        </m:r>
                      </m:sub>
                    </m:sSub>
                  </m:oMath>
                </a14:m>
                <a:r>
                  <a:rPr lang="en-GB"/>
                  <a:t>:</a:t>
                </a:r>
              </a:p>
            </p:txBody>
          </p:sp>
        </mc:Choice>
        <mc:Fallback xmlns="">
          <p:sp>
            <p:nvSpPr>
              <p:cNvPr id="31" name="TextBox 30">
                <a:extLst>
                  <a:ext uri="{FF2B5EF4-FFF2-40B4-BE49-F238E27FC236}">
                    <a16:creationId xmlns:a16="http://schemas.microsoft.com/office/drawing/2014/main" id="{F78D4A18-CDF6-054C-84D1-B6AFF1BDF50C}"/>
                  </a:ext>
                </a:extLst>
              </p:cNvPr>
              <p:cNvSpPr txBox="1">
                <a:spLocks noRot="1" noChangeAspect="1" noMove="1" noResize="1" noEditPoints="1" noAdjustHandles="1" noChangeArrowheads="1" noChangeShapeType="1" noTextEdit="1"/>
              </p:cNvSpPr>
              <p:nvPr/>
            </p:nvSpPr>
            <p:spPr>
              <a:xfrm>
                <a:off x="3606481" y="4287302"/>
                <a:ext cx="995978" cy="369332"/>
              </a:xfrm>
              <a:prstGeom prst="rect">
                <a:avLst/>
              </a:prstGeom>
              <a:blipFill>
                <a:blip r:embed="rId8"/>
                <a:stretch>
                  <a:fillRect l="-6329" t="-6667" b="-26667"/>
                </a:stretch>
              </a:blipFill>
            </p:spPr>
            <p:txBody>
              <a:bodyPr/>
              <a:lstStyle/>
              <a:p>
                <a:r>
                  <a:rPr lang="en-DE">
                    <a:noFill/>
                  </a:rPr>
                  <a:t> </a:t>
                </a:r>
              </a:p>
            </p:txBody>
          </p:sp>
        </mc:Fallback>
      </mc:AlternateContent>
      <p:grpSp>
        <p:nvGrpSpPr>
          <p:cNvPr id="6" name="Group 5">
            <a:extLst>
              <a:ext uri="{FF2B5EF4-FFF2-40B4-BE49-F238E27FC236}">
                <a16:creationId xmlns:a16="http://schemas.microsoft.com/office/drawing/2014/main" id="{5D33A6DC-9CDB-5254-93CD-232E51F65F36}"/>
              </a:ext>
            </a:extLst>
          </p:cNvPr>
          <p:cNvGrpSpPr/>
          <p:nvPr/>
        </p:nvGrpSpPr>
        <p:grpSpPr>
          <a:xfrm>
            <a:off x="7578831" y="4197148"/>
            <a:ext cx="4147914" cy="1640367"/>
            <a:chOff x="-287263" y="3124595"/>
            <a:chExt cx="4147914" cy="1640367"/>
          </a:xfrm>
        </p:grpSpPr>
        <p:sp>
          <p:nvSpPr>
            <p:cNvPr id="7" name="Rectangle 891">
              <a:extLst>
                <a:ext uri="{FF2B5EF4-FFF2-40B4-BE49-F238E27FC236}">
                  <a16:creationId xmlns:a16="http://schemas.microsoft.com/office/drawing/2014/main" id="{8381C61D-C05B-6DD2-73AE-9559E626E543}"/>
                </a:ext>
              </a:extLst>
            </p:cNvPr>
            <p:cNvSpPr>
              <a:spLocks noChangeArrowheads="1"/>
            </p:cNvSpPr>
            <p:nvPr/>
          </p:nvSpPr>
          <p:spPr bwMode="auto">
            <a:xfrm>
              <a:off x="833574" y="3806779"/>
              <a:ext cx="65" cy="276999"/>
            </a:xfrm>
            <a:prstGeom prst="rect">
              <a:avLst/>
            </a:prstGeom>
            <a:solidFill>
              <a:srgbClr val="89D3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endParaRPr lang="en-GB" b="1">
                <a:latin typeface="Calibri"/>
                <a:ea typeface="Calibri"/>
                <a:cs typeface="Calibri"/>
              </a:endParaRPr>
            </a:p>
          </p:txBody>
        </p:sp>
        <p:sp>
          <p:nvSpPr>
            <p:cNvPr id="9" name="Rectangle 891">
              <a:extLst>
                <a:ext uri="{FF2B5EF4-FFF2-40B4-BE49-F238E27FC236}">
                  <a16:creationId xmlns:a16="http://schemas.microsoft.com/office/drawing/2014/main" id="{B0C4650C-C1B1-D7B2-D41B-29146305921A}"/>
                </a:ext>
              </a:extLst>
            </p:cNvPr>
            <p:cNvSpPr>
              <a:spLocks noChangeArrowheads="1"/>
            </p:cNvSpPr>
            <p:nvPr/>
          </p:nvSpPr>
          <p:spPr bwMode="auto">
            <a:xfrm>
              <a:off x="2637086" y="3864250"/>
              <a:ext cx="65" cy="276999"/>
            </a:xfrm>
            <a:prstGeom prst="rect">
              <a:avLst/>
            </a:prstGeom>
            <a:solidFill>
              <a:srgbClr val="FAC09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endParaRPr lang="en-GB" b="1">
                <a:latin typeface="Calibri"/>
                <a:ea typeface="Calibri"/>
                <a:cs typeface="Calibri"/>
              </a:endParaRPr>
            </a:p>
          </p:txBody>
        </p:sp>
        <p:grpSp>
          <p:nvGrpSpPr>
            <p:cNvPr id="10" name="Group 9">
              <a:extLst>
                <a:ext uri="{FF2B5EF4-FFF2-40B4-BE49-F238E27FC236}">
                  <a16:creationId xmlns:a16="http://schemas.microsoft.com/office/drawing/2014/main" id="{DB119D79-5869-C8B8-678A-87EEC86D11E3}"/>
                </a:ext>
              </a:extLst>
            </p:cNvPr>
            <p:cNvGrpSpPr/>
            <p:nvPr/>
          </p:nvGrpSpPr>
          <p:grpSpPr>
            <a:xfrm>
              <a:off x="476955" y="3124595"/>
              <a:ext cx="1573443" cy="799197"/>
              <a:chOff x="1152149" y="2171616"/>
              <a:chExt cx="2428155" cy="1233336"/>
            </a:xfrm>
          </p:grpSpPr>
          <p:sp>
            <p:nvSpPr>
              <p:cNvPr id="57" name="Line 853">
                <a:extLst>
                  <a:ext uri="{FF2B5EF4-FFF2-40B4-BE49-F238E27FC236}">
                    <a16:creationId xmlns:a16="http://schemas.microsoft.com/office/drawing/2014/main" id="{F1A2B3DA-7451-FC0A-5553-AF9B4670B421}"/>
                  </a:ext>
                </a:extLst>
              </p:cNvPr>
              <p:cNvSpPr>
                <a:spLocks noChangeShapeType="1"/>
              </p:cNvSpPr>
              <p:nvPr/>
            </p:nvSpPr>
            <p:spPr bwMode="auto">
              <a:xfrm>
                <a:off x="1152149" y="3398894"/>
                <a:ext cx="822960" cy="6058"/>
              </a:xfrm>
              <a:prstGeom prst="line">
                <a:avLst/>
              </a:prstGeom>
              <a:noFill/>
              <a:ln w="9525">
                <a:solidFill>
                  <a:schemeClr val="tx1"/>
                </a:solidFill>
                <a:round/>
                <a:headEnd/>
                <a:tailEnd/>
              </a:ln>
              <a:scene3d>
                <a:camera prst="legacyObliqueTopRight">
                  <a:rot lat="60000" lon="0" rev="0"/>
                </a:camera>
                <a:lightRig rig="legacyFlat3" dir="l"/>
              </a:scene3d>
              <a:sp3d extrusionH="2095500" contourW="6350" prstMaterial="legacyPlastic">
                <a:bevelT w="13500" h="13500" prst="angle"/>
                <a:bevelB w="13500" h="13500" prst="angle"/>
                <a:extrusionClr>
                  <a:srgbClr val="EBE6DB"/>
                </a:extrusionClr>
              </a:sp3d>
              <a:extLst>
                <a:ext uri="{909E8E84-426E-40dd-AFC4-6F175D3DCCD1}">
                  <a14:hiddenFill xmlns="" xmlns:a14="http://schemas.microsoft.com/office/drawing/2010/main">
                    <a:noFill/>
                  </a14:hiddenFill>
                </a:ext>
              </a:extLst>
            </p:spPr>
            <p:txBody>
              <a:bodyPr wrap="none" anchor="ctr">
                <a:flatTx/>
              </a:bodyPr>
              <a:lstStyle/>
              <a:p>
                <a:endParaRPr lang="en-GB">
                  <a:latin typeface="Calibri"/>
                  <a:ea typeface="Times New Roman"/>
                  <a:cs typeface="Times New Roman"/>
                </a:endParaRPr>
              </a:p>
            </p:txBody>
          </p:sp>
          <p:cxnSp>
            <p:nvCxnSpPr>
              <p:cNvPr id="58" name="Straight Connector 57">
                <a:extLst>
                  <a:ext uri="{FF2B5EF4-FFF2-40B4-BE49-F238E27FC236}">
                    <a16:creationId xmlns:a16="http://schemas.microsoft.com/office/drawing/2014/main" id="{DA6733B4-15D0-CE9F-CE00-A80B696730D9}"/>
                  </a:ext>
                </a:extLst>
              </p:cNvPr>
              <p:cNvCxnSpPr/>
              <p:nvPr/>
            </p:nvCxnSpPr>
            <p:spPr>
              <a:xfrm>
                <a:off x="2270593" y="2171616"/>
                <a:ext cx="113385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9" name="Freeform 860">
                <a:extLst>
                  <a:ext uri="{FF2B5EF4-FFF2-40B4-BE49-F238E27FC236}">
                    <a16:creationId xmlns:a16="http://schemas.microsoft.com/office/drawing/2014/main" id="{3D380CCC-49BB-414E-0D17-75B3EB35B412}"/>
                  </a:ext>
                </a:extLst>
              </p:cNvPr>
              <p:cNvSpPr>
                <a:spLocks/>
              </p:cNvSpPr>
              <p:nvPr/>
            </p:nvSpPr>
            <p:spPr bwMode="auto">
              <a:xfrm>
                <a:off x="2604677" y="2352547"/>
                <a:ext cx="393192" cy="37765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GB">
                  <a:latin typeface="Calibri"/>
                  <a:ea typeface="Calibri"/>
                  <a:cs typeface="Calibri"/>
                </a:endParaRPr>
              </a:p>
            </p:txBody>
          </p:sp>
          <p:sp>
            <p:nvSpPr>
              <p:cNvPr id="60" name="Freeform 860">
                <a:extLst>
                  <a:ext uri="{FF2B5EF4-FFF2-40B4-BE49-F238E27FC236}">
                    <a16:creationId xmlns:a16="http://schemas.microsoft.com/office/drawing/2014/main" id="{4C5DC86A-C680-C5F5-79B8-163E447D1EE4}"/>
                  </a:ext>
                </a:extLst>
              </p:cNvPr>
              <p:cNvSpPr>
                <a:spLocks/>
              </p:cNvSpPr>
              <p:nvPr/>
            </p:nvSpPr>
            <p:spPr bwMode="auto">
              <a:xfrm>
                <a:off x="2366899" y="2189098"/>
                <a:ext cx="1213405" cy="544246"/>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GB">
                  <a:latin typeface="Calibri"/>
                  <a:ea typeface="Calibri"/>
                  <a:cs typeface="Calibri"/>
                </a:endParaRPr>
              </a:p>
            </p:txBody>
          </p:sp>
        </p:grpSp>
        <p:sp>
          <p:nvSpPr>
            <p:cNvPr id="12" name="Line 853">
              <a:extLst>
                <a:ext uri="{FF2B5EF4-FFF2-40B4-BE49-F238E27FC236}">
                  <a16:creationId xmlns:a16="http://schemas.microsoft.com/office/drawing/2014/main" id="{E3D10DC7-476B-FCC1-C674-2832B6C4E530}"/>
                </a:ext>
              </a:extLst>
            </p:cNvPr>
            <p:cNvSpPr>
              <a:spLocks noChangeShapeType="1"/>
            </p:cNvSpPr>
            <p:nvPr/>
          </p:nvSpPr>
          <p:spPr bwMode="auto">
            <a:xfrm>
              <a:off x="2591916" y="3938668"/>
              <a:ext cx="533278" cy="3926"/>
            </a:xfrm>
            <a:prstGeom prst="line">
              <a:avLst/>
            </a:prstGeom>
            <a:noFill/>
            <a:ln w="9525">
              <a:solidFill>
                <a:schemeClr val="tx1"/>
              </a:solidFill>
              <a:round/>
              <a:headEnd/>
              <a:tailEnd/>
            </a:ln>
            <a:scene3d>
              <a:camera prst="legacyObliqueTopRight">
                <a:rot lat="60000" lon="0" rev="0"/>
              </a:camera>
              <a:lightRig rig="legacyFlat3" dir="l"/>
            </a:scene3d>
            <a:sp3d extrusionH="2032000" contourW="6350" prstMaterial="legacyPlastic">
              <a:bevelT w="13500" h="13500" prst="angle"/>
              <a:bevelB w="13500" h="13500" prst="angle"/>
              <a:extrusionClr>
                <a:srgbClr val="EBE6DB"/>
              </a:extrusionClr>
            </a:sp3d>
            <a:extLst>
              <a:ext uri="{909E8E84-426E-40dd-AFC4-6F175D3DCCD1}">
                <a14:hiddenFill xmlns="" xmlns:a14="http://schemas.microsoft.com/office/drawing/2010/main">
                  <a:noFill/>
                </a14:hiddenFill>
              </a:ext>
            </a:extLst>
          </p:spPr>
          <p:txBody>
            <a:bodyPr wrap="none" anchor="ctr">
              <a:flatTx/>
            </a:bodyPr>
            <a:lstStyle/>
            <a:p>
              <a:endParaRPr lang="en-GB">
                <a:latin typeface="Calibri"/>
                <a:ea typeface="Times New Roman"/>
                <a:cs typeface="Times New Roman"/>
              </a:endParaRPr>
            </a:p>
          </p:txBody>
        </p:sp>
        <p:grpSp>
          <p:nvGrpSpPr>
            <p:cNvPr id="13" name="Group 12">
              <a:extLst>
                <a:ext uri="{FF2B5EF4-FFF2-40B4-BE49-F238E27FC236}">
                  <a16:creationId xmlns:a16="http://schemas.microsoft.com/office/drawing/2014/main" id="{AD5D3E30-3073-5BB5-2089-C0F860DEF553}"/>
                </a:ext>
              </a:extLst>
            </p:cNvPr>
            <p:cNvGrpSpPr/>
            <p:nvPr/>
          </p:nvGrpSpPr>
          <p:grpSpPr>
            <a:xfrm>
              <a:off x="2723292" y="3162462"/>
              <a:ext cx="1137358" cy="357666"/>
              <a:chOff x="4618723" y="2209297"/>
              <a:chExt cx="1755184" cy="551957"/>
            </a:xfrm>
          </p:grpSpPr>
          <p:sp>
            <p:nvSpPr>
              <p:cNvPr id="54" name="Freeform 860">
                <a:extLst>
                  <a:ext uri="{FF2B5EF4-FFF2-40B4-BE49-F238E27FC236}">
                    <a16:creationId xmlns:a16="http://schemas.microsoft.com/office/drawing/2014/main" id="{29BBD20C-75F1-74A9-DEA5-5132B1DA3E49}"/>
                  </a:ext>
                </a:extLst>
              </p:cNvPr>
              <p:cNvSpPr>
                <a:spLocks/>
              </p:cNvSpPr>
              <p:nvPr/>
            </p:nvSpPr>
            <p:spPr bwMode="auto">
              <a:xfrm>
                <a:off x="4713316" y="2596201"/>
                <a:ext cx="393192" cy="16505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GB">
                  <a:latin typeface="Calibri"/>
                  <a:ea typeface="Calibri"/>
                  <a:cs typeface="Calibri"/>
                </a:endParaRPr>
              </a:p>
            </p:txBody>
          </p:sp>
          <p:cxnSp>
            <p:nvCxnSpPr>
              <p:cNvPr id="55" name="Straight Connector 54">
                <a:extLst>
                  <a:ext uri="{FF2B5EF4-FFF2-40B4-BE49-F238E27FC236}">
                    <a16:creationId xmlns:a16="http://schemas.microsoft.com/office/drawing/2014/main" id="{91555B50-3DA0-F068-D2E0-ADF63520F0D1}"/>
                  </a:ext>
                </a:extLst>
              </p:cNvPr>
              <p:cNvCxnSpPr/>
              <p:nvPr/>
            </p:nvCxnSpPr>
            <p:spPr>
              <a:xfrm>
                <a:off x="5249196" y="2209297"/>
                <a:ext cx="1124711"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6" name="Freeform 860">
                <a:extLst>
                  <a:ext uri="{FF2B5EF4-FFF2-40B4-BE49-F238E27FC236}">
                    <a16:creationId xmlns:a16="http://schemas.microsoft.com/office/drawing/2014/main" id="{6698415B-76F7-3BC1-C464-7BB6EC5E1376}"/>
                  </a:ext>
                </a:extLst>
              </p:cNvPr>
              <p:cNvSpPr>
                <a:spLocks/>
              </p:cNvSpPr>
              <p:nvPr/>
            </p:nvSpPr>
            <p:spPr bwMode="auto">
              <a:xfrm>
                <a:off x="4618723" y="2228643"/>
                <a:ext cx="1213406" cy="50510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GB">
                  <a:latin typeface="Calibri"/>
                  <a:ea typeface="Calibri"/>
                  <a:cs typeface="Calibri"/>
                </a:endParaRPr>
              </a:p>
            </p:txBody>
          </p:sp>
        </p:grpSp>
        <p:cxnSp>
          <p:nvCxnSpPr>
            <p:cNvPr id="15" name="Straight Connector 14">
              <a:extLst>
                <a:ext uri="{FF2B5EF4-FFF2-40B4-BE49-F238E27FC236}">
                  <a16:creationId xmlns:a16="http://schemas.microsoft.com/office/drawing/2014/main" id="{7083CB9C-1A87-C9BF-3FE6-4D5956CF75E0}"/>
                </a:ext>
              </a:extLst>
            </p:cNvPr>
            <p:cNvCxnSpPr/>
            <p:nvPr/>
          </p:nvCxnSpPr>
          <p:spPr>
            <a:xfrm>
              <a:off x="1784471" y="3947671"/>
              <a:ext cx="592530"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6" name="Freeform 860">
              <a:extLst>
                <a:ext uri="{FF2B5EF4-FFF2-40B4-BE49-F238E27FC236}">
                  <a16:creationId xmlns:a16="http://schemas.microsoft.com/office/drawing/2014/main" id="{3E2D0954-627A-0B08-D6A3-E066D7CDB773}"/>
                </a:ext>
              </a:extLst>
            </p:cNvPr>
            <p:cNvSpPr>
              <a:spLocks/>
            </p:cNvSpPr>
            <p:nvPr/>
          </p:nvSpPr>
          <p:spPr bwMode="auto">
            <a:xfrm>
              <a:off x="1493987" y="3986760"/>
              <a:ext cx="799916" cy="24471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GB">
                <a:latin typeface="Calibri"/>
                <a:ea typeface="Calibri"/>
                <a:cs typeface="Calibri"/>
              </a:endParaRPr>
            </a:p>
          </p:txBody>
        </p:sp>
        <p:sp>
          <p:nvSpPr>
            <p:cNvPr id="17" name="Freeform 860">
              <a:extLst>
                <a:ext uri="{FF2B5EF4-FFF2-40B4-BE49-F238E27FC236}">
                  <a16:creationId xmlns:a16="http://schemas.microsoft.com/office/drawing/2014/main" id="{0F5E7051-3DD8-93B5-8E6E-5D5FC7EC874D}"/>
                </a:ext>
              </a:extLst>
            </p:cNvPr>
            <p:cNvSpPr>
              <a:spLocks/>
            </p:cNvSpPr>
            <p:nvPr/>
          </p:nvSpPr>
          <p:spPr bwMode="auto">
            <a:xfrm>
              <a:off x="1380415" y="3947800"/>
              <a:ext cx="1011288" cy="27849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GB">
                <a:latin typeface="Calibri"/>
                <a:ea typeface="Calibri"/>
                <a:cs typeface="Calibri"/>
              </a:endParaRPr>
            </a:p>
          </p:txBody>
        </p:sp>
        <mc:AlternateContent xmlns:mc="http://schemas.openxmlformats.org/markup-compatibility/2006" xmlns:a14="http://schemas.microsoft.com/office/drawing/2010/main">
          <mc:Choice Requires="a14">
            <p:sp>
              <p:nvSpPr>
                <p:cNvPr id="18" name="Rectangle 17">
                  <a:extLst>
                    <a:ext uri="{FF2B5EF4-FFF2-40B4-BE49-F238E27FC236}">
                      <a16:creationId xmlns:a16="http://schemas.microsoft.com/office/drawing/2014/main" id="{71BA7FE1-B339-85B4-9B7F-5523FFAFEA3C}"/>
                    </a:ext>
                  </a:extLst>
                </p:cNvPr>
                <p:cNvSpPr/>
                <p:nvPr/>
              </p:nvSpPr>
              <p:spPr>
                <a:xfrm>
                  <a:off x="-287263" y="4457185"/>
                  <a:ext cx="4147914" cy="307777"/>
                </a:xfrm>
                <a:prstGeom prst="rect">
                  <a:avLst/>
                </a:prstGeom>
              </p:spPr>
              <p:txBody>
                <a:bodyPr wrap="square">
                  <a:spAutoFit/>
                </a:bodyPr>
                <a:lstStyle/>
                <a:p>
                  <a:pPr marL="6350" lvl="2"/>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panose="02040503050406030204" pitchFamily="18" charset="0"/>
                              </a:rPr>
                              <m:t>𝑠</m:t>
                            </m:r>
                          </m:e>
                          <m:sub>
                            <m:r>
                              <a:rPr lang="en-GB" sz="1400" i="1" smtClean="0">
                                <a:latin typeface="Cambria Math" panose="02040503050406030204" pitchFamily="18" charset="0"/>
                              </a:rPr>
                              <m:t>1</m:t>
                            </m:r>
                          </m:sub>
                        </m:sSub>
                        <m:r>
                          <a:rPr lang="en-GB" sz="1400" i="1">
                            <a:latin typeface="Cambria Math" panose="02040503050406030204" pitchFamily="18" charset="0"/>
                          </a:rPr>
                          <m:t>=</m:t>
                        </m:r>
                        <m:d>
                          <m:dPr>
                            <m:begChr m:val="{"/>
                            <m:endChr m:val="}"/>
                            <m:ctrlPr>
                              <a:rPr lang="en-GB" sz="1400" i="1">
                                <a:latin typeface="Cambria Math" panose="02040503050406030204" pitchFamily="18" charset="0"/>
                              </a:rPr>
                            </m:ctrlPr>
                          </m:dPr>
                          <m:e>
                            <m:r>
                              <a:rPr lang="en-GB" sz="1400" i="1">
                                <a:latin typeface="Cambria Math" panose="02040503050406030204" pitchFamily="18" charset="0"/>
                              </a:rPr>
                              <m:t>𝑙𝑜𝑐</m:t>
                            </m:r>
                            <m:d>
                              <m:dPr>
                                <m:ctrlPr>
                                  <a:rPr lang="en-GB" sz="1400" i="1">
                                    <a:latin typeface="Cambria Math" panose="02040503050406030204" pitchFamily="18" charset="0"/>
                                  </a:rPr>
                                </m:ctrlPr>
                              </m:dPr>
                              <m:e>
                                <m:r>
                                  <a:rPr lang="en-GB" sz="1400" i="1">
                                    <a:latin typeface="Cambria Math" panose="02040503050406030204" pitchFamily="18" charset="0"/>
                                  </a:rPr>
                                  <m:t>𝑟</m:t>
                                </m:r>
                                <m:r>
                                  <a:rPr lang="en-GB" sz="1400" i="1">
                                    <a:latin typeface="Cambria Math" panose="02040503050406030204" pitchFamily="18" charset="0"/>
                                  </a:rPr>
                                  <m:t>1</m:t>
                                </m:r>
                              </m:e>
                            </m:d>
                            <m:r>
                              <a:rPr lang="en-GB" sz="1400" i="1">
                                <a:latin typeface="Cambria Math" panose="02040503050406030204" pitchFamily="18" charset="0"/>
                              </a:rPr>
                              <m:t>=</m:t>
                            </m:r>
                            <m:r>
                              <a:rPr lang="en-GB" sz="1400" i="1">
                                <a:latin typeface="Cambria Math" panose="02040503050406030204" pitchFamily="18" charset="0"/>
                              </a:rPr>
                              <m:t>𝑑</m:t>
                            </m:r>
                            <m:r>
                              <a:rPr lang="en-GB" sz="1400" i="1">
                                <a:latin typeface="Cambria Math" panose="02040503050406030204" pitchFamily="18" charset="0"/>
                              </a:rPr>
                              <m:t>1, </m:t>
                            </m:r>
                            <m:r>
                              <a:rPr lang="en-GB" sz="1400" i="1">
                                <a:latin typeface="Cambria Math" panose="02040503050406030204" pitchFamily="18" charset="0"/>
                              </a:rPr>
                              <m:t>𝑐𝑎𝑟𝑔𝑜</m:t>
                            </m:r>
                            <m:d>
                              <m:dPr>
                                <m:ctrlPr>
                                  <a:rPr lang="en-GB" sz="1400" i="1">
                                    <a:latin typeface="Cambria Math" panose="02040503050406030204" pitchFamily="18" charset="0"/>
                                  </a:rPr>
                                </m:ctrlPr>
                              </m:dPr>
                              <m:e>
                                <m:r>
                                  <a:rPr lang="en-GB" sz="1400" i="1">
                                    <a:latin typeface="Cambria Math" panose="02040503050406030204" pitchFamily="18" charset="0"/>
                                  </a:rPr>
                                  <m:t>𝑟</m:t>
                                </m:r>
                                <m:r>
                                  <a:rPr lang="en-GB" sz="1400" i="1">
                                    <a:latin typeface="Cambria Math" panose="02040503050406030204" pitchFamily="18" charset="0"/>
                                  </a:rPr>
                                  <m:t>1</m:t>
                                </m:r>
                              </m:e>
                            </m:d>
                            <m:r>
                              <a:rPr lang="en-GB" sz="1400" i="1">
                                <a:latin typeface="Cambria Math" panose="02040503050406030204" pitchFamily="18" charset="0"/>
                              </a:rPr>
                              <m:t>=</m:t>
                            </m:r>
                            <m:r>
                              <a:rPr lang="en-GB" sz="1400" i="1">
                                <a:latin typeface="Cambria Math" panose="02040503050406030204" pitchFamily="18" charset="0"/>
                              </a:rPr>
                              <m:t>𝑛𝑖𝑙</m:t>
                            </m:r>
                            <m:r>
                              <a:rPr lang="en-GB" sz="1400" i="1">
                                <a:latin typeface="Cambria Math" panose="02040503050406030204" pitchFamily="18" charset="0"/>
                              </a:rPr>
                              <m:t>, </m:t>
                            </m:r>
                            <m:r>
                              <a:rPr lang="en-GB" sz="1400" i="1">
                                <a:latin typeface="Cambria Math" panose="02040503050406030204" pitchFamily="18" charset="0"/>
                              </a:rPr>
                              <m:t>𝑙𝑜𝑐</m:t>
                            </m:r>
                            <m:d>
                              <m:dPr>
                                <m:ctrlPr>
                                  <a:rPr lang="en-GB" sz="1400" i="1">
                                    <a:latin typeface="Cambria Math" panose="02040503050406030204" pitchFamily="18" charset="0"/>
                                  </a:rPr>
                                </m:ctrlPr>
                              </m:dPr>
                              <m:e>
                                <m:r>
                                  <a:rPr lang="en-GB" sz="1400" i="1">
                                    <a:latin typeface="Cambria Math" panose="02040503050406030204" pitchFamily="18" charset="0"/>
                                  </a:rPr>
                                  <m:t>𝑐</m:t>
                                </m:r>
                                <m:r>
                                  <a:rPr lang="en-GB" sz="1400" i="1">
                                    <a:latin typeface="Cambria Math" panose="02040503050406030204" pitchFamily="18" charset="0"/>
                                  </a:rPr>
                                  <m:t>1</m:t>
                                </m:r>
                              </m:e>
                            </m:d>
                            <m:r>
                              <a:rPr lang="en-GB" sz="1400" i="1">
                                <a:latin typeface="Cambria Math" panose="02040503050406030204" pitchFamily="18" charset="0"/>
                              </a:rPr>
                              <m:t>=</m:t>
                            </m:r>
                            <m:r>
                              <a:rPr lang="en-GB" sz="1400" i="1">
                                <a:latin typeface="Cambria Math" panose="02040503050406030204" pitchFamily="18" charset="0"/>
                              </a:rPr>
                              <m:t>𝑑</m:t>
                            </m:r>
                            <m:r>
                              <a:rPr lang="en-GB" sz="1400" i="1">
                                <a:latin typeface="Cambria Math" panose="02040503050406030204" pitchFamily="18" charset="0"/>
                              </a:rPr>
                              <m:t>1</m:t>
                            </m:r>
                          </m:e>
                        </m:d>
                      </m:oMath>
                    </m:oMathPara>
                  </a14:m>
                  <a:endParaRPr lang="en-GB" sz="1400"/>
                </a:p>
              </p:txBody>
            </p:sp>
          </mc:Choice>
          <mc:Fallback xmlns="">
            <p:sp>
              <p:nvSpPr>
                <p:cNvPr id="18" name="Rectangle 17">
                  <a:extLst>
                    <a:ext uri="{FF2B5EF4-FFF2-40B4-BE49-F238E27FC236}">
                      <a16:creationId xmlns:a16="http://schemas.microsoft.com/office/drawing/2014/main" id="{71BA7FE1-B339-85B4-9B7F-5523FFAFEA3C}"/>
                    </a:ext>
                  </a:extLst>
                </p:cNvPr>
                <p:cNvSpPr>
                  <a:spLocks noRot="1" noChangeAspect="1" noMove="1" noResize="1" noEditPoints="1" noAdjustHandles="1" noChangeArrowheads="1" noChangeShapeType="1" noTextEdit="1"/>
                </p:cNvSpPr>
                <p:nvPr/>
              </p:nvSpPr>
              <p:spPr>
                <a:xfrm>
                  <a:off x="-287263" y="4457185"/>
                  <a:ext cx="4147914" cy="307777"/>
                </a:xfrm>
                <a:prstGeom prst="rect">
                  <a:avLst/>
                </a:prstGeom>
                <a:blipFill>
                  <a:blip r:embed="rId9"/>
                  <a:stretch>
                    <a:fillRect b="-4000"/>
                  </a:stretch>
                </a:blipFill>
              </p:spPr>
              <p:txBody>
                <a:bodyPr/>
                <a:lstStyle/>
                <a:p>
                  <a:r>
                    <a:rPr lang="en-DE">
                      <a:noFill/>
                    </a:rPr>
                    <a:t> </a:t>
                  </a:r>
                </a:p>
              </p:txBody>
            </p:sp>
          </mc:Fallback>
        </mc:AlternateContent>
        <p:sp>
          <p:nvSpPr>
            <p:cNvPr id="19" name="Line 853">
              <a:extLst>
                <a:ext uri="{FF2B5EF4-FFF2-40B4-BE49-F238E27FC236}">
                  <a16:creationId xmlns:a16="http://schemas.microsoft.com/office/drawing/2014/main" id="{68388DB6-5DF8-9634-F20C-7D532B59288A}"/>
                </a:ext>
              </a:extLst>
            </p:cNvPr>
            <p:cNvSpPr>
              <a:spLocks noChangeShapeType="1"/>
            </p:cNvSpPr>
            <p:nvPr/>
          </p:nvSpPr>
          <p:spPr bwMode="auto">
            <a:xfrm>
              <a:off x="1937980" y="4418222"/>
              <a:ext cx="1333194"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GB">
                  <a:latin typeface="Calibri"/>
                  <a:ea typeface="Times New Roman"/>
                  <a:cs typeface="Times New Roman"/>
                </a:rPr>
                <a:t>             d2</a:t>
              </a:r>
            </a:p>
          </p:txBody>
        </p:sp>
        <p:sp>
          <p:nvSpPr>
            <p:cNvPr id="20" name="Line 853">
              <a:extLst>
                <a:ext uri="{FF2B5EF4-FFF2-40B4-BE49-F238E27FC236}">
                  <a16:creationId xmlns:a16="http://schemas.microsoft.com/office/drawing/2014/main" id="{B7FF3EAB-2FC9-0799-5AC3-464B4336A5F8}"/>
                </a:ext>
              </a:extLst>
            </p:cNvPr>
            <p:cNvSpPr>
              <a:spLocks noChangeShapeType="1"/>
            </p:cNvSpPr>
            <p:nvPr/>
          </p:nvSpPr>
          <p:spPr bwMode="auto">
            <a:xfrm>
              <a:off x="0" y="4414296"/>
              <a:ext cx="1333194"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GB">
                  <a:latin typeface="Calibri"/>
                  <a:ea typeface="Times New Roman"/>
                  <a:cs typeface="Times New Roman"/>
                </a:rPr>
                <a:t>             d1</a:t>
              </a:r>
            </a:p>
          </p:txBody>
        </p:sp>
        <p:sp>
          <p:nvSpPr>
            <p:cNvPr id="21" name="Line 853">
              <a:extLst>
                <a:ext uri="{FF2B5EF4-FFF2-40B4-BE49-F238E27FC236}">
                  <a16:creationId xmlns:a16="http://schemas.microsoft.com/office/drawing/2014/main" id="{064E8B73-248F-BACE-4DE6-15C7C936D790}"/>
                </a:ext>
              </a:extLst>
            </p:cNvPr>
            <p:cNvSpPr>
              <a:spLocks noChangeShapeType="1"/>
            </p:cNvSpPr>
            <p:nvPr/>
          </p:nvSpPr>
          <p:spPr bwMode="auto">
            <a:xfrm>
              <a:off x="1504930" y="3588629"/>
              <a:ext cx="1185062"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GB">
                  <a:ea typeface="Times New Roman"/>
                  <a:cs typeface="Times New Roman"/>
                </a:rPr>
                <a:t>          d3</a:t>
              </a:r>
            </a:p>
          </p:txBody>
        </p:sp>
        <p:grpSp>
          <p:nvGrpSpPr>
            <p:cNvPr id="22" name="Group 21">
              <a:extLst>
                <a:ext uri="{FF2B5EF4-FFF2-40B4-BE49-F238E27FC236}">
                  <a16:creationId xmlns:a16="http://schemas.microsoft.com/office/drawing/2014/main" id="{1B0286B8-AC28-4F27-7D20-64B08EA8593F}"/>
                </a:ext>
              </a:extLst>
            </p:cNvPr>
            <p:cNvGrpSpPr/>
            <p:nvPr/>
          </p:nvGrpSpPr>
          <p:grpSpPr>
            <a:xfrm>
              <a:off x="587884" y="3260407"/>
              <a:ext cx="1082989" cy="919088"/>
              <a:chOff x="3906167" y="3324390"/>
              <a:chExt cx="1671281" cy="1418344"/>
            </a:xfrm>
            <a:solidFill>
              <a:srgbClr val="93D2FE"/>
            </a:solidFill>
          </p:grpSpPr>
          <p:sp>
            <p:nvSpPr>
              <p:cNvPr id="28" name="Oval 859">
                <a:extLst>
                  <a:ext uri="{FF2B5EF4-FFF2-40B4-BE49-F238E27FC236}">
                    <a16:creationId xmlns:a16="http://schemas.microsoft.com/office/drawing/2014/main" id="{EBC14D86-CE16-5E72-685E-EEBA81D812F0}"/>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GB" b="1">
                  <a:latin typeface="Calibri"/>
                  <a:ea typeface="Calibri"/>
                  <a:cs typeface="Calibri"/>
                </a:endParaRPr>
              </a:p>
            </p:txBody>
          </p:sp>
          <p:sp>
            <p:nvSpPr>
              <p:cNvPr id="30" name="Oval 861">
                <a:extLst>
                  <a:ext uri="{FF2B5EF4-FFF2-40B4-BE49-F238E27FC236}">
                    <a16:creationId xmlns:a16="http://schemas.microsoft.com/office/drawing/2014/main" id="{458F334D-33FA-56F8-DDD2-75164C521FFB}"/>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GB" b="1">
                  <a:latin typeface="Calibri"/>
                  <a:ea typeface="Calibri"/>
                  <a:cs typeface="Calibri"/>
                </a:endParaRPr>
              </a:p>
            </p:txBody>
          </p:sp>
          <p:sp>
            <p:nvSpPr>
              <p:cNvPr id="32" name="Oval 862">
                <a:extLst>
                  <a:ext uri="{FF2B5EF4-FFF2-40B4-BE49-F238E27FC236}">
                    <a16:creationId xmlns:a16="http://schemas.microsoft.com/office/drawing/2014/main" id="{E7BDDC1D-4095-D874-EF8E-36401BDC5FCF}"/>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GB" b="1">
                  <a:latin typeface="Calibri"/>
                  <a:ea typeface="Calibri"/>
                  <a:cs typeface="Calibri"/>
                </a:endParaRPr>
              </a:p>
            </p:txBody>
          </p:sp>
          <p:sp>
            <p:nvSpPr>
              <p:cNvPr id="33" name="Oval 863">
                <a:extLst>
                  <a:ext uri="{FF2B5EF4-FFF2-40B4-BE49-F238E27FC236}">
                    <a16:creationId xmlns:a16="http://schemas.microsoft.com/office/drawing/2014/main" id="{A0D16049-1569-65A5-0B0D-C11011F0D212}"/>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GB" b="1">
                  <a:latin typeface="Calibri"/>
                  <a:ea typeface="Calibri"/>
                  <a:cs typeface="Calibri"/>
                </a:endParaRPr>
              </a:p>
            </p:txBody>
          </p:sp>
          <p:sp>
            <p:nvSpPr>
              <p:cNvPr id="34" name="Oval 863">
                <a:extLst>
                  <a:ext uri="{FF2B5EF4-FFF2-40B4-BE49-F238E27FC236}">
                    <a16:creationId xmlns:a16="http://schemas.microsoft.com/office/drawing/2014/main" id="{E0649A6D-453A-9A5D-6741-701B1A8413FF}"/>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GB" b="1">
                  <a:latin typeface="Calibri"/>
                  <a:ea typeface="Calibri"/>
                  <a:cs typeface="Calibri"/>
                </a:endParaRPr>
              </a:p>
            </p:txBody>
          </p:sp>
          <p:grpSp>
            <p:nvGrpSpPr>
              <p:cNvPr id="35" name="Group 34">
                <a:extLst>
                  <a:ext uri="{FF2B5EF4-FFF2-40B4-BE49-F238E27FC236}">
                    <a16:creationId xmlns:a16="http://schemas.microsoft.com/office/drawing/2014/main" id="{F093A4A7-D1B9-F7B9-498F-CF0FF22E8142}"/>
                  </a:ext>
                </a:extLst>
              </p:cNvPr>
              <p:cNvGrpSpPr/>
              <p:nvPr/>
            </p:nvGrpSpPr>
            <p:grpSpPr>
              <a:xfrm>
                <a:off x="3906167" y="4047050"/>
                <a:ext cx="1671281" cy="539042"/>
                <a:chOff x="1320274" y="4580303"/>
                <a:chExt cx="1671281" cy="467246"/>
              </a:xfrm>
              <a:grpFill/>
            </p:grpSpPr>
            <p:sp>
              <p:nvSpPr>
                <p:cNvPr id="50" name="Freeform 860">
                  <a:extLst>
                    <a:ext uri="{FF2B5EF4-FFF2-40B4-BE49-F238E27FC236}">
                      <a16:creationId xmlns:a16="http://schemas.microsoft.com/office/drawing/2014/main" id="{1FC7241C-6D96-704E-984D-807FC3657B39}"/>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GB" b="1">
                    <a:latin typeface="Calibri"/>
                    <a:ea typeface="Calibri"/>
                    <a:cs typeface="Calibri"/>
                  </a:endParaRPr>
                </a:p>
              </p:txBody>
            </p:sp>
            <p:sp>
              <p:nvSpPr>
                <p:cNvPr id="51" name="Rectangle 864">
                  <a:extLst>
                    <a:ext uri="{FF2B5EF4-FFF2-40B4-BE49-F238E27FC236}">
                      <a16:creationId xmlns:a16="http://schemas.microsoft.com/office/drawing/2014/main" id="{964872F9-E5C3-0FA4-E993-B37E8B2CFEA2}"/>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ctr"/>
                <a:lstStyle/>
                <a:p>
                  <a:pPr algn="ctr"/>
                  <a:r>
                    <a:rPr lang="en-GB">
                      <a:latin typeface="Calibri"/>
                      <a:ea typeface="Calibri"/>
                      <a:cs typeface="Calibri"/>
                    </a:rPr>
                    <a:t>r1</a:t>
                  </a:r>
                </a:p>
              </p:txBody>
            </p:sp>
            <p:sp>
              <p:nvSpPr>
                <p:cNvPr id="52" name="Freeform 865">
                  <a:extLst>
                    <a:ext uri="{FF2B5EF4-FFF2-40B4-BE49-F238E27FC236}">
                      <a16:creationId xmlns:a16="http://schemas.microsoft.com/office/drawing/2014/main" id="{3EA85486-B741-B9D3-6BDE-00CB7A98CF8E}"/>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GB" b="1">
                    <a:latin typeface="Calibri"/>
                    <a:ea typeface="Calibri"/>
                    <a:cs typeface="Calibri"/>
                  </a:endParaRPr>
                </a:p>
              </p:txBody>
            </p:sp>
            <p:sp>
              <p:nvSpPr>
                <p:cNvPr id="53" name="Freeform 866">
                  <a:extLst>
                    <a:ext uri="{FF2B5EF4-FFF2-40B4-BE49-F238E27FC236}">
                      <a16:creationId xmlns:a16="http://schemas.microsoft.com/office/drawing/2014/main" id="{39312090-9BBD-30AE-25DF-6715E936D307}"/>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GB" b="1">
                    <a:latin typeface="Calibri"/>
                    <a:ea typeface="Calibri"/>
                    <a:cs typeface="Calibri"/>
                  </a:endParaRPr>
                </a:p>
              </p:txBody>
            </p:sp>
          </p:grpSp>
          <p:grpSp>
            <p:nvGrpSpPr>
              <p:cNvPr id="36" name="Group 35">
                <a:extLst>
                  <a:ext uri="{FF2B5EF4-FFF2-40B4-BE49-F238E27FC236}">
                    <a16:creationId xmlns:a16="http://schemas.microsoft.com/office/drawing/2014/main" id="{A0D45660-45C2-0E5C-7715-AA7244C0D94B}"/>
                  </a:ext>
                </a:extLst>
              </p:cNvPr>
              <p:cNvGrpSpPr/>
              <p:nvPr/>
            </p:nvGrpSpPr>
            <p:grpSpPr>
              <a:xfrm>
                <a:off x="4596370" y="3324390"/>
                <a:ext cx="552654" cy="1188720"/>
                <a:chOff x="1823226" y="3235632"/>
                <a:chExt cx="552654" cy="1188720"/>
              </a:xfrm>
              <a:grpFill/>
            </p:grpSpPr>
            <p:sp>
              <p:nvSpPr>
                <p:cNvPr id="37" name="Oval 878">
                  <a:extLst>
                    <a:ext uri="{FF2B5EF4-FFF2-40B4-BE49-F238E27FC236}">
                      <a16:creationId xmlns:a16="http://schemas.microsoft.com/office/drawing/2014/main" id="{E404C2B2-9A06-D35E-6F5C-63037A477115}"/>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GB">
                    <a:latin typeface="Calibri"/>
                    <a:ea typeface="Calibri"/>
                    <a:cs typeface="Calibri"/>
                  </a:endParaRPr>
                </a:p>
              </p:txBody>
            </p:sp>
            <p:sp>
              <p:nvSpPr>
                <p:cNvPr id="38" name="Rectangle 880">
                  <a:extLst>
                    <a:ext uri="{FF2B5EF4-FFF2-40B4-BE49-F238E27FC236}">
                      <a16:creationId xmlns:a16="http://schemas.microsoft.com/office/drawing/2014/main" id="{2DD50399-944D-6F8A-DB71-365655D885AB}"/>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GB">
                    <a:latin typeface="Calibri"/>
                    <a:ea typeface="Calibri"/>
                    <a:cs typeface="Calibri"/>
                  </a:endParaRPr>
                </a:p>
              </p:txBody>
            </p:sp>
            <p:sp>
              <p:nvSpPr>
                <p:cNvPr id="39" name="Oval 878">
                  <a:extLst>
                    <a:ext uri="{FF2B5EF4-FFF2-40B4-BE49-F238E27FC236}">
                      <a16:creationId xmlns:a16="http://schemas.microsoft.com/office/drawing/2014/main" id="{42BF03B8-F6DD-71F5-6D03-A8C37E5F4062}"/>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GB">
                    <a:latin typeface="Calibri"/>
                    <a:ea typeface="Calibri"/>
                    <a:cs typeface="Calibri"/>
                  </a:endParaRPr>
                </a:p>
              </p:txBody>
            </p:sp>
            <p:sp>
              <p:nvSpPr>
                <p:cNvPr id="40" name="Line 881">
                  <a:extLst>
                    <a:ext uri="{FF2B5EF4-FFF2-40B4-BE49-F238E27FC236}">
                      <a16:creationId xmlns:a16="http://schemas.microsoft.com/office/drawing/2014/main" id="{04D9A84C-DA8F-EED9-E8A2-5FC1C54A8C54}"/>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p:spPr>
              <p:txBody>
                <a:bodyPr wrap="none" anchor="ctr"/>
                <a:lstStyle/>
                <a:p>
                  <a:endParaRPr lang="en-GB">
                    <a:latin typeface="Calibri"/>
                    <a:ea typeface="Calibri"/>
                    <a:cs typeface="Calibri"/>
                  </a:endParaRPr>
                </a:p>
              </p:txBody>
            </p:sp>
            <p:sp>
              <p:nvSpPr>
                <p:cNvPr id="41" name="Line 882">
                  <a:extLst>
                    <a:ext uri="{FF2B5EF4-FFF2-40B4-BE49-F238E27FC236}">
                      <a16:creationId xmlns:a16="http://schemas.microsoft.com/office/drawing/2014/main" id="{54BA9914-3E9C-BC1A-E825-8D63132EDDD4}"/>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p:spPr>
              <p:txBody>
                <a:bodyPr wrap="none" anchor="ctr"/>
                <a:lstStyle/>
                <a:p>
                  <a:endParaRPr lang="en-GB">
                    <a:latin typeface="Calibri"/>
                    <a:ea typeface="Calibri"/>
                    <a:cs typeface="Calibri"/>
                  </a:endParaRPr>
                </a:p>
              </p:txBody>
            </p:sp>
            <p:sp>
              <p:nvSpPr>
                <p:cNvPr id="42" name="Rectangle 880">
                  <a:extLst>
                    <a:ext uri="{FF2B5EF4-FFF2-40B4-BE49-F238E27FC236}">
                      <a16:creationId xmlns:a16="http://schemas.microsoft.com/office/drawing/2014/main" id="{76C61D47-091F-597B-76C0-50E0ECFCFC2A}"/>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GB">
                    <a:latin typeface="Calibri"/>
                    <a:ea typeface="Calibri"/>
                    <a:cs typeface="Calibri"/>
                  </a:endParaRPr>
                </a:p>
              </p:txBody>
            </p:sp>
            <p:sp>
              <p:nvSpPr>
                <p:cNvPr id="43" name="Oval 878">
                  <a:extLst>
                    <a:ext uri="{FF2B5EF4-FFF2-40B4-BE49-F238E27FC236}">
                      <a16:creationId xmlns:a16="http://schemas.microsoft.com/office/drawing/2014/main" id="{D715E1C0-7211-354A-045F-EC4652022C2B}"/>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GB">
                    <a:latin typeface="Calibri"/>
                    <a:ea typeface="Calibri"/>
                    <a:cs typeface="Calibri"/>
                  </a:endParaRPr>
                </a:p>
              </p:txBody>
            </p:sp>
            <p:sp>
              <p:nvSpPr>
                <p:cNvPr id="44" name="Line 882">
                  <a:extLst>
                    <a:ext uri="{FF2B5EF4-FFF2-40B4-BE49-F238E27FC236}">
                      <a16:creationId xmlns:a16="http://schemas.microsoft.com/office/drawing/2014/main" id="{BF5B7C47-A2D1-EC23-980E-9B5DD9D01AF5}"/>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p:spPr>
              <p:txBody>
                <a:bodyPr wrap="none" anchor="ctr"/>
                <a:lstStyle/>
                <a:p>
                  <a:endParaRPr lang="en-GB">
                    <a:latin typeface="Calibri"/>
                    <a:ea typeface="Calibri"/>
                    <a:cs typeface="Calibri"/>
                  </a:endParaRPr>
                </a:p>
              </p:txBody>
            </p:sp>
            <p:sp>
              <p:nvSpPr>
                <p:cNvPr id="45" name="Line 882">
                  <a:extLst>
                    <a:ext uri="{FF2B5EF4-FFF2-40B4-BE49-F238E27FC236}">
                      <a16:creationId xmlns:a16="http://schemas.microsoft.com/office/drawing/2014/main" id="{3E4726E5-9097-8829-8B02-309F89EAE57F}"/>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p:spPr>
              <p:txBody>
                <a:bodyPr wrap="none" anchor="ctr"/>
                <a:lstStyle/>
                <a:p>
                  <a:endParaRPr lang="en-GB">
                    <a:latin typeface="Calibri"/>
                    <a:ea typeface="Calibri"/>
                    <a:cs typeface="Calibri"/>
                  </a:endParaRPr>
                </a:p>
              </p:txBody>
            </p:sp>
            <p:sp>
              <p:nvSpPr>
                <p:cNvPr id="46" name="Line 884">
                  <a:extLst>
                    <a:ext uri="{FF2B5EF4-FFF2-40B4-BE49-F238E27FC236}">
                      <a16:creationId xmlns:a16="http://schemas.microsoft.com/office/drawing/2014/main" id="{49F57821-9AEE-D2A4-574C-0663FBDC2E1B}"/>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p:spPr>
              <p:txBody>
                <a:bodyPr wrap="none" anchor="ctr"/>
                <a:lstStyle/>
                <a:p>
                  <a:endParaRPr lang="en-GB">
                    <a:latin typeface="Calibri"/>
                    <a:ea typeface="Calibri"/>
                    <a:cs typeface="Calibri"/>
                  </a:endParaRPr>
                </a:p>
              </p:txBody>
            </p:sp>
            <p:sp>
              <p:nvSpPr>
                <p:cNvPr id="47" name="Oval 885">
                  <a:extLst>
                    <a:ext uri="{FF2B5EF4-FFF2-40B4-BE49-F238E27FC236}">
                      <a16:creationId xmlns:a16="http://schemas.microsoft.com/office/drawing/2014/main" id="{B15C6808-BD93-E43D-19CB-37134D9C32BE}"/>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GB">
                    <a:latin typeface="Calibri"/>
                    <a:ea typeface="Calibri"/>
                    <a:cs typeface="Calibri"/>
                  </a:endParaRPr>
                </a:p>
              </p:txBody>
            </p:sp>
            <p:sp>
              <p:nvSpPr>
                <p:cNvPr id="48" name="Line 881">
                  <a:extLst>
                    <a:ext uri="{FF2B5EF4-FFF2-40B4-BE49-F238E27FC236}">
                      <a16:creationId xmlns:a16="http://schemas.microsoft.com/office/drawing/2014/main" id="{A63A7B54-B72D-8C8F-6AD2-FD00C95315FA}"/>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p:spPr>
              <p:txBody>
                <a:bodyPr wrap="none" anchor="ctr"/>
                <a:lstStyle/>
                <a:p>
                  <a:endParaRPr lang="en-GB">
                    <a:latin typeface="Calibri"/>
                    <a:ea typeface="Calibri"/>
                    <a:cs typeface="Calibri"/>
                  </a:endParaRPr>
                </a:p>
              </p:txBody>
            </p:sp>
            <p:sp>
              <p:nvSpPr>
                <p:cNvPr id="49" name="Line 882">
                  <a:extLst>
                    <a:ext uri="{FF2B5EF4-FFF2-40B4-BE49-F238E27FC236}">
                      <a16:creationId xmlns:a16="http://schemas.microsoft.com/office/drawing/2014/main" id="{5ACF811E-701F-8652-8136-A4D5DB57C00C}"/>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p:spPr>
              <p:txBody>
                <a:bodyPr wrap="none" anchor="ctr"/>
                <a:lstStyle/>
                <a:p>
                  <a:endParaRPr lang="en-GB">
                    <a:latin typeface="Calibri"/>
                    <a:ea typeface="Calibri"/>
                    <a:cs typeface="Calibri"/>
                  </a:endParaRPr>
                </a:p>
              </p:txBody>
            </p:sp>
          </p:grpSp>
        </p:grpSp>
        <p:grpSp>
          <p:nvGrpSpPr>
            <p:cNvPr id="23" name="Group 22">
              <a:extLst>
                <a:ext uri="{FF2B5EF4-FFF2-40B4-BE49-F238E27FC236}">
                  <a16:creationId xmlns:a16="http://schemas.microsoft.com/office/drawing/2014/main" id="{3C48225B-0671-0CBB-0EC5-5F7BBF494A2C}"/>
                </a:ext>
              </a:extLst>
            </p:cNvPr>
            <p:cNvGrpSpPr/>
            <p:nvPr/>
          </p:nvGrpSpPr>
          <p:grpSpPr>
            <a:xfrm>
              <a:off x="57450" y="3998181"/>
              <a:ext cx="484418" cy="349404"/>
              <a:chOff x="1012668" y="927184"/>
              <a:chExt cx="747559" cy="539203"/>
            </a:xfrm>
          </p:grpSpPr>
          <p:sp>
            <p:nvSpPr>
              <p:cNvPr id="24" name="Line 853">
                <a:extLst>
                  <a:ext uri="{FF2B5EF4-FFF2-40B4-BE49-F238E27FC236}">
                    <a16:creationId xmlns:a16="http://schemas.microsoft.com/office/drawing/2014/main" id="{2CD05DA2-7BFE-1525-C9A4-421C1DBE2CCE}"/>
                  </a:ext>
                </a:extLst>
              </p:cNvPr>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 xmlns:a14="http://schemas.microsoft.com/office/drawing/2010/main">
                    <a:noFill/>
                  </a14:hiddenFill>
                </a:ext>
              </a:extLst>
            </p:spPr>
            <p:txBody>
              <a:bodyPr wrap="none" anchor="ctr">
                <a:flatTx/>
              </a:bodyPr>
              <a:lstStyle/>
              <a:p>
                <a:endParaRPr lang="en-GB">
                  <a:latin typeface="Calibri"/>
                  <a:ea typeface="Times New Roman"/>
                  <a:cs typeface="Times New Roman"/>
                </a:endParaRPr>
              </a:p>
            </p:txBody>
          </p:sp>
          <p:sp>
            <p:nvSpPr>
              <p:cNvPr id="25" name="Rectangle 876">
                <a:extLst>
                  <a:ext uri="{FF2B5EF4-FFF2-40B4-BE49-F238E27FC236}">
                    <a16:creationId xmlns:a16="http://schemas.microsoft.com/office/drawing/2014/main" id="{C2517502-CE44-A9CA-7C0A-311790AA2D45}"/>
                  </a:ext>
                </a:extLst>
              </p:cNvPr>
              <p:cNvSpPr>
                <a:spLocks noChangeAspect="1" noChangeArrowheads="1"/>
              </p:cNvSpPr>
              <p:nvPr/>
            </p:nvSpPr>
            <p:spPr bwMode="auto">
              <a:xfrm>
                <a:off x="1059818" y="927184"/>
                <a:ext cx="100" cy="427467"/>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GB">
                  <a:latin typeface="Calibri"/>
                  <a:ea typeface="Times New Roman"/>
                  <a:cs typeface="Calibri"/>
                </a:endParaRPr>
              </a:p>
            </p:txBody>
          </p:sp>
          <p:sp>
            <p:nvSpPr>
              <p:cNvPr id="26" name="Rectangle 873">
                <a:extLst>
                  <a:ext uri="{FF2B5EF4-FFF2-40B4-BE49-F238E27FC236}">
                    <a16:creationId xmlns:a16="http://schemas.microsoft.com/office/drawing/2014/main" id="{27FA1EFA-9F20-0838-CC7F-45A6272BCCEF}"/>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a:latin typeface="Calibri"/>
                    <a:ea typeface="Times New Roman"/>
                    <a:cs typeface="Calibri"/>
                  </a:rPr>
                  <a:t>c1</a:t>
                </a:r>
              </a:p>
            </p:txBody>
          </p:sp>
          <p:sp>
            <p:nvSpPr>
              <p:cNvPr id="27" name="Freeform 875">
                <a:extLst>
                  <a:ext uri="{FF2B5EF4-FFF2-40B4-BE49-F238E27FC236}">
                    <a16:creationId xmlns:a16="http://schemas.microsoft.com/office/drawing/2014/main" id="{86A3116B-84D9-261E-BDFE-C5EA2F5638FA}"/>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GB">
                  <a:latin typeface="Calibri"/>
                  <a:ea typeface="Times New Roman"/>
                  <a:cs typeface="Times New Roman"/>
                </a:endParaRPr>
              </a:p>
            </p:txBody>
          </p:sp>
        </p:grpSp>
      </p:grpSp>
      <p:grpSp>
        <p:nvGrpSpPr>
          <p:cNvPr id="61" name="Group 60">
            <a:extLst>
              <a:ext uri="{FF2B5EF4-FFF2-40B4-BE49-F238E27FC236}">
                <a16:creationId xmlns:a16="http://schemas.microsoft.com/office/drawing/2014/main" id="{2CB3D12F-8BFC-F7A3-0F2A-1B4FF0FC2471}"/>
              </a:ext>
            </a:extLst>
          </p:cNvPr>
          <p:cNvGrpSpPr/>
          <p:nvPr/>
        </p:nvGrpSpPr>
        <p:grpSpPr>
          <a:xfrm>
            <a:off x="9053847" y="2190652"/>
            <a:ext cx="2782108" cy="1557425"/>
            <a:chOff x="5462222" y="5016046"/>
            <a:chExt cx="2782108" cy="1557425"/>
          </a:xfrm>
        </p:grpSpPr>
        <mc:AlternateContent xmlns:mc="http://schemas.openxmlformats.org/markup-compatibility/2006" xmlns:a14="http://schemas.microsoft.com/office/drawing/2010/main">
          <mc:Choice Requires="a14">
            <p:sp>
              <p:nvSpPr>
                <p:cNvPr id="62" name="Rectangle 61">
                  <a:extLst>
                    <a:ext uri="{FF2B5EF4-FFF2-40B4-BE49-F238E27FC236}">
                      <a16:creationId xmlns:a16="http://schemas.microsoft.com/office/drawing/2014/main" id="{992C266A-7D7E-C6F3-3691-DDC648223CD8}"/>
                    </a:ext>
                  </a:extLst>
                </p:cNvPr>
                <p:cNvSpPr/>
                <p:nvPr/>
              </p:nvSpPr>
              <p:spPr>
                <a:xfrm>
                  <a:off x="5462222" y="6265694"/>
                  <a:ext cx="2782108" cy="307777"/>
                </a:xfrm>
                <a:prstGeom prst="rect">
                  <a:avLst/>
                </a:prstGeom>
              </p:spPr>
              <p:txBody>
                <a:bodyPr wrap="none">
                  <a:spAutoFit/>
                </a:bodyPr>
                <a:lstStyle/>
                <a:p>
                  <a:r>
                    <a:rPr lang="en-GB" sz="1400" i="1">
                      <a:latin typeface="Times New Roman"/>
                      <a:cs typeface="Times New Roman"/>
                    </a:rPr>
                    <a:t> </a:t>
                  </a:r>
                  <a14:m>
                    <m:oMath xmlns:m="http://schemas.openxmlformats.org/officeDocument/2006/math">
                      <m:r>
                        <a:rPr lang="en-GB" sz="1400" i="1" smtClean="0">
                          <a:latin typeface="Cambria Math" panose="02040503050406030204" pitchFamily="18" charset="0"/>
                        </a:rPr>
                        <m:t>𝑔</m:t>
                      </m:r>
                      <m:r>
                        <a:rPr lang="en-GB" sz="1400" i="1" smtClean="0">
                          <a:latin typeface="Cambria Math" panose="02040503050406030204" pitchFamily="18" charset="0"/>
                        </a:rPr>
                        <m:t>=</m:t>
                      </m:r>
                      <m:d>
                        <m:dPr>
                          <m:begChr m:val="{"/>
                          <m:endChr m:val="}"/>
                          <m:ctrlPr>
                            <a:rPr lang="en-GB" sz="1400" i="1" smtClean="0">
                              <a:latin typeface="Cambria Math" panose="02040503050406030204" pitchFamily="18" charset="0"/>
                            </a:rPr>
                          </m:ctrlPr>
                        </m:dPr>
                        <m:e>
                          <m:r>
                            <a:rPr lang="en-GB" sz="1400" i="1" smtClean="0">
                              <a:latin typeface="Cambria Math" panose="02040503050406030204" pitchFamily="18" charset="0"/>
                            </a:rPr>
                            <m:t>𝑙𝑜𝑐</m:t>
                          </m:r>
                          <m:d>
                            <m:dPr>
                              <m:ctrlPr>
                                <a:rPr lang="en-GB" sz="1400" i="1" smtClean="0">
                                  <a:latin typeface="Cambria Math" panose="02040503050406030204" pitchFamily="18" charset="0"/>
                                </a:rPr>
                              </m:ctrlPr>
                            </m:dPr>
                            <m:e>
                              <m:r>
                                <a:rPr lang="en-GB" sz="1400" i="1" smtClean="0">
                                  <a:latin typeface="Cambria Math" panose="02040503050406030204" pitchFamily="18" charset="0"/>
                                </a:rPr>
                                <m:t>𝑟</m:t>
                              </m:r>
                              <m:r>
                                <a:rPr lang="en-GB" sz="1400" i="1" smtClean="0">
                                  <a:latin typeface="Cambria Math" panose="02040503050406030204" pitchFamily="18" charset="0"/>
                                </a:rPr>
                                <m:t>1</m:t>
                              </m:r>
                            </m:e>
                          </m:d>
                          <m:r>
                            <a:rPr lang="en-GB" sz="1400" i="1" smtClean="0">
                              <a:latin typeface="Cambria Math" panose="02040503050406030204" pitchFamily="18" charset="0"/>
                            </a:rPr>
                            <m:t>=</m:t>
                          </m:r>
                          <m:r>
                            <a:rPr lang="en-GB" sz="1400" i="1" smtClean="0">
                              <a:latin typeface="Cambria Math" panose="02040503050406030204" pitchFamily="18" charset="0"/>
                            </a:rPr>
                            <m:t>𝑑</m:t>
                          </m:r>
                          <m:r>
                            <a:rPr lang="en-GB" sz="1400" i="1" smtClean="0">
                              <a:latin typeface="Cambria Math" panose="02040503050406030204" pitchFamily="18" charset="0"/>
                            </a:rPr>
                            <m:t>3, </m:t>
                          </m:r>
                          <m:r>
                            <a:rPr lang="en-GB" sz="1400" i="1" smtClean="0">
                              <a:latin typeface="Cambria Math" panose="02040503050406030204" pitchFamily="18" charset="0"/>
                            </a:rPr>
                            <m:t>𝑙𝑜𝑐</m:t>
                          </m:r>
                          <m:d>
                            <m:dPr>
                              <m:ctrlPr>
                                <a:rPr lang="en-GB" sz="1400" i="1" smtClean="0">
                                  <a:latin typeface="Cambria Math" panose="02040503050406030204" pitchFamily="18" charset="0"/>
                                </a:rPr>
                              </m:ctrlPr>
                            </m:dPr>
                            <m:e>
                              <m:r>
                                <a:rPr lang="en-GB" sz="1400" i="1" smtClean="0">
                                  <a:latin typeface="Cambria Math" panose="02040503050406030204" pitchFamily="18" charset="0"/>
                                </a:rPr>
                                <m:t>𝑐</m:t>
                              </m:r>
                              <m:r>
                                <a:rPr lang="en-GB" sz="1400" i="1" smtClean="0">
                                  <a:latin typeface="Cambria Math" panose="02040503050406030204" pitchFamily="18" charset="0"/>
                                </a:rPr>
                                <m:t>1</m:t>
                              </m:r>
                            </m:e>
                          </m:d>
                          <m:r>
                            <a:rPr lang="en-GB" sz="1400" i="1" smtClean="0">
                              <a:latin typeface="Cambria Math" panose="02040503050406030204" pitchFamily="18" charset="0"/>
                            </a:rPr>
                            <m:t>=</m:t>
                          </m:r>
                          <m:r>
                            <a:rPr lang="en-GB" sz="1400" i="1" smtClean="0">
                              <a:latin typeface="Cambria Math" panose="02040503050406030204" pitchFamily="18" charset="0"/>
                            </a:rPr>
                            <m:t>𝑟</m:t>
                          </m:r>
                          <m:r>
                            <a:rPr lang="en-GB" sz="1400" i="1" smtClean="0">
                              <a:latin typeface="Cambria Math" panose="02040503050406030204" pitchFamily="18" charset="0"/>
                            </a:rPr>
                            <m:t>1</m:t>
                          </m:r>
                        </m:e>
                      </m:d>
                    </m:oMath>
                  </a14:m>
                  <a:endParaRPr lang="en-GB" sz="1400">
                    <a:latin typeface="Times New Roman"/>
                    <a:cs typeface="Times New Roman"/>
                  </a:endParaRPr>
                </a:p>
              </p:txBody>
            </p:sp>
          </mc:Choice>
          <mc:Fallback xmlns="">
            <p:sp>
              <p:nvSpPr>
                <p:cNvPr id="62" name="Rectangle 61">
                  <a:extLst>
                    <a:ext uri="{FF2B5EF4-FFF2-40B4-BE49-F238E27FC236}">
                      <a16:creationId xmlns:a16="http://schemas.microsoft.com/office/drawing/2014/main" id="{992C266A-7D7E-C6F3-3691-DDC648223CD8}"/>
                    </a:ext>
                  </a:extLst>
                </p:cNvPr>
                <p:cNvSpPr>
                  <a:spLocks noRot="1" noChangeAspect="1" noMove="1" noResize="1" noEditPoints="1" noAdjustHandles="1" noChangeArrowheads="1" noChangeShapeType="1" noTextEdit="1"/>
                </p:cNvSpPr>
                <p:nvPr/>
              </p:nvSpPr>
              <p:spPr>
                <a:xfrm>
                  <a:off x="5462222" y="6265694"/>
                  <a:ext cx="2782108" cy="307777"/>
                </a:xfrm>
                <a:prstGeom prst="rect">
                  <a:avLst/>
                </a:prstGeom>
                <a:blipFill>
                  <a:blip r:embed="rId10"/>
                  <a:stretch>
                    <a:fillRect b="-3846"/>
                  </a:stretch>
                </a:blipFill>
              </p:spPr>
              <p:txBody>
                <a:bodyPr/>
                <a:lstStyle/>
                <a:p>
                  <a:r>
                    <a:rPr lang="en-DE">
                      <a:noFill/>
                    </a:rPr>
                    <a:t> </a:t>
                  </a:r>
                </a:p>
              </p:txBody>
            </p:sp>
          </mc:Fallback>
        </mc:AlternateContent>
        <p:grpSp>
          <p:nvGrpSpPr>
            <p:cNvPr id="63" name="Group 62">
              <a:extLst>
                <a:ext uri="{FF2B5EF4-FFF2-40B4-BE49-F238E27FC236}">
                  <a16:creationId xmlns:a16="http://schemas.microsoft.com/office/drawing/2014/main" id="{F2A5F270-1EE0-19FF-5843-75A1B285AC53}"/>
                </a:ext>
              </a:extLst>
            </p:cNvPr>
            <p:cNvGrpSpPr>
              <a:grpSpLocks noChangeAspect="1"/>
            </p:cNvGrpSpPr>
            <p:nvPr/>
          </p:nvGrpSpPr>
          <p:grpSpPr>
            <a:xfrm>
              <a:off x="5483242" y="5016046"/>
              <a:ext cx="2657242" cy="1147446"/>
              <a:chOff x="5323352" y="4678231"/>
              <a:chExt cx="2952491" cy="1274940"/>
            </a:xfrm>
          </p:grpSpPr>
          <p:grpSp>
            <p:nvGrpSpPr>
              <p:cNvPr id="64" name="Group 63">
                <a:extLst>
                  <a:ext uri="{FF2B5EF4-FFF2-40B4-BE49-F238E27FC236}">
                    <a16:creationId xmlns:a16="http://schemas.microsoft.com/office/drawing/2014/main" id="{B74519EA-1F66-AABA-5FB6-6A86290D6572}"/>
                  </a:ext>
                </a:extLst>
              </p:cNvPr>
              <p:cNvGrpSpPr/>
              <p:nvPr/>
            </p:nvGrpSpPr>
            <p:grpSpPr>
              <a:xfrm>
                <a:off x="7288292" y="5578688"/>
                <a:ext cx="987551" cy="367987"/>
                <a:chOff x="8801532" y="4013715"/>
                <a:chExt cx="1371600" cy="511093"/>
              </a:xfrm>
            </p:grpSpPr>
            <p:sp>
              <p:nvSpPr>
                <p:cNvPr id="107" name="Lightning Bolt 106">
                  <a:extLst>
                    <a:ext uri="{FF2B5EF4-FFF2-40B4-BE49-F238E27FC236}">
                      <a16:creationId xmlns:a16="http://schemas.microsoft.com/office/drawing/2014/main" id="{E0BAC348-83F6-3348-70B2-B348FC98329F}"/>
                    </a:ext>
                  </a:extLst>
                </p:cNvPr>
                <p:cNvSpPr/>
                <p:nvPr/>
              </p:nvSpPr>
              <p:spPr>
                <a:xfrm rot="19965343">
                  <a:off x="9139183" y="4118408"/>
                  <a:ext cx="619075" cy="406400"/>
                </a:xfrm>
                <a:prstGeom prst="lightningBolt">
                  <a:avLst/>
                </a:prstGeom>
                <a:solidFill>
                  <a:srgbClr val="CDC9C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8" name="Freeform 860">
                  <a:extLst>
                    <a:ext uri="{FF2B5EF4-FFF2-40B4-BE49-F238E27FC236}">
                      <a16:creationId xmlns:a16="http://schemas.microsoft.com/office/drawing/2014/main" id="{CEB271BA-97C0-B85C-8D43-CA1E97E6EACF}"/>
                    </a:ext>
                  </a:extLst>
                </p:cNvPr>
                <p:cNvSpPr>
                  <a:spLocks/>
                </p:cNvSpPr>
                <p:nvPr/>
              </p:nvSpPr>
              <p:spPr bwMode="auto">
                <a:xfrm>
                  <a:off x="8801532" y="4026280"/>
                  <a:ext cx="1371600" cy="32004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GB">
                    <a:latin typeface="Calibri"/>
                    <a:ea typeface="Calibri"/>
                    <a:cs typeface="Calibri"/>
                  </a:endParaRPr>
                </a:p>
              </p:txBody>
            </p:sp>
            <p:cxnSp>
              <p:nvCxnSpPr>
                <p:cNvPr id="109" name="Straight Connector 108">
                  <a:extLst>
                    <a:ext uri="{FF2B5EF4-FFF2-40B4-BE49-F238E27FC236}">
                      <a16:creationId xmlns:a16="http://schemas.microsoft.com/office/drawing/2014/main" id="{2A7878F6-1B35-B37E-556A-A80E05484F5D}"/>
                    </a:ext>
                  </a:extLst>
                </p:cNvPr>
                <p:cNvCxnSpPr/>
                <p:nvPr/>
              </p:nvCxnSpPr>
              <p:spPr>
                <a:xfrm>
                  <a:off x="9047075" y="4017699"/>
                  <a:ext cx="1124712"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0" name="Straight Connector 109">
                  <a:extLst>
                    <a:ext uri="{FF2B5EF4-FFF2-40B4-BE49-F238E27FC236}">
                      <a16:creationId xmlns:a16="http://schemas.microsoft.com/office/drawing/2014/main" id="{201A68ED-C41F-D3E1-AD68-8197C4038FB0}"/>
                    </a:ext>
                  </a:extLst>
                </p:cNvPr>
                <p:cNvCxnSpPr/>
                <p:nvPr/>
              </p:nvCxnSpPr>
              <p:spPr>
                <a:xfrm flipV="1">
                  <a:off x="9829800" y="4013715"/>
                  <a:ext cx="341987" cy="332605"/>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1" name="Straight Connector 110">
                  <a:extLst>
                    <a:ext uri="{FF2B5EF4-FFF2-40B4-BE49-F238E27FC236}">
                      <a16:creationId xmlns:a16="http://schemas.microsoft.com/office/drawing/2014/main" id="{2AF4D88C-5E4C-C74A-A3F4-26EEB243DB80}"/>
                    </a:ext>
                  </a:extLst>
                </p:cNvPr>
                <p:cNvCxnSpPr>
                  <a:cxnSpLocks/>
                </p:cNvCxnSpPr>
                <p:nvPr/>
              </p:nvCxnSpPr>
              <p:spPr>
                <a:xfrm>
                  <a:off x="8997725" y="4349095"/>
                  <a:ext cx="261014"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65" name="Group 64">
                <a:extLst>
                  <a:ext uri="{FF2B5EF4-FFF2-40B4-BE49-F238E27FC236}">
                    <a16:creationId xmlns:a16="http://schemas.microsoft.com/office/drawing/2014/main" id="{2983B7FE-2741-4A62-81F7-D7C40C02D8EA}"/>
                  </a:ext>
                </a:extLst>
              </p:cNvPr>
              <p:cNvGrpSpPr/>
              <p:nvPr/>
            </p:nvGrpSpPr>
            <p:grpSpPr>
              <a:xfrm>
                <a:off x="5323352" y="5509529"/>
                <a:ext cx="1253855" cy="443642"/>
                <a:chOff x="6504246" y="3854161"/>
                <a:chExt cx="1741467" cy="616169"/>
              </a:xfrm>
            </p:grpSpPr>
            <p:grpSp>
              <p:nvGrpSpPr>
                <p:cNvPr id="97" name="Group 96">
                  <a:extLst>
                    <a:ext uri="{FF2B5EF4-FFF2-40B4-BE49-F238E27FC236}">
                      <a16:creationId xmlns:a16="http://schemas.microsoft.com/office/drawing/2014/main" id="{19D08B6D-4788-1CBE-B957-53D34157EE82}"/>
                    </a:ext>
                  </a:extLst>
                </p:cNvPr>
                <p:cNvGrpSpPr/>
                <p:nvPr/>
              </p:nvGrpSpPr>
              <p:grpSpPr>
                <a:xfrm>
                  <a:off x="6504246" y="3854161"/>
                  <a:ext cx="1589458" cy="616169"/>
                  <a:chOff x="6135946" y="3854161"/>
                  <a:chExt cx="1589458" cy="616169"/>
                </a:xfrm>
              </p:grpSpPr>
              <p:sp>
                <p:nvSpPr>
                  <p:cNvPr id="99" name="Lightning Bolt 98">
                    <a:extLst>
                      <a:ext uri="{FF2B5EF4-FFF2-40B4-BE49-F238E27FC236}">
                        <a16:creationId xmlns:a16="http://schemas.microsoft.com/office/drawing/2014/main" id="{0774BCD1-0EF5-89CF-CBDD-8D9811322658}"/>
                      </a:ext>
                    </a:extLst>
                  </p:cNvPr>
                  <p:cNvSpPr/>
                  <p:nvPr/>
                </p:nvSpPr>
                <p:spPr>
                  <a:xfrm rot="19965343">
                    <a:off x="6135946" y="4063930"/>
                    <a:ext cx="760257" cy="406400"/>
                  </a:xfrm>
                  <a:prstGeom prst="lightningBolt">
                    <a:avLst/>
                  </a:prstGeom>
                  <a:solidFill>
                    <a:srgbClr val="CDC9C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100" name="Straight Connector 99">
                    <a:extLst>
                      <a:ext uri="{FF2B5EF4-FFF2-40B4-BE49-F238E27FC236}">
                        <a16:creationId xmlns:a16="http://schemas.microsoft.com/office/drawing/2014/main" id="{727A3240-2918-D6C1-847E-FC462A2E7E7E}"/>
                      </a:ext>
                    </a:extLst>
                  </p:cNvPr>
                  <p:cNvCxnSpPr/>
                  <p:nvPr/>
                </p:nvCxnSpPr>
                <p:spPr>
                  <a:xfrm>
                    <a:off x="6591548" y="3854161"/>
                    <a:ext cx="113385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1" name="Straight Connector 100">
                    <a:extLst>
                      <a:ext uri="{FF2B5EF4-FFF2-40B4-BE49-F238E27FC236}">
                        <a16:creationId xmlns:a16="http://schemas.microsoft.com/office/drawing/2014/main" id="{42EF4FC4-5C98-B9A3-4FF6-8BDF78948308}"/>
                      </a:ext>
                    </a:extLst>
                  </p:cNvPr>
                  <p:cNvCxnSpPr>
                    <a:cxnSpLocks noChangeAspect="1"/>
                  </p:cNvCxnSpPr>
                  <p:nvPr/>
                </p:nvCxnSpPr>
                <p:spPr>
                  <a:xfrm flipV="1">
                    <a:off x="6173361" y="3859976"/>
                    <a:ext cx="423087" cy="41148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2" name="Straight Connector 101">
                    <a:extLst>
                      <a:ext uri="{FF2B5EF4-FFF2-40B4-BE49-F238E27FC236}">
                        <a16:creationId xmlns:a16="http://schemas.microsoft.com/office/drawing/2014/main" id="{DD46D3E5-5487-2369-FC9A-4E6394D46357}"/>
                      </a:ext>
                    </a:extLst>
                  </p:cNvPr>
                  <p:cNvCxnSpPr>
                    <a:cxnSpLocks/>
                  </p:cNvCxnSpPr>
                  <p:nvPr/>
                </p:nvCxnSpPr>
                <p:spPr>
                  <a:xfrm>
                    <a:off x="6901786" y="4296856"/>
                    <a:ext cx="261014"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98" name="Freeform 860">
                  <a:extLst>
                    <a:ext uri="{FF2B5EF4-FFF2-40B4-BE49-F238E27FC236}">
                      <a16:creationId xmlns:a16="http://schemas.microsoft.com/office/drawing/2014/main" id="{2F0F93B5-32E1-617E-577B-03C451C6E233}"/>
                    </a:ext>
                  </a:extLst>
                </p:cNvPr>
                <p:cNvSpPr>
                  <a:spLocks/>
                </p:cNvSpPr>
                <p:nvPr/>
              </p:nvSpPr>
              <p:spPr bwMode="auto">
                <a:xfrm>
                  <a:off x="6522378" y="3865501"/>
                  <a:ext cx="1723335" cy="42976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GB">
                    <a:latin typeface="Calibri"/>
                    <a:ea typeface="Calibri"/>
                    <a:cs typeface="Calibri"/>
                  </a:endParaRPr>
                </a:p>
              </p:txBody>
            </p:sp>
          </p:grpSp>
          <p:sp>
            <p:nvSpPr>
              <p:cNvPr id="66" name="Line 853">
                <a:extLst>
                  <a:ext uri="{FF2B5EF4-FFF2-40B4-BE49-F238E27FC236}">
                    <a16:creationId xmlns:a16="http://schemas.microsoft.com/office/drawing/2014/main" id="{E9B2BC86-D05A-9271-F57F-752199808D39}"/>
                  </a:ext>
                </a:extLst>
              </p:cNvPr>
              <p:cNvSpPr>
                <a:spLocks noChangeShapeType="1"/>
              </p:cNvSpPr>
              <p:nvPr/>
            </p:nvSpPr>
            <p:spPr bwMode="auto">
              <a:xfrm>
                <a:off x="5967843" y="5947252"/>
                <a:ext cx="1316735"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GB">
                    <a:ea typeface="Times New Roman"/>
                    <a:cs typeface="Times New Roman"/>
                  </a:rPr>
                  <a:t>          d3</a:t>
                </a:r>
              </a:p>
            </p:txBody>
          </p:sp>
          <p:grpSp>
            <p:nvGrpSpPr>
              <p:cNvPr id="67" name="Group 66">
                <a:extLst>
                  <a:ext uri="{FF2B5EF4-FFF2-40B4-BE49-F238E27FC236}">
                    <a16:creationId xmlns:a16="http://schemas.microsoft.com/office/drawing/2014/main" id="{54479D89-1493-F566-2D69-45899A35AD84}"/>
                  </a:ext>
                </a:extLst>
              </p:cNvPr>
              <p:cNvGrpSpPr/>
              <p:nvPr/>
            </p:nvGrpSpPr>
            <p:grpSpPr>
              <a:xfrm>
                <a:off x="6377267" y="4678231"/>
                <a:ext cx="1203321" cy="1021208"/>
                <a:chOff x="3906167" y="3324390"/>
                <a:chExt cx="1671281" cy="1418344"/>
              </a:xfrm>
              <a:solidFill>
                <a:srgbClr val="93D2FE"/>
              </a:solidFill>
            </p:grpSpPr>
            <p:sp>
              <p:nvSpPr>
                <p:cNvPr id="73" name="Oval 859">
                  <a:extLst>
                    <a:ext uri="{FF2B5EF4-FFF2-40B4-BE49-F238E27FC236}">
                      <a16:creationId xmlns:a16="http://schemas.microsoft.com/office/drawing/2014/main" id="{38470235-BA50-F303-E096-305A58FF02B5}"/>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GB" b="1">
                    <a:latin typeface="Calibri"/>
                    <a:ea typeface="Calibri"/>
                    <a:cs typeface="Calibri"/>
                  </a:endParaRPr>
                </a:p>
              </p:txBody>
            </p:sp>
            <p:sp>
              <p:nvSpPr>
                <p:cNvPr id="74" name="Oval 861">
                  <a:extLst>
                    <a:ext uri="{FF2B5EF4-FFF2-40B4-BE49-F238E27FC236}">
                      <a16:creationId xmlns:a16="http://schemas.microsoft.com/office/drawing/2014/main" id="{6CD9A84D-B15F-A504-0AE4-8A78A8577306}"/>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GB" b="1">
                    <a:latin typeface="Calibri"/>
                    <a:ea typeface="Calibri"/>
                    <a:cs typeface="Calibri"/>
                  </a:endParaRPr>
                </a:p>
              </p:txBody>
            </p:sp>
            <p:sp>
              <p:nvSpPr>
                <p:cNvPr id="75" name="Oval 862">
                  <a:extLst>
                    <a:ext uri="{FF2B5EF4-FFF2-40B4-BE49-F238E27FC236}">
                      <a16:creationId xmlns:a16="http://schemas.microsoft.com/office/drawing/2014/main" id="{5CD4B96F-E808-1E96-AFE8-91F2E6D6FF56}"/>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GB" b="1">
                    <a:latin typeface="Calibri"/>
                    <a:ea typeface="Calibri"/>
                    <a:cs typeface="Calibri"/>
                  </a:endParaRPr>
                </a:p>
              </p:txBody>
            </p:sp>
            <p:sp>
              <p:nvSpPr>
                <p:cNvPr id="76" name="Oval 863">
                  <a:extLst>
                    <a:ext uri="{FF2B5EF4-FFF2-40B4-BE49-F238E27FC236}">
                      <a16:creationId xmlns:a16="http://schemas.microsoft.com/office/drawing/2014/main" id="{423AC1AD-EDD9-9865-9638-099566CF4B88}"/>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GB" b="1">
                    <a:latin typeface="Calibri"/>
                    <a:ea typeface="Calibri"/>
                    <a:cs typeface="Calibri"/>
                  </a:endParaRPr>
                </a:p>
              </p:txBody>
            </p:sp>
            <p:sp>
              <p:nvSpPr>
                <p:cNvPr id="77" name="Oval 863">
                  <a:extLst>
                    <a:ext uri="{FF2B5EF4-FFF2-40B4-BE49-F238E27FC236}">
                      <a16:creationId xmlns:a16="http://schemas.microsoft.com/office/drawing/2014/main" id="{E99192DD-A835-23D2-A362-C510200452C3}"/>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GB" b="1">
                    <a:latin typeface="Calibri"/>
                    <a:ea typeface="Calibri"/>
                    <a:cs typeface="Calibri"/>
                  </a:endParaRPr>
                </a:p>
              </p:txBody>
            </p:sp>
            <p:grpSp>
              <p:nvGrpSpPr>
                <p:cNvPr id="78" name="Group 77">
                  <a:extLst>
                    <a:ext uri="{FF2B5EF4-FFF2-40B4-BE49-F238E27FC236}">
                      <a16:creationId xmlns:a16="http://schemas.microsoft.com/office/drawing/2014/main" id="{DBF4D4DC-7DD5-96EF-AFC7-8F79D179C225}"/>
                    </a:ext>
                  </a:extLst>
                </p:cNvPr>
                <p:cNvGrpSpPr/>
                <p:nvPr/>
              </p:nvGrpSpPr>
              <p:grpSpPr>
                <a:xfrm>
                  <a:off x="3906167" y="4047050"/>
                  <a:ext cx="1671281" cy="539042"/>
                  <a:chOff x="1320274" y="4580303"/>
                  <a:chExt cx="1671281" cy="467246"/>
                </a:xfrm>
                <a:grpFill/>
              </p:grpSpPr>
              <p:sp>
                <p:nvSpPr>
                  <p:cNvPr id="93" name="Freeform 860">
                    <a:extLst>
                      <a:ext uri="{FF2B5EF4-FFF2-40B4-BE49-F238E27FC236}">
                        <a16:creationId xmlns:a16="http://schemas.microsoft.com/office/drawing/2014/main" id="{A1776724-372E-E125-283C-F6B415F384EE}"/>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GB" b="1">
                      <a:latin typeface="Calibri"/>
                      <a:ea typeface="Calibri"/>
                      <a:cs typeface="Calibri"/>
                    </a:endParaRPr>
                  </a:p>
                </p:txBody>
              </p:sp>
              <p:sp>
                <p:nvSpPr>
                  <p:cNvPr id="94" name="Rectangle 864">
                    <a:extLst>
                      <a:ext uri="{FF2B5EF4-FFF2-40B4-BE49-F238E27FC236}">
                        <a16:creationId xmlns:a16="http://schemas.microsoft.com/office/drawing/2014/main" id="{EFD72FC4-EC73-49FD-A7E1-6638B3B72AB6}"/>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ctr"/>
                  <a:lstStyle/>
                  <a:p>
                    <a:pPr algn="ctr"/>
                    <a:r>
                      <a:rPr lang="en-GB">
                        <a:latin typeface="Calibri"/>
                        <a:ea typeface="Calibri"/>
                        <a:cs typeface="Calibri"/>
                      </a:rPr>
                      <a:t>r1</a:t>
                    </a:r>
                  </a:p>
                </p:txBody>
              </p:sp>
              <p:sp>
                <p:nvSpPr>
                  <p:cNvPr id="95" name="Freeform 865">
                    <a:extLst>
                      <a:ext uri="{FF2B5EF4-FFF2-40B4-BE49-F238E27FC236}">
                        <a16:creationId xmlns:a16="http://schemas.microsoft.com/office/drawing/2014/main" id="{884A2501-73F1-AE05-67CB-62645D5AD974}"/>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GB" b="1">
                      <a:latin typeface="Calibri"/>
                      <a:ea typeface="Calibri"/>
                      <a:cs typeface="Calibri"/>
                    </a:endParaRPr>
                  </a:p>
                </p:txBody>
              </p:sp>
              <p:sp>
                <p:nvSpPr>
                  <p:cNvPr id="96" name="Freeform 866">
                    <a:extLst>
                      <a:ext uri="{FF2B5EF4-FFF2-40B4-BE49-F238E27FC236}">
                        <a16:creationId xmlns:a16="http://schemas.microsoft.com/office/drawing/2014/main" id="{247370B1-75AF-208F-4787-061EAD7840C6}"/>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GB" b="1">
                      <a:latin typeface="Calibri"/>
                      <a:ea typeface="Calibri"/>
                      <a:cs typeface="Calibri"/>
                    </a:endParaRPr>
                  </a:p>
                </p:txBody>
              </p:sp>
            </p:grpSp>
            <p:grpSp>
              <p:nvGrpSpPr>
                <p:cNvPr id="79" name="Group 78">
                  <a:extLst>
                    <a:ext uri="{FF2B5EF4-FFF2-40B4-BE49-F238E27FC236}">
                      <a16:creationId xmlns:a16="http://schemas.microsoft.com/office/drawing/2014/main" id="{2EBE8DBC-A77B-FB84-C55A-61EEEB55E47E}"/>
                    </a:ext>
                  </a:extLst>
                </p:cNvPr>
                <p:cNvGrpSpPr/>
                <p:nvPr/>
              </p:nvGrpSpPr>
              <p:grpSpPr>
                <a:xfrm>
                  <a:off x="4596370" y="3324390"/>
                  <a:ext cx="552654" cy="1188720"/>
                  <a:chOff x="1823226" y="3235632"/>
                  <a:chExt cx="552654" cy="1188720"/>
                </a:xfrm>
                <a:grpFill/>
              </p:grpSpPr>
              <p:sp>
                <p:nvSpPr>
                  <p:cNvPr id="80" name="Oval 878">
                    <a:extLst>
                      <a:ext uri="{FF2B5EF4-FFF2-40B4-BE49-F238E27FC236}">
                        <a16:creationId xmlns:a16="http://schemas.microsoft.com/office/drawing/2014/main" id="{7A823010-3BD5-0438-882B-3A59EC9A04F7}"/>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GB">
                      <a:latin typeface="Calibri"/>
                      <a:ea typeface="Calibri"/>
                      <a:cs typeface="Calibri"/>
                    </a:endParaRPr>
                  </a:p>
                </p:txBody>
              </p:sp>
              <p:sp>
                <p:nvSpPr>
                  <p:cNvPr id="81" name="Rectangle 880">
                    <a:extLst>
                      <a:ext uri="{FF2B5EF4-FFF2-40B4-BE49-F238E27FC236}">
                        <a16:creationId xmlns:a16="http://schemas.microsoft.com/office/drawing/2014/main" id="{970E034D-EEEF-053A-A4A0-E563E33CD627}"/>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GB">
                      <a:latin typeface="Calibri"/>
                      <a:ea typeface="Calibri"/>
                      <a:cs typeface="Calibri"/>
                    </a:endParaRPr>
                  </a:p>
                </p:txBody>
              </p:sp>
              <p:sp>
                <p:nvSpPr>
                  <p:cNvPr id="82" name="Oval 878">
                    <a:extLst>
                      <a:ext uri="{FF2B5EF4-FFF2-40B4-BE49-F238E27FC236}">
                        <a16:creationId xmlns:a16="http://schemas.microsoft.com/office/drawing/2014/main" id="{DD4D8276-4036-A3C9-5151-BFAA027E6E9F}"/>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GB">
                      <a:latin typeface="Calibri"/>
                      <a:ea typeface="Calibri"/>
                      <a:cs typeface="Calibri"/>
                    </a:endParaRPr>
                  </a:p>
                </p:txBody>
              </p:sp>
              <p:sp>
                <p:nvSpPr>
                  <p:cNvPr id="83" name="Line 881">
                    <a:extLst>
                      <a:ext uri="{FF2B5EF4-FFF2-40B4-BE49-F238E27FC236}">
                        <a16:creationId xmlns:a16="http://schemas.microsoft.com/office/drawing/2014/main" id="{3F7B094E-C2A0-0D0D-0F5C-8AB43A5CD0A0}"/>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p:spPr>
                <p:txBody>
                  <a:bodyPr wrap="none" anchor="ctr"/>
                  <a:lstStyle/>
                  <a:p>
                    <a:endParaRPr lang="en-GB">
                      <a:latin typeface="Calibri"/>
                      <a:ea typeface="Calibri"/>
                      <a:cs typeface="Calibri"/>
                    </a:endParaRPr>
                  </a:p>
                </p:txBody>
              </p:sp>
              <p:sp>
                <p:nvSpPr>
                  <p:cNvPr id="84" name="Line 882">
                    <a:extLst>
                      <a:ext uri="{FF2B5EF4-FFF2-40B4-BE49-F238E27FC236}">
                        <a16:creationId xmlns:a16="http://schemas.microsoft.com/office/drawing/2014/main" id="{F59ADC19-B730-A4DF-0FA4-82E0AA607B3A}"/>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p:spPr>
                <p:txBody>
                  <a:bodyPr wrap="none" anchor="ctr"/>
                  <a:lstStyle/>
                  <a:p>
                    <a:endParaRPr lang="en-GB">
                      <a:latin typeface="Calibri"/>
                      <a:ea typeface="Calibri"/>
                      <a:cs typeface="Calibri"/>
                    </a:endParaRPr>
                  </a:p>
                </p:txBody>
              </p:sp>
              <p:sp>
                <p:nvSpPr>
                  <p:cNvPr id="85" name="Rectangle 880">
                    <a:extLst>
                      <a:ext uri="{FF2B5EF4-FFF2-40B4-BE49-F238E27FC236}">
                        <a16:creationId xmlns:a16="http://schemas.microsoft.com/office/drawing/2014/main" id="{E48348F5-FBF8-87AE-A5A8-8365D28B85DE}"/>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GB">
                      <a:latin typeface="Calibri"/>
                      <a:ea typeface="Calibri"/>
                      <a:cs typeface="Calibri"/>
                    </a:endParaRPr>
                  </a:p>
                </p:txBody>
              </p:sp>
              <p:sp>
                <p:nvSpPr>
                  <p:cNvPr id="86" name="Oval 878">
                    <a:extLst>
                      <a:ext uri="{FF2B5EF4-FFF2-40B4-BE49-F238E27FC236}">
                        <a16:creationId xmlns:a16="http://schemas.microsoft.com/office/drawing/2014/main" id="{4793C8A1-496F-3EB2-D497-F78D911022D9}"/>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GB">
                      <a:latin typeface="Calibri"/>
                      <a:ea typeface="Calibri"/>
                      <a:cs typeface="Calibri"/>
                    </a:endParaRPr>
                  </a:p>
                </p:txBody>
              </p:sp>
              <p:sp>
                <p:nvSpPr>
                  <p:cNvPr id="87" name="Line 882">
                    <a:extLst>
                      <a:ext uri="{FF2B5EF4-FFF2-40B4-BE49-F238E27FC236}">
                        <a16:creationId xmlns:a16="http://schemas.microsoft.com/office/drawing/2014/main" id="{5A80349B-7D86-FB4D-8B6D-4B1BCDBD4E29}"/>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p:spPr>
                <p:txBody>
                  <a:bodyPr wrap="none" anchor="ctr"/>
                  <a:lstStyle/>
                  <a:p>
                    <a:endParaRPr lang="en-GB">
                      <a:latin typeface="Calibri"/>
                      <a:ea typeface="Calibri"/>
                      <a:cs typeface="Calibri"/>
                    </a:endParaRPr>
                  </a:p>
                </p:txBody>
              </p:sp>
              <p:sp>
                <p:nvSpPr>
                  <p:cNvPr id="88" name="Line 882">
                    <a:extLst>
                      <a:ext uri="{FF2B5EF4-FFF2-40B4-BE49-F238E27FC236}">
                        <a16:creationId xmlns:a16="http://schemas.microsoft.com/office/drawing/2014/main" id="{4D6B9017-CF63-FDEA-1D3A-37E30F4CA1B0}"/>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p:spPr>
                <p:txBody>
                  <a:bodyPr wrap="none" anchor="ctr"/>
                  <a:lstStyle/>
                  <a:p>
                    <a:endParaRPr lang="en-GB">
                      <a:latin typeface="Calibri"/>
                      <a:ea typeface="Calibri"/>
                      <a:cs typeface="Calibri"/>
                    </a:endParaRPr>
                  </a:p>
                </p:txBody>
              </p:sp>
              <p:sp>
                <p:nvSpPr>
                  <p:cNvPr id="89" name="Line 884">
                    <a:extLst>
                      <a:ext uri="{FF2B5EF4-FFF2-40B4-BE49-F238E27FC236}">
                        <a16:creationId xmlns:a16="http://schemas.microsoft.com/office/drawing/2014/main" id="{07D1F0DE-BB4A-FFC6-494F-DA2FE53A74D6}"/>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p:spPr>
                <p:txBody>
                  <a:bodyPr wrap="none" anchor="ctr"/>
                  <a:lstStyle/>
                  <a:p>
                    <a:endParaRPr lang="en-GB">
                      <a:latin typeface="Calibri"/>
                      <a:ea typeface="Calibri"/>
                      <a:cs typeface="Calibri"/>
                    </a:endParaRPr>
                  </a:p>
                </p:txBody>
              </p:sp>
              <p:sp>
                <p:nvSpPr>
                  <p:cNvPr id="90" name="Oval 885">
                    <a:extLst>
                      <a:ext uri="{FF2B5EF4-FFF2-40B4-BE49-F238E27FC236}">
                        <a16:creationId xmlns:a16="http://schemas.microsoft.com/office/drawing/2014/main" id="{47848D86-006B-A9E4-D519-F46E537C952A}"/>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GB">
                      <a:latin typeface="Calibri"/>
                      <a:ea typeface="Calibri"/>
                      <a:cs typeface="Calibri"/>
                    </a:endParaRPr>
                  </a:p>
                </p:txBody>
              </p:sp>
              <p:sp>
                <p:nvSpPr>
                  <p:cNvPr id="91" name="Line 881">
                    <a:extLst>
                      <a:ext uri="{FF2B5EF4-FFF2-40B4-BE49-F238E27FC236}">
                        <a16:creationId xmlns:a16="http://schemas.microsoft.com/office/drawing/2014/main" id="{90536051-97C8-E7B8-E216-2525DA5A7E81}"/>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p:spPr>
                <p:txBody>
                  <a:bodyPr wrap="none" anchor="ctr"/>
                  <a:lstStyle/>
                  <a:p>
                    <a:endParaRPr lang="en-GB">
                      <a:latin typeface="Calibri"/>
                      <a:ea typeface="Calibri"/>
                      <a:cs typeface="Calibri"/>
                    </a:endParaRPr>
                  </a:p>
                </p:txBody>
              </p:sp>
              <p:sp>
                <p:nvSpPr>
                  <p:cNvPr id="92" name="Line 882">
                    <a:extLst>
                      <a:ext uri="{FF2B5EF4-FFF2-40B4-BE49-F238E27FC236}">
                        <a16:creationId xmlns:a16="http://schemas.microsoft.com/office/drawing/2014/main" id="{FAAFA54E-5F5B-019B-EC44-C92E27B8A79A}"/>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p:spPr>
                <p:txBody>
                  <a:bodyPr wrap="none" anchor="ctr"/>
                  <a:lstStyle/>
                  <a:p>
                    <a:endParaRPr lang="en-GB">
                      <a:latin typeface="Calibri"/>
                      <a:ea typeface="Calibri"/>
                      <a:cs typeface="Calibri"/>
                    </a:endParaRPr>
                  </a:p>
                </p:txBody>
              </p:sp>
            </p:grpSp>
          </p:grpSp>
          <p:grpSp>
            <p:nvGrpSpPr>
              <p:cNvPr id="68" name="Group 67">
                <a:extLst>
                  <a:ext uri="{FF2B5EF4-FFF2-40B4-BE49-F238E27FC236}">
                    <a16:creationId xmlns:a16="http://schemas.microsoft.com/office/drawing/2014/main" id="{49FF8AB5-C46C-C7C9-B639-203FD8B5E4EC}"/>
                  </a:ext>
                </a:extLst>
              </p:cNvPr>
              <p:cNvGrpSpPr/>
              <p:nvPr/>
            </p:nvGrpSpPr>
            <p:grpSpPr>
              <a:xfrm>
                <a:off x="6990430" y="5181159"/>
                <a:ext cx="538242" cy="388227"/>
                <a:chOff x="1012668" y="927184"/>
                <a:chExt cx="747559" cy="539203"/>
              </a:xfrm>
            </p:grpSpPr>
            <p:sp>
              <p:nvSpPr>
                <p:cNvPr id="69" name="Line 853">
                  <a:extLst>
                    <a:ext uri="{FF2B5EF4-FFF2-40B4-BE49-F238E27FC236}">
                      <a16:creationId xmlns:a16="http://schemas.microsoft.com/office/drawing/2014/main" id="{5ACE3813-C103-1DF2-41C0-9596159A1F86}"/>
                    </a:ext>
                  </a:extLst>
                </p:cNvPr>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 xmlns:a14="http://schemas.microsoft.com/office/drawing/2010/main">
                      <a:noFill/>
                    </a14:hiddenFill>
                  </a:ext>
                </a:extLst>
              </p:spPr>
              <p:txBody>
                <a:bodyPr wrap="none" anchor="ctr">
                  <a:flatTx/>
                </a:bodyPr>
                <a:lstStyle/>
                <a:p>
                  <a:endParaRPr lang="en-GB">
                    <a:latin typeface="Calibri"/>
                    <a:ea typeface="Times New Roman"/>
                    <a:cs typeface="Times New Roman"/>
                  </a:endParaRPr>
                </a:p>
              </p:txBody>
            </p:sp>
            <p:sp>
              <p:nvSpPr>
                <p:cNvPr id="70" name="Rectangle 876">
                  <a:extLst>
                    <a:ext uri="{FF2B5EF4-FFF2-40B4-BE49-F238E27FC236}">
                      <a16:creationId xmlns:a16="http://schemas.microsoft.com/office/drawing/2014/main" id="{15FF235A-55CF-D559-DCB3-39D4904B339F}"/>
                    </a:ext>
                  </a:extLst>
                </p:cNvPr>
                <p:cNvSpPr>
                  <a:spLocks noChangeAspect="1" noChangeArrowheads="1"/>
                </p:cNvSpPr>
                <p:nvPr/>
              </p:nvSpPr>
              <p:spPr bwMode="auto">
                <a:xfrm>
                  <a:off x="1059818" y="927184"/>
                  <a:ext cx="100" cy="427467"/>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GB">
                    <a:latin typeface="Calibri"/>
                    <a:ea typeface="Times New Roman"/>
                    <a:cs typeface="Calibri"/>
                  </a:endParaRPr>
                </a:p>
              </p:txBody>
            </p:sp>
            <p:sp>
              <p:nvSpPr>
                <p:cNvPr id="71" name="Rectangle 873">
                  <a:extLst>
                    <a:ext uri="{FF2B5EF4-FFF2-40B4-BE49-F238E27FC236}">
                      <a16:creationId xmlns:a16="http://schemas.microsoft.com/office/drawing/2014/main" id="{831E779D-6C31-2C6E-BEE5-0CC32211CB93}"/>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a:latin typeface="Calibri"/>
                      <a:ea typeface="Times New Roman"/>
                      <a:cs typeface="Calibri"/>
                    </a:rPr>
                    <a:t>c1</a:t>
                  </a:r>
                </a:p>
              </p:txBody>
            </p:sp>
            <p:sp>
              <p:nvSpPr>
                <p:cNvPr id="72" name="Freeform 875">
                  <a:extLst>
                    <a:ext uri="{FF2B5EF4-FFF2-40B4-BE49-F238E27FC236}">
                      <a16:creationId xmlns:a16="http://schemas.microsoft.com/office/drawing/2014/main" id="{30AEFBD5-63CD-3E52-4521-244D4973DE19}"/>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GB">
                    <a:latin typeface="Calibri"/>
                    <a:ea typeface="Times New Roman"/>
                    <a:cs typeface="Times New Roman"/>
                  </a:endParaRPr>
                </a:p>
              </p:txBody>
            </p:sp>
          </p:grpSp>
        </p:grpSp>
      </p:grpSp>
    </p:spTree>
    <p:extLst>
      <p:ext uri="{BB962C8B-B14F-4D97-AF65-F5344CB8AC3E}">
        <p14:creationId xmlns:p14="http://schemas.microsoft.com/office/powerpoint/2010/main" val="3643587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1">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1">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01">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0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01">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0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0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0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02">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02">
                                            <p:txEl>
                                              <p:pRg st="1" end="1"/>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07"/>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02">
                                            <p:txEl>
                                              <p:pRg st="2" end="2"/>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1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02">
                                            <p:txEl>
                                              <p:pRg st="3" end="3"/>
                                            </p:txEl>
                                          </p:spTgt>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308"/>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302">
                                            <p:txEl>
                                              <p:pRg st="4" end="4"/>
                                            </p:txEl>
                                          </p:spTgt>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30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02">
                                            <p:txEl>
                                              <p:pRg st="5" end="5"/>
                                            </p:txEl>
                                          </p:spTgt>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302">
                                            <p:txEl>
                                              <p:pRg st="6" end="6"/>
                                            </p:txEl>
                                          </p:spTgt>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302">
                                            <p:txEl>
                                              <p:pRg st="7" end="7"/>
                                            </p:txEl>
                                          </p:spTgt>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31"/>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29"/>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104"/>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105"/>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1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animBg="1"/>
      <p:bldP spid="103" grpId="0"/>
      <p:bldP spid="8" grpId="0"/>
      <p:bldP spid="301" grpId="0" uiExpand="1" build="p"/>
      <p:bldP spid="302" grpId="0" uiExpand="1" build="allAtOnce"/>
      <p:bldP spid="29" grpId="0" animBg="1"/>
      <p:bldP spid="31"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Example</a:t>
            </a:r>
          </a:p>
        </p:txBody>
      </p:sp>
      <p:sp>
        <p:nvSpPr>
          <p:cNvPr id="12" name="Date Placeholder 11">
            <a:extLst>
              <a:ext uri="{FF2B5EF4-FFF2-40B4-BE49-F238E27FC236}">
                <a16:creationId xmlns:a16="http://schemas.microsoft.com/office/drawing/2014/main" id="{F6F53B90-CAB2-AF2E-1C63-2BE3416B301F}"/>
              </a:ext>
            </a:extLst>
          </p:cNvPr>
          <p:cNvSpPr>
            <a:spLocks noGrp="1"/>
          </p:cNvSpPr>
          <p:nvPr>
            <p:ph type="dt" sz="half" idx="2"/>
          </p:nvPr>
        </p:nvSpPr>
        <p:spPr/>
        <p:txBody>
          <a:bodyPr/>
          <a:lstStyle/>
          <a:p>
            <a:r>
              <a:rPr lang="de-DE"/>
              <a:t>Deterministic</a:t>
            </a:r>
            <a:endParaRPr lang="de-DE" dirty="0"/>
          </a:p>
        </p:txBody>
      </p:sp>
      <p:sp>
        <p:nvSpPr>
          <p:cNvPr id="13" name="Footer Placeholder 12">
            <a:extLst>
              <a:ext uri="{FF2B5EF4-FFF2-40B4-BE49-F238E27FC236}">
                <a16:creationId xmlns:a16="http://schemas.microsoft.com/office/drawing/2014/main" id="{77AD225C-919F-CF5F-946D-CDEE9F5B96A6}"/>
              </a:ext>
            </a:extLst>
          </p:cNvPr>
          <p:cNvSpPr>
            <a:spLocks noGrp="1"/>
          </p:cNvSpPr>
          <p:nvPr>
            <p:ph type="ftr" sz="quarter" idx="3"/>
          </p:nvPr>
        </p:nvSpPr>
        <p:spPr/>
        <p:txBody>
          <a:bodyPr/>
          <a:lstStyle/>
          <a:p>
            <a:r>
              <a:rPr lang="en-GB"/>
              <a:t>T. Braun - APA</a:t>
            </a:r>
          </a:p>
        </p:txBody>
      </p:sp>
      <p:sp>
        <p:nvSpPr>
          <p:cNvPr id="3" name="Slide Number Placeholder 2">
            <a:extLst>
              <a:ext uri="{FF2B5EF4-FFF2-40B4-BE49-F238E27FC236}">
                <a16:creationId xmlns:a16="http://schemas.microsoft.com/office/drawing/2014/main" id="{12797FFD-290F-A44A-B8EA-BEB1DE95C01A}"/>
              </a:ext>
            </a:extLst>
          </p:cNvPr>
          <p:cNvSpPr>
            <a:spLocks noGrp="1"/>
          </p:cNvSpPr>
          <p:nvPr>
            <p:ph type="sldNum" sz="quarter" idx="4"/>
          </p:nvPr>
        </p:nvSpPr>
        <p:spPr/>
        <p:txBody>
          <a:bodyPr/>
          <a:lstStyle/>
          <a:p>
            <a:fld id="{67C9959E-8E6B-B04C-9955-EA096F41CA7A}" type="slidenum">
              <a:rPr lang="en-GB" smtClean="0"/>
              <a:t>99</a:t>
            </a:fld>
            <a:endParaRPr lang="en-GB"/>
          </a:p>
        </p:txBody>
      </p:sp>
      <mc:AlternateContent xmlns:mc="http://schemas.openxmlformats.org/markup-compatibility/2006" xmlns:a14="http://schemas.microsoft.com/office/drawing/2010/main">
        <mc:Choice Requires="a14">
          <p:sp>
            <p:nvSpPr>
              <p:cNvPr id="115" name="Rectangle 114">
                <a:extLst>
                  <a:ext uri="{FF2B5EF4-FFF2-40B4-BE49-F238E27FC236}">
                    <a16:creationId xmlns:a16="http://schemas.microsoft.com/office/drawing/2014/main" id="{F67DA6F4-C715-794A-9632-67928118397D}"/>
                  </a:ext>
                </a:extLst>
              </p:cNvPr>
              <p:cNvSpPr/>
              <p:nvPr/>
            </p:nvSpPr>
            <p:spPr>
              <a:xfrm>
                <a:off x="556625" y="1911831"/>
                <a:ext cx="5871094" cy="707886"/>
              </a:xfrm>
              <a:prstGeom prst="rect">
                <a:avLst/>
              </a:prstGeom>
              <a:noFill/>
            </p:spPr>
            <p:txBody>
              <a:bodyPr wrap="none">
                <a:spAutoFit/>
              </a:bodyPr>
              <a:lstStyle/>
              <a:p>
                <a:pPr algn="ctr"/>
                <a:r>
                  <a:rPr lang="en-US" sz="2000" dirty="0">
                    <a:solidFill>
                      <a:schemeClr val="accent1"/>
                    </a:solidFill>
                    <a:cs typeface="Times New Roman"/>
                  </a:rPr>
                  <a:t>Relaxed Planning Graph (RPG) </a:t>
                </a:r>
                <a:r>
                  <a:rPr lang="en-US" sz="2000" dirty="0">
                    <a:cs typeface="Times New Roman"/>
                  </a:rPr>
                  <a:t>from </a:t>
                </a:r>
                <a14:m>
                  <m:oMath xmlns:m="http://schemas.openxmlformats.org/officeDocument/2006/math">
                    <m:sSub>
                      <m:sSubPr>
                        <m:ctrlPr>
                          <a:rPr lang="de-DE" sz="2000" i="1" dirty="0">
                            <a:latin typeface="Cambria Math" panose="02040503050406030204" pitchFamily="18" charset="0"/>
                            <a:cs typeface="Times New Roman"/>
                          </a:rPr>
                        </m:ctrlPr>
                      </m:sSubPr>
                      <m:e>
                        <m:acc>
                          <m:accPr>
                            <m:chr m:val="̂"/>
                            <m:ctrlPr>
                              <a:rPr lang="en-US" sz="2000" i="1" dirty="0">
                                <a:latin typeface="Cambria Math" panose="02040503050406030204" pitchFamily="18" charset="0"/>
                                <a:cs typeface="Times New Roman"/>
                              </a:rPr>
                            </m:ctrlPr>
                          </m:accPr>
                          <m:e>
                            <m:r>
                              <a:rPr lang="de-DE" sz="2000" i="1" dirty="0">
                                <a:latin typeface="Cambria Math" panose="02040503050406030204" pitchFamily="18" charset="0"/>
                                <a:cs typeface="Times New Roman"/>
                              </a:rPr>
                              <m:t>𝑠</m:t>
                            </m:r>
                          </m:e>
                        </m:acc>
                      </m:e>
                      <m:sub>
                        <m:r>
                          <a:rPr lang="de-DE" sz="2000" i="1" dirty="0">
                            <a:latin typeface="Cambria Math" panose="02040503050406030204" pitchFamily="18" charset="0"/>
                            <a:cs typeface="Times New Roman"/>
                          </a:rPr>
                          <m:t>0</m:t>
                        </m:r>
                      </m:sub>
                    </m:sSub>
                    <m:r>
                      <a:rPr lang="en-US" sz="2000" i="1" dirty="0">
                        <a:latin typeface="Cambria Math" panose="02040503050406030204" pitchFamily="18" charset="0"/>
                        <a:cs typeface="Times New Roman"/>
                      </a:rPr>
                      <m:t>=</m:t>
                    </m:r>
                    <m:sSub>
                      <m:sSubPr>
                        <m:ctrlPr>
                          <a:rPr lang="de-DE" sz="2000" i="1" dirty="0">
                            <a:latin typeface="Cambria Math" panose="02040503050406030204" pitchFamily="18" charset="0"/>
                            <a:cs typeface="Times New Roman"/>
                          </a:rPr>
                        </m:ctrlPr>
                      </m:sSubPr>
                      <m:e>
                        <m:r>
                          <a:rPr lang="en-US" sz="2000" i="1" dirty="0">
                            <a:latin typeface="Cambria Math" panose="02040503050406030204" pitchFamily="18" charset="0"/>
                            <a:cs typeface="Times New Roman"/>
                          </a:rPr>
                          <m:t>𝑠</m:t>
                        </m:r>
                      </m:e>
                      <m:sub>
                        <m:r>
                          <a:rPr lang="de-DE" sz="2000" i="1" dirty="0">
                            <a:latin typeface="Cambria Math" panose="02040503050406030204" pitchFamily="18" charset="0"/>
                            <a:cs typeface="Times New Roman"/>
                          </a:rPr>
                          <m:t>1</m:t>
                        </m:r>
                      </m:sub>
                    </m:sSub>
                  </m:oMath>
                </a14:m>
                <a:r>
                  <a:rPr lang="en-US" sz="2000" dirty="0">
                    <a:cs typeface="Times New Roman"/>
                  </a:rPr>
                  <a:t> to </a:t>
                </a:r>
                <a14:m>
                  <m:oMath xmlns:m="http://schemas.openxmlformats.org/officeDocument/2006/math">
                    <m:r>
                      <a:rPr lang="en-US" sz="2000" i="1" dirty="0">
                        <a:latin typeface="Cambria Math" panose="02040503050406030204" pitchFamily="18" charset="0"/>
                        <a:cs typeface="Times New Roman"/>
                      </a:rPr>
                      <m:t>𝑔</m:t>
                    </m:r>
                  </m:oMath>
                </a14:m>
                <a:br>
                  <a:rPr lang="en-US" sz="2000" i="1" dirty="0">
                    <a:cs typeface="Times New Roman"/>
                  </a:rPr>
                </a:br>
                <a:r>
                  <a:rPr lang="en-US" sz="2000" dirty="0">
                    <a:cs typeface="Times New Roman"/>
                  </a:rPr>
                  <a:t>(follow lines from atoms in </a:t>
                </a:r>
                <a14:m>
                  <m:oMath xmlns:m="http://schemas.openxmlformats.org/officeDocument/2006/math">
                    <m:r>
                      <a:rPr lang="en-US" sz="2000" i="1" dirty="0">
                        <a:latin typeface="Cambria Math" panose="02040503050406030204" pitchFamily="18" charset="0"/>
                        <a:cs typeface="Times New Roman"/>
                      </a:rPr>
                      <m:t>𝑔</m:t>
                    </m:r>
                  </m:oMath>
                </a14:m>
                <a:r>
                  <a:rPr lang="en-US" sz="2000" dirty="0">
                    <a:cs typeface="Times New Roman"/>
                  </a:rPr>
                  <a:t>: all if </a:t>
                </a:r>
                <a:r>
                  <a:rPr lang="en-US" sz="2000" dirty="0" err="1">
                    <a:cs typeface="Times New Roman"/>
                  </a:rPr>
                  <a:t>precond</a:t>
                </a:r>
                <a:r>
                  <a:rPr lang="en-US" sz="2000" dirty="0">
                    <a:cs typeface="Times New Roman"/>
                  </a:rPr>
                  <a:t>.; one if eff.)</a:t>
                </a:r>
              </a:p>
            </p:txBody>
          </p:sp>
        </mc:Choice>
        <mc:Fallback xmlns="">
          <p:sp>
            <p:nvSpPr>
              <p:cNvPr id="115" name="Rectangle 114">
                <a:extLst>
                  <a:ext uri="{FF2B5EF4-FFF2-40B4-BE49-F238E27FC236}">
                    <a16:creationId xmlns:a16="http://schemas.microsoft.com/office/drawing/2014/main" id="{F67DA6F4-C715-794A-9632-67928118397D}"/>
                  </a:ext>
                </a:extLst>
              </p:cNvPr>
              <p:cNvSpPr>
                <a:spLocks noRot="1" noChangeAspect="1" noMove="1" noResize="1" noEditPoints="1" noAdjustHandles="1" noChangeArrowheads="1" noChangeShapeType="1" noTextEdit="1"/>
              </p:cNvSpPr>
              <p:nvPr/>
            </p:nvSpPr>
            <p:spPr>
              <a:xfrm>
                <a:off x="556625" y="1911831"/>
                <a:ext cx="5871094" cy="707886"/>
              </a:xfrm>
              <a:prstGeom prst="rect">
                <a:avLst/>
              </a:prstGeom>
              <a:blipFill>
                <a:blip r:embed="rId2"/>
                <a:stretch>
                  <a:fillRect l="-864" t="-5263" r="-1080" b="-14035"/>
                </a:stretch>
              </a:blipFill>
            </p:spPr>
            <p:txBody>
              <a:bodyPr/>
              <a:lstStyle/>
              <a:p>
                <a:r>
                  <a:rPr lang="en-DE">
                    <a:noFill/>
                  </a:rPr>
                  <a:t> </a:t>
                </a:r>
              </a:p>
            </p:txBody>
          </p:sp>
        </mc:Fallback>
      </mc:AlternateContent>
      <p:grpSp>
        <p:nvGrpSpPr>
          <p:cNvPr id="106" name="Group 105">
            <a:extLst>
              <a:ext uri="{FF2B5EF4-FFF2-40B4-BE49-F238E27FC236}">
                <a16:creationId xmlns:a16="http://schemas.microsoft.com/office/drawing/2014/main" id="{D6673E5C-3F35-CE48-BD37-DF12DED8BEC9}"/>
              </a:ext>
            </a:extLst>
          </p:cNvPr>
          <p:cNvGrpSpPr/>
          <p:nvPr/>
        </p:nvGrpSpPr>
        <p:grpSpPr>
          <a:xfrm>
            <a:off x="7578831" y="4197148"/>
            <a:ext cx="4147914" cy="1640367"/>
            <a:chOff x="-287263" y="3124595"/>
            <a:chExt cx="4147914" cy="1640367"/>
          </a:xfrm>
        </p:grpSpPr>
        <p:sp>
          <p:nvSpPr>
            <p:cNvPr id="116" name="Rectangle 891">
              <a:extLst>
                <a:ext uri="{FF2B5EF4-FFF2-40B4-BE49-F238E27FC236}">
                  <a16:creationId xmlns:a16="http://schemas.microsoft.com/office/drawing/2014/main" id="{A5323935-3317-4444-B050-192E59AA904A}"/>
                </a:ext>
              </a:extLst>
            </p:cNvPr>
            <p:cNvSpPr>
              <a:spLocks noChangeArrowheads="1"/>
            </p:cNvSpPr>
            <p:nvPr/>
          </p:nvSpPr>
          <p:spPr bwMode="auto">
            <a:xfrm>
              <a:off x="833574" y="3806779"/>
              <a:ext cx="65" cy="276999"/>
            </a:xfrm>
            <a:prstGeom prst="rect">
              <a:avLst/>
            </a:prstGeom>
            <a:solidFill>
              <a:srgbClr val="89D3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endParaRPr lang="en-US" b="1" dirty="0">
                <a:latin typeface="Calibri"/>
                <a:ea typeface="Calibri"/>
                <a:cs typeface="Calibri"/>
              </a:endParaRPr>
            </a:p>
          </p:txBody>
        </p:sp>
        <p:sp>
          <p:nvSpPr>
            <p:cNvPr id="117" name="Rectangle 891">
              <a:extLst>
                <a:ext uri="{FF2B5EF4-FFF2-40B4-BE49-F238E27FC236}">
                  <a16:creationId xmlns:a16="http://schemas.microsoft.com/office/drawing/2014/main" id="{0001D826-CCFC-DD48-A017-3AAE83B52888}"/>
                </a:ext>
              </a:extLst>
            </p:cNvPr>
            <p:cNvSpPr>
              <a:spLocks noChangeArrowheads="1"/>
            </p:cNvSpPr>
            <p:nvPr/>
          </p:nvSpPr>
          <p:spPr bwMode="auto">
            <a:xfrm>
              <a:off x="2637086" y="3864250"/>
              <a:ext cx="65" cy="276999"/>
            </a:xfrm>
            <a:prstGeom prst="rect">
              <a:avLst/>
            </a:prstGeom>
            <a:solidFill>
              <a:srgbClr val="FAC09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endParaRPr lang="en-US" b="1" dirty="0">
                <a:latin typeface="Calibri"/>
                <a:ea typeface="Calibri"/>
                <a:cs typeface="Calibri"/>
              </a:endParaRPr>
            </a:p>
          </p:txBody>
        </p:sp>
        <p:grpSp>
          <p:nvGrpSpPr>
            <p:cNvPr id="207" name="Group 206">
              <a:extLst>
                <a:ext uri="{FF2B5EF4-FFF2-40B4-BE49-F238E27FC236}">
                  <a16:creationId xmlns:a16="http://schemas.microsoft.com/office/drawing/2014/main" id="{CB698801-3184-E049-BE98-49631BA85618}"/>
                </a:ext>
              </a:extLst>
            </p:cNvPr>
            <p:cNvGrpSpPr/>
            <p:nvPr/>
          </p:nvGrpSpPr>
          <p:grpSpPr>
            <a:xfrm>
              <a:off x="476955" y="3124595"/>
              <a:ext cx="1573443" cy="799197"/>
              <a:chOff x="1152149" y="2171616"/>
              <a:chExt cx="2428155" cy="1233336"/>
            </a:xfrm>
          </p:grpSpPr>
          <p:sp>
            <p:nvSpPr>
              <p:cNvPr id="250" name="Line 853">
                <a:extLst>
                  <a:ext uri="{FF2B5EF4-FFF2-40B4-BE49-F238E27FC236}">
                    <a16:creationId xmlns:a16="http://schemas.microsoft.com/office/drawing/2014/main" id="{EA128485-EB30-B046-ADC2-5693DB61FBFB}"/>
                  </a:ext>
                </a:extLst>
              </p:cNvPr>
              <p:cNvSpPr>
                <a:spLocks noChangeShapeType="1"/>
              </p:cNvSpPr>
              <p:nvPr/>
            </p:nvSpPr>
            <p:spPr bwMode="auto">
              <a:xfrm>
                <a:off x="1152149" y="3398894"/>
                <a:ext cx="822960" cy="6058"/>
              </a:xfrm>
              <a:prstGeom prst="line">
                <a:avLst/>
              </a:prstGeom>
              <a:noFill/>
              <a:ln w="9525">
                <a:solidFill>
                  <a:schemeClr val="tx1"/>
                </a:solidFill>
                <a:round/>
                <a:headEnd/>
                <a:tailEnd/>
              </a:ln>
              <a:scene3d>
                <a:camera prst="legacyObliqueTopRight">
                  <a:rot lat="60000" lon="0" rev="0"/>
                </a:camera>
                <a:lightRig rig="legacyFlat3" dir="l"/>
              </a:scene3d>
              <a:sp3d extrusionH="2095500" contourW="6350" prstMaterial="legacyPlastic">
                <a:bevelT w="13500" h="13500" prst="angle"/>
                <a:bevelB w="13500" h="13500" prst="angle"/>
                <a:extrusionClr>
                  <a:srgbClr val="EBE6DB"/>
                </a:extrusionClr>
              </a:sp3d>
              <a:extLst>
                <a:ext uri="{909E8E84-426E-40dd-AFC4-6F175D3DCCD1}">
                  <a14:hiddenFill xmlns="" xmlns:a14="http://schemas.microsoft.com/office/drawing/2010/main">
                    <a:noFill/>
                  </a14:hiddenFill>
                </a:ext>
              </a:extLst>
            </p:spPr>
            <p:txBody>
              <a:bodyPr wrap="none" anchor="ctr">
                <a:flatTx/>
              </a:bodyPr>
              <a:lstStyle/>
              <a:p>
                <a:endParaRPr lang="en-US" dirty="0">
                  <a:latin typeface="Calibri"/>
                  <a:ea typeface="Times New Roman"/>
                  <a:cs typeface="Times New Roman"/>
                </a:endParaRPr>
              </a:p>
            </p:txBody>
          </p:sp>
          <p:cxnSp>
            <p:nvCxnSpPr>
              <p:cNvPr id="251" name="Straight Connector 250">
                <a:extLst>
                  <a:ext uri="{FF2B5EF4-FFF2-40B4-BE49-F238E27FC236}">
                    <a16:creationId xmlns:a16="http://schemas.microsoft.com/office/drawing/2014/main" id="{BE763478-D71D-1B4A-9AE7-5BCED9640569}"/>
                  </a:ext>
                </a:extLst>
              </p:cNvPr>
              <p:cNvCxnSpPr/>
              <p:nvPr/>
            </p:nvCxnSpPr>
            <p:spPr>
              <a:xfrm>
                <a:off x="2270593" y="2171616"/>
                <a:ext cx="113385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52" name="Freeform 860">
                <a:extLst>
                  <a:ext uri="{FF2B5EF4-FFF2-40B4-BE49-F238E27FC236}">
                    <a16:creationId xmlns:a16="http://schemas.microsoft.com/office/drawing/2014/main" id="{991B290B-FD5C-3F4A-A70B-B2587FD21C4C}"/>
                  </a:ext>
                </a:extLst>
              </p:cNvPr>
              <p:cNvSpPr>
                <a:spLocks/>
              </p:cNvSpPr>
              <p:nvPr/>
            </p:nvSpPr>
            <p:spPr bwMode="auto">
              <a:xfrm>
                <a:off x="2604677" y="2352547"/>
                <a:ext cx="393192" cy="37765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253" name="Freeform 860">
                <a:extLst>
                  <a:ext uri="{FF2B5EF4-FFF2-40B4-BE49-F238E27FC236}">
                    <a16:creationId xmlns:a16="http://schemas.microsoft.com/office/drawing/2014/main" id="{3978FA34-2D61-0B46-B7C4-9D8A52F00755}"/>
                  </a:ext>
                </a:extLst>
              </p:cNvPr>
              <p:cNvSpPr>
                <a:spLocks/>
              </p:cNvSpPr>
              <p:nvPr/>
            </p:nvSpPr>
            <p:spPr bwMode="auto">
              <a:xfrm>
                <a:off x="2366899" y="2189098"/>
                <a:ext cx="1213405" cy="544246"/>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sp>
          <p:nvSpPr>
            <p:cNvPr id="208" name="Line 853">
              <a:extLst>
                <a:ext uri="{FF2B5EF4-FFF2-40B4-BE49-F238E27FC236}">
                  <a16:creationId xmlns:a16="http://schemas.microsoft.com/office/drawing/2014/main" id="{2E005C2D-EA50-6444-9F11-2910600F0283}"/>
                </a:ext>
              </a:extLst>
            </p:cNvPr>
            <p:cNvSpPr>
              <a:spLocks noChangeShapeType="1"/>
            </p:cNvSpPr>
            <p:nvPr/>
          </p:nvSpPr>
          <p:spPr bwMode="auto">
            <a:xfrm>
              <a:off x="2591916" y="3938668"/>
              <a:ext cx="533278" cy="3926"/>
            </a:xfrm>
            <a:prstGeom prst="line">
              <a:avLst/>
            </a:prstGeom>
            <a:noFill/>
            <a:ln w="9525">
              <a:solidFill>
                <a:schemeClr val="tx1"/>
              </a:solidFill>
              <a:round/>
              <a:headEnd/>
              <a:tailEnd/>
            </a:ln>
            <a:scene3d>
              <a:camera prst="legacyObliqueTopRight">
                <a:rot lat="60000" lon="0" rev="0"/>
              </a:camera>
              <a:lightRig rig="legacyFlat3" dir="l"/>
            </a:scene3d>
            <a:sp3d extrusionH="2032000" contourW="6350" prstMaterial="legacyPlastic">
              <a:bevelT w="13500" h="13500" prst="angle"/>
              <a:bevelB w="13500" h="13500" prst="angle"/>
              <a:extrusionClr>
                <a:srgbClr val="EBE6DB"/>
              </a:extrusionClr>
            </a:sp3d>
            <a:extLst>
              <a:ext uri="{909E8E84-426E-40dd-AFC4-6F175D3DCCD1}">
                <a14:hiddenFill xmlns="" xmlns:a14="http://schemas.microsoft.com/office/drawing/2010/main">
                  <a:noFill/>
                </a14:hiddenFill>
              </a:ext>
            </a:extLst>
          </p:spPr>
          <p:txBody>
            <a:bodyPr wrap="none" anchor="ctr">
              <a:flatTx/>
            </a:bodyPr>
            <a:lstStyle/>
            <a:p>
              <a:endParaRPr lang="en-US" dirty="0">
                <a:latin typeface="Calibri"/>
                <a:ea typeface="Times New Roman"/>
                <a:cs typeface="Times New Roman"/>
              </a:endParaRPr>
            </a:p>
          </p:txBody>
        </p:sp>
        <p:grpSp>
          <p:nvGrpSpPr>
            <p:cNvPr id="209" name="Group 208">
              <a:extLst>
                <a:ext uri="{FF2B5EF4-FFF2-40B4-BE49-F238E27FC236}">
                  <a16:creationId xmlns:a16="http://schemas.microsoft.com/office/drawing/2014/main" id="{0DEC22F4-1F04-DB4F-88FF-4219F5F61A2D}"/>
                </a:ext>
              </a:extLst>
            </p:cNvPr>
            <p:cNvGrpSpPr/>
            <p:nvPr/>
          </p:nvGrpSpPr>
          <p:grpSpPr>
            <a:xfrm>
              <a:off x="2723292" y="3162462"/>
              <a:ext cx="1137358" cy="357666"/>
              <a:chOff x="4618723" y="2209297"/>
              <a:chExt cx="1755184" cy="551957"/>
            </a:xfrm>
          </p:grpSpPr>
          <p:sp>
            <p:nvSpPr>
              <p:cNvPr id="247" name="Freeform 860">
                <a:extLst>
                  <a:ext uri="{FF2B5EF4-FFF2-40B4-BE49-F238E27FC236}">
                    <a16:creationId xmlns:a16="http://schemas.microsoft.com/office/drawing/2014/main" id="{73CF31CD-7BF8-8144-9455-A30BE3CA71CB}"/>
                  </a:ext>
                </a:extLst>
              </p:cNvPr>
              <p:cNvSpPr>
                <a:spLocks/>
              </p:cNvSpPr>
              <p:nvPr/>
            </p:nvSpPr>
            <p:spPr bwMode="auto">
              <a:xfrm>
                <a:off x="4713316" y="2596201"/>
                <a:ext cx="393192" cy="16505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cxnSp>
            <p:nvCxnSpPr>
              <p:cNvPr id="248" name="Straight Connector 247">
                <a:extLst>
                  <a:ext uri="{FF2B5EF4-FFF2-40B4-BE49-F238E27FC236}">
                    <a16:creationId xmlns:a16="http://schemas.microsoft.com/office/drawing/2014/main" id="{3D86C1EE-8EC7-9646-90E0-DF44CCB7E66F}"/>
                  </a:ext>
                </a:extLst>
              </p:cNvPr>
              <p:cNvCxnSpPr/>
              <p:nvPr/>
            </p:nvCxnSpPr>
            <p:spPr>
              <a:xfrm>
                <a:off x="5249196" y="2209297"/>
                <a:ext cx="1124711"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49" name="Freeform 860">
                <a:extLst>
                  <a:ext uri="{FF2B5EF4-FFF2-40B4-BE49-F238E27FC236}">
                    <a16:creationId xmlns:a16="http://schemas.microsoft.com/office/drawing/2014/main" id="{D68D1569-DB44-4F4C-B157-A4604DA49A2C}"/>
                  </a:ext>
                </a:extLst>
              </p:cNvPr>
              <p:cNvSpPr>
                <a:spLocks/>
              </p:cNvSpPr>
              <p:nvPr/>
            </p:nvSpPr>
            <p:spPr bwMode="auto">
              <a:xfrm>
                <a:off x="4618723" y="2228643"/>
                <a:ext cx="1213406" cy="505103"/>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cxnSp>
          <p:nvCxnSpPr>
            <p:cNvPr id="210" name="Straight Connector 209">
              <a:extLst>
                <a:ext uri="{FF2B5EF4-FFF2-40B4-BE49-F238E27FC236}">
                  <a16:creationId xmlns:a16="http://schemas.microsoft.com/office/drawing/2014/main" id="{76C909F8-4452-264E-B108-C1C995C24C5B}"/>
                </a:ext>
              </a:extLst>
            </p:cNvPr>
            <p:cNvCxnSpPr/>
            <p:nvPr/>
          </p:nvCxnSpPr>
          <p:spPr>
            <a:xfrm>
              <a:off x="1784471" y="3947671"/>
              <a:ext cx="592530"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11" name="Freeform 860">
              <a:extLst>
                <a:ext uri="{FF2B5EF4-FFF2-40B4-BE49-F238E27FC236}">
                  <a16:creationId xmlns:a16="http://schemas.microsoft.com/office/drawing/2014/main" id="{00032D0E-58D7-8747-8579-433051B7C241}"/>
                </a:ext>
              </a:extLst>
            </p:cNvPr>
            <p:cNvSpPr>
              <a:spLocks/>
            </p:cNvSpPr>
            <p:nvPr/>
          </p:nvSpPr>
          <p:spPr bwMode="auto">
            <a:xfrm>
              <a:off x="1493987" y="3986760"/>
              <a:ext cx="799916" cy="24471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solidFill>
                <a:schemeClr val="tx1"/>
              </a:solidFill>
              <a:round/>
              <a:headEnd/>
              <a:tailEnd/>
            </a:ln>
          </p:spPr>
          <p:txBody>
            <a:bodyPr wrap="none" anchor="ctr"/>
            <a:lstStyle/>
            <a:p>
              <a:endParaRPr lang="en-US" dirty="0">
                <a:latin typeface="Calibri"/>
                <a:ea typeface="Calibri"/>
                <a:cs typeface="Calibri"/>
              </a:endParaRPr>
            </a:p>
          </p:txBody>
        </p:sp>
        <p:sp>
          <p:nvSpPr>
            <p:cNvPr id="212" name="Freeform 860">
              <a:extLst>
                <a:ext uri="{FF2B5EF4-FFF2-40B4-BE49-F238E27FC236}">
                  <a16:creationId xmlns:a16="http://schemas.microsoft.com/office/drawing/2014/main" id="{918E749E-1E08-504C-BCDC-ADFF2D70CE59}"/>
                </a:ext>
              </a:extLst>
            </p:cNvPr>
            <p:cNvSpPr>
              <a:spLocks/>
            </p:cNvSpPr>
            <p:nvPr/>
          </p:nvSpPr>
          <p:spPr bwMode="auto">
            <a:xfrm>
              <a:off x="1380415" y="3947800"/>
              <a:ext cx="1011288" cy="27849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mc:AlternateContent xmlns:mc="http://schemas.openxmlformats.org/markup-compatibility/2006" xmlns:a14="http://schemas.microsoft.com/office/drawing/2010/main">
          <mc:Choice Requires="a14">
            <p:sp>
              <p:nvSpPr>
                <p:cNvPr id="213" name="Rectangle 212">
                  <a:extLst>
                    <a:ext uri="{FF2B5EF4-FFF2-40B4-BE49-F238E27FC236}">
                      <a16:creationId xmlns:a16="http://schemas.microsoft.com/office/drawing/2014/main" id="{37109C34-C1C5-5D45-AAEB-9B93CBD426A1}"/>
                    </a:ext>
                  </a:extLst>
                </p:cNvPr>
                <p:cNvSpPr/>
                <p:nvPr/>
              </p:nvSpPr>
              <p:spPr>
                <a:xfrm>
                  <a:off x="-287263" y="4457185"/>
                  <a:ext cx="4147914" cy="307777"/>
                </a:xfrm>
                <a:prstGeom prst="rect">
                  <a:avLst/>
                </a:prstGeom>
              </p:spPr>
              <p:txBody>
                <a:bodyPr wrap="square">
                  <a:spAutoFit/>
                </a:bodyPr>
                <a:lstStyle/>
                <a:p>
                  <a:pPr marL="6350" lvl="2"/>
                  <a14:m>
                    <m:oMathPara xmlns:m="http://schemas.openxmlformats.org/officeDocument/2006/math">
                      <m:oMathParaPr>
                        <m:jc m:val="centerGroup"/>
                      </m:oMathParaPr>
                      <m:oMath xmlns:m="http://schemas.openxmlformats.org/officeDocument/2006/math">
                        <m:sSub>
                          <m:sSubPr>
                            <m:ctrlPr>
                              <a:rPr lang="de-DE" sz="1400" i="1" dirty="0" smtClean="0">
                                <a:latin typeface="Cambria Math" panose="02040503050406030204" pitchFamily="18" charset="0"/>
                              </a:rPr>
                            </m:ctrlPr>
                          </m:sSubPr>
                          <m:e>
                            <m:r>
                              <a:rPr lang="en-GB" sz="1400" i="1" dirty="0">
                                <a:latin typeface="Cambria Math" panose="02040503050406030204" pitchFamily="18" charset="0"/>
                              </a:rPr>
                              <m:t>𝑠</m:t>
                            </m:r>
                          </m:e>
                          <m:sub>
                            <m:r>
                              <a:rPr lang="de-DE" sz="1400" i="1" dirty="0">
                                <a:latin typeface="Cambria Math" panose="02040503050406030204" pitchFamily="18" charset="0"/>
                              </a:rPr>
                              <m:t>1</m:t>
                            </m:r>
                          </m:sub>
                        </m:sSub>
                        <m:r>
                          <a:rPr lang="en-GB" sz="1400" i="1" dirty="0">
                            <a:latin typeface="Cambria Math" panose="02040503050406030204" pitchFamily="18" charset="0"/>
                          </a:rPr>
                          <m:t>=</m:t>
                        </m:r>
                        <m:d>
                          <m:dPr>
                            <m:begChr m:val="{"/>
                            <m:endChr m:val="}"/>
                            <m:ctrlPr>
                              <a:rPr lang="en-GB" sz="1400" i="1" dirty="0">
                                <a:latin typeface="Cambria Math" panose="02040503050406030204" pitchFamily="18" charset="0"/>
                              </a:rPr>
                            </m:ctrlPr>
                          </m:dPr>
                          <m:e>
                            <m:r>
                              <a:rPr lang="en-GB" sz="1400" i="1" dirty="0" err="1">
                                <a:latin typeface="Cambria Math" panose="02040503050406030204" pitchFamily="18" charset="0"/>
                              </a:rPr>
                              <m:t>𝑙𝑜𝑐</m:t>
                            </m:r>
                            <m:d>
                              <m:dPr>
                                <m:ctrlPr>
                                  <a:rPr lang="en-GB" sz="1400" i="1" dirty="0">
                                    <a:latin typeface="Cambria Math" panose="02040503050406030204" pitchFamily="18" charset="0"/>
                                  </a:rPr>
                                </m:ctrlPr>
                              </m:dPr>
                              <m:e>
                                <m:r>
                                  <a:rPr lang="en-GB" sz="1400" i="1" dirty="0">
                                    <a:latin typeface="Cambria Math" panose="02040503050406030204" pitchFamily="18" charset="0"/>
                                  </a:rPr>
                                  <m:t>𝑟</m:t>
                                </m:r>
                                <m:r>
                                  <a:rPr lang="en-GB" sz="1400" i="1" dirty="0">
                                    <a:latin typeface="Cambria Math" panose="02040503050406030204" pitchFamily="18" charset="0"/>
                                  </a:rPr>
                                  <m:t>1</m:t>
                                </m:r>
                              </m:e>
                            </m:d>
                            <m:r>
                              <a:rPr lang="en-GB" sz="1400" i="1" dirty="0">
                                <a:latin typeface="Cambria Math" panose="02040503050406030204" pitchFamily="18" charset="0"/>
                              </a:rPr>
                              <m:t>=</m:t>
                            </m:r>
                            <m:r>
                              <a:rPr lang="en-GB" sz="1400" i="1" dirty="0">
                                <a:latin typeface="Cambria Math" panose="02040503050406030204" pitchFamily="18" charset="0"/>
                              </a:rPr>
                              <m:t>𝑑</m:t>
                            </m:r>
                            <m:r>
                              <a:rPr lang="en-GB" sz="1400" i="1" dirty="0">
                                <a:latin typeface="Cambria Math" panose="02040503050406030204" pitchFamily="18" charset="0"/>
                              </a:rPr>
                              <m:t>1, </m:t>
                            </m:r>
                            <m:r>
                              <a:rPr lang="en-GB" sz="1400" i="1" dirty="0">
                                <a:latin typeface="Cambria Math" panose="02040503050406030204" pitchFamily="18" charset="0"/>
                              </a:rPr>
                              <m:t>𝑐𝑎𝑟𝑔𝑜</m:t>
                            </m:r>
                            <m:d>
                              <m:dPr>
                                <m:ctrlPr>
                                  <a:rPr lang="en-GB" sz="1400" i="1" dirty="0">
                                    <a:latin typeface="Cambria Math" panose="02040503050406030204" pitchFamily="18" charset="0"/>
                                  </a:rPr>
                                </m:ctrlPr>
                              </m:dPr>
                              <m:e>
                                <m:r>
                                  <a:rPr lang="en-GB" sz="1400" i="1" dirty="0">
                                    <a:latin typeface="Cambria Math" panose="02040503050406030204" pitchFamily="18" charset="0"/>
                                  </a:rPr>
                                  <m:t>𝑟</m:t>
                                </m:r>
                                <m:r>
                                  <a:rPr lang="en-GB" sz="1400" i="1" dirty="0">
                                    <a:latin typeface="Cambria Math" panose="02040503050406030204" pitchFamily="18" charset="0"/>
                                  </a:rPr>
                                  <m:t>1</m:t>
                                </m:r>
                              </m:e>
                            </m:d>
                            <m:r>
                              <a:rPr lang="en-GB" sz="1400" i="1" dirty="0">
                                <a:latin typeface="Cambria Math" panose="02040503050406030204" pitchFamily="18" charset="0"/>
                              </a:rPr>
                              <m:t>=</m:t>
                            </m:r>
                            <m:r>
                              <a:rPr lang="en-GB" sz="1400" i="1" dirty="0" err="1">
                                <a:latin typeface="Cambria Math" panose="02040503050406030204" pitchFamily="18" charset="0"/>
                              </a:rPr>
                              <m:t>𝑛𝑖𝑙</m:t>
                            </m:r>
                            <m:r>
                              <a:rPr lang="en-GB" sz="1400" i="1" dirty="0" err="1">
                                <a:latin typeface="Cambria Math" panose="02040503050406030204" pitchFamily="18" charset="0"/>
                              </a:rPr>
                              <m:t>, </m:t>
                            </m:r>
                            <m:r>
                              <a:rPr lang="en-GB" sz="1400" i="1" dirty="0" err="1">
                                <a:latin typeface="Cambria Math" panose="02040503050406030204" pitchFamily="18" charset="0"/>
                              </a:rPr>
                              <m:t>𝑙𝑜𝑐</m:t>
                            </m:r>
                            <m:d>
                              <m:dPr>
                                <m:ctrlPr>
                                  <a:rPr lang="en-GB" sz="1400" i="1" dirty="0">
                                    <a:latin typeface="Cambria Math" panose="02040503050406030204" pitchFamily="18" charset="0"/>
                                  </a:rPr>
                                </m:ctrlPr>
                              </m:dPr>
                              <m:e>
                                <m:r>
                                  <a:rPr lang="en-GB" sz="1400" i="1" dirty="0">
                                    <a:latin typeface="Cambria Math" panose="02040503050406030204" pitchFamily="18" charset="0"/>
                                  </a:rPr>
                                  <m:t>𝑐</m:t>
                                </m:r>
                                <m:r>
                                  <a:rPr lang="en-GB" sz="1400" i="1" dirty="0">
                                    <a:latin typeface="Cambria Math" panose="02040503050406030204" pitchFamily="18" charset="0"/>
                                  </a:rPr>
                                  <m:t>1</m:t>
                                </m:r>
                              </m:e>
                            </m:d>
                            <m:r>
                              <a:rPr lang="en-GB" sz="1400" i="1" dirty="0">
                                <a:latin typeface="Cambria Math" panose="02040503050406030204" pitchFamily="18" charset="0"/>
                              </a:rPr>
                              <m:t>=</m:t>
                            </m:r>
                            <m:r>
                              <a:rPr lang="en-GB" sz="1400" i="1" dirty="0">
                                <a:latin typeface="Cambria Math" panose="02040503050406030204" pitchFamily="18" charset="0"/>
                              </a:rPr>
                              <m:t>𝑑</m:t>
                            </m:r>
                            <m:r>
                              <a:rPr lang="en-GB" sz="1400" i="1" dirty="0">
                                <a:latin typeface="Cambria Math" panose="02040503050406030204" pitchFamily="18" charset="0"/>
                              </a:rPr>
                              <m:t>1</m:t>
                            </m:r>
                          </m:e>
                        </m:d>
                      </m:oMath>
                    </m:oMathPara>
                  </a14:m>
                  <a:endParaRPr lang="en-GB" sz="1400" dirty="0"/>
                </a:p>
              </p:txBody>
            </p:sp>
          </mc:Choice>
          <mc:Fallback xmlns="">
            <p:sp>
              <p:nvSpPr>
                <p:cNvPr id="213" name="Rectangle 212">
                  <a:extLst>
                    <a:ext uri="{FF2B5EF4-FFF2-40B4-BE49-F238E27FC236}">
                      <a16:creationId xmlns:a16="http://schemas.microsoft.com/office/drawing/2014/main" id="{37109C34-C1C5-5D45-AAEB-9B93CBD426A1}"/>
                    </a:ext>
                  </a:extLst>
                </p:cNvPr>
                <p:cNvSpPr>
                  <a:spLocks noRot="1" noChangeAspect="1" noMove="1" noResize="1" noEditPoints="1" noAdjustHandles="1" noChangeArrowheads="1" noChangeShapeType="1" noTextEdit="1"/>
                </p:cNvSpPr>
                <p:nvPr/>
              </p:nvSpPr>
              <p:spPr>
                <a:xfrm>
                  <a:off x="-287263" y="4457185"/>
                  <a:ext cx="4147914" cy="307777"/>
                </a:xfrm>
                <a:prstGeom prst="rect">
                  <a:avLst/>
                </a:prstGeom>
                <a:blipFill>
                  <a:blip r:embed="rId3"/>
                  <a:stretch>
                    <a:fillRect b="-4000"/>
                  </a:stretch>
                </a:blipFill>
              </p:spPr>
              <p:txBody>
                <a:bodyPr/>
                <a:lstStyle/>
                <a:p>
                  <a:r>
                    <a:rPr lang="en-DE">
                      <a:noFill/>
                    </a:rPr>
                    <a:t> </a:t>
                  </a:r>
                </a:p>
              </p:txBody>
            </p:sp>
          </mc:Fallback>
        </mc:AlternateContent>
        <p:sp>
          <p:nvSpPr>
            <p:cNvPr id="214" name="Line 853">
              <a:extLst>
                <a:ext uri="{FF2B5EF4-FFF2-40B4-BE49-F238E27FC236}">
                  <a16:creationId xmlns:a16="http://schemas.microsoft.com/office/drawing/2014/main" id="{FA0F398F-53EA-DB4A-8D70-1708DA1E1EA0}"/>
                </a:ext>
              </a:extLst>
            </p:cNvPr>
            <p:cNvSpPr>
              <a:spLocks noChangeShapeType="1"/>
            </p:cNvSpPr>
            <p:nvPr/>
          </p:nvSpPr>
          <p:spPr bwMode="auto">
            <a:xfrm>
              <a:off x="1937980" y="4418222"/>
              <a:ext cx="1333194"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dirty="0">
                  <a:latin typeface="Calibri"/>
                  <a:ea typeface="Times New Roman"/>
                  <a:cs typeface="Times New Roman"/>
                </a:rPr>
                <a:t>             d2</a:t>
              </a:r>
            </a:p>
          </p:txBody>
        </p:sp>
        <p:sp>
          <p:nvSpPr>
            <p:cNvPr id="215" name="Line 853">
              <a:extLst>
                <a:ext uri="{FF2B5EF4-FFF2-40B4-BE49-F238E27FC236}">
                  <a16:creationId xmlns:a16="http://schemas.microsoft.com/office/drawing/2014/main" id="{5237BCD3-0057-4B45-8FA5-B050553D695D}"/>
                </a:ext>
              </a:extLst>
            </p:cNvPr>
            <p:cNvSpPr>
              <a:spLocks noChangeShapeType="1"/>
            </p:cNvSpPr>
            <p:nvPr/>
          </p:nvSpPr>
          <p:spPr bwMode="auto">
            <a:xfrm>
              <a:off x="0" y="4414296"/>
              <a:ext cx="1333194"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dirty="0">
                  <a:latin typeface="Calibri"/>
                  <a:ea typeface="Times New Roman"/>
                  <a:cs typeface="Times New Roman"/>
                </a:rPr>
                <a:t>             d1</a:t>
              </a:r>
            </a:p>
          </p:txBody>
        </p:sp>
        <p:sp>
          <p:nvSpPr>
            <p:cNvPr id="216" name="Line 853">
              <a:extLst>
                <a:ext uri="{FF2B5EF4-FFF2-40B4-BE49-F238E27FC236}">
                  <a16:creationId xmlns:a16="http://schemas.microsoft.com/office/drawing/2014/main" id="{206DF82C-7F3A-0B46-B0D7-DD8397830B9F}"/>
                </a:ext>
              </a:extLst>
            </p:cNvPr>
            <p:cNvSpPr>
              <a:spLocks noChangeShapeType="1"/>
            </p:cNvSpPr>
            <p:nvPr/>
          </p:nvSpPr>
          <p:spPr bwMode="auto">
            <a:xfrm>
              <a:off x="1504930" y="3588629"/>
              <a:ext cx="1185062" cy="3926"/>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dirty="0">
                  <a:ea typeface="Times New Roman"/>
                  <a:cs typeface="Times New Roman"/>
                </a:rPr>
                <a:t>          d3</a:t>
              </a:r>
            </a:p>
          </p:txBody>
        </p:sp>
        <p:grpSp>
          <p:nvGrpSpPr>
            <p:cNvPr id="217" name="Group 216">
              <a:extLst>
                <a:ext uri="{FF2B5EF4-FFF2-40B4-BE49-F238E27FC236}">
                  <a16:creationId xmlns:a16="http://schemas.microsoft.com/office/drawing/2014/main" id="{AB35861D-4128-254B-AA0C-D0873BEEDADA}"/>
                </a:ext>
              </a:extLst>
            </p:cNvPr>
            <p:cNvGrpSpPr/>
            <p:nvPr/>
          </p:nvGrpSpPr>
          <p:grpSpPr>
            <a:xfrm>
              <a:off x="587884" y="3260407"/>
              <a:ext cx="1082989" cy="919088"/>
              <a:chOff x="3906167" y="3324390"/>
              <a:chExt cx="1671281" cy="1418344"/>
            </a:xfrm>
            <a:solidFill>
              <a:srgbClr val="93D2FE"/>
            </a:solidFill>
          </p:grpSpPr>
          <p:sp>
            <p:nvSpPr>
              <p:cNvPr id="223" name="Oval 859">
                <a:extLst>
                  <a:ext uri="{FF2B5EF4-FFF2-40B4-BE49-F238E27FC236}">
                    <a16:creationId xmlns:a16="http://schemas.microsoft.com/office/drawing/2014/main" id="{D66368EA-FEF7-7B4C-93DE-D743CEC71C98}"/>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24" name="Oval 861">
                <a:extLst>
                  <a:ext uri="{FF2B5EF4-FFF2-40B4-BE49-F238E27FC236}">
                    <a16:creationId xmlns:a16="http://schemas.microsoft.com/office/drawing/2014/main" id="{F1643718-A76B-3D45-877E-AFC8F113EFD1}"/>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25" name="Oval 862">
                <a:extLst>
                  <a:ext uri="{FF2B5EF4-FFF2-40B4-BE49-F238E27FC236}">
                    <a16:creationId xmlns:a16="http://schemas.microsoft.com/office/drawing/2014/main" id="{AC699494-3C1E-A348-95BE-DB39C6236038}"/>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26" name="Oval 863">
                <a:extLst>
                  <a:ext uri="{FF2B5EF4-FFF2-40B4-BE49-F238E27FC236}">
                    <a16:creationId xmlns:a16="http://schemas.microsoft.com/office/drawing/2014/main" id="{36B20214-2933-DE40-AF49-EC0ECEB47060}"/>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27" name="Oval 863">
                <a:extLst>
                  <a:ext uri="{FF2B5EF4-FFF2-40B4-BE49-F238E27FC236}">
                    <a16:creationId xmlns:a16="http://schemas.microsoft.com/office/drawing/2014/main" id="{E9B3A7E7-3FD6-AC48-A3AE-855BA32E92E9}"/>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grpSp>
            <p:nvGrpSpPr>
              <p:cNvPr id="228" name="Group 227">
                <a:extLst>
                  <a:ext uri="{FF2B5EF4-FFF2-40B4-BE49-F238E27FC236}">
                    <a16:creationId xmlns:a16="http://schemas.microsoft.com/office/drawing/2014/main" id="{6892C7C4-FE20-A04E-89A3-42EE768A4150}"/>
                  </a:ext>
                </a:extLst>
              </p:cNvPr>
              <p:cNvGrpSpPr/>
              <p:nvPr/>
            </p:nvGrpSpPr>
            <p:grpSpPr>
              <a:xfrm>
                <a:off x="3906167" y="4047050"/>
                <a:ext cx="1671281" cy="539042"/>
                <a:chOff x="1320274" y="4580303"/>
                <a:chExt cx="1671281" cy="467246"/>
              </a:xfrm>
              <a:grpFill/>
            </p:grpSpPr>
            <p:sp>
              <p:nvSpPr>
                <p:cNvPr id="243" name="Freeform 860">
                  <a:extLst>
                    <a:ext uri="{FF2B5EF4-FFF2-40B4-BE49-F238E27FC236}">
                      <a16:creationId xmlns:a16="http://schemas.microsoft.com/office/drawing/2014/main" id="{93DD1664-01AE-3B49-95E1-234F0866A0EA}"/>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44" name="Rectangle 864">
                  <a:extLst>
                    <a:ext uri="{FF2B5EF4-FFF2-40B4-BE49-F238E27FC236}">
                      <a16:creationId xmlns:a16="http://schemas.microsoft.com/office/drawing/2014/main" id="{D8152379-1E64-E145-B61F-FC2A84E704DE}"/>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ctr"/>
                <a:lstStyle/>
                <a:p>
                  <a:pPr algn="ctr"/>
                  <a:r>
                    <a:rPr lang="en-US" dirty="0">
                      <a:latin typeface="Calibri"/>
                      <a:ea typeface="Calibri"/>
                      <a:cs typeface="Calibri"/>
                    </a:rPr>
                    <a:t>r1</a:t>
                  </a:r>
                </a:p>
              </p:txBody>
            </p:sp>
            <p:sp>
              <p:nvSpPr>
                <p:cNvPr id="245" name="Freeform 865">
                  <a:extLst>
                    <a:ext uri="{FF2B5EF4-FFF2-40B4-BE49-F238E27FC236}">
                      <a16:creationId xmlns:a16="http://schemas.microsoft.com/office/drawing/2014/main" id="{D4C3CB84-1852-3045-9682-DE22941E28E5}"/>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46" name="Freeform 866">
                  <a:extLst>
                    <a:ext uri="{FF2B5EF4-FFF2-40B4-BE49-F238E27FC236}">
                      <a16:creationId xmlns:a16="http://schemas.microsoft.com/office/drawing/2014/main" id="{AC75C701-B19D-2A43-8E84-1D0C499364FF}"/>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grpSp>
          <p:grpSp>
            <p:nvGrpSpPr>
              <p:cNvPr id="229" name="Group 228">
                <a:extLst>
                  <a:ext uri="{FF2B5EF4-FFF2-40B4-BE49-F238E27FC236}">
                    <a16:creationId xmlns:a16="http://schemas.microsoft.com/office/drawing/2014/main" id="{9D85D970-28A2-0645-A632-A4023C9238F9}"/>
                  </a:ext>
                </a:extLst>
              </p:cNvPr>
              <p:cNvGrpSpPr/>
              <p:nvPr/>
            </p:nvGrpSpPr>
            <p:grpSpPr>
              <a:xfrm>
                <a:off x="4596370" y="3324390"/>
                <a:ext cx="552654" cy="1188720"/>
                <a:chOff x="1823226" y="3235632"/>
                <a:chExt cx="552654" cy="1188720"/>
              </a:xfrm>
              <a:grpFill/>
            </p:grpSpPr>
            <p:sp>
              <p:nvSpPr>
                <p:cNvPr id="230" name="Oval 878">
                  <a:extLst>
                    <a:ext uri="{FF2B5EF4-FFF2-40B4-BE49-F238E27FC236}">
                      <a16:creationId xmlns:a16="http://schemas.microsoft.com/office/drawing/2014/main" id="{843C8B2A-532A-1D42-9BBA-3C119E6017EF}"/>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31" name="Rectangle 880">
                  <a:extLst>
                    <a:ext uri="{FF2B5EF4-FFF2-40B4-BE49-F238E27FC236}">
                      <a16:creationId xmlns:a16="http://schemas.microsoft.com/office/drawing/2014/main" id="{D5AAB0E6-44EA-A84C-911B-5BE2481027A9}"/>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232" name="Oval 878">
                  <a:extLst>
                    <a:ext uri="{FF2B5EF4-FFF2-40B4-BE49-F238E27FC236}">
                      <a16:creationId xmlns:a16="http://schemas.microsoft.com/office/drawing/2014/main" id="{1911963A-D011-6F4D-9CC5-5F07CBE4F991}"/>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33" name="Line 881">
                  <a:extLst>
                    <a:ext uri="{FF2B5EF4-FFF2-40B4-BE49-F238E27FC236}">
                      <a16:creationId xmlns:a16="http://schemas.microsoft.com/office/drawing/2014/main" id="{EC38795A-0CDD-7F41-AB13-720A961CBEA9}"/>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34" name="Line 882">
                  <a:extLst>
                    <a:ext uri="{FF2B5EF4-FFF2-40B4-BE49-F238E27FC236}">
                      <a16:creationId xmlns:a16="http://schemas.microsoft.com/office/drawing/2014/main" id="{00FC53F1-5B5B-B84D-A10A-40ACA0E81627}"/>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35" name="Rectangle 880">
                  <a:extLst>
                    <a:ext uri="{FF2B5EF4-FFF2-40B4-BE49-F238E27FC236}">
                      <a16:creationId xmlns:a16="http://schemas.microsoft.com/office/drawing/2014/main" id="{4D92EA69-28C9-8C47-9D0A-0F9D470F70B5}"/>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236" name="Oval 878">
                  <a:extLst>
                    <a:ext uri="{FF2B5EF4-FFF2-40B4-BE49-F238E27FC236}">
                      <a16:creationId xmlns:a16="http://schemas.microsoft.com/office/drawing/2014/main" id="{F258BEEC-CD9B-3041-B473-364E44810816}"/>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37" name="Line 882">
                  <a:extLst>
                    <a:ext uri="{FF2B5EF4-FFF2-40B4-BE49-F238E27FC236}">
                      <a16:creationId xmlns:a16="http://schemas.microsoft.com/office/drawing/2014/main" id="{C71620FE-2A09-9248-BECA-BB901DE11BD1}"/>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38" name="Line 882">
                  <a:extLst>
                    <a:ext uri="{FF2B5EF4-FFF2-40B4-BE49-F238E27FC236}">
                      <a16:creationId xmlns:a16="http://schemas.microsoft.com/office/drawing/2014/main" id="{9A0170C0-4EE1-824D-A6CD-6BA05A7076FA}"/>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39" name="Line 884">
                  <a:extLst>
                    <a:ext uri="{FF2B5EF4-FFF2-40B4-BE49-F238E27FC236}">
                      <a16:creationId xmlns:a16="http://schemas.microsoft.com/office/drawing/2014/main" id="{3035F966-2DDF-8E44-96B5-278854FFCB01}"/>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p:spPr>
              <p:txBody>
                <a:bodyPr wrap="none" anchor="ctr"/>
                <a:lstStyle/>
                <a:p>
                  <a:endParaRPr lang="en-US" dirty="0">
                    <a:latin typeface="Calibri"/>
                    <a:ea typeface="Calibri"/>
                    <a:cs typeface="Calibri"/>
                  </a:endParaRPr>
                </a:p>
              </p:txBody>
            </p:sp>
            <p:sp>
              <p:nvSpPr>
                <p:cNvPr id="240" name="Oval 885">
                  <a:extLst>
                    <a:ext uri="{FF2B5EF4-FFF2-40B4-BE49-F238E27FC236}">
                      <a16:creationId xmlns:a16="http://schemas.microsoft.com/office/drawing/2014/main" id="{507EAE91-701B-FA4F-AA7D-C957E8F2BC10}"/>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41" name="Line 881">
                  <a:extLst>
                    <a:ext uri="{FF2B5EF4-FFF2-40B4-BE49-F238E27FC236}">
                      <a16:creationId xmlns:a16="http://schemas.microsoft.com/office/drawing/2014/main" id="{46B2986A-EEF3-A542-93DA-486A213BB292}"/>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242" name="Line 882">
                  <a:extLst>
                    <a:ext uri="{FF2B5EF4-FFF2-40B4-BE49-F238E27FC236}">
                      <a16:creationId xmlns:a16="http://schemas.microsoft.com/office/drawing/2014/main" id="{EE536A2C-4310-D54C-82BC-B7886813E44B}"/>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grpSp>
        </p:grpSp>
        <p:grpSp>
          <p:nvGrpSpPr>
            <p:cNvPr id="218" name="Group 217">
              <a:extLst>
                <a:ext uri="{FF2B5EF4-FFF2-40B4-BE49-F238E27FC236}">
                  <a16:creationId xmlns:a16="http://schemas.microsoft.com/office/drawing/2014/main" id="{820EEBFD-AEE2-544F-BA13-5D804D09CEDD}"/>
                </a:ext>
              </a:extLst>
            </p:cNvPr>
            <p:cNvGrpSpPr/>
            <p:nvPr/>
          </p:nvGrpSpPr>
          <p:grpSpPr>
            <a:xfrm>
              <a:off x="57450" y="3998181"/>
              <a:ext cx="484418" cy="349404"/>
              <a:chOff x="1012668" y="927184"/>
              <a:chExt cx="747559" cy="539203"/>
            </a:xfrm>
          </p:grpSpPr>
          <p:sp>
            <p:nvSpPr>
              <p:cNvPr id="219" name="Line 853">
                <a:extLst>
                  <a:ext uri="{FF2B5EF4-FFF2-40B4-BE49-F238E27FC236}">
                    <a16:creationId xmlns:a16="http://schemas.microsoft.com/office/drawing/2014/main" id="{48C53BAF-F685-534B-B107-EA558EB421CD}"/>
                  </a:ext>
                </a:extLst>
              </p:cNvPr>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 xmlns:a14="http://schemas.microsoft.com/office/drawing/2010/main">
                    <a:noFill/>
                  </a14:hiddenFill>
                </a:ext>
              </a:extLst>
            </p:spPr>
            <p:txBody>
              <a:bodyPr wrap="none" anchor="ctr">
                <a:flatTx/>
              </a:bodyPr>
              <a:lstStyle/>
              <a:p>
                <a:endParaRPr lang="en-US" dirty="0">
                  <a:latin typeface="Calibri"/>
                  <a:ea typeface="Times New Roman"/>
                  <a:cs typeface="Times New Roman"/>
                </a:endParaRPr>
              </a:p>
            </p:txBody>
          </p:sp>
          <p:sp>
            <p:nvSpPr>
              <p:cNvPr id="220" name="Rectangle 876">
                <a:extLst>
                  <a:ext uri="{FF2B5EF4-FFF2-40B4-BE49-F238E27FC236}">
                    <a16:creationId xmlns:a16="http://schemas.microsoft.com/office/drawing/2014/main" id="{8BDFDC66-2672-8E48-9240-8E9A6745245F}"/>
                  </a:ext>
                </a:extLst>
              </p:cNvPr>
              <p:cNvSpPr>
                <a:spLocks noChangeAspect="1" noChangeArrowheads="1"/>
              </p:cNvSpPr>
              <p:nvPr/>
            </p:nvSpPr>
            <p:spPr bwMode="auto">
              <a:xfrm>
                <a:off x="1059818" y="927184"/>
                <a:ext cx="100" cy="427467"/>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latin typeface="Calibri"/>
                  <a:ea typeface="Times New Roman"/>
                  <a:cs typeface="Calibri"/>
                </a:endParaRPr>
              </a:p>
            </p:txBody>
          </p:sp>
          <p:sp>
            <p:nvSpPr>
              <p:cNvPr id="221" name="Rectangle 873">
                <a:extLst>
                  <a:ext uri="{FF2B5EF4-FFF2-40B4-BE49-F238E27FC236}">
                    <a16:creationId xmlns:a16="http://schemas.microsoft.com/office/drawing/2014/main" id="{03D4BE31-7339-DE4F-87D0-6E8B0E46B3C6}"/>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dirty="0">
                    <a:latin typeface="Calibri"/>
                    <a:ea typeface="Times New Roman"/>
                    <a:cs typeface="Calibri"/>
                  </a:rPr>
                  <a:t>c1</a:t>
                </a:r>
              </a:p>
            </p:txBody>
          </p:sp>
          <p:sp>
            <p:nvSpPr>
              <p:cNvPr id="222" name="Freeform 875">
                <a:extLst>
                  <a:ext uri="{FF2B5EF4-FFF2-40B4-BE49-F238E27FC236}">
                    <a16:creationId xmlns:a16="http://schemas.microsoft.com/office/drawing/2014/main" id="{B4734E3C-C5BB-354E-8505-C4CFF21861BC}"/>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Times New Roman"/>
                  <a:cs typeface="Times New Roman"/>
                </a:endParaRPr>
              </a:p>
            </p:txBody>
          </p:sp>
        </p:grpSp>
      </p:grpSp>
      <p:sp>
        <p:nvSpPr>
          <p:cNvPr id="300" name="Rectangle 299">
            <a:extLst>
              <a:ext uri="{FF2B5EF4-FFF2-40B4-BE49-F238E27FC236}">
                <a16:creationId xmlns:a16="http://schemas.microsoft.com/office/drawing/2014/main" id="{FA23FB04-5440-C941-A0F4-C8E6222B8747}"/>
              </a:ext>
            </a:extLst>
          </p:cNvPr>
          <p:cNvSpPr/>
          <p:nvPr/>
        </p:nvSpPr>
        <p:spPr>
          <a:xfrm>
            <a:off x="4131175" y="143385"/>
            <a:ext cx="6364825" cy="1169551"/>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marL="6350" lvl="2">
              <a:tabLst>
                <a:tab pos="354013" algn="l"/>
                <a:tab pos="709613" algn="l"/>
                <a:tab pos="1065213" algn="l"/>
                <a:tab pos="1465263" algn="l"/>
                <a:tab pos="2532063" algn="l"/>
                <a:tab pos="5192713" algn="l"/>
              </a:tabLst>
            </a:pPr>
            <a:r>
              <a:rPr lang="en-GB" sz="1400" dirty="0">
                <a:latin typeface="Courier New" panose="02070309020205020404" pitchFamily="49" charset="0"/>
                <a:cs typeface="Courier New" panose="02070309020205020404" pitchFamily="49" charset="0"/>
              </a:rPr>
              <a:t>// extract minimal relaxed solution</a:t>
            </a:r>
          </a:p>
          <a:p>
            <a:pPr marL="6350" lvl="2">
              <a:tabLst>
                <a:tab pos="354013" algn="l"/>
                <a:tab pos="709613" algn="l"/>
                <a:tab pos="1065213" algn="l"/>
                <a:tab pos="1465263" algn="l"/>
                <a:tab pos="2532063" algn="l"/>
                <a:tab pos="5192713" algn="l"/>
              </a:tabLst>
            </a:pPr>
            <a:r>
              <a:rPr lang="en-GB" sz="1400" i="1" dirty="0" err="1">
                <a:latin typeface="Courier New" panose="02070309020205020404" pitchFamily="49" charset="0"/>
                <a:cs typeface="Courier New" panose="02070309020205020404" pitchFamily="49" charset="0"/>
              </a:rPr>
              <a:t>ĝ</a:t>
            </a:r>
            <a:r>
              <a:rPr lang="en-GB" sz="1400" i="1" baseline="-25000" dirty="0" err="1">
                <a:latin typeface="Courier New" panose="02070309020205020404" pitchFamily="49" charset="0"/>
                <a:cs typeface="Courier New" panose="02070309020205020404" pitchFamily="49" charset="0"/>
              </a:rPr>
              <a:t>k</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g</a:t>
            </a:r>
          </a:p>
          <a:p>
            <a:pPr marL="6350" lvl="2">
              <a:tabLst>
                <a:tab pos="354013" algn="l"/>
                <a:tab pos="709613" algn="l"/>
                <a:tab pos="1065213" algn="l"/>
                <a:tab pos="1465263" algn="l"/>
                <a:tab pos="2532063" algn="l"/>
                <a:tab pos="5192713" algn="l"/>
              </a:tabLst>
            </a:pPr>
            <a:r>
              <a:rPr lang="en-GB" sz="1400" b="1" dirty="0">
                <a:latin typeface="Courier New" panose="02070309020205020404" pitchFamily="49" charset="0"/>
                <a:cs typeface="Courier New" panose="02070309020205020404" pitchFamily="49" charset="0"/>
              </a:rPr>
              <a:t>for</a:t>
            </a:r>
            <a:r>
              <a:rPr lang="en-GB" sz="1400" dirty="0">
                <a:latin typeface="Courier New" panose="02070309020205020404" pitchFamily="49" charset="0"/>
                <a:cs typeface="Courier New" panose="02070309020205020404" pitchFamily="49" charset="0"/>
              </a:rPr>
              <a:t> </a:t>
            </a:r>
            <a:r>
              <a:rPr lang="en-GB" sz="1400" i="1" dirty="0" err="1">
                <a:latin typeface="Courier New" panose="02070309020205020404" pitchFamily="49" charset="0"/>
                <a:cs typeface="Courier New" panose="02070309020205020404" pitchFamily="49" charset="0"/>
              </a:rPr>
              <a:t>i</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k</a:t>
            </a: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down to</a:t>
            </a:r>
            <a:r>
              <a:rPr lang="en-GB" sz="1400" dirty="0">
                <a:latin typeface="Courier New" panose="02070309020205020404" pitchFamily="49" charset="0"/>
                <a:cs typeface="Courier New" panose="02070309020205020404" pitchFamily="49" charset="0"/>
              </a:rPr>
              <a:t> 1 </a:t>
            </a:r>
            <a:r>
              <a:rPr lang="en-GB" sz="1400" b="1" dirty="0">
                <a:latin typeface="Courier New" panose="02070309020205020404" pitchFamily="49" charset="0"/>
                <a:cs typeface="Courier New" panose="02070309020205020404" pitchFamily="49" charset="0"/>
              </a:rPr>
              <a:t>do</a:t>
            </a:r>
          </a:p>
          <a:p>
            <a:pPr marL="6350" lvl="3">
              <a:tabLst>
                <a:tab pos="354013" algn="l"/>
                <a:tab pos="709613" algn="l"/>
                <a:tab pos="1065213" algn="l"/>
                <a:tab pos="1465263" algn="l"/>
                <a:tab pos="2532063" algn="l"/>
                <a:tab pos="5192713" algn="l"/>
              </a:tabLst>
            </a:pPr>
            <a:r>
              <a:rPr lang="en-GB" sz="1400" dirty="0">
                <a:latin typeface="Courier New" panose="02070309020205020404" pitchFamily="49" charset="0"/>
                <a:cs typeface="Courier New" panose="02070309020205020404" pitchFamily="49" charset="0"/>
              </a:rPr>
              <a:t>	</a:t>
            </a:r>
            <a:r>
              <a:rPr lang="en-GB" sz="1400" i="1" dirty="0" err="1">
                <a:latin typeface="Courier New" panose="02070309020205020404" pitchFamily="49" charset="0"/>
                <a:cs typeface="Courier New" panose="02070309020205020404" pitchFamily="49" charset="0"/>
              </a:rPr>
              <a:t>â</a:t>
            </a:r>
            <a:r>
              <a:rPr lang="en-GB" sz="1400" i="1" baseline="-25000" dirty="0" err="1">
                <a:latin typeface="Courier New" panose="02070309020205020404" pitchFamily="49" charset="0"/>
                <a:cs typeface="Courier New" panose="02070309020205020404" pitchFamily="49" charset="0"/>
              </a:rPr>
              <a:t>i</a:t>
            </a:r>
            <a:r>
              <a:rPr lang="en-GB" sz="1400" dirty="0">
                <a:latin typeface="Courier New" panose="02070309020205020404" pitchFamily="49" charset="0"/>
                <a:cs typeface="Courier New" panose="02070309020205020404" pitchFamily="49" charset="0"/>
              </a:rPr>
              <a:t> = minimal subset of </a:t>
            </a:r>
            <a:r>
              <a:rPr lang="en-GB" sz="1400" i="1" dirty="0">
                <a:latin typeface="Courier New" panose="02070309020205020404" pitchFamily="49" charset="0"/>
                <a:cs typeface="Courier New" panose="02070309020205020404" pitchFamily="49" charset="0"/>
              </a:rPr>
              <a:t>A</a:t>
            </a:r>
            <a:r>
              <a:rPr lang="en-GB" sz="1400" i="1" baseline="-25000" dirty="0">
                <a:latin typeface="Courier New" panose="02070309020205020404" pitchFamily="49" charset="0"/>
                <a:cs typeface="Courier New" panose="02070309020205020404" pitchFamily="49" charset="0"/>
              </a:rPr>
              <a:t>i</a:t>
            </a:r>
            <a:r>
              <a:rPr lang="en-GB" sz="1400" dirty="0">
                <a:latin typeface="Courier New" panose="02070309020205020404" pitchFamily="49" charset="0"/>
                <a:cs typeface="Courier New" panose="02070309020205020404" pitchFamily="49" charset="0"/>
              </a:rPr>
              <a:t> </a:t>
            </a:r>
            <a:r>
              <a:rPr lang="en-GB" sz="1400" dirty="0" err="1">
                <a:latin typeface="Courier New" panose="02070309020205020404" pitchFamily="49" charset="0"/>
                <a:cs typeface="Courier New" panose="02070309020205020404" pitchFamily="49" charset="0"/>
              </a:rPr>
              <a:t>s.t.</a:t>
            </a:r>
            <a:r>
              <a:rPr lang="en-GB" sz="1400"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𝛾</a:t>
            </a:r>
            <a:r>
              <a:rPr lang="en-GB" sz="1400" baseline="30000" dirty="0">
                <a:latin typeface="Courier New" panose="02070309020205020404" pitchFamily="49" charset="0"/>
                <a:cs typeface="Courier New" panose="02070309020205020404" pitchFamily="49" charset="0"/>
              </a:rPr>
              <a:t>+</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ŝ</a:t>
            </a:r>
            <a:r>
              <a:rPr lang="en-GB" sz="1400" i="1" baseline="-25000" dirty="0">
                <a:latin typeface="Courier New" panose="02070309020205020404" pitchFamily="49" charset="0"/>
                <a:cs typeface="Courier New" panose="02070309020205020404" pitchFamily="49" charset="0"/>
              </a:rPr>
              <a:t>i</a:t>
            </a:r>
            <a:r>
              <a:rPr lang="en-GB" sz="1400" baseline="-25000" dirty="0">
                <a:latin typeface="Courier New" panose="02070309020205020404" pitchFamily="49" charset="0"/>
                <a:cs typeface="Courier New" panose="02070309020205020404" pitchFamily="49" charset="0"/>
              </a:rPr>
              <a:t>-1</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â</a:t>
            </a:r>
            <a:r>
              <a:rPr lang="en-GB" sz="1400" i="1" baseline="-25000" dirty="0">
                <a:latin typeface="Courier New" panose="02070309020205020404" pitchFamily="49" charset="0"/>
                <a:cs typeface="Courier New" panose="02070309020205020404" pitchFamily="49" charset="0"/>
              </a:rPr>
              <a:t>i</a:t>
            </a:r>
            <a:r>
              <a:rPr lang="en-GB" sz="1400" dirty="0">
                <a:latin typeface="Courier New" panose="02070309020205020404" pitchFamily="49" charset="0"/>
                <a:cs typeface="Courier New" panose="02070309020205020404" pitchFamily="49" charset="0"/>
              </a:rPr>
              <a:t>) r-satisfies </a:t>
            </a:r>
            <a:r>
              <a:rPr lang="en-GB" sz="1400" i="1" dirty="0" err="1">
                <a:latin typeface="Courier New" panose="02070309020205020404" pitchFamily="49" charset="0"/>
                <a:cs typeface="Courier New" panose="02070309020205020404" pitchFamily="49" charset="0"/>
              </a:rPr>
              <a:t>ĝ</a:t>
            </a:r>
            <a:r>
              <a:rPr lang="en-GB" sz="1400" i="1" baseline="-25000" dirty="0" err="1">
                <a:latin typeface="Courier New" panose="02070309020205020404" pitchFamily="49" charset="0"/>
                <a:cs typeface="Courier New" panose="02070309020205020404" pitchFamily="49" charset="0"/>
              </a:rPr>
              <a:t>i</a:t>
            </a:r>
            <a:endParaRPr lang="en-GB" sz="1400" i="1" dirty="0">
              <a:latin typeface="Courier New" panose="02070309020205020404" pitchFamily="49" charset="0"/>
              <a:cs typeface="Courier New" panose="02070309020205020404" pitchFamily="49" charset="0"/>
            </a:endParaRPr>
          </a:p>
          <a:p>
            <a:pPr marL="6350" lvl="3">
              <a:tabLst>
                <a:tab pos="354013" algn="l"/>
                <a:tab pos="709613" algn="l"/>
                <a:tab pos="1065213" algn="l"/>
                <a:tab pos="1465263" algn="l"/>
                <a:tab pos="2532063" algn="l"/>
                <a:tab pos="5192713" algn="l"/>
              </a:tabLst>
            </a:pP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ĝ</a:t>
            </a:r>
            <a:r>
              <a:rPr lang="en-GB" sz="1400" i="1" baseline="-25000" dirty="0">
                <a:latin typeface="Courier New" panose="02070309020205020404" pitchFamily="49" charset="0"/>
                <a:cs typeface="Courier New" panose="02070309020205020404" pitchFamily="49" charset="0"/>
              </a:rPr>
              <a:t>i</a:t>
            </a:r>
            <a:r>
              <a:rPr lang="en-GB" sz="1400" baseline="-25000" dirty="0">
                <a:latin typeface="Courier New" panose="02070309020205020404" pitchFamily="49" charset="0"/>
                <a:cs typeface="Courier New" panose="02070309020205020404" pitchFamily="49" charset="0"/>
              </a:rPr>
              <a:t>−1</a:t>
            </a:r>
            <a:r>
              <a:rPr lang="en-GB" sz="1400" dirty="0">
                <a:latin typeface="Courier New" panose="02070309020205020404" pitchFamily="49" charset="0"/>
                <a:cs typeface="Courier New" panose="02070309020205020404" pitchFamily="49" charset="0"/>
              </a:rPr>
              <a:t> ← (</a:t>
            </a:r>
            <a:r>
              <a:rPr lang="en-GB" sz="1400" i="1" dirty="0" err="1">
                <a:latin typeface="Courier New" panose="02070309020205020404" pitchFamily="49" charset="0"/>
                <a:cs typeface="Courier New" panose="02070309020205020404" pitchFamily="49" charset="0"/>
              </a:rPr>
              <a:t>ĝ</a:t>
            </a:r>
            <a:r>
              <a:rPr lang="en-GB" sz="1400" i="1" baseline="-25000" dirty="0" err="1">
                <a:latin typeface="Courier New" panose="02070309020205020404" pitchFamily="49" charset="0"/>
                <a:cs typeface="Courier New" panose="02070309020205020404" pitchFamily="49" charset="0"/>
              </a:rPr>
              <a:t>i</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eff</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â</a:t>
            </a:r>
            <a:r>
              <a:rPr lang="en-GB" sz="1400" i="1" baseline="-25000" dirty="0" err="1">
                <a:latin typeface="Courier New" panose="02070309020205020404" pitchFamily="49" charset="0"/>
                <a:cs typeface="Courier New" panose="02070309020205020404" pitchFamily="49" charset="0"/>
              </a:rPr>
              <a:t>i</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pre</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â</a:t>
            </a:r>
            <a:r>
              <a:rPr lang="en-GB" sz="1400" i="1" baseline="-25000" dirty="0" err="1">
                <a:latin typeface="Courier New" panose="02070309020205020404" pitchFamily="49" charset="0"/>
                <a:cs typeface="Courier New" panose="02070309020205020404" pitchFamily="49" charset="0"/>
              </a:rPr>
              <a:t>i</a:t>
            </a:r>
            <a:r>
              <a:rPr lang="en-GB" sz="1400" dirty="0">
                <a:latin typeface="Courier New" panose="02070309020205020404" pitchFamily="49" charset="0"/>
                <a:cs typeface="Courier New" panose="02070309020205020404" pitchFamily="49" charset="0"/>
              </a:rPr>
              <a:t>)</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FC158AF8-8CEC-D541-84A8-343AF2EBE030}"/>
                  </a:ext>
                </a:extLst>
              </p:cNvPr>
              <p:cNvSpPr txBox="1"/>
              <p:nvPr/>
            </p:nvSpPr>
            <p:spPr>
              <a:xfrm>
                <a:off x="361206" y="2622074"/>
                <a:ext cx="1889492" cy="1200329"/>
              </a:xfrm>
              <a:prstGeom prst="rect">
                <a:avLst/>
              </a:prstGeom>
              <a:noFill/>
            </p:spPr>
            <p:txBody>
              <a:bodyPr wrap="none" rtlCol="0">
                <a:spAutoFit/>
              </a:bodyPr>
              <a:lstStyle/>
              <a:p>
                <a:pPr>
                  <a:tabLst>
                    <a:tab pos="2176463" algn="l"/>
                    <a:tab pos="4308475" algn="l"/>
                  </a:tabLst>
                </a:pPr>
                <a:r>
                  <a:rPr lang="en-GB" dirty="0"/>
                  <a:t> Atoms in </a:t>
                </a:r>
                <a14:m>
                  <m:oMath xmlns:m="http://schemas.openxmlformats.org/officeDocument/2006/math">
                    <m:sSub>
                      <m:sSubPr>
                        <m:ctrlPr>
                          <a:rPr lang="de-DE" i="1" dirty="0">
                            <a:latin typeface="Cambria Math" panose="02040503050406030204" pitchFamily="18" charset="0"/>
                            <a:cs typeface="Times New Roman"/>
                          </a:rPr>
                        </m:ctrlPr>
                      </m:sSubPr>
                      <m:e>
                        <m:acc>
                          <m:accPr>
                            <m:chr m:val="̂"/>
                            <m:ctrlPr>
                              <a:rPr lang="en-US" i="1" dirty="0">
                                <a:latin typeface="Cambria Math" panose="02040503050406030204" pitchFamily="18" charset="0"/>
                                <a:cs typeface="Times New Roman"/>
                              </a:rPr>
                            </m:ctrlPr>
                          </m:accPr>
                          <m:e>
                            <m:r>
                              <a:rPr lang="de-DE" i="1" dirty="0">
                                <a:latin typeface="Cambria Math" panose="02040503050406030204" pitchFamily="18" charset="0"/>
                                <a:cs typeface="Times New Roman"/>
                              </a:rPr>
                              <m:t>𝑠</m:t>
                            </m:r>
                          </m:e>
                        </m:acc>
                      </m:e>
                      <m:sub>
                        <m:r>
                          <a:rPr lang="de-DE" i="1" dirty="0">
                            <a:latin typeface="Cambria Math" panose="02040503050406030204" pitchFamily="18" charset="0"/>
                            <a:cs typeface="Times New Roman"/>
                          </a:rPr>
                          <m:t>0</m:t>
                        </m:r>
                      </m:sub>
                    </m:sSub>
                    <m:r>
                      <a:rPr lang="en-US" i="1" dirty="0">
                        <a:latin typeface="Cambria Math" panose="02040503050406030204" pitchFamily="18" charset="0"/>
                        <a:cs typeface="Times New Roman"/>
                      </a:rPr>
                      <m:t>=</m:t>
                    </m:r>
                    <m:sSub>
                      <m:sSubPr>
                        <m:ctrlPr>
                          <a:rPr lang="de-DE" i="1" dirty="0">
                            <a:latin typeface="Cambria Math" panose="02040503050406030204" pitchFamily="18" charset="0"/>
                            <a:cs typeface="Times New Roman"/>
                          </a:rPr>
                        </m:ctrlPr>
                      </m:sSubPr>
                      <m:e>
                        <m:r>
                          <a:rPr lang="en-US" i="1" dirty="0">
                            <a:latin typeface="Cambria Math" panose="02040503050406030204" pitchFamily="18" charset="0"/>
                            <a:cs typeface="Times New Roman"/>
                          </a:rPr>
                          <m:t>𝑠</m:t>
                        </m:r>
                      </m:e>
                      <m:sub>
                        <m:r>
                          <a:rPr lang="de-DE" i="1" dirty="0">
                            <a:latin typeface="Cambria Math" panose="02040503050406030204" pitchFamily="18" charset="0"/>
                            <a:cs typeface="Times New Roman"/>
                          </a:rPr>
                          <m:t>1</m:t>
                        </m:r>
                      </m:sub>
                    </m:sSub>
                  </m:oMath>
                </a14:m>
                <a:r>
                  <a:rPr lang="en-GB" dirty="0"/>
                  <a:t>:</a:t>
                </a:r>
              </a:p>
              <a:p>
                <a:pPr>
                  <a:tabLst>
                    <a:tab pos="2176463" algn="l"/>
                    <a:tab pos="4308475" algn="l"/>
                  </a:tabLst>
                </a:pPr>
                <a:r>
                  <a:rPr lang="en-GB" dirty="0"/>
                  <a:t> </a:t>
                </a:r>
                <a14:m>
                  <m:oMath xmlns:m="http://schemas.openxmlformats.org/officeDocument/2006/math">
                    <m:r>
                      <a:rPr lang="en-GB" i="1" dirty="0">
                        <a:latin typeface="Cambria Math" panose="02040503050406030204" pitchFamily="18" charset="0"/>
                      </a:rPr>
                      <m:t>𝑙𝑜𝑐</m:t>
                    </m:r>
                    <m:d>
                      <m:dPr>
                        <m:ctrlPr>
                          <a:rPr lang="en-GB" i="1" dirty="0">
                            <a:latin typeface="Cambria Math" panose="02040503050406030204" pitchFamily="18" charset="0"/>
                          </a:rPr>
                        </m:ctrlPr>
                      </m:dPr>
                      <m:e>
                        <m:r>
                          <a:rPr lang="en-GB" i="1" dirty="0">
                            <a:latin typeface="Cambria Math" panose="02040503050406030204" pitchFamily="18" charset="0"/>
                          </a:rPr>
                          <m:t>𝑟</m:t>
                        </m:r>
                        <m:r>
                          <a:rPr lang="en-GB" i="1" dirty="0">
                            <a:latin typeface="Cambria Math" panose="02040503050406030204" pitchFamily="18" charset="0"/>
                          </a:rPr>
                          <m:t>1</m:t>
                        </m:r>
                      </m:e>
                    </m:d>
                    <m:r>
                      <a:rPr lang="en-GB" i="1" dirty="0">
                        <a:latin typeface="Cambria Math" panose="02040503050406030204" pitchFamily="18" charset="0"/>
                      </a:rPr>
                      <m:t>=</m:t>
                    </m:r>
                    <m:r>
                      <a:rPr lang="en-GB" i="1" dirty="0">
                        <a:latin typeface="Cambria Math" panose="02040503050406030204" pitchFamily="18" charset="0"/>
                      </a:rPr>
                      <m:t>𝑑</m:t>
                    </m:r>
                    <m:r>
                      <a:rPr lang="en-GB" i="1" dirty="0">
                        <a:latin typeface="Cambria Math" panose="02040503050406030204" pitchFamily="18" charset="0"/>
                      </a:rPr>
                      <m:t>1</m:t>
                    </m:r>
                  </m:oMath>
                </a14:m>
                <a:endParaRPr lang="de-DE" dirty="0"/>
              </a:p>
              <a:p>
                <a:pPr>
                  <a:tabLst>
                    <a:tab pos="2176463" algn="l"/>
                    <a:tab pos="4308475" algn="l"/>
                  </a:tabLst>
                </a:pPr>
                <a:r>
                  <a:rPr lang="en-GB" dirty="0"/>
                  <a:t> </a:t>
                </a:r>
                <a14:m>
                  <m:oMath xmlns:m="http://schemas.openxmlformats.org/officeDocument/2006/math">
                    <m:r>
                      <a:rPr lang="en-GB" i="1" dirty="0">
                        <a:latin typeface="Cambria Math" panose="02040503050406030204" pitchFamily="18" charset="0"/>
                      </a:rPr>
                      <m:t>𝑙𝑜𝑐</m:t>
                    </m:r>
                    <m:d>
                      <m:dPr>
                        <m:ctrlPr>
                          <a:rPr lang="en-GB" i="1" dirty="0">
                            <a:latin typeface="Cambria Math" panose="02040503050406030204" pitchFamily="18" charset="0"/>
                          </a:rPr>
                        </m:ctrlPr>
                      </m:dPr>
                      <m:e>
                        <m:r>
                          <a:rPr lang="en-GB" i="1" dirty="0">
                            <a:latin typeface="Cambria Math" panose="02040503050406030204" pitchFamily="18" charset="0"/>
                          </a:rPr>
                          <m:t>𝑐</m:t>
                        </m:r>
                        <m:r>
                          <a:rPr lang="en-GB" i="1" dirty="0">
                            <a:latin typeface="Cambria Math" panose="02040503050406030204" pitchFamily="18" charset="0"/>
                          </a:rPr>
                          <m:t>1</m:t>
                        </m:r>
                      </m:e>
                    </m:d>
                    <m:r>
                      <a:rPr lang="en-GB" i="1" dirty="0">
                        <a:latin typeface="Cambria Math" panose="02040503050406030204" pitchFamily="18" charset="0"/>
                      </a:rPr>
                      <m:t>=</m:t>
                    </m:r>
                    <m:r>
                      <a:rPr lang="en-GB" i="1" dirty="0">
                        <a:latin typeface="Cambria Math" panose="02040503050406030204" pitchFamily="18" charset="0"/>
                      </a:rPr>
                      <m:t>𝑑</m:t>
                    </m:r>
                    <m:r>
                      <a:rPr lang="en-GB" i="1" dirty="0">
                        <a:latin typeface="Cambria Math" panose="02040503050406030204" pitchFamily="18" charset="0"/>
                      </a:rPr>
                      <m:t>1</m:t>
                    </m:r>
                  </m:oMath>
                </a14:m>
                <a:endParaRPr lang="en-GB" dirty="0"/>
              </a:p>
              <a:p>
                <a:pPr>
                  <a:tabLst>
                    <a:tab pos="2176463" algn="l"/>
                    <a:tab pos="4308475" algn="l"/>
                  </a:tabLst>
                </a:pPr>
                <a:r>
                  <a:rPr lang="en-GB" dirty="0"/>
                  <a:t> </a:t>
                </a:r>
                <a14:m>
                  <m:oMath xmlns:m="http://schemas.openxmlformats.org/officeDocument/2006/math">
                    <m:r>
                      <a:rPr lang="en-GB" i="1" dirty="0">
                        <a:latin typeface="Cambria Math" panose="02040503050406030204" pitchFamily="18" charset="0"/>
                      </a:rPr>
                      <m:t>𝑐𝑎𝑟𝑔𝑜</m:t>
                    </m:r>
                    <m:d>
                      <m:dPr>
                        <m:ctrlPr>
                          <a:rPr lang="en-GB" i="1" dirty="0">
                            <a:latin typeface="Cambria Math" panose="02040503050406030204" pitchFamily="18" charset="0"/>
                          </a:rPr>
                        </m:ctrlPr>
                      </m:dPr>
                      <m:e>
                        <m:r>
                          <a:rPr lang="en-GB" i="1" dirty="0">
                            <a:latin typeface="Cambria Math" panose="02040503050406030204" pitchFamily="18" charset="0"/>
                          </a:rPr>
                          <m:t>𝑟</m:t>
                        </m:r>
                        <m:r>
                          <a:rPr lang="en-GB" i="1" dirty="0">
                            <a:latin typeface="Cambria Math" panose="02040503050406030204" pitchFamily="18" charset="0"/>
                          </a:rPr>
                          <m:t>1</m:t>
                        </m:r>
                      </m:e>
                    </m:d>
                    <m:r>
                      <a:rPr lang="en-GB" i="1" dirty="0">
                        <a:latin typeface="Cambria Math" panose="02040503050406030204" pitchFamily="18" charset="0"/>
                      </a:rPr>
                      <m:t>=</m:t>
                    </m:r>
                    <m:r>
                      <a:rPr lang="en-GB" i="1" dirty="0" err="1">
                        <a:latin typeface="Cambria Math" panose="02040503050406030204" pitchFamily="18" charset="0"/>
                      </a:rPr>
                      <m:t>𝑛𝑖𝑙</m:t>
                    </m:r>
                  </m:oMath>
                </a14:m>
                <a:endParaRPr lang="en-GB" dirty="0"/>
              </a:p>
            </p:txBody>
          </p:sp>
        </mc:Choice>
        <mc:Fallback xmlns="">
          <p:sp>
            <p:nvSpPr>
              <p:cNvPr id="8" name="TextBox 7">
                <a:extLst>
                  <a:ext uri="{FF2B5EF4-FFF2-40B4-BE49-F238E27FC236}">
                    <a16:creationId xmlns:a16="http://schemas.microsoft.com/office/drawing/2014/main" id="{FC158AF8-8CEC-D541-84A8-343AF2EBE030}"/>
                  </a:ext>
                </a:extLst>
              </p:cNvPr>
              <p:cNvSpPr txBox="1">
                <a:spLocks noRot="1" noChangeAspect="1" noMove="1" noResize="1" noEditPoints="1" noAdjustHandles="1" noChangeArrowheads="1" noChangeShapeType="1" noTextEdit="1"/>
              </p:cNvSpPr>
              <p:nvPr/>
            </p:nvSpPr>
            <p:spPr>
              <a:xfrm>
                <a:off x="361206" y="2622074"/>
                <a:ext cx="1889492" cy="1200329"/>
              </a:xfrm>
              <a:prstGeom prst="rect">
                <a:avLst/>
              </a:prstGeom>
              <a:blipFill>
                <a:blip r:embed="rId4"/>
                <a:stretch>
                  <a:fillRect t="-2105" r="-1333" b="-2105"/>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301" name="TextBox 300">
                <a:extLst>
                  <a:ext uri="{FF2B5EF4-FFF2-40B4-BE49-F238E27FC236}">
                    <a16:creationId xmlns:a16="http://schemas.microsoft.com/office/drawing/2014/main" id="{57A5D047-7C1E-0F49-B35C-BC4EE98AF031}"/>
                  </a:ext>
                </a:extLst>
              </p:cNvPr>
              <p:cNvSpPr txBox="1"/>
              <p:nvPr/>
            </p:nvSpPr>
            <p:spPr>
              <a:xfrm>
                <a:off x="2455596" y="2622074"/>
                <a:ext cx="1924181" cy="1200329"/>
              </a:xfrm>
              <a:prstGeom prst="rect">
                <a:avLst/>
              </a:prstGeom>
              <a:noFill/>
            </p:spPr>
            <p:txBody>
              <a:bodyPr wrap="none" rtlCol="0">
                <a:spAutoFit/>
              </a:bodyPr>
              <a:lstStyle/>
              <a:p>
                <a:pPr>
                  <a:tabLst>
                    <a:tab pos="2176463" algn="l"/>
                    <a:tab pos="4308475" algn="l"/>
                  </a:tabLst>
                </a:pPr>
                <a:r>
                  <a:rPr lang="en-GB" dirty="0"/>
                  <a:t> Actions in</a:t>
                </a:r>
                <a:r>
                  <a:rPr lang="de-DE" dirty="0">
                    <a:cs typeface="Times New Roman"/>
                  </a:rPr>
                  <a:t> </a:t>
                </a:r>
                <a14:m>
                  <m:oMath xmlns:m="http://schemas.openxmlformats.org/officeDocument/2006/math">
                    <m:sSub>
                      <m:sSubPr>
                        <m:ctrlPr>
                          <a:rPr lang="de-DE" i="1" dirty="0">
                            <a:latin typeface="Cambria Math" panose="02040503050406030204" pitchFamily="18" charset="0"/>
                            <a:cs typeface="Times New Roman"/>
                          </a:rPr>
                        </m:ctrlPr>
                      </m:sSubPr>
                      <m:e>
                        <m:r>
                          <a:rPr lang="de-DE" i="1" dirty="0">
                            <a:latin typeface="Cambria Math" panose="02040503050406030204" pitchFamily="18" charset="0"/>
                            <a:cs typeface="Times New Roman"/>
                          </a:rPr>
                          <m:t>𝐴</m:t>
                        </m:r>
                      </m:e>
                      <m:sub>
                        <m:r>
                          <a:rPr lang="de-DE" i="1" dirty="0">
                            <a:latin typeface="Cambria Math" panose="02040503050406030204" pitchFamily="18" charset="0"/>
                            <a:cs typeface="Times New Roman"/>
                          </a:rPr>
                          <m:t>1</m:t>
                        </m:r>
                      </m:sub>
                    </m:sSub>
                  </m:oMath>
                </a14:m>
                <a:r>
                  <a:rPr lang="en-GB" dirty="0"/>
                  <a:t>:</a:t>
                </a:r>
              </a:p>
              <a:p>
                <a:pPr>
                  <a:tabLst>
                    <a:tab pos="2176463" algn="l"/>
                    <a:tab pos="4308475" algn="l"/>
                  </a:tabLst>
                </a:pPr>
                <a:r>
                  <a:rPr lang="en-GB" dirty="0"/>
                  <a:t> </a:t>
                </a:r>
                <a14:m>
                  <m:oMath xmlns:m="http://schemas.openxmlformats.org/officeDocument/2006/math">
                    <m:r>
                      <a:rPr lang="de-DE" i="1" dirty="0">
                        <a:latin typeface="Cambria Math" panose="02040503050406030204" pitchFamily="18" charset="0"/>
                      </a:rPr>
                      <m:t>𝑚𝑜𝑣𝑒</m:t>
                    </m:r>
                    <m:r>
                      <a:rPr lang="de-DE" i="1" dirty="0">
                        <a:latin typeface="Cambria Math" panose="02040503050406030204" pitchFamily="18" charset="0"/>
                      </a:rPr>
                      <m:t>(</m:t>
                    </m:r>
                    <m:r>
                      <a:rPr lang="de-DE" i="1" dirty="0">
                        <a:latin typeface="Cambria Math" panose="02040503050406030204" pitchFamily="18" charset="0"/>
                      </a:rPr>
                      <m:t>𝑟</m:t>
                    </m:r>
                    <m:r>
                      <a:rPr lang="de-DE" i="1" dirty="0">
                        <a:latin typeface="Cambria Math" panose="02040503050406030204" pitchFamily="18" charset="0"/>
                      </a:rPr>
                      <m:t>1,</m:t>
                    </m:r>
                    <m:r>
                      <a:rPr lang="de-DE" i="1" dirty="0">
                        <a:latin typeface="Cambria Math" panose="02040503050406030204" pitchFamily="18" charset="0"/>
                      </a:rPr>
                      <m:t>𝑑</m:t>
                    </m:r>
                    <m:r>
                      <a:rPr lang="de-DE" i="1" dirty="0">
                        <a:latin typeface="Cambria Math" panose="02040503050406030204" pitchFamily="18" charset="0"/>
                      </a:rPr>
                      <m:t>1,</m:t>
                    </m:r>
                    <m:r>
                      <a:rPr lang="de-DE" i="1" dirty="0">
                        <a:latin typeface="Cambria Math" panose="02040503050406030204" pitchFamily="18" charset="0"/>
                      </a:rPr>
                      <m:t>𝑑</m:t>
                    </m:r>
                    <m:r>
                      <a:rPr lang="de-DE" i="1" dirty="0">
                        <a:latin typeface="Cambria Math" panose="02040503050406030204" pitchFamily="18" charset="0"/>
                      </a:rPr>
                      <m:t>2)</m:t>
                    </m:r>
                  </m:oMath>
                </a14:m>
                <a:endParaRPr lang="de-DE" dirty="0"/>
              </a:p>
              <a:p>
                <a:pPr>
                  <a:tabLst>
                    <a:tab pos="2176463" algn="l"/>
                    <a:tab pos="4308475" algn="l"/>
                  </a:tabLst>
                </a:pPr>
                <a:r>
                  <a:rPr lang="de-DE" dirty="0"/>
                  <a:t> </a:t>
                </a:r>
                <a14:m>
                  <m:oMath xmlns:m="http://schemas.openxmlformats.org/officeDocument/2006/math">
                    <m:r>
                      <a:rPr lang="de-DE" i="1" dirty="0">
                        <a:latin typeface="Cambria Math" panose="02040503050406030204" pitchFamily="18" charset="0"/>
                      </a:rPr>
                      <m:t>𝑚𝑜𝑣𝑒</m:t>
                    </m:r>
                    <m:r>
                      <a:rPr lang="de-DE" i="1" dirty="0">
                        <a:latin typeface="Cambria Math" panose="02040503050406030204" pitchFamily="18" charset="0"/>
                      </a:rPr>
                      <m:t>(</m:t>
                    </m:r>
                    <m:r>
                      <a:rPr lang="de-DE" i="1" dirty="0">
                        <a:latin typeface="Cambria Math" panose="02040503050406030204" pitchFamily="18" charset="0"/>
                      </a:rPr>
                      <m:t>𝑟</m:t>
                    </m:r>
                    <m:r>
                      <a:rPr lang="de-DE" i="1" dirty="0">
                        <a:latin typeface="Cambria Math" panose="02040503050406030204" pitchFamily="18" charset="0"/>
                      </a:rPr>
                      <m:t>1,</m:t>
                    </m:r>
                    <m:r>
                      <a:rPr lang="de-DE" i="1" dirty="0">
                        <a:latin typeface="Cambria Math" panose="02040503050406030204" pitchFamily="18" charset="0"/>
                      </a:rPr>
                      <m:t>𝑑</m:t>
                    </m:r>
                    <m:r>
                      <a:rPr lang="de-DE" i="1" dirty="0">
                        <a:latin typeface="Cambria Math" panose="02040503050406030204" pitchFamily="18" charset="0"/>
                      </a:rPr>
                      <m:t>1,</m:t>
                    </m:r>
                    <m:r>
                      <a:rPr lang="de-DE" i="1" dirty="0">
                        <a:latin typeface="Cambria Math" panose="02040503050406030204" pitchFamily="18" charset="0"/>
                      </a:rPr>
                      <m:t>𝑑</m:t>
                    </m:r>
                    <m:r>
                      <a:rPr lang="de-DE" i="1" dirty="0">
                        <a:latin typeface="Cambria Math" panose="02040503050406030204" pitchFamily="18" charset="0"/>
                      </a:rPr>
                      <m:t>3)</m:t>
                    </m:r>
                  </m:oMath>
                </a14:m>
                <a:endParaRPr lang="en-GB" dirty="0"/>
              </a:p>
              <a:p>
                <a:pPr>
                  <a:tabLst>
                    <a:tab pos="2176463" algn="l"/>
                    <a:tab pos="4308475" algn="l"/>
                  </a:tabLst>
                </a:pPr>
                <a:r>
                  <a:rPr lang="en-GB" dirty="0"/>
                  <a:t> </a:t>
                </a:r>
                <a14:m>
                  <m:oMath xmlns:m="http://schemas.openxmlformats.org/officeDocument/2006/math">
                    <m:r>
                      <a:rPr lang="de-DE" i="1" dirty="0">
                        <a:latin typeface="Cambria Math" panose="02040503050406030204" pitchFamily="18" charset="0"/>
                      </a:rPr>
                      <m:t>𝑡𝑎𝑘𝑒</m:t>
                    </m:r>
                    <m:r>
                      <a:rPr lang="de-DE" i="1" dirty="0">
                        <a:latin typeface="Cambria Math" panose="02040503050406030204" pitchFamily="18" charset="0"/>
                      </a:rPr>
                      <m:t>(</m:t>
                    </m:r>
                    <m:r>
                      <a:rPr lang="de-DE" i="1" dirty="0">
                        <a:latin typeface="Cambria Math" panose="02040503050406030204" pitchFamily="18" charset="0"/>
                      </a:rPr>
                      <m:t>𝑟</m:t>
                    </m:r>
                    <m:r>
                      <a:rPr lang="de-DE" i="1" dirty="0">
                        <a:latin typeface="Cambria Math" panose="02040503050406030204" pitchFamily="18" charset="0"/>
                      </a:rPr>
                      <m:t>1,</m:t>
                    </m:r>
                    <m:r>
                      <a:rPr lang="de-DE" i="1" dirty="0">
                        <a:latin typeface="Cambria Math" panose="02040503050406030204" pitchFamily="18" charset="0"/>
                      </a:rPr>
                      <m:t>𝑐</m:t>
                    </m:r>
                    <m:r>
                      <a:rPr lang="de-DE" i="1" dirty="0">
                        <a:latin typeface="Cambria Math" panose="02040503050406030204" pitchFamily="18" charset="0"/>
                      </a:rPr>
                      <m:t>1,</m:t>
                    </m:r>
                    <m:r>
                      <a:rPr lang="de-DE" i="1" dirty="0">
                        <a:latin typeface="Cambria Math" panose="02040503050406030204" pitchFamily="18" charset="0"/>
                      </a:rPr>
                      <m:t>𝑑</m:t>
                    </m:r>
                    <m:r>
                      <a:rPr lang="de-DE" i="1" dirty="0">
                        <a:latin typeface="Cambria Math" panose="02040503050406030204" pitchFamily="18" charset="0"/>
                      </a:rPr>
                      <m:t>1)</m:t>
                    </m:r>
                  </m:oMath>
                </a14:m>
                <a:endParaRPr lang="en-GB" dirty="0"/>
              </a:p>
            </p:txBody>
          </p:sp>
        </mc:Choice>
        <mc:Fallback xmlns="">
          <p:sp>
            <p:nvSpPr>
              <p:cNvPr id="301" name="TextBox 300">
                <a:extLst>
                  <a:ext uri="{FF2B5EF4-FFF2-40B4-BE49-F238E27FC236}">
                    <a16:creationId xmlns:a16="http://schemas.microsoft.com/office/drawing/2014/main" id="{57A5D047-7C1E-0F49-B35C-BC4EE98AF031}"/>
                  </a:ext>
                </a:extLst>
              </p:cNvPr>
              <p:cNvSpPr txBox="1">
                <a:spLocks noRot="1" noChangeAspect="1" noMove="1" noResize="1" noEditPoints="1" noAdjustHandles="1" noChangeArrowheads="1" noChangeShapeType="1" noTextEdit="1"/>
              </p:cNvSpPr>
              <p:nvPr/>
            </p:nvSpPr>
            <p:spPr>
              <a:xfrm>
                <a:off x="2455596" y="2622074"/>
                <a:ext cx="1924181" cy="1200329"/>
              </a:xfrm>
              <a:prstGeom prst="rect">
                <a:avLst/>
              </a:prstGeom>
              <a:blipFill>
                <a:blip r:embed="rId5"/>
                <a:stretch>
                  <a:fillRect t="-2105" r="-658" b="-4211"/>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302" name="TextBox 301">
                <a:extLst>
                  <a:ext uri="{FF2B5EF4-FFF2-40B4-BE49-F238E27FC236}">
                    <a16:creationId xmlns:a16="http://schemas.microsoft.com/office/drawing/2014/main" id="{6A20BDC5-C581-C641-86DF-160879B6824C}"/>
                  </a:ext>
                </a:extLst>
              </p:cNvPr>
              <p:cNvSpPr txBox="1"/>
              <p:nvPr/>
            </p:nvSpPr>
            <p:spPr>
              <a:xfrm>
                <a:off x="4558933" y="2636421"/>
                <a:ext cx="1866601" cy="2308324"/>
              </a:xfrm>
              <a:prstGeom prst="rect">
                <a:avLst/>
              </a:prstGeom>
              <a:noFill/>
            </p:spPr>
            <p:txBody>
              <a:bodyPr wrap="none" rtlCol="0">
                <a:spAutoFit/>
              </a:bodyPr>
              <a:lstStyle/>
              <a:p>
                <a:pPr>
                  <a:tabLst>
                    <a:tab pos="2176463" algn="l"/>
                    <a:tab pos="4308475" algn="l"/>
                  </a:tabLst>
                </a:pPr>
                <a:r>
                  <a:rPr lang="en-GB" dirty="0"/>
                  <a:t> Atoms in </a:t>
                </a:r>
                <a14:m>
                  <m:oMath xmlns:m="http://schemas.openxmlformats.org/officeDocument/2006/math">
                    <m:sSub>
                      <m:sSubPr>
                        <m:ctrlPr>
                          <a:rPr lang="de-DE" i="1" dirty="0">
                            <a:latin typeface="Cambria Math" panose="02040503050406030204" pitchFamily="18" charset="0"/>
                            <a:cs typeface="Times New Roman"/>
                          </a:rPr>
                        </m:ctrlPr>
                      </m:sSubPr>
                      <m:e>
                        <m:acc>
                          <m:accPr>
                            <m:chr m:val="̂"/>
                            <m:ctrlPr>
                              <a:rPr lang="en-US" i="1" dirty="0">
                                <a:latin typeface="Cambria Math" panose="02040503050406030204" pitchFamily="18" charset="0"/>
                                <a:cs typeface="Times New Roman"/>
                              </a:rPr>
                            </m:ctrlPr>
                          </m:accPr>
                          <m:e>
                            <m:r>
                              <a:rPr lang="de-DE" i="1" dirty="0">
                                <a:latin typeface="Cambria Math" panose="02040503050406030204" pitchFamily="18" charset="0"/>
                                <a:cs typeface="Times New Roman"/>
                              </a:rPr>
                              <m:t>𝑠</m:t>
                            </m:r>
                          </m:e>
                        </m:acc>
                      </m:e>
                      <m:sub>
                        <m:r>
                          <a:rPr lang="de-DE" i="1" dirty="0">
                            <a:latin typeface="Cambria Math" panose="02040503050406030204" pitchFamily="18" charset="0"/>
                            <a:cs typeface="Times New Roman"/>
                          </a:rPr>
                          <m:t>1</m:t>
                        </m:r>
                      </m:sub>
                    </m:sSub>
                  </m:oMath>
                </a14:m>
                <a:r>
                  <a:rPr lang="en-GB" dirty="0"/>
                  <a:t>:</a:t>
                </a:r>
              </a:p>
              <a:p>
                <a:pPr>
                  <a:tabLst>
                    <a:tab pos="2176463" algn="l"/>
                    <a:tab pos="4308475" algn="l"/>
                  </a:tabLst>
                </a:pPr>
                <a:r>
                  <a:rPr lang="en-GB" dirty="0"/>
                  <a:t> </a:t>
                </a:r>
                <a14:m>
                  <m:oMath xmlns:m="http://schemas.openxmlformats.org/officeDocument/2006/math">
                    <m:r>
                      <a:rPr lang="en-GB" i="1" dirty="0">
                        <a:latin typeface="Cambria Math" panose="02040503050406030204" pitchFamily="18" charset="0"/>
                      </a:rPr>
                      <m:t>𝑙𝑜𝑐</m:t>
                    </m:r>
                    <m:d>
                      <m:dPr>
                        <m:ctrlPr>
                          <a:rPr lang="en-GB" i="1" dirty="0">
                            <a:latin typeface="Cambria Math" panose="02040503050406030204" pitchFamily="18" charset="0"/>
                          </a:rPr>
                        </m:ctrlPr>
                      </m:dPr>
                      <m:e>
                        <m:r>
                          <a:rPr lang="en-GB" i="1" dirty="0">
                            <a:latin typeface="Cambria Math" panose="02040503050406030204" pitchFamily="18" charset="0"/>
                          </a:rPr>
                          <m:t>𝑟</m:t>
                        </m:r>
                        <m:r>
                          <a:rPr lang="en-GB" i="1" dirty="0">
                            <a:latin typeface="Cambria Math" panose="02040503050406030204" pitchFamily="18" charset="0"/>
                          </a:rPr>
                          <m:t>1</m:t>
                        </m:r>
                      </m:e>
                    </m:d>
                    <m:r>
                      <a:rPr lang="en-GB" i="1" dirty="0">
                        <a:latin typeface="Cambria Math" panose="02040503050406030204" pitchFamily="18" charset="0"/>
                      </a:rPr>
                      <m:t>=</m:t>
                    </m:r>
                    <m:r>
                      <a:rPr lang="en-GB" i="1" dirty="0">
                        <a:latin typeface="Cambria Math" panose="02040503050406030204" pitchFamily="18" charset="0"/>
                      </a:rPr>
                      <m:t>𝑑</m:t>
                    </m:r>
                    <m:r>
                      <a:rPr lang="de-DE" i="1" dirty="0">
                        <a:latin typeface="Cambria Math" panose="02040503050406030204" pitchFamily="18" charset="0"/>
                      </a:rPr>
                      <m:t>2</m:t>
                    </m:r>
                  </m:oMath>
                </a14:m>
                <a:endParaRPr lang="de-DE" i="1" dirty="0">
                  <a:latin typeface="Cambria Math" panose="02040503050406030204" pitchFamily="18" charset="0"/>
                </a:endParaRPr>
              </a:p>
              <a:p>
                <a:pPr>
                  <a:tabLst>
                    <a:tab pos="2176463" algn="l"/>
                    <a:tab pos="4308475" algn="l"/>
                  </a:tabLst>
                </a:pPr>
                <a:r>
                  <a:rPr lang="en-GB" dirty="0">
                    <a:solidFill>
                      <a:srgbClr val="FFC000"/>
                    </a:solidFill>
                  </a:rPr>
                  <a:t> </a:t>
                </a:r>
                <a14:m>
                  <m:oMath xmlns:m="http://schemas.openxmlformats.org/officeDocument/2006/math">
                    <m:r>
                      <a:rPr lang="en-GB" i="1" dirty="0">
                        <a:solidFill>
                          <a:srgbClr val="FFC000"/>
                        </a:solidFill>
                        <a:latin typeface="Cambria Math" panose="02040503050406030204" pitchFamily="18" charset="0"/>
                      </a:rPr>
                      <m:t>𝑙𝑜𝑐</m:t>
                    </m:r>
                    <m:d>
                      <m:dPr>
                        <m:ctrlPr>
                          <a:rPr lang="en-GB" i="1" dirty="0">
                            <a:solidFill>
                              <a:srgbClr val="FFC000"/>
                            </a:solidFill>
                            <a:latin typeface="Cambria Math" panose="02040503050406030204" pitchFamily="18" charset="0"/>
                          </a:rPr>
                        </m:ctrlPr>
                      </m:dPr>
                      <m:e>
                        <m:r>
                          <a:rPr lang="en-GB" i="1" dirty="0">
                            <a:solidFill>
                              <a:srgbClr val="FFC000"/>
                            </a:solidFill>
                            <a:latin typeface="Cambria Math" panose="02040503050406030204" pitchFamily="18" charset="0"/>
                          </a:rPr>
                          <m:t>𝑟</m:t>
                        </m:r>
                        <m:r>
                          <a:rPr lang="en-GB" i="1" dirty="0">
                            <a:solidFill>
                              <a:srgbClr val="FFC000"/>
                            </a:solidFill>
                            <a:latin typeface="Cambria Math" panose="02040503050406030204" pitchFamily="18" charset="0"/>
                          </a:rPr>
                          <m:t>1</m:t>
                        </m:r>
                      </m:e>
                    </m:d>
                    <m:r>
                      <a:rPr lang="en-GB" i="1" dirty="0">
                        <a:solidFill>
                          <a:srgbClr val="FFC000"/>
                        </a:solidFill>
                        <a:latin typeface="Cambria Math" panose="02040503050406030204" pitchFamily="18" charset="0"/>
                      </a:rPr>
                      <m:t>=</m:t>
                    </m:r>
                    <m:r>
                      <a:rPr lang="en-GB" i="1" dirty="0">
                        <a:solidFill>
                          <a:srgbClr val="FFC000"/>
                        </a:solidFill>
                        <a:latin typeface="Cambria Math" panose="02040503050406030204" pitchFamily="18" charset="0"/>
                      </a:rPr>
                      <m:t>𝑑</m:t>
                    </m:r>
                    <m:r>
                      <a:rPr lang="de-DE" i="1" dirty="0">
                        <a:solidFill>
                          <a:srgbClr val="FFC000"/>
                        </a:solidFill>
                        <a:latin typeface="Cambria Math" panose="02040503050406030204" pitchFamily="18" charset="0"/>
                      </a:rPr>
                      <m:t>3</m:t>
                    </m:r>
                  </m:oMath>
                </a14:m>
                <a:endParaRPr lang="en-GB" dirty="0">
                  <a:solidFill>
                    <a:srgbClr val="FFC000"/>
                  </a:solidFill>
                </a:endParaRPr>
              </a:p>
              <a:p>
                <a:pPr>
                  <a:tabLst>
                    <a:tab pos="2176463" algn="l"/>
                    <a:tab pos="4308475" algn="l"/>
                  </a:tabLst>
                </a:pPr>
                <a:r>
                  <a:rPr lang="en-GB" i="1" dirty="0">
                    <a:solidFill>
                      <a:srgbClr val="FFC000"/>
                    </a:solidFill>
                    <a:latin typeface="Cambria Math" panose="02040503050406030204" pitchFamily="18" charset="0"/>
                  </a:rPr>
                  <a:t> </a:t>
                </a:r>
                <a14:m>
                  <m:oMath xmlns:m="http://schemas.openxmlformats.org/officeDocument/2006/math">
                    <m:r>
                      <a:rPr lang="en-GB" i="1" dirty="0">
                        <a:solidFill>
                          <a:srgbClr val="FFC000"/>
                        </a:solidFill>
                        <a:latin typeface="Cambria Math" panose="02040503050406030204" pitchFamily="18" charset="0"/>
                      </a:rPr>
                      <m:t>𝑙𝑜𝑐</m:t>
                    </m:r>
                    <m:d>
                      <m:dPr>
                        <m:ctrlPr>
                          <a:rPr lang="en-GB" i="1" dirty="0">
                            <a:solidFill>
                              <a:srgbClr val="FFC000"/>
                            </a:solidFill>
                            <a:latin typeface="Cambria Math" panose="02040503050406030204" pitchFamily="18" charset="0"/>
                          </a:rPr>
                        </m:ctrlPr>
                      </m:dPr>
                      <m:e>
                        <m:r>
                          <a:rPr lang="de-DE" i="1" dirty="0">
                            <a:solidFill>
                              <a:srgbClr val="FFC000"/>
                            </a:solidFill>
                            <a:latin typeface="Cambria Math" panose="02040503050406030204" pitchFamily="18" charset="0"/>
                          </a:rPr>
                          <m:t>𝑐</m:t>
                        </m:r>
                        <m:r>
                          <a:rPr lang="en-GB" i="1" dirty="0">
                            <a:solidFill>
                              <a:srgbClr val="FFC000"/>
                            </a:solidFill>
                            <a:latin typeface="Cambria Math" panose="02040503050406030204" pitchFamily="18" charset="0"/>
                          </a:rPr>
                          <m:t>1</m:t>
                        </m:r>
                      </m:e>
                    </m:d>
                    <m:r>
                      <a:rPr lang="en-GB" i="1" dirty="0">
                        <a:solidFill>
                          <a:srgbClr val="FFC000"/>
                        </a:solidFill>
                        <a:latin typeface="Cambria Math" panose="02040503050406030204" pitchFamily="18" charset="0"/>
                      </a:rPr>
                      <m:t>=</m:t>
                    </m:r>
                    <m:r>
                      <a:rPr lang="de-DE" i="1" dirty="0">
                        <a:solidFill>
                          <a:srgbClr val="FFC000"/>
                        </a:solidFill>
                        <a:latin typeface="Cambria Math" panose="02040503050406030204" pitchFamily="18" charset="0"/>
                      </a:rPr>
                      <m:t>𝑟</m:t>
                    </m:r>
                    <m:r>
                      <a:rPr lang="de-DE" i="1" dirty="0">
                        <a:solidFill>
                          <a:srgbClr val="FFC000"/>
                        </a:solidFill>
                        <a:latin typeface="Cambria Math" panose="02040503050406030204" pitchFamily="18" charset="0"/>
                      </a:rPr>
                      <m:t>1</m:t>
                    </m:r>
                  </m:oMath>
                </a14:m>
                <a:endParaRPr lang="en-GB" dirty="0">
                  <a:solidFill>
                    <a:srgbClr val="FFC000"/>
                  </a:solidFill>
                </a:endParaRPr>
              </a:p>
              <a:p>
                <a:pPr>
                  <a:tabLst>
                    <a:tab pos="2176463" algn="l"/>
                    <a:tab pos="4308475" algn="l"/>
                  </a:tabLst>
                </a:pPr>
                <a:r>
                  <a:rPr lang="en-GB" dirty="0"/>
                  <a:t> </a:t>
                </a:r>
                <a14:m>
                  <m:oMath xmlns:m="http://schemas.openxmlformats.org/officeDocument/2006/math">
                    <m:r>
                      <a:rPr lang="en-GB" i="1" dirty="0">
                        <a:latin typeface="Cambria Math" panose="02040503050406030204" pitchFamily="18" charset="0"/>
                      </a:rPr>
                      <m:t>𝑐𝑎𝑟𝑔𝑜</m:t>
                    </m:r>
                    <m:d>
                      <m:dPr>
                        <m:ctrlPr>
                          <a:rPr lang="en-GB" i="1" dirty="0">
                            <a:latin typeface="Cambria Math" panose="02040503050406030204" pitchFamily="18" charset="0"/>
                          </a:rPr>
                        </m:ctrlPr>
                      </m:dPr>
                      <m:e>
                        <m:r>
                          <a:rPr lang="en-GB" i="1" dirty="0">
                            <a:latin typeface="Cambria Math" panose="02040503050406030204" pitchFamily="18" charset="0"/>
                          </a:rPr>
                          <m:t>𝑟</m:t>
                        </m:r>
                        <m:r>
                          <a:rPr lang="en-GB" i="1" dirty="0">
                            <a:latin typeface="Cambria Math" panose="02040503050406030204" pitchFamily="18" charset="0"/>
                          </a:rPr>
                          <m:t>1</m:t>
                        </m:r>
                      </m:e>
                    </m:d>
                    <m:r>
                      <a:rPr lang="en-GB" i="1" dirty="0">
                        <a:latin typeface="Cambria Math" panose="02040503050406030204" pitchFamily="18" charset="0"/>
                      </a:rPr>
                      <m:t>=</m:t>
                    </m:r>
                    <m:r>
                      <a:rPr lang="de-DE" i="1" dirty="0">
                        <a:latin typeface="Cambria Math" panose="02040503050406030204" pitchFamily="18" charset="0"/>
                      </a:rPr>
                      <m:t>𝑐</m:t>
                    </m:r>
                    <m:r>
                      <a:rPr lang="de-DE" i="1" dirty="0">
                        <a:latin typeface="Cambria Math" panose="02040503050406030204" pitchFamily="18" charset="0"/>
                      </a:rPr>
                      <m:t>1</m:t>
                    </m:r>
                  </m:oMath>
                </a14:m>
                <a:endParaRPr lang="de-DE" dirty="0"/>
              </a:p>
              <a:p>
                <a:pPr>
                  <a:tabLst>
                    <a:tab pos="2176463" algn="l"/>
                    <a:tab pos="4308475" algn="l"/>
                  </a:tabLst>
                </a:pPr>
                <a:r>
                  <a:rPr lang="en-GB" dirty="0"/>
                  <a:t> </a:t>
                </a:r>
                <a14:m>
                  <m:oMath xmlns:m="http://schemas.openxmlformats.org/officeDocument/2006/math">
                    <m:r>
                      <a:rPr lang="en-GB" i="1" dirty="0">
                        <a:latin typeface="Cambria Math" panose="02040503050406030204" pitchFamily="18" charset="0"/>
                      </a:rPr>
                      <m:t>𝑙𝑜𝑐</m:t>
                    </m:r>
                    <m:d>
                      <m:dPr>
                        <m:ctrlPr>
                          <a:rPr lang="en-GB" i="1" dirty="0">
                            <a:latin typeface="Cambria Math" panose="02040503050406030204" pitchFamily="18" charset="0"/>
                          </a:rPr>
                        </m:ctrlPr>
                      </m:dPr>
                      <m:e>
                        <m:r>
                          <a:rPr lang="en-GB" i="1" dirty="0">
                            <a:latin typeface="Cambria Math" panose="02040503050406030204" pitchFamily="18" charset="0"/>
                          </a:rPr>
                          <m:t>𝑟</m:t>
                        </m:r>
                        <m:r>
                          <a:rPr lang="en-GB" i="1" dirty="0">
                            <a:latin typeface="Cambria Math" panose="02040503050406030204" pitchFamily="18" charset="0"/>
                          </a:rPr>
                          <m:t>1</m:t>
                        </m:r>
                      </m:e>
                    </m:d>
                    <m:r>
                      <a:rPr lang="en-GB" i="1" dirty="0">
                        <a:latin typeface="Cambria Math" panose="02040503050406030204" pitchFamily="18" charset="0"/>
                      </a:rPr>
                      <m:t>=</m:t>
                    </m:r>
                    <m:r>
                      <a:rPr lang="en-GB" i="1" dirty="0">
                        <a:latin typeface="Cambria Math" panose="02040503050406030204" pitchFamily="18" charset="0"/>
                      </a:rPr>
                      <m:t>𝑑</m:t>
                    </m:r>
                    <m:r>
                      <a:rPr lang="en-GB" i="1" dirty="0">
                        <a:latin typeface="Cambria Math" panose="02040503050406030204" pitchFamily="18" charset="0"/>
                      </a:rPr>
                      <m:t>1</m:t>
                    </m:r>
                  </m:oMath>
                </a14:m>
                <a:endParaRPr lang="de-DE" dirty="0"/>
              </a:p>
              <a:p>
                <a:pPr>
                  <a:tabLst>
                    <a:tab pos="2176463" algn="l"/>
                    <a:tab pos="4308475" algn="l"/>
                  </a:tabLst>
                </a:pPr>
                <a:r>
                  <a:rPr lang="en-GB" dirty="0"/>
                  <a:t> </a:t>
                </a:r>
                <a14:m>
                  <m:oMath xmlns:m="http://schemas.openxmlformats.org/officeDocument/2006/math">
                    <m:r>
                      <a:rPr lang="en-GB" i="1" dirty="0">
                        <a:latin typeface="Cambria Math" panose="02040503050406030204" pitchFamily="18" charset="0"/>
                      </a:rPr>
                      <m:t>𝑙𝑜𝑐</m:t>
                    </m:r>
                    <m:d>
                      <m:dPr>
                        <m:ctrlPr>
                          <a:rPr lang="en-GB" i="1" dirty="0">
                            <a:latin typeface="Cambria Math" panose="02040503050406030204" pitchFamily="18" charset="0"/>
                          </a:rPr>
                        </m:ctrlPr>
                      </m:dPr>
                      <m:e>
                        <m:r>
                          <a:rPr lang="de-DE" i="1" dirty="0">
                            <a:latin typeface="Cambria Math" panose="02040503050406030204" pitchFamily="18" charset="0"/>
                          </a:rPr>
                          <m:t>𝑐</m:t>
                        </m:r>
                        <m:r>
                          <a:rPr lang="en-GB" i="1" dirty="0">
                            <a:latin typeface="Cambria Math" panose="02040503050406030204" pitchFamily="18" charset="0"/>
                          </a:rPr>
                          <m:t>1</m:t>
                        </m:r>
                      </m:e>
                    </m:d>
                    <m:r>
                      <a:rPr lang="en-GB" i="1" dirty="0">
                        <a:latin typeface="Cambria Math" panose="02040503050406030204" pitchFamily="18" charset="0"/>
                      </a:rPr>
                      <m:t>=</m:t>
                    </m:r>
                    <m:r>
                      <a:rPr lang="en-GB" i="1" dirty="0">
                        <a:latin typeface="Cambria Math" panose="02040503050406030204" pitchFamily="18" charset="0"/>
                      </a:rPr>
                      <m:t>𝑑</m:t>
                    </m:r>
                    <m:r>
                      <a:rPr lang="en-GB" i="1" dirty="0">
                        <a:latin typeface="Cambria Math" panose="02040503050406030204" pitchFamily="18" charset="0"/>
                      </a:rPr>
                      <m:t>1</m:t>
                    </m:r>
                  </m:oMath>
                </a14:m>
                <a:endParaRPr lang="de-DE" dirty="0"/>
              </a:p>
              <a:p>
                <a:pPr>
                  <a:tabLst>
                    <a:tab pos="2176463" algn="l"/>
                    <a:tab pos="4308475" algn="l"/>
                  </a:tabLst>
                </a:pPr>
                <a:r>
                  <a:rPr lang="en-GB" dirty="0"/>
                  <a:t> </a:t>
                </a:r>
                <a14:m>
                  <m:oMath xmlns:m="http://schemas.openxmlformats.org/officeDocument/2006/math">
                    <m:r>
                      <a:rPr lang="en-GB" i="1" dirty="0">
                        <a:latin typeface="Cambria Math" panose="02040503050406030204" pitchFamily="18" charset="0"/>
                      </a:rPr>
                      <m:t>𝑐𝑎𝑟𝑔𝑜</m:t>
                    </m:r>
                    <m:d>
                      <m:dPr>
                        <m:ctrlPr>
                          <a:rPr lang="en-GB" i="1" dirty="0">
                            <a:latin typeface="Cambria Math" panose="02040503050406030204" pitchFamily="18" charset="0"/>
                          </a:rPr>
                        </m:ctrlPr>
                      </m:dPr>
                      <m:e>
                        <m:r>
                          <a:rPr lang="en-GB" i="1" dirty="0">
                            <a:latin typeface="Cambria Math" panose="02040503050406030204" pitchFamily="18" charset="0"/>
                          </a:rPr>
                          <m:t>𝑟</m:t>
                        </m:r>
                        <m:r>
                          <a:rPr lang="en-GB" i="1" dirty="0">
                            <a:latin typeface="Cambria Math" panose="02040503050406030204" pitchFamily="18" charset="0"/>
                          </a:rPr>
                          <m:t>1</m:t>
                        </m:r>
                      </m:e>
                    </m:d>
                    <m:r>
                      <a:rPr lang="en-GB" i="1" dirty="0">
                        <a:latin typeface="Cambria Math" panose="02040503050406030204" pitchFamily="18" charset="0"/>
                      </a:rPr>
                      <m:t>=</m:t>
                    </m:r>
                    <m:r>
                      <a:rPr lang="en-GB" i="1" dirty="0" err="1">
                        <a:latin typeface="Cambria Math" panose="02040503050406030204" pitchFamily="18" charset="0"/>
                      </a:rPr>
                      <m:t>𝑛𝑖𝑙</m:t>
                    </m:r>
                  </m:oMath>
                </a14:m>
                <a:endParaRPr lang="en-GB" dirty="0"/>
              </a:p>
            </p:txBody>
          </p:sp>
        </mc:Choice>
        <mc:Fallback xmlns="">
          <p:sp>
            <p:nvSpPr>
              <p:cNvPr id="302" name="TextBox 301">
                <a:extLst>
                  <a:ext uri="{FF2B5EF4-FFF2-40B4-BE49-F238E27FC236}">
                    <a16:creationId xmlns:a16="http://schemas.microsoft.com/office/drawing/2014/main" id="{6A20BDC5-C581-C641-86DF-160879B6824C}"/>
                  </a:ext>
                </a:extLst>
              </p:cNvPr>
              <p:cNvSpPr txBox="1">
                <a:spLocks noRot="1" noChangeAspect="1" noMove="1" noResize="1" noEditPoints="1" noAdjustHandles="1" noChangeArrowheads="1" noChangeShapeType="1" noTextEdit="1"/>
              </p:cNvSpPr>
              <p:nvPr/>
            </p:nvSpPr>
            <p:spPr>
              <a:xfrm>
                <a:off x="4558933" y="2636421"/>
                <a:ext cx="1866601" cy="2308324"/>
              </a:xfrm>
              <a:prstGeom prst="rect">
                <a:avLst/>
              </a:prstGeom>
              <a:blipFill>
                <a:blip r:embed="rId6"/>
                <a:stretch>
                  <a:fillRect t="-1093"/>
                </a:stretch>
              </a:blipFill>
            </p:spPr>
            <p:txBody>
              <a:bodyPr/>
              <a:lstStyle/>
              <a:p>
                <a:r>
                  <a:rPr lang="en-DE">
                    <a:noFill/>
                  </a:rPr>
                  <a:t> </a:t>
                </a:r>
              </a:p>
            </p:txBody>
          </p:sp>
        </mc:Fallback>
      </mc:AlternateContent>
      <p:cxnSp>
        <p:nvCxnSpPr>
          <p:cNvPr id="14" name="Straight Connector 13">
            <a:extLst>
              <a:ext uri="{FF2B5EF4-FFF2-40B4-BE49-F238E27FC236}">
                <a16:creationId xmlns:a16="http://schemas.microsoft.com/office/drawing/2014/main" id="{23AC5334-9A78-9549-ADCF-D77AC63907AC}"/>
              </a:ext>
            </a:extLst>
          </p:cNvPr>
          <p:cNvCxnSpPr>
            <a:cxnSpLocks/>
          </p:cNvCxnSpPr>
          <p:nvPr/>
        </p:nvCxnSpPr>
        <p:spPr>
          <a:xfrm>
            <a:off x="1777775" y="3084688"/>
            <a:ext cx="77708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3" name="Straight Connector 302">
            <a:extLst>
              <a:ext uri="{FF2B5EF4-FFF2-40B4-BE49-F238E27FC236}">
                <a16:creationId xmlns:a16="http://schemas.microsoft.com/office/drawing/2014/main" id="{72213B6A-388E-2A49-9CCE-26909B59592E}"/>
              </a:ext>
            </a:extLst>
          </p:cNvPr>
          <p:cNvCxnSpPr>
            <a:cxnSpLocks/>
          </p:cNvCxnSpPr>
          <p:nvPr/>
        </p:nvCxnSpPr>
        <p:spPr>
          <a:xfrm>
            <a:off x="1777775" y="3081242"/>
            <a:ext cx="777080" cy="2847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4" name="Straight Connector 303">
            <a:extLst>
              <a:ext uri="{FF2B5EF4-FFF2-40B4-BE49-F238E27FC236}">
                <a16:creationId xmlns:a16="http://schemas.microsoft.com/office/drawing/2014/main" id="{83E4FF25-BAD4-374F-8A3B-07C789D41AEB}"/>
              </a:ext>
            </a:extLst>
          </p:cNvPr>
          <p:cNvCxnSpPr>
            <a:cxnSpLocks/>
          </p:cNvCxnSpPr>
          <p:nvPr/>
        </p:nvCxnSpPr>
        <p:spPr>
          <a:xfrm>
            <a:off x="1777775" y="3088135"/>
            <a:ext cx="777080" cy="5468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5" name="Straight Connector 304">
            <a:extLst>
              <a:ext uri="{FF2B5EF4-FFF2-40B4-BE49-F238E27FC236}">
                <a16:creationId xmlns:a16="http://schemas.microsoft.com/office/drawing/2014/main" id="{4F2992DD-ABE5-C84D-B1F4-AEE1FF28D26F}"/>
              </a:ext>
            </a:extLst>
          </p:cNvPr>
          <p:cNvCxnSpPr>
            <a:cxnSpLocks/>
          </p:cNvCxnSpPr>
          <p:nvPr/>
        </p:nvCxnSpPr>
        <p:spPr>
          <a:xfrm>
            <a:off x="1777775" y="3344259"/>
            <a:ext cx="777080" cy="29075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6" name="Straight Connector 305">
            <a:extLst>
              <a:ext uri="{FF2B5EF4-FFF2-40B4-BE49-F238E27FC236}">
                <a16:creationId xmlns:a16="http://schemas.microsoft.com/office/drawing/2014/main" id="{FFE3FAC2-C222-B548-A6C0-B74A1AA179DD}"/>
              </a:ext>
            </a:extLst>
          </p:cNvPr>
          <p:cNvCxnSpPr>
            <a:cxnSpLocks/>
          </p:cNvCxnSpPr>
          <p:nvPr/>
        </p:nvCxnSpPr>
        <p:spPr>
          <a:xfrm>
            <a:off x="2166315" y="3635017"/>
            <a:ext cx="38854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7" name="Straight Connector 306">
            <a:extLst>
              <a:ext uri="{FF2B5EF4-FFF2-40B4-BE49-F238E27FC236}">
                <a16:creationId xmlns:a16="http://schemas.microsoft.com/office/drawing/2014/main" id="{B5699FC0-D656-F14B-ADC3-48C88A8D2FD3}"/>
              </a:ext>
            </a:extLst>
          </p:cNvPr>
          <p:cNvCxnSpPr>
            <a:cxnSpLocks/>
          </p:cNvCxnSpPr>
          <p:nvPr/>
        </p:nvCxnSpPr>
        <p:spPr>
          <a:xfrm>
            <a:off x="4296025" y="3084688"/>
            <a:ext cx="38120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8" name="Straight Connector 307">
            <a:extLst>
              <a:ext uri="{FF2B5EF4-FFF2-40B4-BE49-F238E27FC236}">
                <a16:creationId xmlns:a16="http://schemas.microsoft.com/office/drawing/2014/main" id="{A6491E5F-4D95-A34F-B4E8-E98507CBFE97}"/>
              </a:ext>
            </a:extLst>
          </p:cNvPr>
          <p:cNvCxnSpPr>
            <a:cxnSpLocks/>
          </p:cNvCxnSpPr>
          <p:nvPr/>
        </p:nvCxnSpPr>
        <p:spPr>
          <a:xfrm>
            <a:off x="4160499" y="3637600"/>
            <a:ext cx="516730" cy="231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9" name="Straight Connector 308">
            <a:extLst>
              <a:ext uri="{FF2B5EF4-FFF2-40B4-BE49-F238E27FC236}">
                <a16:creationId xmlns:a16="http://schemas.microsoft.com/office/drawing/2014/main" id="{BC5E5C28-E4E4-F844-A5DF-9D1624C47398}"/>
              </a:ext>
            </a:extLst>
          </p:cNvPr>
          <p:cNvCxnSpPr>
            <a:cxnSpLocks/>
          </p:cNvCxnSpPr>
          <p:nvPr/>
        </p:nvCxnSpPr>
        <p:spPr>
          <a:xfrm>
            <a:off x="4160499" y="3644492"/>
            <a:ext cx="516730" cy="29089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0" name="Straight Connector 309">
            <a:extLst>
              <a:ext uri="{FF2B5EF4-FFF2-40B4-BE49-F238E27FC236}">
                <a16:creationId xmlns:a16="http://schemas.microsoft.com/office/drawing/2014/main" id="{57FBAF01-2D8E-774A-A45B-AC32C59D8EAA}"/>
              </a:ext>
            </a:extLst>
          </p:cNvPr>
          <p:cNvCxnSpPr>
            <a:cxnSpLocks/>
          </p:cNvCxnSpPr>
          <p:nvPr/>
        </p:nvCxnSpPr>
        <p:spPr>
          <a:xfrm flipV="1">
            <a:off x="4296024" y="3342124"/>
            <a:ext cx="34926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838ADDB0-B1BF-2941-A520-763D1DC623EF}"/>
              </a:ext>
            </a:extLst>
          </p:cNvPr>
          <p:cNvSpPr/>
          <p:nvPr/>
        </p:nvSpPr>
        <p:spPr>
          <a:xfrm>
            <a:off x="3577527" y="4071254"/>
            <a:ext cx="2863223" cy="801514"/>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F78D4A18-CDF6-054C-84D1-B6AFF1BDF50C}"/>
                  </a:ext>
                </a:extLst>
              </p:cNvPr>
              <p:cNvSpPr txBox="1"/>
              <p:nvPr/>
            </p:nvSpPr>
            <p:spPr>
              <a:xfrm>
                <a:off x="3603672" y="4287345"/>
                <a:ext cx="995978" cy="369332"/>
              </a:xfrm>
              <a:prstGeom prst="rect">
                <a:avLst/>
              </a:prstGeom>
              <a:noFill/>
            </p:spPr>
            <p:txBody>
              <a:bodyPr wrap="none" rtlCol="0">
                <a:spAutoFit/>
              </a:bodyPr>
              <a:lstStyle/>
              <a:p>
                <a:r>
                  <a:rPr lang="en-GB" dirty="0"/>
                  <a:t>from </a:t>
                </a:r>
                <a14:m>
                  <m:oMath xmlns:m="http://schemas.openxmlformats.org/officeDocument/2006/math">
                    <m:sSub>
                      <m:sSubPr>
                        <m:ctrlPr>
                          <a:rPr lang="de-DE" i="1" dirty="0">
                            <a:latin typeface="Cambria Math" panose="02040503050406030204" pitchFamily="18" charset="0"/>
                            <a:cs typeface="Times New Roman"/>
                          </a:rPr>
                        </m:ctrlPr>
                      </m:sSubPr>
                      <m:e>
                        <m:acc>
                          <m:accPr>
                            <m:chr m:val="̂"/>
                            <m:ctrlPr>
                              <a:rPr lang="en-US" i="1" dirty="0">
                                <a:latin typeface="Cambria Math" panose="02040503050406030204" pitchFamily="18" charset="0"/>
                                <a:cs typeface="Times New Roman"/>
                              </a:rPr>
                            </m:ctrlPr>
                          </m:accPr>
                          <m:e>
                            <m:r>
                              <a:rPr lang="de-DE" i="1" dirty="0">
                                <a:latin typeface="Cambria Math" panose="02040503050406030204" pitchFamily="18" charset="0"/>
                                <a:cs typeface="Times New Roman"/>
                              </a:rPr>
                              <m:t>𝑠</m:t>
                            </m:r>
                          </m:e>
                        </m:acc>
                      </m:e>
                      <m:sub>
                        <m:r>
                          <a:rPr lang="de-DE" i="1" dirty="0">
                            <a:latin typeface="Cambria Math" panose="02040503050406030204" pitchFamily="18" charset="0"/>
                            <a:cs typeface="Times New Roman"/>
                          </a:rPr>
                          <m:t>0</m:t>
                        </m:r>
                      </m:sub>
                    </m:sSub>
                  </m:oMath>
                </a14:m>
                <a:r>
                  <a:rPr lang="en-GB" dirty="0"/>
                  <a:t>:</a:t>
                </a:r>
              </a:p>
            </p:txBody>
          </p:sp>
        </mc:Choice>
        <mc:Fallback xmlns="">
          <p:sp>
            <p:nvSpPr>
              <p:cNvPr id="31" name="TextBox 30">
                <a:extLst>
                  <a:ext uri="{FF2B5EF4-FFF2-40B4-BE49-F238E27FC236}">
                    <a16:creationId xmlns:a16="http://schemas.microsoft.com/office/drawing/2014/main" id="{F78D4A18-CDF6-054C-84D1-B6AFF1BDF50C}"/>
                  </a:ext>
                </a:extLst>
              </p:cNvPr>
              <p:cNvSpPr txBox="1">
                <a:spLocks noRot="1" noChangeAspect="1" noMove="1" noResize="1" noEditPoints="1" noAdjustHandles="1" noChangeArrowheads="1" noChangeShapeType="1" noTextEdit="1"/>
              </p:cNvSpPr>
              <p:nvPr/>
            </p:nvSpPr>
            <p:spPr>
              <a:xfrm>
                <a:off x="3603672" y="4287345"/>
                <a:ext cx="995978" cy="369332"/>
              </a:xfrm>
              <a:prstGeom prst="rect">
                <a:avLst/>
              </a:prstGeom>
              <a:blipFill>
                <a:blip r:embed="rId7"/>
                <a:stretch>
                  <a:fillRect l="-5000" t="-6667" b="-26667"/>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F685122E-D3D3-3944-BEA2-55D094EBC73F}"/>
                  </a:ext>
                </a:extLst>
              </p:cNvPr>
              <p:cNvSpPr txBox="1"/>
              <p:nvPr/>
            </p:nvSpPr>
            <p:spPr>
              <a:xfrm>
                <a:off x="6375198" y="2664704"/>
                <a:ext cx="2290659" cy="1200329"/>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marL="182563" indent="-182563">
                  <a:buFont typeface="Arial" panose="020B0604020202020204" pitchFamily="34" charset="0"/>
                  <a:buChar char="•"/>
                </a:pPr>
                <a14:m>
                  <m:oMath xmlns:m="http://schemas.openxmlformats.org/officeDocument/2006/math">
                    <m:d>
                      <m:dPr>
                        <m:begChr m:val="⟨"/>
                        <m:endChr m:val="⟩"/>
                        <m:ctrlPr>
                          <a:rPr lang="en-GB" i="1" kern="0">
                            <a:solidFill>
                              <a:schemeClr val="bg1"/>
                            </a:solidFill>
                            <a:latin typeface="Cambria Math" panose="02040503050406030204" pitchFamily="18" charset="0"/>
                          </a:rPr>
                        </m:ctrlPr>
                      </m:dPr>
                      <m:e>
                        <m:sSub>
                          <m:sSubPr>
                            <m:ctrlPr>
                              <a:rPr lang="en-GB" i="1" kern="0">
                                <a:solidFill>
                                  <a:schemeClr val="bg1"/>
                                </a:solidFill>
                                <a:latin typeface="Cambria Math" panose="02040503050406030204" pitchFamily="18" charset="0"/>
                              </a:rPr>
                            </m:ctrlPr>
                          </m:sSubPr>
                          <m:e>
                            <m:acc>
                              <m:accPr>
                                <m:chr m:val="̂"/>
                                <m:ctrlPr>
                                  <a:rPr lang="en-GB" i="1">
                                    <a:solidFill>
                                      <a:schemeClr val="bg1"/>
                                    </a:solidFill>
                                    <a:latin typeface="Cambria Math" panose="02040503050406030204" pitchFamily="18" charset="0"/>
                                    <a:cs typeface="Times New Roman"/>
                                  </a:rPr>
                                </m:ctrlPr>
                              </m:accPr>
                              <m:e>
                                <m:r>
                                  <a:rPr lang="en-GB" i="1">
                                    <a:solidFill>
                                      <a:schemeClr val="bg1"/>
                                    </a:solidFill>
                                    <a:latin typeface="Cambria Math" panose="02040503050406030204" pitchFamily="18" charset="0"/>
                                    <a:cs typeface="Times New Roman"/>
                                  </a:rPr>
                                  <m:t>𝑎</m:t>
                                </m:r>
                              </m:e>
                            </m:acc>
                          </m:e>
                          <m:sub>
                            <m:r>
                              <a:rPr lang="en-GB" i="1" kern="0">
                                <a:solidFill>
                                  <a:schemeClr val="bg1"/>
                                </a:solidFill>
                                <a:latin typeface="Cambria Math" panose="02040503050406030204" pitchFamily="18" charset="0"/>
                              </a:rPr>
                              <m:t>1</m:t>
                            </m:r>
                          </m:sub>
                        </m:sSub>
                      </m:e>
                    </m:d>
                  </m:oMath>
                </a14:m>
                <a:r>
                  <a:rPr lang="en-GB" kern="0" dirty="0">
                    <a:solidFill>
                      <a:schemeClr val="bg1"/>
                    </a:solidFill>
                  </a:rPr>
                  <a:t> is a minimal relaxed solution</a:t>
                </a:r>
              </a:p>
              <a:p>
                <a:pPr marL="182563" indent="-182563">
                  <a:buFont typeface="Arial" panose="020B0604020202020204" pitchFamily="34" charset="0"/>
                  <a:buChar char="•"/>
                </a:pPr>
                <a:r>
                  <a:rPr lang="en-GB" kern="0" dirty="0">
                    <a:solidFill>
                      <a:schemeClr val="bg1"/>
                    </a:solidFill>
                  </a:rPr>
                  <a:t>Cost of each action is 1, so </a:t>
                </a:r>
                <a14:m>
                  <m:oMath xmlns:m="http://schemas.openxmlformats.org/officeDocument/2006/math">
                    <m:sSup>
                      <m:sSupPr>
                        <m:ctrlPr>
                          <a:rPr lang="en-US" i="1" dirty="0">
                            <a:solidFill>
                              <a:schemeClr val="bg1"/>
                            </a:solidFill>
                            <a:latin typeface="Cambria Math" panose="02040503050406030204" pitchFamily="18" charset="0"/>
                          </a:rPr>
                        </m:ctrlPr>
                      </m:sSupPr>
                      <m:e>
                        <m:r>
                          <a:rPr lang="en-US" i="1" dirty="0">
                            <a:solidFill>
                              <a:schemeClr val="bg1"/>
                            </a:solidFill>
                            <a:latin typeface="Cambria Math" panose="02040503050406030204" pitchFamily="18" charset="0"/>
                          </a:rPr>
                          <m:t>h</m:t>
                        </m:r>
                      </m:e>
                      <m:sup>
                        <m:r>
                          <a:rPr lang="de-DE" i="1" dirty="0">
                            <a:solidFill>
                              <a:schemeClr val="bg1"/>
                            </a:solidFill>
                            <a:latin typeface="Cambria Math" panose="02040503050406030204" pitchFamily="18" charset="0"/>
                          </a:rPr>
                          <m:t>𝐹𝐹</m:t>
                        </m:r>
                      </m:sup>
                    </m:sSup>
                    <m:d>
                      <m:dPr>
                        <m:ctrlPr>
                          <a:rPr lang="de-DE" i="1" dirty="0">
                            <a:solidFill>
                              <a:schemeClr val="bg1"/>
                            </a:solidFill>
                            <a:latin typeface="Cambria Math" panose="02040503050406030204" pitchFamily="18" charset="0"/>
                          </a:rPr>
                        </m:ctrlPr>
                      </m:dPr>
                      <m:e>
                        <m:sSub>
                          <m:sSubPr>
                            <m:ctrlPr>
                              <a:rPr lang="de-DE" i="1" dirty="0">
                                <a:solidFill>
                                  <a:schemeClr val="bg1"/>
                                </a:solidFill>
                                <a:latin typeface="Cambria Math" panose="02040503050406030204" pitchFamily="18" charset="0"/>
                              </a:rPr>
                            </m:ctrlPr>
                          </m:sSubPr>
                          <m:e>
                            <m:r>
                              <a:rPr lang="de-DE" i="1" dirty="0">
                                <a:solidFill>
                                  <a:schemeClr val="bg1"/>
                                </a:solidFill>
                                <a:latin typeface="Cambria Math" panose="02040503050406030204" pitchFamily="18" charset="0"/>
                              </a:rPr>
                              <m:t>𝑠</m:t>
                            </m:r>
                          </m:e>
                          <m:sub>
                            <m:r>
                              <a:rPr lang="de-DE" i="1" dirty="0">
                                <a:solidFill>
                                  <a:schemeClr val="bg1"/>
                                </a:solidFill>
                                <a:latin typeface="Cambria Math" panose="02040503050406030204" pitchFamily="18" charset="0"/>
                              </a:rPr>
                              <m:t>1</m:t>
                            </m:r>
                          </m:sub>
                        </m:sSub>
                      </m:e>
                    </m:d>
                    <m:r>
                      <a:rPr lang="de-DE" i="1" dirty="0">
                        <a:solidFill>
                          <a:schemeClr val="bg1"/>
                        </a:solidFill>
                        <a:latin typeface="Cambria Math" panose="02040503050406030204" pitchFamily="18" charset="0"/>
                      </a:rPr>
                      <m:t>=2</m:t>
                    </m:r>
                  </m:oMath>
                </a14:m>
                <a:endParaRPr lang="en-GB" dirty="0"/>
              </a:p>
            </p:txBody>
          </p:sp>
        </mc:Choice>
        <mc:Fallback xmlns="">
          <p:sp>
            <p:nvSpPr>
              <p:cNvPr id="4" name="TextBox 3">
                <a:extLst>
                  <a:ext uri="{FF2B5EF4-FFF2-40B4-BE49-F238E27FC236}">
                    <a16:creationId xmlns:a16="http://schemas.microsoft.com/office/drawing/2014/main" id="{F685122E-D3D3-3944-BEA2-55D094EBC73F}"/>
                  </a:ext>
                </a:extLst>
              </p:cNvPr>
              <p:cNvSpPr txBox="1">
                <a:spLocks noRot="1" noChangeAspect="1" noMove="1" noResize="1" noEditPoints="1" noAdjustHandles="1" noChangeArrowheads="1" noChangeShapeType="1" noTextEdit="1"/>
              </p:cNvSpPr>
              <p:nvPr/>
            </p:nvSpPr>
            <p:spPr>
              <a:xfrm>
                <a:off x="6375198" y="2664704"/>
                <a:ext cx="2290659" cy="1200329"/>
              </a:xfrm>
              <a:prstGeom prst="rect">
                <a:avLst/>
              </a:prstGeom>
              <a:blipFill>
                <a:blip r:embed="rId8"/>
                <a:stretch>
                  <a:fillRect/>
                </a:stretch>
              </a:blipFill>
            </p:spPr>
            <p:txBody>
              <a:bodyPr/>
              <a:lstStyle/>
              <a:p>
                <a:r>
                  <a:rPr lang="en-DE">
                    <a:noFill/>
                  </a:rPr>
                  <a:t> </a:t>
                </a:r>
              </a:p>
            </p:txBody>
          </p:sp>
        </mc:Fallback>
      </mc:AlternateContent>
      <p:cxnSp>
        <p:nvCxnSpPr>
          <p:cNvPr id="122" name="Straight Connector 121">
            <a:extLst>
              <a:ext uri="{FF2B5EF4-FFF2-40B4-BE49-F238E27FC236}">
                <a16:creationId xmlns:a16="http://schemas.microsoft.com/office/drawing/2014/main" id="{F723ECA6-F6B9-1046-9A2E-877DC21CF0C9}"/>
              </a:ext>
            </a:extLst>
          </p:cNvPr>
          <p:cNvCxnSpPr>
            <a:cxnSpLocks/>
          </p:cNvCxnSpPr>
          <p:nvPr/>
        </p:nvCxnSpPr>
        <p:spPr>
          <a:xfrm>
            <a:off x="4160499" y="3636632"/>
            <a:ext cx="516730" cy="2313"/>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6A46646B-EF7F-2340-94A3-D6D9D0386569}"/>
              </a:ext>
            </a:extLst>
          </p:cNvPr>
          <p:cNvCxnSpPr>
            <a:cxnSpLocks/>
          </p:cNvCxnSpPr>
          <p:nvPr/>
        </p:nvCxnSpPr>
        <p:spPr>
          <a:xfrm flipV="1">
            <a:off x="4296024" y="3341156"/>
            <a:ext cx="349262" cy="0"/>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EF6F39EB-E192-7947-9F4F-A178847BD43E}"/>
                  </a:ext>
                </a:extLst>
              </p:cNvPr>
              <p:cNvSpPr/>
              <p:nvPr/>
            </p:nvSpPr>
            <p:spPr>
              <a:xfrm>
                <a:off x="2455200" y="3168000"/>
                <a:ext cx="1947859" cy="646331"/>
              </a:xfrm>
              <a:prstGeom prst="rect">
                <a:avLst/>
              </a:prstGeom>
            </p:spPr>
            <p:txBody>
              <a:bodyPr wrap="square">
                <a:spAutoFit/>
              </a:bodyPr>
              <a:lstStyle/>
              <a:p>
                <a:pPr>
                  <a:tabLst>
                    <a:tab pos="2176463" algn="l"/>
                    <a:tab pos="4308475" algn="l"/>
                  </a:tabLst>
                </a:pPr>
                <a:r>
                  <a:rPr lang="de-DE" dirty="0">
                    <a:solidFill>
                      <a:srgbClr val="FFC000"/>
                    </a:solidFill>
                  </a:rPr>
                  <a:t> </a:t>
                </a:r>
                <a14:m>
                  <m:oMath xmlns:m="http://schemas.openxmlformats.org/officeDocument/2006/math">
                    <m:r>
                      <a:rPr lang="de-DE" i="1" dirty="0">
                        <a:solidFill>
                          <a:srgbClr val="FFC000"/>
                        </a:solidFill>
                        <a:latin typeface="Cambria Math" panose="02040503050406030204" pitchFamily="18" charset="0"/>
                      </a:rPr>
                      <m:t>𝑚𝑜𝑣𝑒</m:t>
                    </m:r>
                    <m:r>
                      <a:rPr lang="de-DE" i="1" dirty="0">
                        <a:solidFill>
                          <a:srgbClr val="FFC000"/>
                        </a:solidFill>
                        <a:latin typeface="Cambria Math" panose="02040503050406030204" pitchFamily="18" charset="0"/>
                      </a:rPr>
                      <m:t>(</m:t>
                    </m:r>
                    <m:r>
                      <a:rPr lang="de-DE" i="1" dirty="0">
                        <a:solidFill>
                          <a:srgbClr val="FFC000"/>
                        </a:solidFill>
                        <a:latin typeface="Cambria Math" panose="02040503050406030204" pitchFamily="18" charset="0"/>
                      </a:rPr>
                      <m:t>𝑟</m:t>
                    </m:r>
                    <m:r>
                      <a:rPr lang="de-DE" i="1" dirty="0">
                        <a:solidFill>
                          <a:srgbClr val="FFC000"/>
                        </a:solidFill>
                        <a:latin typeface="Cambria Math" panose="02040503050406030204" pitchFamily="18" charset="0"/>
                      </a:rPr>
                      <m:t>1,</m:t>
                    </m:r>
                    <m:r>
                      <a:rPr lang="de-DE" i="1" dirty="0">
                        <a:solidFill>
                          <a:srgbClr val="FFC000"/>
                        </a:solidFill>
                        <a:latin typeface="Cambria Math" panose="02040503050406030204" pitchFamily="18" charset="0"/>
                      </a:rPr>
                      <m:t>𝑑</m:t>
                    </m:r>
                    <m:r>
                      <a:rPr lang="de-DE" i="1" dirty="0">
                        <a:solidFill>
                          <a:srgbClr val="FFC000"/>
                        </a:solidFill>
                        <a:latin typeface="Cambria Math" panose="02040503050406030204" pitchFamily="18" charset="0"/>
                      </a:rPr>
                      <m:t>1,</m:t>
                    </m:r>
                    <m:r>
                      <a:rPr lang="de-DE" i="1" dirty="0">
                        <a:solidFill>
                          <a:srgbClr val="FFC000"/>
                        </a:solidFill>
                        <a:latin typeface="Cambria Math" panose="02040503050406030204" pitchFamily="18" charset="0"/>
                      </a:rPr>
                      <m:t>𝑑</m:t>
                    </m:r>
                    <m:r>
                      <a:rPr lang="de-DE" i="1" dirty="0">
                        <a:solidFill>
                          <a:srgbClr val="FFC000"/>
                        </a:solidFill>
                        <a:latin typeface="Cambria Math" panose="02040503050406030204" pitchFamily="18" charset="0"/>
                      </a:rPr>
                      <m:t>3)</m:t>
                    </m:r>
                  </m:oMath>
                </a14:m>
                <a:endParaRPr lang="en-GB" dirty="0">
                  <a:solidFill>
                    <a:srgbClr val="FFC000"/>
                  </a:solidFill>
                </a:endParaRPr>
              </a:p>
              <a:p>
                <a:pPr>
                  <a:tabLst>
                    <a:tab pos="2176463" algn="l"/>
                    <a:tab pos="4308475" algn="l"/>
                  </a:tabLst>
                </a:pPr>
                <a:r>
                  <a:rPr lang="en-GB" dirty="0">
                    <a:solidFill>
                      <a:srgbClr val="FFC000"/>
                    </a:solidFill>
                  </a:rPr>
                  <a:t> </a:t>
                </a:r>
                <a14:m>
                  <m:oMath xmlns:m="http://schemas.openxmlformats.org/officeDocument/2006/math">
                    <m:r>
                      <a:rPr lang="de-DE" i="1" dirty="0">
                        <a:solidFill>
                          <a:srgbClr val="FFC000"/>
                        </a:solidFill>
                        <a:latin typeface="Cambria Math" panose="02040503050406030204" pitchFamily="18" charset="0"/>
                      </a:rPr>
                      <m:t>𝑡𝑎𝑘𝑒</m:t>
                    </m:r>
                    <m:r>
                      <a:rPr lang="de-DE" i="1" dirty="0">
                        <a:solidFill>
                          <a:srgbClr val="FFC000"/>
                        </a:solidFill>
                        <a:latin typeface="Cambria Math" panose="02040503050406030204" pitchFamily="18" charset="0"/>
                      </a:rPr>
                      <m:t>(</m:t>
                    </m:r>
                    <m:r>
                      <a:rPr lang="de-DE" i="1" dirty="0">
                        <a:solidFill>
                          <a:srgbClr val="FFC000"/>
                        </a:solidFill>
                        <a:latin typeface="Cambria Math" panose="02040503050406030204" pitchFamily="18" charset="0"/>
                      </a:rPr>
                      <m:t>𝑟</m:t>
                    </m:r>
                    <m:r>
                      <a:rPr lang="de-DE" i="1" dirty="0">
                        <a:solidFill>
                          <a:srgbClr val="FFC000"/>
                        </a:solidFill>
                        <a:latin typeface="Cambria Math" panose="02040503050406030204" pitchFamily="18" charset="0"/>
                      </a:rPr>
                      <m:t>1,</m:t>
                    </m:r>
                    <m:r>
                      <a:rPr lang="de-DE" i="1" dirty="0">
                        <a:solidFill>
                          <a:srgbClr val="FFC000"/>
                        </a:solidFill>
                        <a:latin typeface="Cambria Math" panose="02040503050406030204" pitchFamily="18" charset="0"/>
                      </a:rPr>
                      <m:t>𝑐</m:t>
                    </m:r>
                    <m:r>
                      <a:rPr lang="de-DE" i="1" dirty="0">
                        <a:solidFill>
                          <a:srgbClr val="FFC000"/>
                        </a:solidFill>
                        <a:latin typeface="Cambria Math" panose="02040503050406030204" pitchFamily="18" charset="0"/>
                      </a:rPr>
                      <m:t>1,</m:t>
                    </m:r>
                    <m:r>
                      <a:rPr lang="de-DE" i="1" dirty="0">
                        <a:solidFill>
                          <a:srgbClr val="FFC000"/>
                        </a:solidFill>
                        <a:latin typeface="Cambria Math" panose="02040503050406030204" pitchFamily="18" charset="0"/>
                      </a:rPr>
                      <m:t>𝑑</m:t>
                    </m:r>
                    <m:r>
                      <a:rPr lang="de-DE" i="1" dirty="0">
                        <a:solidFill>
                          <a:srgbClr val="FFC000"/>
                        </a:solidFill>
                        <a:latin typeface="Cambria Math" panose="02040503050406030204" pitchFamily="18" charset="0"/>
                      </a:rPr>
                      <m:t>1)</m:t>
                    </m:r>
                  </m:oMath>
                </a14:m>
                <a:endParaRPr lang="en-GB" dirty="0">
                  <a:solidFill>
                    <a:srgbClr val="FFC000"/>
                  </a:solidFill>
                </a:endParaRPr>
              </a:p>
            </p:txBody>
          </p:sp>
        </mc:Choice>
        <mc:Fallback xmlns="">
          <p:sp>
            <p:nvSpPr>
              <p:cNvPr id="5" name="Rectangle 4">
                <a:extLst>
                  <a:ext uri="{FF2B5EF4-FFF2-40B4-BE49-F238E27FC236}">
                    <a16:creationId xmlns:a16="http://schemas.microsoft.com/office/drawing/2014/main" id="{EF6F39EB-E192-7947-9F4F-A178847BD43E}"/>
                  </a:ext>
                </a:extLst>
              </p:cNvPr>
              <p:cNvSpPr>
                <a:spLocks noRot="1" noChangeAspect="1" noMove="1" noResize="1" noEditPoints="1" noAdjustHandles="1" noChangeArrowheads="1" noChangeShapeType="1" noTextEdit="1"/>
              </p:cNvSpPr>
              <p:nvPr/>
            </p:nvSpPr>
            <p:spPr>
              <a:xfrm>
                <a:off x="2455200" y="3168000"/>
                <a:ext cx="1947859" cy="646331"/>
              </a:xfrm>
              <a:prstGeom prst="rect">
                <a:avLst/>
              </a:prstGeom>
              <a:blipFill>
                <a:blip r:embed="rId9"/>
                <a:stretch>
                  <a:fillRect b="-7692"/>
                </a:stretch>
              </a:blipFill>
            </p:spPr>
            <p:txBody>
              <a:bodyPr/>
              <a:lstStyle/>
              <a:p>
                <a:r>
                  <a:rPr lang="en-DE">
                    <a:noFill/>
                  </a:rPr>
                  <a:t> </a:t>
                </a:r>
              </a:p>
            </p:txBody>
          </p:sp>
        </mc:Fallback>
      </mc:AlternateContent>
      <p:cxnSp>
        <p:nvCxnSpPr>
          <p:cNvPr id="125" name="Straight Connector 124">
            <a:extLst>
              <a:ext uri="{FF2B5EF4-FFF2-40B4-BE49-F238E27FC236}">
                <a16:creationId xmlns:a16="http://schemas.microsoft.com/office/drawing/2014/main" id="{D270723F-3670-BA44-A763-6B6D24FF35B0}"/>
              </a:ext>
            </a:extLst>
          </p:cNvPr>
          <p:cNvCxnSpPr>
            <a:cxnSpLocks/>
          </p:cNvCxnSpPr>
          <p:nvPr/>
        </p:nvCxnSpPr>
        <p:spPr>
          <a:xfrm>
            <a:off x="1777775" y="3080527"/>
            <a:ext cx="777080" cy="284782"/>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03DF0461-9574-8A4B-817E-870CAFFD4D4D}"/>
              </a:ext>
            </a:extLst>
          </p:cNvPr>
          <p:cNvCxnSpPr>
            <a:cxnSpLocks/>
          </p:cNvCxnSpPr>
          <p:nvPr/>
        </p:nvCxnSpPr>
        <p:spPr>
          <a:xfrm>
            <a:off x="1777775" y="3087420"/>
            <a:ext cx="777080" cy="546882"/>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1A03E902-74C7-1147-9B6F-D58EE14662E8}"/>
              </a:ext>
            </a:extLst>
          </p:cNvPr>
          <p:cNvCxnSpPr>
            <a:cxnSpLocks/>
          </p:cNvCxnSpPr>
          <p:nvPr/>
        </p:nvCxnSpPr>
        <p:spPr>
          <a:xfrm>
            <a:off x="1777775" y="3343544"/>
            <a:ext cx="777080" cy="290758"/>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BB898391-02F5-3149-8D57-149BAE5CB2CC}"/>
              </a:ext>
            </a:extLst>
          </p:cNvPr>
          <p:cNvCxnSpPr>
            <a:cxnSpLocks/>
          </p:cNvCxnSpPr>
          <p:nvPr/>
        </p:nvCxnSpPr>
        <p:spPr>
          <a:xfrm>
            <a:off x="2166315" y="3634302"/>
            <a:ext cx="388540" cy="0"/>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56D48411-454D-E349-B1FF-3E48B9CFE0A3}"/>
                  </a:ext>
                </a:extLst>
              </p:cNvPr>
              <p:cNvSpPr/>
              <p:nvPr/>
            </p:nvSpPr>
            <p:spPr>
              <a:xfrm>
                <a:off x="360000" y="2894400"/>
                <a:ext cx="1868799" cy="923330"/>
              </a:xfrm>
              <a:prstGeom prst="rect">
                <a:avLst/>
              </a:prstGeom>
            </p:spPr>
            <p:txBody>
              <a:bodyPr wrap="square">
                <a:spAutoFit/>
              </a:bodyPr>
              <a:lstStyle/>
              <a:p>
                <a:pPr>
                  <a:tabLst>
                    <a:tab pos="2176463" algn="l"/>
                    <a:tab pos="4308475" algn="l"/>
                  </a:tabLst>
                </a:pPr>
                <a:r>
                  <a:rPr lang="en-GB" dirty="0">
                    <a:solidFill>
                      <a:srgbClr val="FFC000"/>
                    </a:solidFill>
                  </a:rPr>
                  <a:t> </a:t>
                </a:r>
                <a14:m>
                  <m:oMath xmlns:m="http://schemas.openxmlformats.org/officeDocument/2006/math">
                    <m:r>
                      <a:rPr lang="en-GB" i="1" dirty="0">
                        <a:solidFill>
                          <a:srgbClr val="FFC000"/>
                        </a:solidFill>
                        <a:latin typeface="Cambria Math" panose="02040503050406030204" pitchFamily="18" charset="0"/>
                      </a:rPr>
                      <m:t>𝑙𝑜𝑐</m:t>
                    </m:r>
                    <m:d>
                      <m:dPr>
                        <m:ctrlPr>
                          <a:rPr lang="en-GB" i="1" dirty="0">
                            <a:solidFill>
                              <a:srgbClr val="FFC000"/>
                            </a:solidFill>
                            <a:latin typeface="Cambria Math" panose="02040503050406030204" pitchFamily="18" charset="0"/>
                          </a:rPr>
                        </m:ctrlPr>
                      </m:dPr>
                      <m:e>
                        <m:r>
                          <a:rPr lang="en-GB" i="1" dirty="0">
                            <a:solidFill>
                              <a:srgbClr val="FFC000"/>
                            </a:solidFill>
                            <a:latin typeface="Cambria Math" panose="02040503050406030204" pitchFamily="18" charset="0"/>
                          </a:rPr>
                          <m:t>𝑟</m:t>
                        </m:r>
                        <m:r>
                          <a:rPr lang="en-GB" i="1" dirty="0">
                            <a:solidFill>
                              <a:srgbClr val="FFC000"/>
                            </a:solidFill>
                            <a:latin typeface="Cambria Math" panose="02040503050406030204" pitchFamily="18" charset="0"/>
                          </a:rPr>
                          <m:t>1</m:t>
                        </m:r>
                      </m:e>
                    </m:d>
                    <m:r>
                      <a:rPr lang="en-GB" i="1" dirty="0">
                        <a:solidFill>
                          <a:srgbClr val="FFC000"/>
                        </a:solidFill>
                        <a:latin typeface="Cambria Math" panose="02040503050406030204" pitchFamily="18" charset="0"/>
                      </a:rPr>
                      <m:t>=</m:t>
                    </m:r>
                    <m:r>
                      <a:rPr lang="en-GB" i="1" dirty="0">
                        <a:solidFill>
                          <a:srgbClr val="FFC000"/>
                        </a:solidFill>
                        <a:latin typeface="Cambria Math" panose="02040503050406030204" pitchFamily="18" charset="0"/>
                      </a:rPr>
                      <m:t>𝑑</m:t>
                    </m:r>
                    <m:r>
                      <a:rPr lang="en-GB" i="1" dirty="0">
                        <a:solidFill>
                          <a:srgbClr val="FFC000"/>
                        </a:solidFill>
                        <a:latin typeface="Cambria Math" panose="02040503050406030204" pitchFamily="18" charset="0"/>
                      </a:rPr>
                      <m:t>1</m:t>
                    </m:r>
                  </m:oMath>
                </a14:m>
                <a:endParaRPr lang="de-DE" dirty="0">
                  <a:solidFill>
                    <a:srgbClr val="FFC000"/>
                  </a:solidFill>
                </a:endParaRPr>
              </a:p>
              <a:p>
                <a:pPr>
                  <a:tabLst>
                    <a:tab pos="2176463" algn="l"/>
                    <a:tab pos="4308475" algn="l"/>
                  </a:tabLst>
                </a:pPr>
                <a:r>
                  <a:rPr lang="en-GB" dirty="0">
                    <a:solidFill>
                      <a:srgbClr val="FFC000"/>
                    </a:solidFill>
                  </a:rPr>
                  <a:t> </a:t>
                </a:r>
                <a14:m>
                  <m:oMath xmlns:m="http://schemas.openxmlformats.org/officeDocument/2006/math">
                    <m:r>
                      <a:rPr lang="en-GB" i="1" dirty="0">
                        <a:solidFill>
                          <a:srgbClr val="FFC000"/>
                        </a:solidFill>
                        <a:latin typeface="Cambria Math" panose="02040503050406030204" pitchFamily="18" charset="0"/>
                      </a:rPr>
                      <m:t>𝑙𝑜𝑐</m:t>
                    </m:r>
                    <m:d>
                      <m:dPr>
                        <m:ctrlPr>
                          <a:rPr lang="en-GB" i="1" dirty="0">
                            <a:solidFill>
                              <a:srgbClr val="FFC000"/>
                            </a:solidFill>
                            <a:latin typeface="Cambria Math" panose="02040503050406030204" pitchFamily="18" charset="0"/>
                          </a:rPr>
                        </m:ctrlPr>
                      </m:dPr>
                      <m:e>
                        <m:r>
                          <a:rPr lang="en-GB" i="1" dirty="0">
                            <a:solidFill>
                              <a:srgbClr val="FFC000"/>
                            </a:solidFill>
                            <a:latin typeface="Cambria Math" panose="02040503050406030204" pitchFamily="18" charset="0"/>
                          </a:rPr>
                          <m:t>𝑐</m:t>
                        </m:r>
                        <m:r>
                          <a:rPr lang="en-GB" i="1" dirty="0">
                            <a:solidFill>
                              <a:srgbClr val="FFC000"/>
                            </a:solidFill>
                            <a:latin typeface="Cambria Math" panose="02040503050406030204" pitchFamily="18" charset="0"/>
                          </a:rPr>
                          <m:t>1</m:t>
                        </m:r>
                      </m:e>
                    </m:d>
                    <m:r>
                      <a:rPr lang="en-GB" i="1" dirty="0">
                        <a:solidFill>
                          <a:srgbClr val="FFC000"/>
                        </a:solidFill>
                        <a:latin typeface="Cambria Math" panose="02040503050406030204" pitchFamily="18" charset="0"/>
                      </a:rPr>
                      <m:t>=</m:t>
                    </m:r>
                    <m:r>
                      <a:rPr lang="en-GB" i="1" dirty="0">
                        <a:solidFill>
                          <a:srgbClr val="FFC000"/>
                        </a:solidFill>
                        <a:latin typeface="Cambria Math" panose="02040503050406030204" pitchFamily="18" charset="0"/>
                      </a:rPr>
                      <m:t>𝑑</m:t>
                    </m:r>
                    <m:r>
                      <a:rPr lang="en-GB" i="1" dirty="0">
                        <a:solidFill>
                          <a:srgbClr val="FFC000"/>
                        </a:solidFill>
                        <a:latin typeface="Cambria Math" panose="02040503050406030204" pitchFamily="18" charset="0"/>
                      </a:rPr>
                      <m:t>1</m:t>
                    </m:r>
                  </m:oMath>
                </a14:m>
                <a:endParaRPr lang="en-GB" dirty="0">
                  <a:solidFill>
                    <a:srgbClr val="FFC000"/>
                  </a:solidFill>
                </a:endParaRPr>
              </a:p>
              <a:p>
                <a:pPr>
                  <a:tabLst>
                    <a:tab pos="2176463" algn="l"/>
                    <a:tab pos="4308475" algn="l"/>
                  </a:tabLst>
                </a:pPr>
                <a:r>
                  <a:rPr lang="en-GB" dirty="0">
                    <a:solidFill>
                      <a:srgbClr val="FFC000"/>
                    </a:solidFill>
                  </a:rPr>
                  <a:t> </a:t>
                </a:r>
                <a14:m>
                  <m:oMath xmlns:m="http://schemas.openxmlformats.org/officeDocument/2006/math">
                    <m:r>
                      <a:rPr lang="en-GB" i="1" dirty="0">
                        <a:solidFill>
                          <a:srgbClr val="FFC000"/>
                        </a:solidFill>
                        <a:latin typeface="Cambria Math" panose="02040503050406030204" pitchFamily="18" charset="0"/>
                      </a:rPr>
                      <m:t>𝑐𝑎𝑟𝑔𝑜</m:t>
                    </m:r>
                    <m:d>
                      <m:dPr>
                        <m:ctrlPr>
                          <a:rPr lang="en-GB" i="1" dirty="0">
                            <a:solidFill>
                              <a:srgbClr val="FFC000"/>
                            </a:solidFill>
                            <a:latin typeface="Cambria Math" panose="02040503050406030204" pitchFamily="18" charset="0"/>
                          </a:rPr>
                        </m:ctrlPr>
                      </m:dPr>
                      <m:e>
                        <m:r>
                          <a:rPr lang="en-GB" i="1" dirty="0">
                            <a:solidFill>
                              <a:srgbClr val="FFC000"/>
                            </a:solidFill>
                            <a:latin typeface="Cambria Math" panose="02040503050406030204" pitchFamily="18" charset="0"/>
                          </a:rPr>
                          <m:t>𝑟</m:t>
                        </m:r>
                        <m:r>
                          <a:rPr lang="en-GB" i="1" dirty="0">
                            <a:solidFill>
                              <a:srgbClr val="FFC000"/>
                            </a:solidFill>
                            <a:latin typeface="Cambria Math" panose="02040503050406030204" pitchFamily="18" charset="0"/>
                          </a:rPr>
                          <m:t>1</m:t>
                        </m:r>
                      </m:e>
                    </m:d>
                    <m:r>
                      <a:rPr lang="en-GB" i="1" dirty="0">
                        <a:solidFill>
                          <a:srgbClr val="FFC000"/>
                        </a:solidFill>
                        <a:latin typeface="Cambria Math" panose="02040503050406030204" pitchFamily="18" charset="0"/>
                      </a:rPr>
                      <m:t>=</m:t>
                    </m:r>
                    <m:r>
                      <a:rPr lang="en-GB" i="1" dirty="0" err="1">
                        <a:solidFill>
                          <a:srgbClr val="FFC000"/>
                        </a:solidFill>
                        <a:latin typeface="Cambria Math" panose="02040503050406030204" pitchFamily="18" charset="0"/>
                      </a:rPr>
                      <m:t>𝑛𝑖𝑙</m:t>
                    </m:r>
                  </m:oMath>
                </a14:m>
                <a:endParaRPr lang="en-GB" dirty="0">
                  <a:solidFill>
                    <a:srgbClr val="FFC000"/>
                  </a:solidFill>
                </a:endParaRPr>
              </a:p>
            </p:txBody>
          </p:sp>
        </mc:Choice>
        <mc:Fallback xmlns="">
          <p:sp>
            <p:nvSpPr>
              <p:cNvPr id="6" name="Rectangle 5">
                <a:extLst>
                  <a:ext uri="{FF2B5EF4-FFF2-40B4-BE49-F238E27FC236}">
                    <a16:creationId xmlns:a16="http://schemas.microsoft.com/office/drawing/2014/main" id="{56D48411-454D-E349-B1FF-3E48B9CFE0A3}"/>
                  </a:ext>
                </a:extLst>
              </p:cNvPr>
              <p:cNvSpPr>
                <a:spLocks noRot="1" noChangeAspect="1" noMove="1" noResize="1" noEditPoints="1" noAdjustHandles="1" noChangeArrowheads="1" noChangeShapeType="1" noTextEdit="1"/>
              </p:cNvSpPr>
              <p:nvPr/>
            </p:nvSpPr>
            <p:spPr>
              <a:xfrm>
                <a:off x="360000" y="2894400"/>
                <a:ext cx="1868799" cy="923330"/>
              </a:xfrm>
              <a:prstGeom prst="rect">
                <a:avLst/>
              </a:prstGeom>
              <a:blipFill>
                <a:blip r:embed="rId10"/>
                <a:stretch>
                  <a:fillRect b="-2740"/>
                </a:stretch>
              </a:blipFill>
            </p:spPr>
            <p:txBody>
              <a:bodyPr/>
              <a:lstStyle/>
              <a:p>
                <a:r>
                  <a:rPr lang="en-DE">
                    <a:noFill/>
                  </a:rPr>
                  <a:t> </a:t>
                </a:r>
              </a:p>
            </p:txBody>
          </p:sp>
        </mc:Fallback>
      </mc:AlternateContent>
      <p:sp>
        <p:nvSpPr>
          <p:cNvPr id="9" name="Alternate Process 8">
            <a:extLst>
              <a:ext uri="{FF2B5EF4-FFF2-40B4-BE49-F238E27FC236}">
                <a16:creationId xmlns:a16="http://schemas.microsoft.com/office/drawing/2014/main" id="{E317CC91-E0B5-7F48-A3EA-139486ED4C85}"/>
              </a:ext>
            </a:extLst>
          </p:cNvPr>
          <p:cNvSpPr/>
          <p:nvPr/>
        </p:nvSpPr>
        <p:spPr>
          <a:xfrm>
            <a:off x="2539640" y="3174101"/>
            <a:ext cx="1741169" cy="656249"/>
          </a:xfrm>
          <a:prstGeom prst="flowChartAlternateProcess">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AECB42FB-6376-7948-A3A5-44D070ADCD0C}"/>
                  </a:ext>
                </a:extLst>
              </p:cNvPr>
              <p:cNvSpPr/>
              <p:nvPr/>
            </p:nvSpPr>
            <p:spPr>
              <a:xfrm>
                <a:off x="2439261" y="3805209"/>
                <a:ext cx="63376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n-GB" i="1" kern="0" smtClean="0">
                              <a:solidFill>
                                <a:schemeClr val="accent6"/>
                              </a:solidFill>
                              <a:latin typeface="Cambria Math" panose="02040503050406030204" pitchFamily="18" charset="0"/>
                            </a:rPr>
                          </m:ctrlPr>
                        </m:dPr>
                        <m:e>
                          <m:sSub>
                            <m:sSubPr>
                              <m:ctrlPr>
                                <a:rPr lang="en-GB" i="1" kern="0">
                                  <a:solidFill>
                                    <a:schemeClr val="accent6"/>
                                  </a:solidFill>
                                  <a:latin typeface="Cambria Math" panose="02040503050406030204" pitchFamily="18" charset="0"/>
                                </a:rPr>
                              </m:ctrlPr>
                            </m:sSubPr>
                            <m:e>
                              <m:acc>
                                <m:accPr>
                                  <m:chr m:val="̂"/>
                                  <m:ctrlPr>
                                    <a:rPr lang="en-GB" i="1">
                                      <a:solidFill>
                                        <a:schemeClr val="accent6"/>
                                      </a:solidFill>
                                      <a:latin typeface="Cambria Math" panose="02040503050406030204" pitchFamily="18" charset="0"/>
                                      <a:cs typeface="Times New Roman"/>
                                    </a:rPr>
                                  </m:ctrlPr>
                                </m:accPr>
                                <m:e>
                                  <m:r>
                                    <a:rPr lang="en-GB" i="1">
                                      <a:solidFill>
                                        <a:schemeClr val="accent6"/>
                                      </a:solidFill>
                                      <a:latin typeface="Cambria Math" panose="02040503050406030204" pitchFamily="18" charset="0"/>
                                      <a:cs typeface="Times New Roman"/>
                                    </a:rPr>
                                    <m:t>𝑎</m:t>
                                  </m:r>
                                </m:e>
                              </m:acc>
                            </m:e>
                            <m:sub>
                              <m:r>
                                <a:rPr lang="en-GB" i="1" kern="0">
                                  <a:solidFill>
                                    <a:schemeClr val="accent6"/>
                                  </a:solidFill>
                                  <a:latin typeface="Cambria Math" panose="02040503050406030204" pitchFamily="18" charset="0"/>
                                </a:rPr>
                                <m:t>1</m:t>
                              </m:r>
                            </m:sub>
                          </m:sSub>
                        </m:e>
                      </m:d>
                    </m:oMath>
                  </m:oMathPara>
                </a14:m>
                <a:endParaRPr lang="en-GB" dirty="0">
                  <a:solidFill>
                    <a:schemeClr val="accent6"/>
                  </a:solidFill>
                </a:endParaRPr>
              </a:p>
            </p:txBody>
          </p:sp>
        </mc:Choice>
        <mc:Fallback xmlns="">
          <p:sp>
            <p:nvSpPr>
              <p:cNvPr id="10" name="Rectangle 9">
                <a:extLst>
                  <a:ext uri="{FF2B5EF4-FFF2-40B4-BE49-F238E27FC236}">
                    <a16:creationId xmlns:a16="http://schemas.microsoft.com/office/drawing/2014/main" id="{AECB42FB-6376-7948-A3A5-44D070ADCD0C}"/>
                  </a:ext>
                </a:extLst>
              </p:cNvPr>
              <p:cNvSpPr>
                <a:spLocks noRot="1" noChangeAspect="1" noMove="1" noResize="1" noEditPoints="1" noAdjustHandles="1" noChangeArrowheads="1" noChangeShapeType="1" noTextEdit="1"/>
              </p:cNvSpPr>
              <p:nvPr/>
            </p:nvSpPr>
            <p:spPr>
              <a:xfrm>
                <a:off x="2439261" y="3805209"/>
                <a:ext cx="633763" cy="369332"/>
              </a:xfrm>
              <a:prstGeom prst="rect">
                <a:avLst/>
              </a:prstGeom>
              <a:blipFill>
                <a:blip r:embed="rId11"/>
                <a:stretch>
                  <a:fillRect/>
                </a:stretch>
              </a:blipFill>
            </p:spPr>
            <p:txBody>
              <a:bodyPr/>
              <a:lstStyle/>
              <a:p>
                <a:r>
                  <a:rPr lang="en-DE">
                    <a:noFill/>
                  </a:rPr>
                  <a:t> </a:t>
                </a:r>
              </a:p>
            </p:txBody>
          </p:sp>
        </mc:Fallback>
      </mc:AlternateContent>
      <p:grpSp>
        <p:nvGrpSpPr>
          <p:cNvPr id="15" name="Group 14">
            <a:extLst>
              <a:ext uri="{FF2B5EF4-FFF2-40B4-BE49-F238E27FC236}">
                <a16:creationId xmlns:a16="http://schemas.microsoft.com/office/drawing/2014/main" id="{A40BB4C9-3D58-3D9F-8BB5-5C54CCD25921}"/>
              </a:ext>
            </a:extLst>
          </p:cNvPr>
          <p:cNvGrpSpPr/>
          <p:nvPr/>
        </p:nvGrpSpPr>
        <p:grpSpPr>
          <a:xfrm>
            <a:off x="9053847" y="2190652"/>
            <a:ext cx="2782108" cy="1557425"/>
            <a:chOff x="5462222" y="5016046"/>
            <a:chExt cx="2782108" cy="1557425"/>
          </a:xfrm>
        </p:grpSpPr>
        <mc:AlternateContent xmlns:mc="http://schemas.openxmlformats.org/markup-compatibility/2006" xmlns:a14="http://schemas.microsoft.com/office/drawing/2010/main">
          <mc:Choice Requires="a14">
            <p:sp>
              <p:nvSpPr>
                <p:cNvPr id="16" name="Rectangle 15">
                  <a:extLst>
                    <a:ext uri="{FF2B5EF4-FFF2-40B4-BE49-F238E27FC236}">
                      <a16:creationId xmlns:a16="http://schemas.microsoft.com/office/drawing/2014/main" id="{F071CC13-23E9-CCD5-960E-FBAA13F81722}"/>
                    </a:ext>
                  </a:extLst>
                </p:cNvPr>
                <p:cNvSpPr/>
                <p:nvPr/>
              </p:nvSpPr>
              <p:spPr>
                <a:xfrm>
                  <a:off x="5462222" y="6265694"/>
                  <a:ext cx="2782108" cy="307777"/>
                </a:xfrm>
                <a:prstGeom prst="rect">
                  <a:avLst/>
                </a:prstGeom>
              </p:spPr>
              <p:txBody>
                <a:bodyPr wrap="none">
                  <a:spAutoFit/>
                </a:bodyPr>
                <a:lstStyle/>
                <a:p>
                  <a:r>
                    <a:rPr lang="ro-RO" sz="1400" i="1" dirty="0">
                      <a:latin typeface="Times New Roman"/>
                      <a:cs typeface="Times New Roman"/>
                    </a:rPr>
                    <a:t> </a:t>
                  </a:r>
                  <a14:m>
                    <m:oMath xmlns:m="http://schemas.openxmlformats.org/officeDocument/2006/math">
                      <m:r>
                        <a:rPr lang="en-US" sz="1400" i="1" dirty="0">
                          <a:latin typeface="Cambria Math" panose="02040503050406030204" pitchFamily="18" charset="0"/>
                        </a:rPr>
                        <m:t>𝑔</m:t>
                      </m:r>
                      <m:r>
                        <a:rPr lang="en-US" sz="1400" i="1" dirty="0">
                          <a:latin typeface="Cambria Math" panose="02040503050406030204" pitchFamily="18" charset="0"/>
                        </a:rPr>
                        <m:t>=</m:t>
                      </m:r>
                      <m:d>
                        <m:dPr>
                          <m:begChr m:val="{"/>
                          <m:endChr m:val="}"/>
                          <m:ctrlPr>
                            <a:rPr lang="en-US" sz="1400" i="1" dirty="0">
                              <a:latin typeface="Cambria Math" panose="02040503050406030204" pitchFamily="18" charset="0"/>
                            </a:rPr>
                          </m:ctrlPr>
                        </m:dPr>
                        <m:e>
                          <m:r>
                            <a:rPr lang="en-US" sz="1400" i="1" dirty="0">
                              <a:latin typeface="Cambria Math" panose="02040503050406030204" pitchFamily="18" charset="0"/>
                            </a:rPr>
                            <m:t>𝑙𝑜𝑐</m:t>
                          </m:r>
                          <m:d>
                            <m:dPr>
                              <m:ctrlPr>
                                <a:rPr lang="en-US" sz="1400" i="1" dirty="0">
                                  <a:latin typeface="Cambria Math" panose="02040503050406030204" pitchFamily="18" charset="0"/>
                                </a:rPr>
                              </m:ctrlPr>
                            </m:dPr>
                            <m:e>
                              <m:r>
                                <a:rPr lang="en-US" sz="1400" i="1" dirty="0">
                                  <a:latin typeface="Cambria Math" panose="02040503050406030204" pitchFamily="18" charset="0"/>
                                </a:rPr>
                                <m:t>𝑟</m:t>
                              </m:r>
                              <m:r>
                                <a:rPr lang="en-US" sz="1400" i="1" dirty="0">
                                  <a:latin typeface="Cambria Math" panose="02040503050406030204" pitchFamily="18" charset="0"/>
                                </a:rPr>
                                <m:t>1</m:t>
                              </m:r>
                            </m:e>
                          </m:d>
                          <m:r>
                            <a:rPr lang="en-US" sz="1400" i="1" dirty="0">
                              <a:latin typeface="Cambria Math" panose="02040503050406030204" pitchFamily="18" charset="0"/>
                            </a:rPr>
                            <m:t>=</m:t>
                          </m:r>
                          <m:r>
                            <a:rPr lang="en-US" sz="1400" i="1" dirty="0">
                              <a:latin typeface="Cambria Math" panose="02040503050406030204" pitchFamily="18" charset="0"/>
                            </a:rPr>
                            <m:t>𝑑</m:t>
                          </m:r>
                          <m:r>
                            <a:rPr lang="en-US" sz="1400" i="1" dirty="0">
                              <a:latin typeface="Cambria Math" panose="02040503050406030204" pitchFamily="18" charset="0"/>
                            </a:rPr>
                            <m:t>3, </m:t>
                          </m:r>
                          <m:r>
                            <a:rPr lang="en-US" sz="1400" i="1" dirty="0">
                              <a:latin typeface="Cambria Math" panose="02040503050406030204" pitchFamily="18" charset="0"/>
                            </a:rPr>
                            <m:t>𝑙𝑜𝑐</m:t>
                          </m:r>
                          <m:d>
                            <m:dPr>
                              <m:ctrlPr>
                                <a:rPr lang="en-US" sz="1400" i="1" dirty="0">
                                  <a:latin typeface="Cambria Math" panose="02040503050406030204" pitchFamily="18" charset="0"/>
                                </a:rPr>
                              </m:ctrlPr>
                            </m:dPr>
                            <m:e>
                              <m:r>
                                <a:rPr lang="en-US" sz="1400" i="1" dirty="0">
                                  <a:latin typeface="Cambria Math" panose="02040503050406030204" pitchFamily="18" charset="0"/>
                                </a:rPr>
                                <m:t>𝑐</m:t>
                              </m:r>
                              <m:r>
                                <a:rPr lang="en-US" sz="1400" i="1" dirty="0">
                                  <a:latin typeface="Cambria Math" panose="02040503050406030204" pitchFamily="18" charset="0"/>
                                </a:rPr>
                                <m:t>1</m:t>
                              </m:r>
                            </m:e>
                          </m:d>
                          <m:r>
                            <a:rPr lang="en-US" sz="1400" i="1" dirty="0">
                              <a:latin typeface="Cambria Math" panose="02040503050406030204" pitchFamily="18" charset="0"/>
                            </a:rPr>
                            <m:t>=</m:t>
                          </m:r>
                          <m:r>
                            <a:rPr lang="en-US" sz="1400" i="1" dirty="0">
                              <a:latin typeface="Cambria Math" panose="02040503050406030204" pitchFamily="18" charset="0"/>
                            </a:rPr>
                            <m:t>𝑟</m:t>
                          </m:r>
                          <m:r>
                            <a:rPr lang="en-US" sz="1400" i="1" dirty="0">
                              <a:latin typeface="Cambria Math" panose="02040503050406030204" pitchFamily="18" charset="0"/>
                            </a:rPr>
                            <m:t>1</m:t>
                          </m:r>
                        </m:e>
                      </m:d>
                    </m:oMath>
                  </a14:m>
                  <a:endParaRPr lang="en-US" sz="1400" dirty="0">
                    <a:latin typeface="Times New Roman"/>
                    <a:cs typeface="Times New Roman"/>
                  </a:endParaRPr>
                </a:p>
              </p:txBody>
            </p:sp>
          </mc:Choice>
          <mc:Fallback xmlns="">
            <p:sp>
              <p:nvSpPr>
                <p:cNvPr id="16" name="Rectangle 15">
                  <a:extLst>
                    <a:ext uri="{FF2B5EF4-FFF2-40B4-BE49-F238E27FC236}">
                      <a16:creationId xmlns:a16="http://schemas.microsoft.com/office/drawing/2014/main" id="{F071CC13-23E9-CCD5-960E-FBAA13F81722}"/>
                    </a:ext>
                  </a:extLst>
                </p:cNvPr>
                <p:cNvSpPr>
                  <a:spLocks noRot="1" noChangeAspect="1" noMove="1" noResize="1" noEditPoints="1" noAdjustHandles="1" noChangeArrowheads="1" noChangeShapeType="1" noTextEdit="1"/>
                </p:cNvSpPr>
                <p:nvPr/>
              </p:nvSpPr>
              <p:spPr>
                <a:xfrm>
                  <a:off x="5462222" y="6265694"/>
                  <a:ext cx="2782108" cy="307777"/>
                </a:xfrm>
                <a:prstGeom prst="rect">
                  <a:avLst/>
                </a:prstGeom>
                <a:blipFill>
                  <a:blip r:embed="rId12"/>
                  <a:stretch>
                    <a:fillRect b="-3846"/>
                  </a:stretch>
                </a:blipFill>
              </p:spPr>
              <p:txBody>
                <a:bodyPr/>
                <a:lstStyle/>
                <a:p>
                  <a:r>
                    <a:rPr lang="en-DE">
                      <a:noFill/>
                    </a:rPr>
                    <a:t> </a:t>
                  </a:r>
                </a:p>
              </p:txBody>
            </p:sp>
          </mc:Fallback>
        </mc:AlternateContent>
        <p:grpSp>
          <p:nvGrpSpPr>
            <p:cNvPr id="17" name="Group 16">
              <a:extLst>
                <a:ext uri="{FF2B5EF4-FFF2-40B4-BE49-F238E27FC236}">
                  <a16:creationId xmlns:a16="http://schemas.microsoft.com/office/drawing/2014/main" id="{745BA1F9-CB26-C432-CFD4-ACB4B7E88913}"/>
                </a:ext>
              </a:extLst>
            </p:cNvPr>
            <p:cNvGrpSpPr>
              <a:grpSpLocks noChangeAspect="1"/>
            </p:cNvGrpSpPr>
            <p:nvPr/>
          </p:nvGrpSpPr>
          <p:grpSpPr>
            <a:xfrm>
              <a:off x="5483242" y="5016046"/>
              <a:ext cx="2657242" cy="1147446"/>
              <a:chOff x="5323352" y="4678231"/>
              <a:chExt cx="2952491" cy="1274940"/>
            </a:xfrm>
          </p:grpSpPr>
          <p:grpSp>
            <p:nvGrpSpPr>
              <p:cNvPr id="18" name="Group 17">
                <a:extLst>
                  <a:ext uri="{FF2B5EF4-FFF2-40B4-BE49-F238E27FC236}">
                    <a16:creationId xmlns:a16="http://schemas.microsoft.com/office/drawing/2014/main" id="{40CC4563-7F96-F933-B5A9-C4E2F08477C8}"/>
                  </a:ext>
                </a:extLst>
              </p:cNvPr>
              <p:cNvGrpSpPr/>
              <p:nvPr/>
            </p:nvGrpSpPr>
            <p:grpSpPr>
              <a:xfrm>
                <a:off x="7288292" y="5578688"/>
                <a:ext cx="987551" cy="367987"/>
                <a:chOff x="8801532" y="4013715"/>
                <a:chExt cx="1371600" cy="511093"/>
              </a:xfrm>
            </p:grpSpPr>
            <p:sp>
              <p:nvSpPr>
                <p:cNvPr id="59" name="Lightning Bolt 58">
                  <a:extLst>
                    <a:ext uri="{FF2B5EF4-FFF2-40B4-BE49-F238E27FC236}">
                      <a16:creationId xmlns:a16="http://schemas.microsoft.com/office/drawing/2014/main" id="{3CD7D0CE-401E-57B2-D18B-B872887247C6}"/>
                    </a:ext>
                  </a:extLst>
                </p:cNvPr>
                <p:cNvSpPr/>
                <p:nvPr/>
              </p:nvSpPr>
              <p:spPr>
                <a:xfrm rot="19965343">
                  <a:off x="9139183" y="4118408"/>
                  <a:ext cx="619075" cy="406400"/>
                </a:xfrm>
                <a:prstGeom prst="lightningBolt">
                  <a:avLst/>
                </a:prstGeom>
                <a:solidFill>
                  <a:srgbClr val="CDC9C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Freeform 860">
                  <a:extLst>
                    <a:ext uri="{FF2B5EF4-FFF2-40B4-BE49-F238E27FC236}">
                      <a16:creationId xmlns:a16="http://schemas.microsoft.com/office/drawing/2014/main" id="{AAB562D4-1306-9EBE-3DE1-393693A269ED}"/>
                    </a:ext>
                  </a:extLst>
                </p:cNvPr>
                <p:cNvSpPr>
                  <a:spLocks/>
                </p:cNvSpPr>
                <p:nvPr/>
              </p:nvSpPr>
              <p:spPr bwMode="auto">
                <a:xfrm>
                  <a:off x="8801532" y="4026280"/>
                  <a:ext cx="1371600" cy="320040"/>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cxnSp>
              <p:nvCxnSpPr>
                <p:cNvPr id="61" name="Straight Connector 60">
                  <a:extLst>
                    <a:ext uri="{FF2B5EF4-FFF2-40B4-BE49-F238E27FC236}">
                      <a16:creationId xmlns:a16="http://schemas.microsoft.com/office/drawing/2014/main" id="{184D0D01-0DF3-2C3F-DC1E-E17344F6A8FA}"/>
                    </a:ext>
                  </a:extLst>
                </p:cNvPr>
                <p:cNvCxnSpPr/>
                <p:nvPr/>
              </p:nvCxnSpPr>
              <p:spPr>
                <a:xfrm>
                  <a:off x="9047075" y="4017699"/>
                  <a:ext cx="1124712"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2" name="Straight Connector 61">
                  <a:extLst>
                    <a:ext uri="{FF2B5EF4-FFF2-40B4-BE49-F238E27FC236}">
                      <a16:creationId xmlns:a16="http://schemas.microsoft.com/office/drawing/2014/main" id="{F88A1CD2-B98B-4BDA-5B68-3BBC1A744A1A}"/>
                    </a:ext>
                  </a:extLst>
                </p:cNvPr>
                <p:cNvCxnSpPr/>
                <p:nvPr/>
              </p:nvCxnSpPr>
              <p:spPr>
                <a:xfrm flipV="1">
                  <a:off x="9829800" y="4013715"/>
                  <a:ext cx="341987" cy="332605"/>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3" name="Straight Connector 62">
                  <a:extLst>
                    <a:ext uri="{FF2B5EF4-FFF2-40B4-BE49-F238E27FC236}">
                      <a16:creationId xmlns:a16="http://schemas.microsoft.com/office/drawing/2014/main" id="{346A433C-CBFD-7D04-F826-A73E75CB5B9C}"/>
                    </a:ext>
                  </a:extLst>
                </p:cNvPr>
                <p:cNvCxnSpPr>
                  <a:cxnSpLocks/>
                </p:cNvCxnSpPr>
                <p:nvPr/>
              </p:nvCxnSpPr>
              <p:spPr>
                <a:xfrm>
                  <a:off x="8997725" y="4349095"/>
                  <a:ext cx="261014"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9" name="Group 18">
                <a:extLst>
                  <a:ext uri="{FF2B5EF4-FFF2-40B4-BE49-F238E27FC236}">
                    <a16:creationId xmlns:a16="http://schemas.microsoft.com/office/drawing/2014/main" id="{B3471AEB-4219-7522-A386-2198D27EFA1D}"/>
                  </a:ext>
                </a:extLst>
              </p:cNvPr>
              <p:cNvGrpSpPr/>
              <p:nvPr/>
            </p:nvGrpSpPr>
            <p:grpSpPr>
              <a:xfrm>
                <a:off x="5323352" y="5509529"/>
                <a:ext cx="1253855" cy="443642"/>
                <a:chOff x="6504246" y="3854161"/>
                <a:chExt cx="1741467" cy="616169"/>
              </a:xfrm>
            </p:grpSpPr>
            <p:grpSp>
              <p:nvGrpSpPr>
                <p:cNvPr id="53" name="Group 52">
                  <a:extLst>
                    <a:ext uri="{FF2B5EF4-FFF2-40B4-BE49-F238E27FC236}">
                      <a16:creationId xmlns:a16="http://schemas.microsoft.com/office/drawing/2014/main" id="{6DA09D53-BE0F-421A-320F-1EA99770BB68}"/>
                    </a:ext>
                  </a:extLst>
                </p:cNvPr>
                <p:cNvGrpSpPr/>
                <p:nvPr/>
              </p:nvGrpSpPr>
              <p:grpSpPr>
                <a:xfrm>
                  <a:off x="6504246" y="3854161"/>
                  <a:ext cx="1589458" cy="616169"/>
                  <a:chOff x="6135946" y="3854161"/>
                  <a:chExt cx="1589458" cy="616169"/>
                </a:xfrm>
              </p:grpSpPr>
              <p:sp>
                <p:nvSpPr>
                  <p:cNvPr id="55" name="Lightning Bolt 54">
                    <a:extLst>
                      <a:ext uri="{FF2B5EF4-FFF2-40B4-BE49-F238E27FC236}">
                        <a16:creationId xmlns:a16="http://schemas.microsoft.com/office/drawing/2014/main" id="{39E6A7C3-A7D8-F5D2-351B-34CFA03A2FEA}"/>
                      </a:ext>
                    </a:extLst>
                  </p:cNvPr>
                  <p:cNvSpPr/>
                  <p:nvPr/>
                </p:nvSpPr>
                <p:spPr>
                  <a:xfrm rot="19965343">
                    <a:off x="6135946" y="4063930"/>
                    <a:ext cx="760257" cy="406400"/>
                  </a:xfrm>
                  <a:prstGeom prst="lightningBolt">
                    <a:avLst/>
                  </a:prstGeom>
                  <a:solidFill>
                    <a:srgbClr val="CDC9C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6" name="Straight Connector 55">
                    <a:extLst>
                      <a:ext uri="{FF2B5EF4-FFF2-40B4-BE49-F238E27FC236}">
                        <a16:creationId xmlns:a16="http://schemas.microsoft.com/office/drawing/2014/main" id="{7C7F6A59-BB0D-4F35-77ED-1D087E5A2F1A}"/>
                      </a:ext>
                    </a:extLst>
                  </p:cNvPr>
                  <p:cNvCxnSpPr/>
                  <p:nvPr/>
                </p:nvCxnSpPr>
                <p:spPr>
                  <a:xfrm>
                    <a:off x="6591548" y="3854161"/>
                    <a:ext cx="113385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7" name="Straight Connector 56">
                    <a:extLst>
                      <a:ext uri="{FF2B5EF4-FFF2-40B4-BE49-F238E27FC236}">
                        <a16:creationId xmlns:a16="http://schemas.microsoft.com/office/drawing/2014/main" id="{248622D2-5FF6-7E7B-D853-D6582D7593A8}"/>
                      </a:ext>
                    </a:extLst>
                  </p:cNvPr>
                  <p:cNvCxnSpPr>
                    <a:cxnSpLocks noChangeAspect="1"/>
                  </p:cNvCxnSpPr>
                  <p:nvPr/>
                </p:nvCxnSpPr>
                <p:spPr>
                  <a:xfrm flipV="1">
                    <a:off x="6173361" y="3859976"/>
                    <a:ext cx="423087" cy="41148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8" name="Straight Connector 57">
                    <a:extLst>
                      <a:ext uri="{FF2B5EF4-FFF2-40B4-BE49-F238E27FC236}">
                        <a16:creationId xmlns:a16="http://schemas.microsoft.com/office/drawing/2014/main" id="{9A1D1732-5A20-4AA3-B691-409B84028960}"/>
                      </a:ext>
                    </a:extLst>
                  </p:cNvPr>
                  <p:cNvCxnSpPr>
                    <a:cxnSpLocks/>
                  </p:cNvCxnSpPr>
                  <p:nvPr/>
                </p:nvCxnSpPr>
                <p:spPr>
                  <a:xfrm>
                    <a:off x="6901786" y="4296856"/>
                    <a:ext cx="261014"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54" name="Freeform 860">
                  <a:extLst>
                    <a:ext uri="{FF2B5EF4-FFF2-40B4-BE49-F238E27FC236}">
                      <a16:creationId xmlns:a16="http://schemas.microsoft.com/office/drawing/2014/main" id="{88D6D6A1-C3B9-B675-F542-89841FC6DB90}"/>
                    </a:ext>
                  </a:extLst>
                </p:cNvPr>
                <p:cNvSpPr>
                  <a:spLocks/>
                </p:cNvSpPr>
                <p:nvPr/>
              </p:nvSpPr>
              <p:spPr bwMode="auto">
                <a:xfrm>
                  <a:off x="6522378" y="3865501"/>
                  <a:ext cx="1723335" cy="429768"/>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solidFill>
                  <a:srgbClr val="CDC9C0"/>
                </a:solidFill>
                <a:ln w="9525">
                  <a:noFill/>
                  <a:round/>
                  <a:headEnd/>
                  <a:tailEnd/>
                </a:ln>
              </p:spPr>
              <p:txBody>
                <a:bodyPr wrap="none" anchor="ctr"/>
                <a:lstStyle/>
                <a:p>
                  <a:endParaRPr lang="en-US" dirty="0">
                    <a:latin typeface="Calibri"/>
                    <a:ea typeface="Calibri"/>
                    <a:cs typeface="Calibri"/>
                  </a:endParaRPr>
                </a:p>
              </p:txBody>
            </p:sp>
          </p:grpSp>
          <p:sp>
            <p:nvSpPr>
              <p:cNvPr id="20" name="Line 853">
                <a:extLst>
                  <a:ext uri="{FF2B5EF4-FFF2-40B4-BE49-F238E27FC236}">
                    <a16:creationId xmlns:a16="http://schemas.microsoft.com/office/drawing/2014/main" id="{07DC1CD4-C7A4-8C0F-16A1-1DBE8A31EB37}"/>
                  </a:ext>
                </a:extLst>
              </p:cNvPr>
              <p:cNvSpPr>
                <a:spLocks noChangeShapeType="1"/>
              </p:cNvSpPr>
              <p:nvPr/>
            </p:nvSpPr>
            <p:spPr bwMode="auto">
              <a:xfrm>
                <a:off x="5967843" y="5947252"/>
                <a:ext cx="1316735" cy="4362"/>
              </a:xfrm>
              <a:prstGeom prst="line">
                <a:avLst/>
              </a:prstGeom>
              <a:noFill/>
              <a:ln w="9525">
                <a:solidFill>
                  <a:schemeClr val="tx1"/>
                </a:solidFill>
                <a:round/>
                <a:headEnd/>
                <a:tailEnd/>
              </a:ln>
              <a:scene3d>
                <a:camera prst="legacyObliqueTopRight">
                  <a:rot lat="60000" lon="0" rev="0"/>
                </a:camera>
                <a:lightRig rig="legacyFlat3" dir="l"/>
              </a:scene3d>
              <a:sp3d extrusionH="1447800" contourW="6350" prstMaterial="legacyPlastic">
                <a:bevelT w="13500" h="13500" prst="angle"/>
                <a:bevelB w="13500" h="13500" prst="angle"/>
                <a:extrusionClr>
                  <a:srgbClr val="FBDFC1"/>
                </a:extrusionClr>
              </a:sp3d>
              <a:extLst>
                <a:ext uri="{909E8E84-426E-40dd-AFC4-6F175D3DCCD1}">
                  <a14:hiddenFill xmlns="" xmlns:a14="http://schemas.microsoft.com/office/drawing/2010/main">
                    <a:noFill/>
                  </a14:hiddenFill>
                </a:ext>
              </a:extLst>
            </p:spPr>
            <p:txBody>
              <a:bodyPr wrap="none" anchor="b">
                <a:flatTx/>
              </a:bodyPr>
              <a:lstStyle/>
              <a:p>
                <a:r>
                  <a:rPr lang="en-US" dirty="0">
                    <a:ea typeface="Times New Roman"/>
                    <a:cs typeface="Times New Roman"/>
                  </a:rPr>
                  <a:t>          d3</a:t>
                </a:r>
              </a:p>
            </p:txBody>
          </p:sp>
          <p:grpSp>
            <p:nvGrpSpPr>
              <p:cNvPr id="21" name="Group 20">
                <a:extLst>
                  <a:ext uri="{FF2B5EF4-FFF2-40B4-BE49-F238E27FC236}">
                    <a16:creationId xmlns:a16="http://schemas.microsoft.com/office/drawing/2014/main" id="{5E007CEC-1FE8-0749-CF4C-4F553C2F53F6}"/>
                  </a:ext>
                </a:extLst>
              </p:cNvPr>
              <p:cNvGrpSpPr/>
              <p:nvPr/>
            </p:nvGrpSpPr>
            <p:grpSpPr>
              <a:xfrm>
                <a:off x="6377267" y="4678231"/>
                <a:ext cx="1203321" cy="1021208"/>
                <a:chOff x="3906167" y="3324390"/>
                <a:chExt cx="1671281" cy="1418344"/>
              </a:xfrm>
              <a:solidFill>
                <a:srgbClr val="93D2FE"/>
              </a:solidFill>
            </p:grpSpPr>
            <p:sp>
              <p:nvSpPr>
                <p:cNvPr id="27" name="Oval 859">
                  <a:extLst>
                    <a:ext uri="{FF2B5EF4-FFF2-40B4-BE49-F238E27FC236}">
                      <a16:creationId xmlns:a16="http://schemas.microsoft.com/office/drawing/2014/main" id="{DA4A9BB0-FEC6-3C92-A137-EB022158A451}"/>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28" name="Oval 861">
                  <a:extLst>
                    <a:ext uri="{FF2B5EF4-FFF2-40B4-BE49-F238E27FC236}">
                      <a16:creationId xmlns:a16="http://schemas.microsoft.com/office/drawing/2014/main" id="{70A77E9B-ED76-CA21-94CF-68DC68B782DC}"/>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30" name="Oval 862">
                  <a:extLst>
                    <a:ext uri="{FF2B5EF4-FFF2-40B4-BE49-F238E27FC236}">
                      <a16:creationId xmlns:a16="http://schemas.microsoft.com/office/drawing/2014/main" id="{E8E610FD-58CB-AFF6-018F-C395F4FC0935}"/>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32" name="Oval 863">
                  <a:extLst>
                    <a:ext uri="{FF2B5EF4-FFF2-40B4-BE49-F238E27FC236}">
                      <a16:creationId xmlns:a16="http://schemas.microsoft.com/office/drawing/2014/main" id="{4EA6AF3C-51D6-7EB5-1869-A2025AC44FC6}"/>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33" name="Oval 863">
                  <a:extLst>
                    <a:ext uri="{FF2B5EF4-FFF2-40B4-BE49-F238E27FC236}">
                      <a16:creationId xmlns:a16="http://schemas.microsoft.com/office/drawing/2014/main" id="{81093CB4-FC96-6627-27CD-27DB4DB503AD}"/>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grpSp>
              <p:nvGrpSpPr>
                <p:cNvPr id="34" name="Group 33">
                  <a:extLst>
                    <a:ext uri="{FF2B5EF4-FFF2-40B4-BE49-F238E27FC236}">
                      <a16:creationId xmlns:a16="http://schemas.microsoft.com/office/drawing/2014/main" id="{B0AAACFB-D308-BDDC-8913-C3CC170D7B9E}"/>
                    </a:ext>
                  </a:extLst>
                </p:cNvPr>
                <p:cNvGrpSpPr/>
                <p:nvPr/>
              </p:nvGrpSpPr>
              <p:grpSpPr>
                <a:xfrm>
                  <a:off x="3906167" y="4047050"/>
                  <a:ext cx="1671281" cy="539042"/>
                  <a:chOff x="1320274" y="4580303"/>
                  <a:chExt cx="1671281" cy="467246"/>
                </a:xfrm>
                <a:grpFill/>
              </p:grpSpPr>
              <p:sp>
                <p:nvSpPr>
                  <p:cNvPr id="49" name="Freeform 860">
                    <a:extLst>
                      <a:ext uri="{FF2B5EF4-FFF2-40B4-BE49-F238E27FC236}">
                        <a16:creationId xmlns:a16="http://schemas.microsoft.com/office/drawing/2014/main" id="{0856BB14-0CB8-D572-B504-B932ED52945C}"/>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50" name="Rectangle 864">
                    <a:extLst>
                      <a:ext uri="{FF2B5EF4-FFF2-40B4-BE49-F238E27FC236}">
                        <a16:creationId xmlns:a16="http://schemas.microsoft.com/office/drawing/2014/main" id="{5A6912DD-5C5F-236F-90CA-A8F12657CF39}"/>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ctr"/>
                  <a:lstStyle/>
                  <a:p>
                    <a:pPr algn="ctr"/>
                    <a:r>
                      <a:rPr lang="en-US" dirty="0">
                        <a:latin typeface="Calibri"/>
                        <a:ea typeface="Calibri"/>
                        <a:cs typeface="Calibri"/>
                      </a:rPr>
                      <a:t>r1</a:t>
                    </a:r>
                  </a:p>
                </p:txBody>
              </p:sp>
              <p:sp>
                <p:nvSpPr>
                  <p:cNvPr id="51" name="Freeform 865">
                    <a:extLst>
                      <a:ext uri="{FF2B5EF4-FFF2-40B4-BE49-F238E27FC236}">
                        <a16:creationId xmlns:a16="http://schemas.microsoft.com/office/drawing/2014/main" id="{EEDDAF90-A327-40CA-921C-741BC096D70F}"/>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52" name="Freeform 866">
                    <a:extLst>
                      <a:ext uri="{FF2B5EF4-FFF2-40B4-BE49-F238E27FC236}">
                        <a16:creationId xmlns:a16="http://schemas.microsoft.com/office/drawing/2014/main" id="{2AFA0DFB-4A64-0C96-7881-4065BF65D7B0}"/>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grpSp>
            <p:grpSp>
              <p:nvGrpSpPr>
                <p:cNvPr id="35" name="Group 34">
                  <a:extLst>
                    <a:ext uri="{FF2B5EF4-FFF2-40B4-BE49-F238E27FC236}">
                      <a16:creationId xmlns:a16="http://schemas.microsoft.com/office/drawing/2014/main" id="{2A9AE288-8BED-F367-92F9-D55F57CD8738}"/>
                    </a:ext>
                  </a:extLst>
                </p:cNvPr>
                <p:cNvGrpSpPr/>
                <p:nvPr/>
              </p:nvGrpSpPr>
              <p:grpSpPr>
                <a:xfrm>
                  <a:off x="4596370" y="3324390"/>
                  <a:ext cx="552654" cy="1188720"/>
                  <a:chOff x="1823226" y="3235632"/>
                  <a:chExt cx="552654" cy="1188720"/>
                </a:xfrm>
                <a:grpFill/>
              </p:grpSpPr>
              <p:sp>
                <p:nvSpPr>
                  <p:cNvPr id="36" name="Oval 878">
                    <a:extLst>
                      <a:ext uri="{FF2B5EF4-FFF2-40B4-BE49-F238E27FC236}">
                        <a16:creationId xmlns:a16="http://schemas.microsoft.com/office/drawing/2014/main" id="{6246A449-8590-0EDC-5833-154881225513}"/>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7" name="Rectangle 880">
                    <a:extLst>
                      <a:ext uri="{FF2B5EF4-FFF2-40B4-BE49-F238E27FC236}">
                        <a16:creationId xmlns:a16="http://schemas.microsoft.com/office/drawing/2014/main" id="{960D78DE-677D-68E9-6793-431015E33158}"/>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38" name="Oval 878">
                    <a:extLst>
                      <a:ext uri="{FF2B5EF4-FFF2-40B4-BE49-F238E27FC236}">
                        <a16:creationId xmlns:a16="http://schemas.microsoft.com/office/drawing/2014/main" id="{FDE7416A-753E-1567-FBD7-B5C22BCD691C}"/>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39" name="Line 881">
                    <a:extLst>
                      <a:ext uri="{FF2B5EF4-FFF2-40B4-BE49-F238E27FC236}">
                        <a16:creationId xmlns:a16="http://schemas.microsoft.com/office/drawing/2014/main" id="{26805828-164E-3E53-8FD7-33CCFEA5FD62}"/>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40" name="Line 882">
                    <a:extLst>
                      <a:ext uri="{FF2B5EF4-FFF2-40B4-BE49-F238E27FC236}">
                        <a16:creationId xmlns:a16="http://schemas.microsoft.com/office/drawing/2014/main" id="{0B82E2C2-3D3C-3726-15F4-7FADB25787BA}"/>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41" name="Rectangle 880">
                    <a:extLst>
                      <a:ext uri="{FF2B5EF4-FFF2-40B4-BE49-F238E27FC236}">
                        <a16:creationId xmlns:a16="http://schemas.microsoft.com/office/drawing/2014/main" id="{9A9DEDA7-6D51-0694-6328-996647D2503D}"/>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42" name="Oval 878">
                    <a:extLst>
                      <a:ext uri="{FF2B5EF4-FFF2-40B4-BE49-F238E27FC236}">
                        <a16:creationId xmlns:a16="http://schemas.microsoft.com/office/drawing/2014/main" id="{A248F67F-4AC8-7FF1-FADE-57DB485B5A6A}"/>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43" name="Line 882">
                    <a:extLst>
                      <a:ext uri="{FF2B5EF4-FFF2-40B4-BE49-F238E27FC236}">
                        <a16:creationId xmlns:a16="http://schemas.microsoft.com/office/drawing/2014/main" id="{767981C1-10C8-7277-A794-04EF2F294DAE}"/>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44" name="Line 882">
                    <a:extLst>
                      <a:ext uri="{FF2B5EF4-FFF2-40B4-BE49-F238E27FC236}">
                        <a16:creationId xmlns:a16="http://schemas.microsoft.com/office/drawing/2014/main" id="{4B1EA356-9496-EFE6-C855-DB996800C3A1}"/>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45" name="Line 884">
                    <a:extLst>
                      <a:ext uri="{FF2B5EF4-FFF2-40B4-BE49-F238E27FC236}">
                        <a16:creationId xmlns:a16="http://schemas.microsoft.com/office/drawing/2014/main" id="{D7BEE91A-A99C-5C0D-65CA-0453596030C0}"/>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p:spPr>
                <p:txBody>
                  <a:bodyPr wrap="none" anchor="ctr"/>
                  <a:lstStyle/>
                  <a:p>
                    <a:endParaRPr lang="en-US" dirty="0">
                      <a:latin typeface="Calibri"/>
                      <a:ea typeface="Calibri"/>
                      <a:cs typeface="Calibri"/>
                    </a:endParaRPr>
                  </a:p>
                </p:txBody>
              </p:sp>
              <p:sp>
                <p:nvSpPr>
                  <p:cNvPr id="46" name="Oval 885">
                    <a:extLst>
                      <a:ext uri="{FF2B5EF4-FFF2-40B4-BE49-F238E27FC236}">
                        <a16:creationId xmlns:a16="http://schemas.microsoft.com/office/drawing/2014/main" id="{2137CFEE-E180-FA27-1BD7-D0F9744016AD}"/>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47" name="Line 881">
                    <a:extLst>
                      <a:ext uri="{FF2B5EF4-FFF2-40B4-BE49-F238E27FC236}">
                        <a16:creationId xmlns:a16="http://schemas.microsoft.com/office/drawing/2014/main" id="{863BBAC2-CBA2-7B16-D10E-F2FBE7832C66}"/>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48" name="Line 882">
                    <a:extLst>
                      <a:ext uri="{FF2B5EF4-FFF2-40B4-BE49-F238E27FC236}">
                        <a16:creationId xmlns:a16="http://schemas.microsoft.com/office/drawing/2014/main" id="{67106424-A6E5-0D49-78D6-C0F2229336B6}"/>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grpSp>
          </p:grpSp>
          <p:grpSp>
            <p:nvGrpSpPr>
              <p:cNvPr id="22" name="Group 21">
                <a:extLst>
                  <a:ext uri="{FF2B5EF4-FFF2-40B4-BE49-F238E27FC236}">
                    <a16:creationId xmlns:a16="http://schemas.microsoft.com/office/drawing/2014/main" id="{8061BE55-198F-3D41-C978-657BD382F253}"/>
                  </a:ext>
                </a:extLst>
              </p:cNvPr>
              <p:cNvGrpSpPr/>
              <p:nvPr/>
            </p:nvGrpSpPr>
            <p:grpSpPr>
              <a:xfrm>
                <a:off x="6990430" y="5181159"/>
                <a:ext cx="538242" cy="388227"/>
                <a:chOff x="1012668" y="927184"/>
                <a:chExt cx="747559" cy="539203"/>
              </a:xfrm>
            </p:grpSpPr>
            <p:sp>
              <p:nvSpPr>
                <p:cNvPr id="23" name="Line 853">
                  <a:extLst>
                    <a:ext uri="{FF2B5EF4-FFF2-40B4-BE49-F238E27FC236}">
                      <a16:creationId xmlns:a16="http://schemas.microsoft.com/office/drawing/2014/main" id="{A8A0C648-77E7-2377-940F-0DF2C20C3A1E}"/>
                    </a:ext>
                  </a:extLst>
                </p:cNvPr>
                <p:cNvSpPr>
                  <a:spLocks noChangeShapeType="1"/>
                </p:cNvSpPr>
                <p:nvPr/>
              </p:nvSpPr>
              <p:spPr bwMode="auto">
                <a:xfrm>
                  <a:off x="1012668" y="1130288"/>
                  <a:ext cx="600568" cy="7152"/>
                </a:xfrm>
                <a:prstGeom prst="line">
                  <a:avLst/>
                </a:prstGeom>
                <a:noFill/>
                <a:ln w="9525">
                  <a:solidFill>
                    <a:schemeClr val="tx1"/>
                  </a:solidFill>
                  <a:round/>
                  <a:headEnd/>
                  <a:tailEnd/>
                </a:ln>
                <a:scene3d>
                  <a:camera prst="legacyObliqueTopRight">
                    <a:rot lat="60000" lon="0" rev="0"/>
                  </a:camera>
                  <a:lightRig rig="flat" dir="l"/>
                </a:scene3d>
                <a:sp3d extrusionH="266700" contourW="6350" prstMaterial="plastic">
                  <a:bevelT w="13500" h="13500" prst="angle"/>
                  <a:bevelB w="13500" h="13500" prst="angle"/>
                  <a:extrusionClr>
                    <a:srgbClr val="FDFEB5"/>
                  </a:extrusionClr>
                </a:sp3d>
                <a:extLst>
                  <a:ext uri="{909E8E84-426E-40dd-AFC4-6F175D3DCCD1}">
                    <a14:hiddenFill xmlns="" xmlns:a14="http://schemas.microsoft.com/office/drawing/2010/main">
                      <a:noFill/>
                    </a14:hiddenFill>
                  </a:ext>
                </a:extLst>
              </p:spPr>
              <p:txBody>
                <a:bodyPr wrap="none" anchor="ctr">
                  <a:flatTx/>
                </a:bodyPr>
                <a:lstStyle/>
                <a:p>
                  <a:endParaRPr lang="en-US" dirty="0">
                    <a:latin typeface="Calibri"/>
                    <a:ea typeface="Times New Roman"/>
                    <a:cs typeface="Times New Roman"/>
                  </a:endParaRPr>
                </a:p>
              </p:txBody>
            </p:sp>
            <p:sp>
              <p:nvSpPr>
                <p:cNvPr id="24" name="Rectangle 876">
                  <a:extLst>
                    <a:ext uri="{FF2B5EF4-FFF2-40B4-BE49-F238E27FC236}">
                      <a16:creationId xmlns:a16="http://schemas.microsoft.com/office/drawing/2014/main" id="{61CC86F9-5EFD-DE09-9A7F-E79C52C5FC0E}"/>
                    </a:ext>
                  </a:extLst>
                </p:cNvPr>
                <p:cNvSpPr>
                  <a:spLocks noChangeAspect="1" noChangeArrowheads="1"/>
                </p:cNvSpPr>
                <p:nvPr/>
              </p:nvSpPr>
              <p:spPr bwMode="auto">
                <a:xfrm>
                  <a:off x="1059818" y="927184"/>
                  <a:ext cx="100" cy="427467"/>
                </a:xfrm>
                <a:prstGeom prst="rect">
                  <a:avLst/>
                </a:prstGeom>
                <a:solidFill>
                  <a:srgbClr val="FDFFB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b">
                  <a:spAutoFit/>
                </a:bodyPr>
                <a:lstStyle/>
                <a:p>
                  <a:endParaRPr lang="en-US" dirty="0">
                    <a:latin typeface="Calibri"/>
                    <a:ea typeface="Times New Roman"/>
                    <a:cs typeface="Calibri"/>
                  </a:endParaRPr>
                </a:p>
              </p:txBody>
            </p:sp>
            <p:sp>
              <p:nvSpPr>
                <p:cNvPr id="25" name="Rectangle 873">
                  <a:extLst>
                    <a:ext uri="{FF2B5EF4-FFF2-40B4-BE49-F238E27FC236}">
                      <a16:creationId xmlns:a16="http://schemas.microsoft.com/office/drawing/2014/main" id="{C24F9518-5B20-4ED5-C79B-B062A3D185A8}"/>
                    </a:ext>
                  </a:extLst>
                </p:cNvPr>
                <p:cNvSpPr>
                  <a:spLocks noChangeArrowheads="1"/>
                </p:cNvSpPr>
                <p:nvPr/>
              </p:nvSpPr>
              <p:spPr bwMode="auto">
                <a:xfrm>
                  <a:off x="1014023" y="1137440"/>
                  <a:ext cx="594305" cy="327629"/>
                </a:xfrm>
                <a:prstGeom prst="rect">
                  <a:avLst/>
                </a:prstGeom>
                <a:solidFill>
                  <a:srgbClr val="FDFFB3"/>
                </a:solidFill>
                <a:ln w="9525">
                  <a:solidFill>
                    <a:schemeClr val="tx1"/>
                  </a:solidFill>
                  <a:miter lim="800000"/>
                  <a:headEnd/>
                  <a:tailEnd/>
                </a:ln>
              </p:spPr>
              <p:txBody>
                <a:bodyPr wrap="none" lIns="73152" tIns="18288" rIns="73152" bIns="18288" anchor="ctr"/>
                <a:lstStyle/>
                <a:p>
                  <a:pPr algn="ctr"/>
                  <a:r>
                    <a:rPr lang="en-GB" dirty="0">
                      <a:latin typeface="Calibri"/>
                      <a:ea typeface="Times New Roman"/>
                      <a:cs typeface="Calibri"/>
                    </a:rPr>
                    <a:t>c1</a:t>
                  </a:r>
                </a:p>
              </p:txBody>
            </p:sp>
            <p:sp>
              <p:nvSpPr>
                <p:cNvPr id="26" name="Freeform 875">
                  <a:extLst>
                    <a:ext uri="{FF2B5EF4-FFF2-40B4-BE49-F238E27FC236}">
                      <a16:creationId xmlns:a16="http://schemas.microsoft.com/office/drawing/2014/main" id="{254E6ACE-8858-8CD8-7587-CA00DCC0CBC8}"/>
                    </a:ext>
                  </a:extLst>
                </p:cNvPr>
                <p:cNvSpPr>
                  <a:spLocks/>
                </p:cNvSpPr>
                <p:nvPr/>
              </p:nvSpPr>
              <p:spPr bwMode="auto">
                <a:xfrm>
                  <a:off x="1613923" y="989071"/>
                  <a:ext cx="146304" cy="477316"/>
                </a:xfrm>
                <a:custGeom>
                  <a:avLst/>
                  <a:gdLst>
                    <a:gd name="T0" fmla="*/ 0 w 48"/>
                    <a:gd name="T1" fmla="*/ 48 h 144"/>
                    <a:gd name="T2" fmla="*/ 48 w 48"/>
                    <a:gd name="T3" fmla="*/ 0 h 144"/>
                    <a:gd name="T4" fmla="*/ 48 w 48"/>
                    <a:gd name="T5" fmla="*/ 96 h 144"/>
                    <a:gd name="T6" fmla="*/ 0 w 48"/>
                    <a:gd name="T7" fmla="*/ 144 h 144"/>
                    <a:gd name="T8" fmla="*/ 0 w 48"/>
                    <a:gd name="T9" fmla="*/ 48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solidFill>
                  <a:srgbClr val="FDFFB3"/>
                </a:solidFill>
                <a:ln w="9525">
                  <a:solidFill>
                    <a:schemeClr val="tx1"/>
                  </a:solidFill>
                  <a:round/>
                  <a:headEnd/>
                  <a:tailEnd/>
                </a:ln>
              </p:spPr>
              <p:txBody>
                <a:bodyPr wrap="none" anchor="b"/>
                <a:lstStyle/>
                <a:p>
                  <a:endParaRPr lang="en-US" dirty="0">
                    <a:latin typeface="Calibri"/>
                    <a:ea typeface="Times New Roman"/>
                    <a:cs typeface="Times New Roman"/>
                  </a:endParaRPr>
                </a:p>
              </p:txBody>
            </p:sp>
          </p:grpSp>
        </p:grpSp>
      </p:grpSp>
    </p:spTree>
    <p:extLst>
      <p:ext uri="{BB962C8B-B14F-4D97-AF65-F5344CB8AC3E}">
        <p14:creationId xmlns:p14="http://schemas.microsoft.com/office/powerpoint/2010/main" val="1783780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10"/>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308"/>
                                        </p:tgtEl>
                                        <p:attrNameLst>
                                          <p:attrName>style.visibility</p:attrName>
                                        </p:attrNameLst>
                                      </p:cBhvr>
                                      <p:to>
                                        <p:strVal val="hidden"/>
                                      </p:to>
                                    </p:set>
                                  </p:childTnLst>
                                </p:cTn>
                              </p:par>
                              <p:par>
                                <p:cTn id="9" presetID="1" presetClass="entr" presetSubtype="0" fill="hold" nodeType="withEffect">
                                  <p:stCondLst>
                                    <p:cond delay="0"/>
                                  </p:stCondLst>
                                  <p:childTnLst>
                                    <p:set>
                                      <p:cBhvr>
                                        <p:cTn id="10" dur="1" fill="hold">
                                          <p:stCondLst>
                                            <p:cond delay="0"/>
                                          </p:stCondLst>
                                        </p:cTn>
                                        <p:tgtEl>
                                          <p:spTgt spid="12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03"/>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304"/>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305"/>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306"/>
                                        </p:tgtEl>
                                        <p:attrNameLst>
                                          <p:attrName>style.visibility</p:attrName>
                                        </p:attrNameLst>
                                      </p:cBhvr>
                                      <p:to>
                                        <p:strVal val="hidden"/>
                                      </p:to>
                                    </p:set>
                                  </p:childTnLst>
                                </p:cTn>
                              </p:par>
                              <p:par>
                                <p:cTn id="27" presetID="1" presetClass="entr" presetSubtype="0" fill="hold" nodeType="withEffect">
                                  <p:stCondLst>
                                    <p:cond delay="0"/>
                                  </p:stCondLst>
                                  <p:childTnLst>
                                    <p:set>
                                      <p:cBhvr>
                                        <p:cTn id="28" dur="1" fill="hold">
                                          <p:stCondLst>
                                            <p:cond delay="0"/>
                                          </p:stCondLst>
                                        </p:cTn>
                                        <p:tgtEl>
                                          <p:spTgt spid="12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2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2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2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P spid="9" grpId="0" animBg="1"/>
      <p:bldP spid="10" grpId="0"/>
    </p:bldLst>
  </p:timing>
</p:sld>
</file>

<file path=ppt/theme/theme1.xml><?xml version="1.0" encoding="utf-8"?>
<a:theme xmlns:a="http://schemas.openxmlformats.org/drawingml/2006/main" name="UM-en-new">
  <a:themeElements>
    <a:clrScheme name="WWU Münster Var3">
      <a:dk1>
        <a:srgbClr val="58585A"/>
      </a:dk1>
      <a:lt1>
        <a:srgbClr val="F4F4F4"/>
      </a:lt1>
      <a:dk2>
        <a:srgbClr val="F4F4F4"/>
      </a:dk2>
      <a:lt2>
        <a:srgbClr val="00568A"/>
      </a:lt2>
      <a:accent1>
        <a:srgbClr val="009DD1"/>
      </a:accent1>
      <a:accent2>
        <a:srgbClr val="67C5E4"/>
      </a:accent2>
      <a:accent3>
        <a:srgbClr val="008E96"/>
      </a:accent3>
      <a:accent4>
        <a:srgbClr val="65BBBF"/>
      </a:accent4>
      <a:accent5>
        <a:srgbClr val="00568A"/>
      </a:accent5>
      <a:accent6>
        <a:srgbClr val="679AB9"/>
      </a:accent6>
      <a:hlink>
        <a:srgbClr val="58585A"/>
      </a:hlink>
      <a:folHlink>
        <a:srgbClr val="58585A"/>
      </a:folHlink>
    </a:clrScheme>
    <a:fontScheme name="WWU Münster">
      <a:majorFont>
        <a:latin typeface="Meta Offc Pro"/>
        <a:ea typeface=""/>
        <a:cs typeface=""/>
      </a:majorFont>
      <a:minorFont>
        <a:latin typeface="Meta Offc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UM-en-new" id="{59C7D432-8138-4548-A7D7-91E264AD21C6}" vid="{0F7B2386-8E31-8B49-8677-D7DCA01AD3B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wwu-adapted</Template>
  <TotalTime>16675</TotalTime>
  <Words>24793</Words>
  <Application>Microsoft Macintosh PowerPoint</Application>
  <PresentationFormat>Widescreen</PresentationFormat>
  <Paragraphs>4421</Paragraphs>
  <Slides>167</Slides>
  <Notes>81</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167</vt:i4>
      </vt:variant>
    </vt:vector>
  </HeadingPairs>
  <TitlesOfParts>
    <vt:vector size="182" baseType="lpstr">
      <vt:lpstr>ＭＳ Ｐゴシック</vt:lpstr>
      <vt:lpstr>Andale Mono</vt:lpstr>
      <vt:lpstr>Arial</vt:lpstr>
      <vt:lpstr>Calibri</vt:lpstr>
      <vt:lpstr>Cambria Math</vt:lpstr>
      <vt:lpstr>Courier</vt:lpstr>
      <vt:lpstr>Courier New</vt:lpstr>
      <vt:lpstr>Helvetica</vt:lpstr>
      <vt:lpstr>Meta Offc Pro</vt:lpstr>
      <vt:lpstr>STIXGeneral-Regular</vt:lpstr>
      <vt:lpstr>Symbol</vt:lpstr>
      <vt:lpstr>System Font</vt:lpstr>
      <vt:lpstr>Times New Roman</vt:lpstr>
      <vt:lpstr>Wingdings</vt:lpstr>
      <vt:lpstr>UM-en-new</vt:lpstr>
      <vt:lpstr>Automated Planning and Acting</vt:lpstr>
      <vt:lpstr>Content: Planning and Acting</vt:lpstr>
      <vt:lpstr>Outline per the Book</vt:lpstr>
      <vt:lpstr>Motivation</vt:lpstr>
      <vt:lpstr>Domain Model</vt:lpstr>
      <vt:lpstr>Domain Model</vt:lpstr>
      <vt:lpstr>Representing Σ</vt:lpstr>
      <vt:lpstr>Domain-specific Representation</vt:lpstr>
      <vt:lpstr>Example</vt:lpstr>
      <vt:lpstr>Drilling</vt:lpstr>
      <vt:lpstr>Discussion</vt:lpstr>
      <vt:lpstr>State-Variable Representation</vt:lpstr>
      <vt:lpstr>Properties of Objects</vt:lpstr>
      <vt:lpstr>Varying Properties</vt:lpstr>
      <vt:lpstr>States as Functions</vt:lpstr>
      <vt:lpstr>States as Functions</vt:lpstr>
      <vt:lpstr>Action Templates</vt:lpstr>
      <vt:lpstr>Actions</vt:lpstr>
      <vt:lpstr>Action Space</vt:lpstr>
      <vt:lpstr>Applicability</vt:lpstr>
      <vt:lpstr>Computing Prediction Function γ</vt:lpstr>
      <vt:lpstr>State-Variable Planning Domain</vt:lpstr>
      <vt:lpstr>Plans</vt:lpstr>
      <vt:lpstr>State Space</vt:lpstr>
      <vt:lpstr>Planning Problems</vt:lpstr>
      <vt:lpstr>Classical Representation</vt:lpstr>
      <vt:lpstr>Classical Representation</vt:lpstr>
      <vt:lpstr>Classical Planning Operators</vt:lpstr>
      <vt:lpstr>Classical Planning Operators: Example</vt:lpstr>
      <vt:lpstr>PDDL – Planning Domain Definition Language</vt:lpstr>
      <vt:lpstr>Example Domain</vt:lpstr>
      <vt:lpstr>Example Problem</vt:lpstr>
      <vt:lpstr>Example Typed Domain</vt:lpstr>
      <vt:lpstr>Example Typed Problem</vt:lpstr>
      <vt:lpstr>Intermediate Summary</vt:lpstr>
      <vt:lpstr>Outline per the Book</vt:lpstr>
      <vt:lpstr>Planning as Search</vt:lpstr>
      <vt:lpstr>Search-Tree Terminology</vt:lpstr>
      <vt:lpstr>Search-Tree Terminology</vt:lpstr>
      <vt:lpstr>Forward Search</vt:lpstr>
      <vt:lpstr>Deterministic Version</vt:lpstr>
      <vt:lpstr>Breadth-first search (BFS)</vt:lpstr>
      <vt:lpstr>Breadth-first search (BFS)</vt:lpstr>
      <vt:lpstr>Depth-First Search (DFS)</vt:lpstr>
      <vt:lpstr>Depth-First Search (DFS)</vt:lpstr>
      <vt:lpstr>Uniform-Cost Search</vt:lpstr>
      <vt:lpstr>Uniform-Cost Search</vt:lpstr>
      <vt:lpstr>Heuristic Function</vt:lpstr>
      <vt:lpstr>Example</vt:lpstr>
      <vt:lpstr>A*</vt:lpstr>
      <vt:lpstr>PowerPoint Presentation</vt:lpstr>
      <vt:lpstr>PowerPoint Presentation</vt:lpstr>
      <vt:lpstr>PowerPoint Presentation</vt:lpstr>
      <vt:lpstr>PowerPoint Presentation</vt:lpstr>
      <vt:lpstr>PowerPoint Presentation</vt:lpstr>
      <vt:lpstr>PowerPoint Presentation</vt:lpstr>
      <vt:lpstr>Properties of A*</vt:lpstr>
      <vt:lpstr>Properties of A*</vt:lpstr>
      <vt:lpstr>Greedy Best-First Search (GBFS)</vt:lpstr>
      <vt:lpstr>Greedy Best-First Search (GBFS)</vt:lpstr>
      <vt:lpstr>PowerPoint Presentation</vt:lpstr>
      <vt:lpstr>PowerPoint Presentation</vt:lpstr>
      <vt:lpstr>PowerPoint Presentation</vt:lpstr>
      <vt:lpstr>PowerPoint Presentation</vt:lpstr>
      <vt:lpstr>Depth-First Branch and Bound (DFBB)</vt:lpstr>
      <vt:lpstr>Depth-First Branch and Bound (DFBB)</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Iterative Deepening Search (IDS)</vt:lpstr>
      <vt:lpstr>Iterative Deepening Search (IDS)</vt:lpstr>
      <vt:lpstr>IDA*</vt:lpstr>
      <vt:lpstr>Discussion</vt:lpstr>
      <vt:lpstr>Intermediate Summary</vt:lpstr>
      <vt:lpstr>Outline per the Book</vt:lpstr>
      <vt:lpstr>Heuristic Functions</vt:lpstr>
      <vt:lpstr>Example from A*</vt:lpstr>
      <vt:lpstr>Domain-independent Heuristics</vt:lpstr>
      <vt:lpstr>Delete-Relaxation</vt:lpstr>
      <vt:lpstr>Relaxed States</vt:lpstr>
      <vt:lpstr>R-applicability</vt:lpstr>
      <vt:lpstr>Example</vt:lpstr>
      <vt:lpstr>Relaxed Solution</vt:lpstr>
      <vt:lpstr>Optimal Relaxed Solution Heuristics</vt:lpstr>
      <vt:lpstr>Example</vt:lpstr>
      <vt:lpstr>Fast-Forward Heuristics</vt:lpstr>
      <vt:lpstr>Preliminaries</vt:lpstr>
      <vt:lpstr>Fast-Forward Heuristics</vt:lpstr>
      <vt:lpstr>Example (as before)</vt:lpstr>
      <vt:lpstr>Example</vt:lpstr>
      <vt:lpstr>Example</vt:lpstr>
      <vt:lpstr>Example</vt:lpstr>
      <vt:lpstr>Example</vt:lpstr>
      <vt:lpstr>Properties</vt:lpstr>
      <vt:lpstr>Example</vt:lpstr>
      <vt:lpstr>Landmark Heuristics</vt:lpstr>
      <vt:lpstr>Why are Landmarks Useful?</vt:lpstr>
      <vt:lpstr>Computing Landmarks</vt:lpstr>
      <vt:lpstr>RPG-based Landmark Computation</vt:lpstr>
      <vt:lpstr>RPG-based Landmark Computation</vt:lpstr>
      <vt:lpstr>RPG-based Landmark Computation</vt:lpstr>
      <vt:lpstr>RPG-based Landmark Computation</vt:lpstr>
      <vt:lpstr>RPG-based Landmark Computation</vt:lpstr>
      <vt:lpstr>RPG-based Landmark Computation</vt:lpstr>
      <vt:lpstr>RPG-based Landmark Computation</vt:lpstr>
      <vt:lpstr>Example</vt:lpstr>
      <vt:lpstr>Example</vt:lpstr>
      <vt:lpstr>Example</vt:lpstr>
      <vt:lpstr>Example</vt:lpstr>
      <vt:lpstr>Landmark Heuristics</vt:lpstr>
      <vt:lpstr>Intermediate Summary</vt:lpstr>
      <vt:lpstr>Outline per the Book</vt:lpstr>
      <vt:lpstr>Incorporating Planning into an Actor</vt:lpstr>
      <vt:lpstr>Service Robot</vt:lpstr>
      <vt:lpstr>Using Planning in Acting</vt:lpstr>
      <vt:lpstr>Using Planning in Acting</vt:lpstr>
      <vt:lpstr>Using Planning in Acting</vt:lpstr>
      <vt:lpstr>How to do Lookahead</vt:lpstr>
      <vt:lpstr>Receding-Horizon Search</vt:lpstr>
      <vt:lpstr>Partial or Non-optimal Plans</vt:lpstr>
      <vt:lpstr>Intermediate Summary</vt:lpstr>
      <vt:lpstr>Outline per the Book</vt:lpstr>
      <vt:lpstr>Backward Search</vt:lpstr>
      <vt:lpstr>Relevance</vt:lpstr>
      <vt:lpstr>Relevance</vt:lpstr>
      <vt:lpstr>Inverse State Transitions</vt:lpstr>
      <vt:lpstr>Backward Search</vt:lpstr>
      <vt:lpstr>Branching Factor</vt:lpstr>
      <vt:lpstr>Lifted Backward Search</vt:lpstr>
      <vt:lpstr>Intermediate Summary</vt:lpstr>
      <vt:lpstr>Outline per the Book</vt:lpstr>
      <vt:lpstr>Plan-Space Search</vt:lpstr>
      <vt:lpstr>Definitions</vt:lpstr>
      <vt:lpstr>Flaws:  1. Open Goals</vt:lpstr>
      <vt:lpstr>Flaws:  2. Threats</vt:lpstr>
      <vt:lpstr>PSP Algorithm</vt:lpstr>
      <vt:lpstr>Example</vt:lpstr>
      <vt:lpstr>Example</vt:lpstr>
      <vt:lpstr>Example</vt:lpstr>
      <vt:lpstr>Example</vt:lpstr>
      <vt:lpstr>Example</vt:lpstr>
      <vt:lpstr>Example</vt:lpstr>
      <vt:lpstr>Example</vt:lpstr>
      <vt:lpstr>Example</vt:lpstr>
      <vt:lpstr>Example</vt:lpstr>
      <vt:lpstr>Example</vt:lpstr>
      <vt:lpstr>Example</vt:lpstr>
      <vt:lpstr>Example</vt:lpstr>
      <vt:lpstr>Example 2</vt:lpstr>
      <vt:lpstr>Example 2</vt:lpstr>
      <vt:lpstr>Example 2</vt:lpstr>
      <vt:lpstr>Example 2</vt:lpstr>
      <vt:lpstr>Node-selection Heuristics</vt:lpstr>
      <vt:lpstr>PowerPoint Presentation</vt:lpstr>
      <vt:lpstr>Node-selection Heuristics</vt:lpstr>
      <vt:lpstr>Discussion</vt:lpstr>
      <vt:lpstr>A Weak Pruning Technique</vt:lpstr>
      <vt:lpstr>Intermediate Summary</vt:lpstr>
      <vt:lpstr>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Tanya Braun</cp:lastModifiedBy>
  <cp:revision>297</cp:revision>
  <cp:lastPrinted>2021-11-09T20:09:35Z</cp:lastPrinted>
  <dcterms:created xsi:type="dcterms:W3CDTF">2020-02-28T12:43:09Z</dcterms:created>
  <dcterms:modified xsi:type="dcterms:W3CDTF">2026-04-14T11:43:51Z</dcterms:modified>
</cp:coreProperties>
</file>